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s/slide4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48.xml" ContentType="application/vnd.openxmlformats-officedocument.presentationml.slide+xml"/>
  <Override PartName="/ppt/slides/slide18.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9.xml" ContentType="application/vnd.openxmlformats-officedocument.presentationml.slide+xml"/>
  <Override PartName="/ppt/slides/slide39.xml" ContentType="application/vnd.openxmlformats-officedocument.presentationml.slide+xml"/>
  <Override PartName="/ppt/slides/slide50.xml" ContentType="application/vnd.openxmlformats-officedocument.presentationml.slide+xml"/>
  <Override PartName="/ppt/slides/slide38.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51.xml" ContentType="application/vnd.openxmlformats-officedocument.presentationml.slide+xml"/>
  <Override PartName="/ppt/slides/slide37.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53.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4.xml" ContentType="application/vnd.openxmlformats-officedocument.presentationml.notesSlide+xml"/>
  <Override PartName="/ppt/slideMasters/slideMaster2.xml" ContentType="application/vnd.openxmlformats-officedocument.presentationml.slideMaster+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2.xml" ContentType="application/vnd.openxmlformats-officedocument.presentationml.notesSlide+xml"/>
  <Override PartName="/ppt/notesSlides/notesSlide15.xml" ContentType="application/vnd.openxmlformats-officedocument.presentationml.notesSlide+xml"/>
  <Override PartName="/ppt/notesSlides/notesSlide23.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2.xml" ContentType="application/vnd.openxmlformats-officedocument.presentationml.tags+xml"/>
  <Override PartName="/ppt/tags/tag3.xml" ContentType="application/vnd.openxmlformats-officedocument.presentationml.tag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6"/>
  </p:notesMasterIdLst>
  <p:sldIdLst>
    <p:sldId id="256" r:id="rId3"/>
    <p:sldId id="316" r:id="rId4"/>
    <p:sldId id="273" r:id="rId5"/>
    <p:sldId id="274" r:id="rId6"/>
    <p:sldId id="275" r:id="rId7"/>
    <p:sldId id="276" r:id="rId8"/>
    <p:sldId id="278" r:id="rId9"/>
    <p:sldId id="320" r:id="rId10"/>
    <p:sldId id="361" r:id="rId11"/>
    <p:sldId id="362" r:id="rId12"/>
    <p:sldId id="321" r:id="rId13"/>
    <p:sldId id="284" r:id="rId14"/>
    <p:sldId id="364" r:id="rId15"/>
    <p:sldId id="366" r:id="rId16"/>
    <p:sldId id="363" r:id="rId17"/>
    <p:sldId id="367" r:id="rId18"/>
    <p:sldId id="365" r:id="rId19"/>
    <p:sldId id="368" r:id="rId20"/>
    <p:sldId id="369" r:id="rId21"/>
    <p:sldId id="370" r:id="rId22"/>
    <p:sldId id="325" r:id="rId23"/>
    <p:sldId id="340" r:id="rId24"/>
    <p:sldId id="341" r:id="rId25"/>
    <p:sldId id="342" r:id="rId26"/>
    <p:sldId id="348" r:id="rId27"/>
    <p:sldId id="349" r:id="rId28"/>
    <p:sldId id="326" r:id="rId29"/>
    <p:sldId id="327" r:id="rId30"/>
    <p:sldId id="351" r:id="rId31"/>
    <p:sldId id="355" r:id="rId32"/>
    <p:sldId id="350" r:id="rId33"/>
    <p:sldId id="329" r:id="rId34"/>
    <p:sldId id="292" r:id="rId35"/>
    <p:sldId id="293" r:id="rId36"/>
    <p:sldId id="294" r:id="rId37"/>
    <p:sldId id="295" r:id="rId38"/>
    <p:sldId id="297" r:id="rId39"/>
    <p:sldId id="330" r:id="rId40"/>
    <p:sldId id="300" r:id="rId41"/>
    <p:sldId id="301" r:id="rId42"/>
    <p:sldId id="302" r:id="rId43"/>
    <p:sldId id="303" r:id="rId44"/>
    <p:sldId id="331" r:id="rId45"/>
    <p:sldId id="332" r:id="rId46"/>
    <p:sldId id="333" r:id="rId47"/>
    <p:sldId id="334" r:id="rId48"/>
    <p:sldId id="343" r:id="rId49"/>
    <p:sldId id="319" r:id="rId50"/>
    <p:sldId id="353" r:id="rId51"/>
    <p:sldId id="315" r:id="rId52"/>
    <p:sldId id="357" r:id="rId53"/>
    <p:sldId id="358" r:id="rId54"/>
    <p:sldId id="359" r:id="rId55"/>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F8E"/>
    <a:srgbClr val="002164"/>
    <a:srgbClr val="00194C"/>
    <a:srgbClr val="001746"/>
    <a:srgbClr val="00297A"/>
  </p:clrMru>
</p:presentationPr>
</file>

<file path=ppt/tableStyles.xml><?xml version="1.0" encoding="utf-8"?>
<a:tblStyleLst xmlns:a="http://schemas.openxmlformats.org/drawingml/2006/main" def="{5C22544A-7EE6-4342-B048-85BDC9FD1C3A}">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416" autoAdjust="0"/>
  </p:normalViewPr>
  <p:slideViewPr>
    <p:cSldViewPr>
      <p:cViewPr>
        <p:scale>
          <a:sx n="100" d="100"/>
          <a:sy n="100" d="100"/>
        </p:scale>
        <p:origin x="-516" y="6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customXml" Target="../customXml/item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A4808C-2901-4934-B8DF-BBDED0016D27}" type="datetimeFigureOut">
              <a:rPr lang="zh-CN" altLang="en-US" smtClean="0"/>
              <a:pPr/>
              <a:t>2016/4/10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60C783-ED34-4082-B522-572A21F0927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b="0" dirty="0" smtClean="0">
                <a:solidFill>
                  <a:srgbClr val="FF0000"/>
                </a:solidFill>
                <a:ea typeface="宋体" pitchFamily="2" charset="-122"/>
              </a:rPr>
              <a:t>自</a:t>
            </a:r>
            <a:r>
              <a:rPr lang="en-US" altLang="zh-CN" sz="1200" b="0" dirty="0" smtClean="0">
                <a:solidFill>
                  <a:srgbClr val="FF0000"/>
                </a:solidFill>
                <a:ea typeface="宋体" pitchFamily="2" charset="-122"/>
              </a:rPr>
              <a:t>99</a:t>
            </a:r>
            <a:r>
              <a:rPr lang="zh-CN" altLang="en-US" sz="1200" b="0" dirty="0" smtClean="0">
                <a:solidFill>
                  <a:srgbClr val="FF0000"/>
                </a:solidFill>
                <a:ea typeface="宋体" pitchFamily="2" charset="-122"/>
              </a:rPr>
              <a:t>年</a:t>
            </a:r>
            <a:r>
              <a:rPr lang="en-US" altLang="zh-CN" sz="1200" b="0" dirty="0" smtClean="0">
                <a:solidFill>
                  <a:srgbClr val="FF0000"/>
                </a:solidFill>
                <a:ea typeface="宋体" pitchFamily="2" charset="-122"/>
              </a:rPr>
              <a:t>,IEEE</a:t>
            </a:r>
            <a:r>
              <a:rPr lang="zh-CN" altLang="en-US" sz="1200" b="0" dirty="0" smtClean="0">
                <a:solidFill>
                  <a:srgbClr val="FF0000"/>
                </a:solidFill>
                <a:ea typeface="宋体" pitchFamily="2" charset="-122"/>
              </a:rPr>
              <a:t>发布</a:t>
            </a:r>
            <a:r>
              <a:rPr lang="en-US" altLang="zh-CN" sz="1200" b="0" dirty="0" smtClean="0">
                <a:solidFill>
                  <a:srgbClr val="FF0000"/>
                </a:solidFill>
                <a:ea typeface="宋体" pitchFamily="2" charset="-122"/>
              </a:rPr>
              <a:t>IEEE</a:t>
            </a:r>
            <a:r>
              <a:rPr lang="en-US" altLang="zh-CN" sz="1200" b="0" dirty="0" smtClean="0">
                <a:solidFill>
                  <a:srgbClr val="7F787F"/>
                </a:solidFill>
                <a:ea typeface="宋体" pitchFamily="2" charset="-122"/>
              </a:rPr>
              <a:t> </a:t>
            </a:r>
            <a:r>
              <a:rPr lang="en-US" altLang="zh-CN" sz="1200" b="0" dirty="0" smtClean="0">
                <a:solidFill>
                  <a:srgbClr val="FF0000"/>
                </a:solidFill>
                <a:ea typeface="宋体" pitchFamily="2" charset="-122"/>
              </a:rPr>
              <a:t>802.11b</a:t>
            </a:r>
            <a:r>
              <a:rPr lang="zh-CN" altLang="en-US" sz="1200" b="0" dirty="0" smtClean="0">
                <a:solidFill>
                  <a:srgbClr val="FF0000"/>
                </a:solidFill>
                <a:ea typeface="宋体" pitchFamily="2" charset="-122"/>
              </a:rPr>
              <a:t>标准</a:t>
            </a:r>
            <a:r>
              <a:rPr lang="en-US" altLang="zh-CN" sz="1200" b="0" dirty="0" smtClean="0">
                <a:solidFill>
                  <a:srgbClr val="FF0000"/>
                </a:solidFill>
                <a:ea typeface="宋体" pitchFamily="2" charset="-122"/>
              </a:rPr>
              <a:t>,</a:t>
            </a:r>
            <a:r>
              <a:rPr lang="zh-CN" altLang="en-US" sz="1200" b="0" dirty="0" smtClean="0">
                <a:solidFill>
                  <a:srgbClr val="FF0000"/>
                </a:solidFill>
                <a:ea typeface="宋体" pitchFamily="2" charset="-122"/>
              </a:rPr>
              <a:t>到现在。在</a:t>
            </a:r>
            <a:r>
              <a:rPr lang="en-US" altLang="zh-CN" sz="1200" b="0" dirty="0" smtClean="0">
                <a:solidFill>
                  <a:srgbClr val="FF0000"/>
                </a:solidFill>
                <a:ea typeface="宋体" pitchFamily="2" charset="-122"/>
              </a:rPr>
              <a:t>WLAN</a:t>
            </a:r>
            <a:r>
              <a:rPr lang="zh-CN" altLang="en-US" sz="1200" b="0" dirty="0" smtClean="0">
                <a:solidFill>
                  <a:srgbClr val="FF0000"/>
                </a:solidFill>
                <a:ea typeface="宋体" pitchFamily="2" charset="-122"/>
              </a:rPr>
              <a:t>领域，华为已经持续投入近</a:t>
            </a:r>
            <a:r>
              <a:rPr lang="en-US" altLang="zh-CN" sz="1200" b="0" dirty="0" smtClean="0">
                <a:solidFill>
                  <a:srgbClr val="FF0000"/>
                </a:solidFill>
                <a:ea typeface="宋体" pitchFamily="2" charset="-122"/>
              </a:rPr>
              <a:t>13</a:t>
            </a:r>
            <a:r>
              <a:rPr lang="zh-CN" altLang="en-US" sz="1200" b="0" dirty="0" smtClean="0">
                <a:solidFill>
                  <a:srgbClr val="FF0000"/>
                </a:solidFill>
                <a:ea typeface="宋体" pitchFamily="2" charset="-122"/>
              </a:rPr>
              <a:t>年</a:t>
            </a:r>
            <a:r>
              <a:rPr lang="en-US" altLang="zh-CN" sz="1200" b="0" dirty="0" smtClean="0">
                <a:solidFill>
                  <a:srgbClr val="FF0000"/>
                </a:solidFill>
                <a:ea typeface="宋体" pitchFamily="2" charset="-122"/>
              </a:rPr>
              <a:t>.</a:t>
            </a:r>
            <a:r>
              <a:rPr lang="zh-CN" altLang="en-US" sz="1200" b="0" dirty="0" smtClean="0">
                <a:solidFill>
                  <a:srgbClr val="FF0000"/>
                </a:solidFill>
                <a:ea typeface="宋体" pitchFamily="2" charset="-122"/>
              </a:rPr>
              <a:t>发布近</a:t>
            </a:r>
            <a:r>
              <a:rPr lang="en-US" altLang="zh-CN" sz="1200" b="0" dirty="0" smtClean="0">
                <a:solidFill>
                  <a:srgbClr val="FF0000"/>
                </a:solidFill>
                <a:ea typeface="宋体" pitchFamily="2" charset="-122"/>
              </a:rPr>
              <a:t>100</a:t>
            </a:r>
            <a:r>
              <a:rPr lang="zh-CN" altLang="en-US" sz="1200" b="0" dirty="0" smtClean="0">
                <a:solidFill>
                  <a:srgbClr val="FF0000"/>
                </a:solidFill>
                <a:ea typeface="宋体" pitchFamily="2" charset="-122"/>
              </a:rPr>
              <a:t>项专利</a:t>
            </a:r>
            <a:r>
              <a:rPr lang="en-US" altLang="zh-CN" sz="1200" b="0" dirty="0" smtClean="0">
                <a:solidFill>
                  <a:srgbClr val="FF0000"/>
                </a:solidFill>
                <a:ea typeface="宋体" pitchFamily="2" charset="-122"/>
              </a:rPr>
              <a:t>.</a:t>
            </a:r>
            <a:endParaRPr lang="en-US" altLang="zh-CN"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latin typeface="+mn-lt"/>
                <a:ea typeface="+mn-ea"/>
                <a:cs typeface="+mn-cs"/>
              </a:rPr>
              <a:t>从</a:t>
            </a:r>
            <a:r>
              <a:rPr lang="en-US" altLang="zh-CN" sz="1200" kern="1200" dirty="0" smtClean="0">
                <a:solidFill>
                  <a:schemeClr val="tx1"/>
                </a:solidFill>
                <a:latin typeface="+mn-lt"/>
                <a:ea typeface="+mn-ea"/>
                <a:cs typeface="+mn-cs"/>
              </a:rPr>
              <a:t>2002</a:t>
            </a:r>
            <a:r>
              <a:rPr lang="zh-CN" altLang="zh-CN" sz="1200" kern="1200" dirty="0" smtClean="0">
                <a:solidFill>
                  <a:schemeClr val="tx1"/>
                </a:solidFill>
                <a:latin typeface="+mn-lt"/>
                <a:ea typeface="+mn-ea"/>
                <a:cs typeface="+mn-cs"/>
              </a:rPr>
              <a:t>年</a:t>
            </a:r>
            <a:r>
              <a:rPr lang="zh-CN" altLang="en-US" sz="1200" kern="1200" dirty="0" smtClean="0">
                <a:solidFill>
                  <a:schemeClr val="tx1"/>
                </a:solidFill>
                <a:latin typeface="+mn-lt"/>
                <a:ea typeface="+mn-ea"/>
                <a:cs typeface="+mn-cs"/>
              </a:rPr>
              <a:t>的</a:t>
            </a:r>
            <a:r>
              <a:rPr lang="zh-CN" altLang="zh-CN" sz="1200" kern="1200" dirty="0" smtClean="0">
                <a:solidFill>
                  <a:schemeClr val="tx1"/>
                </a:solidFill>
                <a:latin typeface="+mn-lt"/>
                <a:ea typeface="+mn-ea"/>
                <a:cs typeface="+mn-cs"/>
              </a:rPr>
              <a:t>第一代</a:t>
            </a:r>
            <a:r>
              <a:rPr lang="en-US" altLang="zh-CN" sz="1200" kern="1200" dirty="0" smtClean="0">
                <a:solidFill>
                  <a:schemeClr val="tx1"/>
                </a:solidFill>
                <a:latin typeface="+mn-lt"/>
                <a:ea typeface="+mn-ea"/>
                <a:cs typeface="+mn-cs"/>
              </a:rPr>
              <a:t>WLAN</a:t>
            </a:r>
            <a:r>
              <a:rPr lang="zh-CN" altLang="zh-CN" sz="1200" kern="1200" dirty="0" smtClean="0">
                <a:solidFill>
                  <a:schemeClr val="tx1"/>
                </a:solidFill>
                <a:latin typeface="+mn-lt"/>
                <a:ea typeface="+mn-ea"/>
                <a:cs typeface="+mn-cs"/>
              </a:rPr>
              <a:t>产品，</a:t>
            </a:r>
            <a:r>
              <a:rPr lang="zh-CN" altLang="en-US" sz="1200" kern="1200" dirty="0" smtClean="0">
                <a:solidFill>
                  <a:schemeClr val="tx1"/>
                </a:solidFill>
                <a:latin typeface="+mn-lt"/>
                <a:ea typeface="+mn-ea"/>
                <a:cs typeface="+mn-cs"/>
              </a:rPr>
              <a:t>到</a:t>
            </a:r>
            <a:r>
              <a:rPr lang="en-US" altLang="zh-CN" sz="1200" kern="1200" dirty="0" smtClean="0">
                <a:solidFill>
                  <a:schemeClr val="tx1"/>
                </a:solidFill>
                <a:latin typeface="+mn-lt"/>
                <a:ea typeface="+mn-ea"/>
                <a:cs typeface="+mn-cs"/>
              </a:rPr>
              <a:t>2012</a:t>
            </a:r>
            <a:r>
              <a:rPr lang="zh-CN" altLang="en-US" sz="1200" kern="1200" dirty="0" smtClean="0">
                <a:solidFill>
                  <a:schemeClr val="tx1"/>
                </a:solidFill>
                <a:latin typeface="+mn-lt"/>
                <a:ea typeface="+mn-ea"/>
                <a:cs typeface="+mn-cs"/>
              </a:rPr>
              <a:t>年的第三代</a:t>
            </a:r>
            <a:r>
              <a:rPr lang="en-US" altLang="zh-CN" sz="1200" kern="1200" dirty="0" smtClean="0">
                <a:solidFill>
                  <a:schemeClr val="tx1"/>
                </a:solidFill>
                <a:latin typeface="+mn-lt"/>
                <a:ea typeface="+mn-ea"/>
                <a:cs typeface="+mn-cs"/>
              </a:rPr>
              <a:t>WLAN</a:t>
            </a:r>
            <a:r>
              <a:rPr lang="zh-CN" altLang="en-US" sz="1200" kern="1200" dirty="0" smtClean="0">
                <a:solidFill>
                  <a:schemeClr val="tx1"/>
                </a:solidFill>
                <a:latin typeface="+mn-lt"/>
                <a:ea typeface="+mn-ea"/>
                <a:cs typeface="+mn-cs"/>
              </a:rPr>
              <a:t>产品</a:t>
            </a:r>
            <a:r>
              <a:rPr lang="en-US" altLang="zh-CN" sz="1200" kern="1200" dirty="0" smtClean="0">
                <a:solidFill>
                  <a:schemeClr val="tx1"/>
                </a:solidFill>
                <a:latin typeface="+mn-lt"/>
                <a:ea typeface="+mn-ea"/>
                <a:cs typeface="+mn-cs"/>
              </a:rPr>
              <a:t>.</a:t>
            </a:r>
            <a:r>
              <a:rPr lang="zh-CN" altLang="en-US" sz="1200" kern="1200" baseline="0" dirty="0" smtClean="0">
                <a:solidFill>
                  <a:schemeClr val="tx1"/>
                </a:solidFill>
                <a:latin typeface="+mn-lt"/>
                <a:ea typeface="+mn-ea"/>
                <a:cs typeface="+mn-cs"/>
              </a:rPr>
              <a:t> 产品外观</a:t>
            </a:r>
            <a:r>
              <a:rPr lang="en-US" altLang="zh-CN" sz="1200" kern="1200" baseline="0" dirty="0" smtClean="0">
                <a:solidFill>
                  <a:schemeClr val="tx1"/>
                </a:solidFill>
                <a:latin typeface="+mn-lt"/>
                <a:ea typeface="+mn-ea"/>
                <a:cs typeface="+mn-cs"/>
              </a:rPr>
              <a:t>,</a:t>
            </a:r>
            <a:r>
              <a:rPr lang="zh-CN" altLang="en-US" sz="1200" kern="1200" baseline="0" dirty="0" smtClean="0">
                <a:solidFill>
                  <a:schemeClr val="tx1"/>
                </a:solidFill>
                <a:latin typeface="+mn-lt"/>
                <a:ea typeface="+mn-ea"/>
                <a:cs typeface="+mn-cs"/>
              </a:rPr>
              <a:t>功耗</a:t>
            </a:r>
            <a:r>
              <a:rPr lang="en-US" altLang="zh-CN" sz="1200" kern="1200" baseline="0" dirty="0" smtClean="0">
                <a:solidFill>
                  <a:schemeClr val="tx1"/>
                </a:solidFill>
                <a:latin typeface="+mn-lt"/>
                <a:ea typeface="+mn-ea"/>
                <a:cs typeface="+mn-cs"/>
              </a:rPr>
              <a:t>,</a:t>
            </a:r>
            <a:r>
              <a:rPr lang="zh-CN" altLang="en-US" sz="1200" kern="1200" baseline="0" dirty="0" smtClean="0">
                <a:solidFill>
                  <a:schemeClr val="tx1"/>
                </a:solidFill>
                <a:latin typeface="+mn-lt"/>
                <a:ea typeface="+mn-ea"/>
                <a:cs typeface="+mn-cs"/>
              </a:rPr>
              <a:t>性能和功能方面都有很大的提升</a:t>
            </a:r>
            <a:r>
              <a:rPr lang="en-US" altLang="zh-CN" sz="1200" kern="1200" baseline="0" dirty="0" smtClean="0">
                <a:solidFill>
                  <a:schemeClr val="tx1"/>
                </a:solidFill>
                <a:latin typeface="+mn-lt"/>
                <a:ea typeface="+mn-ea"/>
                <a:cs typeface="+mn-cs"/>
              </a:rPr>
              <a:t>,</a:t>
            </a:r>
            <a:r>
              <a:rPr lang="zh-CN" altLang="en-US" sz="1200" kern="1200" baseline="0" dirty="0" smtClean="0">
                <a:solidFill>
                  <a:schemeClr val="tx1"/>
                </a:solidFill>
                <a:latin typeface="+mn-lt"/>
                <a:ea typeface="+mn-ea"/>
                <a:cs typeface="+mn-cs"/>
              </a:rPr>
              <a:t>产品的应用范围和客户需求满足度也有了跨越式的提高</a:t>
            </a:r>
            <a:r>
              <a:rPr lang="en-US" altLang="zh-CN" sz="1200" kern="1200" baseline="0" dirty="0" smtClean="0">
                <a:solidFill>
                  <a:schemeClr val="tx1"/>
                </a:solidFill>
                <a:latin typeface="+mn-lt"/>
                <a:ea typeface="+mn-ea"/>
                <a:cs typeface="+mn-cs"/>
              </a:rPr>
              <a:t>.</a:t>
            </a:r>
            <a:r>
              <a:rPr lang="zh-CN" altLang="en-US" sz="1200" kern="1200" baseline="0" dirty="0" smtClean="0">
                <a:solidFill>
                  <a:schemeClr val="tx1"/>
                </a:solidFill>
                <a:latin typeface="+mn-lt"/>
                <a:ea typeface="+mn-ea"/>
                <a:cs typeface="+mn-cs"/>
              </a:rPr>
              <a:t>特别是</a:t>
            </a:r>
            <a:r>
              <a:rPr lang="en-US" altLang="zh-CN" sz="1200" kern="1200" dirty="0" smtClean="0">
                <a:solidFill>
                  <a:schemeClr val="tx1"/>
                </a:solidFill>
                <a:latin typeface="+mn-lt"/>
                <a:ea typeface="+mn-ea"/>
                <a:cs typeface="+mn-cs"/>
              </a:rPr>
              <a:t>2012</a:t>
            </a:r>
            <a:r>
              <a:rPr lang="zh-CN" altLang="en-US" sz="1200" kern="1200" dirty="0" smtClean="0">
                <a:solidFill>
                  <a:schemeClr val="tx1"/>
                </a:solidFill>
                <a:latin typeface="+mn-lt"/>
                <a:ea typeface="+mn-ea"/>
                <a:cs typeface="+mn-cs"/>
              </a:rPr>
              <a:t>年发布的</a:t>
            </a:r>
            <a:r>
              <a:rPr lang="zh-CN" altLang="zh-CN" sz="1200" kern="1200" dirty="0" smtClean="0">
                <a:solidFill>
                  <a:schemeClr val="tx1"/>
                </a:solidFill>
                <a:latin typeface="+mn-lt"/>
                <a:ea typeface="+mn-ea"/>
                <a:cs typeface="+mn-cs"/>
              </a:rPr>
              <a:t>第三代</a:t>
            </a:r>
            <a:r>
              <a:rPr lang="zh-CN" altLang="en-US" sz="1200" kern="1200" dirty="0" smtClean="0">
                <a:solidFill>
                  <a:schemeClr val="tx1"/>
                </a:solidFill>
                <a:latin typeface="+mn-lt"/>
                <a:ea typeface="+mn-ea"/>
                <a:cs typeface="+mn-cs"/>
              </a:rPr>
              <a:t>企业级</a:t>
            </a:r>
            <a:r>
              <a:rPr lang="en-US" altLang="zh-CN" sz="1200" kern="1200" dirty="0" smtClean="0">
                <a:solidFill>
                  <a:schemeClr val="tx1"/>
                </a:solidFill>
                <a:latin typeface="+mn-lt"/>
                <a:ea typeface="+mn-ea"/>
                <a:cs typeface="+mn-cs"/>
              </a:rPr>
              <a:t>WLAN</a:t>
            </a:r>
            <a:r>
              <a:rPr lang="zh-CN" altLang="zh-CN" sz="1200" kern="1200" dirty="0" smtClean="0">
                <a:solidFill>
                  <a:schemeClr val="tx1"/>
                </a:solidFill>
                <a:latin typeface="+mn-lt"/>
                <a:ea typeface="+mn-ea"/>
                <a:cs typeface="+mn-cs"/>
              </a:rPr>
              <a:t>产品，</a:t>
            </a:r>
            <a:r>
              <a:rPr lang="zh-CN" altLang="en-US" sz="1200" kern="1200" dirty="0" smtClean="0">
                <a:solidFill>
                  <a:schemeClr val="tx1"/>
                </a:solidFill>
                <a:latin typeface="+mn-lt"/>
                <a:ea typeface="+mn-ea"/>
                <a:cs typeface="+mn-cs"/>
              </a:rPr>
              <a:t>其品借</a:t>
            </a:r>
            <a:r>
              <a:rPr lang="zh-CN" altLang="zh-CN" sz="1200" kern="1200" dirty="0" smtClean="0">
                <a:solidFill>
                  <a:schemeClr val="tx1"/>
                </a:solidFill>
                <a:latin typeface="+mn-lt"/>
                <a:ea typeface="+mn-ea"/>
                <a:cs typeface="+mn-cs"/>
              </a:rPr>
              <a:t>更加</a:t>
            </a:r>
            <a:r>
              <a:rPr lang="zh-CN" altLang="en-US" sz="1200" kern="1200" dirty="0" smtClean="0">
                <a:solidFill>
                  <a:schemeClr val="tx1"/>
                </a:solidFill>
                <a:latin typeface="+mn-lt"/>
                <a:ea typeface="+mn-ea"/>
                <a:cs typeface="+mn-cs"/>
              </a:rPr>
              <a:t>人性化的外观设计</a:t>
            </a:r>
            <a:r>
              <a:rPr lang="en-US"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更加强劲的接入性能</a:t>
            </a:r>
            <a:r>
              <a:rPr lang="en-US"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更加完善的实用功能</a:t>
            </a:r>
            <a:r>
              <a:rPr lang="en-US"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产品未</a:t>
            </a:r>
            <a:r>
              <a:rPr lang="en-US" altLang="zh-CN" sz="1200" kern="1200" dirty="0" smtClean="0">
                <a:solidFill>
                  <a:schemeClr val="tx1"/>
                </a:solidFill>
                <a:latin typeface="+mn-lt"/>
                <a:ea typeface="+mn-ea"/>
                <a:cs typeface="+mn-cs"/>
              </a:rPr>
              <a:t>TR5</a:t>
            </a:r>
            <a:r>
              <a:rPr lang="zh-CN" altLang="en-US" sz="1200" kern="1200" dirty="0" smtClean="0">
                <a:solidFill>
                  <a:schemeClr val="tx1"/>
                </a:solidFill>
                <a:latin typeface="+mn-lt"/>
                <a:ea typeface="+mn-ea"/>
                <a:cs typeface="+mn-cs"/>
              </a:rPr>
              <a:t>订单已达数千台</a:t>
            </a:r>
            <a:r>
              <a:rPr lang="en-US"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另外</a:t>
            </a:r>
            <a:r>
              <a:rPr lang="en-US"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 我司还引领业界</a:t>
            </a:r>
            <a:r>
              <a:rPr lang="en-US"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第一个发布基于</a:t>
            </a:r>
            <a:r>
              <a:rPr lang="en-US" altLang="zh-CN" sz="1200" kern="1200" dirty="0" smtClean="0">
                <a:solidFill>
                  <a:schemeClr val="tx1"/>
                </a:solidFill>
                <a:latin typeface="+mn-lt"/>
                <a:ea typeface="+mn-ea"/>
                <a:cs typeface="+mn-cs"/>
              </a:rPr>
              <a:t>802.11ac</a:t>
            </a:r>
            <a:r>
              <a:rPr lang="zh-CN" altLang="en-US" sz="1200" kern="1200" dirty="0" smtClean="0">
                <a:solidFill>
                  <a:schemeClr val="tx1"/>
                </a:solidFill>
                <a:latin typeface="+mn-lt"/>
                <a:ea typeface="+mn-ea"/>
                <a:cs typeface="+mn-cs"/>
              </a:rPr>
              <a:t>的下一代产品样机，数据吞吐量达到惊人的</a:t>
            </a:r>
            <a:r>
              <a:rPr lang="en-US" altLang="zh-CN" sz="1200" kern="1200" dirty="0" smtClean="0">
                <a:solidFill>
                  <a:schemeClr val="tx1"/>
                </a:solidFill>
                <a:latin typeface="+mn-lt"/>
                <a:ea typeface="+mn-ea"/>
                <a:cs typeface="+mn-cs"/>
              </a:rPr>
              <a:t>850Mbps,</a:t>
            </a:r>
            <a:r>
              <a:rPr lang="zh-CN" altLang="en-US" sz="1200" kern="1200" dirty="0" smtClean="0">
                <a:solidFill>
                  <a:schemeClr val="tx1"/>
                </a:solidFill>
                <a:latin typeface="+mn-lt"/>
                <a:ea typeface="+mn-ea"/>
                <a:cs typeface="+mn-cs"/>
              </a:rPr>
              <a:t>为无线千兆接入时代</a:t>
            </a:r>
            <a:r>
              <a:rPr lang="en-US"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奠定了基础</a:t>
            </a:r>
            <a:r>
              <a:rPr lang="en-US" altLang="zh-CN" sz="1200" kern="1200" dirty="0" smtClean="0">
                <a:solidFill>
                  <a:schemeClr val="tx1"/>
                </a:solidFill>
                <a:latin typeface="+mn-lt"/>
                <a:ea typeface="+mn-ea"/>
                <a:cs typeface="+mn-cs"/>
              </a:rPr>
              <a:t>.</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20D6F989-1823-4A9A-BC6E-6D0FE680FDAF}" type="slidenum">
              <a:rPr lang="zh-CN" altLang="en-US" smtClean="0">
                <a:solidFill>
                  <a:prstClr val="black"/>
                </a:solidFill>
              </a:rPr>
              <a:pPr/>
              <a:t>3</a:t>
            </a:fld>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r>
              <a:rPr lang="zh-CN" altLang="en-US" sz="1200" kern="0" noProof="1" smtClean="0">
                <a:solidFill>
                  <a:srgbClr val="2D2015"/>
                </a:solidFill>
                <a:latin typeface="Arial" pitchFamily="34" charset="0"/>
                <a:ea typeface="华文细黑" pitchFamily="2" charset="-122"/>
              </a:rPr>
              <a:t>华为无线校园覆盖方案可应对高校多样化的场景，按需选择</a:t>
            </a:r>
            <a:endParaRPr lang="en-US" altLang="zh-CN" sz="1200" kern="0" noProof="1" smtClean="0">
              <a:solidFill>
                <a:srgbClr val="2D2015"/>
              </a:solidFill>
              <a:latin typeface="Arial" pitchFamily="34" charset="0"/>
              <a:ea typeface="华文细黑" pitchFamily="2" charset="-122"/>
            </a:endParaRP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zh-CN" altLang="en-US" sz="1200" kern="0" baseline="0" noProof="1" smtClean="0">
                <a:solidFill>
                  <a:srgbClr val="2D2015"/>
                </a:solidFill>
                <a:latin typeface="Arial" pitchFamily="34" charset="0"/>
                <a:ea typeface="华文细黑" pitchFamily="2" charset="-122"/>
              </a:rPr>
              <a:t>针对教室，办公楼等半开放场景，推荐采用室内放装式</a:t>
            </a:r>
            <a:r>
              <a:rPr lang="en-US" altLang="zh-CN" sz="1200" kern="0" baseline="0" noProof="1" smtClean="0">
                <a:solidFill>
                  <a:srgbClr val="2D2015"/>
                </a:solidFill>
                <a:latin typeface="Arial" pitchFamily="34" charset="0"/>
                <a:ea typeface="华文细黑" pitchFamily="2" charset="-122"/>
              </a:rPr>
              <a:t>AP</a:t>
            </a:r>
            <a:r>
              <a:rPr lang="zh-CN" altLang="en-US" sz="1200" kern="0" baseline="0" noProof="1" smtClean="0">
                <a:solidFill>
                  <a:srgbClr val="2D2015"/>
                </a:solidFill>
                <a:latin typeface="Arial" pitchFamily="34" charset="0"/>
                <a:ea typeface="华文细黑" pitchFamily="2" charset="-122"/>
              </a:rPr>
              <a:t>覆盖，安装方式多样：</a:t>
            </a:r>
            <a:r>
              <a:rPr lang="zh-CN" altLang="en-US" sz="1200" dirty="0" smtClean="0"/>
              <a:t>壁挂、吸顶、放置等，部署美观，施工方便。</a:t>
            </a:r>
            <a:endParaRPr lang="en-US" altLang="zh-CN" sz="1200" dirty="0" smtClean="0"/>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zh-CN" altLang="en-US" sz="1200" dirty="0" smtClean="0"/>
              <a:t>针对宿舍场景优先推荐采用华为创新的敏捷分布式</a:t>
            </a:r>
            <a:r>
              <a:rPr lang="en-US" altLang="zh-CN" sz="1200" dirty="0" smtClean="0"/>
              <a:t>AP</a:t>
            </a:r>
            <a:r>
              <a:rPr lang="zh-CN" altLang="en-US" sz="1200" dirty="0" smtClean="0"/>
              <a:t>部署，</a:t>
            </a:r>
            <a:r>
              <a:rPr lang="zh-CN" altLang="en-US" sz="1200" kern="0" noProof="1" smtClean="0">
                <a:solidFill>
                  <a:srgbClr val="2D2015"/>
                </a:solidFill>
                <a:latin typeface="Arial" pitchFamily="34" charset="0"/>
                <a:ea typeface="华文细黑" pitchFamily="2" charset="-122"/>
              </a:rPr>
              <a:t>一个</a:t>
            </a:r>
            <a:r>
              <a:rPr lang="en-US" altLang="zh-CN" sz="1200" kern="0" noProof="1" smtClean="0">
                <a:solidFill>
                  <a:srgbClr val="2D2015"/>
                </a:solidFill>
                <a:latin typeface="Arial" pitchFamily="34" charset="0"/>
                <a:ea typeface="华文细黑" pitchFamily="2" charset="-122"/>
              </a:rPr>
              <a:t>AP</a:t>
            </a:r>
            <a:r>
              <a:rPr lang="zh-CN" altLang="en-US" sz="1200" kern="0" noProof="1" smtClean="0">
                <a:solidFill>
                  <a:srgbClr val="2D2015"/>
                </a:solidFill>
                <a:latin typeface="Arial" pitchFamily="34" charset="0"/>
                <a:ea typeface="华文细黑" pitchFamily="2" charset="-122"/>
              </a:rPr>
              <a:t>可覆盖</a:t>
            </a:r>
            <a:r>
              <a:rPr lang="en-US" altLang="zh-CN" sz="1200" kern="0" noProof="1" smtClean="0">
                <a:solidFill>
                  <a:srgbClr val="2D2015"/>
                </a:solidFill>
                <a:latin typeface="Arial" pitchFamily="34" charset="0"/>
                <a:ea typeface="华文细黑" pitchFamily="2" charset="-122"/>
              </a:rPr>
              <a:t>24</a:t>
            </a:r>
            <a:r>
              <a:rPr lang="zh-CN" altLang="en-US" sz="1200" kern="0" noProof="1" smtClean="0">
                <a:solidFill>
                  <a:srgbClr val="2D2015"/>
                </a:solidFill>
                <a:latin typeface="Arial" pitchFamily="34" charset="0"/>
                <a:ea typeface="华文细黑" pitchFamily="2" charset="-122"/>
              </a:rPr>
              <a:t>个宿舍</a:t>
            </a:r>
            <a:r>
              <a:rPr lang="en-US" altLang="zh-CN" sz="1200" kern="0" noProof="1" smtClean="0">
                <a:solidFill>
                  <a:srgbClr val="2D2015"/>
                </a:solidFill>
                <a:latin typeface="Arial" pitchFamily="34" charset="0"/>
                <a:ea typeface="华文细黑" pitchFamily="2" charset="-122"/>
              </a:rPr>
              <a:t>(</a:t>
            </a:r>
            <a:r>
              <a:rPr lang="zh-CN" altLang="en-US" sz="1200" kern="0" noProof="1" smtClean="0">
                <a:solidFill>
                  <a:srgbClr val="2D2015"/>
                </a:solidFill>
                <a:latin typeface="Arial" pitchFamily="34" charset="0"/>
                <a:ea typeface="华文细黑" pitchFamily="2" charset="-122"/>
              </a:rPr>
              <a:t>下面有详细介绍），具备</a:t>
            </a:r>
            <a:r>
              <a:rPr lang="zh-CN" altLang="en-US" sz="1200" dirty="0" smtClean="0"/>
              <a:t>无线信号覆盖质量最佳，无线接入性能最高。</a:t>
            </a:r>
            <a:endParaRPr lang="en-US" altLang="zh-CN" sz="1200" dirty="0" smtClean="0"/>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zh-CN" altLang="en-US" sz="1200" dirty="0" smtClean="0"/>
              <a:t>针对室外场景如操场，推荐采用华为工业级室外</a:t>
            </a:r>
            <a:r>
              <a:rPr lang="en-US" altLang="zh-CN" sz="1200" dirty="0" smtClean="0"/>
              <a:t>AP8030DN/AP8130DN</a:t>
            </a:r>
            <a:r>
              <a:rPr lang="zh-CN" altLang="en-US" sz="1200" dirty="0" smtClean="0"/>
              <a:t>，可抱杆或挂墙安装，定向或全向无线覆盖区域，具备</a:t>
            </a:r>
            <a:r>
              <a:rPr lang="en-US" altLang="zh-CN" sz="1200" dirty="0" smtClean="0"/>
              <a:t>IP67</a:t>
            </a:r>
            <a:r>
              <a:rPr lang="zh-CN" altLang="en-US" sz="1200" dirty="0" smtClean="0"/>
              <a:t>防尘防水等级，全内置防雷器件，无需额外购买安装防雷器件。</a:t>
            </a:r>
            <a:endParaRPr lang="en-US" altLang="zh-CN" sz="1200" dirty="0" smtClean="0"/>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zh-CN" altLang="en-US" sz="1200" dirty="0" smtClean="0"/>
              <a:t>针对报告厅，体育馆等室内用户密集场景，推荐采用室内室内</a:t>
            </a:r>
            <a:r>
              <a:rPr lang="en-US" altLang="zh-CN" sz="1200" dirty="0" smtClean="0"/>
              <a:t>AP+</a:t>
            </a:r>
            <a:r>
              <a:rPr lang="zh-CN" altLang="en-US" sz="1200" dirty="0" smtClean="0"/>
              <a:t>小角度定向天线覆盖</a:t>
            </a:r>
            <a:r>
              <a:rPr lang="en-US" altLang="zh-CN" sz="1200" dirty="0" smtClean="0"/>
              <a:t>, </a:t>
            </a:r>
            <a:r>
              <a:rPr lang="zh-CN" altLang="en-US" sz="1200" dirty="0" smtClean="0"/>
              <a:t>可最大的降低干扰提升性能。</a:t>
            </a:r>
            <a:endParaRPr lang="en-US" altLang="zh-CN" sz="1200" dirty="0" smtClean="0"/>
          </a:p>
          <a:p>
            <a:r>
              <a:rPr lang="en-US" altLang="zh-CN" sz="1200" kern="1200" dirty="0" smtClean="0">
                <a:solidFill>
                  <a:schemeClr val="tx1"/>
                </a:solidFill>
                <a:latin typeface="+mn-lt"/>
                <a:ea typeface="+mn-ea"/>
                <a:cs typeface="+mn-cs"/>
              </a:rPr>
              <a:t> 	</a:t>
            </a:r>
            <a:r>
              <a:rPr lang="zh-CN" altLang="zh-CN" sz="1200" kern="1200" dirty="0" smtClean="0">
                <a:solidFill>
                  <a:schemeClr val="tx1"/>
                </a:solidFill>
                <a:latin typeface="+mn-lt"/>
                <a:ea typeface="+mn-ea"/>
                <a:cs typeface="+mn-cs"/>
              </a:rPr>
              <a:t>所有的</a:t>
            </a:r>
            <a:r>
              <a:rPr lang="en-US" altLang="zh-CN" sz="1200" kern="1200" dirty="0" smtClean="0">
                <a:solidFill>
                  <a:schemeClr val="tx1"/>
                </a:solidFill>
                <a:latin typeface="+mn-lt"/>
                <a:ea typeface="+mn-ea"/>
                <a:cs typeface="+mn-cs"/>
              </a:rPr>
              <a:t>AP</a:t>
            </a:r>
            <a:r>
              <a:rPr lang="zh-CN" altLang="zh-CN" sz="1200" kern="1200" dirty="0" smtClean="0">
                <a:solidFill>
                  <a:schemeClr val="tx1"/>
                </a:solidFill>
                <a:latin typeface="+mn-lt"/>
                <a:ea typeface="+mn-ea"/>
                <a:cs typeface="+mn-cs"/>
              </a:rPr>
              <a:t>都要求支持</a:t>
            </a:r>
            <a:r>
              <a:rPr lang="en-US" altLang="zh-CN" sz="1200" kern="1200" dirty="0" smtClean="0">
                <a:solidFill>
                  <a:schemeClr val="tx1"/>
                </a:solidFill>
                <a:latin typeface="+mn-lt"/>
                <a:ea typeface="+mn-ea"/>
                <a:cs typeface="+mn-cs"/>
              </a:rPr>
              <a:t>11ac</a:t>
            </a:r>
            <a:r>
              <a:rPr lang="zh-CN" altLang="zh-CN" sz="1200" kern="1200" dirty="0" smtClean="0">
                <a:solidFill>
                  <a:schemeClr val="tx1"/>
                </a:solidFill>
                <a:latin typeface="+mn-lt"/>
                <a:ea typeface="+mn-ea"/>
                <a:cs typeface="+mn-cs"/>
              </a:rPr>
              <a:t>制式，</a:t>
            </a:r>
            <a:r>
              <a:rPr lang="en-US" altLang="zh-CN" sz="1200" kern="1200" dirty="0" smtClean="0">
                <a:solidFill>
                  <a:schemeClr val="tx1"/>
                </a:solidFill>
                <a:latin typeface="+mn-lt"/>
                <a:ea typeface="+mn-ea"/>
                <a:cs typeface="+mn-cs"/>
              </a:rPr>
              <a:t>	</a:t>
            </a:r>
            <a:endParaRPr lang="zh-CN" altLang="zh-CN" sz="1200" kern="1200" dirty="0" smtClean="0">
              <a:solidFill>
                <a:schemeClr val="tx1"/>
              </a:solidFill>
              <a:latin typeface="+mn-lt"/>
              <a:ea typeface="+mn-ea"/>
              <a:cs typeface="+mn-cs"/>
            </a:endParaRPr>
          </a:p>
          <a:p>
            <a:r>
              <a:rPr lang="en-US" altLang="zh-CN" sz="1200" kern="1200" dirty="0" smtClean="0">
                <a:solidFill>
                  <a:schemeClr val="tx1"/>
                </a:solidFill>
                <a:latin typeface="+mn-lt"/>
                <a:ea typeface="+mn-ea"/>
                <a:cs typeface="+mn-cs"/>
              </a:rPr>
              <a:t>10</a:t>
            </a:r>
            <a:r>
              <a:rPr lang="zh-CN" altLang="zh-CN" sz="1200" kern="1200" dirty="0" smtClean="0">
                <a:solidFill>
                  <a:schemeClr val="tx1"/>
                </a:solidFill>
                <a:latin typeface="+mn-lt"/>
                <a:ea typeface="+mn-ea"/>
                <a:cs typeface="+mn-cs"/>
              </a:rPr>
              <a:t>人以下的办公室部署面板式双频双流</a:t>
            </a:r>
            <a:r>
              <a:rPr lang="en-US" altLang="zh-CN" sz="1200" kern="1200" dirty="0" smtClean="0">
                <a:solidFill>
                  <a:schemeClr val="tx1"/>
                </a:solidFill>
                <a:latin typeface="+mn-lt"/>
                <a:ea typeface="+mn-ea"/>
                <a:cs typeface="+mn-cs"/>
              </a:rPr>
              <a:t>AP</a:t>
            </a:r>
            <a:r>
              <a:rPr lang="zh-CN" altLang="zh-CN" sz="1200" kern="1200" dirty="0" smtClean="0">
                <a:solidFill>
                  <a:schemeClr val="tx1"/>
                </a:solidFill>
                <a:latin typeface="+mn-lt"/>
                <a:ea typeface="+mn-ea"/>
                <a:cs typeface="+mn-cs"/>
              </a:rPr>
              <a:t>：</a:t>
            </a:r>
            <a:r>
              <a:rPr lang="en-US" altLang="zh-CN" sz="1200" kern="1200" dirty="0" smtClean="0">
                <a:solidFill>
                  <a:schemeClr val="tx1"/>
                </a:solidFill>
                <a:latin typeface="+mn-lt"/>
                <a:ea typeface="+mn-ea"/>
                <a:cs typeface="+mn-cs"/>
              </a:rPr>
              <a:t>AP20330DN,</a:t>
            </a:r>
            <a:endParaRPr lang="zh-CN" altLang="zh-CN" sz="1200" kern="1200" dirty="0" smtClean="0">
              <a:solidFill>
                <a:schemeClr val="tx1"/>
              </a:solidFill>
              <a:latin typeface="+mn-lt"/>
              <a:ea typeface="+mn-ea"/>
              <a:cs typeface="+mn-cs"/>
            </a:endParaRPr>
          </a:p>
          <a:p>
            <a:r>
              <a:rPr lang="en-US" altLang="zh-CN" sz="1200" kern="1200" dirty="0" smtClean="0">
                <a:solidFill>
                  <a:schemeClr val="tx1"/>
                </a:solidFill>
                <a:latin typeface="+mn-lt"/>
                <a:ea typeface="+mn-ea"/>
                <a:cs typeface="+mn-cs"/>
              </a:rPr>
              <a:t>10</a:t>
            </a:r>
            <a:r>
              <a:rPr lang="zh-CN" altLang="zh-CN" sz="1200" kern="1200" dirty="0" smtClean="0">
                <a:solidFill>
                  <a:schemeClr val="tx1"/>
                </a:solidFill>
                <a:latin typeface="+mn-lt"/>
                <a:ea typeface="+mn-ea"/>
                <a:cs typeface="+mn-cs"/>
              </a:rPr>
              <a:t>人以上的办公室都要求部署双频双流的放桩式</a:t>
            </a:r>
            <a:r>
              <a:rPr lang="en-US" altLang="zh-CN" sz="1200" kern="1200" dirty="0" smtClean="0">
                <a:solidFill>
                  <a:schemeClr val="tx1"/>
                </a:solidFill>
                <a:latin typeface="+mn-lt"/>
                <a:ea typeface="+mn-ea"/>
                <a:cs typeface="+mn-cs"/>
              </a:rPr>
              <a:t>AP</a:t>
            </a:r>
            <a:r>
              <a:rPr lang="zh-CN" altLang="zh-CN" sz="1200" kern="1200" dirty="0" smtClean="0">
                <a:solidFill>
                  <a:schemeClr val="tx1"/>
                </a:solidFill>
                <a:latin typeface="+mn-lt"/>
                <a:ea typeface="+mn-ea"/>
                <a:cs typeface="+mn-cs"/>
              </a:rPr>
              <a:t>：</a:t>
            </a:r>
            <a:r>
              <a:rPr lang="en-US" altLang="zh-CN" sz="1200" kern="1200" dirty="0" smtClean="0">
                <a:solidFill>
                  <a:schemeClr val="tx1"/>
                </a:solidFill>
                <a:latin typeface="+mn-lt"/>
                <a:ea typeface="+mn-ea"/>
                <a:cs typeface="+mn-cs"/>
              </a:rPr>
              <a:t>AP4030DN</a:t>
            </a:r>
            <a:endParaRPr lang="zh-CN" altLang="zh-CN" sz="1200" kern="1200" dirty="0" smtClean="0">
              <a:solidFill>
                <a:schemeClr val="tx1"/>
              </a:solidFill>
              <a:latin typeface="+mn-lt"/>
              <a:ea typeface="+mn-ea"/>
              <a:cs typeface="+mn-cs"/>
            </a:endParaRPr>
          </a:p>
          <a:p>
            <a:r>
              <a:rPr lang="zh-CN" altLang="zh-CN" sz="1200" kern="1200" dirty="0" smtClean="0">
                <a:solidFill>
                  <a:schemeClr val="tx1"/>
                </a:solidFill>
                <a:latin typeface="+mn-lt"/>
                <a:ea typeface="+mn-ea"/>
                <a:cs typeface="+mn-cs"/>
              </a:rPr>
              <a:t>教室及其他需要高密接入的场景都部署双频三流的高密接入</a:t>
            </a:r>
            <a:r>
              <a:rPr lang="en-US" altLang="zh-CN" sz="1200" kern="1200" dirty="0" smtClean="0">
                <a:solidFill>
                  <a:schemeClr val="tx1"/>
                </a:solidFill>
                <a:latin typeface="+mn-lt"/>
                <a:ea typeface="+mn-ea"/>
                <a:cs typeface="+mn-cs"/>
              </a:rPr>
              <a:t>AP</a:t>
            </a:r>
            <a:r>
              <a:rPr lang="zh-CN" altLang="zh-CN" sz="1200" kern="1200" dirty="0" smtClean="0">
                <a:solidFill>
                  <a:schemeClr val="tx1"/>
                </a:solidFill>
                <a:latin typeface="+mn-lt"/>
                <a:ea typeface="+mn-ea"/>
                <a:cs typeface="+mn-cs"/>
              </a:rPr>
              <a:t>：</a:t>
            </a:r>
            <a:r>
              <a:rPr lang="en-US" altLang="zh-CN" sz="1200" kern="1200" dirty="0" smtClean="0">
                <a:solidFill>
                  <a:schemeClr val="tx1"/>
                </a:solidFill>
                <a:latin typeface="+mn-lt"/>
                <a:ea typeface="+mn-ea"/>
                <a:cs typeface="+mn-cs"/>
              </a:rPr>
              <a:t>AP5030DN/AP4030TN(</a:t>
            </a:r>
            <a:r>
              <a:rPr lang="zh-CN" altLang="en-US" sz="1200" kern="1200" dirty="0" smtClean="0">
                <a:solidFill>
                  <a:schemeClr val="tx1"/>
                </a:solidFill>
                <a:latin typeface="+mn-lt"/>
                <a:ea typeface="+mn-ea"/>
                <a:cs typeface="+mn-cs"/>
              </a:rPr>
              <a:t>教室场景</a:t>
            </a:r>
            <a:r>
              <a:rPr lang="en-US" altLang="zh-CN" sz="1200" kern="1200" dirty="0" smtClean="0">
                <a:solidFill>
                  <a:schemeClr val="tx1"/>
                </a:solidFill>
                <a:latin typeface="+mn-lt"/>
                <a:ea typeface="+mn-ea"/>
                <a:cs typeface="+mn-cs"/>
              </a:rPr>
              <a:t>)</a:t>
            </a:r>
            <a:endParaRPr lang="zh-CN" altLang="zh-CN" sz="1200" kern="1200" dirty="0" smtClean="0">
              <a:solidFill>
                <a:schemeClr val="tx1"/>
              </a:solidFill>
              <a:latin typeface="+mn-lt"/>
              <a:ea typeface="+mn-ea"/>
              <a:cs typeface="+mn-cs"/>
            </a:endParaRPr>
          </a:p>
          <a:p>
            <a:r>
              <a:rPr lang="zh-CN" altLang="zh-CN" sz="1200" kern="1200" dirty="0" smtClean="0">
                <a:solidFill>
                  <a:schemeClr val="tx1"/>
                </a:solidFill>
                <a:latin typeface="+mn-lt"/>
                <a:ea typeface="+mn-ea"/>
                <a:cs typeface="+mn-cs"/>
              </a:rPr>
              <a:t>室外无线部署暂不考虑。</a:t>
            </a:r>
            <a:endParaRPr lang="en-US" altLang="zh-CN" sz="1200" dirty="0" smtClean="0"/>
          </a:p>
        </p:txBody>
      </p:sp>
      <p:sp>
        <p:nvSpPr>
          <p:cNvPr id="4" name="灯片编号占位符 3"/>
          <p:cNvSpPr>
            <a:spLocks noGrp="1"/>
          </p:cNvSpPr>
          <p:nvPr>
            <p:ph type="sldNum" sz="quarter" idx="10"/>
          </p:nvPr>
        </p:nvSpPr>
        <p:spPr/>
        <p:txBody>
          <a:bodyPr/>
          <a:lstStyle/>
          <a:p>
            <a:fld id="{20D6F989-1823-4A9A-BC6E-6D0FE680FDAF}" type="slidenum">
              <a:rPr lang="zh-CN" altLang="en-US" smtClean="0"/>
              <a:pPr/>
              <a:t>22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sz="1200" kern="0" noProof="1" smtClean="0">
                <a:solidFill>
                  <a:srgbClr val="2D2015"/>
                </a:solidFill>
                <a:latin typeface="Arial" pitchFamily="34" charset="0"/>
                <a:ea typeface="华文细黑" pitchFamily="2" charset="-122"/>
              </a:rPr>
              <a:t>华为创新敏捷分布式覆盖方案为高校宿舍区专门定制，</a:t>
            </a:r>
            <a:r>
              <a:rPr lang="zh-CN" altLang="en-US" sz="1200" kern="0" noProof="1" smtClean="0">
                <a:solidFill>
                  <a:srgbClr val="2D2015"/>
                </a:solidFill>
                <a:latin typeface="Arial" pitchFamily="34" charset="0"/>
                <a:ea typeface="华文细黑" pitchFamily="2" charset="-122"/>
                <a:cs typeface="+mn-cs"/>
              </a:rPr>
              <a:t>采用一台中心</a:t>
            </a:r>
            <a:r>
              <a:rPr lang="en-US" altLang="zh-CN" sz="1200" kern="0" noProof="1" smtClean="0">
                <a:solidFill>
                  <a:srgbClr val="2D2015"/>
                </a:solidFill>
                <a:latin typeface="Arial" pitchFamily="34" charset="0"/>
                <a:ea typeface="华文细黑" pitchFamily="2" charset="-122"/>
                <a:cs typeface="+mn-cs"/>
              </a:rPr>
              <a:t>AP9430DN</a:t>
            </a:r>
            <a:r>
              <a:rPr lang="zh-CN" altLang="en-US" sz="1200" kern="0" noProof="1" smtClean="0">
                <a:solidFill>
                  <a:srgbClr val="2D2015"/>
                </a:solidFill>
                <a:latin typeface="Arial" pitchFamily="34" charset="0"/>
                <a:ea typeface="华文细黑" pitchFamily="2" charset="-122"/>
                <a:cs typeface="+mn-cs"/>
              </a:rPr>
              <a:t>外接</a:t>
            </a:r>
            <a:r>
              <a:rPr lang="en-US" altLang="zh-CN" sz="1200" kern="0" noProof="1" smtClean="0">
                <a:solidFill>
                  <a:srgbClr val="2D2015"/>
                </a:solidFill>
                <a:latin typeface="Arial" pitchFamily="34" charset="0"/>
                <a:ea typeface="华文细黑" pitchFamily="2" charset="-122"/>
                <a:cs typeface="+mn-cs"/>
              </a:rPr>
              <a:t>24</a:t>
            </a:r>
            <a:r>
              <a:rPr lang="zh-CN" altLang="en-US" sz="1200" kern="0" noProof="1" smtClean="0">
                <a:solidFill>
                  <a:srgbClr val="2D2015"/>
                </a:solidFill>
                <a:latin typeface="Arial" pitchFamily="34" charset="0"/>
                <a:ea typeface="华文细黑" pitchFamily="2" charset="-122"/>
                <a:cs typeface="+mn-cs"/>
              </a:rPr>
              <a:t>个远端接入单元</a:t>
            </a:r>
            <a:r>
              <a:rPr lang="en-US" altLang="zh-CN" sz="1200" kern="0" noProof="1" smtClean="0">
                <a:solidFill>
                  <a:srgbClr val="2D2015"/>
                </a:solidFill>
                <a:latin typeface="Arial" pitchFamily="34" charset="0"/>
                <a:ea typeface="华文细黑" pitchFamily="2" charset="-122"/>
                <a:cs typeface="+mn-cs"/>
              </a:rPr>
              <a:t>R240D</a:t>
            </a:r>
            <a:r>
              <a:rPr lang="zh-CN" altLang="en-US" sz="1200" kern="0" noProof="1" smtClean="0">
                <a:solidFill>
                  <a:srgbClr val="2D2015"/>
                </a:solidFill>
                <a:latin typeface="Arial" pitchFamily="34" charset="0"/>
                <a:ea typeface="华文细黑" pitchFamily="2" charset="-122"/>
                <a:cs typeface="+mn-cs"/>
              </a:rPr>
              <a:t>可以双频双流覆盖</a:t>
            </a:r>
            <a:r>
              <a:rPr lang="en-US" altLang="zh-CN" sz="1200" kern="0" noProof="1" smtClean="0">
                <a:solidFill>
                  <a:srgbClr val="2D2015"/>
                </a:solidFill>
                <a:latin typeface="Arial" pitchFamily="34" charset="0"/>
                <a:ea typeface="华文细黑" pitchFamily="2" charset="-122"/>
                <a:cs typeface="+mn-cs"/>
              </a:rPr>
              <a:t>24</a:t>
            </a:r>
            <a:r>
              <a:rPr lang="zh-CN" altLang="en-US" sz="1200" kern="0" noProof="1" smtClean="0">
                <a:solidFill>
                  <a:srgbClr val="2D2015"/>
                </a:solidFill>
                <a:latin typeface="Arial" pitchFamily="34" charset="0"/>
                <a:ea typeface="华文细黑" pitchFamily="2" charset="-122"/>
                <a:cs typeface="+mn-cs"/>
              </a:rPr>
              <a:t>个宿舍，远端接入单元</a:t>
            </a:r>
            <a:r>
              <a:rPr lang="en-US" altLang="zh-CN" sz="1200" kern="0" noProof="1" smtClean="0">
                <a:solidFill>
                  <a:srgbClr val="2D2015"/>
                </a:solidFill>
                <a:latin typeface="Arial" pitchFamily="34" charset="0"/>
                <a:ea typeface="华文细黑" pitchFamily="2" charset="-122"/>
                <a:cs typeface="+mn-cs"/>
              </a:rPr>
              <a:t>R240D</a:t>
            </a:r>
            <a:r>
              <a:rPr lang="zh-CN" altLang="en-US" sz="1200" kern="0" noProof="1" smtClean="0">
                <a:solidFill>
                  <a:srgbClr val="2D2015"/>
                </a:solidFill>
                <a:latin typeface="Arial" pitchFamily="34" charset="0"/>
                <a:ea typeface="华文细黑" pitchFamily="2" charset="-122"/>
                <a:cs typeface="+mn-cs"/>
              </a:rPr>
              <a:t>统一采用</a:t>
            </a:r>
            <a:r>
              <a:rPr lang="en-US" altLang="zh-CN" sz="1200" kern="0" noProof="1" smtClean="0">
                <a:solidFill>
                  <a:srgbClr val="2D2015"/>
                </a:solidFill>
                <a:latin typeface="Arial" pitchFamily="34" charset="0"/>
                <a:ea typeface="华文细黑" pitchFamily="2" charset="-122"/>
                <a:cs typeface="+mn-cs"/>
              </a:rPr>
              <a:t>POE</a:t>
            </a:r>
            <a:r>
              <a:rPr lang="zh-CN" altLang="en-US" sz="1200" kern="0" noProof="1" smtClean="0">
                <a:solidFill>
                  <a:srgbClr val="2D2015"/>
                </a:solidFill>
                <a:latin typeface="Arial" pitchFamily="34" charset="0"/>
                <a:ea typeface="华文细黑" pitchFamily="2" charset="-122"/>
                <a:cs typeface="+mn-cs"/>
              </a:rPr>
              <a:t>供电，</a:t>
            </a:r>
            <a:r>
              <a:rPr lang="en-US" altLang="zh-CN" sz="1200" kern="0" noProof="1" smtClean="0">
                <a:solidFill>
                  <a:srgbClr val="2D2015"/>
                </a:solidFill>
                <a:latin typeface="Arial" pitchFamily="34" charset="0"/>
                <a:ea typeface="华文细黑" pitchFamily="2" charset="-122"/>
                <a:cs typeface="+mn-cs"/>
              </a:rPr>
              <a:t>R240D</a:t>
            </a:r>
            <a:r>
              <a:rPr lang="zh-CN" altLang="en-US" sz="1200" kern="0" noProof="1" smtClean="0">
                <a:solidFill>
                  <a:srgbClr val="2D2015"/>
                </a:solidFill>
                <a:latin typeface="Arial" pitchFamily="34" charset="0"/>
                <a:ea typeface="华文细黑" pitchFamily="2" charset="-122"/>
                <a:cs typeface="+mn-cs"/>
              </a:rPr>
              <a:t>部署于宿舍内，可通过</a:t>
            </a:r>
            <a:r>
              <a:rPr lang="zh-CN" altLang="en-US" sz="1200" dirty="0" smtClean="0">
                <a:latin typeface="微软雅黑" pitchFamily="34" charset="-122"/>
                <a:ea typeface="微软雅黑" pitchFamily="34" charset="-122"/>
                <a:cs typeface="Arial" pitchFamily="34" charset="0"/>
              </a:rPr>
              <a:t>吸顶、挂壁或面板安装，利用墙体内已布网线，无需损坏建筑原有结构，</a:t>
            </a:r>
            <a:r>
              <a:rPr lang="en-US" altLang="zh-CN" sz="1200" dirty="0" smtClean="0">
                <a:latin typeface="微软雅黑" pitchFamily="34" charset="-122"/>
                <a:ea typeface="微软雅黑" pitchFamily="34" charset="-122"/>
                <a:cs typeface="Arial" pitchFamily="34" charset="0"/>
              </a:rPr>
              <a:t>24</a:t>
            </a:r>
            <a:r>
              <a:rPr lang="zh-CN" altLang="en-US" sz="1200" dirty="0" smtClean="0">
                <a:latin typeface="微软雅黑" pitchFamily="34" charset="-122"/>
                <a:ea typeface="微软雅黑" pitchFamily="34" charset="-122"/>
                <a:cs typeface="Arial" pitchFamily="34" charset="0"/>
              </a:rPr>
              <a:t>个远端接入单元统一由中心</a:t>
            </a:r>
            <a:r>
              <a:rPr lang="en-US" altLang="zh-CN" sz="1200" dirty="0" smtClean="0">
                <a:latin typeface="微软雅黑" pitchFamily="34" charset="-122"/>
                <a:ea typeface="微软雅黑" pitchFamily="34" charset="-122"/>
                <a:cs typeface="Arial" pitchFamily="34" charset="0"/>
              </a:rPr>
              <a:t>AP9430DN</a:t>
            </a:r>
            <a:r>
              <a:rPr lang="zh-CN" altLang="en-US" sz="1200" dirty="0" smtClean="0">
                <a:latin typeface="微软雅黑" pitchFamily="34" charset="-122"/>
                <a:ea typeface="微软雅黑" pitchFamily="34" charset="-122"/>
                <a:cs typeface="Arial" pitchFamily="34" charset="0"/>
              </a:rPr>
              <a:t>配置管理，大大减少配置工作量。</a:t>
            </a:r>
            <a:endParaRPr lang="en-US" altLang="zh-CN" sz="1400" b="1" dirty="0" smtClean="0">
              <a:solidFill>
                <a:srgbClr val="FFFFFF"/>
              </a:solidFill>
              <a:latin typeface="微软雅黑" pitchFamily="34" charset="-122"/>
              <a:ea typeface="微软雅黑" pitchFamily="34" charset="-122"/>
              <a:cs typeface="Arial" pitchFamily="34" charset="0"/>
            </a:endParaRPr>
          </a:p>
          <a:p>
            <a:pPr marL="171450" marR="0" lvl="1" indent="-171450" algn="l" defTabSz="914400" rtl="0" eaLnBrk="1" fontAlgn="base" latinLnBrk="0" hangingPunct="1">
              <a:lnSpc>
                <a:spcPct val="150000"/>
              </a:lnSpc>
              <a:spcBef>
                <a:spcPct val="30000"/>
              </a:spcBef>
              <a:spcAft>
                <a:spcPct val="0"/>
              </a:spcAft>
              <a:buClrTx/>
              <a:buSzTx/>
              <a:buFontTx/>
              <a:buNone/>
              <a:tabLst/>
              <a:defRPr/>
            </a:pPr>
            <a:r>
              <a:rPr lang="zh-CN" altLang="en-US" sz="1400" b="0" dirty="0" smtClean="0">
                <a:solidFill>
                  <a:srgbClr val="FFFFFF"/>
                </a:solidFill>
                <a:latin typeface="微软雅黑" pitchFamily="34" charset="-122"/>
                <a:ea typeface="微软雅黑" pitchFamily="34" charset="-122"/>
                <a:cs typeface="Arial" pitchFamily="34" charset="0"/>
              </a:rPr>
              <a:t>敏捷分布式</a:t>
            </a:r>
            <a:r>
              <a:rPr lang="en-US" altLang="zh-CN" sz="1400" b="0" dirty="0" smtClean="0">
                <a:solidFill>
                  <a:srgbClr val="FFFFFF"/>
                </a:solidFill>
                <a:latin typeface="微软雅黑" pitchFamily="34" charset="-122"/>
                <a:ea typeface="微软雅黑" pitchFamily="34" charset="-122"/>
                <a:cs typeface="Arial" pitchFamily="34" charset="0"/>
              </a:rPr>
              <a:t>AP</a:t>
            </a:r>
            <a:r>
              <a:rPr lang="zh-CN" altLang="en-US" sz="1400" b="0" dirty="0" smtClean="0">
                <a:solidFill>
                  <a:srgbClr val="FFFFFF"/>
                </a:solidFill>
                <a:latin typeface="微软雅黑" pitchFamily="34" charset="-122"/>
                <a:ea typeface="微软雅黑" pitchFamily="34" charset="-122"/>
                <a:cs typeface="Arial" pitchFamily="34" charset="0"/>
              </a:rPr>
              <a:t>集面板</a:t>
            </a:r>
            <a:r>
              <a:rPr lang="en-US" altLang="zh-CN" sz="1400" b="0" dirty="0" smtClean="0">
                <a:solidFill>
                  <a:srgbClr val="FFFFFF"/>
                </a:solidFill>
                <a:latin typeface="微软雅黑" pitchFamily="34" charset="-122"/>
                <a:ea typeface="微软雅黑" pitchFamily="34" charset="-122"/>
                <a:cs typeface="Arial" pitchFamily="34" charset="0"/>
              </a:rPr>
              <a:t>AP</a:t>
            </a:r>
            <a:r>
              <a:rPr lang="zh-CN" altLang="en-US" sz="1400" b="0" dirty="0" smtClean="0">
                <a:solidFill>
                  <a:srgbClr val="FFFFFF"/>
                </a:solidFill>
                <a:latin typeface="微软雅黑" pitchFamily="34" charset="-122"/>
                <a:ea typeface="微软雅黑" pitchFamily="34" charset="-122"/>
                <a:cs typeface="Arial" pitchFamily="34" charset="0"/>
              </a:rPr>
              <a:t>和智分</a:t>
            </a:r>
            <a:r>
              <a:rPr lang="en-US" altLang="zh-CN" sz="1400" b="0" dirty="0" smtClean="0">
                <a:solidFill>
                  <a:srgbClr val="FFFFFF"/>
                </a:solidFill>
                <a:latin typeface="微软雅黑" pitchFamily="34" charset="-122"/>
                <a:ea typeface="微软雅黑" pitchFamily="34" charset="-122"/>
                <a:cs typeface="Arial" pitchFamily="34" charset="0"/>
              </a:rPr>
              <a:t>AP</a:t>
            </a:r>
            <a:r>
              <a:rPr lang="zh-CN" altLang="en-US" sz="1400" b="0" dirty="0" smtClean="0">
                <a:solidFill>
                  <a:srgbClr val="FFFFFF"/>
                </a:solidFill>
                <a:latin typeface="微软雅黑" pitchFamily="34" charset="-122"/>
                <a:ea typeface="微软雅黑" pitchFamily="34" charset="-122"/>
                <a:cs typeface="Arial" pitchFamily="34" charset="0"/>
              </a:rPr>
              <a:t>优势于一体</a:t>
            </a:r>
            <a:endParaRPr lang="en-US" altLang="zh-CN" sz="1400" b="0" kern="1200" dirty="0" smtClean="0">
              <a:solidFill>
                <a:schemeClr val="tx1"/>
              </a:solidFill>
              <a:latin typeface="微软雅黑" pitchFamily="34" charset="-122"/>
              <a:ea typeface="微软雅黑" pitchFamily="34" charset="-122"/>
              <a:cs typeface="+mn-cs"/>
            </a:endParaRPr>
          </a:p>
          <a:p>
            <a:pPr marL="171450" lvl="1" indent="-171450">
              <a:lnSpc>
                <a:spcPct val="150000"/>
              </a:lnSpc>
              <a:defRPr/>
            </a:pPr>
            <a:r>
              <a:rPr lang="zh-CN" altLang="en-US" sz="1400" b="0" kern="1200" dirty="0" smtClean="0">
                <a:solidFill>
                  <a:schemeClr val="tx1"/>
                </a:solidFill>
                <a:latin typeface="微软雅黑" pitchFamily="34" charset="-122"/>
                <a:ea typeface="微软雅黑" pitchFamily="34" charset="-122"/>
                <a:cs typeface="+mn-cs"/>
              </a:rPr>
              <a:t>与面板</a:t>
            </a:r>
            <a:r>
              <a:rPr lang="en-US" altLang="zh-CN" sz="1400" b="0" kern="1200" dirty="0" smtClean="0">
                <a:solidFill>
                  <a:schemeClr val="tx1"/>
                </a:solidFill>
                <a:latin typeface="微软雅黑" pitchFamily="34" charset="-122"/>
                <a:ea typeface="微软雅黑" pitchFamily="34" charset="-122"/>
                <a:cs typeface="+mn-cs"/>
              </a:rPr>
              <a:t>AP</a:t>
            </a:r>
            <a:r>
              <a:rPr lang="zh-CN" altLang="en-US" sz="1400" b="0" kern="1200" dirty="0" smtClean="0">
                <a:solidFill>
                  <a:schemeClr val="tx1"/>
                </a:solidFill>
                <a:latin typeface="微软雅黑" pitchFamily="34" charset="-122"/>
                <a:ea typeface="微软雅黑" pitchFamily="34" charset="-122"/>
                <a:cs typeface="+mn-cs"/>
              </a:rPr>
              <a:t>优势对比</a:t>
            </a:r>
            <a:endParaRPr lang="en-US" altLang="zh-CN" sz="1400" b="0" kern="1200" dirty="0" smtClean="0">
              <a:solidFill>
                <a:schemeClr val="tx1"/>
              </a:solidFill>
              <a:latin typeface="微软雅黑" pitchFamily="34" charset="-122"/>
              <a:ea typeface="微软雅黑" pitchFamily="34" charset="-122"/>
              <a:cs typeface="+mn-cs"/>
            </a:endParaRPr>
          </a:p>
          <a:p>
            <a:pPr marL="171450" lvl="1" indent="-171450">
              <a:lnSpc>
                <a:spcPct val="150000"/>
              </a:lnSpc>
              <a:buFont typeface="Wingdings" pitchFamily="2" charset="2"/>
              <a:buChar char="Ø"/>
              <a:defRPr/>
            </a:pPr>
            <a:r>
              <a:rPr lang="zh-CN" altLang="en-US" sz="1200" b="0" dirty="0" smtClean="0">
                <a:latin typeface="微软雅黑" pitchFamily="34" charset="-122"/>
                <a:ea typeface="微软雅黑" pitchFamily="34" charset="-122"/>
              </a:rPr>
              <a:t>射频模块统一由中心</a:t>
            </a:r>
            <a:r>
              <a:rPr lang="en-US" altLang="zh-CN" sz="1200" b="0" dirty="0" smtClean="0">
                <a:latin typeface="微软雅黑" pitchFamily="34" charset="-122"/>
                <a:ea typeface="微软雅黑" pitchFamily="34" charset="-122"/>
              </a:rPr>
              <a:t>AP</a:t>
            </a:r>
            <a:r>
              <a:rPr lang="zh-CN" altLang="en-US" sz="1200" b="0" dirty="0" smtClean="0">
                <a:latin typeface="微软雅黑" pitchFamily="34" charset="-122"/>
                <a:ea typeface="微软雅黑" pitchFamily="34" charset="-122"/>
              </a:rPr>
              <a:t>控制，用户</a:t>
            </a:r>
            <a:r>
              <a:rPr lang="zh-CN" altLang="en-US" sz="1200" b="0" dirty="0" smtClean="0">
                <a:solidFill>
                  <a:srgbClr val="FF0000"/>
                </a:solidFill>
                <a:latin typeface="微软雅黑" pitchFamily="34" charset="-122"/>
                <a:ea typeface="微软雅黑" pitchFamily="34" charset="-122"/>
              </a:rPr>
              <a:t>漫游体验更加迅速</a:t>
            </a:r>
            <a:endParaRPr lang="en-US" altLang="zh-CN" sz="1200" b="0" dirty="0" smtClean="0">
              <a:solidFill>
                <a:srgbClr val="FF0000"/>
              </a:solidFill>
              <a:latin typeface="微软雅黑" pitchFamily="34" charset="-122"/>
              <a:ea typeface="微软雅黑" pitchFamily="34" charset="-122"/>
            </a:endParaRPr>
          </a:p>
          <a:p>
            <a:pPr marL="171450" lvl="1" indent="-171450">
              <a:lnSpc>
                <a:spcPct val="150000"/>
              </a:lnSpc>
              <a:buFont typeface="Wingdings" pitchFamily="2" charset="2"/>
              <a:buChar char="Ø"/>
              <a:defRPr/>
            </a:pPr>
            <a:r>
              <a:rPr lang="zh-CN" altLang="en-US" sz="1200" b="0" dirty="0" smtClean="0">
                <a:latin typeface="微软雅黑" pitchFamily="34" charset="-122"/>
                <a:ea typeface="微软雅黑" pitchFamily="34" charset="-122"/>
              </a:rPr>
              <a:t>配置管理节点数</a:t>
            </a:r>
            <a:r>
              <a:rPr lang="zh-CN" altLang="en-US" sz="1200" b="0" dirty="0" smtClean="0">
                <a:solidFill>
                  <a:srgbClr val="FF0000"/>
                </a:solidFill>
                <a:latin typeface="微软雅黑" pitchFamily="34" charset="-122"/>
                <a:ea typeface="微软雅黑" pitchFamily="34" charset="-122"/>
              </a:rPr>
              <a:t>减少</a:t>
            </a:r>
            <a:r>
              <a:rPr lang="zh-CN" altLang="en-US" sz="1200" b="0" dirty="0" smtClean="0">
                <a:latin typeface="微软雅黑" pitchFamily="34" charset="-122"/>
                <a:ea typeface="微软雅黑" pitchFamily="34" charset="-122"/>
              </a:rPr>
              <a:t>为面板</a:t>
            </a:r>
            <a:r>
              <a:rPr lang="en-US" altLang="zh-CN" sz="1200" b="0" dirty="0" smtClean="0">
                <a:latin typeface="微软雅黑" pitchFamily="34" charset="-122"/>
                <a:ea typeface="微软雅黑" pitchFamily="34" charset="-122"/>
              </a:rPr>
              <a:t>AP </a:t>
            </a:r>
            <a:r>
              <a:rPr lang="en-US" altLang="zh-CN" sz="1200" b="0" kern="1200" dirty="0" smtClean="0">
                <a:solidFill>
                  <a:srgbClr val="FF0000"/>
                </a:solidFill>
                <a:latin typeface="微软雅黑" pitchFamily="34" charset="-122"/>
                <a:ea typeface="微软雅黑" pitchFamily="34" charset="-122"/>
                <a:cs typeface="+mn-cs"/>
              </a:rPr>
              <a:t>1/24</a:t>
            </a:r>
            <a:r>
              <a:rPr lang="zh-CN" altLang="en-US" sz="1200" b="0" kern="1200" dirty="0" smtClean="0">
                <a:solidFill>
                  <a:srgbClr val="FF0000"/>
                </a:solidFill>
                <a:latin typeface="微软雅黑" pitchFamily="34" charset="-122"/>
                <a:ea typeface="微软雅黑" pitchFamily="34" charset="-122"/>
                <a:cs typeface="+mn-cs"/>
              </a:rPr>
              <a:t>，</a:t>
            </a:r>
            <a:r>
              <a:rPr lang="zh-CN" altLang="en-US" sz="1200" b="0" dirty="0" smtClean="0">
                <a:latin typeface="微软雅黑" pitchFamily="34" charset="-122"/>
                <a:ea typeface="微软雅黑" pitchFamily="34" charset="-122"/>
              </a:rPr>
              <a:t>只对中心</a:t>
            </a:r>
            <a:r>
              <a:rPr lang="en-US" altLang="zh-CN" sz="1200" b="0" dirty="0" smtClean="0">
                <a:latin typeface="微软雅黑" pitchFamily="34" charset="-122"/>
                <a:ea typeface="微软雅黑" pitchFamily="34" charset="-122"/>
              </a:rPr>
              <a:t>AP</a:t>
            </a:r>
            <a:r>
              <a:rPr lang="zh-CN" altLang="en-US" sz="1200" b="0" dirty="0" smtClean="0">
                <a:latin typeface="微软雅黑" pitchFamily="34" charset="-122"/>
                <a:ea typeface="微软雅黑" pitchFamily="34" charset="-122"/>
              </a:rPr>
              <a:t>管理</a:t>
            </a:r>
            <a:endParaRPr lang="en-US" altLang="zh-CN" sz="1200" b="0" kern="1200" dirty="0" smtClean="0">
              <a:solidFill>
                <a:schemeClr val="tx1"/>
              </a:solidFill>
              <a:latin typeface="微软雅黑" pitchFamily="34" charset="-122"/>
              <a:ea typeface="微软雅黑" pitchFamily="34" charset="-122"/>
              <a:cs typeface="+mn-cs"/>
            </a:endParaRPr>
          </a:p>
          <a:p>
            <a:pPr marL="171450" lvl="1" indent="-171450">
              <a:lnSpc>
                <a:spcPct val="150000"/>
              </a:lnSpc>
              <a:buFont typeface="Wingdings" pitchFamily="2" charset="2"/>
              <a:buChar char="Ø"/>
              <a:defRPr/>
            </a:pPr>
            <a:r>
              <a:rPr lang="zh-CN" altLang="en-US" sz="1200" b="0" dirty="0" smtClean="0">
                <a:solidFill>
                  <a:srgbClr val="FF0000"/>
                </a:solidFill>
                <a:latin typeface="微软雅黑" pitchFamily="34" charset="-122"/>
                <a:ea typeface="微软雅黑" pitchFamily="34" charset="-122"/>
              </a:rPr>
              <a:t>成本降低，</a:t>
            </a:r>
            <a:r>
              <a:rPr lang="zh-CN" altLang="en-US" sz="1200" b="0" kern="1200" dirty="0" smtClean="0">
                <a:solidFill>
                  <a:schemeClr val="tx1"/>
                </a:solidFill>
                <a:latin typeface="微软雅黑" pitchFamily="34" charset="-122"/>
                <a:ea typeface="微软雅黑" pitchFamily="34" charset="-122"/>
                <a:cs typeface="+mn-cs"/>
              </a:rPr>
              <a:t>只对中心</a:t>
            </a:r>
            <a:r>
              <a:rPr lang="en-US" altLang="zh-CN" sz="1200" b="0" kern="1200" dirty="0" smtClean="0">
                <a:solidFill>
                  <a:schemeClr val="tx1"/>
                </a:solidFill>
                <a:latin typeface="微软雅黑" pitchFamily="34" charset="-122"/>
                <a:ea typeface="微软雅黑" pitchFamily="34" charset="-122"/>
                <a:cs typeface="+mn-cs"/>
              </a:rPr>
              <a:t>AP</a:t>
            </a:r>
            <a:r>
              <a:rPr lang="zh-CN" altLang="en-US" sz="1200" b="0" kern="1200" dirty="0" smtClean="0">
                <a:solidFill>
                  <a:schemeClr val="tx1"/>
                </a:solidFill>
                <a:latin typeface="微软雅黑" pitchFamily="34" charset="-122"/>
                <a:ea typeface="微软雅黑" pitchFamily="34" charset="-122"/>
                <a:cs typeface="+mn-cs"/>
              </a:rPr>
              <a:t>授权，</a:t>
            </a:r>
            <a:r>
              <a:rPr lang="en-US" altLang="zh-CN" sz="1200" b="0" kern="1200" dirty="0" smtClean="0">
                <a:solidFill>
                  <a:schemeClr val="tx1"/>
                </a:solidFill>
                <a:latin typeface="微软雅黑" pitchFamily="34" charset="-122"/>
                <a:ea typeface="微软雅黑" pitchFamily="34" charset="-122"/>
                <a:cs typeface="+mn-cs"/>
              </a:rPr>
              <a:t>AP license</a:t>
            </a:r>
            <a:r>
              <a:rPr lang="zh-CN" altLang="en-US" sz="1200" b="0" kern="1200" dirty="0" smtClean="0">
                <a:solidFill>
                  <a:schemeClr val="tx1"/>
                </a:solidFill>
                <a:latin typeface="微软雅黑" pitchFamily="34" charset="-122"/>
                <a:ea typeface="微软雅黑" pitchFamily="34" charset="-122"/>
                <a:cs typeface="+mn-cs"/>
              </a:rPr>
              <a:t>数量大大减少</a:t>
            </a:r>
            <a:r>
              <a:rPr lang="zh-CN" altLang="en-US" sz="1200" b="0" kern="1200" dirty="0" smtClean="0">
                <a:solidFill>
                  <a:srgbClr val="FF0000"/>
                </a:solidFill>
                <a:latin typeface="微软雅黑" pitchFamily="34" charset="-122"/>
                <a:ea typeface="微软雅黑" pitchFamily="34" charset="-122"/>
                <a:cs typeface="+mn-cs"/>
              </a:rPr>
              <a:t>，</a:t>
            </a:r>
            <a:endParaRPr lang="en-US" altLang="zh-CN" sz="1200" b="0" kern="1200" dirty="0" smtClean="0">
              <a:solidFill>
                <a:srgbClr val="FF0000"/>
              </a:solidFill>
              <a:latin typeface="微软雅黑" pitchFamily="34" charset="-122"/>
              <a:ea typeface="微软雅黑" pitchFamily="34" charset="-122"/>
              <a:cs typeface="+mn-cs"/>
            </a:endParaRPr>
          </a:p>
          <a:p>
            <a:pPr marL="171450" lvl="1" indent="-171450">
              <a:lnSpc>
                <a:spcPct val="150000"/>
              </a:lnSpc>
              <a:defRPr/>
            </a:pPr>
            <a:r>
              <a:rPr lang="zh-CN" altLang="en-US" sz="1400" b="0" kern="1200" dirty="0" smtClean="0">
                <a:solidFill>
                  <a:schemeClr val="tx1"/>
                </a:solidFill>
                <a:latin typeface="微软雅黑" pitchFamily="34" charset="-122"/>
                <a:ea typeface="微软雅黑" pitchFamily="34" charset="-122"/>
                <a:cs typeface="+mn-cs"/>
              </a:rPr>
              <a:t>与智分</a:t>
            </a:r>
            <a:r>
              <a:rPr lang="en-US" altLang="zh-CN" sz="1400" b="0" kern="1200" dirty="0" smtClean="0">
                <a:solidFill>
                  <a:schemeClr val="tx1"/>
                </a:solidFill>
                <a:latin typeface="微软雅黑" pitchFamily="34" charset="-122"/>
                <a:ea typeface="微软雅黑" pitchFamily="34" charset="-122"/>
                <a:cs typeface="+mn-cs"/>
              </a:rPr>
              <a:t>AP</a:t>
            </a:r>
            <a:r>
              <a:rPr lang="zh-CN" altLang="en-US" sz="1400" b="0" kern="1200" dirty="0" smtClean="0">
                <a:solidFill>
                  <a:schemeClr val="tx1"/>
                </a:solidFill>
                <a:latin typeface="微软雅黑" pitchFamily="34" charset="-122"/>
                <a:ea typeface="微软雅黑" pitchFamily="34" charset="-122"/>
                <a:cs typeface="+mn-cs"/>
              </a:rPr>
              <a:t>优势对比</a:t>
            </a:r>
            <a:endParaRPr lang="en-US" altLang="zh-CN" sz="1400" b="0" kern="1200" dirty="0" smtClean="0">
              <a:solidFill>
                <a:schemeClr val="tx1"/>
              </a:solidFill>
              <a:latin typeface="微软雅黑" pitchFamily="34" charset="-122"/>
              <a:ea typeface="微软雅黑" pitchFamily="34" charset="-122"/>
              <a:cs typeface="+mn-cs"/>
            </a:endParaRPr>
          </a:p>
          <a:p>
            <a:pPr marL="171450" lvl="1" indent="-171450">
              <a:lnSpc>
                <a:spcPct val="150000"/>
              </a:lnSpc>
              <a:buFont typeface="Wingdings" pitchFamily="2" charset="2"/>
              <a:buChar char="Ø"/>
              <a:defRPr/>
            </a:pPr>
            <a:r>
              <a:rPr lang="zh-CN" altLang="en-US" sz="1200" b="0" dirty="0" smtClean="0">
                <a:latin typeface="微软雅黑" pitchFamily="34" charset="-122"/>
                <a:ea typeface="微软雅黑" pitchFamily="34" charset="-122"/>
              </a:rPr>
              <a:t>射频模块布放宿舍内部</a:t>
            </a:r>
            <a:r>
              <a:rPr lang="zh-CN" altLang="en-US" sz="1200" b="0" kern="1200" dirty="0" smtClean="0">
                <a:solidFill>
                  <a:schemeClr val="tx1"/>
                </a:solidFill>
                <a:latin typeface="微软雅黑" pitchFamily="34" charset="-122"/>
                <a:ea typeface="微软雅黑" pitchFamily="34" charset="-122"/>
                <a:cs typeface="+mn-cs"/>
              </a:rPr>
              <a:t>，</a:t>
            </a:r>
            <a:r>
              <a:rPr lang="zh-CN" altLang="en-US" sz="1200" b="0" kern="1200" dirty="0" smtClean="0">
                <a:solidFill>
                  <a:srgbClr val="FF0000"/>
                </a:solidFill>
                <a:latin typeface="微软雅黑" pitchFamily="34" charset="-122"/>
                <a:ea typeface="微软雅黑" pitchFamily="34" charset="-122"/>
                <a:cs typeface="+mn-cs"/>
              </a:rPr>
              <a:t>信号覆盖效果强，美观，易安装</a:t>
            </a:r>
            <a:endParaRPr lang="en-US" altLang="zh-CN" sz="1200" b="0" kern="1200" dirty="0" smtClean="0">
              <a:solidFill>
                <a:srgbClr val="FF0000"/>
              </a:solidFill>
              <a:latin typeface="微软雅黑" pitchFamily="34" charset="-122"/>
              <a:ea typeface="微软雅黑" pitchFamily="34" charset="-122"/>
              <a:cs typeface="+mn-cs"/>
            </a:endParaRPr>
          </a:p>
          <a:p>
            <a:pPr marL="171450" lvl="1" indent="-171450">
              <a:lnSpc>
                <a:spcPct val="150000"/>
              </a:lnSpc>
              <a:buFont typeface="Wingdings" pitchFamily="2" charset="2"/>
              <a:buChar char="Ø"/>
              <a:defRPr/>
            </a:pPr>
            <a:r>
              <a:rPr lang="zh-CN" altLang="en-US" sz="1200" b="0" dirty="0" smtClean="0">
                <a:latin typeface="微软雅黑" pitchFamily="34" charset="-122"/>
                <a:ea typeface="微软雅黑" pitchFamily="34" charset="-122"/>
              </a:rPr>
              <a:t>射频模块通过网线与中心</a:t>
            </a:r>
            <a:r>
              <a:rPr lang="en-US" altLang="zh-CN" sz="1200" b="0" dirty="0" smtClean="0">
                <a:latin typeface="微软雅黑" pitchFamily="34" charset="-122"/>
                <a:ea typeface="微软雅黑" pitchFamily="34" charset="-122"/>
              </a:rPr>
              <a:t>AP</a:t>
            </a:r>
            <a:r>
              <a:rPr lang="zh-CN" altLang="en-US" sz="1200" b="0" dirty="0" smtClean="0">
                <a:latin typeface="微软雅黑" pitchFamily="34" charset="-122"/>
                <a:ea typeface="微软雅黑" pitchFamily="34" charset="-122"/>
              </a:rPr>
              <a:t>互联，不会存在智分馈线拉远信号衰减的问题，拉远覆盖距离</a:t>
            </a:r>
            <a:r>
              <a:rPr lang="zh-CN" altLang="en-US" sz="1200" b="0" dirty="0" smtClean="0">
                <a:solidFill>
                  <a:srgbClr val="FF0000"/>
                </a:solidFill>
                <a:latin typeface="微软雅黑" pitchFamily="34" charset="-122"/>
                <a:ea typeface="微软雅黑" pitchFamily="34" charset="-122"/>
              </a:rPr>
              <a:t>最大</a:t>
            </a:r>
            <a:r>
              <a:rPr lang="en-US" altLang="zh-CN" sz="1200" b="0" dirty="0" smtClean="0">
                <a:solidFill>
                  <a:srgbClr val="FF0000"/>
                </a:solidFill>
                <a:latin typeface="微软雅黑" pitchFamily="34" charset="-122"/>
                <a:ea typeface="微软雅黑" pitchFamily="34" charset="-122"/>
              </a:rPr>
              <a:t>100m</a:t>
            </a:r>
          </a:p>
          <a:p>
            <a:pPr marL="171450" lvl="1" indent="-171450">
              <a:lnSpc>
                <a:spcPct val="150000"/>
              </a:lnSpc>
              <a:buFont typeface="Wingdings" pitchFamily="2" charset="2"/>
              <a:buChar char="Ø"/>
              <a:defRPr/>
            </a:pPr>
            <a:r>
              <a:rPr lang="zh-CN" altLang="en-US" sz="1200" b="0" dirty="0" smtClean="0">
                <a:latin typeface="微软雅黑" pitchFamily="34" charset="-122"/>
                <a:ea typeface="微软雅黑" pitchFamily="34" charset="-122"/>
              </a:rPr>
              <a:t>射频模块独立覆盖一个房间，单房间无线接入性能高达</a:t>
            </a:r>
            <a:r>
              <a:rPr lang="en-US" altLang="zh-CN" sz="1200" b="0" dirty="0" smtClean="0">
                <a:solidFill>
                  <a:srgbClr val="FF0000"/>
                </a:solidFill>
                <a:latin typeface="微软雅黑" pitchFamily="34" charset="-122"/>
                <a:ea typeface="微软雅黑" pitchFamily="34" charset="-122"/>
              </a:rPr>
              <a:t>1.167Gbps</a:t>
            </a:r>
            <a:r>
              <a:rPr lang="zh-CN" altLang="en-US" sz="1200" b="0" dirty="0" smtClean="0">
                <a:latin typeface="微软雅黑" pitchFamily="34" charset="-122"/>
                <a:ea typeface="微软雅黑" pitchFamily="34" charset="-122"/>
              </a:rPr>
              <a:t>，相比智分是多个房间共享一个射频带宽</a:t>
            </a:r>
            <a:endParaRPr lang="en-US" altLang="zh-CN" sz="1400" b="0" kern="1200" dirty="0" smtClean="0">
              <a:solidFill>
                <a:srgbClr val="FF0000"/>
              </a:solidFill>
              <a:latin typeface="微软雅黑" pitchFamily="34" charset="-122"/>
              <a:ea typeface="微软雅黑" pitchFamily="34" charset="-122"/>
              <a:cs typeface="+mn-cs"/>
            </a:endParaRPr>
          </a:p>
          <a:p>
            <a:r>
              <a:rPr lang="en-US" altLang="zh-CN" sz="1200" kern="1200" dirty="0" smtClean="0">
                <a:solidFill>
                  <a:schemeClr val="tx1"/>
                </a:solidFill>
                <a:latin typeface="+mn-lt"/>
                <a:ea typeface="+mn-ea"/>
                <a:cs typeface="+mn-cs"/>
              </a:rPr>
              <a:t>10</a:t>
            </a:r>
            <a:r>
              <a:rPr lang="zh-CN" altLang="zh-CN" sz="1200" kern="1200" dirty="0" smtClean="0">
                <a:solidFill>
                  <a:schemeClr val="tx1"/>
                </a:solidFill>
                <a:latin typeface="+mn-lt"/>
                <a:ea typeface="+mn-ea"/>
                <a:cs typeface="+mn-cs"/>
              </a:rPr>
              <a:t>人以下的办公室部署面板式双频双流</a:t>
            </a:r>
            <a:r>
              <a:rPr lang="en-US" altLang="zh-CN" sz="1200" kern="1200" dirty="0" smtClean="0">
                <a:solidFill>
                  <a:schemeClr val="tx1"/>
                </a:solidFill>
                <a:latin typeface="+mn-lt"/>
                <a:ea typeface="+mn-ea"/>
                <a:cs typeface="+mn-cs"/>
              </a:rPr>
              <a:t>AP</a:t>
            </a:r>
            <a:r>
              <a:rPr lang="zh-CN" altLang="zh-CN" sz="1200" kern="1200" dirty="0" smtClean="0">
                <a:solidFill>
                  <a:schemeClr val="tx1"/>
                </a:solidFill>
                <a:latin typeface="+mn-lt"/>
                <a:ea typeface="+mn-ea"/>
                <a:cs typeface="+mn-cs"/>
              </a:rPr>
              <a:t>：</a:t>
            </a:r>
            <a:r>
              <a:rPr lang="en-US" altLang="zh-CN" sz="1200" kern="1200" dirty="0" smtClean="0">
                <a:solidFill>
                  <a:schemeClr val="tx1"/>
                </a:solidFill>
                <a:latin typeface="+mn-lt"/>
                <a:ea typeface="+mn-ea"/>
                <a:cs typeface="+mn-cs"/>
              </a:rPr>
              <a:t>AP20330DN,</a:t>
            </a:r>
            <a:endParaRPr lang="zh-CN" altLang="zh-CN" sz="1200" kern="1200" dirty="0" smtClean="0">
              <a:solidFill>
                <a:schemeClr val="tx1"/>
              </a:solidFill>
              <a:latin typeface="+mn-lt"/>
              <a:ea typeface="+mn-ea"/>
              <a:cs typeface="+mn-cs"/>
            </a:endParaRPr>
          </a:p>
          <a:p>
            <a:r>
              <a:rPr lang="en-US" altLang="zh-CN" sz="1200" kern="1200" dirty="0" smtClean="0">
                <a:solidFill>
                  <a:schemeClr val="tx1"/>
                </a:solidFill>
                <a:latin typeface="+mn-lt"/>
                <a:ea typeface="+mn-ea"/>
                <a:cs typeface="+mn-cs"/>
              </a:rPr>
              <a:t>10</a:t>
            </a:r>
            <a:r>
              <a:rPr lang="zh-CN" altLang="zh-CN" sz="1200" kern="1200" dirty="0" smtClean="0">
                <a:solidFill>
                  <a:schemeClr val="tx1"/>
                </a:solidFill>
                <a:latin typeface="+mn-lt"/>
                <a:ea typeface="+mn-ea"/>
                <a:cs typeface="+mn-cs"/>
              </a:rPr>
              <a:t>人以上的办公室都要求部署双频双流的放桩式</a:t>
            </a:r>
            <a:r>
              <a:rPr lang="en-US" altLang="zh-CN" sz="1200" kern="1200" dirty="0" smtClean="0">
                <a:solidFill>
                  <a:schemeClr val="tx1"/>
                </a:solidFill>
                <a:latin typeface="+mn-lt"/>
                <a:ea typeface="+mn-ea"/>
                <a:cs typeface="+mn-cs"/>
              </a:rPr>
              <a:t>AP</a:t>
            </a:r>
            <a:r>
              <a:rPr lang="zh-CN" altLang="zh-CN" sz="1200" kern="1200" dirty="0" smtClean="0">
                <a:solidFill>
                  <a:schemeClr val="tx1"/>
                </a:solidFill>
                <a:latin typeface="+mn-lt"/>
                <a:ea typeface="+mn-ea"/>
                <a:cs typeface="+mn-cs"/>
              </a:rPr>
              <a:t>：</a:t>
            </a:r>
            <a:r>
              <a:rPr lang="en-US" altLang="zh-CN" sz="1200" kern="1200" dirty="0" smtClean="0">
                <a:solidFill>
                  <a:schemeClr val="tx1"/>
                </a:solidFill>
                <a:latin typeface="+mn-lt"/>
                <a:ea typeface="+mn-ea"/>
                <a:cs typeface="+mn-cs"/>
              </a:rPr>
              <a:t>AP4030DN</a:t>
            </a:r>
            <a:endParaRPr lang="zh-CN" altLang="zh-CN" sz="1200" kern="1200" dirty="0" smtClean="0">
              <a:solidFill>
                <a:schemeClr val="tx1"/>
              </a:solidFill>
              <a:latin typeface="+mn-lt"/>
              <a:ea typeface="+mn-ea"/>
              <a:cs typeface="+mn-cs"/>
            </a:endParaRPr>
          </a:p>
          <a:p>
            <a:r>
              <a:rPr lang="zh-CN" altLang="zh-CN" sz="1200" kern="1200" dirty="0" smtClean="0">
                <a:solidFill>
                  <a:schemeClr val="tx1"/>
                </a:solidFill>
                <a:latin typeface="+mn-lt"/>
                <a:ea typeface="+mn-ea"/>
                <a:cs typeface="+mn-cs"/>
              </a:rPr>
              <a:t>教室及其他需要高密接入的场景都部署双频三流的高密接入</a:t>
            </a:r>
            <a:r>
              <a:rPr lang="en-US" altLang="zh-CN" sz="1200" kern="1200" dirty="0" smtClean="0">
                <a:solidFill>
                  <a:schemeClr val="tx1"/>
                </a:solidFill>
                <a:latin typeface="+mn-lt"/>
                <a:ea typeface="+mn-ea"/>
                <a:cs typeface="+mn-cs"/>
              </a:rPr>
              <a:t>AP</a:t>
            </a:r>
            <a:r>
              <a:rPr lang="zh-CN" altLang="zh-CN" sz="1200" kern="1200" dirty="0" smtClean="0">
                <a:solidFill>
                  <a:schemeClr val="tx1"/>
                </a:solidFill>
                <a:latin typeface="+mn-lt"/>
                <a:ea typeface="+mn-ea"/>
                <a:cs typeface="+mn-cs"/>
              </a:rPr>
              <a:t>：</a:t>
            </a:r>
            <a:r>
              <a:rPr lang="en-US" altLang="zh-CN" sz="1200" kern="1200" dirty="0" smtClean="0">
                <a:solidFill>
                  <a:schemeClr val="tx1"/>
                </a:solidFill>
                <a:latin typeface="+mn-lt"/>
                <a:ea typeface="+mn-ea"/>
                <a:cs typeface="+mn-cs"/>
              </a:rPr>
              <a:t>AP5030DN/AP4030TN(</a:t>
            </a:r>
            <a:r>
              <a:rPr lang="zh-CN" altLang="en-US" sz="1200" kern="1200" dirty="0" smtClean="0">
                <a:solidFill>
                  <a:schemeClr val="tx1"/>
                </a:solidFill>
                <a:latin typeface="+mn-lt"/>
                <a:ea typeface="+mn-ea"/>
                <a:cs typeface="+mn-cs"/>
              </a:rPr>
              <a:t>教室场景</a:t>
            </a:r>
            <a:r>
              <a:rPr lang="en-US" altLang="zh-CN" sz="1200" kern="1200" dirty="0" smtClean="0">
                <a:solidFill>
                  <a:schemeClr val="tx1"/>
                </a:solidFill>
                <a:latin typeface="+mn-lt"/>
                <a:ea typeface="+mn-ea"/>
                <a:cs typeface="+mn-cs"/>
              </a:rPr>
              <a:t>)</a:t>
            </a:r>
            <a:endParaRPr lang="zh-CN" altLang="zh-CN" sz="1200" kern="1200" dirty="0" smtClean="0">
              <a:solidFill>
                <a:schemeClr val="tx1"/>
              </a:solidFill>
              <a:latin typeface="+mn-lt"/>
              <a:ea typeface="+mn-ea"/>
              <a:cs typeface="+mn-cs"/>
            </a:endParaRPr>
          </a:p>
          <a:p>
            <a:r>
              <a:rPr lang="zh-CN" altLang="zh-CN" sz="1200" kern="1200" dirty="0" smtClean="0">
                <a:solidFill>
                  <a:schemeClr val="tx1"/>
                </a:solidFill>
                <a:latin typeface="+mn-lt"/>
                <a:ea typeface="+mn-ea"/>
                <a:cs typeface="+mn-cs"/>
              </a:rPr>
              <a:t>室外无线部署暂不考虑。</a:t>
            </a:r>
            <a:endParaRPr lang="en-US" altLang="zh-CN" sz="120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zh-CN" altLang="en-US" sz="1200" kern="0" noProof="1" smtClean="0">
              <a:solidFill>
                <a:srgbClr val="2D2015"/>
              </a:solidFill>
              <a:latin typeface="Arial" pitchFamily="34" charset="0"/>
              <a:ea typeface="华文细黑" pitchFamily="2" charset="-122"/>
              <a:cs typeface="+mn-cs"/>
            </a:endParaRPr>
          </a:p>
          <a:p>
            <a:endParaRPr lang="en-US" altLang="zh-CN" sz="1200" kern="0" noProof="1" smtClean="0">
              <a:solidFill>
                <a:srgbClr val="2D2015"/>
              </a:solidFill>
              <a:latin typeface="Arial" pitchFamily="34" charset="0"/>
              <a:ea typeface="华文细黑" pitchFamily="2" charset="-122"/>
            </a:endParaRPr>
          </a:p>
        </p:txBody>
      </p:sp>
      <p:sp>
        <p:nvSpPr>
          <p:cNvPr id="4" name="灯片编号占位符 3"/>
          <p:cNvSpPr>
            <a:spLocks noGrp="1"/>
          </p:cNvSpPr>
          <p:nvPr>
            <p:ph type="sldNum" sz="quarter" idx="10"/>
          </p:nvPr>
        </p:nvSpPr>
        <p:spPr/>
        <p:txBody>
          <a:bodyPr/>
          <a:lstStyle/>
          <a:p>
            <a:fld id="{20D6F989-1823-4A9A-BC6E-6D0FE680FDAF}" type="slidenum">
              <a:rPr lang="zh-CN" altLang="en-US" smtClean="0"/>
              <a:pPr/>
              <a:t>23</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Calibri" pitchFamily="34" charset="0"/>
                <a:ea typeface="宋体" pitchFamily="2" charset="-122"/>
                <a:cs typeface="+mn-cs"/>
              </a:rPr>
              <a:t>学术报</a:t>
            </a:r>
            <a:r>
              <a:rPr lang="zh-CN" altLang="zh-CN" sz="1200" b="0" kern="1200" dirty="0" smtClean="0">
                <a:solidFill>
                  <a:schemeClr val="tx1"/>
                </a:solidFill>
                <a:latin typeface="Calibri" pitchFamily="34" charset="0"/>
                <a:ea typeface="宋体" pitchFamily="2" charset="-122"/>
                <a:cs typeface="+mn-cs"/>
              </a:rPr>
              <a:t>告厅</a:t>
            </a:r>
            <a:r>
              <a:rPr lang="zh-CN" altLang="en-US" sz="1200" b="0" kern="1200" dirty="0" smtClean="0">
                <a:solidFill>
                  <a:schemeClr val="tx1"/>
                </a:solidFill>
                <a:latin typeface="Calibri" pitchFamily="34" charset="0"/>
                <a:ea typeface="宋体" pitchFamily="2" charset="-122"/>
                <a:cs typeface="+mn-cs"/>
              </a:rPr>
              <a:t>、</a:t>
            </a:r>
            <a:r>
              <a:rPr lang="zh-CN" altLang="en-US" sz="1200" b="0" kern="1200" dirty="0" smtClean="0">
                <a:solidFill>
                  <a:srgbClr val="C00000"/>
                </a:solidFill>
                <a:latin typeface="微软雅黑" pitchFamily="34" charset="-122"/>
                <a:ea typeface="微软雅黑" pitchFamily="34" charset="-122"/>
                <a:cs typeface="+mn-cs"/>
                <a:sym typeface="Arial"/>
              </a:rPr>
              <a:t>体育馆通常能容纳几百人到上千人不等，无线用户密集</a:t>
            </a:r>
            <a:r>
              <a:rPr lang="zh-CN"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受限于单</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的接入能力（单</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最佳接入用户</a:t>
            </a:r>
            <a:r>
              <a:rPr lang="en-US" altLang="zh-CN" sz="1200" kern="1200" dirty="0" smtClean="0">
                <a:solidFill>
                  <a:schemeClr val="tx1"/>
                </a:solidFill>
                <a:latin typeface="Calibri" pitchFamily="34" charset="0"/>
                <a:ea typeface="宋体" pitchFamily="2" charset="-122"/>
                <a:cs typeface="+mn-cs"/>
              </a:rPr>
              <a:t>50~60</a:t>
            </a:r>
            <a:r>
              <a:rPr lang="zh-CN" altLang="en-US" sz="1200" kern="1200" dirty="0" smtClean="0">
                <a:solidFill>
                  <a:schemeClr val="tx1"/>
                </a:solidFill>
                <a:latin typeface="Calibri" pitchFamily="34" charset="0"/>
                <a:ea typeface="宋体" pitchFamily="2" charset="-122"/>
                <a:cs typeface="+mn-cs"/>
              </a:rPr>
              <a:t>人</a:t>
            </a:r>
            <a:r>
              <a:rPr lang="en-US"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部署数量相对较多。针对这类场景如果采用传统的全向覆盖方式，</a:t>
            </a:r>
            <a:r>
              <a:rPr lang="zh-CN" altLang="zh-CN" sz="1200" kern="1200" dirty="0" smtClean="0">
                <a:solidFill>
                  <a:schemeClr val="tx1"/>
                </a:solidFill>
                <a:latin typeface="Calibri" pitchFamily="34" charset="0"/>
                <a:ea typeface="宋体" pitchFamily="2" charset="-122"/>
                <a:cs typeface="+mn-cs"/>
              </a:rPr>
              <a:t>由于空间有限，</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数量又较多，</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之间的干扰会很严重，特别是</a:t>
            </a:r>
            <a:r>
              <a:rPr lang="en-US" altLang="zh-CN" sz="1200" kern="1200" dirty="0" smtClean="0">
                <a:solidFill>
                  <a:schemeClr val="tx1"/>
                </a:solidFill>
                <a:latin typeface="Calibri" pitchFamily="34" charset="0"/>
                <a:ea typeface="宋体" pitchFamily="2" charset="-122"/>
                <a:cs typeface="+mn-cs"/>
              </a:rPr>
              <a:t>2.4 G</a:t>
            </a:r>
            <a:r>
              <a:rPr lang="zh-CN" altLang="zh-CN" sz="1200" kern="1200" dirty="0" smtClean="0">
                <a:solidFill>
                  <a:schemeClr val="tx1"/>
                </a:solidFill>
                <a:latin typeface="Calibri" pitchFamily="34" charset="0"/>
                <a:ea typeface="宋体" pitchFamily="2" charset="-122"/>
                <a:cs typeface="+mn-cs"/>
              </a:rPr>
              <a:t>上只有</a:t>
            </a:r>
            <a:r>
              <a:rPr lang="en-US" altLang="zh-CN" sz="1200" kern="1200" dirty="0" smtClean="0">
                <a:solidFill>
                  <a:schemeClr val="tx1"/>
                </a:solidFill>
                <a:latin typeface="Calibri" pitchFamily="34" charset="0"/>
                <a:ea typeface="宋体" pitchFamily="2" charset="-122"/>
                <a:cs typeface="+mn-cs"/>
              </a:rPr>
              <a:t>3</a:t>
            </a:r>
            <a:r>
              <a:rPr lang="zh-CN" altLang="zh-CN" sz="1200" kern="1200" dirty="0" smtClean="0">
                <a:solidFill>
                  <a:schemeClr val="tx1"/>
                </a:solidFill>
                <a:latin typeface="Calibri" pitchFamily="34" charset="0"/>
                <a:ea typeface="宋体" pitchFamily="2" charset="-122"/>
                <a:cs typeface="+mn-cs"/>
              </a:rPr>
              <a:t>个非重叠信道。</a:t>
            </a:r>
          </a:p>
          <a:p>
            <a:r>
              <a:rPr lang="en-US" altLang="zh-CN" sz="1200" kern="1200" dirty="0" smtClean="0">
                <a:solidFill>
                  <a:schemeClr val="tx1"/>
                </a:solidFill>
                <a:latin typeface="Calibri" pitchFamily="34" charset="0"/>
                <a:ea typeface="宋体" pitchFamily="2" charset="-122"/>
                <a:cs typeface="+mn-cs"/>
              </a:rPr>
              <a:t>WIFI</a:t>
            </a:r>
            <a:r>
              <a:rPr lang="zh-CN" altLang="en-US" sz="1200" kern="1200" dirty="0" smtClean="0">
                <a:solidFill>
                  <a:schemeClr val="tx1"/>
                </a:solidFill>
                <a:latin typeface="Calibri" pitchFamily="34" charset="0"/>
                <a:ea typeface="宋体" pitchFamily="2" charset="-122"/>
                <a:cs typeface="+mn-cs"/>
              </a:rPr>
              <a:t>干扰严重则会导致业务丢包严重，</a:t>
            </a:r>
            <a:r>
              <a:rPr lang="zh-CN" altLang="zh-CN" sz="1200" kern="1200" dirty="0" smtClean="0">
                <a:solidFill>
                  <a:schemeClr val="tx1"/>
                </a:solidFill>
                <a:latin typeface="Calibri" pitchFamily="34" charset="0"/>
                <a:ea typeface="宋体" pitchFamily="2" charset="-122"/>
                <a:cs typeface="+mn-cs"/>
              </a:rPr>
              <a:t>网页打不开，</a:t>
            </a:r>
            <a:r>
              <a:rPr lang="zh-CN" altLang="en-US" sz="1200" kern="1200" dirty="0" smtClean="0">
                <a:solidFill>
                  <a:schemeClr val="tx1"/>
                </a:solidFill>
                <a:latin typeface="Calibri" pitchFamily="34" charset="0"/>
                <a:ea typeface="宋体" pitchFamily="2" charset="-122"/>
                <a:cs typeface="+mn-cs"/>
              </a:rPr>
              <a:t>手机应用无法使用的情况</a:t>
            </a:r>
            <a:r>
              <a:rPr lang="zh-CN" altLang="zh-CN" sz="1200" kern="1200" dirty="0" smtClean="0">
                <a:solidFill>
                  <a:schemeClr val="tx1"/>
                </a:solidFill>
                <a:latin typeface="Calibri" pitchFamily="34" charset="0"/>
                <a:ea typeface="宋体" pitchFamily="2" charset="-122"/>
                <a:cs typeface="+mn-cs"/>
              </a:rPr>
              <a:t>。华为</a:t>
            </a:r>
            <a:r>
              <a:rPr lang="zh-CN" altLang="en-US" sz="1200" kern="1200" dirty="0" smtClean="0">
                <a:solidFill>
                  <a:schemeClr val="tx1"/>
                </a:solidFill>
                <a:latin typeface="Calibri" pitchFamily="34" charset="0"/>
                <a:ea typeface="宋体" pitchFamily="2" charset="-122"/>
                <a:cs typeface="+mn-cs"/>
              </a:rPr>
              <a:t>充分考虑到学校</a:t>
            </a:r>
            <a:r>
              <a:rPr lang="zh-CN" altLang="zh-CN" sz="1200" kern="1200" dirty="0" smtClean="0">
                <a:solidFill>
                  <a:schemeClr val="tx1"/>
                </a:solidFill>
                <a:latin typeface="Calibri" pitchFamily="34" charset="0"/>
                <a:ea typeface="宋体" pitchFamily="2" charset="-122"/>
                <a:cs typeface="+mn-cs"/>
              </a:rPr>
              <a:t>报告厅，体育馆</a:t>
            </a:r>
            <a:r>
              <a:rPr lang="zh-CN" altLang="en-US" sz="1200" kern="1200" dirty="0" smtClean="0">
                <a:solidFill>
                  <a:schemeClr val="tx1"/>
                </a:solidFill>
                <a:latin typeface="Calibri" pitchFamily="34" charset="0"/>
                <a:ea typeface="宋体" pitchFamily="2" charset="-122"/>
                <a:cs typeface="+mn-cs"/>
              </a:rPr>
              <a:t>这类高密</a:t>
            </a:r>
            <a:r>
              <a:rPr lang="zh-CN" altLang="zh-CN" sz="1200" kern="1200" dirty="0" smtClean="0">
                <a:solidFill>
                  <a:schemeClr val="tx1"/>
                </a:solidFill>
                <a:latin typeface="Calibri" pitchFamily="34" charset="0"/>
                <a:ea typeface="宋体" pitchFamily="2" charset="-122"/>
                <a:cs typeface="+mn-cs"/>
              </a:rPr>
              <a:t>场景设计</a:t>
            </a:r>
            <a:r>
              <a:rPr lang="zh-CN" altLang="en-US" sz="1200" kern="1200" dirty="0" smtClean="0">
                <a:solidFill>
                  <a:schemeClr val="tx1"/>
                </a:solidFill>
                <a:latin typeface="Calibri" pitchFamily="34" charset="0"/>
                <a:ea typeface="宋体" pitchFamily="2" charset="-122"/>
                <a:cs typeface="+mn-cs"/>
              </a:rPr>
              <a:t>，</a:t>
            </a:r>
            <a:r>
              <a:rPr lang="zh-CN" altLang="zh-CN" sz="1200" kern="1200" dirty="0" smtClean="0">
                <a:solidFill>
                  <a:schemeClr val="tx1"/>
                </a:solidFill>
                <a:latin typeface="Calibri" pitchFamily="34" charset="0"/>
                <a:ea typeface="宋体" pitchFamily="2" charset="-122"/>
                <a:cs typeface="+mn-cs"/>
              </a:rPr>
              <a:t>独家推出了</a:t>
            </a:r>
            <a:r>
              <a:rPr lang="zh-CN" altLang="zh-CN" sz="1200" b="1" kern="1200" dirty="0" smtClean="0">
                <a:solidFill>
                  <a:schemeClr val="tx1"/>
                </a:solidFill>
                <a:latin typeface="Calibri" pitchFamily="34" charset="0"/>
                <a:ea typeface="宋体" pitchFamily="2" charset="-122"/>
                <a:cs typeface="+mn-cs"/>
              </a:rPr>
              <a:t>内置</a:t>
            </a:r>
            <a:r>
              <a:rPr lang="en-US" altLang="zh-CN" sz="1200" b="1" noProof="1" smtClean="0">
                <a:solidFill>
                  <a:schemeClr val="tx2"/>
                </a:solidFill>
                <a:latin typeface="微软雅黑" pitchFamily="34" charset="-122"/>
                <a:ea typeface="微软雅黑" pitchFamily="34" charset="-122"/>
              </a:rPr>
              <a:t>30°</a:t>
            </a:r>
            <a:r>
              <a:rPr lang="zh-CN" altLang="zh-CN" sz="1200" b="1" kern="1200" dirty="0" smtClean="0">
                <a:solidFill>
                  <a:schemeClr val="tx1"/>
                </a:solidFill>
                <a:latin typeface="Calibri" pitchFamily="34" charset="0"/>
                <a:ea typeface="宋体" pitchFamily="2" charset="-122"/>
                <a:cs typeface="+mn-cs"/>
              </a:rPr>
              <a:t>小角度定向天线的</a:t>
            </a:r>
            <a:r>
              <a:rPr lang="en-US" altLang="zh-CN" sz="1200" b="1" kern="1200" dirty="0" smtClean="0">
                <a:solidFill>
                  <a:schemeClr val="tx1"/>
                </a:solidFill>
                <a:latin typeface="Calibri" pitchFamily="34" charset="0"/>
                <a:ea typeface="宋体" pitchFamily="2" charset="-122"/>
                <a:cs typeface="+mn-cs"/>
              </a:rPr>
              <a:t>AP</a:t>
            </a:r>
            <a:r>
              <a:rPr lang="zh-CN" altLang="zh-CN" sz="1200" b="1" kern="1200" dirty="0" smtClean="0">
                <a:solidFill>
                  <a:schemeClr val="tx1"/>
                </a:solidFill>
                <a:latin typeface="Calibri" pitchFamily="34" charset="0"/>
                <a:ea typeface="宋体" pitchFamily="2" charset="-122"/>
                <a:cs typeface="+mn-cs"/>
              </a:rPr>
              <a:t>款型</a:t>
            </a:r>
            <a:r>
              <a:rPr lang="zh-CN"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信号覆盖范围得到准确控制，有效降低无线系统内的干扰，</a:t>
            </a:r>
            <a:r>
              <a:rPr lang="en-US" altLang="zh-CN" sz="1200" b="1" kern="1200" dirty="0" smtClean="0">
                <a:solidFill>
                  <a:schemeClr val="tx1"/>
                </a:solidFill>
                <a:latin typeface="Calibri" pitchFamily="34" charset="0"/>
                <a:ea typeface="宋体" pitchFamily="2" charset="-122"/>
                <a:cs typeface="+mn-cs"/>
              </a:rPr>
              <a:t>AP</a:t>
            </a:r>
            <a:r>
              <a:rPr lang="zh-CN" altLang="en-US" sz="1200" b="1" kern="1200" dirty="0" smtClean="0">
                <a:solidFill>
                  <a:schemeClr val="tx1"/>
                </a:solidFill>
                <a:latin typeface="Calibri" pitchFamily="34" charset="0"/>
                <a:ea typeface="宋体" pitchFamily="2" charset="-122"/>
                <a:cs typeface="+mn-cs"/>
              </a:rPr>
              <a:t>多用户的接入性能比业界</a:t>
            </a:r>
            <a:r>
              <a:rPr lang="zh-CN" altLang="zh-CN" sz="1200" b="1" kern="1200" dirty="0" smtClean="0">
                <a:solidFill>
                  <a:schemeClr val="tx1"/>
                </a:solidFill>
                <a:latin typeface="Calibri" pitchFamily="34" charset="0"/>
                <a:ea typeface="宋体" pitchFamily="2" charset="-122"/>
                <a:cs typeface="+mn-cs"/>
              </a:rPr>
              <a:t>提升</a:t>
            </a:r>
            <a:r>
              <a:rPr lang="en-US" altLang="zh-CN" sz="1200" b="1" kern="1200" dirty="0" smtClean="0">
                <a:solidFill>
                  <a:schemeClr val="tx1"/>
                </a:solidFill>
                <a:latin typeface="Calibri" pitchFamily="34" charset="0"/>
                <a:ea typeface="宋体" pitchFamily="2" charset="-122"/>
                <a:cs typeface="+mn-cs"/>
              </a:rPr>
              <a:t>2-3</a:t>
            </a:r>
            <a:r>
              <a:rPr lang="zh-CN" altLang="zh-CN" sz="1200" b="1" kern="1200" dirty="0" smtClean="0">
                <a:solidFill>
                  <a:schemeClr val="tx1"/>
                </a:solidFill>
                <a:latin typeface="Calibri" pitchFamily="34" charset="0"/>
                <a:ea typeface="宋体" pitchFamily="2" charset="-122"/>
                <a:cs typeface="+mn-cs"/>
              </a:rPr>
              <a:t>倍。</a:t>
            </a: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24</a:t>
            </a:fld>
            <a:endParaRPr lang="en-US" altLang="zh-CN"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Calibri" pitchFamily="34" charset="0"/>
                <a:ea typeface="宋体" pitchFamily="2" charset="-122"/>
                <a:cs typeface="+mn-cs"/>
              </a:rPr>
              <a:t>学术报</a:t>
            </a:r>
            <a:r>
              <a:rPr lang="zh-CN" altLang="zh-CN" sz="1200" b="0" kern="1200" dirty="0" smtClean="0">
                <a:solidFill>
                  <a:schemeClr val="tx1"/>
                </a:solidFill>
                <a:latin typeface="Calibri" pitchFamily="34" charset="0"/>
                <a:ea typeface="宋体" pitchFamily="2" charset="-122"/>
                <a:cs typeface="+mn-cs"/>
              </a:rPr>
              <a:t>告厅</a:t>
            </a:r>
            <a:r>
              <a:rPr lang="zh-CN" altLang="en-US" sz="1200" b="0" kern="1200" dirty="0" smtClean="0">
                <a:solidFill>
                  <a:schemeClr val="tx1"/>
                </a:solidFill>
                <a:latin typeface="Calibri" pitchFamily="34" charset="0"/>
                <a:ea typeface="宋体" pitchFamily="2" charset="-122"/>
                <a:cs typeface="+mn-cs"/>
              </a:rPr>
              <a:t>、</a:t>
            </a:r>
            <a:r>
              <a:rPr lang="zh-CN" altLang="en-US" sz="1200" b="0" kern="1200" dirty="0" smtClean="0">
                <a:solidFill>
                  <a:srgbClr val="C00000"/>
                </a:solidFill>
                <a:latin typeface="微软雅黑" pitchFamily="34" charset="-122"/>
                <a:ea typeface="微软雅黑" pitchFamily="34" charset="-122"/>
                <a:cs typeface="+mn-cs"/>
                <a:sym typeface="Arial"/>
              </a:rPr>
              <a:t>体育馆通常能容纳几百人到上千人不等，无线用户密集</a:t>
            </a:r>
            <a:r>
              <a:rPr lang="zh-CN"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受限于单</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的接入能力（单</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最佳接入用户</a:t>
            </a:r>
            <a:r>
              <a:rPr lang="en-US" altLang="zh-CN" sz="1200" kern="1200" dirty="0" smtClean="0">
                <a:solidFill>
                  <a:schemeClr val="tx1"/>
                </a:solidFill>
                <a:latin typeface="Calibri" pitchFamily="34" charset="0"/>
                <a:ea typeface="宋体" pitchFamily="2" charset="-122"/>
                <a:cs typeface="+mn-cs"/>
              </a:rPr>
              <a:t>50~60</a:t>
            </a:r>
            <a:r>
              <a:rPr lang="zh-CN" altLang="en-US" sz="1200" kern="1200" dirty="0" smtClean="0">
                <a:solidFill>
                  <a:schemeClr val="tx1"/>
                </a:solidFill>
                <a:latin typeface="Calibri" pitchFamily="34" charset="0"/>
                <a:ea typeface="宋体" pitchFamily="2" charset="-122"/>
                <a:cs typeface="+mn-cs"/>
              </a:rPr>
              <a:t>人</a:t>
            </a:r>
            <a:r>
              <a:rPr lang="en-US"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部署数量相对较多。针对这类场景如果采用传统的全向覆盖方式，</a:t>
            </a:r>
            <a:r>
              <a:rPr lang="zh-CN" altLang="zh-CN" sz="1200" kern="1200" dirty="0" smtClean="0">
                <a:solidFill>
                  <a:schemeClr val="tx1"/>
                </a:solidFill>
                <a:latin typeface="Calibri" pitchFamily="34" charset="0"/>
                <a:ea typeface="宋体" pitchFamily="2" charset="-122"/>
                <a:cs typeface="+mn-cs"/>
              </a:rPr>
              <a:t>由于空间有限，</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数量又较多，</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之间的干扰会很严重，特别是</a:t>
            </a:r>
            <a:r>
              <a:rPr lang="en-US" altLang="zh-CN" sz="1200" kern="1200" dirty="0" smtClean="0">
                <a:solidFill>
                  <a:schemeClr val="tx1"/>
                </a:solidFill>
                <a:latin typeface="Calibri" pitchFamily="34" charset="0"/>
                <a:ea typeface="宋体" pitchFamily="2" charset="-122"/>
                <a:cs typeface="+mn-cs"/>
              </a:rPr>
              <a:t>2.4 G</a:t>
            </a:r>
            <a:r>
              <a:rPr lang="zh-CN" altLang="zh-CN" sz="1200" kern="1200" dirty="0" smtClean="0">
                <a:solidFill>
                  <a:schemeClr val="tx1"/>
                </a:solidFill>
                <a:latin typeface="Calibri" pitchFamily="34" charset="0"/>
                <a:ea typeface="宋体" pitchFamily="2" charset="-122"/>
                <a:cs typeface="+mn-cs"/>
              </a:rPr>
              <a:t>上只有</a:t>
            </a:r>
            <a:r>
              <a:rPr lang="en-US" altLang="zh-CN" sz="1200" kern="1200" dirty="0" smtClean="0">
                <a:solidFill>
                  <a:schemeClr val="tx1"/>
                </a:solidFill>
                <a:latin typeface="Calibri" pitchFamily="34" charset="0"/>
                <a:ea typeface="宋体" pitchFamily="2" charset="-122"/>
                <a:cs typeface="+mn-cs"/>
              </a:rPr>
              <a:t>3</a:t>
            </a:r>
            <a:r>
              <a:rPr lang="zh-CN" altLang="zh-CN" sz="1200" kern="1200" dirty="0" smtClean="0">
                <a:solidFill>
                  <a:schemeClr val="tx1"/>
                </a:solidFill>
                <a:latin typeface="Calibri" pitchFamily="34" charset="0"/>
                <a:ea typeface="宋体" pitchFamily="2" charset="-122"/>
                <a:cs typeface="+mn-cs"/>
              </a:rPr>
              <a:t>个非重叠信道。</a:t>
            </a:r>
          </a:p>
          <a:p>
            <a:r>
              <a:rPr lang="en-US" altLang="zh-CN" sz="1200" kern="1200" dirty="0" smtClean="0">
                <a:solidFill>
                  <a:schemeClr val="tx1"/>
                </a:solidFill>
                <a:latin typeface="Calibri" pitchFamily="34" charset="0"/>
                <a:ea typeface="宋体" pitchFamily="2" charset="-122"/>
                <a:cs typeface="+mn-cs"/>
              </a:rPr>
              <a:t>WIFI</a:t>
            </a:r>
            <a:r>
              <a:rPr lang="zh-CN" altLang="en-US" sz="1200" kern="1200" dirty="0" smtClean="0">
                <a:solidFill>
                  <a:schemeClr val="tx1"/>
                </a:solidFill>
                <a:latin typeface="Calibri" pitchFamily="34" charset="0"/>
                <a:ea typeface="宋体" pitchFamily="2" charset="-122"/>
                <a:cs typeface="+mn-cs"/>
              </a:rPr>
              <a:t>干扰严重则会导致业务丢包严重，</a:t>
            </a:r>
            <a:r>
              <a:rPr lang="zh-CN" altLang="zh-CN" sz="1200" kern="1200" dirty="0" smtClean="0">
                <a:solidFill>
                  <a:schemeClr val="tx1"/>
                </a:solidFill>
                <a:latin typeface="Calibri" pitchFamily="34" charset="0"/>
                <a:ea typeface="宋体" pitchFamily="2" charset="-122"/>
                <a:cs typeface="+mn-cs"/>
              </a:rPr>
              <a:t>网页打不开，</a:t>
            </a:r>
            <a:r>
              <a:rPr lang="zh-CN" altLang="en-US" sz="1200" kern="1200" dirty="0" smtClean="0">
                <a:solidFill>
                  <a:schemeClr val="tx1"/>
                </a:solidFill>
                <a:latin typeface="Calibri" pitchFamily="34" charset="0"/>
                <a:ea typeface="宋体" pitchFamily="2" charset="-122"/>
                <a:cs typeface="+mn-cs"/>
              </a:rPr>
              <a:t>手机应用无法使用的情况</a:t>
            </a:r>
            <a:r>
              <a:rPr lang="zh-CN" altLang="zh-CN" sz="1200" kern="1200" dirty="0" smtClean="0">
                <a:solidFill>
                  <a:schemeClr val="tx1"/>
                </a:solidFill>
                <a:latin typeface="Calibri" pitchFamily="34" charset="0"/>
                <a:ea typeface="宋体" pitchFamily="2" charset="-122"/>
                <a:cs typeface="+mn-cs"/>
              </a:rPr>
              <a:t>。华为</a:t>
            </a:r>
            <a:r>
              <a:rPr lang="zh-CN" altLang="en-US" sz="1200" kern="1200" dirty="0" smtClean="0">
                <a:solidFill>
                  <a:schemeClr val="tx1"/>
                </a:solidFill>
                <a:latin typeface="Calibri" pitchFamily="34" charset="0"/>
                <a:ea typeface="宋体" pitchFamily="2" charset="-122"/>
                <a:cs typeface="+mn-cs"/>
              </a:rPr>
              <a:t>充分考虑到学校</a:t>
            </a:r>
            <a:r>
              <a:rPr lang="zh-CN" altLang="zh-CN" sz="1200" kern="1200" dirty="0" smtClean="0">
                <a:solidFill>
                  <a:schemeClr val="tx1"/>
                </a:solidFill>
                <a:latin typeface="Calibri" pitchFamily="34" charset="0"/>
                <a:ea typeface="宋体" pitchFamily="2" charset="-122"/>
                <a:cs typeface="+mn-cs"/>
              </a:rPr>
              <a:t>报告厅，体育馆</a:t>
            </a:r>
            <a:r>
              <a:rPr lang="zh-CN" altLang="en-US" sz="1200" kern="1200" dirty="0" smtClean="0">
                <a:solidFill>
                  <a:schemeClr val="tx1"/>
                </a:solidFill>
                <a:latin typeface="Calibri" pitchFamily="34" charset="0"/>
                <a:ea typeface="宋体" pitchFamily="2" charset="-122"/>
                <a:cs typeface="+mn-cs"/>
              </a:rPr>
              <a:t>这类高密</a:t>
            </a:r>
            <a:r>
              <a:rPr lang="zh-CN" altLang="zh-CN" sz="1200" kern="1200" dirty="0" smtClean="0">
                <a:solidFill>
                  <a:schemeClr val="tx1"/>
                </a:solidFill>
                <a:latin typeface="Calibri" pitchFamily="34" charset="0"/>
                <a:ea typeface="宋体" pitchFamily="2" charset="-122"/>
                <a:cs typeface="+mn-cs"/>
              </a:rPr>
              <a:t>场景设计</a:t>
            </a:r>
            <a:r>
              <a:rPr lang="zh-CN" altLang="en-US" sz="1200" kern="1200" dirty="0" smtClean="0">
                <a:solidFill>
                  <a:schemeClr val="tx1"/>
                </a:solidFill>
                <a:latin typeface="Calibri" pitchFamily="34" charset="0"/>
                <a:ea typeface="宋体" pitchFamily="2" charset="-122"/>
                <a:cs typeface="+mn-cs"/>
              </a:rPr>
              <a:t>，</a:t>
            </a:r>
            <a:r>
              <a:rPr lang="zh-CN" altLang="zh-CN" sz="1200" kern="1200" dirty="0" smtClean="0">
                <a:solidFill>
                  <a:schemeClr val="tx1"/>
                </a:solidFill>
                <a:latin typeface="Calibri" pitchFamily="34" charset="0"/>
                <a:ea typeface="宋体" pitchFamily="2" charset="-122"/>
                <a:cs typeface="+mn-cs"/>
              </a:rPr>
              <a:t>独家推出了</a:t>
            </a:r>
            <a:r>
              <a:rPr lang="zh-CN" altLang="zh-CN" sz="1200" b="1" kern="1200" dirty="0" smtClean="0">
                <a:solidFill>
                  <a:schemeClr val="tx1"/>
                </a:solidFill>
                <a:latin typeface="Calibri" pitchFamily="34" charset="0"/>
                <a:ea typeface="宋体" pitchFamily="2" charset="-122"/>
                <a:cs typeface="+mn-cs"/>
              </a:rPr>
              <a:t>内置</a:t>
            </a:r>
            <a:r>
              <a:rPr lang="en-US" altLang="zh-CN" sz="1200" b="1" noProof="1" smtClean="0">
                <a:solidFill>
                  <a:schemeClr val="tx2"/>
                </a:solidFill>
                <a:latin typeface="微软雅黑" pitchFamily="34" charset="-122"/>
                <a:ea typeface="微软雅黑" pitchFamily="34" charset="-122"/>
              </a:rPr>
              <a:t>30°</a:t>
            </a:r>
            <a:r>
              <a:rPr lang="zh-CN" altLang="zh-CN" sz="1200" b="1" kern="1200" dirty="0" smtClean="0">
                <a:solidFill>
                  <a:schemeClr val="tx1"/>
                </a:solidFill>
                <a:latin typeface="Calibri" pitchFamily="34" charset="0"/>
                <a:ea typeface="宋体" pitchFamily="2" charset="-122"/>
                <a:cs typeface="+mn-cs"/>
              </a:rPr>
              <a:t>小角度定向天线的</a:t>
            </a:r>
            <a:r>
              <a:rPr lang="en-US" altLang="zh-CN" sz="1200" b="1" kern="1200" dirty="0" smtClean="0">
                <a:solidFill>
                  <a:schemeClr val="tx1"/>
                </a:solidFill>
                <a:latin typeface="Calibri" pitchFamily="34" charset="0"/>
                <a:ea typeface="宋体" pitchFamily="2" charset="-122"/>
                <a:cs typeface="+mn-cs"/>
              </a:rPr>
              <a:t>AP</a:t>
            </a:r>
            <a:r>
              <a:rPr lang="zh-CN" altLang="zh-CN" sz="1200" b="1" kern="1200" dirty="0" smtClean="0">
                <a:solidFill>
                  <a:schemeClr val="tx1"/>
                </a:solidFill>
                <a:latin typeface="Calibri" pitchFamily="34" charset="0"/>
                <a:ea typeface="宋体" pitchFamily="2" charset="-122"/>
                <a:cs typeface="+mn-cs"/>
              </a:rPr>
              <a:t>款型</a:t>
            </a:r>
            <a:r>
              <a:rPr lang="zh-CN"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信号覆盖范围得到准确控制，有效降低无线系统内的干扰，</a:t>
            </a:r>
            <a:r>
              <a:rPr lang="en-US" altLang="zh-CN" sz="1200" b="1" kern="1200" dirty="0" smtClean="0">
                <a:solidFill>
                  <a:schemeClr val="tx1"/>
                </a:solidFill>
                <a:latin typeface="Calibri" pitchFamily="34" charset="0"/>
                <a:ea typeface="宋体" pitchFamily="2" charset="-122"/>
                <a:cs typeface="+mn-cs"/>
              </a:rPr>
              <a:t>AP</a:t>
            </a:r>
            <a:r>
              <a:rPr lang="zh-CN" altLang="en-US" sz="1200" b="1" kern="1200" dirty="0" smtClean="0">
                <a:solidFill>
                  <a:schemeClr val="tx1"/>
                </a:solidFill>
                <a:latin typeface="Calibri" pitchFamily="34" charset="0"/>
                <a:ea typeface="宋体" pitchFamily="2" charset="-122"/>
                <a:cs typeface="+mn-cs"/>
              </a:rPr>
              <a:t>多用户的接入性能比业界</a:t>
            </a:r>
            <a:r>
              <a:rPr lang="zh-CN" altLang="zh-CN" sz="1200" b="1" kern="1200" dirty="0" smtClean="0">
                <a:solidFill>
                  <a:schemeClr val="tx1"/>
                </a:solidFill>
                <a:latin typeface="Calibri" pitchFamily="34" charset="0"/>
                <a:ea typeface="宋体" pitchFamily="2" charset="-122"/>
                <a:cs typeface="+mn-cs"/>
              </a:rPr>
              <a:t>提升</a:t>
            </a:r>
            <a:r>
              <a:rPr lang="en-US" altLang="zh-CN" sz="1200" b="1" kern="1200" dirty="0" smtClean="0">
                <a:solidFill>
                  <a:schemeClr val="tx1"/>
                </a:solidFill>
                <a:latin typeface="Calibri" pitchFamily="34" charset="0"/>
                <a:ea typeface="宋体" pitchFamily="2" charset="-122"/>
                <a:cs typeface="+mn-cs"/>
              </a:rPr>
              <a:t>2-3</a:t>
            </a:r>
            <a:r>
              <a:rPr lang="zh-CN" altLang="zh-CN" sz="1200" b="1" kern="1200" dirty="0" smtClean="0">
                <a:solidFill>
                  <a:schemeClr val="tx1"/>
                </a:solidFill>
                <a:latin typeface="Calibri" pitchFamily="34" charset="0"/>
                <a:ea typeface="宋体" pitchFamily="2" charset="-122"/>
                <a:cs typeface="+mn-cs"/>
              </a:rPr>
              <a:t>倍。</a:t>
            </a: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25</a:t>
            </a:fld>
            <a:endParaRPr lang="en-US" altLang="zh-CN"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Calibri" pitchFamily="34" charset="0"/>
                <a:ea typeface="宋体" pitchFamily="2" charset="-122"/>
                <a:cs typeface="+mn-cs"/>
              </a:rPr>
              <a:t>学术报</a:t>
            </a:r>
            <a:r>
              <a:rPr lang="zh-CN" altLang="zh-CN" sz="1200" b="0" kern="1200" dirty="0" smtClean="0">
                <a:solidFill>
                  <a:schemeClr val="tx1"/>
                </a:solidFill>
                <a:latin typeface="Calibri" pitchFamily="34" charset="0"/>
                <a:ea typeface="宋体" pitchFamily="2" charset="-122"/>
                <a:cs typeface="+mn-cs"/>
              </a:rPr>
              <a:t>告厅</a:t>
            </a:r>
            <a:r>
              <a:rPr lang="zh-CN" altLang="en-US" sz="1200" b="0" kern="1200" dirty="0" smtClean="0">
                <a:solidFill>
                  <a:schemeClr val="tx1"/>
                </a:solidFill>
                <a:latin typeface="Calibri" pitchFamily="34" charset="0"/>
                <a:ea typeface="宋体" pitchFamily="2" charset="-122"/>
                <a:cs typeface="+mn-cs"/>
              </a:rPr>
              <a:t>、</a:t>
            </a:r>
            <a:r>
              <a:rPr lang="zh-CN" altLang="en-US" sz="1200" b="0" kern="1200" dirty="0" smtClean="0">
                <a:solidFill>
                  <a:srgbClr val="C00000"/>
                </a:solidFill>
                <a:latin typeface="微软雅黑" pitchFamily="34" charset="-122"/>
                <a:ea typeface="微软雅黑" pitchFamily="34" charset="-122"/>
                <a:cs typeface="+mn-cs"/>
                <a:sym typeface="Arial"/>
              </a:rPr>
              <a:t>体育馆通常能容纳几百人到上千人不等，无线用户密集</a:t>
            </a:r>
            <a:r>
              <a:rPr lang="zh-CN"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受限于单</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的接入能力（单</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最佳接入用户</a:t>
            </a:r>
            <a:r>
              <a:rPr lang="en-US" altLang="zh-CN" sz="1200" kern="1200" dirty="0" smtClean="0">
                <a:solidFill>
                  <a:schemeClr val="tx1"/>
                </a:solidFill>
                <a:latin typeface="Calibri" pitchFamily="34" charset="0"/>
                <a:ea typeface="宋体" pitchFamily="2" charset="-122"/>
                <a:cs typeface="+mn-cs"/>
              </a:rPr>
              <a:t>50~60</a:t>
            </a:r>
            <a:r>
              <a:rPr lang="zh-CN" altLang="en-US" sz="1200" kern="1200" dirty="0" smtClean="0">
                <a:solidFill>
                  <a:schemeClr val="tx1"/>
                </a:solidFill>
                <a:latin typeface="Calibri" pitchFamily="34" charset="0"/>
                <a:ea typeface="宋体" pitchFamily="2" charset="-122"/>
                <a:cs typeface="+mn-cs"/>
              </a:rPr>
              <a:t>人</a:t>
            </a:r>
            <a:r>
              <a:rPr lang="en-US"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部署数量相对较多。针对这类场景如果采用传统的全向覆盖方式，</a:t>
            </a:r>
            <a:r>
              <a:rPr lang="zh-CN" altLang="zh-CN" sz="1200" kern="1200" dirty="0" smtClean="0">
                <a:solidFill>
                  <a:schemeClr val="tx1"/>
                </a:solidFill>
                <a:latin typeface="Calibri" pitchFamily="34" charset="0"/>
                <a:ea typeface="宋体" pitchFamily="2" charset="-122"/>
                <a:cs typeface="+mn-cs"/>
              </a:rPr>
              <a:t>由于空间有限，</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数量又较多，</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之间的干扰会很严重，特别是</a:t>
            </a:r>
            <a:r>
              <a:rPr lang="en-US" altLang="zh-CN" sz="1200" kern="1200" dirty="0" smtClean="0">
                <a:solidFill>
                  <a:schemeClr val="tx1"/>
                </a:solidFill>
                <a:latin typeface="Calibri" pitchFamily="34" charset="0"/>
                <a:ea typeface="宋体" pitchFamily="2" charset="-122"/>
                <a:cs typeface="+mn-cs"/>
              </a:rPr>
              <a:t>2.4 G</a:t>
            </a:r>
            <a:r>
              <a:rPr lang="zh-CN" altLang="zh-CN" sz="1200" kern="1200" dirty="0" smtClean="0">
                <a:solidFill>
                  <a:schemeClr val="tx1"/>
                </a:solidFill>
                <a:latin typeface="Calibri" pitchFamily="34" charset="0"/>
                <a:ea typeface="宋体" pitchFamily="2" charset="-122"/>
                <a:cs typeface="+mn-cs"/>
              </a:rPr>
              <a:t>上只有</a:t>
            </a:r>
            <a:r>
              <a:rPr lang="en-US" altLang="zh-CN" sz="1200" kern="1200" dirty="0" smtClean="0">
                <a:solidFill>
                  <a:schemeClr val="tx1"/>
                </a:solidFill>
                <a:latin typeface="Calibri" pitchFamily="34" charset="0"/>
                <a:ea typeface="宋体" pitchFamily="2" charset="-122"/>
                <a:cs typeface="+mn-cs"/>
              </a:rPr>
              <a:t>3</a:t>
            </a:r>
            <a:r>
              <a:rPr lang="zh-CN" altLang="zh-CN" sz="1200" kern="1200" dirty="0" smtClean="0">
                <a:solidFill>
                  <a:schemeClr val="tx1"/>
                </a:solidFill>
                <a:latin typeface="Calibri" pitchFamily="34" charset="0"/>
                <a:ea typeface="宋体" pitchFamily="2" charset="-122"/>
                <a:cs typeface="+mn-cs"/>
              </a:rPr>
              <a:t>个非重叠信道。</a:t>
            </a:r>
          </a:p>
          <a:p>
            <a:r>
              <a:rPr lang="en-US" altLang="zh-CN" sz="1200" kern="1200" dirty="0" smtClean="0">
                <a:solidFill>
                  <a:schemeClr val="tx1"/>
                </a:solidFill>
                <a:latin typeface="Calibri" pitchFamily="34" charset="0"/>
                <a:ea typeface="宋体" pitchFamily="2" charset="-122"/>
                <a:cs typeface="+mn-cs"/>
              </a:rPr>
              <a:t>WIFI</a:t>
            </a:r>
            <a:r>
              <a:rPr lang="zh-CN" altLang="en-US" sz="1200" kern="1200" dirty="0" smtClean="0">
                <a:solidFill>
                  <a:schemeClr val="tx1"/>
                </a:solidFill>
                <a:latin typeface="Calibri" pitchFamily="34" charset="0"/>
                <a:ea typeface="宋体" pitchFamily="2" charset="-122"/>
                <a:cs typeface="+mn-cs"/>
              </a:rPr>
              <a:t>干扰严重则会导致业务丢包严重，</a:t>
            </a:r>
            <a:r>
              <a:rPr lang="zh-CN" altLang="zh-CN" sz="1200" kern="1200" dirty="0" smtClean="0">
                <a:solidFill>
                  <a:schemeClr val="tx1"/>
                </a:solidFill>
                <a:latin typeface="Calibri" pitchFamily="34" charset="0"/>
                <a:ea typeface="宋体" pitchFamily="2" charset="-122"/>
                <a:cs typeface="+mn-cs"/>
              </a:rPr>
              <a:t>网页打不开，</a:t>
            </a:r>
            <a:r>
              <a:rPr lang="zh-CN" altLang="en-US" sz="1200" kern="1200" dirty="0" smtClean="0">
                <a:solidFill>
                  <a:schemeClr val="tx1"/>
                </a:solidFill>
                <a:latin typeface="Calibri" pitchFamily="34" charset="0"/>
                <a:ea typeface="宋体" pitchFamily="2" charset="-122"/>
                <a:cs typeface="+mn-cs"/>
              </a:rPr>
              <a:t>手机应用无法使用的情况</a:t>
            </a:r>
            <a:r>
              <a:rPr lang="zh-CN" altLang="zh-CN" sz="1200" kern="1200" dirty="0" smtClean="0">
                <a:solidFill>
                  <a:schemeClr val="tx1"/>
                </a:solidFill>
                <a:latin typeface="Calibri" pitchFamily="34" charset="0"/>
                <a:ea typeface="宋体" pitchFamily="2" charset="-122"/>
                <a:cs typeface="+mn-cs"/>
              </a:rPr>
              <a:t>。华为</a:t>
            </a:r>
            <a:r>
              <a:rPr lang="zh-CN" altLang="en-US" sz="1200" kern="1200" dirty="0" smtClean="0">
                <a:solidFill>
                  <a:schemeClr val="tx1"/>
                </a:solidFill>
                <a:latin typeface="Calibri" pitchFamily="34" charset="0"/>
                <a:ea typeface="宋体" pitchFamily="2" charset="-122"/>
                <a:cs typeface="+mn-cs"/>
              </a:rPr>
              <a:t>充分考虑到学校</a:t>
            </a:r>
            <a:r>
              <a:rPr lang="zh-CN" altLang="zh-CN" sz="1200" kern="1200" dirty="0" smtClean="0">
                <a:solidFill>
                  <a:schemeClr val="tx1"/>
                </a:solidFill>
                <a:latin typeface="Calibri" pitchFamily="34" charset="0"/>
                <a:ea typeface="宋体" pitchFamily="2" charset="-122"/>
                <a:cs typeface="+mn-cs"/>
              </a:rPr>
              <a:t>报告厅，体育馆</a:t>
            </a:r>
            <a:r>
              <a:rPr lang="zh-CN" altLang="en-US" sz="1200" kern="1200" dirty="0" smtClean="0">
                <a:solidFill>
                  <a:schemeClr val="tx1"/>
                </a:solidFill>
                <a:latin typeface="Calibri" pitchFamily="34" charset="0"/>
                <a:ea typeface="宋体" pitchFamily="2" charset="-122"/>
                <a:cs typeface="+mn-cs"/>
              </a:rPr>
              <a:t>这类高密</a:t>
            </a:r>
            <a:r>
              <a:rPr lang="zh-CN" altLang="zh-CN" sz="1200" kern="1200" dirty="0" smtClean="0">
                <a:solidFill>
                  <a:schemeClr val="tx1"/>
                </a:solidFill>
                <a:latin typeface="Calibri" pitchFamily="34" charset="0"/>
                <a:ea typeface="宋体" pitchFamily="2" charset="-122"/>
                <a:cs typeface="+mn-cs"/>
              </a:rPr>
              <a:t>场景设计</a:t>
            </a:r>
            <a:r>
              <a:rPr lang="zh-CN" altLang="en-US" sz="1200" kern="1200" dirty="0" smtClean="0">
                <a:solidFill>
                  <a:schemeClr val="tx1"/>
                </a:solidFill>
                <a:latin typeface="Calibri" pitchFamily="34" charset="0"/>
                <a:ea typeface="宋体" pitchFamily="2" charset="-122"/>
                <a:cs typeface="+mn-cs"/>
              </a:rPr>
              <a:t>，</a:t>
            </a:r>
            <a:r>
              <a:rPr lang="zh-CN" altLang="zh-CN" sz="1200" kern="1200" dirty="0" smtClean="0">
                <a:solidFill>
                  <a:schemeClr val="tx1"/>
                </a:solidFill>
                <a:latin typeface="Calibri" pitchFamily="34" charset="0"/>
                <a:ea typeface="宋体" pitchFamily="2" charset="-122"/>
                <a:cs typeface="+mn-cs"/>
              </a:rPr>
              <a:t>独家推出了</a:t>
            </a:r>
            <a:r>
              <a:rPr lang="zh-CN" altLang="zh-CN" sz="1200" b="1" kern="1200" dirty="0" smtClean="0">
                <a:solidFill>
                  <a:schemeClr val="tx1"/>
                </a:solidFill>
                <a:latin typeface="Calibri" pitchFamily="34" charset="0"/>
                <a:ea typeface="宋体" pitchFamily="2" charset="-122"/>
                <a:cs typeface="+mn-cs"/>
              </a:rPr>
              <a:t>内置</a:t>
            </a:r>
            <a:r>
              <a:rPr lang="en-US" altLang="zh-CN" sz="1200" b="1" noProof="1" smtClean="0">
                <a:solidFill>
                  <a:schemeClr val="tx2"/>
                </a:solidFill>
                <a:latin typeface="微软雅黑" pitchFamily="34" charset="-122"/>
                <a:ea typeface="微软雅黑" pitchFamily="34" charset="-122"/>
              </a:rPr>
              <a:t>30°</a:t>
            </a:r>
            <a:r>
              <a:rPr lang="zh-CN" altLang="zh-CN" sz="1200" b="1" kern="1200" dirty="0" smtClean="0">
                <a:solidFill>
                  <a:schemeClr val="tx1"/>
                </a:solidFill>
                <a:latin typeface="Calibri" pitchFamily="34" charset="0"/>
                <a:ea typeface="宋体" pitchFamily="2" charset="-122"/>
                <a:cs typeface="+mn-cs"/>
              </a:rPr>
              <a:t>小角度定向天线的</a:t>
            </a:r>
            <a:r>
              <a:rPr lang="en-US" altLang="zh-CN" sz="1200" b="1" kern="1200" dirty="0" smtClean="0">
                <a:solidFill>
                  <a:schemeClr val="tx1"/>
                </a:solidFill>
                <a:latin typeface="Calibri" pitchFamily="34" charset="0"/>
                <a:ea typeface="宋体" pitchFamily="2" charset="-122"/>
                <a:cs typeface="+mn-cs"/>
              </a:rPr>
              <a:t>AP</a:t>
            </a:r>
            <a:r>
              <a:rPr lang="zh-CN" altLang="zh-CN" sz="1200" b="1" kern="1200" dirty="0" smtClean="0">
                <a:solidFill>
                  <a:schemeClr val="tx1"/>
                </a:solidFill>
                <a:latin typeface="Calibri" pitchFamily="34" charset="0"/>
                <a:ea typeface="宋体" pitchFamily="2" charset="-122"/>
                <a:cs typeface="+mn-cs"/>
              </a:rPr>
              <a:t>款型</a:t>
            </a:r>
            <a:r>
              <a:rPr lang="zh-CN" altLang="zh-CN" sz="1200" kern="1200" dirty="0" smtClean="0">
                <a:solidFill>
                  <a:schemeClr val="tx1"/>
                </a:solidFill>
                <a:latin typeface="Calibri" pitchFamily="34" charset="0"/>
                <a:ea typeface="宋体" pitchFamily="2" charset="-122"/>
                <a:cs typeface="+mn-cs"/>
              </a:rPr>
              <a:t>，</a:t>
            </a:r>
            <a:r>
              <a:rPr lang="zh-CN" altLang="en-US" sz="1200" kern="1200" dirty="0" smtClean="0">
                <a:solidFill>
                  <a:schemeClr val="tx1"/>
                </a:solidFill>
                <a:latin typeface="Calibri" pitchFamily="34" charset="0"/>
                <a:ea typeface="宋体" pitchFamily="2" charset="-122"/>
                <a:cs typeface="+mn-cs"/>
              </a:rPr>
              <a:t>信号覆盖范围得到准确控制，有效降低无线系统内的干扰，</a:t>
            </a:r>
            <a:r>
              <a:rPr lang="en-US" altLang="zh-CN" sz="1200" b="1" kern="1200" dirty="0" smtClean="0">
                <a:solidFill>
                  <a:schemeClr val="tx1"/>
                </a:solidFill>
                <a:latin typeface="Calibri" pitchFamily="34" charset="0"/>
                <a:ea typeface="宋体" pitchFamily="2" charset="-122"/>
                <a:cs typeface="+mn-cs"/>
              </a:rPr>
              <a:t>AP</a:t>
            </a:r>
            <a:r>
              <a:rPr lang="zh-CN" altLang="en-US" sz="1200" b="1" kern="1200" dirty="0" smtClean="0">
                <a:solidFill>
                  <a:schemeClr val="tx1"/>
                </a:solidFill>
                <a:latin typeface="Calibri" pitchFamily="34" charset="0"/>
                <a:ea typeface="宋体" pitchFamily="2" charset="-122"/>
                <a:cs typeface="+mn-cs"/>
              </a:rPr>
              <a:t>多用户的接入性能比业界</a:t>
            </a:r>
            <a:r>
              <a:rPr lang="zh-CN" altLang="zh-CN" sz="1200" b="1" kern="1200" dirty="0" smtClean="0">
                <a:solidFill>
                  <a:schemeClr val="tx1"/>
                </a:solidFill>
                <a:latin typeface="Calibri" pitchFamily="34" charset="0"/>
                <a:ea typeface="宋体" pitchFamily="2" charset="-122"/>
                <a:cs typeface="+mn-cs"/>
              </a:rPr>
              <a:t>提升</a:t>
            </a:r>
            <a:r>
              <a:rPr lang="en-US" altLang="zh-CN" sz="1200" b="1" kern="1200" dirty="0" smtClean="0">
                <a:solidFill>
                  <a:schemeClr val="tx1"/>
                </a:solidFill>
                <a:latin typeface="Calibri" pitchFamily="34" charset="0"/>
                <a:ea typeface="宋体" pitchFamily="2" charset="-122"/>
                <a:cs typeface="+mn-cs"/>
              </a:rPr>
              <a:t>2-3</a:t>
            </a:r>
            <a:r>
              <a:rPr lang="zh-CN" altLang="zh-CN" sz="1200" b="1" kern="1200" dirty="0" smtClean="0">
                <a:solidFill>
                  <a:schemeClr val="tx1"/>
                </a:solidFill>
                <a:latin typeface="Calibri" pitchFamily="34" charset="0"/>
                <a:ea typeface="宋体" pitchFamily="2" charset="-122"/>
                <a:cs typeface="+mn-cs"/>
              </a:rPr>
              <a:t>倍。</a:t>
            </a: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26</a:t>
            </a:fld>
            <a:endParaRPr lang="en-US" altLang="zh-CN"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E53AC7A-ED34-4A07-A9C6-25BCA238AA07}" type="slidenum">
              <a:rPr lang="zh-CN" altLang="en-US" smtClean="0"/>
              <a:pPr/>
              <a:t>30</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sz="1200" dirty="0" smtClean="0">
                <a:solidFill>
                  <a:schemeClr val="tx1"/>
                </a:solidFill>
                <a:latin typeface="微软雅黑" pitchFamily="34" charset="-122"/>
                <a:ea typeface="微软雅黑" pitchFamily="34" charset="-122"/>
              </a:rPr>
              <a:t>无线校园网建设完成，师生可以在校园内自由自在移动，在移动中不管采用何种终端，均可随时随地的接入无线网络访问所需业务资源，因此为了能够满足移动化的需求，对用户管理不能够再按照传统的基于</a:t>
            </a:r>
            <a:r>
              <a:rPr lang="en-US" altLang="zh-CN" sz="1200" dirty="0" smtClean="0">
                <a:solidFill>
                  <a:schemeClr val="tx1"/>
                </a:solidFill>
                <a:latin typeface="微软雅黑" pitchFamily="34" charset="-122"/>
                <a:ea typeface="微软雅黑" pitchFamily="34" charset="-122"/>
              </a:rPr>
              <a:t>IP</a:t>
            </a:r>
            <a:r>
              <a:rPr lang="zh-CN" altLang="en-US" sz="1200" dirty="0" smtClean="0">
                <a:solidFill>
                  <a:schemeClr val="tx1"/>
                </a:solidFill>
                <a:latin typeface="微软雅黑" pitchFamily="34" charset="-122"/>
                <a:ea typeface="微软雅黑" pitchFamily="34" charset="-122"/>
              </a:rPr>
              <a:t>地址的管理，用户与</a:t>
            </a:r>
            <a:r>
              <a:rPr lang="en-US" altLang="zh-CN" sz="1200" dirty="0" smtClean="0">
                <a:solidFill>
                  <a:schemeClr val="tx1"/>
                </a:solidFill>
                <a:latin typeface="微软雅黑" pitchFamily="34" charset="-122"/>
                <a:ea typeface="微软雅黑" pitchFamily="34" charset="-122"/>
              </a:rPr>
              <a:t>IP</a:t>
            </a:r>
            <a:r>
              <a:rPr lang="zh-CN" altLang="en-US" sz="1200" dirty="0" smtClean="0">
                <a:solidFill>
                  <a:schemeClr val="tx1"/>
                </a:solidFill>
                <a:latin typeface="微软雅黑" pitchFamily="34" charset="-122"/>
                <a:ea typeface="微软雅黑" pitchFamily="34" charset="-122"/>
              </a:rPr>
              <a:t>地址需要进行解耦，且对用户的策略也无法在接入层设备固定配置来控制。</a:t>
            </a:r>
            <a:endParaRPr lang="en-US" altLang="zh-CN" sz="1200" dirty="0" smtClean="0">
              <a:solidFill>
                <a:schemeClr val="tx1"/>
              </a:solidFill>
              <a:latin typeface="微软雅黑" pitchFamily="34" charset="-122"/>
              <a:ea typeface="微软雅黑" pitchFamily="34" charset="-122"/>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sz="1200" dirty="0" smtClean="0">
                <a:solidFill>
                  <a:schemeClr val="tx1"/>
                </a:solidFill>
                <a:latin typeface="微软雅黑" pitchFamily="34" charset="-122"/>
                <a:ea typeface="微软雅黑" pitchFamily="34" charset="-122"/>
              </a:rPr>
              <a:t>华为因此推出了业务随行的解决方案：</a:t>
            </a:r>
            <a:endParaRPr lang="en-US" altLang="zh-CN" sz="1200" dirty="0" smtClean="0">
              <a:solidFill>
                <a:schemeClr val="tx1"/>
              </a:solidFill>
              <a:latin typeface="微软雅黑" pitchFamily="34" charset="-122"/>
              <a:ea typeface="微软雅黑" pitchFamily="34" charset="-122"/>
            </a:endParaRP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zh-CN" altLang="en-US" sz="1200" baseline="0" dirty="0" smtClean="0">
                <a:solidFill>
                  <a:schemeClr val="tx1"/>
                </a:solidFill>
                <a:latin typeface="微软雅黑" pitchFamily="34" charset="-122"/>
                <a:ea typeface="微软雅黑" pitchFamily="34" charset="-122"/>
              </a:rPr>
              <a:t>华为基于</a:t>
            </a:r>
            <a:r>
              <a:rPr lang="en-US" altLang="zh-CN" sz="1200" baseline="0" dirty="0" smtClean="0">
                <a:solidFill>
                  <a:schemeClr val="tx1"/>
                </a:solidFill>
                <a:latin typeface="微软雅黑" pitchFamily="34" charset="-122"/>
                <a:ea typeface="微软雅黑" pitchFamily="34" charset="-122"/>
              </a:rPr>
              <a:t>SDN</a:t>
            </a:r>
            <a:r>
              <a:rPr lang="zh-CN" altLang="en-US" sz="1200" baseline="0" dirty="0" smtClean="0">
                <a:solidFill>
                  <a:schemeClr val="tx1"/>
                </a:solidFill>
                <a:latin typeface="微软雅黑" pitchFamily="34" charset="-122"/>
                <a:ea typeface="微软雅黑" pitchFamily="34" charset="-122"/>
              </a:rPr>
              <a:t>理念在校园网中引导</a:t>
            </a:r>
            <a:r>
              <a:rPr lang="en-US" altLang="zh-CN" sz="1200" baseline="0" dirty="0" smtClean="0">
                <a:solidFill>
                  <a:schemeClr val="tx1"/>
                </a:solidFill>
                <a:latin typeface="微软雅黑" pitchFamily="34" charset="-122"/>
                <a:ea typeface="微软雅黑" pitchFamily="34" charset="-122"/>
              </a:rPr>
              <a:t>Agile Controller</a:t>
            </a:r>
            <a:r>
              <a:rPr lang="zh-CN" altLang="en-US" sz="1200" baseline="0" dirty="0" smtClean="0">
                <a:solidFill>
                  <a:schemeClr val="tx1"/>
                </a:solidFill>
                <a:latin typeface="微软雅黑" pitchFamily="34" charset="-122"/>
                <a:ea typeface="微软雅黑" pitchFamily="34" charset="-122"/>
              </a:rPr>
              <a:t>敏捷园区大脑，所有的用户账号、策略定位均可统一在这个大脑中定义。而定义的方式则是人机界面，自然语言矩阵式定义，浅显易用，使用方便。用户定义的维度则按照</a:t>
            </a:r>
            <a:r>
              <a:rPr lang="en-US" altLang="zh-CN" sz="1200" baseline="0" dirty="0" smtClean="0">
                <a:solidFill>
                  <a:schemeClr val="tx1"/>
                </a:solidFill>
                <a:latin typeface="微软雅黑" pitchFamily="34" charset="-122"/>
                <a:ea typeface="微软雅黑" pitchFamily="34" charset="-122"/>
              </a:rPr>
              <a:t>5W1H</a:t>
            </a:r>
            <a:r>
              <a:rPr lang="zh-CN" altLang="en-US" sz="1200" baseline="0" dirty="0" smtClean="0">
                <a:solidFill>
                  <a:schemeClr val="tx1"/>
                </a:solidFill>
                <a:latin typeface="微软雅黑" pitchFamily="34" charset="-122"/>
                <a:ea typeface="微软雅黑" pitchFamily="34" charset="-122"/>
              </a:rPr>
              <a:t>方式，可实现全情景感知和精细化的策略管控。</a:t>
            </a:r>
            <a:endParaRPr lang="en-US" altLang="zh-CN" sz="1200" baseline="0" dirty="0" smtClean="0">
              <a:solidFill>
                <a:schemeClr val="tx1"/>
              </a:solidFill>
              <a:latin typeface="微软雅黑" pitchFamily="34" charset="-122"/>
              <a:ea typeface="微软雅黑" pitchFamily="34" charset="-122"/>
            </a:endParaRP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zh-CN" altLang="en-US" sz="1200" baseline="0" dirty="0" smtClean="0">
                <a:solidFill>
                  <a:schemeClr val="tx1"/>
                </a:solidFill>
                <a:latin typeface="微软雅黑" pitchFamily="34" charset="-122"/>
                <a:ea typeface="微软雅黑" pitchFamily="34" charset="-122"/>
              </a:rPr>
              <a:t>当师生在校园内某个地方通过有线或无线方式接入到网络时，用户会接收到一个认证请求，用户输入自己的账号后，由敏捷核心交换机向园区大脑</a:t>
            </a:r>
            <a:r>
              <a:rPr lang="en-US" altLang="zh-CN" sz="1200" baseline="0" dirty="0" smtClean="0">
                <a:solidFill>
                  <a:schemeClr val="tx1"/>
                </a:solidFill>
                <a:latin typeface="微软雅黑" pitchFamily="34" charset="-122"/>
                <a:ea typeface="微软雅黑" pitchFamily="34" charset="-122"/>
              </a:rPr>
              <a:t>Agile Controller</a:t>
            </a:r>
            <a:r>
              <a:rPr lang="zh-CN" altLang="en-US" sz="1200" baseline="0" dirty="0" smtClean="0">
                <a:solidFill>
                  <a:schemeClr val="tx1"/>
                </a:solidFill>
                <a:latin typeface="微软雅黑" pitchFamily="34" charset="-122"/>
                <a:ea typeface="微软雅黑" pitchFamily="34" charset="-122"/>
              </a:rPr>
              <a:t>发起用户身份识别和用户组识别，</a:t>
            </a:r>
            <a:r>
              <a:rPr lang="en-US" altLang="zh-CN" sz="1200" baseline="0" dirty="0" smtClean="0">
                <a:solidFill>
                  <a:schemeClr val="tx1"/>
                </a:solidFill>
                <a:latin typeface="微软雅黑" pitchFamily="34" charset="-122"/>
                <a:ea typeface="微软雅黑" pitchFamily="34" charset="-122"/>
              </a:rPr>
              <a:t>Agile Controller</a:t>
            </a:r>
            <a:r>
              <a:rPr lang="zh-CN" altLang="en-US" sz="1200" baseline="0" dirty="0" smtClean="0">
                <a:solidFill>
                  <a:schemeClr val="tx1"/>
                </a:solidFill>
                <a:latin typeface="微软雅黑" pitchFamily="34" charset="-122"/>
                <a:ea typeface="微软雅黑" pitchFamily="34" charset="-122"/>
              </a:rPr>
              <a:t>基于先前自然语言定义好的用户组和资源组的策略向敏捷交换机授权精细化的访问控制策略。</a:t>
            </a:r>
            <a:endParaRPr lang="en-US" altLang="zh-CN" sz="1200" baseline="0" dirty="0" smtClean="0">
              <a:solidFill>
                <a:schemeClr val="tx1"/>
              </a:solidFill>
              <a:latin typeface="微软雅黑" pitchFamily="34" charset="-122"/>
              <a:ea typeface="微软雅黑" pitchFamily="34" charset="-122"/>
            </a:endParaRP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zh-CN" altLang="en-US" sz="1200" baseline="0" dirty="0" smtClean="0">
                <a:solidFill>
                  <a:schemeClr val="tx1"/>
                </a:solidFill>
                <a:latin typeface="微软雅黑" pitchFamily="34" charset="-122"/>
                <a:ea typeface="微软雅黑" pitchFamily="34" charset="-122"/>
              </a:rPr>
              <a:t>当用户发起新的业务流经过核心敏捷交换机时，敏捷交换机根据用户的策略进行精细化的业务管控。</a:t>
            </a:r>
            <a:endParaRPr lang="zh-CN" altLang="en-US" sz="1200" dirty="0" smtClean="0">
              <a:solidFill>
                <a:schemeClr val="tx1"/>
              </a:solidFill>
              <a:latin typeface="微软雅黑" pitchFamily="34" charset="-122"/>
              <a:ea typeface="微软雅黑" pitchFamily="34" charset="-122"/>
            </a:endParaRP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31</a:t>
            </a:fld>
            <a:endParaRPr lang="en-US" altLang="zh-CN" dirty="0"/>
          </a:p>
        </p:txBody>
      </p:sp>
    </p:spTree>
    <p:extLst>
      <p:ext uri="{BB962C8B-B14F-4D97-AF65-F5344CB8AC3E}">
        <p14:creationId xmlns:p14="http://schemas.microsoft.com/office/powerpoint/2010/main" xmlns="" val="3204932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修改小错误</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pPr/>
              <a:t>33</a:t>
            </a:fld>
            <a:endParaRPr lang="en-US" altLang="zh-CN" dirty="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buClr>
                <a:schemeClr val="tx1">
                  <a:lumMod val="50000"/>
                  <a:lumOff val="50000"/>
                </a:schemeClr>
              </a:buClr>
              <a:buSzPct val="60000"/>
            </a:pPr>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pPr/>
              <a:t>34</a:t>
            </a:fld>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mn-ea"/>
                <a:cs typeface="Times New Roman" pitchFamily="18" charset="0"/>
              </a:rPr>
              <a:t>是否双归或者是否</a:t>
            </a:r>
            <a:r>
              <a:rPr lang="en-US" altLang="zh-CN" sz="1200" dirty="0" smtClean="0">
                <a:latin typeface="+mn-ea"/>
                <a:cs typeface="Times New Roman" pitchFamily="18" charset="0"/>
              </a:rPr>
              <a:t>Load Balance</a:t>
            </a:r>
            <a:r>
              <a:rPr lang="zh-CN" altLang="en-US" sz="1200" dirty="0" smtClean="0">
                <a:latin typeface="+mn-ea"/>
                <a:cs typeface="Times New Roman" pitchFamily="18" charset="0"/>
              </a:rPr>
              <a:t>需要根据具体的业务特点而定，</a:t>
            </a:r>
            <a:endParaRPr lang="en-US" altLang="zh-CN" sz="1200" dirty="0" smtClean="0">
              <a:latin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dirty="0" smtClean="0">
              <a:latin typeface="+mn-ea"/>
              <a:cs typeface="Times New Roman" pitchFamily="18" charset="0"/>
            </a:endParaRPr>
          </a:p>
        </p:txBody>
      </p:sp>
      <p:sp>
        <p:nvSpPr>
          <p:cNvPr id="4" name="灯片编号占位符 3"/>
          <p:cNvSpPr>
            <a:spLocks noGrp="1"/>
          </p:cNvSpPr>
          <p:nvPr>
            <p:ph type="sldNum" sz="quarter" idx="10"/>
          </p:nvPr>
        </p:nvSpPr>
        <p:spPr/>
        <p:txBody>
          <a:bodyPr/>
          <a:lstStyle/>
          <a:p>
            <a:pPr>
              <a:defRPr/>
            </a:pPr>
            <a:fld id="{8A5671E2-0826-466B-8C49-B0CC4F03A231}" type="slidenum">
              <a:rPr lang="zh-CN" altLang="en-US">
                <a:solidFill>
                  <a:prstClr val="white"/>
                </a:solidFill>
              </a:rPr>
              <a:pPr>
                <a:defRPr/>
              </a:pPr>
              <a:t>35</a:t>
            </a:fld>
            <a:endParaRPr lang="en-US" altLang="zh-CN" dirty="0">
              <a:solidFill>
                <a:prstClr val="white"/>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381000" y="685800"/>
            <a:ext cx="6096000" cy="3429000"/>
          </a:xfrm>
          <a:ln/>
        </p:spPr>
      </p:sp>
      <p:sp>
        <p:nvSpPr>
          <p:cNvPr id="184323" name="Rectangle 3"/>
          <p:cNvSpPr>
            <a:spLocks noGrp="1" noChangeArrowheads="1"/>
          </p:cNvSpPr>
          <p:nvPr>
            <p:ph type="body" idx="1"/>
          </p:nvPr>
        </p:nvSpPr>
        <p:spPr/>
        <p:txBody>
          <a:bodyPr/>
          <a:lstStyle/>
          <a:p>
            <a:pPr>
              <a:defRPr/>
            </a:pPr>
            <a:endParaRPr lang="zh-CN" alt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342900" indent="-342900">
              <a:lnSpc>
                <a:spcPct val="140000"/>
              </a:lnSpc>
              <a:buClr>
                <a:srgbClr val="777777"/>
              </a:buClr>
              <a:buSzPct val="60000"/>
              <a:defRPr/>
            </a:pPr>
            <a:r>
              <a:rPr lang="en-US" altLang="zh-CN" sz="1200" kern="0" dirty="0" smtClean="0">
                <a:latin typeface="+mn-ea"/>
                <a:ea typeface="+mn-ea"/>
              </a:rPr>
              <a:t>AP</a:t>
            </a:r>
            <a:r>
              <a:rPr lang="zh-CN" altLang="en-US" sz="1200" kern="0" dirty="0" smtClean="0">
                <a:latin typeface="+mn-ea"/>
                <a:ea typeface="+mn-ea"/>
              </a:rPr>
              <a:t>在业务智能续航模式下，若遇到</a:t>
            </a:r>
            <a:r>
              <a:rPr lang="en-US" altLang="zh-CN" sz="1200" kern="0" dirty="0" smtClean="0">
                <a:latin typeface="+mn-ea"/>
                <a:ea typeface="+mn-ea"/>
              </a:rPr>
              <a:t>CAPWAP</a:t>
            </a:r>
            <a:r>
              <a:rPr lang="zh-CN" altLang="en-US" sz="1200" kern="0" dirty="0" smtClean="0">
                <a:latin typeface="+mn-ea"/>
                <a:ea typeface="+mn-ea"/>
              </a:rPr>
              <a:t>隧道中断、</a:t>
            </a:r>
            <a:r>
              <a:rPr lang="en-US" altLang="zh-CN" sz="1200" kern="0" dirty="0" smtClean="0">
                <a:latin typeface="+mn-ea"/>
                <a:ea typeface="+mn-ea"/>
              </a:rPr>
              <a:t>AC</a:t>
            </a:r>
            <a:r>
              <a:rPr lang="zh-CN" altLang="en-US" sz="1200" kern="0" dirty="0" smtClean="0">
                <a:latin typeface="+mn-ea"/>
                <a:ea typeface="+mn-ea"/>
              </a:rPr>
              <a:t>故障、控制链路错误等问题时，</a:t>
            </a:r>
            <a:r>
              <a:rPr lang="en-US" altLang="zh-CN" sz="1200" kern="0" dirty="0" smtClean="0">
                <a:latin typeface="+mn-ea"/>
                <a:ea typeface="+mn-ea"/>
              </a:rPr>
              <a:t>AP</a:t>
            </a:r>
            <a:r>
              <a:rPr lang="zh-CN" altLang="en-US" sz="1200" kern="0" dirty="0" smtClean="0">
                <a:latin typeface="+mn-ea"/>
                <a:ea typeface="+mn-ea"/>
              </a:rPr>
              <a:t>可进入半自治，继续对终端业务数据进行智能转发，业务不中断，保障用户体验。</a:t>
            </a:r>
            <a:endParaRPr lang="en-US" altLang="zh-CN" sz="1200" kern="0" dirty="0" smtClean="0">
              <a:latin typeface="+mn-ea"/>
              <a:ea typeface="+mn-ea"/>
            </a:endParaRPr>
          </a:p>
          <a:p>
            <a:pPr marL="342900" indent="-342900">
              <a:lnSpc>
                <a:spcPct val="140000"/>
              </a:lnSpc>
              <a:buClr>
                <a:srgbClr val="777777"/>
              </a:buClr>
              <a:buSzPct val="60000"/>
              <a:defRPr/>
            </a:pPr>
            <a:r>
              <a:rPr lang="en-US" altLang="zh-CN" sz="1200" dirty="0" smtClean="0"/>
              <a:t>WLAN</a:t>
            </a:r>
            <a:r>
              <a:rPr lang="zh-CN" altLang="en-US" sz="1200" dirty="0" smtClean="0"/>
              <a:t>使用的安全策略为开放系统认证、共享密钥认证和</a:t>
            </a:r>
            <a:r>
              <a:rPr lang="en-US" altLang="zh-CN" sz="1200" dirty="0" smtClean="0"/>
              <a:t>WPA/WPA2</a:t>
            </a:r>
            <a:r>
              <a:rPr lang="zh-CN" altLang="en-US" sz="1200" dirty="0" smtClean="0"/>
              <a:t>时，断链后的</a:t>
            </a:r>
            <a:r>
              <a:rPr lang="en-US" altLang="zh-CN" sz="1200" dirty="0" smtClean="0"/>
              <a:t>AP</a:t>
            </a:r>
            <a:r>
              <a:rPr lang="zh-CN" altLang="en-US" sz="1200" dirty="0" smtClean="0"/>
              <a:t>允许新用户</a:t>
            </a:r>
            <a:endParaRPr lang="en-US" altLang="zh-CN" sz="1200" kern="0" dirty="0" smtClean="0">
              <a:latin typeface="+mn-ea"/>
              <a:ea typeface="+mn-ea"/>
            </a:endParaRPr>
          </a:p>
          <a:p>
            <a:pPr marL="342900" indent="-342900">
              <a:lnSpc>
                <a:spcPct val="140000"/>
              </a:lnSpc>
              <a:buClr>
                <a:srgbClr val="777777"/>
              </a:buClr>
              <a:buSzPct val="60000"/>
              <a:defRPr/>
            </a:pPr>
            <a:r>
              <a:rPr lang="en-US" altLang="zh-CN" sz="1200" kern="0" dirty="0" smtClean="0">
                <a:latin typeface="+mn-ea"/>
                <a:ea typeface="+mn-ea"/>
              </a:rPr>
              <a:t>		</a:t>
            </a:r>
            <a:r>
              <a:rPr lang="zh-CN" altLang="en-US" sz="1200" kern="0" dirty="0" smtClean="0">
                <a:latin typeface="+mn-ea"/>
                <a:ea typeface="+mn-ea"/>
              </a:rPr>
              <a:t>在故障恢复后，可自动回复</a:t>
            </a:r>
            <a:r>
              <a:rPr lang="en-US" altLang="zh-CN" sz="1200" kern="0" dirty="0" smtClean="0">
                <a:latin typeface="+mn-ea"/>
                <a:ea typeface="+mn-ea"/>
              </a:rPr>
              <a:t>AC</a:t>
            </a:r>
            <a:r>
              <a:rPr lang="zh-CN" altLang="en-US" sz="1200" kern="0" dirty="0" smtClean="0">
                <a:latin typeface="+mn-ea"/>
                <a:ea typeface="+mn-ea"/>
              </a:rPr>
              <a:t>托管模式。</a:t>
            </a:r>
            <a:endParaRPr lang="en-US" altLang="zh-CN" sz="1200" kern="0" dirty="0" smtClean="0">
              <a:latin typeface="+mn-ea"/>
              <a:ea typeface="+mn-ea"/>
            </a:endParaRPr>
          </a:p>
          <a:p>
            <a:endParaRPr lang="zh-CN" altLang="en-US" dirty="0"/>
          </a:p>
        </p:txBody>
      </p:sp>
      <p:sp>
        <p:nvSpPr>
          <p:cNvPr id="4" name="灯片编号占位符 3"/>
          <p:cNvSpPr>
            <a:spLocks noGrp="1"/>
          </p:cNvSpPr>
          <p:nvPr>
            <p:ph type="sldNum" sz="quarter" idx="10"/>
          </p:nvPr>
        </p:nvSpPr>
        <p:spPr/>
        <p:txBody>
          <a:bodyPr/>
          <a:lstStyle/>
          <a:p>
            <a:fld id="{A7961733-F786-4DD5-8670-E185EA7B0EC4}" type="slidenum">
              <a:rPr lang="zh-CN" altLang="en-US" smtClean="0"/>
              <a:pPr/>
              <a:t>36</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77500" lnSpcReduction="20000"/>
          </a:bodyPr>
          <a:lstStyle/>
          <a:p>
            <a:pPr lvl="0"/>
            <a:r>
              <a:rPr lang="zh-CN" altLang="zh-CN" sz="1200" i="0" kern="1200" dirty="0" smtClean="0">
                <a:solidFill>
                  <a:schemeClr val="tx1"/>
                </a:solidFill>
                <a:latin typeface="+mn-lt"/>
                <a:ea typeface="+mn-ea"/>
                <a:cs typeface="+mn-cs"/>
              </a:rPr>
              <a:t>对</a:t>
            </a:r>
            <a:r>
              <a:rPr lang="en-US" altLang="zh-CN" sz="1200" i="0" kern="1200" dirty="0" smtClean="0">
                <a:solidFill>
                  <a:schemeClr val="tx1"/>
                </a:solidFill>
                <a:latin typeface="+mn-lt"/>
                <a:ea typeface="+mn-ea"/>
                <a:cs typeface="+mn-cs"/>
              </a:rPr>
              <a:t>Rogue AP</a:t>
            </a:r>
            <a:r>
              <a:rPr lang="zh-CN" altLang="zh-CN" sz="1200" i="0" kern="1200" dirty="0" smtClean="0">
                <a:solidFill>
                  <a:schemeClr val="tx1"/>
                </a:solidFill>
                <a:latin typeface="+mn-lt"/>
                <a:ea typeface="+mn-ea"/>
                <a:cs typeface="+mn-cs"/>
              </a:rPr>
              <a:t>的反制功能：监测</a:t>
            </a:r>
            <a:r>
              <a:rPr lang="en-US" altLang="zh-CN" sz="1200" i="0" kern="1200" dirty="0" smtClean="0">
                <a:solidFill>
                  <a:schemeClr val="tx1"/>
                </a:solidFill>
                <a:latin typeface="+mn-lt"/>
                <a:ea typeface="+mn-ea"/>
                <a:cs typeface="+mn-cs"/>
              </a:rPr>
              <a:t>AP</a:t>
            </a:r>
            <a:r>
              <a:rPr lang="zh-CN" altLang="zh-CN" sz="1200" i="0" kern="1200" dirty="0" smtClean="0">
                <a:solidFill>
                  <a:schemeClr val="tx1"/>
                </a:solidFill>
                <a:latin typeface="+mn-lt"/>
                <a:ea typeface="+mn-ea"/>
                <a:cs typeface="+mn-cs"/>
              </a:rPr>
              <a:t>通过使用</a:t>
            </a:r>
            <a:r>
              <a:rPr lang="en-US" altLang="zh-CN" sz="1200" i="0" kern="1200" dirty="0" smtClean="0">
                <a:solidFill>
                  <a:schemeClr val="tx1"/>
                </a:solidFill>
                <a:latin typeface="+mn-lt"/>
                <a:ea typeface="+mn-ea"/>
                <a:cs typeface="+mn-cs"/>
              </a:rPr>
              <a:t>Rogue AP</a:t>
            </a:r>
            <a:r>
              <a:rPr lang="zh-CN" altLang="zh-CN" sz="1200" i="0" kern="1200" dirty="0" smtClean="0">
                <a:solidFill>
                  <a:schemeClr val="tx1"/>
                </a:solidFill>
                <a:latin typeface="+mn-lt"/>
                <a:ea typeface="+mn-ea"/>
                <a:cs typeface="+mn-cs"/>
              </a:rPr>
              <a:t>设备的地址发送假的广播解除认证帧来对</a:t>
            </a:r>
            <a:r>
              <a:rPr lang="en-US" altLang="zh-CN" sz="1200" i="0" kern="1200" dirty="0" smtClean="0">
                <a:solidFill>
                  <a:schemeClr val="tx1"/>
                </a:solidFill>
                <a:latin typeface="+mn-lt"/>
                <a:ea typeface="+mn-ea"/>
                <a:cs typeface="+mn-cs"/>
              </a:rPr>
              <a:t>Rogue AP</a:t>
            </a:r>
            <a:r>
              <a:rPr lang="zh-CN" altLang="zh-CN" sz="1200" i="0" kern="1200" dirty="0" smtClean="0">
                <a:solidFill>
                  <a:schemeClr val="tx1"/>
                </a:solidFill>
                <a:latin typeface="+mn-lt"/>
                <a:ea typeface="+mn-ea"/>
                <a:cs typeface="+mn-cs"/>
              </a:rPr>
              <a:t>设备进行反制，抑制</a:t>
            </a:r>
            <a:r>
              <a:rPr lang="zh-CN" altLang="en-US" sz="1200" i="0" kern="1200" dirty="0" smtClean="0">
                <a:solidFill>
                  <a:schemeClr val="tx1"/>
                </a:solidFill>
                <a:latin typeface="+mn-lt"/>
                <a:ea typeface="+mn-ea"/>
                <a:cs typeface="+mn-cs"/>
              </a:rPr>
              <a:t>合法</a:t>
            </a:r>
            <a:r>
              <a:rPr lang="zh-CN" altLang="zh-CN" sz="1200" i="0" kern="1200" dirty="0" smtClean="0">
                <a:solidFill>
                  <a:schemeClr val="tx1"/>
                </a:solidFill>
                <a:latin typeface="+mn-lt"/>
                <a:ea typeface="+mn-ea"/>
                <a:cs typeface="+mn-cs"/>
              </a:rPr>
              <a:t>用户和非法</a:t>
            </a:r>
            <a:r>
              <a:rPr lang="en-US" altLang="zh-CN" sz="1200" i="0" kern="1200" dirty="0" smtClean="0">
                <a:solidFill>
                  <a:schemeClr val="tx1"/>
                </a:solidFill>
                <a:latin typeface="+mn-lt"/>
                <a:ea typeface="+mn-ea"/>
                <a:cs typeface="+mn-cs"/>
              </a:rPr>
              <a:t>AP</a:t>
            </a:r>
            <a:r>
              <a:rPr lang="zh-CN" altLang="zh-CN" sz="1200" i="0" kern="1200" dirty="0" smtClean="0">
                <a:solidFill>
                  <a:schemeClr val="tx1"/>
                </a:solidFill>
                <a:latin typeface="+mn-lt"/>
                <a:ea typeface="+mn-ea"/>
                <a:cs typeface="+mn-cs"/>
              </a:rPr>
              <a:t>建立链接。</a:t>
            </a:r>
            <a:endParaRPr lang="zh-CN" altLang="zh-CN" sz="1200" i="1" kern="1200" dirty="0" smtClean="0">
              <a:solidFill>
                <a:schemeClr val="tx1"/>
              </a:solidFill>
              <a:latin typeface="+mn-lt"/>
              <a:ea typeface="+mn-ea"/>
              <a:cs typeface="+mn-cs"/>
            </a:endParaRPr>
          </a:p>
          <a:p>
            <a:pPr lvl="0"/>
            <a:r>
              <a:rPr lang="zh-CN" altLang="zh-CN" sz="1200" i="0" kern="1200" dirty="0" smtClean="0">
                <a:solidFill>
                  <a:schemeClr val="tx1"/>
                </a:solidFill>
                <a:latin typeface="+mn-lt"/>
                <a:ea typeface="+mn-ea"/>
                <a:cs typeface="+mn-cs"/>
              </a:rPr>
              <a:t>对</a:t>
            </a:r>
            <a:r>
              <a:rPr lang="en-US" altLang="zh-CN" sz="1200" i="0" kern="1200" dirty="0" smtClean="0">
                <a:solidFill>
                  <a:schemeClr val="tx1"/>
                </a:solidFill>
                <a:latin typeface="+mn-lt"/>
                <a:ea typeface="+mn-ea"/>
                <a:cs typeface="+mn-cs"/>
              </a:rPr>
              <a:t>Rogue Client</a:t>
            </a:r>
            <a:r>
              <a:rPr lang="zh-CN" altLang="zh-CN" sz="1200" i="0" kern="1200" dirty="0" smtClean="0">
                <a:solidFill>
                  <a:schemeClr val="tx1"/>
                </a:solidFill>
                <a:latin typeface="+mn-lt"/>
                <a:ea typeface="+mn-ea"/>
                <a:cs typeface="+mn-cs"/>
              </a:rPr>
              <a:t>、</a:t>
            </a:r>
            <a:r>
              <a:rPr lang="en-US" altLang="zh-CN" sz="1200" i="0" kern="1200" dirty="0" smtClean="0">
                <a:solidFill>
                  <a:schemeClr val="tx1"/>
                </a:solidFill>
                <a:latin typeface="+mn-lt"/>
                <a:ea typeface="+mn-ea"/>
                <a:cs typeface="+mn-cs"/>
              </a:rPr>
              <a:t>Ad hoc</a:t>
            </a:r>
            <a:r>
              <a:rPr lang="zh-CN" altLang="zh-CN" sz="1200" i="0" kern="1200" dirty="0" smtClean="0">
                <a:solidFill>
                  <a:schemeClr val="tx1"/>
                </a:solidFill>
                <a:latin typeface="+mn-lt"/>
                <a:ea typeface="+mn-ea"/>
                <a:cs typeface="+mn-cs"/>
              </a:rPr>
              <a:t>设备的反制功能：监测</a:t>
            </a:r>
            <a:r>
              <a:rPr lang="en-US" altLang="zh-CN" sz="1200" i="0" kern="1200" dirty="0" smtClean="0">
                <a:solidFill>
                  <a:schemeClr val="tx1"/>
                </a:solidFill>
                <a:latin typeface="+mn-lt"/>
                <a:ea typeface="+mn-ea"/>
                <a:cs typeface="+mn-cs"/>
              </a:rPr>
              <a:t>AP</a:t>
            </a:r>
            <a:r>
              <a:rPr lang="zh-CN" altLang="zh-CN" sz="1200" i="0" kern="1200" dirty="0" smtClean="0">
                <a:solidFill>
                  <a:schemeClr val="tx1"/>
                </a:solidFill>
                <a:latin typeface="+mn-lt"/>
                <a:ea typeface="+mn-ea"/>
                <a:cs typeface="+mn-cs"/>
              </a:rPr>
              <a:t>通过使用</a:t>
            </a:r>
            <a:r>
              <a:rPr lang="en-US" altLang="zh-CN" sz="1200" i="0" kern="1200" dirty="0" smtClean="0">
                <a:solidFill>
                  <a:schemeClr val="tx1"/>
                </a:solidFill>
                <a:latin typeface="+mn-lt"/>
                <a:ea typeface="+mn-ea"/>
                <a:cs typeface="+mn-cs"/>
              </a:rPr>
              <a:t>Rogue Client</a:t>
            </a:r>
            <a:r>
              <a:rPr lang="zh-CN" altLang="zh-CN" sz="1200" i="0" kern="1200" dirty="0" smtClean="0">
                <a:solidFill>
                  <a:schemeClr val="tx1"/>
                </a:solidFill>
                <a:latin typeface="+mn-lt"/>
                <a:ea typeface="+mn-ea"/>
                <a:cs typeface="+mn-cs"/>
              </a:rPr>
              <a:t>、</a:t>
            </a:r>
            <a:r>
              <a:rPr lang="en-US" altLang="zh-CN" sz="1200" i="0" kern="1200" dirty="0" smtClean="0">
                <a:solidFill>
                  <a:schemeClr val="tx1"/>
                </a:solidFill>
                <a:latin typeface="+mn-lt"/>
                <a:ea typeface="+mn-ea"/>
                <a:cs typeface="+mn-cs"/>
              </a:rPr>
              <a:t>Ad hoc</a:t>
            </a:r>
            <a:r>
              <a:rPr lang="zh-CN" altLang="zh-CN" sz="1200" i="0" kern="1200" dirty="0" smtClean="0">
                <a:solidFill>
                  <a:schemeClr val="tx1"/>
                </a:solidFill>
                <a:latin typeface="+mn-lt"/>
                <a:ea typeface="+mn-ea"/>
                <a:cs typeface="+mn-cs"/>
              </a:rPr>
              <a:t>设备的</a:t>
            </a:r>
            <a:r>
              <a:rPr lang="en-US" altLang="zh-CN" sz="1200" i="0" kern="1200" dirty="0" smtClean="0">
                <a:solidFill>
                  <a:schemeClr val="tx1"/>
                </a:solidFill>
                <a:latin typeface="+mn-lt"/>
                <a:ea typeface="+mn-ea"/>
                <a:cs typeface="+mn-cs"/>
              </a:rPr>
              <a:t>BSSID</a:t>
            </a:r>
            <a:r>
              <a:rPr lang="zh-CN" altLang="zh-CN" sz="1200" i="0" kern="1200" dirty="0" smtClean="0">
                <a:solidFill>
                  <a:schemeClr val="tx1"/>
                </a:solidFill>
                <a:latin typeface="+mn-lt"/>
                <a:ea typeface="+mn-ea"/>
                <a:cs typeface="+mn-cs"/>
              </a:rPr>
              <a:t>、</a:t>
            </a:r>
            <a:r>
              <a:rPr lang="en-US" altLang="zh-CN" sz="1200" i="0" kern="1200" dirty="0" smtClean="0">
                <a:solidFill>
                  <a:schemeClr val="tx1"/>
                </a:solidFill>
                <a:latin typeface="+mn-lt"/>
                <a:ea typeface="+mn-ea"/>
                <a:cs typeface="+mn-cs"/>
              </a:rPr>
              <a:t>MAC</a:t>
            </a:r>
            <a:r>
              <a:rPr lang="zh-CN" altLang="zh-CN" sz="1200" i="0" kern="1200" dirty="0" smtClean="0">
                <a:solidFill>
                  <a:schemeClr val="tx1"/>
                </a:solidFill>
                <a:latin typeface="+mn-lt"/>
                <a:ea typeface="+mn-ea"/>
                <a:cs typeface="+mn-cs"/>
              </a:rPr>
              <a:t>地址发送假的单播解除认证帧进行反制。对指定非法</a:t>
            </a:r>
            <a:r>
              <a:rPr lang="en-US" altLang="zh-CN" sz="1200" i="0" kern="1200" dirty="0" smtClean="0">
                <a:solidFill>
                  <a:schemeClr val="tx1"/>
                </a:solidFill>
                <a:latin typeface="+mn-lt"/>
                <a:ea typeface="+mn-ea"/>
                <a:cs typeface="+mn-cs"/>
              </a:rPr>
              <a:t>Client</a:t>
            </a:r>
            <a:r>
              <a:rPr lang="zh-CN" altLang="zh-CN" sz="1200" i="0" kern="1200" dirty="0" smtClean="0">
                <a:solidFill>
                  <a:schemeClr val="tx1"/>
                </a:solidFill>
                <a:latin typeface="+mn-lt"/>
                <a:ea typeface="+mn-ea"/>
                <a:cs typeface="+mn-cs"/>
              </a:rPr>
              <a:t>的反制功能，同时提供防止合法</a:t>
            </a:r>
            <a:r>
              <a:rPr lang="en-US" altLang="zh-CN" sz="1200" i="0" kern="1200" dirty="0" smtClean="0">
                <a:solidFill>
                  <a:schemeClr val="tx1"/>
                </a:solidFill>
                <a:latin typeface="+mn-lt"/>
                <a:ea typeface="+mn-ea"/>
                <a:cs typeface="+mn-cs"/>
              </a:rPr>
              <a:t>Client</a:t>
            </a:r>
            <a:r>
              <a:rPr lang="zh-CN" altLang="zh-CN" sz="1200" i="0" kern="1200" dirty="0" smtClean="0">
                <a:solidFill>
                  <a:schemeClr val="tx1"/>
                </a:solidFill>
                <a:latin typeface="+mn-lt"/>
                <a:ea typeface="+mn-ea"/>
                <a:cs typeface="+mn-cs"/>
              </a:rPr>
              <a:t>接入到非法</a:t>
            </a:r>
            <a:r>
              <a:rPr lang="en-US" altLang="zh-CN" sz="1200" i="0" kern="1200" dirty="0" smtClean="0">
                <a:solidFill>
                  <a:schemeClr val="tx1"/>
                </a:solidFill>
                <a:latin typeface="+mn-lt"/>
                <a:ea typeface="+mn-ea"/>
                <a:cs typeface="+mn-cs"/>
              </a:rPr>
              <a:t>AP</a:t>
            </a:r>
            <a:r>
              <a:rPr lang="zh-CN" altLang="zh-CN" sz="1200" i="0" kern="1200" dirty="0" smtClean="0">
                <a:solidFill>
                  <a:schemeClr val="tx1"/>
                </a:solidFill>
                <a:latin typeface="+mn-lt"/>
                <a:ea typeface="+mn-ea"/>
                <a:cs typeface="+mn-cs"/>
              </a:rPr>
              <a:t>的功能。</a:t>
            </a:r>
            <a:endParaRPr lang="zh-CN" altLang="zh-CN" sz="1200" i="1" kern="1200" dirty="0" smtClean="0">
              <a:solidFill>
                <a:schemeClr val="tx1"/>
              </a:solidFill>
              <a:latin typeface="+mn-lt"/>
              <a:ea typeface="+mn-ea"/>
              <a:cs typeface="+mn-cs"/>
            </a:endParaRPr>
          </a:p>
          <a:p>
            <a:r>
              <a:rPr lang="zh-CN" altLang="zh-CN" sz="1200" i="0" kern="1200" dirty="0" smtClean="0">
                <a:solidFill>
                  <a:schemeClr val="tx1"/>
                </a:solidFill>
                <a:latin typeface="+mn-lt"/>
                <a:ea typeface="+mn-ea"/>
                <a:cs typeface="+mn-cs"/>
              </a:rPr>
              <a:t>监测</a:t>
            </a:r>
            <a:r>
              <a:rPr lang="en-US" altLang="zh-CN" sz="1200" i="0" kern="1200" dirty="0" smtClean="0">
                <a:solidFill>
                  <a:schemeClr val="tx1"/>
                </a:solidFill>
                <a:latin typeface="+mn-lt"/>
                <a:ea typeface="+mn-ea"/>
                <a:cs typeface="+mn-cs"/>
              </a:rPr>
              <a:t>AP</a:t>
            </a:r>
            <a:r>
              <a:rPr lang="zh-CN" altLang="zh-CN" sz="1200" i="0" kern="1200" dirty="0" smtClean="0">
                <a:solidFill>
                  <a:schemeClr val="tx1"/>
                </a:solidFill>
                <a:latin typeface="+mn-lt"/>
                <a:ea typeface="+mn-ea"/>
                <a:cs typeface="+mn-cs"/>
              </a:rPr>
              <a:t>根据自身的探测模式对</a:t>
            </a:r>
            <a:r>
              <a:rPr lang="en-US" altLang="zh-CN" sz="1200" i="0" kern="1200" dirty="0" smtClean="0">
                <a:solidFill>
                  <a:schemeClr val="tx1"/>
                </a:solidFill>
                <a:latin typeface="+mn-lt"/>
                <a:ea typeface="+mn-ea"/>
                <a:cs typeface="+mn-cs"/>
              </a:rPr>
              <a:t>Rogue</a:t>
            </a:r>
            <a:r>
              <a:rPr lang="zh-CN" altLang="zh-CN" sz="1200" i="0" kern="1200" dirty="0" smtClean="0">
                <a:solidFill>
                  <a:schemeClr val="tx1"/>
                </a:solidFill>
                <a:latin typeface="+mn-lt"/>
                <a:ea typeface="+mn-ea"/>
                <a:cs typeface="+mn-cs"/>
              </a:rPr>
              <a:t>设备的信道进行周期性反制。</a:t>
            </a:r>
            <a:endParaRPr lang="zh-CN" altLang="zh-CN" sz="1200" i="1" kern="1200" dirty="0" smtClean="0">
              <a:solidFill>
                <a:schemeClr val="tx1"/>
              </a:solidFill>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A7961733-F786-4DD5-8670-E185EA7B0EC4}" type="slidenum">
              <a:rPr lang="zh-CN" altLang="en-US" smtClean="0"/>
              <a:pPr/>
              <a:t>37</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mn-lt"/>
                <a:ea typeface="+mn-ea"/>
                <a:cs typeface="+mn-cs"/>
              </a:rPr>
              <a:t>左上角是便携式网络规划工具的功能，</a:t>
            </a:r>
          </a:p>
          <a:p>
            <a:r>
              <a:rPr lang="zh-CN" altLang="zh-CN" sz="1200" kern="1200" dirty="0" smtClean="0">
                <a:solidFill>
                  <a:schemeClr val="tx1"/>
                </a:solidFill>
                <a:latin typeface="+mn-lt"/>
                <a:ea typeface="+mn-ea"/>
                <a:cs typeface="+mn-cs"/>
              </a:rPr>
              <a:t>左下角也是便携式网络规划工具的功能，室外</a:t>
            </a:r>
            <a:r>
              <a:rPr lang="en-US" altLang="zh-CN" sz="1200" kern="1200" dirty="0" smtClean="0">
                <a:solidFill>
                  <a:schemeClr val="tx1"/>
                </a:solidFill>
                <a:latin typeface="+mn-lt"/>
                <a:ea typeface="+mn-ea"/>
                <a:cs typeface="+mn-cs"/>
              </a:rPr>
              <a:t>3D</a:t>
            </a:r>
            <a:r>
              <a:rPr lang="zh-CN" altLang="zh-CN" sz="1200" kern="1200" dirty="0" smtClean="0">
                <a:solidFill>
                  <a:schemeClr val="tx1"/>
                </a:solidFill>
                <a:latin typeface="+mn-lt"/>
                <a:ea typeface="+mn-ea"/>
                <a:cs typeface="+mn-cs"/>
              </a:rPr>
              <a:t>仿真是新出的功能，重点强调。</a:t>
            </a:r>
          </a:p>
          <a:p>
            <a:r>
              <a:rPr lang="zh-CN" altLang="zh-CN" sz="1200" kern="1200" dirty="0" smtClean="0">
                <a:solidFill>
                  <a:schemeClr val="tx1"/>
                </a:solidFill>
                <a:latin typeface="+mn-lt"/>
                <a:ea typeface="+mn-ea"/>
                <a:cs typeface="+mn-cs"/>
              </a:rPr>
              <a:t>右上角是手持式测试工具的功能，目前我们两个版本，一个是手机版，一个是</a:t>
            </a:r>
            <a:r>
              <a:rPr lang="en-US" altLang="zh-CN" sz="1200" kern="1200" dirty="0" smtClean="0">
                <a:solidFill>
                  <a:schemeClr val="tx1"/>
                </a:solidFill>
                <a:latin typeface="+mn-lt"/>
                <a:ea typeface="+mn-ea"/>
                <a:cs typeface="+mn-cs"/>
              </a:rPr>
              <a:t>pad</a:t>
            </a:r>
            <a:r>
              <a:rPr lang="zh-CN" altLang="zh-CN" sz="1200" kern="1200" dirty="0" smtClean="0">
                <a:solidFill>
                  <a:schemeClr val="tx1"/>
                </a:solidFill>
                <a:latin typeface="+mn-lt"/>
                <a:ea typeface="+mn-ea"/>
                <a:cs typeface="+mn-cs"/>
              </a:rPr>
              <a:t>版。主要是打点测试功能。</a:t>
            </a:r>
          </a:p>
          <a:p>
            <a:r>
              <a:rPr lang="zh-CN" altLang="zh-CN" sz="1200" kern="1200" dirty="0" smtClean="0">
                <a:solidFill>
                  <a:schemeClr val="tx1"/>
                </a:solidFill>
                <a:latin typeface="+mn-lt"/>
                <a:ea typeface="+mn-ea"/>
                <a:cs typeface="+mn-cs"/>
              </a:rPr>
              <a:t>右下角 是便携式网络测试工具的功能，主要是一键式网络性能测试。</a:t>
            </a:r>
          </a:p>
          <a:p>
            <a:endParaRPr lang="zh-CN" altLang="en-US" dirty="0"/>
          </a:p>
        </p:txBody>
      </p:sp>
      <p:sp>
        <p:nvSpPr>
          <p:cNvPr id="4" name="灯片编号占位符 3"/>
          <p:cNvSpPr>
            <a:spLocks noGrp="1"/>
          </p:cNvSpPr>
          <p:nvPr>
            <p:ph type="sldNum" sz="quarter" idx="10"/>
          </p:nvPr>
        </p:nvSpPr>
        <p:spPr/>
        <p:txBody>
          <a:bodyPr/>
          <a:lstStyle/>
          <a:p>
            <a:fld id="{555B6B3A-E620-4240-B5A4-2BB56130D058}" type="slidenum">
              <a:rPr lang="zh-CN" altLang="en-US" smtClean="0">
                <a:solidFill>
                  <a:prstClr val="black"/>
                </a:solidFill>
              </a:rPr>
              <a:pPr/>
              <a:t>42</a:t>
            </a:fld>
            <a:endParaRPr lang="zh-CN" alt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45</a:t>
            </a:fld>
            <a:endParaRPr lang="en-US" altLang="zh-CN" dirty="0"/>
          </a:p>
        </p:txBody>
      </p:sp>
    </p:spTree>
    <p:extLst>
      <p:ext uri="{BB962C8B-B14F-4D97-AF65-F5344CB8AC3E}">
        <p14:creationId xmlns:p14="http://schemas.microsoft.com/office/powerpoint/2010/main" xmlns="" val="2298040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err="1" smtClean="0">
                <a:solidFill>
                  <a:schemeClr val="tx1"/>
                </a:solidFill>
                <a:latin typeface="Calibri" pitchFamily="34" charset="0"/>
                <a:ea typeface="宋体" pitchFamily="2" charset="-122"/>
                <a:cs typeface="+mn-cs"/>
              </a:rPr>
              <a:t>eSight</a:t>
            </a:r>
            <a:r>
              <a:rPr lang="en-US" altLang="zh-CN" sz="1200" kern="1200" dirty="0" smtClean="0">
                <a:solidFill>
                  <a:schemeClr val="tx1"/>
                </a:solidFill>
                <a:latin typeface="Calibri" pitchFamily="34" charset="0"/>
                <a:ea typeface="宋体" pitchFamily="2" charset="-122"/>
                <a:cs typeface="+mn-cs"/>
              </a:rPr>
              <a:t> Mobile</a:t>
            </a:r>
            <a:r>
              <a:rPr lang="zh-CN" altLang="en-US" sz="1200" kern="1200" dirty="0" smtClean="0">
                <a:solidFill>
                  <a:schemeClr val="tx1"/>
                </a:solidFill>
                <a:latin typeface="Calibri" pitchFamily="34" charset="0"/>
                <a:ea typeface="宋体" pitchFamily="2" charset="-122"/>
                <a:cs typeface="+mn-cs"/>
              </a:rPr>
              <a:t>可安装于手机，可安装于安卓</a:t>
            </a:r>
            <a:r>
              <a:rPr lang="en-US" altLang="zh-CN" sz="1200" kern="1200" dirty="0" smtClean="0">
                <a:solidFill>
                  <a:schemeClr val="tx1"/>
                </a:solidFill>
                <a:latin typeface="Calibri" pitchFamily="34" charset="0"/>
                <a:ea typeface="宋体" pitchFamily="2" charset="-122"/>
                <a:cs typeface="+mn-cs"/>
              </a:rPr>
              <a:t>/IOS</a:t>
            </a:r>
            <a:r>
              <a:rPr lang="zh-CN" altLang="en-US" sz="1200" kern="1200" dirty="0" smtClean="0">
                <a:solidFill>
                  <a:schemeClr val="tx1"/>
                </a:solidFill>
                <a:latin typeface="Calibri" pitchFamily="34" charset="0"/>
                <a:ea typeface="宋体" pitchFamily="2" charset="-122"/>
                <a:cs typeface="+mn-cs"/>
              </a:rPr>
              <a:t>系统，</a:t>
            </a:r>
            <a:r>
              <a:rPr lang="zh-CN" altLang="zh-CN" sz="1200" kern="1200" dirty="0" smtClean="0">
                <a:solidFill>
                  <a:schemeClr val="tx1"/>
                </a:solidFill>
                <a:latin typeface="Calibri" pitchFamily="34" charset="0"/>
                <a:ea typeface="宋体" pitchFamily="2" charset="-122"/>
                <a:cs typeface="+mn-cs"/>
              </a:rPr>
              <a:t>让您随时随地掌控网络，</a:t>
            </a:r>
            <a:r>
              <a:rPr lang="en-US" altLang="zh-CN" sz="1200" kern="1200" dirty="0" smtClean="0">
                <a:solidFill>
                  <a:schemeClr val="tx1"/>
                </a:solidFill>
                <a:latin typeface="Calibri" pitchFamily="34" charset="0"/>
                <a:ea typeface="宋体" pitchFamily="2" charset="-122"/>
                <a:cs typeface="+mn-cs"/>
              </a:rPr>
              <a:t>7x24</a:t>
            </a:r>
            <a:r>
              <a:rPr lang="zh-CN" altLang="zh-CN" sz="1200" kern="1200" dirty="0" smtClean="0">
                <a:solidFill>
                  <a:schemeClr val="tx1"/>
                </a:solidFill>
                <a:latin typeface="Calibri" pitchFamily="34" charset="0"/>
                <a:ea typeface="宋体" pitchFamily="2" charset="-122"/>
                <a:cs typeface="+mn-cs"/>
              </a:rPr>
              <a:t>小时 移动运维</a:t>
            </a:r>
            <a:r>
              <a:rPr lang="zh-CN" altLang="en-US" sz="1200" kern="1200" dirty="0" smtClean="0">
                <a:solidFill>
                  <a:schemeClr val="tx1"/>
                </a:solidFill>
                <a:latin typeface="Calibri" pitchFamily="34" charset="0"/>
                <a:ea typeface="宋体" pitchFamily="2" charset="-122"/>
                <a:cs typeface="+mn-cs"/>
              </a:rPr>
              <a:t>，</a:t>
            </a:r>
            <a:r>
              <a:rPr lang="zh-CN" altLang="zh-CN" sz="1200" kern="1200" dirty="0" smtClean="0">
                <a:solidFill>
                  <a:schemeClr val="tx1"/>
                </a:solidFill>
                <a:latin typeface="Calibri" pitchFamily="34" charset="0"/>
                <a:ea typeface="宋体" pitchFamily="2" charset="-122"/>
                <a:cs typeface="+mn-cs"/>
              </a:rPr>
              <a:t>保障</a:t>
            </a:r>
            <a:r>
              <a:rPr lang="en-US" altLang="zh-CN" sz="1200" kern="1200" dirty="0" smtClean="0">
                <a:solidFill>
                  <a:schemeClr val="tx1"/>
                </a:solidFill>
                <a:latin typeface="Calibri" pitchFamily="34" charset="0"/>
                <a:ea typeface="宋体" pitchFamily="2" charset="-122"/>
                <a:cs typeface="+mn-cs"/>
              </a:rPr>
              <a:t>WLAN</a:t>
            </a:r>
            <a:r>
              <a:rPr lang="zh-CN" altLang="zh-CN" sz="1200" kern="1200" dirty="0" smtClean="0">
                <a:solidFill>
                  <a:schemeClr val="tx1"/>
                </a:solidFill>
                <a:latin typeface="Calibri" pitchFamily="34" charset="0"/>
                <a:ea typeface="宋体" pitchFamily="2" charset="-122"/>
                <a:cs typeface="+mn-cs"/>
              </a:rPr>
              <a:t>网络良好稳定运行</a:t>
            </a:r>
          </a:p>
          <a:p>
            <a:r>
              <a:rPr lang="en-US" altLang="zh-CN" sz="1200" kern="1200" dirty="0" smtClean="0">
                <a:solidFill>
                  <a:schemeClr val="tx1"/>
                </a:solidFill>
                <a:latin typeface="Calibri" pitchFamily="34" charset="0"/>
                <a:ea typeface="宋体" pitchFamily="2" charset="-122"/>
                <a:cs typeface="+mn-cs"/>
              </a:rPr>
              <a:t>1. </a:t>
            </a:r>
            <a:r>
              <a:rPr lang="zh-CN" altLang="zh-CN" sz="1200" kern="1200" dirty="0" smtClean="0">
                <a:solidFill>
                  <a:schemeClr val="tx1"/>
                </a:solidFill>
                <a:latin typeface="Calibri" pitchFamily="34" charset="0"/>
                <a:ea typeface="宋体" pitchFamily="2" charset="-122"/>
                <a:cs typeface="+mn-cs"/>
              </a:rPr>
              <a:t>通过</a:t>
            </a:r>
            <a:r>
              <a:rPr lang="en-US" altLang="zh-CN" sz="1200" kern="1200" dirty="0" err="1" smtClean="0">
                <a:solidFill>
                  <a:schemeClr val="tx1"/>
                </a:solidFill>
                <a:latin typeface="Calibri" pitchFamily="34" charset="0"/>
                <a:ea typeface="宋体" pitchFamily="2" charset="-122"/>
                <a:cs typeface="+mn-cs"/>
              </a:rPr>
              <a:t>eSight</a:t>
            </a:r>
            <a:r>
              <a:rPr lang="en-US" altLang="zh-CN" sz="1200" kern="1200" dirty="0" smtClean="0">
                <a:solidFill>
                  <a:schemeClr val="tx1"/>
                </a:solidFill>
                <a:latin typeface="Calibri" pitchFamily="34" charset="0"/>
                <a:ea typeface="宋体" pitchFamily="2" charset="-122"/>
                <a:cs typeface="+mn-cs"/>
              </a:rPr>
              <a:t> Mobile </a:t>
            </a:r>
            <a:r>
              <a:rPr lang="zh-CN" altLang="zh-CN" sz="1200" kern="1200" dirty="0" smtClean="0">
                <a:solidFill>
                  <a:schemeClr val="tx1"/>
                </a:solidFill>
                <a:latin typeface="Calibri" pitchFamily="34" charset="0"/>
                <a:ea typeface="宋体" pitchFamily="2" charset="-122"/>
                <a:cs typeface="+mn-cs"/>
              </a:rPr>
              <a:t>进行现场巡检，实地感知用户体验，实现主动运维，提前识别网络问题，指导优化，将网络质量风险解决在客户报障之前</a:t>
            </a:r>
          </a:p>
          <a:p>
            <a:r>
              <a:rPr lang="en-US" altLang="zh-CN" sz="1200" kern="1200" dirty="0" smtClean="0">
                <a:solidFill>
                  <a:schemeClr val="tx1"/>
                </a:solidFill>
                <a:latin typeface="Calibri" pitchFamily="34" charset="0"/>
                <a:ea typeface="宋体" pitchFamily="2" charset="-122"/>
                <a:cs typeface="+mn-cs"/>
              </a:rPr>
              <a:t>2. </a:t>
            </a:r>
            <a:r>
              <a:rPr lang="zh-CN" altLang="zh-CN" sz="1200" kern="1200" dirty="0" smtClean="0">
                <a:solidFill>
                  <a:schemeClr val="tx1"/>
                </a:solidFill>
                <a:latin typeface="Calibri" pitchFamily="34" charset="0"/>
                <a:ea typeface="宋体" pitchFamily="2" charset="-122"/>
                <a:cs typeface="+mn-cs"/>
              </a:rPr>
              <a:t>通过</a:t>
            </a:r>
            <a:r>
              <a:rPr lang="en-US" altLang="zh-CN" sz="1200" kern="1200" dirty="0" err="1" smtClean="0">
                <a:solidFill>
                  <a:schemeClr val="tx1"/>
                </a:solidFill>
                <a:latin typeface="Calibri" pitchFamily="34" charset="0"/>
                <a:ea typeface="宋体" pitchFamily="2" charset="-122"/>
                <a:cs typeface="+mn-cs"/>
              </a:rPr>
              <a:t>eSight</a:t>
            </a:r>
            <a:r>
              <a:rPr lang="en-US" altLang="zh-CN" sz="1200" kern="1200" dirty="0" smtClean="0">
                <a:solidFill>
                  <a:schemeClr val="tx1"/>
                </a:solidFill>
                <a:latin typeface="Calibri" pitchFamily="34" charset="0"/>
                <a:ea typeface="宋体" pitchFamily="2" charset="-122"/>
                <a:cs typeface="+mn-cs"/>
              </a:rPr>
              <a:t> Mobile</a:t>
            </a:r>
            <a:r>
              <a:rPr lang="zh-CN" altLang="zh-CN" sz="1200" kern="1200" dirty="0" smtClean="0">
                <a:solidFill>
                  <a:schemeClr val="tx1"/>
                </a:solidFill>
                <a:latin typeface="Calibri" pitchFamily="34" charset="0"/>
                <a:ea typeface="宋体" pitchFamily="2" charset="-122"/>
                <a:cs typeface="+mn-cs"/>
              </a:rPr>
              <a:t>进行快速排障，当用户报障时，通过搜索快速查找定位，从用户到</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到</a:t>
            </a:r>
            <a:r>
              <a:rPr lang="en-US" altLang="zh-CN" sz="1200" kern="1200" dirty="0" smtClean="0">
                <a:solidFill>
                  <a:schemeClr val="tx1"/>
                </a:solidFill>
                <a:latin typeface="Calibri" pitchFamily="34" charset="0"/>
                <a:ea typeface="宋体" pitchFamily="2" charset="-122"/>
                <a:cs typeface="+mn-cs"/>
              </a:rPr>
              <a:t>AC</a:t>
            </a:r>
            <a:r>
              <a:rPr lang="zh-CN" altLang="zh-CN" sz="1200" kern="1200" dirty="0" smtClean="0">
                <a:solidFill>
                  <a:schemeClr val="tx1"/>
                </a:solidFill>
                <a:latin typeface="Calibri" pitchFamily="34" charset="0"/>
                <a:ea typeface="宋体" pitchFamily="2" charset="-122"/>
                <a:cs typeface="+mn-cs"/>
              </a:rPr>
              <a:t>，再到</a:t>
            </a:r>
            <a:r>
              <a:rPr lang="en-US" altLang="zh-CN" sz="1200" kern="1200" dirty="0" smtClean="0">
                <a:solidFill>
                  <a:schemeClr val="tx1"/>
                </a:solidFill>
                <a:latin typeface="Calibri" pitchFamily="34" charset="0"/>
                <a:ea typeface="宋体" pitchFamily="2" charset="-122"/>
                <a:cs typeface="+mn-cs"/>
              </a:rPr>
              <a:t>AAA</a:t>
            </a:r>
            <a:r>
              <a:rPr lang="zh-CN" altLang="zh-CN" sz="1200" kern="1200" dirty="0" smtClean="0">
                <a:solidFill>
                  <a:schemeClr val="tx1"/>
                </a:solidFill>
                <a:latin typeface="Calibri" pitchFamily="34" charset="0"/>
                <a:ea typeface="宋体" pitchFamily="2" charset="-122"/>
                <a:cs typeface="+mn-cs"/>
              </a:rPr>
              <a:t>等服务器的全链路端到端故障诊断，一键式诊断让您第一时间快速定位解决问题</a:t>
            </a:r>
          </a:p>
          <a:p>
            <a:r>
              <a:rPr lang="en-US" altLang="zh-CN" sz="1200" kern="1200" dirty="0" smtClean="0">
                <a:solidFill>
                  <a:schemeClr val="tx1"/>
                </a:solidFill>
                <a:latin typeface="Calibri" pitchFamily="34" charset="0"/>
                <a:ea typeface="宋体" pitchFamily="2" charset="-122"/>
                <a:cs typeface="+mn-cs"/>
              </a:rPr>
              <a:t>3. </a:t>
            </a:r>
            <a:r>
              <a:rPr lang="zh-CN" altLang="zh-CN" sz="1200" kern="1200" dirty="0" smtClean="0">
                <a:solidFill>
                  <a:schemeClr val="tx1"/>
                </a:solidFill>
                <a:latin typeface="Calibri" pitchFamily="34" charset="0"/>
                <a:ea typeface="宋体" pitchFamily="2" charset="-122"/>
                <a:cs typeface="+mn-cs"/>
              </a:rPr>
              <a:t>通过</a:t>
            </a:r>
            <a:r>
              <a:rPr lang="en-US" altLang="zh-CN" sz="1200" kern="1200" dirty="0" err="1" smtClean="0">
                <a:solidFill>
                  <a:schemeClr val="tx1"/>
                </a:solidFill>
                <a:latin typeface="Calibri" pitchFamily="34" charset="0"/>
                <a:ea typeface="宋体" pitchFamily="2" charset="-122"/>
                <a:cs typeface="+mn-cs"/>
              </a:rPr>
              <a:t>eSight</a:t>
            </a:r>
            <a:r>
              <a:rPr lang="en-US" altLang="zh-CN" sz="1200" kern="1200" dirty="0" smtClean="0">
                <a:solidFill>
                  <a:schemeClr val="tx1"/>
                </a:solidFill>
                <a:latin typeface="Calibri" pitchFamily="34" charset="0"/>
                <a:ea typeface="宋体" pitchFamily="2" charset="-122"/>
                <a:cs typeface="+mn-cs"/>
              </a:rPr>
              <a:t> Mobile</a:t>
            </a:r>
            <a:r>
              <a:rPr lang="zh-CN" altLang="zh-CN" sz="1200" kern="1200" dirty="0" smtClean="0">
                <a:solidFill>
                  <a:schemeClr val="tx1"/>
                </a:solidFill>
                <a:latin typeface="Calibri" pitchFamily="34" charset="0"/>
                <a:ea typeface="宋体" pitchFamily="2" charset="-122"/>
                <a:cs typeface="+mn-cs"/>
              </a:rPr>
              <a:t>进行</a:t>
            </a:r>
            <a:r>
              <a:rPr lang="en-US" altLang="zh-CN" sz="1200" kern="1200" dirty="0" smtClean="0">
                <a:solidFill>
                  <a:schemeClr val="tx1"/>
                </a:solidFill>
                <a:latin typeface="Calibri" pitchFamily="34" charset="0"/>
                <a:ea typeface="宋体" pitchFamily="2" charset="-122"/>
                <a:cs typeface="+mn-cs"/>
              </a:rPr>
              <a:t>WLAN</a:t>
            </a:r>
            <a:r>
              <a:rPr lang="zh-CN" altLang="zh-CN" sz="1200" kern="1200" dirty="0" smtClean="0">
                <a:solidFill>
                  <a:schemeClr val="tx1"/>
                </a:solidFill>
                <a:latin typeface="Calibri" pitchFamily="34" charset="0"/>
                <a:ea typeface="宋体" pitchFamily="2" charset="-122"/>
                <a:cs typeface="+mn-cs"/>
              </a:rPr>
              <a:t>网络从整体到局部的</a:t>
            </a:r>
            <a:r>
              <a:rPr lang="en-US" altLang="zh-CN" sz="1200" kern="1200" dirty="0" smtClean="0">
                <a:solidFill>
                  <a:schemeClr val="tx1"/>
                </a:solidFill>
                <a:latin typeface="Calibri" pitchFamily="34" charset="0"/>
                <a:ea typeface="宋体" pitchFamily="2" charset="-122"/>
                <a:cs typeface="+mn-cs"/>
              </a:rPr>
              <a:t>360</a:t>
            </a:r>
            <a:r>
              <a:rPr lang="zh-CN" altLang="zh-CN" sz="1200" kern="1200" dirty="0" smtClean="0">
                <a:solidFill>
                  <a:schemeClr val="tx1"/>
                </a:solidFill>
                <a:latin typeface="Calibri" pitchFamily="34" charset="0"/>
                <a:ea typeface="宋体" pitchFamily="2" charset="-122"/>
                <a:cs typeface="+mn-cs"/>
              </a:rPr>
              <a:t>度监控，全方位感知网络健康度，问题出现时，层层钻取分析根因，并提供具体的排障建议，保障</a:t>
            </a:r>
            <a:r>
              <a:rPr lang="en-US" altLang="zh-CN" sz="1200" kern="1200" dirty="0" smtClean="0">
                <a:solidFill>
                  <a:schemeClr val="tx1"/>
                </a:solidFill>
                <a:latin typeface="Calibri" pitchFamily="34" charset="0"/>
                <a:ea typeface="宋体" pitchFamily="2" charset="-122"/>
                <a:cs typeface="+mn-cs"/>
              </a:rPr>
              <a:t>WLAN</a:t>
            </a:r>
            <a:r>
              <a:rPr lang="zh-CN" altLang="zh-CN" sz="1200" kern="1200" dirty="0" smtClean="0">
                <a:solidFill>
                  <a:schemeClr val="tx1"/>
                </a:solidFill>
                <a:latin typeface="Calibri" pitchFamily="34" charset="0"/>
                <a:ea typeface="宋体" pitchFamily="2" charset="-122"/>
                <a:cs typeface="+mn-cs"/>
              </a:rPr>
              <a:t>网络良好稳定运行</a:t>
            </a: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47</a:t>
            </a:fld>
            <a:endParaRPr lang="en-US" altLang="zh-CN" dirty="0"/>
          </a:p>
        </p:txBody>
      </p:sp>
    </p:spTree>
    <p:extLst>
      <p:ext uri="{BB962C8B-B14F-4D97-AF65-F5344CB8AC3E}">
        <p14:creationId xmlns:p14="http://schemas.microsoft.com/office/powerpoint/2010/main" xmlns="" val="3796741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49</a:t>
            </a:fld>
            <a:endParaRPr lang="en-US" altLang="zh-CN"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备注：智能高密天线</a:t>
            </a:r>
            <a:r>
              <a:rPr lang="en-US" altLang="zh-CN" dirty="0" smtClean="0"/>
              <a:t>AP4050DN-HD</a:t>
            </a:r>
            <a:r>
              <a:rPr lang="zh-CN" altLang="en-US" dirty="0" smtClean="0"/>
              <a:t>，在挂高</a:t>
            </a:r>
            <a:r>
              <a:rPr lang="en-US" altLang="zh-CN" dirty="0" smtClean="0"/>
              <a:t>10</a:t>
            </a:r>
            <a:r>
              <a:rPr lang="zh-CN" altLang="en-US" dirty="0" smtClean="0"/>
              <a:t>米的情况下，地面覆盖半径为</a:t>
            </a:r>
            <a:r>
              <a:rPr lang="en-US" altLang="zh-CN" dirty="0" smtClean="0"/>
              <a:t>6.5M</a:t>
            </a:r>
            <a:r>
              <a:rPr lang="zh-CN" altLang="en-US" dirty="0" smtClean="0"/>
              <a:t>（覆盖面积约</a:t>
            </a:r>
            <a:r>
              <a:rPr lang="en-US" altLang="zh-CN" dirty="0" smtClean="0"/>
              <a:t>132</a:t>
            </a:r>
            <a:r>
              <a:rPr lang="zh-CN" altLang="en-US" dirty="0" smtClean="0"/>
              <a:t>平方米），全向天线</a:t>
            </a:r>
            <a:r>
              <a:rPr lang="en-US" altLang="zh-CN" dirty="0" smtClean="0"/>
              <a:t>AP</a:t>
            </a:r>
            <a:r>
              <a:rPr lang="zh-CN" altLang="en-US" dirty="0" smtClean="0"/>
              <a:t>覆盖半径为</a:t>
            </a:r>
            <a:r>
              <a:rPr lang="en-US" altLang="zh-CN" dirty="0" smtClean="0"/>
              <a:t>8</a:t>
            </a:r>
            <a:r>
              <a:rPr lang="zh-CN" altLang="en-US" dirty="0" smtClean="0"/>
              <a:t>米（覆盖面积约为</a:t>
            </a:r>
            <a:r>
              <a:rPr lang="en-US" altLang="zh-CN" dirty="0" smtClean="0"/>
              <a:t>201</a:t>
            </a:r>
            <a:r>
              <a:rPr lang="zh-CN" altLang="en-US" dirty="0" smtClean="0"/>
              <a:t>平方米），以</a:t>
            </a:r>
            <a:r>
              <a:rPr lang="en-US" altLang="zh-CN" dirty="0" smtClean="0"/>
              <a:t>1</a:t>
            </a:r>
            <a:r>
              <a:rPr lang="zh-CN" altLang="en-US" dirty="0" smtClean="0"/>
              <a:t>人</a:t>
            </a:r>
            <a:r>
              <a:rPr lang="en-US" altLang="zh-CN" dirty="0" smtClean="0"/>
              <a:t>/</a:t>
            </a:r>
            <a:r>
              <a:rPr lang="zh-CN" altLang="en-US" dirty="0" smtClean="0"/>
              <a:t>平米计算，全向天线并发率为</a:t>
            </a:r>
            <a:r>
              <a:rPr lang="en-US" altLang="zh-CN" dirty="0" smtClean="0"/>
              <a:t>23%</a:t>
            </a:r>
            <a:r>
              <a:rPr lang="zh-CN" altLang="en-US" dirty="0" smtClean="0"/>
              <a:t>（</a:t>
            </a:r>
            <a:r>
              <a:rPr lang="en-US" altLang="zh-CN" dirty="0" smtClean="0"/>
              <a:t>48/201</a:t>
            </a:r>
            <a:r>
              <a:rPr lang="zh-CN" altLang="en-US" dirty="0" smtClean="0"/>
              <a:t>），定向天线并发率为</a:t>
            </a:r>
            <a:r>
              <a:rPr lang="en-US" altLang="zh-CN" dirty="0" smtClean="0"/>
              <a:t>36%</a:t>
            </a:r>
            <a:r>
              <a:rPr lang="zh-CN" altLang="en-US" dirty="0" smtClean="0"/>
              <a:t>（</a:t>
            </a:r>
            <a:r>
              <a:rPr lang="en-US" altLang="zh-CN" dirty="0" smtClean="0"/>
              <a:t>48/132</a:t>
            </a:r>
            <a:r>
              <a:rPr lang="zh-CN" altLang="en-US" dirty="0" smtClean="0"/>
              <a:t>）。</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51</a:t>
            </a:fld>
            <a:endParaRPr lang="en-US" altLang="zh-CN" dirty="0"/>
          </a:p>
        </p:txBody>
      </p:sp>
    </p:spTree>
    <p:extLst>
      <p:ext uri="{BB962C8B-B14F-4D97-AF65-F5344CB8AC3E}">
        <p14:creationId xmlns:p14="http://schemas.microsoft.com/office/powerpoint/2010/main" xmlns="" val="12839729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dirty="0" smtClean="0">
                <a:latin typeface="微软雅黑" pitchFamily="34" charset="-122"/>
                <a:ea typeface="微软雅黑" pitchFamily="34" charset="-122"/>
                <a:cs typeface="Arial" pitchFamily="34" charset="0"/>
              </a:rPr>
              <a:t>敏捷分布式创新多级架构，信号无需穿墙，性能提升</a:t>
            </a:r>
            <a:r>
              <a:rPr lang="en-US" altLang="zh-CN" sz="1200" dirty="0" smtClean="0">
                <a:latin typeface="微软雅黑" pitchFamily="34" charset="-122"/>
                <a:ea typeface="微软雅黑" pitchFamily="34" charset="-122"/>
                <a:cs typeface="Arial" pitchFamily="34" charset="0"/>
              </a:rPr>
              <a:t>20%</a:t>
            </a:r>
            <a:r>
              <a:rPr lang="zh-CN" altLang="en-US" sz="1200" dirty="0" smtClean="0">
                <a:latin typeface="微软雅黑" pitchFamily="34" charset="-122"/>
                <a:ea typeface="微软雅黑" pitchFamily="34" charset="-122"/>
                <a:cs typeface="Arial" pitchFamily="34" charset="0"/>
              </a:rPr>
              <a:t>。管理节点归一，管理开销减少</a:t>
            </a:r>
            <a:r>
              <a:rPr lang="en-US" altLang="zh-CN" sz="1200" dirty="0" smtClean="0">
                <a:latin typeface="微软雅黑" pitchFamily="34" charset="-122"/>
                <a:ea typeface="微软雅黑" pitchFamily="34" charset="-122"/>
                <a:cs typeface="Arial" pitchFamily="34" charset="0"/>
              </a:rPr>
              <a:t>90%</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52</a:t>
            </a:fld>
            <a:endParaRPr lang="en-US" altLang="zh-CN" dirty="0"/>
          </a:p>
        </p:txBody>
      </p:sp>
    </p:spTree>
    <p:extLst>
      <p:ext uri="{BB962C8B-B14F-4D97-AF65-F5344CB8AC3E}">
        <p14:creationId xmlns:p14="http://schemas.microsoft.com/office/powerpoint/2010/main" xmlns="" val="3364206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5</a:t>
            </a:fld>
            <a:endParaRPr lang="en-US" altLang="zh-C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6" y="8685214"/>
            <a:ext cx="2971800" cy="457200"/>
          </a:xfrm>
          <a:prstGeom prst="rect">
            <a:avLst/>
          </a:prstGeom>
          <a:noFill/>
          <a:ln w="9525">
            <a:noFill/>
            <a:miter lim="800000"/>
            <a:headEnd/>
            <a:tailEnd/>
          </a:ln>
        </p:spPr>
        <p:txBody>
          <a:bodyPr anchor="b"/>
          <a:lstStyle/>
          <a:p>
            <a:pPr algn="r"/>
            <a:fld id="{23A0EB9B-21C0-48A9-9EEE-53B839A5D80D}" type="slidenum">
              <a:rPr lang="zh-CN" altLang="en-US" sz="1200">
                <a:solidFill>
                  <a:prstClr val="black"/>
                </a:solidFill>
              </a:rPr>
              <a:pPr algn="r"/>
              <a:t>6</a:t>
            </a:fld>
            <a:endParaRPr lang="en-US" altLang="zh-CN" sz="1200">
              <a:solidFill>
                <a:prstClr val="black"/>
              </a:solidFill>
            </a:endParaRPr>
          </a:p>
        </p:txBody>
      </p:sp>
      <p:sp>
        <p:nvSpPr>
          <p:cNvPr id="87043" name="Rectangle 2"/>
          <p:cNvSpPr>
            <a:spLocks noGrp="1" noRot="1" noChangeAspect="1" noChangeArrowheads="1" noTextEdit="1"/>
          </p:cNvSpPr>
          <p:nvPr>
            <p:ph type="sldImg"/>
          </p:nvPr>
        </p:nvSpPr>
        <p:spPr>
          <a:xfrm>
            <a:off x="381000" y="685800"/>
            <a:ext cx="6096000" cy="3429000"/>
          </a:xfrm>
          <a:ln/>
        </p:spPr>
      </p:sp>
      <p:sp>
        <p:nvSpPr>
          <p:cNvPr id="87044" name="Rectangle 3"/>
          <p:cNvSpPr>
            <a:spLocks noGrp="1" noChangeArrowheads="1"/>
          </p:cNvSpPr>
          <p:nvPr>
            <p:ph type="body" idx="1"/>
          </p:nvPr>
        </p:nvSpPr>
        <p:spPr>
          <a:noFill/>
        </p:spPr>
        <p:txBody>
          <a:bodyPr/>
          <a:lstStyle/>
          <a:p>
            <a:r>
              <a:rPr lang="zh-CN" altLang="en-US" dirty="0" smtClean="0">
                <a:latin typeface="Arial" pitchFamily="34" charset="0"/>
              </a:rPr>
              <a:t>对应工具下载链接：</a:t>
            </a:r>
            <a:endParaRPr lang="en-US" altLang="zh-CN" dirty="0" smtClean="0">
              <a:latin typeface="Arial" pitchFamily="34" charset="0"/>
            </a:endParaRPr>
          </a:p>
          <a:p>
            <a:r>
              <a:rPr lang="zh-CN" altLang="en-US" dirty="0" smtClean="0">
                <a:latin typeface="Arial" pitchFamily="34" charset="0"/>
              </a:rPr>
              <a:t>网络规划工具：</a:t>
            </a:r>
            <a:endParaRPr lang="en-US" altLang="zh-CN" dirty="0" smtClean="0">
              <a:latin typeface="Arial" pitchFamily="34" charset="0"/>
            </a:endParaRPr>
          </a:p>
          <a:p>
            <a:r>
              <a:rPr lang="en-US" altLang="zh-CN" dirty="0" smtClean="0">
                <a:latin typeface="Arial" pitchFamily="34" charset="0"/>
              </a:rPr>
              <a:t>http://support.huawei.com/enterprise/softdownload.action?lang=zh&amp;pid=21268771&amp;idAbsPath=fixnode01|7919710|9856726|21430825|21268771&amp;fastLocation=fastLocation#idAbsPath=fixnode01%7C7919710%7C9856726%7C21430825%7C9017347&amp;ot=clk&amp;pid=9017347&amp;t=827&amp;type=402-00023809</a:t>
            </a:r>
          </a:p>
          <a:p>
            <a:r>
              <a:rPr lang="zh-CN" altLang="en-US" dirty="0" smtClean="0">
                <a:latin typeface="Arial" pitchFamily="34" charset="0"/>
              </a:rPr>
              <a:t>网络测试工具：</a:t>
            </a:r>
            <a:r>
              <a:rPr lang="en-US" altLang="zh-CN" dirty="0" smtClean="0">
                <a:latin typeface="Arial" pitchFamily="34" charset="0"/>
              </a:rPr>
              <a:t>http://support.huawei.com/enterprise/softdownload.action?lang=zh&amp;pid=21268771&amp;idAbsPath=fixnode01|7919710|9856726|21430825|21268771&amp;fastLocation=fastLocation#idAbsPath=fixnode01%7C7919710%7C9856726%7C21430825%7C9017273&amp;ot=clk&amp;pid=9017273&amp;t=831&amp;type=402-00023809</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smtClean="0">
                <a:solidFill>
                  <a:schemeClr val="tx1"/>
                </a:solidFill>
                <a:latin typeface="Calibri" pitchFamily="34" charset="0"/>
                <a:ea typeface="宋体" pitchFamily="2" charset="-122"/>
                <a:cs typeface="+mn-cs"/>
              </a:rPr>
              <a:t>华为</a:t>
            </a:r>
            <a:r>
              <a:rPr lang="en-US" altLang="zh-CN" sz="1200" kern="1200" dirty="0" smtClean="0">
                <a:solidFill>
                  <a:schemeClr val="tx1"/>
                </a:solidFill>
                <a:latin typeface="Calibri" pitchFamily="34" charset="0"/>
                <a:ea typeface="宋体" pitchFamily="2" charset="-122"/>
                <a:cs typeface="+mn-cs"/>
              </a:rPr>
              <a:t>WLAN</a:t>
            </a:r>
            <a:r>
              <a:rPr lang="zh-CN" altLang="zh-CN" sz="1200" kern="1200" dirty="0" smtClean="0">
                <a:solidFill>
                  <a:schemeClr val="tx1"/>
                </a:solidFill>
                <a:latin typeface="Calibri" pitchFamily="34" charset="0"/>
                <a:ea typeface="宋体" pitchFamily="2" charset="-122"/>
                <a:cs typeface="+mn-cs"/>
              </a:rPr>
              <a:t>产品</a:t>
            </a:r>
            <a:r>
              <a:rPr lang="zh-CN" altLang="en-US" sz="1200" kern="1200" dirty="0" smtClean="0">
                <a:solidFill>
                  <a:schemeClr val="tx1"/>
                </a:solidFill>
                <a:latin typeface="Calibri" pitchFamily="34" charset="0"/>
                <a:ea typeface="宋体" pitchFamily="2" charset="-122"/>
                <a:cs typeface="+mn-cs"/>
              </a:rPr>
              <a:t>全家福</a:t>
            </a:r>
            <a:r>
              <a:rPr lang="zh-CN" altLang="zh-CN" sz="1200" kern="1200" dirty="0" smtClean="0">
                <a:solidFill>
                  <a:schemeClr val="tx1"/>
                </a:solidFill>
                <a:latin typeface="Calibri" pitchFamily="34" charset="0"/>
                <a:ea typeface="宋体" pitchFamily="2" charset="-122"/>
                <a:cs typeface="+mn-cs"/>
              </a:rPr>
              <a:t>主要包括</a:t>
            </a:r>
            <a:r>
              <a:rPr lang="en-US" altLang="zh-CN" sz="1200" kern="1200" dirty="0" smtClean="0">
                <a:solidFill>
                  <a:schemeClr val="tx1"/>
                </a:solidFill>
                <a:latin typeface="Calibri" pitchFamily="34" charset="0"/>
                <a:ea typeface="宋体" pitchFamily="2" charset="-122"/>
                <a:cs typeface="+mn-cs"/>
              </a:rPr>
              <a:t>AC</a:t>
            </a:r>
            <a:r>
              <a:rPr lang="zh-CN" altLang="zh-CN" sz="1200" kern="1200" dirty="0" smtClean="0">
                <a:solidFill>
                  <a:schemeClr val="tx1"/>
                </a:solidFill>
                <a:latin typeface="Calibri" pitchFamily="34" charset="0"/>
                <a:ea typeface="宋体" pitchFamily="2" charset="-122"/>
                <a:cs typeface="+mn-cs"/>
              </a:rPr>
              <a:t>（无线控制器）和</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（无线接入点）。</a:t>
            </a:r>
            <a:endParaRPr lang="en-US" altLang="zh-CN" sz="1200" kern="1200" dirty="0" smtClean="0">
              <a:solidFill>
                <a:schemeClr val="tx1"/>
              </a:solidFill>
              <a:latin typeface="Calibri" pitchFamily="34" charset="0"/>
              <a:ea typeface="宋体" pitchFamily="2" charset="-122"/>
              <a:cs typeface="+mn-cs"/>
            </a:endParaRPr>
          </a:p>
          <a:p>
            <a:r>
              <a:rPr lang="en-US" altLang="zh-CN" sz="1200" kern="1200" dirty="0" smtClean="0">
                <a:solidFill>
                  <a:schemeClr val="tx1"/>
                </a:solidFill>
                <a:latin typeface="Calibri" pitchFamily="34" charset="0"/>
                <a:ea typeface="宋体" pitchFamily="2" charset="-122"/>
                <a:cs typeface="+mn-cs"/>
              </a:rPr>
              <a:t>1. AC</a:t>
            </a:r>
            <a:r>
              <a:rPr lang="zh-CN" altLang="zh-CN" sz="1200" kern="1200" dirty="0" smtClean="0">
                <a:solidFill>
                  <a:schemeClr val="tx1"/>
                </a:solidFill>
                <a:latin typeface="Calibri" pitchFamily="34" charset="0"/>
                <a:ea typeface="宋体" pitchFamily="2" charset="-122"/>
                <a:cs typeface="+mn-cs"/>
              </a:rPr>
              <a:t>有盒式</a:t>
            </a:r>
            <a:r>
              <a:rPr lang="en-US" altLang="zh-CN" sz="1200" kern="1200" dirty="0" smtClean="0">
                <a:solidFill>
                  <a:schemeClr val="tx1"/>
                </a:solidFill>
                <a:latin typeface="Calibri" pitchFamily="34" charset="0"/>
                <a:ea typeface="宋体" pitchFamily="2" charset="-122"/>
                <a:cs typeface="+mn-cs"/>
              </a:rPr>
              <a:t>AC</a:t>
            </a:r>
            <a:r>
              <a:rPr lang="zh-CN" altLang="zh-CN" sz="1200" kern="1200" dirty="0" smtClean="0">
                <a:solidFill>
                  <a:schemeClr val="tx1"/>
                </a:solidFill>
                <a:latin typeface="Calibri" pitchFamily="34" charset="0"/>
                <a:ea typeface="宋体" pitchFamily="2" charset="-122"/>
                <a:cs typeface="+mn-cs"/>
              </a:rPr>
              <a:t>和插卡式</a:t>
            </a:r>
            <a:r>
              <a:rPr lang="en-US" altLang="zh-CN" sz="1200" kern="1200" dirty="0" smtClean="0">
                <a:solidFill>
                  <a:schemeClr val="tx1"/>
                </a:solidFill>
                <a:latin typeface="Calibri" pitchFamily="34" charset="0"/>
                <a:ea typeface="宋体" pitchFamily="2" charset="-122"/>
                <a:cs typeface="+mn-cs"/>
              </a:rPr>
              <a:t>AC</a:t>
            </a:r>
            <a:r>
              <a:rPr lang="zh-CN" altLang="zh-CN" sz="1200" kern="1200" dirty="0" smtClean="0">
                <a:solidFill>
                  <a:schemeClr val="tx1"/>
                </a:solidFill>
                <a:latin typeface="Calibri" pitchFamily="34" charset="0"/>
                <a:ea typeface="宋体" pitchFamily="2" charset="-122"/>
                <a:cs typeface="+mn-cs"/>
              </a:rPr>
              <a:t>，盒式</a:t>
            </a:r>
            <a:r>
              <a:rPr lang="en-US" altLang="zh-CN" sz="1200" kern="1200" dirty="0" smtClean="0">
                <a:solidFill>
                  <a:schemeClr val="tx1"/>
                </a:solidFill>
                <a:latin typeface="Calibri" pitchFamily="34" charset="0"/>
                <a:ea typeface="宋体" pitchFamily="2" charset="-122"/>
                <a:cs typeface="+mn-cs"/>
              </a:rPr>
              <a:t>AC</a:t>
            </a:r>
            <a:r>
              <a:rPr lang="zh-CN" altLang="zh-CN" sz="1200" kern="1200" dirty="0" smtClean="0">
                <a:solidFill>
                  <a:schemeClr val="tx1"/>
                </a:solidFill>
                <a:latin typeface="Calibri" pitchFamily="34" charset="0"/>
                <a:ea typeface="宋体" pitchFamily="2" charset="-122"/>
                <a:cs typeface="+mn-cs"/>
              </a:rPr>
              <a:t>有</a:t>
            </a:r>
            <a:r>
              <a:rPr lang="en-US" altLang="zh-CN" sz="1200" kern="1200" dirty="0" smtClean="0">
                <a:solidFill>
                  <a:schemeClr val="tx1"/>
                </a:solidFill>
                <a:latin typeface="Calibri" pitchFamily="34" charset="0"/>
                <a:ea typeface="宋体" pitchFamily="2" charset="-122"/>
                <a:cs typeface="+mn-cs"/>
              </a:rPr>
              <a:t>AC6605</a:t>
            </a:r>
            <a:r>
              <a:rPr lang="zh-CN" altLang="zh-CN"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AC6005</a:t>
            </a:r>
            <a:r>
              <a:rPr lang="zh-CN" altLang="zh-CN" sz="1200" kern="1200" dirty="0" smtClean="0">
                <a:solidFill>
                  <a:schemeClr val="tx1"/>
                </a:solidFill>
                <a:latin typeface="Calibri" pitchFamily="34" charset="0"/>
                <a:ea typeface="宋体" pitchFamily="2" charset="-122"/>
                <a:cs typeface="+mn-cs"/>
              </a:rPr>
              <a:t>以及</a:t>
            </a:r>
            <a:r>
              <a:rPr lang="en-US" altLang="zh-CN" sz="1200" kern="1200" dirty="0" smtClean="0">
                <a:solidFill>
                  <a:schemeClr val="tx1"/>
                </a:solidFill>
                <a:latin typeface="Calibri" pitchFamily="34" charset="0"/>
                <a:ea typeface="宋体" pitchFamily="2" charset="-122"/>
                <a:cs typeface="+mn-cs"/>
              </a:rPr>
              <a:t>AC6003</a:t>
            </a:r>
            <a:r>
              <a:rPr lang="zh-CN" altLang="zh-CN" sz="1200" kern="1200" dirty="0" smtClean="0">
                <a:solidFill>
                  <a:schemeClr val="tx1"/>
                </a:solidFill>
                <a:latin typeface="Calibri" pitchFamily="34" charset="0"/>
                <a:ea typeface="宋体" pitchFamily="2" charset="-122"/>
                <a:cs typeface="+mn-cs"/>
              </a:rPr>
              <a:t>，分别管理</a:t>
            </a:r>
            <a:r>
              <a:rPr lang="en-US" altLang="zh-CN" sz="1200" kern="1200" dirty="0" smtClean="0">
                <a:solidFill>
                  <a:schemeClr val="tx1"/>
                </a:solidFill>
                <a:latin typeface="Calibri" pitchFamily="34" charset="0"/>
                <a:ea typeface="宋体" pitchFamily="2" charset="-122"/>
                <a:cs typeface="+mn-cs"/>
              </a:rPr>
              <a:t>1K AP</a:t>
            </a:r>
            <a:r>
              <a:rPr lang="zh-CN" altLang="zh-CN"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256</a:t>
            </a:r>
            <a:r>
              <a:rPr lang="zh-CN" altLang="zh-CN" sz="1200" kern="1200" dirty="0" smtClean="0">
                <a:solidFill>
                  <a:schemeClr val="tx1"/>
                </a:solidFill>
                <a:latin typeface="Calibri" pitchFamily="34" charset="0"/>
                <a:ea typeface="宋体" pitchFamily="2" charset="-122"/>
                <a:cs typeface="+mn-cs"/>
              </a:rPr>
              <a:t>个</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以及</a:t>
            </a:r>
            <a:r>
              <a:rPr lang="en-US" altLang="zh-CN" sz="1200" kern="1200" dirty="0" smtClean="0">
                <a:solidFill>
                  <a:schemeClr val="tx1"/>
                </a:solidFill>
                <a:latin typeface="Calibri" pitchFamily="34" charset="0"/>
                <a:ea typeface="宋体" pitchFamily="2" charset="-122"/>
                <a:cs typeface="+mn-cs"/>
              </a:rPr>
              <a:t>48</a:t>
            </a:r>
            <a:r>
              <a:rPr lang="zh-CN" altLang="zh-CN" sz="1200" kern="1200" dirty="0" smtClean="0">
                <a:solidFill>
                  <a:schemeClr val="tx1"/>
                </a:solidFill>
                <a:latin typeface="Calibri" pitchFamily="34" charset="0"/>
                <a:ea typeface="宋体" pitchFamily="2" charset="-122"/>
                <a:cs typeface="+mn-cs"/>
              </a:rPr>
              <a:t>个</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，实际</a:t>
            </a:r>
            <a:r>
              <a:rPr lang="en-US" altLang="zh-CN" sz="1200" kern="1200" dirty="0" smtClean="0">
                <a:solidFill>
                  <a:schemeClr val="tx1"/>
                </a:solidFill>
                <a:latin typeface="Calibri" pitchFamily="34" charset="0"/>
                <a:ea typeface="宋体" pitchFamily="2" charset="-122"/>
                <a:cs typeface="+mn-cs"/>
              </a:rPr>
              <a:t>WLAN</a:t>
            </a:r>
            <a:r>
              <a:rPr lang="zh-CN" altLang="zh-CN" sz="1200" kern="1200" dirty="0" smtClean="0">
                <a:solidFill>
                  <a:schemeClr val="tx1"/>
                </a:solidFill>
                <a:latin typeface="Calibri" pitchFamily="34" charset="0"/>
                <a:ea typeface="宋体" pitchFamily="2" charset="-122"/>
                <a:cs typeface="+mn-cs"/>
              </a:rPr>
              <a:t>产品选型的时候，可以根据</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规模灵活选用；插卡式有</a:t>
            </a:r>
            <a:r>
              <a:rPr lang="en-US" altLang="zh-CN" sz="1200" kern="1200" dirty="0" smtClean="0">
                <a:solidFill>
                  <a:schemeClr val="tx1"/>
                </a:solidFill>
                <a:latin typeface="Calibri" pitchFamily="34" charset="0"/>
                <a:ea typeface="宋体" pitchFamily="2" charset="-122"/>
                <a:cs typeface="+mn-cs"/>
              </a:rPr>
              <a:t>ACU2</a:t>
            </a:r>
            <a:r>
              <a:rPr lang="zh-CN" altLang="zh-CN" sz="1200" kern="1200" dirty="0" smtClean="0">
                <a:solidFill>
                  <a:schemeClr val="tx1"/>
                </a:solidFill>
                <a:latin typeface="Calibri" pitchFamily="34" charset="0"/>
                <a:ea typeface="宋体" pitchFamily="2" charset="-122"/>
                <a:cs typeface="+mn-cs"/>
              </a:rPr>
              <a:t>和随板</a:t>
            </a:r>
            <a:r>
              <a:rPr lang="en-US" altLang="zh-CN" sz="1200" kern="1200" dirty="0" smtClean="0">
                <a:solidFill>
                  <a:schemeClr val="tx1"/>
                </a:solidFill>
                <a:latin typeface="Calibri" pitchFamily="34" charset="0"/>
                <a:ea typeface="宋体" pitchFamily="2" charset="-122"/>
                <a:cs typeface="+mn-cs"/>
              </a:rPr>
              <a:t>AC</a:t>
            </a:r>
            <a:r>
              <a:rPr lang="zh-CN" altLang="zh-CN" sz="1200" kern="1200" dirty="0" smtClean="0">
                <a:solidFill>
                  <a:schemeClr val="tx1"/>
                </a:solidFill>
                <a:latin typeface="Calibri" pitchFamily="34" charset="0"/>
                <a:ea typeface="宋体" pitchFamily="2" charset="-122"/>
                <a:cs typeface="+mn-cs"/>
              </a:rPr>
              <a:t>两款，</a:t>
            </a:r>
            <a:r>
              <a:rPr lang="zh-CN" altLang="en-US" sz="1200" kern="1200" dirty="0" smtClean="0">
                <a:solidFill>
                  <a:schemeClr val="tx1"/>
                </a:solidFill>
                <a:latin typeface="Calibri" pitchFamily="34" charset="0"/>
                <a:ea typeface="宋体" pitchFamily="2" charset="-122"/>
                <a:cs typeface="+mn-cs"/>
              </a:rPr>
              <a:t>单</a:t>
            </a:r>
            <a:r>
              <a:rPr lang="en-US" altLang="zh-CN" sz="1200" kern="1200" dirty="0" smtClean="0">
                <a:solidFill>
                  <a:schemeClr val="tx1"/>
                </a:solidFill>
                <a:latin typeface="Calibri" pitchFamily="34" charset="0"/>
                <a:ea typeface="宋体" pitchFamily="2" charset="-122"/>
                <a:cs typeface="+mn-cs"/>
              </a:rPr>
              <a:t>ACU2</a:t>
            </a:r>
            <a:r>
              <a:rPr lang="zh-CN" altLang="zh-CN" sz="1200" kern="1200" dirty="0" smtClean="0">
                <a:solidFill>
                  <a:schemeClr val="tx1"/>
                </a:solidFill>
                <a:latin typeface="Calibri" pitchFamily="34" charset="0"/>
                <a:ea typeface="宋体" pitchFamily="2" charset="-122"/>
                <a:cs typeface="+mn-cs"/>
              </a:rPr>
              <a:t>可以管理</a:t>
            </a:r>
            <a:r>
              <a:rPr lang="en-US" altLang="zh-CN" sz="1200" kern="1200" dirty="0" smtClean="0">
                <a:solidFill>
                  <a:schemeClr val="tx1"/>
                </a:solidFill>
                <a:latin typeface="Calibri" pitchFamily="34" charset="0"/>
                <a:ea typeface="宋体" pitchFamily="2" charset="-122"/>
                <a:cs typeface="+mn-cs"/>
              </a:rPr>
              <a:t>2K AP</a:t>
            </a:r>
            <a:r>
              <a:rPr lang="zh-CN" altLang="zh-CN"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S12712</a:t>
            </a:r>
            <a:r>
              <a:rPr lang="zh-CN" altLang="en-US" sz="1200" kern="1200" dirty="0" smtClean="0">
                <a:solidFill>
                  <a:schemeClr val="tx1"/>
                </a:solidFill>
                <a:latin typeface="Calibri" pitchFamily="34" charset="0"/>
                <a:ea typeface="宋体" pitchFamily="2" charset="-122"/>
                <a:cs typeface="+mn-cs"/>
              </a:rPr>
              <a:t>最多可扩展到</a:t>
            </a:r>
            <a:r>
              <a:rPr lang="en-US" altLang="zh-CN" sz="1200" kern="1200" dirty="0" smtClean="0">
                <a:solidFill>
                  <a:schemeClr val="tx1"/>
                </a:solidFill>
                <a:latin typeface="Calibri" pitchFamily="34" charset="0"/>
                <a:ea typeface="宋体" pitchFamily="2" charset="-122"/>
                <a:cs typeface="+mn-cs"/>
              </a:rPr>
              <a:t>22K</a:t>
            </a:r>
            <a:r>
              <a:rPr lang="zh-CN" altLang="en-US" sz="1200" kern="1200" dirty="0" smtClean="0">
                <a:solidFill>
                  <a:schemeClr val="tx1"/>
                </a:solidFill>
                <a:latin typeface="Calibri" pitchFamily="34" charset="0"/>
                <a:ea typeface="宋体" pitchFamily="2" charset="-122"/>
                <a:cs typeface="+mn-cs"/>
              </a:rPr>
              <a:t>的</a:t>
            </a:r>
            <a:r>
              <a:rPr lang="en-US" altLang="zh-CN" sz="1200" kern="1200" dirty="0" smtClean="0">
                <a:solidFill>
                  <a:schemeClr val="tx1"/>
                </a:solidFill>
                <a:latin typeface="Calibri" pitchFamily="34" charset="0"/>
                <a:ea typeface="宋体" pitchFamily="2" charset="-122"/>
                <a:cs typeface="+mn-cs"/>
              </a:rPr>
              <a:t>AP</a:t>
            </a:r>
            <a:r>
              <a:rPr lang="zh-CN" altLang="en-US" sz="1200" kern="1200" dirty="0" smtClean="0">
                <a:solidFill>
                  <a:schemeClr val="tx1"/>
                </a:solidFill>
                <a:latin typeface="Calibri" pitchFamily="34" charset="0"/>
                <a:ea typeface="宋体" pitchFamily="2" charset="-122"/>
                <a:cs typeface="+mn-cs"/>
              </a:rPr>
              <a:t>管理能力；</a:t>
            </a:r>
            <a:r>
              <a:rPr lang="zh-CN" altLang="zh-CN" sz="1200" kern="1200" dirty="0" smtClean="0">
                <a:solidFill>
                  <a:schemeClr val="tx1"/>
                </a:solidFill>
                <a:latin typeface="Calibri" pitchFamily="34" charset="0"/>
                <a:ea typeface="宋体" pitchFamily="2" charset="-122"/>
                <a:cs typeface="+mn-cs"/>
              </a:rPr>
              <a:t>随板</a:t>
            </a:r>
            <a:r>
              <a:rPr lang="en-US" altLang="zh-CN" sz="1200" kern="1200" dirty="0" smtClean="0">
                <a:solidFill>
                  <a:schemeClr val="tx1"/>
                </a:solidFill>
                <a:latin typeface="Calibri" pitchFamily="34" charset="0"/>
                <a:ea typeface="宋体" pitchFamily="2" charset="-122"/>
                <a:cs typeface="+mn-cs"/>
              </a:rPr>
              <a:t>AC</a:t>
            </a:r>
            <a:r>
              <a:rPr lang="zh-CN" altLang="en-US" sz="1200" kern="1200" dirty="0" smtClean="0">
                <a:solidFill>
                  <a:schemeClr val="tx1"/>
                </a:solidFill>
                <a:latin typeface="Calibri" pitchFamily="34" charset="0"/>
                <a:ea typeface="宋体" pitchFamily="2" charset="-122"/>
                <a:cs typeface="+mn-cs"/>
              </a:rPr>
              <a:t>则是利用</a:t>
            </a:r>
            <a:r>
              <a:rPr lang="zh-CN" altLang="zh-CN" sz="1200" kern="1200" dirty="0" smtClean="0">
                <a:solidFill>
                  <a:schemeClr val="tx1"/>
                </a:solidFill>
                <a:latin typeface="Calibri" pitchFamily="34" charset="0"/>
                <a:ea typeface="宋体" pitchFamily="2" charset="-122"/>
                <a:cs typeface="+mn-cs"/>
              </a:rPr>
              <a:t>华为自研的</a:t>
            </a:r>
            <a:r>
              <a:rPr lang="en-US" altLang="zh-CN" sz="1200" kern="1200" dirty="0" smtClean="0">
                <a:solidFill>
                  <a:schemeClr val="tx1"/>
                </a:solidFill>
                <a:latin typeface="Calibri" pitchFamily="34" charset="0"/>
                <a:ea typeface="宋体" pitchFamily="2" charset="-122"/>
                <a:cs typeface="+mn-cs"/>
              </a:rPr>
              <a:t>ENP</a:t>
            </a:r>
            <a:r>
              <a:rPr lang="zh-CN" altLang="zh-CN" sz="1200" kern="1200" dirty="0" smtClean="0">
                <a:solidFill>
                  <a:schemeClr val="tx1"/>
                </a:solidFill>
                <a:latin typeface="Calibri" pitchFamily="34" charset="0"/>
                <a:ea typeface="宋体" pitchFamily="2" charset="-122"/>
                <a:cs typeface="+mn-cs"/>
              </a:rPr>
              <a:t>芯片</a:t>
            </a:r>
            <a:r>
              <a:rPr lang="zh-CN" altLang="en-US" sz="1200" kern="1200" dirty="0" smtClean="0">
                <a:solidFill>
                  <a:schemeClr val="tx1"/>
                </a:solidFill>
                <a:latin typeface="Calibri" pitchFamily="34" charset="0"/>
                <a:ea typeface="宋体" pitchFamily="2" charset="-122"/>
                <a:cs typeface="+mn-cs"/>
              </a:rPr>
              <a:t>强大的可编程能力，在核心敏捷交换机集成</a:t>
            </a:r>
            <a:r>
              <a:rPr lang="en-US" altLang="zh-CN" sz="1200" kern="1200" dirty="0" smtClean="0">
                <a:solidFill>
                  <a:schemeClr val="tx1"/>
                </a:solidFill>
                <a:latin typeface="Calibri" pitchFamily="34" charset="0"/>
                <a:ea typeface="宋体" pitchFamily="2" charset="-122"/>
                <a:cs typeface="+mn-cs"/>
              </a:rPr>
              <a:t>AC</a:t>
            </a:r>
            <a:r>
              <a:rPr lang="zh-CN" altLang="en-US" sz="1200" kern="1200" dirty="0" smtClean="0">
                <a:solidFill>
                  <a:schemeClr val="tx1"/>
                </a:solidFill>
                <a:latin typeface="Calibri" pitchFamily="34" charset="0"/>
                <a:ea typeface="宋体" pitchFamily="2" charset="-122"/>
                <a:cs typeface="+mn-cs"/>
              </a:rPr>
              <a:t>功能，最大整机</a:t>
            </a:r>
            <a:r>
              <a:rPr lang="zh-CN" altLang="zh-CN" sz="1200" kern="1200" dirty="0" smtClean="0">
                <a:solidFill>
                  <a:schemeClr val="tx1"/>
                </a:solidFill>
                <a:latin typeface="Calibri" pitchFamily="34" charset="0"/>
                <a:ea typeface="宋体" pitchFamily="2" charset="-122"/>
                <a:cs typeface="+mn-cs"/>
              </a:rPr>
              <a:t>可管理</a:t>
            </a:r>
            <a:r>
              <a:rPr lang="en-US" altLang="zh-CN" sz="1200" kern="1200" dirty="0" smtClean="0">
                <a:solidFill>
                  <a:schemeClr val="tx1"/>
                </a:solidFill>
                <a:latin typeface="Calibri" pitchFamily="34" charset="0"/>
                <a:ea typeface="宋体" pitchFamily="2" charset="-122"/>
                <a:cs typeface="+mn-cs"/>
              </a:rPr>
              <a:t>4K AP</a:t>
            </a:r>
            <a:r>
              <a:rPr lang="zh-CN" altLang="zh-CN" sz="1200" kern="1200" dirty="0" smtClean="0">
                <a:solidFill>
                  <a:schemeClr val="tx1"/>
                </a:solidFill>
                <a:latin typeface="Calibri" pitchFamily="34" charset="0"/>
                <a:ea typeface="宋体" pitchFamily="2" charset="-122"/>
                <a:cs typeface="+mn-cs"/>
              </a:rPr>
              <a:t>。</a:t>
            </a:r>
          </a:p>
          <a:p>
            <a:r>
              <a:rPr lang="en-US" altLang="zh-CN" sz="1200" kern="1200" dirty="0" smtClean="0">
                <a:solidFill>
                  <a:schemeClr val="tx1"/>
                </a:solidFill>
                <a:latin typeface="Calibri" pitchFamily="34" charset="0"/>
                <a:ea typeface="宋体" pitchFamily="2" charset="-122"/>
                <a:cs typeface="+mn-cs"/>
              </a:rPr>
              <a:t>2. </a:t>
            </a:r>
            <a:r>
              <a:rPr lang="zh-CN" altLang="zh-CN" sz="1200" kern="1200" dirty="0" smtClean="0">
                <a:solidFill>
                  <a:schemeClr val="tx1"/>
                </a:solidFill>
                <a:latin typeface="Calibri" pitchFamily="34" charset="0"/>
                <a:ea typeface="宋体" pitchFamily="2" charset="-122"/>
                <a:cs typeface="+mn-cs"/>
              </a:rPr>
              <a:t>根据</a:t>
            </a:r>
            <a:r>
              <a:rPr lang="en-US" altLang="zh-CN" sz="1200" kern="1200" dirty="0" smtClean="0">
                <a:solidFill>
                  <a:schemeClr val="tx1"/>
                </a:solidFill>
                <a:latin typeface="Calibri" pitchFamily="34" charset="0"/>
                <a:ea typeface="宋体" pitchFamily="2" charset="-122"/>
                <a:cs typeface="+mn-cs"/>
              </a:rPr>
              <a:t>802.11</a:t>
            </a:r>
            <a:r>
              <a:rPr lang="zh-CN" altLang="zh-CN" sz="1200" kern="1200" dirty="0" smtClean="0">
                <a:solidFill>
                  <a:schemeClr val="tx1"/>
                </a:solidFill>
                <a:latin typeface="Calibri" pitchFamily="34" charset="0"/>
                <a:ea typeface="宋体" pitchFamily="2" charset="-122"/>
                <a:cs typeface="+mn-cs"/>
              </a:rPr>
              <a:t>协议的不断演进，华为</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产品也不断更新，目前主要包括</a:t>
            </a:r>
            <a:r>
              <a:rPr lang="en-US" altLang="zh-CN" sz="1200" kern="1200" dirty="0" smtClean="0">
                <a:solidFill>
                  <a:schemeClr val="tx1"/>
                </a:solidFill>
                <a:latin typeface="Calibri" pitchFamily="34" charset="0"/>
                <a:ea typeface="宋体" pitchFamily="2" charset="-122"/>
                <a:cs typeface="+mn-cs"/>
              </a:rPr>
              <a:t>802.11n</a:t>
            </a:r>
            <a:r>
              <a:rPr lang="zh-CN" altLang="zh-CN" sz="1200" kern="1200" dirty="0" smtClean="0">
                <a:solidFill>
                  <a:schemeClr val="tx1"/>
                </a:solidFill>
                <a:latin typeface="Calibri" pitchFamily="34" charset="0"/>
                <a:ea typeface="宋体" pitchFamily="2" charset="-122"/>
                <a:cs typeface="+mn-cs"/>
              </a:rPr>
              <a:t>和</a:t>
            </a:r>
            <a:r>
              <a:rPr lang="en-US" altLang="zh-CN" sz="1200" kern="1200" dirty="0" smtClean="0">
                <a:solidFill>
                  <a:schemeClr val="tx1"/>
                </a:solidFill>
                <a:latin typeface="Calibri" pitchFamily="34" charset="0"/>
                <a:ea typeface="宋体" pitchFamily="2" charset="-122"/>
                <a:cs typeface="+mn-cs"/>
              </a:rPr>
              <a:t>802.11ac</a:t>
            </a:r>
            <a:r>
              <a:rPr lang="zh-CN" altLang="zh-CN" sz="1200" kern="1200" dirty="0" smtClean="0">
                <a:solidFill>
                  <a:schemeClr val="tx1"/>
                </a:solidFill>
                <a:latin typeface="Calibri" pitchFamily="34" charset="0"/>
                <a:ea typeface="宋体" pitchFamily="2" charset="-122"/>
                <a:cs typeface="+mn-cs"/>
              </a:rPr>
              <a:t>两大系列，</a:t>
            </a:r>
            <a:r>
              <a:rPr lang="en-US" altLang="zh-CN" sz="1200" kern="1200" dirty="0" smtClean="0">
                <a:solidFill>
                  <a:schemeClr val="tx1"/>
                </a:solidFill>
                <a:latin typeface="Calibri" pitchFamily="34" charset="0"/>
                <a:ea typeface="宋体" pitchFamily="2" charset="-122"/>
                <a:cs typeface="+mn-cs"/>
              </a:rPr>
              <a:t>802.11ac</a:t>
            </a:r>
            <a:r>
              <a:rPr lang="zh-CN" altLang="en-US" sz="1200" kern="1200" dirty="0" smtClean="0">
                <a:solidFill>
                  <a:schemeClr val="tx1"/>
                </a:solidFill>
                <a:latin typeface="Calibri" pitchFamily="34" charset="0"/>
                <a:ea typeface="宋体" pitchFamily="2" charset="-122"/>
                <a:cs typeface="+mn-cs"/>
              </a:rPr>
              <a:t>是当前和未来市场的主流款型，</a:t>
            </a:r>
            <a:r>
              <a:rPr lang="zh-CN" altLang="zh-CN" sz="1200" kern="1200" dirty="0" smtClean="0">
                <a:solidFill>
                  <a:schemeClr val="tx1"/>
                </a:solidFill>
                <a:latin typeface="Calibri" pitchFamily="34" charset="0"/>
                <a:ea typeface="宋体" pitchFamily="2" charset="-122"/>
                <a:cs typeface="+mn-cs"/>
              </a:rPr>
              <a:t>室内</a:t>
            </a:r>
            <a:r>
              <a:rPr lang="en-US" altLang="zh-CN" sz="1200" kern="1200" dirty="0" smtClean="0">
                <a:solidFill>
                  <a:schemeClr val="tx1"/>
                </a:solidFill>
                <a:latin typeface="Calibri" pitchFamily="34" charset="0"/>
                <a:ea typeface="宋体" pitchFamily="2" charset="-122"/>
                <a:cs typeface="+mn-cs"/>
              </a:rPr>
              <a:t>11ac</a:t>
            </a:r>
            <a:r>
              <a:rPr lang="zh-CN" altLang="zh-CN" sz="1200" kern="1200" dirty="0" smtClean="0">
                <a:solidFill>
                  <a:schemeClr val="tx1"/>
                </a:solidFill>
                <a:latin typeface="Calibri" pitchFamily="34" charset="0"/>
                <a:ea typeface="宋体" pitchFamily="2" charset="-122"/>
                <a:cs typeface="+mn-cs"/>
              </a:rPr>
              <a:t>款型有</a:t>
            </a:r>
            <a:r>
              <a:rPr lang="en-US" altLang="zh-CN" sz="1200" kern="1200" dirty="0" smtClean="0">
                <a:solidFill>
                  <a:schemeClr val="tx1"/>
                </a:solidFill>
                <a:latin typeface="Calibri" pitchFamily="34" charset="0"/>
                <a:ea typeface="宋体" pitchFamily="2" charset="-122"/>
                <a:cs typeface="+mn-cs"/>
              </a:rPr>
              <a:t>13</a:t>
            </a:r>
            <a:r>
              <a:rPr lang="zh-CN" altLang="zh-CN" sz="1200" kern="1200" dirty="0" smtClean="0">
                <a:solidFill>
                  <a:schemeClr val="tx1"/>
                </a:solidFill>
                <a:latin typeface="Calibri" pitchFamily="34" charset="0"/>
                <a:ea typeface="宋体" pitchFamily="2" charset="-122"/>
                <a:cs typeface="+mn-cs"/>
              </a:rPr>
              <a:t>款，</a:t>
            </a:r>
            <a:r>
              <a:rPr lang="zh-CN" altLang="en-US" sz="1200" kern="1200" dirty="0" smtClean="0">
                <a:solidFill>
                  <a:schemeClr val="tx1"/>
                </a:solidFill>
                <a:latin typeface="Calibri" pitchFamily="34" charset="0"/>
                <a:ea typeface="宋体" pitchFamily="2" charset="-122"/>
                <a:cs typeface="+mn-cs"/>
              </a:rPr>
              <a:t>美观和小巧的面板</a:t>
            </a:r>
            <a:r>
              <a:rPr lang="en-US" altLang="zh-CN" sz="1200" kern="1200" dirty="0" smtClean="0">
                <a:solidFill>
                  <a:schemeClr val="tx1"/>
                </a:solidFill>
                <a:latin typeface="Calibri" pitchFamily="34" charset="0"/>
                <a:ea typeface="宋体" pitchFamily="2" charset="-122"/>
                <a:cs typeface="+mn-cs"/>
              </a:rPr>
              <a:t>AP2030DN</a:t>
            </a:r>
            <a:r>
              <a:rPr lang="zh-CN" altLang="en-US" sz="1200" kern="1200" baseline="0" dirty="0" smtClean="0">
                <a:solidFill>
                  <a:schemeClr val="tx1"/>
                </a:solidFill>
                <a:latin typeface="Calibri" pitchFamily="34" charset="0"/>
                <a:ea typeface="宋体" pitchFamily="2" charset="-122"/>
                <a:cs typeface="+mn-cs"/>
              </a:rPr>
              <a:t>，基于市场细分，放装型有</a:t>
            </a:r>
            <a:r>
              <a:rPr lang="en-US" altLang="zh-CN" sz="1200" kern="1200" baseline="0" dirty="0" smtClean="0">
                <a:solidFill>
                  <a:schemeClr val="tx1"/>
                </a:solidFill>
                <a:latin typeface="Calibri" pitchFamily="34" charset="0"/>
                <a:ea typeface="宋体" pitchFamily="2" charset="-122"/>
                <a:cs typeface="+mn-cs"/>
              </a:rPr>
              <a:t>AP4030DN/AP4130DN</a:t>
            </a:r>
            <a:r>
              <a:rPr lang="zh-CN" altLang="en-US" sz="1200" kern="1200" baseline="0" dirty="0" smtClean="0">
                <a:solidFill>
                  <a:schemeClr val="tx1"/>
                </a:solidFill>
                <a:latin typeface="Calibri" pitchFamily="34" charset="0"/>
                <a:ea typeface="宋体" pitchFamily="2" charset="-122"/>
                <a:cs typeface="+mn-cs"/>
              </a:rPr>
              <a:t>，</a:t>
            </a:r>
            <a:r>
              <a:rPr lang="en-US" altLang="zh-CN" sz="1200" kern="1200" baseline="0" dirty="0" smtClean="0">
                <a:solidFill>
                  <a:schemeClr val="tx1"/>
                </a:solidFill>
                <a:latin typeface="Calibri" pitchFamily="34" charset="0"/>
                <a:ea typeface="宋体" pitchFamily="2" charset="-122"/>
                <a:cs typeface="+mn-cs"/>
              </a:rPr>
              <a:t>AP4030DN-E</a:t>
            </a:r>
            <a:r>
              <a:rPr lang="zh-CN" altLang="en-US" sz="1200" kern="1200" baseline="0" dirty="0" smtClean="0">
                <a:solidFill>
                  <a:schemeClr val="tx1"/>
                </a:solidFill>
                <a:latin typeface="Calibri" pitchFamily="34" charset="0"/>
                <a:ea typeface="宋体" pitchFamily="2" charset="-122"/>
                <a:cs typeface="+mn-cs"/>
              </a:rPr>
              <a:t>、</a:t>
            </a:r>
            <a:r>
              <a:rPr lang="en-US" altLang="zh-CN" sz="1200" kern="1200" baseline="0" dirty="0" smtClean="0">
                <a:solidFill>
                  <a:schemeClr val="tx1"/>
                </a:solidFill>
                <a:latin typeface="Calibri" pitchFamily="34" charset="0"/>
                <a:ea typeface="宋体" pitchFamily="2" charset="-122"/>
                <a:cs typeface="+mn-cs"/>
              </a:rPr>
              <a:t>AP5030DN/AP5130DN</a:t>
            </a:r>
            <a:r>
              <a:rPr lang="zh-CN" altLang="en-US" sz="1200" kern="1200" baseline="0" dirty="0" smtClean="0">
                <a:solidFill>
                  <a:schemeClr val="tx1"/>
                </a:solidFill>
                <a:latin typeface="Calibri" pitchFamily="34" charset="0"/>
                <a:ea typeface="宋体" pitchFamily="2" charset="-122"/>
                <a:cs typeface="+mn-cs"/>
              </a:rPr>
              <a:t>以及高端</a:t>
            </a:r>
            <a:r>
              <a:rPr lang="en-US" altLang="zh-CN" sz="1200" kern="1200" baseline="0" dirty="0" smtClean="0">
                <a:solidFill>
                  <a:schemeClr val="tx1"/>
                </a:solidFill>
                <a:latin typeface="Calibri" pitchFamily="34" charset="0"/>
                <a:ea typeface="宋体" pitchFamily="2" charset="-122"/>
                <a:cs typeface="+mn-cs"/>
              </a:rPr>
              <a:t>AP7030DE; </a:t>
            </a:r>
            <a:r>
              <a:rPr lang="zh-CN" altLang="en-US" sz="1200" kern="1200" baseline="0" dirty="0" smtClean="0">
                <a:solidFill>
                  <a:schemeClr val="tx1"/>
                </a:solidFill>
                <a:latin typeface="Calibri" pitchFamily="34" charset="0"/>
                <a:ea typeface="宋体" pitchFamily="2" charset="-122"/>
                <a:cs typeface="+mn-cs"/>
              </a:rPr>
              <a:t>以及针对高校宿舍区的定制款型</a:t>
            </a:r>
            <a:r>
              <a:rPr lang="zh-CN" altLang="zh-CN" sz="1200" kern="1200" dirty="0" smtClean="0">
                <a:solidFill>
                  <a:schemeClr val="tx1"/>
                </a:solidFill>
                <a:latin typeface="Calibri" pitchFamily="34" charset="0"/>
                <a:ea typeface="宋体" pitchFamily="2" charset="-122"/>
                <a:cs typeface="+mn-cs"/>
              </a:rPr>
              <a:t>敏捷分布式</a:t>
            </a:r>
            <a:r>
              <a:rPr lang="en-US" altLang="zh-CN" sz="1200" kern="1200" dirty="0" smtClean="0">
                <a:solidFill>
                  <a:schemeClr val="tx1"/>
                </a:solidFill>
                <a:latin typeface="Calibri" pitchFamily="34" charset="0"/>
                <a:ea typeface="宋体" pitchFamily="2" charset="-122"/>
                <a:cs typeface="+mn-cs"/>
              </a:rPr>
              <a:t>AP9430DN</a:t>
            </a:r>
            <a:r>
              <a:rPr lang="zh-CN" altLang="en-US" sz="1200" kern="1200" dirty="0" smtClean="0">
                <a:solidFill>
                  <a:schemeClr val="tx1"/>
                </a:solidFill>
                <a:latin typeface="Calibri" pitchFamily="34" charset="0"/>
                <a:ea typeface="宋体" pitchFamily="2" charset="-122"/>
                <a:cs typeface="+mn-cs"/>
              </a:rPr>
              <a:t>及远端模块</a:t>
            </a:r>
            <a:r>
              <a:rPr lang="en-US" altLang="zh-CN" sz="1200" kern="1200" dirty="0" smtClean="0">
                <a:solidFill>
                  <a:schemeClr val="tx1"/>
                </a:solidFill>
                <a:latin typeface="Calibri" pitchFamily="34" charset="0"/>
                <a:ea typeface="宋体" pitchFamily="2" charset="-122"/>
                <a:cs typeface="+mn-cs"/>
              </a:rPr>
              <a:t>R240D</a:t>
            </a:r>
            <a:r>
              <a:rPr lang="zh-CN" altLang="zh-CN" sz="1200" kern="1200" dirty="0" smtClean="0">
                <a:solidFill>
                  <a:schemeClr val="tx1"/>
                </a:solidFill>
                <a:latin typeface="Calibri" pitchFamily="34" charset="0"/>
                <a:ea typeface="宋体" pitchFamily="2" charset="-122"/>
                <a:cs typeface="+mn-cs"/>
              </a:rPr>
              <a:t>，室外</a:t>
            </a:r>
            <a:r>
              <a:rPr lang="zh-CN" altLang="en-US" sz="1200" kern="1200" dirty="0" smtClean="0">
                <a:solidFill>
                  <a:schemeClr val="tx1"/>
                </a:solidFill>
                <a:latin typeface="Calibri" pitchFamily="34" charset="0"/>
                <a:ea typeface="宋体" pitchFamily="2" charset="-122"/>
                <a:cs typeface="+mn-cs"/>
              </a:rPr>
              <a:t>工业级</a:t>
            </a:r>
            <a:r>
              <a:rPr lang="en-US" altLang="zh-CN" sz="1200" kern="1200" dirty="0" smtClean="0">
                <a:solidFill>
                  <a:schemeClr val="tx1"/>
                </a:solidFill>
                <a:latin typeface="Calibri" pitchFamily="34" charset="0"/>
                <a:ea typeface="宋体" pitchFamily="2" charset="-122"/>
                <a:cs typeface="+mn-cs"/>
              </a:rPr>
              <a:t>AP</a:t>
            </a:r>
            <a:r>
              <a:rPr lang="zh-CN" altLang="zh-CN" sz="1200" kern="1200" dirty="0" smtClean="0">
                <a:solidFill>
                  <a:schemeClr val="tx1"/>
                </a:solidFill>
                <a:latin typeface="Calibri" pitchFamily="34" charset="0"/>
                <a:ea typeface="宋体" pitchFamily="2" charset="-122"/>
                <a:cs typeface="+mn-cs"/>
              </a:rPr>
              <a:t>有</a:t>
            </a:r>
            <a:r>
              <a:rPr lang="en-US" altLang="zh-CN" sz="1200" kern="1200" dirty="0" smtClean="0">
                <a:solidFill>
                  <a:schemeClr val="tx1"/>
                </a:solidFill>
                <a:latin typeface="Calibri" pitchFamily="34" charset="0"/>
                <a:ea typeface="宋体" pitchFamily="2" charset="-122"/>
                <a:cs typeface="+mn-cs"/>
              </a:rPr>
              <a:t>2</a:t>
            </a:r>
            <a:r>
              <a:rPr lang="zh-CN" altLang="zh-CN" sz="1200" kern="1200" dirty="0" smtClean="0">
                <a:solidFill>
                  <a:schemeClr val="tx1"/>
                </a:solidFill>
                <a:latin typeface="Calibri" pitchFamily="34" charset="0"/>
                <a:ea typeface="宋体" pitchFamily="2" charset="-122"/>
                <a:cs typeface="+mn-cs"/>
              </a:rPr>
              <a:t>款，</a:t>
            </a:r>
            <a:r>
              <a:rPr lang="en-US" altLang="zh-CN" sz="1200" kern="1200" dirty="0" smtClean="0">
                <a:solidFill>
                  <a:schemeClr val="tx1"/>
                </a:solidFill>
                <a:latin typeface="Calibri" pitchFamily="34" charset="0"/>
                <a:ea typeface="宋体" pitchFamily="2" charset="-122"/>
                <a:cs typeface="+mn-cs"/>
              </a:rPr>
              <a:t>AP8030DN</a:t>
            </a:r>
            <a:r>
              <a:rPr lang="zh-CN" altLang="zh-CN" sz="1200" kern="1200" dirty="0" smtClean="0">
                <a:solidFill>
                  <a:schemeClr val="tx1"/>
                </a:solidFill>
                <a:latin typeface="Calibri" pitchFamily="34" charset="0"/>
                <a:ea typeface="宋体" pitchFamily="2" charset="-122"/>
                <a:cs typeface="+mn-cs"/>
              </a:rPr>
              <a:t>和</a:t>
            </a:r>
            <a:r>
              <a:rPr lang="en-US" altLang="zh-CN" sz="1200" kern="1200" dirty="0" smtClean="0">
                <a:solidFill>
                  <a:schemeClr val="tx1"/>
                </a:solidFill>
                <a:latin typeface="Calibri" pitchFamily="34" charset="0"/>
                <a:ea typeface="宋体" pitchFamily="2" charset="-122"/>
                <a:cs typeface="+mn-cs"/>
              </a:rPr>
              <a:t>AP8130 DN</a:t>
            </a:r>
            <a:r>
              <a:rPr lang="zh-CN" altLang="zh-CN" sz="1200" kern="1200" dirty="0" smtClean="0">
                <a:solidFill>
                  <a:schemeClr val="tx1"/>
                </a:solidFill>
                <a:latin typeface="Calibri" pitchFamily="34" charset="0"/>
                <a:ea typeface="宋体" pitchFamily="2" charset="-122"/>
                <a:cs typeface="+mn-cs"/>
              </a:rPr>
              <a:t>分别为内置天线和外置天线款型。</a:t>
            </a:r>
          </a:p>
          <a:p>
            <a:r>
              <a:rPr lang="en-US" altLang="zh-CN" sz="1200" kern="1200" dirty="0" smtClean="0">
                <a:solidFill>
                  <a:schemeClr val="tx1"/>
                </a:solidFill>
                <a:latin typeface="Calibri" pitchFamily="34" charset="0"/>
                <a:ea typeface="宋体" pitchFamily="2" charset="-122"/>
                <a:cs typeface="+mn-cs"/>
              </a:rPr>
              <a:t> </a:t>
            </a:r>
            <a:endParaRPr lang="zh-CN" altLang="zh-CN" sz="1200" kern="1200" dirty="0" smtClean="0">
              <a:solidFill>
                <a:schemeClr val="tx1"/>
              </a:solidFill>
              <a:latin typeface="Calibri" pitchFamily="34" charset="0"/>
              <a:ea typeface="宋体" pitchFamily="2" charset="-122"/>
              <a:cs typeface="+mn-cs"/>
            </a:endParaRPr>
          </a:p>
          <a:p>
            <a:endParaRPr lang="zh-CN" altLang="en-US" dirty="0"/>
          </a:p>
        </p:txBody>
      </p:sp>
      <p:sp>
        <p:nvSpPr>
          <p:cNvPr id="4" name="灯片编号占位符 3"/>
          <p:cNvSpPr>
            <a:spLocks noGrp="1"/>
          </p:cNvSpPr>
          <p:nvPr>
            <p:ph type="sldNum" sz="quarter" idx="10"/>
          </p:nvPr>
        </p:nvSpPr>
        <p:spPr/>
        <p:txBody>
          <a:bodyPr/>
          <a:lstStyle/>
          <a:p>
            <a:fld id="{C0C84ABA-CEE0-4AA5-874F-9DCEBA392226}"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xmlns="" val="371880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smtClean="0">
                <a:solidFill>
                  <a:schemeClr val="bg1"/>
                </a:solidFill>
                <a:latin typeface="微软雅黑" pitchFamily="34" charset="-122"/>
                <a:ea typeface="微软雅黑" pitchFamily="34" charset="-122"/>
              </a:rPr>
              <a:t>（</a:t>
            </a:r>
            <a:r>
              <a:rPr lang="zh-CN" altLang="en-US" sz="1200" dirty="0" smtClean="0">
                <a:solidFill>
                  <a:schemeClr val="bg1"/>
                </a:solidFill>
                <a:latin typeface="微软雅黑" pitchFamily="34" charset="-122"/>
                <a:ea typeface="微软雅黑" pitchFamily="34" charset="-122"/>
                <a:sym typeface="Wingdings" pitchFamily="2" charset="2"/>
              </a:rPr>
              <a:t>目前</a:t>
            </a:r>
            <a:r>
              <a:rPr lang="en-US" altLang="zh-CN" sz="1200" dirty="0" smtClean="0">
                <a:solidFill>
                  <a:schemeClr val="bg1"/>
                </a:solidFill>
                <a:latin typeface="微软雅黑" pitchFamily="34" charset="-122"/>
                <a:ea typeface="微软雅黑" pitchFamily="34" charset="-122"/>
                <a:sym typeface="Wingdings" pitchFamily="2" charset="2"/>
              </a:rPr>
              <a:t>S12700</a:t>
            </a:r>
            <a:r>
              <a:rPr lang="zh-CN" altLang="en-US" sz="1200" dirty="0" smtClean="0">
                <a:solidFill>
                  <a:schemeClr val="bg1"/>
                </a:solidFill>
                <a:latin typeface="微软雅黑" pitchFamily="34" charset="-122"/>
                <a:ea typeface="微软雅黑" pitchFamily="34" charset="-122"/>
                <a:sym typeface="Wingdings" pitchFamily="2" charset="2"/>
              </a:rPr>
              <a:t>融合的</a:t>
            </a:r>
            <a:r>
              <a:rPr lang="en-US" altLang="zh-CN" sz="1200" dirty="0" smtClean="0">
                <a:solidFill>
                  <a:schemeClr val="bg1"/>
                </a:solidFill>
                <a:latin typeface="微软雅黑" pitchFamily="34" charset="-122"/>
                <a:ea typeface="微软雅黑" pitchFamily="34" charset="-122"/>
                <a:sym typeface="Wingdings" pitchFamily="2" charset="2"/>
              </a:rPr>
              <a:t>BRAS</a:t>
            </a:r>
            <a:r>
              <a:rPr lang="zh-CN" altLang="en-US" sz="1200" dirty="0" smtClean="0">
                <a:solidFill>
                  <a:schemeClr val="bg1"/>
                </a:solidFill>
                <a:latin typeface="微软雅黑" pitchFamily="34" charset="-122"/>
                <a:ea typeface="微软雅黑" pitchFamily="34" charset="-122"/>
                <a:sym typeface="Wingdings" pitchFamily="2" charset="2"/>
              </a:rPr>
              <a:t>用户认证上线的速率：</a:t>
            </a:r>
            <a:r>
              <a:rPr lang="en-US" altLang="zh-CN" sz="1200" dirty="0" smtClean="0"/>
              <a:t> </a:t>
            </a:r>
            <a:r>
              <a:rPr lang="en-US" altLang="zh-CN" sz="1200" dirty="0" smtClean="0">
                <a:solidFill>
                  <a:schemeClr val="bg1"/>
                </a:solidFill>
              </a:rPr>
              <a:t>802.1x</a:t>
            </a:r>
            <a:r>
              <a:rPr lang="zh-CN" altLang="zh-CN" sz="1200" dirty="0" smtClean="0">
                <a:solidFill>
                  <a:schemeClr val="bg1"/>
                </a:solidFill>
              </a:rPr>
              <a:t>整机</a:t>
            </a:r>
            <a:r>
              <a:rPr lang="en-US" altLang="zh-CN" sz="1200" dirty="0" smtClean="0">
                <a:solidFill>
                  <a:schemeClr val="bg1"/>
                </a:solidFill>
              </a:rPr>
              <a:t>40</a:t>
            </a:r>
            <a:r>
              <a:rPr lang="zh-CN" altLang="zh-CN" sz="1200" dirty="0" smtClean="0">
                <a:solidFill>
                  <a:schemeClr val="bg1"/>
                </a:solidFill>
              </a:rPr>
              <a:t>个</a:t>
            </a:r>
            <a:r>
              <a:rPr lang="en-US" altLang="zh-CN" sz="1200" dirty="0" smtClean="0">
                <a:solidFill>
                  <a:schemeClr val="bg1"/>
                </a:solidFill>
              </a:rPr>
              <a:t>/S</a:t>
            </a:r>
            <a:r>
              <a:rPr lang="zh-CN" altLang="zh-CN" sz="1200" dirty="0" smtClean="0">
                <a:solidFill>
                  <a:schemeClr val="bg1"/>
                </a:solidFill>
              </a:rPr>
              <a:t>，</a:t>
            </a:r>
            <a:r>
              <a:rPr lang="en-US" altLang="zh-CN" sz="1200" dirty="0" smtClean="0">
                <a:solidFill>
                  <a:schemeClr val="bg1"/>
                </a:solidFill>
              </a:rPr>
              <a:t>Portal</a:t>
            </a:r>
            <a:r>
              <a:rPr lang="zh-CN" altLang="zh-CN" sz="1200" dirty="0" smtClean="0">
                <a:solidFill>
                  <a:schemeClr val="bg1"/>
                </a:solidFill>
              </a:rPr>
              <a:t>整机</a:t>
            </a:r>
            <a:r>
              <a:rPr lang="en-US" altLang="zh-CN" sz="1200" dirty="0" smtClean="0">
                <a:solidFill>
                  <a:schemeClr val="bg1"/>
                </a:solidFill>
              </a:rPr>
              <a:t>70</a:t>
            </a:r>
            <a:r>
              <a:rPr lang="zh-CN" altLang="zh-CN" sz="1200" dirty="0" smtClean="0">
                <a:solidFill>
                  <a:schemeClr val="bg1"/>
                </a:solidFill>
              </a:rPr>
              <a:t>个</a:t>
            </a:r>
            <a:r>
              <a:rPr lang="en-US" altLang="zh-CN" sz="1200" dirty="0" smtClean="0">
                <a:solidFill>
                  <a:schemeClr val="bg1"/>
                </a:solidFill>
              </a:rPr>
              <a:t>/S</a:t>
            </a:r>
            <a:r>
              <a:rPr lang="zh-CN" altLang="en-US" sz="1200" dirty="0" smtClean="0">
                <a:solidFill>
                  <a:schemeClr val="bg1"/>
                </a:solidFill>
              </a:rPr>
              <a:t>，整机并发用户数：</a:t>
            </a:r>
            <a:r>
              <a:rPr lang="en-US" altLang="zh-CN" sz="1200" dirty="0" smtClean="0">
                <a:solidFill>
                  <a:schemeClr val="bg1"/>
                </a:solidFill>
              </a:rPr>
              <a:t>6.4</a:t>
            </a:r>
            <a:r>
              <a:rPr lang="zh-CN" altLang="en-US" sz="1200" dirty="0" smtClean="0">
                <a:solidFill>
                  <a:schemeClr val="bg1"/>
                </a:solidFill>
              </a:rPr>
              <a:t>万，单板最大并发用户数：？？，性能正在持续提升中</a:t>
            </a:r>
            <a:r>
              <a:rPr lang="zh-CN" altLang="en-US" sz="1200" dirty="0" smtClean="0">
                <a:solidFill>
                  <a:schemeClr val="bg1"/>
                </a:solidFill>
                <a:latin typeface="微软雅黑" pitchFamily="34" charset="-122"/>
                <a:ea typeface="微软雅黑" pitchFamily="34" charset="-122"/>
                <a:sym typeface="Wingdings" pitchFamily="2" charset="2"/>
              </a:rPr>
              <a:t>）；</a:t>
            </a:r>
            <a:endParaRPr lang="en-US" altLang="zh-CN" sz="1200" dirty="0" smtClean="0">
              <a:solidFill>
                <a:schemeClr val="bg1"/>
              </a:solidFill>
              <a:latin typeface="微软雅黑" pitchFamily="34" charset="-122"/>
              <a:ea typeface="微软雅黑" pitchFamily="34" charset="-122"/>
              <a:sym typeface="Wingdings" pitchFamily="2" charset="2"/>
            </a:endParaRPr>
          </a:p>
          <a:p>
            <a:r>
              <a:rPr lang="zh-CN" altLang="en-US" sz="1200" dirty="0" smtClean="0">
                <a:solidFill>
                  <a:schemeClr val="bg1"/>
                </a:solidFill>
                <a:latin typeface="微软雅黑" pitchFamily="34" charset="-122"/>
                <a:ea typeface="微软雅黑" pitchFamily="34" charset="-122"/>
                <a:sym typeface="Wingdings" pitchFamily="2" charset="2"/>
              </a:rPr>
              <a:t>两台独立</a:t>
            </a:r>
            <a:r>
              <a:rPr lang="en-US" altLang="zh-CN" sz="1200" dirty="0" smtClean="0">
                <a:solidFill>
                  <a:schemeClr val="bg1"/>
                </a:solidFill>
                <a:latin typeface="微软雅黑" pitchFamily="34" charset="-122"/>
                <a:ea typeface="微软雅黑" pitchFamily="34" charset="-122"/>
                <a:sym typeface="Wingdings" pitchFamily="2" charset="2"/>
              </a:rPr>
              <a:t>AC</a:t>
            </a:r>
            <a:r>
              <a:rPr lang="zh-CN" altLang="en-US" sz="1200" dirty="0" smtClean="0">
                <a:solidFill>
                  <a:schemeClr val="bg1"/>
                </a:solidFill>
                <a:latin typeface="微软雅黑" pitchFamily="34" charset="-122"/>
                <a:ea typeface="微软雅黑" pitchFamily="34" charset="-122"/>
                <a:sym typeface="Wingdings" pitchFamily="2" charset="2"/>
              </a:rPr>
              <a:t>之间做热备，</a:t>
            </a:r>
            <a:r>
              <a:rPr lang="en-US" altLang="zh-CN" sz="1200" dirty="0" smtClean="0">
                <a:solidFill>
                  <a:schemeClr val="bg1"/>
                </a:solidFill>
                <a:latin typeface="微软雅黑" pitchFamily="34" charset="-122"/>
                <a:ea typeface="微软雅黑" pitchFamily="34" charset="-122"/>
                <a:sym typeface="Wingdings" pitchFamily="2" charset="2"/>
              </a:rPr>
              <a:t>AP license</a:t>
            </a:r>
            <a:r>
              <a:rPr lang="zh-CN" altLang="en-US" sz="1200" dirty="0" smtClean="0">
                <a:solidFill>
                  <a:schemeClr val="bg1"/>
                </a:solidFill>
                <a:latin typeface="微软雅黑" pitchFamily="34" charset="-122"/>
                <a:ea typeface="微软雅黑" pitchFamily="34" charset="-122"/>
                <a:sym typeface="Wingdings" pitchFamily="2" charset="2"/>
              </a:rPr>
              <a:t>是共享的，即使两台</a:t>
            </a:r>
            <a:r>
              <a:rPr lang="en-US" altLang="zh-CN" sz="1200" dirty="0" smtClean="0">
                <a:solidFill>
                  <a:schemeClr val="bg1"/>
                </a:solidFill>
                <a:latin typeface="微软雅黑" pitchFamily="34" charset="-122"/>
                <a:ea typeface="微软雅黑" pitchFamily="34" charset="-122"/>
                <a:sym typeface="Wingdings" pitchFamily="2" charset="2"/>
              </a:rPr>
              <a:t>AC</a:t>
            </a:r>
            <a:r>
              <a:rPr lang="zh-CN" altLang="en-US" sz="1200" dirty="0" smtClean="0">
                <a:solidFill>
                  <a:schemeClr val="bg1"/>
                </a:solidFill>
                <a:latin typeface="微软雅黑" pitchFamily="34" charset="-122"/>
                <a:ea typeface="微软雅黑" pitchFamily="34" charset="-122"/>
                <a:sym typeface="Wingdings" pitchFamily="2" charset="2"/>
              </a:rPr>
              <a:t>的</a:t>
            </a:r>
            <a:r>
              <a:rPr lang="en-US" altLang="zh-CN" sz="1200" dirty="0" smtClean="0">
                <a:solidFill>
                  <a:schemeClr val="bg1"/>
                </a:solidFill>
                <a:latin typeface="微软雅黑" pitchFamily="34" charset="-122"/>
                <a:ea typeface="微软雅黑" pitchFamily="34" charset="-122"/>
                <a:sym typeface="Wingdings" pitchFamily="2" charset="2"/>
              </a:rPr>
              <a:t>license</a:t>
            </a:r>
            <a:r>
              <a:rPr lang="zh-CN" altLang="en-US" sz="1200" dirty="0" smtClean="0">
                <a:solidFill>
                  <a:schemeClr val="bg1"/>
                </a:solidFill>
                <a:latin typeface="微软雅黑" pitchFamily="34" charset="-122"/>
                <a:ea typeface="微软雅黑" pitchFamily="34" charset="-122"/>
                <a:sym typeface="Wingdings" pitchFamily="2" charset="2"/>
              </a:rPr>
              <a:t>加载的时候不在同一台设备上。</a:t>
            </a:r>
            <a:endParaRPr lang="en-US" altLang="zh-CN" sz="1200" dirty="0" smtClean="0">
              <a:solidFill>
                <a:schemeClr val="bg1"/>
              </a:solidFill>
              <a:latin typeface="微软雅黑" pitchFamily="34" charset="-122"/>
              <a:ea typeface="微软雅黑" pitchFamily="34" charset="-122"/>
              <a:sym typeface="Wingdings" pitchFamily="2" charset="2"/>
            </a:endParaRPr>
          </a:p>
          <a:p>
            <a:r>
              <a:rPr lang="zh-CN" altLang="en-US" sz="1200" dirty="0" smtClean="0">
                <a:solidFill>
                  <a:schemeClr val="bg1"/>
                </a:solidFill>
                <a:latin typeface="微软雅黑" pitchFamily="34" charset="-122"/>
                <a:ea typeface="微软雅黑" pitchFamily="34" charset="-122"/>
                <a:sym typeface="Wingdings" pitchFamily="2" charset="2"/>
              </a:rPr>
              <a:t>两台</a:t>
            </a:r>
            <a:r>
              <a:rPr lang="en-US" altLang="zh-CN" sz="1200" dirty="0" smtClean="0">
                <a:solidFill>
                  <a:schemeClr val="bg1"/>
                </a:solidFill>
                <a:latin typeface="微软雅黑" pitchFamily="34" charset="-122"/>
                <a:ea typeface="微软雅黑" pitchFamily="34" charset="-122"/>
                <a:sym typeface="Wingdings" pitchFamily="2" charset="2"/>
              </a:rPr>
              <a:t>S12700</a:t>
            </a:r>
            <a:r>
              <a:rPr lang="zh-CN" altLang="en-US" sz="1200" dirty="0" smtClean="0">
                <a:solidFill>
                  <a:schemeClr val="bg1"/>
                </a:solidFill>
                <a:latin typeface="微软雅黑" pitchFamily="34" charset="-122"/>
                <a:ea typeface="微软雅黑" pitchFamily="34" charset="-122"/>
                <a:sym typeface="Wingdings" pitchFamily="2" charset="2"/>
              </a:rPr>
              <a:t>内置</a:t>
            </a:r>
            <a:r>
              <a:rPr lang="en-US" altLang="zh-CN" sz="1200" dirty="0" smtClean="0">
                <a:solidFill>
                  <a:schemeClr val="bg1"/>
                </a:solidFill>
                <a:latin typeface="微软雅黑" pitchFamily="34" charset="-122"/>
                <a:ea typeface="微软雅黑" pitchFamily="34" charset="-122"/>
                <a:sym typeface="Wingdings" pitchFamily="2" charset="2"/>
              </a:rPr>
              <a:t>AC</a:t>
            </a:r>
            <a:r>
              <a:rPr lang="zh-CN" altLang="en-US" sz="1200" dirty="0" smtClean="0">
                <a:solidFill>
                  <a:schemeClr val="bg1"/>
                </a:solidFill>
                <a:latin typeface="微软雅黑" pitchFamily="34" charset="-122"/>
                <a:ea typeface="微软雅黑" pitchFamily="34" charset="-122"/>
                <a:sym typeface="Wingdings" pitchFamily="2" charset="2"/>
              </a:rPr>
              <a:t>做集群，</a:t>
            </a:r>
            <a:r>
              <a:rPr lang="en-US" altLang="zh-CN" sz="1200" dirty="0" smtClean="0">
                <a:solidFill>
                  <a:schemeClr val="bg1"/>
                </a:solidFill>
                <a:latin typeface="微软雅黑" pitchFamily="34" charset="-122"/>
                <a:ea typeface="微软雅黑" pitchFamily="34" charset="-122"/>
                <a:sym typeface="Wingdings" pitchFamily="2" charset="2"/>
              </a:rPr>
              <a:t>AP license</a:t>
            </a:r>
            <a:r>
              <a:rPr lang="zh-CN" altLang="en-US" sz="1200" dirty="0" smtClean="0">
                <a:solidFill>
                  <a:schemeClr val="bg1"/>
                </a:solidFill>
                <a:latin typeface="微软雅黑" pitchFamily="34" charset="-122"/>
                <a:ea typeface="微软雅黑" pitchFamily="34" charset="-122"/>
                <a:sym typeface="Wingdings" pitchFamily="2" charset="2"/>
              </a:rPr>
              <a:t>是以集群主为准，另一台不起作用，所以</a:t>
            </a:r>
            <a:r>
              <a:rPr lang="en-US" altLang="zh-CN" sz="1200" dirty="0" smtClean="0">
                <a:solidFill>
                  <a:schemeClr val="bg1"/>
                </a:solidFill>
                <a:latin typeface="微软雅黑" pitchFamily="34" charset="-122"/>
                <a:ea typeface="微软雅黑" pitchFamily="34" charset="-122"/>
                <a:sym typeface="Wingdings" pitchFamily="2" charset="2"/>
              </a:rPr>
              <a:t>license</a:t>
            </a:r>
            <a:r>
              <a:rPr lang="zh-CN" altLang="en-US" sz="1200" dirty="0" smtClean="0">
                <a:solidFill>
                  <a:schemeClr val="bg1"/>
                </a:solidFill>
                <a:latin typeface="微软雅黑" pitchFamily="34" charset="-122"/>
                <a:ea typeface="微软雅黑" pitchFamily="34" charset="-122"/>
                <a:sym typeface="Wingdings" pitchFamily="2" charset="2"/>
              </a:rPr>
              <a:t>要配置单份，不要每台都配置。</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14</a:t>
            </a:fld>
            <a:endParaRPr lang="en-US" altLang="zh-CN" dirty="0"/>
          </a:p>
        </p:txBody>
      </p:sp>
    </p:spTree>
    <p:extLst>
      <p:ext uri="{BB962C8B-B14F-4D97-AF65-F5344CB8AC3E}">
        <p14:creationId xmlns="" xmlns:p14="http://schemas.microsoft.com/office/powerpoint/2010/main" val="3800138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smtClean="0">
                <a:solidFill>
                  <a:schemeClr val="bg1"/>
                </a:solidFill>
                <a:latin typeface="微软雅黑" pitchFamily="34" charset="-122"/>
                <a:ea typeface="微软雅黑" pitchFamily="34" charset="-122"/>
              </a:rPr>
              <a:t>（</a:t>
            </a:r>
            <a:r>
              <a:rPr lang="zh-CN" altLang="en-US" sz="1200" dirty="0" smtClean="0">
                <a:solidFill>
                  <a:schemeClr val="bg1"/>
                </a:solidFill>
                <a:latin typeface="微软雅黑" pitchFamily="34" charset="-122"/>
                <a:ea typeface="微软雅黑" pitchFamily="34" charset="-122"/>
                <a:sym typeface="Wingdings" pitchFamily="2" charset="2"/>
              </a:rPr>
              <a:t>目前</a:t>
            </a:r>
            <a:r>
              <a:rPr lang="en-US" altLang="zh-CN" sz="1200" dirty="0" smtClean="0">
                <a:solidFill>
                  <a:schemeClr val="bg1"/>
                </a:solidFill>
                <a:latin typeface="微软雅黑" pitchFamily="34" charset="-122"/>
                <a:ea typeface="微软雅黑" pitchFamily="34" charset="-122"/>
                <a:sym typeface="Wingdings" pitchFamily="2" charset="2"/>
              </a:rPr>
              <a:t>S12700</a:t>
            </a:r>
            <a:r>
              <a:rPr lang="zh-CN" altLang="en-US" sz="1200" dirty="0" smtClean="0">
                <a:solidFill>
                  <a:schemeClr val="bg1"/>
                </a:solidFill>
                <a:latin typeface="微软雅黑" pitchFamily="34" charset="-122"/>
                <a:ea typeface="微软雅黑" pitchFamily="34" charset="-122"/>
                <a:sym typeface="Wingdings" pitchFamily="2" charset="2"/>
              </a:rPr>
              <a:t>融合的</a:t>
            </a:r>
            <a:r>
              <a:rPr lang="en-US" altLang="zh-CN" sz="1200" dirty="0" smtClean="0">
                <a:solidFill>
                  <a:schemeClr val="bg1"/>
                </a:solidFill>
                <a:latin typeface="微软雅黑" pitchFamily="34" charset="-122"/>
                <a:ea typeface="微软雅黑" pitchFamily="34" charset="-122"/>
                <a:sym typeface="Wingdings" pitchFamily="2" charset="2"/>
              </a:rPr>
              <a:t>BRAS</a:t>
            </a:r>
            <a:r>
              <a:rPr lang="zh-CN" altLang="en-US" sz="1200" dirty="0" smtClean="0">
                <a:solidFill>
                  <a:schemeClr val="bg1"/>
                </a:solidFill>
                <a:latin typeface="微软雅黑" pitchFamily="34" charset="-122"/>
                <a:ea typeface="微软雅黑" pitchFamily="34" charset="-122"/>
                <a:sym typeface="Wingdings" pitchFamily="2" charset="2"/>
              </a:rPr>
              <a:t>用户认证上线的速率：</a:t>
            </a:r>
            <a:r>
              <a:rPr lang="en-US" altLang="zh-CN" sz="1200" dirty="0" smtClean="0"/>
              <a:t> </a:t>
            </a:r>
            <a:r>
              <a:rPr lang="en-US" altLang="zh-CN" sz="1200" dirty="0" smtClean="0">
                <a:solidFill>
                  <a:schemeClr val="bg1"/>
                </a:solidFill>
              </a:rPr>
              <a:t>802.1x</a:t>
            </a:r>
            <a:r>
              <a:rPr lang="zh-CN" altLang="zh-CN" sz="1200" dirty="0" smtClean="0">
                <a:solidFill>
                  <a:schemeClr val="bg1"/>
                </a:solidFill>
              </a:rPr>
              <a:t>整机</a:t>
            </a:r>
            <a:r>
              <a:rPr lang="en-US" altLang="zh-CN" sz="1200" dirty="0" smtClean="0">
                <a:solidFill>
                  <a:schemeClr val="bg1"/>
                </a:solidFill>
              </a:rPr>
              <a:t>40</a:t>
            </a:r>
            <a:r>
              <a:rPr lang="zh-CN" altLang="zh-CN" sz="1200" dirty="0" smtClean="0">
                <a:solidFill>
                  <a:schemeClr val="bg1"/>
                </a:solidFill>
              </a:rPr>
              <a:t>个</a:t>
            </a:r>
            <a:r>
              <a:rPr lang="en-US" altLang="zh-CN" sz="1200" dirty="0" smtClean="0">
                <a:solidFill>
                  <a:schemeClr val="bg1"/>
                </a:solidFill>
              </a:rPr>
              <a:t>/S</a:t>
            </a:r>
            <a:r>
              <a:rPr lang="zh-CN" altLang="zh-CN" sz="1200" dirty="0" smtClean="0">
                <a:solidFill>
                  <a:schemeClr val="bg1"/>
                </a:solidFill>
              </a:rPr>
              <a:t>，</a:t>
            </a:r>
            <a:r>
              <a:rPr lang="en-US" altLang="zh-CN" sz="1200" dirty="0" smtClean="0">
                <a:solidFill>
                  <a:schemeClr val="bg1"/>
                </a:solidFill>
              </a:rPr>
              <a:t>Portal</a:t>
            </a:r>
            <a:r>
              <a:rPr lang="zh-CN" altLang="zh-CN" sz="1200" dirty="0" smtClean="0">
                <a:solidFill>
                  <a:schemeClr val="bg1"/>
                </a:solidFill>
              </a:rPr>
              <a:t>整机</a:t>
            </a:r>
            <a:r>
              <a:rPr lang="en-US" altLang="zh-CN" sz="1200" dirty="0" smtClean="0">
                <a:solidFill>
                  <a:schemeClr val="bg1"/>
                </a:solidFill>
              </a:rPr>
              <a:t>70</a:t>
            </a:r>
            <a:r>
              <a:rPr lang="zh-CN" altLang="zh-CN" sz="1200" dirty="0" smtClean="0">
                <a:solidFill>
                  <a:schemeClr val="bg1"/>
                </a:solidFill>
              </a:rPr>
              <a:t>个</a:t>
            </a:r>
            <a:r>
              <a:rPr lang="en-US" altLang="zh-CN" sz="1200" dirty="0" smtClean="0">
                <a:solidFill>
                  <a:schemeClr val="bg1"/>
                </a:solidFill>
              </a:rPr>
              <a:t>/S</a:t>
            </a:r>
            <a:r>
              <a:rPr lang="zh-CN" altLang="en-US" sz="1200" dirty="0" smtClean="0">
                <a:solidFill>
                  <a:schemeClr val="bg1"/>
                </a:solidFill>
              </a:rPr>
              <a:t>，整机并发用户数：</a:t>
            </a:r>
            <a:r>
              <a:rPr lang="en-US" altLang="zh-CN" sz="1200" dirty="0" smtClean="0">
                <a:solidFill>
                  <a:schemeClr val="bg1"/>
                </a:solidFill>
              </a:rPr>
              <a:t>6.4</a:t>
            </a:r>
            <a:r>
              <a:rPr lang="zh-CN" altLang="en-US" sz="1200" dirty="0" smtClean="0">
                <a:solidFill>
                  <a:schemeClr val="bg1"/>
                </a:solidFill>
              </a:rPr>
              <a:t>万，单板最大并发用户数：？？，性能正在持续提升中</a:t>
            </a:r>
            <a:r>
              <a:rPr lang="zh-CN" altLang="en-US" sz="1200" dirty="0" smtClean="0">
                <a:solidFill>
                  <a:schemeClr val="bg1"/>
                </a:solidFill>
                <a:latin typeface="微软雅黑" pitchFamily="34" charset="-122"/>
                <a:ea typeface="微软雅黑" pitchFamily="34" charset="-122"/>
                <a:sym typeface="Wingdings" pitchFamily="2" charset="2"/>
              </a:rPr>
              <a:t>）；</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16</a:t>
            </a:fld>
            <a:endParaRPr lang="en-US" altLang="zh-CN" dirty="0"/>
          </a:p>
        </p:txBody>
      </p:sp>
    </p:spTree>
    <p:extLst>
      <p:ext uri="{BB962C8B-B14F-4D97-AF65-F5344CB8AC3E}">
        <p14:creationId xmlns="" xmlns:p14="http://schemas.microsoft.com/office/powerpoint/2010/main" val="3800138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smtClean="0">
                <a:solidFill>
                  <a:schemeClr val="bg1"/>
                </a:solidFill>
                <a:latin typeface="微软雅黑" pitchFamily="34" charset="-122"/>
                <a:ea typeface="微软雅黑" pitchFamily="34" charset="-122"/>
              </a:rPr>
              <a:t>（</a:t>
            </a:r>
            <a:r>
              <a:rPr lang="zh-CN" altLang="en-US" sz="1200" dirty="0" smtClean="0">
                <a:solidFill>
                  <a:schemeClr val="bg1"/>
                </a:solidFill>
                <a:latin typeface="微软雅黑" pitchFamily="34" charset="-122"/>
                <a:ea typeface="微软雅黑" pitchFamily="34" charset="-122"/>
                <a:sym typeface="Wingdings" pitchFamily="2" charset="2"/>
              </a:rPr>
              <a:t>目前</a:t>
            </a:r>
            <a:r>
              <a:rPr lang="en-US" altLang="zh-CN" sz="1200" dirty="0" smtClean="0">
                <a:solidFill>
                  <a:schemeClr val="bg1"/>
                </a:solidFill>
                <a:latin typeface="微软雅黑" pitchFamily="34" charset="-122"/>
                <a:ea typeface="微软雅黑" pitchFamily="34" charset="-122"/>
                <a:sym typeface="Wingdings" pitchFamily="2" charset="2"/>
              </a:rPr>
              <a:t>S12700</a:t>
            </a:r>
            <a:r>
              <a:rPr lang="zh-CN" altLang="en-US" sz="1200" dirty="0" smtClean="0">
                <a:solidFill>
                  <a:schemeClr val="bg1"/>
                </a:solidFill>
                <a:latin typeface="微软雅黑" pitchFamily="34" charset="-122"/>
                <a:ea typeface="微软雅黑" pitchFamily="34" charset="-122"/>
                <a:sym typeface="Wingdings" pitchFamily="2" charset="2"/>
              </a:rPr>
              <a:t>融合的</a:t>
            </a:r>
            <a:r>
              <a:rPr lang="en-US" altLang="zh-CN" sz="1200" dirty="0" smtClean="0">
                <a:solidFill>
                  <a:schemeClr val="bg1"/>
                </a:solidFill>
                <a:latin typeface="微软雅黑" pitchFamily="34" charset="-122"/>
                <a:ea typeface="微软雅黑" pitchFamily="34" charset="-122"/>
                <a:sym typeface="Wingdings" pitchFamily="2" charset="2"/>
              </a:rPr>
              <a:t>BRAS</a:t>
            </a:r>
            <a:r>
              <a:rPr lang="zh-CN" altLang="en-US" sz="1200" dirty="0" smtClean="0">
                <a:solidFill>
                  <a:schemeClr val="bg1"/>
                </a:solidFill>
                <a:latin typeface="微软雅黑" pitchFamily="34" charset="-122"/>
                <a:ea typeface="微软雅黑" pitchFamily="34" charset="-122"/>
                <a:sym typeface="Wingdings" pitchFamily="2" charset="2"/>
              </a:rPr>
              <a:t>用户认证上线的速率：</a:t>
            </a:r>
            <a:r>
              <a:rPr lang="en-US" altLang="zh-CN" sz="1200" dirty="0" smtClean="0"/>
              <a:t> </a:t>
            </a:r>
            <a:r>
              <a:rPr lang="en-US" altLang="zh-CN" sz="1200" dirty="0" smtClean="0">
                <a:solidFill>
                  <a:schemeClr val="bg1"/>
                </a:solidFill>
              </a:rPr>
              <a:t>802.1x</a:t>
            </a:r>
            <a:r>
              <a:rPr lang="zh-CN" altLang="zh-CN" sz="1200" dirty="0" smtClean="0">
                <a:solidFill>
                  <a:schemeClr val="bg1"/>
                </a:solidFill>
              </a:rPr>
              <a:t>整机</a:t>
            </a:r>
            <a:r>
              <a:rPr lang="en-US" altLang="zh-CN" sz="1200" dirty="0" smtClean="0">
                <a:solidFill>
                  <a:schemeClr val="bg1"/>
                </a:solidFill>
              </a:rPr>
              <a:t>40</a:t>
            </a:r>
            <a:r>
              <a:rPr lang="zh-CN" altLang="zh-CN" sz="1200" dirty="0" smtClean="0">
                <a:solidFill>
                  <a:schemeClr val="bg1"/>
                </a:solidFill>
              </a:rPr>
              <a:t>个</a:t>
            </a:r>
            <a:r>
              <a:rPr lang="en-US" altLang="zh-CN" sz="1200" dirty="0" smtClean="0">
                <a:solidFill>
                  <a:schemeClr val="bg1"/>
                </a:solidFill>
              </a:rPr>
              <a:t>/S</a:t>
            </a:r>
            <a:r>
              <a:rPr lang="zh-CN" altLang="zh-CN" sz="1200" dirty="0" smtClean="0">
                <a:solidFill>
                  <a:schemeClr val="bg1"/>
                </a:solidFill>
              </a:rPr>
              <a:t>，</a:t>
            </a:r>
            <a:r>
              <a:rPr lang="en-US" altLang="zh-CN" sz="1200" dirty="0" smtClean="0">
                <a:solidFill>
                  <a:schemeClr val="bg1"/>
                </a:solidFill>
              </a:rPr>
              <a:t>Portal</a:t>
            </a:r>
            <a:r>
              <a:rPr lang="zh-CN" altLang="zh-CN" sz="1200" dirty="0" smtClean="0">
                <a:solidFill>
                  <a:schemeClr val="bg1"/>
                </a:solidFill>
              </a:rPr>
              <a:t>整机</a:t>
            </a:r>
            <a:r>
              <a:rPr lang="en-US" altLang="zh-CN" sz="1200" dirty="0" smtClean="0">
                <a:solidFill>
                  <a:schemeClr val="bg1"/>
                </a:solidFill>
              </a:rPr>
              <a:t>70</a:t>
            </a:r>
            <a:r>
              <a:rPr lang="zh-CN" altLang="zh-CN" sz="1200" dirty="0" smtClean="0">
                <a:solidFill>
                  <a:schemeClr val="bg1"/>
                </a:solidFill>
              </a:rPr>
              <a:t>个</a:t>
            </a:r>
            <a:r>
              <a:rPr lang="en-US" altLang="zh-CN" sz="1200" dirty="0" smtClean="0">
                <a:solidFill>
                  <a:schemeClr val="bg1"/>
                </a:solidFill>
              </a:rPr>
              <a:t>/S</a:t>
            </a:r>
            <a:r>
              <a:rPr lang="zh-CN" altLang="en-US" sz="1200" dirty="0" smtClean="0">
                <a:solidFill>
                  <a:schemeClr val="bg1"/>
                </a:solidFill>
              </a:rPr>
              <a:t>，整机并发用户数：</a:t>
            </a:r>
            <a:r>
              <a:rPr lang="en-US" altLang="zh-CN" sz="1200" dirty="0" smtClean="0">
                <a:solidFill>
                  <a:schemeClr val="bg1"/>
                </a:solidFill>
              </a:rPr>
              <a:t>6.4</a:t>
            </a:r>
            <a:r>
              <a:rPr lang="zh-CN" altLang="en-US" sz="1200" dirty="0" smtClean="0">
                <a:solidFill>
                  <a:schemeClr val="bg1"/>
                </a:solidFill>
              </a:rPr>
              <a:t>万，单板最大并发用户数：？？，性能正在持续提升中</a:t>
            </a:r>
            <a:r>
              <a:rPr lang="zh-CN" altLang="en-US" sz="1200" dirty="0" smtClean="0">
                <a:solidFill>
                  <a:schemeClr val="bg1"/>
                </a:solidFill>
                <a:latin typeface="微软雅黑" pitchFamily="34" charset="-122"/>
                <a:ea typeface="微软雅黑" pitchFamily="34" charset="-122"/>
                <a:sym typeface="Wingdings" pitchFamily="2" charset="2"/>
              </a:rPr>
              <a:t>）；</a:t>
            </a:r>
            <a:endParaRPr lang="en-US" altLang="zh-CN" sz="1200" dirty="0" smtClean="0">
              <a:solidFill>
                <a:schemeClr val="bg1"/>
              </a:solidFill>
              <a:latin typeface="微软雅黑" pitchFamily="34" charset="-122"/>
              <a:ea typeface="微软雅黑" pitchFamily="34" charset="-122"/>
              <a:sym typeface="Wingdings" pitchFamily="2" charset="2"/>
            </a:endParaRPr>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18</a:t>
            </a:fld>
            <a:endParaRPr lang="en-US" altLang="zh-CN" dirty="0"/>
          </a:p>
        </p:txBody>
      </p:sp>
    </p:spTree>
    <p:extLst>
      <p:ext uri="{BB962C8B-B14F-4D97-AF65-F5344CB8AC3E}">
        <p14:creationId xmlns="" xmlns:p14="http://schemas.microsoft.com/office/powerpoint/2010/main" val="3800138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smtClean="0">
                <a:solidFill>
                  <a:schemeClr val="bg1"/>
                </a:solidFill>
                <a:latin typeface="微软雅黑" pitchFamily="34" charset="-122"/>
                <a:ea typeface="微软雅黑" pitchFamily="34" charset="-122"/>
              </a:rPr>
              <a:t>（</a:t>
            </a:r>
            <a:r>
              <a:rPr lang="zh-CN" altLang="en-US" sz="1200" dirty="0" smtClean="0">
                <a:solidFill>
                  <a:schemeClr val="bg1"/>
                </a:solidFill>
                <a:latin typeface="微软雅黑" pitchFamily="34" charset="-122"/>
                <a:ea typeface="微软雅黑" pitchFamily="34" charset="-122"/>
                <a:sym typeface="Wingdings" pitchFamily="2" charset="2"/>
              </a:rPr>
              <a:t>目前</a:t>
            </a:r>
            <a:r>
              <a:rPr lang="en-US" altLang="zh-CN" sz="1200" dirty="0" smtClean="0">
                <a:solidFill>
                  <a:schemeClr val="bg1"/>
                </a:solidFill>
                <a:latin typeface="微软雅黑" pitchFamily="34" charset="-122"/>
                <a:ea typeface="微软雅黑" pitchFamily="34" charset="-122"/>
                <a:sym typeface="Wingdings" pitchFamily="2" charset="2"/>
              </a:rPr>
              <a:t>S12700</a:t>
            </a:r>
            <a:r>
              <a:rPr lang="zh-CN" altLang="en-US" sz="1200" dirty="0" smtClean="0">
                <a:solidFill>
                  <a:schemeClr val="bg1"/>
                </a:solidFill>
                <a:latin typeface="微软雅黑" pitchFamily="34" charset="-122"/>
                <a:ea typeface="微软雅黑" pitchFamily="34" charset="-122"/>
                <a:sym typeface="Wingdings" pitchFamily="2" charset="2"/>
              </a:rPr>
              <a:t>融合的</a:t>
            </a:r>
            <a:r>
              <a:rPr lang="en-US" altLang="zh-CN" sz="1200" dirty="0" smtClean="0">
                <a:solidFill>
                  <a:schemeClr val="bg1"/>
                </a:solidFill>
                <a:latin typeface="微软雅黑" pitchFamily="34" charset="-122"/>
                <a:ea typeface="微软雅黑" pitchFamily="34" charset="-122"/>
                <a:sym typeface="Wingdings" pitchFamily="2" charset="2"/>
              </a:rPr>
              <a:t>BRAS</a:t>
            </a:r>
            <a:r>
              <a:rPr lang="zh-CN" altLang="en-US" sz="1200" dirty="0" smtClean="0">
                <a:solidFill>
                  <a:schemeClr val="bg1"/>
                </a:solidFill>
                <a:latin typeface="微软雅黑" pitchFamily="34" charset="-122"/>
                <a:ea typeface="微软雅黑" pitchFamily="34" charset="-122"/>
                <a:sym typeface="Wingdings" pitchFamily="2" charset="2"/>
              </a:rPr>
              <a:t>用户认证上线的速率：</a:t>
            </a:r>
            <a:r>
              <a:rPr lang="en-US" altLang="zh-CN" sz="1200" dirty="0" smtClean="0"/>
              <a:t> </a:t>
            </a:r>
            <a:r>
              <a:rPr lang="en-US" altLang="zh-CN" sz="1200" dirty="0" smtClean="0">
                <a:solidFill>
                  <a:schemeClr val="bg1"/>
                </a:solidFill>
              </a:rPr>
              <a:t>802.1x</a:t>
            </a:r>
            <a:r>
              <a:rPr lang="zh-CN" altLang="zh-CN" sz="1200" dirty="0" smtClean="0">
                <a:solidFill>
                  <a:schemeClr val="bg1"/>
                </a:solidFill>
              </a:rPr>
              <a:t>整机</a:t>
            </a:r>
            <a:r>
              <a:rPr lang="en-US" altLang="zh-CN" sz="1200" dirty="0" smtClean="0">
                <a:solidFill>
                  <a:schemeClr val="bg1"/>
                </a:solidFill>
              </a:rPr>
              <a:t>40</a:t>
            </a:r>
            <a:r>
              <a:rPr lang="zh-CN" altLang="zh-CN" sz="1200" dirty="0" smtClean="0">
                <a:solidFill>
                  <a:schemeClr val="bg1"/>
                </a:solidFill>
              </a:rPr>
              <a:t>个</a:t>
            </a:r>
            <a:r>
              <a:rPr lang="en-US" altLang="zh-CN" sz="1200" dirty="0" smtClean="0">
                <a:solidFill>
                  <a:schemeClr val="bg1"/>
                </a:solidFill>
              </a:rPr>
              <a:t>/S</a:t>
            </a:r>
            <a:r>
              <a:rPr lang="zh-CN" altLang="zh-CN" sz="1200" dirty="0" smtClean="0">
                <a:solidFill>
                  <a:schemeClr val="bg1"/>
                </a:solidFill>
              </a:rPr>
              <a:t>，</a:t>
            </a:r>
            <a:r>
              <a:rPr lang="en-US" altLang="zh-CN" sz="1200" dirty="0" smtClean="0">
                <a:solidFill>
                  <a:schemeClr val="bg1"/>
                </a:solidFill>
              </a:rPr>
              <a:t>Portal</a:t>
            </a:r>
            <a:r>
              <a:rPr lang="zh-CN" altLang="zh-CN" sz="1200" dirty="0" smtClean="0">
                <a:solidFill>
                  <a:schemeClr val="bg1"/>
                </a:solidFill>
              </a:rPr>
              <a:t>整机</a:t>
            </a:r>
            <a:r>
              <a:rPr lang="en-US" altLang="zh-CN" sz="1200" dirty="0" smtClean="0">
                <a:solidFill>
                  <a:schemeClr val="bg1"/>
                </a:solidFill>
              </a:rPr>
              <a:t>70</a:t>
            </a:r>
            <a:r>
              <a:rPr lang="zh-CN" altLang="zh-CN" sz="1200" dirty="0" smtClean="0">
                <a:solidFill>
                  <a:schemeClr val="bg1"/>
                </a:solidFill>
              </a:rPr>
              <a:t>个</a:t>
            </a:r>
            <a:r>
              <a:rPr lang="en-US" altLang="zh-CN" sz="1200" dirty="0" smtClean="0">
                <a:solidFill>
                  <a:schemeClr val="bg1"/>
                </a:solidFill>
              </a:rPr>
              <a:t>/S</a:t>
            </a:r>
            <a:r>
              <a:rPr lang="zh-CN" altLang="en-US" sz="1200" dirty="0" smtClean="0">
                <a:solidFill>
                  <a:schemeClr val="bg1"/>
                </a:solidFill>
              </a:rPr>
              <a:t>，整机并发用户数：</a:t>
            </a:r>
            <a:r>
              <a:rPr lang="en-US" altLang="zh-CN" sz="1200" dirty="0" smtClean="0">
                <a:solidFill>
                  <a:schemeClr val="bg1"/>
                </a:solidFill>
              </a:rPr>
              <a:t>6.4</a:t>
            </a:r>
            <a:r>
              <a:rPr lang="zh-CN" altLang="en-US" sz="1200" dirty="0" smtClean="0">
                <a:solidFill>
                  <a:schemeClr val="bg1"/>
                </a:solidFill>
              </a:rPr>
              <a:t>万，单板最大并发用户数：？？，性能正在持续提升中</a:t>
            </a:r>
            <a:r>
              <a:rPr lang="zh-CN" altLang="en-US" sz="1200" dirty="0" smtClean="0">
                <a:solidFill>
                  <a:schemeClr val="bg1"/>
                </a:solidFill>
                <a:latin typeface="微软雅黑" pitchFamily="34" charset="-122"/>
                <a:ea typeface="微软雅黑" pitchFamily="34" charset="-122"/>
                <a:sym typeface="Wingdings" pitchFamily="2" charset="2"/>
              </a:rPr>
              <a:t>）；</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20</a:t>
            </a:fld>
            <a:endParaRPr lang="en-US" altLang="zh-CN" dirty="0"/>
          </a:p>
        </p:txBody>
      </p:sp>
    </p:spTree>
    <p:extLst>
      <p:ext uri="{BB962C8B-B14F-4D97-AF65-F5344CB8AC3E}">
        <p14:creationId xmlns="" xmlns:p14="http://schemas.microsoft.com/office/powerpoint/2010/main" val="38001380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26" name="Picture 2" descr="D:\HNC2015\分论坛\ppt封面-深色.jpg"/>
          <p:cNvPicPr>
            <a:picLocks noChangeAspect="1" noChangeArrowheads="1"/>
          </p:cNvPicPr>
          <p:nvPr userDrawn="1"/>
        </p:nvPicPr>
        <p:blipFill>
          <a:blip r:embed="rId2" cstate="print"/>
          <a:srcRect/>
          <a:stretch>
            <a:fillRect/>
          </a:stretch>
        </p:blipFill>
        <p:spPr bwMode="auto">
          <a:xfrm>
            <a:off x="0" y="0"/>
            <a:ext cx="9144000" cy="5143500"/>
          </a:xfrm>
          <a:prstGeom prst="rect">
            <a:avLst/>
          </a:prstGeom>
          <a:noFill/>
        </p:spPr>
      </p:pic>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F93E9FEF-8D72-4139-8765-A11E4E0CA46F}" type="datetime1">
              <a:rPr lang="zh-CN" altLang="en-US" smtClean="0"/>
              <a:pPr/>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9770DEF-8650-4EA8-A141-C88B99588228}" type="datetime1">
              <a:rPr lang="zh-CN" altLang="en-US" smtClean="0"/>
              <a:pPr/>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AD90029-4612-4524-A1CA-33CC82B9B104}" type="datetime1">
              <a:rPr lang="zh-CN" altLang="en-US" smtClean="0"/>
              <a:pPr/>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8099" y="268288"/>
            <a:ext cx="8340613" cy="358775"/>
          </a:xfrm>
          <a:prstGeom prst="rect">
            <a:avLst/>
          </a:prstGeom>
        </p:spPr>
        <p:txBody>
          <a:bodyPr lIns="91427" tIns="45714" rIns="91427" bIns="45714" anchor="ctr"/>
          <a:lstStyle>
            <a:lvl1pPr>
              <a:defRPr sz="2400">
                <a:latin typeface="Arial" panose="020B0604020202020204" pitchFamily="34" charset="0"/>
                <a:ea typeface="微软雅黑" panose="020B0503020204020204" pitchFamily="34" charset="-122"/>
                <a:cs typeface="Arial" panose="020B0604020202020204"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xmlns="" val="2121562422"/>
      </p:ext>
    </p:extLst>
  </p:cSld>
  <p:clrMapOvr>
    <a:masterClrMapping/>
  </p:clrMapOvr>
  <p:transition advClick="0" advTm="8000">
    <p:fade thruBlk="1"/>
  </p:transition>
  <p:timing>
    <p:tnLst>
      <p:par>
        <p:cTn id="1" dur="indefinite" restart="never" nodeType="tmRoot"/>
      </p:par>
    </p:tnLst>
  </p:timing>
  <p:extLst>
    <p:ext uri="{DCECCB84-F9BA-43D5-87BE-67443E8EF086}">
      <p15:sldGuideLst xmlns:p15="http://schemas.microsoft.com/office/powerpoint/2012/main" xmlns="">
        <p15:guide id="1" orient="horz" pos="3162">
          <p15:clr>
            <a:srgbClr val="FBAE40"/>
          </p15:clr>
        </p15:guide>
        <p15:guide id="2" pos="249">
          <p15:clr>
            <a:srgbClr val="FBAE40"/>
          </p15:clr>
        </p15:guide>
        <p15:guide id="3" orient="horz" pos="78">
          <p15:clr>
            <a:srgbClr val="FBAE40"/>
          </p15:clr>
        </p15:guide>
        <p15:guide id="4" orient="horz" pos="169">
          <p15:clr>
            <a:srgbClr val="FBAE40"/>
          </p15:clr>
        </p15:guide>
        <p15:guide id="5" orient="horz" pos="395">
          <p15:clr>
            <a:srgbClr val="FBAE40"/>
          </p15:clr>
        </p15:guide>
        <p15:guide id="6" pos="5511">
          <p15:clr>
            <a:srgbClr val="FBAE40"/>
          </p15:clr>
        </p15:guide>
        <p15:guide id="7" pos="2880">
          <p15:clr>
            <a:srgbClr val="FBAE40"/>
          </p15:clr>
        </p15:guide>
        <p15:guide id="8" orient="horz" pos="2935">
          <p15:clr>
            <a:srgbClr val="FBAE40"/>
          </p15:clr>
        </p15:guide>
        <p15:guide id="9" orient="horz" pos="1620">
          <p15:clr>
            <a:srgbClr val="FBAE40"/>
          </p15:clr>
        </p15:guide>
        <p15:guide id="10" orient="horz" pos="441">
          <p15:clr>
            <a:srgbClr val="FBAE40"/>
          </p15:clr>
        </p15:guide>
        <p15:guide id="11" orient="horz" pos="289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5"/>
            <a:ext cx="7632700" cy="559338"/>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1089765"/>
            <a:ext cx="7624262" cy="346675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advTm="8000">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5"/>
            <a:ext cx="7632700" cy="559338"/>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307385"/>
            <a:ext cx="7632700" cy="653653"/>
          </a:xfrm>
          <a:prstGeom prst="rect">
            <a:avLst/>
          </a:prstGeom>
        </p:spPr>
        <p:txBody>
          <a:bodyPr anchor="ctr"/>
          <a:lstStyle>
            <a:lvl1pPr>
              <a:defRPr sz="2800"/>
            </a:lvl1pPr>
          </a:lstStyle>
          <a:p>
            <a:r>
              <a:rPr lang="zh-CN" altLang="en-US" dirty="0" smtClean="0"/>
              <a:t>单击此处编辑母版标题样式</a:t>
            </a:r>
            <a:endParaRPr lang="zh-CN" altLang="en-US" dirty="0"/>
          </a:p>
        </p:txBody>
      </p:sp>
    </p:spTree>
    <p:extLst>
      <p:ext uri="{BB962C8B-B14F-4D97-AF65-F5344CB8AC3E}">
        <p14:creationId xmlns="" xmlns:p14="http://schemas.microsoft.com/office/powerpoint/2010/main" val="155205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2"/>
            <a:ext cx="7632700" cy="65365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fontAlgn="base">
              <a:spcBef>
                <a:spcPct val="0"/>
              </a:spcBef>
              <a:spcAft>
                <a:spcPct val="0"/>
              </a:spcAft>
              <a:defRPr/>
            </a:pPr>
            <a:r>
              <a:rPr lang="de-DE" altLang="zh-CN" dirty="0" smtClean="0"/>
              <a:t>Page </a:t>
            </a:r>
            <a:fld id="{62AE5876-15B0-4F1D-B700-14C2F885B21A}" type="slidenum">
              <a:rPr lang="de-DE" altLang="zh-CN" smtClean="0"/>
              <a:pPr fontAlgn="base">
                <a:spcBef>
                  <a:spcPct val="0"/>
                </a:spcBef>
                <a:spcAft>
                  <a:spcPct val="0"/>
                </a:spcAft>
                <a:defRPr/>
              </a:pPr>
              <a:t>‹#›</a:t>
            </a:fld>
            <a:endParaRPr lang="en-GB" altLang="zh-CN" dirty="0"/>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
        <p:nvSpPr>
          <p:cNvPr id="3" name="Rectangle 6"/>
          <p:cNvSpPr>
            <a:spLocks noGrp="1" noChangeArrowheads="1"/>
          </p:cNvSpPr>
          <p:nvPr>
            <p:ph type="dt" sz="half" idx="10"/>
          </p:nvPr>
        </p:nvSpPr>
        <p:spPr>
          <a:xfrm>
            <a:off x="3800475" y="4843462"/>
            <a:ext cx="1111250" cy="300038"/>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a:solidFill>
                  <a:srgbClr val="000000"/>
                </a:solidFill>
              </a:rPr>
              <a:t>Page </a:t>
            </a:r>
            <a:fld id="{DD4590D3-523E-4C8A-8414-41D5281A1378}" type="slidenum">
              <a:rPr lang="de-DE" altLang="zh-CN">
                <a:solidFill>
                  <a:srgbClr val="000000"/>
                </a:solidFill>
              </a:rPr>
              <a:pPr>
                <a:defRPr/>
              </a:pPr>
              <a:t>‹#›</a:t>
            </a:fld>
            <a:endParaRPr lang="en-GB" altLang="zh-CN">
              <a:solidFill>
                <a:srgbClr val="000000"/>
              </a:solidFill>
            </a:endParaRP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CA4DA9E-9B87-419A-AEAC-42E88F1E2C1E}" type="datetime1">
              <a:rPr lang="zh-CN" altLang="en-US" smtClean="0"/>
              <a:pPr/>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11150" y="251376"/>
            <a:ext cx="7632700" cy="383624"/>
          </a:xfrm>
          <a:prstGeom prst="rect">
            <a:avLst/>
          </a:prstGeom>
        </p:spPr>
        <p:txBody>
          <a:bodyPr/>
          <a:lstStyle>
            <a:lvl1pPr>
              <a:defRPr sz="2400">
                <a:solidFill>
                  <a:srgbClr val="C00000"/>
                </a:solidFill>
                <a:latin typeface="微软雅黑" pitchFamily="34" charset="-122"/>
                <a:ea typeface="微软雅黑" pitchFamily="34" charset="-122"/>
              </a:defRPr>
            </a:lvl1pPr>
          </a:lstStyle>
          <a:p>
            <a:r>
              <a:rPr lang="en-US" smtClean="0"/>
              <a:t>Click to edit Master title style</a:t>
            </a:r>
            <a:endParaRPr lang="en-US"/>
          </a:p>
        </p:txBody>
      </p:sp>
    </p:spTree>
  </p:cSld>
  <p:clrMapOvr>
    <a:masterClrMapping/>
  </p:clrMapOvr>
  <p:transition advClick="0" advTm="8000">
    <p:fade thruBlk="1"/>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2"/>
            <a:ext cx="7632700" cy="565530"/>
          </a:xfrm>
          <a:prstGeom prst="rect">
            <a:avLst/>
          </a:prstGeom>
        </p:spPr>
        <p:txBody>
          <a:bodyPr lIns="68552" tIns="34276" rIns="68552" bIns="34276"/>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lIns="91414" tIns="45708" rIns="91414" bIns="45708"/>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326B180-B810-4DB2-B0A7-5902CB825A44}" type="datetime1">
              <a:rPr lang="zh-CN" altLang="en-US" smtClean="0"/>
              <a:pPr/>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ECBAE7C-AE2B-4320-AEAD-34916295D14D}" type="datetime1">
              <a:rPr lang="zh-CN" altLang="en-US" smtClean="0"/>
              <a:pPr/>
              <a:t>2016/4/10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D4EABF9-10FF-4DDD-BB54-8181651247CB}" type="datetime1">
              <a:rPr lang="zh-CN" altLang="en-US" smtClean="0"/>
              <a:pPr/>
              <a:t>2016/4/10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4CC5B93-BE88-4F20-8EBA-AE191CCDF2A8}" type="datetime1">
              <a:rPr lang="zh-CN" altLang="en-US" smtClean="0"/>
              <a:pPr/>
              <a:t>2016/4/10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BB3C6C3-9398-4ED6-A83D-6C0D036D9032}" type="datetime1">
              <a:rPr lang="zh-CN" altLang="en-US" smtClean="0"/>
              <a:pPr/>
              <a:t>2016/4/10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6D523FF-0C89-4525-8AF5-C3497F3C1605}" type="datetime1">
              <a:rPr lang="zh-CN" altLang="en-US" smtClean="0"/>
              <a:pPr/>
              <a:t>2016/4/10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D4BF84E-23A5-4F69-B295-785D64B52617}" type="datetime1">
              <a:rPr lang="zh-CN" altLang="en-US" smtClean="0"/>
              <a:pPr/>
              <a:t>2016/4/10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HNC2015\分论坛\ppt－内页01.jpg"/>
          <p:cNvPicPr>
            <a:picLocks noChangeAspect="1" noChangeArrowheads="1"/>
          </p:cNvPicPr>
          <p:nvPr userDrawn="1"/>
        </p:nvPicPr>
        <p:blipFill>
          <a:blip r:embed="rId23" cstate="print"/>
          <a:srcRect/>
          <a:stretch>
            <a:fillRect/>
          </a:stretch>
        </p:blipFill>
        <p:spPr bwMode="auto">
          <a:xfrm>
            <a:off x="0" y="0"/>
            <a:ext cx="9145401" cy="5143500"/>
          </a:xfrm>
          <a:prstGeom prst="rect">
            <a:avLst/>
          </a:prstGeom>
          <a:noFill/>
        </p:spPr>
      </p:pic>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bg1"/>
                </a:solidFill>
                <a:latin typeface="微软雅黑" pitchFamily="34" charset="-122"/>
                <a:ea typeface="微软雅黑" pitchFamily="34" charset="-122"/>
              </a:defRPr>
            </a:lvl1pPr>
          </a:lstStyle>
          <a:p>
            <a:fld id="{06192EF0-48AE-4906-95D9-445D922FEC2D}" type="datetime1">
              <a:rPr lang="zh-CN" altLang="en-US" smtClean="0"/>
              <a:pPr/>
              <a:t>2016/4/10</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bg1"/>
                </a:solidFill>
                <a:latin typeface="微软雅黑" pitchFamily="34" charset="-122"/>
                <a:ea typeface="微软雅黑" pitchFamily="34" charset="-122"/>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bg1"/>
                </a:solidFill>
                <a:latin typeface="微软雅黑" pitchFamily="34" charset="-122"/>
                <a:ea typeface="微软雅黑" pitchFamily="34" charset="-122"/>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 id="2147483665" r:id="rId14"/>
    <p:sldLayoutId id="2147483666" r:id="rId15"/>
    <p:sldLayoutId id="2147483667" r:id="rId16"/>
    <p:sldLayoutId id="2147483669" r:id="rId17"/>
    <p:sldLayoutId id="2147483671" r:id="rId18"/>
    <p:sldLayoutId id="2147483673" r:id="rId19"/>
    <p:sldLayoutId id="2147483675" r:id="rId20"/>
    <p:sldLayoutId id="2147483676" r:id="rId21"/>
  </p:sldLayoutIdLst>
  <p:hf hdr="0" ftr="0" dt="0"/>
  <p:txStyles>
    <p:titleStyle>
      <a:lvl1pPr algn="ctr" defTabSz="914400" rtl="0" eaLnBrk="1" latinLnBrk="0" hangingPunct="1">
        <a:spcBef>
          <a:spcPct val="0"/>
        </a:spcBef>
        <a:buNone/>
        <a:defRPr sz="4400" kern="1200">
          <a:solidFill>
            <a:schemeClr val="bg1"/>
          </a:solidFill>
          <a:latin typeface="微软雅黑" pitchFamily="34" charset="-122"/>
          <a:ea typeface="微软雅黑" pitchFamily="34" charset="-122"/>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矩形 5"/>
          <p:cNvSpPr/>
          <p:nvPr/>
        </p:nvSpPr>
        <p:spPr bwMode="auto">
          <a:xfrm>
            <a:off x="0" y="0"/>
            <a:ext cx="9144000" cy="5143500"/>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6" tIns="45672" rIns="91336" bIns="45672" numCol="1" rtlCol="0" anchor="t" anchorCtr="0" compatLnSpc="1">
            <a:prstTxWarp prst="textNoShape">
              <a:avLst/>
            </a:prstTxWarp>
          </a:bodyPr>
          <a:lstStyle/>
          <a:p>
            <a:pPr defTabSz="913366" fontAlgn="base">
              <a:spcBef>
                <a:spcPct val="0"/>
              </a:spcBef>
              <a:spcAft>
                <a:spcPct val="0"/>
              </a:spcAft>
              <a:buClr>
                <a:srgbClr val="CC9900"/>
              </a:buClr>
              <a:buFont typeface="Wingdings" pitchFamily="2" charset="2"/>
              <a:buChar char="n"/>
            </a:pPr>
            <a:endParaRPr lang="zh-CN" altLang="en-US" dirty="0" smtClean="0">
              <a:solidFill>
                <a:srgbClr val="000000"/>
              </a:solidFill>
            </a:endParaRPr>
          </a:p>
        </p:txBody>
      </p:sp>
      <p:sp>
        <p:nvSpPr>
          <p:cNvPr id="11" name="TextBox 10"/>
          <p:cNvSpPr txBox="1"/>
          <p:nvPr/>
        </p:nvSpPr>
        <p:spPr>
          <a:xfrm>
            <a:off x="479291" y="4175209"/>
            <a:ext cx="8265110" cy="707789"/>
          </a:xfrm>
          <a:prstGeom prst="rect">
            <a:avLst/>
          </a:prstGeom>
          <a:noFill/>
        </p:spPr>
        <p:txBody>
          <a:bodyPr wrap="square" lIns="91336" tIns="45672" rIns="91336" bIns="45672" rtlCol="0">
            <a:spAutoFit/>
          </a:bodyPr>
          <a:lstStyle/>
          <a:p>
            <a:pPr algn="just" defTabSz="913366">
              <a:defRPr/>
            </a:pPr>
            <a:r>
              <a:rPr lang="en-US" altLang="zh-CN" sz="800" b="1" dirty="0" smtClean="0">
                <a:solidFill>
                  <a:srgbClr val="FFFFFF">
                    <a:lumMod val="65000"/>
                  </a:srgbClr>
                </a:solidFill>
                <a:cs typeface="Calibri" pitchFamily="34" charset="0"/>
              </a:rPr>
              <a:t>Copyright©2012 Huawei Technologies Co., Ltd. All Rights Reserved.</a:t>
            </a:r>
            <a:endParaRPr lang="zh-CN" altLang="zh-CN" sz="800" dirty="0" smtClean="0">
              <a:solidFill>
                <a:srgbClr val="FFFFFF">
                  <a:lumMod val="65000"/>
                </a:srgbClr>
              </a:solidFill>
              <a:cs typeface="Calibri" pitchFamily="34" charset="0"/>
            </a:endParaRPr>
          </a:p>
          <a:p>
            <a:pPr algn="just" defTabSz="913366">
              <a:defRPr/>
            </a:pPr>
            <a:r>
              <a:rPr lang="en-US" altLang="zh-CN" sz="800" dirty="0" smtClean="0">
                <a:solidFill>
                  <a:srgbClr val="FFFFFF">
                    <a:lumMod val="65000"/>
                  </a:srgbClr>
                </a:solidFill>
                <a:cs typeface="Calibri" pitchFamily="34" charset="0"/>
              </a:rPr>
              <a:t>The information in this document may contain predictive statements including, without limitation, statements regarding the future financial and operating results, future product portfolio, new technology, etc. There are a number of factors that could cause actual results and developments to differ materially from those expressed or implied in the predictive statements. Therefore, such information is provided for reference purpose only and constitutes neither an offer nor an acceptance. Huawei may change the information at any time without notice. </a:t>
            </a:r>
            <a:endParaRPr lang="zh-CN" altLang="zh-CN" sz="800" dirty="0">
              <a:solidFill>
                <a:srgbClr val="FFFFFF">
                  <a:lumMod val="65000"/>
                </a:srgbClr>
              </a:solidFill>
              <a:cs typeface="Calibri" pitchFamily="34" charset="0"/>
            </a:endParaRPr>
          </a:p>
        </p:txBody>
      </p:sp>
      <p:pic>
        <p:nvPicPr>
          <p:cNvPr id="8" name="Picture 2" descr="E:\01 日常工作\03 品牌规范设计\企业业务视觉规范\投标标书规范\设计文档\大平台相关资料整理\Template A\源文件\HW LOGO副本.png"/>
          <p:cNvPicPr>
            <a:picLocks noChangeAspect="1" noChangeArrowheads="1"/>
          </p:cNvPicPr>
          <p:nvPr/>
        </p:nvPicPr>
        <p:blipFill>
          <a:blip r:embed="rId3" cstate="print"/>
          <a:srcRect/>
          <a:stretch>
            <a:fillRect/>
          </a:stretch>
        </p:blipFill>
        <p:spPr bwMode="auto">
          <a:xfrm>
            <a:off x="3783171" y="950802"/>
            <a:ext cx="1657350" cy="1600312"/>
          </a:xfrm>
          <a:prstGeom prst="rect">
            <a:avLst/>
          </a:prstGeom>
          <a:noFill/>
        </p:spPr>
      </p:pic>
      <p:sp>
        <p:nvSpPr>
          <p:cNvPr id="7" name="Rectangle 3"/>
          <p:cNvSpPr>
            <a:spLocks noChangeArrowheads="1"/>
          </p:cNvSpPr>
          <p:nvPr/>
        </p:nvSpPr>
        <p:spPr bwMode="auto">
          <a:xfrm>
            <a:off x="1382038" y="2862277"/>
            <a:ext cx="6347089" cy="365119"/>
          </a:xfrm>
          <a:prstGeom prst="rect">
            <a:avLst/>
          </a:prstGeom>
          <a:noFill/>
          <a:ln w="9525" algn="ctr">
            <a:noFill/>
            <a:miter lim="800000"/>
            <a:headEnd/>
            <a:tailEnd/>
          </a:ln>
        </p:spPr>
        <p:txBody>
          <a:bodyPr wrap="none" lIns="87264" tIns="43634" rIns="87264" bIns="43634">
            <a:spAutoFit/>
          </a:bodyPr>
          <a:lstStyle/>
          <a:p>
            <a:pPr algn="ctr" defTabSz="873721" fontAlgn="base">
              <a:spcBef>
                <a:spcPct val="0"/>
              </a:spcBef>
              <a:spcAft>
                <a:spcPct val="0"/>
              </a:spcAft>
              <a:defRPr/>
            </a:pPr>
            <a:r>
              <a:rPr lang="en-US" altLang="zh-CN" b="1" dirty="0" smtClean="0">
                <a:solidFill>
                  <a:srgbClr val="333333"/>
                </a:solidFill>
                <a:latin typeface="FrutigerNext LT Medium" pitchFamily="34" charset="0"/>
                <a:ea typeface="ＭＳ Ｐゴシック" pitchFamily="34" charset="-128"/>
              </a:rPr>
              <a:t>HUAWEI ENTERPRISE ICT SOLUTIONS </a:t>
            </a:r>
            <a:r>
              <a:rPr lang="en-US" altLang="zh-CN" b="1" dirty="0" smtClean="0">
                <a:solidFill>
                  <a:srgbClr val="C00000"/>
                </a:solidFill>
                <a:latin typeface="FrutigerNext LT Medium" pitchFamily="34" charset="0"/>
                <a:ea typeface="ＭＳ Ｐゴシック" pitchFamily="34" charset="-128"/>
              </a:rPr>
              <a:t>A BETTER WAY</a:t>
            </a:r>
            <a:endParaRPr lang="zh-CN" altLang="en-US" b="1" dirty="0">
              <a:solidFill>
                <a:srgbClr val="C00000"/>
              </a:solidFill>
              <a:latin typeface="FrutigerNext LT Medium"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3662" r:id="rId1"/>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10" repeatCount="indefinite" accel="50000" decel="50000" fill="hold" grpId="0" nodeType="afterEffect">
                                  <p:stCondLst>
                                    <p:cond delay="0"/>
                                  </p:stCondLst>
                                  <p:iterate type="lt">
                                    <p:tmPct val="10000"/>
                                  </p:iterate>
                                  <p:childTnLst>
                                    <p:animClr clrSpc="hsl" dir="ccw">
                                      <p:cBhvr override="childStyle">
                                        <p:cTn id="6" dur="1000" fill="hold"/>
                                        <p:tgtEl>
                                          <p:spTgt spid="7"/>
                                        </p:tgtEl>
                                        <p:attrNameLst>
                                          <p:attrName>style.color</p:attrName>
                                        </p:attrNameLst>
                                      </p:cBhvr>
                                      <p:to>
                                        <a:srgbClr val="FF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txStyles>
    <p:titleStyle>
      <a:lvl1pPr algn="ctr" defTabSz="800777" rtl="0" eaLnBrk="0" fontAlgn="base" hangingPunct="0">
        <a:spcBef>
          <a:spcPct val="0"/>
        </a:spcBef>
        <a:spcAft>
          <a:spcPct val="0"/>
        </a:spcAft>
        <a:defRPr sz="3800">
          <a:solidFill>
            <a:schemeClr val="tx2"/>
          </a:solidFill>
          <a:latin typeface="+mj-lt"/>
          <a:ea typeface="+mj-ea"/>
          <a:cs typeface="+mj-cs"/>
        </a:defRPr>
      </a:lvl1pPr>
      <a:lvl2pPr algn="ctr" defTabSz="800777" rtl="0" eaLnBrk="0" fontAlgn="base" hangingPunct="0">
        <a:spcBef>
          <a:spcPct val="0"/>
        </a:spcBef>
        <a:spcAft>
          <a:spcPct val="0"/>
        </a:spcAft>
        <a:defRPr sz="3800">
          <a:solidFill>
            <a:schemeClr val="tx2"/>
          </a:solidFill>
          <a:latin typeface="Arial" charset="0"/>
          <a:ea typeface="宋体" pitchFamily="2" charset="-122"/>
        </a:defRPr>
      </a:lvl2pPr>
      <a:lvl3pPr algn="ctr" defTabSz="800777" rtl="0" eaLnBrk="0" fontAlgn="base" hangingPunct="0">
        <a:spcBef>
          <a:spcPct val="0"/>
        </a:spcBef>
        <a:spcAft>
          <a:spcPct val="0"/>
        </a:spcAft>
        <a:defRPr sz="3800">
          <a:solidFill>
            <a:schemeClr val="tx2"/>
          </a:solidFill>
          <a:latin typeface="Arial" charset="0"/>
          <a:ea typeface="宋体" pitchFamily="2" charset="-122"/>
        </a:defRPr>
      </a:lvl3pPr>
      <a:lvl4pPr algn="ctr" defTabSz="800777" rtl="0" eaLnBrk="0" fontAlgn="base" hangingPunct="0">
        <a:spcBef>
          <a:spcPct val="0"/>
        </a:spcBef>
        <a:spcAft>
          <a:spcPct val="0"/>
        </a:spcAft>
        <a:defRPr sz="3800">
          <a:solidFill>
            <a:schemeClr val="tx2"/>
          </a:solidFill>
          <a:latin typeface="Arial" charset="0"/>
          <a:ea typeface="宋体" pitchFamily="2" charset="-122"/>
        </a:defRPr>
      </a:lvl4pPr>
      <a:lvl5pPr algn="ctr" defTabSz="800777" rtl="0" eaLnBrk="0" fontAlgn="base" hangingPunct="0">
        <a:spcBef>
          <a:spcPct val="0"/>
        </a:spcBef>
        <a:spcAft>
          <a:spcPct val="0"/>
        </a:spcAft>
        <a:defRPr sz="3800">
          <a:solidFill>
            <a:schemeClr val="tx2"/>
          </a:solidFill>
          <a:latin typeface="Arial" charset="0"/>
          <a:ea typeface="宋体" pitchFamily="2" charset="-122"/>
        </a:defRPr>
      </a:lvl5pPr>
      <a:lvl6pPr marL="456682" algn="ctr" defTabSz="800777" rtl="0" fontAlgn="base">
        <a:spcBef>
          <a:spcPct val="0"/>
        </a:spcBef>
        <a:spcAft>
          <a:spcPct val="0"/>
        </a:spcAft>
        <a:defRPr sz="3800">
          <a:solidFill>
            <a:schemeClr val="tx2"/>
          </a:solidFill>
          <a:latin typeface="Arial" charset="0"/>
          <a:ea typeface="宋体" pitchFamily="2" charset="-122"/>
        </a:defRPr>
      </a:lvl6pPr>
      <a:lvl7pPr marL="913366" algn="ctr" defTabSz="800777" rtl="0" fontAlgn="base">
        <a:spcBef>
          <a:spcPct val="0"/>
        </a:spcBef>
        <a:spcAft>
          <a:spcPct val="0"/>
        </a:spcAft>
        <a:defRPr sz="3800">
          <a:solidFill>
            <a:schemeClr val="tx2"/>
          </a:solidFill>
          <a:latin typeface="Arial" charset="0"/>
          <a:ea typeface="宋体" pitchFamily="2" charset="-122"/>
        </a:defRPr>
      </a:lvl7pPr>
      <a:lvl8pPr marL="1370048" algn="ctr" defTabSz="800777" rtl="0" fontAlgn="base">
        <a:spcBef>
          <a:spcPct val="0"/>
        </a:spcBef>
        <a:spcAft>
          <a:spcPct val="0"/>
        </a:spcAft>
        <a:defRPr sz="3800">
          <a:solidFill>
            <a:schemeClr val="tx2"/>
          </a:solidFill>
          <a:latin typeface="Arial" charset="0"/>
          <a:ea typeface="宋体" pitchFamily="2" charset="-122"/>
        </a:defRPr>
      </a:lvl8pPr>
      <a:lvl9pPr marL="1826728" algn="ctr" defTabSz="800777" rtl="0" fontAlgn="base">
        <a:spcBef>
          <a:spcPct val="0"/>
        </a:spcBef>
        <a:spcAft>
          <a:spcPct val="0"/>
        </a:spcAft>
        <a:defRPr sz="3800">
          <a:solidFill>
            <a:schemeClr val="tx2"/>
          </a:solidFill>
          <a:latin typeface="Arial" charset="0"/>
          <a:ea typeface="宋体" pitchFamily="2" charset="-122"/>
        </a:defRPr>
      </a:lvl9pPr>
    </p:titleStyle>
    <p:bodyStyle>
      <a:lvl1pPr marL="299702" indent="-299702" algn="l" defTabSz="800777" rtl="0" eaLnBrk="0" fontAlgn="base" hangingPunct="0">
        <a:spcBef>
          <a:spcPct val="20000"/>
        </a:spcBef>
        <a:spcAft>
          <a:spcPct val="0"/>
        </a:spcAft>
        <a:buChar char="•"/>
        <a:defRPr sz="2800">
          <a:solidFill>
            <a:schemeClr val="tx1"/>
          </a:solidFill>
          <a:latin typeface="+mn-lt"/>
          <a:ea typeface="+mn-ea"/>
          <a:cs typeface="+mn-cs"/>
        </a:defRPr>
      </a:lvl1pPr>
      <a:lvl2pPr marL="651719" indent="-250537" algn="l" defTabSz="800777" rtl="0" eaLnBrk="0" fontAlgn="base" hangingPunct="0">
        <a:spcBef>
          <a:spcPct val="20000"/>
        </a:spcBef>
        <a:spcAft>
          <a:spcPct val="0"/>
        </a:spcAft>
        <a:buChar char="–"/>
        <a:defRPr sz="2500">
          <a:solidFill>
            <a:schemeClr val="tx1"/>
          </a:solidFill>
          <a:latin typeface="+mn-lt"/>
          <a:ea typeface="+mn-ea"/>
        </a:defRPr>
      </a:lvl2pPr>
      <a:lvl3pPr marL="1002164" indent="-201384" algn="l" defTabSz="800777" rtl="0" eaLnBrk="0" fontAlgn="base" hangingPunct="0">
        <a:spcBef>
          <a:spcPct val="20000"/>
        </a:spcBef>
        <a:spcAft>
          <a:spcPct val="0"/>
        </a:spcAft>
        <a:buChar char="•"/>
        <a:defRPr sz="2200">
          <a:solidFill>
            <a:schemeClr val="tx1"/>
          </a:solidFill>
          <a:latin typeface="+mn-lt"/>
          <a:ea typeface="+mn-ea"/>
        </a:defRPr>
      </a:lvl3pPr>
      <a:lvl4pPr marL="1400176" indent="-199797" algn="l" defTabSz="800777" rtl="0" eaLnBrk="0" fontAlgn="base" hangingPunct="0">
        <a:spcBef>
          <a:spcPct val="20000"/>
        </a:spcBef>
        <a:spcAft>
          <a:spcPct val="0"/>
        </a:spcAft>
        <a:buChar char="–"/>
        <a:defRPr sz="1700">
          <a:solidFill>
            <a:schemeClr val="tx1"/>
          </a:solidFill>
          <a:latin typeface="+mn-lt"/>
          <a:ea typeface="+mn-ea"/>
        </a:defRPr>
      </a:lvl4pPr>
      <a:lvl5pPr marL="1801360" indent="-201384" algn="l" defTabSz="800777" rtl="0" eaLnBrk="0" fontAlgn="base" hangingPunct="0">
        <a:spcBef>
          <a:spcPct val="20000"/>
        </a:spcBef>
        <a:spcAft>
          <a:spcPct val="0"/>
        </a:spcAft>
        <a:buChar char="»"/>
        <a:defRPr sz="1700">
          <a:solidFill>
            <a:schemeClr val="tx1"/>
          </a:solidFill>
          <a:latin typeface="+mn-lt"/>
          <a:ea typeface="+mn-ea"/>
        </a:defRPr>
      </a:lvl5pPr>
      <a:lvl6pPr marL="2258039" indent="-201384" algn="l" defTabSz="800777" rtl="0" fontAlgn="base">
        <a:spcBef>
          <a:spcPct val="20000"/>
        </a:spcBef>
        <a:spcAft>
          <a:spcPct val="0"/>
        </a:spcAft>
        <a:buChar char="»"/>
        <a:defRPr sz="1700">
          <a:solidFill>
            <a:schemeClr val="tx1"/>
          </a:solidFill>
          <a:latin typeface="+mn-lt"/>
          <a:ea typeface="+mn-ea"/>
        </a:defRPr>
      </a:lvl6pPr>
      <a:lvl7pPr marL="2714721" indent="-201384" algn="l" defTabSz="800777" rtl="0" fontAlgn="base">
        <a:spcBef>
          <a:spcPct val="20000"/>
        </a:spcBef>
        <a:spcAft>
          <a:spcPct val="0"/>
        </a:spcAft>
        <a:buChar char="»"/>
        <a:defRPr sz="1700">
          <a:solidFill>
            <a:schemeClr val="tx1"/>
          </a:solidFill>
          <a:latin typeface="+mn-lt"/>
          <a:ea typeface="+mn-ea"/>
        </a:defRPr>
      </a:lvl7pPr>
      <a:lvl8pPr marL="3171401" indent="-201384" algn="l" defTabSz="800777" rtl="0" fontAlgn="base">
        <a:spcBef>
          <a:spcPct val="20000"/>
        </a:spcBef>
        <a:spcAft>
          <a:spcPct val="0"/>
        </a:spcAft>
        <a:buChar char="»"/>
        <a:defRPr sz="1700">
          <a:solidFill>
            <a:schemeClr val="tx1"/>
          </a:solidFill>
          <a:latin typeface="+mn-lt"/>
          <a:ea typeface="+mn-ea"/>
        </a:defRPr>
      </a:lvl8pPr>
      <a:lvl9pPr marL="3628085" indent="-201384" algn="l" defTabSz="800777" rtl="0" fontAlgn="base">
        <a:spcBef>
          <a:spcPct val="20000"/>
        </a:spcBef>
        <a:spcAft>
          <a:spcPct val="0"/>
        </a:spcAft>
        <a:buChar char="»"/>
        <a:defRPr sz="1700">
          <a:solidFill>
            <a:schemeClr val="tx1"/>
          </a:solidFill>
          <a:latin typeface="+mn-lt"/>
          <a:ea typeface="+mn-ea"/>
        </a:defRPr>
      </a:lvl9pPr>
    </p:bodyStyle>
    <p:otherStyle>
      <a:defPPr>
        <a:defRPr lang="zh-CN"/>
      </a:defPPr>
      <a:lvl1pPr marL="0" algn="l" defTabSz="913366" rtl="0" eaLnBrk="1" latinLnBrk="0" hangingPunct="1">
        <a:defRPr sz="1800" kern="1200">
          <a:solidFill>
            <a:schemeClr val="tx1"/>
          </a:solidFill>
          <a:latin typeface="+mn-lt"/>
          <a:ea typeface="+mn-ea"/>
          <a:cs typeface="+mn-cs"/>
        </a:defRPr>
      </a:lvl1pPr>
      <a:lvl2pPr marL="456682" algn="l" defTabSz="913366" rtl="0" eaLnBrk="1" latinLnBrk="0" hangingPunct="1">
        <a:defRPr sz="1800" kern="1200">
          <a:solidFill>
            <a:schemeClr val="tx1"/>
          </a:solidFill>
          <a:latin typeface="+mn-lt"/>
          <a:ea typeface="+mn-ea"/>
          <a:cs typeface="+mn-cs"/>
        </a:defRPr>
      </a:lvl2pPr>
      <a:lvl3pPr marL="913366" algn="l" defTabSz="913366" rtl="0" eaLnBrk="1" latinLnBrk="0" hangingPunct="1">
        <a:defRPr sz="1800" kern="1200">
          <a:solidFill>
            <a:schemeClr val="tx1"/>
          </a:solidFill>
          <a:latin typeface="+mn-lt"/>
          <a:ea typeface="+mn-ea"/>
          <a:cs typeface="+mn-cs"/>
        </a:defRPr>
      </a:lvl3pPr>
      <a:lvl4pPr marL="1370048" algn="l" defTabSz="913366" rtl="0" eaLnBrk="1" latinLnBrk="0" hangingPunct="1">
        <a:defRPr sz="1800" kern="1200">
          <a:solidFill>
            <a:schemeClr val="tx1"/>
          </a:solidFill>
          <a:latin typeface="+mn-lt"/>
          <a:ea typeface="+mn-ea"/>
          <a:cs typeface="+mn-cs"/>
        </a:defRPr>
      </a:lvl4pPr>
      <a:lvl5pPr marL="1826728" algn="l" defTabSz="913366" rtl="0" eaLnBrk="1" latinLnBrk="0" hangingPunct="1">
        <a:defRPr sz="1800" kern="1200">
          <a:solidFill>
            <a:schemeClr val="tx1"/>
          </a:solidFill>
          <a:latin typeface="+mn-lt"/>
          <a:ea typeface="+mn-ea"/>
          <a:cs typeface="+mn-cs"/>
        </a:defRPr>
      </a:lvl5pPr>
      <a:lvl6pPr marL="2283409" algn="l" defTabSz="913366" rtl="0" eaLnBrk="1" latinLnBrk="0" hangingPunct="1">
        <a:defRPr sz="1800" kern="1200">
          <a:solidFill>
            <a:schemeClr val="tx1"/>
          </a:solidFill>
          <a:latin typeface="+mn-lt"/>
          <a:ea typeface="+mn-ea"/>
          <a:cs typeface="+mn-cs"/>
        </a:defRPr>
      </a:lvl6pPr>
      <a:lvl7pPr marL="2740091" algn="l" defTabSz="913366" rtl="0" eaLnBrk="1" latinLnBrk="0" hangingPunct="1">
        <a:defRPr sz="1800" kern="1200">
          <a:solidFill>
            <a:schemeClr val="tx1"/>
          </a:solidFill>
          <a:latin typeface="+mn-lt"/>
          <a:ea typeface="+mn-ea"/>
          <a:cs typeface="+mn-cs"/>
        </a:defRPr>
      </a:lvl7pPr>
      <a:lvl8pPr marL="3196775" algn="l" defTabSz="913366" rtl="0" eaLnBrk="1" latinLnBrk="0" hangingPunct="1">
        <a:defRPr sz="1800" kern="1200">
          <a:solidFill>
            <a:schemeClr val="tx1"/>
          </a:solidFill>
          <a:latin typeface="+mn-lt"/>
          <a:ea typeface="+mn-ea"/>
          <a:cs typeface="+mn-cs"/>
        </a:defRPr>
      </a:lvl8pPr>
      <a:lvl9pPr marL="3653456" algn="l" defTabSz="91336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1.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image" Target="../media/image70.png"/><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jpeg"/><Relationship Id="rId19" Type="http://schemas.openxmlformats.org/officeDocument/2006/relationships/image" Target="../media/image87.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9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1.png"/><Relationship Id="rId21" Type="http://schemas.openxmlformats.org/officeDocument/2006/relationships/image" Target="../media/image91.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image" Target="../media/image70.png"/><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23" Type="http://schemas.openxmlformats.org/officeDocument/2006/relationships/image" Target="../media/image92.png"/><Relationship Id="rId10" Type="http://schemas.openxmlformats.org/officeDocument/2006/relationships/image" Target="../media/image78.jpeg"/><Relationship Id="rId19" Type="http://schemas.openxmlformats.org/officeDocument/2006/relationships/image" Target="../media/image87.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8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1.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image" Target="../media/image70.png"/><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jpeg"/><Relationship Id="rId19" Type="http://schemas.openxmlformats.org/officeDocument/2006/relationships/image" Target="../media/image87.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9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1.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image" Target="../media/image70.png"/><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jpeg"/><Relationship Id="rId19" Type="http://schemas.openxmlformats.org/officeDocument/2006/relationships/image" Target="../media/image87.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9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3.png"/><Relationship Id="rId7" Type="http://schemas.openxmlformats.org/officeDocument/2006/relationships/image" Target="../media/image9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10" Type="http://schemas.openxmlformats.org/officeDocument/2006/relationships/image" Target="../media/image100.jpeg"/><Relationship Id="rId4" Type="http://schemas.openxmlformats.org/officeDocument/2006/relationships/image" Target="../media/image94.jpeg"/><Relationship Id="rId9" Type="http://schemas.openxmlformats.org/officeDocument/2006/relationships/image" Target="../media/image99.jpeg"/></Relationships>
</file>

<file path=ppt/slides/_rels/slide23.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jpeg"/></Relationships>
</file>

<file path=ppt/slides/_rels/slide2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08.png"/></Relationships>
</file>

<file path=ppt/slides/_rels/slide25.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1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117.png"/><Relationship Id="rId7" Type="http://schemas.openxmlformats.org/officeDocument/2006/relationships/image" Target="../media/image121.png"/><Relationship Id="rId12" Type="http://schemas.openxmlformats.org/officeDocument/2006/relationships/image" Target="../media/image125.png"/><Relationship Id="rId2" Type="http://schemas.openxmlformats.org/officeDocument/2006/relationships/image" Target="../media/image116.png"/><Relationship Id="rId1" Type="http://schemas.openxmlformats.org/officeDocument/2006/relationships/slideLayout" Target="../slideLayouts/slideLayout19.xml"/><Relationship Id="rId6" Type="http://schemas.openxmlformats.org/officeDocument/2006/relationships/image" Target="../media/image120.png"/><Relationship Id="rId11" Type="http://schemas.openxmlformats.org/officeDocument/2006/relationships/image" Target="../media/image124.jpeg"/><Relationship Id="rId5" Type="http://schemas.openxmlformats.org/officeDocument/2006/relationships/image" Target="../media/image119.png"/><Relationship Id="rId10" Type="http://schemas.openxmlformats.org/officeDocument/2006/relationships/image" Target="../media/image123.png"/><Relationship Id="rId4" Type="http://schemas.openxmlformats.org/officeDocument/2006/relationships/image" Target="../media/image118.png"/><Relationship Id="rId9" Type="http://schemas.openxmlformats.org/officeDocument/2006/relationships/image" Target="../media/image122.png"/></Relationships>
</file>

<file path=ppt/slides/_rels/slide29.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png"/><Relationship Id="rId18" Type="http://schemas.openxmlformats.org/officeDocument/2006/relationships/image" Target="../media/image122.png"/><Relationship Id="rId3" Type="http://schemas.openxmlformats.org/officeDocument/2006/relationships/image" Target="../media/image127.jpeg"/><Relationship Id="rId7" Type="http://schemas.openxmlformats.org/officeDocument/2006/relationships/image" Target="../media/image129.png"/><Relationship Id="rId12" Type="http://schemas.openxmlformats.org/officeDocument/2006/relationships/image" Target="../media/image134.png"/><Relationship Id="rId17" Type="http://schemas.openxmlformats.org/officeDocument/2006/relationships/image" Target="../media/image138.png"/><Relationship Id="rId2" Type="http://schemas.openxmlformats.org/officeDocument/2006/relationships/image" Target="../media/image126.jpeg"/><Relationship Id="rId16"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19.png"/><Relationship Id="rId11" Type="http://schemas.openxmlformats.org/officeDocument/2006/relationships/image" Target="../media/image133.png"/><Relationship Id="rId5" Type="http://schemas.openxmlformats.org/officeDocument/2006/relationships/image" Target="../media/image123.png"/><Relationship Id="rId15" Type="http://schemas.openxmlformats.org/officeDocument/2006/relationships/image" Target="../media/image137.png"/><Relationship Id="rId10" Type="http://schemas.openxmlformats.org/officeDocument/2006/relationships/image" Target="../media/image132.png"/><Relationship Id="rId19" Type="http://schemas.openxmlformats.org/officeDocument/2006/relationships/image" Target="../media/image139.png"/><Relationship Id="rId4" Type="http://schemas.openxmlformats.org/officeDocument/2006/relationships/image" Target="../media/image128.png"/><Relationship Id="rId9" Type="http://schemas.openxmlformats.org/officeDocument/2006/relationships/image" Target="../media/image131.png"/><Relationship Id="rId14" Type="http://schemas.openxmlformats.org/officeDocument/2006/relationships/image" Target="../media/image1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0.png"/><Relationship Id="rId7" Type="http://schemas.openxmlformats.org/officeDocument/2006/relationships/image" Target="../media/image14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3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6.xml"/><Relationship Id="rId1" Type="http://schemas.openxmlformats.org/officeDocument/2006/relationships/slideLayout" Target="../slideLayouts/slideLayout21.xml"/><Relationship Id="rId5" Type="http://schemas.openxmlformats.org/officeDocument/2006/relationships/image" Target="../media/image148.png"/><Relationship Id="rId4" Type="http://schemas.openxmlformats.org/officeDocument/2006/relationships/image" Target="../media/image14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png"/><Relationship Id="rId18" Type="http://schemas.openxmlformats.org/officeDocument/2006/relationships/image" Target="../media/image164.jpeg"/><Relationship Id="rId26" Type="http://schemas.openxmlformats.org/officeDocument/2006/relationships/image" Target="../media/image172.png"/><Relationship Id="rId3" Type="http://schemas.openxmlformats.org/officeDocument/2006/relationships/image" Target="../media/image149.png"/><Relationship Id="rId21" Type="http://schemas.openxmlformats.org/officeDocument/2006/relationships/image" Target="../media/image167.png"/><Relationship Id="rId7" Type="http://schemas.openxmlformats.org/officeDocument/2006/relationships/image" Target="../media/image153.png"/><Relationship Id="rId12" Type="http://schemas.openxmlformats.org/officeDocument/2006/relationships/image" Target="../media/image158.jpeg"/><Relationship Id="rId17" Type="http://schemas.openxmlformats.org/officeDocument/2006/relationships/image" Target="../media/image163.png"/><Relationship Id="rId25" Type="http://schemas.openxmlformats.org/officeDocument/2006/relationships/image" Target="../media/image171.png"/><Relationship Id="rId2" Type="http://schemas.openxmlformats.org/officeDocument/2006/relationships/notesSlide" Target="../notesSlides/notesSlide17.xml"/><Relationship Id="rId16" Type="http://schemas.openxmlformats.org/officeDocument/2006/relationships/image" Target="../media/image162.jpeg"/><Relationship Id="rId20" Type="http://schemas.openxmlformats.org/officeDocument/2006/relationships/image" Target="../media/image166.png"/><Relationship Id="rId1" Type="http://schemas.openxmlformats.org/officeDocument/2006/relationships/slideLayout" Target="../slideLayouts/slideLayout2.xml"/><Relationship Id="rId6" Type="http://schemas.openxmlformats.org/officeDocument/2006/relationships/image" Target="../media/image152.png"/><Relationship Id="rId11" Type="http://schemas.openxmlformats.org/officeDocument/2006/relationships/image" Target="../media/image157.png"/><Relationship Id="rId24" Type="http://schemas.openxmlformats.org/officeDocument/2006/relationships/image" Target="../media/image170.png"/><Relationship Id="rId5" Type="http://schemas.openxmlformats.org/officeDocument/2006/relationships/image" Target="../media/image151.png"/><Relationship Id="rId15" Type="http://schemas.openxmlformats.org/officeDocument/2006/relationships/image" Target="../media/image161.jpeg"/><Relationship Id="rId23" Type="http://schemas.openxmlformats.org/officeDocument/2006/relationships/image" Target="../media/image169.png"/><Relationship Id="rId10" Type="http://schemas.openxmlformats.org/officeDocument/2006/relationships/image" Target="../media/image156.png"/><Relationship Id="rId19" Type="http://schemas.openxmlformats.org/officeDocument/2006/relationships/image" Target="../media/image165.png"/><Relationship Id="rId4" Type="http://schemas.openxmlformats.org/officeDocument/2006/relationships/image" Target="../media/image150.png"/><Relationship Id="rId9" Type="http://schemas.openxmlformats.org/officeDocument/2006/relationships/image" Target="../media/image155.png"/><Relationship Id="rId14" Type="http://schemas.openxmlformats.org/officeDocument/2006/relationships/image" Target="../media/image160.png"/><Relationship Id="rId22" Type="http://schemas.openxmlformats.org/officeDocument/2006/relationships/image" Target="../media/image168.png"/><Relationship Id="rId27" Type="http://schemas.openxmlformats.org/officeDocument/2006/relationships/image" Target="../media/image173.png"/></Relationships>
</file>

<file path=ppt/slides/_rels/slide34.xml.rels><?xml version="1.0" encoding="UTF-8" standalone="yes"?>
<Relationships xmlns="http://schemas.openxmlformats.org/package/2006/relationships"><Relationship Id="rId8" Type="http://schemas.openxmlformats.org/officeDocument/2006/relationships/image" Target="../media/image179.jpeg"/><Relationship Id="rId3" Type="http://schemas.openxmlformats.org/officeDocument/2006/relationships/image" Target="../media/image174.jpeg"/><Relationship Id="rId7" Type="http://schemas.openxmlformats.org/officeDocument/2006/relationships/image" Target="../media/image178.jpeg"/><Relationship Id="rId12" Type="http://schemas.openxmlformats.org/officeDocument/2006/relationships/image" Target="../media/image18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77.jpeg"/><Relationship Id="rId11" Type="http://schemas.openxmlformats.org/officeDocument/2006/relationships/image" Target="../media/image182.jpeg"/><Relationship Id="rId5" Type="http://schemas.openxmlformats.org/officeDocument/2006/relationships/image" Target="../media/image176.gif"/><Relationship Id="rId10" Type="http://schemas.openxmlformats.org/officeDocument/2006/relationships/image" Target="../media/image181.jpeg"/><Relationship Id="rId4" Type="http://schemas.openxmlformats.org/officeDocument/2006/relationships/image" Target="../media/image175.jpeg"/><Relationship Id="rId9" Type="http://schemas.openxmlformats.org/officeDocument/2006/relationships/image" Target="../media/image180.jpeg"/></Relationships>
</file>

<file path=ppt/slides/_rels/slide35.xml.rels><?xml version="1.0" encoding="UTF-8" standalone="yes"?>
<Relationships xmlns="http://schemas.openxmlformats.org/package/2006/relationships"><Relationship Id="rId8" Type="http://schemas.openxmlformats.org/officeDocument/2006/relationships/image" Target="../media/image188.jpeg"/><Relationship Id="rId13" Type="http://schemas.openxmlformats.org/officeDocument/2006/relationships/image" Target="../media/image192.png"/><Relationship Id="rId3" Type="http://schemas.openxmlformats.org/officeDocument/2006/relationships/notesSlide" Target="../notesSlides/notesSlide19.xml"/><Relationship Id="rId7" Type="http://schemas.openxmlformats.org/officeDocument/2006/relationships/image" Target="../media/image187.jpeg"/><Relationship Id="rId12" Type="http://schemas.openxmlformats.org/officeDocument/2006/relationships/image" Target="../media/image191.jpeg"/><Relationship Id="rId17" Type="http://schemas.openxmlformats.org/officeDocument/2006/relationships/image" Target="../media/image196.png"/><Relationship Id="rId2" Type="http://schemas.openxmlformats.org/officeDocument/2006/relationships/slideLayout" Target="../slideLayouts/slideLayout17.xml"/><Relationship Id="rId16" Type="http://schemas.openxmlformats.org/officeDocument/2006/relationships/image" Target="../media/image195.png"/><Relationship Id="rId1" Type="http://schemas.openxmlformats.org/officeDocument/2006/relationships/vmlDrawing" Target="../drawings/vmlDrawing1.vml"/><Relationship Id="rId6" Type="http://schemas.openxmlformats.org/officeDocument/2006/relationships/image" Target="../media/image186.jpeg"/><Relationship Id="rId11" Type="http://schemas.openxmlformats.org/officeDocument/2006/relationships/image" Target="../media/image190.png"/><Relationship Id="rId5" Type="http://schemas.openxmlformats.org/officeDocument/2006/relationships/image" Target="../media/image120.png"/><Relationship Id="rId15" Type="http://schemas.openxmlformats.org/officeDocument/2006/relationships/image" Target="../media/image194.png"/><Relationship Id="rId10" Type="http://schemas.openxmlformats.org/officeDocument/2006/relationships/oleObject" Target="../embeddings/oleObject1.bin"/><Relationship Id="rId4" Type="http://schemas.openxmlformats.org/officeDocument/2006/relationships/image" Target="../media/image185.png"/><Relationship Id="rId9" Type="http://schemas.openxmlformats.org/officeDocument/2006/relationships/image" Target="../media/image189.jpeg"/><Relationship Id="rId14" Type="http://schemas.openxmlformats.org/officeDocument/2006/relationships/image" Target="../media/image193.png"/></Relationships>
</file>

<file path=ppt/slides/_rels/slide36.xml.rels><?xml version="1.0" encoding="UTF-8" standalone="yes"?>
<Relationships xmlns="http://schemas.openxmlformats.org/package/2006/relationships"><Relationship Id="rId8" Type="http://schemas.openxmlformats.org/officeDocument/2006/relationships/image" Target="../media/image202.jpeg"/><Relationship Id="rId13" Type="http://schemas.openxmlformats.org/officeDocument/2006/relationships/image" Target="../media/image207.png"/><Relationship Id="rId18" Type="http://schemas.openxmlformats.org/officeDocument/2006/relationships/image" Target="../media/image196.png"/><Relationship Id="rId3" Type="http://schemas.openxmlformats.org/officeDocument/2006/relationships/image" Target="../media/image197.png"/><Relationship Id="rId7" Type="http://schemas.openxmlformats.org/officeDocument/2006/relationships/image" Target="../media/image201.jpeg"/><Relationship Id="rId12" Type="http://schemas.openxmlformats.org/officeDocument/2006/relationships/image" Target="../media/image206.png"/><Relationship Id="rId17" Type="http://schemas.openxmlformats.org/officeDocument/2006/relationships/image" Target="../media/image211.png"/><Relationship Id="rId2" Type="http://schemas.openxmlformats.org/officeDocument/2006/relationships/notesSlide" Target="../notesSlides/notesSlide20.xml"/><Relationship Id="rId16" Type="http://schemas.openxmlformats.org/officeDocument/2006/relationships/image" Target="../media/image210.png"/><Relationship Id="rId1" Type="http://schemas.openxmlformats.org/officeDocument/2006/relationships/slideLayout" Target="../slideLayouts/slideLayout2.xml"/><Relationship Id="rId6" Type="http://schemas.openxmlformats.org/officeDocument/2006/relationships/image" Target="../media/image200.png"/><Relationship Id="rId11" Type="http://schemas.openxmlformats.org/officeDocument/2006/relationships/image" Target="../media/image205.png"/><Relationship Id="rId5" Type="http://schemas.openxmlformats.org/officeDocument/2006/relationships/image" Target="../media/image199.jpeg"/><Relationship Id="rId15" Type="http://schemas.openxmlformats.org/officeDocument/2006/relationships/image" Target="../media/image209.png"/><Relationship Id="rId10" Type="http://schemas.openxmlformats.org/officeDocument/2006/relationships/image" Target="../media/image204.png"/><Relationship Id="rId4" Type="http://schemas.openxmlformats.org/officeDocument/2006/relationships/image" Target="../media/image198.jpeg"/><Relationship Id="rId9" Type="http://schemas.openxmlformats.org/officeDocument/2006/relationships/image" Target="../media/image203.png"/><Relationship Id="rId14" Type="http://schemas.openxmlformats.org/officeDocument/2006/relationships/image" Target="../media/image208.png"/></Relationships>
</file>

<file path=ppt/slides/_rels/slide37.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21.xml"/><Relationship Id="rId1" Type="http://schemas.openxmlformats.org/officeDocument/2006/relationships/slideLayout" Target="../slideLayouts/slideLayout18.xml"/><Relationship Id="rId5" Type="http://schemas.openxmlformats.org/officeDocument/2006/relationships/image" Target="../media/image214.png"/><Relationship Id="rId4" Type="http://schemas.openxmlformats.org/officeDocument/2006/relationships/image" Target="../media/image2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6.emf"/><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15.xml"/><Relationship Id="rId5" Type="http://schemas.openxmlformats.org/officeDocument/2006/relationships/image" Target="../media/image221.png"/><Relationship Id="rId4" Type="http://schemas.openxmlformats.org/officeDocument/2006/relationships/image" Target="../media/image220.png"/></Relationships>
</file>

<file path=ppt/slides/_rels/slide42.xml.rels><?xml version="1.0" encoding="UTF-8" standalone="yes"?>
<Relationships xmlns="http://schemas.openxmlformats.org/package/2006/relationships"><Relationship Id="rId8" Type="http://schemas.openxmlformats.org/officeDocument/2006/relationships/image" Target="../media/image227.jpeg"/><Relationship Id="rId13" Type="http://schemas.openxmlformats.org/officeDocument/2006/relationships/image" Target="../media/image232.png"/><Relationship Id="rId3" Type="http://schemas.openxmlformats.org/officeDocument/2006/relationships/image" Target="../media/image222.png"/><Relationship Id="rId7" Type="http://schemas.openxmlformats.org/officeDocument/2006/relationships/image" Target="../media/image226.png"/><Relationship Id="rId12" Type="http://schemas.openxmlformats.org/officeDocument/2006/relationships/image" Target="../media/image23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25.png"/><Relationship Id="rId11" Type="http://schemas.openxmlformats.org/officeDocument/2006/relationships/image" Target="../media/image230.png"/><Relationship Id="rId5" Type="http://schemas.openxmlformats.org/officeDocument/2006/relationships/image" Target="../media/image224.jpeg"/><Relationship Id="rId10" Type="http://schemas.openxmlformats.org/officeDocument/2006/relationships/image" Target="../media/image229.png"/><Relationship Id="rId4" Type="http://schemas.openxmlformats.org/officeDocument/2006/relationships/image" Target="../media/image223.jpeg"/><Relationship Id="rId9" Type="http://schemas.openxmlformats.org/officeDocument/2006/relationships/image" Target="../media/image22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33.png"/><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235.png"/></Relationships>
</file>

<file path=ppt/slides/_rels/slide45.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237.png"/></Relationships>
</file>

<file path=ppt/slides/_rels/slide46.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8" Type="http://schemas.openxmlformats.org/officeDocument/2006/relationships/image" Target="../media/image245.png"/><Relationship Id="rId13" Type="http://schemas.openxmlformats.org/officeDocument/2006/relationships/image" Target="../media/image250.png"/><Relationship Id="rId3" Type="http://schemas.openxmlformats.org/officeDocument/2006/relationships/image" Target="../media/image240.png"/><Relationship Id="rId7" Type="http://schemas.openxmlformats.org/officeDocument/2006/relationships/image" Target="../media/image244.png"/><Relationship Id="rId12" Type="http://schemas.openxmlformats.org/officeDocument/2006/relationships/image" Target="../media/image249.png"/><Relationship Id="rId17" Type="http://schemas.openxmlformats.org/officeDocument/2006/relationships/image" Target="../media/image254.png"/><Relationship Id="rId2" Type="http://schemas.openxmlformats.org/officeDocument/2006/relationships/notesSlide" Target="../notesSlides/notesSlide24.xml"/><Relationship Id="rId16" Type="http://schemas.openxmlformats.org/officeDocument/2006/relationships/image" Target="../media/image253.png"/><Relationship Id="rId1" Type="http://schemas.openxmlformats.org/officeDocument/2006/relationships/slideLayout" Target="../slideLayouts/slideLayout2.xml"/><Relationship Id="rId6" Type="http://schemas.openxmlformats.org/officeDocument/2006/relationships/image" Target="../media/image243.png"/><Relationship Id="rId11" Type="http://schemas.openxmlformats.org/officeDocument/2006/relationships/image" Target="../media/image248.png"/><Relationship Id="rId5" Type="http://schemas.openxmlformats.org/officeDocument/2006/relationships/image" Target="../media/image242.png"/><Relationship Id="rId15" Type="http://schemas.openxmlformats.org/officeDocument/2006/relationships/image" Target="../media/image252.png"/><Relationship Id="rId10" Type="http://schemas.openxmlformats.org/officeDocument/2006/relationships/image" Target="../media/image247.png"/><Relationship Id="rId4" Type="http://schemas.openxmlformats.org/officeDocument/2006/relationships/image" Target="../media/image241.png"/><Relationship Id="rId9" Type="http://schemas.openxmlformats.org/officeDocument/2006/relationships/image" Target="../media/image246.png"/><Relationship Id="rId14" Type="http://schemas.openxmlformats.org/officeDocument/2006/relationships/image" Target="../media/image25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50.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emf"/><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emf"/><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jpeg"/><Relationship Id="rId18" Type="http://schemas.openxmlformats.org/officeDocument/2006/relationships/image" Target="../media/image52.png"/><Relationship Id="rId26" Type="http://schemas.openxmlformats.org/officeDocument/2006/relationships/image" Target="../media/image58.png"/><Relationship Id="rId3" Type="http://schemas.openxmlformats.org/officeDocument/2006/relationships/image" Target="../media/image37.png"/><Relationship Id="rId21" Type="http://schemas.openxmlformats.org/officeDocument/2006/relationships/image" Target="../media/image54.jpe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7.png"/><Relationship Id="rId2" Type="http://schemas.openxmlformats.org/officeDocument/2006/relationships/notesSlide" Target="../notesSlides/notesSlide5.xml"/><Relationship Id="rId16" Type="http://schemas.openxmlformats.org/officeDocument/2006/relationships/image" Target="../media/image50.png"/><Relationship Id="rId20" Type="http://schemas.openxmlformats.org/officeDocument/2006/relationships/hyperlink" Target="javascript:ClickThumbnail(195)" TargetMode="External"/><Relationship Id="rId29" Type="http://schemas.openxmlformats.org/officeDocument/2006/relationships/image" Target="../media/image61.png"/><Relationship Id="rId1" Type="http://schemas.openxmlformats.org/officeDocument/2006/relationships/slideLayout" Target="../slideLayouts/slideLayout12.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6.jpeg"/><Relationship Id="rId5" Type="http://schemas.openxmlformats.org/officeDocument/2006/relationships/image" Target="../media/image39.jpeg"/><Relationship Id="rId15" Type="http://schemas.openxmlformats.org/officeDocument/2006/relationships/image" Target="../media/image49.png"/><Relationship Id="rId23" Type="http://schemas.openxmlformats.org/officeDocument/2006/relationships/hyperlink" Target="http://wss.huawei.com/sites/ebg-depts/wlan-mo/ProductPics/V2R2/AP7110SN-GN/11-Rear_right30&#176;down%2015&#176;.png" TargetMode="External"/><Relationship Id="rId28" Type="http://schemas.openxmlformats.org/officeDocument/2006/relationships/image" Target="../media/image60.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5.png"/><Relationship Id="rId27" Type="http://schemas.openxmlformats.org/officeDocument/2006/relationships/image" Target="../media/image59.png"/><Relationship Id="rId30" Type="http://schemas.openxmlformats.org/officeDocument/2006/relationships/image" Target="../media/image6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jpeg"/><Relationship Id="rId2" Type="http://schemas.openxmlformats.org/officeDocument/2006/relationships/image" Target="../media/image63.png"/><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C913308-F349-4B6D-A68A-DD1791B4A57B}" type="slidenum">
              <a:rPr lang="zh-CN" altLang="en-US" smtClean="0"/>
              <a:pPr/>
              <a:t>1</a:t>
            </a:fld>
            <a:endParaRPr lang="zh-CN" altLang="en-US"/>
          </a:p>
        </p:txBody>
      </p:sp>
      <p:sp>
        <p:nvSpPr>
          <p:cNvPr id="5" name="标题 4"/>
          <p:cNvSpPr txBox="1">
            <a:spLocks noGrp="1"/>
          </p:cNvSpPr>
          <p:nvPr>
            <p:ph type="ctrTitle"/>
          </p:nvPr>
        </p:nvSpPr>
        <p:spPr>
          <a:xfrm>
            <a:off x="611560" y="1574671"/>
            <a:ext cx="5904656" cy="1200329"/>
          </a:xfrm>
          <a:prstGeom prst="rect">
            <a:avLst/>
          </a:prstGeom>
          <a:noFill/>
        </p:spPr>
        <p:txBody>
          <a:bodyPr wrap="square" rtlCol="0">
            <a:spAutoFit/>
          </a:bodyPr>
          <a:lstStyle/>
          <a:p>
            <a:r>
              <a:rPr lang="zh-CN" altLang="en-US" sz="3600" b="1" dirty="0" smtClean="0">
                <a:latin typeface="微软雅黑" pitchFamily="34" charset="-122"/>
                <a:ea typeface="微软雅黑" pitchFamily="34" charset="-122"/>
              </a:rPr>
              <a:t>华为</a:t>
            </a:r>
            <a:r>
              <a:rPr lang="zh-CN" altLang="en-US" sz="3600" b="1" dirty="0" smtClean="0"/>
              <a:t>高教无线网络</a:t>
            </a:r>
            <a:r>
              <a:rPr lang="en-US" altLang="zh-CN" sz="3600" b="1" dirty="0" smtClean="0"/>
              <a:t/>
            </a:r>
            <a:br>
              <a:rPr lang="en-US" altLang="zh-CN" sz="3600" b="1" dirty="0" smtClean="0"/>
            </a:br>
            <a:r>
              <a:rPr lang="zh-CN" altLang="en-US" sz="3600" b="1" dirty="0" smtClean="0">
                <a:latin typeface="微软雅黑" pitchFamily="34" charset="-122"/>
                <a:ea typeface="微软雅黑" pitchFamily="34" charset="-122"/>
              </a:rPr>
              <a:t>解决方案</a:t>
            </a:r>
            <a:endParaRPr lang="zh-CN" altLang="en-US" sz="3600" b="1"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758"/>
          <p:cNvGrpSpPr/>
          <p:nvPr/>
        </p:nvGrpSpPr>
        <p:grpSpPr>
          <a:xfrm>
            <a:off x="1920003" y="1259352"/>
            <a:ext cx="480115" cy="336866"/>
            <a:chOff x="7440613" y="4868863"/>
            <a:chExt cx="1019175" cy="828675"/>
          </a:xfrm>
        </p:grpSpPr>
        <p:sp>
          <p:nvSpPr>
            <p:cNvPr id="5"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6"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grpSp>
        <p:nvGrpSpPr>
          <p:cNvPr id="3" name="组合 186"/>
          <p:cNvGrpSpPr/>
          <p:nvPr/>
        </p:nvGrpSpPr>
        <p:grpSpPr>
          <a:xfrm>
            <a:off x="536946" y="1156671"/>
            <a:ext cx="340274" cy="471631"/>
            <a:chOff x="4896805" y="3693132"/>
            <a:chExt cx="601339" cy="815610"/>
          </a:xfrm>
        </p:grpSpPr>
        <p:sp>
          <p:nvSpPr>
            <p:cNvPr id="8" name="Freeform 104"/>
            <p:cNvSpPr>
              <a:spLocks/>
            </p:cNvSpPr>
            <p:nvPr/>
          </p:nvSpPr>
          <p:spPr bwMode="auto">
            <a:xfrm>
              <a:off x="5028132" y="369313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9" name="Freeform 106"/>
            <p:cNvSpPr>
              <a:spLocks/>
            </p:cNvSpPr>
            <p:nvPr/>
          </p:nvSpPr>
          <p:spPr bwMode="auto">
            <a:xfrm>
              <a:off x="4896805" y="406637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0" name="Freeform 107"/>
            <p:cNvSpPr>
              <a:spLocks/>
            </p:cNvSpPr>
            <p:nvPr/>
          </p:nvSpPr>
          <p:spPr bwMode="auto">
            <a:xfrm>
              <a:off x="5166371" y="407328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1" name="Freeform 108"/>
            <p:cNvSpPr>
              <a:spLocks/>
            </p:cNvSpPr>
            <p:nvPr/>
          </p:nvSpPr>
          <p:spPr bwMode="auto">
            <a:xfrm>
              <a:off x="5166371" y="420461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2" name="Freeform 109"/>
            <p:cNvSpPr>
              <a:spLocks/>
            </p:cNvSpPr>
            <p:nvPr/>
          </p:nvSpPr>
          <p:spPr bwMode="auto">
            <a:xfrm>
              <a:off x="5187107" y="406637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grpSp>
        <p:nvGrpSpPr>
          <p:cNvPr id="4" name="组合 137"/>
          <p:cNvGrpSpPr/>
          <p:nvPr/>
        </p:nvGrpSpPr>
        <p:grpSpPr>
          <a:xfrm>
            <a:off x="3198167" y="3733521"/>
            <a:ext cx="408086" cy="400927"/>
            <a:chOff x="-5867037" y="5180676"/>
            <a:chExt cx="665477" cy="649246"/>
          </a:xfrm>
          <a:solidFill>
            <a:schemeClr val="tx1">
              <a:lumMod val="50000"/>
              <a:lumOff val="50000"/>
            </a:schemeClr>
          </a:solidFill>
        </p:grpSpPr>
        <p:sp>
          <p:nvSpPr>
            <p:cNvPr id="14" name="Freeform 111"/>
            <p:cNvSpPr>
              <a:spLocks/>
            </p:cNvSpPr>
            <p:nvPr/>
          </p:nvSpPr>
          <p:spPr bwMode="auto">
            <a:xfrm>
              <a:off x="-5806170" y="5562108"/>
              <a:ext cx="263756" cy="263756"/>
            </a:xfrm>
            <a:custGeom>
              <a:avLst/>
              <a:gdLst/>
              <a:ahLst/>
              <a:cxnLst>
                <a:cxn ang="0">
                  <a:pos x="68" y="42"/>
                </a:cxn>
                <a:cxn ang="0">
                  <a:pos x="44" y="48"/>
                </a:cxn>
                <a:cxn ang="0">
                  <a:pos x="0" y="114"/>
                </a:cxn>
                <a:cxn ang="0">
                  <a:pos x="18" y="130"/>
                </a:cxn>
                <a:cxn ang="0">
                  <a:pos x="84" y="86"/>
                </a:cxn>
                <a:cxn ang="0">
                  <a:pos x="88" y="62"/>
                </a:cxn>
                <a:cxn ang="0">
                  <a:pos x="130" y="20"/>
                </a:cxn>
                <a:cxn ang="0">
                  <a:pos x="110" y="0"/>
                </a:cxn>
                <a:cxn ang="0">
                  <a:pos x="68" y="42"/>
                </a:cxn>
              </a:cxnLst>
              <a:rect l="0" t="0" r="r" b="b"/>
              <a:pathLst>
                <a:path w="130" h="130">
                  <a:moveTo>
                    <a:pt x="68" y="42"/>
                  </a:moveTo>
                  <a:lnTo>
                    <a:pt x="44" y="48"/>
                  </a:lnTo>
                  <a:lnTo>
                    <a:pt x="0" y="114"/>
                  </a:lnTo>
                  <a:lnTo>
                    <a:pt x="18" y="130"/>
                  </a:lnTo>
                  <a:lnTo>
                    <a:pt x="84" y="86"/>
                  </a:lnTo>
                  <a:lnTo>
                    <a:pt x="88" y="62"/>
                  </a:lnTo>
                  <a:lnTo>
                    <a:pt x="130" y="20"/>
                  </a:lnTo>
                  <a:lnTo>
                    <a:pt x="110" y="0"/>
                  </a:lnTo>
                  <a:lnTo>
                    <a:pt x="68" y="4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15" name="Freeform 112"/>
            <p:cNvSpPr>
              <a:spLocks noEditPoints="1"/>
            </p:cNvSpPr>
            <p:nvPr/>
          </p:nvSpPr>
          <p:spPr bwMode="auto">
            <a:xfrm>
              <a:off x="-5599223" y="5229370"/>
              <a:ext cx="397663" cy="397663"/>
            </a:xfrm>
            <a:custGeom>
              <a:avLst/>
              <a:gdLst/>
              <a:ahLst/>
              <a:cxnLst>
                <a:cxn ang="0">
                  <a:pos x="184" y="14"/>
                </a:cxn>
                <a:cxn ang="0">
                  <a:pos x="168" y="4"/>
                </a:cxn>
                <a:cxn ang="0">
                  <a:pos x="152" y="0"/>
                </a:cxn>
                <a:cxn ang="0">
                  <a:pos x="136" y="4"/>
                </a:cxn>
                <a:cxn ang="0">
                  <a:pos x="122" y="14"/>
                </a:cxn>
                <a:cxn ang="0">
                  <a:pos x="60" y="196"/>
                </a:cxn>
                <a:cxn ang="0">
                  <a:pos x="184" y="74"/>
                </a:cxn>
                <a:cxn ang="0">
                  <a:pos x="192" y="60"/>
                </a:cxn>
                <a:cxn ang="0">
                  <a:pos x="196" y="44"/>
                </a:cxn>
                <a:cxn ang="0">
                  <a:pos x="192" y="28"/>
                </a:cxn>
                <a:cxn ang="0">
                  <a:pos x="184" y="14"/>
                </a:cxn>
                <a:cxn ang="0">
                  <a:pos x="52" y="132"/>
                </a:cxn>
                <a:cxn ang="0">
                  <a:pos x="50" y="132"/>
                </a:cxn>
                <a:cxn ang="0">
                  <a:pos x="44" y="132"/>
                </a:cxn>
                <a:cxn ang="0">
                  <a:pos x="42" y="132"/>
                </a:cxn>
                <a:cxn ang="0">
                  <a:pos x="40" y="126"/>
                </a:cxn>
                <a:cxn ang="0">
                  <a:pos x="42" y="120"/>
                </a:cxn>
                <a:cxn ang="0">
                  <a:pos x="136" y="24"/>
                </a:cxn>
                <a:cxn ang="0">
                  <a:pos x="142" y="22"/>
                </a:cxn>
                <a:cxn ang="0">
                  <a:pos x="148" y="24"/>
                </a:cxn>
                <a:cxn ang="0">
                  <a:pos x="150" y="28"/>
                </a:cxn>
                <a:cxn ang="0">
                  <a:pos x="150" y="34"/>
                </a:cxn>
                <a:cxn ang="0">
                  <a:pos x="52" y="132"/>
                </a:cxn>
                <a:cxn ang="0">
                  <a:pos x="76" y="154"/>
                </a:cxn>
                <a:cxn ang="0">
                  <a:pos x="74" y="156"/>
                </a:cxn>
                <a:cxn ang="0">
                  <a:pos x="68" y="156"/>
                </a:cxn>
                <a:cxn ang="0">
                  <a:pos x="64" y="154"/>
                </a:cxn>
                <a:cxn ang="0">
                  <a:pos x="62" y="148"/>
                </a:cxn>
                <a:cxn ang="0">
                  <a:pos x="64" y="144"/>
                </a:cxn>
                <a:cxn ang="0">
                  <a:pos x="160" y="48"/>
                </a:cxn>
                <a:cxn ang="0">
                  <a:pos x="166" y="46"/>
                </a:cxn>
                <a:cxn ang="0">
                  <a:pos x="172" y="48"/>
                </a:cxn>
                <a:cxn ang="0">
                  <a:pos x="174" y="50"/>
                </a:cxn>
                <a:cxn ang="0">
                  <a:pos x="174" y="56"/>
                </a:cxn>
                <a:cxn ang="0">
                  <a:pos x="172" y="58"/>
                </a:cxn>
              </a:cxnLst>
              <a:rect l="0" t="0" r="r" b="b"/>
              <a:pathLst>
                <a:path w="196" h="196">
                  <a:moveTo>
                    <a:pt x="184" y="14"/>
                  </a:moveTo>
                  <a:lnTo>
                    <a:pt x="184" y="14"/>
                  </a:lnTo>
                  <a:lnTo>
                    <a:pt x="176" y="8"/>
                  </a:lnTo>
                  <a:lnTo>
                    <a:pt x="168" y="4"/>
                  </a:lnTo>
                  <a:lnTo>
                    <a:pt x="160" y="2"/>
                  </a:lnTo>
                  <a:lnTo>
                    <a:pt x="152" y="0"/>
                  </a:lnTo>
                  <a:lnTo>
                    <a:pt x="144" y="2"/>
                  </a:lnTo>
                  <a:lnTo>
                    <a:pt x="136" y="4"/>
                  </a:lnTo>
                  <a:lnTo>
                    <a:pt x="128" y="8"/>
                  </a:lnTo>
                  <a:lnTo>
                    <a:pt x="122" y="14"/>
                  </a:lnTo>
                  <a:lnTo>
                    <a:pt x="0" y="136"/>
                  </a:lnTo>
                  <a:lnTo>
                    <a:pt x="60" y="196"/>
                  </a:lnTo>
                  <a:lnTo>
                    <a:pt x="184" y="74"/>
                  </a:lnTo>
                  <a:lnTo>
                    <a:pt x="184" y="74"/>
                  </a:lnTo>
                  <a:lnTo>
                    <a:pt x="188" y="68"/>
                  </a:lnTo>
                  <a:lnTo>
                    <a:pt x="192" y="60"/>
                  </a:lnTo>
                  <a:lnTo>
                    <a:pt x="196" y="52"/>
                  </a:lnTo>
                  <a:lnTo>
                    <a:pt x="196" y="44"/>
                  </a:lnTo>
                  <a:lnTo>
                    <a:pt x="196" y="36"/>
                  </a:lnTo>
                  <a:lnTo>
                    <a:pt x="192" y="28"/>
                  </a:lnTo>
                  <a:lnTo>
                    <a:pt x="188" y="20"/>
                  </a:lnTo>
                  <a:lnTo>
                    <a:pt x="184" y="14"/>
                  </a:lnTo>
                  <a:lnTo>
                    <a:pt x="184" y="14"/>
                  </a:lnTo>
                  <a:close/>
                  <a:moveTo>
                    <a:pt x="52" y="132"/>
                  </a:moveTo>
                  <a:lnTo>
                    <a:pt x="52" y="132"/>
                  </a:lnTo>
                  <a:lnTo>
                    <a:pt x="50" y="132"/>
                  </a:lnTo>
                  <a:lnTo>
                    <a:pt x="48" y="134"/>
                  </a:lnTo>
                  <a:lnTo>
                    <a:pt x="44" y="132"/>
                  </a:lnTo>
                  <a:lnTo>
                    <a:pt x="42" y="132"/>
                  </a:lnTo>
                  <a:lnTo>
                    <a:pt x="42" y="132"/>
                  </a:lnTo>
                  <a:lnTo>
                    <a:pt x="40" y="128"/>
                  </a:lnTo>
                  <a:lnTo>
                    <a:pt x="40" y="126"/>
                  </a:lnTo>
                  <a:lnTo>
                    <a:pt x="40" y="122"/>
                  </a:lnTo>
                  <a:lnTo>
                    <a:pt x="42" y="120"/>
                  </a:lnTo>
                  <a:lnTo>
                    <a:pt x="136" y="24"/>
                  </a:lnTo>
                  <a:lnTo>
                    <a:pt x="136" y="24"/>
                  </a:lnTo>
                  <a:lnTo>
                    <a:pt x="140" y="22"/>
                  </a:lnTo>
                  <a:lnTo>
                    <a:pt x="142" y="22"/>
                  </a:lnTo>
                  <a:lnTo>
                    <a:pt x="146" y="22"/>
                  </a:lnTo>
                  <a:lnTo>
                    <a:pt x="148" y="24"/>
                  </a:lnTo>
                  <a:lnTo>
                    <a:pt x="148" y="24"/>
                  </a:lnTo>
                  <a:lnTo>
                    <a:pt x="150" y="28"/>
                  </a:lnTo>
                  <a:lnTo>
                    <a:pt x="150" y="30"/>
                  </a:lnTo>
                  <a:lnTo>
                    <a:pt x="150" y="34"/>
                  </a:lnTo>
                  <a:lnTo>
                    <a:pt x="148" y="36"/>
                  </a:lnTo>
                  <a:lnTo>
                    <a:pt x="52" y="132"/>
                  </a:lnTo>
                  <a:close/>
                  <a:moveTo>
                    <a:pt x="172" y="58"/>
                  </a:moveTo>
                  <a:lnTo>
                    <a:pt x="76" y="154"/>
                  </a:lnTo>
                  <a:lnTo>
                    <a:pt x="76" y="154"/>
                  </a:lnTo>
                  <a:lnTo>
                    <a:pt x="74" y="156"/>
                  </a:lnTo>
                  <a:lnTo>
                    <a:pt x="70" y="156"/>
                  </a:lnTo>
                  <a:lnTo>
                    <a:pt x="68" y="156"/>
                  </a:lnTo>
                  <a:lnTo>
                    <a:pt x="64" y="154"/>
                  </a:lnTo>
                  <a:lnTo>
                    <a:pt x="64" y="154"/>
                  </a:lnTo>
                  <a:lnTo>
                    <a:pt x="62" y="152"/>
                  </a:lnTo>
                  <a:lnTo>
                    <a:pt x="62" y="148"/>
                  </a:lnTo>
                  <a:lnTo>
                    <a:pt x="62" y="146"/>
                  </a:lnTo>
                  <a:lnTo>
                    <a:pt x="64" y="144"/>
                  </a:lnTo>
                  <a:lnTo>
                    <a:pt x="160" y="48"/>
                  </a:lnTo>
                  <a:lnTo>
                    <a:pt x="160" y="48"/>
                  </a:lnTo>
                  <a:lnTo>
                    <a:pt x="162" y="46"/>
                  </a:lnTo>
                  <a:lnTo>
                    <a:pt x="166" y="46"/>
                  </a:lnTo>
                  <a:lnTo>
                    <a:pt x="168" y="46"/>
                  </a:lnTo>
                  <a:lnTo>
                    <a:pt x="172" y="48"/>
                  </a:lnTo>
                  <a:lnTo>
                    <a:pt x="172" y="48"/>
                  </a:lnTo>
                  <a:lnTo>
                    <a:pt x="174" y="50"/>
                  </a:lnTo>
                  <a:lnTo>
                    <a:pt x="174" y="54"/>
                  </a:lnTo>
                  <a:lnTo>
                    <a:pt x="174" y="56"/>
                  </a:lnTo>
                  <a:lnTo>
                    <a:pt x="172" y="58"/>
                  </a:lnTo>
                  <a:lnTo>
                    <a:pt x="172" y="5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16" name="Freeform 113"/>
            <p:cNvSpPr>
              <a:spLocks noEditPoints="1"/>
            </p:cNvSpPr>
            <p:nvPr/>
          </p:nvSpPr>
          <p:spPr bwMode="auto">
            <a:xfrm>
              <a:off x="-5485605" y="5562108"/>
              <a:ext cx="267814" cy="267814"/>
            </a:xfrm>
            <a:custGeom>
              <a:avLst/>
              <a:gdLst/>
              <a:ahLst/>
              <a:cxnLst>
                <a:cxn ang="0">
                  <a:pos x="120" y="60"/>
                </a:cxn>
                <a:cxn ang="0">
                  <a:pos x="120" y="60"/>
                </a:cxn>
                <a:cxn ang="0">
                  <a:pos x="58" y="0"/>
                </a:cxn>
                <a:cxn ang="0">
                  <a:pos x="0" y="58"/>
                </a:cxn>
                <a:cxn ang="0">
                  <a:pos x="0" y="58"/>
                </a:cxn>
                <a:cxn ang="0">
                  <a:pos x="60" y="120"/>
                </a:cxn>
                <a:cxn ang="0">
                  <a:pos x="60" y="120"/>
                </a:cxn>
                <a:cxn ang="0">
                  <a:pos x="60" y="120"/>
                </a:cxn>
                <a:cxn ang="0">
                  <a:pos x="66" y="126"/>
                </a:cxn>
                <a:cxn ang="0">
                  <a:pos x="74" y="130"/>
                </a:cxn>
                <a:cxn ang="0">
                  <a:pos x="82" y="132"/>
                </a:cxn>
                <a:cxn ang="0">
                  <a:pos x="90" y="132"/>
                </a:cxn>
                <a:cxn ang="0">
                  <a:pos x="98" y="132"/>
                </a:cxn>
                <a:cxn ang="0">
                  <a:pos x="106" y="130"/>
                </a:cxn>
                <a:cxn ang="0">
                  <a:pos x="114" y="126"/>
                </a:cxn>
                <a:cxn ang="0">
                  <a:pos x="120" y="120"/>
                </a:cxn>
                <a:cxn ang="0">
                  <a:pos x="120" y="120"/>
                </a:cxn>
                <a:cxn ang="0">
                  <a:pos x="126" y="114"/>
                </a:cxn>
                <a:cxn ang="0">
                  <a:pos x="130" y="106"/>
                </a:cxn>
                <a:cxn ang="0">
                  <a:pos x="132" y="98"/>
                </a:cxn>
                <a:cxn ang="0">
                  <a:pos x="132" y="90"/>
                </a:cxn>
                <a:cxn ang="0">
                  <a:pos x="132" y="82"/>
                </a:cxn>
                <a:cxn ang="0">
                  <a:pos x="130" y="74"/>
                </a:cxn>
                <a:cxn ang="0">
                  <a:pos x="126" y="66"/>
                </a:cxn>
                <a:cxn ang="0">
                  <a:pos x="120" y="60"/>
                </a:cxn>
                <a:cxn ang="0">
                  <a:pos x="120" y="60"/>
                </a:cxn>
                <a:cxn ang="0">
                  <a:pos x="102" y="102"/>
                </a:cxn>
                <a:cxn ang="0">
                  <a:pos x="102" y="102"/>
                </a:cxn>
                <a:cxn ang="0">
                  <a:pos x="96" y="106"/>
                </a:cxn>
                <a:cxn ang="0">
                  <a:pos x="90" y="108"/>
                </a:cxn>
                <a:cxn ang="0">
                  <a:pos x="84" y="106"/>
                </a:cxn>
                <a:cxn ang="0">
                  <a:pos x="78" y="102"/>
                </a:cxn>
                <a:cxn ang="0">
                  <a:pos x="78" y="102"/>
                </a:cxn>
                <a:cxn ang="0">
                  <a:pos x="74" y="96"/>
                </a:cxn>
                <a:cxn ang="0">
                  <a:pos x="72" y="90"/>
                </a:cxn>
                <a:cxn ang="0">
                  <a:pos x="74" y="84"/>
                </a:cxn>
                <a:cxn ang="0">
                  <a:pos x="78" y="78"/>
                </a:cxn>
                <a:cxn ang="0">
                  <a:pos x="78" y="78"/>
                </a:cxn>
                <a:cxn ang="0">
                  <a:pos x="84" y="74"/>
                </a:cxn>
                <a:cxn ang="0">
                  <a:pos x="90" y="72"/>
                </a:cxn>
                <a:cxn ang="0">
                  <a:pos x="96" y="74"/>
                </a:cxn>
                <a:cxn ang="0">
                  <a:pos x="102" y="78"/>
                </a:cxn>
                <a:cxn ang="0">
                  <a:pos x="102" y="78"/>
                </a:cxn>
                <a:cxn ang="0">
                  <a:pos x="106" y="84"/>
                </a:cxn>
                <a:cxn ang="0">
                  <a:pos x="108" y="90"/>
                </a:cxn>
                <a:cxn ang="0">
                  <a:pos x="106" y="96"/>
                </a:cxn>
                <a:cxn ang="0">
                  <a:pos x="102" y="102"/>
                </a:cxn>
                <a:cxn ang="0">
                  <a:pos x="102" y="102"/>
                </a:cxn>
              </a:cxnLst>
              <a:rect l="0" t="0" r="r" b="b"/>
              <a:pathLst>
                <a:path w="132" h="132">
                  <a:moveTo>
                    <a:pt x="120" y="60"/>
                  </a:moveTo>
                  <a:lnTo>
                    <a:pt x="120" y="60"/>
                  </a:lnTo>
                  <a:lnTo>
                    <a:pt x="58" y="0"/>
                  </a:lnTo>
                  <a:lnTo>
                    <a:pt x="0" y="58"/>
                  </a:lnTo>
                  <a:lnTo>
                    <a:pt x="0" y="58"/>
                  </a:lnTo>
                  <a:lnTo>
                    <a:pt x="60" y="120"/>
                  </a:lnTo>
                  <a:lnTo>
                    <a:pt x="60" y="120"/>
                  </a:lnTo>
                  <a:lnTo>
                    <a:pt x="60" y="120"/>
                  </a:lnTo>
                  <a:lnTo>
                    <a:pt x="66" y="126"/>
                  </a:lnTo>
                  <a:lnTo>
                    <a:pt x="74" y="130"/>
                  </a:lnTo>
                  <a:lnTo>
                    <a:pt x="82" y="132"/>
                  </a:lnTo>
                  <a:lnTo>
                    <a:pt x="90" y="132"/>
                  </a:lnTo>
                  <a:lnTo>
                    <a:pt x="98" y="132"/>
                  </a:lnTo>
                  <a:lnTo>
                    <a:pt x="106" y="130"/>
                  </a:lnTo>
                  <a:lnTo>
                    <a:pt x="114" y="126"/>
                  </a:lnTo>
                  <a:lnTo>
                    <a:pt x="120" y="120"/>
                  </a:lnTo>
                  <a:lnTo>
                    <a:pt x="120" y="120"/>
                  </a:lnTo>
                  <a:lnTo>
                    <a:pt x="126" y="114"/>
                  </a:lnTo>
                  <a:lnTo>
                    <a:pt x="130" y="106"/>
                  </a:lnTo>
                  <a:lnTo>
                    <a:pt x="132" y="98"/>
                  </a:lnTo>
                  <a:lnTo>
                    <a:pt x="132" y="90"/>
                  </a:lnTo>
                  <a:lnTo>
                    <a:pt x="132" y="82"/>
                  </a:lnTo>
                  <a:lnTo>
                    <a:pt x="130" y="74"/>
                  </a:lnTo>
                  <a:lnTo>
                    <a:pt x="126" y="66"/>
                  </a:lnTo>
                  <a:lnTo>
                    <a:pt x="120" y="60"/>
                  </a:lnTo>
                  <a:lnTo>
                    <a:pt x="120" y="60"/>
                  </a:lnTo>
                  <a:close/>
                  <a:moveTo>
                    <a:pt x="102" y="102"/>
                  </a:moveTo>
                  <a:lnTo>
                    <a:pt x="102" y="102"/>
                  </a:lnTo>
                  <a:lnTo>
                    <a:pt x="96" y="106"/>
                  </a:lnTo>
                  <a:lnTo>
                    <a:pt x="90" y="108"/>
                  </a:lnTo>
                  <a:lnTo>
                    <a:pt x="84" y="106"/>
                  </a:lnTo>
                  <a:lnTo>
                    <a:pt x="78" y="102"/>
                  </a:lnTo>
                  <a:lnTo>
                    <a:pt x="78" y="102"/>
                  </a:lnTo>
                  <a:lnTo>
                    <a:pt x="74" y="96"/>
                  </a:lnTo>
                  <a:lnTo>
                    <a:pt x="72" y="90"/>
                  </a:lnTo>
                  <a:lnTo>
                    <a:pt x="74" y="84"/>
                  </a:lnTo>
                  <a:lnTo>
                    <a:pt x="78" y="78"/>
                  </a:lnTo>
                  <a:lnTo>
                    <a:pt x="78" y="78"/>
                  </a:lnTo>
                  <a:lnTo>
                    <a:pt x="84" y="74"/>
                  </a:lnTo>
                  <a:lnTo>
                    <a:pt x="90" y="72"/>
                  </a:lnTo>
                  <a:lnTo>
                    <a:pt x="96" y="74"/>
                  </a:lnTo>
                  <a:lnTo>
                    <a:pt x="102" y="78"/>
                  </a:lnTo>
                  <a:lnTo>
                    <a:pt x="102" y="78"/>
                  </a:lnTo>
                  <a:lnTo>
                    <a:pt x="106" y="84"/>
                  </a:lnTo>
                  <a:lnTo>
                    <a:pt x="108" y="90"/>
                  </a:lnTo>
                  <a:lnTo>
                    <a:pt x="106" y="96"/>
                  </a:lnTo>
                  <a:lnTo>
                    <a:pt x="102" y="102"/>
                  </a:lnTo>
                  <a:lnTo>
                    <a:pt x="102"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17" name="Freeform 114"/>
            <p:cNvSpPr>
              <a:spLocks/>
            </p:cNvSpPr>
            <p:nvPr/>
          </p:nvSpPr>
          <p:spPr bwMode="auto">
            <a:xfrm>
              <a:off x="-5867037" y="5180676"/>
              <a:ext cx="324623" cy="324623"/>
            </a:xfrm>
            <a:custGeom>
              <a:avLst/>
              <a:gdLst/>
              <a:ahLst/>
              <a:cxnLst>
                <a:cxn ang="0">
                  <a:pos x="80" y="0"/>
                </a:cxn>
                <a:cxn ang="0">
                  <a:pos x="80" y="0"/>
                </a:cxn>
                <a:cxn ang="0">
                  <a:pos x="64" y="2"/>
                </a:cxn>
                <a:cxn ang="0">
                  <a:pos x="50" y="6"/>
                </a:cxn>
                <a:cxn ang="0">
                  <a:pos x="92" y="48"/>
                </a:cxn>
                <a:cxn ang="0">
                  <a:pos x="92" y="48"/>
                </a:cxn>
                <a:cxn ang="0">
                  <a:pos x="96" y="56"/>
                </a:cxn>
                <a:cxn ang="0">
                  <a:pos x="98" y="62"/>
                </a:cxn>
                <a:cxn ang="0">
                  <a:pos x="96" y="70"/>
                </a:cxn>
                <a:cxn ang="0">
                  <a:pos x="92" y="76"/>
                </a:cxn>
                <a:cxn ang="0">
                  <a:pos x="76" y="94"/>
                </a:cxn>
                <a:cxn ang="0">
                  <a:pos x="76" y="94"/>
                </a:cxn>
                <a:cxn ang="0">
                  <a:pos x="70" y="98"/>
                </a:cxn>
                <a:cxn ang="0">
                  <a:pos x="62" y="98"/>
                </a:cxn>
                <a:cxn ang="0">
                  <a:pos x="54" y="98"/>
                </a:cxn>
                <a:cxn ang="0">
                  <a:pos x="48" y="94"/>
                </a:cxn>
                <a:cxn ang="0">
                  <a:pos x="6" y="50"/>
                </a:cxn>
                <a:cxn ang="0">
                  <a:pos x="6" y="50"/>
                </a:cxn>
                <a:cxn ang="0">
                  <a:pos x="2" y="64"/>
                </a:cxn>
                <a:cxn ang="0">
                  <a:pos x="0" y="80"/>
                </a:cxn>
                <a:cxn ang="0">
                  <a:pos x="0" y="80"/>
                </a:cxn>
                <a:cxn ang="0">
                  <a:pos x="2" y="96"/>
                </a:cxn>
                <a:cxn ang="0">
                  <a:pos x="6" y="110"/>
                </a:cxn>
                <a:cxn ang="0">
                  <a:pos x="14" y="124"/>
                </a:cxn>
                <a:cxn ang="0">
                  <a:pos x="24" y="136"/>
                </a:cxn>
                <a:cxn ang="0">
                  <a:pos x="36" y="146"/>
                </a:cxn>
                <a:cxn ang="0">
                  <a:pos x="50" y="154"/>
                </a:cxn>
                <a:cxn ang="0">
                  <a:pos x="64" y="158"/>
                </a:cxn>
                <a:cxn ang="0">
                  <a:pos x="80" y="160"/>
                </a:cxn>
                <a:cxn ang="0">
                  <a:pos x="80" y="160"/>
                </a:cxn>
                <a:cxn ang="0">
                  <a:pos x="96" y="158"/>
                </a:cxn>
                <a:cxn ang="0">
                  <a:pos x="112" y="154"/>
                </a:cxn>
                <a:cxn ang="0">
                  <a:pos x="124" y="146"/>
                </a:cxn>
                <a:cxn ang="0">
                  <a:pos x="136" y="136"/>
                </a:cxn>
                <a:cxn ang="0">
                  <a:pos x="146" y="124"/>
                </a:cxn>
                <a:cxn ang="0">
                  <a:pos x="154" y="110"/>
                </a:cxn>
                <a:cxn ang="0">
                  <a:pos x="158" y="96"/>
                </a:cxn>
                <a:cxn ang="0">
                  <a:pos x="160" y="80"/>
                </a:cxn>
                <a:cxn ang="0">
                  <a:pos x="160" y="80"/>
                </a:cxn>
                <a:cxn ang="0">
                  <a:pos x="158" y="64"/>
                </a:cxn>
                <a:cxn ang="0">
                  <a:pos x="154" y="48"/>
                </a:cxn>
                <a:cxn ang="0">
                  <a:pos x="146" y="36"/>
                </a:cxn>
                <a:cxn ang="0">
                  <a:pos x="136" y="24"/>
                </a:cxn>
                <a:cxn ang="0">
                  <a:pos x="124" y="14"/>
                </a:cxn>
                <a:cxn ang="0">
                  <a:pos x="112" y="6"/>
                </a:cxn>
                <a:cxn ang="0">
                  <a:pos x="96" y="2"/>
                </a:cxn>
                <a:cxn ang="0">
                  <a:pos x="80" y="0"/>
                </a:cxn>
                <a:cxn ang="0">
                  <a:pos x="80" y="0"/>
                </a:cxn>
              </a:cxnLst>
              <a:rect l="0" t="0" r="r" b="b"/>
              <a:pathLst>
                <a:path w="160" h="160">
                  <a:moveTo>
                    <a:pt x="80" y="0"/>
                  </a:moveTo>
                  <a:lnTo>
                    <a:pt x="80" y="0"/>
                  </a:lnTo>
                  <a:lnTo>
                    <a:pt x="64" y="2"/>
                  </a:lnTo>
                  <a:lnTo>
                    <a:pt x="50" y="6"/>
                  </a:lnTo>
                  <a:lnTo>
                    <a:pt x="92" y="48"/>
                  </a:lnTo>
                  <a:lnTo>
                    <a:pt x="92" y="48"/>
                  </a:lnTo>
                  <a:lnTo>
                    <a:pt x="96" y="56"/>
                  </a:lnTo>
                  <a:lnTo>
                    <a:pt x="98" y="62"/>
                  </a:lnTo>
                  <a:lnTo>
                    <a:pt x="96" y="70"/>
                  </a:lnTo>
                  <a:lnTo>
                    <a:pt x="92" y="76"/>
                  </a:lnTo>
                  <a:lnTo>
                    <a:pt x="76" y="94"/>
                  </a:lnTo>
                  <a:lnTo>
                    <a:pt x="76" y="94"/>
                  </a:lnTo>
                  <a:lnTo>
                    <a:pt x="70" y="98"/>
                  </a:lnTo>
                  <a:lnTo>
                    <a:pt x="62" y="98"/>
                  </a:lnTo>
                  <a:lnTo>
                    <a:pt x="54" y="98"/>
                  </a:lnTo>
                  <a:lnTo>
                    <a:pt x="48" y="94"/>
                  </a:lnTo>
                  <a:lnTo>
                    <a:pt x="6" y="50"/>
                  </a:lnTo>
                  <a:lnTo>
                    <a:pt x="6" y="50"/>
                  </a:lnTo>
                  <a:lnTo>
                    <a:pt x="2" y="64"/>
                  </a:lnTo>
                  <a:lnTo>
                    <a:pt x="0" y="80"/>
                  </a:lnTo>
                  <a:lnTo>
                    <a:pt x="0" y="80"/>
                  </a:lnTo>
                  <a:lnTo>
                    <a:pt x="2" y="96"/>
                  </a:lnTo>
                  <a:lnTo>
                    <a:pt x="6" y="110"/>
                  </a:lnTo>
                  <a:lnTo>
                    <a:pt x="14" y="124"/>
                  </a:lnTo>
                  <a:lnTo>
                    <a:pt x="24" y="136"/>
                  </a:lnTo>
                  <a:lnTo>
                    <a:pt x="36" y="146"/>
                  </a:lnTo>
                  <a:lnTo>
                    <a:pt x="50" y="154"/>
                  </a:lnTo>
                  <a:lnTo>
                    <a:pt x="64" y="158"/>
                  </a:lnTo>
                  <a:lnTo>
                    <a:pt x="80" y="160"/>
                  </a:lnTo>
                  <a:lnTo>
                    <a:pt x="80" y="160"/>
                  </a:lnTo>
                  <a:lnTo>
                    <a:pt x="96" y="158"/>
                  </a:lnTo>
                  <a:lnTo>
                    <a:pt x="112" y="154"/>
                  </a:lnTo>
                  <a:lnTo>
                    <a:pt x="124" y="146"/>
                  </a:lnTo>
                  <a:lnTo>
                    <a:pt x="136" y="136"/>
                  </a:lnTo>
                  <a:lnTo>
                    <a:pt x="146" y="124"/>
                  </a:lnTo>
                  <a:lnTo>
                    <a:pt x="154" y="110"/>
                  </a:lnTo>
                  <a:lnTo>
                    <a:pt x="158" y="96"/>
                  </a:lnTo>
                  <a:lnTo>
                    <a:pt x="160" y="80"/>
                  </a:lnTo>
                  <a:lnTo>
                    <a:pt x="160" y="80"/>
                  </a:lnTo>
                  <a:lnTo>
                    <a:pt x="158" y="64"/>
                  </a:lnTo>
                  <a:lnTo>
                    <a:pt x="154" y="48"/>
                  </a:lnTo>
                  <a:lnTo>
                    <a:pt x="146" y="36"/>
                  </a:lnTo>
                  <a:lnTo>
                    <a:pt x="136" y="24"/>
                  </a:lnTo>
                  <a:lnTo>
                    <a:pt x="124" y="14"/>
                  </a:lnTo>
                  <a:lnTo>
                    <a:pt x="112" y="6"/>
                  </a:lnTo>
                  <a:lnTo>
                    <a:pt x="96" y="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grpSp>
      <p:sp>
        <p:nvSpPr>
          <p:cNvPr id="18" name="Freeform 6"/>
          <p:cNvSpPr>
            <a:spLocks noEditPoints="1"/>
          </p:cNvSpPr>
          <p:nvPr/>
        </p:nvSpPr>
        <p:spPr bwMode="auto">
          <a:xfrm>
            <a:off x="1791129" y="3670921"/>
            <a:ext cx="475496" cy="526126"/>
          </a:xfrm>
          <a:custGeom>
            <a:avLst/>
            <a:gdLst/>
            <a:ahLst/>
            <a:cxnLst>
              <a:cxn ang="0">
                <a:pos x="3266" y="12328"/>
              </a:cxn>
              <a:cxn ang="0">
                <a:pos x="460" y="16376"/>
              </a:cxn>
              <a:cxn ang="0">
                <a:pos x="3404" y="2346"/>
              </a:cxn>
              <a:cxn ang="0">
                <a:pos x="6394" y="4094"/>
              </a:cxn>
              <a:cxn ang="0">
                <a:pos x="7774" y="4509"/>
              </a:cxn>
              <a:cxn ang="0">
                <a:pos x="5336" y="4048"/>
              </a:cxn>
              <a:cxn ang="0">
                <a:pos x="6348" y="7360"/>
              </a:cxn>
              <a:cxn ang="0">
                <a:pos x="5796" y="9798"/>
              </a:cxn>
              <a:cxn ang="0">
                <a:pos x="4140" y="6808"/>
              </a:cxn>
              <a:cxn ang="0">
                <a:pos x="3634" y="7820"/>
              </a:cxn>
              <a:cxn ang="0">
                <a:pos x="1104" y="8832"/>
              </a:cxn>
              <a:cxn ang="0">
                <a:pos x="2668" y="7820"/>
              </a:cxn>
              <a:cxn ang="0">
                <a:pos x="3312" y="3588"/>
              </a:cxn>
              <a:cxn ang="0">
                <a:pos x="1702" y="4830"/>
              </a:cxn>
              <a:cxn ang="0">
                <a:pos x="1978" y="4830"/>
              </a:cxn>
              <a:cxn ang="0">
                <a:pos x="1978" y="5337"/>
              </a:cxn>
              <a:cxn ang="0">
                <a:pos x="2806" y="6946"/>
              </a:cxn>
              <a:cxn ang="0">
                <a:pos x="0" y="5337"/>
              </a:cxn>
              <a:cxn ang="0">
                <a:pos x="874" y="4968"/>
              </a:cxn>
              <a:cxn ang="0">
                <a:pos x="1012" y="4830"/>
              </a:cxn>
              <a:cxn ang="0">
                <a:pos x="1564" y="3542"/>
              </a:cxn>
              <a:cxn ang="0">
                <a:pos x="1702" y="5152"/>
              </a:cxn>
              <a:cxn ang="0">
                <a:pos x="1150" y="5337"/>
              </a:cxn>
              <a:cxn ang="0">
                <a:pos x="1702" y="5152"/>
              </a:cxn>
              <a:cxn ang="0">
                <a:pos x="4922" y="46"/>
              </a:cxn>
              <a:cxn ang="0">
                <a:pos x="5290" y="184"/>
              </a:cxn>
              <a:cxn ang="0">
                <a:pos x="5566" y="460"/>
              </a:cxn>
              <a:cxn ang="0">
                <a:pos x="5750" y="828"/>
              </a:cxn>
              <a:cxn ang="0">
                <a:pos x="5750" y="1243"/>
              </a:cxn>
              <a:cxn ang="0">
                <a:pos x="5566" y="1610"/>
              </a:cxn>
              <a:cxn ang="0">
                <a:pos x="5290" y="1886"/>
              </a:cxn>
              <a:cxn ang="0">
                <a:pos x="4922" y="2070"/>
              </a:cxn>
              <a:cxn ang="0">
                <a:pos x="4508" y="2070"/>
              </a:cxn>
              <a:cxn ang="0">
                <a:pos x="4140" y="1886"/>
              </a:cxn>
              <a:cxn ang="0">
                <a:pos x="3864" y="1610"/>
              </a:cxn>
              <a:cxn ang="0">
                <a:pos x="3725" y="1243"/>
              </a:cxn>
              <a:cxn ang="0">
                <a:pos x="3725" y="828"/>
              </a:cxn>
              <a:cxn ang="0">
                <a:pos x="3864" y="460"/>
              </a:cxn>
              <a:cxn ang="0">
                <a:pos x="4140" y="184"/>
              </a:cxn>
              <a:cxn ang="0">
                <a:pos x="4508" y="46"/>
              </a:cxn>
              <a:cxn ang="0">
                <a:pos x="12098" y="7038"/>
              </a:cxn>
              <a:cxn ang="0">
                <a:pos x="14904" y="16376"/>
              </a:cxn>
              <a:cxn ang="0">
                <a:pos x="12098" y="7038"/>
              </a:cxn>
              <a:cxn ang="0">
                <a:pos x="10994" y="8740"/>
              </a:cxn>
              <a:cxn ang="0">
                <a:pos x="8188" y="16376"/>
              </a:cxn>
              <a:cxn ang="0">
                <a:pos x="4278" y="10442"/>
              </a:cxn>
              <a:cxn ang="0">
                <a:pos x="7084" y="16376"/>
              </a:cxn>
              <a:cxn ang="0">
                <a:pos x="4278" y="10442"/>
              </a:cxn>
            </a:cxnLst>
            <a:rect l="0" t="0" r="r" b="b"/>
            <a:pathLst>
              <a:path w="14904" h="16376">
                <a:moveTo>
                  <a:pt x="460" y="12328"/>
                </a:moveTo>
                <a:lnTo>
                  <a:pt x="3266" y="12328"/>
                </a:lnTo>
                <a:lnTo>
                  <a:pt x="3266" y="16376"/>
                </a:lnTo>
                <a:lnTo>
                  <a:pt x="460" y="16376"/>
                </a:lnTo>
                <a:lnTo>
                  <a:pt x="460" y="12328"/>
                </a:lnTo>
                <a:close/>
                <a:moveTo>
                  <a:pt x="3404" y="2346"/>
                </a:moveTo>
                <a:lnTo>
                  <a:pt x="5888" y="2346"/>
                </a:lnTo>
                <a:lnTo>
                  <a:pt x="6394" y="4094"/>
                </a:lnTo>
                <a:lnTo>
                  <a:pt x="7728" y="4140"/>
                </a:lnTo>
                <a:lnTo>
                  <a:pt x="7774" y="4509"/>
                </a:lnTo>
                <a:lnTo>
                  <a:pt x="5888" y="4784"/>
                </a:lnTo>
                <a:lnTo>
                  <a:pt x="5336" y="4048"/>
                </a:lnTo>
                <a:lnTo>
                  <a:pt x="5014" y="5704"/>
                </a:lnTo>
                <a:lnTo>
                  <a:pt x="6348" y="7360"/>
                </a:lnTo>
                <a:lnTo>
                  <a:pt x="6394" y="9798"/>
                </a:lnTo>
                <a:lnTo>
                  <a:pt x="5796" y="9798"/>
                </a:lnTo>
                <a:lnTo>
                  <a:pt x="5290" y="7682"/>
                </a:lnTo>
                <a:lnTo>
                  <a:pt x="4140" y="6808"/>
                </a:lnTo>
                <a:lnTo>
                  <a:pt x="3910" y="7268"/>
                </a:lnTo>
                <a:lnTo>
                  <a:pt x="3634" y="7820"/>
                </a:lnTo>
                <a:lnTo>
                  <a:pt x="3404" y="8464"/>
                </a:lnTo>
                <a:lnTo>
                  <a:pt x="1104" y="8832"/>
                </a:lnTo>
                <a:lnTo>
                  <a:pt x="1012" y="8464"/>
                </a:lnTo>
                <a:lnTo>
                  <a:pt x="2668" y="7820"/>
                </a:lnTo>
                <a:lnTo>
                  <a:pt x="3036" y="5474"/>
                </a:lnTo>
                <a:lnTo>
                  <a:pt x="3312" y="3588"/>
                </a:lnTo>
                <a:lnTo>
                  <a:pt x="2346" y="3910"/>
                </a:lnTo>
                <a:lnTo>
                  <a:pt x="1702" y="4830"/>
                </a:lnTo>
                <a:lnTo>
                  <a:pt x="1840" y="4830"/>
                </a:lnTo>
                <a:lnTo>
                  <a:pt x="1978" y="4830"/>
                </a:lnTo>
                <a:lnTo>
                  <a:pt x="1978" y="4968"/>
                </a:lnTo>
                <a:lnTo>
                  <a:pt x="1978" y="5337"/>
                </a:lnTo>
                <a:lnTo>
                  <a:pt x="2806" y="5337"/>
                </a:lnTo>
                <a:lnTo>
                  <a:pt x="2806" y="6946"/>
                </a:lnTo>
                <a:lnTo>
                  <a:pt x="0" y="6946"/>
                </a:lnTo>
                <a:lnTo>
                  <a:pt x="0" y="5337"/>
                </a:lnTo>
                <a:lnTo>
                  <a:pt x="874" y="5337"/>
                </a:lnTo>
                <a:lnTo>
                  <a:pt x="874" y="4968"/>
                </a:lnTo>
                <a:lnTo>
                  <a:pt x="874" y="4830"/>
                </a:lnTo>
                <a:lnTo>
                  <a:pt x="1012" y="4830"/>
                </a:lnTo>
                <a:lnTo>
                  <a:pt x="1196" y="4830"/>
                </a:lnTo>
                <a:lnTo>
                  <a:pt x="1564" y="3542"/>
                </a:lnTo>
                <a:lnTo>
                  <a:pt x="3404" y="2346"/>
                </a:lnTo>
                <a:close/>
                <a:moveTo>
                  <a:pt x="1702" y="5152"/>
                </a:moveTo>
                <a:lnTo>
                  <a:pt x="1150" y="5152"/>
                </a:lnTo>
                <a:lnTo>
                  <a:pt x="1150" y="5337"/>
                </a:lnTo>
                <a:lnTo>
                  <a:pt x="1702" y="5337"/>
                </a:lnTo>
                <a:lnTo>
                  <a:pt x="1702" y="5152"/>
                </a:lnTo>
                <a:close/>
                <a:moveTo>
                  <a:pt x="4738" y="0"/>
                </a:moveTo>
                <a:lnTo>
                  <a:pt x="4922" y="46"/>
                </a:lnTo>
                <a:lnTo>
                  <a:pt x="5152" y="92"/>
                </a:lnTo>
                <a:lnTo>
                  <a:pt x="5290" y="184"/>
                </a:lnTo>
                <a:lnTo>
                  <a:pt x="5474" y="322"/>
                </a:lnTo>
                <a:lnTo>
                  <a:pt x="5566" y="460"/>
                </a:lnTo>
                <a:lnTo>
                  <a:pt x="5658" y="644"/>
                </a:lnTo>
                <a:lnTo>
                  <a:pt x="5750" y="828"/>
                </a:lnTo>
                <a:lnTo>
                  <a:pt x="5750" y="1058"/>
                </a:lnTo>
                <a:lnTo>
                  <a:pt x="5750" y="1243"/>
                </a:lnTo>
                <a:lnTo>
                  <a:pt x="5658" y="1426"/>
                </a:lnTo>
                <a:lnTo>
                  <a:pt x="5566" y="1610"/>
                </a:lnTo>
                <a:lnTo>
                  <a:pt x="5474" y="1794"/>
                </a:lnTo>
                <a:lnTo>
                  <a:pt x="5290" y="1886"/>
                </a:lnTo>
                <a:lnTo>
                  <a:pt x="5152" y="1978"/>
                </a:lnTo>
                <a:lnTo>
                  <a:pt x="4922" y="2070"/>
                </a:lnTo>
                <a:lnTo>
                  <a:pt x="4738" y="2070"/>
                </a:lnTo>
                <a:lnTo>
                  <a:pt x="4508" y="2070"/>
                </a:lnTo>
                <a:lnTo>
                  <a:pt x="4324" y="1978"/>
                </a:lnTo>
                <a:lnTo>
                  <a:pt x="4140" y="1886"/>
                </a:lnTo>
                <a:lnTo>
                  <a:pt x="4002" y="1794"/>
                </a:lnTo>
                <a:lnTo>
                  <a:pt x="3864" y="1610"/>
                </a:lnTo>
                <a:lnTo>
                  <a:pt x="3772" y="1426"/>
                </a:lnTo>
                <a:lnTo>
                  <a:pt x="3725" y="1243"/>
                </a:lnTo>
                <a:lnTo>
                  <a:pt x="3680" y="1058"/>
                </a:lnTo>
                <a:lnTo>
                  <a:pt x="3725" y="828"/>
                </a:lnTo>
                <a:lnTo>
                  <a:pt x="3772" y="644"/>
                </a:lnTo>
                <a:lnTo>
                  <a:pt x="3864" y="460"/>
                </a:lnTo>
                <a:lnTo>
                  <a:pt x="4002" y="322"/>
                </a:lnTo>
                <a:lnTo>
                  <a:pt x="4140" y="184"/>
                </a:lnTo>
                <a:lnTo>
                  <a:pt x="4324" y="92"/>
                </a:lnTo>
                <a:lnTo>
                  <a:pt x="4508" y="46"/>
                </a:lnTo>
                <a:lnTo>
                  <a:pt x="4738" y="0"/>
                </a:lnTo>
                <a:close/>
                <a:moveTo>
                  <a:pt x="12098" y="7038"/>
                </a:moveTo>
                <a:lnTo>
                  <a:pt x="14904" y="7038"/>
                </a:lnTo>
                <a:lnTo>
                  <a:pt x="14904" y="16376"/>
                </a:lnTo>
                <a:lnTo>
                  <a:pt x="12098" y="16376"/>
                </a:lnTo>
                <a:lnTo>
                  <a:pt x="12098" y="7038"/>
                </a:lnTo>
                <a:close/>
                <a:moveTo>
                  <a:pt x="8188" y="8740"/>
                </a:moveTo>
                <a:lnTo>
                  <a:pt x="10994" y="8740"/>
                </a:lnTo>
                <a:lnTo>
                  <a:pt x="10994" y="16376"/>
                </a:lnTo>
                <a:lnTo>
                  <a:pt x="8188" y="16376"/>
                </a:lnTo>
                <a:lnTo>
                  <a:pt x="8188" y="8740"/>
                </a:lnTo>
                <a:close/>
                <a:moveTo>
                  <a:pt x="4278" y="10442"/>
                </a:moveTo>
                <a:lnTo>
                  <a:pt x="7084" y="10442"/>
                </a:lnTo>
                <a:lnTo>
                  <a:pt x="7084" y="16376"/>
                </a:lnTo>
                <a:lnTo>
                  <a:pt x="4278" y="16376"/>
                </a:lnTo>
                <a:lnTo>
                  <a:pt x="4278" y="10442"/>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grpSp>
        <p:nvGrpSpPr>
          <p:cNvPr id="7" name="组合 112"/>
          <p:cNvGrpSpPr/>
          <p:nvPr/>
        </p:nvGrpSpPr>
        <p:grpSpPr>
          <a:xfrm>
            <a:off x="4626298" y="3738760"/>
            <a:ext cx="573163" cy="390449"/>
            <a:chOff x="9629775" y="3663950"/>
            <a:chExt cx="431800" cy="292100"/>
          </a:xfrm>
          <a:solidFill>
            <a:schemeClr val="tx1">
              <a:lumMod val="50000"/>
              <a:lumOff val="50000"/>
            </a:schemeClr>
          </a:solidFill>
        </p:grpSpPr>
        <p:sp>
          <p:nvSpPr>
            <p:cNvPr id="20" name="Freeform 243"/>
            <p:cNvSpPr>
              <a:spLocks noEditPoints="1"/>
            </p:cNvSpPr>
            <p:nvPr/>
          </p:nvSpPr>
          <p:spPr bwMode="auto">
            <a:xfrm>
              <a:off x="9629775" y="3717925"/>
              <a:ext cx="358775" cy="238125"/>
            </a:xfrm>
            <a:custGeom>
              <a:avLst/>
              <a:gdLst/>
              <a:ahLst/>
              <a:cxnLst>
                <a:cxn ang="0">
                  <a:pos x="18" y="150"/>
                </a:cxn>
                <a:cxn ang="0">
                  <a:pos x="18" y="150"/>
                </a:cxn>
                <a:cxn ang="0">
                  <a:pos x="10" y="148"/>
                </a:cxn>
                <a:cxn ang="0">
                  <a:pos x="6" y="144"/>
                </a:cxn>
                <a:cxn ang="0">
                  <a:pos x="2" y="140"/>
                </a:cxn>
                <a:cxn ang="0">
                  <a:pos x="0" y="132"/>
                </a:cxn>
                <a:cxn ang="0">
                  <a:pos x="0" y="16"/>
                </a:cxn>
                <a:cxn ang="0">
                  <a:pos x="0" y="16"/>
                </a:cxn>
                <a:cxn ang="0">
                  <a:pos x="2" y="10"/>
                </a:cxn>
                <a:cxn ang="0">
                  <a:pos x="6" y="6"/>
                </a:cxn>
                <a:cxn ang="0">
                  <a:pos x="10" y="2"/>
                </a:cxn>
                <a:cxn ang="0">
                  <a:pos x="18" y="0"/>
                </a:cxn>
                <a:cxn ang="0">
                  <a:pos x="208" y="0"/>
                </a:cxn>
                <a:cxn ang="0">
                  <a:pos x="208" y="0"/>
                </a:cxn>
                <a:cxn ang="0">
                  <a:pos x="216" y="2"/>
                </a:cxn>
                <a:cxn ang="0">
                  <a:pos x="220" y="6"/>
                </a:cxn>
                <a:cxn ang="0">
                  <a:pos x="224" y="10"/>
                </a:cxn>
                <a:cxn ang="0">
                  <a:pos x="226" y="16"/>
                </a:cxn>
                <a:cxn ang="0">
                  <a:pos x="226" y="132"/>
                </a:cxn>
                <a:cxn ang="0">
                  <a:pos x="226" y="132"/>
                </a:cxn>
                <a:cxn ang="0">
                  <a:pos x="224" y="140"/>
                </a:cxn>
                <a:cxn ang="0">
                  <a:pos x="220" y="144"/>
                </a:cxn>
                <a:cxn ang="0">
                  <a:pos x="216" y="148"/>
                </a:cxn>
                <a:cxn ang="0">
                  <a:pos x="208" y="150"/>
                </a:cxn>
                <a:cxn ang="0">
                  <a:pos x="18" y="150"/>
                </a:cxn>
                <a:cxn ang="0">
                  <a:pos x="6" y="16"/>
                </a:cxn>
                <a:cxn ang="0">
                  <a:pos x="6" y="132"/>
                </a:cxn>
                <a:cxn ang="0">
                  <a:pos x="6" y="132"/>
                </a:cxn>
                <a:cxn ang="0">
                  <a:pos x="6" y="138"/>
                </a:cxn>
                <a:cxn ang="0">
                  <a:pos x="8" y="140"/>
                </a:cxn>
                <a:cxn ang="0">
                  <a:pos x="12" y="144"/>
                </a:cxn>
                <a:cxn ang="0">
                  <a:pos x="18" y="144"/>
                </a:cxn>
                <a:cxn ang="0">
                  <a:pos x="208" y="144"/>
                </a:cxn>
                <a:cxn ang="0">
                  <a:pos x="208" y="144"/>
                </a:cxn>
                <a:cxn ang="0">
                  <a:pos x="212" y="144"/>
                </a:cxn>
                <a:cxn ang="0">
                  <a:pos x="216" y="140"/>
                </a:cxn>
                <a:cxn ang="0">
                  <a:pos x="220" y="138"/>
                </a:cxn>
                <a:cxn ang="0">
                  <a:pos x="220" y="132"/>
                </a:cxn>
                <a:cxn ang="0">
                  <a:pos x="220" y="16"/>
                </a:cxn>
                <a:cxn ang="0">
                  <a:pos x="220" y="16"/>
                </a:cxn>
                <a:cxn ang="0">
                  <a:pos x="220" y="12"/>
                </a:cxn>
                <a:cxn ang="0">
                  <a:pos x="216" y="8"/>
                </a:cxn>
                <a:cxn ang="0">
                  <a:pos x="212" y="6"/>
                </a:cxn>
                <a:cxn ang="0">
                  <a:pos x="208" y="6"/>
                </a:cxn>
                <a:cxn ang="0">
                  <a:pos x="18" y="6"/>
                </a:cxn>
                <a:cxn ang="0">
                  <a:pos x="18" y="6"/>
                </a:cxn>
                <a:cxn ang="0">
                  <a:pos x="12" y="6"/>
                </a:cxn>
                <a:cxn ang="0">
                  <a:pos x="8" y="8"/>
                </a:cxn>
                <a:cxn ang="0">
                  <a:pos x="6" y="12"/>
                </a:cxn>
                <a:cxn ang="0">
                  <a:pos x="6" y="16"/>
                </a:cxn>
                <a:cxn ang="0">
                  <a:pos x="6" y="16"/>
                </a:cxn>
              </a:cxnLst>
              <a:rect l="0" t="0" r="r" b="b"/>
              <a:pathLst>
                <a:path w="226" h="150">
                  <a:moveTo>
                    <a:pt x="18" y="150"/>
                  </a:moveTo>
                  <a:lnTo>
                    <a:pt x="18" y="150"/>
                  </a:lnTo>
                  <a:lnTo>
                    <a:pt x="10" y="148"/>
                  </a:lnTo>
                  <a:lnTo>
                    <a:pt x="6" y="144"/>
                  </a:lnTo>
                  <a:lnTo>
                    <a:pt x="2" y="140"/>
                  </a:lnTo>
                  <a:lnTo>
                    <a:pt x="0" y="132"/>
                  </a:lnTo>
                  <a:lnTo>
                    <a:pt x="0" y="16"/>
                  </a:lnTo>
                  <a:lnTo>
                    <a:pt x="0" y="16"/>
                  </a:lnTo>
                  <a:lnTo>
                    <a:pt x="2" y="10"/>
                  </a:lnTo>
                  <a:lnTo>
                    <a:pt x="6" y="6"/>
                  </a:lnTo>
                  <a:lnTo>
                    <a:pt x="10" y="2"/>
                  </a:lnTo>
                  <a:lnTo>
                    <a:pt x="18" y="0"/>
                  </a:lnTo>
                  <a:lnTo>
                    <a:pt x="208" y="0"/>
                  </a:lnTo>
                  <a:lnTo>
                    <a:pt x="208" y="0"/>
                  </a:lnTo>
                  <a:lnTo>
                    <a:pt x="216" y="2"/>
                  </a:lnTo>
                  <a:lnTo>
                    <a:pt x="220" y="6"/>
                  </a:lnTo>
                  <a:lnTo>
                    <a:pt x="224" y="10"/>
                  </a:lnTo>
                  <a:lnTo>
                    <a:pt x="226" y="16"/>
                  </a:lnTo>
                  <a:lnTo>
                    <a:pt x="226" y="132"/>
                  </a:lnTo>
                  <a:lnTo>
                    <a:pt x="226" y="132"/>
                  </a:lnTo>
                  <a:lnTo>
                    <a:pt x="224" y="140"/>
                  </a:lnTo>
                  <a:lnTo>
                    <a:pt x="220" y="144"/>
                  </a:lnTo>
                  <a:lnTo>
                    <a:pt x="216" y="148"/>
                  </a:lnTo>
                  <a:lnTo>
                    <a:pt x="208" y="150"/>
                  </a:lnTo>
                  <a:lnTo>
                    <a:pt x="18" y="150"/>
                  </a:lnTo>
                  <a:close/>
                  <a:moveTo>
                    <a:pt x="6" y="16"/>
                  </a:moveTo>
                  <a:lnTo>
                    <a:pt x="6" y="132"/>
                  </a:lnTo>
                  <a:lnTo>
                    <a:pt x="6" y="132"/>
                  </a:lnTo>
                  <a:lnTo>
                    <a:pt x="6" y="138"/>
                  </a:lnTo>
                  <a:lnTo>
                    <a:pt x="8" y="140"/>
                  </a:lnTo>
                  <a:lnTo>
                    <a:pt x="12" y="144"/>
                  </a:lnTo>
                  <a:lnTo>
                    <a:pt x="18" y="144"/>
                  </a:lnTo>
                  <a:lnTo>
                    <a:pt x="208" y="144"/>
                  </a:lnTo>
                  <a:lnTo>
                    <a:pt x="208" y="144"/>
                  </a:lnTo>
                  <a:lnTo>
                    <a:pt x="212" y="144"/>
                  </a:lnTo>
                  <a:lnTo>
                    <a:pt x="216" y="140"/>
                  </a:lnTo>
                  <a:lnTo>
                    <a:pt x="220" y="138"/>
                  </a:lnTo>
                  <a:lnTo>
                    <a:pt x="220" y="132"/>
                  </a:lnTo>
                  <a:lnTo>
                    <a:pt x="220" y="16"/>
                  </a:lnTo>
                  <a:lnTo>
                    <a:pt x="220" y="16"/>
                  </a:lnTo>
                  <a:lnTo>
                    <a:pt x="220" y="12"/>
                  </a:lnTo>
                  <a:lnTo>
                    <a:pt x="216" y="8"/>
                  </a:lnTo>
                  <a:lnTo>
                    <a:pt x="212" y="6"/>
                  </a:lnTo>
                  <a:lnTo>
                    <a:pt x="208" y="6"/>
                  </a:lnTo>
                  <a:lnTo>
                    <a:pt x="18" y="6"/>
                  </a:lnTo>
                  <a:lnTo>
                    <a:pt x="18" y="6"/>
                  </a:lnTo>
                  <a:lnTo>
                    <a:pt x="12" y="6"/>
                  </a:lnTo>
                  <a:lnTo>
                    <a:pt x="8" y="8"/>
                  </a:lnTo>
                  <a:lnTo>
                    <a:pt x="6" y="12"/>
                  </a:lnTo>
                  <a:lnTo>
                    <a:pt x="6" y="16"/>
                  </a:lnTo>
                  <a:lnTo>
                    <a:pt x="6"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1" name="Rectangle 244"/>
            <p:cNvSpPr>
              <a:spLocks noChangeArrowheads="1"/>
            </p:cNvSpPr>
            <p:nvPr/>
          </p:nvSpPr>
          <p:spPr bwMode="auto">
            <a:xfrm>
              <a:off x="9677400" y="3832225"/>
              <a:ext cx="174625" cy="222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2" name="Rectangle 245"/>
            <p:cNvSpPr>
              <a:spLocks noChangeArrowheads="1"/>
            </p:cNvSpPr>
            <p:nvPr/>
          </p:nvSpPr>
          <p:spPr bwMode="auto">
            <a:xfrm>
              <a:off x="9677400" y="3787775"/>
              <a:ext cx="174625" cy="222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3" name="Rectangle 246"/>
            <p:cNvSpPr>
              <a:spLocks noChangeArrowheads="1"/>
            </p:cNvSpPr>
            <p:nvPr/>
          </p:nvSpPr>
          <p:spPr bwMode="auto">
            <a:xfrm>
              <a:off x="9677400" y="3873500"/>
              <a:ext cx="174625" cy="222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4" name="Freeform 247"/>
            <p:cNvSpPr>
              <a:spLocks/>
            </p:cNvSpPr>
            <p:nvPr/>
          </p:nvSpPr>
          <p:spPr bwMode="auto">
            <a:xfrm>
              <a:off x="9874250" y="3663950"/>
              <a:ext cx="187325" cy="184150"/>
            </a:xfrm>
            <a:custGeom>
              <a:avLst/>
              <a:gdLst/>
              <a:ahLst/>
              <a:cxnLst>
                <a:cxn ang="0">
                  <a:pos x="42" y="116"/>
                </a:cxn>
                <a:cxn ang="0">
                  <a:pos x="44" y="114"/>
                </a:cxn>
                <a:cxn ang="0">
                  <a:pos x="104" y="54"/>
                </a:cxn>
                <a:cxn ang="0">
                  <a:pos x="116" y="44"/>
                </a:cxn>
                <a:cxn ang="0">
                  <a:pos x="116" y="44"/>
                </a:cxn>
                <a:cxn ang="0">
                  <a:pos x="118" y="40"/>
                </a:cxn>
                <a:cxn ang="0">
                  <a:pos x="118" y="36"/>
                </a:cxn>
                <a:cxn ang="0">
                  <a:pos x="118" y="32"/>
                </a:cxn>
                <a:cxn ang="0">
                  <a:pos x="116" y="28"/>
                </a:cxn>
                <a:cxn ang="0">
                  <a:pos x="90" y="2"/>
                </a:cxn>
                <a:cxn ang="0">
                  <a:pos x="90" y="2"/>
                </a:cxn>
                <a:cxn ang="0">
                  <a:pos x="86" y="0"/>
                </a:cxn>
                <a:cxn ang="0">
                  <a:pos x="82" y="0"/>
                </a:cxn>
                <a:cxn ang="0">
                  <a:pos x="78" y="0"/>
                </a:cxn>
                <a:cxn ang="0">
                  <a:pos x="74" y="2"/>
                </a:cxn>
                <a:cxn ang="0">
                  <a:pos x="62" y="14"/>
                </a:cxn>
                <a:cxn ang="0">
                  <a:pos x="4" y="74"/>
                </a:cxn>
                <a:cxn ang="0">
                  <a:pos x="4" y="74"/>
                </a:cxn>
                <a:cxn ang="0">
                  <a:pos x="0" y="78"/>
                </a:cxn>
                <a:cxn ang="0">
                  <a:pos x="0" y="78"/>
                </a:cxn>
                <a:cxn ang="0">
                  <a:pos x="16" y="82"/>
                </a:cxn>
                <a:cxn ang="0">
                  <a:pos x="22" y="86"/>
                </a:cxn>
                <a:cxn ang="0">
                  <a:pos x="28" y="92"/>
                </a:cxn>
                <a:cxn ang="0">
                  <a:pos x="28" y="92"/>
                </a:cxn>
                <a:cxn ang="0">
                  <a:pos x="36" y="104"/>
                </a:cxn>
                <a:cxn ang="0">
                  <a:pos x="42" y="116"/>
                </a:cxn>
                <a:cxn ang="0">
                  <a:pos x="42" y="116"/>
                </a:cxn>
              </a:cxnLst>
              <a:rect l="0" t="0" r="r" b="b"/>
              <a:pathLst>
                <a:path w="118" h="116">
                  <a:moveTo>
                    <a:pt x="42" y="116"/>
                  </a:moveTo>
                  <a:lnTo>
                    <a:pt x="44" y="114"/>
                  </a:lnTo>
                  <a:lnTo>
                    <a:pt x="104" y="54"/>
                  </a:lnTo>
                  <a:lnTo>
                    <a:pt x="116" y="44"/>
                  </a:lnTo>
                  <a:lnTo>
                    <a:pt x="116" y="44"/>
                  </a:lnTo>
                  <a:lnTo>
                    <a:pt x="118" y="40"/>
                  </a:lnTo>
                  <a:lnTo>
                    <a:pt x="118" y="36"/>
                  </a:lnTo>
                  <a:lnTo>
                    <a:pt x="118" y="32"/>
                  </a:lnTo>
                  <a:lnTo>
                    <a:pt x="116" y="28"/>
                  </a:lnTo>
                  <a:lnTo>
                    <a:pt x="90" y="2"/>
                  </a:lnTo>
                  <a:lnTo>
                    <a:pt x="90" y="2"/>
                  </a:lnTo>
                  <a:lnTo>
                    <a:pt x="86" y="0"/>
                  </a:lnTo>
                  <a:lnTo>
                    <a:pt x="82" y="0"/>
                  </a:lnTo>
                  <a:lnTo>
                    <a:pt x="78" y="0"/>
                  </a:lnTo>
                  <a:lnTo>
                    <a:pt x="74" y="2"/>
                  </a:lnTo>
                  <a:lnTo>
                    <a:pt x="62" y="14"/>
                  </a:lnTo>
                  <a:lnTo>
                    <a:pt x="4" y="74"/>
                  </a:lnTo>
                  <a:lnTo>
                    <a:pt x="4" y="74"/>
                  </a:lnTo>
                  <a:lnTo>
                    <a:pt x="0" y="78"/>
                  </a:lnTo>
                  <a:lnTo>
                    <a:pt x="0" y="78"/>
                  </a:lnTo>
                  <a:lnTo>
                    <a:pt x="16" y="82"/>
                  </a:lnTo>
                  <a:lnTo>
                    <a:pt x="22" y="86"/>
                  </a:lnTo>
                  <a:lnTo>
                    <a:pt x="28" y="92"/>
                  </a:lnTo>
                  <a:lnTo>
                    <a:pt x="28" y="92"/>
                  </a:lnTo>
                  <a:lnTo>
                    <a:pt x="36" y="104"/>
                  </a:lnTo>
                  <a:lnTo>
                    <a:pt x="42" y="116"/>
                  </a:lnTo>
                  <a:lnTo>
                    <a:pt x="42" y="1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5" name="Freeform 248"/>
            <p:cNvSpPr>
              <a:spLocks/>
            </p:cNvSpPr>
            <p:nvPr/>
          </p:nvSpPr>
          <p:spPr bwMode="auto">
            <a:xfrm>
              <a:off x="9940925" y="3717925"/>
              <a:ext cx="107950" cy="107950"/>
            </a:xfrm>
            <a:custGeom>
              <a:avLst/>
              <a:gdLst/>
              <a:ahLst/>
              <a:cxnLst>
                <a:cxn ang="0">
                  <a:pos x="66" y="2"/>
                </a:cxn>
                <a:cxn ang="0">
                  <a:pos x="66" y="2"/>
                </a:cxn>
                <a:cxn ang="0">
                  <a:pos x="68" y="6"/>
                </a:cxn>
                <a:cxn ang="0">
                  <a:pos x="66" y="10"/>
                </a:cxn>
                <a:cxn ang="0">
                  <a:pos x="8" y="66"/>
                </a:cxn>
                <a:cxn ang="0">
                  <a:pos x="8" y="66"/>
                </a:cxn>
                <a:cxn ang="0">
                  <a:pos x="4" y="68"/>
                </a:cxn>
                <a:cxn ang="0">
                  <a:pos x="2" y="66"/>
                </a:cxn>
                <a:cxn ang="0">
                  <a:pos x="2" y="66"/>
                </a:cxn>
                <a:cxn ang="0">
                  <a:pos x="0" y="64"/>
                </a:cxn>
                <a:cxn ang="0">
                  <a:pos x="2" y="60"/>
                </a:cxn>
                <a:cxn ang="0">
                  <a:pos x="58" y="2"/>
                </a:cxn>
                <a:cxn ang="0">
                  <a:pos x="58" y="2"/>
                </a:cxn>
                <a:cxn ang="0">
                  <a:pos x="62" y="0"/>
                </a:cxn>
                <a:cxn ang="0">
                  <a:pos x="66" y="2"/>
                </a:cxn>
                <a:cxn ang="0">
                  <a:pos x="66" y="2"/>
                </a:cxn>
              </a:cxnLst>
              <a:rect l="0" t="0" r="r" b="b"/>
              <a:pathLst>
                <a:path w="68" h="68">
                  <a:moveTo>
                    <a:pt x="66" y="2"/>
                  </a:moveTo>
                  <a:lnTo>
                    <a:pt x="66" y="2"/>
                  </a:lnTo>
                  <a:lnTo>
                    <a:pt x="68" y="6"/>
                  </a:lnTo>
                  <a:lnTo>
                    <a:pt x="66" y="10"/>
                  </a:lnTo>
                  <a:lnTo>
                    <a:pt x="8" y="66"/>
                  </a:lnTo>
                  <a:lnTo>
                    <a:pt x="8" y="66"/>
                  </a:lnTo>
                  <a:lnTo>
                    <a:pt x="4" y="68"/>
                  </a:lnTo>
                  <a:lnTo>
                    <a:pt x="2" y="66"/>
                  </a:lnTo>
                  <a:lnTo>
                    <a:pt x="2" y="66"/>
                  </a:lnTo>
                  <a:lnTo>
                    <a:pt x="0" y="64"/>
                  </a:lnTo>
                  <a:lnTo>
                    <a:pt x="2" y="60"/>
                  </a:lnTo>
                  <a:lnTo>
                    <a:pt x="58" y="2"/>
                  </a:lnTo>
                  <a:lnTo>
                    <a:pt x="58" y="2"/>
                  </a:lnTo>
                  <a:lnTo>
                    <a:pt x="62" y="0"/>
                  </a:lnTo>
                  <a:lnTo>
                    <a:pt x="66" y="2"/>
                  </a:lnTo>
                  <a:lnTo>
                    <a:pt x="6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6" name="Freeform 249"/>
            <p:cNvSpPr>
              <a:spLocks/>
            </p:cNvSpPr>
            <p:nvPr/>
          </p:nvSpPr>
          <p:spPr bwMode="auto">
            <a:xfrm>
              <a:off x="9944100" y="3698875"/>
              <a:ext cx="82550" cy="85725"/>
            </a:xfrm>
            <a:custGeom>
              <a:avLst/>
              <a:gdLst/>
              <a:ahLst/>
              <a:cxnLst>
                <a:cxn ang="0">
                  <a:pos x="50" y="2"/>
                </a:cxn>
                <a:cxn ang="0">
                  <a:pos x="50" y="2"/>
                </a:cxn>
                <a:cxn ang="0">
                  <a:pos x="52" y="6"/>
                </a:cxn>
                <a:cxn ang="0">
                  <a:pos x="50" y="8"/>
                </a:cxn>
                <a:cxn ang="0">
                  <a:pos x="8" y="52"/>
                </a:cxn>
                <a:cxn ang="0">
                  <a:pos x="8" y="52"/>
                </a:cxn>
                <a:cxn ang="0">
                  <a:pos x="4" y="54"/>
                </a:cxn>
                <a:cxn ang="0">
                  <a:pos x="2" y="52"/>
                </a:cxn>
                <a:cxn ang="0">
                  <a:pos x="2" y="52"/>
                </a:cxn>
                <a:cxn ang="0">
                  <a:pos x="0" y="48"/>
                </a:cxn>
                <a:cxn ang="0">
                  <a:pos x="0" y="44"/>
                </a:cxn>
                <a:cxn ang="0">
                  <a:pos x="44" y="2"/>
                </a:cxn>
                <a:cxn ang="0">
                  <a:pos x="44" y="2"/>
                </a:cxn>
                <a:cxn ang="0">
                  <a:pos x="46" y="0"/>
                </a:cxn>
                <a:cxn ang="0">
                  <a:pos x="50" y="2"/>
                </a:cxn>
                <a:cxn ang="0">
                  <a:pos x="50" y="2"/>
                </a:cxn>
              </a:cxnLst>
              <a:rect l="0" t="0" r="r" b="b"/>
              <a:pathLst>
                <a:path w="52" h="54">
                  <a:moveTo>
                    <a:pt x="50" y="2"/>
                  </a:moveTo>
                  <a:lnTo>
                    <a:pt x="50" y="2"/>
                  </a:lnTo>
                  <a:lnTo>
                    <a:pt x="52" y="6"/>
                  </a:lnTo>
                  <a:lnTo>
                    <a:pt x="50" y="8"/>
                  </a:lnTo>
                  <a:lnTo>
                    <a:pt x="8" y="52"/>
                  </a:lnTo>
                  <a:lnTo>
                    <a:pt x="8" y="52"/>
                  </a:lnTo>
                  <a:lnTo>
                    <a:pt x="4" y="54"/>
                  </a:lnTo>
                  <a:lnTo>
                    <a:pt x="2" y="52"/>
                  </a:lnTo>
                  <a:lnTo>
                    <a:pt x="2" y="52"/>
                  </a:lnTo>
                  <a:lnTo>
                    <a:pt x="0" y="48"/>
                  </a:lnTo>
                  <a:lnTo>
                    <a:pt x="0" y="44"/>
                  </a:lnTo>
                  <a:lnTo>
                    <a:pt x="44" y="2"/>
                  </a:lnTo>
                  <a:lnTo>
                    <a:pt x="44" y="2"/>
                  </a:lnTo>
                  <a:lnTo>
                    <a:pt x="46" y="0"/>
                  </a:lnTo>
                  <a:lnTo>
                    <a:pt x="50" y="2"/>
                  </a:lnTo>
                  <a:lnTo>
                    <a:pt x="5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7" name="Freeform 250"/>
            <p:cNvSpPr>
              <a:spLocks/>
            </p:cNvSpPr>
            <p:nvPr/>
          </p:nvSpPr>
          <p:spPr bwMode="auto">
            <a:xfrm>
              <a:off x="9899650" y="3679825"/>
              <a:ext cx="107950" cy="104775"/>
            </a:xfrm>
            <a:custGeom>
              <a:avLst/>
              <a:gdLst/>
              <a:ahLst/>
              <a:cxnLst>
                <a:cxn ang="0">
                  <a:pos x="2" y="66"/>
                </a:cxn>
                <a:cxn ang="0">
                  <a:pos x="2" y="66"/>
                </a:cxn>
                <a:cxn ang="0">
                  <a:pos x="0" y="62"/>
                </a:cxn>
                <a:cxn ang="0">
                  <a:pos x="2" y="58"/>
                </a:cxn>
                <a:cxn ang="0">
                  <a:pos x="58" y="0"/>
                </a:cxn>
                <a:cxn ang="0">
                  <a:pos x="58" y="0"/>
                </a:cxn>
                <a:cxn ang="0">
                  <a:pos x="62" y="0"/>
                </a:cxn>
                <a:cxn ang="0">
                  <a:pos x="66" y="0"/>
                </a:cxn>
                <a:cxn ang="0">
                  <a:pos x="66" y="0"/>
                </a:cxn>
                <a:cxn ang="0">
                  <a:pos x="68" y="4"/>
                </a:cxn>
                <a:cxn ang="0">
                  <a:pos x="66" y="8"/>
                </a:cxn>
                <a:cxn ang="0">
                  <a:pos x="8" y="66"/>
                </a:cxn>
                <a:cxn ang="0">
                  <a:pos x="8" y="66"/>
                </a:cxn>
                <a:cxn ang="0">
                  <a:pos x="6" y="66"/>
                </a:cxn>
                <a:cxn ang="0">
                  <a:pos x="2" y="66"/>
                </a:cxn>
                <a:cxn ang="0">
                  <a:pos x="2" y="66"/>
                </a:cxn>
              </a:cxnLst>
              <a:rect l="0" t="0" r="r" b="b"/>
              <a:pathLst>
                <a:path w="68" h="66">
                  <a:moveTo>
                    <a:pt x="2" y="66"/>
                  </a:moveTo>
                  <a:lnTo>
                    <a:pt x="2" y="66"/>
                  </a:lnTo>
                  <a:lnTo>
                    <a:pt x="0" y="62"/>
                  </a:lnTo>
                  <a:lnTo>
                    <a:pt x="2" y="58"/>
                  </a:lnTo>
                  <a:lnTo>
                    <a:pt x="58" y="0"/>
                  </a:lnTo>
                  <a:lnTo>
                    <a:pt x="58" y="0"/>
                  </a:lnTo>
                  <a:lnTo>
                    <a:pt x="62" y="0"/>
                  </a:lnTo>
                  <a:lnTo>
                    <a:pt x="66" y="0"/>
                  </a:lnTo>
                  <a:lnTo>
                    <a:pt x="66" y="0"/>
                  </a:lnTo>
                  <a:lnTo>
                    <a:pt x="68" y="4"/>
                  </a:lnTo>
                  <a:lnTo>
                    <a:pt x="66" y="8"/>
                  </a:lnTo>
                  <a:lnTo>
                    <a:pt x="8" y="66"/>
                  </a:lnTo>
                  <a:lnTo>
                    <a:pt x="8" y="66"/>
                  </a:lnTo>
                  <a:lnTo>
                    <a:pt x="6" y="66"/>
                  </a:lnTo>
                  <a:lnTo>
                    <a:pt x="2" y="66"/>
                  </a:lnTo>
                  <a:lnTo>
                    <a:pt x="2" y="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28" name="Freeform 251"/>
            <p:cNvSpPr>
              <a:spLocks/>
            </p:cNvSpPr>
            <p:nvPr/>
          </p:nvSpPr>
          <p:spPr bwMode="auto">
            <a:xfrm>
              <a:off x="9858375" y="3790950"/>
              <a:ext cx="76200" cy="76200"/>
            </a:xfrm>
            <a:custGeom>
              <a:avLst/>
              <a:gdLst/>
              <a:ahLst/>
              <a:cxnLst>
                <a:cxn ang="0">
                  <a:pos x="12" y="48"/>
                </a:cxn>
                <a:cxn ang="0">
                  <a:pos x="44" y="42"/>
                </a:cxn>
                <a:cxn ang="0">
                  <a:pos x="46" y="42"/>
                </a:cxn>
                <a:cxn ang="0">
                  <a:pos x="48" y="40"/>
                </a:cxn>
                <a:cxn ang="0">
                  <a:pos x="48" y="40"/>
                </a:cxn>
                <a:cxn ang="0">
                  <a:pos x="42" y="26"/>
                </a:cxn>
                <a:cxn ang="0">
                  <a:pos x="34" y="16"/>
                </a:cxn>
                <a:cxn ang="0">
                  <a:pos x="34" y="16"/>
                </a:cxn>
                <a:cxn ang="0">
                  <a:pos x="28" y="10"/>
                </a:cxn>
                <a:cxn ang="0">
                  <a:pos x="22" y="6"/>
                </a:cxn>
                <a:cxn ang="0">
                  <a:pos x="8" y="0"/>
                </a:cxn>
                <a:cxn ang="0">
                  <a:pos x="6" y="2"/>
                </a:cxn>
                <a:cxn ang="0">
                  <a:pos x="6" y="4"/>
                </a:cxn>
                <a:cxn ang="0">
                  <a:pos x="0" y="34"/>
                </a:cxn>
                <a:cxn ang="0">
                  <a:pos x="0" y="34"/>
                </a:cxn>
                <a:cxn ang="0">
                  <a:pos x="0" y="40"/>
                </a:cxn>
                <a:cxn ang="0">
                  <a:pos x="2" y="44"/>
                </a:cxn>
                <a:cxn ang="0">
                  <a:pos x="6" y="48"/>
                </a:cxn>
                <a:cxn ang="0">
                  <a:pos x="12" y="48"/>
                </a:cxn>
                <a:cxn ang="0">
                  <a:pos x="12" y="48"/>
                </a:cxn>
              </a:cxnLst>
              <a:rect l="0" t="0" r="r" b="b"/>
              <a:pathLst>
                <a:path w="48" h="48">
                  <a:moveTo>
                    <a:pt x="12" y="48"/>
                  </a:moveTo>
                  <a:lnTo>
                    <a:pt x="44" y="42"/>
                  </a:lnTo>
                  <a:lnTo>
                    <a:pt x="46" y="42"/>
                  </a:lnTo>
                  <a:lnTo>
                    <a:pt x="48" y="40"/>
                  </a:lnTo>
                  <a:lnTo>
                    <a:pt x="48" y="40"/>
                  </a:lnTo>
                  <a:lnTo>
                    <a:pt x="42" y="26"/>
                  </a:lnTo>
                  <a:lnTo>
                    <a:pt x="34" y="16"/>
                  </a:lnTo>
                  <a:lnTo>
                    <a:pt x="34" y="16"/>
                  </a:lnTo>
                  <a:lnTo>
                    <a:pt x="28" y="10"/>
                  </a:lnTo>
                  <a:lnTo>
                    <a:pt x="22" y="6"/>
                  </a:lnTo>
                  <a:lnTo>
                    <a:pt x="8" y="0"/>
                  </a:lnTo>
                  <a:lnTo>
                    <a:pt x="6" y="2"/>
                  </a:lnTo>
                  <a:lnTo>
                    <a:pt x="6" y="4"/>
                  </a:lnTo>
                  <a:lnTo>
                    <a:pt x="0" y="34"/>
                  </a:lnTo>
                  <a:lnTo>
                    <a:pt x="0" y="34"/>
                  </a:lnTo>
                  <a:lnTo>
                    <a:pt x="0" y="40"/>
                  </a:lnTo>
                  <a:lnTo>
                    <a:pt x="2" y="44"/>
                  </a:lnTo>
                  <a:lnTo>
                    <a:pt x="6" y="48"/>
                  </a:lnTo>
                  <a:lnTo>
                    <a:pt x="12" y="48"/>
                  </a:lnTo>
                  <a:lnTo>
                    <a:pt x="12"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grpSp>
      <p:grpSp>
        <p:nvGrpSpPr>
          <p:cNvPr id="13" name="组合 572"/>
          <p:cNvGrpSpPr/>
          <p:nvPr/>
        </p:nvGrpSpPr>
        <p:grpSpPr>
          <a:xfrm>
            <a:off x="4619855" y="1244593"/>
            <a:ext cx="469513" cy="411255"/>
            <a:chOff x="-4463043" y="5245601"/>
            <a:chExt cx="681708" cy="584321"/>
          </a:xfrm>
          <a:solidFill>
            <a:schemeClr val="tx1">
              <a:lumMod val="50000"/>
              <a:lumOff val="50000"/>
            </a:schemeClr>
          </a:solidFill>
        </p:grpSpPr>
        <p:sp>
          <p:nvSpPr>
            <p:cNvPr id="30" name="Freeform 108"/>
            <p:cNvSpPr>
              <a:spLocks noEditPoints="1"/>
            </p:cNvSpPr>
            <p:nvPr/>
          </p:nvSpPr>
          <p:spPr bwMode="auto">
            <a:xfrm>
              <a:off x="-4463043" y="5245601"/>
              <a:ext cx="681708" cy="584321"/>
            </a:xfrm>
            <a:custGeom>
              <a:avLst/>
              <a:gdLst/>
              <a:ahLst/>
              <a:cxnLst>
                <a:cxn ang="0">
                  <a:pos x="60" y="0"/>
                </a:cxn>
                <a:cxn ang="0">
                  <a:pos x="48" y="0"/>
                </a:cxn>
                <a:cxn ang="0">
                  <a:pos x="28" y="10"/>
                </a:cxn>
                <a:cxn ang="0">
                  <a:pos x="12" y="26"/>
                </a:cxn>
                <a:cxn ang="0">
                  <a:pos x="2" y="46"/>
                </a:cxn>
                <a:cxn ang="0">
                  <a:pos x="0" y="228"/>
                </a:cxn>
                <a:cxn ang="0">
                  <a:pos x="2" y="240"/>
                </a:cxn>
                <a:cxn ang="0">
                  <a:pos x="12" y="262"/>
                </a:cxn>
                <a:cxn ang="0">
                  <a:pos x="28" y="278"/>
                </a:cxn>
                <a:cxn ang="0">
                  <a:pos x="48" y="286"/>
                </a:cxn>
                <a:cxn ang="0">
                  <a:pos x="276" y="288"/>
                </a:cxn>
                <a:cxn ang="0">
                  <a:pos x="288" y="286"/>
                </a:cxn>
                <a:cxn ang="0">
                  <a:pos x="310" y="278"/>
                </a:cxn>
                <a:cxn ang="0">
                  <a:pos x="326" y="262"/>
                </a:cxn>
                <a:cxn ang="0">
                  <a:pos x="336" y="240"/>
                </a:cxn>
                <a:cxn ang="0">
                  <a:pos x="336" y="58"/>
                </a:cxn>
                <a:cxn ang="0">
                  <a:pos x="336" y="46"/>
                </a:cxn>
                <a:cxn ang="0">
                  <a:pos x="326" y="26"/>
                </a:cxn>
                <a:cxn ang="0">
                  <a:pos x="310" y="10"/>
                </a:cxn>
                <a:cxn ang="0">
                  <a:pos x="288" y="0"/>
                </a:cxn>
                <a:cxn ang="0">
                  <a:pos x="276" y="0"/>
                </a:cxn>
                <a:cxn ang="0">
                  <a:pos x="322" y="228"/>
                </a:cxn>
                <a:cxn ang="0">
                  <a:pos x="320" y="246"/>
                </a:cxn>
                <a:cxn ang="0">
                  <a:pos x="310" y="260"/>
                </a:cxn>
                <a:cxn ang="0">
                  <a:pos x="294" y="270"/>
                </a:cxn>
                <a:cxn ang="0">
                  <a:pos x="276" y="274"/>
                </a:cxn>
                <a:cxn ang="0">
                  <a:pos x="60" y="274"/>
                </a:cxn>
                <a:cxn ang="0">
                  <a:pos x="42" y="270"/>
                </a:cxn>
                <a:cxn ang="0">
                  <a:pos x="28" y="260"/>
                </a:cxn>
                <a:cxn ang="0">
                  <a:pos x="18" y="246"/>
                </a:cxn>
                <a:cxn ang="0">
                  <a:pos x="14" y="228"/>
                </a:cxn>
                <a:cxn ang="0">
                  <a:pos x="14" y="58"/>
                </a:cxn>
                <a:cxn ang="0">
                  <a:pos x="18" y="42"/>
                </a:cxn>
                <a:cxn ang="0">
                  <a:pos x="28" y="26"/>
                </a:cxn>
                <a:cxn ang="0">
                  <a:pos x="42" y="16"/>
                </a:cxn>
                <a:cxn ang="0">
                  <a:pos x="60" y="12"/>
                </a:cxn>
                <a:cxn ang="0">
                  <a:pos x="276" y="12"/>
                </a:cxn>
                <a:cxn ang="0">
                  <a:pos x="294" y="16"/>
                </a:cxn>
                <a:cxn ang="0">
                  <a:pos x="310" y="26"/>
                </a:cxn>
                <a:cxn ang="0">
                  <a:pos x="320" y="42"/>
                </a:cxn>
                <a:cxn ang="0">
                  <a:pos x="322" y="58"/>
                </a:cxn>
              </a:cxnLst>
              <a:rect l="0" t="0" r="r" b="b"/>
              <a:pathLst>
                <a:path w="336" h="288">
                  <a:moveTo>
                    <a:pt x="276" y="0"/>
                  </a:moveTo>
                  <a:lnTo>
                    <a:pt x="60" y="0"/>
                  </a:lnTo>
                  <a:lnTo>
                    <a:pt x="60" y="0"/>
                  </a:lnTo>
                  <a:lnTo>
                    <a:pt x="48" y="0"/>
                  </a:lnTo>
                  <a:lnTo>
                    <a:pt x="38" y="4"/>
                  </a:lnTo>
                  <a:lnTo>
                    <a:pt x="28" y="10"/>
                  </a:lnTo>
                  <a:lnTo>
                    <a:pt x="18" y="16"/>
                  </a:lnTo>
                  <a:lnTo>
                    <a:pt x="12" y="26"/>
                  </a:lnTo>
                  <a:lnTo>
                    <a:pt x="6" y="36"/>
                  </a:lnTo>
                  <a:lnTo>
                    <a:pt x="2" y="46"/>
                  </a:lnTo>
                  <a:lnTo>
                    <a:pt x="0" y="58"/>
                  </a:lnTo>
                  <a:lnTo>
                    <a:pt x="0" y="228"/>
                  </a:lnTo>
                  <a:lnTo>
                    <a:pt x="0" y="228"/>
                  </a:lnTo>
                  <a:lnTo>
                    <a:pt x="2" y="240"/>
                  </a:lnTo>
                  <a:lnTo>
                    <a:pt x="6" y="252"/>
                  </a:lnTo>
                  <a:lnTo>
                    <a:pt x="12" y="262"/>
                  </a:lnTo>
                  <a:lnTo>
                    <a:pt x="18" y="270"/>
                  </a:lnTo>
                  <a:lnTo>
                    <a:pt x="28" y="278"/>
                  </a:lnTo>
                  <a:lnTo>
                    <a:pt x="38" y="284"/>
                  </a:lnTo>
                  <a:lnTo>
                    <a:pt x="48" y="286"/>
                  </a:lnTo>
                  <a:lnTo>
                    <a:pt x="60" y="288"/>
                  </a:lnTo>
                  <a:lnTo>
                    <a:pt x="276" y="288"/>
                  </a:lnTo>
                  <a:lnTo>
                    <a:pt x="276" y="288"/>
                  </a:lnTo>
                  <a:lnTo>
                    <a:pt x="288" y="286"/>
                  </a:lnTo>
                  <a:lnTo>
                    <a:pt x="300" y="284"/>
                  </a:lnTo>
                  <a:lnTo>
                    <a:pt x="310" y="278"/>
                  </a:lnTo>
                  <a:lnTo>
                    <a:pt x="318" y="270"/>
                  </a:lnTo>
                  <a:lnTo>
                    <a:pt x="326" y="262"/>
                  </a:lnTo>
                  <a:lnTo>
                    <a:pt x="332" y="252"/>
                  </a:lnTo>
                  <a:lnTo>
                    <a:pt x="336" y="240"/>
                  </a:lnTo>
                  <a:lnTo>
                    <a:pt x="336" y="228"/>
                  </a:lnTo>
                  <a:lnTo>
                    <a:pt x="336" y="58"/>
                  </a:lnTo>
                  <a:lnTo>
                    <a:pt x="336" y="58"/>
                  </a:lnTo>
                  <a:lnTo>
                    <a:pt x="336" y="46"/>
                  </a:lnTo>
                  <a:lnTo>
                    <a:pt x="332" y="36"/>
                  </a:lnTo>
                  <a:lnTo>
                    <a:pt x="326" y="26"/>
                  </a:lnTo>
                  <a:lnTo>
                    <a:pt x="318" y="16"/>
                  </a:lnTo>
                  <a:lnTo>
                    <a:pt x="310" y="10"/>
                  </a:lnTo>
                  <a:lnTo>
                    <a:pt x="300" y="4"/>
                  </a:lnTo>
                  <a:lnTo>
                    <a:pt x="288" y="0"/>
                  </a:lnTo>
                  <a:lnTo>
                    <a:pt x="276" y="0"/>
                  </a:lnTo>
                  <a:lnTo>
                    <a:pt x="276" y="0"/>
                  </a:lnTo>
                  <a:close/>
                  <a:moveTo>
                    <a:pt x="322" y="228"/>
                  </a:moveTo>
                  <a:lnTo>
                    <a:pt x="322" y="228"/>
                  </a:lnTo>
                  <a:lnTo>
                    <a:pt x="322" y="238"/>
                  </a:lnTo>
                  <a:lnTo>
                    <a:pt x="320" y="246"/>
                  </a:lnTo>
                  <a:lnTo>
                    <a:pt x="314" y="254"/>
                  </a:lnTo>
                  <a:lnTo>
                    <a:pt x="310" y="260"/>
                  </a:lnTo>
                  <a:lnTo>
                    <a:pt x="302" y="266"/>
                  </a:lnTo>
                  <a:lnTo>
                    <a:pt x="294" y="270"/>
                  </a:lnTo>
                  <a:lnTo>
                    <a:pt x="286" y="274"/>
                  </a:lnTo>
                  <a:lnTo>
                    <a:pt x="276" y="274"/>
                  </a:lnTo>
                  <a:lnTo>
                    <a:pt x="60" y="274"/>
                  </a:lnTo>
                  <a:lnTo>
                    <a:pt x="60" y="274"/>
                  </a:lnTo>
                  <a:lnTo>
                    <a:pt x="52" y="274"/>
                  </a:lnTo>
                  <a:lnTo>
                    <a:pt x="42" y="270"/>
                  </a:lnTo>
                  <a:lnTo>
                    <a:pt x="36" y="266"/>
                  </a:lnTo>
                  <a:lnTo>
                    <a:pt x="28" y="260"/>
                  </a:lnTo>
                  <a:lnTo>
                    <a:pt x="22" y="254"/>
                  </a:lnTo>
                  <a:lnTo>
                    <a:pt x="18" y="246"/>
                  </a:lnTo>
                  <a:lnTo>
                    <a:pt x="16" y="238"/>
                  </a:lnTo>
                  <a:lnTo>
                    <a:pt x="14" y="228"/>
                  </a:lnTo>
                  <a:lnTo>
                    <a:pt x="14" y="58"/>
                  </a:lnTo>
                  <a:lnTo>
                    <a:pt x="14" y="58"/>
                  </a:lnTo>
                  <a:lnTo>
                    <a:pt x="16" y="50"/>
                  </a:lnTo>
                  <a:lnTo>
                    <a:pt x="18" y="42"/>
                  </a:lnTo>
                  <a:lnTo>
                    <a:pt x="22" y="34"/>
                  </a:lnTo>
                  <a:lnTo>
                    <a:pt x="28" y="26"/>
                  </a:lnTo>
                  <a:lnTo>
                    <a:pt x="36" y="20"/>
                  </a:lnTo>
                  <a:lnTo>
                    <a:pt x="42" y="16"/>
                  </a:lnTo>
                  <a:lnTo>
                    <a:pt x="52" y="14"/>
                  </a:lnTo>
                  <a:lnTo>
                    <a:pt x="60" y="12"/>
                  </a:lnTo>
                  <a:lnTo>
                    <a:pt x="276" y="12"/>
                  </a:lnTo>
                  <a:lnTo>
                    <a:pt x="276" y="12"/>
                  </a:lnTo>
                  <a:lnTo>
                    <a:pt x="286" y="14"/>
                  </a:lnTo>
                  <a:lnTo>
                    <a:pt x="294" y="16"/>
                  </a:lnTo>
                  <a:lnTo>
                    <a:pt x="302" y="20"/>
                  </a:lnTo>
                  <a:lnTo>
                    <a:pt x="310" y="26"/>
                  </a:lnTo>
                  <a:lnTo>
                    <a:pt x="314" y="34"/>
                  </a:lnTo>
                  <a:lnTo>
                    <a:pt x="320" y="42"/>
                  </a:lnTo>
                  <a:lnTo>
                    <a:pt x="322" y="50"/>
                  </a:lnTo>
                  <a:lnTo>
                    <a:pt x="322" y="58"/>
                  </a:lnTo>
                  <a:lnTo>
                    <a:pt x="322" y="2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31" name="Freeform 109"/>
            <p:cNvSpPr>
              <a:spLocks noEditPoints="1"/>
            </p:cNvSpPr>
            <p:nvPr/>
          </p:nvSpPr>
          <p:spPr bwMode="auto">
            <a:xfrm>
              <a:off x="-4406234" y="5298352"/>
              <a:ext cx="572148" cy="474761"/>
            </a:xfrm>
            <a:custGeom>
              <a:avLst/>
              <a:gdLst/>
              <a:ahLst/>
              <a:cxnLst>
                <a:cxn ang="0">
                  <a:pos x="32" y="0"/>
                </a:cxn>
                <a:cxn ang="0">
                  <a:pos x="26" y="2"/>
                </a:cxn>
                <a:cxn ang="0">
                  <a:pos x="14" y="6"/>
                </a:cxn>
                <a:cxn ang="0">
                  <a:pos x="6" y="14"/>
                </a:cxn>
                <a:cxn ang="0">
                  <a:pos x="2" y="26"/>
                </a:cxn>
                <a:cxn ang="0">
                  <a:pos x="0" y="118"/>
                </a:cxn>
                <a:cxn ang="0">
                  <a:pos x="46" y="118"/>
                </a:cxn>
                <a:cxn ang="0">
                  <a:pos x="54" y="112"/>
                </a:cxn>
                <a:cxn ang="0">
                  <a:pos x="56" y="110"/>
                </a:cxn>
                <a:cxn ang="0">
                  <a:pos x="92" y="50"/>
                </a:cxn>
                <a:cxn ang="0">
                  <a:pos x="96" y="42"/>
                </a:cxn>
                <a:cxn ang="0">
                  <a:pos x="98" y="40"/>
                </a:cxn>
                <a:cxn ang="0">
                  <a:pos x="108" y="34"/>
                </a:cxn>
                <a:cxn ang="0">
                  <a:pos x="114" y="32"/>
                </a:cxn>
                <a:cxn ang="0">
                  <a:pos x="116" y="32"/>
                </a:cxn>
                <a:cxn ang="0">
                  <a:pos x="128" y="38"/>
                </a:cxn>
                <a:cxn ang="0">
                  <a:pos x="136" y="48"/>
                </a:cxn>
                <a:cxn ang="0">
                  <a:pos x="138" y="60"/>
                </a:cxn>
                <a:cxn ang="0">
                  <a:pos x="170" y="128"/>
                </a:cxn>
                <a:cxn ang="0">
                  <a:pos x="180" y="120"/>
                </a:cxn>
                <a:cxn ang="0">
                  <a:pos x="204" y="110"/>
                </a:cxn>
                <a:cxn ang="0">
                  <a:pos x="282" y="108"/>
                </a:cxn>
                <a:cxn ang="0">
                  <a:pos x="282" y="32"/>
                </a:cxn>
                <a:cxn ang="0">
                  <a:pos x="278" y="20"/>
                </a:cxn>
                <a:cxn ang="0">
                  <a:pos x="272" y="10"/>
                </a:cxn>
                <a:cxn ang="0">
                  <a:pos x="262" y="4"/>
                </a:cxn>
                <a:cxn ang="0">
                  <a:pos x="248" y="0"/>
                </a:cxn>
                <a:cxn ang="0">
                  <a:pos x="202" y="154"/>
                </a:cxn>
                <a:cxn ang="0">
                  <a:pos x="168" y="192"/>
                </a:cxn>
                <a:cxn ang="0">
                  <a:pos x="152" y="202"/>
                </a:cxn>
                <a:cxn ang="0">
                  <a:pos x="144" y="202"/>
                </a:cxn>
                <a:cxn ang="0">
                  <a:pos x="138" y="202"/>
                </a:cxn>
                <a:cxn ang="0">
                  <a:pos x="126" y="194"/>
                </a:cxn>
                <a:cxn ang="0">
                  <a:pos x="122" y="190"/>
                </a:cxn>
                <a:cxn ang="0">
                  <a:pos x="118" y="174"/>
                </a:cxn>
                <a:cxn ang="0">
                  <a:pos x="92" y="130"/>
                </a:cxn>
                <a:cxn ang="0">
                  <a:pos x="84" y="140"/>
                </a:cxn>
                <a:cxn ang="0">
                  <a:pos x="60" y="154"/>
                </a:cxn>
                <a:cxn ang="0">
                  <a:pos x="0" y="158"/>
                </a:cxn>
                <a:cxn ang="0">
                  <a:pos x="0" y="202"/>
                </a:cxn>
                <a:cxn ang="0">
                  <a:pos x="2" y="214"/>
                </a:cxn>
                <a:cxn ang="0">
                  <a:pos x="10" y="226"/>
                </a:cxn>
                <a:cxn ang="0">
                  <a:pos x="20" y="232"/>
                </a:cxn>
                <a:cxn ang="0">
                  <a:pos x="32" y="234"/>
                </a:cxn>
                <a:cxn ang="0">
                  <a:pos x="248" y="234"/>
                </a:cxn>
                <a:cxn ang="0">
                  <a:pos x="262" y="232"/>
                </a:cxn>
                <a:cxn ang="0">
                  <a:pos x="272" y="226"/>
                </a:cxn>
                <a:cxn ang="0">
                  <a:pos x="278" y="214"/>
                </a:cxn>
                <a:cxn ang="0">
                  <a:pos x="282" y="202"/>
                </a:cxn>
                <a:cxn ang="0">
                  <a:pos x="218" y="148"/>
                </a:cxn>
                <a:cxn ang="0">
                  <a:pos x="208" y="150"/>
                </a:cxn>
                <a:cxn ang="0">
                  <a:pos x="202" y="154"/>
                </a:cxn>
              </a:cxnLst>
              <a:rect l="0" t="0" r="r" b="b"/>
              <a:pathLst>
                <a:path w="282" h="234">
                  <a:moveTo>
                    <a:pt x="248" y="0"/>
                  </a:moveTo>
                  <a:lnTo>
                    <a:pt x="32" y="0"/>
                  </a:lnTo>
                  <a:lnTo>
                    <a:pt x="32" y="0"/>
                  </a:lnTo>
                  <a:lnTo>
                    <a:pt x="26" y="2"/>
                  </a:lnTo>
                  <a:lnTo>
                    <a:pt x="20" y="4"/>
                  </a:lnTo>
                  <a:lnTo>
                    <a:pt x="14" y="6"/>
                  </a:lnTo>
                  <a:lnTo>
                    <a:pt x="10" y="10"/>
                  </a:lnTo>
                  <a:lnTo>
                    <a:pt x="6" y="14"/>
                  </a:lnTo>
                  <a:lnTo>
                    <a:pt x="2" y="20"/>
                  </a:lnTo>
                  <a:lnTo>
                    <a:pt x="2" y="26"/>
                  </a:lnTo>
                  <a:lnTo>
                    <a:pt x="0" y="32"/>
                  </a:lnTo>
                  <a:lnTo>
                    <a:pt x="0" y="118"/>
                  </a:lnTo>
                  <a:lnTo>
                    <a:pt x="46" y="118"/>
                  </a:lnTo>
                  <a:lnTo>
                    <a:pt x="46" y="118"/>
                  </a:lnTo>
                  <a:lnTo>
                    <a:pt x="52" y="116"/>
                  </a:lnTo>
                  <a:lnTo>
                    <a:pt x="54" y="112"/>
                  </a:lnTo>
                  <a:lnTo>
                    <a:pt x="56" y="112"/>
                  </a:lnTo>
                  <a:lnTo>
                    <a:pt x="56" y="110"/>
                  </a:lnTo>
                  <a:lnTo>
                    <a:pt x="92" y="50"/>
                  </a:lnTo>
                  <a:lnTo>
                    <a:pt x="92" y="50"/>
                  </a:lnTo>
                  <a:lnTo>
                    <a:pt x="96" y="42"/>
                  </a:lnTo>
                  <a:lnTo>
                    <a:pt x="96" y="42"/>
                  </a:lnTo>
                  <a:lnTo>
                    <a:pt x="98" y="40"/>
                  </a:lnTo>
                  <a:lnTo>
                    <a:pt x="98" y="40"/>
                  </a:lnTo>
                  <a:lnTo>
                    <a:pt x="102" y="36"/>
                  </a:lnTo>
                  <a:lnTo>
                    <a:pt x="108" y="34"/>
                  </a:lnTo>
                  <a:lnTo>
                    <a:pt x="114" y="32"/>
                  </a:lnTo>
                  <a:lnTo>
                    <a:pt x="114" y="32"/>
                  </a:lnTo>
                  <a:lnTo>
                    <a:pt x="116" y="32"/>
                  </a:lnTo>
                  <a:lnTo>
                    <a:pt x="116" y="32"/>
                  </a:lnTo>
                  <a:lnTo>
                    <a:pt x="122" y="34"/>
                  </a:lnTo>
                  <a:lnTo>
                    <a:pt x="128" y="38"/>
                  </a:lnTo>
                  <a:lnTo>
                    <a:pt x="134" y="42"/>
                  </a:lnTo>
                  <a:lnTo>
                    <a:pt x="136" y="48"/>
                  </a:lnTo>
                  <a:lnTo>
                    <a:pt x="136" y="48"/>
                  </a:lnTo>
                  <a:lnTo>
                    <a:pt x="138" y="60"/>
                  </a:lnTo>
                  <a:lnTo>
                    <a:pt x="154" y="146"/>
                  </a:lnTo>
                  <a:lnTo>
                    <a:pt x="170" y="128"/>
                  </a:lnTo>
                  <a:lnTo>
                    <a:pt x="170" y="128"/>
                  </a:lnTo>
                  <a:lnTo>
                    <a:pt x="180" y="120"/>
                  </a:lnTo>
                  <a:lnTo>
                    <a:pt x="192" y="114"/>
                  </a:lnTo>
                  <a:lnTo>
                    <a:pt x="204" y="110"/>
                  </a:lnTo>
                  <a:lnTo>
                    <a:pt x="218" y="108"/>
                  </a:lnTo>
                  <a:lnTo>
                    <a:pt x="282" y="108"/>
                  </a:lnTo>
                  <a:lnTo>
                    <a:pt x="282" y="32"/>
                  </a:lnTo>
                  <a:lnTo>
                    <a:pt x="282" y="32"/>
                  </a:lnTo>
                  <a:lnTo>
                    <a:pt x="280" y="26"/>
                  </a:lnTo>
                  <a:lnTo>
                    <a:pt x="278" y="20"/>
                  </a:lnTo>
                  <a:lnTo>
                    <a:pt x="276" y="14"/>
                  </a:lnTo>
                  <a:lnTo>
                    <a:pt x="272" y="10"/>
                  </a:lnTo>
                  <a:lnTo>
                    <a:pt x="266" y="6"/>
                  </a:lnTo>
                  <a:lnTo>
                    <a:pt x="262" y="4"/>
                  </a:lnTo>
                  <a:lnTo>
                    <a:pt x="256" y="2"/>
                  </a:lnTo>
                  <a:lnTo>
                    <a:pt x="248" y="0"/>
                  </a:lnTo>
                  <a:lnTo>
                    <a:pt x="248" y="0"/>
                  </a:lnTo>
                  <a:close/>
                  <a:moveTo>
                    <a:pt x="202" y="154"/>
                  </a:moveTo>
                  <a:lnTo>
                    <a:pt x="168" y="192"/>
                  </a:lnTo>
                  <a:lnTo>
                    <a:pt x="168" y="192"/>
                  </a:lnTo>
                  <a:lnTo>
                    <a:pt x="158" y="198"/>
                  </a:lnTo>
                  <a:lnTo>
                    <a:pt x="152" y="202"/>
                  </a:lnTo>
                  <a:lnTo>
                    <a:pt x="146" y="202"/>
                  </a:lnTo>
                  <a:lnTo>
                    <a:pt x="144" y="202"/>
                  </a:lnTo>
                  <a:lnTo>
                    <a:pt x="144" y="202"/>
                  </a:lnTo>
                  <a:lnTo>
                    <a:pt x="138" y="202"/>
                  </a:lnTo>
                  <a:lnTo>
                    <a:pt x="132" y="200"/>
                  </a:lnTo>
                  <a:lnTo>
                    <a:pt x="126" y="194"/>
                  </a:lnTo>
                  <a:lnTo>
                    <a:pt x="122" y="190"/>
                  </a:lnTo>
                  <a:lnTo>
                    <a:pt x="122" y="190"/>
                  </a:lnTo>
                  <a:lnTo>
                    <a:pt x="120" y="182"/>
                  </a:lnTo>
                  <a:lnTo>
                    <a:pt x="118" y="174"/>
                  </a:lnTo>
                  <a:lnTo>
                    <a:pt x="104" y="108"/>
                  </a:lnTo>
                  <a:lnTo>
                    <a:pt x="92" y="130"/>
                  </a:lnTo>
                  <a:lnTo>
                    <a:pt x="92" y="130"/>
                  </a:lnTo>
                  <a:lnTo>
                    <a:pt x="84" y="140"/>
                  </a:lnTo>
                  <a:lnTo>
                    <a:pt x="74" y="150"/>
                  </a:lnTo>
                  <a:lnTo>
                    <a:pt x="60" y="154"/>
                  </a:lnTo>
                  <a:lnTo>
                    <a:pt x="46" y="158"/>
                  </a:lnTo>
                  <a:lnTo>
                    <a:pt x="0" y="158"/>
                  </a:lnTo>
                  <a:lnTo>
                    <a:pt x="0" y="202"/>
                  </a:lnTo>
                  <a:lnTo>
                    <a:pt x="0" y="202"/>
                  </a:lnTo>
                  <a:lnTo>
                    <a:pt x="2" y="208"/>
                  </a:lnTo>
                  <a:lnTo>
                    <a:pt x="2" y="214"/>
                  </a:lnTo>
                  <a:lnTo>
                    <a:pt x="6" y="220"/>
                  </a:lnTo>
                  <a:lnTo>
                    <a:pt x="10" y="226"/>
                  </a:lnTo>
                  <a:lnTo>
                    <a:pt x="14" y="230"/>
                  </a:lnTo>
                  <a:lnTo>
                    <a:pt x="20" y="232"/>
                  </a:lnTo>
                  <a:lnTo>
                    <a:pt x="26" y="234"/>
                  </a:lnTo>
                  <a:lnTo>
                    <a:pt x="32" y="234"/>
                  </a:lnTo>
                  <a:lnTo>
                    <a:pt x="248" y="234"/>
                  </a:lnTo>
                  <a:lnTo>
                    <a:pt x="248" y="234"/>
                  </a:lnTo>
                  <a:lnTo>
                    <a:pt x="256" y="234"/>
                  </a:lnTo>
                  <a:lnTo>
                    <a:pt x="262" y="232"/>
                  </a:lnTo>
                  <a:lnTo>
                    <a:pt x="266" y="230"/>
                  </a:lnTo>
                  <a:lnTo>
                    <a:pt x="272" y="226"/>
                  </a:lnTo>
                  <a:lnTo>
                    <a:pt x="276" y="220"/>
                  </a:lnTo>
                  <a:lnTo>
                    <a:pt x="278" y="214"/>
                  </a:lnTo>
                  <a:lnTo>
                    <a:pt x="280" y="208"/>
                  </a:lnTo>
                  <a:lnTo>
                    <a:pt x="282" y="202"/>
                  </a:lnTo>
                  <a:lnTo>
                    <a:pt x="282" y="148"/>
                  </a:lnTo>
                  <a:lnTo>
                    <a:pt x="218" y="148"/>
                  </a:lnTo>
                  <a:lnTo>
                    <a:pt x="218" y="148"/>
                  </a:lnTo>
                  <a:lnTo>
                    <a:pt x="208" y="150"/>
                  </a:lnTo>
                  <a:lnTo>
                    <a:pt x="202" y="154"/>
                  </a:lnTo>
                  <a:lnTo>
                    <a:pt x="202" y="15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32" name="Freeform 110"/>
            <p:cNvSpPr>
              <a:spLocks/>
            </p:cNvSpPr>
            <p:nvPr/>
          </p:nvSpPr>
          <p:spPr bwMode="auto">
            <a:xfrm>
              <a:off x="-4406234" y="5391681"/>
              <a:ext cx="572148" cy="292161"/>
            </a:xfrm>
            <a:custGeom>
              <a:avLst/>
              <a:gdLst/>
              <a:ahLst/>
              <a:cxnLst>
                <a:cxn ang="0">
                  <a:pos x="134" y="138"/>
                </a:cxn>
                <a:cxn ang="0">
                  <a:pos x="132" y="128"/>
                </a:cxn>
                <a:cxn ang="0">
                  <a:pos x="110" y="26"/>
                </a:cxn>
                <a:cxn ang="0">
                  <a:pos x="80" y="76"/>
                </a:cxn>
                <a:cxn ang="0">
                  <a:pos x="66" y="92"/>
                </a:cxn>
                <a:cxn ang="0">
                  <a:pos x="46" y="98"/>
                </a:cxn>
                <a:cxn ang="0">
                  <a:pos x="0" y="98"/>
                </a:cxn>
                <a:cxn ang="0">
                  <a:pos x="46" y="84"/>
                </a:cxn>
                <a:cxn ang="0">
                  <a:pos x="52" y="84"/>
                </a:cxn>
                <a:cxn ang="0">
                  <a:pos x="64" y="76"/>
                </a:cxn>
                <a:cxn ang="0">
                  <a:pos x="68" y="72"/>
                </a:cxn>
                <a:cxn ang="0">
                  <a:pos x="104" y="10"/>
                </a:cxn>
                <a:cxn ang="0">
                  <a:pos x="108" y="4"/>
                </a:cxn>
                <a:cxn ang="0">
                  <a:pos x="110" y="2"/>
                </a:cxn>
                <a:cxn ang="0">
                  <a:pos x="114" y="0"/>
                </a:cxn>
                <a:cxn ang="0">
                  <a:pos x="118" y="0"/>
                </a:cxn>
                <a:cxn ang="0">
                  <a:pos x="124" y="6"/>
                </a:cxn>
                <a:cxn ang="0">
                  <a:pos x="124" y="6"/>
                </a:cxn>
                <a:cxn ang="0">
                  <a:pos x="124" y="14"/>
                </a:cxn>
                <a:cxn ang="0">
                  <a:pos x="146" y="128"/>
                </a:cxn>
                <a:cxn ang="0">
                  <a:pos x="146" y="128"/>
                </a:cxn>
                <a:cxn ang="0">
                  <a:pos x="148" y="128"/>
                </a:cxn>
                <a:cxn ang="0">
                  <a:pos x="180" y="92"/>
                </a:cxn>
                <a:cxn ang="0">
                  <a:pos x="188" y="84"/>
                </a:cxn>
                <a:cxn ang="0">
                  <a:pos x="208" y="76"/>
                </a:cxn>
                <a:cxn ang="0">
                  <a:pos x="218" y="76"/>
                </a:cxn>
                <a:cxn ang="0">
                  <a:pos x="282" y="88"/>
                </a:cxn>
                <a:cxn ang="0">
                  <a:pos x="218" y="88"/>
                </a:cxn>
                <a:cxn ang="0">
                  <a:pos x="204" y="92"/>
                </a:cxn>
                <a:cxn ang="0">
                  <a:pos x="190" y="100"/>
                </a:cxn>
                <a:cxn ang="0">
                  <a:pos x="158" y="136"/>
                </a:cxn>
                <a:cxn ang="0">
                  <a:pos x="152" y="142"/>
                </a:cxn>
                <a:cxn ang="0">
                  <a:pos x="144" y="144"/>
                </a:cxn>
                <a:cxn ang="0">
                  <a:pos x="144" y="144"/>
                </a:cxn>
                <a:cxn ang="0">
                  <a:pos x="144" y="144"/>
                </a:cxn>
                <a:cxn ang="0">
                  <a:pos x="134" y="138"/>
                </a:cxn>
              </a:cxnLst>
              <a:rect l="0" t="0" r="r" b="b"/>
              <a:pathLst>
                <a:path w="282" h="144">
                  <a:moveTo>
                    <a:pt x="134" y="138"/>
                  </a:moveTo>
                  <a:lnTo>
                    <a:pt x="134" y="138"/>
                  </a:lnTo>
                  <a:lnTo>
                    <a:pt x="134" y="132"/>
                  </a:lnTo>
                  <a:lnTo>
                    <a:pt x="132" y="128"/>
                  </a:lnTo>
                  <a:lnTo>
                    <a:pt x="132" y="128"/>
                  </a:lnTo>
                  <a:lnTo>
                    <a:pt x="110" y="26"/>
                  </a:lnTo>
                  <a:lnTo>
                    <a:pt x="80" y="76"/>
                  </a:lnTo>
                  <a:lnTo>
                    <a:pt x="80" y="76"/>
                  </a:lnTo>
                  <a:lnTo>
                    <a:pt x="74" y="86"/>
                  </a:lnTo>
                  <a:lnTo>
                    <a:pt x="66" y="92"/>
                  </a:lnTo>
                  <a:lnTo>
                    <a:pt x="56" y="96"/>
                  </a:lnTo>
                  <a:lnTo>
                    <a:pt x="46" y="98"/>
                  </a:lnTo>
                  <a:lnTo>
                    <a:pt x="46" y="98"/>
                  </a:lnTo>
                  <a:lnTo>
                    <a:pt x="0" y="98"/>
                  </a:lnTo>
                  <a:lnTo>
                    <a:pt x="0" y="84"/>
                  </a:lnTo>
                  <a:lnTo>
                    <a:pt x="46" y="84"/>
                  </a:lnTo>
                  <a:lnTo>
                    <a:pt x="46" y="84"/>
                  </a:lnTo>
                  <a:lnTo>
                    <a:pt x="52" y="84"/>
                  </a:lnTo>
                  <a:lnTo>
                    <a:pt x="58" y="80"/>
                  </a:lnTo>
                  <a:lnTo>
                    <a:pt x="64" y="76"/>
                  </a:lnTo>
                  <a:lnTo>
                    <a:pt x="68" y="72"/>
                  </a:lnTo>
                  <a:lnTo>
                    <a:pt x="68" y="72"/>
                  </a:lnTo>
                  <a:lnTo>
                    <a:pt x="104" y="10"/>
                  </a:lnTo>
                  <a:lnTo>
                    <a:pt x="104" y="10"/>
                  </a:lnTo>
                  <a:lnTo>
                    <a:pt x="108" y="4"/>
                  </a:lnTo>
                  <a:lnTo>
                    <a:pt x="108" y="4"/>
                  </a:lnTo>
                  <a:lnTo>
                    <a:pt x="108" y="4"/>
                  </a:lnTo>
                  <a:lnTo>
                    <a:pt x="110" y="2"/>
                  </a:lnTo>
                  <a:lnTo>
                    <a:pt x="114" y="0"/>
                  </a:lnTo>
                  <a:lnTo>
                    <a:pt x="114" y="0"/>
                  </a:lnTo>
                  <a:lnTo>
                    <a:pt x="114" y="0"/>
                  </a:lnTo>
                  <a:lnTo>
                    <a:pt x="118" y="0"/>
                  </a:lnTo>
                  <a:lnTo>
                    <a:pt x="122" y="2"/>
                  </a:lnTo>
                  <a:lnTo>
                    <a:pt x="124" y="6"/>
                  </a:lnTo>
                  <a:lnTo>
                    <a:pt x="124" y="6"/>
                  </a:lnTo>
                  <a:lnTo>
                    <a:pt x="124" y="6"/>
                  </a:lnTo>
                  <a:lnTo>
                    <a:pt x="124" y="14"/>
                  </a:lnTo>
                  <a:lnTo>
                    <a:pt x="124" y="14"/>
                  </a:lnTo>
                  <a:lnTo>
                    <a:pt x="146" y="128"/>
                  </a:lnTo>
                  <a:lnTo>
                    <a:pt x="146" y="128"/>
                  </a:lnTo>
                  <a:lnTo>
                    <a:pt x="146" y="128"/>
                  </a:lnTo>
                  <a:lnTo>
                    <a:pt x="146" y="128"/>
                  </a:lnTo>
                  <a:lnTo>
                    <a:pt x="146" y="128"/>
                  </a:lnTo>
                  <a:lnTo>
                    <a:pt x="148" y="128"/>
                  </a:lnTo>
                  <a:lnTo>
                    <a:pt x="148" y="128"/>
                  </a:lnTo>
                  <a:lnTo>
                    <a:pt x="180" y="92"/>
                  </a:lnTo>
                  <a:lnTo>
                    <a:pt x="180" y="92"/>
                  </a:lnTo>
                  <a:lnTo>
                    <a:pt x="188" y="84"/>
                  </a:lnTo>
                  <a:lnTo>
                    <a:pt x="198" y="80"/>
                  </a:lnTo>
                  <a:lnTo>
                    <a:pt x="208" y="76"/>
                  </a:lnTo>
                  <a:lnTo>
                    <a:pt x="218" y="76"/>
                  </a:lnTo>
                  <a:lnTo>
                    <a:pt x="218" y="76"/>
                  </a:lnTo>
                  <a:lnTo>
                    <a:pt x="282" y="76"/>
                  </a:lnTo>
                  <a:lnTo>
                    <a:pt x="282" y="88"/>
                  </a:lnTo>
                  <a:lnTo>
                    <a:pt x="218" y="88"/>
                  </a:lnTo>
                  <a:lnTo>
                    <a:pt x="218" y="88"/>
                  </a:lnTo>
                  <a:lnTo>
                    <a:pt x="212" y="90"/>
                  </a:lnTo>
                  <a:lnTo>
                    <a:pt x="204" y="92"/>
                  </a:lnTo>
                  <a:lnTo>
                    <a:pt x="196" y="96"/>
                  </a:lnTo>
                  <a:lnTo>
                    <a:pt x="190" y="100"/>
                  </a:lnTo>
                  <a:lnTo>
                    <a:pt x="190" y="100"/>
                  </a:lnTo>
                  <a:lnTo>
                    <a:pt x="158" y="136"/>
                  </a:lnTo>
                  <a:lnTo>
                    <a:pt x="158" y="136"/>
                  </a:lnTo>
                  <a:lnTo>
                    <a:pt x="152" y="142"/>
                  </a:lnTo>
                  <a:lnTo>
                    <a:pt x="144" y="144"/>
                  </a:lnTo>
                  <a:lnTo>
                    <a:pt x="144" y="144"/>
                  </a:lnTo>
                  <a:lnTo>
                    <a:pt x="144" y="144"/>
                  </a:lnTo>
                  <a:lnTo>
                    <a:pt x="144" y="144"/>
                  </a:lnTo>
                  <a:lnTo>
                    <a:pt x="144" y="144"/>
                  </a:lnTo>
                  <a:lnTo>
                    <a:pt x="144" y="144"/>
                  </a:lnTo>
                  <a:lnTo>
                    <a:pt x="138" y="142"/>
                  </a:lnTo>
                  <a:lnTo>
                    <a:pt x="134" y="138"/>
                  </a:lnTo>
                  <a:lnTo>
                    <a:pt x="134" y="138"/>
                  </a:lnTo>
                  <a:close/>
                </a:path>
              </a:pathLst>
            </a:custGeom>
            <a:solidFill>
              <a:srgbClr val="0099C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pic>
        <p:nvPicPr>
          <p:cNvPr id="33" name="Picture 4"/>
          <p:cNvPicPr>
            <a:picLocks noChangeAspect="1" noChangeArrowheads="1"/>
          </p:cNvPicPr>
          <p:nvPr/>
        </p:nvPicPr>
        <p:blipFill>
          <a:blip r:embed="rId2" cstate="print"/>
          <a:srcRect/>
          <a:stretch>
            <a:fillRect/>
          </a:stretch>
        </p:blipFill>
        <p:spPr bwMode="auto">
          <a:xfrm>
            <a:off x="3170610" y="1171152"/>
            <a:ext cx="652710" cy="564506"/>
          </a:xfrm>
          <a:prstGeom prst="rect">
            <a:avLst/>
          </a:prstGeom>
          <a:noFill/>
          <a:ln w="9525">
            <a:noFill/>
            <a:miter lim="800000"/>
            <a:headEnd/>
            <a:tailEnd/>
          </a:ln>
        </p:spPr>
      </p:pic>
      <p:sp>
        <p:nvSpPr>
          <p:cNvPr id="34" name="TextBox 33"/>
          <p:cNvSpPr txBox="1"/>
          <p:nvPr/>
        </p:nvSpPr>
        <p:spPr>
          <a:xfrm>
            <a:off x="449635" y="880008"/>
            <a:ext cx="466794"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用户</a:t>
            </a:r>
            <a:endParaRPr lang="zh-CN" altLang="en-US" sz="1100" dirty="0">
              <a:solidFill>
                <a:schemeClr val="bg1"/>
              </a:solidFill>
              <a:latin typeface="微软雅黑" pitchFamily="34" charset="-122"/>
              <a:ea typeface="微软雅黑" pitchFamily="34" charset="-122"/>
            </a:endParaRPr>
          </a:p>
        </p:txBody>
      </p:sp>
      <p:sp>
        <p:nvSpPr>
          <p:cNvPr id="35" name="TextBox 34"/>
          <p:cNvSpPr txBox="1"/>
          <p:nvPr/>
        </p:nvSpPr>
        <p:spPr>
          <a:xfrm>
            <a:off x="1939769" y="880008"/>
            <a:ext cx="466794"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无线</a:t>
            </a:r>
            <a:endParaRPr lang="zh-CN" altLang="en-US" sz="1100" dirty="0">
              <a:solidFill>
                <a:schemeClr val="bg1"/>
              </a:solidFill>
              <a:latin typeface="微软雅黑" pitchFamily="34" charset="-122"/>
              <a:ea typeface="微软雅黑" pitchFamily="34" charset="-122"/>
            </a:endParaRPr>
          </a:p>
        </p:txBody>
      </p:sp>
      <p:sp>
        <p:nvSpPr>
          <p:cNvPr id="36" name="TextBox 35"/>
          <p:cNvSpPr txBox="1"/>
          <p:nvPr/>
        </p:nvSpPr>
        <p:spPr>
          <a:xfrm>
            <a:off x="3226703" y="880008"/>
            <a:ext cx="466794"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有线</a:t>
            </a:r>
            <a:endParaRPr lang="zh-CN" altLang="en-US" sz="1100" dirty="0">
              <a:solidFill>
                <a:schemeClr val="bg1"/>
              </a:solidFill>
              <a:latin typeface="微软雅黑" pitchFamily="34" charset="-122"/>
              <a:ea typeface="微软雅黑" pitchFamily="34" charset="-122"/>
            </a:endParaRPr>
          </a:p>
        </p:txBody>
      </p:sp>
      <p:sp>
        <p:nvSpPr>
          <p:cNvPr id="37" name="TextBox 36"/>
          <p:cNvSpPr txBox="1"/>
          <p:nvPr/>
        </p:nvSpPr>
        <p:spPr>
          <a:xfrm>
            <a:off x="4547498" y="880008"/>
            <a:ext cx="607859"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业务流</a:t>
            </a:r>
            <a:endParaRPr lang="zh-CN" altLang="en-US" sz="1100" dirty="0">
              <a:solidFill>
                <a:schemeClr val="bg1"/>
              </a:solidFill>
              <a:latin typeface="微软雅黑" pitchFamily="34" charset="-122"/>
              <a:ea typeface="微软雅黑" pitchFamily="34" charset="-122"/>
            </a:endParaRPr>
          </a:p>
        </p:txBody>
      </p:sp>
      <p:sp>
        <p:nvSpPr>
          <p:cNvPr id="38" name="TextBox 37"/>
          <p:cNvSpPr txBox="1"/>
          <p:nvPr/>
        </p:nvSpPr>
        <p:spPr>
          <a:xfrm>
            <a:off x="1821297" y="4247116"/>
            <a:ext cx="466794"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优化</a:t>
            </a:r>
            <a:endParaRPr lang="zh-CN" altLang="en-US" sz="1100" dirty="0">
              <a:solidFill>
                <a:schemeClr val="bg1"/>
              </a:solidFill>
              <a:latin typeface="微软雅黑" pitchFamily="34" charset="-122"/>
              <a:ea typeface="微软雅黑" pitchFamily="34" charset="-122"/>
            </a:endParaRPr>
          </a:p>
        </p:txBody>
      </p:sp>
      <p:sp>
        <p:nvSpPr>
          <p:cNvPr id="39" name="TextBox 38"/>
          <p:cNvSpPr txBox="1"/>
          <p:nvPr/>
        </p:nvSpPr>
        <p:spPr>
          <a:xfrm>
            <a:off x="3209782" y="4247116"/>
            <a:ext cx="466794"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排障</a:t>
            </a:r>
            <a:endParaRPr lang="zh-CN" altLang="en-US" sz="1100" dirty="0">
              <a:solidFill>
                <a:schemeClr val="bg1"/>
              </a:solidFill>
              <a:latin typeface="微软雅黑" pitchFamily="34" charset="-122"/>
              <a:ea typeface="微软雅黑" pitchFamily="34" charset="-122"/>
            </a:endParaRPr>
          </a:p>
        </p:txBody>
      </p:sp>
      <p:sp>
        <p:nvSpPr>
          <p:cNvPr id="40" name="TextBox 39"/>
          <p:cNvSpPr txBox="1"/>
          <p:nvPr/>
        </p:nvSpPr>
        <p:spPr>
          <a:xfrm>
            <a:off x="4640657" y="4247116"/>
            <a:ext cx="466794"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报表</a:t>
            </a:r>
            <a:endParaRPr lang="zh-CN" altLang="en-US" sz="1100" dirty="0">
              <a:solidFill>
                <a:schemeClr val="bg1"/>
              </a:solidFill>
              <a:latin typeface="微软雅黑" pitchFamily="34" charset="-122"/>
              <a:ea typeface="微软雅黑" pitchFamily="34" charset="-122"/>
            </a:endParaRPr>
          </a:p>
        </p:txBody>
      </p:sp>
      <p:grpSp>
        <p:nvGrpSpPr>
          <p:cNvPr id="19" name="组合 121"/>
          <p:cNvGrpSpPr/>
          <p:nvPr/>
        </p:nvGrpSpPr>
        <p:grpSpPr>
          <a:xfrm>
            <a:off x="573363" y="3797155"/>
            <a:ext cx="455365" cy="358328"/>
            <a:chOff x="1776412" y="5212525"/>
            <a:chExt cx="742575" cy="580263"/>
          </a:xfrm>
        </p:grpSpPr>
        <p:sp>
          <p:nvSpPr>
            <p:cNvPr id="42" name="Freeform 46"/>
            <p:cNvSpPr>
              <a:spLocks noEditPoints="1"/>
            </p:cNvSpPr>
            <p:nvPr/>
          </p:nvSpPr>
          <p:spPr bwMode="auto">
            <a:xfrm>
              <a:off x="1776412" y="5626419"/>
              <a:ext cx="405779" cy="166369"/>
            </a:xfrm>
            <a:custGeom>
              <a:avLst/>
              <a:gdLst/>
              <a:ahLst/>
              <a:cxnLst>
                <a:cxn ang="0">
                  <a:pos x="192" y="60"/>
                </a:cxn>
                <a:cxn ang="0">
                  <a:pos x="192" y="0"/>
                </a:cxn>
                <a:cxn ang="0">
                  <a:pos x="38" y="0"/>
                </a:cxn>
                <a:cxn ang="0">
                  <a:pos x="38" y="0"/>
                </a:cxn>
                <a:cxn ang="0">
                  <a:pos x="30" y="0"/>
                </a:cxn>
                <a:cxn ang="0">
                  <a:pos x="24" y="2"/>
                </a:cxn>
                <a:cxn ang="0">
                  <a:pos x="16" y="6"/>
                </a:cxn>
                <a:cxn ang="0">
                  <a:pos x="10" y="10"/>
                </a:cxn>
                <a:cxn ang="0">
                  <a:pos x="6" y="14"/>
                </a:cxn>
                <a:cxn ang="0">
                  <a:pos x="2" y="20"/>
                </a:cxn>
                <a:cxn ang="0">
                  <a:pos x="0" y="28"/>
                </a:cxn>
                <a:cxn ang="0">
                  <a:pos x="0" y="34"/>
                </a:cxn>
                <a:cxn ang="0">
                  <a:pos x="0" y="48"/>
                </a:cxn>
                <a:cxn ang="0">
                  <a:pos x="0" y="48"/>
                </a:cxn>
                <a:cxn ang="0">
                  <a:pos x="0" y="54"/>
                </a:cxn>
                <a:cxn ang="0">
                  <a:pos x="2" y="62"/>
                </a:cxn>
                <a:cxn ang="0">
                  <a:pos x="6" y="68"/>
                </a:cxn>
                <a:cxn ang="0">
                  <a:pos x="10" y="72"/>
                </a:cxn>
                <a:cxn ang="0">
                  <a:pos x="16" y="76"/>
                </a:cxn>
                <a:cxn ang="0">
                  <a:pos x="24" y="80"/>
                </a:cxn>
                <a:cxn ang="0">
                  <a:pos x="30" y="82"/>
                </a:cxn>
                <a:cxn ang="0">
                  <a:pos x="38" y="82"/>
                </a:cxn>
                <a:cxn ang="0">
                  <a:pos x="200" y="82"/>
                </a:cxn>
                <a:cxn ang="0">
                  <a:pos x="200" y="82"/>
                </a:cxn>
                <a:cxn ang="0">
                  <a:pos x="194" y="72"/>
                </a:cxn>
                <a:cxn ang="0">
                  <a:pos x="192" y="60"/>
                </a:cxn>
                <a:cxn ang="0">
                  <a:pos x="192" y="60"/>
                </a:cxn>
                <a:cxn ang="0">
                  <a:pos x="48" y="54"/>
                </a:cxn>
                <a:cxn ang="0">
                  <a:pos x="48" y="54"/>
                </a:cxn>
                <a:cxn ang="0">
                  <a:pos x="44" y="54"/>
                </a:cxn>
                <a:cxn ang="0">
                  <a:pos x="38" y="50"/>
                </a:cxn>
                <a:cxn ang="0">
                  <a:pos x="36" y="46"/>
                </a:cxn>
                <a:cxn ang="0">
                  <a:pos x="34" y="40"/>
                </a:cxn>
                <a:cxn ang="0">
                  <a:pos x="34" y="40"/>
                </a:cxn>
                <a:cxn ang="0">
                  <a:pos x="36" y="36"/>
                </a:cxn>
                <a:cxn ang="0">
                  <a:pos x="38" y="32"/>
                </a:cxn>
                <a:cxn ang="0">
                  <a:pos x="44" y="28"/>
                </a:cxn>
                <a:cxn ang="0">
                  <a:pos x="48" y="28"/>
                </a:cxn>
                <a:cxn ang="0">
                  <a:pos x="48" y="28"/>
                </a:cxn>
                <a:cxn ang="0">
                  <a:pos x="54" y="28"/>
                </a:cxn>
                <a:cxn ang="0">
                  <a:pos x="58" y="32"/>
                </a:cxn>
                <a:cxn ang="0">
                  <a:pos x="60" y="36"/>
                </a:cxn>
                <a:cxn ang="0">
                  <a:pos x="62" y="40"/>
                </a:cxn>
                <a:cxn ang="0">
                  <a:pos x="62" y="40"/>
                </a:cxn>
                <a:cxn ang="0">
                  <a:pos x="60" y="46"/>
                </a:cxn>
                <a:cxn ang="0">
                  <a:pos x="58" y="50"/>
                </a:cxn>
                <a:cxn ang="0">
                  <a:pos x="54" y="54"/>
                </a:cxn>
                <a:cxn ang="0">
                  <a:pos x="48" y="54"/>
                </a:cxn>
                <a:cxn ang="0">
                  <a:pos x="48" y="54"/>
                </a:cxn>
              </a:cxnLst>
              <a:rect l="0" t="0" r="r" b="b"/>
              <a:pathLst>
                <a:path w="200" h="82">
                  <a:moveTo>
                    <a:pt x="192" y="60"/>
                  </a:moveTo>
                  <a:lnTo>
                    <a:pt x="192" y="0"/>
                  </a:lnTo>
                  <a:lnTo>
                    <a:pt x="38" y="0"/>
                  </a:lnTo>
                  <a:lnTo>
                    <a:pt x="38" y="0"/>
                  </a:lnTo>
                  <a:lnTo>
                    <a:pt x="30" y="0"/>
                  </a:lnTo>
                  <a:lnTo>
                    <a:pt x="24" y="2"/>
                  </a:lnTo>
                  <a:lnTo>
                    <a:pt x="16" y="6"/>
                  </a:lnTo>
                  <a:lnTo>
                    <a:pt x="10" y="10"/>
                  </a:lnTo>
                  <a:lnTo>
                    <a:pt x="6" y="14"/>
                  </a:lnTo>
                  <a:lnTo>
                    <a:pt x="2" y="20"/>
                  </a:lnTo>
                  <a:lnTo>
                    <a:pt x="0" y="28"/>
                  </a:lnTo>
                  <a:lnTo>
                    <a:pt x="0" y="34"/>
                  </a:lnTo>
                  <a:lnTo>
                    <a:pt x="0" y="48"/>
                  </a:lnTo>
                  <a:lnTo>
                    <a:pt x="0" y="48"/>
                  </a:lnTo>
                  <a:lnTo>
                    <a:pt x="0" y="54"/>
                  </a:lnTo>
                  <a:lnTo>
                    <a:pt x="2" y="62"/>
                  </a:lnTo>
                  <a:lnTo>
                    <a:pt x="6" y="68"/>
                  </a:lnTo>
                  <a:lnTo>
                    <a:pt x="10" y="72"/>
                  </a:lnTo>
                  <a:lnTo>
                    <a:pt x="16" y="76"/>
                  </a:lnTo>
                  <a:lnTo>
                    <a:pt x="24" y="80"/>
                  </a:lnTo>
                  <a:lnTo>
                    <a:pt x="30" y="82"/>
                  </a:lnTo>
                  <a:lnTo>
                    <a:pt x="38" y="82"/>
                  </a:lnTo>
                  <a:lnTo>
                    <a:pt x="200" y="82"/>
                  </a:lnTo>
                  <a:lnTo>
                    <a:pt x="200" y="82"/>
                  </a:lnTo>
                  <a:lnTo>
                    <a:pt x="194" y="72"/>
                  </a:lnTo>
                  <a:lnTo>
                    <a:pt x="192" y="60"/>
                  </a:lnTo>
                  <a:lnTo>
                    <a:pt x="192" y="60"/>
                  </a:lnTo>
                  <a:close/>
                  <a:moveTo>
                    <a:pt x="48" y="54"/>
                  </a:moveTo>
                  <a:lnTo>
                    <a:pt x="48" y="54"/>
                  </a:lnTo>
                  <a:lnTo>
                    <a:pt x="44" y="54"/>
                  </a:lnTo>
                  <a:lnTo>
                    <a:pt x="38" y="50"/>
                  </a:lnTo>
                  <a:lnTo>
                    <a:pt x="36" y="46"/>
                  </a:lnTo>
                  <a:lnTo>
                    <a:pt x="34" y="40"/>
                  </a:lnTo>
                  <a:lnTo>
                    <a:pt x="34" y="40"/>
                  </a:lnTo>
                  <a:lnTo>
                    <a:pt x="36" y="36"/>
                  </a:lnTo>
                  <a:lnTo>
                    <a:pt x="38" y="32"/>
                  </a:lnTo>
                  <a:lnTo>
                    <a:pt x="44" y="28"/>
                  </a:lnTo>
                  <a:lnTo>
                    <a:pt x="48" y="28"/>
                  </a:lnTo>
                  <a:lnTo>
                    <a:pt x="48" y="28"/>
                  </a:lnTo>
                  <a:lnTo>
                    <a:pt x="54" y="28"/>
                  </a:lnTo>
                  <a:lnTo>
                    <a:pt x="58" y="32"/>
                  </a:lnTo>
                  <a:lnTo>
                    <a:pt x="60" y="36"/>
                  </a:lnTo>
                  <a:lnTo>
                    <a:pt x="62" y="40"/>
                  </a:lnTo>
                  <a:lnTo>
                    <a:pt x="62" y="40"/>
                  </a:lnTo>
                  <a:lnTo>
                    <a:pt x="60" y="46"/>
                  </a:lnTo>
                  <a:lnTo>
                    <a:pt x="58" y="50"/>
                  </a:lnTo>
                  <a:lnTo>
                    <a:pt x="54" y="54"/>
                  </a:lnTo>
                  <a:lnTo>
                    <a:pt x="48" y="54"/>
                  </a:lnTo>
                  <a:lnTo>
                    <a:pt x="48" y="54"/>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43" name="Freeform 47"/>
            <p:cNvSpPr>
              <a:spLocks noEditPoints="1"/>
            </p:cNvSpPr>
            <p:nvPr/>
          </p:nvSpPr>
          <p:spPr bwMode="auto">
            <a:xfrm>
              <a:off x="1776412" y="5423530"/>
              <a:ext cx="612726" cy="170427"/>
            </a:xfrm>
            <a:custGeom>
              <a:avLst/>
              <a:gdLst/>
              <a:ahLst/>
              <a:cxnLst>
                <a:cxn ang="0">
                  <a:pos x="286" y="16"/>
                </a:cxn>
                <a:cxn ang="0">
                  <a:pos x="272" y="20"/>
                </a:cxn>
                <a:cxn ang="0">
                  <a:pos x="268" y="32"/>
                </a:cxn>
                <a:cxn ang="0">
                  <a:pos x="302" y="52"/>
                </a:cxn>
                <a:cxn ang="0">
                  <a:pos x="302" y="32"/>
                </a:cxn>
                <a:cxn ang="0">
                  <a:pos x="298" y="20"/>
                </a:cxn>
                <a:cxn ang="0">
                  <a:pos x="286" y="16"/>
                </a:cxn>
                <a:cxn ang="0">
                  <a:pos x="0" y="36"/>
                </a:cxn>
                <a:cxn ang="0">
                  <a:pos x="0" y="48"/>
                </a:cxn>
                <a:cxn ang="0">
                  <a:pos x="2" y="62"/>
                </a:cxn>
                <a:cxn ang="0">
                  <a:pos x="10" y="74"/>
                </a:cxn>
                <a:cxn ang="0">
                  <a:pos x="24" y="80"/>
                </a:cxn>
                <a:cxn ang="0">
                  <a:pos x="38" y="84"/>
                </a:cxn>
                <a:cxn ang="0">
                  <a:pos x="192" y="84"/>
                </a:cxn>
                <a:cxn ang="0">
                  <a:pos x="200" y="66"/>
                </a:cxn>
                <a:cxn ang="0">
                  <a:pos x="214" y="56"/>
                </a:cxn>
                <a:cxn ang="0">
                  <a:pos x="214" y="32"/>
                </a:cxn>
                <a:cxn ang="0">
                  <a:pos x="222" y="0"/>
                </a:cxn>
                <a:cxn ang="0">
                  <a:pos x="38" y="0"/>
                </a:cxn>
                <a:cxn ang="0">
                  <a:pos x="24" y="2"/>
                </a:cxn>
                <a:cxn ang="0">
                  <a:pos x="10" y="10"/>
                </a:cxn>
                <a:cxn ang="0">
                  <a:pos x="2" y="22"/>
                </a:cxn>
                <a:cxn ang="0">
                  <a:pos x="0" y="36"/>
                </a:cxn>
                <a:cxn ang="0">
                  <a:pos x="48" y="28"/>
                </a:cxn>
                <a:cxn ang="0">
                  <a:pos x="54" y="30"/>
                </a:cxn>
                <a:cxn ang="0">
                  <a:pos x="60" y="36"/>
                </a:cxn>
                <a:cxn ang="0">
                  <a:pos x="62" y="42"/>
                </a:cxn>
                <a:cxn ang="0">
                  <a:pos x="58" y="52"/>
                </a:cxn>
                <a:cxn ang="0">
                  <a:pos x="48" y="56"/>
                </a:cxn>
                <a:cxn ang="0">
                  <a:pos x="44" y="54"/>
                </a:cxn>
                <a:cxn ang="0">
                  <a:pos x="36" y="48"/>
                </a:cxn>
                <a:cxn ang="0">
                  <a:pos x="34" y="42"/>
                </a:cxn>
                <a:cxn ang="0">
                  <a:pos x="38" y="32"/>
                </a:cxn>
                <a:cxn ang="0">
                  <a:pos x="48" y="28"/>
                </a:cxn>
              </a:cxnLst>
              <a:rect l="0" t="0" r="r" b="b"/>
              <a:pathLst>
                <a:path w="302" h="84">
                  <a:moveTo>
                    <a:pt x="286" y="16"/>
                  </a:moveTo>
                  <a:lnTo>
                    <a:pt x="286" y="16"/>
                  </a:lnTo>
                  <a:lnTo>
                    <a:pt x="278" y="16"/>
                  </a:lnTo>
                  <a:lnTo>
                    <a:pt x="272" y="20"/>
                  </a:lnTo>
                  <a:lnTo>
                    <a:pt x="270" y="26"/>
                  </a:lnTo>
                  <a:lnTo>
                    <a:pt x="268" y="32"/>
                  </a:lnTo>
                  <a:lnTo>
                    <a:pt x="268" y="52"/>
                  </a:lnTo>
                  <a:lnTo>
                    <a:pt x="302" y="52"/>
                  </a:lnTo>
                  <a:lnTo>
                    <a:pt x="302" y="32"/>
                  </a:lnTo>
                  <a:lnTo>
                    <a:pt x="302" y="32"/>
                  </a:lnTo>
                  <a:lnTo>
                    <a:pt x="302" y="26"/>
                  </a:lnTo>
                  <a:lnTo>
                    <a:pt x="298" y="20"/>
                  </a:lnTo>
                  <a:lnTo>
                    <a:pt x="292" y="16"/>
                  </a:lnTo>
                  <a:lnTo>
                    <a:pt x="286" y="16"/>
                  </a:lnTo>
                  <a:lnTo>
                    <a:pt x="286" y="16"/>
                  </a:lnTo>
                  <a:close/>
                  <a:moveTo>
                    <a:pt x="0" y="36"/>
                  </a:moveTo>
                  <a:lnTo>
                    <a:pt x="0" y="48"/>
                  </a:lnTo>
                  <a:lnTo>
                    <a:pt x="0" y="48"/>
                  </a:lnTo>
                  <a:lnTo>
                    <a:pt x="0" y="56"/>
                  </a:lnTo>
                  <a:lnTo>
                    <a:pt x="2" y="62"/>
                  </a:lnTo>
                  <a:lnTo>
                    <a:pt x="6" y="68"/>
                  </a:lnTo>
                  <a:lnTo>
                    <a:pt x="10" y="74"/>
                  </a:lnTo>
                  <a:lnTo>
                    <a:pt x="16" y="78"/>
                  </a:lnTo>
                  <a:lnTo>
                    <a:pt x="24" y="80"/>
                  </a:lnTo>
                  <a:lnTo>
                    <a:pt x="30" y="82"/>
                  </a:lnTo>
                  <a:lnTo>
                    <a:pt x="38" y="84"/>
                  </a:lnTo>
                  <a:lnTo>
                    <a:pt x="192" y="84"/>
                  </a:lnTo>
                  <a:lnTo>
                    <a:pt x="192" y="84"/>
                  </a:lnTo>
                  <a:lnTo>
                    <a:pt x="194" y="74"/>
                  </a:lnTo>
                  <a:lnTo>
                    <a:pt x="200" y="66"/>
                  </a:lnTo>
                  <a:lnTo>
                    <a:pt x="206" y="60"/>
                  </a:lnTo>
                  <a:lnTo>
                    <a:pt x="214" y="56"/>
                  </a:lnTo>
                  <a:lnTo>
                    <a:pt x="214" y="32"/>
                  </a:lnTo>
                  <a:lnTo>
                    <a:pt x="214" y="32"/>
                  </a:lnTo>
                  <a:lnTo>
                    <a:pt x="216" y="16"/>
                  </a:lnTo>
                  <a:lnTo>
                    <a:pt x="222" y="0"/>
                  </a:lnTo>
                  <a:lnTo>
                    <a:pt x="38" y="0"/>
                  </a:lnTo>
                  <a:lnTo>
                    <a:pt x="38" y="0"/>
                  </a:lnTo>
                  <a:lnTo>
                    <a:pt x="30" y="0"/>
                  </a:lnTo>
                  <a:lnTo>
                    <a:pt x="24" y="2"/>
                  </a:lnTo>
                  <a:lnTo>
                    <a:pt x="16" y="6"/>
                  </a:lnTo>
                  <a:lnTo>
                    <a:pt x="10" y="10"/>
                  </a:lnTo>
                  <a:lnTo>
                    <a:pt x="6" y="16"/>
                  </a:lnTo>
                  <a:lnTo>
                    <a:pt x="2" y="22"/>
                  </a:lnTo>
                  <a:lnTo>
                    <a:pt x="0" y="28"/>
                  </a:lnTo>
                  <a:lnTo>
                    <a:pt x="0" y="36"/>
                  </a:lnTo>
                  <a:lnTo>
                    <a:pt x="0" y="36"/>
                  </a:lnTo>
                  <a:close/>
                  <a:moveTo>
                    <a:pt x="48" y="28"/>
                  </a:moveTo>
                  <a:lnTo>
                    <a:pt x="48" y="28"/>
                  </a:lnTo>
                  <a:lnTo>
                    <a:pt x="54" y="30"/>
                  </a:lnTo>
                  <a:lnTo>
                    <a:pt x="58" y="32"/>
                  </a:lnTo>
                  <a:lnTo>
                    <a:pt x="60" y="36"/>
                  </a:lnTo>
                  <a:lnTo>
                    <a:pt x="62" y="42"/>
                  </a:lnTo>
                  <a:lnTo>
                    <a:pt x="62" y="42"/>
                  </a:lnTo>
                  <a:lnTo>
                    <a:pt x="60" y="48"/>
                  </a:lnTo>
                  <a:lnTo>
                    <a:pt x="58" y="52"/>
                  </a:lnTo>
                  <a:lnTo>
                    <a:pt x="54" y="54"/>
                  </a:lnTo>
                  <a:lnTo>
                    <a:pt x="48" y="56"/>
                  </a:lnTo>
                  <a:lnTo>
                    <a:pt x="48" y="56"/>
                  </a:lnTo>
                  <a:lnTo>
                    <a:pt x="44" y="54"/>
                  </a:lnTo>
                  <a:lnTo>
                    <a:pt x="38" y="52"/>
                  </a:lnTo>
                  <a:lnTo>
                    <a:pt x="36" y="48"/>
                  </a:lnTo>
                  <a:lnTo>
                    <a:pt x="34" y="42"/>
                  </a:lnTo>
                  <a:lnTo>
                    <a:pt x="34" y="42"/>
                  </a:lnTo>
                  <a:lnTo>
                    <a:pt x="36" y="36"/>
                  </a:lnTo>
                  <a:lnTo>
                    <a:pt x="38" y="32"/>
                  </a:lnTo>
                  <a:lnTo>
                    <a:pt x="44" y="30"/>
                  </a:lnTo>
                  <a:lnTo>
                    <a:pt x="48" y="28"/>
                  </a:lnTo>
                  <a:lnTo>
                    <a:pt x="48" y="28"/>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44" name="Freeform 48"/>
            <p:cNvSpPr>
              <a:spLocks noEditPoints="1"/>
            </p:cNvSpPr>
            <p:nvPr/>
          </p:nvSpPr>
          <p:spPr bwMode="auto">
            <a:xfrm>
              <a:off x="1776412" y="5212525"/>
              <a:ext cx="649246" cy="170427"/>
            </a:xfrm>
            <a:custGeom>
              <a:avLst/>
              <a:gdLst/>
              <a:ahLst/>
              <a:cxnLst>
                <a:cxn ang="0">
                  <a:pos x="286" y="62"/>
                </a:cxn>
                <a:cxn ang="0">
                  <a:pos x="314" y="68"/>
                </a:cxn>
                <a:cxn ang="0">
                  <a:pos x="318" y="60"/>
                </a:cxn>
                <a:cxn ang="0">
                  <a:pos x="320" y="36"/>
                </a:cxn>
                <a:cxn ang="0">
                  <a:pos x="320" y="28"/>
                </a:cxn>
                <a:cxn ang="0">
                  <a:pos x="314" y="16"/>
                </a:cxn>
                <a:cxn ang="0">
                  <a:pos x="304" y="6"/>
                </a:cxn>
                <a:cxn ang="0">
                  <a:pos x="290" y="2"/>
                </a:cxn>
                <a:cxn ang="0">
                  <a:pos x="38" y="0"/>
                </a:cxn>
                <a:cxn ang="0">
                  <a:pos x="30" y="2"/>
                </a:cxn>
                <a:cxn ang="0">
                  <a:pos x="16" y="6"/>
                </a:cxn>
                <a:cxn ang="0">
                  <a:pos x="6" y="16"/>
                </a:cxn>
                <a:cxn ang="0">
                  <a:pos x="0" y="28"/>
                </a:cxn>
                <a:cxn ang="0">
                  <a:pos x="0" y="48"/>
                </a:cxn>
                <a:cxn ang="0">
                  <a:pos x="0" y="56"/>
                </a:cxn>
                <a:cxn ang="0">
                  <a:pos x="6" y="68"/>
                </a:cxn>
                <a:cxn ang="0">
                  <a:pos x="16" y="78"/>
                </a:cxn>
                <a:cxn ang="0">
                  <a:pos x="30" y="84"/>
                </a:cxn>
                <a:cxn ang="0">
                  <a:pos x="234" y="84"/>
                </a:cxn>
                <a:cxn ang="0">
                  <a:pos x="244" y="74"/>
                </a:cxn>
                <a:cxn ang="0">
                  <a:pos x="270" y="64"/>
                </a:cxn>
                <a:cxn ang="0">
                  <a:pos x="286" y="62"/>
                </a:cxn>
                <a:cxn ang="0">
                  <a:pos x="48" y="56"/>
                </a:cxn>
                <a:cxn ang="0">
                  <a:pos x="38" y="52"/>
                </a:cxn>
                <a:cxn ang="0">
                  <a:pos x="34" y="42"/>
                </a:cxn>
                <a:cxn ang="0">
                  <a:pos x="36" y="36"/>
                </a:cxn>
                <a:cxn ang="0">
                  <a:pos x="44" y="30"/>
                </a:cxn>
                <a:cxn ang="0">
                  <a:pos x="48" y="28"/>
                </a:cxn>
                <a:cxn ang="0">
                  <a:pos x="58" y="32"/>
                </a:cxn>
                <a:cxn ang="0">
                  <a:pos x="62" y="42"/>
                </a:cxn>
                <a:cxn ang="0">
                  <a:pos x="60" y="48"/>
                </a:cxn>
                <a:cxn ang="0">
                  <a:pos x="54" y="54"/>
                </a:cxn>
                <a:cxn ang="0">
                  <a:pos x="48" y="56"/>
                </a:cxn>
              </a:cxnLst>
              <a:rect l="0" t="0" r="r" b="b"/>
              <a:pathLst>
                <a:path w="320" h="84">
                  <a:moveTo>
                    <a:pt x="286" y="62"/>
                  </a:moveTo>
                  <a:lnTo>
                    <a:pt x="286" y="62"/>
                  </a:lnTo>
                  <a:lnTo>
                    <a:pt x="300" y="64"/>
                  </a:lnTo>
                  <a:lnTo>
                    <a:pt x="314" y="68"/>
                  </a:lnTo>
                  <a:lnTo>
                    <a:pt x="314" y="68"/>
                  </a:lnTo>
                  <a:lnTo>
                    <a:pt x="318" y="60"/>
                  </a:lnTo>
                  <a:lnTo>
                    <a:pt x="320" y="48"/>
                  </a:lnTo>
                  <a:lnTo>
                    <a:pt x="320" y="36"/>
                  </a:lnTo>
                  <a:lnTo>
                    <a:pt x="320" y="36"/>
                  </a:lnTo>
                  <a:lnTo>
                    <a:pt x="320" y="28"/>
                  </a:lnTo>
                  <a:lnTo>
                    <a:pt x="318" y="22"/>
                  </a:lnTo>
                  <a:lnTo>
                    <a:pt x="314" y="16"/>
                  </a:lnTo>
                  <a:lnTo>
                    <a:pt x="308" y="10"/>
                  </a:lnTo>
                  <a:lnTo>
                    <a:pt x="304" y="6"/>
                  </a:lnTo>
                  <a:lnTo>
                    <a:pt x="296" y="4"/>
                  </a:lnTo>
                  <a:lnTo>
                    <a:pt x="290" y="2"/>
                  </a:lnTo>
                  <a:lnTo>
                    <a:pt x="282" y="0"/>
                  </a:lnTo>
                  <a:lnTo>
                    <a:pt x="38" y="0"/>
                  </a:lnTo>
                  <a:lnTo>
                    <a:pt x="38" y="0"/>
                  </a:lnTo>
                  <a:lnTo>
                    <a:pt x="30" y="2"/>
                  </a:lnTo>
                  <a:lnTo>
                    <a:pt x="24" y="4"/>
                  </a:lnTo>
                  <a:lnTo>
                    <a:pt x="16" y="6"/>
                  </a:lnTo>
                  <a:lnTo>
                    <a:pt x="10" y="10"/>
                  </a:lnTo>
                  <a:lnTo>
                    <a:pt x="6" y="16"/>
                  </a:lnTo>
                  <a:lnTo>
                    <a:pt x="2" y="22"/>
                  </a:lnTo>
                  <a:lnTo>
                    <a:pt x="0" y="28"/>
                  </a:lnTo>
                  <a:lnTo>
                    <a:pt x="0" y="36"/>
                  </a:lnTo>
                  <a:lnTo>
                    <a:pt x="0" y="48"/>
                  </a:lnTo>
                  <a:lnTo>
                    <a:pt x="0" y="48"/>
                  </a:lnTo>
                  <a:lnTo>
                    <a:pt x="0" y="56"/>
                  </a:lnTo>
                  <a:lnTo>
                    <a:pt x="2" y="62"/>
                  </a:lnTo>
                  <a:lnTo>
                    <a:pt x="6" y="68"/>
                  </a:lnTo>
                  <a:lnTo>
                    <a:pt x="10" y="74"/>
                  </a:lnTo>
                  <a:lnTo>
                    <a:pt x="16" y="78"/>
                  </a:lnTo>
                  <a:lnTo>
                    <a:pt x="24" y="82"/>
                  </a:lnTo>
                  <a:lnTo>
                    <a:pt x="30" y="84"/>
                  </a:lnTo>
                  <a:lnTo>
                    <a:pt x="38" y="84"/>
                  </a:lnTo>
                  <a:lnTo>
                    <a:pt x="234" y="84"/>
                  </a:lnTo>
                  <a:lnTo>
                    <a:pt x="234" y="84"/>
                  </a:lnTo>
                  <a:lnTo>
                    <a:pt x="244" y="74"/>
                  </a:lnTo>
                  <a:lnTo>
                    <a:pt x="256" y="68"/>
                  </a:lnTo>
                  <a:lnTo>
                    <a:pt x="270" y="64"/>
                  </a:lnTo>
                  <a:lnTo>
                    <a:pt x="286" y="62"/>
                  </a:lnTo>
                  <a:lnTo>
                    <a:pt x="286" y="62"/>
                  </a:lnTo>
                  <a:close/>
                  <a:moveTo>
                    <a:pt x="48" y="56"/>
                  </a:moveTo>
                  <a:lnTo>
                    <a:pt x="48" y="56"/>
                  </a:lnTo>
                  <a:lnTo>
                    <a:pt x="44" y="54"/>
                  </a:lnTo>
                  <a:lnTo>
                    <a:pt x="38" y="52"/>
                  </a:lnTo>
                  <a:lnTo>
                    <a:pt x="36" y="48"/>
                  </a:lnTo>
                  <a:lnTo>
                    <a:pt x="34" y="42"/>
                  </a:lnTo>
                  <a:lnTo>
                    <a:pt x="34" y="42"/>
                  </a:lnTo>
                  <a:lnTo>
                    <a:pt x="36" y="36"/>
                  </a:lnTo>
                  <a:lnTo>
                    <a:pt x="38" y="32"/>
                  </a:lnTo>
                  <a:lnTo>
                    <a:pt x="44" y="30"/>
                  </a:lnTo>
                  <a:lnTo>
                    <a:pt x="48" y="28"/>
                  </a:lnTo>
                  <a:lnTo>
                    <a:pt x="48" y="28"/>
                  </a:lnTo>
                  <a:lnTo>
                    <a:pt x="54" y="30"/>
                  </a:lnTo>
                  <a:lnTo>
                    <a:pt x="58" y="32"/>
                  </a:lnTo>
                  <a:lnTo>
                    <a:pt x="60" y="36"/>
                  </a:lnTo>
                  <a:lnTo>
                    <a:pt x="62" y="42"/>
                  </a:lnTo>
                  <a:lnTo>
                    <a:pt x="62" y="42"/>
                  </a:lnTo>
                  <a:lnTo>
                    <a:pt x="60" y="48"/>
                  </a:lnTo>
                  <a:lnTo>
                    <a:pt x="58" y="52"/>
                  </a:lnTo>
                  <a:lnTo>
                    <a:pt x="54" y="54"/>
                  </a:lnTo>
                  <a:lnTo>
                    <a:pt x="48" y="56"/>
                  </a:lnTo>
                  <a:lnTo>
                    <a:pt x="48" y="56"/>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45" name="Freeform 49"/>
            <p:cNvSpPr>
              <a:spLocks noEditPoints="1"/>
            </p:cNvSpPr>
            <p:nvPr/>
          </p:nvSpPr>
          <p:spPr bwMode="auto">
            <a:xfrm>
              <a:off x="2194364" y="5557436"/>
              <a:ext cx="324623" cy="235352"/>
            </a:xfrm>
            <a:custGeom>
              <a:avLst/>
              <a:gdLst/>
              <a:ahLst/>
              <a:cxnLst>
                <a:cxn ang="0">
                  <a:pos x="22" y="0"/>
                </a:cxn>
                <a:cxn ang="0">
                  <a:pos x="14" y="2"/>
                </a:cxn>
                <a:cxn ang="0">
                  <a:pos x="2" y="14"/>
                </a:cxn>
                <a:cxn ang="0">
                  <a:pos x="0" y="94"/>
                </a:cxn>
                <a:cxn ang="0">
                  <a:pos x="2" y="102"/>
                </a:cxn>
                <a:cxn ang="0">
                  <a:pos x="14" y="114"/>
                </a:cxn>
                <a:cxn ang="0">
                  <a:pos x="136" y="116"/>
                </a:cxn>
                <a:cxn ang="0">
                  <a:pos x="146" y="114"/>
                </a:cxn>
                <a:cxn ang="0">
                  <a:pos x="158" y="102"/>
                </a:cxn>
                <a:cxn ang="0">
                  <a:pos x="160" y="22"/>
                </a:cxn>
                <a:cxn ang="0">
                  <a:pos x="158" y="14"/>
                </a:cxn>
                <a:cxn ang="0">
                  <a:pos x="146" y="2"/>
                </a:cxn>
                <a:cxn ang="0">
                  <a:pos x="136" y="0"/>
                </a:cxn>
                <a:cxn ang="0">
                  <a:pos x="28" y="26"/>
                </a:cxn>
                <a:cxn ang="0">
                  <a:pos x="26" y="92"/>
                </a:cxn>
                <a:cxn ang="0">
                  <a:pos x="24" y="96"/>
                </a:cxn>
                <a:cxn ang="0">
                  <a:pos x="20" y="96"/>
                </a:cxn>
                <a:cxn ang="0">
                  <a:pos x="14" y="92"/>
                </a:cxn>
                <a:cxn ang="0">
                  <a:pos x="14" y="28"/>
                </a:cxn>
                <a:cxn ang="0">
                  <a:pos x="18" y="18"/>
                </a:cxn>
                <a:cxn ang="0">
                  <a:pos x="28" y="16"/>
                </a:cxn>
                <a:cxn ang="0">
                  <a:pos x="30" y="16"/>
                </a:cxn>
                <a:cxn ang="0">
                  <a:pos x="32" y="20"/>
                </a:cxn>
                <a:cxn ang="0">
                  <a:pos x="28" y="26"/>
                </a:cxn>
                <a:cxn ang="0">
                  <a:pos x="88" y="58"/>
                </a:cxn>
                <a:cxn ang="0">
                  <a:pos x="88" y="78"/>
                </a:cxn>
                <a:cxn ang="0">
                  <a:pos x="86" y="84"/>
                </a:cxn>
                <a:cxn ang="0">
                  <a:pos x="80" y="88"/>
                </a:cxn>
                <a:cxn ang="0">
                  <a:pos x="76" y="86"/>
                </a:cxn>
                <a:cxn ang="0">
                  <a:pos x="70" y="82"/>
                </a:cxn>
                <a:cxn ang="0">
                  <a:pos x="70" y="58"/>
                </a:cxn>
                <a:cxn ang="0">
                  <a:pos x="66" y="54"/>
                </a:cxn>
                <a:cxn ang="0">
                  <a:pos x="64" y="46"/>
                </a:cxn>
                <a:cxn ang="0">
                  <a:pos x="68" y="34"/>
                </a:cxn>
                <a:cxn ang="0">
                  <a:pos x="80" y="30"/>
                </a:cxn>
                <a:cxn ang="0">
                  <a:pos x="86" y="32"/>
                </a:cxn>
                <a:cxn ang="0">
                  <a:pos x="94" y="40"/>
                </a:cxn>
                <a:cxn ang="0">
                  <a:pos x="96" y="46"/>
                </a:cxn>
                <a:cxn ang="0">
                  <a:pos x="88" y="58"/>
                </a:cxn>
              </a:cxnLst>
              <a:rect l="0" t="0" r="r" b="b"/>
              <a:pathLst>
                <a:path w="160" h="116">
                  <a:moveTo>
                    <a:pt x="136" y="0"/>
                  </a:moveTo>
                  <a:lnTo>
                    <a:pt x="22" y="0"/>
                  </a:lnTo>
                  <a:lnTo>
                    <a:pt x="22" y="0"/>
                  </a:lnTo>
                  <a:lnTo>
                    <a:pt x="14" y="2"/>
                  </a:lnTo>
                  <a:lnTo>
                    <a:pt x="6" y="8"/>
                  </a:lnTo>
                  <a:lnTo>
                    <a:pt x="2" y="14"/>
                  </a:lnTo>
                  <a:lnTo>
                    <a:pt x="0" y="22"/>
                  </a:lnTo>
                  <a:lnTo>
                    <a:pt x="0" y="94"/>
                  </a:lnTo>
                  <a:lnTo>
                    <a:pt x="0" y="94"/>
                  </a:lnTo>
                  <a:lnTo>
                    <a:pt x="2" y="102"/>
                  </a:lnTo>
                  <a:lnTo>
                    <a:pt x="6" y="110"/>
                  </a:lnTo>
                  <a:lnTo>
                    <a:pt x="14" y="114"/>
                  </a:lnTo>
                  <a:lnTo>
                    <a:pt x="22" y="116"/>
                  </a:lnTo>
                  <a:lnTo>
                    <a:pt x="136" y="116"/>
                  </a:lnTo>
                  <a:lnTo>
                    <a:pt x="136" y="116"/>
                  </a:lnTo>
                  <a:lnTo>
                    <a:pt x="146" y="114"/>
                  </a:lnTo>
                  <a:lnTo>
                    <a:pt x="152" y="110"/>
                  </a:lnTo>
                  <a:lnTo>
                    <a:pt x="158" y="102"/>
                  </a:lnTo>
                  <a:lnTo>
                    <a:pt x="160" y="94"/>
                  </a:lnTo>
                  <a:lnTo>
                    <a:pt x="160" y="22"/>
                  </a:lnTo>
                  <a:lnTo>
                    <a:pt x="160" y="22"/>
                  </a:lnTo>
                  <a:lnTo>
                    <a:pt x="158" y="14"/>
                  </a:lnTo>
                  <a:lnTo>
                    <a:pt x="152" y="8"/>
                  </a:lnTo>
                  <a:lnTo>
                    <a:pt x="146" y="2"/>
                  </a:lnTo>
                  <a:lnTo>
                    <a:pt x="136" y="0"/>
                  </a:lnTo>
                  <a:lnTo>
                    <a:pt x="136" y="0"/>
                  </a:lnTo>
                  <a:close/>
                  <a:moveTo>
                    <a:pt x="28" y="26"/>
                  </a:moveTo>
                  <a:lnTo>
                    <a:pt x="28" y="26"/>
                  </a:lnTo>
                  <a:lnTo>
                    <a:pt x="26" y="28"/>
                  </a:lnTo>
                  <a:lnTo>
                    <a:pt x="26" y="92"/>
                  </a:lnTo>
                  <a:lnTo>
                    <a:pt x="26" y="92"/>
                  </a:lnTo>
                  <a:lnTo>
                    <a:pt x="24" y="96"/>
                  </a:lnTo>
                  <a:lnTo>
                    <a:pt x="20" y="96"/>
                  </a:lnTo>
                  <a:lnTo>
                    <a:pt x="20" y="96"/>
                  </a:lnTo>
                  <a:lnTo>
                    <a:pt x="16" y="96"/>
                  </a:lnTo>
                  <a:lnTo>
                    <a:pt x="14" y="92"/>
                  </a:lnTo>
                  <a:lnTo>
                    <a:pt x="14" y="28"/>
                  </a:lnTo>
                  <a:lnTo>
                    <a:pt x="14" y="28"/>
                  </a:lnTo>
                  <a:lnTo>
                    <a:pt x="16" y="22"/>
                  </a:lnTo>
                  <a:lnTo>
                    <a:pt x="18" y="18"/>
                  </a:lnTo>
                  <a:lnTo>
                    <a:pt x="22" y="16"/>
                  </a:lnTo>
                  <a:lnTo>
                    <a:pt x="28" y="16"/>
                  </a:lnTo>
                  <a:lnTo>
                    <a:pt x="28" y="16"/>
                  </a:lnTo>
                  <a:lnTo>
                    <a:pt x="30" y="16"/>
                  </a:lnTo>
                  <a:lnTo>
                    <a:pt x="32" y="20"/>
                  </a:lnTo>
                  <a:lnTo>
                    <a:pt x="32" y="20"/>
                  </a:lnTo>
                  <a:lnTo>
                    <a:pt x="30" y="24"/>
                  </a:lnTo>
                  <a:lnTo>
                    <a:pt x="28" y="26"/>
                  </a:lnTo>
                  <a:lnTo>
                    <a:pt x="28" y="26"/>
                  </a:lnTo>
                  <a:close/>
                  <a:moveTo>
                    <a:pt x="88" y="58"/>
                  </a:moveTo>
                  <a:lnTo>
                    <a:pt x="88" y="78"/>
                  </a:lnTo>
                  <a:lnTo>
                    <a:pt x="88" y="78"/>
                  </a:lnTo>
                  <a:lnTo>
                    <a:pt x="88" y="82"/>
                  </a:lnTo>
                  <a:lnTo>
                    <a:pt x="86" y="84"/>
                  </a:lnTo>
                  <a:lnTo>
                    <a:pt x="84" y="86"/>
                  </a:lnTo>
                  <a:lnTo>
                    <a:pt x="80" y="88"/>
                  </a:lnTo>
                  <a:lnTo>
                    <a:pt x="80" y="88"/>
                  </a:lnTo>
                  <a:lnTo>
                    <a:pt x="76" y="86"/>
                  </a:lnTo>
                  <a:lnTo>
                    <a:pt x="72" y="84"/>
                  </a:lnTo>
                  <a:lnTo>
                    <a:pt x="70" y="82"/>
                  </a:lnTo>
                  <a:lnTo>
                    <a:pt x="70" y="78"/>
                  </a:lnTo>
                  <a:lnTo>
                    <a:pt x="70" y="58"/>
                  </a:lnTo>
                  <a:lnTo>
                    <a:pt x="70" y="58"/>
                  </a:lnTo>
                  <a:lnTo>
                    <a:pt x="66" y="54"/>
                  </a:lnTo>
                  <a:lnTo>
                    <a:pt x="64" y="46"/>
                  </a:lnTo>
                  <a:lnTo>
                    <a:pt x="64" y="46"/>
                  </a:lnTo>
                  <a:lnTo>
                    <a:pt x="64" y="40"/>
                  </a:lnTo>
                  <a:lnTo>
                    <a:pt x="68" y="34"/>
                  </a:lnTo>
                  <a:lnTo>
                    <a:pt x="74" y="32"/>
                  </a:lnTo>
                  <a:lnTo>
                    <a:pt x="80" y="30"/>
                  </a:lnTo>
                  <a:lnTo>
                    <a:pt x="80" y="30"/>
                  </a:lnTo>
                  <a:lnTo>
                    <a:pt x="86" y="32"/>
                  </a:lnTo>
                  <a:lnTo>
                    <a:pt x="90" y="34"/>
                  </a:lnTo>
                  <a:lnTo>
                    <a:pt x="94" y="40"/>
                  </a:lnTo>
                  <a:lnTo>
                    <a:pt x="96" y="46"/>
                  </a:lnTo>
                  <a:lnTo>
                    <a:pt x="96" y="46"/>
                  </a:lnTo>
                  <a:lnTo>
                    <a:pt x="94" y="54"/>
                  </a:lnTo>
                  <a:lnTo>
                    <a:pt x="88" y="58"/>
                  </a:lnTo>
                  <a:lnTo>
                    <a:pt x="88" y="58"/>
                  </a:lnTo>
                  <a:close/>
                </a:path>
              </a:pathLst>
            </a:custGeom>
            <a:solidFill>
              <a:srgbClr val="0099C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sp>
          <p:nvSpPr>
            <p:cNvPr id="46" name="Freeform 50"/>
            <p:cNvSpPr>
              <a:spLocks/>
            </p:cNvSpPr>
            <p:nvPr/>
          </p:nvSpPr>
          <p:spPr bwMode="auto">
            <a:xfrm>
              <a:off x="2239000" y="5374836"/>
              <a:ext cx="231294" cy="166369"/>
            </a:xfrm>
            <a:custGeom>
              <a:avLst/>
              <a:gdLst/>
              <a:ahLst/>
              <a:cxnLst>
                <a:cxn ang="0">
                  <a:pos x="26" y="56"/>
                </a:cxn>
                <a:cxn ang="0">
                  <a:pos x="26" y="56"/>
                </a:cxn>
                <a:cxn ang="0">
                  <a:pos x="26" y="50"/>
                </a:cxn>
                <a:cxn ang="0">
                  <a:pos x="28" y="44"/>
                </a:cxn>
                <a:cxn ang="0">
                  <a:pos x="36" y="34"/>
                </a:cxn>
                <a:cxn ang="0">
                  <a:pos x="46" y="28"/>
                </a:cxn>
                <a:cxn ang="0">
                  <a:pos x="52" y="26"/>
                </a:cxn>
                <a:cxn ang="0">
                  <a:pos x="58" y="26"/>
                </a:cxn>
                <a:cxn ang="0">
                  <a:pos x="58" y="26"/>
                </a:cxn>
                <a:cxn ang="0">
                  <a:pos x="64" y="26"/>
                </a:cxn>
                <a:cxn ang="0">
                  <a:pos x="70" y="28"/>
                </a:cxn>
                <a:cxn ang="0">
                  <a:pos x="80" y="34"/>
                </a:cxn>
                <a:cxn ang="0">
                  <a:pos x="86" y="44"/>
                </a:cxn>
                <a:cxn ang="0">
                  <a:pos x="88" y="50"/>
                </a:cxn>
                <a:cxn ang="0">
                  <a:pos x="88" y="56"/>
                </a:cxn>
                <a:cxn ang="0">
                  <a:pos x="88" y="82"/>
                </a:cxn>
                <a:cxn ang="0">
                  <a:pos x="114" y="82"/>
                </a:cxn>
                <a:cxn ang="0">
                  <a:pos x="114" y="56"/>
                </a:cxn>
                <a:cxn ang="0">
                  <a:pos x="114" y="56"/>
                </a:cxn>
                <a:cxn ang="0">
                  <a:pos x="112" y="46"/>
                </a:cxn>
                <a:cxn ang="0">
                  <a:pos x="110" y="34"/>
                </a:cxn>
                <a:cxn ang="0">
                  <a:pos x="104" y="26"/>
                </a:cxn>
                <a:cxn ang="0">
                  <a:pos x="98" y="16"/>
                </a:cxn>
                <a:cxn ang="0">
                  <a:pos x="90" y="10"/>
                </a:cxn>
                <a:cxn ang="0">
                  <a:pos x="80" y="4"/>
                </a:cxn>
                <a:cxn ang="0">
                  <a:pos x="68" y="2"/>
                </a:cxn>
                <a:cxn ang="0">
                  <a:pos x="58" y="0"/>
                </a:cxn>
                <a:cxn ang="0">
                  <a:pos x="58" y="0"/>
                </a:cxn>
                <a:cxn ang="0">
                  <a:pos x="46" y="2"/>
                </a:cxn>
                <a:cxn ang="0">
                  <a:pos x="36" y="4"/>
                </a:cxn>
                <a:cxn ang="0">
                  <a:pos x="26" y="10"/>
                </a:cxn>
                <a:cxn ang="0">
                  <a:pos x="18" y="16"/>
                </a:cxn>
                <a:cxn ang="0">
                  <a:pos x="10" y="26"/>
                </a:cxn>
                <a:cxn ang="0">
                  <a:pos x="6" y="34"/>
                </a:cxn>
                <a:cxn ang="0">
                  <a:pos x="2" y="46"/>
                </a:cxn>
                <a:cxn ang="0">
                  <a:pos x="0" y="56"/>
                </a:cxn>
                <a:cxn ang="0">
                  <a:pos x="0" y="82"/>
                </a:cxn>
                <a:cxn ang="0">
                  <a:pos x="26" y="82"/>
                </a:cxn>
                <a:cxn ang="0">
                  <a:pos x="26" y="56"/>
                </a:cxn>
              </a:cxnLst>
              <a:rect l="0" t="0" r="r" b="b"/>
              <a:pathLst>
                <a:path w="114" h="82">
                  <a:moveTo>
                    <a:pt x="26" y="56"/>
                  </a:moveTo>
                  <a:lnTo>
                    <a:pt x="26" y="56"/>
                  </a:lnTo>
                  <a:lnTo>
                    <a:pt x="26" y="50"/>
                  </a:lnTo>
                  <a:lnTo>
                    <a:pt x="28" y="44"/>
                  </a:lnTo>
                  <a:lnTo>
                    <a:pt x="36" y="34"/>
                  </a:lnTo>
                  <a:lnTo>
                    <a:pt x="46" y="28"/>
                  </a:lnTo>
                  <a:lnTo>
                    <a:pt x="52" y="26"/>
                  </a:lnTo>
                  <a:lnTo>
                    <a:pt x="58" y="26"/>
                  </a:lnTo>
                  <a:lnTo>
                    <a:pt x="58" y="26"/>
                  </a:lnTo>
                  <a:lnTo>
                    <a:pt x="64" y="26"/>
                  </a:lnTo>
                  <a:lnTo>
                    <a:pt x="70" y="28"/>
                  </a:lnTo>
                  <a:lnTo>
                    <a:pt x="80" y="34"/>
                  </a:lnTo>
                  <a:lnTo>
                    <a:pt x="86" y="44"/>
                  </a:lnTo>
                  <a:lnTo>
                    <a:pt x="88" y="50"/>
                  </a:lnTo>
                  <a:lnTo>
                    <a:pt x="88" y="56"/>
                  </a:lnTo>
                  <a:lnTo>
                    <a:pt x="88" y="82"/>
                  </a:lnTo>
                  <a:lnTo>
                    <a:pt x="114" y="82"/>
                  </a:lnTo>
                  <a:lnTo>
                    <a:pt x="114" y="56"/>
                  </a:lnTo>
                  <a:lnTo>
                    <a:pt x="114" y="56"/>
                  </a:lnTo>
                  <a:lnTo>
                    <a:pt x="112" y="46"/>
                  </a:lnTo>
                  <a:lnTo>
                    <a:pt x="110" y="34"/>
                  </a:lnTo>
                  <a:lnTo>
                    <a:pt x="104" y="26"/>
                  </a:lnTo>
                  <a:lnTo>
                    <a:pt x="98" y="16"/>
                  </a:lnTo>
                  <a:lnTo>
                    <a:pt x="90" y="10"/>
                  </a:lnTo>
                  <a:lnTo>
                    <a:pt x="80" y="4"/>
                  </a:lnTo>
                  <a:lnTo>
                    <a:pt x="68" y="2"/>
                  </a:lnTo>
                  <a:lnTo>
                    <a:pt x="58" y="0"/>
                  </a:lnTo>
                  <a:lnTo>
                    <a:pt x="58" y="0"/>
                  </a:lnTo>
                  <a:lnTo>
                    <a:pt x="46" y="2"/>
                  </a:lnTo>
                  <a:lnTo>
                    <a:pt x="36" y="4"/>
                  </a:lnTo>
                  <a:lnTo>
                    <a:pt x="26" y="10"/>
                  </a:lnTo>
                  <a:lnTo>
                    <a:pt x="18" y="16"/>
                  </a:lnTo>
                  <a:lnTo>
                    <a:pt x="10" y="26"/>
                  </a:lnTo>
                  <a:lnTo>
                    <a:pt x="6" y="34"/>
                  </a:lnTo>
                  <a:lnTo>
                    <a:pt x="2" y="46"/>
                  </a:lnTo>
                  <a:lnTo>
                    <a:pt x="0" y="56"/>
                  </a:lnTo>
                  <a:lnTo>
                    <a:pt x="0" y="82"/>
                  </a:lnTo>
                  <a:lnTo>
                    <a:pt x="26" y="82"/>
                  </a:lnTo>
                  <a:lnTo>
                    <a:pt x="26" y="56"/>
                  </a:lnTo>
                  <a:close/>
                </a:path>
              </a:pathLst>
            </a:custGeom>
            <a:solidFill>
              <a:srgbClr val="0099C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solidFill>
                  <a:schemeClr val="bg1"/>
                </a:solidFill>
                <a:latin typeface="微软雅黑" pitchFamily="34" charset="-122"/>
                <a:ea typeface="微软雅黑" pitchFamily="34" charset="-122"/>
              </a:endParaRPr>
            </a:p>
          </p:txBody>
        </p:sp>
      </p:grpSp>
      <p:sp>
        <p:nvSpPr>
          <p:cNvPr id="47" name="TextBox 46"/>
          <p:cNvSpPr txBox="1"/>
          <p:nvPr/>
        </p:nvSpPr>
        <p:spPr>
          <a:xfrm>
            <a:off x="591876" y="4230182"/>
            <a:ext cx="466794" cy="261610"/>
          </a:xfrm>
          <a:prstGeom prst="rect">
            <a:avLst/>
          </a:prstGeom>
          <a:noFill/>
        </p:spPr>
        <p:txBody>
          <a:bodyPr wrap="none" rtlCol="0">
            <a:spAutoFit/>
          </a:bodyPr>
          <a:lstStyle/>
          <a:p>
            <a:r>
              <a:rPr lang="zh-CN" altLang="en-US" sz="1100" dirty="0" smtClean="0">
                <a:solidFill>
                  <a:schemeClr val="bg1"/>
                </a:solidFill>
                <a:latin typeface="微软雅黑" pitchFamily="34" charset="-122"/>
                <a:ea typeface="微软雅黑" pitchFamily="34" charset="-122"/>
              </a:rPr>
              <a:t>安全</a:t>
            </a:r>
            <a:endParaRPr lang="zh-CN" altLang="en-US" sz="1100" dirty="0">
              <a:solidFill>
                <a:schemeClr val="bg1"/>
              </a:solidFill>
              <a:latin typeface="微软雅黑" pitchFamily="34" charset="-122"/>
              <a:ea typeface="微软雅黑" pitchFamily="34" charset="-122"/>
            </a:endParaRPr>
          </a:p>
        </p:txBody>
      </p:sp>
      <p:grpSp>
        <p:nvGrpSpPr>
          <p:cNvPr id="29" name="组合 138"/>
          <p:cNvGrpSpPr/>
          <p:nvPr/>
        </p:nvGrpSpPr>
        <p:grpSpPr>
          <a:xfrm>
            <a:off x="1192711" y="1375570"/>
            <a:ext cx="3116911" cy="2647785"/>
            <a:chOff x="182475" y="1705772"/>
            <a:chExt cx="1709156" cy="1698543"/>
          </a:xfrm>
        </p:grpSpPr>
        <p:sp>
          <p:nvSpPr>
            <p:cNvPr id="49" name="椭圆 48"/>
            <p:cNvSpPr/>
            <p:nvPr/>
          </p:nvSpPr>
          <p:spPr bwMode="auto">
            <a:xfrm rot="3592488">
              <a:off x="755180" y="1712392"/>
              <a:ext cx="553134" cy="1698543"/>
            </a:xfrm>
            <a:prstGeom prst="ellipse">
              <a:avLst/>
            </a:prstGeom>
            <a:noFill/>
            <a:ln w="38100">
              <a:solidFill>
                <a:schemeClr val="tx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50" name="椭圆 49"/>
            <p:cNvSpPr/>
            <p:nvPr/>
          </p:nvSpPr>
          <p:spPr bwMode="auto">
            <a:xfrm>
              <a:off x="748560" y="1705772"/>
              <a:ext cx="553134" cy="1698543"/>
            </a:xfrm>
            <a:prstGeom prst="ellipse">
              <a:avLst/>
            </a:prstGeom>
            <a:noFill/>
            <a:ln w="38100">
              <a:solidFill>
                <a:schemeClr val="tx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51" name="椭圆 50"/>
            <p:cNvSpPr/>
            <p:nvPr/>
          </p:nvSpPr>
          <p:spPr bwMode="auto">
            <a:xfrm rot="7082794">
              <a:off x="765793" y="1715054"/>
              <a:ext cx="553134" cy="1698543"/>
            </a:xfrm>
            <a:prstGeom prst="ellipse">
              <a:avLst/>
            </a:prstGeom>
            <a:noFill/>
            <a:ln w="38100">
              <a:solidFill>
                <a:schemeClr val="tx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52" name="椭圆 51"/>
            <p:cNvSpPr/>
            <p:nvPr/>
          </p:nvSpPr>
          <p:spPr bwMode="auto">
            <a:xfrm>
              <a:off x="938253" y="2472856"/>
              <a:ext cx="166977" cy="159026"/>
            </a:xfrm>
            <a:prstGeom prst="ellipse">
              <a:avLst/>
            </a:prstGeom>
            <a:solidFill>
              <a:schemeClr val="tx1">
                <a:lumMod val="75000"/>
              </a:schemeClr>
            </a:solidFill>
            <a:ln w="38100">
              <a:solidFill>
                <a:schemeClr val="tx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grpSp>
      <p:sp>
        <p:nvSpPr>
          <p:cNvPr id="53" name="TextBox 52"/>
          <p:cNvSpPr txBox="1"/>
          <p:nvPr/>
        </p:nvSpPr>
        <p:spPr>
          <a:xfrm>
            <a:off x="2676364" y="2941759"/>
            <a:ext cx="1406538" cy="369332"/>
          </a:xfrm>
          <a:prstGeom prst="rect">
            <a:avLst/>
          </a:prstGeom>
          <a:noFill/>
        </p:spPr>
        <p:txBody>
          <a:bodyPr wrap="square" rtlCol="0">
            <a:spAutoFit/>
          </a:bodyPr>
          <a:lstStyle/>
          <a:p>
            <a:r>
              <a:rPr lang="en-US" altLang="zh-CN" b="1" dirty="0" smtClean="0">
                <a:solidFill>
                  <a:schemeClr val="bg1"/>
                </a:solidFill>
                <a:latin typeface="微软雅黑" pitchFamily="34" charset="-122"/>
                <a:ea typeface="微软雅黑" pitchFamily="34" charset="-122"/>
              </a:rPr>
              <a:t>IT</a:t>
            </a:r>
            <a:r>
              <a:rPr lang="zh-CN" altLang="en-US" b="1" dirty="0" smtClean="0">
                <a:solidFill>
                  <a:schemeClr val="bg1"/>
                </a:solidFill>
                <a:latin typeface="微软雅黑" pitchFamily="34" charset="-122"/>
                <a:ea typeface="微软雅黑" pitchFamily="34" charset="-122"/>
              </a:rPr>
              <a:t>维护人员</a:t>
            </a:r>
            <a:endParaRPr lang="zh-CN" altLang="en-US" b="1" dirty="0">
              <a:solidFill>
                <a:schemeClr val="bg1"/>
              </a:solidFill>
              <a:latin typeface="微软雅黑" pitchFamily="34" charset="-122"/>
              <a:ea typeface="微软雅黑" pitchFamily="34" charset="-122"/>
            </a:endParaRPr>
          </a:p>
        </p:txBody>
      </p:sp>
      <p:sp>
        <p:nvSpPr>
          <p:cNvPr id="54" name="矩形 53"/>
          <p:cNvSpPr/>
          <p:nvPr/>
        </p:nvSpPr>
        <p:spPr>
          <a:xfrm>
            <a:off x="4860032" y="1838425"/>
            <a:ext cx="4087199" cy="1292662"/>
          </a:xfrm>
          <a:prstGeom prst="rect">
            <a:avLst/>
          </a:prstGeom>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cs typeface="Arial" pitchFamily="34" charset="0"/>
              </a:rPr>
              <a:t>学生抱怨太多，信息中心维护工作量大</a:t>
            </a:r>
            <a:endParaRPr lang="en-US" altLang="zh-CN" dirty="0" smtClean="0">
              <a:solidFill>
                <a:schemeClr val="bg1"/>
              </a:solidFill>
              <a:latin typeface="微软雅黑" pitchFamily="34" charset="-122"/>
              <a:ea typeface="微软雅黑" pitchFamily="34" charset="-122"/>
              <a:cs typeface="Arial" pitchFamily="34" charset="0"/>
            </a:endParaRPr>
          </a:p>
          <a:p>
            <a:pPr>
              <a:lnSpc>
                <a:spcPct val="150000"/>
              </a:lnSpc>
            </a:pPr>
            <a:r>
              <a:rPr lang="en-US" altLang="zh-CN" sz="1400" dirty="0" smtClean="0">
                <a:solidFill>
                  <a:srgbClr val="FFFF00"/>
                </a:solidFill>
                <a:latin typeface="微软雅黑" pitchFamily="34" charset="-122"/>
                <a:ea typeface="微软雅黑" pitchFamily="34" charset="-122"/>
                <a:cs typeface="Arial" pitchFamily="34" charset="0"/>
              </a:rPr>
              <a:t>           ——</a:t>
            </a:r>
            <a:r>
              <a:rPr lang="zh-CN" altLang="en-US" sz="1400" b="1" dirty="0" smtClean="0">
                <a:solidFill>
                  <a:srgbClr val="FFFF00"/>
                </a:solidFill>
                <a:latin typeface="微软雅黑" pitchFamily="34" charset="-122"/>
                <a:ea typeface="微软雅黑" pitchFamily="34" charset="-122"/>
                <a:cs typeface="Arial" pitchFamily="34" charset="0"/>
              </a:rPr>
              <a:t>如何化繁为简，有线无线统一运维</a:t>
            </a:r>
            <a:endParaRPr lang="en-US" altLang="zh-CN" sz="1400" dirty="0" smtClean="0">
              <a:solidFill>
                <a:srgbClr val="FFFF00"/>
              </a:solidFill>
              <a:latin typeface="微软雅黑" pitchFamily="34" charset="-122"/>
              <a:ea typeface="微软雅黑" pitchFamily="34" charset="-122"/>
              <a:cs typeface="Arial" pitchFamily="34" charset="0"/>
            </a:endParaRPr>
          </a:p>
          <a:p>
            <a:pPr>
              <a:lnSpc>
                <a:spcPct val="150000"/>
              </a:lnSpc>
            </a:pPr>
            <a:endParaRPr lang="en-US" altLang="zh-CN" sz="1200" dirty="0" smtClean="0">
              <a:solidFill>
                <a:schemeClr val="bg1"/>
              </a:solidFill>
              <a:latin typeface="微软雅黑" pitchFamily="34" charset="-122"/>
              <a:ea typeface="微软雅黑" pitchFamily="34" charset="-122"/>
              <a:cs typeface="Arial" pitchFamily="34" charset="0"/>
            </a:endParaRPr>
          </a:p>
          <a:p>
            <a:endParaRPr lang="zh-CN" altLang="en-US" sz="1200" dirty="0">
              <a:solidFill>
                <a:schemeClr val="bg1"/>
              </a:solidFill>
              <a:latin typeface="微软雅黑" pitchFamily="34" charset="-122"/>
              <a:ea typeface="微软雅黑" pitchFamily="34" charset="-122"/>
            </a:endParaRPr>
          </a:p>
        </p:txBody>
      </p:sp>
      <p:sp>
        <p:nvSpPr>
          <p:cNvPr id="55" name="标题 1"/>
          <p:cNvSpPr txBox="1">
            <a:spLocks/>
          </p:cNvSpPr>
          <p:nvPr/>
        </p:nvSpPr>
        <p:spPr>
          <a:xfrm>
            <a:off x="124942" y="221505"/>
            <a:ext cx="8229838" cy="565572"/>
          </a:xfrm>
          <a:prstGeom prst="rect">
            <a:avLst/>
          </a:prstGeom>
        </p:spPr>
        <p:txBody>
          <a:bodyPr/>
          <a:lstStyle/>
          <a:p>
            <a:pPr eaLnBrk="0" fontAlgn="base" hangingPunct="0">
              <a:spcBef>
                <a:spcPct val="0"/>
              </a:spcBef>
              <a:spcAft>
                <a:spcPct val="0"/>
              </a:spcAft>
              <a:buClr>
                <a:srgbClr val="CC9900"/>
              </a:buClr>
              <a:defRPr/>
            </a:pPr>
            <a:r>
              <a:rPr lang="zh-CN" altLang="en-US" sz="3200" dirty="0" smtClean="0">
                <a:solidFill>
                  <a:schemeClr val="bg1"/>
                </a:solidFill>
                <a:latin typeface="微软雅黑" pitchFamily="34" charset="-122"/>
                <a:ea typeface="微软雅黑" pitchFamily="34" charset="-122"/>
                <a:cs typeface="+mj-cs"/>
                <a:sym typeface="Calibri" pitchFamily="34" charset="0"/>
              </a:rPr>
              <a:t>问题</a:t>
            </a:r>
            <a:r>
              <a:rPr lang="en-US" altLang="zh-CN" sz="3200" dirty="0" smtClean="0">
                <a:solidFill>
                  <a:schemeClr val="bg1"/>
                </a:solidFill>
                <a:latin typeface="微软雅黑" pitchFamily="34" charset="-122"/>
                <a:ea typeface="微软雅黑" pitchFamily="34" charset="-122"/>
                <a:cs typeface="+mj-cs"/>
                <a:sym typeface="Calibri" pitchFamily="34" charset="0"/>
              </a:rPr>
              <a:t>2</a:t>
            </a:r>
            <a:r>
              <a:rPr lang="zh-CN" altLang="en-US" sz="3200" dirty="0" smtClean="0">
                <a:solidFill>
                  <a:schemeClr val="bg1"/>
                </a:solidFill>
                <a:latin typeface="微软雅黑" pitchFamily="34" charset="-122"/>
                <a:ea typeface="微软雅黑" pitchFamily="34" charset="-122"/>
                <a:cs typeface="+mj-cs"/>
                <a:sym typeface="Calibri" pitchFamily="34" charset="0"/>
              </a:rPr>
              <a:t>：无线有线两张网，运维工作一大堆</a:t>
            </a:r>
          </a:p>
          <a:p>
            <a:pPr lvl="0" fontAlgn="base">
              <a:spcBef>
                <a:spcPct val="0"/>
              </a:spcBef>
              <a:spcAft>
                <a:spcPct val="0"/>
              </a:spcAft>
              <a:buClr>
                <a:srgbClr val="CC9900"/>
              </a:buClr>
              <a:defRPr/>
            </a:pPr>
            <a:endParaRPr kumimoji="1" lang="zh-CN" altLang="en-US" sz="2900" b="1" dirty="0" smtClean="0">
              <a:solidFill>
                <a:schemeClr val="bg1"/>
              </a:solidFill>
              <a:effectLst>
                <a:outerShdw blurRad="50800" dist="38100" dir="2700000" algn="tl" rotWithShape="0">
                  <a:prstClr val="black">
                    <a:alpha val="40000"/>
                  </a:prstClr>
                </a:outerShdw>
              </a:effectLst>
              <a:latin typeface="微软雅黑" pitchFamily="34" charset="-122"/>
              <a:ea typeface="微软雅黑" pitchFamily="34" charset="-122"/>
              <a:cs typeface="Arial"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7"/>
          <p:cNvSpPr>
            <a:spLocks/>
          </p:cNvSpPr>
          <p:nvPr/>
        </p:nvSpPr>
        <p:spPr bwMode="gray">
          <a:xfrm>
            <a:off x="1606201" y="241416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6" name="Title 3"/>
          <p:cNvSpPr txBox="1">
            <a:spLocks/>
          </p:cNvSpPr>
          <p:nvPr/>
        </p:nvSpPr>
        <p:spPr>
          <a:xfrm>
            <a:off x="249525" y="173706"/>
            <a:ext cx="6227082" cy="662781"/>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zh-CN" altLang="en-US" sz="3200" b="1" kern="0" dirty="0" smtClean="0">
                <a:solidFill>
                  <a:schemeClr val="bg1"/>
                </a:solidFill>
                <a:latin typeface="微软雅黑" pitchFamily="34" charset="-122"/>
                <a:ea typeface="微软雅黑" pitchFamily="34" charset="-122"/>
                <a:cs typeface="+mj-cs"/>
              </a:rPr>
              <a:t>目录</a:t>
            </a:r>
            <a:endParaRPr lang="en-US" altLang="en-US" sz="3200" b="1" kern="0" dirty="0">
              <a:solidFill>
                <a:schemeClr val="bg1"/>
              </a:solidFill>
              <a:latin typeface="微软雅黑" pitchFamily="34" charset="-122"/>
              <a:ea typeface="微软雅黑" pitchFamily="34" charset="-122"/>
              <a:cs typeface="+mj-cs"/>
            </a:endParaRPr>
          </a:p>
        </p:txBody>
      </p:sp>
      <p:sp>
        <p:nvSpPr>
          <p:cNvPr id="7" name="Freeform 6"/>
          <p:cNvSpPr>
            <a:spLocks/>
          </p:cNvSpPr>
          <p:nvPr/>
        </p:nvSpPr>
        <p:spPr bwMode="gray">
          <a:xfrm>
            <a:off x="2302764" y="177730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高教无线需求理解</a:t>
            </a:r>
            <a:endParaRPr lang="en-US" altLang="zh-CN" sz="2400" dirty="0" smtClean="0">
              <a:solidFill>
                <a:schemeClr val="bg1"/>
              </a:solidFill>
              <a:latin typeface="微软雅黑" pitchFamily="34" charset="-122"/>
              <a:ea typeface="微软雅黑" pitchFamily="34" charset="-122"/>
            </a:endParaRPr>
          </a:p>
        </p:txBody>
      </p:sp>
      <p:sp>
        <p:nvSpPr>
          <p:cNvPr id="8" name="Freeform 7"/>
          <p:cNvSpPr>
            <a:spLocks/>
          </p:cNvSpPr>
          <p:nvPr/>
        </p:nvSpPr>
        <p:spPr bwMode="gray">
          <a:xfrm>
            <a:off x="1601089" y="177730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9" name="Text Box 8"/>
          <p:cNvSpPr txBox="1">
            <a:spLocks noChangeArrowheads="1"/>
          </p:cNvSpPr>
          <p:nvPr/>
        </p:nvSpPr>
        <p:spPr bwMode="gray">
          <a:xfrm>
            <a:off x="2415532" y="1836038"/>
            <a:ext cx="3581400" cy="461665"/>
          </a:xfrm>
          <a:prstGeom prst="rect">
            <a:avLst/>
          </a:prstGeom>
          <a:noFill/>
          <a:ln w="9525">
            <a:noFill/>
            <a:miter lim="800000"/>
            <a:headEnd/>
            <a:tailEnd/>
          </a:ln>
          <a:effectLst>
            <a:outerShdw dist="17961" dir="2700000" algn="ctr" rotWithShape="0">
              <a:srgbClr val="333333">
                <a:alpha val="50000"/>
              </a:srgbClr>
            </a:outerShdw>
          </a:effectLst>
        </p:spPr>
        <p:txBody>
          <a:bodyPr>
            <a:spAutoFit/>
          </a:bodyPr>
          <a:lstStyle/>
          <a:p>
            <a:endParaRPr lang="zh-CN" altLang="en-US" sz="2400" dirty="0" smtClean="0">
              <a:solidFill>
                <a:schemeClr val="bg1"/>
              </a:solidFill>
              <a:latin typeface="微软雅黑" pitchFamily="34" charset="-122"/>
              <a:ea typeface="微软雅黑" pitchFamily="34" charset="-122"/>
            </a:endParaRPr>
          </a:p>
        </p:txBody>
      </p:sp>
      <p:sp>
        <p:nvSpPr>
          <p:cNvPr id="10" name="Freeform 11"/>
          <p:cNvSpPr>
            <a:spLocks/>
          </p:cNvSpPr>
          <p:nvPr/>
        </p:nvSpPr>
        <p:spPr bwMode="gray">
          <a:xfrm>
            <a:off x="2302764" y="1162336"/>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sz="2400">
              <a:solidFill>
                <a:schemeClr val="bg1"/>
              </a:solidFill>
              <a:latin typeface="微软雅黑" pitchFamily="34" charset="-122"/>
              <a:ea typeface="微软雅黑" pitchFamily="34" charset="-122"/>
            </a:endParaRPr>
          </a:p>
        </p:txBody>
      </p:sp>
      <p:sp>
        <p:nvSpPr>
          <p:cNvPr id="11" name="Freeform 12"/>
          <p:cNvSpPr>
            <a:spLocks/>
          </p:cNvSpPr>
          <p:nvPr/>
        </p:nvSpPr>
        <p:spPr bwMode="gray">
          <a:xfrm>
            <a:off x="1601089" y="1162336"/>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12" name="Text Box 13"/>
          <p:cNvSpPr txBox="1">
            <a:spLocks noChangeArrowheads="1"/>
          </p:cNvSpPr>
          <p:nvPr/>
        </p:nvSpPr>
        <p:spPr bwMode="gray">
          <a:xfrm>
            <a:off x="2304720" y="1245989"/>
            <a:ext cx="457153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pPr>
              <a:defRPr/>
            </a:pPr>
            <a:r>
              <a:rPr lang="zh-CN" altLang="en-US" sz="2400" dirty="0" smtClean="0">
                <a:solidFill>
                  <a:schemeClr val="bg1"/>
                </a:solidFill>
                <a:latin typeface="微软雅黑" pitchFamily="34" charset="-122"/>
                <a:ea typeface="微软雅黑" pitchFamily="34" charset="-122"/>
              </a:rPr>
              <a:t>华为</a:t>
            </a:r>
            <a:r>
              <a:rPr lang="en-US" altLang="zh-CN" sz="2400" dirty="0" smtClean="0">
                <a:solidFill>
                  <a:schemeClr val="bg1"/>
                </a:solidFill>
                <a:latin typeface="微软雅黑" pitchFamily="34" charset="-122"/>
                <a:ea typeface="微软雅黑" pitchFamily="34" charset="-122"/>
              </a:rPr>
              <a:t>WLAN</a:t>
            </a:r>
            <a:r>
              <a:rPr lang="zh-CN" altLang="en-US" sz="2400" dirty="0" smtClean="0">
                <a:solidFill>
                  <a:schemeClr val="bg1"/>
                </a:solidFill>
                <a:latin typeface="微软雅黑" pitchFamily="34" charset="-122"/>
                <a:ea typeface="微软雅黑" pitchFamily="34" charset="-122"/>
              </a:rPr>
              <a:t>发展历程</a:t>
            </a:r>
          </a:p>
        </p:txBody>
      </p:sp>
      <p:grpSp>
        <p:nvGrpSpPr>
          <p:cNvPr id="2" name="组合 35"/>
          <p:cNvGrpSpPr/>
          <p:nvPr/>
        </p:nvGrpSpPr>
        <p:grpSpPr>
          <a:xfrm>
            <a:off x="1763688" y="1131590"/>
            <a:ext cx="320040" cy="1252923"/>
            <a:chOff x="2204956" y="986932"/>
            <a:chExt cx="320040" cy="1252923"/>
          </a:xfrm>
        </p:grpSpPr>
        <p:sp>
          <p:nvSpPr>
            <p:cNvPr id="14" name="Text Box 16"/>
            <p:cNvSpPr txBox="1">
              <a:spLocks noChangeArrowheads="1"/>
            </p:cNvSpPr>
            <p:nvPr/>
          </p:nvSpPr>
          <p:spPr bwMode="gray">
            <a:xfrm>
              <a:off x="2204956" y="986932"/>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1</a:t>
              </a:r>
            </a:p>
          </p:txBody>
        </p:sp>
        <p:sp>
          <p:nvSpPr>
            <p:cNvPr id="15" name="Text Box 17"/>
            <p:cNvSpPr txBox="1">
              <a:spLocks noChangeArrowheads="1"/>
            </p:cNvSpPr>
            <p:nvPr/>
          </p:nvSpPr>
          <p:spPr bwMode="gray">
            <a:xfrm>
              <a:off x="2220196" y="1598505"/>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rPr>
                <a:t>2</a:t>
              </a:r>
            </a:p>
          </p:txBody>
        </p:sp>
      </p:grpSp>
      <p:sp>
        <p:nvSpPr>
          <p:cNvPr id="16" name="Freeform 6"/>
          <p:cNvSpPr>
            <a:spLocks/>
          </p:cNvSpPr>
          <p:nvPr/>
        </p:nvSpPr>
        <p:spPr bwMode="gray">
          <a:xfrm>
            <a:off x="2287677" y="3021931"/>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 案例介绍</a:t>
            </a:r>
            <a:endParaRPr lang="en-US" altLang="zh-CN" sz="2400" dirty="0" smtClean="0">
              <a:solidFill>
                <a:schemeClr val="bg1"/>
              </a:solidFill>
              <a:latin typeface="微软雅黑" pitchFamily="34" charset="-122"/>
              <a:ea typeface="微软雅黑" pitchFamily="34" charset="-122"/>
            </a:endParaRPr>
          </a:p>
        </p:txBody>
      </p:sp>
      <p:sp>
        <p:nvSpPr>
          <p:cNvPr id="17" name="Freeform 7"/>
          <p:cNvSpPr>
            <a:spLocks/>
          </p:cNvSpPr>
          <p:nvPr/>
        </p:nvSpPr>
        <p:spPr bwMode="gray">
          <a:xfrm>
            <a:off x="1630070" y="3021931"/>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18" name="Text Box 8"/>
          <p:cNvSpPr txBox="1">
            <a:spLocks noChangeArrowheads="1"/>
          </p:cNvSpPr>
          <p:nvPr/>
        </p:nvSpPr>
        <p:spPr bwMode="gray">
          <a:xfrm>
            <a:off x="2367394" y="3080669"/>
            <a:ext cx="417329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en-US" altLang="zh-CN" sz="2400" dirty="0" smtClean="0">
                <a:solidFill>
                  <a:schemeClr val="bg1"/>
                </a:solidFill>
                <a:latin typeface="微软雅黑" pitchFamily="34" charset="-122"/>
                <a:ea typeface="微软雅黑" pitchFamily="34" charset="-122"/>
              </a:rPr>
              <a:t>  </a:t>
            </a:r>
            <a:endParaRPr lang="zh-CN" altLang="en-US" sz="2400" dirty="0" smtClean="0">
              <a:solidFill>
                <a:schemeClr val="bg1"/>
              </a:solidFill>
              <a:latin typeface="微软雅黑" pitchFamily="34" charset="-122"/>
              <a:ea typeface="微软雅黑" pitchFamily="34" charset="-122"/>
            </a:endParaRPr>
          </a:p>
        </p:txBody>
      </p:sp>
      <p:sp>
        <p:nvSpPr>
          <p:cNvPr id="19" name="Text Box 17"/>
          <p:cNvSpPr txBox="1">
            <a:spLocks noChangeArrowheads="1"/>
          </p:cNvSpPr>
          <p:nvPr/>
        </p:nvSpPr>
        <p:spPr bwMode="gray">
          <a:xfrm>
            <a:off x="1763688" y="2355726"/>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3</a:t>
            </a:r>
          </a:p>
        </p:txBody>
      </p:sp>
      <p:sp>
        <p:nvSpPr>
          <p:cNvPr id="20" name="Freeform 6"/>
          <p:cNvSpPr>
            <a:spLocks/>
          </p:cNvSpPr>
          <p:nvPr/>
        </p:nvSpPr>
        <p:spPr bwMode="gray">
          <a:xfrm>
            <a:off x="2296859" y="241416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r>
              <a:rPr lang="zh-CN" altLang="en-US" sz="2400" dirty="0" smtClean="0">
                <a:solidFill>
                  <a:schemeClr val="bg1"/>
                </a:solidFill>
                <a:latin typeface="微软雅黑" pitchFamily="34" charset="-122"/>
                <a:ea typeface="微软雅黑" pitchFamily="34" charset="-122"/>
              </a:rPr>
              <a:t>详细方案说明</a:t>
            </a:r>
            <a:endParaRPr lang="en-US" altLang="zh-CN" sz="2400" dirty="0" smtClean="0">
              <a:solidFill>
                <a:schemeClr val="bg1"/>
              </a:solidFill>
              <a:latin typeface="微软雅黑" pitchFamily="34" charset="-122"/>
              <a:ea typeface="微软雅黑" pitchFamily="34" charset="-122"/>
            </a:endParaRPr>
          </a:p>
        </p:txBody>
      </p:sp>
      <p:sp>
        <p:nvSpPr>
          <p:cNvPr id="21" name="Text Box 8"/>
          <p:cNvSpPr txBox="1">
            <a:spLocks noChangeArrowheads="1"/>
          </p:cNvSpPr>
          <p:nvPr/>
        </p:nvSpPr>
        <p:spPr bwMode="gray">
          <a:xfrm>
            <a:off x="2365559" y="2472905"/>
            <a:ext cx="417329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en-US" altLang="zh-CN" sz="2400" dirty="0" smtClean="0">
                <a:solidFill>
                  <a:schemeClr val="bg1"/>
                </a:solidFill>
                <a:latin typeface="微软雅黑" pitchFamily="34" charset="-122"/>
                <a:ea typeface="微软雅黑" pitchFamily="34" charset="-122"/>
              </a:rPr>
              <a:t>   </a:t>
            </a:r>
            <a:endParaRPr lang="zh-CN" altLang="en-US" sz="2400" dirty="0" smtClean="0">
              <a:solidFill>
                <a:schemeClr val="bg1"/>
              </a:solidFill>
              <a:latin typeface="微软雅黑" pitchFamily="34" charset="-122"/>
              <a:ea typeface="微软雅黑" pitchFamily="34" charset="-122"/>
            </a:endParaRPr>
          </a:p>
        </p:txBody>
      </p:sp>
      <p:sp>
        <p:nvSpPr>
          <p:cNvPr id="22" name="Text Box 17"/>
          <p:cNvSpPr txBox="1">
            <a:spLocks noChangeArrowheads="1"/>
          </p:cNvSpPr>
          <p:nvPr/>
        </p:nvSpPr>
        <p:spPr bwMode="gray">
          <a:xfrm>
            <a:off x="1802597" y="2982276"/>
            <a:ext cx="304800" cy="646331"/>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smtClean="0">
                <a:solidFill>
                  <a:schemeClr val="bg1"/>
                </a:solidFill>
                <a:latin typeface="+mn-lt"/>
              </a:rPr>
              <a:t>4</a:t>
            </a:r>
            <a:endParaRPr lang="en-US" altLang="zh-CN" sz="3600" b="1" dirty="0">
              <a:solidFill>
                <a:schemeClr val="bg1"/>
              </a:solidFill>
              <a:latin typeface="+mn-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520658" y="238919"/>
            <a:ext cx="6227082" cy="871537"/>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zh-CN" altLang="en-US" sz="3200" dirty="0" smtClean="0">
                <a:solidFill>
                  <a:prstClr val="white"/>
                </a:solidFill>
                <a:latin typeface="微软雅黑" pitchFamily="34" charset="-122"/>
                <a:ea typeface="微软雅黑" pitchFamily="34" charset="-122"/>
                <a:cs typeface="+mj-cs"/>
              </a:rPr>
              <a:t>目录</a:t>
            </a:r>
            <a:endParaRPr lang="en-US" altLang="en-US" sz="3200" dirty="0">
              <a:solidFill>
                <a:prstClr val="white"/>
              </a:solidFill>
              <a:latin typeface="微软雅黑" pitchFamily="34" charset="-122"/>
              <a:ea typeface="微软雅黑" pitchFamily="34" charset="-122"/>
              <a:cs typeface="+mj-cs"/>
            </a:endParaRPr>
          </a:p>
        </p:txBody>
      </p:sp>
      <p:sp>
        <p:nvSpPr>
          <p:cNvPr id="22" name="Freeform 6"/>
          <p:cNvSpPr>
            <a:spLocks/>
          </p:cNvSpPr>
          <p:nvPr/>
        </p:nvSpPr>
        <p:spPr bwMode="gray">
          <a:xfrm>
            <a:off x="2504938" y="1465714"/>
            <a:ext cx="4678182"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3" name="Freeform 7"/>
          <p:cNvSpPr>
            <a:spLocks/>
          </p:cNvSpPr>
          <p:nvPr/>
        </p:nvSpPr>
        <p:spPr bwMode="gray">
          <a:xfrm>
            <a:off x="1803263" y="14657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4" name="Text Box 8"/>
          <p:cNvSpPr txBox="1">
            <a:spLocks noChangeArrowheads="1"/>
          </p:cNvSpPr>
          <p:nvPr/>
        </p:nvSpPr>
        <p:spPr bwMode="gray">
          <a:xfrm>
            <a:off x="2617706" y="1534612"/>
            <a:ext cx="4646694" cy="430887"/>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zh-CN" altLang="en-US" sz="2200" dirty="0" smtClean="0">
                <a:solidFill>
                  <a:schemeClr val="bg1"/>
                </a:solidFill>
                <a:latin typeface="微软雅黑" pitchFamily="34" charset="-122"/>
                <a:ea typeface="微软雅黑" pitchFamily="34" charset="-122"/>
              </a:rPr>
              <a:t>华为高教无线</a:t>
            </a:r>
            <a:r>
              <a:rPr lang="en-US" altLang="zh-CN" sz="2200" dirty="0" smtClean="0">
                <a:solidFill>
                  <a:schemeClr val="bg1"/>
                </a:solidFill>
                <a:latin typeface="微软雅黑" pitchFamily="34" charset="-122"/>
                <a:ea typeface="微软雅黑" pitchFamily="34" charset="-122"/>
              </a:rPr>
              <a:t>WLAN</a:t>
            </a:r>
            <a:r>
              <a:rPr lang="zh-CN" altLang="en-US" sz="2000" dirty="0" smtClean="0">
                <a:solidFill>
                  <a:schemeClr val="bg1"/>
                </a:solidFill>
                <a:latin typeface="微软雅黑" pitchFamily="34" charset="-122"/>
                <a:ea typeface="微软雅黑" pitchFamily="34" charset="-122"/>
              </a:rPr>
              <a:t>详细方案说明</a:t>
            </a:r>
            <a:endParaRPr lang="en-US" altLang="zh-CN" sz="2000" dirty="0" smtClean="0">
              <a:solidFill>
                <a:schemeClr val="bg1"/>
              </a:solidFill>
              <a:latin typeface="微软雅黑" pitchFamily="34" charset="-122"/>
              <a:ea typeface="微软雅黑" pitchFamily="34" charset="-122"/>
            </a:endParaRPr>
          </a:p>
        </p:txBody>
      </p:sp>
      <p:sp>
        <p:nvSpPr>
          <p:cNvPr id="47" name="Text Box 18"/>
          <p:cNvSpPr txBox="1">
            <a:spLocks noChangeArrowheads="1"/>
          </p:cNvSpPr>
          <p:nvPr/>
        </p:nvSpPr>
        <p:spPr bwMode="gray">
          <a:xfrm>
            <a:off x="1996676" y="1546994"/>
            <a:ext cx="304800" cy="430887"/>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2200" b="1" dirty="0" smtClean="0">
                <a:solidFill>
                  <a:schemeClr val="bg1"/>
                </a:solidFill>
                <a:latin typeface="微软雅黑" pitchFamily="34" charset="-122"/>
                <a:ea typeface="微软雅黑" pitchFamily="34" charset="-122"/>
              </a:rPr>
              <a:t>3</a:t>
            </a:r>
            <a:endParaRPr lang="en-US" altLang="zh-CN" sz="2200" b="1" dirty="0">
              <a:solidFill>
                <a:schemeClr val="bg1"/>
              </a:solidFill>
              <a:latin typeface="微软雅黑" pitchFamily="34" charset="-122"/>
              <a:ea typeface="微软雅黑" pitchFamily="34" charset="-122"/>
            </a:endParaRPr>
          </a:p>
        </p:txBody>
      </p:sp>
      <p:sp>
        <p:nvSpPr>
          <p:cNvPr id="20" name="矩形 19"/>
          <p:cNvSpPr/>
          <p:nvPr/>
        </p:nvSpPr>
        <p:spPr>
          <a:xfrm>
            <a:off x="2522304" y="2059124"/>
            <a:ext cx="4572000" cy="2031325"/>
          </a:xfrm>
          <a:prstGeom prst="rect">
            <a:avLst/>
          </a:prstGeom>
        </p:spPr>
        <p:txBody>
          <a:bodyPr>
            <a:spAutoFit/>
          </a:bodyPr>
          <a:lstStyle/>
          <a:p>
            <a:pPr algn="just">
              <a:lnSpc>
                <a:spcPct val="150000"/>
              </a:lnSpc>
              <a:buFont typeface="Wingdings" pitchFamily="2" charset="2"/>
              <a:buChar char="Ø"/>
            </a:pPr>
            <a:r>
              <a:rPr lang="zh-CN" altLang="en-US" sz="1400" b="1" dirty="0" smtClean="0">
                <a:solidFill>
                  <a:srgbClr val="C00000"/>
                </a:solidFill>
                <a:latin typeface="微软雅黑" pitchFamily="34" charset="-122"/>
                <a:ea typeface="微软雅黑" pitchFamily="34" charset="-122"/>
              </a:rPr>
              <a:t> 华为高教无线</a:t>
            </a:r>
            <a:r>
              <a:rPr lang="en-US" altLang="zh-CN" sz="1400" b="1" dirty="0" smtClean="0">
                <a:solidFill>
                  <a:srgbClr val="C00000"/>
                </a:solidFill>
                <a:latin typeface="微软雅黑" pitchFamily="34" charset="-122"/>
                <a:ea typeface="微软雅黑" pitchFamily="34" charset="-122"/>
              </a:rPr>
              <a:t>WLAN</a:t>
            </a:r>
            <a:r>
              <a:rPr lang="zh-CN" altLang="en-US" sz="1400" b="1" dirty="0" smtClean="0">
                <a:solidFill>
                  <a:srgbClr val="C00000"/>
                </a:solidFill>
                <a:latin typeface="微软雅黑" pitchFamily="34" charset="-122"/>
                <a:ea typeface="微软雅黑" pitchFamily="34" charset="-122"/>
              </a:rPr>
              <a:t>网络架构总览</a:t>
            </a:r>
            <a:endParaRPr lang="en-US" altLang="zh-CN" sz="1400" b="1" dirty="0" smtClean="0">
              <a:solidFill>
                <a:srgbClr val="C00000"/>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典型覆盖方案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认证方案</a:t>
            </a:r>
            <a:endParaRPr lang="en-US" altLang="zh-CN" sz="1400" b="1" dirty="0" smtClean="0">
              <a:solidFill>
                <a:srgbClr val="C00000"/>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安全可靠方案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极速高密方案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管理运维方案</a:t>
            </a:r>
            <a:endParaRPr lang="en-US" altLang="zh-CN" sz="1400" b="1" dirty="0" smtClean="0">
              <a:solidFill>
                <a:schemeClr val="bg1"/>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C913308-F349-4B6D-A68A-DD1791B4A57B}" type="slidenum">
              <a:rPr lang="zh-CN" altLang="en-US" smtClean="0"/>
              <a:pPr/>
              <a:t>13</a:t>
            </a:fld>
            <a:endParaRPr lang="zh-CN" altLang="en-US" dirty="0"/>
          </a:p>
        </p:txBody>
      </p:sp>
      <p:grpSp>
        <p:nvGrpSpPr>
          <p:cNvPr id="2" name="组合 5"/>
          <p:cNvGrpSpPr/>
          <p:nvPr/>
        </p:nvGrpSpPr>
        <p:grpSpPr>
          <a:xfrm>
            <a:off x="446315" y="883616"/>
            <a:ext cx="8240486" cy="3621288"/>
            <a:chOff x="446315" y="883616"/>
            <a:chExt cx="8240486" cy="3621288"/>
          </a:xfrm>
        </p:grpSpPr>
        <p:grpSp>
          <p:nvGrpSpPr>
            <p:cNvPr id="3" name="组合 497"/>
            <p:cNvGrpSpPr/>
            <p:nvPr/>
          </p:nvGrpSpPr>
          <p:grpSpPr>
            <a:xfrm>
              <a:off x="446315" y="883616"/>
              <a:ext cx="8240486" cy="3439148"/>
              <a:chOff x="364067" y="981590"/>
              <a:chExt cx="8352417" cy="3439148"/>
            </a:xfrm>
          </p:grpSpPr>
          <p:grpSp>
            <p:nvGrpSpPr>
              <p:cNvPr id="5" name="组合 171"/>
              <p:cNvGrpSpPr/>
              <p:nvPr/>
            </p:nvGrpSpPr>
            <p:grpSpPr>
              <a:xfrm>
                <a:off x="364067" y="981590"/>
                <a:ext cx="8352417" cy="3439148"/>
                <a:chOff x="364067" y="1000640"/>
                <a:chExt cx="8352417" cy="3439148"/>
              </a:xfrm>
            </p:grpSpPr>
            <p:sp>
              <p:nvSpPr>
                <p:cNvPr id="20" name="任意多边形 19"/>
                <p:cNvSpPr/>
                <p:nvPr/>
              </p:nvSpPr>
              <p:spPr bwMode="auto">
                <a:xfrm>
                  <a:off x="4024698" y="1317664"/>
                  <a:ext cx="1634228" cy="580202"/>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1" name="任意多边形 20"/>
                <p:cNvSpPr>
                  <a:spLocks noChangeAspect="1"/>
                </p:cNvSpPr>
                <p:nvPr/>
              </p:nvSpPr>
              <p:spPr bwMode="auto">
                <a:xfrm>
                  <a:off x="6327941" y="1716886"/>
                  <a:ext cx="1979299" cy="640970"/>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cxnSp>
              <p:nvCxnSpPr>
                <p:cNvPr id="22" name="直接连接符 21"/>
                <p:cNvCxnSpPr/>
                <p:nvPr/>
              </p:nvCxnSpPr>
              <p:spPr bwMode="auto">
                <a:xfrm flipV="1">
                  <a:off x="2187923" y="25358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3" name="直接连接符 22"/>
                <p:cNvCxnSpPr>
                  <a:endCxn id="167" idx="2"/>
                </p:cNvCxnSpPr>
                <p:nvPr/>
              </p:nvCxnSpPr>
              <p:spPr bwMode="auto">
                <a:xfrm flipH="1" flipV="1">
                  <a:off x="4986979" y="1815977"/>
                  <a:ext cx="341953" cy="9194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4" name="直接连接符 23"/>
                <p:cNvCxnSpPr>
                  <a:stCxn id="109" idx="0"/>
                  <a:endCxn id="86" idx="54"/>
                </p:cNvCxnSpPr>
                <p:nvPr/>
              </p:nvCxnSpPr>
              <p:spPr bwMode="auto">
                <a:xfrm flipH="1" flipV="1">
                  <a:off x="6319517" y="1286977"/>
                  <a:ext cx="234543" cy="26748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5" name="直接连接符 24"/>
                <p:cNvCxnSpPr/>
                <p:nvPr/>
              </p:nvCxnSpPr>
              <p:spPr bwMode="auto">
                <a:xfrm flipV="1">
                  <a:off x="5896709" y="2216558"/>
                  <a:ext cx="292700"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6" name="直接连接符 25"/>
                <p:cNvCxnSpPr/>
                <p:nvPr/>
              </p:nvCxnSpPr>
              <p:spPr bwMode="auto">
                <a:xfrm flipH="1" flipV="1">
                  <a:off x="5710923" y="1824678"/>
                  <a:ext cx="555605" cy="7156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7" name="直接连接符 26"/>
                <p:cNvCxnSpPr>
                  <a:stCxn id="37" idx="1"/>
                </p:cNvCxnSpPr>
                <p:nvPr/>
              </p:nvCxnSpPr>
              <p:spPr bwMode="auto">
                <a:xfrm flipV="1">
                  <a:off x="5923000" y="1962820"/>
                  <a:ext cx="334764" cy="1951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8" name="直接连接符 27"/>
                <p:cNvCxnSpPr/>
                <p:nvPr/>
              </p:nvCxnSpPr>
              <p:spPr bwMode="auto">
                <a:xfrm flipH="1" flipV="1">
                  <a:off x="4343823" y="2350583"/>
                  <a:ext cx="622207" cy="89785"/>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9" name="直接连接符 28"/>
                <p:cNvCxnSpPr/>
                <p:nvPr/>
              </p:nvCxnSpPr>
              <p:spPr bwMode="auto">
                <a:xfrm flipV="1">
                  <a:off x="4135253" y="2345378"/>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0" name="直接连接符 29"/>
                <p:cNvCxnSpPr/>
                <p:nvPr/>
              </p:nvCxnSpPr>
              <p:spPr bwMode="auto">
                <a:xfrm flipV="1">
                  <a:off x="4736425" y="24377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1" name="直接连接符 30"/>
                <p:cNvCxnSpPr/>
                <p:nvPr/>
              </p:nvCxnSpPr>
              <p:spPr bwMode="auto">
                <a:xfrm flipH="1" flipV="1">
                  <a:off x="5416472" y="2541862"/>
                  <a:ext cx="622207" cy="8978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2" name="直接连接符 31"/>
                <p:cNvCxnSpPr/>
                <p:nvPr/>
              </p:nvCxnSpPr>
              <p:spPr bwMode="auto">
                <a:xfrm flipV="1">
                  <a:off x="5202643" y="2544465"/>
                  <a:ext cx="224345"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3" name="直接连接符 32"/>
                <p:cNvCxnSpPr/>
                <p:nvPr/>
              </p:nvCxnSpPr>
              <p:spPr bwMode="auto">
                <a:xfrm flipV="1">
                  <a:off x="5809074" y="2629043"/>
                  <a:ext cx="224345" cy="1444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4" name="直接连接符 33"/>
                <p:cNvCxnSpPr/>
                <p:nvPr/>
              </p:nvCxnSpPr>
              <p:spPr bwMode="auto">
                <a:xfrm flipV="1">
                  <a:off x="5369149" y="1893856"/>
                  <a:ext cx="343528" cy="21340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5" name="直接连接符 34"/>
                <p:cNvCxnSpPr/>
                <p:nvPr/>
              </p:nvCxnSpPr>
              <p:spPr bwMode="auto">
                <a:xfrm flipV="1">
                  <a:off x="4969535" y="2073424"/>
                  <a:ext cx="290947"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36" name="Picture 459" descr="图片238"/>
                <p:cNvPicPr>
                  <a:picLocks noChangeAspect="1" noChangeArrowheads="1"/>
                </p:cNvPicPr>
                <p:nvPr/>
              </p:nvPicPr>
              <p:blipFill>
                <a:blip r:embed="rId2" cstate="print"/>
                <a:srcRect/>
                <a:stretch>
                  <a:fillRect/>
                </a:stretch>
              </p:blipFill>
              <p:spPr bwMode="auto">
                <a:xfrm>
                  <a:off x="5188620" y="1876940"/>
                  <a:ext cx="317238" cy="25894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7" name="Picture 459" descr="图片238"/>
                <p:cNvPicPr>
                  <a:picLocks noChangeAspect="1" noChangeArrowheads="1"/>
                </p:cNvPicPr>
                <p:nvPr/>
              </p:nvPicPr>
              <p:blipFill>
                <a:blip r:embed="rId2" cstate="print"/>
                <a:srcRect/>
                <a:stretch>
                  <a:fillRect/>
                </a:stretch>
              </p:blipFill>
              <p:spPr bwMode="auto">
                <a:xfrm>
                  <a:off x="5923001" y="2027881"/>
                  <a:ext cx="317237" cy="258943"/>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38" name="直接连接符 37"/>
                <p:cNvCxnSpPr/>
                <p:nvPr/>
              </p:nvCxnSpPr>
              <p:spPr bwMode="auto">
                <a:xfrm flipV="1">
                  <a:off x="5686387" y="2394824"/>
                  <a:ext cx="290947" cy="18867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9" name="直接连接符 38"/>
                <p:cNvCxnSpPr/>
                <p:nvPr/>
              </p:nvCxnSpPr>
              <p:spPr bwMode="auto">
                <a:xfrm flipV="1">
                  <a:off x="4711889" y="2206148"/>
                  <a:ext cx="290947" cy="1899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6" name="组合 391"/>
                <p:cNvGrpSpPr>
                  <a:grpSpLocks noChangeAspect="1"/>
                </p:cNvGrpSpPr>
                <p:nvPr/>
              </p:nvGrpSpPr>
              <p:grpSpPr>
                <a:xfrm>
                  <a:off x="4652361" y="1550378"/>
                  <a:ext cx="489795" cy="265599"/>
                  <a:chOff x="3899173" y="2489781"/>
                  <a:chExt cx="760670" cy="549981"/>
                </a:xfrm>
              </p:grpSpPr>
              <p:pic>
                <p:nvPicPr>
                  <p:cNvPr id="164" name="Picture 455" descr="图片146"/>
                  <p:cNvPicPr>
                    <a:picLocks noChangeAspect="1" noChangeArrowheads="1"/>
                  </p:cNvPicPr>
                  <p:nvPr/>
                </p:nvPicPr>
                <p:blipFill>
                  <a:blip r:embed="rId3" cstate="print"/>
                  <a:srcRect/>
                  <a:stretch>
                    <a:fillRect/>
                  </a:stretch>
                </p:blipFill>
                <p:spPr bwMode="auto">
                  <a:xfrm>
                    <a:off x="4447766" y="2578264"/>
                    <a:ext cx="212077"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5" name="Picture 455" descr="图片146"/>
                  <p:cNvPicPr>
                    <a:picLocks noChangeAspect="1" noChangeArrowheads="1"/>
                  </p:cNvPicPr>
                  <p:nvPr/>
                </p:nvPicPr>
                <p:blipFill>
                  <a:blip r:embed="rId4" cstate="print"/>
                  <a:srcRect/>
                  <a:stretch>
                    <a:fillRect/>
                  </a:stretch>
                </p:blipFill>
                <p:spPr bwMode="auto">
                  <a:xfrm>
                    <a:off x="4034130" y="2489781"/>
                    <a:ext cx="213829"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6" name="Picture 455" descr="图片146"/>
                  <p:cNvPicPr>
                    <a:picLocks noChangeAspect="1" noChangeArrowheads="1"/>
                  </p:cNvPicPr>
                  <p:nvPr/>
                </p:nvPicPr>
                <p:blipFill>
                  <a:blip r:embed="rId3" cstate="print"/>
                  <a:srcRect/>
                  <a:stretch>
                    <a:fillRect/>
                  </a:stretch>
                </p:blipFill>
                <p:spPr bwMode="auto">
                  <a:xfrm>
                    <a:off x="4249712" y="2540095"/>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7" name="Picture 455" descr="图片146"/>
                  <p:cNvPicPr>
                    <a:picLocks noChangeAspect="1" noChangeArrowheads="1"/>
                  </p:cNvPicPr>
                  <p:nvPr/>
                </p:nvPicPr>
                <p:blipFill>
                  <a:blip r:embed="rId3" cstate="print"/>
                  <a:srcRect/>
                  <a:stretch>
                    <a:fillRect/>
                  </a:stretch>
                </p:blipFill>
                <p:spPr bwMode="auto">
                  <a:xfrm>
                    <a:off x="4312809" y="2737880"/>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8" name="Picture 455" descr="图片146"/>
                  <p:cNvPicPr>
                    <a:picLocks noChangeAspect="1" noChangeArrowheads="1"/>
                  </p:cNvPicPr>
                  <p:nvPr/>
                </p:nvPicPr>
                <p:blipFill>
                  <a:blip r:embed="rId3" cstate="print"/>
                  <a:srcRect/>
                  <a:stretch>
                    <a:fillRect/>
                  </a:stretch>
                </p:blipFill>
                <p:spPr bwMode="auto">
                  <a:xfrm>
                    <a:off x="3899173" y="2651132"/>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9" name="Picture 455" descr="图片146"/>
                  <p:cNvPicPr>
                    <a:picLocks noChangeAspect="1" noChangeArrowheads="1"/>
                  </p:cNvPicPr>
                  <p:nvPr/>
                </p:nvPicPr>
                <p:blipFill>
                  <a:blip r:embed="rId3" cstate="print"/>
                  <a:srcRect/>
                  <a:stretch>
                    <a:fillRect/>
                  </a:stretch>
                </p:blipFill>
                <p:spPr bwMode="auto">
                  <a:xfrm>
                    <a:off x="4113002" y="2701446"/>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41" name="直接连接符 40"/>
                <p:cNvCxnSpPr/>
                <p:nvPr/>
              </p:nvCxnSpPr>
              <p:spPr bwMode="auto">
                <a:xfrm flipV="1">
                  <a:off x="6594296" y="2125677"/>
                  <a:ext cx="401366" cy="25503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42" name="直接连接符 41"/>
                <p:cNvCxnSpPr/>
                <p:nvPr/>
              </p:nvCxnSpPr>
              <p:spPr bwMode="auto">
                <a:xfrm flipH="1" flipV="1">
                  <a:off x="6060475" y="2286824"/>
                  <a:ext cx="544954" cy="8505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7" name="组合 102"/>
                <p:cNvGrpSpPr>
                  <a:grpSpLocks/>
                </p:cNvGrpSpPr>
                <p:nvPr/>
              </p:nvGrpSpPr>
              <p:grpSpPr bwMode="auto">
                <a:xfrm>
                  <a:off x="4771131" y="2087546"/>
                  <a:ext cx="368082" cy="294598"/>
                  <a:chOff x="6432673" y="3394947"/>
                  <a:chExt cx="491807" cy="509286"/>
                </a:xfrm>
              </p:grpSpPr>
              <p:pic>
                <p:nvPicPr>
                  <p:cNvPr id="162"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163"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11" name="组合 275"/>
                <p:cNvGrpSpPr/>
                <p:nvPr/>
              </p:nvGrpSpPr>
              <p:grpSpPr>
                <a:xfrm>
                  <a:off x="3691464" y="2347675"/>
                  <a:ext cx="542313" cy="349990"/>
                  <a:chOff x="3665633" y="4181689"/>
                  <a:chExt cx="491199" cy="426992"/>
                </a:xfrm>
              </p:grpSpPr>
              <p:pic>
                <p:nvPicPr>
                  <p:cNvPr id="159"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0"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1"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40" name="组合 102"/>
                <p:cNvGrpSpPr>
                  <a:grpSpLocks/>
                </p:cNvGrpSpPr>
                <p:nvPr/>
              </p:nvGrpSpPr>
              <p:grpSpPr bwMode="auto">
                <a:xfrm>
                  <a:off x="5707855" y="2257209"/>
                  <a:ext cx="368082" cy="294598"/>
                  <a:chOff x="6432673" y="3394947"/>
                  <a:chExt cx="491807" cy="509286"/>
                </a:xfrm>
              </p:grpSpPr>
              <p:pic>
                <p:nvPicPr>
                  <p:cNvPr id="157"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158"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43" name="组合 279"/>
                <p:cNvGrpSpPr/>
                <p:nvPr/>
              </p:nvGrpSpPr>
              <p:grpSpPr>
                <a:xfrm>
                  <a:off x="4387100" y="2472591"/>
                  <a:ext cx="542313" cy="349990"/>
                  <a:chOff x="3665633" y="4181689"/>
                  <a:chExt cx="491199" cy="426992"/>
                </a:xfrm>
              </p:grpSpPr>
              <p:pic>
                <p:nvPicPr>
                  <p:cNvPr id="154"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5"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6"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44" name="组合 279"/>
                <p:cNvGrpSpPr/>
                <p:nvPr/>
              </p:nvGrpSpPr>
              <p:grpSpPr>
                <a:xfrm>
                  <a:off x="5058789" y="2603824"/>
                  <a:ext cx="542313" cy="349990"/>
                  <a:chOff x="3665633" y="4181689"/>
                  <a:chExt cx="491199" cy="426992"/>
                </a:xfrm>
              </p:grpSpPr>
              <p:pic>
                <p:nvPicPr>
                  <p:cNvPr id="151"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2"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3"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45" name="组合 279"/>
                <p:cNvGrpSpPr/>
                <p:nvPr/>
              </p:nvGrpSpPr>
              <p:grpSpPr>
                <a:xfrm>
                  <a:off x="5713544" y="2705424"/>
                  <a:ext cx="542313" cy="349990"/>
                  <a:chOff x="3665633" y="4181689"/>
                  <a:chExt cx="491199" cy="426992"/>
                </a:xfrm>
              </p:grpSpPr>
              <p:pic>
                <p:nvPicPr>
                  <p:cNvPr id="148"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9"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0"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49" name="直接连接符 48"/>
                <p:cNvCxnSpPr/>
                <p:nvPr/>
              </p:nvCxnSpPr>
              <p:spPr bwMode="auto">
                <a:xfrm flipH="1" flipV="1">
                  <a:off x="2407784" y="2532619"/>
                  <a:ext cx="4884839" cy="86372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0" name="直接连接符 49"/>
                <p:cNvCxnSpPr/>
                <p:nvPr/>
              </p:nvCxnSpPr>
              <p:spPr bwMode="auto">
                <a:xfrm flipV="1">
                  <a:off x="3489007" y="27637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1" name="直接连接符 50"/>
                <p:cNvCxnSpPr/>
                <p:nvPr/>
              </p:nvCxnSpPr>
              <p:spPr bwMode="auto">
                <a:xfrm flipV="1">
                  <a:off x="4823878" y="30057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2" name="直接连接符 51"/>
                <p:cNvCxnSpPr/>
                <p:nvPr/>
              </p:nvCxnSpPr>
              <p:spPr bwMode="auto">
                <a:xfrm flipV="1">
                  <a:off x="6124962" y="32336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3" name="直接连接符 52"/>
                <p:cNvCxnSpPr/>
                <p:nvPr/>
              </p:nvCxnSpPr>
              <p:spPr bwMode="auto">
                <a:xfrm flipV="1">
                  <a:off x="7067584" y="3407198"/>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54" name="任意多边形 53"/>
                <p:cNvSpPr/>
                <p:nvPr/>
              </p:nvSpPr>
              <p:spPr bwMode="auto">
                <a:xfrm>
                  <a:off x="364067" y="2487239"/>
                  <a:ext cx="2370666" cy="778934"/>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222" h="948267">
                      <a:moveTo>
                        <a:pt x="767644" y="0"/>
                      </a:moveTo>
                      <a:lnTo>
                        <a:pt x="2314222" y="293510"/>
                      </a:lnTo>
                      <a:lnTo>
                        <a:pt x="1467555" y="948267"/>
                      </a:lnTo>
                      <a:lnTo>
                        <a:pt x="0" y="654755"/>
                      </a:lnTo>
                      <a:lnTo>
                        <a:pt x="767644"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5" name="任意多边形 54"/>
                <p:cNvSpPr/>
                <p:nvPr/>
              </p:nvSpPr>
              <p:spPr bwMode="auto">
                <a:xfrm>
                  <a:off x="1988348" y="2763133"/>
                  <a:ext cx="2339048" cy="793421"/>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790889 w 2314222"/>
                    <a:gd name="connsiteY0" fmla="*/ 0 h 980880"/>
                    <a:gd name="connsiteX1" fmla="*/ 2314222 w 2314222"/>
                    <a:gd name="connsiteY1" fmla="*/ 326123 h 980880"/>
                    <a:gd name="connsiteX2" fmla="*/ 1467555 w 2314222"/>
                    <a:gd name="connsiteY2" fmla="*/ 980880 h 980880"/>
                    <a:gd name="connsiteX3" fmla="*/ 0 w 2314222"/>
                    <a:gd name="connsiteY3" fmla="*/ 687368 h 980880"/>
                    <a:gd name="connsiteX4" fmla="*/ 790889 w 2314222"/>
                    <a:gd name="connsiteY4" fmla="*/ 0 h 980880"/>
                    <a:gd name="connsiteX0" fmla="*/ 756021 w 2279354"/>
                    <a:gd name="connsiteY0" fmla="*/ 0 h 980880"/>
                    <a:gd name="connsiteX1" fmla="*/ 2279354 w 2279354"/>
                    <a:gd name="connsiteY1" fmla="*/ 326123 h 980880"/>
                    <a:gd name="connsiteX2" fmla="*/ 1432687 w 2279354"/>
                    <a:gd name="connsiteY2" fmla="*/ 980880 h 980880"/>
                    <a:gd name="connsiteX3" fmla="*/ 0 w 2279354"/>
                    <a:gd name="connsiteY3" fmla="*/ 663453 h 980880"/>
                    <a:gd name="connsiteX4" fmla="*/ 756021 w 2279354"/>
                    <a:gd name="connsiteY4" fmla="*/ 0 h 980880"/>
                    <a:gd name="connsiteX0" fmla="*/ 756021 w 2279354"/>
                    <a:gd name="connsiteY0" fmla="*/ 0 h 995855"/>
                    <a:gd name="connsiteX1" fmla="*/ 2279354 w 2279354"/>
                    <a:gd name="connsiteY1" fmla="*/ 326123 h 995855"/>
                    <a:gd name="connsiteX2" fmla="*/ 1408670 w 2279354"/>
                    <a:gd name="connsiteY2" fmla="*/ 995855 h 995855"/>
                    <a:gd name="connsiteX3" fmla="*/ 0 w 2279354"/>
                    <a:gd name="connsiteY3" fmla="*/ 663453 h 995855"/>
                    <a:gd name="connsiteX4" fmla="*/ 756021 w 2279354"/>
                    <a:gd name="connsiteY4" fmla="*/ 0 h 995855"/>
                    <a:gd name="connsiteX0" fmla="*/ 756021 w 2251334"/>
                    <a:gd name="connsiteY0" fmla="*/ 0 h 995855"/>
                    <a:gd name="connsiteX1" fmla="*/ 2251334 w 2251334"/>
                    <a:gd name="connsiteY1" fmla="*/ 337355 h 995855"/>
                    <a:gd name="connsiteX2" fmla="*/ 1408670 w 2251334"/>
                    <a:gd name="connsiteY2" fmla="*/ 995855 h 995855"/>
                    <a:gd name="connsiteX3" fmla="*/ 0 w 2251334"/>
                    <a:gd name="connsiteY3" fmla="*/ 663453 h 995855"/>
                    <a:gd name="connsiteX4" fmla="*/ 756021 w 2251334"/>
                    <a:gd name="connsiteY4" fmla="*/ 0 h 995855"/>
                    <a:gd name="connsiteX0" fmla="*/ 756021 w 2251334"/>
                    <a:gd name="connsiteY0" fmla="*/ 0 h 1007086"/>
                    <a:gd name="connsiteX1" fmla="*/ 2251334 w 2251334"/>
                    <a:gd name="connsiteY1" fmla="*/ 337355 h 1007086"/>
                    <a:gd name="connsiteX2" fmla="*/ 1372645 w 2251334"/>
                    <a:gd name="connsiteY2" fmla="*/ 1007086 h 1007086"/>
                    <a:gd name="connsiteX3" fmla="*/ 0 w 2251334"/>
                    <a:gd name="connsiteY3" fmla="*/ 663453 h 1007086"/>
                    <a:gd name="connsiteX4" fmla="*/ 756021 w 2251334"/>
                    <a:gd name="connsiteY4" fmla="*/ 0 h 1007086"/>
                    <a:gd name="connsiteX0" fmla="*/ 804054 w 2299367"/>
                    <a:gd name="connsiteY0" fmla="*/ 0 h 1007086"/>
                    <a:gd name="connsiteX1" fmla="*/ 2299367 w 2299367"/>
                    <a:gd name="connsiteY1" fmla="*/ 337355 h 1007086"/>
                    <a:gd name="connsiteX2" fmla="*/ 1420678 w 2299367"/>
                    <a:gd name="connsiteY2" fmla="*/ 1007086 h 1007086"/>
                    <a:gd name="connsiteX3" fmla="*/ 0 w 2299367"/>
                    <a:gd name="connsiteY3" fmla="*/ 640989 h 1007086"/>
                    <a:gd name="connsiteX4" fmla="*/ 804054 w 2299367"/>
                    <a:gd name="connsiteY4" fmla="*/ 0 h 1007086"/>
                    <a:gd name="connsiteX0" fmla="*/ 820065 w 2315378"/>
                    <a:gd name="connsiteY0" fmla="*/ 0 h 1007086"/>
                    <a:gd name="connsiteX1" fmla="*/ 2315378 w 2315378"/>
                    <a:gd name="connsiteY1" fmla="*/ 337355 h 1007086"/>
                    <a:gd name="connsiteX2" fmla="*/ 1436689 w 2315378"/>
                    <a:gd name="connsiteY2" fmla="*/ 1007086 h 1007086"/>
                    <a:gd name="connsiteX3" fmla="*/ 0 w 2315378"/>
                    <a:gd name="connsiteY3" fmla="*/ 644734 h 1007086"/>
                    <a:gd name="connsiteX4" fmla="*/ 820065 w 2315378"/>
                    <a:gd name="connsiteY4" fmla="*/ 0 h 1007086"/>
                    <a:gd name="connsiteX0" fmla="*/ 820065 w 2315378"/>
                    <a:gd name="connsiteY0" fmla="*/ 0 h 965903"/>
                    <a:gd name="connsiteX1" fmla="*/ 2315378 w 2315378"/>
                    <a:gd name="connsiteY1" fmla="*/ 337355 h 965903"/>
                    <a:gd name="connsiteX2" fmla="*/ 1496731 w 2315378"/>
                    <a:gd name="connsiteY2" fmla="*/ 965903 h 965903"/>
                    <a:gd name="connsiteX3" fmla="*/ 0 w 2315378"/>
                    <a:gd name="connsiteY3" fmla="*/ 644734 h 965903"/>
                    <a:gd name="connsiteX4" fmla="*/ 820065 w 2315378"/>
                    <a:gd name="connsiteY4" fmla="*/ 0 h 965903"/>
                    <a:gd name="connsiteX0" fmla="*/ 772031 w 2267344"/>
                    <a:gd name="connsiteY0" fmla="*/ 0 h 965903"/>
                    <a:gd name="connsiteX1" fmla="*/ 2267344 w 2267344"/>
                    <a:gd name="connsiteY1" fmla="*/ 337355 h 965903"/>
                    <a:gd name="connsiteX2" fmla="*/ 1448697 w 2267344"/>
                    <a:gd name="connsiteY2" fmla="*/ 965903 h 965903"/>
                    <a:gd name="connsiteX3" fmla="*/ 0 w 2267344"/>
                    <a:gd name="connsiteY3" fmla="*/ 622271 h 965903"/>
                    <a:gd name="connsiteX4" fmla="*/ 772031 w 2267344"/>
                    <a:gd name="connsiteY4" fmla="*/ 0 h 965903"/>
                    <a:gd name="connsiteX0" fmla="*/ 788042 w 2283355"/>
                    <a:gd name="connsiteY0" fmla="*/ 0 h 965903"/>
                    <a:gd name="connsiteX1" fmla="*/ 2283355 w 2283355"/>
                    <a:gd name="connsiteY1" fmla="*/ 337355 h 965903"/>
                    <a:gd name="connsiteX2" fmla="*/ 1464708 w 2283355"/>
                    <a:gd name="connsiteY2" fmla="*/ 965903 h 965903"/>
                    <a:gd name="connsiteX3" fmla="*/ 0 w 2283355"/>
                    <a:gd name="connsiteY3" fmla="*/ 633503 h 965903"/>
                    <a:gd name="connsiteX4" fmla="*/ 788042 w 2283355"/>
                    <a:gd name="connsiteY4" fmla="*/ 0 h 965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355" h="965903">
                      <a:moveTo>
                        <a:pt x="788042" y="0"/>
                      </a:moveTo>
                      <a:lnTo>
                        <a:pt x="2283355" y="337355"/>
                      </a:lnTo>
                      <a:lnTo>
                        <a:pt x="1464708" y="965903"/>
                      </a:lnTo>
                      <a:lnTo>
                        <a:pt x="0" y="633503"/>
                      </a:lnTo>
                      <a:lnTo>
                        <a:pt x="788042"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6" name="任意多边形 55"/>
                <p:cNvSpPr/>
                <p:nvPr/>
              </p:nvSpPr>
              <p:spPr bwMode="auto">
                <a:xfrm>
                  <a:off x="5974645" y="3476783"/>
                  <a:ext cx="17638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907178 w 2127043"/>
                    <a:gd name="connsiteY0" fmla="*/ 0 h 859367"/>
                    <a:gd name="connsiteX1" fmla="*/ 2127043 w 2127043"/>
                    <a:gd name="connsiteY1" fmla="*/ 224366 h 859367"/>
                    <a:gd name="connsiteX2" fmla="*/ 1171470 w 2127043"/>
                    <a:gd name="connsiteY2" fmla="*/ 859367 h 859367"/>
                    <a:gd name="connsiteX3" fmla="*/ 0 w 2127043"/>
                    <a:gd name="connsiteY3" fmla="*/ 625122 h 859367"/>
                    <a:gd name="connsiteX4" fmla="*/ 907178 w 2127043"/>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043" h="859367">
                      <a:moveTo>
                        <a:pt x="907178" y="0"/>
                      </a:moveTo>
                      <a:lnTo>
                        <a:pt x="2127043" y="224366"/>
                      </a:lnTo>
                      <a:lnTo>
                        <a:pt x="1171470" y="859367"/>
                      </a:lnTo>
                      <a:lnTo>
                        <a:pt x="0" y="625122"/>
                      </a:lnTo>
                      <a:lnTo>
                        <a:pt x="907178"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7" name="任意多边形 56"/>
                <p:cNvSpPr/>
                <p:nvPr/>
              </p:nvSpPr>
              <p:spPr bwMode="auto">
                <a:xfrm>
                  <a:off x="4800601" y="3258765"/>
                  <a:ext cx="18400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931" h="859367">
                      <a:moveTo>
                        <a:pt x="999066" y="0"/>
                      </a:moveTo>
                      <a:lnTo>
                        <a:pt x="2218931" y="224366"/>
                      </a:lnTo>
                      <a:lnTo>
                        <a:pt x="1263358" y="859367"/>
                      </a:lnTo>
                      <a:lnTo>
                        <a:pt x="0" y="625122"/>
                      </a:lnTo>
                      <a:lnTo>
                        <a:pt x="999066"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8" name="任意多边形 57"/>
                <p:cNvSpPr/>
                <p:nvPr/>
              </p:nvSpPr>
              <p:spPr bwMode="auto">
                <a:xfrm>
                  <a:off x="3613507" y="3049215"/>
                  <a:ext cx="1895118" cy="73352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9" name="Text Box 76"/>
                <p:cNvSpPr txBox="1">
                  <a:spLocks noChangeArrowheads="1"/>
                </p:cNvSpPr>
                <p:nvPr/>
              </p:nvSpPr>
              <p:spPr bwMode="auto">
                <a:xfrm rot="701078">
                  <a:off x="6247503" y="3825038"/>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体育馆</a:t>
                  </a:r>
                  <a:endParaRPr kumimoji="1" lang="zh-CN" altLang="en-US" sz="1600" b="1" dirty="0">
                    <a:solidFill>
                      <a:srgbClr val="B2B2B2">
                        <a:lumMod val="50000"/>
                      </a:srgbClr>
                    </a:solidFill>
                    <a:latin typeface="宋体" pitchFamily="2" charset="-122"/>
                  </a:endParaRPr>
                </a:p>
              </p:txBody>
            </p:sp>
            <p:pic>
              <p:nvPicPr>
                <p:cNvPr id="60" name="Picture 302" descr="图片755"/>
                <p:cNvPicPr>
                  <a:picLocks noChangeAspect="1" noChangeArrowheads="1"/>
                </p:cNvPicPr>
                <p:nvPr/>
              </p:nvPicPr>
              <p:blipFill>
                <a:blip r:embed="rId7" cstate="print"/>
                <a:srcRect/>
                <a:stretch>
                  <a:fillRect/>
                </a:stretch>
              </p:blipFill>
              <p:spPr bwMode="auto">
                <a:xfrm>
                  <a:off x="5394505" y="3351533"/>
                  <a:ext cx="543805" cy="282623"/>
                </a:xfrm>
                <a:prstGeom prst="rect">
                  <a:avLst/>
                </a:prstGeom>
                <a:noFill/>
                <a:ln w="9525">
                  <a:noFill/>
                  <a:miter lim="800000"/>
                  <a:headEnd/>
                  <a:tailEnd/>
                </a:ln>
              </p:spPr>
            </p:pic>
            <p:cxnSp>
              <p:nvCxnSpPr>
                <p:cNvPr id="61" name="直接连接符 60"/>
                <p:cNvCxnSpPr/>
                <p:nvPr/>
              </p:nvCxnSpPr>
              <p:spPr bwMode="auto">
                <a:xfrm flipV="1">
                  <a:off x="3714781" y="2619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2" name="直接连接符 61"/>
                <p:cNvCxnSpPr/>
                <p:nvPr/>
              </p:nvCxnSpPr>
              <p:spPr bwMode="auto">
                <a:xfrm flipV="1">
                  <a:off x="5261359" y="2873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3" name="直接连接符 62"/>
                <p:cNvCxnSpPr/>
                <p:nvPr/>
              </p:nvCxnSpPr>
              <p:spPr bwMode="auto">
                <a:xfrm flipV="1">
                  <a:off x="5882247" y="3009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4" name="直接连接符 63"/>
                <p:cNvCxnSpPr/>
                <p:nvPr/>
              </p:nvCxnSpPr>
              <p:spPr bwMode="auto">
                <a:xfrm flipV="1">
                  <a:off x="4505003" y="2755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65" name="Text Box 76"/>
                <p:cNvSpPr txBox="1">
                  <a:spLocks noChangeArrowheads="1"/>
                </p:cNvSpPr>
                <p:nvPr/>
              </p:nvSpPr>
              <p:spPr bwMode="auto">
                <a:xfrm rot="594766">
                  <a:off x="764841" y="2849832"/>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教学楼</a:t>
                  </a:r>
                  <a:endParaRPr kumimoji="1" lang="zh-CN" altLang="en-US" sz="1600" b="1" dirty="0">
                    <a:solidFill>
                      <a:srgbClr val="B2B2B2">
                        <a:lumMod val="50000"/>
                      </a:srgbClr>
                    </a:solidFill>
                    <a:latin typeface="宋体" pitchFamily="2" charset="-122"/>
                  </a:endParaRPr>
                </a:p>
              </p:txBody>
            </p:sp>
            <p:cxnSp>
              <p:nvCxnSpPr>
                <p:cNvPr id="66" name="直接连接符 65"/>
                <p:cNvCxnSpPr/>
                <p:nvPr/>
              </p:nvCxnSpPr>
              <p:spPr bwMode="auto">
                <a:xfrm flipH="1" flipV="1">
                  <a:off x="7543803" y="4029077"/>
                  <a:ext cx="511409" cy="94868"/>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68" name="Text Box 76"/>
                <p:cNvSpPr txBox="1">
                  <a:spLocks noChangeArrowheads="1"/>
                </p:cNvSpPr>
                <p:nvPr/>
              </p:nvSpPr>
              <p:spPr bwMode="auto">
                <a:xfrm>
                  <a:off x="4569504" y="1337073"/>
                  <a:ext cx="697627" cy="252441"/>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000" b="1" dirty="0" smtClean="0">
                      <a:solidFill>
                        <a:schemeClr val="tx2"/>
                      </a:solidFill>
                      <a:latin typeface="宋体" pitchFamily="2" charset="-122"/>
                    </a:rPr>
                    <a:t>数据中心</a:t>
                  </a:r>
                  <a:endParaRPr kumimoji="1" lang="zh-CN" altLang="en-US" sz="1000" b="1" dirty="0">
                    <a:solidFill>
                      <a:schemeClr val="tx2"/>
                    </a:solidFill>
                    <a:latin typeface="宋体" pitchFamily="2" charset="-122"/>
                  </a:endParaRPr>
                </a:p>
              </p:txBody>
            </p:sp>
            <p:sp>
              <p:nvSpPr>
                <p:cNvPr id="69" name="Text Box 76"/>
                <p:cNvSpPr txBox="1">
                  <a:spLocks noChangeArrowheads="1"/>
                </p:cNvSpPr>
                <p:nvPr/>
              </p:nvSpPr>
              <p:spPr bwMode="auto">
                <a:xfrm rot="676445">
                  <a:off x="3929486" y="340310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宿舍区</a:t>
                  </a:r>
                  <a:endParaRPr kumimoji="1" lang="zh-CN" altLang="en-US" sz="1600" b="1" dirty="0">
                    <a:solidFill>
                      <a:srgbClr val="B2B2B2">
                        <a:lumMod val="50000"/>
                      </a:srgbClr>
                    </a:solidFill>
                    <a:latin typeface="宋体" pitchFamily="2" charset="-122"/>
                  </a:endParaRPr>
                </a:p>
              </p:txBody>
            </p:sp>
            <p:pic>
              <p:nvPicPr>
                <p:cNvPr id="70" name="Picture 5" descr="可视电话"/>
                <p:cNvPicPr>
                  <a:picLocks noChangeAspect="1" noChangeArrowheads="1"/>
                </p:cNvPicPr>
                <p:nvPr/>
              </p:nvPicPr>
              <p:blipFill>
                <a:blip r:embed="rId8" cstate="print"/>
                <a:srcRect/>
                <a:stretch>
                  <a:fillRect/>
                </a:stretch>
              </p:blipFill>
              <p:spPr bwMode="auto">
                <a:xfrm>
                  <a:off x="3093815" y="3891934"/>
                  <a:ext cx="367842" cy="188131"/>
                </a:xfrm>
                <a:prstGeom prst="rect">
                  <a:avLst/>
                </a:prstGeom>
                <a:noFill/>
                <a:ln w="9525">
                  <a:noFill/>
                  <a:miter lim="800000"/>
                  <a:headEnd/>
                  <a:tailEnd/>
                </a:ln>
              </p:spPr>
            </p:pic>
            <p:pic>
              <p:nvPicPr>
                <p:cNvPr id="71" name="Picture 7" descr="E:\HW IT\移动办公安全解决方案\上市营销\iphone-ipad-development-no-background.png"/>
                <p:cNvPicPr>
                  <a:picLocks noChangeAspect="1" noChangeArrowheads="1"/>
                </p:cNvPicPr>
                <p:nvPr/>
              </p:nvPicPr>
              <p:blipFill>
                <a:blip r:embed="rId9" cstate="print"/>
                <a:srcRect l="55267" t="6445" r="9756" b="9705"/>
                <a:stretch>
                  <a:fillRect/>
                </a:stretch>
              </p:blipFill>
              <p:spPr bwMode="auto">
                <a:xfrm>
                  <a:off x="2203319" y="3608620"/>
                  <a:ext cx="256852" cy="293914"/>
                </a:xfrm>
                <a:prstGeom prst="rect">
                  <a:avLst/>
                </a:prstGeom>
                <a:noFill/>
              </p:spPr>
            </p:pic>
            <p:pic>
              <p:nvPicPr>
                <p:cNvPr id="72" name="Picture 5" descr="E:\0EMO\91Temp\图片\收藏\智真\智真2.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117472" y="4029699"/>
                  <a:ext cx="495606" cy="206017"/>
                </a:xfrm>
                <a:prstGeom prst="rect">
                  <a:avLst/>
                </a:prstGeom>
                <a:noFill/>
                <a:effectLst>
                  <a:outerShdw blurRad="50800" dist="38100" dir="2700000" algn="tl" rotWithShape="0">
                    <a:prstClr val="black">
                      <a:alpha val="40000"/>
                    </a:prstClr>
                  </a:outerShdw>
                </a:effectLst>
              </p:spPr>
            </p:pic>
            <p:pic>
              <p:nvPicPr>
                <p:cNvPr id="73" name="Picture 14" descr="D:\PPT素材\download\laptop-and-computer\laptop-and-computer-20.png"/>
                <p:cNvPicPr>
                  <a:picLocks noChangeAspect="1" noChangeArrowheads="1"/>
                </p:cNvPicPr>
                <p:nvPr/>
              </p:nvPicPr>
              <p:blipFill>
                <a:blip r:embed="rId11" cstate="print"/>
                <a:srcRect/>
                <a:stretch>
                  <a:fillRect/>
                </a:stretch>
              </p:blipFill>
              <p:spPr bwMode="auto">
                <a:xfrm>
                  <a:off x="990600" y="3440426"/>
                  <a:ext cx="368604" cy="276260"/>
                </a:xfrm>
                <a:prstGeom prst="rect">
                  <a:avLst/>
                </a:prstGeom>
                <a:noFill/>
                <a:effectLst>
                  <a:outerShdw blurRad="50800" dist="38100" dir="2700000" algn="tl" rotWithShape="0">
                    <a:prstClr val="black">
                      <a:alpha val="40000"/>
                    </a:prstClr>
                  </a:outerShdw>
                </a:effectLst>
              </p:spPr>
            </p:pic>
            <p:pic>
              <p:nvPicPr>
                <p:cNvPr id="74" name="Picture 4" descr="D:\PPT素材\图片\1图标\008\icons_contained_003.png"/>
                <p:cNvPicPr>
                  <a:picLocks noChangeAspect="1" noChangeArrowheads="1"/>
                </p:cNvPicPr>
                <p:nvPr/>
              </p:nvPicPr>
              <p:blipFill>
                <a:blip r:embed="rId12" cstate="print"/>
                <a:srcRect/>
                <a:stretch>
                  <a:fillRect/>
                </a:stretch>
              </p:blipFill>
              <p:spPr bwMode="auto">
                <a:xfrm>
                  <a:off x="2611191" y="3745893"/>
                  <a:ext cx="372401" cy="279106"/>
                </a:xfrm>
                <a:prstGeom prst="rect">
                  <a:avLst/>
                </a:prstGeom>
                <a:noFill/>
                <a:effectLst>
                  <a:outerShdw blurRad="50800" dist="38100" dir="2700000" algn="tl" rotWithShape="0">
                    <a:prstClr val="black">
                      <a:alpha val="40000"/>
                    </a:prstClr>
                  </a:outerShdw>
                </a:effectLst>
              </p:spPr>
            </p:pic>
            <p:pic>
              <p:nvPicPr>
                <p:cNvPr id="75" name="Picture 13" descr="D:\PPT素材\download\chandelier\cctv.png"/>
                <p:cNvPicPr>
                  <a:picLocks noChangeAspect="1" noChangeArrowheads="1"/>
                </p:cNvPicPr>
                <p:nvPr/>
              </p:nvPicPr>
              <p:blipFill>
                <a:blip r:embed="rId13" cstate="print"/>
                <a:srcRect/>
                <a:stretch>
                  <a:fillRect/>
                </a:stretch>
              </p:blipFill>
              <p:spPr bwMode="auto">
                <a:xfrm>
                  <a:off x="3556702" y="3850791"/>
                  <a:ext cx="471799" cy="353603"/>
                </a:xfrm>
                <a:prstGeom prst="rect">
                  <a:avLst/>
                </a:prstGeom>
                <a:noFill/>
                <a:effectLst>
                  <a:outerShdw blurRad="50800" dist="38100" dir="2700000" algn="tl" rotWithShape="0">
                    <a:prstClr val="black">
                      <a:alpha val="40000"/>
                    </a:prstClr>
                  </a:outerShdw>
                </a:effectLst>
              </p:spPr>
            </p:pic>
            <p:pic>
              <p:nvPicPr>
                <p:cNvPr id="76" name="Picture 7" descr="E:\HW IT\移动办公安全解决方案\上市营销\iphone-ipad-development-no-background.png"/>
                <p:cNvPicPr>
                  <a:picLocks noChangeAspect="1" noChangeArrowheads="1"/>
                </p:cNvPicPr>
                <p:nvPr/>
              </p:nvPicPr>
              <p:blipFill>
                <a:blip r:embed="rId9" cstate="print"/>
                <a:srcRect l="6910" t="6445" r="44733" b="9705"/>
                <a:stretch>
                  <a:fillRect/>
                </a:stretch>
              </p:blipFill>
              <p:spPr bwMode="auto">
                <a:xfrm>
                  <a:off x="1611086" y="3579461"/>
                  <a:ext cx="272142" cy="225247"/>
                </a:xfrm>
                <a:prstGeom prst="rect">
                  <a:avLst/>
                </a:prstGeom>
                <a:noFill/>
              </p:spPr>
            </p:pic>
            <p:pic>
              <p:nvPicPr>
                <p:cNvPr id="77" name="Picture 11" descr="C:\DOCUME~1\Z00172~1\LOCALS~1\Temp\Rar$DR00.344\VistaHardwareDevices_002.png"/>
                <p:cNvPicPr>
                  <a:picLocks noChangeAspect="1" noChangeArrowheads="1"/>
                </p:cNvPicPr>
                <p:nvPr/>
              </p:nvPicPr>
              <p:blipFill>
                <a:blip r:embed="rId14" cstate="print"/>
                <a:srcRect/>
                <a:stretch>
                  <a:fillRect/>
                </a:stretch>
              </p:blipFill>
              <p:spPr bwMode="auto">
                <a:xfrm>
                  <a:off x="393743" y="3286675"/>
                  <a:ext cx="448927" cy="359441"/>
                </a:xfrm>
                <a:prstGeom prst="rect">
                  <a:avLst/>
                </a:prstGeom>
                <a:noFill/>
                <a:ln w="9525">
                  <a:noFill/>
                  <a:miter lim="800000"/>
                  <a:headEnd/>
                  <a:tailEnd/>
                </a:ln>
              </p:spPr>
            </p:pic>
            <p:cxnSp>
              <p:nvCxnSpPr>
                <p:cNvPr id="78" name="直接连接符 77"/>
                <p:cNvCxnSpPr/>
                <p:nvPr/>
              </p:nvCxnSpPr>
              <p:spPr bwMode="auto">
                <a:xfrm flipH="1" flipV="1">
                  <a:off x="4744520" y="4238486"/>
                  <a:ext cx="546479" cy="99139"/>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79" name="Text Box 76"/>
                <p:cNvSpPr txBox="1">
                  <a:spLocks noChangeArrowheads="1"/>
                </p:cNvSpPr>
                <p:nvPr/>
              </p:nvSpPr>
              <p:spPr bwMode="auto">
                <a:xfrm>
                  <a:off x="468866" y="4171317"/>
                  <a:ext cx="2521984" cy="268471"/>
                </a:xfrm>
                <a:prstGeom prst="rect">
                  <a:avLst/>
                </a:prstGeom>
                <a:noFill/>
                <a:ln w="9525" algn="ctr">
                  <a:noFill/>
                  <a:miter lim="800000"/>
                  <a:headEnd/>
                  <a:tailEnd/>
                </a:ln>
                <a:effectLst/>
              </p:spPr>
              <p:txBody>
                <a:bodyPr wrap="square">
                  <a:spAutoFit/>
                </a:bodyPr>
                <a:lstStyle/>
                <a:p>
                  <a:pPr fontAlgn="auto">
                    <a:lnSpc>
                      <a:spcPct val="120000"/>
                    </a:lnSpc>
                    <a:spcBef>
                      <a:spcPct val="50000"/>
                    </a:spcBef>
                    <a:spcAft>
                      <a:spcPts val="0"/>
                    </a:spcAft>
                    <a:buFont typeface="Wingdings" pitchFamily="2" charset="2"/>
                    <a:buChar char="n"/>
                  </a:pPr>
                  <a:endParaRPr kumimoji="1" lang="en-US" altLang="zh-CN" sz="1100" b="1" dirty="0" smtClean="0">
                    <a:solidFill>
                      <a:schemeClr val="tx2"/>
                    </a:solidFill>
                    <a:latin typeface="宋体" pitchFamily="2" charset="-122"/>
                  </a:endParaRPr>
                </a:p>
              </p:txBody>
            </p:sp>
            <p:pic>
              <p:nvPicPr>
                <p:cNvPr id="80" name="Picture 513" descr="图片724"/>
                <p:cNvPicPr>
                  <a:picLocks noChangeAspect="1" noChangeArrowheads="1"/>
                </p:cNvPicPr>
                <p:nvPr/>
              </p:nvPicPr>
              <p:blipFill>
                <a:blip r:embed="rId15" cstate="print"/>
                <a:srcRect/>
                <a:stretch>
                  <a:fillRect/>
                </a:stretch>
              </p:blipFill>
              <p:spPr bwMode="auto">
                <a:xfrm>
                  <a:off x="885063" y="2427314"/>
                  <a:ext cx="1071955" cy="559594"/>
                </a:xfrm>
                <a:prstGeom prst="rect">
                  <a:avLst/>
                </a:prstGeom>
                <a:noFill/>
              </p:spPr>
            </p:pic>
            <p:pic>
              <p:nvPicPr>
                <p:cNvPr id="81" name="Picture 507" descr="图片718"/>
                <p:cNvPicPr>
                  <a:picLocks noChangeAspect="1" noChangeArrowheads="1"/>
                </p:cNvPicPr>
                <p:nvPr/>
              </p:nvPicPr>
              <p:blipFill>
                <a:blip r:embed="rId16" cstate="print"/>
                <a:srcRect/>
                <a:stretch>
                  <a:fillRect/>
                </a:stretch>
              </p:blipFill>
              <p:spPr bwMode="auto">
                <a:xfrm>
                  <a:off x="4101676" y="3092821"/>
                  <a:ext cx="742951" cy="380155"/>
                </a:xfrm>
                <a:prstGeom prst="rect">
                  <a:avLst/>
                </a:prstGeom>
                <a:noFill/>
              </p:spPr>
            </p:pic>
            <p:pic>
              <p:nvPicPr>
                <p:cNvPr id="82" name="Picture 519" descr="图片730"/>
                <p:cNvPicPr>
                  <a:picLocks noChangeAspect="1" noChangeArrowheads="1"/>
                </p:cNvPicPr>
                <p:nvPr/>
              </p:nvPicPr>
              <p:blipFill>
                <a:blip r:embed="rId17" cstate="print"/>
                <a:srcRect/>
                <a:stretch>
                  <a:fillRect/>
                </a:stretch>
              </p:blipFill>
              <p:spPr bwMode="auto">
                <a:xfrm>
                  <a:off x="2791969" y="2872132"/>
                  <a:ext cx="517267" cy="335608"/>
                </a:xfrm>
                <a:prstGeom prst="rect">
                  <a:avLst/>
                </a:prstGeom>
                <a:noFill/>
              </p:spPr>
            </p:pic>
            <p:sp>
              <p:nvSpPr>
                <p:cNvPr id="83" name="Text Box 76"/>
                <p:cNvSpPr txBox="1">
                  <a:spLocks noChangeArrowheads="1"/>
                </p:cNvSpPr>
                <p:nvPr/>
              </p:nvSpPr>
              <p:spPr bwMode="auto">
                <a:xfrm rot="654918">
                  <a:off x="2470971" y="3143443"/>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图书馆</a:t>
                  </a:r>
                  <a:endParaRPr kumimoji="1" lang="zh-CN" altLang="en-US" sz="1600" b="1" dirty="0">
                    <a:solidFill>
                      <a:srgbClr val="B2B2B2">
                        <a:lumMod val="50000"/>
                      </a:srgbClr>
                    </a:solidFill>
                    <a:latin typeface="宋体" pitchFamily="2" charset="-122"/>
                  </a:endParaRPr>
                </a:p>
              </p:txBody>
            </p:sp>
            <p:pic>
              <p:nvPicPr>
                <p:cNvPr id="84" name="Picture 509" descr="图片720"/>
                <p:cNvPicPr>
                  <a:picLocks noChangeAspect="1" noChangeArrowheads="1"/>
                </p:cNvPicPr>
                <p:nvPr/>
              </p:nvPicPr>
              <p:blipFill>
                <a:blip r:embed="rId18" cstate="print"/>
                <a:srcRect/>
                <a:stretch>
                  <a:fillRect/>
                </a:stretch>
              </p:blipFill>
              <p:spPr bwMode="auto">
                <a:xfrm>
                  <a:off x="6555865" y="3534795"/>
                  <a:ext cx="683066" cy="346473"/>
                </a:xfrm>
                <a:prstGeom prst="rect">
                  <a:avLst/>
                </a:prstGeom>
                <a:noFill/>
              </p:spPr>
            </p:pic>
            <p:sp>
              <p:nvSpPr>
                <p:cNvPr id="85" name="Text Box 76"/>
                <p:cNvSpPr txBox="1">
                  <a:spLocks noChangeArrowheads="1"/>
                </p:cNvSpPr>
                <p:nvPr/>
              </p:nvSpPr>
              <p:spPr bwMode="auto">
                <a:xfrm rot="566893">
                  <a:off x="5109579" y="360548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会议室</a:t>
                  </a:r>
                  <a:endParaRPr kumimoji="1" lang="zh-CN" altLang="en-US" sz="1600" b="1" dirty="0">
                    <a:solidFill>
                      <a:srgbClr val="B2B2B2">
                        <a:lumMod val="50000"/>
                      </a:srgbClr>
                    </a:solidFill>
                    <a:latin typeface="宋体" pitchFamily="2" charset="-122"/>
                  </a:endParaRPr>
                </a:p>
              </p:txBody>
            </p:sp>
            <p:sp>
              <p:nvSpPr>
                <p:cNvPr id="86" name="Freeform 269"/>
                <p:cNvSpPr>
                  <a:spLocks/>
                </p:cNvSpPr>
                <p:nvPr/>
              </p:nvSpPr>
              <p:spPr bwMode="auto">
                <a:xfrm>
                  <a:off x="5902132" y="1026160"/>
                  <a:ext cx="793308" cy="264161"/>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互联网</a:t>
                  </a:r>
                  <a:endParaRPr lang="en-US" altLang="zh-CN" sz="1200" dirty="0" smtClean="0">
                    <a:solidFill>
                      <a:srgbClr val="000000"/>
                    </a:solidFill>
                    <a:latin typeface="微软雅黑" pitchFamily="34" charset="-122"/>
                    <a:ea typeface="微软雅黑" pitchFamily="34" charset="-122"/>
                  </a:endParaRPr>
                </a:p>
              </p:txBody>
            </p:sp>
            <p:sp>
              <p:nvSpPr>
                <p:cNvPr id="87" name="Freeform 269"/>
                <p:cNvSpPr>
                  <a:spLocks/>
                </p:cNvSpPr>
                <p:nvPr/>
              </p:nvSpPr>
              <p:spPr bwMode="auto">
                <a:xfrm>
                  <a:off x="6676833" y="1290320"/>
                  <a:ext cx="841567" cy="24384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教育网</a:t>
                  </a:r>
                  <a:endParaRPr lang="en-US" altLang="zh-CN" sz="1200" dirty="0" smtClean="0">
                    <a:solidFill>
                      <a:srgbClr val="000000"/>
                    </a:solidFill>
                    <a:latin typeface="微软雅黑" pitchFamily="34" charset="-122"/>
                    <a:ea typeface="微软雅黑" pitchFamily="34" charset="-122"/>
                  </a:endParaRPr>
                </a:p>
              </p:txBody>
            </p:sp>
            <p:cxnSp>
              <p:nvCxnSpPr>
                <p:cNvPr id="88" name="直接连接符 87"/>
                <p:cNvCxnSpPr>
                  <a:stCxn id="109" idx="0"/>
                  <a:endCxn id="87" idx="57"/>
                </p:cNvCxnSpPr>
                <p:nvPr/>
              </p:nvCxnSpPr>
              <p:spPr bwMode="auto">
                <a:xfrm flipV="1">
                  <a:off x="6554060" y="1507615"/>
                  <a:ext cx="330966" cy="4684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89" name="Picture 456" descr="图片235"/>
                <p:cNvPicPr>
                  <a:picLocks noChangeAspect="1" noChangeArrowheads="1"/>
                </p:cNvPicPr>
                <p:nvPr/>
              </p:nvPicPr>
              <p:blipFill>
                <a:blip r:embed="rId19" cstate="print"/>
                <a:srcRect/>
                <a:stretch>
                  <a:fillRect/>
                </a:stretch>
              </p:blipFill>
              <p:spPr bwMode="auto">
                <a:xfrm>
                  <a:off x="7611548" y="1120566"/>
                  <a:ext cx="283936" cy="213400"/>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90" name="直接连接符 89"/>
                <p:cNvCxnSpPr>
                  <a:stCxn id="87" idx="35"/>
                </p:cNvCxnSpPr>
                <p:nvPr/>
              </p:nvCxnSpPr>
              <p:spPr bwMode="auto">
                <a:xfrm flipV="1">
                  <a:off x="7455356" y="1299560"/>
                  <a:ext cx="196069" cy="592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91" name="Freeform 269"/>
                <p:cNvSpPr>
                  <a:spLocks/>
                </p:cNvSpPr>
                <p:nvPr/>
              </p:nvSpPr>
              <p:spPr bwMode="auto">
                <a:xfrm>
                  <a:off x="7934133" y="1000640"/>
                  <a:ext cx="782351" cy="26936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分校区</a:t>
                  </a:r>
                  <a:endParaRPr lang="en-US" altLang="zh-CN" sz="1200" dirty="0" smtClean="0">
                    <a:solidFill>
                      <a:srgbClr val="000000"/>
                    </a:solidFill>
                    <a:latin typeface="微软雅黑" pitchFamily="34" charset="-122"/>
                    <a:ea typeface="微软雅黑" pitchFamily="34" charset="-122"/>
                  </a:endParaRPr>
                </a:p>
              </p:txBody>
            </p:sp>
            <p:cxnSp>
              <p:nvCxnSpPr>
                <p:cNvPr id="92" name="直接连接符 91"/>
                <p:cNvCxnSpPr>
                  <a:endCxn id="91" idx="5"/>
                </p:cNvCxnSpPr>
                <p:nvPr/>
              </p:nvCxnSpPr>
              <p:spPr bwMode="auto">
                <a:xfrm flipV="1">
                  <a:off x="7858291" y="1137707"/>
                  <a:ext cx="133087" cy="1143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46" name="组合 339"/>
                <p:cNvGrpSpPr/>
                <p:nvPr/>
              </p:nvGrpSpPr>
              <p:grpSpPr>
                <a:xfrm>
                  <a:off x="2120652" y="2650973"/>
                  <a:ext cx="360000" cy="270000"/>
                  <a:chOff x="2120652" y="3882967"/>
                  <a:chExt cx="408198" cy="408160"/>
                </a:xfrm>
              </p:grpSpPr>
              <p:pic>
                <p:nvPicPr>
                  <p:cNvPr id="142"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47"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44" name="椭圆 143"/>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5" name="空心弧 144"/>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6" name="空心弧 145"/>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7" name="空心弧 146"/>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48" name="组合 315"/>
                <p:cNvGrpSpPr>
                  <a:grpSpLocks noChangeAspect="1"/>
                </p:cNvGrpSpPr>
                <p:nvPr/>
              </p:nvGrpSpPr>
              <p:grpSpPr>
                <a:xfrm>
                  <a:off x="3529696" y="2923298"/>
                  <a:ext cx="360000" cy="269975"/>
                  <a:chOff x="2120652" y="3882967"/>
                  <a:chExt cx="408198" cy="408160"/>
                </a:xfrm>
              </p:grpSpPr>
              <p:pic>
                <p:nvPicPr>
                  <p:cNvPr id="136"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93"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38" name="椭圆 137"/>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9" name="空心弧 138"/>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0" name="空心弧 139"/>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1" name="空心弧 140"/>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94" name="组合 352"/>
                <p:cNvGrpSpPr>
                  <a:grpSpLocks noChangeAspect="1"/>
                </p:cNvGrpSpPr>
                <p:nvPr/>
              </p:nvGrpSpPr>
              <p:grpSpPr>
                <a:xfrm>
                  <a:off x="4892487" y="3148594"/>
                  <a:ext cx="360000" cy="269975"/>
                  <a:chOff x="2120652" y="3882967"/>
                  <a:chExt cx="408198" cy="408160"/>
                </a:xfrm>
              </p:grpSpPr>
              <p:pic>
                <p:nvPicPr>
                  <p:cNvPr id="130"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95"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32" name="椭圆 131"/>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3" name="空心弧 132"/>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4" name="空心弧 133"/>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5" name="空心弧 134"/>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96" name="组合 369"/>
                <p:cNvGrpSpPr>
                  <a:grpSpLocks noChangeAspect="1"/>
                </p:cNvGrpSpPr>
                <p:nvPr/>
              </p:nvGrpSpPr>
              <p:grpSpPr>
                <a:xfrm>
                  <a:off x="6096712" y="3381819"/>
                  <a:ext cx="360000" cy="269975"/>
                  <a:chOff x="2120652" y="3882967"/>
                  <a:chExt cx="408198" cy="408160"/>
                </a:xfrm>
              </p:grpSpPr>
              <p:pic>
                <p:nvPicPr>
                  <p:cNvPr id="124"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97"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26" name="椭圆 125"/>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7" name="空心弧 126"/>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8" name="空心弧 127"/>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9" name="空心弧 128"/>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108" name="组合 376"/>
                <p:cNvGrpSpPr>
                  <a:grpSpLocks noChangeAspect="1"/>
                </p:cNvGrpSpPr>
                <p:nvPr/>
              </p:nvGrpSpPr>
              <p:grpSpPr>
                <a:xfrm>
                  <a:off x="7189940" y="3591259"/>
                  <a:ext cx="360000" cy="269975"/>
                  <a:chOff x="2120652" y="3882967"/>
                  <a:chExt cx="408198" cy="408160"/>
                </a:xfrm>
              </p:grpSpPr>
              <p:pic>
                <p:nvPicPr>
                  <p:cNvPr id="118"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119"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20" name="椭圆 119"/>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1" name="空心弧 120"/>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2" name="空心弧 121"/>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3" name="空心弧 122"/>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pic>
              <p:nvPicPr>
                <p:cNvPr id="99" name="Picture 632" descr="图片78"/>
                <p:cNvPicPr>
                  <a:picLocks noChangeAspect="1" noChangeArrowheads="1"/>
                </p:cNvPicPr>
                <p:nvPr/>
              </p:nvPicPr>
              <p:blipFill>
                <a:blip r:embed="rId21" cstate="print"/>
                <a:srcRect/>
                <a:stretch>
                  <a:fillRect/>
                </a:stretch>
              </p:blipFill>
              <p:spPr bwMode="auto">
                <a:xfrm>
                  <a:off x="6728605" y="1896669"/>
                  <a:ext cx="598809" cy="294569"/>
                </a:xfrm>
                <a:prstGeom prst="rect">
                  <a:avLst/>
                </a:prstGeom>
                <a:noFill/>
                <a:effectLst>
                  <a:outerShdw blurRad="50800" dist="38100" dir="2700000" algn="tl" rotWithShape="0">
                    <a:prstClr val="black">
                      <a:alpha val="40000"/>
                    </a:prstClr>
                  </a:outerShdw>
                </a:effectLst>
              </p:spPr>
            </p:pic>
            <p:sp>
              <p:nvSpPr>
                <p:cNvPr id="101" name="TextBox 100"/>
                <p:cNvSpPr txBox="1"/>
                <p:nvPr/>
              </p:nvSpPr>
              <p:spPr>
                <a:xfrm>
                  <a:off x="1970287" y="2472698"/>
                  <a:ext cx="1125338" cy="153888"/>
                </a:xfrm>
                <a:prstGeom prst="rect">
                  <a:avLst/>
                </a:prstGeom>
                <a:noFill/>
              </p:spPr>
              <p:txBody>
                <a:bodyPr wrap="square" lIns="0" tIns="0" rIns="0" bIns="0" rtlCol="0">
                  <a:spAutoFit/>
                </a:bodyPr>
                <a:lstStyle/>
                <a:p>
                  <a:r>
                    <a:rPr lang="zh-CN" altLang="en-US" sz="1000" b="1" dirty="0" smtClean="0">
                      <a:solidFill>
                        <a:schemeClr val="tx2"/>
                      </a:solidFill>
                      <a:latin typeface="微软雅黑" pitchFamily="34" charset="-122"/>
                      <a:ea typeface="微软雅黑" pitchFamily="34" charset="-122"/>
                    </a:rPr>
                    <a:t>室内</a:t>
                  </a:r>
                  <a:r>
                    <a:rPr lang="en-US" altLang="zh-CN" sz="1000" b="1" dirty="0" smtClean="0">
                      <a:solidFill>
                        <a:schemeClr val="tx2"/>
                      </a:solidFill>
                      <a:latin typeface="微软雅黑" pitchFamily="34" charset="-122"/>
                      <a:ea typeface="微软雅黑" pitchFamily="34" charset="-122"/>
                    </a:rPr>
                    <a:t>AP</a:t>
                  </a:r>
                  <a:endParaRPr lang="zh-CN" altLang="en-US" sz="1000" b="1" dirty="0" smtClean="0">
                    <a:solidFill>
                      <a:schemeClr val="tx2"/>
                    </a:solidFill>
                    <a:latin typeface="微软雅黑" pitchFamily="34" charset="-122"/>
                    <a:ea typeface="微软雅黑" pitchFamily="34" charset="-122"/>
                  </a:endParaRPr>
                </a:p>
              </p:txBody>
            </p:sp>
            <p:sp>
              <p:nvSpPr>
                <p:cNvPr id="102" name="TextBox 101"/>
                <p:cNvSpPr txBox="1"/>
                <p:nvPr/>
              </p:nvSpPr>
              <p:spPr>
                <a:xfrm>
                  <a:off x="3521466" y="2729939"/>
                  <a:ext cx="93673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3" name="TextBox 102"/>
                <p:cNvSpPr txBox="1"/>
                <p:nvPr/>
              </p:nvSpPr>
              <p:spPr>
                <a:xfrm>
                  <a:off x="4901063" y="2968950"/>
                  <a:ext cx="94689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面板</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4" name="TextBox 103"/>
                <p:cNvSpPr txBox="1"/>
                <p:nvPr/>
              </p:nvSpPr>
              <p:spPr>
                <a:xfrm>
                  <a:off x="7393940" y="3395549"/>
                  <a:ext cx="832485"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t>
                  </a:r>
                  <a:r>
                    <a:rPr lang="zh-CN" altLang="en-US" sz="1000" b="1" dirty="0" smtClean="0">
                      <a:solidFill>
                        <a:schemeClr val="bg1"/>
                      </a:solidFill>
                      <a:latin typeface="微软雅黑" pitchFamily="34" charset="-122"/>
                      <a:ea typeface="微软雅黑" pitchFamily="34" charset="-122"/>
                    </a:rPr>
                    <a:t>室外</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5" name="TextBox 104"/>
                <p:cNvSpPr txBox="1"/>
                <p:nvPr/>
              </p:nvSpPr>
              <p:spPr>
                <a:xfrm>
                  <a:off x="6093542" y="3184131"/>
                  <a:ext cx="93577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6" name="圆角矩形标注 105"/>
                <p:cNvSpPr/>
                <p:nvPr/>
              </p:nvSpPr>
              <p:spPr bwMode="auto">
                <a:xfrm>
                  <a:off x="2283223" y="1864361"/>
                  <a:ext cx="1653142" cy="288290"/>
                </a:xfrm>
                <a:prstGeom prst="wedgeRoundRectCallout">
                  <a:avLst>
                    <a:gd name="adj1" fmla="val 92036"/>
                    <a:gd name="adj2" fmla="val 7650"/>
                    <a:gd name="adj3" fmla="val 16667"/>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a:lnSpc>
                      <a:spcPct val="150000"/>
                    </a:lnSpc>
                    <a:buClr>
                      <a:srgbClr val="000000"/>
                    </a:buClr>
                    <a:buSzPct val="70000"/>
                  </a:pPr>
                  <a:r>
                    <a:rPr lang="en-US" altLang="zh-CN" sz="1000" b="1" smtClean="0">
                      <a:solidFill>
                        <a:schemeClr val="bg1"/>
                      </a:solidFill>
                      <a:latin typeface="微软雅黑" pitchFamily="34" charset="-122"/>
                      <a:ea typeface="微软雅黑" pitchFamily="34" charset="-122"/>
                      <a:cs typeface="Arial" charset="0"/>
                      <a:sym typeface="Arial" charset="0"/>
                    </a:rPr>
                    <a:t>  </a:t>
                  </a:r>
                  <a:r>
                    <a:rPr lang="en-US" altLang="zh-CN" sz="1000" b="1" smtClean="0">
                      <a:solidFill>
                        <a:schemeClr val="bg1"/>
                      </a:solidFill>
                      <a:latin typeface="微软雅黑" pitchFamily="34" charset="-122"/>
                      <a:ea typeface="微软雅黑" pitchFamily="34" charset="-122"/>
                      <a:cs typeface="Arial" charset="0"/>
                      <a:sym typeface="Arial" charset="0"/>
                    </a:rPr>
                    <a:t>S12700</a:t>
                  </a:r>
                  <a:r>
                    <a:rPr lang="zh-CN" altLang="en-US" sz="1000" b="1" dirty="0" smtClean="0">
                      <a:solidFill>
                        <a:schemeClr val="bg1"/>
                      </a:solidFill>
                      <a:latin typeface="微软雅黑" pitchFamily="34" charset="-122"/>
                      <a:ea typeface="微软雅黑" pitchFamily="34" charset="-122"/>
                      <a:cs typeface="Arial" charset="0"/>
                      <a:sym typeface="Arial" charset="0"/>
                    </a:rPr>
                    <a:t>统一用户管理</a:t>
                  </a:r>
                  <a:r>
                    <a:rPr lang="en-US" altLang="zh-CN" sz="1000" b="1" dirty="0" smtClean="0">
                      <a:solidFill>
                        <a:schemeClr val="bg1"/>
                      </a:solidFill>
                      <a:latin typeface="微软雅黑" pitchFamily="34" charset="-122"/>
                      <a:ea typeface="微软雅黑" pitchFamily="34" charset="-122"/>
                      <a:cs typeface="Arial" charset="0"/>
                      <a:sym typeface="Arial" charset="0"/>
                    </a:rPr>
                    <a:t>+AC</a:t>
                  </a:r>
                  <a:endParaRPr lang="en-US" altLang="zh-CN" sz="1000" b="1" dirty="0" smtClean="0">
                    <a:solidFill>
                      <a:schemeClr val="bg1"/>
                    </a:solidFill>
                    <a:latin typeface="微软雅黑" pitchFamily="34" charset="-122"/>
                    <a:ea typeface="微软雅黑" pitchFamily="34" charset="-122"/>
                    <a:cs typeface="Arial" charset="0"/>
                    <a:sym typeface="Arial" charset="0"/>
                  </a:endParaRPr>
                </a:p>
              </p:txBody>
            </p:sp>
            <p:sp>
              <p:nvSpPr>
                <p:cNvPr id="107" name="矩形 106"/>
                <p:cNvSpPr/>
                <p:nvPr/>
              </p:nvSpPr>
              <p:spPr>
                <a:xfrm>
                  <a:off x="4298168" y="1961376"/>
                  <a:ext cx="187240" cy="246221"/>
                </a:xfrm>
                <a:prstGeom prst="rect">
                  <a:avLst/>
                </a:prstGeom>
              </p:spPr>
              <p:txBody>
                <a:bodyPr wrap="none">
                  <a:spAutoFit/>
                </a:bodyPr>
                <a:lstStyle/>
                <a:p>
                  <a:endParaRPr lang="zh-CN" altLang="en-US" sz="1000" dirty="0">
                    <a:solidFill>
                      <a:schemeClr val="bg1"/>
                    </a:solidFill>
                  </a:endParaRPr>
                </a:p>
              </p:txBody>
            </p:sp>
            <p:grpSp>
              <p:nvGrpSpPr>
                <p:cNvPr id="125" name="组合 159"/>
                <p:cNvGrpSpPr/>
                <p:nvPr/>
              </p:nvGrpSpPr>
              <p:grpSpPr>
                <a:xfrm>
                  <a:off x="5793056" y="1478942"/>
                  <a:ext cx="416905" cy="283083"/>
                  <a:chOff x="6047121" y="1956614"/>
                  <a:chExt cx="416037" cy="415651"/>
                </a:xfrm>
              </p:grpSpPr>
              <p:pic>
                <p:nvPicPr>
                  <p:cNvPr id="115" name="Picture 456" descr="图片235"/>
                  <p:cNvPicPr>
                    <a:picLocks noChangeAspect="1" noChangeArrowheads="1"/>
                  </p:cNvPicPr>
                  <p:nvPr/>
                </p:nvPicPr>
                <p:blipFill>
                  <a:blip r:embed="rId19" cstate="print"/>
                  <a:srcRect/>
                  <a:stretch>
                    <a:fillRect/>
                  </a:stretch>
                </p:blipFill>
                <p:spPr bwMode="auto">
                  <a:xfrm>
                    <a:off x="6179222" y="1956614"/>
                    <a:ext cx="283936" cy="28453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117" name="直接连接符 116"/>
                  <p:cNvCxnSpPr/>
                  <p:nvPr/>
                </p:nvCxnSpPr>
                <p:spPr bwMode="auto">
                  <a:xfrm flipV="1">
                    <a:off x="6047121" y="2232526"/>
                    <a:ext cx="213681" cy="13973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grpSp>
            <p:pic>
              <p:nvPicPr>
                <p:cNvPr id="109" name="Picture 456" descr="图片235"/>
                <p:cNvPicPr>
                  <a:picLocks noChangeAspect="1" noChangeArrowheads="1"/>
                </p:cNvPicPr>
                <p:nvPr/>
              </p:nvPicPr>
              <p:blipFill>
                <a:blip r:embed="rId19" cstate="print"/>
                <a:srcRect/>
                <a:stretch>
                  <a:fillRect/>
                </a:stretch>
              </p:blipFill>
              <p:spPr bwMode="auto">
                <a:xfrm>
                  <a:off x="6411795" y="1554461"/>
                  <a:ext cx="284529" cy="193784"/>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111" name="直接连接符 110"/>
                <p:cNvCxnSpPr/>
                <p:nvPr/>
              </p:nvCxnSpPr>
              <p:spPr bwMode="auto">
                <a:xfrm flipV="1">
                  <a:off x="6279424" y="1742370"/>
                  <a:ext cx="214127" cy="9517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cxnSp>
              <p:nvCxnSpPr>
                <p:cNvPr id="112" name="直接连接符 111"/>
                <p:cNvCxnSpPr>
                  <a:stCxn id="115" idx="0"/>
                  <a:endCxn id="86" idx="57"/>
                </p:cNvCxnSpPr>
                <p:nvPr/>
              </p:nvCxnSpPr>
              <p:spPr bwMode="auto">
                <a:xfrm flipV="1">
                  <a:off x="6067699" y="1261564"/>
                  <a:ext cx="30687" cy="2173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13" name="直接连接符 112"/>
                <p:cNvCxnSpPr>
                  <a:stCxn id="115" idx="0"/>
                  <a:endCxn id="87" idx="2"/>
                </p:cNvCxnSpPr>
                <p:nvPr/>
              </p:nvCxnSpPr>
              <p:spPr bwMode="auto">
                <a:xfrm flipV="1">
                  <a:off x="6067699" y="1445266"/>
                  <a:ext cx="692704" cy="33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114" name="圆角矩形 113"/>
                <p:cNvSpPr/>
                <p:nvPr/>
              </p:nvSpPr>
              <p:spPr bwMode="auto">
                <a:xfrm>
                  <a:off x="2283223" y="1868170"/>
                  <a:ext cx="1653142" cy="284480"/>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grpSp>
          <p:sp>
            <p:nvSpPr>
              <p:cNvPr id="12" name="Text Box 76"/>
              <p:cNvSpPr txBox="1">
                <a:spLocks noChangeArrowheads="1"/>
              </p:cNvSpPr>
              <p:nvPr/>
            </p:nvSpPr>
            <p:spPr bwMode="auto">
              <a:xfrm>
                <a:off x="7178879" y="2433914"/>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核心交换机</a:t>
                </a:r>
                <a:endParaRPr kumimoji="1" lang="zh-CN" altLang="en-US" sz="900" b="1" dirty="0">
                  <a:solidFill>
                    <a:schemeClr val="bg1"/>
                  </a:solidFill>
                  <a:latin typeface="微软雅黑" pitchFamily="34" charset="-122"/>
                  <a:ea typeface="微软雅黑" pitchFamily="34" charset="-122"/>
                </a:endParaRPr>
              </a:p>
            </p:txBody>
          </p:sp>
          <p:cxnSp>
            <p:nvCxnSpPr>
              <p:cNvPr id="13" name="直接连接符 12"/>
              <p:cNvCxnSpPr/>
              <p:nvPr/>
            </p:nvCxnSpPr>
            <p:spPr bwMode="auto">
              <a:xfrm>
                <a:off x="6270625" y="2254250"/>
                <a:ext cx="855980" cy="326390"/>
              </a:xfrm>
              <a:prstGeom prst="line">
                <a:avLst/>
              </a:prstGeom>
              <a:noFill/>
              <a:ln w="6350" cap="flat" cmpd="sng" algn="ctr">
                <a:solidFill>
                  <a:srgbClr val="808080"/>
                </a:solidFill>
                <a:prstDash val="dash"/>
                <a:round/>
                <a:headEnd type="none" w="med" len="med"/>
                <a:tailEnd type="none" w="med" len="med"/>
              </a:ln>
              <a:effectLst/>
            </p:spPr>
          </p:cxnSp>
          <p:sp>
            <p:nvSpPr>
              <p:cNvPr id="14" name="Text Box 76"/>
              <p:cNvSpPr txBox="1">
                <a:spLocks noChangeArrowheads="1"/>
              </p:cNvSpPr>
              <p:nvPr/>
            </p:nvSpPr>
            <p:spPr bwMode="auto">
              <a:xfrm>
                <a:off x="7180176" y="2630479"/>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汇聚交换机</a:t>
                </a:r>
                <a:endParaRPr kumimoji="1" lang="zh-CN" altLang="en-US" sz="900" b="1" dirty="0">
                  <a:solidFill>
                    <a:schemeClr val="bg1"/>
                  </a:solidFill>
                  <a:latin typeface="微软雅黑" pitchFamily="34" charset="-122"/>
                  <a:ea typeface="微软雅黑" pitchFamily="34" charset="-122"/>
                </a:endParaRPr>
              </a:p>
            </p:txBody>
          </p:sp>
          <p:cxnSp>
            <p:nvCxnSpPr>
              <p:cNvPr id="15" name="直接连接符 14"/>
              <p:cNvCxnSpPr>
                <a:stCxn id="158" idx="3"/>
              </p:cNvCxnSpPr>
              <p:nvPr/>
            </p:nvCxnSpPr>
            <p:spPr bwMode="auto">
              <a:xfrm>
                <a:off x="6075937" y="2417600"/>
                <a:ext cx="1040508" cy="305280"/>
              </a:xfrm>
              <a:prstGeom prst="line">
                <a:avLst/>
              </a:prstGeom>
              <a:noFill/>
              <a:ln w="6350" cap="flat" cmpd="sng" algn="ctr">
                <a:solidFill>
                  <a:srgbClr val="808080"/>
                </a:solidFill>
                <a:prstDash val="dash"/>
                <a:round/>
                <a:headEnd type="none" w="med" len="med"/>
                <a:tailEnd type="none" w="med" len="med"/>
              </a:ln>
              <a:effectLst/>
            </p:spPr>
          </p:cxnSp>
          <p:sp>
            <p:nvSpPr>
              <p:cNvPr id="16" name="Text Box 76"/>
              <p:cNvSpPr txBox="1">
                <a:spLocks noChangeArrowheads="1"/>
              </p:cNvSpPr>
              <p:nvPr/>
            </p:nvSpPr>
            <p:spPr bwMode="auto">
              <a:xfrm>
                <a:off x="7177915" y="2814977"/>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接入交换机</a:t>
                </a:r>
                <a:endParaRPr kumimoji="1" lang="zh-CN" altLang="en-US" sz="900" b="1" dirty="0">
                  <a:solidFill>
                    <a:schemeClr val="bg1"/>
                  </a:solidFill>
                  <a:latin typeface="微软雅黑" pitchFamily="34" charset="-122"/>
                  <a:ea typeface="微软雅黑" pitchFamily="34" charset="-122"/>
                </a:endParaRPr>
              </a:p>
            </p:txBody>
          </p:sp>
          <p:cxnSp>
            <p:nvCxnSpPr>
              <p:cNvPr id="17" name="直接连接符 16"/>
              <p:cNvCxnSpPr>
                <a:stCxn id="150" idx="3"/>
              </p:cNvCxnSpPr>
              <p:nvPr/>
            </p:nvCxnSpPr>
            <p:spPr bwMode="auto">
              <a:xfrm>
                <a:off x="6255857" y="2917303"/>
                <a:ext cx="870748" cy="90057"/>
              </a:xfrm>
              <a:prstGeom prst="line">
                <a:avLst/>
              </a:prstGeom>
              <a:noFill/>
              <a:ln w="6350" cap="flat" cmpd="sng" algn="ctr">
                <a:solidFill>
                  <a:srgbClr val="808080"/>
                </a:solidFill>
                <a:prstDash val="dash"/>
                <a:round/>
                <a:headEnd type="none" w="med" len="med"/>
                <a:tailEnd type="none" w="med" len="med"/>
              </a:ln>
              <a:effectLst/>
            </p:spPr>
          </p:cxnSp>
          <p:sp>
            <p:nvSpPr>
              <p:cNvPr id="18" name="Text Box 76"/>
              <p:cNvSpPr txBox="1">
                <a:spLocks noChangeArrowheads="1"/>
              </p:cNvSpPr>
              <p:nvPr/>
            </p:nvSpPr>
            <p:spPr bwMode="auto">
              <a:xfrm>
                <a:off x="7111767" y="3016371"/>
                <a:ext cx="1278488" cy="230832"/>
              </a:xfrm>
              <a:prstGeom prst="rect">
                <a:avLst/>
              </a:prstGeom>
              <a:noFill/>
              <a:ln w="9525" algn="ctr">
                <a:noFill/>
                <a:miter lim="800000"/>
                <a:headEnd/>
                <a:tailEnd/>
              </a:ln>
              <a:effectLst/>
            </p:spPr>
            <p:txBody>
              <a:bodyPr wrap="square">
                <a:spAutoFit/>
              </a:bodyPr>
              <a:lstStyle/>
              <a:p>
                <a:pPr fontAlgn="auto">
                  <a:spcBef>
                    <a:spcPts val="0"/>
                  </a:spcBef>
                  <a:spcAft>
                    <a:spcPts val="0"/>
                  </a:spcAft>
                </a:pPr>
                <a:r>
                  <a:rPr kumimoji="1" lang="en-US" altLang="zh-CN" sz="900" b="1" dirty="0" smtClean="0">
                    <a:solidFill>
                      <a:schemeClr val="bg1"/>
                    </a:solidFill>
                    <a:latin typeface="微软雅黑" pitchFamily="34" charset="-122"/>
                    <a:ea typeface="微软雅黑" pitchFamily="34" charset="-122"/>
                  </a:rPr>
                  <a:t>  WLAN </a:t>
                </a:r>
                <a:r>
                  <a:rPr kumimoji="1" lang="zh-CN" altLang="en-US" sz="900" b="1" dirty="0" smtClean="0">
                    <a:solidFill>
                      <a:schemeClr val="bg1"/>
                    </a:solidFill>
                    <a:latin typeface="微软雅黑" pitchFamily="34" charset="-122"/>
                    <a:ea typeface="微软雅黑" pitchFamily="34" charset="-122"/>
                  </a:rPr>
                  <a:t>接入</a:t>
                </a:r>
                <a:endParaRPr kumimoji="1" lang="zh-CN" altLang="en-US" sz="900" b="1" dirty="0">
                  <a:solidFill>
                    <a:schemeClr val="bg1"/>
                  </a:solidFill>
                  <a:latin typeface="微软雅黑" pitchFamily="34" charset="-122"/>
                  <a:ea typeface="微软雅黑" pitchFamily="34" charset="-122"/>
                </a:endParaRPr>
              </a:p>
            </p:txBody>
          </p:sp>
          <p:cxnSp>
            <p:nvCxnSpPr>
              <p:cNvPr id="19" name="直接连接符 18"/>
              <p:cNvCxnSpPr>
                <a:stCxn id="124" idx="3"/>
                <a:endCxn id="18" idx="1"/>
              </p:cNvCxnSpPr>
              <p:nvPr/>
            </p:nvCxnSpPr>
            <p:spPr bwMode="auto">
              <a:xfrm flipV="1">
                <a:off x="6456712" y="3131787"/>
                <a:ext cx="655055" cy="330586"/>
              </a:xfrm>
              <a:prstGeom prst="line">
                <a:avLst/>
              </a:prstGeom>
              <a:noFill/>
              <a:ln w="6350" cap="flat" cmpd="sng" algn="ctr">
                <a:solidFill>
                  <a:srgbClr val="808080"/>
                </a:solidFill>
                <a:prstDash val="dash"/>
                <a:round/>
                <a:headEnd type="none" w="med" len="med"/>
                <a:tailEnd type="none" w="med" len="med"/>
              </a:ln>
              <a:effectLst/>
            </p:spPr>
          </p:cxnSp>
        </p:grpSp>
        <p:sp>
          <p:nvSpPr>
            <p:cNvPr id="8" name="圆角矩形 7"/>
            <p:cNvSpPr/>
            <p:nvPr/>
          </p:nvSpPr>
          <p:spPr bwMode="auto">
            <a:xfrm>
              <a:off x="7112000" y="2350587"/>
              <a:ext cx="1188720" cy="790574"/>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cxnSp>
          <p:nvCxnSpPr>
            <p:cNvPr id="9" name="直接连接符 8"/>
            <p:cNvCxnSpPr>
              <a:stCxn id="114" idx="3"/>
              <a:endCxn id="36" idx="1"/>
            </p:cNvCxnSpPr>
            <p:nvPr/>
          </p:nvCxnSpPr>
          <p:spPr bwMode="auto">
            <a:xfrm flipV="1">
              <a:off x="3970740" y="1889388"/>
              <a:ext cx="1235474" cy="3998"/>
            </a:xfrm>
            <a:prstGeom prst="line">
              <a:avLst/>
            </a:prstGeom>
            <a:noFill/>
            <a:ln w="6350" cap="flat" cmpd="sng" algn="ctr">
              <a:solidFill>
                <a:srgbClr val="808080"/>
              </a:solidFill>
              <a:prstDash val="dash"/>
              <a:round/>
              <a:headEnd type="none" w="med" len="med"/>
              <a:tailEnd type="none" w="med" len="med"/>
            </a:ln>
            <a:effectLst/>
          </p:spPr>
        </p:cxnSp>
        <p:sp>
          <p:nvSpPr>
            <p:cNvPr id="10" name="矩形 9"/>
            <p:cNvSpPr/>
            <p:nvPr/>
          </p:nvSpPr>
          <p:spPr>
            <a:xfrm>
              <a:off x="665638" y="4166350"/>
              <a:ext cx="2852063" cy="338554"/>
            </a:xfrm>
            <a:prstGeom prst="rect">
              <a:avLst/>
            </a:prstGeom>
          </p:spPr>
          <p:txBody>
            <a:bodyPr wrap="none">
              <a:spAutoFit/>
            </a:bodyPr>
            <a:lstStyle/>
            <a:p>
              <a:pPr defTabSz="1024219" eaLnBrk="0" fontAlgn="auto" hangingPunct="0">
                <a:spcBef>
                  <a:spcPts val="0"/>
                </a:spcBef>
                <a:spcAft>
                  <a:spcPts val="0"/>
                </a:spcAft>
                <a:defRPr/>
              </a:pPr>
              <a:r>
                <a:rPr lang="zh-CN" altLang="en-US" sz="1600" b="1" kern="0" dirty="0" smtClean="0">
                  <a:solidFill>
                    <a:schemeClr val="bg1"/>
                  </a:solidFill>
                  <a:latin typeface="微软雅黑" pitchFamily="34" charset="-122"/>
                  <a:ea typeface="微软雅黑" pitchFamily="34" charset="-122"/>
                  <a:cs typeface="Times New Roman" pitchFamily="18" charset="0"/>
                </a:rPr>
                <a:t>有线无线融合、统一管理运维</a:t>
              </a:r>
              <a:endParaRPr lang="zh-CN" altLang="en-US" sz="1600" b="1" kern="0" dirty="0">
                <a:solidFill>
                  <a:schemeClr val="bg1"/>
                </a:solidFill>
                <a:latin typeface="微软雅黑" pitchFamily="34" charset="-122"/>
                <a:ea typeface="微软雅黑" pitchFamily="34" charset="-122"/>
                <a:cs typeface="Times New Roman" pitchFamily="18" charset="0"/>
              </a:endParaRPr>
            </a:p>
          </p:txBody>
        </p:sp>
      </p:grpSp>
      <p:sp>
        <p:nvSpPr>
          <p:cNvPr id="170" name="Title 2"/>
          <p:cNvSpPr txBox="1">
            <a:spLocks/>
          </p:cNvSpPr>
          <p:nvPr/>
        </p:nvSpPr>
        <p:spPr>
          <a:xfrm>
            <a:off x="323528" y="267494"/>
            <a:ext cx="7128792" cy="559338"/>
          </a:xfrm>
          <a:prstGeom prst="rect">
            <a:avLst/>
          </a:prstGeom>
        </p:spPr>
        <p:txBody>
          <a:bodyPr lIns="91413" tIns="45707" rIns="91413" bIns="45707"/>
          <a:lstStyle/>
          <a:p>
            <a:pPr eaLnBrk="0" hangingPunct="0">
              <a:defRPr/>
            </a:pPr>
            <a:r>
              <a:rPr lang="zh-CN" altLang="en-US" sz="3200" dirty="0" smtClean="0">
                <a:solidFill>
                  <a:prstClr val="white"/>
                </a:solidFill>
                <a:latin typeface="微软雅黑" pitchFamily="34" charset="-122"/>
                <a:ea typeface="微软雅黑" pitchFamily="34" charset="-122"/>
              </a:rPr>
              <a:t>高教无线网络架构</a:t>
            </a:r>
            <a:r>
              <a:rPr lang="zh-CN" altLang="en-US" dirty="0" smtClean="0">
                <a:solidFill>
                  <a:prstClr val="white"/>
                </a:solidFill>
                <a:latin typeface="微软雅黑" pitchFamily="34" charset="-122"/>
                <a:ea typeface="微软雅黑" pitchFamily="34" charset="-122"/>
              </a:rPr>
              <a:t>（校区总人数≤</a:t>
            </a:r>
            <a:r>
              <a:rPr lang="en-US" altLang="zh-CN" dirty="0" smtClean="0">
                <a:solidFill>
                  <a:prstClr val="white"/>
                </a:solidFill>
                <a:latin typeface="微软雅黑" pitchFamily="34" charset="-122"/>
                <a:ea typeface="微软雅黑" pitchFamily="34" charset="-122"/>
              </a:rPr>
              <a:t>2</a:t>
            </a:r>
            <a:r>
              <a:rPr lang="zh-CN" altLang="en-US" dirty="0" smtClean="0">
                <a:solidFill>
                  <a:prstClr val="white"/>
                </a:solidFill>
                <a:latin typeface="微软雅黑" pitchFamily="34" charset="-122"/>
                <a:ea typeface="微软雅黑" pitchFamily="34" charset="-122"/>
              </a:rPr>
              <a:t>万，无专业</a:t>
            </a:r>
            <a:r>
              <a:rPr lang="en-US" altLang="zh-CN" dirty="0" smtClean="0">
                <a:solidFill>
                  <a:prstClr val="white"/>
                </a:solidFill>
                <a:latin typeface="微软雅黑" pitchFamily="34" charset="-122"/>
                <a:ea typeface="微软雅黑" pitchFamily="34" charset="-122"/>
              </a:rPr>
              <a:t>BRAS</a:t>
            </a:r>
            <a:r>
              <a:rPr lang="zh-CN" altLang="en-US" dirty="0" smtClean="0">
                <a:solidFill>
                  <a:prstClr val="white"/>
                </a:solidFill>
                <a:latin typeface="微软雅黑" pitchFamily="34" charset="-122"/>
                <a:ea typeface="微软雅黑" pitchFamily="34" charset="-122"/>
              </a:rPr>
              <a:t>）</a:t>
            </a:r>
            <a:endParaRPr lang="zh-CN" altLang="en-US" sz="3200" dirty="0" smtClean="0">
              <a:solidFill>
                <a:prstClr val="white"/>
              </a:solidFill>
              <a:latin typeface="微软雅黑" pitchFamily="34" charset="-122"/>
              <a:ea typeface="微软雅黑" pitchFamily="34" charset="-122"/>
            </a:endParaRPr>
          </a:p>
          <a:p>
            <a:pPr eaLnBrk="0" hangingPunct="0">
              <a:defRPr/>
            </a:pPr>
            <a:endParaRPr lang="en-US" altLang="zh-CN" sz="1600" b="1" dirty="0" smtClean="0">
              <a:solidFill>
                <a:srgbClr val="C00000"/>
              </a:solidFill>
              <a:latin typeface="微软雅黑" pitchFamily="34" charset="-122"/>
              <a:ea typeface="微软雅黑" pitchFamily="34" charset="-122"/>
            </a:endParaRPr>
          </a:p>
        </p:txBody>
      </p:sp>
      <p:pic>
        <p:nvPicPr>
          <p:cNvPr id="175" name="Picture 1674" descr="图片46"/>
          <p:cNvPicPr>
            <a:picLocks noChangeAspect="1" noChangeArrowheads="1"/>
          </p:cNvPicPr>
          <p:nvPr/>
        </p:nvPicPr>
        <p:blipFill>
          <a:blip r:embed="rId22" cstate="print"/>
          <a:srcRect/>
          <a:stretch>
            <a:fillRect/>
          </a:stretch>
        </p:blipFill>
        <p:spPr bwMode="auto">
          <a:xfrm>
            <a:off x="5652120" y="1561183"/>
            <a:ext cx="279426" cy="290487"/>
          </a:xfrm>
          <a:prstGeom prst="rect">
            <a:avLst/>
          </a:prstGeom>
          <a:noFill/>
          <a:ln w="9525">
            <a:noFill/>
            <a:miter lim="800000"/>
            <a:headEnd/>
            <a:tailEnd/>
          </a:ln>
        </p:spPr>
      </p:pic>
      <p:pic>
        <p:nvPicPr>
          <p:cNvPr id="176" name="Picture 1674" descr="图片46"/>
          <p:cNvPicPr>
            <a:picLocks noChangeAspect="1" noChangeArrowheads="1"/>
          </p:cNvPicPr>
          <p:nvPr/>
        </p:nvPicPr>
        <p:blipFill>
          <a:blip r:embed="rId22" cstate="print"/>
          <a:srcRect/>
          <a:stretch>
            <a:fillRect/>
          </a:stretch>
        </p:blipFill>
        <p:spPr bwMode="auto">
          <a:xfrm>
            <a:off x="6156176" y="1635646"/>
            <a:ext cx="279426" cy="290487"/>
          </a:xfrm>
          <a:prstGeom prst="rect">
            <a:avLst/>
          </a:prstGeom>
          <a:noFill/>
          <a:ln w="9525">
            <a:noFill/>
            <a:miter lim="800000"/>
            <a:headEnd/>
            <a:tailEnd/>
          </a:ln>
        </p:spPr>
      </p:pic>
      <p:cxnSp>
        <p:nvCxnSpPr>
          <p:cNvPr id="177" name="直接连接符 176"/>
          <p:cNvCxnSpPr>
            <a:endCxn id="36" idx="3"/>
          </p:cNvCxnSpPr>
          <p:nvPr/>
        </p:nvCxnSpPr>
        <p:spPr bwMode="auto">
          <a:xfrm flipH="1" flipV="1">
            <a:off x="5519201" y="1889388"/>
            <a:ext cx="465055" cy="10585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171" name="Text Box 76"/>
          <p:cNvSpPr txBox="1">
            <a:spLocks noChangeArrowheads="1"/>
          </p:cNvSpPr>
          <p:nvPr/>
        </p:nvSpPr>
        <p:spPr bwMode="auto">
          <a:xfrm>
            <a:off x="7826560" y="1563638"/>
            <a:ext cx="1641984" cy="493981"/>
          </a:xfrm>
          <a:prstGeom prst="rect">
            <a:avLst/>
          </a:prstGeom>
          <a:noFill/>
          <a:ln w="9525" algn="ctr">
            <a:noFill/>
            <a:miter lim="800000"/>
            <a:headEnd/>
            <a:tailEnd/>
          </a:ln>
          <a:effectLst/>
        </p:spPr>
        <p:txBody>
          <a:bodyPr wrap="square">
            <a:spAutoFit/>
          </a:bodyPr>
          <a:lstStyle/>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eSight</a:t>
            </a:r>
            <a:r>
              <a:rPr kumimoji="1" lang="zh-CN" altLang="en-US" sz="900" b="1" dirty="0" smtClean="0">
                <a:solidFill>
                  <a:schemeClr val="bg1"/>
                </a:solidFill>
                <a:latin typeface="微软雅黑" pitchFamily="34" charset="-122"/>
                <a:ea typeface="微软雅黑" pitchFamily="34" charset="-122"/>
              </a:rPr>
              <a:t>统一网管</a:t>
            </a:r>
            <a:endParaRPr kumimoji="1" lang="en-US" altLang="zh-CN" sz="900" b="1" dirty="0" smtClean="0">
              <a:solidFill>
                <a:schemeClr val="bg1"/>
              </a:solidFill>
              <a:latin typeface="微软雅黑" pitchFamily="34" charset="-122"/>
              <a:ea typeface="微软雅黑" pitchFamily="34" charset="-122"/>
            </a:endParaRPr>
          </a:p>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Agile Controller</a:t>
            </a:r>
            <a:endParaRPr kumimoji="1" lang="zh-CN" altLang="en-US" sz="9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223120" y="195162"/>
            <a:ext cx="8609730" cy="471277"/>
          </a:xfrm>
          <a:prstGeom prst="rect">
            <a:avLst/>
          </a:prstGeom>
        </p:spPr>
        <p:txBody>
          <a:bodyPr lIns="91414" tIns="45708" rIns="91414" bIns="45708"/>
          <a:lstStyle/>
          <a:p>
            <a:pPr eaLnBrk="0" hangingPunct="0">
              <a:defRPr/>
            </a:pPr>
            <a:r>
              <a:rPr lang="zh-CN" altLang="en-US" sz="2400" dirty="0" smtClean="0">
                <a:solidFill>
                  <a:prstClr val="white"/>
                </a:solidFill>
                <a:latin typeface="微软雅黑" pitchFamily="34" charset="-122"/>
                <a:ea typeface="微软雅黑" pitchFamily="34" charset="-122"/>
              </a:rPr>
              <a:t>整体架构描述</a:t>
            </a:r>
            <a:r>
              <a:rPr lang="en-US" altLang="zh-CN" sz="2400" dirty="0" smtClean="0">
                <a:solidFill>
                  <a:prstClr val="white"/>
                </a:solidFill>
                <a:latin typeface="微软雅黑" pitchFamily="34" charset="-122"/>
                <a:ea typeface="微软雅黑" pitchFamily="34" charset="-122"/>
              </a:rPr>
              <a:t>- </a:t>
            </a:r>
            <a:r>
              <a:rPr lang="zh-CN" altLang="en-US" sz="2400" dirty="0" smtClean="0">
                <a:solidFill>
                  <a:prstClr val="white"/>
                </a:solidFill>
                <a:latin typeface="微软雅黑" pitchFamily="34" charset="-122"/>
                <a:ea typeface="微软雅黑" pitchFamily="34" charset="-122"/>
              </a:rPr>
              <a:t>以</a:t>
            </a:r>
            <a:r>
              <a:rPr lang="en-US" altLang="zh-CN" sz="2400" dirty="0" smtClean="0">
                <a:solidFill>
                  <a:prstClr val="white"/>
                </a:solidFill>
                <a:latin typeface="微软雅黑" pitchFamily="34" charset="-122"/>
                <a:ea typeface="微软雅黑" pitchFamily="34" charset="-122"/>
              </a:rPr>
              <a:t>SDN</a:t>
            </a:r>
            <a:r>
              <a:rPr lang="zh-CN" altLang="en-US" sz="2400" dirty="0" smtClean="0">
                <a:solidFill>
                  <a:prstClr val="white"/>
                </a:solidFill>
                <a:latin typeface="微软雅黑" pitchFamily="34" charset="-122"/>
                <a:ea typeface="微软雅黑" pitchFamily="34" charset="-122"/>
              </a:rPr>
              <a:t>的理念去建设下一代敏捷校园网</a:t>
            </a:r>
            <a:endParaRPr lang="zh-CN" altLang="en-US" sz="2400" dirty="0">
              <a:solidFill>
                <a:prstClr val="white"/>
              </a:solidFill>
              <a:latin typeface="微软雅黑" pitchFamily="34" charset="-122"/>
              <a:ea typeface="微软雅黑" pitchFamily="34" charset="-122"/>
            </a:endParaRPr>
          </a:p>
        </p:txBody>
      </p:sp>
      <p:sp>
        <p:nvSpPr>
          <p:cNvPr id="5" name="TextBox 4"/>
          <p:cNvSpPr txBox="1"/>
          <p:nvPr/>
        </p:nvSpPr>
        <p:spPr>
          <a:xfrm>
            <a:off x="251520" y="627534"/>
            <a:ext cx="8639033" cy="4724370"/>
          </a:xfrm>
          <a:prstGeom prst="rect">
            <a:avLst/>
          </a:prstGeom>
          <a:noFill/>
        </p:spPr>
        <p:txBody>
          <a:bodyPr wrap="square" rtlCol="0">
            <a:spAutoFit/>
          </a:bodyPr>
          <a:lstStyle/>
          <a:p>
            <a:r>
              <a:rPr lang="zh-CN" altLang="en-US" sz="1600" b="1" dirty="0" smtClean="0">
                <a:solidFill>
                  <a:srgbClr val="FFFF00"/>
                </a:solidFill>
                <a:latin typeface="微软雅黑" pitchFamily="34" charset="-122"/>
                <a:ea typeface="微软雅黑" pitchFamily="34" charset="-122"/>
              </a:rPr>
              <a:t>核心层：</a:t>
            </a:r>
            <a:endParaRPr lang="en-US" altLang="zh-CN" sz="1600" b="1" dirty="0" smtClean="0">
              <a:solidFill>
                <a:srgbClr val="FFFF00"/>
              </a:solidFill>
              <a:latin typeface="微软雅黑" pitchFamily="34" charset="-122"/>
              <a:ea typeface="微软雅黑" pitchFamily="34" charset="-122"/>
            </a:endParaRPr>
          </a:p>
          <a:p>
            <a:pPr>
              <a:buFont typeface="Wingdings" pitchFamily="2" charset="2"/>
              <a:buChar char="Ø"/>
            </a:pPr>
            <a:r>
              <a:rPr lang="zh-CN" altLang="en-US" sz="1200" b="1" dirty="0" smtClean="0">
                <a:solidFill>
                  <a:srgbClr val="FFFF00"/>
                </a:solidFill>
                <a:latin typeface="微软雅黑" pitchFamily="34" charset="-122"/>
                <a:ea typeface="微软雅黑" pitchFamily="34" charset="-122"/>
              </a:rPr>
              <a:t>有线、无线的真正融合：</a:t>
            </a:r>
            <a:r>
              <a:rPr lang="zh-CN" altLang="en-US" sz="1200" dirty="0" smtClean="0">
                <a:solidFill>
                  <a:schemeClr val="bg1"/>
                </a:solidFill>
                <a:latin typeface="微软雅黑" pitchFamily="34" charset="-122"/>
                <a:ea typeface="微软雅黑" pitchFamily="34" charset="-122"/>
              </a:rPr>
              <a:t>核心设备建议采用</a:t>
            </a:r>
            <a:r>
              <a:rPr lang="en-US" altLang="zh-CN" sz="1200" dirty="0" smtClean="0">
                <a:solidFill>
                  <a:schemeClr val="bg1"/>
                </a:solidFill>
                <a:latin typeface="微软雅黑" pitchFamily="34" charset="-122"/>
                <a:ea typeface="微软雅黑" pitchFamily="34" charset="-122"/>
              </a:rPr>
              <a:t>2</a:t>
            </a:r>
            <a:r>
              <a:rPr lang="zh-CN" altLang="en-US" sz="1200" dirty="0" smtClean="0">
                <a:solidFill>
                  <a:schemeClr val="bg1"/>
                </a:solidFill>
                <a:latin typeface="微软雅黑" pitchFamily="34" charset="-122"/>
                <a:ea typeface="微软雅黑" pitchFamily="34" charset="-122"/>
              </a:rPr>
              <a:t>台华为敏捷交换机</a:t>
            </a:r>
            <a:r>
              <a:rPr lang="en-US" altLang="zh-CN" sz="1200" dirty="0" smtClean="0">
                <a:solidFill>
                  <a:schemeClr val="bg1"/>
                </a:solidFill>
                <a:latin typeface="微软雅黑" pitchFamily="34" charset="-122"/>
                <a:ea typeface="微软雅黑" pitchFamily="34" charset="-122"/>
              </a:rPr>
              <a:t>S12708/S12712</a:t>
            </a:r>
            <a:r>
              <a:rPr lang="zh-CN" altLang="en-US" sz="1200" dirty="0" smtClean="0">
                <a:solidFill>
                  <a:schemeClr val="bg1"/>
                </a:solidFill>
                <a:latin typeface="微软雅黑" pitchFamily="34" charset="-122"/>
                <a:ea typeface="微软雅黑" pitchFamily="34" charset="-122"/>
              </a:rPr>
              <a:t>，双核心之间使用</a:t>
            </a:r>
            <a:r>
              <a:rPr lang="en-US" altLang="zh-CN" sz="1200" dirty="0" smtClean="0">
                <a:solidFill>
                  <a:schemeClr val="bg1"/>
                </a:solidFill>
                <a:latin typeface="微软雅黑" pitchFamily="34" charset="-122"/>
                <a:ea typeface="微软雅黑" pitchFamily="34" charset="-122"/>
              </a:rPr>
              <a:t>CSS2</a:t>
            </a:r>
            <a:r>
              <a:rPr lang="zh-CN" altLang="en-US" sz="1200" dirty="0" smtClean="0">
                <a:solidFill>
                  <a:schemeClr val="bg1"/>
                </a:solidFill>
                <a:latin typeface="微软雅黑" pitchFamily="34" charset="-122"/>
                <a:ea typeface="微软雅黑" pitchFamily="34" charset="-122"/>
              </a:rPr>
              <a:t>集群技术，可融合认证计费网关功能，以及无线</a:t>
            </a:r>
            <a:r>
              <a:rPr lang="en-US" altLang="zh-CN" sz="1200" dirty="0" smtClean="0">
                <a:solidFill>
                  <a:schemeClr val="bg1"/>
                </a:solidFill>
                <a:latin typeface="微软雅黑" pitchFamily="34" charset="-122"/>
                <a:ea typeface="微软雅黑" pitchFamily="34" charset="-122"/>
              </a:rPr>
              <a:t>AC</a:t>
            </a:r>
            <a:r>
              <a:rPr lang="zh-CN" altLang="en-US" sz="1200" dirty="0" smtClean="0">
                <a:solidFill>
                  <a:schemeClr val="bg1"/>
                </a:solidFill>
                <a:latin typeface="微软雅黑" pitchFamily="34" charset="-122"/>
                <a:ea typeface="微软雅黑" pitchFamily="34" charset="-122"/>
              </a:rPr>
              <a:t>功能</a:t>
            </a:r>
            <a:r>
              <a:rPr lang="zh-CN" altLang="en-US" sz="1200" b="1" dirty="0" smtClean="0">
                <a:solidFill>
                  <a:schemeClr val="bg1"/>
                </a:solidFill>
                <a:latin typeface="微软雅黑" pitchFamily="34" charset="-122"/>
                <a:ea typeface="微软雅黑" pitchFamily="34" charset="-122"/>
              </a:rPr>
              <a:t>；</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Ø"/>
            </a:pPr>
            <a:r>
              <a:rPr lang="zh-CN" altLang="en-US" sz="1200" b="1" dirty="0" smtClean="0">
                <a:solidFill>
                  <a:srgbClr val="FFFF00"/>
                </a:solidFill>
                <a:latin typeface="微软雅黑" pitchFamily="34" charset="-122"/>
                <a:ea typeface="微软雅黑" pitchFamily="34" charset="-122"/>
              </a:rPr>
              <a:t>天然的大二层，像</a:t>
            </a:r>
            <a:r>
              <a:rPr lang="en-US" altLang="zh-CN" sz="1200" b="1" dirty="0" smtClean="0">
                <a:solidFill>
                  <a:srgbClr val="FFFF00"/>
                </a:solidFill>
                <a:latin typeface="微软雅黑" pitchFamily="34" charset="-122"/>
                <a:ea typeface="微软雅黑" pitchFamily="34" charset="-122"/>
              </a:rPr>
              <a:t>AC</a:t>
            </a:r>
            <a:r>
              <a:rPr lang="zh-CN" altLang="en-US" sz="1200" b="1" dirty="0" smtClean="0">
                <a:solidFill>
                  <a:srgbClr val="FFFF00"/>
                </a:solidFill>
                <a:latin typeface="微软雅黑" pitchFamily="34" charset="-122"/>
                <a:ea typeface="微软雅黑" pitchFamily="34" charset="-122"/>
              </a:rPr>
              <a:t>管理</a:t>
            </a:r>
            <a:r>
              <a:rPr lang="en-US" altLang="zh-CN" sz="1200" b="1" dirty="0" smtClean="0">
                <a:solidFill>
                  <a:srgbClr val="FFFF00"/>
                </a:solidFill>
                <a:latin typeface="微软雅黑" pitchFamily="34" charset="-122"/>
                <a:ea typeface="微软雅黑" pitchFamily="34" charset="-122"/>
              </a:rPr>
              <a:t>AP</a:t>
            </a:r>
            <a:r>
              <a:rPr lang="zh-CN" altLang="en-US" sz="1200" b="1" dirty="0" smtClean="0">
                <a:solidFill>
                  <a:srgbClr val="FFFF00"/>
                </a:solidFill>
                <a:latin typeface="微软雅黑" pitchFamily="34" charset="-122"/>
                <a:ea typeface="微软雅黑" pitchFamily="34" charset="-122"/>
              </a:rPr>
              <a:t>一样，让核心交换机去管理接入交换机：</a:t>
            </a:r>
            <a:r>
              <a:rPr lang="zh-CN" altLang="zh-CN" sz="1200" dirty="0" smtClean="0">
                <a:solidFill>
                  <a:schemeClr val="bg1"/>
                </a:solidFill>
                <a:latin typeface="微软雅黑" pitchFamily="34" charset="-122"/>
                <a:ea typeface="微软雅黑" pitchFamily="34" charset="-122"/>
              </a:rPr>
              <a:t>借鉴业界</a:t>
            </a:r>
            <a:r>
              <a:rPr lang="en-US" altLang="zh-CN" sz="1200" dirty="0" smtClean="0">
                <a:solidFill>
                  <a:schemeClr val="bg1"/>
                </a:solidFill>
                <a:latin typeface="微软雅黑" pitchFamily="34" charset="-122"/>
                <a:ea typeface="微软雅黑" pitchFamily="34" charset="-122"/>
              </a:rPr>
              <a:t>AC</a:t>
            </a:r>
            <a:r>
              <a:rPr lang="zh-CN" altLang="zh-CN" sz="1200" dirty="0" smtClean="0">
                <a:solidFill>
                  <a:schemeClr val="bg1"/>
                </a:solidFill>
                <a:latin typeface="微软雅黑" pitchFamily="34" charset="-122"/>
                <a:ea typeface="微软雅黑" pitchFamily="34" charset="-122"/>
              </a:rPr>
              <a:t>管理</a:t>
            </a:r>
            <a:r>
              <a:rPr lang="en-US" altLang="zh-CN" sz="1200" dirty="0" smtClean="0">
                <a:solidFill>
                  <a:schemeClr val="bg1"/>
                </a:solidFill>
                <a:latin typeface="微软雅黑" pitchFamily="34" charset="-122"/>
                <a:ea typeface="微软雅黑" pitchFamily="34" charset="-122"/>
              </a:rPr>
              <a:t>AP</a:t>
            </a:r>
            <a:r>
              <a:rPr lang="zh-CN" altLang="zh-CN" sz="1200" dirty="0" smtClean="0">
                <a:solidFill>
                  <a:schemeClr val="bg1"/>
                </a:solidFill>
                <a:latin typeface="微软雅黑" pitchFamily="34" charset="-122"/>
                <a:ea typeface="微软雅黑" pitchFamily="34" charset="-122"/>
              </a:rPr>
              <a:t>的成功经验，让敏捷交换机把接入层交换机也管理起来，有线无线采用一种协议，通过</a:t>
            </a:r>
            <a:r>
              <a:rPr lang="en-US" altLang="zh-CN" sz="1200" dirty="0" smtClean="0">
                <a:solidFill>
                  <a:schemeClr val="bg1"/>
                </a:solidFill>
                <a:latin typeface="微软雅黑" pitchFamily="34" charset="-122"/>
                <a:ea typeface="微软雅黑" pitchFamily="34" charset="-122"/>
              </a:rPr>
              <a:t>CAPWAP</a:t>
            </a:r>
            <a:r>
              <a:rPr lang="zh-CN" altLang="zh-CN" sz="1200" dirty="0" smtClean="0">
                <a:solidFill>
                  <a:schemeClr val="bg1"/>
                </a:solidFill>
                <a:latin typeface="微软雅黑" pitchFamily="34" charset="-122"/>
                <a:ea typeface="微软雅黑" pitchFamily="34" charset="-122"/>
              </a:rPr>
              <a:t>隧道实现一致的管理机制，实现接入交换机即插即用，</a:t>
            </a:r>
            <a:r>
              <a:rPr lang="zh-CN" altLang="en-US" sz="1200" dirty="0" smtClean="0">
                <a:solidFill>
                  <a:schemeClr val="bg1"/>
                </a:solidFill>
                <a:latin typeface="微软雅黑" pitchFamily="34" charset="-122"/>
                <a:ea typeface="微软雅黑" pitchFamily="34" charset="-122"/>
              </a:rPr>
              <a:t>整个校园网采用逻辑上大二层架构，</a:t>
            </a:r>
            <a:r>
              <a:rPr lang="zh-CN" altLang="zh-CN" sz="1200" dirty="0" smtClean="0">
                <a:solidFill>
                  <a:schemeClr val="bg1"/>
                </a:solidFill>
                <a:latin typeface="微软雅黑" pitchFamily="34" charset="-122"/>
                <a:ea typeface="微软雅黑" pitchFamily="34" charset="-122"/>
              </a:rPr>
              <a:t>降低信息中心老师日常工作中的管理复杂度</a:t>
            </a:r>
            <a:r>
              <a:rPr lang="zh-CN" altLang="en-US" sz="1200" dirty="0" smtClean="0">
                <a:solidFill>
                  <a:schemeClr val="bg1"/>
                </a:solidFill>
                <a:latin typeface="微软雅黑" pitchFamily="34" charset="-122"/>
                <a:ea typeface="微软雅黑" pitchFamily="34" charset="-122"/>
              </a:rPr>
              <a:t>，对接入交换机的维护就像对</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的维护一样方便简单，就像平时对电灯泡的维护一样，坏了直接找个新的插上即可。</a:t>
            </a:r>
            <a:endParaRPr lang="en-US" altLang="zh-CN" sz="1050" dirty="0" smtClean="0">
              <a:solidFill>
                <a:schemeClr val="bg1"/>
              </a:solidFill>
              <a:latin typeface="微软雅黑" pitchFamily="34" charset="-122"/>
              <a:ea typeface="微软雅黑" pitchFamily="34" charset="-122"/>
              <a:sym typeface="Wingdings" pitchFamily="2" charset="2"/>
            </a:endParaRPr>
          </a:p>
          <a:p>
            <a:pPr>
              <a:buFont typeface="Wingdings" pitchFamily="2" charset="2"/>
              <a:buChar char="Ø"/>
            </a:pPr>
            <a:r>
              <a:rPr lang="zh-CN" altLang="en-US" sz="1200" b="1" dirty="0" smtClean="0">
                <a:solidFill>
                  <a:srgbClr val="FFFF00"/>
                </a:solidFill>
                <a:latin typeface="微软雅黑" pitchFamily="34" charset="-122"/>
                <a:ea typeface="微软雅黑" pitchFamily="34" charset="-122"/>
              </a:rPr>
              <a:t>多网融合：</a:t>
            </a:r>
            <a:r>
              <a:rPr lang="zh-CN" altLang="en-US" sz="1200" dirty="0" smtClean="0">
                <a:solidFill>
                  <a:schemeClr val="bg1"/>
                </a:solidFill>
                <a:latin typeface="微软雅黑" pitchFamily="34" charset="-122"/>
                <a:ea typeface="微软雅黑" pitchFamily="34" charset="-122"/>
              </a:rPr>
              <a:t>提供校园网多网融合的环境与条件，不同的网络之间通过实现基于用户</a:t>
            </a:r>
            <a:r>
              <a:rPr lang="en-US" altLang="zh-CN" sz="1200" dirty="0" smtClean="0">
                <a:solidFill>
                  <a:schemeClr val="bg1"/>
                </a:solidFill>
                <a:latin typeface="微软雅黑" pitchFamily="34" charset="-122"/>
                <a:ea typeface="微软雅黑" pitchFamily="34" charset="-122"/>
              </a:rPr>
              <a:t>/</a:t>
            </a:r>
            <a:r>
              <a:rPr lang="zh-CN" altLang="en-US" sz="1200" dirty="0" smtClean="0">
                <a:solidFill>
                  <a:schemeClr val="bg1"/>
                </a:solidFill>
                <a:latin typeface="微软雅黑" pitchFamily="34" charset="-122"/>
                <a:ea typeface="微软雅黑" pitchFamily="34" charset="-122"/>
              </a:rPr>
              <a:t>设备的业务隔离，业务随行。</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Ø"/>
            </a:pPr>
            <a:r>
              <a:rPr lang="zh-CN" altLang="en-US" sz="1200" b="1" dirty="0" smtClean="0">
                <a:solidFill>
                  <a:srgbClr val="FFFF00"/>
                </a:solidFill>
                <a:latin typeface="微软雅黑" pitchFamily="34" charset="-122"/>
                <a:ea typeface="微软雅黑" pitchFamily="34" charset="-122"/>
              </a:rPr>
              <a:t>全可运营：</a:t>
            </a:r>
            <a:r>
              <a:rPr lang="zh-CN" altLang="en-US" sz="1200" dirty="0" smtClean="0">
                <a:solidFill>
                  <a:schemeClr val="bg1"/>
                </a:solidFill>
                <a:latin typeface="微软雅黑" pitchFamily="34" charset="-122"/>
                <a:ea typeface="微软雅黑" pitchFamily="34" charset="-122"/>
              </a:rPr>
              <a:t>校园网与运营商网络的完美配合，校园内部全部为纯粹的校园内网，运营商网络只在出口与校园网对接，学校内网与运营商网络的界面仅仅局限于出口，校园内部的任何变化，无需再考虑外部因素，校园内部网络不再区分接入的区域，学生可以自主的选择接入的运营商（包括学校内网），用户登录时可以使用用户名</a:t>
            </a:r>
            <a:r>
              <a:rPr lang="en-US" altLang="zh-CN" sz="1200" dirty="0" smtClean="0">
                <a:solidFill>
                  <a:schemeClr val="bg1"/>
                </a:solidFill>
                <a:latin typeface="微软雅黑" pitchFamily="34" charset="-122"/>
                <a:ea typeface="微软雅黑" pitchFamily="34" charset="-122"/>
              </a:rPr>
              <a:t>@</a:t>
            </a:r>
            <a:r>
              <a:rPr lang="zh-CN" altLang="en-US" sz="1200" dirty="0" smtClean="0">
                <a:solidFill>
                  <a:schemeClr val="bg1"/>
                </a:solidFill>
                <a:latin typeface="微软雅黑" pitchFamily="34" charset="-122"/>
                <a:ea typeface="微软雅黑" pitchFamily="34" charset="-122"/>
              </a:rPr>
              <a:t>业务系统的方式，来选择不同的网络运营方或则业务专网；为领导分配特权账号，领导层登录时使用用户名</a:t>
            </a:r>
            <a:r>
              <a:rPr lang="en-US" altLang="zh-CN" sz="1200" dirty="0" smtClean="0">
                <a:solidFill>
                  <a:schemeClr val="bg1"/>
                </a:solidFill>
                <a:latin typeface="微软雅黑" pitchFamily="34" charset="-122"/>
                <a:ea typeface="微软雅黑" pitchFamily="34" charset="-122"/>
              </a:rPr>
              <a:t>@</a:t>
            </a:r>
            <a:r>
              <a:rPr lang="zh-CN" altLang="en-US" sz="1200" dirty="0" smtClean="0">
                <a:solidFill>
                  <a:schemeClr val="bg1"/>
                </a:solidFill>
                <a:latin typeface="微软雅黑" pitchFamily="34" charset="-122"/>
                <a:ea typeface="微软雅黑" pitchFamily="34" charset="-122"/>
              </a:rPr>
              <a:t>特权域，带宽保证。</a:t>
            </a:r>
            <a:endParaRPr lang="en-US" altLang="zh-CN" sz="1400" dirty="0">
              <a:solidFill>
                <a:schemeClr val="bg1"/>
              </a:solidFill>
              <a:latin typeface="微软雅黑" pitchFamily="34" charset="-122"/>
              <a:ea typeface="微软雅黑" pitchFamily="34" charset="-122"/>
            </a:endParaRPr>
          </a:p>
          <a:p>
            <a:r>
              <a:rPr lang="zh-CN" altLang="en-US" sz="1600" b="1" dirty="0" smtClean="0">
                <a:solidFill>
                  <a:srgbClr val="FFFF00"/>
                </a:solidFill>
                <a:latin typeface="微软雅黑" pitchFamily="34" charset="-122"/>
                <a:ea typeface="微软雅黑" pitchFamily="34" charset="-122"/>
              </a:rPr>
              <a:t>汇聚层：</a:t>
            </a:r>
            <a:r>
              <a:rPr lang="zh-CN" altLang="en-US" sz="1200" dirty="0" smtClean="0">
                <a:solidFill>
                  <a:schemeClr val="bg1"/>
                </a:solidFill>
                <a:latin typeface="微软雅黑" pitchFamily="34" charset="-122"/>
                <a:ea typeface="微软雅黑" pitchFamily="34" charset="-122"/>
              </a:rPr>
              <a:t>建议采用华为</a:t>
            </a:r>
            <a:r>
              <a:rPr lang="en-US" altLang="zh-CN" sz="1200" dirty="0" smtClean="0">
                <a:solidFill>
                  <a:schemeClr val="bg1"/>
                </a:solidFill>
                <a:latin typeface="微软雅黑" pitchFamily="34" charset="-122"/>
                <a:ea typeface="微软雅黑" pitchFamily="34" charset="-122"/>
              </a:rPr>
              <a:t>S12704/S7703/S7706/S6720</a:t>
            </a:r>
            <a:r>
              <a:rPr lang="zh-CN" altLang="en-US" sz="1200" dirty="0" smtClean="0">
                <a:solidFill>
                  <a:schemeClr val="bg1"/>
                </a:solidFill>
                <a:latin typeface="微软雅黑" pitchFamily="34" charset="-122"/>
                <a:ea typeface="微软雅黑" pitchFamily="34" charset="-122"/>
              </a:rPr>
              <a:t>全万兆光口交换机作为下层万兆光口上行设备的汇聚；所有汇聚上行万兆至核心，汇聚层起到的作用仅限于接入上行端口的汇聚。</a:t>
            </a:r>
            <a:endParaRPr lang="en-US" altLang="zh-CN" sz="1400" dirty="0">
              <a:solidFill>
                <a:schemeClr val="bg1"/>
              </a:solidFill>
              <a:latin typeface="微软雅黑" pitchFamily="34" charset="-122"/>
              <a:ea typeface="微软雅黑" pitchFamily="34" charset="-122"/>
            </a:endParaRPr>
          </a:p>
          <a:p>
            <a:r>
              <a:rPr lang="zh-CN" altLang="en-US" sz="1600" b="1" dirty="0" smtClean="0">
                <a:solidFill>
                  <a:srgbClr val="FFFF00"/>
                </a:solidFill>
                <a:latin typeface="微软雅黑" pitchFamily="34" charset="-122"/>
                <a:ea typeface="微软雅黑" pitchFamily="34" charset="-122"/>
              </a:rPr>
              <a:t>接入层：</a:t>
            </a:r>
            <a:r>
              <a:rPr lang="zh-CN" altLang="en-US" sz="1100" dirty="0" smtClean="0">
                <a:solidFill>
                  <a:schemeClr val="bg1"/>
                </a:solidFill>
                <a:latin typeface="微软雅黑" pitchFamily="34" charset="-122"/>
                <a:ea typeface="微软雅黑" pitchFamily="34" charset="-122"/>
              </a:rPr>
              <a:t>接入层分为有线、无线两个部分，有线接入和</a:t>
            </a:r>
            <a:r>
              <a:rPr lang="en-US" altLang="zh-CN" sz="1100" dirty="0" smtClean="0">
                <a:solidFill>
                  <a:schemeClr val="bg1"/>
                </a:solidFill>
                <a:latin typeface="微软雅黑" pitchFamily="34" charset="-122"/>
                <a:ea typeface="微软雅黑" pitchFamily="34" charset="-122"/>
              </a:rPr>
              <a:t>POE</a:t>
            </a:r>
            <a:r>
              <a:rPr lang="zh-CN" altLang="en-US" sz="1100" dirty="0" smtClean="0">
                <a:solidFill>
                  <a:schemeClr val="bg1"/>
                </a:solidFill>
                <a:latin typeface="微软雅黑" pitchFamily="34" charset="-122"/>
                <a:ea typeface="微软雅黑" pitchFamily="34" charset="-122"/>
              </a:rPr>
              <a:t>接入交换机建议采用华为</a:t>
            </a:r>
            <a:r>
              <a:rPr lang="en-US" altLang="zh-CN" sz="1100" dirty="0" smtClean="0">
                <a:solidFill>
                  <a:schemeClr val="bg1"/>
                </a:solidFill>
                <a:latin typeface="微软雅黑" pitchFamily="34" charset="-122"/>
                <a:ea typeface="微软雅黑" pitchFamily="34" charset="-122"/>
              </a:rPr>
              <a:t>S5720-SI-PWR/S5700-LI-PWR</a:t>
            </a:r>
            <a:r>
              <a:rPr lang="zh-CN" altLang="en-US" sz="1100" dirty="0" smtClean="0">
                <a:solidFill>
                  <a:schemeClr val="bg1"/>
                </a:solidFill>
                <a:latin typeface="微软雅黑" pitchFamily="34" charset="-122"/>
                <a:ea typeface="微软雅黑" pitchFamily="34" charset="-122"/>
              </a:rPr>
              <a:t>系列设备，</a:t>
            </a:r>
            <a:r>
              <a:rPr lang="zh-CN" altLang="en-US" sz="1100" b="1" dirty="0" smtClean="0">
                <a:solidFill>
                  <a:schemeClr val="bg1"/>
                </a:solidFill>
                <a:latin typeface="微软雅黑" pitchFamily="34" charset="-122"/>
                <a:ea typeface="微软雅黑" pitchFamily="34" charset="-122"/>
              </a:rPr>
              <a:t>无线部分根据实际环境分别采用</a:t>
            </a:r>
            <a:r>
              <a:rPr lang="en-US" altLang="zh-CN" sz="1100" b="1" dirty="0" smtClean="0">
                <a:solidFill>
                  <a:schemeClr val="bg1"/>
                </a:solidFill>
                <a:latin typeface="微软雅黑" pitchFamily="34" charset="-122"/>
                <a:ea typeface="微软雅黑" pitchFamily="34" charset="-122"/>
              </a:rPr>
              <a:t>AP4030DN-E</a:t>
            </a:r>
            <a:r>
              <a:rPr lang="zh-CN" altLang="en-US" sz="1100" b="1" dirty="0" smtClean="0">
                <a:solidFill>
                  <a:schemeClr val="bg1"/>
                </a:solidFill>
                <a:latin typeface="微软雅黑" pitchFamily="34" charset="-122"/>
                <a:ea typeface="微软雅黑" pitchFamily="34" charset="-122"/>
              </a:rPr>
              <a:t>（办公）、</a:t>
            </a:r>
            <a:r>
              <a:rPr lang="en-US" altLang="zh-CN" sz="1100" b="1" dirty="0" smtClean="0">
                <a:solidFill>
                  <a:schemeClr val="bg1"/>
                </a:solidFill>
                <a:latin typeface="微软雅黑" pitchFamily="34" charset="-122"/>
                <a:ea typeface="微软雅黑" pitchFamily="34" charset="-122"/>
              </a:rPr>
              <a:t>AP5030DN</a:t>
            </a:r>
            <a:r>
              <a:rPr lang="zh-CN" altLang="en-US" sz="1100" b="1" dirty="0" smtClean="0">
                <a:solidFill>
                  <a:schemeClr val="bg1"/>
                </a:solidFill>
                <a:latin typeface="微软雅黑" pitchFamily="34" charset="-122"/>
                <a:ea typeface="微软雅黑" pitchFamily="34" charset="-122"/>
              </a:rPr>
              <a:t>（教学）、</a:t>
            </a:r>
            <a:r>
              <a:rPr lang="en-US" altLang="zh-CN" sz="1100" b="1" dirty="0" smtClean="0">
                <a:solidFill>
                  <a:schemeClr val="bg1"/>
                </a:solidFill>
                <a:latin typeface="微软雅黑" pitchFamily="34" charset="-122"/>
                <a:ea typeface="微软雅黑" pitchFamily="34" charset="-122"/>
              </a:rPr>
              <a:t>AP2030DN</a:t>
            </a:r>
            <a:r>
              <a:rPr lang="zh-CN" altLang="en-US" sz="1100" b="1" dirty="0" smtClean="0">
                <a:solidFill>
                  <a:schemeClr val="bg1"/>
                </a:solidFill>
                <a:latin typeface="微软雅黑" pitchFamily="34" charset="-122"/>
                <a:ea typeface="微软雅黑" pitchFamily="34" charset="-122"/>
              </a:rPr>
              <a:t>（面板式</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a:t>
            </a:r>
            <a:r>
              <a:rPr lang="en-US" altLang="zh-CN" sz="1100" b="1" dirty="0" smtClean="0">
                <a:solidFill>
                  <a:schemeClr val="bg1"/>
                </a:solidFill>
                <a:latin typeface="微软雅黑" pitchFamily="34" charset="-122"/>
                <a:ea typeface="微软雅黑" pitchFamily="34" charset="-122"/>
              </a:rPr>
              <a:t>AP9430</a:t>
            </a:r>
            <a:r>
              <a:rPr lang="zh-CN" altLang="en-US" sz="1100" b="1" dirty="0" smtClean="0">
                <a:solidFill>
                  <a:schemeClr val="bg1"/>
                </a:solidFill>
                <a:latin typeface="微软雅黑" pitchFamily="34" charset="-122"/>
                <a:ea typeface="微软雅黑" pitchFamily="34" charset="-122"/>
              </a:rPr>
              <a:t>（宿舍区</a:t>
            </a:r>
            <a:r>
              <a:rPr lang="zh-CN" altLang="en-US" sz="1100" b="1" dirty="0" smtClean="0">
                <a:solidFill>
                  <a:schemeClr val="bg1"/>
                </a:solidFill>
                <a:latin typeface="微软雅黑" pitchFamily="34" charset="-122"/>
                <a:ea typeface="微软雅黑" pitchFamily="34" charset="-122"/>
              </a:rPr>
              <a:t>、行政办公楼</a:t>
            </a:r>
            <a:r>
              <a:rPr lang="zh-CN" altLang="en-US" sz="1100" b="1" dirty="0" smtClean="0">
                <a:solidFill>
                  <a:schemeClr val="bg1"/>
                </a:solidFill>
                <a:latin typeface="微软雅黑" pitchFamily="34" charset="-122"/>
                <a:ea typeface="微软雅黑" pitchFamily="34" charset="-122"/>
              </a:rPr>
              <a:t>采用华为敏捷分布式</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a:t>
            </a:r>
            <a:r>
              <a:rPr lang="en-US" altLang="zh-CN" sz="1100" b="1" dirty="0" smtClean="0">
                <a:solidFill>
                  <a:schemeClr val="bg1"/>
                </a:solidFill>
                <a:latin typeface="微软雅黑" pitchFamily="34" charset="-122"/>
                <a:ea typeface="微软雅黑" pitchFamily="34" charset="-122"/>
              </a:rPr>
              <a:t>AP8130DN</a:t>
            </a:r>
            <a:r>
              <a:rPr lang="zh-CN" altLang="en-US" sz="1100" b="1" dirty="0" smtClean="0">
                <a:solidFill>
                  <a:schemeClr val="bg1"/>
                </a:solidFill>
                <a:latin typeface="微软雅黑" pitchFamily="34" charset="-122"/>
                <a:ea typeface="微软雅黑" pitchFamily="34" charset="-122"/>
              </a:rPr>
              <a:t>（室外型</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，采用全向天线）；</a:t>
            </a:r>
            <a:endParaRPr lang="en-US" altLang="zh-CN" sz="1400" b="1" dirty="0" smtClean="0">
              <a:solidFill>
                <a:schemeClr val="bg1"/>
              </a:solidFill>
              <a:latin typeface="微软雅黑" pitchFamily="34" charset="-122"/>
              <a:ea typeface="微软雅黑" pitchFamily="34" charset="-122"/>
            </a:endParaRPr>
          </a:p>
          <a:p>
            <a:pPr lvl="0"/>
            <a:r>
              <a:rPr lang="zh-CN" altLang="en-US" sz="1600" b="1" dirty="0" smtClean="0">
                <a:solidFill>
                  <a:srgbClr val="FFFF00"/>
                </a:solidFill>
                <a:latin typeface="微软雅黑" pitchFamily="34" charset="-122"/>
                <a:ea typeface="微软雅黑" pitchFamily="34" charset="-122"/>
              </a:rPr>
              <a:t>校园出口：</a:t>
            </a:r>
            <a:r>
              <a:rPr lang="zh-CN" altLang="en-US" sz="1100" dirty="0" smtClean="0">
                <a:solidFill>
                  <a:schemeClr val="bg1"/>
                </a:solidFill>
                <a:latin typeface="微软雅黑" pitchFamily="34" charset="-122"/>
                <a:ea typeface="微软雅黑" pitchFamily="34" charset="-122"/>
              </a:rPr>
              <a:t>华为</a:t>
            </a:r>
            <a:r>
              <a:rPr lang="en-US" altLang="zh-CN" sz="1100" dirty="0" smtClean="0">
                <a:solidFill>
                  <a:schemeClr val="bg1"/>
                </a:solidFill>
                <a:latin typeface="微软雅黑" pitchFamily="34" charset="-122"/>
                <a:ea typeface="微软雅黑" pitchFamily="34" charset="-122"/>
              </a:rPr>
              <a:t>Agile Controller</a:t>
            </a:r>
            <a:r>
              <a:rPr lang="zh-CN" altLang="en-US" sz="1100" dirty="0" smtClean="0">
                <a:solidFill>
                  <a:schemeClr val="bg1"/>
                </a:solidFill>
                <a:latin typeface="微软雅黑" pitchFamily="34" charset="-122"/>
                <a:ea typeface="微软雅黑" pitchFamily="34" charset="-122"/>
              </a:rPr>
              <a:t>可以实现与华为下一代防火墙</a:t>
            </a:r>
            <a:r>
              <a:rPr lang="en-US" altLang="zh-CN"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rPr>
              <a:t>深信服上网行为管理等设备对用户信息的实时同步，保障可以实现基于用户的出口带宽管理；同时跟</a:t>
            </a:r>
            <a:r>
              <a:rPr lang="en-US" altLang="zh-CN" sz="1100" dirty="0" smtClean="0">
                <a:solidFill>
                  <a:schemeClr val="bg1"/>
                </a:solidFill>
                <a:latin typeface="微软雅黑" pitchFamily="34" charset="-122"/>
                <a:ea typeface="微软雅黑" pitchFamily="34" charset="-122"/>
              </a:rPr>
              <a:t>F5</a:t>
            </a:r>
            <a:r>
              <a:rPr lang="zh-CN" altLang="en-US" sz="1100" dirty="0" smtClean="0">
                <a:solidFill>
                  <a:schemeClr val="bg1"/>
                </a:solidFill>
                <a:latin typeface="微软雅黑" pitchFamily="34" charset="-122"/>
                <a:ea typeface="微软雅黑" pitchFamily="34" charset="-122"/>
              </a:rPr>
              <a:t>的基于用户信息的实时同步也可以进行下一步的探讨，实现准入和准出的统一管理，</a:t>
            </a:r>
            <a:r>
              <a:rPr lang="en-US" altLang="zh-CN" sz="1100" dirty="0" smtClean="0">
                <a:solidFill>
                  <a:schemeClr val="bg1"/>
                </a:solidFill>
                <a:latin typeface="微软雅黑" pitchFamily="34" charset="-122"/>
                <a:ea typeface="微软雅黑" pitchFamily="34" charset="-122"/>
              </a:rPr>
              <a:t> Agile Controller</a:t>
            </a:r>
            <a:r>
              <a:rPr lang="zh-CN" altLang="en-US" sz="1100" dirty="0" smtClean="0">
                <a:solidFill>
                  <a:schemeClr val="bg1"/>
                </a:solidFill>
                <a:latin typeface="微软雅黑" pitchFamily="34" charset="-122"/>
                <a:ea typeface="微软雅黑" pitchFamily="34" charset="-122"/>
              </a:rPr>
              <a:t>还可以智能识别用户的使用场景（</a:t>
            </a:r>
            <a:r>
              <a:rPr lang="en-US" altLang="zh-CN" sz="1100" dirty="0" smtClean="0">
                <a:solidFill>
                  <a:schemeClr val="bg1"/>
                </a:solidFill>
                <a:latin typeface="微软雅黑" pitchFamily="34" charset="-122"/>
                <a:ea typeface="微软雅黑" pitchFamily="34" charset="-122"/>
              </a:rPr>
              <a:t>who</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when</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where </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what</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which</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how</a:t>
            </a:r>
            <a:r>
              <a:rPr lang="zh-CN" altLang="en-US"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cs typeface="Arial" pitchFamily="34" charset="0"/>
              </a:rPr>
              <a:t>集中控制，不管用户在哪里，都会自动获得对应的权限和体验策略</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 </a:t>
            </a:r>
            <a:r>
              <a:rPr lang="zh-CN" altLang="en-US" sz="1100" dirty="0" smtClean="0">
                <a:solidFill>
                  <a:schemeClr val="bg1"/>
                </a:solidFill>
                <a:latin typeface="微软雅黑" pitchFamily="34" charset="-122"/>
                <a:ea typeface="微软雅黑" pitchFamily="34" charset="-122"/>
              </a:rPr>
              <a:t>（已经存在例如城市热点或者深澜</a:t>
            </a:r>
            <a:r>
              <a:rPr lang="en-US" altLang="zh-CN" sz="1100" dirty="0" smtClean="0">
                <a:solidFill>
                  <a:schemeClr val="bg1"/>
                </a:solidFill>
                <a:latin typeface="微软雅黑" pitchFamily="34" charset="-122"/>
                <a:ea typeface="微软雅黑" pitchFamily="34" charset="-122"/>
              </a:rPr>
              <a:t>AAA</a:t>
            </a:r>
            <a:r>
              <a:rPr lang="zh-CN" altLang="en-US" sz="1100" dirty="0" smtClean="0">
                <a:solidFill>
                  <a:schemeClr val="bg1"/>
                </a:solidFill>
                <a:latin typeface="微软雅黑" pitchFamily="34" charset="-122"/>
                <a:ea typeface="微软雅黑" pitchFamily="34" charset="-122"/>
              </a:rPr>
              <a:t>系统时，</a:t>
            </a:r>
            <a:r>
              <a:rPr lang="en-US" altLang="zh-CN" sz="1100" dirty="0" smtClean="0">
                <a:solidFill>
                  <a:schemeClr val="bg1"/>
                </a:solidFill>
                <a:latin typeface="微软雅黑" pitchFamily="34" charset="-122"/>
                <a:ea typeface="微软雅黑" pitchFamily="34" charset="-122"/>
              </a:rPr>
              <a:t>Agile Controller</a:t>
            </a:r>
            <a:r>
              <a:rPr lang="zh-CN" altLang="en-US" sz="1100" dirty="0" smtClean="0">
                <a:solidFill>
                  <a:schemeClr val="bg1"/>
                </a:solidFill>
                <a:latin typeface="微软雅黑" pitchFamily="34" charset="-122"/>
                <a:ea typeface="微软雅黑" pitchFamily="34" charset="-122"/>
              </a:rPr>
              <a:t>采用</a:t>
            </a:r>
            <a:r>
              <a:rPr lang="en-US" altLang="zh-CN" sz="1100" dirty="0" smtClean="0">
                <a:solidFill>
                  <a:schemeClr val="bg1"/>
                </a:solidFill>
                <a:latin typeface="微软雅黑" pitchFamily="34" charset="-122"/>
                <a:ea typeface="微软雅黑" pitchFamily="34" charset="-122"/>
              </a:rPr>
              <a:t>Proxy</a:t>
            </a:r>
            <a:r>
              <a:rPr lang="zh-CN" altLang="en-US" sz="1100" dirty="0" smtClean="0">
                <a:solidFill>
                  <a:schemeClr val="bg1"/>
                </a:solidFill>
                <a:latin typeface="微软雅黑" pitchFamily="34" charset="-122"/>
                <a:ea typeface="微软雅黑" pitchFamily="34" charset="-122"/>
              </a:rPr>
              <a:t>代理模式来部署）</a:t>
            </a:r>
            <a:r>
              <a:rPr lang="en-US" altLang="zh-CN" sz="1100" dirty="0" smtClean="0">
                <a:solidFill>
                  <a:schemeClr val="bg1"/>
                </a:solidFill>
                <a:latin typeface="微软雅黑" pitchFamily="34" charset="-122"/>
                <a:ea typeface="微软雅黑" pitchFamily="34" charset="-122"/>
              </a:rPr>
              <a:t>                   </a:t>
            </a:r>
          </a:p>
          <a:p>
            <a:pPr lvl="0"/>
            <a:r>
              <a:rPr lang="en-US" altLang="zh-CN" sz="1100" b="1" dirty="0" smtClean="0">
                <a:solidFill>
                  <a:schemeClr val="bg1"/>
                </a:solidFill>
                <a:latin typeface="微软雅黑" pitchFamily="34" charset="-122"/>
                <a:ea typeface="微软雅黑" pitchFamily="34" charset="-122"/>
              </a:rPr>
              <a:t>                                                    </a:t>
            </a:r>
            <a:r>
              <a:rPr lang="zh-CN" altLang="en-US" sz="2400" b="1" dirty="0" smtClean="0">
                <a:solidFill>
                  <a:srgbClr val="FFFF00"/>
                </a:solidFill>
              </a:rPr>
              <a:t>全可运营、业务随身、深度融合</a:t>
            </a:r>
            <a:endParaRPr lang="en-US" altLang="zh-CN" sz="1400" b="1" dirty="0" smtClean="0">
              <a:solidFill>
                <a:srgbClr val="FFFF00"/>
              </a:solidFill>
              <a:latin typeface="微软雅黑" pitchFamily="34" charset="-122"/>
              <a:ea typeface="微软雅黑" pitchFamily="34" charset="-122"/>
            </a:endParaRPr>
          </a:p>
          <a:p>
            <a:endParaRPr lang="en-US" altLang="zh-CN" sz="1400" b="1" dirty="0" smtClean="0">
              <a:solidFill>
                <a:schemeClr val="bg1"/>
              </a:solidFill>
              <a:latin typeface="微软雅黑" pitchFamily="34" charset="-122"/>
              <a:ea typeface="微软雅黑" pitchFamily="34" charset="-122"/>
            </a:endParaRPr>
          </a:p>
        </p:txBody>
      </p:sp>
    </p:spTree>
    <p:extLst>
      <p:ext uri="{BB962C8B-B14F-4D97-AF65-F5344CB8AC3E}">
        <p14:creationId xmlns="" xmlns:p14="http://schemas.microsoft.com/office/powerpoint/2010/main" val="634195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C913308-F349-4B6D-A68A-DD1791B4A57B}" type="slidenum">
              <a:rPr lang="zh-CN" altLang="en-US" smtClean="0"/>
              <a:pPr/>
              <a:t>15</a:t>
            </a:fld>
            <a:endParaRPr lang="zh-CN" altLang="en-US"/>
          </a:p>
        </p:txBody>
      </p:sp>
      <p:grpSp>
        <p:nvGrpSpPr>
          <p:cNvPr id="2" name="组合 5"/>
          <p:cNvGrpSpPr/>
          <p:nvPr/>
        </p:nvGrpSpPr>
        <p:grpSpPr>
          <a:xfrm>
            <a:off x="446315" y="883616"/>
            <a:ext cx="9094237" cy="3621288"/>
            <a:chOff x="446315" y="883616"/>
            <a:chExt cx="9094237" cy="3621288"/>
          </a:xfrm>
        </p:grpSpPr>
        <p:grpSp>
          <p:nvGrpSpPr>
            <p:cNvPr id="3" name="组合 497"/>
            <p:cNvGrpSpPr/>
            <p:nvPr/>
          </p:nvGrpSpPr>
          <p:grpSpPr>
            <a:xfrm>
              <a:off x="446315" y="883616"/>
              <a:ext cx="9094237" cy="3439148"/>
              <a:chOff x="364067" y="981590"/>
              <a:chExt cx="9217764" cy="3439148"/>
            </a:xfrm>
          </p:grpSpPr>
          <p:grpSp>
            <p:nvGrpSpPr>
              <p:cNvPr id="5" name="组合 171"/>
              <p:cNvGrpSpPr/>
              <p:nvPr/>
            </p:nvGrpSpPr>
            <p:grpSpPr>
              <a:xfrm>
                <a:off x="364067" y="981590"/>
                <a:ext cx="9217764" cy="3439148"/>
                <a:chOff x="364067" y="1000640"/>
                <a:chExt cx="9217764" cy="3439148"/>
              </a:xfrm>
            </p:grpSpPr>
            <p:sp>
              <p:nvSpPr>
                <p:cNvPr id="20" name="任意多边形 19"/>
                <p:cNvSpPr/>
                <p:nvPr/>
              </p:nvSpPr>
              <p:spPr bwMode="auto">
                <a:xfrm>
                  <a:off x="4024698" y="1317664"/>
                  <a:ext cx="1634228" cy="580202"/>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1" name="任意多边形 20"/>
                <p:cNvSpPr>
                  <a:spLocks noChangeAspect="1"/>
                </p:cNvSpPr>
                <p:nvPr/>
              </p:nvSpPr>
              <p:spPr bwMode="auto">
                <a:xfrm>
                  <a:off x="6327941" y="1716886"/>
                  <a:ext cx="1979299" cy="640970"/>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cxnSp>
              <p:nvCxnSpPr>
                <p:cNvPr id="22" name="直接连接符 21"/>
                <p:cNvCxnSpPr/>
                <p:nvPr/>
              </p:nvCxnSpPr>
              <p:spPr bwMode="auto">
                <a:xfrm flipV="1">
                  <a:off x="2187923" y="25358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3" name="直接连接符 22"/>
                <p:cNvCxnSpPr>
                  <a:endCxn id="167" idx="2"/>
                </p:cNvCxnSpPr>
                <p:nvPr/>
              </p:nvCxnSpPr>
              <p:spPr bwMode="auto">
                <a:xfrm flipH="1" flipV="1">
                  <a:off x="4986979" y="1815977"/>
                  <a:ext cx="341953" cy="9194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4" name="直接连接符 23"/>
                <p:cNvCxnSpPr>
                  <a:stCxn id="109" idx="0"/>
                  <a:endCxn id="86" idx="54"/>
                </p:cNvCxnSpPr>
                <p:nvPr/>
              </p:nvCxnSpPr>
              <p:spPr bwMode="auto">
                <a:xfrm flipH="1" flipV="1">
                  <a:off x="6319517" y="1286977"/>
                  <a:ext cx="234543" cy="26748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5" name="直接连接符 24"/>
                <p:cNvCxnSpPr/>
                <p:nvPr/>
              </p:nvCxnSpPr>
              <p:spPr bwMode="auto">
                <a:xfrm flipV="1">
                  <a:off x="5896709" y="2216558"/>
                  <a:ext cx="292700"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6" name="直接连接符 25"/>
                <p:cNvCxnSpPr/>
                <p:nvPr/>
              </p:nvCxnSpPr>
              <p:spPr bwMode="auto">
                <a:xfrm flipH="1" flipV="1">
                  <a:off x="5710923" y="1888651"/>
                  <a:ext cx="555605" cy="7156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7" name="直接连接符 26"/>
                <p:cNvCxnSpPr>
                  <a:stCxn id="37" idx="1"/>
                </p:cNvCxnSpPr>
                <p:nvPr/>
              </p:nvCxnSpPr>
              <p:spPr bwMode="auto">
                <a:xfrm flipV="1">
                  <a:off x="5923000" y="1962820"/>
                  <a:ext cx="334764" cy="1951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8" name="直接连接符 27"/>
                <p:cNvCxnSpPr/>
                <p:nvPr/>
              </p:nvCxnSpPr>
              <p:spPr bwMode="auto">
                <a:xfrm flipH="1" flipV="1">
                  <a:off x="4343823" y="2350583"/>
                  <a:ext cx="622207" cy="89785"/>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9" name="直接连接符 28"/>
                <p:cNvCxnSpPr/>
                <p:nvPr/>
              </p:nvCxnSpPr>
              <p:spPr bwMode="auto">
                <a:xfrm flipV="1">
                  <a:off x="4135253" y="2345378"/>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0" name="直接连接符 29"/>
                <p:cNvCxnSpPr/>
                <p:nvPr/>
              </p:nvCxnSpPr>
              <p:spPr bwMode="auto">
                <a:xfrm flipV="1">
                  <a:off x="4736425" y="24377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1" name="直接连接符 30"/>
                <p:cNvCxnSpPr/>
                <p:nvPr/>
              </p:nvCxnSpPr>
              <p:spPr bwMode="auto">
                <a:xfrm flipH="1" flipV="1">
                  <a:off x="5416472" y="2541862"/>
                  <a:ext cx="622207" cy="8978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2" name="直接连接符 31"/>
                <p:cNvCxnSpPr/>
                <p:nvPr/>
              </p:nvCxnSpPr>
              <p:spPr bwMode="auto">
                <a:xfrm flipV="1">
                  <a:off x="5202643" y="2544465"/>
                  <a:ext cx="224345"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3" name="直接连接符 32"/>
                <p:cNvCxnSpPr/>
                <p:nvPr/>
              </p:nvCxnSpPr>
              <p:spPr bwMode="auto">
                <a:xfrm flipV="1">
                  <a:off x="5809074" y="2629043"/>
                  <a:ext cx="224345" cy="1444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4" name="直接连接符 33"/>
                <p:cNvCxnSpPr/>
                <p:nvPr/>
              </p:nvCxnSpPr>
              <p:spPr bwMode="auto">
                <a:xfrm flipV="1">
                  <a:off x="5369149" y="1893856"/>
                  <a:ext cx="343528" cy="21340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5" name="直接连接符 34"/>
                <p:cNvCxnSpPr/>
                <p:nvPr/>
              </p:nvCxnSpPr>
              <p:spPr bwMode="auto">
                <a:xfrm flipV="1">
                  <a:off x="4969535" y="2073424"/>
                  <a:ext cx="290947"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36" name="Picture 459" descr="图片238"/>
                <p:cNvPicPr>
                  <a:picLocks noChangeAspect="1" noChangeArrowheads="1"/>
                </p:cNvPicPr>
                <p:nvPr/>
              </p:nvPicPr>
              <p:blipFill>
                <a:blip r:embed="rId2" cstate="print"/>
                <a:srcRect/>
                <a:stretch>
                  <a:fillRect/>
                </a:stretch>
              </p:blipFill>
              <p:spPr bwMode="auto">
                <a:xfrm>
                  <a:off x="5188620" y="1876940"/>
                  <a:ext cx="317238" cy="25894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7" name="Picture 459" descr="图片238"/>
                <p:cNvPicPr>
                  <a:picLocks noChangeAspect="1" noChangeArrowheads="1"/>
                </p:cNvPicPr>
                <p:nvPr/>
              </p:nvPicPr>
              <p:blipFill>
                <a:blip r:embed="rId2" cstate="print"/>
                <a:srcRect/>
                <a:stretch>
                  <a:fillRect/>
                </a:stretch>
              </p:blipFill>
              <p:spPr bwMode="auto">
                <a:xfrm>
                  <a:off x="5923001" y="2027881"/>
                  <a:ext cx="317237" cy="258943"/>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38" name="直接连接符 37"/>
                <p:cNvCxnSpPr/>
                <p:nvPr/>
              </p:nvCxnSpPr>
              <p:spPr bwMode="auto">
                <a:xfrm flipV="1">
                  <a:off x="5686387" y="2394824"/>
                  <a:ext cx="290947" cy="18867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9" name="直接连接符 38"/>
                <p:cNvCxnSpPr/>
                <p:nvPr/>
              </p:nvCxnSpPr>
              <p:spPr bwMode="auto">
                <a:xfrm flipV="1">
                  <a:off x="4711889" y="2206148"/>
                  <a:ext cx="290947" cy="1899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6" name="组合 391"/>
                <p:cNvGrpSpPr>
                  <a:grpSpLocks noChangeAspect="1"/>
                </p:cNvGrpSpPr>
                <p:nvPr/>
              </p:nvGrpSpPr>
              <p:grpSpPr>
                <a:xfrm>
                  <a:off x="4652361" y="1550378"/>
                  <a:ext cx="489795" cy="265599"/>
                  <a:chOff x="3899173" y="2489781"/>
                  <a:chExt cx="760670" cy="549981"/>
                </a:xfrm>
              </p:grpSpPr>
              <p:pic>
                <p:nvPicPr>
                  <p:cNvPr id="164" name="Picture 455" descr="图片146"/>
                  <p:cNvPicPr>
                    <a:picLocks noChangeAspect="1" noChangeArrowheads="1"/>
                  </p:cNvPicPr>
                  <p:nvPr/>
                </p:nvPicPr>
                <p:blipFill>
                  <a:blip r:embed="rId3" cstate="print"/>
                  <a:srcRect/>
                  <a:stretch>
                    <a:fillRect/>
                  </a:stretch>
                </p:blipFill>
                <p:spPr bwMode="auto">
                  <a:xfrm>
                    <a:off x="4447766" y="2578264"/>
                    <a:ext cx="212077"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5" name="Picture 455" descr="图片146"/>
                  <p:cNvPicPr>
                    <a:picLocks noChangeAspect="1" noChangeArrowheads="1"/>
                  </p:cNvPicPr>
                  <p:nvPr/>
                </p:nvPicPr>
                <p:blipFill>
                  <a:blip r:embed="rId4" cstate="print"/>
                  <a:srcRect/>
                  <a:stretch>
                    <a:fillRect/>
                  </a:stretch>
                </p:blipFill>
                <p:spPr bwMode="auto">
                  <a:xfrm>
                    <a:off x="4034130" y="2489781"/>
                    <a:ext cx="213829"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6" name="Picture 455" descr="图片146"/>
                  <p:cNvPicPr>
                    <a:picLocks noChangeAspect="1" noChangeArrowheads="1"/>
                  </p:cNvPicPr>
                  <p:nvPr/>
                </p:nvPicPr>
                <p:blipFill>
                  <a:blip r:embed="rId3" cstate="print"/>
                  <a:srcRect/>
                  <a:stretch>
                    <a:fillRect/>
                  </a:stretch>
                </p:blipFill>
                <p:spPr bwMode="auto">
                  <a:xfrm>
                    <a:off x="4249712" y="2540095"/>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7" name="Picture 455" descr="图片146"/>
                  <p:cNvPicPr>
                    <a:picLocks noChangeAspect="1" noChangeArrowheads="1"/>
                  </p:cNvPicPr>
                  <p:nvPr/>
                </p:nvPicPr>
                <p:blipFill>
                  <a:blip r:embed="rId3" cstate="print"/>
                  <a:srcRect/>
                  <a:stretch>
                    <a:fillRect/>
                  </a:stretch>
                </p:blipFill>
                <p:spPr bwMode="auto">
                  <a:xfrm>
                    <a:off x="4312809" y="2737880"/>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8" name="Picture 455" descr="图片146"/>
                  <p:cNvPicPr>
                    <a:picLocks noChangeAspect="1" noChangeArrowheads="1"/>
                  </p:cNvPicPr>
                  <p:nvPr/>
                </p:nvPicPr>
                <p:blipFill>
                  <a:blip r:embed="rId3" cstate="print"/>
                  <a:srcRect/>
                  <a:stretch>
                    <a:fillRect/>
                  </a:stretch>
                </p:blipFill>
                <p:spPr bwMode="auto">
                  <a:xfrm>
                    <a:off x="3899173" y="2651132"/>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9" name="Picture 455" descr="图片146"/>
                  <p:cNvPicPr>
                    <a:picLocks noChangeAspect="1" noChangeArrowheads="1"/>
                  </p:cNvPicPr>
                  <p:nvPr/>
                </p:nvPicPr>
                <p:blipFill>
                  <a:blip r:embed="rId3" cstate="print"/>
                  <a:srcRect/>
                  <a:stretch>
                    <a:fillRect/>
                  </a:stretch>
                </p:blipFill>
                <p:spPr bwMode="auto">
                  <a:xfrm>
                    <a:off x="4113002" y="2701446"/>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41" name="直接连接符 40"/>
                <p:cNvCxnSpPr/>
                <p:nvPr/>
              </p:nvCxnSpPr>
              <p:spPr bwMode="auto">
                <a:xfrm flipV="1">
                  <a:off x="6594296" y="2125677"/>
                  <a:ext cx="401366" cy="25503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42" name="直接连接符 41"/>
                <p:cNvCxnSpPr/>
                <p:nvPr/>
              </p:nvCxnSpPr>
              <p:spPr bwMode="auto">
                <a:xfrm flipH="1" flipV="1">
                  <a:off x="6060475" y="2286824"/>
                  <a:ext cx="544954" cy="8505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7" name="组合 102"/>
                <p:cNvGrpSpPr>
                  <a:grpSpLocks/>
                </p:cNvGrpSpPr>
                <p:nvPr/>
              </p:nvGrpSpPr>
              <p:grpSpPr bwMode="auto">
                <a:xfrm>
                  <a:off x="4771131" y="2087546"/>
                  <a:ext cx="368082" cy="294598"/>
                  <a:chOff x="6432673" y="3394947"/>
                  <a:chExt cx="491807" cy="509286"/>
                </a:xfrm>
              </p:grpSpPr>
              <p:pic>
                <p:nvPicPr>
                  <p:cNvPr id="162"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163"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11" name="组合 275"/>
                <p:cNvGrpSpPr/>
                <p:nvPr/>
              </p:nvGrpSpPr>
              <p:grpSpPr>
                <a:xfrm>
                  <a:off x="3691464" y="2347675"/>
                  <a:ext cx="542313" cy="349990"/>
                  <a:chOff x="3665633" y="4181689"/>
                  <a:chExt cx="491199" cy="426992"/>
                </a:xfrm>
              </p:grpSpPr>
              <p:pic>
                <p:nvPicPr>
                  <p:cNvPr id="159"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0"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1"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40" name="组合 102"/>
                <p:cNvGrpSpPr>
                  <a:grpSpLocks/>
                </p:cNvGrpSpPr>
                <p:nvPr/>
              </p:nvGrpSpPr>
              <p:grpSpPr bwMode="auto">
                <a:xfrm>
                  <a:off x="5707855" y="2257209"/>
                  <a:ext cx="368082" cy="294598"/>
                  <a:chOff x="6432673" y="3394947"/>
                  <a:chExt cx="491807" cy="509286"/>
                </a:xfrm>
              </p:grpSpPr>
              <p:pic>
                <p:nvPicPr>
                  <p:cNvPr id="157"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158"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43" name="组合 279"/>
                <p:cNvGrpSpPr/>
                <p:nvPr/>
              </p:nvGrpSpPr>
              <p:grpSpPr>
                <a:xfrm>
                  <a:off x="4387100" y="2472591"/>
                  <a:ext cx="542313" cy="349990"/>
                  <a:chOff x="3665633" y="4181689"/>
                  <a:chExt cx="491199" cy="426992"/>
                </a:xfrm>
              </p:grpSpPr>
              <p:pic>
                <p:nvPicPr>
                  <p:cNvPr id="154"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5"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6"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44" name="组合 279"/>
                <p:cNvGrpSpPr/>
                <p:nvPr/>
              </p:nvGrpSpPr>
              <p:grpSpPr>
                <a:xfrm>
                  <a:off x="5058789" y="2603824"/>
                  <a:ext cx="542313" cy="349990"/>
                  <a:chOff x="3665633" y="4181689"/>
                  <a:chExt cx="491199" cy="426992"/>
                </a:xfrm>
              </p:grpSpPr>
              <p:pic>
                <p:nvPicPr>
                  <p:cNvPr id="151"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2"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3"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45" name="组合 279"/>
                <p:cNvGrpSpPr/>
                <p:nvPr/>
              </p:nvGrpSpPr>
              <p:grpSpPr>
                <a:xfrm>
                  <a:off x="5713544" y="2705424"/>
                  <a:ext cx="542313" cy="349990"/>
                  <a:chOff x="3665633" y="4181689"/>
                  <a:chExt cx="491199" cy="426992"/>
                </a:xfrm>
              </p:grpSpPr>
              <p:pic>
                <p:nvPicPr>
                  <p:cNvPr id="148"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9"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0"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49" name="直接连接符 48"/>
                <p:cNvCxnSpPr/>
                <p:nvPr/>
              </p:nvCxnSpPr>
              <p:spPr bwMode="auto">
                <a:xfrm flipH="1" flipV="1">
                  <a:off x="2407784" y="2532619"/>
                  <a:ext cx="4884839" cy="86372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0" name="直接连接符 49"/>
                <p:cNvCxnSpPr/>
                <p:nvPr/>
              </p:nvCxnSpPr>
              <p:spPr bwMode="auto">
                <a:xfrm flipV="1">
                  <a:off x="3489007" y="27637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1" name="直接连接符 50"/>
                <p:cNvCxnSpPr/>
                <p:nvPr/>
              </p:nvCxnSpPr>
              <p:spPr bwMode="auto">
                <a:xfrm flipV="1">
                  <a:off x="4823878" y="30057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2" name="直接连接符 51"/>
                <p:cNvCxnSpPr/>
                <p:nvPr/>
              </p:nvCxnSpPr>
              <p:spPr bwMode="auto">
                <a:xfrm flipV="1">
                  <a:off x="6124962" y="32336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3" name="直接连接符 52"/>
                <p:cNvCxnSpPr/>
                <p:nvPr/>
              </p:nvCxnSpPr>
              <p:spPr bwMode="auto">
                <a:xfrm flipV="1">
                  <a:off x="7067584" y="3407198"/>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54" name="任意多边形 53"/>
                <p:cNvSpPr/>
                <p:nvPr/>
              </p:nvSpPr>
              <p:spPr bwMode="auto">
                <a:xfrm>
                  <a:off x="364067" y="2487239"/>
                  <a:ext cx="2370666" cy="778934"/>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222" h="948267">
                      <a:moveTo>
                        <a:pt x="767644" y="0"/>
                      </a:moveTo>
                      <a:lnTo>
                        <a:pt x="2314222" y="293510"/>
                      </a:lnTo>
                      <a:lnTo>
                        <a:pt x="1467555" y="948267"/>
                      </a:lnTo>
                      <a:lnTo>
                        <a:pt x="0" y="654755"/>
                      </a:lnTo>
                      <a:lnTo>
                        <a:pt x="767644"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5" name="任意多边形 54"/>
                <p:cNvSpPr/>
                <p:nvPr/>
              </p:nvSpPr>
              <p:spPr bwMode="auto">
                <a:xfrm>
                  <a:off x="1988348" y="2763133"/>
                  <a:ext cx="2339048" cy="793421"/>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790889 w 2314222"/>
                    <a:gd name="connsiteY0" fmla="*/ 0 h 980880"/>
                    <a:gd name="connsiteX1" fmla="*/ 2314222 w 2314222"/>
                    <a:gd name="connsiteY1" fmla="*/ 326123 h 980880"/>
                    <a:gd name="connsiteX2" fmla="*/ 1467555 w 2314222"/>
                    <a:gd name="connsiteY2" fmla="*/ 980880 h 980880"/>
                    <a:gd name="connsiteX3" fmla="*/ 0 w 2314222"/>
                    <a:gd name="connsiteY3" fmla="*/ 687368 h 980880"/>
                    <a:gd name="connsiteX4" fmla="*/ 790889 w 2314222"/>
                    <a:gd name="connsiteY4" fmla="*/ 0 h 980880"/>
                    <a:gd name="connsiteX0" fmla="*/ 756021 w 2279354"/>
                    <a:gd name="connsiteY0" fmla="*/ 0 h 980880"/>
                    <a:gd name="connsiteX1" fmla="*/ 2279354 w 2279354"/>
                    <a:gd name="connsiteY1" fmla="*/ 326123 h 980880"/>
                    <a:gd name="connsiteX2" fmla="*/ 1432687 w 2279354"/>
                    <a:gd name="connsiteY2" fmla="*/ 980880 h 980880"/>
                    <a:gd name="connsiteX3" fmla="*/ 0 w 2279354"/>
                    <a:gd name="connsiteY3" fmla="*/ 663453 h 980880"/>
                    <a:gd name="connsiteX4" fmla="*/ 756021 w 2279354"/>
                    <a:gd name="connsiteY4" fmla="*/ 0 h 980880"/>
                    <a:gd name="connsiteX0" fmla="*/ 756021 w 2279354"/>
                    <a:gd name="connsiteY0" fmla="*/ 0 h 995855"/>
                    <a:gd name="connsiteX1" fmla="*/ 2279354 w 2279354"/>
                    <a:gd name="connsiteY1" fmla="*/ 326123 h 995855"/>
                    <a:gd name="connsiteX2" fmla="*/ 1408670 w 2279354"/>
                    <a:gd name="connsiteY2" fmla="*/ 995855 h 995855"/>
                    <a:gd name="connsiteX3" fmla="*/ 0 w 2279354"/>
                    <a:gd name="connsiteY3" fmla="*/ 663453 h 995855"/>
                    <a:gd name="connsiteX4" fmla="*/ 756021 w 2279354"/>
                    <a:gd name="connsiteY4" fmla="*/ 0 h 995855"/>
                    <a:gd name="connsiteX0" fmla="*/ 756021 w 2251334"/>
                    <a:gd name="connsiteY0" fmla="*/ 0 h 995855"/>
                    <a:gd name="connsiteX1" fmla="*/ 2251334 w 2251334"/>
                    <a:gd name="connsiteY1" fmla="*/ 337355 h 995855"/>
                    <a:gd name="connsiteX2" fmla="*/ 1408670 w 2251334"/>
                    <a:gd name="connsiteY2" fmla="*/ 995855 h 995855"/>
                    <a:gd name="connsiteX3" fmla="*/ 0 w 2251334"/>
                    <a:gd name="connsiteY3" fmla="*/ 663453 h 995855"/>
                    <a:gd name="connsiteX4" fmla="*/ 756021 w 2251334"/>
                    <a:gd name="connsiteY4" fmla="*/ 0 h 995855"/>
                    <a:gd name="connsiteX0" fmla="*/ 756021 w 2251334"/>
                    <a:gd name="connsiteY0" fmla="*/ 0 h 1007086"/>
                    <a:gd name="connsiteX1" fmla="*/ 2251334 w 2251334"/>
                    <a:gd name="connsiteY1" fmla="*/ 337355 h 1007086"/>
                    <a:gd name="connsiteX2" fmla="*/ 1372645 w 2251334"/>
                    <a:gd name="connsiteY2" fmla="*/ 1007086 h 1007086"/>
                    <a:gd name="connsiteX3" fmla="*/ 0 w 2251334"/>
                    <a:gd name="connsiteY3" fmla="*/ 663453 h 1007086"/>
                    <a:gd name="connsiteX4" fmla="*/ 756021 w 2251334"/>
                    <a:gd name="connsiteY4" fmla="*/ 0 h 1007086"/>
                    <a:gd name="connsiteX0" fmla="*/ 804054 w 2299367"/>
                    <a:gd name="connsiteY0" fmla="*/ 0 h 1007086"/>
                    <a:gd name="connsiteX1" fmla="*/ 2299367 w 2299367"/>
                    <a:gd name="connsiteY1" fmla="*/ 337355 h 1007086"/>
                    <a:gd name="connsiteX2" fmla="*/ 1420678 w 2299367"/>
                    <a:gd name="connsiteY2" fmla="*/ 1007086 h 1007086"/>
                    <a:gd name="connsiteX3" fmla="*/ 0 w 2299367"/>
                    <a:gd name="connsiteY3" fmla="*/ 640989 h 1007086"/>
                    <a:gd name="connsiteX4" fmla="*/ 804054 w 2299367"/>
                    <a:gd name="connsiteY4" fmla="*/ 0 h 1007086"/>
                    <a:gd name="connsiteX0" fmla="*/ 820065 w 2315378"/>
                    <a:gd name="connsiteY0" fmla="*/ 0 h 1007086"/>
                    <a:gd name="connsiteX1" fmla="*/ 2315378 w 2315378"/>
                    <a:gd name="connsiteY1" fmla="*/ 337355 h 1007086"/>
                    <a:gd name="connsiteX2" fmla="*/ 1436689 w 2315378"/>
                    <a:gd name="connsiteY2" fmla="*/ 1007086 h 1007086"/>
                    <a:gd name="connsiteX3" fmla="*/ 0 w 2315378"/>
                    <a:gd name="connsiteY3" fmla="*/ 644734 h 1007086"/>
                    <a:gd name="connsiteX4" fmla="*/ 820065 w 2315378"/>
                    <a:gd name="connsiteY4" fmla="*/ 0 h 1007086"/>
                    <a:gd name="connsiteX0" fmla="*/ 820065 w 2315378"/>
                    <a:gd name="connsiteY0" fmla="*/ 0 h 965903"/>
                    <a:gd name="connsiteX1" fmla="*/ 2315378 w 2315378"/>
                    <a:gd name="connsiteY1" fmla="*/ 337355 h 965903"/>
                    <a:gd name="connsiteX2" fmla="*/ 1496731 w 2315378"/>
                    <a:gd name="connsiteY2" fmla="*/ 965903 h 965903"/>
                    <a:gd name="connsiteX3" fmla="*/ 0 w 2315378"/>
                    <a:gd name="connsiteY3" fmla="*/ 644734 h 965903"/>
                    <a:gd name="connsiteX4" fmla="*/ 820065 w 2315378"/>
                    <a:gd name="connsiteY4" fmla="*/ 0 h 965903"/>
                    <a:gd name="connsiteX0" fmla="*/ 772031 w 2267344"/>
                    <a:gd name="connsiteY0" fmla="*/ 0 h 965903"/>
                    <a:gd name="connsiteX1" fmla="*/ 2267344 w 2267344"/>
                    <a:gd name="connsiteY1" fmla="*/ 337355 h 965903"/>
                    <a:gd name="connsiteX2" fmla="*/ 1448697 w 2267344"/>
                    <a:gd name="connsiteY2" fmla="*/ 965903 h 965903"/>
                    <a:gd name="connsiteX3" fmla="*/ 0 w 2267344"/>
                    <a:gd name="connsiteY3" fmla="*/ 622271 h 965903"/>
                    <a:gd name="connsiteX4" fmla="*/ 772031 w 2267344"/>
                    <a:gd name="connsiteY4" fmla="*/ 0 h 965903"/>
                    <a:gd name="connsiteX0" fmla="*/ 788042 w 2283355"/>
                    <a:gd name="connsiteY0" fmla="*/ 0 h 965903"/>
                    <a:gd name="connsiteX1" fmla="*/ 2283355 w 2283355"/>
                    <a:gd name="connsiteY1" fmla="*/ 337355 h 965903"/>
                    <a:gd name="connsiteX2" fmla="*/ 1464708 w 2283355"/>
                    <a:gd name="connsiteY2" fmla="*/ 965903 h 965903"/>
                    <a:gd name="connsiteX3" fmla="*/ 0 w 2283355"/>
                    <a:gd name="connsiteY3" fmla="*/ 633503 h 965903"/>
                    <a:gd name="connsiteX4" fmla="*/ 788042 w 2283355"/>
                    <a:gd name="connsiteY4" fmla="*/ 0 h 965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355" h="965903">
                      <a:moveTo>
                        <a:pt x="788042" y="0"/>
                      </a:moveTo>
                      <a:lnTo>
                        <a:pt x="2283355" y="337355"/>
                      </a:lnTo>
                      <a:lnTo>
                        <a:pt x="1464708" y="965903"/>
                      </a:lnTo>
                      <a:lnTo>
                        <a:pt x="0" y="633503"/>
                      </a:lnTo>
                      <a:lnTo>
                        <a:pt x="788042"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6" name="任意多边形 55"/>
                <p:cNvSpPr/>
                <p:nvPr/>
              </p:nvSpPr>
              <p:spPr bwMode="auto">
                <a:xfrm>
                  <a:off x="5974645" y="3476783"/>
                  <a:ext cx="17638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907178 w 2127043"/>
                    <a:gd name="connsiteY0" fmla="*/ 0 h 859367"/>
                    <a:gd name="connsiteX1" fmla="*/ 2127043 w 2127043"/>
                    <a:gd name="connsiteY1" fmla="*/ 224366 h 859367"/>
                    <a:gd name="connsiteX2" fmla="*/ 1171470 w 2127043"/>
                    <a:gd name="connsiteY2" fmla="*/ 859367 h 859367"/>
                    <a:gd name="connsiteX3" fmla="*/ 0 w 2127043"/>
                    <a:gd name="connsiteY3" fmla="*/ 625122 h 859367"/>
                    <a:gd name="connsiteX4" fmla="*/ 907178 w 2127043"/>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043" h="859367">
                      <a:moveTo>
                        <a:pt x="907178" y="0"/>
                      </a:moveTo>
                      <a:lnTo>
                        <a:pt x="2127043" y="224366"/>
                      </a:lnTo>
                      <a:lnTo>
                        <a:pt x="1171470" y="859367"/>
                      </a:lnTo>
                      <a:lnTo>
                        <a:pt x="0" y="625122"/>
                      </a:lnTo>
                      <a:lnTo>
                        <a:pt x="907178"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7" name="任意多边形 56"/>
                <p:cNvSpPr/>
                <p:nvPr/>
              </p:nvSpPr>
              <p:spPr bwMode="auto">
                <a:xfrm>
                  <a:off x="4800601" y="3258765"/>
                  <a:ext cx="18400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931" h="859367">
                      <a:moveTo>
                        <a:pt x="999066" y="0"/>
                      </a:moveTo>
                      <a:lnTo>
                        <a:pt x="2218931" y="224366"/>
                      </a:lnTo>
                      <a:lnTo>
                        <a:pt x="1263358" y="859367"/>
                      </a:lnTo>
                      <a:lnTo>
                        <a:pt x="0" y="625122"/>
                      </a:lnTo>
                      <a:lnTo>
                        <a:pt x="999066"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8" name="任意多边形 57"/>
                <p:cNvSpPr/>
                <p:nvPr/>
              </p:nvSpPr>
              <p:spPr bwMode="auto">
                <a:xfrm>
                  <a:off x="3613507" y="3049215"/>
                  <a:ext cx="1895118" cy="73352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9" name="Text Box 76"/>
                <p:cNvSpPr txBox="1">
                  <a:spLocks noChangeArrowheads="1"/>
                </p:cNvSpPr>
                <p:nvPr/>
              </p:nvSpPr>
              <p:spPr bwMode="auto">
                <a:xfrm rot="701078">
                  <a:off x="6247503" y="3825038"/>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体育馆</a:t>
                  </a:r>
                  <a:endParaRPr kumimoji="1" lang="zh-CN" altLang="en-US" sz="1600" b="1" dirty="0">
                    <a:solidFill>
                      <a:srgbClr val="B2B2B2">
                        <a:lumMod val="50000"/>
                      </a:srgbClr>
                    </a:solidFill>
                    <a:latin typeface="宋体" pitchFamily="2" charset="-122"/>
                  </a:endParaRPr>
                </a:p>
              </p:txBody>
            </p:sp>
            <p:pic>
              <p:nvPicPr>
                <p:cNvPr id="60" name="Picture 302" descr="图片755"/>
                <p:cNvPicPr>
                  <a:picLocks noChangeAspect="1" noChangeArrowheads="1"/>
                </p:cNvPicPr>
                <p:nvPr/>
              </p:nvPicPr>
              <p:blipFill>
                <a:blip r:embed="rId7" cstate="print"/>
                <a:srcRect/>
                <a:stretch>
                  <a:fillRect/>
                </a:stretch>
              </p:blipFill>
              <p:spPr bwMode="auto">
                <a:xfrm>
                  <a:off x="5394505" y="3351533"/>
                  <a:ext cx="543805" cy="282623"/>
                </a:xfrm>
                <a:prstGeom prst="rect">
                  <a:avLst/>
                </a:prstGeom>
                <a:noFill/>
                <a:ln w="9525">
                  <a:noFill/>
                  <a:miter lim="800000"/>
                  <a:headEnd/>
                  <a:tailEnd/>
                </a:ln>
              </p:spPr>
            </p:pic>
            <p:cxnSp>
              <p:nvCxnSpPr>
                <p:cNvPr id="61" name="直接连接符 60"/>
                <p:cNvCxnSpPr/>
                <p:nvPr/>
              </p:nvCxnSpPr>
              <p:spPr bwMode="auto">
                <a:xfrm flipV="1">
                  <a:off x="3714781" y="2619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2" name="直接连接符 61"/>
                <p:cNvCxnSpPr/>
                <p:nvPr/>
              </p:nvCxnSpPr>
              <p:spPr bwMode="auto">
                <a:xfrm flipV="1">
                  <a:off x="5261359" y="2873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3" name="直接连接符 62"/>
                <p:cNvCxnSpPr/>
                <p:nvPr/>
              </p:nvCxnSpPr>
              <p:spPr bwMode="auto">
                <a:xfrm flipV="1">
                  <a:off x="5882247" y="3009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4" name="直接连接符 63"/>
                <p:cNvCxnSpPr/>
                <p:nvPr/>
              </p:nvCxnSpPr>
              <p:spPr bwMode="auto">
                <a:xfrm flipV="1">
                  <a:off x="4505003" y="2755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65" name="Text Box 76"/>
                <p:cNvSpPr txBox="1">
                  <a:spLocks noChangeArrowheads="1"/>
                </p:cNvSpPr>
                <p:nvPr/>
              </p:nvSpPr>
              <p:spPr bwMode="auto">
                <a:xfrm rot="594766">
                  <a:off x="764841" y="2849832"/>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教学楼</a:t>
                  </a:r>
                  <a:endParaRPr kumimoji="1" lang="zh-CN" altLang="en-US" sz="1600" b="1" dirty="0">
                    <a:solidFill>
                      <a:srgbClr val="B2B2B2">
                        <a:lumMod val="50000"/>
                      </a:srgbClr>
                    </a:solidFill>
                    <a:latin typeface="宋体" pitchFamily="2" charset="-122"/>
                  </a:endParaRPr>
                </a:p>
              </p:txBody>
            </p:sp>
            <p:cxnSp>
              <p:nvCxnSpPr>
                <p:cNvPr id="66" name="直接连接符 65"/>
                <p:cNvCxnSpPr/>
                <p:nvPr/>
              </p:nvCxnSpPr>
              <p:spPr bwMode="auto">
                <a:xfrm flipH="1" flipV="1">
                  <a:off x="7543803" y="4029077"/>
                  <a:ext cx="511409" cy="94868"/>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67" name="Text Box 76"/>
                <p:cNvSpPr txBox="1">
                  <a:spLocks noChangeArrowheads="1"/>
                </p:cNvSpPr>
                <p:nvPr/>
              </p:nvSpPr>
              <p:spPr bwMode="auto">
                <a:xfrm>
                  <a:off x="7917544" y="1608654"/>
                  <a:ext cx="1664287" cy="493981"/>
                </a:xfrm>
                <a:prstGeom prst="rect">
                  <a:avLst/>
                </a:prstGeom>
                <a:noFill/>
                <a:ln w="9525" algn="ctr">
                  <a:noFill/>
                  <a:miter lim="800000"/>
                  <a:headEnd/>
                  <a:tailEnd/>
                </a:ln>
                <a:effectLst/>
              </p:spPr>
              <p:txBody>
                <a:bodyPr wrap="square">
                  <a:spAutoFit/>
                </a:bodyPr>
                <a:lstStyle/>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eSight</a:t>
                  </a:r>
                  <a:r>
                    <a:rPr kumimoji="1" lang="zh-CN" altLang="en-US" sz="900" b="1" dirty="0" smtClean="0">
                      <a:solidFill>
                        <a:schemeClr val="bg1"/>
                      </a:solidFill>
                      <a:latin typeface="微软雅黑" pitchFamily="34" charset="-122"/>
                      <a:ea typeface="微软雅黑" pitchFamily="34" charset="-122"/>
                    </a:rPr>
                    <a:t>统一网管</a:t>
                  </a:r>
                  <a:endParaRPr kumimoji="1" lang="en-US" altLang="zh-CN" sz="900" b="1" dirty="0" smtClean="0">
                    <a:solidFill>
                      <a:schemeClr val="bg1"/>
                    </a:solidFill>
                    <a:latin typeface="微软雅黑" pitchFamily="34" charset="-122"/>
                    <a:ea typeface="微软雅黑" pitchFamily="34" charset="-122"/>
                  </a:endParaRPr>
                </a:p>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Agile Controller</a:t>
                  </a:r>
                  <a:endParaRPr kumimoji="1" lang="zh-CN" altLang="en-US" sz="900" b="1" dirty="0">
                    <a:solidFill>
                      <a:schemeClr val="bg1"/>
                    </a:solidFill>
                    <a:latin typeface="微软雅黑" pitchFamily="34" charset="-122"/>
                    <a:ea typeface="微软雅黑" pitchFamily="34" charset="-122"/>
                  </a:endParaRPr>
                </a:p>
              </p:txBody>
            </p:sp>
            <p:sp>
              <p:nvSpPr>
                <p:cNvPr id="68" name="Text Box 76"/>
                <p:cNvSpPr txBox="1">
                  <a:spLocks noChangeArrowheads="1"/>
                </p:cNvSpPr>
                <p:nvPr/>
              </p:nvSpPr>
              <p:spPr bwMode="auto">
                <a:xfrm>
                  <a:off x="4569504" y="1337073"/>
                  <a:ext cx="697627" cy="252441"/>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000" b="1" dirty="0" smtClean="0">
                      <a:solidFill>
                        <a:schemeClr val="tx2"/>
                      </a:solidFill>
                      <a:latin typeface="宋体" pitchFamily="2" charset="-122"/>
                    </a:rPr>
                    <a:t>数据中心</a:t>
                  </a:r>
                  <a:endParaRPr kumimoji="1" lang="zh-CN" altLang="en-US" sz="1000" b="1" dirty="0">
                    <a:solidFill>
                      <a:schemeClr val="tx2"/>
                    </a:solidFill>
                    <a:latin typeface="宋体" pitchFamily="2" charset="-122"/>
                  </a:endParaRPr>
                </a:p>
              </p:txBody>
            </p:sp>
            <p:sp>
              <p:nvSpPr>
                <p:cNvPr id="69" name="Text Box 76"/>
                <p:cNvSpPr txBox="1">
                  <a:spLocks noChangeArrowheads="1"/>
                </p:cNvSpPr>
                <p:nvPr/>
              </p:nvSpPr>
              <p:spPr bwMode="auto">
                <a:xfrm rot="676445">
                  <a:off x="3929486" y="340310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宿舍区</a:t>
                  </a:r>
                  <a:endParaRPr kumimoji="1" lang="zh-CN" altLang="en-US" sz="1600" b="1" dirty="0">
                    <a:solidFill>
                      <a:srgbClr val="B2B2B2">
                        <a:lumMod val="50000"/>
                      </a:srgbClr>
                    </a:solidFill>
                    <a:latin typeface="宋体" pitchFamily="2" charset="-122"/>
                  </a:endParaRPr>
                </a:p>
              </p:txBody>
            </p:sp>
            <p:pic>
              <p:nvPicPr>
                <p:cNvPr id="70" name="Picture 5" descr="可视电话"/>
                <p:cNvPicPr>
                  <a:picLocks noChangeAspect="1" noChangeArrowheads="1"/>
                </p:cNvPicPr>
                <p:nvPr/>
              </p:nvPicPr>
              <p:blipFill>
                <a:blip r:embed="rId8" cstate="print"/>
                <a:srcRect/>
                <a:stretch>
                  <a:fillRect/>
                </a:stretch>
              </p:blipFill>
              <p:spPr bwMode="auto">
                <a:xfrm>
                  <a:off x="3093815" y="3891934"/>
                  <a:ext cx="367842" cy="188131"/>
                </a:xfrm>
                <a:prstGeom prst="rect">
                  <a:avLst/>
                </a:prstGeom>
                <a:noFill/>
                <a:ln w="9525">
                  <a:noFill/>
                  <a:miter lim="800000"/>
                  <a:headEnd/>
                  <a:tailEnd/>
                </a:ln>
              </p:spPr>
            </p:pic>
            <p:pic>
              <p:nvPicPr>
                <p:cNvPr id="71" name="Picture 7" descr="E:\HW IT\移动办公安全解决方案\上市营销\iphone-ipad-development-no-background.png"/>
                <p:cNvPicPr>
                  <a:picLocks noChangeAspect="1" noChangeArrowheads="1"/>
                </p:cNvPicPr>
                <p:nvPr/>
              </p:nvPicPr>
              <p:blipFill>
                <a:blip r:embed="rId9" cstate="print"/>
                <a:srcRect l="55267" t="6445" r="9756" b="9705"/>
                <a:stretch>
                  <a:fillRect/>
                </a:stretch>
              </p:blipFill>
              <p:spPr bwMode="auto">
                <a:xfrm>
                  <a:off x="2203319" y="3608620"/>
                  <a:ext cx="256852" cy="293914"/>
                </a:xfrm>
                <a:prstGeom prst="rect">
                  <a:avLst/>
                </a:prstGeom>
                <a:noFill/>
              </p:spPr>
            </p:pic>
            <p:pic>
              <p:nvPicPr>
                <p:cNvPr id="72" name="Picture 5" descr="E:\0EMO\91Temp\图片\收藏\智真\智真2.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117472" y="4029699"/>
                  <a:ext cx="495606" cy="206017"/>
                </a:xfrm>
                <a:prstGeom prst="rect">
                  <a:avLst/>
                </a:prstGeom>
                <a:noFill/>
                <a:effectLst>
                  <a:outerShdw blurRad="50800" dist="38100" dir="2700000" algn="tl" rotWithShape="0">
                    <a:prstClr val="black">
                      <a:alpha val="40000"/>
                    </a:prstClr>
                  </a:outerShdw>
                </a:effectLst>
              </p:spPr>
            </p:pic>
            <p:pic>
              <p:nvPicPr>
                <p:cNvPr id="73" name="Picture 14" descr="D:\PPT素材\download\laptop-and-computer\laptop-and-computer-20.png"/>
                <p:cNvPicPr>
                  <a:picLocks noChangeAspect="1" noChangeArrowheads="1"/>
                </p:cNvPicPr>
                <p:nvPr/>
              </p:nvPicPr>
              <p:blipFill>
                <a:blip r:embed="rId11" cstate="print"/>
                <a:srcRect/>
                <a:stretch>
                  <a:fillRect/>
                </a:stretch>
              </p:blipFill>
              <p:spPr bwMode="auto">
                <a:xfrm>
                  <a:off x="990600" y="3440426"/>
                  <a:ext cx="368604" cy="276260"/>
                </a:xfrm>
                <a:prstGeom prst="rect">
                  <a:avLst/>
                </a:prstGeom>
                <a:noFill/>
                <a:effectLst>
                  <a:outerShdw blurRad="50800" dist="38100" dir="2700000" algn="tl" rotWithShape="0">
                    <a:prstClr val="black">
                      <a:alpha val="40000"/>
                    </a:prstClr>
                  </a:outerShdw>
                </a:effectLst>
              </p:spPr>
            </p:pic>
            <p:pic>
              <p:nvPicPr>
                <p:cNvPr id="74" name="Picture 4" descr="D:\PPT素材\图片\1图标\008\icons_contained_003.png"/>
                <p:cNvPicPr>
                  <a:picLocks noChangeAspect="1" noChangeArrowheads="1"/>
                </p:cNvPicPr>
                <p:nvPr/>
              </p:nvPicPr>
              <p:blipFill>
                <a:blip r:embed="rId12" cstate="print"/>
                <a:srcRect/>
                <a:stretch>
                  <a:fillRect/>
                </a:stretch>
              </p:blipFill>
              <p:spPr bwMode="auto">
                <a:xfrm>
                  <a:off x="2611191" y="3745893"/>
                  <a:ext cx="372401" cy="279106"/>
                </a:xfrm>
                <a:prstGeom prst="rect">
                  <a:avLst/>
                </a:prstGeom>
                <a:noFill/>
                <a:effectLst>
                  <a:outerShdw blurRad="50800" dist="38100" dir="2700000" algn="tl" rotWithShape="0">
                    <a:prstClr val="black">
                      <a:alpha val="40000"/>
                    </a:prstClr>
                  </a:outerShdw>
                </a:effectLst>
              </p:spPr>
            </p:pic>
            <p:pic>
              <p:nvPicPr>
                <p:cNvPr id="75" name="Picture 13" descr="D:\PPT素材\download\chandelier\cctv.png"/>
                <p:cNvPicPr>
                  <a:picLocks noChangeAspect="1" noChangeArrowheads="1"/>
                </p:cNvPicPr>
                <p:nvPr/>
              </p:nvPicPr>
              <p:blipFill>
                <a:blip r:embed="rId13" cstate="print"/>
                <a:srcRect/>
                <a:stretch>
                  <a:fillRect/>
                </a:stretch>
              </p:blipFill>
              <p:spPr bwMode="auto">
                <a:xfrm>
                  <a:off x="3556702" y="3850791"/>
                  <a:ext cx="471799" cy="353603"/>
                </a:xfrm>
                <a:prstGeom prst="rect">
                  <a:avLst/>
                </a:prstGeom>
                <a:noFill/>
                <a:effectLst>
                  <a:outerShdw blurRad="50800" dist="38100" dir="2700000" algn="tl" rotWithShape="0">
                    <a:prstClr val="black">
                      <a:alpha val="40000"/>
                    </a:prstClr>
                  </a:outerShdw>
                </a:effectLst>
              </p:spPr>
            </p:pic>
            <p:pic>
              <p:nvPicPr>
                <p:cNvPr id="76" name="Picture 7" descr="E:\HW IT\移动办公安全解决方案\上市营销\iphone-ipad-development-no-background.png"/>
                <p:cNvPicPr>
                  <a:picLocks noChangeAspect="1" noChangeArrowheads="1"/>
                </p:cNvPicPr>
                <p:nvPr/>
              </p:nvPicPr>
              <p:blipFill>
                <a:blip r:embed="rId9" cstate="print"/>
                <a:srcRect l="6910" t="6445" r="44733" b="9705"/>
                <a:stretch>
                  <a:fillRect/>
                </a:stretch>
              </p:blipFill>
              <p:spPr bwMode="auto">
                <a:xfrm>
                  <a:off x="1611086" y="3579461"/>
                  <a:ext cx="272142" cy="225247"/>
                </a:xfrm>
                <a:prstGeom prst="rect">
                  <a:avLst/>
                </a:prstGeom>
                <a:noFill/>
              </p:spPr>
            </p:pic>
            <p:pic>
              <p:nvPicPr>
                <p:cNvPr id="77" name="Picture 11" descr="C:\DOCUME~1\Z00172~1\LOCALS~1\Temp\Rar$DR00.344\VistaHardwareDevices_002.png"/>
                <p:cNvPicPr>
                  <a:picLocks noChangeAspect="1" noChangeArrowheads="1"/>
                </p:cNvPicPr>
                <p:nvPr/>
              </p:nvPicPr>
              <p:blipFill>
                <a:blip r:embed="rId14" cstate="print"/>
                <a:srcRect/>
                <a:stretch>
                  <a:fillRect/>
                </a:stretch>
              </p:blipFill>
              <p:spPr bwMode="auto">
                <a:xfrm>
                  <a:off x="393743" y="3286675"/>
                  <a:ext cx="448927" cy="359441"/>
                </a:xfrm>
                <a:prstGeom prst="rect">
                  <a:avLst/>
                </a:prstGeom>
                <a:noFill/>
                <a:ln w="9525">
                  <a:noFill/>
                  <a:miter lim="800000"/>
                  <a:headEnd/>
                  <a:tailEnd/>
                </a:ln>
              </p:spPr>
            </p:pic>
            <p:cxnSp>
              <p:nvCxnSpPr>
                <p:cNvPr id="78" name="直接连接符 77"/>
                <p:cNvCxnSpPr/>
                <p:nvPr/>
              </p:nvCxnSpPr>
              <p:spPr bwMode="auto">
                <a:xfrm flipH="1" flipV="1">
                  <a:off x="4744520" y="4238486"/>
                  <a:ext cx="546479" cy="99139"/>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79" name="Text Box 76"/>
                <p:cNvSpPr txBox="1">
                  <a:spLocks noChangeArrowheads="1"/>
                </p:cNvSpPr>
                <p:nvPr/>
              </p:nvSpPr>
              <p:spPr bwMode="auto">
                <a:xfrm>
                  <a:off x="468866" y="4171317"/>
                  <a:ext cx="2521984" cy="268471"/>
                </a:xfrm>
                <a:prstGeom prst="rect">
                  <a:avLst/>
                </a:prstGeom>
                <a:noFill/>
                <a:ln w="9525" algn="ctr">
                  <a:noFill/>
                  <a:miter lim="800000"/>
                  <a:headEnd/>
                  <a:tailEnd/>
                </a:ln>
                <a:effectLst/>
              </p:spPr>
              <p:txBody>
                <a:bodyPr wrap="square">
                  <a:spAutoFit/>
                </a:bodyPr>
                <a:lstStyle/>
                <a:p>
                  <a:pPr fontAlgn="auto">
                    <a:lnSpc>
                      <a:spcPct val="120000"/>
                    </a:lnSpc>
                    <a:spcBef>
                      <a:spcPct val="50000"/>
                    </a:spcBef>
                    <a:spcAft>
                      <a:spcPts val="0"/>
                    </a:spcAft>
                    <a:buFont typeface="Wingdings" pitchFamily="2" charset="2"/>
                    <a:buChar char="n"/>
                  </a:pPr>
                  <a:endParaRPr kumimoji="1" lang="en-US" altLang="zh-CN" sz="1100" b="1" dirty="0" smtClean="0">
                    <a:solidFill>
                      <a:schemeClr val="tx2"/>
                    </a:solidFill>
                    <a:latin typeface="宋体" pitchFamily="2" charset="-122"/>
                  </a:endParaRPr>
                </a:p>
              </p:txBody>
            </p:sp>
            <p:pic>
              <p:nvPicPr>
                <p:cNvPr id="80" name="Picture 513" descr="图片724"/>
                <p:cNvPicPr>
                  <a:picLocks noChangeAspect="1" noChangeArrowheads="1"/>
                </p:cNvPicPr>
                <p:nvPr/>
              </p:nvPicPr>
              <p:blipFill>
                <a:blip r:embed="rId15" cstate="print"/>
                <a:srcRect/>
                <a:stretch>
                  <a:fillRect/>
                </a:stretch>
              </p:blipFill>
              <p:spPr bwMode="auto">
                <a:xfrm>
                  <a:off x="885063" y="2427314"/>
                  <a:ext cx="1071955" cy="559594"/>
                </a:xfrm>
                <a:prstGeom prst="rect">
                  <a:avLst/>
                </a:prstGeom>
                <a:noFill/>
              </p:spPr>
            </p:pic>
            <p:pic>
              <p:nvPicPr>
                <p:cNvPr id="81" name="Picture 507" descr="图片718"/>
                <p:cNvPicPr>
                  <a:picLocks noChangeAspect="1" noChangeArrowheads="1"/>
                </p:cNvPicPr>
                <p:nvPr/>
              </p:nvPicPr>
              <p:blipFill>
                <a:blip r:embed="rId16" cstate="print"/>
                <a:srcRect/>
                <a:stretch>
                  <a:fillRect/>
                </a:stretch>
              </p:blipFill>
              <p:spPr bwMode="auto">
                <a:xfrm>
                  <a:off x="4101676" y="3092821"/>
                  <a:ext cx="742951" cy="380155"/>
                </a:xfrm>
                <a:prstGeom prst="rect">
                  <a:avLst/>
                </a:prstGeom>
                <a:noFill/>
              </p:spPr>
            </p:pic>
            <p:pic>
              <p:nvPicPr>
                <p:cNvPr id="82" name="Picture 519" descr="图片730"/>
                <p:cNvPicPr>
                  <a:picLocks noChangeAspect="1" noChangeArrowheads="1"/>
                </p:cNvPicPr>
                <p:nvPr/>
              </p:nvPicPr>
              <p:blipFill>
                <a:blip r:embed="rId17" cstate="print"/>
                <a:srcRect/>
                <a:stretch>
                  <a:fillRect/>
                </a:stretch>
              </p:blipFill>
              <p:spPr bwMode="auto">
                <a:xfrm>
                  <a:off x="2791969" y="2872132"/>
                  <a:ext cx="517267" cy="335608"/>
                </a:xfrm>
                <a:prstGeom prst="rect">
                  <a:avLst/>
                </a:prstGeom>
                <a:noFill/>
              </p:spPr>
            </p:pic>
            <p:sp>
              <p:nvSpPr>
                <p:cNvPr id="83" name="Text Box 76"/>
                <p:cNvSpPr txBox="1">
                  <a:spLocks noChangeArrowheads="1"/>
                </p:cNvSpPr>
                <p:nvPr/>
              </p:nvSpPr>
              <p:spPr bwMode="auto">
                <a:xfrm rot="654918">
                  <a:off x="2470971" y="3143443"/>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图书馆</a:t>
                  </a:r>
                  <a:endParaRPr kumimoji="1" lang="zh-CN" altLang="en-US" sz="1600" b="1" dirty="0">
                    <a:solidFill>
                      <a:srgbClr val="B2B2B2">
                        <a:lumMod val="50000"/>
                      </a:srgbClr>
                    </a:solidFill>
                    <a:latin typeface="宋体" pitchFamily="2" charset="-122"/>
                  </a:endParaRPr>
                </a:p>
              </p:txBody>
            </p:sp>
            <p:pic>
              <p:nvPicPr>
                <p:cNvPr id="84" name="Picture 509" descr="图片720"/>
                <p:cNvPicPr>
                  <a:picLocks noChangeAspect="1" noChangeArrowheads="1"/>
                </p:cNvPicPr>
                <p:nvPr/>
              </p:nvPicPr>
              <p:blipFill>
                <a:blip r:embed="rId18" cstate="print"/>
                <a:srcRect/>
                <a:stretch>
                  <a:fillRect/>
                </a:stretch>
              </p:blipFill>
              <p:spPr bwMode="auto">
                <a:xfrm>
                  <a:off x="6555865" y="3534795"/>
                  <a:ext cx="683066" cy="346473"/>
                </a:xfrm>
                <a:prstGeom prst="rect">
                  <a:avLst/>
                </a:prstGeom>
                <a:noFill/>
              </p:spPr>
            </p:pic>
            <p:sp>
              <p:nvSpPr>
                <p:cNvPr id="85" name="Text Box 76"/>
                <p:cNvSpPr txBox="1">
                  <a:spLocks noChangeArrowheads="1"/>
                </p:cNvSpPr>
                <p:nvPr/>
              </p:nvSpPr>
              <p:spPr bwMode="auto">
                <a:xfrm rot="566893">
                  <a:off x="5109579" y="360548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会议室</a:t>
                  </a:r>
                  <a:endParaRPr kumimoji="1" lang="zh-CN" altLang="en-US" sz="1600" b="1" dirty="0">
                    <a:solidFill>
                      <a:srgbClr val="B2B2B2">
                        <a:lumMod val="50000"/>
                      </a:srgbClr>
                    </a:solidFill>
                    <a:latin typeface="宋体" pitchFamily="2" charset="-122"/>
                  </a:endParaRPr>
                </a:p>
              </p:txBody>
            </p:sp>
            <p:sp>
              <p:nvSpPr>
                <p:cNvPr id="86" name="Freeform 269"/>
                <p:cNvSpPr>
                  <a:spLocks/>
                </p:cNvSpPr>
                <p:nvPr/>
              </p:nvSpPr>
              <p:spPr bwMode="auto">
                <a:xfrm>
                  <a:off x="5902132" y="1026160"/>
                  <a:ext cx="793308" cy="264161"/>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互联网</a:t>
                  </a:r>
                  <a:endParaRPr lang="en-US" altLang="zh-CN" sz="1200" dirty="0" smtClean="0">
                    <a:solidFill>
                      <a:srgbClr val="000000"/>
                    </a:solidFill>
                    <a:latin typeface="微软雅黑" pitchFamily="34" charset="-122"/>
                    <a:ea typeface="微软雅黑" pitchFamily="34" charset="-122"/>
                  </a:endParaRPr>
                </a:p>
              </p:txBody>
            </p:sp>
            <p:sp>
              <p:nvSpPr>
                <p:cNvPr id="87" name="Freeform 269"/>
                <p:cNvSpPr>
                  <a:spLocks/>
                </p:cNvSpPr>
                <p:nvPr/>
              </p:nvSpPr>
              <p:spPr bwMode="auto">
                <a:xfrm>
                  <a:off x="6676833" y="1290320"/>
                  <a:ext cx="841567" cy="24384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教育网</a:t>
                  </a:r>
                  <a:endParaRPr lang="en-US" altLang="zh-CN" sz="1200" dirty="0" smtClean="0">
                    <a:solidFill>
                      <a:srgbClr val="000000"/>
                    </a:solidFill>
                    <a:latin typeface="微软雅黑" pitchFamily="34" charset="-122"/>
                    <a:ea typeface="微软雅黑" pitchFamily="34" charset="-122"/>
                  </a:endParaRPr>
                </a:p>
              </p:txBody>
            </p:sp>
            <p:cxnSp>
              <p:nvCxnSpPr>
                <p:cNvPr id="88" name="直接连接符 87"/>
                <p:cNvCxnSpPr>
                  <a:stCxn id="109" idx="0"/>
                  <a:endCxn id="87" idx="57"/>
                </p:cNvCxnSpPr>
                <p:nvPr/>
              </p:nvCxnSpPr>
              <p:spPr bwMode="auto">
                <a:xfrm flipV="1">
                  <a:off x="6554060" y="1507615"/>
                  <a:ext cx="330966" cy="4684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89" name="Picture 456" descr="图片235"/>
                <p:cNvPicPr>
                  <a:picLocks noChangeAspect="1" noChangeArrowheads="1"/>
                </p:cNvPicPr>
                <p:nvPr/>
              </p:nvPicPr>
              <p:blipFill>
                <a:blip r:embed="rId19" cstate="print"/>
                <a:srcRect/>
                <a:stretch>
                  <a:fillRect/>
                </a:stretch>
              </p:blipFill>
              <p:spPr bwMode="auto">
                <a:xfrm>
                  <a:off x="7611548" y="1120566"/>
                  <a:ext cx="283936" cy="213400"/>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90" name="直接连接符 89"/>
                <p:cNvCxnSpPr>
                  <a:stCxn id="87" idx="35"/>
                </p:cNvCxnSpPr>
                <p:nvPr/>
              </p:nvCxnSpPr>
              <p:spPr bwMode="auto">
                <a:xfrm flipV="1">
                  <a:off x="7455356" y="1299560"/>
                  <a:ext cx="196069" cy="592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91" name="Freeform 269"/>
                <p:cNvSpPr>
                  <a:spLocks/>
                </p:cNvSpPr>
                <p:nvPr/>
              </p:nvSpPr>
              <p:spPr bwMode="auto">
                <a:xfrm>
                  <a:off x="7934133" y="1000640"/>
                  <a:ext cx="782351" cy="26936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分校区</a:t>
                  </a:r>
                  <a:endParaRPr lang="en-US" altLang="zh-CN" sz="1200" dirty="0" smtClean="0">
                    <a:solidFill>
                      <a:srgbClr val="000000"/>
                    </a:solidFill>
                    <a:latin typeface="微软雅黑" pitchFamily="34" charset="-122"/>
                    <a:ea typeface="微软雅黑" pitchFamily="34" charset="-122"/>
                  </a:endParaRPr>
                </a:p>
              </p:txBody>
            </p:sp>
            <p:cxnSp>
              <p:nvCxnSpPr>
                <p:cNvPr id="92" name="直接连接符 91"/>
                <p:cNvCxnSpPr>
                  <a:endCxn id="91" idx="5"/>
                </p:cNvCxnSpPr>
                <p:nvPr/>
              </p:nvCxnSpPr>
              <p:spPr bwMode="auto">
                <a:xfrm flipV="1">
                  <a:off x="7858291" y="1137707"/>
                  <a:ext cx="133087" cy="1143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46" name="组合 339"/>
                <p:cNvGrpSpPr/>
                <p:nvPr/>
              </p:nvGrpSpPr>
              <p:grpSpPr>
                <a:xfrm>
                  <a:off x="2120652" y="2650973"/>
                  <a:ext cx="360000" cy="270000"/>
                  <a:chOff x="2120652" y="3882967"/>
                  <a:chExt cx="408198" cy="408160"/>
                </a:xfrm>
              </p:grpSpPr>
              <p:pic>
                <p:nvPicPr>
                  <p:cNvPr id="142"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47"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44" name="椭圆 143"/>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5" name="空心弧 144"/>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6" name="空心弧 145"/>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7" name="空心弧 146"/>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48" name="组合 315"/>
                <p:cNvGrpSpPr>
                  <a:grpSpLocks noChangeAspect="1"/>
                </p:cNvGrpSpPr>
                <p:nvPr/>
              </p:nvGrpSpPr>
              <p:grpSpPr>
                <a:xfrm>
                  <a:off x="3529696" y="2923298"/>
                  <a:ext cx="360000" cy="269975"/>
                  <a:chOff x="2120652" y="3882967"/>
                  <a:chExt cx="408198" cy="408160"/>
                </a:xfrm>
              </p:grpSpPr>
              <p:pic>
                <p:nvPicPr>
                  <p:cNvPr id="136"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93"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38" name="椭圆 137"/>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9" name="空心弧 138"/>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0" name="空心弧 139"/>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41" name="空心弧 140"/>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94" name="组合 352"/>
                <p:cNvGrpSpPr>
                  <a:grpSpLocks noChangeAspect="1"/>
                </p:cNvGrpSpPr>
                <p:nvPr/>
              </p:nvGrpSpPr>
              <p:grpSpPr>
                <a:xfrm>
                  <a:off x="4892487" y="3148594"/>
                  <a:ext cx="360000" cy="269975"/>
                  <a:chOff x="2120652" y="3882967"/>
                  <a:chExt cx="408198" cy="408160"/>
                </a:xfrm>
              </p:grpSpPr>
              <p:pic>
                <p:nvPicPr>
                  <p:cNvPr id="130"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95"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32" name="椭圆 131"/>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3" name="空心弧 132"/>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4" name="空心弧 133"/>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5" name="空心弧 134"/>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96" name="组合 369"/>
                <p:cNvGrpSpPr>
                  <a:grpSpLocks noChangeAspect="1"/>
                </p:cNvGrpSpPr>
                <p:nvPr/>
              </p:nvGrpSpPr>
              <p:grpSpPr>
                <a:xfrm>
                  <a:off x="6096712" y="3381819"/>
                  <a:ext cx="360000" cy="269975"/>
                  <a:chOff x="2120652" y="3882967"/>
                  <a:chExt cx="408198" cy="408160"/>
                </a:xfrm>
              </p:grpSpPr>
              <p:pic>
                <p:nvPicPr>
                  <p:cNvPr id="124"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97"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26" name="椭圆 125"/>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7" name="空心弧 126"/>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8" name="空心弧 127"/>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9" name="空心弧 128"/>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108" name="组合 376"/>
                <p:cNvGrpSpPr>
                  <a:grpSpLocks noChangeAspect="1"/>
                </p:cNvGrpSpPr>
                <p:nvPr/>
              </p:nvGrpSpPr>
              <p:grpSpPr>
                <a:xfrm>
                  <a:off x="7189940" y="3591259"/>
                  <a:ext cx="360000" cy="269975"/>
                  <a:chOff x="2120652" y="3882967"/>
                  <a:chExt cx="408198" cy="408160"/>
                </a:xfrm>
              </p:grpSpPr>
              <p:pic>
                <p:nvPicPr>
                  <p:cNvPr id="118"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119"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20" name="椭圆 119"/>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1" name="空心弧 120"/>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2" name="空心弧 121"/>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3" name="空心弧 122"/>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pic>
              <p:nvPicPr>
                <p:cNvPr id="98" name="Picture 341" descr="图片265"/>
                <p:cNvPicPr>
                  <a:picLocks noChangeAspect="1" noChangeArrowheads="1"/>
                </p:cNvPicPr>
                <p:nvPr/>
              </p:nvPicPr>
              <p:blipFill>
                <a:blip r:embed="rId21" cstate="print"/>
                <a:srcRect/>
                <a:stretch>
                  <a:fillRect/>
                </a:stretch>
              </p:blipFill>
              <p:spPr bwMode="auto">
                <a:xfrm>
                  <a:off x="4473501" y="1850243"/>
                  <a:ext cx="240979" cy="189000"/>
                </a:xfrm>
                <a:prstGeom prst="rect">
                  <a:avLst/>
                </a:prstGeom>
                <a:noFill/>
                <a:ln w="9525">
                  <a:noFill/>
                  <a:miter lim="800000"/>
                  <a:headEnd/>
                  <a:tailEnd/>
                </a:ln>
              </p:spPr>
            </p:pic>
            <p:pic>
              <p:nvPicPr>
                <p:cNvPr id="99" name="Picture 632" descr="图片78"/>
                <p:cNvPicPr>
                  <a:picLocks noChangeAspect="1" noChangeArrowheads="1"/>
                </p:cNvPicPr>
                <p:nvPr/>
              </p:nvPicPr>
              <p:blipFill>
                <a:blip r:embed="rId22" cstate="print"/>
                <a:srcRect/>
                <a:stretch>
                  <a:fillRect/>
                </a:stretch>
              </p:blipFill>
              <p:spPr bwMode="auto">
                <a:xfrm>
                  <a:off x="6728605" y="1896669"/>
                  <a:ext cx="598809" cy="294569"/>
                </a:xfrm>
                <a:prstGeom prst="rect">
                  <a:avLst/>
                </a:prstGeom>
                <a:noFill/>
                <a:effectLst>
                  <a:outerShdw blurRad="50800" dist="38100" dir="2700000" algn="tl" rotWithShape="0">
                    <a:prstClr val="black">
                      <a:alpha val="40000"/>
                    </a:prstClr>
                  </a:outerShdw>
                </a:effectLst>
              </p:spPr>
            </p:pic>
            <p:cxnSp>
              <p:nvCxnSpPr>
                <p:cNvPr id="100" name="直接连接符 99"/>
                <p:cNvCxnSpPr>
                  <a:stCxn id="36" idx="1"/>
                  <a:endCxn id="98" idx="3"/>
                </p:cNvCxnSpPr>
                <p:nvPr/>
              </p:nvCxnSpPr>
              <p:spPr bwMode="auto">
                <a:xfrm flipH="1" flipV="1">
                  <a:off x="4714480" y="1944743"/>
                  <a:ext cx="474141" cy="6166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101" name="TextBox 100"/>
                <p:cNvSpPr txBox="1"/>
                <p:nvPr/>
              </p:nvSpPr>
              <p:spPr>
                <a:xfrm>
                  <a:off x="1970287" y="2472698"/>
                  <a:ext cx="1125338" cy="153888"/>
                </a:xfrm>
                <a:prstGeom prst="rect">
                  <a:avLst/>
                </a:prstGeom>
                <a:noFill/>
              </p:spPr>
              <p:txBody>
                <a:bodyPr wrap="square" lIns="0" tIns="0" rIns="0" bIns="0" rtlCol="0">
                  <a:spAutoFit/>
                </a:bodyPr>
                <a:lstStyle/>
                <a:p>
                  <a:r>
                    <a:rPr lang="zh-CN" altLang="en-US" sz="1000" b="1" dirty="0" smtClean="0">
                      <a:solidFill>
                        <a:schemeClr val="tx2"/>
                      </a:solidFill>
                      <a:latin typeface="微软雅黑" pitchFamily="34" charset="-122"/>
                      <a:ea typeface="微软雅黑" pitchFamily="34" charset="-122"/>
                    </a:rPr>
                    <a:t>室内</a:t>
                  </a:r>
                  <a:r>
                    <a:rPr lang="en-US" altLang="zh-CN" sz="1000" b="1" dirty="0" smtClean="0">
                      <a:solidFill>
                        <a:schemeClr val="tx2"/>
                      </a:solidFill>
                      <a:latin typeface="微软雅黑" pitchFamily="34" charset="-122"/>
                      <a:ea typeface="微软雅黑" pitchFamily="34" charset="-122"/>
                    </a:rPr>
                    <a:t>AP</a:t>
                  </a:r>
                  <a:endParaRPr lang="zh-CN" altLang="en-US" sz="1000" b="1" dirty="0" smtClean="0">
                    <a:solidFill>
                      <a:schemeClr val="tx2"/>
                    </a:solidFill>
                    <a:latin typeface="微软雅黑" pitchFamily="34" charset="-122"/>
                    <a:ea typeface="微软雅黑" pitchFamily="34" charset="-122"/>
                  </a:endParaRPr>
                </a:p>
              </p:txBody>
            </p:sp>
            <p:sp>
              <p:nvSpPr>
                <p:cNvPr id="102" name="TextBox 101"/>
                <p:cNvSpPr txBox="1"/>
                <p:nvPr/>
              </p:nvSpPr>
              <p:spPr>
                <a:xfrm>
                  <a:off x="3521466" y="2729939"/>
                  <a:ext cx="93673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3" name="TextBox 102"/>
                <p:cNvSpPr txBox="1"/>
                <p:nvPr/>
              </p:nvSpPr>
              <p:spPr>
                <a:xfrm>
                  <a:off x="4901063" y="2968950"/>
                  <a:ext cx="94689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面板</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4" name="TextBox 103"/>
                <p:cNvSpPr txBox="1"/>
                <p:nvPr/>
              </p:nvSpPr>
              <p:spPr>
                <a:xfrm>
                  <a:off x="7393940" y="3395549"/>
                  <a:ext cx="832485"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t>
                  </a:r>
                  <a:r>
                    <a:rPr lang="zh-CN" altLang="en-US" sz="1000" b="1" dirty="0" smtClean="0">
                      <a:solidFill>
                        <a:schemeClr val="bg1"/>
                      </a:solidFill>
                      <a:latin typeface="微软雅黑" pitchFamily="34" charset="-122"/>
                      <a:ea typeface="微软雅黑" pitchFamily="34" charset="-122"/>
                    </a:rPr>
                    <a:t>室外</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5" name="TextBox 104"/>
                <p:cNvSpPr txBox="1"/>
                <p:nvPr/>
              </p:nvSpPr>
              <p:spPr>
                <a:xfrm>
                  <a:off x="6093542" y="3184131"/>
                  <a:ext cx="93577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106" name="圆角矩形标注 105"/>
                <p:cNvSpPr/>
                <p:nvPr/>
              </p:nvSpPr>
              <p:spPr bwMode="auto">
                <a:xfrm>
                  <a:off x="1772286" y="1864361"/>
                  <a:ext cx="2164079" cy="288290"/>
                </a:xfrm>
                <a:prstGeom prst="wedgeRoundRectCallout">
                  <a:avLst>
                    <a:gd name="adj1" fmla="val 92036"/>
                    <a:gd name="adj2" fmla="val 7650"/>
                    <a:gd name="adj3" fmla="val 16667"/>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a:lnSpc>
                      <a:spcPct val="150000"/>
                    </a:lnSpc>
                    <a:buClr>
                      <a:srgbClr val="000000"/>
                    </a:buClr>
                    <a:buSzPct val="70000"/>
                  </a:pPr>
                  <a:r>
                    <a:rPr lang="zh-CN" altLang="en-US" sz="1000" b="1" dirty="0" smtClean="0">
                      <a:solidFill>
                        <a:schemeClr val="bg1"/>
                      </a:solidFill>
                      <a:latin typeface="微软雅黑" pitchFamily="34" charset="-122"/>
                      <a:ea typeface="微软雅黑" pitchFamily="34" charset="-122"/>
                      <a:cs typeface="Arial" charset="0"/>
                      <a:sym typeface="Arial" charset="0"/>
                    </a:rPr>
                    <a:t>核心交换机插卡式</a:t>
                  </a:r>
                  <a:r>
                    <a:rPr lang="en-US" altLang="zh-CN" sz="1000" b="1" dirty="0" smtClean="0">
                      <a:solidFill>
                        <a:schemeClr val="bg1"/>
                      </a:solidFill>
                      <a:latin typeface="微软雅黑" pitchFamily="34" charset="-122"/>
                      <a:ea typeface="微软雅黑" pitchFamily="34" charset="-122"/>
                      <a:cs typeface="Arial" charset="0"/>
                      <a:sym typeface="Arial" charset="0"/>
                    </a:rPr>
                    <a:t>AC/</a:t>
                  </a:r>
                  <a:r>
                    <a:rPr lang="zh-CN" altLang="en-US" sz="1000" b="1" dirty="0" smtClean="0">
                      <a:solidFill>
                        <a:schemeClr val="bg1"/>
                      </a:solidFill>
                      <a:latin typeface="微软雅黑" pitchFamily="34" charset="-122"/>
                      <a:ea typeface="微软雅黑" pitchFamily="34" charset="-122"/>
                      <a:cs typeface="Arial" charset="0"/>
                      <a:sym typeface="Arial" charset="0"/>
                    </a:rPr>
                    <a:t>旁挂独立</a:t>
                  </a:r>
                  <a:r>
                    <a:rPr lang="en-US" altLang="zh-CN" sz="1000" b="1" dirty="0" smtClean="0">
                      <a:solidFill>
                        <a:schemeClr val="bg1"/>
                      </a:solidFill>
                      <a:latin typeface="微软雅黑" pitchFamily="34" charset="-122"/>
                      <a:ea typeface="微软雅黑" pitchFamily="34" charset="-122"/>
                      <a:cs typeface="Arial" charset="0"/>
                      <a:sym typeface="Arial" charset="0"/>
                    </a:rPr>
                    <a:t>AC</a:t>
                  </a:r>
                </a:p>
              </p:txBody>
            </p:sp>
            <p:sp>
              <p:nvSpPr>
                <p:cNvPr id="107" name="矩形 106"/>
                <p:cNvSpPr/>
                <p:nvPr/>
              </p:nvSpPr>
              <p:spPr>
                <a:xfrm>
                  <a:off x="4298168" y="1961376"/>
                  <a:ext cx="372399" cy="246221"/>
                </a:xfrm>
                <a:prstGeom prst="rect">
                  <a:avLst/>
                </a:prstGeom>
              </p:spPr>
              <p:txBody>
                <a:bodyPr wrap="none">
                  <a:spAutoFit/>
                </a:bodyPr>
                <a:lstStyle/>
                <a:p>
                  <a:r>
                    <a:rPr lang="en-US" altLang="zh-CN" sz="1000" b="1" dirty="0" smtClean="0">
                      <a:solidFill>
                        <a:schemeClr val="bg1"/>
                      </a:solidFill>
                      <a:latin typeface="微软雅黑" pitchFamily="34" charset="-122"/>
                      <a:ea typeface="微软雅黑" pitchFamily="34" charset="-122"/>
                      <a:cs typeface="Arial" charset="0"/>
                      <a:sym typeface="Arial" charset="0"/>
                    </a:rPr>
                    <a:t>AC</a:t>
                  </a:r>
                  <a:endParaRPr lang="zh-CN" altLang="en-US" sz="1000" dirty="0">
                    <a:solidFill>
                      <a:schemeClr val="bg1"/>
                    </a:solidFill>
                  </a:endParaRPr>
                </a:p>
              </p:txBody>
            </p:sp>
            <p:grpSp>
              <p:nvGrpSpPr>
                <p:cNvPr id="125" name="组合 159"/>
                <p:cNvGrpSpPr/>
                <p:nvPr/>
              </p:nvGrpSpPr>
              <p:grpSpPr>
                <a:xfrm>
                  <a:off x="5610625" y="1478942"/>
                  <a:ext cx="599338" cy="466839"/>
                  <a:chOff x="5865068" y="1956614"/>
                  <a:chExt cx="598090" cy="685460"/>
                </a:xfrm>
              </p:grpSpPr>
              <p:pic>
                <p:nvPicPr>
                  <p:cNvPr id="115" name="Picture 456" descr="图片235"/>
                  <p:cNvPicPr>
                    <a:picLocks noChangeAspect="1" noChangeArrowheads="1"/>
                  </p:cNvPicPr>
                  <p:nvPr/>
                </p:nvPicPr>
                <p:blipFill>
                  <a:blip r:embed="rId19" cstate="print"/>
                  <a:srcRect/>
                  <a:stretch>
                    <a:fillRect/>
                  </a:stretch>
                </p:blipFill>
                <p:spPr bwMode="auto">
                  <a:xfrm>
                    <a:off x="6179222" y="1956614"/>
                    <a:ext cx="283936" cy="28453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6" name="Picture 470" descr="图片249"/>
                  <p:cNvPicPr>
                    <a:picLocks noChangeAspect="1" noChangeArrowheads="1"/>
                  </p:cNvPicPr>
                  <p:nvPr/>
                </p:nvPicPr>
                <p:blipFill>
                  <a:blip r:embed="rId23" cstate="print"/>
                  <a:srcRect/>
                  <a:stretch>
                    <a:fillRect/>
                  </a:stretch>
                </p:blipFill>
                <p:spPr bwMode="auto">
                  <a:xfrm>
                    <a:off x="5865068" y="2347941"/>
                    <a:ext cx="324001" cy="294133"/>
                  </a:xfrm>
                  <a:prstGeom prst="rect">
                    <a:avLst/>
                  </a:prstGeom>
                  <a:noFill/>
                  <a:effectLst>
                    <a:outerShdw blurRad="50800" dist="38100" dir="2700000" algn="tl" rotWithShape="0">
                      <a:prstClr val="black">
                        <a:alpha val="40000"/>
                      </a:prstClr>
                    </a:outerShdw>
                  </a:effectLst>
                </p:spPr>
              </p:pic>
              <p:cxnSp>
                <p:nvCxnSpPr>
                  <p:cNvPr id="117" name="直接连接符 116"/>
                  <p:cNvCxnSpPr/>
                  <p:nvPr/>
                </p:nvCxnSpPr>
                <p:spPr bwMode="auto">
                  <a:xfrm flipV="1">
                    <a:off x="6047121" y="2232526"/>
                    <a:ext cx="213681" cy="13973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grpSp>
            <p:pic>
              <p:nvPicPr>
                <p:cNvPr id="109" name="Picture 456" descr="图片235"/>
                <p:cNvPicPr>
                  <a:picLocks noChangeAspect="1" noChangeArrowheads="1"/>
                </p:cNvPicPr>
                <p:nvPr/>
              </p:nvPicPr>
              <p:blipFill>
                <a:blip r:embed="rId19" cstate="print"/>
                <a:srcRect/>
                <a:stretch>
                  <a:fillRect/>
                </a:stretch>
              </p:blipFill>
              <p:spPr bwMode="auto">
                <a:xfrm>
                  <a:off x="6411795" y="1554461"/>
                  <a:ext cx="284529" cy="193784"/>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0" name="Picture 470" descr="图片249"/>
                <p:cNvPicPr>
                  <a:picLocks noChangeAspect="1" noChangeArrowheads="1"/>
                </p:cNvPicPr>
                <p:nvPr/>
              </p:nvPicPr>
              <p:blipFill>
                <a:blip r:embed="rId23" cstate="print"/>
                <a:srcRect/>
                <a:stretch>
                  <a:fillRect/>
                </a:stretch>
              </p:blipFill>
              <p:spPr bwMode="auto">
                <a:xfrm>
                  <a:off x="6096986" y="1820978"/>
                  <a:ext cx="324677" cy="200322"/>
                </a:xfrm>
                <a:prstGeom prst="rect">
                  <a:avLst/>
                </a:prstGeom>
                <a:noFill/>
                <a:effectLst>
                  <a:outerShdw blurRad="50800" dist="38100" dir="2700000" algn="tl" rotWithShape="0">
                    <a:prstClr val="black">
                      <a:alpha val="40000"/>
                    </a:prstClr>
                  </a:outerShdw>
                </a:effectLst>
              </p:spPr>
            </p:pic>
            <p:cxnSp>
              <p:nvCxnSpPr>
                <p:cNvPr id="111" name="直接连接符 110"/>
                <p:cNvCxnSpPr/>
                <p:nvPr/>
              </p:nvCxnSpPr>
              <p:spPr bwMode="auto">
                <a:xfrm flipV="1">
                  <a:off x="6279424" y="1742370"/>
                  <a:ext cx="214127" cy="9517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cxnSp>
              <p:nvCxnSpPr>
                <p:cNvPr id="112" name="直接连接符 111"/>
                <p:cNvCxnSpPr>
                  <a:stCxn id="115" idx="0"/>
                  <a:endCxn id="86" idx="57"/>
                </p:cNvCxnSpPr>
                <p:nvPr/>
              </p:nvCxnSpPr>
              <p:spPr bwMode="auto">
                <a:xfrm flipV="1">
                  <a:off x="6067699" y="1261564"/>
                  <a:ext cx="30687" cy="2173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13" name="直接连接符 112"/>
                <p:cNvCxnSpPr>
                  <a:stCxn id="115" idx="0"/>
                  <a:endCxn id="87" idx="2"/>
                </p:cNvCxnSpPr>
                <p:nvPr/>
              </p:nvCxnSpPr>
              <p:spPr bwMode="auto">
                <a:xfrm flipV="1">
                  <a:off x="6067699" y="1445266"/>
                  <a:ext cx="692704" cy="33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114" name="圆角矩形 113"/>
                <p:cNvSpPr/>
                <p:nvPr/>
              </p:nvSpPr>
              <p:spPr bwMode="auto">
                <a:xfrm>
                  <a:off x="1711325" y="1868170"/>
                  <a:ext cx="2225040" cy="284480"/>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grpSp>
          <p:sp>
            <p:nvSpPr>
              <p:cNvPr id="12" name="Text Box 76"/>
              <p:cNvSpPr txBox="1">
                <a:spLocks noChangeArrowheads="1"/>
              </p:cNvSpPr>
              <p:nvPr/>
            </p:nvSpPr>
            <p:spPr bwMode="auto">
              <a:xfrm>
                <a:off x="7178879" y="2433914"/>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核心交换机</a:t>
                </a:r>
                <a:endParaRPr kumimoji="1" lang="zh-CN" altLang="en-US" sz="900" b="1" dirty="0">
                  <a:solidFill>
                    <a:schemeClr val="bg1"/>
                  </a:solidFill>
                  <a:latin typeface="微软雅黑" pitchFamily="34" charset="-122"/>
                  <a:ea typeface="微软雅黑" pitchFamily="34" charset="-122"/>
                </a:endParaRPr>
              </a:p>
            </p:txBody>
          </p:sp>
          <p:cxnSp>
            <p:nvCxnSpPr>
              <p:cNvPr id="13" name="直接连接符 12"/>
              <p:cNvCxnSpPr/>
              <p:nvPr/>
            </p:nvCxnSpPr>
            <p:spPr bwMode="auto">
              <a:xfrm>
                <a:off x="6270625" y="2254250"/>
                <a:ext cx="855980" cy="326390"/>
              </a:xfrm>
              <a:prstGeom prst="line">
                <a:avLst/>
              </a:prstGeom>
              <a:noFill/>
              <a:ln w="6350" cap="flat" cmpd="sng" algn="ctr">
                <a:solidFill>
                  <a:srgbClr val="808080"/>
                </a:solidFill>
                <a:prstDash val="dash"/>
                <a:round/>
                <a:headEnd type="none" w="med" len="med"/>
                <a:tailEnd type="none" w="med" len="med"/>
              </a:ln>
              <a:effectLst/>
            </p:spPr>
          </p:cxnSp>
          <p:sp>
            <p:nvSpPr>
              <p:cNvPr id="14" name="Text Box 76"/>
              <p:cNvSpPr txBox="1">
                <a:spLocks noChangeArrowheads="1"/>
              </p:cNvSpPr>
              <p:nvPr/>
            </p:nvSpPr>
            <p:spPr bwMode="auto">
              <a:xfrm>
                <a:off x="7180176" y="2630479"/>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汇聚交换机</a:t>
                </a:r>
                <a:endParaRPr kumimoji="1" lang="zh-CN" altLang="en-US" sz="900" b="1" dirty="0">
                  <a:solidFill>
                    <a:schemeClr val="bg1"/>
                  </a:solidFill>
                  <a:latin typeface="微软雅黑" pitchFamily="34" charset="-122"/>
                  <a:ea typeface="微软雅黑" pitchFamily="34" charset="-122"/>
                </a:endParaRPr>
              </a:p>
            </p:txBody>
          </p:sp>
          <p:cxnSp>
            <p:nvCxnSpPr>
              <p:cNvPr id="15" name="直接连接符 14"/>
              <p:cNvCxnSpPr>
                <a:stCxn id="158" idx="3"/>
              </p:cNvCxnSpPr>
              <p:nvPr/>
            </p:nvCxnSpPr>
            <p:spPr bwMode="auto">
              <a:xfrm>
                <a:off x="6075937" y="2417600"/>
                <a:ext cx="1040508" cy="305280"/>
              </a:xfrm>
              <a:prstGeom prst="line">
                <a:avLst/>
              </a:prstGeom>
              <a:noFill/>
              <a:ln w="6350" cap="flat" cmpd="sng" algn="ctr">
                <a:solidFill>
                  <a:srgbClr val="808080"/>
                </a:solidFill>
                <a:prstDash val="dash"/>
                <a:round/>
                <a:headEnd type="none" w="med" len="med"/>
                <a:tailEnd type="none" w="med" len="med"/>
              </a:ln>
              <a:effectLst/>
            </p:spPr>
          </p:cxnSp>
          <p:sp>
            <p:nvSpPr>
              <p:cNvPr id="16" name="Text Box 76"/>
              <p:cNvSpPr txBox="1">
                <a:spLocks noChangeArrowheads="1"/>
              </p:cNvSpPr>
              <p:nvPr/>
            </p:nvSpPr>
            <p:spPr bwMode="auto">
              <a:xfrm>
                <a:off x="7177915" y="2814977"/>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接入交换机</a:t>
                </a:r>
                <a:endParaRPr kumimoji="1" lang="zh-CN" altLang="en-US" sz="900" b="1" dirty="0">
                  <a:solidFill>
                    <a:schemeClr val="bg1"/>
                  </a:solidFill>
                  <a:latin typeface="微软雅黑" pitchFamily="34" charset="-122"/>
                  <a:ea typeface="微软雅黑" pitchFamily="34" charset="-122"/>
                </a:endParaRPr>
              </a:p>
            </p:txBody>
          </p:sp>
          <p:cxnSp>
            <p:nvCxnSpPr>
              <p:cNvPr id="17" name="直接连接符 16"/>
              <p:cNvCxnSpPr>
                <a:stCxn id="150" idx="3"/>
              </p:cNvCxnSpPr>
              <p:nvPr/>
            </p:nvCxnSpPr>
            <p:spPr bwMode="auto">
              <a:xfrm>
                <a:off x="6255857" y="2917303"/>
                <a:ext cx="870748" cy="90057"/>
              </a:xfrm>
              <a:prstGeom prst="line">
                <a:avLst/>
              </a:prstGeom>
              <a:noFill/>
              <a:ln w="6350" cap="flat" cmpd="sng" algn="ctr">
                <a:solidFill>
                  <a:srgbClr val="808080"/>
                </a:solidFill>
                <a:prstDash val="dash"/>
                <a:round/>
                <a:headEnd type="none" w="med" len="med"/>
                <a:tailEnd type="none" w="med" len="med"/>
              </a:ln>
              <a:effectLst/>
            </p:spPr>
          </p:cxnSp>
          <p:sp>
            <p:nvSpPr>
              <p:cNvPr id="18" name="Text Box 76"/>
              <p:cNvSpPr txBox="1">
                <a:spLocks noChangeArrowheads="1"/>
              </p:cNvSpPr>
              <p:nvPr/>
            </p:nvSpPr>
            <p:spPr bwMode="auto">
              <a:xfrm>
                <a:off x="7111767" y="3016371"/>
                <a:ext cx="1278488" cy="230832"/>
              </a:xfrm>
              <a:prstGeom prst="rect">
                <a:avLst/>
              </a:prstGeom>
              <a:noFill/>
              <a:ln w="9525" algn="ctr">
                <a:noFill/>
                <a:miter lim="800000"/>
                <a:headEnd/>
                <a:tailEnd/>
              </a:ln>
              <a:effectLst/>
            </p:spPr>
            <p:txBody>
              <a:bodyPr wrap="square">
                <a:spAutoFit/>
              </a:bodyPr>
              <a:lstStyle/>
              <a:p>
                <a:pPr algn="ctr" fontAlgn="auto">
                  <a:spcBef>
                    <a:spcPts val="0"/>
                  </a:spcBef>
                  <a:spcAft>
                    <a:spcPts val="0"/>
                  </a:spcAft>
                </a:pPr>
                <a:r>
                  <a:rPr kumimoji="1" lang="en-US" altLang="zh-CN" sz="900" b="1" dirty="0" smtClean="0">
                    <a:solidFill>
                      <a:schemeClr val="bg1"/>
                    </a:solidFill>
                    <a:latin typeface="微软雅黑" pitchFamily="34" charset="-122"/>
                    <a:ea typeface="微软雅黑" pitchFamily="34" charset="-122"/>
                  </a:rPr>
                  <a:t>WLAN </a:t>
                </a:r>
                <a:r>
                  <a:rPr kumimoji="1" lang="zh-CN" altLang="en-US" sz="900" b="1" dirty="0" smtClean="0">
                    <a:solidFill>
                      <a:schemeClr val="bg1"/>
                    </a:solidFill>
                    <a:latin typeface="微软雅黑" pitchFamily="34" charset="-122"/>
                    <a:ea typeface="微软雅黑" pitchFamily="34" charset="-122"/>
                  </a:rPr>
                  <a:t>超百兆接入</a:t>
                </a:r>
                <a:endParaRPr kumimoji="1" lang="zh-CN" altLang="en-US" sz="900" b="1" dirty="0">
                  <a:solidFill>
                    <a:schemeClr val="bg1"/>
                  </a:solidFill>
                  <a:latin typeface="微软雅黑" pitchFamily="34" charset="-122"/>
                  <a:ea typeface="微软雅黑" pitchFamily="34" charset="-122"/>
                </a:endParaRPr>
              </a:p>
            </p:txBody>
          </p:sp>
          <p:cxnSp>
            <p:nvCxnSpPr>
              <p:cNvPr id="19" name="直接连接符 18"/>
              <p:cNvCxnSpPr>
                <a:stCxn id="124" idx="3"/>
                <a:endCxn id="18" idx="1"/>
              </p:cNvCxnSpPr>
              <p:nvPr/>
            </p:nvCxnSpPr>
            <p:spPr bwMode="auto">
              <a:xfrm flipV="1">
                <a:off x="6456712" y="3131787"/>
                <a:ext cx="655055" cy="330586"/>
              </a:xfrm>
              <a:prstGeom prst="line">
                <a:avLst/>
              </a:prstGeom>
              <a:noFill/>
              <a:ln w="6350" cap="flat" cmpd="sng" algn="ctr">
                <a:solidFill>
                  <a:srgbClr val="808080"/>
                </a:solidFill>
                <a:prstDash val="dash"/>
                <a:round/>
                <a:headEnd type="none" w="med" len="med"/>
                <a:tailEnd type="none" w="med" len="med"/>
              </a:ln>
              <a:effectLst/>
            </p:spPr>
          </p:cxnSp>
        </p:grpSp>
        <p:sp>
          <p:nvSpPr>
            <p:cNvPr id="8" name="圆角矩形 7"/>
            <p:cNvSpPr/>
            <p:nvPr/>
          </p:nvSpPr>
          <p:spPr bwMode="auto">
            <a:xfrm>
              <a:off x="7112000" y="2350587"/>
              <a:ext cx="1188720" cy="790574"/>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cxnSp>
          <p:nvCxnSpPr>
            <p:cNvPr id="9" name="直接连接符 8"/>
            <p:cNvCxnSpPr>
              <a:endCxn id="107" idx="0"/>
            </p:cNvCxnSpPr>
            <p:nvPr/>
          </p:nvCxnSpPr>
          <p:spPr bwMode="auto">
            <a:xfrm flipV="1">
              <a:off x="3961312" y="1844352"/>
              <a:ext cx="550087" cy="68084"/>
            </a:xfrm>
            <a:prstGeom prst="line">
              <a:avLst/>
            </a:prstGeom>
            <a:noFill/>
            <a:ln w="6350" cap="flat" cmpd="sng" algn="ctr">
              <a:solidFill>
                <a:srgbClr val="808080"/>
              </a:solidFill>
              <a:prstDash val="dash"/>
              <a:round/>
              <a:headEnd type="none" w="med" len="med"/>
              <a:tailEnd type="none" w="med" len="med"/>
            </a:ln>
            <a:effectLst/>
          </p:spPr>
        </p:cxnSp>
        <p:sp>
          <p:nvSpPr>
            <p:cNvPr id="10" name="矩形 9"/>
            <p:cNvSpPr/>
            <p:nvPr/>
          </p:nvSpPr>
          <p:spPr>
            <a:xfrm>
              <a:off x="665638" y="4166350"/>
              <a:ext cx="2852063" cy="338554"/>
            </a:xfrm>
            <a:prstGeom prst="rect">
              <a:avLst/>
            </a:prstGeom>
          </p:spPr>
          <p:txBody>
            <a:bodyPr wrap="none">
              <a:spAutoFit/>
            </a:bodyPr>
            <a:lstStyle/>
            <a:p>
              <a:pPr defTabSz="1024219" eaLnBrk="0" fontAlgn="auto" hangingPunct="0">
                <a:spcBef>
                  <a:spcPts val="0"/>
                </a:spcBef>
                <a:spcAft>
                  <a:spcPts val="0"/>
                </a:spcAft>
                <a:defRPr/>
              </a:pPr>
              <a:r>
                <a:rPr lang="zh-CN" altLang="en-US" sz="1600" b="1" kern="0" dirty="0" smtClean="0">
                  <a:solidFill>
                    <a:schemeClr val="bg1"/>
                  </a:solidFill>
                  <a:latin typeface="微软雅黑" pitchFamily="34" charset="-122"/>
                  <a:ea typeface="微软雅黑" pitchFamily="34" charset="-122"/>
                  <a:cs typeface="Times New Roman" pitchFamily="18" charset="0"/>
                </a:rPr>
                <a:t>有线无线融合、统一管理运维</a:t>
              </a:r>
              <a:endParaRPr lang="zh-CN" altLang="en-US" sz="1600" b="1" kern="0" dirty="0">
                <a:solidFill>
                  <a:schemeClr val="bg1"/>
                </a:solidFill>
                <a:latin typeface="微软雅黑" pitchFamily="34" charset="-122"/>
                <a:ea typeface="微软雅黑" pitchFamily="34" charset="-122"/>
                <a:cs typeface="Times New Roman" pitchFamily="18" charset="0"/>
              </a:endParaRPr>
            </a:p>
          </p:txBody>
        </p:sp>
      </p:grpSp>
      <p:sp>
        <p:nvSpPr>
          <p:cNvPr id="170" name="Title 2"/>
          <p:cNvSpPr txBox="1">
            <a:spLocks/>
          </p:cNvSpPr>
          <p:nvPr/>
        </p:nvSpPr>
        <p:spPr>
          <a:xfrm>
            <a:off x="251520" y="267494"/>
            <a:ext cx="7344816" cy="559338"/>
          </a:xfrm>
          <a:prstGeom prst="rect">
            <a:avLst/>
          </a:prstGeom>
        </p:spPr>
        <p:txBody>
          <a:bodyPr lIns="91413" tIns="45707" rIns="91413" bIns="45707"/>
          <a:lstStyle/>
          <a:p>
            <a:pPr eaLnBrk="0" hangingPunct="0">
              <a:defRPr/>
            </a:pPr>
            <a:r>
              <a:rPr lang="zh-CN" altLang="en-US" sz="3200" dirty="0" smtClean="0">
                <a:solidFill>
                  <a:prstClr val="white"/>
                </a:solidFill>
                <a:latin typeface="微软雅黑" pitchFamily="34" charset="-122"/>
                <a:ea typeface="微软雅黑" pitchFamily="34" charset="-122"/>
                <a:cs typeface="+mj-cs"/>
              </a:rPr>
              <a:t>高教无线网络架构</a:t>
            </a:r>
            <a:r>
              <a:rPr lang="zh-CN" altLang="en-US" dirty="0" smtClean="0">
                <a:solidFill>
                  <a:prstClr val="white"/>
                </a:solidFill>
                <a:latin typeface="微软雅黑" pitchFamily="34" charset="-122"/>
                <a:ea typeface="微软雅黑" pitchFamily="34" charset="-122"/>
                <a:cs typeface="+mj-cs"/>
              </a:rPr>
              <a:t>（校区总人数≥</a:t>
            </a:r>
            <a:r>
              <a:rPr lang="en-US" altLang="zh-CN" dirty="0" smtClean="0">
                <a:solidFill>
                  <a:prstClr val="white"/>
                </a:solidFill>
                <a:latin typeface="微软雅黑" pitchFamily="34" charset="-122"/>
                <a:ea typeface="微软雅黑" pitchFamily="34" charset="-122"/>
                <a:cs typeface="+mj-cs"/>
              </a:rPr>
              <a:t>2</a:t>
            </a:r>
            <a:r>
              <a:rPr lang="zh-CN" altLang="en-US" dirty="0" smtClean="0">
                <a:solidFill>
                  <a:prstClr val="white"/>
                </a:solidFill>
                <a:latin typeface="微软雅黑" pitchFamily="34" charset="-122"/>
                <a:ea typeface="微软雅黑" pitchFamily="34" charset="-122"/>
                <a:cs typeface="+mj-cs"/>
              </a:rPr>
              <a:t>万，存在专业</a:t>
            </a:r>
            <a:r>
              <a:rPr lang="en-US" altLang="zh-CN" dirty="0" smtClean="0">
                <a:solidFill>
                  <a:prstClr val="white"/>
                </a:solidFill>
                <a:latin typeface="微软雅黑" pitchFamily="34" charset="-122"/>
                <a:ea typeface="微软雅黑" pitchFamily="34" charset="-122"/>
                <a:cs typeface="+mj-cs"/>
              </a:rPr>
              <a:t>BRAS</a:t>
            </a:r>
            <a:r>
              <a:rPr lang="zh-CN" altLang="en-US" dirty="0" smtClean="0">
                <a:solidFill>
                  <a:prstClr val="white"/>
                </a:solidFill>
                <a:latin typeface="微软雅黑" pitchFamily="34" charset="-122"/>
                <a:ea typeface="微软雅黑" pitchFamily="34" charset="-122"/>
                <a:cs typeface="+mj-cs"/>
              </a:rPr>
              <a:t>）</a:t>
            </a:r>
            <a:endParaRPr lang="zh-CN" altLang="en-US" sz="3200" dirty="0" smtClean="0">
              <a:solidFill>
                <a:prstClr val="white"/>
              </a:solidFill>
              <a:latin typeface="微软雅黑" pitchFamily="34" charset="-122"/>
              <a:ea typeface="微软雅黑" pitchFamily="34" charset="-122"/>
              <a:cs typeface="+mj-cs"/>
            </a:endParaRPr>
          </a:p>
          <a:p>
            <a:pPr eaLnBrk="0" hangingPunct="0">
              <a:defRPr/>
            </a:pPr>
            <a:endParaRPr lang="en-US" altLang="zh-CN" sz="2800" b="1" dirty="0" smtClean="0">
              <a:solidFill>
                <a:srgbClr val="C0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223120" y="195162"/>
            <a:ext cx="8609730" cy="471277"/>
          </a:xfrm>
          <a:prstGeom prst="rect">
            <a:avLst/>
          </a:prstGeom>
        </p:spPr>
        <p:txBody>
          <a:bodyPr lIns="91414" tIns="45708" rIns="91414" bIns="45708"/>
          <a:lstStyle/>
          <a:p>
            <a:pPr eaLnBrk="0" hangingPunct="0">
              <a:defRPr/>
            </a:pPr>
            <a:r>
              <a:rPr lang="zh-CN" altLang="en-US" sz="2400" dirty="0" smtClean="0">
                <a:solidFill>
                  <a:prstClr val="white"/>
                </a:solidFill>
                <a:latin typeface="微软雅黑" pitchFamily="34" charset="-122"/>
                <a:ea typeface="微软雅黑" pitchFamily="34" charset="-122"/>
              </a:rPr>
              <a:t>整体架构描述</a:t>
            </a:r>
            <a:r>
              <a:rPr lang="en-US" altLang="zh-CN" sz="2400" dirty="0" smtClean="0">
                <a:solidFill>
                  <a:prstClr val="white"/>
                </a:solidFill>
                <a:latin typeface="微软雅黑" pitchFamily="34" charset="-122"/>
                <a:ea typeface="微软雅黑" pitchFamily="34" charset="-122"/>
              </a:rPr>
              <a:t>- </a:t>
            </a:r>
            <a:r>
              <a:rPr lang="zh-CN" altLang="en-US" sz="2400" dirty="0" smtClean="0">
                <a:solidFill>
                  <a:prstClr val="white"/>
                </a:solidFill>
                <a:latin typeface="微软雅黑" pitchFamily="34" charset="-122"/>
                <a:ea typeface="微软雅黑" pitchFamily="34" charset="-122"/>
              </a:rPr>
              <a:t>以</a:t>
            </a:r>
            <a:r>
              <a:rPr lang="en-US" altLang="zh-CN" sz="2400" dirty="0" smtClean="0">
                <a:solidFill>
                  <a:prstClr val="white"/>
                </a:solidFill>
                <a:latin typeface="微软雅黑" pitchFamily="34" charset="-122"/>
                <a:ea typeface="微软雅黑" pitchFamily="34" charset="-122"/>
              </a:rPr>
              <a:t>SDN</a:t>
            </a:r>
            <a:r>
              <a:rPr lang="zh-CN" altLang="en-US" sz="2400" dirty="0" smtClean="0">
                <a:solidFill>
                  <a:prstClr val="white"/>
                </a:solidFill>
                <a:latin typeface="微软雅黑" pitchFamily="34" charset="-122"/>
                <a:ea typeface="微软雅黑" pitchFamily="34" charset="-122"/>
              </a:rPr>
              <a:t>的理念去建设下一代敏捷校园网</a:t>
            </a:r>
            <a:endParaRPr lang="zh-CN" altLang="en-US" sz="2400" dirty="0">
              <a:solidFill>
                <a:prstClr val="white"/>
              </a:solidFill>
              <a:latin typeface="微软雅黑" pitchFamily="34" charset="-122"/>
              <a:ea typeface="微软雅黑" pitchFamily="34" charset="-122"/>
            </a:endParaRPr>
          </a:p>
        </p:txBody>
      </p:sp>
      <p:sp>
        <p:nvSpPr>
          <p:cNvPr id="5" name="TextBox 4"/>
          <p:cNvSpPr txBox="1"/>
          <p:nvPr/>
        </p:nvSpPr>
        <p:spPr>
          <a:xfrm>
            <a:off x="179512" y="915566"/>
            <a:ext cx="8639033" cy="2631490"/>
          </a:xfrm>
          <a:prstGeom prst="rect">
            <a:avLst/>
          </a:prstGeom>
          <a:noFill/>
        </p:spPr>
        <p:txBody>
          <a:bodyPr wrap="square" rtlCol="0">
            <a:spAutoFit/>
          </a:bodyPr>
          <a:lstStyle/>
          <a:p>
            <a:r>
              <a:rPr lang="zh-CN" altLang="en-US" sz="1600" b="1" dirty="0" smtClean="0">
                <a:solidFill>
                  <a:srgbClr val="FFFF00"/>
                </a:solidFill>
                <a:latin typeface="微软雅黑" pitchFamily="34" charset="-122"/>
                <a:ea typeface="微软雅黑" pitchFamily="34" charset="-122"/>
              </a:rPr>
              <a:t>核心层：</a:t>
            </a:r>
            <a:endParaRPr lang="en-US" altLang="zh-CN" sz="1600" b="1" dirty="0" smtClean="0">
              <a:solidFill>
                <a:srgbClr val="FFFF00"/>
              </a:solidFill>
              <a:latin typeface="微软雅黑" pitchFamily="34" charset="-122"/>
              <a:ea typeface="微软雅黑" pitchFamily="34" charset="-122"/>
            </a:endParaRPr>
          </a:p>
          <a:p>
            <a:pPr>
              <a:buFont typeface="Wingdings" pitchFamily="2" charset="2"/>
              <a:buChar char="Ø"/>
            </a:pPr>
            <a:r>
              <a:rPr lang="zh-CN" altLang="en-US" sz="1200" dirty="0" smtClean="0">
                <a:solidFill>
                  <a:schemeClr val="bg1"/>
                </a:solidFill>
                <a:latin typeface="微软雅黑" pitchFamily="34" charset="-122"/>
                <a:ea typeface="微软雅黑" pitchFamily="34" charset="-122"/>
              </a:rPr>
              <a:t>有线、无线的部分融合部署：建议采用独立的</a:t>
            </a:r>
            <a:r>
              <a:rPr lang="en-US" altLang="zh-CN" sz="1200" dirty="0" smtClean="0">
                <a:solidFill>
                  <a:schemeClr val="bg1"/>
                </a:solidFill>
                <a:latin typeface="微软雅黑" pitchFamily="34" charset="-122"/>
                <a:ea typeface="微软雅黑" pitchFamily="34" charset="-122"/>
              </a:rPr>
              <a:t>AC</a:t>
            </a:r>
            <a:r>
              <a:rPr lang="zh-CN" altLang="en-US" sz="1200" dirty="0" smtClean="0">
                <a:solidFill>
                  <a:schemeClr val="bg1"/>
                </a:solidFill>
                <a:latin typeface="微软雅黑" pitchFamily="34" charset="-122"/>
                <a:ea typeface="微软雅黑" pitchFamily="34" charset="-122"/>
              </a:rPr>
              <a:t>控制器</a:t>
            </a:r>
            <a:r>
              <a:rPr lang="en-US" altLang="zh-CN" sz="1200" dirty="0" smtClean="0">
                <a:solidFill>
                  <a:schemeClr val="bg1"/>
                </a:solidFill>
                <a:latin typeface="微软雅黑" pitchFamily="34" charset="-122"/>
                <a:ea typeface="微软雅黑" pitchFamily="34" charset="-122"/>
              </a:rPr>
              <a:t>/ACU2</a:t>
            </a:r>
            <a:r>
              <a:rPr lang="zh-CN" altLang="en-US" sz="1200" dirty="0" smtClean="0">
                <a:solidFill>
                  <a:schemeClr val="bg1"/>
                </a:solidFill>
                <a:latin typeface="微软雅黑" pitchFamily="34" charset="-122"/>
                <a:ea typeface="微软雅黑" pitchFamily="34" charset="-122"/>
              </a:rPr>
              <a:t>卡，</a:t>
            </a:r>
            <a:r>
              <a:rPr lang="en-US" altLang="zh-CN" sz="1200" dirty="0" smtClean="0">
                <a:solidFill>
                  <a:schemeClr val="bg1"/>
                </a:solidFill>
                <a:latin typeface="微软雅黑" pitchFamily="34" charset="-122"/>
                <a:ea typeface="微软雅黑" pitchFamily="34" charset="-122"/>
              </a:rPr>
              <a:t>1+1</a:t>
            </a:r>
            <a:r>
              <a:rPr lang="zh-CN" altLang="en-US" sz="1200" dirty="0" smtClean="0">
                <a:solidFill>
                  <a:schemeClr val="bg1"/>
                </a:solidFill>
                <a:latin typeface="微软雅黑" pitchFamily="34" charset="-122"/>
                <a:ea typeface="微软雅黑" pitchFamily="34" charset="-122"/>
              </a:rPr>
              <a:t>热备部署，</a:t>
            </a:r>
            <a:r>
              <a:rPr lang="en-US" altLang="zh-CN" sz="1200" dirty="0" err="1" smtClean="0">
                <a:solidFill>
                  <a:schemeClr val="bg1"/>
                </a:solidFill>
                <a:latin typeface="微软雅黑" pitchFamily="34" charset="-122"/>
                <a:ea typeface="微软雅黑" pitchFamily="34" charset="-122"/>
              </a:rPr>
              <a:t>portal+mac</a:t>
            </a:r>
            <a:r>
              <a:rPr lang="zh-CN" altLang="en-US" sz="1200" dirty="0" smtClean="0">
                <a:solidFill>
                  <a:schemeClr val="bg1"/>
                </a:solidFill>
                <a:latin typeface="微软雅黑" pitchFamily="34" charset="-122"/>
                <a:ea typeface="微软雅黑" pitchFamily="34" charset="-122"/>
              </a:rPr>
              <a:t>的无感知认证</a:t>
            </a:r>
            <a:r>
              <a:rPr lang="en-US" altLang="zh-CN" sz="1200" dirty="0" smtClean="0">
                <a:solidFill>
                  <a:schemeClr val="bg1"/>
                </a:solidFill>
                <a:latin typeface="微软雅黑" pitchFamily="34" charset="-122"/>
                <a:ea typeface="微软雅黑" pitchFamily="34" charset="-122"/>
              </a:rPr>
              <a:t>/PPPOE</a:t>
            </a:r>
            <a:r>
              <a:rPr lang="zh-CN" altLang="en-US" sz="1200" dirty="0" smtClean="0">
                <a:solidFill>
                  <a:schemeClr val="bg1"/>
                </a:solidFill>
                <a:latin typeface="微软雅黑" pitchFamily="34" charset="-122"/>
                <a:ea typeface="微软雅黑" pitchFamily="34" charset="-122"/>
              </a:rPr>
              <a:t>准入点，可</a:t>
            </a:r>
            <a:r>
              <a:rPr lang="zh-CN" altLang="en-US" sz="1200" dirty="0" smtClean="0">
                <a:solidFill>
                  <a:schemeClr val="bg1"/>
                </a:solidFill>
                <a:latin typeface="微软雅黑" pitchFamily="34" charset="-122"/>
                <a:ea typeface="微软雅黑" pitchFamily="34" charset="-122"/>
              </a:rPr>
              <a:t>以部署在</a:t>
            </a:r>
            <a:r>
              <a:rPr lang="en-US" altLang="zh-CN" sz="1200" dirty="0" smtClean="0">
                <a:solidFill>
                  <a:schemeClr val="bg1"/>
                </a:solidFill>
                <a:latin typeface="微软雅黑" pitchFamily="34" charset="-122"/>
                <a:ea typeface="微软雅黑" pitchFamily="34" charset="-122"/>
              </a:rPr>
              <a:t>BRAS</a:t>
            </a:r>
            <a:r>
              <a:rPr lang="zh-CN" altLang="en-US" sz="1200" dirty="0" smtClean="0">
                <a:solidFill>
                  <a:schemeClr val="bg1"/>
                </a:solidFill>
                <a:latin typeface="微软雅黑" pitchFamily="34" charset="-122"/>
                <a:ea typeface="微软雅黑" pitchFamily="34" charset="-122"/>
              </a:rPr>
              <a:t>上；无线</a:t>
            </a:r>
            <a:r>
              <a:rPr lang="en-US" altLang="zh-CN" sz="1200" dirty="0" smtClean="0">
                <a:solidFill>
                  <a:schemeClr val="bg1"/>
                </a:solidFill>
                <a:latin typeface="微软雅黑" pitchFamily="34" charset="-122"/>
                <a:ea typeface="微软雅黑" pitchFamily="34" charset="-122"/>
              </a:rPr>
              <a:t>802.1x</a:t>
            </a:r>
            <a:r>
              <a:rPr lang="zh-CN" altLang="en-US" sz="1200" dirty="0" smtClean="0">
                <a:solidFill>
                  <a:schemeClr val="bg1"/>
                </a:solidFill>
                <a:latin typeface="微软雅黑" pitchFamily="34" charset="-122"/>
                <a:ea typeface="微软雅黑" pitchFamily="34" charset="-122"/>
              </a:rPr>
              <a:t>准入点部署在</a:t>
            </a:r>
            <a:r>
              <a:rPr lang="en-US" altLang="zh-CN" sz="1200" dirty="0" smtClean="0">
                <a:solidFill>
                  <a:schemeClr val="bg1"/>
                </a:solidFill>
                <a:latin typeface="微软雅黑" pitchFamily="34" charset="-122"/>
                <a:ea typeface="微软雅黑" pitchFamily="34" charset="-122"/>
              </a:rPr>
              <a:t>AC</a:t>
            </a:r>
            <a:r>
              <a:rPr lang="zh-CN" altLang="en-US" sz="1200" dirty="0" smtClean="0">
                <a:solidFill>
                  <a:schemeClr val="bg1"/>
                </a:solidFill>
                <a:latin typeface="微软雅黑" pitchFamily="34" charset="-122"/>
                <a:ea typeface="微软雅黑" pitchFamily="34" charset="-122"/>
              </a:rPr>
              <a:t>控制器上，有线</a:t>
            </a:r>
            <a:r>
              <a:rPr lang="en-US" altLang="zh-CN" sz="1200" dirty="0" smtClean="0">
                <a:solidFill>
                  <a:schemeClr val="bg1"/>
                </a:solidFill>
                <a:latin typeface="微软雅黑" pitchFamily="34" charset="-122"/>
                <a:ea typeface="微软雅黑" pitchFamily="34" charset="-122"/>
              </a:rPr>
              <a:t>802.1x</a:t>
            </a:r>
            <a:r>
              <a:rPr lang="zh-CN" altLang="en-US" sz="1200" dirty="0" smtClean="0">
                <a:solidFill>
                  <a:schemeClr val="bg1"/>
                </a:solidFill>
                <a:latin typeface="微软雅黑" pitchFamily="34" charset="-122"/>
                <a:ea typeface="微软雅黑" pitchFamily="34" charset="-122"/>
              </a:rPr>
              <a:t>准入点仍然放在接入交换机上。</a:t>
            </a:r>
            <a:endParaRPr lang="en-US" altLang="zh-CN" sz="1200" dirty="0" smtClean="0">
              <a:solidFill>
                <a:schemeClr val="bg1"/>
              </a:solidFill>
              <a:latin typeface="微软雅黑" pitchFamily="34" charset="-122"/>
              <a:ea typeface="微软雅黑" pitchFamily="34" charset="-122"/>
            </a:endParaRPr>
          </a:p>
          <a:p>
            <a:r>
              <a:rPr lang="zh-CN" altLang="en-US" sz="1600" b="1" dirty="0" smtClean="0">
                <a:solidFill>
                  <a:srgbClr val="FFFF00"/>
                </a:solidFill>
                <a:latin typeface="微软雅黑" pitchFamily="34" charset="-122"/>
                <a:ea typeface="微软雅黑" pitchFamily="34" charset="-122"/>
              </a:rPr>
              <a:t>接入层：</a:t>
            </a:r>
            <a:r>
              <a:rPr lang="zh-CN" altLang="en-US" sz="1100" dirty="0" smtClean="0">
                <a:solidFill>
                  <a:schemeClr val="bg1"/>
                </a:solidFill>
                <a:latin typeface="微软雅黑" pitchFamily="34" charset="-122"/>
                <a:ea typeface="微软雅黑" pitchFamily="34" charset="-122"/>
              </a:rPr>
              <a:t>接入层分为有线、无线两个部分，有线接入和</a:t>
            </a:r>
            <a:r>
              <a:rPr lang="en-US" altLang="zh-CN" sz="1100" dirty="0" smtClean="0">
                <a:solidFill>
                  <a:schemeClr val="bg1"/>
                </a:solidFill>
                <a:latin typeface="微软雅黑" pitchFamily="34" charset="-122"/>
                <a:ea typeface="微软雅黑" pitchFamily="34" charset="-122"/>
              </a:rPr>
              <a:t>POE</a:t>
            </a:r>
            <a:r>
              <a:rPr lang="zh-CN" altLang="en-US" sz="1100" dirty="0" smtClean="0">
                <a:solidFill>
                  <a:schemeClr val="bg1"/>
                </a:solidFill>
                <a:latin typeface="微软雅黑" pitchFamily="34" charset="-122"/>
                <a:ea typeface="微软雅黑" pitchFamily="34" charset="-122"/>
              </a:rPr>
              <a:t>接入交换机建议采用华为</a:t>
            </a:r>
            <a:r>
              <a:rPr lang="en-US" altLang="zh-CN" sz="1100" dirty="0" smtClean="0">
                <a:solidFill>
                  <a:schemeClr val="bg1"/>
                </a:solidFill>
                <a:latin typeface="微软雅黑" pitchFamily="34" charset="-122"/>
                <a:ea typeface="微软雅黑" pitchFamily="34" charset="-122"/>
              </a:rPr>
              <a:t>S5720-SI-PWR/S5700-LI-PWR</a:t>
            </a:r>
            <a:r>
              <a:rPr lang="zh-CN" altLang="en-US" sz="1100" dirty="0" smtClean="0">
                <a:solidFill>
                  <a:schemeClr val="bg1"/>
                </a:solidFill>
                <a:latin typeface="微软雅黑" pitchFamily="34" charset="-122"/>
                <a:ea typeface="微软雅黑" pitchFamily="34" charset="-122"/>
              </a:rPr>
              <a:t>系列设备，</a:t>
            </a:r>
            <a:r>
              <a:rPr lang="zh-CN" altLang="en-US" sz="1100" b="1" dirty="0" smtClean="0">
                <a:solidFill>
                  <a:schemeClr val="bg1"/>
                </a:solidFill>
                <a:latin typeface="微软雅黑" pitchFamily="34" charset="-122"/>
                <a:ea typeface="微软雅黑" pitchFamily="34" charset="-122"/>
              </a:rPr>
              <a:t>无线部分根据实际环境分别采用</a:t>
            </a:r>
            <a:r>
              <a:rPr lang="en-US" altLang="zh-CN" sz="1100" b="1" dirty="0" smtClean="0">
                <a:solidFill>
                  <a:schemeClr val="bg1"/>
                </a:solidFill>
                <a:latin typeface="微软雅黑" pitchFamily="34" charset="-122"/>
                <a:ea typeface="微软雅黑" pitchFamily="34" charset="-122"/>
              </a:rPr>
              <a:t>AP4030DN-E</a:t>
            </a:r>
            <a:r>
              <a:rPr lang="zh-CN" altLang="en-US" sz="1100" b="1" dirty="0" smtClean="0">
                <a:solidFill>
                  <a:schemeClr val="bg1"/>
                </a:solidFill>
                <a:latin typeface="微软雅黑" pitchFamily="34" charset="-122"/>
                <a:ea typeface="微软雅黑" pitchFamily="34" charset="-122"/>
              </a:rPr>
              <a:t>（办公）、</a:t>
            </a:r>
            <a:r>
              <a:rPr lang="en-US" altLang="zh-CN" sz="1100" b="1" dirty="0" smtClean="0">
                <a:solidFill>
                  <a:schemeClr val="bg1"/>
                </a:solidFill>
                <a:latin typeface="微软雅黑" pitchFamily="34" charset="-122"/>
                <a:ea typeface="微软雅黑" pitchFamily="34" charset="-122"/>
              </a:rPr>
              <a:t>AP5030DN</a:t>
            </a:r>
            <a:r>
              <a:rPr lang="zh-CN" altLang="en-US" sz="1100" b="1" dirty="0" smtClean="0">
                <a:solidFill>
                  <a:schemeClr val="bg1"/>
                </a:solidFill>
                <a:latin typeface="微软雅黑" pitchFamily="34" charset="-122"/>
                <a:ea typeface="微软雅黑" pitchFamily="34" charset="-122"/>
              </a:rPr>
              <a:t>（教学）、</a:t>
            </a:r>
            <a:r>
              <a:rPr lang="en-US" altLang="zh-CN" sz="1100" b="1" dirty="0" smtClean="0">
                <a:solidFill>
                  <a:schemeClr val="bg1"/>
                </a:solidFill>
                <a:latin typeface="微软雅黑" pitchFamily="34" charset="-122"/>
                <a:ea typeface="微软雅黑" pitchFamily="34" charset="-122"/>
              </a:rPr>
              <a:t>AP2030DN</a:t>
            </a:r>
            <a:r>
              <a:rPr lang="zh-CN" altLang="en-US" sz="1100" b="1" dirty="0" smtClean="0">
                <a:solidFill>
                  <a:schemeClr val="bg1"/>
                </a:solidFill>
                <a:latin typeface="微软雅黑" pitchFamily="34" charset="-122"/>
                <a:ea typeface="微软雅黑" pitchFamily="34" charset="-122"/>
              </a:rPr>
              <a:t>（面板式</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a:t>
            </a:r>
            <a:r>
              <a:rPr lang="en-US" altLang="zh-CN" sz="1100" b="1" dirty="0" smtClean="0">
                <a:solidFill>
                  <a:schemeClr val="bg1"/>
                </a:solidFill>
                <a:latin typeface="微软雅黑" pitchFamily="34" charset="-122"/>
                <a:ea typeface="微软雅黑" pitchFamily="34" charset="-122"/>
              </a:rPr>
              <a:t>AP9430</a:t>
            </a:r>
            <a:r>
              <a:rPr lang="zh-CN" altLang="en-US" sz="1100" b="1" dirty="0" smtClean="0">
                <a:solidFill>
                  <a:schemeClr val="bg1"/>
                </a:solidFill>
                <a:latin typeface="微软雅黑" pitchFamily="34" charset="-122"/>
                <a:ea typeface="微软雅黑" pitchFamily="34" charset="-122"/>
              </a:rPr>
              <a:t>（宿舍</a:t>
            </a:r>
            <a:r>
              <a:rPr lang="zh-CN" altLang="en-US" sz="1100" b="1" dirty="0" smtClean="0">
                <a:solidFill>
                  <a:schemeClr val="bg1"/>
                </a:solidFill>
                <a:latin typeface="微软雅黑" pitchFamily="34" charset="-122"/>
                <a:ea typeface="微软雅黑" pitchFamily="34" charset="-122"/>
              </a:rPr>
              <a:t>区</a:t>
            </a:r>
            <a:r>
              <a:rPr lang="zh-CN" altLang="en-US" sz="1100" b="1" dirty="0" smtClean="0">
                <a:solidFill>
                  <a:schemeClr val="bg1"/>
                </a:solidFill>
                <a:latin typeface="微软雅黑" pitchFamily="34" charset="-122"/>
                <a:ea typeface="微软雅黑" pitchFamily="34" charset="-122"/>
              </a:rPr>
              <a:t>、</a:t>
            </a:r>
            <a:r>
              <a:rPr lang="zh-CN" altLang="en-US" sz="1100" b="1" dirty="0" smtClean="0">
                <a:solidFill>
                  <a:schemeClr val="bg1"/>
                </a:solidFill>
                <a:latin typeface="微软雅黑" pitchFamily="34" charset="-122"/>
                <a:ea typeface="微软雅黑" pitchFamily="34" charset="-122"/>
              </a:rPr>
              <a:t>行政办公楼</a:t>
            </a:r>
            <a:r>
              <a:rPr lang="zh-CN" altLang="en-US" sz="1100" b="1" dirty="0" smtClean="0">
                <a:solidFill>
                  <a:schemeClr val="bg1"/>
                </a:solidFill>
                <a:latin typeface="微软雅黑" pitchFamily="34" charset="-122"/>
                <a:ea typeface="微软雅黑" pitchFamily="34" charset="-122"/>
              </a:rPr>
              <a:t>采用华为敏捷分布式</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a:t>
            </a:r>
            <a:r>
              <a:rPr lang="en-US" altLang="zh-CN" sz="1100" b="1" dirty="0" smtClean="0">
                <a:solidFill>
                  <a:schemeClr val="bg1"/>
                </a:solidFill>
                <a:latin typeface="微软雅黑" pitchFamily="34" charset="-122"/>
                <a:ea typeface="微软雅黑" pitchFamily="34" charset="-122"/>
              </a:rPr>
              <a:t>AP8130DN</a:t>
            </a:r>
            <a:r>
              <a:rPr lang="zh-CN" altLang="en-US" sz="1100" b="1" dirty="0" smtClean="0">
                <a:solidFill>
                  <a:schemeClr val="bg1"/>
                </a:solidFill>
                <a:latin typeface="微软雅黑" pitchFamily="34" charset="-122"/>
                <a:ea typeface="微软雅黑" pitchFamily="34" charset="-122"/>
              </a:rPr>
              <a:t>（室外型</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，采用全向天线）；</a:t>
            </a:r>
            <a:endParaRPr lang="en-US" altLang="zh-CN" sz="1400" b="1" dirty="0" smtClean="0">
              <a:solidFill>
                <a:schemeClr val="bg1"/>
              </a:solidFill>
              <a:latin typeface="微软雅黑" pitchFamily="34" charset="-122"/>
              <a:ea typeface="微软雅黑" pitchFamily="34" charset="-122"/>
            </a:endParaRPr>
          </a:p>
          <a:p>
            <a:pPr lvl="0"/>
            <a:r>
              <a:rPr lang="zh-CN" altLang="en-US" sz="1600" b="1" dirty="0" smtClean="0">
                <a:solidFill>
                  <a:srgbClr val="FFFF00"/>
                </a:solidFill>
                <a:latin typeface="微软雅黑" pitchFamily="34" charset="-122"/>
                <a:ea typeface="微软雅黑" pitchFamily="34" charset="-122"/>
              </a:rPr>
              <a:t>校园出口：</a:t>
            </a:r>
            <a:r>
              <a:rPr lang="zh-CN" altLang="en-US" sz="1100" dirty="0" smtClean="0">
                <a:solidFill>
                  <a:schemeClr val="bg1"/>
                </a:solidFill>
                <a:latin typeface="微软雅黑" pitchFamily="34" charset="-122"/>
                <a:ea typeface="微软雅黑" pitchFamily="34" charset="-122"/>
              </a:rPr>
              <a:t>华为</a:t>
            </a:r>
            <a:r>
              <a:rPr lang="en-US" altLang="zh-CN" sz="1100" dirty="0" smtClean="0">
                <a:solidFill>
                  <a:schemeClr val="bg1"/>
                </a:solidFill>
                <a:latin typeface="微软雅黑" pitchFamily="34" charset="-122"/>
                <a:ea typeface="微软雅黑" pitchFamily="34" charset="-122"/>
              </a:rPr>
              <a:t>Agile Controller</a:t>
            </a:r>
            <a:r>
              <a:rPr lang="zh-CN" altLang="en-US" sz="1100" dirty="0" smtClean="0">
                <a:solidFill>
                  <a:schemeClr val="bg1"/>
                </a:solidFill>
                <a:latin typeface="微软雅黑" pitchFamily="34" charset="-122"/>
                <a:ea typeface="微软雅黑" pitchFamily="34" charset="-122"/>
              </a:rPr>
              <a:t>可以实现与华为下一代防火墙</a:t>
            </a:r>
            <a:r>
              <a:rPr lang="en-US" altLang="zh-CN"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rPr>
              <a:t>深信服上网行为管理等设备对用户信息的实时同步，保障可以实现基于用户的出口带宽管理；同时跟</a:t>
            </a:r>
            <a:r>
              <a:rPr lang="en-US" altLang="zh-CN" sz="1100" dirty="0" smtClean="0">
                <a:solidFill>
                  <a:schemeClr val="bg1"/>
                </a:solidFill>
                <a:latin typeface="微软雅黑" pitchFamily="34" charset="-122"/>
                <a:ea typeface="微软雅黑" pitchFamily="34" charset="-122"/>
              </a:rPr>
              <a:t>F5</a:t>
            </a:r>
            <a:r>
              <a:rPr lang="zh-CN" altLang="en-US" sz="1100" dirty="0" smtClean="0">
                <a:solidFill>
                  <a:schemeClr val="bg1"/>
                </a:solidFill>
                <a:latin typeface="微软雅黑" pitchFamily="34" charset="-122"/>
                <a:ea typeface="微软雅黑" pitchFamily="34" charset="-122"/>
              </a:rPr>
              <a:t>的基于用户信息的实时同步也可以进行下一步的探讨，实现准入和准出的统一管理，</a:t>
            </a:r>
            <a:r>
              <a:rPr lang="en-US" altLang="zh-CN" sz="1100" dirty="0" smtClean="0">
                <a:solidFill>
                  <a:schemeClr val="bg1"/>
                </a:solidFill>
                <a:latin typeface="微软雅黑" pitchFamily="34" charset="-122"/>
                <a:ea typeface="微软雅黑" pitchFamily="34" charset="-122"/>
              </a:rPr>
              <a:t> Agile Controller</a:t>
            </a:r>
            <a:r>
              <a:rPr lang="zh-CN" altLang="en-US" sz="1100" dirty="0" smtClean="0">
                <a:solidFill>
                  <a:schemeClr val="bg1"/>
                </a:solidFill>
                <a:latin typeface="微软雅黑" pitchFamily="34" charset="-122"/>
                <a:ea typeface="微软雅黑" pitchFamily="34" charset="-122"/>
              </a:rPr>
              <a:t>还可以智能识别用户的使用场景（</a:t>
            </a:r>
            <a:r>
              <a:rPr lang="en-US" altLang="zh-CN" sz="1100" dirty="0" smtClean="0">
                <a:solidFill>
                  <a:schemeClr val="bg1"/>
                </a:solidFill>
                <a:latin typeface="微软雅黑" pitchFamily="34" charset="-122"/>
                <a:ea typeface="微软雅黑" pitchFamily="34" charset="-122"/>
              </a:rPr>
              <a:t>who</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when</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where </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what</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which</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how</a:t>
            </a:r>
            <a:r>
              <a:rPr lang="zh-CN" altLang="en-US"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cs typeface="Arial" pitchFamily="34" charset="0"/>
              </a:rPr>
              <a:t>集中控制，不管用户在哪里，都会自动获得对应的权限和体验策略</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 </a:t>
            </a:r>
            <a:r>
              <a:rPr lang="zh-CN" altLang="en-US" sz="1100" dirty="0" smtClean="0">
                <a:solidFill>
                  <a:schemeClr val="bg1"/>
                </a:solidFill>
                <a:latin typeface="微软雅黑" pitchFamily="34" charset="-122"/>
                <a:ea typeface="微软雅黑" pitchFamily="34" charset="-122"/>
              </a:rPr>
              <a:t>（已经存在例如城市热点或者深澜</a:t>
            </a:r>
            <a:r>
              <a:rPr lang="en-US" altLang="zh-CN" sz="1100" dirty="0" smtClean="0">
                <a:solidFill>
                  <a:schemeClr val="bg1"/>
                </a:solidFill>
                <a:latin typeface="微软雅黑" pitchFamily="34" charset="-122"/>
                <a:ea typeface="微软雅黑" pitchFamily="34" charset="-122"/>
              </a:rPr>
              <a:t>AAA</a:t>
            </a:r>
            <a:r>
              <a:rPr lang="zh-CN" altLang="en-US" sz="1100" dirty="0" smtClean="0">
                <a:solidFill>
                  <a:schemeClr val="bg1"/>
                </a:solidFill>
                <a:latin typeface="微软雅黑" pitchFamily="34" charset="-122"/>
                <a:ea typeface="微软雅黑" pitchFamily="34" charset="-122"/>
              </a:rPr>
              <a:t>系统时，</a:t>
            </a:r>
            <a:r>
              <a:rPr lang="en-US" altLang="zh-CN" sz="1100" dirty="0" smtClean="0">
                <a:solidFill>
                  <a:schemeClr val="bg1"/>
                </a:solidFill>
                <a:latin typeface="微软雅黑" pitchFamily="34" charset="-122"/>
                <a:ea typeface="微软雅黑" pitchFamily="34" charset="-122"/>
              </a:rPr>
              <a:t>Agile Controller</a:t>
            </a:r>
            <a:r>
              <a:rPr lang="zh-CN" altLang="en-US" sz="1100" dirty="0" smtClean="0">
                <a:solidFill>
                  <a:schemeClr val="bg1"/>
                </a:solidFill>
                <a:latin typeface="微软雅黑" pitchFamily="34" charset="-122"/>
                <a:ea typeface="微软雅黑" pitchFamily="34" charset="-122"/>
              </a:rPr>
              <a:t>采用</a:t>
            </a:r>
            <a:r>
              <a:rPr lang="en-US" altLang="zh-CN" sz="1100" dirty="0" smtClean="0">
                <a:solidFill>
                  <a:schemeClr val="bg1"/>
                </a:solidFill>
                <a:latin typeface="微软雅黑" pitchFamily="34" charset="-122"/>
                <a:ea typeface="微软雅黑" pitchFamily="34" charset="-122"/>
              </a:rPr>
              <a:t>Proxy</a:t>
            </a:r>
            <a:r>
              <a:rPr lang="zh-CN" altLang="en-US" sz="1100" dirty="0" smtClean="0">
                <a:solidFill>
                  <a:schemeClr val="bg1"/>
                </a:solidFill>
                <a:latin typeface="微软雅黑" pitchFamily="34" charset="-122"/>
                <a:ea typeface="微软雅黑" pitchFamily="34" charset="-122"/>
              </a:rPr>
              <a:t>代理模式来部署）</a:t>
            </a:r>
            <a:r>
              <a:rPr lang="en-US" altLang="zh-CN" sz="1100" dirty="0" smtClean="0">
                <a:solidFill>
                  <a:schemeClr val="bg1"/>
                </a:solidFill>
                <a:latin typeface="微软雅黑" pitchFamily="34" charset="-122"/>
                <a:ea typeface="微软雅黑" pitchFamily="34" charset="-122"/>
              </a:rPr>
              <a:t>                   </a:t>
            </a:r>
          </a:p>
          <a:p>
            <a:pPr lvl="0"/>
            <a:r>
              <a:rPr lang="zh-CN" altLang="en-US" sz="2400" b="1" dirty="0" smtClean="0">
                <a:solidFill>
                  <a:srgbClr val="FFFF00"/>
                </a:solidFill>
              </a:rPr>
              <a:t>                                    业务随身、场景化部署</a:t>
            </a:r>
            <a:endParaRPr lang="en-US" altLang="zh-CN" sz="1400" b="1" dirty="0" smtClean="0">
              <a:solidFill>
                <a:srgbClr val="FFFF00"/>
              </a:solidFill>
              <a:latin typeface="微软雅黑" pitchFamily="34" charset="-122"/>
              <a:ea typeface="微软雅黑" pitchFamily="34" charset="-122"/>
            </a:endParaRPr>
          </a:p>
          <a:p>
            <a:endParaRPr lang="en-US" altLang="zh-CN" sz="1400" b="1" dirty="0" smtClean="0">
              <a:solidFill>
                <a:schemeClr val="bg1"/>
              </a:solidFill>
              <a:latin typeface="微软雅黑" pitchFamily="34" charset="-122"/>
              <a:ea typeface="微软雅黑" pitchFamily="34" charset="-122"/>
            </a:endParaRPr>
          </a:p>
        </p:txBody>
      </p:sp>
    </p:spTree>
    <p:extLst>
      <p:ext uri="{BB962C8B-B14F-4D97-AF65-F5344CB8AC3E}">
        <p14:creationId xmlns="" xmlns:p14="http://schemas.microsoft.com/office/powerpoint/2010/main" val="634195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C913308-F349-4B6D-A68A-DD1791B4A57B}" type="slidenum">
              <a:rPr lang="zh-CN" altLang="en-US" smtClean="0"/>
              <a:pPr/>
              <a:t>17</a:t>
            </a:fld>
            <a:endParaRPr lang="zh-CN" altLang="en-US" dirty="0"/>
          </a:p>
        </p:txBody>
      </p:sp>
      <p:sp>
        <p:nvSpPr>
          <p:cNvPr id="170" name="Title 2"/>
          <p:cNvSpPr txBox="1">
            <a:spLocks/>
          </p:cNvSpPr>
          <p:nvPr/>
        </p:nvSpPr>
        <p:spPr>
          <a:xfrm>
            <a:off x="251520" y="267494"/>
            <a:ext cx="7344816" cy="559338"/>
          </a:xfrm>
          <a:prstGeom prst="rect">
            <a:avLst/>
          </a:prstGeom>
        </p:spPr>
        <p:txBody>
          <a:bodyPr lIns="91413" tIns="45707" rIns="91413" bIns="45707"/>
          <a:lstStyle/>
          <a:p>
            <a:pPr eaLnBrk="0" hangingPunct="0">
              <a:defRPr/>
            </a:pPr>
            <a:r>
              <a:rPr lang="zh-CN" altLang="en-US" sz="3200" dirty="0" smtClean="0">
                <a:solidFill>
                  <a:prstClr val="white"/>
                </a:solidFill>
                <a:latin typeface="微软雅黑" pitchFamily="34" charset="-122"/>
                <a:ea typeface="微软雅黑" pitchFamily="34" charset="-122"/>
                <a:cs typeface="+mj-cs"/>
              </a:rPr>
              <a:t>高教无线网络架构</a:t>
            </a:r>
            <a:r>
              <a:rPr lang="zh-CN" altLang="en-US" dirty="0" smtClean="0">
                <a:solidFill>
                  <a:prstClr val="white"/>
                </a:solidFill>
                <a:latin typeface="微软雅黑" pitchFamily="34" charset="-122"/>
                <a:ea typeface="微软雅黑" pitchFamily="34" charset="-122"/>
                <a:cs typeface="+mj-cs"/>
              </a:rPr>
              <a:t>（多校区方案，每个校区</a:t>
            </a:r>
            <a:r>
              <a:rPr lang="zh-CN" altLang="en-US" dirty="0" smtClean="0">
                <a:solidFill>
                  <a:prstClr val="white"/>
                </a:solidFill>
                <a:latin typeface="微软雅黑" pitchFamily="34" charset="-122"/>
                <a:ea typeface="微软雅黑" pitchFamily="34" charset="-122"/>
              </a:rPr>
              <a:t>≤</a:t>
            </a:r>
            <a:r>
              <a:rPr lang="en-US" altLang="zh-CN" dirty="0" smtClean="0">
                <a:solidFill>
                  <a:prstClr val="white"/>
                </a:solidFill>
                <a:latin typeface="微软雅黑" pitchFamily="34" charset="-122"/>
                <a:ea typeface="微软雅黑" pitchFamily="34" charset="-122"/>
              </a:rPr>
              <a:t>2</a:t>
            </a:r>
            <a:r>
              <a:rPr lang="zh-CN" altLang="en-US" dirty="0" smtClean="0">
                <a:solidFill>
                  <a:prstClr val="white"/>
                </a:solidFill>
                <a:latin typeface="微软雅黑" pitchFamily="34" charset="-122"/>
                <a:ea typeface="微软雅黑" pitchFamily="34" charset="-122"/>
              </a:rPr>
              <a:t>万</a:t>
            </a:r>
            <a:r>
              <a:rPr lang="zh-CN" altLang="en-US" dirty="0" smtClean="0">
                <a:solidFill>
                  <a:prstClr val="white"/>
                </a:solidFill>
                <a:latin typeface="微软雅黑" pitchFamily="34" charset="-122"/>
                <a:ea typeface="微软雅黑" pitchFamily="34" charset="-122"/>
                <a:cs typeface="+mj-cs"/>
              </a:rPr>
              <a:t>）</a:t>
            </a:r>
            <a:endParaRPr lang="zh-CN" altLang="en-US" sz="3200" dirty="0" smtClean="0">
              <a:solidFill>
                <a:prstClr val="white"/>
              </a:solidFill>
              <a:latin typeface="微软雅黑" pitchFamily="34" charset="-122"/>
              <a:ea typeface="微软雅黑" pitchFamily="34" charset="-122"/>
              <a:cs typeface="+mj-cs"/>
            </a:endParaRPr>
          </a:p>
          <a:p>
            <a:pPr eaLnBrk="0" hangingPunct="0">
              <a:defRPr/>
            </a:pPr>
            <a:endParaRPr lang="en-US" altLang="zh-CN" sz="2800" b="1" dirty="0" smtClean="0">
              <a:solidFill>
                <a:srgbClr val="C00000"/>
              </a:solidFill>
              <a:latin typeface="微软雅黑" pitchFamily="34" charset="-122"/>
              <a:ea typeface="微软雅黑" pitchFamily="34" charset="-122"/>
            </a:endParaRPr>
          </a:p>
        </p:txBody>
      </p:sp>
      <p:grpSp>
        <p:nvGrpSpPr>
          <p:cNvPr id="171" name="组合 5"/>
          <p:cNvGrpSpPr/>
          <p:nvPr/>
        </p:nvGrpSpPr>
        <p:grpSpPr>
          <a:xfrm>
            <a:off x="18122" y="883616"/>
            <a:ext cx="8240486" cy="3610864"/>
            <a:chOff x="446315" y="883616"/>
            <a:chExt cx="8240486" cy="3610864"/>
          </a:xfrm>
        </p:grpSpPr>
        <p:grpSp>
          <p:nvGrpSpPr>
            <p:cNvPr id="172" name="组合 497"/>
            <p:cNvGrpSpPr/>
            <p:nvPr/>
          </p:nvGrpSpPr>
          <p:grpSpPr>
            <a:xfrm>
              <a:off x="446315" y="883616"/>
              <a:ext cx="8240486" cy="3439148"/>
              <a:chOff x="364067" y="981590"/>
              <a:chExt cx="8352417" cy="3439148"/>
            </a:xfrm>
          </p:grpSpPr>
          <p:grpSp>
            <p:nvGrpSpPr>
              <p:cNvPr id="176" name="组合 171"/>
              <p:cNvGrpSpPr/>
              <p:nvPr/>
            </p:nvGrpSpPr>
            <p:grpSpPr>
              <a:xfrm>
                <a:off x="364067" y="981590"/>
                <a:ext cx="8352417" cy="3439148"/>
                <a:chOff x="364067" y="1000640"/>
                <a:chExt cx="8352417" cy="3439148"/>
              </a:xfrm>
            </p:grpSpPr>
            <p:sp>
              <p:nvSpPr>
                <p:cNvPr id="185" name="任意多边形 184"/>
                <p:cNvSpPr/>
                <p:nvPr/>
              </p:nvSpPr>
              <p:spPr bwMode="auto">
                <a:xfrm>
                  <a:off x="4024698" y="1317664"/>
                  <a:ext cx="1634228" cy="580202"/>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186" name="任意多边形 185"/>
                <p:cNvSpPr>
                  <a:spLocks noChangeAspect="1"/>
                </p:cNvSpPr>
                <p:nvPr/>
              </p:nvSpPr>
              <p:spPr bwMode="auto">
                <a:xfrm>
                  <a:off x="6327941" y="1716886"/>
                  <a:ext cx="1979299" cy="640970"/>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cxnSp>
              <p:nvCxnSpPr>
                <p:cNvPr id="187" name="直接连接符 186"/>
                <p:cNvCxnSpPr/>
                <p:nvPr/>
              </p:nvCxnSpPr>
              <p:spPr bwMode="auto">
                <a:xfrm flipV="1">
                  <a:off x="2187923" y="25358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88" name="直接连接符 187"/>
                <p:cNvCxnSpPr>
                  <a:endCxn id="327" idx="2"/>
                </p:cNvCxnSpPr>
                <p:nvPr/>
              </p:nvCxnSpPr>
              <p:spPr bwMode="auto">
                <a:xfrm flipH="1" flipV="1">
                  <a:off x="4986979" y="1815977"/>
                  <a:ext cx="341953" cy="9194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89" name="直接连接符 188"/>
                <p:cNvCxnSpPr>
                  <a:stCxn id="271" idx="0"/>
                  <a:endCxn id="250" idx="54"/>
                </p:cNvCxnSpPr>
                <p:nvPr/>
              </p:nvCxnSpPr>
              <p:spPr bwMode="auto">
                <a:xfrm flipH="1" flipV="1">
                  <a:off x="6319517" y="1286977"/>
                  <a:ext cx="234543" cy="26748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0" name="直接连接符 189"/>
                <p:cNvCxnSpPr/>
                <p:nvPr/>
              </p:nvCxnSpPr>
              <p:spPr bwMode="auto">
                <a:xfrm flipV="1">
                  <a:off x="5896709" y="2216558"/>
                  <a:ext cx="292700"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1" name="直接连接符 190"/>
                <p:cNvCxnSpPr/>
                <p:nvPr/>
              </p:nvCxnSpPr>
              <p:spPr bwMode="auto">
                <a:xfrm flipH="1" flipV="1">
                  <a:off x="5710923" y="1824678"/>
                  <a:ext cx="555605" cy="7156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2" name="直接连接符 191"/>
                <p:cNvCxnSpPr>
                  <a:stCxn id="202" idx="1"/>
                </p:cNvCxnSpPr>
                <p:nvPr/>
              </p:nvCxnSpPr>
              <p:spPr bwMode="auto">
                <a:xfrm flipV="1">
                  <a:off x="5923000" y="1962820"/>
                  <a:ext cx="334764" cy="1951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3" name="直接连接符 192"/>
                <p:cNvCxnSpPr/>
                <p:nvPr/>
              </p:nvCxnSpPr>
              <p:spPr bwMode="auto">
                <a:xfrm flipH="1" flipV="1">
                  <a:off x="4343823" y="2350583"/>
                  <a:ext cx="622207" cy="89785"/>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4" name="直接连接符 193"/>
                <p:cNvCxnSpPr/>
                <p:nvPr/>
              </p:nvCxnSpPr>
              <p:spPr bwMode="auto">
                <a:xfrm flipV="1">
                  <a:off x="4135253" y="2345378"/>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5" name="直接连接符 194"/>
                <p:cNvCxnSpPr/>
                <p:nvPr/>
              </p:nvCxnSpPr>
              <p:spPr bwMode="auto">
                <a:xfrm flipV="1">
                  <a:off x="4736425" y="24377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6" name="直接连接符 195"/>
                <p:cNvCxnSpPr/>
                <p:nvPr/>
              </p:nvCxnSpPr>
              <p:spPr bwMode="auto">
                <a:xfrm flipH="1" flipV="1">
                  <a:off x="5416472" y="2541862"/>
                  <a:ext cx="622207" cy="8978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7" name="直接连接符 196"/>
                <p:cNvCxnSpPr/>
                <p:nvPr/>
              </p:nvCxnSpPr>
              <p:spPr bwMode="auto">
                <a:xfrm flipV="1">
                  <a:off x="5202643" y="2544465"/>
                  <a:ext cx="224345"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8" name="直接连接符 197"/>
                <p:cNvCxnSpPr/>
                <p:nvPr/>
              </p:nvCxnSpPr>
              <p:spPr bwMode="auto">
                <a:xfrm flipV="1">
                  <a:off x="5809074" y="2629043"/>
                  <a:ext cx="224345" cy="1444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9" name="直接连接符 198"/>
                <p:cNvCxnSpPr/>
                <p:nvPr/>
              </p:nvCxnSpPr>
              <p:spPr bwMode="auto">
                <a:xfrm flipV="1">
                  <a:off x="5369149" y="1893856"/>
                  <a:ext cx="343528" cy="21340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00" name="直接连接符 199"/>
                <p:cNvCxnSpPr/>
                <p:nvPr/>
              </p:nvCxnSpPr>
              <p:spPr bwMode="auto">
                <a:xfrm flipV="1">
                  <a:off x="4969535" y="2073424"/>
                  <a:ext cx="290947"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201" name="Picture 459" descr="图片238"/>
                <p:cNvPicPr>
                  <a:picLocks noChangeAspect="1" noChangeArrowheads="1"/>
                </p:cNvPicPr>
                <p:nvPr/>
              </p:nvPicPr>
              <p:blipFill>
                <a:blip r:embed="rId2" cstate="print"/>
                <a:srcRect/>
                <a:stretch>
                  <a:fillRect/>
                </a:stretch>
              </p:blipFill>
              <p:spPr bwMode="auto">
                <a:xfrm>
                  <a:off x="5188620" y="1876940"/>
                  <a:ext cx="317238" cy="25894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02" name="Picture 459" descr="图片238"/>
                <p:cNvPicPr>
                  <a:picLocks noChangeAspect="1" noChangeArrowheads="1"/>
                </p:cNvPicPr>
                <p:nvPr/>
              </p:nvPicPr>
              <p:blipFill>
                <a:blip r:embed="rId2" cstate="print"/>
                <a:srcRect/>
                <a:stretch>
                  <a:fillRect/>
                </a:stretch>
              </p:blipFill>
              <p:spPr bwMode="auto">
                <a:xfrm>
                  <a:off x="5923001" y="2027881"/>
                  <a:ext cx="317237" cy="258943"/>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03" name="直接连接符 202"/>
                <p:cNvCxnSpPr/>
                <p:nvPr/>
              </p:nvCxnSpPr>
              <p:spPr bwMode="auto">
                <a:xfrm flipV="1">
                  <a:off x="5686387" y="2394824"/>
                  <a:ext cx="290947" cy="18867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04" name="直接连接符 203"/>
                <p:cNvCxnSpPr/>
                <p:nvPr/>
              </p:nvCxnSpPr>
              <p:spPr bwMode="auto">
                <a:xfrm flipV="1">
                  <a:off x="4711889" y="2206148"/>
                  <a:ext cx="290947" cy="1899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205" name="组合 391"/>
                <p:cNvGrpSpPr>
                  <a:grpSpLocks noChangeAspect="1"/>
                </p:cNvGrpSpPr>
                <p:nvPr/>
              </p:nvGrpSpPr>
              <p:grpSpPr>
                <a:xfrm>
                  <a:off x="4652361" y="1550378"/>
                  <a:ext cx="489795" cy="265599"/>
                  <a:chOff x="3899173" y="2489781"/>
                  <a:chExt cx="760670" cy="549981"/>
                </a:xfrm>
              </p:grpSpPr>
              <p:pic>
                <p:nvPicPr>
                  <p:cNvPr id="324" name="Picture 455" descr="图片146"/>
                  <p:cNvPicPr>
                    <a:picLocks noChangeAspect="1" noChangeArrowheads="1"/>
                  </p:cNvPicPr>
                  <p:nvPr/>
                </p:nvPicPr>
                <p:blipFill>
                  <a:blip r:embed="rId3" cstate="print"/>
                  <a:srcRect/>
                  <a:stretch>
                    <a:fillRect/>
                  </a:stretch>
                </p:blipFill>
                <p:spPr bwMode="auto">
                  <a:xfrm>
                    <a:off x="4447766" y="2578264"/>
                    <a:ext cx="212077"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5" name="Picture 455" descr="图片146"/>
                  <p:cNvPicPr>
                    <a:picLocks noChangeAspect="1" noChangeArrowheads="1"/>
                  </p:cNvPicPr>
                  <p:nvPr/>
                </p:nvPicPr>
                <p:blipFill>
                  <a:blip r:embed="rId4" cstate="print"/>
                  <a:srcRect/>
                  <a:stretch>
                    <a:fillRect/>
                  </a:stretch>
                </p:blipFill>
                <p:spPr bwMode="auto">
                  <a:xfrm>
                    <a:off x="4034130" y="2489781"/>
                    <a:ext cx="213829"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6" name="Picture 455" descr="图片146"/>
                  <p:cNvPicPr>
                    <a:picLocks noChangeAspect="1" noChangeArrowheads="1"/>
                  </p:cNvPicPr>
                  <p:nvPr/>
                </p:nvPicPr>
                <p:blipFill>
                  <a:blip r:embed="rId3" cstate="print"/>
                  <a:srcRect/>
                  <a:stretch>
                    <a:fillRect/>
                  </a:stretch>
                </p:blipFill>
                <p:spPr bwMode="auto">
                  <a:xfrm>
                    <a:off x="4249712" y="2540095"/>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7" name="Picture 455" descr="图片146"/>
                  <p:cNvPicPr>
                    <a:picLocks noChangeAspect="1" noChangeArrowheads="1"/>
                  </p:cNvPicPr>
                  <p:nvPr/>
                </p:nvPicPr>
                <p:blipFill>
                  <a:blip r:embed="rId3" cstate="print"/>
                  <a:srcRect/>
                  <a:stretch>
                    <a:fillRect/>
                  </a:stretch>
                </p:blipFill>
                <p:spPr bwMode="auto">
                  <a:xfrm>
                    <a:off x="4312809" y="2737880"/>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8" name="Picture 455" descr="图片146"/>
                  <p:cNvPicPr>
                    <a:picLocks noChangeAspect="1" noChangeArrowheads="1"/>
                  </p:cNvPicPr>
                  <p:nvPr/>
                </p:nvPicPr>
                <p:blipFill>
                  <a:blip r:embed="rId3" cstate="print"/>
                  <a:srcRect/>
                  <a:stretch>
                    <a:fillRect/>
                  </a:stretch>
                </p:blipFill>
                <p:spPr bwMode="auto">
                  <a:xfrm>
                    <a:off x="3899173" y="2651132"/>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9" name="Picture 455" descr="图片146"/>
                  <p:cNvPicPr>
                    <a:picLocks noChangeAspect="1" noChangeArrowheads="1"/>
                  </p:cNvPicPr>
                  <p:nvPr/>
                </p:nvPicPr>
                <p:blipFill>
                  <a:blip r:embed="rId3" cstate="print"/>
                  <a:srcRect/>
                  <a:stretch>
                    <a:fillRect/>
                  </a:stretch>
                </p:blipFill>
                <p:spPr bwMode="auto">
                  <a:xfrm>
                    <a:off x="4113002" y="2701446"/>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206" name="直接连接符 205"/>
                <p:cNvCxnSpPr/>
                <p:nvPr/>
              </p:nvCxnSpPr>
              <p:spPr bwMode="auto">
                <a:xfrm flipV="1">
                  <a:off x="6594296" y="2125677"/>
                  <a:ext cx="401366" cy="25503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07" name="直接连接符 206"/>
                <p:cNvCxnSpPr/>
                <p:nvPr/>
              </p:nvCxnSpPr>
              <p:spPr bwMode="auto">
                <a:xfrm flipH="1" flipV="1">
                  <a:off x="6060475" y="2286824"/>
                  <a:ext cx="544954" cy="8505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208" name="组合 102"/>
                <p:cNvGrpSpPr>
                  <a:grpSpLocks/>
                </p:cNvGrpSpPr>
                <p:nvPr/>
              </p:nvGrpSpPr>
              <p:grpSpPr bwMode="auto">
                <a:xfrm>
                  <a:off x="4771131" y="2087546"/>
                  <a:ext cx="368082" cy="294598"/>
                  <a:chOff x="6432673" y="3394947"/>
                  <a:chExt cx="491807" cy="509286"/>
                </a:xfrm>
              </p:grpSpPr>
              <p:pic>
                <p:nvPicPr>
                  <p:cNvPr id="322"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323"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209" name="组合 275"/>
                <p:cNvGrpSpPr/>
                <p:nvPr/>
              </p:nvGrpSpPr>
              <p:grpSpPr>
                <a:xfrm>
                  <a:off x="3691464" y="2347675"/>
                  <a:ext cx="542313" cy="349990"/>
                  <a:chOff x="3665633" y="4181689"/>
                  <a:chExt cx="491199" cy="426992"/>
                </a:xfrm>
              </p:grpSpPr>
              <p:pic>
                <p:nvPicPr>
                  <p:cNvPr id="319"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0"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1"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210" name="组合 102"/>
                <p:cNvGrpSpPr>
                  <a:grpSpLocks/>
                </p:cNvGrpSpPr>
                <p:nvPr/>
              </p:nvGrpSpPr>
              <p:grpSpPr bwMode="auto">
                <a:xfrm>
                  <a:off x="5707855" y="2257209"/>
                  <a:ext cx="368082" cy="294598"/>
                  <a:chOff x="6432673" y="3394947"/>
                  <a:chExt cx="491807" cy="509286"/>
                </a:xfrm>
              </p:grpSpPr>
              <p:pic>
                <p:nvPicPr>
                  <p:cNvPr id="317"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318"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211" name="组合 279"/>
                <p:cNvGrpSpPr/>
                <p:nvPr/>
              </p:nvGrpSpPr>
              <p:grpSpPr>
                <a:xfrm>
                  <a:off x="4387100" y="2472591"/>
                  <a:ext cx="542313" cy="349990"/>
                  <a:chOff x="3665633" y="4181689"/>
                  <a:chExt cx="491199" cy="426992"/>
                </a:xfrm>
              </p:grpSpPr>
              <p:pic>
                <p:nvPicPr>
                  <p:cNvPr id="314"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5"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6"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212" name="组合 279"/>
                <p:cNvGrpSpPr/>
                <p:nvPr/>
              </p:nvGrpSpPr>
              <p:grpSpPr>
                <a:xfrm>
                  <a:off x="5058789" y="2603824"/>
                  <a:ext cx="542313" cy="349990"/>
                  <a:chOff x="3665633" y="4181689"/>
                  <a:chExt cx="491199" cy="426992"/>
                </a:xfrm>
              </p:grpSpPr>
              <p:pic>
                <p:nvPicPr>
                  <p:cNvPr id="311"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2"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3"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213" name="组合 279"/>
                <p:cNvGrpSpPr/>
                <p:nvPr/>
              </p:nvGrpSpPr>
              <p:grpSpPr>
                <a:xfrm>
                  <a:off x="5713544" y="2705424"/>
                  <a:ext cx="542313" cy="349990"/>
                  <a:chOff x="3665633" y="4181689"/>
                  <a:chExt cx="491199" cy="426992"/>
                </a:xfrm>
              </p:grpSpPr>
              <p:pic>
                <p:nvPicPr>
                  <p:cNvPr id="308"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09"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0"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214" name="直接连接符 213"/>
                <p:cNvCxnSpPr/>
                <p:nvPr/>
              </p:nvCxnSpPr>
              <p:spPr bwMode="auto">
                <a:xfrm flipH="1" flipV="1">
                  <a:off x="2407784" y="2532619"/>
                  <a:ext cx="4884839" cy="86372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5" name="直接连接符 214"/>
                <p:cNvCxnSpPr/>
                <p:nvPr/>
              </p:nvCxnSpPr>
              <p:spPr bwMode="auto">
                <a:xfrm flipV="1">
                  <a:off x="3489007" y="27637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6" name="直接连接符 215"/>
                <p:cNvCxnSpPr/>
                <p:nvPr/>
              </p:nvCxnSpPr>
              <p:spPr bwMode="auto">
                <a:xfrm flipV="1">
                  <a:off x="4823878" y="30057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7" name="直接连接符 216"/>
                <p:cNvCxnSpPr/>
                <p:nvPr/>
              </p:nvCxnSpPr>
              <p:spPr bwMode="auto">
                <a:xfrm flipV="1">
                  <a:off x="6124962" y="32336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8" name="直接连接符 217"/>
                <p:cNvCxnSpPr/>
                <p:nvPr/>
              </p:nvCxnSpPr>
              <p:spPr bwMode="auto">
                <a:xfrm flipV="1">
                  <a:off x="7067584" y="3407198"/>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19" name="任意多边形 218"/>
                <p:cNvSpPr/>
                <p:nvPr/>
              </p:nvSpPr>
              <p:spPr bwMode="auto">
                <a:xfrm>
                  <a:off x="364067" y="2487239"/>
                  <a:ext cx="2370666" cy="778934"/>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222" h="948267">
                      <a:moveTo>
                        <a:pt x="767644" y="0"/>
                      </a:moveTo>
                      <a:lnTo>
                        <a:pt x="2314222" y="293510"/>
                      </a:lnTo>
                      <a:lnTo>
                        <a:pt x="1467555" y="948267"/>
                      </a:lnTo>
                      <a:lnTo>
                        <a:pt x="0" y="654755"/>
                      </a:lnTo>
                      <a:lnTo>
                        <a:pt x="767644"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0" name="任意多边形 219"/>
                <p:cNvSpPr/>
                <p:nvPr/>
              </p:nvSpPr>
              <p:spPr bwMode="auto">
                <a:xfrm>
                  <a:off x="1988348" y="2763133"/>
                  <a:ext cx="2339048" cy="793421"/>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790889 w 2314222"/>
                    <a:gd name="connsiteY0" fmla="*/ 0 h 980880"/>
                    <a:gd name="connsiteX1" fmla="*/ 2314222 w 2314222"/>
                    <a:gd name="connsiteY1" fmla="*/ 326123 h 980880"/>
                    <a:gd name="connsiteX2" fmla="*/ 1467555 w 2314222"/>
                    <a:gd name="connsiteY2" fmla="*/ 980880 h 980880"/>
                    <a:gd name="connsiteX3" fmla="*/ 0 w 2314222"/>
                    <a:gd name="connsiteY3" fmla="*/ 687368 h 980880"/>
                    <a:gd name="connsiteX4" fmla="*/ 790889 w 2314222"/>
                    <a:gd name="connsiteY4" fmla="*/ 0 h 980880"/>
                    <a:gd name="connsiteX0" fmla="*/ 756021 w 2279354"/>
                    <a:gd name="connsiteY0" fmla="*/ 0 h 980880"/>
                    <a:gd name="connsiteX1" fmla="*/ 2279354 w 2279354"/>
                    <a:gd name="connsiteY1" fmla="*/ 326123 h 980880"/>
                    <a:gd name="connsiteX2" fmla="*/ 1432687 w 2279354"/>
                    <a:gd name="connsiteY2" fmla="*/ 980880 h 980880"/>
                    <a:gd name="connsiteX3" fmla="*/ 0 w 2279354"/>
                    <a:gd name="connsiteY3" fmla="*/ 663453 h 980880"/>
                    <a:gd name="connsiteX4" fmla="*/ 756021 w 2279354"/>
                    <a:gd name="connsiteY4" fmla="*/ 0 h 980880"/>
                    <a:gd name="connsiteX0" fmla="*/ 756021 w 2279354"/>
                    <a:gd name="connsiteY0" fmla="*/ 0 h 995855"/>
                    <a:gd name="connsiteX1" fmla="*/ 2279354 w 2279354"/>
                    <a:gd name="connsiteY1" fmla="*/ 326123 h 995855"/>
                    <a:gd name="connsiteX2" fmla="*/ 1408670 w 2279354"/>
                    <a:gd name="connsiteY2" fmla="*/ 995855 h 995855"/>
                    <a:gd name="connsiteX3" fmla="*/ 0 w 2279354"/>
                    <a:gd name="connsiteY3" fmla="*/ 663453 h 995855"/>
                    <a:gd name="connsiteX4" fmla="*/ 756021 w 2279354"/>
                    <a:gd name="connsiteY4" fmla="*/ 0 h 995855"/>
                    <a:gd name="connsiteX0" fmla="*/ 756021 w 2251334"/>
                    <a:gd name="connsiteY0" fmla="*/ 0 h 995855"/>
                    <a:gd name="connsiteX1" fmla="*/ 2251334 w 2251334"/>
                    <a:gd name="connsiteY1" fmla="*/ 337355 h 995855"/>
                    <a:gd name="connsiteX2" fmla="*/ 1408670 w 2251334"/>
                    <a:gd name="connsiteY2" fmla="*/ 995855 h 995855"/>
                    <a:gd name="connsiteX3" fmla="*/ 0 w 2251334"/>
                    <a:gd name="connsiteY3" fmla="*/ 663453 h 995855"/>
                    <a:gd name="connsiteX4" fmla="*/ 756021 w 2251334"/>
                    <a:gd name="connsiteY4" fmla="*/ 0 h 995855"/>
                    <a:gd name="connsiteX0" fmla="*/ 756021 w 2251334"/>
                    <a:gd name="connsiteY0" fmla="*/ 0 h 1007086"/>
                    <a:gd name="connsiteX1" fmla="*/ 2251334 w 2251334"/>
                    <a:gd name="connsiteY1" fmla="*/ 337355 h 1007086"/>
                    <a:gd name="connsiteX2" fmla="*/ 1372645 w 2251334"/>
                    <a:gd name="connsiteY2" fmla="*/ 1007086 h 1007086"/>
                    <a:gd name="connsiteX3" fmla="*/ 0 w 2251334"/>
                    <a:gd name="connsiteY3" fmla="*/ 663453 h 1007086"/>
                    <a:gd name="connsiteX4" fmla="*/ 756021 w 2251334"/>
                    <a:gd name="connsiteY4" fmla="*/ 0 h 1007086"/>
                    <a:gd name="connsiteX0" fmla="*/ 804054 w 2299367"/>
                    <a:gd name="connsiteY0" fmla="*/ 0 h 1007086"/>
                    <a:gd name="connsiteX1" fmla="*/ 2299367 w 2299367"/>
                    <a:gd name="connsiteY1" fmla="*/ 337355 h 1007086"/>
                    <a:gd name="connsiteX2" fmla="*/ 1420678 w 2299367"/>
                    <a:gd name="connsiteY2" fmla="*/ 1007086 h 1007086"/>
                    <a:gd name="connsiteX3" fmla="*/ 0 w 2299367"/>
                    <a:gd name="connsiteY3" fmla="*/ 640989 h 1007086"/>
                    <a:gd name="connsiteX4" fmla="*/ 804054 w 2299367"/>
                    <a:gd name="connsiteY4" fmla="*/ 0 h 1007086"/>
                    <a:gd name="connsiteX0" fmla="*/ 820065 w 2315378"/>
                    <a:gd name="connsiteY0" fmla="*/ 0 h 1007086"/>
                    <a:gd name="connsiteX1" fmla="*/ 2315378 w 2315378"/>
                    <a:gd name="connsiteY1" fmla="*/ 337355 h 1007086"/>
                    <a:gd name="connsiteX2" fmla="*/ 1436689 w 2315378"/>
                    <a:gd name="connsiteY2" fmla="*/ 1007086 h 1007086"/>
                    <a:gd name="connsiteX3" fmla="*/ 0 w 2315378"/>
                    <a:gd name="connsiteY3" fmla="*/ 644734 h 1007086"/>
                    <a:gd name="connsiteX4" fmla="*/ 820065 w 2315378"/>
                    <a:gd name="connsiteY4" fmla="*/ 0 h 1007086"/>
                    <a:gd name="connsiteX0" fmla="*/ 820065 w 2315378"/>
                    <a:gd name="connsiteY0" fmla="*/ 0 h 965903"/>
                    <a:gd name="connsiteX1" fmla="*/ 2315378 w 2315378"/>
                    <a:gd name="connsiteY1" fmla="*/ 337355 h 965903"/>
                    <a:gd name="connsiteX2" fmla="*/ 1496731 w 2315378"/>
                    <a:gd name="connsiteY2" fmla="*/ 965903 h 965903"/>
                    <a:gd name="connsiteX3" fmla="*/ 0 w 2315378"/>
                    <a:gd name="connsiteY3" fmla="*/ 644734 h 965903"/>
                    <a:gd name="connsiteX4" fmla="*/ 820065 w 2315378"/>
                    <a:gd name="connsiteY4" fmla="*/ 0 h 965903"/>
                    <a:gd name="connsiteX0" fmla="*/ 772031 w 2267344"/>
                    <a:gd name="connsiteY0" fmla="*/ 0 h 965903"/>
                    <a:gd name="connsiteX1" fmla="*/ 2267344 w 2267344"/>
                    <a:gd name="connsiteY1" fmla="*/ 337355 h 965903"/>
                    <a:gd name="connsiteX2" fmla="*/ 1448697 w 2267344"/>
                    <a:gd name="connsiteY2" fmla="*/ 965903 h 965903"/>
                    <a:gd name="connsiteX3" fmla="*/ 0 w 2267344"/>
                    <a:gd name="connsiteY3" fmla="*/ 622271 h 965903"/>
                    <a:gd name="connsiteX4" fmla="*/ 772031 w 2267344"/>
                    <a:gd name="connsiteY4" fmla="*/ 0 h 965903"/>
                    <a:gd name="connsiteX0" fmla="*/ 788042 w 2283355"/>
                    <a:gd name="connsiteY0" fmla="*/ 0 h 965903"/>
                    <a:gd name="connsiteX1" fmla="*/ 2283355 w 2283355"/>
                    <a:gd name="connsiteY1" fmla="*/ 337355 h 965903"/>
                    <a:gd name="connsiteX2" fmla="*/ 1464708 w 2283355"/>
                    <a:gd name="connsiteY2" fmla="*/ 965903 h 965903"/>
                    <a:gd name="connsiteX3" fmla="*/ 0 w 2283355"/>
                    <a:gd name="connsiteY3" fmla="*/ 633503 h 965903"/>
                    <a:gd name="connsiteX4" fmla="*/ 788042 w 2283355"/>
                    <a:gd name="connsiteY4" fmla="*/ 0 h 965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355" h="965903">
                      <a:moveTo>
                        <a:pt x="788042" y="0"/>
                      </a:moveTo>
                      <a:lnTo>
                        <a:pt x="2283355" y="337355"/>
                      </a:lnTo>
                      <a:lnTo>
                        <a:pt x="1464708" y="965903"/>
                      </a:lnTo>
                      <a:lnTo>
                        <a:pt x="0" y="633503"/>
                      </a:lnTo>
                      <a:lnTo>
                        <a:pt x="788042"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1" name="任意多边形 220"/>
                <p:cNvSpPr/>
                <p:nvPr/>
              </p:nvSpPr>
              <p:spPr bwMode="auto">
                <a:xfrm>
                  <a:off x="5974645" y="3476783"/>
                  <a:ext cx="17638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907178 w 2127043"/>
                    <a:gd name="connsiteY0" fmla="*/ 0 h 859367"/>
                    <a:gd name="connsiteX1" fmla="*/ 2127043 w 2127043"/>
                    <a:gd name="connsiteY1" fmla="*/ 224366 h 859367"/>
                    <a:gd name="connsiteX2" fmla="*/ 1171470 w 2127043"/>
                    <a:gd name="connsiteY2" fmla="*/ 859367 h 859367"/>
                    <a:gd name="connsiteX3" fmla="*/ 0 w 2127043"/>
                    <a:gd name="connsiteY3" fmla="*/ 625122 h 859367"/>
                    <a:gd name="connsiteX4" fmla="*/ 907178 w 2127043"/>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043" h="859367">
                      <a:moveTo>
                        <a:pt x="907178" y="0"/>
                      </a:moveTo>
                      <a:lnTo>
                        <a:pt x="2127043" y="224366"/>
                      </a:lnTo>
                      <a:lnTo>
                        <a:pt x="1171470" y="859367"/>
                      </a:lnTo>
                      <a:lnTo>
                        <a:pt x="0" y="625122"/>
                      </a:lnTo>
                      <a:lnTo>
                        <a:pt x="907178"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2" name="任意多边形 221"/>
                <p:cNvSpPr/>
                <p:nvPr/>
              </p:nvSpPr>
              <p:spPr bwMode="auto">
                <a:xfrm>
                  <a:off x="4800601" y="3258765"/>
                  <a:ext cx="18400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931" h="859367">
                      <a:moveTo>
                        <a:pt x="999066" y="0"/>
                      </a:moveTo>
                      <a:lnTo>
                        <a:pt x="2218931" y="224366"/>
                      </a:lnTo>
                      <a:lnTo>
                        <a:pt x="1263358" y="859367"/>
                      </a:lnTo>
                      <a:lnTo>
                        <a:pt x="0" y="625122"/>
                      </a:lnTo>
                      <a:lnTo>
                        <a:pt x="999066"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3" name="任意多边形 222"/>
                <p:cNvSpPr/>
                <p:nvPr/>
              </p:nvSpPr>
              <p:spPr bwMode="auto">
                <a:xfrm>
                  <a:off x="3613507" y="3049215"/>
                  <a:ext cx="1895118" cy="73352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4" name="Text Box 76"/>
                <p:cNvSpPr txBox="1">
                  <a:spLocks noChangeArrowheads="1"/>
                </p:cNvSpPr>
                <p:nvPr/>
              </p:nvSpPr>
              <p:spPr bwMode="auto">
                <a:xfrm rot="701078">
                  <a:off x="6247503" y="3825038"/>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体育馆</a:t>
                  </a:r>
                  <a:endParaRPr kumimoji="1" lang="zh-CN" altLang="en-US" sz="1600" b="1" dirty="0">
                    <a:solidFill>
                      <a:srgbClr val="B2B2B2">
                        <a:lumMod val="50000"/>
                      </a:srgbClr>
                    </a:solidFill>
                    <a:latin typeface="宋体" pitchFamily="2" charset="-122"/>
                  </a:endParaRPr>
                </a:p>
              </p:txBody>
            </p:sp>
            <p:pic>
              <p:nvPicPr>
                <p:cNvPr id="225" name="Picture 302" descr="图片755"/>
                <p:cNvPicPr>
                  <a:picLocks noChangeAspect="1" noChangeArrowheads="1"/>
                </p:cNvPicPr>
                <p:nvPr/>
              </p:nvPicPr>
              <p:blipFill>
                <a:blip r:embed="rId7" cstate="print"/>
                <a:srcRect/>
                <a:stretch>
                  <a:fillRect/>
                </a:stretch>
              </p:blipFill>
              <p:spPr bwMode="auto">
                <a:xfrm>
                  <a:off x="5394505" y="3351533"/>
                  <a:ext cx="543805" cy="282623"/>
                </a:xfrm>
                <a:prstGeom prst="rect">
                  <a:avLst/>
                </a:prstGeom>
                <a:noFill/>
                <a:ln w="9525">
                  <a:noFill/>
                  <a:miter lim="800000"/>
                  <a:headEnd/>
                  <a:tailEnd/>
                </a:ln>
              </p:spPr>
            </p:pic>
            <p:cxnSp>
              <p:nvCxnSpPr>
                <p:cNvPr id="226" name="直接连接符 225"/>
                <p:cNvCxnSpPr/>
                <p:nvPr/>
              </p:nvCxnSpPr>
              <p:spPr bwMode="auto">
                <a:xfrm flipV="1">
                  <a:off x="3714781" y="2619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27" name="直接连接符 226"/>
                <p:cNvCxnSpPr/>
                <p:nvPr/>
              </p:nvCxnSpPr>
              <p:spPr bwMode="auto">
                <a:xfrm flipV="1">
                  <a:off x="5261359" y="2873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28" name="直接连接符 227"/>
                <p:cNvCxnSpPr/>
                <p:nvPr/>
              </p:nvCxnSpPr>
              <p:spPr bwMode="auto">
                <a:xfrm flipV="1">
                  <a:off x="5882247" y="3009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29" name="直接连接符 228"/>
                <p:cNvCxnSpPr/>
                <p:nvPr/>
              </p:nvCxnSpPr>
              <p:spPr bwMode="auto">
                <a:xfrm flipV="1">
                  <a:off x="4505003" y="2755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30" name="Text Box 76"/>
                <p:cNvSpPr txBox="1">
                  <a:spLocks noChangeArrowheads="1"/>
                </p:cNvSpPr>
                <p:nvPr/>
              </p:nvSpPr>
              <p:spPr bwMode="auto">
                <a:xfrm rot="594766">
                  <a:off x="764841" y="2849832"/>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教学楼</a:t>
                  </a:r>
                  <a:endParaRPr kumimoji="1" lang="zh-CN" altLang="en-US" sz="1600" b="1" dirty="0">
                    <a:solidFill>
                      <a:srgbClr val="B2B2B2">
                        <a:lumMod val="50000"/>
                      </a:srgbClr>
                    </a:solidFill>
                    <a:latin typeface="宋体" pitchFamily="2" charset="-122"/>
                  </a:endParaRPr>
                </a:p>
              </p:txBody>
            </p:sp>
            <p:cxnSp>
              <p:nvCxnSpPr>
                <p:cNvPr id="231" name="直接连接符 230"/>
                <p:cNvCxnSpPr/>
                <p:nvPr/>
              </p:nvCxnSpPr>
              <p:spPr bwMode="auto">
                <a:xfrm flipH="1" flipV="1">
                  <a:off x="7543803" y="4029077"/>
                  <a:ext cx="511409" cy="94868"/>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32" name="Text Box 76"/>
                <p:cNvSpPr txBox="1">
                  <a:spLocks noChangeArrowheads="1"/>
                </p:cNvSpPr>
                <p:nvPr/>
              </p:nvSpPr>
              <p:spPr bwMode="auto">
                <a:xfrm>
                  <a:off x="4569504" y="1337073"/>
                  <a:ext cx="697627" cy="252441"/>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000" b="1" dirty="0" smtClean="0">
                      <a:solidFill>
                        <a:schemeClr val="tx2"/>
                      </a:solidFill>
                      <a:latin typeface="宋体" pitchFamily="2" charset="-122"/>
                    </a:rPr>
                    <a:t>数据中心</a:t>
                  </a:r>
                  <a:endParaRPr kumimoji="1" lang="zh-CN" altLang="en-US" sz="1000" b="1" dirty="0">
                    <a:solidFill>
                      <a:schemeClr val="tx2"/>
                    </a:solidFill>
                    <a:latin typeface="宋体" pitchFamily="2" charset="-122"/>
                  </a:endParaRPr>
                </a:p>
              </p:txBody>
            </p:sp>
            <p:sp>
              <p:nvSpPr>
                <p:cNvPr id="233" name="Text Box 76"/>
                <p:cNvSpPr txBox="1">
                  <a:spLocks noChangeArrowheads="1"/>
                </p:cNvSpPr>
                <p:nvPr/>
              </p:nvSpPr>
              <p:spPr bwMode="auto">
                <a:xfrm rot="676445">
                  <a:off x="3929486" y="340310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宿舍区</a:t>
                  </a:r>
                  <a:endParaRPr kumimoji="1" lang="zh-CN" altLang="en-US" sz="1600" b="1" dirty="0">
                    <a:solidFill>
                      <a:srgbClr val="B2B2B2">
                        <a:lumMod val="50000"/>
                      </a:srgbClr>
                    </a:solidFill>
                    <a:latin typeface="宋体" pitchFamily="2" charset="-122"/>
                  </a:endParaRPr>
                </a:p>
              </p:txBody>
            </p:sp>
            <p:pic>
              <p:nvPicPr>
                <p:cNvPr id="234" name="Picture 5" descr="可视电话"/>
                <p:cNvPicPr>
                  <a:picLocks noChangeAspect="1" noChangeArrowheads="1"/>
                </p:cNvPicPr>
                <p:nvPr/>
              </p:nvPicPr>
              <p:blipFill>
                <a:blip r:embed="rId8" cstate="print"/>
                <a:srcRect/>
                <a:stretch>
                  <a:fillRect/>
                </a:stretch>
              </p:blipFill>
              <p:spPr bwMode="auto">
                <a:xfrm>
                  <a:off x="3093815" y="3891934"/>
                  <a:ext cx="367842" cy="188131"/>
                </a:xfrm>
                <a:prstGeom prst="rect">
                  <a:avLst/>
                </a:prstGeom>
                <a:noFill/>
                <a:ln w="9525">
                  <a:noFill/>
                  <a:miter lim="800000"/>
                  <a:headEnd/>
                  <a:tailEnd/>
                </a:ln>
              </p:spPr>
            </p:pic>
            <p:pic>
              <p:nvPicPr>
                <p:cNvPr id="235" name="Picture 7" descr="E:\HW IT\移动办公安全解决方案\上市营销\iphone-ipad-development-no-background.png"/>
                <p:cNvPicPr>
                  <a:picLocks noChangeAspect="1" noChangeArrowheads="1"/>
                </p:cNvPicPr>
                <p:nvPr/>
              </p:nvPicPr>
              <p:blipFill>
                <a:blip r:embed="rId9" cstate="print"/>
                <a:srcRect l="55267" t="6445" r="9756" b="9705"/>
                <a:stretch>
                  <a:fillRect/>
                </a:stretch>
              </p:blipFill>
              <p:spPr bwMode="auto">
                <a:xfrm>
                  <a:off x="2203319" y="3608620"/>
                  <a:ext cx="256852" cy="293914"/>
                </a:xfrm>
                <a:prstGeom prst="rect">
                  <a:avLst/>
                </a:prstGeom>
                <a:noFill/>
              </p:spPr>
            </p:pic>
            <p:pic>
              <p:nvPicPr>
                <p:cNvPr id="236" name="Picture 5" descr="E:\0EMO\91Temp\图片\收藏\智真\智真2.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117472" y="4029699"/>
                  <a:ext cx="495606" cy="206017"/>
                </a:xfrm>
                <a:prstGeom prst="rect">
                  <a:avLst/>
                </a:prstGeom>
                <a:noFill/>
                <a:effectLst>
                  <a:outerShdw blurRad="50800" dist="38100" dir="2700000" algn="tl" rotWithShape="0">
                    <a:prstClr val="black">
                      <a:alpha val="40000"/>
                    </a:prstClr>
                  </a:outerShdw>
                </a:effectLst>
              </p:spPr>
            </p:pic>
            <p:pic>
              <p:nvPicPr>
                <p:cNvPr id="237" name="Picture 14" descr="D:\PPT素材\download\laptop-and-computer\laptop-and-computer-20.png"/>
                <p:cNvPicPr>
                  <a:picLocks noChangeAspect="1" noChangeArrowheads="1"/>
                </p:cNvPicPr>
                <p:nvPr/>
              </p:nvPicPr>
              <p:blipFill>
                <a:blip r:embed="rId11" cstate="print"/>
                <a:srcRect/>
                <a:stretch>
                  <a:fillRect/>
                </a:stretch>
              </p:blipFill>
              <p:spPr bwMode="auto">
                <a:xfrm>
                  <a:off x="990600" y="3440426"/>
                  <a:ext cx="368604" cy="276260"/>
                </a:xfrm>
                <a:prstGeom prst="rect">
                  <a:avLst/>
                </a:prstGeom>
                <a:noFill/>
                <a:effectLst>
                  <a:outerShdw blurRad="50800" dist="38100" dir="2700000" algn="tl" rotWithShape="0">
                    <a:prstClr val="black">
                      <a:alpha val="40000"/>
                    </a:prstClr>
                  </a:outerShdw>
                </a:effectLst>
              </p:spPr>
            </p:pic>
            <p:pic>
              <p:nvPicPr>
                <p:cNvPr id="238" name="Picture 4" descr="D:\PPT素材\图片\1图标\008\icons_contained_003.png"/>
                <p:cNvPicPr>
                  <a:picLocks noChangeAspect="1" noChangeArrowheads="1"/>
                </p:cNvPicPr>
                <p:nvPr/>
              </p:nvPicPr>
              <p:blipFill>
                <a:blip r:embed="rId12" cstate="print"/>
                <a:srcRect/>
                <a:stretch>
                  <a:fillRect/>
                </a:stretch>
              </p:blipFill>
              <p:spPr bwMode="auto">
                <a:xfrm>
                  <a:off x="2611191" y="3745893"/>
                  <a:ext cx="372401" cy="279106"/>
                </a:xfrm>
                <a:prstGeom prst="rect">
                  <a:avLst/>
                </a:prstGeom>
                <a:noFill/>
                <a:effectLst>
                  <a:outerShdw blurRad="50800" dist="38100" dir="2700000" algn="tl" rotWithShape="0">
                    <a:prstClr val="black">
                      <a:alpha val="40000"/>
                    </a:prstClr>
                  </a:outerShdw>
                </a:effectLst>
              </p:spPr>
            </p:pic>
            <p:pic>
              <p:nvPicPr>
                <p:cNvPr id="239" name="Picture 13" descr="D:\PPT素材\download\chandelier\cctv.png"/>
                <p:cNvPicPr>
                  <a:picLocks noChangeAspect="1" noChangeArrowheads="1"/>
                </p:cNvPicPr>
                <p:nvPr/>
              </p:nvPicPr>
              <p:blipFill>
                <a:blip r:embed="rId13" cstate="print"/>
                <a:srcRect/>
                <a:stretch>
                  <a:fillRect/>
                </a:stretch>
              </p:blipFill>
              <p:spPr bwMode="auto">
                <a:xfrm>
                  <a:off x="3556702" y="3850791"/>
                  <a:ext cx="471799" cy="353603"/>
                </a:xfrm>
                <a:prstGeom prst="rect">
                  <a:avLst/>
                </a:prstGeom>
                <a:noFill/>
                <a:effectLst>
                  <a:outerShdw blurRad="50800" dist="38100" dir="2700000" algn="tl" rotWithShape="0">
                    <a:prstClr val="black">
                      <a:alpha val="40000"/>
                    </a:prstClr>
                  </a:outerShdw>
                </a:effectLst>
              </p:spPr>
            </p:pic>
            <p:pic>
              <p:nvPicPr>
                <p:cNvPr id="240" name="Picture 7" descr="E:\HW IT\移动办公安全解决方案\上市营销\iphone-ipad-development-no-background.png"/>
                <p:cNvPicPr>
                  <a:picLocks noChangeAspect="1" noChangeArrowheads="1"/>
                </p:cNvPicPr>
                <p:nvPr/>
              </p:nvPicPr>
              <p:blipFill>
                <a:blip r:embed="rId9" cstate="print"/>
                <a:srcRect l="6910" t="6445" r="44733" b="9705"/>
                <a:stretch>
                  <a:fillRect/>
                </a:stretch>
              </p:blipFill>
              <p:spPr bwMode="auto">
                <a:xfrm>
                  <a:off x="1611086" y="3579461"/>
                  <a:ext cx="272142" cy="225247"/>
                </a:xfrm>
                <a:prstGeom prst="rect">
                  <a:avLst/>
                </a:prstGeom>
                <a:noFill/>
              </p:spPr>
            </p:pic>
            <p:pic>
              <p:nvPicPr>
                <p:cNvPr id="241" name="Picture 11" descr="C:\DOCUME~1\Z00172~1\LOCALS~1\Temp\Rar$DR00.344\VistaHardwareDevices_002.png"/>
                <p:cNvPicPr>
                  <a:picLocks noChangeAspect="1" noChangeArrowheads="1"/>
                </p:cNvPicPr>
                <p:nvPr/>
              </p:nvPicPr>
              <p:blipFill>
                <a:blip r:embed="rId14" cstate="print"/>
                <a:srcRect/>
                <a:stretch>
                  <a:fillRect/>
                </a:stretch>
              </p:blipFill>
              <p:spPr bwMode="auto">
                <a:xfrm>
                  <a:off x="393743" y="3286675"/>
                  <a:ext cx="448927" cy="359441"/>
                </a:xfrm>
                <a:prstGeom prst="rect">
                  <a:avLst/>
                </a:prstGeom>
                <a:noFill/>
                <a:ln w="9525">
                  <a:noFill/>
                  <a:miter lim="800000"/>
                  <a:headEnd/>
                  <a:tailEnd/>
                </a:ln>
              </p:spPr>
            </p:pic>
            <p:cxnSp>
              <p:nvCxnSpPr>
                <p:cNvPr id="242" name="直接连接符 241"/>
                <p:cNvCxnSpPr/>
                <p:nvPr/>
              </p:nvCxnSpPr>
              <p:spPr bwMode="auto">
                <a:xfrm flipH="1" flipV="1">
                  <a:off x="4744520" y="4238486"/>
                  <a:ext cx="546479" cy="99139"/>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43" name="Text Box 76"/>
                <p:cNvSpPr txBox="1">
                  <a:spLocks noChangeArrowheads="1"/>
                </p:cNvSpPr>
                <p:nvPr/>
              </p:nvSpPr>
              <p:spPr bwMode="auto">
                <a:xfrm>
                  <a:off x="468866" y="4171317"/>
                  <a:ext cx="2521984" cy="268471"/>
                </a:xfrm>
                <a:prstGeom prst="rect">
                  <a:avLst/>
                </a:prstGeom>
                <a:noFill/>
                <a:ln w="9525" algn="ctr">
                  <a:noFill/>
                  <a:miter lim="800000"/>
                  <a:headEnd/>
                  <a:tailEnd/>
                </a:ln>
                <a:effectLst/>
              </p:spPr>
              <p:txBody>
                <a:bodyPr wrap="square">
                  <a:spAutoFit/>
                </a:bodyPr>
                <a:lstStyle/>
                <a:p>
                  <a:pPr fontAlgn="auto">
                    <a:lnSpc>
                      <a:spcPct val="120000"/>
                    </a:lnSpc>
                    <a:spcBef>
                      <a:spcPct val="50000"/>
                    </a:spcBef>
                    <a:spcAft>
                      <a:spcPts val="0"/>
                    </a:spcAft>
                    <a:buFont typeface="Wingdings" pitchFamily="2" charset="2"/>
                    <a:buChar char="n"/>
                  </a:pPr>
                  <a:endParaRPr kumimoji="1" lang="en-US" altLang="zh-CN" sz="1100" b="1" dirty="0" smtClean="0">
                    <a:solidFill>
                      <a:schemeClr val="tx2"/>
                    </a:solidFill>
                    <a:latin typeface="宋体" pitchFamily="2" charset="-122"/>
                  </a:endParaRPr>
                </a:p>
              </p:txBody>
            </p:sp>
            <p:pic>
              <p:nvPicPr>
                <p:cNvPr id="244" name="Picture 513" descr="图片724"/>
                <p:cNvPicPr>
                  <a:picLocks noChangeAspect="1" noChangeArrowheads="1"/>
                </p:cNvPicPr>
                <p:nvPr/>
              </p:nvPicPr>
              <p:blipFill>
                <a:blip r:embed="rId15" cstate="print"/>
                <a:srcRect/>
                <a:stretch>
                  <a:fillRect/>
                </a:stretch>
              </p:blipFill>
              <p:spPr bwMode="auto">
                <a:xfrm>
                  <a:off x="885063" y="2427314"/>
                  <a:ext cx="1071955" cy="559594"/>
                </a:xfrm>
                <a:prstGeom prst="rect">
                  <a:avLst/>
                </a:prstGeom>
                <a:noFill/>
              </p:spPr>
            </p:pic>
            <p:pic>
              <p:nvPicPr>
                <p:cNvPr id="245" name="Picture 507" descr="图片718"/>
                <p:cNvPicPr>
                  <a:picLocks noChangeAspect="1" noChangeArrowheads="1"/>
                </p:cNvPicPr>
                <p:nvPr/>
              </p:nvPicPr>
              <p:blipFill>
                <a:blip r:embed="rId16" cstate="print"/>
                <a:srcRect/>
                <a:stretch>
                  <a:fillRect/>
                </a:stretch>
              </p:blipFill>
              <p:spPr bwMode="auto">
                <a:xfrm>
                  <a:off x="4101676" y="3092821"/>
                  <a:ext cx="742951" cy="380155"/>
                </a:xfrm>
                <a:prstGeom prst="rect">
                  <a:avLst/>
                </a:prstGeom>
                <a:noFill/>
              </p:spPr>
            </p:pic>
            <p:pic>
              <p:nvPicPr>
                <p:cNvPr id="246" name="Picture 519" descr="图片730"/>
                <p:cNvPicPr>
                  <a:picLocks noChangeAspect="1" noChangeArrowheads="1"/>
                </p:cNvPicPr>
                <p:nvPr/>
              </p:nvPicPr>
              <p:blipFill>
                <a:blip r:embed="rId17" cstate="print"/>
                <a:srcRect/>
                <a:stretch>
                  <a:fillRect/>
                </a:stretch>
              </p:blipFill>
              <p:spPr bwMode="auto">
                <a:xfrm>
                  <a:off x="2791969" y="2872132"/>
                  <a:ext cx="517267" cy="335608"/>
                </a:xfrm>
                <a:prstGeom prst="rect">
                  <a:avLst/>
                </a:prstGeom>
                <a:noFill/>
              </p:spPr>
            </p:pic>
            <p:sp>
              <p:nvSpPr>
                <p:cNvPr id="247" name="Text Box 76"/>
                <p:cNvSpPr txBox="1">
                  <a:spLocks noChangeArrowheads="1"/>
                </p:cNvSpPr>
                <p:nvPr/>
              </p:nvSpPr>
              <p:spPr bwMode="auto">
                <a:xfrm rot="654918">
                  <a:off x="2470971" y="3143443"/>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图书馆</a:t>
                  </a:r>
                  <a:endParaRPr kumimoji="1" lang="zh-CN" altLang="en-US" sz="1600" b="1" dirty="0">
                    <a:solidFill>
                      <a:srgbClr val="B2B2B2">
                        <a:lumMod val="50000"/>
                      </a:srgbClr>
                    </a:solidFill>
                    <a:latin typeface="宋体" pitchFamily="2" charset="-122"/>
                  </a:endParaRPr>
                </a:p>
              </p:txBody>
            </p:sp>
            <p:pic>
              <p:nvPicPr>
                <p:cNvPr id="248" name="Picture 509" descr="图片720"/>
                <p:cNvPicPr>
                  <a:picLocks noChangeAspect="1" noChangeArrowheads="1"/>
                </p:cNvPicPr>
                <p:nvPr/>
              </p:nvPicPr>
              <p:blipFill>
                <a:blip r:embed="rId18" cstate="print"/>
                <a:srcRect/>
                <a:stretch>
                  <a:fillRect/>
                </a:stretch>
              </p:blipFill>
              <p:spPr bwMode="auto">
                <a:xfrm>
                  <a:off x="6555865" y="3534795"/>
                  <a:ext cx="683066" cy="346473"/>
                </a:xfrm>
                <a:prstGeom prst="rect">
                  <a:avLst/>
                </a:prstGeom>
                <a:noFill/>
              </p:spPr>
            </p:pic>
            <p:sp>
              <p:nvSpPr>
                <p:cNvPr id="249" name="Text Box 76"/>
                <p:cNvSpPr txBox="1">
                  <a:spLocks noChangeArrowheads="1"/>
                </p:cNvSpPr>
                <p:nvPr/>
              </p:nvSpPr>
              <p:spPr bwMode="auto">
                <a:xfrm rot="566893">
                  <a:off x="5109579" y="360548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会议室</a:t>
                  </a:r>
                  <a:endParaRPr kumimoji="1" lang="zh-CN" altLang="en-US" sz="1600" b="1" dirty="0">
                    <a:solidFill>
                      <a:srgbClr val="B2B2B2">
                        <a:lumMod val="50000"/>
                      </a:srgbClr>
                    </a:solidFill>
                    <a:latin typeface="宋体" pitchFamily="2" charset="-122"/>
                  </a:endParaRPr>
                </a:p>
              </p:txBody>
            </p:sp>
            <p:sp>
              <p:nvSpPr>
                <p:cNvPr id="250" name="Freeform 269"/>
                <p:cNvSpPr>
                  <a:spLocks/>
                </p:cNvSpPr>
                <p:nvPr/>
              </p:nvSpPr>
              <p:spPr bwMode="auto">
                <a:xfrm>
                  <a:off x="5902132" y="1026160"/>
                  <a:ext cx="793308" cy="264161"/>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互联网</a:t>
                  </a:r>
                  <a:endParaRPr lang="en-US" altLang="zh-CN" sz="1200" dirty="0" smtClean="0">
                    <a:solidFill>
                      <a:srgbClr val="000000"/>
                    </a:solidFill>
                    <a:latin typeface="微软雅黑" pitchFamily="34" charset="-122"/>
                    <a:ea typeface="微软雅黑" pitchFamily="34" charset="-122"/>
                  </a:endParaRPr>
                </a:p>
              </p:txBody>
            </p:sp>
            <p:sp>
              <p:nvSpPr>
                <p:cNvPr id="251" name="Freeform 269"/>
                <p:cNvSpPr>
                  <a:spLocks/>
                </p:cNvSpPr>
                <p:nvPr/>
              </p:nvSpPr>
              <p:spPr bwMode="auto">
                <a:xfrm>
                  <a:off x="6676833" y="1290320"/>
                  <a:ext cx="841567" cy="24384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教育网</a:t>
                  </a:r>
                  <a:endParaRPr lang="en-US" altLang="zh-CN" sz="1200" dirty="0" smtClean="0">
                    <a:solidFill>
                      <a:srgbClr val="000000"/>
                    </a:solidFill>
                    <a:latin typeface="微软雅黑" pitchFamily="34" charset="-122"/>
                    <a:ea typeface="微软雅黑" pitchFamily="34" charset="-122"/>
                  </a:endParaRPr>
                </a:p>
              </p:txBody>
            </p:sp>
            <p:cxnSp>
              <p:nvCxnSpPr>
                <p:cNvPr id="252" name="直接连接符 251"/>
                <p:cNvCxnSpPr>
                  <a:stCxn id="271" idx="0"/>
                  <a:endCxn id="251" idx="57"/>
                </p:cNvCxnSpPr>
                <p:nvPr/>
              </p:nvCxnSpPr>
              <p:spPr bwMode="auto">
                <a:xfrm flipV="1">
                  <a:off x="6554060" y="1507615"/>
                  <a:ext cx="330966" cy="4684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253" name="Picture 456" descr="图片235"/>
                <p:cNvPicPr>
                  <a:picLocks noChangeAspect="1" noChangeArrowheads="1"/>
                </p:cNvPicPr>
                <p:nvPr/>
              </p:nvPicPr>
              <p:blipFill>
                <a:blip r:embed="rId19" cstate="print"/>
                <a:srcRect/>
                <a:stretch>
                  <a:fillRect/>
                </a:stretch>
              </p:blipFill>
              <p:spPr bwMode="auto">
                <a:xfrm>
                  <a:off x="7611548" y="1120566"/>
                  <a:ext cx="283936" cy="213400"/>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54" name="直接连接符 253"/>
                <p:cNvCxnSpPr>
                  <a:stCxn id="251" idx="35"/>
                </p:cNvCxnSpPr>
                <p:nvPr/>
              </p:nvCxnSpPr>
              <p:spPr bwMode="auto">
                <a:xfrm flipV="1">
                  <a:off x="7455356" y="1299560"/>
                  <a:ext cx="196069" cy="592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55" name="Freeform 269"/>
                <p:cNvSpPr>
                  <a:spLocks/>
                </p:cNvSpPr>
                <p:nvPr/>
              </p:nvSpPr>
              <p:spPr bwMode="auto">
                <a:xfrm>
                  <a:off x="7934133" y="1000640"/>
                  <a:ext cx="782351" cy="26936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分校区</a:t>
                  </a:r>
                  <a:endParaRPr lang="en-US" altLang="zh-CN" sz="1200" dirty="0" smtClean="0">
                    <a:solidFill>
                      <a:srgbClr val="000000"/>
                    </a:solidFill>
                    <a:latin typeface="微软雅黑" pitchFamily="34" charset="-122"/>
                    <a:ea typeface="微软雅黑" pitchFamily="34" charset="-122"/>
                  </a:endParaRPr>
                </a:p>
              </p:txBody>
            </p:sp>
            <p:cxnSp>
              <p:nvCxnSpPr>
                <p:cNvPr id="256" name="直接连接符 255"/>
                <p:cNvCxnSpPr>
                  <a:endCxn id="255" idx="5"/>
                </p:cNvCxnSpPr>
                <p:nvPr/>
              </p:nvCxnSpPr>
              <p:spPr bwMode="auto">
                <a:xfrm flipV="1">
                  <a:off x="7858291" y="1137707"/>
                  <a:ext cx="133087" cy="1143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257" name="组合 339"/>
                <p:cNvGrpSpPr/>
                <p:nvPr/>
              </p:nvGrpSpPr>
              <p:grpSpPr>
                <a:xfrm>
                  <a:off x="2120652" y="2650973"/>
                  <a:ext cx="360000" cy="270000"/>
                  <a:chOff x="2120652" y="3882967"/>
                  <a:chExt cx="408198" cy="408160"/>
                </a:xfrm>
              </p:grpSpPr>
              <p:pic>
                <p:nvPicPr>
                  <p:cNvPr id="302"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303"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304" name="椭圆 303"/>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5" name="空心弧 304"/>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6" name="空心弧 305"/>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7" name="空心弧 306"/>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258" name="组合 315"/>
                <p:cNvGrpSpPr>
                  <a:grpSpLocks noChangeAspect="1"/>
                </p:cNvGrpSpPr>
                <p:nvPr/>
              </p:nvGrpSpPr>
              <p:grpSpPr>
                <a:xfrm>
                  <a:off x="3529696" y="2923298"/>
                  <a:ext cx="360000" cy="269975"/>
                  <a:chOff x="2120652" y="3882967"/>
                  <a:chExt cx="408198" cy="408160"/>
                </a:xfrm>
              </p:grpSpPr>
              <p:pic>
                <p:nvPicPr>
                  <p:cNvPr id="296"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297"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98" name="椭圆 297"/>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9" name="空心弧 298"/>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0" name="空心弧 299"/>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1" name="空心弧 300"/>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259" name="组合 352"/>
                <p:cNvGrpSpPr>
                  <a:grpSpLocks noChangeAspect="1"/>
                </p:cNvGrpSpPr>
                <p:nvPr/>
              </p:nvGrpSpPr>
              <p:grpSpPr>
                <a:xfrm>
                  <a:off x="4892487" y="3148594"/>
                  <a:ext cx="360000" cy="269975"/>
                  <a:chOff x="2120652" y="3882967"/>
                  <a:chExt cx="408198" cy="408160"/>
                </a:xfrm>
              </p:grpSpPr>
              <p:pic>
                <p:nvPicPr>
                  <p:cNvPr id="290"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291"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92" name="椭圆 291"/>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3" name="空心弧 292"/>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4" name="空心弧 293"/>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5" name="空心弧 294"/>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260" name="组合 369"/>
                <p:cNvGrpSpPr>
                  <a:grpSpLocks noChangeAspect="1"/>
                </p:cNvGrpSpPr>
                <p:nvPr/>
              </p:nvGrpSpPr>
              <p:grpSpPr>
                <a:xfrm>
                  <a:off x="6096712" y="3381819"/>
                  <a:ext cx="360000" cy="269975"/>
                  <a:chOff x="2120652" y="3882967"/>
                  <a:chExt cx="408198" cy="408160"/>
                </a:xfrm>
              </p:grpSpPr>
              <p:pic>
                <p:nvPicPr>
                  <p:cNvPr id="284"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285"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86" name="椭圆 285"/>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7" name="空心弧 286"/>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8" name="空心弧 287"/>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9" name="空心弧 288"/>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261" name="组合 376"/>
                <p:cNvGrpSpPr>
                  <a:grpSpLocks noChangeAspect="1"/>
                </p:cNvGrpSpPr>
                <p:nvPr/>
              </p:nvGrpSpPr>
              <p:grpSpPr>
                <a:xfrm>
                  <a:off x="7189940" y="3591259"/>
                  <a:ext cx="360000" cy="269975"/>
                  <a:chOff x="2120652" y="3882967"/>
                  <a:chExt cx="408198" cy="408160"/>
                </a:xfrm>
              </p:grpSpPr>
              <p:pic>
                <p:nvPicPr>
                  <p:cNvPr id="278"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279"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80" name="椭圆 279"/>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1" name="空心弧 280"/>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2" name="空心弧 281"/>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3" name="空心弧 282"/>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pic>
              <p:nvPicPr>
                <p:cNvPr id="262" name="Picture 632" descr="图片78"/>
                <p:cNvPicPr>
                  <a:picLocks noChangeAspect="1" noChangeArrowheads="1"/>
                </p:cNvPicPr>
                <p:nvPr/>
              </p:nvPicPr>
              <p:blipFill>
                <a:blip r:embed="rId21" cstate="print"/>
                <a:srcRect/>
                <a:stretch>
                  <a:fillRect/>
                </a:stretch>
              </p:blipFill>
              <p:spPr bwMode="auto">
                <a:xfrm>
                  <a:off x="6728605" y="1896669"/>
                  <a:ext cx="598809" cy="294569"/>
                </a:xfrm>
                <a:prstGeom prst="rect">
                  <a:avLst/>
                </a:prstGeom>
                <a:noFill/>
                <a:effectLst>
                  <a:outerShdw blurRad="50800" dist="38100" dir="2700000" algn="tl" rotWithShape="0">
                    <a:prstClr val="black">
                      <a:alpha val="40000"/>
                    </a:prstClr>
                  </a:outerShdw>
                </a:effectLst>
              </p:spPr>
            </p:pic>
            <p:sp>
              <p:nvSpPr>
                <p:cNvPr id="263" name="TextBox 262"/>
                <p:cNvSpPr txBox="1"/>
                <p:nvPr/>
              </p:nvSpPr>
              <p:spPr>
                <a:xfrm>
                  <a:off x="1970287" y="2472698"/>
                  <a:ext cx="1125338" cy="153888"/>
                </a:xfrm>
                <a:prstGeom prst="rect">
                  <a:avLst/>
                </a:prstGeom>
                <a:noFill/>
              </p:spPr>
              <p:txBody>
                <a:bodyPr wrap="square" lIns="0" tIns="0" rIns="0" bIns="0" rtlCol="0">
                  <a:spAutoFit/>
                </a:bodyPr>
                <a:lstStyle/>
                <a:p>
                  <a:r>
                    <a:rPr lang="zh-CN" altLang="en-US" sz="1000" b="1" dirty="0" smtClean="0">
                      <a:solidFill>
                        <a:schemeClr val="tx2"/>
                      </a:solidFill>
                      <a:latin typeface="微软雅黑" pitchFamily="34" charset="-122"/>
                      <a:ea typeface="微软雅黑" pitchFamily="34" charset="-122"/>
                    </a:rPr>
                    <a:t>室内</a:t>
                  </a:r>
                  <a:r>
                    <a:rPr lang="en-US" altLang="zh-CN" sz="1000" b="1" dirty="0" smtClean="0">
                      <a:solidFill>
                        <a:schemeClr val="tx2"/>
                      </a:solidFill>
                      <a:latin typeface="微软雅黑" pitchFamily="34" charset="-122"/>
                      <a:ea typeface="微软雅黑" pitchFamily="34" charset="-122"/>
                    </a:rPr>
                    <a:t>AP</a:t>
                  </a:r>
                  <a:endParaRPr lang="zh-CN" altLang="en-US" sz="1000" b="1" dirty="0" smtClean="0">
                    <a:solidFill>
                      <a:schemeClr val="tx2"/>
                    </a:solidFill>
                    <a:latin typeface="微软雅黑" pitchFamily="34" charset="-122"/>
                    <a:ea typeface="微软雅黑" pitchFamily="34" charset="-122"/>
                  </a:endParaRPr>
                </a:p>
              </p:txBody>
            </p:sp>
            <p:sp>
              <p:nvSpPr>
                <p:cNvPr id="264" name="TextBox 263"/>
                <p:cNvSpPr txBox="1"/>
                <p:nvPr/>
              </p:nvSpPr>
              <p:spPr>
                <a:xfrm>
                  <a:off x="3521466" y="2729939"/>
                  <a:ext cx="93673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5" name="TextBox 264"/>
                <p:cNvSpPr txBox="1"/>
                <p:nvPr/>
              </p:nvSpPr>
              <p:spPr>
                <a:xfrm>
                  <a:off x="4901063" y="2968950"/>
                  <a:ext cx="94689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面板</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6" name="TextBox 265"/>
                <p:cNvSpPr txBox="1"/>
                <p:nvPr/>
              </p:nvSpPr>
              <p:spPr>
                <a:xfrm>
                  <a:off x="7393940" y="3395549"/>
                  <a:ext cx="832485"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t>
                  </a:r>
                  <a:r>
                    <a:rPr lang="zh-CN" altLang="en-US" sz="1000" b="1" dirty="0" smtClean="0">
                      <a:solidFill>
                        <a:schemeClr val="bg1"/>
                      </a:solidFill>
                      <a:latin typeface="微软雅黑" pitchFamily="34" charset="-122"/>
                      <a:ea typeface="微软雅黑" pitchFamily="34" charset="-122"/>
                    </a:rPr>
                    <a:t>室外</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7" name="TextBox 266"/>
                <p:cNvSpPr txBox="1"/>
                <p:nvPr/>
              </p:nvSpPr>
              <p:spPr>
                <a:xfrm>
                  <a:off x="6093542" y="3184131"/>
                  <a:ext cx="93577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8" name="圆角矩形标注 267"/>
                <p:cNvSpPr/>
                <p:nvPr/>
              </p:nvSpPr>
              <p:spPr bwMode="auto">
                <a:xfrm>
                  <a:off x="2279315" y="1864361"/>
                  <a:ext cx="1751666" cy="288290"/>
                </a:xfrm>
                <a:prstGeom prst="wedgeRoundRectCallout">
                  <a:avLst>
                    <a:gd name="adj1" fmla="val 92036"/>
                    <a:gd name="adj2" fmla="val 7650"/>
                    <a:gd name="adj3" fmla="val 16667"/>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a:lnSpc>
                      <a:spcPct val="150000"/>
                    </a:lnSpc>
                    <a:buClr>
                      <a:srgbClr val="000000"/>
                    </a:buClr>
                    <a:buSzPct val="70000"/>
                  </a:pPr>
                  <a:r>
                    <a:rPr lang="en-US" altLang="zh-CN" sz="1000" b="1" dirty="0" smtClean="0">
                      <a:solidFill>
                        <a:schemeClr val="bg1"/>
                      </a:solidFill>
                      <a:latin typeface="微软雅黑" pitchFamily="34" charset="-122"/>
                      <a:ea typeface="微软雅黑" pitchFamily="34" charset="-122"/>
                      <a:cs typeface="Arial" charset="0"/>
                      <a:sym typeface="Arial" charset="0"/>
                    </a:rPr>
                    <a:t>  </a:t>
                  </a:r>
                  <a:r>
                    <a:rPr lang="en-US" altLang="zh-CN" sz="1000" b="1" dirty="0" smtClean="0">
                      <a:solidFill>
                        <a:schemeClr val="bg1"/>
                      </a:solidFill>
                      <a:latin typeface="微软雅黑" pitchFamily="34" charset="-122"/>
                      <a:ea typeface="微软雅黑" pitchFamily="34" charset="-122"/>
                      <a:cs typeface="Arial" charset="0"/>
                      <a:sym typeface="Arial" charset="0"/>
                    </a:rPr>
                    <a:t>S12700</a:t>
                  </a:r>
                  <a:r>
                    <a:rPr lang="zh-CN" altLang="en-US" sz="1000" b="1" dirty="0" smtClean="0">
                      <a:solidFill>
                        <a:schemeClr val="bg1"/>
                      </a:solidFill>
                      <a:latin typeface="微软雅黑" pitchFamily="34" charset="-122"/>
                      <a:ea typeface="微软雅黑" pitchFamily="34" charset="-122"/>
                      <a:cs typeface="Arial" charset="0"/>
                      <a:sym typeface="Arial" charset="0"/>
                    </a:rPr>
                    <a:t>统一用户管理</a:t>
                  </a:r>
                  <a:r>
                    <a:rPr lang="en-US" altLang="zh-CN" sz="1000" b="1" dirty="0" smtClean="0">
                      <a:solidFill>
                        <a:schemeClr val="bg1"/>
                      </a:solidFill>
                      <a:latin typeface="微软雅黑" pitchFamily="34" charset="-122"/>
                      <a:ea typeface="微软雅黑" pitchFamily="34" charset="-122"/>
                      <a:cs typeface="Arial" charset="0"/>
                      <a:sym typeface="Arial" charset="0"/>
                    </a:rPr>
                    <a:t>+AC</a:t>
                  </a:r>
                  <a:endParaRPr lang="en-US" altLang="zh-CN" sz="1000" b="1" dirty="0" smtClean="0">
                    <a:solidFill>
                      <a:schemeClr val="bg1"/>
                    </a:solidFill>
                    <a:latin typeface="微软雅黑" pitchFamily="34" charset="-122"/>
                    <a:ea typeface="微软雅黑" pitchFamily="34" charset="-122"/>
                    <a:cs typeface="Arial" charset="0"/>
                    <a:sym typeface="Arial" charset="0"/>
                  </a:endParaRPr>
                </a:p>
              </p:txBody>
            </p:sp>
            <p:sp>
              <p:nvSpPr>
                <p:cNvPr id="269" name="矩形 268"/>
                <p:cNvSpPr/>
                <p:nvPr/>
              </p:nvSpPr>
              <p:spPr>
                <a:xfrm>
                  <a:off x="4298168" y="1961376"/>
                  <a:ext cx="187240" cy="246221"/>
                </a:xfrm>
                <a:prstGeom prst="rect">
                  <a:avLst/>
                </a:prstGeom>
              </p:spPr>
              <p:txBody>
                <a:bodyPr wrap="none">
                  <a:spAutoFit/>
                </a:bodyPr>
                <a:lstStyle/>
                <a:p>
                  <a:endParaRPr lang="zh-CN" altLang="en-US" sz="1000" dirty="0">
                    <a:solidFill>
                      <a:schemeClr val="bg1"/>
                    </a:solidFill>
                  </a:endParaRPr>
                </a:p>
              </p:txBody>
            </p:sp>
            <p:grpSp>
              <p:nvGrpSpPr>
                <p:cNvPr id="270" name="组合 159"/>
                <p:cNvGrpSpPr/>
                <p:nvPr/>
              </p:nvGrpSpPr>
              <p:grpSpPr>
                <a:xfrm>
                  <a:off x="5793056" y="1478942"/>
                  <a:ext cx="416905" cy="283083"/>
                  <a:chOff x="6047121" y="1956614"/>
                  <a:chExt cx="416037" cy="415651"/>
                </a:xfrm>
              </p:grpSpPr>
              <p:pic>
                <p:nvPicPr>
                  <p:cNvPr id="276" name="Picture 456" descr="图片235"/>
                  <p:cNvPicPr>
                    <a:picLocks noChangeAspect="1" noChangeArrowheads="1"/>
                  </p:cNvPicPr>
                  <p:nvPr/>
                </p:nvPicPr>
                <p:blipFill>
                  <a:blip r:embed="rId19" cstate="print"/>
                  <a:srcRect/>
                  <a:stretch>
                    <a:fillRect/>
                  </a:stretch>
                </p:blipFill>
                <p:spPr bwMode="auto">
                  <a:xfrm>
                    <a:off x="6179222" y="1956614"/>
                    <a:ext cx="283936" cy="28453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77" name="直接连接符 276"/>
                  <p:cNvCxnSpPr/>
                  <p:nvPr/>
                </p:nvCxnSpPr>
                <p:spPr bwMode="auto">
                  <a:xfrm flipV="1">
                    <a:off x="6047121" y="2232526"/>
                    <a:ext cx="213681" cy="13973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grpSp>
            <p:pic>
              <p:nvPicPr>
                <p:cNvPr id="271" name="Picture 456" descr="图片235"/>
                <p:cNvPicPr>
                  <a:picLocks noChangeAspect="1" noChangeArrowheads="1"/>
                </p:cNvPicPr>
                <p:nvPr/>
              </p:nvPicPr>
              <p:blipFill>
                <a:blip r:embed="rId19" cstate="print"/>
                <a:srcRect/>
                <a:stretch>
                  <a:fillRect/>
                </a:stretch>
              </p:blipFill>
              <p:spPr bwMode="auto">
                <a:xfrm>
                  <a:off x="6411795" y="1554461"/>
                  <a:ext cx="284529" cy="193784"/>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72" name="直接连接符 271"/>
                <p:cNvCxnSpPr/>
                <p:nvPr/>
              </p:nvCxnSpPr>
              <p:spPr bwMode="auto">
                <a:xfrm flipV="1">
                  <a:off x="6279424" y="1742370"/>
                  <a:ext cx="214127" cy="9517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cxnSp>
              <p:nvCxnSpPr>
                <p:cNvPr id="273" name="直接连接符 272"/>
                <p:cNvCxnSpPr>
                  <a:stCxn id="276" idx="0"/>
                  <a:endCxn id="250" idx="57"/>
                </p:cNvCxnSpPr>
                <p:nvPr/>
              </p:nvCxnSpPr>
              <p:spPr bwMode="auto">
                <a:xfrm flipV="1">
                  <a:off x="6067699" y="1261564"/>
                  <a:ext cx="30687" cy="2173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74" name="直接连接符 273"/>
                <p:cNvCxnSpPr>
                  <a:stCxn id="276" idx="0"/>
                  <a:endCxn id="251" idx="2"/>
                </p:cNvCxnSpPr>
                <p:nvPr/>
              </p:nvCxnSpPr>
              <p:spPr bwMode="auto">
                <a:xfrm flipV="1">
                  <a:off x="6067699" y="1445266"/>
                  <a:ext cx="692704" cy="33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75" name="圆角矩形 274"/>
                <p:cNvSpPr/>
                <p:nvPr/>
              </p:nvSpPr>
              <p:spPr bwMode="auto">
                <a:xfrm>
                  <a:off x="2279315" y="1868170"/>
                  <a:ext cx="1657049" cy="284480"/>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grpSp>
          <p:sp>
            <p:nvSpPr>
              <p:cNvPr id="177" name="Text Box 76"/>
              <p:cNvSpPr txBox="1">
                <a:spLocks noChangeArrowheads="1"/>
              </p:cNvSpPr>
              <p:nvPr/>
            </p:nvSpPr>
            <p:spPr bwMode="auto">
              <a:xfrm>
                <a:off x="7178879" y="2433914"/>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核心交换机</a:t>
                </a:r>
                <a:endParaRPr kumimoji="1" lang="zh-CN" altLang="en-US" sz="900" b="1" dirty="0">
                  <a:solidFill>
                    <a:schemeClr val="bg1"/>
                  </a:solidFill>
                  <a:latin typeface="微软雅黑" pitchFamily="34" charset="-122"/>
                  <a:ea typeface="微软雅黑" pitchFamily="34" charset="-122"/>
                </a:endParaRPr>
              </a:p>
            </p:txBody>
          </p:sp>
          <p:cxnSp>
            <p:nvCxnSpPr>
              <p:cNvPr id="178" name="直接连接符 177"/>
              <p:cNvCxnSpPr/>
              <p:nvPr/>
            </p:nvCxnSpPr>
            <p:spPr bwMode="auto">
              <a:xfrm>
                <a:off x="6270625" y="2254250"/>
                <a:ext cx="855980" cy="326390"/>
              </a:xfrm>
              <a:prstGeom prst="line">
                <a:avLst/>
              </a:prstGeom>
              <a:noFill/>
              <a:ln w="6350" cap="flat" cmpd="sng" algn="ctr">
                <a:solidFill>
                  <a:srgbClr val="808080"/>
                </a:solidFill>
                <a:prstDash val="dash"/>
                <a:round/>
                <a:headEnd type="none" w="med" len="med"/>
                <a:tailEnd type="none" w="med" len="med"/>
              </a:ln>
              <a:effectLst/>
            </p:spPr>
          </p:cxnSp>
          <p:sp>
            <p:nvSpPr>
              <p:cNvPr id="179" name="Text Box 76"/>
              <p:cNvSpPr txBox="1">
                <a:spLocks noChangeArrowheads="1"/>
              </p:cNvSpPr>
              <p:nvPr/>
            </p:nvSpPr>
            <p:spPr bwMode="auto">
              <a:xfrm>
                <a:off x="7180176" y="2630479"/>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汇聚交换机</a:t>
                </a:r>
                <a:endParaRPr kumimoji="1" lang="zh-CN" altLang="en-US" sz="900" b="1" dirty="0">
                  <a:solidFill>
                    <a:schemeClr val="bg1"/>
                  </a:solidFill>
                  <a:latin typeface="微软雅黑" pitchFamily="34" charset="-122"/>
                  <a:ea typeface="微软雅黑" pitchFamily="34" charset="-122"/>
                </a:endParaRPr>
              </a:p>
            </p:txBody>
          </p:sp>
          <p:cxnSp>
            <p:nvCxnSpPr>
              <p:cNvPr id="180" name="直接连接符 179"/>
              <p:cNvCxnSpPr>
                <a:stCxn id="318" idx="3"/>
              </p:cNvCxnSpPr>
              <p:nvPr/>
            </p:nvCxnSpPr>
            <p:spPr bwMode="auto">
              <a:xfrm>
                <a:off x="6075937" y="2417600"/>
                <a:ext cx="1040508" cy="305280"/>
              </a:xfrm>
              <a:prstGeom prst="line">
                <a:avLst/>
              </a:prstGeom>
              <a:noFill/>
              <a:ln w="6350" cap="flat" cmpd="sng" algn="ctr">
                <a:solidFill>
                  <a:srgbClr val="808080"/>
                </a:solidFill>
                <a:prstDash val="dash"/>
                <a:round/>
                <a:headEnd type="none" w="med" len="med"/>
                <a:tailEnd type="none" w="med" len="med"/>
              </a:ln>
              <a:effectLst/>
            </p:spPr>
          </p:cxnSp>
          <p:sp>
            <p:nvSpPr>
              <p:cNvPr id="181" name="Text Box 76"/>
              <p:cNvSpPr txBox="1">
                <a:spLocks noChangeArrowheads="1"/>
              </p:cNvSpPr>
              <p:nvPr/>
            </p:nvSpPr>
            <p:spPr bwMode="auto">
              <a:xfrm>
                <a:off x="7177915" y="2814977"/>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接入交换机</a:t>
                </a:r>
                <a:endParaRPr kumimoji="1" lang="zh-CN" altLang="en-US" sz="900" b="1" dirty="0">
                  <a:solidFill>
                    <a:schemeClr val="bg1"/>
                  </a:solidFill>
                  <a:latin typeface="微软雅黑" pitchFamily="34" charset="-122"/>
                  <a:ea typeface="微软雅黑" pitchFamily="34" charset="-122"/>
                </a:endParaRPr>
              </a:p>
            </p:txBody>
          </p:sp>
          <p:cxnSp>
            <p:nvCxnSpPr>
              <p:cNvPr id="182" name="直接连接符 181"/>
              <p:cNvCxnSpPr>
                <a:stCxn id="310" idx="3"/>
              </p:cNvCxnSpPr>
              <p:nvPr/>
            </p:nvCxnSpPr>
            <p:spPr bwMode="auto">
              <a:xfrm>
                <a:off x="6255857" y="2917303"/>
                <a:ext cx="870748" cy="90057"/>
              </a:xfrm>
              <a:prstGeom prst="line">
                <a:avLst/>
              </a:prstGeom>
              <a:noFill/>
              <a:ln w="6350" cap="flat" cmpd="sng" algn="ctr">
                <a:solidFill>
                  <a:srgbClr val="808080"/>
                </a:solidFill>
                <a:prstDash val="dash"/>
                <a:round/>
                <a:headEnd type="none" w="med" len="med"/>
                <a:tailEnd type="none" w="med" len="med"/>
              </a:ln>
              <a:effectLst/>
            </p:spPr>
          </p:cxnSp>
          <p:sp>
            <p:nvSpPr>
              <p:cNvPr id="183" name="Text Box 76"/>
              <p:cNvSpPr txBox="1">
                <a:spLocks noChangeArrowheads="1"/>
              </p:cNvSpPr>
              <p:nvPr/>
            </p:nvSpPr>
            <p:spPr bwMode="auto">
              <a:xfrm>
                <a:off x="7111767" y="3016371"/>
                <a:ext cx="1278488" cy="230832"/>
              </a:xfrm>
              <a:prstGeom prst="rect">
                <a:avLst/>
              </a:prstGeom>
              <a:noFill/>
              <a:ln w="9525" algn="ctr">
                <a:noFill/>
                <a:miter lim="800000"/>
                <a:headEnd/>
                <a:tailEnd/>
              </a:ln>
              <a:effectLst/>
            </p:spPr>
            <p:txBody>
              <a:bodyPr wrap="square">
                <a:spAutoFit/>
              </a:bodyPr>
              <a:lstStyle/>
              <a:p>
                <a:pPr fontAlgn="auto">
                  <a:spcBef>
                    <a:spcPts val="0"/>
                  </a:spcBef>
                  <a:spcAft>
                    <a:spcPts val="0"/>
                  </a:spcAft>
                </a:pPr>
                <a:r>
                  <a:rPr kumimoji="1" lang="en-US" altLang="zh-CN" sz="900" b="1" dirty="0" smtClean="0">
                    <a:solidFill>
                      <a:schemeClr val="bg1"/>
                    </a:solidFill>
                    <a:latin typeface="微软雅黑" pitchFamily="34" charset="-122"/>
                    <a:ea typeface="微软雅黑" pitchFamily="34" charset="-122"/>
                  </a:rPr>
                  <a:t>  WLAN </a:t>
                </a:r>
                <a:r>
                  <a:rPr kumimoji="1" lang="zh-CN" altLang="en-US" sz="900" b="1" dirty="0" smtClean="0">
                    <a:solidFill>
                      <a:schemeClr val="bg1"/>
                    </a:solidFill>
                    <a:latin typeface="微软雅黑" pitchFamily="34" charset="-122"/>
                    <a:ea typeface="微软雅黑" pitchFamily="34" charset="-122"/>
                  </a:rPr>
                  <a:t>接入</a:t>
                </a:r>
                <a:endParaRPr kumimoji="1" lang="zh-CN" altLang="en-US" sz="900" b="1" dirty="0">
                  <a:solidFill>
                    <a:schemeClr val="bg1"/>
                  </a:solidFill>
                  <a:latin typeface="微软雅黑" pitchFamily="34" charset="-122"/>
                  <a:ea typeface="微软雅黑" pitchFamily="34" charset="-122"/>
                </a:endParaRPr>
              </a:p>
            </p:txBody>
          </p:sp>
          <p:cxnSp>
            <p:nvCxnSpPr>
              <p:cNvPr id="184" name="直接连接符 183"/>
              <p:cNvCxnSpPr>
                <a:stCxn id="284" idx="3"/>
                <a:endCxn id="183" idx="1"/>
              </p:cNvCxnSpPr>
              <p:nvPr/>
            </p:nvCxnSpPr>
            <p:spPr bwMode="auto">
              <a:xfrm flipV="1">
                <a:off x="6456712" y="3131787"/>
                <a:ext cx="655055" cy="330586"/>
              </a:xfrm>
              <a:prstGeom prst="line">
                <a:avLst/>
              </a:prstGeom>
              <a:noFill/>
              <a:ln w="6350" cap="flat" cmpd="sng" algn="ctr">
                <a:solidFill>
                  <a:srgbClr val="808080"/>
                </a:solidFill>
                <a:prstDash val="dash"/>
                <a:round/>
                <a:headEnd type="none" w="med" len="med"/>
                <a:tailEnd type="none" w="med" len="med"/>
              </a:ln>
              <a:effectLst/>
            </p:spPr>
          </p:cxnSp>
        </p:grpSp>
        <p:sp>
          <p:nvSpPr>
            <p:cNvPr id="173" name="圆角矩形 172"/>
            <p:cNvSpPr/>
            <p:nvPr/>
          </p:nvSpPr>
          <p:spPr bwMode="auto">
            <a:xfrm>
              <a:off x="7112000" y="2350587"/>
              <a:ext cx="1188720" cy="790574"/>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cxnSp>
          <p:nvCxnSpPr>
            <p:cNvPr id="174" name="直接连接符 173"/>
            <p:cNvCxnSpPr>
              <a:stCxn id="275" idx="3"/>
              <a:endCxn id="201" idx="1"/>
            </p:cNvCxnSpPr>
            <p:nvPr/>
          </p:nvCxnSpPr>
          <p:spPr bwMode="auto">
            <a:xfrm flipV="1">
              <a:off x="3970740" y="1889388"/>
              <a:ext cx="1235474" cy="3998"/>
            </a:xfrm>
            <a:prstGeom prst="line">
              <a:avLst/>
            </a:prstGeom>
            <a:noFill/>
            <a:ln w="6350" cap="flat" cmpd="sng" algn="ctr">
              <a:solidFill>
                <a:srgbClr val="808080"/>
              </a:solidFill>
              <a:prstDash val="dash"/>
              <a:round/>
              <a:headEnd type="none" w="med" len="med"/>
              <a:tailEnd type="none" w="med" len="med"/>
            </a:ln>
            <a:effectLst/>
          </p:spPr>
        </p:cxnSp>
        <p:sp>
          <p:nvSpPr>
            <p:cNvPr id="175" name="矩形 174"/>
            <p:cNvSpPr/>
            <p:nvPr/>
          </p:nvSpPr>
          <p:spPr>
            <a:xfrm>
              <a:off x="1187624" y="4155926"/>
              <a:ext cx="2852063" cy="338554"/>
            </a:xfrm>
            <a:prstGeom prst="rect">
              <a:avLst/>
            </a:prstGeom>
          </p:spPr>
          <p:txBody>
            <a:bodyPr wrap="none">
              <a:spAutoFit/>
            </a:bodyPr>
            <a:lstStyle/>
            <a:p>
              <a:pPr defTabSz="1024219" eaLnBrk="0" fontAlgn="auto" hangingPunct="0">
                <a:spcBef>
                  <a:spcPts val="0"/>
                </a:spcBef>
                <a:spcAft>
                  <a:spcPts val="0"/>
                </a:spcAft>
                <a:defRPr/>
              </a:pPr>
              <a:r>
                <a:rPr lang="zh-CN" altLang="en-US" sz="1600" b="1" kern="0" dirty="0" smtClean="0">
                  <a:solidFill>
                    <a:schemeClr val="bg1"/>
                  </a:solidFill>
                  <a:latin typeface="微软雅黑" pitchFamily="34" charset="-122"/>
                  <a:ea typeface="微软雅黑" pitchFamily="34" charset="-122"/>
                  <a:cs typeface="Times New Roman" pitchFamily="18" charset="0"/>
                </a:rPr>
                <a:t>有线无线融合、统一管理运维</a:t>
              </a:r>
              <a:endParaRPr lang="zh-CN" altLang="en-US" sz="1600" b="1" kern="0" dirty="0">
                <a:solidFill>
                  <a:schemeClr val="bg1"/>
                </a:solidFill>
                <a:latin typeface="微软雅黑" pitchFamily="34" charset="-122"/>
                <a:ea typeface="微软雅黑" pitchFamily="34" charset="-122"/>
                <a:cs typeface="Times New Roman" pitchFamily="18" charset="0"/>
              </a:endParaRPr>
            </a:p>
          </p:txBody>
        </p:sp>
      </p:grpSp>
      <p:pic>
        <p:nvPicPr>
          <p:cNvPr id="330" name="Picture 1674" descr="图片46"/>
          <p:cNvPicPr>
            <a:picLocks noChangeAspect="1" noChangeArrowheads="1"/>
          </p:cNvPicPr>
          <p:nvPr/>
        </p:nvPicPr>
        <p:blipFill>
          <a:blip r:embed="rId22" cstate="print"/>
          <a:srcRect/>
          <a:stretch>
            <a:fillRect/>
          </a:stretch>
        </p:blipFill>
        <p:spPr bwMode="auto">
          <a:xfrm>
            <a:off x="5223927" y="1561183"/>
            <a:ext cx="279426" cy="290487"/>
          </a:xfrm>
          <a:prstGeom prst="rect">
            <a:avLst/>
          </a:prstGeom>
          <a:noFill/>
          <a:ln w="9525">
            <a:noFill/>
            <a:miter lim="800000"/>
            <a:headEnd/>
            <a:tailEnd/>
          </a:ln>
        </p:spPr>
      </p:pic>
      <p:pic>
        <p:nvPicPr>
          <p:cNvPr id="331" name="Picture 1674" descr="图片46"/>
          <p:cNvPicPr>
            <a:picLocks noChangeAspect="1" noChangeArrowheads="1"/>
          </p:cNvPicPr>
          <p:nvPr/>
        </p:nvPicPr>
        <p:blipFill>
          <a:blip r:embed="rId22" cstate="print"/>
          <a:srcRect/>
          <a:stretch>
            <a:fillRect/>
          </a:stretch>
        </p:blipFill>
        <p:spPr bwMode="auto">
          <a:xfrm>
            <a:off x="5727983" y="1635646"/>
            <a:ext cx="279426" cy="290487"/>
          </a:xfrm>
          <a:prstGeom prst="rect">
            <a:avLst/>
          </a:prstGeom>
          <a:noFill/>
          <a:ln w="9525">
            <a:noFill/>
            <a:miter lim="800000"/>
            <a:headEnd/>
            <a:tailEnd/>
          </a:ln>
        </p:spPr>
      </p:pic>
      <p:cxnSp>
        <p:nvCxnSpPr>
          <p:cNvPr id="332" name="直接连接符 331"/>
          <p:cNvCxnSpPr>
            <a:endCxn id="201" idx="3"/>
          </p:cNvCxnSpPr>
          <p:nvPr/>
        </p:nvCxnSpPr>
        <p:spPr bwMode="auto">
          <a:xfrm flipH="1" flipV="1">
            <a:off x="5091008" y="1889388"/>
            <a:ext cx="465055" cy="10585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333" name="Text Box 76"/>
          <p:cNvSpPr txBox="1">
            <a:spLocks noChangeArrowheads="1"/>
          </p:cNvSpPr>
          <p:nvPr/>
        </p:nvSpPr>
        <p:spPr bwMode="auto">
          <a:xfrm>
            <a:off x="7754552" y="1491630"/>
            <a:ext cx="1641984" cy="493981"/>
          </a:xfrm>
          <a:prstGeom prst="rect">
            <a:avLst/>
          </a:prstGeom>
          <a:noFill/>
          <a:ln w="9525" algn="ctr">
            <a:noFill/>
            <a:miter lim="800000"/>
            <a:headEnd/>
            <a:tailEnd/>
          </a:ln>
          <a:effectLst/>
        </p:spPr>
        <p:txBody>
          <a:bodyPr wrap="square">
            <a:spAutoFit/>
          </a:bodyPr>
          <a:lstStyle/>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eSight</a:t>
            </a:r>
            <a:r>
              <a:rPr kumimoji="1" lang="zh-CN" altLang="en-US" sz="900" b="1" dirty="0" smtClean="0">
                <a:solidFill>
                  <a:schemeClr val="bg1"/>
                </a:solidFill>
                <a:latin typeface="微软雅黑" pitchFamily="34" charset="-122"/>
                <a:ea typeface="微软雅黑" pitchFamily="34" charset="-122"/>
              </a:rPr>
              <a:t>统一网管</a:t>
            </a:r>
            <a:endParaRPr kumimoji="1" lang="en-US" altLang="zh-CN" sz="900" b="1" dirty="0" smtClean="0">
              <a:solidFill>
                <a:schemeClr val="bg1"/>
              </a:solidFill>
              <a:latin typeface="微软雅黑" pitchFamily="34" charset="-122"/>
              <a:ea typeface="微软雅黑" pitchFamily="34" charset="-122"/>
            </a:endParaRPr>
          </a:p>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Agile Controller</a:t>
            </a:r>
            <a:endParaRPr kumimoji="1" lang="zh-CN" altLang="en-US" sz="900" b="1"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223120" y="195162"/>
            <a:ext cx="8609730" cy="471277"/>
          </a:xfrm>
          <a:prstGeom prst="rect">
            <a:avLst/>
          </a:prstGeom>
        </p:spPr>
        <p:txBody>
          <a:bodyPr lIns="91414" tIns="45708" rIns="91414" bIns="45708"/>
          <a:lstStyle/>
          <a:p>
            <a:pPr eaLnBrk="0" hangingPunct="0">
              <a:defRPr/>
            </a:pPr>
            <a:r>
              <a:rPr lang="zh-CN" altLang="en-US" sz="2400" dirty="0" smtClean="0">
                <a:solidFill>
                  <a:prstClr val="white"/>
                </a:solidFill>
                <a:latin typeface="微软雅黑" pitchFamily="34" charset="-122"/>
                <a:ea typeface="微软雅黑" pitchFamily="34" charset="-122"/>
              </a:rPr>
              <a:t>整体架构描述</a:t>
            </a:r>
            <a:r>
              <a:rPr lang="en-US" altLang="zh-CN" sz="2400" dirty="0" smtClean="0">
                <a:solidFill>
                  <a:prstClr val="white"/>
                </a:solidFill>
                <a:latin typeface="微软雅黑" pitchFamily="34" charset="-122"/>
                <a:ea typeface="微软雅黑" pitchFamily="34" charset="-122"/>
              </a:rPr>
              <a:t>- </a:t>
            </a:r>
            <a:r>
              <a:rPr lang="zh-CN" altLang="en-US" sz="2400" dirty="0" smtClean="0">
                <a:solidFill>
                  <a:prstClr val="white"/>
                </a:solidFill>
                <a:latin typeface="微软雅黑" pitchFamily="34" charset="-122"/>
                <a:ea typeface="微软雅黑" pitchFamily="34" charset="-122"/>
              </a:rPr>
              <a:t>以</a:t>
            </a:r>
            <a:r>
              <a:rPr lang="en-US" altLang="zh-CN" sz="2400" dirty="0" smtClean="0">
                <a:solidFill>
                  <a:prstClr val="white"/>
                </a:solidFill>
                <a:latin typeface="微软雅黑" pitchFamily="34" charset="-122"/>
                <a:ea typeface="微软雅黑" pitchFamily="34" charset="-122"/>
              </a:rPr>
              <a:t>SDN</a:t>
            </a:r>
            <a:r>
              <a:rPr lang="zh-CN" altLang="en-US" sz="2400" dirty="0" smtClean="0">
                <a:solidFill>
                  <a:prstClr val="white"/>
                </a:solidFill>
                <a:latin typeface="微软雅黑" pitchFamily="34" charset="-122"/>
                <a:ea typeface="微软雅黑" pitchFamily="34" charset="-122"/>
              </a:rPr>
              <a:t>的理念去建设下一代敏捷校园网</a:t>
            </a:r>
            <a:endParaRPr lang="zh-CN" altLang="en-US" sz="2400" dirty="0">
              <a:solidFill>
                <a:prstClr val="white"/>
              </a:solidFill>
              <a:latin typeface="微软雅黑" pitchFamily="34" charset="-122"/>
              <a:ea typeface="微软雅黑" pitchFamily="34" charset="-122"/>
            </a:endParaRPr>
          </a:p>
        </p:txBody>
      </p:sp>
      <p:sp>
        <p:nvSpPr>
          <p:cNvPr id="5" name="TextBox 4"/>
          <p:cNvSpPr txBox="1"/>
          <p:nvPr/>
        </p:nvSpPr>
        <p:spPr>
          <a:xfrm>
            <a:off x="251520" y="627534"/>
            <a:ext cx="8639033" cy="4608954"/>
          </a:xfrm>
          <a:prstGeom prst="rect">
            <a:avLst/>
          </a:prstGeom>
          <a:noFill/>
        </p:spPr>
        <p:txBody>
          <a:bodyPr wrap="square" rtlCol="0">
            <a:spAutoFit/>
          </a:bodyPr>
          <a:lstStyle/>
          <a:p>
            <a:r>
              <a:rPr lang="zh-CN" altLang="en-US" sz="1400" b="1" dirty="0" smtClean="0">
                <a:solidFill>
                  <a:srgbClr val="FFFF00"/>
                </a:solidFill>
                <a:latin typeface="微软雅黑" pitchFamily="34" charset="-122"/>
                <a:ea typeface="微软雅黑" pitchFamily="34" charset="-122"/>
              </a:rPr>
              <a:t>核心层：</a:t>
            </a:r>
            <a:endParaRPr lang="en-US" altLang="zh-CN" sz="1400" b="1" dirty="0" smtClean="0">
              <a:solidFill>
                <a:srgbClr val="FFFF00"/>
              </a:solidFill>
              <a:latin typeface="微软雅黑" pitchFamily="34" charset="-122"/>
              <a:ea typeface="微软雅黑" pitchFamily="34" charset="-122"/>
            </a:endParaRPr>
          </a:p>
          <a:p>
            <a:pPr>
              <a:buFont typeface="Wingdings" pitchFamily="2" charset="2"/>
              <a:buChar char="Ø"/>
            </a:pPr>
            <a:r>
              <a:rPr lang="zh-CN" altLang="en-US" sz="1100" b="1" dirty="0" smtClean="0">
                <a:solidFill>
                  <a:srgbClr val="FFFF00"/>
                </a:solidFill>
                <a:latin typeface="微软雅黑" pitchFamily="34" charset="-122"/>
                <a:ea typeface="微软雅黑" pitchFamily="34" charset="-122"/>
              </a:rPr>
              <a:t>有线、无线的真正融合：</a:t>
            </a:r>
            <a:r>
              <a:rPr lang="zh-CN" altLang="en-US" sz="1100" dirty="0" smtClean="0">
                <a:solidFill>
                  <a:schemeClr val="bg1"/>
                </a:solidFill>
                <a:latin typeface="微软雅黑" pitchFamily="34" charset="-122"/>
                <a:ea typeface="微软雅黑" pitchFamily="34" charset="-122"/>
              </a:rPr>
              <a:t>核心设备建议采用</a:t>
            </a:r>
            <a:r>
              <a:rPr lang="en-US" altLang="zh-CN" sz="1100" dirty="0" smtClean="0">
                <a:solidFill>
                  <a:schemeClr val="bg1"/>
                </a:solidFill>
                <a:latin typeface="微软雅黑" pitchFamily="34" charset="-122"/>
                <a:ea typeface="微软雅黑" pitchFamily="34" charset="-122"/>
              </a:rPr>
              <a:t>2</a:t>
            </a:r>
            <a:r>
              <a:rPr lang="zh-CN" altLang="en-US" sz="1100" dirty="0" smtClean="0">
                <a:solidFill>
                  <a:schemeClr val="bg1"/>
                </a:solidFill>
                <a:latin typeface="微软雅黑" pitchFamily="34" charset="-122"/>
                <a:ea typeface="微软雅黑" pitchFamily="34" charset="-122"/>
              </a:rPr>
              <a:t>台华为敏捷交换机</a:t>
            </a:r>
            <a:r>
              <a:rPr lang="en-US" altLang="zh-CN" sz="1100" dirty="0" smtClean="0">
                <a:solidFill>
                  <a:schemeClr val="bg1"/>
                </a:solidFill>
                <a:latin typeface="微软雅黑" pitchFamily="34" charset="-122"/>
                <a:ea typeface="微软雅黑" pitchFamily="34" charset="-122"/>
              </a:rPr>
              <a:t>S12708/S12712</a:t>
            </a:r>
            <a:r>
              <a:rPr lang="zh-CN" altLang="en-US" sz="1100" dirty="0" smtClean="0">
                <a:solidFill>
                  <a:schemeClr val="bg1"/>
                </a:solidFill>
                <a:latin typeface="微软雅黑" pitchFamily="34" charset="-122"/>
                <a:ea typeface="微软雅黑" pitchFamily="34" charset="-122"/>
              </a:rPr>
              <a:t>，双核心之间使用</a:t>
            </a:r>
            <a:r>
              <a:rPr lang="en-US" altLang="zh-CN" sz="1100" dirty="0" smtClean="0">
                <a:solidFill>
                  <a:schemeClr val="bg1"/>
                </a:solidFill>
                <a:latin typeface="微软雅黑" pitchFamily="34" charset="-122"/>
                <a:ea typeface="微软雅黑" pitchFamily="34" charset="-122"/>
              </a:rPr>
              <a:t>CSS2</a:t>
            </a:r>
            <a:r>
              <a:rPr lang="zh-CN" altLang="en-US" sz="1100" dirty="0" smtClean="0">
                <a:solidFill>
                  <a:schemeClr val="bg1"/>
                </a:solidFill>
                <a:latin typeface="微软雅黑" pitchFamily="34" charset="-122"/>
                <a:ea typeface="微软雅黑" pitchFamily="34" charset="-122"/>
              </a:rPr>
              <a:t>集群技术，可融合认证计费网关功能，以及无线</a:t>
            </a:r>
            <a:r>
              <a:rPr lang="en-US" altLang="zh-CN" sz="1100" dirty="0" smtClean="0">
                <a:solidFill>
                  <a:schemeClr val="bg1"/>
                </a:solidFill>
                <a:latin typeface="微软雅黑" pitchFamily="34" charset="-122"/>
                <a:ea typeface="微软雅黑" pitchFamily="34" charset="-122"/>
              </a:rPr>
              <a:t>AC</a:t>
            </a:r>
            <a:r>
              <a:rPr lang="zh-CN" altLang="en-US" sz="1100" dirty="0" smtClean="0">
                <a:solidFill>
                  <a:schemeClr val="bg1"/>
                </a:solidFill>
                <a:latin typeface="微软雅黑" pitchFamily="34" charset="-122"/>
                <a:ea typeface="微软雅黑" pitchFamily="34" charset="-122"/>
              </a:rPr>
              <a:t>功能</a:t>
            </a:r>
            <a:r>
              <a:rPr lang="zh-CN" altLang="en-US" sz="1100" b="1" dirty="0" smtClean="0">
                <a:solidFill>
                  <a:schemeClr val="bg1"/>
                </a:solidFill>
                <a:latin typeface="微软雅黑" pitchFamily="34" charset="-122"/>
                <a:ea typeface="微软雅黑" pitchFamily="34" charset="-122"/>
              </a:rPr>
              <a:t>；</a:t>
            </a:r>
            <a:r>
              <a:rPr lang="zh-CN" altLang="en-US" sz="1100" b="1" dirty="0" smtClean="0">
                <a:solidFill>
                  <a:srgbClr val="FFFF00"/>
                </a:solidFill>
                <a:latin typeface="微软雅黑" pitchFamily="34" charset="-122"/>
                <a:ea typeface="微软雅黑" pitchFamily="34" charset="-122"/>
              </a:rPr>
              <a:t>每个校区的</a:t>
            </a:r>
            <a:r>
              <a:rPr lang="en-US" altLang="zh-CN" sz="1100" b="1" dirty="0" smtClean="0">
                <a:solidFill>
                  <a:srgbClr val="FFFF00"/>
                </a:solidFill>
                <a:latin typeface="微软雅黑" pitchFamily="34" charset="-122"/>
                <a:ea typeface="微软雅黑" pitchFamily="34" charset="-122"/>
              </a:rPr>
              <a:t>AC</a:t>
            </a:r>
            <a:r>
              <a:rPr lang="zh-CN" altLang="en-US" sz="1100" b="1" dirty="0" smtClean="0">
                <a:solidFill>
                  <a:srgbClr val="FFFF00"/>
                </a:solidFill>
                <a:latin typeface="微软雅黑" pitchFamily="34" charset="-122"/>
                <a:ea typeface="微软雅黑" pitchFamily="34" charset="-122"/>
              </a:rPr>
              <a:t>是相互独立，</a:t>
            </a:r>
            <a:r>
              <a:rPr lang="en-US" altLang="zh-CN" sz="1100" b="1" dirty="0" smtClean="0">
                <a:solidFill>
                  <a:srgbClr val="FFFF00"/>
                </a:solidFill>
                <a:latin typeface="微软雅黑" pitchFamily="34" charset="-122"/>
                <a:ea typeface="微软雅黑" pitchFamily="34" charset="-122"/>
              </a:rPr>
              <a:t>AC</a:t>
            </a:r>
            <a:r>
              <a:rPr lang="zh-CN" altLang="en-US" sz="1100" b="1" dirty="0" smtClean="0">
                <a:solidFill>
                  <a:srgbClr val="FFFF00"/>
                </a:solidFill>
                <a:latin typeface="微软雅黑" pitchFamily="34" charset="-122"/>
                <a:ea typeface="微软雅黑" pitchFamily="34" charset="-122"/>
              </a:rPr>
              <a:t>的可靠性通过核心设备的集群来解决，不同校区的</a:t>
            </a:r>
            <a:r>
              <a:rPr lang="en-US" altLang="zh-CN" sz="1100" b="1" dirty="0" smtClean="0">
                <a:solidFill>
                  <a:srgbClr val="FFFF00"/>
                </a:solidFill>
                <a:latin typeface="微软雅黑" pitchFamily="34" charset="-122"/>
                <a:ea typeface="微软雅黑" pitchFamily="34" charset="-122"/>
              </a:rPr>
              <a:t>AC</a:t>
            </a:r>
            <a:r>
              <a:rPr lang="zh-CN" altLang="en-US" sz="1100" b="1" dirty="0" smtClean="0">
                <a:solidFill>
                  <a:srgbClr val="FFFF00"/>
                </a:solidFill>
                <a:latin typeface="微软雅黑" pitchFamily="34" charset="-122"/>
                <a:ea typeface="微软雅黑" pitchFamily="34" charset="-122"/>
              </a:rPr>
              <a:t>之间不是主备关系</a:t>
            </a:r>
            <a:r>
              <a:rPr lang="zh-CN" altLang="en-US" sz="1100" dirty="0" smtClean="0">
                <a:solidFill>
                  <a:srgbClr val="FFFF00"/>
                </a:solidFill>
                <a:latin typeface="微软雅黑" pitchFamily="34" charset="-122"/>
                <a:ea typeface="微软雅黑" pitchFamily="34" charset="-122"/>
              </a:rPr>
              <a:t>（这是与单个校区部署核心区别之一），本校区的无线通过本校区的</a:t>
            </a:r>
            <a:r>
              <a:rPr lang="en-US" altLang="zh-CN" sz="1100" dirty="0" smtClean="0">
                <a:solidFill>
                  <a:srgbClr val="FFFF00"/>
                </a:solidFill>
                <a:latin typeface="微软雅黑" pitchFamily="34" charset="-122"/>
                <a:ea typeface="微软雅黑" pitchFamily="34" charset="-122"/>
              </a:rPr>
              <a:t>AC</a:t>
            </a:r>
            <a:r>
              <a:rPr lang="zh-CN" altLang="en-US" sz="1100" dirty="0" smtClean="0">
                <a:solidFill>
                  <a:srgbClr val="FFFF00"/>
                </a:solidFill>
                <a:latin typeface="微软雅黑" pitchFamily="34" charset="-122"/>
                <a:ea typeface="微软雅黑" pitchFamily="34" charset="-122"/>
              </a:rPr>
              <a:t>来管理</a:t>
            </a:r>
            <a:r>
              <a:rPr lang="zh-CN" altLang="en-US" sz="1100" b="1" dirty="0" smtClean="0">
                <a:solidFill>
                  <a:srgbClr val="FFFF00"/>
                </a:solidFill>
                <a:latin typeface="微软雅黑" pitchFamily="34" charset="-122"/>
                <a:ea typeface="微软雅黑" pitchFamily="34" charset="-122"/>
              </a:rPr>
              <a:t>。</a:t>
            </a:r>
            <a:endParaRPr lang="en-US" altLang="zh-CN" sz="1100" b="1" dirty="0" smtClean="0">
              <a:solidFill>
                <a:srgbClr val="FFFF00"/>
              </a:solidFill>
              <a:latin typeface="微软雅黑" pitchFamily="34" charset="-122"/>
              <a:ea typeface="微软雅黑" pitchFamily="34" charset="-122"/>
            </a:endParaRPr>
          </a:p>
          <a:p>
            <a:pPr>
              <a:buFont typeface="Wingdings" pitchFamily="2" charset="2"/>
              <a:buChar char="Ø"/>
            </a:pPr>
            <a:r>
              <a:rPr lang="zh-CN" altLang="en-US" sz="1100" b="1" dirty="0" smtClean="0">
                <a:solidFill>
                  <a:srgbClr val="FFFF00"/>
                </a:solidFill>
                <a:latin typeface="微软雅黑" pitchFamily="34" charset="-122"/>
                <a:ea typeface="微软雅黑" pitchFamily="34" charset="-122"/>
              </a:rPr>
              <a:t>天然的大二层，像</a:t>
            </a:r>
            <a:r>
              <a:rPr lang="en-US" altLang="zh-CN" sz="1100" b="1" dirty="0" smtClean="0">
                <a:solidFill>
                  <a:srgbClr val="FFFF00"/>
                </a:solidFill>
                <a:latin typeface="微软雅黑" pitchFamily="34" charset="-122"/>
                <a:ea typeface="微软雅黑" pitchFamily="34" charset="-122"/>
              </a:rPr>
              <a:t>AC</a:t>
            </a:r>
            <a:r>
              <a:rPr lang="zh-CN" altLang="en-US" sz="1100" b="1" dirty="0" smtClean="0">
                <a:solidFill>
                  <a:srgbClr val="FFFF00"/>
                </a:solidFill>
                <a:latin typeface="微软雅黑" pitchFamily="34" charset="-122"/>
                <a:ea typeface="微软雅黑" pitchFamily="34" charset="-122"/>
              </a:rPr>
              <a:t>管理</a:t>
            </a:r>
            <a:r>
              <a:rPr lang="en-US" altLang="zh-CN" sz="1100" b="1" dirty="0" smtClean="0">
                <a:solidFill>
                  <a:srgbClr val="FFFF00"/>
                </a:solidFill>
                <a:latin typeface="微软雅黑" pitchFamily="34" charset="-122"/>
                <a:ea typeface="微软雅黑" pitchFamily="34" charset="-122"/>
              </a:rPr>
              <a:t>AP</a:t>
            </a:r>
            <a:r>
              <a:rPr lang="zh-CN" altLang="en-US" sz="1100" b="1" dirty="0" smtClean="0">
                <a:solidFill>
                  <a:srgbClr val="FFFF00"/>
                </a:solidFill>
                <a:latin typeface="微软雅黑" pitchFamily="34" charset="-122"/>
                <a:ea typeface="微软雅黑" pitchFamily="34" charset="-122"/>
              </a:rPr>
              <a:t>一样，让核心交换机去管理接入交换机：</a:t>
            </a:r>
            <a:r>
              <a:rPr lang="zh-CN" altLang="zh-CN" sz="1100" dirty="0" smtClean="0">
                <a:solidFill>
                  <a:schemeClr val="bg1"/>
                </a:solidFill>
                <a:latin typeface="微软雅黑" pitchFamily="34" charset="-122"/>
                <a:ea typeface="微软雅黑" pitchFamily="34" charset="-122"/>
              </a:rPr>
              <a:t>借鉴业界</a:t>
            </a:r>
            <a:r>
              <a:rPr lang="en-US" altLang="zh-CN" sz="1100" dirty="0" smtClean="0">
                <a:solidFill>
                  <a:schemeClr val="bg1"/>
                </a:solidFill>
                <a:latin typeface="微软雅黑" pitchFamily="34" charset="-122"/>
                <a:ea typeface="微软雅黑" pitchFamily="34" charset="-122"/>
              </a:rPr>
              <a:t>AC</a:t>
            </a:r>
            <a:r>
              <a:rPr lang="zh-CN" altLang="zh-CN" sz="1100" dirty="0" smtClean="0">
                <a:solidFill>
                  <a:schemeClr val="bg1"/>
                </a:solidFill>
                <a:latin typeface="微软雅黑" pitchFamily="34" charset="-122"/>
                <a:ea typeface="微软雅黑" pitchFamily="34" charset="-122"/>
              </a:rPr>
              <a:t>管理</a:t>
            </a:r>
            <a:r>
              <a:rPr lang="en-US" altLang="zh-CN" sz="1100" dirty="0" smtClean="0">
                <a:solidFill>
                  <a:schemeClr val="bg1"/>
                </a:solidFill>
                <a:latin typeface="微软雅黑" pitchFamily="34" charset="-122"/>
                <a:ea typeface="微软雅黑" pitchFamily="34" charset="-122"/>
              </a:rPr>
              <a:t>AP</a:t>
            </a:r>
            <a:r>
              <a:rPr lang="zh-CN" altLang="zh-CN" sz="1100" dirty="0" smtClean="0">
                <a:solidFill>
                  <a:schemeClr val="bg1"/>
                </a:solidFill>
                <a:latin typeface="微软雅黑" pitchFamily="34" charset="-122"/>
                <a:ea typeface="微软雅黑" pitchFamily="34" charset="-122"/>
              </a:rPr>
              <a:t>的成功经验，让敏捷交换机把接入层交换机也管理起来，有线无线采用一种协议，通过</a:t>
            </a:r>
            <a:r>
              <a:rPr lang="en-US" altLang="zh-CN" sz="1100" dirty="0" smtClean="0">
                <a:solidFill>
                  <a:schemeClr val="bg1"/>
                </a:solidFill>
                <a:latin typeface="微软雅黑" pitchFamily="34" charset="-122"/>
                <a:ea typeface="微软雅黑" pitchFamily="34" charset="-122"/>
              </a:rPr>
              <a:t>CAPWAP</a:t>
            </a:r>
            <a:r>
              <a:rPr lang="zh-CN" altLang="zh-CN" sz="1100" dirty="0" smtClean="0">
                <a:solidFill>
                  <a:schemeClr val="bg1"/>
                </a:solidFill>
                <a:latin typeface="微软雅黑" pitchFamily="34" charset="-122"/>
                <a:ea typeface="微软雅黑" pitchFamily="34" charset="-122"/>
              </a:rPr>
              <a:t>隧道实现一致的管理机制，实现接入交换机即插即用，</a:t>
            </a:r>
            <a:r>
              <a:rPr lang="zh-CN" altLang="en-US" sz="1100" dirty="0" smtClean="0">
                <a:solidFill>
                  <a:schemeClr val="bg1"/>
                </a:solidFill>
                <a:latin typeface="微软雅黑" pitchFamily="34" charset="-122"/>
                <a:ea typeface="微软雅黑" pitchFamily="34" charset="-122"/>
              </a:rPr>
              <a:t>整个校园网采用逻辑上大二层架构，</a:t>
            </a:r>
            <a:r>
              <a:rPr lang="zh-CN" altLang="zh-CN" sz="1100" dirty="0" smtClean="0">
                <a:solidFill>
                  <a:schemeClr val="bg1"/>
                </a:solidFill>
                <a:latin typeface="微软雅黑" pitchFamily="34" charset="-122"/>
                <a:ea typeface="微软雅黑" pitchFamily="34" charset="-122"/>
              </a:rPr>
              <a:t>降低信息中心老师日常工作中的管理复杂度</a:t>
            </a:r>
            <a:r>
              <a:rPr lang="zh-CN" altLang="en-US" sz="1100" dirty="0" smtClean="0">
                <a:solidFill>
                  <a:schemeClr val="bg1"/>
                </a:solidFill>
                <a:latin typeface="微软雅黑" pitchFamily="34" charset="-122"/>
                <a:ea typeface="微软雅黑" pitchFamily="34" charset="-122"/>
              </a:rPr>
              <a:t>，对接入交换机的维护就像对</a:t>
            </a:r>
            <a:r>
              <a:rPr lang="en-US" altLang="zh-CN" sz="1100" dirty="0" smtClean="0">
                <a:solidFill>
                  <a:schemeClr val="bg1"/>
                </a:solidFill>
                <a:latin typeface="微软雅黑" pitchFamily="34" charset="-122"/>
                <a:ea typeface="微软雅黑" pitchFamily="34" charset="-122"/>
              </a:rPr>
              <a:t>AP</a:t>
            </a:r>
            <a:r>
              <a:rPr lang="zh-CN" altLang="en-US" sz="1100" dirty="0" smtClean="0">
                <a:solidFill>
                  <a:schemeClr val="bg1"/>
                </a:solidFill>
                <a:latin typeface="微软雅黑" pitchFamily="34" charset="-122"/>
                <a:ea typeface="微软雅黑" pitchFamily="34" charset="-122"/>
              </a:rPr>
              <a:t>的维护一样方便简单，就像平时对电灯泡的维护一样，坏了直接找个新的插上即可。</a:t>
            </a:r>
            <a:endParaRPr lang="en-US" altLang="zh-CN" sz="1000" dirty="0" smtClean="0">
              <a:solidFill>
                <a:schemeClr val="bg1"/>
              </a:solidFill>
              <a:latin typeface="微软雅黑" pitchFamily="34" charset="-122"/>
              <a:ea typeface="微软雅黑" pitchFamily="34" charset="-122"/>
              <a:sym typeface="Wingdings" pitchFamily="2" charset="2"/>
            </a:endParaRPr>
          </a:p>
          <a:p>
            <a:pPr>
              <a:buFont typeface="Wingdings" pitchFamily="2" charset="2"/>
              <a:buChar char="Ø"/>
            </a:pPr>
            <a:r>
              <a:rPr lang="zh-CN" altLang="en-US" sz="1100" b="1" dirty="0" smtClean="0">
                <a:solidFill>
                  <a:srgbClr val="FFFF00"/>
                </a:solidFill>
                <a:latin typeface="微软雅黑" pitchFamily="34" charset="-122"/>
                <a:ea typeface="微软雅黑" pitchFamily="34" charset="-122"/>
              </a:rPr>
              <a:t>多网融合：</a:t>
            </a:r>
            <a:r>
              <a:rPr lang="zh-CN" altLang="en-US" sz="1100" dirty="0" smtClean="0">
                <a:solidFill>
                  <a:schemeClr val="bg1"/>
                </a:solidFill>
                <a:latin typeface="微软雅黑" pitchFamily="34" charset="-122"/>
                <a:ea typeface="微软雅黑" pitchFamily="34" charset="-122"/>
              </a:rPr>
              <a:t>提供校园网多网融合的环境与条件，不同的网络之间通过实现基于用户</a:t>
            </a:r>
            <a:r>
              <a:rPr lang="en-US" altLang="zh-CN"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rPr>
              <a:t>设备的业务隔离，业务随行。</a:t>
            </a:r>
            <a:endParaRPr lang="en-US" altLang="zh-CN" sz="1100" dirty="0" smtClean="0">
              <a:solidFill>
                <a:schemeClr val="bg1"/>
              </a:solidFill>
              <a:latin typeface="微软雅黑" pitchFamily="34" charset="-122"/>
              <a:ea typeface="微软雅黑" pitchFamily="34" charset="-122"/>
            </a:endParaRPr>
          </a:p>
          <a:p>
            <a:pPr>
              <a:buFont typeface="Wingdings" pitchFamily="2" charset="2"/>
              <a:buChar char="Ø"/>
            </a:pPr>
            <a:r>
              <a:rPr lang="zh-CN" altLang="en-US" sz="1100" b="1" dirty="0" smtClean="0">
                <a:solidFill>
                  <a:srgbClr val="FFFF00"/>
                </a:solidFill>
                <a:latin typeface="微软雅黑" pitchFamily="34" charset="-122"/>
                <a:ea typeface="微软雅黑" pitchFamily="34" charset="-122"/>
              </a:rPr>
              <a:t>全可运营：</a:t>
            </a:r>
            <a:r>
              <a:rPr lang="zh-CN" altLang="en-US" sz="1100" dirty="0" smtClean="0">
                <a:solidFill>
                  <a:schemeClr val="bg1"/>
                </a:solidFill>
                <a:latin typeface="微软雅黑" pitchFamily="34" charset="-122"/>
                <a:ea typeface="微软雅黑" pitchFamily="34" charset="-122"/>
              </a:rPr>
              <a:t>校园网与运营商网络的完美配合，校园内部全部为纯粹的校园内网，运营商网络只在出口与校园网对接，学校内网与运营商网络的界面仅仅局限于出口，校园内部的任何变化，无需再考虑外部因素，校园内部网络不再区分接入的区域，学生可以自主的选择接入的运营商（包括学校内网），用户登录时可以使用用户名</a:t>
            </a:r>
            <a:r>
              <a:rPr lang="en-US" altLang="zh-CN"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rPr>
              <a:t>业务系统的方式，来选择不同的网络运营方或则业务专网；为领导分配特权账号，领导层登录时使用用户名</a:t>
            </a:r>
            <a:r>
              <a:rPr lang="en-US" altLang="zh-CN"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rPr>
              <a:t>特权域，带宽保证。</a:t>
            </a:r>
            <a:endParaRPr lang="en-US" altLang="zh-CN" sz="1200" dirty="0">
              <a:solidFill>
                <a:schemeClr val="bg1"/>
              </a:solidFill>
              <a:latin typeface="微软雅黑" pitchFamily="34" charset="-122"/>
              <a:ea typeface="微软雅黑" pitchFamily="34" charset="-122"/>
            </a:endParaRPr>
          </a:p>
          <a:p>
            <a:r>
              <a:rPr lang="zh-CN" altLang="en-US" sz="1400" b="1" dirty="0" smtClean="0">
                <a:solidFill>
                  <a:srgbClr val="FFFF00"/>
                </a:solidFill>
                <a:latin typeface="微软雅黑" pitchFamily="34" charset="-122"/>
                <a:ea typeface="微软雅黑" pitchFamily="34" charset="-122"/>
              </a:rPr>
              <a:t>汇聚层：</a:t>
            </a:r>
            <a:r>
              <a:rPr lang="zh-CN" altLang="en-US" sz="1100" dirty="0" smtClean="0">
                <a:solidFill>
                  <a:schemeClr val="bg1"/>
                </a:solidFill>
                <a:latin typeface="微软雅黑" pitchFamily="34" charset="-122"/>
                <a:ea typeface="微软雅黑" pitchFamily="34" charset="-122"/>
              </a:rPr>
              <a:t>建议采用华为</a:t>
            </a:r>
            <a:r>
              <a:rPr lang="en-US" altLang="zh-CN" sz="1100" dirty="0" smtClean="0">
                <a:solidFill>
                  <a:schemeClr val="bg1"/>
                </a:solidFill>
                <a:latin typeface="微软雅黑" pitchFamily="34" charset="-122"/>
                <a:ea typeface="微软雅黑" pitchFamily="34" charset="-122"/>
              </a:rPr>
              <a:t>S12704/S7703/S7706/S6720</a:t>
            </a:r>
            <a:r>
              <a:rPr lang="zh-CN" altLang="en-US" sz="1100" dirty="0" smtClean="0">
                <a:solidFill>
                  <a:schemeClr val="bg1"/>
                </a:solidFill>
                <a:latin typeface="微软雅黑" pitchFamily="34" charset="-122"/>
                <a:ea typeface="微软雅黑" pitchFamily="34" charset="-122"/>
              </a:rPr>
              <a:t>全万兆光口交换机作为下层万兆光口上行设备的汇聚；所有汇聚上行万兆至核心，汇聚层起到的作用仅限于接入上行端口的汇聚。</a:t>
            </a:r>
            <a:endParaRPr lang="en-US" altLang="zh-CN" sz="1200" dirty="0">
              <a:solidFill>
                <a:schemeClr val="bg1"/>
              </a:solidFill>
              <a:latin typeface="微软雅黑" pitchFamily="34" charset="-122"/>
              <a:ea typeface="微软雅黑" pitchFamily="34" charset="-122"/>
            </a:endParaRPr>
          </a:p>
          <a:p>
            <a:r>
              <a:rPr lang="zh-CN" altLang="en-US" sz="1400" b="1" dirty="0" smtClean="0">
                <a:solidFill>
                  <a:srgbClr val="FFFF00"/>
                </a:solidFill>
                <a:latin typeface="微软雅黑" pitchFamily="34" charset="-122"/>
                <a:ea typeface="微软雅黑" pitchFamily="34" charset="-122"/>
              </a:rPr>
              <a:t>接入层：</a:t>
            </a:r>
            <a:r>
              <a:rPr lang="zh-CN" altLang="en-US" sz="1050" dirty="0" smtClean="0">
                <a:solidFill>
                  <a:schemeClr val="bg1"/>
                </a:solidFill>
                <a:latin typeface="微软雅黑" pitchFamily="34" charset="-122"/>
                <a:ea typeface="微软雅黑" pitchFamily="34" charset="-122"/>
              </a:rPr>
              <a:t>接入层分为有线、无线两个部分，有线接入和</a:t>
            </a:r>
            <a:r>
              <a:rPr lang="en-US" altLang="zh-CN" sz="1050" dirty="0" smtClean="0">
                <a:solidFill>
                  <a:schemeClr val="bg1"/>
                </a:solidFill>
                <a:latin typeface="微软雅黑" pitchFamily="34" charset="-122"/>
                <a:ea typeface="微软雅黑" pitchFamily="34" charset="-122"/>
              </a:rPr>
              <a:t>POE</a:t>
            </a:r>
            <a:r>
              <a:rPr lang="zh-CN" altLang="en-US" sz="1050" dirty="0" smtClean="0">
                <a:solidFill>
                  <a:schemeClr val="bg1"/>
                </a:solidFill>
                <a:latin typeface="微软雅黑" pitchFamily="34" charset="-122"/>
                <a:ea typeface="微软雅黑" pitchFamily="34" charset="-122"/>
              </a:rPr>
              <a:t>接入交换机建议采用华为</a:t>
            </a:r>
            <a:r>
              <a:rPr lang="en-US" altLang="zh-CN" sz="1050" dirty="0" smtClean="0">
                <a:solidFill>
                  <a:schemeClr val="bg1"/>
                </a:solidFill>
                <a:latin typeface="微软雅黑" pitchFamily="34" charset="-122"/>
                <a:ea typeface="微软雅黑" pitchFamily="34" charset="-122"/>
              </a:rPr>
              <a:t>S5720-SI-PWR/S5700-LI-PWR</a:t>
            </a:r>
            <a:r>
              <a:rPr lang="zh-CN" altLang="en-US" sz="1050" dirty="0" smtClean="0">
                <a:solidFill>
                  <a:schemeClr val="bg1"/>
                </a:solidFill>
                <a:latin typeface="微软雅黑" pitchFamily="34" charset="-122"/>
                <a:ea typeface="微软雅黑" pitchFamily="34" charset="-122"/>
              </a:rPr>
              <a:t>系列设备，</a:t>
            </a:r>
            <a:r>
              <a:rPr lang="zh-CN" altLang="en-US" sz="1050" b="1" dirty="0" smtClean="0">
                <a:solidFill>
                  <a:schemeClr val="bg1"/>
                </a:solidFill>
                <a:latin typeface="微软雅黑" pitchFamily="34" charset="-122"/>
                <a:ea typeface="微软雅黑" pitchFamily="34" charset="-122"/>
              </a:rPr>
              <a:t>无线部分根据实际环境分别采用</a:t>
            </a:r>
            <a:r>
              <a:rPr lang="en-US" altLang="zh-CN" sz="1050" b="1" dirty="0" smtClean="0">
                <a:solidFill>
                  <a:schemeClr val="bg1"/>
                </a:solidFill>
                <a:latin typeface="微软雅黑" pitchFamily="34" charset="-122"/>
                <a:ea typeface="微软雅黑" pitchFamily="34" charset="-122"/>
              </a:rPr>
              <a:t>AP4030DN-E</a:t>
            </a:r>
            <a:r>
              <a:rPr lang="zh-CN" altLang="en-US" sz="1050" b="1" dirty="0" smtClean="0">
                <a:solidFill>
                  <a:schemeClr val="bg1"/>
                </a:solidFill>
                <a:latin typeface="微软雅黑" pitchFamily="34" charset="-122"/>
                <a:ea typeface="微软雅黑" pitchFamily="34" charset="-122"/>
              </a:rPr>
              <a:t>（办公）、</a:t>
            </a:r>
            <a:r>
              <a:rPr lang="en-US" altLang="zh-CN" sz="1050" b="1" dirty="0" smtClean="0">
                <a:solidFill>
                  <a:schemeClr val="bg1"/>
                </a:solidFill>
                <a:latin typeface="微软雅黑" pitchFamily="34" charset="-122"/>
                <a:ea typeface="微软雅黑" pitchFamily="34" charset="-122"/>
              </a:rPr>
              <a:t>AP5030DN</a:t>
            </a:r>
            <a:r>
              <a:rPr lang="zh-CN" altLang="en-US" sz="1050" b="1" dirty="0" smtClean="0">
                <a:solidFill>
                  <a:schemeClr val="bg1"/>
                </a:solidFill>
                <a:latin typeface="微软雅黑" pitchFamily="34" charset="-122"/>
                <a:ea typeface="微软雅黑" pitchFamily="34" charset="-122"/>
              </a:rPr>
              <a:t>（教学）、</a:t>
            </a:r>
            <a:r>
              <a:rPr lang="en-US" altLang="zh-CN" sz="1050" b="1" dirty="0" smtClean="0">
                <a:solidFill>
                  <a:schemeClr val="bg1"/>
                </a:solidFill>
                <a:latin typeface="微软雅黑" pitchFamily="34" charset="-122"/>
                <a:ea typeface="微软雅黑" pitchFamily="34" charset="-122"/>
              </a:rPr>
              <a:t>AP2030DN</a:t>
            </a:r>
            <a:r>
              <a:rPr lang="zh-CN" altLang="en-US" sz="1050" b="1" dirty="0" smtClean="0">
                <a:solidFill>
                  <a:schemeClr val="bg1"/>
                </a:solidFill>
                <a:latin typeface="微软雅黑" pitchFamily="34" charset="-122"/>
                <a:ea typeface="微软雅黑" pitchFamily="34" charset="-122"/>
              </a:rPr>
              <a:t>（面板式</a:t>
            </a:r>
            <a:r>
              <a:rPr lang="en-US" altLang="zh-CN" sz="1050" b="1" dirty="0" smtClean="0">
                <a:solidFill>
                  <a:schemeClr val="bg1"/>
                </a:solidFill>
                <a:latin typeface="微软雅黑" pitchFamily="34" charset="-122"/>
                <a:ea typeface="微软雅黑" pitchFamily="34" charset="-122"/>
              </a:rPr>
              <a:t>AP</a:t>
            </a:r>
            <a:r>
              <a:rPr lang="zh-CN" altLang="en-US" sz="1050" b="1" dirty="0" smtClean="0">
                <a:solidFill>
                  <a:schemeClr val="bg1"/>
                </a:solidFill>
                <a:latin typeface="微软雅黑" pitchFamily="34" charset="-122"/>
                <a:ea typeface="微软雅黑" pitchFamily="34" charset="-122"/>
              </a:rPr>
              <a:t>）、</a:t>
            </a:r>
            <a:r>
              <a:rPr lang="en-US" altLang="zh-CN" sz="1050" b="1" dirty="0" smtClean="0">
                <a:solidFill>
                  <a:schemeClr val="bg1"/>
                </a:solidFill>
                <a:latin typeface="微软雅黑" pitchFamily="34" charset="-122"/>
                <a:ea typeface="微软雅黑" pitchFamily="34" charset="-122"/>
              </a:rPr>
              <a:t>AP9430</a:t>
            </a:r>
            <a:r>
              <a:rPr lang="zh-CN" altLang="en-US" sz="1050" b="1" dirty="0" smtClean="0">
                <a:solidFill>
                  <a:schemeClr val="bg1"/>
                </a:solidFill>
                <a:latin typeface="微软雅黑" pitchFamily="34" charset="-122"/>
                <a:ea typeface="微软雅黑" pitchFamily="34" charset="-122"/>
              </a:rPr>
              <a:t>（宿舍</a:t>
            </a:r>
            <a:r>
              <a:rPr lang="zh-CN" altLang="en-US" sz="1050" b="1" dirty="0" smtClean="0">
                <a:solidFill>
                  <a:schemeClr val="bg1"/>
                </a:solidFill>
                <a:latin typeface="微软雅黑" pitchFamily="34" charset="-122"/>
                <a:ea typeface="微软雅黑" pitchFamily="34" charset="-122"/>
              </a:rPr>
              <a:t>区、行政办公楼</a:t>
            </a:r>
            <a:r>
              <a:rPr lang="zh-CN" altLang="en-US" sz="1050" b="1" dirty="0" smtClean="0">
                <a:solidFill>
                  <a:schemeClr val="bg1"/>
                </a:solidFill>
                <a:latin typeface="微软雅黑" pitchFamily="34" charset="-122"/>
                <a:ea typeface="微软雅黑" pitchFamily="34" charset="-122"/>
              </a:rPr>
              <a:t>采用华为敏捷分布式</a:t>
            </a:r>
            <a:r>
              <a:rPr lang="en-US" altLang="zh-CN" sz="1050" b="1" dirty="0" smtClean="0">
                <a:solidFill>
                  <a:schemeClr val="bg1"/>
                </a:solidFill>
                <a:latin typeface="微软雅黑" pitchFamily="34" charset="-122"/>
                <a:ea typeface="微软雅黑" pitchFamily="34" charset="-122"/>
              </a:rPr>
              <a:t>AP</a:t>
            </a:r>
            <a:r>
              <a:rPr lang="zh-CN" altLang="en-US" sz="1050" b="1" dirty="0" smtClean="0">
                <a:solidFill>
                  <a:schemeClr val="bg1"/>
                </a:solidFill>
                <a:latin typeface="微软雅黑" pitchFamily="34" charset="-122"/>
                <a:ea typeface="微软雅黑" pitchFamily="34" charset="-122"/>
              </a:rPr>
              <a:t>）、</a:t>
            </a:r>
            <a:r>
              <a:rPr lang="en-US" altLang="zh-CN" sz="1050" b="1" dirty="0" smtClean="0">
                <a:solidFill>
                  <a:schemeClr val="bg1"/>
                </a:solidFill>
                <a:latin typeface="微软雅黑" pitchFamily="34" charset="-122"/>
                <a:ea typeface="微软雅黑" pitchFamily="34" charset="-122"/>
              </a:rPr>
              <a:t>AP8130DN</a:t>
            </a:r>
            <a:r>
              <a:rPr lang="zh-CN" altLang="en-US" sz="1050" b="1" dirty="0" smtClean="0">
                <a:solidFill>
                  <a:schemeClr val="bg1"/>
                </a:solidFill>
                <a:latin typeface="微软雅黑" pitchFamily="34" charset="-122"/>
                <a:ea typeface="微软雅黑" pitchFamily="34" charset="-122"/>
              </a:rPr>
              <a:t>（室外型</a:t>
            </a:r>
            <a:r>
              <a:rPr lang="en-US" altLang="zh-CN" sz="1050" b="1" dirty="0" smtClean="0">
                <a:solidFill>
                  <a:schemeClr val="bg1"/>
                </a:solidFill>
                <a:latin typeface="微软雅黑" pitchFamily="34" charset="-122"/>
                <a:ea typeface="微软雅黑" pitchFamily="34" charset="-122"/>
              </a:rPr>
              <a:t>AP</a:t>
            </a:r>
            <a:r>
              <a:rPr lang="zh-CN" altLang="en-US" sz="1050" b="1" dirty="0" smtClean="0">
                <a:solidFill>
                  <a:schemeClr val="bg1"/>
                </a:solidFill>
                <a:latin typeface="微软雅黑" pitchFamily="34" charset="-122"/>
                <a:ea typeface="微软雅黑" pitchFamily="34" charset="-122"/>
              </a:rPr>
              <a:t>，采用全向天线）；</a:t>
            </a:r>
            <a:endParaRPr lang="en-US" altLang="zh-CN" sz="1200" b="1" dirty="0" smtClean="0">
              <a:solidFill>
                <a:schemeClr val="bg1"/>
              </a:solidFill>
              <a:latin typeface="微软雅黑" pitchFamily="34" charset="-122"/>
              <a:ea typeface="微软雅黑" pitchFamily="34" charset="-122"/>
            </a:endParaRPr>
          </a:p>
          <a:p>
            <a:pPr lvl="0"/>
            <a:r>
              <a:rPr lang="zh-CN" altLang="en-US" sz="1400" b="1" dirty="0" smtClean="0">
                <a:solidFill>
                  <a:srgbClr val="FFFF00"/>
                </a:solidFill>
                <a:latin typeface="微软雅黑" pitchFamily="34" charset="-122"/>
                <a:ea typeface="微软雅黑" pitchFamily="34" charset="-122"/>
              </a:rPr>
              <a:t>校园出口：</a:t>
            </a:r>
            <a:r>
              <a:rPr lang="zh-CN" altLang="en-US" sz="1050" dirty="0" smtClean="0">
                <a:solidFill>
                  <a:schemeClr val="bg1"/>
                </a:solidFill>
                <a:latin typeface="微软雅黑" pitchFamily="34" charset="-122"/>
                <a:ea typeface="微软雅黑" pitchFamily="34" charset="-122"/>
              </a:rPr>
              <a:t>华为</a:t>
            </a:r>
            <a:r>
              <a:rPr lang="en-US" altLang="zh-CN" sz="1050" dirty="0" smtClean="0">
                <a:solidFill>
                  <a:schemeClr val="bg1"/>
                </a:solidFill>
                <a:latin typeface="微软雅黑" pitchFamily="34" charset="-122"/>
                <a:ea typeface="微软雅黑" pitchFamily="34" charset="-122"/>
              </a:rPr>
              <a:t>Agile Controller</a:t>
            </a:r>
            <a:r>
              <a:rPr lang="zh-CN" altLang="en-US" sz="1050" dirty="0" smtClean="0">
                <a:solidFill>
                  <a:schemeClr val="bg1"/>
                </a:solidFill>
                <a:latin typeface="微软雅黑" pitchFamily="34" charset="-122"/>
                <a:ea typeface="微软雅黑" pitchFamily="34" charset="-122"/>
              </a:rPr>
              <a:t>可以实现与华为下一代防火墙</a:t>
            </a:r>
            <a:r>
              <a:rPr lang="en-US" altLang="zh-CN" sz="1050" dirty="0" smtClean="0">
                <a:solidFill>
                  <a:schemeClr val="bg1"/>
                </a:solidFill>
                <a:latin typeface="微软雅黑" pitchFamily="34" charset="-122"/>
                <a:ea typeface="微软雅黑" pitchFamily="34" charset="-122"/>
              </a:rPr>
              <a:t>/</a:t>
            </a:r>
            <a:r>
              <a:rPr lang="zh-CN" altLang="en-US" sz="1050" dirty="0" smtClean="0">
                <a:solidFill>
                  <a:schemeClr val="bg1"/>
                </a:solidFill>
                <a:latin typeface="微软雅黑" pitchFamily="34" charset="-122"/>
                <a:ea typeface="微软雅黑" pitchFamily="34" charset="-122"/>
              </a:rPr>
              <a:t>深信服上网行为管理等设备对用户信息的实时同步，保障可以实现基于用户的出口带宽管理；同时跟</a:t>
            </a:r>
            <a:r>
              <a:rPr lang="en-US" altLang="zh-CN" sz="1050" dirty="0" smtClean="0">
                <a:solidFill>
                  <a:schemeClr val="bg1"/>
                </a:solidFill>
                <a:latin typeface="微软雅黑" pitchFamily="34" charset="-122"/>
                <a:ea typeface="微软雅黑" pitchFamily="34" charset="-122"/>
              </a:rPr>
              <a:t>F5</a:t>
            </a:r>
            <a:r>
              <a:rPr lang="zh-CN" altLang="en-US" sz="1050" dirty="0" smtClean="0">
                <a:solidFill>
                  <a:schemeClr val="bg1"/>
                </a:solidFill>
                <a:latin typeface="微软雅黑" pitchFamily="34" charset="-122"/>
                <a:ea typeface="微软雅黑" pitchFamily="34" charset="-122"/>
              </a:rPr>
              <a:t>的基于用户信息的实时同步也可以进行下一步的探讨，实现准入和准出的统一管理，</a:t>
            </a:r>
            <a:r>
              <a:rPr lang="en-US" altLang="zh-CN" sz="1050" dirty="0" smtClean="0">
                <a:solidFill>
                  <a:schemeClr val="bg1"/>
                </a:solidFill>
                <a:latin typeface="微软雅黑" pitchFamily="34" charset="-122"/>
                <a:ea typeface="微软雅黑" pitchFamily="34" charset="-122"/>
              </a:rPr>
              <a:t> Agile Controller</a:t>
            </a:r>
            <a:r>
              <a:rPr lang="zh-CN" altLang="en-US" sz="1050" dirty="0" smtClean="0">
                <a:solidFill>
                  <a:schemeClr val="bg1"/>
                </a:solidFill>
                <a:latin typeface="微软雅黑" pitchFamily="34" charset="-122"/>
                <a:ea typeface="微软雅黑" pitchFamily="34" charset="-122"/>
              </a:rPr>
              <a:t>还可以智能识别用户的使用场景（</a:t>
            </a:r>
            <a:r>
              <a:rPr lang="en-US" altLang="zh-CN" sz="1050" dirty="0" smtClean="0">
                <a:solidFill>
                  <a:schemeClr val="bg1"/>
                </a:solidFill>
                <a:latin typeface="微软雅黑" pitchFamily="34" charset="-122"/>
                <a:ea typeface="微软雅黑" pitchFamily="34" charset="-122"/>
              </a:rPr>
              <a:t>who</a:t>
            </a:r>
            <a:r>
              <a:rPr lang="zh-CN" altLang="en-US" sz="1050" dirty="0" smtClean="0">
                <a:solidFill>
                  <a:schemeClr val="bg1"/>
                </a:solidFill>
                <a:latin typeface="微软雅黑" pitchFamily="34" charset="-122"/>
                <a:ea typeface="微软雅黑" pitchFamily="34" charset="-122"/>
              </a:rPr>
              <a:t>，</a:t>
            </a:r>
            <a:r>
              <a:rPr lang="en-US" altLang="zh-CN" sz="1050" dirty="0" smtClean="0">
                <a:solidFill>
                  <a:schemeClr val="bg1"/>
                </a:solidFill>
                <a:latin typeface="微软雅黑" pitchFamily="34" charset="-122"/>
                <a:ea typeface="微软雅黑" pitchFamily="34" charset="-122"/>
              </a:rPr>
              <a:t>when</a:t>
            </a:r>
            <a:r>
              <a:rPr lang="zh-CN" altLang="en-US" sz="1050" dirty="0" smtClean="0">
                <a:solidFill>
                  <a:schemeClr val="bg1"/>
                </a:solidFill>
                <a:latin typeface="微软雅黑" pitchFamily="34" charset="-122"/>
                <a:ea typeface="微软雅黑" pitchFamily="34" charset="-122"/>
              </a:rPr>
              <a:t>，</a:t>
            </a:r>
            <a:r>
              <a:rPr lang="en-US" altLang="zh-CN" sz="1050" dirty="0" smtClean="0">
                <a:solidFill>
                  <a:schemeClr val="bg1"/>
                </a:solidFill>
                <a:latin typeface="微软雅黑" pitchFamily="34" charset="-122"/>
                <a:ea typeface="微软雅黑" pitchFamily="34" charset="-122"/>
              </a:rPr>
              <a:t>where </a:t>
            </a:r>
            <a:r>
              <a:rPr lang="zh-CN" altLang="en-US" sz="1050" dirty="0" smtClean="0">
                <a:solidFill>
                  <a:schemeClr val="bg1"/>
                </a:solidFill>
                <a:latin typeface="微软雅黑" pitchFamily="34" charset="-122"/>
                <a:ea typeface="微软雅黑" pitchFamily="34" charset="-122"/>
              </a:rPr>
              <a:t>，</a:t>
            </a:r>
            <a:r>
              <a:rPr lang="en-US" altLang="zh-CN" sz="1050" dirty="0" smtClean="0">
                <a:solidFill>
                  <a:schemeClr val="bg1"/>
                </a:solidFill>
                <a:latin typeface="微软雅黑" pitchFamily="34" charset="-122"/>
                <a:ea typeface="微软雅黑" pitchFamily="34" charset="-122"/>
              </a:rPr>
              <a:t>what</a:t>
            </a:r>
            <a:r>
              <a:rPr lang="zh-CN" altLang="en-US" sz="1050" dirty="0" smtClean="0">
                <a:solidFill>
                  <a:schemeClr val="bg1"/>
                </a:solidFill>
                <a:latin typeface="微软雅黑" pitchFamily="34" charset="-122"/>
                <a:ea typeface="微软雅黑" pitchFamily="34" charset="-122"/>
              </a:rPr>
              <a:t>，</a:t>
            </a:r>
            <a:r>
              <a:rPr lang="en-US" altLang="zh-CN" sz="1050" dirty="0" smtClean="0">
                <a:solidFill>
                  <a:schemeClr val="bg1"/>
                </a:solidFill>
                <a:latin typeface="微软雅黑" pitchFamily="34" charset="-122"/>
                <a:ea typeface="微软雅黑" pitchFamily="34" charset="-122"/>
              </a:rPr>
              <a:t>which</a:t>
            </a:r>
            <a:r>
              <a:rPr lang="zh-CN" altLang="en-US" sz="1050" dirty="0" smtClean="0">
                <a:solidFill>
                  <a:schemeClr val="bg1"/>
                </a:solidFill>
                <a:latin typeface="微软雅黑" pitchFamily="34" charset="-122"/>
                <a:ea typeface="微软雅黑" pitchFamily="34" charset="-122"/>
              </a:rPr>
              <a:t>，</a:t>
            </a:r>
            <a:r>
              <a:rPr lang="en-US" altLang="zh-CN" sz="1050" dirty="0" smtClean="0">
                <a:solidFill>
                  <a:schemeClr val="bg1"/>
                </a:solidFill>
                <a:latin typeface="微软雅黑" pitchFamily="34" charset="-122"/>
                <a:ea typeface="微软雅黑" pitchFamily="34" charset="-122"/>
              </a:rPr>
              <a:t>how</a:t>
            </a:r>
            <a:r>
              <a:rPr lang="zh-CN" altLang="en-US" sz="1050" dirty="0" smtClean="0">
                <a:solidFill>
                  <a:schemeClr val="bg1"/>
                </a:solidFill>
                <a:latin typeface="微软雅黑" pitchFamily="34" charset="-122"/>
                <a:ea typeface="微软雅黑" pitchFamily="34" charset="-122"/>
              </a:rPr>
              <a:t>），</a:t>
            </a:r>
            <a:r>
              <a:rPr lang="zh-CN" altLang="en-US" sz="1050" dirty="0" smtClean="0">
                <a:solidFill>
                  <a:schemeClr val="bg1"/>
                </a:solidFill>
                <a:latin typeface="微软雅黑" pitchFamily="34" charset="-122"/>
                <a:ea typeface="微软雅黑" pitchFamily="34" charset="-122"/>
                <a:cs typeface="Arial" pitchFamily="34" charset="0"/>
              </a:rPr>
              <a:t>集中控制，不管用户在哪里，都会自动获得对应的权限和体验策略</a:t>
            </a:r>
            <a:r>
              <a:rPr lang="zh-CN" altLang="en-US" sz="1050" dirty="0" smtClean="0">
                <a:solidFill>
                  <a:schemeClr val="bg1"/>
                </a:solidFill>
                <a:latin typeface="微软雅黑" pitchFamily="34" charset="-122"/>
                <a:ea typeface="微软雅黑" pitchFamily="34" charset="-122"/>
              </a:rPr>
              <a:t>。</a:t>
            </a:r>
            <a:r>
              <a:rPr lang="en-US" altLang="zh-CN" sz="1050" dirty="0" smtClean="0">
                <a:solidFill>
                  <a:schemeClr val="bg1"/>
                </a:solidFill>
                <a:latin typeface="微软雅黑" pitchFamily="34" charset="-122"/>
                <a:ea typeface="微软雅黑" pitchFamily="34" charset="-122"/>
              </a:rPr>
              <a:t> </a:t>
            </a:r>
            <a:r>
              <a:rPr lang="zh-CN" altLang="en-US" sz="1050" dirty="0" smtClean="0">
                <a:solidFill>
                  <a:schemeClr val="bg1"/>
                </a:solidFill>
                <a:latin typeface="微软雅黑" pitchFamily="34" charset="-122"/>
                <a:ea typeface="微软雅黑" pitchFamily="34" charset="-122"/>
              </a:rPr>
              <a:t>（已经存在例如城市热点或者深澜</a:t>
            </a:r>
            <a:r>
              <a:rPr lang="en-US" altLang="zh-CN" sz="1050" dirty="0" smtClean="0">
                <a:solidFill>
                  <a:schemeClr val="bg1"/>
                </a:solidFill>
                <a:latin typeface="微软雅黑" pitchFamily="34" charset="-122"/>
                <a:ea typeface="微软雅黑" pitchFamily="34" charset="-122"/>
              </a:rPr>
              <a:t>AAA</a:t>
            </a:r>
            <a:r>
              <a:rPr lang="zh-CN" altLang="en-US" sz="1050" dirty="0" smtClean="0">
                <a:solidFill>
                  <a:schemeClr val="bg1"/>
                </a:solidFill>
                <a:latin typeface="微软雅黑" pitchFamily="34" charset="-122"/>
                <a:ea typeface="微软雅黑" pitchFamily="34" charset="-122"/>
              </a:rPr>
              <a:t>系统时，</a:t>
            </a:r>
            <a:r>
              <a:rPr lang="en-US" altLang="zh-CN" sz="1050" dirty="0" smtClean="0">
                <a:solidFill>
                  <a:schemeClr val="bg1"/>
                </a:solidFill>
                <a:latin typeface="微软雅黑" pitchFamily="34" charset="-122"/>
                <a:ea typeface="微软雅黑" pitchFamily="34" charset="-122"/>
              </a:rPr>
              <a:t>Agile Controller</a:t>
            </a:r>
            <a:r>
              <a:rPr lang="zh-CN" altLang="en-US" sz="1050" dirty="0" smtClean="0">
                <a:solidFill>
                  <a:schemeClr val="bg1"/>
                </a:solidFill>
                <a:latin typeface="微软雅黑" pitchFamily="34" charset="-122"/>
                <a:ea typeface="微软雅黑" pitchFamily="34" charset="-122"/>
              </a:rPr>
              <a:t>采用</a:t>
            </a:r>
            <a:r>
              <a:rPr lang="en-US" altLang="zh-CN" sz="1050" dirty="0" smtClean="0">
                <a:solidFill>
                  <a:schemeClr val="bg1"/>
                </a:solidFill>
                <a:latin typeface="微软雅黑" pitchFamily="34" charset="-122"/>
                <a:ea typeface="微软雅黑" pitchFamily="34" charset="-122"/>
              </a:rPr>
              <a:t>Proxy</a:t>
            </a:r>
            <a:r>
              <a:rPr lang="zh-CN" altLang="en-US" sz="1050" dirty="0" smtClean="0">
                <a:solidFill>
                  <a:schemeClr val="bg1"/>
                </a:solidFill>
                <a:latin typeface="微软雅黑" pitchFamily="34" charset="-122"/>
                <a:ea typeface="微软雅黑" pitchFamily="34" charset="-122"/>
              </a:rPr>
              <a:t>代理模式来部署</a:t>
            </a:r>
            <a:r>
              <a:rPr lang="zh-CN" altLang="en-US" sz="1050" dirty="0" smtClean="0">
                <a:solidFill>
                  <a:srgbClr val="FFFF00"/>
                </a:solidFill>
                <a:latin typeface="微软雅黑" pitchFamily="34" charset="-122"/>
                <a:ea typeface="微软雅黑" pitchFamily="34" charset="-122"/>
              </a:rPr>
              <a:t>），</a:t>
            </a:r>
            <a:r>
              <a:rPr lang="en-US" altLang="zh-CN" sz="1050" dirty="0" smtClean="0">
                <a:solidFill>
                  <a:srgbClr val="FFFF00"/>
                </a:solidFill>
                <a:latin typeface="微软雅黑" pitchFamily="34" charset="-122"/>
                <a:ea typeface="微软雅黑" pitchFamily="34" charset="-122"/>
              </a:rPr>
              <a:t> Agile Controller</a:t>
            </a:r>
            <a:r>
              <a:rPr lang="zh-CN" altLang="en-US" sz="1050" dirty="0" smtClean="0">
                <a:solidFill>
                  <a:srgbClr val="FFFF00"/>
                </a:solidFill>
                <a:latin typeface="微软雅黑" pitchFamily="34" charset="-122"/>
                <a:ea typeface="微软雅黑" pitchFamily="34" charset="-122"/>
              </a:rPr>
              <a:t>集中部署（</a:t>
            </a:r>
            <a:r>
              <a:rPr lang="en-US" altLang="zh-CN" sz="1050" dirty="0" smtClean="0">
                <a:solidFill>
                  <a:srgbClr val="FFFF00"/>
                </a:solidFill>
                <a:latin typeface="微软雅黑" pitchFamily="34" charset="-122"/>
                <a:ea typeface="微软雅黑" pitchFamily="34" charset="-122"/>
              </a:rPr>
              <a:t>SC</a:t>
            </a:r>
            <a:r>
              <a:rPr lang="zh-CN" altLang="en-US" sz="1050" dirty="0" smtClean="0">
                <a:solidFill>
                  <a:srgbClr val="FFFF00"/>
                </a:solidFill>
                <a:latin typeface="微软雅黑" pitchFamily="34" charset="-122"/>
                <a:ea typeface="微软雅黑" pitchFamily="34" charset="-122"/>
              </a:rPr>
              <a:t>组件多校区分别部署，优先从本校区接入，其他校区的作为备份），网管采用分级部署或者集中部署通过划分不同的子网来管理（这是与单个校区部署核心区别之一）。</a:t>
            </a:r>
            <a:r>
              <a:rPr lang="en-US" altLang="zh-CN" sz="1050" dirty="0" smtClean="0">
                <a:solidFill>
                  <a:srgbClr val="FFFF00"/>
                </a:solidFill>
                <a:latin typeface="微软雅黑" pitchFamily="34" charset="-122"/>
                <a:ea typeface="微软雅黑" pitchFamily="34" charset="-122"/>
              </a:rPr>
              <a:t>                </a:t>
            </a:r>
          </a:p>
          <a:p>
            <a:pPr lvl="0"/>
            <a:r>
              <a:rPr lang="en-US" altLang="zh-CN" sz="1050" b="1" dirty="0" smtClean="0">
                <a:solidFill>
                  <a:schemeClr val="bg1"/>
                </a:solidFill>
                <a:latin typeface="微软雅黑" pitchFamily="34" charset="-122"/>
                <a:ea typeface="微软雅黑" pitchFamily="34" charset="-122"/>
              </a:rPr>
              <a:t>                                                        </a:t>
            </a:r>
            <a:r>
              <a:rPr lang="zh-CN" altLang="en-US" sz="2000" b="1" dirty="0" smtClean="0">
                <a:solidFill>
                  <a:srgbClr val="FFFF00"/>
                </a:solidFill>
              </a:rPr>
              <a:t>全可运营、业务随身、深度融合</a:t>
            </a:r>
            <a:endParaRPr lang="en-US" altLang="zh-CN" sz="1200" b="1" dirty="0" smtClean="0">
              <a:solidFill>
                <a:srgbClr val="FFFF00"/>
              </a:solidFill>
              <a:latin typeface="微软雅黑" pitchFamily="34" charset="-122"/>
              <a:ea typeface="微软雅黑" pitchFamily="34" charset="-122"/>
            </a:endParaRPr>
          </a:p>
          <a:p>
            <a:endParaRPr lang="en-US" altLang="zh-CN" sz="1200" b="1" dirty="0" smtClean="0">
              <a:solidFill>
                <a:schemeClr val="bg1"/>
              </a:solidFill>
              <a:latin typeface="微软雅黑" pitchFamily="34" charset="-122"/>
              <a:ea typeface="微软雅黑" pitchFamily="34" charset="-122"/>
            </a:endParaRPr>
          </a:p>
        </p:txBody>
      </p:sp>
    </p:spTree>
    <p:extLst>
      <p:ext uri="{BB962C8B-B14F-4D97-AF65-F5344CB8AC3E}">
        <p14:creationId xmlns="" xmlns:p14="http://schemas.microsoft.com/office/powerpoint/2010/main" val="6341957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C913308-F349-4B6D-A68A-DD1791B4A57B}" type="slidenum">
              <a:rPr lang="zh-CN" altLang="en-US" smtClean="0"/>
              <a:pPr/>
              <a:t>19</a:t>
            </a:fld>
            <a:endParaRPr lang="zh-CN" altLang="en-US"/>
          </a:p>
        </p:txBody>
      </p:sp>
      <p:sp>
        <p:nvSpPr>
          <p:cNvPr id="170" name="Title 2"/>
          <p:cNvSpPr txBox="1">
            <a:spLocks/>
          </p:cNvSpPr>
          <p:nvPr/>
        </p:nvSpPr>
        <p:spPr>
          <a:xfrm>
            <a:off x="251520" y="267494"/>
            <a:ext cx="7344816" cy="559338"/>
          </a:xfrm>
          <a:prstGeom prst="rect">
            <a:avLst/>
          </a:prstGeom>
        </p:spPr>
        <p:txBody>
          <a:bodyPr lIns="91413" tIns="45707" rIns="91413" bIns="45707"/>
          <a:lstStyle/>
          <a:p>
            <a:pPr eaLnBrk="0" hangingPunct="0">
              <a:defRPr/>
            </a:pPr>
            <a:r>
              <a:rPr lang="zh-CN" altLang="en-US" sz="3200" dirty="0" smtClean="0">
                <a:solidFill>
                  <a:prstClr val="white"/>
                </a:solidFill>
                <a:latin typeface="微软雅黑" pitchFamily="34" charset="-122"/>
                <a:ea typeface="微软雅黑" pitchFamily="34" charset="-122"/>
                <a:cs typeface="+mj-cs"/>
              </a:rPr>
              <a:t>高教无线网络架构</a:t>
            </a:r>
            <a:r>
              <a:rPr lang="zh-CN" altLang="en-US" dirty="0" smtClean="0">
                <a:solidFill>
                  <a:prstClr val="white"/>
                </a:solidFill>
                <a:latin typeface="微软雅黑" pitchFamily="34" charset="-122"/>
                <a:ea typeface="微软雅黑" pitchFamily="34" charset="-122"/>
                <a:cs typeface="+mj-cs"/>
              </a:rPr>
              <a:t>（多校区方案，每个校区</a:t>
            </a:r>
            <a:r>
              <a:rPr lang="zh-CN" altLang="en-US" dirty="0" smtClean="0">
                <a:solidFill>
                  <a:prstClr val="white"/>
                </a:solidFill>
                <a:latin typeface="微软雅黑" pitchFamily="34" charset="-122"/>
                <a:ea typeface="微软雅黑" pitchFamily="34" charset="-122"/>
              </a:rPr>
              <a:t>≥</a:t>
            </a:r>
            <a:r>
              <a:rPr lang="en-US" altLang="zh-CN" dirty="0" smtClean="0">
                <a:solidFill>
                  <a:prstClr val="white"/>
                </a:solidFill>
                <a:latin typeface="微软雅黑" pitchFamily="34" charset="-122"/>
                <a:ea typeface="微软雅黑" pitchFamily="34" charset="-122"/>
              </a:rPr>
              <a:t>2</a:t>
            </a:r>
            <a:r>
              <a:rPr lang="zh-CN" altLang="en-US" dirty="0" smtClean="0">
                <a:solidFill>
                  <a:prstClr val="white"/>
                </a:solidFill>
                <a:latin typeface="微软雅黑" pitchFamily="34" charset="-122"/>
                <a:ea typeface="微软雅黑" pitchFamily="34" charset="-122"/>
              </a:rPr>
              <a:t>万</a:t>
            </a:r>
            <a:r>
              <a:rPr lang="zh-CN" altLang="en-US" dirty="0" smtClean="0">
                <a:solidFill>
                  <a:prstClr val="white"/>
                </a:solidFill>
                <a:latin typeface="微软雅黑" pitchFamily="34" charset="-122"/>
                <a:ea typeface="微软雅黑" pitchFamily="34" charset="-122"/>
                <a:cs typeface="+mj-cs"/>
              </a:rPr>
              <a:t>）</a:t>
            </a:r>
            <a:endParaRPr lang="zh-CN" altLang="en-US" sz="3200" dirty="0" smtClean="0">
              <a:solidFill>
                <a:prstClr val="white"/>
              </a:solidFill>
              <a:latin typeface="微软雅黑" pitchFamily="34" charset="-122"/>
              <a:ea typeface="微软雅黑" pitchFamily="34" charset="-122"/>
              <a:cs typeface="+mj-cs"/>
            </a:endParaRPr>
          </a:p>
          <a:p>
            <a:pPr eaLnBrk="0" hangingPunct="0">
              <a:defRPr/>
            </a:pPr>
            <a:endParaRPr lang="en-US" altLang="zh-CN" sz="2800" b="1" dirty="0" smtClean="0">
              <a:solidFill>
                <a:srgbClr val="C00000"/>
              </a:solidFill>
              <a:latin typeface="微软雅黑" pitchFamily="34" charset="-122"/>
              <a:ea typeface="微软雅黑" pitchFamily="34" charset="-122"/>
            </a:endParaRPr>
          </a:p>
        </p:txBody>
      </p:sp>
      <p:grpSp>
        <p:nvGrpSpPr>
          <p:cNvPr id="2" name="组合 5"/>
          <p:cNvGrpSpPr/>
          <p:nvPr/>
        </p:nvGrpSpPr>
        <p:grpSpPr>
          <a:xfrm>
            <a:off x="-68086" y="883616"/>
            <a:ext cx="8240486" cy="3610864"/>
            <a:chOff x="446315" y="883616"/>
            <a:chExt cx="8240486" cy="3610864"/>
          </a:xfrm>
        </p:grpSpPr>
        <p:grpSp>
          <p:nvGrpSpPr>
            <p:cNvPr id="3" name="组合 497"/>
            <p:cNvGrpSpPr/>
            <p:nvPr/>
          </p:nvGrpSpPr>
          <p:grpSpPr>
            <a:xfrm>
              <a:off x="446315" y="883616"/>
              <a:ext cx="8240486" cy="3439148"/>
              <a:chOff x="364067" y="981590"/>
              <a:chExt cx="8352417" cy="3439148"/>
            </a:xfrm>
          </p:grpSpPr>
          <p:grpSp>
            <p:nvGrpSpPr>
              <p:cNvPr id="5" name="组合 171"/>
              <p:cNvGrpSpPr/>
              <p:nvPr/>
            </p:nvGrpSpPr>
            <p:grpSpPr>
              <a:xfrm>
                <a:off x="364067" y="981590"/>
                <a:ext cx="8352417" cy="3439148"/>
                <a:chOff x="364067" y="1000640"/>
                <a:chExt cx="8352417" cy="3439148"/>
              </a:xfrm>
            </p:grpSpPr>
            <p:sp>
              <p:nvSpPr>
                <p:cNvPr id="185" name="任意多边形 184"/>
                <p:cNvSpPr/>
                <p:nvPr/>
              </p:nvSpPr>
              <p:spPr bwMode="auto">
                <a:xfrm>
                  <a:off x="4024698" y="1317664"/>
                  <a:ext cx="1634228" cy="580202"/>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186" name="任意多边形 185"/>
                <p:cNvSpPr>
                  <a:spLocks noChangeAspect="1"/>
                </p:cNvSpPr>
                <p:nvPr/>
              </p:nvSpPr>
              <p:spPr bwMode="auto">
                <a:xfrm>
                  <a:off x="6327941" y="1716886"/>
                  <a:ext cx="1979299" cy="640970"/>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cxnSp>
              <p:nvCxnSpPr>
                <p:cNvPr id="187" name="直接连接符 186"/>
                <p:cNvCxnSpPr/>
                <p:nvPr/>
              </p:nvCxnSpPr>
              <p:spPr bwMode="auto">
                <a:xfrm flipV="1">
                  <a:off x="2187923" y="25358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88" name="直接连接符 187"/>
                <p:cNvCxnSpPr>
                  <a:endCxn id="327" idx="2"/>
                </p:cNvCxnSpPr>
                <p:nvPr/>
              </p:nvCxnSpPr>
              <p:spPr bwMode="auto">
                <a:xfrm flipH="1" flipV="1">
                  <a:off x="4986979" y="1815977"/>
                  <a:ext cx="341953" cy="9194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89" name="直接连接符 188"/>
                <p:cNvCxnSpPr>
                  <a:stCxn id="271" idx="0"/>
                  <a:endCxn id="250" idx="54"/>
                </p:cNvCxnSpPr>
                <p:nvPr/>
              </p:nvCxnSpPr>
              <p:spPr bwMode="auto">
                <a:xfrm flipH="1" flipV="1">
                  <a:off x="6319517" y="1286977"/>
                  <a:ext cx="234543" cy="26748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0" name="直接连接符 189"/>
                <p:cNvCxnSpPr/>
                <p:nvPr/>
              </p:nvCxnSpPr>
              <p:spPr bwMode="auto">
                <a:xfrm flipV="1">
                  <a:off x="5896709" y="2216558"/>
                  <a:ext cx="292700"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1" name="直接连接符 190"/>
                <p:cNvCxnSpPr/>
                <p:nvPr/>
              </p:nvCxnSpPr>
              <p:spPr bwMode="auto">
                <a:xfrm flipH="1" flipV="1">
                  <a:off x="5710923" y="1824678"/>
                  <a:ext cx="555605" cy="7156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2" name="直接连接符 191"/>
                <p:cNvCxnSpPr>
                  <a:stCxn id="202" idx="1"/>
                </p:cNvCxnSpPr>
                <p:nvPr/>
              </p:nvCxnSpPr>
              <p:spPr bwMode="auto">
                <a:xfrm flipV="1">
                  <a:off x="5923000" y="1962820"/>
                  <a:ext cx="334764" cy="1951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3" name="直接连接符 192"/>
                <p:cNvCxnSpPr/>
                <p:nvPr/>
              </p:nvCxnSpPr>
              <p:spPr bwMode="auto">
                <a:xfrm flipH="1" flipV="1">
                  <a:off x="4343823" y="2350583"/>
                  <a:ext cx="622207" cy="89785"/>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4" name="直接连接符 193"/>
                <p:cNvCxnSpPr/>
                <p:nvPr/>
              </p:nvCxnSpPr>
              <p:spPr bwMode="auto">
                <a:xfrm flipV="1">
                  <a:off x="4135253" y="2345378"/>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5" name="直接连接符 194"/>
                <p:cNvCxnSpPr/>
                <p:nvPr/>
              </p:nvCxnSpPr>
              <p:spPr bwMode="auto">
                <a:xfrm flipV="1">
                  <a:off x="4736425" y="24377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6" name="直接连接符 195"/>
                <p:cNvCxnSpPr/>
                <p:nvPr/>
              </p:nvCxnSpPr>
              <p:spPr bwMode="auto">
                <a:xfrm flipH="1" flipV="1">
                  <a:off x="5416472" y="2541862"/>
                  <a:ext cx="622207" cy="8978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7" name="直接连接符 196"/>
                <p:cNvCxnSpPr/>
                <p:nvPr/>
              </p:nvCxnSpPr>
              <p:spPr bwMode="auto">
                <a:xfrm flipV="1">
                  <a:off x="5202643" y="2544465"/>
                  <a:ext cx="224345"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8" name="直接连接符 197"/>
                <p:cNvCxnSpPr/>
                <p:nvPr/>
              </p:nvCxnSpPr>
              <p:spPr bwMode="auto">
                <a:xfrm flipV="1">
                  <a:off x="5809074" y="2629043"/>
                  <a:ext cx="224345" cy="1444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99" name="直接连接符 198"/>
                <p:cNvCxnSpPr/>
                <p:nvPr/>
              </p:nvCxnSpPr>
              <p:spPr bwMode="auto">
                <a:xfrm flipV="1">
                  <a:off x="5369149" y="1893856"/>
                  <a:ext cx="343528" cy="21340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00" name="直接连接符 199"/>
                <p:cNvCxnSpPr/>
                <p:nvPr/>
              </p:nvCxnSpPr>
              <p:spPr bwMode="auto">
                <a:xfrm flipV="1">
                  <a:off x="4969535" y="2073424"/>
                  <a:ext cx="290947" cy="188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201" name="Picture 459" descr="图片238"/>
                <p:cNvPicPr>
                  <a:picLocks noChangeAspect="1" noChangeArrowheads="1"/>
                </p:cNvPicPr>
                <p:nvPr/>
              </p:nvPicPr>
              <p:blipFill>
                <a:blip r:embed="rId2" cstate="print"/>
                <a:srcRect/>
                <a:stretch>
                  <a:fillRect/>
                </a:stretch>
              </p:blipFill>
              <p:spPr bwMode="auto">
                <a:xfrm>
                  <a:off x="5188620" y="1876940"/>
                  <a:ext cx="317238" cy="25894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02" name="Picture 459" descr="图片238"/>
                <p:cNvPicPr>
                  <a:picLocks noChangeAspect="1" noChangeArrowheads="1"/>
                </p:cNvPicPr>
                <p:nvPr/>
              </p:nvPicPr>
              <p:blipFill>
                <a:blip r:embed="rId2" cstate="print"/>
                <a:srcRect/>
                <a:stretch>
                  <a:fillRect/>
                </a:stretch>
              </p:blipFill>
              <p:spPr bwMode="auto">
                <a:xfrm>
                  <a:off x="5923001" y="2027881"/>
                  <a:ext cx="317237" cy="258943"/>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03" name="直接连接符 202"/>
                <p:cNvCxnSpPr/>
                <p:nvPr/>
              </p:nvCxnSpPr>
              <p:spPr bwMode="auto">
                <a:xfrm flipV="1">
                  <a:off x="5686387" y="2394824"/>
                  <a:ext cx="290947" cy="18867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04" name="直接连接符 203"/>
                <p:cNvCxnSpPr/>
                <p:nvPr/>
              </p:nvCxnSpPr>
              <p:spPr bwMode="auto">
                <a:xfrm flipV="1">
                  <a:off x="4711889" y="2206148"/>
                  <a:ext cx="290947" cy="1899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6" name="组合 391"/>
                <p:cNvGrpSpPr>
                  <a:grpSpLocks noChangeAspect="1"/>
                </p:cNvGrpSpPr>
                <p:nvPr/>
              </p:nvGrpSpPr>
              <p:grpSpPr>
                <a:xfrm>
                  <a:off x="4652361" y="1550378"/>
                  <a:ext cx="489795" cy="265599"/>
                  <a:chOff x="3899173" y="2489781"/>
                  <a:chExt cx="760670" cy="549981"/>
                </a:xfrm>
              </p:grpSpPr>
              <p:pic>
                <p:nvPicPr>
                  <p:cNvPr id="324" name="Picture 455" descr="图片146"/>
                  <p:cNvPicPr>
                    <a:picLocks noChangeAspect="1" noChangeArrowheads="1"/>
                  </p:cNvPicPr>
                  <p:nvPr/>
                </p:nvPicPr>
                <p:blipFill>
                  <a:blip r:embed="rId3" cstate="print"/>
                  <a:srcRect/>
                  <a:stretch>
                    <a:fillRect/>
                  </a:stretch>
                </p:blipFill>
                <p:spPr bwMode="auto">
                  <a:xfrm>
                    <a:off x="4447766" y="2578264"/>
                    <a:ext cx="212077"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5" name="Picture 455" descr="图片146"/>
                  <p:cNvPicPr>
                    <a:picLocks noChangeAspect="1" noChangeArrowheads="1"/>
                  </p:cNvPicPr>
                  <p:nvPr/>
                </p:nvPicPr>
                <p:blipFill>
                  <a:blip r:embed="rId4" cstate="print"/>
                  <a:srcRect/>
                  <a:stretch>
                    <a:fillRect/>
                  </a:stretch>
                </p:blipFill>
                <p:spPr bwMode="auto">
                  <a:xfrm>
                    <a:off x="4034130" y="2489781"/>
                    <a:ext cx="213829"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6" name="Picture 455" descr="图片146"/>
                  <p:cNvPicPr>
                    <a:picLocks noChangeAspect="1" noChangeArrowheads="1"/>
                  </p:cNvPicPr>
                  <p:nvPr/>
                </p:nvPicPr>
                <p:blipFill>
                  <a:blip r:embed="rId3" cstate="print"/>
                  <a:srcRect/>
                  <a:stretch>
                    <a:fillRect/>
                  </a:stretch>
                </p:blipFill>
                <p:spPr bwMode="auto">
                  <a:xfrm>
                    <a:off x="4249712" y="2540095"/>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7" name="Picture 455" descr="图片146"/>
                  <p:cNvPicPr>
                    <a:picLocks noChangeAspect="1" noChangeArrowheads="1"/>
                  </p:cNvPicPr>
                  <p:nvPr/>
                </p:nvPicPr>
                <p:blipFill>
                  <a:blip r:embed="rId3" cstate="print"/>
                  <a:srcRect/>
                  <a:stretch>
                    <a:fillRect/>
                  </a:stretch>
                </p:blipFill>
                <p:spPr bwMode="auto">
                  <a:xfrm>
                    <a:off x="4312809" y="2737880"/>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8" name="Picture 455" descr="图片146"/>
                  <p:cNvPicPr>
                    <a:picLocks noChangeAspect="1" noChangeArrowheads="1"/>
                  </p:cNvPicPr>
                  <p:nvPr/>
                </p:nvPicPr>
                <p:blipFill>
                  <a:blip r:embed="rId3" cstate="print"/>
                  <a:srcRect/>
                  <a:stretch>
                    <a:fillRect/>
                  </a:stretch>
                </p:blipFill>
                <p:spPr bwMode="auto">
                  <a:xfrm>
                    <a:off x="3899173" y="2651132"/>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9" name="Picture 455" descr="图片146"/>
                  <p:cNvPicPr>
                    <a:picLocks noChangeAspect="1" noChangeArrowheads="1"/>
                  </p:cNvPicPr>
                  <p:nvPr/>
                </p:nvPicPr>
                <p:blipFill>
                  <a:blip r:embed="rId3" cstate="print"/>
                  <a:srcRect/>
                  <a:stretch>
                    <a:fillRect/>
                  </a:stretch>
                </p:blipFill>
                <p:spPr bwMode="auto">
                  <a:xfrm>
                    <a:off x="4113002" y="2701446"/>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206" name="直接连接符 205"/>
                <p:cNvCxnSpPr/>
                <p:nvPr/>
              </p:nvCxnSpPr>
              <p:spPr bwMode="auto">
                <a:xfrm flipV="1">
                  <a:off x="6594296" y="2125677"/>
                  <a:ext cx="401366" cy="25503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07" name="直接连接符 206"/>
                <p:cNvCxnSpPr/>
                <p:nvPr/>
              </p:nvCxnSpPr>
              <p:spPr bwMode="auto">
                <a:xfrm flipH="1" flipV="1">
                  <a:off x="6060475" y="2286824"/>
                  <a:ext cx="544954" cy="8505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7" name="组合 102"/>
                <p:cNvGrpSpPr>
                  <a:grpSpLocks/>
                </p:cNvGrpSpPr>
                <p:nvPr/>
              </p:nvGrpSpPr>
              <p:grpSpPr bwMode="auto">
                <a:xfrm>
                  <a:off x="4771131" y="2087546"/>
                  <a:ext cx="368082" cy="294598"/>
                  <a:chOff x="6432673" y="3394947"/>
                  <a:chExt cx="491807" cy="509286"/>
                </a:xfrm>
              </p:grpSpPr>
              <p:pic>
                <p:nvPicPr>
                  <p:cNvPr id="322"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323"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8" name="组合 275"/>
                <p:cNvGrpSpPr/>
                <p:nvPr/>
              </p:nvGrpSpPr>
              <p:grpSpPr>
                <a:xfrm>
                  <a:off x="3691464" y="2347675"/>
                  <a:ext cx="542313" cy="349990"/>
                  <a:chOff x="3665633" y="4181689"/>
                  <a:chExt cx="491199" cy="426992"/>
                </a:xfrm>
              </p:grpSpPr>
              <p:pic>
                <p:nvPicPr>
                  <p:cNvPr id="319"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0"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1"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9" name="组合 102"/>
                <p:cNvGrpSpPr>
                  <a:grpSpLocks/>
                </p:cNvGrpSpPr>
                <p:nvPr/>
              </p:nvGrpSpPr>
              <p:grpSpPr bwMode="auto">
                <a:xfrm>
                  <a:off x="5707855" y="2257209"/>
                  <a:ext cx="368082" cy="294598"/>
                  <a:chOff x="6432673" y="3394947"/>
                  <a:chExt cx="491807" cy="509286"/>
                </a:xfrm>
              </p:grpSpPr>
              <p:pic>
                <p:nvPicPr>
                  <p:cNvPr id="317" name="Picture 460" descr="图片239"/>
                  <p:cNvPicPr>
                    <a:picLocks noChangeAspect="1" noChangeArrowheads="1"/>
                  </p:cNvPicPr>
                  <p:nvPr/>
                </p:nvPicPr>
                <p:blipFill>
                  <a:blip r:embed="rId5" cstate="print"/>
                  <a:srcRect/>
                  <a:stretch>
                    <a:fillRect/>
                  </a:stretch>
                </p:blipFill>
                <p:spPr bwMode="auto">
                  <a:xfrm>
                    <a:off x="6432673" y="339494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318" name="Picture 460" descr="图片239"/>
                  <p:cNvPicPr>
                    <a:picLocks noChangeAspect="1" noChangeArrowheads="1"/>
                  </p:cNvPicPr>
                  <p:nvPr/>
                </p:nvPicPr>
                <p:blipFill>
                  <a:blip r:embed="rId5" cstate="print"/>
                  <a:srcRect/>
                  <a:stretch>
                    <a:fillRect/>
                  </a:stretch>
                </p:blipFill>
                <p:spPr bwMode="auto">
                  <a:xfrm>
                    <a:off x="6540419" y="3506077"/>
                    <a:ext cx="384061" cy="39815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grpSp>
            <p:grpSp>
              <p:nvGrpSpPr>
                <p:cNvPr id="10" name="组合 279"/>
                <p:cNvGrpSpPr/>
                <p:nvPr/>
              </p:nvGrpSpPr>
              <p:grpSpPr>
                <a:xfrm>
                  <a:off x="4387100" y="2472591"/>
                  <a:ext cx="542313" cy="349990"/>
                  <a:chOff x="3665633" y="4181689"/>
                  <a:chExt cx="491199" cy="426992"/>
                </a:xfrm>
              </p:grpSpPr>
              <p:pic>
                <p:nvPicPr>
                  <p:cNvPr id="314"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5"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6"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11" name="组合 279"/>
                <p:cNvGrpSpPr/>
                <p:nvPr/>
              </p:nvGrpSpPr>
              <p:grpSpPr>
                <a:xfrm>
                  <a:off x="5058789" y="2603824"/>
                  <a:ext cx="542313" cy="349990"/>
                  <a:chOff x="3665633" y="4181689"/>
                  <a:chExt cx="491199" cy="426992"/>
                </a:xfrm>
              </p:grpSpPr>
              <p:pic>
                <p:nvPicPr>
                  <p:cNvPr id="311"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2"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3"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12" name="组合 279"/>
                <p:cNvGrpSpPr/>
                <p:nvPr/>
              </p:nvGrpSpPr>
              <p:grpSpPr>
                <a:xfrm>
                  <a:off x="5713544" y="2705424"/>
                  <a:ext cx="542313" cy="349990"/>
                  <a:chOff x="3665633" y="4181689"/>
                  <a:chExt cx="491199" cy="426992"/>
                </a:xfrm>
              </p:grpSpPr>
              <p:pic>
                <p:nvPicPr>
                  <p:cNvPr id="308" name="Picture 461" descr="图片240"/>
                  <p:cNvPicPr>
                    <a:picLocks noChangeAspect="1" noChangeArrowheads="1"/>
                  </p:cNvPicPr>
                  <p:nvPr/>
                </p:nvPicPr>
                <p:blipFill>
                  <a:blip r:embed="rId6" cstate="print"/>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09" name="Picture 461" descr="图片240"/>
                  <p:cNvPicPr>
                    <a:picLocks noChangeAspect="1" noChangeArrowheads="1"/>
                  </p:cNvPicPr>
                  <p:nvPr/>
                </p:nvPicPr>
                <p:blipFill>
                  <a:blip r:embed="rId6" cstate="print"/>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10" name="Picture 461" descr="图片240"/>
                  <p:cNvPicPr>
                    <a:picLocks noChangeAspect="1" noChangeArrowheads="1"/>
                  </p:cNvPicPr>
                  <p:nvPr/>
                </p:nvPicPr>
                <p:blipFill>
                  <a:blip r:embed="rId6" cstate="print"/>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214" name="直接连接符 213"/>
                <p:cNvCxnSpPr/>
                <p:nvPr/>
              </p:nvCxnSpPr>
              <p:spPr bwMode="auto">
                <a:xfrm flipH="1" flipV="1">
                  <a:off x="2407784" y="2532619"/>
                  <a:ext cx="4884839" cy="86372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5" name="直接连接符 214"/>
                <p:cNvCxnSpPr/>
                <p:nvPr/>
              </p:nvCxnSpPr>
              <p:spPr bwMode="auto">
                <a:xfrm flipV="1">
                  <a:off x="3489007" y="27637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6" name="直接连接符 215"/>
                <p:cNvCxnSpPr/>
                <p:nvPr/>
              </p:nvCxnSpPr>
              <p:spPr bwMode="auto">
                <a:xfrm flipV="1">
                  <a:off x="4823878" y="3005779"/>
                  <a:ext cx="226097"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7" name="直接连接符 216"/>
                <p:cNvCxnSpPr/>
                <p:nvPr/>
              </p:nvCxnSpPr>
              <p:spPr bwMode="auto">
                <a:xfrm flipV="1">
                  <a:off x="6124962" y="3233632"/>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18" name="直接连接符 217"/>
                <p:cNvCxnSpPr/>
                <p:nvPr/>
              </p:nvCxnSpPr>
              <p:spPr bwMode="auto">
                <a:xfrm flipV="1">
                  <a:off x="7067584" y="3407198"/>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19" name="任意多边形 218"/>
                <p:cNvSpPr/>
                <p:nvPr/>
              </p:nvSpPr>
              <p:spPr bwMode="auto">
                <a:xfrm>
                  <a:off x="364067" y="2487239"/>
                  <a:ext cx="2370666" cy="778934"/>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222" h="948267">
                      <a:moveTo>
                        <a:pt x="767644" y="0"/>
                      </a:moveTo>
                      <a:lnTo>
                        <a:pt x="2314222" y="293510"/>
                      </a:lnTo>
                      <a:lnTo>
                        <a:pt x="1467555" y="948267"/>
                      </a:lnTo>
                      <a:lnTo>
                        <a:pt x="0" y="654755"/>
                      </a:lnTo>
                      <a:lnTo>
                        <a:pt x="767644"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0" name="任意多边形 219"/>
                <p:cNvSpPr/>
                <p:nvPr/>
              </p:nvSpPr>
              <p:spPr bwMode="auto">
                <a:xfrm>
                  <a:off x="1988348" y="2763133"/>
                  <a:ext cx="2339048" cy="793421"/>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790889 w 2314222"/>
                    <a:gd name="connsiteY0" fmla="*/ 0 h 980880"/>
                    <a:gd name="connsiteX1" fmla="*/ 2314222 w 2314222"/>
                    <a:gd name="connsiteY1" fmla="*/ 326123 h 980880"/>
                    <a:gd name="connsiteX2" fmla="*/ 1467555 w 2314222"/>
                    <a:gd name="connsiteY2" fmla="*/ 980880 h 980880"/>
                    <a:gd name="connsiteX3" fmla="*/ 0 w 2314222"/>
                    <a:gd name="connsiteY3" fmla="*/ 687368 h 980880"/>
                    <a:gd name="connsiteX4" fmla="*/ 790889 w 2314222"/>
                    <a:gd name="connsiteY4" fmla="*/ 0 h 980880"/>
                    <a:gd name="connsiteX0" fmla="*/ 756021 w 2279354"/>
                    <a:gd name="connsiteY0" fmla="*/ 0 h 980880"/>
                    <a:gd name="connsiteX1" fmla="*/ 2279354 w 2279354"/>
                    <a:gd name="connsiteY1" fmla="*/ 326123 h 980880"/>
                    <a:gd name="connsiteX2" fmla="*/ 1432687 w 2279354"/>
                    <a:gd name="connsiteY2" fmla="*/ 980880 h 980880"/>
                    <a:gd name="connsiteX3" fmla="*/ 0 w 2279354"/>
                    <a:gd name="connsiteY3" fmla="*/ 663453 h 980880"/>
                    <a:gd name="connsiteX4" fmla="*/ 756021 w 2279354"/>
                    <a:gd name="connsiteY4" fmla="*/ 0 h 980880"/>
                    <a:gd name="connsiteX0" fmla="*/ 756021 w 2279354"/>
                    <a:gd name="connsiteY0" fmla="*/ 0 h 995855"/>
                    <a:gd name="connsiteX1" fmla="*/ 2279354 w 2279354"/>
                    <a:gd name="connsiteY1" fmla="*/ 326123 h 995855"/>
                    <a:gd name="connsiteX2" fmla="*/ 1408670 w 2279354"/>
                    <a:gd name="connsiteY2" fmla="*/ 995855 h 995855"/>
                    <a:gd name="connsiteX3" fmla="*/ 0 w 2279354"/>
                    <a:gd name="connsiteY3" fmla="*/ 663453 h 995855"/>
                    <a:gd name="connsiteX4" fmla="*/ 756021 w 2279354"/>
                    <a:gd name="connsiteY4" fmla="*/ 0 h 995855"/>
                    <a:gd name="connsiteX0" fmla="*/ 756021 w 2251334"/>
                    <a:gd name="connsiteY0" fmla="*/ 0 h 995855"/>
                    <a:gd name="connsiteX1" fmla="*/ 2251334 w 2251334"/>
                    <a:gd name="connsiteY1" fmla="*/ 337355 h 995855"/>
                    <a:gd name="connsiteX2" fmla="*/ 1408670 w 2251334"/>
                    <a:gd name="connsiteY2" fmla="*/ 995855 h 995855"/>
                    <a:gd name="connsiteX3" fmla="*/ 0 w 2251334"/>
                    <a:gd name="connsiteY3" fmla="*/ 663453 h 995855"/>
                    <a:gd name="connsiteX4" fmla="*/ 756021 w 2251334"/>
                    <a:gd name="connsiteY4" fmla="*/ 0 h 995855"/>
                    <a:gd name="connsiteX0" fmla="*/ 756021 w 2251334"/>
                    <a:gd name="connsiteY0" fmla="*/ 0 h 1007086"/>
                    <a:gd name="connsiteX1" fmla="*/ 2251334 w 2251334"/>
                    <a:gd name="connsiteY1" fmla="*/ 337355 h 1007086"/>
                    <a:gd name="connsiteX2" fmla="*/ 1372645 w 2251334"/>
                    <a:gd name="connsiteY2" fmla="*/ 1007086 h 1007086"/>
                    <a:gd name="connsiteX3" fmla="*/ 0 w 2251334"/>
                    <a:gd name="connsiteY3" fmla="*/ 663453 h 1007086"/>
                    <a:gd name="connsiteX4" fmla="*/ 756021 w 2251334"/>
                    <a:gd name="connsiteY4" fmla="*/ 0 h 1007086"/>
                    <a:gd name="connsiteX0" fmla="*/ 804054 w 2299367"/>
                    <a:gd name="connsiteY0" fmla="*/ 0 h 1007086"/>
                    <a:gd name="connsiteX1" fmla="*/ 2299367 w 2299367"/>
                    <a:gd name="connsiteY1" fmla="*/ 337355 h 1007086"/>
                    <a:gd name="connsiteX2" fmla="*/ 1420678 w 2299367"/>
                    <a:gd name="connsiteY2" fmla="*/ 1007086 h 1007086"/>
                    <a:gd name="connsiteX3" fmla="*/ 0 w 2299367"/>
                    <a:gd name="connsiteY3" fmla="*/ 640989 h 1007086"/>
                    <a:gd name="connsiteX4" fmla="*/ 804054 w 2299367"/>
                    <a:gd name="connsiteY4" fmla="*/ 0 h 1007086"/>
                    <a:gd name="connsiteX0" fmla="*/ 820065 w 2315378"/>
                    <a:gd name="connsiteY0" fmla="*/ 0 h 1007086"/>
                    <a:gd name="connsiteX1" fmla="*/ 2315378 w 2315378"/>
                    <a:gd name="connsiteY1" fmla="*/ 337355 h 1007086"/>
                    <a:gd name="connsiteX2" fmla="*/ 1436689 w 2315378"/>
                    <a:gd name="connsiteY2" fmla="*/ 1007086 h 1007086"/>
                    <a:gd name="connsiteX3" fmla="*/ 0 w 2315378"/>
                    <a:gd name="connsiteY3" fmla="*/ 644734 h 1007086"/>
                    <a:gd name="connsiteX4" fmla="*/ 820065 w 2315378"/>
                    <a:gd name="connsiteY4" fmla="*/ 0 h 1007086"/>
                    <a:gd name="connsiteX0" fmla="*/ 820065 w 2315378"/>
                    <a:gd name="connsiteY0" fmla="*/ 0 h 965903"/>
                    <a:gd name="connsiteX1" fmla="*/ 2315378 w 2315378"/>
                    <a:gd name="connsiteY1" fmla="*/ 337355 h 965903"/>
                    <a:gd name="connsiteX2" fmla="*/ 1496731 w 2315378"/>
                    <a:gd name="connsiteY2" fmla="*/ 965903 h 965903"/>
                    <a:gd name="connsiteX3" fmla="*/ 0 w 2315378"/>
                    <a:gd name="connsiteY3" fmla="*/ 644734 h 965903"/>
                    <a:gd name="connsiteX4" fmla="*/ 820065 w 2315378"/>
                    <a:gd name="connsiteY4" fmla="*/ 0 h 965903"/>
                    <a:gd name="connsiteX0" fmla="*/ 772031 w 2267344"/>
                    <a:gd name="connsiteY0" fmla="*/ 0 h 965903"/>
                    <a:gd name="connsiteX1" fmla="*/ 2267344 w 2267344"/>
                    <a:gd name="connsiteY1" fmla="*/ 337355 h 965903"/>
                    <a:gd name="connsiteX2" fmla="*/ 1448697 w 2267344"/>
                    <a:gd name="connsiteY2" fmla="*/ 965903 h 965903"/>
                    <a:gd name="connsiteX3" fmla="*/ 0 w 2267344"/>
                    <a:gd name="connsiteY3" fmla="*/ 622271 h 965903"/>
                    <a:gd name="connsiteX4" fmla="*/ 772031 w 2267344"/>
                    <a:gd name="connsiteY4" fmla="*/ 0 h 965903"/>
                    <a:gd name="connsiteX0" fmla="*/ 788042 w 2283355"/>
                    <a:gd name="connsiteY0" fmla="*/ 0 h 965903"/>
                    <a:gd name="connsiteX1" fmla="*/ 2283355 w 2283355"/>
                    <a:gd name="connsiteY1" fmla="*/ 337355 h 965903"/>
                    <a:gd name="connsiteX2" fmla="*/ 1464708 w 2283355"/>
                    <a:gd name="connsiteY2" fmla="*/ 965903 h 965903"/>
                    <a:gd name="connsiteX3" fmla="*/ 0 w 2283355"/>
                    <a:gd name="connsiteY3" fmla="*/ 633503 h 965903"/>
                    <a:gd name="connsiteX4" fmla="*/ 788042 w 2283355"/>
                    <a:gd name="connsiteY4" fmla="*/ 0 h 965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355" h="965903">
                      <a:moveTo>
                        <a:pt x="788042" y="0"/>
                      </a:moveTo>
                      <a:lnTo>
                        <a:pt x="2283355" y="337355"/>
                      </a:lnTo>
                      <a:lnTo>
                        <a:pt x="1464708" y="965903"/>
                      </a:lnTo>
                      <a:lnTo>
                        <a:pt x="0" y="633503"/>
                      </a:lnTo>
                      <a:lnTo>
                        <a:pt x="788042"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1" name="任意多边形 220"/>
                <p:cNvSpPr/>
                <p:nvPr/>
              </p:nvSpPr>
              <p:spPr bwMode="auto">
                <a:xfrm>
                  <a:off x="5974645" y="3476783"/>
                  <a:ext cx="17638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907178 w 2127043"/>
                    <a:gd name="connsiteY0" fmla="*/ 0 h 859367"/>
                    <a:gd name="connsiteX1" fmla="*/ 2127043 w 2127043"/>
                    <a:gd name="connsiteY1" fmla="*/ 224366 h 859367"/>
                    <a:gd name="connsiteX2" fmla="*/ 1171470 w 2127043"/>
                    <a:gd name="connsiteY2" fmla="*/ 859367 h 859367"/>
                    <a:gd name="connsiteX3" fmla="*/ 0 w 2127043"/>
                    <a:gd name="connsiteY3" fmla="*/ 625122 h 859367"/>
                    <a:gd name="connsiteX4" fmla="*/ 907178 w 2127043"/>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043" h="859367">
                      <a:moveTo>
                        <a:pt x="907178" y="0"/>
                      </a:moveTo>
                      <a:lnTo>
                        <a:pt x="2127043" y="224366"/>
                      </a:lnTo>
                      <a:lnTo>
                        <a:pt x="1171470" y="859367"/>
                      </a:lnTo>
                      <a:lnTo>
                        <a:pt x="0" y="625122"/>
                      </a:lnTo>
                      <a:lnTo>
                        <a:pt x="907178"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2" name="任意多边形 221"/>
                <p:cNvSpPr/>
                <p:nvPr/>
              </p:nvSpPr>
              <p:spPr bwMode="auto">
                <a:xfrm>
                  <a:off x="4800601" y="3258765"/>
                  <a:ext cx="1840089" cy="73659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931" h="859367">
                      <a:moveTo>
                        <a:pt x="999066" y="0"/>
                      </a:moveTo>
                      <a:lnTo>
                        <a:pt x="2218931" y="224366"/>
                      </a:lnTo>
                      <a:lnTo>
                        <a:pt x="1263358" y="859367"/>
                      </a:lnTo>
                      <a:lnTo>
                        <a:pt x="0" y="625122"/>
                      </a:lnTo>
                      <a:lnTo>
                        <a:pt x="999066"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3" name="任意多边形 222"/>
                <p:cNvSpPr/>
                <p:nvPr/>
              </p:nvSpPr>
              <p:spPr bwMode="auto">
                <a:xfrm>
                  <a:off x="3613507" y="3049215"/>
                  <a:ext cx="1895118" cy="73352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schemeClr>
                </a:solidFill>
                <a:ln w="3175">
                  <a:solidFill>
                    <a:srgbClr val="00B050"/>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24" name="Text Box 76"/>
                <p:cNvSpPr txBox="1">
                  <a:spLocks noChangeArrowheads="1"/>
                </p:cNvSpPr>
                <p:nvPr/>
              </p:nvSpPr>
              <p:spPr bwMode="auto">
                <a:xfrm rot="701078">
                  <a:off x="6247503" y="3825038"/>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体育馆</a:t>
                  </a:r>
                  <a:endParaRPr kumimoji="1" lang="zh-CN" altLang="en-US" sz="1600" b="1" dirty="0">
                    <a:solidFill>
                      <a:srgbClr val="B2B2B2">
                        <a:lumMod val="50000"/>
                      </a:srgbClr>
                    </a:solidFill>
                    <a:latin typeface="宋体" pitchFamily="2" charset="-122"/>
                  </a:endParaRPr>
                </a:p>
              </p:txBody>
            </p:sp>
            <p:pic>
              <p:nvPicPr>
                <p:cNvPr id="225" name="Picture 302" descr="图片755"/>
                <p:cNvPicPr>
                  <a:picLocks noChangeAspect="1" noChangeArrowheads="1"/>
                </p:cNvPicPr>
                <p:nvPr/>
              </p:nvPicPr>
              <p:blipFill>
                <a:blip r:embed="rId7" cstate="print"/>
                <a:srcRect/>
                <a:stretch>
                  <a:fillRect/>
                </a:stretch>
              </p:blipFill>
              <p:spPr bwMode="auto">
                <a:xfrm>
                  <a:off x="5394505" y="3351533"/>
                  <a:ext cx="543805" cy="282623"/>
                </a:xfrm>
                <a:prstGeom prst="rect">
                  <a:avLst/>
                </a:prstGeom>
                <a:noFill/>
                <a:ln w="9525">
                  <a:noFill/>
                  <a:miter lim="800000"/>
                  <a:headEnd/>
                  <a:tailEnd/>
                </a:ln>
              </p:spPr>
            </p:pic>
            <p:cxnSp>
              <p:nvCxnSpPr>
                <p:cNvPr id="226" name="直接连接符 225"/>
                <p:cNvCxnSpPr/>
                <p:nvPr/>
              </p:nvCxnSpPr>
              <p:spPr bwMode="auto">
                <a:xfrm flipV="1">
                  <a:off x="3714781" y="2619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27" name="直接连接符 226"/>
                <p:cNvCxnSpPr/>
                <p:nvPr/>
              </p:nvCxnSpPr>
              <p:spPr bwMode="auto">
                <a:xfrm flipV="1">
                  <a:off x="5261359" y="2873799"/>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28" name="直接连接符 227"/>
                <p:cNvCxnSpPr/>
                <p:nvPr/>
              </p:nvCxnSpPr>
              <p:spPr bwMode="auto">
                <a:xfrm flipV="1">
                  <a:off x="5882247" y="3009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29" name="直接连接符 228"/>
                <p:cNvCxnSpPr/>
                <p:nvPr/>
              </p:nvCxnSpPr>
              <p:spPr bwMode="auto">
                <a:xfrm flipV="1">
                  <a:off x="4505003" y="2755265"/>
                  <a:ext cx="226098" cy="14573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30" name="Text Box 76"/>
                <p:cNvSpPr txBox="1">
                  <a:spLocks noChangeArrowheads="1"/>
                </p:cNvSpPr>
                <p:nvPr/>
              </p:nvSpPr>
              <p:spPr bwMode="auto">
                <a:xfrm rot="594766">
                  <a:off x="764841" y="2849832"/>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教学楼</a:t>
                  </a:r>
                  <a:endParaRPr kumimoji="1" lang="zh-CN" altLang="en-US" sz="1600" b="1" dirty="0">
                    <a:solidFill>
                      <a:srgbClr val="B2B2B2">
                        <a:lumMod val="50000"/>
                      </a:srgbClr>
                    </a:solidFill>
                    <a:latin typeface="宋体" pitchFamily="2" charset="-122"/>
                  </a:endParaRPr>
                </a:p>
              </p:txBody>
            </p:sp>
            <p:cxnSp>
              <p:nvCxnSpPr>
                <p:cNvPr id="231" name="直接连接符 230"/>
                <p:cNvCxnSpPr/>
                <p:nvPr/>
              </p:nvCxnSpPr>
              <p:spPr bwMode="auto">
                <a:xfrm flipH="1" flipV="1">
                  <a:off x="7543803" y="4029077"/>
                  <a:ext cx="511409" cy="94868"/>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32" name="Text Box 76"/>
                <p:cNvSpPr txBox="1">
                  <a:spLocks noChangeArrowheads="1"/>
                </p:cNvSpPr>
                <p:nvPr/>
              </p:nvSpPr>
              <p:spPr bwMode="auto">
                <a:xfrm>
                  <a:off x="4569504" y="1337073"/>
                  <a:ext cx="697627" cy="252441"/>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000" b="1" dirty="0" smtClean="0">
                      <a:solidFill>
                        <a:schemeClr val="tx2"/>
                      </a:solidFill>
                      <a:latin typeface="宋体" pitchFamily="2" charset="-122"/>
                    </a:rPr>
                    <a:t>数据中心</a:t>
                  </a:r>
                  <a:endParaRPr kumimoji="1" lang="zh-CN" altLang="en-US" sz="1000" b="1" dirty="0">
                    <a:solidFill>
                      <a:schemeClr val="tx2"/>
                    </a:solidFill>
                    <a:latin typeface="宋体" pitchFamily="2" charset="-122"/>
                  </a:endParaRPr>
                </a:p>
              </p:txBody>
            </p:sp>
            <p:sp>
              <p:nvSpPr>
                <p:cNvPr id="233" name="Text Box 76"/>
                <p:cNvSpPr txBox="1">
                  <a:spLocks noChangeArrowheads="1"/>
                </p:cNvSpPr>
                <p:nvPr/>
              </p:nvSpPr>
              <p:spPr bwMode="auto">
                <a:xfrm rot="676445">
                  <a:off x="3929486" y="340310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宿舍区</a:t>
                  </a:r>
                  <a:endParaRPr kumimoji="1" lang="zh-CN" altLang="en-US" sz="1600" b="1" dirty="0">
                    <a:solidFill>
                      <a:srgbClr val="B2B2B2">
                        <a:lumMod val="50000"/>
                      </a:srgbClr>
                    </a:solidFill>
                    <a:latin typeface="宋体" pitchFamily="2" charset="-122"/>
                  </a:endParaRPr>
                </a:p>
              </p:txBody>
            </p:sp>
            <p:pic>
              <p:nvPicPr>
                <p:cNvPr id="234" name="Picture 5" descr="可视电话"/>
                <p:cNvPicPr>
                  <a:picLocks noChangeAspect="1" noChangeArrowheads="1"/>
                </p:cNvPicPr>
                <p:nvPr/>
              </p:nvPicPr>
              <p:blipFill>
                <a:blip r:embed="rId8" cstate="print"/>
                <a:srcRect/>
                <a:stretch>
                  <a:fillRect/>
                </a:stretch>
              </p:blipFill>
              <p:spPr bwMode="auto">
                <a:xfrm>
                  <a:off x="3093815" y="3891934"/>
                  <a:ext cx="367842" cy="188131"/>
                </a:xfrm>
                <a:prstGeom prst="rect">
                  <a:avLst/>
                </a:prstGeom>
                <a:noFill/>
                <a:ln w="9525">
                  <a:noFill/>
                  <a:miter lim="800000"/>
                  <a:headEnd/>
                  <a:tailEnd/>
                </a:ln>
              </p:spPr>
            </p:pic>
            <p:pic>
              <p:nvPicPr>
                <p:cNvPr id="235" name="Picture 7" descr="E:\HW IT\移动办公安全解决方案\上市营销\iphone-ipad-development-no-background.png"/>
                <p:cNvPicPr>
                  <a:picLocks noChangeAspect="1" noChangeArrowheads="1"/>
                </p:cNvPicPr>
                <p:nvPr/>
              </p:nvPicPr>
              <p:blipFill>
                <a:blip r:embed="rId9" cstate="print"/>
                <a:srcRect l="55267" t="6445" r="9756" b="9705"/>
                <a:stretch>
                  <a:fillRect/>
                </a:stretch>
              </p:blipFill>
              <p:spPr bwMode="auto">
                <a:xfrm>
                  <a:off x="2203319" y="3608620"/>
                  <a:ext cx="256852" cy="293914"/>
                </a:xfrm>
                <a:prstGeom prst="rect">
                  <a:avLst/>
                </a:prstGeom>
                <a:noFill/>
              </p:spPr>
            </p:pic>
            <p:pic>
              <p:nvPicPr>
                <p:cNvPr id="236" name="Picture 5" descr="E:\0EMO\91Temp\图片\收藏\智真\智真2.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117472" y="4029699"/>
                  <a:ext cx="495606" cy="206017"/>
                </a:xfrm>
                <a:prstGeom prst="rect">
                  <a:avLst/>
                </a:prstGeom>
                <a:noFill/>
                <a:effectLst>
                  <a:outerShdw blurRad="50800" dist="38100" dir="2700000" algn="tl" rotWithShape="0">
                    <a:prstClr val="black">
                      <a:alpha val="40000"/>
                    </a:prstClr>
                  </a:outerShdw>
                </a:effectLst>
              </p:spPr>
            </p:pic>
            <p:pic>
              <p:nvPicPr>
                <p:cNvPr id="237" name="Picture 14" descr="D:\PPT素材\download\laptop-and-computer\laptop-and-computer-20.png"/>
                <p:cNvPicPr>
                  <a:picLocks noChangeAspect="1" noChangeArrowheads="1"/>
                </p:cNvPicPr>
                <p:nvPr/>
              </p:nvPicPr>
              <p:blipFill>
                <a:blip r:embed="rId11" cstate="print"/>
                <a:srcRect/>
                <a:stretch>
                  <a:fillRect/>
                </a:stretch>
              </p:blipFill>
              <p:spPr bwMode="auto">
                <a:xfrm>
                  <a:off x="990600" y="3440426"/>
                  <a:ext cx="368604" cy="276260"/>
                </a:xfrm>
                <a:prstGeom prst="rect">
                  <a:avLst/>
                </a:prstGeom>
                <a:noFill/>
                <a:effectLst>
                  <a:outerShdw blurRad="50800" dist="38100" dir="2700000" algn="tl" rotWithShape="0">
                    <a:prstClr val="black">
                      <a:alpha val="40000"/>
                    </a:prstClr>
                  </a:outerShdw>
                </a:effectLst>
              </p:spPr>
            </p:pic>
            <p:pic>
              <p:nvPicPr>
                <p:cNvPr id="238" name="Picture 4" descr="D:\PPT素材\图片\1图标\008\icons_contained_003.png"/>
                <p:cNvPicPr>
                  <a:picLocks noChangeAspect="1" noChangeArrowheads="1"/>
                </p:cNvPicPr>
                <p:nvPr/>
              </p:nvPicPr>
              <p:blipFill>
                <a:blip r:embed="rId12" cstate="print"/>
                <a:srcRect/>
                <a:stretch>
                  <a:fillRect/>
                </a:stretch>
              </p:blipFill>
              <p:spPr bwMode="auto">
                <a:xfrm>
                  <a:off x="2611191" y="3745893"/>
                  <a:ext cx="372401" cy="279106"/>
                </a:xfrm>
                <a:prstGeom prst="rect">
                  <a:avLst/>
                </a:prstGeom>
                <a:noFill/>
                <a:effectLst>
                  <a:outerShdw blurRad="50800" dist="38100" dir="2700000" algn="tl" rotWithShape="0">
                    <a:prstClr val="black">
                      <a:alpha val="40000"/>
                    </a:prstClr>
                  </a:outerShdw>
                </a:effectLst>
              </p:spPr>
            </p:pic>
            <p:pic>
              <p:nvPicPr>
                <p:cNvPr id="239" name="Picture 13" descr="D:\PPT素材\download\chandelier\cctv.png"/>
                <p:cNvPicPr>
                  <a:picLocks noChangeAspect="1" noChangeArrowheads="1"/>
                </p:cNvPicPr>
                <p:nvPr/>
              </p:nvPicPr>
              <p:blipFill>
                <a:blip r:embed="rId13" cstate="print"/>
                <a:srcRect/>
                <a:stretch>
                  <a:fillRect/>
                </a:stretch>
              </p:blipFill>
              <p:spPr bwMode="auto">
                <a:xfrm>
                  <a:off x="3556702" y="3850791"/>
                  <a:ext cx="471799" cy="353603"/>
                </a:xfrm>
                <a:prstGeom prst="rect">
                  <a:avLst/>
                </a:prstGeom>
                <a:noFill/>
                <a:effectLst>
                  <a:outerShdw blurRad="50800" dist="38100" dir="2700000" algn="tl" rotWithShape="0">
                    <a:prstClr val="black">
                      <a:alpha val="40000"/>
                    </a:prstClr>
                  </a:outerShdw>
                </a:effectLst>
              </p:spPr>
            </p:pic>
            <p:pic>
              <p:nvPicPr>
                <p:cNvPr id="240" name="Picture 7" descr="E:\HW IT\移动办公安全解决方案\上市营销\iphone-ipad-development-no-background.png"/>
                <p:cNvPicPr>
                  <a:picLocks noChangeAspect="1" noChangeArrowheads="1"/>
                </p:cNvPicPr>
                <p:nvPr/>
              </p:nvPicPr>
              <p:blipFill>
                <a:blip r:embed="rId9" cstate="print"/>
                <a:srcRect l="6910" t="6445" r="44733" b="9705"/>
                <a:stretch>
                  <a:fillRect/>
                </a:stretch>
              </p:blipFill>
              <p:spPr bwMode="auto">
                <a:xfrm>
                  <a:off x="1611086" y="3579461"/>
                  <a:ext cx="272142" cy="225247"/>
                </a:xfrm>
                <a:prstGeom prst="rect">
                  <a:avLst/>
                </a:prstGeom>
                <a:noFill/>
              </p:spPr>
            </p:pic>
            <p:pic>
              <p:nvPicPr>
                <p:cNvPr id="241" name="Picture 11" descr="C:\DOCUME~1\Z00172~1\LOCALS~1\Temp\Rar$DR00.344\VistaHardwareDevices_002.png"/>
                <p:cNvPicPr>
                  <a:picLocks noChangeAspect="1" noChangeArrowheads="1"/>
                </p:cNvPicPr>
                <p:nvPr/>
              </p:nvPicPr>
              <p:blipFill>
                <a:blip r:embed="rId14" cstate="print"/>
                <a:srcRect/>
                <a:stretch>
                  <a:fillRect/>
                </a:stretch>
              </p:blipFill>
              <p:spPr bwMode="auto">
                <a:xfrm>
                  <a:off x="393743" y="3286675"/>
                  <a:ext cx="448927" cy="359441"/>
                </a:xfrm>
                <a:prstGeom prst="rect">
                  <a:avLst/>
                </a:prstGeom>
                <a:noFill/>
                <a:ln w="9525">
                  <a:noFill/>
                  <a:miter lim="800000"/>
                  <a:headEnd/>
                  <a:tailEnd/>
                </a:ln>
              </p:spPr>
            </p:pic>
            <p:cxnSp>
              <p:nvCxnSpPr>
                <p:cNvPr id="242" name="直接连接符 241"/>
                <p:cNvCxnSpPr/>
                <p:nvPr/>
              </p:nvCxnSpPr>
              <p:spPr bwMode="auto">
                <a:xfrm flipH="1" flipV="1">
                  <a:off x="4744520" y="4238486"/>
                  <a:ext cx="546479" cy="99139"/>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43" name="Text Box 76"/>
                <p:cNvSpPr txBox="1">
                  <a:spLocks noChangeArrowheads="1"/>
                </p:cNvSpPr>
                <p:nvPr/>
              </p:nvSpPr>
              <p:spPr bwMode="auto">
                <a:xfrm>
                  <a:off x="468866" y="4171317"/>
                  <a:ext cx="2521984" cy="268471"/>
                </a:xfrm>
                <a:prstGeom prst="rect">
                  <a:avLst/>
                </a:prstGeom>
                <a:noFill/>
                <a:ln w="9525" algn="ctr">
                  <a:noFill/>
                  <a:miter lim="800000"/>
                  <a:headEnd/>
                  <a:tailEnd/>
                </a:ln>
                <a:effectLst/>
              </p:spPr>
              <p:txBody>
                <a:bodyPr wrap="square">
                  <a:spAutoFit/>
                </a:bodyPr>
                <a:lstStyle/>
                <a:p>
                  <a:pPr fontAlgn="auto">
                    <a:lnSpc>
                      <a:spcPct val="120000"/>
                    </a:lnSpc>
                    <a:spcBef>
                      <a:spcPct val="50000"/>
                    </a:spcBef>
                    <a:spcAft>
                      <a:spcPts val="0"/>
                    </a:spcAft>
                    <a:buFont typeface="Wingdings" pitchFamily="2" charset="2"/>
                    <a:buChar char="n"/>
                  </a:pPr>
                  <a:endParaRPr kumimoji="1" lang="en-US" altLang="zh-CN" sz="1100" b="1" dirty="0" smtClean="0">
                    <a:solidFill>
                      <a:schemeClr val="tx2"/>
                    </a:solidFill>
                    <a:latin typeface="宋体" pitchFamily="2" charset="-122"/>
                  </a:endParaRPr>
                </a:p>
              </p:txBody>
            </p:sp>
            <p:pic>
              <p:nvPicPr>
                <p:cNvPr id="244" name="Picture 513" descr="图片724"/>
                <p:cNvPicPr>
                  <a:picLocks noChangeAspect="1" noChangeArrowheads="1"/>
                </p:cNvPicPr>
                <p:nvPr/>
              </p:nvPicPr>
              <p:blipFill>
                <a:blip r:embed="rId15" cstate="print"/>
                <a:srcRect/>
                <a:stretch>
                  <a:fillRect/>
                </a:stretch>
              </p:blipFill>
              <p:spPr bwMode="auto">
                <a:xfrm>
                  <a:off x="885063" y="2427314"/>
                  <a:ext cx="1071955" cy="559594"/>
                </a:xfrm>
                <a:prstGeom prst="rect">
                  <a:avLst/>
                </a:prstGeom>
                <a:noFill/>
              </p:spPr>
            </p:pic>
            <p:pic>
              <p:nvPicPr>
                <p:cNvPr id="245" name="Picture 507" descr="图片718"/>
                <p:cNvPicPr>
                  <a:picLocks noChangeAspect="1" noChangeArrowheads="1"/>
                </p:cNvPicPr>
                <p:nvPr/>
              </p:nvPicPr>
              <p:blipFill>
                <a:blip r:embed="rId16" cstate="print"/>
                <a:srcRect/>
                <a:stretch>
                  <a:fillRect/>
                </a:stretch>
              </p:blipFill>
              <p:spPr bwMode="auto">
                <a:xfrm>
                  <a:off x="4101676" y="3092821"/>
                  <a:ext cx="742951" cy="380155"/>
                </a:xfrm>
                <a:prstGeom prst="rect">
                  <a:avLst/>
                </a:prstGeom>
                <a:noFill/>
              </p:spPr>
            </p:pic>
            <p:pic>
              <p:nvPicPr>
                <p:cNvPr id="246" name="Picture 519" descr="图片730"/>
                <p:cNvPicPr>
                  <a:picLocks noChangeAspect="1" noChangeArrowheads="1"/>
                </p:cNvPicPr>
                <p:nvPr/>
              </p:nvPicPr>
              <p:blipFill>
                <a:blip r:embed="rId17" cstate="print"/>
                <a:srcRect/>
                <a:stretch>
                  <a:fillRect/>
                </a:stretch>
              </p:blipFill>
              <p:spPr bwMode="auto">
                <a:xfrm>
                  <a:off x="2791969" y="2872132"/>
                  <a:ext cx="517267" cy="335608"/>
                </a:xfrm>
                <a:prstGeom prst="rect">
                  <a:avLst/>
                </a:prstGeom>
                <a:noFill/>
              </p:spPr>
            </p:pic>
            <p:sp>
              <p:nvSpPr>
                <p:cNvPr id="247" name="Text Box 76"/>
                <p:cNvSpPr txBox="1">
                  <a:spLocks noChangeArrowheads="1"/>
                </p:cNvSpPr>
                <p:nvPr/>
              </p:nvSpPr>
              <p:spPr bwMode="auto">
                <a:xfrm rot="654918">
                  <a:off x="2470971" y="3143443"/>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图书馆</a:t>
                  </a:r>
                  <a:endParaRPr kumimoji="1" lang="zh-CN" altLang="en-US" sz="1600" b="1" dirty="0">
                    <a:solidFill>
                      <a:srgbClr val="B2B2B2">
                        <a:lumMod val="50000"/>
                      </a:srgbClr>
                    </a:solidFill>
                    <a:latin typeface="宋体" pitchFamily="2" charset="-122"/>
                  </a:endParaRPr>
                </a:p>
              </p:txBody>
            </p:sp>
            <p:pic>
              <p:nvPicPr>
                <p:cNvPr id="248" name="Picture 509" descr="图片720"/>
                <p:cNvPicPr>
                  <a:picLocks noChangeAspect="1" noChangeArrowheads="1"/>
                </p:cNvPicPr>
                <p:nvPr/>
              </p:nvPicPr>
              <p:blipFill>
                <a:blip r:embed="rId18" cstate="print"/>
                <a:srcRect/>
                <a:stretch>
                  <a:fillRect/>
                </a:stretch>
              </p:blipFill>
              <p:spPr bwMode="auto">
                <a:xfrm>
                  <a:off x="6555865" y="3534795"/>
                  <a:ext cx="683066" cy="346473"/>
                </a:xfrm>
                <a:prstGeom prst="rect">
                  <a:avLst/>
                </a:prstGeom>
                <a:noFill/>
              </p:spPr>
            </p:pic>
            <p:sp>
              <p:nvSpPr>
                <p:cNvPr id="249" name="Text Box 76"/>
                <p:cNvSpPr txBox="1">
                  <a:spLocks noChangeArrowheads="1"/>
                </p:cNvSpPr>
                <p:nvPr/>
              </p:nvSpPr>
              <p:spPr bwMode="auto">
                <a:xfrm rot="566893">
                  <a:off x="5109579" y="3605486"/>
                  <a:ext cx="805029" cy="387798"/>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600" b="1" dirty="0" smtClean="0">
                      <a:solidFill>
                        <a:srgbClr val="B2B2B2">
                          <a:lumMod val="50000"/>
                        </a:srgbClr>
                      </a:solidFill>
                      <a:latin typeface="宋体" pitchFamily="2" charset="-122"/>
                    </a:rPr>
                    <a:t>会议室</a:t>
                  </a:r>
                  <a:endParaRPr kumimoji="1" lang="zh-CN" altLang="en-US" sz="1600" b="1" dirty="0">
                    <a:solidFill>
                      <a:srgbClr val="B2B2B2">
                        <a:lumMod val="50000"/>
                      </a:srgbClr>
                    </a:solidFill>
                    <a:latin typeface="宋体" pitchFamily="2" charset="-122"/>
                  </a:endParaRPr>
                </a:p>
              </p:txBody>
            </p:sp>
            <p:sp>
              <p:nvSpPr>
                <p:cNvPr id="250" name="Freeform 269"/>
                <p:cNvSpPr>
                  <a:spLocks/>
                </p:cNvSpPr>
                <p:nvPr/>
              </p:nvSpPr>
              <p:spPr bwMode="auto">
                <a:xfrm>
                  <a:off x="5902132" y="1026160"/>
                  <a:ext cx="793308" cy="264161"/>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互联网</a:t>
                  </a:r>
                  <a:endParaRPr lang="en-US" altLang="zh-CN" sz="1200" dirty="0" smtClean="0">
                    <a:solidFill>
                      <a:srgbClr val="000000"/>
                    </a:solidFill>
                    <a:latin typeface="微软雅黑" pitchFamily="34" charset="-122"/>
                    <a:ea typeface="微软雅黑" pitchFamily="34" charset="-122"/>
                  </a:endParaRPr>
                </a:p>
              </p:txBody>
            </p:sp>
            <p:sp>
              <p:nvSpPr>
                <p:cNvPr id="251" name="Freeform 269"/>
                <p:cNvSpPr>
                  <a:spLocks/>
                </p:cNvSpPr>
                <p:nvPr/>
              </p:nvSpPr>
              <p:spPr bwMode="auto">
                <a:xfrm>
                  <a:off x="6676833" y="1290320"/>
                  <a:ext cx="841567" cy="24384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教育网</a:t>
                  </a:r>
                  <a:endParaRPr lang="en-US" altLang="zh-CN" sz="1200" dirty="0" smtClean="0">
                    <a:solidFill>
                      <a:srgbClr val="000000"/>
                    </a:solidFill>
                    <a:latin typeface="微软雅黑" pitchFamily="34" charset="-122"/>
                    <a:ea typeface="微软雅黑" pitchFamily="34" charset="-122"/>
                  </a:endParaRPr>
                </a:p>
              </p:txBody>
            </p:sp>
            <p:cxnSp>
              <p:nvCxnSpPr>
                <p:cNvPr id="252" name="直接连接符 251"/>
                <p:cNvCxnSpPr>
                  <a:stCxn id="271" idx="0"/>
                  <a:endCxn id="251" idx="57"/>
                </p:cNvCxnSpPr>
                <p:nvPr/>
              </p:nvCxnSpPr>
              <p:spPr bwMode="auto">
                <a:xfrm flipV="1">
                  <a:off x="6554060" y="1507615"/>
                  <a:ext cx="330966" cy="4684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253" name="Picture 456" descr="图片235"/>
                <p:cNvPicPr>
                  <a:picLocks noChangeAspect="1" noChangeArrowheads="1"/>
                </p:cNvPicPr>
                <p:nvPr/>
              </p:nvPicPr>
              <p:blipFill>
                <a:blip r:embed="rId19" cstate="print"/>
                <a:srcRect/>
                <a:stretch>
                  <a:fillRect/>
                </a:stretch>
              </p:blipFill>
              <p:spPr bwMode="auto">
                <a:xfrm>
                  <a:off x="7611548" y="1120566"/>
                  <a:ext cx="283936" cy="213400"/>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54" name="直接连接符 253"/>
                <p:cNvCxnSpPr>
                  <a:stCxn id="251" idx="35"/>
                </p:cNvCxnSpPr>
                <p:nvPr/>
              </p:nvCxnSpPr>
              <p:spPr bwMode="auto">
                <a:xfrm flipV="1">
                  <a:off x="7455356" y="1299560"/>
                  <a:ext cx="196069" cy="5928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55" name="Freeform 269"/>
                <p:cNvSpPr>
                  <a:spLocks/>
                </p:cNvSpPr>
                <p:nvPr/>
              </p:nvSpPr>
              <p:spPr bwMode="auto">
                <a:xfrm>
                  <a:off x="7934133" y="1000640"/>
                  <a:ext cx="782351" cy="26936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分校区</a:t>
                  </a:r>
                  <a:endParaRPr lang="en-US" altLang="zh-CN" sz="1200" dirty="0" smtClean="0">
                    <a:solidFill>
                      <a:srgbClr val="000000"/>
                    </a:solidFill>
                    <a:latin typeface="微软雅黑" pitchFamily="34" charset="-122"/>
                    <a:ea typeface="微软雅黑" pitchFamily="34" charset="-122"/>
                  </a:endParaRPr>
                </a:p>
              </p:txBody>
            </p:sp>
            <p:cxnSp>
              <p:nvCxnSpPr>
                <p:cNvPr id="256" name="直接连接符 255"/>
                <p:cNvCxnSpPr>
                  <a:endCxn id="255" idx="5"/>
                </p:cNvCxnSpPr>
                <p:nvPr/>
              </p:nvCxnSpPr>
              <p:spPr bwMode="auto">
                <a:xfrm flipV="1">
                  <a:off x="7858291" y="1137707"/>
                  <a:ext cx="133087" cy="11434"/>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13" name="组合 339"/>
                <p:cNvGrpSpPr/>
                <p:nvPr/>
              </p:nvGrpSpPr>
              <p:grpSpPr>
                <a:xfrm>
                  <a:off x="2120652" y="2650973"/>
                  <a:ext cx="360000" cy="270000"/>
                  <a:chOff x="2120652" y="3882967"/>
                  <a:chExt cx="408198" cy="408160"/>
                </a:xfrm>
              </p:grpSpPr>
              <p:pic>
                <p:nvPicPr>
                  <p:cNvPr id="302"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14"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304" name="椭圆 303"/>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5" name="空心弧 304"/>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6" name="空心弧 305"/>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7" name="空心弧 306"/>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15" name="组合 315"/>
                <p:cNvGrpSpPr>
                  <a:grpSpLocks noChangeAspect="1"/>
                </p:cNvGrpSpPr>
                <p:nvPr/>
              </p:nvGrpSpPr>
              <p:grpSpPr>
                <a:xfrm>
                  <a:off x="3529696" y="2923298"/>
                  <a:ext cx="360000" cy="269975"/>
                  <a:chOff x="2120652" y="3882967"/>
                  <a:chExt cx="408198" cy="408160"/>
                </a:xfrm>
              </p:grpSpPr>
              <p:pic>
                <p:nvPicPr>
                  <p:cNvPr id="296"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16"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98" name="椭圆 297"/>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9" name="空心弧 298"/>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0" name="空心弧 299"/>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301" name="空心弧 300"/>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17" name="组合 352"/>
                <p:cNvGrpSpPr>
                  <a:grpSpLocks noChangeAspect="1"/>
                </p:cNvGrpSpPr>
                <p:nvPr/>
              </p:nvGrpSpPr>
              <p:grpSpPr>
                <a:xfrm>
                  <a:off x="4892487" y="3148594"/>
                  <a:ext cx="360000" cy="269975"/>
                  <a:chOff x="2120652" y="3882967"/>
                  <a:chExt cx="408198" cy="408160"/>
                </a:xfrm>
              </p:grpSpPr>
              <p:pic>
                <p:nvPicPr>
                  <p:cNvPr id="290"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18"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92" name="椭圆 291"/>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3" name="空心弧 292"/>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4" name="空心弧 293"/>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95" name="空心弧 294"/>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19" name="组合 369"/>
                <p:cNvGrpSpPr>
                  <a:grpSpLocks noChangeAspect="1"/>
                </p:cNvGrpSpPr>
                <p:nvPr/>
              </p:nvGrpSpPr>
              <p:grpSpPr>
                <a:xfrm>
                  <a:off x="6096712" y="3381819"/>
                  <a:ext cx="360000" cy="269975"/>
                  <a:chOff x="2120652" y="3882967"/>
                  <a:chExt cx="408198" cy="408160"/>
                </a:xfrm>
              </p:grpSpPr>
              <p:pic>
                <p:nvPicPr>
                  <p:cNvPr id="284"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20"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86" name="椭圆 285"/>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7" name="空心弧 286"/>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8" name="空心弧 287"/>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9" name="空心弧 288"/>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grpSp>
              <p:nvGrpSpPr>
                <p:cNvPr id="21" name="组合 376"/>
                <p:cNvGrpSpPr>
                  <a:grpSpLocks noChangeAspect="1"/>
                </p:cNvGrpSpPr>
                <p:nvPr/>
              </p:nvGrpSpPr>
              <p:grpSpPr>
                <a:xfrm>
                  <a:off x="7189940" y="3591259"/>
                  <a:ext cx="360000" cy="269975"/>
                  <a:chOff x="2120652" y="3882967"/>
                  <a:chExt cx="408198" cy="408160"/>
                </a:xfrm>
              </p:grpSpPr>
              <p:pic>
                <p:nvPicPr>
                  <p:cNvPr id="278" name="Picture 338" descr="图片262"/>
                  <p:cNvPicPr>
                    <a:picLocks noChangeAspect="1" noChangeArrowheads="1"/>
                  </p:cNvPicPr>
                  <p:nvPr/>
                </p:nvPicPr>
                <p:blipFill>
                  <a:blip r:embed="rId20" cstate="print"/>
                  <a:srcRect/>
                  <a:stretch>
                    <a:fillRect/>
                  </a:stretch>
                </p:blipFill>
                <p:spPr bwMode="auto">
                  <a:xfrm>
                    <a:off x="2240850" y="3882967"/>
                    <a:ext cx="288000" cy="301170"/>
                  </a:xfrm>
                  <a:prstGeom prst="rect">
                    <a:avLst/>
                  </a:prstGeom>
                  <a:noFill/>
                  <a:ln w="9525">
                    <a:noFill/>
                    <a:miter lim="800000"/>
                    <a:headEnd/>
                    <a:tailEnd/>
                  </a:ln>
                </p:spPr>
              </p:pic>
              <p:grpSp>
                <p:nvGrpSpPr>
                  <p:cNvPr id="22"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280" name="椭圆 279"/>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1" name="空心弧 280"/>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2" name="空心弧 281"/>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3" name="空心弧 282"/>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pic>
              <p:nvPicPr>
                <p:cNvPr id="262" name="Picture 632" descr="图片78"/>
                <p:cNvPicPr>
                  <a:picLocks noChangeAspect="1" noChangeArrowheads="1"/>
                </p:cNvPicPr>
                <p:nvPr/>
              </p:nvPicPr>
              <p:blipFill>
                <a:blip r:embed="rId21" cstate="print"/>
                <a:srcRect/>
                <a:stretch>
                  <a:fillRect/>
                </a:stretch>
              </p:blipFill>
              <p:spPr bwMode="auto">
                <a:xfrm>
                  <a:off x="6728605" y="1896669"/>
                  <a:ext cx="598809" cy="294569"/>
                </a:xfrm>
                <a:prstGeom prst="rect">
                  <a:avLst/>
                </a:prstGeom>
                <a:noFill/>
                <a:effectLst>
                  <a:outerShdw blurRad="50800" dist="38100" dir="2700000" algn="tl" rotWithShape="0">
                    <a:prstClr val="black">
                      <a:alpha val="40000"/>
                    </a:prstClr>
                  </a:outerShdw>
                </a:effectLst>
              </p:spPr>
            </p:pic>
            <p:sp>
              <p:nvSpPr>
                <p:cNvPr id="263" name="TextBox 262"/>
                <p:cNvSpPr txBox="1"/>
                <p:nvPr/>
              </p:nvSpPr>
              <p:spPr>
                <a:xfrm>
                  <a:off x="1970287" y="2472698"/>
                  <a:ext cx="1125338" cy="153888"/>
                </a:xfrm>
                <a:prstGeom prst="rect">
                  <a:avLst/>
                </a:prstGeom>
                <a:noFill/>
              </p:spPr>
              <p:txBody>
                <a:bodyPr wrap="square" lIns="0" tIns="0" rIns="0" bIns="0" rtlCol="0">
                  <a:spAutoFit/>
                </a:bodyPr>
                <a:lstStyle/>
                <a:p>
                  <a:r>
                    <a:rPr lang="zh-CN" altLang="en-US" sz="1000" b="1" dirty="0" smtClean="0">
                      <a:solidFill>
                        <a:schemeClr val="tx2"/>
                      </a:solidFill>
                      <a:latin typeface="微软雅黑" pitchFamily="34" charset="-122"/>
                      <a:ea typeface="微软雅黑" pitchFamily="34" charset="-122"/>
                    </a:rPr>
                    <a:t>室内</a:t>
                  </a:r>
                  <a:r>
                    <a:rPr lang="en-US" altLang="zh-CN" sz="1000" b="1" dirty="0" smtClean="0">
                      <a:solidFill>
                        <a:schemeClr val="tx2"/>
                      </a:solidFill>
                      <a:latin typeface="微软雅黑" pitchFamily="34" charset="-122"/>
                      <a:ea typeface="微软雅黑" pitchFamily="34" charset="-122"/>
                    </a:rPr>
                    <a:t>AP</a:t>
                  </a:r>
                  <a:endParaRPr lang="zh-CN" altLang="en-US" sz="1000" b="1" dirty="0" smtClean="0">
                    <a:solidFill>
                      <a:schemeClr val="tx2"/>
                    </a:solidFill>
                    <a:latin typeface="微软雅黑" pitchFamily="34" charset="-122"/>
                    <a:ea typeface="微软雅黑" pitchFamily="34" charset="-122"/>
                  </a:endParaRPr>
                </a:p>
              </p:txBody>
            </p:sp>
            <p:sp>
              <p:nvSpPr>
                <p:cNvPr id="264" name="TextBox 263"/>
                <p:cNvSpPr txBox="1"/>
                <p:nvPr/>
              </p:nvSpPr>
              <p:spPr>
                <a:xfrm>
                  <a:off x="3521466" y="2729939"/>
                  <a:ext cx="93673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5" name="TextBox 264"/>
                <p:cNvSpPr txBox="1"/>
                <p:nvPr/>
              </p:nvSpPr>
              <p:spPr>
                <a:xfrm>
                  <a:off x="4901063" y="2968950"/>
                  <a:ext cx="94689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面板</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6" name="TextBox 265"/>
                <p:cNvSpPr txBox="1"/>
                <p:nvPr/>
              </p:nvSpPr>
              <p:spPr>
                <a:xfrm>
                  <a:off x="7393940" y="3395549"/>
                  <a:ext cx="832485"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t>
                  </a:r>
                  <a:r>
                    <a:rPr lang="zh-CN" altLang="en-US" sz="1000" b="1" dirty="0" smtClean="0">
                      <a:solidFill>
                        <a:schemeClr val="bg1"/>
                      </a:solidFill>
                      <a:latin typeface="微软雅黑" pitchFamily="34" charset="-122"/>
                      <a:ea typeface="微软雅黑" pitchFamily="34" charset="-122"/>
                    </a:rPr>
                    <a:t>室外</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7" name="TextBox 266"/>
                <p:cNvSpPr txBox="1"/>
                <p:nvPr/>
              </p:nvSpPr>
              <p:spPr>
                <a:xfrm>
                  <a:off x="6093542" y="3184131"/>
                  <a:ext cx="935774" cy="153888"/>
                </a:xfrm>
                <a:prstGeom prst="rect">
                  <a:avLst/>
                </a:prstGeom>
                <a:noFill/>
              </p:spPr>
              <p:txBody>
                <a:bodyPr wrap="square" lIns="0" tIns="0" rIns="0" bIns="0" rtlCol="0">
                  <a:spAutoFit/>
                </a:bodyPr>
                <a:lstStyle/>
                <a:p>
                  <a:r>
                    <a:rPr lang="zh-CN" altLang="en-US" sz="1000" b="1" dirty="0" smtClean="0">
                      <a:solidFill>
                        <a:schemeClr val="bg1"/>
                      </a:solidFill>
                      <a:latin typeface="微软雅黑" pitchFamily="34" charset="-122"/>
                      <a:ea typeface="微软雅黑" pitchFamily="34" charset="-122"/>
                    </a:rPr>
                    <a:t>室内</a:t>
                  </a:r>
                  <a:r>
                    <a:rPr lang="en-US" altLang="zh-CN" sz="1000" b="1" dirty="0" smtClean="0">
                      <a:solidFill>
                        <a:schemeClr val="bg1"/>
                      </a:solidFill>
                      <a:latin typeface="微软雅黑" pitchFamily="34" charset="-122"/>
                      <a:ea typeface="微软雅黑" pitchFamily="34" charset="-122"/>
                    </a:rPr>
                    <a:t>AP</a:t>
                  </a:r>
                  <a:endParaRPr lang="zh-CN" altLang="en-US" sz="1000" b="1" dirty="0" smtClean="0">
                    <a:solidFill>
                      <a:schemeClr val="bg1"/>
                    </a:solidFill>
                    <a:latin typeface="微软雅黑" pitchFamily="34" charset="-122"/>
                    <a:ea typeface="微软雅黑" pitchFamily="34" charset="-122"/>
                  </a:endParaRPr>
                </a:p>
              </p:txBody>
            </p:sp>
            <p:sp>
              <p:nvSpPr>
                <p:cNvPr id="269" name="矩形 268"/>
                <p:cNvSpPr/>
                <p:nvPr/>
              </p:nvSpPr>
              <p:spPr>
                <a:xfrm>
                  <a:off x="4298168" y="1961376"/>
                  <a:ext cx="187240" cy="246221"/>
                </a:xfrm>
                <a:prstGeom prst="rect">
                  <a:avLst/>
                </a:prstGeom>
              </p:spPr>
              <p:txBody>
                <a:bodyPr wrap="none">
                  <a:spAutoFit/>
                </a:bodyPr>
                <a:lstStyle/>
                <a:p>
                  <a:endParaRPr lang="zh-CN" altLang="en-US" sz="1000" dirty="0">
                    <a:solidFill>
                      <a:schemeClr val="bg1"/>
                    </a:solidFill>
                  </a:endParaRPr>
                </a:p>
              </p:txBody>
            </p:sp>
            <p:grpSp>
              <p:nvGrpSpPr>
                <p:cNvPr id="23" name="组合 159"/>
                <p:cNvGrpSpPr/>
                <p:nvPr/>
              </p:nvGrpSpPr>
              <p:grpSpPr>
                <a:xfrm>
                  <a:off x="5793056" y="1478942"/>
                  <a:ext cx="416905" cy="283083"/>
                  <a:chOff x="6047121" y="1956614"/>
                  <a:chExt cx="416037" cy="415651"/>
                </a:xfrm>
              </p:grpSpPr>
              <p:pic>
                <p:nvPicPr>
                  <p:cNvPr id="276" name="Picture 456" descr="图片235"/>
                  <p:cNvPicPr>
                    <a:picLocks noChangeAspect="1" noChangeArrowheads="1"/>
                  </p:cNvPicPr>
                  <p:nvPr/>
                </p:nvPicPr>
                <p:blipFill>
                  <a:blip r:embed="rId19" cstate="print"/>
                  <a:srcRect/>
                  <a:stretch>
                    <a:fillRect/>
                  </a:stretch>
                </p:blipFill>
                <p:spPr bwMode="auto">
                  <a:xfrm>
                    <a:off x="6179222" y="1956614"/>
                    <a:ext cx="283936" cy="28453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77" name="直接连接符 276"/>
                  <p:cNvCxnSpPr/>
                  <p:nvPr/>
                </p:nvCxnSpPr>
                <p:spPr bwMode="auto">
                  <a:xfrm flipV="1">
                    <a:off x="6047121" y="2232526"/>
                    <a:ext cx="213681" cy="13973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grpSp>
            <p:pic>
              <p:nvPicPr>
                <p:cNvPr id="271" name="Picture 456" descr="图片235"/>
                <p:cNvPicPr>
                  <a:picLocks noChangeAspect="1" noChangeArrowheads="1"/>
                </p:cNvPicPr>
                <p:nvPr/>
              </p:nvPicPr>
              <p:blipFill>
                <a:blip r:embed="rId19" cstate="print"/>
                <a:srcRect/>
                <a:stretch>
                  <a:fillRect/>
                </a:stretch>
              </p:blipFill>
              <p:spPr bwMode="auto">
                <a:xfrm>
                  <a:off x="6411795" y="1554461"/>
                  <a:ext cx="284529" cy="193784"/>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272" name="直接连接符 271"/>
                <p:cNvCxnSpPr/>
                <p:nvPr/>
              </p:nvCxnSpPr>
              <p:spPr bwMode="auto">
                <a:xfrm flipV="1">
                  <a:off x="6279424" y="1742370"/>
                  <a:ext cx="214127" cy="9517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cxnSp>
              <p:nvCxnSpPr>
                <p:cNvPr id="273" name="直接连接符 272"/>
                <p:cNvCxnSpPr>
                  <a:stCxn id="276" idx="0"/>
                  <a:endCxn id="250" idx="57"/>
                </p:cNvCxnSpPr>
                <p:nvPr/>
              </p:nvCxnSpPr>
              <p:spPr bwMode="auto">
                <a:xfrm flipV="1">
                  <a:off x="6067699" y="1261564"/>
                  <a:ext cx="30687" cy="21737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74" name="直接连接符 273"/>
                <p:cNvCxnSpPr>
                  <a:stCxn id="276" idx="0"/>
                  <a:endCxn id="251" idx="2"/>
                </p:cNvCxnSpPr>
                <p:nvPr/>
              </p:nvCxnSpPr>
              <p:spPr bwMode="auto">
                <a:xfrm flipV="1">
                  <a:off x="6067699" y="1445266"/>
                  <a:ext cx="692704" cy="336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275" name="圆角矩形 274"/>
                <p:cNvSpPr/>
                <p:nvPr/>
              </p:nvSpPr>
              <p:spPr bwMode="auto">
                <a:xfrm>
                  <a:off x="2001764" y="1868170"/>
                  <a:ext cx="1934601" cy="284480"/>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grpSp>
          <p:sp>
            <p:nvSpPr>
              <p:cNvPr id="177" name="Text Box 76"/>
              <p:cNvSpPr txBox="1">
                <a:spLocks noChangeArrowheads="1"/>
              </p:cNvSpPr>
              <p:nvPr/>
            </p:nvSpPr>
            <p:spPr bwMode="auto">
              <a:xfrm>
                <a:off x="7178879" y="2433914"/>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核心交换机</a:t>
                </a:r>
                <a:endParaRPr kumimoji="1" lang="zh-CN" altLang="en-US" sz="900" b="1" dirty="0">
                  <a:solidFill>
                    <a:schemeClr val="bg1"/>
                  </a:solidFill>
                  <a:latin typeface="微软雅黑" pitchFamily="34" charset="-122"/>
                  <a:ea typeface="微软雅黑" pitchFamily="34" charset="-122"/>
                </a:endParaRPr>
              </a:p>
            </p:txBody>
          </p:sp>
          <p:cxnSp>
            <p:nvCxnSpPr>
              <p:cNvPr id="178" name="直接连接符 177"/>
              <p:cNvCxnSpPr/>
              <p:nvPr/>
            </p:nvCxnSpPr>
            <p:spPr bwMode="auto">
              <a:xfrm>
                <a:off x="6270625" y="2254250"/>
                <a:ext cx="855980" cy="326390"/>
              </a:xfrm>
              <a:prstGeom prst="line">
                <a:avLst/>
              </a:prstGeom>
              <a:noFill/>
              <a:ln w="6350" cap="flat" cmpd="sng" algn="ctr">
                <a:solidFill>
                  <a:srgbClr val="808080"/>
                </a:solidFill>
                <a:prstDash val="dash"/>
                <a:round/>
                <a:headEnd type="none" w="med" len="med"/>
                <a:tailEnd type="none" w="med" len="med"/>
              </a:ln>
              <a:effectLst/>
            </p:spPr>
          </p:cxnSp>
          <p:sp>
            <p:nvSpPr>
              <p:cNvPr id="179" name="Text Box 76"/>
              <p:cNvSpPr txBox="1">
                <a:spLocks noChangeArrowheads="1"/>
              </p:cNvSpPr>
              <p:nvPr/>
            </p:nvSpPr>
            <p:spPr bwMode="auto">
              <a:xfrm>
                <a:off x="7180176" y="2630479"/>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汇聚交换机</a:t>
                </a:r>
                <a:endParaRPr kumimoji="1" lang="zh-CN" altLang="en-US" sz="900" b="1" dirty="0">
                  <a:solidFill>
                    <a:schemeClr val="bg1"/>
                  </a:solidFill>
                  <a:latin typeface="微软雅黑" pitchFamily="34" charset="-122"/>
                  <a:ea typeface="微软雅黑" pitchFamily="34" charset="-122"/>
                </a:endParaRPr>
              </a:p>
            </p:txBody>
          </p:sp>
          <p:cxnSp>
            <p:nvCxnSpPr>
              <p:cNvPr id="180" name="直接连接符 179"/>
              <p:cNvCxnSpPr>
                <a:stCxn id="318" idx="3"/>
              </p:cNvCxnSpPr>
              <p:nvPr/>
            </p:nvCxnSpPr>
            <p:spPr bwMode="auto">
              <a:xfrm>
                <a:off x="6075937" y="2417600"/>
                <a:ext cx="1040508" cy="305280"/>
              </a:xfrm>
              <a:prstGeom prst="line">
                <a:avLst/>
              </a:prstGeom>
              <a:noFill/>
              <a:ln w="6350" cap="flat" cmpd="sng" algn="ctr">
                <a:solidFill>
                  <a:srgbClr val="808080"/>
                </a:solidFill>
                <a:prstDash val="dash"/>
                <a:round/>
                <a:headEnd type="none" w="med" len="med"/>
                <a:tailEnd type="none" w="med" len="med"/>
              </a:ln>
              <a:effectLst/>
            </p:spPr>
          </p:cxnSp>
          <p:sp>
            <p:nvSpPr>
              <p:cNvPr id="181" name="Text Box 76"/>
              <p:cNvSpPr txBox="1">
                <a:spLocks noChangeArrowheads="1"/>
              </p:cNvSpPr>
              <p:nvPr/>
            </p:nvSpPr>
            <p:spPr bwMode="auto">
              <a:xfrm>
                <a:off x="7177915" y="2814977"/>
                <a:ext cx="772095" cy="244426"/>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chemeClr val="bg1"/>
                    </a:solidFill>
                    <a:latin typeface="微软雅黑" pitchFamily="34" charset="-122"/>
                    <a:ea typeface="微软雅黑" pitchFamily="34" charset="-122"/>
                  </a:rPr>
                  <a:t>接入交换机</a:t>
                </a:r>
                <a:endParaRPr kumimoji="1" lang="zh-CN" altLang="en-US" sz="900" b="1" dirty="0">
                  <a:solidFill>
                    <a:schemeClr val="bg1"/>
                  </a:solidFill>
                  <a:latin typeface="微软雅黑" pitchFamily="34" charset="-122"/>
                  <a:ea typeface="微软雅黑" pitchFamily="34" charset="-122"/>
                </a:endParaRPr>
              </a:p>
            </p:txBody>
          </p:sp>
          <p:cxnSp>
            <p:nvCxnSpPr>
              <p:cNvPr id="182" name="直接连接符 181"/>
              <p:cNvCxnSpPr>
                <a:stCxn id="310" idx="3"/>
              </p:cNvCxnSpPr>
              <p:nvPr/>
            </p:nvCxnSpPr>
            <p:spPr bwMode="auto">
              <a:xfrm>
                <a:off x="6255857" y="2917303"/>
                <a:ext cx="870748" cy="90057"/>
              </a:xfrm>
              <a:prstGeom prst="line">
                <a:avLst/>
              </a:prstGeom>
              <a:noFill/>
              <a:ln w="6350" cap="flat" cmpd="sng" algn="ctr">
                <a:solidFill>
                  <a:srgbClr val="808080"/>
                </a:solidFill>
                <a:prstDash val="dash"/>
                <a:round/>
                <a:headEnd type="none" w="med" len="med"/>
                <a:tailEnd type="none" w="med" len="med"/>
              </a:ln>
              <a:effectLst/>
            </p:spPr>
          </p:cxnSp>
          <p:sp>
            <p:nvSpPr>
              <p:cNvPr id="183" name="Text Box 76"/>
              <p:cNvSpPr txBox="1">
                <a:spLocks noChangeArrowheads="1"/>
              </p:cNvSpPr>
              <p:nvPr/>
            </p:nvSpPr>
            <p:spPr bwMode="auto">
              <a:xfrm>
                <a:off x="7111767" y="3016371"/>
                <a:ext cx="1278488" cy="230832"/>
              </a:xfrm>
              <a:prstGeom prst="rect">
                <a:avLst/>
              </a:prstGeom>
              <a:noFill/>
              <a:ln w="9525" algn="ctr">
                <a:noFill/>
                <a:miter lim="800000"/>
                <a:headEnd/>
                <a:tailEnd/>
              </a:ln>
              <a:effectLst/>
            </p:spPr>
            <p:txBody>
              <a:bodyPr wrap="square">
                <a:spAutoFit/>
              </a:bodyPr>
              <a:lstStyle/>
              <a:p>
                <a:pPr fontAlgn="auto">
                  <a:spcBef>
                    <a:spcPts val="0"/>
                  </a:spcBef>
                  <a:spcAft>
                    <a:spcPts val="0"/>
                  </a:spcAft>
                </a:pPr>
                <a:r>
                  <a:rPr kumimoji="1" lang="en-US" altLang="zh-CN" sz="900" b="1" dirty="0" smtClean="0">
                    <a:solidFill>
                      <a:schemeClr val="bg1"/>
                    </a:solidFill>
                    <a:latin typeface="微软雅黑" pitchFamily="34" charset="-122"/>
                    <a:ea typeface="微软雅黑" pitchFamily="34" charset="-122"/>
                  </a:rPr>
                  <a:t>  WLAN </a:t>
                </a:r>
                <a:r>
                  <a:rPr kumimoji="1" lang="zh-CN" altLang="en-US" sz="900" b="1" dirty="0" smtClean="0">
                    <a:solidFill>
                      <a:schemeClr val="bg1"/>
                    </a:solidFill>
                    <a:latin typeface="微软雅黑" pitchFamily="34" charset="-122"/>
                    <a:ea typeface="微软雅黑" pitchFamily="34" charset="-122"/>
                  </a:rPr>
                  <a:t>接入</a:t>
                </a:r>
                <a:endParaRPr kumimoji="1" lang="zh-CN" altLang="en-US" sz="900" b="1" dirty="0">
                  <a:solidFill>
                    <a:schemeClr val="bg1"/>
                  </a:solidFill>
                  <a:latin typeface="微软雅黑" pitchFamily="34" charset="-122"/>
                  <a:ea typeface="微软雅黑" pitchFamily="34" charset="-122"/>
                </a:endParaRPr>
              </a:p>
            </p:txBody>
          </p:sp>
          <p:cxnSp>
            <p:nvCxnSpPr>
              <p:cNvPr id="184" name="直接连接符 183"/>
              <p:cNvCxnSpPr>
                <a:stCxn id="284" idx="3"/>
                <a:endCxn id="183" idx="1"/>
              </p:cNvCxnSpPr>
              <p:nvPr/>
            </p:nvCxnSpPr>
            <p:spPr bwMode="auto">
              <a:xfrm flipV="1">
                <a:off x="6456712" y="3131787"/>
                <a:ext cx="655055" cy="330586"/>
              </a:xfrm>
              <a:prstGeom prst="line">
                <a:avLst/>
              </a:prstGeom>
              <a:noFill/>
              <a:ln w="6350" cap="flat" cmpd="sng" algn="ctr">
                <a:solidFill>
                  <a:srgbClr val="808080"/>
                </a:solidFill>
                <a:prstDash val="dash"/>
                <a:round/>
                <a:headEnd type="none" w="med" len="med"/>
                <a:tailEnd type="none" w="med" len="med"/>
              </a:ln>
              <a:effectLst/>
            </p:spPr>
          </p:cxnSp>
        </p:grpSp>
        <p:sp>
          <p:nvSpPr>
            <p:cNvPr id="173" name="圆角矩形 172"/>
            <p:cNvSpPr/>
            <p:nvPr/>
          </p:nvSpPr>
          <p:spPr bwMode="auto">
            <a:xfrm>
              <a:off x="7112000" y="2350587"/>
              <a:ext cx="1188720" cy="790574"/>
            </a:xfrm>
            <a:prstGeom prst="roundRect">
              <a:avLst>
                <a:gd name="adj" fmla="val 9804"/>
              </a:avLst>
            </a:prstGeom>
            <a:noFill/>
            <a:ln>
              <a:solidFill>
                <a:schemeClr val="bg1">
                  <a:lumMod val="65000"/>
                </a:schemeClr>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solidFill>
                    <a:srgbClr val="92D050"/>
                  </a:solidFill>
                </a:ln>
                <a:effectLst/>
                <a:latin typeface="Arial" charset="0"/>
                <a:ea typeface="宋体" charset="-122"/>
              </a:endParaRPr>
            </a:p>
          </p:txBody>
        </p:sp>
        <p:cxnSp>
          <p:nvCxnSpPr>
            <p:cNvPr id="174" name="直接连接符 173"/>
            <p:cNvCxnSpPr>
              <a:stCxn id="275" idx="3"/>
              <a:endCxn id="201" idx="1"/>
            </p:cNvCxnSpPr>
            <p:nvPr/>
          </p:nvCxnSpPr>
          <p:spPr bwMode="auto">
            <a:xfrm flipV="1">
              <a:off x="3970740" y="1889388"/>
              <a:ext cx="1235474" cy="3998"/>
            </a:xfrm>
            <a:prstGeom prst="line">
              <a:avLst/>
            </a:prstGeom>
            <a:noFill/>
            <a:ln w="6350" cap="flat" cmpd="sng" algn="ctr">
              <a:solidFill>
                <a:srgbClr val="808080"/>
              </a:solidFill>
              <a:prstDash val="dash"/>
              <a:round/>
              <a:headEnd type="none" w="med" len="med"/>
              <a:tailEnd type="none" w="med" len="med"/>
            </a:ln>
            <a:effectLst/>
          </p:spPr>
        </p:cxnSp>
        <p:sp>
          <p:nvSpPr>
            <p:cNvPr id="175" name="矩形 174"/>
            <p:cNvSpPr/>
            <p:nvPr/>
          </p:nvSpPr>
          <p:spPr>
            <a:xfrm>
              <a:off x="1187624" y="4155926"/>
              <a:ext cx="2852063" cy="338554"/>
            </a:xfrm>
            <a:prstGeom prst="rect">
              <a:avLst/>
            </a:prstGeom>
          </p:spPr>
          <p:txBody>
            <a:bodyPr wrap="none">
              <a:spAutoFit/>
            </a:bodyPr>
            <a:lstStyle/>
            <a:p>
              <a:pPr defTabSz="1024219" eaLnBrk="0" fontAlgn="auto" hangingPunct="0">
                <a:spcBef>
                  <a:spcPts val="0"/>
                </a:spcBef>
                <a:spcAft>
                  <a:spcPts val="0"/>
                </a:spcAft>
                <a:defRPr/>
              </a:pPr>
              <a:r>
                <a:rPr lang="zh-CN" altLang="en-US" sz="1600" b="1" kern="0" dirty="0" smtClean="0">
                  <a:solidFill>
                    <a:schemeClr val="bg1"/>
                  </a:solidFill>
                  <a:latin typeface="微软雅黑" pitchFamily="34" charset="-122"/>
                  <a:ea typeface="微软雅黑" pitchFamily="34" charset="-122"/>
                  <a:cs typeface="Times New Roman" pitchFamily="18" charset="0"/>
                </a:rPr>
                <a:t>有线无线融合、统一管理运维</a:t>
              </a:r>
              <a:endParaRPr lang="zh-CN" altLang="en-US" sz="1600" b="1" kern="0" dirty="0">
                <a:solidFill>
                  <a:schemeClr val="bg1"/>
                </a:solidFill>
                <a:latin typeface="微软雅黑" pitchFamily="34" charset="-122"/>
                <a:ea typeface="微软雅黑" pitchFamily="34" charset="-122"/>
                <a:cs typeface="Times New Roman" pitchFamily="18" charset="0"/>
              </a:endParaRPr>
            </a:p>
          </p:txBody>
        </p:sp>
      </p:grpSp>
      <p:pic>
        <p:nvPicPr>
          <p:cNvPr id="330" name="Picture 1674" descr="图片46"/>
          <p:cNvPicPr>
            <a:picLocks noChangeAspect="1" noChangeArrowheads="1"/>
          </p:cNvPicPr>
          <p:nvPr/>
        </p:nvPicPr>
        <p:blipFill>
          <a:blip r:embed="rId22" cstate="print"/>
          <a:srcRect/>
          <a:stretch>
            <a:fillRect/>
          </a:stretch>
        </p:blipFill>
        <p:spPr bwMode="auto">
          <a:xfrm>
            <a:off x="5137719" y="1561183"/>
            <a:ext cx="279426" cy="290487"/>
          </a:xfrm>
          <a:prstGeom prst="rect">
            <a:avLst/>
          </a:prstGeom>
          <a:noFill/>
          <a:ln w="9525">
            <a:noFill/>
            <a:miter lim="800000"/>
            <a:headEnd/>
            <a:tailEnd/>
          </a:ln>
        </p:spPr>
      </p:pic>
      <p:pic>
        <p:nvPicPr>
          <p:cNvPr id="331" name="Picture 1674" descr="图片46"/>
          <p:cNvPicPr>
            <a:picLocks noChangeAspect="1" noChangeArrowheads="1"/>
          </p:cNvPicPr>
          <p:nvPr/>
        </p:nvPicPr>
        <p:blipFill>
          <a:blip r:embed="rId22" cstate="print"/>
          <a:srcRect/>
          <a:stretch>
            <a:fillRect/>
          </a:stretch>
        </p:blipFill>
        <p:spPr bwMode="auto">
          <a:xfrm>
            <a:off x="5641775" y="1635646"/>
            <a:ext cx="279426" cy="290487"/>
          </a:xfrm>
          <a:prstGeom prst="rect">
            <a:avLst/>
          </a:prstGeom>
          <a:noFill/>
          <a:ln w="9525">
            <a:noFill/>
            <a:miter lim="800000"/>
            <a:headEnd/>
            <a:tailEnd/>
          </a:ln>
        </p:spPr>
      </p:pic>
      <p:cxnSp>
        <p:nvCxnSpPr>
          <p:cNvPr id="332" name="直接连接符 331"/>
          <p:cNvCxnSpPr>
            <a:endCxn id="201" idx="3"/>
          </p:cNvCxnSpPr>
          <p:nvPr/>
        </p:nvCxnSpPr>
        <p:spPr bwMode="auto">
          <a:xfrm flipH="1" flipV="1">
            <a:off x="5004800" y="1889388"/>
            <a:ext cx="465055" cy="105858"/>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333" name="Text Box 76"/>
          <p:cNvSpPr txBox="1">
            <a:spLocks noChangeArrowheads="1"/>
          </p:cNvSpPr>
          <p:nvPr/>
        </p:nvSpPr>
        <p:spPr bwMode="auto">
          <a:xfrm>
            <a:off x="7538528" y="1491630"/>
            <a:ext cx="1641984" cy="493981"/>
          </a:xfrm>
          <a:prstGeom prst="rect">
            <a:avLst/>
          </a:prstGeom>
          <a:noFill/>
          <a:ln w="9525" algn="ctr">
            <a:noFill/>
            <a:miter lim="800000"/>
            <a:headEnd/>
            <a:tailEnd/>
          </a:ln>
          <a:effectLst/>
        </p:spPr>
        <p:txBody>
          <a:bodyPr wrap="square">
            <a:spAutoFit/>
          </a:bodyPr>
          <a:lstStyle/>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eSight</a:t>
            </a:r>
            <a:r>
              <a:rPr kumimoji="1" lang="zh-CN" altLang="en-US" sz="900" b="1" dirty="0" smtClean="0">
                <a:solidFill>
                  <a:schemeClr val="bg1"/>
                </a:solidFill>
                <a:latin typeface="微软雅黑" pitchFamily="34" charset="-122"/>
                <a:ea typeface="微软雅黑" pitchFamily="34" charset="-122"/>
              </a:rPr>
              <a:t>统一网管</a:t>
            </a:r>
            <a:endParaRPr kumimoji="1" lang="en-US" altLang="zh-CN" sz="900" b="1" dirty="0" smtClean="0">
              <a:solidFill>
                <a:schemeClr val="bg1"/>
              </a:solidFill>
              <a:latin typeface="微软雅黑" pitchFamily="34" charset="-122"/>
              <a:ea typeface="微软雅黑" pitchFamily="34" charset="-122"/>
            </a:endParaRPr>
          </a:p>
          <a:p>
            <a:pPr algn="ctr">
              <a:lnSpc>
                <a:spcPct val="120000"/>
              </a:lnSpc>
              <a:spcBef>
                <a:spcPct val="50000"/>
              </a:spcBef>
            </a:pPr>
            <a:r>
              <a:rPr kumimoji="1" lang="en-US" altLang="zh-CN" sz="900" b="1" dirty="0" smtClean="0">
                <a:solidFill>
                  <a:schemeClr val="bg1"/>
                </a:solidFill>
                <a:latin typeface="微软雅黑" pitchFamily="34" charset="-122"/>
                <a:ea typeface="微软雅黑" pitchFamily="34" charset="-122"/>
              </a:rPr>
              <a:t>Agile Controller</a:t>
            </a:r>
            <a:endParaRPr kumimoji="1" lang="zh-CN" altLang="en-US" sz="900" b="1" dirty="0">
              <a:solidFill>
                <a:schemeClr val="bg1"/>
              </a:solidFill>
              <a:latin typeface="微软雅黑" pitchFamily="34" charset="-122"/>
              <a:ea typeface="微软雅黑" pitchFamily="34" charset="-122"/>
            </a:endParaRPr>
          </a:p>
        </p:txBody>
      </p:sp>
      <p:sp>
        <p:nvSpPr>
          <p:cNvPr id="167" name="圆角矩形标注 166"/>
          <p:cNvSpPr/>
          <p:nvPr/>
        </p:nvSpPr>
        <p:spPr bwMode="auto">
          <a:xfrm>
            <a:off x="1500818" y="1779404"/>
            <a:ext cx="2135078" cy="288290"/>
          </a:xfrm>
          <a:prstGeom prst="wedgeRoundRectCallout">
            <a:avLst>
              <a:gd name="adj1" fmla="val 92036"/>
              <a:gd name="adj2" fmla="val 7650"/>
              <a:gd name="adj3" fmla="val 16667"/>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a:lnSpc>
                <a:spcPct val="150000"/>
              </a:lnSpc>
              <a:buClr>
                <a:srgbClr val="000000"/>
              </a:buClr>
              <a:buSzPct val="70000"/>
            </a:pPr>
            <a:r>
              <a:rPr lang="zh-CN" altLang="en-US" sz="1000" b="1" dirty="0" smtClean="0">
                <a:solidFill>
                  <a:schemeClr val="bg1"/>
                </a:solidFill>
                <a:latin typeface="微软雅黑" pitchFamily="34" charset="-122"/>
                <a:ea typeface="微软雅黑" pitchFamily="34" charset="-122"/>
                <a:cs typeface="Arial" charset="0"/>
                <a:sym typeface="Arial" charset="0"/>
              </a:rPr>
              <a:t>核心交换机插卡式</a:t>
            </a:r>
            <a:r>
              <a:rPr lang="en-US" altLang="zh-CN" sz="1000" b="1" dirty="0" smtClean="0">
                <a:solidFill>
                  <a:schemeClr val="bg1"/>
                </a:solidFill>
                <a:latin typeface="微软雅黑" pitchFamily="34" charset="-122"/>
                <a:ea typeface="微软雅黑" pitchFamily="34" charset="-122"/>
                <a:cs typeface="Arial" charset="0"/>
                <a:sym typeface="Arial" charset="0"/>
              </a:rPr>
              <a:t>AC/</a:t>
            </a:r>
            <a:r>
              <a:rPr lang="zh-CN" altLang="en-US" sz="1000" b="1" dirty="0" smtClean="0">
                <a:solidFill>
                  <a:schemeClr val="bg1"/>
                </a:solidFill>
                <a:latin typeface="微软雅黑" pitchFamily="34" charset="-122"/>
                <a:ea typeface="微软雅黑" pitchFamily="34" charset="-122"/>
                <a:cs typeface="Arial" charset="0"/>
                <a:sym typeface="Arial" charset="0"/>
              </a:rPr>
              <a:t>旁挂独立</a:t>
            </a:r>
            <a:r>
              <a:rPr lang="en-US" altLang="zh-CN" sz="1000" b="1" dirty="0" smtClean="0">
                <a:solidFill>
                  <a:schemeClr val="bg1"/>
                </a:solidFill>
                <a:latin typeface="微软雅黑" pitchFamily="34" charset="-122"/>
                <a:ea typeface="微软雅黑" pitchFamily="34" charset="-122"/>
                <a:cs typeface="Arial" charset="0"/>
                <a:sym typeface="Arial" charset="0"/>
              </a:rPr>
              <a:t>AC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7"/>
          <p:cNvSpPr>
            <a:spLocks/>
          </p:cNvSpPr>
          <p:nvPr/>
        </p:nvSpPr>
        <p:spPr bwMode="gray">
          <a:xfrm>
            <a:off x="1606201" y="241416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6" name="Title 3"/>
          <p:cNvSpPr txBox="1">
            <a:spLocks/>
          </p:cNvSpPr>
          <p:nvPr/>
        </p:nvSpPr>
        <p:spPr>
          <a:xfrm>
            <a:off x="249525" y="173706"/>
            <a:ext cx="6227082" cy="662781"/>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zh-CN" altLang="en-US" sz="3200" b="1" kern="0" dirty="0" smtClean="0">
                <a:solidFill>
                  <a:schemeClr val="bg1"/>
                </a:solidFill>
                <a:latin typeface="微软雅黑" pitchFamily="34" charset="-122"/>
                <a:ea typeface="微软雅黑" pitchFamily="34" charset="-122"/>
                <a:cs typeface="+mj-cs"/>
              </a:rPr>
              <a:t>目录</a:t>
            </a:r>
            <a:endParaRPr lang="en-US" altLang="en-US" sz="3200" b="1" kern="0" dirty="0">
              <a:solidFill>
                <a:schemeClr val="bg1"/>
              </a:solidFill>
              <a:latin typeface="微软雅黑" pitchFamily="34" charset="-122"/>
              <a:ea typeface="微软雅黑" pitchFamily="34" charset="-122"/>
              <a:cs typeface="+mj-cs"/>
            </a:endParaRPr>
          </a:p>
        </p:txBody>
      </p:sp>
      <p:sp>
        <p:nvSpPr>
          <p:cNvPr id="7" name="Freeform 6"/>
          <p:cNvSpPr>
            <a:spLocks/>
          </p:cNvSpPr>
          <p:nvPr/>
        </p:nvSpPr>
        <p:spPr bwMode="gray">
          <a:xfrm>
            <a:off x="2302764" y="177730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高教无线需求理解</a:t>
            </a:r>
            <a:endParaRPr lang="en-US" altLang="zh-CN" sz="2400" dirty="0" smtClean="0">
              <a:solidFill>
                <a:schemeClr val="bg1"/>
              </a:solidFill>
              <a:latin typeface="微软雅黑" pitchFamily="34" charset="-122"/>
              <a:ea typeface="微软雅黑" pitchFamily="34" charset="-122"/>
            </a:endParaRPr>
          </a:p>
        </p:txBody>
      </p:sp>
      <p:sp>
        <p:nvSpPr>
          <p:cNvPr id="8" name="Freeform 7"/>
          <p:cNvSpPr>
            <a:spLocks/>
          </p:cNvSpPr>
          <p:nvPr/>
        </p:nvSpPr>
        <p:spPr bwMode="gray">
          <a:xfrm>
            <a:off x="1601089" y="177730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9" name="Text Box 8"/>
          <p:cNvSpPr txBox="1">
            <a:spLocks noChangeArrowheads="1"/>
          </p:cNvSpPr>
          <p:nvPr/>
        </p:nvSpPr>
        <p:spPr bwMode="gray">
          <a:xfrm>
            <a:off x="2415532" y="1836038"/>
            <a:ext cx="3581400" cy="461665"/>
          </a:xfrm>
          <a:prstGeom prst="rect">
            <a:avLst/>
          </a:prstGeom>
          <a:noFill/>
          <a:ln w="9525">
            <a:noFill/>
            <a:miter lim="800000"/>
            <a:headEnd/>
            <a:tailEnd/>
          </a:ln>
          <a:effectLst>
            <a:outerShdw dist="17961" dir="2700000" algn="ctr" rotWithShape="0">
              <a:srgbClr val="333333">
                <a:alpha val="50000"/>
              </a:srgbClr>
            </a:outerShdw>
          </a:effectLst>
        </p:spPr>
        <p:txBody>
          <a:bodyPr>
            <a:spAutoFit/>
          </a:bodyPr>
          <a:lstStyle/>
          <a:p>
            <a:endParaRPr lang="zh-CN" altLang="en-US" sz="2400" dirty="0" smtClean="0">
              <a:solidFill>
                <a:schemeClr val="bg1"/>
              </a:solidFill>
              <a:latin typeface="微软雅黑" pitchFamily="34" charset="-122"/>
              <a:ea typeface="微软雅黑" pitchFamily="34" charset="-122"/>
            </a:endParaRPr>
          </a:p>
        </p:txBody>
      </p:sp>
      <p:sp>
        <p:nvSpPr>
          <p:cNvPr id="10" name="Freeform 11"/>
          <p:cNvSpPr>
            <a:spLocks/>
          </p:cNvSpPr>
          <p:nvPr/>
        </p:nvSpPr>
        <p:spPr bwMode="gray">
          <a:xfrm>
            <a:off x="2302764" y="1162336"/>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dirty="0">
              <a:solidFill>
                <a:srgbClr val="FFFF00"/>
              </a:solidFill>
              <a:ea typeface="宋体" pitchFamily="2" charset="-122"/>
            </a:endParaRPr>
          </a:p>
        </p:txBody>
      </p:sp>
      <p:sp>
        <p:nvSpPr>
          <p:cNvPr id="11" name="Freeform 12"/>
          <p:cNvSpPr>
            <a:spLocks/>
          </p:cNvSpPr>
          <p:nvPr/>
        </p:nvSpPr>
        <p:spPr bwMode="gray">
          <a:xfrm>
            <a:off x="1601089" y="1162336"/>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12" name="Text Box 13"/>
          <p:cNvSpPr txBox="1">
            <a:spLocks noChangeArrowheads="1"/>
          </p:cNvSpPr>
          <p:nvPr/>
        </p:nvSpPr>
        <p:spPr bwMode="gray">
          <a:xfrm>
            <a:off x="2377931" y="1227424"/>
            <a:ext cx="457153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pPr>
              <a:defRPr/>
            </a:pPr>
            <a:r>
              <a:rPr lang="zh-CN" altLang="en-US" sz="2400" dirty="0" smtClean="0">
                <a:solidFill>
                  <a:schemeClr val="bg1"/>
                </a:solidFill>
                <a:latin typeface="微软雅黑" pitchFamily="34" charset="-122"/>
                <a:ea typeface="微软雅黑" pitchFamily="34" charset="-122"/>
              </a:rPr>
              <a:t>华为</a:t>
            </a:r>
            <a:r>
              <a:rPr lang="en-US" altLang="zh-CN" sz="2400" dirty="0" smtClean="0">
                <a:solidFill>
                  <a:schemeClr val="bg1"/>
                </a:solidFill>
                <a:latin typeface="微软雅黑" pitchFamily="34" charset="-122"/>
                <a:ea typeface="微软雅黑" pitchFamily="34" charset="-122"/>
              </a:rPr>
              <a:t>WLAN</a:t>
            </a:r>
            <a:r>
              <a:rPr lang="zh-CN" altLang="en-US" sz="2400" dirty="0" smtClean="0">
                <a:solidFill>
                  <a:schemeClr val="bg1"/>
                </a:solidFill>
                <a:latin typeface="微软雅黑" pitchFamily="34" charset="-122"/>
                <a:ea typeface="微软雅黑" pitchFamily="34" charset="-122"/>
              </a:rPr>
              <a:t>发展历程</a:t>
            </a:r>
          </a:p>
        </p:txBody>
      </p:sp>
      <p:grpSp>
        <p:nvGrpSpPr>
          <p:cNvPr id="13" name="组合 35"/>
          <p:cNvGrpSpPr/>
          <p:nvPr/>
        </p:nvGrpSpPr>
        <p:grpSpPr>
          <a:xfrm>
            <a:off x="1779262" y="1114711"/>
            <a:ext cx="320040" cy="1252923"/>
            <a:chOff x="2204956" y="986932"/>
            <a:chExt cx="320040" cy="1252923"/>
          </a:xfrm>
        </p:grpSpPr>
        <p:sp>
          <p:nvSpPr>
            <p:cNvPr id="14" name="Text Box 16"/>
            <p:cNvSpPr txBox="1">
              <a:spLocks noChangeArrowheads="1"/>
            </p:cNvSpPr>
            <p:nvPr/>
          </p:nvSpPr>
          <p:spPr bwMode="gray">
            <a:xfrm>
              <a:off x="2204956" y="986932"/>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1</a:t>
              </a:r>
            </a:p>
          </p:txBody>
        </p:sp>
        <p:sp>
          <p:nvSpPr>
            <p:cNvPr id="15" name="Text Box 17"/>
            <p:cNvSpPr txBox="1">
              <a:spLocks noChangeArrowheads="1"/>
            </p:cNvSpPr>
            <p:nvPr/>
          </p:nvSpPr>
          <p:spPr bwMode="gray">
            <a:xfrm>
              <a:off x="2220196" y="1598505"/>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2</a:t>
              </a:r>
            </a:p>
          </p:txBody>
        </p:sp>
      </p:grpSp>
      <p:sp>
        <p:nvSpPr>
          <p:cNvPr id="16" name="Freeform 6"/>
          <p:cNvSpPr>
            <a:spLocks/>
          </p:cNvSpPr>
          <p:nvPr/>
        </p:nvSpPr>
        <p:spPr bwMode="gray">
          <a:xfrm>
            <a:off x="2287677" y="3021931"/>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 案例介绍</a:t>
            </a:r>
            <a:endParaRPr lang="en-US" altLang="zh-CN" sz="2400" dirty="0" smtClean="0">
              <a:solidFill>
                <a:schemeClr val="bg1"/>
              </a:solidFill>
              <a:latin typeface="微软雅黑" pitchFamily="34" charset="-122"/>
              <a:ea typeface="微软雅黑" pitchFamily="34" charset="-122"/>
            </a:endParaRPr>
          </a:p>
        </p:txBody>
      </p:sp>
      <p:sp>
        <p:nvSpPr>
          <p:cNvPr id="17" name="Freeform 7"/>
          <p:cNvSpPr>
            <a:spLocks/>
          </p:cNvSpPr>
          <p:nvPr/>
        </p:nvSpPr>
        <p:spPr bwMode="gray">
          <a:xfrm>
            <a:off x="1630070" y="3021931"/>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18" name="Text Box 8"/>
          <p:cNvSpPr txBox="1">
            <a:spLocks noChangeArrowheads="1"/>
          </p:cNvSpPr>
          <p:nvPr/>
        </p:nvSpPr>
        <p:spPr bwMode="gray">
          <a:xfrm>
            <a:off x="2367394" y="3080669"/>
            <a:ext cx="417329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en-US" altLang="zh-CN" sz="2400" dirty="0" smtClean="0">
                <a:solidFill>
                  <a:schemeClr val="bg1"/>
                </a:solidFill>
                <a:latin typeface="微软雅黑" pitchFamily="34" charset="-122"/>
                <a:ea typeface="微软雅黑" pitchFamily="34" charset="-122"/>
              </a:rPr>
              <a:t>  </a:t>
            </a:r>
            <a:endParaRPr lang="zh-CN" altLang="en-US" sz="2400" dirty="0" smtClean="0">
              <a:solidFill>
                <a:schemeClr val="bg1"/>
              </a:solidFill>
              <a:latin typeface="微软雅黑" pitchFamily="34" charset="-122"/>
              <a:ea typeface="微软雅黑" pitchFamily="34" charset="-122"/>
            </a:endParaRPr>
          </a:p>
        </p:txBody>
      </p:sp>
      <p:sp>
        <p:nvSpPr>
          <p:cNvPr id="19" name="Text Box 17"/>
          <p:cNvSpPr txBox="1">
            <a:spLocks noChangeArrowheads="1"/>
          </p:cNvSpPr>
          <p:nvPr/>
        </p:nvSpPr>
        <p:spPr bwMode="gray">
          <a:xfrm>
            <a:off x="1801450" y="2355462"/>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3</a:t>
            </a:r>
          </a:p>
        </p:txBody>
      </p:sp>
      <p:sp>
        <p:nvSpPr>
          <p:cNvPr id="20" name="Freeform 6"/>
          <p:cNvSpPr>
            <a:spLocks/>
          </p:cNvSpPr>
          <p:nvPr/>
        </p:nvSpPr>
        <p:spPr bwMode="gray">
          <a:xfrm>
            <a:off x="2296859" y="241416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详细方案说明</a:t>
            </a:r>
            <a:endParaRPr lang="en-US" altLang="zh-CN" sz="2400" dirty="0" smtClean="0">
              <a:solidFill>
                <a:schemeClr val="bg1"/>
              </a:solidFill>
              <a:latin typeface="微软雅黑" pitchFamily="34" charset="-122"/>
              <a:ea typeface="微软雅黑" pitchFamily="34" charset="-122"/>
            </a:endParaRPr>
          </a:p>
        </p:txBody>
      </p:sp>
      <p:sp>
        <p:nvSpPr>
          <p:cNvPr id="21" name="Text Box 8"/>
          <p:cNvSpPr txBox="1">
            <a:spLocks noChangeArrowheads="1"/>
          </p:cNvSpPr>
          <p:nvPr/>
        </p:nvSpPr>
        <p:spPr bwMode="gray">
          <a:xfrm>
            <a:off x="2365559" y="2472905"/>
            <a:ext cx="417329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en-US" altLang="zh-CN" sz="2400" dirty="0" smtClean="0">
                <a:solidFill>
                  <a:schemeClr val="bg1"/>
                </a:solidFill>
                <a:latin typeface="微软雅黑" pitchFamily="34" charset="-122"/>
                <a:ea typeface="微软雅黑" pitchFamily="34" charset="-122"/>
              </a:rPr>
              <a:t>   </a:t>
            </a:r>
            <a:endParaRPr lang="zh-CN" altLang="en-US" sz="2400" dirty="0" smtClean="0">
              <a:solidFill>
                <a:schemeClr val="bg1"/>
              </a:solidFill>
              <a:latin typeface="微软雅黑" pitchFamily="34" charset="-122"/>
              <a:ea typeface="微软雅黑" pitchFamily="34" charset="-122"/>
            </a:endParaRPr>
          </a:p>
        </p:txBody>
      </p:sp>
      <p:sp>
        <p:nvSpPr>
          <p:cNvPr id="22" name="Text Box 17"/>
          <p:cNvSpPr txBox="1">
            <a:spLocks noChangeArrowheads="1"/>
          </p:cNvSpPr>
          <p:nvPr/>
        </p:nvSpPr>
        <p:spPr bwMode="gray">
          <a:xfrm>
            <a:off x="1802597" y="2982276"/>
            <a:ext cx="304800" cy="646331"/>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smtClean="0">
                <a:solidFill>
                  <a:schemeClr val="bg1"/>
                </a:solidFill>
                <a:latin typeface="+mn-lt"/>
              </a:rPr>
              <a:t>4</a:t>
            </a:r>
            <a:endParaRPr lang="en-US" altLang="zh-CN" sz="3600" b="1" dirty="0">
              <a:solidFill>
                <a:schemeClr val="bg1"/>
              </a:solidFill>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223120" y="195162"/>
            <a:ext cx="8609730" cy="471277"/>
          </a:xfrm>
          <a:prstGeom prst="rect">
            <a:avLst/>
          </a:prstGeom>
        </p:spPr>
        <p:txBody>
          <a:bodyPr lIns="91414" tIns="45708" rIns="91414" bIns="45708"/>
          <a:lstStyle/>
          <a:p>
            <a:pPr eaLnBrk="0" hangingPunct="0">
              <a:defRPr/>
            </a:pPr>
            <a:r>
              <a:rPr lang="zh-CN" altLang="en-US" sz="2400" dirty="0" smtClean="0">
                <a:solidFill>
                  <a:prstClr val="white"/>
                </a:solidFill>
                <a:latin typeface="微软雅黑" pitchFamily="34" charset="-122"/>
                <a:ea typeface="微软雅黑" pitchFamily="34" charset="-122"/>
              </a:rPr>
              <a:t>整体架构描述</a:t>
            </a:r>
            <a:r>
              <a:rPr lang="en-US" altLang="zh-CN" sz="2400" dirty="0" smtClean="0">
                <a:solidFill>
                  <a:prstClr val="white"/>
                </a:solidFill>
                <a:latin typeface="微软雅黑" pitchFamily="34" charset="-122"/>
                <a:ea typeface="微软雅黑" pitchFamily="34" charset="-122"/>
              </a:rPr>
              <a:t>- </a:t>
            </a:r>
            <a:r>
              <a:rPr lang="zh-CN" altLang="en-US" sz="2400" dirty="0" smtClean="0">
                <a:solidFill>
                  <a:prstClr val="white"/>
                </a:solidFill>
                <a:latin typeface="微软雅黑" pitchFamily="34" charset="-122"/>
                <a:ea typeface="微软雅黑" pitchFamily="34" charset="-122"/>
              </a:rPr>
              <a:t>以</a:t>
            </a:r>
            <a:r>
              <a:rPr lang="en-US" altLang="zh-CN" sz="2400" dirty="0" smtClean="0">
                <a:solidFill>
                  <a:prstClr val="white"/>
                </a:solidFill>
                <a:latin typeface="微软雅黑" pitchFamily="34" charset="-122"/>
                <a:ea typeface="微软雅黑" pitchFamily="34" charset="-122"/>
              </a:rPr>
              <a:t>SDN</a:t>
            </a:r>
            <a:r>
              <a:rPr lang="zh-CN" altLang="en-US" sz="2400" dirty="0" smtClean="0">
                <a:solidFill>
                  <a:prstClr val="white"/>
                </a:solidFill>
                <a:latin typeface="微软雅黑" pitchFamily="34" charset="-122"/>
                <a:ea typeface="微软雅黑" pitchFamily="34" charset="-122"/>
              </a:rPr>
              <a:t>的理念去建设下一代敏捷校园网</a:t>
            </a:r>
            <a:endParaRPr lang="zh-CN" altLang="en-US" sz="2400" dirty="0">
              <a:solidFill>
                <a:prstClr val="white"/>
              </a:solidFill>
              <a:latin typeface="微软雅黑" pitchFamily="34" charset="-122"/>
              <a:ea typeface="微软雅黑" pitchFamily="34" charset="-122"/>
            </a:endParaRPr>
          </a:p>
        </p:txBody>
      </p:sp>
      <p:sp>
        <p:nvSpPr>
          <p:cNvPr id="5" name="TextBox 4"/>
          <p:cNvSpPr txBox="1"/>
          <p:nvPr/>
        </p:nvSpPr>
        <p:spPr>
          <a:xfrm>
            <a:off x="179512" y="915566"/>
            <a:ext cx="8639033" cy="3393237"/>
          </a:xfrm>
          <a:prstGeom prst="rect">
            <a:avLst/>
          </a:prstGeom>
          <a:noFill/>
        </p:spPr>
        <p:txBody>
          <a:bodyPr wrap="square" rtlCol="0">
            <a:spAutoFit/>
          </a:bodyPr>
          <a:lstStyle/>
          <a:p>
            <a:r>
              <a:rPr lang="zh-CN" altLang="en-US" sz="1600" b="1" dirty="0" smtClean="0">
                <a:solidFill>
                  <a:srgbClr val="FFFF00"/>
                </a:solidFill>
                <a:latin typeface="微软雅黑" pitchFamily="34" charset="-122"/>
                <a:ea typeface="微软雅黑" pitchFamily="34" charset="-122"/>
              </a:rPr>
              <a:t>基本这样的校区都存在专业的</a:t>
            </a:r>
            <a:r>
              <a:rPr lang="en-US" altLang="zh-CN" sz="1600" b="1" dirty="0" smtClean="0">
                <a:solidFill>
                  <a:srgbClr val="FFFF00"/>
                </a:solidFill>
                <a:latin typeface="微软雅黑" pitchFamily="34" charset="-122"/>
                <a:ea typeface="微软雅黑" pitchFamily="34" charset="-122"/>
              </a:rPr>
              <a:t>BRAS</a:t>
            </a:r>
            <a:r>
              <a:rPr lang="zh-CN" altLang="en-US" sz="1600" b="1" dirty="0" smtClean="0">
                <a:solidFill>
                  <a:srgbClr val="FFFF00"/>
                </a:solidFill>
                <a:latin typeface="微软雅黑" pitchFamily="34" charset="-122"/>
                <a:ea typeface="微软雅黑" pitchFamily="34" charset="-122"/>
              </a:rPr>
              <a:t>设备。</a:t>
            </a:r>
            <a:endParaRPr lang="en-US" altLang="zh-CN" sz="1600" b="1" dirty="0" smtClean="0">
              <a:solidFill>
                <a:srgbClr val="FFFF00"/>
              </a:solidFill>
              <a:latin typeface="微软雅黑" pitchFamily="34" charset="-122"/>
              <a:ea typeface="微软雅黑" pitchFamily="34" charset="-122"/>
            </a:endParaRPr>
          </a:p>
          <a:p>
            <a:r>
              <a:rPr lang="zh-CN" altLang="en-US" sz="1600" b="1" dirty="0" smtClean="0">
                <a:solidFill>
                  <a:srgbClr val="FFFF00"/>
                </a:solidFill>
                <a:latin typeface="微软雅黑" pitchFamily="34" charset="-122"/>
                <a:ea typeface="微软雅黑" pitchFamily="34" charset="-122"/>
              </a:rPr>
              <a:t>核心层：</a:t>
            </a:r>
            <a:endParaRPr lang="en-US" altLang="zh-CN" sz="1600" b="1" dirty="0" smtClean="0">
              <a:solidFill>
                <a:srgbClr val="FFFF00"/>
              </a:solidFill>
              <a:latin typeface="微软雅黑" pitchFamily="34" charset="-122"/>
              <a:ea typeface="微软雅黑" pitchFamily="34" charset="-122"/>
            </a:endParaRPr>
          </a:p>
          <a:p>
            <a:pPr>
              <a:buFont typeface="Wingdings" pitchFamily="2" charset="2"/>
              <a:buChar char="Ø"/>
            </a:pPr>
            <a:r>
              <a:rPr lang="zh-CN" altLang="en-US" sz="1200" dirty="0" smtClean="0">
                <a:solidFill>
                  <a:schemeClr val="bg1"/>
                </a:solidFill>
                <a:latin typeface="微软雅黑" pitchFamily="34" charset="-122"/>
                <a:ea typeface="微软雅黑" pitchFamily="34" charset="-122"/>
              </a:rPr>
              <a:t>有线、无线的部分融合部署：建议采用独立的</a:t>
            </a:r>
            <a:r>
              <a:rPr lang="en-US" altLang="zh-CN" sz="1200" dirty="0" smtClean="0">
                <a:solidFill>
                  <a:schemeClr val="bg1"/>
                </a:solidFill>
                <a:latin typeface="微软雅黑" pitchFamily="34" charset="-122"/>
                <a:ea typeface="微软雅黑" pitchFamily="34" charset="-122"/>
              </a:rPr>
              <a:t>AC</a:t>
            </a:r>
            <a:r>
              <a:rPr lang="zh-CN" altLang="en-US" sz="1200" dirty="0" smtClean="0">
                <a:solidFill>
                  <a:schemeClr val="bg1"/>
                </a:solidFill>
                <a:latin typeface="微软雅黑" pitchFamily="34" charset="-122"/>
                <a:ea typeface="微软雅黑" pitchFamily="34" charset="-122"/>
              </a:rPr>
              <a:t>控制器</a:t>
            </a:r>
            <a:r>
              <a:rPr lang="en-US" altLang="zh-CN" sz="1200" dirty="0" smtClean="0">
                <a:solidFill>
                  <a:schemeClr val="bg1"/>
                </a:solidFill>
                <a:latin typeface="微软雅黑" pitchFamily="34" charset="-122"/>
                <a:ea typeface="微软雅黑" pitchFamily="34" charset="-122"/>
              </a:rPr>
              <a:t>/ACU2</a:t>
            </a:r>
            <a:r>
              <a:rPr lang="zh-CN" altLang="en-US" sz="1200" dirty="0" smtClean="0">
                <a:solidFill>
                  <a:schemeClr val="bg1"/>
                </a:solidFill>
                <a:latin typeface="微软雅黑" pitchFamily="34" charset="-122"/>
                <a:ea typeface="微软雅黑" pitchFamily="34" charset="-122"/>
              </a:rPr>
              <a:t>卡，</a:t>
            </a:r>
            <a:r>
              <a:rPr lang="en-US" altLang="zh-CN" sz="1200" dirty="0" smtClean="0">
                <a:solidFill>
                  <a:schemeClr val="bg1"/>
                </a:solidFill>
                <a:latin typeface="微软雅黑" pitchFamily="34" charset="-122"/>
                <a:ea typeface="微软雅黑" pitchFamily="34" charset="-122"/>
              </a:rPr>
              <a:t>1+1</a:t>
            </a:r>
            <a:r>
              <a:rPr lang="zh-CN" altLang="en-US" sz="1200" dirty="0" smtClean="0">
                <a:solidFill>
                  <a:schemeClr val="bg1"/>
                </a:solidFill>
                <a:latin typeface="微软雅黑" pitchFamily="34" charset="-122"/>
                <a:ea typeface="微软雅黑" pitchFamily="34" charset="-122"/>
              </a:rPr>
              <a:t>校区之间远程热备部署</a:t>
            </a:r>
            <a:r>
              <a:rPr lang="zh-CN" altLang="en-US" sz="1200" dirty="0" smtClean="0">
                <a:solidFill>
                  <a:srgbClr val="FFFF00"/>
                </a:solidFill>
                <a:latin typeface="微软雅黑" pitchFamily="34" charset="-122"/>
                <a:ea typeface="微软雅黑" pitchFamily="34" charset="-122"/>
              </a:rPr>
              <a:t>（</a:t>
            </a:r>
            <a:r>
              <a:rPr lang="en-US" altLang="zh-CN" sz="1200" dirty="0" smtClean="0">
                <a:solidFill>
                  <a:srgbClr val="FFFF00"/>
                </a:solidFill>
                <a:latin typeface="微软雅黑" pitchFamily="34" charset="-122"/>
                <a:ea typeface="微软雅黑" pitchFamily="34" charset="-122"/>
              </a:rPr>
              <a:t>license</a:t>
            </a:r>
            <a:r>
              <a:rPr lang="zh-CN" altLang="en-US" sz="1200" dirty="0" smtClean="0">
                <a:solidFill>
                  <a:srgbClr val="FFFF00"/>
                </a:solidFill>
                <a:latin typeface="微软雅黑" pitchFamily="34" charset="-122"/>
                <a:ea typeface="微软雅黑" pitchFamily="34" charset="-122"/>
              </a:rPr>
              <a:t>只需要部署一套即可）</a:t>
            </a:r>
            <a:r>
              <a:rPr lang="zh-CN" altLang="en-US" sz="1200" dirty="0" smtClean="0">
                <a:solidFill>
                  <a:schemeClr val="bg1"/>
                </a:solidFill>
                <a:latin typeface="微软雅黑" pitchFamily="34" charset="-122"/>
                <a:ea typeface="微软雅黑" pitchFamily="34" charset="-122"/>
              </a:rPr>
              <a:t>，</a:t>
            </a:r>
            <a:r>
              <a:rPr lang="en-US" altLang="zh-CN" sz="1200" dirty="0" err="1" smtClean="0">
                <a:solidFill>
                  <a:schemeClr val="bg1"/>
                </a:solidFill>
                <a:latin typeface="微软雅黑" pitchFamily="34" charset="-122"/>
                <a:ea typeface="微软雅黑" pitchFamily="34" charset="-122"/>
              </a:rPr>
              <a:t>portal+mac</a:t>
            </a:r>
            <a:r>
              <a:rPr lang="zh-CN" altLang="en-US" sz="1200" dirty="0" smtClean="0">
                <a:solidFill>
                  <a:schemeClr val="bg1"/>
                </a:solidFill>
                <a:latin typeface="微软雅黑" pitchFamily="34" charset="-122"/>
                <a:ea typeface="微软雅黑" pitchFamily="34" charset="-122"/>
              </a:rPr>
              <a:t>的无感知认证</a:t>
            </a:r>
            <a:r>
              <a:rPr lang="en-US" altLang="zh-CN" sz="1200" dirty="0" smtClean="0">
                <a:solidFill>
                  <a:schemeClr val="bg1"/>
                </a:solidFill>
                <a:latin typeface="微软雅黑" pitchFamily="34" charset="-122"/>
                <a:ea typeface="微软雅黑" pitchFamily="34" charset="-122"/>
              </a:rPr>
              <a:t>/PPOE</a:t>
            </a:r>
            <a:r>
              <a:rPr lang="zh-CN" altLang="en-US" sz="1200" dirty="0" smtClean="0">
                <a:solidFill>
                  <a:schemeClr val="bg1"/>
                </a:solidFill>
                <a:latin typeface="微软雅黑" pitchFamily="34" charset="-122"/>
                <a:ea typeface="微软雅黑" pitchFamily="34" charset="-122"/>
              </a:rPr>
              <a:t>准入点，可以在</a:t>
            </a:r>
            <a:r>
              <a:rPr lang="en-US" altLang="zh-CN" sz="1200" dirty="0" smtClean="0">
                <a:solidFill>
                  <a:schemeClr val="bg1"/>
                </a:solidFill>
                <a:latin typeface="微软雅黑" pitchFamily="34" charset="-122"/>
                <a:ea typeface="微软雅黑" pitchFamily="34" charset="-122"/>
              </a:rPr>
              <a:t>BRAS</a:t>
            </a:r>
            <a:r>
              <a:rPr lang="zh-CN" altLang="en-US" sz="1200" dirty="0" smtClean="0">
                <a:solidFill>
                  <a:schemeClr val="bg1"/>
                </a:solidFill>
                <a:latin typeface="微软雅黑" pitchFamily="34" charset="-122"/>
                <a:ea typeface="微软雅黑" pitchFamily="34" charset="-122"/>
              </a:rPr>
              <a:t>上；无线</a:t>
            </a:r>
            <a:r>
              <a:rPr lang="en-US" altLang="zh-CN" sz="1200" dirty="0" smtClean="0">
                <a:solidFill>
                  <a:schemeClr val="bg1"/>
                </a:solidFill>
                <a:latin typeface="微软雅黑" pitchFamily="34" charset="-122"/>
                <a:ea typeface="微软雅黑" pitchFamily="34" charset="-122"/>
              </a:rPr>
              <a:t>802.1x</a:t>
            </a:r>
            <a:r>
              <a:rPr lang="zh-CN" altLang="en-US" sz="1200" dirty="0" smtClean="0">
                <a:solidFill>
                  <a:schemeClr val="bg1"/>
                </a:solidFill>
                <a:latin typeface="微软雅黑" pitchFamily="34" charset="-122"/>
                <a:ea typeface="微软雅黑" pitchFamily="34" charset="-122"/>
              </a:rPr>
              <a:t>准入点部署在</a:t>
            </a:r>
            <a:r>
              <a:rPr lang="en-US" altLang="zh-CN" sz="1200" dirty="0" smtClean="0">
                <a:solidFill>
                  <a:schemeClr val="bg1"/>
                </a:solidFill>
                <a:latin typeface="微软雅黑" pitchFamily="34" charset="-122"/>
                <a:ea typeface="微软雅黑" pitchFamily="34" charset="-122"/>
              </a:rPr>
              <a:t>AC</a:t>
            </a:r>
            <a:r>
              <a:rPr lang="zh-CN" altLang="en-US" sz="1200" dirty="0" smtClean="0">
                <a:solidFill>
                  <a:schemeClr val="bg1"/>
                </a:solidFill>
                <a:latin typeface="微软雅黑" pitchFamily="34" charset="-122"/>
                <a:ea typeface="微软雅黑" pitchFamily="34" charset="-122"/>
              </a:rPr>
              <a:t>控制器上，有线</a:t>
            </a:r>
            <a:r>
              <a:rPr lang="en-US" altLang="zh-CN" sz="1200" dirty="0" smtClean="0">
                <a:solidFill>
                  <a:schemeClr val="bg1"/>
                </a:solidFill>
                <a:latin typeface="微软雅黑" pitchFamily="34" charset="-122"/>
                <a:ea typeface="微软雅黑" pitchFamily="34" charset="-122"/>
              </a:rPr>
              <a:t>802.1x</a:t>
            </a:r>
            <a:r>
              <a:rPr lang="zh-CN" altLang="en-US" sz="1200" dirty="0" smtClean="0">
                <a:solidFill>
                  <a:schemeClr val="bg1"/>
                </a:solidFill>
                <a:latin typeface="微软雅黑" pitchFamily="34" charset="-122"/>
                <a:ea typeface="微软雅黑" pitchFamily="34" charset="-122"/>
              </a:rPr>
              <a:t>准入点仍然放在接入交换机上。</a:t>
            </a:r>
            <a:endParaRPr lang="en-US" altLang="zh-CN" sz="1200" dirty="0" smtClean="0">
              <a:solidFill>
                <a:schemeClr val="bg1"/>
              </a:solidFill>
              <a:latin typeface="微软雅黑" pitchFamily="34" charset="-122"/>
              <a:ea typeface="微软雅黑" pitchFamily="34" charset="-122"/>
            </a:endParaRPr>
          </a:p>
          <a:p>
            <a:r>
              <a:rPr lang="zh-CN" altLang="en-US" sz="1600" b="1" dirty="0" smtClean="0">
                <a:solidFill>
                  <a:srgbClr val="FFFF00"/>
                </a:solidFill>
                <a:latin typeface="微软雅黑" pitchFamily="34" charset="-122"/>
                <a:ea typeface="微软雅黑" pitchFamily="34" charset="-122"/>
              </a:rPr>
              <a:t>接入层：</a:t>
            </a:r>
            <a:r>
              <a:rPr lang="zh-CN" altLang="en-US" sz="1100" dirty="0" smtClean="0">
                <a:solidFill>
                  <a:schemeClr val="bg1"/>
                </a:solidFill>
                <a:latin typeface="微软雅黑" pitchFamily="34" charset="-122"/>
                <a:ea typeface="微软雅黑" pitchFamily="34" charset="-122"/>
              </a:rPr>
              <a:t>接入层分为有线、无线两个部分，有线接入和</a:t>
            </a:r>
            <a:r>
              <a:rPr lang="en-US" altLang="zh-CN" sz="1100" dirty="0" smtClean="0">
                <a:solidFill>
                  <a:schemeClr val="bg1"/>
                </a:solidFill>
                <a:latin typeface="微软雅黑" pitchFamily="34" charset="-122"/>
                <a:ea typeface="微软雅黑" pitchFamily="34" charset="-122"/>
              </a:rPr>
              <a:t>POE</a:t>
            </a:r>
            <a:r>
              <a:rPr lang="zh-CN" altLang="en-US" sz="1100" dirty="0" smtClean="0">
                <a:solidFill>
                  <a:schemeClr val="bg1"/>
                </a:solidFill>
                <a:latin typeface="微软雅黑" pitchFamily="34" charset="-122"/>
                <a:ea typeface="微软雅黑" pitchFamily="34" charset="-122"/>
              </a:rPr>
              <a:t>接入交换机建议采用华为</a:t>
            </a:r>
            <a:r>
              <a:rPr lang="en-US" altLang="zh-CN" sz="1100" dirty="0" smtClean="0">
                <a:solidFill>
                  <a:schemeClr val="bg1"/>
                </a:solidFill>
                <a:latin typeface="微软雅黑" pitchFamily="34" charset="-122"/>
                <a:ea typeface="微软雅黑" pitchFamily="34" charset="-122"/>
              </a:rPr>
              <a:t>S5720-SI-PWR/S5700-LI-PWR</a:t>
            </a:r>
            <a:r>
              <a:rPr lang="zh-CN" altLang="en-US" sz="1100" dirty="0" smtClean="0">
                <a:solidFill>
                  <a:schemeClr val="bg1"/>
                </a:solidFill>
                <a:latin typeface="微软雅黑" pitchFamily="34" charset="-122"/>
                <a:ea typeface="微软雅黑" pitchFamily="34" charset="-122"/>
              </a:rPr>
              <a:t>系列设备，</a:t>
            </a:r>
            <a:r>
              <a:rPr lang="zh-CN" altLang="en-US" sz="1100" b="1" dirty="0" smtClean="0">
                <a:solidFill>
                  <a:schemeClr val="bg1"/>
                </a:solidFill>
                <a:latin typeface="微软雅黑" pitchFamily="34" charset="-122"/>
                <a:ea typeface="微软雅黑" pitchFamily="34" charset="-122"/>
              </a:rPr>
              <a:t>无线部分根据实际环境分别采用</a:t>
            </a:r>
            <a:r>
              <a:rPr lang="en-US" altLang="zh-CN" sz="1100" b="1" dirty="0" smtClean="0">
                <a:solidFill>
                  <a:schemeClr val="bg1"/>
                </a:solidFill>
                <a:latin typeface="微软雅黑" pitchFamily="34" charset="-122"/>
                <a:ea typeface="微软雅黑" pitchFamily="34" charset="-122"/>
              </a:rPr>
              <a:t>AP4030DN-E</a:t>
            </a:r>
            <a:r>
              <a:rPr lang="zh-CN" altLang="en-US" sz="1100" b="1" dirty="0" smtClean="0">
                <a:solidFill>
                  <a:schemeClr val="bg1"/>
                </a:solidFill>
                <a:latin typeface="微软雅黑" pitchFamily="34" charset="-122"/>
                <a:ea typeface="微软雅黑" pitchFamily="34" charset="-122"/>
              </a:rPr>
              <a:t>（办公）、</a:t>
            </a:r>
            <a:r>
              <a:rPr lang="en-US" altLang="zh-CN" sz="1100" b="1" dirty="0" smtClean="0">
                <a:solidFill>
                  <a:schemeClr val="bg1"/>
                </a:solidFill>
                <a:latin typeface="微软雅黑" pitchFamily="34" charset="-122"/>
                <a:ea typeface="微软雅黑" pitchFamily="34" charset="-122"/>
              </a:rPr>
              <a:t>AP5030DN</a:t>
            </a:r>
            <a:r>
              <a:rPr lang="zh-CN" altLang="en-US" sz="1100" b="1" dirty="0" smtClean="0">
                <a:solidFill>
                  <a:schemeClr val="bg1"/>
                </a:solidFill>
                <a:latin typeface="微软雅黑" pitchFamily="34" charset="-122"/>
                <a:ea typeface="微软雅黑" pitchFamily="34" charset="-122"/>
              </a:rPr>
              <a:t>（教学）、</a:t>
            </a:r>
            <a:r>
              <a:rPr lang="en-US" altLang="zh-CN" sz="1100" b="1" dirty="0" smtClean="0">
                <a:solidFill>
                  <a:schemeClr val="bg1"/>
                </a:solidFill>
                <a:latin typeface="微软雅黑" pitchFamily="34" charset="-122"/>
                <a:ea typeface="微软雅黑" pitchFamily="34" charset="-122"/>
              </a:rPr>
              <a:t>AP2030DN</a:t>
            </a:r>
            <a:r>
              <a:rPr lang="zh-CN" altLang="en-US" sz="1100" b="1" dirty="0" smtClean="0">
                <a:solidFill>
                  <a:schemeClr val="bg1"/>
                </a:solidFill>
                <a:latin typeface="微软雅黑" pitchFamily="34" charset="-122"/>
                <a:ea typeface="微软雅黑" pitchFamily="34" charset="-122"/>
              </a:rPr>
              <a:t>（面板式</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a:t>
            </a:r>
            <a:r>
              <a:rPr lang="en-US" altLang="zh-CN" sz="1100" b="1" dirty="0" smtClean="0">
                <a:solidFill>
                  <a:schemeClr val="bg1"/>
                </a:solidFill>
                <a:latin typeface="微软雅黑" pitchFamily="34" charset="-122"/>
                <a:ea typeface="微软雅黑" pitchFamily="34" charset="-122"/>
              </a:rPr>
              <a:t>AP9430</a:t>
            </a:r>
            <a:r>
              <a:rPr lang="zh-CN" altLang="en-US" sz="1100" b="1" dirty="0" smtClean="0">
                <a:solidFill>
                  <a:schemeClr val="bg1"/>
                </a:solidFill>
                <a:latin typeface="微软雅黑" pitchFamily="34" charset="-122"/>
                <a:ea typeface="微软雅黑" pitchFamily="34" charset="-122"/>
              </a:rPr>
              <a:t>（宿舍区、上外宾馆、专家楼采用华为敏捷分布式</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a:t>
            </a:r>
            <a:r>
              <a:rPr lang="en-US" altLang="zh-CN" sz="1100" b="1" dirty="0" smtClean="0">
                <a:solidFill>
                  <a:schemeClr val="bg1"/>
                </a:solidFill>
                <a:latin typeface="微软雅黑" pitchFamily="34" charset="-122"/>
                <a:ea typeface="微软雅黑" pitchFamily="34" charset="-122"/>
              </a:rPr>
              <a:t>AP8130DN</a:t>
            </a:r>
            <a:r>
              <a:rPr lang="zh-CN" altLang="en-US" sz="1100" b="1" dirty="0" smtClean="0">
                <a:solidFill>
                  <a:schemeClr val="bg1"/>
                </a:solidFill>
                <a:latin typeface="微软雅黑" pitchFamily="34" charset="-122"/>
                <a:ea typeface="微软雅黑" pitchFamily="34" charset="-122"/>
              </a:rPr>
              <a:t>（室外型</a:t>
            </a:r>
            <a:r>
              <a:rPr lang="en-US" altLang="zh-CN" sz="1100" b="1" dirty="0" smtClean="0">
                <a:solidFill>
                  <a:schemeClr val="bg1"/>
                </a:solidFill>
                <a:latin typeface="微软雅黑" pitchFamily="34" charset="-122"/>
                <a:ea typeface="微软雅黑" pitchFamily="34" charset="-122"/>
              </a:rPr>
              <a:t>AP</a:t>
            </a:r>
            <a:r>
              <a:rPr lang="zh-CN" altLang="en-US" sz="1100" b="1" dirty="0" smtClean="0">
                <a:solidFill>
                  <a:schemeClr val="bg1"/>
                </a:solidFill>
                <a:latin typeface="微软雅黑" pitchFamily="34" charset="-122"/>
                <a:ea typeface="微软雅黑" pitchFamily="34" charset="-122"/>
              </a:rPr>
              <a:t>，采用全向天线）；</a:t>
            </a:r>
            <a:endParaRPr lang="en-US" altLang="zh-CN" sz="1400" b="1" dirty="0" smtClean="0">
              <a:solidFill>
                <a:schemeClr val="bg1"/>
              </a:solidFill>
              <a:latin typeface="微软雅黑" pitchFamily="34" charset="-122"/>
              <a:ea typeface="微软雅黑" pitchFamily="34" charset="-122"/>
            </a:endParaRPr>
          </a:p>
          <a:p>
            <a:pPr lvl="0"/>
            <a:r>
              <a:rPr lang="zh-CN" altLang="en-US" sz="1600" b="1" dirty="0" smtClean="0">
                <a:solidFill>
                  <a:srgbClr val="FFFF00"/>
                </a:solidFill>
                <a:latin typeface="微软雅黑" pitchFamily="34" charset="-122"/>
                <a:ea typeface="微软雅黑" pitchFamily="34" charset="-122"/>
              </a:rPr>
              <a:t>校园出口：</a:t>
            </a:r>
            <a:r>
              <a:rPr lang="zh-CN" altLang="en-US" sz="1100" dirty="0" smtClean="0">
                <a:solidFill>
                  <a:schemeClr val="bg1"/>
                </a:solidFill>
                <a:latin typeface="微软雅黑" pitchFamily="34" charset="-122"/>
                <a:ea typeface="微软雅黑" pitchFamily="34" charset="-122"/>
              </a:rPr>
              <a:t>华为</a:t>
            </a:r>
            <a:r>
              <a:rPr lang="en-US" altLang="zh-CN" sz="1100" dirty="0" smtClean="0">
                <a:solidFill>
                  <a:schemeClr val="bg1"/>
                </a:solidFill>
                <a:latin typeface="微软雅黑" pitchFamily="34" charset="-122"/>
                <a:ea typeface="微软雅黑" pitchFamily="34" charset="-122"/>
              </a:rPr>
              <a:t>Agile Controller</a:t>
            </a:r>
            <a:r>
              <a:rPr lang="zh-CN" altLang="en-US" sz="1100" dirty="0" smtClean="0">
                <a:solidFill>
                  <a:schemeClr val="bg1"/>
                </a:solidFill>
                <a:latin typeface="微软雅黑" pitchFamily="34" charset="-122"/>
                <a:ea typeface="微软雅黑" pitchFamily="34" charset="-122"/>
              </a:rPr>
              <a:t>可以实现与华为下一代防火墙</a:t>
            </a:r>
            <a:r>
              <a:rPr lang="en-US" altLang="zh-CN"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rPr>
              <a:t>深信服上网行为管理等设备对用户信息的实时同步，保障可以实现基于用户的出口带宽管理；同时跟</a:t>
            </a:r>
            <a:r>
              <a:rPr lang="en-US" altLang="zh-CN" sz="1100" dirty="0" smtClean="0">
                <a:solidFill>
                  <a:schemeClr val="bg1"/>
                </a:solidFill>
                <a:latin typeface="微软雅黑" pitchFamily="34" charset="-122"/>
                <a:ea typeface="微软雅黑" pitchFamily="34" charset="-122"/>
              </a:rPr>
              <a:t>F5</a:t>
            </a:r>
            <a:r>
              <a:rPr lang="zh-CN" altLang="en-US" sz="1100" dirty="0" smtClean="0">
                <a:solidFill>
                  <a:schemeClr val="bg1"/>
                </a:solidFill>
                <a:latin typeface="微软雅黑" pitchFamily="34" charset="-122"/>
                <a:ea typeface="微软雅黑" pitchFamily="34" charset="-122"/>
              </a:rPr>
              <a:t>的基于用户信息的实时同步也可以进行下一步的探讨，实现准入和准出的统一管理，</a:t>
            </a:r>
            <a:r>
              <a:rPr lang="en-US" altLang="zh-CN" sz="1100" dirty="0" smtClean="0">
                <a:solidFill>
                  <a:schemeClr val="bg1"/>
                </a:solidFill>
                <a:latin typeface="微软雅黑" pitchFamily="34" charset="-122"/>
                <a:ea typeface="微软雅黑" pitchFamily="34" charset="-122"/>
              </a:rPr>
              <a:t> Agile Controller</a:t>
            </a:r>
            <a:r>
              <a:rPr lang="zh-CN" altLang="en-US" sz="1100" dirty="0" smtClean="0">
                <a:solidFill>
                  <a:schemeClr val="bg1"/>
                </a:solidFill>
                <a:latin typeface="微软雅黑" pitchFamily="34" charset="-122"/>
                <a:ea typeface="微软雅黑" pitchFamily="34" charset="-122"/>
              </a:rPr>
              <a:t>还可以智能识别用户的使用场景（</a:t>
            </a:r>
            <a:r>
              <a:rPr lang="en-US" altLang="zh-CN" sz="1100" dirty="0" smtClean="0">
                <a:solidFill>
                  <a:schemeClr val="bg1"/>
                </a:solidFill>
                <a:latin typeface="微软雅黑" pitchFamily="34" charset="-122"/>
                <a:ea typeface="微软雅黑" pitchFamily="34" charset="-122"/>
              </a:rPr>
              <a:t>who</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when</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where </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what</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which</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how</a:t>
            </a:r>
            <a:r>
              <a:rPr lang="zh-CN" altLang="en-US" sz="1100" dirty="0" smtClean="0">
                <a:solidFill>
                  <a:schemeClr val="bg1"/>
                </a:solidFill>
                <a:latin typeface="微软雅黑" pitchFamily="34" charset="-122"/>
                <a:ea typeface="微软雅黑" pitchFamily="34" charset="-122"/>
              </a:rPr>
              <a:t>），</a:t>
            </a:r>
            <a:r>
              <a:rPr lang="zh-CN" altLang="en-US" sz="1100" dirty="0" smtClean="0">
                <a:solidFill>
                  <a:schemeClr val="bg1"/>
                </a:solidFill>
                <a:latin typeface="微软雅黑" pitchFamily="34" charset="-122"/>
                <a:ea typeface="微软雅黑" pitchFamily="34" charset="-122"/>
                <a:cs typeface="Arial" pitchFamily="34" charset="0"/>
              </a:rPr>
              <a:t>集中控制，不管用户在哪里，都会自动获得对应的权限和体验策略</a:t>
            </a:r>
            <a:r>
              <a:rPr lang="zh-CN" altLang="en-US" sz="1100" dirty="0" smtClean="0">
                <a:solidFill>
                  <a:schemeClr val="bg1"/>
                </a:solidFill>
                <a:latin typeface="微软雅黑" pitchFamily="34" charset="-122"/>
                <a:ea typeface="微软雅黑" pitchFamily="34" charset="-122"/>
              </a:rPr>
              <a:t>。</a:t>
            </a:r>
            <a:r>
              <a:rPr lang="en-US" altLang="zh-CN" sz="1100" dirty="0" smtClean="0">
                <a:solidFill>
                  <a:schemeClr val="bg1"/>
                </a:solidFill>
                <a:latin typeface="微软雅黑" pitchFamily="34" charset="-122"/>
                <a:ea typeface="微软雅黑" pitchFamily="34" charset="-122"/>
              </a:rPr>
              <a:t> </a:t>
            </a:r>
            <a:r>
              <a:rPr lang="zh-CN" altLang="en-US" sz="1100" dirty="0" smtClean="0">
                <a:solidFill>
                  <a:schemeClr val="bg1"/>
                </a:solidFill>
                <a:latin typeface="微软雅黑" pitchFamily="34" charset="-122"/>
                <a:ea typeface="微软雅黑" pitchFamily="34" charset="-122"/>
              </a:rPr>
              <a:t>（已经存在例如城市热点或者深澜</a:t>
            </a:r>
            <a:r>
              <a:rPr lang="en-US" altLang="zh-CN" sz="1100" dirty="0" smtClean="0">
                <a:solidFill>
                  <a:schemeClr val="bg1"/>
                </a:solidFill>
                <a:latin typeface="微软雅黑" pitchFamily="34" charset="-122"/>
                <a:ea typeface="微软雅黑" pitchFamily="34" charset="-122"/>
              </a:rPr>
              <a:t>AAA</a:t>
            </a:r>
            <a:r>
              <a:rPr lang="zh-CN" altLang="en-US" sz="1100" dirty="0" smtClean="0">
                <a:solidFill>
                  <a:schemeClr val="bg1"/>
                </a:solidFill>
                <a:latin typeface="微软雅黑" pitchFamily="34" charset="-122"/>
                <a:ea typeface="微软雅黑" pitchFamily="34" charset="-122"/>
              </a:rPr>
              <a:t>系统时，</a:t>
            </a:r>
            <a:r>
              <a:rPr lang="en-US" altLang="zh-CN" sz="1100" dirty="0" smtClean="0">
                <a:solidFill>
                  <a:schemeClr val="bg1"/>
                </a:solidFill>
                <a:latin typeface="微软雅黑" pitchFamily="34" charset="-122"/>
                <a:ea typeface="微软雅黑" pitchFamily="34" charset="-122"/>
              </a:rPr>
              <a:t>Agile Controller</a:t>
            </a:r>
            <a:r>
              <a:rPr lang="zh-CN" altLang="en-US" sz="1100" dirty="0" smtClean="0">
                <a:solidFill>
                  <a:schemeClr val="bg1"/>
                </a:solidFill>
                <a:latin typeface="微软雅黑" pitchFamily="34" charset="-122"/>
                <a:ea typeface="微软雅黑" pitchFamily="34" charset="-122"/>
              </a:rPr>
              <a:t>采用</a:t>
            </a:r>
            <a:r>
              <a:rPr lang="en-US" altLang="zh-CN" sz="1100" dirty="0" smtClean="0">
                <a:solidFill>
                  <a:schemeClr val="bg1"/>
                </a:solidFill>
                <a:latin typeface="微软雅黑" pitchFamily="34" charset="-122"/>
                <a:ea typeface="微软雅黑" pitchFamily="34" charset="-122"/>
              </a:rPr>
              <a:t>Proxy</a:t>
            </a:r>
            <a:r>
              <a:rPr lang="zh-CN" altLang="en-US" sz="1100" dirty="0" smtClean="0">
                <a:solidFill>
                  <a:schemeClr val="bg1"/>
                </a:solidFill>
                <a:latin typeface="微软雅黑" pitchFamily="34" charset="-122"/>
                <a:ea typeface="微软雅黑" pitchFamily="34" charset="-122"/>
              </a:rPr>
              <a:t>代理模式来部署）</a:t>
            </a:r>
            <a:r>
              <a:rPr lang="zh-CN" altLang="en-US" sz="1100" dirty="0" smtClean="0">
                <a:solidFill>
                  <a:srgbClr val="FFFF00"/>
                </a:solidFill>
                <a:latin typeface="微软雅黑" pitchFamily="34" charset="-122"/>
                <a:ea typeface="微软雅黑" pitchFamily="34" charset="-122"/>
              </a:rPr>
              <a:t> ），</a:t>
            </a:r>
            <a:r>
              <a:rPr lang="en-US" altLang="zh-CN" sz="1100" dirty="0" smtClean="0">
                <a:solidFill>
                  <a:srgbClr val="FFFF00"/>
                </a:solidFill>
                <a:latin typeface="微软雅黑" pitchFamily="34" charset="-122"/>
                <a:ea typeface="微软雅黑" pitchFamily="34" charset="-122"/>
              </a:rPr>
              <a:t> Agile Controller</a:t>
            </a:r>
            <a:r>
              <a:rPr lang="zh-CN" altLang="en-US" sz="1100" dirty="0" smtClean="0">
                <a:solidFill>
                  <a:srgbClr val="FFFF00"/>
                </a:solidFill>
                <a:latin typeface="微软雅黑" pitchFamily="34" charset="-122"/>
                <a:ea typeface="微软雅黑" pitchFamily="34" charset="-122"/>
              </a:rPr>
              <a:t>集中部署（</a:t>
            </a:r>
            <a:r>
              <a:rPr lang="en-US" altLang="zh-CN" sz="1100" dirty="0" smtClean="0">
                <a:solidFill>
                  <a:srgbClr val="FFFF00"/>
                </a:solidFill>
                <a:latin typeface="微软雅黑" pitchFamily="34" charset="-122"/>
                <a:ea typeface="微软雅黑" pitchFamily="34" charset="-122"/>
              </a:rPr>
              <a:t>SC</a:t>
            </a:r>
            <a:r>
              <a:rPr lang="zh-CN" altLang="en-US" sz="1100" dirty="0" smtClean="0">
                <a:solidFill>
                  <a:srgbClr val="FFFF00"/>
                </a:solidFill>
                <a:latin typeface="微软雅黑" pitchFamily="34" charset="-122"/>
                <a:ea typeface="微软雅黑" pitchFamily="34" charset="-122"/>
              </a:rPr>
              <a:t>组件多校区分别部署，优先从本校区接入，其他校区的作为备份），网管采用分级部署或者集中部署通过划分不同的子网来管理（这是与单个校区部署核心区别之一）。</a:t>
            </a:r>
            <a:r>
              <a:rPr lang="en-US" altLang="zh-CN" sz="1100" dirty="0" smtClean="0">
                <a:solidFill>
                  <a:schemeClr val="bg1"/>
                </a:solidFill>
                <a:latin typeface="微软雅黑" pitchFamily="34" charset="-122"/>
                <a:ea typeface="微软雅黑" pitchFamily="34" charset="-122"/>
              </a:rPr>
              <a:t>                   </a:t>
            </a:r>
          </a:p>
          <a:p>
            <a:pPr lvl="0"/>
            <a:r>
              <a:rPr lang="zh-CN" altLang="en-US" sz="2400" b="1" dirty="0" smtClean="0">
                <a:solidFill>
                  <a:srgbClr val="FFFF00"/>
                </a:solidFill>
              </a:rPr>
              <a:t>                                    业务随身、场景化部署</a:t>
            </a:r>
            <a:endParaRPr lang="en-US" altLang="zh-CN" sz="1400" b="1" dirty="0" smtClean="0">
              <a:solidFill>
                <a:srgbClr val="FFFF00"/>
              </a:solidFill>
              <a:latin typeface="微软雅黑" pitchFamily="34" charset="-122"/>
              <a:ea typeface="微软雅黑" pitchFamily="34" charset="-122"/>
            </a:endParaRPr>
          </a:p>
          <a:p>
            <a:endParaRPr lang="en-US" altLang="zh-CN" sz="1400" b="1" dirty="0" smtClean="0">
              <a:solidFill>
                <a:schemeClr val="bg1"/>
              </a:solidFill>
              <a:latin typeface="微软雅黑" pitchFamily="34" charset="-122"/>
              <a:ea typeface="微软雅黑" pitchFamily="34" charset="-122"/>
            </a:endParaRPr>
          </a:p>
        </p:txBody>
      </p:sp>
    </p:spTree>
    <p:extLst>
      <p:ext uri="{BB962C8B-B14F-4D97-AF65-F5344CB8AC3E}">
        <p14:creationId xmlns="" xmlns:p14="http://schemas.microsoft.com/office/powerpoint/2010/main" val="634195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520658" y="238919"/>
            <a:ext cx="6227082" cy="871537"/>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zh-CN" altLang="en-US" sz="3200" dirty="0" smtClean="0">
                <a:solidFill>
                  <a:prstClr val="white"/>
                </a:solidFill>
                <a:latin typeface="微软雅黑" pitchFamily="34" charset="-122"/>
                <a:ea typeface="微软雅黑" pitchFamily="34" charset="-122"/>
                <a:cs typeface="+mj-cs"/>
              </a:rPr>
              <a:t>目录</a:t>
            </a:r>
            <a:endParaRPr lang="en-US" altLang="en-US" sz="3200" dirty="0">
              <a:solidFill>
                <a:prstClr val="white"/>
              </a:solidFill>
              <a:latin typeface="微软雅黑" pitchFamily="34" charset="-122"/>
              <a:ea typeface="微软雅黑" pitchFamily="34" charset="-122"/>
              <a:cs typeface="+mj-cs"/>
            </a:endParaRPr>
          </a:p>
        </p:txBody>
      </p:sp>
      <p:sp>
        <p:nvSpPr>
          <p:cNvPr id="22" name="Freeform 6"/>
          <p:cNvSpPr>
            <a:spLocks/>
          </p:cNvSpPr>
          <p:nvPr/>
        </p:nvSpPr>
        <p:spPr bwMode="gray">
          <a:xfrm>
            <a:off x="2504938" y="1465714"/>
            <a:ext cx="4678182"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3" name="Freeform 7"/>
          <p:cNvSpPr>
            <a:spLocks/>
          </p:cNvSpPr>
          <p:nvPr/>
        </p:nvSpPr>
        <p:spPr bwMode="gray">
          <a:xfrm>
            <a:off x="1803263" y="14657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4" name="Text Box 8"/>
          <p:cNvSpPr txBox="1">
            <a:spLocks noChangeArrowheads="1"/>
          </p:cNvSpPr>
          <p:nvPr/>
        </p:nvSpPr>
        <p:spPr bwMode="gray">
          <a:xfrm>
            <a:off x="2617706" y="1534612"/>
            <a:ext cx="4646694" cy="430887"/>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zh-CN" altLang="en-US" sz="2200" dirty="0" smtClean="0">
                <a:solidFill>
                  <a:schemeClr val="bg1"/>
                </a:solidFill>
                <a:latin typeface="微软雅黑" pitchFamily="34" charset="-122"/>
                <a:ea typeface="微软雅黑" pitchFamily="34" charset="-122"/>
              </a:rPr>
              <a:t>华为高教无线</a:t>
            </a:r>
            <a:r>
              <a:rPr lang="en-US" altLang="zh-CN" sz="2200" dirty="0" smtClean="0">
                <a:solidFill>
                  <a:schemeClr val="bg1"/>
                </a:solidFill>
                <a:latin typeface="微软雅黑" pitchFamily="34" charset="-122"/>
                <a:ea typeface="微软雅黑" pitchFamily="34" charset="-122"/>
              </a:rPr>
              <a:t>WLAN</a:t>
            </a:r>
            <a:r>
              <a:rPr lang="zh-CN" altLang="en-US" sz="2000" dirty="0" smtClean="0">
                <a:solidFill>
                  <a:schemeClr val="bg1"/>
                </a:solidFill>
                <a:latin typeface="微软雅黑" pitchFamily="34" charset="-122"/>
                <a:ea typeface="微软雅黑" pitchFamily="34" charset="-122"/>
              </a:rPr>
              <a:t>详细方案说明</a:t>
            </a:r>
            <a:endParaRPr lang="en-US" altLang="zh-CN" sz="2000" dirty="0" smtClean="0">
              <a:solidFill>
                <a:schemeClr val="bg1"/>
              </a:solidFill>
              <a:latin typeface="微软雅黑" pitchFamily="34" charset="-122"/>
              <a:ea typeface="微软雅黑" pitchFamily="34" charset="-122"/>
            </a:endParaRPr>
          </a:p>
        </p:txBody>
      </p:sp>
      <p:sp>
        <p:nvSpPr>
          <p:cNvPr id="47" name="Text Box 18"/>
          <p:cNvSpPr txBox="1">
            <a:spLocks noChangeArrowheads="1"/>
          </p:cNvSpPr>
          <p:nvPr/>
        </p:nvSpPr>
        <p:spPr bwMode="gray">
          <a:xfrm>
            <a:off x="1996676" y="1546994"/>
            <a:ext cx="304800" cy="430887"/>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2200" b="1" dirty="0" smtClean="0">
                <a:solidFill>
                  <a:schemeClr val="bg1"/>
                </a:solidFill>
                <a:latin typeface="微软雅黑" pitchFamily="34" charset="-122"/>
                <a:ea typeface="微软雅黑" pitchFamily="34" charset="-122"/>
              </a:rPr>
              <a:t>3</a:t>
            </a:r>
            <a:endParaRPr lang="en-US" altLang="zh-CN" sz="2200" b="1" dirty="0">
              <a:solidFill>
                <a:schemeClr val="bg1"/>
              </a:solidFill>
              <a:latin typeface="微软雅黑" pitchFamily="34" charset="-122"/>
              <a:ea typeface="微软雅黑" pitchFamily="34" charset="-122"/>
            </a:endParaRPr>
          </a:p>
        </p:txBody>
      </p:sp>
      <p:sp>
        <p:nvSpPr>
          <p:cNvPr id="20" name="矩形 19"/>
          <p:cNvSpPr/>
          <p:nvPr/>
        </p:nvSpPr>
        <p:spPr>
          <a:xfrm>
            <a:off x="2522304" y="2059124"/>
            <a:ext cx="4572000" cy="2031325"/>
          </a:xfrm>
          <a:prstGeom prst="rect">
            <a:avLst/>
          </a:prstGeom>
        </p:spPr>
        <p:txBody>
          <a:bodyPr>
            <a:spAutoFit/>
          </a:bodyPr>
          <a:lstStyle/>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网络架构总览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rgbClr val="C00000"/>
                </a:solidFill>
                <a:latin typeface="微软雅黑" pitchFamily="34" charset="-122"/>
                <a:ea typeface="微软雅黑" pitchFamily="34" charset="-122"/>
              </a:rPr>
              <a:t> 华为高教无线</a:t>
            </a:r>
            <a:r>
              <a:rPr lang="en-US" altLang="zh-CN" sz="1400" b="1" dirty="0" smtClean="0">
                <a:solidFill>
                  <a:srgbClr val="C00000"/>
                </a:solidFill>
                <a:latin typeface="微软雅黑" pitchFamily="34" charset="-122"/>
                <a:ea typeface="微软雅黑" pitchFamily="34" charset="-122"/>
              </a:rPr>
              <a:t>WLAN</a:t>
            </a:r>
            <a:r>
              <a:rPr lang="zh-CN" altLang="en-US" sz="1400" b="1" dirty="0" smtClean="0">
                <a:solidFill>
                  <a:srgbClr val="C00000"/>
                </a:solidFill>
                <a:latin typeface="微软雅黑" pitchFamily="34" charset="-122"/>
                <a:ea typeface="微软雅黑" pitchFamily="34" charset="-122"/>
              </a:rPr>
              <a:t>典型覆盖方案</a:t>
            </a:r>
            <a:endParaRPr lang="en-US" altLang="zh-CN" sz="1400" b="1" dirty="0" smtClean="0">
              <a:solidFill>
                <a:srgbClr val="C00000"/>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认证方案</a:t>
            </a:r>
            <a:endParaRPr lang="en-US" altLang="zh-CN" sz="1400" b="1" dirty="0" smtClean="0">
              <a:solidFill>
                <a:srgbClr val="C00000"/>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安全可靠方案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极速高密方案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管理运维方案</a:t>
            </a:r>
            <a:endParaRPr lang="en-US" altLang="zh-CN" sz="1400" b="1" dirty="0" smtClean="0">
              <a:solidFill>
                <a:schemeClr val="bg1"/>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标题 84"/>
          <p:cNvSpPr>
            <a:spLocks noGrp="1"/>
          </p:cNvSpPr>
          <p:nvPr>
            <p:ph type="title"/>
          </p:nvPr>
        </p:nvSpPr>
        <p:spPr>
          <a:xfrm>
            <a:off x="204223" y="195486"/>
            <a:ext cx="8400225" cy="572400"/>
          </a:xfrm>
        </p:spPr>
        <p:txBody>
          <a:bodyPr>
            <a:noAutofit/>
          </a:bodyPr>
          <a:lstStyle/>
          <a:p>
            <a:pPr algn="l" eaLnBrk="0" hangingPunct="0">
              <a:defRPr/>
            </a:pPr>
            <a:r>
              <a:rPr lang="zh-CN" altLang="en-US" sz="2800" dirty="0" smtClean="0">
                <a:sym typeface="Calibri" pitchFamily="34" charset="0"/>
              </a:rPr>
              <a:t>全场景</a:t>
            </a:r>
            <a:r>
              <a:rPr lang="en-US" altLang="zh-CN" sz="2800" dirty="0" smtClean="0">
                <a:sym typeface="Calibri" pitchFamily="34" charset="0"/>
              </a:rPr>
              <a:t>WIFI</a:t>
            </a:r>
            <a:r>
              <a:rPr lang="zh-CN" altLang="en-US" sz="2800" dirty="0" smtClean="0">
                <a:sym typeface="Calibri" pitchFamily="34" charset="0"/>
              </a:rPr>
              <a:t>覆盖，按需选择，覆盖最佳</a:t>
            </a:r>
            <a:endParaRPr lang="zh-CN" altLang="en-US" sz="2800" dirty="0" smtClean="0">
              <a:sym typeface="Lucida Grande"/>
            </a:endParaRPr>
          </a:p>
        </p:txBody>
      </p:sp>
      <p:sp>
        <p:nvSpPr>
          <p:cNvPr id="222" name="TextBox 221"/>
          <p:cNvSpPr txBox="1"/>
          <p:nvPr/>
        </p:nvSpPr>
        <p:spPr>
          <a:xfrm>
            <a:off x="334161" y="893018"/>
            <a:ext cx="2196752" cy="307777"/>
          </a:xfrm>
          <a:prstGeom prst="rect">
            <a:avLst/>
          </a:prstGeom>
          <a:solidFill>
            <a:schemeClr val="tx2"/>
          </a:solidFill>
          <a:scene3d>
            <a:camera prst="orthographicFront"/>
            <a:lightRig rig="threePt" dir="t"/>
          </a:scene3d>
          <a:sp3d>
            <a:bevelT/>
          </a:sp3d>
        </p:spPr>
        <p:txBody>
          <a:bodyPr wrap="square" rtlCol="0">
            <a:spAutoFit/>
          </a:bodyPr>
          <a:lstStyle/>
          <a:p>
            <a:pPr algn="ctr"/>
            <a:r>
              <a:rPr lang="zh-CN" altLang="en-US" sz="1400" b="1" dirty="0" smtClean="0">
                <a:solidFill>
                  <a:schemeClr val="bg1"/>
                </a:solidFill>
                <a:latin typeface="微软雅黑" pitchFamily="34" charset="-122"/>
                <a:ea typeface="微软雅黑" pitchFamily="34" charset="-122"/>
              </a:rPr>
              <a:t>教室、办公、图书馆场景</a:t>
            </a:r>
          </a:p>
        </p:txBody>
      </p:sp>
      <p:sp>
        <p:nvSpPr>
          <p:cNvPr id="224" name="TextBox 223"/>
          <p:cNvSpPr txBox="1"/>
          <p:nvPr/>
        </p:nvSpPr>
        <p:spPr>
          <a:xfrm>
            <a:off x="2530913" y="893018"/>
            <a:ext cx="2160240" cy="307777"/>
          </a:xfrm>
          <a:prstGeom prst="rect">
            <a:avLst/>
          </a:prstGeom>
          <a:solidFill>
            <a:schemeClr val="tx2"/>
          </a:solidFill>
          <a:scene3d>
            <a:camera prst="orthographicFront"/>
            <a:lightRig rig="threePt" dir="t"/>
          </a:scene3d>
          <a:sp3d>
            <a:bevelT/>
          </a:sp3d>
        </p:spPr>
        <p:txBody>
          <a:bodyPr wrap="square" rtlCol="0">
            <a:spAutoFit/>
          </a:bodyPr>
          <a:lstStyle/>
          <a:p>
            <a:pPr algn="ctr"/>
            <a:r>
              <a:rPr lang="zh-CN" altLang="en-US" sz="1400" b="1" dirty="0" smtClean="0">
                <a:solidFill>
                  <a:schemeClr val="bg1"/>
                </a:solidFill>
                <a:latin typeface="微软雅黑" pitchFamily="34" charset="-122"/>
                <a:ea typeface="微软雅黑" pitchFamily="34" charset="-122"/>
              </a:rPr>
              <a:t>宿舍场景</a:t>
            </a:r>
          </a:p>
        </p:txBody>
      </p:sp>
      <p:sp>
        <p:nvSpPr>
          <p:cNvPr id="226" name="TextBox 225"/>
          <p:cNvSpPr txBox="1"/>
          <p:nvPr/>
        </p:nvSpPr>
        <p:spPr>
          <a:xfrm>
            <a:off x="4691153" y="893018"/>
            <a:ext cx="2160240" cy="307777"/>
          </a:xfrm>
          <a:prstGeom prst="rect">
            <a:avLst/>
          </a:prstGeom>
          <a:solidFill>
            <a:schemeClr val="tx2"/>
          </a:solidFill>
          <a:scene3d>
            <a:camera prst="orthographicFront"/>
            <a:lightRig rig="threePt" dir="t"/>
          </a:scene3d>
          <a:sp3d>
            <a:bevelT/>
          </a:sp3d>
        </p:spPr>
        <p:txBody>
          <a:bodyPr wrap="square" rtlCol="0">
            <a:spAutoFit/>
          </a:bodyPr>
          <a:lstStyle/>
          <a:p>
            <a:pPr algn="ctr"/>
            <a:r>
              <a:rPr lang="zh-CN" altLang="en-US" sz="1400" b="1" dirty="0" smtClean="0">
                <a:solidFill>
                  <a:schemeClr val="bg1"/>
                </a:solidFill>
                <a:latin typeface="微软雅黑" pitchFamily="34" charset="-122"/>
                <a:ea typeface="微软雅黑" pitchFamily="34" charset="-122"/>
              </a:rPr>
              <a:t>校园室外场景</a:t>
            </a:r>
          </a:p>
        </p:txBody>
      </p:sp>
      <p:sp>
        <p:nvSpPr>
          <p:cNvPr id="227" name="TextBox 226"/>
          <p:cNvSpPr txBox="1"/>
          <p:nvPr/>
        </p:nvSpPr>
        <p:spPr>
          <a:xfrm>
            <a:off x="6814881" y="893018"/>
            <a:ext cx="2160240" cy="307777"/>
          </a:xfrm>
          <a:prstGeom prst="rect">
            <a:avLst/>
          </a:prstGeom>
          <a:solidFill>
            <a:schemeClr val="tx2"/>
          </a:solidFill>
          <a:scene3d>
            <a:camera prst="orthographicFront"/>
            <a:lightRig rig="threePt" dir="t"/>
          </a:scene3d>
          <a:sp3d>
            <a:bevelT/>
          </a:sp3d>
        </p:spPr>
        <p:txBody>
          <a:bodyPr wrap="square" rtlCol="0">
            <a:spAutoFit/>
          </a:bodyPr>
          <a:lstStyle/>
          <a:p>
            <a:pPr algn="ctr"/>
            <a:r>
              <a:rPr lang="zh-CN" altLang="en-US" sz="1400" b="1" dirty="0" smtClean="0">
                <a:solidFill>
                  <a:schemeClr val="bg1"/>
                </a:solidFill>
                <a:latin typeface="微软雅黑" pitchFamily="34" charset="-122"/>
                <a:ea typeface="微软雅黑" pitchFamily="34" charset="-122"/>
              </a:rPr>
              <a:t>高密场景</a:t>
            </a:r>
          </a:p>
        </p:txBody>
      </p:sp>
      <p:sp>
        <p:nvSpPr>
          <p:cNvPr id="228" name="AutoShape 13"/>
          <p:cNvSpPr>
            <a:spLocks noChangeArrowheads="1"/>
          </p:cNvSpPr>
          <p:nvPr/>
        </p:nvSpPr>
        <p:spPr bwMode="gray">
          <a:xfrm>
            <a:off x="334161" y="1181051"/>
            <a:ext cx="2160240" cy="3240360"/>
          </a:xfrm>
          <a:prstGeom prst="roundRect">
            <a:avLst>
              <a:gd name="adj" fmla="val 135"/>
            </a:avLst>
          </a:prstGeom>
          <a:noFill/>
          <a:ln w="19050" algn="ctr">
            <a:solidFill>
              <a:schemeClr val="accent6">
                <a:lumMod val="50000"/>
              </a:schemeClr>
            </a:solidFill>
            <a:round/>
            <a:headEnd/>
            <a:tailEnd/>
          </a:ln>
          <a:effectLst>
            <a:outerShdw blurRad="50800" dist="38100" dir="2700000" algn="tl" rotWithShape="0">
              <a:prstClr val="black">
                <a:alpha val="40000"/>
              </a:prstClr>
            </a:outerShdw>
          </a:effectLst>
        </p:spPr>
        <p:txBody>
          <a:bodyPr lIns="91427" tIns="45714" rIns="91427" bIns="45714"/>
          <a:lstStyle/>
          <a:p>
            <a:pPr>
              <a:buClr>
                <a:srgbClr val="CC9900"/>
              </a:buClr>
              <a:defRPr/>
            </a:pPr>
            <a:endParaRPr lang="zh-CN" altLang="en-US" sz="1000" dirty="0">
              <a:solidFill>
                <a:schemeClr val="bg1"/>
              </a:solidFill>
              <a:latin typeface="微软雅黑" pitchFamily="34" charset="-122"/>
              <a:ea typeface="微软雅黑" pitchFamily="34" charset="-122"/>
            </a:endParaRPr>
          </a:p>
        </p:txBody>
      </p:sp>
      <p:sp>
        <p:nvSpPr>
          <p:cNvPr id="234" name="AutoShape 13"/>
          <p:cNvSpPr>
            <a:spLocks noChangeArrowheads="1"/>
          </p:cNvSpPr>
          <p:nvPr/>
        </p:nvSpPr>
        <p:spPr bwMode="gray">
          <a:xfrm>
            <a:off x="2494401" y="1181050"/>
            <a:ext cx="2160240" cy="3240360"/>
          </a:xfrm>
          <a:prstGeom prst="roundRect">
            <a:avLst>
              <a:gd name="adj" fmla="val 135"/>
            </a:avLst>
          </a:prstGeom>
          <a:noFill/>
          <a:ln w="19050" algn="ctr">
            <a:solidFill>
              <a:schemeClr val="accent6">
                <a:lumMod val="50000"/>
              </a:schemeClr>
            </a:solidFill>
            <a:round/>
            <a:headEnd/>
            <a:tailEnd/>
          </a:ln>
          <a:effectLst>
            <a:outerShdw blurRad="50800" dist="38100" dir="2700000" algn="tl" rotWithShape="0">
              <a:prstClr val="black">
                <a:alpha val="40000"/>
              </a:prstClr>
            </a:outerShdw>
          </a:effectLst>
        </p:spPr>
        <p:txBody>
          <a:bodyPr lIns="91427" tIns="45714" rIns="91427" bIns="45714"/>
          <a:lstStyle/>
          <a:p>
            <a:pPr>
              <a:buClr>
                <a:srgbClr val="CC9900"/>
              </a:buClr>
              <a:defRPr/>
            </a:pPr>
            <a:endParaRPr lang="zh-CN" altLang="en-US" sz="1000" dirty="0">
              <a:solidFill>
                <a:schemeClr val="bg1"/>
              </a:solidFill>
              <a:latin typeface="微软雅黑" pitchFamily="34" charset="-122"/>
              <a:ea typeface="微软雅黑" pitchFamily="34" charset="-122"/>
            </a:endParaRPr>
          </a:p>
        </p:txBody>
      </p:sp>
      <p:sp>
        <p:nvSpPr>
          <p:cNvPr id="235" name="AutoShape 13"/>
          <p:cNvSpPr>
            <a:spLocks noChangeArrowheads="1"/>
          </p:cNvSpPr>
          <p:nvPr/>
        </p:nvSpPr>
        <p:spPr bwMode="gray">
          <a:xfrm>
            <a:off x="4654641" y="1181050"/>
            <a:ext cx="2160240" cy="3240360"/>
          </a:xfrm>
          <a:prstGeom prst="roundRect">
            <a:avLst>
              <a:gd name="adj" fmla="val 135"/>
            </a:avLst>
          </a:prstGeom>
          <a:noFill/>
          <a:ln w="19050" algn="ctr">
            <a:solidFill>
              <a:schemeClr val="accent6">
                <a:lumMod val="50000"/>
              </a:schemeClr>
            </a:solidFill>
            <a:round/>
            <a:headEnd/>
            <a:tailEnd/>
          </a:ln>
          <a:effectLst>
            <a:outerShdw blurRad="50800" dist="38100" dir="2700000" algn="tl" rotWithShape="0">
              <a:prstClr val="black">
                <a:alpha val="40000"/>
              </a:prstClr>
            </a:outerShdw>
          </a:effectLst>
        </p:spPr>
        <p:txBody>
          <a:bodyPr lIns="91427" tIns="45714" rIns="91427" bIns="45714"/>
          <a:lstStyle/>
          <a:p>
            <a:pPr>
              <a:buClr>
                <a:srgbClr val="CC9900"/>
              </a:buClr>
              <a:defRPr/>
            </a:pPr>
            <a:endParaRPr lang="zh-CN" altLang="en-US" sz="1000" dirty="0">
              <a:solidFill>
                <a:schemeClr val="bg1"/>
              </a:solidFill>
              <a:latin typeface="微软雅黑" pitchFamily="34" charset="-122"/>
              <a:ea typeface="微软雅黑" pitchFamily="34" charset="-122"/>
            </a:endParaRPr>
          </a:p>
        </p:txBody>
      </p:sp>
      <p:sp>
        <p:nvSpPr>
          <p:cNvPr id="236" name="AutoShape 13"/>
          <p:cNvSpPr>
            <a:spLocks noChangeArrowheads="1"/>
          </p:cNvSpPr>
          <p:nvPr/>
        </p:nvSpPr>
        <p:spPr bwMode="gray">
          <a:xfrm>
            <a:off x="6814881" y="1181050"/>
            <a:ext cx="2160240" cy="3240360"/>
          </a:xfrm>
          <a:prstGeom prst="roundRect">
            <a:avLst>
              <a:gd name="adj" fmla="val 135"/>
            </a:avLst>
          </a:prstGeom>
          <a:noFill/>
          <a:ln w="19050" algn="ctr">
            <a:solidFill>
              <a:schemeClr val="accent6">
                <a:lumMod val="50000"/>
              </a:schemeClr>
            </a:solidFill>
            <a:round/>
            <a:headEnd/>
            <a:tailEnd/>
          </a:ln>
          <a:effectLst>
            <a:outerShdw blurRad="50800" dist="38100" dir="2700000" algn="tl" rotWithShape="0">
              <a:prstClr val="black">
                <a:alpha val="40000"/>
              </a:prstClr>
            </a:outerShdw>
          </a:effectLst>
        </p:spPr>
        <p:txBody>
          <a:bodyPr lIns="91427" tIns="45714" rIns="91427" bIns="45714"/>
          <a:lstStyle/>
          <a:p>
            <a:pPr>
              <a:buClr>
                <a:srgbClr val="CC9900"/>
              </a:buClr>
              <a:defRPr/>
            </a:pPr>
            <a:endParaRPr lang="zh-CN" altLang="en-US" sz="1000" dirty="0">
              <a:solidFill>
                <a:schemeClr val="bg1"/>
              </a:solidFill>
              <a:latin typeface="微软雅黑" pitchFamily="34" charset="-122"/>
              <a:ea typeface="微软雅黑" pitchFamily="34" charset="-122"/>
            </a:endParaRPr>
          </a:p>
        </p:txBody>
      </p:sp>
      <p:pic>
        <p:nvPicPr>
          <p:cNvPr id="237" name="Picture 2"/>
          <p:cNvPicPr>
            <a:picLocks noChangeAspect="1" noChangeArrowheads="1"/>
          </p:cNvPicPr>
          <p:nvPr/>
        </p:nvPicPr>
        <p:blipFill>
          <a:blip r:embed="rId3" cstate="print"/>
          <a:srcRect/>
          <a:stretch>
            <a:fillRect/>
          </a:stretch>
        </p:blipFill>
        <p:spPr bwMode="auto">
          <a:xfrm flipV="1">
            <a:off x="334161" y="1181050"/>
            <a:ext cx="1353394" cy="792088"/>
          </a:xfrm>
          <a:prstGeom prst="rect">
            <a:avLst/>
          </a:prstGeom>
          <a:ln>
            <a:noFill/>
          </a:ln>
          <a:effectLst>
            <a:softEdge rad="112500"/>
          </a:effectLst>
        </p:spPr>
      </p:pic>
      <p:pic>
        <p:nvPicPr>
          <p:cNvPr id="238" name="Picture 3" descr="C:\Users\m00149299\Desktop\19300145802092132297359501787.jpg"/>
          <p:cNvPicPr>
            <a:picLocks noChangeAspect="1" noChangeArrowheads="1"/>
          </p:cNvPicPr>
          <p:nvPr/>
        </p:nvPicPr>
        <p:blipFill>
          <a:blip r:embed="rId4" cstate="print"/>
          <a:srcRect/>
          <a:stretch>
            <a:fillRect/>
          </a:stretch>
        </p:blipFill>
        <p:spPr bwMode="auto">
          <a:xfrm>
            <a:off x="1126249" y="1901130"/>
            <a:ext cx="1354145" cy="864096"/>
          </a:xfrm>
          <a:prstGeom prst="rect">
            <a:avLst/>
          </a:prstGeom>
          <a:ln>
            <a:noFill/>
          </a:ln>
          <a:effectLst>
            <a:softEdge rad="112500"/>
          </a:effectLst>
        </p:spPr>
      </p:pic>
      <p:pic>
        <p:nvPicPr>
          <p:cNvPr id="239" name="Picture 3" descr="C:\Users\f00206965.CHINA\Desktop\MP900399275.JPG"/>
          <p:cNvPicPr>
            <a:picLocks noChangeAspect="1" noChangeArrowheads="1"/>
          </p:cNvPicPr>
          <p:nvPr/>
        </p:nvPicPr>
        <p:blipFill>
          <a:blip r:embed="rId5" cstate="print"/>
          <a:stretch>
            <a:fillRect/>
          </a:stretch>
        </p:blipFill>
        <p:spPr bwMode="auto">
          <a:xfrm>
            <a:off x="7672650" y="1181050"/>
            <a:ext cx="1302471" cy="864096"/>
          </a:xfrm>
          <a:prstGeom prst="rect">
            <a:avLst/>
          </a:prstGeom>
          <a:ln>
            <a:noFill/>
          </a:ln>
          <a:effectLst>
            <a:softEdge rad="112500"/>
          </a:effectLst>
        </p:spPr>
      </p:pic>
      <p:pic>
        <p:nvPicPr>
          <p:cNvPr id="240" name="图片 239" descr="体育馆.jpg"/>
          <p:cNvPicPr>
            <a:picLocks noChangeAspect="1"/>
          </p:cNvPicPr>
          <p:nvPr/>
        </p:nvPicPr>
        <p:blipFill>
          <a:blip r:embed="rId6" cstate="print"/>
          <a:stretch>
            <a:fillRect/>
          </a:stretch>
        </p:blipFill>
        <p:spPr>
          <a:xfrm>
            <a:off x="6886889" y="2006118"/>
            <a:ext cx="1296144" cy="759108"/>
          </a:xfrm>
          <a:prstGeom prst="rect">
            <a:avLst/>
          </a:prstGeom>
          <a:ln>
            <a:noFill/>
          </a:ln>
          <a:effectLst>
            <a:softEdge rad="112500"/>
          </a:effectLst>
        </p:spPr>
      </p:pic>
      <p:pic>
        <p:nvPicPr>
          <p:cNvPr id="241" name="Picture 2" descr="C:\Users\m00149299\Desktop\20116922941833.jpg"/>
          <p:cNvPicPr>
            <a:picLocks noChangeAspect="1" noChangeArrowheads="1"/>
          </p:cNvPicPr>
          <p:nvPr/>
        </p:nvPicPr>
        <p:blipFill>
          <a:blip r:embed="rId7" cstate="print"/>
          <a:srcRect/>
          <a:stretch>
            <a:fillRect/>
          </a:stretch>
        </p:blipFill>
        <p:spPr bwMode="auto">
          <a:xfrm>
            <a:off x="3214481" y="1181050"/>
            <a:ext cx="1442519" cy="864096"/>
          </a:xfrm>
          <a:prstGeom prst="rect">
            <a:avLst/>
          </a:prstGeom>
          <a:ln>
            <a:noFill/>
          </a:ln>
          <a:effectLst>
            <a:softEdge rad="112500"/>
          </a:effectLst>
        </p:spPr>
      </p:pic>
      <p:pic>
        <p:nvPicPr>
          <p:cNvPr id="242" name="Picture 3" descr="C:\Users\m00149299\Desktop\content_1986085_201203021201011.jpg"/>
          <p:cNvPicPr>
            <a:picLocks noChangeAspect="1" noChangeArrowheads="1"/>
          </p:cNvPicPr>
          <p:nvPr/>
        </p:nvPicPr>
        <p:blipFill>
          <a:blip r:embed="rId8" cstate="print"/>
          <a:srcRect/>
          <a:stretch>
            <a:fillRect/>
          </a:stretch>
        </p:blipFill>
        <p:spPr bwMode="auto">
          <a:xfrm>
            <a:off x="2494401" y="1973138"/>
            <a:ext cx="1457469" cy="837647"/>
          </a:xfrm>
          <a:prstGeom prst="rect">
            <a:avLst/>
          </a:prstGeom>
          <a:ln>
            <a:noFill/>
          </a:ln>
          <a:effectLst>
            <a:softEdge rad="112500"/>
          </a:effectLst>
        </p:spPr>
      </p:pic>
      <p:pic>
        <p:nvPicPr>
          <p:cNvPr id="243" name="Picture 4" descr="C:\Users\m00149299\Desktop\821136187.jpg"/>
          <p:cNvPicPr>
            <a:picLocks noChangeAspect="1" noChangeArrowheads="1"/>
          </p:cNvPicPr>
          <p:nvPr/>
        </p:nvPicPr>
        <p:blipFill>
          <a:blip r:embed="rId9" cstate="print"/>
          <a:srcRect/>
          <a:stretch>
            <a:fillRect/>
          </a:stretch>
        </p:blipFill>
        <p:spPr bwMode="auto">
          <a:xfrm>
            <a:off x="4654641" y="1181050"/>
            <a:ext cx="1421196" cy="841414"/>
          </a:xfrm>
          <a:prstGeom prst="rect">
            <a:avLst/>
          </a:prstGeom>
          <a:ln>
            <a:noFill/>
          </a:ln>
          <a:effectLst>
            <a:softEdge rad="112500"/>
          </a:effectLst>
        </p:spPr>
      </p:pic>
      <p:pic>
        <p:nvPicPr>
          <p:cNvPr id="244" name="Picture 7"/>
          <p:cNvPicPr>
            <a:picLocks noChangeAspect="1" noChangeArrowheads="1"/>
          </p:cNvPicPr>
          <p:nvPr/>
        </p:nvPicPr>
        <p:blipFill>
          <a:blip r:embed="rId10" cstate="print"/>
          <a:srcRect/>
          <a:stretch>
            <a:fillRect/>
          </a:stretch>
        </p:blipFill>
        <p:spPr bwMode="auto">
          <a:xfrm>
            <a:off x="5374721" y="1901130"/>
            <a:ext cx="1433382" cy="864096"/>
          </a:xfrm>
          <a:prstGeom prst="rect">
            <a:avLst/>
          </a:prstGeom>
          <a:ln>
            <a:noFill/>
          </a:ln>
          <a:effectLst>
            <a:softEdge rad="112500"/>
          </a:effectLst>
        </p:spPr>
      </p:pic>
      <p:sp>
        <p:nvSpPr>
          <p:cNvPr id="245" name="矩形 244"/>
          <p:cNvSpPr/>
          <p:nvPr/>
        </p:nvSpPr>
        <p:spPr>
          <a:xfrm>
            <a:off x="1630305" y="1613098"/>
            <a:ext cx="492443"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教室</a:t>
            </a:r>
            <a:endParaRPr lang="zh-CN" altLang="en-US" sz="1200" dirty="0">
              <a:solidFill>
                <a:schemeClr val="bg1"/>
              </a:solidFill>
              <a:latin typeface="微软雅黑" pitchFamily="34" charset="-122"/>
              <a:ea typeface="微软雅黑" pitchFamily="34" charset="-122"/>
            </a:endParaRPr>
          </a:p>
        </p:txBody>
      </p:sp>
      <p:sp>
        <p:nvSpPr>
          <p:cNvPr id="246" name="矩形 245"/>
          <p:cNvSpPr/>
          <p:nvPr/>
        </p:nvSpPr>
        <p:spPr>
          <a:xfrm>
            <a:off x="551926" y="2405186"/>
            <a:ext cx="646331"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图书馆</a:t>
            </a:r>
            <a:endParaRPr lang="zh-CN" altLang="en-US" sz="1200" b="1" dirty="0">
              <a:solidFill>
                <a:schemeClr val="bg1"/>
              </a:solidFill>
              <a:latin typeface="微软雅黑" pitchFamily="34" charset="-122"/>
              <a:ea typeface="微软雅黑" pitchFamily="34" charset="-122"/>
            </a:endParaRPr>
          </a:p>
        </p:txBody>
      </p:sp>
      <p:sp>
        <p:nvSpPr>
          <p:cNvPr id="257" name="矩形 256"/>
          <p:cNvSpPr/>
          <p:nvPr/>
        </p:nvSpPr>
        <p:spPr>
          <a:xfrm>
            <a:off x="2710425" y="1613098"/>
            <a:ext cx="492443"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宿舍</a:t>
            </a:r>
            <a:endParaRPr lang="zh-CN" altLang="en-US" sz="1200" b="1" dirty="0">
              <a:solidFill>
                <a:schemeClr val="bg1"/>
              </a:solidFill>
              <a:latin typeface="微软雅黑" pitchFamily="34" charset="-122"/>
              <a:ea typeface="微软雅黑" pitchFamily="34" charset="-122"/>
            </a:endParaRPr>
          </a:p>
        </p:txBody>
      </p:sp>
      <p:sp>
        <p:nvSpPr>
          <p:cNvPr id="258" name="矩形 257"/>
          <p:cNvSpPr/>
          <p:nvPr/>
        </p:nvSpPr>
        <p:spPr>
          <a:xfrm>
            <a:off x="3862553" y="2405186"/>
            <a:ext cx="492443"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公寓</a:t>
            </a:r>
            <a:endParaRPr lang="zh-CN" altLang="en-US" sz="1200" b="1" dirty="0">
              <a:solidFill>
                <a:schemeClr val="bg1"/>
              </a:solidFill>
              <a:latin typeface="微软雅黑" pitchFamily="34" charset="-122"/>
              <a:ea typeface="微软雅黑" pitchFamily="34" charset="-122"/>
            </a:endParaRPr>
          </a:p>
        </p:txBody>
      </p:sp>
      <p:sp>
        <p:nvSpPr>
          <p:cNvPr id="268" name="矩形 267"/>
          <p:cNvSpPr/>
          <p:nvPr/>
        </p:nvSpPr>
        <p:spPr>
          <a:xfrm>
            <a:off x="6094801" y="1613098"/>
            <a:ext cx="492443"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操场</a:t>
            </a:r>
            <a:endParaRPr lang="zh-CN" altLang="en-US" sz="1200" b="1" dirty="0">
              <a:solidFill>
                <a:schemeClr val="bg1"/>
              </a:solidFill>
              <a:latin typeface="微软雅黑" pitchFamily="34" charset="-122"/>
              <a:ea typeface="微软雅黑" pitchFamily="34" charset="-122"/>
            </a:endParaRPr>
          </a:p>
        </p:txBody>
      </p:sp>
      <p:sp>
        <p:nvSpPr>
          <p:cNvPr id="275" name="矩形 274"/>
          <p:cNvSpPr/>
          <p:nvPr/>
        </p:nvSpPr>
        <p:spPr>
          <a:xfrm>
            <a:off x="4798657" y="2405186"/>
            <a:ext cx="492443"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校园</a:t>
            </a:r>
            <a:endParaRPr lang="zh-CN" altLang="en-US" sz="1200" b="1" dirty="0">
              <a:solidFill>
                <a:schemeClr val="bg1"/>
              </a:solidFill>
              <a:latin typeface="微软雅黑" pitchFamily="34" charset="-122"/>
              <a:ea typeface="微软雅黑" pitchFamily="34" charset="-122"/>
            </a:endParaRPr>
          </a:p>
        </p:txBody>
      </p:sp>
      <p:sp>
        <p:nvSpPr>
          <p:cNvPr id="276" name="矩形 275"/>
          <p:cNvSpPr/>
          <p:nvPr/>
        </p:nvSpPr>
        <p:spPr>
          <a:xfrm>
            <a:off x="7030905" y="1757114"/>
            <a:ext cx="646331"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报告厅</a:t>
            </a:r>
            <a:endParaRPr lang="zh-CN" altLang="en-US" sz="1200" b="1" dirty="0">
              <a:solidFill>
                <a:schemeClr val="bg1"/>
              </a:solidFill>
              <a:latin typeface="微软雅黑" pitchFamily="34" charset="-122"/>
              <a:ea typeface="微软雅黑" pitchFamily="34" charset="-122"/>
            </a:endParaRPr>
          </a:p>
        </p:txBody>
      </p:sp>
      <p:sp>
        <p:nvSpPr>
          <p:cNvPr id="286" name="矩形 285"/>
          <p:cNvSpPr/>
          <p:nvPr/>
        </p:nvSpPr>
        <p:spPr>
          <a:xfrm>
            <a:off x="8183033" y="2416219"/>
            <a:ext cx="646331" cy="276999"/>
          </a:xfrm>
          <a:prstGeom prst="rect">
            <a:avLst/>
          </a:prstGeom>
        </p:spPr>
        <p:txBody>
          <a:bodyPr wrap="none">
            <a:spAutoFit/>
          </a:bodyPr>
          <a:lstStyle/>
          <a:p>
            <a:r>
              <a:rPr lang="zh-CN" altLang="en-US" sz="1200" b="1" dirty="0" smtClean="0">
                <a:solidFill>
                  <a:schemeClr val="bg1"/>
                </a:solidFill>
                <a:latin typeface="微软雅黑" pitchFamily="34" charset="-122"/>
                <a:ea typeface="微软雅黑" pitchFamily="34" charset="-122"/>
              </a:rPr>
              <a:t>体育馆</a:t>
            </a:r>
            <a:endParaRPr lang="zh-CN" altLang="en-US" sz="1200" b="1" dirty="0">
              <a:solidFill>
                <a:schemeClr val="bg1"/>
              </a:solidFill>
              <a:latin typeface="微软雅黑" pitchFamily="34" charset="-122"/>
              <a:ea typeface="微软雅黑" pitchFamily="34" charset="-122"/>
            </a:endParaRPr>
          </a:p>
        </p:txBody>
      </p:sp>
      <p:sp>
        <p:nvSpPr>
          <p:cNvPr id="293" name="矩形 292"/>
          <p:cNvSpPr/>
          <p:nvPr/>
        </p:nvSpPr>
        <p:spPr>
          <a:xfrm>
            <a:off x="334161" y="2765226"/>
            <a:ext cx="2160240" cy="1569660"/>
          </a:xfrm>
          <a:prstGeom prst="rect">
            <a:avLst/>
          </a:prstGeom>
        </p:spPr>
        <p:txBody>
          <a:bodyPr wrap="square">
            <a:spAutoFit/>
          </a:bodyPr>
          <a:lstStyle/>
          <a:p>
            <a:r>
              <a:rPr lang="zh-CN" altLang="en-US" sz="1200" b="1" dirty="0" smtClean="0">
                <a:solidFill>
                  <a:schemeClr val="bg1"/>
                </a:solidFill>
                <a:latin typeface="微软雅黑" pitchFamily="34" charset="-122"/>
                <a:ea typeface="微软雅黑" pitchFamily="34" charset="-122"/>
              </a:rPr>
              <a:t>部署方案</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l"/>
            </a:pPr>
            <a:r>
              <a:rPr lang="zh-CN" altLang="en-US" sz="1200" dirty="0" smtClean="0">
                <a:solidFill>
                  <a:schemeClr val="bg1"/>
                </a:solidFill>
                <a:latin typeface="微软雅黑" pitchFamily="34" charset="-122"/>
                <a:ea typeface="微软雅黑" pitchFamily="34" charset="-122"/>
              </a:rPr>
              <a:t>室内</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通过壁挂、吸顶、放置方式部署</a:t>
            </a:r>
          </a:p>
          <a:p>
            <a:r>
              <a:rPr lang="zh-CN" altLang="en-US" sz="1200" b="1" dirty="0" smtClean="0">
                <a:solidFill>
                  <a:schemeClr val="bg1"/>
                </a:solidFill>
                <a:latin typeface="微软雅黑" pitchFamily="34" charset="-122"/>
                <a:ea typeface="微软雅黑" pitchFamily="34" charset="-122"/>
              </a:rPr>
              <a:t>方案特点</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施工方便，成本低</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交付周期短</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部署美观</a:t>
            </a:r>
            <a:endParaRPr lang="en-US" altLang="zh-CN" sz="1200" dirty="0" smtClean="0">
              <a:solidFill>
                <a:schemeClr val="bg1"/>
              </a:solidFill>
              <a:latin typeface="微软雅黑" pitchFamily="34" charset="-122"/>
              <a:ea typeface="微软雅黑" pitchFamily="34" charset="-122"/>
            </a:endParaRPr>
          </a:p>
          <a:p>
            <a:endParaRPr lang="zh-CN" altLang="en-US" sz="1200" b="1" dirty="0">
              <a:solidFill>
                <a:schemeClr val="bg1"/>
              </a:solidFill>
              <a:latin typeface="微软雅黑" pitchFamily="34" charset="-122"/>
              <a:ea typeface="微软雅黑" pitchFamily="34" charset="-122"/>
            </a:endParaRPr>
          </a:p>
        </p:txBody>
      </p:sp>
      <p:sp>
        <p:nvSpPr>
          <p:cNvPr id="294" name="矩形 293"/>
          <p:cNvSpPr/>
          <p:nvPr/>
        </p:nvSpPr>
        <p:spPr>
          <a:xfrm>
            <a:off x="2494401" y="2734468"/>
            <a:ext cx="2232248" cy="1569660"/>
          </a:xfrm>
          <a:prstGeom prst="rect">
            <a:avLst/>
          </a:prstGeom>
        </p:spPr>
        <p:txBody>
          <a:bodyPr wrap="square">
            <a:spAutoFit/>
          </a:bodyPr>
          <a:lstStyle/>
          <a:p>
            <a:r>
              <a:rPr lang="zh-CN" altLang="en-US" sz="1200" b="1" dirty="0" smtClean="0">
                <a:solidFill>
                  <a:schemeClr val="bg1"/>
                </a:solidFill>
                <a:latin typeface="微软雅黑" pitchFamily="34" charset="-122"/>
                <a:ea typeface="微软雅黑" pitchFamily="34" charset="-122"/>
              </a:rPr>
              <a:t>部署方案</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l"/>
            </a:pPr>
            <a:r>
              <a:rPr lang="zh-CN" altLang="en-US" sz="1200" dirty="0" smtClean="0">
                <a:solidFill>
                  <a:schemeClr val="bg1"/>
                </a:solidFill>
                <a:latin typeface="微软雅黑" pitchFamily="34" charset="-122"/>
                <a:ea typeface="微软雅黑" pitchFamily="34" charset="-122"/>
              </a:rPr>
              <a:t>敏捷分布式</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部署（推荐）</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l"/>
            </a:pPr>
            <a:r>
              <a:rPr lang="zh-CN" altLang="en-US" sz="1200" dirty="0" smtClean="0">
                <a:solidFill>
                  <a:schemeClr val="bg1"/>
                </a:solidFill>
                <a:latin typeface="微软雅黑" pitchFamily="34" charset="-122"/>
                <a:ea typeface="微软雅黑" pitchFamily="34" charset="-122"/>
              </a:rPr>
              <a:t>面板</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部署（推荐）</a:t>
            </a:r>
            <a:endParaRPr lang="en-US" altLang="zh-CN" sz="1200" dirty="0" smtClean="0">
              <a:solidFill>
                <a:schemeClr val="bg1"/>
              </a:solidFill>
              <a:latin typeface="微软雅黑" pitchFamily="34" charset="-122"/>
              <a:ea typeface="微软雅黑" pitchFamily="34" charset="-122"/>
            </a:endParaRPr>
          </a:p>
          <a:p>
            <a:r>
              <a:rPr lang="zh-CN" altLang="en-US" sz="1200" b="1" dirty="0" smtClean="0">
                <a:solidFill>
                  <a:schemeClr val="bg1"/>
                </a:solidFill>
                <a:latin typeface="微软雅黑" pitchFamily="34" charset="-122"/>
                <a:ea typeface="微软雅黑" pitchFamily="34" charset="-122"/>
              </a:rPr>
              <a:t>方案特点</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根据场景灵活选择覆盖方案</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无线信号覆盖效果好</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可满足单用户</a:t>
            </a:r>
            <a:r>
              <a:rPr lang="en-US" altLang="zh-CN" sz="1200" dirty="0" smtClean="0">
                <a:solidFill>
                  <a:schemeClr val="bg1"/>
                </a:solidFill>
                <a:latin typeface="微软雅黑" pitchFamily="34" charset="-122"/>
                <a:ea typeface="微软雅黑" pitchFamily="34" charset="-122"/>
              </a:rPr>
              <a:t>2~4Mbps</a:t>
            </a:r>
            <a:r>
              <a:rPr lang="zh-CN" altLang="en-US" sz="1200" dirty="0" smtClean="0">
                <a:solidFill>
                  <a:schemeClr val="bg1"/>
                </a:solidFill>
                <a:latin typeface="微软雅黑" pitchFamily="34" charset="-122"/>
                <a:ea typeface="微软雅黑" pitchFamily="34" charset="-122"/>
              </a:rPr>
              <a:t>带宽需求</a:t>
            </a:r>
            <a:endParaRPr lang="en-US" altLang="zh-CN" sz="1200" dirty="0" smtClean="0">
              <a:solidFill>
                <a:schemeClr val="bg1"/>
              </a:solidFill>
              <a:latin typeface="微软雅黑" pitchFamily="34" charset="-122"/>
              <a:ea typeface="微软雅黑" pitchFamily="34" charset="-122"/>
            </a:endParaRPr>
          </a:p>
        </p:txBody>
      </p:sp>
      <p:sp>
        <p:nvSpPr>
          <p:cNvPr id="304" name="矩形 303"/>
          <p:cNvSpPr/>
          <p:nvPr/>
        </p:nvSpPr>
        <p:spPr>
          <a:xfrm>
            <a:off x="4654641" y="2765226"/>
            <a:ext cx="2232248" cy="1384995"/>
          </a:xfrm>
          <a:prstGeom prst="rect">
            <a:avLst/>
          </a:prstGeom>
        </p:spPr>
        <p:txBody>
          <a:bodyPr wrap="square">
            <a:spAutoFit/>
          </a:bodyPr>
          <a:lstStyle/>
          <a:p>
            <a:r>
              <a:rPr lang="zh-CN" altLang="en-US" sz="1200" b="1" dirty="0" smtClean="0">
                <a:solidFill>
                  <a:schemeClr val="bg1"/>
                </a:solidFill>
                <a:latin typeface="微软雅黑" pitchFamily="34" charset="-122"/>
                <a:ea typeface="微软雅黑" pitchFamily="34" charset="-122"/>
              </a:rPr>
              <a:t>部署方案</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l"/>
            </a:pPr>
            <a:r>
              <a:rPr lang="zh-CN" altLang="en-US" sz="1200" dirty="0" smtClean="0">
                <a:solidFill>
                  <a:schemeClr val="bg1"/>
                </a:solidFill>
                <a:latin typeface="微软雅黑" pitchFamily="34" charset="-122"/>
                <a:ea typeface="微软雅黑" pitchFamily="34" charset="-122"/>
              </a:rPr>
              <a:t>室外</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抱杆或挂墙安装，定向或全向无线覆盖</a:t>
            </a:r>
            <a:endParaRPr lang="en-US" altLang="zh-CN" sz="1200" dirty="0" smtClean="0">
              <a:solidFill>
                <a:schemeClr val="bg1"/>
              </a:solidFill>
              <a:latin typeface="微软雅黑" pitchFamily="34" charset="-122"/>
              <a:ea typeface="微软雅黑" pitchFamily="34" charset="-122"/>
            </a:endParaRPr>
          </a:p>
          <a:p>
            <a:r>
              <a:rPr lang="zh-CN" altLang="en-US" sz="1200" b="1" dirty="0" smtClean="0">
                <a:solidFill>
                  <a:schemeClr val="bg1"/>
                </a:solidFill>
                <a:latin typeface="微软雅黑" pitchFamily="34" charset="-122"/>
                <a:ea typeface="微软雅黑" pitchFamily="34" charset="-122"/>
              </a:rPr>
              <a:t>方案特点</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u"/>
            </a:pPr>
            <a:r>
              <a:rPr lang="en-US" altLang="zh-CN" sz="1200" dirty="0" smtClean="0">
                <a:solidFill>
                  <a:schemeClr val="bg1"/>
                </a:solidFill>
                <a:latin typeface="微软雅黑" pitchFamily="34" charset="-122"/>
                <a:ea typeface="微软雅黑" pitchFamily="34" charset="-122"/>
              </a:rPr>
              <a:t>IP67</a:t>
            </a:r>
            <a:r>
              <a:rPr lang="zh-CN" altLang="en-US" sz="1200" dirty="0" smtClean="0">
                <a:solidFill>
                  <a:schemeClr val="bg1"/>
                </a:solidFill>
                <a:latin typeface="微软雅黑" pitchFamily="34" charset="-122"/>
                <a:ea typeface="微软雅黑" pitchFamily="34" charset="-122"/>
              </a:rPr>
              <a:t>防尘防水等级</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全内置防雷器件，防护高</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noProof="1" smtClean="0">
                <a:solidFill>
                  <a:schemeClr val="bg1"/>
                </a:solidFill>
                <a:latin typeface="微软雅黑" pitchFamily="34" charset="-122"/>
                <a:ea typeface="微软雅黑" pitchFamily="34" charset="-122"/>
              </a:rPr>
              <a:t>免螺丝安装，高效部署</a:t>
            </a:r>
            <a:endParaRPr lang="en-US" altLang="zh-CN" sz="1200" dirty="0" smtClean="0">
              <a:solidFill>
                <a:schemeClr val="bg1"/>
              </a:solidFill>
              <a:latin typeface="微软雅黑" pitchFamily="34" charset="-122"/>
              <a:ea typeface="微软雅黑" pitchFamily="34" charset="-122"/>
            </a:endParaRPr>
          </a:p>
        </p:txBody>
      </p:sp>
      <p:sp>
        <p:nvSpPr>
          <p:cNvPr id="311" name="矩形 310"/>
          <p:cNvSpPr/>
          <p:nvPr/>
        </p:nvSpPr>
        <p:spPr>
          <a:xfrm>
            <a:off x="6814881" y="2779742"/>
            <a:ext cx="2339752" cy="1569660"/>
          </a:xfrm>
          <a:prstGeom prst="rect">
            <a:avLst/>
          </a:prstGeom>
        </p:spPr>
        <p:txBody>
          <a:bodyPr wrap="square">
            <a:spAutoFit/>
          </a:bodyPr>
          <a:lstStyle/>
          <a:p>
            <a:r>
              <a:rPr lang="zh-CN" altLang="en-US" sz="1200" b="1" dirty="0" smtClean="0">
                <a:solidFill>
                  <a:schemeClr val="bg1"/>
                </a:solidFill>
                <a:latin typeface="微软雅黑" pitchFamily="34" charset="-122"/>
                <a:ea typeface="微软雅黑" pitchFamily="34" charset="-122"/>
              </a:rPr>
              <a:t>部署方案</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l"/>
            </a:pPr>
            <a:r>
              <a:rPr lang="zh-CN" altLang="en-US" sz="1200" dirty="0" smtClean="0">
                <a:solidFill>
                  <a:schemeClr val="bg1"/>
                </a:solidFill>
                <a:latin typeface="微软雅黑" pitchFamily="34" charset="-122"/>
                <a:ea typeface="微软雅黑" pitchFamily="34" charset="-122"/>
              </a:rPr>
              <a:t>采用室内</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小角度定向天线覆盖</a:t>
            </a:r>
            <a:endParaRPr lang="en-US" altLang="zh-CN" sz="1200" dirty="0" smtClean="0">
              <a:solidFill>
                <a:schemeClr val="bg1"/>
              </a:solidFill>
              <a:latin typeface="微软雅黑" pitchFamily="34" charset="-122"/>
              <a:ea typeface="微软雅黑" pitchFamily="34" charset="-122"/>
            </a:endParaRPr>
          </a:p>
          <a:p>
            <a:r>
              <a:rPr lang="zh-CN" altLang="en-US" sz="1200" b="1" dirty="0" smtClean="0">
                <a:solidFill>
                  <a:schemeClr val="bg1"/>
                </a:solidFill>
                <a:latin typeface="微软雅黑" pitchFamily="34" charset="-122"/>
                <a:ea typeface="微软雅黑" pitchFamily="34" charset="-122"/>
              </a:rPr>
              <a:t>方案特点</a:t>
            </a:r>
            <a:endParaRPr lang="en-US" altLang="zh-CN" sz="1200" b="1"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抗干扰能力强</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en-US" altLang="zh-CN" sz="1200" dirty="0" smtClean="0">
                <a:solidFill>
                  <a:schemeClr val="bg1"/>
                </a:solidFill>
                <a:latin typeface="微软雅黑" pitchFamily="34" charset="-122"/>
                <a:ea typeface="微软雅黑" pitchFamily="34" charset="-122"/>
              </a:rPr>
              <a:t>HD Boost</a:t>
            </a:r>
            <a:r>
              <a:rPr lang="zh-CN" altLang="en-US" sz="1200" dirty="0" smtClean="0">
                <a:solidFill>
                  <a:schemeClr val="bg1"/>
                </a:solidFill>
                <a:latin typeface="微软雅黑" pitchFamily="34" charset="-122"/>
                <a:ea typeface="微软雅黑" pitchFamily="34" charset="-122"/>
              </a:rPr>
              <a:t>高密加速，体验强</a:t>
            </a:r>
            <a:endParaRPr lang="en-US" altLang="zh-CN" sz="1200" dirty="0" smtClean="0">
              <a:solidFill>
                <a:schemeClr val="bg1"/>
              </a:solidFill>
              <a:latin typeface="微软雅黑" pitchFamily="34" charset="-122"/>
              <a:ea typeface="微软雅黑" pitchFamily="34" charset="-122"/>
            </a:endParaRPr>
          </a:p>
          <a:p>
            <a:pPr>
              <a:buFont typeface="Wingdings" pitchFamily="2" charset="2"/>
              <a:buChar char="u"/>
            </a:pPr>
            <a:r>
              <a:rPr lang="zh-CN" altLang="en-US" sz="1200" dirty="0" smtClean="0">
                <a:solidFill>
                  <a:schemeClr val="bg1"/>
                </a:solidFill>
                <a:latin typeface="微软雅黑" pitchFamily="34" charset="-122"/>
                <a:ea typeface="微软雅黑" pitchFamily="34" charset="-122"/>
              </a:rPr>
              <a:t>多用户接入，可满足单用户</a:t>
            </a:r>
            <a:r>
              <a:rPr lang="en-US" altLang="zh-CN" sz="1200" dirty="0" smtClean="0">
                <a:solidFill>
                  <a:schemeClr val="bg1"/>
                </a:solidFill>
                <a:latin typeface="微软雅黑" pitchFamily="34" charset="-122"/>
                <a:ea typeface="微软雅黑" pitchFamily="34" charset="-122"/>
              </a:rPr>
              <a:t>2~4Mbps</a:t>
            </a:r>
            <a:r>
              <a:rPr lang="zh-CN" altLang="en-US" sz="1200" dirty="0" smtClean="0">
                <a:solidFill>
                  <a:schemeClr val="bg1"/>
                </a:solidFill>
                <a:latin typeface="微软雅黑" pitchFamily="34" charset="-122"/>
                <a:ea typeface="微软雅黑" pitchFamily="34" charset="-122"/>
              </a:rPr>
              <a:t>带宽需求</a:t>
            </a:r>
            <a:endParaRPr lang="en-US" altLang="zh-CN" sz="1200" dirty="0" smtClean="0">
              <a:solidFill>
                <a:schemeClr val="bg1"/>
              </a:solidFill>
              <a:latin typeface="微软雅黑" pitchFamily="34" charset="-122"/>
              <a:ea typeface="微软雅黑" pitchFamily="34" charset="-122"/>
            </a:endParaRPr>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标题 84"/>
          <p:cNvSpPr>
            <a:spLocks noGrp="1"/>
          </p:cNvSpPr>
          <p:nvPr>
            <p:ph type="title"/>
          </p:nvPr>
        </p:nvSpPr>
        <p:spPr>
          <a:xfrm>
            <a:off x="251520" y="123478"/>
            <a:ext cx="8400225" cy="572400"/>
          </a:xfrm>
        </p:spPr>
        <p:txBody>
          <a:bodyPr>
            <a:noAutofit/>
          </a:bodyPr>
          <a:lstStyle/>
          <a:p>
            <a:pPr algn="l" eaLnBrk="0" hangingPunct="0">
              <a:defRPr/>
            </a:pPr>
            <a:r>
              <a:rPr lang="zh-CN" altLang="en-US" sz="2800" dirty="0" smtClean="0">
                <a:sym typeface="Calibri" pitchFamily="34" charset="0"/>
              </a:rPr>
              <a:t>敏捷分布式最佳</a:t>
            </a:r>
            <a:r>
              <a:rPr lang="en-US" altLang="zh-CN" sz="2800" dirty="0" smtClean="0">
                <a:sym typeface="Calibri" pitchFamily="34" charset="0"/>
              </a:rPr>
              <a:t>WIFI</a:t>
            </a:r>
            <a:r>
              <a:rPr lang="zh-CN" altLang="en-US" sz="2800" dirty="0" smtClean="0">
                <a:sym typeface="Calibri" pitchFamily="34" charset="0"/>
              </a:rPr>
              <a:t>覆盖，增强学生宿舍上网体验</a:t>
            </a:r>
            <a:endParaRPr lang="zh-CN" altLang="en-US" sz="2800" dirty="0">
              <a:sym typeface="Lucida Grande"/>
            </a:endParaRPr>
          </a:p>
        </p:txBody>
      </p:sp>
      <p:sp>
        <p:nvSpPr>
          <p:cNvPr id="229" name="TextBox 228"/>
          <p:cNvSpPr txBox="1"/>
          <p:nvPr/>
        </p:nvSpPr>
        <p:spPr>
          <a:xfrm>
            <a:off x="802501" y="3710617"/>
            <a:ext cx="857791" cy="230849"/>
          </a:xfrm>
          <a:prstGeom prst="rect">
            <a:avLst/>
          </a:prstGeom>
          <a:noFill/>
        </p:spPr>
        <p:txBody>
          <a:bodyPr wrap="square" lIns="121936" tIns="60968" rIns="121936" bIns="60968" rtlCol="0">
            <a:spAutoFit/>
          </a:bodyPr>
          <a:lstStyle/>
          <a:p>
            <a:pPr algn="ctr"/>
            <a:r>
              <a:rPr lang="en-US" altLang="zh-CN" sz="700"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2.4GHz+5GHz</a:t>
            </a:r>
            <a:endParaRPr lang="zh-CN" altLang="en-US" sz="700"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grpSp>
        <p:nvGrpSpPr>
          <p:cNvPr id="2" name="组合 378"/>
          <p:cNvGrpSpPr/>
          <p:nvPr/>
        </p:nvGrpSpPr>
        <p:grpSpPr>
          <a:xfrm>
            <a:off x="1059190" y="1403639"/>
            <a:ext cx="3061281" cy="1607031"/>
            <a:chOff x="1595440" y="1237388"/>
            <a:chExt cx="3258176" cy="2819772"/>
          </a:xfrm>
        </p:grpSpPr>
        <p:cxnSp>
          <p:nvCxnSpPr>
            <p:cNvPr id="152" name="肘形连接符 344"/>
            <p:cNvCxnSpPr/>
            <p:nvPr/>
          </p:nvCxnSpPr>
          <p:spPr>
            <a:xfrm rot="5400000" flipH="1" flipV="1">
              <a:off x="2044949" y="2232600"/>
              <a:ext cx="829345" cy="2"/>
            </a:xfrm>
            <a:prstGeom prst="bentConnector3">
              <a:avLst>
                <a:gd name="adj1" fmla="val 50000"/>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3" name="肘形连接符 352"/>
            <p:cNvCxnSpPr>
              <a:endCxn id="375" idx="2"/>
            </p:cNvCxnSpPr>
            <p:nvPr/>
          </p:nvCxnSpPr>
          <p:spPr>
            <a:xfrm rot="10800000">
              <a:off x="1873784" y="1900863"/>
              <a:ext cx="1720074" cy="746410"/>
            </a:xfrm>
            <a:prstGeom prst="bentConnector2">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4" name="肘形连接符 353"/>
            <p:cNvCxnSpPr/>
            <p:nvPr/>
          </p:nvCxnSpPr>
          <p:spPr>
            <a:xfrm rot="10800000">
              <a:off x="3269790" y="1900866"/>
              <a:ext cx="648133" cy="746408"/>
            </a:xfrm>
            <a:prstGeom prst="bentConnector3">
              <a:avLst>
                <a:gd name="adj1" fmla="val 99971"/>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5" name="肘形连接符 154"/>
            <p:cNvCxnSpPr/>
            <p:nvPr/>
          </p:nvCxnSpPr>
          <p:spPr>
            <a:xfrm rot="5400000" flipH="1" flipV="1">
              <a:off x="3490708" y="2274067"/>
              <a:ext cx="746410" cy="2"/>
            </a:xfrm>
            <a:prstGeom prst="bentConnector3">
              <a:avLst>
                <a:gd name="adj1" fmla="val 50000"/>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
          <p:nvSpPr>
            <p:cNvPr id="156" name="矩形 155"/>
            <p:cNvSpPr/>
            <p:nvPr/>
          </p:nvSpPr>
          <p:spPr>
            <a:xfrm>
              <a:off x="1595440" y="1237388"/>
              <a:ext cx="594124" cy="829345"/>
            </a:xfrm>
            <a:prstGeom prst="rect">
              <a:avLst/>
            </a:prstGeom>
            <a:noFill/>
            <a:ln w="28575" cap="flat" cmpd="sng" algn="ctr">
              <a:solidFill>
                <a:srgbClr val="00B0F0"/>
              </a:solidFill>
              <a:prstDash val="solid"/>
              <a:miter lim="800000"/>
            </a:ln>
            <a:effectLst/>
          </p:spPr>
          <p:txBody>
            <a:bodyPr lIns="121944" tIns="60972" rIns="121944" bIns="60972" rtlCol="0" anchor="ctr"/>
            <a:lstStyle/>
            <a:p>
              <a:pPr algn="ctr" defTabSz="1219444" fontAlgn="auto">
                <a:spcBef>
                  <a:spcPts val="0"/>
                </a:spcBef>
                <a:spcAft>
                  <a:spcPts val="0"/>
                </a:spcAft>
                <a:defRPr/>
              </a:pPr>
              <a:endParaRPr lang="zh-CN" altLang="en-US" sz="700" kern="0" dirty="0">
                <a:solidFill>
                  <a:schemeClr val="bg1"/>
                </a:solidFill>
              </a:endParaRPr>
            </a:p>
          </p:txBody>
        </p:sp>
        <p:grpSp>
          <p:nvGrpSpPr>
            <p:cNvPr id="3" name="组合 338"/>
            <p:cNvGrpSpPr/>
            <p:nvPr/>
          </p:nvGrpSpPr>
          <p:grpSpPr>
            <a:xfrm>
              <a:off x="1770916" y="1578217"/>
              <a:ext cx="202604" cy="398990"/>
              <a:chOff x="4362652" y="3520936"/>
              <a:chExt cx="321501" cy="422233"/>
            </a:xfrm>
          </p:grpSpPr>
          <p:sp>
            <p:nvSpPr>
              <p:cNvPr id="375" name="矩形 374"/>
              <p:cNvSpPr/>
              <p:nvPr/>
            </p:nvSpPr>
            <p:spPr>
              <a:xfrm>
                <a:off x="4492538" y="3797877"/>
                <a:ext cx="66694" cy="64506"/>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4" name="组合 556"/>
              <p:cNvGrpSpPr/>
              <p:nvPr/>
            </p:nvGrpSpPr>
            <p:grpSpPr>
              <a:xfrm>
                <a:off x="4362652" y="3520936"/>
                <a:ext cx="321501" cy="422233"/>
                <a:chOff x="3611929" y="3805299"/>
                <a:chExt cx="577474" cy="591634"/>
              </a:xfrm>
            </p:grpSpPr>
            <p:sp>
              <p:nvSpPr>
                <p:cNvPr id="377" name="棱台 376"/>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78" name="矩形 377"/>
                <p:cNvSpPr/>
                <p:nvPr/>
              </p:nvSpPr>
              <p:spPr>
                <a:xfrm>
                  <a:off x="3620472" y="3876423"/>
                  <a:ext cx="560398" cy="520510"/>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5" name="组合 366"/>
            <p:cNvGrpSpPr/>
            <p:nvPr/>
          </p:nvGrpSpPr>
          <p:grpSpPr>
            <a:xfrm>
              <a:off x="1758227" y="1679903"/>
              <a:ext cx="156382" cy="351026"/>
              <a:chOff x="3524343" y="3425520"/>
              <a:chExt cx="778907" cy="913572"/>
            </a:xfrm>
          </p:grpSpPr>
          <p:sp>
            <p:nvSpPr>
              <p:cNvPr id="371" name="矩形 370"/>
              <p:cNvSpPr/>
              <p:nvPr/>
            </p:nvSpPr>
            <p:spPr>
              <a:xfrm>
                <a:off x="3638715" y="3743299"/>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72" name="矩形 371"/>
              <p:cNvSpPr/>
              <p:nvPr/>
            </p:nvSpPr>
            <p:spPr>
              <a:xfrm>
                <a:off x="3638715" y="3530111"/>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73" name="棱台 372"/>
              <p:cNvSpPr/>
              <p:nvPr/>
            </p:nvSpPr>
            <p:spPr>
              <a:xfrm>
                <a:off x="3678733" y="3458987"/>
                <a:ext cx="458273" cy="419246"/>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74" name="矩形 373"/>
              <p:cNvSpPr/>
              <p:nvPr/>
            </p:nvSpPr>
            <p:spPr>
              <a:xfrm>
                <a:off x="3524343" y="3425520"/>
                <a:ext cx="778907" cy="913572"/>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nvGrpSpPr>
            <p:cNvPr id="6" name="组合 367"/>
            <p:cNvGrpSpPr/>
            <p:nvPr/>
          </p:nvGrpSpPr>
          <p:grpSpPr>
            <a:xfrm>
              <a:off x="1831670" y="1679525"/>
              <a:ext cx="196613" cy="351025"/>
              <a:chOff x="6340509" y="3939068"/>
              <a:chExt cx="979286" cy="913571"/>
            </a:xfrm>
          </p:grpSpPr>
          <p:grpSp>
            <p:nvGrpSpPr>
              <p:cNvPr id="7" name="组合 502"/>
              <p:cNvGrpSpPr/>
              <p:nvPr/>
            </p:nvGrpSpPr>
            <p:grpSpPr>
              <a:xfrm>
                <a:off x="7014909" y="4043162"/>
                <a:ext cx="75641" cy="276999"/>
                <a:chOff x="7548887" y="4022741"/>
                <a:chExt cx="75641" cy="276999"/>
              </a:xfrm>
            </p:grpSpPr>
            <p:sp>
              <p:nvSpPr>
                <p:cNvPr id="369" name="矩形 368"/>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70" name="矩形 369"/>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8" name="组合 503"/>
              <p:cNvGrpSpPr/>
              <p:nvPr/>
            </p:nvGrpSpPr>
            <p:grpSpPr>
              <a:xfrm>
                <a:off x="6340509" y="3939068"/>
                <a:ext cx="979286" cy="913571"/>
                <a:chOff x="3306869" y="4129795"/>
                <a:chExt cx="1234004" cy="913571"/>
              </a:xfrm>
            </p:grpSpPr>
            <p:sp>
              <p:nvSpPr>
                <p:cNvPr id="367" name="棱台 366"/>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68" name="矩形 367"/>
                <p:cNvSpPr/>
                <p:nvPr/>
              </p:nvSpPr>
              <p:spPr>
                <a:xfrm>
                  <a:off x="3306869" y="4129795"/>
                  <a:ext cx="1234004" cy="913571"/>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9" name="组合 382"/>
            <p:cNvGrpSpPr/>
            <p:nvPr/>
          </p:nvGrpSpPr>
          <p:grpSpPr>
            <a:xfrm>
              <a:off x="1729862" y="1320324"/>
              <a:ext cx="351680" cy="226270"/>
              <a:chOff x="4788869" y="2942943"/>
              <a:chExt cx="1053084" cy="421469"/>
            </a:xfrm>
          </p:grpSpPr>
          <p:pic>
            <p:nvPicPr>
              <p:cNvPr id="361" name="图片 360"/>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362" name="图片 361"/>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5319710" y="2944439"/>
                <a:ext cx="411309" cy="411457"/>
              </a:xfrm>
              <a:prstGeom prst="rect">
                <a:avLst/>
              </a:prstGeom>
            </p:spPr>
          </p:pic>
          <p:pic>
            <p:nvPicPr>
              <p:cNvPr id="363" name="图片 362"/>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4890399" y="2942943"/>
                <a:ext cx="411308" cy="411456"/>
              </a:xfrm>
              <a:prstGeom prst="rect">
                <a:avLst/>
              </a:prstGeom>
            </p:spPr>
          </p:pic>
          <p:pic>
            <p:nvPicPr>
              <p:cNvPr id="364" name="图片 363"/>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grpSp>
          <p:nvGrpSpPr>
            <p:cNvPr id="10" name="组合 338"/>
            <p:cNvGrpSpPr/>
            <p:nvPr/>
          </p:nvGrpSpPr>
          <p:grpSpPr>
            <a:xfrm>
              <a:off x="2365040" y="1578218"/>
              <a:ext cx="202604" cy="398990"/>
              <a:chOff x="4362652" y="3520936"/>
              <a:chExt cx="321501" cy="422233"/>
            </a:xfrm>
          </p:grpSpPr>
          <p:sp>
            <p:nvSpPr>
              <p:cNvPr id="357" name="矩形 356"/>
              <p:cNvSpPr/>
              <p:nvPr/>
            </p:nvSpPr>
            <p:spPr>
              <a:xfrm>
                <a:off x="4492538" y="3797877"/>
                <a:ext cx="66694" cy="64506"/>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11" name="组合 556"/>
              <p:cNvGrpSpPr/>
              <p:nvPr/>
            </p:nvGrpSpPr>
            <p:grpSpPr>
              <a:xfrm>
                <a:off x="4362652" y="3520936"/>
                <a:ext cx="321501" cy="422233"/>
                <a:chOff x="3611929" y="3805299"/>
                <a:chExt cx="577474" cy="591634"/>
              </a:xfrm>
            </p:grpSpPr>
            <p:sp>
              <p:nvSpPr>
                <p:cNvPr id="359" name="棱台 358"/>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60" name="矩形 359"/>
                <p:cNvSpPr/>
                <p:nvPr/>
              </p:nvSpPr>
              <p:spPr>
                <a:xfrm>
                  <a:off x="3620472" y="3876423"/>
                  <a:ext cx="560398" cy="520510"/>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sp>
          <p:nvSpPr>
            <p:cNvPr id="162" name="矩形 161"/>
            <p:cNvSpPr/>
            <p:nvPr/>
          </p:nvSpPr>
          <p:spPr>
            <a:xfrm>
              <a:off x="2189564" y="1237388"/>
              <a:ext cx="594124" cy="829345"/>
            </a:xfrm>
            <a:prstGeom prst="rect">
              <a:avLst/>
            </a:prstGeom>
            <a:noFill/>
            <a:ln w="28575" cap="flat" cmpd="sng" algn="ctr">
              <a:solidFill>
                <a:srgbClr val="00B0F0"/>
              </a:solid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grpSp>
          <p:nvGrpSpPr>
            <p:cNvPr id="12" name="组合 366"/>
            <p:cNvGrpSpPr/>
            <p:nvPr/>
          </p:nvGrpSpPr>
          <p:grpSpPr>
            <a:xfrm>
              <a:off x="2352350" y="1679904"/>
              <a:ext cx="156382" cy="351026"/>
              <a:chOff x="3524343" y="3425516"/>
              <a:chExt cx="778907" cy="913567"/>
            </a:xfrm>
          </p:grpSpPr>
          <p:sp>
            <p:nvSpPr>
              <p:cNvPr id="353" name="矩形 352"/>
              <p:cNvSpPr/>
              <p:nvPr/>
            </p:nvSpPr>
            <p:spPr>
              <a:xfrm>
                <a:off x="3638715" y="3743299"/>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54" name="矩形 353"/>
              <p:cNvSpPr/>
              <p:nvPr/>
            </p:nvSpPr>
            <p:spPr>
              <a:xfrm>
                <a:off x="3638715" y="3530111"/>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55" name="棱台 354"/>
              <p:cNvSpPr/>
              <p:nvPr/>
            </p:nvSpPr>
            <p:spPr>
              <a:xfrm>
                <a:off x="3678733" y="3458987"/>
                <a:ext cx="458273" cy="419246"/>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56" name="矩形 355"/>
              <p:cNvSpPr/>
              <p:nvPr/>
            </p:nvSpPr>
            <p:spPr>
              <a:xfrm>
                <a:off x="3524343" y="3425516"/>
                <a:ext cx="778907" cy="913567"/>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nvGrpSpPr>
            <p:cNvPr id="13" name="组合 367"/>
            <p:cNvGrpSpPr/>
            <p:nvPr/>
          </p:nvGrpSpPr>
          <p:grpSpPr>
            <a:xfrm>
              <a:off x="2425794" y="1679532"/>
              <a:ext cx="196613" cy="351025"/>
              <a:chOff x="6340509" y="3939066"/>
              <a:chExt cx="979286" cy="913568"/>
            </a:xfrm>
          </p:grpSpPr>
          <p:grpSp>
            <p:nvGrpSpPr>
              <p:cNvPr id="14" name="组合 502"/>
              <p:cNvGrpSpPr/>
              <p:nvPr/>
            </p:nvGrpSpPr>
            <p:grpSpPr>
              <a:xfrm>
                <a:off x="7014909" y="4043162"/>
                <a:ext cx="75641" cy="276999"/>
                <a:chOff x="7548887" y="4022741"/>
                <a:chExt cx="75641" cy="276999"/>
              </a:xfrm>
            </p:grpSpPr>
            <p:sp>
              <p:nvSpPr>
                <p:cNvPr id="351" name="矩形 350"/>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52" name="矩形 351"/>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15" name="组合 503"/>
              <p:cNvGrpSpPr/>
              <p:nvPr/>
            </p:nvGrpSpPr>
            <p:grpSpPr>
              <a:xfrm>
                <a:off x="6340509" y="3939066"/>
                <a:ext cx="979286" cy="913568"/>
                <a:chOff x="3306869" y="4129793"/>
                <a:chExt cx="1234004" cy="913568"/>
              </a:xfrm>
            </p:grpSpPr>
            <p:sp>
              <p:nvSpPr>
                <p:cNvPr id="349" name="棱台 348"/>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50" name="矩形 349"/>
                <p:cNvSpPr/>
                <p:nvPr/>
              </p:nvSpPr>
              <p:spPr>
                <a:xfrm>
                  <a:off x="3306869" y="4129793"/>
                  <a:ext cx="1234004" cy="913568"/>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16" name="组合 382"/>
            <p:cNvGrpSpPr/>
            <p:nvPr/>
          </p:nvGrpSpPr>
          <p:grpSpPr>
            <a:xfrm>
              <a:off x="2323986" y="1320322"/>
              <a:ext cx="351680" cy="226270"/>
              <a:chOff x="4788869" y="2942943"/>
              <a:chExt cx="1053084" cy="421469"/>
            </a:xfrm>
          </p:grpSpPr>
          <p:pic>
            <p:nvPicPr>
              <p:cNvPr id="343" name="图片 342"/>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344" name="图片 343"/>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5319710" y="2944439"/>
                <a:ext cx="411309" cy="411457"/>
              </a:xfrm>
              <a:prstGeom prst="rect">
                <a:avLst/>
              </a:prstGeom>
            </p:spPr>
          </p:pic>
          <p:pic>
            <p:nvPicPr>
              <p:cNvPr id="345" name="图片 344"/>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4890399" y="2942943"/>
                <a:ext cx="411308" cy="411456"/>
              </a:xfrm>
              <a:prstGeom prst="rect">
                <a:avLst/>
              </a:prstGeom>
            </p:spPr>
          </p:pic>
          <p:pic>
            <p:nvPicPr>
              <p:cNvPr id="346" name="图片 345"/>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grpSp>
          <p:nvGrpSpPr>
            <p:cNvPr id="17" name="组合 338"/>
            <p:cNvGrpSpPr/>
            <p:nvPr/>
          </p:nvGrpSpPr>
          <p:grpSpPr>
            <a:xfrm>
              <a:off x="3175209" y="1578218"/>
              <a:ext cx="202604" cy="398990"/>
              <a:chOff x="4362652" y="3520936"/>
              <a:chExt cx="321501" cy="422233"/>
            </a:xfrm>
          </p:grpSpPr>
          <p:sp>
            <p:nvSpPr>
              <p:cNvPr id="339" name="矩形 338"/>
              <p:cNvSpPr/>
              <p:nvPr/>
            </p:nvSpPr>
            <p:spPr>
              <a:xfrm>
                <a:off x="4492538" y="3797877"/>
                <a:ext cx="66694" cy="64506"/>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18" name="组合 556"/>
              <p:cNvGrpSpPr/>
              <p:nvPr/>
            </p:nvGrpSpPr>
            <p:grpSpPr>
              <a:xfrm>
                <a:off x="4362652" y="3520936"/>
                <a:ext cx="321501" cy="422233"/>
                <a:chOff x="3611929" y="3805299"/>
                <a:chExt cx="577474" cy="591634"/>
              </a:xfrm>
            </p:grpSpPr>
            <p:sp>
              <p:nvSpPr>
                <p:cNvPr id="341" name="棱台 340"/>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42" name="矩形 341"/>
                <p:cNvSpPr/>
                <p:nvPr/>
              </p:nvSpPr>
              <p:spPr>
                <a:xfrm>
                  <a:off x="3620472" y="3876423"/>
                  <a:ext cx="560398" cy="520510"/>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sp>
          <p:nvSpPr>
            <p:cNvPr id="167" name="矩形 166"/>
            <p:cNvSpPr/>
            <p:nvPr/>
          </p:nvSpPr>
          <p:spPr>
            <a:xfrm>
              <a:off x="2999733" y="1237388"/>
              <a:ext cx="594124" cy="829345"/>
            </a:xfrm>
            <a:prstGeom prst="rect">
              <a:avLst/>
            </a:prstGeom>
            <a:noFill/>
            <a:ln w="28575" cap="flat" cmpd="sng" algn="ctr">
              <a:solidFill>
                <a:srgbClr val="00B0F0"/>
              </a:solid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grpSp>
          <p:nvGrpSpPr>
            <p:cNvPr id="19" name="组合 366"/>
            <p:cNvGrpSpPr/>
            <p:nvPr/>
          </p:nvGrpSpPr>
          <p:grpSpPr>
            <a:xfrm>
              <a:off x="3162519" y="1679904"/>
              <a:ext cx="156382" cy="351026"/>
              <a:chOff x="3524343" y="3425516"/>
              <a:chExt cx="778907" cy="913567"/>
            </a:xfrm>
          </p:grpSpPr>
          <p:sp>
            <p:nvSpPr>
              <p:cNvPr id="335" name="矩形 334"/>
              <p:cNvSpPr/>
              <p:nvPr/>
            </p:nvSpPr>
            <p:spPr>
              <a:xfrm>
                <a:off x="3638715" y="3743299"/>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36" name="矩形 335"/>
              <p:cNvSpPr/>
              <p:nvPr/>
            </p:nvSpPr>
            <p:spPr>
              <a:xfrm>
                <a:off x="3638715" y="3530111"/>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37" name="棱台 336"/>
              <p:cNvSpPr/>
              <p:nvPr/>
            </p:nvSpPr>
            <p:spPr>
              <a:xfrm>
                <a:off x="3678733" y="3458987"/>
                <a:ext cx="458273" cy="419246"/>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38" name="矩形 337"/>
              <p:cNvSpPr/>
              <p:nvPr/>
            </p:nvSpPr>
            <p:spPr>
              <a:xfrm>
                <a:off x="3524343" y="3425516"/>
                <a:ext cx="778907" cy="913567"/>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nvGrpSpPr>
            <p:cNvPr id="20" name="组合 367"/>
            <p:cNvGrpSpPr/>
            <p:nvPr/>
          </p:nvGrpSpPr>
          <p:grpSpPr>
            <a:xfrm>
              <a:off x="3235962" y="1679532"/>
              <a:ext cx="196613" cy="351025"/>
              <a:chOff x="6340509" y="3939066"/>
              <a:chExt cx="979286" cy="913568"/>
            </a:xfrm>
          </p:grpSpPr>
          <p:grpSp>
            <p:nvGrpSpPr>
              <p:cNvPr id="21" name="组合 502"/>
              <p:cNvGrpSpPr/>
              <p:nvPr/>
            </p:nvGrpSpPr>
            <p:grpSpPr>
              <a:xfrm>
                <a:off x="7014909" y="4043162"/>
                <a:ext cx="75641" cy="276999"/>
                <a:chOff x="7548887" y="4022741"/>
                <a:chExt cx="75641" cy="276999"/>
              </a:xfrm>
            </p:grpSpPr>
            <p:sp>
              <p:nvSpPr>
                <p:cNvPr id="333" name="矩形 332"/>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34" name="矩形 333"/>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22" name="组合 503"/>
              <p:cNvGrpSpPr/>
              <p:nvPr/>
            </p:nvGrpSpPr>
            <p:grpSpPr>
              <a:xfrm>
                <a:off x="6340509" y="3939066"/>
                <a:ext cx="979286" cy="913568"/>
                <a:chOff x="3306869" y="4129793"/>
                <a:chExt cx="1234004" cy="913568"/>
              </a:xfrm>
            </p:grpSpPr>
            <p:sp>
              <p:nvSpPr>
                <p:cNvPr id="331" name="棱台 330"/>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32" name="矩形 331"/>
                <p:cNvSpPr/>
                <p:nvPr/>
              </p:nvSpPr>
              <p:spPr>
                <a:xfrm>
                  <a:off x="3306869" y="4129793"/>
                  <a:ext cx="1234004" cy="913568"/>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23" name="组合 382"/>
            <p:cNvGrpSpPr/>
            <p:nvPr/>
          </p:nvGrpSpPr>
          <p:grpSpPr>
            <a:xfrm>
              <a:off x="3134154" y="1320322"/>
              <a:ext cx="351680" cy="226270"/>
              <a:chOff x="4788869" y="2942943"/>
              <a:chExt cx="1053084" cy="421469"/>
            </a:xfrm>
          </p:grpSpPr>
          <p:pic>
            <p:nvPicPr>
              <p:cNvPr id="325" name="图片 324"/>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326" name="图片 325"/>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5319710" y="2944439"/>
                <a:ext cx="411309" cy="411457"/>
              </a:xfrm>
              <a:prstGeom prst="rect">
                <a:avLst/>
              </a:prstGeom>
            </p:spPr>
          </p:pic>
          <p:pic>
            <p:nvPicPr>
              <p:cNvPr id="327" name="图片 326"/>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4890399" y="2942943"/>
                <a:ext cx="411308" cy="411456"/>
              </a:xfrm>
              <a:prstGeom prst="rect">
                <a:avLst/>
              </a:prstGeom>
            </p:spPr>
          </p:pic>
          <p:pic>
            <p:nvPicPr>
              <p:cNvPr id="328" name="图片 327"/>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grpSp>
          <p:nvGrpSpPr>
            <p:cNvPr id="24" name="组合 338"/>
            <p:cNvGrpSpPr/>
            <p:nvPr/>
          </p:nvGrpSpPr>
          <p:grpSpPr>
            <a:xfrm>
              <a:off x="3769332" y="1578218"/>
              <a:ext cx="202604" cy="398990"/>
              <a:chOff x="4362652" y="3520936"/>
              <a:chExt cx="321501" cy="422233"/>
            </a:xfrm>
          </p:grpSpPr>
          <p:sp>
            <p:nvSpPr>
              <p:cNvPr id="321" name="矩形 320"/>
              <p:cNvSpPr/>
              <p:nvPr/>
            </p:nvSpPr>
            <p:spPr>
              <a:xfrm>
                <a:off x="4492538" y="3797877"/>
                <a:ext cx="66694" cy="64506"/>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25" name="组合 556"/>
              <p:cNvGrpSpPr/>
              <p:nvPr/>
            </p:nvGrpSpPr>
            <p:grpSpPr>
              <a:xfrm>
                <a:off x="4362652" y="3520936"/>
                <a:ext cx="321501" cy="422233"/>
                <a:chOff x="3611929" y="3805299"/>
                <a:chExt cx="577474" cy="591634"/>
              </a:xfrm>
            </p:grpSpPr>
            <p:sp>
              <p:nvSpPr>
                <p:cNvPr id="323" name="棱台 322"/>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24" name="矩形 323"/>
                <p:cNvSpPr/>
                <p:nvPr/>
              </p:nvSpPr>
              <p:spPr>
                <a:xfrm>
                  <a:off x="3620472" y="3876423"/>
                  <a:ext cx="560398" cy="520510"/>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sp>
          <p:nvSpPr>
            <p:cNvPr id="172" name="矩形 171"/>
            <p:cNvSpPr/>
            <p:nvPr/>
          </p:nvSpPr>
          <p:spPr>
            <a:xfrm>
              <a:off x="3593856" y="1237388"/>
              <a:ext cx="594124" cy="829345"/>
            </a:xfrm>
            <a:prstGeom prst="rect">
              <a:avLst/>
            </a:prstGeom>
            <a:noFill/>
            <a:ln w="28575" cap="flat" cmpd="sng" algn="ctr">
              <a:solidFill>
                <a:srgbClr val="00B0F0"/>
              </a:solid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grpSp>
          <p:nvGrpSpPr>
            <p:cNvPr id="26" name="组合 366"/>
            <p:cNvGrpSpPr/>
            <p:nvPr/>
          </p:nvGrpSpPr>
          <p:grpSpPr>
            <a:xfrm>
              <a:off x="3756642" y="1679904"/>
              <a:ext cx="156382" cy="351026"/>
              <a:chOff x="3524343" y="3425516"/>
              <a:chExt cx="778907" cy="913567"/>
            </a:xfrm>
          </p:grpSpPr>
          <p:sp>
            <p:nvSpPr>
              <p:cNvPr id="317" name="矩形 316"/>
              <p:cNvSpPr/>
              <p:nvPr/>
            </p:nvSpPr>
            <p:spPr>
              <a:xfrm>
                <a:off x="3638715" y="3743299"/>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18" name="矩形 317"/>
              <p:cNvSpPr/>
              <p:nvPr/>
            </p:nvSpPr>
            <p:spPr>
              <a:xfrm>
                <a:off x="3638715" y="3530111"/>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19" name="棱台 318"/>
              <p:cNvSpPr/>
              <p:nvPr/>
            </p:nvSpPr>
            <p:spPr>
              <a:xfrm>
                <a:off x="3678733" y="3458987"/>
                <a:ext cx="458273" cy="419246"/>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20" name="矩形 319"/>
              <p:cNvSpPr/>
              <p:nvPr/>
            </p:nvSpPr>
            <p:spPr>
              <a:xfrm>
                <a:off x="3524343" y="3425516"/>
                <a:ext cx="778907" cy="913567"/>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nvGrpSpPr>
            <p:cNvPr id="27" name="组合 367"/>
            <p:cNvGrpSpPr/>
            <p:nvPr/>
          </p:nvGrpSpPr>
          <p:grpSpPr>
            <a:xfrm>
              <a:off x="3830086" y="1679532"/>
              <a:ext cx="196613" cy="351025"/>
              <a:chOff x="6340509" y="3939066"/>
              <a:chExt cx="979286" cy="913568"/>
            </a:xfrm>
          </p:grpSpPr>
          <p:grpSp>
            <p:nvGrpSpPr>
              <p:cNvPr id="28" name="组合 502"/>
              <p:cNvGrpSpPr/>
              <p:nvPr/>
            </p:nvGrpSpPr>
            <p:grpSpPr>
              <a:xfrm>
                <a:off x="7014909" y="4043162"/>
                <a:ext cx="75641" cy="276999"/>
                <a:chOff x="7548887" y="4022741"/>
                <a:chExt cx="75641" cy="276999"/>
              </a:xfrm>
            </p:grpSpPr>
            <p:sp>
              <p:nvSpPr>
                <p:cNvPr id="315" name="矩形 314"/>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16" name="矩形 315"/>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29" name="组合 503"/>
              <p:cNvGrpSpPr/>
              <p:nvPr/>
            </p:nvGrpSpPr>
            <p:grpSpPr>
              <a:xfrm>
                <a:off x="6340509" y="3939066"/>
                <a:ext cx="979286" cy="913568"/>
                <a:chOff x="3306869" y="4129793"/>
                <a:chExt cx="1234004" cy="913568"/>
              </a:xfrm>
            </p:grpSpPr>
            <p:sp>
              <p:nvSpPr>
                <p:cNvPr id="313" name="棱台 312"/>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14" name="矩形 313"/>
                <p:cNvSpPr/>
                <p:nvPr/>
              </p:nvSpPr>
              <p:spPr>
                <a:xfrm>
                  <a:off x="3306869" y="4129793"/>
                  <a:ext cx="1234004" cy="913568"/>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30" name="组合 382"/>
            <p:cNvGrpSpPr/>
            <p:nvPr/>
          </p:nvGrpSpPr>
          <p:grpSpPr>
            <a:xfrm>
              <a:off x="3728278" y="1320322"/>
              <a:ext cx="351680" cy="226270"/>
              <a:chOff x="4788869" y="2942943"/>
              <a:chExt cx="1053084" cy="421469"/>
            </a:xfrm>
          </p:grpSpPr>
          <p:pic>
            <p:nvPicPr>
              <p:cNvPr id="307" name="图片 306"/>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308" name="图片 307"/>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5319710" y="2944439"/>
                <a:ext cx="411309" cy="411457"/>
              </a:xfrm>
              <a:prstGeom prst="rect">
                <a:avLst/>
              </a:prstGeom>
            </p:spPr>
          </p:pic>
          <p:pic>
            <p:nvPicPr>
              <p:cNvPr id="309" name="图片 308"/>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4890399" y="2942943"/>
                <a:ext cx="411308" cy="411456"/>
              </a:xfrm>
              <a:prstGeom prst="rect">
                <a:avLst/>
              </a:prstGeom>
            </p:spPr>
          </p:pic>
          <p:pic>
            <p:nvPicPr>
              <p:cNvPr id="310" name="图片 309"/>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cxnSp>
          <p:nvCxnSpPr>
            <p:cNvPr id="176" name="肘形连接符 344"/>
            <p:cNvCxnSpPr/>
            <p:nvPr/>
          </p:nvCxnSpPr>
          <p:spPr>
            <a:xfrm rot="10800000" flipV="1">
              <a:off x="2459623" y="2730208"/>
              <a:ext cx="1404290" cy="663474"/>
            </a:xfrm>
            <a:prstGeom prst="bentConnector3">
              <a:avLst>
                <a:gd name="adj1" fmla="val 100236"/>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7" name="肘形连接符 352"/>
            <p:cNvCxnSpPr/>
            <p:nvPr/>
          </p:nvCxnSpPr>
          <p:spPr>
            <a:xfrm rot="10800000" flipV="1">
              <a:off x="1873783" y="2730208"/>
              <a:ext cx="1720073" cy="663474"/>
            </a:xfrm>
            <a:prstGeom prst="bentConnector3">
              <a:avLst>
                <a:gd name="adj1" fmla="val 100507"/>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8" name="肘形连接符 353"/>
            <p:cNvCxnSpPr/>
            <p:nvPr/>
          </p:nvCxnSpPr>
          <p:spPr>
            <a:xfrm rot="10800000" flipV="1">
              <a:off x="3269790" y="2730208"/>
              <a:ext cx="594122" cy="663474"/>
            </a:xfrm>
            <a:prstGeom prst="bentConnector3">
              <a:avLst>
                <a:gd name="adj1" fmla="val 99475"/>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9" name="肘形连接符 732"/>
            <p:cNvCxnSpPr/>
            <p:nvPr/>
          </p:nvCxnSpPr>
          <p:spPr>
            <a:xfrm rot="10800000" flipV="1">
              <a:off x="3863913" y="2730208"/>
              <a:ext cx="54009" cy="663474"/>
            </a:xfrm>
            <a:prstGeom prst="bentConnector2">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31" name="组合 338"/>
            <p:cNvGrpSpPr/>
            <p:nvPr/>
          </p:nvGrpSpPr>
          <p:grpSpPr>
            <a:xfrm flipV="1">
              <a:off x="1770916" y="3393678"/>
              <a:ext cx="202604" cy="402357"/>
              <a:chOff x="4362652" y="3436586"/>
              <a:chExt cx="321501" cy="425797"/>
            </a:xfrm>
          </p:grpSpPr>
          <p:sp>
            <p:nvSpPr>
              <p:cNvPr id="303" name="矩形 302"/>
              <p:cNvSpPr/>
              <p:nvPr/>
            </p:nvSpPr>
            <p:spPr>
              <a:xfrm>
                <a:off x="4492538" y="3797877"/>
                <a:ext cx="66694" cy="64506"/>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64" name="组合 556"/>
              <p:cNvGrpSpPr/>
              <p:nvPr/>
            </p:nvGrpSpPr>
            <p:grpSpPr>
              <a:xfrm>
                <a:off x="4362652" y="3436586"/>
                <a:ext cx="321501" cy="383553"/>
                <a:chOff x="3611929" y="3687109"/>
                <a:chExt cx="577474" cy="537436"/>
              </a:xfrm>
            </p:grpSpPr>
            <p:sp>
              <p:nvSpPr>
                <p:cNvPr id="305" name="棱台 304"/>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06" name="矩形 305"/>
                <p:cNvSpPr/>
                <p:nvPr/>
              </p:nvSpPr>
              <p:spPr>
                <a:xfrm>
                  <a:off x="3620472" y="3687109"/>
                  <a:ext cx="560398" cy="520513"/>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sp>
          <p:nvSpPr>
            <p:cNvPr id="181" name="矩形 180"/>
            <p:cNvSpPr/>
            <p:nvPr/>
          </p:nvSpPr>
          <p:spPr>
            <a:xfrm flipV="1">
              <a:off x="1595440" y="3227815"/>
              <a:ext cx="594124" cy="829345"/>
            </a:xfrm>
            <a:prstGeom prst="rect">
              <a:avLst/>
            </a:prstGeom>
            <a:noFill/>
            <a:ln w="28575" cap="flat" cmpd="sng" algn="ctr">
              <a:solidFill>
                <a:srgbClr val="00B0F0"/>
              </a:solid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grpSp>
          <p:nvGrpSpPr>
            <p:cNvPr id="65" name="组合 366"/>
            <p:cNvGrpSpPr/>
            <p:nvPr/>
          </p:nvGrpSpPr>
          <p:grpSpPr>
            <a:xfrm flipV="1">
              <a:off x="1758226" y="3419677"/>
              <a:ext cx="156382" cy="351025"/>
              <a:chOff x="3524343" y="3019352"/>
              <a:chExt cx="778907" cy="913570"/>
            </a:xfrm>
          </p:grpSpPr>
          <p:sp>
            <p:nvSpPr>
              <p:cNvPr id="299" name="矩形 298"/>
              <p:cNvSpPr/>
              <p:nvPr/>
            </p:nvSpPr>
            <p:spPr>
              <a:xfrm>
                <a:off x="3638715" y="3743299"/>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00" name="矩形 299"/>
              <p:cNvSpPr/>
              <p:nvPr/>
            </p:nvSpPr>
            <p:spPr>
              <a:xfrm>
                <a:off x="3638715" y="3530111"/>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301" name="棱台 300"/>
              <p:cNvSpPr/>
              <p:nvPr/>
            </p:nvSpPr>
            <p:spPr>
              <a:xfrm>
                <a:off x="3678733" y="3458987"/>
                <a:ext cx="458273" cy="419246"/>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302" name="矩形 301"/>
              <p:cNvSpPr/>
              <p:nvPr/>
            </p:nvSpPr>
            <p:spPr>
              <a:xfrm>
                <a:off x="3524343" y="3019352"/>
                <a:ext cx="778907" cy="913570"/>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nvGrpSpPr>
            <p:cNvPr id="66" name="组合 367"/>
            <p:cNvGrpSpPr/>
            <p:nvPr/>
          </p:nvGrpSpPr>
          <p:grpSpPr>
            <a:xfrm flipV="1">
              <a:off x="1831670" y="3420062"/>
              <a:ext cx="196613" cy="351026"/>
              <a:chOff x="6340509" y="3532899"/>
              <a:chExt cx="979286" cy="913572"/>
            </a:xfrm>
          </p:grpSpPr>
          <p:grpSp>
            <p:nvGrpSpPr>
              <p:cNvPr id="67" name="组合 502"/>
              <p:cNvGrpSpPr/>
              <p:nvPr/>
            </p:nvGrpSpPr>
            <p:grpSpPr>
              <a:xfrm>
                <a:off x="7014909" y="4043162"/>
                <a:ext cx="75641" cy="276999"/>
                <a:chOff x="7548887" y="4022741"/>
                <a:chExt cx="75641" cy="276999"/>
              </a:xfrm>
            </p:grpSpPr>
            <p:sp>
              <p:nvSpPr>
                <p:cNvPr id="297" name="矩形 296"/>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98" name="矩形 297"/>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68" name="组合 503"/>
              <p:cNvGrpSpPr/>
              <p:nvPr/>
            </p:nvGrpSpPr>
            <p:grpSpPr>
              <a:xfrm>
                <a:off x="6340509" y="3532899"/>
                <a:ext cx="979286" cy="913572"/>
                <a:chOff x="3306869" y="3723626"/>
                <a:chExt cx="1234004" cy="913572"/>
              </a:xfrm>
            </p:grpSpPr>
            <p:sp>
              <p:nvSpPr>
                <p:cNvPr id="295" name="棱台 294"/>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96" name="矩形 295"/>
                <p:cNvSpPr/>
                <p:nvPr/>
              </p:nvSpPr>
              <p:spPr>
                <a:xfrm>
                  <a:off x="3306869" y="3723626"/>
                  <a:ext cx="1234004" cy="913572"/>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69" name="组合 382"/>
            <p:cNvGrpSpPr/>
            <p:nvPr/>
          </p:nvGrpSpPr>
          <p:grpSpPr>
            <a:xfrm flipV="1">
              <a:off x="1729862" y="3747955"/>
              <a:ext cx="351680" cy="226270"/>
              <a:chOff x="4788869" y="2942943"/>
              <a:chExt cx="1053084" cy="421469"/>
            </a:xfrm>
          </p:grpSpPr>
          <p:pic>
            <p:nvPicPr>
              <p:cNvPr id="289" name="图片 288"/>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290" name="图片 289"/>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5319710" y="2944439"/>
                <a:ext cx="411309" cy="411457"/>
              </a:xfrm>
              <a:prstGeom prst="rect">
                <a:avLst/>
              </a:prstGeom>
            </p:spPr>
          </p:pic>
          <p:pic>
            <p:nvPicPr>
              <p:cNvPr id="291" name="图片 290"/>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4890399" y="2942943"/>
                <a:ext cx="411308" cy="411456"/>
              </a:xfrm>
              <a:prstGeom prst="rect">
                <a:avLst/>
              </a:prstGeom>
            </p:spPr>
          </p:pic>
          <p:pic>
            <p:nvPicPr>
              <p:cNvPr id="292" name="图片 291"/>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grpSp>
          <p:nvGrpSpPr>
            <p:cNvPr id="70" name="组合 338"/>
            <p:cNvGrpSpPr/>
            <p:nvPr/>
          </p:nvGrpSpPr>
          <p:grpSpPr>
            <a:xfrm flipV="1">
              <a:off x="2365040" y="3393678"/>
              <a:ext cx="202604" cy="402357"/>
              <a:chOff x="4362652" y="3436586"/>
              <a:chExt cx="321501" cy="425797"/>
            </a:xfrm>
          </p:grpSpPr>
          <p:sp>
            <p:nvSpPr>
              <p:cNvPr id="285" name="矩形 284"/>
              <p:cNvSpPr/>
              <p:nvPr/>
            </p:nvSpPr>
            <p:spPr>
              <a:xfrm>
                <a:off x="4492538" y="3797877"/>
                <a:ext cx="66694" cy="64506"/>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71" name="组合 556"/>
              <p:cNvGrpSpPr/>
              <p:nvPr/>
            </p:nvGrpSpPr>
            <p:grpSpPr>
              <a:xfrm>
                <a:off x="4362652" y="3436586"/>
                <a:ext cx="321501" cy="383553"/>
                <a:chOff x="3611929" y="3687109"/>
                <a:chExt cx="577474" cy="537436"/>
              </a:xfrm>
            </p:grpSpPr>
            <p:sp>
              <p:nvSpPr>
                <p:cNvPr id="287" name="棱台 286"/>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88" name="矩形 287"/>
                <p:cNvSpPr/>
                <p:nvPr/>
              </p:nvSpPr>
              <p:spPr>
                <a:xfrm>
                  <a:off x="3620472" y="3687109"/>
                  <a:ext cx="560398" cy="520513"/>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sp>
          <p:nvSpPr>
            <p:cNvPr id="186" name="矩形 185"/>
            <p:cNvSpPr/>
            <p:nvPr/>
          </p:nvSpPr>
          <p:spPr>
            <a:xfrm flipV="1">
              <a:off x="2189564" y="3227815"/>
              <a:ext cx="594124" cy="829345"/>
            </a:xfrm>
            <a:prstGeom prst="rect">
              <a:avLst/>
            </a:prstGeom>
            <a:noFill/>
            <a:ln w="28575" cap="flat" cmpd="sng" algn="ctr">
              <a:solidFill>
                <a:srgbClr val="00B0F0"/>
              </a:solid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grpSp>
          <p:nvGrpSpPr>
            <p:cNvPr id="72" name="组合 366"/>
            <p:cNvGrpSpPr/>
            <p:nvPr/>
          </p:nvGrpSpPr>
          <p:grpSpPr>
            <a:xfrm flipV="1">
              <a:off x="2352350" y="3419677"/>
              <a:ext cx="156382" cy="351025"/>
              <a:chOff x="3524343" y="3019352"/>
              <a:chExt cx="778907" cy="913570"/>
            </a:xfrm>
          </p:grpSpPr>
          <p:sp>
            <p:nvSpPr>
              <p:cNvPr id="281" name="矩形 280"/>
              <p:cNvSpPr/>
              <p:nvPr/>
            </p:nvSpPr>
            <p:spPr>
              <a:xfrm>
                <a:off x="3638715" y="3743299"/>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82" name="矩形 281"/>
              <p:cNvSpPr/>
              <p:nvPr/>
            </p:nvSpPr>
            <p:spPr>
              <a:xfrm>
                <a:off x="3638715" y="3530111"/>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83" name="棱台 282"/>
              <p:cNvSpPr/>
              <p:nvPr/>
            </p:nvSpPr>
            <p:spPr>
              <a:xfrm>
                <a:off x="3678733" y="3458987"/>
                <a:ext cx="458273" cy="419246"/>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84" name="矩形 283"/>
              <p:cNvSpPr/>
              <p:nvPr/>
            </p:nvSpPr>
            <p:spPr>
              <a:xfrm>
                <a:off x="3524343" y="3019352"/>
                <a:ext cx="778907" cy="913570"/>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nvGrpSpPr>
            <p:cNvPr id="73" name="组合 367"/>
            <p:cNvGrpSpPr/>
            <p:nvPr/>
          </p:nvGrpSpPr>
          <p:grpSpPr>
            <a:xfrm flipV="1">
              <a:off x="2425794" y="3420062"/>
              <a:ext cx="196613" cy="351026"/>
              <a:chOff x="6340509" y="3532899"/>
              <a:chExt cx="979286" cy="913572"/>
            </a:xfrm>
          </p:grpSpPr>
          <p:grpSp>
            <p:nvGrpSpPr>
              <p:cNvPr id="74" name="组合 502"/>
              <p:cNvGrpSpPr/>
              <p:nvPr/>
            </p:nvGrpSpPr>
            <p:grpSpPr>
              <a:xfrm>
                <a:off x="7014909" y="4043162"/>
                <a:ext cx="75641" cy="276999"/>
                <a:chOff x="7548887" y="4022741"/>
                <a:chExt cx="75641" cy="276999"/>
              </a:xfrm>
            </p:grpSpPr>
            <p:sp>
              <p:nvSpPr>
                <p:cNvPr id="279" name="矩形 278"/>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80" name="矩形 279"/>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75" name="组合 503"/>
              <p:cNvGrpSpPr/>
              <p:nvPr/>
            </p:nvGrpSpPr>
            <p:grpSpPr>
              <a:xfrm>
                <a:off x="6340509" y="3532899"/>
                <a:ext cx="979286" cy="913572"/>
                <a:chOff x="3306869" y="3723626"/>
                <a:chExt cx="1234004" cy="913572"/>
              </a:xfrm>
            </p:grpSpPr>
            <p:sp>
              <p:nvSpPr>
                <p:cNvPr id="277" name="棱台 276"/>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78" name="矩形 277"/>
                <p:cNvSpPr/>
                <p:nvPr/>
              </p:nvSpPr>
              <p:spPr>
                <a:xfrm>
                  <a:off x="3306869" y="3723626"/>
                  <a:ext cx="1234004" cy="913572"/>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76" name="组合 382"/>
            <p:cNvGrpSpPr/>
            <p:nvPr/>
          </p:nvGrpSpPr>
          <p:grpSpPr>
            <a:xfrm flipV="1">
              <a:off x="2323986" y="3747955"/>
              <a:ext cx="351680" cy="226270"/>
              <a:chOff x="4788869" y="2942943"/>
              <a:chExt cx="1053084" cy="421469"/>
            </a:xfrm>
          </p:grpSpPr>
          <p:pic>
            <p:nvPicPr>
              <p:cNvPr id="271" name="图片 270"/>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272" name="图片 271"/>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5319710" y="2944439"/>
                <a:ext cx="411309" cy="411457"/>
              </a:xfrm>
              <a:prstGeom prst="rect">
                <a:avLst/>
              </a:prstGeom>
            </p:spPr>
          </p:pic>
          <p:pic>
            <p:nvPicPr>
              <p:cNvPr id="273" name="图片 272"/>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4890399" y="2942943"/>
                <a:ext cx="411308" cy="411456"/>
              </a:xfrm>
              <a:prstGeom prst="rect">
                <a:avLst/>
              </a:prstGeom>
            </p:spPr>
          </p:pic>
          <p:pic>
            <p:nvPicPr>
              <p:cNvPr id="274" name="图片 273"/>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grpSp>
          <p:nvGrpSpPr>
            <p:cNvPr id="77" name="组合 338"/>
            <p:cNvGrpSpPr/>
            <p:nvPr/>
          </p:nvGrpSpPr>
          <p:grpSpPr>
            <a:xfrm flipV="1">
              <a:off x="3175208" y="3393678"/>
              <a:ext cx="202604" cy="402357"/>
              <a:chOff x="4362652" y="3436586"/>
              <a:chExt cx="321501" cy="425797"/>
            </a:xfrm>
          </p:grpSpPr>
          <p:sp>
            <p:nvSpPr>
              <p:cNvPr id="267" name="矩形 266"/>
              <p:cNvSpPr/>
              <p:nvPr/>
            </p:nvSpPr>
            <p:spPr>
              <a:xfrm>
                <a:off x="4492538" y="3797877"/>
                <a:ext cx="66694" cy="64506"/>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78" name="组合 556"/>
              <p:cNvGrpSpPr/>
              <p:nvPr/>
            </p:nvGrpSpPr>
            <p:grpSpPr>
              <a:xfrm>
                <a:off x="4362652" y="3436586"/>
                <a:ext cx="321501" cy="383553"/>
                <a:chOff x="3611929" y="3687109"/>
                <a:chExt cx="577474" cy="537436"/>
              </a:xfrm>
            </p:grpSpPr>
            <p:sp>
              <p:nvSpPr>
                <p:cNvPr id="269" name="棱台 268"/>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70" name="矩形 269"/>
                <p:cNvSpPr/>
                <p:nvPr/>
              </p:nvSpPr>
              <p:spPr>
                <a:xfrm>
                  <a:off x="3620472" y="3687109"/>
                  <a:ext cx="560398" cy="520513"/>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sp>
          <p:nvSpPr>
            <p:cNvPr id="191" name="矩形 190"/>
            <p:cNvSpPr/>
            <p:nvPr/>
          </p:nvSpPr>
          <p:spPr>
            <a:xfrm flipV="1">
              <a:off x="2999732" y="3227815"/>
              <a:ext cx="1188248" cy="829345"/>
            </a:xfrm>
            <a:prstGeom prst="rect">
              <a:avLst/>
            </a:prstGeom>
            <a:noFill/>
            <a:ln w="28575" cap="flat" cmpd="sng" algn="ctr">
              <a:solidFill>
                <a:srgbClr val="00B0F0"/>
              </a:solid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grpSp>
          <p:nvGrpSpPr>
            <p:cNvPr id="79" name="组合 366"/>
            <p:cNvGrpSpPr/>
            <p:nvPr/>
          </p:nvGrpSpPr>
          <p:grpSpPr>
            <a:xfrm flipV="1">
              <a:off x="3162519" y="3419677"/>
              <a:ext cx="156382" cy="351025"/>
              <a:chOff x="3524343" y="3019352"/>
              <a:chExt cx="778907" cy="913570"/>
            </a:xfrm>
          </p:grpSpPr>
          <p:sp>
            <p:nvSpPr>
              <p:cNvPr id="263" name="矩形 262"/>
              <p:cNvSpPr/>
              <p:nvPr/>
            </p:nvSpPr>
            <p:spPr>
              <a:xfrm>
                <a:off x="3638715" y="3743299"/>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64" name="矩形 263"/>
              <p:cNvSpPr/>
              <p:nvPr/>
            </p:nvSpPr>
            <p:spPr>
              <a:xfrm>
                <a:off x="3638715" y="3530111"/>
                <a:ext cx="75641" cy="63811"/>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65" name="棱台 264"/>
              <p:cNvSpPr/>
              <p:nvPr/>
            </p:nvSpPr>
            <p:spPr>
              <a:xfrm>
                <a:off x="3678733" y="3458987"/>
                <a:ext cx="458273" cy="419246"/>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66" name="矩形 265"/>
              <p:cNvSpPr/>
              <p:nvPr/>
            </p:nvSpPr>
            <p:spPr>
              <a:xfrm>
                <a:off x="3524343" y="3019352"/>
                <a:ext cx="778907" cy="913570"/>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nvGrpSpPr>
            <p:cNvPr id="80" name="组合 367"/>
            <p:cNvGrpSpPr/>
            <p:nvPr/>
          </p:nvGrpSpPr>
          <p:grpSpPr>
            <a:xfrm flipV="1">
              <a:off x="3235962" y="3420062"/>
              <a:ext cx="196613" cy="351026"/>
              <a:chOff x="6340509" y="3532899"/>
              <a:chExt cx="979286" cy="913572"/>
            </a:xfrm>
          </p:grpSpPr>
          <p:grpSp>
            <p:nvGrpSpPr>
              <p:cNvPr id="81" name="组合 502"/>
              <p:cNvGrpSpPr/>
              <p:nvPr/>
            </p:nvGrpSpPr>
            <p:grpSpPr>
              <a:xfrm>
                <a:off x="7014909" y="4043162"/>
                <a:ext cx="75641" cy="276999"/>
                <a:chOff x="7548887" y="4022741"/>
                <a:chExt cx="75641" cy="276999"/>
              </a:xfrm>
            </p:grpSpPr>
            <p:sp>
              <p:nvSpPr>
                <p:cNvPr id="261" name="矩形 260"/>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62" name="矩形 261"/>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82" name="组合 503"/>
              <p:cNvGrpSpPr/>
              <p:nvPr/>
            </p:nvGrpSpPr>
            <p:grpSpPr>
              <a:xfrm>
                <a:off x="6340509" y="3532899"/>
                <a:ext cx="979286" cy="913572"/>
                <a:chOff x="3306869" y="3723626"/>
                <a:chExt cx="1234004" cy="913572"/>
              </a:xfrm>
            </p:grpSpPr>
            <p:sp>
              <p:nvSpPr>
                <p:cNvPr id="259" name="棱台 258"/>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60" name="矩形 259"/>
                <p:cNvSpPr/>
                <p:nvPr/>
              </p:nvSpPr>
              <p:spPr>
                <a:xfrm>
                  <a:off x="3306869" y="3723626"/>
                  <a:ext cx="1234004" cy="913572"/>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grpSp>
        <p:grpSp>
          <p:nvGrpSpPr>
            <p:cNvPr id="83" name="组合 382"/>
            <p:cNvGrpSpPr/>
            <p:nvPr/>
          </p:nvGrpSpPr>
          <p:grpSpPr>
            <a:xfrm flipV="1">
              <a:off x="3134153" y="3747955"/>
              <a:ext cx="351680" cy="226270"/>
              <a:chOff x="4788869" y="2942943"/>
              <a:chExt cx="1053084" cy="421469"/>
            </a:xfrm>
          </p:grpSpPr>
          <p:pic>
            <p:nvPicPr>
              <p:cNvPr id="253" name="图片 252"/>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254" name="图片 253"/>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5319710" y="2944439"/>
                <a:ext cx="411309" cy="411457"/>
              </a:xfrm>
              <a:prstGeom prst="rect">
                <a:avLst/>
              </a:prstGeom>
            </p:spPr>
          </p:pic>
          <p:pic>
            <p:nvPicPr>
              <p:cNvPr id="255" name="图片 254"/>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4890399" y="2942943"/>
                <a:ext cx="411308" cy="411456"/>
              </a:xfrm>
              <a:prstGeom prst="rect">
                <a:avLst/>
              </a:prstGeom>
            </p:spPr>
          </p:pic>
          <p:pic>
            <p:nvPicPr>
              <p:cNvPr id="256" name="图片 255"/>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sp>
          <p:nvSpPr>
            <p:cNvPr id="195" name="矩形 194"/>
            <p:cNvSpPr/>
            <p:nvPr/>
          </p:nvSpPr>
          <p:spPr>
            <a:xfrm flipV="1">
              <a:off x="3851184" y="3393684"/>
              <a:ext cx="42029" cy="60955"/>
            </a:xfrm>
            <a:prstGeom prst="rect">
              <a:avLst/>
            </a:prstGeom>
            <a:solidFill>
              <a:sysClr val="window" lastClr="FFFFFF">
                <a:lumMod val="85000"/>
              </a:sys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nvGrpSpPr>
            <p:cNvPr id="84" name="组合 556"/>
            <p:cNvGrpSpPr/>
            <p:nvPr/>
          </p:nvGrpSpPr>
          <p:grpSpPr>
            <a:xfrm flipV="1">
              <a:off x="3769332" y="3433601"/>
              <a:ext cx="202604" cy="362437"/>
              <a:chOff x="3611929" y="3687112"/>
              <a:chExt cx="577474" cy="537433"/>
            </a:xfrm>
          </p:grpSpPr>
          <p:sp>
            <p:nvSpPr>
              <p:cNvPr id="251" name="棱台 250"/>
              <p:cNvSpPr/>
              <p:nvPr/>
            </p:nvSpPr>
            <p:spPr>
              <a:xfrm>
                <a:off x="3611929" y="3805299"/>
                <a:ext cx="577474" cy="419246"/>
              </a:xfrm>
              <a:prstGeom prst="bevel">
                <a:avLst>
                  <a:gd name="adj" fmla="val 4284"/>
                </a:avLst>
              </a:prstGeom>
              <a:solidFill>
                <a:sysClr val="window" lastClr="FFFFFF">
                  <a:lumMod val="75000"/>
                </a:sys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52" name="矩形 251"/>
              <p:cNvSpPr/>
              <p:nvPr/>
            </p:nvSpPr>
            <p:spPr>
              <a:xfrm>
                <a:off x="3620472" y="3687112"/>
                <a:ext cx="560398" cy="520513"/>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sp>
          <p:nvSpPr>
            <p:cNvPr id="197" name="矩形 196"/>
            <p:cNvSpPr/>
            <p:nvPr/>
          </p:nvSpPr>
          <p:spPr>
            <a:xfrm flipV="1">
              <a:off x="3779606" y="3468025"/>
              <a:ext cx="15187" cy="24519"/>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198" name="矩形 197"/>
            <p:cNvSpPr/>
            <p:nvPr/>
          </p:nvSpPr>
          <p:spPr>
            <a:xfrm flipV="1">
              <a:off x="3779606" y="3549939"/>
              <a:ext cx="15187" cy="24519"/>
            </a:xfrm>
            <a:prstGeom prst="rect">
              <a:avLst/>
            </a:prstGeom>
            <a:solidFill>
              <a:srgbClr val="ED7D31">
                <a:lumMod val="60000"/>
                <a:lumOff val="4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199" name="棱台 198"/>
            <p:cNvSpPr/>
            <p:nvPr/>
          </p:nvSpPr>
          <p:spPr>
            <a:xfrm flipV="1">
              <a:off x="3787640" y="3440697"/>
              <a:ext cx="92008" cy="161089"/>
            </a:xfrm>
            <a:prstGeom prst="bevel">
              <a:avLst>
                <a:gd name="adj" fmla="val 4284"/>
              </a:avLst>
            </a:prstGeom>
            <a:solidFill>
              <a:srgbClr val="ED7D31">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00" name="矩形 199"/>
            <p:cNvSpPr/>
            <p:nvPr/>
          </p:nvSpPr>
          <p:spPr>
            <a:xfrm flipV="1">
              <a:off x="3756644" y="3419683"/>
              <a:ext cx="156382" cy="351026"/>
            </a:xfrm>
            <a:prstGeom prst="rect">
              <a:avLst/>
            </a:prstGeom>
          </p:spPr>
          <p:txBody>
            <a:bodyPr wrap="squar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nvGrpSpPr>
            <p:cNvPr id="86" name="组合 502"/>
            <p:cNvGrpSpPr/>
            <p:nvPr/>
          </p:nvGrpSpPr>
          <p:grpSpPr>
            <a:xfrm flipV="1">
              <a:off x="3965487" y="3468589"/>
              <a:ext cx="15187" cy="106433"/>
              <a:chOff x="7548887" y="4022741"/>
              <a:chExt cx="75641" cy="276999"/>
            </a:xfrm>
          </p:grpSpPr>
          <p:sp>
            <p:nvSpPr>
              <p:cNvPr id="249" name="矩形 248"/>
              <p:cNvSpPr/>
              <p:nvPr/>
            </p:nvSpPr>
            <p:spPr>
              <a:xfrm>
                <a:off x="7548887" y="4022741"/>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sp>
            <p:nvSpPr>
              <p:cNvPr id="250" name="矩形 249"/>
              <p:cNvSpPr/>
              <p:nvPr/>
            </p:nvSpPr>
            <p:spPr>
              <a:xfrm>
                <a:off x="7548887" y="4235929"/>
                <a:ext cx="75641" cy="63811"/>
              </a:xfrm>
              <a:prstGeom prst="rect">
                <a:avLst/>
              </a:prstGeom>
              <a:solidFill>
                <a:srgbClr val="4472C4">
                  <a:lumMod val="40000"/>
                  <a:lumOff val="60000"/>
                </a:srgbClr>
              </a:solidFill>
              <a:ln w="25400" cap="flat" cmpd="sng" algn="ctr">
                <a:noFill/>
                <a:prstDash val="solid"/>
              </a:ln>
              <a:effectLst/>
            </p:spPr>
            <p:txBody>
              <a:bodyPr rtlCol="0" anchor="ctr"/>
              <a:lstStyle/>
              <a:p>
                <a:pPr algn="ctr" defTabSz="1219444" eaLnBrk="0" hangingPunct="0">
                  <a:defRPr/>
                </a:pPr>
                <a:endParaRPr lang="zh-CN" altLang="en-US" sz="700" kern="0" dirty="0">
                  <a:solidFill>
                    <a:schemeClr val="bg1"/>
                  </a:solidFill>
                </a:endParaRPr>
              </a:p>
            </p:txBody>
          </p:sp>
        </p:grpSp>
        <p:grpSp>
          <p:nvGrpSpPr>
            <p:cNvPr id="87" name="组合 503"/>
            <p:cNvGrpSpPr/>
            <p:nvPr/>
          </p:nvGrpSpPr>
          <p:grpSpPr>
            <a:xfrm flipV="1">
              <a:off x="3830088" y="3420061"/>
              <a:ext cx="196613" cy="351026"/>
              <a:chOff x="3306863" y="3723626"/>
              <a:chExt cx="1234011" cy="913572"/>
            </a:xfrm>
          </p:grpSpPr>
          <p:sp>
            <p:nvSpPr>
              <p:cNvPr id="247" name="棱台 246"/>
              <p:cNvSpPr/>
              <p:nvPr/>
            </p:nvSpPr>
            <p:spPr>
              <a:xfrm>
                <a:off x="3626879" y="4162765"/>
                <a:ext cx="577474" cy="419246"/>
              </a:xfrm>
              <a:prstGeom prst="bevel">
                <a:avLst>
                  <a:gd name="adj" fmla="val 4284"/>
                </a:avLst>
              </a:prstGeom>
              <a:solidFill>
                <a:srgbClr val="4472C4">
                  <a:lumMod val="60000"/>
                  <a:lumOff val="40000"/>
                </a:srgbClr>
              </a:solidFill>
              <a:ln w="12700" cap="flat" cmpd="sng" algn="ctr">
                <a:noFill/>
                <a:prstDash val="solid"/>
                <a:miter lim="800000"/>
              </a:ln>
              <a:effectLst/>
            </p:spPr>
            <p:txBody>
              <a:bodyPr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48" name="矩形 247"/>
              <p:cNvSpPr/>
              <p:nvPr/>
            </p:nvSpPr>
            <p:spPr>
              <a:xfrm>
                <a:off x="3306863" y="3723626"/>
                <a:ext cx="1234011" cy="913572"/>
              </a:xfrm>
              <a:prstGeom prst="rect">
                <a:avLst/>
              </a:prstGeom>
            </p:spPr>
            <p:txBody>
              <a:bodyPr wrap="none">
                <a:spAutoFit/>
              </a:bodyPr>
              <a:lstStyle/>
              <a:p>
                <a:pPr algn="ctr" defTabSz="1219444" fontAlgn="auto">
                  <a:spcBef>
                    <a:spcPts val="0"/>
                  </a:spcBef>
                  <a:spcAft>
                    <a:spcPts val="0"/>
                  </a:spcAft>
                  <a:defRPr/>
                </a:pPr>
                <a:endParaRPr lang="zh-CN" altLang="en-US" sz="700" b="1" kern="0" dirty="0">
                  <a:solidFill>
                    <a:schemeClr val="bg1"/>
                  </a:solidFill>
                  <a:ea typeface="微软雅黑" pitchFamily="34" charset="-122"/>
                  <a:cs typeface="Calibri" pitchFamily="34" charset="0"/>
                </a:endParaRPr>
              </a:p>
            </p:txBody>
          </p:sp>
        </p:grpSp>
        <p:pic>
          <p:nvPicPr>
            <p:cNvPr id="203" name="图片 202"/>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flipV="1">
              <a:off x="3942600" y="3747956"/>
              <a:ext cx="137358" cy="220894"/>
            </a:xfrm>
            <a:prstGeom prst="rect">
              <a:avLst/>
            </a:prstGeom>
          </p:spPr>
        </p:pic>
        <p:pic>
          <p:nvPicPr>
            <p:cNvPr id="204" name="图片 203"/>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flipV="1">
              <a:off x="3905554" y="3752528"/>
              <a:ext cx="137358" cy="220895"/>
            </a:xfrm>
            <a:prstGeom prst="rect">
              <a:avLst/>
            </a:prstGeom>
          </p:spPr>
        </p:pic>
        <p:pic>
          <p:nvPicPr>
            <p:cNvPr id="205" name="图片 204"/>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flipV="1">
              <a:off x="3762184" y="3753332"/>
              <a:ext cx="137358" cy="220894"/>
            </a:xfrm>
            <a:prstGeom prst="rect">
              <a:avLst/>
            </a:prstGeom>
          </p:spPr>
        </p:pic>
        <p:pic>
          <p:nvPicPr>
            <p:cNvPr id="206" name="图片 205"/>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flipV="1">
              <a:off x="3728278" y="3752527"/>
              <a:ext cx="137358" cy="220895"/>
            </a:xfrm>
            <a:prstGeom prst="rect">
              <a:avLst/>
            </a:prstGeom>
          </p:spPr>
        </p:pic>
        <p:cxnSp>
          <p:nvCxnSpPr>
            <p:cNvPr id="207" name="直接连接符 206"/>
            <p:cNvCxnSpPr>
              <a:stCxn id="162" idx="3"/>
            </p:cNvCxnSpPr>
            <p:nvPr/>
          </p:nvCxnSpPr>
          <p:spPr bwMode="auto">
            <a:xfrm>
              <a:off x="2783688" y="1652060"/>
              <a:ext cx="216045" cy="0"/>
            </a:xfrm>
            <a:prstGeom prst="line">
              <a:avLst/>
            </a:prstGeom>
            <a:noFill/>
            <a:ln w="19050">
              <a:solidFill>
                <a:schemeClr val="bg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8" name="直接连接符 207"/>
            <p:cNvCxnSpPr>
              <a:stCxn id="186" idx="3"/>
            </p:cNvCxnSpPr>
            <p:nvPr/>
          </p:nvCxnSpPr>
          <p:spPr bwMode="auto">
            <a:xfrm>
              <a:off x="2783688" y="3642487"/>
              <a:ext cx="216045" cy="0"/>
            </a:xfrm>
            <a:prstGeom prst="line">
              <a:avLst/>
            </a:prstGeom>
            <a:noFill/>
            <a:ln w="19050">
              <a:solidFill>
                <a:schemeClr val="bg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09" name="矩形 208"/>
            <p:cNvSpPr/>
            <p:nvPr/>
          </p:nvSpPr>
          <p:spPr>
            <a:xfrm flipV="1">
              <a:off x="4187980" y="3227815"/>
              <a:ext cx="378079" cy="829345"/>
            </a:xfrm>
            <a:prstGeom prst="rect">
              <a:avLst/>
            </a:prstGeom>
            <a:noFill/>
            <a:ln w="28575" cap="flat" cmpd="sng" algn="ctr">
              <a:solidFill>
                <a:srgbClr val="00B0F0"/>
              </a:solidFill>
              <a:prstDash val="solid"/>
              <a:miter lim="800000"/>
            </a:ln>
            <a:effectLst/>
          </p:spPr>
          <p:txBody>
            <a:bodyPr lIns="121944" tIns="60972" rIns="121944" bIns="60972" rtlCol="0" anchor="ctr"/>
            <a:lstStyle/>
            <a:p>
              <a:pPr algn="ctr" defTabSz="1219444" fontAlgn="auto">
                <a:spcBef>
                  <a:spcPts val="0"/>
                </a:spcBef>
                <a:spcAft>
                  <a:spcPts val="0"/>
                </a:spcAft>
                <a:defRPr/>
              </a:pPr>
              <a:endParaRPr lang="zh-CN" altLang="en-US" sz="700" kern="0" dirty="0">
                <a:solidFill>
                  <a:schemeClr val="bg1"/>
                </a:solidFill>
              </a:endParaRPr>
            </a:p>
          </p:txBody>
        </p:sp>
        <p:sp>
          <p:nvSpPr>
            <p:cNvPr id="210" name="矩形 209"/>
            <p:cNvSpPr/>
            <p:nvPr/>
          </p:nvSpPr>
          <p:spPr>
            <a:xfrm flipV="1">
              <a:off x="4187980" y="1237388"/>
              <a:ext cx="378079" cy="829345"/>
            </a:xfrm>
            <a:prstGeom prst="rect">
              <a:avLst/>
            </a:prstGeom>
            <a:noFill/>
            <a:ln w="28575" cap="flat" cmpd="sng" algn="ctr">
              <a:solidFill>
                <a:srgbClr val="00B0F0"/>
              </a:solidFill>
              <a:prstDash val="solid"/>
              <a:miter lim="800000"/>
            </a:ln>
            <a:effectLst/>
          </p:spPr>
          <p:txBody>
            <a:bodyPr lIns="121944" tIns="60972" rIns="121944" bIns="60972" rtlCol="0" anchor="ctr"/>
            <a:lstStyle/>
            <a:p>
              <a:pPr algn="ctr" defTabSz="1219444" fontAlgn="auto">
                <a:spcBef>
                  <a:spcPts val="0"/>
                </a:spcBef>
                <a:spcAft>
                  <a:spcPts val="0"/>
                </a:spcAft>
                <a:defRPr/>
              </a:pPr>
              <a:endParaRPr lang="zh-CN" altLang="en-US" sz="700" kern="0" dirty="0">
                <a:solidFill>
                  <a:schemeClr val="bg1"/>
                </a:solidFill>
              </a:endParaRPr>
            </a:p>
          </p:txBody>
        </p:sp>
        <p:pic>
          <p:nvPicPr>
            <p:cNvPr id="211" name="Picture 5" descr="D:\日常工作\WLAN上市\04展会支持\HNC大会\HNC2015\教育胶片-智分方案价值\楼梯.jpg"/>
            <p:cNvPicPr>
              <a:picLocks noChangeAspect="1" noChangeArrowheads="1"/>
            </p:cNvPicPr>
            <p:nvPr/>
          </p:nvPicPr>
          <p:blipFill>
            <a:blip r:embed="rId4" cstate="print"/>
            <a:srcRect l="6801" t="15800" r="70250" b="14001"/>
            <a:stretch>
              <a:fillRect/>
            </a:stretch>
          </p:blipFill>
          <p:spPr bwMode="auto">
            <a:xfrm>
              <a:off x="4187980" y="1237388"/>
              <a:ext cx="378079" cy="829345"/>
            </a:xfrm>
            <a:prstGeom prst="rect">
              <a:avLst/>
            </a:prstGeom>
            <a:solidFill>
              <a:srgbClr val="00B0F0"/>
            </a:solidFill>
          </p:spPr>
        </p:pic>
        <p:sp>
          <p:nvSpPr>
            <p:cNvPr id="212" name="矩形 211"/>
            <p:cNvSpPr/>
            <p:nvPr/>
          </p:nvSpPr>
          <p:spPr>
            <a:xfrm>
              <a:off x="4048951" y="3393686"/>
              <a:ext cx="804665" cy="405073"/>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弱电机房</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pic>
          <p:nvPicPr>
            <p:cNvPr id="213" name="Picture 10" descr="箭头，第11P"/>
            <p:cNvPicPr>
              <a:picLocks noChangeAspect="1" noChangeArrowheads="1"/>
            </p:cNvPicPr>
            <p:nvPr/>
          </p:nvPicPr>
          <p:blipFill>
            <a:blip r:embed="rId5" cstate="print"/>
            <a:srcRect l="40081" t="35240" r="28744" b="39419"/>
            <a:stretch>
              <a:fillRect/>
            </a:stretch>
          </p:blipFill>
          <p:spPr bwMode="auto">
            <a:xfrm rot="5400000">
              <a:off x="3920879" y="2968385"/>
              <a:ext cx="912279" cy="270056"/>
            </a:xfrm>
            <a:prstGeom prst="rect">
              <a:avLst/>
            </a:prstGeom>
            <a:noFill/>
            <a:ln w="9525">
              <a:noFill/>
              <a:miter lim="800000"/>
              <a:headEnd/>
              <a:tailEnd/>
            </a:ln>
          </p:spPr>
        </p:pic>
        <p:sp>
          <p:nvSpPr>
            <p:cNvPr id="214" name="矩形 213"/>
            <p:cNvSpPr/>
            <p:nvPr/>
          </p:nvSpPr>
          <p:spPr>
            <a:xfrm>
              <a:off x="2427402" y="2393425"/>
              <a:ext cx="1006966" cy="405073"/>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楼道走廊</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215" name="矩形 214"/>
            <p:cNvSpPr/>
            <p:nvPr/>
          </p:nvSpPr>
          <p:spPr>
            <a:xfrm>
              <a:off x="3382360" y="3386845"/>
              <a:ext cx="270057" cy="594085"/>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宿舍</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216" name="矩形 215"/>
            <p:cNvSpPr/>
            <p:nvPr/>
          </p:nvSpPr>
          <p:spPr>
            <a:xfrm>
              <a:off x="1869315" y="1486192"/>
              <a:ext cx="270057" cy="594085"/>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宿舍</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217" name="矩形 216"/>
            <p:cNvSpPr/>
            <p:nvPr/>
          </p:nvSpPr>
          <p:spPr>
            <a:xfrm>
              <a:off x="3273607" y="1486192"/>
              <a:ext cx="270057" cy="594085"/>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宿舍</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218" name="矩形 217"/>
            <p:cNvSpPr/>
            <p:nvPr/>
          </p:nvSpPr>
          <p:spPr>
            <a:xfrm>
              <a:off x="1869315" y="3310751"/>
              <a:ext cx="270057" cy="594085"/>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宿舍</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219" name="矩形 218"/>
            <p:cNvSpPr/>
            <p:nvPr/>
          </p:nvSpPr>
          <p:spPr>
            <a:xfrm>
              <a:off x="2463438" y="3310751"/>
              <a:ext cx="270057" cy="594085"/>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宿舍</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220" name="矩形 219"/>
            <p:cNvSpPr/>
            <p:nvPr/>
          </p:nvSpPr>
          <p:spPr>
            <a:xfrm>
              <a:off x="2463438" y="1486192"/>
              <a:ext cx="270057" cy="594085"/>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宿舍</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221" name="矩形 220"/>
            <p:cNvSpPr/>
            <p:nvPr/>
          </p:nvSpPr>
          <p:spPr>
            <a:xfrm>
              <a:off x="3867731" y="1486192"/>
              <a:ext cx="270057" cy="594085"/>
            </a:xfrm>
            <a:prstGeom prst="rect">
              <a:avLst/>
            </a:prstGeom>
          </p:spPr>
          <p:txBody>
            <a:bodyPr wrap="square" lIns="121944" tIns="60972" rIns="121944" bIns="60972">
              <a:spAutoFit/>
            </a:bodyPr>
            <a:lstStyle/>
            <a:p>
              <a:r>
                <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宿舍</a:t>
              </a:r>
              <a:endPar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pic>
          <p:nvPicPr>
            <p:cNvPr id="230" name="图片 8" descr="123_副本.png"/>
            <p:cNvPicPr>
              <a:picLocks noChangeAspect="1" noChangeArrowheads="1"/>
            </p:cNvPicPr>
            <p:nvPr/>
          </p:nvPicPr>
          <p:blipFill>
            <a:blip r:embed="rId6" cstate="print"/>
            <a:srcRect/>
            <a:stretch>
              <a:fillRect/>
            </a:stretch>
          </p:blipFill>
          <p:spPr bwMode="auto">
            <a:xfrm>
              <a:off x="3863912" y="2564339"/>
              <a:ext cx="756157" cy="265743"/>
            </a:xfrm>
            <a:prstGeom prst="rect">
              <a:avLst/>
            </a:prstGeom>
            <a:noFill/>
            <a:ln w="9525">
              <a:noFill/>
              <a:miter lim="800000"/>
              <a:headEnd/>
              <a:tailEnd/>
            </a:ln>
          </p:spPr>
        </p:pic>
      </p:grpSp>
      <p:sp>
        <p:nvSpPr>
          <p:cNvPr id="223" name="TextBox 222"/>
          <p:cNvSpPr txBox="1"/>
          <p:nvPr/>
        </p:nvSpPr>
        <p:spPr>
          <a:xfrm>
            <a:off x="1567003" y="3232254"/>
            <a:ext cx="2697843" cy="723291"/>
          </a:xfrm>
          <a:prstGeom prst="rect">
            <a:avLst/>
          </a:prstGeom>
          <a:noFill/>
        </p:spPr>
        <p:txBody>
          <a:bodyPr wrap="square" lIns="121936" tIns="60968" rIns="121936" bIns="60968" rtlCol="0">
            <a:spAutoFit/>
          </a:bodyPr>
          <a:lstStyle/>
          <a:p>
            <a:r>
              <a:rPr lang="zh-CN" altLang="en-US" sz="1200" b="1" dirty="0" smtClean="0">
                <a:solidFill>
                  <a:schemeClr val="bg1"/>
                </a:solidFill>
                <a:latin typeface="微软雅黑" pitchFamily="34" charset="-122"/>
                <a:ea typeface="微软雅黑" pitchFamily="34" charset="-122"/>
                <a:cs typeface="Arial" pitchFamily="34" charset="0"/>
              </a:rPr>
              <a:t>远端接入单元</a:t>
            </a:r>
            <a:r>
              <a:rPr lang="en-US" altLang="zh-CN" sz="1200" b="1" dirty="0" smtClean="0">
                <a:solidFill>
                  <a:schemeClr val="bg1"/>
                </a:solidFill>
                <a:latin typeface="微软雅黑" pitchFamily="34" charset="-122"/>
                <a:ea typeface="微软雅黑" pitchFamily="34" charset="-122"/>
                <a:cs typeface="Arial" pitchFamily="34" charset="0"/>
              </a:rPr>
              <a:t>:R240D</a:t>
            </a:r>
          </a:p>
          <a:p>
            <a:pPr>
              <a:lnSpc>
                <a:spcPct val="150000"/>
              </a:lnSpc>
              <a:buSzPct val="80000"/>
              <a:buFont typeface="Wingdings" pitchFamily="2" charset="2"/>
              <a:buChar char="u"/>
            </a:pPr>
            <a:r>
              <a:rPr lang="zh-CN" altLang="en-US" sz="900" dirty="0" smtClean="0">
                <a:solidFill>
                  <a:schemeClr val="bg1"/>
                </a:solidFill>
                <a:latin typeface="微软雅黑" pitchFamily="34" charset="-122"/>
                <a:ea typeface="微软雅黑" pitchFamily="34" charset="-122"/>
                <a:cs typeface="Arial" pitchFamily="34" charset="0"/>
              </a:rPr>
              <a:t>安装灵活，可吸顶、挂壁或面板部署</a:t>
            </a:r>
            <a:endParaRPr lang="en-US" altLang="zh-CN" sz="900" dirty="0" smtClean="0">
              <a:solidFill>
                <a:schemeClr val="bg1"/>
              </a:solidFill>
              <a:latin typeface="微软雅黑" pitchFamily="34" charset="-122"/>
              <a:ea typeface="微软雅黑" pitchFamily="34" charset="-122"/>
              <a:cs typeface="Arial" pitchFamily="34" charset="0"/>
            </a:endParaRPr>
          </a:p>
          <a:p>
            <a:pPr>
              <a:lnSpc>
                <a:spcPct val="150000"/>
              </a:lnSpc>
              <a:buSzPct val="80000"/>
              <a:buFont typeface="Wingdings" pitchFamily="2" charset="2"/>
              <a:buChar char="u"/>
            </a:pPr>
            <a:r>
              <a:rPr lang="zh-CN" altLang="en-US" sz="900" dirty="0" smtClean="0">
                <a:solidFill>
                  <a:schemeClr val="bg1"/>
                </a:solidFill>
                <a:latin typeface="微软雅黑" pitchFamily="34" charset="-122"/>
                <a:ea typeface="微软雅黑" pitchFamily="34" charset="-122"/>
                <a:cs typeface="Arial" pitchFamily="34" charset="0"/>
              </a:rPr>
              <a:t>利用已布网线，无需损坏建筑原有结构</a:t>
            </a:r>
            <a:endParaRPr lang="en-US" altLang="zh-CN" sz="900" dirty="0" smtClean="0">
              <a:solidFill>
                <a:schemeClr val="bg1"/>
              </a:solidFill>
              <a:latin typeface="微软雅黑" pitchFamily="34" charset="-122"/>
              <a:ea typeface="微软雅黑" pitchFamily="34" charset="-122"/>
              <a:cs typeface="Arial" pitchFamily="34" charset="0"/>
            </a:endParaRPr>
          </a:p>
        </p:txBody>
      </p:sp>
      <p:sp>
        <p:nvSpPr>
          <p:cNvPr id="225" name="TextBox 224"/>
          <p:cNvSpPr txBox="1"/>
          <p:nvPr/>
        </p:nvSpPr>
        <p:spPr>
          <a:xfrm>
            <a:off x="1578112" y="3926077"/>
            <a:ext cx="2686734" cy="723291"/>
          </a:xfrm>
          <a:prstGeom prst="rect">
            <a:avLst/>
          </a:prstGeom>
          <a:noFill/>
        </p:spPr>
        <p:txBody>
          <a:bodyPr wrap="square" lIns="121936" tIns="60968" rIns="121936" bIns="60968" rtlCol="0">
            <a:spAutoFit/>
          </a:bodyPr>
          <a:lstStyle/>
          <a:p>
            <a:r>
              <a:rPr lang="zh-CN" altLang="en-US" sz="1200" b="1" dirty="0" smtClean="0">
                <a:solidFill>
                  <a:schemeClr val="bg1"/>
                </a:solidFill>
                <a:latin typeface="微软雅黑" pitchFamily="34" charset="-122"/>
                <a:ea typeface="微软雅黑" pitchFamily="34" charset="-122"/>
                <a:cs typeface="Arial" pitchFamily="34" charset="0"/>
              </a:rPr>
              <a:t>中心</a:t>
            </a:r>
            <a:r>
              <a:rPr lang="en-US" altLang="zh-CN" sz="1200" b="1" dirty="0" smtClean="0">
                <a:solidFill>
                  <a:schemeClr val="bg1"/>
                </a:solidFill>
                <a:latin typeface="微软雅黑" pitchFamily="34" charset="-122"/>
                <a:ea typeface="微软雅黑" pitchFamily="34" charset="-122"/>
                <a:cs typeface="Arial" pitchFamily="34" charset="0"/>
              </a:rPr>
              <a:t>AP:AD9430DN-24</a:t>
            </a:r>
          </a:p>
          <a:p>
            <a:pPr>
              <a:lnSpc>
                <a:spcPct val="150000"/>
              </a:lnSpc>
              <a:buSzPct val="80000"/>
              <a:buFont typeface="Wingdings" pitchFamily="2" charset="2"/>
              <a:buChar char="u"/>
            </a:pPr>
            <a:r>
              <a:rPr lang="zh-CN" altLang="en-US" sz="900" dirty="0" smtClean="0">
                <a:solidFill>
                  <a:schemeClr val="bg1"/>
                </a:solidFill>
                <a:latin typeface="微软雅黑" pitchFamily="34" charset="-122"/>
                <a:ea typeface="微软雅黑" pitchFamily="34" charset="-122"/>
                <a:cs typeface="Arial" pitchFamily="34" charset="0"/>
              </a:rPr>
              <a:t>连接远端接入单元，提供</a:t>
            </a:r>
            <a:r>
              <a:rPr lang="en-US" altLang="zh-CN" sz="900" dirty="0" err="1" smtClean="0">
                <a:solidFill>
                  <a:schemeClr val="bg1"/>
                </a:solidFill>
                <a:latin typeface="微软雅黑" pitchFamily="34" charset="-122"/>
                <a:ea typeface="微软雅黑" pitchFamily="34" charset="-122"/>
                <a:cs typeface="Arial" pitchFamily="34" charset="0"/>
              </a:rPr>
              <a:t>PoE</a:t>
            </a:r>
            <a:r>
              <a:rPr lang="zh-CN" altLang="en-US" sz="900" dirty="0" smtClean="0">
                <a:solidFill>
                  <a:schemeClr val="bg1"/>
                </a:solidFill>
                <a:latin typeface="微软雅黑" pitchFamily="34" charset="-122"/>
                <a:ea typeface="微软雅黑" pitchFamily="34" charset="-122"/>
                <a:cs typeface="Arial" pitchFamily="34" charset="0"/>
              </a:rPr>
              <a:t>供电</a:t>
            </a:r>
            <a:endParaRPr lang="en-US" altLang="zh-CN" sz="900" dirty="0" smtClean="0">
              <a:solidFill>
                <a:schemeClr val="bg1"/>
              </a:solidFill>
              <a:latin typeface="微软雅黑" pitchFamily="34" charset="-122"/>
              <a:ea typeface="微软雅黑" pitchFamily="34" charset="-122"/>
              <a:cs typeface="Arial" pitchFamily="34" charset="0"/>
            </a:endParaRPr>
          </a:p>
          <a:p>
            <a:pPr>
              <a:lnSpc>
                <a:spcPct val="150000"/>
              </a:lnSpc>
              <a:buSzPct val="80000"/>
              <a:buFont typeface="Wingdings" pitchFamily="2" charset="2"/>
              <a:buChar char="u"/>
            </a:pPr>
            <a:r>
              <a:rPr lang="zh-CN" altLang="en-US" sz="900" dirty="0" smtClean="0">
                <a:solidFill>
                  <a:schemeClr val="bg1"/>
                </a:solidFill>
                <a:latin typeface="微软雅黑" pitchFamily="34" charset="-122"/>
                <a:ea typeface="微软雅黑" pitchFamily="34" charset="-122"/>
                <a:cs typeface="Arial" pitchFamily="34" charset="0"/>
              </a:rPr>
              <a:t>管理远端远端接入单元及其业务处理</a:t>
            </a:r>
            <a:endParaRPr lang="en-US" altLang="zh-CN" sz="900" dirty="0" smtClean="0">
              <a:solidFill>
                <a:schemeClr val="bg1"/>
              </a:solidFill>
              <a:latin typeface="微软雅黑" pitchFamily="34" charset="-122"/>
              <a:ea typeface="微软雅黑" pitchFamily="34" charset="-122"/>
              <a:cs typeface="Arial" pitchFamily="34" charset="0"/>
            </a:endParaRPr>
          </a:p>
        </p:txBody>
      </p:sp>
      <p:grpSp>
        <p:nvGrpSpPr>
          <p:cNvPr id="88" name="组合 380"/>
          <p:cNvGrpSpPr/>
          <p:nvPr/>
        </p:nvGrpSpPr>
        <p:grpSpPr>
          <a:xfrm>
            <a:off x="998213" y="3512282"/>
            <a:ext cx="410704" cy="227803"/>
            <a:chOff x="4788869" y="2944440"/>
            <a:chExt cx="1053084" cy="419972"/>
          </a:xfrm>
        </p:grpSpPr>
        <p:pic>
          <p:nvPicPr>
            <p:cNvPr id="232" name="图片 231"/>
            <p:cNvPicPr>
              <a:picLocks noChangeAspect="1"/>
            </p:cNvPicPr>
            <p:nvPr/>
          </p:nvPicPr>
          <p:blipFill>
            <a:blip r:embed="rId3" cstate="print">
              <a:duotone>
                <a:prstClr val="black"/>
                <a:srgbClr val="4472C4">
                  <a:tint val="45000"/>
                  <a:satMod val="400000"/>
                </a:srgbClr>
              </a:duotone>
              <a:extLst>
                <a:ext uri="{28A0092B-C50C-407E-A947-70E740481C1C}">
                  <a14:useLocalDpi xmlns:a14="http://schemas.microsoft.com/office/drawing/2010/main" xmlns="" val="0"/>
                </a:ext>
              </a:extLst>
            </a:blip>
            <a:stretch>
              <a:fillRect/>
            </a:stretch>
          </p:blipFill>
          <p:spPr>
            <a:xfrm>
              <a:off x="5430645" y="2952956"/>
              <a:ext cx="411308" cy="411456"/>
            </a:xfrm>
            <a:prstGeom prst="rect">
              <a:avLst/>
            </a:prstGeom>
          </p:spPr>
        </p:pic>
        <p:pic>
          <p:nvPicPr>
            <p:cNvPr id="233" name="图片 232"/>
            <p:cNvPicPr>
              <a:picLocks noChangeAspect="1"/>
            </p:cNvPicPr>
            <p:nvPr/>
          </p:nvPicPr>
          <p:blipFill>
            <a:blip r:embed="rId3" cstate="print">
              <a:duotone>
                <a:srgbClr val="FFC000">
                  <a:shade val="45000"/>
                  <a:satMod val="135000"/>
                </a:srgbClr>
                <a:prstClr val="white"/>
              </a:duotone>
              <a:extLst>
                <a:ext uri="{28A0092B-C50C-407E-A947-70E740481C1C}">
                  <a14:useLocalDpi xmlns:a14="http://schemas.microsoft.com/office/drawing/2010/main" xmlns="" val="0"/>
                </a:ext>
              </a:extLst>
            </a:blip>
            <a:stretch>
              <a:fillRect/>
            </a:stretch>
          </p:blipFill>
          <p:spPr>
            <a:xfrm>
              <a:off x="4788869" y="2944440"/>
              <a:ext cx="411309" cy="411457"/>
            </a:xfrm>
            <a:prstGeom prst="rect">
              <a:avLst/>
            </a:prstGeom>
          </p:spPr>
        </p:pic>
      </p:grpSp>
      <p:pic>
        <p:nvPicPr>
          <p:cNvPr id="231" name="图片 8" descr="123_副本.png"/>
          <p:cNvPicPr>
            <a:picLocks noChangeAspect="1" noChangeArrowheads="1"/>
          </p:cNvPicPr>
          <p:nvPr/>
        </p:nvPicPr>
        <p:blipFill>
          <a:blip r:embed="rId7" cstate="print"/>
          <a:srcRect/>
          <a:stretch>
            <a:fillRect/>
          </a:stretch>
        </p:blipFill>
        <p:spPr bwMode="auto">
          <a:xfrm>
            <a:off x="968588" y="4185180"/>
            <a:ext cx="559836" cy="125187"/>
          </a:xfrm>
          <a:prstGeom prst="rect">
            <a:avLst/>
          </a:prstGeom>
          <a:noFill/>
          <a:ln w="9525">
            <a:noFill/>
            <a:miter lim="800000"/>
            <a:headEnd/>
            <a:tailEnd/>
          </a:ln>
        </p:spPr>
      </p:pic>
      <p:sp>
        <p:nvSpPr>
          <p:cNvPr id="389" name="圆角矩形 388"/>
          <p:cNvSpPr/>
          <p:nvPr/>
        </p:nvSpPr>
        <p:spPr bwMode="auto">
          <a:xfrm>
            <a:off x="495014" y="1189888"/>
            <a:ext cx="4028366" cy="3459480"/>
          </a:xfrm>
          <a:prstGeom prst="roundRect">
            <a:avLst>
              <a:gd name="adj" fmla="val 6201"/>
            </a:avLst>
          </a:prstGeom>
          <a:noFill/>
          <a:ln w="9525" cap="flat" cmpd="sng" algn="ctr">
            <a:solidFill>
              <a:srgbClr val="2FB0E1"/>
            </a:solidFill>
            <a:prstDash val="solid"/>
            <a:round/>
            <a:headEnd type="none" w="med" len="med"/>
            <a:tailEnd type="none" w="med" len="med"/>
          </a:ln>
          <a:effectLst>
            <a:outerShdw blurRad="50800" dist="38100" dir="2700000" algn="tl" rotWithShape="0">
              <a:prstClr val="black">
                <a:alpha val="25000"/>
              </a:prstClr>
            </a:outerShdw>
          </a:effectLst>
          <a:extLst>
            <a:ext uri="{909E8E84-426E-40DD-AFC4-6F175D3DCCD1}">
              <a14:hiddenFill xmlns:a14="http://schemas.microsoft.com/office/drawing/2010/main" xmlns="">
                <a:solidFill>
                  <a:schemeClr val="accent1"/>
                </a:solidFill>
              </a14:hiddenFill>
            </a:ext>
          </a:extLst>
        </p:spPr>
        <p:txBody>
          <a:bodyPr vert="horz" wrap="square" lIns="108878" tIns="54439" rIns="108878" bIns="54439" numCol="1" rtlCol="0" anchor="t" anchorCtr="0" compatLnSpc="1">
            <a:prstTxWarp prst="textNoShape">
              <a:avLst/>
            </a:prstTxWarp>
          </a:bodyPr>
          <a:lstStyle/>
          <a:p>
            <a:pPr>
              <a:buClr>
                <a:srgbClr val="CC9900"/>
              </a:buClr>
              <a:buFont typeface="Wingdings" pitchFamily="2" charset="2"/>
              <a:buChar char="n"/>
            </a:pPr>
            <a:endParaRPr lang="zh-CN" altLang="en-US" sz="1900" b="1" dirty="0" smtClean="0">
              <a:solidFill>
                <a:schemeClr val="bg1"/>
              </a:solidFill>
              <a:latin typeface="微软雅黑" pitchFamily="34" charset="-122"/>
              <a:ea typeface="微软雅黑" pitchFamily="34" charset="-122"/>
            </a:endParaRPr>
          </a:p>
        </p:txBody>
      </p:sp>
      <p:pic>
        <p:nvPicPr>
          <p:cNvPr id="382" name="Picture 9" descr="D:\日常工作\WLAN上市\10产品彩页\WLAN照片集\AP2030DN\2030正面.png"/>
          <p:cNvPicPr>
            <a:picLocks noChangeAspect="1" noChangeArrowheads="1"/>
          </p:cNvPicPr>
          <p:nvPr/>
        </p:nvPicPr>
        <p:blipFill>
          <a:blip r:embed="rId8" cstate="print"/>
          <a:srcRect/>
          <a:stretch>
            <a:fillRect/>
          </a:stretch>
        </p:blipFill>
        <p:spPr bwMode="auto">
          <a:xfrm>
            <a:off x="1107546" y="3232253"/>
            <a:ext cx="278093" cy="267705"/>
          </a:xfrm>
          <a:prstGeom prst="rect">
            <a:avLst/>
          </a:prstGeom>
          <a:noFill/>
          <a:effectLst>
            <a:outerShdw blurRad="292100" dist="139700" dir="2700000" algn="tl" rotWithShape="0">
              <a:prstClr val="black">
                <a:alpha val="65000"/>
              </a:prstClr>
            </a:outerShdw>
          </a:effectLst>
        </p:spPr>
      </p:pic>
      <p:sp>
        <p:nvSpPr>
          <p:cNvPr id="816" name="TextBox 815"/>
          <p:cNvSpPr txBox="1"/>
          <p:nvPr/>
        </p:nvSpPr>
        <p:spPr>
          <a:xfrm>
            <a:off x="3218105" y="1959840"/>
            <a:ext cx="807559" cy="307771"/>
          </a:xfrm>
          <a:prstGeom prst="rect">
            <a:avLst/>
          </a:prstGeom>
          <a:noFill/>
        </p:spPr>
        <p:txBody>
          <a:bodyPr wrap="square" lIns="91434" tIns="45717" rIns="91434" bIns="45717" rtlCol="0">
            <a:spAutoFit/>
          </a:bodyPr>
          <a:lstStyle/>
          <a:p>
            <a:pPr algn="ctr"/>
            <a:r>
              <a:rPr lang="en-US" altLang="zh-CN"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rPr>
              <a:t>AD9430DN-24</a:t>
            </a:r>
            <a:endParaRPr lang="zh-CN" altLang="en-US" sz="7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pitchFamily="34" charset="0"/>
            </a:endParaRPr>
          </a:p>
        </p:txBody>
      </p:sp>
      <p:sp>
        <p:nvSpPr>
          <p:cNvPr id="428" name="AutoShape 13"/>
          <p:cNvSpPr>
            <a:spLocks noChangeArrowheads="1"/>
          </p:cNvSpPr>
          <p:nvPr/>
        </p:nvSpPr>
        <p:spPr bwMode="gray">
          <a:xfrm>
            <a:off x="4704208" y="1266921"/>
            <a:ext cx="4189413" cy="3393061"/>
          </a:xfrm>
          <a:prstGeom prst="roundRect">
            <a:avLst>
              <a:gd name="adj" fmla="val 135"/>
            </a:avLst>
          </a:prstGeom>
          <a:noFill/>
          <a:ln w="19050" algn="ctr">
            <a:solidFill>
              <a:schemeClr val="accent6">
                <a:lumMod val="50000"/>
              </a:schemeClr>
            </a:solidFill>
            <a:round/>
            <a:headEnd/>
            <a:tailEnd/>
          </a:ln>
          <a:effectLst>
            <a:outerShdw blurRad="50800" dist="38100" dir="2700000" algn="tl" rotWithShape="0">
              <a:prstClr val="black">
                <a:alpha val="40000"/>
              </a:prstClr>
            </a:outerShdw>
          </a:effectLst>
        </p:spPr>
        <p:txBody>
          <a:bodyPr lIns="91427" tIns="45714" rIns="91427" bIns="45714"/>
          <a:lstStyle/>
          <a:p>
            <a:pPr>
              <a:buClr>
                <a:srgbClr val="CC9900"/>
              </a:buClr>
              <a:defRPr/>
            </a:pPr>
            <a:endParaRPr lang="zh-CN" altLang="en-US" sz="1000" dirty="0">
              <a:solidFill>
                <a:schemeClr val="bg1"/>
              </a:solidFill>
              <a:latin typeface="华文细黑"/>
              <a:ea typeface="华文细黑"/>
            </a:endParaRPr>
          </a:p>
        </p:txBody>
      </p:sp>
      <p:sp>
        <p:nvSpPr>
          <p:cNvPr id="429" name="TextBox 428"/>
          <p:cNvSpPr txBox="1"/>
          <p:nvPr/>
        </p:nvSpPr>
        <p:spPr>
          <a:xfrm>
            <a:off x="4704209" y="915566"/>
            <a:ext cx="4198706" cy="357752"/>
          </a:xfrm>
          <a:prstGeom prst="rect">
            <a:avLst/>
          </a:prstGeom>
          <a:solidFill>
            <a:srgbClr val="99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7" tIns="45714" rIns="91427" bIns="45714" rtlCol="0" anchor="ctr">
            <a:noAutofit/>
          </a:bodyPr>
          <a:lstStyle/>
          <a:p>
            <a:pPr algn="ctr"/>
            <a:r>
              <a:rPr lang="zh-CN" altLang="en-US" sz="1600" b="1" dirty="0" smtClean="0">
                <a:solidFill>
                  <a:schemeClr val="bg1"/>
                </a:solidFill>
                <a:latin typeface="微软雅黑" pitchFamily="34" charset="-122"/>
                <a:ea typeface="微软雅黑" pitchFamily="34" charset="-122"/>
                <a:cs typeface="Arial" pitchFamily="34" charset="0"/>
              </a:rPr>
              <a:t>集面板</a:t>
            </a:r>
            <a:r>
              <a:rPr lang="en-US" altLang="zh-CN" sz="1600" b="1" dirty="0" smtClean="0">
                <a:solidFill>
                  <a:schemeClr val="bg1"/>
                </a:solidFill>
                <a:latin typeface="微软雅黑" pitchFamily="34" charset="-122"/>
                <a:ea typeface="微软雅黑" pitchFamily="34" charset="-122"/>
                <a:cs typeface="Arial" pitchFamily="34" charset="0"/>
              </a:rPr>
              <a:t>AP</a:t>
            </a:r>
            <a:r>
              <a:rPr lang="zh-CN" altLang="en-US" sz="1600" b="1" dirty="0" smtClean="0">
                <a:solidFill>
                  <a:schemeClr val="bg1"/>
                </a:solidFill>
                <a:latin typeface="微软雅黑" pitchFamily="34" charset="-122"/>
                <a:ea typeface="微软雅黑" pitchFamily="34" charset="-122"/>
                <a:cs typeface="Arial" pitchFamily="34" charset="0"/>
              </a:rPr>
              <a:t>和智分</a:t>
            </a:r>
            <a:r>
              <a:rPr lang="en-US" altLang="zh-CN" sz="1600" b="1" dirty="0" smtClean="0">
                <a:solidFill>
                  <a:schemeClr val="bg1"/>
                </a:solidFill>
                <a:latin typeface="微软雅黑" pitchFamily="34" charset="-122"/>
                <a:ea typeface="微软雅黑" pitchFamily="34" charset="-122"/>
                <a:cs typeface="Arial" pitchFamily="34" charset="0"/>
              </a:rPr>
              <a:t>AP</a:t>
            </a:r>
            <a:r>
              <a:rPr lang="zh-CN" altLang="en-US" sz="1600" b="1" dirty="0" smtClean="0">
                <a:solidFill>
                  <a:schemeClr val="bg1"/>
                </a:solidFill>
                <a:latin typeface="微软雅黑" pitchFamily="34" charset="-122"/>
                <a:ea typeface="微软雅黑" pitchFamily="34" charset="-122"/>
                <a:cs typeface="Arial" pitchFamily="34" charset="0"/>
              </a:rPr>
              <a:t>优势于一体</a:t>
            </a:r>
          </a:p>
        </p:txBody>
      </p:sp>
      <p:sp>
        <p:nvSpPr>
          <p:cNvPr id="430" name="Rectangle 17"/>
          <p:cNvSpPr>
            <a:spLocks noChangeArrowheads="1"/>
          </p:cNvSpPr>
          <p:nvPr/>
        </p:nvSpPr>
        <p:spPr bwMode="auto">
          <a:xfrm>
            <a:off x="4716909" y="1364994"/>
            <a:ext cx="4319587" cy="3462486"/>
          </a:xfrm>
          <a:prstGeom prst="rect">
            <a:avLst/>
          </a:prstGeom>
          <a:noFill/>
          <a:ln w="9525">
            <a:noFill/>
            <a:miter lim="800000"/>
            <a:headEnd/>
            <a:tailEnd/>
          </a:ln>
        </p:spPr>
        <p:txBody>
          <a:bodyPr wrap="square" lIns="68562" tIns="0" rIns="68562" bIns="0">
            <a:spAutoFit/>
          </a:bodyPr>
          <a:lstStyle/>
          <a:p>
            <a:pPr marL="171450" lvl="1" indent="-171450">
              <a:lnSpc>
                <a:spcPct val="150000"/>
              </a:lnSpc>
              <a:defRPr/>
            </a:pPr>
            <a:r>
              <a:rPr lang="zh-CN" altLang="en-US" sz="1400" b="1" dirty="0" smtClean="0">
                <a:solidFill>
                  <a:schemeClr val="bg1"/>
                </a:solidFill>
                <a:latin typeface="微软雅黑" pitchFamily="34" charset="-122"/>
                <a:ea typeface="微软雅黑" pitchFamily="34" charset="-122"/>
                <a:cs typeface="+mj-cs"/>
              </a:rPr>
              <a:t>与面板</a:t>
            </a:r>
            <a:r>
              <a:rPr lang="en-US" altLang="zh-CN" sz="1400" b="1" dirty="0" smtClean="0">
                <a:solidFill>
                  <a:schemeClr val="bg1"/>
                </a:solidFill>
                <a:latin typeface="微软雅黑" pitchFamily="34" charset="-122"/>
                <a:ea typeface="微软雅黑" pitchFamily="34" charset="-122"/>
                <a:cs typeface="+mj-cs"/>
              </a:rPr>
              <a:t>AP</a:t>
            </a:r>
            <a:r>
              <a:rPr lang="zh-CN" altLang="en-US" sz="1400" b="1" dirty="0" smtClean="0">
                <a:solidFill>
                  <a:schemeClr val="bg1"/>
                </a:solidFill>
                <a:latin typeface="微软雅黑" pitchFamily="34" charset="-122"/>
                <a:ea typeface="微软雅黑" pitchFamily="34" charset="-122"/>
                <a:cs typeface="+mj-cs"/>
              </a:rPr>
              <a:t>优势对比</a:t>
            </a:r>
            <a:endParaRPr lang="en-US" altLang="zh-CN" sz="1400" b="1" dirty="0" smtClean="0">
              <a:solidFill>
                <a:schemeClr val="bg1"/>
              </a:solidFill>
              <a:latin typeface="微软雅黑" pitchFamily="34" charset="-122"/>
              <a:ea typeface="微软雅黑" pitchFamily="34" charset="-122"/>
              <a:cs typeface="+mj-cs"/>
            </a:endParaRPr>
          </a:p>
          <a:p>
            <a:pPr marL="171450" lvl="1" indent="-171450">
              <a:lnSpc>
                <a:spcPct val="150000"/>
              </a:lnSpc>
              <a:buFont typeface="Wingdings" pitchFamily="2" charset="2"/>
              <a:buChar char="Ø"/>
              <a:defRPr/>
            </a:pPr>
            <a:r>
              <a:rPr lang="zh-CN" altLang="en-US" sz="1200" b="1" dirty="0" smtClean="0">
                <a:solidFill>
                  <a:schemeClr val="bg1"/>
                </a:solidFill>
                <a:latin typeface="微软雅黑" pitchFamily="34" charset="-122"/>
                <a:ea typeface="微软雅黑" pitchFamily="34" charset="-122"/>
              </a:rPr>
              <a:t>射频模块统一由中心</a:t>
            </a:r>
            <a:r>
              <a:rPr lang="en-US" altLang="zh-CN" sz="1200" b="1" dirty="0" smtClean="0">
                <a:solidFill>
                  <a:schemeClr val="bg1"/>
                </a:solidFill>
                <a:latin typeface="微软雅黑" pitchFamily="34" charset="-122"/>
                <a:ea typeface="微软雅黑" pitchFamily="34" charset="-122"/>
              </a:rPr>
              <a:t>AP</a:t>
            </a:r>
            <a:r>
              <a:rPr lang="zh-CN" altLang="en-US" sz="1200" b="1" dirty="0" smtClean="0">
                <a:solidFill>
                  <a:schemeClr val="bg1"/>
                </a:solidFill>
                <a:latin typeface="微软雅黑" pitchFamily="34" charset="-122"/>
                <a:ea typeface="微软雅黑" pitchFamily="34" charset="-122"/>
              </a:rPr>
              <a:t>控制，用户漫游体验更加迅速</a:t>
            </a:r>
            <a:endParaRPr lang="en-US" altLang="zh-CN" sz="1200" b="1" dirty="0" smtClean="0">
              <a:solidFill>
                <a:schemeClr val="bg1"/>
              </a:solidFill>
              <a:latin typeface="微软雅黑" pitchFamily="34" charset="-122"/>
              <a:ea typeface="微软雅黑" pitchFamily="34" charset="-122"/>
            </a:endParaRPr>
          </a:p>
          <a:p>
            <a:pPr marL="171450" lvl="1" indent="-171450">
              <a:lnSpc>
                <a:spcPct val="150000"/>
              </a:lnSpc>
              <a:buFont typeface="Wingdings" pitchFamily="2" charset="2"/>
              <a:buChar char="Ø"/>
              <a:defRPr/>
            </a:pPr>
            <a:r>
              <a:rPr lang="zh-CN" altLang="en-US" sz="1200" b="1" dirty="0" smtClean="0">
                <a:solidFill>
                  <a:schemeClr val="bg1"/>
                </a:solidFill>
                <a:latin typeface="微软雅黑" pitchFamily="34" charset="-122"/>
                <a:ea typeface="微软雅黑" pitchFamily="34" charset="-122"/>
              </a:rPr>
              <a:t>管理节点数减少为面板</a:t>
            </a:r>
            <a:r>
              <a:rPr lang="en-US" altLang="zh-CN" sz="1200" b="1" dirty="0" smtClean="0">
                <a:solidFill>
                  <a:schemeClr val="bg1"/>
                </a:solidFill>
                <a:latin typeface="微软雅黑" pitchFamily="34" charset="-122"/>
                <a:ea typeface="微软雅黑" pitchFamily="34" charset="-122"/>
              </a:rPr>
              <a:t>AP </a:t>
            </a:r>
            <a:r>
              <a:rPr lang="en-US" altLang="zh-CN" sz="1200" b="1" dirty="0" smtClean="0">
                <a:solidFill>
                  <a:schemeClr val="bg1"/>
                </a:solidFill>
                <a:latin typeface="微软雅黑" pitchFamily="34" charset="-122"/>
                <a:ea typeface="微软雅黑" pitchFamily="34" charset="-122"/>
                <a:cs typeface="+mj-cs"/>
              </a:rPr>
              <a:t>1/24</a:t>
            </a:r>
            <a:r>
              <a:rPr lang="zh-CN" altLang="en-US" sz="1200" b="1" dirty="0" smtClean="0">
                <a:solidFill>
                  <a:schemeClr val="bg1"/>
                </a:solidFill>
                <a:latin typeface="微软雅黑" pitchFamily="34" charset="-122"/>
                <a:ea typeface="微软雅黑" pitchFamily="34" charset="-122"/>
                <a:cs typeface="+mj-cs"/>
              </a:rPr>
              <a:t>，</a:t>
            </a:r>
            <a:r>
              <a:rPr lang="zh-CN" altLang="en-US" sz="1200" b="1" dirty="0" smtClean="0">
                <a:solidFill>
                  <a:schemeClr val="bg1"/>
                </a:solidFill>
                <a:latin typeface="微软雅黑" pitchFamily="34" charset="-122"/>
                <a:ea typeface="微软雅黑" pitchFamily="34" charset="-122"/>
              </a:rPr>
              <a:t>只对中心</a:t>
            </a:r>
            <a:r>
              <a:rPr lang="en-US" altLang="zh-CN" sz="1200" b="1" dirty="0" smtClean="0">
                <a:solidFill>
                  <a:schemeClr val="bg1"/>
                </a:solidFill>
                <a:latin typeface="微软雅黑" pitchFamily="34" charset="-122"/>
                <a:ea typeface="微软雅黑" pitchFamily="34" charset="-122"/>
              </a:rPr>
              <a:t>AP</a:t>
            </a:r>
            <a:r>
              <a:rPr lang="zh-CN" altLang="en-US" sz="1200" b="1" dirty="0" smtClean="0">
                <a:solidFill>
                  <a:schemeClr val="bg1"/>
                </a:solidFill>
                <a:latin typeface="微软雅黑" pitchFamily="34" charset="-122"/>
                <a:ea typeface="微软雅黑" pitchFamily="34" charset="-122"/>
              </a:rPr>
              <a:t>管理</a:t>
            </a:r>
            <a:endParaRPr lang="en-US" altLang="zh-CN" sz="1200" b="1" dirty="0" smtClean="0">
              <a:solidFill>
                <a:schemeClr val="bg1"/>
              </a:solidFill>
              <a:latin typeface="微软雅黑" pitchFamily="34" charset="-122"/>
              <a:ea typeface="微软雅黑" pitchFamily="34" charset="-122"/>
              <a:cs typeface="+mj-cs"/>
            </a:endParaRPr>
          </a:p>
          <a:p>
            <a:pPr marL="171450" lvl="1" indent="-171450">
              <a:lnSpc>
                <a:spcPct val="150000"/>
              </a:lnSpc>
              <a:buFont typeface="Wingdings" pitchFamily="2" charset="2"/>
              <a:buChar char="Ø"/>
              <a:defRPr/>
            </a:pPr>
            <a:r>
              <a:rPr lang="zh-CN" altLang="en-US" sz="1200" b="1" dirty="0" smtClean="0">
                <a:solidFill>
                  <a:schemeClr val="bg1"/>
                </a:solidFill>
                <a:latin typeface="微软雅黑" pitchFamily="34" charset="-122"/>
                <a:ea typeface="微软雅黑" pitchFamily="34" charset="-122"/>
              </a:rPr>
              <a:t>成本降低，</a:t>
            </a:r>
            <a:r>
              <a:rPr lang="zh-CN" altLang="en-US" sz="1200" b="1" dirty="0" smtClean="0">
                <a:solidFill>
                  <a:schemeClr val="bg1"/>
                </a:solidFill>
                <a:latin typeface="微软雅黑" pitchFamily="34" charset="-122"/>
                <a:ea typeface="微软雅黑" pitchFamily="34" charset="-122"/>
                <a:cs typeface="+mj-cs"/>
              </a:rPr>
              <a:t>只对中心</a:t>
            </a:r>
            <a:r>
              <a:rPr lang="en-US" altLang="zh-CN" sz="1200" b="1" dirty="0" smtClean="0">
                <a:solidFill>
                  <a:schemeClr val="bg1"/>
                </a:solidFill>
                <a:latin typeface="微软雅黑" pitchFamily="34" charset="-122"/>
                <a:ea typeface="微软雅黑" pitchFamily="34" charset="-122"/>
                <a:cs typeface="+mj-cs"/>
              </a:rPr>
              <a:t>AP</a:t>
            </a:r>
            <a:r>
              <a:rPr lang="zh-CN" altLang="en-US" sz="1200" b="1" dirty="0" smtClean="0">
                <a:solidFill>
                  <a:schemeClr val="bg1"/>
                </a:solidFill>
                <a:latin typeface="微软雅黑" pitchFamily="34" charset="-122"/>
                <a:ea typeface="微软雅黑" pitchFamily="34" charset="-122"/>
                <a:cs typeface="+mj-cs"/>
              </a:rPr>
              <a:t>授权，</a:t>
            </a:r>
            <a:r>
              <a:rPr lang="en-US" altLang="zh-CN" sz="1200" b="1" dirty="0" smtClean="0">
                <a:solidFill>
                  <a:schemeClr val="bg1"/>
                </a:solidFill>
                <a:latin typeface="微软雅黑" pitchFamily="34" charset="-122"/>
                <a:ea typeface="微软雅黑" pitchFamily="34" charset="-122"/>
                <a:cs typeface="+mj-cs"/>
              </a:rPr>
              <a:t>AP license</a:t>
            </a:r>
            <a:r>
              <a:rPr lang="zh-CN" altLang="en-US" sz="1200" b="1" dirty="0" smtClean="0">
                <a:solidFill>
                  <a:schemeClr val="bg1"/>
                </a:solidFill>
                <a:latin typeface="微软雅黑" pitchFamily="34" charset="-122"/>
                <a:ea typeface="微软雅黑" pitchFamily="34" charset="-122"/>
                <a:cs typeface="+mj-cs"/>
              </a:rPr>
              <a:t>数量大大减少，</a:t>
            </a:r>
            <a:endParaRPr lang="en-US" altLang="zh-CN" sz="1200" b="1" dirty="0" smtClean="0">
              <a:solidFill>
                <a:schemeClr val="bg1"/>
              </a:solidFill>
              <a:latin typeface="微软雅黑" pitchFamily="34" charset="-122"/>
              <a:ea typeface="微软雅黑" pitchFamily="34" charset="-122"/>
              <a:cs typeface="+mj-cs"/>
            </a:endParaRPr>
          </a:p>
          <a:p>
            <a:pPr marL="171450" lvl="1" indent="-171450">
              <a:lnSpc>
                <a:spcPct val="150000"/>
              </a:lnSpc>
              <a:defRPr/>
            </a:pPr>
            <a:endParaRPr lang="en-US" altLang="zh-CN" sz="1200" b="1" dirty="0" smtClean="0">
              <a:solidFill>
                <a:schemeClr val="bg1"/>
              </a:solidFill>
              <a:latin typeface="微软雅黑" pitchFamily="34" charset="-122"/>
              <a:ea typeface="微软雅黑" pitchFamily="34" charset="-122"/>
              <a:cs typeface="+mj-cs"/>
            </a:endParaRPr>
          </a:p>
          <a:p>
            <a:pPr marL="171450" lvl="1" indent="-171450">
              <a:lnSpc>
                <a:spcPct val="150000"/>
              </a:lnSpc>
              <a:defRPr/>
            </a:pPr>
            <a:r>
              <a:rPr lang="zh-CN" altLang="en-US" sz="1400" b="1" dirty="0" smtClean="0">
                <a:solidFill>
                  <a:schemeClr val="bg1"/>
                </a:solidFill>
                <a:latin typeface="微软雅黑" pitchFamily="34" charset="-122"/>
                <a:ea typeface="微软雅黑" pitchFamily="34" charset="-122"/>
                <a:cs typeface="+mj-cs"/>
              </a:rPr>
              <a:t>与智分</a:t>
            </a:r>
            <a:r>
              <a:rPr lang="en-US" altLang="zh-CN" sz="1400" b="1" dirty="0" smtClean="0">
                <a:solidFill>
                  <a:schemeClr val="bg1"/>
                </a:solidFill>
                <a:latin typeface="微软雅黑" pitchFamily="34" charset="-122"/>
                <a:ea typeface="微软雅黑" pitchFamily="34" charset="-122"/>
                <a:cs typeface="+mj-cs"/>
              </a:rPr>
              <a:t>AP</a:t>
            </a:r>
            <a:r>
              <a:rPr lang="zh-CN" altLang="en-US" sz="1400" b="1" dirty="0" smtClean="0">
                <a:solidFill>
                  <a:schemeClr val="bg1"/>
                </a:solidFill>
                <a:latin typeface="微软雅黑" pitchFamily="34" charset="-122"/>
                <a:ea typeface="微软雅黑" pitchFamily="34" charset="-122"/>
                <a:cs typeface="+mj-cs"/>
              </a:rPr>
              <a:t>优势对比</a:t>
            </a:r>
            <a:endParaRPr lang="en-US" altLang="zh-CN" sz="1400" b="1" dirty="0" smtClean="0">
              <a:solidFill>
                <a:schemeClr val="bg1"/>
              </a:solidFill>
              <a:latin typeface="微软雅黑" pitchFamily="34" charset="-122"/>
              <a:ea typeface="微软雅黑" pitchFamily="34" charset="-122"/>
              <a:cs typeface="+mj-cs"/>
            </a:endParaRPr>
          </a:p>
          <a:p>
            <a:pPr marL="171450" lvl="1" indent="-171450">
              <a:lnSpc>
                <a:spcPct val="150000"/>
              </a:lnSpc>
              <a:buFont typeface="Wingdings" pitchFamily="2" charset="2"/>
              <a:buChar char="Ø"/>
              <a:defRPr/>
            </a:pPr>
            <a:r>
              <a:rPr lang="zh-CN" altLang="en-US" sz="1200" b="1" dirty="0" smtClean="0">
                <a:solidFill>
                  <a:schemeClr val="bg1"/>
                </a:solidFill>
                <a:latin typeface="微软雅黑" pitchFamily="34" charset="-122"/>
                <a:ea typeface="微软雅黑" pitchFamily="34" charset="-122"/>
              </a:rPr>
              <a:t>射频模块布放宿舍内部</a:t>
            </a:r>
            <a:r>
              <a:rPr lang="zh-CN" altLang="en-US" sz="1200" b="1" dirty="0" smtClean="0">
                <a:solidFill>
                  <a:schemeClr val="bg1"/>
                </a:solidFill>
                <a:latin typeface="微软雅黑" pitchFamily="34" charset="-122"/>
                <a:ea typeface="微软雅黑" pitchFamily="34" charset="-122"/>
                <a:cs typeface="+mj-cs"/>
              </a:rPr>
              <a:t>，信号覆盖效果强，美观，易安装</a:t>
            </a:r>
            <a:endParaRPr lang="en-US" altLang="zh-CN" sz="1200" b="1" dirty="0" smtClean="0">
              <a:solidFill>
                <a:schemeClr val="bg1"/>
              </a:solidFill>
              <a:latin typeface="微软雅黑" pitchFamily="34" charset="-122"/>
              <a:ea typeface="微软雅黑" pitchFamily="34" charset="-122"/>
              <a:cs typeface="+mj-cs"/>
            </a:endParaRPr>
          </a:p>
          <a:p>
            <a:pPr marL="171450" lvl="1" indent="-171450">
              <a:lnSpc>
                <a:spcPct val="150000"/>
              </a:lnSpc>
              <a:buFont typeface="Wingdings" pitchFamily="2" charset="2"/>
              <a:buChar char="Ø"/>
              <a:defRPr/>
            </a:pPr>
            <a:r>
              <a:rPr lang="zh-CN" altLang="en-US" sz="1200" b="1" dirty="0" smtClean="0">
                <a:solidFill>
                  <a:schemeClr val="bg1"/>
                </a:solidFill>
                <a:latin typeface="微软雅黑" pitchFamily="34" charset="-122"/>
                <a:ea typeface="微软雅黑" pitchFamily="34" charset="-122"/>
              </a:rPr>
              <a:t>射频模块通过网线与中心</a:t>
            </a:r>
            <a:r>
              <a:rPr lang="en-US" altLang="zh-CN" sz="1200" b="1" dirty="0" smtClean="0">
                <a:solidFill>
                  <a:schemeClr val="bg1"/>
                </a:solidFill>
                <a:latin typeface="微软雅黑" pitchFamily="34" charset="-122"/>
                <a:ea typeface="微软雅黑" pitchFamily="34" charset="-122"/>
              </a:rPr>
              <a:t>AP</a:t>
            </a:r>
            <a:r>
              <a:rPr lang="zh-CN" altLang="en-US" sz="1200" b="1" dirty="0" smtClean="0">
                <a:solidFill>
                  <a:schemeClr val="bg1"/>
                </a:solidFill>
                <a:latin typeface="微软雅黑" pitchFamily="34" charset="-122"/>
                <a:ea typeface="微软雅黑" pitchFamily="34" charset="-122"/>
              </a:rPr>
              <a:t>互联，不会存在智分馈线拉远信号衰减的问题，拉远覆盖距离最大</a:t>
            </a:r>
            <a:r>
              <a:rPr lang="en-US" altLang="zh-CN" sz="1200" b="1" dirty="0" smtClean="0">
                <a:solidFill>
                  <a:schemeClr val="bg1"/>
                </a:solidFill>
                <a:latin typeface="微软雅黑" pitchFamily="34" charset="-122"/>
                <a:ea typeface="微软雅黑" pitchFamily="34" charset="-122"/>
              </a:rPr>
              <a:t>100m</a:t>
            </a:r>
          </a:p>
          <a:p>
            <a:pPr marL="171450" lvl="1" indent="-171450">
              <a:lnSpc>
                <a:spcPct val="150000"/>
              </a:lnSpc>
              <a:buFont typeface="Wingdings" pitchFamily="2" charset="2"/>
              <a:buChar char="Ø"/>
              <a:defRPr/>
            </a:pPr>
            <a:r>
              <a:rPr lang="zh-CN" altLang="en-US" sz="1200" b="1" dirty="0" smtClean="0">
                <a:solidFill>
                  <a:schemeClr val="bg1"/>
                </a:solidFill>
                <a:latin typeface="微软雅黑" pitchFamily="34" charset="-122"/>
                <a:ea typeface="微软雅黑" pitchFamily="34" charset="-122"/>
              </a:rPr>
              <a:t>射频模块独立覆盖一个房间，单房间无线接入性能高达</a:t>
            </a:r>
            <a:r>
              <a:rPr lang="en-US" altLang="zh-CN" sz="1200" b="1" dirty="0" smtClean="0">
                <a:solidFill>
                  <a:schemeClr val="bg1"/>
                </a:solidFill>
                <a:latin typeface="微软雅黑" pitchFamily="34" charset="-122"/>
                <a:ea typeface="微软雅黑" pitchFamily="34" charset="-122"/>
              </a:rPr>
              <a:t>1.167Gbps</a:t>
            </a:r>
            <a:r>
              <a:rPr lang="zh-CN" altLang="en-US" sz="1200" b="1" dirty="0" smtClean="0">
                <a:solidFill>
                  <a:schemeClr val="bg1"/>
                </a:solidFill>
                <a:latin typeface="微软雅黑" pitchFamily="34" charset="-122"/>
                <a:ea typeface="微软雅黑" pitchFamily="34" charset="-122"/>
              </a:rPr>
              <a:t>，相比智分是多个房间共享一个射频带宽</a:t>
            </a:r>
            <a:endParaRPr lang="en-US" altLang="zh-CN" sz="1400" b="1" dirty="0" smtClean="0">
              <a:solidFill>
                <a:schemeClr val="bg1"/>
              </a:solidFill>
              <a:latin typeface="微软雅黑" pitchFamily="34" charset="-122"/>
              <a:ea typeface="微软雅黑" pitchFamily="34" charset="-122"/>
              <a:cs typeface="+mj-cs"/>
            </a:endParaRPr>
          </a:p>
          <a:p>
            <a:pPr marL="171450" lvl="1" indent="-171450">
              <a:lnSpc>
                <a:spcPct val="150000"/>
              </a:lnSpc>
              <a:defRPr/>
            </a:pPr>
            <a:endParaRPr lang="en-US" altLang="zh-CN" sz="1400" b="1" dirty="0">
              <a:solidFill>
                <a:schemeClr val="bg1"/>
              </a:solidFill>
              <a:latin typeface="微软雅黑" pitchFamily="34" charset="-122"/>
              <a:ea typeface="微软雅黑" pitchFamily="34" charset="-122"/>
              <a:cs typeface="+mj-cs"/>
            </a:endParaRPr>
          </a:p>
        </p:txBody>
      </p:sp>
      <p:sp>
        <p:nvSpPr>
          <p:cNvPr id="431" name="TextBox 430"/>
          <p:cNvSpPr txBox="1"/>
          <p:nvPr/>
        </p:nvSpPr>
        <p:spPr>
          <a:xfrm>
            <a:off x="495014" y="889090"/>
            <a:ext cx="4028366" cy="357752"/>
          </a:xfrm>
          <a:prstGeom prst="rect">
            <a:avLst/>
          </a:prstGeom>
          <a:solidFill>
            <a:srgbClr val="99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7" tIns="45714" rIns="91427" bIns="45714" rtlCol="0" anchor="ctr">
            <a:noAutofit/>
          </a:bodyPr>
          <a:lstStyle/>
          <a:p>
            <a:pPr algn="ctr"/>
            <a:r>
              <a:rPr lang="zh-CN" altLang="en-US" sz="1600" b="1" dirty="0" smtClean="0">
                <a:solidFill>
                  <a:schemeClr val="bg1"/>
                </a:solidFill>
                <a:latin typeface="微软雅黑" pitchFamily="34" charset="-122"/>
                <a:ea typeface="微软雅黑" pitchFamily="34" charset="-122"/>
                <a:cs typeface="Arial" pitchFamily="34" charset="0"/>
              </a:rPr>
              <a:t>双频双流覆盖</a:t>
            </a:r>
            <a:r>
              <a:rPr lang="en-US" altLang="zh-CN" sz="1600" b="1" dirty="0" smtClean="0">
                <a:solidFill>
                  <a:schemeClr val="bg1"/>
                </a:solidFill>
                <a:latin typeface="微软雅黑" pitchFamily="34" charset="-122"/>
                <a:ea typeface="微软雅黑" pitchFamily="34" charset="-122"/>
                <a:cs typeface="Arial" pitchFamily="34" charset="0"/>
              </a:rPr>
              <a:t>24</a:t>
            </a:r>
            <a:r>
              <a:rPr lang="zh-CN" altLang="en-US" sz="1600" b="1" dirty="0" smtClean="0">
                <a:solidFill>
                  <a:schemeClr val="bg1"/>
                </a:solidFill>
                <a:latin typeface="微软雅黑" pitchFamily="34" charset="-122"/>
                <a:ea typeface="微软雅黑" pitchFamily="34" charset="-122"/>
                <a:cs typeface="Arial" pitchFamily="34" charset="0"/>
              </a:rPr>
              <a:t>个宿舍</a:t>
            </a:r>
          </a:p>
        </p:txBody>
      </p:sp>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7"/>
          <p:cNvSpPr txBox="1">
            <a:spLocks/>
          </p:cNvSpPr>
          <p:nvPr/>
        </p:nvSpPr>
        <p:spPr bwMode="auto">
          <a:xfrm>
            <a:off x="327714" y="353792"/>
            <a:ext cx="8740942" cy="369332"/>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defTabSz="600621" eaLnBrk="0" hangingPunct="0">
              <a:defRPr/>
            </a:pPr>
            <a:r>
              <a:rPr lang="zh-CN" altLang="en-US" sz="2400" b="1" dirty="0" smtClean="0">
                <a:solidFill>
                  <a:schemeClr val="bg1"/>
                </a:solidFill>
                <a:latin typeface="微软雅黑" pitchFamily="34" charset="-122"/>
                <a:ea typeface="微软雅黑" pitchFamily="34" charset="-122"/>
                <a:cs typeface="+mj-cs"/>
                <a:sym typeface="Arial"/>
              </a:rPr>
              <a:t>报告厅、体育馆：创新高密覆盖，用户极速体验</a:t>
            </a:r>
          </a:p>
        </p:txBody>
      </p:sp>
      <p:sp>
        <p:nvSpPr>
          <p:cNvPr id="5" name="TextBox 4"/>
          <p:cNvSpPr txBox="1"/>
          <p:nvPr/>
        </p:nvSpPr>
        <p:spPr>
          <a:xfrm>
            <a:off x="561043" y="1311004"/>
            <a:ext cx="2004935" cy="738658"/>
          </a:xfrm>
          <a:prstGeom prst="rect">
            <a:avLst/>
          </a:prstGeom>
          <a:noFill/>
        </p:spPr>
        <p:txBody>
          <a:bodyPr wrap="square" lIns="91434" tIns="45717" rIns="91434" bIns="45717" rtlCol="0">
            <a:spAutoFit/>
          </a:bodyPr>
          <a:lstStyle/>
          <a:p>
            <a:pPr defTabSz="914400">
              <a:lnSpc>
                <a:spcPct val="150000"/>
              </a:lnSpc>
            </a:pPr>
            <a:r>
              <a:rPr lang="zh-CN" altLang="en-US" sz="1600" b="1" dirty="0" smtClean="0">
                <a:solidFill>
                  <a:schemeClr val="bg1"/>
                </a:solidFill>
                <a:latin typeface="微软雅黑" pitchFamily="34" charset="-122"/>
                <a:ea typeface="微软雅黑" pitchFamily="34" charset="-122"/>
                <a:cs typeface="Arial" pitchFamily="34" charset="0"/>
              </a:rPr>
              <a:t>场景特点：</a:t>
            </a:r>
            <a:endParaRPr lang="en-US" altLang="zh-CN" sz="1600" b="1" dirty="0" smtClean="0">
              <a:solidFill>
                <a:schemeClr val="bg1"/>
              </a:solidFill>
              <a:latin typeface="微软雅黑" pitchFamily="34" charset="-122"/>
              <a:ea typeface="微软雅黑" pitchFamily="34" charset="-122"/>
              <a:cs typeface="Arial" pitchFamily="34" charset="0"/>
            </a:endParaRPr>
          </a:p>
          <a:p>
            <a:r>
              <a:rPr lang="zh-CN" altLang="en-US" sz="900" b="1" dirty="0" smtClean="0">
                <a:solidFill>
                  <a:schemeClr val="bg1"/>
                </a:solidFill>
                <a:latin typeface="微软雅黑" pitchFamily="34" charset="-122"/>
                <a:ea typeface="微软雅黑" pitchFamily="34" charset="-122"/>
                <a:cs typeface="Arial" pitchFamily="34" charset="0"/>
              </a:rPr>
              <a:t>建筑特点：</a:t>
            </a:r>
            <a:r>
              <a:rPr lang="zh-CN" altLang="en-US" sz="900" b="1" dirty="0" smtClean="0">
                <a:solidFill>
                  <a:schemeClr val="bg1"/>
                </a:solidFill>
                <a:latin typeface="微软雅黑" pitchFamily="34" charset="-122"/>
                <a:ea typeface="微软雅黑" pitchFamily="34" charset="-122"/>
              </a:rPr>
              <a:t>人员集中，易干扰</a:t>
            </a:r>
            <a:endParaRPr lang="en-US" altLang="zh-CN" sz="900" b="1" dirty="0" smtClean="0">
              <a:solidFill>
                <a:schemeClr val="bg1"/>
              </a:solidFill>
              <a:latin typeface="微软雅黑" pitchFamily="34" charset="-122"/>
              <a:ea typeface="微软雅黑" pitchFamily="34" charset="-122"/>
            </a:endParaRPr>
          </a:p>
          <a:p>
            <a:r>
              <a:rPr lang="zh-CN" altLang="en-US" sz="900" b="1" dirty="0" smtClean="0">
                <a:solidFill>
                  <a:schemeClr val="bg1"/>
                </a:solidFill>
                <a:latin typeface="微软雅黑" pitchFamily="34" charset="-122"/>
                <a:ea typeface="微软雅黑" pitchFamily="34" charset="-122"/>
                <a:cs typeface="Arial" pitchFamily="34" charset="0"/>
              </a:rPr>
              <a:t>业务特点：</a:t>
            </a:r>
            <a:r>
              <a:rPr lang="zh-CN" altLang="en-US" sz="900" b="1" dirty="0" smtClean="0">
                <a:solidFill>
                  <a:schemeClr val="bg1"/>
                </a:solidFill>
                <a:latin typeface="微软雅黑" pitchFamily="34" charset="-122"/>
                <a:ea typeface="微软雅黑" pitchFamily="34" charset="-122"/>
              </a:rPr>
              <a:t>性能要求高</a:t>
            </a:r>
          </a:p>
        </p:txBody>
      </p:sp>
      <p:sp>
        <p:nvSpPr>
          <p:cNvPr id="6" name="圆角矩形 5"/>
          <p:cNvSpPr/>
          <p:nvPr/>
        </p:nvSpPr>
        <p:spPr bwMode="auto">
          <a:xfrm>
            <a:off x="446225" y="895349"/>
            <a:ext cx="3590925" cy="304359"/>
          </a:xfrm>
          <a:prstGeom prst="roundRect">
            <a:avLst>
              <a:gd name="adj" fmla="val 0"/>
            </a:avLst>
          </a:prstGeom>
          <a:solidFill>
            <a:sysClr val="window" lastClr="FFFFFF">
              <a:lumMod val="50000"/>
            </a:sysClr>
          </a:soli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200" b="1" kern="0" dirty="0" smtClean="0">
                <a:solidFill>
                  <a:schemeClr val="bg1"/>
                </a:solidFill>
                <a:latin typeface="微软雅黑" pitchFamily="34" charset="-122"/>
                <a:ea typeface="微软雅黑" pitchFamily="34" charset="-122"/>
                <a:sym typeface="Arial"/>
              </a:rPr>
              <a:t>报告厅、体育馆</a:t>
            </a:r>
            <a:r>
              <a:rPr kumimoji="0" lang="zh-CN" altLang="en-US" sz="12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场景</a:t>
            </a:r>
            <a:endParaRPr kumimoji="0" lang="en-US" altLang="zh-CN" sz="12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p:txBody>
      </p:sp>
      <p:sp>
        <p:nvSpPr>
          <p:cNvPr id="7" name="Rounded Rectangle 85"/>
          <p:cNvSpPr/>
          <p:nvPr/>
        </p:nvSpPr>
        <p:spPr bwMode="auto">
          <a:xfrm>
            <a:off x="446225" y="895350"/>
            <a:ext cx="3608158" cy="3590925"/>
          </a:xfrm>
          <a:prstGeom prst="roundRect">
            <a:avLst>
              <a:gd name="adj" fmla="val 1020"/>
            </a:avLst>
          </a:prstGeom>
          <a:noFill/>
          <a:ln w="25400" cap="flat" cmpd="sng" algn="ctr">
            <a:solidFill>
              <a:sysClr val="window" lastClr="FFFFFF">
                <a:lumMod val="65000"/>
              </a:sysClr>
            </a:solidFill>
            <a:prstDash val="solid"/>
            <a:headEnd/>
            <a:tailEnd/>
          </a:ln>
          <a:effectLst/>
          <a:extLst/>
        </p:spPr>
        <p:txBody>
          <a:bodyPr wrap="square" lIns="68552" tIns="34276" rIns="68552" bIns="34276" anchor="ctr"/>
          <a:lstStyle/>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en-US" altLang="zh-CN" sz="9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Arial" pitchFamily="34" charset="0"/>
            </a:endParaRPr>
          </a:p>
          <a:p>
            <a:pPr marL="0" marR="0" lvl="0" indent="0" defTabSz="914400" eaLnBrk="0" fontAlgn="auto" latinLnBrk="0" hangingPunct="0">
              <a:lnSpc>
                <a:spcPct val="100000"/>
              </a:lnSpc>
              <a:spcBef>
                <a:spcPts val="0"/>
              </a:spcBef>
              <a:spcAft>
                <a:spcPts val="0"/>
              </a:spcAft>
              <a:buClr>
                <a:srgbClr val="990000"/>
              </a:buClr>
              <a:buSzPct val="60000"/>
              <a:buFontTx/>
              <a:buNone/>
              <a:tabLst/>
              <a:defRPr/>
            </a:pPr>
            <a:endParaRPr kumimoji="0" lang="zh-CN" altLang="en-US" sz="900" b="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Arial" pitchFamily="34" charset="0"/>
            </a:endParaRPr>
          </a:p>
        </p:txBody>
      </p:sp>
      <p:sp>
        <p:nvSpPr>
          <p:cNvPr id="8" name="TextBox 7"/>
          <p:cNvSpPr txBox="1"/>
          <p:nvPr/>
        </p:nvSpPr>
        <p:spPr>
          <a:xfrm>
            <a:off x="636604" y="2371819"/>
            <a:ext cx="1404998" cy="290358"/>
          </a:xfrm>
          <a:prstGeom prst="rect">
            <a:avLst/>
          </a:prstGeom>
          <a:solidFill>
            <a:sysClr val="windowText" lastClr="000000">
              <a:lumMod val="50000"/>
              <a:lumOff val="50000"/>
            </a:sys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chemeClr val="bg1"/>
                </a:solidFill>
                <a:effectLst/>
                <a:uLnTx/>
                <a:uFillTx/>
                <a:latin typeface="Arial" pitchFamily="34" charset="0"/>
                <a:ea typeface="微软雅黑" pitchFamily="34" charset="-122"/>
                <a:cs typeface="Arial" pitchFamily="34" charset="0"/>
              </a:rPr>
              <a:t>业界方案</a:t>
            </a:r>
            <a:endParaRPr kumimoji="0" lang="zh-CN" altLang="en-US" sz="1100" b="0" i="0" u="none" strike="noStrike" kern="0" cap="none" spc="0" normalizeH="0" baseline="0" noProof="0" dirty="0">
              <a:ln>
                <a:noFill/>
              </a:ln>
              <a:solidFill>
                <a:schemeClr val="bg1"/>
              </a:solidFill>
              <a:effectLst/>
              <a:uLnTx/>
              <a:uFillTx/>
              <a:latin typeface="Arial" pitchFamily="34" charset="0"/>
              <a:ea typeface="微软雅黑" pitchFamily="34" charset="-122"/>
              <a:cs typeface="Arial" pitchFamily="34" charset="0"/>
            </a:endParaRPr>
          </a:p>
        </p:txBody>
      </p:sp>
      <p:sp>
        <p:nvSpPr>
          <p:cNvPr id="9" name="任意多边形 8"/>
          <p:cNvSpPr/>
          <p:nvPr/>
        </p:nvSpPr>
        <p:spPr>
          <a:xfrm>
            <a:off x="4048357" y="923924"/>
            <a:ext cx="4794697" cy="3567053"/>
          </a:xfrm>
          <a:custGeom>
            <a:avLst/>
            <a:gdLst>
              <a:gd name="connsiteX0" fmla="*/ 0 w 5527496"/>
              <a:gd name="connsiteY0" fmla="*/ 2445250 h 3935002"/>
              <a:gd name="connsiteX1" fmla="*/ 996593 w 5527496"/>
              <a:gd name="connsiteY1" fmla="*/ 0 h 3935002"/>
              <a:gd name="connsiteX2" fmla="*/ 5527496 w 5527496"/>
              <a:gd name="connsiteY2" fmla="*/ 0 h 3935002"/>
              <a:gd name="connsiteX3" fmla="*/ 5506948 w 5527496"/>
              <a:gd name="connsiteY3" fmla="*/ 3924728 h 3935002"/>
              <a:gd name="connsiteX4" fmla="*/ 1017141 w 5527496"/>
              <a:gd name="connsiteY4" fmla="*/ 3935002 h 3935002"/>
              <a:gd name="connsiteX5" fmla="*/ 10274 w 5527496"/>
              <a:gd name="connsiteY5" fmla="*/ 3267182 h 3935002"/>
              <a:gd name="connsiteX6" fmla="*/ 0 w 5527496"/>
              <a:gd name="connsiteY6" fmla="*/ 2445250 h 393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7496" h="3935002">
                <a:moveTo>
                  <a:pt x="0" y="2445250"/>
                </a:moveTo>
                <a:lnTo>
                  <a:pt x="996593" y="0"/>
                </a:lnTo>
                <a:lnTo>
                  <a:pt x="5527496" y="0"/>
                </a:lnTo>
                <a:lnTo>
                  <a:pt x="5506948" y="3924728"/>
                </a:lnTo>
                <a:lnTo>
                  <a:pt x="1017141" y="3935002"/>
                </a:lnTo>
                <a:lnTo>
                  <a:pt x="10274" y="3267182"/>
                </a:lnTo>
                <a:lnTo>
                  <a:pt x="0" y="2445250"/>
                </a:lnTo>
                <a:close/>
              </a:path>
            </a:pathLst>
          </a:custGeom>
          <a:solidFill>
            <a:sysClr val="window" lastClr="FFFFFF">
              <a:lumMod val="95000"/>
            </a:sysClr>
          </a:solid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chemeClr val="bg1"/>
              </a:solidFill>
              <a:effectLst/>
              <a:uLnTx/>
              <a:uFillTx/>
              <a:latin typeface="Arial"/>
              <a:ea typeface="华文细黑"/>
              <a:cs typeface="+mn-cs"/>
            </a:endParaRPr>
          </a:p>
        </p:txBody>
      </p:sp>
      <p:sp>
        <p:nvSpPr>
          <p:cNvPr id="10" name="圆角矩形 9"/>
          <p:cNvSpPr/>
          <p:nvPr/>
        </p:nvSpPr>
        <p:spPr bwMode="auto">
          <a:xfrm>
            <a:off x="4838350" y="924906"/>
            <a:ext cx="3969983" cy="342796"/>
          </a:xfrm>
          <a:prstGeom prst="roundRect">
            <a:avLst/>
          </a:prstGeom>
          <a:solidFill>
            <a:schemeClr val="tx2"/>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华为室内高密解决方案</a:t>
            </a:r>
            <a:endParaRPr kumimoji="0" lang="en-US" altLang="zh-CN" sz="12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p:txBody>
      </p:sp>
      <p:grpSp>
        <p:nvGrpSpPr>
          <p:cNvPr id="2" name="组合 479"/>
          <p:cNvGrpSpPr/>
          <p:nvPr/>
        </p:nvGrpSpPr>
        <p:grpSpPr>
          <a:xfrm>
            <a:off x="2060296" y="1497996"/>
            <a:ext cx="1944547" cy="1033307"/>
            <a:chOff x="5744604" y="2157756"/>
            <a:chExt cx="3155461" cy="1033307"/>
          </a:xfrm>
        </p:grpSpPr>
        <p:sp>
          <p:nvSpPr>
            <p:cNvPr id="12" name="任意多边形 11"/>
            <p:cNvSpPr/>
            <p:nvPr/>
          </p:nvSpPr>
          <p:spPr bwMode="auto">
            <a:xfrm>
              <a:off x="6723559" y="2224528"/>
              <a:ext cx="2176506" cy="966535"/>
            </a:xfrm>
            <a:custGeom>
              <a:avLst/>
              <a:gdLst>
                <a:gd name="connsiteX0" fmla="*/ 623887 w 1549399"/>
                <a:gd name="connsiteY0" fmla="*/ 66675 h 773112"/>
                <a:gd name="connsiteX1" fmla="*/ 61912 w 1549399"/>
                <a:gd name="connsiteY1" fmla="*/ 323850 h 773112"/>
                <a:gd name="connsiteX2" fmla="*/ 252412 w 1549399"/>
                <a:gd name="connsiteY2" fmla="*/ 638175 h 773112"/>
                <a:gd name="connsiteX3" fmla="*/ 814387 w 1549399"/>
                <a:gd name="connsiteY3" fmla="*/ 771525 h 773112"/>
                <a:gd name="connsiteX4" fmla="*/ 1271587 w 1549399"/>
                <a:gd name="connsiteY4" fmla="*/ 647700 h 773112"/>
                <a:gd name="connsiteX5" fmla="*/ 1490662 w 1549399"/>
                <a:gd name="connsiteY5" fmla="*/ 400050 h 773112"/>
                <a:gd name="connsiteX6" fmla="*/ 919162 w 1549399"/>
                <a:gd name="connsiteY6" fmla="*/ 57150 h 773112"/>
                <a:gd name="connsiteX7" fmla="*/ 623887 w 1549399"/>
                <a:gd name="connsiteY7" fmla="*/ 66675 h 77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9399" h="773112">
                  <a:moveTo>
                    <a:pt x="623887" y="66675"/>
                  </a:moveTo>
                  <a:cubicBezTo>
                    <a:pt x="481012" y="111125"/>
                    <a:pt x="123824" y="228600"/>
                    <a:pt x="61912" y="323850"/>
                  </a:cubicBezTo>
                  <a:cubicBezTo>
                    <a:pt x="0" y="419100"/>
                    <a:pt x="127000" y="563563"/>
                    <a:pt x="252412" y="638175"/>
                  </a:cubicBezTo>
                  <a:cubicBezTo>
                    <a:pt x="377824" y="712787"/>
                    <a:pt x="644525" y="769938"/>
                    <a:pt x="814387" y="771525"/>
                  </a:cubicBezTo>
                  <a:cubicBezTo>
                    <a:pt x="984249" y="773112"/>
                    <a:pt x="1158875" y="709613"/>
                    <a:pt x="1271587" y="647700"/>
                  </a:cubicBezTo>
                  <a:cubicBezTo>
                    <a:pt x="1384300" y="585788"/>
                    <a:pt x="1549399" y="498475"/>
                    <a:pt x="1490662" y="400050"/>
                  </a:cubicBezTo>
                  <a:cubicBezTo>
                    <a:pt x="1431925" y="301625"/>
                    <a:pt x="1057275" y="114300"/>
                    <a:pt x="919162" y="57150"/>
                  </a:cubicBezTo>
                  <a:cubicBezTo>
                    <a:pt x="781050" y="0"/>
                    <a:pt x="766762" y="22225"/>
                    <a:pt x="623887" y="66675"/>
                  </a:cubicBezTo>
                  <a:close/>
                </a:path>
              </a:pathLst>
            </a:custGeom>
            <a:solidFill>
              <a:srgbClr val="99CCFF">
                <a:alpha val="20000"/>
              </a:srgbClr>
            </a:solidFill>
            <a:ln w="9525" cap="flat" cmpd="sng" algn="ctr">
              <a:solidFill>
                <a:srgbClr val="00B0F0">
                  <a:alpha val="59000"/>
                </a:srgbClr>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
                  <a:srgbClr val="CC9900"/>
                </a:buClr>
                <a:buSzTx/>
                <a:buFont typeface="Wingdings" pitchFamily="2" charset="2"/>
                <a:buChar char="n"/>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13" name="任意多边形 12"/>
            <p:cNvSpPr/>
            <p:nvPr/>
          </p:nvSpPr>
          <p:spPr bwMode="auto">
            <a:xfrm>
              <a:off x="5744604" y="2219761"/>
              <a:ext cx="2176506" cy="966535"/>
            </a:xfrm>
            <a:custGeom>
              <a:avLst/>
              <a:gdLst>
                <a:gd name="connsiteX0" fmla="*/ 623887 w 1549399"/>
                <a:gd name="connsiteY0" fmla="*/ 66675 h 773112"/>
                <a:gd name="connsiteX1" fmla="*/ 61912 w 1549399"/>
                <a:gd name="connsiteY1" fmla="*/ 323850 h 773112"/>
                <a:gd name="connsiteX2" fmla="*/ 252412 w 1549399"/>
                <a:gd name="connsiteY2" fmla="*/ 638175 h 773112"/>
                <a:gd name="connsiteX3" fmla="*/ 814387 w 1549399"/>
                <a:gd name="connsiteY3" fmla="*/ 771525 h 773112"/>
                <a:gd name="connsiteX4" fmla="*/ 1271587 w 1549399"/>
                <a:gd name="connsiteY4" fmla="*/ 647700 h 773112"/>
                <a:gd name="connsiteX5" fmla="*/ 1490662 w 1549399"/>
                <a:gd name="connsiteY5" fmla="*/ 400050 h 773112"/>
                <a:gd name="connsiteX6" fmla="*/ 919162 w 1549399"/>
                <a:gd name="connsiteY6" fmla="*/ 57150 h 773112"/>
                <a:gd name="connsiteX7" fmla="*/ 623887 w 1549399"/>
                <a:gd name="connsiteY7" fmla="*/ 66675 h 77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9399" h="773112">
                  <a:moveTo>
                    <a:pt x="623887" y="66675"/>
                  </a:moveTo>
                  <a:cubicBezTo>
                    <a:pt x="481012" y="111125"/>
                    <a:pt x="123824" y="228600"/>
                    <a:pt x="61912" y="323850"/>
                  </a:cubicBezTo>
                  <a:cubicBezTo>
                    <a:pt x="0" y="419100"/>
                    <a:pt x="127000" y="563563"/>
                    <a:pt x="252412" y="638175"/>
                  </a:cubicBezTo>
                  <a:cubicBezTo>
                    <a:pt x="377824" y="712787"/>
                    <a:pt x="644525" y="769938"/>
                    <a:pt x="814387" y="771525"/>
                  </a:cubicBezTo>
                  <a:cubicBezTo>
                    <a:pt x="984249" y="773112"/>
                    <a:pt x="1158875" y="709613"/>
                    <a:pt x="1271587" y="647700"/>
                  </a:cubicBezTo>
                  <a:cubicBezTo>
                    <a:pt x="1384300" y="585788"/>
                    <a:pt x="1549399" y="498475"/>
                    <a:pt x="1490662" y="400050"/>
                  </a:cubicBezTo>
                  <a:cubicBezTo>
                    <a:pt x="1431925" y="301625"/>
                    <a:pt x="1057275" y="114300"/>
                    <a:pt x="919162" y="57150"/>
                  </a:cubicBezTo>
                  <a:cubicBezTo>
                    <a:pt x="781050" y="0"/>
                    <a:pt x="766762" y="22225"/>
                    <a:pt x="623887" y="66675"/>
                  </a:cubicBezTo>
                  <a:close/>
                </a:path>
              </a:pathLst>
            </a:custGeom>
            <a:solidFill>
              <a:srgbClr val="FFC000">
                <a:alpha val="20000"/>
              </a:srgbClr>
            </a:solidFill>
            <a:ln w="9525"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
                  <a:srgbClr val="CC9900"/>
                </a:buClr>
                <a:buSzTx/>
                <a:buFont typeface="Wingdings" pitchFamily="2" charset="2"/>
                <a:buChar char="n"/>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grpSp>
          <p:nvGrpSpPr>
            <p:cNvPr id="3" name="组合 39"/>
            <p:cNvGrpSpPr/>
            <p:nvPr/>
          </p:nvGrpSpPr>
          <p:grpSpPr>
            <a:xfrm>
              <a:off x="6628650" y="3007505"/>
              <a:ext cx="1227463" cy="91162"/>
              <a:chOff x="1979712" y="3645024"/>
              <a:chExt cx="1656176" cy="144000"/>
            </a:xfrm>
          </p:grpSpPr>
          <p:sp>
            <p:nvSpPr>
              <p:cNvPr id="18" name="矩形 17"/>
              <p:cNvSpPr/>
              <p:nvPr/>
            </p:nvSpPr>
            <p:spPr bwMode="auto">
              <a:xfrm>
                <a:off x="1979712"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19" name="矩形 18"/>
              <p:cNvSpPr/>
              <p:nvPr/>
            </p:nvSpPr>
            <p:spPr bwMode="auto">
              <a:xfrm>
                <a:off x="2123728"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0" name="矩形 19"/>
              <p:cNvSpPr/>
              <p:nvPr/>
            </p:nvSpPr>
            <p:spPr bwMode="auto">
              <a:xfrm>
                <a:off x="2267744"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1" name="矩形 20"/>
              <p:cNvSpPr/>
              <p:nvPr/>
            </p:nvSpPr>
            <p:spPr bwMode="auto">
              <a:xfrm>
                <a:off x="2411760"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2" name="矩形 21"/>
              <p:cNvSpPr/>
              <p:nvPr/>
            </p:nvSpPr>
            <p:spPr bwMode="auto">
              <a:xfrm>
                <a:off x="2555776"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3" name="矩形 22"/>
              <p:cNvSpPr/>
              <p:nvPr/>
            </p:nvSpPr>
            <p:spPr bwMode="auto">
              <a:xfrm>
                <a:off x="2699792"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4" name="矩形 23"/>
              <p:cNvSpPr/>
              <p:nvPr/>
            </p:nvSpPr>
            <p:spPr bwMode="auto">
              <a:xfrm>
                <a:off x="2843808"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5" name="矩形 24"/>
              <p:cNvSpPr/>
              <p:nvPr/>
            </p:nvSpPr>
            <p:spPr bwMode="auto">
              <a:xfrm>
                <a:off x="2987824"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6" name="矩形 25"/>
              <p:cNvSpPr/>
              <p:nvPr/>
            </p:nvSpPr>
            <p:spPr bwMode="auto">
              <a:xfrm>
                <a:off x="3131840"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7" name="矩形 26"/>
              <p:cNvSpPr/>
              <p:nvPr/>
            </p:nvSpPr>
            <p:spPr bwMode="auto">
              <a:xfrm>
                <a:off x="3275856"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8" name="矩形 27"/>
              <p:cNvSpPr/>
              <p:nvPr/>
            </p:nvSpPr>
            <p:spPr bwMode="auto">
              <a:xfrm>
                <a:off x="3419872"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29" name="矩形 28"/>
              <p:cNvSpPr/>
              <p:nvPr/>
            </p:nvSpPr>
            <p:spPr bwMode="auto">
              <a:xfrm>
                <a:off x="3563888"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grpSp>
        <p:cxnSp>
          <p:nvCxnSpPr>
            <p:cNvPr id="15" name="直接连接符 14"/>
            <p:cNvCxnSpPr/>
            <p:nvPr/>
          </p:nvCxnSpPr>
          <p:spPr bwMode="auto">
            <a:xfrm>
              <a:off x="6344362" y="2157756"/>
              <a:ext cx="1872023" cy="0"/>
            </a:xfrm>
            <a:prstGeom prst="line">
              <a:avLst/>
            </a:prstGeom>
            <a:noFill/>
            <a:ln w="63500" cap="flat" cmpd="sng" algn="ctr">
              <a:solidFill>
                <a:sysClr val="window" lastClr="FFFFFF">
                  <a:lumMod val="65000"/>
                </a:sysClr>
              </a:solidFill>
              <a:prstDash val="solid"/>
              <a:round/>
              <a:headEnd type="none" w="med" len="med"/>
              <a:tailEnd type="none" w="med" len="med"/>
            </a:ln>
            <a:effectLst/>
          </p:spPr>
        </p:cxnSp>
        <p:pic>
          <p:nvPicPr>
            <p:cNvPr id="16" name="图片 31" descr="02-Front_looking down.png"/>
            <p:cNvPicPr>
              <a:picLocks noChangeAspect="1"/>
            </p:cNvPicPr>
            <p:nvPr/>
          </p:nvPicPr>
          <p:blipFill>
            <a:blip r:embed="rId3" cstate="print"/>
            <a:srcRect/>
            <a:stretch>
              <a:fillRect/>
            </a:stretch>
          </p:blipFill>
          <p:spPr bwMode="auto">
            <a:xfrm rot="10800000">
              <a:off x="6704509" y="2189897"/>
              <a:ext cx="243561" cy="10799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 name="图片 31" descr="02-Front_looking down.png"/>
            <p:cNvPicPr>
              <a:picLocks noChangeAspect="1"/>
            </p:cNvPicPr>
            <p:nvPr/>
          </p:nvPicPr>
          <p:blipFill>
            <a:blip r:embed="rId3" cstate="print"/>
            <a:srcRect/>
            <a:stretch>
              <a:fillRect/>
            </a:stretch>
          </p:blipFill>
          <p:spPr bwMode="auto">
            <a:xfrm rot="10800000">
              <a:off x="7708476" y="2176113"/>
              <a:ext cx="243561" cy="107992"/>
            </a:xfrm>
            <a:prstGeom prst="rect">
              <a:avLst/>
            </a:prstGeom>
            <a:noFill/>
            <a:ln w="9525">
              <a:noFill/>
              <a:miter lim="800000"/>
              <a:headEnd/>
              <a:tailEnd/>
            </a:ln>
            <a:effectLst>
              <a:outerShdw blurRad="50800" dist="38100" dir="2700000" algn="tl" rotWithShape="0">
                <a:prstClr val="black">
                  <a:alpha val="40000"/>
                </a:prstClr>
              </a:outerShdw>
            </a:effectLst>
          </p:spPr>
        </p:pic>
      </p:grpSp>
      <p:sp>
        <p:nvSpPr>
          <p:cNvPr id="30" name="TextBox 29"/>
          <p:cNvSpPr txBox="1"/>
          <p:nvPr/>
        </p:nvSpPr>
        <p:spPr>
          <a:xfrm>
            <a:off x="502934" y="2799414"/>
            <a:ext cx="3465352" cy="1354251"/>
          </a:xfrm>
          <a:prstGeom prst="rect">
            <a:avLst/>
          </a:prstGeom>
          <a:noFill/>
        </p:spPr>
        <p:txBody>
          <a:bodyPr wrap="square" lIns="121954" tIns="60977" rIns="121954" bIns="60977" rtlCol="0">
            <a:spAutoFit/>
          </a:bodyPr>
          <a:lstStyle/>
          <a:p>
            <a:pPr marL="0" lvl="1" indent="135695" defTabSz="547482">
              <a:spcBef>
                <a:spcPts val="1200"/>
              </a:spcBef>
              <a:buClr>
                <a:prstClr val="white">
                  <a:lumMod val="75000"/>
                </a:prstClr>
              </a:buClr>
              <a:buSzPct val="70000"/>
              <a:buFont typeface="Wingdings" pitchFamily="2" charset="2"/>
              <a:buChar char="n"/>
              <a:defRPr/>
            </a:pPr>
            <a:r>
              <a:rPr lang="zh-CN" altLang="en-US" sz="1200" b="1" noProof="1" smtClean="0">
                <a:solidFill>
                  <a:schemeClr val="bg1"/>
                </a:solidFill>
                <a:latin typeface="微软雅黑" pitchFamily="34" charset="-122"/>
                <a:ea typeface="微软雅黑" pitchFamily="34" charset="-122"/>
              </a:rPr>
              <a:t>室外</a:t>
            </a:r>
            <a:r>
              <a:rPr lang="en-US" altLang="zh-CN" sz="1200" b="1" noProof="1" smtClean="0">
                <a:solidFill>
                  <a:schemeClr val="bg1"/>
                </a:solidFill>
                <a:latin typeface="微软雅黑" pitchFamily="34" charset="-122"/>
                <a:ea typeface="微软雅黑" pitchFamily="34" charset="-122"/>
              </a:rPr>
              <a:t>AP+</a:t>
            </a:r>
            <a:r>
              <a:rPr lang="zh-CN" altLang="en-US" sz="1200" b="1" noProof="1" smtClean="0">
                <a:solidFill>
                  <a:schemeClr val="bg1"/>
                </a:solidFill>
                <a:latin typeface="微软雅黑" pitchFamily="34" charset="-122"/>
                <a:ea typeface="微软雅黑" pitchFamily="34" charset="-122"/>
              </a:rPr>
              <a:t>外置小角度定向天线：</a:t>
            </a:r>
            <a:r>
              <a:rPr lang="zh-CN" altLang="en-US" sz="1200" noProof="1" smtClean="0">
                <a:solidFill>
                  <a:schemeClr val="bg1"/>
                </a:solidFill>
                <a:latin typeface="微软雅黑" pitchFamily="34" charset="-122"/>
                <a:ea typeface="微软雅黑" pitchFamily="34" charset="-122"/>
              </a:rPr>
              <a:t>天线尺寸大，成本高，安装不方便</a:t>
            </a:r>
            <a:endParaRPr lang="en-US" altLang="zh-CN" sz="1200" noProof="1" smtClean="0">
              <a:solidFill>
                <a:schemeClr val="bg1"/>
              </a:solidFill>
              <a:latin typeface="微软雅黑" pitchFamily="34" charset="-122"/>
              <a:ea typeface="微软雅黑" pitchFamily="34" charset="-122"/>
            </a:endParaRPr>
          </a:p>
          <a:p>
            <a:pPr marL="0" lvl="1" indent="135695" defTabSz="547482">
              <a:spcBef>
                <a:spcPts val="1200"/>
              </a:spcBef>
              <a:buClr>
                <a:prstClr val="white">
                  <a:lumMod val="75000"/>
                </a:prstClr>
              </a:buClr>
              <a:buSzPct val="70000"/>
              <a:buFont typeface="Wingdings" pitchFamily="2" charset="2"/>
              <a:buChar char="n"/>
              <a:defRPr/>
            </a:pPr>
            <a:r>
              <a:rPr lang="zh-CN" altLang="en-US" sz="1200" b="1" noProof="1" smtClean="0">
                <a:solidFill>
                  <a:schemeClr val="bg1"/>
                </a:solidFill>
                <a:latin typeface="微软雅黑" pitchFamily="34" charset="-122"/>
                <a:ea typeface="微软雅黑" pitchFamily="34" charset="-122"/>
              </a:rPr>
              <a:t>室内</a:t>
            </a:r>
            <a:r>
              <a:rPr lang="en-US" altLang="zh-CN" sz="1200" b="1" noProof="1" smtClean="0">
                <a:solidFill>
                  <a:schemeClr val="bg1"/>
                </a:solidFill>
                <a:latin typeface="微软雅黑" pitchFamily="34" charset="-122"/>
                <a:ea typeface="微软雅黑" pitchFamily="34" charset="-122"/>
              </a:rPr>
              <a:t>AP+</a:t>
            </a:r>
            <a:r>
              <a:rPr lang="zh-CN" altLang="en-US" sz="1200" b="1" noProof="1" smtClean="0">
                <a:solidFill>
                  <a:schemeClr val="bg1"/>
                </a:solidFill>
                <a:latin typeface="微软雅黑" pitchFamily="34" charset="-122"/>
                <a:ea typeface="微软雅黑" pitchFamily="34" charset="-122"/>
              </a:rPr>
              <a:t>内</a:t>
            </a:r>
            <a:r>
              <a:rPr lang="zh-CN" altLang="en-US" sz="1200" b="1" noProof="1">
                <a:solidFill>
                  <a:schemeClr val="bg1"/>
                </a:solidFill>
                <a:latin typeface="微软雅黑" pitchFamily="34" charset="-122"/>
                <a:ea typeface="微软雅黑" pitchFamily="34" charset="-122"/>
              </a:rPr>
              <a:t>置天</a:t>
            </a:r>
            <a:r>
              <a:rPr lang="zh-CN" altLang="en-US" sz="1200" b="1" noProof="1" smtClean="0">
                <a:solidFill>
                  <a:schemeClr val="bg1"/>
                </a:solidFill>
                <a:latin typeface="微软雅黑" pitchFamily="34" charset="-122"/>
                <a:ea typeface="微软雅黑" pitchFamily="34" charset="-122"/>
              </a:rPr>
              <a:t>线</a:t>
            </a:r>
            <a:r>
              <a:rPr lang="zh-CN" altLang="en-US" sz="1200" noProof="1" smtClean="0">
                <a:solidFill>
                  <a:schemeClr val="bg1"/>
                </a:solidFill>
                <a:latin typeface="微软雅黑" pitchFamily="34" charset="-122"/>
                <a:ea typeface="微软雅黑" pitchFamily="34" charset="-122"/>
              </a:rPr>
              <a:t>：</a:t>
            </a:r>
            <a:r>
              <a:rPr lang="en-US" altLang="zh-CN" sz="1200" noProof="1" smtClean="0">
                <a:solidFill>
                  <a:schemeClr val="bg1"/>
                </a:solidFill>
                <a:latin typeface="微软雅黑" pitchFamily="34" charset="-122"/>
                <a:ea typeface="微软雅黑" pitchFamily="34" charset="-122"/>
              </a:rPr>
              <a:t>360°</a:t>
            </a:r>
            <a:r>
              <a:rPr lang="zh-CN" altLang="en-US" sz="1200" noProof="1" smtClean="0">
                <a:solidFill>
                  <a:schemeClr val="bg1"/>
                </a:solidFill>
                <a:latin typeface="微软雅黑" pitchFamily="34" charset="-122"/>
                <a:ea typeface="微软雅黑" pitchFamily="34" charset="-122"/>
              </a:rPr>
              <a:t>全</a:t>
            </a:r>
            <a:r>
              <a:rPr lang="zh-CN" altLang="en-US" sz="1200" noProof="1">
                <a:solidFill>
                  <a:schemeClr val="bg1"/>
                </a:solidFill>
                <a:latin typeface="微软雅黑" pitchFamily="34" charset="-122"/>
                <a:ea typeface="微软雅黑" pitchFamily="34" charset="-122"/>
              </a:rPr>
              <a:t>向覆盖，</a:t>
            </a:r>
            <a:r>
              <a:rPr lang="en-US" altLang="zh-CN" sz="1200" noProof="1">
                <a:solidFill>
                  <a:schemeClr val="bg1"/>
                </a:solidFill>
                <a:latin typeface="微软雅黑" pitchFamily="34" charset="-122"/>
                <a:ea typeface="微软雅黑" pitchFamily="34" charset="-122"/>
              </a:rPr>
              <a:t>AP</a:t>
            </a:r>
            <a:r>
              <a:rPr lang="zh-CN" altLang="en-US" sz="1200" noProof="1">
                <a:solidFill>
                  <a:schemeClr val="bg1"/>
                </a:solidFill>
                <a:latin typeface="微软雅黑" pitchFamily="34" charset="-122"/>
                <a:ea typeface="微软雅黑" pitchFamily="34" charset="-122"/>
              </a:rPr>
              <a:t>数量多则干扰不可控，用户体验</a:t>
            </a:r>
            <a:r>
              <a:rPr lang="zh-CN" altLang="en-US" sz="1200" noProof="1" smtClean="0">
                <a:solidFill>
                  <a:schemeClr val="bg1"/>
                </a:solidFill>
                <a:latin typeface="微软雅黑" pitchFamily="34" charset="-122"/>
                <a:ea typeface="微软雅黑" pitchFamily="34" charset="-122"/>
              </a:rPr>
              <a:t>差</a:t>
            </a:r>
            <a:endParaRPr lang="en-US" altLang="zh-CN" sz="1200" noProof="1" smtClean="0">
              <a:solidFill>
                <a:schemeClr val="bg1"/>
              </a:solidFill>
              <a:latin typeface="微软雅黑" pitchFamily="34" charset="-122"/>
              <a:ea typeface="微软雅黑" pitchFamily="34" charset="-122"/>
            </a:endParaRPr>
          </a:p>
          <a:p>
            <a:pPr marL="0" lvl="1" indent="135695" defTabSz="547482">
              <a:spcBef>
                <a:spcPts val="1200"/>
              </a:spcBef>
              <a:buClr>
                <a:prstClr val="white">
                  <a:lumMod val="75000"/>
                </a:prstClr>
              </a:buClr>
              <a:buSzPct val="70000"/>
              <a:buFont typeface="Wingdings" pitchFamily="2" charset="2"/>
              <a:buChar char="n"/>
              <a:defRPr/>
            </a:pPr>
            <a:r>
              <a:rPr lang="en-US" altLang="zh-CN" sz="1200" b="1" noProof="1" smtClean="0">
                <a:solidFill>
                  <a:schemeClr val="bg1"/>
                </a:solidFill>
                <a:latin typeface="微软雅黑" pitchFamily="34" charset="-122"/>
                <a:ea typeface="微软雅黑" pitchFamily="34" charset="-122"/>
              </a:rPr>
              <a:t>AP</a:t>
            </a:r>
            <a:r>
              <a:rPr lang="zh-CN" altLang="en-US" sz="1200" b="1" noProof="1" smtClean="0">
                <a:solidFill>
                  <a:schemeClr val="bg1"/>
                </a:solidFill>
                <a:latin typeface="微软雅黑" pitchFamily="34" charset="-122"/>
                <a:ea typeface="微软雅黑" pitchFamily="34" charset="-122"/>
              </a:rPr>
              <a:t>多用户性能低</a:t>
            </a:r>
            <a:endParaRPr lang="en-US" altLang="zh-CN" sz="1200" b="1" noProof="1" smtClean="0">
              <a:solidFill>
                <a:schemeClr val="bg1"/>
              </a:solidFill>
              <a:latin typeface="微软雅黑" pitchFamily="34" charset="-122"/>
              <a:ea typeface="微软雅黑" pitchFamily="34" charset="-122"/>
            </a:endParaRPr>
          </a:p>
        </p:txBody>
      </p:sp>
      <p:grpSp>
        <p:nvGrpSpPr>
          <p:cNvPr id="11" name="组合 499"/>
          <p:cNvGrpSpPr/>
          <p:nvPr/>
        </p:nvGrpSpPr>
        <p:grpSpPr>
          <a:xfrm>
            <a:off x="4472506" y="1600441"/>
            <a:ext cx="2009224" cy="946382"/>
            <a:chOff x="1675470" y="2495550"/>
            <a:chExt cx="2009224" cy="946382"/>
          </a:xfrm>
        </p:grpSpPr>
        <p:sp>
          <p:nvSpPr>
            <p:cNvPr id="32" name="等腰三角形 31"/>
            <p:cNvSpPr/>
            <p:nvPr/>
          </p:nvSpPr>
          <p:spPr bwMode="auto">
            <a:xfrm>
              <a:off x="1675470" y="2530214"/>
              <a:ext cx="787232" cy="911718"/>
            </a:xfrm>
            <a:prstGeom prst="triangle">
              <a:avLst/>
            </a:prstGeom>
            <a:solidFill>
              <a:srgbClr val="92D050">
                <a:alpha val="20000"/>
              </a:srgbClr>
            </a:solidFill>
            <a:ln w="9525" cap="flat" cmpd="sng" algn="ctr">
              <a:solidFill>
                <a:srgbClr val="92D050"/>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33" name="等腰三角形 32"/>
            <p:cNvSpPr/>
            <p:nvPr/>
          </p:nvSpPr>
          <p:spPr bwMode="auto">
            <a:xfrm>
              <a:off x="2296455" y="2528315"/>
              <a:ext cx="787232" cy="911718"/>
            </a:xfrm>
            <a:prstGeom prst="triangle">
              <a:avLst/>
            </a:prstGeom>
            <a:solidFill>
              <a:srgbClr val="99CCFF">
                <a:alpha val="20000"/>
              </a:srgbClr>
            </a:solidFill>
            <a:ln w="9525" cap="flat" cmpd="sng" algn="ctr">
              <a:solidFill>
                <a:srgbClr val="00B0F0">
                  <a:alpha val="59000"/>
                </a:srgbClr>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34" name="等腰三角形 33"/>
            <p:cNvSpPr/>
            <p:nvPr/>
          </p:nvSpPr>
          <p:spPr bwMode="auto">
            <a:xfrm>
              <a:off x="2897462" y="2524753"/>
              <a:ext cx="787232" cy="911718"/>
            </a:xfrm>
            <a:prstGeom prst="triangle">
              <a:avLst/>
            </a:prstGeom>
            <a:solidFill>
              <a:srgbClr val="FFC000">
                <a:alpha val="20000"/>
              </a:srgbClr>
            </a:solidFill>
            <a:ln w="9525" cap="flat" cmpd="sng" algn="ctr">
              <a:solidFill>
                <a:srgbClr val="FFC000"/>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grpSp>
          <p:nvGrpSpPr>
            <p:cNvPr id="14" name="组合 39"/>
            <p:cNvGrpSpPr/>
            <p:nvPr/>
          </p:nvGrpSpPr>
          <p:grpSpPr>
            <a:xfrm>
              <a:off x="2091918" y="3345299"/>
              <a:ext cx="1227463" cy="91162"/>
              <a:chOff x="1979712" y="3645024"/>
              <a:chExt cx="1656176" cy="144000"/>
            </a:xfrm>
          </p:grpSpPr>
          <p:sp>
            <p:nvSpPr>
              <p:cNvPr id="40" name="矩形 39"/>
              <p:cNvSpPr/>
              <p:nvPr/>
            </p:nvSpPr>
            <p:spPr bwMode="auto">
              <a:xfrm>
                <a:off x="1979712"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1" name="矩形 40"/>
              <p:cNvSpPr/>
              <p:nvPr/>
            </p:nvSpPr>
            <p:spPr bwMode="auto">
              <a:xfrm>
                <a:off x="2123728"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2" name="矩形 41"/>
              <p:cNvSpPr/>
              <p:nvPr/>
            </p:nvSpPr>
            <p:spPr bwMode="auto">
              <a:xfrm>
                <a:off x="2267744"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3" name="矩形 42"/>
              <p:cNvSpPr/>
              <p:nvPr/>
            </p:nvSpPr>
            <p:spPr bwMode="auto">
              <a:xfrm>
                <a:off x="2411760"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4" name="矩形 43"/>
              <p:cNvSpPr/>
              <p:nvPr/>
            </p:nvSpPr>
            <p:spPr bwMode="auto">
              <a:xfrm>
                <a:off x="2555776"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5" name="矩形 44"/>
              <p:cNvSpPr/>
              <p:nvPr/>
            </p:nvSpPr>
            <p:spPr bwMode="auto">
              <a:xfrm>
                <a:off x="2699792"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6" name="矩形 45"/>
              <p:cNvSpPr/>
              <p:nvPr/>
            </p:nvSpPr>
            <p:spPr bwMode="auto">
              <a:xfrm>
                <a:off x="2843808"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7" name="矩形 46"/>
              <p:cNvSpPr/>
              <p:nvPr/>
            </p:nvSpPr>
            <p:spPr bwMode="auto">
              <a:xfrm>
                <a:off x="2987824"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8" name="矩形 47"/>
              <p:cNvSpPr/>
              <p:nvPr/>
            </p:nvSpPr>
            <p:spPr bwMode="auto">
              <a:xfrm>
                <a:off x="3131840"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49" name="矩形 48"/>
              <p:cNvSpPr/>
              <p:nvPr/>
            </p:nvSpPr>
            <p:spPr bwMode="auto">
              <a:xfrm>
                <a:off x="3275856"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50" name="矩形 49"/>
              <p:cNvSpPr/>
              <p:nvPr/>
            </p:nvSpPr>
            <p:spPr bwMode="auto">
              <a:xfrm>
                <a:off x="3419872"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sp>
            <p:nvSpPr>
              <p:cNvPr id="51" name="矩形 50"/>
              <p:cNvSpPr/>
              <p:nvPr/>
            </p:nvSpPr>
            <p:spPr bwMode="auto">
              <a:xfrm>
                <a:off x="3563888" y="3645024"/>
                <a:ext cx="72000" cy="144000"/>
              </a:xfrm>
              <a:prstGeom prst="rect">
                <a:avLst/>
              </a:prstGeom>
              <a:noFill/>
              <a:ln w="9525" cap="flat" cmpd="sng" algn="ctr">
                <a:solidFill>
                  <a:sysClr val="window" lastClr="FFFFFF"/>
                </a:solid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marL="0" marR="0" lvl="0" indent="0" defTabSz="801688"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smtClean="0">
                  <a:ln>
                    <a:noFill/>
                  </a:ln>
                  <a:solidFill>
                    <a:schemeClr val="bg1"/>
                  </a:solidFill>
                  <a:effectLst/>
                  <a:uLnTx/>
                  <a:uFillTx/>
                  <a:latin typeface="FrutigerNext LT Regular" pitchFamily="34" charset="0"/>
                  <a:ea typeface="ＭＳ Ｐゴシック" pitchFamily="34" charset="-128"/>
                </a:endParaRPr>
              </a:p>
            </p:txBody>
          </p:sp>
        </p:grpSp>
        <p:pic>
          <p:nvPicPr>
            <p:cNvPr id="36" name="图片 31" descr="02-Front_looking down.png"/>
            <p:cNvPicPr>
              <a:picLocks noChangeAspect="1"/>
            </p:cNvPicPr>
            <p:nvPr/>
          </p:nvPicPr>
          <p:blipFill>
            <a:blip r:embed="rId3" cstate="print"/>
            <a:srcRect/>
            <a:stretch>
              <a:fillRect/>
            </a:stretch>
          </p:blipFill>
          <p:spPr bwMode="auto">
            <a:xfrm rot="10800000">
              <a:off x="1959676" y="2538853"/>
              <a:ext cx="243560" cy="9116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37" name="直接连接符 36"/>
            <p:cNvCxnSpPr/>
            <p:nvPr/>
          </p:nvCxnSpPr>
          <p:spPr bwMode="auto">
            <a:xfrm>
              <a:off x="1807630" y="2495550"/>
              <a:ext cx="1872023" cy="0"/>
            </a:xfrm>
            <a:prstGeom prst="line">
              <a:avLst/>
            </a:prstGeom>
            <a:noFill/>
            <a:ln w="63500" cap="flat" cmpd="sng" algn="ctr">
              <a:solidFill>
                <a:sysClr val="window" lastClr="FFFFFF">
                  <a:lumMod val="65000"/>
                </a:sysClr>
              </a:solidFill>
              <a:prstDash val="solid"/>
              <a:round/>
              <a:headEnd type="none" w="med" len="med"/>
              <a:tailEnd type="none" w="med" len="med"/>
            </a:ln>
            <a:effectLst/>
          </p:spPr>
        </p:cxnSp>
        <p:pic>
          <p:nvPicPr>
            <p:cNvPr id="38" name="图片 31" descr="02-Front_looking down.png"/>
            <p:cNvPicPr>
              <a:picLocks noChangeAspect="1"/>
            </p:cNvPicPr>
            <p:nvPr/>
          </p:nvPicPr>
          <p:blipFill>
            <a:blip r:embed="rId3" cstate="print"/>
            <a:srcRect/>
            <a:stretch>
              <a:fillRect/>
            </a:stretch>
          </p:blipFill>
          <p:spPr bwMode="auto">
            <a:xfrm rot="10800000">
              <a:off x="2558302" y="2533565"/>
              <a:ext cx="243561" cy="10799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9" name="图片 31" descr="02-Front_looking down.png"/>
            <p:cNvPicPr>
              <a:picLocks noChangeAspect="1"/>
            </p:cNvPicPr>
            <p:nvPr/>
          </p:nvPicPr>
          <p:blipFill>
            <a:blip r:embed="rId3" cstate="print"/>
            <a:srcRect/>
            <a:stretch>
              <a:fillRect/>
            </a:stretch>
          </p:blipFill>
          <p:spPr bwMode="auto">
            <a:xfrm rot="10800000">
              <a:off x="3171744" y="2523432"/>
              <a:ext cx="243561" cy="107992"/>
            </a:xfrm>
            <a:prstGeom prst="rect">
              <a:avLst/>
            </a:prstGeom>
            <a:noFill/>
            <a:ln w="9525">
              <a:noFill/>
              <a:miter lim="800000"/>
              <a:headEnd/>
              <a:tailEnd/>
            </a:ln>
            <a:effectLst>
              <a:outerShdw blurRad="50800" dist="38100" dir="2700000" algn="tl" rotWithShape="0">
                <a:prstClr val="black">
                  <a:alpha val="40000"/>
                </a:prstClr>
              </a:outerShdw>
            </a:effectLst>
          </p:spPr>
        </p:pic>
      </p:grpSp>
      <p:sp>
        <p:nvSpPr>
          <p:cNvPr id="52" name="TextBox 51"/>
          <p:cNvSpPr txBox="1"/>
          <p:nvPr/>
        </p:nvSpPr>
        <p:spPr>
          <a:xfrm>
            <a:off x="6458675" y="1620819"/>
            <a:ext cx="2407536" cy="1181896"/>
          </a:xfrm>
          <a:prstGeom prst="rect">
            <a:avLst/>
          </a:prstGeom>
          <a:noFill/>
        </p:spPr>
        <p:txBody>
          <a:bodyPr wrap="square" lIns="121954" tIns="60977" rIns="121954" bIns="60977" rtlCol="0">
            <a:spAutoFit/>
          </a:bodyPr>
          <a:lstStyle/>
          <a:p>
            <a:pPr marL="0" lvl="1" indent="135695" defTabSz="547482">
              <a:lnSpc>
                <a:spcPct val="130000"/>
              </a:lnSpc>
              <a:spcBef>
                <a:spcPts val="1200"/>
              </a:spcBef>
              <a:buClr>
                <a:prstClr val="white">
                  <a:lumMod val="75000"/>
                </a:prstClr>
              </a:buClr>
              <a:buSzPct val="70000"/>
              <a:buFont typeface="Wingdings" pitchFamily="2" charset="2"/>
              <a:buChar char="n"/>
              <a:defRPr/>
            </a:pPr>
            <a:r>
              <a:rPr lang="zh-CN" altLang="en-US" sz="1200" b="1" noProof="1" smtClean="0">
                <a:latin typeface="微软雅黑" pitchFamily="34" charset="-122"/>
                <a:ea typeface="微软雅黑" pitchFamily="34" charset="-122"/>
              </a:rPr>
              <a:t>业界唯一内置</a:t>
            </a:r>
            <a:r>
              <a:rPr lang="en-US" altLang="zh-CN" sz="1200" b="1" noProof="1" smtClean="0">
                <a:latin typeface="微软雅黑" pitchFamily="34" charset="-122"/>
                <a:ea typeface="微软雅黑" pitchFamily="34" charset="-122"/>
              </a:rPr>
              <a:t>30°</a:t>
            </a:r>
            <a:r>
              <a:rPr lang="zh-CN" altLang="zh-CN" sz="1200" b="1" noProof="1" smtClean="0">
                <a:latin typeface="微软雅黑" pitchFamily="34" charset="-122"/>
                <a:ea typeface="微软雅黑" pitchFamily="34" charset="-122"/>
              </a:rPr>
              <a:t>小角度</a:t>
            </a:r>
            <a:r>
              <a:rPr lang="zh-CN" altLang="en-US" sz="1200" b="1" noProof="1" smtClean="0">
                <a:latin typeface="微软雅黑" pitchFamily="34" charset="-122"/>
                <a:ea typeface="微软雅黑" pitchFamily="34" charset="-122"/>
              </a:rPr>
              <a:t>定向天线室内</a:t>
            </a:r>
            <a:r>
              <a:rPr lang="en-US" altLang="zh-CN" sz="1200" b="1" noProof="1" smtClean="0">
                <a:latin typeface="微软雅黑" pitchFamily="34" charset="-122"/>
                <a:ea typeface="微软雅黑" pitchFamily="34" charset="-122"/>
              </a:rPr>
              <a:t>AP</a:t>
            </a:r>
            <a:r>
              <a:rPr lang="zh-CN" altLang="en-US" sz="1200" noProof="1" smtClean="0">
                <a:latin typeface="微软雅黑" pitchFamily="34" charset="-122"/>
                <a:ea typeface="微软雅黑" pitchFamily="34" charset="-122"/>
              </a:rPr>
              <a:t>，相互干扰小，有效部署更多</a:t>
            </a:r>
            <a:r>
              <a:rPr lang="en-US" altLang="zh-CN" sz="1200" noProof="1" smtClean="0">
                <a:latin typeface="微软雅黑" pitchFamily="34" charset="-122"/>
                <a:ea typeface="微软雅黑" pitchFamily="34" charset="-122"/>
              </a:rPr>
              <a:t>AP</a:t>
            </a:r>
          </a:p>
          <a:p>
            <a:pPr marL="0" lvl="1" indent="135695" defTabSz="547482">
              <a:spcBef>
                <a:spcPts val="1200"/>
              </a:spcBef>
              <a:buClr>
                <a:prstClr val="white">
                  <a:lumMod val="75000"/>
                </a:prstClr>
              </a:buClr>
              <a:buSzPct val="70000"/>
              <a:buFont typeface="Wingdings" pitchFamily="2" charset="2"/>
              <a:buChar char="n"/>
              <a:defRPr/>
            </a:pPr>
            <a:r>
              <a:rPr lang="zh-CN" altLang="en-US" sz="1200" noProof="1" smtClean="0">
                <a:latin typeface="微软雅黑" pitchFamily="34" charset="-122"/>
                <a:ea typeface="微软雅黑" pitchFamily="34" charset="-122"/>
              </a:rPr>
              <a:t>安装简单，无需馈线外接天线</a:t>
            </a:r>
            <a:endParaRPr lang="en-US" altLang="zh-CN" sz="1200" noProof="1" smtClean="0">
              <a:latin typeface="微软雅黑" pitchFamily="34" charset="-122"/>
              <a:ea typeface="微软雅黑" pitchFamily="34" charset="-122"/>
            </a:endParaRPr>
          </a:p>
        </p:txBody>
      </p:sp>
      <p:sp>
        <p:nvSpPr>
          <p:cNvPr id="53" name="TextBox 52"/>
          <p:cNvSpPr txBox="1"/>
          <p:nvPr/>
        </p:nvSpPr>
        <p:spPr>
          <a:xfrm>
            <a:off x="6488925" y="3130464"/>
            <a:ext cx="2412000" cy="1323474"/>
          </a:xfrm>
          <a:prstGeom prst="rect">
            <a:avLst/>
          </a:prstGeom>
          <a:noFill/>
        </p:spPr>
        <p:txBody>
          <a:bodyPr wrap="square" lIns="121954" tIns="60977" rIns="121954" bIns="60977" rtlCol="0">
            <a:spAutoFit/>
          </a:bodyPr>
          <a:lstStyle/>
          <a:p>
            <a:pPr marL="0" lvl="1" indent="135695" defTabSz="547482">
              <a:lnSpc>
                <a:spcPct val="130000"/>
              </a:lnSpc>
              <a:spcBef>
                <a:spcPts val="0"/>
              </a:spcBef>
              <a:buClr>
                <a:prstClr val="white">
                  <a:lumMod val="75000"/>
                </a:prstClr>
              </a:buClr>
              <a:buSzPct val="70000"/>
              <a:buFont typeface="Wingdings" pitchFamily="2" charset="2"/>
              <a:buChar char="n"/>
              <a:defRPr/>
            </a:pPr>
            <a:r>
              <a:rPr lang="en-US" altLang="zh-CN" sz="1200" noProof="1" smtClean="0">
                <a:latin typeface="微软雅黑" pitchFamily="34" charset="-122"/>
                <a:ea typeface="微软雅黑" pitchFamily="34" charset="-122"/>
              </a:rPr>
              <a:t>AP</a:t>
            </a:r>
            <a:r>
              <a:rPr lang="zh-CN" altLang="en-US" sz="1200" noProof="1" smtClean="0">
                <a:latin typeface="微软雅黑" pitchFamily="34" charset="-122"/>
                <a:ea typeface="微软雅黑" pitchFamily="34" charset="-122"/>
              </a:rPr>
              <a:t>多用户性能</a:t>
            </a:r>
            <a:r>
              <a:rPr lang="en-US" altLang="zh-CN" sz="1200" b="1" noProof="1" smtClean="0">
                <a:latin typeface="微软雅黑" pitchFamily="34" charset="-122"/>
                <a:ea typeface="微软雅黑" pitchFamily="34" charset="-122"/>
              </a:rPr>
              <a:t>2~3</a:t>
            </a:r>
            <a:r>
              <a:rPr lang="zh-CN" altLang="en-US" sz="1200" b="1" noProof="1" smtClean="0">
                <a:latin typeface="微软雅黑" pitchFamily="34" charset="-122"/>
                <a:ea typeface="微软雅黑" pitchFamily="34" charset="-122"/>
              </a:rPr>
              <a:t>倍</a:t>
            </a:r>
            <a:r>
              <a:rPr lang="zh-CN" altLang="en-US" sz="1200" noProof="1" smtClean="0">
                <a:latin typeface="微软雅黑" pitchFamily="34" charset="-122"/>
                <a:ea typeface="微软雅黑" pitchFamily="34" charset="-122"/>
              </a:rPr>
              <a:t>业界水平</a:t>
            </a:r>
            <a:endParaRPr lang="en-US" altLang="zh-CN" sz="1200" noProof="1" smtClean="0">
              <a:latin typeface="微软雅黑" pitchFamily="34" charset="-122"/>
              <a:ea typeface="微软雅黑" pitchFamily="34" charset="-122"/>
            </a:endParaRPr>
          </a:p>
          <a:p>
            <a:pPr marL="0" lvl="1" indent="135695" defTabSz="547482">
              <a:lnSpc>
                <a:spcPct val="130000"/>
              </a:lnSpc>
              <a:spcBef>
                <a:spcPts val="0"/>
              </a:spcBef>
              <a:buClr>
                <a:prstClr val="white">
                  <a:lumMod val="75000"/>
                </a:prstClr>
              </a:buClr>
              <a:buSzPct val="70000"/>
              <a:buFont typeface="Wingdings" pitchFamily="2" charset="2"/>
              <a:buChar char="n"/>
              <a:defRPr/>
            </a:pPr>
            <a:r>
              <a:rPr lang="zh-CN" altLang="en-US" sz="1200" noProof="1" smtClean="0">
                <a:latin typeface="微软雅黑" pitchFamily="34" charset="-122"/>
                <a:ea typeface="微软雅黑" pitchFamily="34" charset="-122"/>
              </a:rPr>
              <a:t>相同用户数需求，可提供更高单用户带宽；</a:t>
            </a:r>
            <a:endParaRPr lang="en-US" altLang="zh-CN" sz="1200" noProof="1" smtClean="0">
              <a:latin typeface="微软雅黑" pitchFamily="34" charset="-122"/>
              <a:ea typeface="微软雅黑" pitchFamily="34" charset="-122"/>
            </a:endParaRPr>
          </a:p>
          <a:p>
            <a:pPr marL="0" lvl="1" indent="135695" defTabSz="547482">
              <a:lnSpc>
                <a:spcPct val="130000"/>
              </a:lnSpc>
              <a:spcBef>
                <a:spcPts val="0"/>
              </a:spcBef>
              <a:buClr>
                <a:prstClr val="white">
                  <a:lumMod val="75000"/>
                </a:prstClr>
              </a:buClr>
              <a:buSzPct val="70000"/>
              <a:buFont typeface="Wingdings" pitchFamily="2" charset="2"/>
              <a:buChar char="n"/>
              <a:defRPr/>
            </a:pPr>
            <a:r>
              <a:rPr lang="zh-CN" altLang="en-US" sz="1200" noProof="1" smtClean="0">
                <a:latin typeface="微软雅黑" pitchFamily="34" charset="-122"/>
                <a:ea typeface="微软雅黑" pitchFamily="34" charset="-122"/>
              </a:rPr>
              <a:t>相同带宽需求，可支持更多并发用户</a:t>
            </a:r>
            <a:endParaRPr lang="en-US" altLang="zh-CN" sz="1200" noProof="1" smtClean="0">
              <a:latin typeface="微软雅黑" pitchFamily="34" charset="-122"/>
              <a:ea typeface="微软雅黑" pitchFamily="34" charset="-122"/>
            </a:endParaRPr>
          </a:p>
        </p:txBody>
      </p:sp>
      <p:grpSp>
        <p:nvGrpSpPr>
          <p:cNvPr id="31" name="组合 522"/>
          <p:cNvGrpSpPr/>
          <p:nvPr/>
        </p:nvGrpSpPr>
        <p:grpSpPr>
          <a:xfrm>
            <a:off x="4492152" y="2765077"/>
            <a:ext cx="2161814" cy="1395980"/>
            <a:chOff x="369274" y="3560193"/>
            <a:chExt cx="2268775" cy="1390622"/>
          </a:xfrm>
        </p:grpSpPr>
        <p:sp>
          <p:nvSpPr>
            <p:cNvPr id="55" name="矩形 54"/>
            <p:cNvSpPr/>
            <p:nvPr/>
          </p:nvSpPr>
          <p:spPr bwMode="auto">
            <a:xfrm>
              <a:off x="369275" y="3560193"/>
              <a:ext cx="2145015" cy="1390622"/>
            </a:xfrm>
            <a:prstGeom prst="rect">
              <a:avLst/>
            </a:prstGeom>
            <a:solidFill>
              <a:sysClr val="window" lastClr="FFFFFF"/>
            </a:solidFill>
            <a:ln>
              <a:solidFill>
                <a:srgbClr val="FFC000"/>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800" b="0" i="0" u="none" strike="noStrike" kern="0" cap="none" spc="0" normalizeH="0" baseline="0" noProof="0" smtClean="0">
                <a:ln>
                  <a:noFill/>
                </a:ln>
                <a:solidFill>
                  <a:schemeClr val="bg1"/>
                </a:solidFill>
                <a:effectLst/>
                <a:uLnTx/>
                <a:uFillTx/>
                <a:latin typeface="Arial" charset="0"/>
                <a:ea typeface="宋体" charset="-122"/>
              </a:endParaRPr>
            </a:p>
          </p:txBody>
        </p:sp>
        <p:pic>
          <p:nvPicPr>
            <p:cNvPr id="56" name="Picture 2"/>
            <p:cNvPicPr>
              <a:picLocks noChangeAspect="1" noChangeArrowheads="1"/>
            </p:cNvPicPr>
            <p:nvPr/>
          </p:nvPicPr>
          <p:blipFill>
            <a:blip r:embed="rId4" cstate="print"/>
            <a:srcRect/>
            <a:stretch>
              <a:fillRect/>
            </a:stretch>
          </p:blipFill>
          <p:spPr bwMode="auto">
            <a:xfrm>
              <a:off x="369274" y="3560193"/>
              <a:ext cx="2145015" cy="1068853"/>
            </a:xfrm>
            <a:prstGeom prst="rect">
              <a:avLst/>
            </a:prstGeom>
            <a:solidFill>
              <a:sysClr val="window" lastClr="FFFFFF"/>
            </a:solidFill>
            <a:ln>
              <a:noFill/>
            </a:ln>
            <a:effectLst/>
          </p:spPr>
        </p:pic>
        <p:sp>
          <p:nvSpPr>
            <p:cNvPr id="58" name="TextBox 57"/>
            <p:cNvSpPr txBox="1"/>
            <p:nvPr/>
          </p:nvSpPr>
          <p:spPr>
            <a:xfrm>
              <a:off x="394606" y="4638841"/>
              <a:ext cx="2243443" cy="275970"/>
            </a:xfrm>
            <a:prstGeom prst="rect">
              <a:avLst/>
            </a:prstGeom>
            <a:noFill/>
          </p:spPr>
          <p:txBody>
            <a:bodyPr wrap="square" lIns="121954" tIns="60977" rIns="121954" bIns="60977" rtlCol="0">
              <a:spAutoFit/>
            </a:bodyPr>
            <a:lstStyle/>
            <a:p>
              <a:pPr marL="0" marR="0" lvl="1" indent="0" algn="ctr" defTabSz="547482" eaLnBrk="1" fontAlgn="auto" latinLnBrk="0" hangingPunct="1">
                <a:lnSpc>
                  <a:spcPct val="100000"/>
                </a:lnSpc>
                <a:spcBef>
                  <a:spcPts val="0"/>
                </a:spcBef>
                <a:spcAft>
                  <a:spcPts val="0"/>
                </a:spcAft>
                <a:buClr>
                  <a:prstClr val="white">
                    <a:lumMod val="75000"/>
                  </a:prstClr>
                </a:buClr>
                <a:buSzPct val="70000"/>
                <a:buFontTx/>
                <a:buNone/>
                <a:tabLst/>
                <a:defRPr/>
              </a:pPr>
              <a:r>
                <a:rPr kumimoji="0" lang="zh-CN" altLang="en-US" sz="1000" b="1" i="0" u="none" strike="noStrike" kern="0" cap="none" spc="0" normalizeH="0" baseline="0" noProof="1" smtClean="0">
                  <a:ln>
                    <a:noFill/>
                  </a:ln>
                  <a:solidFill>
                    <a:schemeClr val="bg1"/>
                  </a:solidFill>
                  <a:effectLst/>
                  <a:uLnTx/>
                  <a:uFillTx/>
                  <a:latin typeface="微软雅黑" pitchFamily="34" charset="-122"/>
                  <a:ea typeface="微软雅黑" pitchFamily="34" charset="-122"/>
                </a:rPr>
                <a:t>多用户测试：单</a:t>
              </a:r>
              <a:r>
                <a:rPr kumimoji="0" lang="en-US" altLang="zh-CN" sz="1000" b="1" i="0" u="none" strike="noStrike" kern="0" cap="none" spc="0" normalizeH="0" baseline="0" noProof="1" smtClean="0">
                  <a:ln>
                    <a:noFill/>
                  </a:ln>
                  <a:solidFill>
                    <a:schemeClr val="bg1"/>
                  </a:solidFill>
                  <a:effectLst/>
                  <a:uLnTx/>
                  <a:uFillTx/>
                  <a:latin typeface="微软雅黑" pitchFamily="34" charset="-122"/>
                  <a:ea typeface="微软雅黑" pitchFamily="34" charset="-122"/>
                </a:rPr>
                <a:t>AP</a:t>
              </a:r>
              <a:r>
                <a:rPr lang="en-US" altLang="zh-CN" sz="1000" b="1" kern="0" noProof="1" smtClean="0">
                  <a:solidFill>
                    <a:schemeClr val="bg1"/>
                  </a:solidFill>
                  <a:latin typeface="微软雅黑" pitchFamily="34" charset="-122"/>
                  <a:ea typeface="微软雅黑" pitchFamily="34" charset="-122"/>
                </a:rPr>
                <a:t>/</a:t>
              </a:r>
              <a:r>
                <a:rPr kumimoji="0" lang="en-US" altLang="zh-CN" sz="1000" b="1" i="0" u="none" strike="noStrike" kern="0" cap="none" spc="0" normalizeH="0" baseline="0" noProof="1" smtClean="0">
                  <a:ln>
                    <a:noFill/>
                  </a:ln>
                  <a:solidFill>
                    <a:schemeClr val="bg1"/>
                  </a:solidFill>
                  <a:effectLst/>
                  <a:uLnTx/>
                  <a:uFillTx/>
                  <a:latin typeface="微软雅黑" pitchFamily="34" charset="-122"/>
                  <a:ea typeface="微软雅黑" pitchFamily="34" charset="-122"/>
                </a:rPr>
                <a:t>50</a:t>
              </a:r>
              <a:r>
                <a:rPr kumimoji="0" lang="zh-CN" altLang="en-US" sz="1000" b="1" i="0" u="none" strike="noStrike" kern="0" cap="none" spc="0" normalizeH="0" baseline="0" noProof="1" smtClean="0">
                  <a:ln>
                    <a:noFill/>
                  </a:ln>
                  <a:solidFill>
                    <a:schemeClr val="bg1"/>
                  </a:solidFill>
                  <a:effectLst/>
                  <a:uLnTx/>
                  <a:uFillTx/>
                  <a:latin typeface="微软雅黑" pitchFamily="34" charset="-122"/>
                  <a:ea typeface="微软雅黑" pitchFamily="34" charset="-122"/>
                </a:rPr>
                <a:t>个用户</a:t>
              </a:r>
              <a:endParaRPr kumimoji="0" lang="en-US" altLang="zh-CN" sz="1000" b="1" i="0" u="none" strike="noStrike" kern="0" cap="none" spc="0" normalizeH="0" baseline="0" noProof="1" smtClean="0">
                <a:ln>
                  <a:noFill/>
                </a:ln>
                <a:solidFill>
                  <a:schemeClr val="bg1"/>
                </a:solidFill>
                <a:effectLst/>
                <a:uLnTx/>
                <a:uFillTx/>
                <a:latin typeface="微软雅黑" pitchFamily="34" charset="-122"/>
                <a:ea typeface="微软雅黑" pitchFamily="34" charset="-122"/>
              </a:endParaRPr>
            </a:p>
          </p:txBody>
        </p:sp>
      </p:grpSp>
      <p:sp>
        <p:nvSpPr>
          <p:cNvPr id="60" name="矩形 59"/>
          <p:cNvSpPr/>
          <p:nvPr/>
        </p:nvSpPr>
        <p:spPr>
          <a:xfrm>
            <a:off x="4947254" y="1332581"/>
            <a:ext cx="1202573" cy="25391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1" smtClean="0">
                <a:ln>
                  <a:noFill/>
                </a:ln>
                <a:effectLst/>
                <a:uLnTx/>
                <a:uFillTx/>
                <a:latin typeface="微软雅黑" pitchFamily="34" charset="-122"/>
                <a:ea typeface="微软雅黑" pitchFamily="34" charset="-122"/>
              </a:rPr>
              <a:t>AP4050DN-HD</a:t>
            </a:r>
            <a:endParaRPr kumimoji="0" lang="zh-CN" altLang="en-US" sz="1050" b="1" i="0" u="none" strike="noStrike" kern="0" cap="none" spc="0" normalizeH="0" baseline="0" noProof="0" dirty="0">
              <a:ln>
                <a:noFill/>
              </a:ln>
              <a:effectLst/>
              <a:uLnTx/>
              <a:uFillTx/>
            </a:endParaRPr>
          </a:p>
        </p:txBody>
      </p:sp>
      <p:sp>
        <p:nvSpPr>
          <p:cNvPr id="61" name="圆角矩形 60"/>
          <p:cNvSpPr>
            <a:spLocks/>
          </p:cNvSpPr>
          <p:nvPr/>
        </p:nvSpPr>
        <p:spPr bwMode="auto">
          <a:xfrm>
            <a:off x="6655439" y="1349021"/>
            <a:ext cx="2083446" cy="306159"/>
          </a:xfrm>
          <a:prstGeom prst="roundRect">
            <a:avLst>
              <a:gd name="adj" fmla="val 0"/>
            </a:avLst>
          </a:prstGeom>
          <a:solidFill>
            <a:schemeClr val="tx2"/>
          </a:solidFill>
          <a:ln w="25400" cap="flat" cmpd="sng" algn="ctr">
            <a:noFill/>
            <a:prstDash val="solid"/>
          </a:ln>
          <a:effectLst/>
        </p:spPr>
        <p:txBody>
          <a:bodyPr rtlCol="0" anchor="ctr"/>
          <a:lstStyle/>
          <a:p>
            <a:pPr marL="0" marR="0" lvl="0" indent="-61715" algn="ctr" defTabSz="914400" eaLnBrk="1" fontAlgn="auto" latinLnBrk="0" hangingPunct="1">
              <a:lnSpc>
                <a:spcPct val="90000"/>
              </a:lnSpc>
              <a:spcBef>
                <a:spcPts val="0"/>
              </a:spcBef>
              <a:spcAft>
                <a:spcPct val="35000"/>
              </a:spcAft>
              <a:buClr>
                <a:srgbClr val="FFFFFF"/>
              </a:buClr>
              <a:buSzTx/>
              <a:buFontTx/>
              <a:buNone/>
              <a:tabLst/>
              <a:defRPr/>
            </a:pPr>
            <a:r>
              <a:rPr kumimoji="0" lang="zh-CN" altLang="en-US" sz="12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sym typeface="Arial"/>
              </a:rPr>
              <a:t>独家内置小角度天线</a:t>
            </a:r>
            <a:endParaRPr kumimoji="0" lang="zh-CN" altLang="en-US" sz="12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sym typeface="Arial"/>
            </a:endParaRPr>
          </a:p>
        </p:txBody>
      </p:sp>
      <p:sp>
        <p:nvSpPr>
          <p:cNvPr id="63" name="圆角矩形 62"/>
          <p:cNvSpPr>
            <a:spLocks/>
          </p:cNvSpPr>
          <p:nvPr/>
        </p:nvSpPr>
        <p:spPr bwMode="auto">
          <a:xfrm>
            <a:off x="6643864" y="2866772"/>
            <a:ext cx="2060298" cy="313003"/>
          </a:xfrm>
          <a:prstGeom prst="roundRect">
            <a:avLst>
              <a:gd name="adj" fmla="val 0"/>
            </a:avLst>
          </a:prstGeom>
          <a:solidFill>
            <a:schemeClr val="tx2"/>
          </a:solidFill>
          <a:ln w="25400" cap="flat" cmpd="sng" algn="ctr">
            <a:noFill/>
            <a:prstDash val="solid"/>
          </a:ln>
          <a:effectLst/>
        </p:spPr>
        <p:txBody>
          <a:bodyPr rtlCol="0" anchor="ctr"/>
          <a:lstStyle/>
          <a:p>
            <a:pPr marL="0" marR="0" lvl="0" indent="-61715" algn="ctr" defTabSz="914400" eaLnBrk="1" fontAlgn="auto" latinLnBrk="0" hangingPunct="1">
              <a:lnSpc>
                <a:spcPct val="90000"/>
              </a:lnSpc>
              <a:spcBef>
                <a:spcPts val="0"/>
              </a:spcBef>
              <a:spcAft>
                <a:spcPct val="35000"/>
              </a:spcAft>
              <a:buClr>
                <a:srgbClr val="FFFFFF"/>
              </a:buClr>
              <a:buSzTx/>
              <a:buFontTx/>
              <a:buNone/>
              <a:tabLst/>
              <a:defRPr/>
            </a:pPr>
            <a:r>
              <a:rPr kumimoji="0" lang="zh-CN" altLang="en-US" sz="1200" b="1"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sym typeface="Arial"/>
              </a:rPr>
              <a:t>多用户性能高</a:t>
            </a:r>
            <a:endParaRPr kumimoji="0" lang="zh-CN" altLang="en-US" sz="12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sym typeface="Arial"/>
            </a:endParaRPr>
          </a:p>
        </p:txBody>
      </p:sp>
      <p:sp>
        <p:nvSpPr>
          <p:cNvPr id="64" name="下箭头 63"/>
          <p:cNvSpPr/>
          <p:nvPr/>
        </p:nvSpPr>
        <p:spPr bwMode="auto">
          <a:xfrm>
            <a:off x="1057859" y="2078948"/>
            <a:ext cx="574172" cy="235990"/>
          </a:xfrm>
          <a:prstGeom prst="downArrow">
            <a:avLst/>
          </a:prstGeom>
          <a:solidFill>
            <a:sysClr val="windowText" lastClr="000000">
              <a:lumMod val="50000"/>
              <a:lumOff val="50000"/>
            </a:sys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600" b="1" i="0" u="none" strike="noStrike" kern="0" cap="none" spc="0" normalizeH="0" baseline="0" noProof="0" smtClean="0">
              <a:ln>
                <a:noFill/>
              </a:ln>
              <a:solidFill>
                <a:schemeClr val="bg1"/>
              </a:solidFill>
              <a:effectLst/>
              <a:uLnTx/>
              <a:uFillTx/>
              <a:latin typeface="Arial"/>
              <a:ea typeface="宋体" pitchFamily="2" charset="-122"/>
              <a:cs typeface="+mn-cs"/>
            </a:endParaRPr>
          </a:p>
        </p:txBody>
      </p:sp>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330444" y="4160961"/>
            <a:ext cx="1297435" cy="315453"/>
          </a:xfrm>
          <a:prstGeom prst="rect">
            <a:avLst/>
          </a:prstGeom>
        </p:spPr>
        <p:txBody>
          <a:bodyPr wrap="none" lIns="68562" tIns="34281" rIns="68562" bIns="34281">
            <a:spAutoFit/>
          </a:bodyPr>
          <a:lstStyle/>
          <a:p>
            <a:pPr algn="ctr"/>
            <a:r>
              <a:rPr lang="en-US" altLang="zh-CN" sz="1600" b="1" dirty="0" smtClean="0">
                <a:solidFill>
                  <a:schemeClr val="bg1"/>
                </a:solidFill>
                <a:latin typeface="微软雅黑" pitchFamily="34" charset="-122"/>
                <a:ea typeface="微软雅黑" pitchFamily="34" charset="-122"/>
                <a:cs typeface="Arial" pitchFamily="34" charset="0"/>
              </a:rPr>
              <a:t>AP 4030TN</a:t>
            </a:r>
          </a:p>
        </p:txBody>
      </p:sp>
      <p:pic>
        <p:nvPicPr>
          <p:cNvPr id="4" name="pasted-image.pdf"/>
          <p:cNvPicPr/>
          <p:nvPr/>
        </p:nvPicPr>
        <p:blipFill>
          <a:blip r:embed="rId3" cstate="print">
            <a:extLst/>
          </a:blip>
          <a:stretch>
            <a:fillRect/>
          </a:stretch>
        </p:blipFill>
        <p:spPr>
          <a:xfrm>
            <a:off x="3479308" y="2492544"/>
            <a:ext cx="1749895" cy="1302667"/>
          </a:xfrm>
          <a:prstGeom prst="rect">
            <a:avLst/>
          </a:prstGeom>
          <a:ln w="3175">
            <a:miter lim="400000"/>
          </a:ln>
        </p:spPr>
      </p:pic>
      <p:sp>
        <p:nvSpPr>
          <p:cNvPr id="5" name="Shape 971"/>
          <p:cNvSpPr/>
          <p:nvPr/>
        </p:nvSpPr>
        <p:spPr>
          <a:xfrm>
            <a:off x="3855419" y="2679947"/>
            <a:ext cx="1008112" cy="174976"/>
          </a:xfrm>
          <a:prstGeom prst="rect">
            <a:avLst/>
          </a:prstGeom>
          <a:ln w="3175">
            <a:miter lim="400000"/>
          </a:ln>
          <a:extLst>
            <a:ext uri="{C572A759-6A51-4108-AA02-DFA0A04FC94B}">
              <ma14:wrappingTextBoxFlag xmlns:ma14="http://schemas.microsoft.com/office/mac/drawingml/2011/main" xmlns="" val="1"/>
            </a:ext>
          </a:extLst>
        </p:spPr>
        <p:txBody>
          <a:bodyPr wrap="square" lIns="25682" tIns="25682" rIns="25682" bIns="25682"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sz="1800">
                <a:solidFill>
                  <a:srgbClr val="000000"/>
                </a:solidFill>
              </a:defRPr>
            </a:pPr>
            <a:r>
              <a:rPr lang="zh-CN" altLang="en-US" sz="800" b="1" kern="0" dirty="0" smtClean="0">
                <a:solidFill>
                  <a:schemeClr val="bg1"/>
                </a:solidFill>
                <a:latin typeface="微软雅黑" pitchFamily="34" charset="-122"/>
                <a:ea typeface="微软雅黑" pitchFamily="34" charset="-122"/>
                <a:sym typeface="Arial"/>
              </a:rPr>
              <a:t>频率</a:t>
            </a:r>
            <a:r>
              <a:rPr lang="en-US" altLang="zh-CN" sz="800" b="1" kern="0" dirty="0" smtClean="0">
                <a:solidFill>
                  <a:schemeClr val="bg1"/>
                </a:solidFill>
                <a:latin typeface="微软雅黑" pitchFamily="34" charset="-122"/>
                <a:ea typeface="微软雅黑" pitchFamily="34" charset="-122"/>
                <a:sym typeface="Arial"/>
              </a:rPr>
              <a:t>/</a:t>
            </a:r>
            <a:r>
              <a:rPr lang="zh-CN" altLang="en-US" sz="800" b="1" kern="0" dirty="0">
                <a:solidFill>
                  <a:schemeClr val="bg1"/>
                </a:solidFill>
                <a:latin typeface="微软雅黑" pitchFamily="34" charset="-122"/>
                <a:ea typeface="微软雅黑" pitchFamily="34" charset="-122"/>
                <a:sym typeface="Arial"/>
              </a:rPr>
              <a:t>功能</a:t>
            </a:r>
            <a:endParaRPr kumimoji="0" sz="800" b="1"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p:txBody>
      </p:sp>
      <p:sp>
        <p:nvSpPr>
          <p:cNvPr id="6" name="Shape 972"/>
          <p:cNvSpPr/>
          <p:nvPr/>
        </p:nvSpPr>
        <p:spPr>
          <a:xfrm>
            <a:off x="4047752" y="2840772"/>
            <a:ext cx="616123" cy="728974"/>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marL="0" marR="0" lvl="0" indent="0" defTabSz="914400" eaLnBrk="1" fontAlgn="auto" latinLnBrk="0" hangingPunct="1">
              <a:lnSpc>
                <a:spcPct val="100000"/>
              </a:lnSpc>
              <a:spcBef>
                <a:spcPts val="0"/>
              </a:spcBef>
              <a:spcAft>
                <a:spcPts val="0"/>
              </a:spcAft>
              <a:buClrTx/>
              <a:buSzTx/>
              <a:buFontTx/>
              <a:buNone/>
              <a:tabLst/>
              <a:defRPr sz="1800">
                <a:solidFill>
                  <a:srgbClr val="000000"/>
                </a:solidFill>
              </a:defRPr>
            </a:pPr>
            <a:r>
              <a:rPr lang="zh-CN" altLang="en-US" sz="4400" b="1" kern="0" noProof="0" dirty="0">
                <a:solidFill>
                  <a:schemeClr val="bg1"/>
                </a:solidFill>
                <a:latin typeface="微软雅黑" pitchFamily="34" charset="-122"/>
                <a:ea typeface="微软雅黑" pitchFamily="34" charset="-122"/>
                <a:sym typeface="Arial"/>
              </a:rPr>
              <a:t>灵</a:t>
            </a:r>
            <a:endParaRPr kumimoji="0" sz="4400" b="1"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p:txBody>
      </p:sp>
      <p:sp>
        <p:nvSpPr>
          <p:cNvPr id="7" name="Shape 973"/>
          <p:cNvSpPr/>
          <p:nvPr/>
        </p:nvSpPr>
        <p:spPr>
          <a:xfrm>
            <a:off x="3421776" y="2693394"/>
            <a:ext cx="557396" cy="498142"/>
          </a:xfrm>
          <a:prstGeom prst="rect">
            <a:avLst/>
          </a:prstGeom>
          <a:ln w="3175">
            <a:miter lim="400000"/>
          </a:ln>
          <a:extLst>
            <a:ext uri="{C572A759-6A51-4108-AA02-DFA0A04FC94B}">
              <ma14:wrappingTextBoxFlag xmlns:ma14="http://schemas.microsoft.com/office/mac/drawingml/2011/main" xmlns="" val="1"/>
            </a:ext>
          </a:extLst>
        </p:spPr>
        <p:txBody>
          <a:bodyPr wrap="square" lIns="25682" tIns="25682" rIns="25682" bIns="25682"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sz="1800">
                <a:solidFill>
                  <a:srgbClr val="000000"/>
                </a:solidFill>
              </a:defRPr>
            </a:pPr>
            <a:r>
              <a:rPr lang="zh-CN" altLang="en-US" sz="1000" kern="0" dirty="0" smtClean="0">
                <a:solidFill>
                  <a:schemeClr val="bg1"/>
                </a:solidFill>
                <a:latin typeface="微软雅黑" pitchFamily="34" charset="-122"/>
                <a:ea typeface="微软雅黑" pitchFamily="34" charset="-122"/>
                <a:sym typeface="Arial"/>
              </a:rPr>
              <a:t>华为</a:t>
            </a:r>
            <a:endParaRPr lang="en-US" altLang="zh-CN" sz="1000" kern="0" dirty="0" smtClean="0">
              <a:solidFill>
                <a:schemeClr val="bg1"/>
              </a:solidFill>
              <a:latin typeface="微软雅黑" pitchFamily="34" charset="-122"/>
              <a:ea typeface="微软雅黑" pitchFamily="34" charset="-122"/>
              <a:sym typeface="Arial"/>
            </a:endParaRPr>
          </a:p>
          <a:p>
            <a:pPr lvl="0" algn="ctr" defTabSz="914400">
              <a:defRPr sz="1800">
                <a:solidFill>
                  <a:srgbClr val="000000"/>
                </a:solidFill>
              </a:defRPr>
            </a:pPr>
            <a:r>
              <a:rPr lang="zh-CN" altLang="en-US" sz="900" kern="0" dirty="0" smtClean="0">
                <a:solidFill>
                  <a:schemeClr val="bg1"/>
                </a:solidFill>
                <a:latin typeface="微软雅黑" pitchFamily="34" charset="-122"/>
                <a:ea typeface="微软雅黑" pitchFamily="34" charset="-122"/>
                <a:sym typeface="Arial"/>
              </a:rPr>
              <a:t>软件定义</a:t>
            </a:r>
            <a:endParaRPr kumimoji="0" sz="900" b="0"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sz="1000" b="0"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rPr>
              <a:t> </a:t>
            </a:r>
          </a:p>
        </p:txBody>
      </p:sp>
      <p:sp>
        <p:nvSpPr>
          <p:cNvPr id="8" name="Shape 974"/>
          <p:cNvSpPr/>
          <p:nvPr/>
        </p:nvSpPr>
        <p:spPr>
          <a:xfrm>
            <a:off x="4843987" y="3309116"/>
            <a:ext cx="308346" cy="359642"/>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sz="1800">
                <a:solidFill>
                  <a:srgbClr val="000000"/>
                </a:solidFill>
              </a:defRPr>
            </a:pPr>
            <a:r>
              <a:rPr lang="zh-CN" altLang="en-US" sz="1000" kern="0" dirty="0" smtClean="0">
                <a:solidFill>
                  <a:schemeClr val="bg1"/>
                </a:solidFill>
                <a:latin typeface="微软雅黑" pitchFamily="34" charset="-122"/>
                <a:ea typeface="微软雅黑" pitchFamily="34" charset="-122"/>
                <a:sym typeface="Arial"/>
              </a:rPr>
              <a:t>业界</a:t>
            </a:r>
            <a:endParaRPr kumimoji="0" sz="1000" b="0"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a:p>
            <a:pPr lvl="0" algn="ctr" defTabSz="914400">
              <a:defRPr sz="1800">
                <a:solidFill>
                  <a:srgbClr val="000000"/>
                </a:solidFill>
              </a:defRPr>
            </a:pPr>
            <a:r>
              <a:rPr lang="zh-CN" altLang="en-US" sz="1000" kern="0" dirty="0">
                <a:solidFill>
                  <a:schemeClr val="bg1"/>
                </a:solidFill>
                <a:latin typeface="微软雅黑" pitchFamily="34" charset="-122"/>
                <a:ea typeface="微软雅黑" pitchFamily="34" charset="-122"/>
                <a:sym typeface="Arial"/>
              </a:rPr>
              <a:t>固定</a:t>
            </a:r>
            <a:endParaRPr kumimoji="0" sz="1000" b="0"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p:txBody>
      </p:sp>
      <p:grpSp>
        <p:nvGrpSpPr>
          <p:cNvPr id="9" name="组合 51"/>
          <p:cNvGrpSpPr/>
          <p:nvPr/>
        </p:nvGrpSpPr>
        <p:grpSpPr>
          <a:xfrm>
            <a:off x="5297783" y="2492544"/>
            <a:ext cx="1749896" cy="1302689"/>
            <a:chOff x="4964958" y="2715766"/>
            <a:chExt cx="1749896" cy="1302689"/>
          </a:xfrm>
        </p:grpSpPr>
        <p:pic>
          <p:nvPicPr>
            <p:cNvPr id="10" name="pasted-image.pdf"/>
            <p:cNvPicPr/>
            <p:nvPr/>
          </p:nvPicPr>
          <p:blipFill>
            <a:blip r:embed="rId4" cstate="print">
              <a:extLst/>
            </a:blip>
            <a:stretch>
              <a:fillRect/>
            </a:stretch>
          </p:blipFill>
          <p:spPr>
            <a:xfrm>
              <a:off x="4964958" y="2715766"/>
              <a:ext cx="1749896" cy="1302689"/>
            </a:xfrm>
            <a:prstGeom prst="rect">
              <a:avLst/>
            </a:prstGeom>
            <a:ln w="3175">
              <a:miter lim="400000"/>
            </a:ln>
          </p:spPr>
        </p:pic>
        <p:sp>
          <p:nvSpPr>
            <p:cNvPr id="11" name="Shape 975"/>
            <p:cNvSpPr/>
            <p:nvPr/>
          </p:nvSpPr>
          <p:spPr>
            <a:xfrm>
              <a:off x="5603266" y="2878446"/>
              <a:ext cx="462234" cy="174976"/>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r>
                <a:rPr lang="zh-CN" altLang="en-US" sz="800" b="1" dirty="0" smtClean="0">
                  <a:solidFill>
                    <a:schemeClr val="bg1"/>
                  </a:solidFill>
                  <a:latin typeface="微软雅黑" pitchFamily="34" charset="-122"/>
                  <a:ea typeface="微软雅黑" pitchFamily="34" charset="-122"/>
                  <a:cs typeface="Arial" pitchFamily="34" charset="0"/>
                </a:rPr>
                <a:t>定位精度</a:t>
              </a:r>
              <a:endParaRPr lang="zh-CN" altLang="en-US" sz="800" b="1" dirty="0">
                <a:solidFill>
                  <a:schemeClr val="bg1"/>
                </a:solidFill>
                <a:latin typeface="微软雅黑" pitchFamily="34" charset="-122"/>
                <a:ea typeface="微软雅黑" pitchFamily="34" charset="-122"/>
                <a:cs typeface="Arial" pitchFamily="34" charset="0"/>
              </a:endParaRPr>
            </a:p>
          </p:txBody>
        </p:sp>
        <p:sp>
          <p:nvSpPr>
            <p:cNvPr id="12" name="Shape 976"/>
            <p:cNvSpPr/>
            <p:nvPr/>
          </p:nvSpPr>
          <p:spPr>
            <a:xfrm>
              <a:off x="5525782" y="3030086"/>
              <a:ext cx="616123" cy="728974"/>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marL="0" marR="0" lvl="0" indent="0" defTabSz="914400" eaLnBrk="1" fontAlgn="auto" latinLnBrk="0" hangingPunct="1">
                <a:lnSpc>
                  <a:spcPct val="100000"/>
                </a:lnSpc>
                <a:spcBef>
                  <a:spcPts val="0"/>
                </a:spcBef>
                <a:spcAft>
                  <a:spcPts val="0"/>
                </a:spcAft>
                <a:buClrTx/>
                <a:buSzTx/>
                <a:buFontTx/>
                <a:buNone/>
                <a:tabLst/>
                <a:defRPr sz="1800">
                  <a:solidFill>
                    <a:srgbClr val="000000"/>
                  </a:solidFill>
                </a:defRPr>
              </a:pPr>
              <a:r>
                <a:rPr lang="zh-CN" altLang="en-US" sz="4400" b="1" kern="0" dirty="0" smtClean="0">
                  <a:solidFill>
                    <a:schemeClr val="bg1"/>
                  </a:solidFill>
                  <a:latin typeface="微软雅黑" pitchFamily="34" charset="-122"/>
                  <a:ea typeface="微软雅黑" pitchFamily="34" charset="-122"/>
                  <a:sym typeface="Arial"/>
                </a:rPr>
                <a:t>准</a:t>
              </a:r>
              <a:endParaRPr sz="4400" b="1" kern="0" dirty="0">
                <a:solidFill>
                  <a:schemeClr val="bg1"/>
                </a:solidFill>
                <a:latin typeface="微软雅黑" pitchFamily="34" charset="-122"/>
                <a:ea typeface="微软雅黑" pitchFamily="34" charset="-122"/>
                <a:sym typeface="Arial"/>
              </a:endParaRPr>
            </a:p>
          </p:txBody>
        </p:sp>
        <p:sp>
          <p:nvSpPr>
            <p:cNvPr id="13" name="Shape 977"/>
            <p:cNvSpPr/>
            <p:nvPr/>
          </p:nvSpPr>
          <p:spPr>
            <a:xfrm>
              <a:off x="4972394" y="2913858"/>
              <a:ext cx="418954" cy="359642"/>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lvl="0" algn="ctr">
                <a:defRPr sz="1800">
                  <a:solidFill>
                    <a:srgbClr val="000000"/>
                  </a:solidFill>
                </a:defRPr>
              </a:pPr>
              <a:r>
                <a:rPr lang="zh-CN" altLang="en-US" sz="1000" kern="0" dirty="0" smtClean="0">
                  <a:solidFill>
                    <a:schemeClr val="bg1"/>
                  </a:solidFill>
                  <a:latin typeface="微软雅黑" pitchFamily="34" charset="-122"/>
                  <a:ea typeface="微软雅黑" pitchFamily="34" charset="-122"/>
                  <a:sym typeface="Arial"/>
                </a:rPr>
                <a:t>华为</a:t>
              </a:r>
            </a:p>
            <a:p>
              <a:pPr lvl="0" algn="ctr">
                <a:defRPr sz="1800">
                  <a:solidFill>
                    <a:srgbClr val="000000"/>
                  </a:solidFill>
                </a:defRPr>
              </a:pPr>
              <a:r>
                <a:rPr lang="zh-CN" altLang="en-US" sz="1000" kern="0" dirty="0" smtClean="0">
                  <a:solidFill>
                    <a:schemeClr val="bg1"/>
                  </a:solidFill>
                  <a:latin typeface="微软雅黑" pitchFamily="34" charset="-122"/>
                  <a:ea typeface="微软雅黑" pitchFamily="34" charset="-122"/>
                  <a:sym typeface="Arial"/>
                </a:rPr>
                <a:t>  </a:t>
              </a:r>
              <a:r>
                <a:rPr lang="en-US" altLang="zh-CN" sz="1000" kern="0" dirty="0" smtClean="0">
                  <a:solidFill>
                    <a:schemeClr val="bg1"/>
                  </a:solidFill>
                  <a:latin typeface="微软雅黑" pitchFamily="34" charset="-122"/>
                  <a:ea typeface="微软雅黑" pitchFamily="34" charset="-122"/>
                  <a:sym typeface="Arial"/>
                </a:rPr>
                <a:t>&lt;3m</a:t>
              </a:r>
              <a:endParaRPr lang="en-US" altLang="zh-CN" sz="1000" kern="0" dirty="0">
                <a:solidFill>
                  <a:schemeClr val="bg1"/>
                </a:solidFill>
                <a:latin typeface="微软雅黑" pitchFamily="34" charset="-122"/>
                <a:ea typeface="微软雅黑" pitchFamily="34" charset="-122"/>
                <a:sym typeface="Arial"/>
              </a:endParaRPr>
            </a:p>
          </p:txBody>
        </p:sp>
        <p:sp>
          <p:nvSpPr>
            <p:cNvPr id="14" name="Shape 978"/>
            <p:cNvSpPr/>
            <p:nvPr/>
          </p:nvSpPr>
          <p:spPr>
            <a:xfrm>
              <a:off x="6328279" y="3549230"/>
              <a:ext cx="342010" cy="359642"/>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lvl="0">
                <a:defRPr sz="1800">
                  <a:solidFill>
                    <a:srgbClr val="000000"/>
                  </a:solidFill>
                </a:defRPr>
              </a:pPr>
              <a:r>
                <a:rPr lang="zh-CN" altLang="en-US" sz="1000" kern="0" dirty="0" smtClean="0">
                  <a:solidFill>
                    <a:schemeClr val="bg1"/>
                  </a:solidFill>
                  <a:latin typeface="微软雅黑" pitchFamily="34" charset="-122"/>
                  <a:ea typeface="微软雅黑" pitchFamily="34" charset="-122"/>
                  <a:sym typeface="Arial"/>
                </a:rPr>
                <a:t>业界</a:t>
              </a:r>
            </a:p>
            <a:p>
              <a:pPr lvl="0">
                <a:defRPr sz="1800">
                  <a:solidFill>
                    <a:srgbClr val="000000"/>
                  </a:solidFill>
                </a:defRPr>
              </a:pPr>
              <a:r>
                <a:rPr lang="en-US" altLang="zh-CN" sz="1000" kern="0" dirty="0" smtClean="0">
                  <a:solidFill>
                    <a:schemeClr val="bg1"/>
                  </a:solidFill>
                  <a:latin typeface="微软雅黑" pitchFamily="34" charset="-122"/>
                  <a:ea typeface="微软雅黑" pitchFamily="34" charset="-122"/>
                  <a:sym typeface="Arial"/>
                </a:rPr>
                <a:t>&gt;5m</a:t>
              </a:r>
              <a:endParaRPr lang="en-US" altLang="zh-CN" sz="1000" kern="0" dirty="0">
                <a:solidFill>
                  <a:schemeClr val="bg1"/>
                </a:solidFill>
                <a:latin typeface="微软雅黑" pitchFamily="34" charset="-122"/>
                <a:ea typeface="微软雅黑" pitchFamily="34" charset="-122"/>
                <a:sym typeface="Arial"/>
              </a:endParaRPr>
            </a:p>
          </p:txBody>
        </p:sp>
      </p:grpSp>
      <p:grpSp>
        <p:nvGrpSpPr>
          <p:cNvPr id="15" name="组合 50"/>
          <p:cNvGrpSpPr/>
          <p:nvPr/>
        </p:nvGrpSpPr>
        <p:grpSpPr>
          <a:xfrm>
            <a:off x="7001092" y="2463703"/>
            <a:ext cx="1749896" cy="1302695"/>
            <a:chOff x="7031486" y="2715763"/>
            <a:chExt cx="1749896" cy="1302695"/>
          </a:xfrm>
        </p:grpSpPr>
        <p:pic>
          <p:nvPicPr>
            <p:cNvPr id="16" name="pasted-image.pdf"/>
            <p:cNvPicPr/>
            <p:nvPr/>
          </p:nvPicPr>
          <p:blipFill>
            <a:blip r:embed="rId5" cstate="print">
              <a:extLst/>
            </a:blip>
            <a:stretch>
              <a:fillRect/>
            </a:stretch>
          </p:blipFill>
          <p:spPr>
            <a:xfrm>
              <a:off x="7031486" y="2715763"/>
              <a:ext cx="1749896" cy="1302695"/>
            </a:xfrm>
            <a:prstGeom prst="rect">
              <a:avLst/>
            </a:prstGeom>
            <a:ln w="3175">
              <a:miter lim="400000"/>
            </a:ln>
          </p:spPr>
        </p:pic>
        <p:sp>
          <p:nvSpPr>
            <p:cNvPr id="17" name="Shape 979"/>
            <p:cNvSpPr/>
            <p:nvPr/>
          </p:nvSpPr>
          <p:spPr>
            <a:xfrm>
              <a:off x="7701262" y="2859782"/>
              <a:ext cx="462234" cy="174976"/>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r>
                <a:rPr lang="zh-CN" altLang="en-US" sz="800" b="1" dirty="0" smtClean="0">
                  <a:solidFill>
                    <a:schemeClr val="bg1"/>
                  </a:solidFill>
                  <a:latin typeface="微软雅黑" pitchFamily="34" charset="-122"/>
                  <a:ea typeface="微软雅黑" pitchFamily="34" charset="-122"/>
                  <a:cs typeface="Arial" pitchFamily="34" charset="0"/>
                </a:rPr>
                <a:t>整机性能</a:t>
              </a:r>
              <a:endParaRPr lang="zh-CN" altLang="en-US" sz="800" b="1" dirty="0">
                <a:solidFill>
                  <a:schemeClr val="bg1"/>
                </a:solidFill>
                <a:latin typeface="微软雅黑" pitchFamily="34" charset="-122"/>
                <a:ea typeface="微软雅黑" pitchFamily="34" charset="-122"/>
                <a:cs typeface="Arial" pitchFamily="34" charset="0"/>
              </a:endParaRPr>
            </a:p>
          </p:txBody>
        </p:sp>
        <p:sp>
          <p:nvSpPr>
            <p:cNvPr id="18" name="Shape 980"/>
            <p:cNvSpPr/>
            <p:nvPr/>
          </p:nvSpPr>
          <p:spPr>
            <a:xfrm>
              <a:off x="7629254" y="3003798"/>
              <a:ext cx="616123" cy="728974"/>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a:defRPr sz="1800">
                  <a:solidFill>
                    <a:srgbClr val="000000"/>
                  </a:solidFill>
                </a:defRPr>
              </a:pPr>
              <a:r>
                <a:rPr lang="zh-CN" altLang="en-US" sz="4400" b="1" kern="0" dirty="0" smtClean="0">
                  <a:solidFill>
                    <a:schemeClr val="bg1"/>
                  </a:solidFill>
                  <a:latin typeface="微软雅黑" pitchFamily="34" charset="-122"/>
                  <a:ea typeface="微软雅黑" pitchFamily="34" charset="-122"/>
                  <a:sym typeface="Arial"/>
                </a:rPr>
                <a:t>高</a:t>
              </a:r>
              <a:endParaRPr lang="zh-CN" altLang="en-US" sz="4400" b="1" kern="0" dirty="0">
                <a:solidFill>
                  <a:schemeClr val="bg1"/>
                </a:solidFill>
                <a:latin typeface="微软雅黑" pitchFamily="34" charset="-122"/>
                <a:ea typeface="微软雅黑" pitchFamily="34" charset="-122"/>
                <a:sym typeface="Arial"/>
              </a:endParaRPr>
            </a:p>
          </p:txBody>
        </p:sp>
        <p:sp>
          <p:nvSpPr>
            <p:cNvPr id="19" name="Shape 981"/>
            <p:cNvSpPr/>
            <p:nvPr/>
          </p:nvSpPr>
          <p:spPr>
            <a:xfrm>
              <a:off x="7086706" y="2916948"/>
              <a:ext cx="406130" cy="359642"/>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marL="0" marR="0" lvl="0" indent="0"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zh-CN" altLang="en-US" sz="10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sym typeface="Arial"/>
                </a:rPr>
                <a:t>华为</a:t>
              </a:r>
              <a:endParaRPr kumimoji="0" sz="10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sym typeface="Arial"/>
              </a:endParaRPr>
            </a:p>
            <a:p>
              <a:pPr lvl="0">
                <a:defRPr sz="1800">
                  <a:solidFill>
                    <a:srgbClr val="000000"/>
                  </a:solidFill>
                </a:defRPr>
              </a:pPr>
              <a:r>
                <a:rPr kumimoji="0" lang="en-US" altLang="zh-CN" sz="10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sym typeface="Arial"/>
                </a:rPr>
                <a:t>100</a:t>
              </a:r>
              <a:r>
                <a:rPr kumimoji="0" lang="zh-CN" altLang="en-US" sz="10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sym typeface="Arial"/>
                </a:rPr>
                <a:t>个</a:t>
              </a:r>
              <a:endParaRPr kumimoji="0" sz="1000" b="0"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p:txBody>
        </p:sp>
        <p:sp>
          <p:nvSpPr>
            <p:cNvPr id="20" name="Shape 982"/>
            <p:cNvSpPr/>
            <p:nvPr/>
          </p:nvSpPr>
          <p:spPr>
            <a:xfrm>
              <a:off x="8408648" y="3565020"/>
              <a:ext cx="330788" cy="359642"/>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marL="0" marR="0" lvl="0" indent="0" defTabSz="914400" eaLnBrk="1" fontAlgn="auto" latinLnBrk="0" hangingPunct="1">
                <a:lnSpc>
                  <a:spcPct val="100000"/>
                </a:lnSpc>
                <a:spcBef>
                  <a:spcPts val="0"/>
                </a:spcBef>
                <a:spcAft>
                  <a:spcPts val="0"/>
                </a:spcAft>
                <a:buClrTx/>
                <a:buSzTx/>
                <a:buFontTx/>
                <a:buNone/>
                <a:tabLst/>
                <a:defRPr sz="1800">
                  <a:solidFill>
                    <a:srgbClr val="000000"/>
                  </a:solidFill>
                </a:defRPr>
              </a:pPr>
              <a:r>
                <a:rPr lang="zh-CN" altLang="en-US" sz="1000" kern="0" dirty="0" smtClean="0">
                  <a:solidFill>
                    <a:schemeClr val="bg1"/>
                  </a:solidFill>
                  <a:latin typeface="微软雅黑" pitchFamily="34" charset="-122"/>
                  <a:ea typeface="微软雅黑" pitchFamily="34" charset="-122"/>
                  <a:sym typeface="Arial"/>
                </a:rPr>
                <a:t>业界</a:t>
              </a:r>
              <a:endParaRPr kumimoji="0" sz="1000" b="0"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a:p>
              <a:pPr marL="0" marR="0" lvl="0" indent="0"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US" altLang="zh-CN" sz="10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sym typeface="Arial"/>
                </a:rPr>
                <a:t>60</a:t>
              </a:r>
              <a:r>
                <a:rPr kumimoji="0" lang="zh-CN" altLang="en-US" sz="1000" b="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sym typeface="Arial"/>
                </a:rPr>
                <a:t>个</a:t>
              </a:r>
              <a:endParaRPr kumimoji="0" sz="1000" b="0" i="0" u="none" strike="noStrike" kern="0" cap="none" spc="0" normalizeH="0" baseline="0" noProof="0" dirty="0">
                <a:ln>
                  <a:noFill/>
                </a:ln>
                <a:solidFill>
                  <a:schemeClr val="bg1"/>
                </a:solidFill>
                <a:effectLst/>
                <a:uLnTx/>
                <a:uFillTx/>
                <a:latin typeface="微软雅黑" pitchFamily="34" charset="-122"/>
                <a:ea typeface="微软雅黑" pitchFamily="34" charset="-122"/>
                <a:sym typeface="Arial"/>
              </a:endParaRPr>
            </a:p>
          </p:txBody>
        </p:sp>
      </p:grpSp>
      <p:sp>
        <p:nvSpPr>
          <p:cNvPr id="21" name="Shape 963"/>
          <p:cNvSpPr/>
          <p:nvPr/>
        </p:nvSpPr>
        <p:spPr>
          <a:xfrm>
            <a:off x="4034614" y="1543746"/>
            <a:ext cx="1008112" cy="421197"/>
          </a:xfrm>
          <a:prstGeom prst="rect">
            <a:avLst/>
          </a:prstGeom>
          <a:noFill/>
          <a:ln w="3175">
            <a:miter lim="400000"/>
          </a:ln>
          <a:extLst>
            <a:ext uri="{C572A759-6A51-4108-AA02-DFA0A04FC94B}">
              <ma14:wrappingTextBoxFlag xmlns:ma14="http://schemas.microsoft.com/office/mac/drawingml/2011/main" xmlns="" val="1"/>
            </a:ext>
          </a:extLst>
        </p:spPr>
        <p:txBody>
          <a:bodyPr wrap="square" lIns="25682" tIns="25682" rIns="25682" bIns="25682" anchor="ctr">
            <a:spAutoFit/>
          </a:bodyPr>
          <a:lstStyle/>
          <a:p>
            <a:pPr lvl="0">
              <a:lnSpc>
                <a:spcPct val="150000"/>
              </a:lnSpc>
              <a:defRPr sz="1800">
                <a:solidFill>
                  <a:srgbClr val="000000"/>
                </a:solidFill>
              </a:defRPr>
            </a:pPr>
            <a:r>
              <a:rPr lang="zh-CN" altLang="en-US" sz="1600" b="1" dirty="0">
                <a:solidFill>
                  <a:schemeClr val="bg1"/>
                </a:solidFill>
                <a:latin typeface="微软雅黑" pitchFamily="34" charset="-122"/>
                <a:ea typeface="微软雅黑" pitchFamily="34" charset="-122"/>
                <a:sym typeface="Arial"/>
              </a:rPr>
              <a:t>射频</a:t>
            </a:r>
            <a:r>
              <a:rPr lang="zh-CN" altLang="en-US" sz="1600" b="1" dirty="0" smtClean="0">
                <a:solidFill>
                  <a:schemeClr val="bg1"/>
                </a:solidFill>
                <a:latin typeface="微软雅黑" pitchFamily="34" charset="-122"/>
                <a:ea typeface="微软雅黑" pitchFamily="34" charset="-122"/>
                <a:sym typeface="Arial"/>
              </a:rPr>
              <a:t>定义</a:t>
            </a:r>
            <a:endParaRPr sz="1600" b="1" dirty="0">
              <a:solidFill>
                <a:schemeClr val="bg1"/>
              </a:solidFill>
              <a:latin typeface="微软雅黑" pitchFamily="34" charset="-122"/>
              <a:ea typeface="微软雅黑" pitchFamily="34" charset="-122"/>
              <a:sym typeface="Arial"/>
            </a:endParaRPr>
          </a:p>
        </p:txBody>
      </p:sp>
      <p:sp>
        <p:nvSpPr>
          <p:cNvPr id="22" name="Shape 970"/>
          <p:cNvSpPr/>
          <p:nvPr/>
        </p:nvSpPr>
        <p:spPr>
          <a:xfrm>
            <a:off x="5816531" y="1630094"/>
            <a:ext cx="872603" cy="298087"/>
          </a:xfrm>
          <a:prstGeom prst="rect">
            <a:avLst/>
          </a:prstGeom>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lvl="0">
              <a:defRPr sz="1800">
                <a:solidFill>
                  <a:srgbClr val="000000"/>
                </a:solidFill>
              </a:defRPr>
            </a:pPr>
            <a:r>
              <a:rPr lang="zh-CN" altLang="en-US" sz="1600" b="1" dirty="0" smtClean="0">
                <a:solidFill>
                  <a:schemeClr val="bg1"/>
                </a:solidFill>
                <a:latin typeface="微软雅黑" pitchFamily="34" charset="-122"/>
                <a:ea typeface="微软雅黑" pitchFamily="34" charset="-122"/>
                <a:sym typeface="Arial"/>
              </a:rPr>
              <a:t>定位精度</a:t>
            </a:r>
            <a:endParaRPr sz="1600" b="1" dirty="0">
              <a:solidFill>
                <a:schemeClr val="bg1"/>
              </a:solidFill>
              <a:latin typeface="微软雅黑" pitchFamily="34" charset="-122"/>
              <a:ea typeface="微软雅黑" pitchFamily="34" charset="-122"/>
              <a:sym typeface="Arial"/>
            </a:endParaRPr>
          </a:p>
        </p:txBody>
      </p:sp>
      <p:grpSp>
        <p:nvGrpSpPr>
          <p:cNvPr id="23" name="组合 77"/>
          <p:cNvGrpSpPr/>
          <p:nvPr/>
        </p:nvGrpSpPr>
        <p:grpSpPr>
          <a:xfrm>
            <a:off x="3690610" y="1646152"/>
            <a:ext cx="288000" cy="252000"/>
            <a:chOff x="10691358" y="3113315"/>
            <a:chExt cx="339725" cy="307975"/>
          </a:xfrm>
          <a:solidFill>
            <a:schemeClr val="accent1"/>
          </a:solidFill>
        </p:grpSpPr>
        <p:sp>
          <p:nvSpPr>
            <p:cNvPr id="24" name="Freeform 20"/>
            <p:cNvSpPr>
              <a:spLocks/>
            </p:cNvSpPr>
            <p:nvPr/>
          </p:nvSpPr>
          <p:spPr bwMode="auto">
            <a:xfrm>
              <a:off x="10694533" y="3227615"/>
              <a:ext cx="69850" cy="146050"/>
            </a:xfrm>
            <a:custGeom>
              <a:avLst/>
              <a:gdLst/>
              <a:ahLst/>
              <a:cxnLst>
                <a:cxn ang="0">
                  <a:pos x="44" y="86"/>
                </a:cxn>
                <a:cxn ang="0">
                  <a:pos x="44" y="86"/>
                </a:cxn>
                <a:cxn ang="0">
                  <a:pos x="42" y="90"/>
                </a:cxn>
                <a:cxn ang="0">
                  <a:pos x="38" y="92"/>
                </a:cxn>
                <a:cxn ang="0">
                  <a:pos x="8" y="92"/>
                </a:cxn>
                <a:cxn ang="0">
                  <a:pos x="8" y="92"/>
                </a:cxn>
                <a:cxn ang="0">
                  <a:pos x="2" y="90"/>
                </a:cxn>
                <a:cxn ang="0">
                  <a:pos x="0" y="86"/>
                </a:cxn>
                <a:cxn ang="0">
                  <a:pos x="0" y="6"/>
                </a:cxn>
                <a:cxn ang="0">
                  <a:pos x="0" y="6"/>
                </a:cxn>
                <a:cxn ang="0">
                  <a:pos x="2" y="2"/>
                </a:cxn>
                <a:cxn ang="0">
                  <a:pos x="8" y="0"/>
                </a:cxn>
                <a:cxn ang="0">
                  <a:pos x="38" y="0"/>
                </a:cxn>
                <a:cxn ang="0">
                  <a:pos x="38" y="0"/>
                </a:cxn>
                <a:cxn ang="0">
                  <a:pos x="42" y="2"/>
                </a:cxn>
                <a:cxn ang="0">
                  <a:pos x="44" y="6"/>
                </a:cxn>
                <a:cxn ang="0">
                  <a:pos x="44" y="86"/>
                </a:cxn>
              </a:cxnLst>
              <a:rect l="0" t="0" r="r" b="b"/>
              <a:pathLst>
                <a:path w="44" h="92">
                  <a:moveTo>
                    <a:pt x="44" y="86"/>
                  </a:moveTo>
                  <a:lnTo>
                    <a:pt x="44" y="86"/>
                  </a:lnTo>
                  <a:lnTo>
                    <a:pt x="42" y="90"/>
                  </a:lnTo>
                  <a:lnTo>
                    <a:pt x="38" y="92"/>
                  </a:lnTo>
                  <a:lnTo>
                    <a:pt x="8" y="92"/>
                  </a:lnTo>
                  <a:lnTo>
                    <a:pt x="8" y="92"/>
                  </a:lnTo>
                  <a:lnTo>
                    <a:pt x="2" y="90"/>
                  </a:lnTo>
                  <a:lnTo>
                    <a:pt x="0" y="86"/>
                  </a:lnTo>
                  <a:lnTo>
                    <a:pt x="0" y="6"/>
                  </a:lnTo>
                  <a:lnTo>
                    <a:pt x="0" y="6"/>
                  </a:lnTo>
                  <a:lnTo>
                    <a:pt x="2" y="2"/>
                  </a:lnTo>
                  <a:lnTo>
                    <a:pt x="8" y="0"/>
                  </a:lnTo>
                  <a:lnTo>
                    <a:pt x="38" y="0"/>
                  </a:lnTo>
                  <a:lnTo>
                    <a:pt x="38" y="0"/>
                  </a:lnTo>
                  <a:lnTo>
                    <a:pt x="42" y="2"/>
                  </a:lnTo>
                  <a:lnTo>
                    <a:pt x="44" y="6"/>
                  </a:lnTo>
                  <a:lnTo>
                    <a:pt x="44"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25" name="Freeform 21"/>
            <p:cNvSpPr>
              <a:spLocks/>
            </p:cNvSpPr>
            <p:nvPr/>
          </p:nvSpPr>
          <p:spPr bwMode="auto">
            <a:xfrm>
              <a:off x="10783433" y="3183165"/>
              <a:ext cx="66675" cy="190500"/>
            </a:xfrm>
            <a:custGeom>
              <a:avLst/>
              <a:gdLst/>
              <a:ahLst/>
              <a:cxnLst>
                <a:cxn ang="0">
                  <a:pos x="42" y="114"/>
                </a:cxn>
                <a:cxn ang="0">
                  <a:pos x="42" y="114"/>
                </a:cxn>
                <a:cxn ang="0">
                  <a:pos x="40" y="118"/>
                </a:cxn>
                <a:cxn ang="0">
                  <a:pos x="36" y="120"/>
                </a:cxn>
                <a:cxn ang="0">
                  <a:pos x="6" y="120"/>
                </a:cxn>
                <a:cxn ang="0">
                  <a:pos x="6" y="120"/>
                </a:cxn>
                <a:cxn ang="0">
                  <a:pos x="2" y="118"/>
                </a:cxn>
                <a:cxn ang="0">
                  <a:pos x="0" y="114"/>
                </a:cxn>
                <a:cxn ang="0">
                  <a:pos x="0" y="8"/>
                </a:cxn>
                <a:cxn ang="0">
                  <a:pos x="0" y="8"/>
                </a:cxn>
                <a:cxn ang="0">
                  <a:pos x="2" y="2"/>
                </a:cxn>
                <a:cxn ang="0">
                  <a:pos x="6" y="0"/>
                </a:cxn>
                <a:cxn ang="0">
                  <a:pos x="36" y="0"/>
                </a:cxn>
                <a:cxn ang="0">
                  <a:pos x="36" y="0"/>
                </a:cxn>
                <a:cxn ang="0">
                  <a:pos x="40" y="2"/>
                </a:cxn>
                <a:cxn ang="0">
                  <a:pos x="42" y="8"/>
                </a:cxn>
                <a:cxn ang="0">
                  <a:pos x="42" y="114"/>
                </a:cxn>
              </a:cxnLst>
              <a:rect l="0" t="0" r="r" b="b"/>
              <a:pathLst>
                <a:path w="42" h="120">
                  <a:moveTo>
                    <a:pt x="42" y="114"/>
                  </a:moveTo>
                  <a:lnTo>
                    <a:pt x="42" y="114"/>
                  </a:lnTo>
                  <a:lnTo>
                    <a:pt x="40" y="118"/>
                  </a:lnTo>
                  <a:lnTo>
                    <a:pt x="36" y="120"/>
                  </a:lnTo>
                  <a:lnTo>
                    <a:pt x="6" y="120"/>
                  </a:lnTo>
                  <a:lnTo>
                    <a:pt x="6" y="120"/>
                  </a:lnTo>
                  <a:lnTo>
                    <a:pt x="2" y="118"/>
                  </a:lnTo>
                  <a:lnTo>
                    <a:pt x="0" y="114"/>
                  </a:lnTo>
                  <a:lnTo>
                    <a:pt x="0" y="8"/>
                  </a:lnTo>
                  <a:lnTo>
                    <a:pt x="0" y="8"/>
                  </a:lnTo>
                  <a:lnTo>
                    <a:pt x="2" y="2"/>
                  </a:lnTo>
                  <a:lnTo>
                    <a:pt x="6" y="0"/>
                  </a:lnTo>
                  <a:lnTo>
                    <a:pt x="36" y="0"/>
                  </a:lnTo>
                  <a:lnTo>
                    <a:pt x="36" y="0"/>
                  </a:lnTo>
                  <a:lnTo>
                    <a:pt x="40" y="2"/>
                  </a:lnTo>
                  <a:lnTo>
                    <a:pt x="42" y="8"/>
                  </a:lnTo>
                  <a:lnTo>
                    <a:pt x="42" y="1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26" name="Freeform 22"/>
            <p:cNvSpPr>
              <a:spLocks/>
            </p:cNvSpPr>
            <p:nvPr/>
          </p:nvSpPr>
          <p:spPr bwMode="auto">
            <a:xfrm>
              <a:off x="10961233" y="3224440"/>
              <a:ext cx="66675" cy="149225"/>
            </a:xfrm>
            <a:custGeom>
              <a:avLst/>
              <a:gdLst/>
              <a:ahLst/>
              <a:cxnLst>
                <a:cxn ang="0">
                  <a:pos x="42" y="88"/>
                </a:cxn>
                <a:cxn ang="0">
                  <a:pos x="42" y="88"/>
                </a:cxn>
                <a:cxn ang="0">
                  <a:pos x="40" y="92"/>
                </a:cxn>
                <a:cxn ang="0">
                  <a:pos x="36" y="94"/>
                </a:cxn>
                <a:cxn ang="0">
                  <a:pos x="6" y="94"/>
                </a:cxn>
                <a:cxn ang="0">
                  <a:pos x="6" y="94"/>
                </a:cxn>
                <a:cxn ang="0">
                  <a:pos x="2" y="92"/>
                </a:cxn>
                <a:cxn ang="0">
                  <a:pos x="0" y="88"/>
                </a:cxn>
                <a:cxn ang="0">
                  <a:pos x="0" y="6"/>
                </a:cxn>
                <a:cxn ang="0">
                  <a:pos x="0" y="6"/>
                </a:cxn>
                <a:cxn ang="0">
                  <a:pos x="2" y="2"/>
                </a:cxn>
                <a:cxn ang="0">
                  <a:pos x="6" y="0"/>
                </a:cxn>
                <a:cxn ang="0">
                  <a:pos x="36" y="0"/>
                </a:cxn>
                <a:cxn ang="0">
                  <a:pos x="36" y="0"/>
                </a:cxn>
                <a:cxn ang="0">
                  <a:pos x="40" y="2"/>
                </a:cxn>
                <a:cxn ang="0">
                  <a:pos x="42" y="6"/>
                </a:cxn>
                <a:cxn ang="0">
                  <a:pos x="42" y="88"/>
                </a:cxn>
              </a:cxnLst>
              <a:rect l="0" t="0" r="r" b="b"/>
              <a:pathLst>
                <a:path w="42" h="94">
                  <a:moveTo>
                    <a:pt x="42" y="88"/>
                  </a:moveTo>
                  <a:lnTo>
                    <a:pt x="42" y="88"/>
                  </a:lnTo>
                  <a:lnTo>
                    <a:pt x="40" y="92"/>
                  </a:lnTo>
                  <a:lnTo>
                    <a:pt x="36" y="94"/>
                  </a:lnTo>
                  <a:lnTo>
                    <a:pt x="6" y="94"/>
                  </a:lnTo>
                  <a:lnTo>
                    <a:pt x="6" y="94"/>
                  </a:lnTo>
                  <a:lnTo>
                    <a:pt x="2" y="92"/>
                  </a:lnTo>
                  <a:lnTo>
                    <a:pt x="0" y="88"/>
                  </a:lnTo>
                  <a:lnTo>
                    <a:pt x="0" y="6"/>
                  </a:lnTo>
                  <a:lnTo>
                    <a:pt x="0" y="6"/>
                  </a:lnTo>
                  <a:lnTo>
                    <a:pt x="2" y="2"/>
                  </a:lnTo>
                  <a:lnTo>
                    <a:pt x="6" y="0"/>
                  </a:lnTo>
                  <a:lnTo>
                    <a:pt x="36" y="0"/>
                  </a:lnTo>
                  <a:lnTo>
                    <a:pt x="36" y="0"/>
                  </a:lnTo>
                  <a:lnTo>
                    <a:pt x="40" y="2"/>
                  </a:lnTo>
                  <a:lnTo>
                    <a:pt x="42" y="6"/>
                  </a:lnTo>
                  <a:lnTo>
                    <a:pt x="42" y="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27" name="Freeform 23"/>
            <p:cNvSpPr>
              <a:spLocks/>
            </p:cNvSpPr>
            <p:nvPr/>
          </p:nvSpPr>
          <p:spPr bwMode="auto">
            <a:xfrm>
              <a:off x="10869158" y="3113315"/>
              <a:ext cx="66675" cy="260350"/>
            </a:xfrm>
            <a:custGeom>
              <a:avLst/>
              <a:gdLst/>
              <a:ahLst/>
              <a:cxnLst>
                <a:cxn ang="0">
                  <a:pos x="42" y="158"/>
                </a:cxn>
                <a:cxn ang="0">
                  <a:pos x="42" y="158"/>
                </a:cxn>
                <a:cxn ang="0">
                  <a:pos x="40" y="162"/>
                </a:cxn>
                <a:cxn ang="0">
                  <a:pos x="36" y="164"/>
                </a:cxn>
                <a:cxn ang="0">
                  <a:pos x="6" y="164"/>
                </a:cxn>
                <a:cxn ang="0">
                  <a:pos x="6" y="164"/>
                </a:cxn>
                <a:cxn ang="0">
                  <a:pos x="2" y="162"/>
                </a:cxn>
                <a:cxn ang="0">
                  <a:pos x="0" y="158"/>
                </a:cxn>
                <a:cxn ang="0">
                  <a:pos x="0" y="8"/>
                </a:cxn>
                <a:cxn ang="0">
                  <a:pos x="0" y="8"/>
                </a:cxn>
                <a:cxn ang="0">
                  <a:pos x="2" y="2"/>
                </a:cxn>
                <a:cxn ang="0">
                  <a:pos x="6" y="0"/>
                </a:cxn>
                <a:cxn ang="0">
                  <a:pos x="36" y="0"/>
                </a:cxn>
                <a:cxn ang="0">
                  <a:pos x="36" y="0"/>
                </a:cxn>
                <a:cxn ang="0">
                  <a:pos x="40" y="2"/>
                </a:cxn>
                <a:cxn ang="0">
                  <a:pos x="42" y="8"/>
                </a:cxn>
                <a:cxn ang="0">
                  <a:pos x="42" y="158"/>
                </a:cxn>
              </a:cxnLst>
              <a:rect l="0" t="0" r="r" b="b"/>
              <a:pathLst>
                <a:path w="42" h="164">
                  <a:moveTo>
                    <a:pt x="42" y="158"/>
                  </a:moveTo>
                  <a:lnTo>
                    <a:pt x="42" y="158"/>
                  </a:lnTo>
                  <a:lnTo>
                    <a:pt x="40" y="162"/>
                  </a:lnTo>
                  <a:lnTo>
                    <a:pt x="36" y="164"/>
                  </a:lnTo>
                  <a:lnTo>
                    <a:pt x="6" y="164"/>
                  </a:lnTo>
                  <a:lnTo>
                    <a:pt x="6" y="164"/>
                  </a:lnTo>
                  <a:lnTo>
                    <a:pt x="2" y="162"/>
                  </a:lnTo>
                  <a:lnTo>
                    <a:pt x="0" y="158"/>
                  </a:lnTo>
                  <a:lnTo>
                    <a:pt x="0" y="8"/>
                  </a:lnTo>
                  <a:lnTo>
                    <a:pt x="0" y="8"/>
                  </a:lnTo>
                  <a:lnTo>
                    <a:pt x="2" y="2"/>
                  </a:lnTo>
                  <a:lnTo>
                    <a:pt x="6" y="0"/>
                  </a:lnTo>
                  <a:lnTo>
                    <a:pt x="36" y="0"/>
                  </a:lnTo>
                  <a:lnTo>
                    <a:pt x="36" y="0"/>
                  </a:lnTo>
                  <a:lnTo>
                    <a:pt x="40" y="2"/>
                  </a:lnTo>
                  <a:lnTo>
                    <a:pt x="42" y="8"/>
                  </a:lnTo>
                  <a:lnTo>
                    <a:pt x="42" y="15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28" name="Freeform 26"/>
            <p:cNvSpPr>
              <a:spLocks/>
            </p:cNvSpPr>
            <p:nvPr/>
          </p:nvSpPr>
          <p:spPr bwMode="auto">
            <a:xfrm>
              <a:off x="10691358" y="3389540"/>
              <a:ext cx="339725" cy="31750"/>
            </a:xfrm>
            <a:custGeom>
              <a:avLst/>
              <a:gdLst/>
              <a:ahLst/>
              <a:cxnLst>
                <a:cxn ang="0">
                  <a:pos x="214" y="18"/>
                </a:cxn>
                <a:cxn ang="0">
                  <a:pos x="214" y="18"/>
                </a:cxn>
                <a:cxn ang="0">
                  <a:pos x="214" y="20"/>
                </a:cxn>
                <a:cxn ang="0">
                  <a:pos x="212" y="20"/>
                </a:cxn>
                <a:cxn ang="0">
                  <a:pos x="2" y="20"/>
                </a:cxn>
                <a:cxn ang="0">
                  <a:pos x="2" y="20"/>
                </a:cxn>
                <a:cxn ang="0">
                  <a:pos x="2" y="20"/>
                </a:cxn>
                <a:cxn ang="0">
                  <a:pos x="0" y="18"/>
                </a:cxn>
                <a:cxn ang="0">
                  <a:pos x="0" y="4"/>
                </a:cxn>
                <a:cxn ang="0">
                  <a:pos x="0" y="4"/>
                </a:cxn>
                <a:cxn ang="0">
                  <a:pos x="2" y="2"/>
                </a:cxn>
                <a:cxn ang="0">
                  <a:pos x="2" y="0"/>
                </a:cxn>
                <a:cxn ang="0">
                  <a:pos x="212" y="0"/>
                </a:cxn>
                <a:cxn ang="0">
                  <a:pos x="212" y="0"/>
                </a:cxn>
                <a:cxn ang="0">
                  <a:pos x="214" y="2"/>
                </a:cxn>
                <a:cxn ang="0">
                  <a:pos x="214" y="4"/>
                </a:cxn>
                <a:cxn ang="0">
                  <a:pos x="214" y="18"/>
                </a:cxn>
              </a:cxnLst>
              <a:rect l="0" t="0" r="r" b="b"/>
              <a:pathLst>
                <a:path w="214" h="20">
                  <a:moveTo>
                    <a:pt x="214" y="18"/>
                  </a:moveTo>
                  <a:lnTo>
                    <a:pt x="214" y="18"/>
                  </a:lnTo>
                  <a:lnTo>
                    <a:pt x="214" y="20"/>
                  </a:lnTo>
                  <a:lnTo>
                    <a:pt x="212" y="20"/>
                  </a:lnTo>
                  <a:lnTo>
                    <a:pt x="2" y="20"/>
                  </a:lnTo>
                  <a:lnTo>
                    <a:pt x="2" y="20"/>
                  </a:lnTo>
                  <a:lnTo>
                    <a:pt x="2" y="20"/>
                  </a:lnTo>
                  <a:lnTo>
                    <a:pt x="0" y="18"/>
                  </a:lnTo>
                  <a:lnTo>
                    <a:pt x="0" y="4"/>
                  </a:lnTo>
                  <a:lnTo>
                    <a:pt x="0" y="4"/>
                  </a:lnTo>
                  <a:lnTo>
                    <a:pt x="2" y="2"/>
                  </a:lnTo>
                  <a:lnTo>
                    <a:pt x="2" y="0"/>
                  </a:lnTo>
                  <a:lnTo>
                    <a:pt x="212" y="0"/>
                  </a:lnTo>
                  <a:lnTo>
                    <a:pt x="212" y="0"/>
                  </a:lnTo>
                  <a:lnTo>
                    <a:pt x="214" y="2"/>
                  </a:lnTo>
                  <a:lnTo>
                    <a:pt x="214" y="4"/>
                  </a:lnTo>
                  <a:lnTo>
                    <a:pt x="214"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grpSp>
        <p:nvGrpSpPr>
          <p:cNvPr id="29" name="组合 223"/>
          <p:cNvGrpSpPr/>
          <p:nvPr/>
        </p:nvGrpSpPr>
        <p:grpSpPr>
          <a:xfrm>
            <a:off x="5487003" y="1645334"/>
            <a:ext cx="288000" cy="252000"/>
            <a:chOff x="3475038" y="4608513"/>
            <a:chExt cx="1255712" cy="868362"/>
          </a:xfrm>
          <a:solidFill>
            <a:schemeClr val="accent6"/>
          </a:solidFill>
        </p:grpSpPr>
        <p:sp>
          <p:nvSpPr>
            <p:cNvPr id="30" name="Freeform 62"/>
            <p:cNvSpPr>
              <a:spLocks/>
            </p:cNvSpPr>
            <p:nvPr/>
          </p:nvSpPr>
          <p:spPr bwMode="auto">
            <a:xfrm>
              <a:off x="3516313" y="4783138"/>
              <a:ext cx="998537" cy="666750"/>
            </a:xfrm>
            <a:custGeom>
              <a:avLst/>
              <a:gdLst/>
              <a:ahLst/>
              <a:cxnLst>
                <a:cxn ang="0">
                  <a:pos x="260" y="2202"/>
                </a:cxn>
                <a:cxn ang="0">
                  <a:pos x="2143" y="2202"/>
                </a:cxn>
                <a:cxn ang="0">
                  <a:pos x="2143" y="619"/>
                </a:cxn>
                <a:cxn ang="0">
                  <a:pos x="2718" y="619"/>
                </a:cxn>
                <a:cxn ang="0">
                  <a:pos x="2718" y="2202"/>
                </a:cxn>
                <a:cxn ang="0">
                  <a:pos x="4314" y="2202"/>
                </a:cxn>
                <a:cxn ang="0">
                  <a:pos x="4314" y="2274"/>
                </a:cxn>
                <a:cxn ang="0">
                  <a:pos x="4314" y="2777"/>
                </a:cxn>
                <a:cxn ang="0">
                  <a:pos x="4314" y="5752"/>
                </a:cxn>
                <a:cxn ang="0">
                  <a:pos x="8420" y="5752"/>
                </a:cxn>
                <a:cxn ang="0">
                  <a:pos x="9343" y="4844"/>
                </a:cxn>
                <a:cxn ang="0">
                  <a:pos x="4574" y="0"/>
                </a:cxn>
                <a:cxn ang="0">
                  <a:pos x="5381" y="0"/>
                </a:cxn>
                <a:cxn ang="0">
                  <a:pos x="7501" y="2152"/>
                </a:cxn>
                <a:cxn ang="0">
                  <a:pos x="9202" y="441"/>
                </a:cxn>
                <a:cxn ang="0">
                  <a:pos x="10012" y="441"/>
                </a:cxn>
                <a:cxn ang="0">
                  <a:pos x="7904" y="2562"/>
                </a:cxn>
                <a:cxn ang="0">
                  <a:pos x="9753" y="4441"/>
                </a:cxn>
                <a:cxn ang="0">
                  <a:pos x="13116" y="1133"/>
                </a:cxn>
                <a:cxn ang="0">
                  <a:pos x="13116" y="1859"/>
                </a:cxn>
                <a:cxn ang="0">
                  <a:pos x="13199" y="1859"/>
                </a:cxn>
                <a:cxn ang="0">
                  <a:pos x="9240" y="5752"/>
                </a:cxn>
                <a:cxn ang="0">
                  <a:pos x="12624" y="5752"/>
                </a:cxn>
                <a:cxn ang="0">
                  <a:pos x="12624" y="6327"/>
                </a:cxn>
                <a:cxn ang="0">
                  <a:pos x="8656" y="6327"/>
                </a:cxn>
                <a:cxn ang="0">
                  <a:pos x="6127" y="8815"/>
                </a:cxn>
                <a:cxn ang="0">
                  <a:pos x="5724" y="8405"/>
                </a:cxn>
                <a:cxn ang="0">
                  <a:pos x="7835" y="6327"/>
                </a:cxn>
                <a:cxn ang="0">
                  <a:pos x="4314" y="6327"/>
                </a:cxn>
                <a:cxn ang="0">
                  <a:pos x="3825" y="6327"/>
                </a:cxn>
                <a:cxn ang="0">
                  <a:pos x="3739" y="6327"/>
                </a:cxn>
                <a:cxn ang="0">
                  <a:pos x="3739" y="2777"/>
                </a:cxn>
                <a:cxn ang="0">
                  <a:pos x="2718" y="2777"/>
                </a:cxn>
                <a:cxn ang="0">
                  <a:pos x="2718" y="7433"/>
                </a:cxn>
                <a:cxn ang="0">
                  <a:pos x="2617" y="7433"/>
                </a:cxn>
                <a:cxn ang="0">
                  <a:pos x="2143" y="7433"/>
                </a:cxn>
                <a:cxn ang="0">
                  <a:pos x="0" y="7433"/>
                </a:cxn>
                <a:cxn ang="0">
                  <a:pos x="0" y="6858"/>
                </a:cxn>
                <a:cxn ang="0">
                  <a:pos x="2143" y="6858"/>
                </a:cxn>
                <a:cxn ang="0">
                  <a:pos x="2143" y="2777"/>
                </a:cxn>
                <a:cxn ang="0">
                  <a:pos x="260" y="2777"/>
                </a:cxn>
                <a:cxn ang="0">
                  <a:pos x="260" y="2202"/>
                </a:cxn>
              </a:cxnLst>
              <a:rect l="0" t="0" r="r" b="b"/>
              <a:pathLst>
                <a:path w="13199" h="8815">
                  <a:moveTo>
                    <a:pt x="260" y="2202"/>
                  </a:moveTo>
                  <a:lnTo>
                    <a:pt x="2143" y="2202"/>
                  </a:lnTo>
                  <a:lnTo>
                    <a:pt x="2143" y="619"/>
                  </a:lnTo>
                  <a:lnTo>
                    <a:pt x="2718" y="619"/>
                  </a:lnTo>
                  <a:lnTo>
                    <a:pt x="2718" y="2202"/>
                  </a:lnTo>
                  <a:lnTo>
                    <a:pt x="4314" y="2202"/>
                  </a:lnTo>
                  <a:lnTo>
                    <a:pt x="4314" y="2274"/>
                  </a:lnTo>
                  <a:lnTo>
                    <a:pt x="4314" y="2777"/>
                  </a:lnTo>
                  <a:lnTo>
                    <a:pt x="4314" y="5752"/>
                  </a:lnTo>
                  <a:lnTo>
                    <a:pt x="8420" y="5752"/>
                  </a:lnTo>
                  <a:lnTo>
                    <a:pt x="9343" y="4844"/>
                  </a:lnTo>
                  <a:lnTo>
                    <a:pt x="4574" y="0"/>
                  </a:lnTo>
                  <a:lnTo>
                    <a:pt x="5381" y="0"/>
                  </a:lnTo>
                  <a:lnTo>
                    <a:pt x="7501" y="2152"/>
                  </a:lnTo>
                  <a:lnTo>
                    <a:pt x="9202" y="441"/>
                  </a:lnTo>
                  <a:lnTo>
                    <a:pt x="10012" y="441"/>
                  </a:lnTo>
                  <a:lnTo>
                    <a:pt x="7904" y="2562"/>
                  </a:lnTo>
                  <a:lnTo>
                    <a:pt x="9753" y="4441"/>
                  </a:lnTo>
                  <a:lnTo>
                    <a:pt x="13116" y="1133"/>
                  </a:lnTo>
                  <a:lnTo>
                    <a:pt x="13116" y="1859"/>
                  </a:lnTo>
                  <a:lnTo>
                    <a:pt x="13199" y="1859"/>
                  </a:lnTo>
                  <a:lnTo>
                    <a:pt x="9240" y="5752"/>
                  </a:lnTo>
                  <a:lnTo>
                    <a:pt x="12624" y="5752"/>
                  </a:lnTo>
                  <a:lnTo>
                    <a:pt x="12624" y="6327"/>
                  </a:lnTo>
                  <a:lnTo>
                    <a:pt x="8656" y="6327"/>
                  </a:lnTo>
                  <a:lnTo>
                    <a:pt x="6127" y="8815"/>
                  </a:lnTo>
                  <a:lnTo>
                    <a:pt x="5724" y="8405"/>
                  </a:lnTo>
                  <a:lnTo>
                    <a:pt x="7835" y="6327"/>
                  </a:lnTo>
                  <a:lnTo>
                    <a:pt x="4314" y="6327"/>
                  </a:lnTo>
                  <a:lnTo>
                    <a:pt x="3825" y="6327"/>
                  </a:lnTo>
                  <a:lnTo>
                    <a:pt x="3739" y="6327"/>
                  </a:lnTo>
                  <a:lnTo>
                    <a:pt x="3739" y="2777"/>
                  </a:lnTo>
                  <a:lnTo>
                    <a:pt x="2718" y="2777"/>
                  </a:lnTo>
                  <a:lnTo>
                    <a:pt x="2718" y="7433"/>
                  </a:lnTo>
                  <a:lnTo>
                    <a:pt x="2617" y="7433"/>
                  </a:lnTo>
                  <a:lnTo>
                    <a:pt x="2143" y="7433"/>
                  </a:lnTo>
                  <a:lnTo>
                    <a:pt x="0" y="7433"/>
                  </a:lnTo>
                  <a:lnTo>
                    <a:pt x="0" y="6858"/>
                  </a:lnTo>
                  <a:lnTo>
                    <a:pt x="2143" y="6858"/>
                  </a:lnTo>
                  <a:lnTo>
                    <a:pt x="2143" y="2777"/>
                  </a:lnTo>
                  <a:lnTo>
                    <a:pt x="260" y="2777"/>
                  </a:lnTo>
                  <a:lnTo>
                    <a:pt x="260" y="2202"/>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31" name="Freeform 63"/>
            <p:cNvSpPr>
              <a:spLocks/>
            </p:cNvSpPr>
            <p:nvPr/>
          </p:nvSpPr>
          <p:spPr bwMode="auto">
            <a:xfrm>
              <a:off x="4506913" y="4665663"/>
              <a:ext cx="166687" cy="174625"/>
            </a:xfrm>
            <a:custGeom>
              <a:avLst/>
              <a:gdLst/>
              <a:ahLst/>
              <a:cxnLst>
                <a:cxn ang="0">
                  <a:pos x="1802" y="2312"/>
                </a:cxn>
                <a:cxn ang="0">
                  <a:pos x="1802" y="2293"/>
                </a:cxn>
                <a:cxn ang="0">
                  <a:pos x="1803" y="2275"/>
                </a:cxn>
                <a:cxn ang="0">
                  <a:pos x="1798" y="2089"/>
                </a:cxn>
                <a:cxn ang="0">
                  <a:pos x="1775" y="1909"/>
                </a:cxn>
                <a:cxn ang="0">
                  <a:pos x="1735" y="1735"/>
                </a:cxn>
                <a:cxn ang="0">
                  <a:pos x="1679" y="1567"/>
                </a:cxn>
                <a:cxn ang="0">
                  <a:pos x="1606" y="1407"/>
                </a:cxn>
                <a:cxn ang="0">
                  <a:pos x="1519" y="1255"/>
                </a:cxn>
                <a:cxn ang="0">
                  <a:pos x="1418" y="1113"/>
                </a:cxn>
                <a:cxn ang="0">
                  <a:pos x="1304" y="981"/>
                </a:cxn>
                <a:cxn ang="0">
                  <a:pos x="1178" y="861"/>
                </a:cxn>
                <a:cxn ang="0">
                  <a:pos x="1041" y="753"/>
                </a:cxn>
                <a:cxn ang="0">
                  <a:pos x="895" y="658"/>
                </a:cxn>
                <a:cxn ang="0">
                  <a:pos x="738" y="578"/>
                </a:cxn>
                <a:cxn ang="0">
                  <a:pos x="574" y="512"/>
                </a:cxn>
                <a:cxn ang="0">
                  <a:pos x="402" y="463"/>
                </a:cxn>
                <a:cxn ang="0">
                  <a:pos x="222" y="431"/>
                </a:cxn>
                <a:cxn ang="0">
                  <a:pos x="38" y="417"/>
                </a:cxn>
                <a:cxn ang="0">
                  <a:pos x="20" y="417"/>
                </a:cxn>
                <a:cxn ang="0">
                  <a:pos x="0" y="417"/>
                </a:cxn>
                <a:cxn ang="0">
                  <a:pos x="21" y="0"/>
                </a:cxn>
                <a:cxn ang="0">
                  <a:pos x="39" y="0"/>
                </a:cxn>
                <a:cxn ang="0">
                  <a:pos x="163" y="7"/>
                </a:cxn>
                <a:cxn ang="0">
                  <a:pos x="386" y="36"/>
                </a:cxn>
                <a:cxn ang="0">
                  <a:pos x="602" y="86"/>
                </a:cxn>
                <a:cxn ang="0">
                  <a:pos x="810" y="156"/>
                </a:cxn>
                <a:cxn ang="0">
                  <a:pos x="1007" y="245"/>
                </a:cxn>
                <a:cxn ang="0">
                  <a:pos x="1194" y="353"/>
                </a:cxn>
                <a:cxn ang="0">
                  <a:pos x="1368" y="479"/>
                </a:cxn>
                <a:cxn ang="0">
                  <a:pos x="1530" y="619"/>
                </a:cxn>
                <a:cxn ang="0">
                  <a:pos x="1677" y="774"/>
                </a:cxn>
                <a:cxn ang="0">
                  <a:pos x="1809" y="943"/>
                </a:cxn>
                <a:cxn ang="0">
                  <a:pos x="1926" y="1123"/>
                </a:cxn>
                <a:cxn ang="0">
                  <a:pos x="2023" y="1315"/>
                </a:cxn>
                <a:cxn ang="0">
                  <a:pos x="2103" y="1517"/>
                </a:cxn>
                <a:cxn ang="0">
                  <a:pos x="2163" y="1728"/>
                </a:cxn>
                <a:cxn ang="0">
                  <a:pos x="2202" y="1946"/>
                </a:cxn>
                <a:cxn ang="0">
                  <a:pos x="2219" y="2171"/>
                </a:cxn>
                <a:cxn ang="0">
                  <a:pos x="2219" y="2294"/>
                </a:cxn>
                <a:cxn ang="0">
                  <a:pos x="2218" y="2313"/>
                </a:cxn>
              </a:cxnLst>
              <a:rect l="0" t="0" r="r" b="b"/>
              <a:pathLst>
                <a:path w="2219" h="2323">
                  <a:moveTo>
                    <a:pt x="2218" y="2323"/>
                  </a:moveTo>
                  <a:lnTo>
                    <a:pt x="1802" y="2312"/>
                  </a:lnTo>
                  <a:lnTo>
                    <a:pt x="1802" y="2303"/>
                  </a:lnTo>
                  <a:lnTo>
                    <a:pt x="1802" y="2293"/>
                  </a:lnTo>
                  <a:lnTo>
                    <a:pt x="1803" y="2284"/>
                  </a:lnTo>
                  <a:lnTo>
                    <a:pt x="1803" y="2275"/>
                  </a:lnTo>
                  <a:lnTo>
                    <a:pt x="1803" y="2181"/>
                  </a:lnTo>
                  <a:lnTo>
                    <a:pt x="1798" y="2089"/>
                  </a:lnTo>
                  <a:lnTo>
                    <a:pt x="1789" y="1998"/>
                  </a:lnTo>
                  <a:lnTo>
                    <a:pt x="1775" y="1909"/>
                  </a:lnTo>
                  <a:lnTo>
                    <a:pt x="1757" y="1821"/>
                  </a:lnTo>
                  <a:lnTo>
                    <a:pt x="1735" y="1735"/>
                  </a:lnTo>
                  <a:lnTo>
                    <a:pt x="1709" y="1650"/>
                  </a:lnTo>
                  <a:lnTo>
                    <a:pt x="1679" y="1567"/>
                  </a:lnTo>
                  <a:lnTo>
                    <a:pt x="1644" y="1486"/>
                  </a:lnTo>
                  <a:lnTo>
                    <a:pt x="1606" y="1407"/>
                  </a:lnTo>
                  <a:lnTo>
                    <a:pt x="1564" y="1330"/>
                  </a:lnTo>
                  <a:lnTo>
                    <a:pt x="1519" y="1255"/>
                  </a:lnTo>
                  <a:lnTo>
                    <a:pt x="1470" y="1183"/>
                  </a:lnTo>
                  <a:lnTo>
                    <a:pt x="1418" y="1113"/>
                  </a:lnTo>
                  <a:lnTo>
                    <a:pt x="1363" y="1046"/>
                  </a:lnTo>
                  <a:lnTo>
                    <a:pt x="1304" y="981"/>
                  </a:lnTo>
                  <a:lnTo>
                    <a:pt x="1242" y="920"/>
                  </a:lnTo>
                  <a:lnTo>
                    <a:pt x="1178" y="861"/>
                  </a:lnTo>
                  <a:lnTo>
                    <a:pt x="1112" y="806"/>
                  </a:lnTo>
                  <a:lnTo>
                    <a:pt x="1041" y="753"/>
                  </a:lnTo>
                  <a:lnTo>
                    <a:pt x="969" y="704"/>
                  </a:lnTo>
                  <a:lnTo>
                    <a:pt x="895" y="658"/>
                  </a:lnTo>
                  <a:lnTo>
                    <a:pt x="818" y="616"/>
                  </a:lnTo>
                  <a:lnTo>
                    <a:pt x="738" y="578"/>
                  </a:lnTo>
                  <a:lnTo>
                    <a:pt x="657" y="543"/>
                  </a:lnTo>
                  <a:lnTo>
                    <a:pt x="574" y="512"/>
                  </a:lnTo>
                  <a:lnTo>
                    <a:pt x="488" y="486"/>
                  </a:lnTo>
                  <a:lnTo>
                    <a:pt x="402" y="463"/>
                  </a:lnTo>
                  <a:lnTo>
                    <a:pt x="312" y="446"/>
                  </a:lnTo>
                  <a:lnTo>
                    <a:pt x="222" y="431"/>
                  </a:lnTo>
                  <a:lnTo>
                    <a:pt x="131" y="422"/>
                  </a:lnTo>
                  <a:lnTo>
                    <a:pt x="38" y="417"/>
                  </a:lnTo>
                  <a:lnTo>
                    <a:pt x="29" y="417"/>
                  </a:lnTo>
                  <a:lnTo>
                    <a:pt x="20" y="417"/>
                  </a:lnTo>
                  <a:lnTo>
                    <a:pt x="10" y="417"/>
                  </a:lnTo>
                  <a:lnTo>
                    <a:pt x="0" y="417"/>
                  </a:lnTo>
                  <a:lnTo>
                    <a:pt x="11" y="0"/>
                  </a:lnTo>
                  <a:lnTo>
                    <a:pt x="21" y="0"/>
                  </a:lnTo>
                  <a:lnTo>
                    <a:pt x="30" y="0"/>
                  </a:lnTo>
                  <a:lnTo>
                    <a:pt x="39" y="0"/>
                  </a:lnTo>
                  <a:lnTo>
                    <a:pt x="49" y="1"/>
                  </a:lnTo>
                  <a:lnTo>
                    <a:pt x="163" y="7"/>
                  </a:lnTo>
                  <a:lnTo>
                    <a:pt x="276" y="18"/>
                  </a:lnTo>
                  <a:lnTo>
                    <a:pt x="386" y="36"/>
                  </a:lnTo>
                  <a:lnTo>
                    <a:pt x="495" y="57"/>
                  </a:lnTo>
                  <a:lnTo>
                    <a:pt x="602" y="86"/>
                  </a:lnTo>
                  <a:lnTo>
                    <a:pt x="707" y="119"/>
                  </a:lnTo>
                  <a:lnTo>
                    <a:pt x="810" y="156"/>
                  </a:lnTo>
                  <a:lnTo>
                    <a:pt x="910" y="199"/>
                  </a:lnTo>
                  <a:lnTo>
                    <a:pt x="1007" y="245"/>
                  </a:lnTo>
                  <a:lnTo>
                    <a:pt x="1102" y="297"/>
                  </a:lnTo>
                  <a:lnTo>
                    <a:pt x="1194" y="353"/>
                  </a:lnTo>
                  <a:lnTo>
                    <a:pt x="1283" y="414"/>
                  </a:lnTo>
                  <a:lnTo>
                    <a:pt x="1368" y="479"/>
                  </a:lnTo>
                  <a:lnTo>
                    <a:pt x="1451" y="546"/>
                  </a:lnTo>
                  <a:lnTo>
                    <a:pt x="1530" y="619"/>
                  </a:lnTo>
                  <a:lnTo>
                    <a:pt x="1606" y="695"/>
                  </a:lnTo>
                  <a:lnTo>
                    <a:pt x="1677" y="774"/>
                  </a:lnTo>
                  <a:lnTo>
                    <a:pt x="1746" y="857"/>
                  </a:lnTo>
                  <a:lnTo>
                    <a:pt x="1809" y="943"/>
                  </a:lnTo>
                  <a:lnTo>
                    <a:pt x="1870" y="1031"/>
                  </a:lnTo>
                  <a:lnTo>
                    <a:pt x="1926" y="1123"/>
                  </a:lnTo>
                  <a:lnTo>
                    <a:pt x="1976" y="1218"/>
                  </a:lnTo>
                  <a:lnTo>
                    <a:pt x="2023" y="1315"/>
                  </a:lnTo>
                  <a:lnTo>
                    <a:pt x="2066" y="1415"/>
                  </a:lnTo>
                  <a:lnTo>
                    <a:pt x="2103" y="1517"/>
                  </a:lnTo>
                  <a:lnTo>
                    <a:pt x="2135" y="1622"/>
                  </a:lnTo>
                  <a:lnTo>
                    <a:pt x="2163" y="1728"/>
                  </a:lnTo>
                  <a:lnTo>
                    <a:pt x="2185" y="1835"/>
                  </a:lnTo>
                  <a:lnTo>
                    <a:pt x="2202" y="1946"/>
                  </a:lnTo>
                  <a:lnTo>
                    <a:pt x="2213" y="2058"/>
                  </a:lnTo>
                  <a:lnTo>
                    <a:pt x="2219" y="2171"/>
                  </a:lnTo>
                  <a:lnTo>
                    <a:pt x="2219" y="2285"/>
                  </a:lnTo>
                  <a:lnTo>
                    <a:pt x="2219" y="2294"/>
                  </a:lnTo>
                  <a:lnTo>
                    <a:pt x="2218" y="2304"/>
                  </a:lnTo>
                  <a:lnTo>
                    <a:pt x="2218" y="2313"/>
                  </a:lnTo>
                  <a:lnTo>
                    <a:pt x="2218" y="2323"/>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32" name="Freeform 64"/>
            <p:cNvSpPr>
              <a:spLocks/>
            </p:cNvSpPr>
            <p:nvPr/>
          </p:nvSpPr>
          <p:spPr bwMode="auto">
            <a:xfrm>
              <a:off x="4508500" y="4608513"/>
              <a:ext cx="222250" cy="233362"/>
            </a:xfrm>
            <a:custGeom>
              <a:avLst/>
              <a:gdLst/>
              <a:ahLst/>
              <a:cxnLst>
                <a:cxn ang="0">
                  <a:pos x="2948" y="3062"/>
                </a:cxn>
                <a:cxn ang="0">
                  <a:pos x="2947" y="3082"/>
                </a:cxn>
                <a:cxn ang="0">
                  <a:pos x="2562" y="3082"/>
                </a:cxn>
                <a:cxn ang="0">
                  <a:pos x="2562" y="3062"/>
                </a:cxn>
                <a:cxn ang="0">
                  <a:pos x="2563" y="3043"/>
                </a:cxn>
                <a:cxn ang="0">
                  <a:pos x="2556" y="2779"/>
                </a:cxn>
                <a:cxn ang="0">
                  <a:pos x="2523" y="2520"/>
                </a:cxn>
                <a:cxn ang="0">
                  <a:pos x="2465" y="2271"/>
                </a:cxn>
                <a:cxn ang="0">
                  <a:pos x="2384" y="2031"/>
                </a:cxn>
                <a:cxn ang="0">
                  <a:pos x="2280" y="1802"/>
                </a:cxn>
                <a:cxn ang="0">
                  <a:pos x="2156" y="1585"/>
                </a:cxn>
                <a:cxn ang="0">
                  <a:pos x="2012" y="1382"/>
                </a:cxn>
                <a:cxn ang="0">
                  <a:pos x="1849" y="1193"/>
                </a:cxn>
                <a:cxn ang="0">
                  <a:pos x="1669" y="1020"/>
                </a:cxn>
                <a:cxn ang="0">
                  <a:pos x="1473" y="867"/>
                </a:cxn>
                <a:cxn ang="0">
                  <a:pos x="1263" y="731"/>
                </a:cxn>
                <a:cxn ang="0">
                  <a:pos x="1039" y="616"/>
                </a:cxn>
                <a:cxn ang="0">
                  <a:pos x="803" y="522"/>
                </a:cxn>
                <a:cxn ang="0">
                  <a:pos x="557" y="452"/>
                </a:cxn>
                <a:cxn ang="0">
                  <a:pos x="301" y="406"/>
                </a:cxn>
                <a:cxn ang="0">
                  <a:pos x="37" y="386"/>
                </a:cxn>
                <a:cxn ang="0">
                  <a:pos x="18" y="385"/>
                </a:cxn>
                <a:cxn ang="0">
                  <a:pos x="0" y="385"/>
                </a:cxn>
                <a:cxn ang="0">
                  <a:pos x="18" y="0"/>
                </a:cxn>
                <a:cxn ang="0">
                  <a:pos x="37" y="0"/>
                </a:cxn>
                <a:cxn ang="0">
                  <a:pos x="200" y="8"/>
                </a:cxn>
                <a:cxn ang="0">
                  <a:pos x="498" y="47"/>
                </a:cxn>
                <a:cxn ang="0">
                  <a:pos x="786" y="113"/>
                </a:cxn>
                <a:cxn ang="0">
                  <a:pos x="1064" y="208"/>
                </a:cxn>
                <a:cxn ang="0">
                  <a:pos x="1327" y="328"/>
                </a:cxn>
                <a:cxn ang="0">
                  <a:pos x="1578" y="472"/>
                </a:cxn>
                <a:cxn ang="0">
                  <a:pos x="1811" y="638"/>
                </a:cxn>
                <a:cxn ang="0">
                  <a:pos x="2027" y="826"/>
                </a:cxn>
                <a:cxn ang="0">
                  <a:pos x="2224" y="1034"/>
                </a:cxn>
                <a:cxn ang="0">
                  <a:pos x="2401" y="1259"/>
                </a:cxn>
                <a:cxn ang="0">
                  <a:pos x="2556" y="1501"/>
                </a:cxn>
                <a:cxn ang="0">
                  <a:pos x="2686" y="1757"/>
                </a:cxn>
                <a:cxn ang="0">
                  <a:pos x="2793" y="2027"/>
                </a:cxn>
                <a:cxn ang="0">
                  <a:pos x="2873" y="2308"/>
                </a:cxn>
                <a:cxn ang="0">
                  <a:pos x="2925" y="2600"/>
                </a:cxn>
                <a:cxn ang="0">
                  <a:pos x="2948" y="2900"/>
                </a:cxn>
              </a:cxnLst>
              <a:rect l="0" t="0" r="r" b="b"/>
              <a:pathLst>
                <a:path w="2948" h="3091">
                  <a:moveTo>
                    <a:pt x="2948" y="3053"/>
                  </a:moveTo>
                  <a:lnTo>
                    <a:pt x="2948" y="3062"/>
                  </a:lnTo>
                  <a:lnTo>
                    <a:pt x="2947" y="3072"/>
                  </a:lnTo>
                  <a:lnTo>
                    <a:pt x="2947" y="3082"/>
                  </a:lnTo>
                  <a:lnTo>
                    <a:pt x="2947" y="3091"/>
                  </a:lnTo>
                  <a:lnTo>
                    <a:pt x="2562" y="3082"/>
                  </a:lnTo>
                  <a:lnTo>
                    <a:pt x="2562" y="3071"/>
                  </a:lnTo>
                  <a:lnTo>
                    <a:pt x="2562" y="3062"/>
                  </a:lnTo>
                  <a:lnTo>
                    <a:pt x="2563" y="3053"/>
                  </a:lnTo>
                  <a:lnTo>
                    <a:pt x="2563" y="3043"/>
                  </a:lnTo>
                  <a:lnTo>
                    <a:pt x="2563" y="2910"/>
                  </a:lnTo>
                  <a:lnTo>
                    <a:pt x="2556" y="2779"/>
                  </a:lnTo>
                  <a:lnTo>
                    <a:pt x="2543" y="2649"/>
                  </a:lnTo>
                  <a:lnTo>
                    <a:pt x="2523" y="2520"/>
                  </a:lnTo>
                  <a:lnTo>
                    <a:pt x="2497" y="2395"/>
                  </a:lnTo>
                  <a:lnTo>
                    <a:pt x="2465" y="2271"/>
                  </a:lnTo>
                  <a:lnTo>
                    <a:pt x="2428" y="2150"/>
                  </a:lnTo>
                  <a:lnTo>
                    <a:pt x="2384" y="2031"/>
                  </a:lnTo>
                  <a:lnTo>
                    <a:pt x="2335" y="1915"/>
                  </a:lnTo>
                  <a:lnTo>
                    <a:pt x="2280" y="1802"/>
                  </a:lnTo>
                  <a:lnTo>
                    <a:pt x="2220" y="1692"/>
                  </a:lnTo>
                  <a:lnTo>
                    <a:pt x="2156" y="1585"/>
                  </a:lnTo>
                  <a:lnTo>
                    <a:pt x="2086" y="1481"/>
                  </a:lnTo>
                  <a:lnTo>
                    <a:pt x="2012" y="1382"/>
                  </a:lnTo>
                  <a:lnTo>
                    <a:pt x="1933" y="1285"/>
                  </a:lnTo>
                  <a:lnTo>
                    <a:pt x="1849" y="1193"/>
                  </a:lnTo>
                  <a:lnTo>
                    <a:pt x="1760" y="1104"/>
                  </a:lnTo>
                  <a:lnTo>
                    <a:pt x="1669" y="1020"/>
                  </a:lnTo>
                  <a:lnTo>
                    <a:pt x="1572" y="941"/>
                  </a:lnTo>
                  <a:lnTo>
                    <a:pt x="1473" y="867"/>
                  </a:lnTo>
                  <a:lnTo>
                    <a:pt x="1370" y="796"/>
                  </a:lnTo>
                  <a:lnTo>
                    <a:pt x="1263" y="731"/>
                  </a:lnTo>
                  <a:lnTo>
                    <a:pt x="1152" y="671"/>
                  </a:lnTo>
                  <a:lnTo>
                    <a:pt x="1039" y="616"/>
                  </a:lnTo>
                  <a:lnTo>
                    <a:pt x="922" y="566"/>
                  </a:lnTo>
                  <a:lnTo>
                    <a:pt x="803" y="522"/>
                  </a:lnTo>
                  <a:lnTo>
                    <a:pt x="682" y="484"/>
                  </a:lnTo>
                  <a:lnTo>
                    <a:pt x="557" y="452"/>
                  </a:lnTo>
                  <a:lnTo>
                    <a:pt x="430" y="426"/>
                  </a:lnTo>
                  <a:lnTo>
                    <a:pt x="301" y="406"/>
                  </a:lnTo>
                  <a:lnTo>
                    <a:pt x="170" y="392"/>
                  </a:lnTo>
                  <a:lnTo>
                    <a:pt x="37" y="386"/>
                  </a:lnTo>
                  <a:lnTo>
                    <a:pt x="28" y="385"/>
                  </a:lnTo>
                  <a:lnTo>
                    <a:pt x="18" y="385"/>
                  </a:lnTo>
                  <a:lnTo>
                    <a:pt x="9" y="385"/>
                  </a:lnTo>
                  <a:lnTo>
                    <a:pt x="0" y="385"/>
                  </a:lnTo>
                  <a:lnTo>
                    <a:pt x="9" y="0"/>
                  </a:lnTo>
                  <a:lnTo>
                    <a:pt x="18" y="0"/>
                  </a:lnTo>
                  <a:lnTo>
                    <a:pt x="28" y="0"/>
                  </a:lnTo>
                  <a:lnTo>
                    <a:pt x="37" y="0"/>
                  </a:lnTo>
                  <a:lnTo>
                    <a:pt x="47" y="0"/>
                  </a:lnTo>
                  <a:lnTo>
                    <a:pt x="200" y="8"/>
                  </a:lnTo>
                  <a:lnTo>
                    <a:pt x="350" y="24"/>
                  </a:lnTo>
                  <a:lnTo>
                    <a:pt x="498" y="47"/>
                  </a:lnTo>
                  <a:lnTo>
                    <a:pt x="644" y="77"/>
                  </a:lnTo>
                  <a:lnTo>
                    <a:pt x="786" y="113"/>
                  </a:lnTo>
                  <a:lnTo>
                    <a:pt x="927" y="158"/>
                  </a:lnTo>
                  <a:lnTo>
                    <a:pt x="1064" y="208"/>
                  </a:lnTo>
                  <a:lnTo>
                    <a:pt x="1198" y="265"/>
                  </a:lnTo>
                  <a:lnTo>
                    <a:pt x="1327" y="328"/>
                  </a:lnTo>
                  <a:lnTo>
                    <a:pt x="1455" y="396"/>
                  </a:lnTo>
                  <a:lnTo>
                    <a:pt x="1578" y="472"/>
                  </a:lnTo>
                  <a:lnTo>
                    <a:pt x="1696" y="552"/>
                  </a:lnTo>
                  <a:lnTo>
                    <a:pt x="1811" y="638"/>
                  </a:lnTo>
                  <a:lnTo>
                    <a:pt x="1921" y="730"/>
                  </a:lnTo>
                  <a:lnTo>
                    <a:pt x="2027" y="826"/>
                  </a:lnTo>
                  <a:lnTo>
                    <a:pt x="2128" y="928"/>
                  </a:lnTo>
                  <a:lnTo>
                    <a:pt x="2224" y="1034"/>
                  </a:lnTo>
                  <a:lnTo>
                    <a:pt x="2315" y="1144"/>
                  </a:lnTo>
                  <a:lnTo>
                    <a:pt x="2401" y="1259"/>
                  </a:lnTo>
                  <a:lnTo>
                    <a:pt x="2481" y="1377"/>
                  </a:lnTo>
                  <a:lnTo>
                    <a:pt x="2556" y="1501"/>
                  </a:lnTo>
                  <a:lnTo>
                    <a:pt x="2624" y="1626"/>
                  </a:lnTo>
                  <a:lnTo>
                    <a:pt x="2686" y="1757"/>
                  </a:lnTo>
                  <a:lnTo>
                    <a:pt x="2742" y="1890"/>
                  </a:lnTo>
                  <a:lnTo>
                    <a:pt x="2793" y="2027"/>
                  </a:lnTo>
                  <a:lnTo>
                    <a:pt x="2836" y="2166"/>
                  </a:lnTo>
                  <a:lnTo>
                    <a:pt x="2873" y="2308"/>
                  </a:lnTo>
                  <a:lnTo>
                    <a:pt x="2902" y="2453"/>
                  </a:lnTo>
                  <a:lnTo>
                    <a:pt x="2925" y="2600"/>
                  </a:lnTo>
                  <a:lnTo>
                    <a:pt x="2941" y="2748"/>
                  </a:lnTo>
                  <a:lnTo>
                    <a:pt x="2948" y="2900"/>
                  </a:lnTo>
                  <a:lnTo>
                    <a:pt x="2948" y="3053"/>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33" name="Freeform 65"/>
            <p:cNvSpPr>
              <a:spLocks noEditPoints="1"/>
            </p:cNvSpPr>
            <p:nvPr/>
          </p:nvSpPr>
          <p:spPr bwMode="auto">
            <a:xfrm>
              <a:off x="3475038" y="4760913"/>
              <a:ext cx="1076325" cy="715962"/>
            </a:xfrm>
            <a:custGeom>
              <a:avLst/>
              <a:gdLst/>
              <a:ahLst/>
              <a:cxnLst>
                <a:cxn ang="0">
                  <a:pos x="13800" y="1"/>
                </a:cxn>
                <a:cxn ang="0">
                  <a:pos x="13870" y="11"/>
                </a:cxn>
                <a:cxn ang="0">
                  <a:pos x="13938" y="29"/>
                </a:cxn>
                <a:cxn ang="0">
                  <a:pos x="14000" y="58"/>
                </a:cxn>
                <a:cxn ang="0">
                  <a:pos x="14057" y="95"/>
                </a:cxn>
                <a:cxn ang="0">
                  <a:pos x="14109" y="139"/>
                </a:cxn>
                <a:cxn ang="0">
                  <a:pos x="14154" y="190"/>
                </a:cxn>
                <a:cxn ang="0">
                  <a:pos x="14190" y="248"/>
                </a:cxn>
                <a:cxn ang="0">
                  <a:pos x="14219" y="311"/>
                </a:cxn>
                <a:cxn ang="0">
                  <a:pos x="14238" y="378"/>
                </a:cxn>
                <a:cxn ang="0">
                  <a:pos x="14247" y="449"/>
                </a:cxn>
                <a:cxn ang="0">
                  <a:pos x="14247" y="9034"/>
                </a:cxn>
                <a:cxn ang="0">
                  <a:pos x="14238" y="9104"/>
                </a:cxn>
                <a:cxn ang="0">
                  <a:pos x="14219" y="9171"/>
                </a:cxn>
                <a:cxn ang="0">
                  <a:pos x="14190" y="9234"/>
                </a:cxn>
                <a:cxn ang="0">
                  <a:pos x="14154" y="9291"/>
                </a:cxn>
                <a:cxn ang="0">
                  <a:pos x="14109" y="9343"/>
                </a:cxn>
                <a:cxn ang="0">
                  <a:pos x="14057" y="9387"/>
                </a:cxn>
                <a:cxn ang="0">
                  <a:pos x="14000" y="9424"/>
                </a:cxn>
                <a:cxn ang="0">
                  <a:pos x="13938" y="9452"/>
                </a:cxn>
                <a:cxn ang="0">
                  <a:pos x="13870" y="9472"/>
                </a:cxn>
                <a:cxn ang="0">
                  <a:pos x="13800" y="9480"/>
                </a:cxn>
                <a:cxn ang="0">
                  <a:pos x="447" y="9480"/>
                </a:cxn>
                <a:cxn ang="0">
                  <a:pos x="377" y="9472"/>
                </a:cxn>
                <a:cxn ang="0">
                  <a:pos x="309" y="9452"/>
                </a:cxn>
                <a:cxn ang="0">
                  <a:pos x="247" y="9424"/>
                </a:cxn>
                <a:cxn ang="0">
                  <a:pos x="190" y="9387"/>
                </a:cxn>
                <a:cxn ang="0">
                  <a:pos x="138" y="9343"/>
                </a:cxn>
                <a:cxn ang="0">
                  <a:pos x="93" y="9291"/>
                </a:cxn>
                <a:cxn ang="0">
                  <a:pos x="57" y="9234"/>
                </a:cxn>
                <a:cxn ang="0">
                  <a:pos x="29" y="9171"/>
                </a:cxn>
                <a:cxn ang="0">
                  <a:pos x="9" y="9104"/>
                </a:cxn>
                <a:cxn ang="0">
                  <a:pos x="1" y="9034"/>
                </a:cxn>
                <a:cxn ang="0">
                  <a:pos x="1" y="449"/>
                </a:cxn>
                <a:cxn ang="0">
                  <a:pos x="9" y="378"/>
                </a:cxn>
                <a:cxn ang="0">
                  <a:pos x="29" y="311"/>
                </a:cxn>
                <a:cxn ang="0">
                  <a:pos x="57" y="248"/>
                </a:cxn>
                <a:cxn ang="0">
                  <a:pos x="93" y="190"/>
                </a:cxn>
                <a:cxn ang="0">
                  <a:pos x="138" y="139"/>
                </a:cxn>
                <a:cxn ang="0">
                  <a:pos x="190" y="95"/>
                </a:cxn>
                <a:cxn ang="0">
                  <a:pos x="247" y="58"/>
                </a:cxn>
                <a:cxn ang="0">
                  <a:pos x="309" y="29"/>
                </a:cxn>
                <a:cxn ang="0">
                  <a:pos x="377" y="11"/>
                </a:cxn>
                <a:cxn ang="0">
                  <a:pos x="447" y="1"/>
                </a:cxn>
                <a:cxn ang="0">
                  <a:pos x="12797" y="1205"/>
                </a:cxn>
                <a:cxn ang="0">
                  <a:pos x="1451" y="1205"/>
                </a:cxn>
              </a:cxnLst>
              <a:rect l="0" t="0" r="r" b="b"/>
              <a:pathLst>
                <a:path w="14247" h="9481">
                  <a:moveTo>
                    <a:pt x="471" y="0"/>
                  </a:moveTo>
                  <a:lnTo>
                    <a:pt x="13776" y="0"/>
                  </a:lnTo>
                  <a:lnTo>
                    <a:pt x="13800" y="1"/>
                  </a:lnTo>
                  <a:lnTo>
                    <a:pt x="13823" y="3"/>
                  </a:lnTo>
                  <a:lnTo>
                    <a:pt x="13847" y="7"/>
                  </a:lnTo>
                  <a:lnTo>
                    <a:pt x="13870" y="11"/>
                  </a:lnTo>
                  <a:lnTo>
                    <a:pt x="13893" y="16"/>
                  </a:lnTo>
                  <a:lnTo>
                    <a:pt x="13916" y="22"/>
                  </a:lnTo>
                  <a:lnTo>
                    <a:pt x="13938" y="29"/>
                  </a:lnTo>
                  <a:lnTo>
                    <a:pt x="13958" y="38"/>
                  </a:lnTo>
                  <a:lnTo>
                    <a:pt x="13979" y="47"/>
                  </a:lnTo>
                  <a:lnTo>
                    <a:pt x="14000" y="58"/>
                  </a:lnTo>
                  <a:lnTo>
                    <a:pt x="14020" y="70"/>
                  </a:lnTo>
                  <a:lnTo>
                    <a:pt x="14038" y="81"/>
                  </a:lnTo>
                  <a:lnTo>
                    <a:pt x="14057" y="95"/>
                  </a:lnTo>
                  <a:lnTo>
                    <a:pt x="14075" y="109"/>
                  </a:lnTo>
                  <a:lnTo>
                    <a:pt x="14092" y="124"/>
                  </a:lnTo>
                  <a:lnTo>
                    <a:pt x="14109" y="139"/>
                  </a:lnTo>
                  <a:lnTo>
                    <a:pt x="14125" y="156"/>
                  </a:lnTo>
                  <a:lnTo>
                    <a:pt x="14139" y="173"/>
                  </a:lnTo>
                  <a:lnTo>
                    <a:pt x="14154" y="190"/>
                  </a:lnTo>
                  <a:lnTo>
                    <a:pt x="14166" y="209"/>
                  </a:lnTo>
                  <a:lnTo>
                    <a:pt x="14179" y="229"/>
                  </a:lnTo>
                  <a:lnTo>
                    <a:pt x="14190" y="248"/>
                  </a:lnTo>
                  <a:lnTo>
                    <a:pt x="14200" y="268"/>
                  </a:lnTo>
                  <a:lnTo>
                    <a:pt x="14210" y="289"/>
                  </a:lnTo>
                  <a:lnTo>
                    <a:pt x="14219" y="311"/>
                  </a:lnTo>
                  <a:lnTo>
                    <a:pt x="14226" y="333"/>
                  </a:lnTo>
                  <a:lnTo>
                    <a:pt x="14233" y="355"/>
                  </a:lnTo>
                  <a:lnTo>
                    <a:pt x="14238" y="378"/>
                  </a:lnTo>
                  <a:lnTo>
                    <a:pt x="14242" y="401"/>
                  </a:lnTo>
                  <a:lnTo>
                    <a:pt x="14245" y="425"/>
                  </a:lnTo>
                  <a:lnTo>
                    <a:pt x="14247" y="449"/>
                  </a:lnTo>
                  <a:lnTo>
                    <a:pt x="14247" y="473"/>
                  </a:lnTo>
                  <a:lnTo>
                    <a:pt x="14247" y="9010"/>
                  </a:lnTo>
                  <a:lnTo>
                    <a:pt x="14247" y="9034"/>
                  </a:lnTo>
                  <a:lnTo>
                    <a:pt x="14245" y="9058"/>
                  </a:lnTo>
                  <a:lnTo>
                    <a:pt x="14242" y="9081"/>
                  </a:lnTo>
                  <a:lnTo>
                    <a:pt x="14238" y="9104"/>
                  </a:lnTo>
                  <a:lnTo>
                    <a:pt x="14233" y="9127"/>
                  </a:lnTo>
                  <a:lnTo>
                    <a:pt x="14226" y="9149"/>
                  </a:lnTo>
                  <a:lnTo>
                    <a:pt x="14219" y="9171"/>
                  </a:lnTo>
                  <a:lnTo>
                    <a:pt x="14210" y="9192"/>
                  </a:lnTo>
                  <a:lnTo>
                    <a:pt x="14200" y="9213"/>
                  </a:lnTo>
                  <a:lnTo>
                    <a:pt x="14190" y="9234"/>
                  </a:lnTo>
                  <a:lnTo>
                    <a:pt x="14179" y="9254"/>
                  </a:lnTo>
                  <a:lnTo>
                    <a:pt x="14166" y="9272"/>
                  </a:lnTo>
                  <a:lnTo>
                    <a:pt x="14154" y="9291"/>
                  </a:lnTo>
                  <a:lnTo>
                    <a:pt x="14139" y="9309"/>
                  </a:lnTo>
                  <a:lnTo>
                    <a:pt x="14125" y="9326"/>
                  </a:lnTo>
                  <a:lnTo>
                    <a:pt x="14109" y="9343"/>
                  </a:lnTo>
                  <a:lnTo>
                    <a:pt x="14092" y="9359"/>
                  </a:lnTo>
                  <a:lnTo>
                    <a:pt x="14075" y="9373"/>
                  </a:lnTo>
                  <a:lnTo>
                    <a:pt x="14057" y="9387"/>
                  </a:lnTo>
                  <a:lnTo>
                    <a:pt x="14038" y="9400"/>
                  </a:lnTo>
                  <a:lnTo>
                    <a:pt x="14020" y="9412"/>
                  </a:lnTo>
                  <a:lnTo>
                    <a:pt x="14000" y="9424"/>
                  </a:lnTo>
                  <a:lnTo>
                    <a:pt x="13979" y="9434"/>
                  </a:lnTo>
                  <a:lnTo>
                    <a:pt x="13958" y="9444"/>
                  </a:lnTo>
                  <a:lnTo>
                    <a:pt x="13938" y="9452"/>
                  </a:lnTo>
                  <a:lnTo>
                    <a:pt x="13916" y="9460"/>
                  </a:lnTo>
                  <a:lnTo>
                    <a:pt x="13893" y="9466"/>
                  </a:lnTo>
                  <a:lnTo>
                    <a:pt x="13870" y="9472"/>
                  </a:lnTo>
                  <a:lnTo>
                    <a:pt x="13847" y="9476"/>
                  </a:lnTo>
                  <a:lnTo>
                    <a:pt x="13823" y="9479"/>
                  </a:lnTo>
                  <a:lnTo>
                    <a:pt x="13800" y="9480"/>
                  </a:lnTo>
                  <a:lnTo>
                    <a:pt x="13776" y="9481"/>
                  </a:lnTo>
                  <a:lnTo>
                    <a:pt x="471" y="9481"/>
                  </a:lnTo>
                  <a:lnTo>
                    <a:pt x="447" y="9480"/>
                  </a:lnTo>
                  <a:lnTo>
                    <a:pt x="424" y="9479"/>
                  </a:lnTo>
                  <a:lnTo>
                    <a:pt x="400" y="9476"/>
                  </a:lnTo>
                  <a:lnTo>
                    <a:pt x="377" y="9472"/>
                  </a:lnTo>
                  <a:lnTo>
                    <a:pt x="354" y="9466"/>
                  </a:lnTo>
                  <a:lnTo>
                    <a:pt x="332" y="9460"/>
                  </a:lnTo>
                  <a:lnTo>
                    <a:pt x="309" y="9452"/>
                  </a:lnTo>
                  <a:lnTo>
                    <a:pt x="289" y="9444"/>
                  </a:lnTo>
                  <a:lnTo>
                    <a:pt x="268" y="9434"/>
                  </a:lnTo>
                  <a:lnTo>
                    <a:pt x="247" y="9424"/>
                  </a:lnTo>
                  <a:lnTo>
                    <a:pt x="227" y="9412"/>
                  </a:lnTo>
                  <a:lnTo>
                    <a:pt x="209" y="9400"/>
                  </a:lnTo>
                  <a:lnTo>
                    <a:pt x="190" y="9387"/>
                  </a:lnTo>
                  <a:lnTo>
                    <a:pt x="172" y="9373"/>
                  </a:lnTo>
                  <a:lnTo>
                    <a:pt x="155" y="9359"/>
                  </a:lnTo>
                  <a:lnTo>
                    <a:pt x="138" y="9343"/>
                  </a:lnTo>
                  <a:lnTo>
                    <a:pt x="123" y="9326"/>
                  </a:lnTo>
                  <a:lnTo>
                    <a:pt x="108" y="9309"/>
                  </a:lnTo>
                  <a:lnTo>
                    <a:pt x="93" y="9291"/>
                  </a:lnTo>
                  <a:lnTo>
                    <a:pt x="81" y="9272"/>
                  </a:lnTo>
                  <a:lnTo>
                    <a:pt x="69" y="9254"/>
                  </a:lnTo>
                  <a:lnTo>
                    <a:pt x="57" y="9234"/>
                  </a:lnTo>
                  <a:lnTo>
                    <a:pt x="47" y="9213"/>
                  </a:lnTo>
                  <a:lnTo>
                    <a:pt x="37" y="9192"/>
                  </a:lnTo>
                  <a:lnTo>
                    <a:pt x="29" y="9171"/>
                  </a:lnTo>
                  <a:lnTo>
                    <a:pt x="21" y="9149"/>
                  </a:lnTo>
                  <a:lnTo>
                    <a:pt x="15" y="9127"/>
                  </a:lnTo>
                  <a:lnTo>
                    <a:pt x="9" y="9104"/>
                  </a:lnTo>
                  <a:lnTo>
                    <a:pt x="5" y="9081"/>
                  </a:lnTo>
                  <a:lnTo>
                    <a:pt x="2" y="9058"/>
                  </a:lnTo>
                  <a:lnTo>
                    <a:pt x="1" y="9034"/>
                  </a:lnTo>
                  <a:lnTo>
                    <a:pt x="0" y="9010"/>
                  </a:lnTo>
                  <a:lnTo>
                    <a:pt x="0" y="473"/>
                  </a:lnTo>
                  <a:lnTo>
                    <a:pt x="1" y="449"/>
                  </a:lnTo>
                  <a:lnTo>
                    <a:pt x="2" y="425"/>
                  </a:lnTo>
                  <a:lnTo>
                    <a:pt x="5" y="401"/>
                  </a:lnTo>
                  <a:lnTo>
                    <a:pt x="9" y="378"/>
                  </a:lnTo>
                  <a:lnTo>
                    <a:pt x="15" y="355"/>
                  </a:lnTo>
                  <a:lnTo>
                    <a:pt x="21" y="333"/>
                  </a:lnTo>
                  <a:lnTo>
                    <a:pt x="29" y="311"/>
                  </a:lnTo>
                  <a:lnTo>
                    <a:pt x="37" y="289"/>
                  </a:lnTo>
                  <a:lnTo>
                    <a:pt x="47" y="268"/>
                  </a:lnTo>
                  <a:lnTo>
                    <a:pt x="57" y="248"/>
                  </a:lnTo>
                  <a:lnTo>
                    <a:pt x="69" y="229"/>
                  </a:lnTo>
                  <a:lnTo>
                    <a:pt x="81" y="209"/>
                  </a:lnTo>
                  <a:lnTo>
                    <a:pt x="93" y="190"/>
                  </a:lnTo>
                  <a:lnTo>
                    <a:pt x="108" y="173"/>
                  </a:lnTo>
                  <a:lnTo>
                    <a:pt x="123" y="156"/>
                  </a:lnTo>
                  <a:lnTo>
                    <a:pt x="138" y="139"/>
                  </a:lnTo>
                  <a:lnTo>
                    <a:pt x="155" y="124"/>
                  </a:lnTo>
                  <a:lnTo>
                    <a:pt x="172" y="109"/>
                  </a:lnTo>
                  <a:lnTo>
                    <a:pt x="190" y="95"/>
                  </a:lnTo>
                  <a:lnTo>
                    <a:pt x="209" y="81"/>
                  </a:lnTo>
                  <a:lnTo>
                    <a:pt x="227" y="70"/>
                  </a:lnTo>
                  <a:lnTo>
                    <a:pt x="247" y="58"/>
                  </a:lnTo>
                  <a:lnTo>
                    <a:pt x="268" y="47"/>
                  </a:lnTo>
                  <a:lnTo>
                    <a:pt x="289" y="38"/>
                  </a:lnTo>
                  <a:lnTo>
                    <a:pt x="309" y="29"/>
                  </a:lnTo>
                  <a:lnTo>
                    <a:pt x="332" y="22"/>
                  </a:lnTo>
                  <a:lnTo>
                    <a:pt x="354" y="16"/>
                  </a:lnTo>
                  <a:lnTo>
                    <a:pt x="377" y="11"/>
                  </a:lnTo>
                  <a:lnTo>
                    <a:pt x="400" y="7"/>
                  </a:lnTo>
                  <a:lnTo>
                    <a:pt x="424" y="3"/>
                  </a:lnTo>
                  <a:lnTo>
                    <a:pt x="447" y="1"/>
                  </a:lnTo>
                  <a:lnTo>
                    <a:pt x="471" y="0"/>
                  </a:lnTo>
                  <a:close/>
                  <a:moveTo>
                    <a:pt x="1451" y="1205"/>
                  </a:moveTo>
                  <a:lnTo>
                    <a:pt x="12797" y="1205"/>
                  </a:lnTo>
                  <a:lnTo>
                    <a:pt x="12797" y="8276"/>
                  </a:lnTo>
                  <a:lnTo>
                    <a:pt x="1451" y="8276"/>
                  </a:lnTo>
                  <a:lnTo>
                    <a:pt x="1451" y="1205"/>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34" name="Freeform 66"/>
            <p:cNvSpPr>
              <a:spLocks noEditPoints="1"/>
            </p:cNvSpPr>
            <p:nvPr/>
          </p:nvSpPr>
          <p:spPr bwMode="auto">
            <a:xfrm>
              <a:off x="3870325" y="4976813"/>
              <a:ext cx="149225" cy="222250"/>
            </a:xfrm>
            <a:custGeom>
              <a:avLst/>
              <a:gdLst/>
              <a:ahLst/>
              <a:cxnLst>
                <a:cxn ang="0">
                  <a:pos x="1143" y="12"/>
                </a:cxn>
                <a:cxn ang="0">
                  <a:pos x="1333" y="61"/>
                </a:cxn>
                <a:cxn ang="0">
                  <a:pos x="1506" y="145"/>
                </a:cxn>
                <a:cxn ang="0">
                  <a:pos x="1659" y="259"/>
                </a:cxn>
                <a:cxn ang="0">
                  <a:pos x="1787" y="399"/>
                </a:cxn>
                <a:cxn ang="0">
                  <a:pos x="1887" y="563"/>
                </a:cxn>
                <a:cxn ang="0">
                  <a:pos x="1953" y="745"/>
                </a:cxn>
                <a:cxn ang="0">
                  <a:pos x="1983" y="942"/>
                </a:cxn>
                <a:cxn ang="0">
                  <a:pos x="1977" y="1112"/>
                </a:cxn>
                <a:cxn ang="0">
                  <a:pos x="1946" y="1265"/>
                </a:cxn>
                <a:cxn ang="0">
                  <a:pos x="1893" y="1408"/>
                </a:cxn>
                <a:cxn ang="0">
                  <a:pos x="1818" y="1540"/>
                </a:cxn>
                <a:cxn ang="0">
                  <a:pos x="202" y="1591"/>
                </a:cxn>
                <a:cxn ang="0">
                  <a:pos x="118" y="1458"/>
                </a:cxn>
                <a:cxn ang="0">
                  <a:pos x="53" y="1312"/>
                </a:cxn>
                <a:cxn ang="0">
                  <a:pos x="14" y="1157"/>
                </a:cxn>
                <a:cxn ang="0">
                  <a:pos x="0" y="993"/>
                </a:cxn>
                <a:cxn ang="0">
                  <a:pos x="20" y="792"/>
                </a:cxn>
                <a:cxn ang="0">
                  <a:pos x="78" y="607"/>
                </a:cxn>
                <a:cxn ang="0">
                  <a:pos x="170" y="438"/>
                </a:cxn>
                <a:cxn ang="0">
                  <a:pos x="291" y="291"/>
                </a:cxn>
                <a:cxn ang="0">
                  <a:pos x="438" y="170"/>
                </a:cxn>
                <a:cxn ang="0">
                  <a:pos x="607" y="78"/>
                </a:cxn>
                <a:cxn ang="0">
                  <a:pos x="792" y="20"/>
                </a:cxn>
                <a:cxn ang="0">
                  <a:pos x="993" y="0"/>
                </a:cxn>
                <a:cxn ang="0">
                  <a:pos x="1079" y="428"/>
                </a:cxn>
                <a:cxn ang="0">
                  <a:pos x="1188" y="456"/>
                </a:cxn>
                <a:cxn ang="0">
                  <a:pos x="1289" y="504"/>
                </a:cxn>
                <a:cxn ang="0">
                  <a:pos x="1376" y="570"/>
                </a:cxn>
                <a:cxn ang="0">
                  <a:pos x="1450" y="651"/>
                </a:cxn>
                <a:cxn ang="0">
                  <a:pos x="1507" y="745"/>
                </a:cxn>
                <a:cxn ang="0">
                  <a:pos x="1545" y="850"/>
                </a:cxn>
                <a:cxn ang="0">
                  <a:pos x="1563" y="963"/>
                </a:cxn>
                <a:cxn ang="0">
                  <a:pos x="1557" y="1079"/>
                </a:cxn>
                <a:cxn ang="0">
                  <a:pos x="1529" y="1188"/>
                </a:cxn>
                <a:cxn ang="0">
                  <a:pos x="1481" y="1289"/>
                </a:cxn>
                <a:cxn ang="0">
                  <a:pos x="1415" y="1376"/>
                </a:cxn>
                <a:cxn ang="0">
                  <a:pos x="1333" y="1449"/>
                </a:cxn>
                <a:cxn ang="0">
                  <a:pos x="1240" y="1507"/>
                </a:cxn>
                <a:cxn ang="0">
                  <a:pos x="1135" y="1545"/>
                </a:cxn>
                <a:cxn ang="0">
                  <a:pos x="1022" y="1563"/>
                </a:cxn>
                <a:cxn ang="0">
                  <a:pos x="906" y="1556"/>
                </a:cxn>
                <a:cxn ang="0">
                  <a:pos x="797" y="1528"/>
                </a:cxn>
                <a:cxn ang="0">
                  <a:pos x="697" y="1481"/>
                </a:cxn>
                <a:cxn ang="0">
                  <a:pos x="609" y="1415"/>
                </a:cxn>
                <a:cxn ang="0">
                  <a:pos x="535" y="1334"/>
                </a:cxn>
                <a:cxn ang="0">
                  <a:pos x="478" y="1240"/>
                </a:cxn>
                <a:cxn ang="0">
                  <a:pos x="440" y="1135"/>
                </a:cxn>
                <a:cxn ang="0">
                  <a:pos x="422" y="1022"/>
                </a:cxn>
                <a:cxn ang="0">
                  <a:pos x="428" y="906"/>
                </a:cxn>
                <a:cxn ang="0">
                  <a:pos x="456" y="797"/>
                </a:cxn>
                <a:cxn ang="0">
                  <a:pos x="504" y="697"/>
                </a:cxn>
                <a:cxn ang="0">
                  <a:pos x="570" y="609"/>
                </a:cxn>
                <a:cxn ang="0">
                  <a:pos x="651" y="535"/>
                </a:cxn>
                <a:cxn ang="0">
                  <a:pos x="745" y="478"/>
                </a:cxn>
                <a:cxn ang="0">
                  <a:pos x="850" y="440"/>
                </a:cxn>
                <a:cxn ang="0">
                  <a:pos x="963" y="422"/>
                </a:cxn>
              </a:cxnLst>
              <a:rect l="0" t="0" r="r" b="b"/>
              <a:pathLst>
                <a:path w="1984" h="2926">
                  <a:moveTo>
                    <a:pt x="993" y="0"/>
                  </a:moveTo>
                  <a:lnTo>
                    <a:pt x="1044" y="2"/>
                  </a:lnTo>
                  <a:lnTo>
                    <a:pt x="1094" y="6"/>
                  </a:lnTo>
                  <a:lnTo>
                    <a:pt x="1143" y="12"/>
                  </a:lnTo>
                  <a:lnTo>
                    <a:pt x="1192" y="20"/>
                  </a:lnTo>
                  <a:lnTo>
                    <a:pt x="1240" y="32"/>
                  </a:lnTo>
                  <a:lnTo>
                    <a:pt x="1287" y="45"/>
                  </a:lnTo>
                  <a:lnTo>
                    <a:pt x="1333" y="61"/>
                  </a:lnTo>
                  <a:lnTo>
                    <a:pt x="1378" y="78"/>
                  </a:lnTo>
                  <a:lnTo>
                    <a:pt x="1422" y="98"/>
                  </a:lnTo>
                  <a:lnTo>
                    <a:pt x="1464" y="121"/>
                  </a:lnTo>
                  <a:lnTo>
                    <a:pt x="1506" y="145"/>
                  </a:lnTo>
                  <a:lnTo>
                    <a:pt x="1546" y="170"/>
                  </a:lnTo>
                  <a:lnTo>
                    <a:pt x="1586" y="198"/>
                  </a:lnTo>
                  <a:lnTo>
                    <a:pt x="1623" y="228"/>
                  </a:lnTo>
                  <a:lnTo>
                    <a:pt x="1659" y="259"/>
                  </a:lnTo>
                  <a:lnTo>
                    <a:pt x="1694" y="291"/>
                  </a:lnTo>
                  <a:lnTo>
                    <a:pt x="1727" y="326"/>
                  </a:lnTo>
                  <a:lnTo>
                    <a:pt x="1758" y="362"/>
                  </a:lnTo>
                  <a:lnTo>
                    <a:pt x="1787" y="399"/>
                  </a:lnTo>
                  <a:lnTo>
                    <a:pt x="1815" y="438"/>
                  </a:lnTo>
                  <a:lnTo>
                    <a:pt x="1841" y="479"/>
                  </a:lnTo>
                  <a:lnTo>
                    <a:pt x="1865" y="520"/>
                  </a:lnTo>
                  <a:lnTo>
                    <a:pt x="1887" y="563"/>
                  </a:lnTo>
                  <a:lnTo>
                    <a:pt x="1906" y="607"/>
                  </a:lnTo>
                  <a:lnTo>
                    <a:pt x="1924" y="652"/>
                  </a:lnTo>
                  <a:lnTo>
                    <a:pt x="1940" y="698"/>
                  </a:lnTo>
                  <a:lnTo>
                    <a:pt x="1953" y="745"/>
                  </a:lnTo>
                  <a:lnTo>
                    <a:pt x="1965" y="792"/>
                  </a:lnTo>
                  <a:lnTo>
                    <a:pt x="1973" y="841"/>
                  </a:lnTo>
                  <a:lnTo>
                    <a:pt x="1979" y="891"/>
                  </a:lnTo>
                  <a:lnTo>
                    <a:pt x="1983" y="942"/>
                  </a:lnTo>
                  <a:lnTo>
                    <a:pt x="1984" y="993"/>
                  </a:lnTo>
                  <a:lnTo>
                    <a:pt x="1984" y="1032"/>
                  </a:lnTo>
                  <a:lnTo>
                    <a:pt x="1981" y="1073"/>
                  </a:lnTo>
                  <a:lnTo>
                    <a:pt x="1977" y="1112"/>
                  </a:lnTo>
                  <a:lnTo>
                    <a:pt x="1972" y="1151"/>
                  </a:lnTo>
                  <a:lnTo>
                    <a:pt x="1965" y="1189"/>
                  </a:lnTo>
                  <a:lnTo>
                    <a:pt x="1956" y="1227"/>
                  </a:lnTo>
                  <a:lnTo>
                    <a:pt x="1946" y="1265"/>
                  </a:lnTo>
                  <a:lnTo>
                    <a:pt x="1936" y="1301"/>
                  </a:lnTo>
                  <a:lnTo>
                    <a:pt x="1922" y="1337"/>
                  </a:lnTo>
                  <a:lnTo>
                    <a:pt x="1909" y="1373"/>
                  </a:lnTo>
                  <a:lnTo>
                    <a:pt x="1893" y="1408"/>
                  </a:lnTo>
                  <a:lnTo>
                    <a:pt x="1876" y="1442"/>
                  </a:lnTo>
                  <a:lnTo>
                    <a:pt x="1859" y="1475"/>
                  </a:lnTo>
                  <a:lnTo>
                    <a:pt x="1839" y="1508"/>
                  </a:lnTo>
                  <a:lnTo>
                    <a:pt x="1818" y="1540"/>
                  </a:lnTo>
                  <a:lnTo>
                    <a:pt x="1797" y="1571"/>
                  </a:lnTo>
                  <a:lnTo>
                    <a:pt x="1023" y="2926"/>
                  </a:lnTo>
                  <a:lnTo>
                    <a:pt x="199" y="1591"/>
                  </a:lnTo>
                  <a:lnTo>
                    <a:pt x="202" y="1591"/>
                  </a:lnTo>
                  <a:lnTo>
                    <a:pt x="179" y="1558"/>
                  </a:lnTo>
                  <a:lnTo>
                    <a:pt x="157" y="1526"/>
                  </a:lnTo>
                  <a:lnTo>
                    <a:pt x="136" y="1492"/>
                  </a:lnTo>
                  <a:lnTo>
                    <a:pt x="118" y="1458"/>
                  </a:lnTo>
                  <a:lnTo>
                    <a:pt x="99" y="1422"/>
                  </a:lnTo>
                  <a:lnTo>
                    <a:pt x="82" y="1387"/>
                  </a:lnTo>
                  <a:lnTo>
                    <a:pt x="68" y="1351"/>
                  </a:lnTo>
                  <a:lnTo>
                    <a:pt x="53" y="1312"/>
                  </a:lnTo>
                  <a:lnTo>
                    <a:pt x="42" y="1275"/>
                  </a:lnTo>
                  <a:lnTo>
                    <a:pt x="30" y="1237"/>
                  </a:lnTo>
                  <a:lnTo>
                    <a:pt x="21" y="1197"/>
                  </a:lnTo>
                  <a:lnTo>
                    <a:pt x="14" y="1157"/>
                  </a:lnTo>
                  <a:lnTo>
                    <a:pt x="8" y="1116"/>
                  </a:lnTo>
                  <a:lnTo>
                    <a:pt x="3" y="1076"/>
                  </a:lnTo>
                  <a:lnTo>
                    <a:pt x="1" y="1034"/>
                  </a:lnTo>
                  <a:lnTo>
                    <a:pt x="0" y="993"/>
                  </a:lnTo>
                  <a:lnTo>
                    <a:pt x="1" y="942"/>
                  </a:lnTo>
                  <a:lnTo>
                    <a:pt x="6" y="891"/>
                  </a:lnTo>
                  <a:lnTo>
                    <a:pt x="12" y="841"/>
                  </a:lnTo>
                  <a:lnTo>
                    <a:pt x="20" y="792"/>
                  </a:lnTo>
                  <a:lnTo>
                    <a:pt x="31" y="745"/>
                  </a:lnTo>
                  <a:lnTo>
                    <a:pt x="45" y="698"/>
                  </a:lnTo>
                  <a:lnTo>
                    <a:pt x="61" y="652"/>
                  </a:lnTo>
                  <a:lnTo>
                    <a:pt x="78" y="607"/>
                  </a:lnTo>
                  <a:lnTo>
                    <a:pt x="98" y="563"/>
                  </a:lnTo>
                  <a:lnTo>
                    <a:pt x="120" y="520"/>
                  </a:lnTo>
                  <a:lnTo>
                    <a:pt x="144" y="479"/>
                  </a:lnTo>
                  <a:lnTo>
                    <a:pt x="170" y="438"/>
                  </a:lnTo>
                  <a:lnTo>
                    <a:pt x="198" y="399"/>
                  </a:lnTo>
                  <a:lnTo>
                    <a:pt x="228" y="362"/>
                  </a:lnTo>
                  <a:lnTo>
                    <a:pt x="259" y="326"/>
                  </a:lnTo>
                  <a:lnTo>
                    <a:pt x="291" y="291"/>
                  </a:lnTo>
                  <a:lnTo>
                    <a:pt x="326" y="259"/>
                  </a:lnTo>
                  <a:lnTo>
                    <a:pt x="362" y="228"/>
                  </a:lnTo>
                  <a:lnTo>
                    <a:pt x="399" y="198"/>
                  </a:lnTo>
                  <a:lnTo>
                    <a:pt x="438" y="170"/>
                  </a:lnTo>
                  <a:lnTo>
                    <a:pt x="479" y="145"/>
                  </a:lnTo>
                  <a:lnTo>
                    <a:pt x="520" y="121"/>
                  </a:lnTo>
                  <a:lnTo>
                    <a:pt x="563" y="98"/>
                  </a:lnTo>
                  <a:lnTo>
                    <a:pt x="607" y="78"/>
                  </a:lnTo>
                  <a:lnTo>
                    <a:pt x="651" y="61"/>
                  </a:lnTo>
                  <a:lnTo>
                    <a:pt x="698" y="45"/>
                  </a:lnTo>
                  <a:lnTo>
                    <a:pt x="745" y="32"/>
                  </a:lnTo>
                  <a:lnTo>
                    <a:pt x="792" y="20"/>
                  </a:lnTo>
                  <a:lnTo>
                    <a:pt x="841" y="12"/>
                  </a:lnTo>
                  <a:lnTo>
                    <a:pt x="891" y="6"/>
                  </a:lnTo>
                  <a:lnTo>
                    <a:pt x="942" y="2"/>
                  </a:lnTo>
                  <a:lnTo>
                    <a:pt x="993" y="0"/>
                  </a:lnTo>
                  <a:close/>
                  <a:moveTo>
                    <a:pt x="993" y="421"/>
                  </a:moveTo>
                  <a:lnTo>
                    <a:pt x="1022" y="422"/>
                  </a:lnTo>
                  <a:lnTo>
                    <a:pt x="1051" y="424"/>
                  </a:lnTo>
                  <a:lnTo>
                    <a:pt x="1079" y="428"/>
                  </a:lnTo>
                  <a:lnTo>
                    <a:pt x="1107" y="433"/>
                  </a:lnTo>
                  <a:lnTo>
                    <a:pt x="1135" y="440"/>
                  </a:lnTo>
                  <a:lnTo>
                    <a:pt x="1162" y="447"/>
                  </a:lnTo>
                  <a:lnTo>
                    <a:pt x="1188" y="456"/>
                  </a:lnTo>
                  <a:lnTo>
                    <a:pt x="1214" y="467"/>
                  </a:lnTo>
                  <a:lnTo>
                    <a:pt x="1240" y="478"/>
                  </a:lnTo>
                  <a:lnTo>
                    <a:pt x="1264" y="490"/>
                  </a:lnTo>
                  <a:lnTo>
                    <a:pt x="1289" y="504"/>
                  </a:lnTo>
                  <a:lnTo>
                    <a:pt x="1312" y="518"/>
                  </a:lnTo>
                  <a:lnTo>
                    <a:pt x="1333" y="535"/>
                  </a:lnTo>
                  <a:lnTo>
                    <a:pt x="1355" y="552"/>
                  </a:lnTo>
                  <a:lnTo>
                    <a:pt x="1376" y="570"/>
                  </a:lnTo>
                  <a:lnTo>
                    <a:pt x="1396" y="589"/>
                  </a:lnTo>
                  <a:lnTo>
                    <a:pt x="1415" y="609"/>
                  </a:lnTo>
                  <a:lnTo>
                    <a:pt x="1433" y="629"/>
                  </a:lnTo>
                  <a:lnTo>
                    <a:pt x="1450" y="651"/>
                  </a:lnTo>
                  <a:lnTo>
                    <a:pt x="1466" y="673"/>
                  </a:lnTo>
                  <a:lnTo>
                    <a:pt x="1481" y="697"/>
                  </a:lnTo>
                  <a:lnTo>
                    <a:pt x="1494" y="721"/>
                  </a:lnTo>
                  <a:lnTo>
                    <a:pt x="1507" y="745"/>
                  </a:lnTo>
                  <a:lnTo>
                    <a:pt x="1518" y="771"/>
                  </a:lnTo>
                  <a:lnTo>
                    <a:pt x="1529" y="797"/>
                  </a:lnTo>
                  <a:lnTo>
                    <a:pt x="1538" y="823"/>
                  </a:lnTo>
                  <a:lnTo>
                    <a:pt x="1545" y="850"/>
                  </a:lnTo>
                  <a:lnTo>
                    <a:pt x="1552" y="878"/>
                  </a:lnTo>
                  <a:lnTo>
                    <a:pt x="1557" y="906"/>
                  </a:lnTo>
                  <a:lnTo>
                    <a:pt x="1561" y="934"/>
                  </a:lnTo>
                  <a:lnTo>
                    <a:pt x="1563" y="963"/>
                  </a:lnTo>
                  <a:lnTo>
                    <a:pt x="1564" y="993"/>
                  </a:lnTo>
                  <a:lnTo>
                    <a:pt x="1563" y="1022"/>
                  </a:lnTo>
                  <a:lnTo>
                    <a:pt x="1561" y="1051"/>
                  </a:lnTo>
                  <a:lnTo>
                    <a:pt x="1557" y="1079"/>
                  </a:lnTo>
                  <a:lnTo>
                    <a:pt x="1552" y="1107"/>
                  </a:lnTo>
                  <a:lnTo>
                    <a:pt x="1545" y="1135"/>
                  </a:lnTo>
                  <a:lnTo>
                    <a:pt x="1538" y="1162"/>
                  </a:lnTo>
                  <a:lnTo>
                    <a:pt x="1529" y="1188"/>
                  </a:lnTo>
                  <a:lnTo>
                    <a:pt x="1518" y="1214"/>
                  </a:lnTo>
                  <a:lnTo>
                    <a:pt x="1507" y="1240"/>
                  </a:lnTo>
                  <a:lnTo>
                    <a:pt x="1494" y="1265"/>
                  </a:lnTo>
                  <a:lnTo>
                    <a:pt x="1481" y="1289"/>
                  </a:lnTo>
                  <a:lnTo>
                    <a:pt x="1466" y="1311"/>
                  </a:lnTo>
                  <a:lnTo>
                    <a:pt x="1450" y="1334"/>
                  </a:lnTo>
                  <a:lnTo>
                    <a:pt x="1433" y="1355"/>
                  </a:lnTo>
                  <a:lnTo>
                    <a:pt x="1415" y="1376"/>
                  </a:lnTo>
                  <a:lnTo>
                    <a:pt x="1396" y="1395"/>
                  </a:lnTo>
                  <a:lnTo>
                    <a:pt x="1376" y="1415"/>
                  </a:lnTo>
                  <a:lnTo>
                    <a:pt x="1355" y="1433"/>
                  </a:lnTo>
                  <a:lnTo>
                    <a:pt x="1333" y="1449"/>
                  </a:lnTo>
                  <a:lnTo>
                    <a:pt x="1312" y="1466"/>
                  </a:lnTo>
                  <a:lnTo>
                    <a:pt x="1289" y="1481"/>
                  </a:lnTo>
                  <a:lnTo>
                    <a:pt x="1264" y="1494"/>
                  </a:lnTo>
                  <a:lnTo>
                    <a:pt x="1240" y="1507"/>
                  </a:lnTo>
                  <a:lnTo>
                    <a:pt x="1214" y="1518"/>
                  </a:lnTo>
                  <a:lnTo>
                    <a:pt x="1188" y="1528"/>
                  </a:lnTo>
                  <a:lnTo>
                    <a:pt x="1162" y="1538"/>
                  </a:lnTo>
                  <a:lnTo>
                    <a:pt x="1135" y="1545"/>
                  </a:lnTo>
                  <a:lnTo>
                    <a:pt x="1107" y="1552"/>
                  </a:lnTo>
                  <a:lnTo>
                    <a:pt x="1079" y="1556"/>
                  </a:lnTo>
                  <a:lnTo>
                    <a:pt x="1051" y="1561"/>
                  </a:lnTo>
                  <a:lnTo>
                    <a:pt x="1022" y="1563"/>
                  </a:lnTo>
                  <a:lnTo>
                    <a:pt x="993" y="1564"/>
                  </a:lnTo>
                  <a:lnTo>
                    <a:pt x="963" y="1563"/>
                  </a:lnTo>
                  <a:lnTo>
                    <a:pt x="934" y="1561"/>
                  </a:lnTo>
                  <a:lnTo>
                    <a:pt x="906" y="1556"/>
                  </a:lnTo>
                  <a:lnTo>
                    <a:pt x="878" y="1552"/>
                  </a:lnTo>
                  <a:lnTo>
                    <a:pt x="850" y="1545"/>
                  </a:lnTo>
                  <a:lnTo>
                    <a:pt x="823" y="1538"/>
                  </a:lnTo>
                  <a:lnTo>
                    <a:pt x="797" y="1528"/>
                  </a:lnTo>
                  <a:lnTo>
                    <a:pt x="771" y="1518"/>
                  </a:lnTo>
                  <a:lnTo>
                    <a:pt x="745" y="1507"/>
                  </a:lnTo>
                  <a:lnTo>
                    <a:pt x="721" y="1494"/>
                  </a:lnTo>
                  <a:lnTo>
                    <a:pt x="697" y="1481"/>
                  </a:lnTo>
                  <a:lnTo>
                    <a:pt x="673" y="1466"/>
                  </a:lnTo>
                  <a:lnTo>
                    <a:pt x="651" y="1449"/>
                  </a:lnTo>
                  <a:lnTo>
                    <a:pt x="629" y="1433"/>
                  </a:lnTo>
                  <a:lnTo>
                    <a:pt x="609" y="1415"/>
                  </a:lnTo>
                  <a:lnTo>
                    <a:pt x="589" y="1395"/>
                  </a:lnTo>
                  <a:lnTo>
                    <a:pt x="570" y="1376"/>
                  </a:lnTo>
                  <a:lnTo>
                    <a:pt x="552" y="1355"/>
                  </a:lnTo>
                  <a:lnTo>
                    <a:pt x="535" y="1334"/>
                  </a:lnTo>
                  <a:lnTo>
                    <a:pt x="519" y="1311"/>
                  </a:lnTo>
                  <a:lnTo>
                    <a:pt x="504" y="1289"/>
                  </a:lnTo>
                  <a:lnTo>
                    <a:pt x="490" y="1265"/>
                  </a:lnTo>
                  <a:lnTo>
                    <a:pt x="478" y="1240"/>
                  </a:lnTo>
                  <a:lnTo>
                    <a:pt x="466" y="1214"/>
                  </a:lnTo>
                  <a:lnTo>
                    <a:pt x="456" y="1188"/>
                  </a:lnTo>
                  <a:lnTo>
                    <a:pt x="447" y="1162"/>
                  </a:lnTo>
                  <a:lnTo>
                    <a:pt x="440" y="1135"/>
                  </a:lnTo>
                  <a:lnTo>
                    <a:pt x="433" y="1107"/>
                  </a:lnTo>
                  <a:lnTo>
                    <a:pt x="428" y="1079"/>
                  </a:lnTo>
                  <a:lnTo>
                    <a:pt x="424" y="1051"/>
                  </a:lnTo>
                  <a:lnTo>
                    <a:pt x="422" y="1022"/>
                  </a:lnTo>
                  <a:lnTo>
                    <a:pt x="422" y="993"/>
                  </a:lnTo>
                  <a:lnTo>
                    <a:pt x="422" y="963"/>
                  </a:lnTo>
                  <a:lnTo>
                    <a:pt x="424" y="934"/>
                  </a:lnTo>
                  <a:lnTo>
                    <a:pt x="428" y="906"/>
                  </a:lnTo>
                  <a:lnTo>
                    <a:pt x="433" y="878"/>
                  </a:lnTo>
                  <a:lnTo>
                    <a:pt x="440" y="850"/>
                  </a:lnTo>
                  <a:lnTo>
                    <a:pt x="447" y="823"/>
                  </a:lnTo>
                  <a:lnTo>
                    <a:pt x="456" y="797"/>
                  </a:lnTo>
                  <a:lnTo>
                    <a:pt x="466" y="771"/>
                  </a:lnTo>
                  <a:lnTo>
                    <a:pt x="478" y="745"/>
                  </a:lnTo>
                  <a:lnTo>
                    <a:pt x="490" y="721"/>
                  </a:lnTo>
                  <a:lnTo>
                    <a:pt x="504" y="697"/>
                  </a:lnTo>
                  <a:lnTo>
                    <a:pt x="519" y="673"/>
                  </a:lnTo>
                  <a:lnTo>
                    <a:pt x="535" y="651"/>
                  </a:lnTo>
                  <a:lnTo>
                    <a:pt x="552" y="629"/>
                  </a:lnTo>
                  <a:lnTo>
                    <a:pt x="570" y="609"/>
                  </a:lnTo>
                  <a:lnTo>
                    <a:pt x="589" y="589"/>
                  </a:lnTo>
                  <a:lnTo>
                    <a:pt x="609" y="570"/>
                  </a:lnTo>
                  <a:lnTo>
                    <a:pt x="629" y="552"/>
                  </a:lnTo>
                  <a:lnTo>
                    <a:pt x="651" y="535"/>
                  </a:lnTo>
                  <a:lnTo>
                    <a:pt x="673" y="518"/>
                  </a:lnTo>
                  <a:lnTo>
                    <a:pt x="697" y="504"/>
                  </a:lnTo>
                  <a:lnTo>
                    <a:pt x="721" y="490"/>
                  </a:lnTo>
                  <a:lnTo>
                    <a:pt x="745" y="478"/>
                  </a:lnTo>
                  <a:lnTo>
                    <a:pt x="771" y="467"/>
                  </a:lnTo>
                  <a:lnTo>
                    <a:pt x="797" y="456"/>
                  </a:lnTo>
                  <a:lnTo>
                    <a:pt x="823" y="447"/>
                  </a:lnTo>
                  <a:lnTo>
                    <a:pt x="850" y="440"/>
                  </a:lnTo>
                  <a:lnTo>
                    <a:pt x="878" y="433"/>
                  </a:lnTo>
                  <a:lnTo>
                    <a:pt x="906" y="428"/>
                  </a:lnTo>
                  <a:lnTo>
                    <a:pt x="934" y="424"/>
                  </a:lnTo>
                  <a:lnTo>
                    <a:pt x="963" y="422"/>
                  </a:lnTo>
                  <a:lnTo>
                    <a:pt x="993" y="42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sp>
        <p:nvSpPr>
          <p:cNvPr id="35" name="Shape 970"/>
          <p:cNvSpPr/>
          <p:nvPr/>
        </p:nvSpPr>
        <p:spPr>
          <a:xfrm>
            <a:off x="7557215" y="1623336"/>
            <a:ext cx="872603" cy="298087"/>
          </a:xfrm>
          <a:prstGeom prst="rect">
            <a:avLst/>
          </a:prstGeom>
          <a:noFill/>
          <a:ln w="3175">
            <a:miter lim="400000"/>
          </a:ln>
          <a:extLst>
            <a:ext uri="{C572A759-6A51-4108-AA02-DFA0A04FC94B}">
              <ma14:wrappingTextBoxFlag xmlns:ma14="http://schemas.microsoft.com/office/mac/drawingml/2011/main" xmlns="" val="1"/>
            </a:ext>
          </a:extLst>
        </p:spPr>
        <p:txBody>
          <a:bodyPr wrap="none" lIns="25682" tIns="25682" rIns="25682" bIns="25682" anchor="ctr">
            <a:spAutoFit/>
          </a:bodyPr>
          <a:lstStyle/>
          <a:p>
            <a:pPr lvl="0">
              <a:defRPr sz="1800">
                <a:solidFill>
                  <a:srgbClr val="000000"/>
                </a:solidFill>
              </a:defRPr>
            </a:pPr>
            <a:r>
              <a:rPr lang="zh-CN" altLang="en-US" sz="1600" b="1" dirty="0" smtClean="0">
                <a:solidFill>
                  <a:schemeClr val="bg1"/>
                </a:solidFill>
                <a:latin typeface="微软雅黑" pitchFamily="34" charset="-122"/>
                <a:ea typeface="微软雅黑" pitchFamily="34" charset="-122"/>
                <a:cs typeface="Arial" pitchFamily="34" charset="0"/>
                <a:sym typeface="Arial"/>
              </a:rPr>
              <a:t>并发性能</a:t>
            </a:r>
            <a:endParaRPr lang="en-US" altLang="zh-CN" sz="1600" b="1" dirty="0">
              <a:solidFill>
                <a:schemeClr val="bg1"/>
              </a:solidFill>
              <a:latin typeface="微软雅黑" pitchFamily="34" charset="-122"/>
              <a:ea typeface="微软雅黑" pitchFamily="34" charset="-122"/>
              <a:cs typeface="Arial" pitchFamily="34" charset="0"/>
              <a:sym typeface="Arial"/>
            </a:endParaRPr>
          </a:p>
        </p:txBody>
      </p:sp>
      <p:sp>
        <p:nvSpPr>
          <p:cNvPr id="36" name="Freeform 125"/>
          <p:cNvSpPr>
            <a:spLocks noChangeAspect="1" noEditPoints="1"/>
          </p:cNvSpPr>
          <p:nvPr/>
        </p:nvSpPr>
        <p:spPr bwMode="auto">
          <a:xfrm>
            <a:off x="7197207" y="1660600"/>
            <a:ext cx="305498" cy="216000"/>
          </a:xfrm>
          <a:custGeom>
            <a:avLst/>
            <a:gdLst/>
            <a:ahLst/>
            <a:cxnLst>
              <a:cxn ang="0">
                <a:pos x="9798" y="138"/>
              </a:cxn>
              <a:cxn ang="0">
                <a:pos x="12052" y="967"/>
              </a:cxn>
              <a:cxn ang="0">
                <a:pos x="13938" y="2392"/>
              </a:cxn>
              <a:cxn ang="0">
                <a:pos x="15318" y="4278"/>
              </a:cxn>
              <a:cxn ang="0">
                <a:pos x="16146" y="6532"/>
              </a:cxn>
              <a:cxn ang="0">
                <a:pos x="16284" y="8878"/>
              </a:cxn>
              <a:cxn ang="0">
                <a:pos x="15778" y="11040"/>
              </a:cxn>
              <a:cxn ang="0">
                <a:pos x="1196" y="11546"/>
              </a:cxn>
              <a:cxn ang="0">
                <a:pos x="276" y="10350"/>
              </a:cxn>
              <a:cxn ang="0">
                <a:pos x="0" y="8142"/>
              </a:cxn>
              <a:cxn ang="0">
                <a:pos x="368" y="5750"/>
              </a:cxn>
              <a:cxn ang="0">
                <a:pos x="1380" y="3588"/>
              </a:cxn>
              <a:cxn ang="0">
                <a:pos x="2945" y="1840"/>
              </a:cxn>
              <a:cxn ang="0">
                <a:pos x="4968" y="644"/>
              </a:cxn>
              <a:cxn ang="0">
                <a:pos x="7314" y="46"/>
              </a:cxn>
              <a:cxn ang="0">
                <a:pos x="13432" y="8786"/>
              </a:cxn>
              <a:cxn ang="0">
                <a:pos x="14766" y="7084"/>
              </a:cxn>
              <a:cxn ang="0">
                <a:pos x="14306" y="5612"/>
              </a:cxn>
              <a:cxn ang="0">
                <a:pos x="13616" y="4278"/>
              </a:cxn>
              <a:cxn ang="0">
                <a:pos x="11500" y="4048"/>
              </a:cxn>
              <a:cxn ang="0">
                <a:pos x="11684" y="2484"/>
              </a:cxn>
              <a:cxn ang="0">
                <a:pos x="10304" y="1840"/>
              </a:cxn>
              <a:cxn ang="0">
                <a:pos x="8786" y="1518"/>
              </a:cxn>
              <a:cxn ang="0">
                <a:pos x="7636" y="1518"/>
              </a:cxn>
              <a:cxn ang="0">
                <a:pos x="6072" y="1794"/>
              </a:cxn>
              <a:cxn ang="0">
                <a:pos x="4692" y="2438"/>
              </a:cxn>
              <a:cxn ang="0">
                <a:pos x="4830" y="4002"/>
              </a:cxn>
              <a:cxn ang="0">
                <a:pos x="2760" y="4232"/>
              </a:cxn>
              <a:cxn ang="0">
                <a:pos x="2024" y="5520"/>
              </a:cxn>
              <a:cxn ang="0">
                <a:pos x="1564" y="7038"/>
              </a:cxn>
              <a:cxn ang="0">
                <a:pos x="2852" y="8694"/>
              </a:cxn>
              <a:cxn ang="0">
                <a:pos x="1748" y="10028"/>
              </a:cxn>
              <a:cxn ang="0">
                <a:pos x="14812" y="8786"/>
              </a:cxn>
              <a:cxn ang="0">
                <a:pos x="7314" y="6900"/>
              </a:cxn>
              <a:cxn ang="0">
                <a:pos x="6853" y="7406"/>
              </a:cxn>
              <a:cxn ang="0">
                <a:pos x="6716" y="8096"/>
              </a:cxn>
              <a:cxn ang="0">
                <a:pos x="6992" y="8970"/>
              </a:cxn>
              <a:cxn ang="0">
                <a:pos x="7636" y="9522"/>
              </a:cxn>
              <a:cxn ang="0">
                <a:pos x="8556" y="9614"/>
              </a:cxn>
              <a:cxn ang="0">
                <a:pos x="9338" y="9200"/>
              </a:cxn>
              <a:cxn ang="0">
                <a:pos x="9752" y="8418"/>
              </a:cxn>
              <a:cxn ang="0">
                <a:pos x="9706" y="7590"/>
              </a:cxn>
            </a:cxnLst>
            <a:rect l="0" t="0" r="r" b="b"/>
            <a:pathLst>
              <a:path w="16330" h="11546">
                <a:moveTo>
                  <a:pt x="8142" y="0"/>
                </a:moveTo>
                <a:lnTo>
                  <a:pt x="8970" y="46"/>
                </a:lnTo>
                <a:lnTo>
                  <a:pt x="9798" y="138"/>
                </a:lnTo>
                <a:lnTo>
                  <a:pt x="10580" y="368"/>
                </a:lnTo>
                <a:lnTo>
                  <a:pt x="11316" y="644"/>
                </a:lnTo>
                <a:lnTo>
                  <a:pt x="12052" y="967"/>
                </a:lnTo>
                <a:lnTo>
                  <a:pt x="12741" y="1380"/>
                </a:lnTo>
                <a:lnTo>
                  <a:pt x="13340" y="1840"/>
                </a:lnTo>
                <a:lnTo>
                  <a:pt x="13938" y="2392"/>
                </a:lnTo>
                <a:lnTo>
                  <a:pt x="14444" y="2944"/>
                </a:lnTo>
                <a:lnTo>
                  <a:pt x="14950" y="3588"/>
                </a:lnTo>
                <a:lnTo>
                  <a:pt x="15318" y="4278"/>
                </a:lnTo>
                <a:lnTo>
                  <a:pt x="15686" y="4968"/>
                </a:lnTo>
                <a:lnTo>
                  <a:pt x="15962" y="5750"/>
                </a:lnTo>
                <a:lnTo>
                  <a:pt x="16146" y="6532"/>
                </a:lnTo>
                <a:lnTo>
                  <a:pt x="16284" y="7314"/>
                </a:lnTo>
                <a:lnTo>
                  <a:pt x="16330" y="8142"/>
                </a:lnTo>
                <a:lnTo>
                  <a:pt x="16284" y="8878"/>
                </a:lnTo>
                <a:lnTo>
                  <a:pt x="16192" y="9614"/>
                </a:lnTo>
                <a:lnTo>
                  <a:pt x="16007" y="10350"/>
                </a:lnTo>
                <a:lnTo>
                  <a:pt x="15778" y="11040"/>
                </a:lnTo>
                <a:lnTo>
                  <a:pt x="15594" y="11546"/>
                </a:lnTo>
                <a:lnTo>
                  <a:pt x="15088" y="11546"/>
                </a:lnTo>
                <a:lnTo>
                  <a:pt x="1196" y="11546"/>
                </a:lnTo>
                <a:lnTo>
                  <a:pt x="690" y="11546"/>
                </a:lnTo>
                <a:lnTo>
                  <a:pt x="506" y="11040"/>
                </a:lnTo>
                <a:lnTo>
                  <a:pt x="276" y="10350"/>
                </a:lnTo>
                <a:lnTo>
                  <a:pt x="138" y="9614"/>
                </a:lnTo>
                <a:lnTo>
                  <a:pt x="0" y="8878"/>
                </a:lnTo>
                <a:lnTo>
                  <a:pt x="0" y="8142"/>
                </a:lnTo>
                <a:lnTo>
                  <a:pt x="0" y="7314"/>
                </a:lnTo>
                <a:lnTo>
                  <a:pt x="138" y="6532"/>
                </a:lnTo>
                <a:lnTo>
                  <a:pt x="368" y="5750"/>
                </a:lnTo>
                <a:lnTo>
                  <a:pt x="644" y="4968"/>
                </a:lnTo>
                <a:lnTo>
                  <a:pt x="966" y="4278"/>
                </a:lnTo>
                <a:lnTo>
                  <a:pt x="1380" y="3588"/>
                </a:lnTo>
                <a:lnTo>
                  <a:pt x="1840" y="2944"/>
                </a:lnTo>
                <a:lnTo>
                  <a:pt x="2392" y="2392"/>
                </a:lnTo>
                <a:lnTo>
                  <a:pt x="2945" y="1840"/>
                </a:lnTo>
                <a:lnTo>
                  <a:pt x="3589" y="1380"/>
                </a:lnTo>
                <a:lnTo>
                  <a:pt x="4278" y="967"/>
                </a:lnTo>
                <a:lnTo>
                  <a:pt x="4968" y="644"/>
                </a:lnTo>
                <a:lnTo>
                  <a:pt x="5704" y="368"/>
                </a:lnTo>
                <a:lnTo>
                  <a:pt x="6486" y="138"/>
                </a:lnTo>
                <a:lnTo>
                  <a:pt x="7314" y="46"/>
                </a:lnTo>
                <a:lnTo>
                  <a:pt x="8142" y="0"/>
                </a:lnTo>
                <a:close/>
                <a:moveTo>
                  <a:pt x="14812" y="8786"/>
                </a:moveTo>
                <a:lnTo>
                  <a:pt x="13432" y="8786"/>
                </a:lnTo>
                <a:lnTo>
                  <a:pt x="13432" y="7636"/>
                </a:lnTo>
                <a:lnTo>
                  <a:pt x="14812" y="7636"/>
                </a:lnTo>
                <a:lnTo>
                  <a:pt x="14766" y="7084"/>
                </a:lnTo>
                <a:lnTo>
                  <a:pt x="14628" y="6578"/>
                </a:lnTo>
                <a:lnTo>
                  <a:pt x="14490" y="6072"/>
                </a:lnTo>
                <a:lnTo>
                  <a:pt x="14306" y="5612"/>
                </a:lnTo>
                <a:lnTo>
                  <a:pt x="14122" y="5152"/>
                </a:lnTo>
                <a:lnTo>
                  <a:pt x="13892" y="4692"/>
                </a:lnTo>
                <a:lnTo>
                  <a:pt x="13616" y="4278"/>
                </a:lnTo>
                <a:lnTo>
                  <a:pt x="13294" y="3910"/>
                </a:lnTo>
                <a:lnTo>
                  <a:pt x="12328" y="4830"/>
                </a:lnTo>
                <a:lnTo>
                  <a:pt x="11500" y="4048"/>
                </a:lnTo>
                <a:lnTo>
                  <a:pt x="12466" y="3082"/>
                </a:lnTo>
                <a:lnTo>
                  <a:pt x="12098" y="2760"/>
                </a:lnTo>
                <a:lnTo>
                  <a:pt x="11684" y="2484"/>
                </a:lnTo>
                <a:lnTo>
                  <a:pt x="11224" y="2208"/>
                </a:lnTo>
                <a:lnTo>
                  <a:pt x="10764" y="2024"/>
                </a:lnTo>
                <a:lnTo>
                  <a:pt x="10304" y="1840"/>
                </a:lnTo>
                <a:lnTo>
                  <a:pt x="9798" y="1702"/>
                </a:lnTo>
                <a:lnTo>
                  <a:pt x="9292" y="1564"/>
                </a:lnTo>
                <a:lnTo>
                  <a:pt x="8786" y="1518"/>
                </a:lnTo>
                <a:lnTo>
                  <a:pt x="8786" y="2852"/>
                </a:lnTo>
                <a:lnTo>
                  <a:pt x="7636" y="2852"/>
                </a:lnTo>
                <a:lnTo>
                  <a:pt x="7636" y="1518"/>
                </a:lnTo>
                <a:lnTo>
                  <a:pt x="7084" y="1564"/>
                </a:lnTo>
                <a:lnTo>
                  <a:pt x="6578" y="1656"/>
                </a:lnTo>
                <a:lnTo>
                  <a:pt x="6072" y="1794"/>
                </a:lnTo>
                <a:lnTo>
                  <a:pt x="5612" y="1978"/>
                </a:lnTo>
                <a:lnTo>
                  <a:pt x="5152" y="2208"/>
                </a:lnTo>
                <a:lnTo>
                  <a:pt x="4692" y="2438"/>
                </a:lnTo>
                <a:lnTo>
                  <a:pt x="4278" y="2714"/>
                </a:lnTo>
                <a:lnTo>
                  <a:pt x="3864" y="3036"/>
                </a:lnTo>
                <a:lnTo>
                  <a:pt x="4830" y="4002"/>
                </a:lnTo>
                <a:lnTo>
                  <a:pt x="4048" y="4784"/>
                </a:lnTo>
                <a:lnTo>
                  <a:pt x="3082" y="3818"/>
                </a:lnTo>
                <a:lnTo>
                  <a:pt x="2760" y="4232"/>
                </a:lnTo>
                <a:lnTo>
                  <a:pt x="2484" y="4646"/>
                </a:lnTo>
                <a:lnTo>
                  <a:pt x="2208" y="5060"/>
                </a:lnTo>
                <a:lnTo>
                  <a:pt x="2024" y="5520"/>
                </a:lnTo>
                <a:lnTo>
                  <a:pt x="1840" y="6026"/>
                </a:lnTo>
                <a:lnTo>
                  <a:pt x="1656" y="6532"/>
                </a:lnTo>
                <a:lnTo>
                  <a:pt x="1564" y="7038"/>
                </a:lnTo>
                <a:lnTo>
                  <a:pt x="1518" y="7544"/>
                </a:lnTo>
                <a:lnTo>
                  <a:pt x="2852" y="7544"/>
                </a:lnTo>
                <a:lnTo>
                  <a:pt x="2852" y="8694"/>
                </a:lnTo>
                <a:lnTo>
                  <a:pt x="1472" y="8694"/>
                </a:lnTo>
                <a:lnTo>
                  <a:pt x="1564" y="9384"/>
                </a:lnTo>
                <a:lnTo>
                  <a:pt x="1748" y="10028"/>
                </a:lnTo>
                <a:lnTo>
                  <a:pt x="14582" y="10028"/>
                </a:lnTo>
                <a:lnTo>
                  <a:pt x="14720" y="9384"/>
                </a:lnTo>
                <a:lnTo>
                  <a:pt x="14812" y="8786"/>
                </a:lnTo>
                <a:close/>
                <a:moveTo>
                  <a:pt x="7728" y="6670"/>
                </a:moveTo>
                <a:lnTo>
                  <a:pt x="7498" y="6762"/>
                </a:lnTo>
                <a:lnTo>
                  <a:pt x="7314" y="6900"/>
                </a:lnTo>
                <a:lnTo>
                  <a:pt x="7130" y="7038"/>
                </a:lnTo>
                <a:lnTo>
                  <a:pt x="6992" y="7222"/>
                </a:lnTo>
                <a:lnTo>
                  <a:pt x="6853" y="7406"/>
                </a:lnTo>
                <a:lnTo>
                  <a:pt x="6808" y="7636"/>
                </a:lnTo>
                <a:lnTo>
                  <a:pt x="6716" y="7866"/>
                </a:lnTo>
                <a:lnTo>
                  <a:pt x="6716" y="8096"/>
                </a:lnTo>
                <a:lnTo>
                  <a:pt x="6762" y="8418"/>
                </a:lnTo>
                <a:lnTo>
                  <a:pt x="6853" y="8694"/>
                </a:lnTo>
                <a:lnTo>
                  <a:pt x="6992" y="8970"/>
                </a:lnTo>
                <a:lnTo>
                  <a:pt x="7176" y="9200"/>
                </a:lnTo>
                <a:lnTo>
                  <a:pt x="7406" y="9384"/>
                </a:lnTo>
                <a:lnTo>
                  <a:pt x="7636" y="9522"/>
                </a:lnTo>
                <a:lnTo>
                  <a:pt x="7958" y="9614"/>
                </a:lnTo>
                <a:lnTo>
                  <a:pt x="8234" y="9660"/>
                </a:lnTo>
                <a:lnTo>
                  <a:pt x="8556" y="9614"/>
                </a:lnTo>
                <a:lnTo>
                  <a:pt x="8832" y="9522"/>
                </a:lnTo>
                <a:lnTo>
                  <a:pt x="9108" y="9384"/>
                </a:lnTo>
                <a:lnTo>
                  <a:pt x="9338" y="9200"/>
                </a:lnTo>
                <a:lnTo>
                  <a:pt x="9522" y="8970"/>
                </a:lnTo>
                <a:lnTo>
                  <a:pt x="9660" y="8694"/>
                </a:lnTo>
                <a:lnTo>
                  <a:pt x="9752" y="8418"/>
                </a:lnTo>
                <a:lnTo>
                  <a:pt x="9798" y="8096"/>
                </a:lnTo>
                <a:lnTo>
                  <a:pt x="9752" y="7866"/>
                </a:lnTo>
                <a:lnTo>
                  <a:pt x="9706" y="7590"/>
                </a:lnTo>
                <a:lnTo>
                  <a:pt x="10902" y="2806"/>
                </a:lnTo>
                <a:lnTo>
                  <a:pt x="7728" y="6670"/>
                </a:ln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37" name="Arc 27"/>
          <p:cNvSpPr>
            <a:spLocks/>
          </p:cNvSpPr>
          <p:nvPr/>
        </p:nvSpPr>
        <p:spPr bwMode="auto">
          <a:xfrm rot="2069795" flipV="1">
            <a:off x="1420647" y="2966159"/>
            <a:ext cx="993804" cy="704602"/>
          </a:xfrm>
          <a:custGeom>
            <a:avLst/>
            <a:gdLst>
              <a:gd name="T0" fmla="*/ 0 w 31854"/>
              <a:gd name="T1" fmla="*/ 63 h 23764"/>
              <a:gd name="T2" fmla="*/ 763 w 31854"/>
              <a:gd name="T3" fmla="*/ 575 h 23764"/>
              <a:gd name="T4" fmla="*/ 247 w 31854"/>
              <a:gd name="T5" fmla="*/ 523 h 23764"/>
              <a:gd name="T6" fmla="*/ 0 60000 65536"/>
              <a:gd name="T7" fmla="*/ 0 60000 65536"/>
              <a:gd name="T8" fmla="*/ 0 60000 65536"/>
              <a:gd name="T9" fmla="*/ 0 w 31854"/>
              <a:gd name="T10" fmla="*/ 0 h 23764"/>
              <a:gd name="T11" fmla="*/ 31854 w 31854"/>
              <a:gd name="T12" fmla="*/ 23764 h 23764"/>
            </a:gdLst>
            <a:ahLst/>
            <a:cxnLst>
              <a:cxn ang="T6">
                <a:pos x="T0" y="T1"/>
              </a:cxn>
              <a:cxn ang="T7">
                <a:pos x="T2" y="T3"/>
              </a:cxn>
              <a:cxn ang="T8">
                <a:pos x="T4" y="T5"/>
              </a:cxn>
            </a:cxnLst>
            <a:rect l="T9" t="T10" r="T11" b="T12"/>
            <a:pathLst>
              <a:path w="31854" h="23764" fill="none" extrusionOk="0">
                <a:moveTo>
                  <a:pt x="0" y="2589"/>
                </a:moveTo>
                <a:cubicBezTo>
                  <a:pt x="3150" y="889"/>
                  <a:pt x="6674" y="-1"/>
                  <a:pt x="10254" y="0"/>
                </a:cubicBezTo>
                <a:cubicBezTo>
                  <a:pt x="22183" y="0"/>
                  <a:pt x="31854" y="9670"/>
                  <a:pt x="31854" y="21600"/>
                </a:cubicBezTo>
                <a:cubicBezTo>
                  <a:pt x="31854" y="22322"/>
                  <a:pt x="31817" y="23044"/>
                  <a:pt x="31745" y="23764"/>
                </a:cubicBezTo>
              </a:path>
              <a:path w="31854" h="23764" stroke="0" extrusionOk="0">
                <a:moveTo>
                  <a:pt x="0" y="2589"/>
                </a:moveTo>
                <a:cubicBezTo>
                  <a:pt x="3150" y="889"/>
                  <a:pt x="6674" y="-1"/>
                  <a:pt x="10254" y="0"/>
                </a:cubicBezTo>
                <a:cubicBezTo>
                  <a:pt x="22183" y="0"/>
                  <a:pt x="31854" y="9670"/>
                  <a:pt x="31854" y="21600"/>
                </a:cubicBezTo>
                <a:cubicBezTo>
                  <a:pt x="31854" y="22322"/>
                  <a:pt x="31817" y="23044"/>
                  <a:pt x="31745" y="23764"/>
                </a:cubicBezTo>
                <a:lnTo>
                  <a:pt x="10254" y="21600"/>
                </a:lnTo>
                <a:close/>
              </a:path>
            </a:pathLst>
          </a:custGeom>
          <a:solidFill>
            <a:schemeClr val="tx2">
              <a:lumMod val="40000"/>
              <a:lumOff val="60000"/>
              <a:alpha val="30000"/>
            </a:schemeClr>
          </a:solidFill>
          <a:ln w="9525">
            <a:noFill/>
            <a:round/>
            <a:headEnd/>
            <a:tailEnd/>
          </a:ln>
        </p:spPr>
        <p:txBody>
          <a:bodyPr wrap="none" lIns="80152" tIns="40076" rIns="80152" bIns="40076" anchor="ctr"/>
          <a:lstStyle/>
          <a:p>
            <a:endParaRPr lang="zh-CN" altLang="en-US">
              <a:solidFill>
                <a:schemeClr val="bg1"/>
              </a:solidFill>
              <a:latin typeface="微软雅黑" pitchFamily="34" charset="-122"/>
              <a:ea typeface="微软雅黑" pitchFamily="34" charset="-122"/>
            </a:endParaRPr>
          </a:p>
        </p:txBody>
      </p:sp>
      <p:sp>
        <p:nvSpPr>
          <p:cNvPr id="38" name="Arc 28"/>
          <p:cNvSpPr>
            <a:spLocks/>
          </p:cNvSpPr>
          <p:nvPr/>
        </p:nvSpPr>
        <p:spPr bwMode="auto">
          <a:xfrm rot="9404539" flipV="1">
            <a:off x="1139112" y="2388997"/>
            <a:ext cx="993804" cy="704602"/>
          </a:xfrm>
          <a:custGeom>
            <a:avLst/>
            <a:gdLst>
              <a:gd name="T0" fmla="*/ 0 w 31854"/>
              <a:gd name="T1" fmla="*/ 63 h 23764"/>
              <a:gd name="T2" fmla="*/ 763 w 31854"/>
              <a:gd name="T3" fmla="*/ 575 h 23764"/>
              <a:gd name="T4" fmla="*/ 247 w 31854"/>
              <a:gd name="T5" fmla="*/ 523 h 23764"/>
              <a:gd name="T6" fmla="*/ 0 60000 65536"/>
              <a:gd name="T7" fmla="*/ 0 60000 65536"/>
              <a:gd name="T8" fmla="*/ 0 60000 65536"/>
              <a:gd name="T9" fmla="*/ 0 w 31854"/>
              <a:gd name="T10" fmla="*/ 0 h 23764"/>
              <a:gd name="T11" fmla="*/ 31854 w 31854"/>
              <a:gd name="T12" fmla="*/ 23764 h 23764"/>
            </a:gdLst>
            <a:ahLst/>
            <a:cxnLst>
              <a:cxn ang="T6">
                <a:pos x="T0" y="T1"/>
              </a:cxn>
              <a:cxn ang="T7">
                <a:pos x="T2" y="T3"/>
              </a:cxn>
              <a:cxn ang="T8">
                <a:pos x="T4" y="T5"/>
              </a:cxn>
            </a:cxnLst>
            <a:rect l="T9" t="T10" r="T11" b="T12"/>
            <a:pathLst>
              <a:path w="31854" h="23764" fill="none" extrusionOk="0">
                <a:moveTo>
                  <a:pt x="0" y="2589"/>
                </a:moveTo>
                <a:cubicBezTo>
                  <a:pt x="3150" y="889"/>
                  <a:pt x="6674" y="-1"/>
                  <a:pt x="10254" y="0"/>
                </a:cubicBezTo>
                <a:cubicBezTo>
                  <a:pt x="22183" y="0"/>
                  <a:pt x="31854" y="9670"/>
                  <a:pt x="31854" y="21600"/>
                </a:cubicBezTo>
                <a:cubicBezTo>
                  <a:pt x="31854" y="22322"/>
                  <a:pt x="31817" y="23044"/>
                  <a:pt x="31745" y="23764"/>
                </a:cubicBezTo>
              </a:path>
              <a:path w="31854" h="23764" stroke="0" extrusionOk="0">
                <a:moveTo>
                  <a:pt x="0" y="2589"/>
                </a:moveTo>
                <a:cubicBezTo>
                  <a:pt x="3150" y="889"/>
                  <a:pt x="6674" y="-1"/>
                  <a:pt x="10254" y="0"/>
                </a:cubicBezTo>
                <a:cubicBezTo>
                  <a:pt x="22183" y="0"/>
                  <a:pt x="31854" y="9670"/>
                  <a:pt x="31854" y="21600"/>
                </a:cubicBezTo>
                <a:cubicBezTo>
                  <a:pt x="31854" y="22322"/>
                  <a:pt x="31817" y="23044"/>
                  <a:pt x="31745" y="23764"/>
                </a:cubicBezTo>
                <a:lnTo>
                  <a:pt x="10254" y="21600"/>
                </a:lnTo>
                <a:close/>
              </a:path>
            </a:pathLst>
          </a:custGeom>
          <a:solidFill>
            <a:srgbClr val="FFC000">
              <a:alpha val="30000"/>
            </a:srgbClr>
          </a:solidFill>
          <a:ln w="9525">
            <a:noFill/>
            <a:round/>
            <a:headEnd/>
            <a:tailEnd/>
          </a:ln>
        </p:spPr>
        <p:txBody>
          <a:bodyPr wrap="none" lIns="80152" tIns="40076" rIns="80152" bIns="40076" anchor="ctr"/>
          <a:lstStyle/>
          <a:p>
            <a:endParaRPr lang="zh-CN" altLang="en-US">
              <a:solidFill>
                <a:schemeClr val="bg1"/>
              </a:solidFill>
              <a:latin typeface="微软雅黑" pitchFamily="34" charset="-122"/>
              <a:ea typeface="微软雅黑" pitchFamily="34" charset="-122"/>
            </a:endParaRPr>
          </a:p>
        </p:txBody>
      </p:sp>
      <p:sp>
        <p:nvSpPr>
          <p:cNvPr id="39" name="Arc 29"/>
          <p:cNvSpPr>
            <a:spLocks/>
          </p:cNvSpPr>
          <p:nvPr/>
        </p:nvSpPr>
        <p:spPr bwMode="auto">
          <a:xfrm rot="16720295" flipV="1">
            <a:off x="1871681" y="2421422"/>
            <a:ext cx="867580" cy="730434"/>
          </a:xfrm>
          <a:custGeom>
            <a:avLst/>
            <a:gdLst>
              <a:gd name="T0" fmla="*/ 0 w 29373"/>
              <a:gd name="T1" fmla="*/ 35 h 23286"/>
              <a:gd name="T2" fmla="*/ 706 w 29373"/>
              <a:gd name="T3" fmla="*/ 563 h 23286"/>
              <a:gd name="T4" fmla="*/ 187 w 29373"/>
              <a:gd name="T5" fmla="*/ 522 h 23286"/>
              <a:gd name="T6" fmla="*/ 0 60000 65536"/>
              <a:gd name="T7" fmla="*/ 0 60000 65536"/>
              <a:gd name="T8" fmla="*/ 0 60000 65536"/>
              <a:gd name="T9" fmla="*/ 0 w 29373"/>
              <a:gd name="T10" fmla="*/ 0 h 23286"/>
              <a:gd name="T11" fmla="*/ 29373 w 29373"/>
              <a:gd name="T12" fmla="*/ 23286 h 23286"/>
            </a:gdLst>
            <a:ahLst/>
            <a:cxnLst>
              <a:cxn ang="T6">
                <a:pos x="T0" y="T1"/>
              </a:cxn>
              <a:cxn ang="T7">
                <a:pos x="T2" y="T3"/>
              </a:cxn>
              <a:cxn ang="T8">
                <a:pos x="T4" y="T5"/>
              </a:cxn>
            </a:cxnLst>
            <a:rect l="T9" t="T10" r="T11" b="T12"/>
            <a:pathLst>
              <a:path w="29373" h="23286" fill="none" extrusionOk="0">
                <a:moveTo>
                  <a:pt x="0" y="1447"/>
                </a:moveTo>
                <a:cubicBezTo>
                  <a:pt x="2479" y="490"/>
                  <a:pt x="5115" y="-1"/>
                  <a:pt x="7773" y="0"/>
                </a:cubicBezTo>
                <a:cubicBezTo>
                  <a:pt x="19702" y="0"/>
                  <a:pt x="29373" y="9670"/>
                  <a:pt x="29373" y="21600"/>
                </a:cubicBezTo>
                <a:cubicBezTo>
                  <a:pt x="29373" y="22162"/>
                  <a:pt x="29351" y="22725"/>
                  <a:pt x="29307" y="23286"/>
                </a:cubicBezTo>
              </a:path>
              <a:path w="29373" h="23286" stroke="0" extrusionOk="0">
                <a:moveTo>
                  <a:pt x="0" y="1447"/>
                </a:moveTo>
                <a:cubicBezTo>
                  <a:pt x="2479" y="490"/>
                  <a:pt x="5115" y="-1"/>
                  <a:pt x="7773" y="0"/>
                </a:cubicBezTo>
                <a:cubicBezTo>
                  <a:pt x="19702" y="0"/>
                  <a:pt x="29373" y="9670"/>
                  <a:pt x="29373" y="21600"/>
                </a:cubicBezTo>
                <a:cubicBezTo>
                  <a:pt x="29373" y="22162"/>
                  <a:pt x="29351" y="22725"/>
                  <a:pt x="29307" y="23286"/>
                </a:cubicBezTo>
                <a:lnTo>
                  <a:pt x="7773" y="21600"/>
                </a:lnTo>
                <a:close/>
              </a:path>
            </a:pathLst>
          </a:custGeom>
          <a:solidFill>
            <a:srgbClr val="00B0F0">
              <a:alpha val="30000"/>
            </a:srgbClr>
          </a:solidFill>
          <a:ln w="9525">
            <a:noFill/>
            <a:round/>
            <a:headEnd/>
            <a:tailEnd/>
          </a:ln>
        </p:spPr>
        <p:txBody>
          <a:bodyPr wrap="none" lIns="80152" tIns="40076" rIns="80152" bIns="40076" anchor="ctr"/>
          <a:lstStyle/>
          <a:p>
            <a:endParaRPr lang="zh-CN" altLang="en-US">
              <a:solidFill>
                <a:schemeClr val="bg1"/>
              </a:solidFill>
              <a:latin typeface="微软雅黑" pitchFamily="34" charset="-122"/>
              <a:ea typeface="微软雅黑" pitchFamily="34" charset="-122"/>
            </a:endParaRPr>
          </a:p>
        </p:txBody>
      </p:sp>
      <p:sp>
        <p:nvSpPr>
          <p:cNvPr id="40" name="矩形 39"/>
          <p:cNvSpPr/>
          <p:nvPr/>
        </p:nvSpPr>
        <p:spPr>
          <a:xfrm>
            <a:off x="2364371" y="2307941"/>
            <a:ext cx="768907" cy="238509"/>
          </a:xfrm>
          <a:prstGeom prst="rect">
            <a:avLst/>
          </a:prstGeom>
        </p:spPr>
        <p:txBody>
          <a:bodyPr wrap="square" lIns="68562" tIns="34281" rIns="68562" bIns="34281">
            <a:spAutoFit/>
          </a:bodyPr>
          <a:lstStyle/>
          <a:p>
            <a:r>
              <a:rPr lang="en-US" altLang="zh-CN" sz="1100" dirty="0" smtClean="0">
                <a:solidFill>
                  <a:schemeClr val="bg1"/>
                </a:solidFill>
                <a:latin typeface="微软雅黑" pitchFamily="34" charset="-122"/>
                <a:ea typeface="微软雅黑" pitchFamily="34" charset="-122"/>
                <a:cs typeface="Arial" pitchFamily="34" charset="0"/>
              </a:rPr>
              <a:t>Radio 1</a:t>
            </a:r>
          </a:p>
        </p:txBody>
      </p:sp>
      <p:sp>
        <p:nvSpPr>
          <p:cNvPr id="41" name="矩形 40"/>
          <p:cNvSpPr/>
          <p:nvPr/>
        </p:nvSpPr>
        <p:spPr>
          <a:xfrm>
            <a:off x="961988" y="2307941"/>
            <a:ext cx="918943" cy="238509"/>
          </a:xfrm>
          <a:prstGeom prst="rect">
            <a:avLst/>
          </a:prstGeom>
        </p:spPr>
        <p:txBody>
          <a:bodyPr wrap="square" lIns="68562" tIns="34281" rIns="68562" bIns="34281">
            <a:spAutoFit/>
          </a:bodyPr>
          <a:lstStyle/>
          <a:p>
            <a:r>
              <a:rPr lang="en-US" altLang="zh-CN" sz="1100" dirty="0" smtClean="0">
                <a:solidFill>
                  <a:schemeClr val="bg1"/>
                </a:solidFill>
                <a:latin typeface="微软雅黑" pitchFamily="34" charset="-122"/>
                <a:ea typeface="微软雅黑" pitchFamily="34" charset="-122"/>
                <a:cs typeface="Arial" pitchFamily="34" charset="0"/>
              </a:rPr>
              <a:t>Radio 2</a:t>
            </a:r>
          </a:p>
        </p:txBody>
      </p:sp>
      <p:sp>
        <p:nvSpPr>
          <p:cNvPr id="42" name="矩形 41"/>
          <p:cNvSpPr/>
          <p:nvPr/>
        </p:nvSpPr>
        <p:spPr>
          <a:xfrm>
            <a:off x="1602633" y="3734206"/>
            <a:ext cx="816839" cy="238509"/>
          </a:xfrm>
          <a:prstGeom prst="rect">
            <a:avLst/>
          </a:prstGeom>
        </p:spPr>
        <p:txBody>
          <a:bodyPr wrap="square" lIns="68562" tIns="34281" rIns="68562" bIns="34281">
            <a:spAutoFit/>
          </a:bodyPr>
          <a:lstStyle/>
          <a:p>
            <a:pPr algn="ctr"/>
            <a:r>
              <a:rPr lang="en-US" altLang="zh-CN" sz="1100" dirty="0" smtClean="0">
                <a:solidFill>
                  <a:schemeClr val="bg1"/>
                </a:solidFill>
                <a:latin typeface="微软雅黑" pitchFamily="34" charset="-122"/>
                <a:ea typeface="微软雅黑" pitchFamily="34" charset="-122"/>
                <a:cs typeface="Arial" pitchFamily="34" charset="0"/>
              </a:rPr>
              <a:t>Radio 3</a:t>
            </a:r>
          </a:p>
        </p:txBody>
      </p:sp>
      <p:pic>
        <p:nvPicPr>
          <p:cNvPr id="43" name="Picture 6" descr="D:\日常工作\WLAN上市\10产品彩页\WLAN照片集\AP7030DE-Processed imges\3.png"/>
          <p:cNvPicPr>
            <a:picLocks noChangeAspect="1" noChangeArrowheads="1"/>
          </p:cNvPicPr>
          <p:nvPr/>
        </p:nvPicPr>
        <p:blipFill>
          <a:blip r:embed="rId6" cstate="print"/>
          <a:srcRect/>
          <a:stretch>
            <a:fillRect/>
          </a:stretch>
        </p:blipFill>
        <p:spPr bwMode="auto">
          <a:xfrm>
            <a:off x="1769215" y="2795132"/>
            <a:ext cx="383996" cy="364813"/>
          </a:xfrm>
          <a:prstGeom prst="rect">
            <a:avLst/>
          </a:prstGeom>
          <a:noFill/>
        </p:spPr>
      </p:pic>
      <p:cxnSp>
        <p:nvCxnSpPr>
          <p:cNvPr id="44" name="直接箭头连接符 43"/>
          <p:cNvCxnSpPr/>
          <p:nvPr/>
        </p:nvCxnSpPr>
        <p:spPr>
          <a:xfrm>
            <a:off x="2501247" y="2800033"/>
            <a:ext cx="326654" cy="0"/>
          </a:xfrm>
          <a:prstGeom prst="straightConnector1">
            <a:avLst/>
          </a:prstGeom>
          <a:ln>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nvCxnSpPr>
        <p:spPr>
          <a:xfrm flipH="1">
            <a:off x="1040379" y="2839254"/>
            <a:ext cx="464249" cy="0"/>
          </a:xfrm>
          <a:prstGeom prst="straightConnector1">
            <a:avLst/>
          </a:prstGeom>
          <a:ln>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6" name="肘形连接符 66"/>
          <p:cNvCxnSpPr/>
          <p:nvPr/>
        </p:nvCxnSpPr>
        <p:spPr>
          <a:xfrm rot="10800000">
            <a:off x="547445" y="3071340"/>
            <a:ext cx="930912" cy="373172"/>
          </a:xfrm>
          <a:prstGeom prst="bentConnector2">
            <a:avLst/>
          </a:prstGeom>
          <a:ln>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7" name="矩形 46"/>
          <p:cNvSpPr/>
          <p:nvPr/>
        </p:nvSpPr>
        <p:spPr>
          <a:xfrm>
            <a:off x="1099623" y="1286670"/>
            <a:ext cx="1765916" cy="492467"/>
          </a:xfrm>
          <a:prstGeom prst="rect">
            <a:avLst/>
          </a:prstGeom>
        </p:spPr>
        <p:txBody>
          <a:bodyPr wrap="none" lIns="121944" tIns="60972" rIns="121944" bIns="60972">
            <a:spAutoFit/>
          </a:bodyPr>
          <a:lstStyle/>
          <a:p>
            <a:pPr algn="ctr"/>
            <a:r>
              <a:rPr lang="zh-CN" altLang="en-US" sz="1200" b="1" kern="1700" dirty="0" smtClean="0">
                <a:solidFill>
                  <a:schemeClr val="bg1"/>
                </a:solidFill>
                <a:latin typeface="微软雅黑" pitchFamily="34" charset="-122"/>
                <a:ea typeface="微软雅黑" pitchFamily="34" charset="-122"/>
                <a:cs typeface="Arial" pitchFamily="34" charset="0"/>
              </a:rPr>
              <a:t>软件定义射频 </a:t>
            </a:r>
            <a:r>
              <a:rPr lang="en-US" altLang="zh-CN" sz="1200" b="1" kern="1700" dirty="0" smtClean="0">
                <a:solidFill>
                  <a:schemeClr val="bg1"/>
                </a:solidFill>
                <a:latin typeface="微软雅黑" pitchFamily="34" charset="-122"/>
                <a:ea typeface="微软雅黑" pitchFamily="34" charset="-122"/>
                <a:cs typeface="Arial" pitchFamily="34" charset="0"/>
              </a:rPr>
              <a:t>(SDR)</a:t>
            </a:r>
          </a:p>
          <a:p>
            <a:pPr algn="ctr"/>
            <a:r>
              <a:rPr lang="zh-CN" altLang="en-US" sz="1200" b="1" kern="1700" dirty="0">
                <a:solidFill>
                  <a:schemeClr val="bg1"/>
                </a:solidFill>
                <a:latin typeface="微软雅黑" pitchFamily="34" charset="-122"/>
                <a:ea typeface="微软雅黑" pitchFamily="34" charset="-122"/>
                <a:cs typeface="Arial" pitchFamily="34" charset="0"/>
              </a:rPr>
              <a:t>三射频，</a:t>
            </a:r>
            <a:r>
              <a:rPr lang="en-US" altLang="zh-CN" sz="1200" b="1" kern="1700" dirty="0">
                <a:solidFill>
                  <a:schemeClr val="bg1"/>
                </a:solidFill>
                <a:latin typeface="微软雅黑" pitchFamily="34" charset="-122"/>
                <a:ea typeface="微软雅黑" pitchFamily="34" charset="-122"/>
                <a:cs typeface="Arial" pitchFamily="34" charset="0"/>
              </a:rPr>
              <a:t>2.5G</a:t>
            </a:r>
            <a:r>
              <a:rPr lang="zh-CN" altLang="en-US" sz="1200" b="1" kern="1700" dirty="0">
                <a:solidFill>
                  <a:schemeClr val="bg1"/>
                </a:solidFill>
                <a:latin typeface="微软雅黑" pitchFamily="34" charset="-122"/>
                <a:ea typeface="微软雅黑" pitchFamily="34" charset="-122"/>
                <a:cs typeface="Arial" pitchFamily="34" charset="0"/>
              </a:rPr>
              <a:t>高</a:t>
            </a:r>
            <a:r>
              <a:rPr lang="zh-CN" altLang="en-US" sz="1200" b="1" kern="1700" dirty="0" smtClean="0">
                <a:solidFill>
                  <a:schemeClr val="bg1"/>
                </a:solidFill>
                <a:latin typeface="微软雅黑" pitchFamily="34" charset="-122"/>
                <a:ea typeface="微软雅黑" pitchFamily="34" charset="-122"/>
                <a:cs typeface="Arial" pitchFamily="34" charset="0"/>
              </a:rPr>
              <a:t>速率</a:t>
            </a:r>
            <a:r>
              <a:rPr lang="en-US" altLang="zh-CN" sz="1200" b="1" kern="1700" dirty="0" smtClean="0">
                <a:solidFill>
                  <a:schemeClr val="bg1"/>
                </a:solidFill>
                <a:latin typeface="微软雅黑" pitchFamily="34" charset="-122"/>
                <a:ea typeface="微软雅黑" pitchFamily="34" charset="-122"/>
                <a:cs typeface="Arial" pitchFamily="34" charset="0"/>
              </a:rPr>
              <a:t>  </a:t>
            </a:r>
          </a:p>
        </p:txBody>
      </p:sp>
      <p:sp>
        <p:nvSpPr>
          <p:cNvPr id="48" name="文本框 69"/>
          <p:cNvSpPr txBox="1"/>
          <p:nvPr/>
        </p:nvSpPr>
        <p:spPr>
          <a:xfrm>
            <a:off x="2385531" y="3145535"/>
            <a:ext cx="1334870" cy="492467"/>
          </a:xfrm>
          <a:prstGeom prst="rect">
            <a:avLst/>
          </a:prstGeom>
          <a:noFill/>
        </p:spPr>
        <p:txBody>
          <a:bodyPr wrap="square" lIns="121944" tIns="60972" rIns="121944" bIns="60972" rtlCol="0">
            <a:spAutoFit/>
          </a:bodyPr>
          <a:lstStyle/>
          <a:p>
            <a:pPr algn="ctr"/>
            <a:r>
              <a:rPr lang="zh-CN" altLang="en-US" sz="1200" b="1" dirty="0" smtClean="0">
                <a:solidFill>
                  <a:schemeClr val="bg1"/>
                </a:solidFill>
                <a:latin typeface="微软雅黑" pitchFamily="34" charset="-122"/>
                <a:ea typeface="微软雅黑" pitchFamily="34" charset="-122"/>
              </a:rPr>
              <a:t>定位</a:t>
            </a:r>
            <a:r>
              <a:rPr lang="en-US" altLang="zh-CN" sz="1200" b="1" dirty="0" smtClean="0">
                <a:solidFill>
                  <a:schemeClr val="bg1"/>
                </a:solidFill>
                <a:latin typeface="微软雅黑" pitchFamily="34" charset="-122"/>
                <a:ea typeface="微软雅黑" pitchFamily="34" charset="-122"/>
              </a:rPr>
              <a:t>/</a:t>
            </a:r>
            <a:r>
              <a:rPr lang="zh-CN" altLang="en-US" sz="1200" b="1" dirty="0" smtClean="0">
                <a:solidFill>
                  <a:schemeClr val="bg1"/>
                </a:solidFill>
                <a:latin typeface="微软雅黑" pitchFamily="34" charset="-122"/>
                <a:ea typeface="微软雅黑" pitchFamily="34" charset="-122"/>
              </a:rPr>
              <a:t>桥接</a:t>
            </a:r>
            <a:endParaRPr lang="en-US" altLang="zh-CN" sz="1200" b="1" dirty="0" smtClean="0">
              <a:solidFill>
                <a:schemeClr val="bg1"/>
              </a:solidFill>
              <a:latin typeface="微软雅黑" pitchFamily="34" charset="-122"/>
              <a:ea typeface="微软雅黑" pitchFamily="34" charset="-122"/>
            </a:endParaRPr>
          </a:p>
          <a:p>
            <a:pPr algn="ctr"/>
            <a:r>
              <a:rPr lang="zh-CN" altLang="en-US" sz="1200" b="1" dirty="0">
                <a:solidFill>
                  <a:schemeClr val="bg1"/>
                </a:solidFill>
                <a:latin typeface="微软雅黑" pitchFamily="34" charset="-122"/>
                <a:ea typeface="微软雅黑" pitchFamily="34" charset="-122"/>
              </a:rPr>
              <a:t>软件</a:t>
            </a:r>
            <a:r>
              <a:rPr lang="zh-CN" altLang="en-US" sz="1200" b="1" dirty="0" smtClean="0">
                <a:solidFill>
                  <a:schemeClr val="bg1"/>
                </a:solidFill>
                <a:latin typeface="微软雅黑" pitchFamily="34" charset="-122"/>
                <a:ea typeface="微软雅黑" pitchFamily="34" charset="-122"/>
              </a:rPr>
              <a:t>定义</a:t>
            </a:r>
            <a:endParaRPr lang="zh-CN" altLang="en-US" sz="1200" b="1" dirty="0">
              <a:solidFill>
                <a:schemeClr val="bg1"/>
              </a:solidFill>
              <a:latin typeface="微软雅黑" pitchFamily="34" charset="-122"/>
              <a:ea typeface="微软雅黑" pitchFamily="34" charset="-122"/>
            </a:endParaRPr>
          </a:p>
        </p:txBody>
      </p:sp>
      <p:cxnSp>
        <p:nvCxnSpPr>
          <p:cNvPr id="49" name="直接连接符 48"/>
          <p:cNvCxnSpPr/>
          <p:nvPr/>
        </p:nvCxnSpPr>
        <p:spPr>
          <a:xfrm>
            <a:off x="3690610" y="1968356"/>
            <a:ext cx="1172921"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5487003" y="1968356"/>
            <a:ext cx="1172921"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7205333" y="1968356"/>
            <a:ext cx="1172921"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pic>
        <p:nvPicPr>
          <p:cNvPr id="52" name="pasted-image.pdf"/>
          <p:cNvPicPr>
            <a:picLocks noChangeAspect="1"/>
          </p:cNvPicPr>
          <p:nvPr/>
        </p:nvPicPr>
        <p:blipFill>
          <a:blip r:embed="rId7" cstate="print">
            <a:extLst/>
          </a:blip>
          <a:stretch>
            <a:fillRect/>
          </a:stretch>
        </p:blipFill>
        <p:spPr>
          <a:xfrm>
            <a:off x="873454" y="1968356"/>
            <a:ext cx="2143937" cy="2018365"/>
          </a:xfrm>
          <a:prstGeom prst="rect">
            <a:avLst/>
          </a:prstGeom>
          <a:ln w="3175">
            <a:miter lim="400000"/>
          </a:ln>
        </p:spPr>
      </p:pic>
      <p:sp>
        <p:nvSpPr>
          <p:cNvPr id="53" name="文本框 63"/>
          <p:cNvSpPr txBox="1"/>
          <p:nvPr/>
        </p:nvSpPr>
        <p:spPr>
          <a:xfrm>
            <a:off x="1930" y="2578873"/>
            <a:ext cx="1334870" cy="492467"/>
          </a:xfrm>
          <a:prstGeom prst="rect">
            <a:avLst/>
          </a:prstGeom>
          <a:noFill/>
        </p:spPr>
        <p:txBody>
          <a:bodyPr wrap="square" lIns="121944" tIns="60972" rIns="121944" bIns="60972" rtlCol="0">
            <a:spAutoFit/>
          </a:bodyPr>
          <a:lstStyle/>
          <a:p>
            <a:pPr algn="ctr"/>
            <a:r>
              <a:rPr lang="en-US" altLang="zh-CN" sz="1200" b="1" dirty="0" smtClean="0">
                <a:solidFill>
                  <a:schemeClr val="bg1"/>
                </a:solidFill>
                <a:latin typeface="微软雅黑" pitchFamily="34" charset="-122"/>
                <a:ea typeface="微软雅黑" pitchFamily="34" charset="-122"/>
              </a:rPr>
              <a:t>2.4/5G</a:t>
            </a:r>
          </a:p>
          <a:p>
            <a:pPr algn="ctr"/>
            <a:r>
              <a:rPr lang="zh-CN" altLang="en-US" sz="1200" b="1" dirty="0">
                <a:solidFill>
                  <a:schemeClr val="bg1"/>
                </a:solidFill>
                <a:latin typeface="微软雅黑" pitchFamily="34" charset="-122"/>
                <a:ea typeface="微软雅黑" pitchFamily="34" charset="-122"/>
              </a:rPr>
              <a:t>软件</a:t>
            </a:r>
            <a:r>
              <a:rPr lang="zh-CN" altLang="en-US" sz="1200" b="1" dirty="0" smtClean="0">
                <a:solidFill>
                  <a:schemeClr val="bg1"/>
                </a:solidFill>
                <a:latin typeface="微软雅黑" pitchFamily="34" charset="-122"/>
                <a:ea typeface="微软雅黑" pitchFamily="34" charset="-122"/>
              </a:rPr>
              <a:t>定义</a:t>
            </a:r>
            <a:endParaRPr lang="zh-CN" altLang="en-US" sz="1200" b="1" dirty="0">
              <a:solidFill>
                <a:schemeClr val="bg1"/>
              </a:solidFill>
              <a:latin typeface="微软雅黑" pitchFamily="34" charset="-122"/>
              <a:ea typeface="微软雅黑" pitchFamily="34" charset="-122"/>
            </a:endParaRPr>
          </a:p>
        </p:txBody>
      </p:sp>
      <p:sp>
        <p:nvSpPr>
          <p:cNvPr id="60" name="标题 14"/>
          <p:cNvSpPr txBox="1">
            <a:spLocks/>
          </p:cNvSpPr>
          <p:nvPr/>
        </p:nvSpPr>
        <p:spPr>
          <a:xfrm>
            <a:off x="251520" y="555566"/>
            <a:ext cx="8424936" cy="360000"/>
          </a:xfrm>
          <a:prstGeom prst="rect">
            <a:avLst/>
          </a:prstGeom>
        </p:spPr>
        <p:txBody>
          <a:bodyPr vert="horz" lIns="91440" tIns="45720" rIns="91440" bIns="45720" rtlCol="0" anchor="ctr">
            <a:noAutofit/>
          </a:bodyPr>
          <a:lstStyle/>
          <a:p>
            <a:pPr lvl="0">
              <a:spcBef>
                <a:spcPct val="0"/>
              </a:spcBef>
            </a:pPr>
            <a:r>
              <a:rPr lang="zh-CN" altLang="en-US" sz="2400" b="1" dirty="0" smtClean="0">
                <a:solidFill>
                  <a:schemeClr val="bg1"/>
                </a:solidFill>
                <a:latin typeface="微软雅黑" pitchFamily="34" charset="-122"/>
                <a:ea typeface="微软雅黑" pitchFamily="34" charset="-122"/>
                <a:sym typeface="Arial"/>
              </a:rPr>
              <a:t>灵活和性能兼得：</a:t>
            </a:r>
            <a:r>
              <a:rPr lang="en-US" altLang="zh-CN" sz="2400" b="1" dirty="0" smtClean="0">
                <a:solidFill>
                  <a:schemeClr val="bg1"/>
                </a:solidFill>
                <a:latin typeface="微软雅黑" pitchFamily="34" charset="-122"/>
                <a:ea typeface="微软雅黑" pitchFamily="34" charset="-122"/>
                <a:sym typeface="Arial"/>
              </a:rPr>
              <a:t> SDR &amp; </a:t>
            </a:r>
            <a:r>
              <a:rPr lang="zh-CN" altLang="en-US" sz="2400" b="1" dirty="0" smtClean="0">
                <a:solidFill>
                  <a:schemeClr val="bg1"/>
                </a:solidFill>
                <a:latin typeface="微软雅黑" pitchFamily="34" charset="-122"/>
                <a:ea typeface="微软雅黑" pitchFamily="34" charset="-122"/>
                <a:sym typeface="Arial"/>
              </a:rPr>
              <a:t>三射频创新融合</a:t>
            </a:r>
            <a:endParaRPr kumimoji="0" lang="zh-CN" altLang="en-US" sz="24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j-cs"/>
            </a:endParaRPr>
          </a:p>
        </p:txBody>
      </p:sp>
    </p:spTree>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18765" y="1043906"/>
            <a:ext cx="2031325" cy="369332"/>
          </a:xfrm>
          <a:prstGeom prst="rect">
            <a:avLst/>
          </a:prstGeom>
        </p:spPr>
        <p:txBody>
          <a:bodyPr wrap="none">
            <a:spAutoFit/>
          </a:bodyPr>
          <a:lstStyle/>
          <a:p>
            <a:r>
              <a:rPr lang="zh-CN" altLang="en-US" b="1" dirty="0" smtClean="0">
                <a:solidFill>
                  <a:schemeClr val="bg1"/>
                </a:solidFill>
                <a:latin typeface="Arial"/>
                <a:ea typeface="微软雅黑"/>
                <a:sym typeface="Arial"/>
              </a:rPr>
              <a:t>物联网全扩展方案</a:t>
            </a:r>
            <a:endParaRPr lang="zh-CN" altLang="en-US" dirty="0">
              <a:solidFill>
                <a:schemeClr val="bg1"/>
              </a:solidFill>
            </a:endParaRPr>
          </a:p>
        </p:txBody>
      </p:sp>
      <p:sp>
        <p:nvSpPr>
          <p:cNvPr id="4" name="TextBox 3"/>
          <p:cNvSpPr txBox="1"/>
          <p:nvPr/>
        </p:nvSpPr>
        <p:spPr>
          <a:xfrm>
            <a:off x="1530432" y="1828374"/>
            <a:ext cx="343364" cy="230832"/>
          </a:xfrm>
          <a:prstGeom prst="rect">
            <a:avLst/>
          </a:prstGeom>
          <a:noFill/>
        </p:spPr>
        <p:txBody>
          <a:bodyPr wrap="none" rtlCol="0">
            <a:spAutoFit/>
          </a:bodyPr>
          <a:lstStyle/>
          <a:p>
            <a:pPr algn="ctr" defTabSz="853775" fontAlgn="auto">
              <a:spcBef>
                <a:spcPts val="0"/>
              </a:spcBef>
              <a:spcAft>
                <a:spcPts val="0"/>
              </a:spcAft>
              <a:defRPr/>
            </a:pPr>
            <a:r>
              <a:rPr lang="en-US" altLang="zh-CN" sz="900" kern="0" dirty="0" smtClean="0">
                <a:solidFill>
                  <a:schemeClr val="bg1"/>
                </a:solidFill>
                <a:latin typeface="微软雅黑" pitchFamily="34" charset="-122"/>
                <a:ea typeface="微软雅黑" pitchFamily="34" charset="-122"/>
              </a:rPr>
              <a:t>AC</a:t>
            </a:r>
            <a:endParaRPr lang="zh-CN" altLang="en-US" sz="900" kern="0" dirty="0">
              <a:solidFill>
                <a:schemeClr val="bg1"/>
              </a:solidFill>
              <a:latin typeface="微软雅黑" pitchFamily="34" charset="-122"/>
              <a:ea typeface="微软雅黑" pitchFamily="34" charset="-122"/>
            </a:endParaRPr>
          </a:p>
        </p:txBody>
      </p:sp>
      <p:sp>
        <p:nvSpPr>
          <p:cNvPr id="5" name="TextBox 4"/>
          <p:cNvSpPr txBox="1"/>
          <p:nvPr/>
        </p:nvSpPr>
        <p:spPr>
          <a:xfrm>
            <a:off x="1450941" y="2339308"/>
            <a:ext cx="530915" cy="369332"/>
          </a:xfrm>
          <a:prstGeom prst="rect">
            <a:avLst/>
          </a:prstGeom>
          <a:noFill/>
        </p:spPr>
        <p:txBody>
          <a:bodyPr wrap="none" rtlCol="0">
            <a:spAutoFit/>
          </a:bodyPr>
          <a:lstStyle/>
          <a:p>
            <a:pPr algn="ctr" defTabSz="853775" fontAlgn="auto">
              <a:spcBef>
                <a:spcPts val="0"/>
              </a:spcBef>
              <a:spcAft>
                <a:spcPts val="0"/>
              </a:spcAft>
              <a:defRPr/>
            </a:pPr>
            <a:r>
              <a:rPr lang="en-US" altLang="zh-CN" sz="900" kern="0" dirty="0" err="1" smtClean="0">
                <a:solidFill>
                  <a:schemeClr val="bg1"/>
                </a:solidFill>
                <a:latin typeface="微软雅黑" pitchFamily="34" charset="-122"/>
                <a:ea typeface="微软雅黑" pitchFamily="34" charset="-122"/>
              </a:rPr>
              <a:t>PoE</a:t>
            </a:r>
            <a:endParaRPr lang="en-US" altLang="zh-CN" sz="900" kern="0" dirty="0" smtClean="0">
              <a:solidFill>
                <a:schemeClr val="bg1"/>
              </a:solidFill>
              <a:latin typeface="微软雅黑" pitchFamily="34" charset="-122"/>
              <a:ea typeface="微软雅黑" pitchFamily="34" charset="-122"/>
            </a:endParaRPr>
          </a:p>
          <a:p>
            <a:pPr algn="ctr" defTabSz="853775" fontAlgn="auto">
              <a:spcBef>
                <a:spcPts val="0"/>
              </a:spcBef>
              <a:spcAft>
                <a:spcPts val="0"/>
              </a:spcAft>
              <a:defRPr/>
            </a:pPr>
            <a:r>
              <a:rPr lang="zh-CN" altLang="en-US" sz="900" kern="0" dirty="0" smtClean="0">
                <a:solidFill>
                  <a:schemeClr val="bg1"/>
                </a:solidFill>
                <a:latin typeface="微软雅黑" pitchFamily="34" charset="-122"/>
                <a:ea typeface="微软雅黑" pitchFamily="34" charset="-122"/>
              </a:rPr>
              <a:t>交换机</a:t>
            </a:r>
            <a:endParaRPr lang="zh-CN" altLang="en-US" sz="900" kern="0" dirty="0">
              <a:solidFill>
                <a:schemeClr val="bg1"/>
              </a:solidFill>
              <a:latin typeface="微软雅黑" pitchFamily="34" charset="-122"/>
              <a:ea typeface="微软雅黑" pitchFamily="34" charset="-122"/>
            </a:endParaRPr>
          </a:p>
        </p:txBody>
      </p:sp>
      <p:sp>
        <p:nvSpPr>
          <p:cNvPr id="6" name="Freeform 511"/>
          <p:cNvSpPr>
            <a:spLocks noEditPoints="1"/>
          </p:cNvSpPr>
          <p:nvPr/>
        </p:nvSpPr>
        <p:spPr bwMode="auto">
          <a:xfrm>
            <a:off x="2176995" y="2506625"/>
            <a:ext cx="27631" cy="27699"/>
          </a:xfrm>
          <a:custGeom>
            <a:avLst/>
            <a:gdLst/>
            <a:ahLst/>
            <a:cxnLst>
              <a:cxn ang="0">
                <a:pos x="37" y="28"/>
              </a:cxn>
              <a:cxn ang="0">
                <a:pos x="0" y="28"/>
              </a:cxn>
              <a:cxn ang="0">
                <a:pos x="0" y="0"/>
              </a:cxn>
              <a:cxn ang="0">
                <a:pos x="37" y="0"/>
              </a:cxn>
              <a:cxn ang="0">
                <a:pos x="37" y="28"/>
              </a:cxn>
              <a:cxn ang="0">
                <a:pos x="9" y="20"/>
              </a:cxn>
              <a:cxn ang="0">
                <a:pos x="29" y="20"/>
              </a:cxn>
              <a:cxn ang="0">
                <a:pos x="29" y="8"/>
              </a:cxn>
              <a:cxn ang="0">
                <a:pos x="9" y="8"/>
              </a:cxn>
              <a:cxn ang="0">
                <a:pos x="9" y="20"/>
              </a:cxn>
            </a:cxnLst>
            <a:rect l="0" t="0" r="r" b="b"/>
            <a:pathLst>
              <a:path w="37" h="28">
                <a:moveTo>
                  <a:pt x="37" y="28"/>
                </a:moveTo>
                <a:lnTo>
                  <a:pt x="0" y="28"/>
                </a:lnTo>
                <a:lnTo>
                  <a:pt x="0" y="0"/>
                </a:lnTo>
                <a:lnTo>
                  <a:pt x="37" y="0"/>
                </a:lnTo>
                <a:lnTo>
                  <a:pt x="37" y="28"/>
                </a:lnTo>
                <a:close/>
                <a:moveTo>
                  <a:pt x="9" y="20"/>
                </a:moveTo>
                <a:lnTo>
                  <a:pt x="29" y="20"/>
                </a:lnTo>
                <a:lnTo>
                  <a:pt x="29" y="8"/>
                </a:lnTo>
                <a:lnTo>
                  <a:pt x="9" y="8"/>
                </a:lnTo>
                <a:lnTo>
                  <a:pt x="9" y="20"/>
                </a:lnTo>
                <a:close/>
              </a:path>
            </a:pathLst>
          </a:custGeom>
          <a:solidFill>
            <a:srgbClr val="231815"/>
          </a:solid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7" name="Freeform 512"/>
          <p:cNvSpPr>
            <a:spLocks noEditPoints="1"/>
          </p:cNvSpPr>
          <p:nvPr/>
        </p:nvSpPr>
        <p:spPr bwMode="auto">
          <a:xfrm>
            <a:off x="2138909" y="2506625"/>
            <a:ext cx="27631" cy="27699"/>
          </a:xfrm>
          <a:custGeom>
            <a:avLst/>
            <a:gdLst/>
            <a:ahLst/>
            <a:cxnLst>
              <a:cxn ang="0">
                <a:pos x="37" y="28"/>
              </a:cxn>
              <a:cxn ang="0">
                <a:pos x="0" y="28"/>
              </a:cxn>
              <a:cxn ang="0">
                <a:pos x="0" y="0"/>
              </a:cxn>
              <a:cxn ang="0">
                <a:pos x="37" y="0"/>
              </a:cxn>
              <a:cxn ang="0">
                <a:pos x="37" y="28"/>
              </a:cxn>
              <a:cxn ang="0">
                <a:pos x="9" y="20"/>
              </a:cxn>
              <a:cxn ang="0">
                <a:pos x="29" y="20"/>
              </a:cxn>
              <a:cxn ang="0">
                <a:pos x="29" y="8"/>
              </a:cxn>
              <a:cxn ang="0">
                <a:pos x="9" y="8"/>
              </a:cxn>
              <a:cxn ang="0">
                <a:pos x="9" y="20"/>
              </a:cxn>
            </a:cxnLst>
            <a:rect l="0" t="0" r="r" b="b"/>
            <a:pathLst>
              <a:path w="37" h="28">
                <a:moveTo>
                  <a:pt x="37" y="28"/>
                </a:moveTo>
                <a:lnTo>
                  <a:pt x="0" y="28"/>
                </a:lnTo>
                <a:lnTo>
                  <a:pt x="0" y="0"/>
                </a:lnTo>
                <a:lnTo>
                  <a:pt x="37" y="0"/>
                </a:lnTo>
                <a:lnTo>
                  <a:pt x="37" y="28"/>
                </a:lnTo>
                <a:close/>
                <a:moveTo>
                  <a:pt x="9" y="20"/>
                </a:moveTo>
                <a:lnTo>
                  <a:pt x="29" y="20"/>
                </a:lnTo>
                <a:lnTo>
                  <a:pt x="29" y="8"/>
                </a:lnTo>
                <a:lnTo>
                  <a:pt x="9" y="8"/>
                </a:lnTo>
                <a:lnTo>
                  <a:pt x="9" y="20"/>
                </a:lnTo>
                <a:close/>
              </a:path>
            </a:pathLst>
          </a:custGeom>
          <a:solidFill>
            <a:srgbClr val="231815"/>
          </a:solid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8" name="Freeform 513"/>
          <p:cNvSpPr>
            <a:spLocks noEditPoints="1"/>
          </p:cNvSpPr>
          <p:nvPr/>
        </p:nvSpPr>
        <p:spPr bwMode="auto">
          <a:xfrm>
            <a:off x="2100823" y="2506625"/>
            <a:ext cx="27631" cy="27699"/>
          </a:xfrm>
          <a:custGeom>
            <a:avLst/>
            <a:gdLst/>
            <a:ahLst/>
            <a:cxnLst>
              <a:cxn ang="0">
                <a:pos x="37" y="28"/>
              </a:cxn>
              <a:cxn ang="0">
                <a:pos x="0" y="28"/>
              </a:cxn>
              <a:cxn ang="0">
                <a:pos x="0" y="0"/>
              </a:cxn>
              <a:cxn ang="0">
                <a:pos x="37" y="0"/>
              </a:cxn>
              <a:cxn ang="0">
                <a:pos x="37" y="28"/>
              </a:cxn>
              <a:cxn ang="0">
                <a:pos x="10" y="20"/>
              </a:cxn>
              <a:cxn ang="0">
                <a:pos x="29" y="20"/>
              </a:cxn>
              <a:cxn ang="0">
                <a:pos x="29" y="8"/>
              </a:cxn>
              <a:cxn ang="0">
                <a:pos x="10" y="8"/>
              </a:cxn>
              <a:cxn ang="0">
                <a:pos x="10" y="20"/>
              </a:cxn>
            </a:cxnLst>
            <a:rect l="0" t="0" r="r" b="b"/>
            <a:pathLst>
              <a:path w="37" h="28">
                <a:moveTo>
                  <a:pt x="37" y="28"/>
                </a:moveTo>
                <a:lnTo>
                  <a:pt x="0" y="28"/>
                </a:lnTo>
                <a:lnTo>
                  <a:pt x="0" y="0"/>
                </a:lnTo>
                <a:lnTo>
                  <a:pt x="37" y="0"/>
                </a:lnTo>
                <a:lnTo>
                  <a:pt x="37" y="28"/>
                </a:lnTo>
                <a:close/>
                <a:moveTo>
                  <a:pt x="10" y="20"/>
                </a:moveTo>
                <a:lnTo>
                  <a:pt x="29" y="20"/>
                </a:lnTo>
                <a:lnTo>
                  <a:pt x="29" y="8"/>
                </a:lnTo>
                <a:lnTo>
                  <a:pt x="10" y="8"/>
                </a:lnTo>
                <a:lnTo>
                  <a:pt x="10" y="20"/>
                </a:lnTo>
                <a:close/>
              </a:path>
            </a:pathLst>
          </a:custGeom>
          <a:solidFill>
            <a:srgbClr val="231815"/>
          </a:solid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9" name="Freeform 514"/>
          <p:cNvSpPr>
            <a:spLocks noEditPoints="1"/>
          </p:cNvSpPr>
          <p:nvPr/>
        </p:nvSpPr>
        <p:spPr bwMode="auto">
          <a:xfrm>
            <a:off x="2332325" y="2501679"/>
            <a:ext cx="28378" cy="37591"/>
          </a:xfrm>
          <a:custGeom>
            <a:avLst/>
            <a:gdLst/>
            <a:ahLst/>
            <a:cxnLst>
              <a:cxn ang="0">
                <a:pos x="20" y="38"/>
              </a:cxn>
              <a:cxn ang="0">
                <a:pos x="13" y="38"/>
              </a:cxn>
              <a:cxn ang="0">
                <a:pos x="7" y="35"/>
              </a:cxn>
              <a:cxn ang="0">
                <a:pos x="3" y="28"/>
              </a:cxn>
              <a:cxn ang="0">
                <a:pos x="0" y="23"/>
              </a:cxn>
              <a:cxn ang="0">
                <a:pos x="0" y="18"/>
              </a:cxn>
              <a:cxn ang="0">
                <a:pos x="2" y="12"/>
              </a:cxn>
              <a:cxn ang="0">
                <a:pos x="5" y="7"/>
              </a:cxn>
              <a:cxn ang="0">
                <a:pos x="10" y="4"/>
              </a:cxn>
              <a:cxn ang="0">
                <a:pos x="15" y="2"/>
              </a:cxn>
              <a:cxn ang="0">
                <a:pos x="20" y="0"/>
              </a:cxn>
              <a:cxn ang="0">
                <a:pos x="27" y="2"/>
              </a:cxn>
              <a:cxn ang="0">
                <a:pos x="33" y="7"/>
              </a:cxn>
              <a:cxn ang="0">
                <a:pos x="36" y="12"/>
              </a:cxn>
              <a:cxn ang="0">
                <a:pos x="38" y="18"/>
              </a:cxn>
              <a:cxn ang="0">
                <a:pos x="38" y="20"/>
              </a:cxn>
              <a:cxn ang="0">
                <a:pos x="36" y="27"/>
              </a:cxn>
              <a:cxn ang="0">
                <a:pos x="33" y="33"/>
              </a:cxn>
              <a:cxn ang="0">
                <a:pos x="27" y="36"/>
              </a:cxn>
              <a:cxn ang="0">
                <a:pos x="20" y="38"/>
              </a:cxn>
              <a:cxn ang="0">
                <a:pos x="20" y="10"/>
              </a:cxn>
              <a:cxn ang="0">
                <a:pos x="13" y="10"/>
              </a:cxn>
              <a:cxn ang="0">
                <a:pos x="10" y="15"/>
              </a:cxn>
              <a:cxn ang="0">
                <a:pos x="8" y="18"/>
              </a:cxn>
              <a:cxn ang="0">
                <a:pos x="12" y="25"/>
              </a:cxn>
              <a:cxn ang="0">
                <a:pos x="17" y="30"/>
              </a:cxn>
              <a:cxn ang="0">
                <a:pos x="20" y="30"/>
              </a:cxn>
              <a:cxn ang="0">
                <a:pos x="25" y="28"/>
              </a:cxn>
              <a:cxn ang="0">
                <a:pos x="27" y="27"/>
              </a:cxn>
              <a:cxn ang="0">
                <a:pos x="27" y="27"/>
              </a:cxn>
              <a:cxn ang="0">
                <a:pos x="30" y="20"/>
              </a:cxn>
              <a:cxn ang="0">
                <a:pos x="30" y="20"/>
              </a:cxn>
              <a:cxn ang="0">
                <a:pos x="28" y="13"/>
              </a:cxn>
              <a:cxn ang="0">
                <a:pos x="23" y="10"/>
              </a:cxn>
              <a:cxn ang="0">
                <a:pos x="20" y="10"/>
              </a:cxn>
            </a:cxnLst>
            <a:rect l="0" t="0" r="r" b="b"/>
            <a:pathLst>
              <a:path w="38" h="38">
                <a:moveTo>
                  <a:pt x="20" y="38"/>
                </a:moveTo>
                <a:lnTo>
                  <a:pt x="13" y="38"/>
                </a:lnTo>
                <a:lnTo>
                  <a:pt x="7" y="35"/>
                </a:lnTo>
                <a:lnTo>
                  <a:pt x="3" y="28"/>
                </a:lnTo>
                <a:lnTo>
                  <a:pt x="0" y="23"/>
                </a:lnTo>
                <a:lnTo>
                  <a:pt x="0" y="18"/>
                </a:lnTo>
                <a:lnTo>
                  <a:pt x="2" y="12"/>
                </a:lnTo>
                <a:lnTo>
                  <a:pt x="5" y="7"/>
                </a:lnTo>
                <a:lnTo>
                  <a:pt x="10" y="4"/>
                </a:lnTo>
                <a:lnTo>
                  <a:pt x="15" y="2"/>
                </a:lnTo>
                <a:lnTo>
                  <a:pt x="20" y="0"/>
                </a:lnTo>
                <a:lnTo>
                  <a:pt x="27" y="2"/>
                </a:lnTo>
                <a:lnTo>
                  <a:pt x="33" y="7"/>
                </a:lnTo>
                <a:lnTo>
                  <a:pt x="36" y="12"/>
                </a:lnTo>
                <a:lnTo>
                  <a:pt x="38" y="18"/>
                </a:lnTo>
                <a:lnTo>
                  <a:pt x="38" y="20"/>
                </a:lnTo>
                <a:lnTo>
                  <a:pt x="36" y="27"/>
                </a:lnTo>
                <a:lnTo>
                  <a:pt x="33" y="33"/>
                </a:lnTo>
                <a:lnTo>
                  <a:pt x="27" y="36"/>
                </a:lnTo>
                <a:lnTo>
                  <a:pt x="20" y="38"/>
                </a:lnTo>
                <a:close/>
                <a:moveTo>
                  <a:pt x="20" y="10"/>
                </a:moveTo>
                <a:lnTo>
                  <a:pt x="13" y="10"/>
                </a:lnTo>
                <a:lnTo>
                  <a:pt x="10" y="15"/>
                </a:lnTo>
                <a:lnTo>
                  <a:pt x="8" y="18"/>
                </a:lnTo>
                <a:lnTo>
                  <a:pt x="12" y="25"/>
                </a:lnTo>
                <a:lnTo>
                  <a:pt x="17" y="30"/>
                </a:lnTo>
                <a:lnTo>
                  <a:pt x="20" y="30"/>
                </a:lnTo>
                <a:lnTo>
                  <a:pt x="25" y="28"/>
                </a:lnTo>
                <a:lnTo>
                  <a:pt x="27" y="27"/>
                </a:lnTo>
                <a:lnTo>
                  <a:pt x="27" y="27"/>
                </a:lnTo>
                <a:lnTo>
                  <a:pt x="30" y="20"/>
                </a:lnTo>
                <a:lnTo>
                  <a:pt x="30" y="20"/>
                </a:lnTo>
                <a:lnTo>
                  <a:pt x="28" y="13"/>
                </a:lnTo>
                <a:lnTo>
                  <a:pt x="23" y="10"/>
                </a:lnTo>
                <a:lnTo>
                  <a:pt x="20" y="10"/>
                </a:lnTo>
                <a:close/>
              </a:path>
            </a:pathLst>
          </a:custGeom>
          <a:solidFill>
            <a:srgbClr val="231815"/>
          </a:solid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cxnSp>
        <p:nvCxnSpPr>
          <p:cNvPr id="10" name="直接连接符 9"/>
          <p:cNvCxnSpPr/>
          <p:nvPr/>
        </p:nvCxnSpPr>
        <p:spPr bwMode="auto">
          <a:xfrm>
            <a:off x="2184675" y="2033678"/>
            <a:ext cx="14121" cy="402165"/>
          </a:xfrm>
          <a:prstGeom prst="line">
            <a:avLst/>
          </a:prstGeom>
          <a:noFill/>
          <a:ln w="9525" cap="flat" cmpd="sng" algn="ctr">
            <a:solidFill>
              <a:srgbClr val="E46D0A"/>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11" name="组合 139"/>
          <p:cNvGrpSpPr/>
          <p:nvPr/>
        </p:nvGrpSpPr>
        <p:grpSpPr>
          <a:xfrm>
            <a:off x="2078307" y="2942402"/>
            <a:ext cx="202856" cy="470635"/>
            <a:chOff x="12966700" y="4162425"/>
            <a:chExt cx="555625" cy="973138"/>
          </a:xfrm>
          <a:solidFill>
            <a:srgbClr val="0070C0"/>
          </a:solidFill>
        </p:grpSpPr>
        <p:sp>
          <p:nvSpPr>
            <p:cNvPr id="12" name="Freeform 837"/>
            <p:cNvSpPr>
              <a:spLocks noEditPoints="1"/>
            </p:cNvSpPr>
            <p:nvPr/>
          </p:nvSpPr>
          <p:spPr bwMode="auto">
            <a:xfrm>
              <a:off x="12966700" y="4162425"/>
              <a:ext cx="555625" cy="973138"/>
            </a:xfrm>
            <a:custGeom>
              <a:avLst/>
              <a:gdLst/>
              <a:ahLst/>
              <a:cxnLst>
                <a:cxn ang="0">
                  <a:pos x="350" y="29"/>
                </a:cxn>
                <a:cxn ang="0">
                  <a:pos x="329" y="603"/>
                </a:cxn>
                <a:cxn ang="0">
                  <a:pos x="53" y="465"/>
                </a:cxn>
                <a:cxn ang="0">
                  <a:pos x="298" y="470"/>
                </a:cxn>
                <a:cxn ang="0">
                  <a:pos x="288" y="514"/>
                </a:cxn>
                <a:cxn ang="0">
                  <a:pos x="66" y="458"/>
                </a:cxn>
                <a:cxn ang="0">
                  <a:pos x="61" y="514"/>
                </a:cxn>
                <a:cxn ang="0">
                  <a:pos x="240" y="501"/>
                </a:cxn>
                <a:cxn ang="0">
                  <a:pos x="268" y="489"/>
                </a:cxn>
                <a:cxn ang="0">
                  <a:pos x="250" y="498"/>
                </a:cxn>
                <a:cxn ang="0">
                  <a:pos x="260" y="489"/>
                </a:cxn>
                <a:cxn ang="0">
                  <a:pos x="245" y="481"/>
                </a:cxn>
                <a:cxn ang="0">
                  <a:pos x="240" y="493"/>
                </a:cxn>
                <a:cxn ang="0">
                  <a:pos x="63" y="433"/>
                </a:cxn>
                <a:cxn ang="0">
                  <a:pos x="298" y="379"/>
                </a:cxn>
                <a:cxn ang="0">
                  <a:pos x="290" y="427"/>
                </a:cxn>
                <a:cxn ang="0">
                  <a:pos x="291" y="371"/>
                </a:cxn>
                <a:cxn ang="0">
                  <a:pos x="63" y="368"/>
                </a:cxn>
                <a:cxn ang="0">
                  <a:pos x="61" y="422"/>
                </a:cxn>
                <a:cxn ang="0">
                  <a:pos x="237" y="402"/>
                </a:cxn>
                <a:cxn ang="0">
                  <a:pos x="263" y="394"/>
                </a:cxn>
                <a:cxn ang="0">
                  <a:pos x="253" y="406"/>
                </a:cxn>
                <a:cxn ang="0">
                  <a:pos x="258" y="394"/>
                </a:cxn>
                <a:cxn ang="0">
                  <a:pos x="245" y="391"/>
                </a:cxn>
                <a:cxn ang="0">
                  <a:pos x="245" y="402"/>
                </a:cxn>
                <a:cxn ang="0">
                  <a:pos x="63" y="337"/>
                </a:cxn>
                <a:cxn ang="0">
                  <a:pos x="288" y="271"/>
                </a:cxn>
                <a:cxn ang="0">
                  <a:pos x="283" y="333"/>
                </a:cxn>
                <a:cxn ang="0">
                  <a:pos x="288" y="282"/>
                </a:cxn>
                <a:cxn ang="0">
                  <a:pos x="66" y="279"/>
                </a:cxn>
                <a:cxn ang="0">
                  <a:pos x="56" y="330"/>
                </a:cxn>
                <a:cxn ang="0">
                  <a:pos x="240" y="317"/>
                </a:cxn>
                <a:cxn ang="0">
                  <a:pos x="265" y="297"/>
                </a:cxn>
                <a:cxn ang="0">
                  <a:pos x="253" y="314"/>
                </a:cxn>
                <a:cxn ang="0">
                  <a:pos x="263" y="304"/>
                </a:cxn>
                <a:cxn ang="0">
                  <a:pos x="250" y="299"/>
                </a:cxn>
                <a:cxn ang="0">
                  <a:pos x="244" y="305"/>
                </a:cxn>
                <a:cxn ang="0">
                  <a:pos x="250" y="317"/>
                </a:cxn>
                <a:cxn ang="0">
                  <a:pos x="69" y="177"/>
                </a:cxn>
                <a:cxn ang="0">
                  <a:pos x="285" y="246"/>
                </a:cxn>
                <a:cxn ang="0">
                  <a:pos x="288" y="194"/>
                </a:cxn>
                <a:cxn ang="0">
                  <a:pos x="280" y="185"/>
                </a:cxn>
                <a:cxn ang="0">
                  <a:pos x="61" y="192"/>
                </a:cxn>
                <a:cxn ang="0">
                  <a:pos x="66" y="246"/>
                </a:cxn>
                <a:cxn ang="0">
                  <a:pos x="245" y="200"/>
                </a:cxn>
                <a:cxn ang="0">
                  <a:pos x="267" y="222"/>
                </a:cxn>
                <a:cxn ang="0">
                  <a:pos x="260" y="215"/>
                </a:cxn>
                <a:cxn ang="0">
                  <a:pos x="252" y="202"/>
                </a:cxn>
                <a:cxn ang="0">
                  <a:pos x="245" y="215"/>
                </a:cxn>
                <a:cxn ang="0">
                  <a:pos x="63" y="153"/>
                </a:cxn>
                <a:cxn ang="0">
                  <a:pos x="298" y="102"/>
                </a:cxn>
                <a:cxn ang="0">
                  <a:pos x="281" y="149"/>
                </a:cxn>
                <a:cxn ang="0">
                  <a:pos x="288" y="98"/>
                </a:cxn>
                <a:cxn ang="0">
                  <a:pos x="66" y="90"/>
                </a:cxn>
                <a:cxn ang="0">
                  <a:pos x="56" y="144"/>
                </a:cxn>
                <a:cxn ang="0">
                  <a:pos x="244" y="131"/>
                </a:cxn>
                <a:cxn ang="0">
                  <a:pos x="267" y="116"/>
                </a:cxn>
                <a:cxn ang="0">
                  <a:pos x="253" y="134"/>
                </a:cxn>
                <a:cxn ang="0">
                  <a:pos x="258" y="120"/>
                </a:cxn>
                <a:cxn ang="0">
                  <a:pos x="245" y="113"/>
                </a:cxn>
                <a:cxn ang="0">
                  <a:pos x="247" y="126"/>
                </a:cxn>
              </a:cxnLst>
              <a:rect l="0" t="0" r="r" b="b"/>
              <a:pathLst>
                <a:path w="350" h="613">
                  <a:moveTo>
                    <a:pt x="319" y="613"/>
                  </a:moveTo>
                  <a:lnTo>
                    <a:pt x="25" y="613"/>
                  </a:lnTo>
                  <a:lnTo>
                    <a:pt x="17" y="611"/>
                  </a:lnTo>
                  <a:lnTo>
                    <a:pt x="10" y="606"/>
                  </a:lnTo>
                  <a:lnTo>
                    <a:pt x="5" y="599"/>
                  </a:lnTo>
                  <a:lnTo>
                    <a:pt x="2" y="593"/>
                  </a:lnTo>
                  <a:lnTo>
                    <a:pt x="0" y="588"/>
                  </a:lnTo>
                  <a:lnTo>
                    <a:pt x="0" y="583"/>
                  </a:lnTo>
                  <a:lnTo>
                    <a:pt x="0" y="28"/>
                  </a:lnTo>
                  <a:lnTo>
                    <a:pt x="0" y="21"/>
                  </a:lnTo>
                  <a:lnTo>
                    <a:pt x="4" y="15"/>
                  </a:lnTo>
                  <a:lnTo>
                    <a:pt x="9" y="8"/>
                  </a:lnTo>
                  <a:lnTo>
                    <a:pt x="15" y="3"/>
                  </a:lnTo>
                  <a:lnTo>
                    <a:pt x="25" y="0"/>
                  </a:lnTo>
                  <a:lnTo>
                    <a:pt x="30" y="0"/>
                  </a:lnTo>
                  <a:lnTo>
                    <a:pt x="319" y="0"/>
                  </a:lnTo>
                  <a:lnTo>
                    <a:pt x="324" y="0"/>
                  </a:lnTo>
                  <a:lnTo>
                    <a:pt x="332" y="1"/>
                  </a:lnTo>
                  <a:lnTo>
                    <a:pt x="339" y="6"/>
                  </a:lnTo>
                  <a:lnTo>
                    <a:pt x="344" y="13"/>
                  </a:lnTo>
                  <a:lnTo>
                    <a:pt x="347" y="19"/>
                  </a:lnTo>
                  <a:lnTo>
                    <a:pt x="349" y="24"/>
                  </a:lnTo>
                  <a:lnTo>
                    <a:pt x="350" y="29"/>
                  </a:lnTo>
                  <a:lnTo>
                    <a:pt x="350" y="585"/>
                  </a:lnTo>
                  <a:lnTo>
                    <a:pt x="349" y="591"/>
                  </a:lnTo>
                  <a:lnTo>
                    <a:pt x="345" y="598"/>
                  </a:lnTo>
                  <a:lnTo>
                    <a:pt x="341" y="604"/>
                  </a:lnTo>
                  <a:lnTo>
                    <a:pt x="334" y="609"/>
                  </a:lnTo>
                  <a:lnTo>
                    <a:pt x="327" y="613"/>
                  </a:lnTo>
                  <a:lnTo>
                    <a:pt x="321" y="613"/>
                  </a:lnTo>
                  <a:lnTo>
                    <a:pt x="319" y="613"/>
                  </a:lnTo>
                  <a:close/>
                  <a:moveTo>
                    <a:pt x="319" y="8"/>
                  </a:moveTo>
                  <a:lnTo>
                    <a:pt x="27" y="8"/>
                  </a:lnTo>
                  <a:lnTo>
                    <a:pt x="20" y="11"/>
                  </a:lnTo>
                  <a:lnTo>
                    <a:pt x="14" y="15"/>
                  </a:lnTo>
                  <a:lnTo>
                    <a:pt x="10" y="21"/>
                  </a:lnTo>
                  <a:lnTo>
                    <a:pt x="9" y="26"/>
                  </a:lnTo>
                  <a:lnTo>
                    <a:pt x="9" y="29"/>
                  </a:lnTo>
                  <a:lnTo>
                    <a:pt x="9" y="585"/>
                  </a:lnTo>
                  <a:lnTo>
                    <a:pt x="10" y="591"/>
                  </a:lnTo>
                  <a:lnTo>
                    <a:pt x="14" y="596"/>
                  </a:lnTo>
                  <a:lnTo>
                    <a:pt x="18" y="601"/>
                  </a:lnTo>
                  <a:lnTo>
                    <a:pt x="25" y="604"/>
                  </a:lnTo>
                  <a:lnTo>
                    <a:pt x="32" y="604"/>
                  </a:lnTo>
                  <a:lnTo>
                    <a:pt x="322" y="604"/>
                  </a:lnTo>
                  <a:lnTo>
                    <a:pt x="329" y="603"/>
                  </a:lnTo>
                  <a:lnTo>
                    <a:pt x="336" y="598"/>
                  </a:lnTo>
                  <a:lnTo>
                    <a:pt x="339" y="591"/>
                  </a:lnTo>
                  <a:lnTo>
                    <a:pt x="341" y="585"/>
                  </a:lnTo>
                  <a:lnTo>
                    <a:pt x="341" y="583"/>
                  </a:lnTo>
                  <a:lnTo>
                    <a:pt x="341" y="29"/>
                  </a:lnTo>
                  <a:lnTo>
                    <a:pt x="339" y="21"/>
                  </a:lnTo>
                  <a:lnTo>
                    <a:pt x="336" y="16"/>
                  </a:lnTo>
                  <a:lnTo>
                    <a:pt x="331" y="11"/>
                  </a:lnTo>
                  <a:lnTo>
                    <a:pt x="324" y="8"/>
                  </a:lnTo>
                  <a:lnTo>
                    <a:pt x="319" y="8"/>
                  </a:lnTo>
                  <a:close/>
                  <a:moveTo>
                    <a:pt x="69" y="527"/>
                  </a:moveTo>
                  <a:lnTo>
                    <a:pt x="61" y="525"/>
                  </a:lnTo>
                  <a:lnTo>
                    <a:pt x="63" y="522"/>
                  </a:lnTo>
                  <a:lnTo>
                    <a:pt x="61" y="525"/>
                  </a:lnTo>
                  <a:lnTo>
                    <a:pt x="56" y="522"/>
                  </a:lnTo>
                  <a:lnTo>
                    <a:pt x="60" y="519"/>
                  </a:lnTo>
                  <a:lnTo>
                    <a:pt x="56" y="522"/>
                  </a:lnTo>
                  <a:lnTo>
                    <a:pt x="53" y="516"/>
                  </a:lnTo>
                  <a:lnTo>
                    <a:pt x="53" y="511"/>
                  </a:lnTo>
                  <a:lnTo>
                    <a:pt x="53" y="471"/>
                  </a:lnTo>
                  <a:lnTo>
                    <a:pt x="53" y="466"/>
                  </a:lnTo>
                  <a:lnTo>
                    <a:pt x="58" y="466"/>
                  </a:lnTo>
                  <a:lnTo>
                    <a:pt x="53" y="465"/>
                  </a:lnTo>
                  <a:lnTo>
                    <a:pt x="55" y="463"/>
                  </a:lnTo>
                  <a:lnTo>
                    <a:pt x="58" y="465"/>
                  </a:lnTo>
                  <a:lnTo>
                    <a:pt x="55" y="461"/>
                  </a:lnTo>
                  <a:lnTo>
                    <a:pt x="60" y="456"/>
                  </a:lnTo>
                  <a:lnTo>
                    <a:pt x="63" y="455"/>
                  </a:lnTo>
                  <a:lnTo>
                    <a:pt x="64" y="460"/>
                  </a:lnTo>
                  <a:lnTo>
                    <a:pt x="64" y="455"/>
                  </a:lnTo>
                  <a:lnTo>
                    <a:pt x="64" y="455"/>
                  </a:lnTo>
                  <a:lnTo>
                    <a:pt x="66" y="458"/>
                  </a:lnTo>
                  <a:lnTo>
                    <a:pt x="66" y="455"/>
                  </a:lnTo>
                  <a:lnTo>
                    <a:pt x="69" y="455"/>
                  </a:lnTo>
                  <a:lnTo>
                    <a:pt x="285" y="455"/>
                  </a:lnTo>
                  <a:lnTo>
                    <a:pt x="288" y="456"/>
                  </a:lnTo>
                  <a:lnTo>
                    <a:pt x="286" y="460"/>
                  </a:lnTo>
                  <a:lnTo>
                    <a:pt x="290" y="456"/>
                  </a:lnTo>
                  <a:lnTo>
                    <a:pt x="288" y="460"/>
                  </a:lnTo>
                  <a:lnTo>
                    <a:pt x="290" y="456"/>
                  </a:lnTo>
                  <a:lnTo>
                    <a:pt x="295" y="461"/>
                  </a:lnTo>
                  <a:lnTo>
                    <a:pt x="291" y="465"/>
                  </a:lnTo>
                  <a:lnTo>
                    <a:pt x="295" y="463"/>
                  </a:lnTo>
                  <a:lnTo>
                    <a:pt x="291" y="465"/>
                  </a:lnTo>
                  <a:lnTo>
                    <a:pt x="296" y="463"/>
                  </a:lnTo>
                  <a:lnTo>
                    <a:pt x="298" y="470"/>
                  </a:lnTo>
                  <a:lnTo>
                    <a:pt x="298" y="471"/>
                  </a:lnTo>
                  <a:lnTo>
                    <a:pt x="296" y="517"/>
                  </a:lnTo>
                  <a:lnTo>
                    <a:pt x="293" y="522"/>
                  </a:lnTo>
                  <a:lnTo>
                    <a:pt x="290" y="519"/>
                  </a:lnTo>
                  <a:lnTo>
                    <a:pt x="293" y="522"/>
                  </a:lnTo>
                  <a:lnTo>
                    <a:pt x="288" y="525"/>
                  </a:lnTo>
                  <a:lnTo>
                    <a:pt x="280" y="527"/>
                  </a:lnTo>
                  <a:lnTo>
                    <a:pt x="69" y="527"/>
                  </a:lnTo>
                  <a:close/>
                  <a:moveTo>
                    <a:pt x="281" y="519"/>
                  </a:moveTo>
                  <a:lnTo>
                    <a:pt x="283" y="524"/>
                  </a:lnTo>
                  <a:lnTo>
                    <a:pt x="283" y="519"/>
                  </a:lnTo>
                  <a:lnTo>
                    <a:pt x="285" y="522"/>
                  </a:lnTo>
                  <a:lnTo>
                    <a:pt x="283" y="519"/>
                  </a:lnTo>
                  <a:lnTo>
                    <a:pt x="286" y="522"/>
                  </a:lnTo>
                  <a:lnTo>
                    <a:pt x="285" y="519"/>
                  </a:lnTo>
                  <a:lnTo>
                    <a:pt x="285" y="517"/>
                  </a:lnTo>
                  <a:lnTo>
                    <a:pt x="290" y="521"/>
                  </a:lnTo>
                  <a:lnTo>
                    <a:pt x="286" y="517"/>
                  </a:lnTo>
                  <a:lnTo>
                    <a:pt x="286" y="516"/>
                  </a:lnTo>
                  <a:lnTo>
                    <a:pt x="291" y="519"/>
                  </a:lnTo>
                  <a:lnTo>
                    <a:pt x="288" y="516"/>
                  </a:lnTo>
                  <a:lnTo>
                    <a:pt x="291" y="517"/>
                  </a:lnTo>
                  <a:lnTo>
                    <a:pt x="288" y="514"/>
                  </a:lnTo>
                  <a:lnTo>
                    <a:pt x="291" y="516"/>
                  </a:lnTo>
                  <a:lnTo>
                    <a:pt x="288" y="514"/>
                  </a:lnTo>
                  <a:lnTo>
                    <a:pt x="290" y="511"/>
                  </a:lnTo>
                  <a:lnTo>
                    <a:pt x="288" y="470"/>
                  </a:lnTo>
                  <a:lnTo>
                    <a:pt x="293" y="468"/>
                  </a:lnTo>
                  <a:lnTo>
                    <a:pt x="288" y="468"/>
                  </a:lnTo>
                  <a:lnTo>
                    <a:pt x="293" y="466"/>
                  </a:lnTo>
                  <a:lnTo>
                    <a:pt x="288" y="468"/>
                  </a:lnTo>
                  <a:lnTo>
                    <a:pt x="288" y="466"/>
                  </a:lnTo>
                  <a:lnTo>
                    <a:pt x="291" y="463"/>
                  </a:lnTo>
                  <a:lnTo>
                    <a:pt x="286" y="466"/>
                  </a:lnTo>
                  <a:lnTo>
                    <a:pt x="290" y="461"/>
                  </a:lnTo>
                  <a:lnTo>
                    <a:pt x="286" y="465"/>
                  </a:lnTo>
                  <a:lnTo>
                    <a:pt x="285" y="463"/>
                  </a:lnTo>
                  <a:lnTo>
                    <a:pt x="285" y="460"/>
                  </a:lnTo>
                  <a:lnTo>
                    <a:pt x="283" y="463"/>
                  </a:lnTo>
                  <a:lnTo>
                    <a:pt x="285" y="458"/>
                  </a:lnTo>
                  <a:lnTo>
                    <a:pt x="283" y="463"/>
                  </a:lnTo>
                  <a:lnTo>
                    <a:pt x="283" y="458"/>
                  </a:lnTo>
                  <a:lnTo>
                    <a:pt x="281" y="463"/>
                  </a:lnTo>
                  <a:lnTo>
                    <a:pt x="280" y="463"/>
                  </a:lnTo>
                  <a:lnTo>
                    <a:pt x="68" y="463"/>
                  </a:lnTo>
                  <a:lnTo>
                    <a:pt x="66" y="458"/>
                  </a:lnTo>
                  <a:lnTo>
                    <a:pt x="68" y="463"/>
                  </a:lnTo>
                  <a:lnTo>
                    <a:pt x="66" y="463"/>
                  </a:lnTo>
                  <a:lnTo>
                    <a:pt x="64" y="460"/>
                  </a:lnTo>
                  <a:lnTo>
                    <a:pt x="64" y="463"/>
                  </a:lnTo>
                  <a:lnTo>
                    <a:pt x="64" y="465"/>
                  </a:lnTo>
                  <a:lnTo>
                    <a:pt x="60" y="461"/>
                  </a:lnTo>
                  <a:lnTo>
                    <a:pt x="63" y="465"/>
                  </a:lnTo>
                  <a:lnTo>
                    <a:pt x="60" y="463"/>
                  </a:lnTo>
                  <a:lnTo>
                    <a:pt x="63" y="466"/>
                  </a:lnTo>
                  <a:lnTo>
                    <a:pt x="58" y="465"/>
                  </a:lnTo>
                  <a:lnTo>
                    <a:pt x="63" y="466"/>
                  </a:lnTo>
                  <a:lnTo>
                    <a:pt x="61" y="466"/>
                  </a:lnTo>
                  <a:lnTo>
                    <a:pt x="58" y="466"/>
                  </a:lnTo>
                  <a:lnTo>
                    <a:pt x="61" y="468"/>
                  </a:lnTo>
                  <a:lnTo>
                    <a:pt x="56" y="468"/>
                  </a:lnTo>
                  <a:lnTo>
                    <a:pt x="61" y="468"/>
                  </a:lnTo>
                  <a:lnTo>
                    <a:pt x="56" y="468"/>
                  </a:lnTo>
                  <a:lnTo>
                    <a:pt x="61" y="470"/>
                  </a:lnTo>
                  <a:lnTo>
                    <a:pt x="61" y="471"/>
                  </a:lnTo>
                  <a:lnTo>
                    <a:pt x="61" y="511"/>
                  </a:lnTo>
                  <a:lnTo>
                    <a:pt x="61" y="514"/>
                  </a:lnTo>
                  <a:lnTo>
                    <a:pt x="58" y="516"/>
                  </a:lnTo>
                  <a:lnTo>
                    <a:pt x="61" y="514"/>
                  </a:lnTo>
                  <a:lnTo>
                    <a:pt x="58" y="517"/>
                  </a:lnTo>
                  <a:lnTo>
                    <a:pt x="61" y="516"/>
                  </a:lnTo>
                  <a:lnTo>
                    <a:pt x="60" y="519"/>
                  </a:lnTo>
                  <a:lnTo>
                    <a:pt x="63" y="516"/>
                  </a:lnTo>
                  <a:lnTo>
                    <a:pt x="63" y="517"/>
                  </a:lnTo>
                  <a:lnTo>
                    <a:pt x="61" y="521"/>
                  </a:lnTo>
                  <a:lnTo>
                    <a:pt x="64" y="517"/>
                  </a:lnTo>
                  <a:lnTo>
                    <a:pt x="66" y="519"/>
                  </a:lnTo>
                  <a:lnTo>
                    <a:pt x="66" y="522"/>
                  </a:lnTo>
                  <a:lnTo>
                    <a:pt x="66" y="519"/>
                  </a:lnTo>
                  <a:lnTo>
                    <a:pt x="68" y="519"/>
                  </a:lnTo>
                  <a:lnTo>
                    <a:pt x="66" y="524"/>
                  </a:lnTo>
                  <a:lnTo>
                    <a:pt x="68" y="519"/>
                  </a:lnTo>
                  <a:lnTo>
                    <a:pt x="69" y="519"/>
                  </a:lnTo>
                  <a:lnTo>
                    <a:pt x="281" y="519"/>
                  </a:lnTo>
                  <a:close/>
                  <a:moveTo>
                    <a:pt x="253" y="507"/>
                  </a:moveTo>
                  <a:lnTo>
                    <a:pt x="247" y="506"/>
                  </a:lnTo>
                  <a:lnTo>
                    <a:pt x="249" y="501"/>
                  </a:lnTo>
                  <a:lnTo>
                    <a:pt x="245" y="506"/>
                  </a:lnTo>
                  <a:lnTo>
                    <a:pt x="245" y="504"/>
                  </a:lnTo>
                  <a:lnTo>
                    <a:pt x="247" y="501"/>
                  </a:lnTo>
                  <a:lnTo>
                    <a:pt x="244" y="504"/>
                  </a:lnTo>
                  <a:lnTo>
                    <a:pt x="240" y="501"/>
                  </a:lnTo>
                  <a:lnTo>
                    <a:pt x="244" y="498"/>
                  </a:lnTo>
                  <a:lnTo>
                    <a:pt x="239" y="499"/>
                  </a:lnTo>
                  <a:lnTo>
                    <a:pt x="237" y="498"/>
                  </a:lnTo>
                  <a:lnTo>
                    <a:pt x="237" y="491"/>
                  </a:lnTo>
                  <a:lnTo>
                    <a:pt x="237" y="488"/>
                  </a:lnTo>
                  <a:lnTo>
                    <a:pt x="242" y="488"/>
                  </a:lnTo>
                  <a:lnTo>
                    <a:pt x="237" y="486"/>
                  </a:lnTo>
                  <a:lnTo>
                    <a:pt x="240" y="481"/>
                  </a:lnTo>
                  <a:lnTo>
                    <a:pt x="247" y="476"/>
                  </a:lnTo>
                  <a:lnTo>
                    <a:pt x="250" y="475"/>
                  </a:lnTo>
                  <a:lnTo>
                    <a:pt x="252" y="479"/>
                  </a:lnTo>
                  <a:lnTo>
                    <a:pt x="252" y="475"/>
                  </a:lnTo>
                  <a:lnTo>
                    <a:pt x="253" y="475"/>
                  </a:lnTo>
                  <a:lnTo>
                    <a:pt x="253" y="479"/>
                  </a:lnTo>
                  <a:lnTo>
                    <a:pt x="255" y="475"/>
                  </a:lnTo>
                  <a:lnTo>
                    <a:pt x="260" y="476"/>
                  </a:lnTo>
                  <a:lnTo>
                    <a:pt x="265" y="481"/>
                  </a:lnTo>
                  <a:lnTo>
                    <a:pt x="262" y="484"/>
                  </a:lnTo>
                  <a:lnTo>
                    <a:pt x="265" y="481"/>
                  </a:lnTo>
                  <a:lnTo>
                    <a:pt x="267" y="484"/>
                  </a:lnTo>
                  <a:lnTo>
                    <a:pt x="263" y="488"/>
                  </a:lnTo>
                  <a:lnTo>
                    <a:pt x="268" y="486"/>
                  </a:lnTo>
                  <a:lnTo>
                    <a:pt x="268" y="489"/>
                  </a:lnTo>
                  <a:lnTo>
                    <a:pt x="263" y="491"/>
                  </a:lnTo>
                  <a:lnTo>
                    <a:pt x="268" y="491"/>
                  </a:lnTo>
                  <a:lnTo>
                    <a:pt x="268" y="493"/>
                  </a:lnTo>
                  <a:lnTo>
                    <a:pt x="263" y="493"/>
                  </a:lnTo>
                  <a:lnTo>
                    <a:pt x="268" y="494"/>
                  </a:lnTo>
                  <a:lnTo>
                    <a:pt x="267" y="498"/>
                  </a:lnTo>
                  <a:lnTo>
                    <a:pt x="263" y="496"/>
                  </a:lnTo>
                  <a:lnTo>
                    <a:pt x="267" y="498"/>
                  </a:lnTo>
                  <a:lnTo>
                    <a:pt x="265" y="501"/>
                  </a:lnTo>
                  <a:lnTo>
                    <a:pt x="262" y="498"/>
                  </a:lnTo>
                  <a:lnTo>
                    <a:pt x="265" y="501"/>
                  </a:lnTo>
                  <a:lnTo>
                    <a:pt x="263" y="502"/>
                  </a:lnTo>
                  <a:lnTo>
                    <a:pt x="260" y="499"/>
                  </a:lnTo>
                  <a:lnTo>
                    <a:pt x="263" y="502"/>
                  </a:lnTo>
                  <a:lnTo>
                    <a:pt x="262" y="502"/>
                  </a:lnTo>
                  <a:lnTo>
                    <a:pt x="260" y="501"/>
                  </a:lnTo>
                  <a:lnTo>
                    <a:pt x="262" y="504"/>
                  </a:lnTo>
                  <a:lnTo>
                    <a:pt x="258" y="506"/>
                  </a:lnTo>
                  <a:lnTo>
                    <a:pt x="257" y="501"/>
                  </a:lnTo>
                  <a:lnTo>
                    <a:pt x="258" y="506"/>
                  </a:lnTo>
                  <a:lnTo>
                    <a:pt x="253" y="507"/>
                  </a:lnTo>
                  <a:close/>
                  <a:moveTo>
                    <a:pt x="250" y="498"/>
                  </a:moveTo>
                  <a:lnTo>
                    <a:pt x="250" y="498"/>
                  </a:lnTo>
                  <a:lnTo>
                    <a:pt x="250" y="502"/>
                  </a:lnTo>
                  <a:lnTo>
                    <a:pt x="252" y="498"/>
                  </a:lnTo>
                  <a:lnTo>
                    <a:pt x="253" y="498"/>
                  </a:lnTo>
                  <a:lnTo>
                    <a:pt x="255" y="502"/>
                  </a:lnTo>
                  <a:lnTo>
                    <a:pt x="255" y="498"/>
                  </a:lnTo>
                  <a:lnTo>
                    <a:pt x="257" y="501"/>
                  </a:lnTo>
                  <a:lnTo>
                    <a:pt x="255" y="498"/>
                  </a:lnTo>
                  <a:lnTo>
                    <a:pt x="257" y="496"/>
                  </a:lnTo>
                  <a:lnTo>
                    <a:pt x="260" y="501"/>
                  </a:lnTo>
                  <a:lnTo>
                    <a:pt x="258" y="499"/>
                  </a:lnTo>
                  <a:lnTo>
                    <a:pt x="257" y="496"/>
                  </a:lnTo>
                  <a:lnTo>
                    <a:pt x="258" y="496"/>
                  </a:lnTo>
                  <a:lnTo>
                    <a:pt x="260" y="499"/>
                  </a:lnTo>
                  <a:lnTo>
                    <a:pt x="258" y="496"/>
                  </a:lnTo>
                  <a:lnTo>
                    <a:pt x="260" y="493"/>
                  </a:lnTo>
                  <a:lnTo>
                    <a:pt x="262" y="494"/>
                  </a:lnTo>
                  <a:lnTo>
                    <a:pt x="263" y="494"/>
                  </a:lnTo>
                  <a:lnTo>
                    <a:pt x="260" y="493"/>
                  </a:lnTo>
                  <a:lnTo>
                    <a:pt x="260" y="491"/>
                  </a:lnTo>
                  <a:lnTo>
                    <a:pt x="263" y="489"/>
                  </a:lnTo>
                  <a:lnTo>
                    <a:pt x="260" y="489"/>
                  </a:lnTo>
                  <a:lnTo>
                    <a:pt x="263" y="489"/>
                  </a:lnTo>
                  <a:lnTo>
                    <a:pt x="260" y="489"/>
                  </a:lnTo>
                  <a:lnTo>
                    <a:pt x="258" y="486"/>
                  </a:lnTo>
                  <a:lnTo>
                    <a:pt x="262" y="483"/>
                  </a:lnTo>
                  <a:lnTo>
                    <a:pt x="258" y="486"/>
                  </a:lnTo>
                  <a:lnTo>
                    <a:pt x="257" y="484"/>
                  </a:lnTo>
                  <a:lnTo>
                    <a:pt x="258" y="481"/>
                  </a:lnTo>
                  <a:lnTo>
                    <a:pt x="257" y="484"/>
                  </a:lnTo>
                  <a:lnTo>
                    <a:pt x="258" y="481"/>
                  </a:lnTo>
                  <a:lnTo>
                    <a:pt x="255" y="484"/>
                  </a:lnTo>
                  <a:lnTo>
                    <a:pt x="257" y="481"/>
                  </a:lnTo>
                  <a:lnTo>
                    <a:pt x="255" y="484"/>
                  </a:lnTo>
                  <a:lnTo>
                    <a:pt x="255" y="479"/>
                  </a:lnTo>
                  <a:lnTo>
                    <a:pt x="253" y="484"/>
                  </a:lnTo>
                  <a:lnTo>
                    <a:pt x="252" y="484"/>
                  </a:lnTo>
                  <a:lnTo>
                    <a:pt x="252" y="479"/>
                  </a:lnTo>
                  <a:lnTo>
                    <a:pt x="252" y="484"/>
                  </a:lnTo>
                  <a:lnTo>
                    <a:pt x="250" y="484"/>
                  </a:lnTo>
                  <a:lnTo>
                    <a:pt x="250" y="479"/>
                  </a:lnTo>
                  <a:lnTo>
                    <a:pt x="250" y="484"/>
                  </a:lnTo>
                  <a:lnTo>
                    <a:pt x="249" y="481"/>
                  </a:lnTo>
                  <a:lnTo>
                    <a:pt x="250" y="484"/>
                  </a:lnTo>
                  <a:lnTo>
                    <a:pt x="247" y="481"/>
                  </a:lnTo>
                  <a:lnTo>
                    <a:pt x="249" y="484"/>
                  </a:lnTo>
                  <a:lnTo>
                    <a:pt x="245" y="481"/>
                  </a:lnTo>
                  <a:lnTo>
                    <a:pt x="247" y="483"/>
                  </a:lnTo>
                  <a:lnTo>
                    <a:pt x="249" y="484"/>
                  </a:lnTo>
                  <a:lnTo>
                    <a:pt x="249" y="486"/>
                  </a:lnTo>
                  <a:lnTo>
                    <a:pt x="245" y="483"/>
                  </a:lnTo>
                  <a:lnTo>
                    <a:pt x="247" y="486"/>
                  </a:lnTo>
                  <a:lnTo>
                    <a:pt x="244" y="483"/>
                  </a:lnTo>
                  <a:lnTo>
                    <a:pt x="247" y="486"/>
                  </a:lnTo>
                  <a:lnTo>
                    <a:pt x="244" y="484"/>
                  </a:lnTo>
                  <a:lnTo>
                    <a:pt x="247" y="488"/>
                  </a:lnTo>
                  <a:lnTo>
                    <a:pt x="242" y="486"/>
                  </a:lnTo>
                  <a:lnTo>
                    <a:pt x="245" y="488"/>
                  </a:lnTo>
                  <a:lnTo>
                    <a:pt x="245" y="489"/>
                  </a:lnTo>
                  <a:lnTo>
                    <a:pt x="242" y="488"/>
                  </a:lnTo>
                  <a:lnTo>
                    <a:pt x="244" y="489"/>
                  </a:lnTo>
                  <a:lnTo>
                    <a:pt x="245" y="489"/>
                  </a:lnTo>
                  <a:lnTo>
                    <a:pt x="244" y="489"/>
                  </a:lnTo>
                  <a:lnTo>
                    <a:pt x="245" y="489"/>
                  </a:lnTo>
                  <a:lnTo>
                    <a:pt x="244" y="489"/>
                  </a:lnTo>
                  <a:lnTo>
                    <a:pt x="240" y="489"/>
                  </a:lnTo>
                  <a:lnTo>
                    <a:pt x="245" y="491"/>
                  </a:lnTo>
                  <a:lnTo>
                    <a:pt x="240" y="491"/>
                  </a:lnTo>
                  <a:lnTo>
                    <a:pt x="245" y="491"/>
                  </a:lnTo>
                  <a:lnTo>
                    <a:pt x="240" y="493"/>
                  </a:lnTo>
                  <a:lnTo>
                    <a:pt x="245" y="493"/>
                  </a:lnTo>
                  <a:lnTo>
                    <a:pt x="245" y="493"/>
                  </a:lnTo>
                  <a:lnTo>
                    <a:pt x="242" y="494"/>
                  </a:lnTo>
                  <a:lnTo>
                    <a:pt x="245" y="494"/>
                  </a:lnTo>
                  <a:lnTo>
                    <a:pt x="242" y="496"/>
                  </a:lnTo>
                  <a:lnTo>
                    <a:pt x="247" y="494"/>
                  </a:lnTo>
                  <a:lnTo>
                    <a:pt x="244" y="498"/>
                  </a:lnTo>
                  <a:lnTo>
                    <a:pt x="247" y="496"/>
                  </a:lnTo>
                  <a:lnTo>
                    <a:pt x="244" y="498"/>
                  </a:lnTo>
                  <a:lnTo>
                    <a:pt x="247" y="496"/>
                  </a:lnTo>
                  <a:lnTo>
                    <a:pt x="249" y="496"/>
                  </a:lnTo>
                  <a:lnTo>
                    <a:pt x="245" y="501"/>
                  </a:lnTo>
                  <a:lnTo>
                    <a:pt x="249" y="498"/>
                  </a:lnTo>
                  <a:lnTo>
                    <a:pt x="249" y="498"/>
                  </a:lnTo>
                  <a:lnTo>
                    <a:pt x="249" y="498"/>
                  </a:lnTo>
                  <a:lnTo>
                    <a:pt x="250" y="498"/>
                  </a:lnTo>
                  <a:lnTo>
                    <a:pt x="249" y="499"/>
                  </a:lnTo>
                  <a:lnTo>
                    <a:pt x="247" y="501"/>
                  </a:lnTo>
                  <a:lnTo>
                    <a:pt x="250" y="498"/>
                  </a:lnTo>
                  <a:close/>
                  <a:moveTo>
                    <a:pt x="69" y="435"/>
                  </a:moveTo>
                  <a:lnTo>
                    <a:pt x="63" y="435"/>
                  </a:lnTo>
                  <a:lnTo>
                    <a:pt x="64" y="430"/>
                  </a:lnTo>
                  <a:lnTo>
                    <a:pt x="63" y="433"/>
                  </a:lnTo>
                  <a:lnTo>
                    <a:pt x="61" y="433"/>
                  </a:lnTo>
                  <a:lnTo>
                    <a:pt x="63" y="430"/>
                  </a:lnTo>
                  <a:lnTo>
                    <a:pt x="61" y="433"/>
                  </a:lnTo>
                  <a:lnTo>
                    <a:pt x="60" y="432"/>
                  </a:lnTo>
                  <a:lnTo>
                    <a:pt x="61" y="429"/>
                  </a:lnTo>
                  <a:lnTo>
                    <a:pt x="58" y="432"/>
                  </a:lnTo>
                  <a:lnTo>
                    <a:pt x="53" y="424"/>
                  </a:lnTo>
                  <a:lnTo>
                    <a:pt x="53" y="419"/>
                  </a:lnTo>
                  <a:lnTo>
                    <a:pt x="53" y="373"/>
                  </a:lnTo>
                  <a:lnTo>
                    <a:pt x="56" y="368"/>
                  </a:lnTo>
                  <a:lnTo>
                    <a:pt x="60" y="369"/>
                  </a:lnTo>
                  <a:lnTo>
                    <a:pt x="58" y="366"/>
                  </a:lnTo>
                  <a:lnTo>
                    <a:pt x="66" y="363"/>
                  </a:lnTo>
                  <a:lnTo>
                    <a:pt x="69" y="361"/>
                  </a:lnTo>
                  <a:lnTo>
                    <a:pt x="285" y="363"/>
                  </a:lnTo>
                  <a:lnTo>
                    <a:pt x="290" y="364"/>
                  </a:lnTo>
                  <a:lnTo>
                    <a:pt x="288" y="368"/>
                  </a:lnTo>
                  <a:lnTo>
                    <a:pt x="290" y="364"/>
                  </a:lnTo>
                  <a:lnTo>
                    <a:pt x="291" y="366"/>
                  </a:lnTo>
                  <a:lnTo>
                    <a:pt x="290" y="369"/>
                  </a:lnTo>
                  <a:lnTo>
                    <a:pt x="293" y="368"/>
                  </a:lnTo>
                  <a:lnTo>
                    <a:pt x="296" y="371"/>
                  </a:lnTo>
                  <a:lnTo>
                    <a:pt x="298" y="379"/>
                  </a:lnTo>
                  <a:lnTo>
                    <a:pt x="296" y="425"/>
                  </a:lnTo>
                  <a:lnTo>
                    <a:pt x="291" y="432"/>
                  </a:lnTo>
                  <a:lnTo>
                    <a:pt x="288" y="429"/>
                  </a:lnTo>
                  <a:lnTo>
                    <a:pt x="291" y="432"/>
                  </a:lnTo>
                  <a:lnTo>
                    <a:pt x="290" y="433"/>
                  </a:lnTo>
                  <a:lnTo>
                    <a:pt x="286" y="430"/>
                  </a:lnTo>
                  <a:lnTo>
                    <a:pt x="288" y="433"/>
                  </a:lnTo>
                  <a:lnTo>
                    <a:pt x="285" y="430"/>
                  </a:lnTo>
                  <a:lnTo>
                    <a:pt x="286" y="433"/>
                  </a:lnTo>
                  <a:lnTo>
                    <a:pt x="283" y="435"/>
                  </a:lnTo>
                  <a:lnTo>
                    <a:pt x="280" y="435"/>
                  </a:lnTo>
                  <a:lnTo>
                    <a:pt x="69" y="435"/>
                  </a:lnTo>
                  <a:close/>
                  <a:moveTo>
                    <a:pt x="68" y="427"/>
                  </a:moveTo>
                  <a:lnTo>
                    <a:pt x="68" y="432"/>
                  </a:lnTo>
                  <a:lnTo>
                    <a:pt x="68" y="427"/>
                  </a:lnTo>
                  <a:lnTo>
                    <a:pt x="69" y="427"/>
                  </a:lnTo>
                  <a:lnTo>
                    <a:pt x="281" y="427"/>
                  </a:lnTo>
                  <a:lnTo>
                    <a:pt x="283" y="430"/>
                  </a:lnTo>
                  <a:lnTo>
                    <a:pt x="283" y="427"/>
                  </a:lnTo>
                  <a:lnTo>
                    <a:pt x="285" y="430"/>
                  </a:lnTo>
                  <a:lnTo>
                    <a:pt x="283" y="427"/>
                  </a:lnTo>
                  <a:lnTo>
                    <a:pt x="286" y="425"/>
                  </a:lnTo>
                  <a:lnTo>
                    <a:pt x="290" y="427"/>
                  </a:lnTo>
                  <a:lnTo>
                    <a:pt x="286" y="424"/>
                  </a:lnTo>
                  <a:lnTo>
                    <a:pt x="290" y="427"/>
                  </a:lnTo>
                  <a:lnTo>
                    <a:pt x="288" y="424"/>
                  </a:lnTo>
                  <a:lnTo>
                    <a:pt x="291" y="425"/>
                  </a:lnTo>
                  <a:lnTo>
                    <a:pt x="288" y="422"/>
                  </a:lnTo>
                  <a:lnTo>
                    <a:pt x="291" y="425"/>
                  </a:lnTo>
                  <a:lnTo>
                    <a:pt x="288" y="422"/>
                  </a:lnTo>
                  <a:lnTo>
                    <a:pt x="291" y="424"/>
                  </a:lnTo>
                  <a:lnTo>
                    <a:pt x="288" y="422"/>
                  </a:lnTo>
                  <a:lnTo>
                    <a:pt x="293" y="422"/>
                  </a:lnTo>
                  <a:lnTo>
                    <a:pt x="288" y="420"/>
                  </a:lnTo>
                  <a:lnTo>
                    <a:pt x="293" y="420"/>
                  </a:lnTo>
                  <a:lnTo>
                    <a:pt x="288" y="420"/>
                  </a:lnTo>
                  <a:lnTo>
                    <a:pt x="290" y="419"/>
                  </a:lnTo>
                  <a:lnTo>
                    <a:pt x="288" y="378"/>
                  </a:lnTo>
                  <a:lnTo>
                    <a:pt x="293" y="376"/>
                  </a:lnTo>
                  <a:lnTo>
                    <a:pt x="288" y="376"/>
                  </a:lnTo>
                  <a:lnTo>
                    <a:pt x="293" y="374"/>
                  </a:lnTo>
                  <a:lnTo>
                    <a:pt x="288" y="376"/>
                  </a:lnTo>
                  <a:lnTo>
                    <a:pt x="291" y="374"/>
                  </a:lnTo>
                  <a:lnTo>
                    <a:pt x="288" y="374"/>
                  </a:lnTo>
                  <a:lnTo>
                    <a:pt x="288" y="374"/>
                  </a:lnTo>
                  <a:lnTo>
                    <a:pt x="291" y="371"/>
                  </a:lnTo>
                  <a:lnTo>
                    <a:pt x="286" y="373"/>
                  </a:lnTo>
                  <a:lnTo>
                    <a:pt x="286" y="373"/>
                  </a:lnTo>
                  <a:lnTo>
                    <a:pt x="288" y="369"/>
                  </a:lnTo>
                  <a:lnTo>
                    <a:pt x="286" y="373"/>
                  </a:lnTo>
                  <a:lnTo>
                    <a:pt x="285" y="371"/>
                  </a:lnTo>
                  <a:lnTo>
                    <a:pt x="286" y="368"/>
                  </a:lnTo>
                  <a:lnTo>
                    <a:pt x="285" y="371"/>
                  </a:lnTo>
                  <a:lnTo>
                    <a:pt x="285" y="368"/>
                  </a:lnTo>
                  <a:lnTo>
                    <a:pt x="283" y="371"/>
                  </a:lnTo>
                  <a:lnTo>
                    <a:pt x="285" y="366"/>
                  </a:lnTo>
                  <a:lnTo>
                    <a:pt x="283" y="371"/>
                  </a:lnTo>
                  <a:lnTo>
                    <a:pt x="283" y="366"/>
                  </a:lnTo>
                  <a:lnTo>
                    <a:pt x="281" y="371"/>
                  </a:lnTo>
                  <a:lnTo>
                    <a:pt x="280" y="371"/>
                  </a:lnTo>
                  <a:lnTo>
                    <a:pt x="68" y="371"/>
                  </a:lnTo>
                  <a:lnTo>
                    <a:pt x="66" y="366"/>
                  </a:lnTo>
                  <a:lnTo>
                    <a:pt x="68" y="371"/>
                  </a:lnTo>
                  <a:lnTo>
                    <a:pt x="66" y="371"/>
                  </a:lnTo>
                  <a:lnTo>
                    <a:pt x="64" y="368"/>
                  </a:lnTo>
                  <a:lnTo>
                    <a:pt x="66" y="371"/>
                  </a:lnTo>
                  <a:lnTo>
                    <a:pt x="63" y="368"/>
                  </a:lnTo>
                  <a:lnTo>
                    <a:pt x="64" y="371"/>
                  </a:lnTo>
                  <a:lnTo>
                    <a:pt x="63" y="368"/>
                  </a:lnTo>
                  <a:lnTo>
                    <a:pt x="64" y="373"/>
                  </a:lnTo>
                  <a:lnTo>
                    <a:pt x="61" y="369"/>
                  </a:lnTo>
                  <a:lnTo>
                    <a:pt x="63" y="373"/>
                  </a:lnTo>
                  <a:lnTo>
                    <a:pt x="63" y="373"/>
                  </a:lnTo>
                  <a:lnTo>
                    <a:pt x="60" y="371"/>
                  </a:lnTo>
                  <a:lnTo>
                    <a:pt x="63" y="374"/>
                  </a:lnTo>
                  <a:lnTo>
                    <a:pt x="58" y="371"/>
                  </a:lnTo>
                  <a:lnTo>
                    <a:pt x="61" y="374"/>
                  </a:lnTo>
                  <a:lnTo>
                    <a:pt x="58" y="373"/>
                  </a:lnTo>
                  <a:lnTo>
                    <a:pt x="61" y="374"/>
                  </a:lnTo>
                  <a:lnTo>
                    <a:pt x="58" y="374"/>
                  </a:lnTo>
                  <a:lnTo>
                    <a:pt x="61" y="376"/>
                  </a:lnTo>
                  <a:lnTo>
                    <a:pt x="56" y="374"/>
                  </a:lnTo>
                  <a:lnTo>
                    <a:pt x="61" y="376"/>
                  </a:lnTo>
                  <a:lnTo>
                    <a:pt x="56" y="376"/>
                  </a:lnTo>
                  <a:lnTo>
                    <a:pt x="61" y="378"/>
                  </a:lnTo>
                  <a:lnTo>
                    <a:pt x="61" y="378"/>
                  </a:lnTo>
                  <a:lnTo>
                    <a:pt x="61" y="419"/>
                  </a:lnTo>
                  <a:lnTo>
                    <a:pt x="61" y="420"/>
                  </a:lnTo>
                  <a:lnTo>
                    <a:pt x="56" y="420"/>
                  </a:lnTo>
                  <a:lnTo>
                    <a:pt x="61" y="420"/>
                  </a:lnTo>
                  <a:lnTo>
                    <a:pt x="56" y="422"/>
                  </a:lnTo>
                  <a:lnTo>
                    <a:pt x="61" y="422"/>
                  </a:lnTo>
                  <a:lnTo>
                    <a:pt x="58" y="424"/>
                  </a:lnTo>
                  <a:lnTo>
                    <a:pt x="61" y="422"/>
                  </a:lnTo>
                  <a:lnTo>
                    <a:pt x="58" y="425"/>
                  </a:lnTo>
                  <a:lnTo>
                    <a:pt x="61" y="424"/>
                  </a:lnTo>
                  <a:lnTo>
                    <a:pt x="58" y="425"/>
                  </a:lnTo>
                  <a:lnTo>
                    <a:pt x="63" y="424"/>
                  </a:lnTo>
                  <a:lnTo>
                    <a:pt x="63" y="424"/>
                  </a:lnTo>
                  <a:lnTo>
                    <a:pt x="60" y="427"/>
                  </a:lnTo>
                  <a:lnTo>
                    <a:pt x="63" y="425"/>
                  </a:lnTo>
                  <a:lnTo>
                    <a:pt x="66" y="427"/>
                  </a:lnTo>
                  <a:lnTo>
                    <a:pt x="66" y="430"/>
                  </a:lnTo>
                  <a:lnTo>
                    <a:pt x="68" y="427"/>
                  </a:lnTo>
                  <a:close/>
                  <a:moveTo>
                    <a:pt x="253" y="414"/>
                  </a:moveTo>
                  <a:lnTo>
                    <a:pt x="247" y="414"/>
                  </a:lnTo>
                  <a:lnTo>
                    <a:pt x="247" y="409"/>
                  </a:lnTo>
                  <a:lnTo>
                    <a:pt x="245" y="412"/>
                  </a:lnTo>
                  <a:lnTo>
                    <a:pt x="240" y="409"/>
                  </a:lnTo>
                  <a:lnTo>
                    <a:pt x="240" y="409"/>
                  </a:lnTo>
                  <a:lnTo>
                    <a:pt x="244" y="406"/>
                  </a:lnTo>
                  <a:lnTo>
                    <a:pt x="239" y="407"/>
                  </a:lnTo>
                  <a:lnTo>
                    <a:pt x="237" y="404"/>
                  </a:lnTo>
                  <a:lnTo>
                    <a:pt x="242" y="401"/>
                  </a:lnTo>
                  <a:lnTo>
                    <a:pt x="237" y="402"/>
                  </a:lnTo>
                  <a:lnTo>
                    <a:pt x="237" y="399"/>
                  </a:lnTo>
                  <a:lnTo>
                    <a:pt x="240" y="397"/>
                  </a:lnTo>
                  <a:lnTo>
                    <a:pt x="237" y="397"/>
                  </a:lnTo>
                  <a:lnTo>
                    <a:pt x="237" y="396"/>
                  </a:lnTo>
                  <a:lnTo>
                    <a:pt x="242" y="396"/>
                  </a:lnTo>
                  <a:lnTo>
                    <a:pt x="237" y="394"/>
                  </a:lnTo>
                  <a:lnTo>
                    <a:pt x="239" y="391"/>
                  </a:lnTo>
                  <a:lnTo>
                    <a:pt x="242" y="387"/>
                  </a:lnTo>
                  <a:lnTo>
                    <a:pt x="245" y="389"/>
                  </a:lnTo>
                  <a:lnTo>
                    <a:pt x="244" y="386"/>
                  </a:lnTo>
                  <a:lnTo>
                    <a:pt x="247" y="384"/>
                  </a:lnTo>
                  <a:lnTo>
                    <a:pt x="253" y="383"/>
                  </a:lnTo>
                  <a:lnTo>
                    <a:pt x="258" y="384"/>
                  </a:lnTo>
                  <a:lnTo>
                    <a:pt x="257" y="387"/>
                  </a:lnTo>
                  <a:lnTo>
                    <a:pt x="258" y="384"/>
                  </a:lnTo>
                  <a:lnTo>
                    <a:pt x="262" y="386"/>
                  </a:lnTo>
                  <a:lnTo>
                    <a:pt x="260" y="389"/>
                  </a:lnTo>
                  <a:lnTo>
                    <a:pt x="262" y="386"/>
                  </a:lnTo>
                  <a:lnTo>
                    <a:pt x="265" y="389"/>
                  </a:lnTo>
                  <a:lnTo>
                    <a:pt x="262" y="392"/>
                  </a:lnTo>
                  <a:lnTo>
                    <a:pt x="265" y="389"/>
                  </a:lnTo>
                  <a:lnTo>
                    <a:pt x="267" y="392"/>
                  </a:lnTo>
                  <a:lnTo>
                    <a:pt x="263" y="394"/>
                  </a:lnTo>
                  <a:lnTo>
                    <a:pt x="268" y="394"/>
                  </a:lnTo>
                  <a:lnTo>
                    <a:pt x="268" y="397"/>
                  </a:lnTo>
                  <a:lnTo>
                    <a:pt x="263" y="397"/>
                  </a:lnTo>
                  <a:lnTo>
                    <a:pt x="268" y="399"/>
                  </a:lnTo>
                  <a:lnTo>
                    <a:pt x="268" y="401"/>
                  </a:lnTo>
                  <a:lnTo>
                    <a:pt x="263" y="401"/>
                  </a:lnTo>
                  <a:lnTo>
                    <a:pt x="268" y="402"/>
                  </a:lnTo>
                  <a:lnTo>
                    <a:pt x="267" y="406"/>
                  </a:lnTo>
                  <a:lnTo>
                    <a:pt x="263" y="404"/>
                  </a:lnTo>
                  <a:lnTo>
                    <a:pt x="267" y="406"/>
                  </a:lnTo>
                  <a:lnTo>
                    <a:pt x="265" y="407"/>
                  </a:lnTo>
                  <a:lnTo>
                    <a:pt x="262" y="406"/>
                  </a:lnTo>
                  <a:lnTo>
                    <a:pt x="265" y="409"/>
                  </a:lnTo>
                  <a:lnTo>
                    <a:pt x="262" y="410"/>
                  </a:lnTo>
                  <a:lnTo>
                    <a:pt x="260" y="407"/>
                  </a:lnTo>
                  <a:lnTo>
                    <a:pt x="262" y="412"/>
                  </a:lnTo>
                  <a:lnTo>
                    <a:pt x="258" y="414"/>
                  </a:lnTo>
                  <a:lnTo>
                    <a:pt x="257" y="409"/>
                  </a:lnTo>
                  <a:lnTo>
                    <a:pt x="258" y="414"/>
                  </a:lnTo>
                  <a:lnTo>
                    <a:pt x="253" y="414"/>
                  </a:lnTo>
                  <a:close/>
                  <a:moveTo>
                    <a:pt x="252" y="406"/>
                  </a:moveTo>
                  <a:lnTo>
                    <a:pt x="253" y="410"/>
                  </a:lnTo>
                  <a:lnTo>
                    <a:pt x="253" y="406"/>
                  </a:lnTo>
                  <a:lnTo>
                    <a:pt x="253" y="406"/>
                  </a:lnTo>
                  <a:lnTo>
                    <a:pt x="253" y="410"/>
                  </a:lnTo>
                  <a:lnTo>
                    <a:pt x="253" y="406"/>
                  </a:lnTo>
                  <a:lnTo>
                    <a:pt x="255" y="410"/>
                  </a:lnTo>
                  <a:lnTo>
                    <a:pt x="255" y="406"/>
                  </a:lnTo>
                  <a:lnTo>
                    <a:pt x="257" y="406"/>
                  </a:lnTo>
                  <a:lnTo>
                    <a:pt x="258" y="409"/>
                  </a:lnTo>
                  <a:lnTo>
                    <a:pt x="257" y="404"/>
                  </a:lnTo>
                  <a:lnTo>
                    <a:pt x="257" y="404"/>
                  </a:lnTo>
                  <a:lnTo>
                    <a:pt x="260" y="407"/>
                  </a:lnTo>
                  <a:lnTo>
                    <a:pt x="258" y="404"/>
                  </a:lnTo>
                  <a:lnTo>
                    <a:pt x="258" y="402"/>
                  </a:lnTo>
                  <a:lnTo>
                    <a:pt x="263" y="404"/>
                  </a:lnTo>
                  <a:lnTo>
                    <a:pt x="262" y="402"/>
                  </a:lnTo>
                  <a:lnTo>
                    <a:pt x="260" y="402"/>
                  </a:lnTo>
                  <a:lnTo>
                    <a:pt x="260" y="399"/>
                  </a:lnTo>
                  <a:lnTo>
                    <a:pt x="263" y="397"/>
                  </a:lnTo>
                  <a:lnTo>
                    <a:pt x="260" y="397"/>
                  </a:lnTo>
                  <a:lnTo>
                    <a:pt x="263" y="396"/>
                  </a:lnTo>
                  <a:lnTo>
                    <a:pt x="260" y="397"/>
                  </a:lnTo>
                  <a:lnTo>
                    <a:pt x="258" y="396"/>
                  </a:lnTo>
                  <a:lnTo>
                    <a:pt x="263" y="392"/>
                  </a:lnTo>
                  <a:lnTo>
                    <a:pt x="258" y="394"/>
                  </a:lnTo>
                  <a:lnTo>
                    <a:pt x="257" y="392"/>
                  </a:lnTo>
                  <a:lnTo>
                    <a:pt x="258" y="389"/>
                  </a:lnTo>
                  <a:lnTo>
                    <a:pt x="257" y="392"/>
                  </a:lnTo>
                  <a:lnTo>
                    <a:pt x="258" y="387"/>
                  </a:lnTo>
                  <a:lnTo>
                    <a:pt x="255" y="392"/>
                  </a:lnTo>
                  <a:lnTo>
                    <a:pt x="255" y="392"/>
                  </a:lnTo>
                  <a:lnTo>
                    <a:pt x="255" y="389"/>
                  </a:lnTo>
                  <a:lnTo>
                    <a:pt x="257" y="387"/>
                  </a:lnTo>
                  <a:lnTo>
                    <a:pt x="255" y="392"/>
                  </a:lnTo>
                  <a:lnTo>
                    <a:pt x="255" y="387"/>
                  </a:lnTo>
                  <a:lnTo>
                    <a:pt x="253" y="391"/>
                  </a:lnTo>
                  <a:lnTo>
                    <a:pt x="253" y="387"/>
                  </a:lnTo>
                  <a:lnTo>
                    <a:pt x="253" y="391"/>
                  </a:lnTo>
                  <a:lnTo>
                    <a:pt x="252" y="387"/>
                  </a:lnTo>
                  <a:lnTo>
                    <a:pt x="252" y="391"/>
                  </a:lnTo>
                  <a:lnTo>
                    <a:pt x="252" y="387"/>
                  </a:lnTo>
                  <a:lnTo>
                    <a:pt x="252" y="391"/>
                  </a:lnTo>
                  <a:lnTo>
                    <a:pt x="249" y="392"/>
                  </a:lnTo>
                  <a:lnTo>
                    <a:pt x="247" y="389"/>
                  </a:lnTo>
                  <a:lnTo>
                    <a:pt x="249" y="392"/>
                  </a:lnTo>
                  <a:lnTo>
                    <a:pt x="245" y="389"/>
                  </a:lnTo>
                  <a:lnTo>
                    <a:pt x="249" y="392"/>
                  </a:lnTo>
                  <a:lnTo>
                    <a:pt x="245" y="391"/>
                  </a:lnTo>
                  <a:lnTo>
                    <a:pt x="247" y="394"/>
                  </a:lnTo>
                  <a:lnTo>
                    <a:pt x="244" y="391"/>
                  </a:lnTo>
                  <a:lnTo>
                    <a:pt x="247" y="394"/>
                  </a:lnTo>
                  <a:lnTo>
                    <a:pt x="244" y="392"/>
                  </a:lnTo>
                  <a:lnTo>
                    <a:pt x="247" y="396"/>
                  </a:lnTo>
                  <a:lnTo>
                    <a:pt x="242" y="392"/>
                  </a:lnTo>
                  <a:lnTo>
                    <a:pt x="245" y="396"/>
                  </a:lnTo>
                  <a:lnTo>
                    <a:pt x="245" y="397"/>
                  </a:lnTo>
                  <a:lnTo>
                    <a:pt x="242" y="396"/>
                  </a:lnTo>
                  <a:lnTo>
                    <a:pt x="244" y="396"/>
                  </a:lnTo>
                  <a:lnTo>
                    <a:pt x="245" y="397"/>
                  </a:lnTo>
                  <a:lnTo>
                    <a:pt x="244" y="397"/>
                  </a:lnTo>
                  <a:lnTo>
                    <a:pt x="245" y="397"/>
                  </a:lnTo>
                  <a:lnTo>
                    <a:pt x="244" y="397"/>
                  </a:lnTo>
                  <a:lnTo>
                    <a:pt x="240" y="397"/>
                  </a:lnTo>
                  <a:lnTo>
                    <a:pt x="245" y="397"/>
                  </a:lnTo>
                  <a:lnTo>
                    <a:pt x="240" y="397"/>
                  </a:lnTo>
                  <a:lnTo>
                    <a:pt x="245" y="399"/>
                  </a:lnTo>
                  <a:lnTo>
                    <a:pt x="240" y="399"/>
                  </a:lnTo>
                  <a:lnTo>
                    <a:pt x="245" y="401"/>
                  </a:lnTo>
                  <a:lnTo>
                    <a:pt x="245" y="401"/>
                  </a:lnTo>
                  <a:lnTo>
                    <a:pt x="242" y="402"/>
                  </a:lnTo>
                  <a:lnTo>
                    <a:pt x="245" y="402"/>
                  </a:lnTo>
                  <a:lnTo>
                    <a:pt x="242" y="404"/>
                  </a:lnTo>
                  <a:lnTo>
                    <a:pt x="247" y="402"/>
                  </a:lnTo>
                  <a:lnTo>
                    <a:pt x="247" y="402"/>
                  </a:lnTo>
                  <a:lnTo>
                    <a:pt x="244" y="406"/>
                  </a:lnTo>
                  <a:lnTo>
                    <a:pt x="247" y="404"/>
                  </a:lnTo>
                  <a:lnTo>
                    <a:pt x="245" y="407"/>
                  </a:lnTo>
                  <a:lnTo>
                    <a:pt x="249" y="404"/>
                  </a:lnTo>
                  <a:lnTo>
                    <a:pt x="249" y="406"/>
                  </a:lnTo>
                  <a:lnTo>
                    <a:pt x="247" y="409"/>
                  </a:lnTo>
                  <a:lnTo>
                    <a:pt x="250" y="406"/>
                  </a:lnTo>
                  <a:lnTo>
                    <a:pt x="250" y="406"/>
                  </a:lnTo>
                  <a:lnTo>
                    <a:pt x="250" y="410"/>
                  </a:lnTo>
                  <a:lnTo>
                    <a:pt x="252" y="406"/>
                  </a:lnTo>
                  <a:lnTo>
                    <a:pt x="250" y="410"/>
                  </a:lnTo>
                  <a:lnTo>
                    <a:pt x="252" y="406"/>
                  </a:lnTo>
                  <a:lnTo>
                    <a:pt x="252" y="410"/>
                  </a:lnTo>
                  <a:lnTo>
                    <a:pt x="252" y="406"/>
                  </a:lnTo>
                  <a:close/>
                  <a:moveTo>
                    <a:pt x="69" y="343"/>
                  </a:moveTo>
                  <a:lnTo>
                    <a:pt x="63" y="341"/>
                  </a:lnTo>
                  <a:lnTo>
                    <a:pt x="64" y="338"/>
                  </a:lnTo>
                  <a:lnTo>
                    <a:pt x="63" y="341"/>
                  </a:lnTo>
                  <a:lnTo>
                    <a:pt x="61" y="341"/>
                  </a:lnTo>
                  <a:lnTo>
                    <a:pt x="63" y="337"/>
                  </a:lnTo>
                  <a:lnTo>
                    <a:pt x="61" y="341"/>
                  </a:lnTo>
                  <a:lnTo>
                    <a:pt x="60" y="340"/>
                  </a:lnTo>
                  <a:lnTo>
                    <a:pt x="61" y="337"/>
                  </a:lnTo>
                  <a:lnTo>
                    <a:pt x="58" y="338"/>
                  </a:lnTo>
                  <a:lnTo>
                    <a:pt x="55" y="337"/>
                  </a:lnTo>
                  <a:lnTo>
                    <a:pt x="58" y="333"/>
                  </a:lnTo>
                  <a:lnTo>
                    <a:pt x="55" y="335"/>
                  </a:lnTo>
                  <a:lnTo>
                    <a:pt x="53" y="327"/>
                  </a:lnTo>
                  <a:lnTo>
                    <a:pt x="53" y="327"/>
                  </a:lnTo>
                  <a:lnTo>
                    <a:pt x="53" y="281"/>
                  </a:lnTo>
                  <a:lnTo>
                    <a:pt x="55" y="277"/>
                  </a:lnTo>
                  <a:lnTo>
                    <a:pt x="58" y="279"/>
                  </a:lnTo>
                  <a:lnTo>
                    <a:pt x="55" y="276"/>
                  </a:lnTo>
                  <a:lnTo>
                    <a:pt x="58" y="274"/>
                  </a:lnTo>
                  <a:lnTo>
                    <a:pt x="61" y="277"/>
                  </a:lnTo>
                  <a:lnTo>
                    <a:pt x="60" y="272"/>
                  </a:lnTo>
                  <a:lnTo>
                    <a:pt x="61" y="272"/>
                  </a:lnTo>
                  <a:lnTo>
                    <a:pt x="63" y="276"/>
                  </a:lnTo>
                  <a:lnTo>
                    <a:pt x="61" y="271"/>
                  </a:lnTo>
                  <a:lnTo>
                    <a:pt x="64" y="271"/>
                  </a:lnTo>
                  <a:lnTo>
                    <a:pt x="69" y="269"/>
                  </a:lnTo>
                  <a:lnTo>
                    <a:pt x="283" y="269"/>
                  </a:lnTo>
                  <a:lnTo>
                    <a:pt x="288" y="271"/>
                  </a:lnTo>
                  <a:lnTo>
                    <a:pt x="286" y="276"/>
                  </a:lnTo>
                  <a:lnTo>
                    <a:pt x="290" y="272"/>
                  </a:lnTo>
                  <a:lnTo>
                    <a:pt x="291" y="272"/>
                  </a:lnTo>
                  <a:lnTo>
                    <a:pt x="288" y="277"/>
                  </a:lnTo>
                  <a:lnTo>
                    <a:pt x="291" y="274"/>
                  </a:lnTo>
                  <a:lnTo>
                    <a:pt x="296" y="279"/>
                  </a:lnTo>
                  <a:lnTo>
                    <a:pt x="298" y="286"/>
                  </a:lnTo>
                  <a:lnTo>
                    <a:pt x="296" y="333"/>
                  </a:lnTo>
                  <a:lnTo>
                    <a:pt x="291" y="338"/>
                  </a:lnTo>
                  <a:lnTo>
                    <a:pt x="288" y="337"/>
                  </a:lnTo>
                  <a:lnTo>
                    <a:pt x="291" y="340"/>
                  </a:lnTo>
                  <a:lnTo>
                    <a:pt x="290" y="341"/>
                  </a:lnTo>
                  <a:lnTo>
                    <a:pt x="286" y="337"/>
                  </a:lnTo>
                  <a:lnTo>
                    <a:pt x="288" y="341"/>
                  </a:lnTo>
                  <a:lnTo>
                    <a:pt x="285" y="338"/>
                  </a:lnTo>
                  <a:lnTo>
                    <a:pt x="286" y="341"/>
                  </a:lnTo>
                  <a:lnTo>
                    <a:pt x="280" y="343"/>
                  </a:lnTo>
                  <a:lnTo>
                    <a:pt x="69" y="343"/>
                  </a:lnTo>
                  <a:close/>
                  <a:moveTo>
                    <a:pt x="281" y="335"/>
                  </a:moveTo>
                  <a:lnTo>
                    <a:pt x="283" y="338"/>
                  </a:lnTo>
                  <a:lnTo>
                    <a:pt x="281" y="335"/>
                  </a:lnTo>
                  <a:lnTo>
                    <a:pt x="285" y="338"/>
                  </a:lnTo>
                  <a:lnTo>
                    <a:pt x="283" y="333"/>
                  </a:lnTo>
                  <a:lnTo>
                    <a:pt x="286" y="333"/>
                  </a:lnTo>
                  <a:lnTo>
                    <a:pt x="290" y="335"/>
                  </a:lnTo>
                  <a:lnTo>
                    <a:pt x="286" y="332"/>
                  </a:lnTo>
                  <a:lnTo>
                    <a:pt x="290" y="335"/>
                  </a:lnTo>
                  <a:lnTo>
                    <a:pt x="288" y="332"/>
                  </a:lnTo>
                  <a:lnTo>
                    <a:pt x="291" y="333"/>
                  </a:lnTo>
                  <a:lnTo>
                    <a:pt x="288" y="330"/>
                  </a:lnTo>
                  <a:lnTo>
                    <a:pt x="291" y="332"/>
                  </a:lnTo>
                  <a:lnTo>
                    <a:pt x="288" y="330"/>
                  </a:lnTo>
                  <a:lnTo>
                    <a:pt x="291" y="332"/>
                  </a:lnTo>
                  <a:lnTo>
                    <a:pt x="288" y="328"/>
                  </a:lnTo>
                  <a:lnTo>
                    <a:pt x="293" y="330"/>
                  </a:lnTo>
                  <a:lnTo>
                    <a:pt x="288" y="328"/>
                  </a:lnTo>
                  <a:lnTo>
                    <a:pt x="293" y="328"/>
                  </a:lnTo>
                  <a:lnTo>
                    <a:pt x="288" y="327"/>
                  </a:lnTo>
                  <a:lnTo>
                    <a:pt x="290" y="327"/>
                  </a:lnTo>
                  <a:lnTo>
                    <a:pt x="288" y="286"/>
                  </a:lnTo>
                  <a:lnTo>
                    <a:pt x="293" y="284"/>
                  </a:lnTo>
                  <a:lnTo>
                    <a:pt x="288" y="284"/>
                  </a:lnTo>
                  <a:lnTo>
                    <a:pt x="293" y="282"/>
                  </a:lnTo>
                  <a:lnTo>
                    <a:pt x="288" y="284"/>
                  </a:lnTo>
                  <a:lnTo>
                    <a:pt x="291" y="281"/>
                  </a:lnTo>
                  <a:lnTo>
                    <a:pt x="288" y="282"/>
                  </a:lnTo>
                  <a:lnTo>
                    <a:pt x="291" y="281"/>
                  </a:lnTo>
                  <a:lnTo>
                    <a:pt x="288" y="282"/>
                  </a:lnTo>
                  <a:lnTo>
                    <a:pt x="291" y="279"/>
                  </a:lnTo>
                  <a:lnTo>
                    <a:pt x="286" y="281"/>
                  </a:lnTo>
                  <a:lnTo>
                    <a:pt x="290" y="277"/>
                  </a:lnTo>
                  <a:lnTo>
                    <a:pt x="286" y="281"/>
                  </a:lnTo>
                  <a:lnTo>
                    <a:pt x="285" y="279"/>
                  </a:lnTo>
                  <a:lnTo>
                    <a:pt x="288" y="276"/>
                  </a:lnTo>
                  <a:lnTo>
                    <a:pt x="285" y="279"/>
                  </a:lnTo>
                  <a:lnTo>
                    <a:pt x="283" y="279"/>
                  </a:lnTo>
                  <a:lnTo>
                    <a:pt x="285" y="274"/>
                  </a:lnTo>
                  <a:lnTo>
                    <a:pt x="283" y="279"/>
                  </a:lnTo>
                  <a:lnTo>
                    <a:pt x="283" y="274"/>
                  </a:lnTo>
                  <a:lnTo>
                    <a:pt x="281" y="277"/>
                  </a:lnTo>
                  <a:lnTo>
                    <a:pt x="280" y="277"/>
                  </a:lnTo>
                  <a:lnTo>
                    <a:pt x="68" y="277"/>
                  </a:lnTo>
                  <a:lnTo>
                    <a:pt x="66" y="274"/>
                  </a:lnTo>
                  <a:lnTo>
                    <a:pt x="68" y="277"/>
                  </a:lnTo>
                  <a:lnTo>
                    <a:pt x="66" y="274"/>
                  </a:lnTo>
                  <a:lnTo>
                    <a:pt x="66" y="279"/>
                  </a:lnTo>
                  <a:lnTo>
                    <a:pt x="64" y="274"/>
                  </a:lnTo>
                  <a:lnTo>
                    <a:pt x="64" y="276"/>
                  </a:lnTo>
                  <a:lnTo>
                    <a:pt x="66" y="279"/>
                  </a:lnTo>
                  <a:lnTo>
                    <a:pt x="64" y="279"/>
                  </a:lnTo>
                  <a:lnTo>
                    <a:pt x="63" y="276"/>
                  </a:lnTo>
                  <a:lnTo>
                    <a:pt x="64" y="279"/>
                  </a:lnTo>
                  <a:lnTo>
                    <a:pt x="64" y="281"/>
                  </a:lnTo>
                  <a:lnTo>
                    <a:pt x="60" y="277"/>
                  </a:lnTo>
                  <a:lnTo>
                    <a:pt x="63" y="281"/>
                  </a:lnTo>
                  <a:lnTo>
                    <a:pt x="60" y="279"/>
                  </a:lnTo>
                  <a:lnTo>
                    <a:pt x="63" y="281"/>
                  </a:lnTo>
                  <a:lnTo>
                    <a:pt x="61" y="282"/>
                  </a:lnTo>
                  <a:lnTo>
                    <a:pt x="58" y="281"/>
                  </a:lnTo>
                  <a:lnTo>
                    <a:pt x="61" y="282"/>
                  </a:lnTo>
                  <a:lnTo>
                    <a:pt x="58" y="281"/>
                  </a:lnTo>
                  <a:lnTo>
                    <a:pt x="61" y="284"/>
                  </a:lnTo>
                  <a:lnTo>
                    <a:pt x="56" y="282"/>
                  </a:lnTo>
                  <a:lnTo>
                    <a:pt x="61" y="284"/>
                  </a:lnTo>
                  <a:lnTo>
                    <a:pt x="56" y="284"/>
                  </a:lnTo>
                  <a:lnTo>
                    <a:pt x="61" y="286"/>
                  </a:lnTo>
                  <a:lnTo>
                    <a:pt x="61" y="286"/>
                  </a:lnTo>
                  <a:lnTo>
                    <a:pt x="61" y="327"/>
                  </a:lnTo>
                  <a:lnTo>
                    <a:pt x="61" y="327"/>
                  </a:lnTo>
                  <a:lnTo>
                    <a:pt x="56" y="328"/>
                  </a:lnTo>
                  <a:lnTo>
                    <a:pt x="61" y="328"/>
                  </a:lnTo>
                  <a:lnTo>
                    <a:pt x="56" y="330"/>
                  </a:lnTo>
                  <a:lnTo>
                    <a:pt x="61" y="328"/>
                  </a:lnTo>
                  <a:lnTo>
                    <a:pt x="58" y="332"/>
                  </a:lnTo>
                  <a:lnTo>
                    <a:pt x="61" y="330"/>
                  </a:lnTo>
                  <a:lnTo>
                    <a:pt x="58" y="332"/>
                  </a:lnTo>
                  <a:lnTo>
                    <a:pt x="61" y="330"/>
                  </a:lnTo>
                  <a:lnTo>
                    <a:pt x="63" y="332"/>
                  </a:lnTo>
                  <a:lnTo>
                    <a:pt x="60" y="335"/>
                  </a:lnTo>
                  <a:lnTo>
                    <a:pt x="63" y="333"/>
                  </a:lnTo>
                  <a:lnTo>
                    <a:pt x="68" y="335"/>
                  </a:lnTo>
                  <a:lnTo>
                    <a:pt x="66" y="338"/>
                  </a:lnTo>
                  <a:lnTo>
                    <a:pt x="68" y="335"/>
                  </a:lnTo>
                  <a:lnTo>
                    <a:pt x="69" y="335"/>
                  </a:lnTo>
                  <a:lnTo>
                    <a:pt x="281" y="335"/>
                  </a:lnTo>
                  <a:close/>
                  <a:moveTo>
                    <a:pt x="253" y="322"/>
                  </a:moveTo>
                  <a:lnTo>
                    <a:pt x="247" y="320"/>
                  </a:lnTo>
                  <a:lnTo>
                    <a:pt x="249" y="317"/>
                  </a:lnTo>
                  <a:lnTo>
                    <a:pt x="245" y="320"/>
                  </a:lnTo>
                  <a:lnTo>
                    <a:pt x="244" y="320"/>
                  </a:lnTo>
                  <a:lnTo>
                    <a:pt x="245" y="315"/>
                  </a:lnTo>
                  <a:lnTo>
                    <a:pt x="244" y="318"/>
                  </a:lnTo>
                  <a:lnTo>
                    <a:pt x="242" y="318"/>
                  </a:lnTo>
                  <a:lnTo>
                    <a:pt x="244" y="314"/>
                  </a:lnTo>
                  <a:lnTo>
                    <a:pt x="240" y="317"/>
                  </a:lnTo>
                  <a:lnTo>
                    <a:pt x="237" y="312"/>
                  </a:lnTo>
                  <a:lnTo>
                    <a:pt x="237" y="310"/>
                  </a:lnTo>
                  <a:lnTo>
                    <a:pt x="242" y="309"/>
                  </a:lnTo>
                  <a:lnTo>
                    <a:pt x="237" y="310"/>
                  </a:lnTo>
                  <a:lnTo>
                    <a:pt x="237" y="305"/>
                  </a:lnTo>
                  <a:lnTo>
                    <a:pt x="237" y="302"/>
                  </a:lnTo>
                  <a:lnTo>
                    <a:pt x="242" y="304"/>
                  </a:lnTo>
                  <a:lnTo>
                    <a:pt x="237" y="302"/>
                  </a:lnTo>
                  <a:lnTo>
                    <a:pt x="239" y="297"/>
                  </a:lnTo>
                  <a:lnTo>
                    <a:pt x="244" y="299"/>
                  </a:lnTo>
                  <a:lnTo>
                    <a:pt x="240" y="297"/>
                  </a:lnTo>
                  <a:lnTo>
                    <a:pt x="245" y="292"/>
                  </a:lnTo>
                  <a:lnTo>
                    <a:pt x="247" y="291"/>
                  </a:lnTo>
                  <a:lnTo>
                    <a:pt x="249" y="295"/>
                  </a:lnTo>
                  <a:lnTo>
                    <a:pt x="249" y="291"/>
                  </a:lnTo>
                  <a:lnTo>
                    <a:pt x="252" y="291"/>
                  </a:lnTo>
                  <a:lnTo>
                    <a:pt x="258" y="292"/>
                  </a:lnTo>
                  <a:lnTo>
                    <a:pt x="257" y="295"/>
                  </a:lnTo>
                  <a:lnTo>
                    <a:pt x="258" y="292"/>
                  </a:lnTo>
                  <a:lnTo>
                    <a:pt x="262" y="294"/>
                  </a:lnTo>
                  <a:lnTo>
                    <a:pt x="260" y="297"/>
                  </a:lnTo>
                  <a:lnTo>
                    <a:pt x="262" y="294"/>
                  </a:lnTo>
                  <a:lnTo>
                    <a:pt x="265" y="297"/>
                  </a:lnTo>
                  <a:lnTo>
                    <a:pt x="262" y="299"/>
                  </a:lnTo>
                  <a:lnTo>
                    <a:pt x="265" y="297"/>
                  </a:lnTo>
                  <a:lnTo>
                    <a:pt x="267" y="300"/>
                  </a:lnTo>
                  <a:lnTo>
                    <a:pt x="263" y="302"/>
                  </a:lnTo>
                  <a:lnTo>
                    <a:pt x="268" y="302"/>
                  </a:lnTo>
                  <a:lnTo>
                    <a:pt x="268" y="305"/>
                  </a:lnTo>
                  <a:lnTo>
                    <a:pt x="268" y="307"/>
                  </a:lnTo>
                  <a:lnTo>
                    <a:pt x="267" y="312"/>
                  </a:lnTo>
                  <a:lnTo>
                    <a:pt x="267" y="314"/>
                  </a:lnTo>
                  <a:lnTo>
                    <a:pt x="262" y="312"/>
                  </a:lnTo>
                  <a:lnTo>
                    <a:pt x="267" y="315"/>
                  </a:lnTo>
                  <a:lnTo>
                    <a:pt x="265" y="315"/>
                  </a:lnTo>
                  <a:lnTo>
                    <a:pt x="262" y="314"/>
                  </a:lnTo>
                  <a:lnTo>
                    <a:pt x="265" y="315"/>
                  </a:lnTo>
                  <a:lnTo>
                    <a:pt x="262" y="318"/>
                  </a:lnTo>
                  <a:lnTo>
                    <a:pt x="260" y="315"/>
                  </a:lnTo>
                  <a:lnTo>
                    <a:pt x="262" y="318"/>
                  </a:lnTo>
                  <a:lnTo>
                    <a:pt x="255" y="322"/>
                  </a:lnTo>
                  <a:lnTo>
                    <a:pt x="253" y="322"/>
                  </a:lnTo>
                  <a:close/>
                  <a:moveTo>
                    <a:pt x="252" y="314"/>
                  </a:moveTo>
                  <a:lnTo>
                    <a:pt x="253" y="318"/>
                  </a:lnTo>
                  <a:lnTo>
                    <a:pt x="253" y="314"/>
                  </a:lnTo>
                  <a:lnTo>
                    <a:pt x="253" y="314"/>
                  </a:lnTo>
                  <a:lnTo>
                    <a:pt x="253" y="317"/>
                  </a:lnTo>
                  <a:lnTo>
                    <a:pt x="253" y="314"/>
                  </a:lnTo>
                  <a:lnTo>
                    <a:pt x="255" y="317"/>
                  </a:lnTo>
                  <a:lnTo>
                    <a:pt x="255" y="314"/>
                  </a:lnTo>
                  <a:lnTo>
                    <a:pt x="257" y="312"/>
                  </a:lnTo>
                  <a:lnTo>
                    <a:pt x="258" y="317"/>
                  </a:lnTo>
                  <a:lnTo>
                    <a:pt x="257" y="312"/>
                  </a:lnTo>
                  <a:lnTo>
                    <a:pt x="260" y="315"/>
                  </a:lnTo>
                  <a:lnTo>
                    <a:pt x="257" y="312"/>
                  </a:lnTo>
                  <a:lnTo>
                    <a:pt x="260" y="314"/>
                  </a:lnTo>
                  <a:lnTo>
                    <a:pt x="258" y="310"/>
                  </a:lnTo>
                  <a:lnTo>
                    <a:pt x="260" y="309"/>
                  </a:lnTo>
                  <a:lnTo>
                    <a:pt x="260" y="309"/>
                  </a:lnTo>
                  <a:lnTo>
                    <a:pt x="260" y="309"/>
                  </a:lnTo>
                  <a:lnTo>
                    <a:pt x="260" y="309"/>
                  </a:lnTo>
                  <a:lnTo>
                    <a:pt x="263" y="310"/>
                  </a:lnTo>
                  <a:lnTo>
                    <a:pt x="260" y="309"/>
                  </a:lnTo>
                  <a:lnTo>
                    <a:pt x="263" y="309"/>
                  </a:lnTo>
                  <a:lnTo>
                    <a:pt x="260" y="307"/>
                  </a:lnTo>
                  <a:lnTo>
                    <a:pt x="260" y="305"/>
                  </a:lnTo>
                  <a:lnTo>
                    <a:pt x="263" y="305"/>
                  </a:lnTo>
                  <a:lnTo>
                    <a:pt x="260" y="305"/>
                  </a:lnTo>
                  <a:lnTo>
                    <a:pt x="263" y="304"/>
                  </a:lnTo>
                  <a:lnTo>
                    <a:pt x="260" y="304"/>
                  </a:lnTo>
                  <a:lnTo>
                    <a:pt x="258" y="304"/>
                  </a:lnTo>
                  <a:lnTo>
                    <a:pt x="263" y="300"/>
                  </a:lnTo>
                  <a:lnTo>
                    <a:pt x="258" y="302"/>
                  </a:lnTo>
                  <a:lnTo>
                    <a:pt x="258" y="302"/>
                  </a:lnTo>
                  <a:lnTo>
                    <a:pt x="262" y="299"/>
                  </a:lnTo>
                  <a:lnTo>
                    <a:pt x="258" y="302"/>
                  </a:lnTo>
                  <a:lnTo>
                    <a:pt x="257" y="300"/>
                  </a:lnTo>
                  <a:lnTo>
                    <a:pt x="258" y="297"/>
                  </a:lnTo>
                  <a:lnTo>
                    <a:pt x="257" y="300"/>
                  </a:lnTo>
                  <a:lnTo>
                    <a:pt x="255" y="299"/>
                  </a:lnTo>
                  <a:lnTo>
                    <a:pt x="255" y="299"/>
                  </a:lnTo>
                  <a:lnTo>
                    <a:pt x="255" y="299"/>
                  </a:lnTo>
                  <a:lnTo>
                    <a:pt x="255" y="299"/>
                  </a:lnTo>
                  <a:lnTo>
                    <a:pt x="255" y="295"/>
                  </a:lnTo>
                  <a:lnTo>
                    <a:pt x="253" y="299"/>
                  </a:lnTo>
                  <a:lnTo>
                    <a:pt x="253" y="295"/>
                  </a:lnTo>
                  <a:lnTo>
                    <a:pt x="253" y="299"/>
                  </a:lnTo>
                  <a:lnTo>
                    <a:pt x="252" y="299"/>
                  </a:lnTo>
                  <a:lnTo>
                    <a:pt x="252" y="295"/>
                  </a:lnTo>
                  <a:lnTo>
                    <a:pt x="252" y="299"/>
                  </a:lnTo>
                  <a:lnTo>
                    <a:pt x="250" y="295"/>
                  </a:lnTo>
                  <a:lnTo>
                    <a:pt x="250" y="299"/>
                  </a:lnTo>
                  <a:lnTo>
                    <a:pt x="250" y="299"/>
                  </a:lnTo>
                  <a:lnTo>
                    <a:pt x="250" y="299"/>
                  </a:lnTo>
                  <a:lnTo>
                    <a:pt x="250" y="300"/>
                  </a:lnTo>
                  <a:lnTo>
                    <a:pt x="250" y="300"/>
                  </a:lnTo>
                  <a:lnTo>
                    <a:pt x="250" y="300"/>
                  </a:lnTo>
                  <a:lnTo>
                    <a:pt x="250" y="299"/>
                  </a:lnTo>
                  <a:lnTo>
                    <a:pt x="247" y="295"/>
                  </a:lnTo>
                  <a:lnTo>
                    <a:pt x="249" y="300"/>
                  </a:lnTo>
                  <a:lnTo>
                    <a:pt x="249" y="300"/>
                  </a:lnTo>
                  <a:lnTo>
                    <a:pt x="245" y="297"/>
                  </a:lnTo>
                  <a:lnTo>
                    <a:pt x="247" y="302"/>
                  </a:lnTo>
                  <a:lnTo>
                    <a:pt x="244" y="299"/>
                  </a:lnTo>
                  <a:lnTo>
                    <a:pt x="247" y="302"/>
                  </a:lnTo>
                  <a:lnTo>
                    <a:pt x="247" y="302"/>
                  </a:lnTo>
                  <a:lnTo>
                    <a:pt x="242" y="300"/>
                  </a:lnTo>
                  <a:lnTo>
                    <a:pt x="245" y="304"/>
                  </a:lnTo>
                  <a:lnTo>
                    <a:pt x="245" y="304"/>
                  </a:lnTo>
                  <a:lnTo>
                    <a:pt x="242" y="304"/>
                  </a:lnTo>
                  <a:lnTo>
                    <a:pt x="244" y="304"/>
                  </a:lnTo>
                  <a:lnTo>
                    <a:pt x="245" y="304"/>
                  </a:lnTo>
                  <a:lnTo>
                    <a:pt x="244" y="305"/>
                  </a:lnTo>
                  <a:lnTo>
                    <a:pt x="245" y="305"/>
                  </a:lnTo>
                  <a:lnTo>
                    <a:pt x="244" y="305"/>
                  </a:lnTo>
                  <a:lnTo>
                    <a:pt x="240" y="305"/>
                  </a:lnTo>
                  <a:lnTo>
                    <a:pt x="245" y="305"/>
                  </a:lnTo>
                  <a:lnTo>
                    <a:pt x="240" y="305"/>
                  </a:lnTo>
                  <a:lnTo>
                    <a:pt x="245" y="307"/>
                  </a:lnTo>
                  <a:lnTo>
                    <a:pt x="240" y="307"/>
                  </a:lnTo>
                  <a:lnTo>
                    <a:pt x="245" y="307"/>
                  </a:lnTo>
                  <a:lnTo>
                    <a:pt x="245" y="309"/>
                  </a:lnTo>
                  <a:lnTo>
                    <a:pt x="242" y="310"/>
                  </a:lnTo>
                  <a:lnTo>
                    <a:pt x="245" y="309"/>
                  </a:lnTo>
                  <a:lnTo>
                    <a:pt x="242" y="312"/>
                  </a:lnTo>
                  <a:lnTo>
                    <a:pt x="247" y="310"/>
                  </a:lnTo>
                  <a:lnTo>
                    <a:pt x="247" y="310"/>
                  </a:lnTo>
                  <a:lnTo>
                    <a:pt x="244" y="314"/>
                  </a:lnTo>
                  <a:lnTo>
                    <a:pt x="247" y="312"/>
                  </a:lnTo>
                  <a:lnTo>
                    <a:pt x="245" y="315"/>
                  </a:lnTo>
                  <a:lnTo>
                    <a:pt x="249" y="312"/>
                  </a:lnTo>
                  <a:lnTo>
                    <a:pt x="249" y="312"/>
                  </a:lnTo>
                  <a:lnTo>
                    <a:pt x="247" y="317"/>
                  </a:lnTo>
                  <a:lnTo>
                    <a:pt x="249" y="314"/>
                  </a:lnTo>
                  <a:lnTo>
                    <a:pt x="250" y="314"/>
                  </a:lnTo>
                  <a:lnTo>
                    <a:pt x="249" y="317"/>
                  </a:lnTo>
                  <a:lnTo>
                    <a:pt x="250" y="314"/>
                  </a:lnTo>
                  <a:lnTo>
                    <a:pt x="250" y="317"/>
                  </a:lnTo>
                  <a:lnTo>
                    <a:pt x="252" y="314"/>
                  </a:lnTo>
                  <a:lnTo>
                    <a:pt x="252" y="318"/>
                  </a:lnTo>
                  <a:lnTo>
                    <a:pt x="252" y="314"/>
                  </a:lnTo>
                  <a:close/>
                  <a:moveTo>
                    <a:pt x="69" y="251"/>
                  </a:moveTo>
                  <a:lnTo>
                    <a:pt x="61" y="248"/>
                  </a:lnTo>
                  <a:lnTo>
                    <a:pt x="56" y="246"/>
                  </a:lnTo>
                  <a:lnTo>
                    <a:pt x="55" y="245"/>
                  </a:lnTo>
                  <a:lnTo>
                    <a:pt x="58" y="241"/>
                  </a:lnTo>
                  <a:lnTo>
                    <a:pt x="55" y="243"/>
                  </a:lnTo>
                  <a:lnTo>
                    <a:pt x="53" y="236"/>
                  </a:lnTo>
                  <a:lnTo>
                    <a:pt x="53" y="235"/>
                  </a:lnTo>
                  <a:lnTo>
                    <a:pt x="55" y="187"/>
                  </a:lnTo>
                  <a:lnTo>
                    <a:pt x="55" y="185"/>
                  </a:lnTo>
                  <a:lnTo>
                    <a:pt x="58" y="187"/>
                  </a:lnTo>
                  <a:lnTo>
                    <a:pt x="55" y="184"/>
                  </a:lnTo>
                  <a:lnTo>
                    <a:pt x="58" y="180"/>
                  </a:lnTo>
                  <a:lnTo>
                    <a:pt x="61" y="184"/>
                  </a:lnTo>
                  <a:lnTo>
                    <a:pt x="60" y="180"/>
                  </a:lnTo>
                  <a:lnTo>
                    <a:pt x="61" y="179"/>
                  </a:lnTo>
                  <a:lnTo>
                    <a:pt x="63" y="182"/>
                  </a:lnTo>
                  <a:lnTo>
                    <a:pt x="61" y="179"/>
                  </a:lnTo>
                  <a:lnTo>
                    <a:pt x="63" y="179"/>
                  </a:lnTo>
                  <a:lnTo>
                    <a:pt x="69" y="177"/>
                  </a:lnTo>
                  <a:lnTo>
                    <a:pt x="285" y="177"/>
                  </a:lnTo>
                  <a:lnTo>
                    <a:pt x="288" y="179"/>
                  </a:lnTo>
                  <a:lnTo>
                    <a:pt x="286" y="182"/>
                  </a:lnTo>
                  <a:lnTo>
                    <a:pt x="290" y="179"/>
                  </a:lnTo>
                  <a:lnTo>
                    <a:pt x="291" y="180"/>
                  </a:lnTo>
                  <a:lnTo>
                    <a:pt x="288" y="184"/>
                  </a:lnTo>
                  <a:lnTo>
                    <a:pt x="291" y="180"/>
                  </a:lnTo>
                  <a:lnTo>
                    <a:pt x="296" y="189"/>
                  </a:lnTo>
                  <a:lnTo>
                    <a:pt x="298" y="194"/>
                  </a:lnTo>
                  <a:lnTo>
                    <a:pt x="296" y="241"/>
                  </a:lnTo>
                  <a:lnTo>
                    <a:pt x="293" y="245"/>
                  </a:lnTo>
                  <a:lnTo>
                    <a:pt x="286" y="249"/>
                  </a:lnTo>
                  <a:lnTo>
                    <a:pt x="280" y="251"/>
                  </a:lnTo>
                  <a:lnTo>
                    <a:pt x="69" y="251"/>
                  </a:lnTo>
                  <a:close/>
                  <a:moveTo>
                    <a:pt x="66" y="241"/>
                  </a:moveTo>
                  <a:lnTo>
                    <a:pt x="68" y="241"/>
                  </a:lnTo>
                  <a:lnTo>
                    <a:pt x="68" y="246"/>
                  </a:lnTo>
                  <a:lnTo>
                    <a:pt x="68" y="243"/>
                  </a:lnTo>
                  <a:lnTo>
                    <a:pt x="69" y="243"/>
                  </a:lnTo>
                  <a:lnTo>
                    <a:pt x="281" y="243"/>
                  </a:lnTo>
                  <a:lnTo>
                    <a:pt x="283" y="246"/>
                  </a:lnTo>
                  <a:lnTo>
                    <a:pt x="283" y="241"/>
                  </a:lnTo>
                  <a:lnTo>
                    <a:pt x="285" y="246"/>
                  </a:lnTo>
                  <a:lnTo>
                    <a:pt x="283" y="241"/>
                  </a:lnTo>
                  <a:lnTo>
                    <a:pt x="285" y="246"/>
                  </a:lnTo>
                  <a:lnTo>
                    <a:pt x="285" y="241"/>
                  </a:lnTo>
                  <a:lnTo>
                    <a:pt x="286" y="245"/>
                  </a:lnTo>
                  <a:lnTo>
                    <a:pt x="285" y="241"/>
                  </a:lnTo>
                  <a:lnTo>
                    <a:pt x="288" y="245"/>
                  </a:lnTo>
                  <a:lnTo>
                    <a:pt x="286" y="240"/>
                  </a:lnTo>
                  <a:lnTo>
                    <a:pt x="288" y="243"/>
                  </a:lnTo>
                  <a:lnTo>
                    <a:pt x="286" y="240"/>
                  </a:lnTo>
                  <a:lnTo>
                    <a:pt x="290" y="241"/>
                  </a:lnTo>
                  <a:lnTo>
                    <a:pt x="286" y="240"/>
                  </a:lnTo>
                  <a:lnTo>
                    <a:pt x="291" y="241"/>
                  </a:lnTo>
                  <a:lnTo>
                    <a:pt x="288" y="238"/>
                  </a:lnTo>
                  <a:lnTo>
                    <a:pt x="291" y="240"/>
                  </a:lnTo>
                  <a:lnTo>
                    <a:pt x="288" y="238"/>
                  </a:lnTo>
                  <a:lnTo>
                    <a:pt x="291" y="238"/>
                  </a:lnTo>
                  <a:lnTo>
                    <a:pt x="288" y="236"/>
                  </a:lnTo>
                  <a:lnTo>
                    <a:pt x="293" y="238"/>
                  </a:lnTo>
                  <a:lnTo>
                    <a:pt x="288" y="236"/>
                  </a:lnTo>
                  <a:lnTo>
                    <a:pt x="293" y="236"/>
                  </a:lnTo>
                  <a:lnTo>
                    <a:pt x="288" y="235"/>
                  </a:lnTo>
                  <a:lnTo>
                    <a:pt x="290" y="233"/>
                  </a:lnTo>
                  <a:lnTo>
                    <a:pt x="288" y="194"/>
                  </a:lnTo>
                  <a:lnTo>
                    <a:pt x="293" y="192"/>
                  </a:lnTo>
                  <a:lnTo>
                    <a:pt x="288" y="192"/>
                  </a:lnTo>
                  <a:lnTo>
                    <a:pt x="293" y="190"/>
                  </a:lnTo>
                  <a:lnTo>
                    <a:pt x="288" y="192"/>
                  </a:lnTo>
                  <a:lnTo>
                    <a:pt x="291" y="189"/>
                  </a:lnTo>
                  <a:lnTo>
                    <a:pt x="288" y="190"/>
                  </a:lnTo>
                  <a:lnTo>
                    <a:pt x="291" y="189"/>
                  </a:lnTo>
                  <a:lnTo>
                    <a:pt x="288" y="190"/>
                  </a:lnTo>
                  <a:lnTo>
                    <a:pt x="291" y="187"/>
                  </a:lnTo>
                  <a:lnTo>
                    <a:pt x="286" y="189"/>
                  </a:lnTo>
                  <a:lnTo>
                    <a:pt x="286" y="189"/>
                  </a:lnTo>
                  <a:lnTo>
                    <a:pt x="290" y="185"/>
                  </a:lnTo>
                  <a:lnTo>
                    <a:pt x="286" y="187"/>
                  </a:lnTo>
                  <a:lnTo>
                    <a:pt x="285" y="187"/>
                  </a:lnTo>
                  <a:lnTo>
                    <a:pt x="286" y="185"/>
                  </a:lnTo>
                  <a:lnTo>
                    <a:pt x="288" y="184"/>
                  </a:lnTo>
                  <a:lnTo>
                    <a:pt x="285" y="187"/>
                  </a:lnTo>
                  <a:lnTo>
                    <a:pt x="283" y="187"/>
                  </a:lnTo>
                  <a:lnTo>
                    <a:pt x="285" y="182"/>
                  </a:lnTo>
                  <a:lnTo>
                    <a:pt x="283" y="185"/>
                  </a:lnTo>
                  <a:lnTo>
                    <a:pt x="283" y="182"/>
                  </a:lnTo>
                  <a:lnTo>
                    <a:pt x="281" y="185"/>
                  </a:lnTo>
                  <a:lnTo>
                    <a:pt x="280" y="185"/>
                  </a:lnTo>
                  <a:lnTo>
                    <a:pt x="68" y="185"/>
                  </a:lnTo>
                  <a:lnTo>
                    <a:pt x="66" y="182"/>
                  </a:lnTo>
                  <a:lnTo>
                    <a:pt x="68" y="185"/>
                  </a:lnTo>
                  <a:lnTo>
                    <a:pt x="66" y="182"/>
                  </a:lnTo>
                  <a:lnTo>
                    <a:pt x="66" y="185"/>
                  </a:lnTo>
                  <a:lnTo>
                    <a:pt x="64" y="182"/>
                  </a:lnTo>
                  <a:lnTo>
                    <a:pt x="64" y="184"/>
                  </a:lnTo>
                  <a:lnTo>
                    <a:pt x="66" y="187"/>
                  </a:lnTo>
                  <a:lnTo>
                    <a:pt x="64" y="187"/>
                  </a:lnTo>
                  <a:lnTo>
                    <a:pt x="63" y="184"/>
                  </a:lnTo>
                  <a:lnTo>
                    <a:pt x="64" y="187"/>
                  </a:lnTo>
                  <a:lnTo>
                    <a:pt x="64" y="187"/>
                  </a:lnTo>
                  <a:lnTo>
                    <a:pt x="60" y="185"/>
                  </a:lnTo>
                  <a:lnTo>
                    <a:pt x="63" y="189"/>
                  </a:lnTo>
                  <a:lnTo>
                    <a:pt x="60" y="185"/>
                  </a:lnTo>
                  <a:lnTo>
                    <a:pt x="63" y="189"/>
                  </a:lnTo>
                  <a:lnTo>
                    <a:pt x="61" y="190"/>
                  </a:lnTo>
                  <a:lnTo>
                    <a:pt x="58" y="189"/>
                  </a:lnTo>
                  <a:lnTo>
                    <a:pt x="61" y="190"/>
                  </a:lnTo>
                  <a:lnTo>
                    <a:pt x="58" y="189"/>
                  </a:lnTo>
                  <a:lnTo>
                    <a:pt x="61" y="192"/>
                  </a:lnTo>
                  <a:lnTo>
                    <a:pt x="56" y="190"/>
                  </a:lnTo>
                  <a:lnTo>
                    <a:pt x="61" y="192"/>
                  </a:lnTo>
                  <a:lnTo>
                    <a:pt x="56" y="192"/>
                  </a:lnTo>
                  <a:lnTo>
                    <a:pt x="61" y="194"/>
                  </a:lnTo>
                  <a:lnTo>
                    <a:pt x="61" y="194"/>
                  </a:lnTo>
                  <a:lnTo>
                    <a:pt x="61" y="235"/>
                  </a:lnTo>
                  <a:lnTo>
                    <a:pt x="61" y="235"/>
                  </a:lnTo>
                  <a:lnTo>
                    <a:pt x="56" y="236"/>
                  </a:lnTo>
                  <a:lnTo>
                    <a:pt x="61" y="236"/>
                  </a:lnTo>
                  <a:lnTo>
                    <a:pt x="56" y="238"/>
                  </a:lnTo>
                  <a:lnTo>
                    <a:pt x="61" y="236"/>
                  </a:lnTo>
                  <a:lnTo>
                    <a:pt x="58" y="238"/>
                  </a:lnTo>
                  <a:lnTo>
                    <a:pt x="61" y="238"/>
                  </a:lnTo>
                  <a:lnTo>
                    <a:pt x="63" y="238"/>
                  </a:lnTo>
                  <a:lnTo>
                    <a:pt x="60" y="241"/>
                  </a:lnTo>
                  <a:lnTo>
                    <a:pt x="63" y="240"/>
                  </a:lnTo>
                  <a:lnTo>
                    <a:pt x="60" y="243"/>
                  </a:lnTo>
                  <a:lnTo>
                    <a:pt x="63" y="240"/>
                  </a:lnTo>
                  <a:lnTo>
                    <a:pt x="61" y="243"/>
                  </a:lnTo>
                  <a:lnTo>
                    <a:pt x="64" y="241"/>
                  </a:lnTo>
                  <a:lnTo>
                    <a:pt x="63" y="245"/>
                  </a:lnTo>
                  <a:lnTo>
                    <a:pt x="64" y="241"/>
                  </a:lnTo>
                  <a:lnTo>
                    <a:pt x="63" y="245"/>
                  </a:lnTo>
                  <a:lnTo>
                    <a:pt x="66" y="241"/>
                  </a:lnTo>
                  <a:lnTo>
                    <a:pt x="66" y="246"/>
                  </a:lnTo>
                  <a:lnTo>
                    <a:pt x="66" y="241"/>
                  </a:lnTo>
                  <a:close/>
                  <a:moveTo>
                    <a:pt x="253" y="230"/>
                  </a:moveTo>
                  <a:lnTo>
                    <a:pt x="250" y="230"/>
                  </a:lnTo>
                  <a:lnTo>
                    <a:pt x="250" y="225"/>
                  </a:lnTo>
                  <a:lnTo>
                    <a:pt x="249" y="230"/>
                  </a:lnTo>
                  <a:lnTo>
                    <a:pt x="247" y="228"/>
                  </a:lnTo>
                  <a:lnTo>
                    <a:pt x="249" y="225"/>
                  </a:lnTo>
                  <a:lnTo>
                    <a:pt x="245" y="228"/>
                  </a:lnTo>
                  <a:lnTo>
                    <a:pt x="242" y="225"/>
                  </a:lnTo>
                  <a:lnTo>
                    <a:pt x="244" y="222"/>
                  </a:lnTo>
                  <a:lnTo>
                    <a:pt x="240" y="225"/>
                  </a:lnTo>
                  <a:lnTo>
                    <a:pt x="237" y="220"/>
                  </a:lnTo>
                  <a:lnTo>
                    <a:pt x="242" y="218"/>
                  </a:lnTo>
                  <a:lnTo>
                    <a:pt x="237" y="218"/>
                  </a:lnTo>
                  <a:lnTo>
                    <a:pt x="237" y="213"/>
                  </a:lnTo>
                  <a:lnTo>
                    <a:pt x="237" y="210"/>
                  </a:lnTo>
                  <a:lnTo>
                    <a:pt x="242" y="212"/>
                  </a:lnTo>
                  <a:lnTo>
                    <a:pt x="237" y="210"/>
                  </a:lnTo>
                  <a:lnTo>
                    <a:pt x="239" y="205"/>
                  </a:lnTo>
                  <a:lnTo>
                    <a:pt x="244" y="207"/>
                  </a:lnTo>
                  <a:lnTo>
                    <a:pt x="240" y="203"/>
                  </a:lnTo>
                  <a:lnTo>
                    <a:pt x="245" y="200"/>
                  </a:lnTo>
                  <a:lnTo>
                    <a:pt x="245" y="200"/>
                  </a:lnTo>
                  <a:lnTo>
                    <a:pt x="249" y="203"/>
                  </a:lnTo>
                  <a:lnTo>
                    <a:pt x="247" y="199"/>
                  </a:lnTo>
                  <a:lnTo>
                    <a:pt x="249" y="199"/>
                  </a:lnTo>
                  <a:lnTo>
                    <a:pt x="250" y="203"/>
                  </a:lnTo>
                  <a:lnTo>
                    <a:pt x="250" y="199"/>
                  </a:lnTo>
                  <a:lnTo>
                    <a:pt x="253" y="199"/>
                  </a:lnTo>
                  <a:lnTo>
                    <a:pt x="258" y="199"/>
                  </a:lnTo>
                  <a:lnTo>
                    <a:pt x="257" y="203"/>
                  </a:lnTo>
                  <a:lnTo>
                    <a:pt x="258" y="200"/>
                  </a:lnTo>
                  <a:lnTo>
                    <a:pt x="262" y="200"/>
                  </a:lnTo>
                  <a:lnTo>
                    <a:pt x="260" y="205"/>
                  </a:lnTo>
                  <a:lnTo>
                    <a:pt x="262" y="202"/>
                  </a:lnTo>
                  <a:lnTo>
                    <a:pt x="265" y="203"/>
                  </a:lnTo>
                  <a:lnTo>
                    <a:pt x="262" y="207"/>
                  </a:lnTo>
                  <a:lnTo>
                    <a:pt x="265" y="205"/>
                  </a:lnTo>
                  <a:lnTo>
                    <a:pt x="267" y="208"/>
                  </a:lnTo>
                  <a:lnTo>
                    <a:pt x="263" y="210"/>
                  </a:lnTo>
                  <a:lnTo>
                    <a:pt x="268" y="208"/>
                  </a:lnTo>
                  <a:lnTo>
                    <a:pt x="268" y="213"/>
                  </a:lnTo>
                  <a:lnTo>
                    <a:pt x="268" y="217"/>
                  </a:lnTo>
                  <a:lnTo>
                    <a:pt x="263" y="217"/>
                  </a:lnTo>
                  <a:lnTo>
                    <a:pt x="268" y="218"/>
                  </a:lnTo>
                  <a:lnTo>
                    <a:pt x="267" y="222"/>
                  </a:lnTo>
                  <a:lnTo>
                    <a:pt x="263" y="225"/>
                  </a:lnTo>
                  <a:lnTo>
                    <a:pt x="260" y="223"/>
                  </a:lnTo>
                  <a:lnTo>
                    <a:pt x="263" y="226"/>
                  </a:lnTo>
                  <a:lnTo>
                    <a:pt x="258" y="228"/>
                  </a:lnTo>
                  <a:lnTo>
                    <a:pt x="257" y="225"/>
                  </a:lnTo>
                  <a:lnTo>
                    <a:pt x="257" y="230"/>
                  </a:lnTo>
                  <a:lnTo>
                    <a:pt x="253" y="230"/>
                  </a:lnTo>
                  <a:close/>
                  <a:moveTo>
                    <a:pt x="252" y="222"/>
                  </a:moveTo>
                  <a:lnTo>
                    <a:pt x="253" y="225"/>
                  </a:lnTo>
                  <a:lnTo>
                    <a:pt x="253" y="222"/>
                  </a:lnTo>
                  <a:lnTo>
                    <a:pt x="253" y="222"/>
                  </a:lnTo>
                  <a:lnTo>
                    <a:pt x="255" y="225"/>
                  </a:lnTo>
                  <a:lnTo>
                    <a:pt x="255" y="222"/>
                  </a:lnTo>
                  <a:lnTo>
                    <a:pt x="255" y="220"/>
                  </a:lnTo>
                  <a:lnTo>
                    <a:pt x="258" y="225"/>
                  </a:lnTo>
                  <a:lnTo>
                    <a:pt x="257" y="220"/>
                  </a:lnTo>
                  <a:lnTo>
                    <a:pt x="258" y="223"/>
                  </a:lnTo>
                  <a:lnTo>
                    <a:pt x="257" y="220"/>
                  </a:lnTo>
                  <a:lnTo>
                    <a:pt x="258" y="218"/>
                  </a:lnTo>
                  <a:lnTo>
                    <a:pt x="262" y="220"/>
                  </a:lnTo>
                  <a:lnTo>
                    <a:pt x="258" y="217"/>
                  </a:lnTo>
                  <a:lnTo>
                    <a:pt x="260" y="217"/>
                  </a:lnTo>
                  <a:lnTo>
                    <a:pt x="260" y="215"/>
                  </a:lnTo>
                  <a:lnTo>
                    <a:pt x="263" y="215"/>
                  </a:lnTo>
                  <a:lnTo>
                    <a:pt x="260" y="213"/>
                  </a:lnTo>
                  <a:lnTo>
                    <a:pt x="263" y="213"/>
                  </a:lnTo>
                  <a:lnTo>
                    <a:pt x="260" y="213"/>
                  </a:lnTo>
                  <a:lnTo>
                    <a:pt x="263" y="212"/>
                  </a:lnTo>
                  <a:lnTo>
                    <a:pt x="260" y="212"/>
                  </a:lnTo>
                  <a:lnTo>
                    <a:pt x="258" y="210"/>
                  </a:lnTo>
                  <a:lnTo>
                    <a:pt x="263" y="208"/>
                  </a:lnTo>
                  <a:lnTo>
                    <a:pt x="258" y="210"/>
                  </a:lnTo>
                  <a:lnTo>
                    <a:pt x="258" y="210"/>
                  </a:lnTo>
                  <a:lnTo>
                    <a:pt x="262" y="207"/>
                  </a:lnTo>
                  <a:lnTo>
                    <a:pt x="258" y="208"/>
                  </a:lnTo>
                  <a:lnTo>
                    <a:pt x="257" y="208"/>
                  </a:lnTo>
                  <a:lnTo>
                    <a:pt x="258" y="205"/>
                  </a:lnTo>
                  <a:lnTo>
                    <a:pt x="257" y="208"/>
                  </a:lnTo>
                  <a:lnTo>
                    <a:pt x="258" y="203"/>
                  </a:lnTo>
                  <a:lnTo>
                    <a:pt x="255" y="207"/>
                  </a:lnTo>
                  <a:lnTo>
                    <a:pt x="255" y="207"/>
                  </a:lnTo>
                  <a:lnTo>
                    <a:pt x="255" y="203"/>
                  </a:lnTo>
                  <a:lnTo>
                    <a:pt x="253" y="207"/>
                  </a:lnTo>
                  <a:lnTo>
                    <a:pt x="253" y="202"/>
                  </a:lnTo>
                  <a:lnTo>
                    <a:pt x="252" y="207"/>
                  </a:lnTo>
                  <a:lnTo>
                    <a:pt x="252" y="202"/>
                  </a:lnTo>
                  <a:lnTo>
                    <a:pt x="252" y="207"/>
                  </a:lnTo>
                  <a:lnTo>
                    <a:pt x="249" y="207"/>
                  </a:lnTo>
                  <a:lnTo>
                    <a:pt x="247" y="203"/>
                  </a:lnTo>
                  <a:lnTo>
                    <a:pt x="249" y="208"/>
                  </a:lnTo>
                  <a:lnTo>
                    <a:pt x="249" y="208"/>
                  </a:lnTo>
                  <a:lnTo>
                    <a:pt x="245" y="205"/>
                  </a:lnTo>
                  <a:lnTo>
                    <a:pt x="247" y="208"/>
                  </a:lnTo>
                  <a:lnTo>
                    <a:pt x="244" y="207"/>
                  </a:lnTo>
                  <a:lnTo>
                    <a:pt x="247" y="210"/>
                  </a:lnTo>
                  <a:lnTo>
                    <a:pt x="247" y="210"/>
                  </a:lnTo>
                  <a:lnTo>
                    <a:pt x="242" y="208"/>
                  </a:lnTo>
                  <a:lnTo>
                    <a:pt x="245" y="212"/>
                  </a:lnTo>
                  <a:lnTo>
                    <a:pt x="245" y="212"/>
                  </a:lnTo>
                  <a:lnTo>
                    <a:pt x="242" y="212"/>
                  </a:lnTo>
                  <a:lnTo>
                    <a:pt x="244" y="212"/>
                  </a:lnTo>
                  <a:lnTo>
                    <a:pt x="245" y="212"/>
                  </a:lnTo>
                  <a:lnTo>
                    <a:pt x="244" y="212"/>
                  </a:lnTo>
                  <a:lnTo>
                    <a:pt x="245" y="213"/>
                  </a:lnTo>
                  <a:lnTo>
                    <a:pt x="244" y="212"/>
                  </a:lnTo>
                  <a:lnTo>
                    <a:pt x="240" y="212"/>
                  </a:lnTo>
                  <a:lnTo>
                    <a:pt x="245" y="213"/>
                  </a:lnTo>
                  <a:lnTo>
                    <a:pt x="240" y="213"/>
                  </a:lnTo>
                  <a:lnTo>
                    <a:pt x="245" y="215"/>
                  </a:lnTo>
                  <a:lnTo>
                    <a:pt x="240" y="215"/>
                  </a:lnTo>
                  <a:lnTo>
                    <a:pt x="245" y="215"/>
                  </a:lnTo>
                  <a:lnTo>
                    <a:pt x="245" y="217"/>
                  </a:lnTo>
                  <a:lnTo>
                    <a:pt x="242" y="218"/>
                  </a:lnTo>
                  <a:lnTo>
                    <a:pt x="245" y="217"/>
                  </a:lnTo>
                  <a:lnTo>
                    <a:pt x="242" y="220"/>
                  </a:lnTo>
                  <a:lnTo>
                    <a:pt x="247" y="218"/>
                  </a:lnTo>
                  <a:lnTo>
                    <a:pt x="244" y="220"/>
                  </a:lnTo>
                  <a:lnTo>
                    <a:pt x="247" y="218"/>
                  </a:lnTo>
                  <a:lnTo>
                    <a:pt x="249" y="220"/>
                  </a:lnTo>
                  <a:lnTo>
                    <a:pt x="247" y="223"/>
                  </a:lnTo>
                  <a:lnTo>
                    <a:pt x="249" y="220"/>
                  </a:lnTo>
                  <a:lnTo>
                    <a:pt x="247" y="225"/>
                  </a:lnTo>
                  <a:lnTo>
                    <a:pt x="250" y="220"/>
                  </a:lnTo>
                  <a:lnTo>
                    <a:pt x="250" y="220"/>
                  </a:lnTo>
                  <a:lnTo>
                    <a:pt x="250" y="220"/>
                  </a:lnTo>
                  <a:lnTo>
                    <a:pt x="252" y="222"/>
                  </a:lnTo>
                  <a:lnTo>
                    <a:pt x="252" y="225"/>
                  </a:lnTo>
                  <a:lnTo>
                    <a:pt x="252" y="222"/>
                  </a:lnTo>
                  <a:close/>
                  <a:moveTo>
                    <a:pt x="69" y="159"/>
                  </a:moveTo>
                  <a:lnTo>
                    <a:pt x="64" y="157"/>
                  </a:lnTo>
                  <a:lnTo>
                    <a:pt x="61" y="157"/>
                  </a:lnTo>
                  <a:lnTo>
                    <a:pt x="63" y="153"/>
                  </a:lnTo>
                  <a:lnTo>
                    <a:pt x="61" y="156"/>
                  </a:lnTo>
                  <a:lnTo>
                    <a:pt x="63" y="153"/>
                  </a:lnTo>
                  <a:lnTo>
                    <a:pt x="60" y="156"/>
                  </a:lnTo>
                  <a:lnTo>
                    <a:pt x="58" y="154"/>
                  </a:lnTo>
                  <a:lnTo>
                    <a:pt x="60" y="151"/>
                  </a:lnTo>
                  <a:lnTo>
                    <a:pt x="56" y="153"/>
                  </a:lnTo>
                  <a:lnTo>
                    <a:pt x="55" y="149"/>
                  </a:lnTo>
                  <a:lnTo>
                    <a:pt x="53" y="141"/>
                  </a:lnTo>
                  <a:lnTo>
                    <a:pt x="53" y="95"/>
                  </a:lnTo>
                  <a:lnTo>
                    <a:pt x="56" y="90"/>
                  </a:lnTo>
                  <a:lnTo>
                    <a:pt x="60" y="93"/>
                  </a:lnTo>
                  <a:lnTo>
                    <a:pt x="56" y="90"/>
                  </a:lnTo>
                  <a:lnTo>
                    <a:pt x="61" y="87"/>
                  </a:lnTo>
                  <a:lnTo>
                    <a:pt x="64" y="85"/>
                  </a:lnTo>
                  <a:lnTo>
                    <a:pt x="66" y="90"/>
                  </a:lnTo>
                  <a:lnTo>
                    <a:pt x="66" y="85"/>
                  </a:lnTo>
                  <a:lnTo>
                    <a:pt x="69" y="85"/>
                  </a:lnTo>
                  <a:lnTo>
                    <a:pt x="285" y="85"/>
                  </a:lnTo>
                  <a:lnTo>
                    <a:pt x="291" y="88"/>
                  </a:lnTo>
                  <a:lnTo>
                    <a:pt x="288" y="92"/>
                  </a:lnTo>
                  <a:lnTo>
                    <a:pt x="291" y="88"/>
                  </a:lnTo>
                  <a:lnTo>
                    <a:pt x="296" y="97"/>
                  </a:lnTo>
                  <a:lnTo>
                    <a:pt x="298" y="102"/>
                  </a:lnTo>
                  <a:lnTo>
                    <a:pt x="298" y="141"/>
                  </a:lnTo>
                  <a:lnTo>
                    <a:pt x="296" y="148"/>
                  </a:lnTo>
                  <a:lnTo>
                    <a:pt x="296" y="148"/>
                  </a:lnTo>
                  <a:lnTo>
                    <a:pt x="291" y="148"/>
                  </a:lnTo>
                  <a:lnTo>
                    <a:pt x="296" y="149"/>
                  </a:lnTo>
                  <a:lnTo>
                    <a:pt x="295" y="149"/>
                  </a:lnTo>
                  <a:lnTo>
                    <a:pt x="291" y="148"/>
                  </a:lnTo>
                  <a:lnTo>
                    <a:pt x="295" y="151"/>
                  </a:lnTo>
                  <a:lnTo>
                    <a:pt x="291" y="154"/>
                  </a:lnTo>
                  <a:lnTo>
                    <a:pt x="286" y="157"/>
                  </a:lnTo>
                  <a:lnTo>
                    <a:pt x="285" y="154"/>
                  </a:lnTo>
                  <a:lnTo>
                    <a:pt x="286" y="157"/>
                  </a:lnTo>
                  <a:lnTo>
                    <a:pt x="285" y="157"/>
                  </a:lnTo>
                  <a:lnTo>
                    <a:pt x="283" y="154"/>
                  </a:lnTo>
                  <a:lnTo>
                    <a:pt x="283" y="157"/>
                  </a:lnTo>
                  <a:lnTo>
                    <a:pt x="280" y="159"/>
                  </a:lnTo>
                  <a:lnTo>
                    <a:pt x="69" y="159"/>
                  </a:lnTo>
                  <a:close/>
                  <a:moveTo>
                    <a:pt x="66" y="149"/>
                  </a:moveTo>
                  <a:lnTo>
                    <a:pt x="68" y="149"/>
                  </a:lnTo>
                  <a:lnTo>
                    <a:pt x="68" y="154"/>
                  </a:lnTo>
                  <a:lnTo>
                    <a:pt x="68" y="149"/>
                  </a:lnTo>
                  <a:lnTo>
                    <a:pt x="69" y="149"/>
                  </a:lnTo>
                  <a:lnTo>
                    <a:pt x="281" y="149"/>
                  </a:lnTo>
                  <a:lnTo>
                    <a:pt x="283" y="154"/>
                  </a:lnTo>
                  <a:lnTo>
                    <a:pt x="283" y="149"/>
                  </a:lnTo>
                  <a:lnTo>
                    <a:pt x="283" y="149"/>
                  </a:lnTo>
                  <a:lnTo>
                    <a:pt x="285" y="153"/>
                  </a:lnTo>
                  <a:lnTo>
                    <a:pt x="285" y="149"/>
                  </a:lnTo>
                  <a:lnTo>
                    <a:pt x="286" y="148"/>
                  </a:lnTo>
                  <a:lnTo>
                    <a:pt x="290" y="149"/>
                  </a:lnTo>
                  <a:lnTo>
                    <a:pt x="288" y="146"/>
                  </a:lnTo>
                  <a:lnTo>
                    <a:pt x="291" y="149"/>
                  </a:lnTo>
                  <a:lnTo>
                    <a:pt x="288" y="146"/>
                  </a:lnTo>
                  <a:lnTo>
                    <a:pt x="291" y="148"/>
                  </a:lnTo>
                  <a:lnTo>
                    <a:pt x="288" y="146"/>
                  </a:lnTo>
                  <a:lnTo>
                    <a:pt x="291" y="146"/>
                  </a:lnTo>
                  <a:lnTo>
                    <a:pt x="288" y="144"/>
                  </a:lnTo>
                  <a:lnTo>
                    <a:pt x="293" y="146"/>
                  </a:lnTo>
                  <a:lnTo>
                    <a:pt x="288" y="143"/>
                  </a:lnTo>
                  <a:lnTo>
                    <a:pt x="293" y="144"/>
                  </a:lnTo>
                  <a:lnTo>
                    <a:pt x="288" y="143"/>
                  </a:lnTo>
                  <a:lnTo>
                    <a:pt x="290" y="141"/>
                  </a:lnTo>
                  <a:lnTo>
                    <a:pt x="288" y="100"/>
                  </a:lnTo>
                  <a:lnTo>
                    <a:pt x="293" y="98"/>
                  </a:lnTo>
                  <a:lnTo>
                    <a:pt x="288" y="100"/>
                  </a:lnTo>
                  <a:lnTo>
                    <a:pt x="288" y="98"/>
                  </a:lnTo>
                  <a:lnTo>
                    <a:pt x="291" y="97"/>
                  </a:lnTo>
                  <a:lnTo>
                    <a:pt x="288" y="98"/>
                  </a:lnTo>
                  <a:lnTo>
                    <a:pt x="291" y="95"/>
                  </a:lnTo>
                  <a:lnTo>
                    <a:pt x="288" y="98"/>
                  </a:lnTo>
                  <a:lnTo>
                    <a:pt x="291" y="93"/>
                  </a:lnTo>
                  <a:lnTo>
                    <a:pt x="286" y="97"/>
                  </a:lnTo>
                  <a:lnTo>
                    <a:pt x="286" y="97"/>
                  </a:lnTo>
                  <a:lnTo>
                    <a:pt x="290" y="92"/>
                  </a:lnTo>
                  <a:lnTo>
                    <a:pt x="286" y="95"/>
                  </a:lnTo>
                  <a:lnTo>
                    <a:pt x="288" y="92"/>
                  </a:lnTo>
                  <a:lnTo>
                    <a:pt x="285" y="95"/>
                  </a:lnTo>
                  <a:lnTo>
                    <a:pt x="286" y="90"/>
                  </a:lnTo>
                  <a:lnTo>
                    <a:pt x="285" y="95"/>
                  </a:lnTo>
                  <a:lnTo>
                    <a:pt x="286" y="90"/>
                  </a:lnTo>
                  <a:lnTo>
                    <a:pt x="283" y="93"/>
                  </a:lnTo>
                  <a:lnTo>
                    <a:pt x="285" y="90"/>
                  </a:lnTo>
                  <a:lnTo>
                    <a:pt x="283" y="93"/>
                  </a:lnTo>
                  <a:lnTo>
                    <a:pt x="281" y="93"/>
                  </a:lnTo>
                  <a:lnTo>
                    <a:pt x="281" y="88"/>
                  </a:lnTo>
                  <a:lnTo>
                    <a:pt x="281" y="93"/>
                  </a:lnTo>
                  <a:lnTo>
                    <a:pt x="280" y="93"/>
                  </a:lnTo>
                  <a:lnTo>
                    <a:pt x="68" y="93"/>
                  </a:lnTo>
                  <a:lnTo>
                    <a:pt x="66" y="90"/>
                  </a:lnTo>
                  <a:lnTo>
                    <a:pt x="68" y="93"/>
                  </a:lnTo>
                  <a:lnTo>
                    <a:pt x="66" y="90"/>
                  </a:lnTo>
                  <a:lnTo>
                    <a:pt x="66" y="93"/>
                  </a:lnTo>
                  <a:lnTo>
                    <a:pt x="64" y="90"/>
                  </a:lnTo>
                  <a:lnTo>
                    <a:pt x="66" y="93"/>
                  </a:lnTo>
                  <a:lnTo>
                    <a:pt x="64" y="95"/>
                  </a:lnTo>
                  <a:lnTo>
                    <a:pt x="63" y="92"/>
                  </a:lnTo>
                  <a:lnTo>
                    <a:pt x="64" y="95"/>
                  </a:lnTo>
                  <a:lnTo>
                    <a:pt x="61" y="92"/>
                  </a:lnTo>
                  <a:lnTo>
                    <a:pt x="63" y="95"/>
                  </a:lnTo>
                  <a:lnTo>
                    <a:pt x="63" y="97"/>
                  </a:lnTo>
                  <a:lnTo>
                    <a:pt x="58" y="95"/>
                  </a:lnTo>
                  <a:lnTo>
                    <a:pt x="63" y="97"/>
                  </a:lnTo>
                  <a:lnTo>
                    <a:pt x="58" y="95"/>
                  </a:lnTo>
                  <a:lnTo>
                    <a:pt x="61" y="98"/>
                  </a:lnTo>
                  <a:lnTo>
                    <a:pt x="58" y="97"/>
                  </a:lnTo>
                  <a:lnTo>
                    <a:pt x="61" y="98"/>
                  </a:lnTo>
                  <a:lnTo>
                    <a:pt x="61" y="100"/>
                  </a:lnTo>
                  <a:lnTo>
                    <a:pt x="56" y="100"/>
                  </a:lnTo>
                  <a:lnTo>
                    <a:pt x="61" y="100"/>
                  </a:lnTo>
                  <a:lnTo>
                    <a:pt x="61" y="102"/>
                  </a:lnTo>
                  <a:lnTo>
                    <a:pt x="61" y="143"/>
                  </a:lnTo>
                  <a:lnTo>
                    <a:pt x="56" y="144"/>
                  </a:lnTo>
                  <a:lnTo>
                    <a:pt x="61" y="144"/>
                  </a:lnTo>
                  <a:lnTo>
                    <a:pt x="63" y="146"/>
                  </a:lnTo>
                  <a:lnTo>
                    <a:pt x="60" y="149"/>
                  </a:lnTo>
                  <a:lnTo>
                    <a:pt x="63" y="148"/>
                  </a:lnTo>
                  <a:lnTo>
                    <a:pt x="60" y="151"/>
                  </a:lnTo>
                  <a:lnTo>
                    <a:pt x="63" y="148"/>
                  </a:lnTo>
                  <a:lnTo>
                    <a:pt x="61" y="151"/>
                  </a:lnTo>
                  <a:lnTo>
                    <a:pt x="64" y="148"/>
                  </a:lnTo>
                  <a:lnTo>
                    <a:pt x="61" y="151"/>
                  </a:lnTo>
                  <a:lnTo>
                    <a:pt x="64" y="149"/>
                  </a:lnTo>
                  <a:lnTo>
                    <a:pt x="63" y="153"/>
                  </a:lnTo>
                  <a:lnTo>
                    <a:pt x="64" y="149"/>
                  </a:lnTo>
                  <a:lnTo>
                    <a:pt x="64" y="153"/>
                  </a:lnTo>
                  <a:lnTo>
                    <a:pt x="66" y="149"/>
                  </a:lnTo>
                  <a:close/>
                  <a:moveTo>
                    <a:pt x="253" y="138"/>
                  </a:moveTo>
                  <a:lnTo>
                    <a:pt x="247" y="138"/>
                  </a:lnTo>
                  <a:lnTo>
                    <a:pt x="249" y="133"/>
                  </a:lnTo>
                  <a:lnTo>
                    <a:pt x="245" y="136"/>
                  </a:lnTo>
                  <a:lnTo>
                    <a:pt x="244" y="136"/>
                  </a:lnTo>
                  <a:lnTo>
                    <a:pt x="245" y="131"/>
                  </a:lnTo>
                  <a:lnTo>
                    <a:pt x="244" y="136"/>
                  </a:lnTo>
                  <a:lnTo>
                    <a:pt x="242" y="134"/>
                  </a:lnTo>
                  <a:lnTo>
                    <a:pt x="244" y="131"/>
                  </a:lnTo>
                  <a:lnTo>
                    <a:pt x="240" y="133"/>
                  </a:lnTo>
                  <a:lnTo>
                    <a:pt x="237" y="126"/>
                  </a:lnTo>
                  <a:lnTo>
                    <a:pt x="242" y="125"/>
                  </a:lnTo>
                  <a:lnTo>
                    <a:pt x="237" y="126"/>
                  </a:lnTo>
                  <a:lnTo>
                    <a:pt x="237" y="123"/>
                  </a:lnTo>
                  <a:lnTo>
                    <a:pt x="240" y="121"/>
                  </a:lnTo>
                  <a:lnTo>
                    <a:pt x="237" y="121"/>
                  </a:lnTo>
                  <a:lnTo>
                    <a:pt x="237" y="118"/>
                  </a:lnTo>
                  <a:lnTo>
                    <a:pt x="242" y="120"/>
                  </a:lnTo>
                  <a:lnTo>
                    <a:pt x="237" y="118"/>
                  </a:lnTo>
                  <a:lnTo>
                    <a:pt x="240" y="113"/>
                  </a:lnTo>
                  <a:lnTo>
                    <a:pt x="245" y="108"/>
                  </a:lnTo>
                  <a:lnTo>
                    <a:pt x="250" y="107"/>
                  </a:lnTo>
                  <a:lnTo>
                    <a:pt x="252" y="111"/>
                  </a:lnTo>
                  <a:lnTo>
                    <a:pt x="252" y="107"/>
                  </a:lnTo>
                  <a:lnTo>
                    <a:pt x="257" y="107"/>
                  </a:lnTo>
                  <a:lnTo>
                    <a:pt x="255" y="111"/>
                  </a:lnTo>
                  <a:lnTo>
                    <a:pt x="257" y="108"/>
                  </a:lnTo>
                  <a:lnTo>
                    <a:pt x="262" y="110"/>
                  </a:lnTo>
                  <a:lnTo>
                    <a:pt x="267" y="115"/>
                  </a:lnTo>
                  <a:lnTo>
                    <a:pt x="262" y="116"/>
                  </a:lnTo>
                  <a:lnTo>
                    <a:pt x="267" y="115"/>
                  </a:lnTo>
                  <a:lnTo>
                    <a:pt x="267" y="116"/>
                  </a:lnTo>
                  <a:lnTo>
                    <a:pt x="263" y="118"/>
                  </a:lnTo>
                  <a:lnTo>
                    <a:pt x="268" y="118"/>
                  </a:lnTo>
                  <a:lnTo>
                    <a:pt x="268" y="123"/>
                  </a:lnTo>
                  <a:lnTo>
                    <a:pt x="263" y="123"/>
                  </a:lnTo>
                  <a:lnTo>
                    <a:pt x="268" y="125"/>
                  </a:lnTo>
                  <a:lnTo>
                    <a:pt x="268" y="128"/>
                  </a:lnTo>
                  <a:lnTo>
                    <a:pt x="263" y="126"/>
                  </a:lnTo>
                  <a:lnTo>
                    <a:pt x="267" y="128"/>
                  </a:lnTo>
                  <a:lnTo>
                    <a:pt x="267" y="130"/>
                  </a:lnTo>
                  <a:lnTo>
                    <a:pt x="263" y="128"/>
                  </a:lnTo>
                  <a:lnTo>
                    <a:pt x="267" y="130"/>
                  </a:lnTo>
                  <a:lnTo>
                    <a:pt x="265" y="131"/>
                  </a:lnTo>
                  <a:lnTo>
                    <a:pt x="262" y="130"/>
                  </a:lnTo>
                  <a:lnTo>
                    <a:pt x="265" y="133"/>
                  </a:lnTo>
                  <a:lnTo>
                    <a:pt x="262" y="134"/>
                  </a:lnTo>
                  <a:lnTo>
                    <a:pt x="260" y="131"/>
                  </a:lnTo>
                  <a:lnTo>
                    <a:pt x="262" y="136"/>
                  </a:lnTo>
                  <a:lnTo>
                    <a:pt x="258" y="136"/>
                  </a:lnTo>
                  <a:lnTo>
                    <a:pt x="257" y="133"/>
                  </a:lnTo>
                  <a:lnTo>
                    <a:pt x="258" y="138"/>
                  </a:lnTo>
                  <a:lnTo>
                    <a:pt x="253" y="138"/>
                  </a:lnTo>
                  <a:close/>
                  <a:moveTo>
                    <a:pt x="253" y="130"/>
                  </a:moveTo>
                  <a:lnTo>
                    <a:pt x="253" y="134"/>
                  </a:lnTo>
                  <a:lnTo>
                    <a:pt x="253" y="130"/>
                  </a:lnTo>
                  <a:lnTo>
                    <a:pt x="255" y="134"/>
                  </a:lnTo>
                  <a:lnTo>
                    <a:pt x="255" y="131"/>
                  </a:lnTo>
                  <a:lnTo>
                    <a:pt x="255" y="130"/>
                  </a:lnTo>
                  <a:lnTo>
                    <a:pt x="257" y="130"/>
                  </a:lnTo>
                  <a:lnTo>
                    <a:pt x="258" y="133"/>
                  </a:lnTo>
                  <a:lnTo>
                    <a:pt x="257" y="128"/>
                  </a:lnTo>
                  <a:lnTo>
                    <a:pt x="257" y="128"/>
                  </a:lnTo>
                  <a:lnTo>
                    <a:pt x="260" y="131"/>
                  </a:lnTo>
                  <a:lnTo>
                    <a:pt x="258" y="128"/>
                  </a:lnTo>
                  <a:lnTo>
                    <a:pt x="258" y="126"/>
                  </a:lnTo>
                  <a:lnTo>
                    <a:pt x="263" y="128"/>
                  </a:lnTo>
                  <a:lnTo>
                    <a:pt x="262" y="126"/>
                  </a:lnTo>
                  <a:lnTo>
                    <a:pt x="260" y="126"/>
                  </a:lnTo>
                  <a:lnTo>
                    <a:pt x="260" y="125"/>
                  </a:lnTo>
                  <a:lnTo>
                    <a:pt x="263" y="125"/>
                  </a:lnTo>
                  <a:lnTo>
                    <a:pt x="260" y="123"/>
                  </a:lnTo>
                  <a:lnTo>
                    <a:pt x="260" y="123"/>
                  </a:lnTo>
                  <a:lnTo>
                    <a:pt x="263" y="121"/>
                  </a:lnTo>
                  <a:lnTo>
                    <a:pt x="260" y="121"/>
                  </a:lnTo>
                  <a:lnTo>
                    <a:pt x="263" y="120"/>
                  </a:lnTo>
                  <a:lnTo>
                    <a:pt x="260" y="121"/>
                  </a:lnTo>
                  <a:lnTo>
                    <a:pt x="258" y="120"/>
                  </a:lnTo>
                  <a:lnTo>
                    <a:pt x="262" y="116"/>
                  </a:lnTo>
                  <a:lnTo>
                    <a:pt x="260" y="118"/>
                  </a:lnTo>
                  <a:lnTo>
                    <a:pt x="258" y="120"/>
                  </a:lnTo>
                  <a:lnTo>
                    <a:pt x="258" y="118"/>
                  </a:lnTo>
                  <a:lnTo>
                    <a:pt x="262" y="115"/>
                  </a:lnTo>
                  <a:lnTo>
                    <a:pt x="258" y="118"/>
                  </a:lnTo>
                  <a:lnTo>
                    <a:pt x="260" y="115"/>
                  </a:lnTo>
                  <a:lnTo>
                    <a:pt x="257" y="116"/>
                  </a:lnTo>
                  <a:lnTo>
                    <a:pt x="257" y="116"/>
                  </a:lnTo>
                  <a:lnTo>
                    <a:pt x="258" y="113"/>
                  </a:lnTo>
                  <a:lnTo>
                    <a:pt x="255" y="116"/>
                  </a:lnTo>
                  <a:lnTo>
                    <a:pt x="253" y="115"/>
                  </a:lnTo>
                  <a:lnTo>
                    <a:pt x="253" y="111"/>
                  </a:lnTo>
                  <a:lnTo>
                    <a:pt x="252" y="115"/>
                  </a:lnTo>
                  <a:lnTo>
                    <a:pt x="252" y="111"/>
                  </a:lnTo>
                  <a:lnTo>
                    <a:pt x="252" y="115"/>
                  </a:lnTo>
                  <a:lnTo>
                    <a:pt x="250" y="115"/>
                  </a:lnTo>
                  <a:lnTo>
                    <a:pt x="249" y="111"/>
                  </a:lnTo>
                  <a:lnTo>
                    <a:pt x="250" y="116"/>
                  </a:lnTo>
                  <a:lnTo>
                    <a:pt x="249" y="116"/>
                  </a:lnTo>
                  <a:lnTo>
                    <a:pt x="247" y="113"/>
                  </a:lnTo>
                  <a:lnTo>
                    <a:pt x="249" y="116"/>
                  </a:lnTo>
                  <a:lnTo>
                    <a:pt x="245" y="113"/>
                  </a:lnTo>
                  <a:lnTo>
                    <a:pt x="249" y="116"/>
                  </a:lnTo>
                  <a:lnTo>
                    <a:pt x="245" y="115"/>
                  </a:lnTo>
                  <a:lnTo>
                    <a:pt x="247" y="118"/>
                  </a:lnTo>
                  <a:lnTo>
                    <a:pt x="244" y="115"/>
                  </a:lnTo>
                  <a:lnTo>
                    <a:pt x="247" y="118"/>
                  </a:lnTo>
                  <a:lnTo>
                    <a:pt x="244" y="116"/>
                  </a:lnTo>
                  <a:lnTo>
                    <a:pt x="247" y="118"/>
                  </a:lnTo>
                  <a:lnTo>
                    <a:pt x="242" y="116"/>
                  </a:lnTo>
                  <a:lnTo>
                    <a:pt x="245" y="120"/>
                  </a:lnTo>
                  <a:lnTo>
                    <a:pt x="245" y="121"/>
                  </a:lnTo>
                  <a:lnTo>
                    <a:pt x="242" y="121"/>
                  </a:lnTo>
                  <a:lnTo>
                    <a:pt x="240" y="121"/>
                  </a:lnTo>
                  <a:lnTo>
                    <a:pt x="245" y="121"/>
                  </a:lnTo>
                  <a:lnTo>
                    <a:pt x="240" y="121"/>
                  </a:lnTo>
                  <a:lnTo>
                    <a:pt x="245" y="123"/>
                  </a:lnTo>
                  <a:lnTo>
                    <a:pt x="240" y="123"/>
                  </a:lnTo>
                  <a:lnTo>
                    <a:pt x="245" y="125"/>
                  </a:lnTo>
                  <a:lnTo>
                    <a:pt x="245" y="125"/>
                  </a:lnTo>
                  <a:lnTo>
                    <a:pt x="242" y="126"/>
                  </a:lnTo>
                  <a:lnTo>
                    <a:pt x="245" y="126"/>
                  </a:lnTo>
                  <a:lnTo>
                    <a:pt x="242" y="128"/>
                  </a:lnTo>
                  <a:lnTo>
                    <a:pt x="247" y="126"/>
                  </a:lnTo>
                  <a:lnTo>
                    <a:pt x="247" y="126"/>
                  </a:lnTo>
                  <a:lnTo>
                    <a:pt x="244" y="130"/>
                  </a:lnTo>
                  <a:lnTo>
                    <a:pt x="247" y="128"/>
                  </a:lnTo>
                  <a:lnTo>
                    <a:pt x="245" y="131"/>
                  </a:lnTo>
                  <a:lnTo>
                    <a:pt x="249" y="128"/>
                  </a:lnTo>
                  <a:lnTo>
                    <a:pt x="249" y="128"/>
                  </a:lnTo>
                  <a:lnTo>
                    <a:pt x="247" y="133"/>
                  </a:lnTo>
                  <a:lnTo>
                    <a:pt x="249" y="130"/>
                  </a:lnTo>
                  <a:lnTo>
                    <a:pt x="250" y="130"/>
                  </a:lnTo>
                  <a:lnTo>
                    <a:pt x="250" y="134"/>
                  </a:lnTo>
                  <a:lnTo>
                    <a:pt x="252" y="130"/>
                  </a:lnTo>
                  <a:lnTo>
                    <a:pt x="250" y="134"/>
                  </a:lnTo>
                  <a:lnTo>
                    <a:pt x="252" y="130"/>
                  </a:lnTo>
                  <a:lnTo>
                    <a:pt x="253" y="1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13" name="Freeform 838"/>
            <p:cNvSpPr>
              <a:spLocks noEditPoints="1"/>
            </p:cNvSpPr>
            <p:nvPr/>
          </p:nvSpPr>
          <p:spPr bwMode="auto">
            <a:xfrm>
              <a:off x="12966700" y="4162425"/>
              <a:ext cx="555625" cy="973138"/>
            </a:xfrm>
            <a:custGeom>
              <a:avLst/>
              <a:gdLst/>
              <a:ahLst/>
              <a:cxnLst>
                <a:cxn ang="0">
                  <a:pos x="350" y="29"/>
                </a:cxn>
                <a:cxn ang="0">
                  <a:pos x="329" y="603"/>
                </a:cxn>
                <a:cxn ang="0">
                  <a:pos x="53" y="465"/>
                </a:cxn>
                <a:cxn ang="0">
                  <a:pos x="298" y="470"/>
                </a:cxn>
                <a:cxn ang="0">
                  <a:pos x="288" y="514"/>
                </a:cxn>
                <a:cxn ang="0">
                  <a:pos x="66" y="458"/>
                </a:cxn>
                <a:cxn ang="0">
                  <a:pos x="61" y="514"/>
                </a:cxn>
                <a:cxn ang="0">
                  <a:pos x="240" y="501"/>
                </a:cxn>
                <a:cxn ang="0">
                  <a:pos x="268" y="489"/>
                </a:cxn>
                <a:cxn ang="0">
                  <a:pos x="250" y="498"/>
                </a:cxn>
                <a:cxn ang="0">
                  <a:pos x="260" y="489"/>
                </a:cxn>
                <a:cxn ang="0">
                  <a:pos x="245" y="481"/>
                </a:cxn>
                <a:cxn ang="0">
                  <a:pos x="240" y="493"/>
                </a:cxn>
                <a:cxn ang="0">
                  <a:pos x="63" y="433"/>
                </a:cxn>
                <a:cxn ang="0">
                  <a:pos x="298" y="379"/>
                </a:cxn>
                <a:cxn ang="0">
                  <a:pos x="290" y="427"/>
                </a:cxn>
                <a:cxn ang="0">
                  <a:pos x="291" y="371"/>
                </a:cxn>
                <a:cxn ang="0">
                  <a:pos x="63" y="368"/>
                </a:cxn>
                <a:cxn ang="0">
                  <a:pos x="61" y="422"/>
                </a:cxn>
                <a:cxn ang="0">
                  <a:pos x="237" y="402"/>
                </a:cxn>
                <a:cxn ang="0">
                  <a:pos x="263" y="394"/>
                </a:cxn>
                <a:cxn ang="0">
                  <a:pos x="253" y="406"/>
                </a:cxn>
                <a:cxn ang="0">
                  <a:pos x="258" y="394"/>
                </a:cxn>
                <a:cxn ang="0">
                  <a:pos x="245" y="391"/>
                </a:cxn>
                <a:cxn ang="0">
                  <a:pos x="245" y="402"/>
                </a:cxn>
                <a:cxn ang="0">
                  <a:pos x="63" y="337"/>
                </a:cxn>
                <a:cxn ang="0">
                  <a:pos x="288" y="271"/>
                </a:cxn>
                <a:cxn ang="0">
                  <a:pos x="283" y="333"/>
                </a:cxn>
                <a:cxn ang="0">
                  <a:pos x="288" y="282"/>
                </a:cxn>
                <a:cxn ang="0">
                  <a:pos x="66" y="279"/>
                </a:cxn>
                <a:cxn ang="0">
                  <a:pos x="56" y="330"/>
                </a:cxn>
                <a:cxn ang="0">
                  <a:pos x="240" y="317"/>
                </a:cxn>
                <a:cxn ang="0">
                  <a:pos x="265" y="297"/>
                </a:cxn>
                <a:cxn ang="0">
                  <a:pos x="253" y="314"/>
                </a:cxn>
                <a:cxn ang="0">
                  <a:pos x="263" y="304"/>
                </a:cxn>
                <a:cxn ang="0">
                  <a:pos x="250" y="299"/>
                </a:cxn>
                <a:cxn ang="0">
                  <a:pos x="244" y="305"/>
                </a:cxn>
                <a:cxn ang="0">
                  <a:pos x="250" y="317"/>
                </a:cxn>
                <a:cxn ang="0">
                  <a:pos x="69" y="177"/>
                </a:cxn>
                <a:cxn ang="0">
                  <a:pos x="285" y="246"/>
                </a:cxn>
                <a:cxn ang="0">
                  <a:pos x="288" y="194"/>
                </a:cxn>
                <a:cxn ang="0">
                  <a:pos x="280" y="185"/>
                </a:cxn>
                <a:cxn ang="0">
                  <a:pos x="61" y="192"/>
                </a:cxn>
                <a:cxn ang="0">
                  <a:pos x="66" y="246"/>
                </a:cxn>
                <a:cxn ang="0">
                  <a:pos x="245" y="200"/>
                </a:cxn>
                <a:cxn ang="0">
                  <a:pos x="267" y="222"/>
                </a:cxn>
                <a:cxn ang="0">
                  <a:pos x="260" y="215"/>
                </a:cxn>
                <a:cxn ang="0">
                  <a:pos x="252" y="202"/>
                </a:cxn>
                <a:cxn ang="0">
                  <a:pos x="245" y="215"/>
                </a:cxn>
                <a:cxn ang="0">
                  <a:pos x="63" y="153"/>
                </a:cxn>
                <a:cxn ang="0">
                  <a:pos x="298" y="102"/>
                </a:cxn>
                <a:cxn ang="0">
                  <a:pos x="281" y="149"/>
                </a:cxn>
                <a:cxn ang="0">
                  <a:pos x="288" y="98"/>
                </a:cxn>
                <a:cxn ang="0">
                  <a:pos x="66" y="90"/>
                </a:cxn>
                <a:cxn ang="0">
                  <a:pos x="56" y="144"/>
                </a:cxn>
                <a:cxn ang="0">
                  <a:pos x="244" y="131"/>
                </a:cxn>
                <a:cxn ang="0">
                  <a:pos x="267" y="116"/>
                </a:cxn>
                <a:cxn ang="0">
                  <a:pos x="253" y="134"/>
                </a:cxn>
                <a:cxn ang="0">
                  <a:pos x="258" y="120"/>
                </a:cxn>
                <a:cxn ang="0">
                  <a:pos x="245" y="113"/>
                </a:cxn>
                <a:cxn ang="0">
                  <a:pos x="247" y="126"/>
                </a:cxn>
              </a:cxnLst>
              <a:rect l="0" t="0" r="r" b="b"/>
              <a:pathLst>
                <a:path w="350" h="613">
                  <a:moveTo>
                    <a:pt x="319" y="613"/>
                  </a:moveTo>
                  <a:lnTo>
                    <a:pt x="25" y="613"/>
                  </a:lnTo>
                  <a:lnTo>
                    <a:pt x="17" y="611"/>
                  </a:lnTo>
                  <a:lnTo>
                    <a:pt x="10" y="606"/>
                  </a:lnTo>
                  <a:lnTo>
                    <a:pt x="5" y="599"/>
                  </a:lnTo>
                  <a:lnTo>
                    <a:pt x="2" y="593"/>
                  </a:lnTo>
                  <a:lnTo>
                    <a:pt x="0" y="588"/>
                  </a:lnTo>
                  <a:lnTo>
                    <a:pt x="0" y="583"/>
                  </a:lnTo>
                  <a:lnTo>
                    <a:pt x="0" y="28"/>
                  </a:lnTo>
                  <a:lnTo>
                    <a:pt x="0" y="21"/>
                  </a:lnTo>
                  <a:lnTo>
                    <a:pt x="4" y="15"/>
                  </a:lnTo>
                  <a:lnTo>
                    <a:pt x="9" y="8"/>
                  </a:lnTo>
                  <a:lnTo>
                    <a:pt x="15" y="3"/>
                  </a:lnTo>
                  <a:lnTo>
                    <a:pt x="25" y="0"/>
                  </a:lnTo>
                  <a:lnTo>
                    <a:pt x="30" y="0"/>
                  </a:lnTo>
                  <a:lnTo>
                    <a:pt x="319" y="0"/>
                  </a:lnTo>
                  <a:lnTo>
                    <a:pt x="324" y="0"/>
                  </a:lnTo>
                  <a:lnTo>
                    <a:pt x="332" y="1"/>
                  </a:lnTo>
                  <a:lnTo>
                    <a:pt x="339" y="6"/>
                  </a:lnTo>
                  <a:lnTo>
                    <a:pt x="344" y="13"/>
                  </a:lnTo>
                  <a:lnTo>
                    <a:pt x="347" y="19"/>
                  </a:lnTo>
                  <a:lnTo>
                    <a:pt x="349" y="24"/>
                  </a:lnTo>
                  <a:lnTo>
                    <a:pt x="350" y="29"/>
                  </a:lnTo>
                  <a:lnTo>
                    <a:pt x="350" y="585"/>
                  </a:lnTo>
                  <a:lnTo>
                    <a:pt x="349" y="591"/>
                  </a:lnTo>
                  <a:lnTo>
                    <a:pt x="345" y="598"/>
                  </a:lnTo>
                  <a:lnTo>
                    <a:pt x="341" y="604"/>
                  </a:lnTo>
                  <a:lnTo>
                    <a:pt x="334" y="609"/>
                  </a:lnTo>
                  <a:lnTo>
                    <a:pt x="327" y="613"/>
                  </a:lnTo>
                  <a:lnTo>
                    <a:pt x="321" y="613"/>
                  </a:lnTo>
                  <a:lnTo>
                    <a:pt x="319" y="613"/>
                  </a:lnTo>
                  <a:moveTo>
                    <a:pt x="319" y="8"/>
                  </a:moveTo>
                  <a:lnTo>
                    <a:pt x="27" y="8"/>
                  </a:lnTo>
                  <a:lnTo>
                    <a:pt x="20" y="11"/>
                  </a:lnTo>
                  <a:lnTo>
                    <a:pt x="14" y="15"/>
                  </a:lnTo>
                  <a:lnTo>
                    <a:pt x="10" y="21"/>
                  </a:lnTo>
                  <a:lnTo>
                    <a:pt x="9" y="26"/>
                  </a:lnTo>
                  <a:lnTo>
                    <a:pt x="9" y="29"/>
                  </a:lnTo>
                  <a:lnTo>
                    <a:pt x="9" y="585"/>
                  </a:lnTo>
                  <a:lnTo>
                    <a:pt x="10" y="591"/>
                  </a:lnTo>
                  <a:lnTo>
                    <a:pt x="14" y="596"/>
                  </a:lnTo>
                  <a:lnTo>
                    <a:pt x="18" y="601"/>
                  </a:lnTo>
                  <a:lnTo>
                    <a:pt x="25" y="604"/>
                  </a:lnTo>
                  <a:lnTo>
                    <a:pt x="32" y="604"/>
                  </a:lnTo>
                  <a:lnTo>
                    <a:pt x="322" y="604"/>
                  </a:lnTo>
                  <a:lnTo>
                    <a:pt x="329" y="603"/>
                  </a:lnTo>
                  <a:lnTo>
                    <a:pt x="336" y="598"/>
                  </a:lnTo>
                  <a:lnTo>
                    <a:pt x="339" y="591"/>
                  </a:lnTo>
                  <a:lnTo>
                    <a:pt x="341" y="585"/>
                  </a:lnTo>
                  <a:lnTo>
                    <a:pt x="341" y="583"/>
                  </a:lnTo>
                  <a:lnTo>
                    <a:pt x="341" y="29"/>
                  </a:lnTo>
                  <a:lnTo>
                    <a:pt x="339" y="21"/>
                  </a:lnTo>
                  <a:lnTo>
                    <a:pt x="336" y="16"/>
                  </a:lnTo>
                  <a:lnTo>
                    <a:pt x="331" y="11"/>
                  </a:lnTo>
                  <a:lnTo>
                    <a:pt x="324" y="8"/>
                  </a:lnTo>
                  <a:lnTo>
                    <a:pt x="319" y="8"/>
                  </a:lnTo>
                  <a:moveTo>
                    <a:pt x="69" y="527"/>
                  </a:moveTo>
                  <a:lnTo>
                    <a:pt x="61" y="525"/>
                  </a:lnTo>
                  <a:lnTo>
                    <a:pt x="63" y="522"/>
                  </a:lnTo>
                  <a:lnTo>
                    <a:pt x="61" y="525"/>
                  </a:lnTo>
                  <a:lnTo>
                    <a:pt x="56" y="522"/>
                  </a:lnTo>
                  <a:lnTo>
                    <a:pt x="60" y="519"/>
                  </a:lnTo>
                  <a:lnTo>
                    <a:pt x="56" y="522"/>
                  </a:lnTo>
                  <a:lnTo>
                    <a:pt x="53" y="516"/>
                  </a:lnTo>
                  <a:lnTo>
                    <a:pt x="53" y="511"/>
                  </a:lnTo>
                  <a:lnTo>
                    <a:pt x="53" y="471"/>
                  </a:lnTo>
                  <a:lnTo>
                    <a:pt x="53" y="466"/>
                  </a:lnTo>
                  <a:lnTo>
                    <a:pt x="58" y="466"/>
                  </a:lnTo>
                  <a:lnTo>
                    <a:pt x="53" y="465"/>
                  </a:lnTo>
                  <a:lnTo>
                    <a:pt x="55" y="463"/>
                  </a:lnTo>
                  <a:lnTo>
                    <a:pt x="58" y="465"/>
                  </a:lnTo>
                  <a:lnTo>
                    <a:pt x="55" y="461"/>
                  </a:lnTo>
                  <a:lnTo>
                    <a:pt x="60" y="456"/>
                  </a:lnTo>
                  <a:lnTo>
                    <a:pt x="63" y="455"/>
                  </a:lnTo>
                  <a:lnTo>
                    <a:pt x="64" y="460"/>
                  </a:lnTo>
                  <a:lnTo>
                    <a:pt x="64" y="455"/>
                  </a:lnTo>
                  <a:lnTo>
                    <a:pt x="64" y="455"/>
                  </a:lnTo>
                  <a:lnTo>
                    <a:pt x="66" y="458"/>
                  </a:lnTo>
                  <a:lnTo>
                    <a:pt x="66" y="455"/>
                  </a:lnTo>
                  <a:lnTo>
                    <a:pt x="69" y="455"/>
                  </a:lnTo>
                  <a:lnTo>
                    <a:pt x="285" y="455"/>
                  </a:lnTo>
                  <a:lnTo>
                    <a:pt x="288" y="456"/>
                  </a:lnTo>
                  <a:lnTo>
                    <a:pt x="286" y="460"/>
                  </a:lnTo>
                  <a:lnTo>
                    <a:pt x="290" y="456"/>
                  </a:lnTo>
                  <a:lnTo>
                    <a:pt x="288" y="460"/>
                  </a:lnTo>
                  <a:lnTo>
                    <a:pt x="290" y="456"/>
                  </a:lnTo>
                  <a:lnTo>
                    <a:pt x="295" y="461"/>
                  </a:lnTo>
                  <a:lnTo>
                    <a:pt x="291" y="465"/>
                  </a:lnTo>
                  <a:lnTo>
                    <a:pt x="295" y="463"/>
                  </a:lnTo>
                  <a:lnTo>
                    <a:pt x="291" y="465"/>
                  </a:lnTo>
                  <a:lnTo>
                    <a:pt x="296" y="463"/>
                  </a:lnTo>
                  <a:lnTo>
                    <a:pt x="298" y="470"/>
                  </a:lnTo>
                  <a:lnTo>
                    <a:pt x="298" y="471"/>
                  </a:lnTo>
                  <a:lnTo>
                    <a:pt x="296" y="517"/>
                  </a:lnTo>
                  <a:lnTo>
                    <a:pt x="293" y="522"/>
                  </a:lnTo>
                  <a:lnTo>
                    <a:pt x="290" y="519"/>
                  </a:lnTo>
                  <a:lnTo>
                    <a:pt x="293" y="522"/>
                  </a:lnTo>
                  <a:lnTo>
                    <a:pt x="288" y="525"/>
                  </a:lnTo>
                  <a:lnTo>
                    <a:pt x="280" y="527"/>
                  </a:lnTo>
                  <a:lnTo>
                    <a:pt x="69" y="527"/>
                  </a:lnTo>
                  <a:moveTo>
                    <a:pt x="281" y="519"/>
                  </a:moveTo>
                  <a:lnTo>
                    <a:pt x="283" y="524"/>
                  </a:lnTo>
                  <a:lnTo>
                    <a:pt x="283" y="519"/>
                  </a:lnTo>
                  <a:lnTo>
                    <a:pt x="285" y="522"/>
                  </a:lnTo>
                  <a:lnTo>
                    <a:pt x="283" y="519"/>
                  </a:lnTo>
                  <a:lnTo>
                    <a:pt x="286" y="522"/>
                  </a:lnTo>
                  <a:lnTo>
                    <a:pt x="285" y="519"/>
                  </a:lnTo>
                  <a:lnTo>
                    <a:pt x="285" y="517"/>
                  </a:lnTo>
                  <a:lnTo>
                    <a:pt x="290" y="521"/>
                  </a:lnTo>
                  <a:lnTo>
                    <a:pt x="286" y="517"/>
                  </a:lnTo>
                  <a:lnTo>
                    <a:pt x="286" y="516"/>
                  </a:lnTo>
                  <a:lnTo>
                    <a:pt x="291" y="519"/>
                  </a:lnTo>
                  <a:lnTo>
                    <a:pt x="288" y="516"/>
                  </a:lnTo>
                  <a:lnTo>
                    <a:pt x="291" y="517"/>
                  </a:lnTo>
                  <a:lnTo>
                    <a:pt x="288" y="514"/>
                  </a:lnTo>
                  <a:lnTo>
                    <a:pt x="291" y="516"/>
                  </a:lnTo>
                  <a:lnTo>
                    <a:pt x="288" y="514"/>
                  </a:lnTo>
                  <a:lnTo>
                    <a:pt x="290" y="511"/>
                  </a:lnTo>
                  <a:lnTo>
                    <a:pt x="288" y="470"/>
                  </a:lnTo>
                  <a:lnTo>
                    <a:pt x="293" y="468"/>
                  </a:lnTo>
                  <a:lnTo>
                    <a:pt x="288" y="468"/>
                  </a:lnTo>
                  <a:lnTo>
                    <a:pt x="293" y="466"/>
                  </a:lnTo>
                  <a:lnTo>
                    <a:pt x="288" y="468"/>
                  </a:lnTo>
                  <a:lnTo>
                    <a:pt x="288" y="466"/>
                  </a:lnTo>
                  <a:lnTo>
                    <a:pt x="291" y="463"/>
                  </a:lnTo>
                  <a:lnTo>
                    <a:pt x="286" y="466"/>
                  </a:lnTo>
                  <a:lnTo>
                    <a:pt x="290" y="461"/>
                  </a:lnTo>
                  <a:lnTo>
                    <a:pt x="286" y="465"/>
                  </a:lnTo>
                  <a:lnTo>
                    <a:pt x="285" y="463"/>
                  </a:lnTo>
                  <a:lnTo>
                    <a:pt x="285" y="460"/>
                  </a:lnTo>
                  <a:lnTo>
                    <a:pt x="283" y="463"/>
                  </a:lnTo>
                  <a:lnTo>
                    <a:pt x="285" y="458"/>
                  </a:lnTo>
                  <a:lnTo>
                    <a:pt x="283" y="463"/>
                  </a:lnTo>
                  <a:lnTo>
                    <a:pt x="283" y="458"/>
                  </a:lnTo>
                  <a:lnTo>
                    <a:pt x="281" y="463"/>
                  </a:lnTo>
                  <a:lnTo>
                    <a:pt x="280" y="463"/>
                  </a:lnTo>
                  <a:lnTo>
                    <a:pt x="68" y="463"/>
                  </a:lnTo>
                  <a:lnTo>
                    <a:pt x="66" y="458"/>
                  </a:lnTo>
                  <a:lnTo>
                    <a:pt x="68" y="463"/>
                  </a:lnTo>
                  <a:lnTo>
                    <a:pt x="66" y="463"/>
                  </a:lnTo>
                  <a:lnTo>
                    <a:pt x="64" y="460"/>
                  </a:lnTo>
                  <a:lnTo>
                    <a:pt x="64" y="463"/>
                  </a:lnTo>
                  <a:lnTo>
                    <a:pt x="64" y="465"/>
                  </a:lnTo>
                  <a:lnTo>
                    <a:pt x="60" y="461"/>
                  </a:lnTo>
                  <a:lnTo>
                    <a:pt x="63" y="465"/>
                  </a:lnTo>
                  <a:lnTo>
                    <a:pt x="60" y="463"/>
                  </a:lnTo>
                  <a:lnTo>
                    <a:pt x="63" y="466"/>
                  </a:lnTo>
                  <a:lnTo>
                    <a:pt x="58" y="465"/>
                  </a:lnTo>
                  <a:lnTo>
                    <a:pt x="63" y="466"/>
                  </a:lnTo>
                  <a:lnTo>
                    <a:pt x="61" y="466"/>
                  </a:lnTo>
                  <a:lnTo>
                    <a:pt x="58" y="466"/>
                  </a:lnTo>
                  <a:lnTo>
                    <a:pt x="61" y="468"/>
                  </a:lnTo>
                  <a:lnTo>
                    <a:pt x="56" y="468"/>
                  </a:lnTo>
                  <a:lnTo>
                    <a:pt x="61" y="468"/>
                  </a:lnTo>
                  <a:lnTo>
                    <a:pt x="56" y="468"/>
                  </a:lnTo>
                  <a:lnTo>
                    <a:pt x="61" y="470"/>
                  </a:lnTo>
                  <a:lnTo>
                    <a:pt x="61" y="471"/>
                  </a:lnTo>
                  <a:lnTo>
                    <a:pt x="61" y="511"/>
                  </a:lnTo>
                  <a:lnTo>
                    <a:pt x="61" y="514"/>
                  </a:lnTo>
                  <a:lnTo>
                    <a:pt x="58" y="516"/>
                  </a:lnTo>
                  <a:lnTo>
                    <a:pt x="61" y="514"/>
                  </a:lnTo>
                  <a:lnTo>
                    <a:pt x="58" y="517"/>
                  </a:lnTo>
                  <a:lnTo>
                    <a:pt x="61" y="516"/>
                  </a:lnTo>
                  <a:lnTo>
                    <a:pt x="60" y="519"/>
                  </a:lnTo>
                  <a:lnTo>
                    <a:pt x="63" y="516"/>
                  </a:lnTo>
                  <a:lnTo>
                    <a:pt x="63" y="517"/>
                  </a:lnTo>
                  <a:lnTo>
                    <a:pt x="61" y="521"/>
                  </a:lnTo>
                  <a:lnTo>
                    <a:pt x="64" y="517"/>
                  </a:lnTo>
                  <a:lnTo>
                    <a:pt x="66" y="519"/>
                  </a:lnTo>
                  <a:lnTo>
                    <a:pt x="66" y="522"/>
                  </a:lnTo>
                  <a:lnTo>
                    <a:pt x="66" y="519"/>
                  </a:lnTo>
                  <a:lnTo>
                    <a:pt x="68" y="519"/>
                  </a:lnTo>
                  <a:lnTo>
                    <a:pt x="66" y="524"/>
                  </a:lnTo>
                  <a:lnTo>
                    <a:pt x="68" y="519"/>
                  </a:lnTo>
                  <a:lnTo>
                    <a:pt x="69" y="519"/>
                  </a:lnTo>
                  <a:lnTo>
                    <a:pt x="281" y="519"/>
                  </a:lnTo>
                  <a:moveTo>
                    <a:pt x="253" y="507"/>
                  </a:moveTo>
                  <a:lnTo>
                    <a:pt x="247" y="506"/>
                  </a:lnTo>
                  <a:lnTo>
                    <a:pt x="249" y="501"/>
                  </a:lnTo>
                  <a:lnTo>
                    <a:pt x="245" y="506"/>
                  </a:lnTo>
                  <a:lnTo>
                    <a:pt x="245" y="504"/>
                  </a:lnTo>
                  <a:lnTo>
                    <a:pt x="247" y="501"/>
                  </a:lnTo>
                  <a:lnTo>
                    <a:pt x="244" y="504"/>
                  </a:lnTo>
                  <a:lnTo>
                    <a:pt x="240" y="501"/>
                  </a:lnTo>
                  <a:lnTo>
                    <a:pt x="244" y="498"/>
                  </a:lnTo>
                  <a:lnTo>
                    <a:pt x="239" y="499"/>
                  </a:lnTo>
                  <a:lnTo>
                    <a:pt x="237" y="498"/>
                  </a:lnTo>
                  <a:lnTo>
                    <a:pt x="237" y="491"/>
                  </a:lnTo>
                  <a:lnTo>
                    <a:pt x="237" y="488"/>
                  </a:lnTo>
                  <a:lnTo>
                    <a:pt x="242" y="488"/>
                  </a:lnTo>
                  <a:lnTo>
                    <a:pt x="237" y="486"/>
                  </a:lnTo>
                  <a:lnTo>
                    <a:pt x="240" y="481"/>
                  </a:lnTo>
                  <a:lnTo>
                    <a:pt x="247" y="476"/>
                  </a:lnTo>
                  <a:lnTo>
                    <a:pt x="250" y="475"/>
                  </a:lnTo>
                  <a:lnTo>
                    <a:pt x="252" y="479"/>
                  </a:lnTo>
                  <a:lnTo>
                    <a:pt x="252" y="475"/>
                  </a:lnTo>
                  <a:lnTo>
                    <a:pt x="253" y="475"/>
                  </a:lnTo>
                  <a:lnTo>
                    <a:pt x="253" y="479"/>
                  </a:lnTo>
                  <a:lnTo>
                    <a:pt x="255" y="475"/>
                  </a:lnTo>
                  <a:lnTo>
                    <a:pt x="260" y="476"/>
                  </a:lnTo>
                  <a:lnTo>
                    <a:pt x="265" y="481"/>
                  </a:lnTo>
                  <a:lnTo>
                    <a:pt x="262" y="484"/>
                  </a:lnTo>
                  <a:lnTo>
                    <a:pt x="265" y="481"/>
                  </a:lnTo>
                  <a:lnTo>
                    <a:pt x="267" y="484"/>
                  </a:lnTo>
                  <a:lnTo>
                    <a:pt x="263" y="488"/>
                  </a:lnTo>
                  <a:lnTo>
                    <a:pt x="268" y="486"/>
                  </a:lnTo>
                  <a:lnTo>
                    <a:pt x="268" y="489"/>
                  </a:lnTo>
                  <a:lnTo>
                    <a:pt x="263" y="491"/>
                  </a:lnTo>
                  <a:lnTo>
                    <a:pt x="268" y="491"/>
                  </a:lnTo>
                  <a:lnTo>
                    <a:pt x="268" y="493"/>
                  </a:lnTo>
                  <a:lnTo>
                    <a:pt x="263" y="493"/>
                  </a:lnTo>
                  <a:lnTo>
                    <a:pt x="268" y="494"/>
                  </a:lnTo>
                  <a:lnTo>
                    <a:pt x="267" y="498"/>
                  </a:lnTo>
                  <a:lnTo>
                    <a:pt x="263" y="496"/>
                  </a:lnTo>
                  <a:lnTo>
                    <a:pt x="267" y="498"/>
                  </a:lnTo>
                  <a:lnTo>
                    <a:pt x="265" y="501"/>
                  </a:lnTo>
                  <a:lnTo>
                    <a:pt x="262" y="498"/>
                  </a:lnTo>
                  <a:lnTo>
                    <a:pt x="265" y="501"/>
                  </a:lnTo>
                  <a:lnTo>
                    <a:pt x="263" y="502"/>
                  </a:lnTo>
                  <a:lnTo>
                    <a:pt x="260" y="499"/>
                  </a:lnTo>
                  <a:lnTo>
                    <a:pt x="263" y="502"/>
                  </a:lnTo>
                  <a:lnTo>
                    <a:pt x="262" y="502"/>
                  </a:lnTo>
                  <a:lnTo>
                    <a:pt x="260" y="501"/>
                  </a:lnTo>
                  <a:lnTo>
                    <a:pt x="262" y="504"/>
                  </a:lnTo>
                  <a:lnTo>
                    <a:pt x="258" y="506"/>
                  </a:lnTo>
                  <a:lnTo>
                    <a:pt x="257" y="501"/>
                  </a:lnTo>
                  <a:lnTo>
                    <a:pt x="258" y="506"/>
                  </a:lnTo>
                  <a:lnTo>
                    <a:pt x="253" y="507"/>
                  </a:lnTo>
                  <a:moveTo>
                    <a:pt x="250" y="498"/>
                  </a:moveTo>
                  <a:lnTo>
                    <a:pt x="250" y="498"/>
                  </a:lnTo>
                  <a:lnTo>
                    <a:pt x="250" y="502"/>
                  </a:lnTo>
                  <a:lnTo>
                    <a:pt x="252" y="498"/>
                  </a:lnTo>
                  <a:lnTo>
                    <a:pt x="253" y="498"/>
                  </a:lnTo>
                  <a:lnTo>
                    <a:pt x="255" y="502"/>
                  </a:lnTo>
                  <a:lnTo>
                    <a:pt x="255" y="498"/>
                  </a:lnTo>
                  <a:lnTo>
                    <a:pt x="257" y="501"/>
                  </a:lnTo>
                  <a:lnTo>
                    <a:pt x="255" y="498"/>
                  </a:lnTo>
                  <a:lnTo>
                    <a:pt x="257" y="496"/>
                  </a:lnTo>
                  <a:lnTo>
                    <a:pt x="260" y="501"/>
                  </a:lnTo>
                  <a:lnTo>
                    <a:pt x="258" y="499"/>
                  </a:lnTo>
                  <a:lnTo>
                    <a:pt x="257" y="496"/>
                  </a:lnTo>
                  <a:lnTo>
                    <a:pt x="258" y="496"/>
                  </a:lnTo>
                  <a:lnTo>
                    <a:pt x="260" y="499"/>
                  </a:lnTo>
                  <a:lnTo>
                    <a:pt x="258" y="496"/>
                  </a:lnTo>
                  <a:lnTo>
                    <a:pt x="260" y="493"/>
                  </a:lnTo>
                  <a:lnTo>
                    <a:pt x="262" y="494"/>
                  </a:lnTo>
                  <a:lnTo>
                    <a:pt x="263" y="494"/>
                  </a:lnTo>
                  <a:lnTo>
                    <a:pt x="260" y="493"/>
                  </a:lnTo>
                  <a:lnTo>
                    <a:pt x="260" y="491"/>
                  </a:lnTo>
                  <a:lnTo>
                    <a:pt x="263" y="489"/>
                  </a:lnTo>
                  <a:lnTo>
                    <a:pt x="260" y="489"/>
                  </a:lnTo>
                  <a:lnTo>
                    <a:pt x="263" y="489"/>
                  </a:lnTo>
                  <a:lnTo>
                    <a:pt x="260" y="489"/>
                  </a:lnTo>
                  <a:lnTo>
                    <a:pt x="258" y="486"/>
                  </a:lnTo>
                  <a:lnTo>
                    <a:pt x="262" y="483"/>
                  </a:lnTo>
                  <a:lnTo>
                    <a:pt x="258" y="486"/>
                  </a:lnTo>
                  <a:lnTo>
                    <a:pt x="257" y="484"/>
                  </a:lnTo>
                  <a:lnTo>
                    <a:pt x="258" y="481"/>
                  </a:lnTo>
                  <a:lnTo>
                    <a:pt x="257" y="484"/>
                  </a:lnTo>
                  <a:lnTo>
                    <a:pt x="258" y="481"/>
                  </a:lnTo>
                  <a:lnTo>
                    <a:pt x="255" y="484"/>
                  </a:lnTo>
                  <a:lnTo>
                    <a:pt x="257" y="481"/>
                  </a:lnTo>
                  <a:lnTo>
                    <a:pt x="255" y="484"/>
                  </a:lnTo>
                  <a:lnTo>
                    <a:pt x="255" y="479"/>
                  </a:lnTo>
                  <a:lnTo>
                    <a:pt x="253" y="484"/>
                  </a:lnTo>
                  <a:lnTo>
                    <a:pt x="252" y="484"/>
                  </a:lnTo>
                  <a:lnTo>
                    <a:pt x="252" y="479"/>
                  </a:lnTo>
                  <a:lnTo>
                    <a:pt x="252" y="484"/>
                  </a:lnTo>
                  <a:lnTo>
                    <a:pt x="250" y="484"/>
                  </a:lnTo>
                  <a:lnTo>
                    <a:pt x="250" y="479"/>
                  </a:lnTo>
                  <a:lnTo>
                    <a:pt x="250" y="484"/>
                  </a:lnTo>
                  <a:lnTo>
                    <a:pt x="249" y="481"/>
                  </a:lnTo>
                  <a:lnTo>
                    <a:pt x="250" y="484"/>
                  </a:lnTo>
                  <a:lnTo>
                    <a:pt x="247" y="481"/>
                  </a:lnTo>
                  <a:lnTo>
                    <a:pt x="249" y="484"/>
                  </a:lnTo>
                  <a:lnTo>
                    <a:pt x="245" y="481"/>
                  </a:lnTo>
                  <a:lnTo>
                    <a:pt x="247" y="483"/>
                  </a:lnTo>
                  <a:lnTo>
                    <a:pt x="249" y="484"/>
                  </a:lnTo>
                  <a:lnTo>
                    <a:pt x="249" y="486"/>
                  </a:lnTo>
                  <a:lnTo>
                    <a:pt x="245" y="483"/>
                  </a:lnTo>
                  <a:lnTo>
                    <a:pt x="247" y="486"/>
                  </a:lnTo>
                  <a:lnTo>
                    <a:pt x="244" y="483"/>
                  </a:lnTo>
                  <a:lnTo>
                    <a:pt x="247" y="486"/>
                  </a:lnTo>
                  <a:lnTo>
                    <a:pt x="244" y="484"/>
                  </a:lnTo>
                  <a:lnTo>
                    <a:pt x="247" y="488"/>
                  </a:lnTo>
                  <a:lnTo>
                    <a:pt x="242" y="486"/>
                  </a:lnTo>
                  <a:lnTo>
                    <a:pt x="245" y="488"/>
                  </a:lnTo>
                  <a:lnTo>
                    <a:pt x="245" y="489"/>
                  </a:lnTo>
                  <a:lnTo>
                    <a:pt x="242" y="488"/>
                  </a:lnTo>
                  <a:lnTo>
                    <a:pt x="244" y="489"/>
                  </a:lnTo>
                  <a:lnTo>
                    <a:pt x="245" y="489"/>
                  </a:lnTo>
                  <a:lnTo>
                    <a:pt x="244" y="489"/>
                  </a:lnTo>
                  <a:lnTo>
                    <a:pt x="245" y="489"/>
                  </a:lnTo>
                  <a:lnTo>
                    <a:pt x="244" y="489"/>
                  </a:lnTo>
                  <a:lnTo>
                    <a:pt x="240" y="489"/>
                  </a:lnTo>
                  <a:lnTo>
                    <a:pt x="245" y="491"/>
                  </a:lnTo>
                  <a:lnTo>
                    <a:pt x="240" y="491"/>
                  </a:lnTo>
                  <a:lnTo>
                    <a:pt x="245" y="491"/>
                  </a:lnTo>
                  <a:lnTo>
                    <a:pt x="240" y="493"/>
                  </a:lnTo>
                  <a:lnTo>
                    <a:pt x="245" y="493"/>
                  </a:lnTo>
                  <a:lnTo>
                    <a:pt x="245" y="493"/>
                  </a:lnTo>
                  <a:lnTo>
                    <a:pt x="242" y="494"/>
                  </a:lnTo>
                  <a:lnTo>
                    <a:pt x="245" y="494"/>
                  </a:lnTo>
                  <a:lnTo>
                    <a:pt x="242" y="496"/>
                  </a:lnTo>
                  <a:lnTo>
                    <a:pt x="247" y="494"/>
                  </a:lnTo>
                  <a:lnTo>
                    <a:pt x="244" y="498"/>
                  </a:lnTo>
                  <a:lnTo>
                    <a:pt x="247" y="496"/>
                  </a:lnTo>
                  <a:lnTo>
                    <a:pt x="244" y="498"/>
                  </a:lnTo>
                  <a:lnTo>
                    <a:pt x="247" y="496"/>
                  </a:lnTo>
                  <a:lnTo>
                    <a:pt x="249" y="496"/>
                  </a:lnTo>
                  <a:lnTo>
                    <a:pt x="245" y="501"/>
                  </a:lnTo>
                  <a:lnTo>
                    <a:pt x="249" y="498"/>
                  </a:lnTo>
                  <a:lnTo>
                    <a:pt x="249" y="498"/>
                  </a:lnTo>
                  <a:lnTo>
                    <a:pt x="249" y="498"/>
                  </a:lnTo>
                  <a:lnTo>
                    <a:pt x="250" y="498"/>
                  </a:lnTo>
                  <a:lnTo>
                    <a:pt x="249" y="499"/>
                  </a:lnTo>
                  <a:lnTo>
                    <a:pt x="247" y="501"/>
                  </a:lnTo>
                  <a:lnTo>
                    <a:pt x="250" y="498"/>
                  </a:lnTo>
                  <a:moveTo>
                    <a:pt x="69" y="435"/>
                  </a:moveTo>
                  <a:lnTo>
                    <a:pt x="63" y="435"/>
                  </a:lnTo>
                  <a:lnTo>
                    <a:pt x="64" y="430"/>
                  </a:lnTo>
                  <a:lnTo>
                    <a:pt x="63" y="433"/>
                  </a:lnTo>
                  <a:lnTo>
                    <a:pt x="61" y="433"/>
                  </a:lnTo>
                  <a:lnTo>
                    <a:pt x="63" y="430"/>
                  </a:lnTo>
                  <a:lnTo>
                    <a:pt x="61" y="433"/>
                  </a:lnTo>
                  <a:lnTo>
                    <a:pt x="60" y="432"/>
                  </a:lnTo>
                  <a:lnTo>
                    <a:pt x="61" y="429"/>
                  </a:lnTo>
                  <a:lnTo>
                    <a:pt x="58" y="432"/>
                  </a:lnTo>
                  <a:lnTo>
                    <a:pt x="53" y="424"/>
                  </a:lnTo>
                  <a:lnTo>
                    <a:pt x="53" y="419"/>
                  </a:lnTo>
                  <a:lnTo>
                    <a:pt x="53" y="373"/>
                  </a:lnTo>
                  <a:lnTo>
                    <a:pt x="56" y="368"/>
                  </a:lnTo>
                  <a:lnTo>
                    <a:pt x="60" y="369"/>
                  </a:lnTo>
                  <a:lnTo>
                    <a:pt x="58" y="366"/>
                  </a:lnTo>
                  <a:lnTo>
                    <a:pt x="66" y="363"/>
                  </a:lnTo>
                  <a:lnTo>
                    <a:pt x="69" y="361"/>
                  </a:lnTo>
                  <a:lnTo>
                    <a:pt x="285" y="363"/>
                  </a:lnTo>
                  <a:lnTo>
                    <a:pt x="290" y="364"/>
                  </a:lnTo>
                  <a:lnTo>
                    <a:pt x="288" y="368"/>
                  </a:lnTo>
                  <a:lnTo>
                    <a:pt x="290" y="364"/>
                  </a:lnTo>
                  <a:lnTo>
                    <a:pt x="291" y="366"/>
                  </a:lnTo>
                  <a:lnTo>
                    <a:pt x="290" y="369"/>
                  </a:lnTo>
                  <a:lnTo>
                    <a:pt x="293" y="368"/>
                  </a:lnTo>
                  <a:lnTo>
                    <a:pt x="296" y="371"/>
                  </a:lnTo>
                  <a:lnTo>
                    <a:pt x="298" y="379"/>
                  </a:lnTo>
                  <a:lnTo>
                    <a:pt x="296" y="425"/>
                  </a:lnTo>
                  <a:lnTo>
                    <a:pt x="291" y="432"/>
                  </a:lnTo>
                  <a:lnTo>
                    <a:pt x="288" y="429"/>
                  </a:lnTo>
                  <a:lnTo>
                    <a:pt x="291" y="432"/>
                  </a:lnTo>
                  <a:lnTo>
                    <a:pt x="290" y="433"/>
                  </a:lnTo>
                  <a:lnTo>
                    <a:pt x="286" y="430"/>
                  </a:lnTo>
                  <a:lnTo>
                    <a:pt x="288" y="433"/>
                  </a:lnTo>
                  <a:lnTo>
                    <a:pt x="285" y="430"/>
                  </a:lnTo>
                  <a:lnTo>
                    <a:pt x="286" y="433"/>
                  </a:lnTo>
                  <a:lnTo>
                    <a:pt x="283" y="435"/>
                  </a:lnTo>
                  <a:lnTo>
                    <a:pt x="280" y="435"/>
                  </a:lnTo>
                  <a:lnTo>
                    <a:pt x="69" y="435"/>
                  </a:lnTo>
                  <a:moveTo>
                    <a:pt x="68" y="427"/>
                  </a:moveTo>
                  <a:lnTo>
                    <a:pt x="68" y="432"/>
                  </a:lnTo>
                  <a:lnTo>
                    <a:pt x="68" y="427"/>
                  </a:lnTo>
                  <a:lnTo>
                    <a:pt x="69" y="427"/>
                  </a:lnTo>
                  <a:lnTo>
                    <a:pt x="281" y="427"/>
                  </a:lnTo>
                  <a:lnTo>
                    <a:pt x="283" y="430"/>
                  </a:lnTo>
                  <a:lnTo>
                    <a:pt x="283" y="427"/>
                  </a:lnTo>
                  <a:lnTo>
                    <a:pt x="285" y="430"/>
                  </a:lnTo>
                  <a:lnTo>
                    <a:pt x="283" y="427"/>
                  </a:lnTo>
                  <a:lnTo>
                    <a:pt x="286" y="425"/>
                  </a:lnTo>
                  <a:lnTo>
                    <a:pt x="290" y="427"/>
                  </a:lnTo>
                  <a:lnTo>
                    <a:pt x="286" y="424"/>
                  </a:lnTo>
                  <a:lnTo>
                    <a:pt x="290" y="427"/>
                  </a:lnTo>
                  <a:lnTo>
                    <a:pt x="288" y="424"/>
                  </a:lnTo>
                  <a:lnTo>
                    <a:pt x="291" y="425"/>
                  </a:lnTo>
                  <a:lnTo>
                    <a:pt x="288" y="422"/>
                  </a:lnTo>
                  <a:lnTo>
                    <a:pt x="291" y="425"/>
                  </a:lnTo>
                  <a:lnTo>
                    <a:pt x="288" y="422"/>
                  </a:lnTo>
                  <a:lnTo>
                    <a:pt x="291" y="424"/>
                  </a:lnTo>
                  <a:lnTo>
                    <a:pt x="288" y="422"/>
                  </a:lnTo>
                  <a:lnTo>
                    <a:pt x="293" y="422"/>
                  </a:lnTo>
                  <a:lnTo>
                    <a:pt x="288" y="420"/>
                  </a:lnTo>
                  <a:lnTo>
                    <a:pt x="293" y="420"/>
                  </a:lnTo>
                  <a:lnTo>
                    <a:pt x="288" y="420"/>
                  </a:lnTo>
                  <a:lnTo>
                    <a:pt x="290" y="419"/>
                  </a:lnTo>
                  <a:lnTo>
                    <a:pt x="288" y="378"/>
                  </a:lnTo>
                  <a:lnTo>
                    <a:pt x="293" y="376"/>
                  </a:lnTo>
                  <a:lnTo>
                    <a:pt x="288" y="376"/>
                  </a:lnTo>
                  <a:lnTo>
                    <a:pt x="293" y="374"/>
                  </a:lnTo>
                  <a:lnTo>
                    <a:pt x="288" y="376"/>
                  </a:lnTo>
                  <a:lnTo>
                    <a:pt x="291" y="374"/>
                  </a:lnTo>
                  <a:lnTo>
                    <a:pt x="288" y="374"/>
                  </a:lnTo>
                  <a:lnTo>
                    <a:pt x="288" y="374"/>
                  </a:lnTo>
                  <a:lnTo>
                    <a:pt x="291" y="371"/>
                  </a:lnTo>
                  <a:lnTo>
                    <a:pt x="286" y="373"/>
                  </a:lnTo>
                  <a:lnTo>
                    <a:pt x="286" y="373"/>
                  </a:lnTo>
                  <a:lnTo>
                    <a:pt x="288" y="369"/>
                  </a:lnTo>
                  <a:lnTo>
                    <a:pt x="286" y="373"/>
                  </a:lnTo>
                  <a:lnTo>
                    <a:pt x="285" y="371"/>
                  </a:lnTo>
                  <a:lnTo>
                    <a:pt x="286" y="368"/>
                  </a:lnTo>
                  <a:lnTo>
                    <a:pt x="285" y="371"/>
                  </a:lnTo>
                  <a:lnTo>
                    <a:pt x="285" y="368"/>
                  </a:lnTo>
                  <a:lnTo>
                    <a:pt x="283" y="371"/>
                  </a:lnTo>
                  <a:lnTo>
                    <a:pt x="285" y="366"/>
                  </a:lnTo>
                  <a:lnTo>
                    <a:pt x="283" y="371"/>
                  </a:lnTo>
                  <a:lnTo>
                    <a:pt x="283" y="366"/>
                  </a:lnTo>
                  <a:lnTo>
                    <a:pt x="281" y="371"/>
                  </a:lnTo>
                  <a:lnTo>
                    <a:pt x="280" y="371"/>
                  </a:lnTo>
                  <a:lnTo>
                    <a:pt x="68" y="371"/>
                  </a:lnTo>
                  <a:lnTo>
                    <a:pt x="66" y="366"/>
                  </a:lnTo>
                  <a:lnTo>
                    <a:pt x="68" y="371"/>
                  </a:lnTo>
                  <a:lnTo>
                    <a:pt x="66" y="371"/>
                  </a:lnTo>
                  <a:lnTo>
                    <a:pt x="64" y="368"/>
                  </a:lnTo>
                  <a:lnTo>
                    <a:pt x="66" y="371"/>
                  </a:lnTo>
                  <a:lnTo>
                    <a:pt x="63" y="368"/>
                  </a:lnTo>
                  <a:lnTo>
                    <a:pt x="64" y="371"/>
                  </a:lnTo>
                  <a:lnTo>
                    <a:pt x="63" y="368"/>
                  </a:lnTo>
                  <a:lnTo>
                    <a:pt x="64" y="373"/>
                  </a:lnTo>
                  <a:lnTo>
                    <a:pt x="61" y="369"/>
                  </a:lnTo>
                  <a:lnTo>
                    <a:pt x="63" y="373"/>
                  </a:lnTo>
                  <a:lnTo>
                    <a:pt x="63" y="373"/>
                  </a:lnTo>
                  <a:lnTo>
                    <a:pt x="60" y="371"/>
                  </a:lnTo>
                  <a:lnTo>
                    <a:pt x="63" y="374"/>
                  </a:lnTo>
                  <a:lnTo>
                    <a:pt x="58" y="371"/>
                  </a:lnTo>
                  <a:lnTo>
                    <a:pt x="61" y="374"/>
                  </a:lnTo>
                  <a:lnTo>
                    <a:pt x="58" y="373"/>
                  </a:lnTo>
                  <a:lnTo>
                    <a:pt x="61" y="374"/>
                  </a:lnTo>
                  <a:lnTo>
                    <a:pt x="58" y="374"/>
                  </a:lnTo>
                  <a:lnTo>
                    <a:pt x="61" y="376"/>
                  </a:lnTo>
                  <a:lnTo>
                    <a:pt x="56" y="374"/>
                  </a:lnTo>
                  <a:lnTo>
                    <a:pt x="61" y="376"/>
                  </a:lnTo>
                  <a:lnTo>
                    <a:pt x="56" y="376"/>
                  </a:lnTo>
                  <a:lnTo>
                    <a:pt x="61" y="378"/>
                  </a:lnTo>
                  <a:lnTo>
                    <a:pt x="61" y="378"/>
                  </a:lnTo>
                  <a:lnTo>
                    <a:pt x="61" y="419"/>
                  </a:lnTo>
                  <a:lnTo>
                    <a:pt x="61" y="420"/>
                  </a:lnTo>
                  <a:lnTo>
                    <a:pt x="56" y="420"/>
                  </a:lnTo>
                  <a:lnTo>
                    <a:pt x="61" y="420"/>
                  </a:lnTo>
                  <a:lnTo>
                    <a:pt x="56" y="422"/>
                  </a:lnTo>
                  <a:lnTo>
                    <a:pt x="61" y="422"/>
                  </a:lnTo>
                  <a:lnTo>
                    <a:pt x="58" y="424"/>
                  </a:lnTo>
                  <a:lnTo>
                    <a:pt x="61" y="422"/>
                  </a:lnTo>
                  <a:lnTo>
                    <a:pt x="58" y="425"/>
                  </a:lnTo>
                  <a:lnTo>
                    <a:pt x="61" y="424"/>
                  </a:lnTo>
                  <a:lnTo>
                    <a:pt x="58" y="425"/>
                  </a:lnTo>
                  <a:lnTo>
                    <a:pt x="63" y="424"/>
                  </a:lnTo>
                  <a:lnTo>
                    <a:pt x="63" y="424"/>
                  </a:lnTo>
                  <a:lnTo>
                    <a:pt x="60" y="427"/>
                  </a:lnTo>
                  <a:lnTo>
                    <a:pt x="63" y="425"/>
                  </a:lnTo>
                  <a:lnTo>
                    <a:pt x="66" y="427"/>
                  </a:lnTo>
                  <a:lnTo>
                    <a:pt x="66" y="430"/>
                  </a:lnTo>
                  <a:lnTo>
                    <a:pt x="68" y="427"/>
                  </a:lnTo>
                  <a:moveTo>
                    <a:pt x="253" y="414"/>
                  </a:moveTo>
                  <a:lnTo>
                    <a:pt x="247" y="414"/>
                  </a:lnTo>
                  <a:lnTo>
                    <a:pt x="247" y="409"/>
                  </a:lnTo>
                  <a:lnTo>
                    <a:pt x="245" y="412"/>
                  </a:lnTo>
                  <a:lnTo>
                    <a:pt x="240" y="409"/>
                  </a:lnTo>
                  <a:lnTo>
                    <a:pt x="240" y="409"/>
                  </a:lnTo>
                  <a:lnTo>
                    <a:pt x="244" y="406"/>
                  </a:lnTo>
                  <a:lnTo>
                    <a:pt x="239" y="407"/>
                  </a:lnTo>
                  <a:lnTo>
                    <a:pt x="237" y="404"/>
                  </a:lnTo>
                  <a:lnTo>
                    <a:pt x="242" y="401"/>
                  </a:lnTo>
                  <a:lnTo>
                    <a:pt x="237" y="402"/>
                  </a:lnTo>
                  <a:lnTo>
                    <a:pt x="237" y="399"/>
                  </a:lnTo>
                  <a:lnTo>
                    <a:pt x="240" y="397"/>
                  </a:lnTo>
                  <a:lnTo>
                    <a:pt x="237" y="397"/>
                  </a:lnTo>
                  <a:lnTo>
                    <a:pt x="237" y="396"/>
                  </a:lnTo>
                  <a:lnTo>
                    <a:pt x="242" y="396"/>
                  </a:lnTo>
                  <a:lnTo>
                    <a:pt x="237" y="394"/>
                  </a:lnTo>
                  <a:lnTo>
                    <a:pt x="239" y="391"/>
                  </a:lnTo>
                  <a:lnTo>
                    <a:pt x="242" y="387"/>
                  </a:lnTo>
                  <a:lnTo>
                    <a:pt x="245" y="389"/>
                  </a:lnTo>
                  <a:lnTo>
                    <a:pt x="244" y="386"/>
                  </a:lnTo>
                  <a:lnTo>
                    <a:pt x="247" y="384"/>
                  </a:lnTo>
                  <a:lnTo>
                    <a:pt x="253" y="383"/>
                  </a:lnTo>
                  <a:lnTo>
                    <a:pt x="258" y="384"/>
                  </a:lnTo>
                  <a:lnTo>
                    <a:pt x="257" y="387"/>
                  </a:lnTo>
                  <a:lnTo>
                    <a:pt x="258" y="384"/>
                  </a:lnTo>
                  <a:lnTo>
                    <a:pt x="262" y="386"/>
                  </a:lnTo>
                  <a:lnTo>
                    <a:pt x="260" y="389"/>
                  </a:lnTo>
                  <a:lnTo>
                    <a:pt x="262" y="386"/>
                  </a:lnTo>
                  <a:lnTo>
                    <a:pt x="265" y="389"/>
                  </a:lnTo>
                  <a:lnTo>
                    <a:pt x="262" y="392"/>
                  </a:lnTo>
                  <a:lnTo>
                    <a:pt x="265" y="389"/>
                  </a:lnTo>
                  <a:lnTo>
                    <a:pt x="267" y="392"/>
                  </a:lnTo>
                  <a:lnTo>
                    <a:pt x="263" y="394"/>
                  </a:lnTo>
                  <a:lnTo>
                    <a:pt x="268" y="394"/>
                  </a:lnTo>
                  <a:lnTo>
                    <a:pt x="268" y="397"/>
                  </a:lnTo>
                  <a:lnTo>
                    <a:pt x="263" y="397"/>
                  </a:lnTo>
                  <a:lnTo>
                    <a:pt x="268" y="399"/>
                  </a:lnTo>
                  <a:lnTo>
                    <a:pt x="268" y="401"/>
                  </a:lnTo>
                  <a:lnTo>
                    <a:pt x="263" y="401"/>
                  </a:lnTo>
                  <a:lnTo>
                    <a:pt x="268" y="402"/>
                  </a:lnTo>
                  <a:lnTo>
                    <a:pt x="267" y="406"/>
                  </a:lnTo>
                  <a:lnTo>
                    <a:pt x="263" y="404"/>
                  </a:lnTo>
                  <a:lnTo>
                    <a:pt x="267" y="406"/>
                  </a:lnTo>
                  <a:lnTo>
                    <a:pt x="265" y="407"/>
                  </a:lnTo>
                  <a:lnTo>
                    <a:pt x="262" y="406"/>
                  </a:lnTo>
                  <a:lnTo>
                    <a:pt x="265" y="409"/>
                  </a:lnTo>
                  <a:lnTo>
                    <a:pt x="262" y="410"/>
                  </a:lnTo>
                  <a:lnTo>
                    <a:pt x="260" y="407"/>
                  </a:lnTo>
                  <a:lnTo>
                    <a:pt x="262" y="412"/>
                  </a:lnTo>
                  <a:lnTo>
                    <a:pt x="258" y="414"/>
                  </a:lnTo>
                  <a:lnTo>
                    <a:pt x="257" y="409"/>
                  </a:lnTo>
                  <a:lnTo>
                    <a:pt x="258" y="414"/>
                  </a:lnTo>
                  <a:lnTo>
                    <a:pt x="253" y="414"/>
                  </a:lnTo>
                  <a:moveTo>
                    <a:pt x="252" y="406"/>
                  </a:moveTo>
                  <a:lnTo>
                    <a:pt x="253" y="410"/>
                  </a:lnTo>
                  <a:lnTo>
                    <a:pt x="253" y="406"/>
                  </a:lnTo>
                  <a:lnTo>
                    <a:pt x="253" y="406"/>
                  </a:lnTo>
                  <a:lnTo>
                    <a:pt x="253" y="410"/>
                  </a:lnTo>
                  <a:lnTo>
                    <a:pt x="253" y="406"/>
                  </a:lnTo>
                  <a:lnTo>
                    <a:pt x="255" y="410"/>
                  </a:lnTo>
                  <a:lnTo>
                    <a:pt x="255" y="406"/>
                  </a:lnTo>
                  <a:lnTo>
                    <a:pt x="257" y="406"/>
                  </a:lnTo>
                  <a:lnTo>
                    <a:pt x="258" y="409"/>
                  </a:lnTo>
                  <a:lnTo>
                    <a:pt x="257" y="404"/>
                  </a:lnTo>
                  <a:lnTo>
                    <a:pt x="257" y="404"/>
                  </a:lnTo>
                  <a:lnTo>
                    <a:pt x="260" y="407"/>
                  </a:lnTo>
                  <a:lnTo>
                    <a:pt x="258" y="404"/>
                  </a:lnTo>
                  <a:lnTo>
                    <a:pt x="258" y="402"/>
                  </a:lnTo>
                  <a:lnTo>
                    <a:pt x="263" y="404"/>
                  </a:lnTo>
                  <a:lnTo>
                    <a:pt x="262" y="402"/>
                  </a:lnTo>
                  <a:lnTo>
                    <a:pt x="260" y="402"/>
                  </a:lnTo>
                  <a:lnTo>
                    <a:pt x="260" y="399"/>
                  </a:lnTo>
                  <a:lnTo>
                    <a:pt x="263" y="397"/>
                  </a:lnTo>
                  <a:lnTo>
                    <a:pt x="260" y="397"/>
                  </a:lnTo>
                  <a:lnTo>
                    <a:pt x="263" y="396"/>
                  </a:lnTo>
                  <a:lnTo>
                    <a:pt x="260" y="397"/>
                  </a:lnTo>
                  <a:lnTo>
                    <a:pt x="258" y="396"/>
                  </a:lnTo>
                  <a:lnTo>
                    <a:pt x="263" y="392"/>
                  </a:lnTo>
                  <a:lnTo>
                    <a:pt x="258" y="394"/>
                  </a:lnTo>
                  <a:lnTo>
                    <a:pt x="257" y="392"/>
                  </a:lnTo>
                  <a:lnTo>
                    <a:pt x="258" y="389"/>
                  </a:lnTo>
                  <a:lnTo>
                    <a:pt x="257" y="392"/>
                  </a:lnTo>
                  <a:lnTo>
                    <a:pt x="258" y="387"/>
                  </a:lnTo>
                  <a:lnTo>
                    <a:pt x="255" y="392"/>
                  </a:lnTo>
                  <a:lnTo>
                    <a:pt x="255" y="392"/>
                  </a:lnTo>
                  <a:lnTo>
                    <a:pt x="255" y="389"/>
                  </a:lnTo>
                  <a:lnTo>
                    <a:pt x="257" y="387"/>
                  </a:lnTo>
                  <a:lnTo>
                    <a:pt x="255" y="392"/>
                  </a:lnTo>
                  <a:lnTo>
                    <a:pt x="255" y="387"/>
                  </a:lnTo>
                  <a:lnTo>
                    <a:pt x="253" y="391"/>
                  </a:lnTo>
                  <a:lnTo>
                    <a:pt x="253" y="387"/>
                  </a:lnTo>
                  <a:lnTo>
                    <a:pt x="253" y="391"/>
                  </a:lnTo>
                  <a:lnTo>
                    <a:pt x="252" y="387"/>
                  </a:lnTo>
                  <a:lnTo>
                    <a:pt x="252" y="391"/>
                  </a:lnTo>
                  <a:lnTo>
                    <a:pt x="252" y="387"/>
                  </a:lnTo>
                  <a:lnTo>
                    <a:pt x="252" y="391"/>
                  </a:lnTo>
                  <a:lnTo>
                    <a:pt x="249" y="392"/>
                  </a:lnTo>
                  <a:lnTo>
                    <a:pt x="247" y="389"/>
                  </a:lnTo>
                  <a:lnTo>
                    <a:pt x="249" y="392"/>
                  </a:lnTo>
                  <a:lnTo>
                    <a:pt x="245" y="389"/>
                  </a:lnTo>
                  <a:lnTo>
                    <a:pt x="249" y="392"/>
                  </a:lnTo>
                  <a:lnTo>
                    <a:pt x="245" y="391"/>
                  </a:lnTo>
                  <a:lnTo>
                    <a:pt x="247" y="394"/>
                  </a:lnTo>
                  <a:lnTo>
                    <a:pt x="244" y="391"/>
                  </a:lnTo>
                  <a:lnTo>
                    <a:pt x="247" y="394"/>
                  </a:lnTo>
                  <a:lnTo>
                    <a:pt x="244" y="392"/>
                  </a:lnTo>
                  <a:lnTo>
                    <a:pt x="247" y="396"/>
                  </a:lnTo>
                  <a:lnTo>
                    <a:pt x="242" y="392"/>
                  </a:lnTo>
                  <a:lnTo>
                    <a:pt x="245" y="396"/>
                  </a:lnTo>
                  <a:lnTo>
                    <a:pt x="245" y="397"/>
                  </a:lnTo>
                  <a:lnTo>
                    <a:pt x="242" y="396"/>
                  </a:lnTo>
                  <a:lnTo>
                    <a:pt x="244" y="396"/>
                  </a:lnTo>
                  <a:lnTo>
                    <a:pt x="245" y="397"/>
                  </a:lnTo>
                  <a:lnTo>
                    <a:pt x="244" y="397"/>
                  </a:lnTo>
                  <a:lnTo>
                    <a:pt x="245" y="397"/>
                  </a:lnTo>
                  <a:lnTo>
                    <a:pt x="244" y="397"/>
                  </a:lnTo>
                  <a:lnTo>
                    <a:pt x="240" y="397"/>
                  </a:lnTo>
                  <a:lnTo>
                    <a:pt x="245" y="397"/>
                  </a:lnTo>
                  <a:lnTo>
                    <a:pt x="240" y="397"/>
                  </a:lnTo>
                  <a:lnTo>
                    <a:pt x="245" y="399"/>
                  </a:lnTo>
                  <a:lnTo>
                    <a:pt x="240" y="399"/>
                  </a:lnTo>
                  <a:lnTo>
                    <a:pt x="245" y="401"/>
                  </a:lnTo>
                  <a:lnTo>
                    <a:pt x="245" y="401"/>
                  </a:lnTo>
                  <a:lnTo>
                    <a:pt x="242" y="402"/>
                  </a:lnTo>
                  <a:lnTo>
                    <a:pt x="245" y="402"/>
                  </a:lnTo>
                  <a:lnTo>
                    <a:pt x="242" y="404"/>
                  </a:lnTo>
                  <a:lnTo>
                    <a:pt x="247" y="402"/>
                  </a:lnTo>
                  <a:lnTo>
                    <a:pt x="247" y="402"/>
                  </a:lnTo>
                  <a:lnTo>
                    <a:pt x="244" y="406"/>
                  </a:lnTo>
                  <a:lnTo>
                    <a:pt x="247" y="404"/>
                  </a:lnTo>
                  <a:lnTo>
                    <a:pt x="245" y="407"/>
                  </a:lnTo>
                  <a:lnTo>
                    <a:pt x="249" y="404"/>
                  </a:lnTo>
                  <a:lnTo>
                    <a:pt x="249" y="406"/>
                  </a:lnTo>
                  <a:lnTo>
                    <a:pt x="247" y="409"/>
                  </a:lnTo>
                  <a:lnTo>
                    <a:pt x="250" y="406"/>
                  </a:lnTo>
                  <a:lnTo>
                    <a:pt x="250" y="406"/>
                  </a:lnTo>
                  <a:lnTo>
                    <a:pt x="250" y="410"/>
                  </a:lnTo>
                  <a:lnTo>
                    <a:pt x="252" y="406"/>
                  </a:lnTo>
                  <a:lnTo>
                    <a:pt x="250" y="410"/>
                  </a:lnTo>
                  <a:lnTo>
                    <a:pt x="252" y="406"/>
                  </a:lnTo>
                  <a:lnTo>
                    <a:pt x="252" y="410"/>
                  </a:lnTo>
                  <a:lnTo>
                    <a:pt x="252" y="406"/>
                  </a:lnTo>
                  <a:moveTo>
                    <a:pt x="69" y="343"/>
                  </a:moveTo>
                  <a:lnTo>
                    <a:pt x="63" y="341"/>
                  </a:lnTo>
                  <a:lnTo>
                    <a:pt x="64" y="338"/>
                  </a:lnTo>
                  <a:lnTo>
                    <a:pt x="63" y="341"/>
                  </a:lnTo>
                  <a:lnTo>
                    <a:pt x="61" y="341"/>
                  </a:lnTo>
                  <a:lnTo>
                    <a:pt x="63" y="337"/>
                  </a:lnTo>
                  <a:lnTo>
                    <a:pt x="61" y="341"/>
                  </a:lnTo>
                  <a:lnTo>
                    <a:pt x="60" y="340"/>
                  </a:lnTo>
                  <a:lnTo>
                    <a:pt x="61" y="337"/>
                  </a:lnTo>
                  <a:lnTo>
                    <a:pt x="58" y="338"/>
                  </a:lnTo>
                  <a:lnTo>
                    <a:pt x="55" y="337"/>
                  </a:lnTo>
                  <a:lnTo>
                    <a:pt x="58" y="333"/>
                  </a:lnTo>
                  <a:lnTo>
                    <a:pt x="55" y="335"/>
                  </a:lnTo>
                  <a:lnTo>
                    <a:pt x="53" y="327"/>
                  </a:lnTo>
                  <a:lnTo>
                    <a:pt x="53" y="327"/>
                  </a:lnTo>
                  <a:lnTo>
                    <a:pt x="53" y="281"/>
                  </a:lnTo>
                  <a:lnTo>
                    <a:pt x="55" y="277"/>
                  </a:lnTo>
                  <a:lnTo>
                    <a:pt x="58" y="279"/>
                  </a:lnTo>
                  <a:lnTo>
                    <a:pt x="55" y="276"/>
                  </a:lnTo>
                  <a:lnTo>
                    <a:pt x="58" y="274"/>
                  </a:lnTo>
                  <a:lnTo>
                    <a:pt x="61" y="277"/>
                  </a:lnTo>
                  <a:lnTo>
                    <a:pt x="60" y="272"/>
                  </a:lnTo>
                  <a:lnTo>
                    <a:pt x="61" y="272"/>
                  </a:lnTo>
                  <a:lnTo>
                    <a:pt x="63" y="276"/>
                  </a:lnTo>
                  <a:lnTo>
                    <a:pt x="61" y="271"/>
                  </a:lnTo>
                  <a:lnTo>
                    <a:pt x="64" y="271"/>
                  </a:lnTo>
                  <a:lnTo>
                    <a:pt x="69" y="269"/>
                  </a:lnTo>
                  <a:lnTo>
                    <a:pt x="283" y="269"/>
                  </a:lnTo>
                  <a:lnTo>
                    <a:pt x="288" y="271"/>
                  </a:lnTo>
                  <a:lnTo>
                    <a:pt x="286" y="276"/>
                  </a:lnTo>
                  <a:lnTo>
                    <a:pt x="290" y="272"/>
                  </a:lnTo>
                  <a:lnTo>
                    <a:pt x="291" y="272"/>
                  </a:lnTo>
                  <a:lnTo>
                    <a:pt x="288" y="277"/>
                  </a:lnTo>
                  <a:lnTo>
                    <a:pt x="291" y="274"/>
                  </a:lnTo>
                  <a:lnTo>
                    <a:pt x="296" y="279"/>
                  </a:lnTo>
                  <a:lnTo>
                    <a:pt x="298" y="286"/>
                  </a:lnTo>
                  <a:lnTo>
                    <a:pt x="296" y="333"/>
                  </a:lnTo>
                  <a:lnTo>
                    <a:pt x="291" y="338"/>
                  </a:lnTo>
                  <a:lnTo>
                    <a:pt x="288" y="337"/>
                  </a:lnTo>
                  <a:lnTo>
                    <a:pt x="291" y="340"/>
                  </a:lnTo>
                  <a:lnTo>
                    <a:pt x="290" y="341"/>
                  </a:lnTo>
                  <a:lnTo>
                    <a:pt x="286" y="337"/>
                  </a:lnTo>
                  <a:lnTo>
                    <a:pt x="288" y="341"/>
                  </a:lnTo>
                  <a:lnTo>
                    <a:pt x="285" y="338"/>
                  </a:lnTo>
                  <a:lnTo>
                    <a:pt x="286" y="341"/>
                  </a:lnTo>
                  <a:lnTo>
                    <a:pt x="280" y="343"/>
                  </a:lnTo>
                  <a:lnTo>
                    <a:pt x="69" y="343"/>
                  </a:lnTo>
                  <a:moveTo>
                    <a:pt x="281" y="335"/>
                  </a:moveTo>
                  <a:lnTo>
                    <a:pt x="283" y="338"/>
                  </a:lnTo>
                  <a:lnTo>
                    <a:pt x="281" y="335"/>
                  </a:lnTo>
                  <a:lnTo>
                    <a:pt x="285" y="338"/>
                  </a:lnTo>
                  <a:lnTo>
                    <a:pt x="283" y="333"/>
                  </a:lnTo>
                  <a:lnTo>
                    <a:pt x="286" y="333"/>
                  </a:lnTo>
                  <a:lnTo>
                    <a:pt x="290" y="335"/>
                  </a:lnTo>
                  <a:lnTo>
                    <a:pt x="286" y="332"/>
                  </a:lnTo>
                  <a:lnTo>
                    <a:pt x="290" y="335"/>
                  </a:lnTo>
                  <a:lnTo>
                    <a:pt x="288" y="332"/>
                  </a:lnTo>
                  <a:lnTo>
                    <a:pt x="291" y="333"/>
                  </a:lnTo>
                  <a:lnTo>
                    <a:pt x="288" y="330"/>
                  </a:lnTo>
                  <a:lnTo>
                    <a:pt x="291" y="332"/>
                  </a:lnTo>
                  <a:lnTo>
                    <a:pt x="288" y="330"/>
                  </a:lnTo>
                  <a:lnTo>
                    <a:pt x="291" y="332"/>
                  </a:lnTo>
                  <a:lnTo>
                    <a:pt x="288" y="328"/>
                  </a:lnTo>
                  <a:lnTo>
                    <a:pt x="293" y="330"/>
                  </a:lnTo>
                  <a:lnTo>
                    <a:pt x="288" y="328"/>
                  </a:lnTo>
                  <a:lnTo>
                    <a:pt x="293" y="328"/>
                  </a:lnTo>
                  <a:lnTo>
                    <a:pt x="288" y="327"/>
                  </a:lnTo>
                  <a:lnTo>
                    <a:pt x="290" y="327"/>
                  </a:lnTo>
                  <a:lnTo>
                    <a:pt x="288" y="286"/>
                  </a:lnTo>
                  <a:lnTo>
                    <a:pt x="293" y="284"/>
                  </a:lnTo>
                  <a:lnTo>
                    <a:pt x="288" y="284"/>
                  </a:lnTo>
                  <a:lnTo>
                    <a:pt x="293" y="282"/>
                  </a:lnTo>
                  <a:lnTo>
                    <a:pt x="288" y="284"/>
                  </a:lnTo>
                  <a:lnTo>
                    <a:pt x="291" y="281"/>
                  </a:lnTo>
                  <a:lnTo>
                    <a:pt x="288" y="282"/>
                  </a:lnTo>
                  <a:lnTo>
                    <a:pt x="291" y="281"/>
                  </a:lnTo>
                  <a:lnTo>
                    <a:pt x="288" y="282"/>
                  </a:lnTo>
                  <a:lnTo>
                    <a:pt x="291" y="279"/>
                  </a:lnTo>
                  <a:lnTo>
                    <a:pt x="286" y="281"/>
                  </a:lnTo>
                  <a:lnTo>
                    <a:pt x="290" y="277"/>
                  </a:lnTo>
                  <a:lnTo>
                    <a:pt x="286" y="281"/>
                  </a:lnTo>
                  <a:lnTo>
                    <a:pt x="285" y="279"/>
                  </a:lnTo>
                  <a:lnTo>
                    <a:pt x="288" y="276"/>
                  </a:lnTo>
                  <a:lnTo>
                    <a:pt x="285" y="279"/>
                  </a:lnTo>
                  <a:lnTo>
                    <a:pt x="283" y="279"/>
                  </a:lnTo>
                  <a:lnTo>
                    <a:pt x="285" y="274"/>
                  </a:lnTo>
                  <a:lnTo>
                    <a:pt x="283" y="279"/>
                  </a:lnTo>
                  <a:lnTo>
                    <a:pt x="283" y="274"/>
                  </a:lnTo>
                  <a:lnTo>
                    <a:pt x="281" y="277"/>
                  </a:lnTo>
                  <a:lnTo>
                    <a:pt x="280" y="277"/>
                  </a:lnTo>
                  <a:lnTo>
                    <a:pt x="68" y="277"/>
                  </a:lnTo>
                  <a:lnTo>
                    <a:pt x="66" y="274"/>
                  </a:lnTo>
                  <a:lnTo>
                    <a:pt x="68" y="277"/>
                  </a:lnTo>
                  <a:lnTo>
                    <a:pt x="66" y="274"/>
                  </a:lnTo>
                  <a:lnTo>
                    <a:pt x="66" y="279"/>
                  </a:lnTo>
                  <a:lnTo>
                    <a:pt x="64" y="274"/>
                  </a:lnTo>
                  <a:lnTo>
                    <a:pt x="64" y="276"/>
                  </a:lnTo>
                  <a:lnTo>
                    <a:pt x="66" y="279"/>
                  </a:lnTo>
                  <a:lnTo>
                    <a:pt x="64" y="279"/>
                  </a:lnTo>
                  <a:lnTo>
                    <a:pt x="63" y="276"/>
                  </a:lnTo>
                  <a:lnTo>
                    <a:pt x="64" y="279"/>
                  </a:lnTo>
                  <a:lnTo>
                    <a:pt x="64" y="281"/>
                  </a:lnTo>
                  <a:lnTo>
                    <a:pt x="60" y="277"/>
                  </a:lnTo>
                  <a:lnTo>
                    <a:pt x="63" y="281"/>
                  </a:lnTo>
                  <a:lnTo>
                    <a:pt x="60" y="279"/>
                  </a:lnTo>
                  <a:lnTo>
                    <a:pt x="63" y="281"/>
                  </a:lnTo>
                  <a:lnTo>
                    <a:pt x="61" y="282"/>
                  </a:lnTo>
                  <a:lnTo>
                    <a:pt x="58" y="281"/>
                  </a:lnTo>
                  <a:lnTo>
                    <a:pt x="61" y="282"/>
                  </a:lnTo>
                  <a:lnTo>
                    <a:pt x="58" y="281"/>
                  </a:lnTo>
                  <a:lnTo>
                    <a:pt x="61" y="284"/>
                  </a:lnTo>
                  <a:lnTo>
                    <a:pt x="56" y="282"/>
                  </a:lnTo>
                  <a:lnTo>
                    <a:pt x="61" y="284"/>
                  </a:lnTo>
                  <a:lnTo>
                    <a:pt x="56" y="284"/>
                  </a:lnTo>
                  <a:lnTo>
                    <a:pt x="61" y="286"/>
                  </a:lnTo>
                  <a:lnTo>
                    <a:pt x="61" y="286"/>
                  </a:lnTo>
                  <a:lnTo>
                    <a:pt x="61" y="327"/>
                  </a:lnTo>
                  <a:lnTo>
                    <a:pt x="61" y="327"/>
                  </a:lnTo>
                  <a:lnTo>
                    <a:pt x="56" y="328"/>
                  </a:lnTo>
                  <a:lnTo>
                    <a:pt x="61" y="328"/>
                  </a:lnTo>
                  <a:lnTo>
                    <a:pt x="56" y="330"/>
                  </a:lnTo>
                  <a:lnTo>
                    <a:pt x="61" y="328"/>
                  </a:lnTo>
                  <a:lnTo>
                    <a:pt x="58" y="332"/>
                  </a:lnTo>
                  <a:lnTo>
                    <a:pt x="61" y="330"/>
                  </a:lnTo>
                  <a:lnTo>
                    <a:pt x="58" y="332"/>
                  </a:lnTo>
                  <a:lnTo>
                    <a:pt x="61" y="330"/>
                  </a:lnTo>
                  <a:lnTo>
                    <a:pt x="63" y="332"/>
                  </a:lnTo>
                  <a:lnTo>
                    <a:pt x="60" y="335"/>
                  </a:lnTo>
                  <a:lnTo>
                    <a:pt x="63" y="333"/>
                  </a:lnTo>
                  <a:lnTo>
                    <a:pt x="68" y="335"/>
                  </a:lnTo>
                  <a:lnTo>
                    <a:pt x="66" y="338"/>
                  </a:lnTo>
                  <a:lnTo>
                    <a:pt x="68" y="335"/>
                  </a:lnTo>
                  <a:lnTo>
                    <a:pt x="69" y="335"/>
                  </a:lnTo>
                  <a:lnTo>
                    <a:pt x="281" y="335"/>
                  </a:lnTo>
                  <a:moveTo>
                    <a:pt x="253" y="322"/>
                  </a:moveTo>
                  <a:lnTo>
                    <a:pt x="247" y="320"/>
                  </a:lnTo>
                  <a:lnTo>
                    <a:pt x="249" y="317"/>
                  </a:lnTo>
                  <a:lnTo>
                    <a:pt x="245" y="320"/>
                  </a:lnTo>
                  <a:lnTo>
                    <a:pt x="244" y="320"/>
                  </a:lnTo>
                  <a:lnTo>
                    <a:pt x="245" y="315"/>
                  </a:lnTo>
                  <a:lnTo>
                    <a:pt x="244" y="318"/>
                  </a:lnTo>
                  <a:lnTo>
                    <a:pt x="242" y="318"/>
                  </a:lnTo>
                  <a:lnTo>
                    <a:pt x="244" y="314"/>
                  </a:lnTo>
                  <a:lnTo>
                    <a:pt x="240" y="317"/>
                  </a:lnTo>
                  <a:lnTo>
                    <a:pt x="237" y="312"/>
                  </a:lnTo>
                  <a:lnTo>
                    <a:pt x="237" y="310"/>
                  </a:lnTo>
                  <a:lnTo>
                    <a:pt x="242" y="309"/>
                  </a:lnTo>
                  <a:lnTo>
                    <a:pt x="237" y="310"/>
                  </a:lnTo>
                  <a:lnTo>
                    <a:pt x="237" y="305"/>
                  </a:lnTo>
                  <a:lnTo>
                    <a:pt x="237" y="302"/>
                  </a:lnTo>
                  <a:lnTo>
                    <a:pt x="242" y="304"/>
                  </a:lnTo>
                  <a:lnTo>
                    <a:pt x="237" y="302"/>
                  </a:lnTo>
                  <a:lnTo>
                    <a:pt x="239" y="297"/>
                  </a:lnTo>
                  <a:lnTo>
                    <a:pt x="244" y="299"/>
                  </a:lnTo>
                  <a:lnTo>
                    <a:pt x="240" y="297"/>
                  </a:lnTo>
                  <a:lnTo>
                    <a:pt x="245" y="292"/>
                  </a:lnTo>
                  <a:lnTo>
                    <a:pt x="247" y="291"/>
                  </a:lnTo>
                  <a:lnTo>
                    <a:pt x="249" y="295"/>
                  </a:lnTo>
                  <a:lnTo>
                    <a:pt x="249" y="291"/>
                  </a:lnTo>
                  <a:lnTo>
                    <a:pt x="252" y="291"/>
                  </a:lnTo>
                  <a:lnTo>
                    <a:pt x="258" y="292"/>
                  </a:lnTo>
                  <a:lnTo>
                    <a:pt x="257" y="295"/>
                  </a:lnTo>
                  <a:lnTo>
                    <a:pt x="258" y="292"/>
                  </a:lnTo>
                  <a:lnTo>
                    <a:pt x="262" y="294"/>
                  </a:lnTo>
                  <a:lnTo>
                    <a:pt x="260" y="297"/>
                  </a:lnTo>
                  <a:lnTo>
                    <a:pt x="262" y="294"/>
                  </a:lnTo>
                  <a:lnTo>
                    <a:pt x="265" y="297"/>
                  </a:lnTo>
                  <a:lnTo>
                    <a:pt x="262" y="299"/>
                  </a:lnTo>
                  <a:lnTo>
                    <a:pt x="265" y="297"/>
                  </a:lnTo>
                  <a:lnTo>
                    <a:pt x="267" y="300"/>
                  </a:lnTo>
                  <a:lnTo>
                    <a:pt x="263" y="302"/>
                  </a:lnTo>
                  <a:lnTo>
                    <a:pt x="268" y="302"/>
                  </a:lnTo>
                  <a:lnTo>
                    <a:pt x="268" y="305"/>
                  </a:lnTo>
                  <a:lnTo>
                    <a:pt x="268" y="307"/>
                  </a:lnTo>
                  <a:lnTo>
                    <a:pt x="267" y="312"/>
                  </a:lnTo>
                  <a:lnTo>
                    <a:pt x="267" y="314"/>
                  </a:lnTo>
                  <a:lnTo>
                    <a:pt x="262" y="312"/>
                  </a:lnTo>
                  <a:lnTo>
                    <a:pt x="267" y="315"/>
                  </a:lnTo>
                  <a:lnTo>
                    <a:pt x="265" y="315"/>
                  </a:lnTo>
                  <a:lnTo>
                    <a:pt x="262" y="314"/>
                  </a:lnTo>
                  <a:lnTo>
                    <a:pt x="265" y="315"/>
                  </a:lnTo>
                  <a:lnTo>
                    <a:pt x="262" y="318"/>
                  </a:lnTo>
                  <a:lnTo>
                    <a:pt x="260" y="315"/>
                  </a:lnTo>
                  <a:lnTo>
                    <a:pt x="262" y="318"/>
                  </a:lnTo>
                  <a:lnTo>
                    <a:pt x="255" y="322"/>
                  </a:lnTo>
                  <a:lnTo>
                    <a:pt x="253" y="322"/>
                  </a:lnTo>
                  <a:moveTo>
                    <a:pt x="252" y="314"/>
                  </a:moveTo>
                  <a:lnTo>
                    <a:pt x="253" y="318"/>
                  </a:lnTo>
                  <a:lnTo>
                    <a:pt x="253" y="314"/>
                  </a:lnTo>
                  <a:lnTo>
                    <a:pt x="253" y="314"/>
                  </a:lnTo>
                  <a:lnTo>
                    <a:pt x="253" y="317"/>
                  </a:lnTo>
                  <a:lnTo>
                    <a:pt x="253" y="314"/>
                  </a:lnTo>
                  <a:lnTo>
                    <a:pt x="255" y="317"/>
                  </a:lnTo>
                  <a:lnTo>
                    <a:pt x="255" y="314"/>
                  </a:lnTo>
                  <a:lnTo>
                    <a:pt x="257" y="312"/>
                  </a:lnTo>
                  <a:lnTo>
                    <a:pt x="258" y="317"/>
                  </a:lnTo>
                  <a:lnTo>
                    <a:pt x="257" y="312"/>
                  </a:lnTo>
                  <a:lnTo>
                    <a:pt x="260" y="315"/>
                  </a:lnTo>
                  <a:lnTo>
                    <a:pt x="257" y="312"/>
                  </a:lnTo>
                  <a:lnTo>
                    <a:pt x="260" y="314"/>
                  </a:lnTo>
                  <a:lnTo>
                    <a:pt x="258" y="310"/>
                  </a:lnTo>
                  <a:lnTo>
                    <a:pt x="260" y="309"/>
                  </a:lnTo>
                  <a:lnTo>
                    <a:pt x="260" y="309"/>
                  </a:lnTo>
                  <a:lnTo>
                    <a:pt x="260" y="309"/>
                  </a:lnTo>
                  <a:lnTo>
                    <a:pt x="260" y="309"/>
                  </a:lnTo>
                  <a:lnTo>
                    <a:pt x="263" y="310"/>
                  </a:lnTo>
                  <a:lnTo>
                    <a:pt x="260" y="309"/>
                  </a:lnTo>
                  <a:lnTo>
                    <a:pt x="263" y="309"/>
                  </a:lnTo>
                  <a:lnTo>
                    <a:pt x="260" y="307"/>
                  </a:lnTo>
                  <a:lnTo>
                    <a:pt x="260" y="305"/>
                  </a:lnTo>
                  <a:lnTo>
                    <a:pt x="263" y="305"/>
                  </a:lnTo>
                  <a:lnTo>
                    <a:pt x="260" y="305"/>
                  </a:lnTo>
                  <a:lnTo>
                    <a:pt x="263" y="304"/>
                  </a:lnTo>
                  <a:lnTo>
                    <a:pt x="260" y="304"/>
                  </a:lnTo>
                  <a:lnTo>
                    <a:pt x="258" y="304"/>
                  </a:lnTo>
                  <a:lnTo>
                    <a:pt x="263" y="300"/>
                  </a:lnTo>
                  <a:lnTo>
                    <a:pt x="258" y="302"/>
                  </a:lnTo>
                  <a:lnTo>
                    <a:pt x="258" y="302"/>
                  </a:lnTo>
                  <a:lnTo>
                    <a:pt x="262" y="299"/>
                  </a:lnTo>
                  <a:lnTo>
                    <a:pt x="258" y="302"/>
                  </a:lnTo>
                  <a:lnTo>
                    <a:pt x="257" y="300"/>
                  </a:lnTo>
                  <a:lnTo>
                    <a:pt x="258" y="297"/>
                  </a:lnTo>
                  <a:lnTo>
                    <a:pt x="257" y="300"/>
                  </a:lnTo>
                  <a:lnTo>
                    <a:pt x="255" y="299"/>
                  </a:lnTo>
                  <a:lnTo>
                    <a:pt x="255" y="299"/>
                  </a:lnTo>
                  <a:lnTo>
                    <a:pt x="255" y="299"/>
                  </a:lnTo>
                  <a:lnTo>
                    <a:pt x="255" y="299"/>
                  </a:lnTo>
                  <a:lnTo>
                    <a:pt x="255" y="295"/>
                  </a:lnTo>
                  <a:lnTo>
                    <a:pt x="253" y="299"/>
                  </a:lnTo>
                  <a:lnTo>
                    <a:pt x="253" y="295"/>
                  </a:lnTo>
                  <a:lnTo>
                    <a:pt x="253" y="299"/>
                  </a:lnTo>
                  <a:lnTo>
                    <a:pt x="252" y="299"/>
                  </a:lnTo>
                  <a:lnTo>
                    <a:pt x="252" y="295"/>
                  </a:lnTo>
                  <a:lnTo>
                    <a:pt x="252" y="299"/>
                  </a:lnTo>
                  <a:lnTo>
                    <a:pt x="250" y="295"/>
                  </a:lnTo>
                  <a:lnTo>
                    <a:pt x="250" y="299"/>
                  </a:lnTo>
                  <a:lnTo>
                    <a:pt x="250" y="299"/>
                  </a:lnTo>
                  <a:lnTo>
                    <a:pt x="250" y="299"/>
                  </a:lnTo>
                  <a:lnTo>
                    <a:pt x="250" y="300"/>
                  </a:lnTo>
                  <a:lnTo>
                    <a:pt x="250" y="300"/>
                  </a:lnTo>
                  <a:lnTo>
                    <a:pt x="250" y="300"/>
                  </a:lnTo>
                  <a:lnTo>
                    <a:pt x="250" y="299"/>
                  </a:lnTo>
                  <a:lnTo>
                    <a:pt x="247" y="295"/>
                  </a:lnTo>
                  <a:lnTo>
                    <a:pt x="249" y="300"/>
                  </a:lnTo>
                  <a:lnTo>
                    <a:pt x="249" y="300"/>
                  </a:lnTo>
                  <a:lnTo>
                    <a:pt x="245" y="297"/>
                  </a:lnTo>
                  <a:lnTo>
                    <a:pt x="247" y="302"/>
                  </a:lnTo>
                  <a:lnTo>
                    <a:pt x="244" y="299"/>
                  </a:lnTo>
                  <a:lnTo>
                    <a:pt x="247" y="302"/>
                  </a:lnTo>
                  <a:lnTo>
                    <a:pt x="247" y="302"/>
                  </a:lnTo>
                  <a:lnTo>
                    <a:pt x="242" y="300"/>
                  </a:lnTo>
                  <a:lnTo>
                    <a:pt x="245" y="304"/>
                  </a:lnTo>
                  <a:lnTo>
                    <a:pt x="245" y="304"/>
                  </a:lnTo>
                  <a:lnTo>
                    <a:pt x="242" y="304"/>
                  </a:lnTo>
                  <a:lnTo>
                    <a:pt x="244" y="304"/>
                  </a:lnTo>
                  <a:lnTo>
                    <a:pt x="245" y="304"/>
                  </a:lnTo>
                  <a:lnTo>
                    <a:pt x="244" y="305"/>
                  </a:lnTo>
                  <a:lnTo>
                    <a:pt x="245" y="305"/>
                  </a:lnTo>
                  <a:lnTo>
                    <a:pt x="244" y="305"/>
                  </a:lnTo>
                  <a:lnTo>
                    <a:pt x="240" y="305"/>
                  </a:lnTo>
                  <a:lnTo>
                    <a:pt x="245" y="305"/>
                  </a:lnTo>
                  <a:lnTo>
                    <a:pt x="240" y="305"/>
                  </a:lnTo>
                  <a:lnTo>
                    <a:pt x="245" y="307"/>
                  </a:lnTo>
                  <a:lnTo>
                    <a:pt x="240" y="307"/>
                  </a:lnTo>
                  <a:lnTo>
                    <a:pt x="245" y="307"/>
                  </a:lnTo>
                  <a:lnTo>
                    <a:pt x="245" y="309"/>
                  </a:lnTo>
                  <a:lnTo>
                    <a:pt x="242" y="310"/>
                  </a:lnTo>
                  <a:lnTo>
                    <a:pt x="245" y="309"/>
                  </a:lnTo>
                  <a:lnTo>
                    <a:pt x="242" y="312"/>
                  </a:lnTo>
                  <a:lnTo>
                    <a:pt x="247" y="310"/>
                  </a:lnTo>
                  <a:lnTo>
                    <a:pt x="247" y="310"/>
                  </a:lnTo>
                  <a:lnTo>
                    <a:pt x="244" y="314"/>
                  </a:lnTo>
                  <a:lnTo>
                    <a:pt x="247" y="312"/>
                  </a:lnTo>
                  <a:lnTo>
                    <a:pt x="245" y="315"/>
                  </a:lnTo>
                  <a:lnTo>
                    <a:pt x="249" y="312"/>
                  </a:lnTo>
                  <a:lnTo>
                    <a:pt x="249" y="312"/>
                  </a:lnTo>
                  <a:lnTo>
                    <a:pt x="247" y="317"/>
                  </a:lnTo>
                  <a:lnTo>
                    <a:pt x="249" y="314"/>
                  </a:lnTo>
                  <a:lnTo>
                    <a:pt x="250" y="314"/>
                  </a:lnTo>
                  <a:lnTo>
                    <a:pt x="249" y="317"/>
                  </a:lnTo>
                  <a:lnTo>
                    <a:pt x="250" y="314"/>
                  </a:lnTo>
                  <a:lnTo>
                    <a:pt x="250" y="317"/>
                  </a:lnTo>
                  <a:lnTo>
                    <a:pt x="252" y="314"/>
                  </a:lnTo>
                  <a:lnTo>
                    <a:pt x="252" y="318"/>
                  </a:lnTo>
                  <a:lnTo>
                    <a:pt x="252" y="314"/>
                  </a:lnTo>
                  <a:moveTo>
                    <a:pt x="69" y="251"/>
                  </a:moveTo>
                  <a:lnTo>
                    <a:pt x="61" y="248"/>
                  </a:lnTo>
                  <a:lnTo>
                    <a:pt x="56" y="246"/>
                  </a:lnTo>
                  <a:lnTo>
                    <a:pt x="55" y="245"/>
                  </a:lnTo>
                  <a:lnTo>
                    <a:pt x="58" y="241"/>
                  </a:lnTo>
                  <a:lnTo>
                    <a:pt x="55" y="243"/>
                  </a:lnTo>
                  <a:lnTo>
                    <a:pt x="53" y="236"/>
                  </a:lnTo>
                  <a:lnTo>
                    <a:pt x="53" y="235"/>
                  </a:lnTo>
                  <a:lnTo>
                    <a:pt x="55" y="187"/>
                  </a:lnTo>
                  <a:lnTo>
                    <a:pt x="55" y="185"/>
                  </a:lnTo>
                  <a:lnTo>
                    <a:pt x="58" y="187"/>
                  </a:lnTo>
                  <a:lnTo>
                    <a:pt x="55" y="184"/>
                  </a:lnTo>
                  <a:lnTo>
                    <a:pt x="58" y="180"/>
                  </a:lnTo>
                  <a:lnTo>
                    <a:pt x="61" y="184"/>
                  </a:lnTo>
                  <a:lnTo>
                    <a:pt x="60" y="180"/>
                  </a:lnTo>
                  <a:lnTo>
                    <a:pt x="61" y="179"/>
                  </a:lnTo>
                  <a:lnTo>
                    <a:pt x="63" y="182"/>
                  </a:lnTo>
                  <a:lnTo>
                    <a:pt x="61" y="179"/>
                  </a:lnTo>
                  <a:lnTo>
                    <a:pt x="63" y="179"/>
                  </a:lnTo>
                  <a:lnTo>
                    <a:pt x="69" y="177"/>
                  </a:lnTo>
                  <a:lnTo>
                    <a:pt x="285" y="177"/>
                  </a:lnTo>
                  <a:lnTo>
                    <a:pt x="288" y="179"/>
                  </a:lnTo>
                  <a:lnTo>
                    <a:pt x="286" y="182"/>
                  </a:lnTo>
                  <a:lnTo>
                    <a:pt x="290" y="179"/>
                  </a:lnTo>
                  <a:lnTo>
                    <a:pt x="291" y="180"/>
                  </a:lnTo>
                  <a:lnTo>
                    <a:pt x="288" y="184"/>
                  </a:lnTo>
                  <a:lnTo>
                    <a:pt x="291" y="180"/>
                  </a:lnTo>
                  <a:lnTo>
                    <a:pt x="296" y="189"/>
                  </a:lnTo>
                  <a:lnTo>
                    <a:pt x="298" y="194"/>
                  </a:lnTo>
                  <a:lnTo>
                    <a:pt x="296" y="241"/>
                  </a:lnTo>
                  <a:lnTo>
                    <a:pt x="293" y="245"/>
                  </a:lnTo>
                  <a:lnTo>
                    <a:pt x="286" y="249"/>
                  </a:lnTo>
                  <a:lnTo>
                    <a:pt x="280" y="251"/>
                  </a:lnTo>
                  <a:lnTo>
                    <a:pt x="69" y="251"/>
                  </a:lnTo>
                  <a:moveTo>
                    <a:pt x="66" y="241"/>
                  </a:moveTo>
                  <a:lnTo>
                    <a:pt x="68" y="241"/>
                  </a:lnTo>
                  <a:lnTo>
                    <a:pt x="68" y="246"/>
                  </a:lnTo>
                  <a:lnTo>
                    <a:pt x="68" y="243"/>
                  </a:lnTo>
                  <a:lnTo>
                    <a:pt x="69" y="243"/>
                  </a:lnTo>
                  <a:lnTo>
                    <a:pt x="281" y="243"/>
                  </a:lnTo>
                  <a:lnTo>
                    <a:pt x="283" y="246"/>
                  </a:lnTo>
                  <a:lnTo>
                    <a:pt x="283" y="241"/>
                  </a:lnTo>
                  <a:lnTo>
                    <a:pt x="285" y="246"/>
                  </a:lnTo>
                  <a:lnTo>
                    <a:pt x="283" y="241"/>
                  </a:lnTo>
                  <a:lnTo>
                    <a:pt x="285" y="246"/>
                  </a:lnTo>
                  <a:lnTo>
                    <a:pt x="285" y="241"/>
                  </a:lnTo>
                  <a:lnTo>
                    <a:pt x="286" y="245"/>
                  </a:lnTo>
                  <a:lnTo>
                    <a:pt x="285" y="241"/>
                  </a:lnTo>
                  <a:lnTo>
                    <a:pt x="288" y="245"/>
                  </a:lnTo>
                  <a:lnTo>
                    <a:pt x="286" y="240"/>
                  </a:lnTo>
                  <a:lnTo>
                    <a:pt x="288" y="243"/>
                  </a:lnTo>
                  <a:lnTo>
                    <a:pt x="286" y="240"/>
                  </a:lnTo>
                  <a:lnTo>
                    <a:pt x="290" y="241"/>
                  </a:lnTo>
                  <a:lnTo>
                    <a:pt x="286" y="240"/>
                  </a:lnTo>
                  <a:lnTo>
                    <a:pt x="291" y="241"/>
                  </a:lnTo>
                  <a:lnTo>
                    <a:pt x="288" y="238"/>
                  </a:lnTo>
                  <a:lnTo>
                    <a:pt x="291" y="240"/>
                  </a:lnTo>
                  <a:lnTo>
                    <a:pt x="288" y="238"/>
                  </a:lnTo>
                  <a:lnTo>
                    <a:pt x="291" y="238"/>
                  </a:lnTo>
                  <a:lnTo>
                    <a:pt x="288" y="236"/>
                  </a:lnTo>
                  <a:lnTo>
                    <a:pt x="293" y="238"/>
                  </a:lnTo>
                  <a:lnTo>
                    <a:pt x="288" y="236"/>
                  </a:lnTo>
                  <a:lnTo>
                    <a:pt x="293" y="236"/>
                  </a:lnTo>
                  <a:lnTo>
                    <a:pt x="288" y="235"/>
                  </a:lnTo>
                  <a:lnTo>
                    <a:pt x="290" y="233"/>
                  </a:lnTo>
                  <a:lnTo>
                    <a:pt x="288" y="194"/>
                  </a:lnTo>
                  <a:lnTo>
                    <a:pt x="293" y="192"/>
                  </a:lnTo>
                  <a:lnTo>
                    <a:pt x="288" y="192"/>
                  </a:lnTo>
                  <a:lnTo>
                    <a:pt x="293" y="190"/>
                  </a:lnTo>
                  <a:lnTo>
                    <a:pt x="288" y="192"/>
                  </a:lnTo>
                  <a:lnTo>
                    <a:pt x="291" y="189"/>
                  </a:lnTo>
                  <a:lnTo>
                    <a:pt x="288" y="190"/>
                  </a:lnTo>
                  <a:lnTo>
                    <a:pt x="291" y="189"/>
                  </a:lnTo>
                  <a:lnTo>
                    <a:pt x="288" y="190"/>
                  </a:lnTo>
                  <a:lnTo>
                    <a:pt x="291" y="187"/>
                  </a:lnTo>
                  <a:lnTo>
                    <a:pt x="286" y="189"/>
                  </a:lnTo>
                  <a:lnTo>
                    <a:pt x="286" y="189"/>
                  </a:lnTo>
                  <a:lnTo>
                    <a:pt x="290" y="185"/>
                  </a:lnTo>
                  <a:lnTo>
                    <a:pt x="286" y="187"/>
                  </a:lnTo>
                  <a:lnTo>
                    <a:pt x="285" y="187"/>
                  </a:lnTo>
                  <a:lnTo>
                    <a:pt x="286" y="185"/>
                  </a:lnTo>
                  <a:lnTo>
                    <a:pt x="288" y="184"/>
                  </a:lnTo>
                  <a:lnTo>
                    <a:pt x="285" y="187"/>
                  </a:lnTo>
                  <a:lnTo>
                    <a:pt x="283" y="187"/>
                  </a:lnTo>
                  <a:lnTo>
                    <a:pt x="285" y="182"/>
                  </a:lnTo>
                  <a:lnTo>
                    <a:pt x="283" y="185"/>
                  </a:lnTo>
                  <a:lnTo>
                    <a:pt x="283" y="182"/>
                  </a:lnTo>
                  <a:lnTo>
                    <a:pt x="281" y="185"/>
                  </a:lnTo>
                  <a:lnTo>
                    <a:pt x="280" y="185"/>
                  </a:lnTo>
                  <a:lnTo>
                    <a:pt x="68" y="185"/>
                  </a:lnTo>
                  <a:lnTo>
                    <a:pt x="66" y="182"/>
                  </a:lnTo>
                  <a:lnTo>
                    <a:pt x="68" y="185"/>
                  </a:lnTo>
                  <a:lnTo>
                    <a:pt x="66" y="182"/>
                  </a:lnTo>
                  <a:lnTo>
                    <a:pt x="66" y="185"/>
                  </a:lnTo>
                  <a:lnTo>
                    <a:pt x="64" y="182"/>
                  </a:lnTo>
                  <a:lnTo>
                    <a:pt x="64" y="184"/>
                  </a:lnTo>
                  <a:lnTo>
                    <a:pt x="66" y="187"/>
                  </a:lnTo>
                  <a:lnTo>
                    <a:pt x="64" y="187"/>
                  </a:lnTo>
                  <a:lnTo>
                    <a:pt x="63" y="184"/>
                  </a:lnTo>
                  <a:lnTo>
                    <a:pt x="64" y="187"/>
                  </a:lnTo>
                  <a:lnTo>
                    <a:pt x="64" y="187"/>
                  </a:lnTo>
                  <a:lnTo>
                    <a:pt x="60" y="185"/>
                  </a:lnTo>
                  <a:lnTo>
                    <a:pt x="63" y="189"/>
                  </a:lnTo>
                  <a:lnTo>
                    <a:pt x="60" y="185"/>
                  </a:lnTo>
                  <a:lnTo>
                    <a:pt x="63" y="189"/>
                  </a:lnTo>
                  <a:lnTo>
                    <a:pt x="61" y="190"/>
                  </a:lnTo>
                  <a:lnTo>
                    <a:pt x="58" y="189"/>
                  </a:lnTo>
                  <a:lnTo>
                    <a:pt x="61" y="190"/>
                  </a:lnTo>
                  <a:lnTo>
                    <a:pt x="58" y="189"/>
                  </a:lnTo>
                  <a:lnTo>
                    <a:pt x="61" y="192"/>
                  </a:lnTo>
                  <a:lnTo>
                    <a:pt x="56" y="190"/>
                  </a:lnTo>
                  <a:lnTo>
                    <a:pt x="61" y="192"/>
                  </a:lnTo>
                  <a:lnTo>
                    <a:pt x="56" y="192"/>
                  </a:lnTo>
                  <a:lnTo>
                    <a:pt x="61" y="194"/>
                  </a:lnTo>
                  <a:lnTo>
                    <a:pt x="61" y="194"/>
                  </a:lnTo>
                  <a:lnTo>
                    <a:pt x="61" y="235"/>
                  </a:lnTo>
                  <a:lnTo>
                    <a:pt x="61" y="235"/>
                  </a:lnTo>
                  <a:lnTo>
                    <a:pt x="56" y="236"/>
                  </a:lnTo>
                  <a:lnTo>
                    <a:pt x="61" y="236"/>
                  </a:lnTo>
                  <a:lnTo>
                    <a:pt x="56" y="238"/>
                  </a:lnTo>
                  <a:lnTo>
                    <a:pt x="61" y="236"/>
                  </a:lnTo>
                  <a:lnTo>
                    <a:pt x="58" y="238"/>
                  </a:lnTo>
                  <a:lnTo>
                    <a:pt x="61" y="238"/>
                  </a:lnTo>
                  <a:lnTo>
                    <a:pt x="63" y="238"/>
                  </a:lnTo>
                  <a:lnTo>
                    <a:pt x="60" y="241"/>
                  </a:lnTo>
                  <a:lnTo>
                    <a:pt x="63" y="240"/>
                  </a:lnTo>
                  <a:lnTo>
                    <a:pt x="60" y="243"/>
                  </a:lnTo>
                  <a:lnTo>
                    <a:pt x="63" y="240"/>
                  </a:lnTo>
                  <a:lnTo>
                    <a:pt x="61" y="243"/>
                  </a:lnTo>
                  <a:lnTo>
                    <a:pt x="64" y="241"/>
                  </a:lnTo>
                  <a:lnTo>
                    <a:pt x="63" y="245"/>
                  </a:lnTo>
                  <a:lnTo>
                    <a:pt x="64" y="241"/>
                  </a:lnTo>
                  <a:lnTo>
                    <a:pt x="63" y="245"/>
                  </a:lnTo>
                  <a:lnTo>
                    <a:pt x="66" y="241"/>
                  </a:lnTo>
                  <a:lnTo>
                    <a:pt x="66" y="246"/>
                  </a:lnTo>
                  <a:lnTo>
                    <a:pt x="66" y="241"/>
                  </a:lnTo>
                  <a:moveTo>
                    <a:pt x="253" y="230"/>
                  </a:moveTo>
                  <a:lnTo>
                    <a:pt x="250" y="230"/>
                  </a:lnTo>
                  <a:lnTo>
                    <a:pt x="250" y="225"/>
                  </a:lnTo>
                  <a:lnTo>
                    <a:pt x="249" y="230"/>
                  </a:lnTo>
                  <a:lnTo>
                    <a:pt x="247" y="228"/>
                  </a:lnTo>
                  <a:lnTo>
                    <a:pt x="249" y="225"/>
                  </a:lnTo>
                  <a:lnTo>
                    <a:pt x="245" y="228"/>
                  </a:lnTo>
                  <a:lnTo>
                    <a:pt x="242" y="225"/>
                  </a:lnTo>
                  <a:lnTo>
                    <a:pt x="244" y="222"/>
                  </a:lnTo>
                  <a:lnTo>
                    <a:pt x="240" y="225"/>
                  </a:lnTo>
                  <a:lnTo>
                    <a:pt x="237" y="220"/>
                  </a:lnTo>
                  <a:lnTo>
                    <a:pt x="242" y="218"/>
                  </a:lnTo>
                  <a:lnTo>
                    <a:pt x="237" y="218"/>
                  </a:lnTo>
                  <a:lnTo>
                    <a:pt x="237" y="213"/>
                  </a:lnTo>
                  <a:lnTo>
                    <a:pt x="237" y="210"/>
                  </a:lnTo>
                  <a:lnTo>
                    <a:pt x="242" y="212"/>
                  </a:lnTo>
                  <a:lnTo>
                    <a:pt x="237" y="210"/>
                  </a:lnTo>
                  <a:lnTo>
                    <a:pt x="239" y="205"/>
                  </a:lnTo>
                  <a:lnTo>
                    <a:pt x="244" y="207"/>
                  </a:lnTo>
                  <a:lnTo>
                    <a:pt x="240" y="203"/>
                  </a:lnTo>
                  <a:lnTo>
                    <a:pt x="245" y="200"/>
                  </a:lnTo>
                  <a:lnTo>
                    <a:pt x="245" y="200"/>
                  </a:lnTo>
                  <a:lnTo>
                    <a:pt x="249" y="203"/>
                  </a:lnTo>
                  <a:lnTo>
                    <a:pt x="247" y="199"/>
                  </a:lnTo>
                  <a:lnTo>
                    <a:pt x="249" y="199"/>
                  </a:lnTo>
                  <a:lnTo>
                    <a:pt x="250" y="203"/>
                  </a:lnTo>
                  <a:lnTo>
                    <a:pt x="250" y="199"/>
                  </a:lnTo>
                  <a:lnTo>
                    <a:pt x="253" y="199"/>
                  </a:lnTo>
                  <a:lnTo>
                    <a:pt x="258" y="199"/>
                  </a:lnTo>
                  <a:lnTo>
                    <a:pt x="257" y="203"/>
                  </a:lnTo>
                  <a:lnTo>
                    <a:pt x="258" y="200"/>
                  </a:lnTo>
                  <a:lnTo>
                    <a:pt x="262" y="200"/>
                  </a:lnTo>
                  <a:lnTo>
                    <a:pt x="260" y="205"/>
                  </a:lnTo>
                  <a:lnTo>
                    <a:pt x="262" y="202"/>
                  </a:lnTo>
                  <a:lnTo>
                    <a:pt x="265" y="203"/>
                  </a:lnTo>
                  <a:lnTo>
                    <a:pt x="262" y="207"/>
                  </a:lnTo>
                  <a:lnTo>
                    <a:pt x="265" y="205"/>
                  </a:lnTo>
                  <a:lnTo>
                    <a:pt x="267" y="208"/>
                  </a:lnTo>
                  <a:lnTo>
                    <a:pt x="263" y="210"/>
                  </a:lnTo>
                  <a:lnTo>
                    <a:pt x="268" y="208"/>
                  </a:lnTo>
                  <a:lnTo>
                    <a:pt x="268" y="213"/>
                  </a:lnTo>
                  <a:lnTo>
                    <a:pt x="268" y="217"/>
                  </a:lnTo>
                  <a:lnTo>
                    <a:pt x="263" y="217"/>
                  </a:lnTo>
                  <a:lnTo>
                    <a:pt x="268" y="218"/>
                  </a:lnTo>
                  <a:lnTo>
                    <a:pt x="267" y="222"/>
                  </a:lnTo>
                  <a:lnTo>
                    <a:pt x="263" y="225"/>
                  </a:lnTo>
                  <a:lnTo>
                    <a:pt x="260" y="223"/>
                  </a:lnTo>
                  <a:lnTo>
                    <a:pt x="263" y="226"/>
                  </a:lnTo>
                  <a:lnTo>
                    <a:pt x="258" y="228"/>
                  </a:lnTo>
                  <a:lnTo>
                    <a:pt x="257" y="225"/>
                  </a:lnTo>
                  <a:lnTo>
                    <a:pt x="257" y="230"/>
                  </a:lnTo>
                  <a:lnTo>
                    <a:pt x="253" y="230"/>
                  </a:lnTo>
                  <a:moveTo>
                    <a:pt x="252" y="222"/>
                  </a:moveTo>
                  <a:lnTo>
                    <a:pt x="253" y="225"/>
                  </a:lnTo>
                  <a:lnTo>
                    <a:pt x="253" y="222"/>
                  </a:lnTo>
                  <a:lnTo>
                    <a:pt x="253" y="222"/>
                  </a:lnTo>
                  <a:lnTo>
                    <a:pt x="255" y="225"/>
                  </a:lnTo>
                  <a:lnTo>
                    <a:pt x="255" y="222"/>
                  </a:lnTo>
                  <a:lnTo>
                    <a:pt x="255" y="220"/>
                  </a:lnTo>
                  <a:lnTo>
                    <a:pt x="258" y="225"/>
                  </a:lnTo>
                  <a:lnTo>
                    <a:pt x="257" y="220"/>
                  </a:lnTo>
                  <a:lnTo>
                    <a:pt x="258" y="223"/>
                  </a:lnTo>
                  <a:lnTo>
                    <a:pt x="257" y="220"/>
                  </a:lnTo>
                  <a:lnTo>
                    <a:pt x="258" y="218"/>
                  </a:lnTo>
                  <a:lnTo>
                    <a:pt x="262" y="220"/>
                  </a:lnTo>
                  <a:lnTo>
                    <a:pt x="258" y="217"/>
                  </a:lnTo>
                  <a:lnTo>
                    <a:pt x="260" y="217"/>
                  </a:lnTo>
                  <a:lnTo>
                    <a:pt x="260" y="215"/>
                  </a:lnTo>
                  <a:lnTo>
                    <a:pt x="263" y="215"/>
                  </a:lnTo>
                  <a:lnTo>
                    <a:pt x="260" y="213"/>
                  </a:lnTo>
                  <a:lnTo>
                    <a:pt x="263" y="213"/>
                  </a:lnTo>
                  <a:lnTo>
                    <a:pt x="260" y="213"/>
                  </a:lnTo>
                  <a:lnTo>
                    <a:pt x="263" y="212"/>
                  </a:lnTo>
                  <a:lnTo>
                    <a:pt x="260" y="212"/>
                  </a:lnTo>
                  <a:lnTo>
                    <a:pt x="258" y="210"/>
                  </a:lnTo>
                  <a:lnTo>
                    <a:pt x="263" y="208"/>
                  </a:lnTo>
                  <a:lnTo>
                    <a:pt x="258" y="210"/>
                  </a:lnTo>
                  <a:lnTo>
                    <a:pt x="258" y="210"/>
                  </a:lnTo>
                  <a:lnTo>
                    <a:pt x="262" y="207"/>
                  </a:lnTo>
                  <a:lnTo>
                    <a:pt x="258" y="208"/>
                  </a:lnTo>
                  <a:lnTo>
                    <a:pt x="257" y="208"/>
                  </a:lnTo>
                  <a:lnTo>
                    <a:pt x="258" y="205"/>
                  </a:lnTo>
                  <a:lnTo>
                    <a:pt x="257" y="208"/>
                  </a:lnTo>
                  <a:lnTo>
                    <a:pt x="258" y="203"/>
                  </a:lnTo>
                  <a:lnTo>
                    <a:pt x="255" y="207"/>
                  </a:lnTo>
                  <a:lnTo>
                    <a:pt x="255" y="207"/>
                  </a:lnTo>
                  <a:lnTo>
                    <a:pt x="255" y="203"/>
                  </a:lnTo>
                  <a:lnTo>
                    <a:pt x="253" y="207"/>
                  </a:lnTo>
                  <a:lnTo>
                    <a:pt x="253" y="202"/>
                  </a:lnTo>
                  <a:lnTo>
                    <a:pt x="252" y="207"/>
                  </a:lnTo>
                  <a:lnTo>
                    <a:pt x="252" y="202"/>
                  </a:lnTo>
                  <a:lnTo>
                    <a:pt x="252" y="207"/>
                  </a:lnTo>
                  <a:lnTo>
                    <a:pt x="249" y="207"/>
                  </a:lnTo>
                  <a:lnTo>
                    <a:pt x="247" y="203"/>
                  </a:lnTo>
                  <a:lnTo>
                    <a:pt x="249" y="208"/>
                  </a:lnTo>
                  <a:lnTo>
                    <a:pt x="249" y="208"/>
                  </a:lnTo>
                  <a:lnTo>
                    <a:pt x="245" y="205"/>
                  </a:lnTo>
                  <a:lnTo>
                    <a:pt x="247" y="208"/>
                  </a:lnTo>
                  <a:lnTo>
                    <a:pt x="244" y="207"/>
                  </a:lnTo>
                  <a:lnTo>
                    <a:pt x="247" y="210"/>
                  </a:lnTo>
                  <a:lnTo>
                    <a:pt x="247" y="210"/>
                  </a:lnTo>
                  <a:lnTo>
                    <a:pt x="242" y="208"/>
                  </a:lnTo>
                  <a:lnTo>
                    <a:pt x="245" y="212"/>
                  </a:lnTo>
                  <a:lnTo>
                    <a:pt x="245" y="212"/>
                  </a:lnTo>
                  <a:lnTo>
                    <a:pt x="242" y="212"/>
                  </a:lnTo>
                  <a:lnTo>
                    <a:pt x="244" y="212"/>
                  </a:lnTo>
                  <a:lnTo>
                    <a:pt x="245" y="212"/>
                  </a:lnTo>
                  <a:lnTo>
                    <a:pt x="244" y="212"/>
                  </a:lnTo>
                  <a:lnTo>
                    <a:pt x="245" y="213"/>
                  </a:lnTo>
                  <a:lnTo>
                    <a:pt x="244" y="212"/>
                  </a:lnTo>
                  <a:lnTo>
                    <a:pt x="240" y="212"/>
                  </a:lnTo>
                  <a:lnTo>
                    <a:pt x="245" y="213"/>
                  </a:lnTo>
                  <a:lnTo>
                    <a:pt x="240" y="213"/>
                  </a:lnTo>
                  <a:lnTo>
                    <a:pt x="245" y="215"/>
                  </a:lnTo>
                  <a:lnTo>
                    <a:pt x="240" y="215"/>
                  </a:lnTo>
                  <a:lnTo>
                    <a:pt x="245" y="215"/>
                  </a:lnTo>
                  <a:lnTo>
                    <a:pt x="245" y="217"/>
                  </a:lnTo>
                  <a:lnTo>
                    <a:pt x="242" y="218"/>
                  </a:lnTo>
                  <a:lnTo>
                    <a:pt x="245" y="217"/>
                  </a:lnTo>
                  <a:lnTo>
                    <a:pt x="242" y="220"/>
                  </a:lnTo>
                  <a:lnTo>
                    <a:pt x="247" y="218"/>
                  </a:lnTo>
                  <a:lnTo>
                    <a:pt x="244" y="220"/>
                  </a:lnTo>
                  <a:lnTo>
                    <a:pt x="247" y="218"/>
                  </a:lnTo>
                  <a:lnTo>
                    <a:pt x="249" y="220"/>
                  </a:lnTo>
                  <a:lnTo>
                    <a:pt x="247" y="223"/>
                  </a:lnTo>
                  <a:lnTo>
                    <a:pt x="249" y="220"/>
                  </a:lnTo>
                  <a:lnTo>
                    <a:pt x="247" y="225"/>
                  </a:lnTo>
                  <a:lnTo>
                    <a:pt x="250" y="220"/>
                  </a:lnTo>
                  <a:lnTo>
                    <a:pt x="250" y="220"/>
                  </a:lnTo>
                  <a:lnTo>
                    <a:pt x="250" y="220"/>
                  </a:lnTo>
                  <a:lnTo>
                    <a:pt x="252" y="222"/>
                  </a:lnTo>
                  <a:lnTo>
                    <a:pt x="252" y="225"/>
                  </a:lnTo>
                  <a:lnTo>
                    <a:pt x="252" y="222"/>
                  </a:lnTo>
                  <a:moveTo>
                    <a:pt x="69" y="159"/>
                  </a:moveTo>
                  <a:lnTo>
                    <a:pt x="64" y="157"/>
                  </a:lnTo>
                  <a:lnTo>
                    <a:pt x="61" y="157"/>
                  </a:lnTo>
                  <a:lnTo>
                    <a:pt x="63" y="153"/>
                  </a:lnTo>
                  <a:lnTo>
                    <a:pt x="61" y="156"/>
                  </a:lnTo>
                  <a:lnTo>
                    <a:pt x="63" y="153"/>
                  </a:lnTo>
                  <a:lnTo>
                    <a:pt x="60" y="156"/>
                  </a:lnTo>
                  <a:lnTo>
                    <a:pt x="58" y="154"/>
                  </a:lnTo>
                  <a:lnTo>
                    <a:pt x="60" y="151"/>
                  </a:lnTo>
                  <a:lnTo>
                    <a:pt x="56" y="153"/>
                  </a:lnTo>
                  <a:lnTo>
                    <a:pt x="55" y="149"/>
                  </a:lnTo>
                  <a:lnTo>
                    <a:pt x="53" y="141"/>
                  </a:lnTo>
                  <a:lnTo>
                    <a:pt x="53" y="95"/>
                  </a:lnTo>
                  <a:lnTo>
                    <a:pt x="56" y="90"/>
                  </a:lnTo>
                  <a:lnTo>
                    <a:pt x="60" y="93"/>
                  </a:lnTo>
                  <a:lnTo>
                    <a:pt x="56" y="90"/>
                  </a:lnTo>
                  <a:lnTo>
                    <a:pt x="61" y="87"/>
                  </a:lnTo>
                  <a:lnTo>
                    <a:pt x="64" y="85"/>
                  </a:lnTo>
                  <a:lnTo>
                    <a:pt x="66" y="90"/>
                  </a:lnTo>
                  <a:lnTo>
                    <a:pt x="66" y="85"/>
                  </a:lnTo>
                  <a:lnTo>
                    <a:pt x="69" y="85"/>
                  </a:lnTo>
                  <a:lnTo>
                    <a:pt x="285" y="85"/>
                  </a:lnTo>
                  <a:lnTo>
                    <a:pt x="291" y="88"/>
                  </a:lnTo>
                  <a:lnTo>
                    <a:pt x="288" y="92"/>
                  </a:lnTo>
                  <a:lnTo>
                    <a:pt x="291" y="88"/>
                  </a:lnTo>
                  <a:lnTo>
                    <a:pt x="296" y="97"/>
                  </a:lnTo>
                  <a:lnTo>
                    <a:pt x="298" y="102"/>
                  </a:lnTo>
                  <a:lnTo>
                    <a:pt x="298" y="141"/>
                  </a:lnTo>
                  <a:lnTo>
                    <a:pt x="296" y="148"/>
                  </a:lnTo>
                  <a:lnTo>
                    <a:pt x="296" y="148"/>
                  </a:lnTo>
                  <a:lnTo>
                    <a:pt x="291" y="148"/>
                  </a:lnTo>
                  <a:lnTo>
                    <a:pt x="296" y="149"/>
                  </a:lnTo>
                  <a:lnTo>
                    <a:pt x="295" y="149"/>
                  </a:lnTo>
                  <a:lnTo>
                    <a:pt x="291" y="148"/>
                  </a:lnTo>
                  <a:lnTo>
                    <a:pt x="295" y="151"/>
                  </a:lnTo>
                  <a:lnTo>
                    <a:pt x="291" y="154"/>
                  </a:lnTo>
                  <a:lnTo>
                    <a:pt x="286" y="157"/>
                  </a:lnTo>
                  <a:lnTo>
                    <a:pt x="285" y="154"/>
                  </a:lnTo>
                  <a:lnTo>
                    <a:pt x="286" y="157"/>
                  </a:lnTo>
                  <a:lnTo>
                    <a:pt x="285" y="157"/>
                  </a:lnTo>
                  <a:lnTo>
                    <a:pt x="283" y="154"/>
                  </a:lnTo>
                  <a:lnTo>
                    <a:pt x="283" y="157"/>
                  </a:lnTo>
                  <a:lnTo>
                    <a:pt x="280" y="159"/>
                  </a:lnTo>
                  <a:lnTo>
                    <a:pt x="69" y="159"/>
                  </a:lnTo>
                  <a:moveTo>
                    <a:pt x="66" y="149"/>
                  </a:moveTo>
                  <a:lnTo>
                    <a:pt x="68" y="149"/>
                  </a:lnTo>
                  <a:lnTo>
                    <a:pt x="68" y="154"/>
                  </a:lnTo>
                  <a:lnTo>
                    <a:pt x="68" y="149"/>
                  </a:lnTo>
                  <a:lnTo>
                    <a:pt x="69" y="149"/>
                  </a:lnTo>
                  <a:lnTo>
                    <a:pt x="281" y="149"/>
                  </a:lnTo>
                  <a:lnTo>
                    <a:pt x="283" y="154"/>
                  </a:lnTo>
                  <a:lnTo>
                    <a:pt x="283" y="149"/>
                  </a:lnTo>
                  <a:lnTo>
                    <a:pt x="283" y="149"/>
                  </a:lnTo>
                  <a:lnTo>
                    <a:pt x="285" y="153"/>
                  </a:lnTo>
                  <a:lnTo>
                    <a:pt x="285" y="149"/>
                  </a:lnTo>
                  <a:lnTo>
                    <a:pt x="286" y="148"/>
                  </a:lnTo>
                  <a:lnTo>
                    <a:pt x="290" y="149"/>
                  </a:lnTo>
                  <a:lnTo>
                    <a:pt x="288" y="146"/>
                  </a:lnTo>
                  <a:lnTo>
                    <a:pt x="291" y="149"/>
                  </a:lnTo>
                  <a:lnTo>
                    <a:pt x="288" y="146"/>
                  </a:lnTo>
                  <a:lnTo>
                    <a:pt x="291" y="148"/>
                  </a:lnTo>
                  <a:lnTo>
                    <a:pt x="288" y="146"/>
                  </a:lnTo>
                  <a:lnTo>
                    <a:pt x="291" y="146"/>
                  </a:lnTo>
                  <a:lnTo>
                    <a:pt x="288" y="144"/>
                  </a:lnTo>
                  <a:lnTo>
                    <a:pt x="293" y="146"/>
                  </a:lnTo>
                  <a:lnTo>
                    <a:pt x="288" y="143"/>
                  </a:lnTo>
                  <a:lnTo>
                    <a:pt x="293" y="144"/>
                  </a:lnTo>
                  <a:lnTo>
                    <a:pt x="288" y="143"/>
                  </a:lnTo>
                  <a:lnTo>
                    <a:pt x="290" y="141"/>
                  </a:lnTo>
                  <a:lnTo>
                    <a:pt x="288" y="100"/>
                  </a:lnTo>
                  <a:lnTo>
                    <a:pt x="293" y="98"/>
                  </a:lnTo>
                  <a:lnTo>
                    <a:pt x="288" y="100"/>
                  </a:lnTo>
                  <a:lnTo>
                    <a:pt x="288" y="98"/>
                  </a:lnTo>
                  <a:lnTo>
                    <a:pt x="291" y="97"/>
                  </a:lnTo>
                  <a:lnTo>
                    <a:pt x="288" y="98"/>
                  </a:lnTo>
                  <a:lnTo>
                    <a:pt x="291" y="95"/>
                  </a:lnTo>
                  <a:lnTo>
                    <a:pt x="288" y="98"/>
                  </a:lnTo>
                  <a:lnTo>
                    <a:pt x="291" y="93"/>
                  </a:lnTo>
                  <a:lnTo>
                    <a:pt x="286" y="97"/>
                  </a:lnTo>
                  <a:lnTo>
                    <a:pt x="286" y="97"/>
                  </a:lnTo>
                  <a:lnTo>
                    <a:pt x="290" y="92"/>
                  </a:lnTo>
                  <a:lnTo>
                    <a:pt x="286" y="95"/>
                  </a:lnTo>
                  <a:lnTo>
                    <a:pt x="288" y="92"/>
                  </a:lnTo>
                  <a:lnTo>
                    <a:pt x="285" y="95"/>
                  </a:lnTo>
                  <a:lnTo>
                    <a:pt x="286" y="90"/>
                  </a:lnTo>
                  <a:lnTo>
                    <a:pt x="285" y="95"/>
                  </a:lnTo>
                  <a:lnTo>
                    <a:pt x="286" y="90"/>
                  </a:lnTo>
                  <a:lnTo>
                    <a:pt x="283" y="93"/>
                  </a:lnTo>
                  <a:lnTo>
                    <a:pt x="285" y="90"/>
                  </a:lnTo>
                  <a:lnTo>
                    <a:pt x="283" y="93"/>
                  </a:lnTo>
                  <a:lnTo>
                    <a:pt x="281" y="93"/>
                  </a:lnTo>
                  <a:lnTo>
                    <a:pt x="281" y="88"/>
                  </a:lnTo>
                  <a:lnTo>
                    <a:pt x="281" y="93"/>
                  </a:lnTo>
                  <a:lnTo>
                    <a:pt x="280" y="93"/>
                  </a:lnTo>
                  <a:lnTo>
                    <a:pt x="68" y="93"/>
                  </a:lnTo>
                  <a:lnTo>
                    <a:pt x="66" y="90"/>
                  </a:lnTo>
                  <a:lnTo>
                    <a:pt x="68" y="93"/>
                  </a:lnTo>
                  <a:lnTo>
                    <a:pt x="66" y="90"/>
                  </a:lnTo>
                  <a:lnTo>
                    <a:pt x="66" y="93"/>
                  </a:lnTo>
                  <a:lnTo>
                    <a:pt x="64" y="90"/>
                  </a:lnTo>
                  <a:lnTo>
                    <a:pt x="66" y="93"/>
                  </a:lnTo>
                  <a:lnTo>
                    <a:pt x="64" y="95"/>
                  </a:lnTo>
                  <a:lnTo>
                    <a:pt x="63" y="92"/>
                  </a:lnTo>
                  <a:lnTo>
                    <a:pt x="64" y="95"/>
                  </a:lnTo>
                  <a:lnTo>
                    <a:pt x="61" y="92"/>
                  </a:lnTo>
                  <a:lnTo>
                    <a:pt x="63" y="95"/>
                  </a:lnTo>
                  <a:lnTo>
                    <a:pt x="63" y="97"/>
                  </a:lnTo>
                  <a:lnTo>
                    <a:pt x="58" y="95"/>
                  </a:lnTo>
                  <a:lnTo>
                    <a:pt x="63" y="97"/>
                  </a:lnTo>
                  <a:lnTo>
                    <a:pt x="58" y="95"/>
                  </a:lnTo>
                  <a:lnTo>
                    <a:pt x="61" y="98"/>
                  </a:lnTo>
                  <a:lnTo>
                    <a:pt x="58" y="97"/>
                  </a:lnTo>
                  <a:lnTo>
                    <a:pt x="61" y="98"/>
                  </a:lnTo>
                  <a:lnTo>
                    <a:pt x="61" y="100"/>
                  </a:lnTo>
                  <a:lnTo>
                    <a:pt x="56" y="100"/>
                  </a:lnTo>
                  <a:lnTo>
                    <a:pt x="61" y="100"/>
                  </a:lnTo>
                  <a:lnTo>
                    <a:pt x="61" y="102"/>
                  </a:lnTo>
                  <a:lnTo>
                    <a:pt x="61" y="143"/>
                  </a:lnTo>
                  <a:lnTo>
                    <a:pt x="56" y="144"/>
                  </a:lnTo>
                  <a:lnTo>
                    <a:pt x="61" y="144"/>
                  </a:lnTo>
                  <a:lnTo>
                    <a:pt x="63" y="146"/>
                  </a:lnTo>
                  <a:lnTo>
                    <a:pt x="60" y="149"/>
                  </a:lnTo>
                  <a:lnTo>
                    <a:pt x="63" y="148"/>
                  </a:lnTo>
                  <a:lnTo>
                    <a:pt x="60" y="151"/>
                  </a:lnTo>
                  <a:lnTo>
                    <a:pt x="63" y="148"/>
                  </a:lnTo>
                  <a:lnTo>
                    <a:pt x="61" y="151"/>
                  </a:lnTo>
                  <a:lnTo>
                    <a:pt x="64" y="148"/>
                  </a:lnTo>
                  <a:lnTo>
                    <a:pt x="61" y="151"/>
                  </a:lnTo>
                  <a:lnTo>
                    <a:pt x="64" y="149"/>
                  </a:lnTo>
                  <a:lnTo>
                    <a:pt x="63" y="153"/>
                  </a:lnTo>
                  <a:lnTo>
                    <a:pt x="64" y="149"/>
                  </a:lnTo>
                  <a:lnTo>
                    <a:pt x="64" y="153"/>
                  </a:lnTo>
                  <a:lnTo>
                    <a:pt x="66" y="149"/>
                  </a:lnTo>
                  <a:moveTo>
                    <a:pt x="253" y="138"/>
                  </a:moveTo>
                  <a:lnTo>
                    <a:pt x="247" y="138"/>
                  </a:lnTo>
                  <a:lnTo>
                    <a:pt x="249" y="133"/>
                  </a:lnTo>
                  <a:lnTo>
                    <a:pt x="245" y="136"/>
                  </a:lnTo>
                  <a:lnTo>
                    <a:pt x="244" y="136"/>
                  </a:lnTo>
                  <a:lnTo>
                    <a:pt x="245" y="131"/>
                  </a:lnTo>
                  <a:lnTo>
                    <a:pt x="244" y="136"/>
                  </a:lnTo>
                  <a:lnTo>
                    <a:pt x="242" y="134"/>
                  </a:lnTo>
                  <a:lnTo>
                    <a:pt x="244" y="131"/>
                  </a:lnTo>
                  <a:lnTo>
                    <a:pt x="240" y="133"/>
                  </a:lnTo>
                  <a:lnTo>
                    <a:pt x="237" y="126"/>
                  </a:lnTo>
                  <a:lnTo>
                    <a:pt x="242" y="125"/>
                  </a:lnTo>
                  <a:lnTo>
                    <a:pt x="237" y="126"/>
                  </a:lnTo>
                  <a:lnTo>
                    <a:pt x="237" y="123"/>
                  </a:lnTo>
                  <a:lnTo>
                    <a:pt x="240" y="121"/>
                  </a:lnTo>
                  <a:lnTo>
                    <a:pt x="237" y="121"/>
                  </a:lnTo>
                  <a:lnTo>
                    <a:pt x="237" y="118"/>
                  </a:lnTo>
                  <a:lnTo>
                    <a:pt x="242" y="120"/>
                  </a:lnTo>
                  <a:lnTo>
                    <a:pt x="237" y="118"/>
                  </a:lnTo>
                  <a:lnTo>
                    <a:pt x="240" y="113"/>
                  </a:lnTo>
                  <a:lnTo>
                    <a:pt x="245" y="108"/>
                  </a:lnTo>
                  <a:lnTo>
                    <a:pt x="250" y="107"/>
                  </a:lnTo>
                  <a:lnTo>
                    <a:pt x="252" y="111"/>
                  </a:lnTo>
                  <a:lnTo>
                    <a:pt x="252" y="107"/>
                  </a:lnTo>
                  <a:lnTo>
                    <a:pt x="257" y="107"/>
                  </a:lnTo>
                  <a:lnTo>
                    <a:pt x="255" y="111"/>
                  </a:lnTo>
                  <a:lnTo>
                    <a:pt x="257" y="108"/>
                  </a:lnTo>
                  <a:lnTo>
                    <a:pt x="262" y="110"/>
                  </a:lnTo>
                  <a:lnTo>
                    <a:pt x="267" y="115"/>
                  </a:lnTo>
                  <a:lnTo>
                    <a:pt x="262" y="116"/>
                  </a:lnTo>
                  <a:lnTo>
                    <a:pt x="267" y="115"/>
                  </a:lnTo>
                  <a:lnTo>
                    <a:pt x="267" y="116"/>
                  </a:lnTo>
                  <a:lnTo>
                    <a:pt x="263" y="118"/>
                  </a:lnTo>
                  <a:lnTo>
                    <a:pt x="268" y="118"/>
                  </a:lnTo>
                  <a:lnTo>
                    <a:pt x="268" y="123"/>
                  </a:lnTo>
                  <a:lnTo>
                    <a:pt x="263" y="123"/>
                  </a:lnTo>
                  <a:lnTo>
                    <a:pt x="268" y="125"/>
                  </a:lnTo>
                  <a:lnTo>
                    <a:pt x="268" y="128"/>
                  </a:lnTo>
                  <a:lnTo>
                    <a:pt x="263" y="126"/>
                  </a:lnTo>
                  <a:lnTo>
                    <a:pt x="267" y="128"/>
                  </a:lnTo>
                  <a:lnTo>
                    <a:pt x="267" y="130"/>
                  </a:lnTo>
                  <a:lnTo>
                    <a:pt x="263" y="128"/>
                  </a:lnTo>
                  <a:lnTo>
                    <a:pt x="267" y="130"/>
                  </a:lnTo>
                  <a:lnTo>
                    <a:pt x="265" y="131"/>
                  </a:lnTo>
                  <a:lnTo>
                    <a:pt x="262" y="130"/>
                  </a:lnTo>
                  <a:lnTo>
                    <a:pt x="265" y="133"/>
                  </a:lnTo>
                  <a:lnTo>
                    <a:pt x="262" y="134"/>
                  </a:lnTo>
                  <a:lnTo>
                    <a:pt x="260" y="131"/>
                  </a:lnTo>
                  <a:lnTo>
                    <a:pt x="262" y="136"/>
                  </a:lnTo>
                  <a:lnTo>
                    <a:pt x="258" y="136"/>
                  </a:lnTo>
                  <a:lnTo>
                    <a:pt x="257" y="133"/>
                  </a:lnTo>
                  <a:lnTo>
                    <a:pt x="258" y="138"/>
                  </a:lnTo>
                  <a:lnTo>
                    <a:pt x="253" y="138"/>
                  </a:lnTo>
                  <a:moveTo>
                    <a:pt x="253" y="130"/>
                  </a:moveTo>
                  <a:lnTo>
                    <a:pt x="253" y="134"/>
                  </a:lnTo>
                  <a:lnTo>
                    <a:pt x="253" y="130"/>
                  </a:lnTo>
                  <a:lnTo>
                    <a:pt x="255" y="134"/>
                  </a:lnTo>
                  <a:lnTo>
                    <a:pt x="255" y="131"/>
                  </a:lnTo>
                  <a:lnTo>
                    <a:pt x="255" y="130"/>
                  </a:lnTo>
                  <a:lnTo>
                    <a:pt x="257" y="130"/>
                  </a:lnTo>
                  <a:lnTo>
                    <a:pt x="258" y="133"/>
                  </a:lnTo>
                  <a:lnTo>
                    <a:pt x="257" y="128"/>
                  </a:lnTo>
                  <a:lnTo>
                    <a:pt x="257" y="128"/>
                  </a:lnTo>
                  <a:lnTo>
                    <a:pt x="260" y="131"/>
                  </a:lnTo>
                  <a:lnTo>
                    <a:pt x="258" y="128"/>
                  </a:lnTo>
                  <a:lnTo>
                    <a:pt x="258" y="126"/>
                  </a:lnTo>
                  <a:lnTo>
                    <a:pt x="263" y="128"/>
                  </a:lnTo>
                  <a:lnTo>
                    <a:pt x="262" y="126"/>
                  </a:lnTo>
                  <a:lnTo>
                    <a:pt x="260" y="126"/>
                  </a:lnTo>
                  <a:lnTo>
                    <a:pt x="260" y="125"/>
                  </a:lnTo>
                  <a:lnTo>
                    <a:pt x="263" y="125"/>
                  </a:lnTo>
                  <a:lnTo>
                    <a:pt x="260" y="123"/>
                  </a:lnTo>
                  <a:lnTo>
                    <a:pt x="260" y="123"/>
                  </a:lnTo>
                  <a:lnTo>
                    <a:pt x="263" y="121"/>
                  </a:lnTo>
                  <a:lnTo>
                    <a:pt x="260" y="121"/>
                  </a:lnTo>
                  <a:lnTo>
                    <a:pt x="263" y="120"/>
                  </a:lnTo>
                  <a:lnTo>
                    <a:pt x="260" y="121"/>
                  </a:lnTo>
                  <a:lnTo>
                    <a:pt x="258" y="120"/>
                  </a:lnTo>
                  <a:lnTo>
                    <a:pt x="262" y="116"/>
                  </a:lnTo>
                  <a:lnTo>
                    <a:pt x="260" y="118"/>
                  </a:lnTo>
                  <a:lnTo>
                    <a:pt x="258" y="120"/>
                  </a:lnTo>
                  <a:lnTo>
                    <a:pt x="258" y="118"/>
                  </a:lnTo>
                  <a:lnTo>
                    <a:pt x="262" y="115"/>
                  </a:lnTo>
                  <a:lnTo>
                    <a:pt x="258" y="118"/>
                  </a:lnTo>
                  <a:lnTo>
                    <a:pt x="260" y="115"/>
                  </a:lnTo>
                  <a:lnTo>
                    <a:pt x="257" y="116"/>
                  </a:lnTo>
                  <a:lnTo>
                    <a:pt x="257" y="116"/>
                  </a:lnTo>
                  <a:lnTo>
                    <a:pt x="258" y="113"/>
                  </a:lnTo>
                  <a:lnTo>
                    <a:pt x="255" y="116"/>
                  </a:lnTo>
                  <a:lnTo>
                    <a:pt x="253" y="115"/>
                  </a:lnTo>
                  <a:lnTo>
                    <a:pt x="253" y="111"/>
                  </a:lnTo>
                  <a:lnTo>
                    <a:pt x="252" y="115"/>
                  </a:lnTo>
                  <a:lnTo>
                    <a:pt x="252" y="111"/>
                  </a:lnTo>
                  <a:lnTo>
                    <a:pt x="252" y="115"/>
                  </a:lnTo>
                  <a:lnTo>
                    <a:pt x="250" y="115"/>
                  </a:lnTo>
                  <a:lnTo>
                    <a:pt x="249" y="111"/>
                  </a:lnTo>
                  <a:lnTo>
                    <a:pt x="250" y="116"/>
                  </a:lnTo>
                  <a:lnTo>
                    <a:pt x="249" y="116"/>
                  </a:lnTo>
                  <a:lnTo>
                    <a:pt x="247" y="113"/>
                  </a:lnTo>
                  <a:lnTo>
                    <a:pt x="249" y="116"/>
                  </a:lnTo>
                  <a:lnTo>
                    <a:pt x="245" y="113"/>
                  </a:lnTo>
                  <a:lnTo>
                    <a:pt x="249" y="116"/>
                  </a:lnTo>
                  <a:lnTo>
                    <a:pt x="245" y="115"/>
                  </a:lnTo>
                  <a:lnTo>
                    <a:pt x="247" y="118"/>
                  </a:lnTo>
                  <a:lnTo>
                    <a:pt x="244" y="115"/>
                  </a:lnTo>
                  <a:lnTo>
                    <a:pt x="247" y="118"/>
                  </a:lnTo>
                  <a:lnTo>
                    <a:pt x="244" y="116"/>
                  </a:lnTo>
                  <a:lnTo>
                    <a:pt x="247" y="118"/>
                  </a:lnTo>
                  <a:lnTo>
                    <a:pt x="242" y="116"/>
                  </a:lnTo>
                  <a:lnTo>
                    <a:pt x="245" y="120"/>
                  </a:lnTo>
                  <a:lnTo>
                    <a:pt x="245" y="121"/>
                  </a:lnTo>
                  <a:lnTo>
                    <a:pt x="242" y="121"/>
                  </a:lnTo>
                  <a:lnTo>
                    <a:pt x="240" y="121"/>
                  </a:lnTo>
                  <a:lnTo>
                    <a:pt x="245" y="121"/>
                  </a:lnTo>
                  <a:lnTo>
                    <a:pt x="240" y="121"/>
                  </a:lnTo>
                  <a:lnTo>
                    <a:pt x="245" y="123"/>
                  </a:lnTo>
                  <a:lnTo>
                    <a:pt x="240" y="123"/>
                  </a:lnTo>
                  <a:lnTo>
                    <a:pt x="245" y="125"/>
                  </a:lnTo>
                  <a:lnTo>
                    <a:pt x="245" y="125"/>
                  </a:lnTo>
                  <a:lnTo>
                    <a:pt x="242" y="126"/>
                  </a:lnTo>
                  <a:lnTo>
                    <a:pt x="245" y="126"/>
                  </a:lnTo>
                  <a:lnTo>
                    <a:pt x="242" y="128"/>
                  </a:lnTo>
                  <a:lnTo>
                    <a:pt x="247" y="126"/>
                  </a:lnTo>
                  <a:lnTo>
                    <a:pt x="247" y="126"/>
                  </a:lnTo>
                  <a:lnTo>
                    <a:pt x="244" y="130"/>
                  </a:lnTo>
                  <a:lnTo>
                    <a:pt x="247" y="128"/>
                  </a:lnTo>
                  <a:lnTo>
                    <a:pt x="245" y="131"/>
                  </a:lnTo>
                  <a:lnTo>
                    <a:pt x="249" y="128"/>
                  </a:lnTo>
                  <a:lnTo>
                    <a:pt x="249" y="128"/>
                  </a:lnTo>
                  <a:lnTo>
                    <a:pt x="247" y="133"/>
                  </a:lnTo>
                  <a:lnTo>
                    <a:pt x="249" y="130"/>
                  </a:lnTo>
                  <a:lnTo>
                    <a:pt x="250" y="130"/>
                  </a:lnTo>
                  <a:lnTo>
                    <a:pt x="250" y="134"/>
                  </a:lnTo>
                  <a:lnTo>
                    <a:pt x="252" y="130"/>
                  </a:lnTo>
                  <a:lnTo>
                    <a:pt x="250" y="134"/>
                  </a:lnTo>
                  <a:lnTo>
                    <a:pt x="252" y="130"/>
                  </a:lnTo>
                  <a:lnTo>
                    <a:pt x="253" y="13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14" name="Freeform 839"/>
            <p:cNvSpPr>
              <a:spLocks/>
            </p:cNvSpPr>
            <p:nvPr/>
          </p:nvSpPr>
          <p:spPr bwMode="auto">
            <a:xfrm>
              <a:off x="13066713" y="4443413"/>
              <a:ext cx="200025" cy="15875"/>
            </a:xfrm>
            <a:custGeom>
              <a:avLst/>
              <a:gdLst/>
              <a:ahLst/>
              <a:cxnLst>
                <a:cxn ang="0">
                  <a:pos x="6" y="0"/>
                </a:cxn>
                <a:cxn ang="0">
                  <a:pos x="0" y="2"/>
                </a:cxn>
                <a:cxn ang="0">
                  <a:pos x="0" y="2"/>
                </a:cxn>
                <a:cxn ang="0">
                  <a:pos x="0" y="5"/>
                </a:cxn>
                <a:cxn ang="0">
                  <a:pos x="0" y="5"/>
                </a:cxn>
                <a:cxn ang="0">
                  <a:pos x="0" y="5"/>
                </a:cxn>
                <a:cxn ang="0">
                  <a:pos x="0" y="7"/>
                </a:cxn>
                <a:cxn ang="0">
                  <a:pos x="1" y="10"/>
                </a:cxn>
                <a:cxn ang="0">
                  <a:pos x="3" y="10"/>
                </a:cxn>
                <a:cxn ang="0">
                  <a:pos x="1" y="7"/>
                </a:cxn>
                <a:cxn ang="0">
                  <a:pos x="1" y="5"/>
                </a:cxn>
                <a:cxn ang="0">
                  <a:pos x="3" y="8"/>
                </a:cxn>
                <a:cxn ang="0">
                  <a:pos x="3" y="5"/>
                </a:cxn>
                <a:cxn ang="0">
                  <a:pos x="5" y="8"/>
                </a:cxn>
                <a:cxn ang="0">
                  <a:pos x="3" y="5"/>
                </a:cxn>
                <a:cxn ang="0">
                  <a:pos x="5" y="8"/>
                </a:cxn>
                <a:cxn ang="0">
                  <a:pos x="8" y="8"/>
                </a:cxn>
                <a:cxn ang="0">
                  <a:pos x="8" y="3"/>
                </a:cxn>
                <a:cxn ang="0">
                  <a:pos x="118" y="3"/>
                </a:cxn>
                <a:cxn ang="0">
                  <a:pos x="118" y="8"/>
                </a:cxn>
                <a:cxn ang="0">
                  <a:pos x="126" y="8"/>
                </a:cxn>
                <a:cxn ang="0">
                  <a:pos x="126" y="0"/>
                </a:cxn>
                <a:cxn ang="0">
                  <a:pos x="6" y="0"/>
                </a:cxn>
              </a:cxnLst>
              <a:rect l="0" t="0" r="r" b="b"/>
              <a:pathLst>
                <a:path w="126" h="10">
                  <a:moveTo>
                    <a:pt x="6" y="0"/>
                  </a:moveTo>
                  <a:lnTo>
                    <a:pt x="0" y="2"/>
                  </a:lnTo>
                  <a:lnTo>
                    <a:pt x="0" y="2"/>
                  </a:lnTo>
                  <a:lnTo>
                    <a:pt x="0" y="5"/>
                  </a:lnTo>
                  <a:lnTo>
                    <a:pt x="0" y="5"/>
                  </a:lnTo>
                  <a:lnTo>
                    <a:pt x="0" y="5"/>
                  </a:lnTo>
                  <a:lnTo>
                    <a:pt x="0" y="7"/>
                  </a:lnTo>
                  <a:lnTo>
                    <a:pt x="1" y="10"/>
                  </a:lnTo>
                  <a:lnTo>
                    <a:pt x="3" y="10"/>
                  </a:lnTo>
                  <a:lnTo>
                    <a:pt x="1" y="7"/>
                  </a:lnTo>
                  <a:lnTo>
                    <a:pt x="1" y="5"/>
                  </a:lnTo>
                  <a:lnTo>
                    <a:pt x="3" y="8"/>
                  </a:lnTo>
                  <a:lnTo>
                    <a:pt x="3" y="5"/>
                  </a:lnTo>
                  <a:lnTo>
                    <a:pt x="5" y="8"/>
                  </a:lnTo>
                  <a:lnTo>
                    <a:pt x="3" y="5"/>
                  </a:lnTo>
                  <a:lnTo>
                    <a:pt x="5" y="8"/>
                  </a:lnTo>
                  <a:lnTo>
                    <a:pt x="8" y="8"/>
                  </a:lnTo>
                  <a:lnTo>
                    <a:pt x="8" y="3"/>
                  </a:lnTo>
                  <a:lnTo>
                    <a:pt x="118" y="3"/>
                  </a:lnTo>
                  <a:lnTo>
                    <a:pt x="118" y="8"/>
                  </a:lnTo>
                  <a:lnTo>
                    <a:pt x="126" y="8"/>
                  </a:lnTo>
                  <a:lnTo>
                    <a:pt x="126" y="0"/>
                  </a:lnTo>
                  <a:lnTo>
                    <a:pt x="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15" name="Freeform 840"/>
            <p:cNvSpPr>
              <a:spLocks/>
            </p:cNvSpPr>
            <p:nvPr/>
          </p:nvSpPr>
          <p:spPr bwMode="auto">
            <a:xfrm>
              <a:off x="13066713" y="4443413"/>
              <a:ext cx="200025" cy="15875"/>
            </a:xfrm>
            <a:custGeom>
              <a:avLst/>
              <a:gdLst/>
              <a:ahLst/>
              <a:cxnLst>
                <a:cxn ang="0">
                  <a:pos x="6" y="0"/>
                </a:cxn>
                <a:cxn ang="0">
                  <a:pos x="0" y="2"/>
                </a:cxn>
                <a:cxn ang="0">
                  <a:pos x="0" y="2"/>
                </a:cxn>
                <a:cxn ang="0">
                  <a:pos x="0" y="5"/>
                </a:cxn>
                <a:cxn ang="0">
                  <a:pos x="0" y="5"/>
                </a:cxn>
                <a:cxn ang="0">
                  <a:pos x="0" y="5"/>
                </a:cxn>
                <a:cxn ang="0">
                  <a:pos x="0" y="7"/>
                </a:cxn>
                <a:cxn ang="0">
                  <a:pos x="1" y="10"/>
                </a:cxn>
                <a:cxn ang="0">
                  <a:pos x="3" y="10"/>
                </a:cxn>
                <a:cxn ang="0">
                  <a:pos x="1" y="7"/>
                </a:cxn>
                <a:cxn ang="0">
                  <a:pos x="1" y="5"/>
                </a:cxn>
                <a:cxn ang="0">
                  <a:pos x="3" y="8"/>
                </a:cxn>
                <a:cxn ang="0">
                  <a:pos x="3" y="5"/>
                </a:cxn>
                <a:cxn ang="0">
                  <a:pos x="5" y="8"/>
                </a:cxn>
                <a:cxn ang="0">
                  <a:pos x="3" y="5"/>
                </a:cxn>
                <a:cxn ang="0">
                  <a:pos x="5" y="8"/>
                </a:cxn>
                <a:cxn ang="0">
                  <a:pos x="8" y="8"/>
                </a:cxn>
                <a:cxn ang="0">
                  <a:pos x="8" y="3"/>
                </a:cxn>
                <a:cxn ang="0">
                  <a:pos x="118" y="3"/>
                </a:cxn>
                <a:cxn ang="0">
                  <a:pos x="118" y="8"/>
                </a:cxn>
                <a:cxn ang="0">
                  <a:pos x="126" y="8"/>
                </a:cxn>
                <a:cxn ang="0">
                  <a:pos x="126" y="0"/>
                </a:cxn>
                <a:cxn ang="0">
                  <a:pos x="6" y="0"/>
                </a:cxn>
              </a:cxnLst>
              <a:rect l="0" t="0" r="r" b="b"/>
              <a:pathLst>
                <a:path w="126" h="10">
                  <a:moveTo>
                    <a:pt x="6" y="0"/>
                  </a:moveTo>
                  <a:lnTo>
                    <a:pt x="0" y="2"/>
                  </a:lnTo>
                  <a:lnTo>
                    <a:pt x="0" y="2"/>
                  </a:lnTo>
                  <a:lnTo>
                    <a:pt x="0" y="5"/>
                  </a:lnTo>
                  <a:lnTo>
                    <a:pt x="0" y="5"/>
                  </a:lnTo>
                  <a:lnTo>
                    <a:pt x="0" y="5"/>
                  </a:lnTo>
                  <a:lnTo>
                    <a:pt x="0" y="7"/>
                  </a:lnTo>
                  <a:lnTo>
                    <a:pt x="1" y="10"/>
                  </a:lnTo>
                  <a:lnTo>
                    <a:pt x="3" y="10"/>
                  </a:lnTo>
                  <a:lnTo>
                    <a:pt x="1" y="7"/>
                  </a:lnTo>
                  <a:lnTo>
                    <a:pt x="1" y="5"/>
                  </a:lnTo>
                  <a:lnTo>
                    <a:pt x="3" y="8"/>
                  </a:lnTo>
                  <a:lnTo>
                    <a:pt x="3" y="5"/>
                  </a:lnTo>
                  <a:lnTo>
                    <a:pt x="5" y="8"/>
                  </a:lnTo>
                  <a:lnTo>
                    <a:pt x="3" y="5"/>
                  </a:lnTo>
                  <a:lnTo>
                    <a:pt x="5" y="8"/>
                  </a:lnTo>
                  <a:lnTo>
                    <a:pt x="8" y="8"/>
                  </a:lnTo>
                  <a:lnTo>
                    <a:pt x="8" y="3"/>
                  </a:lnTo>
                  <a:lnTo>
                    <a:pt x="118" y="3"/>
                  </a:lnTo>
                  <a:lnTo>
                    <a:pt x="118" y="8"/>
                  </a:lnTo>
                  <a:lnTo>
                    <a:pt x="126" y="8"/>
                  </a:lnTo>
                  <a:lnTo>
                    <a:pt x="126" y="0"/>
                  </a:lnTo>
                  <a:lnTo>
                    <a:pt x="6"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16" name="Freeform 841"/>
            <p:cNvSpPr>
              <a:spLocks/>
            </p:cNvSpPr>
            <p:nvPr/>
          </p:nvSpPr>
          <p:spPr bwMode="auto">
            <a:xfrm>
              <a:off x="13066713" y="4456113"/>
              <a:ext cx="1588" cy="3175"/>
            </a:xfrm>
            <a:custGeom>
              <a:avLst/>
              <a:gdLst/>
              <a:ahLst/>
              <a:cxnLst>
                <a:cxn ang="0">
                  <a:pos x="0" y="0"/>
                </a:cxn>
                <a:cxn ang="0">
                  <a:pos x="0" y="2"/>
                </a:cxn>
                <a:cxn ang="0">
                  <a:pos x="1" y="2"/>
                </a:cxn>
                <a:cxn ang="0">
                  <a:pos x="1" y="2"/>
                </a:cxn>
                <a:cxn ang="0">
                  <a:pos x="0" y="0"/>
                </a:cxn>
              </a:cxnLst>
              <a:rect l="0" t="0" r="r" b="b"/>
              <a:pathLst>
                <a:path w="1" h="2">
                  <a:moveTo>
                    <a:pt x="0" y="0"/>
                  </a:moveTo>
                  <a:lnTo>
                    <a:pt x="0" y="2"/>
                  </a:lnTo>
                  <a:lnTo>
                    <a:pt x="1" y="2"/>
                  </a:lnTo>
                  <a:lnTo>
                    <a:pt x="1" y="2"/>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17" name="Freeform 842"/>
            <p:cNvSpPr>
              <a:spLocks/>
            </p:cNvSpPr>
            <p:nvPr/>
          </p:nvSpPr>
          <p:spPr bwMode="auto">
            <a:xfrm>
              <a:off x="13066713" y="4456113"/>
              <a:ext cx="1588" cy="3175"/>
            </a:xfrm>
            <a:custGeom>
              <a:avLst/>
              <a:gdLst/>
              <a:ahLst/>
              <a:cxnLst>
                <a:cxn ang="0">
                  <a:pos x="0" y="0"/>
                </a:cxn>
                <a:cxn ang="0">
                  <a:pos x="0" y="2"/>
                </a:cxn>
                <a:cxn ang="0">
                  <a:pos x="1" y="2"/>
                </a:cxn>
                <a:cxn ang="0">
                  <a:pos x="1" y="2"/>
                </a:cxn>
                <a:cxn ang="0">
                  <a:pos x="0" y="0"/>
                </a:cxn>
              </a:cxnLst>
              <a:rect l="0" t="0" r="r" b="b"/>
              <a:pathLst>
                <a:path w="1" h="2">
                  <a:moveTo>
                    <a:pt x="0" y="0"/>
                  </a:moveTo>
                  <a:lnTo>
                    <a:pt x="0" y="2"/>
                  </a:lnTo>
                  <a:lnTo>
                    <a:pt x="1" y="2"/>
                  </a:lnTo>
                  <a:lnTo>
                    <a:pt x="1" y="2"/>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18" name="Rectangle 843"/>
            <p:cNvSpPr>
              <a:spLocks noChangeArrowheads="1"/>
            </p:cNvSpPr>
            <p:nvPr/>
          </p:nvSpPr>
          <p:spPr bwMode="auto">
            <a:xfrm>
              <a:off x="13066713" y="4462463"/>
              <a:ext cx="1588" cy="15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19" name="Freeform 844"/>
            <p:cNvSpPr>
              <a:spLocks/>
            </p:cNvSpPr>
            <p:nvPr/>
          </p:nvSpPr>
          <p:spPr bwMode="auto">
            <a:xfrm>
              <a:off x="13066713" y="4462463"/>
              <a:ext cx="1588" cy="1588"/>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0" name="Rectangle 845"/>
            <p:cNvSpPr>
              <a:spLocks noChangeArrowheads="1"/>
            </p:cNvSpPr>
            <p:nvPr/>
          </p:nvSpPr>
          <p:spPr bwMode="auto">
            <a:xfrm>
              <a:off x="13066713" y="4543425"/>
              <a:ext cx="1588" cy="15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1" name="Freeform 846"/>
            <p:cNvSpPr>
              <a:spLocks/>
            </p:cNvSpPr>
            <p:nvPr/>
          </p:nvSpPr>
          <p:spPr bwMode="auto">
            <a:xfrm>
              <a:off x="13066713" y="4543425"/>
              <a:ext cx="1588" cy="1588"/>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2" name="Rectangle 847"/>
            <p:cNvSpPr>
              <a:spLocks noChangeArrowheads="1"/>
            </p:cNvSpPr>
            <p:nvPr/>
          </p:nvSpPr>
          <p:spPr bwMode="auto">
            <a:xfrm>
              <a:off x="13066713" y="4543425"/>
              <a:ext cx="1588" cy="15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3" name="Freeform 848"/>
            <p:cNvSpPr>
              <a:spLocks/>
            </p:cNvSpPr>
            <p:nvPr/>
          </p:nvSpPr>
          <p:spPr bwMode="auto">
            <a:xfrm>
              <a:off x="13066713" y="4543425"/>
              <a:ext cx="1588" cy="1588"/>
            </a:xfrm>
            <a:custGeom>
              <a:avLst/>
              <a:gdLst/>
              <a:ahLst/>
              <a:cxnLst>
                <a:cxn ang="0">
                  <a:pos x="0" y="0"/>
                </a:cxn>
                <a:cxn ang="0">
                  <a:pos x="0" y="1"/>
                </a:cxn>
                <a:cxn ang="0">
                  <a:pos x="0" y="1"/>
                </a:cxn>
                <a:cxn ang="0">
                  <a:pos x="0" y="0"/>
                </a:cxn>
              </a:cxnLst>
              <a:rect l="0" t="0" r="r" b="b"/>
              <a:pathLst>
                <a:path h="1">
                  <a:moveTo>
                    <a:pt x="0" y="0"/>
                  </a:moveTo>
                  <a:lnTo>
                    <a:pt x="0" y="1"/>
                  </a:lnTo>
                  <a:lnTo>
                    <a:pt x="0" y="1"/>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4" name="Freeform 849"/>
            <p:cNvSpPr>
              <a:spLocks/>
            </p:cNvSpPr>
            <p:nvPr/>
          </p:nvSpPr>
          <p:spPr bwMode="auto">
            <a:xfrm>
              <a:off x="13066713" y="4545013"/>
              <a:ext cx="1588" cy="3175"/>
            </a:xfrm>
            <a:custGeom>
              <a:avLst/>
              <a:gdLst/>
              <a:ahLst/>
              <a:cxnLst>
                <a:cxn ang="0">
                  <a:pos x="1" y="0"/>
                </a:cxn>
                <a:cxn ang="0">
                  <a:pos x="0" y="0"/>
                </a:cxn>
                <a:cxn ang="0">
                  <a:pos x="0" y="2"/>
                </a:cxn>
                <a:cxn ang="0">
                  <a:pos x="1" y="0"/>
                </a:cxn>
              </a:cxnLst>
              <a:rect l="0" t="0" r="r" b="b"/>
              <a:pathLst>
                <a:path w="1" h="2">
                  <a:moveTo>
                    <a:pt x="1" y="0"/>
                  </a:moveTo>
                  <a:lnTo>
                    <a:pt x="0" y="0"/>
                  </a:lnTo>
                  <a:lnTo>
                    <a:pt x="0" y="2"/>
                  </a:lnTo>
                  <a:lnTo>
                    <a:pt x="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5" name="Freeform 850"/>
            <p:cNvSpPr>
              <a:spLocks/>
            </p:cNvSpPr>
            <p:nvPr/>
          </p:nvSpPr>
          <p:spPr bwMode="auto">
            <a:xfrm>
              <a:off x="13066713" y="4545013"/>
              <a:ext cx="1588" cy="3175"/>
            </a:xfrm>
            <a:custGeom>
              <a:avLst/>
              <a:gdLst/>
              <a:ahLst/>
              <a:cxnLst>
                <a:cxn ang="0">
                  <a:pos x="1" y="0"/>
                </a:cxn>
                <a:cxn ang="0">
                  <a:pos x="0" y="0"/>
                </a:cxn>
                <a:cxn ang="0">
                  <a:pos x="0" y="2"/>
                </a:cxn>
                <a:cxn ang="0">
                  <a:pos x="1" y="0"/>
                </a:cxn>
              </a:cxnLst>
              <a:rect l="0" t="0" r="r" b="b"/>
              <a:pathLst>
                <a:path w="1" h="2">
                  <a:moveTo>
                    <a:pt x="1" y="0"/>
                  </a:moveTo>
                  <a:lnTo>
                    <a:pt x="0" y="0"/>
                  </a:lnTo>
                  <a:lnTo>
                    <a:pt x="0" y="2"/>
                  </a:lnTo>
                  <a:lnTo>
                    <a:pt x="1"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6" name="Freeform 851"/>
            <p:cNvSpPr>
              <a:spLocks/>
            </p:cNvSpPr>
            <p:nvPr/>
          </p:nvSpPr>
          <p:spPr bwMode="auto">
            <a:xfrm>
              <a:off x="13066713" y="4545013"/>
              <a:ext cx="12700" cy="15875"/>
            </a:xfrm>
            <a:custGeom>
              <a:avLst/>
              <a:gdLst/>
              <a:ahLst/>
              <a:cxnLst>
                <a:cxn ang="0">
                  <a:pos x="1" y="0"/>
                </a:cxn>
                <a:cxn ang="0">
                  <a:pos x="0" y="2"/>
                </a:cxn>
                <a:cxn ang="0">
                  <a:pos x="0" y="8"/>
                </a:cxn>
                <a:cxn ang="0">
                  <a:pos x="6" y="10"/>
                </a:cxn>
                <a:cxn ang="0">
                  <a:pos x="8" y="10"/>
                </a:cxn>
                <a:cxn ang="0">
                  <a:pos x="8" y="2"/>
                </a:cxn>
                <a:cxn ang="0">
                  <a:pos x="6" y="2"/>
                </a:cxn>
                <a:cxn ang="0">
                  <a:pos x="5" y="2"/>
                </a:cxn>
                <a:cxn ang="0">
                  <a:pos x="5" y="5"/>
                </a:cxn>
                <a:cxn ang="0">
                  <a:pos x="5" y="0"/>
                </a:cxn>
                <a:cxn ang="0">
                  <a:pos x="3" y="0"/>
                </a:cxn>
                <a:cxn ang="0">
                  <a:pos x="3" y="5"/>
                </a:cxn>
                <a:cxn ang="0">
                  <a:pos x="3" y="0"/>
                </a:cxn>
                <a:cxn ang="0">
                  <a:pos x="0" y="4"/>
                </a:cxn>
                <a:cxn ang="0">
                  <a:pos x="1" y="0"/>
                </a:cxn>
              </a:cxnLst>
              <a:rect l="0" t="0" r="r" b="b"/>
              <a:pathLst>
                <a:path w="8" h="10">
                  <a:moveTo>
                    <a:pt x="1" y="0"/>
                  </a:moveTo>
                  <a:lnTo>
                    <a:pt x="0" y="2"/>
                  </a:lnTo>
                  <a:lnTo>
                    <a:pt x="0" y="8"/>
                  </a:lnTo>
                  <a:lnTo>
                    <a:pt x="6" y="10"/>
                  </a:lnTo>
                  <a:lnTo>
                    <a:pt x="8" y="10"/>
                  </a:lnTo>
                  <a:lnTo>
                    <a:pt x="8" y="2"/>
                  </a:lnTo>
                  <a:lnTo>
                    <a:pt x="6" y="2"/>
                  </a:lnTo>
                  <a:lnTo>
                    <a:pt x="5" y="2"/>
                  </a:lnTo>
                  <a:lnTo>
                    <a:pt x="5" y="5"/>
                  </a:lnTo>
                  <a:lnTo>
                    <a:pt x="5" y="0"/>
                  </a:lnTo>
                  <a:lnTo>
                    <a:pt x="3" y="0"/>
                  </a:lnTo>
                  <a:lnTo>
                    <a:pt x="3" y="5"/>
                  </a:lnTo>
                  <a:lnTo>
                    <a:pt x="3" y="0"/>
                  </a:lnTo>
                  <a:lnTo>
                    <a:pt x="0" y="4"/>
                  </a:lnTo>
                  <a:lnTo>
                    <a:pt x="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7" name="Freeform 852"/>
            <p:cNvSpPr>
              <a:spLocks/>
            </p:cNvSpPr>
            <p:nvPr/>
          </p:nvSpPr>
          <p:spPr bwMode="auto">
            <a:xfrm>
              <a:off x="13066713" y="4545013"/>
              <a:ext cx="12700" cy="15875"/>
            </a:xfrm>
            <a:custGeom>
              <a:avLst/>
              <a:gdLst/>
              <a:ahLst/>
              <a:cxnLst>
                <a:cxn ang="0">
                  <a:pos x="1" y="0"/>
                </a:cxn>
                <a:cxn ang="0">
                  <a:pos x="0" y="2"/>
                </a:cxn>
                <a:cxn ang="0">
                  <a:pos x="0" y="8"/>
                </a:cxn>
                <a:cxn ang="0">
                  <a:pos x="6" y="10"/>
                </a:cxn>
                <a:cxn ang="0">
                  <a:pos x="8" y="10"/>
                </a:cxn>
                <a:cxn ang="0">
                  <a:pos x="8" y="2"/>
                </a:cxn>
                <a:cxn ang="0">
                  <a:pos x="6" y="2"/>
                </a:cxn>
                <a:cxn ang="0">
                  <a:pos x="5" y="2"/>
                </a:cxn>
                <a:cxn ang="0">
                  <a:pos x="5" y="5"/>
                </a:cxn>
                <a:cxn ang="0">
                  <a:pos x="5" y="0"/>
                </a:cxn>
                <a:cxn ang="0">
                  <a:pos x="3" y="0"/>
                </a:cxn>
                <a:cxn ang="0">
                  <a:pos x="3" y="5"/>
                </a:cxn>
                <a:cxn ang="0">
                  <a:pos x="3" y="0"/>
                </a:cxn>
                <a:cxn ang="0">
                  <a:pos x="0" y="4"/>
                </a:cxn>
                <a:cxn ang="0">
                  <a:pos x="1" y="0"/>
                </a:cxn>
              </a:cxnLst>
              <a:rect l="0" t="0" r="r" b="b"/>
              <a:pathLst>
                <a:path w="8" h="10">
                  <a:moveTo>
                    <a:pt x="1" y="0"/>
                  </a:moveTo>
                  <a:lnTo>
                    <a:pt x="0" y="2"/>
                  </a:lnTo>
                  <a:lnTo>
                    <a:pt x="0" y="8"/>
                  </a:lnTo>
                  <a:lnTo>
                    <a:pt x="6" y="10"/>
                  </a:lnTo>
                  <a:lnTo>
                    <a:pt x="8" y="10"/>
                  </a:lnTo>
                  <a:lnTo>
                    <a:pt x="8" y="2"/>
                  </a:lnTo>
                  <a:lnTo>
                    <a:pt x="6" y="2"/>
                  </a:lnTo>
                  <a:lnTo>
                    <a:pt x="5" y="2"/>
                  </a:lnTo>
                  <a:lnTo>
                    <a:pt x="5" y="5"/>
                  </a:lnTo>
                  <a:lnTo>
                    <a:pt x="5" y="0"/>
                  </a:lnTo>
                  <a:lnTo>
                    <a:pt x="3" y="0"/>
                  </a:lnTo>
                  <a:lnTo>
                    <a:pt x="3" y="5"/>
                  </a:lnTo>
                  <a:lnTo>
                    <a:pt x="3" y="0"/>
                  </a:lnTo>
                  <a:lnTo>
                    <a:pt x="0" y="4"/>
                  </a:lnTo>
                  <a:lnTo>
                    <a:pt x="1"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8" name="Rectangle 853"/>
            <p:cNvSpPr>
              <a:spLocks noChangeArrowheads="1"/>
            </p:cNvSpPr>
            <p:nvPr/>
          </p:nvSpPr>
          <p:spPr bwMode="auto">
            <a:xfrm>
              <a:off x="13254038" y="4548188"/>
              <a:ext cx="12700" cy="12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29" name="Rectangle 854"/>
            <p:cNvSpPr>
              <a:spLocks noChangeArrowheads="1"/>
            </p:cNvSpPr>
            <p:nvPr/>
          </p:nvSpPr>
          <p:spPr bwMode="auto">
            <a:xfrm>
              <a:off x="13254038" y="4548188"/>
              <a:ext cx="12700" cy="12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0" name="Freeform 855"/>
            <p:cNvSpPr>
              <a:spLocks/>
            </p:cNvSpPr>
            <p:nvPr/>
          </p:nvSpPr>
          <p:spPr bwMode="auto">
            <a:xfrm>
              <a:off x="13066713" y="4589463"/>
              <a:ext cx="12700" cy="15875"/>
            </a:xfrm>
            <a:custGeom>
              <a:avLst/>
              <a:gdLst/>
              <a:ahLst/>
              <a:cxnLst>
                <a:cxn ang="0">
                  <a:pos x="6" y="0"/>
                </a:cxn>
                <a:cxn ang="0">
                  <a:pos x="1" y="2"/>
                </a:cxn>
                <a:cxn ang="0">
                  <a:pos x="0" y="2"/>
                </a:cxn>
                <a:cxn ang="0">
                  <a:pos x="0" y="5"/>
                </a:cxn>
                <a:cxn ang="0">
                  <a:pos x="0" y="7"/>
                </a:cxn>
                <a:cxn ang="0">
                  <a:pos x="0" y="5"/>
                </a:cxn>
                <a:cxn ang="0">
                  <a:pos x="0" y="7"/>
                </a:cxn>
                <a:cxn ang="0">
                  <a:pos x="1" y="10"/>
                </a:cxn>
                <a:cxn ang="0">
                  <a:pos x="3" y="10"/>
                </a:cxn>
                <a:cxn ang="0">
                  <a:pos x="1" y="7"/>
                </a:cxn>
                <a:cxn ang="0">
                  <a:pos x="1" y="5"/>
                </a:cxn>
                <a:cxn ang="0">
                  <a:pos x="3" y="10"/>
                </a:cxn>
                <a:cxn ang="0">
                  <a:pos x="3" y="5"/>
                </a:cxn>
                <a:cxn ang="0">
                  <a:pos x="5" y="8"/>
                </a:cxn>
                <a:cxn ang="0">
                  <a:pos x="3" y="5"/>
                </a:cxn>
                <a:cxn ang="0">
                  <a:pos x="5" y="8"/>
                </a:cxn>
                <a:cxn ang="0">
                  <a:pos x="8" y="8"/>
                </a:cxn>
                <a:cxn ang="0">
                  <a:pos x="8" y="0"/>
                </a:cxn>
                <a:cxn ang="0">
                  <a:pos x="6" y="0"/>
                </a:cxn>
              </a:cxnLst>
              <a:rect l="0" t="0" r="r" b="b"/>
              <a:pathLst>
                <a:path w="8" h="10">
                  <a:moveTo>
                    <a:pt x="6" y="0"/>
                  </a:moveTo>
                  <a:lnTo>
                    <a:pt x="1" y="2"/>
                  </a:lnTo>
                  <a:lnTo>
                    <a:pt x="0" y="2"/>
                  </a:lnTo>
                  <a:lnTo>
                    <a:pt x="0" y="5"/>
                  </a:lnTo>
                  <a:lnTo>
                    <a:pt x="0" y="7"/>
                  </a:lnTo>
                  <a:lnTo>
                    <a:pt x="0" y="5"/>
                  </a:lnTo>
                  <a:lnTo>
                    <a:pt x="0" y="7"/>
                  </a:lnTo>
                  <a:lnTo>
                    <a:pt x="1" y="10"/>
                  </a:lnTo>
                  <a:lnTo>
                    <a:pt x="3" y="10"/>
                  </a:lnTo>
                  <a:lnTo>
                    <a:pt x="1" y="7"/>
                  </a:lnTo>
                  <a:lnTo>
                    <a:pt x="1" y="5"/>
                  </a:lnTo>
                  <a:lnTo>
                    <a:pt x="3" y="10"/>
                  </a:lnTo>
                  <a:lnTo>
                    <a:pt x="3" y="5"/>
                  </a:lnTo>
                  <a:lnTo>
                    <a:pt x="5" y="8"/>
                  </a:lnTo>
                  <a:lnTo>
                    <a:pt x="3" y="5"/>
                  </a:lnTo>
                  <a:lnTo>
                    <a:pt x="5" y="8"/>
                  </a:lnTo>
                  <a:lnTo>
                    <a:pt x="8" y="8"/>
                  </a:lnTo>
                  <a:lnTo>
                    <a:pt x="8" y="0"/>
                  </a:lnTo>
                  <a:lnTo>
                    <a:pt x="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1" name="Freeform 856"/>
            <p:cNvSpPr>
              <a:spLocks/>
            </p:cNvSpPr>
            <p:nvPr/>
          </p:nvSpPr>
          <p:spPr bwMode="auto">
            <a:xfrm>
              <a:off x="13066713" y="4589463"/>
              <a:ext cx="12700" cy="15875"/>
            </a:xfrm>
            <a:custGeom>
              <a:avLst/>
              <a:gdLst/>
              <a:ahLst/>
              <a:cxnLst>
                <a:cxn ang="0">
                  <a:pos x="6" y="0"/>
                </a:cxn>
                <a:cxn ang="0">
                  <a:pos x="1" y="2"/>
                </a:cxn>
                <a:cxn ang="0">
                  <a:pos x="0" y="2"/>
                </a:cxn>
                <a:cxn ang="0">
                  <a:pos x="0" y="5"/>
                </a:cxn>
                <a:cxn ang="0">
                  <a:pos x="0" y="7"/>
                </a:cxn>
                <a:cxn ang="0">
                  <a:pos x="0" y="5"/>
                </a:cxn>
                <a:cxn ang="0">
                  <a:pos x="0" y="7"/>
                </a:cxn>
                <a:cxn ang="0">
                  <a:pos x="1" y="10"/>
                </a:cxn>
                <a:cxn ang="0">
                  <a:pos x="3" y="10"/>
                </a:cxn>
                <a:cxn ang="0">
                  <a:pos x="1" y="7"/>
                </a:cxn>
                <a:cxn ang="0">
                  <a:pos x="1" y="5"/>
                </a:cxn>
                <a:cxn ang="0">
                  <a:pos x="3" y="10"/>
                </a:cxn>
                <a:cxn ang="0">
                  <a:pos x="3" y="5"/>
                </a:cxn>
                <a:cxn ang="0">
                  <a:pos x="5" y="8"/>
                </a:cxn>
                <a:cxn ang="0">
                  <a:pos x="3" y="5"/>
                </a:cxn>
                <a:cxn ang="0">
                  <a:pos x="5" y="8"/>
                </a:cxn>
                <a:cxn ang="0">
                  <a:pos x="8" y="8"/>
                </a:cxn>
                <a:cxn ang="0">
                  <a:pos x="8" y="0"/>
                </a:cxn>
                <a:cxn ang="0">
                  <a:pos x="6" y="0"/>
                </a:cxn>
              </a:cxnLst>
              <a:rect l="0" t="0" r="r" b="b"/>
              <a:pathLst>
                <a:path w="8" h="10">
                  <a:moveTo>
                    <a:pt x="6" y="0"/>
                  </a:moveTo>
                  <a:lnTo>
                    <a:pt x="1" y="2"/>
                  </a:lnTo>
                  <a:lnTo>
                    <a:pt x="0" y="2"/>
                  </a:lnTo>
                  <a:lnTo>
                    <a:pt x="0" y="5"/>
                  </a:lnTo>
                  <a:lnTo>
                    <a:pt x="0" y="7"/>
                  </a:lnTo>
                  <a:lnTo>
                    <a:pt x="0" y="5"/>
                  </a:lnTo>
                  <a:lnTo>
                    <a:pt x="0" y="7"/>
                  </a:lnTo>
                  <a:lnTo>
                    <a:pt x="1" y="10"/>
                  </a:lnTo>
                  <a:lnTo>
                    <a:pt x="3" y="10"/>
                  </a:lnTo>
                  <a:lnTo>
                    <a:pt x="1" y="7"/>
                  </a:lnTo>
                  <a:lnTo>
                    <a:pt x="1" y="5"/>
                  </a:lnTo>
                  <a:lnTo>
                    <a:pt x="3" y="10"/>
                  </a:lnTo>
                  <a:lnTo>
                    <a:pt x="3" y="5"/>
                  </a:lnTo>
                  <a:lnTo>
                    <a:pt x="5" y="8"/>
                  </a:lnTo>
                  <a:lnTo>
                    <a:pt x="3" y="5"/>
                  </a:lnTo>
                  <a:lnTo>
                    <a:pt x="5" y="8"/>
                  </a:lnTo>
                  <a:lnTo>
                    <a:pt x="8" y="8"/>
                  </a:lnTo>
                  <a:lnTo>
                    <a:pt x="8" y="0"/>
                  </a:lnTo>
                  <a:lnTo>
                    <a:pt x="6"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2" name="Rectangle 857"/>
            <p:cNvSpPr>
              <a:spLocks noChangeArrowheads="1"/>
            </p:cNvSpPr>
            <p:nvPr/>
          </p:nvSpPr>
          <p:spPr bwMode="auto">
            <a:xfrm>
              <a:off x="13254038" y="4589463"/>
              <a:ext cx="12700" cy="12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3" name="Rectangle 858"/>
            <p:cNvSpPr>
              <a:spLocks noChangeArrowheads="1"/>
            </p:cNvSpPr>
            <p:nvPr/>
          </p:nvSpPr>
          <p:spPr bwMode="auto">
            <a:xfrm>
              <a:off x="13254038" y="4589463"/>
              <a:ext cx="12700" cy="12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4" name="Freeform 859"/>
            <p:cNvSpPr>
              <a:spLocks/>
            </p:cNvSpPr>
            <p:nvPr/>
          </p:nvSpPr>
          <p:spPr bwMode="auto">
            <a:xfrm>
              <a:off x="13066713" y="4602163"/>
              <a:ext cx="1588" cy="6350"/>
            </a:xfrm>
            <a:custGeom>
              <a:avLst/>
              <a:gdLst/>
              <a:ahLst/>
              <a:cxnLst>
                <a:cxn ang="0">
                  <a:pos x="0" y="0"/>
                </a:cxn>
                <a:cxn ang="0">
                  <a:pos x="0" y="2"/>
                </a:cxn>
                <a:cxn ang="0">
                  <a:pos x="1" y="4"/>
                </a:cxn>
                <a:cxn ang="0">
                  <a:pos x="1" y="2"/>
                </a:cxn>
                <a:cxn ang="0">
                  <a:pos x="0" y="0"/>
                </a:cxn>
              </a:cxnLst>
              <a:rect l="0" t="0" r="r" b="b"/>
              <a:pathLst>
                <a:path w="1" h="4">
                  <a:moveTo>
                    <a:pt x="0" y="0"/>
                  </a:moveTo>
                  <a:lnTo>
                    <a:pt x="0" y="2"/>
                  </a:lnTo>
                  <a:lnTo>
                    <a:pt x="1" y="4"/>
                  </a:lnTo>
                  <a:lnTo>
                    <a:pt x="1" y="2"/>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5" name="Freeform 860"/>
            <p:cNvSpPr>
              <a:spLocks/>
            </p:cNvSpPr>
            <p:nvPr/>
          </p:nvSpPr>
          <p:spPr bwMode="auto">
            <a:xfrm>
              <a:off x="13066713" y="4602163"/>
              <a:ext cx="1588" cy="6350"/>
            </a:xfrm>
            <a:custGeom>
              <a:avLst/>
              <a:gdLst/>
              <a:ahLst/>
              <a:cxnLst>
                <a:cxn ang="0">
                  <a:pos x="0" y="0"/>
                </a:cxn>
                <a:cxn ang="0">
                  <a:pos x="0" y="2"/>
                </a:cxn>
                <a:cxn ang="0">
                  <a:pos x="1" y="4"/>
                </a:cxn>
                <a:cxn ang="0">
                  <a:pos x="1" y="2"/>
                </a:cxn>
                <a:cxn ang="0">
                  <a:pos x="0" y="0"/>
                </a:cxn>
              </a:cxnLst>
              <a:rect l="0" t="0" r="r" b="b"/>
              <a:pathLst>
                <a:path w="1" h="4">
                  <a:moveTo>
                    <a:pt x="0" y="0"/>
                  </a:moveTo>
                  <a:lnTo>
                    <a:pt x="0" y="2"/>
                  </a:lnTo>
                  <a:lnTo>
                    <a:pt x="1" y="4"/>
                  </a:lnTo>
                  <a:lnTo>
                    <a:pt x="1" y="2"/>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6" name="Rectangle 861"/>
            <p:cNvSpPr>
              <a:spLocks noChangeArrowheads="1"/>
            </p:cNvSpPr>
            <p:nvPr/>
          </p:nvSpPr>
          <p:spPr bwMode="auto">
            <a:xfrm>
              <a:off x="13066713" y="4608513"/>
              <a:ext cx="1588" cy="15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7" name="Freeform 862"/>
            <p:cNvSpPr>
              <a:spLocks/>
            </p:cNvSpPr>
            <p:nvPr/>
          </p:nvSpPr>
          <p:spPr bwMode="auto">
            <a:xfrm>
              <a:off x="13066713" y="4608513"/>
              <a:ext cx="1588" cy="1588"/>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8" name="Rectangle 863"/>
            <p:cNvSpPr>
              <a:spLocks noChangeArrowheads="1"/>
            </p:cNvSpPr>
            <p:nvPr/>
          </p:nvSpPr>
          <p:spPr bwMode="auto">
            <a:xfrm>
              <a:off x="13066713" y="4689475"/>
              <a:ext cx="1588" cy="15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39" name="Freeform 864"/>
            <p:cNvSpPr>
              <a:spLocks/>
            </p:cNvSpPr>
            <p:nvPr/>
          </p:nvSpPr>
          <p:spPr bwMode="auto">
            <a:xfrm>
              <a:off x="13066713" y="4689475"/>
              <a:ext cx="1588" cy="1588"/>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0" name="Freeform 865"/>
            <p:cNvSpPr>
              <a:spLocks/>
            </p:cNvSpPr>
            <p:nvPr/>
          </p:nvSpPr>
          <p:spPr bwMode="auto">
            <a:xfrm>
              <a:off x="13066713" y="4691063"/>
              <a:ext cx="12700" cy="15875"/>
            </a:xfrm>
            <a:custGeom>
              <a:avLst/>
              <a:gdLst/>
              <a:ahLst/>
              <a:cxnLst>
                <a:cxn ang="0">
                  <a:pos x="0" y="0"/>
                </a:cxn>
                <a:cxn ang="0">
                  <a:pos x="0" y="0"/>
                </a:cxn>
                <a:cxn ang="0">
                  <a:pos x="0" y="5"/>
                </a:cxn>
                <a:cxn ang="0">
                  <a:pos x="0" y="4"/>
                </a:cxn>
                <a:cxn ang="0">
                  <a:pos x="0" y="5"/>
                </a:cxn>
                <a:cxn ang="0">
                  <a:pos x="0" y="7"/>
                </a:cxn>
                <a:cxn ang="0">
                  <a:pos x="1" y="5"/>
                </a:cxn>
                <a:cxn ang="0">
                  <a:pos x="0" y="8"/>
                </a:cxn>
                <a:cxn ang="0">
                  <a:pos x="6" y="10"/>
                </a:cxn>
                <a:cxn ang="0">
                  <a:pos x="8" y="10"/>
                </a:cxn>
                <a:cxn ang="0">
                  <a:pos x="8" y="2"/>
                </a:cxn>
                <a:cxn ang="0">
                  <a:pos x="6" y="2"/>
                </a:cxn>
                <a:cxn ang="0">
                  <a:pos x="5" y="2"/>
                </a:cxn>
                <a:cxn ang="0">
                  <a:pos x="3" y="5"/>
                </a:cxn>
                <a:cxn ang="0">
                  <a:pos x="5" y="2"/>
                </a:cxn>
                <a:cxn ang="0">
                  <a:pos x="0" y="0"/>
                </a:cxn>
              </a:cxnLst>
              <a:rect l="0" t="0" r="r" b="b"/>
              <a:pathLst>
                <a:path w="8" h="10">
                  <a:moveTo>
                    <a:pt x="0" y="0"/>
                  </a:moveTo>
                  <a:lnTo>
                    <a:pt x="0" y="0"/>
                  </a:lnTo>
                  <a:lnTo>
                    <a:pt x="0" y="5"/>
                  </a:lnTo>
                  <a:lnTo>
                    <a:pt x="0" y="4"/>
                  </a:lnTo>
                  <a:lnTo>
                    <a:pt x="0" y="5"/>
                  </a:lnTo>
                  <a:lnTo>
                    <a:pt x="0" y="7"/>
                  </a:lnTo>
                  <a:lnTo>
                    <a:pt x="1" y="5"/>
                  </a:lnTo>
                  <a:lnTo>
                    <a:pt x="0" y="8"/>
                  </a:lnTo>
                  <a:lnTo>
                    <a:pt x="6" y="10"/>
                  </a:lnTo>
                  <a:lnTo>
                    <a:pt x="8" y="10"/>
                  </a:lnTo>
                  <a:lnTo>
                    <a:pt x="8" y="2"/>
                  </a:lnTo>
                  <a:lnTo>
                    <a:pt x="6" y="2"/>
                  </a:lnTo>
                  <a:lnTo>
                    <a:pt x="5" y="2"/>
                  </a:lnTo>
                  <a:lnTo>
                    <a:pt x="3" y="5"/>
                  </a:lnTo>
                  <a:lnTo>
                    <a:pt x="5" y="2"/>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1" name="Freeform 866"/>
            <p:cNvSpPr>
              <a:spLocks/>
            </p:cNvSpPr>
            <p:nvPr/>
          </p:nvSpPr>
          <p:spPr bwMode="auto">
            <a:xfrm>
              <a:off x="13066713" y="4691063"/>
              <a:ext cx="12700" cy="15875"/>
            </a:xfrm>
            <a:custGeom>
              <a:avLst/>
              <a:gdLst/>
              <a:ahLst/>
              <a:cxnLst>
                <a:cxn ang="0">
                  <a:pos x="0" y="0"/>
                </a:cxn>
                <a:cxn ang="0">
                  <a:pos x="0" y="0"/>
                </a:cxn>
                <a:cxn ang="0">
                  <a:pos x="0" y="5"/>
                </a:cxn>
                <a:cxn ang="0">
                  <a:pos x="0" y="4"/>
                </a:cxn>
                <a:cxn ang="0">
                  <a:pos x="0" y="5"/>
                </a:cxn>
                <a:cxn ang="0">
                  <a:pos x="0" y="7"/>
                </a:cxn>
                <a:cxn ang="0">
                  <a:pos x="1" y="5"/>
                </a:cxn>
                <a:cxn ang="0">
                  <a:pos x="0" y="8"/>
                </a:cxn>
                <a:cxn ang="0">
                  <a:pos x="6" y="10"/>
                </a:cxn>
                <a:cxn ang="0">
                  <a:pos x="8" y="10"/>
                </a:cxn>
                <a:cxn ang="0">
                  <a:pos x="8" y="2"/>
                </a:cxn>
                <a:cxn ang="0">
                  <a:pos x="6" y="2"/>
                </a:cxn>
                <a:cxn ang="0">
                  <a:pos x="5" y="2"/>
                </a:cxn>
                <a:cxn ang="0">
                  <a:pos x="3" y="5"/>
                </a:cxn>
                <a:cxn ang="0">
                  <a:pos x="5" y="2"/>
                </a:cxn>
                <a:cxn ang="0">
                  <a:pos x="0" y="0"/>
                </a:cxn>
              </a:cxnLst>
              <a:rect l="0" t="0" r="r" b="b"/>
              <a:pathLst>
                <a:path w="8" h="10">
                  <a:moveTo>
                    <a:pt x="0" y="0"/>
                  </a:moveTo>
                  <a:lnTo>
                    <a:pt x="0" y="0"/>
                  </a:lnTo>
                  <a:lnTo>
                    <a:pt x="0" y="5"/>
                  </a:lnTo>
                  <a:lnTo>
                    <a:pt x="0" y="4"/>
                  </a:lnTo>
                  <a:lnTo>
                    <a:pt x="0" y="5"/>
                  </a:lnTo>
                  <a:lnTo>
                    <a:pt x="0" y="7"/>
                  </a:lnTo>
                  <a:lnTo>
                    <a:pt x="1" y="5"/>
                  </a:lnTo>
                  <a:lnTo>
                    <a:pt x="0" y="8"/>
                  </a:lnTo>
                  <a:lnTo>
                    <a:pt x="6" y="10"/>
                  </a:lnTo>
                  <a:lnTo>
                    <a:pt x="8" y="10"/>
                  </a:lnTo>
                  <a:lnTo>
                    <a:pt x="8" y="2"/>
                  </a:lnTo>
                  <a:lnTo>
                    <a:pt x="6" y="2"/>
                  </a:lnTo>
                  <a:lnTo>
                    <a:pt x="5" y="2"/>
                  </a:lnTo>
                  <a:lnTo>
                    <a:pt x="3" y="5"/>
                  </a:lnTo>
                  <a:lnTo>
                    <a:pt x="5" y="2"/>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2" name="Rectangle 867"/>
            <p:cNvSpPr>
              <a:spLocks noChangeArrowheads="1"/>
            </p:cNvSpPr>
            <p:nvPr/>
          </p:nvSpPr>
          <p:spPr bwMode="auto">
            <a:xfrm>
              <a:off x="13254038" y="4694238"/>
              <a:ext cx="12700" cy="12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3" name="Rectangle 868"/>
            <p:cNvSpPr>
              <a:spLocks noChangeArrowheads="1"/>
            </p:cNvSpPr>
            <p:nvPr/>
          </p:nvSpPr>
          <p:spPr bwMode="auto">
            <a:xfrm>
              <a:off x="13254038" y="4694238"/>
              <a:ext cx="12700" cy="12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4" name="Freeform 869"/>
            <p:cNvSpPr>
              <a:spLocks/>
            </p:cNvSpPr>
            <p:nvPr/>
          </p:nvSpPr>
          <p:spPr bwMode="auto">
            <a:xfrm>
              <a:off x="13066713" y="4735513"/>
              <a:ext cx="200025" cy="15875"/>
            </a:xfrm>
            <a:custGeom>
              <a:avLst/>
              <a:gdLst/>
              <a:ahLst/>
              <a:cxnLst>
                <a:cxn ang="0">
                  <a:pos x="6" y="0"/>
                </a:cxn>
                <a:cxn ang="0">
                  <a:pos x="3" y="2"/>
                </a:cxn>
                <a:cxn ang="0">
                  <a:pos x="0" y="2"/>
                </a:cxn>
                <a:cxn ang="0">
                  <a:pos x="0" y="8"/>
                </a:cxn>
                <a:cxn ang="0">
                  <a:pos x="1" y="10"/>
                </a:cxn>
                <a:cxn ang="0">
                  <a:pos x="0" y="7"/>
                </a:cxn>
                <a:cxn ang="0">
                  <a:pos x="3" y="10"/>
                </a:cxn>
                <a:cxn ang="0">
                  <a:pos x="1" y="7"/>
                </a:cxn>
                <a:cxn ang="0">
                  <a:pos x="3" y="10"/>
                </a:cxn>
                <a:cxn ang="0">
                  <a:pos x="5" y="10"/>
                </a:cxn>
                <a:cxn ang="0">
                  <a:pos x="3" y="5"/>
                </a:cxn>
                <a:cxn ang="0">
                  <a:pos x="5" y="10"/>
                </a:cxn>
                <a:cxn ang="0">
                  <a:pos x="126" y="10"/>
                </a:cxn>
                <a:cxn ang="0">
                  <a:pos x="126" y="2"/>
                </a:cxn>
                <a:cxn ang="0">
                  <a:pos x="118" y="2"/>
                </a:cxn>
                <a:cxn ang="0">
                  <a:pos x="118" y="2"/>
                </a:cxn>
                <a:cxn ang="0">
                  <a:pos x="8" y="2"/>
                </a:cxn>
                <a:cxn ang="0">
                  <a:pos x="8" y="0"/>
                </a:cxn>
                <a:cxn ang="0">
                  <a:pos x="6" y="0"/>
                </a:cxn>
              </a:cxnLst>
              <a:rect l="0" t="0" r="r" b="b"/>
              <a:pathLst>
                <a:path w="126" h="10">
                  <a:moveTo>
                    <a:pt x="6" y="0"/>
                  </a:moveTo>
                  <a:lnTo>
                    <a:pt x="3" y="2"/>
                  </a:lnTo>
                  <a:lnTo>
                    <a:pt x="0" y="2"/>
                  </a:lnTo>
                  <a:lnTo>
                    <a:pt x="0" y="8"/>
                  </a:lnTo>
                  <a:lnTo>
                    <a:pt x="1" y="10"/>
                  </a:lnTo>
                  <a:lnTo>
                    <a:pt x="0" y="7"/>
                  </a:lnTo>
                  <a:lnTo>
                    <a:pt x="3" y="10"/>
                  </a:lnTo>
                  <a:lnTo>
                    <a:pt x="1" y="7"/>
                  </a:lnTo>
                  <a:lnTo>
                    <a:pt x="3" y="10"/>
                  </a:lnTo>
                  <a:lnTo>
                    <a:pt x="5" y="10"/>
                  </a:lnTo>
                  <a:lnTo>
                    <a:pt x="3" y="5"/>
                  </a:lnTo>
                  <a:lnTo>
                    <a:pt x="5" y="10"/>
                  </a:lnTo>
                  <a:lnTo>
                    <a:pt x="126" y="10"/>
                  </a:lnTo>
                  <a:lnTo>
                    <a:pt x="126" y="2"/>
                  </a:lnTo>
                  <a:lnTo>
                    <a:pt x="118" y="2"/>
                  </a:lnTo>
                  <a:lnTo>
                    <a:pt x="118" y="2"/>
                  </a:lnTo>
                  <a:lnTo>
                    <a:pt x="8" y="2"/>
                  </a:lnTo>
                  <a:lnTo>
                    <a:pt x="8" y="0"/>
                  </a:lnTo>
                  <a:lnTo>
                    <a:pt x="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5" name="Freeform 870"/>
            <p:cNvSpPr>
              <a:spLocks/>
            </p:cNvSpPr>
            <p:nvPr/>
          </p:nvSpPr>
          <p:spPr bwMode="auto">
            <a:xfrm>
              <a:off x="13066713" y="4735513"/>
              <a:ext cx="200025" cy="15875"/>
            </a:xfrm>
            <a:custGeom>
              <a:avLst/>
              <a:gdLst/>
              <a:ahLst/>
              <a:cxnLst>
                <a:cxn ang="0">
                  <a:pos x="6" y="0"/>
                </a:cxn>
                <a:cxn ang="0">
                  <a:pos x="3" y="2"/>
                </a:cxn>
                <a:cxn ang="0">
                  <a:pos x="0" y="2"/>
                </a:cxn>
                <a:cxn ang="0">
                  <a:pos x="0" y="8"/>
                </a:cxn>
                <a:cxn ang="0">
                  <a:pos x="1" y="10"/>
                </a:cxn>
                <a:cxn ang="0">
                  <a:pos x="0" y="7"/>
                </a:cxn>
                <a:cxn ang="0">
                  <a:pos x="3" y="10"/>
                </a:cxn>
                <a:cxn ang="0">
                  <a:pos x="1" y="7"/>
                </a:cxn>
                <a:cxn ang="0">
                  <a:pos x="3" y="10"/>
                </a:cxn>
                <a:cxn ang="0">
                  <a:pos x="5" y="10"/>
                </a:cxn>
                <a:cxn ang="0">
                  <a:pos x="3" y="5"/>
                </a:cxn>
                <a:cxn ang="0">
                  <a:pos x="5" y="10"/>
                </a:cxn>
                <a:cxn ang="0">
                  <a:pos x="126" y="10"/>
                </a:cxn>
                <a:cxn ang="0">
                  <a:pos x="126" y="2"/>
                </a:cxn>
                <a:cxn ang="0">
                  <a:pos x="118" y="2"/>
                </a:cxn>
                <a:cxn ang="0">
                  <a:pos x="118" y="2"/>
                </a:cxn>
                <a:cxn ang="0">
                  <a:pos x="8" y="2"/>
                </a:cxn>
                <a:cxn ang="0">
                  <a:pos x="8" y="0"/>
                </a:cxn>
                <a:cxn ang="0">
                  <a:pos x="6" y="0"/>
                </a:cxn>
              </a:cxnLst>
              <a:rect l="0" t="0" r="r" b="b"/>
              <a:pathLst>
                <a:path w="126" h="10">
                  <a:moveTo>
                    <a:pt x="6" y="0"/>
                  </a:moveTo>
                  <a:lnTo>
                    <a:pt x="3" y="2"/>
                  </a:lnTo>
                  <a:lnTo>
                    <a:pt x="0" y="2"/>
                  </a:lnTo>
                  <a:lnTo>
                    <a:pt x="0" y="8"/>
                  </a:lnTo>
                  <a:lnTo>
                    <a:pt x="1" y="10"/>
                  </a:lnTo>
                  <a:lnTo>
                    <a:pt x="0" y="7"/>
                  </a:lnTo>
                  <a:lnTo>
                    <a:pt x="3" y="10"/>
                  </a:lnTo>
                  <a:lnTo>
                    <a:pt x="1" y="7"/>
                  </a:lnTo>
                  <a:lnTo>
                    <a:pt x="3" y="10"/>
                  </a:lnTo>
                  <a:lnTo>
                    <a:pt x="5" y="10"/>
                  </a:lnTo>
                  <a:lnTo>
                    <a:pt x="3" y="5"/>
                  </a:lnTo>
                  <a:lnTo>
                    <a:pt x="5" y="10"/>
                  </a:lnTo>
                  <a:lnTo>
                    <a:pt x="126" y="10"/>
                  </a:lnTo>
                  <a:lnTo>
                    <a:pt x="126" y="2"/>
                  </a:lnTo>
                  <a:lnTo>
                    <a:pt x="118" y="2"/>
                  </a:lnTo>
                  <a:lnTo>
                    <a:pt x="118" y="2"/>
                  </a:lnTo>
                  <a:lnTo>
                    <a:pt x="8" y="2"/>
                  </a:lnTo>
                  <a:lnTo>
                    <a:pt x="8" y="0"/>
                  </a:lnTo>
                  <a:lnTo>
                    <a:pt x="6"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6" name="Freeform 871"/>
            <p:cNvSpPr>
              <a:spLocks/>
            </p:cNvSpPr>
            <p:nvPr/>
          </p:nvSpPr>
          <p:spPr bwMode="auto">
            <a:xfrm>
              <a:off x="13066713" y="4748213"/>
              <a:ext cx="1588" cy="6350"/>
            </a:xfrm>
            <a:custGeom>
              <a:avLst/>
              <a:gdLst/>
              <a:ahLst/>
              <a:cxnLst>
                <a:cxn ang="0">
                  <a:pos x="0" y="0"/>
                </a:cxn>
                <a:cxn ang="0">
                  <a:pos x="0" y="2"/>
                </a:cxn>
                <a:cxn ang="0">
                  <a:pos x="1" y="4"/>
                </a:cxn>
                <a:cxn ang="0">
                  <a:pos x="1" y="4"/>
                </a:cxn>
                <a:cxn ang="0">
                  <a:pos x="0" y="0"/>
                </a:cxn>
              </a:cxnLst>
              <a:rect l="0" t="0" r="r" b="b"/>
              <a:pathLst>
                <a:path w="1" h="4">
                  <a:moveTo>
                    <a:pt x="0" y="0"/>
                  </a:moveTo>
                  <a:lnTo>
                    <a:pt x="0" y="2"/>
                  </a:lnTo>
                  <a:lnTo>
                    <a:pt x="1" y="4"/>
                  </a:lnTo>
                  <a:lnTo>
                    <a:pt x="1" y="4"/>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7" name="Freeform 872"/>
            <p:cNvSpPr>
              <a:spLocks/>
            </p:cNvSpPr>
            <p:nvPr/>
          </p:nvSpPr>
          <p:spPr bwMode="auto">
            <a:xfrm>
              <a:off x="13066713" y="4748213"/>
              <a:ext cx="1588" cy="6350"/>
            </a:xfrm>
            <a:custGeom>
              <a:avLst/>
              <a:gdLst/>
              <a:ahLst/>
              <a:cxnLst>
                <a:cxn ang="0">
                  <a:pos x="0" y="0"/>
                </a:cxn>
                <a:cxn ang="0">
                  <a:pos x="0" y="2"/>
                </a:cxn>
                <a:cxn ang="0">
                  <a:pos x="1" y="4"/>
                </a:cxn>
                <a:cxn ang="0">
                  <a:pos x="1" y="4"/>
                </a:cxn>
                <a:cxn ang="0">
                  <a:pos x="0" y="0"/>
                </a:cxn>
              </a:cxnLst>
              <a:rect l="0" t="0" r="r" b="b"/>
              <a:pathLst>
                <a:path w="1" h="4">
                  <a:moveTo>
                    <a:pt x="0" y="0"/>
                  </a:moveTo>
                  <a:lnTo>
                    <a:pt x="0" y="2"/>
                  </a:lnTo>
                  <a:lnTo>
                    <a:pt x="1" y="4"/>
                  </a:lnTo>
                  <a:lnTo>
                    <a:pt x="1" y="4"/>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8" name="Rectangle 873"/>
            <p:cNvSpPr>
              <a:spLocks noChangeArrowheads="1"/>
            </p:cNvSpPr>
            <p:nvPr/>
          </p:nvSpPr>
          <p:spPr bwMode="auto">
            <a:xfrm>
              <a:off x="13066713" y="4751388"/>
              <a:ext cx="1588" cy="31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49" name="Freeform 874"/>
            <p:cNvSpPr>
              <a:spLocks/>
            </p:cNvSpPr>
            <p:nvPr/>
          </p:nvSpPr>
          <p:spPr bwMode="auto">
            <a:xfrm>
              <a:off x="13066713" y="4751388"/>
              <a:ext cx="1588" cy="3175"/>
            </a:xfrm>
            <a:custGeom>
              <a:avLst/>
              <a:gdLst/>
              <a:ahLst/>
              <a:cxnLst>
                <a:cxn ang="0">
                  <a:pos x="0" y="0"/>
                </a:cxn>
                <a:cxn ang="0">
                  <a:pos x="0" y="2"/>
                </a:cxn>
                <a:cxn ang="0">
                  <a:pos x="0" y="2"/>
                </a:cxn>
                <a:cxn ang="0">
                  <a:pos x="0" y="0"/>
                </a:cxn>
              </a:cxnLst>
              <a:rect l="0" t="0" r="r" b="b"/>
              <a:pathLst>
                <a:path h="2">
                  <a:moveTo>
                    <a:pt x="0" y="0"/>
                  </a:moveTo>
                  <a:lnTo>
                    <a:pt x="0" y="2"/>
                  </a:lnTo>
                  <a:lnTo>
                    <a:pt x="0" y="2"/>
                  </a:ln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grpSp>
      <p:sp>
        <p:nvSpPr>
          <p:cNvPr id="50" name="TextBox 49"/>
          <p:cNvSpPr txBox="1"/>
          <p:nvPr/>
        </p:nvSpPr>
        <p:spPr>
          <a:xfrm>
            <a:off x="1282492" y="2922045"/>
            <a:ext cx="925171" cy="369332"/>
          </a:xfrm>
          <a:prstGeom prst="rect">
            <a:avLst/>
          </a:prstGeom>
          <a:noFill/>
        </p:spPr>
        <p:txBody>
          <a:bodyPr wrap="square" rtlCol="0">
            <a:spAutoFit/>
          </a:bodyPr>
          <a:lstStyle/>
          <a:p>
            <a:pPr algn="ctr" defTabSz="853775" fontAlgn="auto">
              <a:spcBef>
                <a:spcPts val="0"/>
              </a:spcBef>
              <a:spcAft>
                <a:spcPts val="0"/>
              </a:spcAft>
              <a:defRPr/>
            </a:pPr>
            <a:r>
              <a:rPr lang="zh-CN" altLang="en-US" sz="900" kern="0" dirty="0" smtClean="0">
                <a:solidFill>
                  <a:schemeClr val="bg1"/>
                </a:solidFill>
                <a:latin typeface="微软雅黑" pitchFamily="34" charset="-122"/>
                <a:ea typeface="微软雅黑" pitchFamily="34" charset="-122"/>
              </a:rPr>
              <a:t>应用</a:t>
            </a:r>
            <a:endParaRPr lang="en-US" altLang="zh-CN" sz="900" kern="0" dirty="0" smtClean="0">
              <a:solidFill>
                <a:schemeClr val="bg1"/>
              </a:solidFill>
              <a:latin typeface="微软雅黑" pitchFamily="34" charset="-122"/>
              <a:ea typeface="微软雅黑" pitchFamily="34" charset="-122"/>
            </a:endParaRPr>
          </a:p>
          <a:p>
            <a:pPr algn="ctr" defTabSz="853775" fontAlgn="auto">
              <a:spcBef>
                <a:spcPts val="0"/>
              </a:spcBef>
              <a:spcAft>
                <a:spcPts val="0"/>
              </a:spcAft>
              <a:defRPr/>
            </a:pPr>
            <a:r>
              <a:rPr lang="zh-CN" altLang="en-US" sz="900" kern="0" dirty="0" smtClean="0">
                <a:solidFill>
                  <a:schemeClr val="bg1"/>
                </a:solidFill>
                <a:latin typeface="微软雅黑" pitchFamily="34" charset="-122"/>
                <a:ea typeface="微软雅黑" pitchFamily="34" charset="-122"/>
              </a:rPr>
              <a:t>服务器</a:t>
            </a:r>
          </a:p>
        </p:txBody>
      </p:sp>
      <p:cxnSp>
        <p:nvCxnSpPr>
          <p:cNvPr id="51" name="直接连接符 50"/>
          <p:cNvCxnSpPr/>
          <p:nvPr/>
        </p:nvCxnSpPr>
        <p:spPr bwMode="auto">
          <a:xfrm>
            <a:off x="2203600" y="2569378"/>
            <a:ext cx="0" cy="373024"/>
          </a:xfrm>
          <a:prstGeom prst="line">
            <a:avLst/>
          </a:prstGeom>
          <a:noFill/>
          <a:ln w="9525" cap="flat" cmpd="sng" algn="ctr">
            <a:solidFill>
              <a:srgbClr val="E46D0A"/>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52" name="组合 186"/>
          <p:cNvGrpSpPr/>
          <p:nvPr/>
        </p:nvGrpSpPr>
        <p:grpSpPr>
          <a:xfrm>
            <a:off x="2608998" y="2325414"/>
            <a:ext cx="632285" cy="320572"/>
            <a:chOff x="10074276" y="2633663"/>
            <a:chExt cx="1089025" cy="385763"/>
          </a:xfrm>
        </p:grpSpPr>
        <p:sp>
          <p:nvSpPr>
            <p:cNvPr id="53" name="Freeform 593"/>
            <p:cNvSpPr>
              <a:spLocks/>
            </p:cNvSpPr>
            <p:nvPr/>
          </p:nvSpPr>
          <p:spPr bwMode="auto">
            <a:xfrm>
              <a:off x="10074276" y="2633663"/>
              <a:ext cx="1077913" cy="200025"/>
            </a:xfrm>
            <a:custGeom>
              <a:avLst/>
              <a:gdLst/>
              <a:ahLst/>
              <a:cxnLst>
                <a:cxn ang="0">
                  <a:pos x="0" y="123"/>
                </a:cxn>
                <a:cxn ang="0">
                  <a:pos x="2" y="120"/>
                </a:cxn>
                <a:cxn ang="0">
                  <a:pos x="7" y="110"/>
                </a:cxn>
                <a:cxn ang="0">
                  <a:pos x="25" y="92"/>
                </a:cxn>
                <a:cxn ang="0">
                  <a:pos x="71" y="54"/>
                </a:cxn>
                <a:cxn ang="0">
                  <a:pos x="99" y="38"/>
                </a:cxn>
                <a:cxn ang="0">
                  <a:pos x="129" y="26"/>
                </a:cxn>
                <a:cxn ang="0">
                  <a:pos x="160" y="18"/>
                </a:cxn>
                <a:cxn ang="0">
                  <a:pos x="198" y="10"/>
                </a:cxn>
                <a:cxn ang="0">
                  <a:pos x="244" y="5"/>
                </a:cxn>
                <a:cxn ang="0">
                  <a:pos x="299" y="2"/>
                </a:cxn>
                <a:cxn ang="0">
                  <a:pos x="380" y="0"/>
                </a:cxn>
                <a:cxn ang="0">
                  <a:pos x="433" y="3"/>
                </a:cxn>
                <a:cxn ang="0">
                  <a:pos x="493" y="10"/>
                </a:cxn>
                <a:cxn ang="0">
                  <a:pos x="554" y="23"/>
                </a:cxn>
                <a:cxn ang="0">
                  <a:pos x="613" y="41"/>
                </a:cxn>
                <a:cxn ang="0">
                  <a:pos x="679" y="69"/>
                </a:cxn>
                <a:cxn ang="0">
                  <a:pos x="679" y="74"/>
                </a:cxn>
                <a:cxn ang="0">
                  <a:pos x="674" y="72"/>
                </a:cxn>
                <a:cxn ang="0">
                  <a:pos x="674" y="72"/>
                </a:cxn>
                <a:cxn ang="0">
                  <a:pos x="671" y="74"/>
                </a:cxn>
                <a:cxn ang="0">
                  <a:pos x="658" y="67"/>
                </a:cxn>
                <a:cxn ang="0">
                  <a:pos x="589" y="41"/>
                </a:cxn>
                <a:cxn ang="0">
                  <a:pos x="533" y="28"/>
                </a:cxn>
                <a:cxn ang="0">
                  <a:pos x="480" y="18"/>
                </a:cxn>
                <a:cxn ang="0">
                  <a:pos x="433" y="11"/>
                </a:cxn>
                <a:cxn ang="0">
                  <a:pos x="380" y="8"/>
                </a:cxn>
                <a:cxn ang="0">
                  <a:pos x="299" y="10"/>
                </a:cxn>
                <a:cxn ang="0">
                  <a:pos x="244" y="13"/>
                </a:cxn>
                <a:cxn ang="0">
                  <a:pos x="188" y="21"/>
                </a:cxn>
                <a:cxn ang="0">
                  <a:pos x="138" y="33"/>
                </a:cxn>
                <a:cxn ang="0">
                  <a:pos x="102" y="46"/>
                </a:cxn>
                <a:cxn ang="0">
                  <a:pos x="60" y="72"/>
                </a:cxn>
                <a:cxn ang="0">
                  <a:pos x="25" y="103"/>
                </a:cxn>
                <a:cxn ang="0">
                  <a:pos x="14" y="117"/>
                </a:cxn>
                <a:cxn ang="0">
                  <a:pos x="5" y="123"/>
                </a:cxn>
              </a:cxnLst>
              <a:rect l="0" t="0" r="r" b="b"/>
              <a:pathLst>
                <a:path w="679" h="126">
                  <a:moveTo>
                    <a:pt x="2" y="126"/>
                  </a:moveTo>
                  <a:lnTo>
                    <a:pt x="0" y="123"/>
                  </a:lnTo>
                  <a:lnTo>
                    <a:pt x="0" y="123"/>
                  </a:lnTo>
                  <a:lnTo>
                    <a:pt x="2" y="120"/>
                  </a:lnTo>
                  <a:lnTo>
                    <a:pt x="5" y="113"/>
                  </a:lnTo>
                  <a:lnTo>
                    <a:pt x="7" y="110"/>
                  </a:lnTo>
                  <a:lnTo>
                    <a:pt x="7" y="110"/>
                  </a:lnTo>
                  <a:lnTo>
                    <a:pt x="25" y="92"/>
                  </a:lnTo>
                  <a:lnTo>
                    <a:pt x="46" y="72"/>
                  </a:lnTo>
                  <a:lnTo>
                    <a:pt x="71" y="54"/>
                  </a:lnTo>
                  <a:lnTo>
                    <a:pt x="86" y="44"/>
                  </a:lnTo>
                  <a:lnTo>
                    <a:pt x="99" y="38"/>
                  </a:lnTo>
                  <a:lnTo>
                    <a:pt x="115" y="31"/>
                  </a:lnTo>
                  <a:lnTo>
                    <a:pt x="129" y="26"/>
                  </a:lnTo>
                  <a:lnTo>
                    <a:pt x="143" y="21"/>
                  </a:lnTo>
                  <a:lnTo>
                    <a:pt x="160" y="18"/>
                  </a:lnTo>
                  <a:lnTo>
                    <a:pt x="178" y="15"/>
                  </a:lnTo>
                  <a:lnTo>
                    <a:pt x="198" y="10"/>
                  </a:lnTo>
                  <a:lnTo>
                    <a:pt x="219" y="8"/>
                  </a:lnTo>
                  <a:lnTo>
                    <a:pt x="244" y="5"/>
                  </a:lnTo>
                  <a:lnTo>
                    <a:pt x="270" y="3"/>
                  </a:lnTo>
                  <a:lnTo>
                    <a:pt x="299" y="2"/>
                  </a:lnTo>
                  <a:lnTo>
                    <a:pt x="349" y="0"/>
                  </a:lnTo>
                  <a:lnTo>
                    <a:pt x="380" y="0"/>
                  </a:lnTo>
                  <a:lnTo>
                    <a:pt x="408" y="2"/>
                  </a:lnTo>
                  <a:lnTo>
                    <a:pt x="433" y="3"/>
                  </a:lnTo>
                  <a:lnTo>
                    <a:pt x="469" y="6"/>
                  </a:lnTo>
                  <a:lnTo>
                    <a:pt x="493" y="10"/>
                  </a:lnTo>
                  <a:lnTo>
                    <a:pt x="525" y="16"/>
                  </a:lnTo>
                  <a:lnTo>
                    <a:pt x="554" y="23"/>
                  </a:lnTo>
                  <a:lnTo>
                    <a:pt x="582" y="31"/>
                  </a:lnTo>
                  <a:lnTo>
                    <a:pt x="613" y="41"/>
                  </a:lnTo>
                  <a:lnTo>
                    <a:pt x="651" y="54"/>
                  </a:lnTo>
                  <a:lnTo>
                    <a:pt x="679" y="69"/>
                  </a:lnTo>
                  <a:lnTo>
                    <a:pt x="679" y="72"/>
                  </a:lnTo>
                  <a:lnTo>
                    <a:pt x="679" y="74"/>
                  </a:lnTo>
                  <a:lnTo>
                    <a:pt x="677" y="75"/>
                  </a:lnTo>
                  <a:lnTo>
                    <a:pt x="674" y="72"/>
                  </a:lnTo>
                  <a:lnTo>
                    <a:pt x="672" y="74"/>
                  </a:lnTo>
                  <a:lnTo>
                    <a:pt x="674" y="72"/>
                  </a:lnTo>
                  <a:lnTo>
                    <a:pt x="672" y="72"/>
                  </a:lnTo>
                  <a:lnTo>
                    <a:pt x="671" y="74"/>
                  </a:lnTo>
                  <a:lnTo>
                    <a:pt x="668" y="71"/>
                  </a:lnTo>
                  <a:lnTo>
                    <a:pt x="658" y="67"/>
                  </a:lnTo>
                  <a:lnTo>
                    <a:pt x="625" y="54"/>
                  </a:lnTo>
                  <a:lnTo>
                    <a:pt x="589" y="41"/>
                  </a:lnTo>
                  <a:lnTo>
                    <a:pt x="562" y="34"/>
                  </a:lnTo>
                  <a:lnTo>
                    <a:pt x="533" y="28"/>
                  </a:lnTo>
                  <a:lnTo>
                    <a:pt x="513" y="23"/>
                  </a:lnTo>
                  <a:lnTo>
                    <a:pt x="480" y="18"/>
                  </a:lnTo>
                  <a:lnTo>
                    <a:pt x="457" y="15"/>
                  </a:lnTo>
                  <a:lnTo>
                    <a:pt x="433" y="11"/>
                  </a:lnTo>
                  <a:lnTo>
                    <a:pt x="406" y="10"/>
                  </a:lnTo>
                  <a:lnTo>
                    <a:pt x="380" y="8"/>
                  </a:lnTo>
                  <a:lnTo>
                    <a:pt x="349" y="8"/>
                  </a:lnTo>
                  <a:lnTo>
                    <a:pt x="299" y="10"/>
                  </a:lnTo>
                  <a:lnTo>
                    <a:pt x="272" y="11"/>
                  </a:lnTo>
                  <a:lnTo>
                    <a:pt x="244" y="13"/>
                  </a:lnTo>
                  <a:lnTo>
                    <a:pt x="209" y="18"/>
                  </a:lnTo>
                  <a:lnTo>
                    <a:pt x="188" y="21"/>
                  </a:lnTo>
                  <a:lnTo>
                    <a:pt x="161" y="26"/>
                  </a:lnTo>
                  <a:lnTo>
                    <a:pt x="138" y="33"/>
                  </a:lnTo>
                  <a:lnTo>
                    <a:pt x="119" y="39"/>
                  </a:lnTo>
                  <a:lnTo>
                    <a:pt x="102" y="46"/>
                  </a:lnTo>
                  <a:lnTo>
                    <a:pt x="86" y="54"/>
                  </a:lnTo>
                  <a:lnTo>
                    <a:pt x="60" y="72"/>
                  </a:lnTo>
                  <a:lnTo>
                    <a:pt x="30" y="98"/>
                  </a:lnTo>
                  <a:lnTo>
                    <a:pt x="25" y="103"/>
                  </a:lnTo>
                  <a:lnTo>
                    <a:pt x="28" y="103"/>
                  </a:lnTo>
                  <a:lnTo>
                    <a:pt x="14" y="117"/>
                  </a:lnTo>
                  <a:lnTo>
                    <a:pt x="10" y="123"/>
                  </a:lnTo>
                  <a:lnTo>
                    <a:pt x="5" y="123"/>
                  </a:lnTo>
                  <a:lnTo>
                    <a:pt x="2" y="126"/>
                  </a:lnTo>
                  <a:close/>
                </a:path>
              </a:pathLst>
            </a:custGeom>
            <a:solidFill>
              <a:srgbClr val="231815"/>
            </a:solidFill>
            <a:ln w="9525">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sz="800">
                <a:solidFill>
                  <a:schemeClr val="bg1"/>
                </a:solidFill>
              </a:endParaRPr>
            </a:p>
          </p:txBody>
        </p:sp>
        <p:sp>
          <p:nvSpPr>
            <p:cNvPr id="54" name="Freeform 594"/>
            <p:cNvSpPr>
              <a:spLocks noEditPoints="1"/>
            </p:cNvSpPr>
            <p:nvPr/>
          </p:nvSpPr>
          <p:spPr bwMode="auto">
            <a:xfrm>
              <a:off x="10080626" y="2763838"/>
              <a:ext cx="1082675" cy="255588"/>
            </a:xfrm>
            <a:custGeom>
              <a:avLst/>
              <a:gdLst/>
              <a:ahLst/>
              <a:cxnLst>
                <a:cxn ang="0">
                  <a:pos x="353" y="156"/>
                </a:cxn>
                <a:cxn ang="0">
                  <a:pos x="159" y="138"/>
                </a:cxn>
                <a:cxn ang="0">
                  <a:pos x="156" y="59"/>
                </a:cxn>
                <a:cxn ang="0">
                  <a:pos x="23" y="112"/>
                </a:cxn>
                <a:cxn ang="0">
                  <a:pos x="21" y="110"/>
                </a:cxn>
                <a:cxn ang="0">
                  <a:pos x="19" y="108"/>
                </a:cxn>
                <a:cxn ang="0">
                  <a:pos x="18" y="107"/>
                </a:cxn>
                <a:cxn ang="0">
                  <a:pos x="0" y="59"/>
                </a:cxn>
                <a:cxn ang="0">
                  <a:pos x="6" y="49"/>
                </a:cxn>
                <a:cxn ang="0">
                  <a:pos x="57" y="39"/>
                </a:cxn>
                <a:cxn ang="0">
                  <a:pos x="143" y="33"/>
                </a:cxn>
                <a:cxn ang="0">
                  <a:pos x="218" y="38"/>
                </a:cxn>
                <a:cxn ang="0">
                  <a:pos x="340" y="64"/>
                </a:cxn>
                <a:cxn ang="0">
                  <a:pos x="494" y="115"/>
                </a:cxn>
                <a:cxn ang="0">
                  <a:pos x="494" y="112"/>
                </a:cxn>
                <a:cxn ang="0">
                  <a:pos x="499" y="108"/>
                </a:cxn>
                <a:cxn ang="0">
                  <a:pos x="534" y="66"/>
                </a:cxn>
                <a:cxn ang="0">
                  <a:pos x="576" y="31"/>
                </a:cxn>
                <a:cxn ang="0">
                  <a:pos x="654" y="3"/>
                </a:cxn>
                <a:cxn ang="0">
                  <a:pos x="672" y="5"/>
                </a:cxn>
                <a:cxn ang="0">
                  <a:pos x="680" y="8"/>
                </a:cxn>
                <a:cxn ang="0">
                  <a:pos x="682" y="12"/>
                </a:cxn>
                <a:cxn ang="0">
                  <a:pos x="654" y="69"/>
                </a:cxn>
                <a:cxn ang="0">
                  <a:pos x="604" y="99"/>
                </a:cxn>
                <a:cxn ang="0">
                  <a:pos x="481" y="156"/>
                </a:cxn>
                <a:cxn ang="0">
                  <a:pos x="363" y="156"/>
                </a:cxn>
                <a:cxn ang="0">
                  <a:pos x="410" y="148"/>
                </a:cxn>
                <a:cxn ang="0">
                  <a:pos x="524" y="131"/>
                </a:cxn>
                <a:cxn ang="0">
                  <a:pos x="655" y="51"/>
                </a:cxn>
                <a:cxn ang="0">
                  <a:pos x="673" y="12"/>
                </a:cxn>
                <a:cxn ang="0">
                  <a:pos x="670" y="10"/>
                </a:cxn>
                <a:cxn ang="0">
                  <a:pos x="621" y="20"/>
                </a:cxn>
                <a:cxn ang="0">
                  <a:pos x="576" y="41"/>
                </a:cxn>
                <a:cxn ang="0">
                  <a:pos x="532" y="81"/>
                </a:cxn>
                <a:cxn ang="0">
                  <a:pos x="496" y="115"/>
                </a:cxn>
                <a:cxn ang="0">
                  <a:pos x="494" y="115"/>
                </a:cxn>
                <a:cxn ang="0">
                  <a:pos x="493" y="120"/>
                </a:cxn>
                <a:cxn ang="0">
                  <a:pos x="473" y="117"/>
                </a:cxn>
                <a:cxn ang="0">
                  <a:pos x="276" y="58"/>
                </a:cxn>
                <a:cxn ang="0">
                  <a:pos x="197" y="44"/>
                </a:cxn>
                <a:cxn ang="0">
                  <a:pos x="116" y="41"/>
                </a:cxn>
                <a:cxn ang="0">
                  <a:pos x="16" y="56"/>
                </a:cxn>
                <a:cxn ang="0">
                  <a:pos x="5" y="56"/>
                </a:cxn>
                <a:cxn ang="0">
                  <a:pos x="8" y="59"/>
                </a:cxn>
                <a:cxn ang="0">
                  <a:pos x="24" y="102"/>
                </a:cxn>
                <a:cxn ang="0">
                  <a:pos x="26" y="104"/>
                </a:cxn>
                <a:cxn ang="0">
                  <a:pos x="148" y="59"/>
                </a:cxn>
                <a:cxn ang="0">
                  <a:pos x="264" y="61"/>
                </a:cxn>
                <a:cxn ang="0">
                  <a:pos x="340" y="87"/>
                </a:cxn>
                <a:cxn ang="0">
                  <a:pos x="356" y="102"/>
                </a:cxn>
                <a:cxn ang="0">
                  <a:pos x="363" y="148"/>
                </a:cxn>
                <a:cxn ang="0">
                  <a:pos x="346" y="131"/>
                </a:cxn>
                <a:cxn ang="0">
                  <a:pos x="325" y="85"/>
                </a:cxn>
                <a:cxn ang="0">
                  <a:pos x="215" y="69"/>
                </a:cxn>
                <a:cxn ang="0">
                  <a:pos x="167" y="127"/>
                </a:cxn>
                <a:cxn ang="0">
                  <a:pos x="345" y="97"/>
                </a:cxn>
                <a:cxn ang="0">
                  <a:pos x="325" y="120"/>
                </a:cxn>
              </a:cxnLst>
              <a:rect l="0" t="0" r="r" b="b"/>
              <a:pathLst>
                <a:path w="682" h="161">
                  <a:moveTo>
                    <a:pt x="363" y="161"/>
                  </a:moveTo>
                  <a:lnTo>
                    <a:pt x="358" y="156"/>
                  </a:lnTo>
                  <a:lnTo>
                    <a:pt x="353" y="156"/>
                  </a:lnTo>
                  <a:lnTo>
                    <a:pt x="353" y="151"/>
                  </a:lnTo>
                  <a:lnTo>
                    <a:pt x="166" y="135"/>
                  </a:lnTo>
                  <a:lnTo>
                    <a:pt x="159" y="138"/>
                  </a:lnTo>
                  <a:lnTo>
                    <a:pt x="159" y="62"/>
                  </a:lnTo>
                  <a:lnTo>
                    <a:pt x="184" y="61"/>
                  </a:lnTo>
                  <a:lnTo>
                    <a:pt x="156" y="59"/>
                  </a:lnTo>
                  <a:lnTo>
                    <a:pt x="156" y="59"/>
                  </a:lnTo>
                  <a:lnTo>
                    <a:pt x="156" y="140"/>
                  </a:lnTo>
                  <a:lnTo>
                    <a:pt x="23" y="112"/>
                  </a:lnTo>
                  <a:lnTo>
                    <a:pt x="21" y="110"/>
                  </a:lnTo>
                  <a:lnTo>
                    <a:pt x="23" y="107"/>
                  </a:lnTo>
                  <a:lnTo>
                    <a:pt x="21" y="110"/>
                  </a:lnTo>
                  <a:lnTo>
                    <a:pt x="19" y="108"/>
                  </a:lnTo>
                  <a:lnTo>
                    <a:pt x="23" y="105"/>
                  </a:lnTo>
                  <a:lnTo>
                    <a:pt x="19" y="108"/>
                  </a:lnTo>
                  <a:lnTo>
                    <a:pt x="19" y="108"/>
                  </a:lnTo>
                  <a:lnTo>
                    <a:pt x="21" y="105"/>
                  </a:lnTo>
                  <a:lnTo>
                    <a:pt x="18" y="107"/>
                  </a:lnTo>
                  <a:lnTo>
                    <a:pt x="16" y="104"/>
                  </a:lnTo>
                  <a:lnTo>
                    <a:pt x="0" y="61"/>
                  </a:lnTo>
                  <a:lnTo>
                    <a:pt x="0" y="59"/>
                  </a:lnTo>
                  <a:lnTo>
                    <a:pt x="0" y="56"/>
                  </a:lnTo>
                  <a:lnTo>
                    <a:pt x="1" y="53"/>
                  </a:lnTo>
                  <a:lnTo>
                    <a:pt x="6" y="49"/>
                  </a:lnTo>
                  <a:lnTo>
                    <a:pt x="5" y="49"/>
                  </a:lnTo>
                  <a:lnTo>
                    <a:pt x="29" y="43"/>
                  </a:lnTo>
                  <a:lnTo>
                    <a:pt x="57" y="39"/>
                  </a:lnTo>
                  <a:lnTo>
                    <a:pt x="85" y="35"/>
                  </a:lnTo>
                  <a:lnTo>
                    <a:pt x="116" y="33"/>
                  </a:lnTo>
                  <a:lnTo>
                    <a:pt x="143" y="33"/>
                  </a:lnTo>
                  <a:lnTo>
                    <a:pt x="169" y="33"/>
                  </a:lnTo>
                  <a:lnTo>
                    <a:pt x="199" y="35"/>
                  </a:lnTo>
                  <a:lnTo>
                    <a:pt x="218" y="38"/>
                  </a:lnTo>
                  <a:lnTo>
                    <a:pt x="240" y="41"/>
                  </a:lnTo>
                  <a:lnTo>
                    <a:pt x="277" y="49"/>
                  </a:lnTo>
                  <a:lnTo>
                    <a:pt x="340" y="64"/>
                  </a:lnTo>
                  <a:lnTo>
                    <a:pt x="429" y="90"/>
                  </a:lnTo>
                  <a:lnTo>
                    <a:pt x="493" y="112"/>
                  </a:lnTo>
                  <a:lnTo>
                    <a:pt x="494" y="115"/>
                  </a:lnTo>
                  <a:lnTo>
                    <a:pt x="494" y="112"/>
                  </a:lnTo>
                  <a:lnTo>
                    <a:pt x="494" y="115"/>
                  </a:lnTo>
                  <a:lnTo>
                    <a:pt x="494" y="112"/>
                  </a:lnTo>
                  <a:lnTo>
                    <a:pt x="496" y="115"/>
                  </a:lnTo>
                  <a:lnTo>
                    <a:pt x="494" y="110"/>
                  </a:lnTo>
                  <a:lnTo>
                    <a:pt x="499" y="108"/>
                  </a:lnTo>
                  <a:lnTo>
                    <a:pt x="503" y="104"/>
                  </a:lnTo>
                  <a:lnTo>
                    <a:pt x="517" y="85"/>
                  </a:lnTo>
                  <a:lnTo>
                    <a:pt x="534" y="66"/>
                  </a:lnTo>
                  <a:lnTo>
                    <a:pt x="550" y="51"/>
                  </a:lnTo>
                  <a:lnTo>
                    <a:pt x="563" y="39"/>
                  </a:lnTo>
                  <a:lnTo>
                    <a:pt x="576" y="31"/>
                  </a:lnTo>
                  <a:lnTo>
                    <a:pt x="588" y="25"/>
                  </a:lnTo>
                  <a:lnTo>
                    <a:pt x="616" y="13"/>
                  </a:lnTo>
                  <a:lnTo>
                    <a:pt x="654" y="3"/>
                  </a:lnTo>
                  <a:lnTo>
                    <a:pt x="668" y="0"/>
                  </a:lnTo>
                  <a:lnTo>
                    <a:pt x="673" y="2"/>
                  </a:lnTo>
                  <a:lnTo>
                    <a:pt x="672" y="5"/>
                  </a:lnTo>
                  <a:lnTo>
                    <a:pt x="673" y="2"/>
                  </a:lnTo>
                  <a:lnTo>
                    <a:pt x="678" y="3"/>
                  </a:lnTo>
                  <a:lnTo>
                    <a:pt x="680" y="8"/>
                  </a:lnTo>
                  <a:lnTo>
                    <a:pt x="677" y="10"/>
                  </a:lnTo>
                  <a:lnTo>
                    <a:pt x="682" y="8"/>
                  </a:lnTo>
                  <a:lnTo>
                    <a:pt x="682" y="12"/>
                  </a:lnTo>
                  <a:lnTo>
                    <a:pt x="682" y="15"/>
                  </a:lnTo>
                  <a:lnTo>
                    <a:pt x="680" y="20"/>
                  </a:lnTo>
                  <a:lnTo>
                    <a:pt x="654" y="69"/>
                  </a:lnTo>
                  <a:lnTo>
                    <a:pt x="650" y="72"/>
                  </a:lnTo>
                  <a:lnTo>
                    <a:pt x="636" y="81"/>
                  </a:lnTo>
                  <a:lnTo>
                    <a:pt x="604" y="99"/>
                  </a:lnTo>
                  <a:lnTo>
                    <a:pt x="499" y="153"/>
                  </a:lnTo>
                  <a:lnTo>
                    <a:pt x="494" y="154"/>
                  </a:lnTo>
                  <a:lnTo>
                    <a:pt x="481" y="156"/>
                  </a:lnTo>
                  <a:lnTo>
                    <a:pt x="448" y="156"/>
                  </a:lnTo>
                  <a:lnTo>
                    <a:pt x="410" y="156"/>
                  </a:lnTo>
                  <a:lnTo>
                    <a:pt x="363" y="156"/>
                  </a:lnTo>
                  <a:lnTo>
                    <a:pt x="363" y="161"/>
                  </a:lnTo>
                  <a:close/>
                  <a:moveTo>
                    <a:pt x="363" y="148"/>
                  </a:moveTo>
                  <a:lnTo>
                    <a:pt x="410" y="148"/>
                  </a:lnTo>
                  <a:lnTo>
                    <a:pt x="498" y="145"/>
                  </a:lnTo>
                  <a:lnTo>
                    <a:pt x="503" y="143"/>
                  </a:lnTo>
                  <a:lnTo>
                    <a:pt x="524" y="131"/>
                  </a:lnTo>
                  <a:lnTo>
                    <a:pt x="586" y="99"/>
                  </a:lnTo>
                  <a:lnTo>
                    <a:pt x="647" y="62"/>
                  </a:lnTo>
                  <a:lnTo>
                    <a:pt x="655" y="51"/>
                  </a:lnTo>
                  <a:lnTo>
                    <a:pt x="673" y="16"/>
                  </a:lnTo>
                  <a:lnTo>
                    <a:pt x="673" y="15"/>
                  </a:lnTo>
                  <a:lnTo>
                    <a:pt x="673" y="12"/>
                  </a:lnTo>
                  <a:lnTo>
                    <a:pt x="673" y="12"/>
                  </a:lnTo>
                  <a:lnTo>
                    <a:pt x="672" y="10"/>
                  </a:lnTo>
                  <a:lnTo>
                    <a:pt x="670" y="10"/>
                  </a:lnTo>
                  <a:lnTo>
                    <a:pt x="668" y="10"/>
                  </a:lnTo>
                  <a:lnTo>
                    <a:pt x="647" y="13"/>
                  </a:lnTo>
                  <a:lnTo>
                    <a:pt x="621" y="20"/>
                  </a:lnTo>
                  <a:lnTo>
                    <a:pt x="601" y="28"/>
                  </a:lnTo>
                  <a:lnTo>
                    <a:pt x="588" y="35"/>
                  </a:lnTo>
                  <a:lnTo>
                    <a:pt x="576" y="41"/>
                  </a:lnTo>
                  <a:lnTo>
                    <a:pt x="562" y="53"/>
                  </a:lnTo>
                  <a:lnTo>
                    <a:pt x="549" y="62"/>
                  </a:lnTo>
                  <a:lnTo>
                    <a:pt x="532" y="81"/>
                  </a:lnTo>
                  <a:lnTo>
                    <a:pt x="501" y="117"/>
                  </a:lnTo>
                  <a:lnTo>
                    <a:pt x="496" y="120"/>
                  </a:lnTo>
                  <a:lnTo>
                    <a:pt x="496" y="115"/>
                  </a:lnTo>
                  <a:lnTo>
                    <a:pt x="496" y="120"/>
                  </a:lnTo>
                  <a:lnTo>
                    <a:pt x="494" y="120"/>
                  </a:lnTo>
                  <a:lnTo>
                    <a:pt x="494" y="115"/>
                  </a:lnTo>
                  <a:lnTo>
                    <a:pt x="494" y="120"/>
                  </a:lnTo>
                  <a:lnTo>
                    <a:pt x="493" y="115"/>
                  </a:lnTo>
                  <a:lnTo>
                    <a:pt x="493" y="120"/>
                  </a:lnTo>
                  <a:lnTo>
                    <a:pt x="493" y="120"/>
                  </a:lnTo>
                  <a:lnTo>
                    <a:pt x="483" y="118"/>
                  </a:lnTo>
                  <a:lnTo>
                    <a:pt x="473" y="117"/>
                  </a:lnTo>
                  <a:lnTo>
                    <a:pt x="406" y="94"/>
                  </a:lnTo>
                  <a:lnTo>
                    <a:pt x="338" y="72"/>
                  </a:lnTo>
                  <a:lnTo>
                    <a:pt x="276" y="58"/>
                  </a:lnTo>
                  <a:lnTo>
                    <a:pt x="238" y="49"/>
                  </a:lnTo>
                  <a:lnTo>
                    <a:pt x="217" y="46"/>
                  </a:lnTo>
                  <a:lnTo>
                    <a:pt x="197" y="44"/>
                  </a:lnTo>
                  <a:lnTo>
                    <a:pt x="169" y="41"/>
                  </a:lnTo>
                  <a:lnTo>
                    <a:pt x="143" y="41"/>
                  </a:lnTo>
                  <a:lnTo>
                    <a:pt x="116" y="41"/>
                  </a:lnTo>
                  <a:lnTo>
                    <a:pt x="85" y="44"/>
                  </a:lnTo>
                  <a:lnTo>
                    <a:pt x="52" y="48"/>
                  </a:lnTo>
                  <a:lnTo>
                    <a:pt x="16" y="56"/>
                  </a:lnTo>
                  <a:lnTo>
                    <a:pt x="10" y="58"/>
                  </a:lnTo>
                  <a:lnTo>
                    <a:pt x="8" y="59"/>
                  </a:lnTo>
                  <a:lnTo>
                    <a:pt x="5" y="56"/>
                  </a:lnTo>
                  <a:lnTo>
                    <a:pt x="8" y="59"/>
                  </a:lnTo>
                  <a:lnTo>
                    <a:pt x="5" y="59"/>
                  </a:lnTo>
                  <a:lnTo>
                    <a:pt x="8" y="59"/>
                  </a:lnTo>
                  <a:lnTo>
                    <a:pt x="24" y="100"/>
                  </a:lnTo>
                  <a:lnTo>
                    <a:pt x="21" y="104"/>
                  </a:lnTo>
                  <a:lnTo>
                    <a:pt x="24" y="102"/>
                  </a:lnTo>
                  <a:lnTo>
                    <a:pt x="26" y="102"/>
                  </a:lnTo>
                  <a:lnTo>
                    <a:pt x="24" y="107"/>
                  </a:lnTo>
                  <a:lnTo>
                    <a:pt x="26" y="104"/>
                  </a:lnTo>
                  <a:lnTo>
                    <a:pt x="31" y="105"/>
                  </a:lnTo>
                  <a:lnTo>
                    <a:pt x="148" y="130"/>
                  </a:lnTo>
                  <a:lnTo>
                    <a:pt x="148" y="59"/>
                  </a:lnTo>
                  <a:lnTo>
                    <a:pt x="148" y="51"/>
                  </a:lnTo>
                  <a:lnTo>
                    <a:pt x="220" y="54"/>
                  </a:lnTo>
                  <a:lnTo>
                    <a:pt x="264" y="61"/>
                  </a:lnTo>
                  <a:lnTo>
                    <a:pt x="284" y="64"/>
                  </a:lnTo>
                  <a:lnTo>
                    <a:pt x="341" y="81"/>
                  </a:lnTo>
                  <a:lnTo>
                    <a:pt x="340" y="87"/>
                  </a:lnTo>
                  <a:lnTo>
                    <a:pt x="351" y="92"/>
                  </a:lnTo>
                  <a:lnTo>
                    <a:pt x="353" y="94"/>
                  </a:lnTo>
                  <a:lnTo>
                    <a:pt x="356" y="102"/>
                  </a:lnTo>
                  <a:lnTo>
                    <a:pt x="361" y="143"/>
                  </a:lnTo>
                  <a:lnTo>
                    <a:pt x="363" y="143"/>
                  </a:lnTo>
                  <a:lnTo>
                    <a:pt x="363" y="148"/>
                  </a:lnTo>
                  <a:close/>
                  <a:moveTo>
                    <a:pt x="167" y="127"/>
                  </a:moveTo>
                  <a:lnTo>
                    <a:pt x="350" y="141"/>
                  </a:lnTo>
                  <a:lnTo>
                    <a:pt x="346" y="131"/>
                  </a:lnTo>
                  <a:lnTo>
                    <a:pt x="317" y="128"/>
                  </a:lnTo>
                  <a:lnTo>
                    <a:pt x="317" y="84"/>
                  </a:lnTo>
                  <a:lnTo>
                    <a:pt x="325" y="85"/>
                  </a:lnTo>
                  <a:lnTo>
                    <a:pt x="271" y="74"/>
                  </a:lnTo>
                  <a:lnTo>
                    <a:pt x="236" y="71"/>
                  </a:lnTo>
                  <a:lnTo>
                    <a:pt x="215" y="69"/>
                  </a:lnTo>
                  <a:lnTo>
                    <a:pt x="205" y="69"/>
                  </a:lnTo>
                  <a:lnTo>
                    <a:pt x="167" y="69"/>
                  </a:lnTo>
                  <a:lnTo>
                    <a:pt x="167" y="127"/>
                  </a:lnTo>
                  <a:close/>
                  <a:moveTo>
                    <a:pt x="325" y="120"/>
                  </a:moveTo>
                  <a:lnTo>
                    <a:pt x="350" y="123"/>
                  </a:lnTo>
                  <a:lnTo>
                    <a:pt x="345" y="97"/>
                  </a:lnTo>
                  <a:lnTo>
                    <a:pt x="341" y="97"/>
                  </a:lnTo>
                  <a:lnTo>
                    <a:pt x="325" y="94"/>
                  </a:lnTo>
                  <a:lnTo>
                    <a:pt x="325" y="120"/>
                  </a:lnTo>
                  <a:close/>
                </a:path>
              </a:pathLst>
            </a:custGeom>
            <a:solidFill>
              <a:srgbClr val="231815"/>
            </a:solidFill>
            <a:ln w="9525">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sz="800">
                <a:solidFill>
                  <a:schemeClr val="bg1"/>
                </a:solidFill>
              </a:endParaRPr>
            </a:p>
          </p:txBody>
        </p:sp>
        <p:sp>
          <p:nvSpPr>
            <p:cNvPr id="55" name="Freeform 595"/>
            <p:cNvSpPr>
              <a:spLocks noEditPoints="1"/>
            </p:cNvSpPr>
            <p:nvPr/>
          </p:nvSpPr>
          <p:spPr bwMode="auto">
            <a:xfrm>
              <a:off x="10398126" y="2876550"/>
              <a:ext cx="47625" cy="61913"/>
            </a:xfrm>
            <a:custGeom>
              <a:avLst/>
              <a:gdLst/>
              <a:ahLst/>
              <a:cxnLst>
                <a:cxn ang="0">
                  <a:pos x="30" y="39"/>
                </a:cxn>
                <a:cxn ang="0">
                  <a:pos x="0" y="36"/>
                </a:cxn>
                <a:cxn ang="0">
                  <a:pos x="0" y="0"/>
                </a:cxn>
                <a:cxn ang="0">
                  <a:pos x="30" y="3"/>
                </a:cxn>
                <a:cxn ang="0">
                  <a:pos x="30" y="39"/>
                </a:cxn>
                <a:cxn ang="0">
                  <a:pos x="8" y="28"/>
                </a:cxn>
                <a:cxn ang="0">
                  <a:pos x="22" y="29"/>
                </a:cxn>
                <a:cxn ang="0">
                  <a:pos x="20" y="11"/>
                </a:cxn>
                <a:cxn ang="0">
                  <a:pos x="8" y="10"/>
                </a:cxn>
                <a:cxn ang="0">
                  <a:pos x="8" y="28"/>
                </a:cxn>
              </a:cxnLst>
              <a:rect l="0" t="0" r="r" b="b"/>
              <a:pathLst>
                <a:path w="30" h="39">
                  <a:moveTo>
                    <a:pt x="30" y="39"/>
                  </a:moveTo>
                  <a:lnTo>
                    <a:pt x="0" y="36"/>
                  </a:lnTo>
                  <a:lnTo>
                    <a:pt x="0" y="0"/>
                  </a:lnTo>
                  <a:lnTo>
                    <a:pt x="30" y="3"/>
                  </a:lnTo>
                  <a:lnTo>
                    <a:pt x="30" y="39"/>
                  </a:lnTo>
                  <a:close/>
                  <a:moveTo>
                    <a:pt x="8" y="28"/>
                  </a:moveTo>
                  <a:lnTo>
                    <a:pt x="22" y="29"/>
                  </a:lnTo>
                  <a:lnTo>
                    <a:pt x="20" y="11"/>
                  </a:lnTo>
                  <a:lnTo>
                    <a:pt x="8" y="10"/>
                  </a:lnTo>
                  <a:lnTo>
                    <a:pt x="8" y="28"/>
                  </a:lnTo>
                  <a:close/>
                </a:path>
              </a:pathLst>
            </a:custGeom>
            <a:solidFill>
              <a:srgbClr val="231815"/>
            </a:solidFill>
            <a:ln w="9525">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sz="800">
                <a:solidFill>
                  <a:schemeClr val="bg1"/>
                </a:solidFill>
              </a:endParaRPr>
            </a:p>
          </p:txBody>
        </p:sp>
        <p:sp>
          <p:nvSpPr>
            <p:cNvPr id="56" name="Freeform 596"/>
            <p:cNvSpPr>
              <a:spLocks noEditPoints="1"/>
            </p:cNvSpPr>
            <p:nvPr/>
          </p:nvSpPr>
          <p:spPr bwMode="auto">
            <a:xfrm>
              <a:off x="10490201" y="2886075"/>
              <a:ext cx="77788" cy="76200"/>
            </a:xfrm>
            <a:custGeom>
              <a:avLst/>
              <a:gdLst/>
              <a:ahLst/>
              <a:cxnLst>
                <a:cxn ang="0">
                  <a:pos x="49" y="48"/>
                </a:cxn>
                <a:cxn ang="0">
                  <a:pos x="0" y="43"/>
                </a:cxn>
                <a:cxn ang="0">
                  <a:pos x="0" y="0"/>
                </a:cxn>
                <a:cxn ang="0">
                  <a:pos x="49" y="5"/>
                </a:cxn>
                <a:cxn ang="0">
                  <a:pos x="49" y="48"/>
                </a:cxn>
                <a:cxn ang="0">
                  <a:pos x="10" y="35"/>
                </a:cxn>
                <a:cxn ang="0">
                  <a:pos x="41" y="38"/>
                </a:cxn>
                <a:cxn ang="0">
                  <a:pos x="41" y="13"/>
                </a:cxn>
                <a:cxn ang="0">
                  <a:pos x="8" y="10"/>
                </a:cxn>
                <a:cxn ang="0">
                  <a:pos x="10" y="35"/>
                </a:cxn>
              </a:cxnLst>
              <a:rect l="0" t="0" r="r" b="b"/>
              <a:pathLst>
                <a:path w="49" h="48">
                  <a:moveTo>
                    <a:pt x="49" y="48"/>
                  </a:moveTo>
                  <a:lnTo>
                    <a:pt x="0" y="43"/>
                  </a:lnTo>
                  <a:lnTo>
                    <a:pt x="0" y="0"/>
                  </a:lnTo>
                  <a:lnTo>
                    <a:pt x="49" y="5"/>
                  </a:lnTo>
                  <a:lnTo>
                    <a:pt x="49" y="48"/>
                  </a:lnTo>
                  <a:close/>
                  <a:moveTo>
                    <a:pt x="10" y="35"/>
                  </a:moveTo>
                  <a:lnTo>
                    <a:pt x="41" y="38"/>
                  </a:lnTo>
                  <a:lnTo>
                    <a:pt x="41" y="13"/>
                  </a:lnTo>
                  <a:lnTo>
                    <a:pt x="8" y="10"/>
                  </a:lnTo>
                  <a:lnTo>
                    <a:pt x="10" y="35"/>
                  </a:lnTo>
                  <a:close/>
                </a:path>
              </a:pathLst>
            </a:custGeom>
            <a:solidFill>
              <a:srgbClr val="231815"/>
            </a:solidFill>
            <a:ln w="9525">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sz="800">
                <a:solidFill>
                  <a:schemeClr val="bg1"/>
                </a:solidFill>
              </a:endParaRPr>
            </a:p>
          </p:txBody>
        </p:sp>
      </p:grpSp>
      <p:cxnSp>
        <p:nvCxnSpPr>
          <p:cNvPr id="57" name="直接连接符 56"/>
          <p:cNvCxnSpPr/>
          <p:nvPr/>
        </p:nvCxnSpPr>
        <p:spPr bwMode="auto">
          <a:xfrm>
            <a:off x="2246412" y="2513018"/>
            <a:ext cx="362586" cy="0"/>
          </a:xfrm>
          <a:prstGeom prst="line">
            <a:avLst/>
          </a:prstGeom>
          <a:noFill/>
          <a:ln w="9525" cap="flat" cmpd="sng" algn="ctr">
            <a:solidFill>
              <a:srgbClr val="FFC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58" name="组合 224"/>
          <p:cNvGrpSpPr/>
          <p:nvPr/>
        </p:nvGrpSpPr>
        <p:grpSpPr>
          <a:xfrm>
            <a:off x="3518384" y="1933423"/>
            <a:ext cx="183480" cy="311476"/>
            <a:chOff x="12568238" y="2344738"/>
            <a:chExt cx="457200" cy="882650"/>
          </a:xfrm>
          <a:solidFill>
            <a:srgbClr val="0070C0"/>
          </a:solidFill>
        </p:grpSpPr>
        <p:sp>
          <p:nvSpPr>
            <p:cNvPr id="59" name="Freeform 605"/>
            <p:cNvSpPr>
              <a:spLocks noEditPoints="1"/>
            </p:cNvSpPr>
            <p:nvPr/>
          </p:nvSpPr>
          <p:spPr bwMode="auto">
            <a:xfrm>
              <a:off x="12631738" y="2468563"/>
              <a:ext cx="330200" cy="612775"/>
            </a:xfrm>
            <a:custGeom>
              <a:avLst/>
              <a:gdLst/>
              <a:ahLst/>
              <a:cxnLst>
                <a:cxn ang="0">
                  <a:pos x="208" y="386"/>
                </a:cxn>
                <a:cxn ang="0">
                  <a:pos x="0" y="386"/>
                </a:cxn>
                <a:cxn ang="0">
                  <a:pos x="0" y="0"/>
                </a:cxn>
                <a:cxn ang="0">
                  <a:pos x="208" y="0"/>
                </a:cxn>
                <a:cxn ang="0">
                  <a:pos x="208" y="386"/>
                </a:cxn>
                <a:cxn ang="0">
                  <a:pos x="8" y="378"/>
                </a:cxn>
                <a:cxn ang="0">
                  <a:pos x="200" y="378"/>
                </a:cxn>
                <a:cxn ang="0">
                  <a:pos x="200" y="9"/>
                </a:cxn>
                <a:cxn ang="0">
                  <a:pos x="8" y="9"/>
                </a:cxn>
                <a:cxn ang="0">
                  <a:pos x="8" y="378"/>
                </a:cxn>
              </a:cxnLst>
              <a:rect l="0" t="0" r="r" b="b"/>
              <a:pathLst>
                <a:path w="208" h="386">
                  <a:moveTo>
                    <a:pt x="208" y="386"/>
                  </a:moveTo>
                  <a:lnTo>
                    <a:pt x="0" y="386"/>
                  </a:lnTo>
                  <a:lnTo>
                    <a:pt x="0" y="0"/>
                  </a:lnTo>
                  <a:lnTo>
                    <a:pt x="208" y="0"/>
                  </a:lnTo>
                  <a:lnTo>
                    <a:pt x="208" y="386"/>
                  </a:lnTo>
                  <a:close/>
                  <a:moveTo>
                    <a:pt x="8" y="378"/>
                  </a:moveTo>
                  <a:lnTo>
                    <a:pt x="200" y="378"/>
                  </a:lnTo>
                  <a:lnTo>
                    <a:pt x="200" y="9"/>
                  </a:lnTo>
                  <a:lnTo>
                    <a:pt x="8" y="9"/>
                  </a:lnTo>
                  <a:lnTo>
                    <a:pt x="8" y="3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60" name="Freeform 606"/>
            <p:cNvSpPr>
              <a:spLocks noEditPoints="1"/>
            </p:cNvSpPr>
            <p:nvPr/>
          </p:nvSpPr>
          <p:spPr bwMode="auto">
            <a:xfrm>
              <a:off x="12766676" y="3092450"/>
              <a:ext cx="61913" cy="61913"/>
            </a:xfrm>
            <a:custGeom>
              <a:avLst/>
              <a:gdLst/>
              <a:ahLst/>
              <a:cxnLst>
                <a:cxn ang="0">
                  <a:pos x="20" y="39"/>
                </a:cxn>
                <a:cxn ang="0">
                  <a:pos x="13" y="38"/>
                </a:cxn>
                <a:cxn ang="0">
                  <a:pos x="7" y="35"/>
                </a:cxn>
                <a:cxn ang="0">
                  <a:pos x="2" y="30"/>
                </a:cxn>
                <a:cxn ang="0">
                  <a:pos x="0" y="23"/>
                </a:cxn>
                <a:cxn ang="0">
                  <a:pos x="0" y="18"/>
                </a:cxn>
                <a:cxn ang="0">
                  <a:pos x="2" y="12"/>
                </a:cxn>
                <a:cxn ang="0">
                  <a:pos x="5" y="5"/>
                </a:cxn>
                <a:cxn ang="0">
                  <a:pos x="12" y="2"/>
                </a:cxn>
                <a:cxn ang="0">
                  <a:pos x="18" y="0"/>
                </a:cxn>
                <a:cxn ang="0">
                  <a:pos x="18" y="0"/>
                </a:cxn>
                <a:cxn ang="0">
                  <a:pos x="26" y="2"/>
                </a:cxn>
                <a:cxn ang="0">
                  <a:pos x="33" y="5"/>
                </a:cxn>
                <a:cxn ang="0">
                  <a:pos x="36" y="10"/>
                </a:cxn>
                <a:cxn ang="0">
                  <a:pos x="38" y="16"/>
                </a:cxn>
                <a:cxn ang="0">
                  <a:pos x="39" y="20"/>
                </a:cxn>
                <a:cxn ang="0">
                  <a:pos x="36" y="28"/>
                </a:cxn>
                <a:cxn ang="0">
                  <a:pos x="33" y="35"/>
                </a:cxn>
                <a:cxn ang="0">
                  <a:pos x="26" y="38"/>
                </a:cxn>
                <a:cxn ang="0">
                  <a:pos x="20" y="39"/>
                </a:cxn>
                <a:cxn ang="0">
                  <a:pos x="18" y="8"/>
                </a:cxn>
                <a:cxn ang="0">
                  <a:pos x="13" y="10"/>
                </a:cxn>
                <a:cxn ang="0">
                  <a:pos x="8" y="15"/>
                </a:cxn>
                <a:cxn ang="0">
                  <a:pos x="8" y="20"/>
                </a:cxn>
                <a:cxn ang="0">
                  <a:pos x="10" y="26"/>
                </a:cxn>
                <a:cxn ang="0">
                  <a:pos x="15" y="30"/>
                </a:cxn>
                <a:cxn ang="0">
                  <a:pos x="18" y="31"/>
                </a:cxn>
                <a:cxn ang="0">
                  <a:pos x="26" y="28"/>
                </a:cxn>
                <a:cxn ang="0">
                  <a:pos x="30" y="23"/>
                </a:cxn>
                <a:cxn ang="0">
                  <a:pos x="30" y="20"/>
                </a:cxn>
                <a:cxn ang="0">
                  <a:pos x="28" y="13"/>
                </a:cxn>
                <a:cxn ang="0">
                  <a:pos x="23" y="8"/>
                </a:cxn>
                <a:cxn ang="0">
                  <a:pos x="18" y="8"/>
                </a:cxn>
              </a:cxnLst>
              <a:rect l="0" t="0" r="r" b="b"/>
              <a:pathLst>
                <a:path w="39" h="39">
                  <a:moveTo>
                    <a:pt x="20" y="39"/>
                  </a:moveTo>
                  <a:lnTo>
                    <a:pt x="13" y="38"/>
                  </a:lnTo>
                  <a:lnTo>
                    <a:pt x="7" y="35"/>
                  </a:lnTo>
                  <a:lnTo>
                    <a:pt x="2" y="30"/>
                  </a:lnTo>
                  <a:lnTo>
                    <a:pt x="0" y="23"/>
                  </a:lnTo>
                  <a:lnTo>
                    <a:pt x="0" y="18"/>
                  </a:lnTo>
                  <a:lnTo>
                    <a:pt x="2" y="12"/>
                  </a:lnTo>
                  <a:lnTo>
                    <a:pt x="5" y="5"/>
                  </a:lnTo>
                  <a:lnTo>
                    <a:pt x="12" y="2"/>
                  </a:lnTo>
                  <a:lnTo>
                    <a:pt x="18" y="0"/>
                  </a:lnTo>
                  <a:lnTo>
                    <a:pt x="18" y="0"/>
                  </a:lnTo>
                  <a:lnTo>
                    <a:pt x="26" y="2"/>
                  </a:lnTo>
                  <a:lnTo>
                    <a:pt x="33" y="5"/>
                  </a:lnTo>
                  <a:lnTo>
                    <a:pt x="36" y="10"/>
                  </a:lnTo>
                  <a:lnTo>
                    <a:pt x="38" y="16"/>
                  </a:lnTo>
                  <a:lnTo>
                    <a:pt x="39" y="20"/>
                  </a:lnTo>
                  <a:lnTo>
                    <a:pt x="36" y="28"/>
                  </a:lnTo>
                  <a:lnTo>
                    <a:pt x="33" y="35"/>
                  </a:lnTo>
                  <a:lnTo>
                    <a:pt x="26" y="38"/>
                  </a:lnTo>
                  <a:lnTo>
                    <a:pt x="20" y="39"/>
                  </a:lnTo>
                  <a:close/>
                  <a:moveTo>
                    <a:pt x="18" y="8"/>
                  </a:moveTo>
                  <a:lnTo>
                    <a:pt x="13" y="10"/>
                  </a:lnTo>
                  <a:lnTo>
                    <a:pt x="8" y="15"/>
                  </a:lnTo>
                  <a:lnTo>
                    <a:pt x="8" y="20"/>
                  </a:lnTo>
                  <a:lnTo>
                    <a:pt x="10" y="26"/>
                  </a:lnTo>
                  <a:lnTo>
                    <a:pt x="15" y="30"/>
                  </a:lnTo>
                  <a:lnTo>
                    <a:pt x="18" y="31"/>
                  </a:lnTo>
                  <a:lnTo>
                    <a:pt x="26" y="28"/>
                  </a:lnTo>
                  <a:lnTo>
                    <a:pt x="30" y="23"/>
                  </a:lnTo>
                  <a:lnTo>
                    <a:pt x="30" y="20"/>
                  </a:lnTo>
                  <a:lnTo>
                    <a:pt x="28" y="13"/>
                  </a:lnTo>
                  <a:lnTo>
                    <a:pt x="23" y="8"/>
                  </a:lnTo>
                  <a:lnTo>
                    <a:pt x="18"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61" name="Freeform 607"/>
            <p:cNvSpPr>
              <a:spLocks noEditPoints="1"/>
            </p:cNvSpPr>
            <p:nvPr/>
          </p:nvSpPr>
          <p:spPr bwMode="auto">
            <a:xfrm>
              <a:off x="12568238" y="2344738"/>
              <a:ext cx="457200" cy="882650"/>
            </a:xfrm>
            <a:custGeom>
              <a:avLst/>
              <a:gdLst/>
              <a:ahLst/>
              <a:cxnLst>
                <a:cxn ang="0">
                  <a:pos x="36" y="556"/>
                </a:cxn>
                <a:cxn ang="0">
                  <a:pos x="20" y="552"/>
                </a:cxn>
                <a:cxn ang="0">
                  <a:pos x="7" y="538"/>
                </a:cxn>
                <a:cxn ang="0">
                  <a:pos x="2" y="525"/>
                </a:cxn>
                <a:cxn ang="0">
                  <a:pos x="0" y="515"/>
                </a:cxn>
                <a:cxn ang="0">
                  <a:pos x="2" y="32"/>
                </a:cxn>
                <a:cxn ang="0">
                  <a:pos x="8" y="18"/>
                </a:cxn>
                <a:cxn ang="0">
                  <a:pos x="20" y="6"/>
                </a:cxn>
                <a:cxn ang="0">
                  <a:pos x="35" y="1"/>
                </a:cxn>
                <a:cxn ang="0">
                  <a:pos x="250" y="0"/>
                </a:cxn>
                <a:cxn ang="0">
                  <a:pos x="266" y="4"/>
                </a:cxn>
                <a:cxn ang="0">
                  <a:pos x="278" y="16"/>
                </a:cxn>
                <a:cxn ang="0">
                  <a:pos x="286" y="29"/>
                </a:cxn>
                <a:cxn ang="0">
                  <a:pos x="288" y="42"/>
                </a:cxn>
                <a:cxn ang="0">
                  <a:pos x="286" y="525"/>
                </a:cxn>
                <a:cxn ang="0">
                  <a:pos x="279" y="540"/>
                </a:cxn>
                <a:cxn ang="0">
                  <a:pos x="268" y="552"/>
                </a:cxn>
                <a:cxn ang="0">
                  <a:pos x="253" y="556"/>
                </a:cxn>
                <a:cxn ang="0">
                  <a:pos x="247" y="9"/>
                </a:cxn>
                <a:cxn ang="0">
                  <a:pos x="31" y="9"/>
                </a:cxn>
                <a:cxn ang="0">
                  <a:pos x="18" y="19"/>
                </a:cxn>
                <a:cxn ang="0">
                  <a:pos x="10" y="31"/>
                </a:cxn>
                <a:cxn ang="0">
                  <a:pos x="8" y="42"/>
                </a:cxn>
                <a:cxn ang="0">
                  <a:pos x="10" y="525"/>
                </a:cxn>
                <a:cxn ang="0">
                  <a:pos x="18" y="538"/>
                </a:cxn>
                <a:cxn ang="0">
                  <a:pos x="33" y="548"/>
                </a:cxn>
                <a:cxn ang="0">
                  <a:pos x="250" y="548"/>
                </a:cxn>
                <a:cxn ang="0">
                  <a:pos x="261" y="545"/>
                </a:cxn>
                <a:cxn ang="0">
                  <a:pos x="273" y="535"/>
                </a:cxn>
                <a:cxn ang="0">
                  <a:pos x="279" y="520"/>
                </a:cxn>
                <a:cxn ang="0">
                  <a:pos x="279" y="41"/>
                </a:cxn>
                <a:cxn ang="0">
                  <a:pos x="275" y="24"/>
                </a:cxn>
                <a:cxn ang="0">
                  <a:pos x="263" y="14"/>
                </a:cxn>
                <a:cxn ang="0">
                  <a:pos x="252" y="9"/>
                </a:cxn>
              </a:cxnLst>
              <a:rect l="0" t="0" r="r" b="b"/>
              <a:pathLst>
                <a:path w="288" h="556">
                  <a:moveTo>
                    <a:pt x="247" y="556"/>
                  </a:moveTo>
                  <a:lnTo>
                    <a:pt x="36" y="556"/>
                  </a:lnTo>
                  <a:lnTo>
                    <a:pt x="28" y="555"/>
                  </a:lnTo>
                  <a:lnTo>
                    <a:pt x="20" y="552"/>
                  </a:lnTo>
                  <a:lnTo>
                    <a:pt x="13" y="545"/>
                  </a:lnTo>
                  <a:lnTo>
                    <a:pt x="7" y="538"/>
                  </a:lnTo>
                  <a:lnTo>
                    <a:pt x="3" y="532"/>
                  </a:lnTo>
                  <a:lnTo>
                    <a:pt x="2" y="525"/>
                  </a:lnTo>
                  <a:lnTo>
                    <a:pt x="0" y="517"/>
                  </a:lnTo>
                  <a:lnTo>
                    <a:pt x="0" y="515"/>
                  </a:lnTo>
                  <a:lnTo>
                    <a:pt x="0" y="41"/>
                  </a:lnTo>
                  <a:lnTo>
                    <a:pt x="2" y="32"/>
                  </a:lnTo>
                  <a:lnTo>
                    <a:pt x="5" y="24"/>
                  </a:lnTo>
                  <a:lnTo>
                    <a:pt x="8" y="18"/>
                  </a:lnTo>
                  <a:lnTo>
                    <a:pt x="13" y="11"/>
                  </a:lnTo>
                  <a:lnTo>
                    <a:pt x="20" y="6"/>
                  </a:lnTo>
                  <a:lnTo>
                    <a:pt x="28" y="3"/>
                  </a:lnTo>
                  <a:lnTo>
                    <a:pt x="35" y="1"/>
                  </a:lnTo>
                  <a:lnTo>
                    <a:pt x="41" y="0"/>
                  </a:lnTo>
                  <a:lnTo>
                    <a:pt x="250" y="0"/>
                  </a:lnTo>
                  <a:lnTo>
                    <a:pt x="258" y="1"/>
                  </a:lnTo>
                  <a:lnTo>
                    <a:pt x="266" y="4"/>
                  </a:lnTo>
                  <a:lnTo>
                    <a:pt x="273" y="9"/>
                  </a:lnTo>
                  <a:lnTo>
                    <a:pt x="278" y="16"/>
                  </a:lnTo>
                  <a:lnTo>
                    <a:pt x="283" y="23"/>
                  </a:lnTo>
                  <a:lnTo>
                    <a:pt x="286" y="29"/>
                  </a:lnTo>
                  <a:lnTo>
                    <a:pt x="288" y="37"/>
                  </a:lnTo>
                  <a:lnTo>
                    <a:pt x="288" y="42"/>
                  </a:lnTo>
                  <a:lnTo>
                    <a:pt x="288" y="517"/>
                  </a:lnTo>
                  <a:lnTo>
                    <a:pt x="286" y="525"/>
                  </a:lnTo>
                  <a:lnTo>
                    <a:pt x="284" y="532"/>
                  </a:lnTo>
                  <a:lnTo>
                    <a:pt x="279" y="540"/>
                  </a:lnTo>
                  <a:lnTo>
                    <a:pt x="275" y="547"/>
                  </a:lnTo>
                  <a:lnTo>
                    <a:pt x="268" y="552"/>
                  </a:lnTo>
                  <a:lnTo>
                    <a:pt x="261" y="555"/>
                  </a:lnTo>
                  <a:lnTo>
                    <a:pt x="253" y="556"/>
                  </a:lnTo>
                  <a:lnTo>
                    <a:pt x="247" y="556"/>
                  </a:lnTo>
                  <a:close/>
                  <a:moveTo>
                    <a:pt x="247" y="9"/>
                  </a:moveTo>
                  <a:lnTo>
                    <a:pt x="38" y="9"/>
                  </a:lnTo>
                  <a:lnTo>
                    <a:pt x="31" y="9"/>
                  </a:lnTo>
                  <a:lnTo>
                    <a:pt x="25" y="14"/>
                  </a:lnTo>
                  <a:lnTo>
                    <a:pt x="18" y="19"/>
                  </a:lnTo>
                  <a:lnTo>
                    <a:pt x="13" y="26"/>
                  </a:lnTo>
                  <a:lnTo>
                    <a:pt x="10" y="31"/>
                  </a:lnTo>
                  <a:lnTo>
                    <a:pt x="8" y="37"/>
                  </a:lnTo>
                  <a:lnTo>
                    <a:pt x="8" y="42"/>
                  </a:lnTo>
                  <a:lnTo>
                    <a:pt x="8" y="517"/>
                  </a:lnTo>
                  <a:lnTo>
                    <a:pt x="10" y="525"/>
                  </a:lnTo>
                  <a:lnTo>
                    <a:pt x="13" y="532"/>
                  </a:lnTo>
                  <a:lnTo>
                    <a:pt x="18" y="538"/>
                  </a:lnTo>
                  <a:lnTo>
                    <a:pt x="26" y="545"/>
                  </a:lnTo>
                  <a:lnTo>
                    <a:pt x="33" y="548"/>
                  </a:lnTo>
                  <a:lnTo>
                    <a:pt x="41" y="548"/>
                  </a:lnTo>
                  <a:lnTo>
                    <a:pt x="250" y="548"/>
                  </a:lnTo>
                  <a:lnTo>
                    <a:pt x="256" y="547"/>
                  </a:lnTo>
                  <a:lnTo>
                    <a:pt x="261" y="545"/>
                  </a:lnTo>
                  <a:lnTo>
                    <a:pt x="268" y="540"/>
                  </a:lnTo>
                  <a:lnTo>
                    <a:pt x="273" y="535"/>
                  </a:lnTo>
                  <a:lnTo>
                    <a:pt x="276" y="529"/>
                  </a:lnTo>
                  <a:lnTo>
                    <a:pt x="279" y="520"/>
                  </a:lnTo>
                  <a:lnTo>
                    <a:pt x="279" y="515"/>
                  </a:lnTo>
                  <a:lnTo>
                    <a:pt x="279" y="41"/>
                  </a:lnTo>
                  <a:lnTo>
                    <a:pt x="278" y="32"/>
                  </a:lnTo>
                  <a:lnTo>
                    <a:pt x="275" y="24"/>
                  </a:lnTo>
                  <a:lnTo>
                    <a:pt x="270" y="19"/>
                  </a:lnTo>
                  <a:lnTo>
                    <a:pt x="263" y="14"/>
                  </a:lnTo>
                  <a:lnTo>
                    <a:pt x="258" y="11"/>
                  </a:lnTo>
                  <a:lnTo>
                    <a:pt x="252" y="9"/>
                  </a:lnTo>
                  <a:lnTo>
                    <a:pt x="247"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62" name="Freeform 608"/>
            <p:cNvSpPr>
              <a:spLocks/>
            </p:cNvSpPr>
            <p:nvPr/>
          </p:nvSpPr>
          <p:spPr bwMode="auto">
            <a:xfrm>
              <a:off x="12596813" y="3141663"/>
              <a:ext cx="401638" cy="63500"/>
            </a:xfrm>
            <a:custGeom>
              <a:avLst/>
              <a:gdLst/>
              <a:ahLst/>
              <a:cxnLst>
                <a:cxn ang="0">
                  <a:pos x="192" y="40"/>
                </a:cxn>
                <a:cxn ang="0">
                  <a:pos x="189" y="40"/>
                </a:cxn>
                <a:cxn ang="0">
                  <a:pos x="184" y="20"/>
                </a:cxn>
                <a:cxn ang="0">
                  <a:pos x="68" y="20"/>
                </a:cxn>
                <a:cxn ang="0">
                  <a:pos x="63" y="40"/>
                </a:cxn>
                <a:cxn ang="0">
                  <a:pos x="30" y="38"/>
                </a:cxn>
                <a:cxn ang="0">
                  <a:pos x="22" y="36"/>
                </a:cxn>
                <a:cxn ang="0">
                  <a:pos x="17" y="33"/>
                </a:cxn>
                <a:cxn ang="0">
                  <a:pos x="8" y="27"/>
                </a:cxn>
                <a:cxn ang="0">
                  <a:pos x="5" y="20"/>
                </a:cxn>
                <a:cxn ang="0">
                  <a:pos x="2" y="12"/>
                </a:cxn>
                <a:cxn ang="0">
                  <a:pos x="0" y="4"/>
                </a:cxn>
                <a:cxn ang="0">
                  <a:pos x="0" y="0"/>
                </a:cxn>
                <a:cxn ang="0">
                  <a:pos x="8" y="0"/>
                </a:cxn>
                <a:cxn ang="0">
                  <a:pos x="8" y="8"/>
                </a:cxn>
                <a:cxn ang="0">
                  <a:pos x="12" y="15"/>
                </a:cxn>
                <a:cxn ang="0">
                  <a:pos x="15" y="22"/>
                </a:cxn>
                <a:cxn ang="0">
                  <a:pos x="22" y="27"/>
                </a:cxn>
                <a:cxn ang="0">
                  <a:pos x="28" y="30"/>
                </a:cxn>
                <a:cxn ang="0">
                  <a:pos x="35" y="31"/>
                </a:cxn>
                <a:cxn ang="0">
                  <a:pos x="56" y="31"/>
                </a:cxn>
                <a:cxn ang="0">
                  <a:pos x="61" y="12"/>
                </a:cxn>
                <a:cxn ang="0">
                  <a:pos x="191" y="12"/>
                </a:cxn>
                <a:cxn ang="0">
                  <a:pos x="196" y="31"/>
                </a:cxn>
                <a:cxn ang="0">
                  <a:pos x="222" y="30"/>
                </a:cxn>
                <a:cxn ang="0">
                  <a:pos x="227" y="28"/>
                </a:cxn>
                <a:cxn ang="0">
                  <a:pos x="234" y="23"/>
                </a:cxn>
                <a:cxn ang="0">
                  <a:pos x="238" y="17"/>
                </a:cxn>
                <a:cxn ang="0">
                  <a:pos x="242" y="10"/>
                </a:cxn>
                <a:cxn ang="0">
                  <a:pos x="243" y="5"/>
                </a:cxn>
                <a:cxn ang="0">
                  <a:pos x="243" y="0"/>
                </a:cxn>
                <a:cxn ang="0">
                  <a:pos x="253" y="0"/>
                </a:cxn>
                <a:cxn ang="0">
                  <a:pos x="252" y="8"/>
                </a:cxn>
                <a:cxn ang="0">
                  <a:pos x="250" y="15"/>
                </a:cxn>
                <a:cxn ang="0">
                  <a:pos x="245" y="23"/>
                </a:cxn>
                <a:cxn ang="0">
                  <a:pos x="238" y="30"/>
                </a:cxn>
                <a:cxn ang="0">
                  <a:pos x="234" y="35"/>
                </a:cxn>
                <a:cxn ang="0">
                  <a:pos x="227" y="38"/>
                </a:cxn>
                <a:cxn ang="0">
                  <a:pos x="219" y="40"/>
                </a:cxn>
                <a:cxn ang="0">
                  <a:pos x="215" y="40"/>
                </a:cxn>
                <a:cxn ang="0">
                  <a:pos x="192" y="40"/>
                </a:cxn>
              </a:cxnLst>
              <a:rect l="0" t="0" r="r" b="b"/>
              <a:pathLst>
                <a:path w="253" h="40">
                  <a:moveTo>
                    <a:pt x="192" y="40"/>
                  </a:moveTo>
                  <a:lnTo>
                    <a:pt x="189" y="40"/>
                  </a:lnTo>
                  <a:lnTo>
                    <a:pt x="184" y="20"/>
                  </a:lnTo>
                  <a:lnTo>
                    <a:pt x="68" y="20"/>
                  </a:lnTo>
                  <a:lnTo>
                    <a:pt x="63" y="40"/>
                  </a:lnTo>
                  <a:lnTo>
                    <a:pt x="30" y="38"/>
                  </a:lnTo>
                  <a:lnTo>
                    <a:pt x="22" y="36"/>
                  </a:lnTo>
                  <a:lnTo>
                    <a:pt x="17" y="33"/>
                  </a:lnTo>
                  <a:lnTo>
                    <a:pt x="8" y="27"/>
                  </a:lnTo>
                  <a:lnTo>
                    <a:pt x="5" y="20"/>
                  </a:lnTo>
                  <a:lnTo>
                    <a:pt x="2" y="12"/>
                  </a:lnTo>
                  <a:lnTo>
                    <a:pt x="0" y="4"/>
                  </a:lnTo>
                  <a:lnTo>
                    <a:pt x="0" y="0"/>
                  </a:lnTo>
                  <a:lnTo>
                    <a:pt x="8" y="0"/>
                  </a:lnTo>
                  <a:lnTo>
                    <a:pt x="8" y="8"/>
                  </a:lnTo>
                  <a:lnTo>
                    <a:pt x="12" y="15"/>
                  </a:lnTo>
                  <a:lnTo>
                    <a:pt x="15" y="22"/>
                  </a:lnTo>
                  <a:lnTo>
                    <a:pt x="22" y="27"/>
                  </a:lnTo>
                  <a:lnTo>
                    <a:pt x="28" y="30"/>
                  </a:lnTo>
                  <a:lnTo>
                    <a:pt x="35" y="31"/>
                  </a:lnTo>
                  <a:lnTo>
                    <a:pt x="56" y="31"/>
                  </a:lnTo>
                  <a:lnTo>
                    <a:pt x="61" y="12"/>
                  </a:lnTo>
                  <a:lnTo>
                    <a:pt x="191" y="12"/>
                  </a:lnTo>
                  <a:lnTo>
                    <a:pt x="196" y="31"/>
                  </a:lnTo>
                  <a:lnTo>
                    <a:pt x="222" y="30"/>
                  </a:lnTo>
                  <a:lnTo>
                    <a:pt x="227" y="28"/>
                  </a:lnTo>
                  <a:lnTo>
                    <a:pt x="234" y="23"/>
                  </a:lnTo>
                  <a:lnTo>
                    <a:pt x="238" y="17"/>
                  </a:lnTo>
                  <a:lnTo>
                    <a:pt x="242" y="10"/>
                  </a:lnTo>
                  <a:lnTo>
                    <a:pt x="243" y="5"/>
                  </a:lnTo>
                  <a:lnTo>
                    <a:pt x="243" y="0"/>
                  </a:lnTo>
                  <a:lnTo>
                    <a:pt x="253" y="0"/>
                  </a:lnTo>
                  <a:lnTo>
                    <a:pt x="252" y="8"/>
                  </a:lnTo>
                  <a:lnTo>
                    <a:pt x="250" y="15"/>
                  </a:lnTo>
                  <a:lnTo>
                    <a:pt x="245" y="23"/>
                  </a:lnTo>
                  <a:lnTo>
                    <a:pt x="238" y="30"/>
                  </a:lnTo>
                  <a:lnTo>
                    <a:pt x="234" y="35"/>
                  </a:lnTo>
                  <a:lnTo>
                    <a:pt x="227" y="38"/>
                  </a:lnTo>
                  <a:lnTo>
                    <a:pt x="219" y="40"/>
                  </a:lnTo>
                  <a:lnTo>
                    <a:pt x="215" y="40"/>
                  </a:lnTo>
                  <a:lnTo>
                    <a:pt x="192"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63" name="Freeform 609"/>
            <p:cNvSpPr>
              <a:spLocks/>
            </p:cNvSpPr>
            <p:nvPr/>
          </p:nvSpPr>
          <p:spPr bwMode="auto">
            <a:xfrm>
              <a:off x="12596813" y="2386013"/>
              <a:ext cx="401638" cy="61913"/>
            </a:xfrm>
            <a:custGeom>
              <a:avLst/>
              <a:gdLst/>
              <a:ahLst/>
              <a:cxnLst>
                <a:cxn ang="0">
                  <a:pos x="243" y="39"/>
                </a:cxn>
                <a:cxn ang="0">
                  <a:pos x="243" y="31"/>
                </a:cxn>
                <a:cxn ang="0">
                  <a:pos x="240" y="23"/>
                </a:cxn>
                <a:cxn ang="0">
                  <a:pos x="235" y="16"/>
                </a:cxn>
                <a:cxn ang="0">
                  <a:pos x="229" y="13"/>
                </a:cxn>
                <a:cxn ang="0">
                  <a:pos x="222" y="10"/>
                </a:cxn>
                <a:cxn ang="0">
                  <a:pos x="215" y="8"/>
                </a:cxn>
                <a:cxn ang="0">
                  <a:pos x="196" y="8"/>
                </a:cxn>
                <a:cxn ang="0">
                  <a:pos x="191" y="28"/>
                </a:cxn>
                <a:cxn ang="0">
                  <a:pos x="61" y="28"/>
                </a:cxn>
                <a:cxn ang="0">
                  <a:pos x="56" y="8"/>
                </a:cxn>
                <a:cxn ang="0">
                  <a:pos x="31" y="10"/>
                </a:cxn>
                <a:cxn ang="0">
                  <a:pos x="25" y="11"/>
                </a:cxn>
                <a:cxn ang="0">
                  <a:pos x="18" y="16"/>
                </a:cxn>
                <a:cxn ang="0">
                  <a:pos x="13" y="21"/>
                </a:cxn>
                <a:cxn ang="0">
                  <a:pos x="10" y="28"/>
                </a:cxn>
                <a:cxn ang="0">
                  <a:pos x="8" y="34"/>
                </a:cxn>
                <a:cxn ang="0">
                  <a:pos x="8" y="39"/>
                </a:cxn>
                <a:cxn ang="0">
                  <a:pos x="0" y="39"/>
                </a:cxn>
                <a:cxn ang="0">
                  <a:pos x="0" y="29"/>
                </a:cxn>
                <a:cxn ang="0">
                  <a:pos x="4" y="23"/>
                </a:cxn>
                <a:cxn ang="0">
                  <a:pos x="8" y="15"/>
                </a:cxn>
                <a:cxn ang="0">
                  <a:pos x="13" y="10"/>
                </a:cxn>
                <a:cxn ang="0">
                  <a:pos x="18" y="5"/>
                </a:cxn>
                <a:cxn ang="0">
                  <a:pos x="25" y="1"/>
                </a:cxn>
                <a:cxn ang="0">
                  <a:pos x="31" y="0"/>
                </a:cxn>
                <a:cxn ang="0">
                  <a:pos x="36" y="0"/>
                </a:cxn>
                <a:cxn ang="0">
                  <a:pos x="63" y="0"/>
                </a:cxn>
                <a:cxn ang="0">
                  <a:pos x="68" y="20"/>
                </a:cxn>
                <a:cxn ang="0">
                  <a:pos x="184" y="20"/>
                </a:cxn>
                <a:cxn ang="0">
                  <a:pos x="189" y="0"/>
                </a:cxn>
                <a:cxn ang="0">
                  <a:pos x="220" y="0"/>
                </a:cxn>
                <a:cxn ang="0">
                  <a:pos x="229" y="3"/>
                </a:cxn>
                <a:cxn ang="0">
                  <a:pos x="235" y="6"/>
                </a:cxn>
                <a:cxn ang="0">
                  <a:pos x="242" y="11"/>
                </a:cxn>
                <a:cxn ang="0">
                  <a:pos x="247" y="20"/>
                </a:cxn>
                <a:cxn ang="0">
                  <a:pos x="252" y="28"/>
                </a:cxn>
                <a:cxn ang="0">
                  <a:pos x="252" y="36"/>
                </a:cxn>
                <a:cxn ang="0">
                  <a:pos x="253" y="39"/>
                </a:cxn>
                <a:cxn ang="0">
                  <a:pos x="243" y="39"/>
                </a:cxn>
              </a:cxnLst>
              <a:rect l="0" t="0" r="r" b="b"/>
              <a:pathLst>
                <a:path w="253" h="39">
                  <a:moveTo>
                    <a:pt x="243" y="39"/>
                  </a:moveTo>
                  <a:lnTo>
                    <a:pt x="243" y="31"/>
                  </a:lnTo>
                  <a:lnTo>
                    <a:pt x="240" y="23"/>
                  </a:lnTo>
                  <a:lnTo>
                    <a:pt x="235" y="16"/>
                  </a:lnTo>
                  <a:lnTo>
                    <a:pt x="229" y="13"/>
                  </a:lnTo>
                  <a:lnTo>
                    <a:pt x="222" y="10"/>
                  </a:lnTo>
                  <a:lnTo>
                    <a:pt x="215" y="8"/>
                  </a:lnTo>
                  <a:lnTo>
                    <a:pt x="196" y="8"/>
                  </a:lnTo>
                  <a:lnTo>
                    <a:pt x="191" y="28"/>
                  </a:lnTo>
                  <a:lnTo>
                    <a:pt x="61" y="28"/>
                  </a:lnTo>
                  <a:lnTo>
                    <a:pt x="56" y="8"/>
                  </a:lnTo>
                  <a:lnTo>
                    <a:pt x="31" y="10"/>
                  </a:lnTo>
                  <a:lnTo>
                    <a:pt x="25" y="11"/>
                  </a:lnTo>
                  <a:lnTo>
                    <a:pt x="18" y="16"/>
                  </a:lnTo>
                  <a:lnTo>
                    <a:pt x="13" y="21"/>
                  </a:lnTo>
                  <a:lnTo>
                    <a:pt x="10" y="28"/>
                  </a:lnTo>
                  <a:lnTo>
                    <a:pt x="8" y="34"/>
                  </a:lnTo>
                  <a:lnTo>
                    <a:pt x="8" y="39"/>
                  </a:lnTo>
                  <a:lnTo>
                    <a:pt x="0" y="39"/>
                  </a:lnTo>
                  <a:lnTo>
                    <a:pt x="0" y="29"/>
                  </a:lnTo>
                  <a:lnTo>
                    <a:pt x="4" y="23"/>
                  </a:lnTo>
                  <a:lnTo>
                    <a:pt x="8" y="15"/>
                  </a:lnTo>
                  <a:lnTo>
                    <a:pt x="13" y="10"/>
                  </a:lnTo>
                  <a:lnTo>
                    <a:pt x="18" y="5"/>
                  </a:lnTo>
                  <a:lnTo>
                    <a:pt x="25" y="1"/>
                  </a:lnTo>
                  <a:lnTo>
                    <a:pt x="31" y="0"/>
                  </a:lnTo>
                  <a:lnTo>
                    <a:pt x="36" y="0"/>
                  </a:lnTo>
                  <a:lnTo>
                    <a:pt x="63" y="0"/>
                  </a:lnTo>
                  <a:lnTo>
                    <a:pt x="68" y="20"/>
                  </a:lnTo>
                  <a:lnTo>
                    <a:pt x="184" y="20"/>
                  </a:lnTo>
                  <a:lnTo>
                    <a:pt x="189" y="0"/>
                  </a:lnTo>
                  <a:lnTo>
                    <a:pt x="220" y="0"/>
                  </a:lnTo>
                  <a:lnTo>
                    <a:pt x="229" y="3"/>
                  </a:lnTo>
                  <a:lnTo>
                    <a:pt x="235" y="6"/>
                  </a:lnTo>
                  <a:lnTo>
                    <a:pt x="242" y="11"/>
                  </a:lnTo>
                  <a:lnTo>
                    <a:pt x="247" y="20"/>
                  </a:lnTo>
                  <a:lnTo>
                    <a:pt x="252" y="28"/>
                  </a:lnTo>
                  <a:lnTo>
                    <a:pt x="252" y="36"/>
                  </a:lnTo>
                  <a:lnTo>
                    <a:pt x="253" y="39"/>
                  </a:lnTo>
                  <a:lnTo>
                    <a:pt x="243" y="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grpSp>
      <p:sp>
        <p:nvSpPr>
          <p:cNvPr id="64" name="TextBox 63"/>
          <p:cNvSpPr txBox="1"/>
          <p:nvPr/>
        </p:nvSpPr>
        <p:spPr>
          <a:xfrm>
            <a:off x="3288195" y="1732936"/>
            <a:ext cx="766430" cy="230832"/>
          </a:xfrm>
          <a:prstGeom prst="rect">
            <a:avLst/>
          </a:prstGeom>
          <a:noFill/>
        </p:spPr>
        <p:txBody>
          <a:bodyPr wrap="square" rtlCol="0">
            <a:spAutoFit/>
          </a:bodyPr>
          <a:lstStyle/>
          <a:p>
            <a:pPr algn="ctr" defTabSz="853775" fontAlgn="auto">
              <a:spcBef>
                <a:spcPts val="0"/>
              </a:spcBef>
              <a:spcAft>
                <a:spcPts val="0"/>
              </a:spcAft>
              <a:defRPr/>
            </a:pPr>
            <a:r>
              <a:rPr lang="en-US" altLang="zh-CN" sz="900" dirty="0" smtClean="0">
                <a:solidFill>
                  <a:schemeClr val="bg1"/>
                </a:solidFill>
                <a:latin typeface="微软雅黑" pitchFamily="34" charset="-122"/>
                <a:ea typeface="微软雅黑" pitchFamily="34" charset="-122"/>
              </a:rPr>
              <a:t>RFID</a:t>
            </a:r>
            <a:r>
              <a:rPr lang="zh-CN" altLang="en-US" sz="900" dirty="0" smtClean="0">
                <a:solidFill>
                  <a:schemeClr val="bg1"/>
                </a:solidFill>
                <a:latin typeface="微软雅黑" pitchFamily="34" charset="-122"/>
                <a:ea typeface="微软雅黑" pitchFamily="34" charset="-122"/>
              </a:rPr>
              <a:t>插卡</a:t>
            </a:r>
          </a:p>
        </p:txBody>
      </p:sp>
      <p:grpSp>
        <p:nvGrpSpPr>
          <p:cNvPr id="65" name="组合 234"/>
          <p:cNvGrpSpPr/>
          <p:nvPr/>
        </p:nvGrpSpPr>
        <p:grpSpPr>
          <a:xfrm>
            <a:off x="3519988" y="2495422"/>
            <a:ext cx="183480" cy="311476"/>
            <a:chOff x="12568238" y="2344738"/>
            <a:chExt cx="457200" cy="882650"/>
          </a:xfrm>
          <a:solidFill>
            <a:srgbClr val="0070C0"/>
          </a:solidFill>
        </p:grpSpPr>
        <p:sp>
          <p:nvSpPr>
            <p:cNvPr id="66" name="Freeform 605"/>
            <p:cNvSpPr>
              <a:spLocks noEditPoints="1"/>
            </p:cNvSpPr>
            <p:nvPr/>
          </p:nvSpPr>
          <p:spPr bwMode="auto">
            <a:xfrm>
              <a:off x="12631738" y="2468563"/>
              <a:ext cx="330200" cy="612775"/>
            </a:xfrm>
            <a:custGeom>
              <a:avLst/>
              <a:gdLst/>
              <a:ahLst/>
              <a:cxnLst>
                <a:cxn ang="0">
                  <a:pos x="208" y="386"/>
                </a:cxn>
                <a:cxn ang="0">
                  <a:pos x="0" y="386"/>
                </a:cxn>
                <a:cxn ang="0">
                  <a:pos x="0" y="0"/>
                </a:cxn>
                <a:cxn ang="0">
                  <a:pos x="208" y="0"/>
                </a:cxn>
                <a:cxn ang="0">
                  <a:pos x="208" y="386"/>
                </a:cxn>
                <a:cxn ang="0">
                  <a:pos x="8" y="378"/>
                </a:cxn>
                <a:cxn ang="0">
                  <a:pos x="200" y="378"/>
                </a:cxn>
                <a:cxn ang="0">
                  <a:pos x="200" y="9"/>
                </a:cxn>
                <a:cxn ang="0">
                  <a:pos x="8" y="9"/>
                </a:cxn>
                <a:cxn ang="0">
                  <a:pos x="8" y="378"/>
                </a:cxn>
              </a:cxnLst>
              <a:rect l="0" t="0" r="r" b="b"/>
              <a:pathLst>
                <a:path w="208" h="386">
                  <a:moveTo>
                    <a:pt x="208" y="386"/>
                  </a:moveTo>
                  <a:lnTo>
                    <a:pt x="0" y="386"/>
                  </a:lnTo>
                  <a:lnTo>
                    <a:pt x="0" y="0"/>
                  </a:lnTo>
                  <a:lnTo>
                    <a:pt x="208" y="0"/>
                  </a:lnTo>
                  <a:lnTo>
                    <a:pt x="208" y="386"/>
                  </a:lnTo>
                  <a:close/>
                  <a:moveTo>
                    <a:pt x="8" y="378"/>
                  </a:moveTo>
                  <a:lnTo>
                    <a:pt x="200" y="378"/>
                  </a:lnTo>
                  <a:lnTo>
                    <a:pt x="200" y="9"/>
                  </a:lnTo>
                  <a:lnTo>
                    <a:pt x="8" y="9"/>
                  </a:lnTo>
                  <a:lnTo>
                    <a:pt x="8" y="3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67" name="Freeform 606"/>
            <p:cNvSpPr>
              <a:spLocks noEditPoints="1"/>
            </p:cNvSpPr>
            <p:nvPr/>
          </p:nvSpPr>
          <p:spPr bwMode="auto">
            <a:xfrm>
              <a:off x="12766676" y="3092450"/>
              <a:ext cx="61913" cy="61913"/>
            </a:xfrm>
            <a:custGeom>
              <a:avLst/>
              <a:gdLst/>
              <a:ahLst/>
              <a:cxnLst>
                <a:cxn ang="0">
                  <a:pos x="20" y="39"/>
                </a:cxn>
                <a:cxn ang="0">
                  <a:pos x="13" y="38"/>
                </a:cxn>
                <a:cxn ang="0">
                  <a:pos x="7" y="35"/>
                </a:cxn>
                <a:cxn ang="0">
                  <a:pos x="2" y="30"/>
                </a:cxn>
                <a:cxn ang="0">
                  <a:pos x="0" y="23"/>
                </a:cxn>
                <a:cxn ang="0">
                  <a:pos x="0" y="18"/>
                </a:cxn>
                <a:cxn ang="0">
                  <a:pos x="2" y="12"/>
                </a:cxn>
                <a:cxn ang="0">
                  <a:pos x="5" y="5"/>
                </a:cxn>
                <a:cxn ang="0">
                  <a:pos x="12" y="2"/>
                </a:cxn>
                <a:cxn ang="0">
                  <a:pos x="18" y="0"/>
                </a:cxn>
                <a:cxn ang="0">
                  <a:pos x="18" y="0"/>
                </a:cxn>
                <a:cxn ang="0">
                  <a:pos x="26" y="2"/>
                </a:cxn>
                <a:cxn ang="0">
                  <a:pos x="33" y="5"/>
                </a:cxn>
                <a:cxn ang="0">
                  <a:pos x="36" y="10"/>
                </a:cxn>
                <a:cxn ang="0">
                  <a:pos x="38" y="16"/>
                </a:cxn>
                <a:cxn ang="0">
                  <a:pos x="39" y="20"/>
                </a:cxn>
                <a:cxn ang="0">
                  <a:pos x="36" y="28"/>
                </a:cxn>
                <a:cxn ang="0">
                  <a:pos x="33" y="35"/>
                </a:cxn>
                <a:cxn ang="0">
                  <a:pos x="26" y="38"/>
                </a:cxn>
                <a:cxn ang="0">
                  <a:pos x="20" y="39"/>
                </a:cxn>
                <a:cxn ang="0">
                  <a:pos x="18" y="8"/>
                </a:cxn>
                <a:cxn ang="0">
                  <a:pos x="13" y="10"/>
                </a:cxn>
                <a:cxn ang="0">
                  <a:pos x="8" y="15"/>
                </a:cxn>
                <a:cxn ang="0">
                  <a:pos x="8" y="20"/>
                </a:cxn>
                <a:cxn ang="0">
                  <a:pos x="10" y="26"/>
                </a:cxn>
                <a:cxn ang="0">
                  <a:pos x="15" y="30"/>
                </a:cxn>
                <a:cxn ang="0">
                  <a:pos x="18" y="31"/>
                </a:cxn>
                <a:cxn ang="0">
                  <a:pos x="26" y="28"/>
                </a:cxn>
                <a:cxn ang="0">
                  <a:pos x="30" y="23"/>
                </a:cxn>
                <a:cxn ang="0">
                  <a:pos x="30" y="20"/>
                </a:cxn>
                <a:cxn ang="0">
                  <a:pos x="28" y="13"/>
                </a:cxn>
                <a:cxn ang="0">
                  <a:pos x="23" y="8"/>
                </a:cxn>
                <a:cxn ang="0">
                  <a:pos x="18" y="8"/>
                </a:cxn>
              </a:cxnLst>
              <a:rect l="0" t="0" r="r" b="b"/>
              <a:pathLst>
                <a:path w="39" h="39">
                  <a:moveTo>
                    <a:pt x="20" y="39"/>
                  </a:moveTo>
                  <a:lnTo>
                    <a:pt x="13" y="38"/>
                  </a:lnTo>
                  <a:lnTo>
                    <a:pt x="7" y="35"/>
                  </a:lnTo>
                  <a:lnTo>
                    <a:pt x="2" y="30"/>
                  </a:lnTo>
                  <a:lnTo>
                    <a:pt x="0" y="23"/>
                  </a:lnTo>
                  <a:lnTo>
                    <a:pt x="0" y="18"/>
                  </a:lnTo>
                  <a:lnTo>
                    <a:pt x="2" y="12"/>
                  </a:lnTo>
                  <a:lnTo>
                    <a:pt x="5" y="5"/>
                  </a:lnTo>
                  <a:lnTo>
                    <a:pt x="12" y="2"/>
                  </a:lnTo>
                  <a:lnTo>
                    <a:pt x="18" y="0"/>
                  </a:lnTo>
                  <a:lnTo>
                    <a:pt x="18" y="0"/>
                  </a:lnTo>
                  <a:lnTo>
                    <a:pt x="26" y="2"/>
                  </a:lnTo>
                  <a:lnTo>
                    <a:pt x="33" y="5"/>
                  </a:lnTo>
                  <a:lnTo>
                    <a:pt x="36" y="10"/>
                  </a:lnTo>
                  <a:lnTo>
                    <a:pt x="38" y="16"/>
                  </a:lnTo>
                  <a:lnTo>
                    <a:pt x="39" y="20"/>
                  </a:lnTo>
                  <a:lnTo>
                    <a:pt x="36" y="28"/>
                  </a:lnTo>
                  <a:lnTo>
                    <a:pt x="33" y="35"/>
                  </a:lnTo>
                  <a:lnTo>
                    <a:pt x="26" y="38"/>
                  </a:lnTo>
                  <a:lnTo>
                    <a:pt x="20" y="39"/>
                  </a:lnTo>
                  <a:close/>
                  <a:moveTo>
                    <a:pt x="18" y="8"/>
                  </a:moveTo>
                  <a:lnTo>
                    <a:pt x="13" y="10"/>
                  </a:lnTo>
                  <a:lnTo>
                    <a:pt x="8" y="15"/>
                  </a:lnTo>
                  <a:lnTo>
                    <a:pt x="8" y="20"/>
                  </a:lnTo>
                  <a:lnTo>
                    <a:pt x="10" y="26"/>
                  </a:lnTo>
                  <a:lnTo>
                    <a:pt x="15" y="30"/>
                  </a:lnTo>
                  <a:lnTo>
                    <a:pt x="18" y="31"/>
                  </a:lnTo>
                  <a:lnTo>
                    <a:pt x="26" y="28"/>
                  </a:lnTo>
                  <a:lnTo>
                    <a:pt x="30" y="23"/>
                  </a:lnTo>
                  <a:lnTo>
                    <a:pt x="30" y="20"/>
                  </a:lnTo>
                  <a:lnTo>
                    <a:pt x="28" y="13"/>
                  </a:lnTo>
                  <a:lnTo>
                    <a:pt x="23" y="8"/>
                  </a:lnTo>
                  <a:lnTo>
                    <a:pt x="18"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68" name="Freeform 607"/>
            <p:cNvSpPr>
              <a:spLocks noEditPoints="1"/>
            </p:cNvSpPr>
            <p:nvPr/>
          </p:nvSpPr>
          <p:spPr bwMode="auto">
            <a:xfrm>
              <a:off x="12568238" y="2344738"/>
              <a:ext cx="457200" cy="882650"/>
            </a:xfrm>
            <a:custGeom>
              <a:avLst/>
              <a:gdLst/>
              <a:ahLst/>
              <a:cxnLst>
                <a:cxn ang="0">
                  <a:pos x="36" y="556"/>
                </a:cxn>
                <a:cxn ang="0">
                  <a:pos x="20" y="552"/>
                </a:cxn>
                <a:cxn ang="0">
                  <a:pos x="7" y="538"/>
                </a:cxn>
                <a:cxn ang="0">
                  <a:pos x="2" y="525"/>
                </a:cxn>
                <a:cxn ang="0">
                  <a:pos x="0" y="515"/>
                </a:cxn>
                <a:cxn ang="0">
                  <a:pos x="2" y="32"/>
                </a:cxn>
                <a:cxn ang="0">
                  <a:pos x="8" y="18"/>
                </a:cxn>
                <a:cxn ang="0">
                  <a:pos x="20" y="6"/>
                </a:cxn>
                <a:cxn ang="0">
                  <a:pos x="35" y="1"/>
                </a:cxn>
                <a:cxn ang="0">
                  <a:pos x="250" y="0"/>
                </a:cxn>
                <a:cxn ang="0">
                  <a:pos x="266" y="4"/>
                </a:cxn>
                <a:cxn ang="0">
                  <a:pos x="278" y="16"/>
                </a:cxn>
                <a:cxn ang="0">
                  <a:pos x="286" y="29"/>
                </a:cxn>
                <a:cxn ang="0">
                  <a:pos x="288" y="42"/>
                </a:cxn>
                <a:cxn ang="0">
                  <a:pos x="286" y="525"/>
                </a:cxn>
                <a:cxn ang="0">
                  <a:pos x="279" y="540"/>
                </a:cxn>
                <a:cxn ang="0">
                  <a:pos x="268" y="552"/>
                </a:cxn>
                <a:cxn ang="0">
                  <a:pos x="253" y="556"/>
                </a:cxn>
                <a:cxn ang="0">
                  <a:pos x="247" y="9"/>
                </a:cxn>
                <a:cxn ang="0">
                  <a:pos x="31" y="9"/>
                </a:cxn>
                <a:cxn ang="0">
                  <a:pos x="18" y="19"/>
                </a:cxn>
                <a:cxn ang="0">
                  <a:pos x="10" y="31"/>
                </a:cxn>
                <a:cxn ang="0">
                  <a:pos x="8" y="42"/>
                </a:cxn>
                <a:cxn ang="0">
                  <a:pos x="10" y="525"/>
                </a:cxn>
                <a:cxn ang="0">
                  <a:pos x="18" y="538"/>
                </a:cxn>
                <a:cxn ang="0">
                  <a:pos x="33" y="548"/>
                </a:cxn>
                <a:cxn ang="0">
                  <a:pos x="250" y="548"/>
                </a:cxn>
                <a:cxn ang="0">
                  <a:pos x="261" y="545"/>
                </a:cxn>
                <a:cxn ang="0">
                  <a:pos x="273" y="535"/>
                </a:cxn>
                <a:cxn ang="0">
                  <a:pos x="279" y="520"/>
                </a:cxn>
                <a:cxn ang="0">
                  <a:pos x="279" y="41"/>
                </a:cxn>
                <a:cxn ang="0">
                  <a:pos x="275" y="24"/>
                </a:cxn>
                <a:cxn ang="0">
                  <a:pos x="263" y="14"/>
                </a:cxn>
                <a:cxn ang="0">
                  <a:pos x="252" y="9"/>
                </a:cxn>
              </a:cxnLst>
              <a:rect l="0" t="0" r="r" b="b"/>
              <a:pathLst>
                <a:path w="288" h="556">
                  <a:moveTo>
                    <a:pt x="247" y="556"/>
                  </a:moveTo>
                  <a:lnTo>
                    <a:pt x="36" y="556"/>
                  </a:lnTo>
                  <a:lnTo>
                    <a:pt x="28" y="555"/>
                  </a:lnTo>
                  <a:lnTo>
                    <a:pt x="20" y="552"/>
                  </a:lnTo>
                  <a:lnTo>
                    <a:pt x="13" y="545"/>
                  </a:lnTo>
                  <a:lnTo>
                    <a:pt x="7" y="538"/>
                  </a:lnTo>
                  <a:lnTo>
                    <a:pt x="3" y="532"/>
                  </a:lnTo>
                  <a:lnTo>
                    <a:pt x="2" y="525"/>
                  </a:lnTo>
                  <a:lnTo>
                    <a:pt x="0" y="517"/>
                  </a:lnTo>
                  <a:lnTo>
                    <a:pt x="0" y="515"/>
                  </a:lnTo>
                  <a:lnTo>
                    <a:pt x="0" y="41"/>
                  </a:lnTo>
                  <a:lnTo>
                    <a:pt x="2" y="32"/>
                  </a:lnTo>
                  <a:lnTo>
                    <a:pt x="5" y="24"/>
                  </a:lnTo>
                  <a:lnTo>
                    <a:pt x="8" y="18"/>
                  </a:lnTo>
                  <a:lnTo>
                    <a:pt x="13" y="11"/>
                  </a:lnTo>
                  <a:lnTo>
                    <a:pt x="20" y="6"/>
                  </a:lnTo>
                  <a:lnTo>
                    <a:pt x="28" y="3"/>
                  </a:lnTo>
                  <a:lnTo>
                    <a:pt x="35" y="1"/>
                  </a:lnTo>
                  <a:lnTo>
                    <a:pt x="41" y="0"/>
                  </a:lnTo>
                  <a:lnTo>
                    <a:pt x="250" y="0"/>
                  </a:lnTo>
                  <a:lnTo>
                    <a:pt x="258" y="1"/>
                  </a:lnTo>
                  <a:lnTo>
                    <a:pt x="266" y="4"/>
                  </a:lnTo>
                  <a:lnTo>
                    <a:pt x="273" y="9"/>
                  </a:lnTo>
                  <a:lnTo>
                    <a:pt x="278" y="16"/>
                  </a:lnTo>
                  <a:lnTo>
                    <a:pt x="283" y="23"/>
                  </a:lnTo>
                  <a:lnTo>
                    <a:pt x="286" y="29"/>
                  </a:lnTo>
                  <a:lnTo>
                    <a:pt x="288" y="37"/>
                  </a:lnTo>
                  <a:lnTo>
                    <a:pt x="288" y="42"/>
                  </a:lnTo>
                  <a:lnTo>
                    <a:pt x="288" y="517"/>
                  </a:lnTo>
                  <a:lnTo>
                    <a:pt x="286" y="525"/>
                  </a:lnTo>
                  <a:lnTo>
                    <a:pt x="284" y="532"/>
                  </a:lnTo>
                  <a:lnTo>
                    <a:pt x="279" y="540"/>
                  </a:lnTo>
                  <a:lnTo>
                    <a:pt x="275" y="547"/>
                  </a:lnTo>
                  <a:lnTo>
                    <a:pt x="268" y="552"/>
                  </a:lnTo>
                  <a:lnTo>
                    <a:pt x="261" y="555"/>
                  </a:lnTo>
                  <a:lnTo>
                    <a:pt x="253" y="556"/>
                  </a:lnTo>
                  <a:lnTo>
                    <a:pt x="247" y="556"/>
                  </a:lnTo>
                  <a:close/>
                  <a:moveTo>
                    <a:pt x="247" y="9"/>
                  </a:moveTo>
                  <a:lnTo>
                    <a:pt x="38" y="9"/>
                  </a:lnTo>
                  <a:lnTo>
                    <a:pt x="31" y="9"/>
                  </a:lnTo>
                  <a:lnTo>
                    <a:pt x="25" y="14"/>
                  </a:lnTo>
                  <a:lnTo>
                    <a:pt x="18" y="19"/>
                  </a:lnTo>
                  <a:lnTo>
                    <a:pt x="13" y="26"/>
                  </a:lnTo>
                  <a:lnTo>
                    <a:pt x="10" y="31"/>
                  </a:lnTo>
                  <a:lnTo>
                    <a:pt x="8" y="37"/>
                  </a:lnTo>
                  <a:lnTo>
                    <a:pt x="8" y="42"/>
                  </a:lnTo>
                  <a:lnTo>
                    <a:pt x="8" y="517"/>
                  </a:lnTo>
                  <a:lnTo>
                    <a:pt x="10" y="525"/>
                  </a:lnTo>
                  <a:lnTo>
                    <a:pt x="13" y="532"/>
                  </a:lnTo>
                  <a:lnTo>
                    <a:pt x="18" y="538"/>
                  </a:lnTo>
                  <a:lnTo>
                    <a:pt x="26" y="545"/>
                  </a:lnTo>
                  <a:lnTo>
                    <a:pt x="33" y="548"/>
                  </a:lnTo>
                  <a:lnTo>
                    <a:pt x="41" y="548"/>
                  </a:lnTo>
                  <a:lnTo>
                    <a:pt x="250" y="548"/>
                  </a:lnTo>
                  <a:lnTo>
                    <a:pt x="256" y="547"/>
                  </a:lnTo>
                  <a:lnTo>
                    <a:pt x="261" y="545"/>
                  </a:lnTo>
                  <a:lnTo>
                    <a:pt x="268" y="540"/>
                  </a:lnTo>
                  <a:lnTo>
                    <a:pt x="273" y="535"/>
                  </a:lnTo>
                  <a:lnTo>
                    <a:pt x="276" y="529"/>
                  </a:lnTo>
                  <a:lnTo>
                    <a:pt x="279" y="520"/>
                  </a:lnTo>
                  <a:lnTo>
                    <a:pt x="279" y="515"/>
                  </a:lnTo>
                  <a:lnTo>
                    <a:pt x="279" y="41"/>
                  </a:lnTo>
                  <a:lnTo>
                    <a:pt x="278" y="32"/>
                  </a:lnTo>
                  <a:lnTo>
                    <a:pt x="275" y="24"/>
                  </a:lnTo>
                  <a:lnTo>
                    <a:pt x="270" y="19"/>
                  </a:lnTo>
                  <a:lnTo>
                    <a:pt x="263" y="14"/>
                  </a:lnTo>
                  <a:lnTo>
                    <a:pt x="258" y="11"/>
                  </a:lnTo>
                  <a:lnTo>
                    <a:pt x="252" y="9"/>
                  </a:lnTo>
                  <a:lnTo>
                    <a:pt x="247"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69" name="Freeform 608"/>
            <p:cNvSpPr>
              <a:spLocks/>
            </p:cNvSpPr>
            <p:nvPr/>
          </p:nvSpPr>
          <p:spPr bwMode="auto">
            <a:xfrm>
              <a:off x="12596813" y="3141663"/>
              <a:ext cx="401638" cy="63500"/>
            </a:xfrm>
            <a:custGeom>
              <a:avLst/>
              <a:gdLst/>
              <a:ahLst/>
              <a:cxnLst>
                <a:cxn ang="0">
                  <a:pos x="192" y="40"/>
                </a:cxn>
                <a:cxn ang="0">
                  <a:pos x="189" y="40"/>
                </a:cxn>
                <a:cxn ang="0">
                  <a:pos x="184" y="20"/>
                </a:cxn>
                <a:cxn ang="0">
                  <a:pos x="68" y="20"/>
                </a:cxn>
                <a:cxn ang="0">
                  <a:pos x="63" y="40"/>
                </a:cxn>
                <a:cxn ang="0">
                  <a:pos x="30" y="38"/>
                </a:cxn>
                <a:cxn ang="0">
                  <a:pos x="22" y="36"/>
                </a:cxn>
                <a:cxn ang="0">
                  <a:pos x="17" y="33"/>
                </a:cxn>
                <a:cxn ang="0">
                  <a:pos x="8" y="27"/>
                </a:cxn>
                <a:cxn ang="0">
                  <a:pos x="5" y="20"/>
                </a:cxn>
                <a:cxn ang="0">
                  <a:pos x="2" y="12"/>
                </a:cxn>
                <a:cxn ang="0">
                  <a:pos x="0" y="4"/>
                </a:cxn>
                <a:cxn ang="0">
                  <a:pos x="0" y="0"/>
                </a:cxn>
                <a:cxn ang="0">
                  <a:pos x="8" y="0"/>
                </a:cxn>
                <a:cxn ang="0">
                  <a:pos x="8" y="8"/>
                </a:cxn>
                <a:cxn ang="0">
                  <a:pos x="12" y="15"/>
                </a:cxn>
                <a:cxn ang="0">
                  <a:pos x="15" y="22"/>
                </a:cxn>
                <a:cxn ang="0">
                  <a:pos x="22" y="27"/>
                </a:cxn>
                <a:cxn ang="0">
                  <a:pos x="28" y="30"/>
                </a:cxn>
                <a:cxn ang="0">
                  <a:pos x="35" y="31"/>
                </a:cxn>
                <a:cxn ang="0">
                  <a:pos x="56" y="31"/>
                </a:cxn>
                <a:cxn ang="0">
                  <a:pos x="61" y="12"/>
                </a:cxn>
                <a:cxn ang="0">
                  <a:pos x="191" y="12"/>
                </a:cxn>
                <a:cxn ang="0">
                  <a:pos x="196" y="31"/>
                </a:cxn>
                <a:cxn ang="0">
                  <a:pos x="222" y="30"/>
                </a:cxn>
                <a:cxn ang="0">
                  <a:pos x="227" y="28"/>
                </a:cxn>
                <a:cxn ang="0">
                  <a:pos x="234" y="23"/>
                </a:cxn>
                <a:cxn ang="0">
                  <a:pos x="238" y="17"/>
                </a:cxn>
                <a:cxn ang="0">
                  <a:pos x="242" y="10"/>
                </a:cxn>
                <a:cxn ang="0">
                  <a:pos x="243" y="5"/>
                </a:cxn>
                <a:cxn ang="0">
                  <a:pos x="243" y="0"/>
                </a:cxn>
                <a:cxn ang="0">
                  <a:pos x="253" y="0"/>
                </a:cxn>
                <a:cxn ang="0">
                  <a:pos x="252" y="8"/>
                </a:cxn>
                <a:cxn ang="0">
                  <a:pos x="250" y="15"/>
                </a:cxn>
                <a:cxn ang="0">
                  <a:pos x="245" y="23"/>
                </a:cxn>
                <a:cxn ang="0">
                  <a:pos x="238" y="30"/>
                </a:cxn>
                <a:cxn ang="0">
                  <a:pos x="234" y="35"/>
                </a:cxn>
                <a:cxn ang="0">
                  <a:pos x="227" y="38"/>
                </a:cxn>
                <a:cxn ang="0">
                  <a:pos x="219" y="40"/>
                </a:cxn>
                <a:cxn ang="0">
                  <a:pos x="215" y="40"/>
                </a:cxn>
                <a:cxn ang="0">
                  <a:pos x="192" y="40"/>
                </a:cxn>
              </a:cxnLst>
              <a:rect l="0" t="0" r="r" b="b"/>
              <a:pathLst>
                <a:path w="253" h="40">
                  <a:moveTo>
                    <a:pt x="192" y="40"/>
                  </a:moveTo>
                  <a:lnTo>
                    <a:pt x="189" y="40"/>
                  </a:lnTo>
                  <a:lnTo>
                    <a:pt x="184" y="20"/>
                  </a:lnTo>
                  <a:lnTo>
                    <a:pt x="68" y="20"/>
                  </a:lnTo>
                  <a:lnTo>
                    <a:pt x="63" y="40"/>
                  </a:lnTo>
                  <a:lnTo>
                    <a:pt x="30" y="38"/>
                  </a:lnTo>
                  <a:lnTo>
                    <a:pt x="22" y="36"/>
                  </a:lnTo>
                  <a:lnTo>
                    <a:pt x="17" y="33"/>
                  </a:lnTo>
                  <a:lnTo>
                    <a:pt x="8" y="27"/>
                  </a:lnTo>
                  <a:lnTo>
                    <a:pt x="5" y="20"/>
                  </a:lnTo>
                  <a:lnTo>
                    <a:pt x="2" y="12"/>
                  </a:lnTo>
                  <a:lnTo>
                    <a:pt x="0" y="4"/>
                  </a:lnTo>
                  <a:lnTo>
                    <a:pt x="0" y="0"/>
                  </a:lnTo>
                  <a:lnTo>
                    <a:pt x="8" y="0"/>
                  </a:lnTo>
                  <a:lnTo>
                    <a:pt x="8" y="8"/>
                  </a:lnTo>
                  <a:lnTo>
                    <a:pt x="12" y="15"/>
                  </a:lnTo>
                  <a:lnTo>
                    <a:pt x="15" y="22"/>
                  </a:lnTo>
                  <a:lnTo>
                    <a:pt x="22" y="27"/>
                  </a:lnTo>
                  <a:lnTo>
                    <a:pt x="28" y="30"/>
                  </a:lnTo>
                  <a:lnTo>
                    <a:pt x="35" y="31"/>
                  </a:lnTo>
                  <a:lnTo>
                    <a:pt x="56" y="31"/>
                  </a:lnTo>
                  <a:lnTo>
                    <a:pt x="61" y="12"/>
                  </a:lnTo>
                  <a:lnTo>
                    <a:pt x="191" y="12"/>
                  </a:lnTo>
                  <a:lnTo>
                    <a:pt x="196" y="31"/>
                  </a:lnTo>
                  <a:lnTo>
                    <a:pt x="222" y="30"/>
                  </a:lnTo>
                  <a:lnTo>
                    <a:pt x="227" y="28"/>
                  </a:lnTo>
                  <a:lnTo>
                    <a:pt x="234" y="23"/>
                  </a:lnTo>
                  <a:lnTo>
                    <a:pt x="238" y="17"/>
                  </a:lnTo>
                  <a:lnTo>
                    <a:pt x="242" y="10"/>
                  </a:lnTo>
                  <a:lnTo>
                    <a:pt x="243" y="5"/>
                  </a:lnTo>
                  <a:lnTo>
                    <a:pt x="243" y="0"/>
                  </a:lnTo>
                  <a:lnTo>
                    <a:pt x="253" y="0"/>
                  </a:lnTo>
                  <a:lnTo>
                    <a:pt x="252" y="8"/>
                  </a:lnTo>
                  <a:lnTo>
                    <a:pt x="250" y="15"/>
                  </a:lnTo>
                  <a:lnTo>
                    <a:pt x="245" y="23"/>
                  </a:lnTo>
                  <a:lnTo>
                    <a:pt x="238" y="30"/>
                  </a:lnTo>
                  <a:lnTo>
                    <a:pt x="234" y="35"/>
                  </a:lnTo>
                  <a:lnTo>
                    <a:pt x="227" y="38"/>
                  </a:lnTo>
                  <a:lnTo>
                    <a:pt x="219" y="40"/>
                  </a:lnTo>
                  <a:lnTo>
                    <a:pt x="215" y="40"/>
                  </a:lnTo>
                  <a:lnTo>
                    <a:pt x="192"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70" name="Freeform 609"/>
            <p:cNvSpPr>
              <a:spLocks/>
            </p:cNvSpPr>
            <p:nvPr/>
          </p:nvSpPr>
          <p:spPr bwMode="auto">
            <a:xfrm>
              <a:off x="12596813" y="2386013"/>
              <a:ext cx="401638" cy="61913"/>
            </a:xfrm>
            <a:custGeom>
              <a:avLst/>
              <a:gdLst/>
              <a:ahLst/>
              <a:cxnLst>
                <a:cxn ang="0">
                  <a:pos x="243" y="39"/>
                </a:cxn>
                <a:cxn ang="0">
                  <a:pos x="243" y="31"/>
                </a:cxn>
                <a:cxn ang="0">
                  <a:pos x="240" y="23"/>
                </a:cxn>
                <a:cxn ang="0">
                  <a:pos x="235" y="16"/>
                </a:cxn>
                <a:cxn ang="0">
                  <a:pos x="229" y="13"/>
                </a:cxn>
                <a:cxn ang="0">
                  <a:pos x="222" y="10"/>
                </a:cxn>
                <a:cxn ang="0">
                  <a:pos x="215" y="8"/>
                </a:cxn>
                <a:cxn ang="0">
                  <a:pos x="196" y="8"/>
                </a:cxn>
                <a:cxn ang="0">
                  <a:pos x="191" y="28"/>
                </a:cxn>
                <a:cxn ang="0">
                  <a:pos x="61" y="28"/>
                </a:cxn>
                <a:cxn ang="0">
                  <a:pos x="56" y="8"/>
                </a:cxn>
                <a:cxn ang="0">
                  <a:pos x="31" y="10"/>
                </a:cxn>
                <a:cxn ang="0">
                  <a:pos x="25" y="11"/>
                </a:cxn>
                <a:cxn ang="0">
                  <a:pos x="18" y="16"/>
                </a:cxn>
                <a:cxn ang="0">
                  <a:pos x="13" y="21"/>
                </a:cxn>
                <a:cxn ang="0">
                  <a:pos x="10" y="28"/>
                </a:cxn>
                <a:cxn ang="0">
                  <a:pos x="8" y="34"/>
                </a:cxn>
                <a:cxn ang="0">
                  <a:pos x="8" y="39"/>
                </a:cxn>
                <a:cxn ang="0">
                  <a:pos x="0" y="39"/>
                </a:cxn>
                <a:cxn ang="0">
                  <a:pos x="0" y="29"/>
                </a:cxn>
                <a:cxn ang="0">
                  <a:pos x="4" y="23"/>
                </a:cxn>
                <a:cxn ang="0">
                  <a:pos x="8" y="15"/>
                </a:cxn>
                <a:cxn ang="0">
                  <a:pos x="13" y="10"/>
                </a:cxn>
                <a:cxn ang="0">
                  <a:pos x="18" y="5"/>
                </a:cxn>
                <a:cxn ang="0">
                  <a:pos x="25" y="1"/>
                </a:cxn>
                <a:cxn ang="0">
                  <a:pos x="31" y="0"/>
                </a:cxn>
                <a:cxn ang="0">
                  <a:pos x="36" y="0"/>
                </a:cxn>
                <a:cxn ang="0">
                  <a:pos x="63" y="0"/>
                </a:cxn>
                <a:cxn ang="0">
                  <a:pos x="68" y="20"/>
                </a:cxn>
                <a:cxn ang="0">
                  <a:pos x="184" y="20"/>
                </a:cxn>
                <a:cxn ang="0">
                  <a:pos x="189" y="0"/>
                </a:cxn>
                <a:cxn ang="0">
                  <a:pos x="220" y="0"/>
                </a:cxn>
                <a:cxn ang="0">
                  <a:pos x="229" y="3"/>
                </a:cxn>
                <a:cxn ang="0">
                  <a:pos x="235" y="6"/>
                </a:cxn>
                <a:cxn ang="0">
                  <a:pos x="242" y="11"/>
                </a:cxn>
                <a:cxn ang="0">
                  <a:pos x="247" y="20"/>
                </a:cxn>
                <a:cxn ang="0">
                  <a:pos x="252" y="28"/>
                </a:cxn>
                <a:cxn ang="0">
                  <a:pos x="252" y="36"/>
                </a:cxn>
                <a:cxn ang="0">
                  <a:pos x="253" y="39"/>
                </a:cxn>
                <a:cxn ang="0">
                  <a:pos x="243" y="39"/>
                </a:cxn>
              </a:cxnLst>
              <a:rect l="0" t="0" r="r" b="b"/>
              <a:pathLst>
                <a:path w="253" h="39">
                  <a:moveTo>
                    <a:pt x="243" y="39"/>
                  </a:moveTo>
                  <a:lnTo>
                    <a:pt x="243" y="31"/>
                  </a:lnTo>
                  <a:lnTo>
                    <a:pt x="240" y="23"/>
                  </a:lnTo>
                  <a:lnTo>
                    <a:pt x="235" y="16"/>
                  </a:lnTo>
                  <a:lnTo>
                    <a:pt x="229" y="13"/>
                  </a:lnTo>
                  <a:lnTo>
                    <a:pt x="222" y="10"/>
                  </a:lnTo>
                  <a:lnTo>
                    <a:pt x="215" y="8"/>
                  </a:lnTo>
                  <a:lnTo>
                    <a:pt x="196" y="8"/>
                  </a:lnTo>
                  <a:lnTo>
                    <a:pt x="191" y="28"/>
                  </a:lnTo>
                  <a:lnTo>
                    <a:pt x="61" y="28"/>
                  </a:lnTo>
                  <a:lnTo>
                    <a:pt x="56" y="8"/>
                  </a:lnTo>
                  <a:lnTo>
                    <a:pt x="31" y="10"/>
                  </a:lnTo>
                  <a:lnTo>
                    <a:pt x="25" y="11"/>
                  </a:lnTo>
                  <a:lnTo>
                    <a:pt x="18" y="16"/>
                  </a:lnTo>
                  <a:lnTo>
                    <a:pt x="13" y="21"/>
                  </a:lnTo>
                  <a:lnTo>
                    <a:pt x="10" y="28"/>
                  </a:lnTo>
                  <a:lnTo>
                    <a:pt x="8" y="34"/>
                  </a:lnTo>
                  <a:lnTo>
                    <a:pt x="8" y="39"/>
                  </a:lnTo>
                  <a:lnTo>
                    <a:pt x="0" y="39"/>
                  </a:lnTo>
                  <a:lnTo>
                    <a:pt x="0" y="29"/>
                  </a:lnTo>
                  <a:lnTo>
                    <a:pt x="4" y="23"/>
                  </a:lnTo>
                  <a:lnTo>
                    <a:pt x="8" y="15"/>
                  </a:lnTo>
                  <a:lnTo>
                    <a:pt x="13" y="10"/>
                  </a:lnTo>
                  <a:lnTo>
                    <a:pt x="18" y="5"/>
                  </a:lnTo>
                  <a:lnTo>
                    <a:pt x="25" y="1"/>
                  </a:lnTo>
                  <a:lnTo>
                    <a:pt x="31" y="0"/>
                  </a:lnTo>
                  <a:lnTo>
                    <a:pt x="36" y="0"/>
                  </a:lnTo>
                  <a:lnTo>
                    <a:pt x="63" y="0"/>
                  </a:lnTo>
                  <a:lnTo>
                    <a:pt x="68" y="20"/>
                  </a:lnTo>
                  <a:lnTo>
                    <a:pt x="184" y="20"/>
                  </a:lnTo>
                  <a:lnTo>
                    <a:pt x="189" y="0"/>
                  </a:lnTo>
                  <a:lnTo>
                    <a:pt x="220" y="0"/>
                  </a:lnTo>
                  <a:lnTo>
                    <a:pt x="229" y="3"/>
                  </a:lnTo>
                  <a:lnTo>
                    <a:pt x="235" y="6"/>
                  </a:lnTo>
                  <a:lnTo>
                    <a:pt x="242" y="11"/>
                  </a:lnTo>
                  <a:lnTo>
                    <a:pt x="247" y="20"/>
                  </a:lnTo>
                  <a:lnTo>
                    <a:pt x="252" y="28"/>
                  </a:lnTo>
                  <a:lnTo>
                    <a:pt x="252" y="36"/>
                  </a:lnTo>
                  <a:lnTo>
                    <a:pt x="253" y="39"/>
                  </a:lnTo>
                  <a:lnTo>
                    <a:pt x="243" y="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grpSp>
      <p:sp>
        <p:nvSpPr>
          <p:cNvPr id="71" name="TextBox 70"/>
          <p:cNvSpPr txBox="1"/>
          <p:nvPr/>
        </p:nvSpPr>
        <p:spPr>
          <a:xfrm>
            <a:off x="3280193" y="2294934"/>
            <a:ext cx="766430" cy="230832"/>
          </a:xfrm>
          <a:prstGeom prst="rect">
            <a:avLst/>
          </a:prstGeom>
          <a:noFill/>
        </p:spPr>
        <p:txBody>
          <a:bodyPr wrap="square" rtlCol="0">
            <a:spAutoFit/>
          </a:bodyPr>
          <a:lstStyle/>
          <a:p>
            <a:pPr algn="ctr" defTabSz="853775" fontAlgn="auto">
              <a:spcBef>
                <a:spcPts val="0"/>
              </a:spcBef>
              <a:spcAft>
                <a:spcPts val="0"/>
              </a:spcAft>
              <a:defRPr/>
            </a:pPr>
            <a:r>
              <a:rPr lang="en-US" altLang="zh-CN" sz="900" kern="0" dirty="0" smtClean="0">
                <a:solidFill>
                  <a:schemeClr val="bg1"/>
                </a:solidFill>
                <a:latin typeface="微软雅黑" pitchFamily="34" charset="-122"/>
                <a:ea typeface="微软雅黑" pitchFamily="34" charset="-122"/>
              </a:rPr>
              <a:t>RFID</a:t>
            </a:r>
            <a:r>
              <a:rPr lang="zh-CN" altLang="en-US" sz="900" kern="0" dirty="0" smtClean="0">
                <a:solidFill>
                  <a:schemeClr val="bg1"/>
                </a:solidFill>
                <a:latin typeface="微软雅黑" pitchFamily="34" charset="-122"/>
                <a:ea typeface="微软雅黑" pitchFamily="34" charset="-122"/>
              </a:rPr>
              <a:t>插卡</a:t>
            </a:r>
          </a:p>
        </p:txBody>
      </p:sp>
      <p:grpSp>
        <p:nvGrpSpPr>
          <p:cNvPr id="72" name="组合 245"/>
          <p:cNvGrpSpPr/>
          <p:nvPr/>
        </p:nvGrpSpPr>
        <p:grpSpPr>
          <a:xfrm>
            <a:off x="3519988" y="3042571"/>
            <a:ext cx="183480" cy="311476"/>
            <a:chOff x="12568238" y="2344738"/>
            <a:chExt cx="457200" cy="882650"/>
          </a:xfrm>
          <a:solidFill>
            <a:srgbClr val="0070C0"/>
          </a:solidFill>
        </p:grpSpPr>
        <p:sp>
          <p:nvSpPr>
            <p:cNvPr id="73" name="Freeform 605"/>
            <p:cNvSpPr>
              <a:spLocks noEditPoints="1"/>
            </p:cNvSpPr>
            <p:nvPr/>
          </p:nvSpPr>
          <p:spPr bwMode="auto">
            <a:xfrm>
              <a:off x="12631738" y="2468563"/>
              <a:ext cx="330200" cy="612775"/>
            </a:xfrm>
            <a:custGeom>
              <a:avLst/>
              <a:gdLst/>
              <a:ahLst/>
              <a:cxnLst>
                <a:cxn ang="0">
                  <a:pos x="208" y="386"/>
                </a:cxn>
                <a:cxn ang="0">
                  <a:pos x="0" y="386"/>
                </a:cxn>
                <a:cxn ang="0">
                  <a:pos x="0" y="0"/>
                </a:cxn>
                <a:cxn ang="0">
                  <a:pos x="208" y="0"/>
                </a:cxn>
                <a:cxn ang="0">
                  <a:pos x="208" y="386"/>
                </a:cxn>
                <a:cxn ang="0">
                  <a:pos x="8" y="378"/>
                </a:cxn>
                <a:cxn ang="0">
                  <a:pos x="200" y="378"/>
                </a:cxn>
                <a:cxn ang="0">
                  <a:pos x="200" y="9"/>
                </a:cxn>
                <a:cxn ang="0">
                  <a:pos x="8" y="9"/>
                </a:cxn>
                <a:cxn ang="0">
                  <a:pos x="8" y="378"/>
                </a:cxn>
              </a:cxnLst>
              <a:rect l="0" t="0" r="r" b="b"/>
              <a:pathLst>
                <a:path w="208" h="386">
                  <a:moveTo>
                    <a:pt x="208" y="386"/>
                  </a:moveTo>
                  <a:lnTo>
                    <a:pt x="0" y="386"/>
                  </a:lnTo>
                  <a:lnTo>
                    <a:pt x="0" y="0"/>
                  </a:lnTo>
                  <a:lnTo>
                    <a:pt x="208" y="0"/>
                  </a:lnTo>
                  <a:lnTo>
                    <a:pt x="208" y="386"/>
                  </a:lnTo>
                  <a:close/>
                  <a:moveTo>
                    <a:pt x="8" y="378"/>
                  </a:moveTo>
                  <a:lnTo>
                    <a:pt x="200" y="378"/>
                  </a:lnTo>
                  <a:lnTo>
                    <a:pt x="200" y="9"/>
                  </a:lnTo>
                  <a:lnTo>
                    <a:pt x="8" y="9"/>
                  </a:lnTo>
                  <a:lnTo>
                    <a:pt x="8" y="3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74" name="Freeform 606"/>
            <p:cNvSpPr>
              <a:spLocks noEditPoints="1"/>
            </p:cNvSpPr>
            <p:nvPr/>
          </p:nvSpPr>
          <p:spPr bwMode="auto">
            <a:xfrm>
              <a:off x="12766676" y="3092450"/>
              <a:ext cx="61913" cy="61913"/>
            </a:xfrm>
            <a:custGeom>
              <a:avLst/>
              <a:gdLst/>
              <a:ahLst/>
              <a:cxnLst>
                <a:cxn ang="0">
                  <a:pos x="20" y="39"/>
                </a:cxn>
                <a:cxn ang="0">
                  <a:pos x="13" y="38"/>
                </a:cxn>
                <a:cxn ang="0">
                  <a:pos x="7" y="35"/>
                </a:cxn>
                <a:cxn ang="0">
                  <a:pos x="2" y="30"/>
                </a:cxn>
                <a:cxn ang="0">
                  <a:pos x="0" y="23"/>
                </a:cxn>
                <a:cxn ang="0">
                  <a:pos x="0" y="18"/>
                </a:cxn>
                <a:cxn ang="0">
                  <a:pos x="2" y="12"/>
                </a:cxn>
                <a:cxn ang="0">
                  <a:pos x="5" y="5"/>
                </a:cxn>
                <a:cxn ang="0">
                  <a:pos x="12" y="2"/>
                </a:cxn>
                <a:cxn ang="0">
                  <a:pos x="18" y="0"/>
                </a:cxn>
                <a:cxn ang="0">
                  <a:pos x="18" y="0"/>
                </a:cxn>
                <a:cxn ang="0">
                  <a:pos x="26" y="2"/>
                </a:cxn>
                <a:cxn ang="0">
                  <a:pos x="33" y="5"/>
                </a:cxn>
                <a:cxn ang="0">
                  <a:pos x="36" y="10"/>
                </a:cxn>
                <a:cxn ang="0">
                  <a:pos x="38" y="16"/>
                </a:cxn>
                <a:cxn ang="0">
                  <a:pos x="39" y="20"/>
                </a:cxn>
                <a:cxn ang="0">
                  <a:pos x="36" y="28"/>
                </a:cxn>
                <a:cxn ang="0">
                  <a:pos x="33" y="35"/>
                </a:cxn>
                <a:cxn ang="0">
                  <a:pos x="26" y="38"/>
                </a:cxn>
                <a:cxn ang="0">
                  <a:pos x="20" y="39"/>
                </a:cxn>
                <a:cxn ang="0">
                  <a:pos x="18" y="8"/>
                </a:cxn>
                <a:cxn ang="0">
                  <a:pos x="13" y="10"/>
                </a:cxn>
                <a:cxn ang="0">
                  <a:pos x="8" y="15"/>
                </a:cxn>
                <a:cxn ang="0">
                  <a:pos x="8" y="20"/>
                </a:cxn>
                <a:cxn ang="0">
                  <a:pos x="10" y="26"/>
                </a:cxn>
                <a:cxn ang="0">
                  <a:pos x="15" y="30"/>
                </a:cxn>
                <a:cxn ang="0">
                  <a:pos x="18" y="31"/>
                </a:cxn>
                <a:cxn ang="0">
                  <a:pos x="26" y="28"/>
                </a:cxn>
                <a:cxn ang="0">
                  <a:pos x="30" y="23"/>
                </a:cxn>
                <a:cxn ang="0">
                  <a:pos x="30" y="20"/>
                </a:cxn>
                <a:cxn ang="0">
                  <a:pos x="28" y="13"/>
                </a:cxn>
                <a:cxn ang="0">
                  <a:pos x="23" y="8"/>
                </a:cxn>
                <a:cxn ang="0">
                  <a:pos x="18" y="8"/>
                </a:cxn>
              </a:cxnLst>
              <a:rect l="0" t="0" r="r" b="b"/>
              <a:pathLst>
                <a:path w="39" h="39">
                  <a:moveTo>
                    <a:pt x="20" y="39"/>
                  </a:moveTo>
                  <a:lnTo>
                    <a:pt x="13" y="38"/>
                  </a:lnTo>
                  <a:lnTo>
                    <a:pt x="7" y="35"/>
                  </a:lnTo>
                  <a:lnTo>
                    <a:pt x="2" y="30"/>
                  </a:lnTo>
                  <a:lnTo>
                    <a:pt x="0" y="23"/>
                  </a:lnTo>
                  <a:lnTo>
                    <a:pt x="0" y="18"/>
                  </a:lnTo>
                  <a:lnTo>
                    <a:pt x="2" y="12"/>
                  </a:lnTo>
                  <a:lnTo>
                    <a:pt x="5" y="5"/>
                  </a:lnTo>
                  <a:lnTo>
                    <a:pt x="12" y="2"/>
                  </a:lnTo>
                  <a:lnTo>
                    <a:pt x="18" y="0"/>
                  </a:lnTo>
                  <a:lnTo>
                    <a:pt x="18" y="0"/>
                  </a:lnTo>
                  <a:lnTo>
                    <a:pt x="26" y="2"/>
                  </a:lnTo>
                  <a:lnTo>
                    <a:pt x="33" y="5"/>
                  </a:lnTo>
                  <a:lnTo>
                    <a:pt x="36" y="10"/>
                  </a:lnTo>
                  <a:lnTo>
                    <a:pt x="38" y="16"/>
                  </a:lnTo>
                  <a:lnTo>
                    <a:pt x="39" y="20"/>
                  </a:lnTo>
                  <a:lnTo>
                    <a:pt x="36" y="28"/>
                  </a:lnTo>
                  <a:lnTo>
                    <a:pt x="33" y="35"/>
                  </a:lnTo>
                  <a:lnTo>
                    <a:pt x="26" y="38"/>
                  </a:lnTo>
                  <a:lnTo>
                    <a:pt x="20" y="39"/>
                  </a:lnTo>
                  <a:close/>
                  <a:moveTo>
                    <a:pt x="18" y="8"/>
                  </a:moveTo>
                  <a:lnTo>
                    <a:pt x="13" y="10"/>
                  </a:lnTo>
                  <a:lnTo>
                    <a:pt x="8" y="15"/>
                  </a:lnTo>
                  <a:lnTo>
                    <a:pt x="8" y="20"/>
                  </a:lnTo>
                  <a:lnTo>
                    <a:pt x="10" y="26"/>
                  </a:lnTo>
                  <a:lnTo>
                    <a:pt x="15" y="30"/>
                  </a:lnTo>
                  <a:lnTo>
                    <a:pt x="18" y="31"/>
                  </a:lnTo>
                  <a:lnTo>
                    <a:pt x="26" y="28"/>
                  </a:lnTo>
                  <a:lnTo>
                    <a:pt x="30" y="23"/>
                  </a:lnTo>
                  <a:lnTo>
                    <a:pt x="30" y="20"/>
                  </a:lnTo>
                  <a:lnTo>
                    <a:pt x="28" y="13"/>
                  </a:lnTo>
                  <a:lnTo>
                    <a:pt x="23" y="8"/>
                  </a:lnTo>
                  <a:lnTo>
                    <a:pt x="18"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75" name="Freeform 607"/>
            <p:cNvSpPr>
              <a:spLocks noEditPoints="1"/>
            </p:cNvSpPr>
            <p:nvPr/>
          </p:nvSpPr>
          <p:spPr bwMode="auto">
            <a:xfrm>
              <a:off x="12568238" y="2344738"/>
              <a:ext cx="457200" cy="882650"/>
            </a:xfrm>
            <a:custGeom>
              <a:avLst/>
              <a:gdLst/>
              <a:ahLst/>
              <a:cxnLst>
                <a:cxn ang="0">
                  <a:pos x="36" y="556"/>
                </a:cxn>
                <a:cxn ang="0">
                  <a:pos x="20" y="552"/>
                </a:cxn>
                <a:cxn ang="0">
                  <a:pos x="7" y="538"/>
                </a:cxn>
                <a:cxn ang="0">
                  <a:pos x="2" y="525"/>
                </a:cxn>
                <a:cxn ang="0">
                  <a:pos x="0" y="515"/>
                </a:cxn>
                <a:cxn ang="0">
                  <a:pos x="2" y="32"/>
                </a:cxn>
                <a:cxn ang="0">
                  <a:pos x="8" y="18"/>
                </a:cxn>
                <a:cxn ang="0">
                  <a:pos x="20" y="6"/>
                </a:cxn>
                <a:cxn ang="0">
                  <a:pos x="35" y="1"/>
                </a:cxn>
                <a:cxn ang="0">
                  <a:pos x="250" y="0"/>
                </a:cxn>
                <a:cxn ang="0">
                  <a:pos x="266" y="4"/>
                </a:cxn>
                <a:cxn ang="0">
                  <a:pos x="278" y="16"/>
                </a:cxn>
                <a:cxn ang="0">
                  <a:pos x="286" y="29"/>
                </a:cxn>
                <a:cxn ang="0">
                  <a:pos x="288" y="42"/>
                </a:cxn>
                <a:cxn ang="0">
                  <a:pos x="286" y="525"/>
                </a:cxn>
                <a:cxn ang="0">
                  <a:pos x="279" y="540"/>
                </a:cxn>
                <a:cxn ang="0">
                  <a:pos x="268" y="552"/>
                </a:cxn>
                <a:cxn ang="0">
                  <a:pos x="253" y="556"/>
                </a:cxn>
                <a:cxn ang="0">
                  <a:pos x="247" y="9"/>
                </a:cxn>
                <a:cxn ang="0">
                  <a:pos x="31" y="9"/>
                </a:cxn>
                <a:cxn ang="0">
                  <a:pos x="18" y="19"/>
                </a:cxn>
                <a:cxn ang="0">
                  <a:pos x="10" y="31"/>
                </a:cxn>
                <a:cxn ang="0">
                  <a:pos x="8" y="42"/>
                </a:cxn>
                <a:cxn ang="0">
                  <a:pos x="10" y="525"/>
                </a:cxn>
                <a:cxn ang="0">
                  <a:pos x="18" y="538"/>
                </a:cxn>
                <a:cxn ang="0">
                  <a:pos x="33" y="548"/>
                </a:cxn>
                <a:cxn ang="0">
                  <a:pos x="250" y="548"/>
                </a:cxn>
                <a:cxn ang="0">
                  <a:pos x="261" y="545"/>
                </a:cxn>
                <a:cxn ang="0">
                  <a:pos x="273" y="535"/>
                </a:cxn>
                <a:cxn ang="0">
                  <a:pos x="279" y="520"/>
                </a:cxn>
                <a:cxn ang="0">
                  <a:pos x="279" y="41"/>
                </a:cxn>
                <a:cxn ang="0">
                  <a:pos x="275" y="24"/>
                </a:cxn>
                <a:cxn ang="0">
                  <a:pos x="263" y="14"/>
                </a:cxn>
                <a:cxn ang="0">
                  <a:pos x="252" y="9"/>
                </a:cxn>
              </a:cxnLst>
              <a:rect l="0" t="0" r="r" b="b"/>
              <a:pathLst>
                <a:path w="288" h="556">
                  <a:moveTo>
                    <a:pt x="247" y="556"/>
                  </a:moveTo>
                  <a:lnTo>
                    <a:pt x="36" y="556"/>
                  </a:lnTo>
                  <a:lnTo>
                    <a:pt x="28" y="555"/>
                  </a:lnTo>
                  <a:lnTo>
                    <a:pt x="20" y="552"/>
                  </a:lnTo>
                  <a:lnTo>
                    <a:pt x="13" y="545"/>
                  </a:lnTo>
                  <a:lnTo>
                    <a:pt x="7" y="538"/>
                  </a:lnTo>
                  <a:lnTo>
                    <a:pt x="3" y="532"/>
                  </a:lnTo>
                  <a:lnTo>
                    <a:pt x="2" y="525"/>
                  </a:lnTo>
                  <a:lnTo>
                    <a:pt x="0" y="517"/>
                  </a:lnTo>
                  <a:lnTo>
                    <a:pt x="0" y="515"/>
                  </a:lnTo>
                  <a:lnTo>
                    <a:pt x="0" y="41"/>
                  </a:lnTo>
                  <a:lnTo>
                    <a:pt x="2" y="32"/>
                  </a:lnTo>
                  <a:lnTo>
                    <a:pt x="5" y="24"/>
                  </a:lnTo>
                  <a:lnTo>
                    <a:pt x="8" y="18"/>
                  </a:lnTo>
                  <a:lnTo>
                    <a:pt x="13" y="11"/>
                  </a:lnTo>
                  <a:lnTo>
                    <a:pt x="20" y="6"/>
                  </a:lnTo>
                  <a:lnTo>
                    <a:pt x="28" y="3"/>
                  </a:lnTo>
                  <a:lnTo>
                    <a:pt x="35" y="1"/>
                  </a:lnTo>
                  <a:lnTo>
                    <a:pt x="41" y="0"/>
                  </a:lnTo>
                  <a:lnTo>
                    <a:pt x="250" y="0"/>
                  </a:lnTo>
                  <a:lnTo>
                    <a:pt x="258" y="1"/>
                  </a:lnTo>
                  <a:lnTo>
                    <a:pt x="266" y="4"/>
                  </a:lnTo>
                  <a:lnTo>
                    <a:pt x="273" y="9"/>
                  </a:lnTo>
                  <a:lnTo>
                    <a:pt x="278" y="16"/>
                  </a:lnTo>
                  <a:lnTo>
                    <a:pt x="283" y="23"/>
                  </a:lnTo>
                  <a:lnTo>
                    <a:pt x="286" y="29"/>
                  </a:lnTo>
                  <a:lnTo>
                    <a:pt x="288" y="37"/>
                  </a:lnTo>
                  <a:lnTo>
                    <a:pt x="288" y="42"/>
                  </a:lnTo>
                  <a:lnTo>
                    <a:pt x="288" y="517"/>
                  </a:lnTo>
                  <a:lnTo>
                    <a:pt x="286" y="525"/>
                  </a:lnTo>
                  <a:lnTo>
                    <a:pt x="284" y="532"/>
                  </a:lnTo>
                  <a:lnTo>
                    <a:pt x="279" y="540"/>
                  </a:lnTo>
                  <a:lnTo>
                    <a:pt x="275" y="547"/>
                  </a:lnTo>
                  <a:lnTo>
                    <a:pt x="268" y="552"/>
                  </a:lnTo>
                  <a:lnTo>
                    <a:pt x="261" y="555"/>
                  </a:lnTo>
                  <a:lnTo>
                    <a:pt x="253" y="556"/>
                  </a:lnTo>
                  <a:lnTo>
                    <a:pt x="247" y="556"/>
                  </a:lnTo>
                  <a:close/>
                  <a:moveTo>
                    <a:pt x="247" y="9"/>
                  </a:moveTo>
                  <a:lnTo>
                    <a:pt x="38" y="9"/>
                  </a:lnTo>
                  <a:lnTo>
                    <a:pt x="31" y="9"/>
                  </a:lnTo>
                  <a:lnTo>
                    <a:pt x="25" y="14"/>
                  </a:lnTo>
                  <a:lnTo>
                    <a:pt x="18" y="19"/>
                  </a:lnTo>
                  <a:lnTo>
                    <a:pt x="13" y="26"/>
                  </a:lnTo>
                  <a:lnTo>
                    <a:pt x="10" y="31"/>
                  </a:lnTo>
                  <a:lnTo>
                    <a:pt x="8" y="37"/>
                  </a:lnTo>
                  <a:lnTo>
                    <a:pt x="8" y="42"/>
                  </a:lnTo>
                  <a:lnTo>
                    <a:pt x="8" y="517"/>
                  </a:lnTo>
                  <a:lnTo>
                    <a:pt x="10" y="525"/>
                  </a:lnTo>
                  <a:lnTo>
                    <a:pt x="13" y="532"/>
                  </a:lnTo>
                  <a:lnTo>
                    <a:pt x="18" y="538"/>
                  </a:lnTo>
                  <a:lnTo>
                    <a:pt x="26" y="545"/>
                  </a:lnTo>
                  <a:lnTo>
                    <a:pt x="33" y="548"/>
                  </a:lnTo>
                  <a:lnTo>
                    <a:pt x="41" y="548"/>
                  </a:lnTo>
                  <a:lnTo>
                    <a:pt x="250" y="548"/>
                  </a:lnTo>
                  <a:lnTo>
                    <a:pt x="256" y="547"/>
                  </a:lnTo>
                  <a:lnTo>
                    <a:pt x="261" y="545"/>
                  </a:lnTo>
                  <a:lnTo>
                    <a:pt x="268" y="540"/>
                  </a:lnTo>
                  <a:lnTo>
                    <a:pt x="273" y="535"/>
                  </a:lnTo>
                  <a:lnTo>
                    <a:pt x="276" y="529"/>
                  </a:lnTo>
                  <a:lnTo>
                    <a:pt x="279" y="520"/>
                  </a:lnTo>
                  <a:lnTo>
                    <a:pt x="279" y="515"/>
                  </a:lnTo>
                  <a:lnTo>
                    <a:pt x="279" y="41"/>
                  </a:lnTo>
                  <a:lnTo>
                    <a:pt x="278" y="32"/>
                  </a:lnTo>
                  <a:lnTo>
                    <a:pt x="275" y="24"/>
                  </a:lnTo>
                  <a:lnTo>
                    <a:pt x="270" y="19"/>
                  </a:lnTo>
                  <a:lnTo>
                    <a:pt x="263" y="14"/>
                  </a:lnTo>
                  <a:lnTo>
                    <a:pt x="258" y="11"/>
                  </a:lnTo>
                  <a:lnTo>
                    <a:pt x="252" y="9"/>
                  </a:lnTo>
                  <a:lnTo>
                    <a:pt x="247"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76" name="Freeform 608"/>
            <p:cNvSpPr>
              <a:spLocks/>
            </p:cNvSpPr>
            <p:nvPr/>
          </p:nvSpPr>
          <p:spPr bwMode="auto">
            <a:xfrm>
              <a:off x="12596813" y="3141663"/>
              <a:ext cx="401638" cy="63500"/>
            </a:xfrm>
            <a:custGeom>
              <a:avLst/>
              <a:gdLst/>
              <a:ahLst/>
              <a:cxnLst>
                <a:cxn ang="0">
                  <a:pos x="192" y="40"/>
                </a:cxn>
                <a:cxn ang="0">
                  <a:pos x="189" y="40"/>
                </a:cxn>
                <a:cxn ang="0">
                  <a:pos x="184" y="20"/>
                </a:cxn>
                <a:cxn ang="0">
                  <a:pos x="68" y="20"/>
                </a:cxn>
                <a:cxn ang="0">
                  <a:pos x="63" y="40"/>
                </a:cxn>
                <a:cxn ang="0">
                  <a:pos x="30" y="38"/>
                </a:cxn>
                <a:cxn ang="0">
                  <a:pos x="22" y="36"/>
                </a:cxn>
                <a:cxn ang="0">
                  <a:pos x="17" y="33"/>
                </a:cxn>
                <a:cxn ang="0">
                  <a:pos x="8" y="27"/>
                </a:cxn>
                <a:cxn ang="0">
                  <a:pos x="5" y="20"/>
                </a:cxn>
                <a:cxn ang="0">
                  <a:pos x="2" y="12"/>
                </a:cxn>
                <a:cxn ang="0">
                  <a:pos x="0" y="4"/>
                </a:cxn>
                <a:cxn ang="0">
                  <a:pos x="0" y="0"/>
                </a:cxn>
                <a:cxn ang="0">
                  <a:pos x="8" y="0"/>
                </a:cxn>
                <a:cxn ang="0">
                  <a:pos x="8" y="8"/>
                </a:cxn>
                <a:cxn ang="0">
                  <a:pos x="12" y="15"/>
                </a:cxn>
                <a:cxn ang="0">
                  <a:pos x="15" y="22"/>
                </a:cxn>
                <a:cxn ang="0">
                  <a:pos x="22" y="27"/>
                </a:cxn>
                <a:cxn ang="0">
                  <a:pos x="28" y="30"/>
                </a:cxn>
                <a:cxn ang="0">
                  <a:pos x="35" y="31"/>
                </a:cxn>
                <a:cxn ang="0">
                  <a:pos x="56" y="31"/>
                </a:cxn>
                <a:cxn ang="0">
                  <a:pos x="61" y="12"/>
                </a:cxn>
                <a:cxn ang="0">
                  <a:pos x="191" y="12"/>
                </a:cxn>
                <a:cxn ang="0">
                  <a:pos x="196" y="31"/>
                </a:cxn>
                <a:cxn ang="0">
                  <a:pos x="222" y="30"/>
                </a:cxn>
                <a:cxn ang="0">
                  <a:pos x="227" y="28"/>
                </a:cxn>
                <a:cxn ang="0">
                  <a:pos x="234" y="23"/>
                </a:cxn>
                <a:cxn ang="0">
                  <a:pos x="238" y="17"/>
                </a:cxn>
                <a:cxn ang="0">
                  <a:pos x="242" y="10"/>
                </a:cxn>
                <a:cxn ang="0">
                  <a:pos x="243" y="5"/>
                </a:cxn>
                <a:cxn ang="0">
                  <a:pos x="243" y="0"/>
                </a:cxn>
                <a:cxn ang="0">
                  <a:pos x="253" y="0"/>
                </a:cxn>
                <a:cxn ang="0">
                  <a:pos x="252" y="8"/>
                </a:cxn>
                <a:cxn ang="0">
                  <a:pos x="250" y="15"/>
                </a:cxn>
                <a:cxn ang="0">
                  <a:pos x="245" y="23"/>
                </a:cxn>
                <a:cxn ang="0">
                  <a:pos x="238" y="30"/>
                </a:cxn>
                <a:cxn ang="0">
                  <a:pos x="234" y="35"/>
                </a:cxn>
                <a:cxn ang="0">
                  <a:pos x="227" y="38"/>
                </a:cxn>
                <a:cxn ang="0">
                  <a:pos x="219" y="40"/>
                </a:cxn>
                <a:cxn ang="0">
                  <a:pos x="215" y="40"/>
                </a:cxn>
                <a:cxn ang="0">
                  <a:pos x="192" y="40"/>
                </a:cxn>
              </a:cxnLst>
              <a:rect l="0" t="0" r="r" b="b"/>
              <a:pathLst>
                <a:path w="253" h="40">
                  <a:moveTo>
                    <a:pt x="192" y="40"/>
                  </a:moveTo>
                  <a:lnTo>
                    <a:pt x="189" y="40"/>
                  </a:lnTo>
                  <a:lnTo>
                    <a:pt x="184" y="20"/>
                  </a:lnTo>
                  <a:lnTo>
                    <a:pt x="68" y="20"/>
                  </a:lnTo>
                  <a:lnTo>
                    <a:pt x="63" y="40"/>
                  </a:lnTo>
                  <a:lnTo>
                    <a:pt x="30" y="38"/>
                  </a:lnTo>
                  <a:lnTo>
                    <a:pt x="22" y="36"/>
                  </a:lnTo>
                  <a:lnTo>
                    <a:pt x="17" y="33"/>
                  </a:lnTo>
                  <a:lnTo>
                    <a:pt x="8" y="27"/>
                  </a:lnTo>
                  <a:lnTo>
                    <a:pt x="5" y="20"/>
                  </a:lnTo>
                  <a:lnTo>
                    <a:pt x="2" y="12"/>
                  </a:lnTo>
                  <a:lnTo>
                    <a:pt x="0" y="4"/>
                  </a:lnTo>
                  <a:lnTo>
                    <a:pt x="0" y="0"/>
                  </a:lnTo>
                  <a:lnTo>
                    <a:pt x="8" y="0"/>
                  </a:lnTo>
                  <a:lnTo>
                    <a:pt x="8" y="8"/>
                  </a:lnTo>
                  <a:lnTo>
                    <a:pt x="12" y="15"/>
                  </a:lnTo>
                  <a:lnTo>
                    <a:pt x="15" y="22"/>
                  </a:lnTo>
                  <a:lnTo>
                    <a:pt x="22" y="27"/>
                  </a:lnTo>
                  <a:lnTo>
                    <a:pt x="28" y="30"/>
                  </a:lnTo>
                  <a:lnTo>
                    <a:pt x="35" y="31"/>
                  </a:lnTo>
                  <a:lnTo>
                    <a:pt x="56" y="31"/>
                  </a:lnTo>
                  <a:lnTo>
                    <a:pt x="61" y="12"/>
                  </a:lnTo>
                  <a:lnTo>
                    <a:pt x="191" y="12"/>
                  </a:lnTo>
                  <a:lnTo>
                    <a:pt x="196" y="31"/>
                  </a:lnTo>
                  <a:lnTo>
                    <a:pt x="222" y="30"/>
                  </a:lnTo>
                  <a:lnTo>
                    <a:pt x="227" y="28"/>
                  </a:lnTo>
                  <a:lnTo>
                    <a:pt x="234" y="23"/>
                  </a:lnTo>
                  <a:lnTo>
                    <a:pt x="238" y="17"/>
                  </a:lnTo>
                  <a:lnTo>
                    <a:pt x="242" y="10"/>
                  </a:lnTo>
                  <a:lnTo>
                    <a:pt x="243" y="5"/>
                  </a:lnTo>
                  <a:lnTo>
                    <a:pt x="243" y="0"/>
                  </a:lnTo>
                  <a:lnTo>
                    <a:pt x="253" y="0"/>
                  </a:lnTo>
                  <a:lnTo>
                    <a:pt x="252" y="8"/>
                  </a:lnTo>
                  <a:lnTo>
                    <a:pt x="250" y="15"/>
                  </a:lnTo>
                  <a:lnTo>
                    <a:pt x="245" y="23"/>
                  </a:lnTo>
                  <a:lnTo>
                    <a:pt x="238" y="30"/>
                  </a:lnTo>
                  <a:lnTo>
                    <a:pt x="234" y="35"/>
                  </a:lnTo>
                  <a:lnTo>
                    <a:pt x="227" y="38"/>
                  </a:lnTo>
                  <a:lnTo>
                    <a:pt x="219" y="40"/>
                  </a:lnTo>
                  <a:lnTo>
                    <a:pt x="215" y="40"/>
                  </a:lnTo>
                  <a:lnTo>
                    <a:pt x="192"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77" name="Freeform 609"/>
            <p:cNvSpPr>
              <a:spLocks/>
            </p:cNvSpPr>
            <p:nvPr/>
          </p:nvSpPr>
          <p:spPr bwMode="auto">
            <a:xfrm>
              <a:off x="12596813" y="2386013"/>
              <a:ext cx="401638" cy="61913"/>
            </a:xfrm>
            <a:custGeom>
              <a:avLst/>
              <a:gdLst/>
              <a:ahLst/>
              <a:cxnLst>
                <a:cxn ang="0">
                  <a:pos x="243" y="39"/>
                </a:cxn>
                <a:cxn ang="0">
                  <a:pos x="243" y="31"/>
                </a:cxn>
                <a:cxn ang="0">
                  <a:pos x="240" y="23"/>
                </a:cxn>
                <a:cxn ang="0">
                  <a:pos x="235" y="16"/>
                </a:cxn>
                <a:cxn ang="0">
                  <a:pos x="229" y="13"/>
                </a:cxn>
                <a:cxn ang="0">
                  <a:pos x="222" y="10"/>
                </a:cxn>
                <a:cxn ang="0">
                  <a:pos x="215" y="8"/>
                </a:cxn>
                <a:cxn ang="0">
                  <a:pos x="196" y="8"/>
                </a:cxn>
                <a:cxn ang="0">
                  <a:pos x="191" y="28"/>
                </a:cxn>
                <a:cxn ang="0">
                  <a:pos x="61" y="28"/>
                </a:cxn>
                <a:cxn ang="0">
                  <a:pos x="56" y="8"/>
                </a:cxn>
                <a:cxn ang="0">
                  <a:pos x="31" y="10"/>
                </a:cxn>
                <a:cxn ang="0">
                  <a:pos x="25" y="11"/>
                </a:cxn>
                <a:cxn ang="0">
                  <a:pos x="18" y="16"/>
                </a:cxn>
                <a:cxn ang="0">
                  <a:pos x="13" y="21"/>
                </a:cxn>
                <a:cxn ang="0">
                  <a:pos x="10" y="28"/>
                </a:cxn>
                <a:cxn ang="0">
                  <a:pos x="8" y="34"/>
                </a:cxn>
                <a:cxn ang="0">
                  <a:pos x="8" y="39"/>
                </a:cxn>
                <a:cxn ang="0">
                  <a:pos x="0" y="39"/>
                </a:cxn>
                <a:cxn ang="0">
                  <a:pos x="0" y="29"/>
                </a:cxn>
                <a:cxn ang="0">
                  <a:pos x="4" y="23"/>
                </a:cxn>
                <a:cxn ang="0">
                  <a:pos x="8" y="15"/>
                </a:cxn>
                <a:cxn ang="0">
                  <a:pos x="13" y="10"/>
                </a:cxn>
                <a:cxn ang="0">
                  <a:pos x="18" y="5"/>
                </a:cxn>
                <a:cxn ang="0">
                  <a:pos x="25" y="1"/>
                </a:cxn>
                <a:cxn ang="0">
                  <a:pos x="31" y="0"/>
                </a:cxn>
                <a:cxn ang="0">
                  <a:pos x="36" y="0"/>
                </a:cxn>
                <a:cxn ang="0">
                  <a:pos x="63" y="0"/>
                </a:cxn>
                <a:cxn ang="0">
                  <a:pos x="68" y="20"/>
                </a:cxn>
                <a:cxn ang="0">
                  <a:pos x="184" y="20"/>
                </a:cxn>
                <a:cxn ang="0">
                  <a:pos x="189" y="0"/>
                </a:cxn>
                <a:cxn ang="0">
                  <a:pos x="220" y="0"/>
                </a:cxn>
                <a:cxn ang="0">
                  <a:pos x="229" y="3"/>
                </a:cxn>
                <a:cxn ang="0">
                  <a:pos x="235" y="6"/>
                </a:cxn>
                <a:cxn ang="0">
                  <a:pos x="242" y="11"/>
                </a:cxn>
                <a:cxn ang="0">
                  <a:pos x="247" y="20"/>
                </a:cxn>
                <a:cxn ang="0">
                  <a:pos x="252" y="28"/>
                </a:cxn>
                <a:cxn ang="0">
                  <a:pos x="252" y="36"/>
                </a:cxn>
                <a:cxn ang="0">
                  <a:pos x="253" y="39"/>
                </a:cxn>
                <a:cxn ang="0">
                  <a:pos x="243" y="39"/>
                </a:cxn>
              </a:cxnLst>
              <a:rect l="0" t="0" r="r" b="b"/>
              <a:pathLst>
                <a:path w="253" h="39">
                  <a:moveTo>
                    <a:pt x="243" y="39"/>
                  </a:moveTo>
                  <a:lnTo>
                    <a:pt x="243" y="31"/>
                  </a:lnTo>
                  <a:lnTo>
                    <a:pt x="240" y="23"/>
                  </a:lnTo>
                  <a:lnTo>
                    <a:pt x="235" y="16"/>
                  </a:lnTo>
                  <a:lnTo>
                    <a:pt x="229" y="13"/>
                  </a:lnTo>
                  <a:lnTo>
                    <a:pt x="222" y="10"/>
                  </a:lnTo>
                  <a:lnTo>
                    <a:pt x="215" y="8"/>
                  </a:lnTo>
                  <a:lnTo>
                    <a:pt x="196" y="8"/>
                  </a:lnTo>
                  <a:lnTo>
                    <a:pt x="191" y="28"/>
                  </a:lnTo>
                  <a:lnTo>
                    <a:pt x="61" y="28"/>
                  </a:lnTo>
                  <a:lnTo>
                    <a:pt x="56" y="8"/>
                  </a:lnTo>
                  <a:lnTo>
                    <a:pt x="31" y="10"/>
                  </a:lnTo>
                  <a:lnTo>
                    <a:pt x="25" y="11"/>
                  </a:lnTo>
                  <a:lnTo>
                    <a:pt x="18" y="16"/>
                  </a:lnTo>
                  <a:lnTo>
                    <a:pt x="13" y="21"/>
                  </a:lnTo>
                  <a:lnTo>
                    <a:pt x="10" y="28"/>
                  </a:lnTo>
                  <a:lnTo>
                    <a:pt x="8" y="34"/>
                  </a:lnTo>
                  <a:lnTo>
                    <a:pt x="8" y="39"/>
                  </a:lnTo>
                  <a:lnTo>
                    <a:pt x="0" y="39"/>
                  </a:lnTo>
                  <a:lnTo>
                    <a:pt x="0" y="29"/>
                  </a:lnTo>
                  <a:lnTo>
                    <a:pt x="4" y="23"/>
                  </a:lnTo>
                  <a:lnTo>
                    <a:pt x="8" y="15"/>
                  </a:lnTo>
                  <a:lnTo>
                    <a:pt x="13" y="10"/>
                  </a:lnTo>
                  <a:lnTo>
                    <a:pt x="18" y="5"/>
                  </a:lnTo>
                  <a:lnTo>
                    <a:pt x="25" y="1"/>
                  </a:lnTo>
                  <a:lnTo>
                    <a:pt x="31" y="0"/>
                  </a:lnTo>
                  <a:lnTo>
                    <a:pt x="36" y="0"/>
                  </a:lnTo>
                  <a:lnTo>
                    <a:pt x="63" y="0"/>
                  </a:lnTo>
                  <a:lnTo>
                    <a:pt x="68" y="20"/>
                  </a:lnTo>
                  <a:lnTo>
                    <a:pt x="184" y="20"/>
                  </a:lnTo>
                  <a:lnTo>
                    <a:pt x="189" y="0"/>
                  </a:lnTo>
                  <a:lnTo>
                    <a:pt x="220" y="0"/>
                  </a:lnTo>
                  <a:lnTo>
                    <a:pt x="229" y="3"/>
                  </a:lnTo>
                  <a:lnTo>
                    <a:pt x="235" y="6"/>
                  </a:lnTo>
                  <a:lnTo>
                    <a:pt x="242" y="11"/>
                  </a:lnTo>
                  <a:lnTo>
                    <a:pt x="247" y="20"/>
                  </a:lnTo>
                  <a:lnTo>
                    <a:pt x="252" y="28"/>
                  </a:lnTo>
                  <a:lnTo>
                    <a:pt x="252" y="36"/>
                  </a:lnTo>
                  <a:lnTo>
                    <a:pt x="253" y="39"/>
                  </a:lnTo>
                  <a:lnTo>
                    <a:pt x="243" y="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grpSp>
      <p:sp>
        <p:nvSpPr>
          <p:cNvPr id="78" name="TextBox 77"/>
          <p:cNvSpPr txBox="1"/>
          <p:nvPr/>
        </p:nvSpPr>
        <p:spPr>
          <a:xfrm>
            <a:off x="3252094" y="2834463"/>
            <a:ext cx="922530" cy="230832"/>
          </a:xfrm>
          <a:prstGeom prst="rect">
            <a:avLst/>
          </a:prstGeom>
          <a:noFill/>
        </p:spPr>
        <p:txBody>
          <a:bodyPr wrap="square" rtlCol="0">
            <a:spAutoFit/>
          </a:bodyPr>
          <a:lstStyle/>
          <a:p>
            <a:pPr algn="ctr" defTabSz="853775" fontAlgn="auto">
              <a:spcBef>
                <a:spcPts val="0"/>
              </a:spcBef>
              <a:spcAft>
                <a:spcPts val="0"/>
              </a:spcAft>
              <a:defRPr/>
            </a:pPr>
            <a:r>
              <a:rPr lang="en-US" altLang="zh-CN" sz="900" kern="0" dirty="0" err="1" smtClean="0">
                <a:solidFill>
                  <a:schemeClr val="bg1"/>
                </a:solidFill>
                <a:latin typeface="微软雅黑" pitchFamily="34" charset="-122"/>
                <a:ea typeface="微软雅黑" pitchFamily="34" charset="-122"/>
              </a:rPr>
              <a:t>ZigBee</a:t>
            </a:r>
            <a:r>
              <a:rPr lang="zh-CN" altLang="en-US" sz="900" kern="0" dirty="0" smtClean="0">
                <a:solidFill>
                  <a:schemeClr val="bg1"/>
                </a:solidFill>
                <a:latin typeface="微软雅黑" pitchFamily="34" charset="-122"/>
                <a:ea typeface="微软雅黑" pitchFamily="34" charset="-122"/>
              </a:rPr>
              <a:t>插卡</a:t>
            </a:r>
          </a:p>
        </p:txBody>
      </p:sp>
      <p:cxnSp>
        <p:nvCxnSpPr>
          <p:cNvPr id="79" name="直接箭头连接符 78"/>
          <p:cNvCxnSpPr/>
          <p:nvPr/>
        </p:nvCxnSpPr>
        <p:spPr bwMode="auto">
          <a:xfrm flipH="1" flipV="1">
            <a:off x="3133334" y="2658191"/>
            <a:ext cx="330200" cy="527050"/>
          </a:xfrm>
          <a:prstGeom prst="straightConnector1">
            <a:avLst/>
          </a:prstGeom>
          <a:noFill/>
          <a:ln>
            <a:solidFill>
              <a:srgbClr val="E46D0A"/>
            </a:solid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0" name="直接箭头连接符 79"/>
          <p:cNvCxnSpPr/>
          <p:nvPr/>
        </p:nvCxnSpPr>
        <p:spPr bwMode="auto">
          <a:xfrm flipH="1" flipV="1">
            <a:off x="3285734" y="2613741"/>
            <a:ext cx="203200" cy="12700"/>
          </a:xfrm>
          <a:prstGeom prst="straightConnector1">
            <a:avLst/>
          </a:prstGeom>
          <a:noFill/>
          <a:ln>
            <a:solidFill>
              <a:srgbClr val="E46D0A"/>
            </a:solid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81" name="直接箭头连接符 80"/>
          <p:cNvCxnSpPr/>
          <p:nvPr/>
        </p:nvCxnSpPr>
        <p:spPr bwMode="auto">
          <a:xfrm flipH="1">
            <a:off x="3165084" y="2143841"/>
            <a:ext cx="292100" cy="203200"/>
          </a:xfrm>
          <a:prstGeom prst="straightConnector1">
            <a:avLst/>
          </a:prstGeom>
          <a:noFill/>
          <a:ln>
            <a:solidFill>
              <a:srgbClr val="E46D0A"/>
            </a:solid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82" name="矩形 81"/>
          <p:cNvSpPr/>
          <p:nvPr/>
        </p:nvSpPr>
        <p:spPr>
          <a:xfrm>
            <a:off x="5276979" y="1039714"/>
            <a:ext cx="2334935" cy="369332"/>
          </a:xfrm>
          <a:prstGeom prst="rect">
            <a:avLst/>
          </a:prstGeom>
        </p:spPr>
        <p:txBody>
          <a:bodyPr wrap="none">
            <a:spAutoFit/>
          </a:bodyPr>
          <a:lstStyle/>
          <a:p>
            <a:r>
              <a:rPr lang="zh-CN" altLang="en-US" b="1" dirty="0" smtClean="0">
                <a:solidFill>
                  <a:schemeClr val="bg1"/>
                </a:solidFill>
                <a:latin typeface="Arial"/>
                <a:ea typeface="微软雅黑"/>
                <a:sym typeface="Arial"/>
              </a:rPr>
              <a:t>物联网</a:t>
            </a:r>
            <a:r>
              <a:rPr lang="en-US" altLang="zh-CN" b="1" dirty="0" smtClean="0">
                <a:solidFill>
                  <a:schemeClr val="bg1"/>
                </a:solidFill>
                <a:latin typeface="Arial"/>
                <a:ea typeface="微软雅黑"/>
                <a:sym typeface="Arial"/>
              </a:rPr>
              <a:t>AP 4050DN-E</a:t>
            </a:r>
            <a:endParaRPr lang="zh-CN" altLang="en-US" dirty="0">
              <a:solidFill>
                <a:schemeClr val="bg1"/>
              </a:solidFill>
            </a:endParaRPr>
          </a:p>
        </p:txBody>
      </p:sp>
      <p:sp>
        <p:nvSpPr>
          <p:cNvPr id="83" name="TextBox 82"/>
          <p:cNvSpPr txBox="1"/>
          <p:nvPr/>
        </p:nvSpPr>
        <p:spPr>
          <a:xfrm>
            <a:off x="5286897" y="4203858"/>
            <a:ext cx="2474336" cy="240100"/>
          </a:xfrm>
          <a:prstGeom prst="rect">
            <a:avLst/>
          </a:prstGeom>
          <a:noFill/>
        </p:spPr>
        <p:txBody>
          <a:bodyPr wrap="none" lIns="85378" tIns="42689" rIns="85378" bIns="42689" rtlCol="0">
            <a:spAutoFit/>
          </a:bodyPr>
          <a:lstStyle/>
          <a:p>
            <a:pPr lvl="0"/>
            <a:r>
              <a:rPr lang="en-US" altLang="zh-CN" sz="1000" b="1" dirty="0" err="1" smtClean="0">
                <a:solidFill>
                  <a:schemeClr val="bg1"/>
                </a:solidFill>
                <a:latin typeface="微软雅黑" pitchFamily="34" charset="-122"/>
                <a:ea typeface="微软雅黑" pitchFamily="34" charset="-122"/>
              </a:rPr>
              <a:t>PoE</a:t>
            </a:r>
            <a:r>
              <a:rPr lang="en-US" altLang="zh-CN" sz="1000" b="1" dirty="0" smtClean="0">
                <a:solidFill>
                  <a:schemeClr val="bg1"/>
                </a:solidFill>
                <a:latin typeface="微软雅黑" pitchFamily="34" charset="-122"/>
                <a:ea typeface="微软雅黑" pitchFamily="34" charset="-122"/>
              </a:rPr>
              <a:t> out</a:t>
            </a:r>
            <a:r>
              <a:rPr lang="en-US" altLang="zh-CN" sz="1000" dirty="0" smtClean="0">
                <a:solidFill>
                  <a:schemeClr val="bg1"/>
                </a:solidFill>
                <a:latin typeface="微软雅黑" pitchFamily="34" charset="-122"/>
                <a:ea typeface="微软雅黑" pitchFamily="34" charset="-122"/>
              </a:rPr>
              <a:t>              </a:t>
            </a:r>
            <a:r>
              <a:rPr lang="en-US" altLang="zh-CN" sz="1000" b="1" noProof="1" smtClean="0">
                <a:solidFill>
                  <a:schemeClr val="bg1"/>
                </a:solidFill>
                <a:latin typeface="微软雅黑" pitchFamily="34" charset="-122"/>
                <a:ea typeface="微软雅黑" pitchFamily="34" charset="-122"/>
                <a:sym typeface="Arial"/>
              </a:rPr>
              <a:t>150m</a:t>
            </a:r>
            <a:r>
              <a:rPr lang="zh-CN" altLang="en-US" sz="1000" dirty="0" smtClean="0">
                <a:solidFill>
                  <a:schemeClr val="bg1"/>
                </a:solidFill>
                <a:latin typeface="微软雅黑" pitchFamily="34" charset="-122"/>
                <a:ea typeface="微软雅黑" pitchFamily="34" charset="-122"/>
              </a:rPr>
              <a:t>供电和级联</a:t>
            </a:r>
            <a:r>
              <a:rPr lang="zh-CN" altLang="zh-CN" sz="1000" dirty="0" smtClean="0">
                <a:solidFill>
                  <a:schemeClr val="bg1"/>
                </a:solidFill>
                <a:latin typeface="微软雅黑" pitchFamily="34" charset="-122"/>
                <a:ea typeface="微软雅黑" pitchFamily="34" charset="-122"/>
              </a:rPr>
              <a:t>部署</a:t>
            </a:r>
            <a:endParaRPr lang="zh-CN" altLang="zh-CN" sz="1000" dirty="0">
              <a:solidFill>
                <a:schemeClr val="bg1"/>
              </a:solidFill>
              <a:latin typeface="微软雅黑" pitchFamily="34" charset="-122"/>
              <a:ea typeface="微软雅黑" pitchFamily="34" charset="-122"/>
            </a:endParaRPr>
          </a:p>
        </p:txBody>
      </p:sp>
      <p:sp>
        <p:nvSpPr>
          <p:cNvPr id="84" name="TextBox 83"/>
          <p:cNvSpPr txBox="1"/>
          <p:nvPr/>
        </p:nvSpPr>
        <p:spPr>
          <a:xfrm>
            <a:off x="5278004" y="3888273"/>
            <a:ext cx="2685932" cy="240100"/>
          </a:xfrm>
          <a:prstGeom prst="rect">
            <a:avLst/>
          </a:prstGeom>
          <a:noFill/>
        </p:spPr>
        <p:txBody>
          <a:bodyPr wrap="none" lIns="85378" tIns="42689" rIns="85378" bIns="42689" rtlCol="0">
            <a:spAutoFit/>
          </a:bodyPr>
          <a:lstStyle/>
          <a:p>
            <a:pPr lvl="0"/>
            <a:r>
              <a:rPr lang="en-US" altLang="zh-CN" sz="1000" b="1" dirty="0" smtClean="0">
                <a:solidFill>
                  <a:schemeClr val="bg1"/>
                </a:solidFill>
                <a:latin typeface="微软雅黑" pitchFamily="34" charset="-122"/>
                <a:ea typeface="微软雅黑" pitchFamily="34" charset="-122"/>
              </a:rPr>
              <a:t>3</a:t>
            </a:r>
            <a:r>
              <a:rPr lang="zh-CN" altLang="zh-CN" sz="1000" b="1" dirty="0" smtClean="0">
                <a:solidFill>
                  <a:schemeClr val="bg1"/>
                </a:solidFill>
                <a:latin typeface="微软雅黑" pitchFamily="34" charset="-122"/>
                <a:ea typeface="微软雅黑" pitchFamily="34" charset="-122"/>
              </a:rPr>
              <a:t>个物联网槽位</a:t>
            </a:r>
            <a:r>
              <a:rPr lang="en-US" altLang="zh-CN" sz="1000" b="1" dirty="0" smtClean="0">
                <a:solidFill>
                  <a:schemeClr val="bg1"/>
                </a:solidFill>
                <a:latin typeface="微软雅黑" pitchFamily="34" charset="-122"/>
                <a:ea typeface="微软雅黑" pitchFamily="34" charset="-122"/>
              </a:rPr>
              <a:t>    </a:t>
            </a:r>
            <a:r>
              <a:rPr lang="en-US" altLang="zh-CN" sz="1000" b="1" noProof="1" smtClean="0">
                <a:solidFill>
                  <a:schemeClr val="bg1"/>
                </a:solidFill>
                <a:latin typeface="微软雅黑" pitchFamily="34" charset="-122"/>
                <a:ea typeface="微软雅黑" pitchFamily="34" charset="-122"/>
                <a:sym typeface="Arial"/>
              </a:rPr>
              <a:t>Zigbee</a:t>
            </a:r>
            <a:r>
              <a:rPr lang="zh-CN" altLang="zh-CN" sz="1000" b="1" noProof="1" smtClean="0">
                <a:solidFill>
                  <a:schemeClr val="bg1"/>
                </a:solidFill>
                <a:latin typeface="微软雅黑" pitchFamily="34" charset="-122"/>
                <a:ea typeface="微软雅黑" pitchFamily="34" charset="-122"/>
                <a:sym typeface="Arial"/>
              </a:rPr>
              <a:t>、</a:t>
            </a:r>
            <a:r>
              <a:rPr lang="en-US" altLang="zh-CN" sz="1000" b="1" noProof="1" smtClean="0">
                <a:solidFill>
                  <a:schemeClr val="bg1"/>
                </a:solidFill>
                <a:latin typeface="微软雅黑" pitchFamily="34" charset="-122"/>
                <a:ea typeface="微软雅黑" pitchFamily="34" charset="-122"/>
                <a:sym typeface="Arial"/>
              </a:rPr>
              <a:t>RFID</a:t>
            </a:r>
            <a:r>
              <a:rPr lang="zh-CN" altLang="zh-CN" sz="1000" dirty="0" smtClean="0">
                <a:solidFill>
                  <a:schemeClr val="bg1"/>
                </a:solidFill>
                <a:latin typeface="微软雅黑" pitchFamily="34" charset="-122"/>
                <a:ea typeface="微软雅黑" pitchFamily="34" charset="-122"/>
              </a:rPr>
              <a:t>等功能扩展</a:t>
            </a:r>
          </a:p>
        </p:txBody>
      </p:sp>
      <p:sp>
        <p:nvSpPr>
          <p:cNvPr id="85" name="TextBox 84"/>
          <p:cNvSpPr txBox="1"/>
          <p:nvPr/>
        </p:nvSpPr>
        <p:spPr>
          <a:xfrm>
            <a:off x="5278004" y="3590474"/>
            <a:ext cx="2326859" cy="240100"/>
          </a:xfrm>
          <a:prstGeom prst="rect">
            <a:avLst/>
          </a:prstGeom>
          <a:noFill/>
        </p:spPr>
        <p:txBody>
          <a:bodyPr wrap="none" lIns="85378" tIns="42689" rIns="85378" bIns="42689" rtlCol="0">
            <a:spAutoFit/>
          </a:bodyPr>
          <a:lstStyle/>
          <a:p>
            <a:pPr eaLnBrk="0" hangingPunct="0">
              <a:buClr>
                <a:srgbClr val="FF3300"/>
              </a:buClr>
              <a:buSzPct val="115000"/>
              <a:buFont typeface="Wingdings" pitchFamily="2" charset="2"/>
              <a:buNone/>
            </a:pPr>
            <a:r>
              <a:rPr lang="zh-CN" altLang="zh-CN" sz="1000" b="1" dirty="0" smtClean="0">
                <a:solidFill>
                  <a:schemeClr val="bg1"/>
                </a:solidFill>
                <a:latin typeface="微软雅黑" pitchFamily="34" charset="-122"/>
                <a:ea typeface="微软雅黑" pitchFamily="34" charset="-122"/>
              </a:rPr>
              <a:t>内置蓝牙</a:t>
            </a:r>
            <a:r>
              <a:rPr lang="en-US" altLang="zh-CN" sz="1000" dirty="0" smtClean="0">
                <a:solidFill>
                  <a:schemeClr val="bg1"/>
                </a:solidFill>
                <a:latin typeface="微软雅黑" pitchFamily="34" charset="-122"/>
                <a:ea typeface="微软雅黑" pitchFamily="34" charset="-122"/>
              </a:rPr>
              <a:t>             </a:t>
            </a:r>
            <a:r>
              <a:rPr lang="en-US" altLang="zh-CN" sz="1000" b="1" noProof="1" smtClean="0">
                <a:solidFill>
                  <a:schemeClr val="bg1"/>
                </a:solidFill>
                <a:latin typeface="微软雅黑" pitchFamily="34" charset="-122"/>
                <a:ea typeface="微软雅黑" pitchFamily="34" charset="-122"/>
                <a:sym typeface="Arial"/>
              </a:rPr>
              <a:t>1m</a:t>
            </a:r>
            <a:r>
              <a:rPr lang="en-US" altLang="zh-CN" sz="1000" dirty="0" smtClean="0">
                <a:solidFill>
                  <a:schemeClr val="bg1"/>
                </a:solidFill>
                <a:latin typeface="微软雅黑" pitchFamily="34" charset="-122"/>
                <a:ea typeface="微软雅黑" pitchFamily="34" charset="-122"/>
              </a:rPr>
              <a:t> </a:t>
            </a:r>
            <a:r>
              <a:rPr lang="zh-CN" altLang="en-US" sz="1000" dirty="0" smtClean="0">
                <a:solidFill>
                  <a:schemeClr val="bg1"/>
                </a:solidFill>
                <a:latin typeface="微软雅黑" pitchFamily="34" charset="-122"/>
                <a:ea typeface="微软雅黑" pitchFamily="34" charset="-122"/>
              </a:rPr>
              <a:t>距离</a:t>
            </a:r>
            <a:r>
              <a:rPr lang="zh-CN" altLang="zh-CN" sz="1000" dirty="0" smtClean="0">
                <a:solidFill>
                  <a:schemeClr val="bg1"/>
                </a:solidFill>
                <a:latin typeface="微软雅黑" pitchFamily="34" charset="-122"/>
                <a:ea typeface="微软雅黑" pitchFamily="34" charset="-122"/>
              </a:rPr>
              <a:t>高精度定位</a:t>
            </a:r>
            <a:endParaRPr lang="en-US" altLang="zh-CN" sz="1000" b="1" noProof="1" smtClean="0">
              <a:solidFill>
                <a:schemeClr val="bg1"/>
              </a:solidFill>
              <a:latin typeface="微软雅黑" pitchFamily="34" charset="-122"/>
              <a:ea typeface="微软雅黑" pitchFamily="34" charset="-122"/>
              <a:sym typeface="Arial"/>
            </a:endParaRPr>
          </a:p>
        </p:txBody>
      </p:sp>
      <p:pic>
        <p:nvPicPr>
          <p:cNvPr id="86" name="图片 85" descr="AP4050DN-HD.png"/>
          <p:cNvPicPr>
            <a:picLocks noChangeAspect="1"/>
          </p:cNvPicPr>
          <p:nvPr/>
        </p:nvPicPr>
        <p:blipFill>
          <a:blip r:embed="rId3" cstate="print"/>
          <a:stretch>
            <a:fillRect/>
          </a:stretch>
        </p:blipFill>
        <p:spPr>
          <a:xfrm>
            <a:off x="5940152" y="1937814"/>
            <a:ext cx="1083646" cy="1080000"/>
          </a:xfrm>
          <a:prstGeom prst="rect">
            <a:avLst/>
          </a:prstGeom>
        </p:spPr>
      </p:pic>
      <p:sp>
        <p:nvSpPr>
          <p:cNvPr id="87" name="Freeform 13"/>
          <p:cNvSpPr>
            <a:spLocks noEditPoints="1"/>
          </p:cNvSpPr>
          <p:nvPr/>
        </p:nvSpPr>
        <p:spPr bwMode="auto">
          <a:xfrm>
            <a:off x="1935876" y="2451178"/>
            <a:ext cx="482238" cy="12986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Arial" pitchFamily="34" charset="0"/>
              <a:ea typeface="微软雅黑" pitchFamily="34" charset="-122"/>
              <a:cs typeface="Arial" pitchFamily="34" charset="0"/>
            </a:endParaRPr>
          </a:p>
        </p:txBody>
      </p:sp>
      <p:sp>
        <p:nvSpPr>
          <p:cNvPr id="88" name="Freeform 13"/>
          <p:cNvSpPr>
            <a:spLocks noEditPoints="1"/>
          </p:cNvSpPr>
          <p:nvPr/>
        </p:nvSpPr>
        <p:spPr bwMode="auto">
          <a:xfrm>
            <a:off x="1922666" y="1888570"/>
            <a:ext cx="482238" cy="12986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Arial" pitchFamily="34" charset="0"/>
              <a:ea typeface="微软雅黑" pitchFamily="34" charset="-122"/>
              <a:cs typeface="Arial" pitchFamily="34" charset="0"/>
            </a:endParaRPr>
          </a:p>
        </p:txBody>
      </p:sp>
      <p:pic>
        <p:nvPicPr>
          <p:cNvPr id="89" name="Picture 5"/>
          <p:cNvPicPr>
            <a:picLocks noChangeAspect="1" noChangeArrowheads="1"/>
          </p:cNvPicPr>
          <p:nvPr/>
        </p:nvPicPr>
        <p:blipFill>
          <a:blip r:embed="rId4" cstate="print"/>
          <a:srcRect/>
          <a:stretch>
            <a:fillRect/>
          </a:stretch>
        </p:blipFill>
        <p:spPr bwMode="auto">
          <a:xfrm>
            <a:off x="2940601" y="2369246"/>
            <a:ext cx="161523" cy="163968"/>
          </a:xfrm>
          <a:prstGeom prst="rect">
            <a:avLst/>
          </a:prstGeom>
          <a:noFill/>
          <a:ln w="9525">
            <a:noFill/>
            <a:miter lim="800000"/>
            <a:headEnd/>
            <a:tailEnd/>
          </a:ln>
          <a:effectLst>
            <a:softEdge rad="31750"/>
          </a:effectLst>
        </p:spPr>
      </p:pic>
      <p:cxnSp>
        <p:nvCxnSpPr>
          <p:cNvPr id="90" name="直接连接符 89"/>
          <p:cNvCxnSpPr/>
          <p:nvPr/>
        </p:nvCxnSpPr>
        <p:spPr bwMode="auto">
          <a:xfrm>
            <a:off x="2875604" y="2647514"/>
            <a:ext cx="0" cy="658915"/>
          </a:xfrm>
          <a:prstGeom prst="line">
            <a:avLst/>
          </a:prstGeom>
          <a:noFill/>
          <a:ln w="9525" cap="flat" cmpd="sng" algn="ctr">
            <a:solidFill>
              <a:srgbClr val="E46D0A"/>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91" name="矩形 90"/>
          <p:cNvSpPr/>
          <p:nvPr/>
        </p:nvSpPr>
        <p:spPr>
          <a:xfrm>
            <a:off x="1683690" y="4014902"/>
            <a:ext cx="2330914" cy="400110"/>
          </a:xfrm>
          <a:prstGeom prst="rect">
            <a:avLst/>
          </a:prstGeom>
        </p:spPr>
        <p:txBody>
          <a:bodyPr wrap="square">
            <a:spAutoFit/>
          </a:bodyPr>
          <a:lstStyle/>
          <a:p>
            <a:pPr algn="ctr"/>
            <a:r>
              <a:rPr lang="en-US" altLang="zh-CN" sz="1000" dirty="0" smtClean="0">
                <a:solidFill>
                  <a:schemeClr val="bg1"/>
                </a:solidFill>
                <a:latin typeface="微软雅黑" pitchFamily="34" charset="-122"/>
                <a:ea typeface="微软雅黑" pitchFamily="34" charset="-122"/>
              </a:rPr>
              <a:t>WLAN</a:t>
            </a:r>
            <a:r>
              <a:rPr lang="zh-CN" altLang="zh-CN" sz="1000" dirty="0" smtClean="0">
                <a:solidFill>
                  <a:schemeClr val="bg1"/>
                </a:solidFill>
                <a:latin typeface="微软雅黑" pitchFamily="34" charset="-122"/>
                <a:ea typeface="微软雅黑" pitchFamily="34" charset="-122"/>
              </a:rPr>
              <a:t>和物联网</a:t>
            </a:r>
            <a:endParaRPr lang="en-US" altLang="zh-CN" sz="1000" dirty="0" smtClean="0">
              <a:solidFill>
                <a:schemeClr val="bg1"/>
              </a:solidFill>
              <a:latin typeface="微软雅黑" pitchFamily="34" charset="-122"/>
              <a:ea typeface="微软雅黑" pitchFamily="34" charset="-122"/>
            </a:endParaRPr>
          </a:p>
          <a:p>
            <a:pPr algn="ctr"/>
            <a:r>
              <a:rPr lang="en-US" altLang="zh-CN" sz="1000" b="1" noProof="1" smtClean="0">
                <a:solidFill>
                  <a:schemeClr val="bg1"/>
                </a:solidFill>
                <a:latin typeface="微软雅黑" pitchFamily="34" charset="-122"/>
                <a:ea typeface="微软雅黑" pitchFamily="34" charset="-122"/>
                <a:sym typeface="Arial"/>
              </a:rPr>
              <a:t>RFID</a:t>
            </a:r>
            <a:r>
              <a:rPr lang="zh-CN" altLang="zh-CN" sz="1000" b="1" noProof="1" smtClean="0">
                <a:solidFill>
                  <a:schemeClr val="bg1"/>
                </a:solidFill>
                <a:latin typeface="微软雅黑" pitchFamily="34" charset="-122"/>
                <a:ea typeface="微软雅黑" pitchFamily="34" charset="-122"/>
                <a:sym typeface="Arial"/>
              </a:rPr>
              <a:t>、</a:t>
            </a:r>
            <a:r>
              <a:rPr lang="en-US" altLang="zh-CN" sz="1000" b="1" noProof="1" smtClean="0">
                <a:solidFill>
                  <a:schemeClr val="bg1"/>
                </a:solidFill>
                <a:latin typeface="微软雅黑" pitchFamily="34" charset="-122"/>
                <a:ea typeface="微软雅黑" pitchFamily="34" charset="-122"/>
                <a:sym typeface="Arial"/>
              </a:rPr>
              <a:t>ZigBee</a:t>
            </a:r>
            <a:r>
              <a:rPr lang="zh-CN" altLang="zh-CN" sz="1000" b="1" noProof="1" smtClean="0">
                <a:solidFill>
                  <a:schemeClr val="bg1"/>
                </a:solidFill>
                <a:latin typeface="微软雅黑" pitchFamily="34" charset="-122"/>
                <a:ea typeface="微软雅黑" pitchFamily="34" charset="-122"/>
                <a:sym typeface="Arial"/>
              </a:rPr>
              <a:t>、蓝牙</a:t>
            </a:r>
            <a:r>
              <a:rPr lang="zh-CN" altLang="zh-CN" sz="1000" dirty="0" smtClean="0">
                <a:solidFill>
                  <a:schemeClr val="bg1"/>
                </a:solidFill>
                <a:latin typeface="微软雅黑" pitchFamily="34" charset="-122"/>
                <a:ea typeface="微软雅黑" pitchFamily="34" charset="-122"/>
              </a:rPr>
              <a:t>等技术相结合</a:t>
            </a:r>
            <a:endParaRPr lang="en-US" altLang="zh-CN" sz="1000" dirty="0" smtClean="0">
              <a:solidFill>
                <a:schemeClr val="bg1"/>
              </a:solidFill>
              <a:latin typeface="微软雅黑" pitchFamily="34" charset="-122"/>
              <a:ea typeface="微软雅黑" pitchFamily="34" charset="-122"/>
            </a:endParaRPr>
          </a:p>
        </p:txBody>
      </p:sp>
      <p:sp>
        <p:nvSpPr>
          <p:cNvPr id="92" name="矩形 91"/>
          <p:cNvSpPr/>
          <p:nvPr/>
        </p:nvSpPr>
        <p:spPr>
          <a:xfrm>
            <a:off x="2820948" y="2913584"/>
            <a:ext cx="437940" cy="261610"/>
          </a:xfrm>
          <a:prstGeom prst="rect">
            <a:avLst/>
          </a:prstGeom>
          <a:noFill/>
          <a:ln w="9525" cap="flat" cmpd="sng" algn="ctr">
            <a:noFill/>
            <a:prstDash val="solid"/>
            <a:round/>
            <a:headEnd type="none" w="med" len="med"/>
            <a:tailEnd type="none" w="med" len="med"/>
          </a:ln>
          <a:effectLst/>
        </p:spPr>
        <p:txBody>
          <a:bodyPr wrap="none">
            <a:spAutoFit/>
          </a:bodyPr>
          <a:lstStyle/>
          <a:p>
            <a:pPr algn="ctr" defTabSz="853775" fontAlgn="auto">
              <a:spcBef>
                <a:spcPts val="0"/>
              </a:spcBef>
              <a:spcAft>
                <a:spcPts val="0"/>
              </a:spcAft>
              <a:defRPr/>
            </a:pPr>
            <a:r>
              <a:rPr lang="en-US" altLang="zh-CN" sz="1100" kern="0" dirty="0" err="1" smtClean="0">
                <a:solidFill>
                  <a:schemeClr val="bg1"/>
                </a:solidFill>
                <a:latin typeface="微软雅黑" pitchFamily="34" charset="-122"/>
                <a:ea typeface="微软雅黑" pitchFamily="34" charset="-122"/>
              </a:rPr>
              <a:t>PoE</a:t>
            </a:r>
            <a:endParaRPr lang="en-US" altLang="zh-CN" sz="1100" kern="0" dirty="0" smtClean="0">
              <a:solidFill>
                <a:schemeClr val="bg1"/>
              </a:solidFill>
              <a:latin typeface="微软雅黑" pitchFamily="34" charset="-122"/>
              <a:ea typeface="微软雅黑" pitchFamily="34" charset="-122"/>
            </a:endParaRPr>
          </a:p>
        </p:txBody>
      </p:sp>
      <p:grpSp>
        <p:nvGrpSpPr>
          <p:cNvPr id="93" name="组合 245"/>
          <p:cNvGrpSpPr/>
          <p:nvPr/>
        </p:nvGrpSpPr>
        <p:grpSpPr>
          <a:xfrm>
            <a:off x="2718460" y="3332339"/>
            <a:ext cx="322704" cy="216926"/>
            <a:chOff x="12568238" y="2344738"/>
            <a:chExt cx="457200" cy="882650"/>
          </a:xfrm>
          <a:solidFill>
            <a:srgbClr val="0070C0"/>
          </a:solidFill>
        </p:grpSpPr>
        <p:sp>
          <p:nvSpPr>
            <p:cNvPr id="94" name="Freeform 605"/>
            <p:cNvSpPr>
              <a:spLocks noEditPoints="1"/>
            </p:cNvSpPr>
            <p:nvPr/>
          </p:nvSpPr>
          <p:spPr bwMode="auto">
            <a:xfrm>
              <a:off x="12631738" y="2468563"/>
              <a:ext cx="330200" cy="612775"/>
            </a:xfrm>
            <a:custGeom>
              <a:avLst/>
              <a:gdLst/>
              <a:ahLst/>
              <a:cxnLst>
                <a:cxn ang="0">
                  <a:pos x="208" y="386"/>
                </a:cxn>
                <a:cxn ang="0">
                  <a:pos x="0" y="386"/>
                </a:cxn>
                <a:cxn ang="0">
                  <a:pos x="0" y="0"/>
                </a:cxn>
                <a:cxn ang="0">
                  <a:pos x="208" y="0"/>
                </a:cxn>
                <a:cxn ang="0">
                  <a:pos x="208" y="386"/>
                </a:cxn>
                <a:cxn ang="0">
                  <a:pos x="8" y="378"/>
                </a:cxn>
                <a:cxn ang="0">
                  <a:pos x="200" y="378"/>
                </a:cxn>
                <a:cxn ang="0">
                  <a:pos x="200" y="9"/>
                </a:cxn>
                <a:cxn ang="0">
                  <a:pos x="8" y="9"/>
                </a:cxn>
                <a:cxn ang="0">
                  <a:pos x="8" y="378"/>
                </a:cxn>
              </a:cxnLst>
              <a:rect l="0" t="0" r="r" b="b"/>
              <a:pathLst>
                <a:path w="208" h="386">
                  <a:moveTo>
                    <a:pt x="208" y="386"/>
                  </a:moveTo>
                  <a:lnTo>
                    <a:pt x="0" y="386"/>
                  </a:lnTo>
                  <a:lnTo>
                    <a:pt x="0" y="0"/>
                  </a:lnTo>
                  <a:lnTo>
                    <a:pt x="208" y="0"/>
                  </a:lnTo>
                  <a:lnTo>
                    <a:pt x="208" y="386"/>
                  </a:lnTo>
                  <a:close/>
                  <a:moveTo>
                    <a:pt x="8" y="378"/>
                  </a:moveTo>
                  <a:lnTo>
                    <a:pt x="200" y="378"/>
                  </a:lnTo>
                  <a:lnTo>
                    <a:pt x="200" y="9"/>
                  </a:lnTo>
                  <a:lnTo>
                    <a:pt x="8" y="9"/>
                  </a:lnTo>
                  <a:lnTo>
                    <a:pt x="8" y="3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95" name="Freeform 606"/>
            <p:cNvSpPr>
              <a:spLocks noEditPoints="1"/>
            </p:cNvSpPr>
            <p:nvPr/>
          </p:nvSpPr>
          <p:spPr bwMode="auto">
            <a:xfrm>
              <a:off x="12766676" y="3092450"/>
              <a:ext cx="61913" cy="61913"/>
            </a:xfrm>
            <a:custGeom>
              <a:avLst/>
              <a:gdLst/>
              <a:ahLst/>
              <a:cxnLst>
                <a:cxn ang="0">
                  <a:pos x="20" y="39"/>
                </a:cxn>
                <a:cxn ang="0">
                  <a:pos x="13" y="38"/>
                </a:cxn>
                <a:cxn ang="0">
                  <a:pos x="7" y="35"/>
                </a:cxn>
                <a:cxn ang="0">
                  <a:pos x="2" y="30"/>
                </a:cxn>
                <a:cxn ang="0">
                  <a:pos x="0" y="23"/>
                </a:cxn>
                <a:cxn ang="0">
                  <a:pos x="0" y="18"/>
                </a:cxn>
                <a:cxn ang="0">
                  <a:pos x="2" y="12"/>
                </a:cxn>
                <a:cxn ang="0">
                  <a:pos x="5" y="5"/>
                </a:cxn>
                <a:cxn ang="0">
                  <a:pos x="12" y="2"/>
                </a:cxn>
                <a:cxn ang="0">
                  <a:pos x="18" y="0"/>
                </a:cxn>
                <a:cxn ang="0">
                  <a:pos x="18" y="0"/>
                </a:cxn>
                <a:cxn ang="0">
                  <a:pos x="26" y="2"/>
                </a:cxn>
                <a:cxn ang="0">
                  <a:pos x="33" y="5"/>
                </a:cxn>
                <a:cxn ang="0">
                  <a:pos x="36" y="10"/>
                </a:cxn>
                <a:cxn ang="0">
                  <a:pos x="38" y="16"/>
                </a:cxn>
                <a:cxn ang="0">
                  <a:pos x="39" y="20"/>
                </a:cxn>
                <a:cxn ang="0">
                  <a:pos x="36" y="28"/>
                </a:cxn>
                <a:cxn ang="0">
                  <a:pos x="33" y="35"/>
                </a:cxn>
                <a:cxn ang="0">
                  <a:pos x="26" y="38"/>
                </a:cxn>
                <a:cxn ang="0">
                  <a:pos x="20" y="39"/>
                </a:cxn>
                <a:cxn ang="0">
                  <a:pos x="18" y="8"/>
                </a:cxn>
                <a:cxn ang="0">
                  <a:pos x="13" y="10"/>
                </a:cxn>
                <a:cxn ang="0">
                  <a:pos x="8" y="15"/>
                </a:cxn>
                <a:cxn ang="0">
                  <a:pos x="8" y="20"/>
                </a:cxn>
                <a:cxn ang="0">
                  <a:pos x="10" y="26"/>
                </a:cxn>
                <a:cxn ang="0">
                  <a:pos x="15" y="30"/>
                </a:cxn>
                <a:cxn ang="0">
                  <a:pos x="18" y="31"/>
                </a:cxn>
                <a:cxn ang="0">
                  <a:pos x="26" y="28"/>
                </a:cxn>
                <a:cxn ang="0">
                  <a:pos x="30" y="23"/>
                </a:cxn>
                <a:cxn ang="0">
                  <a:pos x="30" y="20"/>
                </a:cxn>
                <a:cxn ang="0">
                  <a:pos x="28" y="13"/>
                </a:cxn>
                <a:cxn ang="0">
                  <a:pos x="23" y="8"/>
                </a:cxn>
                <a:cxn ang="0">
                  <a:pos x="18" y="8"/>
                </a:cxn>
              </a:cxnLst>
              <a:rect l="0" t="0" r="r" b="b"/>
              <a:pathLst>
                <a:path w="39" h="39">
                  <a:moveTo>
                    <a:pt x="20" y="39"/>
                  </a:moveTo>
                  <a:lnTo>
                    <a:pt x="13" y="38"/>
                  </a:lnTo>
                  <a:lnTo>
                    <a:pt x="7" y="35"/>
                  </a:lnTo>
                  <a:lnTo>
                    <a:pt x="2" y="30"/>
                  </a:lnTo>
                  <a:lnTo>
                    <a:pt x="0" y="23"/>
                  </a:lnTo>
                  <a:lnTo>
                    <a:pt x="0" y="18"/>
                  </a:lnTo>
                  <a:lnTo>
                    <a:pt x="2" y="12"/>
                  </a:lnTo>
                  <a:lnTo>
                    <a:pt x="5" y="5"/>
                  </a:lnTo>
                  <a:lnTo>
                    <a:pt x="12" y="2"/>
                  </a:lnTo>
                  <a:lnTo>
                    <a:pt x="18" y="0"/>
                  </a:lnTo>
                  <a:lnTo>
                    <a:pt x="18" y="0"/>
                  </a:lnTo>
                  <a:lnTo>
                    <a:pt x="26" y="2"/>
                  </a:lnTo>
                  <a:lnTo>
                    <a:pt x="33" y="5"/>
                  </a:lnTo>
                  <a:lnTo>
                    <a:pt x="36" y="10"/>
                  </a:lnTo>
                  <a:lnTo>
                    <a:pt x="38" y="16"/>
                  </a:lnTo>
                  <a:lnTo>
                    <a:pt x="39" y="20"/>
                  </a:lnTo>
                  <a:lnTo>
                    <a:pt x="36" y="28"/>
                  </a:lnTo>
                  <a:lnTo>
                    <a:pt x="33" y="35"/>
                  </a:lnTo>
                  <a:lnTo>
                    <a:pt x="26" y="38"/>
                  </a:lnTo>
                  <a:lnTo>
                    <a:pt x="20" y="39"/>
                  </a:lnTo>
                  <a:close/>
                  <a:moveTo>
                    <a:pt x="18" y="8"/>
                  </a:moveTo>
                  <a:lnTo>
                    <a:pt x="13" y="10"/>
                  </a:lnTo>
                  <a:lnTo>
                    <a:pt x="8" y="15"/>
                  </a:lnTo>
                  <a:lnTo>
                    <a:pt x="8" y="20"/>
                  </a:lnTo>
                  <a:lnTo>
                    <a:pt x="10" y="26"/>
                  </a:lnTo>
                  <a:lnTo>
                    <a:pt x="15" y="30"/>
                  </a:lnTo>
                  <a:lnTo>
                    <a:pt x="18" y="31"/>
                  </a:lnTo>
                  <a:lnTo>
                    <a:pt x="26" y="28"/>
                  </a:lnTo>
                  <a:lnTo>
                    <a:pt x="30" y="23"/>
                  </a:lnTo>
                  <a:lnTo>
                    <a:pt x="30" y="20"/>
                  </a:lnTo>
                  <a:lnTo>
                    <a:pt x="28" y="13"/>
                  </a:lnTo>
                  <a:lnTo>
                    <a:pt x="23" y="8"/>
                  </a:lnTo>
                  <a:lnTo>
                    <a:pt x="18"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96" name="Freeform 607"/>
            <p:cNvSpPr>
              <a:spLocks noEditPoints="1"/>
            </p:cNvSpPr>
            <p:nvPr/>
          </p:nvSpPr>
          <p:spPr bwMode="auto">
            <a:xfrm>
              <a:off x="12568238" y="2344738"/>
              <a:ext cx="457200" cy="882650"/>
            </a:xfrm>
            <a:custGeom>
              <a:avLst/>
              <a:gdLst/>
              <a:ahLst/>
              <a:cxnLst>
                <a:cxn ang="0">
                  <a:pos x="36" y="556"/>
                </a:cxn>
                <a:cxn ang="0">
                  <a:pos x="20" y="552"/>
                </a:cxn>
                <a:cxn ang="0">
                  <a:pos x="7" y="538"/>
                </a:cxn>
                <a:cxn ang="0">
                  <a:pos x="2" y="525"/>
                </a:cxn>
                <a:cxn ang="0">
                  <a:pos x="0" y="515"/>
                </a:cxn>
                <a:cxn ang="0">
                  <a:pos x="2" y="32"/>
                </a:cxn>
                <a:cxn ang="0">
                  <a:pos x="8" y="18"/>
                </a:cxn>
                <a:cxn ang="0">
                  <a:pos x="20" y="6"/>
                </a:cxn>
                <a:cxn ang="0">
                  <a:pos x="35" y="1"/>
                </a:cxn>
                <a:cxn ang="0">
                  <a:pos x="250" y="0"/>
                </a:cxn>
                <a:cxn ang="0">
                  <a:pos x="266" y="4"/>
                </a:cxn>
                <a:cxn ang="0">
                  <a:pos x="278" y="16"/>
                </a:cxn>
                <a:cxn ang="0">
                  <a:pos x="286" y="29"/>
                </a:cxn>
                <a:cxn ang="0">
                  <a:pos x="288" y="42"/>
                </a:cxn>
                <a:cxn ang="0">
                  <a:pos x="286" y="525"/>
                </a:cxn>
                <a:cxn ang="0">
                  <a:pos x="279" y="540"/>
                </a:cxn>
                <a:cxn ang="0">
                  <a:pos x="268" y="552"/>
                </a:cxn>
                <a:cxn ang="0">
                  <a:pos x="253" y="556"/>
                </a:cxn>
                <a:cxn ang="0">
                  <a:pos x="247" y="9"/>
                </a:cxn>
                <a:cxn ang="0">
                  <a:pos x="31" y="9"/>
                </a:cxn>
                <a:cxn ang="0">
                  <a:pos x="18" y="19"/>
                </a:cxn>
                <a:cxn ang="0">
                  <a:pos x="10" y="31"/>
                </a:cxn>
                <a:cxn ang="0">
                  <a:pos x="8" y="42"/>
                </a:cxn>
                <a:cxn ang="0">
                  <a:pos x="10" y="525"/>
                </a:cxn>
                <a:cxn ang="0">
                  <a:pos x="18" y="538"/>
                </a:cxn>
                <a:cxn ang="0">
                  <a:pos x="33" y="548"/>
                </a:cxn>
                <a:cxn ang="0">
                  <a:pos x="250" y="548"/>
                </a:cxn>
                <a:cxn ang="0">
                  <a:pos x="261" y="545"/>
                </a:cxn>
                <a:cxn ang="0">
                  <a:pos x="273" y="535"/>
                </a:cxn>
                <a:cxn ang="0">
                  <a:pos x="279" y="520"/>
                </a:cxn>
                <a:cxn ang="0">
                  <a:pos x="279" y="41"/>
                </a:cxn>
                <a:cxn ang="0">
                  <a:pos x="275" y="24"/>
                </a:cxn>
                <a:cxn ang="0">
                  <a:pos x="263" y="14"/>
                </a:cxn>
                <a:cxn ang="0">
                  <a:pos x="252" y="9"/>
                </a:cxn>
              </a:cxnLst>
              <a:rect l="0" t="0" r="r" b="b"/>
              <a:pathLst>
                <a:path w="288" h="556">
                  <a:moveTo>
                    <a:pt x="247" y="556"/>
                  </a:moveTo>
                  <a:lnTo>
                    <a:pt x="36" y="556"/>
                  </a:lnTo>
                  <a:lnTo>
                    <a:pt x="28" y="555"/>
                  </a:lnTo>
                  <a:lnTo>
                    <a:pt x="20" y="552"/>
                  </a:lnTo>
                  <a:lnTo>
                    <a:pt x="13" y="545"/>
                  </a:lnTo>
                  <a:lnTo>
                    <a:pt x="7" y="538"/>
                  </a:lnTo>
                  <a:lnTo>
                    <a:pt x="3" y="532"/>
                  </a:lnTo>
                  <a:lnTo>
                    <a:pt x="2" y="525"/>
                  </a:lnTo>
                  <a:lnTo>
                    <a:pt x="0" y="517"/>
                  </a:lnTo>
                  <a:lnTo>
                    <a:pt x="0" y="515"/>
                  </a:lnTo>
                  <a:lnTo>
                    <a:pt x="0" y="41"/>
                  </a:lnTo>
                  <a:lnTo>
                    <a:pt x="2" y="32"/>
                  </a:lnTo>
                  <a:lnTo>
                    <a:pt x="5" y="24"/>
                  </a:lnTo>
                  <a:lnTo>
                    <a:pt x="8" y="18"/>
                  </a:lnTo>
                  <a:lnTo>
                    <a:pt x="13" y="11"/>
                  </a:lnTo>
                  <a:lnTo>
                    <a:pt x="20" y="6"/>
                  </a:lnTo>
                  <a:lnTo>
                    <a:pt x="28" y="3"/>
                  </a:lnTo>
                  <a:lnTo>
                    <a:pt x="35" y="1"/>
                  </a:lnTo>
                  <a:lnTo>
                    <a:pt x="41" y="0"/>
                  </a:lnTo>
                  <a:lnTo>
                    <a:pt x="250" y="0"/>
                  </a:lnTo>
                  <a:lnTo>
                    <a:pt x="258" y="1"/>
                  </a:lnTo>
                  <a:lnTo>
                    <a:pt x="266" y="4"/>
                  </a:lnTo>
                  <a:lnTo>
                    <a:pt x="273" y="9"/>
                  </a:lnTo>
                  <a:lnTo>
                    <a:pt x="278" y="16"/>
                  </a:lnTo>
                  <a:lnTo>
                    <a:pt x="283" y="23"/>
                  </a:lnTo>
                  <a:lnTo>
                    <a:pt x="286" y="29"/>
                  </a:lnTo>
                  <a:lnTo>
                    <a:pt x="288" y="37"/>
                  </a:lnTo>
                  <a:lnTo>
                    <a:pt x="288" y="42"/>
                  </a:lnTo>
                  <a:lnTo>
                    <a:pt x="288" y="517"/>
                  </a:lnTo>
                  <a:lnTo>
                    <a:pt x="286" y="525"/>
                  </a:lnTo>
                  <a:lnTo>
                    <a:pt x="284" y="532"/>
                  </a:lnTo>
                  <a:lnTo>
                    <a:pt x="279" y="540"/>
                  </a:lnTo>
                  <a:lnTo>
                    <a:pt x="275" y="547"/>
                  </a:lnTo>
                  <a:lnTo>
                    <a:pt x="268" y="552"/>
                  </a:lnTo>
                  <a:lnTo>
                    <a:pt x="261" y="555"/>
                  </a:lnTo>
                  <a:lnTo>
                    <a:pt x="253" y="556"/>
                  </a:lnTo>
                  <a:lnTo>
                    <a:pt x="247" y="556"/>
                  </a:lnTo>
                  <a:close/>
                  <a:moveTo>
                    <a:pt x="247" y="9"/>
                  </a:moveTo>
                  <a:lnTo>
                    <a:pt x="38" y="9"/>
                  </a:lnTo>
                  <a:lnTo>
                    <a:pt x="31" y="9"/>
                  </a:lnTo>
                  <a:lnTo>
                    <a:pt x="25" y="14"/>
                  </a:lnTo>
                  <a:lnTo>
                    <a:pt x="18" y="19"/>
                  </a:lnTo>
                  <a:lnTo>
                    <a:pt x="13" y="26"/>
                  </a:lnTo>
                  <a:lnTo>
                    <a:pt x="10" y="31"/>
                  </a:lnTo>
                  <a:lnTo>
                    <a:pt x="8" y="37"/>
                  </a:lnTo>
                  <a:lnTo>
                    <a:pt x="8" y="42"/>
                  </a:lnTo>
                  <a:lnTo>
                    <a:pt x="8" y="517"/>
                  </a:lnTo>
                  <a:lnTo>
                    <a:pt x="10" y="525"/>
                  </a:lnTo>
                  <a:lnTo>
                    <a:pt x="13" y="532"/>
                  </a:lnTo>
                  <a:lnTo>
                    <a:pt x="18" y="538"/>
                  </a:lnTo>
                  <a:lnTo>
                    <a:pt x="26" y="545"/>
                  </a:lnTo>
                  <a:lnTo>
                    <a:pt x="33" y="548"/>
                  </a:lnTo>
                  <a:lnTo>
                    <a:pt x="41" y="548"/>
                  </a:lnTo>
                  <a:lnTo>
                    <a:pt x="250" y="548"/>
                  </a:lnTo>
                  <a:lnTo>
                    <a:pt x="256" y="547"/>
                  </a:lnTo>
                  <a:lnTo>
                    <a:pt x="261" y="545"/>
                  </a:lnTo>
                  <a:lnTo>
                    <a:pt x="268" y="540"/>
                  </a:lnTo>
                  <a:lnTo>
                    <a:pt x="273" y="535"/>
                  </a:lnTo>
                  <a:lnTo>
                    <a:pt x="276" y="529"/>
                  </a:lnTo>
                  <a:lnTo>
                    <a:pt x="279" y="520"/>
                  </a:lnTo>
                  <a:lnTo>
                    <a:pt x="279" y="515"/>
                  </a:lnTo>
                  <a:lnTo>
                    <a:pt x="279" y="41"/>
                  </a:lnTo>
                  <a:lnTo>
                    <a:pt x="278" y="32"/>
                  </a:lnTo>
                  <a:lnTo>
                    <a:pt x="275" y="24"/>
                  </a:lnTo>
                  <a:lnTo>
                    <a:pt x="270" y="19"/>
                  </a:lnTo>
                  <a:lnTo>
                    <a:pt x="263" y="14"/>
                  </a:lnTo>
                  <a:lnTo>
                    <a:pt x="258" y="11"/>
                  </a:lnTo>
                  <a:lnTo>
                    <a:pt x="252" y="9"/>
                  </a:lnTo>
                  <a:lnTo>
                    <a:pt x="247"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97" name="Freeform 608"/>
            <p:cNvSpPr>
              <a:spLocks/>
            </p:cNvSpPr>
            <p:nvPr/>
          </p:nvSpPr>
          <p:spPr bwMode="auto">
            <a:xfrm>
              <a:off x="12596813" y="3141663"/>
              <a:ext cx="401638" cy="63500"/>
            </a:xfrm>
            <a:custGeom>
              <a:avLst/>
              <a:gdLst/>
              <a:ahLst/>
              <a:cxnLst>
                <a:cxn ang="0">
                  <a:pos x="192" y="40"/>
                </a:cxn>
                <a:cxn ang="0">
                  <a:pos x="189" y="40"/>
                </a:cxn>
                <a:cxn ang="0">
                  <a:pos x="184" y="20"/>
                </a:cxn>
                <a:cxn ang="0">
                  <a:pos x="68" y="20"/>
                </a:cxn>
                <a:cxn ang="0">
                  <a:pos x="63" y="40"/>
                </a:cxn>
                <a:cxn ang="0">
                  <a:pos x="30" y="38"/>
                </a:cxn>
                <a:cxn ang="0">
                  <a:pos x="22" y="36"/>
                </a:cxn>
                <a:cxn ang="0">
                  <a:pos x="17" y="33"/>
                </a:cxn>
                <a:cxn ang="0">
                  <a:pos x="8" y="27"/>
                </a:cxn>
                <a:cxn ang="0">
                  <a:pos x="5" y="20"/>
                </a:cxn>
                <a:cxn ang="0">
                  <a:pos x="2" y="12"/>
                </a:cxn>
                <a:cxn ang="0">
                  <a:pos x="0" y="4"/>
                </a:cxn>
                <a:cxn ang="0">
                  <a:pos x="0" y="0"/>
                </a:cxn>
                <a:cxn ang="0">
                  <a:pos x="8" y="0"/>
                </a:cxn>
                <a:cxn ang="0">
                  <a:pos x="8" y="8"/>
                </a:cxn>
                <a:cxn ang="0">
                  <a:pos x="12" y="15"/>
                </a:cxn>
                <a:cxn ang="0">
                  <a:pos x="15" y="22"/>
                </a:cxn>
                <a:cxn ang="0">
                  <a:pos x="22" y="27"/>
                </a:cxn>
                <a:cxn ang="0">
                  <a:pos x="28" y="30"/>
                </a:cxn>
                <a:cxn ang="0">
                  <a:pos x="35" y="31"/>
                </a:cxn>
                <a:cxn ang="0">
                  <a:pos x="56" y="31"/>
                </a:cxn>
                <a:cxn ang="0">
                  <a:pos x="61" y="12"/>
                </a:cxn>
                <a:cxn ang="0">
                  <a:pos x="191" y="12"/>
                </a:cxn>
                <a:cxn ang="0">
                  <a:pos x="196" y="31"/>
                </a:cxn>
                <a:cxn ang="0">
                  <a:pos x="222" y="30"/>
                </a:cxn>
                <a:cxn ang="0">
                  <a:pos x="227" y="28"/>
                </a:cxn>
                <a:cxn ang="0">
                  <a:pos x="234" y="23"/>
                </a:cxn>
                <a:cxn ang="0">
                  <a:pos x="238" y="17"/>
                </a:cxn>
                <a:cxn ang="0">
                  <a:pos x="242" y="10"/>
                </a:cxn>
                <a:cxn ang="0">
                  <a:pos x="243" y="5"/>
                </a:cxn>
                <a:cxn ang="0">
                  <a:pos x="243" y="0"/>
                </a:cxn>
                <a:cxn ang="0">
                  <a:pos x="253" y="0"/>
                </a:cxn>
                <a:cxn ang="0">
                  <a:pos x="252" y="8"/>
                </a:cxn>
                <a:cxn ang="0">
                  <a:pos x="250" y="15"/>
                </a:cxn>
                <a:cxn ang="0">
                  <a:pos x="245" y="23"/>
                </a:cxn>
                <a:cxn ang="0">
                  <a:pos x="238" y="30"/>
                </a:cxn>
                <a:cxn ang="0">
                  <a:pos x="234" y="35"/>
                </a:cxn>
                <a:cxn ang="0">
                  <a:pos x="227" y="38"/>
                </a:cxn>
                <a:cxn ang="0">
                  <a:pos x="219" y="40"/>
                </a:cxn>
                <a:cxn ang="0">
                  <a:pos x="215" y="40"/>
                </a:cxn>
                <a:cxn ang="0">
                  <a:pos x="192" y="40"/>
                </a:cxn>
              </a:cxnLst>
              <a:rect l="0" t="0" r="r" b="b"/>
              <a:pathLst>
                <a:path w="253" h="40">
                  <a:moveTo>
                    <a:pt x="192" y="40"/>
                  </a:moveTo>
                  <a:lnTo>
                    <a:pt x="189" y="40"/>
                  </a:lnTo>
                  <a:lnTo>
                    <a:pt x="184" y="20"/>
                  </a:lnTo>
                  <a:lnTo>
                    <a:pt x="68" y="20"/>
                  </a:lnTo>
                  <a:lnTo>
                    <a:pt x="63" y="40"/>
                  </a:lnTo>
                  <a:lnTo>
                    <a:pt x="30" y="38"/>
                  </a:lnTo>
                  <a:lnTo>
                    <a:pt x="22" y="36"/>
                  </a:lnTo>
                  <a:lnTo>
                    <a:pt x="17" y="33"/>
                  </a:lnTo>
                  <a:lnTo>
                    <a:pt x="8" y="27"/>
                  </a:lnTo>
                  <a:lnTo>
                    <a:pt x="5" y="20"/>
                  </a:lnTo>
                  <a:lnTo>
                    <a:pt x="2" y="12"/>
                  </a:lnTo>
                  <a:lnTo>
                    <a:pt x="0" y="4"/>
                  </a:lnTo>
                  <a:lnTo>
                    <a:pt x="0" y="0"/>
                  </a:lnTo>
                  <a:lnTo>
                    <a:pt x="8" y="0"/>
                  </a:lnTo>
                  <a:lnTo>
                    <a:pt x="8" y="8"/>
                  </a:lnTo>
                  <a:lnTo>
                    <a:pt x="12" y="15"/>
                  </a:lnTo>
                  <a:lnTo>
                    <a:pt x="15" y="22"/>
                  </a:lnTo>
                  <a:lnTo>
                    <a:pt x="22" y="27"/>
                  </a:lnTo>
                  <a:lnTo>
                    <a:pt x="28" y="30"/>
                  </a:lnTo>
                  <a:lnTo>
                    <a:pt x="35" y="31"/>
                  </a:lnTo>
                  <a:lnTo>
                    <a:pt x="56" y="31"/>
                  </a:lnTo>
                  <a:lnTo>
                    <a:pt x="61" y="12"/>
                  </a:lnTo>
                  <a:lnTo>
                    <a:pt x="191" y="12"/>
                  </a:lnTo>
                  <a:lnTo>
                    <a:pt x="196" y="31"/>
                  </a:lnTo>
                  <a:lnTo>
                    <a:pt x="222" y="30"/>
                  </a:lnTo>
                  <a:lnTo>
                    <a:pt x="227" y="28"/>
                  </a:lnTo>
                  <a:lnTo>
                    <a:pt x="234" y="23"/>
                  </a:lnTo>
                  <a:lnTo>
                    <a:pt x="238" y="17"/>
                  </a:lnTo>
                  <a:lnTo>
                    <a:pt x="242" y="10"/>
                  </a:lnTo>
                  <a:lnTo>
                    <a:pt x="243" y="5"/>
                  </a:lnTo>
                  <a:lnTo>
                    <a:pt x="243" y="0"/>
                  </a:lnTo>
                  <a:lnTo>
                    <a:pt x="253" y="0"/>
                  </a:lnTo>
                  <a:lnTo>
                    <a:pt x="252" y="8"/>
                  </a:lnTo>
                  <a:lnTo>
                    <a:pt x="250" y="15"/>
                  </a:lnTo>
                  <a:lnTo>
                    <a:pt x="245" y="23"/>
                  </a:lnTo>
                  <a:lnTo>
                    <a:pt x="238" y="30"/>
                  </a:lnTo>
                  <a:lnTo>
                    <a:pt x="234" y="35"/>
                  </a:lnTo>
                  <a:lnTo>
                    <a:pt x="227" y="38"/>
                  </a:lnTo>
                  <a:lnTo>
                    <a:pt x="219" y="40"/>
                  </a:lnTo>
                  <a:lnTo>
                    <a:pt x="215" y="40"/>
                  </a:lnTo>
                  <a:lnTo>
                    <a:pt x="192"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sp>
          <p:nvSpPr>
            <p:cNvPr id="98" name="Freeform 609"/>
            <p:cNvSpPr>
              <a:spLocks/>
            </p:cNvSpPr>
            <p:nvPr/>
          </p:nvSpPr>
          <p:spPr bwMode="auto">
            <a:xfrm>
              <a:off x="12596813" y="2386013"/>
              <a:ext cx="401638" cy="61913"/>
            </a:xfrm>
            <a:custGeom>
              <a:avLst/>
              <a:gdLst/>
              <a:ahLst/>
              <a:cxnLst>
                <a:cxn ang="0">
                  <a:pos x="243" y="39"/>
                </a:cxn>
                <a:cxn ang="0">
                  <a:pos x="243" y="31"/>
                </a:cxn>
                <a:cxn ang="0">
                  <a:pos x="240" y="23"/>
                </a:cxn>
                <a:cxn ang="0">
                  <a:pos x="235" y="16"/>
                </a:cxn>
                <a:cxn ang="0">
                  <a:pos x="229" y="13"/>
                </a:cxn>
                <a:cxn ang="0">
                  <a:pos x="222" y="10"/>
                </a:cxn>
                <a:cxn ang="0">
                  <a:pos x="215" y="8"/>
                </a:cxn>
                <a:cxn ang="0">
                  <a:pos x="196" y="8"/>
                </a:cxn>
                <a:cxn ang="0">
                  <a:pos x="191" y="28"/>
                </a:cxn>
                <a:cxn ang="0">
                  <a:pos x="61" y="28"/>
                </a:cxn>
                <a:cxn ang="0">
                  <a:pos x="56" y="8"/>
                </a:cxn>
                <a:cxn ang="0">
                  <a:pos x="31" y="10"/>
                </a:cxn>
                <a:cxn ang="0">
                  <a:pos x="25" y="11"/>
                </a:cxn>
                <a:cxn ang="0">
                  <a:pos x="18" y="16"/>
                </a:cxn>
                <a:cxn ang="0">
                  <a:pos x="13" y="21"/>
                </a:cxn>
                <a:cxn ang="0">
                  <a:pos x="10" y="28"/>
                </a:cxn>
                <a:cxn ang="0">
                  <a:pos x="8" y="34"/>
                </a:cxn>
                <a:cxn ang="0">
                  <a:pos x="8" y="39"/>
                </a:cxn>
                <a:cxn ang="0">
                  <a:pos x="0" y="39"/>
                </a:cxn>
                <a:cxn ang="0">
                  <a:pos x="0" y="29"/>
                </a:cxn>
                <a:cxn ang="0">
                  <a:pos x="4" y="23"/>
                </a:cxn>
                <a:cxn ang="0">
                  <a:pos x="8" y="15"/>
                </a:cxn>
                <a:cxn ang="0">
                  <a:pos x="13" y="10"/>
                </a:cxn>
                <a:cxn ang="0">
                  <a:pos x="18" y="5"/>
                </a:cxn>
                <a:cxn ang="0">
                  <a:pos x="25" y="1"/>
                </a:cxn>
                <a:cxn ang="0">
                  <a:pos x="31" y="0"/>
                </a:cxn>
                <a:cxn ang="0">
                  <a:pos x="36" y="0"/>
                </a:cxn>
                <a:cxn ang="0">
                  <a:pos x="63" y="0"/>
                </a:cxn>
                <a:cxn ang="0">
                  <a:pos x="68" y="20"/>
                </a:cxn>
                <a:cxn ang="0">
                  <a:pos x="184" y="20"/>
                </a:cxn>
                <a:cxn ang="0">
                  <a:pos x="189" y="0"/>
                </a:cxn>
                <a:cxn ang="0">
                  <a:pos x="220" y="0"/>
                </a:cxn>
                <a:cxn ang="0">
                  <a:pos x="229" y="3"/>
                </a:cxn>
                <a:cxn ang="0">
                  <a:pos x="235" y="6"/>
                </a:cxn>
                <a:cxn ang="0">
                  <a:pos x="242" y="11"/>
                </a:cxn>
                <a:cxn ang="0">
                  <a:pos x="247" y="20"/>
                </a:cxn>
                <a:cxn ang="0">
                  <a:pos x="252" y="28"/>
                </a:cxn>
                <a:cxn ang="0">
                  <a:pos x="252" y="36"/>
                </a:cxn>
                <a:cxn ang="0">
                  <a:pos x="253" y="39"/>
                </a:cxn>
                <a:cxn ang="0">
                  <a:pos x="243" y="39"/>
                </a:cxn>
              </a:cxnLst>
              <a:rect l="0" t="0" r="r" b="b"/>
              <a:pathLst>
                <a:path w="253" h="39">
                  <a:moveTo>
                    <a:pt x="243" y="39"/>
                  </a:moveTo>
                  <a:lnTo>
                    <a:pt x="243" y="31"/>
                  </a:lnTo>
                  <a:lnTo>
                    <a:pt x="240" y="23"/>
                  </a:lnTo>
                  <a:lnTo>
                    <a:pt x="235" y="16"/>
                  </a:lnTo>
                  <a:lnTo>
                    <a:pt x="229" y="13"/>
                  </a:lnTo>
                  <a:lnTo>
                    <a:pt x="222" y="10"/>
                  </a:lnTo>
                  <a:lnTo>
                    <a:pt x="215" y="8"/>
                  </a:lnTo>
                  <a:lnTo>
                    <a:pt x="196" y="8"/>
                  </a:lnTo>
                  <a:lnTo>
                    <a:pt x="191" y="28"/>
                  </a:lnTo>
                  <a:lnTo>
                    <a:pt x="61" y="28"/>
                  </a:lnTo>
                  <a:lnTo>
                    <a:pt x="56" y="8"/>
                  </a:lnTo>
                  <a:lnTo>
                    <a:pt x="31" y="10"/>
                  </a:lnTo>
                  <a:lnTo>
                    <a:pt x="25" y="11"/>
                  </a:lnTo>
                  <a:lnTo>
                    <a:pt x="18" y="16"/>
                  </a:lnTo>
                  <a:lnTo>
                    <a:pt x="13" y="21"/>
                  </a:lnTo>
                  <a:lnTo>
                    <a:pt x="10" y="28"/>
                  </a:lnTo>
                  <a:lnTo>
                    <a:pt x="8" y="34"/>
                  </a:lnTo>
                  <a:lnTo>
                    <a:pt x="8" y="39"/>
                  </a:lnTo>
                  <a:lnTo>
                    <a:pt x="0" y="39"/>
                  </a:lnTo>
                  <a:lnTo>
                    <a:pt x="0" y="29"/>
                  </a:lnTo>
                  <a:lnTo>
                    <a:pt x="4" y="23"/>
                  </a:lnTo>
                  <a:lnTo>
                    <a:pt x="8" y="15"/>
                  </a:lnTo>
                  <a:lnTo>
                    <a:pt x="13" y="10"/>
                  </a:lnTo>
                  <a:lnTo>
                    <a:pt x="18" y="5"/>
                  </a:lnTo>
                  <a:lnTo>
                    <a:pt x="25" y="1"/>
                  </a:lnTo>
                  <a:lnTo>
                    <a:pt x="31" y="0"/>
                  </a:lnTo>
                  <a:lnTo>
                    <a:pt x="36" y="0"/>
                  </a:lnTo>
                  <a:lnTo>
                    <a:pt x="63" y="0"/>
                  </a:lnTo>
                  <a:lnTo>
                    <a:pt x="68" y="20"/>
                  </a:lnTo>
                  <a:lnTo>
                    <a:pt x="184" y="20"/>
                  </a:lnTo>
                  <a:lnTo>
                    <a:pt x="189" y="0"/>
                  </a:lnTo>
                  <a:lnTo>
                    <a:pt x="220" y="0"/>
                  </a:lnTo>
                  <a:lnTo>
                    <a:pt x="229" y="3"/>
                  </a:lnTo>
                  <a:lnTo>
                    <a:pt x="235" y="6"/>
                  </a:lnTo>
                  <a:lnTo>
                    <a:pt x="242" y="11"/>
                  </a:lnTo>
                  <a:lnTo>
                    <a:pt x="247" y="20"/>
                  </a:lnTo>
                  <a:lnTo>
                    <a:pt x="252" y="28"/>
                  </a:lnTo>
                  <a:lnTo>
                    <a:pt x="252" y="36"/>
                  </a:lnTo>
                  <a:lnTo>
                    <a:pt x="253" y="39"/>
                  </a:lnTo>
                  <a:lnTo>
                    <a:pt x="243" y="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853775" fontAlgn="auto">
                <a:spcBef>
                  <a:spcPts val="0"/>
                </a:spcBef>
                <a:spcAft>
                  <a:spcPts val="0"/>
                </a:spcAft>
                <a:defRPr/>
              </a:pPr>
              <a:endParaRPr lang="zh-CN" altLang="en-US" sz="800" kern="0" dirty="0">
                <a:solidFill>
                  <a:schemeClr val="bg1"/>
                </a:solidFill>
              </a:endParaRPr>
            </a:p>
          </p:txBody>
        </p:sp>
      </p:grpSp>
      <p:sp>
        <p:nvSpPr>
          <p:cNvPr id="99" name="TextBox 98"/>
          <p:cNvSpPr txBox="1"/>
          <p:nvPr/>
        </p:nvSpPr>
        <p:spPr>
          <a:xfrm>
            <a:off x="2438048" y="3556998"/>
            <a:ext cx="922530" cy="369332"/>
          </a:xfrm>
          <a:prstGeom prst="rect">
            <a:avLst/>
          </a:prstGeom>
          <a:noFill/>
        </p:spPr>
        <p:txBody>
          <a:bodyPr wrap="square" rtlCol="0">
            <a:spAutoFit/>
          </a:bodyPr>
          <a:lstStyle/>
          <a:p>
            <a:pPr algn="ctr" defTabSz="853775" fontAlgn="auto">
              <a:spcBef>
                <a:spcPts val="0"/>
              </a:spcBef>
              <a:spcAft>
                <a:spcPts val="0"/>
              </a:spcAft>
              <a:defRPr/>
            </a:pPr>
            <a:r>
              <a:rPr lang="en-US" altLang="zh-CN" sz="900" kern="0" dirty="0" smtClean="0">
                <a:solidFill>
                  <a:schemeClr val="bg1"/>
                </a:solidFill>
                <a:latin typeface="微软雅黑" pitchFamily="34" charset="-122"/>
                <a:ea typeface="微软雅黑" pitchFamily="34" charset="-122"/>
              </a:rPr>
              <a:t>RFID /</a:t>
            </a:r>
            <a:r>
              <a:rPr lang="en-US" altLang="zh-CN" sz="900" kern="0" dirty="0" err="1" smtClean="0">
                <a:solidFill>
                  <a:schemeClr val="bg1"/>
                </a:solidFill>
                <a:latin typeface="微软雅黑" pitchFamily="34" charset="-122"/>
                <a:ea typeface="微软雅黑" pitchFamily="34" charset="-122"/>
              </a:rPr>
              <a:t>ZigBee</a:t>
            </a:r>
            <a:r>
              <a:rPr lang="zh-CN" altLang="en-US" sz="900" kern="0" dirty="0" smtClean="0">
                <a:solidFill>
                  <a:schemeClr val="bg1"/>
                </a:solidFill>
                <a:latin typeface="微软雅黑" pitchFamily="34" charset="-122"/>
                <a:ea typeface="微软雅黑" pitchFamily="34" charset="-122"/>
              </a:rPr>
              <a:t>物联网模块</a:t>
            </a:r>
          </a:p>
        </p:txBody>
      </p:sp>
      <p:sp>
        <p:nvSpPr>
          <p:cNvPr id="106" name="标题 14"/>
          <p:cNvSpPr txBox="1">
            <a:spLocks/>
          </p:cNvSpPr>
          <p:nvPr/>
        </p:nvSpPr>
        <p:spPr>
          <a:xfrm>
            <a:off x="395536" y="339502"/>
            <a:ext cx="8280000" cy="360000"/>
          </a:xfrm>
          <a:prstGeom prst="rect">
            <a:avLst/>
          </a:prstGeom>
        </p:spPr>
        <p:txBody>
          <a:bodyPr vert="horz" lIns="91440" tIns="45720" rIns="91440" bIns="45720" rtlCol="0" anchor="ctr">
            <a:noAutofit/>
          </a:bodyPr>
          <a:lstStyle/>
          <a:p>
            <a:pPr lvl="0">
              <a:spcBef>
                <a:spcPct val="0"/>
              </a:spcBef>
            </a:pPr>
            <a:r>
              <a:rPr lang="zh-CN" altLang="en-US" sz="2400" b="1" dirty="0" smtClean="0">
                <a:ln w="10541" cmpd="sng">
                  <a:noFill/>
                  <a:prstDash val="solid"/>
                </a:ln>
                <a:solidFill>
                  <a:schemeClr val="bg1"/>
                </a:solidFill>
                <a:latin typeface="微软雅黑" pitchFamily="34" charset="-122"/>
                <a:ea typeface="微软雅黑" pitchFamily="34" charset="-122"/>
                <a:sym typeface="Arial"/>
              </a:rPr>
              <a:t>物联网全扩展方案，快速实现增值</a:t>
            </a:r>
            <a:endParaRPr kumimoji="0" lang="zh-CN" altLang="en-US" sz="24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j-cs"/>
            </a:endParaRPr>
          </a:p>
        </p:txBody>
      </p:sp>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520658" y="238919"/>
            <a:ext cx="6227082" cy="871537"/>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zh-CN" altLang="en-US" sz="3200" dirty="0" smtClean="0">
                <a:solidFill>
                  <a:prstClr val="white"/>
                </a:solidFill>
                <a:latin typeface="微软雅黑" pitchFamily="34" charset="-122"/>
                <a:ea typeface="微软雅黑" pitchFamily="34" charset="-122"/>
                <a:cs typeface="+mj-cs"/>
              </a:rPr>
              <a:t>目录</a:t>
            </a:r>
            <a:endParaRPr lang="en-US" altLang="en-US" sz="3200" dirty="0">
              <a:solidFill>
                <a:prstClr val="white"/>
              </a:solidFill>
              <a:latin typeface="微软雅黑" pitchFamily="34" charset="-122"/>
              <a:ea typeface="微软雅黑" pitchFamily="34" charset="-122"/>
              <a:cs typeface="+mj-cs"/>
            </a:endParaRPr>
          </a:p>
        </p:txBody>
      </p:sp>
      <p:sp>
        <p:nvSpPr>
          <p:cNvPr id="22" name="Freeform 6"/>
          <p:cNvSpPr>
            <a:spLocks/>
          </p:cNvSpPr>
          <p:nvPr/>
        </p:nvSpPr>
        <p:spPr bwMode="gray">
          <a:xfrm>
            <a:off x="2504938" y="1465714"/>
            <a:ext cx="4678182"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3" name="Freeform 7"/>
          <p:cNvSpPr>
            <a:spLocks/>
          </p:cNvSpPr>
          <p:nvPr/>
        </p:nvSpPr>
        <p:spPr bwMode="gray">
          <a:xfrm>
            <a:off x="1803263" y="14657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4" name="Text Box 8"/>
          <p:cNvSpPr txBox="1">
            <a:spLocks noChangeArrowheads="1"/>
          </p:cNvSpPr>
          <p:nvPr/>
        </p:nvSpPr>
        <p:spPr bwMode="gray">
          <a:xfrm>
            <a:off x="2617706" y="1534612"/>
            <a:ext cx="4646694" cy="430887"/>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zh-CN" altLang="en-US" sz="2200" dirty="0" smtClean="0">
                <a:solidFill>
                  <a:schemeClr val="bg1"/>
                </a:solidFill>
                <a:latin typeface="微软雅黑" pitchFamily="34" charset="-122"/>
                <a:ea typeface="微软雅黑" pitchFamily="34" charset="-122"/>
              </a:rPr>
              <a:t>华为高教无线</a:t>
            </a:r>
            <a:r>
              <a:rPr lang="en-US" altLang="zh-CN" sz="2200" dirty="0" smtClean="0">
                <a:solidFill>
                  <a:schemeClr val="bg1"/>
                </a:solidFill>
                <a:latin typeface="微软雅黑" pitchFamily="34" charset="-122"/>
                <a:ea typeface="微软雅黑" pitchFamily="34" charset="-122"/>
              </a:rPr>
              <a:t>WLAN</a:t>
            </a:r>
            <a:r>
              <a:rPr lang="zh-CN" altLang="en-US" sz="2000" dirty="0" smtClean="0">
                <a:solidFill>
                  <a:schemeClr val="bg1"/>
                </a:solidFill>
                <a:latin typeface="微软雅黑" pitchFamily="34" charset="-122"/>
                <a:ea typeface="微软雅黑" pitchFamily="34" charset="-122"/>
              </a:rPr>
              <a:t>详细方案说明</a:t>
            </a:r>
            <a:endParaRPr lang="en-US" altLang="zh-CN" sz="2000" dirty="0" smtClean="0">
              <a:solidFill>
                <a:schemeClr val="bg1"/>
              </a:solidFill>
              <a:latin typeface="微软雅黑" pitchFamily="34" charset="-122"/>
              <a:ea typeface="微软雅黑" pitchFamily="34" charset="-122"/>
            </a:endParaRPr>
          </a:p>
        </p:txBody>
      </p:sp>
      <p:sp>
        <p:nvSpPr>
          <p:cNvPr id="47" name="Text Box 18"/>
          <p:cNvSpPr txBox="1">
            <a:spLocks noChangeArrowheads="1"/>
          </p:cNvSpPr>
          <p:nvPr/>
        </p:nvSpPr>
        <p:spPr bwMode="gray">
          <a:xfrm>
            <a:off x="1996676" y="1546994"/>
            <a:ext cx="304800" cy="430887"/>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2200" b="1" dirty="0" smtClean="0">
                <a:solidFill>
                  <a:schemeClr val="bg1"/>
                </a:solidFill>
                <a:latin typeface="微软雅黑" pitchFamily="34" charset="-122"/>
                <a:ea typeface="微软雅黑" pitchFamily="34" charset="-122"/>
              </a:rPr>
              <a:t>3</a:t>
            </a:r>
            <a:endParaRPr lang="en-US" altLang="zh-CN" sz="2200" b="1" dirty="0">
              <a:solidFill>
                <a:schemeClr val="bg1"/>
              </a:solidFill>
              <a:latin typeface="微软雅黑" pitchFamily="34" charset="-122"/>
              <a:ea typeface="微软雅黑" pitchFamily="34" charset="-122"/>
            </a:endParaRPr>
          </a:p>
        </p:txBody>
      </p:sp>
      <p:sp>
        <p:nvSpPr>
          <p:cNvPr id="20" name="矩形 19"/>
          <p:cNvSpPr/>
          <p:nvPr/>
        </p:nvSpPr>
        <p:spPr>
          <a:xfrm>
            <a:off x="2522304" y="2059124"/>
            <a:ext cx="4572000" cy="2031325"/>
          </a:xfrm>
          <a:prstGeom prst="rect">
            <a:avLst/>
          </a:prstGeom>
        </p:spPr>
        <p:txBody>
          <a:bodyPr>
            <a:spAutoFit/>
          </a:bodyPr>
          <a:lstStyle/>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网络架构总览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典型覆盖方案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rgbClr val="C00000"/>
                </a:solidFill>
                <a:latin typeface="微软雅黑" pitchFamily="34" charset="-122"/>
                <a:ea typeface="微软雅黑" pitchFamily="34" charset="-122"/>
              </a:rPr>
              <a:t> 华为高教无线</a:t>
            </a:r>
            <a:r>
              <a:rPr lang="en-US" altLang="zh-CN" sz="1400" b="1" dirty="0" smtClean="0">
                <a:solidFill>
                  <a:srgbClr val="C00000"/>
                </a:solidFill>
                <a:latin typeface="微软雅黑" pitchFamily="34" charset="-122"/>
                <a:ea typeface="微软雅黑" pitchFamily="34" charset="-122"/>
              </a:rPr>
              <a:t>WLAN</a:t>
            </a:r>
            <a:r>
              <a:rPr lang="zh-CN" altLang="en-US" sz="1400" b="1" dirty="0" smtClean="0">
                <a:solidFill>
                  <a:srgbClr val="C00000"/>
                </a:solidFill>
                <a:latin typeface="微软雅黑" pitchFamily="34" charset="-122"/>
                <a:ea typeface="微软雅黑" pitchFamily="34" charset="-122"/>
              </a:rPr>
              <a:t>认证方案</a:t>
            </a:r>
            <a:endParaRPr lang="en-US" altLang="zh-CN" sz="1400" b="1" dirty="0" smtClean="0">
              <a:solidFill>
                <a:srgbClr val="C00000"/>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安全可靠方案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极速高密方案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管理运维方案</a:t>
            </a:r>
            <a:endParaRPr lang="en-US" altLang="zh-CN" sz="1400" b="1" dirty="0" smtClean="0">
              <a:solidFill>
                <a:schemeClr val="bg1"/>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a:spLocks/>
          </p:cNvSpPr>
          <p:nvPr/>
        </p:nvSpPr>
        <p:spPr bwMode="auto">
          <a:xfrm>
            <a:off x="584858" y="293096"/>
            <a:ext cx="7745412" cy="4320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eaLnBrk="0" fontAlgn="auto" hangingPunct="0">
              <a:spcBef>
                <a:spcPts val="0"/>
              </a:spcBef>
              <a:spcAft>
                <a:spcPts val="0"/>
              </a:spcAft>
              <a:defRPr/>
            </a:pPr>
            <a:r>
              <a:rPr lang="zh-CN" altLang="en-US" sz="2400" b="1" kern="0" dirty="0" smtClean="0">
                <a:solidFill>
                  <a:schemeClr val="bg1"/>
                </a:solidFill>
                <a:latin typeface="微软雅黑" pitchFamily="34" charset="-122"/>
                <a:ea typeface="微软雅黑" pitchFamily="34" charset="-122"/>
              </a:rPr>
              <a:t>多种安全认证方案</a:t>
            </a:r>
          </a:p>
        </p:txBody>
      </p:sp>
      <p:grpSp>
        <p:nvGrpSpPr>
          <p:cNvPr id="2" name="组合 240"/>
          <p:cNvGrpSpPr/>
          <p:nvPr/>
        </p:nvGrpSpPr>
        <p:grpSpPr>
          <a:xfrm>
            <a:off x="340319" y="957168"/>
            <a:ext cx="4044714" cy="3559777"/>
            <a:chOff x="517164" y="1111890"/>
            <a:chExt cx="4044714" cy="4746369"/>
          </a:xfrm>
        </p:grpSpPr>
        <p:sp>
          <p:nvSpPr>
            <p:cNvPr id="82" name="Freeform 269"/>
            <p:cNvSpPr>
              <a:spLocks/>
            </p:cNvSpPr>
            <p:nvPr/>
          </p:nvSpPr>
          <p:spPr bwMode="auto">
            <a:xfrm>
              <a:off x="1448410" y="1669774"/>
              <a:ext cx="1647110" cy="1001362"/>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p:spPr>
          <p:txBody>
            <a:bodyPr lIns="0" tIns="0" rIns="0" bIns="0" anchor="ctr" anchorCtr="0"/>
            <a:lstStyle/>
            <a:p>
              <a:pPr algn="ctr"/>
              <a:endParaRPr lang="en-US" altLang="zh-CN" sz="1200" dirty="0" smtClean="0">
                <a:solidFill>
                  <a:schemeClr val="bg1"/>
                </a:solidFill>
                <a:latin typeface="微软雅黑" pitchFamily="34" charset="-122"/>
                <a:ea typeface="微软雅黑" pitchFamily="34" charset="-122"/>
              </a:endParaRPr>
            </a:p>
            <a:p>
              <a:pPr algn="ctr"/>
              <a:endParaRPr lang="zh-CN" altLang="en-US" sz="1200" dirty="0">
                <a:solidFill>
                  <a:schemeClr val="bg1"/>
                </a:solidFill>
                <a:latin typeface="微软雅黑" pitchFamily="34" charset="-122"/>
                <a:ea typeface="微软雅黑" pitchFamily="34" charset="-122"/>
              </a:endParaRPr>
            </a:p>
          </p:txBody>
        </p:sp>
        <p:sp>
          <p:nvSpPr>
            <p:cNvPr id="132" name="矩形 131"/>
            <p:cNvSpPr/>
            <p:nvPr/>
          </p:nvSpPr>
          <p:spPr>
            <a:xfrm>
              <a:off x="791566" y="5365816"/>
              <a:ext cx="3770312" cy="492443"/>
            </a:xfrm>
            <a:prstGeom prst="rect">
              <a:avLst/>
            </a:prstGeom>
          </p:spPr>
          <p:txBody>
            <a:bodyPr wrap="square" lIns="0" tIns="0" rIns="0" bIns="0">
              <a:spAutoFit/>
            </a:bodyPr>
            <a:lstStyle/>
            <a:p>
              <a:pPr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多种认证和加密技术，保证</a:t>
              </a:r>
              <a:r>
                <a:rPr lang="en-US" altLang="zh-CN" sz="1000" b="1" dirty="0" smtClean="0">
                  <a:solidFill>
                    <a:schemeClr val="bg1"/>
                  </a:solidFill>
                  <a:latin typeface="微软雅黑" pitchFamily="34" charset="-122"/>
                  <a:ea typeface="微软雅黑" pitchFamily="34" charset="-122"/>
                </a:rPr>
                <a:t>WiFi</a:t>
              </a:r>
              <a:r>
                <a:rPr lang="zh-CN" altLang="en-US" sz="1000" b="1" dirty="0" smtClean="0">
                  <a:solidFill>
                    <a:schemeClr val="bg1"/>
                  </a:solidFill>
                  <a:latin typeface="微软雅黑" pitchFamily="34" charset="-122"/>
                  <a:ea typeface="微软雅黑" pitchFamily="34" charset="-122"/>
                </a:rPr>
                <a:t>终端安全接入，从源头上消除安全威胁；无线网络的安全达到与有线网络同样的安全等级</a:t>
              </a:r>
              <a:r>
                <a:rPr lang="zh-CN" altLang="en-US" sz="1400" b="1" dirty="0" smtClean="0">
                  <a:solidFill>
                    <a:schemeClr val="bg1"/>
                  </a:solidFill>
                  <a:latin typeface="微软雅黑" pitchFamily="34" charset="-122"/>
                  <a:ea typeface="微软雅黑" pitchFamily="34" charset="-122"/>
                </a:rPr>
                <a:t>。</a:t>
              </a:r>
              <a:endParaRPr lang="en-US" altLang="zh-CN" sz="1400" b="1" dirty="0" smtClean="0">
                <a:solidFill>
                  <a:schemeClr val="bg1"/>
                </a:solidFill>
                <a:latin typeface="微软雅黑" pitchFamily="34" charset="-122"/>
                <a:ea typeface="微软雅黑" pitchFamily="34" charset="-122"/>
              </a:endParaRPr>
            </a:p>
          </p:txBody>
        </p:sp>
        <p:pic>
          <p:nvPicPr>
            <p:cNvPr id="154" name="Picture 58" descr="图片95"/>
            <p:cNvPicPr>
              <a:picLocks noChangeAspect="1" noChangeArrowheads="1"/>
            </p:cNvPicPr>
            <p:nvPr/>
          </p:nvPicPr>
          <p:blipFill>
            <a:blip r:embed="rId2" cstate="print"/>
            <a:srcRect/>
            <a:stretch>
              <a:fillRect/>
            </a:stretch>
          </p:blipFill>
          <p:spPr bwMode="auto">
            <a:xfrm>
              <a:off x="3698544" y="4510736"/>
              <a:ext cx="191068" cy="2202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8" name="Rectangle 34"/>
            <p:cNvSpPr>
              <a:spLocks noChangeArrowheads="1"/>
            </p:cNvSpPr>
            <p:nvPr/>
          </p:nvSpPr>
          <p:spPr bwMode="auto">
            <a:xfrm>
              <a:off x="908300" y="4805552"/>
              <a:ext cx="634153" cy="332335"/>
            </a:xfrm>
            <a:prstGeom prst="rect">
              <a:avLst/>
            </a:prstGeom>
            <a:noFill/>
            <a:ln w="9525" algn="ctr">
              <a:noFill/>
              <a:miter lim="800000"/>
              <a:headEnd/>
              <a:tailEnd/>
            </a:ln>
          </p:spPr>
          <p:txBody>
            <a:bodyPr wrap="square" lIns="79200" tIns="39600" rIns="79200" bIns="39600">
              <a:spAutoFit/>
            </a:bodyPr>
            <a:lstStyle/>
            <a:p>
              <a:pPr algn="ctr" defTabSz="801688" fontAlgn="auto">
                <a:spcBef>
                  <a:spcPts val="0"/>
                </a:spcBef>
                <a:spcAft>
                  <a:spcPts val="0"/>
                </a:spcAft>
              </a:pPr>
              <a:r>
                <a:rPr lang="zh-CN" altLang="en-US" sz="1100" b="1" dirty="0" smtClean="0">
                  <a:solidFill>
                    <a:schemeClr val="bg1"/>
                  </a:solidFill>
                  <a:latin typeface="微软雅黑" pitchFamily="34" charset="-122"/>
                  <a:ea typeface="微软雅黑" pitchFamily="34" charset="-122"/>
                </a:rPr>
                <a:t>图书馆</a:t>
              </a:r>
              <a:endParaRPr lang="zh-CN" altLang="en-US" sz="1100" b="1" dirty="0">
                <a:solidFill>
                  <a:schemeClr val="bg1"/>
                </a:solidFill>
                <a:latin typeface="微软雅黑" pitchFamily="34" charset="-122"/>
                <a:ea typeface="微软雅黑" pitchFamily="34" charset="-122"/>
              </a:endParaRPr>
            </a:p>
          </p:txBody>
        </p:sp>
        <p:sp>
          <p:nvSpPr>
            <p:cNvPr id="76" name="圆角矩形 75"/>
            <p:cNvSpPr/>
            <p:nvPr/>
          </p:nvSpPr>
          <p:spPr bwMode="auto">
            <a:xfrm>
              <a:off x="791131" y="3738946"/>
              <a:ext cx="864096" cy="1381694"/>
            </a:xfrm>
            <a:prstGeom prst="roundRect">
              <a:avLst>
                <a:gd name="adj" fmla="val 4300"/>
              </a:avLst>
            </a:prstGeom>
            <a:noFill/>
            <a:ln w="9525">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77" name="圆角矩形 76"/>
            <p:cNvSpPr/>
            <p:nvPr/>
          </p:nvSpPr>
          <p:spPr bwMode="auto">
            <a:xfrm>
              <a:off x="1723035" y="3743145"/>
              <a:ext cx="864096" cy="1385445"/>
            </a:xfrm>
            <a:prstGeom prst="roundRect">
              <a:avLst>
                <a:gd name="adj" fmla="val 4300"/>
              </a:avLst>
            </a:prstGeom>
            <a:noFill/>
            <a:ln w="9525">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78" name="圆角矩形 77"/>
            <p:cNvSpPr/>
            <p:nvPr/>
          </p:nvSpPr>
          <p:spPr bwMode="auto">
            <a:xfrm>
              <a:off x="2646988" y="3747444"/>
              <a:ext cx="864096" cy="1373195"/>
            </a:xfrm>
            <a:prstGeom prst="roundRect">
              <a:avLst>
                <a:gd name="adj" fmla="val 4300"/>
              </a:avLst>
            </a:prstGeom>
            <a:noFill/>
            <a:ln w="9525">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79" name="圆角矩形 78"/>
            <p:cNvSpPr/>
            <p:nvPr/>
          </p:nvSpPr>
          <p:spPr bwMode="auto">
            <a:xfrm>
              <a:off x="3562684" y="3756090"/>
              <a:ext cx="864096" cy="1363913"/>
            </a:xfrm>
            <a:prstGeom prst="roundRect">
              <a:avLst>
                <a:gd name="adj" fmla="val 4300"/>
              </a:avLst>
            </a:prstGeom>
            <a:noFill/>
            <a:ln w="9525">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cxnSp>
          <p:nvCxnSpPr>
            <p:cNvPr id="81" name="直接连接符 80"/>
            <p:cNvCxnSpPr>
              <a:stCxn id="167" idx="3"/>
              <a:endCxn id="84" idx="1"/>
            </p:cNvCxnSpPr>
            <p:nvPr/>
          </p:nvCxnSpPr>
          <p:spPr bwMode="auto">
            <a:xfrm flipV="1">
              <a:off x="2526976" y="2558248"/>
              <a:ext cx="220653" cy="43551"/>
            </a:xfrm>
            <a:prstGeom prst="line">
              <a:avLst/>
            </a:prstGeom>
            <a:noFill/>
            <a:ln w="9525" cap="flat" cmpd="sng" algn="ctr">
              <a:solidFill>
                <a:schemeClr val="bg1">
                  <a:lumMod val="50000"/>
                </a:schemeClr>
              </a:solidFill>
              <a:prstDash val="solid"/>
              <a:round/>
              <a:headEnd type="none" w="med" len="med"/>
              <a:tailEnd type="none" w="med" len="med"/>
            </a:ln>
            <a:effectLst/>
          </p:spPr>
        </p:cxnSp>
        <p:pic>
          <p:nvPicPr>
            <p:cNvPr id="84" name="Picture 797" descr="图片19"/>
            <p:cNvPicPr>
              <a:picLocks noChangeAspect="1" noChangeArrowheads="1"/>
            </p:cNvPicPr>
            <p:nvPr/>
          </p:nvPicPr>
          <p:blipFill>
            <a:blip r:embed="rId3" cstate="print"/>
            <a:srcRect/>
            <a:stretch>
              <a:fillRect/>
            </a:stretch>
          </p:blipFill>
          <p:spPr bwMode="auto">
            <a:xfrm>
              <a:off x="2747629" y="2415979"/>
              <a:ext cx="468000" cy="284538"/>
            </a:xfrm>
            <a:prstGeom prst="rect">
              <a:avLst/>
            </a:prstGeom>
            <a:noFill/>
            <a:effectLst>
              <a:outerShdw blurRad="50800" dist="38100" dir="2700000" algn="tl" rotWithShape="0">
                <a:prstClr val="black">
                  <a:alpha val="40000"/>
                </a:prstClr>
              </a:outerShdw>
            </a:effectLst>
          </p:spPr>
        </p:pic>
        <p:grpSp>
          <p:nvGrpSpPr>
            <p:cNvPr id="4" name="组合 269"/>
            <p:cNvGrpSpPr>
              <a:grpSpLocks noChangeAspect="1"/>
            </p:cNvGrpSpPr>
            <p:nvPr/>
          </p:nvGrpSpPr>
          <p:grpSpPr>
            <a:xfrm>
              <a:off x="2950603" y="1975193"/>
              <a:ext cx="432000" cy="267122"/>
              <a:chOff x="3203848" y="3212976"/>
              <a:chExt cx="720080" cy="445255"/>
            </a:xfrm>
            <a:effectLst>
              <a:outerShdw blurRad="50800" dist="38100" dir="2700000" algn="tl" rotWithShape="0">
                <a:prstClr val="black">
                  <a:alpha val="40000"/>
                </a:prstClr>
              </a:outerShdw>
            </a:effectLst>
          </p:grpSpPr>
          <p:pic>
            <p:nvPicPr>
              <p:cNvPr id="161" name="Picture 1939" descr="图片682"/>
              <p:cNvPicPr>
                <a:picLocks noChangeAspect="1" noChangeArrowheads="1"/>
              </p:cNvPicPr>
              <p:nvPr/>
            </p:nvPicPr>
            <p:blipFill>
              <a:blip r:embed="rId4" cstate="print"/>
              <a:srcRect/>
              <a:stretch>
                <a:fillRect/>
              </a:stretch>
            </p:blipFill>
            <p:spPr bwMode="auto">
              <a:xfrm>
                <a:off x="3203848" y="3212976"/>
                <a:ext cx="270540" cy="432000"/>
              </a:xfrm>
              <a:prstGeom prst="rect">
                <a:avLst/>
              </a:prstGeom>
              <a:noFill/>
            </p:spPr>
          </p:pic>
          <p:pic>
            <p:nvPicPr>
              <p:cNvPr id="162" name="Picture 1939" descr="图片682"/>
              <p:cNvPicPr>
                <a:picLocks noChangeAspect="1" noChangeArrowheads="1"/>
              </p:cNvPicPr>
              <p:nvPr/>
            </p:nvPicPr>
            <p:blipFill>
              <a:blip r:embed="rId4" cstate="print"/>
              <a:srcRect/>
              <a:stretch>
                <a:fillRect/>
              </a:stretch>
            </p:blipFill>
            <p:spPr bwMode="auto">
              <a:xfrm>
                <a:off x="3459633" y="3226231"/>
                <a:ext cx="270540" cy="432000"/>
              </a:xfrm>
              <a:prstGeom prst="rect">
                <a:avLst/>
              </a:prstGeom>
              <a:noFill/>
            </p:spPr>
          </p:pic>
          <p:pic>
            <p:nvPicPr>
              <p:cNvPr id="163" name="Picture 1939" descr="图片682"/>
              <p:cNvPicPr>
                <a:picLocks noChangeAspect="1" noChangeArrowheads="1"/>
              </p:cNvPicPr>
              <p:nvPr/>
            </p:nvPicPr>
            <p:blipFill>
              <a:blip r:embed="rId4" cstate="print"/>
              <a:srcRect/>
              <a:stretch>
                <a:fillRect/>
              </a:stretch>
            </p:blipFill>
            <p:spPr bwMode="auto">
              <a:xfrm>
                <a:off x="3653388" y="3212976"/>
                <a:ext cx="270540" cy="432000"/>
              </a:xfrm>
              <a:prstGeom prst="rect">
                <a:avLst/>
              </a:prstGeom>
              <a:noFill/>
            </p:spPr>
          </p:pic>
        </p:grpSp>
        <p:sp>
          <p:nvSpPr>
            <p:cNvPr id="86" name="TextBox 85"/>
            <p:cNvSpPr txBox="1"/>
            <p:nvPr/>
          </p:nvSpPr>
          <p:spPr>
            <a:xfrm>
              <a:off x="3436997" y="2000527"/>
              <a:ext cx="1095824" cy="225703"/>
            </a:xfrm>
            <a:prstGeom prst="rect">
              <a:avLst/>
            </a:prstGeom>
            <a:noFill/>
          </p:spPr>
          <p:txBody>
            <a:bodyPr wrap="square" lIns="0" tIns="0" rIns="0" bIns="0" rtlCol="0">
              <a:spAutoFit/>
            </a:bodyPr>
            <a:lstStyle/>
            <a:p>
              <a:r>
                <a:rPr lang="en-US" altLang="zh-CN" sz="1100" dirty="0" smtClean="0">
                  <a:solidFill>
                    <a:schemeClr val="bg1"/>
                  </a:solidFill>
                  <a:latin typeface="微软雅黑" pitchFamily="34" charset="-122"/>
                  <a:ea typeface="微软雅黑" pitchFamily="34" charset="-122"/>
                </a:rPr>
                <a:t>Agile Controller</a:t>
              </a:r>
              <a:endParaRPr lang="zh-CN" altLang="en-US" sz="1100" dirty="0" smtClean="0">
                <a:solidFill>
                  <a:schemeClr val="bg1"/>
                </a:solidFill>
                <a:latin typeface="微软雅黑" pitchFamily="34" charset="-122"/>
                <a:ea typeface="微软雅黑" pitchFamily="34" charset="-122"/>
              </a:endParaRPr>
            </a:p>
          </p:txBody>
        </p:sp>
        <p:sp>
          <p:nvSpPr>
            <p:cNvPr id="87" name="TextBox 86"/>
            <p:cNvSpPr txBox="1"/>
            <p:nvPr/>
          </p:nvSpPr>
          <p:spPr>
            <a:xfrm>
              <a:off x="3298959" y="2463692"/>
              <a:ext cx="1044432" cy="225703"/>
            </a:xfrm>
            <a:prstGeom prst="rect">
              <a:avLst/>
            </a:prstGeom>
            <a:noFill/>
          </p:spPr>
          <p:txBody>
            <a:bodyPr wrap="square" lIns="0" tIns="0" rIns="0" bIns="0" rtlCol="0">
              <a:spAutoFit/>
            </a:bodyPr>
            <a:lstStyle/>
            <a:p>
              <a:r>
                <a:rPr lang="en-US" altLang="zh-CN" sz="1100" dirty="0" smtClean="0">
                  <a:solidFill>
                    <a:schemeClr val="bg1"/>
                  </a:solidFill>
                  <a:latin typeface="微软雅黑" pitchFamily="34" charset="-122"/>
                  <a:ea typeface="微软雅黑" pitchFamily="34" charset="-122"/>
                </a:rPr>
                <a:t>eSight</a:t>
              </a:r>
              <a:r>
                <a:rPr lang="zh-CN" altLang="en-US" sz="1100" dirty="0" smtClean="0">
                  <a:solidFill>
                    <a:schemeClr val="bg1"/>
                  </a:solidFill>
                  <a:latin typeface="微软雅黑" pitchFamily="34" charset="-122"/>
                  <a:ea typeface="微软雅黑" pitchFamily="34" charset="-122"/>
                </a:rPr>
                <a:t>网管</a:t>
              </a:r>
            </a:p>
          </p:txBody>
        </p:sp>
        <p:grpSp>
          <p:nvGrpSpPr>
            <p:cNvPr id="5" name="组合 433"/>
            <p:cNvGrpSpPr/>
            <p:nvPr/>
          </p:nvGrpSpPr>
          <p:grpSpPr>
            <a:xfrm>
              <a:off x="838970" y="3862513"/>
              <a:ext cx="770272" cy="867227"/>
              <a:chOff x="431540" y="3965929"/>
              <a:chExt cx="770272" cy="867227"/>
            </a:xfrm>
            <a:effectLst>
              <a:outerShdw blurRad="50800" dist="38100" dir="2700000" algn="tl" rotWithShape="0">
                <a:prstClr val="black">
                  <a:alpha val="40000"/>
                </a:prstClr>
              </a:outerShdw>
            </a:effectLst>
          </p:grpSpPr>
          <p:grpSp>
            <p:nvGrpSpPr>
              <p:cNvPr id="6" name="组合 57"/>
              <p:cNvGrpSpPr>
                <a:grpSpLocks noChangeAspect="1"/>
              </p:cNvGrpSpPr>
              <p:nvPr/>
            </p:nvGrpSpPr>
            <p:grpSpPr>
              <a:xfrm rot="12238859">
                <a:off x="619152" y="4252783"/>
                <a:ext cx="252028" cy="252000"/>
                <a:chOff x="2843808" y="908720"/>
                <a:chExt cx="1371581" cy="1371429"/>
              </a:xfrm>
              <a:solidFill>
                <a:srgbClr val="00A000"/>
              </a:solidFill>
            </p:grpSpPr>
            <p:sp>
              <p:nvSpPr>
                <p:cNvPr id="156" name="椭圆 155"/>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57" name="空心弧 156"/>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58" name="空心弧 157"/>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60" name="空心弧 159"/>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grpSp>
            <p:nvGrpSpPr>
              <p:cNvPr id="7" name="组合 57"/>
              <p:cNvGrpSpPr>
                <a:grpSpLocks noChangeAspect="1"/>
              </p:cNvGrpSpPr>
              <p:nvPr/>
            </p:nvGrpSpPr>
            <p:grpSpPr>
              <a:xfrm rot="10128194">
                <a:off x="949784" y="4267214"/>
                <a:ext cx="252028" cy="252000"/>
                <a:chOff x="2843808" y="908720"/>
                <a:chExt cx="1371581" cy="1371429"/>
              </a:xfrm>
              <a:solidFill>
                <a:srgbClr val="00A000"/>
              </a:solidFill>
            </p:grpSpPr>
            <p:sp>
              <p:nvSpPr>
                <p:cNvPr id="151" name="椭圆 150"/>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52" name="空心弧 151"/>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53" name="空心弧 152"/>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55" name="空心弧 154"/>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pic>
            <p:nvPicPr>
              <p:cNvPr id="148" name="Picture 338" descr="图片262"/>
              <p:cNvPicPr>
                <a:picLocks noChangeAspect="1" noChangeArrowheads="1"/>
              </p:cNvPicPr>
              <p:nvPr/>
            </p:nvPicPr>
            <p:blipFill>
              <a:blip r:embed="rId5" cstate="print"/>
              <a:srcRect/>
              <a:stretch>
                <a:fillRect/>
              </a:stretch>
            </p:blipFill>
            <p:spPr bwMode="auto">
              <a:xfrm>
                <a:off x="697772" y="3965929"/>
                <a:ext cx="360000" cy="376462"/>
              </a:xfrm>
              <a:prstGeom prst="rect">
                <a:avLst/>
              </a:prstGeom>
              <a:noFill/>
              <a:ln w="9525">
                <a:noFill/>
                <a:miter lim="800000"/>
                <a:headEnd/>
                <a:tailEnd/>
              </a:ln>
            </p:spPr>
          </p:pic>
          <p:pic>
            <p:nvPicPr>
              <p:cNvPr id="149" name="Picture 466" descr="图片157"/>
              <p:cNvPicPr>
                <a:picLocks noChangeAspect="1" noChangeArrowheads="1"/>
              </p:cNvPicPr>
              <p:nvPr/>
            </p:nvPicPr>
            <p:blipFill>
              <a:blip r:embed="rId6" cstate="print"/>
              <a:srcRect/>
              <a:stretch>
                <a:fillRect/>
              </a:stretch>
            </p:blipFill>
            <p:spPr bwMode="auto">
              <a:xfrm>
                <a:off x="431540" y="4617156"/>
                <a:ext cx="357252" cy="216000"/>
              </a:xfrm>
              <a:prstGeom prst="rect">
                <a:avLst/>
              </a:prstGeom>
              <a:noFill/>
            </p:spPr>
          </p:pic>
        </p:grpSp>
        <p:cxnSp>
          <p:nvCxnSpPr>
            <p:cNvPr id="89" name="直接连接符 88"/>
            <p:cNvCxnSpPr>
              <a:stCxn id="167" idx="2"/>
              <a:endCxn id="92" idx="0"/>
            </p:cNvCxnSpPr>
            <p:nvPr/>
          </p:nvCxnSpPr>
          <p:spPr bwMode="auto">
            <a:xfrm flipH="1">
              <a:off x="1943372" y="2772860"/>
              <a:ext cx="418770" cy="221965"/>
            </a:xfrm>
            <a:prstGeom prst="line">
              <a:avLst/>
            </a:prstGeom>
            <a:noFill/>
            <a:ln w="9525" cap="flat" cmpd="sng" algn="ctr">
              <a:solidFill>
                <a:schemeClr val="bg1">
                  <a:lumMod val="50000"/>
                </a:schemeClr>
              </a:solidFill>
              <a:prstDash val="solid"/>
              <a:round/>
              <a:headEnd type="none" w="med" len="med"/>
              <a:tailEnd type="none" w="med" len="med"/>
            </a:ln>
            <a:effectLst/>
          </p:spPr>
        </p:cxnSp>
        <p:cxnSp>
          <p:nvCxnSpPr>
            <p:cNvPr id="90" name="直接连接符 89"/>
            <p:cNvCxnSpPr>
              <a:stCxn id="92" idx="2"/>
              <a:endCxn id="137" idx="0"/>
            </p:cNvCxnSpPr>
            <p:nvPr/>
          </p:nvCxnSpPr>
          <p:spPr bwMode="auto">
            <a:xfrm>
              <a:off x="1943372" y="3371285"/>
              <a:ext cx="187688" cy="491228"/>
            </a:xfrm>
            <a:prstGeom prst="line">
              <a:avLst/>
            </a:prstGeom>
            <a:noFill/>
            <a:ln w="9525" cap="flat" cmpd="sng" algn="ctr">
              <a:solidFill>
                <a:schemeClr val="bg1">
                  <a:lumMod val="50000"/>
                </a:schemeClr>
              </a:solidFill>
              <a:prstDash val="solid"/>
              <a:round/>
              <a:headEnd type="none" w="med" len="med"/>
              <a:tailEnd type="none" w="med" len="med"/>
            </a:ln>
            <a:effectLst/>
          </p:spPr>
        </p:cxnSp>
        <p:grpSp>
          <p:nvGrpSpPr>
            <p:cNvPr id="8" name="组合 434"/>
            <p:cNvGrpSpPr/>
            <p:nvPr/>
          </p:nvGrpSpPr>
          <p:grpSpPr>
            <a:xfrm>
              <a:off x="1774758" y="3862513"/>
              <a:ext cx="720396" cy="867227"/>
              <a:chOff x="1263350" y="3965929"/>
              <a:chExt cx="720396" cy="867227"/>
            </a:xfrm>
            <a:effectLst>
              <a:outerShdw blurRad="50800" dist="38100" dir="2700000" algn="tl" rotWithShape="0">
                <a:prstClr val="black">
                  <a:alpha val="40000"/>
                </a:prstClr>
              </a:outerShdw>
            </a:effectLst>
          </p:grpSpPr>
          <p:grpSp>
            <p:nvGrpSpPr>
              <p:cNvPr id="9" name="组合 57"/>
              <p:cNvGrpSpPr>
                <a:grpSpLocks noChangeAspect="1"/>
              </p:cNvGrpSpPr>
              <p:nvPr/>
            </p:nvGrpSpPr>
            <p:grpSpPr>
              <a:xfrm rot="9753634">
                <a:off x="1731718" y="4249225"/>
                <a:ext cx="252028" cy="252000"/>
                <a:chOff x="2843808" y="908720"/>
                <a:chExt cx="1371581" cy="1371429"/>
              </a:xfrm>
              <a:solidFill>
                <a:srgbClr val="00A000"/>
              </a:solidFill>
            </p:grpSpPr>
            <p:sp>
              <p:nvSpPr>
                <p:cNvPr id="142" name="椭圆 141"/>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43" name="空心弧 142"/>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44" name="空心弧 143"/>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45" name="空心弧 144"/>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grpSp>
            <p:nvGrpSpPr>
              <p:cNvPr id="10" name="组合 57"/>
              <p:cNvGrpSpPr>
                <a:grpSpLocks noChangeAspect="1"/>
              </p:cNvGrpSpPr>
              <p:nvPr/>
            </p:nvGrpSpPr>
            <p:grpSpPr>
              <a:xfrm rot="11595743">
                <a:off x="1428560" y="4242799"/>
                <a:ext cx="252028" cy="252000"/>
                <a:chOff x="2843808" y="908720"/>
                <a:chExt cx="1371581" cy="1371429"/>
              </a:xfrm>
              <a:solidFill>
                <a:srgbClr val="00A000"/>
              </a:solidFill>
            </p:grpSpPr>
            <p:sp>
              <p:nvSpPr>
                <p:cNvPr id="138" name="椭圆 137"/>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39" name="空心弧 138"/>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40" name="空心弧 139"/>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41" name="空心弧 140"/>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pic>
            <p:nvPicPr>
              <p:cNvPr id="135" name="Picture 466" descr="图片157"/>
              <p:cNvPicPr>
                <a:picLocks noChangeAspect="1" noChangeArrowheads="1"/>
              </p:cNvPicPr>
              <p:nvPr/>
            </p:nvPicPr>
            <p:blipFill>
              <a:blip r:embed="rId6" cstate="print"/>
              <a:srcRect/>
              <a:stretch>
                <a:fillRect/>
              </a:stretch>
            </p:blipFill>
            <p:spPr bwMode="auto">
              <a:xfrm>
                <a:off x="1263350" y="4617156"/>
                <a:ext cx="357252" cy="216000"/>
              </a:xfrm>
              <a:prstGeom prst="rect">
                <a:avLst/>
              </a:prstGeom>
              <a:noFill/>
            </p:spPr>
          </p:pic>
          <p:pic>
            <p:nvPicPr>
              <p:cNvPr id="137" name="Picture 338" descr="图片262"/>
              <p:cNvPicPr>
                <a:picLocks noChangeAspect="1" noChangeArrowheads="1"/>
              </p:cNvPicPr>
              <p:nvPr/>
            </p:nvPicPr>
            <p:blipFill>
              <a:blip r:embed="rId5" cstate="print"/>
              <a:srcRect/>
              <a:stretch>
                <a:fillRect/>
              </a:stretch>
            </p:blipFill>
            <p:spPr bwMode="auto">
              <a:xfrm>
                <a:off x="1439652" y="3965929"/>
                <a:ext cx="360000" cy="376462"/>
              </a:xfrm>
              <a:prstGeom prst="rect">
                <a:avLst/>
              </a:prstGeom>
              <a:noFill/>
              <a:ln w="9525">
                <a:noFill/>
                <a:miter lim="800000"/>
                <a:headEnd/>
                <a:tailEnd/>
              </a:ln>
            </p:spPr>
          </p:pic>
        </p:grpSp>
        <p:pic>
          <p:nvPicPr>
            <p:cNvPr id="92" name="Picture 461" descr="图片240"/>
            <p:cNvPicPr>
              <a:picLocks noChangeAspect="1" noChangeArrowheads="1"/>
            </p:cNvPicPr>
            <p:nvPr/>
          </p:nvPicPr>
          <p:blipFill>
            <a:blip r:embed="rId7" cstate="print"/>
            <a:srcRect/>
            <a:stretch>
              <a:fillRect/>
            </a:stretch>
          </p:blipFill>
          <p:spPr bwMode="auto">
            <a:xfrm>
              <a:off x="1763372" y="2994825"/>
              <a:ext cx="360000" cy="376460"/>
            </a:xfrm>
            <a:prstGeom prst="rect">
              <a:avLst/>
            </a:prstGeom>
            <a:ln>
              <a:noFill/>
            </a:ln>
            <a:effectLst>
              <a:outerShdw blurRad="50800" dist="38100" dir="2700000" algn="tl" rotWithShape="0">
                <a:prstClr val="black">
                  <a:alpha val="40000"/>
                </a:prstClr>
              </a:outerShdw>
            </a:effectLst>
          </p:spPr>
        </p:pic>
        <p:pic>
          <p:nvPicPr>
            <p:cNvPr id="93" name="Picture 461" descr="图片240"/>
            <p:cNvPicPr>
              <a:picLocks noChangeAspect="1" noChangeArrowheads="1"/>
            </p:cNvPicPr>
            <p:nvPr/>
          </p:nvPicPr>
          <p:blipFill>
            <a:blip r:embed="rId7" cstate="print"/>
            <a:srcRect/>
            <a:stretch>
              <a:fillRect/>
            </a:stretch>
          </p:blipFill>
          <p:spPr bwMode="auto">
            <a:xfrm>
              <a:off x="2771484" y="2994825"/>
              <a:ext cx="360000" cy="376460"/>
            </a:xfrm>
            <a:prstGeom prst="rect">
              <a:avLst/>
            </a:prstGeom>
            <a:ln>
              <a:noFill/>
            </a:ln>
            <a:effectLst>
              <a:outerShdw blurRad="50800" dist="38100" dir="2700000" algn="tl" rotWithShape="0">
                <a:prstClr val="black">
                  <a:alpha val="40000"/>
                </a:prstClr>
              </a:outerShdw>
            </a:effectLst>
          </p:spPr>
        </p:pic>
        <p:grpSp>
          <p:nvGrpSpPr>
            <p:cNvPr id="11" name="组合 435"/>
            <p:cNvGrpSpPr/>
            <p:nvPr/>
          </p:nvGrpSpPr>
          <p:grpSpPr>
            <a:xfrm>
              <a:off x="2826782" y="3863483"/>
              <a:ext cx="604244" cy="867227"/>
              <a:chOff x="2455356" y="4001933"/>
              <a:chExt cx="604244" cy="867227"/>
            </a:xfrm>
            <a:effectLst>
              <a:outerShdw blurRad="50800" dist="38100" dir="2700000" algn="tl" rotWithShape="0">
                <a:prstClr val="black">
                  <a:alpha val="40000"/>
                </a:prstClr>
              </a:outerShdw>
            </a:effectLst>
          </p:grpSpPr>
          <p:grpSp>
            <p:nvGrpSpPr>
              <p:cNvPr id="12" name="组合 57"/>
              <p:cNvGrpSpPr>
                <a:grpSpLocks noChangeAspect="1"/>
              </p:cNvGrpSpPr>
              <p:nvPr/>
            </p:nvGrpSpPr>
            <p:grpSpPr>
              <a:xfrm rot="12238859">
                <a:off x="2455356" y="4288787"/>
                <a:ext cx="252028" cy="252000"/>
                <a:chOff x="2843808" y="908720"/>
                <a:chExt cx="1371581" cy="1371429"/>
              </a:xfrm>
              <a:solidFill>
                <a:srgbClr val="00A000"/>
              </a:solidFill>
            </p:grpSpPr>
            <p:sp>
              <p:nvSpPr>
                <p:cNvPr id="128" name="椭圆 127"/>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29" name="空心弧 128"/>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30" name="空心弧 129"/>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31" name="空心弧 130"/>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grpSp>
            <p:nvGrpSpPr>
              <p:cNvPr id="13" name="组合 57"/>
              <p:cNvGrpSpPr>
                <a:grpSpLocks noChangeAspect="1"/>
              </p:cNvGrpSpPr>
              <p:nvPr/>
            </p:nvGrpSpPr>
            <p:grpSpPr>
              <a:xfrm rot="10128194">
                <a:off x="2785988" y="4303218"/>
                <a:ext cx="252028" cy="252000"/>
                <a:chOff x="2843808" y="908720"/>
                <a:chExt cx="1371581" cy="1371429"/>
              </a:xfrm>
              <a:solidFill>
                <a:srgbClr val="00A000"/>
              </a:solidFill>
            </p:grpSpPr>
            <p:sp>
              <p:nvSpPr>
                <p:cNvPr id="124" name="椭圆 123"/>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25" name="空心弧 124"/>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26" name="空心弧 125"/>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27" name="空心弧 126"/>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pic>
            <p:nvPicPr>
              <p:cNvPr id="121" name="Picture 338" descr="图片262"/>
              <p:cNvPicPr>
                <a:picLocks noChangeAspect="1" noChangeArrowheads="1"/>
              </p:cNvPicPr>
              <p:nvPr/>
            </p:nvPicPr>
            <p:blipFill>
              <a:blip r:embed="rId5" cstate="print"/>
              <a:srcRect/>
              <a:stretch>
                <a:fillRect/>
              </a:stretch>
            </p:blipFill>
            <p:spPr bwMode="auto">
              <a:xfrm>
                <a:off x="2533976" y="4001933"/>
                <a:ext cx="360000" cy="376462"/>
              </a:xfrm>
              <a:prstGeom prst="rect">
                <a:avLst/>
              </a:prstGeom>
              <a:noFill/>
              <a:ln w="9525">
                <a:noFill/>
                <a:miter lim="800000"/>
                <a:headEnd/>
                <a:tailEnd/>
              </a:ln>
            </p:spPr>
          </p:pic>
          <p:pic>
            <p:nvPicPr>
              <p:cNvPr id="123" name="Picture 466" descr="图片157"/>
              <p:cNvPicPr>
                <a:picLocks noChangeAspect="1" noChangeArrowheads="1"/>
              </p:cNvPicPr>
              <p:nvPr/>
            </p:nvPicPr>
            <p:blipFill>
              <a:blip r:embed="rId6" cstate="print"/>
              <a:srcRect/>
              <a:stretch>
                <a:fillRect/>
              </a:stretch>
            </p:blipFill>
            <p:spPr bwMode="auto">
              <a:xfrm>
                <a:off x="2702348" y="4653160"/>
                <a:ext cx="357252" cy="216000"/>
              </a:xfrm>
              <a:prstGeom prst="rect">
                <a:avLst/>
              </a:prstGeom>
              <a:noFill/>
            </p:spPr>
          </p:pic>
        </p:grpSp>
        <p:cxnSp>
          <p:nvCxnSpPr>
            <p:cNvPr id="95" name="直接连接符 94"/>
            <p:cNvCxnSpPr>
              <a:stCxn id="93" idx="2"/>
              <a:endCxn id="121" idx="0"/>
            </p:cNvCxnSpPr>
            <p:nvPr/>
          </p:nvCxnSpPr>
          <p:spPr bwMode="auto">
            <a:xfrm>
              <a:off x="2951484" y="3371285"/>
              <a:ext cx="133918" cy="492198"/>
            </a:xfrm>
            <a:prstGeom prst="line">
              <a:avLst/>
            </a:prstGeom>
            <a:noFill/>
            <a:ln w="9525" cap="flat" cmpd="sng" algn="ctr">
              <a:solidFill>
                <a:schemeClr val="bg1">
                  <a:lumMod val="50000"/>
                </a:schemeClr>
              </a:solidFill>
              <a:prstDash val="solid"/>
              <a:round/>
              <a:headEnd type="none" w="med" len="med"/>
              <a:tailEnd type="none" w="med" len="med"/>
            </a:ln>
            <a:effectLst/>
          </p:spPr>
        </p:cxnSp>
        <p:cxnSp>
          <p:nvCxnSpPr>
            <p:cNvPr id="96" name="直接连接符 95"/>
            <p:cNvCxnSpPr>
              <a:stCxn id="93" idx="2"/>
              <a:endCxn id="110" idx="0"/>
            </p:cNvCxnSpPr>
            <p:nvPr/>
          </p:nvCxnSpPr>
          <p:spPr bwMode="auto">
            <a:xfrm>
              <a:off x="2951484" y="3371285"/>
              <a:ext cx="980092" cy="500149"/>
            </a:xfrm>
            <a:prstGeom prst="line">
              <a:avLst/>
            </a:prstGeom>
            <a:noFill/>
            <a:ln w="9525" cap="flat" cmpd="sng" algn="ctr">
              <a:solidFill>
                <a:schemeClr val="bg1">
                  <a:lumMod val="50000"/>
                </a:schemeClr>
              </a:solidFill>
              <a:prstDash val="solid"/>
              <a:round/>
              <a:headEnd type="none" w="med" len="med"/>
              <a:tailEnd type="none" w="med" len="med"/>
            </a:ln>
            <a:effectLst/>
          </p:spPr>
        </p:cxnSp>
        <p:grpSp>
          <p:nvGrpSpPr>
            <p:cNvPr id="14" name="组合 437"/>
            <p:cNvGrpSpPr/>
            <p:nvPr/>
          </p:nvGrpSpPr>
          <p:grpSpPr>
            <a:xfrm>
              <a:off x="3740484" y="3871434"/>
              <a:ext cx="557976" cy="867227"/>
              <a:chOff x="3264764" y="4001933"/>
              <a:chExt cx="557976" cy="867227"/>
            </a:xfrm>
            <a:effectLst>
              <a:outerShdw blurRad="50800" dist="38100" dir="2700000" algn="tl" rotWithShape="0">
                <a:prstClr val="black">
                  <a:alpha val="40000"/>
                </a:prstClr>
              </a:outerShdw>
            </a:effectLst>
          </p:grpSpPr>
          <p:grpSp>
            <p:nvGrpSpPr>
              <p:cNvPr id="15" name="组合 57"/>
              <p:cNvGrpSpPr>
                <a:grpSpLocks noChangeAspect="1"/>
              </p:cNvGrpSpPr>
              <p:nvPr/>
            </p:nvGrpSpPr>
            <p:grpSpPr>
              <a:xfrm rot="9753634">
                <a:off x="3567922" y="4285229"/>
                <a:ext cx="252028" cy="252000"/>
                <a:chOff x="2843808" y="908720"/>
                <a:chExt cx="1371581" cy="1371429"/>
              </a:xfrm>
              <a:solidFill>
                <a:srgbClr val="00A000"/>
              </a:solidFill>
            </p:grpSpPr>
            <p:sp>
              <p:nvSpPr>
                <p:cNvPr id="115" name="椭圆 114"/>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16" name="空心弧 115"/>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117" name="空心弧 116"/>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18" name="空心弧 117"/>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grpSp>
            <p:nvGrpSpPr>
              <p:cNvPr id="16" name="组合 57"/>
              <p:cNvGrpSpPr>
                <a:grpSpLocks noChangeAspect="1"/>
              </p:cNvGrpSpPr>
              <p:nvPr/>
            </p:nvGrpSpPr>
            <p:grpSpPr>
              <a:xfrm rot="11595743">
                <a:off x="3264764" y="4278803"/>
                <a:ext cx="252028" cy="252000"/>
                <a:chOff x="2843808" y="908720"/>
                <a:chExt cx="1371581" cy="1371429"/>
              </a:xfrm>
              <a:solidFill>
                <a:srgbClr val="00A000"/>
              </a:solidFill>
            </p:grpSpPr>
            <p:sp>
              <p:nvSpPr>
                <p:cNvPr id="111" name="椭圆 110"/>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12" name="空心弧 111"/>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13" name="空心弧 112"/>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dirty="0" smtClean="0">
                    <a:ln>
                      <a:noFill/>
                    </a:ln>
                    <a:solidFill>
                      <a:schemeClr val="bg1"/>
                    </a:solidFill>
                    <a:effectLst/>
                    <a:latin typeface="微软雅黑" pitchFamily="34" charset="-122"/>
                    <a:ea typeface="微软雅黑" pitchFamily="34" charset="-122"/>
                  </a:endParaRPr>
                </a:p>
              </p:txBody>
            </p:sp>
            <p:sp>
              <p:nvSpPr>
                <p:cNvPr id="114" name="空心弧 113"/>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微软雅黑" pitchFamily="34" charset="-122"/>
                    <a:ea typeface="微软雅黑" pitchFamily="34" charset="-122"/>
                  </a:endParaRPr>
                </a:p>
              </p:txBody>
            </p:sp>
          </p:grpSp>
          <p:pic>
            <p:nvPicPr>
              <p:cNvPr id="109" name="Picture 466" descr="图片157"/>
              <p:cNvPicPr>
                <a:picLocks noChangeAspect="1" noChangeArrowheads="1"/>
              </p:cNvPicPr>
              <p:nvPr/>
            </p:nvPicPr>
            <p:blipFill>
              <a:blip r:embed="rId6" cstate="print"/>
              <a:srcRect/>
              <a:stretch>
                <a:fillRect/>
              </a:stretch>
            </p:blipFill>
            <p:spPr bwMode="auto">
              <a:xfrm>
                <a:off x="3465488" y="4653160"/>
                <a:ext cx="357252" cy="216000"/>
              </a:xfrm>
              <a:prstGeom prst="rect">
                <a:avLst/>
              </a:prstGeom>
              <a:noFill/>
            </p:spPr>
          </p:pic>
          <p:pic>
            <p:nvPicPr>
              <p:cNvPr id="110" name="Picture 338" descr="图片262"/>
              <p:cNvPicPr>
                <a:picLocks noChangeAspect="1" noChangeArrowheads="1"/>
              </p:cNvPicPr>
              <p:nvPr/>
            </p:nvPicPr>
            <p:blipFill>
              <a:blip r:embed="rId5" cstate="print"/>
              <a:srcRect/>
              <a:stretch>
                <a:fillRect/>
              </a:stretch>
            </p:blipFill>
            <p:spPr bwMode="auto">
              <a:xfrm>
                <a:off x="3275856" y="4001933"/>
                <a:ext cx="360000" cy="376462"/>
              </a:xfrm>
              <a:prstGeom prst="rect">
                <a:avLst/>
              </a:prstGeom>
              <a:noFill/>
              <a:ln w="9525">
                <a:noFill/>
                <a:miter lim="800000"/>
                <a:headEnd/>
                <a:tailEnd/>
              </a:ln>
            </p:spPr>
          </p:pic>
        </p:grpSp>
        <p:cxnSp>
          <p:nvCxnSpPr>
            <p:cNvPr id="98" name="直接连接符 97"/>
            <p:cNvCxnSpPr>
              <a:stCxn id="167" idx="2"/>
              <a:endCxn id="93" idx="0"/>
            </p:cNvCxnSpPr>
            <p:nvPr/>
          </p:nvCxnSpPr>
          <p:spPr bwMode="auto">
            <a:xfrm>
              <a:off x="2362142" y="2772860"/>
              <a:ext cx="589342" cy="221965"/>
            </a:xfrm>
            <a:prstGeom prst="line">
              <a:avLst/>
            </a:prstGeom>
            <a:noFill/>
            <a:ln w="9525" cap="flat" cmpd="sng" algn="ctr">
              <a:solidFill>
                <a:schemeClr val="bg1">
                  <a:lumMod val="50000"/>
                </a:schemeClr>
              </a:solidFill>
              <a:prstDash val="solid"/>
              <a:round/>
              <a:headEnd type="none" w="med" len="med"/>
              <a:tailEnd type="none" w="med" len="med"/>
            </a:ln>
            <a:effectLst/>
          </p:spPr>
        </p:cxnSp>
        <p:cxnSp>
          <p:nvCxnSpPr>
            <p:cNvPr id="99" name="直接连接符 98"/>
            <p:cNvCxnSpPr>
              <a:stCxn id="92" idx="2"/>
              <a:endCxn id="148" idx="0"/>
            </p:cNvCxnSpPr>
            <p:nvPr/>
          </p:nvCxnSpPr>
          <p:spPr bwMode="auto">
            <a:xfrm flipH="1">
              <a:off x="1285202" y="3371285"/>
              <a:ext cx="658170" cy="491228"/>
            </a:xfrm>
            <a:prstGeom prst="line">
              <a:avLst/>
            </a:prstGeom>
            <a:noFill/>
            <a:ln w="9525" cap="flat" cmpd="sng" algn="ctr">
              <a:solidFill>
                <a:schemeClr val="bg1">
                  <a:lumMod val="50000"/>
                </a:schemeClr>
              </a:solidFill>
              <a:prstDash val="solid"/>
              <a:round/>
              <a:headEnd type="none" w="med" len="med"/>
              <a:tailEnd type="none" w="med" len="med"/>
            </a:ln>
            <a:effectLst/>
          </p:spPr>
        </p:cxnSp>
        <p:pic>
          <p:nvPicPr>
            <p:cNvPr id="104" name="Picture 341" descr="图片265"/>
            <p:cNvPicPr>
              <a:picLocks noChangeAspect="1" noChangeArrowheads="1"/>
            </p:cNvPicPr>
            <p:nvPr/>
          </p:nvPicPr>
          <p:blipFill>
            <a:blip r:embed="rId8" cstate="print"/>
            <a:srcRect/>
            <a:stretch>
              <a:fillRect/>
            </a:stretch>
          </p:blipFill>
          <p:spPr bwMode="auto">
            <a:xfrm>
              <a:off x="1619356" y="2202737"/>
              <a:ext cx="360000" cy="376006"/>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05" name="TextBox 104"/>
            <p:cNvSpPr txBox="1"/>
            <p:nvPr/>
          </p:nvSpPr>
          <p:spPr>
            <a:xfrm>
              <a:off x="517164" y="2147373"/>
              <a:ext cx="1088777" cy="574516"/>
            </a:xfrm>
            <a:prstGeom prst="rect">
              <a:avLst/>
            </a:prstGeom>
            <a:noFill/>
          </p:spPr>
          <p:txBody>
            <a:bodyPr wrap="square" rtlCol="0">
              <a:spAutoFit/>
            </a:bodyPr>
            <a:lstStyle/>
            <a:p>
              <a:pPr algn="r"/>
              <a:r>
                <a:rPr lang="en-US" altLang="zh-CN" sz="1100" b="1" dirty="0" smtClean="0">
                  <a:solidFill>
                    <a:schemeClr val="bg1"/>
                  </a:solidFill>
                  <a:latin typeface="微软雅黑" pitchFamily="34" charset="-122"/>
                  <a:ea typeface="微软雅黑" pitchFamily="34" charset="-122"/>
                </a:rPr>
                <a:t>AC</a:t>
              </a:r>
            </a:p>
            <a:p>
              <a:pPr algn="r"/>
              <a:r>
                <a:rPr lang="zh-CN" altLang="en-US" sz="1100" b="1" dirty="0" smtClean="0">
                  <a:solidFill>
                    <a:schemeClr val="bg1"/>
                  </a:solidFill>
                  <a:latin typeface="微软雅黑" pitchFamily="34" charset="-122"/>
                  <a:ea typeface="微软雅黑" pitchFamily="34" charset="-122"/>
                </a:rPr>
                <a:t>无线控制器</a:t>
              </a:r>
            </a:p>
          </p:txBody>
        </p:sp>
        <p:pic>
          <p:nvPicPr>
            <p:cNvPr id="167" name="Picture 460" descr="图片239"/>
            <p:cNvPicPr>
              <a:picLocks noChangeAspect="1" noChangeArrowheads="1"/>
            </p:cNvPicPr>
            <p:nvPr/>
          </p:nvPicPr>
          <p:blipFill>
            <a:blip r:embed="rId9" cstate="print"/>
            <a:srcRect/>
            <a:stretch>
              <a:fillRect/>
            </a:stretch>
          </p:blipFill>
          <p:spPr bwMode="auto">
            <a:xfrm>
              <a:off x="2197308" y="2430738"/>
              <a:ext cx="329668" cy="34212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171" name="直接连接符 170"/>
            <p:cNvCxnSpPr>
              <a:stCxn id="178" idx="2"/>
              <a:endCxn id="167" idx="0"/>
            </p:cNvCxnSpPr>
            <p:nvPr/>
          </p:nvCxnSpPr>
          <p:spPr bwMode="auto">
            <a:xfrm>
              <a:off x="2360341" y="1790078"/>
              <a:ext cx="1801" cy="640660"/>
            </a:xfrm>
            <a:prstGeom prst="line">
              <a:avLst/>
            </a:prstGeom>
            <a:noFill/>
            <a:ln w="9525" cap="flat" cmpd="sng" algn="ctr">
              <a:solidFill>
                <a:schemeClr val="bg1">
                  <a:lumMod val="50000"/>
                </a:schemeClr>
              </a:solidFill>
              <a:prstDash val="solid"/>
              <a:round/>
              <a:headEnd type="none" w="med" len="med"/>
              <a:tailEnd type="none" w="med" len="med"/>
            </a:ln>
            <a:effectLst/>
          </p:spPr>
        </p:cxnSp>
        <p:pic>
          <p:nvPicPr>
            <p:cNvPr id="178" name="Picture 456" descr="图片235"/>
            <p:cNvPicPr>
              <a:picLocks noChangeAspect="1" noChangeArrowheads="1"/>
            </p:cNvPicPr>
            <p:nvPr/>
          </p:nvPicPr>
          <p:blipFill>
            <a:blip r:embed="rId10" cstate="print"/>
            <a:stretch>
              <a:fillRect/>
            </a:stretch>
          </p:blipFill>
          <p:spPr bwMode="auto">
            <a:xfrm>
              <a:off x="2216341" y="1517238"/>
              <a:ext cx="288000" cy="272840"/>
            </a:xfrm>
            <a:prstGeom prst="rect">
              <a:avLst/>
            </a:prstGeom>
            <a:noFill/>
            <a:effectLst>
              <a:outerShdw blurRad="50800" dist="38100" dir="2700000" algn="tl" rotWithShape="0">
                <a:prstClr val="black">
                  <a:alpha val="40000"/>
                </a:prstClr>
              </a:outerShdw>
            </a:effectLst>
          </p:spPr>
        </p:pic>
        <p:cxnSp>
          <p:nvCxnSpPr>
            <p:cNvPr id="182" name="直接连接符 181"/>
            <p:cNvCxnSpPr>
              <a:stCxn id="167" idx="3"/>
              <a:endCxn id="161" idx="2"/>
            </p:cNvCxnSpPr>
            <p:nvPr/>
          </p:nvCxnSpPr>
          <p:spPr bwMode="auto">
            <a:xfrm flipV="1">
              <a:off x="2526976" y="2234363"/>
              <a:ext cx="504780" cy="367436"/>
            </a:xfrm>
            <a:prstGeom prst="line">
              <a:avLst/>
            </a:prstGeom>
            <a:noFill/>
            <a:ln w="9525" cap="flat" cmpd="sng" algn="ctr">
              <a:solidFill>
                <a:schemeClr val="bg1">
                  <a:lumMod val="50000"/>
                </a:schemeClr>
              </a:solidFill>
              <a:prstDash val="solid"/>
              <a:round/>
              <a:headEnd type="none" w="med" len="med"/>
              <a:tailEnd type="none" w="med" len="med"/>
            </a:ln>
            <a:effectLst/>
          </p:spPr>
        </p:cxnSp>
        <p:pic>
          <p:nvPicPr>
            <p:cNvPr id="185" name="图片 24" descr="ipad.jpg"/>
            <p:cNvPicPr>
              <a:picLocks noChangeAspect="1"/>
            </p:cNvPicPr>
            <p:nvPr/>
          </p:nvPicPr>
          <p:blipFill>
            <a:blip r:embed="rId11" cstate="print">
              <a:clrChange>
                <a:clrFrom>
                  <a:srgbClr val="FFFFFF"/>
                </a:clrFrom>
                <a:clrTo>
                  <a:srgbClr val="FFFFFF">
                    <a:alpha val="0"/>
                  </a:srgbClr>
                </a:clrTo>
              </a:clrChange>
            </a:blip>
            <a:srcRect/>
            <a:stretch>
              <a:fillRect/>
            </a:stretch>
          </p:blipFill>
          <p:spPr bwMode="auto">
            <a:xfrm>
              <a:off x="1316661" y="4498360"/>
              <a:ext cx="250105" cy="25010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86" name="图片 24" descr="ipad.jpg"/>
            <p:cNvPicPr>
              <a:picLocks noChangeAspect="1"/>
            </p:cNvPicPr>
            <p:nvPr/>
          </p:nvPicPr>
          <p:blipFill>
            <a:blip r:embed="rId11" cstate="print">
              <a:clrChange>
                <a:clrFrom>
                  <a:srgbClr val="FFFFFF"/>
                </a:clrFrom>
                <a:clrTo>
                  <a:srgbClr val="FFFFFF">
                    <a:alpha val="0"/>
                  </a:srgbClr>
                </a:clrTo>
              </a:clrChange>
            </a:blip>
            <a:srcRect/>
            <a:stretch>
              <a:fillRect/>
            </a:stretch>
          </p:blipFill>
          <p:spPr bwMode="auto">
            <a:xfrm>
              <a:off x="2784467" y="4483782"/>
              <a:ext cx="250105" cy="25010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87" name="Picture 155" descr="01"/>
            <p:cNvPicPr>
              <a:picLocks noChangeAspect="1" noChangeArrowheads="1"/>
            </p:cNvPicPr>
            <p:nvPr/>
          </p:nvPicPr>
          <p:blipFill>
            <a:blip r:embed="rId12" cstate="print"/>
            <a:srcRect/>
            <a:stretch>
              <a:fillRect/>
            </a:stretch>
          </p:blipFill>
          <p:spPr bwMode="auto">
            <a:xfrm>
              <a:off x="2227590" y="4539704"/>
              <a:ext cx="271653" cy="208568"/>
            </a:xfrm>
            <a:prstGeom prst="rect">
              <a:avLst/>
            </a:prstGeom>
            <a:noFill/>
            <a:effectLst>
              <a:outerShdw blurRad="50800" dist="38100" dir="2700000" algn="tl" rotWithShape="0">
                <a:prstClr val="black">
                  <a:alpha val="40000"/>
                </a:prstClr>
              </a:outerShdw>
            </a:effectLst>
          </p:spPr>
        </p:pic>
        <p:sp>
          <p:nvSpPr>
            <p:cNvPr id="188" name="Rectangle 34"/>
            <p:cNvSpPr>
              <a:spLocks noChangeArrowheads="1"/>
            </p:cNvSpPr>
            <p:nvPr/>
          </p:nvSpPr>
          <p:spPr bwMode="auto">
            <a:xfrm>
              <a:off x="1875811" y="4813503"/>
              <a:ext cx="634153" cy="332335"/>
            </a:xfrm>
            <a:prstGeom prst="rect">
              <a:avLst/>
            </a:prstGeom>
            <a:noFill/>
            <a:ln w="9525" algn="ctr">
              <a:noFill/>
              <a:miter lim="800000"/>
              <a:headEnd/>
              <a:tailEnd/>
            </a:ln>
          </p:spPr>
          <p:txBody>
            <a:bodyPr wrap="square" lIns="79200" tIns="39600" rIns="79200" bIns="39600">
              <a:spAutoFit/>
            </a:bodyPr>
            <a:lstStyle/>
            <a:p>
              <a:pPr algn="ctr" defTabSz="801688" fontAlgn="auto">
                <a:spcBef>
                  <a:spcPts val="0"/>
                </a:spcBef>
                <a:spcAft>
                  <a:spcPts val="0"/>
                </a:spcAft>
              </a:pPr>
              <a:r>
                <a:rPr lang="zh-CN" altLang="en-US" sz="1100" b="1" dirty="0" smtClean="0">
                  <a:solidFill>
                    <a:schemeClr val="bg1"/>
                  </a:solidFill>
                  <a:latin typeface="微软雅黑" pitchFamily="34" charset="-122"/>
                  <a:ea typeface="微软雅黑" pitchFamily="34" charset="-122"/>
                </a:rPr>
                <a:t>教室</a:t>
              </a:r>
              <a:endParaRPr lang="zh-CN" altLang="en-US" sz="1100" b="1" dirty="0">
                <a:solidFill>
                  <a:schemeClr val="bg1"/>
                </a:solidFill>
                <a:latin typeface="微软雅黑" pitchFamily="34" charset="-122"/>
                <a:ea typeface="微软雅黑" pitchFamily="34" charset="-122"/>
              </a:endParaRPr>
            </a:p>
          </p:txBody>
        </p:sp>
        <p:sp>
          <p:nvSpPr>
            <p:cNvPr id="189" name="Rectangle 34"/>
            <p:cNvSpPr>
              <a:spLocks noChangeArrowheads="1"/>
            </p:cNvSpPr>
            <p:nvPr/>
          </p:nvSpPr>
          <p:spPr bwMode="auto">
            <a:xfrm>
              <a:off x="2689199" y="4805552"/>
              <a:ext cx="804143" cy="332335"/>
            </a:xfrm>
            <a:prstGeom prst="rect">
              <a:avLst/>
            </a:prstGeom>
            <a:noFill/>
            <a:ln w="9525" algn="ctr">
              <a:noFill/>
              <a:miter lim="800000"/>
              <a:headEnd/>
              <a:tailEnd/>
            </a:ln>
          </p:spPr>
          <p:txBody>
            <a:bodyPr wrap="square" lIns="79200" tIns="39600" rIns="79200" bIns="39600">
              <a:spAutoFit/>
            </a:bodyPr>
            <a:lstStyle/>
            <a:p>
              <a:pPr algn="ctr" defTabSz="801688" fontAlgn="auto">
                <a:spcBef>
                  <a:spcPts val="0"/>
                </a:spcBef>
                <a:spcAft>
                  <a:spcPts val="0"/>
                </a:spcAft>
              </a:pPr>
              <a:r>
                <a:rPr lang="zh-CN" altLang="en-US" sz="1100" b="1" dirty="0" smtClean="0">
                  <a:solidFill>
                    <a:schemeClr val="bg1"/>
                  </a:solidFill>
                  <a:latin typeface="微软雅黑" pitchFamily="34" charset="-122"/>
                  <a:ea typeface="微软雅黑" pitchFamily="34" charset="-122"/>
                </a:rPr>
                <a:t>学生宿舍</a:t>
              </a:r>
              <a:endParaRPr lang="zh-CN" altLang="en-US" sz="1100" b="1" dirty="0">
                <a:solidFill>
                  <a:schemeClr val="bg1"/>
                </a:solidFill>
                <a:latin typeface="微软雅黑" pitchFamily="34" charset="-122"/>
                <a:ea typeface="微软雅黑" pitchFamily="34" charset="-122"/>
              </a:endParaRPr>
            </a:p>
          </p:txBody>
        </p:sp>
        <p:sp>
          <p:nvSpPr>
            <p:cNvPr id="190" name="Rectangle 34"/>
            <p:cNvSpPr>
              <a:spLocks noChangeArrowheads="1"/>
            </p:cNvSpPr>
            <p:nvPr/>
          </p:nvSpPr>
          <p:spPr bwMode="auto">
            <a:xfrm>
              <a:off x="3689397" y="4798927"/>
              <a:ext cx="634153" cy="332335"/>
            </a:xfrm>
            <a:prstGeom prst="rect">
              <a:avLst/>
            </a:prstGeom>
            <a:noFill/>
            <a:ln w="9525" algn="ctr">
              <a:noFill/>
              <a:miter lim="800000"/>
              <a:headEnd/>
              <a:tailEnd/>
            </a:ln>
          </p:spPr>
          <p:txBody>
            <a:bodyPr wrap="square" lIns="79200" tIns="39600" rIns="79200" bIns="39600">
              <a:spAutoFit/>
            </a:bodyPr>
            <a:lstStyle/>
            <a:p>
              <a:pPr algn="ctr" defTabSz="801688" fontAlgn="auto">
                <a:spcBef>
                  <a:spcPts val="0"/>
                </a:spcBef>
                <a:spcAft>
                  <a:spcPts val="0"/>
                </a:spcAft>
              </a:pPr>
              <a:r>
                <a:rPr lang="zh-CN" altLang="en-US" sz="1100" b="1" dirty="0" smtClean="0">
                  <a:solidFill>
                    <a:schemeClr val="bg1"/>
                  </a:solidFill>
                  <a:latin typeface="微软雅黑" pitchFamily="34" charset="-122"/>
                  <a:ea typeface="微软雅黑" pitchFamily="34" charset="-122"/>
                </a:rPr>
                <a:t>体育馆</a:t>
              </a:r>
              <a:endParaRPr lang="zh-CN" altLang="en-US" sz="1100" b="1" dirty="0">
                <a:solidFill>
                  <a:schemeClr val="bg1"/>
                </a:solidFill>
                <a:latin typeface="微软雅黑" pitchFamily="34" charset="-122"/>
                <a:ea typeface="微软雅黑" pitchFamily="34" charset="-122"/>
              </a:endParaRPr>
            </a:p>
          </p:txBody>
        </p:sp>
        <p:sp>
          <p:nvSpPr>
            <p:cNvPr id="191" name="矩形 190"/>
            <p:cNvSpPr/>
            <p:nvPr/>
          </p:nvSpPr>
          <p:spPr>
            <a:xfrm>
              <a:off x="1069013" y="3662424"/>
              <a:ext cx="401072" cy="369332"/>
            </a:xfrm>
            <a:prstGeom prst="rect">
              <a:avLst/>
            </a:prstGeom>
          </p:spPr>
          <p:txBody>
            <a:bodyPr wrap="none">
              <a:spAutoFit/>
            </a:bodyPr>
            <a:lstStyle/>
            <a:p>
              <a:r>
                <a:rPr lang="en-US" altLang="zh-CN" sz="1200" b="1" dirty="0" smtClean="0">
                  <a:solidFill>
                    <a:schemeClr val="bg1"/>
                  </a:solidFill>
                  <a:latin typeface="微软雅黑" pitchFamily="34" charset="-122"/>
                  <a:ea typeface="微软雅黑" pitchFamily="34" charset="-122"/>
                </a:rPr>
                <a:t>AP</a:t>
              </a:r>
              <a:endParaRPr lang="zh-CN" altLang="en-US" sz="1200" dirty="0">
                <a:solidFill>
                  <a:schemeClr val="bg1"/>
                </a:solidFill>
              </a:endParaRPr>
            </a:p>
          </p:txBody>
        </p:sp>
        <p:sp>
          <p:nvSpPr>
            <p:cNvPr id="192" name="矩形 191"/>
            <p:cNvSpPr/>
            <p:nvPr/>
          </p:nvSpPr>
          <p:spPr>
            <a:xfrm>
              <a:off x="1910262" y="3662424"/>
              <a:ext cx="401072" cy="369332"/>
            </a:xfrm>
            <a:prstGeom prst="rect">
              <a:avLst/>
            </a:prstGeom>
          </p:spPr>
          <p:txBody>
            <a:bodyPr wrap="none">
              <a:spAutoFit/>
            </a:bodyPr>
            <a:lstStyle/>
            <a:p>
              <a:r>
                <a:rPr lang="en-US" altLang="zh-CN" sz="1200" b="1" dirty="0" smtClean="0">
                  <a:solidFill>
                    <a:schemeClr val="bg1"/>
                  </a:solidFill>
                  <a:latin typeface="微软雅黑" pitchFamily="34" charset="-122"/>
                  <a:ea typeface="微软雅黑" pitchFamily="34" charset="-122"/>
                </a:rPr>
                <a:t>AP</a:t>
              </a:r>
              <a:endParaRPr lang="zh-CN" altLang="en-US" sz="1200" dirty="0">
                <a:solidFill>
                  <a:schemeClr val="bg1"/>
                </a:solidFill>
              </a:endParaRPr>
            </a:p>
          </p:txBody>
        </p:sp>
        <p:sp>
          <p:nvSpPr>
            <p:cNvPr id="193" name="矩形 192"/>
            <p:cNvSpPr/>
            <p:nvPr/>
          </p:nvSpPr>
          <p:spPr>
            <a:xfrm>
              <a:off x="2868553" y="3662424"/>
              <a:ext cx="401072" cy="369332"/>
            </a:xfrm>
            <a:prstGeom prst="rect">
              <a:avLst/>
            </a:prstGeom>
          </p:spPr>
          <p:txBody>
            <a:bodyPr wrap="none">
              <a:spAutoFit/>
            </a:bodyPr>
            <a:lstStyle/>
            <a:p>
              <a:r>
                <a:rPr lang="en-US" altLang="zh-CN" sz="1200" b="1" dirty="0" smtClean="0">
                  <a:solidFill>
                    <a:schemeClr val="bg1"/>
                  </a:solidFill>
                  <a:latin typeface="微软雅黑" pitchFamily="34" charset="-122"/>
                  <a:ea typeface="微软雅黑" pitchFamily="34" charset="-122"/>
                </a:rPr>
                <a:t>AP</a:t>
              </a:r>
              <a:endParaRPr lang="zh-CN" altLang="en-US" sz="1200" dirty="0">
                <a:solidFill>
                  <a:schemeClr val="bg1"/>
                </a:solidFill>
              </a:endParaRPr>
            </a:p>
          </p:txBody>
        </p:sp>
        <p:sp>
          <p:nvSpPr>
            <p:cNvPr id="194" name="矩形 193"/>
            <p:cNvSpPr/>
            <p:nvPr/>
          </p:nvSpPr>
          <p:spPr>
            <a:xfrm>
              <a:off x="3784600" y="3662424"/>
              <a:ext cx="401072" cy="369332"/>
            </a:xfrm>
            <a:prstGeom prst="rect">
              <a:avLst/>
            </a:prstGeom>
          </p:spPr>
          <p:txBody>
            <a:bodyPr wrap="none">
              <a:spAutoFit/>
            </a:bodyPr>
            <a:lstStyle/>
            <a:p>
              <a:r>
                <a:rPr lang="en-US" altLang="zh-CN" sz="1200" b="1" dirty="0" smtClean="0">
                  <a:solidFill>
                    <a:schemeClr val="bg1"/>
                  </a:solidFill>
                  <a:latin typeface="微软雅黑" pitchFamily="34" charset="-122"/>
                  <a:ea typeface="微软雅黑" pitchFamily="34" charset="-122"/>
                </a:rPr>
                <a:t>AP</a:t>
              </a:r>
              <a:endParaRPr lang="zh-CN" altLang="en-US" sz="1200" dirty="0">
                <a:solidFill>
                  <a:schemeClr val="bg1"/>
                </a:solidFill>
              </a:endParaRPr>
            </a:p>
          </p:txBody>
        </p:sp>
        <p:sp>
          <p:nvSpPr>
            <p:cNvPr id="227" name="矩形 226"/>
            <p:cNvSpPr/>
            <p:nvPr/>
          </p:nvSpPr>
          <p:spPr>
            <a:xfrm>
              <a:off x="1447626" y="1872691"/>
              <a:ext cx="607859" cy="348813"/>
            </a:xfrm>
            <a:prstGeom prst="rect">
              <a:avLst/>
            </a:prstGeom>
          </p:spPr>
          <p:txBody>
            <a:bodyPr wrap="none">
              <a:spAutoFit/>
            </a:bodyPr>
            <a:lstStyle/>
            <a:p>
              <a:pPr fontAlgn="auto">
                <a:spcBef>
                  <a:spcPts val="0"/>
                </a:spcBef>
                <a:spcAft>
                  <a:spcPts val="0"/>
                </a:spcAft>
                <a:buClr>
                  <a:srgbClr val="CC9900"/>
                </a:buClr>
              </a:pPr>
              <a:r>
                <a:rPr lang="zh-CN" altLang="en-US" sz="1100" dirty="0" smtClean="0">
                  <a:latin typeface="微软雅黑" pitchFamily="34" charset="-122"/>
                  <a:ea typeface="微软雅黑" pitchFamily="34" charset="-122"/>
                </a:rPr>
                <a:t>校园网</a:t>
              </a:r>
              <a:endParaRPr lang="zh-CN" altLang="en-US" sz="1100" dirty="0">
                <a:latin typeface="微软雅黑" pitchFamily="34" charset="-122"/>
                <a:ea typeface="微软雅黑" pitchFamily="34" charset="-122"/>
              </a:endParaRPr>
            </a:p>
          </p:txBody>
        </p:sp>
        <p:sp>
          <p:nvSpPr>
            <p:cNvPr id="229" name="Freeform 269"/>
            <p:cNvSpPr>
              <a:spLocks/>
            </p:cNvSpPr>
            <p:nvPr/>
          </p:nvSpPr>
          <p:spPr bwMode="auto">
            <a:xfrm>
              <a:off x="1549022" y="1111890"/>
              <a:ext cx="777922" cy="314301"/>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anchor="ctr" anchorCtr="0"/>
            <a:lstStyle/>
            <a:p>
              <a:pPr algn="ctr"/>
              <a:r>
                <a:rPr lang="zh-CN" altLang="en-US" sz="1200" dirty="0" smtClean="0">
                  <a:latin typeface="微软雅黑" pitchFamily="34" charset="-122"/>
                  <a:ea typeface="微软雅黑" pitchFamily="34" charset="-122"/>
                </a:rPr>
                <a:t>外网</a:t>
              </a:r>
              <a:endParaRPr lang="zh-CN" altLang="en-US" sz="1200" dirty="0">
                <a:latin typeface="微软雅黑" pitchFamily="34" charset="-122"/>
                <a:ea typeface="微软雅黑" pitchFamily="34" charset="-122"/>
              </a:endParaRPr>
            </a:p>
          </p:txBody>
        </p:sp>
        <p:sp>
          <p:nvSpPr>
            <p:cNvPr id="230" name="Freeform 269"/>
            <p:cNvSpPr>
              <a:spLocks/>
            </p:cNvSpPr>
            <p:nvPr/>
          </p:nvSpPr>
          <p:spPr bwMode="auto">
            <a:xfrm>
              <a:off x="2565778" y="1139187"/>
              <a:ext cx="709685" cy="239238"/>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anchor="ctr" anchorCtr="0"/>
            <a:lstStyle/>
            <a:p>
              <a:pPr algn="ctr"/>
              <a:r>
                <a:rPr lang="zh-CN" altLang="en-US" sz="1100" dirty="0" smtClean="0">
                  <a:latin typeface="微软雅黑" pitchFamily="34" charset="-122"/>
                  <a:ea typeface="微软雅黑" pitchFamily="34" charset="-122"/>
                </a:rPr>
                <a:t>教育网</a:t>
              </a:r>
              <a:endParaRPr lang="zh-CN" altLang="en-US" sz="1100" dirty="0">
                <a:latin typeface="微软雅黑" pitchFamily="34" charset="-122"/>
                <a:ea typeface="微软雅黑" pitchFamily="34" charset="-122"/>
              </a:endParaRPr>
            </a:p>
          </p:txBody>
        </p:sp>
        <p:cxnSp>
          <p:nvCxnSpPr>
            <p:cNvPr id="231" name="直接连接符 230"/>
            <p:cNvCxnSpPr>
              <a:stCxn id="230" idx="57"/>
              <a:endCxn id="178" idx="0"/>
            </p:cNvCxnSpPr>
            <p:nvPr/>
          </p:nvCxnSpPr>
          <p:spPr bwMode="auto">
            <a:xfrm flipH="1">
              <a:off x="2360341" y="1352381"/>
              <a:ext cx="381004" cy="164857"/>
            </a:xfrm>
            <a:prstGeom prst="line">
              <a:avLst/>
            </a:prstGeom>
            <a:noFill/>
            <a:ln w="9525" cap="flat" cmpd="sng" algn="ctr">
              <a:solidFill>
                <a:schemeClr val="bg1">
                  <a:lumMod val="50000"/>
                </a:schemeClr>
              </a:solidFill>
              <a:prstDash val="solid"/>
              <a:round/>
              <a:headEnd type="none" w="med" len="med"/>
              <a:tailEnd type="none" w="med" len="med"/>
            </a:ln>
            <a:effectLst/>
          </p:spPr>
        </p:cxnSp>
        <p:cxnSp>
          <p:nvCxnSpPr>
            <p:cNvPr id="234" name="直接连接符 233"/>
            <p:cNvCxnSpPr>
              <a:stCxn id="178" idx="0"/>
              <a:endCxn id="229" idx="50"/>
            </p:cNvCxnSpPr>
            <p:nvPr/>
          </p:nvCxnSpPr>
          <p:spPr bwMode="auto">
            <a:xfrm flipH="1" flipV="1">
              <a:off x="2096549" y="1386406"/>
              <a:ext cx="263792" cy="130832"/>
            </a:xfrm>
            <a:prstGeom prst="line">
              <a:avLst/>
            </a:prstGeom>
            <a:noFill/>
            <a:ln w="9525" cap="flat" cmpd="sng" algn="ctr">
              <a:solidFill>
                <a:schemeClr val="bg1">
                  <a:lumMod val="50000"/>
                </a:schemeClr>
              </a:solidFill>
              <a:prstDash val="solid"/>
              <a:round/>
              <a:headEnd type="none" w="med" len="med"/>
              <a:tailEnd type="none" w="med" len="med"/>
            </a:ln>
            <a:effectLst/>
          </p:spPr>
        </p:cxnSp>
        <p:cxnSp>
          <p:nvCxnSpPr>
            <p:cNvPr id="237" name="直接连接符 236"/>
            <p:cNvCxnSpPr>
              <a:stCxn id="167" idx="1"/>
              <a:endCxn id="104" idx="3"/>
            </p:cNvCxnSpPr>
            <p:nvPr/>
          </p:nvCxnSpPr>
          <p:spPr bwMode="auto">
            <a:xfrm flipH="1" flipV="1">
              <a:off x="1979356" y="2390740"/>
              <a:ext cx="217952" cy="211059"/>
            </a:xfrm>
            <a:prstGeom prst="line">
              <a:avLst/>
            </a:prstGeom>
            <a:noFill/>
            <a:ln w="9525" cap="flat" cmpd="sng" algn="ctr">
              <a:solidFill>
                <a:schemeClr val="bg1">
                  <a:lumMod val="50000"/>
                </a:schemeClr>
              </a:solidFill>
              <a:prstDash val="solid"/>
              <a:round/>
              <a:headEnd type="none" w="med" len="med"/>
              <a:tailEnd type="none" w="med" len="med"/>
            </a:ln>
            <a:effectLst/>
          </p:spPr>
        </p:cxnSp>
      </p:grpSp>
      <p:graphicFrame>
        <p:nvGraphicFramePr>
          <p:cNvPr id="106" name="表格 105"/>
          <p:cNvGraphicFramePr>
            <a:graphicFrameLocks noGrp="1"/>
          </p:cNvGraphicFramePr>
          <p:nvPr/>
        </p:nvGraphicFramePr>
        <p:xfrm>
          <a:off x="4472484" y="1039354"/>
          <a:ext cx="4322195" cy="3130521"/>
        </p:xfrm>
        <a:graphic>
          <a:graphicData uri="http://schemas.openxmlformats.org/drawingml/2006/table">
            <a:tbl>
              <a:tblPr firstRow="1" bandRow="1">
                <a:tableStyleId>{5C22544A-7EE6-4342-B048-85BDC9FD1C3A}</a:tableStyleId>
              </a:tblPr>
              <a:tblGrid>
                <a:gridCol w="515962"/>
                <a:gridCol w="929469"/>
                <a:gridCol w="595901"/>
                <a:gridCol w="626723"/>
                <a:gridCol w="729465"/>
                <a:gridCol w="924675"/>
              </a:tblGrid>
              <a:tr h="409298">
                <a:tc>
                  <a:txBody>
                    <a:bodyPr/>
                    <a:lstStyle/>
                    <a:p>
                      <a:pPr algn="ctr"/>
                      <a:r>
                        <a:rPr lang="zh-CN" altLang="en-US" sz="1000" dirty="0" smtClean="0">
                          <a:solidFill>
                            <a:schemeClr val="bg1"/>
                          </a:solidFill>
                          <a:latin typeface="微软雅黑" pitchFamily="34" charset="-122"/>
                          <a:ea typeface="微软雅黑" pitchFamily="34" charset="-122"/>
                        </a:rPr>
                        <a:t>认证方法</a:t>
                      </a:r>
                      <a:endParaRPr lang="zh-CN" altLang="en-US" sz="1000" dirty="0">
                        <a:solidFill>
                          <a:schemeClr val="bg1"/>
                        </a:solidFill>
                        <a:latin typeface="微软雅黑" pitchFamily="34" charset="-122"/>
                        <a:ea typeface="微软雅黑" pitchFamily="34" charset="-122"/>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zh-CN" altLang="en-US" sz="1000" dirty="0" smtClean="0">
                          <a:solidFill>
                            <a:schemeClr val="bg1"/>
                          </a:solidFill>
                          <a:latin typeface="微软雅黑" pitchFamily="34" charset="-122"/>
                          <a:ea typeface="微软雅黑" pitchFamily="34" charset="-122"/>
                        </a:rPr>
                        <a:t>安全协议</a:t>
                      </a:r>
                      <a:endParaRPr lang="zh-CN" altLang="en-US" sz="1000" dirty="0">
                        <a:solidFill>
                          <a:schemeClr val="bg1"/>
                        </a:solidFill>
                        <a:latin typeface="微软雅黑" pitchFamily="34" charset="-122"/>
                        <a:ea typeface="微软雅黑" pitchFamily="34" charset="-122"/>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b="1" kern="1200" dirty="0" smtClean="0">
                          <a:solidFill>
                            <a:schemeClr val="bg1"/>
                          </a:solidFill>
                          <a:latin typeface="微软雅黑" pitchFamily="34" charset="-122"/>
                          <a:ea typeface="微软雅黑" pitchFamily="34" charset="-122"/>
                          <a:cs typeface="+mn-cs"/>
                        </a:rPr>
                        <a:t>安全性</a:t>
                      </a:r>
                      <a:endParaRPr lang="zh-CN" altLang="en-US" sz="1000" b="1" kern="1200" dirty="0">
                        <a:solidFill>
                          <a:schemeClr val="bg1"/>
                        </a:solidFill>
                        <a:latin typeface="微软雅黑" pitchFamily="34" charset="-122"/>
                        <a:ea typeface="微软雅黑" pitchFamily="34" charset="-122"/>
                        <a:cs typeface="+mn-cs"/>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zh-CN" altLang="en-US" sz="1000" dirty="0" smtClean="0">
                          <a:solidFill>
                            <a:schemeClr val="bg1"/>
                          </a:solidFill>
                          <a:latin typeface="微软雅黑" pitchFamily="34" charset="-122"/>
                          <a:ea typeface="微软雅黑" pitchFamily="34" charset="-122"/>
                        </a:rPr>
                        <a:t>灵活度</a:t>
                      </a:r>
                      <a:endParaRPr lang="zh-CN" altLang="en-US" sz="1000" dirty="0">
                        <a:solidFill>
                          <a:schemeClr val="bg1"/>
                        </a:solidFill>
                        <a:latin typeface="微软雅黑" pitchFamily="34" charset="-122"/>
                        <a:ea typeface="微软雅黑" pitchFamily="34" charset="-122"/>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zh-CN" altLang="en-US" sz="1000" dirty="0" smtClean="0">
                          <a:solidFill>
                            <a:schemeClr val="bg1"/>
                          </a:solidFill>
                          <a:latin typeface="微软雅黑" pitchFamily="34" charset="-122"/>
                          <a:ea typeface="微软雅黑" pitchFamily="34" charset="-122"/>
                        </a:rPr>
                        <a:t>维护成本</a:t>
                      </a:r>
                      <a:endParaRPr lang="zh-CN" altLang="en-US" sz="1000" dirty="0">
                        <a:solidFill>
                          <a:schemeClr val="bg1"/>
                        </a:solidFill>
                        <a:latin typeface="微软雅黑" pitchFamily="34" charset="-122"/>
                        <a:ea typeface="微软雅黑" pitchFamily="34" charset="-122"/>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zh-CN" altLang="en-US" sz="1000" dirty="0" smtClean="0">
                          <a:solidFill>
                            <a:schemeClr val="bg1"/>
                          </a:solidFill>
                          <a:latin typeface="微软雅黑" pitchFamily="34" charset="-122"/>
                          <a:ea typeface="微软雅黑" pitchFamily="34" charset="-122"/>
                        </a:rPr>
                        <a:t>适用场景</a:t>
                      </a:r>
                      <a:endParaRPr lang="zh-CN" altLang="en-US" sz="1000" dirty="0">
                        <a:solidFill>
                          <a:schemeClr val="bg1"/>
                        </a:solidFill>
                        <a:latin typeface="微软雅黑" pitchFamily="34" charset="-122"/>
                        <a:ea typeface="微软雅黑" pitchFamily="34" charset="-122"/>
                      </a:endParaRPr>
                    </a:p>
                  </a:txBody>
                  <a:tcPr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r>
              <a:tr h="489346">
                <a:tc rowSpan="2">
                  <a:txBody>
                    <a:bodyPr/>
                    <a:lstStyle/>
                    <a:p>
                      <a:pPr algn="ctr"/>
                      <a:r>
                        <a:rPr lang="en-US" altLang="zh-CN" sz="1000" dirty="0" smtClean="0">
                          <a:solidFill>
                            <a:schemeClr val="bg1"/>
                          </a:solidFill>
                          <a:latin typeface="微软雅黑" pitchFamily="34" charset="-122"/>
                          <a:ea typeface="微软雅黑" pitchFamily="34" charset="-122"/>
                        </a:rPr>
                        <a:t>MAC</a:t>
                      </a:r>
                    </a:p>
                    <a:p>
                      <a:pPr algn="ctr"/>
                      <a:r>
                        <a:rPr lang="zh-CN" altLang="en-US" sz="1000" dirty="0" smtClean="0">
                          <a:solidFill>
                            <a:schemeClr val="bg1"/>
                          </a:solidFill>
                          <a:latin typeface="微软雅黑" pitchFamily="34" charset="-122"/>
                          <a:ea typeface="微软雅黑" pitchFamily="34" charset="-122"/>
                        </a:rPr>
                        <a:t>认证</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000" kern="1200" dirty="0" smtClean="0">
                          <a:solidFill>
                            <a:schemeClr val="bg1"/>
                          </a:solidFill>
                          <a:latin typeface="微软雅黑" pitchFamily="34" charset="-122"/>
                          <a:ea typeface="微软雅黑" pitchFamily="34" charset="-122"/>
                          <a:cs typeface="+mn-cs"/>
                        </a:rPr>
                        <a:t>Open System</a:t>
                      </a:r>
                      <a:endParaRPr lang="zh-CN" altLang="en-US" sz="1000" kern="1200" dirty="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kern="1200" dirty="0" smtClean="0">
                          <a:solidFill>
                            <a:schemeClr val="bg1"/>
                          </a:solidFill>
                          <a:latin typeface="微软雅黑" pitchFamily="34" charset="-122"/>
                          <a:ea typeface="微软雅黑" pitchFamily="34" charset="-122"/>
                          <a:cs typeface="+mn-cs"/>
                        </a:rPr>
                        <a:t>低</a:t>
                      </a:r>
                      <a:endParaRPr lang="zh-CN" altLang="en-US" sz="1000" kern="1200" dirty="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低</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教学网络</a:t>
                      </a:r>
                      <a:endParaRPr lang="en-US" altLang="zh-CN" sz="1000" kern="1200" dirty="0" smtClean="0">
                        <a:solidFill>
                          <a:schemeClr val="bg1"/>
                        </a:solidFill>
                        <a:latin typeface="微软雅黑" pitchFamily="34" charset="-122"/>
                        <a:ea typeface="微软雅黑" pitchFamily="34" charset="-122"/>
                        <a:cs typeface="+mn-cs"/>
                      </a:endParaRPr>
                    </a:p>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图书馆系统</a:t>
                      </a:r>
                      <a:endParaRPr lang="en-US" altLang="zh-CN" sz="1000" kern="1200" dirty="0" smtClean="0">
                        <a:solidFill>
                          <a:schemeClr val="bg1"/>
                        </a:solidFill>
                        <a:latin typeface="微软雅黑" pitchFamily="34" charset="-122"/>
                        <a:ea typeface="微软雅黑" pitchFamily="34" charset="-122"/>
                        <a:cs typeface="+mn-cs"/>
                      </a:endParaRPr>
                    </a:p>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文献检索网络</a:t>
                      </a:r>
                      <a:endParaRPr lang="en-US" altLang="en-US" sz="1000" kern="1200" dirty="0">
                        <a:solidFill>
                          <a:schemeClr val="bg1"/>
                        </a:solidFill>
                        <a:latin typeface="微软雅黑" pitchFamily="34" charset="-122"/>
                        <a:ea typeface="微软雅黑" pitchFamily="34" charset="-122"/>
                        <a:cs typeface="+mn-cs"/>
                      </a:endParaRPr>
                    </a:p>
                  </a:txBody>
                  <a:tcPr marL="46800" marR="46800" marT="35100" marB="35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51391">
                <a:tc vMerge="1">
                  <a:txBody>
                    <a:bodyPr/>
                    <a:lstStyle/>
                    <a:p>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000" kern="1200" dirty="0" smtClean="0">
                          <a:solidFill>
                            <a:schemeClr val="bg1"/>
                          </a:solidFill>
                          <a:latin typeface="微软雅黑" pitchFamily="34" charset="-122"/>
                          <a:ea typeface="微软雅黑" pitchFamily="34" charset="-122"/>
                          <a:cs typeface="+mn-cs"/>
                        </a:rPr>
                        <a:t>WEP/WPA/WPA2+PSK</a:t>
                      </a:r>
                      <a:endParaRPr lang="zh-CN" altLang="en-US" sz="1000" kern="1200" dirty="0" smtClean="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kern="1200" dirty="0" smtClean="0">
                          <a:solidFill>
                            <a:schemeClr val="bg1"/>
                          </a:solidFill>
                          <a:latin typeface="微软雅黑" pitchFamily="34" charset="-122"/>
                          <a:ea typeface="微软雅黑" pitchFamily="34" charset="-122"/>
                          <a:cs typeface="+mn-cs"/>
                        </a:rPr>
                        <a:t>低</a:t>
                      </a:r>
                      <a:endParaRPr lang="zh-CN" altLang="en-US" sz="1000" kern="1200" dirty="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低</a:t>
                      </a:r>
                      <a:endParaRPr lang="zh-CN" altLang="en-US" sz="1000" kern="1200" dirty="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学生宿舍</a:t>
                      </a:r>
                      <a:endParaRPr lang="en-US" altLang="en-US" sz="1000" kern="1200" dirty="0">
                        <a:solidFill>
                          <a:schemeClr val="bg1"/>
                        </a:solidFill>
                        <a:latin typeface="微软雅黑" pitchFamily="34" charset="-122"/>
                        <a:ea typeface="微软雅黑" pitchFamily="34" charset="-122"/>
                        <a:cs typeface="+mn-cs"/>
                      </a:endParaRPr>
                    </a:p>
                  </a:txBody>
                  <a:tcPr marL="46800" marR="46800" marT="35100" marB="35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12064">
                <a:tc rowSpan="2">
                  <a:txBody>
                    <a:bodyPr/>
                    <a:lstStyle/>
                    <a:p>
                      <a:pPr algn="ctr"/>
                      <a:r>
                        <a:rPr lang="en-US" altLang="zh-CN" sz="1000" dirty="0" smtClean="0">
                          <a:solidFill>
                            <a:schemeClr val="bg1"/>
                          </a:solidFill>
                          <a:latin typeface="微软雅黑" pitchFamily="34" charset="-122"/>
                          <a:ea typeface="微软雅黑" pitchFamily="34" charset="-122"/>
                        </a:rPr>
                        <a:t>Portal</a:t>
                      </a:r>
                    </a:p>
                    <a:p>
                      <a:pPr algn="ctr"/>
                      <a:r>
                        <a:rPr lang="zh-CN" altLang="en-US" sz="1000" dirty="0" smtClean="0">
                          <a:solidFill>
                            <a:schemeClr val="bg1"/>
                          </a:solidFill>
                          <a:latin typeface="微软雅黑" pitchFamily="34" charset="-122"/>
                          <a:ea typeface="微软雅黑" pitchFamily="34" charset="-122"/>
                        </a:rPr>
                        <a:t>认证</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000" kern="1200" dirty="0" smtClean="0">
                          <a:solidFill>
                            <a:schemeClr val="bg1"/>
                          </a:solidFill>
                          <a:latin typeface="微软雅黑" pitchFamily="34" charset="-122"/>
                          <a:ea typeface="微软雅黑" pitchFamily="34" charset="-122"/>
                          <a:cs typeface="+mn-cs"/>
                        </a:rPr>
                        <a:t>Open System</a:t>
                      </a:r>
                      <a:endParaRPr lang="zh-CN" altLang="en-US" sz="1000" kern="1200" dirty="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低</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低</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教学网络</a:t>
                      </a:r>
                      <a:endParaRPr lang="en-US" altLang="zh-CN" sz="1000" kern="1200" dirty="0" smtClean="0">
                        <a:solidFill>
                          <a:schemeClr val="bg1"/>
                        </a:solidFill>
                        <a:latin typeface="微软雅黑" pitchFamily="34" charset="-122"/>
                        <a:ea typeface="微软雅黑" pitchFamily="34" charset="-122"/>
                        <a:cs typeface="+mn-cs"/>
                      </a:endParaRPr>
                    </a:p>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图书馆系统</a:t>
                      </a:r>
                      <a:endParaRPr lang="en-US" altLang="zh-CN" sz="1000" kern="1200" dirty="0" smtClean="0">
                        <a:solidFill>
                          <a:schemeClr val="bg1"/>
                        </a:solidFill>
                        <a:latin typeface="微软雅黑" pitchFamily="34" charset="-122"/>
                        <a:ea typeface="微软雅黑" pitchFamily="34" charset="-122"/>
                        <a:cs typeface="+mn-cs"/>
                      </a:endParaRPr>
                    </a:p>
                    <a:p>
                      <a:pPr marL="0" algn="ctr" defTabSz="914400" rtl="0" eaLnBrk="1" latinLnBrk="0" hangingPunct="1"/>
                      <a:r>
                        <a:rPr lang="zh-CN" altLang="en-US" sz="1000" kern="1200" dirty="0" smtClean="0">
                          <a:solidFill>
                            <a:schemeClr val="bg1"/>
                          </a:solidFill>
                          <a:latin typeface="微软雅黑" pitchFamily="34" charset="-122"/>
                          <a:ea typeface="微软雅黑" pitchFamily="34" charset="-122"/>
                          <a:cs typeface="+mn-cs"/>
                        </a:rPr>
                        <a:t>文献检索网络</a:t>
                      </a:r>
                      <a:endParaRPr lang="en-US" altLang="en-US" sz="1000" kern="1200" dirty="0" smtClean="0">
                        <a:solidFill>
                          <a:schemeClr val="bg1"/>
                        </a:solidFill>
                        <a:latin typeface="微软雅黑" pitchFamily="34" charset="-122"/>
                        <a:ea typeface="微软雅黑" pitchFamily="34" charset="-122"/>
                        <a:cs typeface="+mn-cs"/>
                      </a:endParaRPr>
                    </a:p>
                  </a:txBody>
                  <a:tcPr marL="46800" marR="46800" marT="35100" marB="35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02968">
                <a:tc vMerge="1">
                  <a:txBody>
                    <a:bodyPr/>
                    <a:lstStyle/>
                    <a:p>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000" kern="1200" dirty="0" smtClean="0">
                          <a:solidFill>
                            <a:schemeClr val="bg1"/>
                          </a:solidFill>
                          <a:latin typeface="微软雅黑" pitchFamily="34" charset="-122"/>
                          <a:ea typeface="微软雅黑" pitchFamily="34" charset="-122"/>
                          <a:cs typeface="+mn-cs"/>
                        </a:rPr>
                        <a:t>WEP/WPA/WPA2+PSK</a:t>
                      </a:r>
                      <a:endParaRPr lang="zh-CN" altLang="en-US" sz="1000" kern="1200" dirty="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低</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820295" rtl="0" eaLnBrk="1" fontAlgn="auto" latinLnBrk="0" hangingPunct="1">
                        <a:lnSpc>
                          <a:spcPct val="100000"/>
                        </a:lnSpc>
                        <a:spcBef>
                          <a:spcPts val="0"/>
                        </a:spcBef>
                        <a:spcAft>
                          <a:spcPts val="0"/>
                        </a:spcAft>
                        <a:buClrTx/>
                        <a:buSzTx/>
                        <a:buFontTx/>
                        <a:buNone/>
                        <a:tabLst/>
                        <a:defRPr/>
                      </a:pPr>
                      <a:r>
                        <a:rPr lang="zh-CN" altLang="en-US" sz="1000" kern="1200" dirty="0" smtClean="0">
                          <a:solidFill>
                            <a:schemeClr val="bg1"/>
                          </a:solidFill>
                          <a:latin typeface="微软雅黑" pitchFamily="34" charset="-122"/>
                          <a:ea typeface="微软雅黑" pitchFamily="34" charset="-122"/>
                          <a:cs typeface="+mn-cs"/>
                        </a:rPr>
                        <a:t>外部访客</a:t>
                      </a:r>
                      <a:endParaRPr lang="en-US" altLang="zh-CN" sz="1000" kern="1200" dirty="0" smtClean="0">
                        <a:solidFill>
                          <a:schemeClr val="bg1"/>
                        </a:solidFill>
                        <a:latin typeface="微软雅黑" pitchFamily="34" charset="-122"/>
                        <a:ea typeface="微软雅黑" pitchFamily="34" charset="-122"/>
                        <a:cs typeface="+mn-cs"/>
                      </a:endParaRPr>
                    </a:p>
                    <a:p>
                      <a:pPr marL="0" marR="0" indent="0" algn="ctr" defTabSz="820295" rtl="0" eaLnBrk="1" fontAlgn="auto" latinLnBrk="0" hangingPunct="1">
                        <a:lnSpc>
                          <a:spcPct val="100000"/>
                        </a:lnSpc>
                        <a:spcBef>
                          <a:spcPts val="0"/>
                        </a:spcBef>
                        <a:spcAft>
                          <a:spcPts val="0"/>
                        </a:spcAft>
                        <a:buClrTx/>
                        <a:buSzTx/>
                        <a:buFontTx/>
                        <a:buNone/>
                        <a:tabLst/>
                        <a:defRPr/>
                      </a:pPr>
                      <a:r>
                        <a:rPr lang="zh-CN" altLang="en-US" sz="1000" kern="1200" dirty="0" smtClean="0">
                          <a:solidFill>
                            <a:schemeClr val="bg1"/>
                          </a:solidFill>
                          <a:latin typeface="微软雅黑" pitchFamily="34" charset="-122"/>
                          <a:ea typeface="微软雅黑" pitchFamily="34" charset="-122"/>
                          <a:cs typeface="+mn-cs"/>
                        </a:rPr>
                        <a:t>学生宿舍</a:t>
                      </a:r>
                      <a:endParaRPr lang="zh-CN" altLang="en-US" sz="1000" kern="1200" dirty="0">
                        <a:solidFill>
                          <a:schemeClr val="bg1"/>
                        </a:solidFill>
                        <a:latin typeface="微软雅黑" pitchFamily="34" charset="-122"/>
                        <a:ea typeface="微软雅黑" pitchFamily="34" charset="-122"/>
                        <a:cs typeface="+mn-cs"/>
                      </a:endParaRPr>
                    </a:p>
                  </a:txBody>
                  <a:tcPr marL="46800" marR="46800" marT="35100" marB="35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24379">
                <a:tc>
                  <a:txBody>
                    <a:bodyPr/>
                    <a:lstStyle/>
                    <a:p>
                      <a:pPr algn="ctr"/>
                      <a:r>
                        <a:rPr lang="en-US" altLang="zh-CN" sz="1000" dirty="0" smtClean="0">
                          <a:solidFill>
                            <a:schemeClr val="bg1"/>
                          </a:solidFill>
                          <a:latin typeface="微软雅黑" pitchFamily="34" charset="-122"/>
                          <a:ea typeface="微软雅黑" pitchFamily="34" charset="-122"/>
                        </a:rPr>
                        <a:t>802.1x</a:t>
                      </a:r>
                      <a:r>
                        <a:rPr lang="zh-CN" altLang="en-US" sz="1000" dirty="0" smtClean="0">
                          <a:solidFill>
                            <a:schemeClr val="bg1"/>
                          </a:solidFill>
                          <a:latin typeface="微软雅黑" pitchFamily="34" charset="-122"/>
                          <a:ea typeface="微软雅黑" pitchFamily="34" charset="-122"/>
                        </a:rPr>
                        <a:t>认证</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altLang="zh-CN" sz="1000" kern="1200" dirty="0" smtClean="0">
                          <a:solidFill>
                            <a:schemeClr val="bg1"/>
                          </a:solidFill>
                          <a:latin typeface="微软雅黑" pitchFamily="34" charset="-122"/>
                          <a:ea typeface="微软雅黑" pitchFamily="34" charset="-122"/>
                          <a:cs typeface="+mn-cs"/>
                        </a:rPr>
                        <a:t>WEP/WPA/WPA2</a:t>
                      </a:r>
                      <a:endParaRPr lang="zh-CN" altLang="en-US" sz="1000" kern="1200" dirty="0">
                        <a:solidFill>
                          <a:schemeClr val="bg1"/>
                        </a:solidFill>
                        <a:latin typeface="微软雅黑" pitchFamily="34" charset="-122"/>
                        <a:ea typeface="微软雅黑"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高</a:t>
                      </a:r>
                      <a:endParaRPr lang="zh-CN" altLang="en-US" sz="1000" dirty="0">
                        <a:solidFill>
                          <a:schemeClr val="bg1"/>
                        </a:solidFill>
                        <a:latin typeface="微软雅黑" pitchFamily="34" charset="-122"/>
                        <a:ea typeface="微软雅黑"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000" kern="1200" dirty="0" smtClean="0">
                          <a:solidFill>
                            <a:schemeClr val="bg1"/>
                          </a:solidFill>
                          <a:latin typeface="微软雅黑" pitchFamily="34" charset="-122"/>
                          <a:ea typeface="微软雅黑" pitchFamily="34" charset="-122"/>
                          <a:cs typeface="+mn-cs"/>
                        </a:rPr>
                        <a:t>行政办公网络</a:t>
                      </a:r>
                      <a:endParaRPr lang="en-US" altLang="zh-CN" sz="1000" kern="1200" dirty="0" smtClean="0">
                        <a:solidFill>
                          <a:schemeClr val="bg1"/>
                        </a:solidFill>
                        <a:latin typeface="微软雅黑" pitchFamily="34" charset="-122"/>
                        <a:ea typeface="微软雅黑" pitchFamily="34" charset="-122"/>
                        <a:cs typeface="+mn-cs"/>
                      </a:endParaRPr>
                    </a:p>
                    <a:p>
                      <a:pPr algn="ctr"/>
                      <a:r>
                        <a:rPr lang="zh-CN" altLang="en-US" sz="1000" kern="1200" dirty="0" smtClean="0">
                          <a:solidFill>
                            <a:schemeClr val="bg1"/>
                          </a:solidFill>
                          <a:latin typeface="微软雅黑" pitchFamily="34" charset="-122"/>
                          <a:ea typeface="微软雅黑" pitchFamily="34" charset="-122"/>
                          <a:cs typeface="+mn-cs"/>
                        </a:rPr>
                        <a:t>重点科研网络</a:t>
                      </a:r>
                      <a:endParaRPr lang="en-US" altLang="zh-CN" sz="1000" kern="1200" dirty="0" smtClean="0">
                        <a:solidFill>
                          <a:schemeClr val="bg1"/>
                        </a:solidFill>
                        <a:latin typeface="微软雅黑" pitchFamily="34" charset="-122"/>
                        <a:ea typeface="微软雅黑" pitchFamily="34" charset="-122"/>
                        <a:cs typeface="+mn-cs"/>
                      </a:endParaRPr>
                    </a:p>
                    <a:p>
                      <a:pPr algn="ctr"/>
                      <a:r>
                        <a:rPr lang="zh-CN" altLang="en-US" sz="1000" kern="1200" dirty="0" smtClean="0">
                          <a:solidFill>
                            <a:schemeClr val="bg1"/>
                          </a:solidFill>
                          <a:latin typeface="微软雅黑" pitchFamily="34" charset="-122"/>
                          <a:ea typeface="微软雅黑" pitchFamily="34" charset="-122"/>
                          <a:cs typeface="+mn-cs"/>
                        </a:rPr>
                        <a:t>重点实验室</a:t>
                      </a:r>
                      <a:endParaRPr lang="en-US" altLang="zh-CN" sz="1000" kern="1200" dirty="0" smtClean="0">
                        <a:solidFill>
                          <a:schemeClr val="bg1"/>
                        </a:solidFill>
                        <a:latin typeface="微软雅黑" pitchFamily="34" charset="-122"/>
                        <a:ea typeface="微软雅黑" pitchFamily="34" charset="-122"/>
                        <a:cs typeface="+mn-cs"/>
                      </a:endParaRPr>
                    </a:p>
                  </a:txBody>
                  <a:tcPr marL="46800" marR="46800" marT="35100" marB="35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圆角矩形 222"/>
          <p:cNvSpPr/>
          <p:nvPr/>
        </p:nvSpPr>
        <p:spPr bwMode="auto">
          <a:xfrm>
            <a:off x="552091" y="1038238"/>
            <a:ext cx="3950898" cy="3432392"/>
          </a:xfrm>
          <a:prstGeom prst="roundRect">
            <a:avLst>
              <a:gd name="adj" fmla="val 3419"/>
            </a:avLst>
          </a:prstGeom>
          <a:noFill/>
          <a:ln>
            <a:solidFill>
              <a:schemeClr val="bg2">
                <a:lumMod val="40000"/>
                <a:lumOff val="60000"/>
              </a:schemeClr>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1600" smtClean="0">
              <a:solidFill>
                <a:schemeClr val="bg1"/>
              </a:solidFill>
              <a:latin typeface="Arial" pitchFamily="34" charset="0"/>
              <a:ea typeface="华文细黑" pitchFamily="2" charset="-122"/>
              <a:cs typeface="Arial" pitchFamily="34" charset="0"/>
            </a:endParaRPr>
          </a:p>
        </p:txBody>
      </p:sp>
      <p:sp>
        <p:nvSpPr>
          <p:cNvPr id="5" name="标题 1"/>
          <p:cNvSpPr>
            <a:spLocks noGrp="1"/>
          </p:cNvSpPr>
          <p:nvPr>
            <p:ph type="title"/>
          </p:nvPr>
        </p:nvSpPr>
        <p:spPr>
          <a:xfrm>
            <a:off x="467544" y="312844"/>
            <a:ext cx="6801467" cy="432047"/>
          </a:xfrm>
          <a:noFill/>
          <a:ln>
            <a:miter lim="800000"/>
            <a:headEnd/>
            <a:tailEnd/>
          </a:ln>
        </p:spPr>
        <p:txBody>
          <a:bodyPr vert="horz" wrap="square" lIns="91440" tIns="45720" rIns="91440" bIns="45720" numCol="1" anchor="t" anchorCtr="0" compatLnSpc="1">
            <a:prstTxWarp prst="textNoShape">
              <a:avLst/>
            </a:prstTxWarp>
            <a:noAutofit/>
          </a:bodyPr>
          <a:lstStyle/>
          <a:p>
            <a:pPr algn="l" eaLnBrk="0" hangingPunct="0">
              <a:spcBef>
                <a:spcPts val="0"/>
              </a:spcBef>
              <a:defRPr/>
            </a:pPr>
            <a:r>
              <a:rPr lang="zh-CN" altLang="en-US" sz="2400" b="1" kern="0" dirty="0" smtClean="0">
                <a:cs typeface="+mn-cs"/>
              </a:rPr>
              <a:t>校园有线无线一体化认证及用户管理</a:t>
            </a:r>
            <a:endParaRPr lang="zh-CN" altLang="en-US" sz="2400" b="1" kern="0" dirty="0">
              <a:cs typeface="+mn-cs"/>
            </a:endParaRPr>
          </a:p>
        </p:txBody>
      </p:sp>
      <p:sp>
        <p:nvSpPr>
          <p:cNvPr id="127" name="圆角矩形 126"/>
          <p:cNvSpPr/>
          <p:nvPr/>
        </p:nvSpPr>
        <p:spPr>
          <a:xfrm>
            <a:off x="4629940" y="1041642"/>
            <a:ext cx="4013728" cy="3402000"/>
          </a:xfrm>
          <a:prstGeom prst="roundRect">
            <a:avLst>
              <a:gd name="adj" fmla="val 2930"/>
            </a:avLst>
          </a:prstGeom>
          <a:noFill/>
          <a:ln>
            <a:solidFill>
              <a:schemeClr val="bg2">
                <a:lumMod val="40000"/>
                <a:lumOff val="60000"/>
              </a:scheme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1600" dirty="0" err="1" smtClean="0">
              <a:solidFill>
                <a:schemeClr val="bg1"/>
              </a:solidFill>
              <a:latin typeface="Arial" pitchFamily="34" charset="0"/>
              <a:ea typeface="华文细黑" pitchFamily="2" charset="-122"/>
              <a:cs typeface="Arial" pitchFamily="34" charset="0"/>
            </a:endParaRPr>
          </a:p>
        </p:txBody>
      </p:sp>
      <p:sp>
        <p:nvSpPr>
          <p:cNvPr id="136" name="AutoShape 21" descr="Img201007290052_L"/>
          <p:cNvSpPr>
            <a:spLocks noChangeArrowheads="1"/>
          </p:cNvSpPr>
          <p:nvPr/>
        </p:nvSpPr>
        <p:spPr bwMode="auto">
          <a:xfrm>
            <a:off x="4759462" y="3348902"/>
            <a:ext cx="828000" cy="432000"/>
          </a:xfrm>
          <a:prstGeom prst="roundRect">
            <a:avLst>
              <a:gd name="adj" fmla="val 14963"/>
            </a:avLst>
          </a:prstGeom>
          <a:blipFill dpi="0" rotWithShape="1">
            <a:blip r:embed="rId2" cstate="print"/>
            <a:srcRect/>
            <a:stretch>
              <a:fillRect/>
            </a:stretch>
          </a:blipFill>
          <a:ln w="9525" algn="ctr">
            <a:noFill/>
            <a:round/>
            <a:headEnd/>
            <a:tailEnd/>
          </a:ln>
        </p:spPr>
        <p:txBody>
          <a:bodyPr lIns="91425" tIns="45712" rIns="91425" bIns="45712" anchor="ctr"/>
          <a:lstStyle/>
          <a:p>
            <a:pPr fontAlgn="auto">
              <a:spcBef>
                <a:spcPts val="0"/>
              </a:spcBef>
              <a:spcAft>
                <a:spcPts val="0"/>
              </a:spcAft>
              <a:defRPr/>
            </a:pPr>
            <a:endParaRPr lang="zh-CN" altLang="en-US" kern="0">
              <a:solidFill>
                <a:schemeClr val="bg1"/>
              </a:solidFill>
            </a:endParaRPr>
          </a:p>
        </p:txBody>
      </p:sp>
      <p:sp>
        <p:nvSpPr>
          <p:cNvPr id="137" name="AutoShape 20" descr="com200707310052_L"/>
          <p:cNvSpPr>
            <a:spLocks noChangeArrowheads="1"/>
          </p:cNvSpPr>
          <p:nvPr/>
        </p:nvSpPr>
        <p:spPr bwMode="auto">
          <a:xfrm>
            <a:off x="4759462" y="1227889"/>
            <a:ext cx="792088" cy="387174"/>
          </a:xfrm>
          <a:prstGeom prst="roundRect">
            <a:avLst>
              <a:gd name="adj" fmla="val 8440"/>
            </a:avLst>
          </a:prstGeom>
          <a:blipFill dpi="0" rotWithShape="1">
            <a:blip r:embed="rId3" cstate="print"/>
            <a:srcRect/>
            <a:stretch>
              <a:fillRect/>
            </a:stretch>
          </a:blipFill>
          <a:ln w="9525" algn="ctr">
            <a:noFill/>
            <a:round/>
            <a:headEnd/>
            <a:tailEnd/>
          </a:ln>
        </p:spPr>
        <p:txBody>
          <a:bodyPr wrap="square" lIns="91425" tIns="45712" rIns="91425" bIns="45712" anchor="ctr">
            <a:spAutoFit/>
          </a:bodyPr>
          <a:lstStyle/>
          <a:p>
            <a:pPr fontAlgn="auto">
              <a:spcBef>
                <a:spcPts val="0"/>
              </a:spcBef>
              <a:spcAft>
                <a:spcPts val="0"/>
              </a:spcAft>
              <a:defRPr/>
            </a:pPr>
            <a:endParaRPr lang="zh-CN" altLang="en-US" kern="0">
              <a:solidFill>
                <a:schemeClr val="bg1"/>
              </a:solidFill>
            </a:endParaRPr>
          </a:p>
        </p:txBody>
      </p:sp>
      <p:sp>
        <p:nvSpPr>
          <p:cNvPr id="139" name="TextBox 138"/>
          <p:cNvSpPr txBox="1"/>
          <p:nvPr/>
        </p:nvSpPr>
        <p:spPr>
          <a:xfrm>
            <a:off x="4716016" y="1643645"/>
            <a:ext cx="939372" cy="184666"/>
          </a:xfrm>
          <a:prstGeom prst="rect">
            <a:avLst/>
          </a:prstGeom>
          <a:noFill/>
        </p:spPr>
        <p:txBody>
          <a:bodyPr wrap="square" lIns="0" tIns="0" rIns="0" bIns="0" rtlCol="0">
            <a:spAutoFit/>
          </a:bodyPr>
          <a:lstStyle/>
          <a:p>
            <a:r>
              <a:rPr lang="zh-CN" altLang="en-US" sz="1200" b="1" dirty="0" smtClean="0">
                <a:solidFill>
                  <a:schemeClr val="bg1"/>
                </a:solidFill>
                <a:latin typeface="微软雅黑" pitchFamily="34" charset="-122"/>
                <a:ea typeface="微软雅黑" pitchFamily="34" charset="-122"/>
              </a:rPr>
              <a:t>有线无线融合</a:t>
            </a:r>
            <a:endParaRPr lang="zh-CN" altLang="en-US" sz="1200" b="1" dirty="0">
              <a:solidFill>
                <a:schemeClr val="bg1"/>
              </a:solidFill>
              <a:latin typeface="微软雅黑" pitchFamily="34" charset="-122"/>
              <a:ea typeface="微软雅黑" pitchFamily="34" charset="-122"/>
            </a:endParaRPr>
          </a:p>
        </p:txBody>
      </p:sp>
      <p:sp>
        <p:nvSpPr>
          <p:cNvPr id="140" name="TextBox 139"/>
          <p:cNvSpPr txBox="1"/>
          <p:nvPr/>
        </p:nvSpPr>
        <p:spPr>
          <a:xfrm>
            <a:off x="4659744" y="2658583"/>
            <a:ext cx="1008112" cy="276999"/>
          </a:xfrm>
          <a:prstGeom prst="rect">
            <a:avLst/>
          </a:prstGeom>
          <a:noFill/>
        </p:spPr>
        <p:txBody>
          <a:bodyPr wrap="square" rtlCol="0">
            <a:spAutoFit/>
          </a:bodyPr>
          <a:lstStyle/>
          <a:p>
            <a:pPr algn="ctr"/>
            <a:r>
              <a:rPr lang="zh-CN" altLang="en-US" sz="1200" b="1" dirty="0" smtClean="0">
                <a:solidFill>
                  <a:schemeClr val="bg1"/>
                </a:solidFill>
                <a:latin typeface="微软雅黑" pitchFamily="34" charset="-122"/>
                <a:ea typeface="微软雅黑" pitchFamily="34" charset="-122"/>
              </a:rPr>
              <a:t>无线管理</a:t>
            </a:r>
            <a:endParaRPr lang="en-US" altLang="zh-CN" sz="1200" b="1" dirty="0" smtClean="0">
              <a:solidFill>
                <a:schemeClr val="bg1"/>
              </a:solidFill>
              <a:latin typeface="微软雅黑" pitchFamily="34" charset="-122"/>
              <a:ea typeface="微软雅黑" pitchFamily="34" charset="-122"/>
            </a:endParaRPr>
          </a:p>
        </p:txBody>
      </p:sp>
      <p:sp>
        <p:nvSpPr>
          <p:cNvPr id="141" name="TextBox 140"/>
          <p:cNvSpPr txBox="1"/>
          <p:nvPr/>
        </p:nvSpPr>
        <p:spPr>
          <a:xfrm>
            <a:off x="4684414" y="3752948"/>
            <a:ext cx="999604" cy="276999"/>
          </a:xfrm>
          <a:prstGeom prst="rect">
            <a:avLst/>
          </a:prstGeom>
          <a:noFill/>
        </p:spPr>
        <p:txBody>
          <a:bodyPr wrap="square" rtlCol="0">
            <a:spAutoFit/>
          </a:bodyPr>
          <a:lstStyle/>
          <a:p>
            <a:pPr algn="ctr" defTabSz="1066741">
              <a:buClr>
                <a:srgbClr val="CC9900"/>
              </a:buClr>
            </a:pPr>
            <a:r>
              <a:rPr lang="zh-CN" altLang="en-US" sz="1200" b="1" dirty="0" smtClean="0">
                <a:solidFill>
                  <a:schemeClr val="bg1"/>
                </a:solidFill>
                <a:latin typeface="微软雅黑" pitchFamily="34" charset="-122"/>
                <a:ea typeface="微软雅黑" pitchFamily="34" charset="-122"/>
              </a:rPr>
              <a:t>用户管理</a:t>
            </a:r>
            <a:endParaRPr lang="en-US" altLang="zh-CN" sz="1200" b="1" dirty="0" smtClean="0">
              <a:solidFill>
                <a:schemeClr val="bg1"/>
              </a:solidFill>
              <a:latin typeface="微软雅黑" pitchFamily="34" charset="-122"/>
              <a:ea typeface="微软雅黑" pitchFamily="34" charset="-122"/>
            </a:endParaRPr>
          </a:p>
        </p:txBody>
      </p:sp>
      <p:pic>
        <p:nvPicPr>
          <p:cNvPr id="142" name="Picture 2"/>
          <p:cNvPicPr>
            <a:picLocks noChangeAspect="1" noChangeArrowheads="1"/>
          </p:cNvPicPr>
          <p:nvPr/>
        </p:nvPicPr>
        <p:blipFill>
          <a:blip r:embed="rId4" cstate="print"/>
          <a:srcRect l="16340" t="33612" r="23024" b="10983"/>
          <a:stretch>
            <a:fillRect/>
          </a:stretch>
        </p:blipFill>
        <p:spPr bwMode="auto">
          <a:xfrm>
            <a:off x="4759463" y="2189877"/>
            <a:ext cx="864097" cy="486054"/>
          </a:xfrm>
          <a:prstGeom prst="rect">
            <a:avLst/>
          </a:prstGeom>
          <a:noFill/>
          <a:ln w="9525">
            <a:noFill/>
            <a:miter lim="800000"/>
            <a:headEnd/>
            <a:tailEnd/>
          </a:ln>
        </p:spPr>
      </p:pic>
      <p:sp>
        <p:nvSpPr>
          <p:cNvPr id="143" name="Line 66"/>
          <p:cNvSpPr>
            <a:spLocks noChangeShapeType="1"/>
          </p:cNvSpPr>
          <p:nvPr/>
        </p:nvSpPr>
        <p:spPr bwMode="auto">
          <a:xfrm flipV="1">
            <a:off x="4906162" y="2020650"/>
            <a:ext cx="3528392" cy="11243"/>
          </a:xfrm>
          <a:prstGeom prst="line">
            <a:avLst/>
          </a:prstGeom>
          <a:noFill/>
          <a:ln w="19050">
            <a:solidFill>
              <a:schemeClr val="bg1">
                <a:lumMod val="65000"/>
              </a:schemeClr>
            </a:solidFill>
            <a:prstDash val="dash"/>
            <a:round/>
            <a:headEnd/>
            <a:tailEnd/>
          </a:ln>
        </p:spPr>
        <p:txBody>
          <a:bodyPr anchor="ctr"/>
          <a:lstStyle/>
          <a:p>
            <a:pPr fontAlgn="auto">
              <a:spcBef>
                <a:spcPts val="0"/>
              </a:spcBef>
              <a:spcAft>
                <a:spcPts val="0"/>
              </a:spcAft>
              <a:defRPr/>
            </a:pPr>
            <a:endParaRPr lang="zh-CN" altLang="en-US" sz="1050" kern="0">
              <a:solidFill>
                <a:schemeClr val="bg1"/>
              </a:solidFill>
              <a:latin typeface="华文细黑"/>
              <a:ea typeface="华文细黑"/>
            </a:endParaRPr>
          </a:p>
        </p:txBody>
      </p:sp>
      <p:sp>
        <p:nvSpPr>
          <p:cNvPr id="144" name="Line 66"/>
          <p:cNvSpPr>
            <a:spLocks noChangeShapeType="1"/>
          </p:cNvSpPr>
          <p:nvPr/>
        </p:nvSpPr>
        <p:spPr bwMode="auto">
          <a:xfrm flipV="1">
            <a:off x="4906162" y="3023491"/>
            <a:ext cx="3528392" cy="11243"/>
          </a:xfrm>
          <a:prstGeom prst="line">
            <a:avLst/>
          </a:prstGeom>
          <a:noFill/>
          <a:ln w="19050">
            <a:solidFill>
              <a:schemeClr val="bg1">
                <a:lumMod val="65000"/>
              </a:schemeClr>
            </a:solidFill>
            <a:prstDash val="dash"/>
            <a:round/>
            <a:headEnd/>
            <a:tailEnd/>
          </a:ln>
        </p:spPr>
        <p:txBody>
          <a:bodyPr anchor="ctr"/>
          <a:lstStyle/>
          <a:p>
            <a:pPr fontAlgn="auto">
              <a:spcBef>
                <a:spcPts val="0"/>
              </a:spcBef>
              <a:spcAft>
                <a:spcPts val="0"/>
              </a:spcAft>
              <a:defRPr/>
            </a:pPr>
            <a:endParaRPr lang="zh-CN" altLang="en-US" sz="1050" kern="0">
              <a:solidFill>
                <a:schemeClr val="bg1"/>
              </a:solidFill>
              <a:latin typeface="华文细黑"/>
              <a:ea typeface="华文细黑"/>
            </a:endParaRPr>
          </a:p>
        </p:txBody>
      </p:sp>
      <p:sp>
        <p:nvSpPr>
          <p:cNvPr id="146" name="Rectangle 48"/>
          <p:cNvSpPr>
            <a:spLocks noChangeArrowheads="1"/>
          </p:cNvSpPr>
          <p:nvPr/>
        </p:nvSpPr>
        <p:spPr bwMode="auto">
          <a:xfrm>
            <a:off x="5631868" y="1152794"/>
            <a:ext cx="3024336" cy="783840"/>
          </a:xfrm>
          <a:prstGeom prst="rect">
            <a:avLst/>
          </a:prstGeom>
          <a:noFill/>
          <a:ln>
            <a:noFill/>
          </a:ln>
          <a:effectLst/>
        </p:spPr>
        <p:txBody>
          <a:bodyPr lIns="91392" tIns="45698" rIns="91392" bIns="45698" anchor="ctr"/>
          <a:lstStyle/>
          <a:p>
            <a:pPr marL="180000" lvl="1" indent="-180000">
              <a:spcBef>
                <a:spcPts val="300"/>
              </a:spcBef>
              <a:buClr>
                <a:srgbClr val="001642"/>
              </a:buClr>
              <a:buSzPct val="60000"/>
              <a:buFont typeface="Wingdings" pitchFamily="2" charset="2"/>
              <a:buChar char="n"/>
            </a:pPr>
            <a:r>
              <a:rPr lang="zh-CN" altLang="en-US" sz="1200" dirty="0" smtClean="0">
                <a:solidFill>
                  <a:schemeClr val="bg1"/>
                </a:solidFill>
                <a:latin typeface="微软雅黑" pitchFamily="34" charset="-122"/>
                <a:ea typeface="微软雅黑" pitchFamily="34" charset="-122"/>
              </a:rPr>
              <a:t>敏捷交换机融合</a:t>
            </a:r>
            <a:r>
              <a:rPr lang="en-US" altLang="zh-CN" sz="1200" dirty="0" smtClean="0">
                <a:solidFill>
                  <a:schemeClr val="bg1"/>
                </a:solidFill>
                <a:latin typeface="微软雅黑" pitchFamily="34" charset="-122"/>
                <a:ea typeface="微软雅黑" pitchFamily="34" charset="-122"/>
              </a:rPr>
              <a:t>AC</a:t>
            </a:r>
            <a:r>
              <a:rPr lang="zh-CN" altLang="en-US" sz="1200" dirty="0" smtClean="0">
                <a:solidFill>
                  <a:schemeClr val="bg1"/>
                </a:solidFill>
                <a:latin typeface="微软雅黑" pitchFamily="34" charset="-122"/>
                <a:ea typeface="微软雅黑" pitchFamily="34" charset="-122"/>
              </a:rPr>
              <a:t>功能</a:t>
            </a:r>
            <a:endParaRPr lang="en-US" altLang="zh-CN" sz="1200" dirty="0" smtClean="0">
              <a:solidFill>
                <a:schemeClr val="bg1"/>
              </a:solidFill>
              <a:latin typeface="微软雅黑" pitchFamily="34" charset="-122"/>
              <a:ea typeface="微软雅黑" pitchFamily="34" charset="-122"/>
            </a:endParaRPr>
          </a:p>
          <a:p>
            <a:pPr marL="180000" lvl="1" indent="-180000">
              <a:spcBef>
                <a:spcPts val="300"/>
              </a:spcBef>
              <a:buClr>
                <a:srgbClr val="001642"/>
              </a:buClr>
              <a:buSzPct val="60000"/>
              <a:buFont typeface="Wingdings" pitchFamily="2" charset="2"/>
              <a:buChar char="n"/>
            </a:pPr>
            <a:r>
              <a:rPr lang="zh-CN" altLang="en-US" sz="1200" dirty="0" smtClean="0">
                <a:solidFill>
                  <a:schemeClr val="bg1"/>
                </a:solidFill>
                <a:latin typeface="微软雅黑" pitchFamily="34" charset="-122"/>
                <a:ea typeface="微软雅黑" pitchFamily="34" charset="-122"/>
              </a:rPr>
              <a:t>“</a:t>
            </a:r>
            <a:r>
              <a:rPr lang="en-US" altLang="zh-CN" sz="1200" dirty="0" smtClean="0">
                <a:solidFill>
                  <a:schemeClr val="bg1"/>
                </a:solidFill>
                <a:latin typeface="微软雅黑" pitchFamily="34" charset="-122"/>
                <a:ea typeface="微软雅黑" pitchFamily="34" charset="-122"/>
              </a:rPr>
              <a:t>AC</a:t>
            </a:r>
            <a:r>
              <a:rPr lang="zh-CN" altLang="en-US" sz="1200" dirty="0" smtClean="0">
                <a:solidFill>
                  <a:schemeClr val="bg1"/>
                </a:solidFill>
                <a:latin typeface="微软雅黑" pitchFamily="34" charset="-122"/>
                <a:ea typeface="微软雅黑" pitchFamily="34" charset="-122"/>
              </a:rPr>
              <a:t>管理</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的优秀实践应用到“核心交换机管理接入交换机”上</a:t>
            </a:r>
            <a:endParaRPr lang="en-US" altLang="zh-CN" sz="1200" dirty="0" smtClean="0">
              <a:solidFill>
                <a:schemeClr val="bg1"/>
              </a:solidFill>
              <a:latin typeface="微软雅黑" pitchFamily="34" charset="-122"/>
              <a:ea typeface="微软雅黑" pitchFamily="34" charset="-122"/>
            </a:endParaRPr>
          </a:p>
        </p:txBody>
      </p:sp>
      <p:sp>
        <p:nvSpPr>
          <p:cNvPr id="153" name="Rectangle 48"/>
          <p:cNvSpPr>
            <a:spLocks noChangeArrowheads="1"/>
          </p:cNvSpPr>
          <p:nvPr/>
        </p:nvSpPr>
        <p:spPr bwMode="auto">
          <a:xfrm>
            <a:off x="5580112" y="2004293"/>
            <a:ext cx="3168352" cy="1089909"/>
          </a:xfrm>
          <a:prstGeom prst="rect">
            <a:avLst/>
          </a:prstGeom>
          <a:noFill/>
          <a:ln>
            <a:noFill/>
          </a:ln>
          <a:effectLst/>
        </p:spPr>
        <p:txBody>
          <a:bodyPr lIns="91392" tIns="45698" rIns="91392" bIns="45698" anchor="ctr"/>
          <a:lstStyle/>
          <a:p>
            <a:pPr marL="180000" lvl="1" indent="-180000">
              <a:spcBef>
                <a:spcPts val="300"/>
              </a:spcBef>
              <a:buClr>
                <a:srgbClr val="001642"/>
              </a:buClr>
              <a:buSzPct val="60000"/>
              <a:buFont typeface="Wingdings" pitchFamily="2" charset="2"/>
              <a:buChar char="n"/>
            </a:pPr>
            <a:r>
              <a:rPr lang="zh-CN" altLang="en-US" sz="1200" b="1" dirty="0" smtClean="0">
                <a:solidFill>
                  <a:schemeClr val="bg1"/>
                </a:solidFill>
                <a:latin typeface="微软雅黑" pitchFamily="34" charset="-122"/>
                <a:ea typeface="微软雅黑" pitchFamily="34" charset="-122"/>
              </a:rPr>
              <a:t>快速配置</a:t>
            </a:r>
            <a:r>
              <a:rPr lang="zh-CN" altLang="en-US" sz="1200" dirty="0" smtClean="0">
                <a:solidFill>
                  <a:schemeClr val="bg1"/>
                </a:solidFill>
                <a:latin typeface="微软雅黑" pitchFamily="34" charset="-122"/>
                <a:ea typeface="微软雅黑" pitchFamily="34" charset="-122"/>
              </a:rPr>
              <a:t>：</a:t>
            </a:r>
            <a:endParaRPr lang="en-US" altLang="zh-CN" sz="1200" dirty="0" smtClean="0">
              <a:solidFill>
                <a:schemeClr val="bg1"/>
              </a:solidFill>
              <a:latin typeface="微软雅黑" pitchFamily="34" charset="-122"/>
              <a:ea typeface="微软雅黑" pitchFamily="34" charset="-122"/>
            </a:endParaRPr>
          </a:p>
          <a:p>
            <a:pPr marL="180000" lvl="1" indent="-180000">
              <a:spcBef>
                <a:spcPts val="300"/>
              </a:spcBef>
              <a:buClr>
                <a:srgbClr val="001642"/>
              </a:buClr>
              <a:buSzPct val="60000"/>
            </a:pPr>
            <a:r>
              <a:rPr lang="zh-CN" altLang="en-US" sz="1200" dirty="0" smtClean="0">
                <a:solidFill>
                  <a:schemeClr val="bg1"/>
                </a:solidFill>
                <a:latin typeface="微软雅黑" pitchFamily="34" charset="-122"/>
                <a:ea typeface="微软雅黑" pitchFamily="34" charset="-122"/>
              </a:rPr>
              <a:t>     开局接入交换机和</a:t>
            </a: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的“零配置”</a:t>
            </a:r>
          </a:p>
          <a:p>
            <a:pPr marL="180000" lvl="1" indent="-180000">
              <a:spcBef>
                <a:spcPts val="300"/>
              </a:spcBef>
              <a:buClr>
                <a:srgbClr val="001642"/>
              </a:buClr>
              <a:buSzPct val="60000"/>
              <a:buFont typeface="Wingdings" pitchFamily="2" charset="2"/>
              <a:buChar char="n"/>
            </a:pPr>
            <a:r>
              <a:rPr lang="zh-CN" altLang="en-US" sz="1200" b="1" dirty="0" smtClean="0">
                <a:solidFill>
                  <a:schemeClr val="bg1"/>
                </a:solidFill>
                <a:latin typeface="微软雅黑" pitchFamily="34" charset="-122"/>
                <a:ea typeface="微软雅黑" pitchFamily="34" charset="-122"/>
              </a:rPr>
              <a:t>首款</a:t>
            </a:r>
            <a:r>
              <a:rPr lang="en-US" altLang="zh-CN" sz="1200" b="1" dirty="0" smtClean="0">
                <a:solidFill>
                  <a:schemeClr val="bg1"/>
                </a:solidFill>
                <a:latin typeface="微软雅黑" pitchFamily="34" charset="-122"/>
                <a:ea typeface="微软雅黑" pitchFamily="34" charset="-122"/>
              </a:rPr>
              <a:t>T-bit AC</a:t>
            </a:r>
            <a:r>
              <a:rPr lang="zh-CN" altLang="en-US" sz="1200" b="1" dirty="0" smtClean="0">
                <a:solidFill>
                  <a:schemeClr val="bg1"/>
                </a:solidFill>
                <a:latin typeface="微软雅黑" pitchFamily="34" charset="-122"/>
                <a:ea typeface="微软雅黑" pitchFamily="34" charset="-122"/>
              </a:rPr>
              <a:t>的核心交换机</a:t>
            </a:r>
          </a:p>
        </p:txBody>
      </p:sp>
      <p:sp>
        <p:nvSpPr>
          <p:cNvPr id="154" name="Rectangle 48"/>
          <p:cNvSpPr>
            <a:spLocks noChangeArrowheads="1"/>
          </p:cNvSpPr>
          <p:nvPr/>
        </p:nvSpPr>
        <p:spPr bwMode="auto">
          <a:xfrm>
            <a:off x="5580112" y="3047086"/>
            <a:ext cx="3168352" cy="1296144"/>
          </a:xfrm>
          <a:prstGeom prst="rect">
            <a:avLst/>
          </a:prstGeom>
          <a:noFill/>
          <a:ln>
            <a:noFill/>
          </a:ln>
          <a:effectLst/>
        </p:spPr>
        <p:txBody>
          <a:bodyPr lIns="91392" tIns="45698" rIns="91392" bIns="45698" anchor="ctr"/>
          <a:lstStyle/>
          <a:p>
            <a:pPr marL="180000" lvl="1" indent="-180000">
              <a:spcBef>
                <a:spcPts val="300"/>
              </a:spcBef>
              <a:buClr>
                <a:srgbClr val="001642"/>
              </a:buClr>
              <a:buSzPct val="60000"/>
              <a:buFont typeface="Wingdings" pitchFamily="2" charset="2"/>
              <a:buChar char="n"/>
            </a:pPr>
            <a:r>
              <a:rPr lang="zh-CN" altLang="en-US" sz="1200" b="1" dirty="0" smtClean="0">
                <a:solidFill>
                  <a:schemeClr val="bg1"/>
                </a:solidFill>
                <a:latin typeface="微软雅黑" pitchFamily="34" charset="-122"/>
                <a:ea typeface="微软雅黑" pitchFamily="34" charset="-122"/>
              </a:rPr>
              <a:t>用户管理</a:t>
            </a:r>
          </a:p>
          <a:p>
            <a:pPr marL="180000" lvl="1" indent="-180000">
              <a:spcBef>
                <a:spcPts val="300"/>
              </a:spcBef>
              <a:buClr>
                <a:srgbClr val="001642"/>
              </a:buClr>
              <a:buSzPct val="60000"/>
              <a:buFont typeface="Wingdings" pitchFamily="2" charset="2"/>
              <a:buChar char="Ø"/>
            </a:pPr>
            <a:r>
              <a:rPr lang="zh-CN" altLang="en-US" sz="1200" dirty="0" smtClean="0">
                <a:solidFill>
                  <a:schemeClr val="bg1"/>
                </a:solidFill>
                <a:latin typeface="微软雅黑" pitchFamily="34" charset="-122"/>
                <a:ea typeface="微软雅黑" pitchFamily="34" charset="-122"/>
              </a:rPr>
              <a:t>有线无线用户统一认证、授权和计费</a:t>
            </a:r>
          </a:p>
          <a:p>
            <a:pPr marL="180000" lvl="1" indent="-180000">
              <a:spcBef>
                <a:spcPts val="300"/>
              </a:spcBef>
              <a:buClr>
                <a:srgbClr val="001642"/>
              </a:buClr>
              <a:buSzPct val="60000"/>
              <a:buFont typeface="Wingdings" pitchFamily="2" charset="2"/>
              <a:buChar char="Ø"/>
            </a:pPr>
            <a:r>
              <a:rPr lang="en-US" altLang="zh-CN" sz="1200" dirty="0" smtClean="0">
                <a:solidFill>
                  <a:schemeClr val="bg1"/>
                </a:solidFill>
                <a:latin typeface="微软雅黑" pitchFamily="34" charset="-122"/>
                <a:ea typeface="微软雅黑" pitchFamily="34" charset="-122"/>
              </a:rPr>
              <a:t>AP</a:t>
            </a:r>
            <a:r>
              <a:rPr lang="zh-CN" altLang="en-US" sz="1200" dirty="0" smtClean="0">
                <a:solidFill>
                  <a:schemeClr val="bg1"/>
                </a:solidFill>
                <a:latin typeface="微软雅黑" pitchFamily="34" charset="-122"/>
                <a:ea typeface="微软雅黑" pitchFamily="34" charset="-122"/>
              </a:rPr>
              <a:t>下用户、流整机可管理</a:t>
            </a:r>
            <a:r>
              <a:rPr lang="en-US" altLang="zh-CN" sz="1200" dirty="0" smtClean="0">
                <a:solidFill>
                  <a:schemeClr val="bg1"/>
                </a:solidFill>
                <a:latin typeface="微软雅黑" pitchFamily="34" charset="-122"/>
                <a:ea typeface="微软雅黑" pitchFamily="34" charset="-122"/>
              </a:rPr>
              <a:t>4K AP</a:t>
            </a:r>
            <a:r>
              <a:rPr lang="zh-CN" altLang="en-US" sz="1200" dirty="0" smtClean="0">
                <a:solidFill>
                  <a:schemeClr val="bg1"/>
                </a:solidFill>
                <a:latin typeface="微软雅黑" pitchFamily="34" charset="-122"/>
                <a:ea typeface="微软雅黑" pitchFamily="34" charset="-122"/>
              </a:rPr>
              <a:t>，</a:t>
            </a:r>
            <a:r>
              <a:rPr lang="en-US" altLang="zh-CN" sz="1200" dirty="0" smtClean="0">
                <a:solidFill>
                  <a:schemeClr val="bg1"/>
                </a:solidFill>
                <a:latin typeface="微软雅黑" pitchFamily="34" charset="-122"/>
                <a:ea typeface="微软雅黑" pitchFamily="34" charset="-122"/>
              </a:rPr>
              <a:t>64K</a:t>
            </a:r>
            <a:r>
              <a:rPr lang="zh-CN" altLang="en-US" sz="1200" dirty="0" smtClean="0">
                <a:solidFill>
                  <a:schemeClr val="bg1"/>
                </a:solidFill>
                <a:latin typeface="微软雅黑" pitchFamily="34" charset="-122"/>
                <a:ea typeface="微软雅黑" pitchFamily="34" charset="-122"/>
              </a:rPr>
              <a:t>用户</a:t>
            </a:r>
          </a:p>
          <a:p>
            <a:pPr marL="180000" lvl="1" indent="-180000">
              <a:spcBef>
                <a:spcPts val="300"/>
              </a:spcBef>
              <a:buClr>
                <a:srgbClr val="001642"/>
              </a:buClr>
              <a:buSzPct val="60000"/>
              <a:buFont typeface="Wingdings" pitchFamily="2" charset="2"/>
              <a:buChar char="Ø"/>
            </a:pPr>
            <a:r>
              <a:rPr lang="zh-CN" altLang="en-US" sz="1200" dirty="0" smtClean="0">
                <a:solidFill>
                  <a:schemeClr val="bg1"/>
                </a:solidFill>
                <a:latin typeface="微软雅黑" pitchFamily="34" charset="-122"/>
                <a:ea typeface="微软雅黑" pitchFamily="34" charset="-122"/>
              </a:rPr>
              <a:t>量、报表等信息</a:t>
            </a:r>
          </a:p>
        </p:txBody>
      </p:sp>
      <p:grpSp>
        <p:nvGrpSpPr>
          <p:cNvPr id="2" name="组合 165"/>
          <p:cNvGrpSpPr/>
          <p:nvPr/>
        </p:nvGrpSpPr>
        <p:grpSpPr>
          <a:xfrm>
            <a:off x="4342117" y="1820166"/>
            <a:ext cx="401605" cy="162018"/>
            <a:chOff x="4342121" y="2564904"/>
            <a:chExt cx="401605" cy="216024"/>
          </a:xfrm>
        </p:grpSpPr>
        <p:sp>
          <p:nvSpPr>
            <p:cNvPr id="156" name="椭圆 155"/>
            <p:cNvSpPr/>
            <p:nvPr/>
          </p:nvSpPr>
          <p:spPr bwMode="auto">
            <a:xfrm>
              <a:off x="4342121" y="2648034"/>
              <a:ext cx="72000" cy="720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sp>
          <p:nvSpPr>
            <p:cNvPr id="166" name="椭圆 165"/>
            <p:cNvSpPr/>
            <p:nvPr/>
          </p:nvSpPr>
          <p:spPr bwMode="auto">
            <a:xfrm>
              <a:off x="4671726" y="2648034"/>
              <a:ext cx="72000" cy="720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sp>
          <p:nvSpPr>
            <p:cNvPr id="173" name="空心弧 172"/>
            <p:cNvSpPr/>
            <p:nvPr/>
          </p:nvSpPr>
          <p:spPr bwMode="auto">
            <a:xfrm>
              <a:off x="4355976" y="2564904"/>
              <a:ext cx="360040" cy="216024"/>
            </a:xfrm>
            <a:prstGeom prst="blockArc">
              <a:avLst/>
            </a:prstGeom>
            <a:solidFill>
              <a:schemeClr val="bg1">
                <a:lumMod val="85000"/>
              </a:schemeClr>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grpSp>
      <p:grpSp>
        <p:nvGrpSpPr>
          <p:cNvPr id="3" name="组合 166"/>
          <p:cNvGrpSpPr/>
          <p:nvPr/>
        </p:nvGrpSpPr>
        <p:grpSpPr>
          <a:xfrm>
            <a:off x="4342117" y="2547550"/>
            <a:ext cx="401605" cy="162018"/>
            <a:chOff x="4342121" y="2564904"/>
            <a:chExt cx="401605" cy="216024"/>
          </a:xfrm>
        </p:grpSpPr>
        <p:sp>
          <p:nvSpPr>
            <p:cNvPr id="175" name="椭圆 174"/>
            <p:cNvSpPr/>
            <p:nvPr/>
          </p:nvSpPr>
          <p:spPr bwMode="auto">
            <a:xfrm>
              <a:off x="4342121" y="2648034"/>
              <a:ext cx="72000" cy="720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sp>
          <p:nvSpPr>
            <p:cNvPr id="176" name="椭圆 175"/>
            <p:cNvSpPr/>
            <p:nvPr/>
          </p:nvSpPr>
          <p:spPr bwMode="auto">
            <a:xfrm>
              <a:off x="4671726" y="2648034"/>
              <a:ext cx="72000" cy="720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sp>
          <p:nvSpPr>
            <p:cNvPr id="193" name="空心弧 192"/>
            <p:cNvSpPr/>
            <p:nvPr/>
          </p:nvSpPr>
          <p:spPr bwMode="auto">
            <a:xfrm>
              <a:off x="4355976" y="2564904"/>
              <a:ext cx="360040" cy="216024"/>
            </a:xfrm>
            <a:prstGeom prst="blockArc">
              <a:avLst/>
            </a:prstGeom>
            <a:solidFill>
              <a:schemeClr val="bg1">
                <a:lumMod val="85000"/>
              </a:schemeClr>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grpSp>
      <p:grpSp>
        <p:nvGrpSpPr>
          <p:cNvPr id="4" name="组合 170"/>
          <p:cNvGrpSpPr/>
          <p:nvPr/>
        </p:nvGrpSpPr>
        <p:grpSpPr>
          <a:xfrm>
            <a:off x="4342117" y="3563545"/>
            <a:ext cx="401605" cy="162018"/>
            <a:chOff x="4342121" y="2564904"/>
            <a:chExt cx="401605" cy="216024"/>
          </a:xfrm>
        </p:grpSpPr>
        <p:sp>
          <p:nvSpPr>
            <p:cNvPr id="210" name="椭圆 209"/>
            <p:cNvSpPr/>
            <p:nvPr/>
          </p:nvSpPr>
          <p:spPr bwMode="auto">
            <a:xfrm>
              <a:off x="4342121" y="2648034"/>
              <a:ext cx="72000" cy="720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sp>
          <p:nvSpPr>
            <p:cNvPr id="211" name="椭圆 210"/>
            <p:cNvSpPr/>
            <p:nvPr/>
          </p:nvSpPr>
          <p:spPr bwMode="auto">
            <a:xfrm>
              <a:off x="4671726" y="2648034"/>
              <a:ext cx="72000" cy="72000"/>
            </a:xfrm>
            <a:prstGeom prst="ellipse">
              <a:avLst/>
            </a:prstGeom>
            <a:solidFill>
              <a:schemeClr val="bg1">
                <a:lumMod val="6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sp>
          <p:nvSpPr>
            <p:cNvPr id="216" name="空心弧 215"/>
            <p:cNvSpPr/>
            <p:nvPr/>
          </p:nvSpPr>
          <p:spPr bwMode="auto">
            <a:xfrm>
              <a:off x="4355976" y="2564904"/>
              <a:ext cx="360040" cy="216024"/>
            </a:xfrm>
            <a:prstGeom prst="blockArc">
              <a:avLst/>
            </a:prstGeom>
            <a:solidFill>
              <a:schemeClr val="bg1">
                <a:lumMod val="85000"/>
              </a:schemeClr>
            </a:solid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ctr"/>
              <a:endParaRPr lang="zh-CN" altLang="en-US" sz="1100" dirty="0" smtClean="0">
                <a:solidFill>
                  <a:schemeClr val="bg1"/>
                </a:solidFill>
                <a:latin typeface="微软雅黑" pitchFamily="34" charset="-122"/>
                <a:ea typeface="微软雅黑" pitchFamily="34" charset="-122"/>
              </a:endParaRPr>
            </a:p>
          </p:txBody>
        </p:sp>
      </p:grpSp>
      <p:grpSp>
        <p:nvGrpSpPr>
          <p:cNvPr id="6" name="组合 312"/>
          <p:cNvGrpSpPr/>
          <p:nvPr/>
        </p:nvGrpSpPr>
        <p:grpSpPr>
          <a:xfrm>
            <a:off x="520836" y="1107959"/>
            <a:ext cx="3771788" cy="3336584"/>
            <a:chOff x="520836" y="1032932"/>
            <a:chExt cx="4671557" cy="4989168"/>
          </a:xfrm>
        </p:grpSpPr>
        <p:sp>
          <p:nvSpPr>
            <p:cNvPr id="155" name="任意多边形 154"/>
            <p:cNvSpPr/>
            <p:nvPr/>
          </p:nvSpPr>
          <p:spPr bwMode="auto">
            <a:xfrm flipH="1">
              <a:off x="2258758" y="1287886"/>
              <a:ext cx="914401" cy="460479"/>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 name="connsiteX0" fmla="*/ 0 w 1307805"/>
                <a:gd name="connsiteY0" fmla="*/ 701749 h 701749"/>
                <a:gd name="connsiteX1" fmla="*/ 138224 w 1307805"/>
                <a:gd name="connsiteY1" fmla="*/ 393404 h 701749"/>
                <a:gd name="connsiteX2" fmla="*/ 478466 w 1307805"/>
                <a:gd name="connsiteY2" fmla="*/ 244549 h 701749"/>
                <a:gd name="connsiteX3" fmla="*/ 1307805 w 1307805"/>
                <a:gd name="connsiteY3" fmla="*/ 0 h 701749"/>
              </a:gdLst>
              <a:ahLst/>
              <a:cxnLst>
                <a:cxn ang="0">
                  <a:pos x="connsiteX0" y="connsiteY0"/>
                </a:cxn>
                <a:cxn ang="0">
                  <a:pos x="connsiteX1" y="connsiteY1"/>
                </a:cxn>
                <a:cxn ang="0">
                  <a:pos x="connsiteX2" y="connsiteY2"/>
                </a:cxn>
                <a:cxn ang="0">
                  <a:pos x="connsiteX3" y="connsiteY3"/>
                </a:cxn>
              </a:cxnLst>
              <a:rect l="l" t="t" r="r" b="b"/>
              <a:pathLst>
                <a:path w="1307805" h="701749">
                  <a:moveTo>
                    <a:pt x="0" y="701749"/>
                  </a:moveTo>
                  <a:cubicBezTo>
                    <a:pt x="29240" y="585676"/>
                    <a:pt x="58480" y="469604"/>
                    <a:pt x="138224" y="393404"/>
                  </a:cubicBezTo>
                  <a:cubicBezTo>
                    <a:pt x="217968" y="317204"/>
                    <a:pt x="283536" y="310116"/>
                    <a:pt x="478466" y="244549"/>
                  </a:cubicBezTo>
                  <a:cubicBezTo>
                    <a:pt x="673396" y="178982"/>
                    <a:pt x="990600" y="58479"/>
                    <a:pt x="1307805" y="0"/>
                  </a:cubicBezTo>
                </a:path>
              </a:pathLst>
            </a:custGeom>
            <a:noFill/>
            <a:ln w="28575">
              <a:solidFill>
                <a:schemeClr val="accent4">
                  <a:lumMod val="50000"/>
                  <a:lumOff val="50000"/>
                </a:schemeClr>
              </a:solidFill>
            </a:ln>
            <a:effectLst/>
            <a:extLst>
              <a:ext uri="{909E8E84-426E-40DD-AFC4-6F175D3DCCD1}"/>
              <a:ext uri="{91240B29-F687-4F45-9708-019B960494DF}"/>
              <a:ext uri="{AF507438-7753-43E0-B8FC-AC1667EBCBE1}"/>
            </a:extLst>
          </p:spPr>
          <p:txBody>
            <a:bodyPr lIns="121935" tIns="60968" rIns="121935" bIns="60968"/>
            <a:lstStyle/>
            <a:p>
              <a:pPr>
                <a:buClr>
                  <a:srgbClr val="CC9900"/>
                </a:buClr>
                <a:buFont typeface="Wingdings" pitchFamily="2" charset="2"/>
                <a:buChar char="n"/>
                <a:defRPr/>
              </a:pPr>
              <a:endParaRPr lang="zh-CN" altLang="en-US" sz="1100" dirty="0">
                <a:solidFill>
                  <a:schemeClr val="bg1"/>
                </a:solidFill>
                <a:latin typeface="Arial" pitchFamily="34" charset="0"/>
                <a:ea typeface="华文细黑"/>
                <a:cs typeface="Arial" pitchFamily="34" charset="0"/>
              </a:endParaRPr>
            </a:p>
          </p:txBody>
        </p:sp>
        <p:sp>
          <p:nvSpPr>
            <p:cNvPr id="174" name="任意多边形 173"/>
            <p:cNvSpPr/>
            <p:nvPr/>
          </p:nvSpPr>
          <p:spPr bwMode="auto">
            <a:xfrm>
              <a:off x="3109651" y="1236372"/>
              <a:ext cx="766890" cy="613595"/>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Lst>
              <a:ahLst/>
              <a:cxnLst>
                <a:cxn ang="0">
                  <a:pos x="connsiteX0" y="connsiteY0"/>
                </a:cxn>
                <a:cxn ang="0">
                  <a:pos x="connsiteX1" y="connsiteY1"/>
                </a:cxn>
                <a:cxn ang="0">
                  <a:pos x="connsiteX2" y="connsiteY2"/>
                </a:cxn>
                <a:cxn ang="0">
                  <a:pos x="connsiteX3" y="connsiteY3"/>
                </a:cxn>
              </a:cxnLst>
              <a:rect l="l" t="t" r="r" b="b"/>
              <a:pathLst>
                <a:path w="1307805" h="627321">
                  <a:moveTo>
                    <a:pt x="0" y="627321"/>
                  </a:moveTo>
                  <a:cubicBezTo>
                    <a:pt x="29240" y="511248"/>
                    <a:pt x="58480" y="395176"/>
                    <a:pt x="138224" y="318976"/>
                  </a:cubicBezTo>
                  <a:cubicBezTo>
                    <a:pt x="217968" y="242776"/>
                    <a:pt x="283536" y="223284"/>
                    <a:pt x="478466" y="170121"/>
                  </a:cubicBezTo>
                  <a:cubicBezTo>
                    <a:pt x="673396" y="116958"/>
                    <a:pt x="990600" y="58479"/>
                    <a:pt x="1307805" y="0"/>
                  </a:cubicBezTo>
                </a:path>
              </a:pathLst>
            </a:custGeom>
            <a:noFill/>
            <a:ln w="28575">
              <a:solidFill>
                <a:schemeClr val="accent4">
                  <a:lumMod val="50000"/>
                  <a:lumOff val="50000"/>
                </a:schemeClr>
              </a:solidFill>
            </a:ln>
            <a:effectLst/>
            <a:extLst>
              <a:ext uri="{909E8E84-426E-40DD-AFC4-6F175D3DCCD1}"/>
              <a:ext uri="{91240B29-F687-4F45-9708-019B960494DF}"/>
              <a:ext uri="{AF507438-7753-43E0-B8FC-AC1667EBCBE1}"/>
            </a:extLst>
          </p:spPr>
          <p:txBody>
            <a:bodyPr lIns="121935" tIns="60968" rIns="121935" bIns="60968"/>
            <a:lstStyle/>
            <a:p>
              <a:pPr>
                <a:buClr>
                  <a:srgbClr val="CC9900"/>
                </a:buClr>
                <a:buFont typeface="Wingdings" pitchFamily="2" charset="2"/>
                <a:buChar char="n"/>
                <a:defRPr/>
              </a:pPr>
              <a:endParaRPr lang="zh-CN" altLang="en-US" sz="1100" dirty="0">
                <a:solidFill>
                  <a:schemeClr val="bg1"/>
                </a:solidFill>
                <a:latin typeface="Arial" pitchFamily="34" charset="0"/>
                <a:ea typeface="华文细黑"/>
                <a:cs typeface="Arial" pitchFamily="34" charset="0"/>
              </a:endParaRPr>
            </a:p>
          </p:txBody>
        </p:sp>
        <p:sp>
          <p:nvSpPr>
            <p:cNvPr id="204" name="TextBox 43"/>
            <p:cNvSpPr txBox="1">
              <a:spLocks noChangeArrowheads="1"/>
            </p:cNvSpPr>
            <p:nvPr/>
          </p:nvSpPr>
          <p:spPr bwMode="auto">
            <a:xfrm>
              <a:off x="722646" y="3349424"/>
              <a:ext cx="829142" cy="424716"/>
            </a:xfrm>
            <a:prstGeom prst="rect">
              <a:avLst/>
            </a:prstGeom>
            <a:noFill/>
            <a:ln w="9525">
              <a:noFill/>
              <a:miter lim="800000"/>
              <a:headEnd/>
              <a:tailEnd/>
            </a:ln>
          </p:spPr>
          <p:txBody>
            <a:bodyPr wrap="none" lIns="121935" tIns="60968" rIns="121935" bIns="60968">
              <a:spAutoFit/>
            </a:bodyPr>
            <a:lstStyle/>
            <a:p>
              <a:pPr algn="ctr"/>
              <a:r>
                <a:rPr lang="zh-CN" altLang="en-US" sz="1050" b="1" dirty="0" smtClean="0">
                  <a:solidFill>
                    <a:schemeClr val="bg1"/>
                  </a:solidFill>
                  <a:latin typeface="Arial" pitchFamily="34" charset="0"/>
                  <a:ea typeface="微软雅黑" pitchFamily="34" charset="-122"/>
                  <a:cs typeface="Arial" pitchFamily="34" charset="0"/>
                  <a:sym typeface="Arial" charset="0"/>
                </a:rPr>
                <a:t>接</a:t>
              </a:r>
              <a:r>
                <a:rPr lang="zh-CN" altLang="en-US" sz="1050" b="1" dirty="0">
                  <a:solidFill>
                    <a:schemeClr val="bg1"/>
                  </a:solidFill>
                  <a:latin typeface="Arial" pitchFamily="34" charset="0"/>
                  <a:ea typeface="微软雅黑" pitchFamily="34" charset="-122"/>
                  <a:cs typeface="Arial" pitchFamily="34" charset="0"/>
                  <a:sym typeface="Arial" charset="0"/>
                </a:rPr>
                <a:t>入</a:t>
              </a:r>
              <a:r>
                <a:rPr lang="zh-CN" altLang="en-US" sz="1050" b="1" dirty="0" smtClean="0">
                  <a:solidFill>
                    <a:schemeClr val="bg1"/>
                  </a:solidFill>
                  <a:latin typeface="Arial" pitchFamily="34" charset="0"/>
                  <a:ea typeface="微软雅黑" pitchFamily="34" charset="-122"/>
                  <a:cs typeface="Arial" pitchFamily="34" charset="0"/>
                  <a:sym typeface="Arial" charset="0"/>
                </a:rPr>
                <a:t>层</a:t>
              </a:r>
              <a:endParaRPr lang="en-US" altLang="zh-CN" sz="1050" b="1" dirty="0">
                <a:solidFill>
                  <a:schemeClr val="bg1"/>
                </a:solidFill>
                <a:latin typeface="Arial" pitchFamily="34" charset="0"/>
                <a:ea typeface="微软雅黑" pitchFamily="34" charset="-122"/>
                <a:cs typeface="Arial" pitchFamily="34" charset="0"/>
                <a:sym typeface="Arial" charset="0"/>
              </a:endParaRPr>
            </a:p>
          </p:txBody>
        </p:sp>
        <p:sp>
          <p:nvSpPr>
            <p:cNvPr id="224" name="TextBox 45"/>
            <p:cNvSpPr txBox="1">
              <a:spLocks noChangeArrowheads="1"/>
            </p:cNvSpPr>
            <p:nvPr/>
          </p:nvSpPr>
          <p:spPr bwMode="auto">
            <a:xfrm>
              <a:off x="722646" y="2207386"/>
              <a:ext cx="829142" cy="424716"/>
            </a:xfrm>
            <a:prstGeom prst="rect">
              <a:avLst/>
            </a:prstGeom>
            <a:noFill/>
            <a:ln w="9525">
              <a:noFill/>
              <a:miter lim="800000"/>
              <a:headEnd/>
              <a:tailEnd/>
            </a:ln>
          </p:spPr>
          <p:txBody>
            <a:bodyPr wrap="none" lIns="121935" tIns="60968" rIns="121935" bIns="60968">
              <a:spAutoFit/>
            </a:bodyPr>
            <a:lstStyle/>
            <a:p>
              <a:pPr algn="ctr"/>
              <a:r>
                <a:rPr lang="zh-CN" altLang="en-US" sz="1050" b="1" dirty="0" smtClean="0">
                  <a:solidFill>
                    <a:schemeClr val="bg1"/>
                  </a:solidFill>
                  <a:latin typeface="Arial" pitchFamily="34" charset="0"/>
                  <a:ea typeface="微软雅黑" pitchFamily="34" charset="-122"/>
                  <a:cs typeface="Arial" pitchFamily="34" charset="0"/>
                  <a:sym typeface="Arial" charset="0"/>
                </a:rPr>
                <a:t>核</a:t>
              </a:r>
              <a:r>
                <a:rPr lang="zh-CN" altLang="en-US" sz="1050" b="1" dirty="0">
                  <a:solidFill>
                    <a:schemeClr val="bg1"/>
                  </a:solidFill>
                  <a:latin typeface="Arial" pitchFamily="34" charset="0"/>
                  <a:ea typeface="微软雅黑" pitchFamily="34" charset="-122"/>
                  <a:cs typeface="Arial" pitchFamily="34" charset="0"/>
                  <a:sym typeface="Arial" charset="0"/>
                </a:rPr>
                <a:t>心</a:t>
              </a:r>
              <a:r>
                <a:rPr lang="zh-CN" altLang="en-US" sz="1050" b="1" dirty="0" smtClean="0">
                  <a:solidFill>
                    <a:schemeClr val="bg1"/>
                  </a:solidFill>
                  <a:latin typeface="Arial" pitchFamily="34" charset="0"/>
                  <a:ea typeface="微软雅黑" pitchFamily="34" charset="-122"/>
                  <a:cs typeface="Arial" pitchFamily="34" charset="0"/>
                  <a:sym typeface="Arial" charset="0"/>
                </a:rPr>
                <a:t>层</a:t>
              </a:r>
              <a:endParaRPr lang="en-US" altLang="zh-CN" sz="1050" b="1" dirty="0">
                <a:solidFill>
                  <a:schemeClr val="bg1"/>
                </a:solidFill>
                <a:latin typeface="Arial" pitchFamily="34" charset="0"/>
                <a:ea typeface="微软雅黑" pitchFamily="34" charset="-122"/>
                <a:cs typeface="Arial" pitchFamily="34" charset="0"/>
                <a:sym typeface="Arial" charset="0"/>
              </a:endParaRPr>
            </a:p>
          </p:txBody>
        </p:sp>
        <p:sp>
          <p:nvSpPr>
            <p:cNvPr id="227" name="矩形 226"/>
            <p:cNvSpPr/>
            <p:nvPr/>
          </p:nvSpPr>
          <p:spPr bwMode="auto">
            <a:xfrm>
              <a:off x="520836" y="1032932"/>
              <a:ext cx="4014245" cy="1447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1400" dirty="0" smtClean="0">
                <a:solidFill>
                  <a:schemeClr val="bg1"/>
                </a:solidFill>
                <a:latin typeface="Arial" charset="0"/>
              </a:endParaRPr>
            </a:p>
          </p:txBody>
        </p:sp>
        <p:grpSp>
          <p:nvGrpSpPr>
            <p:cNvPr id="7" name="组合 126"/>
            <p:cNvGrpSpPr/>
            <p:nvPr/>
          </p:nvGrpSpPr>
          <p:grpSpPr>
            <a:xfrm>
              <a:off x="3500636" y="1129298"/>
              <a:ext cx="871588" cy="452833"/>
              <a:chOff x="3779912" y="1829235"/>
              <a:chExt cx="653521" cy="339625"/>
            </a:xfrm>
          </p:grpSpPr>
          <p:sp>
            <p:nvSpPr>
              <p:cNvPr id="229" name="云形 228"/>
              <p:cNvSpPr/>
              <p:nvPr/>
            </p:nvSpPr>
            <p:spPr bwMode="auto">
              <a:xfrm>
                <a:off x="3779912" y="1829235"/>
                <a:ext cx="633952" cy="339625"/>
              </a:xfrm>
              <a:prstGeom prst="cloud">
                <a:avLst/>
              </a:prstGeom>
              <a:solidFill>
                <a:srgbClr val="00B0F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219352">
                  <a:buClr>
                    <a:srgbClr val="CC9900"/>
                  </a:buClr>
                </a:pPr>
                <a:endParaRPr lang="zh-CN" altLang="en-US" sz="1050" dirty="0" smtClean="0">
                  <a:solidFill>
                    <a:schemeClr val="bg1"/>
                  </a:solidFill>
                  <a:latin typeface="Arial" charset="0"/>
                </a:endParaRPr>
              </a:p>
            </p:txBody>
          </p:sp>
          <p:sp>
            <p:nvSpPr>
              <p:cNvPr id="230" name="TextBox 229"/>
              <p:cNvSpPr txBox="1"/>
              <p:nvPr/>
            </p:nvSpPr>
            <p:spPr>
              <a:xfrm>
                <a:off x="3804171" y="1888709"/>
                <a:ext cx="629262" cy="258871"/>
              </a:xfrm>
              <a:prstGeom prst="rect">
                <a:avLst/>
              </a:prstGeom>
              <a:noFill/>
            </p:spPr>
            <p:txBody>
              <a:bodyPr wrap="square" rtlCol="0">
                <a:spAutoFit/>
              </a:bodyPr>
              <a:lstStyle/>
              <a:p>
                <a:r>
                  <a:rPr lang="en-US" altLang="zh-CN" sz="900" b="1" dirty="0" smtClean="0">
                    <a:solidFill>
                      <a:schemeClr val="bg1"/>
                    </a:solidFill>
                    <a:latin typeface="Arial" charset="0"/>
                  </a:rPr>
                  <a:t>Internet</a:t>
                </a:r>
                <a:endParaRPr lang="zh-CN" altLang="en-US" sz="900" b="1" dirty="0" smtClean="0">
                  <a:solidFill>
                    <a:schemeClr val="bg1"/>
                  </a:solidFill>
                  <a:latin typeface="Arial" charset="0"/>
                </a:endParaRPr>
              </a:p>
            </p:txBody>
          </p:sp>
        </p:grpSp>
        <p:grpSp>
          <p:nvGrpSpPr>
            <p:cNvPr id="8" name="组合 127"/>
            <p:cNvGrpSpPr/>
            <p:nvPr/>
          </p:nvGrpSpPr>
          <p:grpSpPr>
            <a:xfrm>
              <a:off x="2005525" y="1132959"/>
              <a:ext cx="930859" cy="452833"/>
              <a:chOff x="4675254" y="1829235"/>
              <a:chExt cx="724837" cy="339625"/>
            </a:xfrm>
          </p:grpSpPr>
          <p:sp>
            <p:nvSpPr>
              <p:cNvPr id="236" name="云形 235"/>
              <p:cNvSpPr/>
              <p:nvPr/>
            </p:nvSpPr>
            <p:spPr bwMode="auto">
              <a:xfrm>
                <a:off x="4675254" y="1829235"/>
                <a:ext cx="633952" cy="339625"/>
              </a:xfrm>
              <a:prstGeom prst="cloud">
                <a:avLst/>
              </a:prstGeom>
              <a:solidFill>
                <a:srgbClr val="92D05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219352">
                  <a:buClr>
                    <a:srgbClr val="CC9900"/>
                  </a:buClr>
                  <a:buFont typeface="Wingdings" pitchFamily="2" charset="2"/>
                  <a:buChar char="n"/>
                </a:pPr>
                <a:endParaRPr lang="zh-CN" altLang="en-US" sz="1400" dirty="0" smtClean="0">
                  <a:solidFill>
                    <a:schemeClr val="bg1"/>
                  </a:solidFill>
                  <a:latin typeface="Arial" charset="0"/>
                </a:endParaRPr>
              </a:p>
            </p:txBody>
          </p:sp>
          <p:sp>
            <p:nvSpPr>
              <p:cNvPr id="238" name="TextBox 237"/>
              <p:cNvSpPr txBox="1"/>
              <p:nvPr/>
            </p:nvSpPr>
            <p:spPr>
              <a:xfrm>
                <a:off x="4678473" y="1888711"/>
                <a:ext cx="721618" cy="258871"/>
              </a:xfrm>
              <a:prstGeom prst="rect">
                <a:avLst/>
              </a:prstGeom>
              <a:noFill/>
            </p:spPr>
            <p:txBody>
              <a:bodyPr wrap="square" rtlCol="0">
                <a:spAutoFit/>
              </a:bodyPr>
              <a:lstStyle/>
              <a:p>
                <a:r>
                  <a:rPr lang="en-US" altLang="zh-CN" sz="900" b="1" dirty="0" smtClean="0">
                    <a:solidFill>
                      <a:schemeClr val="bg1"/>
                    </a:solidFill>
                    <a:latin typeface="Arial" charset="0"/>
                  </a:rPr>
                  <a:t>CERNET</a:t>
                </a:r>
                <a:endParaRPr lang="zh-CN" altLang="en-US" sz="900" b="1" dirty="0" smtClean="0">
                  <a:solidFill>
                    <a:schemeClr val="bg1"/>
                  </a:solidFill>
                  <a:latin typeface="Arial" charset="0"/>
                </a:endParaRPr>
              </a:p>
            </p:txBody>
          </p:sp>
        </p:grpSp>
        <p:pic>
          <p:nvPicPr>
            <p:cNvPr id="239" name="Picture 456" descr="图片235"/>
            <p:cNvPicPr>
              <a:picLocks noChangeAspect="1" noChangeArrowheads="1"/>
            </p:cNvPicPr>
            <p:nvPr/>
          </p:nvPicPr>
          <p:blipFill>
            <a:blip r:embed="rId5" cstate="print"/>
            <a:srcRect/>
            <a:stretch>
              <a:fillRect/>
            </a:stretch>
          </p:blipFill>
          <p:spPr bwMode="auto">
            <a:xfrm>
              <a:off x="2922773" y="1522068"/>
              <a:ext cx="480125" cy="454629"/>
            </a:xfrm>
            <a:prstGeom prst="rect">
              <a:avLst/>
            </a:prstGeom>
            <a:noFill/>
            <a:effectLst>
              <a:outerShdw blurRad="50800" dist="38100" dir="2700000" algn="tl" rotWithShape="0">
                <a:prstClr val="black">
                  <a:alpha val="40000"/>
                </a:prstClr>
              </a:outerShdw>
            </a:effectLst>
          </p:spPr>
        </p:pic>
        <p:sp>
          <p:nvSpPr>
            <p:cNvPr id="240" name="TextBox 65"/>
            <p:cNvSpPr txBox="1">
              <a:spLocks noChangeArrowheads="1"/>
            </p:cNvSpPr>
            <p:nvPr/>
          </p:nvSpPr>
          <p:spPr bwMode="auto">
            <a:xfrm>
              <a:off x="1363489" y="2217103"/>
              <a:ext cx="993346" cy="670591"/>
            </a:xfrm>
            <a:prstGeom prst="rect">
              <a:avLst/>
            </a:prstGeom>
            <a:noFill/>
            <a:ln w="9525">
              <a:noFill/>
              <a:miter lim="800000"/>
              <a:headEnd/>
              <a:tailEnd/>
            </a:ln>
          </p:spPr>
          <p:txBody>
            <a:bodyPr wrap="square" lIns="121935" tIns="60968" rIns="121935" bIns="60968">
              <a:spAutoFit/>
            </a:bodyPr>
            <a:lstStyle/>
            <a:p>
              <a:pPr algn="ctr"/>
              <a:r>
                <a:rPr lang="en-US" altLang="zh-CN" sz="1050" b="1" dirty="0" smtClean="0">
                  <a:solidFill>
                    <a:schemeClr val="bg1"/>
                  </a:solidFill>
                  <a:latin typeface="Arial" pitchFamily="34" charset="0"/>
                  <a:ea typeface="微软雅黑" pitchFamily="34" charset="-122"/>
                  <a:cs typeface="Arial" pitchFamily="34" charset="0"/>
                  <a:sym typeface="Arial" charset="0"/>
                </a:rPr>
                <a:t>AC Inside</a:t>
              </a:r>
              <a:endParaRPr lang="zh-CN" altLang="en-US" sz="1050" b="1" dirty="0">
                <a:solidFill>
                  <a:schemeClr val="bg1"/>
                </a:solidFill>
                <a:latin typeface="Arial" pitchFamily="34" charset="0"/>
                <a:ea typeface="微软雅黑" pitchFamily="34" charset="-122"/>
                <a:cs typeface="Arial" pitchFamily="34" charset="0"/>
                <a:sym typeface="Arial" charset="0"/>
              </a:endParaRPr>
            </a:p>
          </p:txBody>
        </p:sp>
        <p:pic>
          <p:nvPicPr>
            <p:cNvPr id="241" name="Picture 338" descr="图片262"/>
            <p:cNvPicPr>
              <a:picLocks noChangeAspect="1" noChangeArrowheads="1"/>
            </p:cNvPicPr>
            <p:nvPr/>
          </p:nvPicPr>
          <p:blipFill>
            <a:blip r:embed="rId6" cstate="print"/>
            <a:srcRect/>
            <a:stretch>
              <a:fillRect/>
            </a:stretch>
          </p:blipFill>
          <p:spPr bwMode="auto">
            <a:xfrm>
              <a:off x="1867681" y="4620861"/>
              <a:ext cx="480125" cy="501949"/>
            </a:xfrm>
            <a:prstGeom prst="rect">
              <a:avLst/>
            </a:prstGeom>
            <a:noFill/>
            <a:ln w="9525">
              <a:noFill/>
              <a:miter lim="800000"/>
              <a:headEnd/>
              <a:tailEnd/>
            </a:ln>
          </p:spPr>
        </p:pic>
        <p:pic>
          <p:nvPicPr>
            <p:cNvPr id="242" name="Picture 338" descr="图片262"/>
            <p:cNvPicPr>
              <a:picLocks noChangeAspect="1" noChangeArrowheads="1"/>
            </p:cNvPicPr>
            <p:nvPr/>
          </p:nvPicPr>
          <p:blipFill>
            <a:blip r:embed="rId6" cstate="print"/>
            <a:srcRect/>
            <a:stretch>
              <a:fillRect/>
            </a:stretch>
          </p:blipFill>
          <p:spPr bwMode="auto">
            <a:xfrm>
              <a:off x="3239638" y="4506110"/>
              <a:ext cx="480125" cy="501949"/>
            </a:xfrm>
            <a:prstGeom prst="rect">
              <a:avLst/>
            </a:prstGeom>
            <a:noFill/>
            <a:ln w="9525">
              <a:noFill/>
              <a:miter lim="800000"/>
              <a:headEnd/>
              <a:tailEnd/>
            </a:ln>
          </p:spPr>
        </p:pic>
        <p:pic>
          <p:nvPicPr>
            <p:cNvPr id="243" name="Picture 338" descr="图片262"/>
            <p:cNvPicPr>
              <a:picLocks noChangeAspect="1" noChangeArrowheads="1"/>
            </p:cNvPicPr>
            <p:nvPr/>
          </p:nvPicPr>
          <p:blipFill>
            <a:blip r:embed="rId6" cstate="print"/>
            <a:srcRect/>
            <a:stretch>
              <a:fillRect/>
            </a:stretch>
          </p:blipFill>
          <p:spPr bwMode="auto">
            <a:xfrm>
              <a:off x="4611595" y="4549141"/>
              <a:ext cx="480125" cy="501949"/>
            </a:xfrm>
            <a:prstGeom prst="rect">
              <a:avLst/>
            </a:prstGeom>
            <a:noFill/>
            <a:ln w="9525">
              <a:noFill/>
              <a:miter lim="800000"/>
              <a:headEnd/>
              <a:tailEnd/>
            </a:ln>
          </p:spPr>
        </p:pic>
        <p:cxnSp>
          <p:nvCxnSpPr>
            <p:cNvPr id="244" name="直接连接符 243"/>
            <p:cNvCxnSpPr>
              <a:stCxn id="302" idx="2"/>
              <a:endCxn id="241" idx="0"/>
            </p:cNvCxnSpPr>
            <p:nvPr/>
          </p:nvCxnSpPr>
          <p:spPr bwMode="auto">
            <a:xfrm>
              <a:off x="1789324" y="4358066"/>
              <a:ext cx="318420" cy="262795"/>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5" name="直接连接符 244"/>
            <p:cNvCxnSpPr>
              <a:stCxn id="279" idx="3"/>
              <a:endCxn id="242" idx="0"/>
            </p:cNvCxnSpPr>
            <p:nvPr/>
          </p:nvCxnSpPr>
          <p:spPr bwMode="auto">
            <a:xfrm>
              <a:off x="3209923" y="4259294"/>
              <a:ext cx="269778" cy="246816"/>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8" name="直接连接符 247"/>
            <p:cNvCxnSpPr>
              <a:stCxn id="300" idx="2"/>
              <a:endCxn id="301" idx="0"/>
            </p:cNvCxnSpPr>
            <p:nvPr/>
          </p:nvCxnSpPr>
          <p:spPr bwMode="auto">
            <a:xfrm flipH="1">
              <a:off x="4306462" y="4307495"/>
              <a:ext cx="250324" cy="227305"/>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9" name="直接连接符 248"/>
            <p:cNvCxnSpPr>
              <a:stCxn id="300" idx="2"/>
              <a:endCxn id="243" idx="0"/>
            </p:cNvCxnSpPr>
            <p:nvPr/>
          </p:nvCxnSpPr>
          <p:spPr bwMode="auto">
            <a:xfrm>
              <a:off x="4556787" y="4307494"/>
              <a:ext cx="294871" cy="241647"/>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50" name="圆角矩形 249"/>
            <p:cNvSpPr/>
            <p:nvPr/>
          </p:nvSpPr>
          <p:spPr bwMode="auto">
            <a:xfrm>
              <a:off x="1071564" y="3613709"/>
              <a:ext cx="1367472" cy="2356124"/>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1400" dirty="0" smtClean="0">
                <a:solidFill>
                  <a:schemeClr val="bg1"/>
                </a:solidFill>
                <a:latin typeface="Arial" charset="0"/>
              </a:endParaRPr>
            </a:p>
          </p:txBody>
        </p:sp>
        <p:sp>
          <p:nvSpPr>
            <p:cNvPr id="251" name="圆角矩形 250"/>
            <p:cNvSpPr/>
            <p:nvPr/>
          </p:nvSpPr>
          <p:spPr bwMode="auto">
            <a:xfrm>
              <a:off x="2540661" y="3599365"/>
              <a:ext cx="1270331" cy="2336601"/>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1400" dirty="0" smtClean="0">
                <a:solidFill>
                  <a:schemeClr val="bg1"/>
                </a:solidFill>
                <a:latin typeface="Arial" charset="0"/>
              </a:endParaRPr>
            </a:p>
          </p:txBody>
        </p:sp>
        <p:sp>
          <p:nvSpPr>
            <p:cNvPr id="256" name="圆角矩形 255"/>
            <p:cNvSpPr/>
            <p:nvPr/>
          </p:nvSpPr>
          <p:spPr bwMode="auto">
            <a:xfrm>
              <a:off x="3912619" y="3599365"/>
              <a:ext cx="1270331" cy="2353535"/>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1400" dirty="0" smtClean="0">
                <a:solidFill>
                  <a:schemeClr val="bg1"/>
                </a:solidFill>
                <a:latin typeface="Arial" charset="0"/>
              </a:endParaRPr>
            </a:p>
          </p:txBody>
        </p:sp>
        <p:sp>
          <p:nvSpPr>
            <p:cNvPr id="261" name="TextBox 43"/>
            <p:cNvSpPr txBox="1">
              <a:spLocks noChangeArrowheads="1"/>
            </p:cNvSpPr>
            <p:nvPr/>
          </p:nvSpPr>
          <p:spPr bwMode="auto">
            <a:xfrm>
              <a:off x="1236931" y="5607882"/>
              <a:ext cx="1142836" cy="414218"/>
            </a:xfrm>
            <a:prstGeom prst="rect">
              <a:avLst/>
            </a:prstGeom>
            <a:noFill/>
            <a:ln w="9525">
              <a:noFill/>
              <a:miter lim="800000"/>
              <a:headEnd/>
              <a:tailEnd/>
            </a:ln>
          </p:spPr>
          <p:txBody>
            <a:bodyPr wrap="none" lIns="121935" tIns="60968" rIns="121935" bIns="60968">
              <a:spAutoFit/>
            </a:bodyPr>
            <a:lstStyle/>
            <a:p>
              <a:pPr algn="ctr"/>
              <a:r>
                <a:rPr lang="zh-CN" altLang="en-US" sz="1000" b="1" u="sng" dirty="0" smtClean="0">
                  <a:solidFill>
                    <a:schemeClr val="bg1"/>
                  </a:solidFill>
                  <a:latin typeface="Arial" pitchFamily="34" charset="0"/>
                  <a:ea typeface="微软雅黑" pitchFamily="34" charset="-122"/>
                  <a:cs typeface="Arial" pitchFamily="34" charset="0"/>
                  <a:sym typeface="Arial" charset="0"/>
                </a:rPr>
                <a:t>教学</a:t>
              </a:r>
              <a:r>
                <a:rPr lang="en-US" altLang="zh-CN" sz="1000" b="1" u="sng" dirty="0" smtClean="0">
                  <a:solidFill>
                    <a:schemeClr val="bg1"/>
                  </a:solidFill>
                  <a:latin typeface="Arial" pitchFamily="34" charset="0"/>
                  <a:ea typeface="微软雅黑" pitchFamily="34" charset="-122"/>
                  <a:cs typeface="Arial" pitchFamily="34" charset="0"/>
                  <a:sym typeface="Arial" charset="0"/>
                </a:rPr>
                <a:t>/</a:t>
              </a:r>
              <a:r>
                <a:rPr lang="zh-CN" altLang="en-US" sz="1000" b="1" u="sng" dirty="0" smtClean="0">
                  <a:solidFill>
                    <a:schemeClr val="bg1"/>
                  </a:solidFill>
                  <a:latin typeface="Arial" pitchFamily="34" charset="0"/>
                  <a:ea typeface="微软雅黑" pitchFamily="34" charset="-122"/>
                  <a:cs typeface="Arial" pitchFamily="34" charset="0"/>
                  <a:sym typeface="Arial" charset="0"/>
                </a:rPr>
                <a:t>办公区</a:t>
              </a:r>
              <a:endParaRPr lang="en-US" altLang="zh-CN" sz="1000" b="1" u="sng" dirty="0">
                <a:solidFill>
                  <a:schemeClr val="bg1"/>
                </a:solidFill>
                <a:latin typeface="Arial" pitchFamily="34" charset="0"/>
                <a:ea typeface="微软雅黑" pitchFamily="34" charset="-122"/>
                <a:cs typeface="Arial" pitchFamily="34" charset="0"/>
                <a:sym typeface="Arial" charset="0"/>
              </a:endParaRPr>
            </a:p>
          </p:txBody>
        </p:sp>
        <p:sp>
          <p:nvSpPr>
            <p:cNvPr id="268" name="TextBox 43"/>
            <p:cNvSpPr txBox="1">
              <a:spLocks noChangeArrowheads="1"/>
            </p:cNvSpPr>
            <p:nvPr/>
          </p:nvSpPr>
          <p:spPr bwMode="auto">
            <a:xfrm>
              <a:off x="2919788" y="5595182"/>
              <a:ext cx="622660" cy="414218"/>
            </a:xfrm>
            <a:prstGeom prst="rect">
              <a:avLst/>
            </a:prstGeom>
            <a:noFill/>
            <a:ln w="9525">
              <a:noFill/>
              <a:miter lim="800000"/>
              <a:headEnd/>
              <a:tailEnd/>
            </a:ln>
          </p:spPr>
          <p:txBody>
            <a:bodyPr wrap="none" lIns="121935" tIns="60968" rIns="121935" bIns="60968">
              <a:spAutoFit/>
            </a:bodyPr>
            <a:lstStyle/>
            <a:p>
              <a:pPr algn="ctr"/>
              <a:r>
                <a:rPr lang="zh-CN" altLang="en-US" sz="1000" b="1" u="sng" dirty="0" smtClean="0">
                  <a:solidFill>
                    <a:schemeClr val="bg1"/>
                  </a:solidFill>
                  <a:latin typeface="Arial" pitchFamily="34" charset="0"/>
                  <a:ea typeface="微软雅黑" pitchFamily="34" charset="-122"/>
                  <a:cs typeface="Arial" pitchFamily="34" charset="0"/>
                  <a:sym typeface="Arial" charset="0"/>
                </a:rPr>
                <a:t>宿舍</a:t>
              </a:r>
              <a:endParaRPr lang="en-US" altLang="zh-CN" sz="1000" b="1" u="sng" dirty="0">
                <a:solidFill>
                  <a:schemeClr val="bg1"/>
                </a:solidFill>
                <a:latin typeface="Arial" pitchFamily="34" charset="0"/>
                <a:ea typeface="微软雅黑" pitchFamily="34" charset="-122"/>
                <a:cs typeface="Arial" pitchFamily="34" charset="0"/>
                <a:sym typeface="Arial" charset="0"/>
              </a:endParaRPr>
            </a:p>
          </p:txBody>
        </p:sp>
        <p:sp>
          <p:nvSpPr>
            <p:cNvPr id="269" name="TextBox 43"/>
            <p:cNvSpPr txBox="1">
              <a:spLocks noChangeArrowheads="1"/>
            </p:cNvSpPr>
            <p:nvPr/>
          </p:nvSpPr>
          <p:spPr bwMode="auto">
            <a:xfrm>
              <a:off x="4069395" y="5595182"/>
              <a:ext cx="940324" cy="414218"/>
            </a:xfrm>
            <a:prstGeom prst="rect">
              <a:avLst/>
            </a:prstGeom>
            <a:noFill/>
            <a:ln w="9525">
              <a:noFill/>
              <a:miter lim="800000"/>
              <a:headEnd/>
              <a:tailEnd/>
            </a:ln>
          </p:spPr>
          <p:txBody>
            <a:bodyPr wrap="none" lIns="121935" tIns="60968" rIns="121935" bIns="60968">
              <a:spAutoFit/>
            </a:bodyPr>
            <a:lstStyle/>
            <a:p>
              <a:pPr algn="ctr"/>
              <a:r>
                <a:rPr lang="zh-CN" altLang="en-US" sz="1000" b="1" u="sng" dirty="0" smtClean="0">
                  <a:solidFill>
                    <a:schemeClr val="bg1"/>
                  </a:solidFill>
                  <a:latin typeface="Arial" pitchFamily="34" charset="0"/>
                  <a:ea typeface="微软雅黑" pitchFamily="34" charset="-122"/>
                  <a:cs typeface="Arial" pitchFamily="34" charset="0"/>
                  <a:sym typeface="Arial" charset="0"/>
                </a:rPr>
                <a:t>公共区域</a:t>
              </a:r>
              <a:endParaRPr lang="en-US" altLang="zh-CN" sz="1000" b="1" u="sng" dirty="0">
                <a:solidFill>
                  <a:schemeClr val="bg1"/>
                </a:solidFill>
                <a:latin typeface="Arial" pitchFamily="34" charset="0"/>
                <a:ea typeface="微软雅黑" pitchFamily="34" charset="-122"/>
                <a:cs typeface="Arial" pitchFamily="34" charset="0"/>
                <a:sym typeface="Arial" charset="0"/>
              </a:endParaRPr>
            </a:p>
          </p:txBody>
        </p:sp>
        <p:pic>
          <p:nvPicPr>
            <p:cNvPr id="270" name="Picture 3" descr="F:\PIC\16：10_PPT_pic\ICOS\Devices-computer-laptop-icon.png"/>
            <p:cNvPicPr>
              <a:picLocks noChangeAspect="1" noChangeArrowheads="1"/>
            </p:cNvPicPr>
            <p:nvPr/>
          </p:nvPicPr>
          <p:blipFill>
            <a:blip r:embed="rId7" cstate="screen"/>
            <a:srcRect/>
            <a:stretch>
              <a:fillRect/>
            </a:stretch>
          </p:blipFill>
          <p:spPr bwMode="auto">
            <a:xfrm>
              <a:off x="1238493" y="5207547"/>
              <a:ext cx="336717" cy="336629"/>
            </a:xfrm>
            <a:prstGeom prst="rect">
              <a:avLst/>
            </a:prstGeom>
            <a:noFill/>
          </p:spPr>
        </p:pic>
        <p:pic>
          <p:nvPicPr>
            <p:cNvPr id="271" name="Picture 12" descr="F:\PIC\16：10_PPT_pic\ICOS\touch-screen-kiosk-icon.png"/>
            <p:cNvPicPr>
              <a:picLocks noChangeAspect="1" noChangeArrowheads="1"/>
            </p:cNvPicPr>
            <p:nvPr/>
          </p:nvPicPr>
          <p:blipFill>
            <a:blip r:embed="rId8" cstate="screen"/>
            <a:srcRect/>
            <a:stretch>
              <a:fillRect/>
            </a:stretch>
          </p:blipFill>
          <p:spPr bwMode="auto">
            <a:xfrm>
              <a:off x="3846922" y="5135865"/>
              <a:ext cx="525070" cy="524933"/>
            </a:xfrm>
            <a:prstGeom prst="rect">
              <a:avLst/>
            </a:prstGeom>
            <a:noFill/>
          </p:spPr>
        </p:pic>
        <p:pic>
          <p:nvPicPr>
            <p:cNvPr id="272" name="Picture 8" descr="F:\PIC\16：10_PPT_pic\ICOS\iPad-icon.png"/>
            <p:cNvPicPr>
              <a:picLocks noChangeAspect="1" noChangeArrowheads="1"/>
            </p:cNvPicPr>
            <p:nvPr/>
          </p:nvPicPr>
          <p:blipFill>
            <a:blip r:embed="rId9" cstate="screen"/>
            <a:srcRect/>
            <a:stretch>
              <a:fillRect/>
            </a:stretch>
          </p:blipFill>
          <p:spPr bwMode="auto">
            <a:xfrm>
              <a:off x="4651831" y="5149130"/>
              <a:ext cx="469458" cy="469336"/>
            </a:xfrm>
            <a:prstGeom prst="rect">
              <a:avLst/>
            </a:prstGeom>
            <a:noFill/>
          </p:spPr>
        </p:pic>
        <p:pic>
          <p:nvPicPr>
            <p:cNvPr id="273" name="Picture 10" descr="F:\PIC\16：10_PPT_pic\ICOS\iPhone-icon.png"/>
            <p:cNvPicPr>
              <a:picLocks noChangeAspect="1" noChangeArrowheads="1"/>
            </p:cNvPicPr>
            <p:nvPr/>
          </p:nvPicPr>
          <p:blipFill>
            <a:blip r:embed="rId10" cstate="screen"/>
            <a:srcRect/>
            <a:stretch>
              <a:fillRect/>
            </a:stretch>
          </p:blipFill>
          <p:spPr bwMode="auto">
            <a:xfrm>
              <a:off x="4234516" y="5148723"/>
              <a:ext cx="520677" cy="520541"/>
            </a:xfrm>
            <a:prstGeom prst="rect">
              <a:avLst/>
            </a:prstGeom>
            <a:noFill/>
          </p:spPr>
        </p:pic>
        <p:pic>
          <p:nvPicPr>
            <p:cNvPr id="274" name="Picture 4" descr="F:\PIC\16：10_PPT_pic\ICOS\desktop-icon.png"/>
            <p:cNvPicPr>
              <a:picLocks noChangeAspect="1" noChangeArrowheads="1"/>
            </p:cNvPicPr>
            <p:nvPr/>
          </p:nvPicPr>
          <p:blipFill>
            <a:blip r:embed="rId11" cstate="screen"/>
            <a:srcRect/>
            <a:stretch>
              <a:fillRect/>
            </a:stretch>
          </p:blipFill>
          <p:spPr bwMode="auto">
            <a:xfrm>
              <a:off x="1980042" y="5180315"/>
              <a:ext cx="412857" cy="412749"/>
            </a:xfrm>
            <a:prstGeom prst="rect">
              <a:avLst/>
            </a:prstGeom>
            <a:noFill/>
          </p:spPr>
        </p:pic>
        <p:pic>
          <p:nvPicPr>
            <p:cNvPr id="275" name="Picture 8" descr="F:\PIC\16：10_PPT_pic\ICOS\notebook-icon.png"/>
            <p:cNvPicPr>
              <a:picLocks noChangeAspect="1" noChangeArrowheads="1"/>
            </p:cNvPicPr>
            <p:nvPr/>
          </p:nvPicPr>
          <p:blipFill>
            <a:blip r:embed="rId12" cstate="screen"/>
            <a:srcRect/>
            <a:stretch>
              <a:fillRect/>
            </a:stretch>
          </p:blipFill>
          <p:spPr bwMode="auto">
            <a:xfrm>
              <a:off x="1583806" y="5176146"/>
              <a:ext cx="417027" cy="416919"/>
            </a:xfrm>
            <a:prstGeom prst="rect">
              <a:avLst/>
            </a:prstGeom>
            <a:noFill/>
          </p:spPr>
        </p:pic>
        <p:pic>
          <p:nvPicPr>
            <p:cNvPr id="276" name="Picture 2" descr="F:\PIC\16：10_PPT_pic\ICOS\psp-2-icon.png"/>
            <p:cNvPicPr>
              <a:picLocks noChangeAspect="1" noChangeArrowheads="1"/>
            </p:cNvPicPr>
            <p:nvPr/>
          </p:nvPicPr>
          <p:blipFill>
            <a:blip r:embed="rId13" cstate="screen"/>
            <a:srcRect/>
            <a:stretch>
              <a:fillRect/>
            </a:stretch>
          </p:blipFill>
          <p:spPr bwMode="auto">
            <a:xfrm>
              <a:off x="2570905" y="5186950"/>
              <a:ext cx="404104" cy="403999"/>
            </a:xfrm>
            <a:prstGeom prst="rect">
              <a:avLst/>
            </a:prstGeom>
            <a:noFill/>
          </p:spPr>
        </p:pic>
        <p:pic>
          <p:nvPicPr>
            <p:cNvPr id="277" name="Picture 7" descr="F:\PIC\16：10_PPT_pic\ICOS\iPad-with-keyboard-icon.png"/>
            <p:cNvPicPr>
              <a:picLocks noChangeAspect="1" noChangeArrowheads="1"/>
            </p:cNvPicPr>
            <p:nvPr/>
          </p:nvPicPr>
          <p:blipFill>
            <a:blip r:embed="rId14" cstate="screen"/>
            <a:srcRect/>
            <a:stretch>
              <a:fillRect/>
            </a:stretch>
          </p:blipFill>
          <p:spPr bwMode="auto">
            <a:xfrm>
              <a:off x="2927862" y="5215114"/>
              <a:ext cx="387701" cy="387600"/>
            </a:xfrm>
            <a:prstGeom prst="rect">
              <a:avLst/>
            </a:prstGeom>
            <a:noFill/>
          </p:spPr>
        </p:pic>
        <p:pic>
          <p:nvPicPr>
            <p:cNvPr id="278" name="Picture 11" descr="F:\PIC\16：10_PPT_pic\ICOS\iPod-U2-icon.png"/>
            <p:cNvPicPr>
              <a:picLocks noChangeAspect="1" noChangeArrowheads="1"/>
            </p:cNvPicPr>
            <p:nvPr/>
          </p:nvPicPr>
          <p:blipFill>
            <a:blip r:embed="rId15" cstate="screen"/>
            <a:srcRect/>
            <a:stretch>
              <a:fillRect/>
            </a:stretch>
          </p:blipFill>
          <p:spPr bwMode="auto">
            <a:xfrm>
              <a:off x="3351494" y="5182999"/>
              <a:ext cx="434092" cy="433979"/>
            </a:xfrm>
            <a:prstGeom prst="rect">
              <a:avLst/>
            </a:prstGeom>
            <a:noFill/>
          </p:spPr>
        </p:pic>
        <p:pic>
          <p:nvPicPr>
            <p:cNvPr id="279" name="Picture 461" descr="图片240"/>
            <p:cNvPicPr>
              <a:picLocks noChangeAspect="1" noChangeArrowheads="1"/>
            </p:cNvPicPr>
            <p:nvPr/>
          </p:nvPicPr>
          <p:blipFill>
            <a:blip r:embed="rId16" cstate="print"/>
            <a:srcRect/>
            <a:stretch>
              <a:fillRect/>
            </a:stretch>
          </p:blipFill>
          <p:spPr bwMode="auto">
            <a:xfrm>
              <a:off x="2729797" y="4008489"/>
              <a:ext cx="480125" cy="501609"/>
            </a:xfrm>
            <a:prstGeom prst="rect">
              <a:avLst/>
            </a:prstGeom>
            <a:noFill/>
            <a:ln w="9525">
              <a:noFill/>
              <a:miter lim="800000"/>
              <a:headEnd/>
              <a:tailEnd/>
            </a:ln>
          </p:spPr>
        </p:pic>
        <p:cxnSp>
          <p:nvCxnSpPr>
            <p:cNvPr id="280" name="直接连接符 279"/>
            <p:cNvCxnSpPr>
              <a:stCxn id="306" idx="2"/>
              <a:endCxn id="302" idx="0"/>
            </p:cNvCxnSpPr>
            <p:nvPr/>
          </p:nvCxnSpPr>
          <p:spPr bwMode="auto">
            <a:xfrm flipH="1">
              <a:off x="1789324" y="2880235"/>
              <a:ext cx="801070" cy="971859"/>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1" name="直接连接符 280"/>
            <p:cNvCxnSpPr>
              <a:stCxn id="305" idx="2"/>
              <a:endCxn id="302" idx="0"/>
            </p:cNvCxnSpPr>
            <p:nvPr/>
          </p:nvCxnSpPr>
          <p:spPr bwMode="auto">
            <a:xfrm flipH="1">
              <a:off x="1789324" y="2880235"/>
              <a:ext cx="2020587" cy="971859"/>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2" name="直接连接符 281"/>
            <p:cNvCxnSpPr>
              <a:stCxn id="305" idx="2"/>
              <a:endCxn id="279" idx="0"/>
            </p:cNvCxnSpPr>
            <p:nvPr/>
          </p:nvCxnSpPr>
          <p:spPr bwMode="auto">
            <a:xfrm flipH="1">
              <a:off x="2969860" y="2880235"/>
              <a:ext cx="840051" cy="1128254"/>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3" name="直接连接符 282"/>
            <p:cNvCxnSpPr>
              <a:stCxn id="306" idx="2"/>
              <a:endCxn id="279" idx="0"/>
            </p:cNvCxnSpPr>
            <p:nvPr/>
          </p:nvCxnSpPr>
          <p:spPr bwMode="auto">
            <a:xfrm>
              <a:off x="2590394" y="2880235"/>
              <a:ext cx="379466" cy="1128254"/>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4" name="直接连接符 283"/>
            <p:cNvCxnSpPr>
              <a:stCxn id="306" idx="2"/>
              <a:endCxn id="300" idx="0"/>
            </p:cNvCxnSpPr>
            <p:nvPr/>
          </p:nvCxnSpPr>
          <p:spPr bwMode="auto">
            <a:xfrm>
              <a:off x="2590394" y="2880235"/>
              <a:ext cx="1966393" cy="925650"/>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5" name="直接连接符 284"/>
            <p:cNvCxnSpPr>
              <a:stCxn id="305" idx="2"/>
              <a:endCxn id="300" idx="0"/>
            </p:cNvCxnSpPr>
            <p:nvPr/>
          </p:nvCxnSpPr>
          <p:spPr bwMode="auto">
            <a:xfrm>
              <a:off x="3809911" y="2880235"/>
              <a:ext cx="746876" cy="925650"/>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6" name="直接连接符 285"/>
            <p:cNvCxnSpPr>
              <a:stCxn id="239" idx="2"/>
              <a:endCxn id="306" idx="0"/>
            </p:cNvCxnSpPr>
            <p:nvPr/>
          </p:nvCxnSpPr>
          <p:spPr bwMode="auto">
            <a:xfrm flipH="1">
              <a:off x="2590393" y="1976698"/>
              <a:ext cx="572442" cy="183537"/>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7" name="直接连接符 286"/>
            <p:cNvCxnSpPr>
              <a:stCxn id="239" idx="2"/>
              <a:endCxn id="305" idx="0"/>
            </p:cNvCxnSpPr>
            <p:nvPr/>
          </p:nvCxnSpPr>
          <p:spPr bwMode="auto">
            <a:xfrm>
              <a:off x="3162836" y="1976698"/>
              <a:ext cx="647075" cy="183537"/>
            </a:xfrm>
            <a:prstGeom prst="line">
              <a:avLst/>
            </a:prstGeom>
            <a:ln w="2540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sp>
          <p:nvSpPr>
            <p:cNvPr id="288" name="TextBox 44"/>
            <p:cNvSpPr txBox="1">
              <a:spLocks noChangeArrowheads="1"/>
            </p:cNvSpPr>
            <p:nvPr/>
          </p:nvSpPr>
          <p:spPr bwMode="auto">
            <a:xfrm>
              <a:off x="3661222" y="1879600"/>
              <a:ext cx="908558" cy="424716"/>
            </a:xfrm>
            <a:prstGeom prst="rect">
              <a:avLst/>
            </a:prstGeom>
            <a:noFill/>
            <a:ln w="9525">
              <a:noFill/>
              <a:miter lim="800000"/>
              <a:headEnd/>
              <a:tailEnd/>
            </a:ln>
          </p:spPr>
          <p:txBody>
            <a:bodyPr wrap="none" lIns="121935" tIns="60968" rIns="121935" bIns="60968">
              <a:spAutoFit/>
            </a:bodyPr>
            <a:lstStyle/>
            <a:p>
              <a:pPr algn="ctr"/>
              <a:r>
                <a:rPr lang="en-US" altLang="zh-CN" sz="1050" b="1" dirty="0" smtClean="0">
                  <a:solidFill>
                    <a:schemeClr val="bg1"/>
                  </a:solidFill>
                  <a:latin typeface="Arial" pitchFamily="34" charset="0"/>
                  <a:ea typeface="微软雅黑" pitchFamily="34" charset="-122"/>
                  <a:cs typeface="Arial" pitchFamily="34" charset="0"/>
                  <a:sym typeface="Arial" charset="0"/>
                </a:rPr>
                <a:t>S12700</a:t>
              </a:r>
              <a:endParaRPr lang="zh-CN" altLang="en-US" sz="1050" b="1" dirty="0" smtClean="0">
                <a:solidFill>
                  <a:schemeClr val="bg1"/>
                </a:solidFill>
                <a:latin typeface="Arial" pitchFamily="34" charset="0"/>
                <a:ea typeface="微软雅黑" pitchFamily="34" charset="-122"/>
                <a:cs typeface="Arial" pitchFamily="34" charset="0"/>
                <a:sym typeface="Arial" charset="0"/>
              </a:endParaRPr>
            </a:p>
          </p:txBody>
        </p:sp>
        <p:sp>
          <p:nvSpPr>
            <p:cNvPr id="289" name="TextBox 44"/>
            <p:cNvSpPr txBox="1">
              <a:spLocks noChangeArrowheads="1"/>
            </p:cNvSpPr>
            <p:nvPr/>
          </p:nvSpPr>
          <p:spPr bwMode="auto">
            <a:xfrm>
              <a:off x="1831945" y="1879600"/>
              <a:ext cx="908558" cy="424716"/>
            </a:xfrm>
            <a:prstGeom prst="rect">
              <a:avLst/>
            </a:prstGeom>
            <a:noFill/>
            <a:ln w="9525">
              <a:noFill/>
              <a:miter lim="800000"/>
              <a:headEnd/>
              <a:tailEnd/>
            </a:ln>
          </p:spPr>
          <p:txBody>
            <a:bodyPr wrap="none" lIns="121935" tIns="60968" rIns="121935" bIns="60968">
              <a:spAutoFit/>
            </a:bodyPr>
            <a:lstStyle/>
            <a:p>
              <a:pPr algn="ctr"/>
              <a:r>
                <a:rPr lang="en-US" altLang="zh-CN" sz="1050" b="1" dirty="0" smtClean="0">
                  <a:solidFill>
                    <a:schemeClr val="bg1"/>
                  </a:solidFill>
                  <a:latin typeface="Arial" pitchFamily="34" charset="0"/>
                  <a:ea typeface="微软雅黑" pitchFamily="34" charset="-122"/>
                  <a:cs typeface="Arial" pitchFamily="34" charset="0"/>
                  <a:sym typeface="Arial" charset="0"/>
                </a:rPr>
                <a:t>S12700</a:t>
              </a:r>
              <a:endParaRPr lang="zh-CN" altLang="en-US" sz="1050" b="1" dirty="0" smtClean="0">
                <a:solidFill>
                  <a:schemeClr val="bg1"/>
                </a:solidFill>
                <a:latin typeface="Arial" pitchFamily="34" charset="0"/>
                <a:ea typeface="微软雅黑" pitchFamily="34" charset="-122"/>
                <a:cs typeface="Arial" pitchFamily="34" charset="0"/>
                <a:sym typeface="Arial" charset="0"/>
              </a:endParaRPr>
            </a:p>
          </p:txBody>
        </p:sp>
        <p:sp>
          <p:nvSpPr>
            <p:cNvPr id="290" name="TextBox 44"/>
            <p:cNvSpPr txBox="1">
              <a:spLocks noChangeArrowheads="1"/>
            </p:cNvSpPr>
            <p:nvPr/>
          </p:nvSpPr>
          <p:spPr bwMode="auto">
            <a:xfrm>
              <a:off x="2578935" y="3775681"/>
              <a:ext cx="759652"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S5700</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sp>
          <p:nvSpPr>
            <p:cNvPr id="291" name="TextBox 44"/>
            <p:cNvSpPr txBox="1">
              <a:spLocks noChangeArrowheads="1"/>
            </p:cNvSpPr>
            <p:nvPr/>
          </p:nvSpPr>
          <p:spPr bwMode="auto">
            <a:xfrm>
              <a:off x="1898396" y="4389855"/>
              <a:ext cx="525374"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AP</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sp>
          <p:nvSpPr>
            <p:cNvPr id="292" name="TextBox 44"/>
            <p:cNvSpPr txBox="1">
              <a:spLocks noChangeArrowheads="1"/>
            </p:cNvSpPr>
            <p:nvPr/>
          </p:nvSpPr>
          <p:spPr bwMode="auto">
            <a:xfrm>
              <a:off x="3235080" y="4289445"/>
              <a:ext cx="525374"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AP</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sp>
          <p:nvSpPr>
            <p:cNvPr id="293" name="TextBox 44"/>
            <p:cNvSpPr txBox="1">
              <a:spLocks noChangeArrowheads="1"/>
            </p:cNvSpPr>
            <p:nvPr/>
          </p:nvSpPr>
          <p:spPr bwMode="auto">
            <a:xfrm>
              <a:off x="4667019" y="4329890"/>
              <a:ext cx="525374"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AP</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pic>
          <p:nvPicPr>
            <p:cNvPr id="294" name="Picture 461" descr="图片240"/>
            <p:cNvPicPr>
              <a:picLocks noChangeAspect="1" noChangeArrowheads="1"/>
            </p:cNvPicPr>
            <p:nvPr/>
          </p:nvPicPr>
          <p:blipFill>
            <a:blip r:embed="rId16" cstate="print"/>
            <a:srcRect/>
            <a:stretch>
              <a:fillRect/>
            </a:stretch>
          </p:blipFill>
          <p:spPr bwMode="auto">
            <a:xfrm>
              <a:off x="1214940" y="4588543"/>
              <a:ext cx="480125" cy="501609"/>
            </a:xfrm>
            <a:prstGeom prst="rect">
              <a:avLst/>
            </a:prstGeom>
            <a:noFill/>
            <a:ln w="9525">
              <a:noFill/>
              <a:miter lim="800000"/>
              <a:headEnd/>
              <a:tailEnd/>
            </a:ln>
          </p:spPr>
        </p:pic>
        <p:cxnSp>
          <p:nvCxnSpPr>
            <p:cNvPr id="295" name="直接连接符 294"/>
            <p:cNvCxnSpPr>
              <a:stCxn id="302" idx="2"/>
              <a:endCxn id="294" idx="0"/>
            </p:cNvCxnSpPr>
            <p:nvPr/>
          </p:nvCxnSpPr>
          <p:spPr bwMode="auto">
            <a:xfrm flipH="1">
              <a:off x="1455004" y="4358066"/>
              <a:ext cx="334320" cy="230476"/>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96" name="TextBox 44"/>
            <p:cNvSpPr txBox="1">
              <a:spLocks noChangeArrowheads="1"/>
            </p:cNvSpPr>
            <p:nvPr/>
          </p:nvSpPr>
          <p:spPr bwMode="auto">
            <a:xfrm>
              <a:off x="1424479" y="3616716"/>
              <a:ext cx="759652"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S7700</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sp>
          <p:nvSpPr>
            <p:cNvPr id="297" name="TextBox 44"/>
            <p:cNvSpPr txBox="1">
              <a:spLocks noChangeArrowheads="1"/>
            </p:cNvSpPr>
            <p:nvPr/>
          </p:nvSpPr>
          <p:spPr bwMode="auto">
            <a:xfrm>
              <a:off x="1068479" y="4348615"/>
              <a:ext cx="759652"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S5700</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sp>
          <p:nvSpPr>
            <p:cNvPr id="298" name="TextBox 44"/>
            <p:cNvSpPr txBox="1">
              <a:spLocks noChangeArrowheads="1"/>
            </p:cNvSpPr>
            <p:nvPr/>
          </p:nvSpPr>
          <p:spPr bwMode="auto">
            <a:xfrm>
              <a:off x="4139989" y="3588409"/>
              <a:ext cx="759652"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S5700</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sp>
          <p:nvSpPr>
            <p:cNvPr id="299" name="TextBox 65"/>
            <p:cNvSpPr txBox="1">
              <a:spLocks noChangeArrowheads="1"/>
            </p:cNvSpPr>
            <p:nvPr/>
          </p:nvSpPr>
          <p:spPr bwMode="auto">
            <a:xfrm>
              <a:off x="4018207" y="2217103"/>
              <a:ext cx="1029240" cy="670591"/>
            </a:xfrm>
            <a:prstGeom prst="rect">
              <a:avLst/>
            </a:prstGeom>
            <a:noFill/>
            <a:ln w="9525">
              <a:noFill/>
              <a:miter lim="800000"/>
              <a:headEnd/>
              <a:tailEnd/>
            </a:ln>
          </p:spPr>
          <p:txBody>
            <a:bodyPr wrap="square" lIns="121935" tIns="60968" rIns="121935" bIns="60968">
              <a:spAutoFit/>
            </a:bodyPr>
            <a:lstStyle/>
            <a:p>
              <a:pPr algn="ctr"/>
              <a:r>
                <a:rPr lang="en-US" altLang="zh-CN" sz="1050" b="1" dirty="0" smtClean="0">
                  <a:solidFill>
                    <a:schemeClr val="bg1"/>
                  </a:solidFill>
                  <a:latin typeface="Arial" pitchFamily="34" charset="0"/>
                  <a:ea typeface="微软雅黑" pitchFamily="34" charset="-122"/>
                  <a:cs typeface="Arial" pitchFamily="34" charset="0"/>
                  <a:sym typeface="Arial" charset="0"/>
                </a:rPr>
                <a:t>AC Inside</a:t>
              </a:r>
              <a:endParaRPr lang="zh-CN" altLang="en-US" sz="1050" b="1" dirty="0">
                <a:solidFill>
                  <a:schemeClr val="bg1"/>
                </a:solidFill>
                <a:latin typeface="Arial" pitchFamily="34" charset="0"/>
                <a:ea typeface="微软雅黑" pitchFamily="34" charset="-122"/>
                <a:cs typeface="Arial" pitchFamily="34" charset="0"/>
                <a:sym typeface="Arial" charset="0"/>
              </a:endParaRPr>
            </a:p>
          </p:txBody>
        </p:sp>
        <p:pic>
          <p:nvPicPr>
            <p:cNvPr id="300" name="Picture 461" descr="图片240"/>
            <p:cNvPicPr>
              <a:picLocks noChangeAspect="1" noChangeArrowheads="1"/>
            </p:cNvPicPr>
            <p:nvPr/>
          </p:nvPicPr>
          <p:blipFill>
            <a:blip r:embed="rId16" cstate="print"/>
            <a:srcRect/>
            <a:stretch>
              <a:fillRect/>
            </a:stretch>
          </p:blipFill>
          <p:spPr bwMode="auto">
            <a:xfrm>
              <a:off x="4316724" y="3805885"/>
              <a:ext cx="480125" cy="501609"/>
            </a:xfrm>
            <a:prstGeom prst="rect">
              <a:avLst/>
            </a:prstGeom>
            <a:noFill/>
            <a:ln w="9525">
              <a:noFill/>
              <a:miter lim="800000"/>
              <a:headEnd/>
              <a:tailEnd/>
            </a:ln>
          </p:spPr>
        </p:pic>
        <p:pic>
          <p:nvPicPr>
            <p:cNvPr id="301" name="Picture 338" descr="图片262"/>
            <p:cNvPicPr>
              <a:picLocks noChangeAspect="1" noChangeArrowheads="1"/>
            </p:cNvPicPr>
            <p:nvPr/>
          </p:nvPicPr>
          <p:blipFill>
            <a:blip r:embed="rId6" cstate="print"/>
            <a:srcRect/>
            <a:stretch>
              <a:fillRect/>
            </a:stretch>
          </p:blipFill>
          <p:spPr bwMode="auto">
            <a:xfrm>
              <a:off x="4066400" y="4534799"/>
              <a:ext cx="480125" cy="501949"/>
            </a:xfrm>
            <a:prstGeom prst="rect">
              <a:avLst/>
            </a:prstGeom>
            <a:noFill/>
            <a:ln w="9525">
              <a:noFill/>
              <a:miter lim="800000"/>
              <a:headEnd/>
              <a:tailEnd/>
            </a:ln>
          </p:spPr>
        </p:pic>
        <p:pic>
          <p:nvPicPr>
            <p:cNvPr id="302" name="Picture 459" descr="图片238"/>
            <p:cNvPicPr>
              <a:picLocks noChangeAspect="1" noChangeArrowheads="1"/>
            </p:cNvPicPr>
            <p:nvPr/>
          </p:nvPicPr>
          <p:blipFill>
            <a:blip r:embed="rId17" cstate="print"/>
            <a:srcRect/>
            <a:stretch>
              <a:fillRect/>
            </a:stretch>
          </p:blipFill>
          <p:spPr bwMode="auto">
            <a:xfrm>
              <a:off x="1549261" y="3852094"/>
              <a:ext cx="480125" cy="505972"/>
            </a:xfrm>
            <a:prstGeom prst="rect">
              <a:avLst/>
            </a:prstGeom>
            <a:noFill/>
            <a:effectLst>
              <a:outerShdw blurRad="50800" dist="38100" dir="2700000" algn="tl" rotWithShape="0">
                <a:prstClr val="black">
                  <a:alpha val="40000"/>
                </a:prstClr>
              </a:outerShdw>
            </a:effectLst>
          </p:spPr>
        </p:pic>
        <p:sp>
          <p:nvSpPr>
            <p:cNvPr id="303" name="TextBox 44"/>
            <p:cNvSpPr txBox="1">
              <a:spLocks noChangeArrowheads="1"/>
            </p:cNvSpPr>
            <p:nvPr/>
          </p:nvSpPr>
          <p:spPr bwMode="auto">
            <a:xfrm>
              <a:off x="4050090" y="4315545"/>
              <a:ext cx="525374" cy="414218"/>
            </a:xfrm>
            <a:prstGeom prst="rect">
              <a:avLst/>
            </a:prstGeom>
            <a:noFill/>
            <a:ln w="9525">
              <a:noFill/>
              <a:miter lim="800000"/>
              <a:headEnd/>
              <a:tailEnd/>
            </a:ln>
          </p:spPr>
          <p:txBody>
            <a:bodyPr wrap="none" lIns="121935" tIns="60968" rIns="121935" bIns="60968">
              <a:spAutoFit/>
            </a:bodyPr>
            <a:lstStyle/>
            <a:p>
              <a:pPr algn="ctr"/>
              <a:r>
                <a:rPr lang="en-US" altLang="zh-CN" sz="1000" b="1" dirty="0" smtClean="0">
                  <a:solidFill>
                    <a:schemeClr val="bg1"/>
                  </a:solidFill>
                  <a:latin typeface="Arial" pitchFamily="34" charset="0"/>
                  <a:ea typeface="微软雅黑" pitchFamily="34" charset="-122"/>
                  <a:cs typeface="Arial" pitchFamily="34" charset="0"/>
                  <a:sym typeface="Arial" charset="0"/>
                </a:rPr>
                <a:t>AP</a:t>
              </a:r>
              <a:endParaRPr lang="zh-CN" altLang="en-US" sz="1000" b="1" dirty="0" smtClean="0">
                <a:solidFill>
                  <a:schemeClr val="bg1"/>
                </a:solidFill>
                <a:latin typeface="Arial" pitchFamily="34" charset="0"/>
                <a:ea typeface="微软雅黑" pitchFamily="34" charset="-122"/>
                <a:cs typeface="Arial" pitchFamily="34" charset="0"/>
                <a:sym typeface="Arial" charset="0"/>
              </a:endParaRPr>
            </a:p>
          </p:txBody>
        </p:sp>
        <p:grpSp>
          <p:nvGrpSpPr>
            <p:cNvPr id="9" name="组合 303"/>
            <p:cNvGrpSpPr/>
            <p:nvPr/>
          </p:nvGrpSpPr>
          <p:grpSpPr>
            <a:xfrm>
              <a:off x="2243407" y="2160235"/>
              <a:ext cx="1913490" cy="902371"/>
              <a:chOff x="2243407" y="2160235"/>
              <a:chExt cx="1913490" cy="902371"/>
            </a:xfrm>
          </p:grpSpPr>
          <p:pic>
            <p:nvPicPr>
              <p:cNvPr id="305" name="Picture 460" descr="图片239"/>
              <p:cNvPicPr>
                <a:picLocks noChangeAspect="1" noChangeArrowheads="1"/>
              </p:cNvPicPr>
              <p:nvPr/>
            </p:nvPicPr>
            <p:blipFill>
              <a:blip r:embed="rId18" cstate="print"/>
              <a:srcRect/>
              <a:stretch>
                <a:fillRect/>
              </a:stretch>
            </p:blipFill>
            <p:spPr bwMode="auto">
              <a:xfrm>
                <a:off x="3462924" y="2160235"/>
                <a:ext cx="693973" cy="720000"/>
              </a:xfrm>
              <a:prstGeom prst="rect">
                <a:avLst/>
              </a:prstGeom>
              <a:noFill/>
              <a:effectLst>
                <a:outerShdw blurRad="50800" dist="38100" dir="2700000" algn="tl" rotWithShape="0">
                  <a:prstClr val="black">
                    <a:alpha val="40000"/>
                  </a:prstClr>
                </a:outerShdw>
              </a:effectLst>
            </p:spPr>
          </p:pic>
          <p:pic>
            <p:nvPicPr>
              <p:cNvPr id="306" name="Picture 460" descr="图片239"/>
              <p:cNvPicPr>
                <a:picLocks noChangeAspect="1" noChangeArrowheads="1"/>
              </p:cNvPicPr>
              <p:nvPr/>
            </p:nvPicPr>
            <p:blipFill>
              <a:blip r:embed="rId18" cstate="print"/>
              <a:srcRect/>
              <a:stretch>
                <a:fillRect/>
              </a:stretch>
            </p:blipFill>
            <p:spPr bwMode="auto">
              <a:xfrm>
                <a:off x="2243407" y="2160235"/>
                <a:ext cx="693973" cy="720000"/>
              </a:xfrm>
              <a:prstGeom prst="rect">
                <a:avLst/>
              </a:prstGeom>
              <a:noFill/>
              <a:effectLst>
                <a:outerShdw blurRad="50800" dist="38100" dir="2700000" algn="tl" rotWithShape="0">
                  <a:prstClr val="black">
                    <a:alpha val="40000"/>
                  </a:prstClr>
                </a:outerShdw>
              </a:effectLst>
            </p:spPr>
          </p:pic>
          <p:pic>
            <p:nvPicPr>
              <p:cNvPr id="307" name="Picture 341" descr="图片265"/>
              <p:cNvPicPr>
                <a:picLocks noChangeAspect="1" noChangeArrowheads="1"/>
              </p:cNvPicPr>
              <p:nvPr/>
            </p:nvPicPr>
            <p:blipFill>
              <a:blip r:embed="rId19" cstate="print"/>
              <a:srcRect/>
              <a:stretch>
                <a:fillRect/>
              </a:stretch>
            </p:blipFill>
            <p:spPr bwMode="auto">
              <a:xfrm>
                <a:off x="2425521" y="2459564"/>
                <a:ext cx="297221" cy="336739"/>
              </a:xfrm>
              <a:prstGeom prst="rect">
                <a:avLst/>
              </a:prstGeom>
              <a:noFill/>
              <a:ln w="9525">
                <a:noFill/>
                <a:miter lim="800000"/>
                <a:headEnd/>
                <a:tailEnd/>
              </a:ln>
            </p:spPr>
          </p:pic>
          <p:cxnSp>
            <p:nvCxnSpPr>
              <p:cNvPr id="308" name="直接连接符 307"/>
              <p:cNvCxnSpPr>
                <a:stCxn id="306" idx="3"/>
                <a:endCxn id="305" idx="1"/>
              </p:cNvCxnSpPr>
              <p:nvPr/>
            </p:nvCxnSpPr>
            <p:spPr bwMode="auto">
              <a:xfrm>
                <a:off x="2937379" y="2520235"/>
                <a:ext cx="525545" cy="0"/>
              </a:xfrm>
              <a:prstGeom prst="line">
                <a:avLst/>
              </a:prstGeom>
              <a:noFill/>
              <a:ln w="28575">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09" name="直接连接符 308"/>
              <p:cNvCxnSpPr/>
              <p:nvPr/>
            </p:nvCxnSpPr>
            <p:spPr bwMode="auto">
              <a:xfrm>
                <a:off x="2937379" y="2604901"/>
                <a:ext cx="525545" cy="0"/>
              </a:xfrm>
              <a:prstGeom prst="line">
                <a:avLst/>
              </a:prstGeom>
              <a:ln w="28575"/>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310" name="Picture 341" descr="图片265"/>
              <p:cNvPicPr>
                <a:picLocks noChangeAspect="1" noChangeArrowheads="1"/>
              </p:cNvPicPr>
              <p:nvPr/>
            </p:nvPicPr>
            <p:blipFill>
              <a:blip r:embed="rId19" cstate="print"/>
              <a:srcRect/>
              <a:stretch>
                <a:fillRect/>
              </a:stretch>
            </p:blipFill>
            <p:spPr bwMode="auto">
              <a:xfrm>
                <a:off x="3645039" y="2442631"/>
                <a:ext cx="297221" cy="336739"/>
              </a:xfrm>
              <a:prstGeom prst="rect">
                <a:avLst/>
              </a:prstGeom>
              <a:noFill/>
              <a:ln w="9525">
                <a:noFill/>
                <a:miter lim="800000"/>
                <a:headEnd/>
                <a:tailEnd/>
              </a:ln>
            </p:spPr>
          </p:pic>
          <p:sp>
            <p:nvSpPr>
              <p:cNvPr id="311" name="TextBox 310"/>
              <p:cNvSpPr txBox="1"/>
              <p:nvPr/>
            </p:nvSpPr>
            <p:spPr bwMode="auto">
              <a:xfrm>
                <a:off x="2871988" y="2717444"/>
                <a:ext cx="669701" cy="345162"/>
              </a:xfrm>
              <a:prstGeom prst="rect">
                <a:avLst/>
              </a:prstGeom>
              <a:noFill/>
              <a:ln w="9525">
                <a:noFill/>
                <a:miter lim="800000"/>
                <a:headEnd/>
                <a:tailEnd/>
              </a:ln>
            </p:spPr>
            <p:txBody>
              <a:bodyPr wrap="square" rtlCol="0">
                <a:spAutoFit/>
              </a:bodyPr>
              <a:lstStyle/>
              <a:p>
                <a:pPr algn="ctr">
                  <a:buClr>
                    <a:srgbClr val="000000">
                      <a:lumMod val="50000"/>
                      <a:lumOff val="50000"/>
                    </a:srgbClr>
                  </a:buClr>
                  <a:buSzPct val="60000"/>
                </a:pPr>
                <a:r>
                  <a:rPr lang="en-US" altLang="zh-CN" sz="900" b="1" dirty="0" smtClean="0">
                    <a:solidFill>
                      <a:schemeClr val="bg1"/>
                    </a:solidFill>
                    <a:latin typeface="FrutigerNext LT Medium"/>
                    <a:ea typeface="华文细黑"/>
                    <a:cs typeface="华文细黑"/>
                  </a:rPr>
                  <a:t>CSS2</a:t>
                </a:r>
                <a:endParaRPr lang="zh-CN" altLang="en-US" sz="900" b="1" dirty="0">
                  <a:solidFill>
                    <a:schemeClr val="bg1"/>
                  </a:solidFill>
                  <a:latin typeface="FrutigerNext LT Medium"/>
                  <a:ea typeface="华文细黑"/>
                  <a:cs typeface="华文细黑"/>
                </a:endParaRPr>
              </a:p>
            </p:txBody>
          </p:sp>
          <p:sp>
            <p:nvSpPr>
              <p:cNvPr id="312" name="椭圆 311"/>
              <p:cNvSpPr/>
              <p:nvPr/>
            </p:nvSpPr>
            <p:spPr bwMode="auto">
              <a:xfrm>
                <a:off x="3142444" y="2395471"/>
                <a:ext cx="108000" cy="324000"/>
              </a:xfrm>
              <a:prstGeom prst="ellipse">
                <a:avLst/>
              </a:prstGeom>
              <a:noFill/>
              <a:ln w="12700">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1100" smtClean="0">
                  <a:solidFill>
                    <a:schemeClr val="bg1"/>
                  </a:solidFill>
                  <a:latin typeface="Arial" charset="0"/>
                  <a:ea typeface="宋体" charset="-122"/>
                </a:endParaRPr>
              </a:p>
            </p:txBody>
          </p:sp>
        </p:grpSp>
      </p:grpSp>
    </p:spTree>
  </p:cSld>
  <p:clrMapOvr>
    <a:masterClrMapping/>
  </p:clrMapOvr>
  <p:transition advTm="80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013" name="Freeform 37"/>
          <p:cNvSpPr>
            <a:spLocks noEditPoints="1"/>
          </p:cNvSpPr>
          <p:nvPr/>
        </p:nvSpPr>
        <p:spPr bwMode="gray">
          <a:xfrm>
            <a:off x="1883391" y="1230999"/>
            <a:ext cx="6608968" cy="3163580"/>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rotWithShape="1">
            <a:gsLst>
              <a:gs pos="0">
                <a:srgbClr val="FF9393"/>
              </a:gs>
              <a:gs pos="100000">
                <a:srgbClr val="990000"/>
              </a:gs>
            </a:gsLst>
            <a:lin ang="5400000" scaled="1"/>
          </a:gradFill>
          <a:ln w="0">
            <a:noFill/>
            <a:prstDash val="solid"/>
            <a:round/>
            <a:headEnd/>
            <a:tailEnd/>
          </a:ln>
          <a:effectLst>
            <a:outerShdw dist="206741" dir="8249373" algn="ctr" rotWithShape="0">
              <a:srgbClr val="C1D1D3">
                <a:alpha val="50000"/>
              </a:srgbClr>
            </a:outerShdw>
          </a:effectLst>
        </p:spPr>
        <p:txBody>
          <a:bodyPr lIns="91427" tIns="45714" rIns="91427" bIns="45714"/>
          <a:lstStyle/>
          <a:p>
            <a:pPr>
              <a:defRPr/>
            </a:pPr>
            <a:endParaRPr lang="zh-CN" altLang="en-US" sz="1100" dirty="0">
              <a:solidFill>
                <a:schemeClr val="bg1"/>
              </a:solidFill>
              <a:latin typeface="微软雅黑" pitchFamily="34" charset="-122"/>
              <a:ea typeface="微软雅黑" pitchFamily="34" charset="-122"/>
            </a:endParaRPr>
          </a:p>
        </p:txBody>
      </p:sp>
      <p:sp>
        <p:nvSpPr>
          <p:cNvPr id="56325" name="Oval 38"/>
          <p:cNvSpPr>
            <a:spLocks noChangeArrowheads="1"/>
          </p:cNvSpPr>
          <p:nvPr/>
        </p:nvSpPr>
        <p:spPr bwMode="gray">
          <a:xfrm rot="-723406">
            <a:off x="5325281" y="3588026"/>
            <a:ext cx="1438275" cy="500063"/>
          </a:xfrm>
          <a:prstGeom prst="ellipse">
            <a:avLst/>
          </a:prstGeom>
          <a:solidFill>
            <a:srgbClr val="0F2145">
              <a:alpha val="30196"/>
            </a:srgbClr>
          </a:solidFill>
          <a:ln w="9525">
            <a:noFill/>
            <a:round/>
            <a:headEnd/>
            <a:tailEnd/>
          </a:ln>
        </p:spPr>
        <p:txBody>
          <a:bodyPr wrap="none" lIns="91427" tIns="45714" rIns="91427" bIns="45714" anchor="ctr"/>
          <a:lstStyle/>
          <a:p>
            <a:endParaRPr lang="zh-CN" altLang="en-US" sz="1100" dirty="0">
              <a:solidFill>
                <a:schemeClr val="bg1"/>
              </a:solidFill>
              <a:latin typeface="微软雅黑" pitchFamily="34" charset="-122"/>
              <a:ea typeface="微软雅黑" pitchFamily="34" charset="-122"/>
            </a:endParaRPr>
          </a:p>
        </p:txBody>
      </p:sp>
      <p:grpSp>
        <p:nvGrpSpPr>
          <p:cNvPr id="2" name="组合 53"/>
          <p:cNvGrpSpPr/>
          <p:nvPr/>
        </p:nvGrpSpPr>
        <p:grpSpPr>
          <a:xfrm>
            <a:off x="4478115" y="3254991"/>
            <a:ext cx="1247121" cy="943752"/>
            <a:chOff x="5395926" y="2886075"/>
            <a:chExt cx="1365096" cy="1087756"/>
          </a:xfrm>
        </p:grpSpPr>
        <p:sp>
          <p:nvSpPr>
            <p:cNvPr id="56326" name="Oval 39"/>
            <p:cNvSpPr>
              <a:spLocks noChangeArrowheads="1"/>
            </p:cNvSpPr>
            <p:nvPr/>
          </p:nvSpPr>
          <p:spPr bwMode="gray">
            <a:xfrm>
              <a:off x="5402683" y="3011771"/>
              <a:ext cx="1160126" cy="951511"/>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27" name="Oval 40"/>
            <p:cNvSpPr>
              <a:spLocks noChangeArrowheads="1"/>
            </p:cNvSpPr>
            <p:nvPr/>
          </p:nvSpPr>
          <p:spPr bwMode="gray">
            <a:xfrm>
              <a:off x="5395926" y="2886075"/>
              <a:ext cx="1347774" cy="1085997"/>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28" name="Oval 41"/>
            <p:cNvSpPr>
              <a:spLocks noChangeArrowheads="1"/>
            </p:cNvSpPr>
            <p:nvPr/>
          </p:nvSpPr>
          <p:spPr bwMode="gray">
            <a:xfrm>
              <a:off x="5410808" y="2897062"/>
              <a:ext cx="1350214" cy="107676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29" name="Oval 42"/>
            <p:cNvSpPr>
              <a:spLocks noChangeArrowheads="1"/>
            </p:cNvSpPr>
            <p:nvPr/>
          </p:nvSpPr>
          <p:spPr bwMode="gray">
            <a:xfrm>
              <a:off x="5489268" y="2927827"/>
              <a:ext cx="1201392" cy="873501"/>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30" name="Text Box 43"/>
            <p:cNvSpPr txBox="1">
              <a:spLocks noChangeArrowheads="1"/>
            </p:cNvSpPr>
            <p:nvPr/>
          </p:nvSpPr>
          <p:spPr bwMode="gray">
            <a:xfrm>
              <a:off x="5814952" y="3189706"/>
              <a:ext cx="581138" cy="301528"/>
            </a:xfrm>
            <a:prstGeom prst="rect">
              <a:avLst/>
            </a:prstGeom>
            <a:noFill/>
            <a:ln w="9525" algn="ctr">
              <a:noFill/>
              <a:miter lim="800000"/>
              <a:headEnd/>
              <a:tailEnd/>
            </a:ln>
          </p:spPr>
          <p:txBody>
            <a:bodyPr wrap="none">
              <a:spAutoFit/>
            </a:bodyPr>
            <a:lstStyle/>
            <a:p>
              <a:pPr algn="ctr"/>
              <a:r>
                <a:rPr lang="en-US" altLang="zh-CN" sz="1100" b="1" dirty="0" smtClean="0">
                  <a:solidFill>
                    <a:srgbClr val="C00000"/>
                  </a:solidFill>
                  <a:latin typeface="微软雅黑" pitchFamily="34" charset="-122"/>
                  <a:ea typeface="微软雅黑" pitchFamily="34" charset="-122"/>
                </a:rPr>
                <a:t>2014</a:t>
              </a:r>
              <a:endParaRPr lang="en-US" altLang="zh-CN" sz="1100" b="1" dirty="0">
                <a:solidFill>
                  <a:srgbClr val="C00000"/>
                </a:solidFill>
                <a:latin typeface="微软雅黑" pitchFamily="34" charset="-122"/>
                <a:ea typeface="微软雅黑" pitchFamily="34" charset="-122"/>
              </a:endParaRPr>
            </a:p>
          </p:txBody>
        </p:sp>
      </p:grpSp>
      <p:grpSp>
        <p:nvGrpSpPr>
          <p:cNvPr id="3" name="组合 48"/>
          <p:cNvGrpSpPr/>
          <p:nvPr/>
        </p:nvGrpSpPr>
        <p:grpSpPr>
          <a:xfrm>
            <a:off x="1973366" y="2489345"/>
            <a:ext cx="1138323" cy="813414"/>
            <a:chOff x="3078956" y="2646284"/>
            <a:chExt cx="1335881" cy="951309"/>
          </a:xfrm>
        </p:grpSpPr>
        <p:sp>
          <p:nvSpPr>
            <p:cNvPr id="41" name="Oval 51"/>
            <p:cNvSpPr>
              <a:spLocks noChangeArrowheads="1"/>
            </p:cNvSpPr>
            <p:nvPr/>
          </p:nvSpPr>
          <p:spPr bwMode="gray">
            <a:xfrm>
              <a:off x="3078956" y="3103484"/>
              <a:ext cx="1162050" cy="494109"/>
            </a:xfrm>
            <a:prstGeom prst="ellipse">
              <a:avLst/>
            </a:prstGeom>
            <a:solidFill>
              <a:srgbClr val="0F2145">
                <a:alpha val="30196"/>
              </a:srgbClr>
            </a:solidFill>
            <a:ln w="9525">
              <a:noFill/>
              <a:round/>
              <a:headEnd/>
              <a:tailEnd/>
            </a:ln>
          </p:spPr>
          <p:txBody>
            <a:bodyPr wrap="none" anchor="ctr"/>
            <a:lstStyle/>
            <a:p>
              <a:endParaRPr lang="zh-CN" altLang="en-US" sz="1100" dirty="0">
                <a:solidFill>
                  <a:schemeClr val="bg1"/>
                </a:solidFill>
                <a:latin typeface="微软雅黑" pitchFamily="34" charset="-122"/>
                <a:ea typeface="微软雅黑" pitchFamily="34" charset="-122"/>
              </a:endParaRPr>
            </a:p>
          </p:txBody>
        </p:sp>
        <p:grpSp>
          <p:nvGrpSpPr>
            <p:cNvPr id="4" name="Group 45"/>
            <p:cNvGrpSpPr>
              <a:grpSpLocks/>
            </p:cNvGrpSpPr>
            <p:nvPr/>
          </p:nvGrpSpPr>
          <p:grpSpPr bwMode="auto">
            <a:xfrm>
              <a:off x="3198019" y="2646284"/>
              <a:ext cx="1216818" cy="932735"/>
              <a:chOff x="732" y="2112"/>
              <a:chExt cx="842" cy="860"/>
            </a:xfrm>
          </p:grpSpPr>
          <p:sp>
            <p:nvSpPr>
              <p:cNvPr id="44068" name="Oval 46"/>
              <p:cNvSpPr>
                <a:spLocks noChangeArrowheads="1"/>
              </p:cNvSpPr>
              <p:nvPr/>
            </p:nvSpPr>
            <p:spPr bwMode="gray">
              <a:xfrm>
                <a:off x="732" y="2112"/>
                <a:ext cx="842" cy="860"/>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4069" name="Oval 47"/>
              <p:cNvSpPr>
                <a:spLocks noChangeArrowheads="1"/>
              </p:cNvSpPr>
              <p:nvPr/>
            </p:nvSpPr>
            <p:spPr bwMode="gray">
              <a:xfrm>
                <a:off x="743" y="2117"/>
                <a:ext cx="821" cy="838"/>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4070" name="Oval 48"/>
              <p:cNvSpPr>
                <a:spLocks noChangeArrowheads="1"/>
              </p:cNvSpPr>
              <p:nvPr/>
            </p:nvSpPr>
            <p:spPr bwMode="gray">
              <a:xfrm>
                <a:off x="751" y="2125"/>
                <a:ext cx="781" cy="784"/>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4071" name="Oval 49"/>
              <p:cNvSpPr>
                <a:spLocks noChangeArrowheads="1"/>
              </p:cNvSpPr>
              <p:nvPr/>
            </p:nvSpPr>
            <p:spPr bwMode="gray">
              <a:xfrm>
                <a:off x="795" y="2147"/>
                <a:ext cx="695" cy="63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4072" name="Text Box 50"/>
              <p:cNvSpPr txBox="1">
                <a:spLocks noChangeArrowheads="1"/>
              </p:cNvSpPr>
              <p:nvPr/>
            </p:nvSpPr>
            <p:spPr bwMode="gray">
              <a:xfrm>
                <a:off x="926" y="2414"/>
                <a:ext cx="431" cy="282"/>
              </a:xfrm>
              <a:prstGeom prst="rect">
                <a:avLst/>
              </a:prstGeom>
              <a:noFill/>
              <a:ln w="9525" algn="ctr">
                <a:noFill/>
                <a:miter lim="800000"/>
                <a:headEnd/>
                <a:tailEnd/>
              </a:ln>
            </p:spPr>
            <p:txBody>
              <a:bodyPr wrap="none">
                <a:spAutoFit/>
              </a:bodyPr>
              <a:lstStyle/>
              <a:p>
                <a:pPr algn="ctr"/>
                <a:r>
                  <a:rPr lang="en-US" altLang="zh-CN" sz="1100" b="1" dirty="0">
                    <a:solidFill>
                      <a:srgbClr val="C00000"/>
                    </a:solidFill>
                    <a:latin typeface="微软雅黑" pitchFamily="34" charset="-122"/>
                    <a:ea typeface="微软雅黑" pitchFamily="34" charset="-122"/>
                  </a:rPr>
                  <a:t>2008</a:t>
                </a:r>
              </a:p>
            </p:txBody>
          </p:sp>
        </p:grpSp>
      </p:grpSp>
      <p:grpSp>
        <p:nvGrpSpPr>
          <p:cNvPr id="5" name="组合 55"/>
          <p:cNvGrpSpPr/>
          <p:nvPr/>
        </p:nvGrpSpPr>
        <p:grpSpPr>
          <a:xfrm>
            <a:off x="3316269" y="1118862"/>
            <a:ext cx="853122" cy="614404"/>
            <a:chOff x="3248030" y="932972"/>
            <a:chExt cx="1100138" cy="790572"/>
          </a:xfrm>
        </p:grpSpPr>
        <p:sp>
          <p:nvSpPr>
            <p:cNvPr id="56333" name="Oval 51"/>
            <p:cNvSpPr>
              <a:spLocks noChangeArrowheads="1"/>
            </p:cNvSpPr>
            <p:nvPr/>
          </p:nvSpPr>
          <p:spPr bwMode="gray">
            <a:xfrm>
              <a:off x="3248030" y="1323494"/>
              <a:ext cx="914400" cy="400050"/>
            </a:xfrm>
            <a:prstGeom prst="ellipse">
              <a:avLst/>
            </a:prstGeom>
            <a:solidFill>
              <a:srgbClr val="0F2145">
                <a:alpha val="30196"/>
              </a:srgbClr>
            </a:solidFill>
            <a:ln w="9525">
              <a:noFill/>
              <a:round/>
              <a:headEnd/>
              <a:tailEnd/>
            </a:ln>
          </p:spPr>
          <p:txBody>
            <a:bodyPr wrap="none" anchor="ctr"/>
            <a:lstStyle/>
            <a:p>
              <a:endParaRPr lang="zh-CN" altLang="en-US" sz="1100" dirty="0">
                <a:solidFill>
                  <a:schemeClr val="bg1"/>
                </a:solidFill>
                <a:latin typeface="微软雅黑" pitchFamily="34" charset="-122"/>
                <a:ea typeface="微软雅黑" pitchFamily="34" charset="-122"/>
              </a:endParaRPr>
            </a:p>
          </p:txBody>
        </p:sp>
        <p:sp>
          <p:nvSpPr>
            <p:cNvPr id="56334" name="Oval 52"/>
            <p:cNvSpPr>
              <a:spLocks noChangeArrowheads="1"/>
            </p:cNvSpPr>
            <p:nvPr/>
          </p:nvSpPr>
          <p:spPr bwMode="gray">
            <a:xfrm>
              <a:off x="3324230" y="932972"/>
              <a:ext cx="1023938" cy="767954"/>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35" name="Oval 53"/>
            <p:cNvSpPr>
              <a:spLocks noChangeArrowheads="1"/>
            </p:cNvSpPr>
            <p:nvPr/>
          </p:nvSpPr>
          <p:spPr bwMode="gray">
            <a:xfrm>
              <a:off x="3336942" y="936545"/>
              <a:ext cx="1000125" cy="750094"/>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36" name="Oval 54"/>
            <p:cNvSpPr>
              <a:spLocks noChangeArrowheads="1"/>
            </p:cNvSpPr>
            <p:nvPr/>
          </p:nvSpPr>
          <p:spPr bwMode="gray">
            <a:xfrm>
              <a:off x="3348043" y="944877"/>
              <a:ext cx="950912" cy="700088"/>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37" name="Oval 55"/>
            <p:cNvSpPr>
              <a:spLocks noChangeArrowheads="1"/>
            </p:cNvSpPr>
            <p:nvPr/>
          </p:nvSpPr>
          <p:spPr bwMode="gray">
            <a:xfrm>
              <a:off x="3402021" y="963928"/>
              <a:ext cx="847725" cy="567929"/>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38" name="Text Box 56"/>
            <p:cNvSpPr txBox="1">
              <a:spLocks noChangeArrowheads="1"/>
            </p:cNvSpPr>
            <p:nvPr/>
          </p:nvSpPr>
          <p:spPr bwMode="gray">
            <a:xfrm>
              <a:off x="3504202" y="1104424"/>
              <a:ext cx="684638" cy="336621"/>
            </a:xfrm>
            <a:prstGeom prst="rect">
              <a:avLst/>
            </a:prstGeom>
            <a:noFill/>
            <a:ln w="9525" algn="ctr">
              <a:noFill/>
              <a:miter lim="800000"/>
              <a:headEnd/>
              <a:tailEnd/>
            </a:ln>
          </p:spPr>
          <p:txBody>
            <a:bodyPr wrap="none">
              <a:spAutoFit/>
            </a:bodyPr>
            <a:lstStyle/>
            <a:p>
              <a:pPr algn="ctr"/>
              <a:r>
                <a:rPr lang="en-US" altLang="zh-CN" sz="1100" b="1" dirty="0">
                  <a:solidFill>
                    <a:srgbClr val="C00000"/>
                  </a:solidFill>
                  <a:latin typeface="微软雅黑" pitchFamily="34" charset="-122"/>
                  <a:ea typeface="微软雅黑" pitchFamily="34" charset="-122"/>
                </a:rPr>
                <a:t>2002</a:t>
              </a:r>
            </a:p>
          </p:txBody>
        </p:sp>
      </p:grpSp>
      <p:grpSp>
        <p:nvGrpSpPr>
          <p:cNvPr id="6" name="组合 38"/>
          <p:cNvGrpSpPr/>
          <p:nvPr/>
        </p:nvGrpSpPr>
        <p:grpSpPr>
          <a:xfrm>
            <a:off x="4385474" y="885307"/>
            <a:ext cx="804867" cy="571496"/>
            <a:chOff x="3978275" y="1003225"/>
            <a:chExt cx="804867" cy="571496"/>
          </a:xfrm>
        </p:grpSpPr>
        <p:sp>
          <p:nvSpPr>
            <p:cNvPr id="56339" name="Oval 57"/>
            <p:cNvSpPr>
              <a:spLocks noChangeArrowheads="1"/>
            </p:cNvSpPr>
            <p:nvPr/>
          </p:nvSpPr>
          <p:spPr bwMode="gray">
            <a:xfrm>
              <a:off x="3978275" y="1403271"/>
              <a:ext cx="685800" cy="171450"/>
            </a:xfrm>
            <a:prstGeom prst="ellipse">
              <a:avLst/>
            </a:prstGeom>
            <a:solidFill>
              <a:srgbClr val="0F2145">
                <a:alpha val="30196"/>
              </a:srgbClr>
            </a:solidFill>
            <a:ln w="9525">
              <a:noFill/>
              <a:round/>
              <a:headEnd/>
              <a:tailEnd/>
            </a:ln>
          </p:spPr>
          <p:txBody>
            <a:bodyPr wrap="none" anchor="ctr"/>
            <a:lstStyle/>
            <a:p>
              <a:endParaRPr lang="zh-CN" altLang="en-US" sz="1100" dirty="0">
                <a:solidFill>
                  <a:schemeClr val="bg1"/>
                </a:solidFill>
                <a:latin typeface="微软雅黑" pitchFamily="34" charset="-122"/>
                <a:ea typeface="微软雅黑" pitchFamily="34" charset="-122"/>
              </a:endParaRPr>
            </a:p>
          </p:txBody>
        </p:sp>
        <p:sp>
          <p:nvSpPr>
            <p:cNvPr id="56340" name="Oval 58"/>
            <p:cNvSpPr>
              <a:spLocks noChangeArrowheads="1"/>
            </p:cNvSpPr>
            <p:nvPr/>
          </p:nvSpPr>
          <p:spPr bwMode="gray">
            <a:xfrm>
              <a:off x="4100517" y="1003225"/>
              <a:ext cx="682625" cy="511969"/>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41" name="Oval 59"/>
            <p:cNvSpPr>
              <a:spLocks noChangeArrowheads="1"/>
            </p:cNvSpPr>
            <p:nvPr/>
          </p:nvSpPr>
          <p:spPr bwMode="gray">
            <a:xfrm>
              <a:off x="4110038" y="1005603"/>
              <a:ext cx="665162" cy="500063"/>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42" name="Oval 60"/>
            <p:cNvSpPr>
              <a:spLocks noChangeArrowheads="1"/>
            </p:cNvSpPr>
            <p:nvPr/>
          </p:nvSpPr>
          <p:spPr bwMode="gray">
            <a:xfrm>
              <a:off x="4116389" y="1010366"/>
              <a:ext cx="633412" cy="466725"/>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43" name="Oval 61"/>
            <p:cNvSpPr>
              <a:spLocks noChangeArrowheads="1"/>
            </p:cNvSpPr>
            <p:nvPr/>
          </p:nvSpPr>
          <p:spPr bwMode="gray">
            <a:xfrm>
              <a:off x="4152912" y="1024653"/>
              <a:ext cx="563563" cy="377428"/>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44" name="Text Box 62"/>
            <p:cNvSpPr txBox="1">
              <a:spLocks noChangeArrowheads="1"/>
            </p:cNvSpPr>
            <p:nvPr/>
          </p:nvSpPr>
          <p:spPr bwMode="gray">
            <a:xfrm>
              <a:off x="4186700" y="1092517"/>
              <a:ext cx="530915" cy="261610"/>
            </a:xfrm>
            <a:prstGeom prst="rect">
              <a:avLst/>
            </a:prstGeom>
            <a:noFill/>
            <a:ln w="9525" algn="ctr">
              <a:noFill/>
              <a:miter lim="800000"/>
              <a:headEnd/>
              <a:tailEnd/>
            </a:ln>
          </p:spPr>
          <p:txBody>
            <a:bodyPr wrap="none">
              <a:spAutoFit/>
            </a:bodyPr>
            <a:lstStyle/>
            <a:p>
              <a:pPr algn="ctr"/>
              <a:r>
                <a:rPr lang="en-US" altLang="zh-CN" sz="1100" b="1" dirty="0">
                  <a:solidFill>
                    <a:srgbClr val="C00000"/>
                  </a:solidFill>
                  <a:latin typeface="微软雅黑" pitchFamily="34" charset="-122"/>
                  <a:ea typeface="微软雅黑" pitchFamily="34" charset="-122"/>
                </a:rPr>
                <a:t>2000</a:t>
              </a:r>
            </a:p>
          </p:txBody>
        </p:sp>
      </p:grpSp>
      <p:sp>
        <p:nvSpPr>
          <p:cNvPr id="56345" name="Text Box 64"/>
          <p:cNvSpPr txBox="1">
            <a:spLocks noChangeArrowheads="1"/>
          </p:cNvSpPr>
          <p:nvPr/>
        </p:nvSpPr>
        <p:spPr bwMode="auto">
          <a:xfrm>
            <a:off x="5273686" y="692440"/>
            <a:ext cx="1684327" cy="387740"/>
          </a:xfrm>
          <a:prstGeom prst="rect">
            <a:avLst/>
          </a:prstGeom>
          <a:noFill/>
          <a:ln w="9525" algn="ctr">
            <a:noFill/>
            <a:miter lim="800000"/>
            <a:headEnd/>
            <a:tailEnd/>
          </a:ln>
        </p:spPr>
        <p:txBody>
          <a:bodyPr wrap="square" lIns="79189" tIns="39595" rIns="79189" bIns="39595">
            <a:spAutoFit/>
          </a:bodyPr>
          <a:lstStyle/>
          <a:p>
            <a:pPr defTabSz="801574"/>
            <a:r>
              <a:rPr lang="zh-CN" altLang="en-US" sz="1000" dirty="0" smtClean="0">
                <a:solidFill>
                  <a:schemeClr val="bg1"/>
                </a:solidFill>
                <a:latin typeface="微软雅黑" pitchFamily="34" charset="-122"/>
                <a:ea typeface="微软雅黑" pitchFamily="34" charset="-122"/>
                <a:cs typeface="Times New Roman" pitchFamily="18" charset="0"/>
              </a:rPr>
              <a:t>开始</a:t>
            </a:r>
            <a:r>
              <a:rPr lang="en-US" altLang="zh-CN" sz="1000" dirty="0" smtClean="0">
                <a:solidFill>
                  <a:schemeClr val="bg1"/>
                </a:solidFill>
                <a:latin typeface="微软雅黑" pitchFamily="34" charset="-122"/>
                <a:ea typeface="微软雅黑" pitchFamily="34" charset="-122"/>
                <a:cs typeface="Times New Roman" pitchFamily="18" charset="0"/>
              </a:rPr>
              <a:t>WLAN</a:t>
            </a:r>
            <a:r>
              <a:rPr lang="zh-CN" altLang="en-US" sz="1000" dirty="0">
                <a:solidFill>
                  <a:schemeClr val="bg1"/>
                </a:solidFill>
                <a:latin typeface="微软雅黑" pitchFamily="34" charset="-122"/>
                <a:ea typeface="微软雅黑" pitchFamily="34" charset="-122"/>
                <a:cs typeface="Times New Roman" pitchFamily="18" charset="0"/>
              </a:rPr>
              <a:t>无线融合技术研究</a:t>
            </a:r>
            <a:endParaRPr lang="en-US" altLang="zh-CN" sz="1000" dirty="0">
              <a:solidFill>
                <a:schemeClr val="bg1"/>
              </a:solidFill>
              <a:latin typeface="微软雅黑" pitchFamily="34" charset="-122"/>
              <a:ea typeface="微软雅黑" pitchFamily="34" charset="-122"/>
              <a:cs typeface="Times New Roman" pitchFamily="18" charset="0"/>
            </a:endParaRPr>
          </a:p>
        </p:txBody>
      </p:sp>
      <p:sp>
        <p:nvSpPr>
          <p:cNvPr id="56346" name="Rectangle 65"/>
          <p:cNvSpPr>
            <a:spLocks noChangeArrowheads="1"/>
          </p:cNvSpPr>
          <p:nvPr/>
        </p:nvSpPr>
        <p:spPr bwMode="auto">
          <a:xfrm>
            <a:off x="1379191" y="900386"/>
            <a:ext cx="2033675" cy="541628"/>
          </a:xfrm>
          <a:prstGeom prst="rect">
            <a:avLst/>
          </a:prstGeom>
          <a:noFill/>
          <a:ln w="9525" algn="ctr">
            <a:noFill/>
            <a:miter lim="800000"/>
            <a:headEnd/>
            <a:tailEnd/>
          </a:ln>
        </p:spPr>
        <p:txBody>
          <a:bodyPr wrap="square" lIns="79189" tIns="39595" rIns="79189" bIns="39595">
            <a:spAutoFit/>
          </a:bodyPr>
          <a:lstStyle/>
          <a:p>
            <a:pPr defTabSz="801574"/>
            <a:r>
              <a:rPr lang="zh-CN" altLang="en-US" sz="1000" dirty="0">
                <a:solidFill>
                  <a:schemeClr val="bg1"/>
                </a:solidFill>
                <a:latin typeface="微软雅黑" pitchFamily="34" charset="-122"/>
                <a:ea typeface="微软雅黑" pitchFamily="34" charset="-122"/>
                <a:cs typeface="Times New Roman" pitchFamily="18" charset="0"/>
              </a:rPr>
              <a:t>第一代自研企业级</a:t>
            </a:r>
            <a:r>
              <a:rPr lang="en-US" altLang="zh-CN" sz="1000" dirty="0">
                <a:solidFill>
                  <a:schemeClr val="bg1"/>
                </a:solidFill>
                <a:latin typeface="微软雅黑" pitchFamily="34" charset="-122"/>
                <a:ea typeface="微软雅黑" pitchFamily="34" charset="-122"/>
                <a:cs typeface="Times New Roman" pitchFamily="18" charset="0"/>
              </a:rPr>
              <a:t>WLAN</a:t>
            </a:r>
            <a:r>
              <a:rPr lang="zh-CN" altLang="en-US" sz="1000" dirty="0">
                <a:solidFill>
                  <a:schemeClr val="bg1"/>
                </a:solidFill>
                <a:latin typeface="微软雅黑" pitchFamily="34" charset="-122"/>
                <a:ea typeface="微软雅黑" pitchFamily="34" charset="-122"/>
                <a:cs typeface="Times New Roman" pitchFamily="18" charset="0"/>
              </a:rPr>
              <a:t>上市；并在</a:t>
            </a:r>
            <a:r>
              <a:rPr lang="en-US" altLang="zh-CN" sz="1000" dirty="0">
                <a:solidFill>
                  <a:schemeClr val="bg1"/>
                </a:solidFill>
                <a:latin typeface="微软雅黑" pitchFamily="34" charset="-122"/>
                <a:ea typeface="微软雅黑" pitchFamily="34" charset="-122"/>
                <a:cs typeface="Times New Roman" pitchFamily="18" charset="0"/>
              </a:rPr>
              <a:t>2004</a:t>
            </a:r>
            <a:r>
              <a:rPr lang="zh-CN" altLang="en-US" sz="1000" dirty="0">
                <a:solidFill>
                  <a:schemeClr val="bg1"/>
                </a:solidFill>
                <a:latin typeface="微软雅黑" pitchFamily="34" charset="-122"/>
                <a:ea typeface="微软雅黑" pitchFamily="34" charset="-122"/>
                <a:cs typeface="Times New Roman" pitchFamily="18" charset="0"/>
              </a:rPr>
              <a:t>年占国内</a:t>
            </a:r>
            <a:r>
              <a:rPr lang="en-US" altLang="zh-CN" sz="1000" dirty="0">
                <a:solidFill>
                  <a:schemeClr val="bg1"/>
                </a:solidFill>
                <a:latin typeface="微软雅黑" pitchFamily="34" charset="-122"/>
                <a:ea typeface="微软雅黑" pitchFamily="34" charset="-122"/>
                <a:cs typeface="Times New Roman" pitchFamily="18" charset="0"/>
              </a:rPr>
              <a:t>WLAN</a:t>
            </a:r>
            <a:r>
              <a:rPr lang="zh-CN" altLang="en-US" sz="1000" dirty="0">
                <a:solidFill>
                  <a:schemeClr val="bg1"/>
                </a:solidFill>
                <a:latin typeface="微软雅黑" pitchFamily="34" charset="-122"/>
                <a:ea typeface="微软雅黑" pitchFamily="34" charset="-122"/>
                <a:cs typeface="Times New Roman" pitchFamily="18" charset="0"/>
              </a:rPr>
              <a:t>产品市场近</a:t>
            </a:r>
            <a:r>
              <a:rPr lang="en-US" altLang="zh-CN" sz="1000" b="1" dirty="0">
                <a:solidFill>
                  <a:schemeClr val="bg1"/>
                </a:solidFill>
                <a:latin typeface="微软雅黑" pitchFamily="34" charset="-122"/>
                <a:ea typeface="微软雅黑" pitchFamily="34" charset="-122"/>
                <a:cs typeface="Times New Roman" pitchFamily="18" charset="0"/>
              </a:rPr>
              <a:t>50%</a:t>
            </a:r>
            <a:r>
              <a:rPr lang="zh-CN" altLang="en-US" sz="1000" b="1" dirty="0">
                <a:solidFill>
                  <a:schemeClr val="bg1"/>
                </a:solidFill>
                <a:latin typeface="微软雅黑" pitchFamily="34" charset="-122"/>
                <a:ea typeface="微软雅黑" pitchFamily="34" charset="-122"/>
                <a:cs typeface="Times New Roman" pitchFamily="18" charset="0"/>
              </a:rPr>
              <a:t>份额</a:t>
            </a:r>
          </a:p>
        </p:txBody>
      </p:sp>
      <p:sp>
        <p:nvSpPr>
          <p:cNvPr id="56347" name="Text Box 68"/>
          <p:cNvSpPr txBox="1">
            <a:spLocks noChangeArrowheads="1"/>
          </p:cNvSpPr>
          <p:nvPr/>
        </p:nvSpPr>
        <p:spPr bwMode="auto">
          <a:xfrm>
            <a:off x="95534" y="2605385"/>
            <a:ext cx="2021681" cy="541628"/>
          </a:xfrm>
          <a:prstGeom prst="rect">
            <a:avLst/>
          </a:prstGeom>
          <a:noFill/>
          <a:ln w="9525" algn="ctr">
            <a:noFill/>
            <a:miter lim="800000"/>
            <a:headEnd/>
            <a:tailEnd/>
          </a:ln>
        </p:spPr>
        <p:txBody>
          <a:bodyPr wrap="square" lIns="79189" tIns="39595" rIns="79189" bIns="39595">
            <a:spAutoFit/>
          </a:bodyPr>
          <a:lstStyle/>
          <a:p>
            <a:pPr defTabSz="801574"/>
            <a:r>
              <a:rPr lang="zh-CN" altLang="en-US" sz="1000" dirty="0">
                <a:solidFill>
                  <a:schemeClr val="bg1"/>
                </a:solidFill>
                <a:latin typeface="微软雅黑" pitchFamily="34" charset="-122"/>
                <a:ea typeface="微软雅黑" pitchFamily="34" charset="-122"/>
                <a:cs typeface="Times New Roman" pitchFamily="18" charset="0"/>
              </a:rPr>
              <a:t>第二代自研</a:t>
            </a:r>
            <a:r>
              <a:rPr lang="en-US" altLang="zh-CN" sz="1000" dirty="0">
                <a:solidFill>
                  <a:schemeClr val="bg1"/>
                </a:solidFill>
                <a:latin typeface="微软雅黑" pitchFamily="34" charset="-122"/>
                <a:ea typeface="微软雅黑" pitchFamily="34" charset="-122"/>
                <a:cs typeface="Times New Roman" pitchFamily="18" charset="0"/>
              </a:rPr>
              <a:t>WLAN</a:t>
            </a:r>
            <a:r>
              <a:rPr lang="zh-CN" altLang="en-US" sz="1000" dirty="0">
                <a:solidFill>
                  <a:schemeClr val="bg1"/>
                </a:solidFill>
                <a:latin typeface="微软雅黑" pitchFamily="34" charset="-122"/>
                <a:ea typeface="微软雅黑" pitchFamily="34" charset="-122"/>
                <a:cs typeface="Times New Roman" pitchFamily="18" charset="0"/>
              </a:rPr>
              <a:t>产品上市规模销售；</a:t>
            </a:r>
          </a:p>
          <a:p>
            <a:pPr defTabSz="801574"/>
            <a:r>
              <a:rPr lang="en-US" altLang="zh-CN" sz="1000" dirty="0">
                <a:solidFill>
                  <a:schemeClr val="bg1"/>
                </a:solidFill>
                <a:latin typeface="微软雅黑" pitchFamily="34" charset="-122"/>
                <a:ea typeface="微软雅黑" pitchFamily="34" charset="-122"/>
                <a:cs typeface="Times New Roman" pitchFamily="18" charset="0"/>
              </a:rPr>
              <a:t>WLAN</a:t>
            </a:r>
            <a:r>
              <a:rPr lang="zh-CN" altLang="en-US" sz="1000" dirty="0">
                <a:solidFill>
                  <a:schemeClr val="bg1"/>
                </a:solidFill>
                <a:latin typeface="微软雅黑" pitchFamily="34" charset="-122"/>
                <a:ea typeface="微软雅黑" pitchFamily="34" charset="-122"/>
                <a:cs typeface="Times New Roman" pitchFamily="18" charset="0"/>
              </a:rPr>
              <a:t>研发团队达到</a:t>
            </a:r>
            <a:r>
              <a:rPr lang="en-US" altLang="zh-CN" sz="1000" b="1" dirty="0" smtClean="0">
                <a:solidFill>
                  <a:schemeClr val="bg1"/>
                </a:solidFill>
                <a:latin typeface="微软雅黑" pitchFamily="34" charset="-122"/>
                <a:ea typeface="微软雅黑" pitchFamily="34" charset="-122"/>
                <a:cs typeface="Times New Roman" pitchFamily="18" charset="0"/>
              </a:rPr>
              <a:t>200+</a:t>
            </a:r>
            <a:r>
              <a:rPr lang="zh-CN" altLang="en-US" sz="1000" b="1" dirty="0" smtClean="0">
                <a:solidFill>
                  <a:schemeClr val="bg1"/>
                </a:solidFill>
                <a:latin typeface="微软雅黑" pitchFamily="34" charset="-122"/>
                <a:ea typeface="微软雅黑" pitchFamily="34" charset="-122"/>
                <a:cs typeface="Times New Roman" pitchFamily="18" charset="0"/>
              </a:rPr>
              <a:t>人</a:t>
            </a:r>
            <a:r>
              <a:rPr lang="zh-CN" altLang="en-US" sz="1000" b="1" dirty="0">
                <a:solidFill>
                  <a:schemeClr val="bg1"/>
                </a:solidFill>
                <a:latin typeface="微软雅黑" pitchFamily="34" charset="-122"/>
                <a:ea typeface="微软雅黑" pitchFamily="34" charset="-122"/>
                <a:cs typeface="Times New Roman" pitchFamily="18" charset="0"/>
              </a:rPr>
              <a:t>规模</a:t>
            </a:r>
            <a:endParaRPr lang="en-US" altLang="zh-CN" sz="1000" b="1" dirty="0">
              <a:solidFill>
                <a:schemeClr val="bg1"/>
              </a:solidFill>
              <a:latin typeface="微软雅黑" pitchFamily="34" charset="-122"/>
              <a:ea typeface="微软雅黑" pitchFamily="34" charset="-122"/>
              <a:cs typeface="Times New Roman" pitchFamily="18" charset="0"/>
            </a:endParaRPr>
          </a:p>
        </p:txBody>
      </p:sp>
      <p:sp>
        <p:nvSpPr>
          <p:cNvPr id="56349" name="Rectangle 70"/>
          <p:cNvSpPr>
            <a:spLocks noChangeArrowheads="1"/>
          </p:cNvSpPr>
          <p:nvPr/>
        </p:nvSpPr>
        <p:spPr bwMode="auto">
          <a:xfrm>
            <a:off x="2664085" y="4244959"/>
            <a:ext cx="2071688" cy="541628"/>
          </a:xfrm>
          <a:prstGeom prst="rect">
            <a:avLst/>
          </a:prstGeom>
          <a:noFill/>
          <a:ln w="9525" algn="ctr">
            <a:noFill/>
            <a:miter lim="800000"/>
            <a:headEnd/>
            <a:tailEnd/>
          </a:ln>
        </p:spPr>
        <p:txBody>
          <a:bodyPr wrap="square" lIns="79189" tIns="39595" rIns="79189" bIns="39595">
            <a:spAutoFit/>
          </a:bodyPr>
          <a:lstStyle/>
          <a:p>
            <a:pPr defTabSz="801574"/>
            <a:r>
              <a:rPr lang="en-US" altLang="zh-CN" sz="1000" dirty="0" smtClean="0">
                <a:solidFill>
                  <a:schemeClr val="bg1"/>
                </a:solidFill>
                <a:latin typeface="微软雅黑" pitchFamily="34" charset="-122"/>
                <a:ea typeface="微软雅黑" pitchFamily="34" charset="-122"/>
              </a:rPr>
              <a:t>IEEE802.11HEW</a:t>
            </a:r>
            <a:r>
              <a:rPr lang="zh-CN" altLang="en-US" sz="1000" dirty="0" smtClean="0">
                <a:solidFill>
                  <a:schemeClr val="bg1"/>
                </a:solidFill>
                <a:latin typeface="微软雅黑" pitchFamily="34" charset="-122"/>
                <a:ea typeface="微软雅黑" pitchFamily="34" charset="-122"/>
              </a:rPr>
              <a:t>标准</a:t>
            </a:r>
            <a:r>
              <a:rPr lang="en-US" altLang="zh-CN" sz="1000" b="1" dirty="0" smtClean="0">
                <a:solidFill>
                  <a:schemeClr val="bg1"/>
                </a:solidFill>
                <a:latin typeface="微软雅黑" pitchFamily="34" charset="-122"/>
                <a:ea typeface="微软雅黑" pitchFamily="34" charset="-122"/>
              </a:rPr>
              <a:t>10G </a:t>
            </a:r>
            <a:r>
              <a:rPr lang="en-US" altLang="zh-CN" sz="1000" b="1" dirty="0" err="1" smtClean="0">
                <a:solidFill>
                  <a:schemeClr val="bg1"/>
                </a:solidFill>
                <a:latin typeface="微软雅黑" pitchFamily="34" charset="-122"/>
                <a:ea typeface="微软雅黑" pitchFamily="34" charset="-122"/>
              </a:rPr>
              <a:t>WiFi</a:t>
            </a:r>
            <a:r>
              <a:rPr lang="en-US" altLang="zh-CN" sz="1000" b="1" dirty="0" smtClean="0">
                <a:solidFill>
                  <a:schemeClr val="bg1"/>
                </a:solidFill>
                <a:latin typeface="微软雅黑" pitchFamily="34" charset="-122"/>
                <a:ea typeface="微软雅黑" pitchFamily="34" charset="-122"/>
              </a:rPr>
              <a:t> </a:t>
            </a:r>
            <a:r>
              <a:rPr lang="zh-CN" altLang="en-US" sz="1000" b="1" dirty="0" smtClean="0">
                <a:solidFill>
                  <a:schemeClr val="bg1"/>
                </a:solidFill>
                <a:latin typeface="微软雅黑" pitchFamily="34" charset="-122"/>
                <a:ea typeface="微软雅黑" pitchFamily="34" charset="-122"/>
              </a:rPr>
              <a:t>样机</a:t>
            </a:r>
            <a:r>
              <a:rPr lang="zh-CN" altLang="en-US" sz="1000" dirty="0" smtClean="0">
                <a:solidFill>
                  <a:schemeClr val="bg1"/>
                </a:solidFill>
                <a:latin typeface="微软雅黑" pitchFamily="34" charset="-122"/>
                <a:ea typeface="微软雅黑" pitchFamily="34" charset="-122"/>
              </a:rPr>
              <a:t>测试成功，引领下一代</a:t>
            </a:r>
            <a:r>
              <a:rPr lang="en-US" altLang="zh-CN" sz="1000" dirty="0" err="1" smtClean="0">
                <a:solidFill>
                  <a:schemeClr val="bg1"/>
                </a:solidFill>
                <a:latin typeface="微软雅黑" pitchFamily="34" charset="-122"/>
                <a:ea typeface="微软雅黑" pitchFamily="34" charset="-122"/>
              </a:rPr>
              <a:t>WiFi</a:t>
            </a:r>
            <a:r>
              <a:rPr lang="zh-CN" altLang="en-US" sz="1000" dirty="0" smtClean="0">
                <a:solidFill>
                  <a:schemeClr val="bg1"/>
                </a:solidFill>
                <a:latin typeface="微软雅黑" pitchFamily="34" charset="-122"/>
                <a:ea typeface="微软雅黑" pitchFamily="34" charset="-122"/>
              </a:rPr>
              <a:t>标准研究</a:t>
            </a:r>
            <a:endParaRPr lang="zh-CN" altLang="en-US" sz="1000" dirty="0">
              <a:solidFill>
                <a:schemeClr val="bg1"/>
              </a:solidFill>
              <a:latin typeface="微软雅黑" pitchFamily="34" charset="-122"/>
              <a:ea typeface="微软雅黑" pitchFamily="34" charset="-122"/>
              <a:cs typeface="Times New Roman" pitchFamily="18" charset="0"/>
            </a:endParaRPr>
          </a:p>
        </p:txBody>
      </p:sp>
      <p:grpSp>
        <p:nvGrpSpPr>
          <p:cNvPr id="7" name="组合 50"/>
          <p:cNvGrpSpPr/>
          <p:nvPr/>
        </p:nvGrpSpPr>
        <p:grpSpPr>
          <a:xfrm>
            <a:off x="2082094" y="1626369"/>
            <a:ext cx="1063715" cy="714222"/>
            <a:chOff x="2257425" y="1948581"/>
            <a:chExt cx="1308104" cy="869166"/>
          </a:xfrm>
        </p:grpSpPr>
        <p:sp>
          <p:nvSpPr>
            <p:cNvPr id="56361" name="Oval 51"/>
            <p:cNvSpPr>
              <a:spLocks noChangeArrowheads="1"/>
            </p:cNvSpPr>
            <p:nvPr/>
          </p:nvSpPr>
          <p:spPr bwMode="gray">
            <a:xfrm>
              <a:off x="2257425" y="2303381"/>
              <a:ext cx="1162050" cy="494109"/>
            </a:xfrm>
            <a:prstGeom prst="ellipse">
              <a:avLst/>
            </a:prstGeom>
            <a:solidFill>
              <a:srgbClr val="0F2145">
                <a:alpha val="30196"/>
              </a:srgbClr>
            </a:solidFill>
            <a:ln w="9525">
              <a:noFill/>
              <a:round/>
              <a:headEnd/>
              <a:tailEnd/>
            </a:ln>
          </p:spPr>
          <p:txBody>
            <a:bodyPr wrap="none" anchor="ctr"/>
            <a:lstStyle/>
            <a:p>
              <a:endParaRPr lang="zh-CN" altLang="en-US" sz="1100" dirty="0">
                <a:solidFill>
                  <a:schemeClr val="bg1"/>
                </a:solidFill>
                <a:latin typeface="微软雅黑" pitchFamily="34" charset="-122"/>
                <a:ea typeface="微软雅黑" pitchFamily="34" charset="-122"/>
              </a:endParaRPr>
            </a:p>
          </p:txBody>
        </p:sp>
        <p:sp>
          <p:nvSpPr>
            <p:cNvPr id="56362" name="Oval 52"/>
            <p:cNvSpPr>
              <a:spLocks noChangeArrowheads="1"/>
            </p:cNvSpPr>
            <p:nvPr/>
          </p:nvSpPr>
          <p:spPr bwMode="gray">
            <a:xfrm>
              <a:off x="2333625" y="1948581"/>
              <a:ext cx="1195388" cy="844625"/>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64" name="Oval 54"/>
            <p:cNvSpPr>
              <a:spLocks noChangeArrowheads="1"/>
            </p:cNvSpPr>
            <p:nvPr/>
          </p:nvSpPr>
          <p:spPr bwMode="gray">
            <a:xfrm>
              <a:off x="2357442" y="1953353"/>
              <a:ext cx="1208087" cy="864394"/>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65" name="Oval 55"/>
            <p:cNvSpPr>
              <a:spLocks noChangeArrowheads="1"/>
            </p:cNvSpPr>
            <p:nvPr/>
          </p:nvSpPr>
          <p:spPr bwMode="gray">
            <a:xfrm>
              <a:off x="2411413" y="1979547"/>
              <a:ext cx="1077912" cy="701278"/>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56366" name="Text Box 56"/>
            <p:cNvSpPr txBox="1">
              <a:spLocks noChangeArrowheads="1"/>
            </p:cNvSpPr>
            <p:nvPr/>
          </p:nvSpPr>
          <p:spPr bwMode="gray">
            <a:xfrm>
              <a:off x="2632659" y="2153369"/>
              <a:ext cx="652893" cy="318364"/>
            </a:xfrm>
            <a:prstGeom prst="rect">
              <a:avLst/>
            </a:prstGeom>
            <a:noFill/>
            <a:ln w="9525" algn="ctr">
              <a:noFill/>
              <a:miter lim="800000"/>
              <a:headEnd/>
              <a:tailEnd/>
            </a:ln>
          </p:spPr>
          <p:txBody>
            <a:bodyPr wrap="none">
              <a:spAutoFit/>
            </a:bodyPr>
            <a:lstStyle/>
            <a:p>
              <a:pPr algn="ctr"/>
              <a:r>
                <a:rPr lang="en-US" altLang="zh-CN" sz="1100" b="1" dirty="0">
                  <a:solidFill>
                    <a:srgbClr val="C00000"/>
                  </a:solidFill>
                  <a:latin typeface="微软雅黑" pitchFamily="34" charset="-122"/>
                  <a:ea typeface="微软雅黑" pitchFamily="34" charset="-122"/>
                </a:rPr>
                <a:t>2005</a:t>
              </a:r>
            </a:p>
          </p:txBody>
        </p:sp>
      </p:grpSp>
      <p:sp>
        <p:nvSpPr>
          <p:cNvPr id="56367" name="Rectangle 65"/>
          <p:cNvSpPr>
            <a:spLocks noChangeArrowheads="1"/>
          </p:cNvSpPr>
          <p:nvPr/>
        </p:nvSpPr>
        <p:spPr bwMode="auto">
          <a:xfrm>
            <a:off x="306542" y="1633535"/>
            <a:ext cx="1807371" cy="541628"/>
          </a:xfrm>
          <a:prstGeom prst="rect">
            <a:avLst/>
          </a:prstGeom>
          <a:noFill/>
          <a:ln w="9525" algn="ctr">
            <a:noFill/>
            <a:miter lim="800000"/>
            <a:headEnd/>
            <a:tailEnd/>
          </a:ln>
        </p:spPr>
        <p:txBody>
          <a:bodyPr wrap="square" lIns="79189" tIns="39595" rIns="79189" bIns="39595">
            <a:spAutoFit/>
          </a:bodyPr>
          <a:lstStyle/>
          <a:p>
            <a:pPr defTabSz="801574"/>
            <a:r>
              <a:rPr lang="zh-CN" altLang="en-US" sz="1000" b="1" dirty="0" smtClean="0">
                <a:solidFill>
                  <a:schemeClr val="bg1"/>
                </a:solidFill>
                <a:latin typeface="微软雅黑" pitchFamily="34" charset="-122"/>
                <a:ea typeface="微软雅黑" pitchFamily="34" charset="-122"/>
                <a:cs typeface="Times New Roman" pitchFamily="18" charset="0"/>
              </a:rPr>
              <a:t>亚</a:t>
            </a:r>
            <a:r>
              <a:rPr lang="en-US" altLang="zh-CN" sz="1000" b="1" dirty="0">
                <a:solidFill>
                  <a:schemeClr val="bg1"/>
                </a:solidFill>
                <a:latin typeface="微软雅黑" pitchFamily="34" charset="-122"/>
                <a:ea typeface="微软雅黑" pitchFamily="34" charset="-122"/>
                <a:cs typeface="Times New Roman" pitchFamily="18" charset="0"/>
              </a:rPr>
              <a:t>/</a:t>
            </a:r>
            <a:r>
              <a:rPr lang="zh-CN" altLang="en-US" sz="1000" b="1" dirty="0">
                <a:solidFill>
                  <a:schemeClr val="bg1"/>
                </a:solidFill>
                <a:latin typeface="微软雅黑" pitchFamily="34" charset="-122"/>
                <a:ea typeface="微软雅黑" pitchFamily="34" charset="-122"/>
                <a:cs typeface="Times New Roman" pitchFamily="18" charset="0"/>
              </a:rPr>
              <a:t>欧</a:t>
            </a:r>
            <a:r>
              <a:rPr lang="en-US" altLang="zh-CN" sz="1000" b="1" dirty="0">
                <a:solidFill>
                  <a:schemeClr val="bg1"/>
                </a:solidFill>
                <a:latin typeface="微软雅黑" pitchFamily="34" charset="-122"/>
                <a:ea typeface="微软雅黑" pitchFamily="34" charset="-122"/>
                <a:cs typeface="Times New Roman" pitchFamily="18" charset="0"/>
              </a:rPr>
              <a:t>/</a:t>
            </a:r>
            <a:r>
              <a:rPr lang="zh-CN" altLang="en-US" sz="1000" b="1" dirty="0">
                <a:solidFill>
                  <a:schemeClr val="bg1"/>
                </a:solidFill>
                <a:latin typeface="微软雅黑" pitchFamily="34" charset="-122"/>
                <a:ea typeface="微软雅黑" pitchFamily="34" charset="-122"/>
                <a:cs typeface="Times New Roman" pitchFamily="18" charset="0"/>
              </a:rPr>
              <a:t>美</a:t>
            </a:r>
            <a:r>
              <a:rPr lang="zh-CN" altLang="en-US" sz="1000" dirty="0">
                <a:solidFill>
                  <a:schemeClr val="bg1"/>
                </a:solidFill>
                <a:latin typeface="微软雅黑" pitchFamily="34" charset="-122"/>
                <a:ea typeface="微软雅黑" pitchFamily="34" charset="-122"/>
                <a:cs typeface="Times New Roman" pitchFamily="18" charset="0"/>
              </a:rPr>
              <a:t>三地研究所组成的研发团队开始对</a:t>
            </a:r>
            <a:r>
              <a:rPr lang="en-US" altLang="zh-CN" sz="1000" dirty="0">
                <a:solidFill>
                  <a:schemeClr val="bg1"/>
                </a:solidFill>
                <a:latin typeface="微软雅黑" pitchFamily="34" charset="-122"/>
                <a:ea typeface="微软雅黑" pitchFamily="34" charset="-122"/>
                <a:cs typeface="Times New Roman" pitchFamily="18" charset="0"/>
              </a:rPr>
              <a:t>WLAN</a:t>
            </a:r>
            <a:r>
              <a:rPr lang="zh-CN" altLang="en-US" sz="1000" dirty="0">
                <a:solidFill>
                  <a:schemeClr val="bg1"/>
                </a:solidFill>
                <a:latin typeface="微软雅黑" pitchFamily="34" charset="-122"/>
                <a:ea typeface="微软雅黑" pitchFamily="34" charset="-122"/>
                <a:cs typeface="Times New Roman" pitchFamily="18" charset="0"/>
              </a:rPr>
              <a:t>产品开发持续投入</a:t>
            </a:r>
            <a:endParaRPr lang="en-US" altLang="zh-CN" sz="1000" dirty="0">
              <a:solidFill>
                <a:schemeClr val="bg1"/>
              </a:solidFill>
              <a:latin typeface="微软雅黑" pitchFamily="34" charset="-122"/>
              <a:ea typeface="微软雅黑" pitchFamily="34" charset="-122"/>
              <a:cs typeface="Times New Roman" pitchFamily="18" charset="0"/>
            </a:endParaRPr>
          </a:p>
        </p:txBody>
      </p:sp>
      <p:sp>
        <p:nvSpPr>
          <p:cNvPr id="47" name="标题 21"/>
          <p:cNvSpPr>
            <a:spLocks noGrp="1"/>
          </p:cNvSpPr>
          <p:nvPr>
            <p:ph type="title"/>
          </p:nvPr>
        </p:nvSpPr>
        <p:spPr>
          <a:xfrm>
            <a:off x="107504" y="123478"/>
            <a:ext cx="6809648" cy="532805"/>
          </a:xfrm>
        </p:spPr>
        <p:txBody>
          <a:bodyPr lIns="68562" tIns="34281" rIns="68562" bIns="34281">
            <a:noAutofit/>
          </a:bodyPr>
          <a:lstStyle/>
          <a:p>
            <a:pPr algn="l" eaLnBrk="0" hangingPunct="0">
              <a:defRPr/>
            </a:pPr>
            <a:r>
              <a:rPr lang="zh-CN" altLang="en-US" sz="3200" dirty="0" smtClean="0">
                <a:solidFill>
                  <a:prstClr val="white"/>
                </a:solidFill>
              </a:rPr>
              <a:t>华为</a:t>
            </a:r>
            <a:r>
              <a:rPr lang="en-US" altLang="zh-CN" sz="3200" dirty="0" smtClean="0">
                <a:solidFill>
                  <a:prstClr val="white"/>
                </a:solidFill>
              </a:rPr>
              <a:t>WLAN</a:t>
            </a:r>
            <a:r>
              <a:rPr lang="zh-CN" altLang="en-US" sz="3200" dirty="0" smtClean="0">
                <a:solidFill>
                  <a:prstClr val="white"/>
                </a:solidFill>
              </a:rPr>
              <a:t>产品发展历程</a:t>
            </a:r>
          </a:p>
        </p:txBody>
      </p:sp>
      <p:grpSp>
        <p:nvGrpSpPr>
          <p:cNvPr id="8" name="Group 45"/>
          <p:cNvGrpSpPr>
            <a:grpSpLocks/>
          </p:cNvGrpSpPr>
          <p:nvPr/>
        </p:nvGrpSpPr>
        <p:grpSpPr bwMode="auto">
          <a:xfrm>
            <a:off x="3138950" y="2995684"/>
            <a:ext cx="1132799" cy="873457"/>
            <a:chOff x="732" y="2112"/>
            <a:chExt cx="842" cy="860"/>
          </a:xfrm>
        </p:grpSpPr>
        <p:sp>
          <p:nvSpPr>
            <p:cNvPr id="43" name="Oval 46"/>
            <p:cNvSpPr>
              <a:spLocks noChangeArrowheads="1"/>
            </p:cNvSpPr>
            <p:nvPr/>
          </p:nvSpPr>
          <p:spPr bwMode="gray">
            <a:xfrm>
              <a:off x="732" y="2112"/>
              <a:ext cx="842" cy="860"/>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4" name="Oval 47"/>
            <p:cNvSpPr>
              <a:spLocks noChangeArrowheads="1"/>
            </p:cNvSpPr>
            <p:nvPr/>
          </p:nvSpPr>
          <p:spPr bwMode="gray">
            <a:xfrm>
              <a:off x="743" y="2117"/>
              <a:ext cx="821" cy="838"/>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5" name="Oval 48"/>
            <p:cNvSpPr>
              <a:spLocks noChangeArrowheads="1"/>
            </p:cNvSpPr>
            <p:nvPr/>
          </p:nvSpPr>
          <p:spPr bwMode="gray">
            <a:xfrm>
              <a:off x="751" y="2125"/>
              <a:ext cx="781" cy="784"/>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6" name="Oval 49"/>
            <p:cNvSpPr>
              <a:spLocks noChangeArrowheads="1"/>
            </p:cNvSpPr>
            <p:nvPr/>
          </p:nvSpPr>
          <p:spPr bwMode="gray">
            <a:xfrm>
              <a:off x="795" y="2147"/>
              <a:ext cx="695" cy="63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48" name="Text Box 50"/>
            <p:cNvSpPr txBox="1">
              <a:spLocks noChangeArrowheads="1"/>
            </p:cNvSpPr>
            <p:nvPr/>
          </p:nvSpPr>
          <p:spPr bwMode="gray">
            <a:xfrm>
              <a:off x="944" y="2414"/>
              <a:ext cx="395" cy="258"/>
            </a:xfrm>
            <a:prstGeom prst="rect">
              <a:avLst/>
            </a:prstGeom>
            <a:noFill/>
            <a:ln w="9525" algn="ctr">
              <a:noFill/>
              <a:miter lim="800000"/>
              <a:headEnd/>
              <a:tailEnd/>
            </a:ln>
          </p:spPr>
          <p:txBody>
            <a:bodyPr wrap="none">
              <a:spAutoFit/>
            </a:bodyPr>
            <a:lstStyle/>
            <a:p>
              <a:pPr algn="ctr"/>
              <a:r>
                <a:rPr lang="en-US" altLang="zh-CN" sz="1100" b="1" dirty="0" smtClean="0">
                  <a:solidFill>
                    <a:srgbClr val="C00000"/>
                  </a:solidFill>
                  <a:latin typeface="微软雅黑" pitchFamily="34" charset="-122"/>
                  <a:ea typeface="微软雅黑" pitchFamily="34" charset="-122"/>
                </a:rPr>
                <a:t>2013</a:t>
              </a:r>
              <a:endParaRPr lang="en-US" altLang="zh-CN" sz="1100" b="1" dirty="0">
                <a:solidFill>
                  <a:srgbClr val="C00000"/>
                </a:solidFill>
                <a:latin typeface="微软雅黑" pitchFamily="34" charset="-122"/>
                <a:ea typeface="微软雅黑" pitchFamily="34" charset="-122"/>
              </a:endParaRPr>
            </a:p>
          </p:txBody>
        </p:sp>
      </p:grpSp>
      <p:sp>
        <p:nvSpPr>
          <p:cNvPr id="52" name="Rectangle 70"/>
          <p:cNvSpPr>
            <a:spLocks noChangeArrowheads="1"/>
          </p:cNvSpPr>
          <p:nvPr/>
        </p:nvSpPr>
        <p:spPr bwMode="auto">
          <a:xfrm>
            <a:off x="1102255" y="3558566"/>
            <a:ext cx="1985963" cy="695516"/>
          </a:xfrm>
          <a:prstGeom prst="rect">
            <a:avLst/>
          </a:prstGeom>
          <a:noFill/>
          <a:ln w="9525" algn="ctr">
            <a:noFill/>
            <a:miter lim="800000"/>
            <a:headEnd/>
            <a:tailEnd/>
          </a:ln>
        </p:spPr>
        <p:txBody>
          <a:bodyPr wrap="square" lIns="79189" tIns="39595" rIns="79189" bIns="39595">
            <a:spAutoFit/>
          </a:bodyPr>
          <a:lstStyle/>
          <a:p>
            <a:pPr defTabSz="801574"/>
            <a:r>
              <a:rPr lang="zh-CN" altLang="en-US" sz="1000" dirty="0">
                <a:solidFill>
                  <a:schemeClr val="bg1"/>
                </a:solidFill>
                <a:latin typeface="微软雅黑" pitchFamily="34" charset="-122"/>
                <a:ea typeface="微软雅黑" pitchFamily="34" charset="-122"/>
                <a:cs typeface="Times New Roman" pitchFamily="18" charset="0"/>
              </a:rPr>
              <a:t>第三</a:t>
            </a:r>
            <a:r>
              <a:rPr lang="zh-CN" altLang="en-US" sz="1000" dirty="0" smtClean="0">
                <a:solidFill>
                  <a:schemeClr val="bg1"/>
                </a:solidFill>
                <a:latin typeface="微软雅黑" pitchFamily="34" charset="-122"/>
                <a:ea typeface="微软雅黑" pitchFamily="34" charset="-122"/>
                <a:cs typeface="Times New Roman" pitchFamily="18" charset="0"/>
              </a:rPr>
              <a:t>代自研</a:t>
            </a:r>
            <a:r>
              <a:rPr lang="zh-CN" altLang="en-US" sz="1000" b="1" dirty="0" smtClean="0">
                <a:solidFill>
                  <a:schemeClr val="bg1"/>
                </a:solidFill>
                <a:latin typeface="微软雅黑" pitchFamily="34" charset="-122"/>
                <a:ea typeface="微软雅黑" pitchFamily="34" charset="-122"/>
                <a:cs typeface="Times New Roman" pitchFamily="18" charset="0"/>
              </a:rPr>
              <a:t>千兆</a:t>
            </a:r>
            <a:r>
              <a:rPr lang="en-US" altLang="zh-CN" sz="1000" b="1" dirty="0" err="1" smtClean="0">
                <a:solidFill>
                  <a:schemeClr val="bg1"/>
                </a:solidFill>
                <a:latin typeface="微软雅黑" pitchFamily="34" charset="-122"/>
                <a:ea typeface="微软雅黑" pitchFamily="34" charset="-122"/>
                <a:cs typeface="Times New Roman" pitchFamily="18" charset="0"/>
              </a:rPr>
              <a:t>WiFi</a:t>
            </a:r>
            <a:r>
              <a:rPr lang="zh-CN" altLang="en-US" sz="1000" dirty="0" smtClean="0">
                <a:solidFill>
                  <a:schemeClr val="bg1"/>
                </a:solidFill>
                <a:latin typeface="微软雅黑" pitchFamily="34" charset="-122"/>
                <a:ea typeface="微软雅黑" pitchFamily="34" charset="-122"/>
                <a:cs typeface="Times New Roman" pitchFamily="18" charset="0"/>
              </a:rPr>
              <a:t>产品家族上市</a:t>
            </a:r>
            <a:endParaRPr lang="en-US" altLang="zh-CN" sz="1000" dirty="0" smtClean="0">
              <a:solidFill>
                <a:schemeClr val="bg1"/>
              </a:solidFill>
              <a:latin typeface="微软雅黑" pitchFamily="34" charset="-122"/>
              <a:ea typeface="微软雅黑" pitchFamily="34" charset="-122"/>
              <a:cs typeface="Times New Roman" pitchFamily="18" charset="0"/>
            </a:endParaRPr>
          </a:p>
          <a:p>
            <a:pPr defTabSz="801574"/>
            <a:r>
              <a:rPr lang="zh-CN" altLang="en-US" sz="1000" b="1" dirty="0" smtClean="0">
                <a:solidFill>
                  <a:schemeClr val="bg1"/>
                </a:solidFill>
                <a:latin typeface="微软雅黑" pitchFamily="34" charset="-122"/>
                <a:ea typeface="微软雅黑" pitchFamily="34" charset="-122"/>
                <a:cs typeface="Times New Roman" pitchFamily="18" charset="0"/>
              </a:rPr>
              <a:t>高密场馆</a:t>
            </a:r>
            <a:r>
              <a:rPr lang="zh-CN" altLang="en-US" sz="1000" dirty="0" smtClean="0">
                <a:solidFill>
                  <a:schemeClr val="bg1"/>
                </a:solidFill>
                <a:latin typeface="微软雅黑" pitchFamily="34" charset="-122"/>
                <a:ea typeface="微软雅黑" pitchFamily="34" charset="-122"/>
                <a:cs typeface="Times New Roman" pitchFamily="18" charset="0"/>
              </a:rPr>
              <a:t>覆</a:t>
            </a:r>
            <a:r>
              <a:rPr lang="zh-CN" altLang="en-US" sz="1000" dirty="0">
                <a:solidFill>
                  <a:schemeClr val="bg1"/>
                </a:solidFill>
                <a:latin typeface="微软雅黑" pitchFamily="34" charset="-122"/>
                <a:ea typeface="微软雅黑" pitchFamily="34" charset="-122"/>
                <a:cs typeface="Times New Roman" pitchFamily="18" charset="0"/>
              </a:rPr>
              <a:t>盖商用方案问世</a:t>
            </a:r>
            <a:r>
              <a:rPr lang="zh-CN" altLang="en-US" sz="1000" dirty="0" smtClean="0">
                <a:solidFill>
                  <a:schemeClr val="bg1"/>
                </a:solidFill>
                <a:latin typeface="微软雅黑" pitchFamily="34" charset="-122"/>
                <a:ea typeface="微软雅黑" pitchFamily="34" charset="-122"/>
                <a:cs typeface="Times New Roman" pitchFamily="18" charset="0"/>
              </a:rPr>
              <a:t>；</a:t>
            </a:r>
            <a:endParaRPr lang="en-US" altLang="zh-CN" sz="1000" dirty="0" smtClean="0">
              <a:solidFill>
                <a:schemeClr val="bg1"/>
              </a:solidFill>
              <a:latin typeface="微软雅黑" pitchFamily="34" charset="-122"/>
              <a:ea typeface="微软雅黑" pitchFamily="34" charset="-122"/>
              <a:cs typeface="Times New Roman" pitchFamily="18" charset="0"/>
            </a:endParaRPr>
          </a:p>
          <a:p>
            <a:pPr defTabSz="801574"/>
            <a:endParaRPr lang="zh-CN" altLang="en-US" sz="1000" dirty="0">
              <a:solidFill>
                <a:schemeClr val="bg1"/>
              </a:solidFill>
              <a:latin typeface="微软雅黑" pitchFamily="34" charset="-122"/>
              <a:ea typeface="微软雅黑" pitchFamily="34" charset="-122"/>
              <a:cs typeface="Times New Roman" pitchFamily="18" charset="0"/>
            </a:endParaRPr>
          </a:p>
        </p:txBody>
      </p:sp>
      <p:sp>
        <p:nvSpPr>
          <p:cNvPr id="53" name="Rounded Rectangle 26"/>
          <p:cNvSpPr/>
          <p:nvPr/>
        </p:nvSpPr>
        <p:spPr bwMode="auto">
          <a:xfrm>
            <a:off x="1392379" y="913833"/>
            <a:ext cx="1906182" cy="556192"/>
          </a:xfrm>
          <a:prstGeom prst="roundRect">
            <a:avLst>
              <a:gd name="adj" fmla="val 4307"/>
            </a:avLst>
          </a:prstGeom>
          <a:noFill/>
          <a:ln w="9525">
            <a:solidFill>
              <a:schemeClr val="bg1">
                <a:lumMod val="75000"/>
              </a:schemeClr>
            </a:solidFill>
            <a:prstDash val="soli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2" tIns="34271" rIns="68542" bIns="34271" numCol="1" rtlCol="0" anchor="t" anchorCtr="0" compatLnSpc="1">
            <a:prstTxWarp prst="textNoShape">
              <a:avLst/>
            </a:prstTxWarp>
          </a:bodyPr>
          <a:lstStyle/>
          <a:p>
            <a:pPr defTabSz="685423">
              <a:buClr>
                <a:srgbClr val="CC9900"/>
              </a:buClr>
              <a:buFont typeface="Wingdings" pitchFamily="2" charset="2"/>
              <a:buChar char="n"/>
              <a:defRPr/>
            </a:pPr>
            <a:endParaRPr lang="en-US" sz="1100" kern="0" dirty="0" smtClean="0">
              <a:solidFill>
                <a:schemeClr val="bg1"/>
              </a:solidFill>
              <a:latin typeface="微软雅黑" pitchFamily="34" charset="-122"/>
              <a:ea typeface="微软雅黑" pitchFamily="34" charset="-122"/>
              <a:cs typeface="Arial" pitchFamily="34" charset="0"/>
            </a:endParaRPr>
          </a:p>
        </p:txBody>
      </p:sp>
      <p:sp>
        <p:nvSpPr>
          <p:cNvPr id="55" name="Rounded Rectangle 26"/>
          <p:cNvSpPr/>
          <p:nvPr/>
        </p:nvSpPr>
        <p:spPr bwMode="auto">
          <a:xfrm>
            <a:off x="363693" y="1640475"/>
            <a:ext cx="1700212" cy="556192"/>
          </a:xfrm>
          <a:prstGeom prst="roundRect">
            <a:avLst>
              <a:gd name="adj" fmla="val 4307"/>
            </a:avLst>
          </a:prstGeom>
          <a:noFill/>
          <a:ln w="9525">
            <a:solidFill>
              <a:schemeClr val="bg1">
                <a:lumMod val="75000"/>
              </a:schemeClr>
            </a:solidFill>
            <a:prstDash val="soli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2" tIns="34271" rIns="68542" bIns="34271" numCol="1" rtlCol="0" anchor="t" anchorCtr="0" compatLnSpc="1">
            <a:prstTxWarp prst="textNoShape">
              <a:avLst/>
            </a:prstTxWarp>
          </a:bodyPr>
          <a:lstStyle/>
          <a:p>
            <a:pPr defTabSz="685423">
              <a:buClr>
                <a:srgbClr val="CC9900"/>
              </a:buClr>
              <a:buFont typeface="Wingdings" pitchFamily="2" charset="2"/>
              <a:buChar char="n"/>
              <a:defRPr/>
            </a:pPr>
            <a:endParaRPr lang="en-US" sz="1100" kern="0" dirty="0" smtClean="0">
              <a:solidFill>
                <a:schemeClr val="bg1"/>
              </a:solidFill>
              <a:latin typeface="微软雅黑" pitchFamily="34" charset="-122"/>
              <a:ea typeface="微软雅黑" pitchFamily="34" charset="-122"/>
              <a:cs typeface="Arial" pitchFamily="34" charset="0"/>
            </a:endParaRPr>
          </a:p>
        </p:txBody>
      </p:sp>
      <p:sp>
        <p:nvSpPr>
          <p:cNvPr id="57" name="Rounded Rectangle 26"/>
          <p:cNvSpPr/>
          <p:nvPr/>
        </p:nvSpPr>
        <p:spPr bwMode="auto">
          <a:xfrm>
            <a:off x="89081" y="2594455"/>
            <a:ext cx="1943100" cy="556192"/>
          </a:xfrm>
          <a:prstGeom prst="roundRect">
            <a:avLst>
              <a:gd name="adj" fmla="val 4307"/>
            </a:avLst>
          </a:prstGeom>
          <a:noFill/>
          <a:ln w="9525">
            <a:solidFill>
              <a:schemeClr val="bg1">
                <a:lumMod val="75000"/>
              </a:schemeClr>
            </a:solidFill>
            <a:prstDash val="soli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2" tIns="34271" rIns="68542" bIns="34271" numCol="1" rtlCol="0" anchor="t" anchorCtr="0" compatLnSpc="1">
            <a:prstTxWarp prst="textNoShape">
              <a:avLst/>
            </a:prstTxWarp>
          </a:bodyPr>
          <a:lstStyle/>
          <a:p>
            <a:pPr defTabSz="685423">
              <a:buClr>
                <a:srgbClr val="CC9900"/>
              </a:buClr>
              <a:buFont typeface="Wingdings" pitchFamily="2" charset="2"/>
              <a:buChar char="n"/>
              <a:defRPr/>
            </a:pPr>
            <a:endParaRPr lang="en-US" sz="1100" kern="0" dirty="0" smtClean="0">
              <a:solidFill>
                <a:schemeClr val="bg1"/>
              </a:solidFill>
              <a:latin typeface="微软雅黑" pitchFamily="34" charset="-122"/>
              <a:ea typeface="微软雅黑" pitchFamily="34" charset="-122"/>
              <a:cs typeface="Arial" pitchFamily="34" charset="0"/>
            </a:endParaRPr>
          </a:p>
        </p:txBody>
      </p:sp>
      <p:sp>
        <p:nvSpPr>
          <p:cNvPr id="58" name="Rounded Rectangle 26"/>
          <p:cNvSpPr/>
          <p:nvPr/>
        </p:nvSpPr>
        <p:spPr bwMode="auto">
          <a:xfrm>
            <a:off x="1116541" y="3571032"/>
            <a:ext cx="1943100" cy="556192"/>
          </a:xfrm>
          <a:prstGeom prst="roundRect">
            <a:avLst>
              <a:gd name="adj" fmla="val 4307"/>
            </a:avLst>
          </a:prstGeom>
          <a:noFill/>
          <a:ln w="9525">
            <a:solidFill>
              <a:schemeClr val="bg1">
                <a:lumMod val="75000"/>
              </a:schemeClr>
            </a:solidFill>
            <a:prstDash val="soli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2" tIns="34271" rIns="68542" bIns="34271" numCol="1" rtlCol="0" anchor="t" anchorCtr="0" compatLnSpc="1">
            <a:prstTxWarp prst="textNoShape">
              <a:avLst/>
            </a:prstTxWarp>
          </a:bodyPr>
          <a:lstStyle/>
          <a:p>
            <a:pPr defTabSz="685423">
              <a:buClr>
                <a:srgbClr val="CC9900"/>
              </a:buClr>
              <a:buFont typeface="Wingdings" pitchFamily="2" charset="2"/>
              <a:buChar char="n"/>
              <a:defRPr/>
            </a:pPr>
            <a:endParaRPr lang="en-US" sz="1100" kern="0" dirty="0" smtClean="0">
              <a:solidFill>
                <a:schemeClr val="bg1"/>
              </a:solidFill>
              <a:latin typeface="微软雅黑" pitchFamily="34" charset="-122"/>
              <a:ea typeface="微软雅黑" pitchFamily="34" charset="-122"/>
              <a:cs typeface="Arial" pitchFamily="34" charset="0"/>
            </a:endParaRPr>
          </a:p>
        </p:txBody>
      </p:sp>
      <p:sp>
        <p:nvSpPr>
          <p:cNvPr id="59" name="Rounded Rectangle 26"/>
          <p:cNvSpPr/>
          <p:nvPr/>
        </p:nvSpPr>
        <p:spPr bwMode="auto">
          <a:xfrm>
            <a:off x="5243513" y="678657"/>
            <a:ext cx="1643063" cy="407194"/>
          </a:xfrm>
          <a:prstGeom prst="roundRect">
            <a:avLst>
              <a:gd name="adj" fmla="val 4307"/>
            </a:avLst>
          </a:prstGeom>
          <a:noFill/>
          <a:ln w="9525">
            <a:solidFill>
              <a:schemeClr val="bg1">
                <a:lumMod val="75000"/>
              </a:schemeClr>
            </a:solidFill>
            <a:prstDash val="soli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2" tIns="34271" rIns="68542" bIns="34271" numCol="1" rtlCol="0" anchor="t" anchorCtr="0" compatLnSpc="1">
            <a:prstTxWarp prst="textNoShape">
              <a:avLst/>
            </a:prstTxWarp>
          </a:bodyPr>
          <a:lstStyle/>
          <a:p>
            <a:pPr defTabSz="685423">
              <a:buClr>
                <a:srgbClr val="CC9900"/>
              </a:buClr>
              <a:buFont typeface="Wingdings" pitchFamily="2" charset="2"/>
              <a:buChar char="n"/>
              <a:defRPr/>
            </a:pPr>
            <a:endParaRPr lang="en-US" sz="1100" kern="0" dirty="0" smtClean="0">
              <a:solidFill>
                <a:schemeClr val="bg1"/>
              </a:solidFill>
              <a:latin typeface="微软雅黑" pitchFamily="34" charset="-122"/>
              <a:ea typeface="微软雅黑" pitchFamily="34" charset="-122"/>
              <a:cs typeface="Arial" pitchFamily="34" charset="0"/>
            </a:endParaRPr>
          </a:p>
        </p:txBody>
      </p:sp>
      <p:sp>
        <p:nvSpPr>
          <p:cNvPr id="60" name="Rounded Rectangle 26"/>
          <p:cNvSpPr/>
          <p:nvPr/>
        </p:nvSpPr>
        <p:spPr bwMode="auto">
          <a:xfrm>
            <a:off x="2706947" y="4239612"/>
            <a:ext cx="1943100" cy="556192"/>
          </a:xfrm>
          <a:prstGeom prst="roundRect">
            <a:avLst>
              <a:gd name="adj" fmla="val 4307"/>
            </a:avLst>
          </a:prstGeom>
          <a:noFill/>
          <a:ln w="9525">
            <a:solidFill>
              <a:schemeClr val="bg1">
                <a:lumMod val="75000"/>
              </a:schemeClr>
            </a:solidFill>
            <a:prstDash val="soli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2" tIns="34271" rIns="68542" bIns="34271" numCol="1" rtlCol="0" anchor="t" anchorCtr="0" compatLnSpc="1">
            <a:prstTxWarp prst="textNoShape">
              <a:avLst/>
            </a:prstTxWarp>
          </a:bodyPr>
          <a:lstStyle/>
          <a:p>
            <a:pPr defTabSz="685423">
              <a:buClr>
                <a:srgbClr val="CC9900"/>
              </a:buClr>
              <a:buFont typeface="Wingdings" pitchFamily="2" charset="2"/>
              <a:buChar char="n"/>
              <a:defRPr/>
            </a:pPr>
            <a:endParaRPr lang="en-US" sz="1100" kern="0" dirty="0" smtClean="0">
              <a:solidFill>
                <a:schemeClr val="bg1"/>
              </a:solidFill>
              <a:latin typeface="微软雅黑" pitchFamily="34" charset="-122"/>
              <a:ea typeface="微软雅黑" pitchFamily="34" charset="-122"/>
              <a:cs typeface="Arial" pitchFamily="34" charset="0"/>
            </a:endParaRPr>
          </a:p>
        </p:txBody>
      </p:sp>
      <p:grpSp>
        <p:nvGrpSpPr>
          <p:cNvPr id="9" name="组合 53"/>
          <p:cNvGrpSpPr/>
          <p:nvPr/>
        </p:nvGrpSpPr>
        <p:grpSpPr>
          <a:xfrm>
            <a:off x="5947523" y="3140557"/>
            <a:ext cx="1365096" cy="1087756"/>
            <a:chOff x="5395926" y="2886075"/>
            <a:chExt cx="1365096" cy="1087756"/>
          </a:xfrm>
        </p:grpSpPr>
        <p:sp>
          <p:nvSpPr>
            <p:cNvPr id="62" name="Oval 39"/>
            <p:cNvSpPr>
              <a:spLocks noChangeArrowheads="1"/>
            </p:cNvSpPr>
            <p:nvPr/>
          </p:nvSpPr>
          <p:spPr bwMode="gray">
            <a:xfrm>
              <a:off x="5402683" y="3011771"/>
              <a:ext cx="1160126" cy="951511"/>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63" name="Oval 40"/>
            <p:cNvSpPr>
              <a:spLocks noChangeArrowheads="1"/>
            </p:cNvSpPr>
            <p:nvPr/>
          </p:nvSpPr>
          <p:spPr bwMode="gray">
            <a:xfrm>
              <a:off x="5395926" y="2886075"/>
              <a:ext cx="1347774" cy="1085997"/>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64" name="Oval 41"/>
            <p:cNvSpPr>
              <a:spLocks noChangeArrowheads="1"/>
            </p:cNvSpPr>
            <p:nvPr/>
          </p:nvSpPr>
          <p:spPr bwMode="gray">
            <a:xfrm>
              <a:off x="5410808" y="2897062"/>
              <a:ext cx="1350214" cy="107676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65" name="Oval 42"/>
            <p:cNvSpPr>
              <a:spLocks noChangeArrowheads="1"/>
            </p:cNvSpPr>
            <p:nvPr/>
          </p:nvSpPr>
          <p:spPr bwMode="gray">
            <a:xfrm>
              <a:off x="5489268" y="2927827"/>
              <a:ext cx="1201392" cy="873501"/>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sz="1100" dirty="0">
                <a:solidFill>
                  <a:schemeClr val="bg1"/>
                </a:solidFill>
                <a:latin typeface="微软雅黑" pitchFamily="34" charset="-122"/>
                <a:ea typeface="微软雅黑" pitchFamily="34" charset="-122"/>
              </a:endParaRPr>
            </a:p>
          </p:txBody>
        </p:sp>
        <p:sp>
          <p:nvSpPr>
            <p:cNvPr id="66" name="Text Box 43"/>
            <p:cNvSpPr txBox="1">
              <a:spLocks noChangeArrowheads="1"/>
            </p:cNvSpPr>
            <p:nvPr/>
          </p:nvSpPr>
          <p:spPr bwMode="gray">
            <a:xfrm>
              <a:off x="5840064" y="3181364"/>
              <a:ext cx="530915" cy="261610"/>
            </a:xfrm>
            <a:prstGeom prst="rect">
              <a:avLst/>
            </a:prstGeom>
            <a:noFill/>
            <a:ln w="9525" algn="ctr">
              <a:noFill/>
              <a:miter lim="800000"/>
              <a:headEnd/>
              <a:tailEnd/>
            </a:ln>
          </p:spPr>
          <p:txBody>
            <a:bodyPr wrap="none">
              <a:spAutoFit/>
            </a:bodyPr>
            <a:lstStyle/>
            <a:p>
              <a:pPr algn="ctr"/>
              <a:r>
                <a:rPr lang="en-US" altLang="zh-CN" sz="1100" b="1" dirty="0" smtClean="0">
                  <a:solidFill>
                    <a:srgbClr val="C00000"/>
                  </a:solidFill>
                  <a:latin typeface="微软雅黑" pitchFamily="34" charset="-122"/>
                  <a:ea typeface="微软雅黑" pitchFamily="34" charset="-122"/>
                </a:rPr>
                <a:t>2015</a:t>
              </a:r>
              <a:endParaRPr lang="en-US" altLang="zh-CN" sz="1100" b="1" dirty="0">
                <a:solidFill>
                  <a:srgbClr val="C00000"/>
                </a:solidFill>
                <a:latin typeface="微软雅黑" pitchFamily="34" charset="-122"/>
                <a:ea typeface="微软雅黑" pitchFamily="34" charset="-122"/>
              </a:endParaRPr>
            </a:p>
          </p:txBody>
        </p:sp>
      </p:grpSp>
      <p:sp>
        <p:nvSpPr>
          <p:cNvPr id="67" name="Rectangle 70"/>
          <p:cNvSpPr>
            <a:spLocks noChangeArrowheads="1"/>
          </p:cNvSpPr>
          <p:nvPr/>
        </p:nvSpPr>
        <p:spPr bwMode="auto">
          <a:xfrm>
            <a:off x="5293554" y="4288177"/>
            <a:ext cx="2071688" cy="541628"/>
          </a:xfrm>
          <a:prstGeom prst="rect">
            <a:avLst/>
          </a:prstGeom>
          <a:noFill/>
          <a:ln w="9525" algn="ctr">
            <a:noFill/>
            <a:miter lim="800000"/>
            <a:headEnd/>
            <a:tailEnd/>
          </a:ln>
        </p:spPr>
        <p:txBody>
          <a:bodyPr wrap="square" lIns="79189" tIns="39595" rIns="79189" bIns="39595">
            <a:spAutoFit/>
          </a:bodyPr>
          <a:lstStyle/>
          <a:p>
            <a:pPr defTabSz="801574"/>
            <a:r>
              <a:rPr lang="en-US" altLang="zh-CN" sz="1000" b="1" dirty="0" smtClean="0">
                <a:solidFill>
                  <a:schemeClr val="bg1"/>
                </a:solidFill>
                <a:latin typeface="微软雅黑" pitchFamily="34" charset="-122"/>
                <a:ea typeface="微软雅黑" pitchFamily="34" charset="-122"/>
              </a:rPr>
              <a:t>WLAN&amp;LTE</a:t>
            </a:r>
            <a:r>
              <a:rPr lang="zh-CN" altLang="en-US" sz="1000" b="1" dirty="0" smtClean="0">
                <a:solidFill>
                  <a:schemeClr val="bg1"/>
                </a:solidFill>
                <a:latin typeface="微软雅黑" pitchFamily="34" charset="-122"/>
                <a:ea typeface="微软雅黑" pitchFamily="34" charset="-122"/>
              </a:rPr>
              <a:t>融合</a:t>
            </a:r>
            <a:r>
              <a:rPr lang="zh-CN" altLang="en-US" sz="1000" dirty="0" smtClean="0">
                <a:solidFill>
                  <a:schemeClr val="bg1"/>
                </a:solidFill>
                <a:latin typeface="微软雅黑" pitchFamily="34" charset="-122"/>
                <a:ea typeface="微软雅黑" pitchFamily="34" charset="-122"/>
                <a:cs typeface="Times New Roman" pitchFamily="18" charset="0"/>
              </a:rPr>
              <a:t>敏捷移动解决方案成功商用；</a:t>
            </a:r>
            <a:endParaRPr lang="en-US" altLang="zh-CN" sz="1000" dirty="0" smtClean="0">
              <a:solidFill>
                <a:schemeClr val="bg1"/>
              </a:solidFill>
              <a:latin typeface="微软雅黑" pitchFamily="34" charset="-122"/>
              <a:ea typeface="微软雅黑" pitchFamily="34" charset="-122"/>
              <a:cs typeface="Times New Roman" pitchFamily="18" charset="0"/>
            </a:endParaRPr>
          </a:p>
          <a:p>
            <a:pPr defTabSz="801574"/>
            <a:r>
              <a:rPr lang="zh-CN" altLang="en-US" sz="1000" dirty="0" smtClean="0">
                <a:solidFill>
                  <a:schemeClr val="bg1"/>
                </a:solidFill>
                <a:latin typeface="微软雅黑" pitchFamily="34" charset="-122"/>
                <a:ea typeface="微软雅黑" pitchFamily="34" charset="-122"/>
                <a:cs typeface="Times New Roman" pitchFamily="18" charset="0"/>
              </a:rPr>
              <a:t>第二波</a:t>
            </a:r>
            <a:r>
              <a:rPr lang="zh-CN" altLang="en-US" sz="1000" b="1" dirty="0" smtClean="0">
                <a:solidFill>
                  <a:schemeClr val="bg1"/>
                </a:solidFill>
                <a:latin typeface="微软雅黑" pitchFamily="34" charset="-122"/>
                <a:ea typeface="微软雅黑" pitchFamily="34" charset="-122"/>
              </a:rPr>
              <a:t>两千兆</a:t>
            </a:r>
            <a:r>
              <a:rPr lang="en-US" altLang="zh-CN" sz="1000" dirty="0" smtClean="0">
                <a:solidFill>
                  <a:schemeClr val="bg1"/>
                </a:solidFill>
                <a:latin typeface="微软雅黑" pitchFamily="34" charset="-122"/>
                <a:ea typeface="微软雅黑" pitchFamily="34" charset="-122"/>
                <a:cs typeface="Times New Roman" pitchFamily="18" charset="0"/>
              </a:rPr>
              <a:t>11ac</a:t>
            </a:r>
            <a:r>
              <a:rPr lang="zh-CN" altLang="en-US" sz="1000" dirty="0" smtClean="0">
                <a:solidFill>
                  <a:schemeClr val="bg1"/>
                </a:solidFill>
                <a:latin typeface="微软雅黑" pitchFamily="34" charset="-122"/>
                <a:ea typeface="微软雅黑" pitchFamily="34" charset="-122"/>
                <a:cs typeface="Times New Roman" pitchFamily="18" charset="0"/>
              </a:rPr>
              <a:t>产品上市；</a:t>
            </a:r>
            <a:endParaRPr lang="zh-CN" altLang="en-US" sz="1000" dirty="0">
              <a:solidFill>
                <a:schemeClr val="bg1"/>
              </a:solidFill>
              <a:latin typeface="微软雅黑" pitchFamily="34" charset="-122"/>
              <a:ea typeface="微软雅黑" pitchFamily="34" charset="-122"/>
              <a:cs typeface="Times New Roman" pitchFamily="18" charset="0"/>
            </a:endParaRPr>
          </a:p>
        </p:txBody>
      </p:sp>
      <p:sp>
        <p:nvSpPr>
          <p:cNvPr id="68" name="Rounded Rectangle 26"/>
          <p:cNvSpPr/>
          <p:nvPr/>
        </p:nvSpPr>
        <p:spPr bwMode="auto">
          <a:xfrm>
            <a:off x="5336416" y="4282830"/>
            <a:ext cx="1943100" cy="556192"/>
          </a:xfrm>
          <a:prstGeom prst="roundRect">
            <a:avLst>
              <a:gd name="adj" fmla="val 4307"/>
            </a:avLst>
          </a:prstGeom>
          <a:noFill/>
          <a:ln w="9525">
            <a:solidFill>
              <a:schemeClr val="bg1">
                <a:lumMod val="75000"/>
              </a:schemeClr>
            </a:solidFill>
            <a:prstDash val="soli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2" tIns="34271" rIns="68542" bIns="34271" numCol="1" rtlCol="0" anchor="t" anchorCtr="0" compatLnSpc="1">
            <a:prstTxWarp prst="textNoShape">
              <a:avLst/>
            </a:prstTxWarp>
          </a:bodyPr>
          <a:lstStyle/>
          <a:p>
            <a:pPr defTabSz="685423">
              <a:buClr>
                <a:srgbClr val="CC9900"/>
              </a:buClr>
              <a:buFont typeface="Wingdings" pitchFamily="2" charset="2"/>
              <a:buChar char="n"/>
              <a:defRPr/>
            </a:pPr>
            <a:endParaRPr lang="en-US" sz="1100" kern="0" dirty="0" smtClean="0">
              <a:solidFill>
                <a:schemeClr val="bg1"/>
              </a:solidFill>
              <a:latin typeface="微软雅黑" pitchFamily="34" charset="-122"/>
              <a:ea typeface="微软雅黑" pitchFamily="34" charset="-122"/>
              <a:cs typeface="Arial" pitchFamily="34" charset="0"/>
            </a:endParaRPr>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标题 1"/>
          <p:cNvSpPr txBox="1">
            <a:spLocks/>
          </p:cNvSpPr>
          <p:nvPr/>
        </p:nvSpPr>
        <p:spPr>
          <a:xfrm>
            <a:off x="107504" y="195486"/>
            <a:ext cx="8229838" cy="422084"/>
          </a:xfrm>
          <a:prstGeom prst="rect">
            <a:avLst/>
          </a:prstGeom>
        </p:spPr>
        <p:txBody>
          <a:bodyPr lIns="68562" tIns="34281" rIns="68562" bIns="34281"/>
          <a:lstStyle/>
          <a:p>
            <a:pPr eaLnBrk="0" hangingPunct="0">
              <a:defRPr/>
            </a:pPr>
            <a:r>
              <a:rPr lang="zh-CN" altLang="en-US" sz="2400" b="1" kern="0" dirty="0" smtClean="0">
                <a:solidFill>
                  <a:schemeClr val="bg1"/>
                </a:solidFill>
                <a:latin typeface="微软雅黑" pitchFamily="34" charset="-122"/>
                <a:ea typeface="微软雅黑" pitchFamily="34" charset="-122"/>
              </a:rPr>
              <a:t>无线漫游：保证业务流量不中断，打造“无缝校园”</a:t>
            </a:r>
            <a:endParaRPr lang="en-US" altLang="zh-CN" sz="2400" b="1" kern="0" dirty="0" smtClean="0">
              <a:solidFill>
                <a:schemeClr val="bg1"/>
              </a:solidFill>
              <a:latin typeface="微软雅黑" pitchFamily="34" charset="-122"/>
              <a:ea typeface="微软雅黑" pitchFamily="34" charset="-122"/>
            </a:endParaRPr>
          </a:p>
        </p:txBody>
      </p:sp>
      <p:grpSp>
        <p:nvGrpSpPr>
          <p:cNvPr id="131" name="组合 130"/>
          <p:cNvGrpSpPr/>
          <p:nvPr/>
        </p:nvGrpSpPr>
        <p:grpSpPr>
          <a:xfrm>
            <a:off x="251520" y="715920"/>
            <a:ext cx="8445499" cy="4067363"/>
            <a:chOff x="772022" y="1074544"/>
            <a:chExt cx="10831802" cy="4941404"/>
          </a:xfrm>
        </p:grpSpPr>
        <p:sp>
          <p:nvSpPr>
            <p:cNvPr id="132" name="对角圆角矩形 131"/>
            <p:cNvSpPr/>
            <p:nvPr/>
          </p:nvSpPr>
          <p:spPr bwMode="auto">
            <a:xfrm>
              <a:off x="8677907" y="1431632"/>
              <a:ext cx="2886907" cy="3130274"/>
            </a:xfrm>
            <a:prstGeom prst="round2DiagRect">
              <a:avLst>
                <a:gd name="adj1" fmla="val 0"/>
                <a:gd name="adj2" fmla="val 0"/>
              </a:avLst>
            </a:prstGeom>
            <a:solidFill>
              <a:schemeClr val="bg1"/>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a:buClr>
                  <a:srgbClr val="CC9900"/>
                </a:buClr>
                <a:buFont typeface="Wingdings" pitchFamily="2" charset="2"/>
                <a:buChar char="n"/>
              </a:pPr>
              <a:endParaRPr lang="zh-CN" altLang="en-US" sz="1600" smtClean="0">
                <a:solidFill>
                  <a:srgbClr val="000000"/>
                </a:solidFill>
                <a:latin typeface="微软雅黑" pitchFamily="34" charset="-122"/>
                <a:ea typeface="微软雅黑" pitchFamily="34" charset="-122"/>
                <a:cs typeface="Arial" pitchFamily="34" charset="0"/>
                <a:sym typeface="Arial"/>
              </a:endParaRPr>
            </a:p>
          </p:txBody>
        </p:sp>
        <p:sp>
          <p:nvSpPr>
            <p:cNvPr id="133" name="对角圆角矩形 132"/>
            <p:cNvSpPr/>
            <p:nvPr/>
          </p:nvSpPr>
          <p:spPr bwMode="auto">
            <a:xfrm>
              <a:off x="862451" y="1419580"/>
              <a:ext cx="7828459" cy="3086268"/>
            </a:xfrm>
            <a:prstGeom prst="round2DiagRect">
              <a:avLst>
                <a:gd name="adj1" fmla="val 0"/>
                <a:gd name="adj2" fmla="val 0"/>
              </a:avLst>
            </a:prstGeom>
            <a:solidFill>
              <a:schemeClr val="bg1"/>
            </a:solidFill>
            <a:ln>
              <a:noFill/>
            </a:ln>
            <a:effectLst/>
            <a:scene3d>
              <a:camera prst="orthographicFront">
                <a:rot lat="0" lon="0" rev="0"/>
              </a:camera>
              <a:lightRig rig="contrasting" dir="t">
                <a:rot lat="0" lon="0" rev="7800000"/>
              </a:lightRig>
            </a:scene3d>
            <a:sp3d>
              <a:bevelT w="139700" h="139700"/>
            </a:sp3d>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a:buClr>
                  <a:srgbClr val="CC9900"/>
                </a:buClr>
                <a:buFont typeface="Wingdings" pitchFamily="2" charset="2"/>
                <a:buChar char="n"/>
              </a:pPr>
              <a:endParaRPr lang="zh-CN" altLang="en-US" sz="1600" smtClean="0">
                <a:solidFill>
                  <a:srgbClr val="000000"/>
                </a:solidFill>
                <a:latin typeface="微软雅黑" pitchFamily="34" charset="-122"/>
                <a:ea typeface="微软雅黑" pitchFamily="34" charset="-122"/>
                <a:cs typeface="Arial" pitchFamily="34" charset="0"/>
                <a:sym typeface="Arial"/>
              </a:endParaRPr>
            </a:p>
          </p:txBody>
        </p:sp>
        <p:cxnSp>
          <p:nvCxnSpPr>
            <p:cNvPr id="134" name="直接连接符 191"/>
            <p:cNvCxnSpPr>
              <a:cxnSpLocks noChangeShapeType="1"/>
            </p:cNvCxnSpPr>
            <p:nvPr/>
          </p:nvCxnSpPr>
          <p:spPr bwMode="auto">
            <a:xfrm>
              <a:off x="5879760" y="1488533"/>
              <a:ext cx="26009" cy="2615382"/>
            </a:xfrm>
            <a:prstGeom prst="line">
              <a:avLst/>
            </a:prstGeom>
            <a:noFill/>
            <a:ln w="28575" algn="ctr">
              <a:solidFill>
                <a:schemeClr val="bg1">
                  <a:lumMod val="50000"/>
                </a:schemeClr>
              </a:solidFill>
              <a:prstDash val="sysDot"/>
              <a:round/>
              <a:headEnd/>
              <a:tailEnd/>
            </a:ln>
          </p:spPr>
        </p:cxnSp>
        <p:sp>
          <p:nvSpPr>
            <p:cNvPr id="135" name="AutoShape 52"/>
            <p:cNvSpPr>
              <a:spLocks noChangeArrowheads="1"/>
            </p:cNvSpPr>
            <p:nvPr/>
          </p:nvSpPr>
          <p:spPr bwMode="gray">
            <a:xfrm flipV="1">
              <a:off x="2626219" y="4312087"/>
              <a:ext cx="774394" cy="246229"/>
            </a:xfrm>
            <a:prstGeom prst="triangle">
              <a:avLst>
                <a:gd name="adj" fmla="val 50000"/>
              </a:avLst>
            </a:prstGeom>
            <a:solidFill>
              <a:schemeClr val="bg1">
                <a:lumMod val="50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lIns="121944" tIns="60972" rIns="121944" bIns="60972" anchor="ctr"/>
            <a:lstStyle/>
            <a:p>
              <a:endParaRPr lang="zh-CN" altLang="en-US" sz="1600">
                <a:solidFill>
                  <a:srgbClr val="000000"/>
                </a:solidFill>
                <a:latin typeface="微软雅黑" pitchFamily="34" charset="-122"/>
                <a:ea typeface="微软雅黑" pitchFamily="34" charset="-122"/>
                <a:cs typeface="Arial" pitchFamily="34" charset="0"/>
                <a:sym typeface="Arial"/>
              </a:endParaRPr>
            </a:p>
          </p:txBody>
        </p:sp>
        <p:sp>
          <p:nvSpPr>
            <p:cNvPr id="136" name="AutoShape 53"/>
            <p:cNvSpPr>
              <a:spLocks noChangeArrowheads="1"/>
            </p:cNvSpPr>
            <p:nvPr/>
          </p:nvSpPr>
          <p:spPr bwMode="gray">
            <a:xfrm flipV="1">
              <a:off x="5596515" y="4312087"/>
              <a:ext cx="772120" cy="246229"/>
            </a:xfrm>
            <a:prstGeom prst="triangle">
              <a:avLst>
                <a:gd name="adj" fmla="val 50000"/>
              </a:avLst>
            </a:prstGeom>
            <a:solidFill>
              <a:schemeClr val="bg1">
                <a:lumMod val="50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lIns="121944" tIns="60972" rIns="121944" bIns="60972" anchor="ctr"/>
            <a:lstStyle/>
            <a:p>
              <a:endParaRPr lang="zh-CN" altLang="en-US" sz="1600">
                <a:solidFill>
                  <a:srgbClr val="000000"/>
                </a:solidFill>
                <a:latin typeface="微软雅黑" pitchFamily="34" charset="-122"/>
                <a:ea typeface="微软雅黑" pitchFamily="34" charset="-122"/>
                <a:cs typeface="Arial" pitchFamily="34" charset="0"/>
                <a:sym typeface="Arial"/>
              </a:endParaRPr>
            </a:p>
          </p:txBody>
        </p:sp>
        <p:sp>
          <p:nvSpPr>
            <p:cNvPr id="137" name="AutoShape 53"/>
            <p:cNvSpPr>
              <a:spLocks noChangeArrowheads="1"/>
            </p:cNvSpPr>
            <p:nvPr/>
          </p:nvSpPr>
          <p:spPr bwMode="gray">
            <a:xfrm flipV="1">
              <a:off x="8743505" y="4312087"/>
              <a:ext cx="772120" cy="246229"/>
            </a:xfrm>
            <a:prstGeom prst="triangle">
              <a:avLst>
                <a:gd name="adj" fmla="val 50000"/>
              </a:avLst>
            </a:prstGeom>
            <a:solidFill>
              <a:schemeClr val="bg1">
                <a:lumMod val="50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lIns="121944" tIns="60972" rIns="121944" bIns="60972" anchor="ctr"/>
            <a:lstStyle/>
            <a:p>
              <a:endParaRPr lang="zh-CN" altLang="en-US" sz="1600">
                <a:solidFill>
                  <a:srgbClr val="000000"/>
                </a:solidFill>
                <a:latin typeface="微软雅黑" pitchFamily="34" charset="-122"/>
                <a:ea typeface="微软雅黑" pitchFamily="34" charset="-122"/>
                <a:cs typeface="Arial" pitchFamily="34" charset="0"/>
                <a:sym typeface="Arial"/>
              </a:endParaRPr>
            </a:p>
          </p:txBody>
        </p:sp>
        <p:pic>
          <p:nvPicPr>
            <p:cNvPr id="138" name="图片 137" descr="图片1.png"/>
            <p:cNvPicPr>
              <a:picLocks noChangeAspect="1"/>
            </p:cNvPicPr>
            <p:nvPr/>
          </p:nvPicPr>
          <p:blipFill>
            <a:blip r:embed="rId3" cstate="email"/>
            <a:stretch>
              <a:fillRect/>
            </a:stretch>
          </p:blipFill>
          <p:spPr>
            <a:xfrm>
              <a:off x="3787317" y="1557074"/>
              <a:ext cx="599242" cy="462195"/>
            </a:xfrm>
            <a:prstGeom prst="rect">
              <a:avLst/>
            </a:prstGeom>
            <a:ln>
              <a:noFill/>
            </a:ln>
            <a:effectLst>
              <a:outerShdw blurRad="292100" dist="139700" dir="2700000" algn="tl" rotWithShape="0">
                <a:srgbClr val="333333">
                  <a:alpha val="65000"/>
                </a:srgbClr>
              </a:outerShdw>
            </a:effectLst>
          </p:spPr>
        </p:pic>
        <p:pic>
          <p:nvPicPr>
            <p:cNvPr id="139" name="图片 138" descr="图片4.png"/>
            <p:cNvPicPr>
              <a:picLocks noChangeAspect="1"/>
            </p:cNvPicPr>
            <p:nvPr/>
          </p:nvPicPr>
          <p:blipFill>
            <a:blip r:embed="rId4" cstate="email"/>
            <a:stretch>
              <a:fillRect/>
            </a:stretch>
          </p:blipFill>
          <p:spPr>
            <a:xfrm>
              <a:off x="9865848" y="1548710"/>
              <a:ext cx="710658" cy="583855"/>
            </a:xfrm>
            <a:prstGeom prst="rect">
              <a:avLst/>
            </a:prstGeom>
            <a:ln>
              <a:noFill/>
            </a:ln>
            <a:effectLst>
              <a:outerShdw blurRad="292100" dist="139700" dir="2700000" algn="tl" rotWithShape="0">
                <a:srgbClr val="333333">
                  <a:alpha val="65000"/>
                </a:srgbClr>
              </a:outerShdw>
            </a:effectLst>
          </p:spPr>
        </p:pic>
        <p:pic>
          <p:nvPicPr>
            <p:cNvPr id="140" name="图片 139" descr="图片1.png"/>
            <p:cNvPicPr>
              <a:picLocks noChangeAspect="1"/>
            </p:cNvPicPr>
            <p:nvPr/>
          </p:nvPicPr>
          <p:blipFill>
            <a:blip r:embed="rId3" cstate="email"/>
            <a:stretch>
              <a:fillRect/>
            </a:stretch>
          </p:blipFill>
          <p:spPr>
            <a:xfrm>
              <a:off x="1771686" y="1569125"/>
              <a:ext cx="599242" cy="462195"/>
            </a:xfrm>
            <a:prstGeom prst="rect">
              <a:avLst/>
            </a:prstGeom>
            <a:ln>
              <a:noFill/>
            </a:ln>
            <a:effectLst>
              <a:outerShdw blurRad="292100" dist="139700" dir="2700000" algn="tl" rotWithShape="0">
                <a:srgbClr val="333333">
                  <a:alpha val="65000"/>
                </a:srgbClr>
              </a:outerShdw>
            </a:effectLst>
          </p:spPr>
        </p:pic>
        <p:pic>
          <p:nvPicPr>
            <p:cNvPr id="141" name="图片 140" descr="图片1.png"/>
            <p:cNvPicPr>
              <a:picLocks noChangeAspect="1"/>
            </p:cNvPicPr>
            <p:nvPr/>
          </p:nvPicPr>
          <p:blipFill>
            <a:blip r:embed="rId3" cstate="email"/>
            <a:stretch>
              <a:fillRect/>
            </a:stretch>
          </p:blipFill>
          <p:spPr>
            <a:xfrm>
              <a:off x="7093899" y="1532967"/>
              <a:ext cx="599242" cy="462195"/>
            </a:xfrm>
            <a:prstGeom prst="rect">
              <a:avLst/>
            </a:prstGeom>
            <a:ln>
              <a:noFill/>
            </a:ln>
            <a:effectLst>
              <a:outerShdw blurRad="292100" dist="139700" dir="2700000" algn="tl" rotWithShape="0">
                <a:srgbClr val="333333">
                  <a:alpha val="65000"/>
                </a:srgbClr>
              </a:outerShdw>
            </a:effectLst>
          </p:spPr>
        </p:pic>
        <p:cxnSp>
          <p:nvCxnSpPr>
            <p:cNvPr id="142" name="直接连接符 191"/>
            <p:cNvCxnSpPr>
              <a:cxnSpLocks noChangeShapeType="1"/>
            </p:cNvCxnSpPr>
            <p:nvPr/>
          </p:nvCxnSpPr>
          <p:spPr bwMode="auto">
            <a:xfrm>
              <a:off x="3037278" y="1475275"/>
              <a:ext cx="31299" cy="2715083"/>
            </a:xfrm>
            <a:prstGeom prst="line">
              <a:avLst/>
            </a:prstGeom>
            <a:noFill/>
            <a:ln w="28575" algn="ctr">
              <a:solidFill>
                <a:schemeClr val="bg1">
                  <a:lumMod val="50000"/>
                </a:schemeClr>
              </a:solidFill>
              <a:prstDash val="sysDot"/>
              <a:round/>
              <a:headEnd/>
              <a:tailEnd/>
            </a:ln>
          </p:spPr>
        </p:cxnSp>
        <p:cxnSp>
          <p:nvCxnSpPr>
            <p:cNvPr id="143" name="直接连接符 191"/>
            <p:cNvCxnSpPr>
              <a:cxnSpLocks noChangeShapeType="1"/>
            </p:cNvCxnSpPr>
            <p:nvPr/>
          </p:nvCxnSpPr>
          <p:spPr bwMode="auto">
            <a:xfrm>
              <a:off x="9055025" y="1488531"/>
              <a:ext cx="13004" cy="2784117"/>
            </a:xfrm>
            <a:prstGeom prst="line">
              <a:avLst/>
            </a:prstGeom>
            <a:noFill/>
            <a:ln w="28575" algn="ctr">
              <a:solidFill>
                <a:schemeClr val="accent1">
                  <a:lumMod val="75000"/>
                </a:schemeClr>
              </a:solidFill>
              <a:prstDash val="sysDot"/>
              <a:round/>
              <a:headEnd/>
              <a:tailEnd/>
            </a:ln>
          </p:spPr>
        </p:cxnSp>
        <p:sp>
          <p:nvSpPr>
            <p:cNvPr id="144" name="矩形 12"/>
            <p:cNvSpPr>
              <a:spLocks noChangeArrowheads="1"/>
            </p:cNvSpPr>
            <p:nvPr/>
          </p:nvSpPr>
          <p:spPr bwMode="auto">
            <a:xfrm>
              <a:off x="834400" y="4875483"/>
              <a:ext cx="3462893" cy="1138028"/>
            </a:xfrm>
            <a:prstGeom prst="roundRect">
              <a:avLst>
                <a:gd name="adj" fmla="val 8468"/>
              </a:avLst>
            </a:prstGeom>
            <a:solidFill>
              <a:schemeClr val="bg1">
                <a:lumMod val="95000"/>
              </a:schemeClr>
            </a:solidFill>
            <a:ln>
              <a:noFill/>
            </a:ln>
            <a:effectLst>
              <a:outerShdw blurRad="40000" dist="23000" dir="5400000" rotWithShape="0">
                <a:srgbClr val="000000">
                  <a:alpha val="35000"/>
                </a:srgbClr>
              </a:outerShdw>
            </a:effectLst>
          </p:spPr>
          <p:txBody>
            <a:bodyPr lIns="0" tIns="60972" rIns="0" bIns="60972" anchor="ctr"/>
            <a:lstStyle/>
            <a:p>
              <a:pPr algn="ctr" defTabSz="1113589" eaLnBrk="0" hangingPunct="0"/>
              <a:endParaRPr lang="zh-CN" altLang="en-US" sz="1400" b="1" dirty="0">
                <a:solidFill>
                  <a:srgbClr val="000000"/>
                </a:solidFill>
                <a:latin typeface="微软雅黑" pitchFamily="34" charset="-122"/>
                <a:ea typeface="微软雅黑" pitchFamily="34" charset="-122"/>
                <a:cs typeface="Arial" pitchFamily="34" charset="0"/>
                <a:sym typeface="Arial"/>
              </a:endParaRPr>
            </a:p>
          </p:txBody>
        </p:sp>
        <p:sp>
          <p:nvSpPr>
            <p:cNvPr id="145" name="矩形 12"/>
            <p:cNvSpPr>
              <a:spLocks noChangeArrowheads="1"/>
            </p:cNvSpPr>
            <p:nvPr/>
          </p:nvSpPr>
          <p:spPr bwMode="auto">
            <a:xfrm>
              <a:off x="844204" y="4614575"/>
              <a:ext cx="3462893" cy="330350"/>
            </a:xfrm>
            <a:prstGeom prst="roundRect">
              <a:avLst/>
            </a:prstGeom>
            <a:solidFill>
              <a:srgbClr val="C00000"/>
            </a:solidFill>
            <a:ln>
              <a:noFill/>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22464" tIns="11232" rIns="22464" bIns="11232" rtlCol="0" anchor="ctr" anchorCtr="1">
              <a:noAutofit/>
            </a:bodyPr>
            <a:lstStyle/>
            <a:p>
              <a:pPr marL="114314" indent="-114314" algn="ctr" defTabSz="784114" eaLnBrk="0" hangingPunct="0">
                <a:lnSpc>
                  <a:spcPct val="120000"/>
                </a:lnSpc>
                <a:buClr>
                  <a:srgbClr val="CC9900"/>
                </a:buClr>
                <a:buSzPct val="60000"/>
                <a:defRPr/>
              </a:pPr>
              <a:r>
                <a:rPr lang="en-US" altLang="zh-CN" sz="1400" b="1" dirty="0" smtClean="0">
                  <a:solidFill>
                    <a:schemeClr val="lt1"/>
                  </a:solidFill>
                  <a:latin typeface="微软雅黑" pitchFamily="34" charset="-122"/>
                  <a:ea typeface="微软雅黑" pitchFamily="34" charset="-122"/>
                  <a:cs typeface="Arial" pitchFamily="34" charset="0"/>
                  <a:sym typeface="Arial"/>
                </a:rPr>
                <a:t>AC</a:t>
              </a:r>
              <a:r>
                <a:rPr lang="zh-CN" altLang="en-US" sz="1400" b="1" dirty="0" smtClean="0">
                  <a:solidFill>
                    <a:schemeClr val="lt1"/>
                  </a:solidFill>
                  <a:latin typeface="微软雅黑" pitchFamily="34" charset="-122"/>
                  <a:ea typeface="微软雅黑" pitchFamily="34" charset="-122"/>
                  <a:cs typeface="Arial" pitchFamily="34" charset="0"/>
                  <a:sym typeface="Arial"/>
                </a:rPr>
                <a:t>内二、三层快速漫游</a:t>
              </a:r>
              <a:endParaRPr lang="zh-CN" altLang="en-US" sz="1400" b="1" dirty="0">
                <a:solidFill>
                  <a:schemeClr val="lt1"/>
                </a:solidFill>
                <a:latin typeface="微软雅黑" pitchFamily="34" charset="-122"/>
                <a:ea typeface="微软雅黑" pitchFamily="34" charset="-122"/>
                <a:cs typeface="Arial" pitchFamily="34" charset="0"/>
                <a:sym typeface="Arial"/>
              </a:endParaRPr>
            </a:p>
          </p:txBody>
        </p:sp>
        <p:sp>
          <p:nvSpPr>
            <p:cNvPr id="146" name="矩形 145"/>
            <p:cNvSpPr/>
            <p:nvPr/>
          </p:nvSpPr>
          <p:spPr>
            <a:xfrm>
              <a:off x="772022" y="4952254"/>
              <a:ext cx="3614538" cy="957252"/>
            </a:xfrm>
            <a:prstGeom prst="rect">
              <a:avLst/>
            </a:prstGeom>
          </p:spPr>
          <p:txBody>
            <a:bodyPr wrap="square" lIns="121944" tIns="60972" rIns="121944" bIns="60972">
              <a:spAutoFit/>
            </a:bodyPr>
            <a:lstStyle/>
            <a:p>
              <a:pPr marL="241308" indent="-241308" defTabSz="1113401">
                <a:lnSpc>
                  <a:spcPct val="120000"/>
                </a:lnSpc>
                <a:buClr>
                  <a:srgbClr val="C00000"/>
                </a:buClr>
                <a:buSzPct val="70000"/>
                <a:buFont typeface="Wingdings" pitchFamily="2" charset="2"/>
                <a:buChar char="n"/>
              </a:pPr>
              <a:r>
                <a:rPr lang="zh-CN" altLang="en-US" sz="1200" dirty="0" smtClean="0">
                  <a:solidFill>
                    <a:srgbClr val="000000"/>
                  </a:solidFill>
                  <a:latin typeface="微软雅黑" pitchFamily="34" charset="-122"/>
                  <a:ea typeface="微软雅黑" pitchFamily="34" charset="-122"/>
                  <a:cs typeface="Arial" pitchFamily="34" charset="0"/>
                  <a:sym typeface="Arial"/>
                </a:rPr>
                <a:t>满足不同转发模式下用户漫游需求</a:t>
              </a:r>
              <a:endParaRPr lang="en-US" altLang="zh-CN" sz="1200" dirty="0" smtClean="0">
                <a:solidFill>
                  <a:srgbClr val="000000"/>
                </a:solidFill>
                <a:latin typeface="微软雅黑" pitchFamily="34" charset="-122"/>
                <a:ea typeface="微软雅黑" pitchFamily="34" charset="-122"/>
                <a:cs typeface="Arial" pitchFamily="34" charset="0"/>
                <a:sym typeface="Arial"/>
              </a:endParaRPr>
            </a:p>
            <a:p>
              <a:pPr marL="241308" indent="-241308" defTabSz="1113401">
                <a:lnSpc>
                  <a:spcPct val="120000"/>
                </a:lnSpc>
                <a:buClr>
                  <a:srgbClr val="C00000"/>
                </a:buClr>
                <a:buSzPct val="70000"/>
                <a:buFont typeface="Wingdings" pitchFamily="2" charset="2"/>
                <a:buChar char="n"/>
              </a:pPr>
              <a:r>
                <a:rPr lang="en-US" altLang="zh-CN" sz="1200" dirty="0" smtClean="0">
                  <a:solidFill>
                    <a:srgbClr val="000000"/>
                  </a:solidFill>
                  <a:latin typeface="微软雅黑" pitchFamily="34" charset="-122"/>
                  <a:ea typeface="微软雅黑" pitchFamily="34" charset="-122"/>
                  <a:cs typeface="Arial" pitchFamily="34" charset="0"/>
                  <a:sym typeface="Arial"/>
                </a:rPr>
                <a:t>50ms</a:t>
              </a:r>
              <a:r>
                <a:rPr lang="zh-CN" altLang="en-US" sz="1200" dirty="0" smtClean="0">
                  <a:solidFill>
                    <a:srgbClr val="000000"/>
                  </a:solidFill>
                  <a:latin typeface="微软雅黑" pitchFamily="34" charset="-122"/>
                  <a:ea typeface="微软雅黑" pitchFamily="34" charset="-122"/>
                  <a:cs typeface="Arial" pitchFamily="34" charset="0"/>
                  <a:sym typeface="Arial"/>
                </a:rPr>
                <a:t>快速切换，业务不中断，用户无需重新认证</a:t>
              </a:r>
              <a:endParaRPr lang="en-US" altLang="zh-CN" sz="1200" dirty="0" smtClean="0">
                <a:solidFill>
                  <a:srgbClr val="000000"/>
                </a:solidFill>
                <a:latin typeface="微软雅黑" pitchFamily="34" charset="-122"/>
                <a:ea typeface="微软雅黑" pitchFamily="34" charset="-122"/>
                <a:cs typeface="Arial" pitchFamily="34" charset="0"/>
                <a:sym typeface="Arial"/>
              </a:endParaRPr>
            </a:p>
          </p:txBody>
        </p:sp>
        <p:sp>
          <p:nvSpPr>
            <p:cNvPr id="147" name="同侧圆角矩形 146"/>
            <p:cNvSpPr/>
            <p:nvPr/>
          </p:nvSpPr>
          <p:spPr bwMode="auto">
            <a:xfrm>
              <a:off x="862451" y="1074544"/>
              <a:ext cx="10741373" cy="357088"/>
            </a:xfrm>
            <a:prstGeom prst="round2SameRect">
              <a:avLst/>
            </a:prstGeom>
            <a:solidFill>
              <a:srgbClr val="C00000"/>
            </a:soli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p:spPr>
          <p:txBody>
            <a:bodyPr vert="horz" wrap="square" lIns="121944" tIns="60972" rIns="121944" bIns="60972" numCol="1" rtlCol="0" anchor="ctr" anchorCtr="0" compatLnSpc="1">
              <a:prstTxWarp prst="textNoShape">
                <a:avLst/>
              </a:prstTxWarp>
            </a:bodyPr>
            <a:lstStyle/>
            <a:p>
              <a:pPr marL="590669" indent="-590669" algn="ctr" defTabSz="1217327" eaLnBrk="0" hangingPunct="0">
                <a:lnSpc>
                  <a:spcPct val="110000"/>
                </a:lnSpc>
                <a:buClr>
                  <a:srgbClr val="CC9900"/>
                </a:buClr>
                <a:buSzPct val="80000"/>
                <a:defRPr/>
              </a:pPr>
              <a:r>
                <a:rPr lang="zh-CN" altLang="en-US" b="1" dirty="0" smtClean="0">
                  <a:solidFill>
                    <a:srgbClr val="FFFFFF"/>
                  </a:solidFill>
                  <a:latin typeface="微软雅黑" pitchFamily="34" charset="-122"/>
                  <a:ea typeface="微软雅黑" pitchFamily="34" charset="-122"/>
                  <a:cs typeface="Arial" pitchFamily="34" charset="0"/>
                  <a:sym typeface="Arial"/>
                </a:rPr>
                <a:t>无缝漫游，业务不中断</a:t>
              </a:r>
            </a:p>
          </p:txBody>
        </p:sp>
        <p:sp>
          <p:nvSpPr>
            <p:cNvPr id="148" name="矩形 12"/>
            <p:cNvSpPr>
              <a:spLocks noChangeArrowheads="1"/>
            </p:cNvSpPr>
            <p:nvPr/>
          </p:nvSpPr>
          <p:spPr bwMode="auto">
            <a:xfrm>
              <a:off x="4466105" y="4985186"/>
              <a:ext cx="3462894" cy="1030762"/>
            </a:xfrm>
            <a:prstGeom prst="roundRect">
              <a:avLst>
                <a:gd name="adj" fmla="val 8468"/>
              </a:avLst>
            </a:prstGeom>
            <a:solidFill>
              <a:schemeClr val="bg1">
                <a:lumMod val="95000"/>
              </a:schemeClr>
            </a:solidFill>
            <a:ln>
              <a:noFill/>
            </a:ln>
            <a:effectLst>
              <a:outerShdw blurRad="40000" dist="23000" dir="5400000" rotWithShape="0">
                <a:srgbClr val="000000">
                  <a:alpha val="35000"/>
                </a:srgbClr>
              </a:outerShdw>
            </a:effectLst>
          </p:spPr>
          <p:txBody>
            <a:bodyPr lIns="0" tIns="60972" rIns="0" bIns="60972" anchor="ctr"/>
            <a:lstStyle/>
            <a:p>
              <a:pPr algn="ctr" defTabSz="1113589" eaLnBrk="0" hangingPunct="0"/>
              <a:endParaRPr lang="zh-CN" altLang="en-US" sz="2000" b="1" dirty="0">
                <a:solidFill>
                  <a:srgbClr val="FFFFFF"/>
                </a:solidFill>
                <a:latin typeface="微软雅黑" pitchFamily="34" charset="-122"/>
                <a:ea typeface="微软雅黑" pitchFamily="34" charset="-122"/>
                <a:cs typeface="Arial" pitchFamily="34" charset="0"/>
                <a:sym typeface="Arial"/>
              </a:endParaRPr>
            </a:p>
          </p:txBody>
        </p:sp>
        <p:sp>
          <p:nvSpPr>
            <p:cNvPr id="149" name="矩形 12"/>
            <p:cNvSpPr>
              <a:spLocks noChangeArrowheads="1"/>
            </p:cNvSpPr>
            <p:nvPr/>
          </p:nvSpPr>
          <p:spPr bwMode="auto">
            <a:xfrm>
              <a:off x="4475451" y="4614575"/>
              <a:ext cx="3462894" cy="325536"/>
            </a:xfrm>
            <a:prstGeom prst="roundRect">
              <a:avLst/>
            </a:prstGeom>
            <a:solidFill>
              <a:srgbClr val="C00000"/>
            </a:solidFill>
            <a:ln>
              <a:noFill/>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22464" tIns="11232" rIns="22464" bIns="11232" rtlCol="0" anchor="ctr" anchorCtr="1">
              <a:noAutofit/>
            </a:bodyPr>
            <a:lstStyle/>
            <a:p>
              <a:pPr marL="114314" indent="-114314" algn="ctr" defTabSz="784114" eaLnBrk="0" hangingPunct="0">
                <a:lnSpc>
                  <a:spcPct val="120000"/>
                </a:lnSpc>
                <a:buClr>
                  <a:srgbClr val="CC9900"/>
                </a:buClr>
                <a:buSzPct val="60000"/>
                <a:defRPr/>
              </a:pPr>
              <a:r>
                <a:rPr lang="en-US" altLang="zh-CN" sz="1400" b="1" dirty="0" smtClean="0">
                  <a:solidFill>
                    <a:schemeClr val="lt1"/>
                  </a:solidFill>
                  <a:latin typeface="微软雅黑" pitchFamily="34" charset="-122"/>
                  <a:ea typeface="微软雅黑" pitchFamily="34" charset="-122"/>
                  <a:cs typeface="Arial" pitchFamily="34" charset="0"/>
                  <a:sym typeface="Arial"/>
                </a:rPr>
                <a:t>AC</a:t>
              </a:r>
              <a:r>
                <a:rPr lang="zh-CN" altLang="en-US" sz="1400" b="1" dirty="0" smtClean="0">
                  <a:solidFill>
                    <a:schemeClr val="lt1"/>
                  </a:solidFill>
                  <a:latin typeface="微软雅黑" pitchFamily="34" charset="-122"/>
                  <a:ea typeface="微软雅黑" pitchFamily="34" charset="-122"/>
                  <a:cs typeface="Arial" pitchFamily="34" charset="0"/>
                  <a:sym typeface="Arial"/>
                </a:rPr>
                <a:t>间二、三层无缝漫游</a:t>
              </a:r>
              <a:endParaRPr lang="en-US" altLang="zh-CN" sz="1400" b="1" dirty="0" smtClean="0">
                <a:solidFill>
                  <a:schemeClr val="lt1"/>
                </a:solidFill>
                <a:latin typeface="微软雅黑" pitchFamily="34" charset="-122"/>
                <a:ea typeface="微软雅黑" pitchFamily="34" charset="-122"/>
                <a:cs typeface="Arial" pitchFamily="34" charset="0"/>
                <a:sym typeface="Arial"/>
              </a:endParaRPr>
            </a:p>
          </p:txBody>
        </p:sp>
        <p:sp>
          <p:nvSpPr>
            <p:cNvPr id="150" name="矩形 149"/>
            <p:cNvSpPr/>
            <p:nvPr/>
          </p:nvSpPr>
          <p:spPr>
            <a:xfrm>
              <a:off x="4386560" y="4926458"/>
              <a:ext cx="3698967" cy="957252"/>
            </a:xfrm>
            <a:prstGeom prst="rect">
              <a:avLst/>
            </a:prstGeom>
          </p:spPr>
          <p:txBody>
            <a:bodyPr wrap="square" lIns="121944" tIns="60972" rIns="121944" bIns="60972">
              <a:spAutoFit/>
            </a:bodyPr>
            <a:lstStyle/>
            <a:p>
              <a:pPr marL="241308" indent="-241308" defTabSz="1113401">
                <a:lnSpc>
                  <a:spcPct val="120000"/>
                </a:lnSpc>
                <a:buClr>
                  <a:srgbClr val="C00000"/>
                </a:buClr>
                <a:buSzPct val="70000"/>
                <a:buFont typeface="Wingdings" pitchFamily="2" charset="2"/>
                <a:buChar char="n"/>
              </a:pPr>
              <a:r>
                <a:rPr lang="zh-CN" altLang="en-US" sz="1200" dirty="0" smtClean="0">
                  <a:solidFill>
                    <a:srgbClr val="000000"/>
                  </a:solidFill>
                  <a:latin typeface="微软雅黑" pitchFamily="34" charset="-122"/>
                  <a:ea typeface="微软雅黑" pitchFamily="34" charset="-122"/>
                  <a:cs typeface="Arial" pitchFamily="34" charset="0"/>
                  <a:sym typeface="Arial"/>
                </a:rPr>
                <a:t>满足不同转发模式下用户漫游需求</a:t>
              </a:r>
              <a:endParaRPr lang="en-US" altLang="zh-CN" sz="1200" dirty="0" smtClean="0">
                <a:solidFill>
                  <a:srgbClr val="000000"/>
                </a:solidFill>
                <a:latin typeface="微软雅黑" pitchFamily="34" charset="-122"/>
                <a:ea typeface="微软雅黑" pitchFamily="34" charset="-122"/>
                <a:cs typeface="Arial" pitchFamily="34" charset="0"/>
                <a:sym typeface="Arial"/>
              </a:endParaRPr>
            </a:p>
            <a:p>
              <a:pPr marL="241308" indent="-241308" defTabSz="1113401">
                <a:lnSpc>
                  <a:spcPct val="120000"/>
                </a:lnSpc>
                <a:buClr>
                  <a:srgbClr val="C00000"/>
                </a:buClr>
                <a:buSzPct val="70000"/>
                <a:buFont typeface="Wingdings" pitchFamily="2" charset="2"/>
                <a:buChar char="n"/>
              </a:pPr>
              <a:r>
                <a:rPr lang="en-US" altLang="zh-CN" sz="1200" dirty="0" smtClean="0">
                  <a:solidFill>
                    <a:srgbClr val="000000"/>
                  </a:solidFill>
                  <a:latin typeface="微软雅黑" pitchFamily="34" charset="-122"/>
                  <a:ea typeface="微软雅黑" pitchFamily="34" charset="-122"/>
                  <a:cs typeface="Arial" pitchFamily="34" charset="0"/>
                  <a:sym typeface="Arial"/>
                </a:rPr>
                <a:t>50ms~200ms</a:t>
              </a:r>
              <a:r>
                <a:rPr lang="zh-CN" altLang="en-US" sz="1200" dirty="0" smtClean="0">
                  <a:solidFill>
                    <a:srgbClr val="000000"/>
                  </a:solidFill>
                  <a:latin typeface="微软雅黑" pitchFamily="34" charset="-122"/>
                  <a:ea typeface="微软雅黑" pitchFamily="34" charset="-122"/>
                  <a:cs typeface="Arial" pitchFamily="34" charset="0"/>
                  <a:sym typeface="Arial"/>
                </a:rPr>
                <a:t>无缝切换，业务不中断，用户无需重新认证</a:t>
              </a:r>
              <a:endParaRPr lang="en-US" altLang="zh-CN" sz="1200" dirty="0" smtClean="0">
                <a:solidFill>
                  <a:srgbClr val="000000"/>
                </a:solidFill>
                <a:latin typeface="微软雅黑" pitchFamily="34" charset="-122"/>
                <a:ea typeface="微软雅黑" pitchFamily="34" charset="-122"/>
                <a:cs typeface="Arial" pitchFamily="34" charset="0"/>
                <a:sym typeface="Arial"/>
              </a:endParaRPr>
            </a:p>
          </p:txBody>
        </p:sp>
        <p:sp>
          <p:nvSpPr>
            <p:cNvPr id="151" name="矩形 12"/>
            <p:cNvSpPr>
              <a:spLocks noChangeArrowheads="1"/>
            </p:cNvSpPr>
            <p:nvPr/>
          </p:nvSpPr>
          <p:spPr bwMode="auto">
            <a:xfrm>
              <a:off x="8114097" y="4871570"/>
              <a:ext cx="3462894" cy="1138028"/>
            </a:xfrm>
            <a:prstGeom prst="roundRect">
              <a:avLst>
                <a:gd name="adj" fmla="val 8468"/>
              </a:avLst>
            </a:prstGeom>
            <a:solidFill>
              <a:schemeClr val="bg1">
                <a:lumMod val="95000"/>
              </a:schemeClr>
            </a:solidFill>
            <a:ln>
              <a:noFill/>
            </a:ln>
            <a:effectLst>
              <a:outerShdw blurRad="40000" dist="23000" dir="5400000" rotWithShape="0">
                <a:srgbClr val="000000">
                  <a:alpha val="35000"/>
                </a:srgbClr>
              </a:outerShdw>
            </a:effectLst>
          </p:spPr>
          <p:txBody>
            <a:bodyPr lIns="0" tIns="60972" rIns="0" bIns="60972" anchor="ctr"/>
            <a:lstStyle/>
            <a:p>
              <a:pPr algn="ctr" defTabSz="1113589" eaLnBrk="0" hangingPunct="0"/>
              <a:endParaRPr lang="zh-CN" altLang="en-US" sz="2000" b="1" dirty="0">
                <a:solidFill>
                  <a:srgbClr val="FFFFFF"/>
                </a:solidFill>
                <a:latin typeface="微软雅黑" pitchFamily="34" charset="-122"/>
                <a:ea typeface="微软雅黑" pitchFamily="34" charset="-122"/>
                <a:cs typeface="Arial" pitchFamily="34" charset="0"/>
                <a:sym typeface="Arial"/>
              </a:endParaRPr>
            </a:p>
          </p:txBody>
        </p:sp>
        <p:sp>
          <p:nvSpPr>
            <p:cNvPr id="152" name="矩形 12"/>
            <p:cNvSpPr>
              <a:spLocks noChangeArrowheads="1"/>
            </p:cNvSpPr>
            <p:nvPr/>
          </p:nvSpPr>
          <p:spPr bwMode="auto">
            <a:xfrm>
              <a:off x="8122985" y="4614575"/>
              <a:ext cx="3462894" cy="330350"/>
            </a:xfrm>
            <a:prstGeom prst="roundRect">
              <a:avLst/>
            </a:prstGeom>
            <a:solidFill>
              <a:srgbClr val="C00000"/>
            </a:solidFill>
            <a:ln>
              <a:noFill/>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22464" tIns="11232" rIns="22464" bIns="11232" rtlCol="0" anchor="ctr" anchorCtr="1">
              <a:noAutofit/>
            </a:bodyPr>
            <a:lstStyle/>
            <a:p>
              <a:pPr marL="114314" indent="-114314" algn="ctr" defTabSz="784114" eaLnBrk="0" hangingPunct="0">
                <a:lnSpc>
                  <a:spcPct val="120000"/>
                </a:lnSpc>
                <a:buClr>
                  <a:srgbClr val="CC9900"/>
                </a:buClr>
                <a:buSzPct val="60000"/>
                <a:defRPr/>
              </a:pPr>
              <a:r>
                <a:rPr lang="zh-CN" altLang="en-US" sz="1400" b="1" dirty="0" smtClean="0">
                  <a:solidFill>
                    <a:schemeClr val="lt1"/>
                  </a:solidFill>
                  <a:latin typeface="微软雅黑" pitchFamily="34" charset="-122"/>
                  <a:ea typeface="微软雅黑" pitchFamily="34" charset="-122"/>
                  <a:cs typeface="Arial" pitchFamily="34" charset="0"/>
                  <a:sym typeface="Arial"/>
                </a:rPr>
                <a:t>室内、室外无缝漫游</a:t>
              </a:r>
              <a:endParaRPr lang="zh-CN" altLang="en-US" sz="1400" b="1" dirty="0">
                <a:solidFill>
                  <a:schemeClr val="lt1"/>
                </a:solidFill>
                <a:latin typeface="微软雅黑" pitchFamily="34" charset="-122"/>
                <a:ea typeface="微软雅黑" pitchFamily="34" charset="-122"/>
                <a:cs typeface="Arial" pitchFamily="34" charset="0"/>
                <a:sym typeface="Arial"/>
              </a:endParaRPr>
            </a:p>
          </p:txBody>
        </p:sp>
        <p:sp>
          <p:nvSpPr>
            <p:cNvPr id="153" name="矩形 152"/>
            <p:cNvSpPr/>
            <p:nvPr/>
          </p:nvSpPr>
          <p:spPr>
            <a:xfrm>
              <a:off x="8321425" y="4961212"/>
              <a:ext cx="3243391" cy="688033"/>
            </a:xfrm>
            <a:prstGeom prst="rect">
              <a:avLst/>
            </a:prstGeom>
          </p:spPr>
          <p:txBody>
            <a:bodyPr wrap="square" lIns="121944" tIns="60972" rIns="121944" bIns="60972">
              <a:spAutoFit/>
            </a:bodyPr>
            <a:lstStyle/>
            <a:p>
              <a:pPr marL="241308" indent="-241308" defTabSz="1113401">
                <a:lnSpc>
                  <a:spcPct val="120000"/>
                </a:lnSpc>
                <a:buClr>
                  <a:srgbClr val="C00000"/>
                </a:buClr>
                <a:buSzPct val="70000"/>
                <a:buFont typeface="Wingdings" pitchFamily="2" charset="2"/>
                <a:buChar char="n"/>
              </a:pPr>
              <a:r>
                <a:rPr lang="zh-CN" altLang="en-US" sz="1200" dirty="0" smtClean="0">
                  <a:solidFill>
                    <a:srgbClr val="000000"/>
                  </a:solidFill>
                  <a:latin typeface="微软雅黑" pitchFamily="34" charset="-122"/>
                  <a:ea typeface="微软雅黑" pitchFamily="34" charset="-122"/>
                  <a:cs typeface="Arial" pitchFamily="34" charset="0"/>
                  <a:sym typeface="Arial"/>
                </a:rPr>
                <a:t>室内，室外无缝漫游</a:t>
              </a:r>
              <a:endParaRPr lang="en-US" altLang="zh-CN" sz="1200" dirty="0" smtClean="0">
                <a:solidFill>
                  <a:srgbClr val="000000"/>
                </a:solidFill>
                <a:latin typeface="微软雅黑" pitchFamily="34" charset="-122"/>
                <a:ea typeface="微软雅黑" pitchFamily="34" charset="-122"/>
                <a:cs typeface="Arial" pitchFamily="34" charset="0"/>
                <a:sym typeface="Arial"/>
              </a:endParaRPr>
            </a:p>
            <a:p>
              <a:pPr marL="241308" indent="-241308" defTabSz="1113401">
                <a:lnSpc>
                  <a:spcPct val="120000"/>
                </a:lnSpc>
                <a:buClr>
                  <a:srgbClr val="C00000"/>
                </a:buClr>
                <a:buSzPct val="70000"/>
                <a:buFont typeface="Wingdings" pitchFamily="2" charset="2"/>
                <a:buChar char="n"/>
              </a:pPr>
              <a:r>
                <a:rPr lang="zh-CN" altLang="en-US" sz="1200" dirty="0" smtClean="0">
                  <a:solidFill>
                    <a:srgbClr val="000000"/>
                  </a:solidFill>
                  <a:latin typeface="微软雅黑" pitchFamily="34" charset="-122"/>
                  <a:ea typeface="微软雅黑" pitchFamily="34" charset="-122"/>
                  <a:cs typeface="Arial" pitchFamily="34" charset="0"/>
                  <a:sym typeface="Arial"/>
                </a:rPr>
                <a:t>专业网规实现园区无线漫游</a:t>
              </a:r>
              <a:endParaRPr lang="en-US" altLang="zh-CN" sz="1200" dirty="0" smtClean="0">
                <a:solidFill>
                  <a:srgbClr val="000000"/>
                </a:solidFill>
                <a:latin typeface="微软雅黑" pitchFamily="34" charset="-122"/>
                <a:ea typeface="微软雅黑" pitchFamily="34" charset="-122"/>
                <a:cs typeface="Arial" pitchFamily="34" charset="0"/>
                <a:sym typeface="Arial"/>
              </a:endParaRPr>
            </a:p>
          </p:txBody>
        </p:sp>
        <p:pic>
          <p:nvPicPr>
            <p:cNvPr id="154" name="Picture 16" descr="箭头第6P-2"/>
            <p:cNvPicPr>
              <a:picLocks noChangeAspect="1" noChangeArrowheads="1"/>
            </p:cNvPicPr>
            <p:nvPr/>
          </p:nvPicPr>
          <p:blipFill>
            <a:blip r:embed="rId5" cstate="email"/>
            <a:srcRect/>
            <a:stretch>
              <a:fillRect/>
            </a:stretch>
          </p:blipFill>
          <p:spPr bwMode="auto">
            <a:xfrm>
              <a:off x="3661202" y="2908845"/>
              <a:ext cx="1470349" cy="851718"/>
            </a:xfrm>
            <a:prstGeom prst="rect">
              <a:avLst/>
            </a:prstGeom>
            <a:noFill/>
            <a:ln w="9525">
              <a:noFill/>
              <a:miter lim="800000"/>
              <a:headEnd/>
              <a:tailEnd/>
            </a:ln>
          </p:spPr>
        </p:pic>
        <p:sp>
          <p:nvSpPr>
            <p:cNvPr id="155" name="TextBox 154"/>
            <p:cNvSpPr txBox="1"/>
            <p:nvPr/>
          </p:nvSpPr>
          <p:spPr>
            <a:xfrm>
              <a:off x="904983" y="1593865"/>
              <a:ext cx="1885592" cy="307801"/>
            </a:xfrm>
            <a:prstGeom prst="rect">
              <a:avLst/>
            </a:prstGeom>
            <a:noFill/>
          </p:spPr>
          <p:txBody>
            <a:bodyPr wrap="square" lIns="121944" tIns="60972" rIns="121944" bIns="60972" rtlCol="0">
              <a:spAutoFit/>
            </a:bodyPr>
            <a:lstStyle/>
            <a:p>
              <a:r>
                <a:rPr lang="zh-CN" altLang="en-US" sz="1200" b="1" dirty="0" smtClean="0">
                  <a:solidFill>
                    <a:srgbClr val="000000"/>
                  </a:solidFill>
                  <a:latin typeface="微软雅黑" pitchFamily="34" charset="-122"/>
                  <a:ea typeface="微软雅黑" pitchFamily="34" charset="-122"/>
                  <a:cs typeface="Arial" pitchFamily="34" charset="0"/>
                  <a:sym typeface="Arial"/>
                </a:rPr>
                <a:t>室内</a:t>
              </a:r>
              <a:r>
                <a:rPr lang="en-US" altLang="zh-CN" sz="1200" b="1" dirty="0" smtClean="0">
                  <a:solidFill>
                    <a:srgbClr val="000000"/>
                  </a:solidFill>
                  <a:latin typeface="微软雅黑" pitchFamily="34" charset="-122"/>
                  <a:ea typeface="微软雅黑" pitchFamily="34" charset="-122"/>
                  <a:cs typeface="Arial" pitchFamily="34" charset="0"/>
                  <a:sym typeface="Arial"/>
                </a:rPr>
                <a:t>AP</a:t>
              </a:r>
              <a:endParaRPr lang="zh-CN" altLang="en-US" sz="1200" b="1" dirty="0">
                <a:solidFill>
                  <a:srgbClr val="000000"/>
                </a:solidFill>
                <a:latin typeface="微软雅黑" pitchFamily="34" charset="-122"/>
                <a:ea typeface="微软雅黑" pitchFamily="34" charset="-122"/>
                <a:cs typeface="Arial" pitchFamily="34" charset="0"/>
                <a:sym typeface="Arial"/>
              </a:endParaRPr>
            </a:p>
          </p:txBody>
        </p:sp>
        <p:sp>
          <p:nvSpPr>
            <p:cNvPr id="156" name="TextBox 155"/>
            <p:cNvSpPr txBox="1"/>
            <p:nvPr/>
          </p:nvSpPr>
          <p:spPr>
            <a:xfrm>
              <a:off x="6199935" y="1609057"/>
              <a:ext cx="1885592" cy="307801"/>
            </a:xfrm>
            <a:prstGeom prst="rect">
              <a:avLst/>
            </a:prstGeom>
            <a:noFill/>
          </p:spPr>
          <p:txBody>
            <a:bodyPr wrap="square" lIns="121944" tIns="60972" rIns="121944" bIns="60972" rtlCol="0">
              <a:spAutoFit/>
            </a:bodyPr>
            <a:lstStyle/>
            <a:p>
              <a:r>
                <a:rPr lang="zh-CN" altLang="en-US" sz="1200" b="1" dirty="0" smtClean="0">
                  <a:solidFill>
                    <a:srgbClr val="000000"/>
                  </a:solidFill>
                  <a:latin typeface="微软雅黑" pitchFamily="34" charset="-122"/>
                  <a:ea typeface="微软雅黑" pitchFamily="34" charset="-122"/>
                  <a:cs typeface="Arial" pitchFamily="34" charset="0"/>
                  <a:sym typeface="Arial"/>
                </a:rPr>
                <a:t>室内</a:t>
              </a:r>
              <a:r>
                <a:rPr lang="en-US" altLang="zh-CN" sz="1200" b="1" dirty="0" smtClean="0">
                  <a:solidFill>
                    <a:srgbClr val="000000"/>
                  </a:solidFill>
                  <a:latin typeface="微软雅黑" pitchFamily="34" charset="-122"/>
                  <a:ea typeface="微软雅黑" pitchFamily="34" charset="-122"/>
                  <a:cs typeface="Arial" pitchFamily="34" charset="0"/>
                  <a:sym typeface="Arial"/>
                </a:rPr>
                <a:t>AP</a:t>
              </a:r>
              <a:endParaRPr lang="zh-CN" altLang="en-US" sz="1200" b="1" dirty="0">
                <a:solidFill>
                  <a:srgbClr val="000000"/>
                </a:solidFill>
                <a:latin typeface="微软雅黑" pitchFamily="34" charset="-122"/>
                <a:ea typeface="微软雅黑" pitchFamily="34" charset="-122"/>
                <a:cs typeface="Arial" pitchFamily="34" charset="0"/>
                <a:sym typeface="Arial"/>
              </a:endParaRPr>
            </a:p>
          </p:txBody>
        </p:sp>
        <p:sp>
          <p:nvSpPr>
            <p:cNvPr id="157" name="TextBox 156"/>
            <p:cNvSpPr txBox="1"/>
            <p:nvPr/>
          </p:nvSpPr>
          <p:spPr>
            <a:xfrm>
              <a:off x="10473938" y="1541530"/>
              <a:ext cx="958937" cy="307801"/>
            </a:xfrm>
            <a:prstGeom prst="rect">
              <a:avLst/>
            </a:prstGeom>
            <a:noFill/>
          </p:spPr>
          <p:txBody>
            <a:bodyPr wrap="square" lIns="121944" tIns="60972" rIns="121944" bIns="60972" rtlCol="0">
              <a:spAutoFit/>
            </a:bodyPr>
            <a:lstStyle/>
            <a:p>
              <a:r>
                <a:rPr lang="zh-CN" altLang="en-US" sz="1200" b="1" dirty="0" smtClean="0">
                  <a:solidFill>
                    <a:srgbClr val="000000"/>
                  </a:solidFill>
                  <a:latin typeface="微软雅黑" pitchFamily="34" charset="-122"/>
                  <a:ea typeface="微软雅黑" pitchFamily="34" charset="-122"/>
                  <a:sym typeface="Arial"/>
                </a:rPr>
                <a:t>室外</a:t>
              </a:r>
              <a:r>
                <a:rPr lang="en-US" altLang="zh-CN" sz="1200" b="1" dirty="0" smtClean="0">
                  <a:solidFill>
                    <a:srgbClr val="000000"/>
                  </a:solidFill>
                  <a:latin typeface="微软雅黑" pitchFamily="34" charset="-122"/>
                  <a:ea typeface="微软雅黑" pitchFamily="34" charset="-122"/>
                  <a:sym typeface="Arial"/>
                </a:rPr>
                <a:t>AP</a:t>
              </a:r>
              <a:endParaRPr lang="zh-CN" altLang="en-US" sz="1200" b="1" dirty="0">
                <a:solidFill>
                  <a:srgbClr val="000000"/>
                </a:solidFill>
                <a:latin typeface="微软雅黑" pitchFamily="34" charset="-122"/>
                <a:ea typeface="微软雅黑" pitchFamily="34" charset="-122"/>
                <a:sym typeface="Arial"/>
              </a:endParaRPr>
            </a:p>
          </p:txBody>
        </p:sp>
        <p:pic>
          <p:nvPicPr>
            <p:cNvPr id="158" name="Picture 2"/>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2361559" y="2939442"/>
              <a:ext cx="1218750" cy="878306"/>
            </a:xfrm>
            <a:prstGeom prst="rect">
              <a:avLst/>
            </a:prstGeom>
            <a:noFill/>
            <a:ln>
              <a:noFill/>
            </a:ln>
          </p:spPr>
        </p:pic>
        <p:pic>
          <p:nvPicPr>
            <p:cNvPr id="159" name="Picture 2"/>
            <p:cNvPicPr>
              <a:picLocks noChangeAspect="1" noChangeArrowheads="1"/>
            </p:cNvPicPr>
            <p:nvPr/>
          </p:nvPicPr>
          <p:blipFill>
            <a:blip r:embed="rId7" cstate="email">
              <a:extLst>
                <a:ext uri="{28A0092B-C50C-407E-A947-70E740481C1C}">
                  <a14:useLocalDpi xmlns="" xmlns:a14="http://schemas.microsoft.com/office/drawing/2010/main" val="0"/>
                </a:ext>
              </a:extLst>
            </a:blip>
            <a:stretch>
              <a:fillRect/>
            </a:stretch>
          </p:blipFill>
          <p:spPr bwMode="auto">
            <a:xfrm>
              <a:off x="5444832" y="2888494"/>
              <a:ext cx="1358391" cy="1133753"/>
            </a:xfrm>
            <a:prstGeom prst="rect">
              <a:avLst/>
            </a:prstGeom>
            <a:noFill/>
            <a:ln w="9525">
              <a:noFill/>
              <a:miter lim="800000"/>
              <a:headEnd/>
              <a:tailEnd/>
            </a:ln>
            <a:effectLst/>
          </p:spPr>
        </p:pic>
        <p:pic>
          <p:nvPicPr>
            <p:cNvPr id="160" name="Picture 16" descr="箭头第6P-2"/>
            <p:cNvPicPr>
              <a:picLocks noChangeAspect="1" noChangeArrowheads="1"/>
            </p:cNvPicPr>
            <p:nvPr/>
          </p:nvPicPr>
          <p:blipFill>
            <a:blip r:embed="rId5" cstate="email"/>
            <a:srcRect/>
            <a:stretch>
              <a:fillRect/>
            </a:stretch>
          </p:blipFill>
          <p:spPr bwMode="auto">
            <a:xfrm>
              <a:off x="7174423" y="2908845"/>
              <a:ext cx="1470349" cy="851718"/>
            </a:xfrm>
            <a:prstGeom prst="rect">
              <a:avLst/>
            </a:prstGeom>
            <a:noFill/>
            <a:ln w="9525">
              <a:noFill/>
              <a:miter lim="800000"/>
              <a:headEnd/>
              <a:tailEnd/>
            </a:ln>
          </p:spPr>
        </p:pic>
        <p:pic>
          <p:nvPicPr>
            <p:cNvPr id="161" name="a410e193-831d-44bf-a735-4fb525dae09d"/>
            <p:cNvPicPr>
              <a:picLocks noChangeAspect="1" noChangeArrowheads="1"/>
            </p:cNvPicPr>
            <p:nvPr/>
          </p:nvPicPr>
          <p:blipFill>
            <a:blip r:embed="rId8" cstate="email"/>
            <a:srcRect/>
            <a:stretch>
              <a:fillRect/>
            </a:stretch>
          </p:blipFill>
          <p:spPr bwMode="auto">
            <a:xfrm>
              <a:off x="9399336" y="2934841"/>
              <a:ext cx="532098" cy="1027575"/>
            </a:xfrm>
            <a:prstGeom prst="rect">
              <a:avLst/>
            </a:prstGeom>
            <a:noFill/>
            <a:ln w="9525">
              <a:noFill/>
              <a:miter lim="800000"/>
              <a:headEnd/>
              <a:tailEnd/>
            </a:ln>
          </p:spPr>
        </p:pic>
        <p:grpSp>
          <p:nvGrpSpPr>
            <p:cNvPr id="162" name="组合 758"/>
            <p:cNvGrpSpPr/>
            <p:nvPr/>
          </p:nvGrpSpPr>
          <p:grpSpPr>
            <a:xfrm rot="10408757">
              <a:off x="1912766" y="2200588"/>
              <a:ext cx="615393" cy="500366"/>
              <a:chOff x="7440613" y="4868863"/>
              <a:chExt cx="1019175" cy="828675"/>
            </a:xfrm>
          </p:grpSpPr>
          <p:sp>
            <p:nvSpPr>
              <p:cNvPr id="172"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sp>
            <p:nvSpPr>
              <p:cNvPr id="173"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grpSp>
        <p:grpSp>
          <p:nvGrpSpPr>
            <p:cNvPr id="163" name="组合 758"/>
            <p:cNvGrpSpPr/>
            <p:nvPr/>
          </p:nvGrpSpPr>
          <p:grpSpPr>
            <a:xfrm rot="10408757">
              <a:off x="3770141" y="2200588"/>
              <a:ext cx="615393" cy="500366"/>
              <a:chOff x="7440613" y="4868863"/>
              <a:chExt cx="1019175" cy="828675"/>
            </a:xfrm>
          </p:grpSpPr>
          <p:sp>
            <p:nvSpPr>
              <p:cNvPr id="170"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sp>
            <p:nvSpPr>
              <p:cNvPr id="171"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grpSp>
        <p:grpSp>
          <p:nvGrpSpPr>
            <p:cNvPr id="164" name="组合 758"/>
            <p:cNvGrpSpPr/>
            <p:nvPr/>
          </p:nvGrpSpPr>
          <p:grpSpPr>
            <a:xfrm rot="10408757">
              <a:off x="7151517" y="2200589"/>
              <a:ext cx="615393" cy="500366"/>
              <a:chOff x="7440613" y="4868863"/>
              <a:chExt cx="1019175" cy="828675"/>
            </a:xfrm>
          </p:grpSpPr>
          <p:sp>
            <p:nvSpPr>
              <p:cNvPr id="168"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sp>
            <p:nvSpPr>
              <p:cNvPr id="169"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grpSp>
        <p:grpSp>
          <p:nvGrpSpPr>
            <p:cNvPr id="165" name="组合 758"/>
            <p:cNvGrpSpPr/>
            <p:nvPr/>
          </p:nvGrpSpPr>
          <p:grpSpPr>
            <a:xfrm rot="10408757">
              <a:off x="9951867" y="2200589"/>
              <a:ext cx="615393" cy="500366"/>
              <a:chOff x="7440613" y="4868863"/>
              <a:chExt cx="1019175" cy="828675"/>
            </a:xfrm>
          </p:grpSpPr>
          <p:sp>
            <p:nvSpPr>
              <p:cNvPr id="166"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sp>
            <p:nvSpPr>
              <p:cNvPr id="167"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solidFill>
                <a:srgbClr val="96959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微软雅黑" pitchFamily="34" charset="-122"/>
                  <a:ea typeface="微软雅黑" pitchFamily="34" charset="-122"/>
                </a:endParaRPr>
              </a:p>
            </p:txBody>
          </p:sp>
        </p:grpSp>
      </p:grpSp>
    </p:spTree>
  </p:cSld>
  <p:clrMapOvr>
    <a:masterClrMapping/>
  </p:clrMapOvr>
  <p:transition advClick="0" advTm="8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2711" y="123478"/>
            <a:ext cx="7632700" cy="572400"/>
          </a:xfrm>
        </p:spPr>
        <p:txBody>
          <a:bodyPr>
            <a:normAutofit/>
          </a:bodyPr>
          <a:lstStyle/>
          <a:p>
            <a:pPr algn="l" eaLnBrk="0" hangingPunct="0">
              <a:spcBef>
                <a:spcPts val="0"/>
              </a:spcBef>
              <a:defRPr/>
            </a:pPr>
            <a:r>
              <a:rPr lang="zh-CN" altLang="en-US" sz="2400" b="1" kern="0" dirty="0" smtClean="0">
                <a:cs typeface="+mn-cs"/>
                <a:sym typeface="Arial"/>
              </a:rPr>
              <a:t>业务随行：用自然语言可视化定义校园策略</a:t>
            </a:r>
          </a:p>
        </p:txBody>
      </p:sp>
      <p:sp>
        <p:nvSpPr>
          <p:cNvPr id="39" name="任意多边形 38"/>
          <p:cNvSpPr/>
          <p:nvPr/>
        </p:nvSpPr>
        <p:spPr bwMode="auto">
          <a:xfrm>
            <a:off x="4147671" y="950258"/>
            <a:ext cx="809811" cy="3621741"/>
          </a:xfrm>
          <a:custGeom>
            <a:avLst/>
            <a:gdLst>
              <a:gd name="connsiteX0" fmla="*/ 0 w 833718"/>
              <a:gd name="connsiteY0" fmla="*/ 0 h 3612776"/>
              <a:gd name="connsiteX1" fmla="*/ 824753 w 833718"/>
              <a:gd name="connsiteY1" fmla="*/ 833717 h 3612776"/>
              <a:gd name="connsiteX2" fmla="*/ 833718 w 833718"/>
              <a:gd name="connsiteY2" fmla="*/ 1308847 h 3612776"/>
              <a:gd name="connsiteX3" fmla="*/ 26895 w 833718"/>
              <a:gd name="connsiteY3" fmla="*/ 3612776 h 3612776"/>
              <a:gd name="connsiteX4" fmla="*/ 0 w 833718"/>
              <a:gd name="connsiteY4" fmla="*/ 0 h 3612776"/>
              <a:gd name="connsiteX0" fmla="*/ 2987 w 809811"/>
              <a:gd name="connsiteY0" fmla="*/ 0 h 3621741"/>
              <a:gd name="connsiteX1" fmla="*/ 800846 w 809811"/>
              <a:gd name="connsiteY1" fmla="*/ 842682 h 3621741"/>
              <a:gd name="connsiteX2" fmla="*/ 809811 w 809811"/>
              <a:gd name="connsiteY2" fmla="*/ 1317812 h 3621741"/>
              <a:gd name="connsiteX3" fmla="*/ 2988 w 809811"/>
              <a:gd name="connsiteY3" fmla="*/ 3621741 h 3621741"/>
              <a:gd name="connsiteX4" fmla="*/ 2987 w 809811"/>
              <a:gd name="connsiteY4" fmla="*/ 0 h 3621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9811" h="3621741">
                <a:moveTo>
                  <a:pt x="2987" y="0"/>
                </a:moveTo>
                <a:lnTo>
                  <a:pt x="800846" y="842682"/>
                </a:lnTo>
                <a:lnTo>
                  <a:pt x="809811" y="1317812"/>
                </a:lnTo>
                <a:lnTo>
                  <a:pt x="2988" y="3621741"/>
                </a:lnTo>
                <a:cubicBezTo>
                  <a:pt x="0" y="2423459"/>
                  <a:pt x="23905" y="1216211"/>
                  <a:pt x="2987" y="0"/>
                </a:cubicBezTo>
                <a:close/>
              </a:path>
            </a:pathLst>
          </a:custGeom>
          <a:solidFill>
            <a:schemeClr val="bg1">
              <a:lumMod val="85000"/>
            </a:schemeClr>
          </a:solidFill>
          <a:ln w="12700">
            <a:noFill/>
            <a:prstDash val="solid"/>
            <a:headEnd type="triangle" w="med" len="med"/>
            <a:tailEnd type="triangl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sz="600">
              <a:solidFill>
                <a:schemeClr val="bg1"/>
              </a:solidFill>
            </a:endParaRPr>
          </a:p>
        </p:txBody>
      </p:sp>
      <p:sp>
        <p:nvSpPr>
          <p:cNvPr id="40" name="矩形 39"/>
          <p:cNvSpPr/>
          <p:nvPr/>
        </p:nvSpPr>
        <p:spPr bwMode="auto">
          <a:xfrm>
            <a:off x="400424" y="901049"/>
            <a:ext cx="3747247" cy="3630706"/>
          </a:xfrm>
          <a:prstGeom prst="rect">
            <a:avLst/>
          </a:prstGeom>
          <a:solidFill>
            <a:schemeClr val="bg1">
              <a:lumMod val="85000"/>
            </a:schemeClr>
          </a:solidFill>
          <a:ln w="19050">
            <a:noFill/>
            <a:prstDash val="sysDot"/>
            <a:tailEnd type="arrow"/>
          </a:ln>
          <a:effectLst/>
          <a:extLst/>
        </p:spPr>
        <p:txBody>
          <a:bodyPr rtlCol="0" anchor="ctr"/>
          <a:lstStyle/>
          <a:p>
            <a:pPr algn="ctr"/>
            <a:endParaRPr lang="zh-CN" altLang="en-US" sz="600" dirty="0">
              <a:solidFill>
                <a:schemeClr val="bg1"/>
              </a:solidFill>
            </a:endParaRPr>
          </a:p>
        </p:txBody>
      </p:sp>
      <p:sp>
        <p:nvSpPr>
          <p:cNvPr id="42" name="TextBox 41"/>
          <p:cNvSpPr txBox="1"/>
          <p:nvPr/>
        </p:nvSpPr>
        <p:spPr>
          <a:xfrm>
            <a:off x="4913342" y="2446504"/>
            <a:ext cx="1050578" cy="441925"/>
          </a:xfrm>
          <a:prstGeom prst="foldedCorner">
            <a:avLst>
              <a:gd name="adj" fmla="val 31912"/>
            </a:avLst>
          </a:prstGeom>
          <a:solidFill>
            <a:schemeClr val="bg1">
              <a:lumMod val="75000"/>
            </a:schemeClr>
          </a:solid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lIns="91414" tIns="45708" rIns="91414" bIns="45708"/>
          <a:lstStyle/>
          <a:p>
            <a:pPr>
              <a:defRPr/>
            </a:pPr>
            <a:r>
              <a:rPr lang="en-US" altLang="zh-CN" sz="600" b="1" dirty="0" smtClean="0">
                <a:solidFill>
                  <a:schemeClr val="tx1"/>
                </a:solidFill>
                <a:latin typeface="Arial"/>
                <a:ea typeface="微软雅黑"/>
                <a:cs typeface="Arial" pitchFamily="34" charset="0"/>
                <a:sym typeface="Arial"/>
              </a:rPr>
              <a:t>User</a:t>
            </a:r>
            <a:r>
              <a:rPr lang="zh-CN" altLang="en-US" sz="600" b="1" dirty="0" smtClean="0">
                <a:solidFill>
                  <a:schemeClr val="tx1"/>
                </a:solidFill>
                <a:latin typeface="Arial"/>
                <a:ea typeface="微软雅黑"/>
                <a:cs typeface="Arial" pitchFamily="34" charset="0"/>
                <a:sym typeface="Arial"/>
              </a:rPr>
              <a:t>：李老师</a:t>
            </a:r>
            <a:endParaRPr lang="en-US" altLang="zh-CN" sz="600" b="1" dirty="0" smtClean="0">
              <a:solidFill>
                <a:schemeClr val="tx1"/>
              </a:solidFill>
              <a:latin typeface="Arial"/>
              <a:ea typeface="微软雅黑"/>
              <a:cs typeface="Arial" pitchFamily="34" charset="0"/>
              <a:sym typeface="Arial"/>
            </a:endParaRPr>
          </a:p>
          <a:p>
            <a:pPr>
              <a:defRPr/>
            </a:pPr>
            <a:r>
              <a:rPr lang="en-US" altLang="zh-CN" sz="600" b="1" dirty="0" err="1" smtClean="0">
                <a:solidFill>
                  <a:schemeClr val="tx1"/>
                </a:solidFill>
                <a:latin typeface="Arial"/>
                <a:ea typeface="微软雅黑"/>
                <a:cs typeface="Arial" pitchFamily="34" charset="0"/>
                <a:sym typeface="Arial"/>
              </a:rPr>
              <a:t>GroupID</a:t>
            </a:r>
            <a:r>
              <a:rPr lang="zh-CN" altLang="en-US" sz="600" b="1" dirty="0" smtClean="0">
                <a:solidFill>
                  <a:schemeClr val="tx1"/>
                </a:solidFill>
                <a:latin typeface="Arial"/>
                <a:ea typeface="微软雅黑"/>
                <a:cs typeface="Arial" pitchFamily="34" charset="0"/>
                <a:sym typeface="Arial"/>
              </a:rPr>
              <a:t>：</a:t>
            </a:r>
            <a:r>
              <a:rPr lang="en-US" altLang="zh-CN" sz="600" b="1" dirty="0" smtClean="0">
                <a:solidFill>
                  <a:schemeClr val="tx1"/>
                </a:solidFill>
                <a:latin typeface="Arial"/>
                <a:ea typeface="微软雅黑"/>
                <a:cs typeface="Arial" pitchFamily="34" charset="0"/>
                <a:sym typeface="Arial"/>
              </a:rPr>
              <a:t> 10</a:t>
            </a:r>
          </a:p>
          <a:p>
            <a:pPr>
              <a:defRPr/>
            </a:pPr>
            <a:r>
              <a:rPr lang="en-US" altLang="zh-CN" sz="600" b="1" dirty="0" smtClean="0">
                <a:solidFill>
                  <a:schemeClr val="tx1"/>
                </a:solidFill>
                <a:latin typeface="Arial"/>
                <a:ea typeface="微软雅黑"/>
                <a:cs typeface="Arial" pitchFamily="34" charset="0"/>
                <a:sym typeface="Arial"/>
              </a:rPr>
              <a:t>IP </a:t>
            </a:r>
            <a:r>
              <a:rPr lang="zh-CN" altLang="en-US" sz="600" b="1" dirty="0" smtClean="0">
                <a:solidFill>
                  <a:schemeClr val="tx1"/>
                </a:solidFill>
                <a:latin typeface="Arial"/>
                <a:ea typeface="微软雅黑"/>
                <a:cs typeface="Arial" pitchFamily="34" charset="0"/>
                <a:sym typeface="Arial"/>
              </a:rPr>
              <a:t>：</a:t>
            </a:r>
            <a:r>
              <a:rPr lang="en-US" altLang="zh-CN" sz="600" b="1" dirty="0" smtClean="0">
                <a:solidFill>
                  <a:schemeClr val="tx1"/>
                </a:solidFill>
                <a:latin typeface="Arial"/>
                <a:ea typeface="微软雅黑"/>
                <a:cs typeface="Arial" pitchFamily="34" charset="0"/>
                <a:sym typeface="Arial"/>
              </a:rPr>
              <a:t>XXXX</a:t>
            </a:r>
          </a:p>
          <a:p>
            <a:pPr>
              <a:defRPr/>
            </a:pPr>
            <a:endParaRPr lang="en-US" altLang="zh-CN" sz="600" b="1" dirty="0" smtClean="0">
              <a:solidFill>
                <a:schemeClr val="tx1"/>
              </a:solidFill>
              <a:latin typeface="Arial"/>
              <a:ea typeface="微软雅黑"/>
              <a:cs typeface="Arial" pitchFamily="34" charset="0"/>
              <a:sym typeface="Arial"/>
            </a:endParaRPr>
          </a:p>
          <a:p>
            <a:pPr>
              <a:defRPr/>
            </a:pPr>
            <a:endParaRPr lang="en-US" altLang="zh-CN" sz="600" b="1" dirty="0">
              <a:solidFill>
                <a:schemeClr val="tx1"/>
              </a:solidFill>
              <a:latin typeface="Arial"/>
              <a:ea typeface="微软雅黑"/>
              <a:cs typeface="Arial" pitchFamily="34" charset="0"/>
              <a:sym typeface="Arial"/>
            </a:endParaRPr>
          </a:p>
        </p:txBody>
      </p:sp>
      <p:grpSp>
        <p:nvGrpSpPr>
          <p:cNvPr id="3" name="组合 54"/>
          <p:cNvGrpSpPr/>
          <p:nvPr/>
        </p:nvGrpSpPr>
        <p:grpSpPr>
          <a:xfrm>
            <a:off x="6550531" y="2589391"/>
            <a:ext cx="414208" cy="509931"/>
            <a:chOff x="4962046" y="1566538"/>
            <a:chExt cx="900000" cy="936000"/>
          </a:xfrm>
          <a:solidFill>
            <a:schemeClr val="bg1">
              <a:lumMod val="75000"/>
            </a:schemeClr>
          </a:solidFill>
        </p:grpSpPr>
        <p:grpSp>
          <p:nvGrpSpPr>
            <p:cNvPr id="4" name="组合 43"/>
            <p:cNvGrpSpPr/>
            <p:nvPr/>
          </p:nvGrpSpPr>
          <p:grpSpPr>
            <a:xfrm>
              <a:off x="5013244" y="1609471"/>
              <a:ext cx="810000" cy="101442"/>
              <a:chOff x="3836544" y="2308767"/>
              <a:chExt cx="810000" cy="101442"/>
            </a:xfrm>
            <a:grpFill/>
          </p:grpSpPr>
          <p:sp>
            <p:nvSpPr>
              <p:cNvPr id="52" name="Freeform 106"/>
              <p:cNvSpPr>
                <a:spLocks/>
              </p:cNvSpPr>
              <p:nvPr/>
            </p:nvSpPr>
            <p:spPr bwMode="auto">
              <a:xfrm flipH="1">
                <a:off x="3836544" y="2308767"/>
                <a:ext cx="810000" cy="101442"/>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53" name="Freeform 107"/>
              <p:cNvSpPr>
                <a:spLocks/>
              </p:cNvSpPr>
              <p:nvPr/>
            </p:nvSpPr>
            <p:spPr bwMode="auto">
              <a:xfrm flipH="1">
                <a:off x="4067385" y="2325674"/>
                <a:ext cx="30563" cy="30563"/>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54" name="Freeform 108"/>
              <p:cNvSpPr>
                <a:spLocks/>
              </p:cNvSpPr>
              <p:nvPr/>
            </p:nvSpPr>
            <p:spPr bwMode="auto">
              <a:xfrm flipH="1">
                <a:off x="4022517" y="2325674"/>
                <a:ext cx="30563" cy="30563"/>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55" name="Freeform 109"/>
              <p:cNvSpPr>
                <a:spLocks/>
              </p:cNvSpPr>
              <p:nvPr/>
            </p:nvSpPr>
            <p:spPr bwMode="auto">
              <a:xfrm flipH="1">
                <a:off x="3974396" y="2325674"/>
                <a:ext cx="33814" cy="30563"/>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grpSp>
        <p:sp>
          <p:nvSpPr>
            <p:cNvPr id="45" name="Freeform 13"/>
            <p:cNvSpPr>
              <a:spLocks noEditPoints="1"/>
            </p:cNvSpPr>
            <p:nvPr/>
          </p:nvSpPr>
          <p:spPr bwMode="auto">
            <a:xfrm>
              <a:off x="5016977" y="1725371"/>
              <a:ext cx="803648" cy="1095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46" name="Freeform 13"/>
            <p:cNvSpPr>
              <a:spLocks noEditPoints="1"/>
            </p:cNvSpPr>
            <p:nvPr/>
          </p:nvSpPr>
          <p:spPr bwMode="auto">
            <a:xfrm>
              <a:off x="5016977" y="1849367"/>
              <a:ext cx="803648" cy="1095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47" name="Freeform 13"/>
            <p:cNvSpPr>
              <a:spLocks noEditPoints="1"/>
            </p:cNvSpPr>
            <p:nvPr/>
          </p:nvSpPr>
          <p:spPr bwMode="auto">
            <a:xfrm>
              <a:off x="5016977" y="1973363"/>
              <a:ext cx="803648" cy="1095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48" name="Freeform 13"/>
            <p:cNvSpPr>
              <a:spLocks noEditPoints="1"/>
            </p:cNvSpPr>
            <p:nvPr/>
          </p:nvSpPr>
          <p:spPr bwMode="auto">
            <a:xfrm>
              <a:off x="5016977" y="2097359"/>
              <a:ext cx="803648" cy="1095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49" name="Freeform 13"/>
            <p:cNvSpPr>
              <a:spLocks noEditPoints="1"/>
            </p:cNvSpPr>
            <p:nvPr/>
          </p:nvSpPr>
          <p:spPr bwMode="auto">
            <a:xfrm>
              <a:off x="5016977" y="2221355"/>
              <a:ext cx="803648" cy="1095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50" name="Freeform 13"/>
            <p:cNvSpPr>
              <a:spLocks noEditPoints="1"/>
            </p:cNvSpPr>
            <p:nvPr/>
          </p:nvSpPr>
          <p:spPr bwMode="auto">
            <a:xfrm>
              <a:off x="5017056" y="2343142"/>
              <a:ext cx="803648" cy="1095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51" name="图文框 50"/>
            <p:cNvSpPr/>
            <p:nvPr/>
          </p:nvSpPr>
          <p:spPr bwMode="auto">
            <a:xfrm>
              <a:off x="4962046" y="1566538"/>
              <a:ext cx="900000" cy="936000"/>
            </a:xfrm>
            <a:prstGeom prst="frame">
              <a:avLst>
                <a:gd name="adj1" fmla="val 2855"/>
              </a:avLst>
            </a:prstGeom>
            <a:grpFill/>
            <a:ln w="19050">
              <a:noFill/>
              <a:prstDash val="dash"/>
              <a:tailEnd type="arrow"/>
            </a:ln>
            <a:effectLst/>
            <a:extLst/>
          </p:spPr>
          <p:txBody>
            <a:bodyPr rtlCol="0" anchor="ctr"/>
            <a:lstStyle/>
            <a:p>
              <a:pPr algn="ctr"/>
              <a:endParaRPr lang="zh-CN" altLang="en-US" sz="600" dirty="0">
                <a:solidFill>
                  <a:schemeClr val="bg1"/>
                </a:solidFill>
                <a:latin typeface="Arial"/>
                <a:ea typeface="微软雅黑"/>
                <a:cs typeface="Arial" pitchFamily="34" charset="0"/>
                <a:sym typeface="Arial"/>
              </a:endParaRPr>
            </a:p>
          </p:txBody>
        </p:sp>
      </p:grpSp>
      <p:cxnSp>
        <p:nvCxnSpPr>
          <p:cNvPr id="56" name="直接连接符 55"/>
          <p:cNvCxnSpPr/>
          <p:nvPr/>
        </p:nvCxnSpPr>
        <p:spPr bwMode="auto">
          <a:xfrm>
            <a:off x="6732987" y="1308844"/>
            <a:ext cx="0" cy="1259325"/>
          </a:xfrm>
          <a:prstGeom prst="line">
            <a:avLst/>
          </a:prstGeom>
          <a:solidFill>
            <a:schemeClr val="tx1">
              <a:lumMod val="50000"/>
              <a:lumOff val="50000"/>
            </a:schemeClr>
          </a:solidFill>
          <a:ln w="19050">
            <a:solidFill>
              <a:schemeClr val="bg1">
                <a:lumMod val="75000"/>
              </a:schemeClr>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7" name="Freeform 13"/>
          <p:cNvSpPr>
            <a:spLocks noEditPoints="1"/>
          </p:cNvSpPr>
          <p:nvPr/>
        </p:nvSpPr>
        <p:spPr bwMode="auto">
          <a:xfrm flipV="1">
            <a:off x="5327245" y="3618354"/>
            <a:ext cx="611923" cy="161911"/>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bg1">
              <a:lumMod val="75000"/>
            </a:schemeClr>
          </a:solidFill>
          <a:ln w="9525">
            <a:noFill/>
            <a:round/>
            <a:headEnd/>
            <a:tailEnd/>
          </a:ln>
        </p:spPr>
        <p:txBody>
          <a:bodyPr lIns="91427" tIns="45714" rIns="91427" bIns="45714"/>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58" name="Freeform 27"/>
          <p:cNvSpPr>
            <a:spLocks noEditPoints="1"/>
          </p:cNvSpPr>
          <p:nvPr/>
        </p:nvSpPr>
        <p:spPr bwMode="auto">
          <a:xfrm>
            <a:off x="6204878" y="839524"/>
            <a:ext cx="1046675" cy="479892"/>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75000"/>
            </a:schemeClr>
          </a:solidFill>
          <a:ln w="9525">
            <a:noFill/>
            <a:round/>
            <a:headEnd/>
            <a:tailEnd/>
          </a:ln>
        </p:spPr>
        <p:txBody>
          <a:bodyPr lIns="91427" tIns="45714" rIns="91427" bIns="45714"/>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nvGrpSpPr>
          <p:cNvPr id="5" name="组合 624"/>
          <p:cNvGrpSpPr/>
          <p:nvPr/>
        </p:nvGrpSpPr>
        <p:grpSpPr>
          <a:xfrm>
            <a:off x="6807724" y="2164556"/>
            <a:ext cx="283525" cy="192398"/>
            <a:chOff x="-1618534" y="2713542"/>
            <a:chExt cx="795326" cy="527513"/>
          </a:xfrm>
          <a:solidFill>
            <a:schemeClr val="bg1">
              <a:lumMod val="75000"/>
            </a:schemeClr>
          </a:solidFill>
        </p:grpSpPr>
        <p:sp>
          <p:nvSpPr>
            <p:cNvPr id="60"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61"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62"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63"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64"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65"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grpSp>
        <p:nvGrpSpPr>
          <p:cNvPr id="6" name="组合 621"/>
          <p:cNvGrpSpPr/>
          <p:nvPr/>
        </p:nvGrpSpPr>
        <p:grpSpPr>
          <a:xfrm>
            <a:off x="6806420" y="1742452"/>
            <a:ext cx="288723" cy="166963"/>
            <a:chOff x="-983298" y="1666240"/>
            <a:chExt cx="547688" cy="309563"/>
          </a:xfrm>
          <a:solidFill>
            <a:schemeClr val="bg1">
              <a:lumMod val="75000"/>
            </a:schemeClr>
          </a:solidFill>
        </p:grpSpPr>
        <p:sp>
          <p:nvSpPr>
            <p:cNvPr id="67" name="Freeform 21"/>
            <p:cNvSpPr>
              <a:spLocks/>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68"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sp>
        <p:nvSpPr>
          <p:cNvPr id="69" name="矩形 317"/>
          <p:cNvSpPr>
            <a:spLocks noChangeArrowheads="1"/>
          </p:cNvSpPr>
          <p:nvPr/>
        </p:nvSpPr>
        <p:spPr bwMode="auto">
          <a:xfrm>
            <a:off x="6364475" y="1082706"/>
            <a:ext cx="766235" cy="153888"/>
          </a:xfrm>
          <a:prstGeom prst="rect">
            <a:avLst/>
          </a:prstGeom>
          <a:noFill/>
          <a:ln w="9525">
            <a:noFill/>
            <a:miter lim="800000"/>
            <a:headEnd/>
            <a:tailEnd/>
          </a:ln>
        </p:spPr>
        <p:txBody>
          <a:bodyPr wrap="none" lIns="0" tIns="0" rIns="0" bIns="0">
            <a:spAutoFit/>
          </a:bodyPr>
          <a:lstStyle/>
          <a:p>
            <a:pPr algn="ctr"/>
            <a:r>
              <a:rPr lang="en-US" altLang="zh-CN" sz="1000" dirty="0">
                <a:solidFill>
                  <a:schemeClr val="bg1"/>
                </a:solidFill>
                <a:latin typeface="Arial"/>
                <a:ea typeface="微软雅黑"/>
                <a:cs typeface="Arial" pitchFamily="34" charset="0"/>
                <a:sym typeface="Arial"/>
              </a:rPr>
              <a:t>WAN/Internet</a:t>
            </a:r>
          </a:p>
        </p:txBody>
      </p:sp>
      <p:grpSp>
        <p:nvGrpSpPr>
          <p:cNvPr id="7" name="组合 624"/>
          <p:cNvGrpSpPr/>
          <p:nvPr/>
        </p:nvGrpSpPr>
        <p:grpSpPr>
          <a:xfrm>
            <a:off x="6322234" y="2099648"/>
            <a:ext cx="283525" cy="192398"/>
            <a:chOff x="-1618534" y="2713542"/>
            <a:chExt cx="795326" cy="527513"/>
          </a:xfrm>
          <a:solidFill>
            <a:schemeClr val="bg1">
              <a:lumMod val="75000"/>
            </a:schemeClr>
          </a:solidFill>
        </p:grpSpPr>
        <p:sp>
          <p:nvSpPr>
            <p:cNvPr id="71"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72"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73"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74"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75"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76"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grpSp>
        <p:nvGrpSpPr>
          <p:cNvPr id="8" name="组合 621"/>
          <p:cNvGrpSpPr/>
          <p:nvPr/>
        </p:nvGrpSpPr>
        <p:grpSpPr>
          <a:xfrm>
            <a:off x="6374404" y="1743757"/>
            <a:ext cx="288723" cy="166963"/>
            <a:chOff x="-983298" y="1666240"/>
            <a:chExt cx="547688" cy="309563"/>
          </a:xfrm>
          <a:solidFill>
            <a:schemeClr val="bg1">
              <a:lumMod val="75000"/>
            </a:schemeClr>
          </a:solidFill>
        </p:grpSpPr>
        <p:sp>
          <p:nvSpPr>
            <p:cNvPr id="78" name="Freeform 21"/>
            <p:cNvSpPr>
              <a:spLocks/>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79"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cxnSp>
        <p:nvCxnSpPr>
          <p:cNvPr id="80" name="直接连接符 79"/>
          <p:cNvCxnSpPr/>
          <p:nvPr/>
        </p:nvCxnSpPr>
        <p:spPr bwMode="auto">
          <a:xfrm>
            <a:off x="5993367" y="3242880"/>
            <a:ext cx="1408103" cy="0"/>
          </a:xfrm>
          <a:prstGeom prst="line">
            <a:avLst/>
          </a:prstGeom>
          <a:solidFill>
            <a:schemeClr val="tx1">
              <a:lumMod val="50000"/>
              <a:lumOff val="50000"/>
            </a:schemeClr>
          </a:solidFill>
          <a:ln w="19050">
            <a:solidFill>
              <a:schemeClr val="bg1">
                <a:lumMod val="75000"/>
              </a:schemeClr>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3" name="直接连接符 92"/>
          <p:cNvCxnSpPr/>
          <p:nvPr/>
        </p:nvCxnSpPr>
        <p:spPr bwMode="auto">
          <a:xfrm>
            <a:off x="5993367" y="3242882"/>
            <a:ext cx="0" cy="339951"/>
          </a:xfrm>
          <a:prstGeom prst="line">
            <a:avLst/>
          </a:prstGeom>
          <a:solidFill>
            <a:schemeClr val="tx1">
              <a:lumMod val="50000"/>
              <a:lumOff val="50000"/>
            </a:schemeClr>
          </a:solidFill>
          <a:ln w="19050">
            <a:solidFill>
              <a:schemeClr val="bg1">
                <a:lumMod val="75000"/>
              </a:schemeClr>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02" name="直接连接符 101"/>
          <p:cNvCxnSpPr/>
          <p:nvPr/>
        </p:nvCxnSpPr>
        <p:spPr bwMode="auto">
          <a:xfrm>
            <a:off x="7393314" y="3242882"/>
            <a:ext cx="0" cy="339951"/>
          </a:xfrm>
          <a:prstGeom prst="line">
            <a:avLst/>
          </a:prstGeom>
          <a:solidFill>
            <a:schemeClr val="tx1">
              <a:lumMod val="50000"/>
              <a:lumOff val="50000"/>
            </a:schemeClr>
          </a:solidFill>
          <a:ln w="19050">
            <a:solidFill>
              <a:schemeClr val="bg1">
                <a:lumMod val="75000"/>
              </a:schemeClr>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03" name="直接连接符 102"/>
          <p:cNvCxnSpPr/>
          <p:nvPr/>
        </p:nvCxnSpPr>
        <p:spPr bwMode="auto">
          <a:xfrm>
            <a:off x="6745999" y="3111476"/>
            <a:ext cx="3292" cy="131404"/>
          </a:xfrm>
          <a:prstGeom prst="line">
            <a:avLst/>
          </a:prstGeom>
          <a:solidFill>
            <a:schemeClr val="tx1">
              <a:lumMod val="50000"/>
              <a:lumOff val="50000"/>
            </a:schemeClr>
          </a:solidFill>
          <a:ln w="19050">
            <a:solidFill>
              <a:schemeClr val="bg1">
                <a:lumMod val="75000"/>
              </a:schemeClr>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04" name="Freeform 13"/>
          <p:cNvSpPr>
            <a:spLocks noEditPoints="1"/>
          </p:cNvSpPr>
          <p:nvPr/>
        </p:nvSpPr>
        <p:spPr bwMode="auto">
          <a:xfrm flipV="1">
            <a:off x="6024196" y="3627578"/>
            <a:ext cx="611923" cy="161911"/>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bg1">
              <a:lumMod val="75000"/>
            </a:schemeClr>
          </a:solidFill>
          <a:ln w="9525">
            <a:noFill/>
            <a:round/>
            <a:headEnd/>
            <a:tailEnd/>
          </a:ln>
        </p:spPr>
        <p:txBody>
          <a:bodyPr lIns="91427" tIns="45714" rIns="91427" bIns="45714"/>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nvGrpSpPr>
          <p:cNvPr id="9" name="组合 870"/>
          <p:cNvGrpSpPr/>
          <p:nvPr/>
        </p:nvGrpSpPr>
        <p:grpSpPr>
          <a:xfrm>
            <a:off x="7448969" y="3362793"/>
            <a:ext cx="555453" cy="450445"/>
            <a:chOff x="632739" y="2536817"/>
            <a:chExt cx="181210" cy="159382"/>
          </a:xfrm>
          <a:solidFill>
            <a:schemeClr val="bg1">
              <a:lumMod val="75000"/>
            </a:schemeClr>
          </a:solidFill>
        </p:grpSpPr>
        <p:sp>
          <p:nvSpPr>
            <p:cNvPr id="106" name="Freeform 100"/>
            <p:cNvSpPr>
              <a:spLocks/>
            </p:cNvSpPr>
            <p:nvPr/>
          </p:nvSpPr>
          <p:spPr bwMode="auto">
            <a:xfrm>
              <a:off x="726236" y="2536817"/>
              <a:ext cx="25061" cy="70597"/>
            </a:xfrm>
            <a:custGeom>
              <a:avLst/>
              <a:gdLst/>
              <a:ahLst/>
              <a:cxnLst>
                <a:cxn ang="0">
                  <a:pos x="4" y="178"/>
                </a:cxn>
                <a:cxn ang="0">
                  <a:pos x="4" y="178"/>
                </a:cxn>
                <a:cxn ang="0">
                  <a:pos x="17" y="161"/>
                </a:cxn>
                <a:cxn ang="0">
                  <a:pos x="30" y="143"/>
                </a:cxn>
                <a:cxn ang="0">
                  <a:pos x="34" y="122"/>
                </a:cxn>
                <a:cxn ang="0">
                  <a:pos x="34" y="100"/>
                </a:cxn>
                <a:cxn ang="0">
                  <a:pos x="34" y="100"/>
                </a:cxn>
                <a:cxn ang="0">
                  <a:pos x="34" y="83"/>
                </a:cxn>
                <a:cxn ang="0">
                  <a:pos x="30" y="61"/>
                </a:cxn>
                <a:cxn ang="0">
                  <a:pos x="17" y="39"/>
                </a:cxn>
                <a:cxn ang="0">
                  <a:pos x="4" y="26"/>
                </a:cxn>
                <a:cxn ang="0">
                  <a:pos x="4" y="26"/>
                </a:cxn>
                <a:cxn ang="0">
                  <a:pos x="0" y="13"/>
                </a:cxn>
                <a:cxn ang="0">
                  <a:pos x="4" y="5"/>
                </a:cxn>
                <a:cxn ang="0">
                  <a:pos x="4" y="5"/>
                </a:cxn>
                <a:cxn ang="0">
                  <a:pos x="13" y="0"/>
                </a:cxn>
                <a:cxn ang="0">
                  <a:pos x="26" y="5"/>
                </a:cxn>
                <a:cxn ang="0">
                  <a:pos x="26" y="5"/>
                </a:cxn>
                <a:cxn ang="0">
                  <a:pos x="43" y="26"/>
                </a:cxn>
                <a:cxn ang="0">
                  <a:pos x="56" y="48"/>
                </a:cxn>
                <a:cxn ang="0">
                  <a:pos x="60" y="74"/>
                </a:cxn>
                <a:cxn ang="0">
                  <a:pos x="65" y="100"/>
                </a:cxn>
                <a:cxn ang="0">
                  <a:pos x="60" y="126"/>
                </a:cxn>
                <a:cxn ang="0">
                  <a:pos x="56" y="152"/>
                </a:cxn>
                <a:cxn ang="0">
                  <a:pos x="43" y="178"/>
                </a:cxn>
                <a:cxn ang="0">
                  <a:pos x="26" y="200"/>
                </a:cxn>
                <a:cxn ang="0">
                  <a:pos x="26" y="200"/>
                </a:cxn>
                <a:cxn ang="0">
                  <a:pos x="13" y="204"/>
                </a:cxn>
                <a:cxn ang="0">
                  <a:pos x="4" y="200"/>
                </a:cxn>
                <a:cxn ang="0">
                  <a:pos x="4" y="200"/>
                </a:cxn>
                <a:cxn ang="0">
                  <a:pos x="0" y="187"/>
                </a:cxn>
                <a:cxn ang="0">
                  <a:pos x="4" y="178"/>
                </a:cxn>
                <a:cxn ang="0">
                  <a:pos x="4" y="178"/>
                </a:cxn>
              </a:cxnLst>
              <a:rect l="0" t="0" r="r" b="b"/>
              <a:pathLst>
                <a:path w="65" h="204">
                  <a:moveTo>
                    <a:pt x="4" y="178"/>
                  </a:moveTo>
                  <a:lnTo>
                    <a:pt x="4" y="178"/>
                  </a:lnTo>
                  <a:lnTo>
                    <a:pt x="17" y="161"/>
                  </a:lnTo>
                  <a:lnTo>
                    <a:pt x="30" y="143"/>
                  </a:lnTo>
                  <a:lnTo>
                    <a:pt x="34" y="122"/>
                  </a:lnTo>
                  <a:lnTo>
                    <a:pt x="34" y="100"/>
                  </a:lnTo>
                  <a:lnTo>
                    <a:pt x="34" y="100"/>
                  </a:lnTo>
                  <a:lnTo>
                    <a:pt x="34" y="83"/>
                  </a:lnTo>
                  <a:lnTo>
                    <a:pt x="30" y="61"/>
                  </a:lnTo>
                  <a:lnTo>
                    <a:pt x="17" y="39"/>
                  </a:lnTo>
                  <a:lnTo>
                    <a:pt x="4" y="26"/>
                  </a:lnTo>
                  <a:lnTo>
                    <a:pt x="4" y="26"/>
                  </a:lnTo>
                  <a:lnTo>
                    <a:pt x="0" y="13"/>
                  </a:lnTo>
                  <a:lnTo>
                    <a:pt x="4" y="5"/>
                  </a:lnTo>
                  <a:lnTo>
                    <a:pt x="4" y="5"/>
                  </a:lnTo>
                  <a:lnTo>
                    <a:pt x="13" y="0"/>
                  </a:lnTo>
                  <a:lnTo>
                    <a:pt x="26" y="5"/>
                  </a:lnTo>
                  <a:lnTo>
                    <a:pt x="26" y="5"/>
                  </a:lnTo>
                  <a:lnTo>
                    <a:pt x="43" y="26"/>
                  </a:lnTo>
                  <a:lnTo>
                    <a:pt x="56" y="48"/>
                  </a:lnTo>
                  <a:lnTo>
                    <a:pt x="60" y="74"/>
                  </a:lnTo>
                  <a:lnTo>
                    <a:pt x="65" y="100"/>
                  </a:lnTo>
                  <a:lnTo>
                    <a:pt x="60" y="126"/>
                  </a:lnTo>
                  <a:lnTo>
                    <a:pt x="56" y="152"/>
                  </a:lnTo>
                  <a:lnTo>
                    <a:pt x="43" y="178"/>
                  </a:lnTo>
                  <a:lnTo>
                    <a:pt x="26" y="200"/>
                  </a:lnTo>
                  <a:lnTo>
                    <a:pt x="26" y="200"/>
                  </a:lnTo>
                  <a:lnTo>
                    <a:pt x="13" y="204"/>
                  </a:lnTo>
                  <a:lnTo>
                    <a:pt x="4" y="200"/>
                  </a:lnTo>
                  <a:lnTo>
                    <a:pt x="4" y="200"/>
                  </a:lnTo>
                  <a:lnTo>
                    <a:pt x="0" y="187"/>
                  </a:lnTo>
                  <a:lnTo>
                    <a:pt x="4" y="178"/>
                  </a:lnTo>
                  <a:lnTo>
                    <a:pt x="4" y="178"/>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07" name="Freeform 101"/>
            <p:cNvSpPr>
              <a:spLocks/>
            </p:cNvSpPr>
            <p:nvPr/>
          </p:nvSpPr>
          <p:spPr bwMode="auto">
            <a:xfrm>
              <a:off x="715633" y="2548148"/>
              <a:ext cx="19278" cy="48807"/>
            </a:xfrm>
            <a:custGeom>
              <a:avLst/>
              <a:gdLst/>
              <a:ahLst/>
              <a:cxnLst>
                <a:cxn ang="0">
                  <a:pos x="4" y="117"/>
                </a:cxn>
                <a:cxn ang="0">
                  <a:pos x="4" y="117"/>
                </a:cxn>
                <a:cxn ang="0">
                  <a:pos x="12" y="108"/>
                </a:cxn>
                <a:cxn ang="0">
                  <a:pos x="21" y="95"/>
                </a:cxn>
                <a:cxn ang="0">
                  <a:pos x="25" y="69"/>
                </a:cxn>
                <a:cxn ang="0">
                  <a:pos x="21" y="47"/>
                </a:cxn>
                <a:cxn ang="0">
                  <a:pos x="12" y="34"/>
                </a:cxn>
                <a:cxn ang="0">
                  <a:pos x="4" y="21"/>
                </a:cxn>
                <a:cxn ang="0">
                  <a:pos x="4" y="21"/>
                </a:cxn>
                <a:cxn ang="0">
                  <a:pos x="0" y="13"/>
                </a:cxn>
                <a:cxn ang="0">
                  <a:pos x="4" y="4"/>
                </a:cxn>
                <a:cxn ang="0">
                  <a:pos x="4" y="4"/>
                </a:cxn>
                <a:cxn ang="0">
                  <a:pos x="12" y="0"/>
                </a:cxn>
                <a:cxn ang="0">
                  <a:pos x="25" y="4"/>
                </a:cxn>
                <a:cxn ang="0">
                  <a:pos x="25" y="4"/>
                </a:cxn>
                <a:cxn ang="0">
                  <a:pos x="34" y="17"/>
                </a:cxn>
                <a:cxn ang="0">
                  <a:pos x="43" y="34"/>
                </a:cxn>
                <a:cxn ang="0">
                  <a:pos x="51" y="52"/>
                </a:cxn>
                <a:cxn ang="0">
                  <a:pos x="51" y="69"/>
                </a:cxn>
                <a:cxn ang="0">
                  <a:pos x="51" y="86"/>
                </a:cxn>
                <a:cxn ang="0">
                  <a:pos x="43" y="104"/>
                </a:cxn>
                <a:cxn ang="0">
                  <a:pos x="34" y="121"/>
                </a:cxn>
                <a:cxn ang="0">
                  <a:pos x="25" y="138"/>
                </a:cxn>
                <a:cxn ang="0">
                  <a:pos x="25" y="138"/>
                </a:cxn>
                <a:cxn ang="0">
                  <a:pos x="12" y="143"/>
                </a:cxn>
                <a:cxn ang="0">
                  <a:pos x="4" y="138"/>
                </a:cxn>
                <a:cxn ang="0">
                  <a:pos x="4" y="138"/>
                </a:cxn>
                <a:cxn ang="0">
                  <a:pos x="0" y="125"/>
                </a:cxn>
                <a:cxn ang="0">
                  <a:pos x="4" y="117"/>
                </a:cxn>
                <a:cxn ang="0">
                  <a:pos x="4" y="117"/>
                </a:cxn>
              </a:cxnLst>
              <a:rect l="0" t="0" r="r" b="b"/>
              <a:pathLst>
                <a:path w="51" h="143">
                  <a:moveTo>
                    <a:pt x="4" y="117"/>
                  </a:moveTo>
                  <a:lnTo>
                    <a:pt x="4" y="117"/>
                  </a:lnTo>
                  <a:lnTo>
                    <a:pt x="12" y="108"/>
                  </a:lnTo>
                  <a:lnTo>
                    <a:pt x="21" y="95"/>
                  </a:lnTo>
                  <a:lnTo>
                    <a:pt x="25" y="69"/>
                  </a:lnTo>
                  <a:lnTo>
                    <a:pt x="21" y="47"/>
                  </a:lnTo>
                  <a:lnTo>
                    <a:pt x="12" y="34"/>
                  </a:lnTo>
                  <a:lnTo>
                    <a:pt x="4" y="21"/>
                  </a:lnTo>
                  <a:lnTo>
                    <a:pt x="4" y="21"/>
                  </a:lnTo>
                  <a:lnTo>
                    <a:pt x="0" y="13"/>
                  </a:lnTo>
                  <a:lnTo>
                    <a:pt x="4" y="4"/>
                  </a:lnTo>
                  <a:lnTo>
                    <a:pt x="4" y="4"/>
                  </a:lnTo>
                  <a:lnTo>
                    <a:pt x="12" y="0"/>
                  </a:lnTo>
                  <a:lnTo>
                    <a:pt x="25" y="4"/>
                  </a:lnTo>
                  <a:lnTo>
                    <a:pt x="25" y="4"/>
                  </a:lnTo>
                  <a:lnTo>
                    <a:pt x="34" y="17"/>
                  </a:lnTo>
                  <a:lnTo>
                    <a:pt x="43" y="34"/>
                  </a:lnTo>
                  <a:lnTo>
                    <a:pt x="51" y="52"/>
                  </a:lnTo>
                  <a:lnTo>
                    <a:pt x="51" y="69"/>
                  </a:lnTo>
                  <a:lnTo>
                    <a:pt x="51" y="86"/>
                  </a:lnTo>
                  <a:lnTo>
                    <a:pt x="43" y="104"/>
                  </a:lnTo>
                  <a:lnTo>
                    <a:pt x="34" y="121"/>
                  </a:lnTo>
                  <a:lnTo>
                    <a:pt x="25" y="138"/>
                  </a:lnTo>
                  <a:lnTo>
                    <a:pt x="25" y="138"/>
                  </a:lnTo>
                  <a:lnTo>
                    <a:pt x="12" y="143"/>
                  </a:lnTo>
                  <a:lnTo>
                    <a:pt x="4" y="138"/>
                  </a:lnTo>
                  <a:lnTo>
                    <a:pt x="4" y="138"/>
                  </a:lnTo>
                  <a:lnTo>
                    <a:pt x="0" y="125"/>
                  </a:lnTo>
                  <a:lnTo>
                    <a:pt x="4" y="117"/>
                  </a:lnTo>
                  <a:lnTo>
                    <a:pt x="4" y="117"/>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08" name="Freeform 102"/>
            <p:cNvSpPr>
              <a:spLocks/>
            </p:cNvSpPr>
            <p:nvPr/>
          </p:nvSpPr>
          <p:spPr bwMode="auto">
            <a:xfrm>
              <a:off x="632739" y="2536817"/>
              <a:ext cx="23133" cy="70597"/>
            </a:xfrm>
            <a:custGeom>
              <a:avLst/>
              <a:gdLst/>
              <a:ahLst/>
              <a:cxnLst>
                <a:cxn ang="0">
                  <a:pos x="56" y="26"/>
                </a:cxn>
                <a:cxn ang="0">
                  <a:pos x="56" y="26"/>
                </a:cxn>
                <a:cxn ang="0">
                  <a:pos x="43" y="39"/>
                </a:cxn>
                <a:cxn ang="0">
                  <a:pos x="35" y="61"/>
                </a:cxn>
                <a:cxn ang="0">
                  <a:pos x="26" y="83"/>
                </a:cxn>
                <a:cxn ang="0">
                  <a:pos x="26" y="100"/>
                </a:cxn>
                <a:cxn ang="0">
                  <a:pos x="26" y="100"/>
                </a:cxn>
                <a:cxn ang="0">
                  <a:pos x="26" y="122"/>
                </a:cxn>
                <a:cxn ang="0">
                  <a:pos x="35" y="143"/>
                </a:cxn>
                <a:cxn ang="0">
                  <a:pos x="43" y="161"/>
                </a:cxn>
                <a:cxn ang="0">
                  <a:pos x="56" y="178"/>
                </a:cxn>
                <a:cxn ang="0">
                  <a:pos x="56" y="178"/>
                </a:cxn>
                <a:cxn ang="0">
                  <a:pos x="61" y="187"/>
                </a:cxn>
                <a:cxn ang="0">
                  <a:pos x="56" y="200"/>
                </a:cxn>
                <a:cxn ang="0">
                  <a:pos x="56" y="200"/>
                </a:cxn>
                <a:cxn ang="0">
                  <a:pos x="48" y="204"/>
                </a:cxn>
                <a:cxn ang="0">
                  <a:pos x="39" y="200"/>
                </a:cxn>
                <a:cxn ang="0">
                  <a:pos x="39" y="200"/>
                </a:cxn>
                <a:cxn ang="0">
                  <a:pos x="22" y="178"/>
                </a:cxn>
                <a:cxn ang="0">
                  <a:pos x="9" y="152"/>
                </a:cxn>
                <a:cxn ang="0">
                  <a:pos x="0" y="126"/>
                </a:cxn>
                <a:cxn ang="0">
                  <a:pos x="0" y="100"/>
                </a:cxn>
                <a:cxn ang="0">
                  <a:pos x="0" y="74"/>
                </a:cxn>
                <a:cxn ang="0">
                  <a:pos x="9" y="48"/>
                </a:cxn>
                <a:cxn ang="0">
                  <a:pos x="22" y="26"/>
                </a:cxn>
                <a:cxn ang="0">
                  <a:pos x="39" y="5"/>
                </a:cxn>
                <a:cxn ang="0">
                  <a:pos x="39" y="5"/>
                </a:cxn>
                <a:cxn ang="0">
                  <a:pos x="48" y="0"/>
                </a:cxn>
                <a:cxn ang="0">
                  <a:pos x="56" y="5"/>
                </a:cxn>
                <a:cxn ang="0">
                  <a:pos x="56" y="5"/>
                </a:cxn>
                <a:cxn ang="0">
                  <a:pos x="61" y="13"/>
                </a:cxn>
                <a:cxn ang="0">
                  <a:pos x="56" y="26"/>
                </a:cxn>
                <a:cxn ang="0">
                  <a:pos x="56" y="26"/>
                </a:cxn>
              </a:cxnLst>
              <a:rect l="0" t="0" r="r" b="b"/>
              <a:pathLst>
                <a:path w="61" h="204">
                  <a:moveTo>
                    <a:pt x="56" y="26"/>
                  </a:moveTo>
                  <a:lnTo>
                    <a:pt x="56" y="26"/>
                  </a:lnTo>
                  <a:lnTo>
                    <a:pt x="43" y="39"/>
                  </a:lnTo>
                  <a:lnTo>
                    <a:pt x="35" y="61"/>
                  </a:lnTo>
                  <a:lnTo>
                    <a:pt x="26" y="83"/>
                  </a:lnTo>
                  <a:lnTo>
                    <a:pt x="26" y="100"/>
                  </a:lnTo>
                  <a:lnTo>
                    <a:pt x="26" y="100"/>
                  </a:lnTo>
                  <a:lnTo>
                    <a:pt x="26" y="122"/>
                  </a:lnTo>
                  <a:lnTo>
                    <a:pt x="35" y="143"/>
                  </a:lnTo>
                  <a:lnTo>
                    <a:pt x="43" y="161"/>
                  </a:lnTo>
                  <a:lnTo>
                    <a:pt x="56" y="178"/>
                  </a:lnTo>
                  <a:lnTo>
                    <a:pt x="56" y="178"/>
                  </a:lnTo>
                  <a:lnTo>
                    <a:pt x="61" y="187"/>
                  </a:lnTo>
                  <a:lnTo>
                    <a:pt x="56" y="200"/>
                  </a:lnTo>
                  <a:lnTo>
                    <a:pt x="56" y="200"/>
                  </a:lnTo>
                  <a:lnTo>
                    <a:pt x="48" y="204"/>
                  </a:lnTo>
                  <a:lnTo>
                    <a:pt x="39" y="200"/>
                  </a:lnTo>
                  <a:lnTo>
                    <a:pt x="39" y="200"/>
                  </a:lnTo>
                  <a:lnTo>
                    <a:pt x="22" y="178"/>
                  </a:lnTo>
                  <a:lnTo>
                    <a:pt x="9" y="152"/>
                  </a:lnTo>
                  <a:lnTo>
                    <a:pt x="0" y="126"/>
                  </a:lnTo>
                  <a:lnTo>
                    <a:pt x="0" y="100"/>
                  </a:lnTo>
                  <a:lnTo>
                    <a:pt x="0" y="74"/>
                  </a:lnTo>
                  <a:lnTo>
                    <a:pt x="9" y="48"/>
                  </a:lnTo>
                  <a:lnTo>
                    <a:pt x="22" y="26"/>
                  </a:lnTo>
                  <a:lnTo>
                    <a:pt x="39" y="5"/>
                  </a:lnTo>
                  <a:lnTo>
                    <a:pt x="39" y="5"/>
                  </a:lnTo>
                  <a:lnTo>
                    <a:pt x="48" y="0"/>
                  </a:lnTo>
                  <a:lnTo>
                    <a:pt x="56" y="5"/>
                  </a:lnTo>
                  <a:lnTo>
                    <a:pt x="56" y="5"/>
                  </a:lnTo>
                  <a:lnTo>
                    <a:pt x="61" y="13"/>
                  </a:lnTo>
                  <a:lnTo>
                    <a:pt x="56" y="26"/>
                  </a:lnTo>
                  <a:lnTo>
                    <a:pt x="56" y="2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09" name="Freeform 103"/>
            <p:cNvSpPr>
              <a:spLocks/>
            </p:cNvSpPr>
            <p:nvPr/>
          </p:nvSpPr>
          <p:spPr bwMode="auto">
            <a:xfrm>
              <a:off x="647197" y="2548148"/>
              <a:ext cx="20241" cy="48807"/>
            </a:xfrm>
            <a:custGeom>
              <a:avLst/>
              <a:gdLst/>
              <a:ahLst/>
              <a:cxnLst>
                <a:cxn ang="0">
                  <a:pos x="48" y="21"/>
                </a:cxn>
                <a:cxn ang="0">
                  <a:pos x="48" y="21"/>
                </a:cxn>
                <a:cxn ang="0">
                  <a:pos x="39" y="34"/>
                </a:cxn>
                <a:cxn ang="0">
                  <a:pos x="35" y="47"/>
                </a:cxn>
                <a:cxn ang="0">
                  <a:pos x="30" y="69"/>
                </a:cxn>
                <a:cxn ang="0">
                  <a:pos x="35" y="95"/>
                </a:cxn>
                <a:cxn ang="0">
                  <a:pos x="39" y="108"/>
                </a:cxn>
                <a:cxn ang="0">
                  <a:pos x="48" y="117"/>
                </a:cxn>
                <a:cxn ang="0">
                  <a:pos x="48" y="117"/>
                </a:cxn>
                <a:cxn ang="0">
                  <a:pos x="52" y="125"/>
                </a:cxn>
                <a:cxn ang="0">
                  <a:pos x="48" y="138"/>
                </a:cxn>
                <a:cxn ang="0">
                  <a:pos x="48" y="138"/>
                </a:cxn>
                <a:cxn ang="0">
                  <a:pos x="39" y="143"/>
                </a:cxn>
                <a:cxn ang="0">
                  <a:pos x="30" y="138"/>
                </a:cxn>
                <a:cxn ang="0">
                  <a:pos x="30" y="138"/>
                </a:cxn>
                <a:cxn ang="0">
                  <a:pos x="17" y="121"/>
                </a:cxn>
                <a:cxn ang="0">
                  <a:pos x="9" y="104"/>
                </a:cxn>
                <a:cxn ang="0">
                  <a:pos x="4" y="86"/>
                </a:cxn>
                <a:cxn ang="0">
                  <a:pos x="0" y="69"/>
                </a:cxn>
                <a:cxn ang="0">
                  <a:pos x="4" y="52"/>
                </a:cxn>
                <a:cxn ang="0">
                  <a:pos x="9" y="34"/>
                </a:cxn>
                <a:cxn ang="0">
                  <a:pos x="17" y="17"/>
                </a:cxn>
                <a:cxn ang="0">
                  <a:pos x="30" y="4"/>
                </a:cxn>
                <a:cxn ang="0">
                  <a:pos x="30" y="4"/>
                </a:cxn>
                <a:cxn ang="0">
                  <a:pos x="39" y="0"/>
                </a:cxn>
                <a:cxn ang="0">
                  <a:pos x="48" y="4"/>
                </a:cxn>
                <a:cxn ang="0">
                  <a:pos x="48" y="4"/>
                </a:cxn>
                <a:cxn ang="0">
                  <a:pos x="52" y="13"/>
                </a:cxn>
                <a:cxn ang="0">
                  <a:pos x="48" y="21"/>
                </a:cxn>
                <a:cxn ang="0">
                  <a:pos x="48" y="21"/>
                </a:cxn>
              </a:cxnLst>
              <a:rect l="0" t="0" r="r" b="b"/>
              <a:pathLst>
                <a:path w="52" h="143">
                  <a:moveTo>
                    <a:pt x="48" y="21"/>
                  </a:moveTo>
                  <a:lnTo>
                    <a:pt x="48" y="21"/>
                  </a:lnTo>
                  <a:lnTo>
                    <a:pt x="39" y="34"/>
                  </a:lnTo>
                  <a:lnTo>
                    <a:pt x="35" y="47"/>
                  </a:lnTo>
                  <a:lnTo>
                    <a:pt x="30" y="69"/>
                  </a:lnTo>
                  <a:lnTo>
                    <a:pt x="35" y="95"/>
                  </a:lnTo>
                  <a:lnTo>
                    <a:pt x="39" y="108"/>
                  </a:lnTo>
                  <a:lnTo>
                    <a:pt x="48" y="117"/>
                  </a:lnTo>
                  <a:lnTo>
                    <a:pt x="48" y="117"/>
                  </a:lnTo>
                  <a:lnTo>
                    <a:pt x="52" y="125"/>
                  </a:lnTo>
                  <a:lnTo>
                    <a:pt x="48" y="138"/>
                  </a:lnTo>
                  <a:lnTo>
                    <a:pt x="48" y="138"/>
                  </a:lnTo>
                  <a:lnTo>
                    <a:pt x="39" y="143"/>
                  </a:lnTo>
                  <a:lnTo>
                    <a:pt x="30" y="138"/>
                  </a:lnTo>
                  <a:lnTo>
                    <a:pt x="30" y="138"/>
                  </a:lnTo>
                  <a:lnTo>
                    <a:pt x="17" y="121"/>
                  </a:lnTo>
                  <a:lnTo>
                    <a:pt x="9" y="104"/>
                  </a:lnTo>
                  <a:lnTo>
                    <a:pt x="4" y="86"/>
                  </a:lnTo>
                  <a:lnTo>
                    <a:pt x="0" y="69"/>
                  </a:lnTo>
                  <a:lnTo>
                    <a:pt x="4" y="52"/>
                  </a:lnTo>
                  <a:lnTo>
                    <a:pt x="9" y="34"/>
                  </a:lnTo>
                  <a:lnTo>
                    <a:pt x="17" y="17"/>
                  </a:lnTo>
                  <a:lnTo>
                    <a:pt x="30" y="4"/>
                  </a:lnTo>
                  <a:lnTo>
                    <a:pt x="30" y="4"/>
                  </a:lnTo>
                  <a:lnTo>
                    <a:pt x="39" y="0"/>
                  </a:lnTo>
                  <a:lnTo>
                    <a:pt x="48" y="4"/>
                  </a:lnTo>
                  <a:lnTo>
                    <a:pt x="48" y="4"/>
                  </a:lnTo>
                  <a:lnTo>
                    <a:pt x="52" y="13"/>
                  </a:lnTo>
                  <a:lnTo>
                    <a:pt x="48" y="21"/>
                  </a:lnTo>
                  <a:lnTo>
                    <a:pt x="48"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0" name="Freeform 104"/>
            <p:cNvSpPr>
              <a:spLocks/>
            </p:cNvSpPr>
            <p:nvPr/>
          </p:nvSpPr>
          <p:spPr bwMode="auto">
            <a:xfrm>
              <a:off x="683825" y="2582138"/>
              <a:ext cx="18313" cy="64495"/>
            </a:xfrm>
            <a:custGeom>
              <a:avLst/>
              <a:gdLst/>
              <a:ahLst/>
              <a:cxnLst>
                <a:cxn ang="0">
                  <a:pos x="48" y="173"/>
                </a:cxn>
                <a:cxn ang="0">
                  <a:pos x="48" y="173"/>
                </a:cxn>
                <a:cxn ang="0">
                  <a:pos x="48" y="182"/>
                </a:cxn>
                <a:cxn ang="0">
                  <a:pos x="39" y="186"/>
                </a:cxn>
                <a:cxn ang="0">
                  <a:pos x="13" y="186"/>
                </a:cxn>
                <a:cxn ang="0">
                  <a:pos x="13" y="186"/>
                </a:cxn>
                <a:cxn ang="0">
                  <a:pos x="5" y="182"/>
                </a:cxn>
                <a:cxn ang="0">
                  <a:pos x="0" y="173"/>
                </a:cxn>
                <a:cxn ang="0">
                  <a:pos x="0" y="9"/>
                </a:cxn>
                <a:cxn ang="0">
                  <a:pos x="0" y="9"/>
                </a:cxn>
                <a:cxn ang="0">
                  <a:pos x="5" y="5"/>
                </a:cxn>
                <a:cxn ang="0">
                  <a:pos x="13" y="0"/>
                </a:cxn>
                <a:cxn ang="0">
                  <a:pos x="39" y="0"/>
                </a:cxn>
                <a:cxn ang="0">
                  <a:pos x="39" y="0"/>
                </a:cxn>
                <a:cxn ang="0">
                  <a:pos x="48" y="5"/>
                </a:cxn>
                <a:cxn ang="0">
                  <a:pos x="48" y="9"/>
                </a:cxn>
                <a:cxn ang="0">
                  <a:pos x="48" y="173"/>
                </a:cxn>
              </a:cxnLst>
              <a:rect l="0" t="0" r="r" b="b"/>
              <a:pathLst>
                <a:path w="48" h="186">
                  <a:moveTo>
                    <a:pt x="48" y="173"/>
                  </a:moveTo>
                  <a:lnTo>
                    <a:pt x="48" y="173"/>
                  </a:lnTo>
                  <a:lnTo>
                    <a:pt x="48" y="182"/>
                  </a:lnTo>
                  <a:lnTo>
                    <a:pt x="39" y="186"/>
                  </a:lnTo>
                  <a:lnTo>
                    <a:pt x="13" y="186"/>
                  </a:lnTo>
                  <a:lnTo>
                    <a:pt x="13" y="186"/>
                  </a:lnTo>
                  <a:lnTo>
                    <a:pt x="5" y="182"/>
                  </a:lnTo>
                  <a:lnTo>
                    <a:pt x="0" y="173"/>
                  </a:lnTo>
                  <a:lnTo>
                    <a:pt x="0" y="9"/>
                  </a:lnTo>
                  <a:lnTo>
                    <a:pt x="0" y="9"/>
                  </a:lnTo>
                  <a:lnTo>
                    <a:pt x="5" y="5"/>
                  </a:lnTo>
                  <a:lnTo>
                    <a:pt x="13" y="0"/>
                  </a:lnTo>
                  <a:lnTo>
                    <a:pt x="39" y="0"/>
                  </a:lnTo>
                  <a:lnTo>
                    <a:pt x="39" y="0"/>
                  </a:lnTo>
                  <a:lnTo>
                    <a:pt x="48" y="5"/>
                  </a:lnTo>
                  <a:lnTo>
                    <a:pt x="48" y="9"/>
                  </a:lnTo>
                  <a:lnTo>
                    <a:pt x="48" y="173"/>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1" name="Freeform 105"/>
            <p:cNvSpPr>
              <a:spLocks/>
            </p:cNvSpPr>
            <p:nvPr/>
          </p:nvSpPr>
          <p:spPr bwMode="auto">
            <a:xfrm>
              <a:off x="673222" y="2556863"/>
              <a:ext cx="38555" cy="35734"/>
            </a:xfrm>
            <a:custGeom>
              <a:avLst/>
              <a:gdLst/>
              <a:ahLst/>
              <a:cxnLst>
                <a:cxn ang="0">
                  <a:pos x="100" y="52"/>
                </a:cxn>
                <a:cxn ang="0">
                  <a:pos x="100" y="52"/>
                </a:cxn>
                <a:cxn ang="0">
                  <a:pos x="96" y="73"/>
                </a:cxn>
                <a:cxn ang="0">
                  <a:pos x="87" y="86"/>
                </a:cxn>
                <a:cxn ang="0">
                  <a:pos x="70" y="99"/>
                </a:cxn>
                <a:cxn ang="0">
                  <a:pos x="52" y="104"/>
                </a:cxn>
                <a:cxn ang="0">
                  <a:pos x="52" y="104"/>
                </a:cxn>
                <a:cxn ang="0">
                  <a:pos x="31" y="99"/>
                </a:cxn>
                <a:cxn ang="0">
                  <a:pos x="18" y="86"/>
                </a:cxn>
                <a:cxn ang="0">
                  <a:pos x="5" y="73"/>
                </a:cxn>
                <a:cxn ang="0">
                  <a:pos x="0" y="52"/>
                </a:cxn>
                <a:cxn ang="0">
                  <a:pos x="0" y="52"/>
                </a:cxn>
                <a:cxn ang="0">
                  <a:pos x="5" y="34"/>
                </a:cxn>
                <a:cxn ang="0">
                  <a:pos x="18" y="17"/>
                </a:cxn>
                <a:cxn ang="0">
                  <a:pos x="31" y="4"/>
                </a:cxn>
                <a:cxn ang="0">
                  <a:pos x="52" y="0"/>
                </a:cxn>
                <a:cxn ang="0">
                  <a:pos x="52" y="0"/>
                </a:cxn>
                <a:cxn ang="0">
                  <a:pos x="70" y="4"/>
                </a:cxn>
                <a:cxn ang="0">
                  <a:pos x="87" y="17"/>
                </a:cxn>
                <a:cxn ang="0">
                  <a:pos x="96" y="34"/>
                </a:cxn>
                <a:cxn ang="0">
                  <a:pos x="100" y="52"/>
                </a:cxn>
                <a:cxn ang="0">
                  <a:pos x="100" y="52"/>
                </a:cxn>
              </a:cxnLst>
              <a:rect l="0" t="0" r="r" b="b"/>
              <a:pathLst>
                <a:path w="100" h="104">
                  <a:moveTo>
                    <a:pt x="100" y="52"/>
                  </a:moveTo>
                  <a:lnTo>
                    <a:pt x="100" y="52"/>
                  </a:lnTo>
                  <a:lnTo>
                    <a:pt x="96" y="73"/>
                  </a:lnTo>
                  <a:lnTo>
                    <a:pt x="87" y="86"/>
                  </a:lnTo>
                  <a:lnTo>
                    <a:pt x="70" y="99"/>
                  </a:lnTo>
                  <a:lnTo>
                    <a:pt x="52" y="104"/>
                  </a:lnTo>
                  <a:lnTo>
                    <a:pt x="52" y="104"/>
                  </a:lnTo>
                  <a:lnTo>
                    <a:pt x="31" y="99"/>
                  </a:lnTo>
                  <a:lnTo>
                    <a:pt x="18" y="86"/>
                  </a:lnTo>
                  <a:lnTo>
                    <a:pt x="5" y="73"/>
                  </a:lnTo>
                  <a:lnTo>
                    <a:pt x="0" y="52"/>
                  </a:lnTo>
                  <a:lnTo>
                    <a:pt x="0" y="52"/>
                  </a:lnTo>
                  <a:lnTo>
                    <a:pt x="5" y="34"/>
                  </a:lnTo>
                  <a:lnTo>
                    <a:pt x="18" y="17"/>
                  </a:lnTo>
                  <a:lnTo>
                    <a:pt x="31" y="4"/>
                  </a:lnTo>
                  <a:lnTo>
                    <a:pt x="52" y="0"/>
                  </a:lnTo>
                  <a:lnTo>
                    <a:pt x="52" y="0"/>
                  </a:lnTo>
                  <a:lnTo>
                    <a:pt x="70" y="4"/>
                  </a:lnTo>
                  <a:lnTo>
                    <a:pt x="87" y="17"/>
                  </a:lnTo>
                  <a:lnTo>
                    <a:pt x="96" y="34"/>
                  </a:lnTo>
                  <a:lnTo>
                    <a:pt x="100" y="52"/>
                  </a:lnTo>
                  <a:lnTo>
                    <a:pt x="100" y="52"/>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2" name="Freeform 106"/>
            <p:cNvSpPr>
              <a:spLocks/>
            </p:cNvSpPr>
            <p:nvPr/>
          </p:nvSpPr>
          <p:spPr bwMode="auto">
            <a:xfrm>
              <a:off x="640783" y="2652734"/>
              <a:ext cx="173166" cy="43465"/>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3" name="Freeform 107"/>
            <p:cNvSpPr>
              <a:spLocks/>
            </p:cNvSpPr>
            <p:nvPr/>
          </p:nvSpPr>
          <p:spPr bwMode="auto">
            <a:xfrm>
              <a:off x="660692" y="2661450"/>
              <a:ext cx="18313" cy="16559"/>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4" name="Freeform 108"/>
            <p:cNvSpPr>
              <a:spLocks/>
            </p:cNvSpPr>
            <p:nvPr/>
          </p:nvSpPr>
          <p:spPr bwMode="auto">
            <a:xfrm>
              <a:off x="686716" y="2661450"/>
              <a:ext cx="18314" cy="16559"/>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5" name="Freeform 109"/>
            <p:cNvSpPr>
              <a:spLocks/>
            </p:cNvSpPr>
            <p:nvPr/>
          </p:nvSpPr>
          <p:spPr bwMode="auto">
            <a:xfrm>
              <a:off x="713705" y="2661450"/>
              <a:ext cx="19278" cy="16559"/>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grpSp>
        <p:nvGrpSpPr>
          <p:cNvPr id="10" name="组合 870"/>
          <p:cNvGrpSpPr/>
          <p:nvPr/>
        </p:nvGrpSpPr>
        <p:grpSpPr>
          <a:xfrm>
            <a:off x="6806594" y="3362793"/>
            <a:ext cx="555453" cy="450445"/>
            <a:chOff x="632739" y="2536817"/>
            <a:chExt cx="181210" cy="159382"/>
          </a:xfrm>
          <a:solidFill>
            <a:schemeClr val="bg1">
              <a:lumMod val="75000"/>
            </a:schemeClr>
          </a:solidFill>
        </p:grpSpPr>
        <p:sp>
          <p:nvSpPr>
            <p:cNvPr id="117" name="Freeform 100"/>
            <p:cNvSpPr>
              <a:spLocks/>
            </p:cNvSpPr>
            <p:nvPr/>
          </p:nvSpPr>
          <p:spPr bwMode="auto">
            <a:xfrm>
              <a:off x="726236" y="2536817"/>
              <a:ext cx="25061" cy="70597"/>
            </a:xfrm>
            <a:custGeom>
              <a:avLst/>
              <a:gdLst/>
              <a:ahLst/>
              <a:cxnLst>
                <a:cxn ang="0">
                  <a:pos x="4" y="178"/>
                </a:cxn>
                <a:cxn ang="0">
                  <a:pos x="4" y="178"/>
                </a:cxn>
                <a:cxn ang="0">
                  <a:pos x="17" y="161"/>
                </a:cxn>
                <a:cxn ang="0">
                  <a:pos x="30" y="143"/>
                </a:cxn>
                <a:cxn ang="0">
                  <a:pos x="34" y="122"/>
                </a:cxn>
                <a:cxn ang="0">
                  <a:pos x="34" y="100"/>
                </a:cxn>
                <a:cxn ang="0">
                  <a:pos x="34" y="100"/>
                </a:cxn>
                <a:cxn ang="0">
                  <a:pos x="34" y="83"/>
                </a:cxn>
                <a:cxn ang="0">
                  <a:pos x="30" y="61"/>
                </a:cxn>
                <a:cxn ang="0">
                  <a:pos x="17" y="39"/>
                </a:cxn>
                <a:cxn ang="0">
                  <a:pos x="4" y="26"/>
                </a:cxn>
                <a:cxn ang="0">
                  <a:pos x="4" y="26"/>
                </a:cxn>
                <a:cxn ang="0">
                  <a:pos x="0" y="13"/>
                </a:cxn>
                <a:cxn ang="0">
                  <a:pos x="4" y="5"/>
                </a:cxn>
                <a:cxn ang="0">
                  <a:pos x="4" y="5"/>
                </a:cxn>
                <a:cxn ang="0">
                  <a:pos x="13" y="0"/>
                </a:cxn>
                <a:cxn ang="0">
                  <a:pos x="26" y="5"/>
                </a:cxn>
                <a:cxn ang="0">
                  <a:pos x="26" y="5"/>
                </a:cxn>
                <a:cxn ang="0">
                  <a:pos x="43" y="26"/>
                </a:cxn>
                <a:cxn ang="0">
                  <a:pos x="56" y="48"/>
                </a:cxn>
                <a:cxn ang="0">
                  <a:pos x="60" y="74"/>
                </a:cxn>
                <a:cxn ang="0">
                  <a:pos x="65" y="100"/>
                </a:cxn>
                <a:cxn ang="0">
                  <a:pos x="60" y="126"/>
                </a:cxn>
                <a:cxn ang="0">
                  <a:pos x="56" y="152"/>
                </a:cxn>
                <a:cxn ang="0">
                  <a:pos x="43" y="178"/>
                </a:cxn>
                <a:cxn ang="0">
                  <a:pos x="26" y="200"/>
                </a:cxn>
                <a:cxn ang="0">
                  <a:pos x="26" y="200"/>
                </a:cxn>
                <a:cxn ang="0">
                  <a:pos x="13" y="204"/>
                </a:cxn>
                <a:cxn ang="0">
                  <a:pos x="4" y="200"/>
                </a:cxn>
                <a:cxn ang="0">
                  <a:pos x="4" y="200"/>
                </a:cxn>
                <a:cxn ang="0">
                  <a:pos x="0" y="187"/>
                </a:cxn>
                <a:cxn ang="0">
                  <a:pos x="4" y="178"/>
                </a:cxn>
                <a:cxn ang="0">
                  <a:pos x="4" y="178"/>
                </a:cxn>
              </a:cxnLst>
              <a:rect l="0" t="0" r="r" b="b"/>
              <a:pathLst>
                <a:path w="65" h="204">
                  <a:moveTo>
                    <a:pt x="4" y="178"/>
                  </a:moveTo>
                  <a:lnTo>
                    <a:pt x="4" y="178"/>
                  </a:lnTo>
                  <a:lnTo>
                    <a:pt x="17" y="161"/>
                  </a:lnTo>
                  <a:lnTo>
                    <a:pt x="30" y="143"/>
                  </a:lnTo>
                  <a:lnTo>
                    <a:pt x="34" y="122"/>
                  </a:lnTo>
                  <a:lnTo>
                    <a:pt x="34" y="100"/>
                  </a:lnTo>
                  <a:lnTo>
                    <a:pt x="34" y="100"/>
                  </a:lnTo>
                  <a:lnTo>
                    <a:pt x="34" y="83"/>
                  </a:lnTo>
                  <a:lnTo>
                    <a:pt x="30" y="61"/>
                  </a:lnTo>
                  <a:lnTo>
                    <a:pt x="17" y="39"/>
                  </a:lnTo>
                  <a:lnTo>
                    <a:pt x="4" y="26"/>
                  </a:lnTo>
                  <a:lnTo>
                    <a:pt x="4" y="26"/>
                  </a:lnTo>
                  <a:lnTo>
                    <a:pt x="0" y="13"/>
                  </a:lnTo>
                  <a:lnTo>
                    <a:pt x="4" y="5"/>
                  </a:lnTo>
                  <a:lnTo>
                    <a:pt x="4" y="5"/>
                  </a:lnTo>
                  <a:lnTo>
                    <a:pt x="13" y="0"/>
                  </a:lnTo>
                  <a:lnTo>
                    <a:pt x="26" y="5"/>
                  </a:lnTo>
                  <a:lnTo>
                    <a:pt x="26" y="5"/>
                  </a:lnTo>
                  <a:lnTo>
                    <a:pt x="43" y="26"/>
                  </a:lnTo>
                  <a:lnTo>
                    <a:pt x="56" y="48"/>
                  </a:lnTo>
                  <a:lnTo>
                    <a:pt x="60" y="74"/>
                  </a:lnTo>
                  <a:lnTo>
                    <a:pt x="65" y="100"/>
                  </a:lnTo>
                  <a:lnTo>
                    <a:pt x="60" y="126"/>
                  </a:lnTo>
                  <a:lnTo>
                    <a:pt x="56" y="152"/>
                  </a:lnTo>
                  <a:lnTo>
                    <a:pt x="43" y="178"/>
                  </a:lnTo>
                  <a:lnTo>
                    <a:pt x="26" y="200"/>
                  </a:lnTo>
                  <a:lnTo>
                    <a:pt x="26" y="200"/>
                  </a:lnTo>
                  <a:lnTo>
                    <a:pt x="13" y="204"/>
                  </a:lnTo>
                  <a:lnTo>
                    <a:pt x="4" y="200"/>
                  </a:lnTo>
                  <a:lnTo>
                    <a:pt x="4" y="200"/>
                  </a:lnTo>
                  <a:lnTo>
                    <a:pt x="0" y="187"/>
                  </a:lnTo>
                  <a:lnTo>
                    <a:pt x="4" y="178"/>
                  </a:lnTo>
                  <a:lnTo>
                    <a:pt x="4" y="178"/>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8" name="Freeform 101"/>
            <p:cNvSpPr>
              <a:spLocks/>
            </p:cNvSpPr>
            <p:nvPr/>
          </p:nvSpPr>
          <p:spPr bwMode="auto">
            <a:xfrm>
              <a:off x="715633" y="2548148"/>
              <a:ext cx="19278" cy="48807"/>
            </a:xfrm>
            <a:custGeom>
              <a:avLst/>
              <a:gdLst/>
              <a:ahLst/>
              <a:cxnLst>
                <a:cxn ang="0">
                  <a:pos x="4" y="117"/>
                </a:cxn>
                <a:cxn ang="0">
                  <a:pos x="4" y="117"/>
                </a:cxn>
                <a:cxn ang="0">
                  <a:pos x="12" y="108"/>
                </a:cxn>
                <a:cxn ang="0">
                  <a:pos x="21" y="95"/>
                </a:cxn>
                <a:cxn ang="0">
                  <a:pos x="25" y="69"/>
                </a:cxn>
                <a:cxn ang="0">
                  <a:pos x="21" y="47"/>
                </a:cxn>
                <a:cxn ang="0">
                  <a:pos x="12" y="34"/>
                </a:cxn>
                <a:cxn ang="0">
                  <a:pos x="4" y="21"/>
                </a:cxn>
                <a:cxn ang="0">
                  <a:pos x="4" y="21"/>
                </a:cxn>
                <a:cxn ang="0">
                  <a:pos x="0" y="13"/>
                </a:cxn>
                <a:cxn ang="0">
                  <a:pos x="4" y="4"/>
                </a:cxn>
                <a:cxn ang="0">
                  <a:pos x="4" y="4"/>
                </a:cxn>
                <a:cxn ang="0">
                  <a:pos x="12" y="0"/>
                </a:cxn>
                <a:cxn ang="0">
                  <a:pos x="25" y="4"/>
                </a:cxn>
                <a:cxn ang="0">
                  <a:pos x="25" y="4"/>
                </a:cxn>
                <a:cxn ang="0">
                  <a:pos x="34" y="17"/>
                </a:cxn>
                <a:cxn ang="0">
                  <a:pos x="43" y="34"/>
                </a:cxn>
                <a:cxn ang="0">
                  <a:pos x="51" y="52"/>
                </a:cxn>
                <a:cxn ang="0">
                  <a:pos x="51" y="69"/>
                </a:cxn>
                <a:cxn ang="0">
                  <a:pos x="51" y="86"/>
                </a:cxn>
                <a:cxn ang="0">
                  <a:pos x="43" y="104"/>
                </a:cxn>
                <a:cxn ang="0">
                  <a:pos x="34" y="121"/>
                </a:cxn>
                <a:cxn ang="0">
                  <a:pos x="25" y="138"/>
                </a:cxn>
                <a:cxn ang="0">
                  <a:pos x="25" y="138"/>
                </a:cxn>
                <a:cxn ang="0">
                  <a:pos x="12" y="143"/>
                </a:cxn>
                <a:cxn ang="0">
                  <a:pos x="4" y="138"/>
                </a:cxn>
                <a:cxn ang="0">
                  <a:pos x="4" y="138"/>
                </a:cxn>
                <a:cxn ang="0">
                  <a:pos x="0" y="125"/>
                </a:cxn>
                <a:cxn ang="0">
                  <a:pos x="4" y="117"/>
                </a:cxn>
                <a:cxn ang="0">
                  <a:pos x="4" y="117"/>
                </a:cxn>
              </a:cxnLst>
              <a:rect l="0" t="0" r="r" b="b"/>
              <a:pathLst>
                <a:path w="51" h="143">
                  <a:moveTo>
                    <a:pt x="4" y="117"/>
                  </a:moveTo>
                  <a:lnTo>
                    <a:pt x="4" y="117"/>
                  </a:lnTo>
                  <a:lnTo>
                    <a:pt x="12" y="108"/>
                  </a:lnTo>
                  <a:lnTo>
                    <a:pt x="21" y="95"/>
                  </a:lnTo>
                  <a:lnTo>
                    <a:pt x="25" y="69"/>
                  </a:lnTo>
                  <a:lnTo>
                    <a:pt x="21" y="47"/>
                  </a:lnTo>
                  <a:lnTo>
                    <a:pt x="12" y="34"/>
                  </a:lnTo>
                  <a:lnTo>
                    <a:pt x="4" y="21"/>
                  </a:lnTo>
                  <a:lnTo>
                    <a:pt x="4" y="21"/>
                  </a:lnTo>
                  <a:lnTo>
                    <a:pt x="0" y="13"/>
                  </a:lnTo>
                  <a:lnTo>
                    <a:pt x="4" y="4"/>
                  </a:lnTo>
                  <a:lnTo>
                    <a:pt x="4" y="4"/>
                  </a:lnTo>
                  <a:lnTo>
                    <a:pt x="12" y="0"/>
                  </a:lnTo>
                  <a:lnTo>
                    <a:pt x="25" y="4"/>
                  </a:lnTo>
                  <a:lnTo>
                    <a:pt x="25" y="4"/>
                  </a:lnTo>
                  <a:lnTo>
                    <a:pt x="34" y="17"/>
                  </a:lnTo>
                  <a:lnTo>
                    <a:pt x="43" y="34"/>
                  </a:lnTo>
                  <a:lnTo>
                    <a:pt x="51" y="52"/>
                  </a:lnTo>
                  <a:lnTo>
                    <a:pt x="51" y="69"/>
                  </a:lnTo>
                  <a:lnTo>
                    <a:pt x="51" y="86"/>
                  </a:lnTo>
                  <a:lnTo>
                    <a:pt x="43" y="104"/>
                  </a:lnTo>
                  <a:lnTo>
                    <a:pt x="34" y="121"/>
                  </a:lnTo>
                  <a:lnTo>
                    <a:pt x="25" y="138"/>
                  </a:lnTo>
                  <a:lnTo>
                    <a:pt x="25" y="138"/>
                  </a:lnTo>
                  <a:lnTo>
                    <a:pt x="12" y="143"/>
                  </a:lnTo>
                  <a:lnTo>
                    <a:pt x="4" y="138"/>
                  </a:lnTo>
                  <a:lnTo>
                    <a:pt x="4" y="138"/>
                  </a:lnTo>
                  <a:lnTo>
                    <a:pt x="0" y="125"/>
                  </a:lnTo>
                  <a:lnTo>
                    <a:pt x="4" y="117"/>
                  </a:lnTo>
                  <a:lnTo>
                    <a:pt x="4" y="117"/>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19" name="Freeform 102"/>
            <p:cNvSpPr>
              <a:spLocks/>
            </p:cNvSpPr>
            <p:nvPr/>
          </p:nvSpPr>
          <p:spPr bwMode="auto">
            <a:xfrm>
              <a:off x="632739" y="2536817"/>
              <a:ext cx="23133" cy="70597"/>
            </a:xfrm>
            <a:custGeom>
              <a:avLst/>
              <a:gdLst/>
              <a:ahLst/>
              <a:cxnLst>
                <a:cxn ang="0">
                  <a:pos x="56" y="26"/>
                </a:cxn>
                <a:cxn ang="0">
                  <a:pos x="56" y="26"/>
                </a:cxn>
                <a:cxn ang="0">
                  <a:pos x="43" y="39"/>
                </a:cxn>
                <a:cxn ang="0">
                  <a:pos x="35" y="61"/>
                </a:cxn>
                <a:cxn ang="0">
                  <a:pos x="26" y="83"/>
                </a:cxn>
                <a:cxn ang="0">
                  <a:pos x="26" y="100"/>
                </a:cxn>
                <a:cxn ang="0">
                  <a:pos x="26" y="100"/>
                </a:cxn>
                <a:cxn ang="0">
                  <a:pos x="26" y="122"/>
                </a:cxn>
                <a:cxn ang="0">
                  <a:pos x="35" y="143"/>
                </a:cxn>
                <a:cxn ang="0">
                  <a:pos x="43" y="161"/>
                </a:cxn>
                <a:cxn ang="0">
                  <a:pos x="56" y="178"/>
                </a:cxn>
                <a:cxn ang="0">
                  <a:pos x="56" y="178"/>
                </a:cxn>
                <a:cxn ang="0">
                  <a:pos x="61" y="187"/>
                </a:cxn>
                <a:cxn ang="0">
                  <a:pos x="56" y="200"/>
                </a:cxn>
                <a:cxn ang="0">
                  <a:pos x="56" y="200"/>
                </a:cxn>
                <a:cxn ang="0">
                  <a:pos x="48" y="204"/>
                </a:cxn>
                <a:cxn ang="0">
                  <a:pos x="39" y="200"/>
                </a:cxn>
                <a:cxn ang="0">
                  <a:pos x="39" y="200"/>
                </a:cxn>
                <a:cxn ang="0">
                  <a:pos x="22" y="178"/>
                </a:cxn>
                <a:cxn ang="0">
                  <a:pos x="9" y="152"/>
                </a:cxn>
                <a:cxn ang="0">
                  <a:pos x="0" y="126"/>
                </a:cxn>
                <a:cxn ang="0">
                  <a:pos x="0" y="100"/>
                </a:cxn>
                <a:cxn ang="0">
                  <a:pos x="0" y="74"/>
                </a:cxn>
                <a:cxn ang="0">
                  <a:pos x="9" y="48"/>
                </a:cxn>
                <a:cxn ang="0">
                  <a:pos x="22" y="26"/>
                </a:cxn>
                <a:cxn ang="0">
                  <a:pos x="39" y="5"/>
                </a:cxn>
                <a:cxn ang="0">
                  <a:pos x="39" y="5"/>
                </a:cxn>
                <a:cxn ang="0">
                  <a:pos x="48" y="0"/>
                </a:cxn>
                <a:cxn ang="0">
                  <a:pos x="56" y="5"/>
                </a:cxn>
                <a:cxn ang="0">
                  <a:pos x="56" y="5"/>
                </a:cxn>
                <a:cxn ang="0">
                  <a:pos x="61" y="13"/>
                </a:cxn>
                <a:cxn ang="0">
                  <a:pos x="56" y="26"/>
                </a:cxn>
                <a:cxn ang="0">
                  <a:pos x="56" y="26"/>
                </a:cxn>
              </a:cxnLst>
              <a:rect l="0" t="0" r="r" b="b"/>
              <a:pathLst>
                <a:path w="61" h="204">
                  <a:moveTo>
                    <a:pt x="56" y="26"/>
                  </a:moveTo>
                  <a:lnTo>
                    <a:pt x="56" y="26"/>
                  </a:lnTo>
                  <a:lnTo>
                    <a:pt x="43" y="39"/>
                  </a:lnTo>
                  <a:lnTo>
                    <a:pt x="35" y="61"/>
                  </a:lnTo>
                  <a:lnTo>
                    <a:pt x="26" y="83"/>
                  </a:lnTo>
                  <a:lnTo>
                    <a:pt x="26" y="100"/>
                  </a:lnTo>
                  <a:lnTo>
                    <a:pt x="26" y="100"/>
                  </a:lnTo>
                  <a:lnTo>
                    <a:pt x="26" y="122"/>
                  </a:lnTo>
                  <a:lnTo>
                    <a:pt x="35" y="143"/>
                  </a:lnTo>
                  <a:lnTo>
                    <a:pt x="43" y="161"/>
                  </a:lnTo>
                  <a:lnTo>
                    <a:pt x="56" y="178"/>
                  </a:lnTo>
                  <a:lnTo>
                    <a:pt x="56" y="178"/>
                  </a:lnTo>
                  <a:lnTo>
                    <a:pt x="61" y="187"/>
                  </a:lnTo>
                  <a:lnTo>
                    <a:pt x="56" y="200"/>
                  </a:lnTo>
                  <a:lnTo>
                    <a:pt x="56" y="200"/>
                  </a:lnTo>
                  <a:lnTo>
                    <a:pt x="48" y="204"/>
                  </a:lnTo>
                  <a:lnTo>
                    <a:pt x="39" y="200"/>
                  </a:lnTo>
                  <a:lnTo>
                    <a:pt x="39" y="200"/>
                  </a:lnTo>
                  <a:lnTo>
                    <a:pt x="22" y="178"/>
                  </a:lnTo>
                  <a:lnTo>
                    <a:pt x="9" y="152"/>
                  </a:lnTo>
                  <a:lnTo>
                    <a:pt x="0" y="126"/>
                  </a:lnTo>
                  <a:lnTo>
                    <a:pt x="0" y="100"/>
                  </a:lnTo>
                  <a:lnTo>
                    <a:pt x="0" y="74"/>
                  </a:lnTo>
                  <a:lnTo>
                    <a:pt x="9" y="48"/>
                  </a:lnTo>
                  <a:lnTo>
                    <a:pt x="22" y="26"/>
                  </a:lnTo>
                  <a:lnTo>
                    <a:pt x="39" y="5"/>
                  </a:lnTo>
                  <a:lnTo>
                    <a:pt x="39" y="5"/>
                  </a:lnTo>
                  <a:lnTo>
                    <a:pt x="48" y="0"/>
                  </a:lnTo>
                  <a:lnTo>
                    <a:pt x="56" y="5"/>
                  </a:lnTo>
                  <a:lnTo>
                    <a:pt x="56" y="5"/>
                  </a:lnTo>
                  <a:lnTo>
                    <a:pt x="61" y="13"/>
                  </a:lnTo>
                  <a:lnTo>
                    <a:pt x="56" y="26"/>
                  </a:lnTo>
                  <a:lnTo>
                    <a:pt x="56" y="26"/>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20" name="Freeform 103"/>
            <p:cNvSpPr>
              <a:spLocks/>
            </p:cNvSpPr>
            <p:nvPr/>
          </p:nvSpPr>
          <p:spPr bwMode="auto">
            <a:xfrm>
              <a:off x="647197" y="2548148"/>
              <a:ext cx="20241" cy="48807"/>
            </a:xfrm>
            <a:custGeom>
              <a:avLst/>
              <a:gdLst/>
              <a:ahLst/>
              <a:cxnLst>
                <a:cxn ang="0">
                  <a:pos x="48" y="21"/>
                </a:cxn>
                <a:cxn ang="0">
                  <a:pos x="48" y="21"/>
                </a:cxn>
                <a:cxn ang="0">
                  <a:pos x="39" y="34"/>
                </a:cxn>
                <a:cxn ang="0">
                  <a:pos x="35" y="47"/>
                </a:cxn>
                <a:cxn ang="0">
                  <a:pos x="30" y="69"/>
                </a:cxn>
                <a:cxn ang="0">
                  <a:pos x="35" y="95"/>
                </a:cxn>
                <a:cxn ang="0">
                  <a:pos x="39" y="108"/>
                </a:cxn>
                <a:cxn ang="0">
                  <a:pos x="48" y="117"/>
                </a:cxn>
                <a:cxn ang="0">
                  <a:pos x="48" y="117"/>
                </a:cxn>
                <a:cxn ang="0">
                  <a:pos x="52" y="125"/>
                </a:cxn>
                <a:cxn ang="0">
                  <a:pos x="48" y="138"/>
                </a:cxn>
                <a:cxn ang="0">
                  <a:pos x="48" y="138"/>
                </a:cxn>
                <a:cxn ang="0">
                  <a:pos x="39" y="143"/>
                </a:cxn>
                <a:cxn ang="0">
                  <a:pos x="30" y="138"/>
                </a:cxn>
                <a:cxn ang="0">
                  <a:pos x="30" y="138"/>
                </a:cxn>
                <a:cxn ang="0">
                  <a:pos x="17" y="121"/>
                </a:cxn>
                <a:cxn ang="0">
                  <a:pos x="9" y="104"/>
                </a:cxn>
                <a:cxn ang="0">
                  <a:pos x="4" y="86"/>
                </a:cxn>
                <a:cxn ang="0">
                  <a:pos x="0" y="69"/>
                </a:cxn>
                <a:cxn ang="0">
                  <a:pos x="4" y="52"/>
                </a:cxn>
                <a:cxn ang="0">
                  <a:pos x="9" y="34"/>
                </a:cxn>
                <a:cxn ang="0">
                  <a:pos x="17" y="17"/>
                </a:cxn>
                <a:cxn ang="0">
                  <a:pos x="30" y="4"/>
                </a:cxn>
                <a:cxn ang="0">
                  <a:pos x="30" y="4"/>
                </a:cxn>
                <a:cxn ang="0">
                  <a:pos x="39" y="0"/>
                </a:cxn>
                <a:cxn ang="0">
                  <a:pos x="48" y="4"/>
                </a:cxn>
                <a:cxn ang="0">
                  <a:pos x="48" y="4"/>
                </a:cxn>
                <a:cxn ang="0">
                  <a:pos x="52" y="13"/>
                </a:cxn>
                <a:cxn ang="0">
                  <a:pos x="48" y="21"/>
                </a:cxn>
                <a:cxn ang="0">
                  <a:pos x="48" y="21"/>
                </a:cxn>
              </a:cxnLst>
              <a:rect l="0" t="0" r="r" b="b"/>
              <a:pathLst>
                <a:path w="52" h="143">
                  <a:moveTo>
                    <a:pt x="48" y="21"/>
                  </a:moveTo>
                  <a:lnTo>
                    <a:pt x="48" y="21"/>
                  </a:lnTo>
                  <a:lnTo>
                    <a:pt x="39" y="34"/>
                  </a:lnTo>
                  <a:lnTo>
                    <a:pt x="35" y="47"/>
                  </a:lnTo>
                  <a:lnTo>
                    <a:pt x="30" y="69"/>
                  </a:lnTo>
                  <a:lnTo>
                    <a:pt x="35" y="95"/>
                  </a:lnTo>
                  <a:lnTo>
                    <a:pt x="39" y="108"/>
                  </a:lnTo>
                  <a:lnTo>
                    <a:pt x="48" y="117"/>
                  </a:lnTo>
                  <a:lnTo>
                    <a:pt x="48" y="117"/>
                  </a:lnTo>
                  <a:lnTo>
                    <a:pt x="52" y="125"/>
                  </a:lnTo>
                  <a:lnTo>
                    <a:pt x="48" y="138"/>
                  </a:lnTo>
                  <a:lnTo>
                    <a:pt x="48" y="138"/>
                  </a:lnTo>
                  <a:lnTo>
                    <a:pt x="39" y="143"/>
                  </a:lnTo>
                  <a:lnTo>
                    <a:pt x="30" y="138"/>
                  </a:lnTo>
                  <a:lnTo>
                    <a:pt x="30" y="138"/>
                  </a:lnTo>
                  <a:lnTo>
                    <a:pt x="17" y="121"/>
                  </a:lnTo>
                  <a:lnTo>
                    <a:pt x="9" y="104"/>
                  </a:lnTo>
                  <a:lnTo>
                    <a:pt x="4" y="86"/>
                  </a:lnTo>
                  <a:lnTo>
                    <a:pt x="0" y="69"/>
                  </a:lnTo>
                  <a:lnTo>
                    <a:pt x="4" y="52"/>
                  </a:lnTo>
                  <a:lnTo>
                    <a:pt x="9" y="34"/>
                  </a:lnTo>
                  <a:lnTo>
                    <a:pt x="17" y="17"/>
                  </a:lnTo>
                  <a:lnTo>
                    <a:pt x="30" y="4"/>
                  </a:lnTo>
                  <a:lnTo>
                    <a:pt x="30" y="4"/>
                  </a:lnTo>
                  <a:lnTo>
                    <a:pt x="39" y="0"/>
                  </a:lnTo>
                  <a:lnTo>
                    <a:pt x="48" y="4"/>
                  </a:lnTo>
                  <a:lnTo>
                    <a:pt x="48" y="4"/>
                  </a:lnTo>
                  <a:lnTo>
                    <a:pt x="52" y="13"/>
                  </a:lnTo>
                  <a:lnTo>
                    <a:pt x="48" y="21"/>
                  </a:lnTo>
                  <a:lnTo>
                    <a:pt x="48"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21" name="Freeform 104"/>
            <p:cNvSpPr>
              <a:spLocks/>
            </p:cNvSpPr>
            <p:nvPr/>
          </p:nvSpPr>
          <p:spPr bwMode="auto">
            <a:xfrm>
              <a:off x="683825" y="2582138"/>
              <a:ext cx="18313" cy="64495"/>
            </a:xfrm>
            <a:custGeom>
              <a:avLst/>
              <a:gdLst/>
              <a:ahLst/>
              <a:cxnLst>
                <a:cxn ang="0">
                  <a:pos x="48" y="173"/>
                </a:cxn>
                <a:cxn ang="0">
                  <a:pos x="48" y="173"/>
                </a:cxn>
                <a:cxn ang="0">
                  <a:pos x="48" y="182"/>
                </a:cxn>
                <a:cxn ang="0">
                  <a:pos x="39" y="186"/>
                </a:cxn>
                <a:cxn ang="0">
                  <a:pos x="13" y="186"/>
                </a:cxn>
                <a:cxn ang="0">
                  <a:pos x="13" y="186"/>
                </a:cxn>
                <a:cxn ang="0">
                  <a:pos x="5" y="182"/>
                </a:cxn>
                <a:cxn ang="0">
                  <a:pos x="0" y="173"/>
                </a:cxn>
                <a:cxn ang="0">
                  <a:pos x="0" y="9"/>
                </a:cxn>
                <a:cxn ang="0">
                  <a:pos x="0" y="9"/>
                </a:cxn>
                <a:cxn ang="0">
                  <a:pos x="5" y="5"/>
                </a:cxn>
                <a:cxn ang="0">
                  <a:pos x="13" y="0"/>
                </a:cxn>
                <a:cxn ang="0">
                  <a:pos x="39" y="0"/>
                </a:cxn>
                <a:cxn ang="0">
                  <a:pos x="39" y="0"/>
                </a:cxn>
                <a:cxn ang="0">
                  <a:pos x="48" y="5"/>
                </a:cxn>
                <a:cxn ang="0">
                  <a:pos x="48" y="9"/>
                </a:cxn>
                <a:cxn ang="0">
                  <a:pos x="48" y="173"/>
                </a:cxn>
              </a:cxnLst>
              <a:rect l="0" t="0" r="r" b="b"/>
              <a:pathLst>
                <a:path w="48" h="186">
                  <a:moveTo>
                    <a:pt x="48" y="173"/>
                  </a:moveTo>
                  <a:lnTo>
                    <a:pt x="48" y="173"/>
                  </a:lnTo>
                  <a:lnTo>
                    <a:pt x="48" y="182"/>
                  </a:lnTo>
                  <a:lnTo>
                    <a:pt x="39" y="186"/>
                  </a:lnTo>
                  <a:lnTo>
                    <a:pt x="13" y="186"/>
                  </a:lnTo>
                  <a:lnTo>
                    <a:pt x="13" y="186"/>
                  </a:lnTo>
                  <a:lnTo>
                    <a:pt x="5" y="182"/>
                  </a:lnTo>
                  <a:lnTo>
                    <a:pt x="0" y="173"/>
                  </a:lnTo>
                  <a:lnTo>
                    <a:pt x="0" y="9"/>
                  </a:lnTo>
                  <a:lnTo>
                    <a:pt x="0" y="9"/>
                  </a:lnTo>
                  <a:lnTo>
                    <a:pt x="5" y="5"/>
                  </a:lnTo>
                  <a:lnTo>
                    <a:pt x="13" y="0"/>
                  </a:lnTo>
                  <a:lnTo>
                    <a:pt x="39" y="0"/>
                  </a:lnTo>
                  <a:lnTo>
                    <a:pt x="39" y="0"/>
                  </a:lnTo>
                  <a:lnTo>
                    <a:pt x="48" y="5"/>
                  </a:lnTo>
                  <a:lnTo>
                    <a:pt x="48" y="9"/>
                  </a:lnTo>
                  <a:lnTo>
                    <a:pt x="48" y="173"/>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22" name="Freeform 105"/>
            <p:cNvSpPr>
              <a:spLocks/>
            </p:cNvSpPr>
            <p:nvPr/>
          </p:nvSpPr>
          <p:spPr bwMode="auto">
            <a:xfrm>
              <a:off x="673222" y="2556863"/>
              <a:ext cx="38555" cy="35734"/>
            </a:xfrm>
            <a:custGeom>
              <a:avLst/>
              <a:gdLst/>
              <a:ahLst/>
              <a:cxnLst>
                <a:cxn ang="0">
                  <a:pos x="100" y="52"/>
                </a:cxn>
                <a:cxn ang="0">
                  <a:pos x="100" y="52"/>
                </a:cxn>
                <a:cxn ang="0">
                  <a:pos x="96" y="73"/>
                </a:cxn>
                <a:cxn ang="0">
                  <a:pos x="87" y="86"/>
                </a:cxn>
                <a:cxn ang="0">
                  <a:pos x="70" y="99"/>
                </a:cxn>
                <a:cxn ang="0">
                  <a:pos x="52" y="104"/>
                </a:cxn>
                <a:cxn ang="0">
                  <a:pos x="52" y="104"/>
                </a:cxn>
                <a:cxn ang="0">
                  <a:pos x="31" y="99"/>
                </a:cxn>
                <a:cxn ang="0">
                  <a:pos x="18" y="86"/>
                </a:cxn>
                <a:cxn ang="0">
                  <a:pos x="5" y="73"/>
                </a:cxn>
                <a:cxn ang="0">
                  <a:pos x="0" y="52"/>
                </a:cxn>
                <a:cxn ang="0">
                  <a:pos x="0" y="52"/>
                </a:cxn>
                <a:cxn ang="0">
                  <a:pos x="5" y="34"/>
                </a:cxn>
                <a:cxn ang="0">
                  <a:pos x="18" y="17"/>
                </a:cxn>
                <a:cxn ang="0">
                  <a:pos x="31" y="4"/>
                </a:cxn>
                <a:cxn ang="0">
                  <a:pos x="52" y="0"/>
                </a:cxn>
                <a:cxn ang="0">
                  <a:pos x="52" y="0"/>
                </a:cxn>
                <a:cxn ang="0">
                  <a:pos x="70" y="4"/>
                </a:cxn>
                <a:cxn ang="0">
                  <a:pos x="87" y="17"/>
                </a:cxn>
                <a:cxn ang="0">
                  <a:pos x="96" y="34"/>
                </a:cxn>
                <a:cxn ang="0">
                  <a:pos x="100" y="52"/>
                </a:cxn>
                <a:cxn ang="0">
                  <a:pos x="100" y="52"/>
                </a:cxn>
              </a:cxnLst>
              <a:rect l="0" t="0" r="r" b="b"/>
              <a:pathLst>
                <a:path w="100" h="104">
                  <a:moveTo>
                    <a:pt x="100" y="52"/>
                  </a:moveTo>
                  <a:lnTo>
                    <a:pt x="100" y="52"/>
                  </a:lnTo>
                  <a:lnTo>
                    <a:pt x="96" y="73"/>
                  </a:lnTo>
                  <a:lnTo>
                    <a:pt x="87" y="86"/>
                  </a:lnTo>
                  <a:lnTo>
                    <a:pt x="70" y="99"/>
                  </a:lnTo>
                  <a:lnTo>
                    <a:pt x="52" y="104"/>
                  </a:lnTo>
                  <a:lnTo>
                    <a:pt x="52" y="104"/>
                  </a:lnTo>
                  <a:lnTo>
                    <a:pt x="31" y="99"/>
                  </a:lnTo>
                  <a:lnTo>
                    <a:pt x="18" y="86"/>
                  </a:lnTo>
                  <a:lnTo>
                    <a:pt x="5" y="73"/>
                  </a:lnTo>
                  <a:lnTo>
                    <a:pt x="0" y="52"/>
                  </a:lnTo>
                  <a:lnTo>
                    <a:pt x="0" y="52"/>
                  </a:lnTo>
                  <a:lnTo>
                    <a:pt x="5" y="34"/>
                  </a:lnTo>
                  <a:lnTo>
                    <a:pt x="18" y="17"/>
                  </a:lnTo>
                  <a:lnTo>
                    <a:pt x="31" y="4"/>
                  </a:lnTo>
                  <a:lnTo>
                    <a:pt x="52" y="0"/>
                  </a:lnTo>
                  <a:lnTo>
                    <a:pt x="52" y="0"/>
                  </a:lnTo>
                  <a:lnTo>
                    <a:pt x="70" y="4"/>
                  </a:lnTo>
                  <a:lnTo>
                    <a:pt x="87" y="17"/>
                  </a:lnTo>
                  <a:lnTo>
                    <a:pt x="96" y="34"/>
                  </a:lnTo>
                  <a:lnTo>
                    <a:pt x="100" y="52"/>
                  </a:lnTo>
                  <a:lnTo>
                    <a:pt x="100" y="52"/>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23" name="Freeform 106"/>
            <p:cNvSpPr>
              <a:spLocks/>
            </p:cNvSpPr>
            <p:nvPr/>
          </p:nvSpPr>
          <p:spPr bwMode="auto">
            <a:xfrm>
              <a:off x="640783" y="2652734"/>
              <a:ext cx="173166" cy="43465"/>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25" name="Freeform 107"/>
            <p:cNvSpPr>
              <a:spLocks/>
            </p:cNvSpPr>
            <p:nvPr/>
          </p:nvSpPr>
          <p:spPr bwMode="auto">
            <a:xfrm>
              <a:off x="660692" y="2661450"/>
              <a:ext cx="18313" cy="16559"/>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26" name="Freeform 108"/>
            <p:cNvSpPr>
              <a:spLocks/>
            </p:cNvSpPr>
            <p:nvPr/>
          </p:nvSpPr>
          <p:spPr bwMode="auto">
            <a:xfrm>
              <a:off x="686716" y="2661450"/>
              <a:ext cx="18314" cy="16559"/>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sp>
          <p:nvSpPr>
            <p:cNvPr id="127" name="Freeform 109"/>
            <p:cNvSpPr>
              <a:spLocks/>
            </p:cNvSpPr>
            <p:nvPr/>
          </p:nvSpPr>
          <p:spPr bwMode="auto">
            <a:xfrm>
              <a:off x="713705" y="2661450"/>
              <a:ext cx="19278" cy="16559"/>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grpFill/>
            <a:ln w="9525">
              <a:noFill/>
              <a:round/>
              <a:headEnd/>
              <a:tailEnd/>
            </a:ln>
          </p:spPr>
          <p:txBody>
            <a:bodyPr/>
            <a:lstStyle/>
            <a:p>
              <a:pPr>
                <a:defRPr/>
              </a:pPr>
              <a:endParaRPr lang="zh-CN" altLang="en-US" sz="600" dirty="0">
                <a:solidFill>
                  <a:schemeClr val="bg1"/>
                </a:solidFill>
                <a:latin typeface="Arial" pitchFamily="34" charset="0"/>
                <a:ea typeface="微软雅黑" pitchFamily="34" charset="-122"/>
                <a:cs typeface="Arial" pitchFamily="34" charset="0"/>
              </a:endParaRPr>
            </a:p>
          </p:txBody>
        </p:sp>
      </p:grpSp>
      <p:grpSp>
        <p:nvGrpSpPr>
          <p:cNvPr id="11" name="组合 323"/>
          <p:cNvGrpSpPr/>
          <p:nvPr/>
        </p:nvGrpSpPr>
        <p:grpSpPr>
          <a:xfrm>
            <a:off x="5218631" y="1600518"/>
            <a:ext cx="603049" cy="431482"/>
            <a:chOff x="4358445" y="1413230"/>
            <a:chExt cx="616462" cy="306321"/>
          </a:xfrm>
        </p:grpSpPr>
        <p:sp>
          <p:nvSpPr>
            <p:cNvPr id="129" name="Freeform 27"/>
            <p:cNvSpPr>
              <a:spLocks noEditPoints="1"/>
            </p:cNvSpPr>
            <p:nvPr/>
          </p:nvSpPr>
          <p:spPr bwMode="auto">
            <a:xfrm>
              <a:off x="4572148" y="1414242"/>
              <a:ext cx="402759" cy="296157"/>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65000"/>
              </a:schemeClr>
            </a:solidFill>
            <a:ln w="9525">
              <a:noFill/>
              <a:round/>
              <a:headEnd/>
              <a:tailEnd/>
            </a:ln>
            <a:effectLst/>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30" name="Freeform 27"/>
            <p:cNvSpPr>
              <a:spLocks noEditPoints="1"/>
            </p:cNvSpPr>
            <p:nvPr/>
          </p:nvSpPr>
          <p:spPr bwMode="auto">
            <a:xfrm>
              <a:off x="4358445" y="1413230"/>
              <a:ext cx="417675" cy="306321"/>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75000"/>
              </a:schemeClr>
            </a:solidFill>
            <a:ln w="9525">
              <a:noFill/>
              <a:round/>
              <a:headEnd/>
              <a:tailEnd/>
            </a:ln>
            <a:effectLst/>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pic>
          <p:nvPicPr>
            <p:cNvPr id="131" name="Picture 2" descr="C:\Users\Sue\Desktop\the others\finished work\ALL Groove11\Groove11 # 3140 sophia deck\datacenters\DataCenter1.png"/>
            <p:cNvPicPr>
              <a:picLocks noChangeAspect="1" noChangeArrowheads="1"/>
            </p:cNvPicPr>
            <p:nvPr/>
          </p:nvPicPr>
          <p:blipFill>
            <a:blip r:embed="rId3" cstate="print">
              <a:clrChange>
                <a:clrFrom>
                  <a:srgbClr val="FFFFFF"/>
                </a:clrFrom>
                <a:clrTo>
                  <a:srgbClr val="FFFFFF">
                    <a:alpha val="0"/>
                  </a:srgbClr>
                </a:clrTo>
              </a:clrChange>
            </a:blip>
            <a:srcRect r="6091" b="1492"/>
            <a:stretch>
              <a:fillRect/>
            </a:stretch>
          </p:blipFill>
          <p:spPr bwMode="auto">
            <a:xfrm>
              <a:off x="4561678" y="1502941"/>
              <a:ext cx="268600" cy="198306"/>
            </a:xfrm>
            <a:prstGeom prst="rect">
              <a:avLst/>
            </a:prstGeom>
            <a:noFill/>
            <a:ln w="9525">
              <a:noFill/>
              <a:miter lim="800000"/>
              <a:headEnd/>
              <a:tailEnd/>
            </a:ln>
          </p:spPr>
        </p:pic>
      </p:grpSp>
      <p:grpSp>
        <p:nvGrpSpPr>
          <p:cNvPr id="12" name="组合 229"/>
          <p:cNvGrpSpPr/>
          <p:nvPr/>
        </p:nvGrpSpPr>
        <p:grpSpPr>
          <a:xfrm>
            <a:off x="7854388" y="4025410"/>
            <a:ext cx="373687" cy="413301"/>
            <a:chOff x="12457113" y="177800"/>
            <a:chExt cx="898525" cy="993776"/>
          </a:xfrm>
          <a:solidFill>
            <a:schemeClr val="bg1">
              <a:lumMod val="75000"/>
            </a:schemeClr>
          </a:solidFill>
        </p:grpSpPr>
        <p:sp>
          <p:nvSpPr>
            <p:cNvPr id="134" name="Freeform 83"/>
            <p:cNvSpPr>
              <a:spLocks/>
            </p:cNvSpPr>
            <p:nvPr/>
          </p:nvSpPr>
          <p:spPr bwMode="auto">
            <a:xfrm>
              <a:off x="12726988" y="177800"/>
              <a:ext cx="352425" cy="125413"/>
            </a:xfrm>
            <a:custGeom>
              <a:avLst/>
              <a:gdLst/>
              <a:ahLst/>
              <a:cxnLst>
                <a:cxn ang="0">
                  <a:pos x="33" y="134"/>
                </a:cxn>
                <a:cxn ang="0">
                  <a:pos x="44" y="139"/>
                </a:cxn>
                <a:cxn ang="0">
                  <a:pos x="49" y="137"/>
                </a:cxn>
                <a:cxn ang="0">
                  <a:pos x="54" y="135"/>
                </a:cxn>
                <a:cxn ang="0">
                  <a:pos x="90" y="108"/>
                </a:cxn>
                <a:cxn ang="0">
                  <a:pos x="127" y="90"/>
                </a:cxn>
                <a:cxn ang="0">
                  <a:pos x="169" y="78"/>
                </a:cxn>
                <a:cxn ang="0">
                  <a:pos x="211" y="73"/>
                </a:cxn>
                <a:cxn ang="0">
                  <a:pos x="225" y="75"/>
                </a:cxn>
                <a:cxn ang="0">
                  <a:pos x="248" y="76"/>
                </a:cxn>
                <a:cxn ang="0">
                  <a:pos x="292" y="88"/>
                </a:cxn>
                <a:cxn ang="0">
                  <a:pos x="333" y="108"/>
                </a:cxn>
                <a:cxn ang="0">
                  <a:pos x="370" y="135"/>
                </a:cxn>
                <a:cxn ang="0">
                  <a:pos x="385" y="152"/>
                </a:cxn>
                <a:cxn ang="0">
                  <a:pos x="397" y="157"/>
                </a:cxn>
                <a:cxn ang="0">
                  <a:pos x="402" y="156"/>
                </a:cxn>
                <a:cxn ang="0">
                  <a:pos x="439" y="127"/>
                </a:cxn>
                <a:cxn ang="0">
                  <a:pos x="442" y="122"/>
                </a:cxn>
                <a:cxn ang="0">
                  <a:pos x="444" y="115"/>
                </a:cxn>
                <a:cxn ang="0">
                  <a:pos x="441" y="103"/>
                </a:cxn>
                <a:cxn ang="0">
                  <a:pos x="419" y="81"/>
                </a:cxn>
                <a:cxn ang="0">
                  <a:pos x="372" y="46"/>
                </a:cxn>
                <a:cxn ang="0">
                  <a:pos x="318" y="19"/>
                </a:cxn>
                <a:cxn ang="0">
                  <a:pos x="260" y="4"/>
                </a:cxn>
                <a:cxn ang="0">
                  <a:pos x="230" y="2"/>
                </a:cxn>
                <a:cxn ang="0">
                  <a:pos x="211" y="0"/>
                </a:cxn>
                <a:cxn ang="0">
                  <a:pos x="156" y="5"/>
                </a:cxn>
                <a:cxn ang="0">
                  <a:pos x="102" y="21"/>
                </a:cxn>
                <a:cxn ang="0">
                  <a:pos x="51" y="46"/>
                </a:cxn>
                <a:cxn ang="0">
                  <a:pos x="6" y="81"/>
                </a:cxn>
                <a:cxn ang="0">
                  <a:pos x="2" y="86"/>
                </a:cxn>
                <a:cxn ang="0">
                  <a:pos x="2" y="98"/>
                </a:cxn>
                <a:cxn ang="0">
                  <a:pos x="33" y="134"/>
                </a:cxn>
              </a:cxnLst>
              <a:rect l="0" t="0" r="r" b="b"/>
              <a:pathLst>
                <a:path w="444" h="157">
                  <a:moveTo>
                    <a:pt x="33" y="134"/>
                  </a:moveTo>
                  <a:lnTo>
                    <a:pt x="33" y="134"/>
                  </a:lnTo>
                  <a:lnTo>
                    <a:pt x="38" y="137"/>
                  </a:lnTo>
                  <a:lnTo>
                    <a:pt x="44" y="139"/>
                  </a:lnTo>
                  <a:lnTo>
                    <a:pt x="44" y="139"/>
                  </a:lnTo>
                  <a:lnTo>
                    <a:pt x="49" y="137"/>
                  </a:lnTo>
                  <a:lnTo>
                    <a:pt x="54" y="135"/>
                  </a:lnTo>
                  <a:lnTo>
                    <a:pt x="54" y="135"/>
                  </a:lnTo>
                  <a:lnTo>
                    <a:pt x="71" y="120"/>
                  </a:lnTo>
                  <a:lnTo>
                    <a:pt x="90" y="108"/>
                  </a:lnTo>
                  <a:lnTo>
                    <a:pt x="108" y="98"/>
                  </a:lnTo>
                  <a:lnTo>
                    <a:pt x="127" y="90"/>
                  </a:lnTo>
                  <a:lnTo>
                    <a:pt x="147" y="83"/>
                  </a:lnTo>
                  <a:lnTo>
                    <a:pt x="169" y="78"/>
                  </a:lnTo>
                  <a:lnTo>
                    <a:pt x="189" y="75"/>
                  </a:lnTo>
                  <a:lnTo>
                    <a:pt x="211" y="73"/>
                  </a:lnTo>
                  <a:lnTo>
                    <a:pt x="211" y="73"/>
                  </a:lnTo>
                  <a:lnTo>
                    <a:pt x="225" y="75"/>
                  </a:lnTo>
                  <a:lnTo>
                    <a:pt x="225" y="75"/>
                  </a:lnTo>
                  <a:lnTo>
                    <a:pt x="248" y="76"/>
                  </a:lnTo>
                  <a:lnTo>
                    <a:pt x="270" y="81"/>
                  </a:lnTo>
                  <a:lnTo>
                    <a:pt x="292" y="88"/>
                  </a:lnTo>
                  <a:lnTo>
                    <a:pt x="313" y="97"/>
                  </a:lnTo>
                  <a:lnTo>
                    <a:pt x="333" y="108"/>
                  </a:lnTo>
                  <a:lnTo>
                    <a:pt x="351" y="120"/>
                  </a:lnTo>
                  <a:lnTo>
                    <a:pt x="370" y="135"/>
                  </a:lnTo>
                  <a:lnTo>
                    <a:pt x="385" y="152"/>
                  </a:lnTo>
                  <a:lnTo>
                    <a:pt x="385" y="152"/>
                  </a:lnTo>
                  <a:lnTo>
                    <a:pt x="390" y="156"/>
                  </a:lnTo>
                  <a:lnTo>
                    <a:pt x="397" y="157"/>
                  </a:lnTo>
                  <a:lnTo>
                    <a:pt x="397" y="157"/>
                  </a:lnTo>
                  <a:lnTo>
                    <a:pt x="402" y="156"/>
                  </a:lnTo>
                  <a:lnTo>
                    <a:pt x="407" y="154"/>
                  </a:lnTo>
                  <a:lnTo>
                    <a:pt x="439" y="127"/>
                  </a:lnTo>
                  <a:lnTo>
                    <a:pt x="439" y="127"/>
                  </a:lnTo>
                  <a:lnTo>
                    <a:pt x="442" y="122"/>
                  </a:lnTo>
                  <a:lnTo>
                    <a:pt x="444" y="115"/>
                  </a:lnTo>
                  <a:lnTo>
                    <a:pt x="444" y="115"/>
                  </a:lnTo>
                  <a:lnTo>
                    <a:pt x="444" y="110"/>
                  </a:lnTo>
                  <a:lnTo>
                    <a:pt x="441" y="103"/>
                  </a:lnTo>
                  <a:lnTo>
                    <a:pt x="441" y="103"/>
                  </a:lnTo>
                  <a:lnTo>
                    <a:pt x="419" y="81"/>
                  </a:lnTo>
                  <a:lnTo>
                    <a:pt x="395" y="63"/>
                  </a:lnTo>
                  <a:lnTo>
                    <a:pt x="372" y="46"/>
                  </a:lnTo>
                  <a:lnTo>
                    <a:pt x="345" y="31"/>
                  </a:lnTo>
                  <a:lnTo>
                    <a:pt x="318" y="19"/>
                  </a:lnTo>
                  <a:lnTo>
                    <a:pt x="289" y="11"/>
                  </a:lnTo>
                  <a:lnTo>
                    <a:pt x="260" y="4"/>
                  </a:lnTo>
                  <a:lnTo>
                    <a:pt x="230" y="2"/>
                  </a:lnTo>
                  <a:lnTo>
                    <a:pt x="230" y="2"/>
                  </a:lnTo>
                  <a:lnTo>
                    <a:pt x="211" y="0"/>
                  </a:lnTo>
                  <a:lnTo>
                    <a:pt x="211" y="0"/>
                  </a:lnTo>
                  <a:lnTo>
                    <a:pt x="183" y="2"/>
                  </a:lnTo>
                  <a:lnTo>
                    <a:pt x="156" y="5"/>
                  </a:lnTo>
                  <a:lnTo>
                    <a:pt x="129" y="12"/>
                  </a:lnTo>
                  <a:lnTo>
                    <a:pt x="102" y="21"/>
                  </a:lnTo>
                  <a:lnTo>
                    <a:pt x="76" y="32"/>
                  </a:lnTo>
                  <a:lnTo>
                    <a:pt x="51" y="46"/>
                  </a:lnTo>
                  <a:lnTo>
                    <a:pt x="27" y="63"/>
                  </a:lnTo>
                  <a:lnTo>
                    <a:pt x="6" y="81"/>
                  </a:lnTo>
                  <a:lnTo>
                    <a:pt x="6" y="81"/>
                  </a:lnTo>
                  <a:lnTo>
                    <a:pt x="2" y="86"/>
                  </a:lnTo>
                  <a:lnTo>
                    <a:pt x="0" y="92"/>
                  </a:lnTo>
                  <a:lnTo>
                    <a:pt x="2" y="98"/>
                  </a:lnTo>
                  <a:lnTo>
                    <a:pt x="6" y="103"/>
                  </a:lnTo>
                  <a:lnTo>
                    <a:pt x="33"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36" name="Freeform 84"/>
            <p:cNvSpPr>
              <a:spLocks/>
            </p:cNvSpPr>
            <p:nvPr/>
          </p:nvSpPr>
          <p:spPr bwMode="auto">
            <a:xfrm>
              <a:off x="12801600" y="274638"/>
              <a:ext cx="196850" cy="87313"/>
            </a:xfrm>
            <a:custGeom>
              <a:avLst/>
              <a:gdLst/>
              <a:ahLst/>
              <a:cxnLst>
                <a:cxn ang="0">
                  <a:pos x="130" y="0"/>
                </a:cxn>
                <a:cxn ang="0">
                  <a:pos x="130" y="0"/>
                </a:cxn>
                <a:cxn ang="0">
                  <a:pos x="120" y="0"/>
                </a:cxn>
                <a:cxn ang="0">
                  <a:pos x="120" y="0"/>
                </a:cxn>
                <a:cxn ang="0">
                  <a:pos x="103" y="0"/>
                </a:cxn>
                <a:cxn ang="0">
                  <a:pos x="88" y="3"/>
                </a:cxn>
                <a:cxn ang="0">
                  <a:pos x="73" y="7"/>
                </a:cxn>
                <a:cxn ang="0">
                  <a:pos x="58" y="12"/>
                </a:cxn>
                <a:cxn ang="0">
                  <a:pos x="44" y="18"/>
                </a:cxn>
                <a:cxn ang="0">
                  <a:pos x="31" y="25"/>
                </a:cxn>
                <a:cxn ang="0">
                  <a:pos x="17" y="34"/>
                </a:cxn>
                <a:cxn ang="0">
                  <a:pos x="5" y="44"/>
                </a:cxn>
                <a:cxn ang="0">
                  <a:pos x="5" y="44"/>
                </a:cxn>
                <a:cxn ang="0">
                  <a:pos x="2" y="49"/>
                </a:cxn>
                <a:cxn ang="0">
                  <a:pos x="0" y="56"/>
                </a:cxn>
                <a:cxn ang="0">
                  <a:pos x="2" y="61"/>
                </a:cxn>
                <a:cxn ang="0">
                  <a:pos x="4" y="67"/>
                </a:cxn>
                <a:cxn ang="0">
                  <a:pos x="32" y="98"/>
                </a:cxn>
                <a:cxn ang="0">
                  <a:pos x="32" y="98"/>
                </a:cxn>
                <a:cxn ang="0">
                  <a:pos x="37" y="101"/>
                </a:cxn>
                <a:cxn ang="0">
                  <a:pos x="44" y="103"/>
                </a:cxn>
                <a:cxn ang="0">
                  <a:pos x="44" y="103"/>
                </a:cxn>
                <a:cxn ang="0">
                  <a:pos x="49" y="101"/>
                </a:cxn>
                <a:cxn ang="0">
                  <a:pos x="54" y="98"/>
                </a:cxn>
                <a:cxn ang="0">
                  <a:pos x="54" y="98"/>
                </a:cxn>
                <a:cxn ang="0">
                  <a:pos x="69" y="88"/>
                </a:cxn>
                <a:cxn ang="0">
                  <a:pos x="85" y="79"/>
                </a:cxn>
                <a:cxn ang="0">
                  <a:pos x="101" y="74"/>
                </a:cxn>
                <a:cxn ang="0">
                  <a:pos x="120" y="72"/>
                </a:cxn>
                <a:cxn ang="0">
                  <a:pos x="120" y="72"/>
                </a:cxn>
                <a:cxn ang="0">
                  <a:pos x="125" y="72"/>
                </a:cxn>
                <a:cxn ang="0">
                  <a:pos x="125" y="72"/>
                </a:cxn>
                <a:cxn ang="0">
                  <a:pos x="144" y="76"/>
                </a:cxn>
                <a:cxn ang="0">
                  <a:pos x="161" y="83"/>
                </a:cxn>
                <a:cxn ang="0">
                  <a:pos x="177" y="91"/>
                </a:cxn>
                <a:cxn ang="0">
                  <a:pos x="191" y="104"/>
                </a:cxn>
                <a:cxn ang="0">
                  <a:pos x="191" y="104"/>
                </a:cxn>
                <a:cxn ang="0">
                  <a:pos x="196" y="108"/>
                </a:cxn>
                <a:cxn ang="0">
                  <a:pos x="203" y="110"/>
                </a:cxn>
                <a:cxn ang="0">
                  <a:pos x="203" y="110"/>
                </a:cxn>
                <a:cxn ang="0">
                  <a:pos x="208" y="108"/>
                </a:cxn>
                <a:cxn ang="0">
                  <a:pos x="213" y="106"/>
                </a:cxn>
                <a:cxn ang="0">
                  <a:pos x="245" y="79"/>
                </a:cxn>
                <a:cxn ang="0">
                  <a:pos x="245" y="79"/>
                </a:cxn>
                <a:cxn ang="0">
                  <a:pos x="248" y="74"/>
                </a:cxn>
                <a:cxn ang="0">
                  <a:pos x="250" y="67"/>
                </a:cxn>
                <a:cxn ang="0">
                  <a:pos x="250" y="67"/>
                </a:cxn>
                <a:cxn ang="0">
                  <a:pos x="248" y="61"/>
                </a:cxn>
                <a:cxn ang="0">
                  <a:pos x="247" y="56"/>
                </a:cxn>
                <a:cxn ang="0">
                  <a:pos x="247" y="56"/>
                </a:cxn>
                <a:cxn ang="0">
                  <a:pos x="235" y="44"/>
                </a:cxn>
                <a:cxn ang="0">
                  <a:pos x="221" y="34"/>
                </a:cxn>
                <a:cxn ang="0">
                  <a:pos x="208" y="25"/>
                </a:cxn>
                <a:cxn ang="0">
                  <a:pos x="193" y="17"/>
                </a:cxn>
                <a:cxn ang="0">
                  <a:pos x="177" y="10"/>
                </a:cxn>
                <a:cxn ang="0">
                  <a:pos x="162" y="5"/>
                </a:cxn>
                <a:cxn ang="0">
                  <a:pos x="147" y="2"/>
                </a:cxn>
                <a:cxn ang="0">
                  <a:pos x="130" y="0"/>
                </a:cxn>
                <a:cxn ang="0">
                  <a:pos x="130" y="0"/>
                </a:cxn>
              </a:cxnLst>
              <a:rect l="0" t="0" r="r" b="b"/>
              <a:pathLst>
                <a:path w="250" h="110">
                  <a:moveTo>
                    <a:pt x="130" y="0"/>
                  </a:moveTo>
                  <a:lnTo>
                    <a:pt x="130" y="0"/>
                  </a:lnTo>
                  <a:lnTo>
                    <a:pt x="120" y="0"/>
                  </a:lnTo>
                  <a:lnTo>
                    <a:pt x="120" y="0"/>
                  </a:lnTo>
                  <a:lnTo>
                    <a:pt x="103" y="0"/>
                  </a:lnTo>
                  <a:lnTo>
                    <a:pt x="88" y="3"/>
                  </a:lnTo>
                  <a:lnTo>
                    <a:pt x="73" y="7"/>
                  </a:lnTo>
                  <a:lnTo>
                    <a:pt x="58" y="12"/>
                  </a:lnTo>
                  <a:lnTo>
                    <a:pt x="44" y="18"/>
                  </a:lnTo>
                  <a:lnTo>
                    <a:pt x="31" y="25"/>
                  </a:lnTo>
                  <a:lnTo>
                    <a:pt x="17" y="34"/>
                  </a:lnTo>
                  <a:lnTo>
                    <a:pt x="5" y="44"/>
                  </a:lnTo>
                  <a:lnTo>
                    <a:pt x="5" y="44"/>
                  </a:lnTo>
                  <a:lnTo>
                    <a:pt x="2" y="49"/>
                  </a:lnTo>
                  <a:lnTo>
                    <a:pt x="0" y="56"/>
                  </a:lnTo>
                  <a:lnTo>
                    <a:pt x="2" y="61"/>
                  </a:lnTo>
                  <a:lnTo>
                    <a:pt x="4" y="67"/>
                  </a:lnTo>
                  <a:lnTo>
                    <a:pt x="32" y="98"/>
                  </a:lnTo>
                  <a:lnTo>
                    <a:pt x="32" y="98"/>
                  </a:lnTo>
                  <a:lnTo>
                    <a:pt x="37" y="101"/>
                  </a:lnTo>
                  <a:lnTo>
                    <a:pt x="44" y="103"/>
                  </a:lnTo>
                  <a:lnTo>
                    <a:pt x="44" y="103"/>
                  </a:lnTo>
                  <a:lnTo>
                    <a:pt x="49" y="101"/>
                  </a:lnTo>
                  <a:lnTo>
                    <a:pt x="54" y="98"/>
                  </a:lnTo>
                  <a:lnTo>
                    <a:pt x="54" y="98"/>
                  </a:lnTo>
                  <a:lnTo>
                    <a:pt x="69" y="88"/>
                  </a:lnTo>
                  <a:lnTo>
                    <a:pt x="85" y="79"/>
                  </a:lnTo>
                  <a:lnTo>
                    <a:pt x="101" y="74"/>
                  </a:lnTo>
                  <a:lnTo>
                    <a:pt x="120" y="72"/>
                  </a:lnTo>
                  <a:lnTo>
                    <a:pt x="120" y="72"/>
                  </a:lnTo>
                  <a:lnTo>
                    <a:pt x="125" y="72"/>
                  </a:lnTo>
                  <a:lnTo>
                    <a:pt x="125" y="72"/>
                  </a:lnTo>
                  <a:lnTo>
                    <a:pt x="144" y="76"/>
                  </a:lnTo>
                  <a:lnTo>
                    <a:pt x="161" y="83"/>
                  </a:lnTo>
                  <a:lnTo>
                    <a:pt x="177" y="91"/>
                  </a:lnTo>
                  <a:lnTo>
                    <a:pt x="191" y="104"/>
                  </a:lnTo>
                  <a:lnTo>
                    <a:pt x="191" y="104"/>
                  </a:lnTo>
                  <a:lnTo>
                    <a:pt x="196" y="108"/>
                  </a:lnTo>
                  <a:lnTo>
                    <a:pt x="203" y="110"/>
                  </a:lnTo>
                  <a:lnTo>
                    <a:pt x="203" y="110"/>
                  </a:lnTo>
                  <a:lnTo>
                    <a:pt x="208" y="108"/>
                  </a:lnTo>
                  <a:lnTo>
                    <a:pt x="213" y="106"/>
                  </a:lnTo>
                  <a:lnTo>
                    <a:pt x="245" y="79"/>
                  </a:lnTo>
                  <a:lnTo>
                    <a:pt x="245" y="79"/>
                  </a:lnTo>
                  <a:lnTo>
                    <a:pt x="248" y="74"/>
                  </a:lnTo>
                  <a:lnTo>
                    <a:pt x="250" y="67"/>
                  </a:lnTo>
                  <a:lnTo>
                    <a:pt x="250" y="67"/>
                  </a:lnTo>
                  <a:lnTo>
                    <a:pt x="248" y="61"/>
                  </a:lnTo>
                  <a:lnTo>
                    <a:pt x="247" y="56"/>
                  </a:lnTo>
                  <a:lnTo>
                    <a:pt x="247" y="56"/>
                  </a:lnTo>
                  <a:lnTo>
                    <a:pt x="235" y="44"/>
                  </a:lnTo>
                  <a:lnTo>
                    <a:pt x="221" y="34"/>
                  </a:lnTo>
                  <a:lnTo>
                    <a:pt x="208" y="25"/>
                  </a:lnTo>
                  <a:lnTo>
                    <a:pt x="193" y="17"/>
                  </a:lnTo>
                  <a:lnTo>
                    <a:pt x="177" y="10"/>
                  </a:lnTo>
                  <a:lnTo>
                    <a:pt x="162" y="5"/>
                  </a:lnTo>
                  <a:lnTo>
                    <a:pt x="147" y="2"/>
                  </a:lnTo>
                  <a:lnTo>
                    <a:pt x="130" y="0"/>
                  </a:lnTo>
                  <a:lnTo>
                    <a:pt x="13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37" name="Freeform 85"/>
            <p:cNvSpPr>
              <a:spLocks noEditPoints="1"/>
            </p:cNvSpPr>
            <p:nvPr/>
          </p:nvSpPr>
          <p:spPr bwMode="auto">
            <a:xfrm>
              <a:off x="12457113" y="398463"/>
              <a:ext cx="898525" cy="639763"/>
            </a:xfrm>
            <a:custGeom>
              <a:avLst/>
              <a:gdLst/>
              <a:ahLst/>
              <a:cxnLst>
                <a:cxn ang="0">
                  <a:pos x="605" y="804"/>
                </a:cxn>
                <a:cxn ang="0">
                  <a:pos x="592" y="771"/>
                </a:cxn>
                <a:cxn ang="0">
                  <a:pos x="582" y="742"/>
                </a:cxn>
                <a:cxn ang="0">
                  <a:pos x="583" y="713"/>
                </a:cxn>
                <a:cxn ang="0">
                  <a:pos x="583" y="707"/>
                </a:cxn>
                <a:cxn ang="0">
                  <a:pos x="120" y="707"/>
                </a:cxn>
                <a:cxn ang="0">
                  <a:pos x="103" y="700"/>
                </a:cxn>
                <a:cxn ang="0">
                  <a:pos x="96" y="683"/>
                </a:cxn>
                <a:cxn ang="0">
                  <a:pos x="96" y="120"/>
                </a:cxn>
                <a:cxn ang="0">
                  <a:pos x="103" y="103"/>
                </a:cxn>
                <a:cxn ang="0">
                  <a:pos x="120" y="96"/>
                </a:cxn>
                <a:cxn ang="0">
                  <a:pos x="936" y="96"/>
                </a:cxn>
                <a:cxn ang="0">
                  <a:pos x="953" y="103"/>
                </a:cxn>
                <a:cxn ang="0">
                  <a:pos x="960" y="120"/>
                </a:cxn>
                <a:cxn ang="0">
                  <a:pos x="990" y="661"/>
                </a:cxn>
                <a:cxn ang="0">
                  <a:pos x="998" y="664"/>
                </a:cxn>
                <a:cxn ang="0">
                  <a:pos x="1014" y="675"/>
                </a:cxn>
                <a:cxn ang="0">
                  <a:pos x="1024" y="690"/>
                </a:cxn>
                <a:cxn ang="0">
                  <a:pos x="1029" y="707"/>
                </a:cxn>
                <a:cxn ang="0">
                  <a:pos x="1030" y="804"/>
                </a:cxn>
                <a:cxn ang="0">
                  <a:pos x="1089" y="804"/>
                </a:cxn>
                <a:cxn ang="0">
                  <a:pos x="1106" y="801"/>
                </a:cxn>
                <a:cxn ang="0">
                  <a:pos x="1120" y="793"/>
                </a:cxn>
                <a:cxn ang="0">
                  <a:pos x="1128" y="779"/>
                </a:cxn>
                <a:cxn ang="0">
                  <a:pos x="1132" y="762"/>
                </a:cxn>
                <a:cxn ang="0">
                  <a:pos x="1132" y="42"/>
                </a:cxn>
                <a:cxn ang="0">
                  <a:pos x="1128" y="25"/>
                </a:cxn>
                <a:cxn ang="0">
                  <a:pos x="1120" y="12"/>
                </a:cxn>
                <a:cxn ang="0">
                  <a:pos x="1106" y="3"/>
                </a:cxn>
                <a:cxn ang="0">
                  <a:pos x="1089" y="0"/>
                </a:cxn>
                <a:cxn ang="0">
                  <a:pos x="44" y="0"/>
                </a:cxn>
                <a:cxn ang="0">
                  <a:pos x="27" y="3"/>
                </a:cxn>
                <a:cxn ang="0">
                  <a:pos x="13" y="12"/>
                </a:cxn>
                <a:cxn ang="0">
                  <a:pos x="3" y="25"/>
                </a:cxn>
                <a:cxn ang="0">
                  <a:pos x="0" y="42"/>
                </a:cxn>
                <a:cxn ang="0">
                  <a:pos x="0" y="762"/>
                </a:cxn>
                <a:cxn ang="0">
                  <a:pos x="3" y="779"/>
                </a:cxn>
                <a:cxn ang="0">
                  <a:pos x="13" y="793"/>
                </a:cxn>
                <a:cxn ang="0">
                  <a:pos x="27" y="801"/>
                </a:cxn>
                <a:cxn ang="0">
                  <a:pos x="44" y="804"/>
                </a:cxn>
                <a:cxn ang="0">
                  <a:pos x="1015" y="384"/>
                </a:cxn>
                <a:cxn ang="0">
                  <a:pos x="1017" y="374"/>
                </a:cxn>
                <a:cxn ang="0">
                  <a:pos x="1030" y="362"/>
                </a:cxn>
                <a:cxn ang="0">
                  <a:pos x="1074" y="361"/>
                </a:cxn>
                <a:cxn ang="0">
                  <a:pos x="1084" y="362"/>
                </a:cxn>
                <a:cxn ang="0">
                  <a:pos x="1096" y="374"/>
                </a:cxn>
                <a:cxn ang="0">
                  <a:pos x="1098" y="418"/>
                </a:cxn>
                <a:cxn ang="0">
                  <a:pos x="1096" y="428"/>
                </a:cxn>
                <a:cxn ang="0">
                  <a:pos x="1084" y="442"/>
                </a:cxn>
                <a:cxn ang="0">
                  <a:pos x="1041" y="443"/>
                </a:cxn>
                <a:cxn ang="0">
                  <a:pos x="1030" y="442"/>
                </a:cxn>
                <a:cxn ang="0">
                  <a:pos x="1017" y="428"/>
                </a:cxn>
                <a:cxn ang="0">
                  <a:pos x="1015" y="384"/>
                </a:cxn>
              </a:cxnLst>
              <a:rect l="0" t="0" r="r" b="b"/>
              <a:pathLst>
                <a:path w="1132" h="804">
                  <a:moveTo>
                    <a:pt x="44" y="804"/>
                  </a:moveTo>
                  <a:lnTo>
                    <a:pt x="605" y="804"/>
                  </a:lnTo>
                  <a:lnTo>
                    <a:pt x="592" y="771"/>
                  </a:lnTo>
                  <a:lnTo>
                    <a:pt x="592" y="771"/>
                  </a:lnTo>
                  <a:lnTo>
                    <a:pt x="585" y="757"/>
                  </a:lnTo>
                  <a:lnTo>
                    <a:pt x="582" y="742"/>
                  </a:lnTo>
                  <a:lnTo>
                    <a:pt x="582" y="729"/>
                  </a:lnTo>
                  <a:lnTo>
                    <a:pt x="583" y="713"/>
                  </a:lnTo>
                  <a:lnTo>
                    <a:pt x="583" y="713"/>
                  </a:lnTo>
                  <a:lnTo>
                    <a:pt x="583" y="707"/>
                  </a:lnTo>
                  <a:lnTo>
                    <a:pt x="120" y="707"/>
                  </a:lnTo>
                  <a:lnTo>
                    <a:pt x="120" y="707"/>
                  </a:lnTo>
                  <a:lnTo>
                    <a:pt x="111" y="705"/>
                  </a:lnTo>
                  <a:lnTo>
                    <a:pt x="103" y="700"/>
                  </a:lnTo>
                  <a:lnTo>
                    <a:pt x="98" y="693"/>
                  </a:lnTo>
                  <a:lnTo>
                    <a:pt x="96" y="683"/>
                  </a:lnTo>
                  <a:lnTo>
                    <a:pt x="96" y="120"/>
                  </a:lnTo>
                  <a:lnTo>
                    <a:pt x="96" y="120"/>
                  </a:lnTo>
                  <a:lnTo>
                    <a:pt x="98" y="111"/>
                  </a:lnTo>
                  <a:lnTo>
                    <a:pt x="103" y="103"/>
                  </a:lnTo>
                  <a:lnTo>
                    <a:pt x="111" y="98"/>
                  </a:lnTo>
                  <a:lnTo>
                    <a:pt x="120" y="96"/>
                  </a:lnTo>
                  <a:lnTo>
                    <a:pt x="936" y="96"/>
                  </a:lnTo>
                  <a:lnTo>
                    <a:pt x="936" y="96"/>
                  </a:lnTo>
                  <a:lnTo>
                    <a:pt x="946" y="98"/>
                  </a:lnTo>
                  <a:lnTo>
                    <a:pt x="953" y="103"/>
                  </a:lnTo>
                  <a:lnTo>
                    <a:pt x="958" y="111"/>
                  </a:lnTo>
                  <a:lnTo>
                    <a:pt x="960" y="120"/>
                  </a:lnTo>
                  <a:lnTo>
                    <a:pt x="960" y="651"/>
                  </a:lnTo>
                  <a:lnTo>
                    <a:pt x="990" y="661"/>
                  </a:lnTo>
                  <a:lnTo>
                    <a:pt x="990" y="661"/>
                  </a:lnTo>
                  <a:lnTo>
                    <a:pt x="998" y="664"/>
                  </a:lnTo>
                  <a:lnTo>
                    <a:pt x="1007" y="670"/>
                  </a:lnTo>
                  <a:lnTo>
                    <a:pt x="1014" y="675"/>
                  </a:lnTo>
                  <a:lnTo>
                    <a:pt x="1019" y="681"/>
                  </a:lnTo>
                  <a:lnTo>
                    <a:pt x="1024" y="690"/>
                  </a:lnTo>
                  <a:lnTo>
                    <a:pt x="1027" y="698"/>
                  </a:lnTo>
                  <a:lnTo>
                    <a:pt x="1029" y="707"/>
                  </a:lnTo>
                  <a:lnTo>
                    <a:pt x="1030" y="717"/>
                  </a:lnTo>
                  <a:lnTo>
                    <a:pt x="1030" y="804"/>
                  </a:lnTo>
                  <a:lnTo>
                    <a:pt x="1089" y="804"/>
                  </a:lnTo>
                  <a:lnTo>
                    <a:pt x="1089" y="804"/>
                  </a:lnTo>
                  <a:lnTo>
                    <a:pt x="1098" y="803"/>
                  </a:lnTo>
                  <a:lnTo>
                    <a:pt x="1106" y="801"/>
                  </a:lnTo>
                  <a:lnTo>
                    <a:pt x="1113" y="798"/>
                  </a:lnTo>
                  <a:lnTo>
                    <a:pt x="1120" y="793"/>
                  </a:lnTo>
                  <a:lnTo>
                    <a:pt x="1125" y="786"/>
                  </a:lnTo>
                  <a:lnTo>
                    <a:pt x="1128" y="779"/>
                  </a:lnTo>
                  <a:lnTo>
                    <a:pt x="1132" y="771"/>
                  </a:lnTo>
                  <a:lnTo>
                    <a:pt x="1132" y="762"/>
                  </a:lnTo>
                  <a:lnTo>
                    <a:pt x="1132" y="42"/>
                  </a:lnTo>
                  <a:lnTo>
                    <a:pt x="1132" y="42"/>
                  </a:lnTo>
                  <a:lnTo>
                    <a:pt x="1132" y="34"/>
                  </a:lnTo>
                  <a:lnTo>
                    <a:pt x="1128" y="25"/>
                  </a:lnTo>
                  <a:lnTo>
                    <a:pt x="1125" y="18"/>
                  </a:lnTo>
                  <a:lnTo>
                    <a:pt x="1120" y="12"/>
                  </a:lnTo>
                  <a:lnTo>
                    <a:pt x="1113" y="7"/>
                  </a:lnTo>
                  <a:lnTo>
                    <a:pt x="1106" y="3"/>
                  </a:lnTo>
                  <a:lnTo>
                    <a:pt x="1098" y="0"/>
                  </a:lnTo>
                  <a:lnTo>
                    <a:pt x="1089" y="0"/>
                  </a:lnTo>
                  <a:lnTo>
                    <a:pt x="44" y="0"/>
                  </a:lnTo>
                  <a:lnTo>
                    <a:pt x="44" y="0"/>
                  </a:lnTo>
                  <a:lnTo>
                    <a:pt x="33" y="0"/>
                  </a:lnTo>
                  <a:lnTo>
                    <a:pt x="27" y="3"/>
                  </a:lnTo>
                  <a:lnTo>
                    <a:pt x="18" y="7"/>
                  </a:lnTo>
                  <a:lnTo>
                    <a:pt x="13" y="12"/>
                  </a:lnTo>
                  <a:lnTo>
                    <a:pt x="8" y="18"/>
                  </a:lnTo>
                  <a:lnTo>
                    <a:pt x="3" y="25"/>
                  </a:lnTo>
                  <a:lnTo>
                    <a:pt x="1" y="34"/>
                  </a:lnTo>
                  <a:lnTo>
                    <a:pt x="0" y="42"/>
                  </a:lnTo>
                  <a:lnTo>
                    <a:pt x="0" y="762"/>
                  </a:lnTo>
                  <a:lnTo>
                    <a:pt x="0" y="762"/>
                  </a:lnTo>
                  <a:lnTo>
                    <a:pt x="1" y="771"/>
                  </a:lnTo>
                  <a:lnTo>
                    <a:pt x="3" y="779"/>
                  </a:lnTo>
                  <a:lnTo>
                    <a:pt x="8" y="786"/>
                  </a:lnTo>
                  <a:lnTo>
                    <a:pt x="13" y="793"/>
                  </a:lnTo>
                  <a:lnTo>
                    <a:pt x="18" y="798"/>
                  </a:lnTo>
                  <a:lnTo>
                    <a:pt x="27" y="801"/>
                  </a:lnTo>
                  <a:lnTo>
                    <a:pt x="33" y="803"/>
                  </a:lnTo>
                  <a:lnTo>
                    <a:pt x="44" y="804"/>
                  </a:lnTo>
                  <a:lnTo>
                    <a:pt x="44" y="804"/>
                  </a:lnTo>
                  <a:close/>
                  <a:moveTo>
                    <a:pt x="1015" y="384"/>
                  </a:moveTo>
                  <a:lnTo>
                    <a:pt x="1015" y="384"/>
                  </a:lnTo>
                  <a:lnTo>
                    <a:pt x="1017" y="374"/>
                  </a:lnTo>
                  <a:lnTo>
                    <a:pt x="1022" y="368"/>
                  </a:lnTo>
                  <a:lnTo>
                    <a:pt x="1030" y="362"/>
                  </a:lnTo>
                  <a:lnTo>
                    <a:pt x="1041" y="361"/>
                  </a:lnTo>
                  <a:lnTo>
                    <a:pt x="1074" y="361"/>
                  </a:lnTo>
                  <a:lnTo>
                    <a:pt x="1074" y="361"/>
                  </a:lnTo>
                  <a:lnTo>
                    <a:pt x="1084" y="362"/>
                  </a:lnTo>
                  <a:lnTo>
                    <a:pt x="1091" y="368"/>
                  </a:lnTo>
                  <a:lnTo>
                    <a:pt x="1096" y="374"/>
                  </a:lnTo>
                  <a:lnTo>
                    <a:pt x="1098" y="384"/>
                  </a:lnTo>
                  <a:lnTo>
                    <a:pt x="1098" y="418"/>
                  </a:lnTo>
                  <a:lnTo>
                    <a:pt x="1098" y="418"/>
                  </a:lnTo>
                  <a:lnTo>
                    <a:pt x="1096" y="428"/>
                  </a:lnTo>
                  <a:lnTo>
                    <a:pt x="1091" y="437"/>
                  </a:lnTo>
                  <a:lnTo>
                    <a:pt x="1084" y="442"/>
                  </a:lnTo>
                  <a:lnTo>
                    <a:pt x="1074" y="443"/>
                  </a:lnTo>
                  <a:lnTo>
                    <a:pt x="1041" y="443"/>
                  </a:lnTo>
                  <a:lnTo>
                    <a:pt x="1041" y="443"/>
                  </a:lnTo>
                  <a:lnTo>
                    <a:pt x="1030" y="442"/>
                  </a:lnTo>
                  <a:lnTo>
                    <a:pt x="1022" y="437"/>
                  </a:lnTo>
                  <a:lnTo>
                    <a:pt x="1017" y="428"/>
                  </a:lnTo>
                  <a:lnTo>
                    <a:pt x="1015" y="418"/>
                  </a:lnTo>
                  <a:lnTo>
                    <a:pt x="1015" y="3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45" name="Freeform 86"/>
            <p:cNvSpPr>
              <a:spLocks/>
            </p:cNvSpPr>
            <p:nvPr/>
          </p:nvSpPr>
          <p:spPr bwMode="auto">
            <a:xfrm>
              <a:off x="12592050" y="544513"/>
              <a:ext cx="209550" cy="165100"/>
            </a:xfrm>
            <a:custGeom>
              <a:avLst/>
              <a:gdLst/>
              <a:ahLst/>
              <a:cxnLst>
                <a:cxn ang="0">
                  <a:pos x="253" y="207"/>
                </a:cxn>
                <a:cxn ang="0">
                  <a:pos x="253" y="207"/>
                </a:cxn>
                <a:cxn ang="0">
                  <a:pos x="258" y="207"/>
                </a:cxn>
                <a:cxn ang="0">
                  <a:pos x="262" y="204"/>
                </a:cxn>
                <a:cxn ang="0">
                  <a:pos x="265" y="200"/>
                </a:cxn>
                <a:cxn ang="0">
                  <a:pos x="265" y="195"/>
                </a:cxn>
                <a:cxn ang="0">
                  <a:pos x="265" y="11"/>
                </a:cxn>
                <a:cxn ang="0">
                  <a:pos x="265" y="11"/>
                </a:cxn>
                <a:cxn ang="0">
                  <a:pos x="265" y="8"/>
                </a:cxn>
                <a:cxn ang="0">
                  <a:pos x="262" y="3"/>
                </a:cxn>
                <a:cxn ang="0">
                  <a:pos x="258" y="1"/>
                </a:cxn>
                <a:cxn ang="0">
                  <a:pos x="253" y="0"/>
                </a:cxn>
                <a:cxn ang="0">
                  <a:pos x="14" y="0"/>
                </a:cxn>
                <a:cxn ang="0">
                  <a:pos x="14" y="0"/>
                </a:cxn>
                <a:cxn ang="0">
                  <a:pos x="9" y="1"/>
                </a:cxn>
                <a:cxn ang="0">
                  <a:pos x="3" y="3"/>
                </a:cxn>
                <a:cxn ang="0">
                  <a:pos x="2" y="8"/>
                </a:cxn>
                <a:cxn ang="0">
                  <a:pos x="0" y="11"/>
                </a:cxn>
                <a:cxn ang="0">
                  <a:pos x="0" y="195"/>
                </a:cxn>
                <a:cxn ang="0">
                  <a:pos x="0" y="195"/>
                </a:cxn>
                <a:cxn ang="0">
                  <a:pos x="2" y="200"/>
                </a:cxn>
                <a:cxn ang="0">
                  <a:pos x="3" y="204"/>
                </a:cxn>
                <a:cxn ang="0">
                  <a:pos x="9" y="207"/>
                </a:cxn>
                <a:cxn ang="0">
                  <a:pos x="14" y="207"/>
                </a:cxn>
                <a:cxn ang="0">
                  <a:pos x="253" y="207"/>
                </a:cxn>
              </a:cxnLst>
              <a:rect l="0" t="0" r="r" b="b"/>
              <a:pathLst>
                <a:path w="265" h="207">
                  <a:moveTo>
                    <a:pt x="253" y="207"/>
                  </a:moveTo>
                  <a:lnTo>
                    <a:pt x="253" y="207"/>
                  </a:lnTo>
                  <a:lnTo>
                    <a:pt x="258" y="207"/>
                  </a:lnTo>
                  <a:lnTo>
                    <a:pt x="262" y="204"/>
                  </a:lnTo>
                  <a:lnTo>
                    <a:pt x="265" y="200"/>
                  </a:lnTo>
                  <a:lnTo>
                    <a:pt x="265" y="195"/>
                  </a:lnTo>
                  <a:lnTo>
                    <a:pt x="265" y="11"/>
                  </a:lnTo>
                  <a:lnTo>
                    <a:pt x="265" y="11"/>
                  </a:lnTo>
                  <a:lnTo>
                    <a:pt x="265" y="8"/>
                  </a:lnTo>
                  <a:lnTo>
                    <a:pt x="262" y="3"/>
                  </a:lnTo>
                  <a:lnTo>
                    <a:pt x="258" y="1"/>
                  </a:lnTo>
                  <a:lnTo>
                    <a:pt x="253" y="0"/>
                  </a:lnTo>
                  <a:lnTo>
                    <a:pt x="14" y="0"/>
                  </a:lnTo>
                  <a:lnTo>
                    <a:pt x="14" y="0"/>
                  </a:lnTo>
                  <a:lnTo>
                    <a:pt x="9" y="1"/>
                  </a:lnTo>
                  <a:lnTo>
                    <a:pt x="3" y="3"/>
                  </a:lnTo>
                  <a:lnTo>
                    <a:pt x="2" y="8"/>
                  </a:lnTo>
                  <a:lnTo>
                    <a:pt x="0" y="11"/>
                  </a:lnTo>
                  <a:lnTo>
                    <a:pt x="0" y="195"/>
                  </a:lnTo>
                  <a:lnTo>
                    <a:pt x="0" y="195"/>
                  </a:lnTo>
                  <a:lnTo>
                    <a:pt x="2" y="200"/>
                  </a:lnTo>
                  <a:lnTo>
                    <a:pt x="3" y="204"/>
                  </a:lnTo>
                  <a:lnTo>
                    <a:pt x="9" y="207"/>
                  </a:lnTo>
                  <a:lnTo>
                    <a:pt x="14" y="207"/>
                  </a:lnTo>
                  <a:lnTo>
                    <a:pt x="253" y="2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46" name="Freeform 87"/>
            <p:cNvSpPr>
              <a:spLocks/>
            </p:cNvSpPr>
            <p:nvPr/>
          </p:nvSpPr>
          <p:spPr bwMode="auto">
            <a:xfrm>
              <a:off x="12592050" y="755650"/>
              <a:ext cx="411163" cy="44450"/>
            </a:xfrm>
            <a:custGeom>
              <a:avLst/>
              <a:gdLst/>
              <a:ahLst/>
              <a:cxnLst>
                <a:cxn ang="0">
                  <a:pos x="518" y="0"/>
                </a:cxn>
                <a:cxn ang="0">
                  <a:pos x="0" y="0"/>
                </a:cxn>
                <a:cxn ang="0">
                  <a:pos x="0" y="55"/>
                </a:cxn>
                <a:cxn ang="0">
                  <a:pos x="493" y="55"/>
                </a:cxn>
                <a:cxn ang="0">
                  <a:pos x="493" y="55"/>
                </a:cxn>
                <a:cxn ang="0">
                  <a:pos x="494" y="38"/>
                </a:cxn>
                <a:cxn ang="0">
                  <a:pos x="499" y="23"/>
                </a:cxn>
                <a:cxn ang="0">
                  <a:pos x="508" y="11"/>
                </a:cxn>
                <a:cxn ang="0">
                  <a:pos x="518" y="0"/>
                </a:cxn>
                <a:cxn ang="0">
                  <a:pos x="518" y="0"/>
                </a:cxn>
              </a:cxnLst>
              <a:rect l="0" t="0" r="r" b="b"/>
              <a:pathLst>
                <a:path w="518" h="55">
                  <a:moveTo>
                    <a:pt x="518" y="0"/>
                  </a:moveTo>
                  <a:lnTo>
                    <a:pt x="0" y="0"/>
                  </a:lnTo>
                  <a:lnTo>
                    <a:pt x="0" y="55"/>
                  </a:lnTo>
                  <a:lnTo>
                    <a:pt x="493" y="55"/>
                  </a:lnTo>
                  <a:lnTo>
                    <a:pt x="493" y="55"/>
                  </a:lnTo>
                  <a:lnTo>
                    <a:pt x="494" y="38"/>
                  </a:lnTo>
                  <a:lnTo>
                    <a:pt x="499" y="23"/>
                  </a:lnTo>
                  <a:lnTo>
                    <a:pt x="508" y="11"/>
                  </a:lnTo>
                  <a:lnTo>
                    <a:pt x="518" y="0"/>
                  </a:lnTo>
                  <a:lnTo>
                    <a:pt x="51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47" name="Rectangle 88"/>
            <p:cNvSpPr>
              <a:spLocks noChangeArrowheads="1"/>
            </p:cNvSpPr>
            <p:nvPr/>
          </p:nvSpPr>
          <p:spPr bwMode="auto">
            <a:xfrm>
              <a:off x="12592050" y="850900"/>
              <a:ext cx="265113" cy="44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48" name="Rectangle 89"/>
            <p:cNvSpPr>
              <a:spLocks noChangeArrowheads="1"/>
            </p:cNvSpPr>
            <p:nvPr/>
          </p:nvSpPr>
          <p:spPr bwMode="auto">
            <a:xfrm>
              <a:off x="12847638" y="654050"/>
              <a:ext cx="298450" cy="4286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49" name="Rectangle 90"/>
            <p:cNvSpPr>
              <a:spLocks noChangeArrowheads="1"/>
            </p:cNvSpPr>
            <p:nvPr/>
          </p:nvSpPr>
          <p:spPr bwMode="auto">
            <a:xfrm>
              <a:off x="12847638" y="557213"/>
              <a:ext cx="173038" cy="44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sp>
          <p:nvSpPr>
            <p:cNvPr id="150" name="Freeform 91"/>
            <p:cNvSpPr>
              <a:spLocks/>
            </p:cNvSpPr>
            <p:nvPr/>
          </p:nvSpPr>
          <p:spPr bwMode="auto">
            <a:xfrm>
              <a:off x="12954000" y="773113"/>
              <a:ext cx="284163" cy="398463"/>
            </a:xfrm>
            <a:custGeom>
              <a:avLst/>
              <a:gdLst/>
              <a:ahLst/>
              <a:cxnLst>
                <a:cxn ang="0">
                  <a:pos x="286" y="503"/>
                </a:cxn>
                <a:cxn ang="0">
                  <a:pos x="290" y="501"/>
                </a:cxn>
                <a:cxn ang="0">
                  <a:pos x="295" y="496"/>
                </a:cxn>
                <a:cxn ang="0">
                  <a:pos x="296" y="471"/>
                </a:cxn>
                <a:cxn ang="0">
                  <a:pos x="296" y="466"/>
                </a:cxn>
                <a:cxn ang="0">
                  <a:pos x="350" y="421"/>
                </a:cxn>
                <a:cxn ang="0">
                  <a:pos x="354" y="417"/>
                </a:cxn>
                <a:cxn ang="0">
                  <a:pos x="359" y="409"/>
                </a:cxn>
                <a:cxn ang="0">
                  <a:pos x="359" y="334"/>
                </a:cxn>
                <a:cxn ang="0">
                  <a:pos x="359" y="247"/>
                </a:cxn>
                <a:cxn ang="0">
                  <a:pos x="355" y="238"/>
                </a:cxn>
                <a:cxn ang="0">
                  <a:pos x="349" y="233"/>
                </a:cxn>
                <a:cxn ang="0">
                  <a:pos x="195" y="184"/>
                </a:cxn>
                <a:cxn ang="0">
                  <a:pos x="192" y="181"/>
                </a:cxn>
                <a:cxn ang="0">
                  <a:pos x="192" y="34"/>
                </a:cxn>
                <a:cxn ang="0">
                  <a:pos x="192" y="33"/>
                </a:cxn>
                <a:cxn ang="0">
                  <a:pos x="188" y="21"/>
                </a:cxn>
                <a:cxn ang="0">
                  <a:pos x="182" y="11"/>
                </a:cxn>
                <a:cxn ang="0">
                  <a:pos x="172" y="4"/>
                </a:cxn>
                <a:cxn ang="0">
                  <a:pos x="160" y="0"/>
                </a:cxn>
                <a:cxn ang="0">
                  <a:pos x="118" y="0"/>
                </a:cxn>
                <a:cxn ang="0">
                  <a:pos x="106" y="4"/>
                </a:cxn>
                <a:cxn ang="0">
                  <a:pos x="94" y="11"/>
                </a:cxn>
                <a:cxn ang="0">
                  <a:pos x="86" y="21"/>
                </a:cxn>
                <a:cxn ang="0">
                  <a:pos x="82" y="34"/>
                </a:cxn>
                <a:cxn ang="0">
                  <a:pos x="81" y="38"/>
                </a:cxn>
                <a:cxn ang="0">
                  <a:pos x="82" y="159"/>
                </a:cxn>
                <a:cxn ang="0">
                  <a:pos x="82" y="237"/>
                </a:cxn>
                <a:cxn ang="0">
                  <a:pos x="82" y="280"/>
                </a:cxn>
                <a:cxn ang="0">
                  <a:pos x="79" y="287"/>
                </a:cxn>
                <a:cxn ang="0">
                  <a:pos x="72" y="291"/>
                </a:cxn>
                <a:cxn ang="0">
                  <a:pos x="72" y="291"/>
                </a:cxn>
                <a:cxn ang="0">
                  <a:pos x="65" y="287"/>
                </a:cxn>
                <a:cxn ang="0">
                  <a:pos x="62" y="280"/>
                </a:cxn>
                <a:cxn ang="0">
                  <a:pos x="62" y="218"/>
                </a:cxn>
                <a:cxn ang="0">
                  <a:pos x="55" y="216"/>
                </a:cxn>
                <a:cxn ang="0">
                  <a:pos x="48" y="216"/>
                </a:cxn>
                <a:cxn ang="0">
                  <a:pos x="30" y="221"/>
                </a:cxn>
                <a:cxn ang="0">
                  <a:pos x="16" y="230"/>
                </a:cxn>
                <a:cxn ang="0">
                  <a:pos x="8" y="237"/>
                </a:cxn>
                <a:cxn ang="0">
                  <a:pos x="0" y="259"/>
                </a:cxn>
                <a:cxn ang="0">
                  <a:pos x="6" y="279"/>
                </a:cxn>
                <a:cxn ang="0">
                  <a:pos x="64" y="415"/>
                </a:cxn>
                <a:cxn ang="0">
                  <a:pos x="123" y="461"/>
                </a:cxn>
                <a:cxn ang="0">
                  <a:pos x="126" y="471"/>
                </a:cxn>
                <a:cxn ang="0">
                  <a:pos x="126" y="493"/>
                </a:cxn>
                <a:cxn ang="0">
                  <a:pos x="129" y="500"/>
                </a:cxn>
                <a:cxn ang="0">
                  <a:pos x="136" y="503"/>
                </a:cxn>
              </a:cxnLst>
              <a:rect l="0" t="0" r="r" b="b"/>
              <a:pathLst>
                <a:path w="359" h="503">
                  <a:moveTo>
                    <a:pt x="136" y="503"/>
                  </a:moveTo>
                  <a:lnTo>
                    <a:pt x="286" y="503"/>
                  </a:lnTo>
                  <a:lnTo>
                    <a:pt x="286" y="503"/>
                  </a:lnTo>
                  <a:lnTo>
                    <a:pt x="290" y="501"/>
                  </a:lnTo>
                  <a:lnTo>
                    <a:pt x="293" y="500"/>
                  </a:lnTo>
                  <a:lnTo>
                    <a:pt x="295" y="496"/>
                  </a:lnTo>
                  <a:lnTo>
                    <a:pt x="296" y="493"/>
                  </a:lnTo>
                  <a:lnTo>
                    <a:pt x="296" y="471"/>
                  </a:lnTo>
                  <a:lnTo>
                    <a:pt x="296" y="471"/>
                  </a:lnTo>
                  <a:lnTo>
                    <a:pt x="296" y="466"/>
                  </a:lnTo>
                  <a:lnTo>
                    <a:pt x="300" y="463"/>
                  </a:lnTo>
                  <a:lnTo>
                    <a:pt x="350" y="421"/>
                  </a:lnTo>
                  <a:lnTo>
                    <a:pt x="350" y="421"/>
                  </a:lnTo>
                  <a:lnTo>
                    <a:pt x="354" y="417"/>
                  </a:lnTo>
                  <a:lnTo>
                    <a:pt x="357" y="414"/>
                  </a:lnTo>
                  <a:lnTo>
                    <a:pt x="359" y="409"/>
                  </a:lnTo>
                  <a:lnTo>
                    <a:pt x="359" y="404"/>
                  </a:lnTo>
                  <a:lnTo>
                    <a:pt x="359" y="334"/>
                  </a:lnTo>
                  <a:lnTo>
                    <a:pt x="359" y="247"/>
                  </a:lnTo>
                  <a:lnTo>
                    <a:pt x="359" y="247"/>
                  </a:lnTo>
                  <a:lnTo>
                    <a:pt x="359" y="243"/>
                  </a:lnTo>
                  <a:lnTo>
                    <a:pt x="355" y="238"/>
                  </a:lnTo>
                  <a:lnTo>
                    <a:pt x="354" y="235"/>
                  </a:lnTo>
                  <a:lnTo>
                    <a:pt x="349" y="233"/>
                  </a:lnTo>
                  <a:lnTo>
                    <a:pt x="330" y="227"/>
                  </a:lnTo>
                  <a:lnTo>
                    <a:pt x="195" y="184"/>
                  </a:lnTo>
                  <a:lnTo>
                    <a:pt x="195" y="184"/>
                  </a:lnTo>
                  <a:lnTo>
                    <a:pt x="192" y="181"/>
                  </a:lnTo>
                  <a:lnTo>
                    <a:pt x="192" y="178"/>
                  </a:lnTo>
                  <a:lnTo>
                    <a:pt x="192" y="34"/>
                  </a:lnTo>
                  <a:lnTo>
                    <a:pt x="192" y="33"/>
                  </a:lnTo>
                  <a:lnTo>
                    <a:pt x="192" y="33"/>
                  </a:lnTo>
                  <a:lnTo>
                    <a:pt x="190" y="26"/>
                  </a:lnTo>
                  <a:lnTo>
                    <a:pt x="188" y="21"/>
                  </a:lnTo>
                  <a:lnTo>
                    <a:pt x="185" y="16"/>
                  </a:lnTo>
                  <a:lnTo>
                    <a:pt x="182" y="11"/>
                  </a:lnTo>
                  <a:lnTo>
                    <a:pt x="177" y="7"/>
                  </a:lnTo>
                  <a:lnTo>
                    <a:pt x="172" y="4"/>
                  </a:lnTo>
                  <a:lnTo>
                    <a:pt x="167" y="2"/>
                  </a:lnTo>
                  <a:lnTo>
                    <a:pt x="160" y="0"/>
                  </a:lnTo>
                  <a:lnTo>
                    <a:pt x="118" y="0"/>
                  </a:lnTo>
                  <a:lnTo>
                    <a:pt x="118" y="0"/>
                  </a:lnTo>
                  <a:lnTo>
                    <a:pt x="111" y="2"/>
                  </a:lnTo>
                  <a:lnTo>
                    <a:pt x="106" y="4"/>
                  </a:lnTo>
                  <a:lnTo>
                    <a:pt x="99" y="7"/>
                  </a:lnTo>
                  <a:lnTo>
                    <a:pt x="94" y="11"/>
                  </a:lnTo>
                  <a:lnTo>
                    <a:pt x="89" y="16"/>
                  </a:lnTo>
                  <a:lnTo>
                    <a:pt x="86" y="21"/>
                  </a:lnTo>
                  <a:lnTo>
                    <a:pt x="84" y="27"/>
                  </a:lnTo>
                  <a:lnTo>
                    <a:pt x="82" y="34"/>
                  </a:lnTo>
                  <a:lnTo>
                    <a:pt x="82" y="34"/>
                  </a:lnTo>
                  <a:lnTo>
                    <a:pt x="81" y="38"/>
                  </a:lnTo>
                  <a:lnTo>
                    <a:pt x="81" y="159"/>
                  </a:lnTo>
                  <a:lnTo>
                    <a:pt x="82" y="159"/>
                  </a:lnTo>
                  <a:lnTo>
                    <a:pt x="82" y="237"/>
                  </a:lnTo>
                  <a:lnTo>
                    <a:pt x="82" y="237"/>
                  </a:lnTo>
                  <a:lnTo>
                    <a:pt x="82" y="280"/>
                  </a:lnTo>
                  <a:lnTo>
                    <a:pt x="82" y="280"/>
                  </a:lnTo>
                  <a:lnTo>
                    <a:pt x="81" y="284"/>
                  </a:lnTo>
                  <a:lnTo>
                    <a:pt x="79" y="287"/>
                  </a:lnTo>
                  <a:lnTo>
                    <a:pt x="75" y="289"/>
                  </a:lnTo>
                  <a:lnTo>
                    <a:pt x="72" y="291"/>
                  </a:lnTo>
                  <a:lnTo>
                    <a:pt x="72" y="291"/>
                  </a:lnTo>
                  <a:lnTo>
                    <a:pt x="72" y="291"/>
                  </a:lnTo>
                  <a:lnTo>
                    <a:pt x="67" y="289"/>
                  </a:lnTo>
                  <a:lnTo>
                    <a:pt x="65" y="287"/>
                  </a:lnTo>
                  <a:lnTo>
                    <a:pt x="62" y="284"/>
                  </a:lnTo>
                  <a:lnTo>
                    <a:pt x="62" y="280"/>
                  </a:lnTo>
                  <a:lnTo>
                    <a:pt x="62" y="237"/>
                  </a:lnTo>
                  <a:lnTo>
                    <a:pt x="62" y="218"/>
                  </a:lnTo>
                  <a:lnTo>
                    <a:pt x="62" y="218"/>
                  </a:lnTo>
                  <a:lnTo>
                    <a:pt x="55" y="216"/>
                  </a:lnTo>
                  <a:lnTo>
                    <a:pt x="48" y="216"/>
                  </a:lnTo>
                  <a:lnTo>
                    <a:pt x="48" y="216"/>
                  </a:lnTo>
                  <a:lnTo>
                    <a:pt x="40" y="218"/>
                  </a:lnTo>
                  <a:lnTo>
                    <a:pt x="30" y="221"/>
                  </a:lnTo>
                  <a:lnTo>
                    <a:pt x="16" y="230"/>
                  </a:lnTo>
                  <a:lnTo>
                    <a:pt x="16" y="230"/>
                  </a:lnTo>
                  <a:lnTo>
                    <a:pt x="8" y="237"/>
                  </a:lnTo>
                  <a:lnTo>
                    <a:pt x="8" y="237"/>
                  </a:lnTo>
                  <a:lnTo>
                    <a:pt x="3" y="247"/>
                  </a:lnTo>
                  <a:lnTo>
                    <a:pt x="0" y="259"/>
                  </a:lnTo>
                  <a:lnTo>
                    <a:pt x="1" y="269"/>
                  </a:lnTo>
                  <a:lnTo>
                    <a:pt x="6" y="279"/>
                  </a:lnTo>
                  <a:lnTo>
                    <a:pt x="28" y="334"/>
                  </a:lnTo>
                  <a:lnTo>
                    <a:pt x="64" y="415"/>
                  </a:lnTo>
                  <a:lnTo>
                    <a:pt x="123" y="461"/>
                  </a:lnTo>
                  <a:lnTo>
                    <a:pt x="123" y="461"/>
                  </a:lnTo>
                  <a:lnTo>
                    <a:pt x="126" y="466"/>
                  </a:lnTo>
                  <a:lnTo>
                    <a:pt x="126" y="471"/>
                  </a:lnTo>
                  <a:lnTo>
                    <a:pt x="126" y="493"/>
                  </a:lnTo>
                  <a:lnTo>
                    <a:pt x="126" y="493"/>
                  </a:lnTo>
                  <a:lnTo>
                    <a:pt x="128" y="496"/>
                  </a:lnTo>
                  <a:lnTo>
                    <a:pt x="129" y="500"/>
                  </a:lnTo>
                  <a:lnTo>
                    <a:pt x="133" y="501"/>
                  </a:lnTo>
                  <a:lnTo>
                    <a:pt x="136" y="503"/>
                  </a:lnTo>
                  <a:lnTo>
                    <a:pt x="136" y="50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600">
                <a:solidFill>
                  <a:schemeClr val="bg1"/>
                </a:solidFill>
                <a:latin typeface="Arial" pitchFamily="34" charset="0"/>
                <a:cs typeface="Arial" pitchFamily="34" charset="0"/>
              </a:endParaRPr>
            </a:p>
          </p:txBody>
        </p:sp>
      </p:grpSp>
      <p:sp>
        <p:nvSpPr>
          <p:cNvPr id="151" name="TextBox 150"/>
          <p:cNvSpPr txBox="1"/>
          <p:nvPr/>
        </p:nvSpPr>
        <p:spPr>
          <a:xfrm>
            <a:off x="4865732" y="4011910"/>
            <a:ext cx="788629" cy="400110"/>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1000" dirty="0" smtClean="0">
                <a:solidFill>
                  <a:schemeClr val="bg1"/>
                </a:solidFill>
                <a:latin typeface="Arial" pitchFamily="34" charset="0"/>
                <a:ea typeface="微软雅黑" pitchFamily="34" charset="-122"/>
                <a:cs typeface="Arial" pitchFamily="34" charset="0"/>
              </a:rPr>
              <a:t>学校老师</a:t>
            </a:r>
            <a:endParaRPr lang="en-US" altLang="zh-CN" sz="1000" dirty="0" smtClean="0">
              <a:solidFill>
                <a:schemeClr val="bg1"/>
              </a:solidFill>
              <a:latin typeface="Arial" pitchFamily="34" charset="0"/>
              <a:ea typeface="微软雅黑" pitchFamily="34" charset="-122"/>
              <a:cs typeface="Arial" pitchFamily="34" charset="0"/>
            </a:endParaRPr>
          </a:p>
          <a:p>
            <a:r>
              <a:rPr lang="zh-CN" altLang="en-US" sz="1000" dirty="0" smtClean="0">
                <a:solidFill>
                  <a:schemeClr val="bg1"/>
                </a:solidFill>
                <a:latin typeface="Arial" pitchFamily="34" charset="0"/>
                <a:ea typeface="微软雅黑" pitchFamily="34" charset="-122"/>
                <a:cs typeface="Arial" pitchFamily="34" charset="0"/>
              </a:rPr>
              <a:t>有线接入</a:t>
            </a:r>
            <a:endParaRPr lang="en-US" altLang="zh-CN" sz="1000" dirty="0" smtClean="0">
              <a:solidFill>
                <a:schemeClr val="bg1"/>
              </a:solidFill>
              <a:latin typeface="Arial" pitchFamily="34" charset="0"/>
              <a:ea typeface="微软雅黑" pitchFamily="34" charset="-122"/>
              <a:cs typeface="Arial" pitchFamily="34" charset="0"/>
            </a:endParaRPr>
          </a:p>
        </p:txBody>
      </p:sp>
      <p:sp>
        <p:nvSpPr>
          <p:cNvPr id="152" name="TextBox 151"/>
          <p:cNvSpPr txBox="1"/>
          <p:nvPr/>
        </p:nvSpPr>
        <p:spPr>
          <a:xfrm>
            <a:off x="5055164" y="1351273"/>
            <a:ext cx="860611" cy="246221"/>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1000" dirty="0" smtClean="0">
                <a:solidFill>
                  <a:schemeClr val="bg1"/>
                </a:solidFill>
                <a:latin typeface="Arial" pitchFamily="34" charset="0"/>
                <a:ea typeface="微软雅黑" pitchFamily="34" charset="-122"/>
                <a:cs typeface="Arial" pitchFamily="34" charset="0"/>
              </a:rPr>
              <a:t>数据中心</a:t>
            </a:r>
            <a:endParaRPr lang="en-US" altLang="zh-CN" sz="1000" dirty="0" smtClean="0">
              <a:solidFill>
                <a:schemeClr val="bg1"/>
              </a:solidFill>
              <a:latin typeface="Arial" pitchFamily="34" charset="0"/>
              <a:ea typeface="微软雅黑" pitchFamily="34" charset="-122"/>
              <a:cs typeface="Arial" pitchFamily="34" charset="0"/>
            </a:endParaRPr>
          </a:p>
        </p:txBody>
      </p:sp>
      <p:sp>
        <p:nvSpPr>
          <p:cNvPr id="153" name="TextBox 152"/>
          <p:cNvSpPr txBox="1"/>
          <p:nvPr/>
        </p:nvSpPr>
        <p:spPr>
          <a:xfrm>
            <a:off x="6910840" y="2730639"/>
            <a:ext cx="973528" cy="246221"/>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1000" dirty="0" smtClean="0">
                <a:solidFill>
                  <a:schemeClr val="bg1"/>
                </a:solidFill>
                <a:latin typeface="Arial" pitchFamily="34" charset="0"/>
                <a:ea typeface="微软雅黑" pitchFamily="34" charset="-122"/>
                <a:cs typeface="Arial" pitchFamily="34" charset="0"/>
              </a:rPr>
              <a:t>敏捷交换机</a:t>
            </a:r>
            <a:endParaRPr lang="en-US" altLang="zh-CN" sz="1000" dirty="0" smtClean="0">
              <a:solidFill>
                <a:schemeClr val="bg1"/>
              </a:solidFill>
              <a:latin typeface="Arial" pitchFamily="34" charset="0"/>
              <a:ea typeface="微软雅黑" pitchFamily="34" charset="-122"/>
              <a:cs typeface="Arial" pitchFamily="34" charset="0"/>
            </a:endParaRPr>
          </a:p>
        </p:txBody>
      </p:sp>
      <p:grpSp>
        <p:nvGrpSpPr>
          <p:cNvPr id="13" name="组合 398"/>
          <p:cNvGrpSpPr/>
          <p:nvPr/>
        </p:nvGrpSpPr>
        <p:grpSpPr>
          <a:xfrm>
            <a:off x="4873528" y="1743335"/>
            <a:ext cx="365775" cy="497339"/>
            <a:chOff x="10287403" y="1826574"/>
            <a:chExt cx="2327266" cy="2817813"/>
          </a:xfrm>
          <a:solidFill>
            <a:srgbClr val="C00000"/>
          </a:solidFill>
        </p:grpSpPr>
        <p:sp>
          <p:nvSpPr>
            <p:cNvPr id="155"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56"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57"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58"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59"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0"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1"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2"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3"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4"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5"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6"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7"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8"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69"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0"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1"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2"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3"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4"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5"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6"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7"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8"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79"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0"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1"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2"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3"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4"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5"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6"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7"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8"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89"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0"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1"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2"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3"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4"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5"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6"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7"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8"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199"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0"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1"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2"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3"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4"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5"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6"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7"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8"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09"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0"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1"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2"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3"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4"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5"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6"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7"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8"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19"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0"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1"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2"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3"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4"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5"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6"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7"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8"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29"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0"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1"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2"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3"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4"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5"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6"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7"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8"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39"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0"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1"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2"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3"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4"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5"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6"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7"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8"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49"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0"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1"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2"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3"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4"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5"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6"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7"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8"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59"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0"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1"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2"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3"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4"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5"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6"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7"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8"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69"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70"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71"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72"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73"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74"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75"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sp>
          <p:nvSpPr>
            <p:cNvPr id="276" name="Freeform 142"/>
            <p:cNvSpPr>
              <a:spLocks noEditPoints="1"/>
            </p:cNvSpPr>
            <p:nvPr/>
          </p:nvSpPr>
          <p:spPr bwMode="auto">
            <a:xfrm>
              <a:off x="11451031"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round/>
              <a:headEnd/>
              <a:tailEnd/>
            </a:ln>
          </p:spPr>
          <p:txBody>
            <a:bodyPr/>
            <a:lstStyle/>
            <a:p>
              <a:pPr>
                <a:defRPr/>
              </a:pPr>
              <a:endParaRPr lang="zh-CN" altLang="en-US" sz="600">
                <a:solidFill>
                  <a:schemeClr val="bg1"/>
                </a:solidFill>
                <a:latin typeface="Arial" pitchFamily="34" charset="0"/>
                <a:ea typeface="微软雅黑" pitchFamily="34" charset="-122"/>
                <a:cs typeface="Arial" pitchFamily="34" charset="0"/>
              </a:endParaRPr>
            </a:p>
          </p:txBody>
        </p:sp>
      </p:grpSp>
      <p:sp>
        <p:nvSpPr>
          <p:cNvPr id="277" name="Freeform 51"/>
          <p:cNvSpPr>
            <a:spLocks noEditPoints="1"/>
          </p:cNvSpPr>
          <p:nvPr/>
        </p:nvSpPr>
        <p:spPr bwMode="auto">
          <a:xfrm>
            <a:off x="5435003" y="4105960"/>
            <a:ext cx="369458" cy="237294"/>
          </a:xfrm>
          <a:custGeom>
            <a:avLst/>
            <a:gdLst/>
            <a:ahLst/>
            <a:cxnLst>
              <a:cxn ang="0">
                <a:pos x="236" y="128"/>
              </a:cxn>
              <a:cxn ang="0">
                <a:pos x="234" y="128"/>
              </a:cxn>
              <a:cxn ang="0">
                <a:pos x="234" y="8"/>
              </a:cxn>
              <a:cxn ang="0">
                <a:pos x="234" y="8"/>
              </a:cxn>
              <a:cxn ang="0">
                <a:pos x="232" y="2"/>
              </a:cxn>
              <a:cxn ang="0">
                <a:pos x="232" y="2"/>
              </a:cxn>
              <a:cxn ang="0">
                <a:pos x="226" y="0"/>
              </a:cxn>
              <a:cxn ang="0">
                <a:pos x="22" y="0"/>
              </a:cxn>
              <a:cxn ang="0">
                <a:pos x="22" y="0"/>
              </a:cxn>
              <a:cxn ang="0">
                <a:pos x="18" y="2"/>
              </a:cxn>
              <a:cxn ang="0">
                <a:pos x="18" y="2"/>
              </a:cxn>
              <a:cxn ang="0">
                <a:pos x="16" y="8"/>
              </a:cxn>
              <a:cxn ang="0">
                <a:pos x="16" y="128"/>
              </a:cxn>
              <a:cxn ang="0">
                <a:pos x="12" y="128"/>
              </a:cxn>
              <a:cxn ang="0">
                <a:pos x="12" y="128"/>
              </a:cxn>
              <a:cxn ang="0">
                <a:pos x="8" y="130"/>
              </a:cxn>
              <a:cxn ang="0">
                <a:pos x="4" y="132"/>
              </a:cxn>
              <a:cxn ang="0">
                <a:pos x="0" y="136"/>
              </a:cxn>
              <a:cxn ang="0">
                <a:pos x="0" y="142"/>
              </a:cxn>
              <a:cxn ang="0">
                <a:pos x="0" y="142"/>
              </a:cxn>
              <a:cxn ang="0">
                <a:pos x="0" y="148"/>
              </a:cxn>
              <a:cxn ang="0">
                <a:pos x="4" y="152"/>
              </a:cxn>
              <a:cxn ang="0">
                <a:pos x="8" y="154"/>
              </a:cxn>
              <a:cxn ang="0">
                <a:pos x="12" y="156"/>
              </a:cxn>
              <a:cxn ang="0">
                <a:pos x="236" y="156"/>
              </a:cxn>
              <a:cxn ang="0">
                <a:pos x="236" y="156"/>
              </a:cxn>
              <a:cxn ang="0">
                <a:pos x="242" y="154"/>
              </a:cxn>
              <a:cxn ang="0">
                <a:pos x="246" y="152"/>
              </a:cxn>
              <a:cxn ang="0">
                <a:pos x="248" y="148"/>
              </a:cxn>
              <a:cxn ang="0">
                <a:pos x="250" y="142"/>
              </a:cxn>
              <a:cxn ang="0">
                <a:pos x="250" y="142"/>
              </a:cxn>
              <a:cxn ang="0">
                <a:pos x="248" y="136"/>
              </a:cxn>
              <a:cxn ang="0">
                <a:pos x="246" y="132"/>
              </a:cxn>
              <a:cxn ang="0">
                <a:pos x="242" y="130"/>
              </a:cxn>
              <a:cxn ang="0">
                <a:pos x="236" y="128"/>
              </a:cxn>
              <a:cxn ang="0">
                <a:pos x="236" y="128"/>
              </a:cxn>
              <a:cxn ang="0">
                <a:pos x="168" y="146"/>
              </a:cxn>
              <a:cxn ang="0">
                <a:pos x="168" y="146"/>
              </a:cxn>
              <a:cxn ang="0">
                <a:pos x="166" y="148"/>
              </a:cxn>
              <a:cxn ang="0">
                <a:pos x="84" y="148"/>
              </a:cxn>
              <a:cxn ang="0">
                <a:pos x="84" y="148"/>
              </a:cxn>
              <a:cxn ang="0">
                <a:pos x="82" y="146"/>
              </a:cxn>
              <a:cxn ang="0">
                <a:pos x="82" y="134"/>
              </a:cxn>
              <a:cxn ang="0">
                <a:pos x="82" y="134"/>
              </a:cxn>
              <a:cxn ang="0">
                <a:pos x="84" y="132"/>
              </a:cxn>
              <a:cxn ang="0">
                <a:pos x="166" y="132"/>
              </a:cxn>
              <a:cxn ang="0">
                <a:pos x="166" y="132"/>
              </a:cxn>
              <a:cxn ang="0">
                <a:pos x="168" y="134"/>
              </a:cxn>
              <a:cxn ang="0">
                <a:pos x="168" y="146"/>
              </a:cxn>
              <a:cxn ang="0">
                <a:pos x="224" y="128"/>
              </a:cxn>
              <a:cxn ang="0">
                <a:pos x="26" y="128"/>
              </a:cxn>
              <a:cxn ang="0">
                <a:pos x="26" y="10"/>
              </a:cxn>
              <a:cxn ang="0">
                <a:pos x="224" y="10"/>
              </a:cxn>
              <a:cxn ang="0">
                <a:pos x="224" y="128"/>
              </a:cxn>
            </a:cxnLst>
            <a:rect l="0" t="0" r="r" b="b"/>
            <a:pathLst>
              <a:path w="250" h="156">
                <a:moveTo>
                  <a:pt x="236" y="128"/>
                </a:moveTo>
                <a:lnTo>
                  <a:pt x="234" y="128"/>
                </a:lnTo>
                <a:lnTo>
                  <a:pt x="234" y="8"/>
                </a:lnTo>
                <a:lnTo>
                  <a:pt x="234" y="8"/>
                </a:lnTo>
                <a:lnTo>
                  <a:pt x="232" y="2"/>
                </a:lnTo>
                <a:lnTo>
                  <a:pt x="232" y="2"/>
                </a:lnTo>
                <a:lnTo>
                  <a:pt x="226" y="0"/>
                </a:lnTo>
                <a:lnTo>
                  <a:pt x="22" y="0"/>
                </a:lnTo>
                <a:lnTo>
                  <a:pt x="22" y="0"/>
                </a:lnTo>
                <a:lnTo>
                  <a:pt x="18" y="2"/>
                </a:lnTo>
                <a:lnTo>
                  <a:pt x="18" y="2"/>
                </a:lnTo>
                <a:lnTo>
                  <a:pt x="16" y="8"/>
                </a:lnTo>
                <a:lnTo>
                  <a:pt x="16" y="128"/>
                </a:lnTo>
                <a:lnTo>
                  <a:pt x="12" y="128"/>
                </a:lnTo>
                <a:lnTo>
                  <a:pt x="12" y="128"/>
                </a:lnTo>
                <a:lnTo>
                  <a:pt x="8" y="130"/>
                </a:lnTo>
                <a:lnTo>
                  <a:pt x="4" y="132"/>
                </a:lnTo>
                <a:lnTo>
                  <a:pt x="0" y="136"/>
                </a:lnTo>
                <a:lnTo>
                  <a:pt x="0" y="142"/>
                </a:lnTo>
                <a:lnTo>
                  <a:pt x="0" y="142"/>
                </a:lnTo>
                <a:lnTo>
                  <a:pt x="0" y="148"/>
                </a:lnTo>
                <a:lnTo>
                  <a:pt x="4" y="152"/>
                </a:lnTo>
                <a:lnTo>
                  <a:pt x="8" y="154"/>
                </a:lnTo>
                <a:lnTo>
                  <a:pt x="12" y="156"/>
                </a:lnTo>
                <a:lnTo>
                  <a:pt x="236" y="156"/>
                </a:lnTo>
                <a:lnTo>
                  <a:pt x="236" y="156"/>
                </a:lnTo>
                <a:lnTo>
                  <a:pt x="242" y="154"/>
                </a:lnTo>
                <a:lnTo>
                  <a:pt x="246" y="152"/>
                </a:lnTo>
                <a:lnTo>
                  <a:pt x="248" y="148"/>
                </a:lnTo>
                <a:lnTo>
                  <a:pt x="250" y="142"/>
                </a:lnTo>
                <a:lnTo>
                  <a:pt x="250" y="142"/>
                </a:lnTo>
                <a:lnTo>
                  <a:pt x="248" y="136"/>
                </a:lnTo>
                <a:lnTo>
                  <a:pt x="246" y="132"/>
                </a:lnTo>
                <a:lnTo>
                  <a:pt x="242" y="130"/>
                </a:lnTo>
                <a:lnTo>
                  <a:pt x="236" y="128"/>
                </a:lnTo>
                <a:lnTo>
                  <a:pt x="236" y="128"/>
                </a:lnTo>
                <a:close/>
                <a:moveTo>
                  <a:pt x="168" y="146"/>
                </a:moveTo>
                <a:lnTo>
                  <a:pt x="168" y="146"/>
                </a:lnTo>
                <a:lnTo>
                  <a:pt x="166" y="148"/>
                </a:lnTo>
                <a:lnTo>
                  <a:pt x="84" y="148"/>
                </a:lnTo>
                <a:lnTo>
                  <a:pt x="84" y="148"/>
                </a:lnTo>
                <a:lnTo>
                  <a:pt x="82" y="146"/>
                </a:lnTo>
                <a:lnTo>
                  <a:pt x="82" y="134"/>
                </a:lnTo>
                <a:lnTo>
                  <a:pt x="82" y="134"/>
                </a:lnTo>
                <a:lnTo>
                  <a:pt x="84" y="132"/>
                </a:lnTo>
                <a:lnTo>
                  <a:pt x="166" y="132"/>
                </a:lnTo>
                <a:lnTo>
                  <a:pt x="166" y="132"/>
                </a:lnTo>
                <a:lnTo>
                  <a:pt x="168" y="134"/>
                </a:lnTo>
                <a:lnTo>
                  <a:pt x="168" y="146"/>
                </a:lnTo>
                <a:close/>
                <a:moveTo>
                  <a:pt x="224" y="128"/>
                </a:moveTo>
                <a:lnTo>
                  <a:pt x="26" y="128"/>
                </a:lnTo>
                <a:lnTo>
                  <a:pt x="26" y="10"/>
                </a:lnTo>
                <a:lnTo>
                  <a:pt x="224" y="10"/>
                </a:lnTo>
                <a:lnTo>
                  <a:pt x="224" y="128"/>
                </a:lnTo>
                <a:close/>
              </a:path>
            </a:pathLst>
          </a:custGeom>
          <a:solidFill>
            <a:schemeClr val="bg1">
              <a:lumMod val="75000"/>
            </a:schemeClr>
          </a:solidFill>
          <a:ln w="9525">
            <a:noFill/>
            <a:round/>
            <a:headEnd/>
            <a:tailEnd/>
          </a:ln>
          <a:effectLst/>
        </p:spPr>
        <p:txBody>
          <a:bodyPr lIns="91427" tIns="45714" rIns="91427" bIns="45714"/>
          <a:lstStyle/>
          <a:p>
            <a:pPr>
              <a:defRPr/>
            </a:pPr>
            <a:endParaRPr lang="zh-CN" altLang="en-US" sz="600">
              <a:solidFill>
                <a:schemeClr val="bg1"/>
              </a:solidFill>
              <a:latin typeface="微软雅黑" pitchFamily="34" charset="-122"/>
              <a:ea typeface="微软雅黑" pitchFamily="34" charset="-122"/>
            </a:endParaRPr>
          </a:p>
        </p:txBody>
      </p:sp>
      <p:sp>
        <p:nvSpPr>
          <p:cNvPr id="278" name="TextBox 277"/>
          <p:cNvSpPr txBox="1"/>
          <p:nvPr/>
        </p:nvSpPr>
        <p:spPr>
          <a:xfrm>
            <a:off x="4572000" y="3025888"/>
            <a:ext cx="1857908" cy="553974"/>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lIns="91414" tIns="45708" rIns="91414" bIns="45708">
            <a:spAutoFit/>
          </a:bodyPr>
          <a:lstStyle/>
          <a:p>
            <a:pPr>
              <a:defRPr/>
            </a:pPr>
            <a:r>
              <a:rPr lang="zh-CN" altLang="en-US" sz="1000" b="1" u="sng" dirty="0" smtClean="0">
                <a:solidFill>
                  <a:schemeClr val="bg1"/>
                </a:solidFill>
                <a:latin typeface="Arial" pitchFamily="34" charset="0"/>
                <a:ea typeface="微软雅黑" pitchFamily="34" charset="-122"/>
                <a:cs typeface="Arial" pitchFamily="34" charset="0"/>
              </a:rPr>
              <a:t>②用户</a:t>
            </a:r>
            <a:r>
              <a:rPr lang="zh-CN" altLang="en-US" sz="1000" b="1" u="sng" dirty="0">
                <a:solidFill>
                  <a:schemeClr val="bg1"/>
                </a:solidFill>
                <a:latin typeface="Arial" pitchFamily="34" charset="0"/>
                <a:ea typeface="微软雅黑" pitchFamily="34" charset="-122"/>
                <a:cs typeface="Arial" pitchFamily="34" charset="0"/>
              </a:rPr>
              <a:t>上线认</a:t>
            </a:r>
            <a:r>
              <a:rPr lang="zh-CN" altLang="en-US" sz="1000" b="1" u="sng" dirty="0" smtClean="0">
                <a:solidFill>
                  <a:schemeClr val="bg1"/>
                </a:solidFill>
                <a:latin typeface="Arial" pitchFamily="34" charset="0"/>
                <a:ea typeface="微软雅黑" pitchFamily="34" charset="-122"/>
                <a:cs typeface="Arial" pitchFamily="34" charset="0"/>
              </a:rPr>
              <a:t>证，认证交换机向</a:t>
            </a:r>
            <a:r>
              <a:rPr lang="en-US" altLang="zh-CN" sz="1000" b="1" u="sng" dirty="0" smtClean="0">
                <a:solidFill>
                  <a:schemeClr val="bg1"/>
                </a:solidFill>
                <a:latin typeface="Arial" pitchFamily="34" charset="0"/>
                <a:ea typeface="微软雅黑" pitchFamily="34" charset="-122"/>
                <a:cs typeface="Arial" pitchFamily="34" charset="0"/>
              </a:rPr>
              <a:t>Controller</a:t>
            </a:r>
            <a:r>
              <a:rPr lang="zh-CN" altLang="en-US" sz="1000" b="1" u="sng" dirty="0" smtClean="0">
                <a:solidFill>
                  <a:schemeClr val="bg1"/>
                </a:solidFill>
                <a:latin typeface="Arial" pitchFamily="34" charset="0"/>
                <a:ea typeface="微软雅黑" pitchFamily="34" charset="-122"/>
                <a:cs typeface="Arial" pitchFamily="34" charset="0"/>
              </a:rPr>
              <a:t>请求用户所在组，将新用户加入用户组</a:t>
            </a:r>
            <a:endParaRPr lang="zh-CN" altLang="en-US" sz="1000" b="1" u="sng" dirty="0">
              <a:solidFill>
                <a:schemeClr val="bg1"/>
              </a:solidFill>
              <a:latin typeface="Arial" pitchFamily="34" charset="0"/>
              <a:ea typeface="微软雅黑" pitchFamily="34" charset="-122"/>
              <a:cs typeface="Arial" pitchFamily="34" charset="0"/>
            </a:endParaRPr>
          </a:p>
        </p:txBody>
      </p:sp>
      <p:sp>
        <p:nvSpPr>
          <p:cNvPr id="279" name="TextBox 278"/>
          <p:cNvSpPr txBox="1"/>
          <p:nvPr/>
        </p:nvSpPr>
        <p:spPr>
          <a:xfrm>
            <a:off x="4385351" y="1064221"/>
            <a:ext cx="1338777" cy="246197"/>
          </a:xfrm>
          <a:prstGeom prst="rect">
            <a:avLst/>
          </a:prstGeom>
          <a:noFill/>
        </p:spPr>
        <p:txBody>
          <a:bodyPr wrap="none" lIns="91414" tIns="45708" rIns="91414" bIns="45708">
            <a:spAutoFit/>
          </a:bodyPr>
          <a:lstStyle/>
          <a:p>
            <a:pPr algn="ctr" defTabSz="914140" fontAlgn="auto">
              <a:spcBef>
                <a:spcPts val="0"/>
              </a:spcBef>
              <a:spcAft>
                <a:spcPts val="0"/>
              </a:spcAft>
              <a:defRPr/>
            </a:pPr>
            <a:r>
              <a:rPr lang="zh-CN" altLang="en-US" sz="1000" b="1" u="sng" kern="0" dirty="0">
                <a:solidFill>
                  <a:schemeClr val="bg1"/>
                </a:solidFill>
                <a:latin typeface="微软雅黑" pitchFamily="34" charset="-122"/>
                <a:ea typeface="微软雅黑" pitchFamily="34" charset="-122"/>
              </a:rPr>
              <a:t>①策略定</a:t>
            </a:r>
            <a:r>
              <a:rPr lang="zh-CN" altLang="en-US" sz="1000" b="1" u="sng" kern="0" dirty="0" smtClean="0">
                <a:solidFill>
                  <a:schemeClr val="bg1"/>
                </a:solidFill>
                <a:latin typeface="微软雅黑" pitchFamily="34" charset="-122"/>
                <a:ea typeface="微软雅黑" pitchFamily="34" charset="-122"/>
              </a:rPr>
              <a:t>义下发同步</a:t>
            </a:r>
            <a:endParaRPr lang="zh-CN" altLang="en-US" sz="1000" b="1" u="sng" kern="0" dirty="0">
              <a:solidFill>
                <a:schemeClr val="bg1"/>
              </a:solidFill>
              <a:latin typeface="微软雅黑" pitchFamily="34" charset="-122"/>
              <a:ea typeface="微软雅黑" pitchFamily="34" charset="-122"/>
            </a:endParaRPr>
          </a:p>
        </p:txBody>
      </p:sp>
      <p:sp>
        <p:nvSpPr>
          <p:cNvPr id="280" name="TextBox 279"/>
          <p:cNvSpPr txBox="1"/>
          <p:nvPr/>
        </p:nvSpPr>
        <p:spPr>
          <a:xfrm>
            <a:off x="7039287" y="2012444"/>
            <a:ext cx="1972633" cy="553974"/>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lIns="91414" tIns="45708" rIns="91414" bIns="45708">
            <a:spAutoFit/>
          </a:bodyPr>
          <a:lstStyle/>
          <a:p>
            <a:pPr>
              <a:defRPr/>
            </a:pPr>
            <a:r>
              <a:rPr lang="zh-CN" altLang="en-US" sz="1000" b="1" u="sng" dirty="0" smtClean="0">
                <a:solidFill>
                  <a:schemeClr val="bg1"/>
                </a:solidFill>
                <a:latin typeface="Arial" pitchFamily="34" charset="0"/>
                <a:ea typeface="微软雅黑" pitchFamily="34" charset="-122"/>
                <a:cs typeface="Arial" pitchFamily="34" charset="0"/>
              </a:rPr>
              <a:t>③用户发起业务流，业务流到达认证交换机。交换机检测源组</a:t>
            </a:r>
            <a:r>
              <a:rPr lang="en-US" altLang="zh-CN" sz="1000" b="1" u="sng" dirty="0" smtClean="0">
                <a:solidFill>
                  <a:schemeClr val="bg1"/>
                </a:solidFill>
                <a:latin typeface="Arial" pitchFamily="34" charset="0"/>
                <a:ea typeface="微软雅黑" pitchFamily="34" charset="-122"/>
                <a:cs typeface="Arial" pitchFamily="34" charset="0"/>
              </a:rPr>
              <a:t>/</a:t>
            </a:r>
            <a:r>
              <a:rPr lang="zh-CN" altLang="en-US" sz="1000" b="1" u="sng" dirty="0" smtClean="0">
                <a:solidFill>
                  <a:schemeClr val="bg1"/>
                </a:solidFill>
                <a:latin typeface="Arial" pitchFamily="34" charset="0"/>
                <a:ea typeface="微软雅黑" pitchFamily="34" charset="-122"/>
                <a:cs typeface="Arial" pitchFamily="34" charset="0"/>
              </a:rPr>
              <a:t>目的组，执行组间策略</a:t>
            </a:r>
            <a:endParaRPr lang="zh-CN" altLang="en-US" sz="1000" b="1" u="sng" dirty="0">
              <a:solidFill>
                <a:schemeClr val="bg1"/>
              </a:solidFill>
              <a:latin typeface="Arial" pitchFamily="34" charset="0"/>
              <a:ea typeface="微软雅黑" pitchFamily="34" charset="-122"/>
              <a:cs typeface="Arial" pitchFamily="34" charset="0"/>
            </a:endParaRPr>
          </a:p>
        </p:txBody>
      </p:sp>
      <p:sp>
        <p:nvSpPr>
          <p:cNvPr id="288" name="TextBox 287"/>
          <p:cNvSpPr txBox="1"/>
          <p:nvPr/>
        </p:nvSpPr>
        <p:spPr>
          <a:xfrm>
            <a:off x="4116523" y="1793436"/>
            <a:ext cx="860611" cy="400110"/>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ltLang="zh-CN" sz="1000" dirty="0" smtClean="0">
                <a:solidFill>
                  <a:schemeClr val="tx1"/>
                </a:solidFill>
                <a:latin typeface="Arial" pitchFamily="34" charset="0"/>
                <a:ea typeface="微软雅黑" pitchFamily="34" charset="-122"/>
                <a:cs typeface="Arial" pitchFamily="34" charset="0"/>
              </a:rPr>
              <a:t>Agile</a:t>
            </a:r>
          </a:p>
          <a:p>
            <a:pPr algn="ctr"/>
            <a:r>
              <a:rPr lang="en-US" altLang="zh-CN" sz="1000" dirty="0" smtClean="0">
                <a:solidFill>
                  <a:schemeClr val="tx1"/>
                </a:solidFill>
                <a:latin typeface="Arial" pitchFamily="34" charset="0"/>
                <a:ea typeface="微软雅黑" pitchFamily="34" charset="-122"/>
                <a:cs typeface="Arial" pitchFamily="34" charset="0"/>
              </a:rPr>
              <a:t>Controller</a:t>
            </a:r>
          </a:p>
        </p:txBody>
      </p:sp>
      <p:sp>
        <p:nvSpPr>
          <p:cNvPr id="289" name="TextBox 288"/>
          <p:cNvSpPr txBox="1"/>
          <p:nvPr/>
        </p:nvSpPr>
        <p:spPr>
          <a:xfrm>
            <a:off x="7243172" y="4061004"/>
            <a:ext cx="788629" cy="400110"/>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1000" dirty="0" smtClean="0">
                <a:solidFill>
                  <a:schemeClr val="bg1"/>
                </a:solidFill>
                <a:latin typeface="Arial" pitchFamily="34" charset="0"/>
                <a:ea typeface="微软雅黑" pitchFamily="34" charset="-122"/>
                <a:cs typeface="Arial" pitchFamily="34" charset="0"/>
              </a:rPr>
              <a:t>访客</a:t>
            </a:r>
            <a:endParaRPr lang="en-US" altLang="zh-CN" sz="1000" dirty="0" smtClean="0">
              <a:solidFill>
                <a:schemeClr val="bg1"/>
              </a:solidFill>
              <a:latin typeface="Arial" pitchFamily="34" charset="0"/>
              <a:ea typeface="微软雅黑" pitchFamily="34" charset="-122"/>
              <a:cs typeface="Arial" pitchFamily="34" charset="0"/>
            </a:endParaRPr>
          </a:p>
          <a:p>
            <a:r>
              <a:rPr lang="en-US" altLang="zh-CN" sz="1000" dirty="0" smtClean="0">
                <a:solidFill>
                  <a:schemeClr val="bg1"/>
                </a:solidFill>
                <a:latin typeface="Arial" pitchFamily="34" charset="0"/>
                <a:ea typeface="微软雅黑" pitchFamily="34" charset="-122"/>
                <a:cs typeface="Arial" pitchFamily="34" charset="0"/>
              </a:rPr>
              <a:t>WIFI</a:t>
            </a:r>
            <a:r>
              <a:rPr lang="zh-CN" altLang="en-US" sz="1000" dirty="0" smtClean="0">
                <a:solidFill>
                  <a:schemeClr val="bg1"/>
                </a:solidFill>
                <a:latin typeface="Arial" pitchFamily="34" charset="0"/>
                <a:ea typeface="微软雅黑" pitchFamily="34" charset="-122"/>
                <a:cs typeface="Arial" pitchFamily="34" charset="0"/>
              </a:rPr>
              <a:t>接入</a:t>
            </a:r>
            <a:endParaRPr lang="en-US" altLang="zh-CN" sz="1000" dirty="0" smtClean="0">
              <a:solidFill>
                <a:schemeClr val="bg1"/>
              </a:solidFill>
              <a:latin typeface="Arial" pitchFamily="34" charset="0"/>
              <a:ea typeface="微软雅黑" pitchFamily="34" charset="-122"/>
              <a:cs typeface="Arial" pitchFamily="34" charset="0"/>
            </a:endParaRPr>
          </a:p>
        </p:txBody>
      </p:sp>
      <p:sp>
        <p:nvSpPr>
          <p:cNvPr id="290" name="Freeform 51"/>
          <p:cNvSpPr>
            <a:spLocks noEditPoints="1"/>
          </p:cNvSpPr>
          <p:nvPr/>
        </p:nvSpPr>
        <p:spPr bwMode="auto">
          <a:xfrm>
            <a:off x="6623723" y="4116120"/>
            <a:ext cx="369458" cy="237294"/>
          </a:xfrm>
          <a:custGeom>
            <a:avLst/>
            <a:gdLst/>
            <a:ahLst/>
            <a:cxnLst>
              <a:cxn ang="0">
                <a:pos x="236" y="128"/>
              </a:cxn>
              <a:cxn ang="0">
                <a:pos x="234" y="128"/>
              </a:cxn>
              <a:cxn ang="0">
                <a:pos x="234" y="8"/>
              </a:cxn>
              <a:cxn ang="0">
                <a:pos x="234" y="8"/>
              </a:cxn>
              <a:cxn ang="0">
                <a:pos x="232" y="2"/>
              </a:cxn>
              <a:cxn ang="0">
                <a:pos x="232" y="2"/>
              </a:cxn>
              <a:cxn ang="0">
                <a:pos x="226" y="0"/>
              </a:cxn>
              <a:cxn ang="0">
                <a:pos x="22" y="0"/>
              </a:cxn>
              <a:cxn ang="0">
                <a:pos x="22" y="0"/>
              </a:cxn>
              <a:cxn ang="0">
                <a:pos x="18" y="2"/>
              </a:cxn>
              <a:cxn ang="0">
                <a:pos x="18" y="2"/>
              </a:cxn>
              <a:cxn ang="0">
                <a:pos x="16" y="8"/>
              </a:cxn>
              <a:cxn ang="0">
                <a:pos x="16" y="128"/>
              </a:cxn>
              <a:cxn ang="0">
                <a:pos x="12" y="128"/>
              </a:cxn>
              <a:cxn ang="0">
                <a:pos x="12" y="128"/>
              </a:cxn>
              <a:cxn ang="0">
                <a:pos x="8" y="130"/>
              </a:cxn>
              <a:cxn ang="0">
                <a:pos x="4" y="132"/>
              </a:cxn>
              <a:cxn ang="0">
                <a:pos x="0" y="136"/>
              </a:cxn>
              <a:cxn ang="0">
                <a:pos x="0" y="142"/>
              </a:cxn>
              <a:cxn ang="0">
                <a:pos x="0" y="142"/>
              </a:cxn>
              <a:cxn ang="0">
                <a:pos x="0" y="148"/>
              </a:cxn>
              <a:cxn ang="0">
                <a:pos x="4" y="152"/>
              </a:cxn>
              <a:cxn ang="0">
                <a:pos x="8" y="154"/>
              </a:cxn>
              <a:cxn ang="0">
                <a:pos x="12" y="156"/>
              </a:cxn>
              <a:cxn ang="0">
                <a:pos x="236" y="156"/>
              </a:cxn>
              <a:cxn ang="0">
                <a:pos x="236" y="156"/>
              </a:cxn>
              <a:cxn ang="0">
                <a:pos x="242" y="154"/>
              </a:cxn>
              <a:cxn ang="0">
                <a:pos x="246" y="152"/>
              </a:cxn>
              <a:cxn ang="0">
                <a:pos x="248" y="148"/>
              </a:cxn>
              <a:cxn ang="0">
                <a:pos x="250" y="142"/>
              </a:cxn>
              <a:cxn ang="0">
                <a:pos x="250" y="142"/>
              </a:cxn>
              <a:cxn ang="0">
                <a:pos x="248" y="136"/>
              </a:cxn>
              <a:cxn ang="0">
                <a:pos x="246" y="132"/>
              </a:cxn>
              <a:cxn ang="0">
                <a:pos x="242" y="130"/>
              </a:cxn>
              <a:cxn ang="0">
                <a:pos x="236" y="128"/>
              </a:cxn>
              <a:cxn ang="0">
                <a:pos x="236" y="128"/>
              </a:cxn>
              <a:cxn ang="0">
                <a:pos x="168" y="146"/>
              </a:cxn>
              <a:cxn ang="0">
                <a:pos x="168" y="146"/>
              </a:cxn>
              <a:cxn ang="0">
                <a:pos x="166" y="148"/>
              </a:cxn>
              <a:cxn ang="0">
                <a:pos x="84" y="148"/>
              </a:cxn>
              <a:cxn ang="0">
                <a:pos x="84" y="148"/>
              </a:cxn>
              <a:cxn ang="0">
                <a:pos x="82" y="146"/>
              </a:cxn>
              <a:cxn ang="0">
                <a:pos x="82" y="134"/>
              </a:cxn>
              <a:cxn ang="0">
                <a:pos x="82" y="134"/>
              </a:cxn>
              <a:cxn ang="0">
                <a:pos x="84" y="132"/>
              </a:cxn>
              <a:cxn ang="0">
                <a:pos x="166" y="132"/>
              </a:cxn>
              <a:cxn ang="0">
                <a:pos x="166" y="132"/>
              </a:cxn>
              <a:cxn ang="0">
                <a:pos x="168" y="134"/>
              </a:cxn>
              <a:cxn ang="0">
                <a:pos x="168" y="146"/>
              </a:cxn>
              <a:cxn ang="0">
                <a:pos x="224" y="128"/>
              </a:cxn>
              <a:cxn ang="0">
                <a:pos x="26" y="128"/>
              </a:cxn>
              <a:cxn ang="0">
                <a:pos x="26" y="10"/>
              </a:cxn>
              <a:cxn ang="0">
                <a:pos x="224" y="10"/>
              </a:cxn>
              <a:cxn ang="0">
                <a:pos x="224" y="128"/>
              </a:cxn>
            </a:cxnLst>
            <a:rect l="0" t="0" r="r" b="b"/>
            <a:pathLst>
              <a:path w="250" h="156">
                <a:moveTo>
                  <a:pt x="236" y="128"/>
                </a:moveTo>
                <a:lnTo>
                  <a:pt x="234" y="128"/>
                </a:lnTo>
                <a:lnTo>
                  <a:pt x="234" y="8"/>
                </a:lnTo>
                <a:lnTo>
                  <a:pt x="234" y="8"/>
                </a:lnTo>
                <a:lnTo>
                  <a:pt x="232" y="2"/>
                </a:lnTo>
                <a:lnTo>
                  <a:pt x="232" y="2"/>
                </a:lnTo>
                <a:lnTo>
                  <a:pt x="226" y="0"/>
                </a:lnTo>
                <a:lnTo>
                  <a:pt x="22" y="0"/>
                </a:lnTo>
                <a:lnTo>
                  <a:pt x="22" y="0"/>
                </a:lnTo>
                <a:lnTo>
                  <a:pt x="18" y="2"/>
                </a:lnTo>
                <a:lnTo>
                  <a:pt x="18" y="2"/>
                </a:lnTo>
                <a:lnTo>
                  <a:pt x="16" y="8"/>
                </a:lnTo>
                <a:lnTo>
                  <a:pt x="16" y="128"/>
                </a:lnTo>
                <a:lnTo>
                  <a:pt x="12" y="128"/>
                </a:lnTo>
                <a:lnTo>
                  <a:pt x="12" y="128"/>
                </a:lnTo>
                <a:lnTo>
                  <a:pt x="8" y="130"/>
                </a:lnTo>
                <a:lnTo>
                  <a:pt x="4" y="132"/>
                </a:lnTo>
                <a:lnTo>
                  <a:pt x="0" y="136"/>
                </a:lnTo>
                <a:lnTo>
                  <a:pt x="0" y="142"/>
                </a:lnTo>
                <a:lnTo>
                  <a:pt x="0" y="142"/>
                </a:lnTo>
                <a:lnTo>
                  <a:pt x="0" y="148"/>
                </a:lnTo>
                <a:lnTo>
                  <a:pt x="4" y="152"/>
                </a:lnTo>
                <a:lnTo>
                  <a:pt x="8" y="154"/>
                </a:lnTo>
                <a:lnTo>
                  <a:pt x="12" y="156"/>
                </a:lnTo>
                <a:lnTo>
                  <a:pt x="236" y="156"/>
                </a:lnTo>
                <a:lnTo>
                  <a:pt x="236" y="156"/>
                </a:lnTo>
                <a:lnTo>
                  <a:pt x="242" y="154"/>
                </a:lnTo>
                <a:lnTo>
                  <a:pt x="246" y="152"/>
                </a:lnTo>
                <a:lnTo>
                  <a:pt x="248" y="148"/>
                </a:lnTo>
                <a:lnTo>
                  <a:pt x="250" y="142"/>
                </a:lnTo>
                <a:lnTo>
                  <a:pt x="250" y="142"/>
                </a:lnTo>
                <a:lnTo>
                  <a:pt x="248" y="136"/>
                </a:lnTo>
                <a:lnTo>
                  <a:pt x="246" y="132"/>
                </a:lnTo>
                <a:lnTo>
                  <a:pt x="242" y="130"/>
                </a:lnTo>
                <a:lnTo>
                  <a:pt x="236" y="128"/>
                </a:lnTo>
                <a:lnTo>
                  <a:pt x="236" y="128"/>
                </a:lnTo>
                <a:close/>
                <a:moveTo>
                  <a:pt x="168" y="146"/>
                </a:moveTo>
                <a:lnTo>
                  <a:pt x="168" y="146"/>
                </a:lnTo>
                <a:lnTo>
                  <a:pt x="166" y="148"/>
                </a:lnTo>
                <a:lnTo>
                  <a:pt x="84" y="148"/>
                </a:lnTo>
                <a:lnTo>
                  <a:pt x="84" y="148"/>
                </a:lnTo>
                <a:lnTo>
                  <a:pt x="82" y="146"/>
                </a:lnTo>
                <a:lnTo>
                  <a:pt x="82" y="134"/>
                </a:lnTo>
                <a:lnTo>
                  <a:pt x="82" y="134"/>
                </a:lnTo>
                <a:lnTo>
                  <a:pt x="84" y="132"/>
                </a:lnTo>
                <a:lnTo>
                  <a:pt x="166" y="132"/>
                </a:lnTo>
                <a:lnTo>
                  <a:pt x="166" y="132"/>
                </a:lnTo>
                <a:lnTo>
                  <a:pt x="168" y="134"/>
                </a:lnTo>
                <a:lnTo>
                  <a:pt x="168" y="146"/>
                </a:lnTo>
                <a:close/>
                <a:moveTo>
                  <a:pt x="224" y="128"/>
                </a:moveTo>
                <a:lnTo>
                  <a:pt x="26" y="128"/>
                </a:lnTo>
                <a:lnTo>
                  <a:pt x="26" y="10"/>
                </a:lnTo>
                <a:lnTo>
                  <a:pt x="224" y="10"/>
                </a:lnTo>
                <a:lnTo>
                  <a:pt x="224" y="128"/>
                </a:lnTo>
                <a:close/>
              </a:path>
            </a:pathLst>
          </a:custGeom>
          <a:solidFill>
            <a:schemeClr val="bg1">
              <a:lumMod val="75000"/>
            </a:schemeClr>
          </a:solidFill>
          <a:ln w="9525">
            <a:noFill/>
            <a:round/>
            <a:headEnd/>
            <a:tailEnd/>
          </a:ln>
          <a:effectLst/>
        </p:spPr>
        <p:txBody>
          <a:bodyPr lIns="91427" tIns="45714" rIns="91427" bIns="45714"/>
          <a:lstStyle/>
          <a:p>
            <a:pPr>
              <a:defRPr/>
            </a:pPr>
            <a:endParaRPr lang="zh-CN" altLang="en-US" sz="600">
              <a:solidFill>
                <a:schemeClr val="bg1"/>
              </a:solidFill>
              <a:latin typeface="微软雅黑" pitchFamily="34" charset="-122"/>
              <a:ea typeface="微软雅黑" pitchFamily="34" charset="-122"/>
            </a:endParaRPr>
          </a:p>
        </p:txBody>
      </p:sp>
      <p:sp>
        <p:nvSpPr>
          <p:cNvPr id="291" name="TextBox 290"/>
          <p:cNvSpPr txBox="1"/>
          <p:nvPr/>
        </p:nvSpPr>
        <p:spPr>
          <a:xfrm>
            <a:off x="5796136" y="4011910"/>
            <a:ext cx="919463" cy="400110"/>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1000" dirty="0" smtClean="0">
                <a:solidFill>
                  <a:schemeClr val="bg1"/>
                </a:solidFill>
                <a:latin typeface="Arial" pitchFamily="34" charset="0"/>
                <a:ea typeface="微软雅黑" pitchFamily="34" charset="-122"/>
                <a:cs typeface="Arial" pitchFamily="34" charset="0"/>
              </a:rPr>
              <a:t>在校学生</a:t>
            </a:r>
            <a:endParaRPr lang="en-US" altLang="zh-CN" sz="1000" dirty="0" smtClean="0">
              <a:solidFill>
                <a:schemeClr val="bg1"/>
              </a:solidFill>
              <a:latin typeface="Arial" pitchFamily="34" charset="0"/>
              <a:ea typeface="微软雅黑" pitchFamily="34" charset="-122"/>
              <a:cs typeface="Arial" pitchFamily="34" charset="0"/>
            </a:endParaRPr>
          </a:p>
          <a:p>
            <a:r>
              <a:rPr lang="zh-CN" altLang="en-US" sz="1000" dirty="0" smtClean="0">
                <a:solidFill>
                  <a:schemeClr val="bg1"/>
                </a:solidFill>
                <a:latin typeface="Arial" pitchFamily="34" charset="0"/>
                <a:ea typeface="微软雅黑" pitchFamily="34" charset="-122"/>
                <a:cs typeface="Arial" pitchFamily="34" charset="0"/>
              </a:rPr>
              <a:t>有线</a:t>
            </a:r>
            <a:r>
              <a:rPr lang="en-US" altLang="zh-CN" sz="1000" dirty="0" smtClean="0">
                <a:solidFill>
                  <a:schemeClr val="bg1"/>
                </a:solidFill>
                <a:latin typeface="Arial" pitchFamily="34" charset="0"/>
                <a:ea typeface="微软雅黑" pitchFamily="34" charset="-122"/>
                <a:cs typeface="Arial" pitchFamily="34" charset="0"/>
              </a:rPr>
              <a:t>/</a:t>
            </a:r>
            <a:r>
              <a:rPr lang="en-US" altLang="zh-CN" sz="1000" dirty="0" err="1" smtClean="0">
                <a:solidFill>
                  <a:schemeClr val="bg1"/>
                </a:solidFill>
                <a:latin typeface="Arial" pitchFamily="34" charset="0"/>
                <a:ea typeface="微软雅黑" pitchFamily="34" charset="-122"/>
                <a:cs typeface="Arial" pitchFamily="34" charset="0"/>
              </a:rPr>
              <a:t>wifi</a:t>
            </a:r>
            <a:r>
              <a:rPr lang="zh-CN" altLang="en-US" sz="1000" dirty="0" smtClean="0">
                <a:solidFill>
                  <a:schemeClr val="bg1"/>
                </a:solidFill>
                <a:latin typeface="Arial" pitchFamily="34" charset="0"/>
                <a:ea typeface="微软雅黑" pitchFamily="34" charset="-122"/>
                <a:cs typeface="Arial" pitchFamily="34" charset="0"/>
              </a:rPr>
              <a:t>接入</a:t>
            </a:r>
            <a:endParaRPr lang="en-US" altLang="zh-CN" sz="1000" dirty="0" smtClean="0">
              <a:solidFill>
                <a:schemeClr val="bg1"/>
              </a:solidFill>
              <a:latin typeface="Arial" pitchFamily="34" charset="0"/>
              <a:ea typeface="微软雅黑" pitchFamily="34" charset="-122"/>
              <a:cs typeface="Arial" pitchFamily="34" charset="0"/>
            </a:endParaRPr>
          </a:p>
        </p:txBody>
      </p:sp>
      <p:sp>
        <p:nvSpPr>
          <p:cNvPr id="292" name="任意多边形 291"/>
          <p:cNvSpPr/>
          <p:nvPr/>
        </p:nvSpPr>
        <p:spPr bwMode="auto">
          <a:xfrm>
            <a:off x="5283200" y="2275840"/>
            <a:ext cx="1605280" cy="1706880"/>
          </a:xfrm>
          <a:custGeom>
            <a:avLst/>
            <a:gdLst>
              <a:gd name="connsiteX0" fmla="*/ 2052320 w 2052320"/>
              <a:gd name="connsiteY0" fmla="*/ 1879600 h 1879600"/>
              <a:gd name="connsiteX1" fmla="*/ 1645920 w 2052320"/>
              <a:gd name="connsiteY1" fmla="*/ 1107440 h 1879600"/>
              <a:gd name="connsiteX2" fmla="*/ 1584960 w 2052320"/>
              <a:gd name="connsiteY2" fmla="*/ 558800 h 1879600"/>
              <a:gd name="connsiteX3" fmla="*/ 233680 w 2052320"/>
              <a:gd name="connsiteY3" fmla="*/ 81280 h 1879600"/>
              <a:gd name="connsiteX4" fmla="*/ 0 w 2052320"/>
              <a:gd name="connsiteY4" fmla="*/ 0 h 187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20" h="1879600">
                <a:moveTo>
                  <a:pt x="2052320" y="1879600"/>
                </a:moveTo>
                <a:cubicBezTo>
                  <a:pt x="1888066" y="1603586"/>
                  <a:pt x="1723813" y="1327573"/>
                  <a:pt x="1645920" y="1107440"/>
                </a:cubicBezTo>
                <a:cubicBezTo>
                  <a:pt x="1568027" y="887307"/>
                  <a:pt x="1820333" y="729827"/>
                  <a:pt x="1584960" y="558800"/>
                </a:cubicBezTo>
                <a:cubicBezTo>
                  <a:pt x="1349587" y="387773"/>
                  <a:pt x="233680" y="81280"/>
                  <a:pt x="233680" y="81280"/>
                </a:cubicBezTo>
                <a:lnTo>
                  <a:pt x="0" y="0"/>
                </a:lnTo>
              </a:path>
            </a:pathLst>
          </a:custGeom>
          <a:noFill/>
          <a:ln>
            <a:solidFill>
              <a:srgbClr val="00B050"/>
            </a:solidFill>
            <a:tailEnd type="arrow"/>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600" b="0" i="0" u="none" strike="noStrike" cap="none" normalizeH="0" baseline="0" smtClean="0">
              <a:ln>
                <a:noFill/>
              </a:ln>
              <a:solidFill>
                <a:schemeClr val="bg1"/>
              </a:solidFill>
              <a:effectLst/>
              <a:latin typeface="Arial" charset="0"/>
              <a:ea typeface="宋体" charset="-122"/>
            </a:endParaRPr>
          </a:p>
        </p:txBody>
      </p:sp>
      <p:sp>
        <p:nvSpPr>
          <p:cNvPr id="293" name="任意多边形 292"/>
          <p:cNvSpPr/>
          <p:nvPr/>
        </p:nvSpPr>
        <p:spPr bwMode="auto">
          <a:xfrm>
            <a:off x="6858000" y="1544320"/>
            <a:ext cx="406400" cy="2438400"/>
          </a:xfrm>
          <a:custGeom>
            <a:avLst/>
            <a:gdLst>
              <a:gd name="connsiteX0" fmla="*/ 416560 w 416560"/>
              <a:gd name="connsiteY0" fmla="*/ 2367280 h 2367280"/>
              <a:gd name="connsiteX1" fmla="*/ 50800 w 416560"/>
              <a:gd name="connsiteY1" fmla="*/ 1452880 h 2367280"/>
              <a:gd name="connsiteX2" fmla="*/ 111760 w 416560"/>
              <a:gd name="connsiteY2" fmla="*/ 558800 h 2367280"/>
              <a:gd name="connsiteX3" fmla="*/ 71120 w 416560"/>
              <a:gd name="connsiteY3" fmla="*/ 0 h 2367280"/>
            </a:gdLst>
            <a:ahLst/>
            <a:cxnLst>
              <a:cxn ang="0">
                <a:pos x="connsiteX0" y="connsiteY0"/>
              </a:cxn>
              <a:cxn ang="0">
                <a:pos x="connsiteX1" y="connsiteY1"/>
              </a:cxn>
              <a:cxn ang="0">
                <a:pos x="connsiteX2" y="connsiteY2"/>
              </a:cxn>
              <a:cxn ang="0">
                <a:pos x="connsiteX3" y="connsiteY3"/>
              </a:cxn>
            </a:cxnLst>
            <a:rect l="l" t="t" r="r" b="b"/>
            <a:pathLst>
              <a:path w="416560" h="2367280">
                <a:moveTo>
                  <a:pt x="416560" y="2367280"/>
                </a:moveTo>
                <a:cubicBezTo>
                  <a:pt x="259080" y="2060786"/>
                  <a:pt x="101600" y="1754293"/>
                  <a:pt x="50800" y="1452880"/>
                </a:cubicBezTo>
                <a:cubicBezTo>
                  <a:pt x="0" y="1151467"/>
                  <a:pt x="108373" y="800947"/>
                  <a:pt x="111760" y="558800"/>
                </a:cubicBezTo>
                <a:cubicBezTo>
                  <a:pt x="115147" y="316653"/>
                  <a:pt x="93133" y="158326"/>
                  <a:pt x="71120" y="0"/>
                </a:cubicBezTo>
              </a:path>
            </a:pathLst>
          </a:custGeom>
          <a:noFill/>
          <a:ln>
            <a:solidFill>
              <a:srgbClr val="00B050"/>
            </a:solidFill>
            <a:tailEnd type="arrow"/>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600" b="0" i="0" u="none" strike="noStrike" cap="none" normalizeH="0" baseline="0" dirty="0" smtClean="0">
              <a:ln>
                <a:noFill/>
              </a:ln>
              <a:solidFill>
                <a:schemeClr val="bg1"/>
              </a:solidFill>
              <a:effectLst/>
              <a:latin typeface="Arial" charset="0"/>
              <a:ea typeface="宋体" charset="-122"/>
            </a:endParaRPr>
          </a:p>
        </p:txBody>
      </p:sp>
      <p:sp>
        <p:nvSpPr>
          <p:cNvPr id="294" name="任意多边形 293"/>
          <p:cNvSpPr/>
          <p:nvPr/>
        </p:nvSpPr>
        <p:spPr bwMode="auto">
          <a:xfrm>
            <a:off x="5323840" y="2011680"/>
            <a:ext cx="1422400" cy="619760"/>
          </a:xfrm>
          <a:custGeom>
            <a:avLst/>
            <a:gdLst>
              <a:gd name="connsiteX0" fmla="*/ 0 w 1422400"/>
              <a:gd name="connsiteY0" fmla="*/ 0 h 568960"/>
              <a:gd name="connsiteX1" fmla="*/ 904240 w 1422400"/>
              <a:gd name="connsiteY1" fmla="*/ 254000 h 568960"/>
              <a:gd name="connsiteX2" fmla="*/ 1422400 w 1422400"/>
              <a:gd name="connsiteY2" fmla="*/ 568960 h 568960"/>
            </a:gdLst>
            <a:ahLst/>
            <a:cxnLst>
              <a:cxn ang="0">
                <a:pos x="connsiteX0" y="connsiteY0"/>
              </a:cxn>
              <a:cxn ang="0">
                <a:pos x="connsiteX1" y="connsiteY1"/>
              </a:cxn>
              <a:cxn ang="0">
                <a:pos x="connsiteX2" y="connsiteY2"/>
              </a:cxn>
            </a:cxnLst>
            <a:rect l="l" t="t" r="r" b="b"/>
            <a:pathLst>
              <a:path w="1422400" h="568960">
                <a:moveTo>
                  <a:pt x="0" y="0"/>
                </a:moveTo>
                <a:cubicBezTo>
                  <a:pt x="333586" y="79586"/>
                  <a:pt x="667173" y="159173"/>
                  <a:pt x="904240" y="254000"/>
                </a:cubicBezTo>
                <a:cubicBezTo>
                  <a:pt x="1141307" y="348827"/>
                  <a:pt x="1281853" y="458893"/>
                  <a:pt x="1422400" y="568960"/>
                </a:cubicBezTo>
              </a:path>
            </a:pathLst>
          </a:custGeom>
          <a:noFill/>
          <a:ln>
            <a:solidFill>
              <a:srgbClr val="C00000"/>
            </a:solidFill>
            <a:tailEnd type="arrow"/>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600" b="0" i="0" u="none" strike="noStrike" cap="none" normalizeH="0" baseline="0" smtClean="0">
              <a:ln>
                <a:noFill/>
              </a:ln>
              <a:solidFill>
                <a:schemeClr val="bg1"/>
              </a:solidFill>
              <a:effectLst/>
              <a:latin typeface="Arial" charset="0"/>
              <a:ea typeface="宋体" charset="-122"/>
            </a:endParaRPr>
          </a:p>
        </p:txBody>
      </p:sp>
      <p:sp>
        <p:nvSpPr>
          <p:cNvPr id="295" name="任意多边形 294"/>
          <p:cNvSpPr/>
          <p:nvPr/>
        </p:nvSpPr>
        <p:spPr bwMode="auto">
          <a:xfrm>
            <a:off x="5341586" y="2032000"/>
            <a:ext cx="729684" cy="1402347"/>
          </a:xfrm>
          <a:custGeom>
            <a:avLst/>
            <a:gdLst>
              <a:gd name="connsiteX0" fmla="*/ 0 w 1422400"/>
              <a:gd name="connsiteY0" fmla="*/ 0 h 568960"/>
              <a:gd name="connsiteX1" fmla="*/ 904240 w 1422400"/>
              <a:gd name="connsiteY1" fmla="*/ 254000 h 568960"/>
              <a:gd name="connsiteX2" fmla="*/ 1422400 w 1422400"/>
              <a:gd name="connsiteY2" fmla="*/ 568960 h 568960"/>
            </a:gdLst>
            <a:ahLst/>
            <a:cxnLst>
              <a:cxn ang="0">
                <a:pos x="connsiteX0" y="connsiteY0"/>
              </a:cxn>
              <a:cxn ang="0">
                <a:pos x="connsiteX1" y="connsiteY1"/>
              </a:cxn>
              <a:cxn ang="0">
                <a:pos x="connsiteX2" y="connsiteY2"/>
              </a:cxn>
            </a:cxnLst>
            <a:rect l="l" t="t" r="r" b="b"/>
            <a:pathLst>
              <a:path w="1422400" h="568960">
                <a:moveTo>
                  <a:pt x="0" y="0"/>
                </a:moveTo>
                <a:cubicBezTo>
                  <a:pt x="333586" y="79586"/>
                  <a:pt x="667173" y="159173"/>
                  <a:pt x="904240" y="254000"/>
                </a:cubicBezTo>
                <a:cubicBezTo>
                  <a:pt x="1141307" y="348827"/>
                  <a:pt x="1281853" y="458893"/>
                  <a:pt x="1422400" y="568960"/>
                </a:cubicBezTo>
              </a:path>
            </a:pathLst>
          </a:custGeom>
          <a:noFill/>
          <a:ln>
            <a:solidFill>
              <a:srgbClr val="C00000"/>
            </a:solidFill>
            <a:tailEnd type="arrow"/>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600" b="0" i="0" u="none" strike="noStrike" cap="none" normalizeH="0" baseline="0" smtClean="0">
              <a:ln>
                <a:noFill/>
              </a:ln>
              <a:solidFill>
                <a:schemeClr val="bg1"/>
              </a:solidFill>
              <a:effectLst/>
              <a:latin typeface="Arial" charset="0"/>
              <a:ea typeface="宋体" charset="-122"/>
            </a:endParaRPr>
          </a:p>
        </p:txBody>
      </p:sp>
      <p:sp>
        <p:nvSpPr>
          <p:cNvPr id="296" name="任意多边形 295"/>
          <p:cNvSpPr/>
          <p:nvPr/>
        </p:nvSpPr>
        <p:spPr bwMode="auto">
          <a:xfrm>
            <a:off x="5318772" y="1998940"/>
            <a:ext cx="1227277" cy="74697"/>
          </a:xfrm>
          <a:custGeom>
            <a:avLst/>
            <a:gdLst>
              <a:gd name="connsiteX0" fmla="*/ 0 w 1422400"/>
              <a:gd name="connsiteY0" fmla="*/ 0 h 568960"/>
              <a:gd name="connsiteX1" fmla="*/ 904240 w 1422400"/>
              <a:gd name="connsiteY1" fmla="*/ 254000 h 568960"/>
              <a:gd name="connsiteX2" fmla="*/ 1422400 w 1422400"/>
              <a:gd name="connsiteY2" fmla="*/ 568960 h 568960"/>
            </a:gdLst>
            <a:ahLst/>
            <a:cxnLst>
              <a:cxn ang="0">
                <a:pos x="connsiteX0" y="connsiteY0"/>
              </a:cxn>
              <a:cxn ang="0">
                <a:pos x="connsiteX1" y="connsiteY1"/>
              </a:cxn>
              <a:cxn ang="0">
                <a:pos x="connsiteX2" y="connsiteY2"/>
              </a:cxn>
            </a:cxnLst>
            <a:rect l="l" t="t" r="r" b="b"/>
            <a:pathLst>
              <a:path w="1422400" h="568960">
                <a:moveTo>
                  <a:pt x="0" y="0"/>
                </a:moveTo>
                <a:cubicBezTo>
                  <a:pt x="333586" y="79586"/>
                  <a:pt x="667173" y="159173"/>
                  <a:pt x="904240" y="254000"/>
                </a:cubicBezTo>
                <a:cubicBezTo>
                  <a:pt x="1141307" y="348827"/>
                  <a:pt x="1281853" y="458893"/>
                  <a:pt x="1422400" y="568960"/>
                </a:cubicBezTo>
              </a:path>
            </a:pathLst>
          </a:custGeom>
          <a:noFill/>
          <a:ln>
            <a:solidFill>
              <a:srgbClr val="C00000"/>
            </a:solidFill>
            <a:tailEnd type="arrow"/>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600" b="0" i="0" u="none" strike="noStrike" cap="none" normalizeH="0" baseline="0" smtClean="0">
              <a:ln>
                <a:noFill/>
              </a:ln>
              <a:solidFill>
                <a:schemeClr val="bg1"/>
              </a:solidFill>
              <a:effectLst/>
              <a:latin typeface="Arial" charset="0"/>
              <a:ea typeface="宋体" charset="-122"/>
            </a:endParaRPr>
          </a:p>
        </p:txBody>
      </p:sp>
      <p:sp>
        <p:nvSpPr>
          <p:cNvPr id="298" name="TextBox 297"/>
          <p:cNvSpPr txBox="1"/>
          <p:nvPr/>
        </p:nvSpPr>
        <p:spPr>
          <a:xfrm>
            <a:off x="394445" y="885244"/>
            <a:ext cx="3747247" cy="338554"/>
          </a:xfrm>
          <a:prstGeom prst="rect">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r>
              <a:rPr lang="zh-CN" altLang="en-US" sz="1600" b="1" dirty="0" smtClean="0">
                <a:solidFill>
                  <a:schemeClr val="bg1"/>
                </a:solidFill>
                <a:latin typeface="微软雅黑" pitchFamily="34" charset="-122"/>
                <a:ea typeface="微软雅黑" pitchFamily="34" charset="-122"/>
              </a:rPr>
              <a:t>基于自然语言的配置，所见即所得</a:t>
            </a:r>
          </a:p>
        </p:txBody>
      </p:sp>
      <p:pic>
        <p:nvPicPr>
          <p:cNvPr id="299" name="图片 298"/>
          <p:cNvPicPr>
            <a:picLocks noChangeAspect="1"/>
          </p:cNvPicPr>
          <p:nvPr/>
        </p:nvPicPr>
        <p:blipFill>
          <a:blip r:embed="rId4" cstate="print"/>
          <a:stretch>
            <a:fillRect/>
          </a:stretch>
        </p:blipFill>
        <p:spPr>
          <a:xfrm>
            <a:off x="838094" y="1447764"/>
            <a:ext cx="2786228" cy="1676341"/>
          </a:xfrm>
          <a:prstGeom prst="rect">
            <a:avLst/>
          </a:prstGeom>
          <a:ln>
            <a:noFill/>
          </a:ln>
          <a:effectLst>
            <a:outerShdw blurRad="190500" algn="tl" rotWithShape="0">
              <a:srgbClr val="000000">
                <a:alpha val="70000"/>
              </a:srgbClr>
            </a:outerShdw>
          </a:effectLst>
        </p:spPr>
      </p:pic>
      <p:grpSp>
        <p:nvGrpSpPr>
          <p:cNvPr id="14" name="组合 32"/>
          <p:cNvGrpSpPr/>
          <p:nvPr/>
        </p:nvGrpSpPr>
        <p:grpSpPr>
          <a:xfrm>
            <a:off x="838094" y="2783730"/>
            <a:ext cx="2881585" cy="1439791"/>
            <a:chOff x="542478" y="1426689"/>
            <a:chExt cx="4266394" cy="2540833"/>
          </a:xfrm>
        </p:grpSpPr>
        <p:grpSp>
          <p:nvGrpSpPr>
            <p:cNvPr id="15" name="组合 4"/>
            <p:cNvGrpSpPr/>
            <p:nvPr/>
          </p:nvGrpSpPr>
          <p:grpSpPr>
            <a:xfrm>
              <a:off x="542478" y="1426689"/>
              <a:ext cx="4266394" cy="2540833"/>
              <a:chOff x="1386527" y="937593"/>
              <a:chExt cx="7484304" cy="3961868"/>
            </a:xfrm>
          </p:grpSpPr>
          <p:grpSp>
            <p:nvGrpSpPr>
              <p:cNvPr id="16" name="组合 318"/>
              <p:cNvGrpSpPr/>
              <p:nvPr/>
            </p:nvGrpSpPr>
            <p:grpSpPr>
              <a:xfrm>
                <a:off x="1386527" y="937593"/>
                <a:ext cx="7484304" cy="3961868"/>
                <a:chOff x="5177238" y="812619"/>
                <a:chExt cx="4690971" cy="2403570"/>
              </a:xfrm>
            </p:grpSpPr>
            <p:pic>
              <p:nvPicPr>
                <p:cNvPr id="305" name="Picture 4"/>
                <p:cNvPicPr>
                  <a:picLocks noChangeAspect="1" noChangeArrowheads="1"/>
                </p:cNvPicPr>
                <p:nvPr/>
              </p:nvPicPr>
              <p:blipFill>
                <a:blip r:embed="rId5" cstate="print"/>
                <a:srcRect/>
                <a:stretch>
                  <a:fillRect/>
                </a:stretch>
              </p:blipFill>
              <p:spPr bwMode="auto">
                <a:xfrm>
                  <a:off x="5177238" y="905358"/>
                  <a:ext cx="4535738" cy="2310831"/>
                </a:xfrm>
                <a:prstGeom prst="rect">
                  <a:avLst/>
                </a:prstGeom>
                <a:ln>
                  <a:noFill/>
                </a:ln>
                <a:effectLst>
                  <a:outerShdw blurRad="190500" algn="tl" rotWithShape="0">
                    <a:srgbClr val="000000">
                      <a:alpha val="70000"/>
                    </a:srgbClr>
                  </a:outerShdw>
                </a:effectLst>
              </p:spPr>
            </p:pic>
            <p:sp>
              <p:nvSpPr>
                <p:cNvPr id="306" name="TextBox 305"/>
                <p:cNvSpPr txBox="1"/>
                <p:nvPr/>
              </p:nvSpPr>
              <p:spPr>
                <a:xfrm>
                  <a:off x="6548713" y="908535"/>
                  <a:ext cx="653305" cy="308279"/>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ltLang="zh-CN" sz="600" b="1" dirty="0" smtClean="0">
                      <a:solidFill>
                        <a:schemeClr val="bg1"/>
                      </a:solidFill>
                      <a:latin typeface="微软雅黑" pitchFamily="34" charset="-122"/>
                      <a:ea typeface="微软雅黑" pitchFamily="34" charset="-122"/>
                    </a:rPr>
                    <a:t>Who</a:t>
                  </a:r>
                  <a:endParaRPr lang="zh-CN" altLang="en-US" sz="600" b="1" dirty="0" smtClean="0">
                    <a:solidFill>
                      <a:schemeClr val="bg1"/>
                    </a:solidFill>
                    <a:latin typeface="微软雅黑" pitchFamily="34" charset="-122"/>
                    <a:ea typeface="微软雅黑" pitchFamily="34" charset="-122"/>
                  </a:endParaRPr>
                </a:p>
              </p:txBody>
            </p:sp>
            <p:sp>
              <p:nvSpPr>
                <p:cNvPr id="307" name="TextBox 306"/>
                <p:cNvSpPr txBox="1"/>
                <p:nvPr/>
              </p:nvSpPr>
              <p:spPr>
                <a:xfrm>
                  <a:off x="7210684" y="895636"/>
                  <a:ext cx="762193" cy="308279"/>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ltLang="zh-CN" sz="600" b="1" dirty="0" smtClean="0">
                      <a:solidFill>
                        <a:schemeClr val="bg1"/>
                      </a:solidFill>
                      <a:latin typeface="微软雅黑" pitchFamily="34" charset="-122"/>
                      <a:ea typeface="微软雅黑" pitchFamily="34" charset="-122"/>
                    </a:rPr>
                    <a:t>Where</a:t>
                  </a:r>
                  <a:endParaRPr lang="zh-CN" altLang="en-US" sz="600" b="1" dirty="0" smtClean="0">
                    <a:solidFill>
                      <a:schemeClr val="bg1"/>
                    </a:solidFill>
                    <a:latin typeface="微软雅黑" pitchFamily="34" charset="-122"/>
                    <a:ea typeface="微软雅黑" pitchFamily="34" charset="-122"/>
                  </a:endParaRPr>
                </a:p>
              </p:txBody>
            </p:sp>
            <p:sp>
              <p:nvSpPr>
                <p:cNvPr id="308" name="TextBox 307"/>
                <p:cNvSpPr txBox="1"/>
                <p:nvPr/>
              </p:nvSpPr>
              <p:spPr>
                <a:xfrm>
                  <a:off x="7887406" y="889185"/>
                  <a:ext cx="762193" cy="308279"/>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ltLang="zh-CN" sz="600" b="1" dirty="0" smtClean="0">
                      <a:solidFill>
                        <a:schemeClr val="bg1"/>
                      </a:solidFill>
                      <a:latin typeface="微软雅黑" pitchFamily="34" charset="-122"/>
                      <a:ea typeface="微软雅黑" pitchFamily="34" charset="-122"/>
                    </a:rPr>
                    <a:t>When</a:t>
                  </a:r>
                  <a:endParaRPr lang="zh-CN" altLang="en-US" sz="600" b="1" dirty="0" smtClean="0">
                    <a:solidFill>
                      <a:schemeClr val="bg1"/>
                    </a:solidFill>
                    <a:latin typeface="微软雅黑" pitchFamily="34" charset="-122"/>
                    <a:ea typeface="微软雅黑" pitchFamily="34" charset="-122"/>
                  </a:endParaRPr>
                </a:p>
              </p:txBody>
            </p:sp>
            <p:sp>
              <p:nvSpPr>
                <p:cNvPr id="309" name="TextBox 308"/>
                <p:cNvSpPr txBox="1"/>
                <p:nvPr/>
              </p:nvSpPr>
              <p:spPr>
                <a:xfrm>
                  <a:off x="8466680" y="887309"/>
                  <a:ext cx="790343" cy="462419"/>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ltLang="zh-CN" sz="600" b="1" dirty="0" smtClean="0">
                      <a:solidFill>
                        <a:schemeClr val="bg1"/>
                      </a:solidFill>
                      <a:latin typeface="微软雅黑" pitchFamily="34" charset="-122"/>
                      <a:ea typeface="微软雅黑" pitchFamily="34" charset="-122"/>
                    </a:rPr>
                    <a:t>What/Whose</a:t>
                  </a:r>
                  <a:endParaRPr lang="zh-CN" altLang="en-US" sz="600" b="1" dirty="0" smtClean="0">
                    <a:solidFill>
                      <a:schemeClr val="bg1"/>
                    </a:solidFill>
                    <a:latin typeface="微软雅黑" pitchFamily="34" charset="-122"/>
                    <a:ea typeface="微软雅黑" pitchFamily="34" charset="-122"/>
                  </a:endParaRPr>
                </a:p>
              </p:txBody>
            </p:sp>
            <p:sp>
              <p:nvSpPr>
                <p:cNvPr id="310" name="TextBox 309"/>
                <p:cNvSpPr txBox="1"/>
                <p:nvPr/>
              </p:nvSpPr>
              <p:spPr>
                <a:xfrm>
                  <a:off x="9106016" y="895791"/>
                  <a:ext cx="762193" cy="308279"/>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ltLang="zh-CN" sz="600" b="1" dirty="0" smtClean="0">
                      <a:solidFill>
                        <a:schemeClr val="bg1"/>
                      </a:solidFill>
                      <a:latin typeface="微软雅黑" pitchFamily="34" charset="-122"/>
                      <a:ea typeface="微软雅黑" pitchFamily="34" charset="-122"/>
                    </a:rPr>
                    <a:t>How</a:t>
                  </a:r>
                  <a:endParaRPr lang="zh-CN" altLang="en-US" sz="600" b="1" dirty="0" smtClean="0">
                    <a:solidFill>
                      <a:schemeClr val="bg1"/>
                    </a:solidFill>
                    <a:latin typeface="微软雅黑" pitchFamily="34" charset="-122"/>
                    <a:ea typeface="微软雅黑" pitchFamily="34" charset="-122"/>
                  </a:endParaRPr>
                </a:p>
              </p:txBody>
            </p:sp>
            <p:sp>
              <p:nvSpPr>
                <p:cNvPr id="311" name="TextBox 310"/>
                <p:cNvSpPr txBox="1"/>
                <p:nvPr/>
              </p:nvSpPr>
              <p:spPr>
                <a:xfrm>
                  <a:off x="8353253" y="2200209"/>
                  <a:ext cx="1199303" cy="308279"/>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ltLang="zh-CN" sz="600" b="1" dirty="0" smtClean="0">
                      <a:solidFill>
                        <a:schemeClr val="bg1"/>
                      </a:solidFill>
                      <a:latin typeface="微软雅黑" pitchFamily="34" charset="-122"/>
                      <a:ea typeface="微软雅黑" pitchFamily="34" charset="-122"/>
                    </a:rPr>
                    <a:t>QOS</a:t>
                  </a:r>
                  <a:r>
                    <a:rPr lang="zh-CN" altLang="en-US" sz="600" b="1" dirty="0" smtClean="0">
                      <a:solidFill>
                        <a:schemeClr val="bg1"/>
                      </a:solidFill>
                      <a:latin typeface="微软雅黑" pitchFamily="34" charset="-122"/>
                      <a:ea typeface="微软雅黑" pitchFamily="34" charset="-122"/>
                    </a:rPr>
                    <a:t>体验保障</a:t>
                  </a:r>
                </a:p>
              </p:txBody>
            </p:sp>
            <p:sp>
              <p:nvSpPr>
                <p:cNvPr id="312" name="TextBox 311"/>
                <p:cNvSpPr txBox="1"/>
                <p:nvPr/>
              </p:nvSpPr>
              <p:spPr>
                <a:xfrm>
                  <a:off x="5486379" y="812619"/>
                  <a:ext cx="2753834" cy="411038"/>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zh-CN" altLang="en-US" sz="1000" dirty="0" smtClean="0">
                    <a:solidFill>
                      <a:schemeClr val="bg1"/>
                    </a:solidFill>
                    <a:latin typeface="微软雅黑" pitchFamily="34" charset="-122"/>
                    <a:ea typeface="微软雅黑" pitchFamily="34" charset="-122"/>
                  </a:endParaRPr>
                </a:p>
              </p:txBody>
            </p:sp>
          </p:grpSp>
          <p:sp>
            <p:nvSpPr>
              <p:cNvPr id="304" name="TextBox 303"/>
              <p:cNvSpPr txBox="1"/>
              <p:nvPr/>
            </p:nvSpPr>
            <p:spPr>
              <a:xfrm>
                <a:off x="6453764" y="4228352"/>
                <a:ext cx="1899883" cy="508145"/>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600" b="1" dirty="0" smtClean="0">
                    <a:solidFill>
                      <a:schemeClr val="bg1"/>
                    </a:solidFill>
                    <a:latin typeface="微软雅黑" pitchFamily="34" charset="-122"/>
                    <a:ea typeface="微软雅黑" pitchFamily="34" charset="-122"/>
                  </a:rPr>
                  <a:t>访问授权</a:t>
                </a:r>
              </a:p>
            </p:txBody>
          </p:sp>
        </p:grpSp>
        <p:sp>
          <p:nvSpPr>
            <p:cNvPr id="302" name="TextBox 301"/>
            <p:cNvSpPr txBox="1"/>
            <p:nvPr/>
          </p:nvSpPr>
          <p:spPr>
            <a:xfrm>
              <a:off x="1329332" y="3492488"/>
              <a:ext cx="1090755" cy="325884"/>
            </a:xfrm>
            <a:prstGeom prst="rect">
              <a:avLst/>
            </a:prstGeom>
            <a:noFill/>
            <a:ln>
              <a:noFill/>
            </a:ln>
            <a:effectLst/>
            <a:scene3d>
              <a:camera prst="orthographicFront">
                <a:rot lat="0" lon="0" rev="0"/>
              </a:camera>
              <a:lightRig rig="threePt" dir="t"/>
            </a:scene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600" b="1" dirty="0" smtClean="0">
                  <a:solidFill>
                    <a:schemeClr val="bg1"/>
                  </a:solidFill>
                  <a:latin typeface="微软雅黑" pitchFamily="34" charset="-122"/>
                  <a:ea typeface="微软雅黑" pitchFamily="34" charset="-122"/>
                </a:rPr>
                <a:t>带宽</a:t>
              </a:r>
            </a:p>
          </p:txBody>
        </p:sp>
      </p:grpSp>
      <p:sp>
        <p:nvSpPr>
          <p:cNvPr id="313" name="矩形 312"/>
          <p:cNvSpPr/>
          <p:nvPr/>
        </p:nvSpPr>
        <p:spPr>
          <a:xfrm>
            <a:off x="905469" y="4212565"/>
            <a:ext cx="2666114" cy="276999"/>
          </a:xfrm>
          <a:prstGeom prst="rect">
            <a:avLst/>
          </a:prstGeom>
        </p:spPr>
        <p:txBody>
          <a:bodyPr wrap="none">
            <a:spAutoFit/>
          </a:bodyPr>
          <a:lstStyle/>
          <a:p>
            <a:r>
              <a:rPr lang="en-US" altLang="zh-CN" sz="1200" b="1" dirty="0" smtClean="0">
                <a:latin typeface="微软雅黑" pitchFamily="34" charset="-122"/>
                <a:ea typeface="微软雅黑" pitchFamily="34" charset="-122"/>
              </a:rPr>
              <a:t>5W1H</a:t>
            </a:r>
            <a:r>
              <a:rPr lang="zh-CN" altLang="en-US" sz="1200" b="1" dirty="0" smtClean="0">
                <a:latin typeface="微软雅黑" pitchFamily="34" charset="-122"/>
                <a:ea typeface="微软雅黑" pitchFamily="34" charset="-122"/>
              </a:rPr>
              <a:t>全情景感知与精细化策略管控</a:t>
            </a:r>
          </a:p>
        </p:txBody>
      </p:sp>
      <p:sp>
        <p:nvSpPr>
          <p:cNvPr id="315" name="任意多边形 314"/>
          <p:cNvSpPr/>
          <p:nvPr/>
        </p:nvSpPr>
        <p:spPr bwMode="auto">
          <a:xfrm flipH="1" flipV="1">
            <a:off x="1027992" y="1447972"/>
            <a:ext cx="884627" cy="700356"/>
          </a:xfrm>
          <a:custGeom>
            <a:avLst/>
            <a:gdLst>
              <a:gd name="connsiteX0" fmla="*/ 2064774 w 2064774"/>
              <a:gd name="connsiteY0" fmla="*/ 0 h 368710"/>
              <a:gd name="connsiteX1" fmla="*/ 1740310 w 2064774"/>
              <a:gd name="connsiteY1" fmla="*/ 368710 h 368710"/>
              <a:gd name="connsiteX2" fmla="*/ 0 w 2064774"/>
              <a:gd name="connsiteY2" fmla="*/ 368710 h 368710"/>
            </a:gdLst>
            <a:ahLst/>
            <a:cxnLst>
              <a:cxn ang="0">
                <a:pos x="connsiteX0" y="connsiteY0"/>
              </a:cxn>
              <a:cxn ang="0">
                <a:pos x="connsiteX1" y="connsiteY1"/>
              </a:cxn>
              <a:cxn ang="0">
                <a:pos x="connsiteX2" y="connsiteY2"/>
              </a:cxn>
            </a:cxnLst>
            <a:rect l="l" t="t" r="r" b="b"/>
            <a:pathLst>
              <a:path w="2064774" h="368710">
                <a:moveTo>
                  <a:pt x="2064774" y="0"/>
                </a:moveTo>
                <a:lnTo>
                  <a:pt x="1740310" y="368710"/>
                </a:lnTo>
                <a:lnTo>
                  <a:pt x="0" y="368710"/>
                </a:lnTo>
              </a:path>
            </a:pathLst>
          </a:custGeom>
          <a:noFill/>
          <a:ln w="12700">
            <a:solidFill>
              <a:schemeClr val="tx1">
                <a:lumMod val="50000"/>
                <a:lumOff val="50000"/>
              </a:schemeClr>
            </a:solidFill>
            <a:headEnd type="oval"/>
            <a:tailEnd type="none"/>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2400" dirty="0" smtClean="0">
              <a:solidFill>
                <a:schemeClr val="bg1"/>
              </a:solidFill>
              <a:latin typeface="+mn-lt"/>
              <a:ea typeface="微软雅黑" pitchFamily="34" charset="-122"/>
            </a:endParaRPr>
          </a:p>
        </p:txBody>
      </p:sp>
      <p:sp>
        <p:nvSpPr>
          <p:cNvPr id="316" name="TextBox 217"/>
          <p:cNvSpPr txBox="1">
            <a:spLocks noChangeArrowheads="1"/>
          </p:cNvSpPr>
          <p:nvPr/>
        </p:nvSpPr>
        <p:spPr bwMode="auto">
          <a:xfrm>
            <a:off x="758149" y="1252517"/>
            <a:ext cx="1516715" cy="246221"/>
          </a:xfrm>
          <a:prstGeom prst="rect">
            <a:avLst/>
          </a:prstGeom>
          <a:noFill/>
          <a:ln w="9525">
            <a:noFill/>
            <a:miter lim="800000"/>
            <a:headEnd/>
            <a:tailEnd/>
          </a:ln>
        </p:spPr>
        <p:txBody>
          <a:bodyPr wrap="square" lIns="121918" tIns="60960" rIns="121918" bIns="60960">
            <a:spAutoFit/>
          </a:bodyPr>
          <a:lstStyle/>
          <a:p>
            <a:pPr indent="-304795" algn="ctr"/>
            <a:r>
              <a:rPr lang="zh-CN" altLang="en-US" sz="800" b="1" dirty="0" smtClean="0">
                <a:latin typeface="微软雅黑" pitchFamily="34" charset="-122"/>
                <a:ea typeface="微软雅黑" pitchFamily="34" charset="-122"/>
              </a:rPr>
              <a:t>① 用户组规划</a:t>
            </a:r>
            <a:endParaRPr lang="zh-CN" altLang="en-US" sz="800" b="1" dirty="0">
              <a:latin typeface="微软雅黑" pitchFamily="34" charset="-122"/>
              <a:ea typeface="微软雅黑" pitchFamily="34" charset="-122"/>
            </a:endParaRPr>
          </a:p>
        </p:txBody>
      </p:sp>
      <p:sp>
        <p:nvSpPr>
          <p:cNvPr id="317" name="任意多边形 316"/>
          <p:cNvSpPr/>
          <p:nvPr/>
        </p:nvSpPr>
        <p:spPr bwMode="auto">
          <a:xfrm flipH="1" flipV="1">
            <a:off x="2362199" y="1440186"/>
            <a:ext cx="1059181" cy="259073"/>
          </a:xfrm>
          <a:custGeom>
            <a:avLst/>
            <a:gdLst>
              <a:gd name="connsiteX0" fmla="*/ 2064774 w 2064774"/>
              <a:gd name="connsiteY0" fmla="*/ 0 h 368710"/>
              <a:gd name="connsiteX1" fmla="*/ 1740310 w 2064774"/>
              <a:gd name="connsiteY1" fmla="*/ 368710 h 368710"/>
              <a:gd name="connsiteX2" fmla="*/ 0 w 2064774"/>
              <a:gd name="connsiteY2" fmla="*/ 368710 h 368710"/>
            </a:gdLst>
            <a:ahLst/>
            <a:cxnLst>
              <a:cxn ang="0">
                <a:pos x="connsiteX0" y="connsiteY0"/>
              </a:cxn>
              <a:cxn ang="0">
                <a:pos x="connsiteX1" y="connsiteY1"/>
              </a:cxn>
              <a:cxn ang="0">
                <a:pos x="connsiteX2" y="connsiteY2"/>
              </a:cxn>
            </a:cxnLst>
            <a:rect l="l" t="t" r="r" b="b"/>
            <a:pathLst>
              <a:path w="2064774" h="368710">
                <a:moveTo>
                  <a:pt x="2064774" y="0"/>
                </a:moveTo>
                <a:lnTo>
                  <a:pt x="1740310" y="368710"/>
                </a:lnTo>
                <a:lnTo>
                  <a:pt x="0" y="368710"/>
                </a:lnTo>
              </a:path>
            </a:pathLst>
          </a:custGeom>
          <a:noFill/>
          <a:ln w="12700">
            <a:solidFill>
              <a:schemeClr val="tx1">
                <a:lumMod val="50000"/>
                <a:lumOff val="50000"/>
              </a:schemeClr>
            </a:solidFill>
            <a:headEnd type="oval"/>
            <a:tailEnd type="none"/>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2400" dirty="0" smtClean="0">
              <a:solidFill>
                <a:schemeClr val="bg1"/>
              </a:solidFill>
              <a:latin typeface="+mn-lt"/>
              <a:ea typeface="微软雅黑" pitchFamily="34" charset="-122"/>
            </a:endParaRPr>
          </a:p>
        </p:txBody>
      </p:sp>
      <p:sp>
        <p:nvSpPr>
          <p:cNvPr id="318" name="TextBox 217"/>
          <p:cNvSpPr txBox="1">
            <a:spLocks noChangeArrowheads="1"/>
          </p:cNvSpPr>
          <p:nvPr/>
        </p:nvSpPr>
        <p:spPr bwMode="auto">
          <a:xfrm>
            <a:off x="2111585" y="1259587"/>
            <a:ext cx="1611565" cy="246221"/>
          </a:xfrm>
          <a:prstGeom prst="rect">
            <a:avLst/>
          </a:prstGeom>
          <a:noFill/>
          <a:ln w="9525">
            <a:noFill/>
            <a:miter lim="800000"/>
            <a:headEnd/>
            <a:tailEnd/>
          </a:ln>
        </p:spPr>
        <p:txBody>
          <a:bodyPr wrap="square" lIns="121918" tIns="60960" rIns="121918" bIns="60960">
            <a:spAutoFit/>
          </a:bodyPr>
          <a:lstStyle/>
          <a:p>
            <a:pPr indent="-304795" algn="ctr"/>
            <a:r>
              <a:rPr lang="zh-CN" altLang="en-US" sz="800" b="1" dirty="0" smtClean="0">
                <a:latin typeface="微软雅黑" pitchFamily="34" charset="-122"/>
                <a:ea typeface="微软雅黑" pitchFamily="34" charset="-122"/>
              </a:rPr>
              <a:t>② 资源组规划</a:t>
            </a:r>
            <a:endParaRPr lang="zh-CN" altLang="en-US" sz="800" b="1" dirty="0">
              <a:latin typeface="微软雅黑" pitchFamily="34" charset="-122"/>
              <a:ea typeface="微软雅黑" pitchFamily="34" charset="-122"/>
            </a:endParaRPr>
          </a:p>
        </p:txBody>
      </p:sp>
      <p:sp>
        <p:nvSpPr>
          <p:cNvPr id="319" name="任意多边形 318"/>
          <p:cNvSpPr/>
          <p:nvPr/>
        </p:nvSpPr>
        <p:spPr bwMode="auto">
          <a:xfrm flipH="1">
            <a:off x="2331112" y="2331401"/>
            <a:ext cx="1055261" cy="336311"/>
          </a:xfrm>
          <a:custGeom>
            <a:avLst/>
            <a:gdLst>
              <a:gd name="connsiteX0" fmla="*/ 2064774 w 2064774"/>
              <a:gd name="connsiteY0" fmla="*/ 0 h 368710"/>
              <a:gd name="connsiteX1" fmla="*/ 1740310 w 2064774"/>
              <a:gd name="connsiteY1" fmla="*/ 368710 h 368710"/>
              <a:gd name="connsiteX2" fmla="*/ 0 w 2064774"/>
              <a:gd name="connsiteY2" fmla="*/ 368710 h 368710"/>
            </a:gdLst>
            <a:ahLst/>
            <a:cxnLst>
              <a:cxn ang="0">
                <a:pos x="connsiteX0" y="connsiteY0"/>
              </a:cxn>
              <a:cxn ang="0">
                <a:pos x="connsiteX1" y="connsiteY1"/>
              </a:cxn>
              <a:cxn ang="0">
                <a:pos x="connsiteX2" y="connsiteY2"/>
              </a:cxn>
            </a:cxnLst>
            <a:rect l="l" t="t" r="r" b="b"/>
            <a:pathLst>
              <a:path w="2064774" h="368710">
                <a:moveTo>
                  <a:pt x="2064774" y="0"/>
                </a:moveTo>
                <a:lnTo>
                  <a:pt x="1740310" y="368710"/>
                </a:lnTo>
                <a:lnTo>
                  <a:pt x="0" y="368710"/>
                </a:lnTo>
              </a:path>
            </a:pathLst>
          </a:custGeom>
          <a:noFill/>
          <a:ln w="12700">
            <a:solidFill>
              <a:schemeClr val="tx1">
                <a:lumMod val="50000"/>
                <a:lumOff val="50000"/>
              </a:schemeClr>
            </a:solidFill>
            <a:headEnd type="oval"/>
            <a:tailEnd type="none"/>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2400" dirty="0" smtClean="0">
              <a:solidFill>
                <a:schemeClr val="bg1"/>
              </a:solidFill>
              <a:latin typeface="+mn-lt"/>
              <a:ea typeface="微软雅黑" pitchFamily="34" charset="-122"/>
            </a:endParaRPr>
          </a:p>
        </p:txBody>
      </p:sp>
      <p:sp>
        <p:nvSpPr>
          <p:cNvPr id="320" name="TextBox 217"/>
          <p:cNvSpPr txBox="1">
            <a:spLocks noChangeArrowheads="1"/>
          </p:cNvSpPr>
          <p:nvPr/>
        </p:nvSpPr>
        <p:spPr bwMode="auto">
          <a:xfrm>
            <a:off x="2042919" y="2467545"/>
            <a:ext cx="1856375" cy="246221"/>
          </a:xfrm>
          <a:prstGeom prst="rect">
            <a:avLst/>
          </a:prstGeom>
          <a:noFill/>
          <a:ln w="9525">
            <a:noFill/>
            <a:miter lim="800000"/>
            <a:headEnd/>
            <a:tailEnd/>
          </a:ln>
        </p:spPr>
        <p:txBody>
          <a:bodyPr wrap="square" lIns="121918" tIns="60960" rIns="121918" bIns="60960">
            <a:spAutoFit/>
          </a:bodyPr>
          <a:lstStyle/>
          <a:p>
            <a:pPr indent="-304795" algn="ctr"/>
            <a:r>
              <a:rPr lang="zh-CN" altLang="en-US" sz="800" b="1" dirty="0" smtClean="0">
                <a:solidFill>
                  <a:schemeClr val="bg1"/>
                </a:solidFill>
                <a:latin typeface="微软雅黑" pitchFamily="34" charset="-122"/>
                <a:ea typeface="微软雅黑" pitchFamily="34" charset="-122"/>
              </a:rPr>
              <a:t>③ 访问策略</a:t>
            </a:r>
            <a:r>
              <a:rPr lang="en-US" altLang="zh-CN" sz="800" b="1" dirty="0" smtClean="0">
                <a:solidFill>
                  <a:schemeClr val="bg1"/>
                </a:solidFill>
                <a:latin typeface="微软雅黑" pitchFamily="34" charset="-122"/>
                <a:ea typeface="微软雅黑" pitchFamily="34" charset="-122"/>
              </a:rPr>
              <a:t>/</a:t>
            </a:r>
            <a:r>
              <a:rPr lang="zh-CN" altLang="en-US" sz="800" b="1" dirty="0" smtClean="0">
                <a:solidFill>
                  <a:schemeClr val="bg1"/>
                </a:solidFill>
                <a:latin typeface="微软雅黑" pitchFamily="34" charset="-122"/>
                <a:ea typeface="微软雅黑" pitchFamily="34" charset="-122"/>
              </a:rPr>
              <a:t>应用策略</a:t>
            </a:r>
            <a:endParaRPr lang="zh-CN" altLang="en-US" sz="800" b="1" dirty="0">
              <a:solidFill>
                <a:schemeClr val="bg1"/>
              </a:solidFill>
              <a:latin typeface="微软雅黑" pitchFamily="34" charset="-122"/>
              <a:ea typeface="微软雅黑" pitchFamily="34" charset="-122"/>
            </a:endParaRPr>
          </a:p>
        </p:txBody>
      </p:sp>
    </p:spTree>
  </p:cSld>
  <p:clrMapOvr>
    <a:masterClrMapping/>
  </p:clrMapOvr>
  <p:transition advClick="0" advTm="80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520658" y="238919"/>
            <a:ext cx="6227082" cy="871537"/>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zh-CN" altLang="en-US" sz="3200" dirty="0" smtClean="0">
                <a:solidFill>
                  <a:prstClr val="white"/>
                </a:solidFill>
                <a:latin typeface="微软雅黑" pitchFamily="34" charset="-122"/>
                <a:ea typeface="微软雅黑" pitchFamily="34" charset="-122"/>
                <a:cs typeface="+mj-cs"/>
              </a:rPr>
              <a:t>目录</a:t>
            </a:r>
            <a:endParaRPr lang="en-US" altLang="en-US" sz="3200" dirty="0">
              <a:solidFill>
                <a:prstClr val="white"/>
              </a:solidFill>
              <a:latin typeface="微软雅黑" pitchFamily="34" charset="-122"/>
              <a:ea typeface="微软雅黑" pitchFamily="34" charset="-122"/>
              <a:cs typeface="+mj-cs"/>
            </a:endParaRPr>
          </a:p>
        </p:txBody>
      </p:sp>
      <p:sp>
        <p:nvSpPr>
          <p:cNvPr id="22" name="Freeform 6"/>
          <p:cNvSpPr>
            <a:spLocks/>
          </p:cNvSpPr>
          <p:nvPr/>
        </p:nvSpPr>
        <p:spPr bwMode="gray">
          <a:xfrm>
            <a:off x="2504938" y="1465714"/>
            <a:ext cx="4678182"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3" name="Freeform 7"/>
          <p:cNvSpPr>
            <a:spLocks/>
          </p:cNvSpPr>
          <p:nvPr/>
        </p:nvSpPr>
        <p:spPr bwMode="gray">
          <a:xfrm>
            <a:off x="1803263" y="14657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4" name="Text Box 8"/>
          <p:cNvSpPr txBox="1">
            <a:spLocks noChangeArrowheads="1"/>
          </p:cNvSpPr>
          <p:nvPr/>
        </p:nvSpPr>
        <p:spPr bwMode="gray">
          <a:xfrm>
            <a:off x="2617706" y="1534612"/>
            <a:ext cx="4646694" cy="430887"/>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zh-CN" altLang="en-US" sz="2200" dirty="0" smtClean="0">
                <a:solidFill>
                  <a:schemeClr val="bg1"/>
                </a:solidFill>
                <a:latin typeface="微软雅黑" pitchFamily="34" charset="-122"/>
                <a:ea typeface="微软雅黑" pitchFamily="34" charset="-122"/>
              </a:rPr>
              <a:t>华为高教无线</a:t>
            </a:r>
            <a:r>
              <a:rPr lang="en-US" altLang="zh-CN" sz="2200" dirty="0" smtClean="0">
                <a:solidFill>
                  <a:schemeClr val="bg1"/>
                </a:solidFill>
                <a:latin typeface="微软雅黑" pitchFamily="34" charset="-122"/>
                <a:ea typeface="微软雅黑" pitchFamily="34" charset="-122"/>
              </a:rPr>
              <a:t>WLAN</a:t>
            </a:r>
            <a:r>
              <a:rPr lang="zh-CN" altLang="en-US" sz="2000" dirty="0" smtClean="0">
                <a:solidFill>
                  <a:schemeClr val="bg1"/>
                </a:solidFill>
                <a:latin typeface="微软雅黑" pitchFamily="34" charset="-122"/>
                <a:ea typeface="微软雅黑" pitchFamily="34" charset="-122"/>
              </a:rPr>
              <a:t>详细方案说明</a:t>
            </a:r>
            <a:endParaRPr lang="en-US" altLang="zh-CN" sz="2000" dirty="0" smtClean="0">
              <a:solidFill>
                <a:schemeClr val="bg1"/>
              </a:solidFill>
              <a:latin typeface="微软雅黑" pitchFamily="34" charset="-122"/>
              <a:ea typeface="微软雅黑" pitchFamily="34" charset="-122"/>
            </a:endParaRPr>
          </a:p>
        </p:txBody>
      </p:sp>
      <p:sp>
        <p:nvSpPr>
          <p:cNvPr id="47" name="Text Box 18"/>
          <p:cNvSpPr txBox="1">
            <a:spLocks noChangeArrowheads="1"/>
          </p:cNvSpPr>
          <p:nvPr/>
        </p:nvSpPr>
        <p:spPr bwMode="gray">
          <a:xfrm>
            <a:off x="1996676" y="1546994"/>
            <a:ext cx="304800" cy="430887"/>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2200" b="1" dirty="0" smtClean="0">
                <a:solidFill>
                  <a:schemeClr val="bg1"/>
                </a:solidFill>
                <a:latin typeface="微软雅黑" pitchFamily="34" charset="-122"/>
                <a:ea typeface="微软雅黑" pitchFamily="34" charset="-122"/>
              </a:rPr>
              <a:t>3</a:t>
            </a:r>
            <a:endParaRPr lang="en-US" altLang="zh-CN" sz="2200" b="1" dirty="0">
              <a:solidFill>
                <a:schemeClr val="bg1"/>
              </a:solidFill>
              <a:latin typeface="微软雅黑" pitchFamily="34" charset="-122"/>
              <a:ea typeface="微软雅黑" pitchFamily="34" charset="-122"/>
            </a:endParaRPr>
          </a:p>
        </p:txBody>
      </p:sp>
      <p:sp>
        <p:nvSpPr>
          <p:cNvPr id="20" name="矩形 19"/>
          <p:cNvSpPr/>
          <p:nvPr/>
        </p:nvSpPr>
        <p:spPr>
          <a:xfrm>
            <a:off x="2522304" y="2059124"/>
            <a:ext cx="4572000" cy="2031325"/>
          </a:xfrm>
          <a:prstGeom prst="rect">
            <a:avLst/>
          </a:prstGeom>
        </p:spPr>
        <p:txBody>
          <a:bodyPr>
            <a:spAutoFit/>
          </a:bodyPr>
          <a:lstStyle/>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网络架构总览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典型覆盖方案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认证方案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rgbClr val="C00000"/>
                </a:solidFill>
                <a:latin typeface="微软雅黑" pitchFamily="34" charset="-122"/>
                <a:ea typeface="微软雅黑" pitchFamily="34" charset="-122"/>
              </a:rPr>
              <a:t> 华为高教无线</a:t>
            </a:r>
            <a:r>
              <a:rPr lang="en-US" altLang="zh-CN" sz="1400" b="1" dirty="0" smtClean="0">
                <a:solidFill>
                  <a:srgbClr val="C00000"/>
                </a:solidFill>
                <a:latin typeface="微软雅黑" pitchFamily="34" charset="-122"/>
                <a:ea typeface="微软雅黑" pitchFamily="34" charset="-122"/>
              </a:rPr>
              <a:t>WLAN</a:t>
            </a:r>
            <a:r>
              <a:rPr lang="zh-CN" altLang="en-US" sz="1400" b="1" dirty="0" smtClean="0">
                <a:solidFill>
                  <a:srgbClr val="C00000"/>
                </a:solidFill>
                <a:latin typeface="微软雅黑" pitchFamily="34" charset="-122"/>
                <a:ea typeface="微软雅黑" pitchFamily="34" charset="-122"/>
              </a:rPr>
              <a:t>安全可靠方案</a:t>
            </a:r>
            <a:endParaRPr lang="en-US" altLang="zh-CN" sz="1400" b="1" dirty="0" smtClean="0">
              <a:solidFill>
                <a:srgbClr val="C00000"/>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极速高密方案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管理运维方案</a:t>
            </a:r>
            <a:endParaRPr lang="en-US" altLang="zh-CN" sz="1400" b="1" dirty="0" smtClean="0">
              <a:solidFill>
                <a:schemeClr val="bg1"/>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236220"/>
            <a:ext cx="8144815" cy="540544"/>
          </a:xfrm>
        </p:spPr>
        <p:txBody>
          <a:bodyPr>
            <a:normAutofit/>
          </a:bodyPr>
          <a:lstStyle/>
          <a:p>
            <a:pPr algn="l" eaLnBrk="0" hangingPunct="0">
              <a:spcBef>
                <a:spcPts val="0"/>
              </a:spcBef>
              <a:defRPr/>
            </a:pPr>
            <a:r>
              <a:rPr lang="zh-CN" altLang="en-US" sz="2400" b="1" kern="0" dirty="0" smtClean="0">
                <a:cs typeface="+mn-cs"/>
              </a:rPr>
              <a:t>融合增强网络安全可靠性</a:t>
            </a:r>
            <a:endParaRPr lang="en-US" altLang="zh-CN" sz="2400" b="1" kern="0" dirty="0" smtClean="0">
              <a:cs typeface="+mn-cs"/>
            </a:endParaRPr>
          </a:p>
        </p:txBody>
      </p:sp>
      <p:pic>
        <p:nvPicPr>
          <p:cNvPr id="60" name="Picture 3" descr="D:\PPT素材\透明logo1\png-1706.png"/>
          <p:cNvPicPr>
            <a:picLocks noChangeArrowheads="1"/>
          </p:cNvPicPr>
          <p:nvPr/>
        </p:nvPicPr>
        <p:blipFill>
          <a:blip r:embed="rId3" cstate="print"/>
          <a:srcRect/>
          <a:stretch>
            <a:fillRect/>
          </a:stretch>
        </p:blipFill>
        <p:spPr bwMode="auto">
          <a:xfrm>
            <a:off x="5132249" y="1627196"/>
            <a:ext cx="318491" cy="327788"/>
          </a:xfrm>
          <a:prstGeom prst="rect">
            <a:avLst/>
          </a:prstGeom>
          <a:noFill/>
          <a:ln w="9525">
            <a:noFill/>
            <a:miter lim="800000"/>
            <a:headEnd/>
            <a:tailEnd/>
          </a:ln>
        </p:spPr>
      </p:pic>
      <p:sp>
        <p:nvSpPr>
          <p:cNvPr id="65" name="圆角矩形 64"/>
          <p:cNvSpPr/>
          <p:nvPr/>
        </p:nvSpPr>
        <p:spPr bwMode="auto">
          <a:xfrm>
            <a:off x="492697" y="3567130"/>
            <a:ext cx="2002853" cy="1074085"/>
          </a:xfrm>
          <a:prstGeom prst="roundRect">
            <a:avLst>
              <a:gd name="adj" fmla="val 8998"/>
            </a:avLst>
          </a:prstGeom>
          <a:solidFill>
            <a:schemeClr val="bg1">
              <a:lumMod val="95000"/>
            </a:schemeClr>
          </a:solidFill>
          <a:ln>
            <a:noFill/>
          </a:ln>
          <a:effectLst>
            <a:outerShdw blurRad="50800" dist="38100" dir="5400000" algn="t"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7" tIns="45714" rIns="91427" bIns="45714" numCol="1" rtlCol="0" anchor="t" anchorCtr="0" compatLnSpc="1">
            <a:prstTxWarp prst="textNoShape">
              <a:avLst/>
            </a:prstTxWarp>
          </a:bodyPr>
          <a:lstStyle/>
          <a:p>
            <a:pPr marL="85725" indent="-85725">
              <a:lnSpc>
                <a:spcPct val="150000"/>
              </a:lnSpc>
              <a:buClr>
                <a:schemeClr val="tx2"/>
              </a:buClr>
              <a:buSzPct val="60000"/>
              <a:buFont typeface="Wingdings" pitchFamily="2" charset="2"/>
              <a:buChar char="n"/>
            </a:pPr>
            <a:r>
              <a:rPr lang="zh-CN" altLang="en-US" sz="1000" dirty="0" smtClean="0">
                <a:latin typeface="微软雅黑" pitchFamily="34" charset="-122"/>
                <a:ea typeface="微软雅黑" pitchFamily="34" charset="-122"/>
              </a:rPr>
              <a:t>内置防雷单元，</a:t>
            </a:r>
            <a:r>
              <a:rPr lang="en-US" altLang="zh-CN" sz="1000" dirty="0" smtClean="0">
                <a:latin typeface="微软雅黑" pitchFamily="34" charset="-122"/>
                <a:ea typeface="微软雅黑" pitchFamily="34" charset="-122"/>
              </a:rPr>
              <a:t>5KA</a:t>
            </a:r>
            <a:r>
              <a:rPr lang="zh-CN" altLang="en-US" sz="1000" dirty="0" smtClean="0">
                <a:latin typeface="微软雅黑" pitchFamily="34" charset="-122"/>
                <a:ea typeface="微软雅黑" pitchFamily="34" charset="-122"/>
              </a:rPr>
              <a:t>防护能力</a:t>
            </a:r>
            <a:endParaRPr lang="en-US" altLang="zh-CN" sz="1000" dirty="0" smtClean="0">
              <a:latin typeface="微软雅黑" pitchFamily="34" charset="-122"/>
              <a:ea typeface="微软雅黑" pitchFamily="34" charset="-122"/>
            </a:endParaRPr>
          </a:p>
          <a:p>
            <a:pPr marL="85725" indent="-85725">
              <a:lnSpc>
                <a:spcPct val="150000"/>
              </a:lnSpc>
              <a:buClr>
                <a:schemeClr val="tx2"/>
              </a:buClr>
              <a:buSzPct val="60000"/>
              <a:buFont typeface="Wingdings" pitchFamily="2" charset="2"/>
              <a:buChar char="n"/>
            </a:pPr>
            <a:r>
              <a:rPr lang="en-US" altLang="zh-CN" sz="1000" dirty="0" smtClean="0">
                <a:latin typeface="微软雅黑" pitchFamily="34" charset="-122"/>
                <a:ea typeface="微软雅黑" pitchFamily="34" charset="-122"/>
              </a:rPr>
              <a:t>IP67</a:t>
            </a:r>
            <a:r>
              <a:rPr lang="zh-CN" altLang="en-US" sz="1000" dirty="0" smtClean="0">
                <a:latin typeface="微软雅黑" pitchFamily="34" charset="-122"/>
                <a:ea typeface="微软雅黑" pitchFamily="34" charset="-122"/>
              </a:rPr>
              <a:t>高防尘、防水标准</a:t>
            </a:r>
            <a:endParaRPr lang="en-US" altLang="zh-CN" sz="1000" dirty="0" smtClean="0">
              <a:latin typeface="微软雅黑" pitchFamily="34" charset="-122"/>
              <a:ea typeface="微软雅黑" pitchFamily="34" charset="-122"/>
            </a:endParaRPr>
          </a:p>
          <a:p>
            <a:pPr marL="85725" indent="-85725">
              <a:lnSpc>
                <a:spcPct val="150000"/>
              </a:lnSpc>
              <a:buClr>
                <a:schemeClr val="tx2"/>
              </a:buClr>
              <a:buSzPct val="60000"/>
              <a:buFont typeface="Wingdings" pitchFamily="2" charset="2"/>
              <a:buChar char="n"/>
            </a:pPr>
            <a:r>
              <a:rPr lang="zh-CN" altLang="en-US" sz="1000" dirty="0" smtClean="0">
                <a:latin typeface="微软雅黑" pitchFamily="34" charset="-122"/>
                <a:ea typeface="微软雅黑" pitchFamily="34" charset="-122"/>
              </a:rPr>
              <a:t>宽泛的工作温度范围</a:t>
            </a:r>
            <a:endParaRPr lang="en-US" altLang="zh-CN" sz="1000" dirty="0" smtClean="0">
              <a:latin typeface="微软雅黑" pitchFamily="34" charset="-122"/>
              <a:ea typeface="微软雅黑" pitchFamily="34" charset="-122"/>
            </a:endParaRPr>
          </a:p>
        </p:txBody>
      </p:sp>
      <p:sp>
        <p:nvSpPr>
          <p:cNvPr id="66" name="矩形 65"/>
          <p:cNvSpPr/>
          <p:nvPr/>
        </p:nvSpPr>
        <p:spPr bwMode="auto">
          <a:xfrm>
            <a:off x="500053" y="3362186"/>
            <a:ext cx="1995497" cy="237737"/>
          </a:xfrm>
          <a:prstGeom prst="rect">
            <a:avLst/>
          </a:prstGeom>
          <a:solidFill>
            <a:schemeClr val="tx2"/>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7" tIns="45714" rIns="91427" bIns="45714" numCol="1" rtlCol="0" anchor="ctr" anchorCtr="0" compatLnSpc="1">
            <a:prstTxWarp prst="textNoShape">
              <a:avLst/>
            </a:prstTxWarp>
          </a:bodyPr>
          <a:lstStyle/>
          <a:p>
            <a:pPr algn="ctr" defTabSz="914270">
              <a:buClr>
                <a:srgbClr val="CC9900"/>
              </a:buClr>
            </a:pPr>
            <a:r>
              <a:rPr lang="zh-CN" altLang="en-US" sz="1400" b="1" dirty="0" smtClean="0">
                <a:solidFill>
                  <a:schemeClr val="bg1"/>
                </a:solidFill>
                <a:latin typeface="微软雅黑" pitchFamily="34" charset="-122"/>
                <a:ea typeface="微软雅黑" pitchFamily="34" charset="-122"/>
                <a:cs typeface="Arial" pitchFamily="34" charset="0"/>
              </a:rPr>
              <a:t>高规格硬件指标</a:t>
            </a:r>
          </a:p>
        </p:txBody>
      </p:sp>
      <p:grpSp>
        <p:nvGrpSpPr>
          <p:cNvPr id="3" name="组合 63"/>
          <p:cNvGrpSpPr/>
          <p:nvPr/>
        </p:nvGrpSpPr>
        <p:grpSpPr>
          <a:xfrm>
            <a:off x="308322" y="739924"/>
            <a:ext cx="8511828" cy="2454703"/>
            <a:chOff x="308322" y="720874"/>
            <a:chExt cx="8835678" cy="2454703"/>
          </a:xfrm>
        </p:grpSpPr>
        <p:sp>
          <p:nvSpPr>
            <p:cNvPr id="108" name="圆柱形 107"/>
            <p:cNvSpPr/>
            <p:nvPr/>
          </p:nvSpPr>
          <p:spPr bwMode="auto">
            <a:xfrm rot="16200000">
              <a:off x="7401963" y="1396606"/>
              <a:ext cx="228598" cy="760104"/>
            </a:xfrm>
            <a:prstGeom prst="can">
              <a:avLst/>
            </a:prstGeom>
            <a:solidFill>
              <a:schemeClr val="accent2">
                <a:lumMod val="75000"/>
                <a:alpha val="46000"/>
              </a:schemeClr>
            </a:solidFill>
            <a:ln>
              <a:solidFill>
                <a:schemeClr val="bg1">
                  <a:lumMod val="95000"/>
                </a:schemeClr>
              </a:solidFill>
              <a:prstDash val="dash"/>
            </a:ln>
            <a:effectLst>
              <a:glow rad="101600">
                <a:schemeClr val="accent4">
                  <a:satMod val="175000"/>
                  <a:alpha val="40000"/>
                </a:schemeClr>
              </a:glow>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
                  <a:srgbClr val="CC9900"/>
                </a:buClr>
                <a:buFont typeface="Wingdings" pitchFamily="2" charset="2"/>
                <a:buChar char="n"/>
              </a:pPr>
              <a:endParaRPr lang="zh-CN" altLang="en-US" dirty="0" smtClean="0">
                <a:solidFill>
                  <a:schemeClr val="bg1"/>
                </a:solidFill>
                <a:latin typeface="微软雅黑" pitchFamily="34" charset="-122"/>
                <a:ea typeface="微软雅黑" pitchFamily="34" charset="-122"/>
              </a:endParaRPr>
            </a:p>
          </p:txBody>
        </p:sp>
        <p:pic>
          <p:nvPicPr>
            <p:cNvPr id="67" name="Picture 18" descr="图片796"/>
            <p:cNvPicPr>
              <a:picLocks noChangeAspect="1" noChangeArrowheads="1"/>
            </p:cNvPicPr>
            <p:nvPr/>
          </p:nvPicPr>
          <p:blipFill>
            <a:blip r:embed="rId4" cstate="screen"/>
            <a:srcRect/>
            <a:stretch>
              <a:fillRect/>
            </a:stretch>
          </p:blipFill>
          <p:spPr bwMode="auto">
            <a:xfrm>
              <a:off x="3649194" y="1186506"/>
              <a:ext cx="2218556" cy="1307804"/>
            </a:xfrm>
            <a:prstGeom prst="rect">
              <a:avLst/>
            </a:prstGeom>
            <a:noFill/>
            <a:ln w="9525">
              <a:noFill/>
              <a:miter lim="800000"/>
              <a:headEnd/>
              <a:tailEnd/>
            </a:ln>
          </p:spPr>
        </p:pic>
        <p:sp>
          <p:nvSpPr>
            <p:cNvPr id="68" name="圆柱形 67"/>
            <p:cNvSpPr/>
            <p:nvPr/>
          </p:nvSpPr>
          <p:spPr bwMode="auto">
            <a:xfrm rot="16200000">
              <a:off x="4600364" y="386065"/>
              <a:ext cx="228598" cy="2839580"/>
            </a:xfrm>
            <a:prstGeom prst="can">
              <a:avLst/>
            </a:prstGeom>
            <a:gradFill flip="none" rotWithShape="1">
              <a:gsLst>
                <a:gs pos="0">
                  <a:schemeClr val="tx2">
                    <a:alpha val="58000"/>
                  </a:schemeClr>
                </a:gs>
                <a:gs pos="50000">
                  <a:schemeClr val="tx2">
                    <a:shade val="67500"/>
                    <a:satMod val="115000"/>
                  </a:schemeClr>
                </a:gs>
                <a:gs pos="100000">
                  <a:schemeClr val="tx2">
                    <a:shade val="100000"/>
                    <a:satMod val="115000"/>
                  </a:schemeClr>
                </a:gs>
              </a:gsLst>
              <a:lin ang="16200000" scaled="1"/>
              <a:tileRect/>
            </a:gradFill>
            <a:ln>
              <a:solidFill>
                <a:schemeClr val="bg1">
                  <a:lumMod val="95000"/>
                </a:schemeClr>
              </a:solidFill>
              <a:prstDash val="dash"/>
            </a:ln>
            <a:effectLst>
              <a:glow rad="101600">
                <a:schemeClr val="accent4">
                  <a:satMod val="175000"/>
                  <a:alpha val="40000"/>
                </a:schemeClr>
              </a:glow>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sp>
          <p:nvSpPr>
            <p:cNvPr id="69" name="Text Box 6"/>
            <p:cNvSpPr txBox="1">
              <a:spLocks noChangeArrowheads="1"/>
            </p:cNvSpPr>
            <p:nvPr/>
          </p:nvSpPr>
          <p:spPr bwMode="auto">
            <a:xfrm>
              <a:off x="4527765" y="1330522"/>
              <a:ext cx="427888" cy="311476"/>
            </a:xfrm>
            <a:prstGeom prst="rect">
              <a:avLst/>
            </a:prstGeom>
            <a:noFill/>
            <a:ln w="9525">
              <a:noFill/>
              <a:miter lim="800000"/>
              <a:headEnd/>
              <a:tailEnd/>
            </a:ln>
          </p:spPr>
          <p:txBody>
            <a:bodyPr lIns="0" tIns="0" rIns="0" bIns="0" anchor="ctr"/>
            <a:lstStyle/>
            <a:p>
              <a:pPr algn="ctr" defTabSz="360740" fontAlgn="auto">
                <a:spcBef>
                  <a:spcPts val="0"/>
                </a:spcBef>
                <a:spcAft>
                  <a:spcPts val="0"/>
                </a:spcAft>
                <a:buClr>
                  <a:srgbClr val="A2A2A2"/>
                </a:buClr>
                <a:buSzPct val="90000"/>
                <a:defRPr/>
              </a:pPr>
              <a:r>
                <a:rPr lang="en-US" altLang="zh-CN" sz="1100" b="1" kern="0" dirty="0" smtClean="0">
                  <a:latin typeface="微软雅黑" pitchFamily="34" charset="-122"/>
                  <a:ea typeface="微软雅黑" pitchFamily="34" charset="-122"/>
                </a:rPr>
                <a:t>DTLS</a:t>
              </a:r>
            </a:p>
          </p:txBody>
        </p:sp>
        <p:cxnSp>
          <p:nvCxnSpPr>
            <p:cNvPr id="70" name="直接连接符 69"/>
            <p:cNvCxnSpPr/>
            <p:nvPr/>
          </p:nvCxnSpPr>
          <p:spPr bwMode="auto">
            <a:xfrm>
              <a:off x="1089627" y="1598257"/>
              <a:ext cx="233915" cy="42536"/>
            </a:xfrm>
            <a:prstGeom prst="line">
              <a:avLst/>
            </a:prstGeom>
            <a:noFill/>
            <a:ln>
              <a:solidFill>
                <a:schemeClr val="bg1">
                  <a:lumMod val="65000"/>
                </a:schemeClr>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71" name="乘号 70"/>
            <p:cNvSpPr/>
            <p:nvPr/>
          </p:nvSpPr>
          <p:spPr bwMode="auto">
            <a:xfrm>
              <a:off x="2438509" y="2338634"/>
              <a:ext cx="270476" cy="369537"/>
            </a:xfrm>
            <a:prstGeom prst="mathMultiply">
              <a:avLst/>
            </a:prstGeom>
            <a:solidFill>
              <a:schemeClr val="tx2">
                <a:lumMod val="7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pic>
          <p:nvPicPr>
            <p:cNvPr id="72" name="Picture 2" descr="C:\Users\h57863.CHINA\Pictures\wifi signal analysis.png"/>
            <p:cNvPicPr>
              <a:picLocks noChangeAspect="1" noChangeArrowheads="1"/>
            </p:cNvPicPr>
            <p:nvPr/>
          </p:nvPicPr>
          <p:blipFill>
            <a:blip r:embed="rId5" cstate="screen"/>
            <a:srcRect t="16064" b="30866"/>
            <a:stretch>
              <a:fillRect/>
            </a:stretch>
          </p:blipFill>
          <p:spPr bwMode="auto">
            <a:xfrm>
              <a:off x="1010747" y="2848530"/>
              <a:ext cx="268735" cy="1959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3" name="Picture 166"/>
            <p:cNvPicPr>
              <a:picLocks noChangeAspect="1" noChangeArrowheads="1"/>
            </p:cNvPicPr>
            <p:nvPr/>
          </p:nvPicPr>
          <p:blipFill>
            <a:blip r:embed="rId6" cstate="screen">
              <a:clrChange>
                <a:clrFrom>
                  <a:srgbClr val="FFFFFF"/>
                </a:clrFrom>
                <a:clrTo>
                  <a:srgbClr val="FFFFFF">
                    <a:alpha val="0"/>
                  </a:srgbClr>
                </a:clrTo>
              </a:clrChange>
            </a:blip>
            <a:srcRect/>
            <a:stretch>
              <a:fillRect/>
            </a:stretch>
          </p:blipFill>
          <p:spPr bwMode="auto">
            <a:xfrm>
              <a:off x="698338" y="2764349"/>
              <a:ext cx="414974" cy="411228"/>
            </a:xfrm>
            <a:prstGeom prst="rect">
              <a:avLst/>
            </a:prstGeom>
            <a:noFill/>
            <a:ln w="9525">
              <a:noFill/>
              <a:miter lim="800000"/>
              <a:headEnd/>
              <a:tailEnd/>
            </a:ln>
            <a:effectLst/>
          </p:spPr>
        </p:pic>
        <p:grpSp>
          <p:nvGrpSpPr>
            <p:cNvPr id="4" name="Group 10"/>
            <p:cNvGrpSpPr>
              <a:grpSpLocks/>
            </p:cNvGrpSpPr>
            <p:nvPr/>
          </p:nvGrpSpPr>
          <p:grpSpPr bwMode="auto">
            <a:xfrm rot="20741200">
              <a:off x="1287258" y="2802661"/>
              <a:ext cx="130781" cy="82443"/>
              <a:chOff x="3827" y="1480"/>
              <a:chExt cx="403" cy="428"/>
            </a:xfrm>
          </p:grpSpPr>
          <p:sp>
            <p:nvSpPr>
              <p:cNvPr id="128" name="Freeform 11"/>
              <p:cNvSpPr>
                <a:spLocks noChangeAspect="1"/>
              </p:cNvSpPr>
              <p:nvPr/>
            </p:nvSpPr>
            <p:spPr bwMode="auto">
              <a:xfrm>
                <a:off x="4139" y="1480"/>
                <a:ext cx="91" cy="428"/>
              </a:xfrm>
              <a:custGeom>
                <a:avLst/>
                <a:gdLst/>
                <a:ahLst/>
                <a:cxnLst>
                  <a:cxn ang="0">
                    <a:pos x="0" y="2"/>
                  </a:cxn>
                  <a:cxn ang="0">
                    <a:pos x="1" y="4"/>
                  </a:cxn>
                  <a:cxn ang="0">
                    <a:pos x="3" y="8"/>
                  </a:cxn>
                  <a:cxn ang="0">
                    <a:pos x="5" y="17"/>
                  </a:cxn>
                  <a:cxn ang="0">
                    <a:pos x="6" y="26"/>
                  </a:cxn>
                  <a:cxn ang="0">
                    <a:pos x="5" y="34"/>
                  </a:cxn>
                  <a:cxn ang="0">
                    <a:pos x="4" y="42"/>
                  </a:cxn>
                  <a:cxn ang="0">
                    <a:pos x="2" y="47"/>
                  </a:cxn>
                  <a:cxn ang="0">
                    <a:pos x="1" y="50"/>
                  </a:cxn>
                  <a:cxn ang="0">
                    <a:pos x="1" y="51"/>
                  </a:cxn>
                  <a:cxn ang="0">
                    <a:pos x="2" y="52"/>
                  </a:cxn>
                  <a:cxn ang="0">
                    <a:pos x="4" y="51"/>
                  </a:cxn>
                  <a:cxn ang="0">
                    <a:pos x="6" y="47"/>
                  </a:cxn>
                  <a:cxn ang="0">
                    <a:pos x="9" y="37"/>
                  </a:cxn>
                  <a:cxn ang="0">
                    <a:pos x="10" y="26"/>
                  </a:cxn>
                  <a:cxn ang="0">
                    <a:pos x="9" y="16"/>
                  </a:cxn>
                  <a:cxn ang="0">
                    <a:pos x="6" y="6"/>
                  </a:cxn>
                  <a:cxn ang="0">
                    <a:pos x="3" y="2"/>
                  </a:cxn>
                  <a:cxn ang="0">
                    <a:pos x="1" y="0"/>
                  </a:cxn>
                  <a:cxn ang="0">
                    <a:pos x="1" y="1"/>
                  </a:cxn>
                  <a:cxn ang="0">
                    <a:pos x="0" y="2"/>
                  </a:cxn>
                </a:cxnLst>
                <a:rect l="0" t="0" r="r" b="b"/>
                <a:pathLst>
                  <a:path w="11" h="52">
                    <a:moveTo>
                      <a:pt x="0" y="2"/>
                    </a:moveTo>
                    <a:cubicBezTo>
                      <a:pt x="0" y="2"/>
                      <a:pt x="1" y="3"/>
                      <a:pt x="1" y="4"/>
                    </a:cubicBezTo>
                    <a:cubicBezTo>
                      <a:pt x="2" y="6"/>
                      <a:pt x="2" y="7"/>
                      <a:pt x="3" y="8"/>
                    </a:cubicBezTo>
                    <a:cubicBezTo>
                      <a:pt x="4" y="11"/>
                      <a:pt x="4" y="14"/>
                      <a:pt x="5" y="17"/>
                    </a:cubicBezTo>
                    <a:cubicBezTo>
                      <a:pt x="5" y="20"/>
                      <a:pt x="6" y="23"/>
                      <a:pt x="6" y="26"/>
                    </a:cubicBezTo>
                    <a:cubicBezTo>
                      <a:pt x="6" y="29"/>
                      <a:pt x="6" y="31"/>
                      <a:pt x="5" y="34"/>
                    </a:cubicBezTo>
                    <a:cubicBezTo>
                      <a:pt x="5" y="37"/>
                      <a:pt x="4" y="39"/>
                      <a:pt x="4" y="42"/>
                    </a:cubicBezTo>
                    <a:cubicBezTo>
                      <a:pt x="3" y="43"/>
                      <a:pt x="3" y="45"/>
                      <a:pt x="2" y="47"/>
                    </a:cubicBezTo>
                    <a:cubicBezTo>
                      <a:pt x="1" y="49"/>
                      <a:pt x="1" y="50"/>
                      <a:pt x="1" y="50"/>
                    </a:cubicBezTo>
                    <a:cubicBezTo>
                      <a:pt x="1" y="51"/>
                      <a:pt x="1" y="51"/>
                      <a:pt x="1" y="51"/>
                    </a:cubicBezTo>
                    <a:cubicBezTo>
                      <a:pt x="2" y="52"/>
                      <a:pt x="2" y="52"/>
                      <a:pt x="2" y="52"/>
                    </a:cubicBezTo>
                    <a:cubicBezTo>
                      <a:pt x="2" y="52"/>
                      <a:pt x="3" y="51"/>
                      <a:pt x="4" y="51"/>
                    </a:cubicBezTo>
                    <a:cubicBezTo>
                      <a:pt x="4" y="50"/>
                      <a:pt x="5" y="49"/>
                      <a:pt x="6" y="47"/>
                    </a:cubicBezTo>
                    <a:cubicBezTo>
                      <a:pt x="7" y="44"/>
                      <a:pt x="9" y="41"/>
                      <a:pt x="9" y="37"/>
                    </a:cubicBezTo>
                    <a:cubicBezTo>
                      <a:pt x="10" y="33"/>
                      <a:pt x="11" y="30"/>
                      <a:pt x="10" y="26"/>
                    </a:cubicBezTo>
                    <a:cubicBezTo>
                      <a:pt x="10" y="22"/>
                      <a:pt x="10" y="19"/>
                      <a:pt x="9" y="16"/>
                    </a:cubicBezTo>
                    <a:cubicBezTo>
                      <a:pt x="9" y="12"/>
                      <a:pt x="7" y="9"/>
                      <a:pt x="6" y="6"/>
                    </a:cubicBezTo>
                    <a:cubicBezTo>
                      <a:pt x="5" y="4"/>
                      <a:pt x="4" y="3"/>
                      <a:pt x="3" y="2"/>
                    </a:cubicBezTo>
                    <a:cubicBezTo>
                      <a:pt x="3" y="1"/>
                      <a:pt x="2" y="0"/>
                      <a:pt x="1" y="0"/>
                    </a:cubicBezTo>
                    <a:cubicBezTo>
                      <a:pt x="1" y="1"/>
                      <a:pt x="1" y="1"/>
                      <a:pt x="1" y="1"/>
                    </a:cubicBezTo>
                    <a:cubicBezTo>
                      <a:pt x="0" y="1"/>
                      <a:pt x="0" y="1"/>
                      <a:pt x="0" y="2"/>
                    </a:cubicBezTo>
                    <a:close/>
                  </a:path>
                </a:pathLst>
              </a:custGeom>
              <a:solidFill>
                <a:srgbClr val="FF0000"/>
              </a:solidFill>
              <a:ln w="9525">
                <a:solidFill>
                  <a:srgbClr val="FF0000"/>
                </a:solidFill>
                <a:round/>
                <a:headEnd/>
                <a:tailEnd/>
              </a:ln>
            </p:spPr>
            <p:txBody>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sp>
            <p:nvSpPr>
              <p:cNvPr id="129" name="Freeform 12"/>
              <p:cNvSpPr>
                <a:spLocks noChangeAspect="1"/>
              </p:cNvSpPr>
              <p:nvPr/>
            </p:nvSpPr>
            <p:spPr bwMode="auto">
              <a:xfrm>
                <a:off x="3983" y="1521"/>
                <a:ext cx="66" cy="338"/>
              </a:xfrm>
              <a:custGeom>
                <a:avLst/>
                <a:gdLst/>
                <a:ahLst/>
                <a:cxnLst>
                  <a:cxn ang="0">
                    <a:pos x="0" y="2"/>
                  </a:cxn>
                  <a:cxn ang="0">
                    <a:pos x="1" y="4"/>
                  </a:cxn>
                  <a:cxn ang="0">
                    <a:pos x="2" y="7"/>
                  </a:cxn>
                  <a:cxn ang="0">
                    <a:pos x="4" y="14"/>
                  </a:cxn>
                  <a:cxn ang="0">
                    <a:pos x="4" y="21"/>
                  </a:cxn>
                  <a:cxn ang="0">
                    <a:pos x="4" y="27"/>
                  </a:cxn>
                  <a:cxn ang="0">
                    <a:pos x="3" y="33"/>
                  </a:cxn>
                  <a:cxn ang="0">
                    <a:pos x="1" y="37"/>
                  </a:cxn>
                  <a:cxn ang="0">
                    <a:pos x="1" y="40"/>
                  </a:cxn>
                  <a:cxn ang="0">
                    <a:pos x="1" y="41"/>
                  </a:cxn>
                  <a:cxn ang="0">
                    <a:pos x="1" y="41"/>
                  </a:cxn>
                  <a:cxn ang="0">
                    <a:pos x="3" y="40"/>
                  </a:cxn>
                  <a:cxn ang="0">
                    <a:pos x="4" y="38"/>
                  </a:cxn>
                  <a:cxn ang="0">
                    <a:pos x="7" y="30"/>
                  </a:cxn>
                  <a:cxn ang="0">
                    <a:pos x="8" y="21"/>
                  </a:cxn>
                  <a:cxn ang="0">
                    <a:pos x="7" y="13"/>
                  </a:cxn>
                  <a:cxn ang="0">
                    <a:pos x="5" y="5"/>
                  </a:cxn>
                  <a:cxn ang="0">
                    <a:pos x="2" y="2"/>
                  </a:cxn>
                  <a:cxn ang="0">
                    <a:pos x="1" y="0"/>
                  </a:cxn>
                  <a:cxn ang="0">
                    <a:pos x="0" y="1"/>
                  </a:cxn>
                  <a:cxn ang="0">
                    <a:pos x="0" y="2"/>
                  </a:cxn>
                </a:cxnLst>
                <a:rect l="0" t="0" r="r" b="b"/>
                <a:pathLst>
                  <a:path w="8" h="41">
                    <a:moveTo>
                      <a:pt x="0" y="2"/>
                    </a:moveTo>
                    <a:cubicBezTo>
                      <a:pt x="0" y="2"/>
                      <a:pt x="0" y="3"/>
                      <a:pt x="1" y="4"/>
                    </a:cubicBezTo>
                    <a:cubicBezTo>
                      <a:pt x="1" y="5"/>
                      <a:pt x="2" y="6"/>
                      <a:pt x="2" y="7"/>
                    </a:cubicBezTo>
                    <a:cubicBezTo>
                      <a:pt x="3" y="9"/>
                      <a:pt x="3" y="12"/>
                      <a:pt x="4" y="14"/>
                    </a:cubicBezTo>
                    <a:cubicBezTo>
                      <a:pt x="4" y="16"/>
                      <a:pt x="4" y="18"/>
                      <a:pt x="4" y="21"/>
                    </a:cubicBezTo>
                    <a:cubicBezTo>
                      <a:pt x="4" y="23"/>
                      <a:pt x="4" y="25"/>
                      <a:pt x="4" y="27"/>
                    </a:cubicBezTo>
                    <a:cubicBezTo>
                      <a:pt x="4" y="29"/>
                      <a:pt x="3" y="31"/>
                      <a:pt x="3" y="33"/>
                    </a:cubicBezTo>
                    <a:cubicBezTo>
                      <a:pt x="2" y="34"/>
                      <a:pt x="2" y="36"/>
                      <a:pt x="1" y="37"/>
                    </a:cubicBezTo>
                    <a:cubicBezTo>
                      <a:pt x="1" y="39"/>
                      <a:pt x="1" y="40"/>
                      <a:pt x="1" y="40"/>
                    </a:cubicBezTo>
                    <a:cubicBezTo>
                      <a:pt x="1" y="41"/>
                      <a:pt x="1" y="41"/>
                      <a:pt x="1" y="41"/>
                    </a:cubicBezTo>
                    <a:cubicBezTo>
                      <a:pt x="1" y="41"/>
                      <a:pt x="1" y="41"/>
                      <a:pt x="1" y="41"/>
                    </a:cubicBezTo>
                    <a:cubicBezTo>
                      <a:pt x="2" y="41"/>
                      <a:pt x="2" y="41"/>
                      <a:pt x="3" y="40"/>
                    </a:cubicBezTo>
                    <a:cubicBezTo>
                      <a:pt x="3" y="40"/>
                      <a:pt x="4" y="39"/>
                      <a:pt x="4" y="38"/>
                    </a:cubicBezTo>
                    <a:cubicBezTo>
                      <a:pt x="6" y="35"/>
                      <a:pt x="7" y="32"/>
                      <a:pt x="7" y="30"/>
                    </a:cubicBezTo>
                    <a:cubicBezTo>
                      <a:pt x="8" y="27"/>
                      <a:pt x="8" y="24"/>
                      <a:pt x="8" y="21"/>
                    </a:cubicBezTo>
                    <a:cubicBezTo>
                      <a:pt x="8" y="18"/>
                      <a:pt x="8" y="15"/>
                      <a:pt x="7" y="13"/>
                    </a:cubicBezTo>
                    <a:cubicBezTo>
                      <a:pt x="7" y="10"/>
                      <a:pt x="6" y="8"/>
                      <a:pt x="5" y="5"/>
                    </a:cubicBezTo>
                    <a:cubicBezTo>
                      <a:pt x="4" y="4"/>
                      <a:pt x="3" y="2"/>
                      <a:pt x="2" y="2"/>
                    </a:cubicBezTo>
                    <a:cubicBezTo>
                      <a:pt x="2" y="1"/>
                      <a:pt x="1" y="0"/>
                      <a:pt x="1" y="0"/>
                    </a:cubicBezTo>
                    <a:cubicBezTo>
                      <a:pt x="0" y="1"/>
                      <a:pt x="0" y="1"/>
                      <a:pt x="0" y="1"/>
                    </a:cubicBezTo>
                    <a:lnTo>
                      <a:pt x="0" y="2"/>
                    </a:lnTo>
                    <a:close/>
                  </a:path>
                </a:pathLst>
              </a:custGeom>
              <a:solidFill>
                <a:srgbClr val="FF0000"/>
              </a:solidFill>
              <a:ln w="9525">
                <a:solidFill>
                  <a:srgbClr val="FF0000"/>
                </a:solidFill>
                <a:round/>
                <a:headEnd/>
                <a:tailEnd/>
              </a:ln>
            </p:spPr>
            <p:txBody>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sp>
            <p:nvSpPr>
              <p:cNvPr id="130" name="Freeform 13"/>
              <p:cNvSpPr>
                <a:spLocks noChangeAspect="1"/>
              </p:cNvSpPr>
              <p:nvPr/>
            </p:nvSpPr>
            <p:spPr bwMode="auto">
              <a:xfrm>
                <a:off x="3827" y="1571"/>
                <a:ext cx="49" cy="255"/>
              </a:xfrm>
              <a:custGeom>
                <a:avLst/>
                <a:gdLst/>
                <a:ahLst/>
                <a:cxnLst>
                  <a:cxn ang="0">
                    <a:pos x="0" y="1"/>
                  </a:cxn>
                  <a:cxn ang="0">
                    <a:pos x="0" y="2"/>
                  </a:cxn>
                  <a:cxn ang="0">
                    <a:pos x="1" y="4"/>
                  </a:cxn>
                  <a:cxn ang="0">
                    <a:pos x="3" y="10"/>
                  </a:cxn>
                  <a:cxn ang="0">
                    <a:pos x="3" y="15"/>
                  </a:cxn>
                  <a:cxn ang="0">
                    <a:pos x="3" y="20"/>
                  </a:cxn>
                  <a:cxn ang="0">
                    <a:pos x="2" y="25"/>
                  </a:cxn>
                  <a:cxn ang="0">
                    <a:pos x="1" y="28"/>
                  </a:cxn>
                  <a:cxn ang="0">
                    <a:pos x="0" y="30"/>
                  </a:cxn>
                  <a:cxn ang="0">
                    <a:pos x="0" y="30"/>
                  </a:cxn>
                  <a:cxn ang="0">
                    <a:pos x="1" y="31"/>
                  </a:cxn>
                  <a:cxn ang="0">
                    <a:pos x="2" y="30"/>
                  </a:cxn>
                  <a:cxn ang="0">
                    <a:pos x="3" y="28"/>
                  </a:cxn>
                  <a:cxn ang="0">
                    <a:pos x="6" y="22"/>
                  </a:cxn>
                  <a:cxn ang="0">
                    <a:pos x="6" y="15"/>
                  </a:cxn>
                  <a:cxn ang="0">
                    <a:pos x="6" y="9"/>
                  </a:cxn>
                  <a:cxn ang="0">
                    <a:pos x="3" y="3"/>
                  </a:cxn>
                  <a:cxn ang="0">
                    <a:pos x="2" y="1"/>
                  </a:cxn>
                  <a:cxn ang="0">
                    <a:pos x="0" y="0"/>
                  </a:cxn>
                  <a:cxn ang="0">
                    <a:pos x="0" y="0"/>
                  </a:cxn>
                  <a:cxn ang="0">
                    <a:pos x="0" y="1"/>
                  </a:cxn>
                </a:cxnLst>
                <a:rect l="0" t="0" r="r" b="b"/>
                <a:pathLst>
                  <a:path w="6" h="31">
                    <a:moveTo>
                      <a:pt x="0" y="1"/>
                    </a:moveTo>
                    <a:cubicBezTo>
                      <a:pt x="0" y="1"/>
                      <a:pt x="0" y="1"/>
                      <a:pt x="0" y="2"/>
                    </a:cubicBezTo>
                    <a:cubicBezTo>
                      <a:pt x="1" y="3"/>
                      <a:pt x="1" y="4"/>
                      <a:pt x="1" y="4"/>
                    </a:cubicBezTo>
                    <a:cubicBezTo>
                      <a:pt x="2" y="6"/>
                      <a:pt x="2" y="8"/>
                      <a:pt x="3" y="10"/>
                    </a:cubicBezTo>
                    <a:cubicBezTo>
                      <a:pt x="3" y="12"/>
                      <a:pt x="3" y="13"/>
                      <a:pt x="3" y="15"/>
                    </a:cubicBezTo>
                    <a:cubicBezTo>
                      <a:pt x="3" y="17"/>
                      <a:pt x="3" y="18"/>
                      <a:pt x="3" y="20"/>
                    </a:cubicBezTo>
                    <a:cubicBezTo>
                      <a:pt x="3" y="22"/>
                      <a:pt x="2" y="23"/>
                      <a:pt x="2" y="25"/>
                    </a:cubicBezTo>
                    <a:cubicBezTo>
                      <a:pt x="2" y="25"/>
                      <a:pt x="1" y="26"/>
                      <a:pt x="1" y="28"/>
                    </a:cubicBezTo>
                    <a:cubicBezTo>
                      <a:pt x="0" y="29"/>
                      <a:pt x="0" y="29"/>
                      <a:pt x="0" y="30"/>
                    </a:cubicBezTo>
                    <a:cubicBezTo>
                      <a:pt x="0" y="30"/>
                      <a:pt x="0" y="30"/>
                      <a:pt x="0" y="30"/>
                    </a:cubicBezTo>
                    <a:cubicBezTo>
                      <a:pt x="1" y="31"/>
                      <a:pt x="1" y="31"/>
                      <a:pt x="1" y="31"/>
                    </a:cubicBezTo>
                    <a:cubicBezTo>
                      <a:pt x="1" y="31"/>
                      <a:pt x="1" y="30"/>
                      <a:pt x="2" y="30"/>
                    </a:cubicBezTo>
                    <a:cubicBezTo>
                      <a:pt x="2" y="30"/>
                      <a:pt x="3" y="29"/>
                      <a:pt x="3" y="28"/>
                    </a:cubicBezTo>
                    <a:cubicBezTo>
                      <a:pt x="4" y="26"/>
                      <a:pt x="5" y="24"/>
                      <a:pt x="6" y="22"/>
                    </a:cubicBezTo>
                    <a:cubicBezTo>
                      <a:pt x="6" y="20"/>
                      <a:pt x="6" y="17"/>
                      <a:pt x="6" y="15"/>
                    </a:cubicBezTo>
                    <a:cubicBezTo>
                      <a:pt x="6" y="13"/>
                      <a:pt x="6" y="11"/>
                      <a:pt x="6" y="9"/>
                    </a:cubicBezTo>
                    <a:cubicBezTo>
                      <a:pt x="5" y="7"/>
                      <a:pt x="4" y="5"/>
                      <a:pt x="3" y="3"/>
                    </a:cubicBezTo>
                    <a:cubicBezTo>
                      <a:pt x="3" y="2"/>
                      <a:pt x="2" y="1"/>
                      <a:pt x="2" y="1"/>
                    </a:cubicBezTo>
                    <a:cubicBezTo>
                      <a:pt x="1" y="0"/>
                      <a:pt x="1" y="0"/>
                      <a:pt x="0" y="0"/>
                    </a:cubicBezTo>
                    <a:cubicBezTo>
                      <a:pt x="0" y="0"/>
                      <a:pt x="0" y="0"/>
                      <a:pt x="0" y="0"/>
                    </a:cubicBezTo>
                    <a:lnTo>
                      <a:pt x="0" y="1"/>
                    </a:lnTo>
                    <a:close/>
                  </a:path>
                </a:pathLst>
              </a:custGeom>
              <a:solidFill>
                <a:srgbClr val="FF0000"/>
              </a:solidFill>
              <a:ln w="9525">
                <a:solidFill>
                  <a:srgbClr val="FF0000"/>
                </a:solidFill>
                <a:round/>
                <a:headEnd/>
                <a:tailEnd/>
              </a:ln>
            </p:spPr>
            <p:txBody>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grpSp>
        <p:sp>
          <p:nvSpPr>
            <p:cNvPr id="75" name="TextBox 74"/>
            <p:cNvSpPr txBox="1"/>
            <p:nvPr/>
          </p:nvSpPr>
          <p:spPr>
            <a:xfrm>
              <a:off x="1445974" y="2780154"/>
              <a:ext cx="983752" cy="246221"/>
            </a:xfrm>
            <a:prstGeom prst="rect">
              <a:avLst/>
            </a:prstGeom>
            <a:noFill/>
          </p:spPr>
          <p:txBody>
            <a:bodyPr wrap="none" rtlCol="0">
              <a:spAutoFit/>
            </a:bodyPr>
            <a:lstStyle/>
            <a:p>
              <a:pPr fontAlgn="auto">
                <a:spcBef>
                  <a:spcPts val="0"/>
                </a:spcBef>
                <a:spcAft>
                  <a:spcPts val="0"/>
                </a:spcAft>
              </a:pPr>
              <a:r>
                <a:rPr lang="en-US" altLang="zh-CN" sz="1000" b="1" dirty="0" smtClean="0">
                  <a:solidFill>
                    <a:schemeClr val="bg1"/>
                  </a:solidFill>
                  <a:latin typeface="微软雅黑" pitchFamily="34" charset="-122"/>
                  <a:ea typeface="微软雅黑" pitchFamily="34" charset="-122"/>
                </a:rPr>
                <a:t>WIDS/WIPS</a:t>
              </a:r>
              <a:endParaRPr lang="zh-CN" altLang="en-US" sz="1000" b="1" dirty="0">
                <a:solidFill>
                  <a:schemeClr val="bg1"/>
                </a:solidFill>
                <a:latin typeface="微软雅黑" pitchFamily="34" charset="-122"/>
                <a:ea typeface="微软雅黑" pitchFamily="34" charset="-122"/>
              </a:endParaRPr>
            </a:p>
          </p:txBody>
        </p:sp>
        <p:pic>
          <p:nvPicPr>
            <p:cNvPr id="76" name="Picture 2" descr="C:\Users\h57863.CHINA\Pictures\1291DF033F-134X.png"/>
            <p:cNvPicPr>
              <a:picLocks noChangeAspect="1" noChangeArrowheads="1"/>
            </p:cNvPicPr>
            <p:nvPr/>
          </p:nvPicPr>
          <p:blipFill>
            <a:blip r:embed="rId7" cstate="screen"/>
            <a:srcRect/>
            <a:stretch>
              <a:fillRect/>
            </a:stretch>
          </p:blipFill>
          <p:spPr bwMode="auto">
            <a:xfrm>
              <a:off x="3584104" y="1546233"/>
              <a:ext cx="389853" cy="480248"/>
            </a:xfrm>
            <a:prstGeom prst="rect">
              <a:avLst/>
            </a:prstGeom>
            <a:noFill/>
          </p:spPr>
        </p:pic>
        <p:sp>
          <p:nvSpPr>
            <p:cNvPr id="77" name="TextBox 76"/>
            <p:cNvSpPr txBox="1"/>
            <p:nvPr/>
          </p:nvSpPr>
          <p:spPr>
            <a:xfrm>
              <a:off x="5894893" y="2770682"/>
              <a:ext cx="724170" cy="246221"/>
            </a:xfrm>
            <a:prstGeom prst="rect">
              <a:avLst/>
            </a:prstGeom>
            <a:noFill/>
          </p:spPr>
          <p:txBody>
            <a:bodyPr wrap="none" rtlCol="0">
              <a:spAutoFit/>
            </a:bodyPr>
            <a:lstStyle/>
            <a:p>
              <a:pPr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数据窃取</a:t>
              </a:r>
              <a:endParaRPr lang="zh-CN" altLang="en-US" sz="1000" b="1" dirty="0">
                <a:solidFill>
                  <a:schemeClr val="bg1"/>
                </a:solidFill>
                <a:latin typeface="微软雅黑" pitchFamily="34" charset="-122"/>
                <a:ea typeface="微软雅黑" pitchFamily="34" charset="-122"/>
              </a:endParaRPr>
            </a:p>
          </p:txBody>
        </p:sp>
        <p:sp>
          <p:nvSpPr>
            <p:cNvPr id="78" name="任意多边形 77"/>
            <p:cNvSpPr/>
            <p:nvPr/>
          </p:nvSpPr>
          <p:spPr bwMode="auto">
            <a:xfrm rot="18114013">
              <a:off x="5550693" y="1991334"/>
              <a:ext cx="408517" cy="698500"/>
            </a:xfrm>
            <a:custGeom>
              <a:avLst/>
              <a:gdLst>
                <a:gd name="connsiteX0" fmla="*/ 503767 w 503767"/>
                <a:gd name="connsiteY0" fmla="*/ 787400 h 787400"/>
                <a:gd name="connsiteX1" fmla="*/ 33867 w 503767"/>
                <a:gd name="connsiteY1" fmla="*/ 304800 h 787400"/>
                <a:gd name="connsiteX2" fmla="*/ 300567 w 503767"/>
                <a:gd name="connsiteY2" fmla="*/ 0 h 787400"/>
                <a:gd name="connsiteX0" fmla="*/ 218017 w 408517"/>
                <a:gd name="connsiteY0" fmla="*/ 698500 h 698500"/>
                <a:gd name="connsiteX1" fmla="*/ 141817 w 408517"/>
                <a:gd name="connsiteY1" fmla="*/ 304800 h 698500"/>
                <a:gd name="connsiteX2" fmla="*/ 408517 w 408517"/>
                <a:gd name="connsiteY2" fmla="*/ 0 h 698500"/>
                <a:gd name="connsiteX0" fmla="*/ 218017 w 408517"/>
                <a:gd name="connsiteY0" fmla="*/ 698500 h 698500"/>
                <a:gd name="connsiteX1" fmla="*/ 40217 w 408517"/>
                <a:gd name="connsiteY1" fmla="*/ 165100 h 698500"/>
                <a:gd name="connsiteX2" fmla="*/ 408517 w 408517"/>
                <a:gd name="connsiteY2" fmla="*/ 0 h 698500"/>
              </a:gdLst>
              <a:ahLst/>
              <a:cxnLst>
                <a:cxn ang="0">
                  <a:pos x="connsiteX0" y="connsiteY0"/>
                </a:cxn>
                <a:cxn ang="0">
                  <a:pos x="connsiteX1" y="connsiteY1"/>
                </a:cxn>
                <a:cxn ang="0">
                  <a:pos x="connsiteX2" y="connsiteY2"/>
                </a:cxn>
              </a:cxnLst>
              <a:rect l="l" t="t" r="r" b="b"/>
              <a:pathLst>
                <a:path w="408517" h="698500">
                  <a:moveTo>
                    <a:pt x="218017" y="698500"/>
                  </a:moveTo>
                  <a:cubicBezTo>
                    <a:pt x="0" y="522816"/>
                    <a:pt x="8467" y="281517"/>
                    <a:pt x="40217" y="165100"/>
                  </a:cubicBezTo>
                  <a:cubicBezTo>
                    <a:pt x="71967" y="48683"/>
                    <a:pt x="408517" y="0"/>
                    <a:pt x="408517" y="0"/>
                  </a:cubicBezTo>
                </a:path>
              </a:pathLst>
            </a:custGeom>
            <a:noFill/>
            <a:ln w="28575">
              <a:solidFill>
                <a:srgbClr val="FF0000">
                  <a:alpha val="74902"/>
                </a:srgbClr>
              </a:solidFill>
              <a:tailEnd type="triangle" w="lg" len="lg"/>
            </a:ln>
            <a:effectLst>
              <a:outerShdw blurRad="63500" sx="102000" sy="102000" algn="ctr" rotWithShape="0">
                <a:prstClr val="black">
                  <a:alpha val="40000"/>
                </a:prstClr>
              </a:outerShdw>
            </a:effectLst>
            <a:scene3d>
              <a:camera prst="orthographicFront"/>
              <a:lightRig rig="threePt" dir="t"/>
            </a:scene3d>
            <a:sp3d>
              <a:bevelT/>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
                  <a:srgbClr val="CC9900"/>
                </a:buClr>
                <a:buFont typeface="Wingdings" pitchFamily="2" charset="2"/>
                <a:buChar char="n"/>
              </a:pPr>
              <a:endParaRPr lang="zh-CN" altLang="en-US" sz="2000" smtClean="0">
                <a:solidFill>
                  <a:schemeClr val="bg1"/>
                </a:solidFill>
                <a:latin typeface="微软雅黑" pitchFamily="34" charset="-122"/>
                <a:ea typeface="微软雅黑" pitchFamily="34" charset="-122"/>
              </a:endParaRPr>
            </a:p>
          </p:txBody>
        </p:sp>
        <p:sp>
          <p:nvSpPr>
            <p:cNvPr id="79" name="乘号 78"/>
            <p:cNvSpPr/>
            <p:nvPr/>
          </p:nvSpPr>
          <p:spPr bwMode="auto">
            <a:xfrm>
              <a:off x="5366426" y="2097023"/>
              <a:ext cx="270476" cy="369537"/>
            </a:xfrm>
            <a:prstGeom prst="mathMultiply">
              <a:avLst/>
            </a:prstGeom>
            <a:solidFill>
              <a:schemeClr val="tx2">
                <a:lumMod val="7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pic>
          <p:nvPicPr>
            <p:cNvPr id="80" name="Picture 2" descr="C:\Users\h57863.CHINA\Pictures\1291DF033F-134X.png"/>
            <p:cNvPicPr>
              <a:picLocks noChangeAspect="1" noChangeArrowheads="1"/>
            </p:cNvPicPr>
            <p:nvPr/>
          </p:nvPicPr>
          <p:blipFill>
            <a:blip r:embed="rId8" cstate="screen"/>
            <a:srcRect/>
            <a:stretch>
              <a:fillRect/>
            </a:stretch>
          </p:blipFill>
          <p:spPr bwMode="auto">
            <a:xfrm>
              <a:off x="5491411" y="1503525"/>
              <a:ext cx="415746" cy="512145"/>
            </a:xfrm>
            <a:prstGeom prst="rect">
              <a:avLst/>
            </a:prstGeom>
            <a:noFill/>
          </p:spPr>
        </p:pic>
        <p:pic>
          <p:nvPicPr>
            <p:cNvPr id="81" name="Picture 4" descr="cpuhack"/>
            <p:cNvPicPr>
              <a:picLocks noChangeAspect="1" noChangeArrowheads="1"/>
            </p:cNvPicPr>
            <p:nvPr/>
          </p:nvPicPr>
          <p:blipFill>
            <a:blip r:embed="rId9" cstate="screen">
              <a:clrChange>
                <a:clrFrom>
                  <a:srgbClr val="496C8A"/>
                </a:clrFrom>
                <a:clrTo>
                  <a:srgbClr val="496C8A">
                    <a:alpha val="0"/>
                  </a:srgbClr>
                </a:clrTo>
              </a:clrChange>
            </a:blip>
            <a:srcRect/>
            <a:stretch>
              <a:fillRect/>
            </a:stretch>
          </p:blipFill>
          <p:spPr bwMode="auto">
            <a:xfrm flipH="1">
              <a:off x="5901644" y="2367177"/>
              <a:ext cx="485072" cy="414759"/>
            </a:xfrm>
            <a:prstGeom prst="rect">
              <a:avLst/>
            </a:prstGeom>
            <a:noFill/>
          </p:spPr>
        </p:pic>
        <p:pic>
          <p:nvPicPr>
            <p:cNvPr id="82" name="图片 81" descr="图片4.png"/>
            <p:cNvPicPr>
              <a:picLocks noChangeAspect="1"/>
            </p:cNvPicPr>
            <p:nvPr/>
          </p:nvPicPr>
          <p:blipFill>
            <a:blip r:embed="rId10" cstate="screen"/>
            <a:stretch>
              <a:fillRect/>
            </a:stretch>
          </p:blipFill>
          <p:spPr>
            <a:xfrm>
              <a:off x="2962599" y="1142498"/>
              <a:ext cx="549131" cy="486771"/>
            </a:xfrm>
            <a:prstGeom prst="rect">
              <a:avLst/>
            </a:prstGeom>
            <a:ln>
              <a:noFill/>
            </a:ln>
            <a:effectLst>
              <a:outerShdw blurRad="292100" dist="139700" dir="2700000" algn="tl" rotWithShape="0">
                <a:srgbClr val="333333">
                  <a:alpha val="65000"/>
                </a:srgbClr>
              </a:outerShdw>
            </a:effectLst>
          </p:spPr>
        </p:pic>
        <p:pic>
          <p:nvPicPr>
            <p:cNvPr id="83" name="图片 82" descr="图片1.png"/>
            <p:cNvPicPr>
              <a:picLocks noChangeAspect="1"/>
            </p:cNvPicPr>
            <p:nvPr/>
          </p:nvPicPr>
          <p:blipFill>
            <a:blip r:embed="rId11" cstate="screen"/>
            <a:stretch>
              <a:fillRect/>
            </a:stretch>
          </p:blipFill>
          <p:spPr>
            <a:xfrm>
              <a:off x="3008319" y="1984498"/>
              <a:ext cx="463039" cy="385340"/>
            </a:xfrm>
            <a:prstGeom prst="rect">
              <a:avLst/>
            </a:prstGeom>
            <a:ln>
              <a:noFill/>
            </a:ln>
            <a:effectLst>
              <a:outerShdw blurRad="292100" dist="139700" dir="2700000" algn="tl" rotWithShape="0">
                <a:srgbClr val="333333">
                  <a:alpha val="65000"/>
                </a:srgbClr>
              </a:outerShdw>
            </a:effectLst>
          </p:spPr>
        </p:pic>
        <p:sp>
          <p:nvSpPr>
            <p:cNvPr id="84" name="Text Box 6"/>
            <p:cNvSpPr txBox="1">
              <a:spLocks noChangeArrowheads="1"/>
            </p:cNvSpPr>
            <p:nvPr/>
          </p:nvSpPr>
          <p:spPr bwMode="auto">
            <a:xfrm>
              <a:off x="4791639" y="1946398"/>
              <a:ext cx="427888" cy="311476"/>
            </a:xfrm>
            <a:prstGeom prst="rect">
              <a:avLst/>
            </a:prstGeom>
            <a:noFill/>
            <a:ln w="9525">
              <a:noFill/>
              <a:miter lim="800000"/>
              <a:headEnd/>
              <a:tailEnd/>
            </a:ln>
          </p:spPr>
          <p:txBody>
            <a:bodyPr lIns="0" tIns="0" rIns="0" bIns="0" anchor="ctr"/>
            <a:lstStyle/>
            <a:p>
              <a:pPr algn="ctr" defTabSz="360740" fontAlgn="auto">
                <a:spcBef>
                  <a:spcPts val="0"/>
                </a:spcBef>
                <a:spcAft>
                  <a:spcPts val="0"/>
                </a:spcAft>
                <a:buClr>
                  <a:srgbClr val="A2A2A2"/>
                </a:buClr>
                <a:buSzPct val="90000"/>
                <a:defRPr/>
              </a:pPr>
              <a:endParaRPr lang="en-US" altLang="zh-CN" sz="1300" b="1" kern="0" dirty="0" smtClean="0">
                <a:solidFill>
                  <a:schemeClr val="bg1"/>
                </a:solidFill>
                <a:latin typeface="微软雅黑" pitchFamily="34" charset="-122"/>
                <a:ea typeface="微软雅黑" pitchFamily="34" charset="-122"/>
              </a:endParaRPr>
            </a:p>
          </p:txBody>
        </p:sp>
        <p:sp>
          <p:nvSpPr>
            <p:cNvPr id="85" name="Text Box 6"/>
            <p:cNvSpPr txBox="1">
              <a:spLocks noChangeArrowheads="1"/>
            </p:cNvSpPr>
            <p:nvPr/>
          </p:nvSpPr>
          <p:spPr bwMode="auto">
            <a:xfrm>
              <a:off x="4383749" y="1978594"/>
              <a:ext cx="792088" cy="311476"/>
            </a:xfrm>
            <a:prstGeom prst="rect">
              <a:avLst/>
            </a:prstGeom>
            <a:noFill/>
            <a:ln w="9525">
              <a:noFill/>
              <a:miter lim="800000"/>
              <a:headEnd/>
              <a:tailEnd/>
            </a:ln>
          </p:spPr>
          <p:txBody>
            <a:bodyPr lIns="0" tIns="0" rIns="0" bIns="0" anchor="ctr"/>
            <a:lstStyle/>
            <a:p>
              <a:pPr algn="ctr" defTabSz="360740" fontAlgn="auto">
                <a:spcBef>
                  <a:spcPts val="0"/>
                </a:spcBef>
                <a:spcAft>
                  <a:spcPts val="0"/>
                </a:spcAft>
                <a:buClr>
                  <a:srgbClr val="A2A2A2"/>
                </a:buClr>
                <a:buSzPct val="90000"/>
                <a:defRPr/>
              </a:pPr>
              <a:r>
                <a:rPr lang="en-US" altLang="zh-CN" sz="1100" b="1" kern="0" dirty="0" smtClean="0">
                  <a:latin typeface="微软雅黑" pitchFamily="34" charset="-122"/>
                  <a:ea typeface="微软雅黑" pitchFamily="34" charset="-122"/>
                </a:rPr>
                <a:t>CAPWAP</a:t>
              </a:r>
            </a:p>
          </p:txBody>
        </p:sp>
        <p:sp>
          <p:nvSpPr>
            <p:cNvPr id="86" name="TextBox 85"/>
            <p:cNvSpPr txBox="1"/>
            <p:nvPr/>
          </p:nvSpPr>
          <p:spPr>
            <a:xfrm>
              <a:off x="6178549" y="1871661"/>
              <a:ext cx="1104958" cy="246221"/>
            </a:xfrm>
            <a:prstGeom prst="rect">
              <a:avLst/>
            </a:prstGeom>
            <a:noFill/>
          </p:spPr>
          <p:txBody>
            <a:bodyPr wrap="square" rtlCol="0">
              <a:spAutoFit/>
            </a:bodyPr>
            <a:lstStyle/>
            <a:p>
              <a:pPr algn="ctr"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无线控制器</a:t>
              </a:r>
              <a:endParaRPr lang="zh-CN" altLang="en-US" sz="1000" b="1" dirty="0">
                <a:solidFill>
                  <a:schemeClr val="bg1"/>
                </a:solidFill>
                <a:latin typeface="微软雅黑" pitchFamily="34" charset="-122"/>
                <a:ea typeface="微软雅黑" pitchFamily="34" charset="-122"/>
              </a:endParaRPr>
            </a:p>
          </p:txBody>
        </p:sp>
        <p:sp>
          <p:nvSpPr>
            <p:cNvPr id="87" name="TextBox 86"/>
            <p:cNvSpPr txBox="1"/>
            <p:nvPr/>
          </p:nvSpPr>
          <p:spPr>
            <a:xfrm>
              <a:off x="2938373" y="2410642"/>
              <a:ext cx="987916" cy="246221"/>
            </a:xfrm>
            <a:prstGeom prst="rect">
              <a:avLst/>
            </a:prstGeom>
            <a:noFill/>
          </p:spPr>
          <p:txBody>
            <a:bodyPr wrap="square" rtlCol="0">
              <a:spAutoFit/>
            </a:bodyPr>
            <a:lstStyle/>
            <a:p>
              <a:pPr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无线接入点</a:t>
              </a:r>
              <a:endParaRPr lang="zh-CN" altLang="en-US" sz="1000" b="1" dirty="0">
                <a:solidFill>
                  <a:schemeClr val="bg1"/>
                </a:solidFill>
                <a:latin typeface="微软雅黑" pitchFamily="34" charset="-122"/>
                <a:ea typeface="微软雅黑" pitchFamily="34" charset="-122"/>
              </a:endParaRPr>
            </a:p>
          </p:txBody>
        </p:sp>
        <p:pic>
          <p:nvPicPr>
            <p:cNvPr id="88" name="Picture 2" descr="C:\Users\c00200905\Desktop\u=3883238860,864681634&amp;fm=0&amp;gp=0.jpg"/>
            <p:cNvPicPr>
              <a:picLocks noChangeAspect="1" noChangeArrowheads="1"/>
            </p:cNvPicPr>
            <p:nvPr/>
          </p:nvPicPr>
          <p:blipFill>
            <a:blip r:embed="rId12" cstate="screen">
              <a:clrChange>
                <a:clrFrom>
                  <a:srgbClr val="DDE2E6"/>
                </a:clrFrom>
                <a:clrTo>
                  <a:srgbClr val="DDE2E6">
                    <a:alpha val="0"/>
                  </a:srgbClr>
                </a:clrTo>
              </a:clrChange>
            </a:blip>
            <a:srcRect/>
            <a:stretch>
              <a:fillRect/>
            </a:stretch>
          </p:blipFill>
          <p:spPr bwMode="auto">
            <a:xfrm>
              <a:off x="405090" y="836702"/>
              <a:ext cx="288032" cy="320320"/>
            </a:xfrm>
            <a:prstGeom prst="rect">
              <a:avLst/>
            </a:prstGeom>
            <a:noFill/>
          </p:spPr>
        </p:pic>
        <p:pic>
          <p:nvPicPr>
            <p:cNvPr id="89" name="Picture 5"/>
            <p:cNvPicPr>
              <a:picLocks noChangeAspect="1" noChangeArrowheads="1"/>
            </p:cNvPicPr>
            <p:nvPr/>
          </p:nvPicPr>
          <p:blipFill>
            <a:blip r:embed="rId13" cstate="screen"/>
            <a:srcRect/>
            <a:stretch>
              <a:fillRect/>
            </a:stretch>
          </p:blipFill>
          <p:spPr bwMode="auto">
            <a:xfrm>
              <a:off x="812378" y="1491630"/>
              <a:ext cx="201314" cy="330898"/>
            </a:xfrm>
            <a:prstGeom prst="roundRect">
              <a:avLst>
                <a:gd name="adj" fmla="val 10487"/>
              </a:avLst>
            </a:prstGeom>
            <a:ln>
              <a:noFill/>
            </a:ln>
            <a:effectLst>
              <a:outerShdw blurRad="292100" dist="139700" dir="2700000" algn="tl" rotWithShape="0">
                <a:srgbClr val="333333">
                  <a:alpha val="65000"/>
                </a:srgbClr>
              </a:outerShdw>
            </a:effectLst>
          </p:spPr>
        </p:pic>
        <p:pic>
          <p:nvPicPr>
            <p:cNvPr id="90" name="Picture 80"/>
            <p:cNvPicPr>
              <a:picLocks noChangeAspect="1" noChangeArrowheads="1"/>
            </p:cNvPicPr>
            <p:nvPr/>
          </p:nvPicPr>
          <p:blipFill>
            <a:blip r:embed="rId14" cstate="screen">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08322" y="1491630"/>
              <a:ext cx="516893" cy="3289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1" name="Picture 6"/>
            <p:cNvPicPr>
              <a:picLocks noChangeAspect="1" noChangeArrowheads="1"/>
            </p:cNvPicPr>
            <p:nvPr/>
          </p:nvPicPr>
          <p:blipFill>
            <a:blip r:embed="rId15" cstate="screen">
              <a:extLst>
                <a:ext uri="{28A0092B-C50C-407E-A947-70E740481C1C}">
                  <a14:useLocalDpi xmlns:a14="http://schemas.microsoft.com/office/drawing/2010/main" xmlns="" val="0"/>
                </a:ext>
              </a:extLst>
            </a:blip>
            <a:srcRect/>
            <a:stretch>
              <a:fillRect/>
            </a:stretch>
          </p:blipFill>
          <p:spPr bwMode="auto">
            <a:xfrm>
              <a:off x="1100410" y="1563638"/>
              <a:ext cx="297385" cy="2160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 name="Rectangle 36"/>
            <p:cNvSpPr>
              <a:spLocks noChangeArrowheads="1"/>
            </p:cNvSpPr>
            <p:nvPr/>
          </p:nvSpPr>
          <p:spPr bwMode="auto">
            <a:xfrm>
              <a:off x="7590259" y="720874"/>
              <a:ext cx="1553741" cy="233862"/>
            </a:xfrm>
            <a:prstGeom prst="rect">
              <a:avLst/>
            </a:prstGeom>
            <a:noFill/>
            <a:ln w="19050" algn="ctr">
              <a:noFill/>
              <a:miter lim="800000"/>
              <a:headEnd/>
              <a:tailEnd/>
            </a:ln>
          </p:spPr>
          <p:txBody>
            <a:bodyPr wrap="square" lIns="79200" tIns="39600" rIns="79200" bIns="39600">
              <a:spAutoFit/>
            </a:bodyPr>
            <a:lstStyle/>
            <a:p>
              <a:pPr algn="ctr" defTabSz="801574"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终端认证</a:t>
              </a:r>
              <a:r>
                <a:rPr lang="en-US" altLang="zh-CN" sz="1000" b="1" dirty="0" smtClean="0">
                  <a:solidFill>
                    <a:schemeClr val="bg1"/>
                  </a:solidFill>
                  <a:latin typeface="微软雅黑" pitchFamily="34" charset="-122"/>
                  <a:ea typeface="微软雅黑" pitchFamily="34" charset="-122"/>
                </a:rPr>
                <a:t>/</a:t>
              </a:r>
              <a:r>
                <a:rPr lang="zh-CN" altLang="en-US" sz="1000" b="1" dirty="0" smtClean="0">
                  <a:solidFill>
                    <a:schemeClr val="bg1"/>
                  </a:solidFill>
                  <a:latin typeface="微软雅黑" pitchFamily="34" charset="-122"/>
                  <a:ea typeface="微软雅黑" pitchFamily="34" charset="-122"/>
                </a:rPr>
                <a:t>授权</a:t>
              </a:r>
              <a:r>
                <a:rPr lang="en-US" altLang="zh-CN" sz="1000" b="1" dirty="0" smtClean="0">
                  <a:solidFill>
                    <a:schemeClr val="bg1"/>
                  </a:solidFill>
                  <a:latin typeface="微软雅黑" pitchFamily="34" charset="-122"/>
                  <a:ea typeface="微软雅黑" pitchFamily="34" charset="-122"/>
                </a:rPr>
                <a:t>/</a:t>
              </a:r>
              <a:r>
                <a:rPr lang="zh-CN" altLang="en-US" sz="1000" b="1" dirty="0" smtClean="0">
                  <a:solidFill>
                    <a:schemeClr val="bg1"/>
                  </a:solidFill>
                  <a:latin typeface="微软雅黑" pitchFamily="34" charset="-122"/>
                  <a:ea typeface="微软雅黑" pitchFamily="34" charset="-122"/>
                </a:rPr>
                <a:t>计费</a:t>
              </a:r>
              <a:endParaRPr lang="zh-CN" altLang="en-US" sz="1000" b="1" dirty="0">
                <a:solidFill>
                  <a:schemeClr val="bg1"/>
                </a:solidFill>
                <a:latin typeface="微软雅黑" pitchFamily="34" charset="-122"/>
                <a:ea typeface="微软雅黑" pitchFamily="34" charset="-122"/>
              </a:endParaRPr>
            </a:p>
          </p:txBody>
        </p:sp>
        <p:sp>
          <p:nvSpPr>
            <p:cNvPr id="93" name="TextBox 92"/>
            <p:cNvSpPr txBox="1"/>
            <p:nvPr/>
          </p:nvSpPr>
          <p:spPr>
            <a:xfrm>
              <a:off x="1330078" y="894310"/>
              <a:ext cx="1152128" cy="246221"/>
            </a:xfrm>
            <a:prstGeom prst="rect">
              <a:avLst/>
            </a:prstGeom>
            <a:noFill/>
          </p:spPr>
          <p:txBody>
            <a:bodyPr wrap="square" rtlCol="0">
              <a:spAutoFit/>
            </a:bodyPr>
            <a:lstStyle/>
            <a:p>
              <a:pPr algn="ctr"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频谱分析</a:t>
              </a:r>
              <a:endParaRPr lang="zh-CN" altLang="en-US" sz="1000" b="1" dirty="0">
                <a:solidFill>
                  <a:schemeClr val="bg1"/>
                </a:solidFill>
                <a:latin typeface="微软雅黑" pitchFamily="34" charset="-122"/>
                <a:ea typeface="微软雅黑" pitchFamily="34" charset="-122"/>
              </a:endParaRPr>
            </a:p>
          </p:txBody>
        </p:sp>
        <p:sp>
          <p:nvSpPr>
            <p:cNvPr id="94" name="TextBox 93"/>
            <p:cNvSpPr txBox="1"/>
            <p:nvPr/>
          </p:nvSpPr>
          <p:spPr>
            <a:xfrm>
              <a:off x="1498550" y="1563638"/>
              <a:ext cx="1152128" cy="246221"/>
            </a:xfrm>
            <a:prstGeom prst="rect">
              <a:avLst/>
            </a:prstGeom>
            <a:noFill/>
          </p:spPr>
          <p:txBody>
            <a:bodyPr wrap="square" rtlCol="0">
              <a:spAutoFit/>
            </a:bodyPr>
            <a:lstStyle/>
            <a:p>
              <a:pPr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终端类型识别</a:t>
              </a:r>
              <a:endParaRPr lang="zh-CN" altLang="en-US" sz="1000" b="1" dirty="0">
                <a:solidFill>
                  <a:schemeClr val="bg1"/>
                </a:solidFill>
                <a:latin typeface="微软雅黑" pitchFamily="34" charset="-122"/>
                <a:ea typeface="微软雅黑" pitchFamily="34" charset="-122"/>
              </a:endParaRPr>
            </a:p>
          </p:txBody>
        </p:sp>
        <p:pic>
          <p:nvPicPr>
            <p:cNvPr id="95" name="Picture 3" descr="C:\Users\c00200905\Desktop\u=3825271674,2599052220&amp;fm=0&amp;gp=0.jpg"/>
            <p:cNvPicPr>
              <a:picLocks noChangeAspect="1" noChangeArrowheads="1"/>
            </p:cNvPicPr>
            <p:nvPr/>
          </p:nvPicPr>
          <p:blipFill>
            <a:blip r:embed="rId16" cstate="screen"/>
            <a:srcRect/>
            <a:stretch>
              <a:fillRect/>
            </a:stretch>
          </p:blipFill>
          <p:spPr bwMode="auto">
            <a:xfrm>
              <a:off x="936198" y="829082"/>
              <a:ext cx="429891" cy="346649"/>
            </a:xfrm>
            <a:prstGeom prst="rect">
              <a:avLst/>
            </a:prstGeom>
            <a:noFill/>
          </p:spPr>
        </p:pic>
        <p:sp>
          <p:nvSpPr>
            <p:cNvPr id="96" name="弧形 95"/>
            <p:cNvSpPr/>
            <p:nvPr/>
          </p:nvSpPr>
          <p:spPr bwMode="auto">
            <a:xfrm rot="6965799">
              <a:off x="2134690" y="2463646"/>
              <a:ext cx="638108" cy="230455"/>
            </a:xfrm>
            <a:prstGeom prst="arc">
              <a:avLst/>
            </a:prstGeom>
            <a:ln w="28575">
              <a:solidFill>
                <a:srgbClr val="C00000"/>
              </a:solidFill>
              <a:headEnd type="arrow" w="med" len="med"/>
              <a:tailEnd type="none" w="med" len="me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pic>
          <p:nvPicPr>
            <p:cNvPr id="97" name="Picture 16"/>
            <p:cNvPicPr>
              <a:picLocks noChangeAspect="1" noChangeArrowheads="1"/>
            </p:cNvPicPr>
            <p:nvPr/>
          </p:nvPicPr>
          <p:blipFill>
            <a:blip r:embed="rId17" cstate="screen"/>
            <a:srcRect/>
            <a:stretch>
              <a:fillRect/>
            </a:stretch>
          </p:blipFill>
          <p:spPr bwMode="auto">
            <a:xfrm>
              <a:off x="394806" y="2143894"/>
              <a:ext cx="323036" cy="320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8" name="TextBox 97"/>
            <p:cNvSpPr txBox="1"/>
            <p:nvPr/>
          </p:nvSpPr>
          <p:spPr>
            <a:xfrm>
              <a:off x="1485226" y="2070549"/>
              <a:ext cx="1152128" cy="400110"/>
            </a:xfrm>
            <a:prstGeom prst="rect">
              <a:avLst/>
            </a:prstGeom>
            <a:noFill/>
          </p:spPr>
          <p:txBody>
            <a:bodyPr wrap="square" rtlCol="0">
              <a:spAutoFit/>
            </a:bodyPr>
            <a:lstStyle/>
            <a:p>
              <a:pPr fontAlgn="auto">
                <a:spcBef>
                  <a:spcPts val="0"/>
                </a:spcBef>
                <a:spcAft>
                  <a:spcPts val="0"/>
                </a:spcAft>
              </a:pPr>
              <a:r>
                <a:rPr lang="en-US" altLang="zh-CN" sz="1000" b="1" dirty="0" smtClean="0">
                  <a:solidFill>
                    <a:schemeClr val="bg1"/>
                  </a:solidFill>
                  <a:latin typeface="微软雅黑" pitchFamily="34" charset="-122"/>
                  <a:ea typeface="微软雅黑" pitchFamily="34" charset="-122"/>
                </a:rPr>
                <a:t>Rogue</a:t>
              </a:r>
              <a:r>
                <a:rPr lang="zh-CN" altLang="en-US" sz="1000" b="1" dirty="0" smtClean="0">
                  <a:solidFill>
                    <a:schemeClr val="bg1"/>
                  </a:solidFill>
                  <a:latin typeface="微软雅黑" pitchFamily="34" charset="-122"/>
                  <a:ea typeface="微软雅黑" pitchFamily="34" charset="-122"/>
                </a:rPr>
                <a:t>设备</a:t>
              </a:r>
              <a:endParaRPr lang="en-US" altLang="zh-CN" sz="1000" b="1" dirty="0" smtClean="0">
                <a:solidFill>
                  <a:schemeClr val="bg1"/>
                </a:solidFill>
                <a:latin typeface="微软雅黑" pitchFamily="34" charset="-122"/>
                <a:ea typeface="微软雅黑" pitchFamily="34" charset="-122"/>
              </a:endParaRPr>
            </a:p>
            <a:p>
              <a:pPr fontAlgn="auto">
                <a:spcBef>
                  <a:spcPts val="0"/>
                </a:spcBef>
                <a:spcAft>
                  <a:spcPts val="0"/>
                </a:spcAft>
              </a:pPr>
              <a:r>
                <a:rPr lang="zh-CN" altLang="en-US" sz="1000" b="1" dirty="0" smtClean="0">
                  <a:solidFill>
                    <a:schemeClr val="bg1"/>
                  </a:solidFill>
                  <a:latin typeface="微软雅黑" pitchFamily="34" charset="-122"/>
                  <a:ea typeface="微软雅黑" pitchFamily="34" charset="-122"/>
                </a:rPr>
                <a:t>识别反制</a:t>
              </a:r>
              <a:endParaRPr lang="zh-CN" altLang="en-US" sz="1000" b="1" dirty="0">
                <a:solidFill>
                  <a:schemeClr val="bg1"/>
                </a:solidFill>
                <a:latin typeface="微软雅黑" pitchFamily="34" charset="-122"/>
                <a:ea typeface="微软雅黑" pitchFamily="34" charset="-122"/>
              </a:endParaRPr>
            </a:p>
          </p:txBody>
        </p:sp>
        <p:pic>
          <p:nvPicPr>
            <p:cNvPr id="99" name="Picture 6" descr="http://pic1.ooopic.com/00/92/61/60bOOOPICa0.jpg"/>
            <p:cNvPicPr>
              <a:picLocks noChangeAspect="1" noChangeArrowheads="1"/>
            </p:cNvPicPr>
            <p:nvPr/>
          </p:nvPicPr>
          <p:blipFill>
            <a:blip r:embed="rId18" cstate="screen"/>
            <a:srcRect/>
            <a:stretch>
              <a:fillRect/>
            </a:stretch>
          </p:blipFill>
          <p:spPr bwMode="auto">
            <a:xfrm>
              <a:off x="887734" y="2119646"/>
              <a:ext cx="408185" cy="326374"/>
            </a:xfrm>
            <a:prstGeom prst="rect">
              <a:avLst/>
            </a:prstGeom>
            <a:noFill/>
          </p:spPr>
        </p:pic>
        <p:pic>
          <p:nvPicPr>
            <p:cNvPr id="100" name="Picture 3" descr="D:\PPT素材\透明logo1\png-1706.png"/>
            <p:cNvPicPr>
              <a:picLocks noChangeArrowheads="1"/>
            </p:cNvPicPr>
            <p:nvPr/>
          </p:nvPicPr>
          <p:blipFill>
            <a:blip r:embed="rId19" cstate="screen"/>
            <a:srcRect/>
            <a:stretch>
              <a:fillRect/>
            </a:stretch>
          </p:blipFill>
          <p:spPr bwMode="auto">
            <a:xfrm>
              <a:off x="4713498" y="1610104"/>
              <a:ext cx="318491" cy="327788"/>
            </a:xfrm>
            <a:prstGeom prst="rect">
              <a:avLst/>
            </a:prstGeom>
            <a:noFill/>
            <a:ln w="9525">
              <a:noFill/>
              <a:miter lim="800000"/>
              <a:headEnd/>
              <a:tailEnd/>
            </a:ln>
          </p:spPr>
        </p:pic>
        <p:pic>
          <p:nvPicPr>
            <p:cNvPr id="101" name="Picture 5" descr="D:\PPT素材\透明logo1\png-1075.png"/>
            <p:cNvPicPr>
              <a:picLocks noChangeArrowheads="1"/>
            </p:cNvPicPr>
            <p:nvPr/>
          </p:nvPicPr>
          <p:blipFill>
            <a:blip r:embed="rId20" cstate="screen"/>
            <a:srcRect/>
            <a:stretch>
              <a:fillRect/>
            </a:stretch>
          </p:blipFill>
          <p:spPr bwMode="auto">
            <a:xfrm>
              <a:off x="6031438" y="1642826"/>
              <a:ext cx="340496" cy="360151"/>
            </a:xfrm>
            <a:prstGeom prst="rect">
              <a:avLst/>
            </a:prstGeom>
            <a:noFill/>
            <a:ln w="9525">
              <a:noFill/>
              <a:miter lim="800000"/>
              <a:headEnd/>
              <a:tailEnd/>
            </a:ln>
          </p:spPr>
        </p:pic>
        <p:pic>
          <p:nvPicPr>
            <p:cNvPr id="102" name="Picture 4" descr="D:\PPT素材\透明logo1\png-1073.png"/>
            <p:cNvPicPr>
              <a:picLocks noChangeAspect="1" noChangeArrowheads="1"/>
            </p:cNvPicPr>
            <p:nvPr/>
          </p:nvPicPr>
          <p:blipFill>
            <a:blip r:embed="rId21" cstate="screen"/>
            <a:srcRect/>
            <a:stretch>
              <a:fillRect/>
            </a:stretch>
          </p:blipFill>
          <p:spPr bwMode="auto">
            <a:xfrm>
              <a:off x="3175766" y="1656494"/>
              <a:ext cx="322731" cy="329609"/>
            </a:xfrm>
            <a:prstGeom prst="rect">
              <a:avLst/>
            </a:prstGeom>
            <a:noFill/>
            <a:ln w="9525">
              <a:noFill/>
              <a:miter lim="800000"/>
              <a:headEnd/>
              <a:tailEnd/>
            </a:ln>
          </p:spPr>
        </p:pic>
        <p:grpSp>
          <p:nvGrpSpPr>
            <p:cNvPr id="5" name="组合 758"/>
            <p:cNvGrpSpPr>
              <a:grpSpLocks noChangeAspect="1"/>
            </p:cNvGrpSpPr>
            <p:nvPr/>
          </p:nvGrpSpPr>
          <p:grpSpPr>
            <a:xfrm rot="17057172">
              <a:off x="2642513" y="1178221"/>
              <a:ext cx="408876" cy="356239"/>
              <a:chOff x="7440613" y="4868863"/>
              <a:chExt cx="1019175" cy="828680"/>
            </a:xfrm>
            <a:solidFill>
              <a:schemeClr val="bg1">
                <a:lumMod val="65000"/>
              </a:schemeClr>
            </a:solidFill>
          </p:grpSpPr>
          <p:sp>
            <p:nvSpPr>
              <p:cNvPr id="126" name="Freeform 15"/>
              <p:cNvSpPr>
                <a:spLocks/>
              </p:cNvSpPr>
              <p:nvPr/>
            </p:nvSpPr>
            <p:spPr bwMode="auto">
              <a:xfrm>
                <a:off x="7832727" y="5462593"/>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sz="1000">
                  <a:solidFill>
                    <a:schemeClr val="bg1"/>
                  </a:solidFill>
                  <a:latin typeface="微软雅黑" pitchFamily="34" charset="-122"/>
                  <a:ea typeface="微软雅黑" pitchFamily="34" charset="-122"/>
                  <a:cs typeface="Arial" pitchFamily="34" charset="0"/>
                </a:endParaRPr>
              </a:p>
            </p:txBody>
          </p:sp>
          <p:sp>
            <p:nvSpPr>
              <p:cNvPr id="127"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sz="1000">
                  <a:solidFill>
                    <a:schemeClr val="bg1"/>
                  </a:solidFill>
                  <a:latin typeface="微软雅黑" pitchFamily="34" charset="-122"/>
                  <a:ea typeface="微软雅黑" pitchFamily="34" charset="-122"/>
                  <a:cs typeface="Arial" pitchFamily="34" charset="0"/>
                </a:endParaRPr>
              </a:p>
            </p:txBody>
          </p:sp>
        </p:grpSp>
        <p:grpSp>
          <p:nvGrpSpPr>
            <p:cNvPr id="6" name="组合 758"/>
            <p:cNvGrpSpPr>
              <a:grpSpLocks noChangeAspect="1"/>
            </p:cNvGrpSpPr>
            <p:nvPr/>
          </p:nvGrpSpPr>
          <p:grpSpPr>
            <a:xfrm rot="14899727">
              <a:off x="2703473" y="2184063"/>
              <a:ext cx="408876" cy="356237"/>
              <a:chOff x="7440613" y="4868863"/>
              <a:chExt cx="1019175" cy="828675"/>
            </a:xfrm>
            <a:solidFill>
              <a:schemeClr val="bg1">
                <a:lumMod val="65000"/>
              </a:schemeClr>
            </a:solidFill>
          </p:grpSpPr>
          <p:sp>
            <p:nvSpPr>
              <p:cNvPr id="124"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sz="1000">
                  <a:solidFill>
                    <a:schemeClr val="bg1"/>
                  </a:solidFill>
                  <a:latin typeface="微软雅黑" pitchFamily="34" charset="-122"/>
                  <a:ea typeface="微软雅黑" pitchFamily="34" charset="-122"/>
                  <a:cs typeface="Arial" pitchFamily="34" charset="0"/>
                </a:endParaRPr>
              </a:p>
            </p:txBody>
          </p:sp>
          <p:sp>
            <p:nvSpPr>
              <p:cNvPr id="125"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sz="1000">
                  <a:solidFill>
                    <a:schemeClr val="bg1"/>
                  </a:solidFill>
                  <a:latin typeface="微软雅黑" pitchFamily="34" charset="-122"/>
                  <a:ea typeface="微软雅黑" pitchFamily="34" charset="-122"/>
                  <a:cs typeface="Arial" pitchFamily="34" charset="0"/>
                </a:endParaRPr>
              </a:p>
            </p:txBody>
          </p:sp>
        </p:grpSp>
        <p:grpSp>
          <p:nvGrpSpPr>
            <p:cNvPr id="7" name="组合 226"/>
            <p:cNvGrpSpPr/>
            <p:nvPr/>
          </p:nvGrpSpPr>
          <p:grpSpPr>
            <a:xfrm>
              <a:off x="8117391" y="2199980"/>
              <a:ext cx="665827" cy="369186"/>
              <a:chOff x="7181040" y="3318589"/>
              <a:chExt cx="665827" cy="369186"/>
            </a:xfrm>
          </p:grpSpPr>
          <p:pic>
            <p:nvPicPr>
              <p:cNvPr id="121" name="图片 120"/>
              <p:cNvPicPr>
                <a:picLocks noChangeAspect="1"/>
              </p:cNvPicPr>
              <p:nvPr/>
            </p:nvPicPr>
            <p:blipFill>
              <a:blip r:embed="rId22" cstate="screen">
                <a:duotone>
                  <a:prstClr val="black"/>
                  <a:schemeClr val="bg1">
                    <a:lumMod val="65000"/>
                    <a:tint val="45000"/>
                    <a:satMod val="400000"/>
                  </a:schemeClr>
                </a:duotone>
                <a:lum bright="-30000"/>
                <a:extLst>
                  <a:ext uri="{28A0092B-C50C-407E-A947-70E740481C1C}">
                    <a14:useLocalDpi xmlns:a14="http://schemas.microsoft.com/office/drawing/2010/main" xmlns="" val="0"/>
                  </a:ext>
                </a:extLst>
              </a:blip>
              <a:stretch>
                <a:fillRect/>
              </a:stretch>
            </p:blipFill>
            <p:spPr>
              <a:xfrm flipH="1">
                <a:off x="7181040" y="3327255"/>
                <a:ext cx="199116" cy="360520"/>
              </a:xfrm>
              <a:prstGeom prst="rect">
                <a:avLst/>
              </a:prstGeom>
              <a:ln>
                <a:noFill/>
              </a:ln>
              <a:effectLst/>
            </p:spPr>
          </p:pic>
          <p:pic>
            <p:nvPicPr>
              <p:cNvPr id="122" name="图片 121"/>
              <p:cNvPicPr>
                <a:picLocks noChangeAspect="1"/>
              </p:cNvPicPr>
              <p:nvPr/>
            </p:nvPicPr>
            <p:blipFill>
              <a:blip r:embed="rId22" cstate="screen">
                <a:duotone>
                  <a:prstClr val="black"/>
                  <a:schemeClr val="bg1">
                    <a:lumMod val="65000"/>
                    <a:tint val="45000"/>
                    <a:satMod val="400000"/>
                  </a:schemeClr>
                </a:duotone>
                <a:lum bright="-30000"/>
                <a:extLst>
                  <a:ext uri="{28A0092B-C50C-407E-A947-70E740481C1C}">
                    <a14:useLocalDpi xmlns:a14="http://schemas.microsoft.com/office/drawing/2010/main" xmlns="" val="0"/>
                  </a:ext>
                </a:extLst>
              </a:blip>
              <a:stretch>
                <a:fillRect/>
              </a:stretch>
            </p:blipFill>
            <p:spPr>
              <a:xfrm flipH="1">
                <a:off x="7420062" y="3318589"/>
                <a:ext cx="199116" cy="360520"/>
              </a:xfrm>
              <a:prstGeom prst="rect">
                <a:avLst/>
              </a:prstGeom>
              <a:ln>
                <a:noFill/>
              </a:ln>
              <a:effectLst/>
            </p:spPr>
          </p:pic>
          <p:pic>
            <p:nvPicPr>
              <p:cNvPr id="123" name="图片 122"/>
              <p:cNvPicPr>
                <a:picLocks noChangeAspect="1"/>
              </p:cNvPicPr>
              <p:nvPr/>
            </p:nvPicPr>
            <p:blipFill>
              <a:blip r:embed="rId23" cstate="screen">
                <a:duotone>
                  <a:prstClr val="black"/>
                  <a:schemeClr val="bg1">
                    <a:lumMod val="65000"/>
                    <a:tint val="45000"/>
                    <a:satMod val="400000"/>
                  </a:schemeClr>
                </a:duotone>
                <a:lum bright="-30000"/>
                <a:extLst>
                  <a:ext uri="{28A0092B-C50C-407E-A947-70E740481C1C}">
                    <a14:useLocalDpi xmlns:a14="http://schemas.microsoft.com/office/drawing/2010/main" xmlns="" val="0"/>
                  </a:ext>
                </a:extLst>
              </a:blip>
              <a:stretch>
                <a:fillRect/>
              </a:stretch>
            </p:blipFill>
            <p:spPr>
              <a:xfrm>
                <a:off x="7652284" y="3437370"/>
                <a:ext cx="194583" cy="241737"/>
              </a:xfrm>
              <a:prstGeom prst="rect">
                <a:avLst/>
              </a:prstGeom>
              <a:ln>
                <a:noFill/>
              </a:ln>
              <a:effectLst/>
            </p:spPr>
          </p:pic>
        </p:grpSp>
        <p:sp>
          <p:nvSpPr>
            <p:cNvPr id="106" name="TextBox 105"/>
            <p:cNvSpPr txBox="1"/>
            <p:nvPr/>
          </p:nvSpPr>
          <p:spPr>
            <a:xfrm>
              <a:off x="8135347" y="2608841"/>
              <a:ext cx="666750" cy="253916"/>
            </a:xfrm>
            <a:prstGeom prst="rect">
              <a:avLst/>
            </a:prstGeom>
            <a:noFill/>
          </p:spPr>
          <p:txBody>
            <a:bodyPr wrap="square" rtlCol="0">
              <a:spAutoFit/>
            </a:bodyPr>
            <a:lstStyle/>
            <a:p>
              <a:pPr fontAlgn="auto">
                <a:spcBef>
                  <a:spcPts val="0"/>
                </a:spcBef>
                <a:spcAft>
                  <a:spcPts val="0"/>
                </a:spcAft>
              </a:pPr>
              <a:r>
                <a:rPr lang="en-US" altLang="zh-CN" sz="1050" b="1" dirty="0" err="1" smtClean="0">
                  <a:solidFill>
                    <a:schemeClr val="bg1"/>
                  </a:solidFill>
                  <a:latin typeface="微软雅黑" pitchFamily="34" charset="-122"/>
                  <a:ea typeface="微软雅黑" pitchFamily="34" charset="-122"/>
                </a:rPr>
                <a:t>eSight</a:t>
              </a:r>
              <a:endParaRPr lang="zh-CN" altLang="en-US" sz="1050" b="1" dirty="0">
                <a:solidFill>
                  <a:schemeClr val="bg1"/>
                </a:solidFill>
                <a:latin typeface="微软雅黑" pitchFamily="34" charset="-122"/>
                <a:ea typeface="微软雅黑" pitchFamily="34" charset="-122"/>
              </a:endParaRPr>
            </a:p>
          </p:txBody>
        </p:sp>
        <p:grpSp>
          <p:nvGrpSpPr>
            <p:cNvPr id="8" name="组合 74"/>
            <p:cNvGrpSpPr/>
            <p:nvPr/>
          </p:nvGrpSpPr>
          <p:grpSpPr>
            <a:xfrm>
              <a:off x="8059097" y="998352"/>
              <a:ext cx="507548" cy="429990"/>
              <a:chOff x="8002463" y="3231783"/>
              <a:chExt cx="507548" cy="429990"/>
            </a:xfrm>
          </p:grpSpPr>
          <p:sp>
            <p:nvSpPr>
              <p:cNvPr id="114" name="Line 139"/>
              <p:cNvSpPr>
                <a:spLocks noChangeShapeType="1"/>
              </p:cNvSpPr>
              <p:nvPr/>
            </p:nvSpPr>
            <p:spPr bwMode="auto">
              <a:xfrm>
                <a:off x="8033596" y="3445443"/>
                <a:ext cx="336690" cy="2740"/>
              </a:xfrm>
              <a:prstGeom prst="line">
                <a:avLst/>
              </a:prstGeom>
              <a:noFill/>
              <a:ln w="25400">
                <a:solidFill>
                  <a:schemeClr val="bg1">
                    <a:lumMod val="65000"/>
                  </a:schemeClr>
                </a:solidFill>
                <a:round/>
                <a:headEnd/>
                <a:tailEnd/>
              </a:ln>
              <a:effectLst/>
            </p:spPr>
            <p:txBody>
              <a:bodyPr wrap="square" lIns="91408" tIns="45703" rIns="91408" bIns="45703" anchor="ctr">
                <a:spAutoFit/>
              </a:bodyPr>
              <a:lstStyle/>
              <a:p>
                <a:pPr fontAlgn="auto">
                  <a:spcBef>
                    <a:spcPts val="0"/>
                  </a:spcBef>
                  <a:spcAft>
                    <a:spcPts val="0"/>
                  </a:spcAft>
                  <a:defRPr/>
                </a:pPr>
                <a:endParaRPr kumimoji="1" lang="zh-CN" altLang="en-US" sz="1200" kern="0" dirty="0">
                  <a:solidFill>
                    <a:schemeClr val="bg1"/>
                  </a:solidFill>
                  <a:latin typeface="微软雅黑" pitchFamily="34" charset="-122"/>
                  <a:ea typeface="微软雅黑" pitchFamily="34" charset="-122"/>
                  <a:cs typeface="Arial" pitchFamily="34" charset="0"/>
                </a:endParaRPr>
              </a:p>
            </p:txBody>
          </p:sp>
          <p:sp>
            <p:nvSpPr>
              <p:cNvPr id="115" name="Line 140"/>
              <p:cNvSpPr>
                <a:spLocks noChangeShapeType="1"/>
              </p:cNvSpPr>
              <p:nvPr/>
            </p:nvSpPr>
            <p:spPr bwMode="auto">
              <a:xfrm flipH="1">
                <a:off x="8088856" y="3377391"/>
                <a:ext cx="3167" cy="125809"/>
              </a:xfrm>
              <a:prstGeom prst="line">
                <a:avLst/>
              </a:prstGeom>
              <a:noFill/>
              <a:ln w="25400">
                <a:solidFill>
                  <a:schemeClr val="bg1">
                    <a:lumMod val="65000"/>
                  </a:schemeClr>
                </a:solidFill>
                <a:round/>
                <a:headEnd/>
                <a:tailEnd/>
              </a:ln>
              <a:effectLst/>
            </p:spPr>
            <p:txBody>
              <a:bodyPr wrap="square" lIns="91408" tIns="45703" rIns="91408" bIns="45703" anchor="ctr">
                <a:spAutoFit/>
              </a:bodyPr>
              <a:lstStyle/>
              <a:p>
                <a:pPr fontAlgn="auto">
                  <a:spcBef>
                    <a:spcPts val="0"/>
                  </a:spcBef>
                  <a:spcAft>
                    <a:spcPts val="0"/>
                  </a:spcAft>
                  <a:defRPr/>
                </a:pPr>
                <a:endParaRPr kumimoji="1" lang="zh-CN" altLang="en-US" sz="1200" kern="0" dirty="0">
                  <a:solidFill>
                    <a:schemeClr val="bg1"/>
                  </a:solidFill>
                  <a:latin typeface="微软雅黑" pitchFamily="34" charset="-122"/>
                  <a:ea typeface="微软雅黑" pitchFamily="34" charset="-122"/>
                  <a:cs typeface="Arial" pitchFamily="34" charset="0"/>
                </a:endParaRPr>
              </a:p>
            </p:txBody>
          </p:sp>
          <p:pic>
            <p:nvPicPr>
              <p:cNvPr id="116" name="图片 115"/>
              <p:cNvPicPr>
                <a:picLocks noChangeAspect="1"/>
              </p:cNvPicPr>
              <p:nvPr/>
            </p:nvPicPr>
            <p:blipFill>
              <a:blip r:embed="rId24" cstate="screen">
                <a:duotone>
                  <a:prstClr val="black"/>
                  <a:schemeClr val="bg1">
                    <a:lumMod val="65000"/>
                    <a:tint val="45000"/>
                    <a:satMod val="400000"/>
                  </a:schemeClr>
                </a:duotone>
                <a:lum bright="-30000"/>
                <a:extLst>
                  <a:ext uri="{28A0092B-C50C-407E-A947-70E740481C1C}">
                    <a14:useLocalDpi xmlns:a14="http://schemas.microsoft.com/office/drawing/2010/main" xmlns="" val="0"/>
                  </a:ext>
                </a:extLst>
              </a:blip>
              <a:stretch>
                <a:fillRect/>
              </a:stretch>
            </p:blipFill>
            <p:spPr>
              <a:xfrm>
                <a:off x="8002463" y="3504937"/>
                <a:ext cx="167337" cy="156836"/>
              </a:xfrm>
              <a:prstGeom prst="rect">
                <a:avLst/>
              </a:prstGeom>
              <a:ln>
                <a:solidFill>
                  <a:schemeClr val="bg1">
                    <a:lumMod val="65000"/>
                  </a:schemeClr>
                </a:solidFill>
              </a:ln>
              <a:effectLst/>
            </p:spPr>
          </p:pic>
          <p:sp>
            <p:nvSpPr>
              <p:cNvPr id="117" name="Line 140"/>
              <p:cNvSpPr>
                <a:spLocks noChangeShapeType="1"/>
              </p:cNvSpPr>
              <p:nvPr/>
            </p:nvSpPr>
            <p:spPr bwMode="auto">
              <a:xfrm flipH="1">
                <a:off x="8238479" y="3323656"/>
                <a:ext cx="3167" cy="125809"/>
              </a:xfrm>
              <a:prstGeom prst="line">
                <a:avLst/>
              </a:prstGeom>
              <a:noFill/>
              <a:ln w="25400">
                <a:solidFill>
                  <a:schemeClr val="bg1">
                    <a:lumMod val="65000"/>
                  </a:schemeClr>
                </a:solidFill>
                <a:round/>
                <a:headEnd/>
                <a:tailEnd/>
              </a:ln>
              <a:effectLst/>
            </p:spPr>
            <p:txBody>
              <a:bodyPr wrap="square" lIns="91408" tIns="45703" rIns="91408" bIns="45703" anchor="ctr">
                <a:spAutoFit/>
              </a:bodyPr>
              <a:lstStyle/>
              <a:p>
                <a:pPr fontAlgn="auto">
                  <a:spcBef>
                    <a:spcPts val="0"/>
                  </a:spcBef>
                  <a:spcAft>
                    <a:spcPts val="0"/>
                  </a:spcAft>
                  <a:defRPr/>
                </a:pPr>
                <a:endParaRPr kumimoji="1" lang="zh-CN" altLang="en-US" sz="1200" kern="0" dirty="0">
                  <a:solidFill>
                    <a:schemeClr val="bg1"/>
                  </a:solidFill>
                  <a:latin typeface="微软雅黑" pitchFamily="34" charset="-122"/>
                  <a:ea typeface="微软雅黑" pitchFamily="34" charset="-122"/>
                  <a:cs typeface="Arial" pitchFamily="34" charset="0"/>
                </a:endParaRPr>
              </a:p>
            </p:txBody>
          </p:sp>
          <p:pic>
            <p:nvPicPr>
              <p:cNvPr id="118" name="图片 117"/>
              <p:cNvPicPr>
                <a:picLocks noChangeAspect="1"/>
              </p:cNvPicPr>
              <p:nvPr/>
            </p:nvPicPr>
            <p:blipFill>
              <a:blip r:embed="rId24" cstate="screen">
                <a:duotone>
                  <a:prstClr val="black"/>
                  <a:schemeClr val="bg1">
                    <a:lumMod val="65000"/>
                    <a:tint val="45000"/>
                    <a:satMod val="400000"/>
                  </a:schemeClr>
                </a:duotone>
                <a:lum bright="-30000"/>
                <a:extLst>
                  <a:ext uri="{28A0092B-C50C-407E-A947-70E740481C1C}">
                    <a14:useLocalDpi xmlns:a14="http://schemas.microsoft.com/office/drawing/2010/main" xmlns="" val="0"/>
                  </a:ext>
                </a:extLst>
              </a:blip>
              <a:stretch>
                <a:fillRect/>
              </a:stretch>
            </p:blipFill>
            <p:spPr>
              <a:xfrm>
                <a:off x="8014931" y="3231783"/>
                <a:ext cx="167337" cy="156836"/>
              </a:xfrm>
              <a:prstGeom prst="rect">
                <a:avLst/>
              </a:prstGeom>
              <a:ln>
                <a:solidFill>
                  <a:schemeClr val="bg1">
                    <a:lumMod val="65000"/>
                  </a:schemeClr>
                </a:solidFill>
              </a:ln>
              <a:effectLst/>
            </p:spPr>
          </p:pic>
          <p:pic>
            <p:nvPicPr>
              <p:cNvPr id="119" name="图片 118"/>
              <p:cNvPicPr>
                <a:picLocks noChangeAspect="1"/>
              </p:cNvPicPr>
              <p:nvPr/>
            </p:nvPicPr>
            <p:blipFill>
              <a:blip r:embed="rId24" cstate="screen">
                <a:duotone>
                  <a:prstClr val="black"/>
                  <a:schemeClr val="bg1">
                    <a:lumMod val="65000"/>
                    <a:tint val="45000"/>
                    <a:satMod val="400000"/>
                  </a:schemeClr>
                </a:duotone>
                <a:lum bright="-30000"/>
                <a:extLst>
                  <a:ext uri="{28A0092B-C50C-407E-A947-70E740481C1C}">
                    <a14:useLocalDpi xmlns:a14="http://schemas.microsoft.com/office/drawing/2010/main" xmlns="" val="0"/>
                  </a:ext>
                </a:extLst>
              </a:blip>
              <a:stretch>
                <a:fillRect/>
              </a:stretch>
            </p:blipFill>
            <p:spPr>
              <a:xfrm>
                <a:off x="8193648" y="3231783"/>
                <a:ext cx="167337" cy="156836"/>
              </a:xfrm>
              <a:prstGeom prst="rect">
                <a:avLst/>
              </a:prstGeom>
              <a:ln>
                <a:solidFill>
                  <a:schemeClr val="bg1">
                    <a:lumMod val="65000"/>
                  </a:schemeClr>
                </a:solidFill>
              </a:ln>
              <a:effectLst/>
            </p:spPr>
          </p:pic>
          <p:pic>
            <p:nvPicPr>
              <p:cNvPr id="120" name="图片 119"/>
              <p:cNvPicPr>
                <a:picLocks noChangeAspect="1"/>
              </p:cNvPicPr>
              <p:nvPr/>
            </p:nvPicPr>
            <p:blipFill>
              <a:blip r:embed="rId25" cstate="screen">
                <a:duotone>
                  <a:prstClr val="black"/>
                  <a:schemeClr val="bg1">
                    <a:lumMod val="65000"/>
                    <a:tint val="45000"/>
                    <a:satMod val="400000"/>
                  </a:schemeClr>
                </a:duotone>
                <a:lum bright="-30000"/>
                <a:extLst>
                  <a:ext uri="{28A0092B-C50C-407E-A947-70E740481C1C}">
                    <a14:useLocalDpi xmlns:a14="http://schemas.microsoft.com/office/drawing/2010/main" xmlns="" val="0"/>
                  </a:ext>
                </a:extLst>
              </a:blip>
              <a:stretch>
                <a:fillRect/>
              </a:stretch>
            </p:blipFill>
            <p:spPr>
              <a:xfrm flipH="1">
                <a:off x="8368025" y="3314024"/>
                <a:ext cx="141986" cy="273904"/>
              </a:xfrm>
              <a:prstGeom prst="rect">
                <a:avLst/>
              </a:prstGeom>
              <a:ln>
                <a:solidFill>
                  <a:schemeClr val="bg1">
                    <a:lumMod val="65000"/>
                  </a:schemeClr>
                </a:solidFill>
              </a:ln>
              <a:effectLst/>
            </p:spPr>
          </p:pic>
        </p:grpSp>
        <p:pic>
          <p:nvPicPr>
            <p:cNvPr id="109" name="图片 108" descr="02-Front_looking down.png"/>
            <p:cNvPicPr>
              <a:picLocks noChangeAspect="1"/>
            </p:cNvPicPr>
            <p:nvPr/>
          </p:nvPicPr>
          <p:blipFill>
            <a:blip r:embed="rId26" cstate="screen"/>
            <a:stretch>
              <a:fillRect/>
            </a:stretch>
          </p:blipFill>
          <p:spPr>
            <a:xfrm>
              <a:off x="6328583" y="1664995"/>
              <a:ext cx="818399" cy="197987"/>
            </a:xfrm>
            <a:prstGeom prst="rect">
              <a:avLst/>
            </a:prstGeom>
            <a:effectLst>
              <a:outerShdw blurRad="50800" dist="38100" dir="2700000" algn="tl" rotWithShape="0">
                <a:prstClr val="black">
                  <a:alpha val="40000"/>
                </a:prstClr>
              </a:outerShdw>
            </a:effectLst>
          </p:spPr>
        </p:pic>
        <p:sp>
          <p:nvSpPr>
            <p:cNvPr id="110" name="TextBox 109"/>
            <p:cNvSpPr txBox="1"/>
            <p:nvPr/>
          </p:nvSpPr>
          <p:spPr>
            <a:xfrm>
              <a:off x="7016097" y="1392965"/>
              <a:ext cx="940038" cy="261610"/>
            </a:xfrm>
            <a:prstGeom prst="rect">
              <a:avLst/>
            </a:prstGeom>
            <a:noFill/>
          </p:spPr>
          <p:txBody>
            <a:bodyPr wrap="square" rtlCol="0">
              <a:spAutoFit/>
            </a:bodyPr>
            <a:lstStyle/>
            <a:p>
              <a:pPr algn="ctr" defTabSz="360740" fontAlgn="auto">
                <a:spcBef>
                  <a:spcPts val="0"/>
                </a:spcBef>
                <a:spcAft>
                  <a:spcPts val="0"/>
                </a:spcAft>
                <a:buClr>
                  <a:srgbClr val="A2A2A2"/>
                </a:buClr>
                <a:buSzPct val="90000"/>
                <a:defRPr/>
              </a:pPr>
              <a:r>
                <a:rPr lang="en-US" altLang="zh-CN" sz="1100" b="1" kern="0" dirty="0" err="1" smtClean="0">
                  <a:solidFill>
                    <a:schemeClr val="bg1"/>
                  </a:solidFill>
                  <a:latin typeface="微软雅黑" pitchFamily="34" charset="-122"/>
                  <a:ea typeface="微软雅黑" pitchFamily="34" charset="-122"/>
                </a:rPr>
                <a:t>IP</a:t>
              </a:r>
              <a:r>
                <a:rPr lang="en-US" altLang="zh-CN" sz="1100" b="1" kern="0" dirty="0" err="1" smtClean="0">
                  <a:solidFill>
                    <a:schemeClr val="bg1"/>
                  </a:solidFill>
                  <a:latin typeface="微软雅黑" pitchFamily="34" charset="-122"/>
                  <a:ea typeface="微软雅黑" pitchFamily="34" charset="-122"/>
                </a:rPr>
                <a:t>s</a:t>
              </a:r>
              <a:r>
                <a:rPr lang="en-US" altLang="zh-CN" sz="1100" b="1" kern="0" dirty="0" err="1" smtClean="0">
                  <a:solidFill>
                    <a:schemeClr val="bg1"/>
                  </a:solidFill>
                  <a:latin typeface="微软雅黑" pitchFamily="34" charset="-122"/>
                  <a:ea typeface="微软雅黑" pitchFamily="34" charset="-122"/>
                </a:rPr>
                <a:t>ec</a:t>
              </a:r>
              <a:endParaRPr lang="zh-CN" altLang="en-US" sz="1100" b="1" kern="0" dirty="0" smtClean="0">
                <a:solidFill>
                  <a:schemeClr val="bg1"/>
                </a:solidFill>
                <a:latin typeface="微软雅黑" pitchFamily="34" charset="-122"/>
                <a:ea typeface="微软雅黑" pitchFamily="34" charset="-122"/>
              </a:endParaRPr>
            </a:p>
          </p:txBody>
        </p:sp>
        <p:grpSp>
          <p:nvGrpSpPr>
            <p:cNvPr id="9" name="Group 322"/>
            <p:cNvGrpSpPr>
              <a:grpSpLocks/>
            </p:cNvGrpSpPr>
            <p:nvPr/>
          </p:nvGrpSpPr>
          <p:grpSpPr bwMode="auto">
            <a:xfrm>
              <a:off x="7733556" y="1146830"/>
              <a:ext cx="1296144" cy="1296144"/>
              <a:chOff x="1990" y="1678"/>
              <a:chExt cx="1161" cy="845"/>
            </a:xfrm>
          </p:grpSpPr>
          <p:pic>
            <p:nvPicPr>
              <p:cNvPr id="112" name="Picture 314" descr="cloud"/>
              <p:cNvPicPr>
                <a:picLocks noChangeAspect="1" noChangeArrowheads="1"/>
              </p:cNvPicPr>
              <p:nvPr/>
            </p:nvPicPr>
            <p:blipFill>
              <a:blip r:embed="rId27" cstate="screen">
                <a:lum bright="12000" contrast="-12000"/>
              </a:blip>
              <a:srcRect/>
              <a:stretch>
                <a:fillRect/>
              </a:stretch>
            </p:blipFill>
            <p:spPr bwMode="auto">
              <a:xfrm>
                <a:off x="1990" y="1678"/>
                <a:ext cx="1161" cy="845"/>
              </a:xfrm>
              <a:prstGeom prst="rect">
                <a:avLst/>
              </a:prstGeom>
              <a:noFill/>
              <a:ln w="9525">
                <a:noFill/>
                <a:miter lim="800000"/>
                <a:headEnd/>
                <a:tailEnd/>
              </a:ln>
            </p:spPr>
          </p:pic>
          <p:sp>
            <p:nvSpPr>
              <p:cNvPr id="113" name="Text Box 75"/>
              <p:cNvSpPr txBox="1">
                <a:spLocks noChangeArrowheads="1"/>
              </p:cNvSpPr>
              <p:nvPr/>
            </p:nvSpPr>
            <p:spPr bwMode="auto">
              <a:xfrm>
                <a:off x="2248" y="2007"/>
                <a:ext cx="675" cy="162"/>
              </a:xfrm>
              <a:prstGeom prst="rect">
                <a:avLst/>
              </a:prstGeom>
              <a:noFill/>
              <a:ln w="9525" algn="ctr">
                <a:noFill/>
                <a:miter lim="800000"/>
                <a:headEnd/>
                <a:tailEnd/>
              </a:ln>
            </p:spPr>
            <p:txBody>
              <a:bodyPr wrap="square" lIns="82124" tIns="41061" rIns="82124" bIns="41061">
                <a:spAutoFit/>
              </a:bodyPr>
              <a:lstStyle/>
              <a:p>
                <a:pPr algn="ctr" defTabSz="814388" eaLnBrk="0" fontAlgn="auto" hangingPunct="0">
                  <a:lnSpc>
                    <a:spcPct val="90000"/>
                  </a:lnSpc>
                  <a:spcBef>
                    <a:spcPts val="0"/>
                  </a:spcBef>
                  <a:spcAft>
                    <a:spcPts val="0"/>
                  </a:spcAft>
                  <a:defRPr/>
                </a:pPr>
                <a:r>
                  <a:rPr lang="en-US" altLang="zh-CN" sz="1200" b="1" kern="0" dirty="0" smtClean="0">
                    <a:latin typeface="微软雅黑" pitchFamily="34" charset="-122"/>
                    <a:ea typeface="微软雅黑" pitchFamily="34" charset="-122"/>
                  </a:rPr>
                  <a:t>WAN</a:t>
                </a:r>
                <a:endParaRPr lang="en-US" sz="1200" b="1" kern="0" dirty="0">
                  <a:latin typeface="微软雅黑" pitchFamily="34" charset="-122"/>
                  <a:ea typeface="微软雅黑" pitchFamily="34" charset="-122"/>
                </a:endParaRPr>
              </a:p>
            </p:txBody>
          </p:sp>
        </p:grpSp>
      </p:grpSp>
      <p:sp>
        <p:nvSpPr>
          <p:cNvPr id="138" name="圆角矩形 137"/>
          <p:cNvSpPr/>
          <p:nvPr/>
        </p:nvSpPr>
        <p:spPr bwMode="auto">
          <a:xfrm>
            <a:off x="2569147" y="3567130"/>
            <a:ext cx="2002853" cy="1074085"/>
          </a:xfrm>
          <a:prstGeom prst="roundRect">
            <a:avLst>
              <a:gd name="adj" fmla="val 8998"/>
            </a:avLst>
          </a:prstGeom>
          <a:solidFill>
            <a:schemeClr val="bg1">
              <a:lumMod val="95000"/>
            </a:schemeClr>
          </a:solidFill>
          <a:ln>
            <a:noFill/>
          </a:ln>
          <a:effectLst>
            <a:outerShdw blurRad="50800" dist="38100" dir="5400000" algn="t"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7" tIns="45714" rIns="91427" bIns="45714" numCol="1" rtlCol="0" anchor="t" anchorCtr="0" compatLnSpc="1">
            <a:prstTxWarp prst="textNoShape">
              <a:avLst/>
            </a:prstTxWarp>
          </a:bodyPr>
          <a:lstStyle/>
          <a:p>
            <a:pPr marL="85725" lvl="1" indent="-85725" defTabSz="730171">
              <a:lnSpc>
                <a:spcPct val="150000"/>
              </a:lnSpc>
              <a:buClr>
                <a:schemeClr val="tx2"/>
              </a:buClr>
              <a:buSzPct val="60000"/>
              <a:buFont typeface="Wingdings" pitchFamily="2" charset="2"/>
              <a:buChar char="n"/>
              <a:defRPr/>
            </a:pPr>
            <a:r>
              <a:rPr lang="zh-CN" altLang="en-US" sz="1000" noProof="1" smtClean="0">
                <a:latin typeface="微软雅黑" pitchFamily="34" charset="-122"/>
                <a:ea typeface="微软雅黑" pitchFamily="34" charset="-122"/>
              </a:rPr>
              <a:t>非</a:t>
            </a:r>
            <a:r>
              <a:rPr lang="en-US" altLang="zh-CN" sz="1000" noProof="1" smtClean="0">
                <a:latin typeface="微软雅黑" pitchFamily="34" charset="-122"/>
                <a:ea typeface="微软雅黑" pitchFamily="34" charset="-122"/>
              </a:rPr>
              <a:t>WIFI</a:t>
            </a:r>
            <a:r>
              <a:rPr lang="zh-CN" altLang="en-US" sz="1000" noProof="1" smtClean="0">
                <a:latin typeface="微软雅黑" pitchFamily="34" charset="-122"/>
                <a:ea typeface="微软雅黑" pitchFamily="34" charset="-122"/>
              </a:rPr>
              <a:t>设备频谱分析</a:t>
            </a:r>
          </a:p>
          <a:p>
            <a:pPr marL="85725" lvl="1" indent="-85725" defTabSz="730171">
              <a:lnSpc>
                <a:spcPct val="150000"/>
              </a:lnSpc>
              <a:buClr>
                <a:schemeClr val="tx2"/>
              </a:buClr>
              <a:buSzPct val="60000"/>
              <a:buFont typeface="Wingdings" pitchFamily="2" charset="2"/>
              <a:buChar char="n"/>
              <a:defRPr/>
            </a:pPr>
            <a:r>
              <a:rPr lang="en-US" altLang="zh-CN" sz="1000" noProof="1" smtClean="0">
                <a:latin typeface="微软雅黑" pitchFamily="34" charset="-122"/>
                <a:ea typeface="微软雅黑" pitchFamily="34" charset="-122"/>
              </a:rPr>
              <a:t>WIDS/WIPS</a:t>
            </a:r>
          </a:p>
          <a:p>
            <a:pPr marL="85725" lvl="1" indent="-85725" defTabSz="730171">
              <a:lnSpc>
                <a:spcPct val="150000"/>
              </a:lnSpc>
              <a:buClr>
                <a:schemeClr val="tx2"/>
              </a:buClr>
              <a:buSzPct val="60000"/>
              <a:buFont typeface="Wingdings" pitchFamily="2" charset="2"/>
              <a:buChar char="n"/>
              <a:defRPr/>
            </a:pPr>
            <a:r>
              <a:rPr lang="zh-CN" altLang="en-US" sz="1000" noProof="1" smtClean="0">
                <a:latin typeface="微软雅黑" pitchFamily="34" charset="-122"/>
                <a:ea typeface="微软雅黑" pitchFamily="34" charset="-122"/>
              </a:rPr>
              <a:t>无线攻击检测</a:t>
            </a:r>
          </a:p>
          <a:p>
            <a:pPr marL="85725" lvl="1" indent="-85725" defTabSz="730171">
              <a:lnSpc>
                <a:spcPct val="150000"/>
              </a:lnSpc>
              <a:buClr>
                <a:schemeClr val="tx2"/>
              </a:buClr>
              <a:buSzPct val="60000"/>
              <a:buFont typeface="Wingdings" pitchFamily="2" charset="2"/>
              <a:buChar char="n"/>
              <a:defRPr/>
            </a:pPr>
            <a:r>
              <a:rPr lang="en-US" altLang="zh-CN" sz="1000" noProof="1" smtClean="0">
                <a:latin typeface="微软雅黑" pitchFamily="34" charset="-122"/>
                <a:ea typeface="微软雅黑" pitchFamily="34" charset="-122"/>
              </a:rPr>
              <a:t>Rogue</a:t>
            </a:r>
            <a:r>
              <a:rPr lang="zh-CN" altLang="en-US" sz="1000" noProof="1" smtClean="0">
                <a:latin typeface="微软雅黑" pitchFamily="34" charset="-122"/>
                <a:ea typeface="微软雅黑" pitchFamily="34" charset="-122"/>
              </a:rPr>
              <a:t>设备识别反制</a:t>
            </a:r>
          </a:p>
        </p:txBody>
      </p:sp>
      <p:sp>
        <p:nvSpPr>
          <p:cNvPr id="139" name="矩形 138"/>
          <p:cNvSpPr/>
          <p:nvPr/>
        </p:nvSpPr>
        <p:spPr bwMode="auto">
          <a:xfrm>
            <a:off x="2576503" y="3362186"/>
            <a:ext cx="1995497" cy="237737"/>
          </a:xfrm>
          <a:prstGeom prst="rect">
            <a:avLst/>
          </a:prstGeom>
          <a:solidFill>
            <a:schemeClr val="tx2"/>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7" tIns="45714" rIns="91427" bIns="45714" numCol="1" rtlCol="0" anchor="ctr" anchorCtr="0" compatLnSpc="1">
            <a:prstTxWarp prst="textNoShape">
              <a:avLst/>
            </a:prstTxWarp>
          </a:bodyPr>
          <a:lstStyle/>
          <a:p>
            <a:pPr algn="ctr" defTabSz="914270" fontAlgn="auto">
              <a:spcBef>
                <a:spcPts val="0"/>
              </a:spcBef>
              <a:spcAft>
                <a:spcPts val="0"/>
              </a:spcAft>
              <a:buClr>
                <a:srgbClr val="CC9900"/>
              </a:buClr>
            </a:pPr>
            <a:r>
              <a:rPr lang="zh-CN" altLang="en-US" sz="1400" b="1" dirty="0" smtClean="0">
                <a:solidFill>
                  <a:schemeClr val="bg1"/>
                </a:solidFill>
                <a:latin typeface="微软雅黑" pitchFamily="34" charset="-122"/>
                <a:ea typeface="微软雅黑" pitchFamily="34" charset="-122"/>
                <a:cs typeface="Arial" pitchFamily="34" charset="0"/>
              </a:rPr>
              <a:t>无线侧安全防范</a:t>
            </a:r>
          </a:p>
        </p:txBody>
      </p:sp>
      <p:sp>
        <p:nvSpPr>
          <p:cNvPr id="140" name="圆角矩形 139"/>
          <p:cNvSpPr/>
          <p:nvPr/>
        </p:nvSpPr>
        <p:spPr bwMode="auto">
          <a:xfrm>
            <a:off x="4655122" y="3567130"/>
            <a:ext cx="2002853" cy="1074085"/>
          </a:xfrm>
          <a:prstGeom prst="roundRect">
            <a:avLst>
              <a:gd name="adj" fmla="val 8998"/>
            </a:avLst>
          </a:prstGeom>
          <a:solidFill>
            <a:schemeClr val="bg1">
              <a:lumMod val="95000"/>
            </a:schemeClr>
          </a:solidFill>
          <a:ln>
            <a:noFill/>
          </a:ln>
          <a:effectLst>
            <a:outerShdw blurRad="50800" dist="38100" dir="5400000" algn="t"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7" tIns="45714" rIns="91427" bIns="45714" numCol="1" rtlCol="0" anchor="t" anchorCtr="0" compatLnSpc="1">
            <a:prstTxWarp prst="textNoShape">
              <a:avLst/>
            </a:prstTxWarp>
          </a:bodyPr>
          <a:lstStyle/>
          <a:p>
            <a:pPr marL="85725" lvl="1" indent="-85725" defTabSz="730171">
              <a:lnSpc>
                <a:spcPct val="150000"/>
              </a:lnSpc>
              <a:buClr>
                <a:schemeClr val="tx2"/>
              </a:buClr>
              <a:buSzPct val="60000"/>
              <a:buFont typeface="Wingdings" pitchFamily="2" charset="2"/>
              <a:buChar char="n"/>
              <a:defRPr/>
            </a:pPr>
            <a:r>
              <a:rPr lang="en-US" altLang="zh-CN" sz="1000" noProof="1" smtClean="0">
                <a:latin typeface="微软雅黑" pitchFamily="34" charset="-122"/>
                <a:ea typeface="微软雅黑" pitchFamily="34" charset="-122"/>
              </a:rPr>
              <a:t>DTLS</a:t>
            </a:r>
            <a:r>
              <a:rPr lang="zh-CN" altLang="en-US" sz="1000" noProof="1" smtClean="0">
                <a:latin typeface="微软雅黑" pitchFamily="34" charset="-122"/>
                <a:ea typeface="微软雅黑" pitchFamily="34" charset="-122"/>
              </a:rPr>
              <a:t>实时加密保护</a:t>
            </a:r>
          </a:p>
          <a:p>
            <a:pPr marL="85725" lvl="1" indent="-85725" defTabSz="730171">
              <a:lnSpc>
                <a:spcPct val="150000"/>
              </a:lnSpc>
              <a:buClr>
                <a:schemeClr val="tx2"/>
              </a:buClr>
              <a:buSzPct val="60000"/>
              <a:buFont typeface="Wingdings" pitchFamily="2" charset="2"/>
              <a:buChar char="n"/>
              <a:defRPr/>
            </a:pPr>
            <a:r>
              <a:rPr lang="zh-CN" altLang="en-US" sz="1000" noProof="1" smtClean="0">
                <a:latin typeface="微软雅黑" pitchFamily="34" charset="-122"/>
                <a:ea typeface="微软雅黑" pitchFamily="34" charset="-122"/>
              </a:rPr>
              <a:t>标准</a:t>
            </a:r>
            <a:r>
              <a:rPr lang="en-US" altLang="zh-CN" sz="1000" noProof="1" smtClean="0">
                <a:latin typeface="微软雅黑" pitchFamily="34" charset="-122"/>
                <a:ea typeface="微软雅黑" pitchFamily="34" charset="-122"/>
              </a:rPr>
              <a:t>CAPWAP</a:t>
            </a:r>
            <a:r>
              <a:rPr lang="zh-CN" altLang="en-US" sz="1000" noProof="1" smtClean="0">
                <a:latin typeface="微软雅黑" pitchFamily="34" charset="-122"/>
                <a:ea typeface="微软雅黑" pitchFamily="34" charset="-122"/>
              </a:rPr>
              <a:t>无线隧道协议</a:t>
            </a:r>
            <a:endParaRPr lang="en-US" altLang="zh-CN" sz="1000" noProof="1" smtClean="0">
              <a:latin typeface="微软雅黑" pitchFamily="34" charset="-122"/>
              <a:ea typeface="微软雅黑" pitchFamily="34" charset="-122"/>
            </a:endParaRPr>
          </a:p>
          <a:p>
            <a:pPr marL="85725" lvl="1" indent="-85725" defTabSz="730171">
              <a:lnSpc>
                <a:spcPct val="150000"/>
              </a:lnSpc>
              <a:buClr>
                <a:schemeClr val="tx2"/>
              </a:buClr>
              <a:buSzPct val="60000"/>
              <a:buFont typeface="Wingdings" pitchFamily="2" charset="2"/>
              <a:buChar char="n"/>
              <a:defRPr/>
            </a:pPr>
            <a:r>
              <a:rPr lang="en-US" altLang="zh-CN" sz="1000" noProof="1" smtClean="0">
                <a:latin typeface="微软雅黑" pitchFamily="34" charset="-122"/>
                <a:ea typeface="微软雅黑" pitchFamily="34" charset="-122"/>
              </a:rPr>
              <a:t>AC1+1</a:t>
            </a:r>
            <a:r>
              <a:rPr lang="zh-CN" altLang="en-US" sz="1000" noProof="1" smtClean="0">
                <a:latin typeface="微软雅黑" pitchFamily="34" charset="-122"/>
                <a:ea typeface="微软雅黑" pitchFamily="34" charset="-122"/>
              </a:rPr>
              <a:t>热备、</a:t>
            </a:r>
            <a:r>
              <a:rPr lang="en-US" altLang="zh-CN" sz="1000" noProof="1" smtClean="0">
                <a:latin typeface="微软雅黑" pitchFamily="34" charset="-122"/>
                <a:ea typeface="微软雅黑" pitchFamily="34" charset="-122"/>
              </a:rPr>
              <a:t>N+1</a:t>
            </a:r>
            <a:r>
              <a:rPr lang="zh-CN" altLang="en-US" sz="1000" noProof="1" smtClean="0">
                <a:latin typeface="微软雅黑" pitchFamily="34" charset="-122"/>
                <a:ea typeface="微软雅黑" pitchFamily="34" charset="-122"/>
              </a:rPr>
              <a:t>备份</a:t>
            </a:r>
            <a:endParaRPr lang="en-US" altLang="zh-CN" sz="1000" noProof="1" smtClean="0">
              <a:latin typeface="微软雅黑" pitchFamily="34" charset="-122"/>
              <a:ea typeface="微软雅黑" pitchFamily="34" charset="-122"/>
            </a:endParaRPr>
          </a:p>
          <a:p>
            <a:pPr marL="85725" lvl="1" indent="-85725" defTabSz="730171">
              <a:lnSpc>
                <a:spcPct val="150000"/>
              </a:lnSpc>
              <a:buClr>
                <a:schemeClr val="tx2"/>
              </a:buClr>
              <a:buSzPct val="60000"/>
              <a:buFont typeface="Wingdings" pitchFamily="2" charset="2"/>
              <a:buChar char="n"/>
              <a:defRPr/>
            </a:pPr>
            <a:r>
              <a:rPr lang="en-US" altLang="zh-CN" sz="1000" noProof="1" smtClean="0">
                <a:latin typeface="微软雅黑" pitchFamily="34" charset="-122"/>
                <a:ea typeface="微软雅黑" pitchFamily="34" charset="-122"/>
              </a:rPr>
              <a:t>AC</a:t>
            </a:r>
            <a:r>
              <a:rPr lang="zh-CN" altLang="en-US" sz="1000" noProof="1" smtClean="0">
                <a:latin typeface="微软雅黑" pitchFamily="34" charset="-122"/>
                <a:ea typeface="微软雅黑" pitchFamily="34" charset="-122"/>
              </a:rPr>
              <a:t>上行</a:t>
            </a:r>
            <a:r>
              <a:rPr lang="en-US" altLang="zh-CN" sz="1000" noProof="1" smtClean="0">
                <a:latin typeface="微软雅黑" pitchFamily="34" charset="-122"/>
                <a:ea typeface="微软雅黑" pitchFamily="34" charset="-122"/>
              </a:rPr>
              <a:t>Ipsec</a:t>
            </a:r>
            <a:r>
              <a:rPr lang="zh-CN" altLang="en-US" sz="1000" noProof="1" smtClean="0">
                <a:latin typeface="微软雅黑" pitchFamily="34" charset="-122"/>
                <a:ea typeface="微软雅黑" pitchFamily="34" charset="-122"/>
              </a:rPr>
              <a:t>隧道</a:t>
            </a:r>
          </a:p>
        </p:txBody>
      </p:sp>
      <p:sp>
        <p:nvSpPr>
          <p:cNvPr id="147" name="矩形 146"/>
          <p:cNvSpPr/>
          <p:nvPr/>
        </p:nvSpPr>
        <p:spPr bwMode="auto">
          <a:xfrm>
            <a:off x="4662478" y="3362186"/>
            <a:ext cx="1995497" cy="237737"/>
          </a:xfrm>
          <a:prstGeom prst="rect">
            <a:avLst/>
          </a:prstGeom>
          <a:solidFill>
            <a:schemeClr val="tx2"/>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7" tIns="45714" rIns="91427" bIns="45714" numCol="1" rtlCol="0" anchor="ctr" anchorCtr="0" compatLnSpc="1">
            <a:prstTxWarp prst="textNoShape">
              <a:avLst/>
            </a:prstTxWarp>
          </a:bodyPr>
          <a:lstStyle/>
          <a:p>
            <a:pPr algn="ctr" defTabSz="914270" fontAlgn="auto">
              <a:spcBef>
                <a:spcPts val="0"/>
              </a:spcBef>
              <a:spcAft>
                <a:spcPts val="0"/>
              </a:spcAft>
              <a:buClr>
                <a:srgbClr val="CC9900"/>
              </a:buClr>
            </a:pPr>
            <a:r>
              <a:rPr lang="zh-CN" altLang="en-US" sz="1400" b="1" dirty="0" smtClean="0">
                <a:solidFill>
                  <a:schemeClr val="bg1"/>
                </a:solidFill>
                <a:latin typeface="微软雅黑" pitchFamily="34" charset="-122"/>
                <a:ea typeface="微软雅黑" pitchFamily="34" charset="-122"/>
                <a:cs typeface="Arial" pitchFamily="34" charset="0"/>
              </a:rPr>
              <a:t>数据保护备份</a:t>
            </a:r>
          </a:p>
        </p:txBody>
      </p:sp>
      <p:sp>
        <p:nvSpPr>
          <p:cNvPr id="148" name="圆角矩形 147"/>
          <p:cNvSpPr/>
          <p:nvPr/>
        </p:nvSpPr>
        <p:spPr bwMode="auto">
          <a:xfrm>
            <a:off x="6731572" y="3567130"/>
            <a:ext cx="2002853" cy="1074085"/>
          </a:xfrm>
          <a:prstGeom prst="roundRect">
            <a:avLst>
              <a:gd name="adj" fmla="val 8998"/>
            </a:avLst>
          </a:prstGeom>
          <a:solidFill>
            <a:schemeClr val="bg1">
              <a:lumMod val="95000"/>
            </a:schemeClr>
          </a:solidFill>
          <a:ln>
            <a:noFill/>
          </a:ln>
          <a:effectLst>
            <a:outerShdw blurRad="50800" dist="38100" dir="5400000" algn="t"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7" tIns="45714" rIns="91427" bIns="45714" numCol="1" rtlCol="0" anchor="t" anchorCtr="0" compatLnSpc="1">
            <a:prstTxWarp prst="textNoShape">
              <a:avLst/>
            </a:prstTxWarp>
          </a:bodyPr>
          <a:lstStyle/>
          <a:p>
            <a:pPr marL="85725" lvl="1" indent="-85725" defTabSz="730171">
              <a:lnSpc>
                <a:spcPct val="150000"/>
              </a:lnSpc>
              <a:buClr>
                <a:schemeClr val="tx2"/>
              </a:buClr>
              <a:buSzPct val="60000"/>
              <a:buFont typeface="Wingdings" pitchFamily="2" charset="2"/>
              <a:buChar char="n"/>
              <a:defRPr/>
            </a:pPr>
            <a:r>
              <a:rPr lang="en-US" altLang="zh-CN" sz="1000" noProof="1" smtClean="0">
                <a:latin typeface="微软雅黑" pitchFamily="34" charset="-122"/>
                <a:ea typeface="微软雅黑" pitchFamily="34" charset="-122"/>
              </a:rPr>
              <a:t>MAC/802.1X/Portal</a:t>
            </a:r>
            <a:r>
              <a:rPr lang="zh-CN" altLang="en-US" sz="1000" noProof="1" smtClean="0">
                <a:latin typeface="微软雅黑" pitchFamily="34" charset="-122"/>
                <a:ea typeface="微软雅黑" pitchFamily="34" charset="-122"/>
              </a:rPr>
              <a:t>等多种接入控制方式</a:t>
            </a:r>
            <a:endParaRPr lang="en-US" altLang="zh-CN" sz="1000" noProof="1" smtClean="0">
              <a:latin typeface="微软雅黑" pitchFamily="34" charset="-122"/>
              <a:ea typeface="微软雅黑" pitchFamily="34" charset="-122"/>
            </a:endParaRPr>
          </a:p>
          <a:p>
            <a:pPr marL="85725" lvl="1" indent="-85725" defTabSz="730171">
              <a:lnSpc>
                <a:spcPct val="150000"/>
              </a:lnSpc>
              <a:buClr>
                <a:schemeClr val="tx2"/>
              </a:buClr>
              <a:buSzPct val="60000"/>
              <a:buFont typeface="Wingdings" pitchFamily="2" charset="2"/>
              <a:buChar char="n"/>
              <a:defRPr/>
            </a:pPr>
            <a:r>
              <a:rPr lang="en-US" altLang="zh-CN" sz="1000" dirty="0" smtClean="0">
                <a:latin typeface="微软雅黑" pitchFamily="34" charset="-122"/>
                <a:ea typeface="微软雅黑" pitchFamily="34" charset="-122"/>
                <a:sym typeface="Calibri" pitchFamily="34" charset="0"/>
              </a:rPr>
              <a:t>Portal</a:t>
            </a:r>
            <a:r>
              <a:rPr lang="zh-CN" altLang="en-US" sz="1000" dirty="0" smtClean="0">
                <a:latin typeface="微软雅黑" pitchFamily="34" charset="-122"/>
                <a:ea typeface="微软雅黑" pitchFamily="34" charset="-122"/>
                <a:sym typeface="Calibri" pitchFamily="34" charset="0"/>
              </a:rPr>
              <a:t>＋</a:t>
            </a:r>
            <a:r>
              <a:rPr lang="en-US" altLang="zh-CN" sz="1000" dirty="0" smtClean="0">
                <a:latin typeface="微软雅黑" pitchFamily="34" charset="-122"/>
                <a:ea typeface="微软雅黑" pitchFamily="34" charset="-122"/>
                <a:sym typeface="Calibri" pitchFamily="34" charset="0"/>
              </a:rPr>
              <a:t>MAC</a:t>
            </a:r>
            <a:r>
              <a:rPr lang="zh-CN" altLang="en-US" sz="1000" dirty="0" smtClean="0">
                <a:latin typeface="微软雅黑" pitchFamily="34" charset="-122"/>
                <a:ea typeface="微软雅黑" pitchFamily="34" charset="-122"/>
                <a:sym typeface="Calibri" pitchFamily="34" charset="0"/>
              </a:rPr>
              <a:t>混合认证</a:t>
            </a:r>
            <a:endParaRPr lang="zh-CN" altLang="en-US" sz="1000" noProof="1" smtClean="0">
              <a:latin typeface="微软雅黑" pitchFamily="34" charset="-122"/>
              <a:ea typeface="微软雅黑" pitchFamily="34" charset="-122"/>
            </a:endParaRPr>
          </a:p>
        </p:txBody>
      </p:sp>
      <p:sp>
        <p:nvSpPr>
          <p:cNvPr id="149" name="矩形 148"/>
          <p:cNvSpPr/>
          <p:nvPr/>
        </p:nvSpPr>
        <p:spPr bwMode="auto">
          <a:xfrm>
            <a:off x="6738928" y="3362186"/>
            <a:ext cx="1995497" cy="237737"/>
          </a:xfrm>
          <a:prstGeom prst="rect">
            <a:avLst/>
          </a:prstGeom>
          <a:solidFill>
            <a:schemeClr val="tx2"/>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7" tIns="45714" rIns="91427" bIns="45714" numCol="1" rtlCol="0" anchor="ctr" anchorCtr="0" compatLnSpc="1">
            <a:prstTxWarp prst="textNoShape">
              <a:avLst/>
            </a:prstTxWarp>
          </a:bodyPr>
          <a:lstStyle/>
          <a:p>
            <a:pPr algn="ctr" defTabSz="914270" fontAlgn="auto">
              <a:spcBef>
                <a:spcPts val="0"/>
              </a:spcBef>
              <a:spcAft>
                <a:spcPts val="0"/>
              </a:spcAft>
              <a:buClr>
                <a:srgbClr val="CC9900"/>
              </a:buClr>
            </a:pPr>
            <a:r>
              <a:rPr lang="zh-CN" altLang="en-US" sz="1400" b="1" dirty="0" smtClean="0">
                <a:solidFill>
                  <a:schemeClr val="bg1"/>
                </a:solidFill>
                <a:latin typeface="微软雅黑" pitchFamily="34" charset="-122"/>
                <a:ea typeface="微软雅黑" pitchFamily="34" charset="-122"/>
                <a:cs typeface="Arial" pitchFamily="34" charset="0"/>
              </a:rPr>
              <a:t>多样认证接入方案</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椭圆 42"/>
          <p:cNvSpPr/>
          <p:nvPr/>
        </p:nvSpPr>
        <p:spPr bwMode="auto">
          <a:xfrm>
            <a:off x="342467" y="3156815"/>
            <a:ext cx="3401641" cy="1431159"/>
          </a:xfrm>
          <a:prstGeom prst="ellipse">
            <a:avLst/>
          </a:prstGeom>
          <a:solidFill>
            <a:schemeClr val="bg1">
              <a:lumMod val="95000"/>
            </a:schemeClr>
          </a:solidFill>
          <a:ln>
            <a:solidFill>
              <a:schemeClr val="accent1">
                <a:lumMod val="60000"/>
                <a:lumOff val="4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685617">
              <a:buClr>
                <a:srgbClr val="CC9900"/>
              </a:buClr>
              <a:buFont typeface="Wingdings" pitchFamily="2" charset="2"/>
              <a:buChar char="n"/>
            </a:pPr>
            <a:endParaRPr lang="zh-CN" altLang="en-US" sz="1300" dirty="0" smtClean="0">
              <a:latin typeface="FrutigerNext LT Medium" pitchFamily="34" charset="0"/>
              <a:ea typeface="微软雅黑" pitchFamily="34" charset="-122"/>
            </a:endParaRPr>
          </a:p>
        </p:txBody>
      </p:sp>
      <p:sp>
        <p:nvSpPr>
          <p:cNvPr id="42" name="椭圆 41"/>
          <p:cNvSpPr/>
          <p:nvPr/>
        </p:nvSpPr>
        <p:spPr bwMode="auto">
          <a:xfrm>
            <a:off x="4608204" y="3210821"/>
            <a:ext cx="3104537" cy="1323147"/>
          </a:xfrm>
          <a:prstGeom prst="ellipse">
            <a:avLst/>
          </a:prstGeom>
          <a:solidFill>
            <a:schemeClr val="bg1">
              <a:lumMod val="95000"/>
            </a:schemeClr>
          </a:solidFill>
          <a:ln>
            <a:solidFill>
              <a:schemeClr val="accent1">
                <a:lumMod val="60000"/>
                <a:lumOff val="4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685617">
              <a:buClr>
                <a:srgbClr val="CC9900"/>
              </a:buClr>
              <a:buFont typeface="Wingdings" pitchFamily="2" charset="2"/>
              <a:buChar char="n"/>
            </a:pPr>
            <a:endParaRPr lang="zh-CN" altLang="en-US" sz="1300" dirty="0" smtClean="0">
              <a:solidFill>
                <a:schemeClr val="bg1"/>
              </a:solidFill>
              <a:latin typeface="FrutigerNext LT Medium" pitchFamily="34" charset="0"/>
              <a:ea typeface="微软雅黑" pitchFamily="34" charset="-122"/>
            </a:endParaRPr>
          </a:p>
        </p:txBody>
      </p:sp>
      <p:sp>
        <p:nvSpPr>
          <p:cNvPr id="38" name="矩形 37"/>
          <p:cNvSpPr/>
          <p:nvPr/>
        </p:nvSpPr>
        <p:spPr bwMode="auto">
          <a:xfrm>
            <a:off x="1340776" y="1168918"/>
            <a:ext cx="4373347" cy="1242138"/>
          </a:xfrm>
          <a:prstGeom prst="rect">
            <a:avLst/>
          </a:prstGeom>
          <a:solidFill>
            <a:schemeClr val="bg1">
              <a:lumMod val="95000"/>
            </a:schemeClr>
          </a:solidFill>
          <a:ln>
            <a:solidFill>
              <a:schemeClr val="accent1">
                <a:lumMod val="60000"/>
                <a:lumOff val="4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685617">
              <a:buClr>
                <a:srgbClr val="CC9900"/>
              </a:buClr>
              <a:buFont typeface="Wingdings" pitchFamily="2" charset="2"/>
              <a:buChar char="n"/>
            </a:pPr>
            <a:endParaRPr lang="zh-CN" altLang="en-US" sz="1300" dirty="0" smtClean="0">
              <a:latin typeface="FrutigerNext LT Medium" pitchFamily="34" charset="0"/>
              <a:ea typeface="微软雅黑" pitchFamily="34" charset="-122"/>
            </a:endParaRPr>
          </a:p>
        </p:txBody>
      </p:sp>
      <p:sp>
        <p:nvSpPr>
          <p:cNvPr id="97" name="Oval 2"/>
          <p:cNvSpPr>
            <a:spLocks noChangeArrowheads="1"/>
          </p:cNvSpPr>
          <p:nvPr/>
        </p:nvSpPr>
        <p:spPr bwMode="auto">
          <a:xfrm>
            <a:off x="1677015" y="2391730"/>
            <a:ext cx="4103387" cy="540060"/>
          </a:xfrm>
          <a:prstGeom prst="ellipse">
            <a:avLst/>
          </a:prstGeom>
          <a:noFill/>
          <a:ln w="25400" algn="ctr">
            <a:solidFill>
              <a:schemeClr val="accent1">
                <a:lumMod val="60000"/>
                <a:lumOff val="40000"/>
              </a:schemeClr>
            </a:solidFill>
            <a:prstDash val="dash"/>
            <a:round/>
            <a:headEnd/>
            <a:tailEnd/>
          </a:ln>
        </p:spPr>
        <p:txBody>
          <a:bodyPr wrap="square" lIns="44519" tIns="22259" rIns="44519" bIns="22259" anchor="ctr">
            <a:noAutofit/>
          </a:bodyPr>
          <a:lstStyle/>
          <a:p>
            <a:pPr eaLnBrk="0" hangingPunct="0">
              <a:spcBef>
                <a:spcPct val="20000"/>
              </a:spcBef>
            </a:pPr>
            <a:endParaRPr lang="zh-CN" altLang="en-US" sz="1700" dirty="0">
              <a:solidFill>
                <a:schemeClr val="bg1"/>
              </a:solidFill>
              <a:latin typeface="FrutigerNext LT Medium" pitchFamily="34" charset="0"/>
              <a:ea typeface="微软雅黑" pitchFamily="34" charset="-122"/>
            </a:endParaRPr>
          </a:p>
        </p:txBody>
      </p:sp>
      <p:sp>
        <p:nvSpPr>
          <p:cNvPr id="98" name="Rectangle 4"/>
          <p:cNvSpPr>
            <a:spLocks noChangeArrowheads="1"/>
          </p:cNvSpPr>
          <p:nvPr/>
        </p:nvSpPr>
        <p:spPr bwMode="gray">
          <a:xfrm>
            <a:off x="648404" y="4025702"/>
            <a:ext cx="1133868" cy="377008"/>
          </a:xfrm>
          <a:prstGeom prst="rect">
            <a:avLst/>
          </a:prstGeom>
          <a:noFill/>
          <a:ln w="9525">
            <a:noFill/>
            <a:miter lim="800000"/>
            <a:headEnd/>
            <a:tailEnd/>
          </a:ln>
        </p:spPr>
        <p:txBody>
          <a:bodyPr wrap="square" lIns="68562" tIns="34281" rIns="68562" bIns="34281">
            <a:spAutoFit/>
          </a:bodyPr>
          <a:lstStyle/>
          <a:p>
            <a:pPr>
              <a:buClr>
                <a:schemeClr val="tx2"/>
              </a:buClr>
              <a:buFont typeface="Wingdings" pitchFamily="2" charset="2"/>
              <a:buChar char="n"/>
            </a:pPr>
            <a:r>
              <a:rPr lang="zh-CN" altLang="en-US" sz="1000" b="1" dirty="0">
                <a:latin typeface="FrutigerNext LT Medium" pitchFamily="34" charset="0"/>
                <a:ea typeface="微软雅黑" pitchFamily="34" charset="-122"/>
                <a:cs typeface="Arial" pitchFamily="34" charset="0"/>
              </a:rPr>
              <a:t> 遵循</a:t>
            </a:r>
            <a:r>
              <a:rPr lang="en-US" altLang="zh-CN" sz="1000" b="1" dirty="0" smtClean="0">
                <a:latin typeface="FrutigerNext LT Medium" pitchFamily="34" charset="0"/>
                <a:ea typeface="微软雅黑" pitchFamily="34" charset="-122"/>
                <a:cs typeface="Arial" pitchFamily="34" charset="0"/>
              </a:rPr>
              <a:t>IP67</a:t>
            </a:r>
            <a:r>
              <a:rPr lang="zh-CN" altLang="en-US" sz="1000" b="1" dirty="0" smtClean="0">
                <a:latin typeface="FrutigerNext LT Medium" pitchFamily="34" charset="0"/>
                <a:ea typeface="微软雅黑" pitchFamily="34" charset="-122"/>
                <a:cs typeface="Arial" pitchFamily="34" charset="0"/>
              </a:rPr>
              <a:t>，</a:t>
            </a:r>
            <a:r>
              <a:rPr lang="zh-CN" altLang="en-US" sz="1000" b="1" dirty="0">
                <a:latin typeface="FrutigerNext LT Medium" pitchFamily="34" charset="0"/>
                <a:ea typeface="微软雅黑" pitchFamily="34" charset="-122"/>
                <a:cs typeface="Arial" pitchFamily="34" charset="0"/>
              </a:rPr>
              <a:t>完全阻止灰尘进入</a:t>
            </a:r>
          </a:p>
        </p:txBody>
      </p:sp>
      <p:sp>
        <p:nvSpPr>
          <p:cNvPr id="105" name="Rectangle 5"/>
          <p:cNvSpPr>
            <a:spLocks noChangeArrowheads="1"/>
          </p:cNvSpPr>
          <p:nvPr/>
        </p:nvSpPr>
        <p:spPr bwMode="gray">
          <a:xfrm>
            <a:off x="1826580" y="4025701"/>
            <a:ext cx="1515568" cy="377008"/>
          </a:xfrm>
          <a:prstGeom prst="rect">
            <a:avLst/>
          </a:prstGeom>
          <a:noFill/>
          <a:ln w="9525">
            <a:noFill/>
            <a:miter lim="800000"/>
            <a:headEnd/>
            <a:tailEnd/>
          </a:ln>
        </p:spPr>
        <p:txBody>
          <a:bodyPr wrap="square" lIns="68562" tIns="34281" rIns="68562" bIns="34281">
            <a:spAutoFit/>
          </a:bodyPr>
          <a:lstStyle/>
          <a:p>
            <a:pPr>
              <a:buClr>
                <a:schemeClr val="tx2"/>
              </a:buClr>
              <a:buFont typeface="Wingdings" pitchFamily="2" charset="2"/>
              <a:buChar char="n"/>
            </a:pPr>
            <a:r>
              <a:rPr lang="zh-CN" altLang="en-US" sz="900" dirty="0">
                <a:latin typeface="FrutigerNext LT Medium" pitchFamily="34" charset="0"/>
                <a:ea typeface="微软雅黑" pitchFamily="34" charset="-122"/>
                <a:cs typeface="Arial" pitchFamily="34" charset="0"/>
              </a:rPr>
              <a:t>  </a:t>
            </a:r>
            <a:r>
              <a:rPr lang="en-US" altLang="zh-CN" sz="1000" b="1" dirty="0" smtClean="0">
                <a:latin typeface="FrutigerNext LT Medium" pitchFamily="34" charset="0"/>
                <a:ea typeface="微软雅黑" pitchFamily="34" charset="-122"/>
                <a:cs typeface="Arial" pitchFamily="34" charset="0"/>
              </a:rPr>
              <a:t>0%</a:t>
            </a:r>
            <a:r>
              <a:rPr lang="zh-CN" altLang="en-US" sz="1000" b="1" dirty="0" smtClean="0">
                <a:latin typeface="FrutigerNext LT Medium" pitchFamily="34" charset="0"/>
                <a:ea typeface="微软雅黑" pitchFamily="34" charset="-122"/>
                <a:cs typeface="Arial" pitchFamily="34" charset="0"/>
              </a:rPr>
              <a:t>～</a:t>
            </a:r>
            <a:r>
              <a:rPr lang="en-US" altLang="zh-CN" sz="1000" b="1" dirty="0" smtClean="0">
                <a:latin typeface="FrutigerNext LT Medium" pitchFamily="34" charset="0"/>
                <a:ea typeface="微软雅黑" pitchFamily="34" charset="-122"/>
                <a:cs typeface="Arial" pitchFamily="34" charset="0"/>
              </a:rPr>
              <a:t>100%</a:t>
            </a:r>
            <a:r>
              <a:rPr lang="zh-CN" altLang="en-US" sz="1000" b="1" dirty="0">
                <a:latin typeface="FrutigerNext LT Medium" pitchFamily="34" charset="0"/>
                <a:ea typeface="微软雅黑" pitchFamily="34" charset="-122"/>
                <a:cs typeface="Arial" pitchFamily="34" charset="0"/>
              </a:rPr>
              <a:t>（非凝结）</a:t>
            </a:r>
          </a:p>
          <a:p>
            <a:pPr>
              <a:buClr>
                <a:schemeClr val="tx2"/>
              </a:buClr>
              <a:buFont typeface="Wingdings" pitchFamily="2" charset="2"/>
              <a:buChar char="n"/>
            </a:pPr>
            <a:r>
              <a:rPr lang="zh-CN" altLang="en-US" sz="1000" b="1" dirty="0">
                <a:latin typeface="FrutigerNext LT Medium" pitchFamily="34" charset="0"/>
                <a:ea typeface="微软雅黑" pitchFamily="34" charset="-122"/>
                <a:cs typeface="Arial" pitchFamily="34" charset="0"/>
              </a:rPr>
              <a:t>遵循</a:t>
            </a:r>
            <a:r>
              <a:rPr lang="en-US" altLang="zh-CN" sz="1000" b="1" dirty="0" smtClean="0">
                <a:latin typeface="FrutigerNext LT Medium" pitchFamily="34" charset="0"/>
                <a:ea typeface="微软雅黑" pitchFamily="34" charset="-122"/>
                <a:cs typeface="Arial" pitchFamily="34" charset="0"/>
              </a:rPr>
              <a:t>IP67</a:t>
            </a:r>
            <a:r>
              <a:rPr lang="zh-CN" altLang="en-US" sz="1000" b="1" dirty="0" smtClean="0">
                <a:latin typeface="FrutigerNext LT Medium" pitchFamily="34" charset="0"/>
                <a:ea typeface="微软雅黑" pitchFamily="34" charset="-122"/>
                <a:cs typeface="Arial" pitchFamily="34" charset="0"/>
              </a:rPr>
              <a:t>，</a:t>
            </a:r>
            <a:r>
              <a:rPr lang="zh-CN" altLang="en-US" sz="1000" b="1" dirty="0">
                <a:latin typeface="FrutigerNext LT Medium" pitchFamily="34" charset="0"/>
                <a:ea typeface="微软雅黑" pitchFamily="34" charset="-122"/>
                <a:cs typeface="Arial" pitchFamily="34" charset="0"/>
              </a:rPr>
              <a:t>不惧雨淋</a:t>
            </a:r>
            <a:endParaRPr lang="en-US" altLang="zh-CN" sz="1000" b="1" dirty="0">
              <a:latin typeface="FrutigerNext LT Medium" pitchFamily="34" charset="0"/>
              <a:ea typeface="微软雅黑" pitchFamily="34" charset="-122"/>
              <a:cs typeface="Arial" pitchFamily="34" charset="0"/>
            </a:endParaRPr>
          </a:p>
        </p:txBody>
      </p:sp>
      <p:sp>
        <p:nvSpPr>
          <p:cNvPr id="110" name="Rectangle 6"/>
          <p:cNvSpPr>
            <a:spLocks noChangeArrowheads="1"/>
          </p:cNvSpPr>
          <p:nvPr/>
        </p:nvSpPr>
        <p:spPr bwMode="gray">
          <a:xfrm>
            <a:off x="4935193" y="4037589"/>
            <a:ext cx="1222597" cy="223120"/>
          </a:xfrm>
          <a:prstGeom prst="rect">
            <a:avLst/>
          </a:prstGeom>
          <a:noFill/>
          <a:ln w="9525">
            <a:noFill/>
            <a:miter lim="800000"/>
            <a:headEnd/>
            <a:tailEnd/>
          </a:ln>
        </p:spPr>
        <p:txBody>
          <a:bodyPr wrap="square" lIns="68562" tIns="34281" rIns="68562" bIns="34281">
            <a:spAutoFit/>
          </a:bodyPr>
          <a:lstStyle/>
          <a:p>
            <a:pPr>
              <a:buClr>
                <a:schemeClr val="tx2"/>
              </a:buClr>
              <a:buSzPct val="100000"/>
              <a:buFont typeface="Wingdings" pitchFamily="2" charset="2"/>
              <a:buChar char="n"/>
            </a:pPr>
            <a:r>
              <a:rPr lang="zh-CN" altLang="en-US" sz="1000" dirty="0" smtClean="0">
                <a:latin typeface="FrutigerNext LT Medium" pitchFamily="34" charset="0"/>
                <a:ea typeface="微软雅黑" pitchFamily="34" charset="-122"/>
                <a:cs typeface="Arial" pitchFamily="34" charset="0"/>
              </a:rPr>
              <a:t>耐</a:t>
            </a:r>
            <a:r>
              <a:rPr lang="en-US" altLang="zh-CN" sz="1000" b="1" dirty="0">
                <a:latin typeface="FrutigerNext LT Medium" pitchFamily="34" charset="0"/>
                <a:ea typeface="微软雅黑" pitchFamily="34" charset="-122"/>
                <a:cs typeface="Arial" pitchFamily="34" charset="0"/>
              </a:rPr>
              <a:t>60 ℃</a:t>
            </a:r>
            <a:r>
              <a:rPr lang="en-US" altLang="zh-CN" sz="1000" dirty="0">
                <a:latin typeface="FrutigerNext LT Medium" pitchFamily="34" charset="0"/>
                <a:ea typeface="微软雅黑" pitchFamily="34" charset="-122"/>
                <a:cs typeface="Arial" pitchFamily="34" charset="0"/>
              </a:rPr>
              <a:t> </a:t>
            </a:r>
            <a:r>
              <a:rPr lang="zh-CN" altLang="en-US" sz="1000" dirty="0">
                <a:latin typeface="FrutigerNext LT Medium" pitchFamily="34" charset="0"/>
                <a:ea typeface="微软雅黑" pitchFamily="34" charset="-122"/>
                <a:cs typeface="Arial" pitchFamily="34" charset="0"/>
              </a:rPr>
              <a:t>高温</a:t>
            </a:r>
            <a:endParaRPr lang="en-US" altLang="zh-CN" sz="1000" dirty="0">
              <a:latin typeface="FrutigerNext LT Medium" pitchFamily="34" charset="0"/>
              <a:ea typeface="微软雅黑" pitchFamily="34" charset="-122"/>
              <a:cs typeface="Arial" pitchFamily="34" charset="0"/>
            </a:endParaRPr>
          </a:p>
        </p:txBody>
      </p:sp>
      <p:sp>
        <p:nvSpPr>
          <p:cNvPr id="112" name="Rectangle 7"/>
          <p:cNvSpPr>
            <a:spLocks noChangeArrowheads="1"/>
          </p:cNvSpPr>
          <p:nvPr/>
        </p:nvSpPr>
        <p:spPr bwMode="auto">
          <a:xfrm>
            <a:off x="2113854" y="2509816"/>
            <a:ext cx="3313112" cy="414285"/>
          </a:xfrm>
          <a:prstGeom prst="rect">
            <a:avLst/>
          </a:prstGeom>
          <a:noFill/>
          <a:ln w="9525" algn="ctr">
            <a:noFill/>
            <a:miter lim="800000"/>
            <a:headEnd/>
            <a:tailEnd/>
          </a:ln>
        </p:spPr>
        <p:txBody>
          <a:bodyPr lIns="44519" tIns="22259" rIns="44519" bIns="22259">
            <a:spAutoFit/>
          </a:bodyPr>
          <a:lstStyle/>
          <a:p>
            <a:pPr algn="ctr"/>
            <a:r>
              <a:rPr lang="zh-CN" altLang="en-US" sz="1200" b="1" dirty="0">
                <a:solidFill>
                  <a:schemeClr val="bg1"/>
                </a:solidFill>
                <a:latin typeface="FrutigerNext LT Medium" pitchFamily="34" charset="0"/>
                <a:ea typeface="微软雅黑" pitchFamily="34" charset="-122"/>
                <a:cs typeface="华文细黑"/>
              </a:rPr>
              <a:t>华</a:t>
            </a:r>
            <a:r>
              <a:rPr lang="zh-CN" altLang="en-US" sz="1200" b="1" dirty="0" smtClean="0">
                <a:solidFill>
                  <a:schemeClr val="bg1"/>
                </a:solidFill>
                <a:latin typeface="FrutigerNext LT Medium" pitchFamily="34" charset="0"/>
                <a:ea typeface="微软雅黑" pitchFamily="34" charset="-122"/>
                <a:cs typeface="华文细黑"/>
              </a:rPr>
              <a:t>为</a:t>
            </a:r>
            <a:r>
              <a:rPr lang="en-US" altLang="zh-CN" sz="1200" b="1" dirty="0" smtClean="0">
                <a:solidFill>
                  <a:schemeClr val="bg1"/>
                </a:solidFill>
                <a:latin typeface="FrutigerNext LT Medium" pitchFamily="34" charset="0"/>
                <a:ea typeface="微软雅黑" pitchFamily="34" charset="-122"/>
                <a:cs typeface="华文细黑"/>
              </a:rPr>
              <a:t>AP</a:t>
            </a:r>
            <a:r>
              <a:rPr lang="zh-CN" altLang="en-US" sz="1200" b="1" dirty="0" smtClean="0">
                <a:solidFill>
                  <a:schemeClr val="bg1"/>
                </a:solidFill>
                <a:latin typeface="FrutigerNext LT Medium" pitchFamily="34" charset="0"/>
                <a:ea typeface="微软雅黑" pitchFamily="34" charset="-122"/>
                <a:cs typeface="华文细黑"/>
              </a:rPr>
              <a:t>满足各种严酷环境要求，</a:t>
            </a:r>
            <a:r>
              <a:rPr lang="zh-CN" altLang="en-US" sz="1200" b="1" dirty="0">
                <a:solidFill>
                  <a:schemeClr val="bg1"/>
                </a:solidFill>
                <a:latin typeface="FrutigerNext LT Medium" pitchFamily="34" charset="0"/>
                <a:ea typeface="微软雅黑" pitchFamily="34" charset="-122"/>
                <a:cs typeface="华文细黑"/>
              </a:rPr>
              <a:t>以高稳定性与可靠性服务企业网客户</a:t>
            </a:r>
          </a:p>
        </p:txBody>
      </p:sp>
      <p:sp>
        <p:nvSpPr>
          <p:cNvPr id="113" name="AutoShape 8" descr="干旱环境"/>
          <p:cNvSpPr>
            <a:spLocks noChangeArrowheads="1"/>
          </p:cNvSpPr>
          <p:nvPr/>
        </p:nvSpPr>
        <p:spPr bwMode="auto">
          <a:xfrm>
            <a:off x="756424" y="3345836"/>
            <a:ext cx="1143688" cy="646612"/>
          </a:xfrm>
          <a:prstGeom prst="roundRect">
            <a:avLst>
              <a:gd name="adj" fmla="val 16667"/>
            </a:avLst>
          </a:prstGeom>
          <a:blipFill dpi="0" rotWithShape="1">
            <a:blip r:embed="rId3" cstate="print"/>
            <a:srcRect/>
            <a:stretch>
              <a:fillRect/>
            </a:stretch>
          </a:blipFill>
          <a:ln w="9525" algn="ctr">
            <a:noFill/>
            <a:round/>
            <a:headEnd/>
            <a:tailEnd/>
          </a:ln>
        </p:spPr>
        <p:txBody>
          <a:bodyPr wrap="none" lIns="58601" tIns="29307" rIns="58601" bIns="29307" anchor="ctr"/>
          <a:lstStyle/>
          <a:p>
            <a:pPr eaLnBrk="0" hangingPunct="0">
              <a:spcBef>
                <a:spcPct val="20000"/>
              </a:spcBef>
            </a:pPr>
            <a:endParaRPr lang="zh-CN" altLang="en-US" sz="1700" dirty="0">
              <a:latin typeface="FrutigerNext LT Medium" pitchFamily="34" charset="0"/>
              <a:ea typeface="微软雅黑" pitchFamily="34" charset="-122"/>
            </a:endParaRPr>
          </a:p>
        </p:txBody>
      </p:sp>
      <p:sp>
        <p:nvSpPr>
          <p:cNvPr id="114" name="AutoShape 9" descr="低温环境"/>
          <p:cNvSpPr>
            <a:spLocks noChangeArrowheads="1"/>
          </p:cNvSpPr>
          <p:nvPr/>
        </p:nvSpPr>
        <p:spPr bwMode="auto">
          <a:xfrm>
            <a:off x="6408404" y="3544438"/>
            <a:ext cx="980401" cy="466020"/>
          </a:xfrm>
          <a:prstGeom prst="roundRect">
            <a:avLst>
              <a:gd name="adj" fmla="val 16667"/>
            </a:avLst>
          </a:prstGeom>
          <a:blipFill dpi="0" rotWithShape="1">
            <a:blip r:embed="rId4" cstate="print"/>
            <a:srcRect/>
            <a:stretch>
              <a:fillRect/>
            </a:stretch>
          </a:blipFill>
          <a:ln w="9525" algn="ctr">
            <a:noFill/>
            <a:round/>
            <a:headEnd/>
            <a:tailEnd/>
          </a:ln>
        </p:spPr>
        <p:txBody>
          <a:bodyPr wrap="none" lIns="58601" tIns="29307" rIns="58601" bIns="29307" anchor="ctr"/>
          <a:lstStyle/>
          <a:p>
            <a:pPr algn="ctr" eaLnBrk="0" hangingPunct="0">
              <a:spcBef>
                <a:spcPct val="20000"/>
              </a:spcBef>
            </a:pPr>
            <a:endParaRPr lang="zh-CN" altLang="en-US" sz="1700" dirty="0">
              <a:latin typeface="FrutigerNext LT Medium" pitchFamily="34" charset="0"/>
              <a:ea typeface="微软雅黑" pitchFamily="34" charset="-122"/>
            </a:endParaRPr>
          </a:p>
        </p:txBody>
      </p:sp>
      <p:sp>
        <p:nvSpPr>
          <p:cNvPr id="115" name="AutoShape 10" descr="下雨1"/>
          <p:cNvSpPr>
            <a:spLocks noChangeArrowheads="1"/>
          </p:cNvSpPr>
          <p:nvPr/>
        </p:nvSpPr>
        <p:spPr bwMode="auto">
          <a:xfrm>
            <a:off x="1971242" y="3345837"/>
            <a:ext cx="998851" cy="621005"/>
          </a:xfrm>
          <a:prstGeom prst="roundRect">
            <a:avLst>
              <a:gd name="adj" fmla="val 16667"/>
            </a:avLst>
          </a:prstGeom>
          <a:blipFill dpi="0" rotWithShape="1">
            <a:blip r:embed="rId5" cstate="print"/>
            <a:srcRect/>
            <a:stretch>
              <a:fillRect/>
            </a:stretch>
          </a:blipFill>
          <a:ln w="9525" algn="ctr">
            <a:noFill/>
            <a:round/>
            <a:headEnd/>
            <a:tailEnd/>
          </a:ln>
        </p:spPr>
        <p:txBody>
          <a:bodyPr wrap="none" lIns="58601" tIns="29307" rIns="58601" bIns="29307" anchor="ctr"/>
          <a:lstStyle/>
          <a:p>
            <a:pPr eaLnBrk="0" hangingPunct="0">
              <a:spcBef>
                <a:spcPct val="20000"/>
              </a:spcBef>
            </a:pPr>
            <a:endParaRPr lang="zh-CN" altLang="en-US" sz="1700" dirty="0">
              <a:latin typeface="FrutigerNext LT Medium" pitchFamily="34" charset="0"/>
              <a:ea typeface="微软雅黑" pitchFamily="34" charset="-122"/>
            </a:endParaRPr>
          </a:p>
        </p:txBody>
      </p:sp>
      <p:sp>
        <p:nvSpPr>
          <p:cNvPr id="116" name="AutoShape 11" descr="埃及"/>
          <p:cNvSpPr>
            <a:spLocks noChangeArrowheads="1"/>
          </p:cNvSpPr>
          <p:nvPr/>
        </p:nvSpPr>
        <p:spPr bwMode="auto">
          <a:xfrm>
            <a:off x="4896237" y="3507855"/>
            <a:ext cx="1036712" cy="533871"/>
          </a:xfrm>
          <a:prstGeom prst="roundRect">
            <a:avLst>
              <a:gd name="adj" fmla="val 16667"/>
            </a:avLst>
          </a:prstGeom>
          <a:blipFill dpi="0" rotWithShape="1">
            <a:blip r:embed="rId6" cstate="print"/>
            <a:srcRect/>
            <a:stretch>
              <a:fillRect/>
            </a:stretch>
          </a:blipFill>
          <a:ln w="9525" algn="ctr">
            <a:noFill/>
            <a:round/>
            <a:headEnd/>
            <a:tailEnd/>
          </a:ln>
        </p:spPr>
        <p:txBody>
          <a:bodyPr wrap="none" lIns="58601" tIns="29307" rIns="58601" bIns="29307" anchor="ctr"/>
          <a:lstStyle/>
          <a:p>
            <a:pPr algn="ctr" eaLnBrk="0" hangingPunct="0">
              <a:spcBef>
                <a:spcPct val="20000"/>
              </a:spcBef>
            </a:pPr>
            <a:endParaRPr lang="zh-CN" altLang="en-US" sz="1700" dirty="0">
              <a:latin typeface="FrutigerNext LT Medium" pitchFamily="34" charset="0"/>
              <a:ea typeface="微软雅黑" pitchFamily="34" charset="-122"/>
            </a:endParaRPr>
          </a:p>
        </p:txBody>
      </p:sp>
      <p:sp>
        <p:nvSpPr>
          <p:cNvPr id="117" name="Rectangle 12"/>
          <p:cNvSpPr>
            <a:spLocks noChangeArrowheads="1"/>
          </p:cNvSpPr>
          <p:nvPr/>
        </p:nvSpPr>
        <p:spPr bwMode="gray">
          <a:xfrm>
            <a:off x="6264388" y="4037589"/>
            <a:ext cx="1735941" cy="377008"/>
          </a:xfrm>
          <a:prstGeom prst="rect">
            <a:avLst/>
          </a:prstGeom>
          <a:noFill/>
          <a:ln w="9525">
            <a:noFill/>
            <a:miter lim="800000"/>
            <a:headEnd/>
            <a:tailEnd/>
          </a:ln>
        </p:spPr>
        <p:txBody>
          <a:bodyPr wrap="square" lIns="68562" tIns="34281" rIns="68562" bIns="34281">
            <a:spAutoFit/>
          </a:bodyPr>
          <a:lstStyle/>
          <a:p>
            <a:pPr>
              <a:buClr>
                <a:schemeClr val="tx2"/>
              </a:buClr>
              <a:buFont typeface="Wingdings" pitchFamily="2" charset="2"/>
              <a:buChar char="n"/>
            </a:pPr>
            <a:r>
              <a:rPr lang="zh-CN" altLang="en-US" sz="1000" b="1" dirty="0" smtClean="0">
                <a:latin typeface="FrutigerNext LT Medium" pitchFamily="34" charset="0"/>
                <a:ea typeface="微软雅黑" pitchFamily="34" charset="-122"/>
                <a:cs typeface="Arial" pitchFamily="34" charset="0"/>
              </a:rPr>
              <a:t>零下</a:t>
            </a:r>
            <a:r>
              <a:rPr lang="en-US" altLang="zh-CN" sz="1000" b="1" dirty="0" smtClean="0">
                <a:latin typeface="FrutigerNext LT Medium" pitchFamily="34" charset="0"/>
                <a:ea typeface="微软雅黑" pitchFamily="34" charset="-122"/>
                <a:cs typeface="Arial" pitchFamily="34" charset="0"/>
              </a:rPr>
              <a:t>40 ℃</a:t>
            </a:r>
            <a:r>
              <a:rPr lang="zh-CN" altLang="en-US" sz="1000" b="1" dirty="0" smtClean="0">
                <a:latin typeface="FrutigerNext LT Medium" pitchFamily="34" charset="0"/>
                <a:ea typeface="微软雅黑" pitchFamily="34" charset="-122"/>
                <a:cs typeface="Arial" pitchFamily="34" charset="0"/>
              </a:rPr>
              <a:t>可正常</a:t>
            </a:r>
            <a:r>
              <a:rPr lang="en-US" altLang="zh-CN" sz="1000" b="1" dirty="0" smtClean="0">
                <a:latin typeface="FrutigerNext LT Medium" pitchFamily="34" charset="0"/>
                <a:ea typeface="微软雅黑" pitchFamily="34" charset="-122"/>
                <a:cs typeface="Arial" pitchFamily="34" charset="0"/>
              </a:rPr>
              <a:t> </a:t>
            </a:r>
          </a:p>
          <a:p>
            <a:pPr>
              <a:buClr>
                <a:schemeClr val="tx2"/>
              </a:buClr>
              <a:buFont typeface="Wingdings" pitchFamily="2" charset="2"/>
              <a:buChar char="n"/>
            </a:pPr>
            <a:r>
              <a:rPr lang="en-US" altLang="zh-CN" sz="1000" b="1" dirty="0" smtClean="0">
                <a:latin typeface="FrutigerNext LT Medium" pitchFamily="34" charset="0"/>
                <a:ea typeface="微软雅黑" pitchFamily="34" charset="-122"/>
                <a:cs typeface="Arial" pitchFamily="34" charset="0"/>
              </a:rPr>
              <a:t>  </a:t>
            </a:r>
            <a:r>
              <a:rPr lang="zh-CN" altLang="en-US" sz="1000" b="1" dirty="0" smtClean="0">
                <a:latin typeface="FrutigerNext LT Medium" pitchFamily="34" charset="0"/>
                <a:ea typeface="微软雅黑" pitchFamily="34" charset="-122"/>
                <a:cs typeface="Arial" pitchFamily="34" charset="0"/>
              </a:rPr>
              <a:t>启动与工作</a:t>
            </a:r>
            <a:endParaRPr lang="zh-CN" altLang="en-US" sz="1000" b="1" dirty="0">
              <a:latin typeface="FrutigerNext LT Medium" pitchFamily="34" charset="0"/>
              <a:ea typeface="微软雅黑" pitchFamily="34" charset="-122"/>
              <a:cs typeface="Arial" pitchFamily="34" charset="0"/>
            </a:endParaRPr>
          </a:p>
        </p:txBody>
      </p:sp>
      <p:sp>
        <p:nvSpPr>
          <p:cNvPr id="120" name="AutoShape 14" descr="闪电"/>
          <p:cNvSpPr>
            <a:spLocks noChangeArrowheads="1"/>
          </p:cNvSpPr>
          <p:nvPr/>
        </p:nvSpPr>
        <p:spPr bwMode="auto">
          <a:xfrm>
            <a:off x="1420937" y="1195921"/>
            <a:ext cx="1025847" cy="324036"/>
          </a:xfrm>
          <a:prstGeom prst="roundRect">
            <a:avLst>
              <a:gd name="adj" fmla="val 16667"/>
            </a:avLst>
          </a:prstGeom>
          <a:blipFill dpi="0" rotWithShape="1">
            <a:blip r:embed="rId7" cstate="print"/>
            <a:srcRect/>
            <a:stretch>
              <a:fillRect/>
            </a:stretch>
          </a:blipFill>
          <a:ln w="9525" algn="ctr">
            <a:noFill/>
            <a:round/>
            <a:headEnd/>
            <a:tailEnd/>
          </a:ln>
        </p:spPr>
        <p:txBody>
          <a:bodyPr wrap="none" lIns="58601" tIns="29307" rIns="58601" bIns="29307" anchor="ctr"/>
          <a:lstStyle/>
          <a:p>
            <a:pPr eaLnBrk="0" hangingPunct="0">
              <a:spcBef>
                <a:spcPct val="20000"/>
              </a:spcBef>
            </a:pPr>
            <a:endParaRPr lang="zh-CN" altLang="en-US" sz="1700" dirty="0">
              <a:latin typeface="FrutigerNext LT Medium" pitchFamily="34" charset="0"/>
              <a:ea typeface="微软雅黑" pitchFamily="34" charset="-122"/>
            </a:endParaRPr>
          </a:p>
        </p:txBody>
      </p:sp>
      <p:pic>
        <p:nvPicPr>
          <p:cNvPr id="22" name="Picture 2" descr="http://t0.gstatic.com/images?q=tbn:ANd9GcRKX-7IRksA57f9KJVhlJtUlUIcLG-n5a7ftLtBffiWahhCtyPdXg"/>
          <p:cNvPicPr>
            <a:picLocks noChangeAspect="1" noChangeArrowheads="1"/>
          </p:cNvPicPr>
          <p:nvPr/>
        </p:nvPicPr>
        <p:blipFill>
          <a:blip r:embed="rId8" cstate="print"/>
          <a:srcRect/>
          <a:stretch>
            <a:fillRect/>
          </a:stretch>
        </p:blipFill>
        <p:spPr bwMode="auto">
          <a:xfrm>
            <a:off x="2587233" y="1387907"/>
            <a:ext cx="683330" cy="738115"/>
          </a:xfrm>
          <a:prstGeom prst="rect">
            <a:avLst/>
          </a:prstGeom>
          <a:noFill/>
          <a:ln w="9525">
            <a:noFill/>
            <a:miter lim="800000"/>
            <a:headEnd/>
            <a:tailEnd/>
          </a:ln>
        </p:spPr>
      </p:pic>
      <p:pic>
        <p:nvPicPr>
          <p:cNvPr id="28" name="Picture 2" descr="C:\Documents and Settings\l00146133\My Documents\My Pictures\天馈防雷.jpg"/>
          <p:cNvPicPr>
            <a:picLocks noChangeAspect="1" noChangeArrowheads="1"/>
          </p:cNvPicPr>
          <p:nvPr/>
        </p:nvPicPr>
        <p:blipFill>
          <a:blip r:embed="rId9" cstate="print"/>
          <a:srcRect/>
          <a:stretch>
            <a:fillRect/>
          </a:stretch>
        </p:blipFill>
        <p:spPr bwMode="auto">
          <a:xfrm>
            <a:off x="3414714" y="1387907"/>
            <a:ext cx="479436" cy="569915"/>
          </a:xfrm>
          <a:prstGeom prst="rect">
            <a:avLst/>
          </a:prstGeom>
          <a:noFill/>
          <a:ln w="9525">
            <a:noFill/>
            <a:miter lim="800000"/>
            <a:headEnd/>
            <a:tailEnd/>
          </a:ln>
        </p:spPr>
      </p:pic>
      <p:pic>
        <p:nvPicPr>
          <p:cNvPr id="29" name="Picture 3" descr="C:\Documents and Settings\l00146133\My Documents\My Pictures\POE防雷器.jpg"/>
          <p:cNvPicPr>
            <a:picLocks noChangeAspect="1" noChangeArrowheads="1"/>
          </p:cNvPicPr>
          <p:nvPr/>
        </p:nvPicPr>
        <p:blipFill>
          <a:blip r:embed="rId10" cstate="print"/>
          <a:srcRect/>
          <a:stretch>
            <a:fillRect/>
          </a:stretch>
        </p:blipFill>
        <p:spPr bwMode="auto">
          <a:xfrm>
            <a:off x="4084641" y="1527404"/>
            <a:ext cx="654267" cy="400438"/>
          </a:xfrm>
          <a:prstGeom prst="rect">
            <a:avLst/>
          </a:prstGeom>
          <a:noFill/>
          <a:ln w="9525">
            <a:noFill/>
            <a:miter lim="800000"/>
            <a:headEnd/>
            <a:tailEnd/>
          </a:ln>
        </p:spPr>
      </p:pic>
      <p:sp>
        <p:nvSpPr>
          <p:cNvPr id="30" name="TextBox 15"/>
          <p:cNvSpPr txBox="1">
            <a:spLocks noChangeArrowheads="1"/>
          </p:cNvSpPr>
          <p:nvPr/>
        </p:nvSpPr>
        <p:spPr bwMode="auto">
          <a:xfrm>
            <a:off x="3217915" y="1501413"/>
            <a:ext cx="315173" cy="392415"/>
          </a:xfrm>
          <a:prstGeom prst="rect">
            <a:avLst/>
          </a:prstGeom>
          <a:noFill/>
          <a:ln w="9525">
            <a:noFill/>
            <a:miter lim="800000"/>
            <a:headEnd/>
            <a:tailEnd/>
          </a:ln>
        </p:spPr>
        <p:txBody>
          <a:bodyPr lIns="68562" tIns="34281" rIns="68562" bIns="34281">
            <a:spAutoFit/>
          </a:bodyPr>
          <a:lstStyle/>
          <a:p>
            <a:pPr algn="ctr" eaLnBrk="0" hangingPunct="0">
              <a:buSzPct val="100000"/>
            </a:pPr>
            <a:r>
              <a:rPr lang="zh-CN" altLang="zh-CN" sz="2100" b="1" dirty="0">
                <a:latin typeface="FrutigerNext LT Medium" pitchFamily="34" charset="0"/>
                <a:ea typeface="微软雅黑" pitchFamily="34" charset="-122"/>
                <a:sym typeface="Calibri" pitchFamily="34" charset="0"/>
              </a:rPr>
              <a:t>+</a:t>
            </a:r>
          </a:p>
        </p:txBody>
      </p:sp>
      <p:sp>
        <p:nvSpPr>
          <p:cNvPr id="31" name="TextBox 16"/>
          <p:cNvSpPr txBox="1">
            <a:spLocks noChangeArrowheads="1"/>
          </p:cNvSpPr>
          <p:nvPr/>
        </p:nvSpPr>
        <p:spPr bwMode="auto">
          <a:xfrm>
            <a:off x="3743203" y="1501413"/>
            <a:ext cx="525288" cy="392415"/>
          </a:xfrm>
          <a:prstGeom prst="rect">
            <a:avLst/>
          </a:prstGeom>
          <a:noFill/>
          <a:ln w="9525">
            <a:noFill/>
            <a:miter lim="800000"/>
            <a:headEnd/>
            <a:tailEnd/>
          </a:ln>
        </p:spPr>
        <p:txBody>
          <a:bodyPr lIns="68562" tIns="34281" rIns="68562" bIns="34281">
            <a:spAutoFit/>
          </a:bodyPr>
          <a:lstStyle/>
          <a:p>
            <a:pPr algn="ctr" eaLnBrk="0" hangingPunct="0">
              <a:buSzPct val="100000"/>
            </a:pPr>
            <a:r>
              <a:rPr lang="zh-CN" altLang="zh-CN" sz="2100" b="1" dirty="0">
                <a:latin typeface="FrutigerNext LT Medium" pitchFamily="34" charset="0"/>
                <a:ea typeface="微软雅黑" pitchFamily="34" charset="-122"/>
                <a:sym typeface="Calibri" pitchFamily="34" charset="0"/>
              </a:rPr>
              <a:t>+</a:t>
            </a:r>
          </a:p>
        </p:txBody>
      </p:sp>
      <p:sp>
        <p:nvSpPr>
          <p:cNvPr id="32" name="TextBox 17"/>
          <p:cNvSpPr txBox="1">
            <a:spLocks noChangeArrowheads="1"/>
          </p:cNvSpPr>
          <p:nvPr/>
        </p:nvSpPr>
        <p:spPr bwMode="auto">
          <a:xfrm>
            <a:off x="2692628" y="1955437"/>
            <a:ext cx="472759" cy="284675"/>
          </a:xfrm>
          <a:prstGeom prst="rect">
            <a:avLst/>
          </a:prstGeom>
          <a:noFill/>
          <a:ln w="9525">
            <a:noFill/>
            <a:miter lim="800000"/>
            <a:headEnd/>
            <a:tailEnd/>
          </a:ln>
        </p:spPr>
        <p:txBody>
          <a:bodyPr lIns="68562" tIns="34281" rIns="68562" bIns="34281">
            <a:spAutoFit/>
          </a:bodyPr>
          <a:lstStyle/>
          <a:p>
            <a:pPr eaLnBrk="0" hangingPunct="0">
              <a:buSzPct val="100000"/>
            </a:pPr>
            <a:r>
              <a:rPr lang="zh-CN" altLang="en-US" sz="700" b="1" dirty="0" smtClean="0">
                <a:latin typeface="FrutigerNext LT Medium" pitchFamily="34" charset="0"/>
                <a:ea typeface="微软雅黑" pitchFamily="34" charset="-122"/>
                <a:sym typeface="Calibri" pitchFamily="34" charset="0"/>
              </a:rPr>
              <a:t>普通室外</a:t>
            </a:r>
            <a:r>
              <a:rPr lang="en-US" altLang="zh-CN" sz="700" b="1" dirty="0" smtClean="0">
                <a:latin typeface="FrutigerNext LT Medium" pitchFamily="34" charset="0"/>
                <a:ea typeface="微软雅黑" pitchFamily="34" charset="-122"/>
                <a:sym typeface="Calibri" pitchFamily="34" charset="0"/>
              </a:rPr>
              <a:t>AP</a:t>
            </a:r>
            <a:endParaRPr lang="zh-CN" altLang="zh-CN" sz="700" b="1" dirty="0">
              <a:latin typeface="FrutigerNext LT Medium" pitchFamily="34" charset="0"/>
              <a:ea typeface="微软雅黑" pitchFamily="34" charset="-122"/>
              <a:sym typeface="Calibri" pitchFamily="34" charset="0"/>
            </a:endParaRPr>
          </a:p>
        </p:txBody>
      </p:sp>
      <p:sp>
        <p:nvSpPr>
          <p:cNvPr id="33" name="TextBox 18"/>
          <p:cNvSpPr txBox="1">
            <a:spLocks noChangeArrowheads="1"/>
          </p:cNvSpPr>
          <p:nvPr/>
        </p:nvSpPr>
        <p:spPr bwMode="auto">
          <a:xfrm>
            <a:off x="3364647" y="1955437"/>
            <a:ext cx="691772" cy="284675"/>
          </a:xfrm>
          <a:prstGeom prst="rect">
            <a:avLst/>
          </a:prstGeom>
          <a:noFill/>
          <a:ln w="9525">
            <a:noFill/>
            <a:miter lim="800000"/>
            <a:headEnd/>
            <a:tailEnd/>
          </a:ln>
        </p:spPr>
        <p:txBody>
          <a:bodyPr wrap="square" lIns="68562" tIns="34281" rIns="68562" bIns="34281">
            <a:spAutoFit/>
          </a:bodyPr>
          <a:lstStyle/>
          <a:p>
            <a:pPr eaLnBrk="0" hangingPunct="0">
              <a:buSzPct val="100000"/>
            </a:pPr>
            <a:r>
              <a:rPr lang="en-US" altLang="zh-CN" sz="700" b="1" dirty="0" smtClean="0">
                <a:latin typeface="FrutigerNext LT Medium" pitchFamily="34" charset="0"/>
                <a:ea typeface="微软雅黑" pitchFamily="34" charset="-122"/>
                <a:sym typeface="Calibri" pitchFamily="34" charset="0"/>
              </a:rPr>
              <a:t>4</a:t>
            </a:r>
            <a:r>
              <a:rPr lang="zh-CN" altLang="en-US" sz="700" b="1" dirty="0" smtClean="0">
                <a:latin typeface="FrutigerNext LT Medium" pitchFamily="34" charset="0"/>
                <a:ea typeface="微软雅黑" pitchFamily="34" charset="-122"/>
                <a:sym typeface="Calibri" pitchFamily="34" charset="0"/>
              </a:rPr>
              <a:t>个天馈口防雷器（</a:t>
            </a:r>
            <a:r>
              <a:rPr lang="en-US" altLang="zh-CN" sz="700" b="1" dirty="0" smtClean="0">
                <a:latin typeface="FrutigerNext LT Medium" pitchFamily="34" charset="0"/>
                <a:ea typeface="微软雅黑" pitchFamily="34" charset="-122"/>
                <a:sym typeface="Calibri" pitchFamily="34" charset="0"/>
              </a:rPr>
              <a:t>5KA</a:t>
            </a:r>
            <a:r>
              <a:rPr lang="zh-CN" altLang="en-US" sz="700" b="1" dirty="0" smtClean="0">
                <a:latin typeface="FrutigerNext LT Medium" pitchFamily="34" charset="0"/>
                <a:ea typeface="微软雅黑" pitchFamily="34" charset="-122"/>
                <a:sym typeface="Calibri" pitchFamily="34" charset="0"/>
              </a:rPr>
              <a:t>）</a:t>
            </a:r>
            <a:endParaRPr lang="zh-CN" altLang="zh-CN" sz="700" b="1" dirty="0">
              <a:latin typeface="FrutigerNext LT Medium" pitchFamily="34" charset="0"/>
              <a:ea typeface="微软雅黑" pitchFamily="34" charset="-122"/>
              <a:sym typeface="Calibri" pitchFamily="34" charset="0"/>
            </a:endParaRPr>
          </a:p>
        </p:txBody>
      </p:sp>
      <p:sp>
        <p:nvSpPr>
          <p:cNvPr id="34" name="TextBox 19"/>
          <p:cNvSpPr txBox="1">
            <a:spLocks noChangeArrowheads="1"/>
          </p:cNvSpPr>
          <p:nvPr/>
        </p:nvSpPr>
        <p:spPr bwMode="auto">
          <a:xfrm>
            <a:off x="4120534" y="1955437"/>
            <a:ext cx="605736" cy="284675"/>
          </a:xfrm>
          <a:prstGeom prst="rect">
            <a:avLst/>
          </a:prstGeom>
          <a:noFill/>
          <a:ln w="9525">
            <a:noFill/>
            <a:miter lim="800000"/>
            <a:headEnd/>
            <a:tailEnd/>
          </a:ln>
        </p:spPr>
        <p:txBody>
          <a:bodyPr wrap="square" lIns="68562" tIns="34281" rIns="68562" bIns="34281">
            <a:spAutoFit/>
          </a:bodyPr>
          <a:lstStyle/>
          <a:p>
            <a:pPr lvl="0" eaLnBrk="0" hangingPunct="0">
              <a:buSzPct val="100000"/>
            </a:pPr>
            <a:r>
              <a:rPr lang="zh-CN" altLang="en-US" sz="700" b="1" dirty="0" smtClean="0">
                <a:latin typeface="FrutigerNext LT Medium" pitchFamily="34" charset="0"/>
                <a:ea typeface="微软雅黑" pitchFamily="34" charset="-122"/>
                <a:sym typeface="Calibri" pitchFamily="34" charset="0"/>
              </a:rPr>
              <a:t>网口防雷器（</a:t>
            </a:r>
            <a:r>
              <a:rPr lang="en-US" altLang="zh-CN" sz="700" b="1" dirty="0" smtClean="0">
                <a:latin typeface="FrutigerNext LT Medium" pitchFamily="34" charset="0"/>
                <a:ea typeface="微软雅黑" pitchFamily="34" charset="-122"/>
                <a:sym typeface="Calibri" pitchFamily="34" charset="0"/>
              </a:rPr>
              <a:t>1.5KV</a:t>
            </a:r>
            <a:r>
              <a:rPr lang="zh-CN" altLang="en-US" sz="700" b="1" dirty="0" smtClean="0">
                <a:latin typeface="FrutigerNext LT Medium" pitchFamily="34" charset="0"/>
                <a:ea typeface="微软雅黑" pitchFamily="34" charset="-122"/>
                <a:sym typeface="Calibri" pitchFamily="34" charset="0"/>
              </a:rPr>
              <a:t>）</a:t>
            </a:r>
            <a:endParaRPr lang="zh-CN" altLang="zh-CN" sz="700" b="1" dirty="0" smtClean="0">
              <a:latin typeface="FrutigerNext LT Medium" pitchFamily="34" charset="0"/>
              <a:ea typeface="微软雅黑" pitchFamily="34" charset="-122"/>
              <a:sym typeface="Calibri" pitchFamily="34" charset="0"/>
            </a:endParaRPr>
          </a:p>
        </p:txBody>
      </p:sp>
      <p:pic>
        <p:nvPicPr>
          <p:cNvPr id="35" name="Picture 4" descr="C:\Documents and Settings\l00146133\My Documents\My Pictures\AC防雷器.jpg"/>
          <p:cNvPicPr>
            <a:picLocks noChangeAspect="1" noChangeArrowheads="1"/>
          </p:cNvPicPr>
          <p:nvPr/>
        </p:nvPicPr>
        <p:blipFill>
          <a:blip r:embed="rId11" cstate="print"/>
          <a:srcRect/>
          <a:stretch>
            <a:fillRect/>
          </a:stretch>
        </p:blipFill>
        <p:spPr bwMode="auto">
          <a:xfrm>
            <a:off x="4898836" y="1501413"/>
            <a:ext cx="509159" cy="454024"/>
          </a:xfrm>
          <a:prstGeom prst="rect">
            <a:avLst/>
          </a:prstGeom>
          <a:noFill/>
          <a:ln w="9525">
            <a:noFill/>
            <a:miter lim="800000"/>
            <a:headEnd/>
            <a:tailEnd/>
          </a:ln>
        </p:spPr>
      </p:pic>
      <p:sp>
        <p:nvSpPr>
          <p:cNvPr id="36" name="TextBox 22"/>
          <p:cNvSpPr txBox="1">
            <a:spLocks noChangeArrowheads="1"/>
          </p:cNvSpPr>
          <p:nvPr/>
        </p:nvSpPr>
        <p:spPr bwMode="auto">
          <a:xfrm>
            <a:off x="4557399" y="1498437"/>
            <a:ext cx="525288" cy="392415"/>
          </a:xfrm>
          <a:prstGeom prst="rect">
            <a:avLst/>
          </a:prstGeom>
          <a:noFill/>
          <a:ln w="9525">
            <a:noFill/>
            <a:miter lim="800000"/>
            <a:headEnd/>
            <a:tailEnd/>
          </a:ln>
        </p:spPr>
        <p:txBody>
          <a:bodyPr lIns="68562" tIns="34281" rIns="68562" bIns="34281">
            <a:spAutoFit/>
          </a:bodyPr>
          <a:lstStyle/>
          <a:p>
            <a:pPr algn="ctr" eaLnBrk="0" hangingPunct="0">
              <a:buSzPct val="100000"/>
            </a:pPr>
            <a:r>
              <a:rPr lang="zh-CN" altLang="zh-CN" sz="2100" b="1" dirty="0">
                <a:latin typeface="FrutigerNext LT Medium" pitchFamily="34" charset="0"/>
                <a:ea typeface="微软雅黑" pitchFamily="34" charset="-122"/>
                <a:sym typeface="Calibri" pitchFamily="34" charset="0"/>
              </a:rPr>
              <a:t>+</a:t>
            </a:r>
          </a:p>
        </p:txBody>
      </p:sp>
      <p:sp>
        <p:nvSpPr>
          <p:cNvPr id="37" name="TextBox 23"/>
          <p:cNvSpPr txBox="1">
            <a:spLocks noChangeArrowheads="1"/>
          </p:cNvSpPr>
          <p:nvPr/>
        </p:nvSpPr>
        <p:spPr bwMode="auto">
          <a:xfrm>
            <a:off x="4849426" y="1955437"/>
            <a:ext cx="674899" cy="284675"/>
          </a:xfrm>
          <a:prstGeom prst="rect">
            <a:avLst/>
          </a:prstGeom>
          <a:noFill/>
          <a:ln w="9525">
            <a:noFill/>
            <a:miter lim="800000"/>
            <a:headEnd/>
            <a:tailEnd/>
          </a:ln>
        </p:spPr>
        <p:txBody>
          <a:bodyPr wrap="square" lIns="68562" tIns="34281" rIns="68562" bIns="34281">
            <a:spAutoFit/>
          </a:bodyPr>
          <a:lstStyle/>
          <a:p>
            <a:pPr lvl="0" eaLnBrk="0" hangingPunct="0">
              <a:buSzPct val="100000"/>
            </a:pPr>
            <a:r>
              <a:rPr lang="zh-CN" altLang="en-US" sz="700" b="1" dirty="0" smtClean="0">
                <a:latin typeface="FrutigerNext LT Medium" pitchFamily="34" charset="0"/>
                <a:ea typeface="微软雅黑" pitchFamily="34" charset="-122"/>
                <a:sym typeface="Calibri" pitchFamily="34" charset="0"/>
              </a:rPr>
              <a:t>交流电源防雷器（</a:t>
            </a:r>
            <a:r>
              <a:rPr lang="en-US" altLang="zh-CN" sz="700" b="1" dirty="0" smtClean="0">
                <a:latin typeface="FrutigerNext LT Medium" pitchFamily="34" charset="0"/>
                <a:ea typeface="微软雅黑" pitchFamily="34" charset="-122"/>
                <a:sym typeface="Calibri" pitchFamily="34" charset="0"/>
              </a:rPr>
              <a:t>20KA</a:t>
            </a:r>
            <a:r>
              <a:rPr lang="zh-CN" altLang="en-US" sz="700" b="1" dirty="0" smtClean="0">
                <a:latin typeface="FrutigerNext LT Medium" pitchFamily="34" charset="0"/>
                <a:ea typeface="微软雅黑" pitchFamily="34" charset="-122"/>
                <a:sym typeface="Calibri" pitchFamily="34" charset="0"/>
              </a:rPr>
              <a:t>）</a:t>
            </a:r>
            <a:endParaRPr lang="en-US" altLang="zh-CN" sz="700" b="1" dirty="0" smtClean="0">
              <a:latin typeface="FrutigerNext LT Medium" pitchFamily="34" charset="0"/>
              <a:ea typeface="微软雅黑" pitchFamily="34" charset="-122"/>
              <a:sym typeface="Calibri" pitchFamily="34" charset="0"/>
            </a:endParaRPr>
          </a:p>
        </p:txBody>
      </p:sp>
      <p:sp>
        <p:nvSpPr>
          <p:cNvPr id="24" name="圆角矩形 23"/>
          <p:cNvSpPr/>
          <p:nvPr/>
        </p:nvSpPr>
        <p:spPr bwMode="auto">
          <a:xfrm>
            <a:off x="2508477" y="1330936"/>
            <a:ext cx="3047188" cy="972108"/>
          </a:xfrm>
          <a:prstGeom prst="roundRect">
            <a:avLst/>
          </a:prstGeom>
          <a:noFill/>
          <a:ln w="57150">
            <a:solidFill>
              <a:srgbClr val="993366"/>
            </a:solidFill>
          </a:ln>
          <a:effectLst>
            <a:outerShdw blurRad="50800" dist="38100" algn="l" rotWithShape="0">
              <a:prstClr val="black">
                <a:alpha val="40000"/>
              </a:prstClr>
            </a:outerShdw>
          </a:effectLst>
          <a:extLst>
            <a:ext uri="{909E8E84-426E-40DD-AFC4-6F175D3DCCD1}"/>
            <a:ext uri="{91240B29-F687-4F45-9708-019B960494DF}"/>
            <a:ext uri="{AF507438-7753-43E0-B8FC-AC1667EBCBE1}"/>
          </a:extLst>
        </p:spPr>
        <p:txBody>
          <a:bodyPr lIns="68562" tIns="34281" rIns="68562" bIns="34281"/>
          <a:lstStyle/>
          <a:p>
            <a:pPr>
              <a:buClr>
                <a:srgbClr val="CC9900"/>
              </a:buClr>
              <a:buFont typeface="Wingdings" pitchFamily="2" charset="2"/>
              <a:buChar char="n"/>
              <a:defRPr/>
            </a:pPr>
            <a:endParaRPr lang="zh-CN" altLang="en-US" sz="700" dirty="0">
              <a:latin typeface="FrutigerNext LT Medium" pitchFamily="34" charset="0"/>
              <a:ea typeface="微软雅黑" pitchFamily="34" charset="-122"/>
            </a:endParaRPr>
          </a:p>
        </p:txBody>
      </p:sp>
      <p:pic>
        <p:nvPicPr>
          <p:cNvPr id="25" name="图片 12" descr="D:\00.工作计划\V2R1C01封闭写作资料\WLAN AP新产品图片-PNG\WLAN AP新产品图片\AP6610DN-室外双频.png"/>
          <p:cNvPicPr>
            <a:picLocks noChangeAspect="1" noChangeArrowheads="1"/>
          </p:cNvPicPr>
          <p:nvPr/>
        </p:nvPicPr>
        <p:blipFill>
          <a:blip r:embed="rId12" cstate="print"/>
          <a:srcRect/>
          <a:stretch>
            <a:fillRect/>
          </a:stretch>
        </p:blipFill>
        <p:spPr bwMode="auto">
          <a:xfrm>
            <a:off x="1512414" y="1572203"/>
            <a:ext cx="658406" cy="406805"/>
          </a:xfrm>
          <a:prstGeom prst="rect">
            <a:avLst/>
          </a:prstGeom>
          <a:noFill/>
          <a:ln w="9525">
            <a:noFill/>
            <a:miter lim="800000"/>
            <a:headEnd/>
            <a:tailEnd/>
          </a:ln>
        </p:spPr>
      </p:pic>
      <p:sp>
        <p:nvSpPr>
          <p:cNvPr id="26" name="TextBox 13"/>
          <p:cNvSpPr txBox="1">
            <a:spLocks noChangeArrowheads="1"/>
          </p:cNvSpPr>
          <p:nvPr/>
        </p:nvSpPr>
        <p:spPr bwMode="auto">
          <a:xfrm>
            <a:off x="1401192" y="2031598"/>
            <a:ext cx="910612" cy="192342"/>
          </a:xfrm>
          <a:prstGeom prst="rect">
            <a:avLst/>
          </a:prstGeom>
          <a:noFill/>
          <a:ln w="9525">
            <a:noFill/>
            <a:miter lim="800000"/>
            <a:headEnd/>
            <a:tailEnd/>
          </a:ln>
        </p:spPr>
        <p:txBody>
          <a:bodyPr wrap="square" lIns="68562" tIns="34281" rIns="68562" bIns="34281">
            <a:spAutoFit/>
          </a:bodyPr>
          <a:lstStyle/>
          <a:p>
            <a:pPr algn="ctr" eaLnBrk="0" hangingPunct="0">
              <a:buSzPct val="100000"/>
            </a:pPr>
            <a:r>
              <a:rPr lang="zh-CN" altLang="zh-CN" sz="800" b="1" dirty="0" smtClean="0">
                <a:latin typeface="FrutigerNext LT Medium" pitchFamily="34" charset="0"/>
                <a:ea typeface="微软雅黑" pitchFamily="34" charset="-122"/>
                <a:sym typeface="Calibri" pitchFamily="34" charset="0"/>
              </a:rPr>
              <a:t>Huawei</a:t>
            </a:r>
            <a:r>
              <a:rPr lang="en-US" altLang="zh-CN" sz="800" b="1" dirty="0" smtClean="0">
                <a:latin typeface="FrutigerNext LT Medium" pitchFamily="34" charset="0"/>
                <a:ea typeface="微软雅黑" pitchFamily="34" charset="-122"/>
                <a:sym typeface="Calibri" pitchFamily="34" charset="0"/>
              </a:rPr>
              <a:t> </a:t>
            </a:r>
            <a:r>
              <a:rPr lang="zh-CN" altLang="en-US" sz="800" b="1" dirty="0" smtClean="0">
                <a:latin typeface="FrutigerNext LT Medium" pitchFamily="34" charset="0"/>
                <a:ea typeface="微软雅黑" pitchFamily="34" charset="-122"/>
                <a:sym typeface="Calibri" pitchFamily="34" charset="0"/>
              </a:rPr>
              <a:t>室外</a:t>
            </a:r>
            <a:r>
              <a:rPr lang="zh-CN" altLang="zh-CN" sz="800" b="1" dirty="0" smtClean="0">
                <a:latin typeface="FrutigerNext LT Medium" pitchFamily="34" charset="0"/>
                <a:ea typeface="微软雅黑" pitchFamily="34" charset="-122"/>
                <a:sym typeface="Calibri" pitchFamily="34" charset="0"/>
              </a:rPr>
              <a:t>AP</a:t>
            </a:r>
            <a:endParaRPr lang="zh-CN" altLang="zh-CN" sz="800" b="1" dirty="0">
              <a:latin typeface="FrutigerNext LT Medium" pitchFamily="34" charset="0"/>
              <a:ea typeface="微软雅黑" pitchFamily="34" charset="-122"/>
              <a:sym typeface="Calibri" pitchFamily="34" charset="0"/>
            </a:endParaRPr>
          </a:p>
        </p:txBody>
      </p:sp>
      <p:sp>
        <p:nvSpPr>
          <p:cNvPr id="27" name="TextBox 26"/>
          <p:cNvSpPr txBox="1"/>
          <p:nvPr/>
        </p:nvSpPr>
        <p:spPr>
          <a:xfrm>
            <a:off x="2116693" y="1518631"/>
            <a:ext cx="420386" cy="392394"/>
          </a:xfrm>
          <a:prstGeom prst="rect">
            <a:avLst/>
          </a:prstGeom>
          <a:noFill/>
        </p:spPr>
        <p:txBody>
          <a:bodyPr wrap="square" lIns="68540" tIns="34270" rIns="68540" bIns="34270" rtlCol="0">
            <a:spAutoFit/>
          </a:bodyPr>
          <a:lstStyle/>
          <a:p>
            <a:pPr algn="ctr"/>
            <a:r>
              <a:rPr lang="en-US" altLang="zh-CN" sz="2100" b="1" dirty="0" smtClean="0">
                <a:latin typeface="FrutigerNext LT Medium" pitchFamily="34" charset="0"/>
                <a:ea typeface="微软雅黑" pitchFamily="34" charset="-122"/>
              </a:rPr>
              <a:t>=</a:t>
            </a:r>
            <a:endParaRPr lang="zh-CN" altLang="en-US" sz="2100" b="1" dirty="0" smtClean="0">
              <a:latin typeface="FrutigerNext LT Medium" pitchFamily="34" charset="0"/>
              <a:ea typeface="微软雅黑" pitchFamily="34" charset="-122"/>
            </a:endParaRPr>
          </a:p>
        </p:txBody>
      </p:sp>
      <p:sp>
        <p:nvSpPr>
          <p:cNvPr id="40" name="TextBox 39"/>
          <p:cNvSpPr txBox="1"/>
          <p:nvPr/>
        </p:nvSpPr>
        <p:spPr bwMode="auto">
          <a:xfrm>
            <a:off x="719752" y="2907581"/>
            <a:ext cx="2387477" cy="284675"/>
          </a:xfrm>
          <a:prstGeom prst="rect">
            <a:avLst/>
          </a:prstGeom>
          <a:noFill/>
          <a:ln w="9525">
            <a:noFill/>
            <a:miter lim="800000"/>
            <a:headEnd/>
            <a:tailEnd/>
          </a:ln>
        </p:spPr>
        <p:txBody>
          <a:bodyPr wrap="none" lIns="68562" tIns="34281" rIns="68562" bIns="34281" rtlCol="0">
            <a:spAutoFit/>
          </a:bodyPr>
          <a:lstStyle/>
          <a:p>
            <a:pPr marL="257106" indent="-257106">
              <a:buClr>
                <a:srgbClr val="993366"/>
              </a:buClr>
              <a:buSzPct val="100000"/>
            </a:pPr>
            <a:r>
              <a:rPr lang="zh-CN" altLang="en-US" sz="1400" b="1" dirty="0" smtClean="0">
                <a:solidFill>
                  <a:schemeClr val="bg1"/>
                </a:solidFill>
                <a:latin typeface="FrutigerNext LT Medium" pitchFamily="34" charset="0"/>
                <a:ea typeface="微软雅黑" pitchFamily="34" charset="-122"/>
                <a:cs typeface="华文细黑"/>
              </a:rPr>
              <a:t>防护等级</a:t>
            </a:r>
            <a:r>
              <a:rPr lang="en-US" altLang="zh-CN" sz="1400" b="1" dirty="0" smtClean="0">
                <a:solidFill>
                  <a:schemeClr val="bg1"/>
                </a:solidFill>
                <a:latin typeface="FrutigerNext LT Medium" pitchFamily="34" charset="0"/>
                <a:ea typeface="微软雅黑" pitchFamily="34" charset="-122"/>
                <a:cs typeface="华文细黑"/>
              </a:rPr>
              <a:t>IP67</a:t>
            </a:r>
            <a:r>
              <a:rPr lang="zh-CN" altLang="en-US" sz="1400" b="1" dirty="0" smtClean="0">
                <a:solidFill>
                  <a:schemeClr val="bg1"/>
                </a:solidFill>
                <a:latin typeface="FrutigerNext LT Medium" pitchFamily="34" charset="0"/>
                <a:ea typeface="微软雅黑" pitchFamily="34" charset="-122"/>
                <a:cs typeface="华文细黑"/>
              </a:rPr>
              <a:t>，全金属外壳 </a:t>
            </a:r>
            <a:endParaRPr lang="zh-CN" altLang="en-US" sz="1400" b="1" dirty="0">
              <a:solidFill>
                <a:schemeClr val="bg1"/>
              </a:solidFill>
              <a:latin typeface="FrutigerNext LT Medium" pitchFamily="34" charset="0"/>
              <a:ea typeface="微软雅黑" pitchFamily="34" charset="-122"/>
              <a:cs typeface="华文细黑"/>
            </a:endParaRPr>
          </a:p>
        </p:txBody>
      </p:sp>
      <p:sp>
        <p:nvSpPr>
          <p:cNvPr id="41" name="TextBox 40"/>
          <p:cNvSpPr txBox="1"/>
          <p:nvPr/>
        </p:nvSpPr>
        <p:spPr bwMode="auto">
          <a:xfrm>
            <a:off x="2319827" y="843558"/>
            <a:ext cx="2483657" cy="284675"/>
          </a:xfrm>
          <a:prstGeom prst="rect">
            <a:avLst/>
          </a:prstGeom>
          <a:noFill/>
          <a:ln w="9525">
            <a:noFill/>
            <a:miter lim="800000"/>
            <a:headEnd/>
            <a:tailEnd/>
          </a:ln>
        </p:spPr>
        <p:txBody>
          <a:bodyPr wrap="none" lIns="68562" tIns="34281" rIns="68562" bIns="34281" rtlCol="0">
            <a:spAutoFit/>
          </a:bodyPr>
          <a:lstStyle/>
          <a:p>
            <a:pPr marL="257106" indent="-257106">
              <a:buClr>
                <a:srgbClr val="993366"/>
              </a:buClr>
              <a:buSzPct val="100000"/>
            </a:pPr>
            <a:r>
              <a:rPr lang="zh-CN" altLang="en-US" sz="1400" b="1" dirty="0" smtClean="0">
                <a:solidFill>
                  <a:schemeClr val="bg1"/>
                </a:solidFill>
                <a:latin typeface="FrutigerNext LT Medium" pitchFamily="34" charset="0"/>
                <a:ea typeface="微软雅黑" pitchFamily="34" charset="-122"/>
                <a:cs typeface="华文细黑"/>
              </a:rPr>
              <a:t>全内置防雷器，天馈防雷</a:t>
            </a:r>
            <a:r>
              <a:rPr lang="en-US" altLang="zh-CN" sz="1400" b="1" dirty="0" smtClean="0">
                <a:solidFill>
                  <a:schemeClr val="bg1"/>
                </a:solidFill>
                <a:latin typeface="FrutigerNext LT Medium" pitchFamily="34" charset="0"/>
                <a:ea typeface="微软雅黑" pitchFamily="34" charset="-122"/>
                <a:cs typeface="华文细黑"/>
              </a:rPr>
              <a:t>5KA</a:t>
            </a:r>
            <a:endParaRPr lang="zh-CN" altLang="en-US" sz="1400" b="1" dirty="0">
              <a:solidFill>
                <a:schemeClr val="bg1"/>
              </a:solidFill>
              <a:latin typeface="FrutigerNext LT Medium" pitchFamily="34" charset="0"/>
              <a:ea typeface="微软雅黑" pitchFamily="34" charset="-122"/>
              <a:cs typeface="华文细黑"/>
            </a:endParaRPr>
          </a:p>
        </p:txBody>
      </p:sp>
      <p:sp>
        <p:nvSpPr>
          <p:cNvPr id="44" name="TextBox 43"/>
          <p:cNvSpPr txBox="1"/>
          <p:nvPr/>
        </p:nvSpPr>
        <p:spPr bwMode="auto">
          <a:xfrm>
            <a:off x="4680212" y="2931790"/>
            <a:ext cx="2770594" cy="284675"/>
          </a:xfrm>
          <a:prstGeom prst="rect">
            <a:avLst/>
          </a:prstGeom>
          <a:noFill/>
          <a:ln w="9525">
            <a:noFill/>
            <a:miter lim="800000"/>
            <a:headEnd/>
            <a:tailEnd/>
          </a:ln>
        </p:spPr>
        <p:txBody>
          <a:bodyPr wrap="none" lIns="68562" tIns="34281" rIns="68562" bIns="34281" rtlCol="0">
            <a:spAutoFit/>
          </a:bodyPr>
          <a:lstStyle/>
          <a:p>
            <a:pPr marL="257106" indent="-257106">
              <a:buClr>
                <a:srgbClr val="993366"/>
              </a:buClr>
              <a:buSzPct val="100000"/>
            </a:pPr>
            <a:r>
              <a:rPr lang="zh-CN" altLang="en-US" sz="1400" b="1" dirty="0" smtClean="0">
                <a:solidFill>
                  <a:schemeClr val="bg1"/>
                </a:solidFill>
                <a:latin typeface="FrutigerNext LT Medium" pitchFamily="34" charset="0"/>
                <a:ea typeface="微软雅黑" pitchFamily="34" charset="-122"/>
                <a:cs typeface="华文细黑"/>
              </a:rPr>
              <a:t>耐高低温</a:t>
            </a:r>
            <a:r>
              <a:rPr lang="en-US" altLang="zh-CN" sz="1400" b="1" dirty="0" smtClean="0">
                <a:solidFill>
                  <a:schemeClr val="bg1"/>
                </a:solidFill>
                <a:latin typeface="FrutigerNext LT Medium" pitchFamily="34" charset="0"/>
                <a:ea typeface="微软雅黑" pitchFamily="34" charset="-122"/>
                <a:cs typeface="华文细黑"/>
              </a:rPr>
              <a:t>-40~60</a:t>
            </a:r>
            <a:r>
              <a:rPr lang="zh-CN" altLang="en-US" sz="1400" b="1" dirty="0" smtClean="0">
                <a:solidFill>
                  <a:schemeClr val="bg1"/>
                </a:solidFill>
                <a:latin typeface="FrutigerNext LT Medium" pitchFamily="34" charset="0"/>
                <a:ea typeface="微软雅黑" pitchFamily="34" charset="-122"/>
                <a:cs typeface="华文细黑"/>
              </a:rPr>
              <a:t>度，内置加热板</a:t>
            </a:r>
            <a:endParaRPr lang="zh-CN" altLang="en-US" sz="1400" b="1" dirty="0">
              <a:solidFill>
                <a:schemeClr val="bg1"/>
              </a:solidFill>
              <a:latin typeface="FrutigerNext LT Medium" pitchFamily="34" charset="0"/>
              <a:ea typeface="微软雅黑" pitchFamily="34" charset="-122"/>
              <a:cs typeface="华文细黑"/>
            </a:endParaRPr>
          </a:p>
        </p:txBody>
      </p:sp>
      <p:sp>
        <p:nvSpPr>
          <p:cNvPr id="51" name="Rectangle 2"/>
          <p:cNvSpPr txBox="1">
            <a:spLocks noChangeArrowheads="1"/>
          </p:cNvSpPr>
          <p:nvPr/>
        </p:nvSpPr>
        <p:spPr bwMode="auto">
          <a:xfrm>
            <a:off x="467544" y="267494"/>
            <a:ext cx="7632700" cy="461449"/>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eaLnBrk="0" fontAlgn="base" hangingPunct="0">
              <a:lnSpc>
                <a:spcPct val="100000"/>
              </a:lnSpc>
              <a:spcAft>
                <a:spcPct val="0"/>
              </a:spcAft>
              <a:buClrTx/>
              <a:buSzTx/>
              <a:tabLst/>
              <a:defRPr/>
            </a:pPr>
            <a:r>
              <a:rPr lang="zh-CN" altLang="en-US" sz="2400" b="1" kern="0" dirty="0" smtClean="0">
                <a:solidFill>
                  <a:schemeClr val="bg1"/>
                </a:solidFill>
                <a:latin typeface="微软雅黑" pitchFamily="34" charset="-122"/>
                <a:ea typeface="微软雅黑" pitchFamily="34" charset="-122"/>
              </a:rPr>
              <a:t>室外</a:t>
            </a:r>
            <a:r>
              <a:rPr lang="en-US" altLang="zh-CN" sz="2400" b="1" kern="0" dirty="0" smtClean="0">
                <a:solidFill>
                  <a:schemeClr val="bg1"/>
                </a:solidFill>
                <a:latin typeface="微软雅黑" pitchFamily="34" charset="-122"/>
                <a:ea typeface="微软雅黑" pitchFamily="34" charset="-122"/>
              </a:rPr>
              <a:t>AP</a:t>
            </a:r>
            <a:r>
              <a:rPr lang="zh-CN" altLang="en-US" sz="2400" b="1" kern="0" dirty="0" smtClean="0">
                <a:solidFill>
                  <a:schemeClr val="bg1"/>
                </a:solidFill>
                <a:latin typeface="微软雅黑" pitchFamily="34" charset="-122"/>
                <a:ea typeface="微软雅黑" pitchFamily="34" charset="-122"/>
              </a:rPr>
              <a:t>高防护规格，环境适应能力突出</a:t>
            </a:r>
          </a:p>
        </p:txBody>
      </p:sp>
      <p:grpSp>
        <p:nvGrpSpPr>
          <p:cNvPr id="2" name="组合 76"/>
          <p:cNvGrpSpPr/>
          <p:nvPr/>
        </p:nvGrpSpPr>
        <p:grpSpPr>
          <a:xfrm>
            <a:off x="5814660" y="1528024"/>
            <a:ext cx="3223978" cy="1359764"/>
            <a:chOff x="6143994" y="1937901"/>
            <a:chExt cx="2764011" cy="1359764"/>
          </a:xfrm>
        </p:grpSpPr>
        <p:sp>
          <p:nvSpPr>
            <p:cNvPr id="46" name="TextBox 45"/>
            <p:cNvSpPr txBox="1"/>
            <p:nvPr/>
          </p:nvSpPr>
          <p:spPr>
            <a:xfrm>
              <a:off x="6155557" y="1937901"/>
              <a:ext cx="2296633" cy="1077218"/>
            </a:xfrm>
            <a:prstGeom prst="rect">
              <a:avLst/>
            </a:prstGeom>
            <a:noFill/>
          </p:spPr>
          <p:txBody>
            <a:bodyPr wrap="square" rtlCol="0">
              <a:spAutoFit/>
            </a:bodyPr>
            <a:lstStyle/>
            <a:p>
              <a:r>
                <a:rPr lang="zh-CN" altLang="en-US" sz="1600" b="1" dirty="0" smtClean="0">
                  <a:solidFill>
                    <a:schemeClr val="bg1"/>
                  </a:solidFill>
                  <a:latin typeface="FrutigerNext LT Medium" pitchFamily="34" charset="0"/>
                  <a:ea typeface="微软雅黑" pitchFamily="34" charset="-122"/>
                </a:rPr>
                <a:t>客户价值</a:t>
              </a:r>
              <a:endParaRPr lang="en-US" altLang="zh-CN" sz="1600" b="1" dirty="0" smtClean="0">
                <a:solidFill>
                  <a:schemeClr val="bg1"/>
                </a:solidFill>
                <a:latin typeface="FrutigerNext LT Medium" pitchFamily="34" charset="0"/>
                <a:ea typeface="微软雅黑" pitchFamily="34" charset="-122"/>
              </a:endParaRPr>
            </a:p>
            <a:p>
              <a:endParaRPr lang="en-US" altLang="zh-CN" sz="1600" b="1" dirty="0" smtClean="0">
                <a:solidFill>
                  <a:schemeClr val="bg1"/>
                </a:solidFill>
                <a:latin typeface="FrutigerNext LT Medium" pitchFamily="34" charset="0"/>
                <a:ea typeface="微软雅黑" pitchFamily="34" charset="-122"/>
              </a:endParaRPr>
            </a:p>
            <a:p>
              <a:endParaRPr lang="en-US" altLang="zh-CN" sz="1600" b="1" dirty="0" smtClean="0">
                <a:solidFill>
                  <a:schemeClr val="bg1"/>
                </a:solidFill>
                <a:latin typeface="FrutigerNext LT Medium" pitchFamily="34" charset="0"/>
                <a:ea typeface="微软雅黑" pitchFamily="34" charset="-122"/>
              </a:endParaRPr>
            </a:p>
            <a:p>
              <a:endParaRPr lang="zh-CN" altLang="en-US" sz="1600" b="1" dirty="0">
                <a:solidFill>
                  <a:schemeClr val="bg1"/>
                </a:solidFill>
                <a:latin typeface="FrutigerNext LT Medium" pitchFamily="34" charset="0"/>
                <a:ea typeface="微软雅黑" pitchFamily="34" charset="-122"/>
              </a:endParaRPr>
            </a:p>
          </p:txBody>
        </p:sp>
        <p:sp>
          <p:nvSpPr>
            <p:cNvPr id="47" name="矩形 46"/>
            <p:cNvSpPr/>
            <p:nvPr/>
          </p:nvSpPr>
          <p:spPr>
            <a:xfrm>
              <a:off x="6143994" y="2318936"/>
              <a:ext cx="2764011" cy="978729"/>
            </a:xfrm>
            <a:prstGeom prst="rect">
              <a:avLst/>
            </a:prstGeom>
          </p:spPr>
          <p:txBody>
            <a:bodyPr wrap="square">
              <a:spAutoFit/>
            </a:bodyPr>
            <a:lstStyle/>
            <a:p>
              <a:pPr marL="180945" indent="-180945" defTabSz="834884">
                <a:lnSpc>
                  <a:spcPct val="120000"/>
                </a:lnSpc>
                <a:buClr>
                  <a:schemeClr val="tx2"/>
                </a:buClr>
                <a:buSzPct val="70000"/>
                <a:buFont typeface="Wingdings" pitchFamily="2" charset="2"/>
                <a:buChar char="n"/>
              </a:pPr>
              <a:r>
                <a:rPr lang="zh-CN" altLang="en-US" sz="1200" dirty="0" smtClean="0">
                  <a:solidFill>
                    <a:schemeClr val="bg1"/>
                  </a:solidFill>
                  <a:latin typeface="FrutigerNext LT Medium" pitchFamily="34" charset="0"/>
                  <a:ea typeface="微软雅黑" pitchFamily="34" charset="-122"/>
                </a:rPr>
                <a:t>内置防护器件，满足室外恶劣环境，设计架构业界领先</a:t>
              </a:r>
              <a:endParaRPr lang="en-US" altLang="zh-CN" sz="1200" dirty="0" smtClean="0">
                <a:solidFill>
                  <a:schemeClr val="bg1"/>
                </a:solidFill>
                <a:latin typeface="FrutigerNext LT Medium" pitchFamily="34" charset="0"/>
                <a:ea typeface="微软雅黑" pitchFamily="34" charset="-122"/>
              </a:endParaRPr>
            </a:p>
            <a:p>
              <a:pPr marL="180945" indent="-180945" defTabSz="834884">
                <a:lnSpc>
                  <a:spcPct val="120000"/>
                </a:lnSpc>
                <a:buClr>
                  <a:schemeClr val="tx2"/>
                </a:buClr>
                <a:buSzPct val="70000"/>
                <a:buFont typeface="Wingdings" pitchFamily="2" charset="2"/>
                <a:buChar char="n"/>
              </a:pPr>
              <a:r>
                <a:rPr lang="zh-CN" altLang="en-US" sz="1200" dirty="0" smtClean="0">
                  <a:solidFill>
                    <a:schemeClr val="bg1"/>
                  </a:solidFill>
                  <a:latin typeface="FrutigerNext LT Medium" pitchFamily="34" charset="0"/>
                  <a:ea typeface="微软雅黑" pitchFamily="34" charset="-122"/>
                </a:rPr>
                <a:t>减少工程辅料，降低工程成本</a:t>
              </a:r>
              <a:endParaRPr lang="en-US" altLang="zh-CN" sz="1200" dirty="0" smtClean="0">
                <a:solidFill>
                  <a:schemeClr val="bg1"/>
                </a:solidFill>
                <a:latin typeface="FrutigerNext LT Medium" pitchFamily="34" charset="0"/>
                <a:ea typeface="微软雅黑" pitchFamily="34" charset="-122"/>
              </a:endParaRPr>
            </a:p>
            <a:p>
              <a:pPr marL="180945" lvl="1" indent="-180945" defTabSz="834884">
                <a:lnSpc>
                  <a:spcPct val="120000"/>
                </a:lnSpc>
                <a:buClr>
                  <a:schemeClr val="tx2"/>
                </a:buClr>
                <a:buSzPct val="70000"/>
                <a:buFont typeface="Wingdings" pitchFamily="2" charset="2"/>
                <a:buChar char="n"/>
              </a:pPr>
              <a:r>
                <a:rPr lang="zh-CN" altLang="en-US" sz="1200" dirty="0" smtClean="0">
                  <a:solidFill>
                    <a:schemeClr val="bg1"/>
                  </a:solidFill>
                  <a:latin typeface="FrutigerNext LT Medium" pitchFamily="34" charset="0"/>
                  <a:ea typeface="微软雅黑" pitchFamily="34" charset="-122"/>
                </a:rPr>
                <a:t>简化安装操作，缩短工程周期</a:t>
              </a:r>
              <a:endParaRPr lang="en-US" altLang="zh-CN" sz="1200" dirty="0" smtClean="0">
                <a:solidFill>
                  <a:schemeClr val="bg1"/>
                </a:solidFill>
                <a:latin typeface="FrutigerNext LT Medium" pitchFamily="34" charset="0"/>
                <a:ea typeface="微软雅黑" pitchFamily="34" charset="-122"/>
              </a:endParaRPr>
            </a:p>
          </p:txBody>
        </p:sp>
        <p:cxnSp>
          <p:nvCxnSpPr>
            <p:cNvPr id="48" name="直接连接符 47"/>
            <p:cNvCxnSpPr/>
            <p:nvPr/>
          </p:nvCxnSpPr>
          <p:spPr bwMode="auto">
            <a:xfrm>
              <a:off x="6201988" y="2289630"/>
              <a:ext cx="2703473" cy="6309"/>
            </a:xfrm>
            <a:prstGeom prst="line">
              <a:avLst/>
            </a:prstGeom>
            <a:noFill/>
            <a:ln w="38100">
              <a:solidFill>
                <a:schemeClr val="bg1">
                  <a:lumMod val="65000"/>
                </a:schemeClr>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spTree>
  </p:cSld>
  <p:clrMapOvr>
    <a:masterClrMapping/>
  </p:clrMapOvr>
  <p:transition advClick="0" advTm="8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AutoShape 5"/>
          <p:cNvSpPr>
            <a:spLocks noChangeArrowheads="1"/>
          </p:cNvSpPr>
          <p:nvPr/>
        </p:nvSpPr>
        <p:spPr bwMode="auto">
          <a:xfrm>
            <a:off x="616449" y="789552"/>
            <a:ext cx="7941924" cy="2006204"/>
          </a:xfrm>
          <a:prstGeom prst="roundRect">
            <a:avLst>
              <a:gd name="adj" fmla="val 7500"/>
            </a:avLst>
          </a:prstGeom>
          <a:solidFill>
            <a:srgbClr val="EAEAEA"/>
          </a:solidFill>
          <a:ln w="50800" algn="ctr">
            <a:noFill/>
            <a:round/>
            <a:headEnd/>
            <a:tailEnd/>
          </a:ln>
        </p:spPr>
        <p:txBody>
          <a:bodyPr wrap="none" anchor="ctr"/>
          <a:lstStyle/>
          <a:p>
            <a:pPr>
              <a:lnSpc>
                <a:spcPct val="140000"/>
              </a:lnSpc>
              <a:buFontTx/>
              <a:buChar char="–"/>
            </a:pPr>
            <a:endParaRPr lang="zh-CN" altLang="en-US" sz="1900">
              <a:solidFill>
                <a:srgbClr val="000000"/>
              </a:solidFill>
              <a:latin typeface="微软雅黑" pitchFamily="34" charset="-122"/>
              <a:ea typeface="微软雅黑" pitchFamily="34" charset="-122"/>
            </a:endParaRPr>
          </a:p>
        </p:txBody>
      </p:sp>
      <p:pic>
        <p:nvPicPr>
          <p:cNvPr id="161" name="Picture 6" descr="图片797"/>
          <p:cNvPicPr>
            <a:picLocks noChangeAspect="1" noChangeArrowheads="1"/>
          </p:cNvPicPr>
          <p:nvPr/>
        </p:nvPicPr>
        <p:blipFill>
          <a:blip r:embed="rId4" cstate="print"/>
          <a:srcRect/>
          <a:stretch>
            <a:fillRect/>
          </a:stretch>
        </p:blipFill>
        <p:spPr bwMode="auto">
          <a:xfrm>
            <a:off x="1979538" y="1175315"/>
            <a:ext cx="2216150" cy="1188244"/>
          </a:xfrm>
          <a:prstGeom prst="rect">
            <a:avLst/>
          </a:prstGeom>
          <a:noFill/>
          <a:ln w="9525">
            <a:noFill/>
            <a:miter lim="800000"/>
            <a:headEnd/>
            <a:tailEnd/>
          </a:ln>
        </p:spPr>
      </p:pic>
      <p:sp>
        <p:nvSpPr>
          <p:cNvPr id="162" name="Line 21"/>
          <p:cNvSpPr>
            <a:spLocks noChangeShapeType="1"/>
          </p:cNvSpPr>
          <p:nvPr/>
        </p:nvSpPr>
        <p:spPr bwMode="auto">
          <a:xfrm flipV="1">
            <a:off x="2375757" y="1984939"/>
            <a:ext cx="611845" cy="262775"/>
          </a:xfrm>
          <a:prstGeom prst="line">
            <a:avLst/>
          </a:prstGeom>
          <a:noFill/>
          <a:ln w="9525">
            <a:solidFill>
              <a:schemeClr val="tx1"/>
            </a:solidFill>
            <a:round/>
            <a:headEnd/>
            <a:tailEnd/>
          </a:ln>
        </p:spPr>
        <p:txBody>
          <a:bodyPr wrap="none" lIns="78155" tIns="39086" rIns="78155" bIns="39086" anchor="ctr"/>
          <a:lstStyle/>
          <a:p>
            <a:endParaRPr lang="zh-CN" altLang="en-US">
              <a:latin typeface="微软雅黑" pitchFamily="34" charset="-122"/>
              <a:ea typeface="微软雅黑" pitchFamily="34" charset="-122"/>
            </a:endParaRPr>
          </a:p>
        </p:txBody>
      </p:sp>
      <p:pic>
        <p:nvPicPr>
          <p:cNvPr id="163" name="Picture 31" descr="图片157"/>
          <p:cNvPicPr>
            <a:picLocks noChangeAspect="1" noChangeArrowheads="1"/>
          </p:cNvPicPr>
          <p:nvPr/>
        </p:nvPicPr>
        <p:blipFill>
          <a:blip r:embed="rId5" cstate="print"/>
          <a:srcRect/>
          <a:stretch>
            <a:fillRect/>
          </a:stretch>
        </p:blipFill>
        <p:spPr bwMode="auto">
          <a:xfrm>
            <a:off x="1042913" y="1768246"/>
            <a:ext cx="431800" cy="257175"/>
          </a:xfrm>
          <a:prstGeom prst="rect">
            <a:avLst/>
          </a:prstGeom>
          <a:noFill/>
          <a:ln w="9525">
            <a:noFill/>
            <a:miter lim="800000"/>
            <a:headEnd/>
            <a:tailEnd/>
          </a:ln>
        </p:spPr>
      </p:pic>
      <p:grpSp>
        <p:nvGrpSpPr>
          <p:cNvPr id="2" name="Group 32"/>
          <p:cNvGrpSpPr>
            <a:grpSpLocks/>
          </p:cNvGrpSpPr>
          <p:nvPr/>
        </p:nvGrpSpPr>
        <p:grpSpPr bwMode="auto">
          <a:xfrm rot="3654703">
            <a:off x="1579290" y="1624379"/>
            <a:ext cx="194072" cy="384175"/>
            <a:chOff x="616" y="3332"/>
            <a:chExt cx="99" cy="120"/>
          </a:xfrm>
        </p:grpSpPr>
        <p:sp>
          <p:nvSpPr>
            <p:cNvPr id="165" name="Arc 33"/>
            <p:cNvSpPr>
              <a:spLocks/>
            </p:cNvSpPr>
            <p:nvPr/>
          </p:nvSpPr>
          <p:spPr bwMode="auto">
            <a:xfrm rot="-1879614">
              <a:off x="632" y="3373"/>
              <a:ext cx="71" cy="5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sp>
          <p:nvSpPr>
            <p:cNvPr id="166" name="Arc 34"/>
            <p:cNvSpPr>
              <a:spLocks/>
            </p:cNvSpPr>
            <p:nvPr/>
          </p:nvSpPr>
          <p:spPr bwMode="auto">
            <a:xfrm rot="-1879614">
              <a:off x="616" y="3332"/>
              <a:ext cx="99" cy="7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sp>
          <p:nvSpPr>
            <p:cNvPr id="167" name="Arc 35"/>
            <p:cNvSpPr>
              <a:spLocks/>
            </p:cNvSpPr>
            <p:nvPr/>
          </p:nvSpPr>
          <p:spPr bwMode="auto">
            <a:xfrm rot="-1879614">
              <a:off x="649" y="3414"/>
              <a:ext cx="42" cy="3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grpSp>
      <p:sp>
        <p:nvSpPr>
          <p:cNvPr id="168" name="Line 37"/>
          <p:cNvSpPr>
            <a:spLocks noChangeShapeType="1"/>
          </p:cNvSpPr>
          <p:nvPr/>
        </p:nvSpPr>
        <p:spPr bwMode="auto">
          <a:xfrm flipH="1">
            <a:off x="6083227" y="1445587"/>
            <a:ext cx="865187" cy="503634"/>
          </a:xfrm>
          <a:prstGeom prst="line">
            <a:avLst/>
          </a:prstGeom>
          <a:noFill/>
          <a:ln w="9525">
            <a:solidFill>
              <a:schemeClr val="tx1"/>
            </a:solidFill>
            <a:round/>
            <a:headEnd/>
            <a:tailEnd/>
          </a:ln>
        </p:spPr>
        <p:txBody>
          <a:bodyPr lIns="79200" tIns="39600" rIns="79200" bIns="39600">
            <a:spAutoFit/>
          </a:bodyPr>
          <a:lstStyle/>
          <a:p>
            <a:endParaRPr lang="zh-CN" altLang="en-US">
              <a:latin typeface="微软雅黑" pitchFamily="34" charset="-122"/>
              <a:ea typeface="微软雅黑" pitchFamily="34" charset="-122"/>
            </a:endParaRPr>
          </a:p>
        </p:txBody>
      </p:sp>
      <p:sp>
        <p:nvSpPr>
          <p:cNvPr id="169" name="Line 43"/>
          <p:cNvSpPr>
            <a:spLocks noChangeShapeType="1"/>
          </p:cNvSpPr>
          <p:nvPr/>
        </p:nvSpPr>
        <p:spPr bwMode="auto">
          <a:xfrm flipH="1" flipV="1">
            <a:off x="4859264" y="1553934"/>
            <a:ext cx="360363" cy="270272"/>
          </a:xfrm>
          <a:prstGeom prst="line">
            <a:avLst/>
          </a:prstGeom>
          <a:noFill/>
          <a:ln w="9525">
            <a:solidFill>
              <a:schemeClr val="tx1"/>
            </a:solidFill>
            <a:round/>
            <a:headEnd/>
            <a:tailEnd/>
          </a:ln>
        </p:spPr>
        <p:txBody>
          <a:bodyPr lIns="78207" tIns="39103" rIns="78207" bIns="39103"/>
          <a:lstStyle/>
          <a:p>
            <a:endParaRPr lang="zh-CN" altLang="en-US">
              <a:latin typeface="微软雅黑" pitchFamily="34" charset="-122"/>
              <a:ea typeface="微软雅黑" pitchFamily="34" charset="-122"/>
            </a:endParaRPr>
          </a:p>
        </p:txBody>
      </p:sp>
      <p:sp>
        <p:nvSpPr>
          <p:cNvPr id="170" name="Line 44"/>
          <p:cNvSpPr>
            <a:spLocks noChangeShapeType="1"/>
          </p:cNvSpPr>
          <p:nvPr/>
        </p:nvSpPr>
        <p:spPr bwMode="auto">
          <a:xfrm flipH="1">
            <a:off x="6156252" y="1984939"/>
            <a:ext cx="936625" cy="71438"/>
          </a:xfrm>
          <a:prstGeom prst="line">
            <a:avLst/>
          </a:prstGeom>
          <a:noFill/>
          <a:ln w="9525">
            <a:solidFill>
              <a:schemeClr val="tx1"/>
            </a:solidFill>
            <a:round/>
            <a:headEnd/>
            <a:tailEnd/>
          </a:ln>
        </p:spPr>
        <p:txBody>
          <a:bodyPr lIns="78207" tIns="39103" rIns="78207" bIns="39103"/>
          <a:lstStyle/>
          <a:p>
            <a:endParaRPr lang="zh-CN" altLang="en-US">
              <a:latin typeface="微软雅黑" pitchFamily="34" charset="-122"/>
              <a:ea typeface="微软雅黑" pitchFamily="34" charset="-122"/>
            </a:endParaRPr>
          </a:p>
        </p:txBody>
      </p:sp>
      <p:sp>
        <p:nvSpPr>
          <p:cNvPr id="173" name="Line 46"/>
          <p:cNvSpPr>
            <a:spLocks noChangeShapeType="1"/>
          </p:cNvSpPr>
          <p:nvPr/>
        </p:nvSpPr>
        <p:spPr bwMode="auto">
          <a:xfrm flipH="1">
            <a:off x="2339902" y="1661089"/>
            <a:ext cx="503237" cy="161925"/>
          </a:xfrm>
          <a:prstGeom prst="line">
            <a:avLst/>
          </a:prstGeom>
          <a:noFill/>
          <a:ln w="9525">
            <a:solidFill>
              <a:schemeClr val="tx1"/>
            </a:solidFill>
            <a:round/>
            <a:headEnd/>
            <a:tailEnd/>
          </a:ln>
        </p:spPr>
        <p:txBody>
          <a:bodyPr lIns="78207" tIns="39103" rIns="78207" bIns="39103"/>
          <a:lstStyle/>
          <a:p>
            <a:endParaRPr lang="zh-CN" altLang="en-US">
              <a:latin typeface="微软雅黑" pitchFamily="34" charset="-122"/>
              <a:ea typeface="微软雅黑" pitchFamily="34" charset="-122"/>
            </a:endParaRPr>
          </a:p>
        </p:txBody>
      </p:sp>
      <p:sp>
        <p:nvSpPr>
          <p:cNvPr id="174" name="Line 47"/>
          <p:cNvSpPr>
            <a:spLocks noChangeShapeType="1"/>
          </p:cNvSpPr>
          <p:nvPr/>
        </p:nvSpPr>
        <p:spPr bwMode="auto">
          <a:xfrm flipH="1">
            <a:off x="3203502" y="1499164"/>
            <a:ext cx="503237" cy="101204"/>
          </a:xfrm>
          <a:prstGeom prst="line">
            <a:avLst/>
          </a:prstGeom>
          <a:noFill/>
          <a:ln w="9525">
            <a:solidFill>
              <a:schemeClr val="tx1"/>
            </a:solidFill>
            <a:round/>
            <a:headEnd/>
            <a:tailEnd/>
          </a:ln>
        </p:spPr>
        <p:txBody>
          <a:bodyPr lIns="78207" tIns="39103" rIns="78207" bIns="39103"/>
          <a:lstStyle/>
          <a:p>
            <a:endParaRPr lang="zh-CN" altLang="en-US">
              <a:latin typeface="微软雅黑" pitchFamily="34" charset="-122"/>
              <a:ea typeface="微软雅黑" pitchFamily="34" charset="-122"/>
            </a:endParaRPr>
          </a:p>
        </p:txBody>
      </p:sp>
      <p:sp>
        <p:nvSpPr>
          <p:cNvPr id="175" name="Line 48"/>
          <p:cNvSpPr>
            <a:spLocks noChangeShapeType="1"/>
          </p:cNvSpPr>
          <p:nvPr/>
        </p:nvSpPr>
        <p:spPr bwMode="auto">
          <a:xfrm>
            <a:off x="3995663" y="1869450"/>
            <a:ext cx="719138" cy="115490"/>
          </a:xfrm>
          <a:prstGeom prst="line">
            <a:avLst/>
          </a:prstGeom>
          <a:noFill/>
          <a:ln w="9525">
            <a:solidFill>
              <a:schemeClr val="tx1"/>
            </a:solidFill>
            <a:round/>
            <a:headEnd/>
            <a:tailEnd/>
          </a:ln>
        </p:spPr>
        <p:txBody>
          <a:bodyPr wrap="none" lIns="78155" tIns="39086" rIns="78155" bIns="39086" anchor="ctr"/>
          <a:lstStyle/>
          <a:p>
            <a:endParaRPr lang="zh-CN" altLang="en-US">
              <a:latin typeface="微软雅黑" pitchFamily="34" charset="-122"/>
              <a:ea typeface="微软雅黑" pitchFamily="34" charset="-122"/>
            </a:endParaRPr>
          </a:p>
        </p:txBody>
      </p:sp>
      <p:sp>
        <p:nvSpPr>
          <p:cNvPr id="176" name="Text Box 53"/>
          <p:cNvSpPr txBox="1">
            <a:spLocks noChangeArrowheads="1"/>
          </p:cNvSpPr>
          <p:nvPr/>
        </p:nvSpPr>
        <p:spPr bwMode="auto">
          <a:xfrm>
            <a:off x="4742480" y="992843"/>
            <a:ext cx="1444960" cy="252563"/>
          </a:xfrm>
          <a:prstGeom prst="rect">
            <a:avLst/>
          </a:prstGeom>
          <a:noFill/>
          <a:ln w="9525" algn="ctr">
            <a:noFill/>
            <a:miter lim="800000"/>
            <a:headEnd/>
            <a:tailEnd/>
          </a:ln>
        </p:spPr>
        <p:txBody>
          <a:bodyPr wrap="square" lIns="0" tIns="33620" rIns="0" bIns="33620">
            <a:spAutoFit/>
          </a:bodyPr>
          <a:lstStyle/>
          <a:p>
            <a:pPr defTabSz="685800"/>
            <a:r>
              <a:rPr lang="zh-CN" altLang="en-US" sz="1200" dirty="0">
                <a:solidFill>
                  <a:schemeClr val="tx1"/>
                </a:solidFill>
                <a:latin typeface="微软雅黑" pitchFamily="34" charset="-122"/>
                <a:ea typeface="微软雅黑" pitchFamily="34" charset="-122"/>
              </a:rPr>
              <a:t>网管、</a:t>
            </a:r>
            <a:r>
              <a:rPr lang="en-US" altLang="zh-CN" sz="1200" dirty="0">
                <a:solidFill>
                  <a:schemeClr val="tx1"/>
                </a:solidFill>
                <a:latin typeface="微软雅黑" pitchFamily="34" charset="-122"/>
                <a:ea typeface="微软雅黑" pitchFamily="34" charset="-122"/>
              </a:rPr>
              <a:t>AAA</a:t>
            </a:r>
            <a:r>
              <a:rPr lang="zh-CN" altLang="en-US" sz="1200" dirty="0">
                <a:solidFill>
                  <a:schemeClr val="tx1"/>
                </a:solidFill>
                <a:latin typeface="微软雅黑" pitchFamily="34" charset="-122"/>
                <a:ea typeface="微软雅黑" pitchFamily="34" charset="-122"/>
              </a:rPr>
              <a:t>、</a:t>
            </a:r>
            <a:r>
              <a:rPr lang="en-US" altLang="zh-CN" sz="1200" dirty="0" smtClean="0">
                <a:solidFill>
                  <a:schemeClr val="tx1"/>
                </a:solidFill>
                <a:latin typeface="微软雅黑" pitchFamily="34" charset="-122"/>
                <a:ea typeface="微软雅黑" pitchFamily="34" charset="-122"/>
              </a:rPr>
              <a:t>Portal</a:t>
            </a:r>
            <a:endParaRPr lang="zh-CN" altLang="en-US" sz="1200" dirty="0">
              <a:solidFill>
                <a:schemeClr val="tx1"/>
              </a:solidFill>
              <a:latin typeface="微软雅黑" pitchFamily="34" charset="-122"/>
              <a:ea typeface="微软雅黑" pitchFamily="34" charset="-122"/>
            </a:endParaRPr>
          </a:p>
        </p:txBody>
      </p:sp>
      <p:grpSp>
        <p:nvGrpSpPr>
          <p:cNvPr id="3" name="组合 253"/>
          <p:cNvGrpSpPr>
            <a:grpSpLocks/>
          </p:cNvGrpSpPr>
          <p:nvPr/>
        </p:nvGrpSpPr>
        <p:grpSpPr bwMode="auto">
          <a:xfrm>
            <a:off x="6659488" y="988387"/>
            <a:ext cx="1373188" cy="472678"/>
            <a:chOff x="7591425" y="1595444"/>
            <a:chExt cx="1373188" cy="630238"/>
          </a:xfrm>
        </p:grpSpPr>
        <p:grpSp>
          <p:nvGrpSpPr>
            <p:cNvPr id="4" name="Group 10"/>
            <p:cNvGrpSpPr>
              <a:grpSpLocks/>
            </p:cNvGrpSpPr>
            <p:nvPr/>
          </p:nvGrpSpPr>
          <p:grpSpPr bwMode="auto">
            <a:xfrm>
              <a:off x="7591425" y="1595444"/>
              <a:ext cx="1073150" cy="630238"/>
              <a:chOff x="1970" y="1348"/>
              <a:chExt cx="591" cy="435"/>
            </a:xfrm>
          </p:grpSpPr>
          <p:sp>
            <p:nvSpPr>
              <p:cNvPr id="182" name="Freeform 11"/>
              <p:cNvSpPr>
                <a:spLocks/>
              </p:cNvSpPr>
              <p:nvPr/>
            </p:nvSpPr>
            <p:spPr bwMode="auto">
              <a:xfrm>
                <a:off x="1970" y="1374"/>
                <a:ext cx="591" cy="409"/>
              </a:xfrm>
              <a:custGeom>
                <a:avLst/>
                <a:gdLst>
                  <a:gd name="T0" fmla="*/ 262 w 591"/>
                  <a:gd name="T1" fmla="*/ 26 h 409"/>
                  <a:gd name="T2" fmla="*/ 253 w 591"/>
                  <a:gd name="T3" fmla="*/ 21 h 409"/>
                  <a:gd name="T4" fmla="*/ 236 w 591"/>
                  <a:gd name="T5" fmla="*/ 19 h 409"/>
                  <a:gd name="T6" fmla="*/ 208 w 591"/>
                  <a:gd name="T7" fmla="*/ 26 h 409"/>
                  <a:gd name="T8" fmla="*/ 184 w 591"/>
                  <a:gd name="T9" fmla="*/ 50 h 409"/>
                  <a:gd name="T10" fmla="*/ 177 w 591"/>
                  <a:gd name="T11" fmla="*/ 66 h 409"/>
                  <a:gd name="T12" fmla="*/ 173 w 591"/>
                  <a:gd name="T13" fmla="*/ 66 h 409"/>
                  <a:gd name="T14" fmla="*/ 163 w 591"/>
                  <a:gd name="T15" fmla="*/ 61 h 409"/>
                  <a:gd name="T16" fmla="*/ 154 w 591"/>
                  <a:gd name="T17" fmla="*/ 61 h 409"/>
                  <a:gd name="T18" fmla="*/ 111 w 591"/>
                  <a:gd name="T19" fmla="*/ 61 h 409"/>
                  <a:gd name="T20" fmla="*/ 71 w 591"/>
                  <a:gd name="T21" fmla="*/ 83 h 409"/>
                  <a:gd name="T22" fmla="*/ 50 w 591"/>
                  <a:gd name="T23" fmla="*/ 120 h 409"/>
                  <a:gd name="T24" fmla="*/ 50 w 591"/>
                  <a:gd name="T25" fmla="*/ 142 h 409"/>
                  <a:gd name="T26" fmla="*/ 54 w 591"/>
                  <a:gd name="T27" fmla="*/ 168 h 409"/>
                  <a:gd name="T28" fmla="*/ 52 w 591"/>
                  <a:gd name="T29" fmla="*/ 179 h 409"/>
                  <a:gd name="T30" fmla="*/ 26 w 591"/>
                  <a:gd name="T31" fmla="*/ 194 h 409"/>
                  <a:gd name="T32" fmla="*/ 7 w 591"/>
                  <a:gd name="T33" fmla="*/ 217 h 409"/>
                  <a:gd name="T34" fmla="*/ 0 w 591"/>
                  <a:gd name="T35" fmla="*/ 248 h 409"/>
                  <a:gd name="T36" fmla="*/ 14 w 591"/>
                  <a:gd name="T37" fmla="*/ 283 h 409"/>
                  <a:gd name="T38" fmla="*/ 45 w 591"/>
                  <a:gd name="T39" fmla="*/ 307 h 409"/>
                  <a:gd name="T40" fmla="*/ 76 w 591"/>
                  <a:gd name="T41" fmla="*/ 314 h 409"/>
                  <a:gd name="T42" fmla="*/ 97 w 591"/>
                  <a:gd name="T43" fmla="*/ 314 h 409"/>
                  <a:gd name="T44" fmla="*/ 109 w 591"/>
                  <a:gd name="T45" fmla="*/ 312 h 409"/>
                  <a:gd name="T46" fmla="*/ 111 w 591"/>
                  <a:gd name="T47" fmla="*/ 338 h 409"/>
                  <a:gd name="T48" fmla="*/ 142 w 591"/>
                  <a:gd name="T49" fmla="*/ 371 h 409"/>
                  <a:gd name="T50" fmla="*/ 194 w 591"/>
                  <a:gd name="T51" fmla="*/ 392 h 409"/>
                  <a:gd name="T52" fmla="*/ 236 w 591"/>
                  <a:gd name="T53" fmla="*/ 394 h 409"/>
                  <a:gd name="T54" fmla="*/ 269 w 591"/>
                  <a:gd name="T55" fmla="*/ 390 h 409"/>
                  <a:gd name="T56" fmla="*/ 302 w 591"/>
                  <a:gd name="T57" fmla="*/ 380 h 409"/>
                  <a:gd name="T58" fmla="*/ 314 w 591"/>
                  <a:gd name="T59" fmla="*/ 390 h 409"/>
                  <a:gd name="T60" fmla="*/ 331 w 591"/>
                  <a:gd name="T61" fmla="*/ 402 h 409"/>
                  <a:gd name="T62" fmla="*/ 350 w 591"/>
                  <a:gd name="T63" fmla="*/ 409 h 409"/>
                  <a:gd name="T64" fmla="*/ 385 w 591"/>
                  <a:gd name="T65" fmla="*/ 406 h 409"/>
                  <a:gd name="T66" fmla="*/ 411 w 591"/>
                  <a:gd name="T67" fmla="*/ 390 h 409"/>
                  <a:gd name="T68" fmla="*/ 425 w 591"/>
                  <a:gd name="T69" fmla="*/ 364 h 409"/>
                  <a:gd name="T70" fmla="*/ 425 w 591"/>
                  <a:gd name="T71" fmla="*/ 350 h 409"/>
                  <a:gd name="T72" fmla="*/ 432 w 591"/>
                  <a:gd name="T73" fmla="*/ 352 h 409"/>
                  <a:gd name="T74" fmla="*/ 444 w 591"/>
                  <a:gd name="T75" fmla="*/ 357 h 409"/>
                  <a:gd name="T76" fmla="*/ 461 w 591"/>
                  <a:gd name="T77" fmla="*/ 359 h 409"/>
                  <a:gd name="T78" fmla="*/ 506 w 591"/>
                  <a:gd name="T79" fmla="*/ 354 h 409"/>
                  <a:gd name="T80" fmla="*/ 539 w 591"/>
                  <a:gd name="T81" fmla="*/ 331 h 409"/>
                  <a:gd name="T82" fmla="*/ 555 w 591"/>
                  <a:gd name="T83" fmla="*/ 300 h 409"/>
                  <a:gd name="T84" fmla="*/ 553 w 591"/>
                  <a:gd name="T85" fmla="*/ 274 h 409"/>
                  <a:gd name="T86" fmla="*/ 541 w 591"/>
                  <a:gd name="T87" fmla="*/ 253 h 409"/>
                  <a:gd name="T88" fmla="*/ 539 w 591"/>
                  <a:gd name="T89" fmla="*/ 236 h 409"/>
                  <a:gd name="T90" fmla="*/ 565 w 591"/>
                  <a:gd name="T91" fmla="*/ 222 h 409"/>
                  <a:gd name="T92" fmla="*/ 581 w 591"/>
                  <a:gd name="T93" fmla="*/ 196 h 409"/>
                  <a:gd name="T94" fmla="*/ 591 w 591"/>
                  <a:gd name="T95" fmla="*/ 163 h 409"/>
                  <a:gd name="T96" fmla="*/ 581 w 591"/>
                  <a:gd name="T97" fmla="*/ 125 h 409"/>
                  <a:gd name="T98" fmla="*/ 553 w 591"/>
                  <a:gd name="T99" fmla="*/ 99 h 409"/>
                  <a:gd name="T100" fmla="*/ 527 w 591"/>
                  <a:gd name="T101" fmla="*/ 92 h 409"/>
                  <a:gd name="T102" fmla="*/ 525 w 591"/>
                  <a:gd name="T103" fmla="*/ 83 h 409"/>
                  <a:gd name="T104" fmla="*/ 508 w 591"/>
                  <a:gd name="T105" fmla="*/ 47 h 409"/>
                  <a:gd name="T106" fmla="*/ 456 w 591"/>
                  <a:gd name="T107" fmla="*/ 12 h 409"/>
                  <a:gd name="T108" fmla="*/ 383 w 591"/>
                  <a:gd name="T109" fmla="*/ 0 h 409"/>
                  <a:gd name="T110" fmla="*/ 336 w 591"/>
                  <a:gd name="T111" fmla="*/ 5 h 409"/>
                  <a:gd name="T112" fmla="*/ 302 w 591"/>
                  <a:gd name="T113" fmla="*/ 14 h 409"/>
                  <a:gd name="T114" fmla="*/ 274 w 591"/>
                  <a:gd name="T115" fmla="*/ 28 h 4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1"/>
                  <a:gd name="T175" fmla="*/ 0 h 409"/>
                  <a:gd name="T176" fmla="*/ 591 w 591"/>
                  <a:gd name="T177" fmla="*/ 409 h 4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1" h="409">
                    <a:moveTo>
                      <a:pt x="269" y="33"/>
                    </a:moveTo>
                    <a:lnTo>
                      <a:pt x="269" y="33"/>
                    </a:lnTo>
                    <a:lnTo>
                      <a:pt x="269" y="31"/>
                    </a:lnTo>
                    <a:lnTo>
                      <a:pt x="267" y="28"/>
                    </a:lnTo>
                    <a:lnTo>
                      <a:pt x="265" y="28"/>
                    </a:lnTo>
                    <a:lnTo>
                      <a:pt x="262" y="26"/>
                    </a:lnTo>
                    <a:lnTo>
                      <a:pt x="260" y="26"/>
                    </a:lnTo>
                    <a:lnTo>
                      <a:pt x="260" y="24"/>
                    </a:lnTo>
                    <a:lnTo>
                      <a:pt x="258" y="24"/>
                    </a:lnTo>
                    <a:lnTo>
                      <a:pt x="255" y="24"/>
                    </a:lnTo>
                    <a:lnTo>
                      <a:pt x="253" y="21"/>
                    </a:lnTo>
                    <a:lnTo>
                      <a:pt x="251" y="21"/>
                    </a:lnTo>
                    <a:lnTo>
                      <a:pt x="248" y="21"/>
                    </a:lnTo>
                    <a:lnTo>
                      <a:pt x="246" y="21"/>
                    </a:lnTo>
                    <a:lnTo>
                      <a:pt x="243" y="21"/>
                    </a:lnTo>
                    <a:lnTo>
                      <a:pt x="239" y="21"/>
                    </a:lnTo>
                    <a:lnTo>
                      <a:pt x="236" y="19"/>
                    </a:lnTo>
                    <a:lnTo>
                      <a:pt x="234" y="19"/>
                    </a:lnTo>
                    <a:lnTo>
                      <a:pt x="232" y="21"/>
                    </a:lnTo>
                    <a:lnTo>
                      <a:pt x="229" y="21"/>
                    </a:lnTo>
                    <a:lnTo>
                      <a:pt x="227" y="21"/>
                    </a:lnTo>
                    <a:lnTo>
                      <a:pt x="222" y="21"/>
                    </a:lnTo>
                    <a:lnTo>
                      <a:pt x="217" y="21"/>
                    </a:lnTo>
                    <a:lnTo>
                      <a:pt x="215" y="24"/>
                    </a:lnTo>
                    <a:lnTo>
                      <a:pt x="213" y="24"/>
                    </a:lnTo>
                    <a:lnTo>
                      <a:pt x="210" y="26"/>
                    </a:lnTo>
                    <a:lnTo>
                      <a:pt x="208" y="26"/>
                    </a:lnTo>
                    <a:lnTo>
                      <a:pt x="206" y="28"/>
                    </a:lnTo>
                    <a:lnTo>
                      <a:pt x="203" y="28"/>
                    </a:lnTo>
                    <a:lnTo>
                      <a:pt x="201" y="33"/>
                    </a:lnTo>
                    <a:lnTo>
                      <a:pt x="199" y="33"/>
                    </a:lnTo>
                    <a:lnTo>
                      <a:pt x="196" y="35"/>
                    </a:lnTo>
                    <a:lnTo>
                      <a:pt x="194" y="38"/>
                    </a:lnTo>
                    <a:lnTo>
                      <a:pt x="191" y="40"/>
                    </a:lnTo>
                    <a:lnTo>
                      <a:pt x="189" y="42"/>
                    </a:lnTo>
                    <a:lnTo>
                      <a:pt x="187" y="45"/>
                    </a:lnTo>
                    <a:lnTo>
                      <a:pt x="184" y="50"/>
                    </a:lnTo>
                    <a:lnTo>
                      <a:pt x="184" y="54"/>
                    </a:lnTo>
                    <a:lnTo>
                      <a:pt x="182" y="57"/>
                    </a:lnTo>
                    <a:lnTo>
                      <a:pt x="180" y="59"/>
                    </a:lnTo>
                    <a:lnTo>
                      <a:pt x="180" y="61"/>
                    </a:lnTo>
                    <a:lnTo>
                      <a:pt x="180" y="64"/>
                    </a:lnTo>
                    <a:lnTo>
                      <a:pt x="177" y="66"/>
                    </a:lnTo>
                    <a:lnTo>
                      <a:pt x="177" y="68"/>
                    </a:lnTo>
                    <a:lnTo>
                      <a:pt x="175" y="66"/>
                    </a:lnTo>
                    <a:lnTo>
                      <a:pt x="173" y="66"/>
                    </a:lnTo>
                    <a:lnTo>
                      <a:pt x="170" y="66"/>
                    </a:lnTo>
                    <a:lnTo>
                      <a:pt x="168" y="64"/>
                    </a:lnTo>
                    <a:lnTo>
                      <a:pt x="165" y="64"/>
                    </a:lnTo>
                    <a:lnTo>
                      <a:pt x="163" y="61"/>
                    </a:lnTo>
                    <a:lnTo>
                      <a:pt x="161" y="61"/>
                    </a:lnTo>
                    <a:lnTo>
                      <a:pt x="158" y="61"/>
                    </a:lnTo>
                    <a:lnTo>
                      <a:pt x="156" y="61"/>
                    </a:lnTo>
                    <a:lnTo>
                      <a:pt x="154" y="61"/>
                    </a:lnTo>
                    <a:lnTo>
                      <a:pt x="149" y="59"/>
                    </a:lnTo>
                    <a:lnTo>
                      <a:pt x="147" y="59"/>
                    </a:lnTo>
                    <a:lnTo>
                      <a:pt x="142" y="59"/>
                    </a:lnTo>
                    <a:lnTo>
                      <a:pt x="137" y="59"/>
                    </a:lnTo>
                    <a:lnTo>
                      <a:pt x="132" y="59"/>
                    </a:lnTo>
                    <a:lnTo>
                      <a:pt x="128" y="59"/>
                    </a:lnTo>
                    <a:lnTo>
                      <a:pt x="123" y="59"/>
                    </a:lnTo>
                    <a:lnTo>
                      <a:pt x="118" y="61"/>
                    </a:lnTo>
                    <a:lnTo>
                      <a:pt x="116" y="61"/>
                    </a:lnTo>
                    <a:lnTo>
                      <a:pt x="111" y="61"/>
                    </a:lnTo>
                    <a:lnTo>
                      <a:pt x="106" y="64"/>
                    </a:lnTo>
                    <a:lnTo>
                      <a:pt x="102" y="64"/>
                    </a:lnTo>
                    <a:lnTo>
                      <a:pt x="99" y="66"/>
                    </a:lnTo>
                    <a:lnTo>
                      <a:pt x="95" y="68"/>
                    </a:lnTo>
                    <a:lnTo>
                      <a:pt x="90" y="71"/>
                    </a:lnTo>
                    <a:lnTo>
                      <a:pt x="88" y="71"/>
                    </a:lnTo>
                    <a:lnTo>
                      <a:pt x="83" y="73"/>
                    </a:lnTo>
                    <a:lnTo>
                      <a:pt x="80" y="76"/>
                    </a:lnTo>
                    <a:lnTo>
                      <a:pt x="78" y="78"/>
                    </a:lnTo>
                    <a:lnTo>
                      <a:pt x="73" y="80"/>
                    </a:lnTo>
                    <a:lnTo>
                      <a:pt x="71" y="83"/>
                    </a:lnTo>
                    <a:lnTo>
                      <a:pt x="69" y="87"/>
                    </a:lnTo>
                    <a:lnTo>
                      <a:pt x="66" y="90"/>
                    </a:lnTo>
                    <a:lnTo>
                      <a:pt x="62" y="92"/>
                    </a:lnTo>
                    <a:lnTo>
                      <a:pt x="62" y="94"/>
                    </a:lnTo>
                    <a:lnTo>
                      <a:pt x="59" y="99"/>
                    </a:lnTo>
                    <a:lnTo>
                      <a:pt x="57" y="102"/>
                    </a:lnTo>
                    <a:lnTo>
                      <a:pt x="54" y="104"/>
                    </a:lnTo>
                    <a:lnTo>
                      <a:pt x="52" y="109"/>
                    </a:lnTo>
                    <a:lnTo>
                      <a:pt x="52" y="113"/>
                    </a:lnTo>
                    <a:lnTo>
                      <a:pt x="50" y="116"/>
                    </a:lnTo>
                    <a:lnTo>
                      <a:pt x="50" y="120"/>
                    </a:lnTo>
                    <a:lnTo>
                      <a:pt x="50" y="123"/>
                    </a:lnTo>
                    <a:lnTo>
                      <a:pt x="50" y="125"/>
                    </a:lnTo>
                    <a:lnTo>
                      <a:pt x="50" y="128"/>
                    </a:lnTo>
                    <a:lnTo>
                      <a:pt x="50" y="130"/>
                    </a:lnTo>
                    <a:lnTo>
                      <a:pt x="47" y="132"/>
                    </a:lnTo>
                    <a:lnTo>
                      <a:pt x="47" y="135"/>
                    </a:lnTo>
                    <a:lnTo>
                      <a:pt x="47" y="137"/>
                    </a:lnTo>
                    <a:lnTo>
                      <a:pt x="47" y="139"/>
                    </a:lnTo>
                    <a:lnTo>
                      <a:pt x="50" y="142"/>
                    </a:lnTo>
                    <a:lnTo>
                      <a:pt x="50" y="146"/>
                    </a:lnTo>
                    <a:lnTo>
                      <a:pt x="50" y="149"/>
                    </a:lnTo>
                    <a:lnTo>
                      <a:pt x="50" y="153"/>
                    </a:lnTo>
                    <a:lnTo>
                      <a:pt x="50" y="156"/>
                    </a:lnTo>
                    <a:lnTo>
                      <a:pt x="52" y="158"/>
                    </a:lnTo>
                    <a:lnTo>
                      <a:pt x="52" y="163"/>
                    </a:lnTo>
                    <a:lnTo>
                      <a:pt x="54" y="165"/>
                    </a:lnTo>
                    <a:lnTo>
                      <a:pt x="54" y="168"/>
                    </a:lnTo>
                    <a:lnTo>
                      <a:pt x="57" y="168"/>
                    </a:lnTo>
                    <a:lnTo>
                      <a:pt x="57" y="170"/>
                    </a:lnTo>
                    <a:lnTo>
                      <a:pt x="59" y="172"/>
                    </a:lnTo>
                    <a:lnTo>
                      <a:pt x="59" y="175"/>
                    </a:lnTo>
                    <a:lnTo>
                      <a:pt x="62" y="175"/>
                    </a:lnTo>
                    <a:lnTo>
                      <a:pt x="62" y="177"/>
                    </a:lnTo>
                    <a:lnTo>
                      <a:pt x="59" y="179"/>
                    </a:lnTo>
                    <a:lnTo>
                      <a:pt x="57" y="179"/>
                    </a:lnTo>
                    <a:lnTo>
                      <a:pt x="52" y="179"/>
                    </a:lnTo>
                    <a:lnTo>
                      <a:pt x="50" y="182"/>
                    </a:lnTo>
                    <a:lnTo>
                      <a:pt x="45" y="182"/>
                    </a:lnTo>
                    <a:lnTo>
                      <a:pt x="45" y="184"/>
                    </a:lnTo>
                    <a:lnTo>
                      <a:pt x="40" y="184"/>
                    </a:lnTo>
                    <a:lnTo>
                      <a:pt x="38" y="187"/>
                    </a:lnTo>
                    <a:lnTo>
                      <a:pt x="36" y="187"/>
                    </a:lnTo>
                    <a:lnTo>
                      <a:pt x="33" y="187"/>
                    </a:lnTo>
                    <a:lnTo>
                      <a:pt x="31" y="189"/>
                    </a:lnTo>
                    <a:lnTo>
                      <a:pt x="28" y="191"/>
                    </a:lnTo>
                    <a:lnTo>
                      <a:pt x="26" y="194"/>
                    </a:lnTo>
                    <a:lnTo>
                      <a:pt x="24" y="196"/>
                    </a:lnTo>
                    <a:lnTo>
                      <a:pt x="21" y="198"/>
                    </a:lnTo>
                    <a:lnTo>
                      <a:pt x="19" y="201"/>
                    </a:lnTo>
                    <a:lnTo>
                      <a:pt x="17" y="203"/>
                    </a:lnTo>
                    <a:lnTo>
                      <a:pt x="14" y="205"/>
                    </a:lnTo>
                    <a:lnTo>
                      <a:pt x="12" y="208"/>
                    </a:lnTo>
                    <a:lnTo>
                      <a:pt x="10" y="208"/>
                    </a:lnTo>
                    <a:lnTo>
                      <a:pt x="10" y="213"/>
                    </a:lnTo>
                    <a:lnTo>
                      <a:pt x="7" y="217"/>
                    </a:lnTo>
                    <a:lnTo>
                      <a:pt x="5" y="222"/>
                    </a:lnTo>
                    <a:lnTo>
                      <a:pt x="3" y="224"/>
                    </a:lnTo>
                    <a:lnTo>
                      <a:pt x="3" y="229"/>
                    </a:lnTo>
                    <a:lnTo>
                      <a:pt x="3" y="234"/>
                    </a:lnTo>
                    <a:lnTo>
                      <a:pt x="3" y="239"/>
                    </a:lnTo>
                    <a:lnTo>
                      <a:pt x="0" y="241"/>
                    </a:lnTo>
                    <a:lnTo>
                      <a:pt x="0" y="243"/>
                    </a:lnTo>
                    <a:lnTo>
                      <a:pt x="0" y="248"/>
                    </a:lnTo>
                    <a:lnTo>
                      <a:pt x="3" y="250"/>
                    </a:lnTo>
                    <a:lnTo>
                      <a:pt x="3" y="255"/>
                    </a:lnTo>
                    <a:lnTo>
                      <a:pt x="3" y="257"/>
                    </a:lnTo>
                    <a:lnTo>
                      <a:pt x="3" y="262"/>
                    </a:lnTo>
                    <a:lnTo>
                      <a:pt x="5" y="265"/>
                    </a:lnTo>
                    <a:lnTo>
                      <a:pt x="5" y="267"/>
                    </a:lnTo>
                    <a:lnTo>
                      <a:pt x="7" y="272"/>
                    </a:lnTo>
                    <a:lnTo>
                      <a:pt x="7" y="274"/>
                    </a:lnTo>
                    <a:lnTo>
                      <a:pt x="10" y="276"/>
                    </a:lnTo>
                    <a:lnTo>
                      <a:pt x="12" y="279"/>
                    </a:lnTo>
                    <a:lnTo>
                      <a:pt x="14" y="283"/>
                    </a:lnTo>
                    <a:lnTo>
                      <a:pt x="17" y="283"/>
                    </a:lnTo>
                    <a:lnTo>
                      <a:pt x="19" y="288"/>
                    </a:lnTo>
                    <a:lnTo>
                      <a:pt x="21" y="291"/>
                    </a:lnTo>
                    <a:lnTo>
                      <a:pt x="24" y="293"/>
                    </a:lnTo>
                    <a:lnTo>
                      <a:pt x="26" y="295"/>
                    </a:lnTo>
                    <a:lnTo>
                      <a:pt x="28" y="298"/>
                    </a:lnTo>
                    <a:lnTo>
                      <a:pt x="31" y="300"/>
                    </a:lnTo>
                    <a:lnTo>
                      <a:pt x="36" y="300"/>
                    </a:lnTo>
                    <a:lnTo>
                      <a:pt x="38" y="305"/>
                    </a:lnTo>
                    <a:lnTo>
                      <a:pt x="40" y="305"/>
                    </a:lnTo>
                    <a:lnTo>
                      <a:pt x="45" y="307"/>
                    </a:lnTo>
                    <a:lnTo>
                      <a:pt x="50" y="309"/>
                    </a:lnTo>
                    <a:lnTo>
                      <a:pt x="52" y="309"/>
                    </a:lnTo>
                    <a:lnTo>
                      <a:pt x="57" y="312"/>
                    </a:lnTo>
                    <a:lnTo>
                      <a:pt x="59" y="312"/>
                    </a:lnTo>
                    <a:lnTo>
                      <a:pt x="64" y="314"/>
                    </a:lnTo>
                    <a:lnTo>
                      <a:pt x="66" y="314"/>
                    </a:lnTo>
                    <a:lnTo>
                      <a:pt x="71" y="314"/>
                    </a:lnTo>
                    <a:lnTo>
                      <a:pt x="73" y="314"/>
                    </a:lnTo>
                    <a:lnTo>
                      <a:pt x="76" y="314"/>
                    </a:lnTo>
                    <a:lnTo>
                      <a:pt x="78" y="314"/>
                    </a:lnTo>
                    <a:lnTo>
                      <a:pt x="83" y="314"/>
                    </a:lnTo>
                    <a:lnTo>
                      <a:pt x="88" y="314"/>
                    </a:lnTo>
                    <a:lnTo>
                      <a:pt x="90" y="314"/>
                    </a:lnTo>
                    <a:lnTo>
                      <a:pt x="92" y="314"/>
                    </a:lnTo>
                    <a:lnTo>
                      <a:pt x="95" y="314"/>
                    </a:lnTo>
                    <a:lnTo>
                      <a:pt x="97" y="314"/>
                    </a:lnTo>
                    <a:lnTo>
                      <a:pt x="99" y="314"/>
                    </a:lnTo>
                    <a:lnTo>
                      <a:pt x="102" y="314"/>
                    </a:lnTo>
                    <a:lnTo>
                      <a:pt x="104" y="314"/>
                    </a:lnTo>
                    <a:lnTo>
                      <a:pt x="104" y="312"/>
                    </a:lnTo>
                    <a:lnTo>
                      <a:pt x="106" y="312"/>
                    </a:lnTo>
                    <a:lnTo>
                      <a:pt x="109" y="312"/>
                    </a:lnTo>
                    <a:lnTo>
                      <a:pt x="109" y="309"/>
                    </a:lnTo>
                    <a:lnTo>
                      <a:pt x="109" y="312"/>
                    </a:lnTo>
                    <a:lnTo>
                      <a:pt x="109" y="314"/>
                    </a:lnTo>
                    <a:lnTo>
                      <a:pt x="109" y="317"/>
                    </a:lnTo>
                    <a:lnTo>
                      <a:pt x="109" y="319"/>
                    </a:lnTo>
                    <a:lnTo>
                      <a:pt x="109" y="324"/>
                    </a:lnTo>
                    <a:lnTo>
                      <a:pt x="109" y="326"/>
                    </a:lnTo>
                    <a:lnTo>
                      <a:pt x="111" y="331"/>
                    </a:lnTo>
                    <a:lnTo>
                      <a:pt x="111" y="333"/>
                    </a:lnTo>
                    <a:lnTo>
                      <a:pt x="111" y="338"/>
                    </a:lnTo>
                    <a:lnTo>
                      <a:pt x="114" y="340"/>
                    </a:lnTo>
                    <a:lnTo>
                      <a:pt x="116" y="345"/>
                    </a:lnTo>
                    <a:lnTo>
                      <a:pt x="118" y="347"/>
                    </a:lnTo>
                    <a:lnTo>
                      <a:pt x="121" y="350"/>
                    </a:lnTo>
                    <a:lnTo>
                      <a:pt x="123" y="354"/>
                    </a:lnTo>
                    <a:lnTo>
                      <a:pt x="125" y="357"/>
                    </a:lnTo>
                    <a:lnTo>
                      <a:pt x="128" y="359"/>
                    </a:lnTo>
                    <a:lnTo>
                      <a:pt x="132" y="364"/>
                    </a:lnTo>
                    <a:lnTo>
                      <a:pt x="135" y="366"/>
                    </a:lnTo>
                    <a:lnTo>
                      <a:pt x="137" y="369"/>
                    </a:lnTo>
                    <a:lnTo>
                      <a:pt x="142" y="371"/>
                    </a:lnTo>
                    <a:lnTo>
                      <a:pt x="147" y="373"/>
                    </a:lnTo>
                    <a:lnTo>
                      <a:pt x="149" y="376"/>
                    </a:lnTo>
                    <a:lnTo>
                      <a:pt x="154" y="378"/>
                    </a:lnTo>
                    <a:lnTo>
                      <a:pt x="158" y="380"/>
                    </a:lnTo>
                    <a:lnTo>
                      <a:pt x="163" y="383"/>
                    </a:lnTo>
                    <a:lnTo>
                      <a:pt x="168" y="385"/>
                    </a:lnTo>
                    <a:lnTo>
                      <a:pt x="173" y="385"/>
                    </a:lnTo>
                    <a:lnTo>
                      <a:pt x="180" y="387"/>
                    </a:lnTo>
                    <a:lnTo>
                      <a:pt x="184" y="387"/>
                    </a:lnTo>
                    <a:lnTo>
                      <a:pt x="189" y="390"/>
                    </a:lnTo>
                    <a:lnTo>
                      <a:pt x="194" y="392"/>
                    </a:lnTo>
                    <a:lnTo>
                      <a:pt x="201" y="392"/>
                    </a:lnTo>
                    <a:lnTo>
                      <a:pt x="206" y="392"/>
                    </a:lnTo>
                    <a:lnTo>
                      <a:pt x="210" y="394"/>
                    </a:lnTo>
                    <a:lnTo>
                      <a:pt x="215" y="394"/>
                    </a:lnTo>
                    <a:lnTo>
                      <a:pt x="217" y="394"/>
                    </a:lnTo>
                    <a:lnTo>
                      <a:pt x="222" y="394"/>
                    </a:lnTo>
                    <a:lnTo>
                      <a:pt x="225" y="394"/>
                    </a:lnTo>
                    <a:lnTo>
                      <a:pt x="227" y="394"/>
                    </a:lnTo>
                    <a:lnTo>
                      <a:pt x="229" y="394"/>
                    </a:lnTo>
                    <a:lnTo>
                      <a:pt x="234" y="394"/>
                    </a:lnTo>
                    <a:lnTo>
                      <a:pt x="236" y="394"/>
                    </a:lnTo>
                    <a:lnTo>
                      <a:pt x="239" y="394"/>
                    </a:lnTo>
                    <a:lnTo>
                      <a:pt x="243" y="394"/>
                    </a:lnTo>
                    <a:lnTo>
                      <a:pt x="248" y="394"/>
                    </a:lnTo>
                    <a:lnTo>
                      <a:pt x="251" y="394"/>
                    </a:lnTo>
                    <a:lnTo>
                      <a:pt x="253" y="392"/>
                    </a:lnTo>
                    <a:lnTo>
                      <a:pt x="255" y="392"/>
                    </a:lnTo>
                    <a:lnTo>
                      <a:pt x="260" y="392"/>
                    </a:lnTo>
                    <a:lnTo>
                      <a:pt x="265" y="392"/>
                    </a:lnTo>
                    <a:lnTo>
                      <a:pt x="267" y="392"/>
                    </a:lnTo>
                    <a:lnTo>
                      <a:pt x="269" y="390"/>
                    </a:lnTo>
                    <a:lnTo>
                      <a:pt x="272" y="390"/>
                    </a:lnTo>
                    <a:lnTo>
                      <a:pt x="277" y="387"/>
                    </a:lnTo>
                    <a:lnTo>
                      <a:pt x="279" y="387"/>
                    </a:lnTo>
                    <a:lnTo>
                      <a:pt x="281" y="387"/>
                    </a:lnTo>
                    <a:lnTo>
                      <a:pt x="286" y="385"/>
                    </a:lnTo>
                    <a:lnTo>
                      <a:pt x="291" y="385"/>
                    </a:lnTo>
                    <a:lnTo>
                      <a:pt x="293" y="383"/>
                    </a:lnTo>
                    <a:lnTo>
                      <a:pt x="295" y="380"/>
                    </a:lnTo>
                    <a:lnTo>
                      <a:pt x="298" y="380"/>
                    </a:lnTo>
                    <a:lnTo>
                      <a:pt x="302" y="380"/>
                    </a:lnTo>
                    <a:lnTo>
                      <a:pt x="302" y="378"/>
                    </a:lnTo>
                    <a:lnTo>
                      <a:pt x="305" y="380"/>
                    </a:lnTo>
                    <a:lnTo>
                      <a:pt x="307" y="380"/>
                    </a:lnTo>
                    <a:lnTo>
                      <a:pt x="307" y="383"/>
                    </a:lnTo>
                    <a:lnTo>
                      <a:pt x="307" y="385"/>
                    </a:lnTo>
                    <a:lnTo>
                      <a:pt x="310" y="385"/>
                    </a:lnTo>
                    <a:lnTo>
                      <a:pt x="310" y="387"/>
                    </a:lnTo>
                    <a:lnTo>
                      <a:pt x="312" y="387"/>
                    </a:lnTo>
                    <a:lnTo>
                      <a:pt x="314" y="390"/>
                    </a:lnTo>
                    <a:lnTo>
                      <a:pt x="314" y="392"/>
                    </a:lnTo>
                    <a:lnTo>
                      <a:pt x="317" y="394"/>
                    </a:lnTo>
                    <a:lnTo>
                      <a:pt x="319" y="394"/>
                    </a:lnTo>
                    <a:lnTo>
                      <a:pt x="319" y="397"/>
                    </a:lnTo>
                    <a:lnTo>
                      <a:pt x="321" y="397"/>
                    </a:lnTo>
                    <a:lnTo>
                      <a:pt x="324" y="397"/>
                    </a:lnTo>
                    <a:lnTo>
                      <a:pt x="326" y="399"/>
                    </a:lnTo>
                    <a:lnTo>
                      <a:pt x="328" y="402"/>
                    </a:lnTo>
                    <a:lnTo>
                      <a:pt x="331" y="402"/>
                    </a:lnTo>
                    <a:lnTo>
                      <a:pt x="331" y="404"/>
                    </a:lnTo>
                    <a:lnTo>
                      <a:pt x="333" y="404"/>
                    </a:lnTo>
                    <a:lnTo>
                      <a:pt x="336" y="404"/>
                    </a:lnTo>
                    <a:lnTo>
                      <a:pt x="338" y="404"/>
                    </a:lnTo>
                    <a:lnTo>
                      <a:pt x="340" y="406"/>
                    </a:lnTo>
                    <a:lnTo>
                      <a:pt x="343" y="406"/>
                    </a:lnTo>
                    <a:lnTo>
                      <a:pt x="345" y="409"/>
                    </a:lnTo>
                    <a:lnTo>
                      <a:pt x="347" y="409"/>
                    </a:lnTo>
                    <a:lnTo>
                      <a:pt x="350" y="409"/>
                    </a:lnTo>
                    <a:lnTo>
                      <a:pt x="354" y="409"/>
                    </a:lnTo>
                    <a:lnTo>
                      <a:pt x="357" y="409"/>
                    </a:lnTo>
                    <a:lnTo>
                      <a:pt x="362" y="409"/>
                    </a:lnTo>
                    <a:lnTo>
                      <a:pt x="364" y="409"/>
                    </a:lnTo>
                    <a:lnTo>
                      <a:pt x="366" y="409"/>
                    </a:lnTo>
                    <a:lnTo>
                      <a:pt x="371" y="409"/>
                    </a:lnTo>
                    <a:lnTo>
                      <a:pt x="373" y="409"/>
                    </a:lnTo>
                    <a:lnTo>
                      <a:pt x="376" y="409"/>
                    </a:lnTo>
                    <a:lnTo>
                      <a:pt x="378" y="409"/>
                    </a:lnTo>
                    <a:lnTo>
                      <a:pt x="383" y="406"/>
                    </a:lnTo>
                    <a:lnTo>
                      <a:pt x="385" y="406"/>
                    </a:lnTo>
                    <a:lnTo>
                      <a:pt x="388" y="404"/>
                    </a:lnTo>
                    <a:lnTo>
                      <a:pt x="390" y="404"/>
                    </a:lnTo>
                    <a:lnTo>
                      <a:pt x="395" y="404"/>
                    </a:lnTo>
                    <a:lnTo>
                      <a:pt x="395" y="402"/>
                    </a:lnTo>
                    <a:lnTo>
                      <a:pt x="399" y="402"/>
                    </a:lnTo>
                    <a:lnTo>
                      <a:pt x="402" y="399"/>
                    </a:lnTo>
                    <a:lnTo>
                      <a:pt x="404" y="397"/>
                    </a:lnTo>
                    <a:lnTo>
                      <a:pt x="406" y="397"/>
                    </a:lnTo>
                    <a:lnTo>
                      <a:pt x="409" y="392"/>
                    </a:lnTo>
                    <a:lnTo>
                      <a:pt x="411" y="392"/>
                    </a:lnTo>
                    <a:lnTo>
                      <a:pt x="411" y="390"/>
                    </a:lnTo>
                    <a:lnTo>
                      <a:pt x="414" y="387"/>
                    </a:lnTo>
                    <a:lnTo>
                      <a:pt x="416" y="385"/>
                    </a:lnTo>
                    <a:lnTo>
                      <a:pt x="418" y="383"/>
                    </a:lnTo>
                    <a:lnTo>
                      <a:pt x="421" y="380"/>
                    </a:lnTo>
                    <a:lnTo>
                      <a:pt x="421" y="378"/>
                    </a:lnTo>
                    <a:lnTo>
                      <a:pt x="421" y="376"/>
                    </a:lnTo>
                    <a:lnTo>
                      <a:pt x="423" y="373"/>
                    </a:lnTo>
                    <a:lnTo>
                      <a:pt x="425" y="371"/>
                    </a:lnTo>
                    <a:lnTo>
                      <a:pt x="425" y="369"/>
                    </a:lnTo>
                    <a:lnTo>
                      <a:pt x="425" y="364"/>
                    </a:lnTo>
                    <a:lnTo>
                      <a:pt x="425" y="361"/>
                    </a:lnTo>
                    <a:lnTo>
                      <a:pt x="425" y="359"/>
                    </a:lnTo>
                    <a:lnTo>
                      <a:pt x="425" y="357"/>
                    </a:lnTo>
                    <a:lnTo>
                      <a:pt x="425" y="354"/>
                    </a:lnTo>
                    <a:lnTo>
                      <a:pt x="425" y="352"/>
                    </a:lnTo>
                    <a:lnTo>
                      <a:pt x="425" y="350"/>
                    </a:lnTo>
                    <a:lnTo>
                      <a:pt x="428" y="350"/>
                    </a:lnTo>
                    <a:lnTo>
                      <a:pt x="430" y="350"/>
                    </a:lnTo>
                    <a:lnTo>
                      <a:pt x="432" y="352"/>
                    </a:lnTo>
                    <a:lnTo>
                      <a:pt x="435" y="352"/>
                    </a:lnTo>
                    <a:lnTo>
                      <a:pt x="435" y="354"/>
                    </a:lnTo>
                    <a:lnTo>
                      <a:pt x="437" y="354"/>
                    </a:lnTo>
                    <a:lnTo>
                      <a:pt x="439" y="354"/>
                    </a:lnTo>
                    <a:lnTo>
                      <a:pt x="442" y="354"/>
                    </a:lnTo>
                    <a:lnTo>
                      <a:pt x="444" y="357"/>
                    </a:lnTo>
                    <a:lnTo>
                      <a:pt x="447" y="357"/>
                    </a:lnTo>
                    <a:lnTo>
                      <a:pt x="449" y="357"/>
                    </a:lnTo>
                    <a:lnTo>
                      <a:pt x="449" y="359"/>
                    </a:lnTo>
                    <a:lnTo>
                      <a:pt x="451" y="359"/>
                    </a:lnTo>
                    <a:lnTo>
                      <a:pt x="454" y="359"/>
                    </a:lnTo>
                    <a:lnTo>
                      <a:pt x="456" y="359"/>
                    </a:lnTo>
                    <a:lnTo>
                      <a:pt x="461" y="359"/>
                    </a:lnTo>
                    <a:lnTo>
                      <a:pt x="465" y="359"/>
                    </a:lnTo>
                    <a:lnTo>
                      <a:pt x="470" y="359"/>
                    </a:lnTo>
                    <a:lnTo>
                      <a:pt x="473" y="359"/>
                    </a:lnTo>
                    <a:lnTo>
                      <a:pt x="477" y="359"/>
                    </a:lnTo>
                    <a:lnTo>
                      <a:pt x="482" y="359"/>
                    </a:lnTo>
                    <a:lnTo>
                      <a:pt x="484" y="359"/>
                    </a:lnTo>
                    <a:lnTo>
                      <a:pt x="489" y="359"/>
                    </a:lnTo>
                    <a:lnTo>
                      <a:pt x="494" y="359"/>
                    </a:lnTo>
                    <a:lnTo>
                      <a:pt x="496" y="357"/>
                    </a:lnTo>
                    <a:lnTo>
                      <a:pt x="501" y="354"/>
                    </a:lnTo>
                    <a:lnTo>
                      <a:pt x="506" y="354"/>
                    </a:lnTo>
                    <a:lnTo>
                      <a:pt x="508" y="354"/>
                    </a:lnTo>
                    <a:lnTo>
                      <a:pt x="513" y="352"/>
                    </a:lnTo>
                    <a:lnTo>
                      <a:pt x="515" y="350"/>
                    </a:lnTo>
                    <a:lnTo>
                      <a:pt x="517" y="347"/>
                    </a:lnTo>
                    <a:lnTo>
                      <a:pt x="522" y="347"/>
                    </a:lnTo>
                    <a:lnTo>
                      <a:pt x="527" y="345"/>
                    </a:lnTo>
                    <a:lnTo>
                      <a:pt x="527" y="343"/>
                    </a:lnTo>
                    <a:lnTo>
                      <a:pt x="529" y="338"/>
                    </a:lnTo>
                    <a:lnTo>
                      <a:pt x="534" y="338"/>
                    </a:lnTo>
                    <a:lnTo>
                      <a:pt x="536" y="333"/>
                    </a:lnTo>
                    <a:lnTo>
                      <a:pt x="539" y="331"/>
                    </a:lnTo>
                    <a:lnTo>
                      <a:pt x="541" y="328"/>
                    </a:lnTo>
                    <a:lnTo>
                      <a:pt x="543" y="326"/>
                    </a:lnTo>
                    <a:lnTo>
                      <a:pt x="546" y="321"/>
                    </a:lnTo>
                    <a:lnTo>
                      <a:pt x="548" y="319"/>
                    </a:lnTo>
                    <a:lnTo>
                      <a:pt x="548" y="317"/>
                    </a:lnTo>
                    <a:lnTo>
                      <a:pt x="551" y="314"/>
                    </a:lnTo>
                    <a:lnTo>
                      <a:pt x="551" y="309"/>
                    </a:lnTo>
                    <a:lnTo>
                      <a:pt x="553" y="305"/>
                    </a:lnTo>
                    <a:lnTo>
                      <a:pt x="553" y="300"/>
                    </a:lnTo>
                    <a:lnTo>
                      <a:pt x="555" y="300"/>
                    </a:lnTo>
                    <a:lnTo>
                      <a:pt x="555" y="295"/>
                    </a:lnTo>
                    <a:lnTo>
                      <a:pt x="555" y="293"/>
                    </a:lnTo>
                    <a:lnTo>
                      <a:pt x="555" y="291"/>
                    </a:lnTo>
                    <a:lnTo>
                      <a:pt x="555" y="288"/>
                    </a:lnTo>
                    <a:lnTo>
                      <a:pt x="555" y="286"/>
                    </a:lnTo>
                    <a:lnTo>
                      <a:pt x="555" y="283"/>
                    </a:lnTo>
                    <a:lnTo>
                      <a:pt x="555" y="281"/>
                    </a:lnTo>
                    <a:lnTo>
                      <a:pt x="553" y="279"/>
                    </a:lnTo>
                    <a:lnTo>
                      <a:pt x="553" y="276"/>
                    </a:lnTo>
                    <a:lnTo>
                      <a:pt x="553" y="274"/>
                    </a:lnTo>
                    <a:lnTo>
                      <a:pt x="551" y="272"/>
                    </a:lnTo>
                    <a:lnTo>
                      <a:pt x="551" y="267"/>
                    </a:lnTo>
                    <a:lnTo>
                      <a:pt x="548" y="262"/>
                    </a:lnTo>
                    <a:lnTo>
                      <a:pt x="548" y="260"/>
                    </a:lnTo>
                    <a:lnTo>
                      <a:pt x="546" y="257"/>
                    </a:lnTo>
                    <a:lnTo>
                      <a:pt x="543" y="255"/>
                    </a:lnTo>
                    <a:lnTo>
                      <a:pt x="541" y="253"/>
                    </a:lnTo>
                    <a:lnTo>
                      <a:pt x="539" y="250"/>
                    </a:lnTo>
                    <a:lnTo>
                      <a:pt x="539" y="248"/>
                    </a:lnTo>
                    <a:lnTo>
                      <a:pt x="536" y="246"/>
                    </a:lnTo>
                    <a:lnTo>
                      <a:pt x="534" y="246"/>
                    </a:lnTo>
                    <a:lnTo>
                      <a:pt x="534" y="243"/>
                    </a:lnTo>
                    <a:lnTo>
                      <a:pt x="532" y="241"/>
                    </a:lnTo>
                    <a:lnTo>
                      <a:pt x="529" y="241"/>
                    </a:lnTo>
                    <a:lnTo>
                      <a:pt x="532" y="239"/>
                    </a:lnTo>
                    <a:lnTo>
                      <a:pt x="534" y="239"/>
                    </a:lnTo>
                    <a:lnTo>
                      <a:pt x="539" y="239"/>
                    </a:lnTo>
                    <a:lnTo>
                      <a:pt x="539" y="236"/>
                    </a:lnTo>
                    <a:lnTo>
                      <a:pt x="543" y="236"/>
                    </a:lnTo>
                    <a:lnTo>
                      <a:pt x="546" y="234"/>
                    </a:lnTo>
                    <a:lnTo>
                      <a:pt x="548" y="234"/>
                    </a:lnTo>
                    <a:lnTo>
                      <a:pt x="551" y="231"/>
                    </a:lnTo>
                    <a:lnTo>
                      <a:pt x="551" y="229"/>
                    </a:lnTo>
                    <a:lnTo>
                      <a:pt x="555" y="229"/>
                    </a:lnTo>
                    <a:lnTo>
                      <a:pt x="555" y="227"/>
                    </a:lnTo>
                    <a:lnTo>
                      <a:pt x="558" y="224"/>
                    </a:lnTo>
                    <a:lnTo>
                      <a:pt x="560" y="224"/>
                    </a:lnTo>
                    <a:lnTo>
                      <a:pt x="562" y="222"/>
                    </a:lnTo>
                    <a:lnTo>
                      <a:pt x="565" y="222"/>
                    </a:lnTo>
                    <a:lnTo>
                      <a:pt x="567" y="220"/>
                    </a:lnTo>
                    <a:lnTo>
                      <a:pt x="569" y="217"/>
                    </a:lnTo>
                    <a:lnTo>
                      <a:pt x="569" y="215"/>
                    </a:lnTo>
                    <a:lnTo>
                      <a:pt x="572" y="213"/>
                    </a:lnTo>
                    <a:lnTo>
                      <a:pt x="574" y="210"/>
                    </a:lnTo>
                    <a:lnTo>
                      <a:pt x="576" y="208"/>
                    </a:lnTo>
                    <a:lnTo>
                      <a:pt x="579" y="203"/>
                    </a:lnTo>
                    <a:lnTo>
                      <a:pt x="581" y="201"/>
                    </a:lnTo>
                    <a:lnTo>
                      <a:pt x="581" y="196"/>
                    </a:lnTo>
                    <a:lnTo>
                      <a:pt x="584" y="196"/>
                    </a:lnTo>
                    <a:lnTo>
                      <a:pt x="586" y="191"/>
                    </a:lnTo>
                    <a:lnTo>
                      <a:pt x="586" y="189"/>
                    </a:lnTo>
                    <a:lnTo>
                      <a:pt x="586" y="187"/>
                    </a:lnTo>
                    <a:lnTo>
                      <a:pt x="588" y="184"/>
                    </a:lnTo>
                    <a:lnTo>
                      <a:pt x="588" y="182"/>
                    </a:lnTo>
                    <a:lnTo>
                      <a:pt x="591" y="177"/>
                    </a:lnTo>
                    <a:lnTo>
                      <a:pt x="591" y="175"/>
                    </a:lnTo>
                    <a:lnTo>
                      <a:pt x="591" y="170"/>
                    </a:lnTo>
                    <a:lnTo>
                      <a:pt x="591" y="168"/>
                    </a:lnTo>
                    <a:lnTo>
                      <a:pt x="591" y="163"/>
                    </a:lnTo>
                    <a:lnTo>
                      <a:pt x="591" y="158"/>
                    </a:lnTo>
                    <a:lnTo>
                      <a:pt x="591" y="156"/>
                    </a:lnTo>
                    <a:lnTo>
                      <a:pt x="591" y="151"/>
                    </a:lnTo>
                    <a:lnTo>
                      <a:pt x="591" y="149"/>
                    </a:lnTo>
                    <a:lnTo>
                      <a:pt x="591" y="144"/>
                    </a:lnTo>
                    <a:lnTo>
                      <a:pt x="588" y="142"/>
                    </a:lnTo>
                    <a:lnTo>
                      <a:pt x="588" y="137"/>
                    </a:lnTo>
                    <a:lnTo>
                      <a:pt x="586" y="135"/>
                    </a:lnTo>
                    <a:lnTo>
                      <a:pt x="586" y="132"/>
                    </a:lnTo>
                    <a:lnTo>
                      <a:pt x="584" y="128"/>
                    </a:lnTo>
                    <a:lnTo>
                      <a:pt x="581" y="125"/>
                    </a:lnTo>
                    <a:lnTo>
                      <a:pt x="579" y="123"/>
                    </a:lnTo>
                    <a:lnTo>
                      <a:pt x="576" y="120"/>
                    </a:lnTo>
                    <a:lnTo>
                      <a:pt x="576" y="116"/>
                    </a:lnTo>
                    <a:lnTo>
                      <a:pt x="572" y="113"/>
                    </a:lnTo>
                    <a:lnTo>
                      <a:pt x="572" y="111"/>
                    </a:lnTo>
                    <a:lnTo>
                      <a:pt x="569" y="109"/>
                    </a:lnTo>
                    <a:lnTo>
                      <a:pt x="565" y="106"/>
                    </a:lnTo>
                    <a:lnTo>
                      <a:pt x="562" y="104"/>
                    </a:lnTo>
                    <a:lnTo>
                      <a:pt x="560" y="104"/>
                    </a:lnTo>
                    <a:lnTo>
                      <a:pt x="555" y="99"/>
                    </a:lnTo>
                    <a:lnTo>
                      <a:pt x="553" y="99"/>
                    </a:lnTo>
                    <a:lnTo>
                      <a:pt x="551" y="97"/>
                    </a:lnTo>
                    <a:lnTo>
                      <a:pt x="548" y="97"/>
                    </a:lnTo>
                    <a:lnTo>
                      <a:pt x="543" y="94"/>
                    </a:lnTo>
                    <a:lnTo>
                      <a:pt x="539" y="94"/>
                    </a:lnTo>
                    <a:lnTo>
                      <a:pt x="536" y="94"/>
                    </a:lnTo>
                    <a:lnTo>
                      <a:pt x="534" y="92"/>
                    </a:lnTo>
                    <a:lnTo>
                      <a:pt x="532" y="92"/>
                    </a:lnTo>
                    <a:lnTo>
                      <a:pt x="529" y="92"/>
                    </a:lnTo>
                    <a:lnTo>
                      <a:pt x="527" y="92"/>
                    </a:lnTo>
                    <a:lnTo>
                      <a:pt x="525" y="92"/>
                    </a:lnTo>
                    <a:lnTo>
                      <a:pt x="522" y="92"/>
                    </a:lnTo>
                    <a:lnTo>
                      <a:pt x="525" y="92"/>
                    </a:lnTo>
                    <a:lnTo>
                      <a:pt x="525" y="90"/>
                    </a:lnTo>
                    <a:lnTo>
                      <a:pt x="525" y="87"/>
                    </a:lnTo>
                    <a:lnTo>
                      <a:pt x="525" y="85"/>
                    </a:lnTo>
                    <a:lnTo>
                      <a:pt x="525" y="83"/>
                    </a:lnTo>
                    <a:lnTo>
                      <a:pt x="522" y="83"/>
                    </a:lnTo>
                    <a:lnTo>
                      <a:pt x="522" y="80"/>
                    </a:lnTo>
                    <a:lnTo>
                      <a:pt x="522" y="78"/>
                    </a:lnTo>
                    <a:lnTo>
                      <a:pt x="522" y="76"/>
                    </a:lnTo>
                    <a:lnTo>
                      <a:pt x="522" y="71"/>
                    </a:lnTo>
                    <a:lnTo>
                      <a:pt x="520" y="66"/>
                    </a:lnTo>
                    <a:lnTo>
                      <a:pt x="517" y="64"/>
                    </a:lnTo>
                    <a:lnTo>
                      <a:pt x="517" y="59"/>
                    </a:lnTo>
                    <a:lnTo>
                      <a:pt x="513" y="54"/>
                    </a:lnTo>
                    <a:lnTo>
                      <a:pt x="510" y="50"/>
                    </a:lnTo>
                    <a:lnTo>
                      <a:pt x="508" y="47"/>
                    </a:lnTo>
                    <a:lnTo>
                      <a:pt x="506" y="42"/>
                    </a:lnTo>
                    <a:lnTo>
                      <a:pt x="501" y="40"/>
                    </a:lnTo>
                    <a:lnTo>
                      <a:pt x="496" y="38"/>
                    </a:lnTo>
                    <a:lnTo>
                      <a:pt x="491" y="33"/>
                    </a:lnTo>
                    <a:lnTo>
                      <a:pt x="489" y="28"/>
                    </a:lnTo>
                    <a:lnTo>
                      <a:pt x="484" y="26"/>
                    </a:lnTo>
                    <a:lnTo>
                      <a:pt x="480" y="24"/>
                    </a:lnTo>
                    <a:lnTo>
                      <a:pt x="473" y="21"/>
                    </a:lnTo>
                    <a:lnTo>
                      <a:pt x="468" y="19"/>
                    </a:lnTo>
                    <a:lnTo>
                      <a:pt x="463" y="16"/>
                    </a:lnTo>
                    <a:lnTo>
                      <a:pt x="456" y="12"/>
                    </a:lnTo>
                    <a:lnTo>
                      <a:pt x="451" y="12"/>
                    </a:lnTo>
                    <a:lnTo>
                      <a:pt x="444" y="9"/>
                    </a:lnTo>
                    <a:lnTo>
                      <a:pt x="437" y="7"/>
                    </a:lnTo>
                    <a:lnTo>
                      <a:pt x="432" y="5"/>
                    </a:lnTo>
                    <a:lnTo>
                      <a:pt x="425" y="5"/>
                    </a:lnTo>
                    <a:lnTo>
                      <a:pt x="418" y="5"/>
                    </a:lnTo>
                    <a:lnTo>
                      <a:pt x="411" y="2"/>
                    </a:lnTo>
                    <a:lnTo>
                      <a:pt x="404" y="0"/>
                    </a:lnTo>
                    <a:lnTo>
                      <a:pt x="399" y="0"/>
                    </a:lnTo>
                    <a:lnTo>
                      <a:pt x="390" y="0"/>
                    </a:lnTo>
                    <a:lnTo>
                      <a:pt x="383" y="0"/>
                    </a:lnTo>
                    <a:lnTo>
                      <a:pt x="376" y="0"/>
                    </a:lnTo>
                    <a:lnTo>
                      <a:pt x="371" y="0"/>
                    </a:lnTo>
                    <a:lnTo>
                      <a:pt x="362" y="0"/>
                    </a:lnTo>
                    <a:lnTo>
                      <a:pt x="359" y="0"/>
                    </a:lnTo>
                    <a:lnTo>
                      <a:pt x="354" y="0"/>
                    </a:lnTo>
                    <a:lnTo>
                      <a:pt x="352" y="2"/>
                    </a:lnTo>
                    <a:lnTo>
                      <a:pt x="350" y="2"/>
                    </a:lnTo>
                    <a:lnTo>
                      <a:pt x="345" y="2"/>
                    </a:lnTo>
                    <a:lnTo>
                      <a:pt x="340" y="5"/>
                    </a:lnTo>
                    <a:lnTo>
                      <a:pt x="338" y="5"/>
                    </a:lnTo>
                    <a:lnTo>
                      <a:pt x="336" y="5"/>
                    </a:lnTo>
                    <a:lnTo>
                      <a:pt x="331" y="5"/>
                    </a:lnTo>
                    <a:lnTo>
                      <a:pt x="328" y="5"/>
                    </a:lnTo>
                    <a:lnTo>
                      <a:pt x="326" y="7"/>
                    </a:lnTo>
                    <a:lnTo>
                      <a:pt x="321" y="7"/>
                    </a:lnTo>
                    <a:lnTo>
                      <a:pt x="319" y="7"/>
                    </a:lnTo>
                    <a:lnTo>
                      <a:pt x="314" y="9"/>
                    </a:lnTo>
                    <a:lnTo>
                      <a:pt x="312" y="9"/>
                    </a:lnTo>
                    <a:lnTo>
                      <a:pt x="310" y="12"/>
                    </a:lnTo>
                    <a:lnTo>
                      <a:pt x="307" y="12"/>
                    </a:lnTo>
                    <a:lnTo>
                      <a:pt x="305" y="12"/>
                    </a:lnTo>
                    <a:lnTo>
                      <a:pt x="302" y="14"/>
                    </a:lnTo>
                    <a:lnTo>
                      <a:pt x="298" y="16"/>
                    </a:lnTo>
                    <a:lnTo>
                      <a:pt x="295" y="16"/>
                    </a:lnTo>
                    <a:lnTo>
                      <a:pt x="293" y="19"/>
                    </a:lnTo>
                    <a:lnTo>
                      <a:pt x="291" y="19"/>
                    </a:lnTo>
                    <a:lnTo>
                      <a:pt x="288" y="21"/>
                    </a:lnTo>
                    <a:lnTo>
                      <a:pt x="286" y="21"/>
                    </a:lnTo>
                    <a:lnTo>
                      <a:pt x="284" y="24"/>
                    </a:lnTo>
                    <a:lnTo>
                      <a:pt x="281" y="24"/>
                    </a:lnTo>
                    <a:lnTo>
                      <a:pt x="279" y="26"/>
                    </a:lnTo>
                    <a:lnTo>
                      <a:pt x="277" y="28"/>
                    </a:lnTo>
                    <a:lnTo>
                      <a:pt x="274" y="28"/>
                    </a:lnTo>
                    <a:lnTo>
                      <a:pt x="272" y="31"/>
                    </a:lnTo>
                    <a:lnTo>
                      <a:pt x="269" y="33"/>
                    </a:lnTo>
                    <a:close/>
                  </a:path>
                </a:pathLst>
              </a:custGeom>
              <a:solidFill>
                <a:srgbClr val="5D7695"/>
              </a:solidFill>
              <a:ln w="9525">
                <a:noFill/>
                <a:round/>
                <a:headEnd/>
                <a:tailEnd/>
              </a:ln>
            </p:spPr>
            <p:txBody>
              <a:bodyPr/>
              <a:lstStyle/>
              <a:p>
                <a:endParaRPr lang="zh-CN" altLang="en-US">
                  <a:latin typeface="微软雅黑" pitchFamily="34" charset="-122"/>
                  <a:ea typeface="微软雅黑" pitchFamily="34" charset="-122"/>
                </a:endParaRPr>
              </a:p>
            </p:txBody>
          </p:sp>
          <p:sp>
            <p:nvSpPr>
              <p:cNvPr id="183" name="Freeform 12"/>
              <p:cNvSpPr>
                <a:spLocks/>
              </p:cNvSpPr>
              <p:nvPr/>
            </p:nvSpPr>
            <p:spPr bwMode="auto">
              <a:xfrm>
                <a:off x="1970" y="1348"/>
                <a:ext cx="591" cy="409"/>
              </a:xfrm>
              <a:custGeom>
                <a:avLst/>
                <a:gdLst>
                  <a:gd name="T0" fmla="*/ 262 w 591"/>
                  <a:gd name="T1" fmla="*/ 26 h 409"/>
                  <a:gd name="T2" fmla="*/ 253 w 591"/>
                  <a:gd name="T3" fmla="*/ 21 h 409"/>
                  <a:gd name="T4" fmla="*/ 236 w 591"/>
                  <a:gd name="T5" fmla="*/ 19 h 409"/>
                  <a:gd name="T6" fmla="*/ 208 w 591"/>
                  <a:gd name="T7" fmla="*/ 26 h 409"/>
                  <a:gd name="T8" fmla="*/ 184 w 591"/>
                  <a:gd name="T9" fmla="*/ 47 h 409"/>
                  <a:gd name="T10" fmla="*/ 177 w 591"/>
                  <a:gd name="T11" fmla="*/ 66 h 409"/>
                  <a:gd name="T12" fmla="*/ 173 w 591"/>
                  <a:gd name="T13" fmla="*/ 66 h 409"/>
                  <a:gd name="T14" fmla="*/ 163 w 591"/>
                  <a:gd name="T15" fmla="*/ 64 h 409"/>
                  <a:gd name="T16" fmla="*/ 154 w 591"/>
                  <a:gd name="T17" fmla="*/ 59 h 409"/>
                  <a:gd name="T18" fmla="*/ 111 w 591"/>
                  <a:gd name="T19" fmla="*/ 61 h 409"/>
                  <a:gd name="T20" fmla="*/ 71 w 591"/>
                  <a:gd name="T21" fmla="*/ 83 h 409"/>
                  <a:gd name="T22" fmla="*/ 50 w 591"/>
                  <a:gd name="T23" fmla="*/ 120 h 409"/>
                  <a:gd name="T24" fmla="*/ 50 w 591"/>
                  <a:gd name="T25" fmla="*/ 142 h 409"/>
                  <a:gd name="T26" fmla="*/ 54 w 591"/>
                  <a:gd name="T27" fmla="*/ 165 h 409"/>
                  <a:gd name="T28" fmla="*/ 52 w 591"/>
                  <a:gd name="T29" fmla="*/ 179 h 409"/>
                  <a:gd name="T30" fmla="*/ 26 w 591"/>
                  <a:gd name="T31" fmla="*/ 194 h 409"/>
                  <a:gd name="T32" fmla="*/ 7 w 591"/>
                  <a:gd name="T33" fmla="*/ 215 h 409"/>
                  <a:gd name="T34" fmla="*/ 0 w 591"/>
                  <a:gd name="T35" fmla="*/ 248 h 409"/>
                  <a:gd name="T36" fmla="*/ 14 w 591"/>
                  <a:gd name="T37" fmla="*/ 281 h 409"/>
                  <a:gd name="T38" fmla="*/ 45 w 591"/>
                  <a:gd name="T39" fmla="*/ 305 h 409"/>
                  <a:gd name="T40" fmla="*/ 76 w 591"/>
                  <a:gd name="T41" fmla="*/ 314 h 409"/>
                  <a:gd name="T42" fmla="*/ 97 w 591"/>
                  <a:gd name="T43" fmla="*/ 314 h 409"/>
                  <a:gd name="T44" fmla="*/ 109 w 591"/>
                  <a:gd name="T45" fmla="*/ 309 h 409"/>
                  <a:gd name="T46" fmla="*/ 111 w 591"/>
                  <a:gd name="T47" fmla="*/ 335 h 409"/>
                  <a:gd name="T48" fmla="*/ 142 w 591"/>
                  <a:gd name="T49" fmla="*/ 369 h 409"/>
                  <a:gd name="T50" fmla="*/ 194 w 591"/>
                  <a:gd name="T51" fmla="*/ 390 h 409"/>
                  <a:gd name="T52" fmla="*/ 236 w 591"/>
                  <a:gd name="T53" fmla="*/ 395 h 409"/>
                  <a:gd name="T54" fmla="*/ 269 w 591"/>
                  <a:gd name="T55" fmla="*/ 390 h 409"/>
                  <a:gd name="T56" fmla="*/ 302 w 591"/>
                  <a:gd name="T57" fmla="*/ 378 h 409"/>
                  <a:gd name="T58" fmla="*/ 314 w 591"/>
                  <a:gd name="T59" fmla="*/ 390 h 409"/>
                  <a:gd name="T60" fmla="*/ 331 w 591"/>
                  <a:gd name="T61" fmla="*/ 402 h 409"/>
                  <a:gd name="T62" fmla="*/ 350 w 591"/>
                  <a:gd name="T63" fmla="*/ 409 h 409"/>
                  <a:gd name="T64" fmla="*/ 385 w 591"/>
                  <a:gd name="T65" fmla="*/ 406 h 409"/>
                  <a:gd name="T66" fmla="*/ 411 w 591"/>
                  <a:gd name="T67" fmla="*/ 390 h 409"/>
                  <a:gd name="T68" fmla="*/ 425 w 591"/>
                  <a:gd name="T69" fmla="*/ 364 h 409"/>
                  <a:gd name="T70" fmla="*/ 425 w 591"/>
                  <a:gd name="T71" fmla="*/ 350 h 409"/>
                  <a:gd name="T72" fmla="*/ 432 w 591"/>
                  <a:gd name="T73" fmla="*/ 352 h 409"/>
                  <a:gd name="T74" fmla="*/ 444 w 591"/>
                  <a:gd name="T75" fmla="*/ 357 h 409"/>
                  <a:gd name="T76" fmla="*/ 461 w 591"/>
                  <a:gd name="T77" fmla="*/ 359 h 409"/>
                  <a:gd name="T78" fmla="*/ 506 w 591"/>
                  <a:gd name="T79" fmla="*/ 354 h 409"/>
                  <a:gd name="T80" fmla="*/ 539 w 591"/>
                  <a:gd name="T81" fmla="*/ 331 h 409"/>
                  <a:gd name="T82" fmla="*/ 555 w 591"/>
                  <a:gd name="T83" fmla="*/ 298 h 409"/>
                  <a:gd name="T84" fmla="*/ 553 w 591"/>
                  <a:gd name="T85" fmla="*/ 274 h 409"/>
                  <a:gd name="T86" fmla="*/ 541 w 591"/>
                  <a:gd name="T87" fmla="*/ 250 h 409"/>
                  <a:gd name="T88" fmla="*/ 539 w 591"/>
                  <a:gd name="T89" fmla="*/ 236 h 409"/>
                  <a:gd name="T90" fmla="*/ 565 w 591"/>
                  <a:gd name="T91" fmla="*/ 220 h 409"/>
                  <a:gd name="T92" fmla="*/ 581 w 591"/>
                  <a:gd name="T93" fmla="*/ 196 h 409"/>
                  <a:gd name="T94" fmla="*/ 591 w 591"/>
                  <a:gd name="T95" fmla="*/ 163 h 409"/>
                  <a:gd name="T96" fmla="*/ 581 w 591"/>
                  <a:gd name="T97" fmla="*/ 125 h 409"/>
                  <a:gd name="T98" fmla="*/ 553 w 591"/>
                  <a:gd name="T99" fmla="*/ 99 h 409"/>
                  <a:gd name="T100" fmla="*/ 527 w 591"/>
                  <a:gd name="T101" fmla="*/ 92 h 409"/>
                  <a:gd name="T102" fmla="*/ 525 w 591"/>
                  <a:gd name="T103" fmla="*/ 83 h 409"/>
                  <a:gd name="T104" fmla="*/ 508 w 591"/>
                  <a:gd name="T105" fmla="*/ 47 h 409"/>
                  <a:gd name="T106" fmla="*/ 456 w 591"/>
                  <a:gd name="T107" fmla="*/ 12 h 409"/>
                  <a:gd name="T108" fmla="*/ 383 w 591"/>
                  <a:gd name="T109" fmla="*/ 0 h 409"/>
                  <a:gd name="T110" fmla="*/ 336 w 591"/>
                  <a:gd name="T111" fmla="*/ 5 h 409"/>
                  <a:gd name="T112" fmla="*/ 302 w 591"/>
                  <a:gd name="T113" fmla="*/ 12 h 409"/>
                  <a:gd name="T114" fmla="*/ 274 w 591"/>
                  <a:gd name="T115" fmla="*/ 28 h 4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1"/>
                  <a:gd name="T175" fmla="*/ 0 h 409"/>
                  <a:gd name="T176" fmla="*/ 591 w 591"/>
                  <a:gd name="T177" fmla="*/ 409 h 4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1" h="409">
                    <a:moveTo>
                      <a:pt x="269" y="31"/>
                    </a:moveTo>
                    <a:lnTo>
                      <a:pt x="269" y="31"/>
                    </a:lnTo>
                    <a:lnTo>
                      <a:pt x="267" y="28"/>
                    </a:lnTo>
                    <a:lnTo>
                      <a:pt x="265" y="28"/>
                    </a:lnTo>
                    <a:lnTo>
                      <a:pt x="265" y="26"/>
                    </a:lnTo>
                    <a:lnTo>
                      <a:pt x="262" y="26"/>
                    </a:lnTo>
                    <a:lnTo>
                      <a:pt x="260" y="26"/>
                    </a:lnTo>
                    <a:lnTo>
                      <a:pt x="260" y="24"/>
                    </a:lnTo>
                    <a:lnTo>
                      <a:pt x="258" y="24"/>
                    </a:lnTo>
                    <a:lnTo>
                      <a:pt x="255" y="21"/>
                    </a:lnTo>
                    <a:lnTo>
                      <a:pt x="253" y="21"/>
                    </a:lnTo>
                    <a:lnTo>
                      <a:pt x="251" y="21"/>
                    </a:lnTo>
                    <a:lnTo>
                      <a:pt x="248" y="21"/>
                    </a:lnTo>
                    <a:lnTo>
                      <a:pt x="248" y="19"/>
                    </a:lnTo>
                    <a:lnTo>
                      <a:pt x="246" y="19"/>
                    </a:lnTo>
                    <a:lnTo>
                      <a:pt x="243" y="19"/>
                    </a:lnTo>
                    <a:lnTo>
                      <a:pt x="239" y="19"/>
                    </a:lnTo>
                    <a:lnTo>
                      <a:pt x="236" y="19"/>
                    </a:lnTo>
                    <a:lnTo>
                      <a:pt x="234" y="19"/>
                    </a:lnTo>
                    <a:lnTo>
                      <a:pt x="232" y="19"/>
                    </a:lnTo>
                    <a:lnTo>
                      <a:pt x="229" y="19"/>
                    </a:lnTo>
                    <a:lnTo>
                      <a:pt x="227" y="19"/>
                    </a:lnTo>
                    <a:lnTo>
                      <a:pt x="222" y="21"/>
                    </a:lnTo>
                    <a:lnTo>
                      <a:pt x="217" y="21"/>
                    </a:lnTo>
                    <a:lnTo>
                      <a:pt x="215" y="21"/>
                    </a:lnTo>
                    <a:lnTo>
                      <a:pt x="213" y="24"/>
                    </a:lnTo>
                    <a:lnTo>
                      <a:pt x="210" y="26"/>
                    </a:lnTo>
                    <a:lnTo>
                      <a:pt x="208" y="26"/>
                    </a:lnTo>
                    <a:lnTo>
                      <a:pt x="206" y="28"/>
                    </a:lnTo>
                    <a:lnTo>
                      <a:pt x="203" y="31"/>
                    </a:lnTo>
                    <a:lnTo>
                      <a:pt x="201" y="31"/>
                    </a:lnTo>
                    <a:lnTo>
                      <a:pt x="199" y="33"/>
                    </a:lnTo>
                    <a:lnTo>
                      <a:pt x="196" y="33"/>
                    </a:lnTo>
                    <a:lnTo>
                      <a:pt x="194" y="35"/>
                    </a:lnTo>
                    <a:lnTo>
                      <a:pt x="191" y="38"/>
                    </a:lnTo>
                    <a:lnTo>
                      <a:pt x="191" y="40"/>
                    </a:lnTo>
                    <a:lnTo>
                      <a:pt x="189" y="42"/>
                    </a:lnTo>
                    <a:lnTo>
                      <a:pt x="187" y="45"/>
                    </a:lnTo>
                    <a:lnTo>
                      <a:pt x="184" y="47"/>
                    </a:lnTo>
                    <a:lnTo>
                      <a:pt x="184" y="50"/>
                    </a:lnTo>
                    <a:lnTo>
                      <a:pt x="184" y="52"/>
                    </a:lnTo>
                    <a:lnTo>
                      <a:pt x="182" y="54"/>
                    </a:lnTo>
                    <a:lnTo>
                      <a:pt x="180" y="59"/>
                    </a:lnTo>
                    <a:lnTo>
                      <a:pt x="180" y="61"/>
                    </a:lnTo>
                    <a:lnTo>
                      <a:pt x="180" y="64"/>
                    </a:lnTo>
                    <a:lnTo>
                      <a:pt x="177" y="66"/>
                    </a:lnTo>
                    <a:lnTo>
                      <a:pt x="175" y="66"/>
                    </a:lnTo>
                    <a:lnTo>
                      <a:pt x="173" y="66"/>
                    </a:lnTo>
                    <a:lnTo>
                      <a:pt x="170" y="66"/>
                    </a:lnTo>
                    <a:lnTo>
                      <a:pt x="170" y="64"/>
                    </a:lnTo>
                    <a:lnTo>
                      <a:pt x="168" y="64"/>
                    </a:lnTo>
                    <a:lnTo>
                      <a:pt x="165" y="64"/>
                    </a:lnTo>
                    <a:lnTo>
                      <a:pt x="163" y="64"/>
                    </a:lnTo>
                    <a:lnTo>
                      <a:pt x="163" y="61"/>
                    </a:lnTo>
                    <a:lnTo>
                      <a:pt x="161" y="61"/>
                    </a:lnTo>
                    <a:lnTo>
                      <a:pt x="158" y="61"/>
                    </a:lnTo>
                    <a:lnTo>
                      <a:pt x="156" y="59"/>
                    </a:lnTo>
                    <a:lnTo>
                      <a:pt x="154" y="59"/>
                    </a:lnTo>
                    <a:lnTo>
                      <a:pt x="149" y="59"/>
                    </a:lnTo>
                    <a:lnTo>
                      <a:pt x="147" y="59"/>
                    </a:lnTo>
                    <a:lnTo>
                      <a:pt x="142" y="59"/>
                    </a:lnTo>
                    <a:lnTo>
                      <a:pt x="137" y="59"/>
                    </a:lnTo>
                    <a:lnTo>
                      <a:pt x="132" y="59"/>
                    </a:lnTo>
                    <a:lnTo>
                      <a:pt x="128" y="59"/>
                    </a:lnTo>
                    <a:lnTo>
                      <a:pt x="123" y="59"/>
                    </a:lnTo>
                    <a:lnTo>
                      <a:pt x="118" y="59"/>
                    </a:lnTo>
                    <a:lnTo>
                      <a:pt x="116" y="59"/>
                    </a:lnTo>
                    <a:lnTo>
                      <a:pt x="111" y="61"/>
                    </a:lnTo>
                    <a:lnTo>
                      <a:pt x="106" y="64"/>
                    </a:lnTo>
                    <a:lnTo>
                      <a:pt x="102" y="64"/>
                    </a:lnTo>
                    <a:lnTo>
                      <a:pt x="99" y="66"/>
                    </a:lnTo>
                    <a:lnTo>
                      <a:pt x="95" y="66"/>
                    </a:lnTo>
                    <a:lnTo>
                      <a:pt x="90" y="68"/>
                    </a:lnTo>
                    <a:lnTo>
                      <a:pt x="88" y="71"/>
                    </a:lnTo>
                    <a:lnTo>
                      <a:pt x="83" y="73"/>
                    </a:lnTo>
                    <a:lnTo>
                      <a:pt x="80" y="76"/>
                    </a:lnTo>
                    <a:lnTo>
                      <a:pt x="78" y="78"/>
                    </a:lnTo>
                    <a:lnTo>
                      <a:pt x="73" y="80"/>
                    </a:lnTo>
                    <a:lnTo>
                      <a:pt x="71" y="83"/>
                    </a:lnTo>
                    <a:lnTo>
                      <a:pt x="69" y="85"/>
                    </a:lnTo>
                    <a:lnTo>
                      <a:pt x="66" y="87"/>
                    </a:lnTo>
                    <a:lnTo>
                      <a:pt x="62" y="92"/>
                    </a:lnTo>
                    <a:lnTo>
                      <a:pt x="62" y="94"/>
                    </a:lnTo>
                    <a:lnTo>
                      <a:pt x="59" y="97"/>
                    </a:lnTo>
                    <a:lnTo>
                      <a:pt x="57" y="102"/>
                    </a:lnTo>
                    <a:lnTo>
                      <a:pt x="54" y="104"/>
                    </a:lnTo>
                    <a:lnTo>
                      <a:pt x="52" y="109"/>
                    </a:lnTo>
                    <a:lnTo>
                      <a:pt x="52" y="113"/>
                    </a:lnTo>
                    <a:lnTo>
                      <a:pt x="50" y="116"/>
                    </a:lnTo>
                    <a:lnTo>
                      <a:pt x="50" y="120"/>
                    </a:lnTo>
                    <a:lnTo>
                      <a:pt x="50" y="123"/>
                    </a:lnTo>
                    <a:lnTo>
                      <a:pt x="50" y="125"/>
                    </a:lnTo>
                    <a:lnTo>
                      <a:pt x="50" y="128"/>
                    </a:lnTo>
                    <a:lnTo>
                      <a:pt x="50" y="130"/>
                    </a:lnTo>
                    <a:lnTo>
                      <a:pt x="47" y="135"/>
                    </a:lnTo>
                    <a:lnTo>
                      <a:pt x="47" y="137"/>
                    </a:lnTo>
                    <a:lnTo>
                      <a:pt x="47" y="139"/>
                    </a:lnTo>
                    <a:lnTo>
                      <a:pt x="50" y="142"/>
                    </a:lnTo>
                    <a:lnTo>
                      <a:pt x="50" y="144"/>
                    </a:lnTo>
                    <a:lnTo>
                      <a:pt x="50" y="146"/>
                    </a:lnTo>
                    <a:lnTo>
                      <a:pt x="50" y="151"/>
                    </a:lnTo>
                    <a:lnTo>
                      <a:pt x="50" y="156"/>
                    </a:lnTo>
                    <a:lnTo>
                      <a:pt x="52" y="156"/>
                    </a:lnTo>
                    <a:lnTo>
                      <a:pt x="52" y="158"/>
                    </a:lnTo>
                    <a:lnTo>
                      <a:pt x="52" y="161"/>
                    </a:lnTo>
                    <a:lnTo>
                      <a:pt x="52" y="163"/>
                    </a:lnTo>
                    <a:lnTo>
                      <a:pt x="54" y="163"/>
                    </a:lnTo>
                    <a:lnTo>
                      <a:pt x="54" y="165"/>
                    </a:lnTo>
                    <a:lnTo>
                      <a:pt x="57" y="168"/>
                    </a:lnTo>
                    <a:lnTo>
                      <a:pt x="57" y="172"/>
                    </a:lnTo>
                    <a:lnTo>
                      <a:pt x="59" y="172"/>
                    </a:lnTo>
                    <a:lnTo>
                      <a:pt x="59" y="175"/>
                    </a:lnTo>
                    <a:lnTo>
                      <a:pt x="62" y="175"/>
                    </a:lnTo>
                    <a:lnTo>
                      <a:pt x="62" y="177"/>
                    </a:lnTo>
                    <a:lnTo>
                      <a:pt x="59" y="177"/>
                    </a:lnTo>
                    <a:lnTo>
                      <a:pt x="57" y="179"/>
                    </a:lnTo>
                    <a:lnTo>
                      <a:pt x="52" y="179"/>
                    </a:lnTo>
                    <a:lnTo>
                      <a:pt x="50" y="179"/>
                    </a:lnTo>
                    <a:lnTo>
                      <a:pt x="45" y="182"/>
                    </a:lnTo>
                    <a:lnTo>
                      <a:pt x="40" y="184"/>
                    </a:lnTo>
                    <a:lnTo>
                      <a:pt x="38" y="184"/>
                    </a:lnTo>
                    <a:lnTo>
                      <a:pt x="36" y="187"/>
                    </a:lnTo>
                    <a:lnTo>
                      <a:pt x="33" y="189"/>
                    </a:lnTo>
                    <a:lnTo>
                      <a:pt x="31" y="189"/>
                    </a:lnTo>
                    <a:lnTo>
                      <a:pt x="28" y="191"/>
                    </a:lnTo>
                    <a:lnTo>
                      <a:pt x="28" y="194"/>
                    </a:lnTo>
                    <a:lnTo>
                      <a:pt x="26" y="194"/>
                    </a:lnTo>
                    <a:lnTo>
                      <a:pt x="24" y="196"/>
                    </a:lnTo>
                    <a:lnTo>
                      <a:pt x="21" y="196"/>
                    </a:lnTo>
                    <a:lnTo>
                      <a:pt x="19" y="198"/>
                    </a:lnTo>
                    <a:lnTo>
                      <a:pt x="19" y="201"/>
                    </a:lnTo>
                    <a:lnTo>
                      <a:pt x="17" y="203"/>
                    </a:lnTo>
                    <a:lnTo>
                      <a:pt x="14" y="205"/>
                    </a:lnTo>
                    <a:lnTo>
                      <a:pt x="12" y="205"/>
                    </a:lnTo>
                    <a:lnTo>
                      <a:pt x="10" y="210"/>
                    </a:lnTo>
                    <a:lnTo>
                      <a:pt x="10" y="213"/>
                    </a:lnTo>
                    <a:lnTo>
                      <a:pt x="7" y="215"/>
                    </a:lnTo>
                    <a:lnTo>
                      <a:pt x="7" y="217"/>
                    </a:lnTo>
                    <a:lnTo>
                      <a:pt x="5" y="220"/>
                    </a:lnTo>
                    <a:lnTo>
                      <a:pt x="5" y="222"/>
                    </a:lnTo>
                    <a:lnTo>
                      <a:pt x="3" y="224"/>
                    </a:lnTo>
                    <a:lnTo>
                      <a:pt x="3" y="227"/>
                    </a:lnTo>
                    <a:lnTo>
                      <a:pt x="3" y="229"/>
                    </a:lnTo>
                    <a:lnTo>
                      <a:pt x="3" y="234"/>
                    </a:lnTo>
                    <a:lnTo>
                      <a:pt x="3" y="236"/>
                    </a:lnTo>
                    <a:lnTo>
                      <a:pt x="0" y="239"/>
                    </a:lnTo>
                    <a:lnTo>
                      <a:pt x="0" y="243"/>
                    </a:lnTo>
                    <a:lnTo>
                      <a:pt x="0" y="248"/>
                    </a:lnTo>
                    <a:lnTo>
                      <a:pt x="3" y="250"/>
                    </a:lnTo>
                    <a:lnTo>
                      <a:pt x="3" y="253"/>
                    </a:lnTo>
                    <a:lnTo>
                      <a:pt x="3" y="257"/>
                    </a:lnTo>
                    <a:lnTo>
                      <a:pt x="3" y="260"/>
                    </a:lnTo>
                    <a:lnTo>
                      <a:pt x="5" y="265"/>
                    </a:lnTo>
                    <a:lnTo>
                      <a:pt x="5" y="267"/>
                    </a:lnTo>
                    <a:lnTo>
                      <a:pt x="7" y="269"/>
                    </a:lnTo>
                    <a:lnTo>
                      <a:pt x="7" y="272"/>
                    </a:lnTo>
                    <a:lnTo>
                      <a:pt x="10" y="276"/>
                    </a:lnTo>
                    <a:lnTo>
                      <a:pt x="12" y="279"/>
                    </a:lnTo>
                    <a:lnTo>
                      <a:pt x="14" y="281"/>
                    </a:lnTo>
                    <a:lnTo>
                      <a:pt x="17" y="286"/>
                    </a:lnTo>
                    <a:lnTo>
                      <a:pt x="19" y="288"/>
                    </a:lnTo>
                    <a:lnTo>
                      <a:pt x="21" y="288"/>
                    </a:lnTo>
                    <a:lnTo>
                      <a:pt x="24" y="293"/>
                    </a:lnTo>
                    <a:lnTo>
                      <a:pt x="26" y="293"/>
                    </a:lnTo>
                    <a:lnTo>
                      <a:pt x="28" y="298"/>
                    </a:lnTo>
                    <a:lnTo>
                      <a:pt x="31" y="298"/>
                    </a:lnTo>
                    <a:lnTo>
                      <a:pt x="36" y="302"/>
                    </a:lnTo>
                    <a:lnTo>
                      <a:pt x="38" y="302"/>
                    </a:lnTo>
                    <a:lnTo>
                      <a:pt x="40" y="305"/>
                    </a:lnTo>
                    <a:lnTo>
                      <a:pt x="45" y="305"/>
                    </a:lnTo>
                    <a:lnTo>
                      <a:pt x="50" y="307"/>
                    </a:lnTo>
                    <a:lnTo>
                      <a:pt x="52" y="309"/>
                    </a:lnTo>
                    <a:lnTo>
                      <a:pt x="57" y="309"/>
                    </a:lnTo>
                    <a:lnTo>
                      <a:pt x="59" y="312"/>
                    </a:lnTo>
                    <a:lnTo>
                      <a:pt x="64" y="312"/>
                    </a:lnTo>
                    <a:lnTo>
                      <a:pt x="66" y="312"/>
                    </a:lnTo>
                    <a:lnTo>
                      <a:pt x="66" y="314"/>
                    </a:lnTo>
                    <a:lnTo>
                      <a:pt x="71" y="314"/>
                    </a:lnTo>
                    <a:lnTo>
                      <a:pt x="73" y="314"/>
                    </a:lnTo>
                    <a:lnTo>
                      <a:pt x="76" y="314"/>
                    </a:lnTo>
                    <a:lnTo>
                      <a:pt x="78" y="314"/>
                    </a:lnTo>
                    <a:lnTo>
                      <a:pt x="83" y="314"/>
                    </a:lnTo>
                    <a:lnTo>
                      <a:pt x="88" y="314"/>
                    </a:lnTo>
                    <a:lnTo>
                      <a:pt x="90" y="314"/>
                    </a:lnTo>
                    <a:lnTo>
                      <a:pt x="92" y="314"/>
                    </a:lnTo>
                    <a:lnTo>
                      <a:pt x="95" y="314"/>
                    </a:lnTo>
                    <a:lnTo>
                      <a:pt x="97" y="314"/>
                    </a:lnTo>
                    <a:lnTo>
                      <a:pt x="99" y="312"/>
                    </a:lnTo>
                    <a:lnTo>
                      <a:pt x="102" y="312"/>
                    </a:lnTo>
                    <a:lnTo>
                      <a:pt x="104" y="312"/>
                    </a:lnTo>
                    <a:lnTo>
                      <a:pt x="106" y="309"/>
                    </a:lnTo>
                    <a:lnTo>
                      <a:pt x="109" y="309"/>
                    </a:lnTo>
                    <a:lnTo>
                      <a:pt x="109" y="312"/>
                    </a:lnTo>
                    <a:lnTo>
                      <a:pt x="109" y="314"/>
                    </a:lnTo>
                    <a:lnTo>
                      <a:pt x="109" y="319"/>
                    </a:lnTo>
                    <a:lnTo>
                      <a:pt x="109" y="321"/>
                    </a:lnTo>
                    <a:lnTo>
                      <a:pt x="109" y="326"/>
                    </a:lnTo>
                    <a:lnTo>
                      <a:pt x="111" y="331"/>
                    </a:lnTo>
                    <a:lnTo>
                      <a:pt x="111" y="333"/>
                    </a:lnTo>
                    <a:lnTo>
                      <a:pt x="111" y="335"/>
                    </a:lnTo>
                    <a:lnTo>
                      <a:pt x="114" y="340"/>
                    </a:lnTo>
                    <a:lnTo>
                      <a:pt x="116" y="343"/>
                    </a:lnTo>
                    <a:lnTo>
                      <a:pt x="118" y="347"/>
                    </a:lnTo>
                    <a:lnTo>
                      <a:pt x="121" y="350"/>
                    </a:lnTo>
                    <a:lnTo>
                      <a:pt x="123" y="352"/>
                    </a:lnTo>
                    <a:lnTo>
                      <a:pt x="125" y="357"/>
                    </a:lnTo>
                    <a:lnTo>
                      <a:pt x="128" y="359"/>
                    </a:lnTo>
                    <a:lnTo>
                      <a:pt x="132" y="361"/>
                    </a:lnTo>
                    <a:lnTo>
                      <a:pt x="135" y="364"/>
                    </a:lnTo>
                    <a:lnTo>
                      <a:pt x="137" y="369"/>
                    </a:lnTo>
                    <a:lnTo>
                      <a:pt x="142" y="369"/>
                    </a:lnTo>
                    <a:lnTo>
                      <a:pt x="147" y="373"/>
                    </a:lnTo>
                    <a:lnTo>
                      <a:pt x="149" y="376"/>
                    </a:lnTo>
                    <a:lnTo>
                      <a:pt x="154" y="376"/>
                    </a:lnTo>
                    <a:lnTo>
                      <a:pt x="158" y="380"/>
                    </a:lnTo>
                    <a:lnTo>
                      <a:pt x="163" y="380"/>
                    </a:lnTo>
                    <a:lnTo>
                      <a:pt x="168" y="383"/>
                    </a:lnTo>
                    <a:lnTo>
                      <a:pt x="173" y="385"/>
                    </a:lnTo>
                    <a:lnTo>
                      <a:pt x="180" y="387"/>
                    </a:lnTo>
                    <a:lnTo>
                      <a:pt x="184" y="390"/>
                    </a:lnTo>
                    <a:lnTo>
                      <a:pt x="189" y="390"/>
                    </a:lnTo>
                    <a:lnTo>
                      <a:pt x="194" y="390"/>
                    </a:lnTo>
                    <a:lnTo>
                      <a:pt x="201" y="392"/>
                    </a:lnTo>
                    <a:lnTo>
                      <a:pt x="206" y="392"/>
                    </a:lnTo>
                    <a:lnTo>
                      <a:pt x="210" y="395"/>
                    </a:lnTo>
                    <a:lnTo>
                      <a:pt x="215" y="395"/>
                    </a:lnTo>
                    <a:lnTo>
                      <a:pt x="217" y="395"/>
                    </a:lnTo>
                    <a:lnTo>
                      <a:pt x="222" y="395"/>
                    </a:lnTo>
                    <a:lnTo>
                      <a:pt x="225" y="395"/>
                    </a:lnTo>
                    <a:lnTo>
                      <a:pt x="227" y="395"/>
                    </a:lnTo>
                    <a:lnTo>
                      <a:pt x="229" y="395"/>
                    </a:lnTo>
                    <a:lnTo>
                      <a:pt x="234" y="395"/>
                    </a:lnTo>
                    <a:lnTo>
                      <a:pt x="236" y="395"/>
                    </a:lnTo>
                    <a:lnTo>
                      <a:pt x="239" y="395"/>
                    </a:lnTo>
                    <a:lnTo>
                      <a:pt x="243" y="395"/>
                    </a:lnTo>
                    <a:lnTo>
                      <a:pt x="248" y="395"/>
                    </a:lnTo>
                    <a:lnTo>
                      <a:pt x="251" y="395"/>
                    </a:lnTo>
                    <a:lnTo>
                      <a:pt x="253" y="395"/>
                    </a:lnTo>
                    <a:lnTo>
                      <a:pt x="255" y="392"/>
                    </a:lnTo>
                    <a:lnTo>
                      <a:pt x="260" y="392"/>
                    </a:lnTo>
                    <a:lnTo>
                      <a:pt x="265" y="390"/>
                    </a:lnTo>
                    <a:lnTo>
                      <a:pt x="267" y="390"/>
                    </a:lnTo>
                    <a:lnTo>
                      <a:pt x="269" y="390"/>
                    </a:lnTo>
                    <a:lnTo>
                      <a:pt x="272" y="390"/>
                    </a:lnTo>
                    <a:lnTo>
                      <a:pt x="277" y="390"/>
                    </a:lnTo>
                    <a:lnTo>
                      <a:pt x="279" y="387"/>
                    </a:lnTo>
                    <a:lnTo>
                      <a:pt x="281" y="385"/>
                    </a:lnTo>
                    <a:lnTo>
                      <a:pt x="286" y="385"/>
                    </a:lnTo>
                    <a:lnTo>
                      <a:pt x="291" y="385"/>
                    </a:lnTo>
                    <a:lnTo>
                      <a:pt x="291" y="383"/>
                    </a:lnTo>
                    <a:lnTo>
                      <a:pt x="293" y="380"/>
                    </a:lnTo>
                    <a:lnTo>
                      <a:pt x="295" y="380"/>
                    </a:lnTo>
                    <a:lnTo>
                      <a:pt x="298" y="380"/>
                    </a:lnTo>
                    <a:lnTo>
                      <a:pt x="302" y="378"/>
                    </a:lnTo>
                    <a:lnTo>
                      <a:pt x="302" y="376"/>
                    </a:lnTo>
                    <a:lnTo>
                      <a:pt x="305" y="378"/>
                    </a:lnTo>
                    <a:lnTo>
                      <a:pt x="305" y="380"/>
                    </a:lnTo>
                    <a:lnTo>
                      <a:pt x="307" y="380"/>
                    </a:lnTo>
                    <a:lnTo>
                      <a:pt x="307" y="383"/>
                    </a:lnTo>
                    <a:lnTo>
                      <a:pt x="310" y="385"/>
                    </a:lnTo>
                    <a:lnTo>
                      <a:pt x="310" y="387"/>
                    </a:lnTo>
                    <a:lnTo>
                      <a:pt x="312" y="390"/>
                    </a:lnTo>
                    <a:lnTo>
                      <a:pt x="314" y="390"/>
                    </a:lnTo>
                    <a:lnTo>
                      <a:pt x="314" y="392"/>
                    </a:lnTo>
                    <a:lnTo>
                      <a:pt x="317" y="395"/>
                    </a:lnTo>
                    <a:lnTo>
                      <a:pt x="319" y="395"/>
                    </a:lnTo>
                    <a:lnTo>
                      <a:pt x="321" y="397"/>
                    </a:lnTo>
                    <a:lnTo>
                      <a:pt x="324" y="397"/>
                    </a:lnTo>
                    <a:lnTo>
                      <a:pt x="326" y="399"/>
                    </a:lnTo>
                    <a:lnTo>
                      <a:pt x="328" y="399"/>
                    </a:lnTo>
                    <a:lnTo>
                      <a:pt x="328" y="402"/>
                    </a:lnTo>
                    <a:lnTo>
                      <a:pt x="331" y="402"/>
                    </a:lnTo>
                    <a:lnTo>
                      <a:pt x="333" y="402"/>
                    </a:lnTo>
                    <a:lnTo>
                      <a:pt x="336" y="404"/>
                    </a:lnTo>
                    <a:lnTo>
                      <a:pt x="338" y="406"/>
                    </a:lnTo>
                    <a:lnTo>
                      <a:pt x="340" y="406"/>
                    </a:lnTo>
                    <a:lnTo>
                      <a:pt x="343" y="406"/>
                    </a:lnTo>
                    <a:lnTo>
                      <a:pt x="345" y="406"/>
                    </a:lnTo>
                    <a:lnTo>
                      <a:pt x="347" y="406"/>
                    </a:lnTo>
                    <a:lnTo>
                      <a:pt x="350" y="409"/>
                    </a:lnTo>
                    <a:lnTo>
                      <a:pt x="354" y="409"/>
                    </a:lnTo>
                    <a:lnTo>
                      <a:pt x="357" y="409"/>
                    </a:lnTo>
                    <a:lnTo>
                      <a:pt x="362" y="409"/>
                    </a:lnTo>
                    <a:lnTo>
                      <a:pt x="364" y="409"/>
                    </a:lnTo>
                    <a:lnTo>
                      <a:pt x="366" y="409"/>
                    </a:lnTo>
                    <a:lnTo>
                      <a:pt x="371" y="409"/>
                    </a:lnTo>
                    <a:lnTo>
                      <a:pt x="373" y="409"/>
                    </a:lnTo>
                    <a:lnTo>
                      <a:pt x="376" y="409"/>
                    </a:lnTo>
                    <a:lnTo>
                      <a:pt x="378" y="406"/>
                    </a:lnTo>
                    <a:lnTo>
                      <a:pt x="383" y="406"/>
                    </a:lnTo>
                    <a:lnTo>
                      <a:pt x="385" y="406"/>
                    </a:lnTo>
                    <a:lnTo>
                      <a:pt x="388" y="406"/>
                    </a:lnTo>
                    <a:lnTo>
                      <a:pt x="390" y="404"/>
                    </a:lnTo>
                    <a:lnTo>
                      <a:pt x="395" y="402"/>
                    </a:lnTo>
                    <a:lnTo>
                      <a:pt x="399" y="399"/>
                    </a:lnTo>
                    <a:lnTo>
                      <a:pt x="402" y="397"/>
                    </a:lnTo>
                    <a:lnTo>
                      <a:pt x="404" y="397"/>
                    </a:lnTo>
                    <a:lnTo>
                      <a:pt x="406" y="395"/>
                    </a:lnTo>
                    <a:lnTo>
                      <a:pt x="409" y="395"/>
                    </a:lnTo>
                    <a:lnTo>
                      <a:pt x="411" y="390"/>
                    </a:lnTo>
                    <a:lnTo>
                      <a:pt x="414" y="387"/>
                    </a:lnTo>
                    <a:lnTo>
                      <a:pt x="416" y="385"/>
                    </a:lnTo>
                    <a:lnTo>
                      <a:pt x="418" y="383"/>
                    </a:lnTo>
                    <a:lnTo>
                      <a:pt x="421" y="380"/>
                    </a:lnTo>
                    <a:lnTo>
                      <a:pt x="421" y="378"/>
                    </a:lnTo>
                    <a:lnTo>
                      <a:pt x="421" y="376"/>
                    </a:lnTo>
                    <a:lnTo>
                      <a:pt x="423" y="373"/>
                    </a:lnTo>
                    <a:lnTo>
                      <a:pt x="425" y="369"/>
                    </a:lnTo>
                    <a:lnTo>
                      <a:pt x="425" y="366"/>
                    </a:lnTo>
                    <a:lnTo>
                      <a:pt x="425" y="364"/>
                    </a:lnTo>
                    <a:lnTo>
                      <a:pt x="425" y="361"/>
                    </a:lnTo>
                    <a:lnTo>
                      <a:pt x="425" y="359"/>
                    </a:lnTo>
                    <a:lnTo>
                      <a:pt x="425" y="357"/>
                    </a:lnTo>
                    <a:lnTo>
                      <a:pt x="425" y="354"/>
                    </a:lnTo>
                    <a:lnTo>
                      <a:pt x="425" y="352"/>
                    </a:lnTo>
                    <a:lnTo>
                      <a:pt x="425" y="350"/>
                    </a:lnTo>
                    <a:lnTo>
                      <a:pt x="425" y="347"/>
                    </a:lnTo>
                    <a:lnTo>
                      <a:pt x="428" y="347"/>
                    </a:lnTo>
                    <a:lnTo>
                      <a:pt x="428" y="350"/>
                    </a:lnTo>
                    <a:lnTo>
                      <a:pt x="430" y="350"/>
                    </a:lnTo>
                    <a:lnTo>
                      <a:pt x="430" y="352"/>
                    </a:lnTo>
                    <a:lnTo>
                      <a:pt x="432" y="352"/>
                    </a:lnTo>
                    <a:lnTo>
                      <a:pt x="435" y="352"/>
                    </a:lnTo>
                    <a:lnTo>
                      <a:pt x="437" y="352"/>
                    </a:lnTo>
                    <a:lnTo>
                      <a:pt x="437" y="354"/>
                    </a:lnTo>
                    <a:lnTo>
                      <a:pt x="439" y="354"/>
                    </a:lnTo>
                    <a:lnTo>
                      <a:pt x="442" y="354"/>
                    </a:lnTo>
                    <a:lnTo>
                      <a:pt x="442" y="357"/>
                    </a:lnTo>
                    <a:lnTo>
                      <a:pt x="444" y="357"/>
                    </a:lnTo>
                    <a:lnTo>
                      <a:pt x="447" y="357"/>
                    </a:lnTo>
                    <a:lnTo>
                      <a:pt x="449" y="357"/>
                    </a:lnTo>
                    <a:lnTo>
                      <a:pt x="451" y="357"/>
                    </a:lnTo>
                    <a:lnTo>
                      <a:pt x="454" y="357"/>
                    </a:lnTo>
                    <a:lnTo>
                      <a:pt x="456" y="359"/>
                    </a:lnTo>
                    <a:lnTo>
                      <a:pt x="461" y="359"/>
                    </a:lnTo>
                    <a:lnTo>
                      <a:pt x="465" y="359"/>
                    </a:lnTo>
                    <a:lnTo>
                      <a:pt x="470" y="359"/>
                    </a:lnTo>
                    <a:lnTo>
                      <a:pt x="473" y="359"/>
                    </a:lnTo>
                    <a:lnTo>
                      <a:pt x="477" y="359"/>
                    </a:lnTo>
                    <a:lnTo>
                      <a:pt x="482" y="359"/>
                    </a:lnTo>
                    <a:lnTo>
                      <a:pt x="484" y="359"/>
                    </a:lnTo>
                    <a:lnTo>
                      <a:pt x="489" y="359"/>
                    </a:lnTo>
                    <a:lnTo>
                      <a:pt x="494" y="357"/>
                    </a:lnTo>
                    <a:lnTo>
                      <a:pt x="496" y="357"/>
                    </a:lnTo>
                    <a:lnTo>
                      <a:pt x="501" y="357"/>
                    </a:lnTo>
                    <a:lnTo>
                      <a:pt x="506" y="354"/>
                    </a:lnTo>
                    <a:lnTo>
                      <a:pt x="508" y="352"/>
                    </a:lnTo>
                    <a:lnTo>
                      <a:pt x="513" y="352"/>
                    </a:lnTo>
                    <a:lnTo>
                      <a:pt x="515" y="350"/>
                    </a:lnTo>
                    <a:lnTo>
                      <a:pt x="517" y="347"/>
                    </a:lnTo>
                    <a:lnTo>
                      <a:pt x="522" y="345"/>
                    </a:lnTo>
                    <a:lnTo>
                      <a:pt x="527" y="343"/>
                    </a:lnTo>
                    <a:lnTo>
                      <a:pt x="527" y="340"/>
                    </a:lnTo>
                    <a:lnTo>
                      <a:pt x="529" y="340"/>
                    </a:lnTo>
                    <a:lnTo>
                      <a:pt x="534" y="335"/>
                    </a:lnTo>
                    <a:lnTo>
                      <a:pt x="536" y="333"/>
                    </a:lnTo>
                    <a:lnTo>
                      <a:pt x="539" y="331"/>
                    </a:lnTo>
                    <a:lnTo>
                      <a:pt x="541" y="328"/>
                    </a:lnTo>
                    <a:lnTo>
                      <a:pt x="543" y="326"/>
                    </a:lnTo>
                    <a:lnTo>
                      <a:pt x="546" y="321"/>
                    </a:lnTo>
                    <a:lnTo>
                      <a:pt x="548" y="319"/>
                    </a:lnTo>
                    <a:lnTo>
                      <a:pt x="548" y="314"/>
                    </a:lnTo>
                    <a:lnTo>
                      <a:pt x="551" y="312"/>
                    </a:lnTo>
                    <a:lnTo>
                      <a:pt x="551" y="309"/>
                    </a:lnTo>
                    <a:lnTo>
                      <a:pt x="553" y="305"/>
                    </a:lnTo>
                    <a:lnTo>
                      <a:pt x="553" y="302"/>
                    </a:lnTo>
                    <a:lnTo>
                      <a:pt x="555" y="298"/>
                    </a:lnTo>
                    <a:lnTo>
                      <a:pt x="555" y="293"/>
                    </a:lnTo>
                    <a:lnTo>
                      <a:pt x="555" y="288"/>
                    </a:lnTo>
                    <a:lnTo>
                      <a:pt x="555" y="286"/>
                    </a:lnTo>
                    <a:lnTo>
                      <a:pt x="555" y="283"/>
                    </a:lnTo>
                    <a:lnTo>
                      <a:pt x="555" y="281"/>
                    </a:lnTo>
                    <a:lnTo>
                      <a:pt x="553" y="279"/>
                    </a:lnTo>
                    <a:lnTo>
                      <a:pt x="553" y="276"/>
                    </a:lnTo>
                    <a:lnTo>
                      <a:pt x="553" y="274"/>
                    </a:lnTo>
                    <a:lnTo>
                      <a:pt x="551" y="272"/>
                    </a:lnTo>
                    <a:lnTo>
                      <a:pt x="551" y="269"/>
                    </a:lnTo>
                    <a:lnTo>
                      <a:pt x="551" y="267"/>
                    </a:lnTo>
                    <a:lnTo>
                      <a:pt x="551" y="265"/>
                    </a:lnTo>
                    <a:lnTo>
                      <a:pt x="548" y="265"/>
                    </a:lnTo>
                    <a:lnTo>
                      <a:pt x="548" y="260"/>
                    </a:lnTo>
                    <a:lnTo>
                      <a:pt x="546" y="257"/>
                    </a:lnTo>
                    <a:lnTo>
                      <a:pt x="543" y="255"/>
                    </a:lnTo>
                    <a:lnTo>
                      <a:pt x="543" y="253"/>
                    </a:lnTo>
                    <a:lnTo>
                      <a:pt x="541" y="250"/>
                    </a:lnTo>
                    <a:lnTo>
                      <a:pt x="539" y="250"/>
                    </a:lnTo>
                    <a:lnTo>
                      <a:pt x="539" y="248"/>
                    </a:lnTo>
                    <a:lnTo>
                      <a:pt x="536" y="246"/>
                    </a:lnTo>
                    <a:lnTo>
                      <a:pt x="534" y="243"/>
                    </a:lnTo>
                    <a:lnTo>
                      <a:pt x="532" y="241"/>
                    </a:lnTo>
                    <a:lnTo>
                      <a:pt x="529" y="239"/>
                    </a:lnTo>
                    <a:lnTo>
                      <a:pt x="532" y="239"/>
                    </a:lnTo>
                    <a:lnTo>
                      <a:pt x="534" y="239"/>
                    </a:lnTo>
                    <a:lnTo>
                      <a:pt x="539" y="236"/>
                    </a:lnTo>
                    <a:lnTo>
                      <a:pt x="543" y="234"/>
                    </a:lnTo>
                    <a:lnTo>
                      <a:pt x="546" y="234"/>
                    </a:lnTo>
                    <a:lnTo>
                      <a:pt x="548" y="231"/>
                    </a:lnTo>
                    <a:lnTo>
                      <a:pt x="551" y="231"/>
                    </a:lnTo>
                    <a:lnTo>
                      <a:pt x="551" y="229"/>
                    </a:lnTo>
                    <a:lnTo>
                      <a:pt x="555" y="229"/>
                    </a:lnTo>
                    <a:lnTo>
                      <a:pt x="555" y="227"/>
                    </a:lnTo>
                    <a:lnTo>
                      <a:pt x="558" y="227"/>
                    </a:lnTo>
                    <a:lnTo>
                      <a:pt x="560" y="224"/>
                    </a:lnTo>
                    <a:lnTo>
                      <a:pt x="562" y="222"/>
                    </a:lnTo>
                    <a:lnTo>
                      <a:pt x="565" y="220"/>
                    </a:lnTo>
                    <a:lnTo>
                      <a:pt x="567" y="217"/>
                    </a:lnTo>
                    <a:lnTo>
                      <a:pt x="569" y="217"/>
                    </a:lnTo>
                    <a:lnTo>
                      <a:pt x="569" y="213"/>
                    </a:lnTo>
                    <a:lnTo>
                      <a:pt x="572" y="213"/>
                    </a:lnTo>
                    <a:lnTo>
                      <a:pt x="574" y="210"/>
                    </a:lnTo>
                    <a:lnTo>
                      <a:pt x="576" y="208"/>
                    </a:lnTo>
                    <a:lnTo>
                      <a:pt x="576" y="205"/>
                    </a:lnTo>
                    <a:lnTo>
                      <a:pt x="579" y="203"/>
                    </a:lnTo>
                    <a:lnTo>
                      <a:pt x="581" y="201"/>
                    </a:lnTo>
                    <a:lnTo>
                      <a:pt x="581" y="198"/>
                    </a:lnTo>
                    <a:lnTo>
                      <a:pt x="581" y="196"/>
                    </a:lnTo>
                    <a:lnTo>
                      <a:pt x="584" y="194"/>
                    </a:lnTo>
                    <a:lnTo>
                      <a:pt x="586" y="191"/>
                    </a:lnTo>
                    <a:lnTo>
                      <a:pt x="586" y="189"/>
                    </a:lnTo>
                    <a:lnTo>
                      <a:pt x="586" y="187"/>
                    </a:lnTo>
                    <a:lnTo>
                      <a:pt x="588" y="184"/>
                    </a:lnTo>
                    <a:lnTo>
                      <a:pt x="588" y="179"/>
                    </a:lnTo>
                    <a:lnTo>
                      <a:pt x="591" y="177"/>
                    </a:lnTo>
                    <a:lnTo>
                      <a:pt x="591" y="172"/>
                    </a:lnTo>
                    <a:lnTo>
                      <a:pt x="591" y="170"/>
                    </a:lnTo>
                    <a:lnTo>
                      <a:pt x="591" y="165"/>
                    </a:lnTo>
                    <a:lnTo>
                      <a:pt x="591" y="163"/>
                    </a:lnTo>
                    <a:lnTo>
                      <a:pt x="591" y="158"/>
                    </a:lnTo>
                    <a:lnTo>
                      <a:pt x="591" y="156"/>
                    </a:lnTo>
                    <a:lnTo>
                      <a:pt x="591" y="151"/>
                    </a:lnTo>
                    <a:lnTo>
                      <a:pt x="591" y="146"/>
                    </a:lnTo>
                    <a:lnTo>
                      <a:pt x="591" y="144"/>
                    </a:lnTo>
                    <a:lnTo>
                      <a:pt x="588" y="139"/>
                    </a:lnTo>
                    <a:lnTo>
                      <a:pt x="588" y="137"/>
                    </a:lnTo>
                    <a:lnTo>
                      <a:pt x="586" y="135"/>
                    </a:lnTo>
                    <a:lnTo>
                      <a:pt x="586" y="130"/>
                    </a:lnTo>
                    <a:lnTo>
                      <a:pt x="584" y="128"/>
                    </a:lnTo>
                    <a:lnTo>
                      <a:pt x="581" y="125"/>
                    </a:lnTo>
                    <a:lnTo>
                      <a:pt x="579" y="120"/>
                    </a:lnTo>
                    <a:lnTo>
                      <a:pt x="576" y="118"/>
                    </a:lnTo>
                    <a:lnTo>
                      <a:pt x="576" y="116"/>
                    </a:lnTo>
                    <a:lnTo>
                      <a:pt x="572" y="113"/>
                    </a:lnTo>
                    <a:lnTo>
                      <a:pt x="572" y="111"/>
                    </a:lnTo>
                    <a:lnTo>
                      <a:pt x="569" y="109"/>
                    </a:lnTo>
                    <a:lnTo>
                      <a:pt x="565" y="106"/>
                    </a:lnTo>
                    <a:lnTo>
                      <a:pt x="562" y="104"/>
                    </a:lnTo>
                    <a:lnTo>
                      <a:pt x="560" y="102"/>
                    </a:lnTo>
                    <a:lnTo>
                      <a:pt x="555" y="102"/>
                    </a:lnTo>
                    <a:lnTo>
                      <a:pt x="553" y="99"/>
                    </a:lnTo>
                    <a:lnTo>
                      <a:pt x="551" y="97"/>
                    </a:lnTo>
                    <a:lnTo>
                      <a:pt x="548" y="97"/>
                    </a:lnTo>
                    <a:lnTo>
                      <a:pt x="543" y="94"/>
                    </a:lnTo>
                    <a:lnTo>
                      <a:pt x="539" y="92"/>
                    </a:lnTo>
                    <a:lnTo>
                      <a:pt x="536" y="92"/>
                    </a:lnTo>
                    <a:lnTo>
                      <a:pt x="534" y="92"/>
                    </a:lnTo>
                    <a:lnTo>
                      <a:pt x="532" y="92"/>
                    </a:lnTo>
                    <a:lnTo>
                      <a:pt x="529" y="92"/>
                    </a:lnTo>
                    <a:lnTo>
                      <a:pt x="527" y="92"/>
                    </a:lnTo>
                    <a:lnTo>
                      <a:pt x="525" y="92"/>
                    </a:lnTo>
                    <a:lnTo>
                      <a:pt x="522" y="92"/>
                    </a:lnTo>
                    <a:lnTo>
                      <a:pt x="525" y="90"/>
                    </a:lnTo>
                    <a:lnTo>
                      <a:pt x="525" y="87"/>
                    </a:lnTo>
                    <a:lnTo>
                      <a:pt x="525" y="85"/>
                    </a:lnTo>
                    <a:lnTo>
                      <a:pt x="525" y="83"/>
                    </a:lnTo>
                    <a:lnTo>
                      <a:pt x="522" y="80"/>
                    </a:lnTo>
                    <a:lnTo>
                      <a:pt x="522" y="78"/>
                    </a:lnTo>
                    <a:lnTo>
                      <a:pt x="522" y="76"/>
                    </a:lnTo>
                    <a:lnTo>
                      <a:pt x="522" y="71"/>
                    </a:lnTo>
                    <a:lnTo>
                      <a:pt x="520" y="66"/>
                    </a:lnTo>
                    <a:lnTo>
                      <a:pt x="517" y="64"/>
                    </a:lnTo>
                    <a:lnTo>
                      <a:pt x="517" y="59"/>
                    </a:lnTo>
                    <a:lnTo>
                      <a:pt x="513" y="54"/>
                    </a:lnTo>
                    <a:lnTo>
                      <a:pt x="510" y="50"/>
                    </a:lnTo>
                    <a:lnTo>
                      <a:pt x="508" y="47"/>
                    </a:lnTo>
                    <a:lnTo>
                      <a:pt x="506" y="42"/>
                    </a:lnTo>
                    <a:lnTo>
                      <a:pt x="501" y="38"/>
                    </a:lnTo>
                    <a:lnTo>
                      <a:pt x="496" y="35"/>
                    </a:lnTo>
                    <a:lnTo>
                      <a:pt x="491" y="33"/>
                    </a:lnTo>
                    <a:lnTo>
                      <a:pt x="489" y="31"/>
                    </a:lnTo>
                    <a:lnTo>
                      <a:pt x="484" y="26"/>
                    </a:lnTo>
                    <a:lnTo>
                      <a:pt x="480" y="21"/>
                    </a:lnTo>
                    <a:lnTo>
                      <a:pt x="473" y="21"/>
                    </a:lnTo>
                    <a:lnTo>
                      <a:pt x="468" y="16"/>
                    </a:lnTo>
                    <a:lnTo>
                      <a:pt x="463" y="14"/>
                    </a:lnTo>
                    <a:lnTo>
                      <a:pt x="456" y="12"/>
                    </a:lnTo>
                    <a:lnTo>
                      <a:pt x="451" y="9"/>
                    </a:lnTo>
                    <a:lnTo>
                      <a:pt x="444" y="9"/>
                    </a:lnTo>
                    <a:lnTo>
                      <a:pt x="437" y="7"/>
                    </a:lnTo>
                    <a:lnTo>
                      <a:pt x="432" y="5"/>
                    </a:lnTo>
                    <a:lnTo>
                      <a:pt x="425" y="5"/>
                    </a:lnTo>
                    <a:lnTo>
                      <a:pt x="418" y="2"/>
                    </a:lnTo>
                    <a:lnTo>
                      <a:pt x="411" y="0"/>
                    </a:lnTo>
                    <a:lnTo>
                      <a:pt x="404" y="0"/>
                    </a:lnTo>
                    <a:lnTo>
                      <a:pt x="399" y="0"/>
                    </a:lnTo>
                    <a:lnTo>
                      <a:pt x="390" y="0"/>
                    </a:lnTo>
                    <a:lnTo>
                      <a:pt x="383" y="0"/>
                    </a:lnTo>
                    <a:lnTo>
                      <a:pt x="376" y="0"/>
                    </a:lnTo>
                    <a:lnTo>
                      <a:pt x="371" y="0"/>
                    </a:lnTo>
                    <a:lnTo>
                      <a:pt x="362" y="0"/>
                    </a:lnTo>
                    <a:lnTo>
                      <a:pt x="359" y="0"/>
                    </a:lnTo>
                    <a:lnTo>
                      <a:pt x="354" y="0"/>
                    </a:lnTo>
                    <a:lnTo>
                      <a:pt x="352" y="0"/>
                    </a:lnTo>
                    <a:lnTo>
                      <a:pt x="350" y="0"/>
                    </a:lnTo>
                    <a:lnTo>
                      <a:pt x="345" y="2"/>
                    </a:lnTo>
                    <a:lnTo>
                      <a:pt x="340" y="2"/>
                    </a:lnTo>
                    <a:lnTo>
                      <a:pt x="338" y="2"/>
                    </a:lnTo>
                    <a:lnTo>
                      <a:pt x="336" y="5"/>
                    </a:lnTo>
                    <a:lnTo>
                      <a:pt x="331" y="5"/>
                    </a:lnTo>
                    <a:lnTo>
                      <a:pt x="328" y="5"/>
                    </a:lnTo>
                    <a:lnTo>
                      <a:pt x="326" y="5"/>
                    </a:lnTo>
                    <a:lnTo>
                      <a:pt x="321" y="7"/>
                    </a:lnTo>
                    <a:lnTo>
                      <a:pt x="319" y="7"/>
                    </a:lnTo>
                    <a:lnTo>
                      <a:pt x="314" y="9"/>
                    </a:lnTo>
                    <a:lnTo>
                      <a:pt x="312" y="9"/>
                    </a:lnTo>
                    <a:lnTo>
                      <a:pt x="310" y="9"/>
                    </a:lnTo>
                    <a:lnTo>
                      <a:pt x="307" y="12"/>
                    </a:lnTo>
                    <a:lnTo>
                      <a:pt x="305" y="12"/>
                    </a:lnTo>
                    <a:lnTo>
                      <a:pt x="302" y="12"/>
                    </a:lnTo>
                    <a:lnTo>
                      <a:pt x="298" y="14"/>
                    </a:lnTo>
                    <a:lnTo>
                      <a:pt x="295" y="16"/>
                    </a:lnTo>
                    <a:lnTo>
                      <a:pt x="293" y="16"/>
                    </a:lnTo>
                    <a:lnTo>
                      <a:pt x="291" y="19"/>
                    </a:lnTo>
                    <a:lnTo>
                      <a:pt x="288" y="21"/>
                    </a:lnTo>
                    <a:lnTo>
                      <a:pt x="286" y="21"/>
                    </a:lnTo>
                    <a:lnTo>
                      <a:pt x="284" y="21"/>
                    </a:lnTo>
                    <a:lnTo>
                      <a:pt x="281" y="24"/>
                    </a:lnTo>
                    <a:lnTo>
                      <a:pt x="279" y="26"/>
                    </a:lnTo>
                    <a:lnTo>
                      <a:pt x="277" y="26"/>
                    </a:lnTo>
                    <a:lnTo>
                      <a:pt x="274" y="28"/>
                    </a:lnTo>
                    <a:lnTo>
                      <a:pt x="272" y="31"/>
                    </a:lnTo>
                    <a:lnTo>
                      <a:pt x="269" y="31"/>
                    </a:lnTo>
                    <a:close/>
                  </a:path>
                </a:pathLst>
              </a:custGeom>
              <a:solidFill>
                <a:srgbClr val="99CCFF"/>
              </a:solidFill>
              <a:ln w="9525">
                <a:noFill/>
                <a:round/>
                <a:headEnd/>
                <a:tailEnd/>
              </a:ln>
            </p:spPr>
            <p:txBody>
              <a:bodyPr/>
              <a:lstStyle/>
              <a:p>
                <a:endParaRPr lang="zh-CN" altLang="en-US">
                  <a:latin typeface="微软雅黑" pitchFamily="34" charset="-122"/>
                  <a:ea typeface="微软雅黑" pitchFamily="34" charset="-122"/>
                </a:endParaRPr>
              </a:p>
            </p:txBody>
          </p:sp>
        </p:grpSp>
        <p:sp>
          <p:nvSpPr>
            <p:cNvPr id="181" name="Text Box 18"/>
            <p:cNvSpPr txBox="1">
              <a:spLocks noChangeArrowheads="1"/>
            </p:cNvSpPr>
            <p:nvPr/>
          </p:nvSpPr>
          <p:spPr bwMode="auto">
            <a:xfrm>
              <a:off x="7956550" y="1778007"/>
              <a:ext cx="1008063" cy="336751"/>
            </a:xfrm>
            <a:prstGeom prst="rect">
              <a:avLst/>
            </a:prstGeom>
            <a:noFill/>
            <a:ln w="9525" algn="ctr">
              <a:noFill/>
              <a:miter lim="800000"/>
              <a:headEnd/>
              <a:tailEnd/>
            </a:ln>
          </p:spPr>
          <p:txBody>
            <a:bodyPr lIns="0" tIns="33620" rIns="0" bIns="33620">
              <a:spAutoFit/>
            </a:bodyPr>
            <a:lstStyle/>
            <a:p>
              <a:pPr defTabSz="685800"/>
              <a:r>
                <a:rPr lang="en-US" altLang="zh-CN" sz="1200" b="1" dirty="0">
                  <a:solidFill>
                    <a:srgbClr val="000000"/>
                  </a:solidFill>
                  <a:latin typeface="微软雅黑" pitchFamily="34" charset="-122"/>
                  <a:ea typeface="微软雅黑" pitchFamily="34" charset="-122"/>
                </a:rPr>
                <a:t>VPN</a:t>
              </a:r>
            </a:p>
          </p:txBody>
        </p:sp>
      </p:grpSp>
      <p:grpSp>
        <p:nvGrpSpPr>
          <p:cNvPr id="5" name="组合 254"/>
          <p:cNvGrpSpPr>
            <a:grpSpLocks/>
          </p:cNvGrpSpPr>
          <p:nvPr/>
        </p:nvGrpSpPr>
        <p:grpSpPr bwMode="auto">
          <a:xfrm>
            <a:off x="6803951" y="1798012"/>
            <a:ext cx="1243012" cy="432197"/>
            <a:chOff x="7623175" y="2674944"/>
            <a:chExt cx="1243013" cy="576263"/>
          </a:xfrm>
        </p:grpSpPr>
        <p:grpSp>
          <p:nvGrpSpPr>
            <p:cNvPr id="6" name="Group 22"/>
            <p:cNvGrpSpPr>
              <a:grpSpLocks/>
            </p:cNvGrpSpPr>
            <p:nvPr/>
          </p:nvGrpSpPr>
          <p:grpSpPr bwMode="auto">
            <a:xfrm>
              <a:off x="7623175" y="2674944"/>
              <a:ext cx="1079500" cy="576263"/>
              <a:chOff x="1970" y="1348"/>
              <a:chExt cx="591" cy="435"/>
            </a:xfrm>
          </p:grpSpPr>
          <p:sp>
            <p:nvSpPr>
              <p:cNvPr id="187" name="Freeform 23"/>
              <p:cNvSpPr>
                <a:spLocks/>
              </p:cNvSpPr>
              <p:nvPr/>
            </p:nvSpPr>
            <p:spPr bwMode="auto">
              <a:xfrm>
                <a:off x="1970" y="1374"/>
                <a:ext cx="591" cy="409"/>
              </a:xfrm>
              <a:custGeom>
                <a:avLst/>
                <a:gdLst>
                  <a:gd name="T0" fmla="*/ 262 w 591"/>
                  <a:gd name="T1" fmla="*/ 26 h 409"/>
                  <a:gd name="T2" fmla="*/ 253 w 591"/>
                  <a:gd name="T3" fmla="*/ 21 h 409"/>
                  <a:gd name="T4" fmla="*/ 236 w 591"/>
                  <a:gd name="T5" fmla="*/ 19 h 409"/>
                  <a:gd name="T6" fmla="*/ 208 w 591"/>
                  <a:gd name="T7" fmla="*/ 26 h 409"/>
                  <a:gd name="T8" fmla="*/ 184 w 591"/>
                  <a:gd name="T9" fmla="*/ 50 h 409"/>
                  <a:gd name="T10" fmla="*/ 177 w 591"/>
                  <a:gd name="T11" fmla="*/ 66 h 409"/>
                  <a:gd name="T12" fmla="*/ 173 w 591"/>
                  <a:gd name="T13" fmla="*/ 66 h 409"/>
                  <a:gd name="T14" fmla="*/ 163 w 591"/>
                  <a:gd name="T15" fmla="*/ 61 h 409"/>
                  <a:gd name="T16" fmla="*/ 154 w 591"/>
                  <a:gd name="T17" fmla="*/ 61 h 409"/>
                  <a:gd name="T18" fmla="*/ 111 w 591"/>
                  <a:gd name="T19" fmla="*/ 61 h 409"/>
                  <a:gd name="T20" fmla="*/ 71 w 591"/>
                  <a:gd name="T21" fmla="*/ 83 h 409"/>
                  <a:gd name="T22" fmla="*/ 50 w 591"/>
                  <a:gd name="T23" fmla="*/ 120 h 409"/>
                  <a:gd name="T24" fmla="*/ 50 w 591"/>
                  <a:gd name="T25" fmla="*/ 142 h 409"/>
                  <a:gd name="T26" fmla="*/ 54 w 591"/>
                  <a:gd name="T27" fmla="*/ 168 h 409"/>
                  <a:gd name="T28" fmla="*/ 52 w 591"/>
                  <a:gd name="T29" fmla="*/ 179 h 409"/>
                  <a:gd name="T30" fmla="*/ 26 w 591"/>
                  <a:gd name="T31" fmla="*/ 194 h 409"/>
                  <a:gd name="T32" fmla="*/ 7 w 591"/>
                  <a:gd name="T33" fmla="*/ 217 h 409"/>
                  <a:gd name="T34" fmla="*/ 0 w 591"/>
                  <a:gd name="T35" fmla="*/ 248 h 409"/>
                  <a:gd name="T36" fmla="*/ 14 w 591"/>
                  <a:gd name="T37" fmla="*/ 283 h 409"/>
                  <a:gd name="T38" fmla="*/ 45 w 591"/>
                  <a:gd name="T39" fmla="*/ 307 h 409"/>
                  <a:gd name="T40" fmla="*/ 76 w 591"/>
                  <a:gd name="T41" fmla="*/ 314 h 409"/>
                  <a:gd name="T42" fmla="*/ 97 w 591"/>
                  <a:gd name="T43" fmla="*/ 314 h 409"/>
                  <a:gd name="T44" fmla="*/ 109 w 591"/>
                  <a:gd name="T45" fmla="*/ 312 h 409"/>
                  <a:gd name="T46" fmla="*/ 111 w 591"/>
                  <a:gd name="T47" fmla="*/ 338 h 409"/>
                  <a:gd name="T48" fmla="*/ 142 w 591"/>
                  <a:gd name="T49" fmla="*/ 371 h 409"/>
                  <a:gd name="T50" fmla="*/ 194 w 591"/>
                  <a:gd name="T51" fmla="*/ 392 h 409"/>
                  <a:gd name="T52" fmla="*/ 236 w 591"/>
                  <a:gd name="T53" fmla="*/ 394 h 409"/>
                  <a:gd name="T54" fmla="*/ 269 w 591"/>
                  <a:gd name="T55" fmla="*/ 390 h 409"/>
                  <a:gd name="T56" fmla="*/ 302 w 591"/>
                  <a:gd name="T57" fmla="*/ 380 h 409"/>
                  <a:gd name="T58" fmla="*/ 314 w 591"/>
                  <a:gd name="T59" fmla="*/ 390 h 409"/>
                  <a:gd name="T60" fmla="*/ 331 w 591"/>
                  <a:gd name="T61" fmla="*/ 402 h 409"/>
                  <a:gd name="T62" fmla="*/ 350 w 591"/>
                  <a:gd name="T63" fmla="*/ 409 h 409"/>
                  <a:gd name="T64" fmla="*/ 385 w 591"/>
                  <a:gd name="T65" fmla="*/ 406 h 409"/>
                  <a:gd name="T66" fmla="*/ 411 w 591"/>
                  <a:gd name="T67" fmla="*/ 390 h 409"/>
                  <a:gd name="T68" fmla="*/ 425 w 591"/>
                  <a:gd name="T69" fmla="*/ 364 h 409"/>
                  <a:gd name="T70" fmla="*/ 425 w 591"/>
                  <a:gd name="T71" fmla="*/ 350 h 409"/>
                  <a:gd name="T72" fmla="*/ 432 w 591"/>
                  <a:gd name="T73" fmla="*/ 352 h 409"/>
                  <a:gd name="T74" fmla="*/ 444 w 591"/>
                  <a:gd name="T75" fmla="*/ 357 h 409"/>
                  <a:gd name="T76" fmla="*/ 461 w 591"/>
                  <a:gd name="T77" fmla="*/ 359 h 409"/>
                  <a:gd name="T78" fmla="*/ 506 w 591"/>
                  <a:gd name="T79" fmla="*/ 354 h 409"/>
                  <a:gd name="T80" fmla="*/ 539 w 591"/>
                  <a:gd name="T81" fmla="*/ 331 h 409"/>
                  <a:gd name="T82" fmla="*/ 555 w 591"/>
                  <a:gd name="T83" fmla="*/ 300 h 409"/>
                  <a:gd name="T84" fmla="*/ 553 w 591"/>
                  <a:gd name="T85" fmla="*/ 274 h 409"/>
                  <a:gd name="T86" fmla="*/ 541 w 591"/>
                  <a:gd name="T87" fmla="*/ 253 h 409"/>
                  <a:gd name="T88" fmla="*/ 539 w 591"/>
                  <a:gd name="T89" fmla="*/ 236 h 409"/>
                  <a:gd name="T90" fmla="*/ 565 w 591"/>
                  <a:gd name="T91" fmla="*/ 222 h 409"/>
                  <a:gd name="T92" fmla="*/ 581 w 591"/>
                  <a:gd name="T93" fmla="*/ 196 h 409"/>
                  <a:gd name="T94" fmla="*/ 591 w 591"/>
                  <a:gd name="T95" fmla="*/ 163 h 409"/>
                  <a:gd name="T96" fmla="*/ 581 w 591"/>
                  <a:gd name="T97" fmla="*/ 125 h 409"/>
                  <a:gd name="T98" fmla="*/ 553 w 591"/>
                  <a:gd name="T99" fmla="*/ 99 h 409"/>
                  <a:gd name="T100" fmla="*/ 527 w 591"/>
                  <a:gd name="T101" fmla="*/ 92 h 409"/>
                  <a:gd name="T102" fmla="*/ 525 w 591"/>
                  <a:gd name="T103" fmla="*/ 83 h 409"/>
                  <a:gd name="T104" fmla="*/ 508 w 591"/>
                  <a:gd name="T105" fmla="*/ 47 h 409"/>
                  <a:gd name="T106" fmla="*/ 456 w 591"/>
                  <a:gd name="T107" fmla="*/ 12 h 409"/>
                  <a:gd name="T108" fmla="*/ 383 w 591"/>
                  <a:gd name="T109" fmla="*/ 0 h 409"/>
                  <a:gd name="T110" fmla="*/ 336 w 591"/>
                  <a:gd name="T111" fmla="*/ 5 h 409"/>
                  <a:gd name="T112" fmla="*/ 302 w 591"/>
                  <a:gd name="T113" fmla="*/ 14 h 409"/>
                  <a:gd name="T114" fmla="*/ 274 w 591"/>
                  <a:gd name="T115" fmla="*/ 28 h 4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1"/>
                  <a:gd name="T175" fmla="*/ 0 h 409"/>
                  <a:gd name="T176" fmla="*/ 591 w 591"/>
                  <a:gd name="T177" fmla="*/ 409 h 4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1" h="409">
                    <a:moveTo>
                      <a:pt x="269" y="33"/>
                    </a:moveTo>
                    <a:lnTo>
                      <a:pt x="269" y="33"/>
                    </a:lnTo>
                    <a:lnTo>
                      <a:pt x="269" y="31"/>
                    </a:lnTo>
                    <a:lnTo>
                      <a:pt x="267" y="28"/>
                    </a:lnTo>
                    <a:lnTo>
                      <a:pt x="265" y="28"/>
                    </a:lnTo>
                    <a:lnTo>
                      <a:pt x="262" y="26"/>
                    </a:lnTo>
                    <a:lnTo>
                      <a:pt x="260" y="26"/>
                    </a:lnTo>
                    <a:lnTo>
                      <a:pt x="260" y="24"/>
                    </a:lnTo>
                    <a:lnTo>
                      <a:pt x="258" y="24"/>
                    </a:lnTo>
                    <a:lnTo>
                      <a:pt x="255" y="24"/>
                    </a:lnTo>
                    <a:lnTo>
                      <a:pt x="253" y="21"/>
                    </a:lnTo>
                    <a:lnTo>
                      <a:pt x="251" y="21"/>
                    </a:lnTo>
                    <a:lnTo>
                      <a:pt x="248" y="21"/>
                    </a:lnTo>
                    <a:lnTo>
                      <a:pt x="246" y="21"/>
                    </a:lnTo>
                    <a:lnTo>
                      <a:pt x="243" y="21"/>
                    </a:lnTo>
                    <a:lnTo>
                      <a:pt x="239" y="21"/>
                    </a:lnTo>
                    <a:lnTo>
                      <a:pt x="236" y="19"/>
                    </a:lnTo>
                    <a:lnTo>
                      <a:pt x="234" y="19"/>
                    </a:lnTo>
                    <a:lnTo>
                      <a:pt x="232" y="21"/>
                    </a:lnTo>
                    <a:lnTo>
                      <a:pt x="229" y="21"/>
                    </a:lnTo>
                    <a:lnTo>
                      <a:pt x="227" y="21"/>
                    </a:lnTo>
                    <a:lnTo>
                      <a:pt x="222" y="21"/>
                    </a:lnTo>
                    <a:lnTo>
                      <a:pt x="217" y="21"/>
                    </a:lnTo>
                    <a:lnTo>
                      <a:pt x="215" y="24"/>
                    </a:lnTo>
                    <a:lnTo>
                      <a:pt x="213" y="24"/>
                    </a:lnTo>
                    <a:lnTo>
                      <a:pt x="210" y="26"/>
                    </a:lnTo>
                    <a:lnTo>
                      <a:pt x="208" y="26"/>
                    </a:lnTo>
                    <a:lnTo>
                      <a:pt x="206" y="28"/>
                    </a:lnTo>
                    <a:lnTo>
                      <a:pt x="203" y="28"/>
                    </a:lnTo>
                    <a:lnTo>
                      <a:pt x="201" y="33"/>
                    </a:lnTo>
                    <a:lnTo>
                      <a:pt x="199" y="33"/>
                    </a:lnTo>
                    <a:lnTo>
                      <a:pt x="196" y="35"/>
                    </a:lnTo>
                    <a:lnTo>
                      <a:pt x="194" y="38"/>
                    </a:lnTo>
                    <a:lnTo>
                      <a:pt x="191" y="40"/>
                    </a:lnTo>
                    <a:lnTo>
                      <a:pt x="189" y="42"/>
                    </a:lnTo>
                    <a:lnTo>
                      <a:pt x="187" y="45"/>
                    </a:lnTo>
                    <a:lnTo>
                      <a:pt x="184" y="50"/>
                    </a:lnTo>
                    <a:lnTo>
                      <a:pt x="184" y="54"/>
                    </a:lnTo>
                    <a:lnTo>
                      <a:pt x="182" y="57"/>
                    </a:lnTo>
                    <a:lnTo>
                      <a:pt x="180" y="59"/>
                    </a:lnTo>
                    <a:lnTo>
                      <a:pt x="180" y="61"/>
                    </a:lnTo>
                    <a:lnTo>
                      <a:pt x="180" y="64"/>
                    </a:lnTo>
                    <a:lnTo>
                      <a:pt x="177" y="66"/>
                    </a:lnTo>
                    <a:lnTo>
                      <a:pt x="177" y="68"/>
                    </a:lnTo>
                    <a:lnTo>
                      <a:pt x="175" y="66"/>
                    </a:lnTo>
                    <a:lnTo>
                      <a:pt x="173" y="66"/>
                    </a:lnTo>
                    <a:lnTo>
                      <a:pt x="170" y="66"/>
                    </a:lnTo>
                    <a:lnTo>
                      <a:pt x="168" y="64"/>
                    </a:lnTo>
                    <a:lnTo>
                      <a:pt x="165" y="64"/>
                    </a:lnTo>
                    <a:lnTo>
                      <a:pt x="163" y="61"/>
                    </a:lnTo>
                    <a:lnTo>
                      <a:pt x="161" y="61"/>
                    </a:lnTo>
                    <a:lnTo>
                      <a:pt x="158" y="61"/>
                    </a:lnTo>
                    <a:lnTo>
                      <a:pt x="156" y="61"/>
                    </a:lnTo>
                    <a:lnTo>
                      <a:pt x="154" y="61"/>
                    </a:lnTo>
                    <a:lnTo>
                      <a:pt x="149" y="59"/>
                    </a:lnTo>
                    <a:lnTo>
                      <a:pt x="147" y="59"/>
                    </a:lnTo>
                    <a:lnTo>
                      <a:pt x="142" y="59"/>
                    </a:lnTo>
                    <a:lnTo>
                      <a:pt x="137" y="59"/>
                    </a:lnTo>
                    <a:lnTo>
                      <a:pt x="132" y="59"/>
                    </a:lnTo>
                    <a:lnTo>
                      <a:pt x="128" y="59"/>
                    </a:lnTo>
                    <a:lnTo>
                      <a:pt x="123" y="59"/>
                    </a:lnTo>
                    <a:lnTo>
                      <a:pt x="118" y="61"/>
                    </a:lnTo>
                    <a:lnTo>
                      <a:pt x="116" y="61"/>
                    </a:lnTo>
                    <a:lnTo>
                      <a:pt x="111" y="61"/>
                    </a:lnTo>
                    <a:lnTo>
                      <a:pt x="106" y="64"/>
                    </a:lnTo>
                    <a:lnTo>
                      <a:pt x="102" y="64"/>
                    </a:lnTo>
                    <a:lnTo>
                      <a:pt x="99" y="66"/>
                    </a:lnTo>
                    <a:lnTo>
                      <a:pt x="95" y="68"/>
                    </a:lnTo>
                    <a:lnTo>
                      <a:pt x="90" y="71"/>
                    </a:lnTo>
                    <a:lnTo>
                      <a:pt x="88" y="71"/>
                    </a:lnTo>
                    <a:lnTo>
                      <a:pt x="83" y="73"/>
                    </a:lnTo>
                    <a:lnTo>
                      <a:pt x="80" y="76"/>
                    </a:lnTo>
                    <a:lnTo>
                      <a:pt x="78" y="78"/>
                    </a:lnTo>
                    <a:lnTo>
                      <a:pt x="73" y="80"/>
                    </a:lnTo>
                    <a:lnTo>
                      <a:pt x="71" y="83"/>
                    </a:lnTo>
                    <a:lnTo>
                      <a:pt x="69" y="87"/>
                    </a:lnTo>
                    <a:lnTo>
                      <a:pt x="66" y="90"/>
                    </a:lnTo>
                    <a:lnTo>
                      <a:pt x="62" y="92"/>
                    </a:lnTo>
                    <a:lnTo>
                      <a:pt x="62" y="94"/>
                    </a:lnTo>
                    <a:lnTo>
                      <a:pt x="59" y="99"/>
                    </a:lnTo>
                    <a:lnTo>
                      <a:pt x="57" y="102"/>
                    </a:lnTo>
                    <a:lnTo>
                      <a:pt x="54" y="104"/>
                    </a:lnTo>
                    <a:lnTo>
                      <a:pt x="52" y="109"/>
                    </a:lnTo>
                    <a:lnTo>
                      <a:pt x="52" y="113"/>
                    </a:lnTo>
                    <a:lnTo>
                      <a:pt x="50" y="116"/>
                    </a:lnTo>
                    <a:lnTo>
                      <a:pt x="50" y="120"/>
                    </a:lnTo>
                    <a:lnTo>
                      <a:pt x="50" y="123"/>
                    </a:lnTo>
                    <a:lnTo>
                      <a:pt x="50" y="125"/>
                    </a:lnTo>
                    <a:lnTo>
                      <a:pt x="50" y="128"/>
                    </a:lnTo>
                    <a:lnTo>
                      <a:pt x="50" y="130"/>
                    </a:lnTo>
                    <a:lnTo>
                      <a:pt x="47" y="132"/>
                    </a:lnTo>
                    <a:lnTo>
                      <a:pt x="47" y="135"/>
                    </a:lnTo>
                    <a:lnTo>
                      <a:pt x="47" y="137"/>
                    </a:lnTo>
                    <a:lnTo>
                      <a:pt x="47" y="139"/>
                    </a:lnTo>
                    <a:lnTo>
                      <a:pt x="50" y="142"/>
                    </a:lnTo>
                    <a:lnTo>
                      <a:pt x="50" y="146"/>
                    </a:lnTo>
                    <a:lnTo>
                      <a:pt x="50" y="149"/>
                    </a:lnTo>
                    <a:lnTo>
                      <a:pt x="50" y="153"/>
                    </a:lnTo>
                    <a:lnTo>
                      <a:pt x="50" y="156"/>
                    </a:lnTo>
                    <a:lnTo>
                      <a:pt x="52" y="158"/>
                    </a:lnTo>
                    <a:lnTo>
                      <a:pt x="52" y="163"/>
                    </a:lnTo>
                    <a:lnTo>
                      <a:pt x="54" y="165"/>
                    </a:lnTo>
                    <a:lnTo>
                      <a:pt x="54" y="168"/>
                    </a:lnTo>
                    <a:lnTo>
                      <a:pt x="57" y="168"/>
                    </a:lnTo>
                    <a:lnTo>
                      <a:pt x="57" y="170"/>
                    </a:lnTo>
                    <a:lnTo>
                      <a:pt x="59" y="172"/>
                    </a:lnTo>
                    <a:lnTo>
                      <a:pt x="59" y="175"/>
                    </a:lnTo>
                    <a:lnTo>
                      <a:pt x="62" y="175"/>
                    </a:lnTo>
                    <a:lnTo>
                      <a:pt x="62" y="177"/>
                    </a:lnTo>
                    <a:lnTo>
                      <a:pt x="59" y="179"/>
                    </a:lnTo>
                    <a:lnTo>
                      <a:pt x="57" y="179"/>
                    </a:lnTo>
                    <a:lnTo>
                      <a:pt x="52" y="179"/>
                    </a:lnTo>
                    <a:lnTo>
                      <a:pt x="50" y="182"/>
                    </a:lnTo>
                    <a:lnTo>
                      <a:pt x="45" y="182"/>
                    </a:lnTo>
                    <a:lnTo>
                      <a:pt x="45" y="184"/>
                    </a:lnTo>
                    <a:lnTo>
                      <a:pt x="40" y="184"/>
                    </a:lnTo>
                    <a:lnTo>
                      <a:pt x="38" y="187"/>
                    </a:lnTo>
                    <a:lnTo>
                      <a:pt x="36" y="187"/>
                    </a:lnTo>
                    <a:lnTo>
                      <a:pt x="33" y="187"/>
                    </a:lnTo>
                    <a:lnTo>
                      <a:pt x="31" y="189"/>
                    </a:lnTo>
                    <a:lnTo>
                      <a:pt x="28" y="191"/>
                    </a:lnTo>
                    <a:lnTo>
                      <a:pt x="26" y="194"/>
                    </a:lnTo>
                    <a:lnTo>
                      <a:pt x="24" y="196"/>
                    </a:lnTo>
                    <a:lnTo>
                      <a:pt x="21" y="198"/>
                    </a:lnTo>
                    <a:lnTo>
                      <a:pt x="19" y="201"/>
                    </a:lnTo>
                    <a:lnTo>
                      <a:pt x="17" y="203"/>
                    </a:lnTo>
                    <a:lnTo>
                      <a:pt x="14" y="205"/>
                    </a:lnTo>
                    <a:lnTo>
                      <a:pt x="12" y="208"/>
                    </a:lnTo>
                    <a:lnTo>
                      <a:pt x="10" y="208"/>
                    </a:lnTo>
                    <a:lnTo>
                      <a:pt x="10" y="213"/>
                    </a:lnTo>
                    <a:lnTo>
                      <a:pt x="7" y="217"/>
                    </a:lnTo>
                    <a:lnTo>
                      <a:pt x="5" y="222"/>
                    </a:lnTo>
                    <a:lnTo>
                      <a:pt x="3" y="224"/>
                    </a:lnTo>
                    <a:lnTo>
                      <a:pt x="3" y="229"/>
                    </a:lnTo>
                    <a:lnTo>
                      <a:pt x="3" y="234"/>
                    </a:lnTo>
                    <a:lnTo>
                      <a:pt x="3" y="239"/>
                    </a:lnTo>
                    <a:lnTo>
                      <a:pt x="0" y="241"/>
                    </a:lnTo>
                    <a:lnTo>
                      <a:pt x="0" y="243"/>
                    </a:lnTo>
                    <a:lnTo>
                      <a:pt x="0" y="248"/>
                    </a:lnTo>
                    <a:lnTo>
                      <a:pt x="3" y="250"/>
                    </a:lnTo>
                    <a:lnTo>
                      <a:pt x="3" y="255"/>
                    </a:lnTo>
                    <a:lnTo>
                      <a:pt x="3" y="257"/>
                    </a:lnTo>
                    <a:lnTo>
                      <a:pt x="3" y="262"/>
                    </a:lnTo>
                    <a:lnTo>
                      <a:pt x="5" y="265"/>
                    </a:lnTo>
                    <a:lnTo>
                      <a:pt x="5" y="267"/>
                    </a:lnTo>
                    <a:lnTo>
                      <a:pt x="7" y="272"/>
                    </a:lnTo>
                    <a:lnTo>
                      <a:pt x="7" y="274"/>
                    </a:lnTo>
                    <a:lnTo>
                      <a:pt x="10" y="276"/>
                    </a:lnTo>
                    <a:lnTo>
                      <a:pt x="12" y="279"/>
                    </a:lnTo>
                    <a:lnTo>
                      <a:pt x="14" y="283"/>
                    </a:lnTo>
                    <a:lnTo>
                      <a:pt x="17" y="283"/>
                    </a:lnTo>
                    <a:lnTo>
                      <a:pt x="19" y="288"/>
                    </a:lnTo>
                    <a:lnTo>
                      <a:pt x="21" y="291"/>
                    </a:lnTo>
                    <a:lnTo>
                      <a:pt x="24" y="293"/>
                    </a:lnTo>
                    <a:lnTo>
                      <a:pt x="26" y="295"/>
                    </a:lnTo>
                    <a:lnTo>
                      <a:pt x="28" y="298"/>
                    </a:lnTo>
                    <a:lnTo>
                      <a:pt x="31" y="300"/>
                    </a:lnTo>
                    <a:lnTo>
                      <a:pt x="36" y="300"/>
                    </a:lnTo>
                    <a:lnTo>
                      <a:pt x="38" y="305"/>
                    </a:lnTo>
                    <a:lnTo>
                      <a:pt x="40" y="305"/>
                    </a:lnTo>
                    <a:lnTo>
                      <a:pt x="45" y="307"/>
                    </a:lnTo>
                    <a:lnTo>
                      <a:pt x="50" y="309"/>
                    </a:lnTo>
                    <a:lnTo>
                      <a:pt x="52" y="309"/>
                    </a:lnTo>
                    <a:lnTo>
                      <a:pt x="57" y="312"/>
                    </a:lnTo>
                    <a:lnTo>
                      <a:pt x="59" y="312"/>
                    </a:lnTo>
                    <a:lnTo>
                      <a:pt x="64" y="314"/>
                    </a:lnTo>
                    <a:lnTo>
                      <a:pt x="66" y="314"/>
                    </a:lnTo>
                    <a:lnTo>
                      <a:pt x="71" y="314"/>
                    </a:lnTo>
                    <a:lnTo>
                      <a:pt x="73" y="314"/>
                    </a:lnTo>
                    <a:lnTo>
                      <a:pt x="76" y="314"/>
                    </a:lnTo>
                    <a:lnTo>
                      <a:pt x="78" y="314"/>
                    </a:lnTo>
                    <a:lnTo>
                      <a:pt x="83" y="314"/>
                    </a:lnTo>
                    <a:lnTo>
                      <a:pt x="88" y="314"/>
                    </a:lnTo>
                    <a:lnTo>
                      <a:pt x="90" y="314"/>
                    </a:lnTo>
                    <a:lnTo>
                      <a:pt x="92" y="314"/>
                    </a:lnTo>
                    <a:lnTo>
                      <a:pt x="95" y="314"/>
                    </a:lnTo>
                    <a:lnTo>
                      <a:pt x="97" y="314"/>
                    </a:lnTo>
                    <a:lnTo>
                      <a:pt x="99" y="314"/>
                    </a:lnTo>
                    <a:lnTo>
                      <a:pt x="102" y="314"/>
                    </a:lnTo>
                    <a:lnTo>
                      <a:pt x="104" y="314"/>
                    </a:lnTo>
                    <a:lnTo>
                      <a:pt x="104" y="312"/>
                    </a:lnTo>
                    <a:lnTo>
                      <a:pt x="106" y="312"/>
                    </a:lnTo>
                    <a:lnTo>
                      <a:pt x="109" y="312"/>
                    </a:lnTo>
                    <a:lnTo>
                      <a:pt x="109" y="309"/>
                    </a:lnTo>
                    <a:lnTo>
                      <a:pt x="109" y="312"/>
                    </a:lnTo>
                    <a:lnTo>
                      <a:pt x="109" y="314"/>
                    </a:lnTo>
                    <a:lnTo>
                      <a:pt x="109" y="317"/>
                    </a:lnTo>
                    <a:lnTo>
                      <a:pt x="109" y="319"/>
                    </a:lnTo>
                    <a:lnTo>
                      <a:pt x="109" y="324"/>
                    </a:lnTo>
                    <a:lnTo>
                      <a:pt x="109" y="326"/>
                    </a:lnTo>
                    <a:lnTo>
                      <a:pt x="111" y="331"/>
                    </a:lnTo>
                    <a:lnTo>
                      <a:pt x="111" y="333"/>
                    </a:lnTo>
                    <a:lnTo>
                      <a:pt x="111" y="338"/>
                    </a:lnTo>
                    <a:lnTo>
                      <a:pt x="114" y="340"/>
                    </a:lnTo>
                    <a:lnTo>
                      <a:pt x="116" y="345"/>
                    </a:lnTo>
                    <a:lnTo>
                      <a:pt x="118" y="347"/>
                    </a:lnTo>
                    <a:lnTo>
                      <a:pt x="121" y="350"/>
                    </a:lnTo>
                    <a:lnTo>
                      <a:pt x="123" y="354"/>
                    </a:lnTo>
                    <a:lnTo>
                      <a:pt x="125" y="357"/>
                    </a:lnTo>
                    <a:lnTo>
                      <a:pt x="128" y="359"/>
                    </a:lnTo>
                    <a:lnTo>
                      <a:pt x="132" y="364"/>
                    </a:lnTo>
                    <a:lnTo>
                      <a:pt x="135" y="366"/>
                    </a:lnTo>
                    <a:lnTo>
                      <a:pt x="137" y="369"/>
                    </a:lnTo>
                    <a:lnTo>
                      <a:pt x="142" y="371"/>
                    </a:lnTo>
                    <a:lnTo>
                      <a:pt x="147" y="373"/>
                    </a:lnTo>
                    <a:lnTo>
                      <a:pt x="149" y="376"/>
                    </a:lnTo>
                    <a:lnTo>
                      <a:pt x="154" y="378"/>
                    </a:lnTo>
                    <a:lnTo>
                      <a:pt x="158" y="380"/>
                    </a:lnTo>
                    <a:lnTo>
                      <a:pt x="163" y="383"/>
                    </a:lnTo>
                    <a:lnTo>
                      <a:pt x="168" y="385"/>
                    </a:lnTo>
                    <a:lnTo>
                      <a:pt x="173" y="385"/>
                    </a:lnTo>
                    <a:lnTo>
                      <a:pt x="180" y="387"/>
                    </a:lnTo>
                    <a:lnTo>
                      <a:pt x="184" y="387"/>
                    </a:lnTo>
                    <a:lnTo>
                      <a:pt x="189" y="390"/>
                    </a:lnTo>
                    <a:lnTo>
                      <a:pt x="194" y="392"/>
                    </a:lnTo>
                    <a:lnTo>
                      <a:pt x="201" y="392"/>
                    </a:lnTo>
                    <a:lnTo>
                      <a:pt x="206" y="392"/>
                    </a:lnTo>
                    <a:lnTo>
                      <a:pt x="210" y="394"/>
                    </a:lnTo>
                    <a:lnTo>
                      <a:pt x="215" y="394"/>
                    </a:lnTo>
                    <a:lnTo>
                      <a:pt x="217" y="394"/>
                    </a:lnTo>
                    <a:lnTo>
                      <a:pt x="222" y="394"/>
                    </a:lnTo>
                    <a:lnTo>
                      <a:pt x="225" y="394"/>
                    </a:lnTo>
                    <a:lnTo>
                      <a:pt x="227" y="394"/>
                    </a:lnTo>
                    <a:lnTo>
                      <a:pt x="229" y="394"/>
                    </a:lnTo>
                    <a:lnTo>
                      <a:pt x="234" y="394"/>
                    </a:lnTo>
                    <a:lnTo>
                      <a:pt x="236" y="394"/>
                    </a:lnTo>
                    <a:lnTo>
                      <a:pt x="239" y="394"/>
                    </a:lnTo>
                    <a:lnTo>
                      <a:pt x="243" y="394"/>
                    </a:lnTo>
                    <a:lnTo>
                      <a:pt x="248" y="394"/>
                    </a:lnTo>
                    <a:lnTo>
                      <a:pt x="251" y="394"/>
                    </a:lnTo>
                    <a:lnTo>
                      <a:pt x="253" y="392"/>
                    </a:lnTo>
                    <a:lnTo>
                      <a:pt x="255" y="392"/>
                    </a:lnTo>
                    <a:lnTo>
                      <a:pt x="260" y="392"/>
                    </a:lnTo>
                    <a:lnTo>
                      <a:pt x="265" y="392"/>
                    </a:lnTo>
                    <a:lnTo>
                      <a:pt x="267" y="392"/>
                    </a:lnTo>
                    <a:lnTo>
                      <a:pt x="269" y="390"/>
                    </a:lnTo>
                    <a:lnTo>
                      <a:pt x="272" y="390"/>
                    </a:lnTo>
                    <a:lnTo>
                      <a:pt x="277" y="387"/>
                    </a:lnTo>
                    <a:lnTo>
                      <a:pt x="279" y="387"/>
                    </a:lnTo>
                    <a:lnTo>
                      <a:pt x="281" y="387"/>
                    </a:lnTo>
                    <a:lnTo>
                      <a:pt x="286" y="385"/>
                    </a:lnTo>
                    <a:lnTo>
                      <a:pt x="291" y="385"/>
                    </a:lnTo>
                    <a:lnTo>
                      <a:pt x="293" y="383"/>
                    </a:lnTo>
                    <a:lnTo>
                      <a:pt x="295" y="380"/>
                    </a:lnTo>
                    <a:lnTo>
                      <a:pt x="298" y="380"/>
                    </a:lnTo>
                    <a:lnTo>
                      <a:pt x="302" y="380"/>
                    </a:lnTo>
                    <a:lnTo>
                      <a:pt x="302" y="378"/>
                    </a:lnTo>
                    <a:lnTo>
                      <a:pt x="305" y="380"/>
                    </a:lnTo>
                    <a:lnTo>
                      <a:pt x="307" y="380"/>
                    </a:lnTo>
                    <a:lnTo>
                      <a:pt x="307" y="383"/>
                    </a:lnTo>
                    <a:lnTo>
                      <a:pt x="307" y="385"/>
                    </a:lnTo>
                    <a:lnTo>
                      <a:pt x="310" y="385"/>
                    </a:lnTo>
                    <a:lnTo>
                      <a:pt x="310" y="387"/>
                    </a:lnTo>
                    <a:lnTo>
                      <a:pt x="312" y="387"/>
                    </a:lnTo>
                    <a:lnTo>
                      <a:pt x="314" y="390"/>
                    </a:lnTo>
                    <a:lnTo>
                      <a:pt x="314" y="392"/>
                    </a:lnTo>
                    <a:lnTo>
                      <a:pt x="317" y="394"/>
                    </a:lnTo>
                    <a:lnTo>
                      <a:pt x="319" y="394"/>
                    </a:lnTo>
                    <a:lnTo>
                      <a:pt x="319" y="397"/>
                    </a:lnTo>
                    <a:lnTo>
                      <a:pt x="321" y="397"/>
                    </a:lnTo>
                    <a:lnTo>
                      <a:pt x="324" y="397"/>
                    </a:lnTo>
                    <a:lnTo>
                      <a:pt x="326" y="399"/>
                    </a:lnTo>
                    <a:lnTo>
                      <a:pt x="328" y="402"/>
                    </a:lnTo>
                    <a:lnTo>
                      <a:pt x="331" y="402"/>
                    </a:lnTo>
                    <a:lnTo>
                      <a:pt x="331" y="404"/>
                    </a:lnTo>
                    <a:lnTo>
                      <a:pt x="333" y="404"/>
                    </a:lnTo>
                    <a:lnTo>
                      <a:pt x="336" y="404"/>
                    </a:lnTo>
                    <a:lnTo>
                      <a:pt x="338" y="404"/>
                    </a:lnTo>
                    <a:lnTo>
                      <a:pt x="340" y="406"/>
                    </a:lnTo>
                    <a:lnTo>
                      <a:pt x="343" y="406"/>
                    </a:lnTo>
                    <a:lnTo>
                      <a:pt x="345" y="409"/>
                    </a:lnTo>
                    <a:lnTo>
                      <a:pt x="347" y="409"/>
                    </a:lnTo>
                    <a:lnTo>
                      <a:pt x="350" y="409"/>
                    </a:lnTo>
                    <a:lnTo>
                      <a:pt x="354" y="409"/>
                    </a:lnTo>
                    <a:lnTo>
                      <a:pt x="357" y="409"/>
                    </a:lnTo>
                    <a:lnTo>
                      <a:pt x="362" y="409"/>
                    </a:lnTo>
                    <a:lnTo>
                      <a:pt x="364" y="409"/>
                    </a:lnTo>
                    <a:lnTo>
                      <a:pt x="366" y="409"/>
                    </a:lnTo>
                    <a:lnTo>
                      <a:pt x="371" y="409"/>
                    </a:lnTo>
                    <a:lnTo>
                      <a:pt x="373" y="409"/>
                    </a:lnTo>
                    <a:lnTo>
                      <a:pt x="376" y="409"/>
                    </a:lnTo>
                    <a:lnTo>
                      <a:pt x="378" y="409"/>
                    </a:lnTo>
                    <a:lnTo>
                      <a:pt x="383" y="406"/>
                    </a:lnTo>
                    <a:lnTo>
                      <a:pt x="385" y="406"/>
                    </a:lnTo>
                    <a:lnTo>
                      <a:pt x="388" y="404"/>
                    </a:lnTo>
                    <a:lnTo>
                      <a:pt x="390" y="404"/>
                    </a:lnTo>
                    <a:lnTo>
                      <a:pt x="395" y="404"/>
                    </a:lnTo>
                    <a:lnTo>
                      <a:pt x="395" y="402"/>
                    </a:lnTo>
                    <a:lnTo>
                      <a:pt x="399" y="402"/>
                    </a:lnTo>
                    <a:lnTo>
                      <a:pt x="402" y="399"/>
                    </a:lnTo>
                    <a:lnTo>
                      <a:pt x="404" y="397"/>
                    </a:lnTo>
                    <a:lnTo>
                      <a:pt x="406" y="397"/>
                    </a:lnTo>
                    <a:lnTo>
                      <a:pt x="409" y="392"/>
                    </a:lnTo>
                    <a:lnTo>
                      <a:pt x="411" y="392"/>
                    </a:lnTo>
                    <a:lnTo>
                      <a:pt x="411" y="390"/>
                    </a:lnTo>
                    <a:lnTo>
                      <a:pt x="414" y="387"/>
                    </a:lnTo>
                    <a:lnTo>
                      <a:pt x="416" y="385"/>
                    </a:lnTo>
                    <a:lnTo>
                      <a:pt x="418" y="383"/>
                    </a:lnTo>
                    <a:lnTo>
                      <a:pt x="421" y="380"/>
                    </a:lnTo>
                    <a:lnTo>
                      <a:pt x="421" y="378"/>
                    </a:lnTo>
                    <a:lnTo>
                      <a:pt x="421" y="376"/>
                    </a:lnTo>
                    <a:lnTo>
                      <a:pt x="423" y="373"/>
                    </a:lnTo>
                    <a:lnTo>
                      <a:pt x="425" y="371"/>
                    </a:lnTo>
                    <a:lnTo>
                      <a:pt x="425" y="369"/>
                    </a:lnTo>
                    <a:lnTo>
                      <a:pt x="425" y="364"/>
                    </a:lnTo>
                    <a:lnTo>
                      <a:pt x="425" y="361"/>
                    </a:lnTo>
                    <a:lnTo>
                      <a:pt x="425" y="359"/>
                    </a:lnTo>
                    <a:lnTo>
                      <a:pt x="425" y="357"/>
                    </a:lnTo>
                    <a:lnTo>
                      <a:pt x="425" y="354"/>
                    </a:lnTo>
                    <a:lnTo>
                      <a:pt x="425" y="352"/>
                    </a:lnTo>
                    <a:lnTo>
                      <a:pt x="425" y="350"/>
                    </a:lnTo>
                    <a:lnTo>
                      <a:pt x="428" y="350"/>
                    </a:lnTo>
                    <a:lnTo>
                      <a:pt x="430" y="350"/>
                    </a:lnTo>
                    <a:lnTo>
                      <a:pt x="432" y="352"/>
                    </a:lnTo>
                    <a:lnTo>
                      <a:pt x="435" y="352"/>
                    </a:lnTo>
                    <a:lnTo>
                      <a:pt x="435" y="354"/>
                    </a:lnTo>
                    <a:lnTo>
                      <a:pt x="437" y="354"/>
                    </a:lnTo>
                    <a:lnTo>
                      <a:pt x="439" y="354"/>
                    </a:lnTo>
                    <a:lnTo>
                      <a:pt x="442" y="354"/>
                    </a:lnTo>
                    <a:lnTo>
                      <a:pt x="444" y="357"/>
                    </a:lnTo>
                    <a:lnTo>
                      <a:pt x="447" y="357"/>
                    </a:lnTo>
                    <a:lnTo>
                      <a:pt x="449" y="357"/>
                    </a:lnTo>
                    <a:lnTo>
                      <a:pt x="449" y="359"/>
                    </a:lnTo>
                    <a:lnTo>
                      <a:pt x="451" y="359"/>
                    </a:lnTo>
                    <a:lnTo>
                      <a:pt x="454" y="359"/>
                    </a:lnTo>
                    <a:lnTo>
                      <a:pt x="456" y="359"/>
                    </a:lnTo>
                    <a:lnTo>
                      <a:pt x="461" y="359"/>
                    </a:lnTo>
                    <a:lnTo>
                      <a:pt x="465" y="359"/>
                    </a:lnTo>
                    <a:lnTo>
                      <a:pt x="470" y="359"/>
                    </a:lnTo>
                    <a:lnTo>
                      <a:pt x="473" y="359"/>
                    </a:lnTo>
                    <a:lnTo>
                      <a:pt x="477" y="359"/>
                    </a:lnTo>
                    <a:lnTo>
                      <a:pt x="482" y="359"/>
                    </a:lnTo>
                    <a:lnTo>
                      <a:pt x="484" y="359"/>
                    </a:lnTo>
                    <a:lnTo>
                      <a:pt x="489" y="359"/>
                    </a:lnTo>
                    <a:lnTo>
                      <a:pt x="494" y="359"/>
                    </a:lnTo>
                    <a:lnTo>
                      <a:pt x="496" y="357"/>
                    </a:lnTo>
                    <a:lnTo>
                      <a:pt x="501" y="354"/>
                    </a:lnTo>
                    <a:lnTo>
                      <a:pt x="506" y="354"/>
                    </a:lnTo>
                    <a:lnTo>
                      <a:pt x="508" y="354"/>
                    </a:lnTo>
                    <a:lnTo>
                      <a:pt x="513" y="352"/>
                    </a:lnTo>
                    <a:lnTo>
                      <a:pt x="515" y="350"/>
                    </a:lnTo>
                    <a:lnTo>
                      <a:pt x="517" y="347"/>
                    </a:lnTo>
                    <a:lnTo>
                      <a:pt x="522" y="347"/>
                    </a:lnTo>
                    <a:lnTo>
                      <a:pt x="527" y="345"/>
                    </a:lnTo>
                    <a:lnTo>
                      <a:pt x="527" y="343"/>
                    </a:lnTo>
                    <a:lnTo>
                      <a:pt x="529" y="338"/>
                    </a:lnTo>
                    <a:lnTo>
                      <a:pt x="534" y="338"/>
                    </a:lnTo>
                    <a:lnTo>
                      <a:pt x="536" y="333"/>
                    </a:lnTo>
                    <a:lnTo>
                      <a:pt x="539" y="331"/>
                    </a:lnTo>
                    <a:lnTo>
                      <a:pt x="541" y="328"/>
                    </a:lnTo>
                    <a:lnTo>
                      <a:pt x="543" y="326"/>
                    </a:lnTo>
                    <a:lnTo>
                      <a:pt x="546" y="321"/>
                    </a:lnTo>
                    <a:lnTo>
                      <a:pt x="548" y="319"/>
                    </a:lnTo>
                    <a:lnTo>
                      <a:pt x="548" y="317"/>
                    </a:lnTo>
                    <a:lnTo>
                      <a:pt x="551" y="314"/>
                    </a:lnTo>
                    <a:lnTo>
                      <a:pt x="551" y="309"/>
                    </a:lnTo>
                    <a:lnTo>
                      <a:pt x="553" y="305"/>
                    </a:lnTo>
                    <a:lnTo>
                      <a:pt x="553" y="300"/>
                    </a:lnTo>
                    <a:lnTo>
                      <a:pt x="555" y="300"/>
                    </a:lnTo>
                    <a:lnTo>
                      <a:pt x="555" y="295"/>
                    </a:lnTo>
                    <a:lnTo>
                      <a:pt x="555" y="293"/>
                    </a:lnTo>
                    <a:lnTo>
                      <a:pt x="555" y="291"/>
                    </a:lnTo>
                    <a:lnTo>
                      <a:pt x="555" y="288"/>
                    </a:lnTo>
                    <a:lnTo>
                      <a:pt x="555" y="286"/>
                    </a:lnTo>
                    <a:lnTo>
                      <a:pt x="555" y="283"/>
                    </a:lnTo>
                    <a:lnTo>
                      <a:pt x="555" y="281"/>
                    </a:lnTo>
                    <a:lnTo>
                      <a:pt x="553" y="279"/>
                    </a:lnTo>
                    <a:lnTo>
                      <a:pt x="553" y="276"/>
                    </a:lnTo>
                    <a:lnTo>
                      <a:pt x="553" y="274"/>
                    </a:lnTo>
                    <a:lnTo>
                      <a:pt x="551" y="272"/>
                    </a:lnTo>
                    <a:lnTo>
                      <a:pt x="551" y="267"/>
                    </a:lnTo>
                    <a:lnTo>
                      <a:pt x="548" y="262"/>
                    </a:lnTo>
                    <a:lnTo>
                      <a:pt x="548" y="260"/>
                    </a:lnTo>
                    <a:lnTo>
                      <a:pt x="546" y="257"/>
                    </a:lnTo>
                    <a:lnTo>
                      <a:pt x="543" y="255"/>
                    </a:lnTo>
                    <a:lnTo>
                      <a:pt x="541" y="253"/>
                    </a:lnTo>
                    <a:lnTo>
                      <a:pt x="539" y="250"/>
                    </a:lnTo>
                    <a:lnTo>
                      <a:pt x="539" y="248"/>
                    </a:lnTo>
                    <a:lnTo>
                      <a:pt x="536" y="246"/>
                    </a:lnTo>
                    <a:lnTo>
                      <a:pt x="534" y="246"/>
                    </a:lnTo>
                    <a:lnTo>
                      <a:pt x="534" y="243"/>
                    </a:lnTo>
                    <a:lnTo>
                      <a:pt x="532" y="241"/>
                    </a:lnTo>
                    <a:lnTo>
                      <a:pt x="529" y="241"/>
                    </a:lnTo>
                    <a:lnTo>
                      <a:pt x="532" y="239"/>
                    </a:lnTo>
                    <a:lnTo>
                      <a:pt x="534" y="239"/>
                    </a:lnTo>
                    <a:lnTo>
                      <a:pt x="539" y="239"/>
                    </a:lnTo>
                    <a:lnTo>
                      <a:pt x="539" y="236"/>
                    </a:lnTo>
                    <a:lnTo>
                      <a:pt x="543" y="236"/>
                    </a:lnTo>
                    <a:lnTo>
                      <a:pt x="546" y="234"/>
                    </a:lnTo>
                    <a:lnTo>
                      <a:pt x="548" y="234"/>
                    </a:lnTo>
                    <a:lnTo>
                      <a:pt x="551" y="231"/>
                    </a:lnTo>
                    <a:lnTo>
                      <a:pt x="551" y="229"/>
                    </a:lnTo>
                    <a:lnTo>
                      <a:pt x="555" y="229"/>
                    </a:lnTo>
                    <a:lnTo>
                      <a:pt x="555" y="227"/>
                    </a:lnTo>
                    <a:lnTo>
                      <a:pt x="558" y="224"/>
                    </a:lnTo>
                    <a:lnTo>
                      <a:pt x="560" y="224"/>
                    </a:lnTo>
                    <a:lnTo>
                      <a:pt x="562" y="222"/>
                    </a:lnTo>
                    <a:lnTo>
                      <a:pt x="565" y="222"/>
                    </a:lnTo>
                    <a:lnTo>
                      <a:pt x="567" y="220"/>
                    </a:lnTo>
                    <a:lnTo>
                      <a:pt x="569" y="217"/>
                    </a:lnTo>
                    <a:lnTo>
                      <a:pt x="569" y="215"/>
                    </a:lnTo>
                    <a:lnTo>
                      <a:pt x="572" y="213"/>
                    </a:lnTo>
                    <a:lnTo>
                      <a:pt x="574" y="210"/>
                    </a:lnTo>
                    <a:lnTo>
                      <a:pt x="576" y="208"/>
                    </a:lnTo>
                    <a:lnTo>
                      <a:pt x="579" y="203"/>
                    </a:lnTo>
                    <a:lnTo>
                      <a:pt x="581" y="201"/>
                    </a:lnTo>
                    <a:lnTo>
                      <a:pt x="581" y="196"/>
                    </a:lnTo>
                    <a:lnTo>
                      <a:pt x="584" y="196"/>
                    </a:lnTo>
                    <a:lnTo>
                      <a:pt x="586" y="191"/>
                    </a:lnTo>
                    <a:lnTo>
                      <a:pt x="586" y="189"/>
                    </a:lnTo>
                    <a:lnTo>
                      <a:pt x="586" y="187"/>
                    </a:lnTo>
                    <a:lnTo>
                      <a:pt x="588" y="184"/>
                    </a:lnTo>
                    <a:lnTo>
                      <a:pt x="588" y="182"/>
                    </a:lnTo>
                    <a:lnTo>
                      <a:pt x="591" y="177"/>
                    </a:lnTo>
                    <a:lnTo>
                      <a:pt x="591" y="175"/>
                    </a:lnTo>
                    <a:lnTo>
                      <a:pt x="591" y="170"/>
                    </a:lnTo>
                    <a:lnTo>
                      <a:pt x="591" y="168"/>
                    </a:lnTo>
                    <a:lnTo>
                      <a:pt x="591" y="163"/>
                    </a:lnTo>
                    <a:lnTo>
                      <a:pt x="591" y="158"/>
                    </a:lnTo>
                    <a:lnTo>
                      <a:pt x="591" y="156"/>
                    </a:lnTo>
                    <a:lnTo>
                      <a:pt x="591" y="151"/>
                    </a:lnTo>
                    <a:lnTo>
                      <a:pt x="591" y="149"/>
                    </a:lnTo>
                    <a:lnTo>
                      <a:pt x="591" y="144"/>
                    </a:lnTo>
                    <a:lnTo>
                      <a:pt x="588" y="142"/>
                    </a:lnTo>
                    <a:lnTo>
                      <a:pt x="588" y="137"/>
                    </a:lnTo>
                    <a:lnTo>
                      <a:pt x="586" y="135"/>
                    </a:lnTo>
                    <a:lnTo>
                      <a:pt x="586" y="132"/>
                    </a:lnTo>
                    <a:lnTo>
                      <a:pt x="584" y="128"/>
                    </a:lnTo>
                    <a:lnTo>
                      <a:pt x="581" y="125"/>
                    </a:lnTo>
                    <a:lnTo>
                      <a:pt x="579" y="123"/>
                    </a:lnTo>
                    <a:lnTo>
                      <a:pt x="576" y="120"/>
                    </a:lnTo>
                    <a:lnTo>
                      <a:pt x="576" y="116"/>
                    </a:lnTo>
                    <a:lnTo>
                      <a:pt x="572" y="113"/>
                    </a:lnTo>
                    <a:lnTo>
                      <a:pt x="572" y="111"/>
                    </a:lnTo>
                    <a:lnTo>
                      <a:pt x="569" y="109"/>
                    </a:lnTo>
                    <a:lnTo>
                      <a:pt x="565" y="106"/>
                    </a:lnTo>
                    <a:lnTo>
                      <a:pt x="562" y="104"/>
                    </a:lnTo>
                    <a:lnTo>
                      <a:pt x="560" y="104"/>
                    </a:lnTo>
                    <a:lnTo>
                      <a:pt x="555" y="99"/>
                    </a:lnTo>
                    <a:lnTo>
                      <a:pt x="553" y="99"/>
                    </a:lnTo>
                    <a:lnTo>
                      <a:pt x="551" y="97"/>
                    </a:lnTo>
                    <a:lnTo>
                      <a:pt x="548" y="97"/>
                    </a:lnTo>
                    <a:lnTo>
                      <a:pt x="543" y="94"/>
                    </a:lnTo>
                    <a:lnTo>
                      <a:pt x="539" y="94"/>
                    </a:lnTo>
                    <a:lnTo>
                      <a:pt x="536" y="94"/>
                    </a:lnTo>
                    <a:lnTo>
                      <a:pt x="534" y="92"/>
                    </a:lnTo>
                    <a:lnTo>
                      <a:pt x="532" y="92"/>
                    </a:lnTo>
                    <a:lnTo>
                      <a:pt x="529" y="92"/>
                    </a:lnTo>
                    <a:lnTo>
                      <a:pt x="527" y="92"/>
                    </a:lnTo>
                    <a:lnTo>
                      <a:pt x="525" y="92"/>
                    </a:lnTo>
                    <a:lnTo>
                      <a:pt x="522" y="92"/>
                    </a:lnTo>
                    <a:lnTo>
                      <a:pt x="525" y="92"/>
                    </a:lnTo>
                    <a:lnTo>
                      <a:pt x="525" y="90"/>
                    </a:lnTo>
                    <a:lnTo>
                      <a:pt x="525" y="87"/>
                    </a:lnTo>
                    <a:lnTo>
                      <a:pt x="525" y="85"/>
                    </a:lnTo>
                    <a:lnTo>
                      <a:pt x="525" y="83"/>
                    </a:lnTo>
                    <a:lnTo>
                      <a:pt x="522" y="83"/>
                    </a:lnTo>
                    <a:lnTo>
                      <a:pt x="522" y="80"/>
                    </a:lnTo>
                    <a:lnTo>
                      <a:pt x="522" y="78"/>
                    </a:lnTo>
                    <a:lnTo>
                      <a:pt x="522" y="76"/>
                    </a:lnTo>
                    <a:lnTo>
                      <a:pt x="522" y="71"/>
                    </a:lnTo>
                    <a:lnTo>
                      <a:pt x="520" y="66"/>
                    </a:lnTo>
                    <a:lnTo>
                      <a:pt x="517" y="64"/>
                    </a:lnTo>
                    <a:lnTo>
                      <a:pt x="517" y="59"/>
                    </a:lnTo>
                    <a:lnTo>
                      <a:pt x="513" y="54"/>
                    </a:lnTo>
                    <a:lnTo>
                      <a:pt x="510" y="50"/>
                    </a:lnTo>
                    <a:lnTo>
                      <a:pt x="508" y="47"/>
                    </a:lnTo>
                    <a:lnTo>
                      <a:pt x="506" y="42"/>
                    </a:lnTo>
                    <a:lnTo>
                      <a:pt x="501" y="40"/>
                    </a:lnTo>
                    <a:lnTo>
                      <a:pt x="496" y="38"/>
                    </a:lnTo>
                    <a:lnTo>
                      <a:pt x="491" y="33"/>
                    </a:lnTo>
                    <a:lnTo>
                      <a:pt x="489" y="28"/>
                    </a:lnTo>
                    <a:lnTo>
                      <a:pt x="484" y="26"/>
                    </a:lnTo>
                    <a:lnTo>
                      <a:pt x="480" y="24"/>
                    </a:lnTo>
                    <a:lnTo>
                      <a:pt x="473" y="21"/>
                    </a:lnTo>
                    <a:lnTo>
                      <a:pt x="468" y="19"/>
                    </a:lnTo>
                    <a:lnTo>
                      <a:pt x="463" y="16"/>
                    </a:lnTo>
                    <a:lnTo>
                      <a:pt x="456" y="12"/>
                    </a:lnTo>
                    <a:lnTo>
                      <a:pt x="451" y="12"/>
                    </a:lnTo>
                    <a:lnTo>
                      <a:pt x="444" y="9"/>
                    </a:lnTo>
                    <a:lnTo>
                      <a:pt x="437" y="7"/>
                    </a:lnTo>
                    <a:lnTo>
                      <a:pt x="432" y="5"/>
                    </a:lnTo>
                    <a:lnTo>
                      <a:pt x="425" y="5"/>
                    </a:lnTo>
                    <a:lnTo>
                      <a:pt x="418" y="5"/>
                    </a:lnTo>
                    <a:lnTo>
                      <a:pt x="411" y="2"/>
                    </a:lnTo>
                    <a:lnTo>
                      <a:pt x="404" y="0"/>
                    </a:lnTo>
                    <a:lnTo>
                      <a:pt x="399" y="0"/>
                    </a:lnTo>
                    <a:lnTo>
                      <a:pt x="390" y="0"/>
                    </a:lnTo>
                    <a:lnTo>
                      <a:pt x="383" y="0"/>
                    </a:lnTo>
                    <a:lnTo>
                      <a:pt x="376" y="0"/>
                    </a:lnTo>
                    <a:lnTo>
                      <a:pt x="371" y="0"/>
                    </a:lnTo>
                    <a:lnTo>
                      <a:pt x="362" y="0"/>
                    </a:lnTo>
                    <a:lnTo>
                      <a:pt x="359" y="0"/>
                    </a:lnTo>
                    <a:lnTo>
                      <a:pt x="354" y="0"/>
                    </a:lnTo>
                    <a:lnTo>
                      <a:pt x="352" y="2"/>
                    </a:lnTo>
                    <a:lnTo>
                      <a:pt x="350" y="2"/>
                    </a:lnTo>
                    <a:lnTo>
                      <a:pt x="345" y="2"/>
                    </a:lnTo>
                    <a:lnTo>
                      <a:pt x="340" y="5"/>
                    </a:lnTo>
                    <a:lnTo>
                      <a:pt x="338" y="5"/>
                    </a:lnTo>
                    <a:lnTo>
                      <a:pt x="336" y="5"/>
                    </a:lnTo>
                    <a:lnTo>
                      <a:pt x="331" y="5"/>
                    </a:lnTo>
                    <a:lnTo>
                      <a:pt x="328" y="5"/>
                    </a:lnTo>
                    <a:lnTo>
                      <a:pt x="326" y="7"/>
                    </a:lnTo>
                    <a:lnTo>
                      <a:pt x="321" y="7"/>
                    </a:lnTo>
                    <a:lnTo>
                      <a:pt x="319" y="7"/>
                    </a:lnTo>
                    <a:lnTo>
                      <a:pt x="314" y="9"/>
                    </a:lnTo>
                    <a:lnTo>
                      <a:pt x="312" y="9"/>
                    </a:lnTo>
                    <a:lnTo>
                      <a:pt x="310" y="12"/>
                    </a:lnTo>
                    <a:lnTo>
                      <a:pt x="307" y="12"/>
                    </a:lnTo>
                    <a:lnTo>
                      <a:pt x="305" y="12"/>
                    </a:lnTo>
                    <a:lnTo>
                      <a:pt x="302" y="14"/>
                    </a:lnTo>
                    <a:lnTo>
                      <a:pt x="298" y="16"/>
                    </a:lnTo>
                    <a:lnTo>
                      <a:pt x="295" y="16"/>
                    </a:lnTo>
                    <a:lnTo>
                      <a:pt x="293" y="19"/>
                    </a:lnTo>
                    <a:lnTo>
                      <a:pt x="291" y="19"/>
                    </a:lnTo>
                    <a:lnTo>
                      <a:pt x="288" y="21"/>
                    </a:lnTo>
                    <a:lnTo>
                      <a:pt x="286" y="21"/>
                    </a:lnTo>
                    <a:lnTo>
                      <a:pt x="284" y="24"/>
                    </a:lnTo>
                    <a:lnTo>
                      <a:pt x="281" y="24"/>
                    </a:lnTo>
                    <a:lnTo>
                      <a:pt x="279" y="26"/>
                    </a:lnTo>
                    <a:lnTo>
                      <a:pt x="277" y="28"/>
                    </a:lnTo>
                    <a:lnTo>
                      <a:pt x="274" y="28"/>
                    </a:lnTo>
                    <a:lnTo>
                      <a:pt x="272" y="31"/>
                    </a:lnTo>
                    <a:lnTo>
                      <a:pt x="269" y="33"/>
                    </a:lnTo>
                    <a:close/>
                  </a:path>
                </a:pathLst>
              </a:custGeom>
              <a:solidFill>
                <a:srgbClr val="5D7695"/>
              </a:solidFill>
              <a:ln w="9525">
                <a:noFill/>
                <a:round/>
                <a:headEnd/>
                <a:tailEnd/>
              </a:ln>
            </p:spPr>
            <p:txBody>
              <a:bodyPr/>
              <a:lstStyle/>
              <a:p>
                <a:endParaRPr lang="zh-CN" altLang="en-US">
                  <a:latin typeface="微软雅黑" pitchFamily="34" charset="-122"/>
                  <a:ea typeface="微软雅黑" pitchFamily="34" charset="-122"/>
                </a:endParaRPr>
              </a:p>
            </p:txBody>
          </p:sp>
          <p:sp>
            <p:nvSpPr>
              <p:cNvPr id="188" name="Freeform 24"/>
              <p:cNvSpPr>
                <a:spLocks/>
              </p:cNvSpPr>
              <p:nvPr/>
            </p:nvSpPr>
            <p:spPr bwMode="auto">
              <a:xfrm>
                <a:off x="1970" y="1348"/>
                <a:ext cx="591" cy="409"/>
              </a:xfrm>
              <a:custGeom>
                <a:avLst/>
                <a:gdLst>
                  <a:gd name="T0" fmla="*/ 262 w 591"/>
                  <a:gd name="T1" fmla="*/ 26 h 409"/>
                  <a:gd name="T2" fmla="*/ 253 w 591"/>
                  <a:gd name="T3" fmla="*/ 21 h 409"/>
                  <a:gd name="T4" fmla="*/ 236 w 591"/>
                  <a:gd name="T5" fmla="*/ 19 h 409"/>
                  <a:gd name="T6" fmla="*/ 208 w 591"/>
                  <a:gd name="T7" fmla="*/ 26 h 409"/>
                  <a:gd name="T8" fmla="*/ 184 w 591"/>
                  <a:gd name="T9" fmla="*/ 47 h 409"/>
                  <a:gd name="T10" fmla="*/ 177 w 591"/>
                  <a:gd name="T11" fmla="*/ 66 h 409"/>
                  <a:gd name="T12" fmla="*/ 173 w 591"/>
                  <a:gd name="T13" fmla="*/ 66 h 409"/>
                  <a:gd name="T14" fmla="*/ 163 w 591"/>
                  <a:gd name="T15" fmla="*/ 64 h 409"/>
                  <a:gd name="T16" fmla="*/ 154 w 591"/>
                  <a:gd name="T17" fmla="*/ 59 h 409"/>
                  <a:gd name="T18" fmla="*/ 111 w 591"/>
                  <a:gd name="T19" fmla="*/ 61 h 409"/>
                  <a:gd name="T20" fmla="*/ 71 w 591"/>
                  <a:gd name="T21" fmla="*/ 83 h 409"/>
                  <a:gd name="T22" fmla="*/ 50 w 591"/>
                  <a:gd name="T23" fmla="*/ 120 h 409"/>
                  <a:gd name="T24" fmla="*/ 50 w 591"/>
                  <a:gd name="T25" fmla="*/ 142 h 409"/>
                  <a:gd name="T26" fmla="*/ 54 w 591"/>
                  <a:gd name="T27" fmla="*/ 165 h 409"/>
                  <a:gd name="T28" fmla="*/ 52 w 591"/>
                  <a:gd name="T29" fmla="*/ 179 h 409"/>
                  <a:gd name="T30" fmla="*/ 26 w 591"/>
                  <a:gd name="T31" fmla="*/ 194 h 409"/>
                  <a:gd name="T32" fmla="*/ 7 w 591"/>
                  <a:gd name="T33" fmla="*/ 215 h 409"/>
                  <a:gd name="T34" fmla="*/ 0 w 591"/>
                  <a:gd name="T35" fmla="*/ 248 h 409"/>
                  <a:gd name="T36" fmla="*/ 14 w 591"/>
                  <a:gd name="T37" fmla="*/ 281 h 409"/>
                  <a:gd name="T38" fmla="*/ 45 w 591"/>
                  <a:gd name="T39" fmla="*/ 305 h 409"/>
                  <a:gd name="T40" fmla="*/ 76 w 591"/>
                  <a:gd name="T41" fmla="*/ 314 h 409"/>
                  <a:gd name="T42" fmla="*/ 97 w 591"/>
                  <a:gd name="T43" fmla="*/ 314 h 409"/>
                  <a:gd name="T44" fmla="*/ 109 w 591"/>
                  <a:gd name="T45" fmla="*/ 309 h 409"/>
                  <a:gd name="T46" fmla="*/ 111 w 591"/>
                  <a:gd name="T47" fmla="*/ 335 h 409"/>
                  <a:gd name="T48" fmla="*/ 142 w 591"/>
                  <a:gd name="T49" fmla="*/ 369 h 409"/>
                  <a:gd name="T50" fmla="*/ 194 w 591"/>
                  <a:gd name="T51" fmla="*/ 390 h 409"/>
                  <a:gd name="T52" fmla="*/ 236 w 591"/>
                  <a:gd name="T53" fmla="*/ 395 h 409"/>
                  <a:gd name="T54" fmla="*/ 269 w 591"/>
                  <a:gd name="T55" fmla="*/ 390 h 409"/>
                  <a:gd name="T56" fmla="*/ 302 w 591"/>
                  <a:gd name="T57" fmla="*/ 378 h 409"/>
                  <a:gd name="T58" fmla="*/ 314 w 591"/>
                  <a:gd name="T59" fmla="*/ 390 h 409"/>
                  <a:gd name="T60" fmla="*/ 331 w 591"/>
                  <a:gd name="T61" fmla="*/ 402 h 409"/>
                  <a:gd name="T62" fmla="*/ 350 w 591"/>
                  <a:gd name="T63" fmla="*/ 409 h 409"/>
                  <a:gd name="T64" fmla="*/ 385 w 591"/>
                  <a:gd name="T65" fmla="*/ 406 h 409"/>
                  <a:gd name="T66" fmla="*/ 411 w 591"/>
                  <a:gd name="T67" fmla="*/ 390 h 409"/>
                  <a:gd name="T68" fmla="*/ 425 w 591"/>
                  <a:gd name="T69" fmla="*/ 364 h 409"/>
                  <a:gd name="T70" fmla="*/ 425 w 591"/>
                  <a:gd name="T71" fmla="*/ 350 h 409"/>
                  <a:gd name="T72" fmla="*/ 432 w 591"/>
                  <a:gd name="T73" fmla="*/ 352 h 409"/>
                  <a:gd name="T74" fmla="*/ 444 w 591"/>
                  <a:gd name="T75" fmla="*/ 357 h 409"/>
                  <a:gd name="T76" fmla="*/ 461 w 591"/>
                  <a:gd name="T77" fmla="*/ 359 h 409"/>
                  <a:gd name="T78" fmla="*/ 506 w 591"/>
                  <a:gd name="T79" fmla="*/ 354 h 409"/>
                  <a:gd name="T80" fmla="*/ 539 w 591"/>
                  <a:gd name="T81" fmla="*/ 331 h 409"/>
                  <a:gd name="T82" fmla="*/ 555 w 591"/>
                  <a:gd name="T83" fmla="*/ 298 h 409"/>
                  <a:gd name="T84" fmla="*/ 553 w 591"/>
                  <a:gd name="T85" fmla="*/ 274 h 409"/>
                  <a:gd name="T86" fmla="*/ 541 w 591"/>
                  <a:gd name="T87" fmla="*/ 250 h 409"/>
                  <a:gd name="T88" fmla="*/ 539 w 591"/>
                  <a:gd name="T89" fmla="*/ 236 h 409"/>
                  <a:gd name="T90" fmla="*/ 565 w 591"/>
                  <a:gd name="T91" fmla="*/ 220 h 409"/>
                  <a:gd name="T92" fmla="*/ 581 w 591"/>
                  <a:gd name="T93" fmla="*/ 196 h 409"/>
                  <a:gd name="T94" fmla="*/ 591 w 591"/>
                  <a:gd name="T95" fmla="*/ 163 h 409"/>
                  <a:gd name="T96" fmla="*/ 581 w 591"/>
                  <a:gd name="T97" fmla="*/ 125 h 409"/>
                  <a:gd name="T98" fmla="*/ 553 w 591"/>
                  <a:gd name="T99" fmla="*/ 99 h 409"/>
                  <a:gd name="T100" fmla="*/ 527 w 591"/>
                  <a:gd name="T101" fmla="*/ 92 h 409"/>
                  <a:gd name="T102" fmla="*/ 525 w 591"/>
                  <a:gd name="T103" fmla="*/ 83 h 409"/>
                  <a:gd name="T104" fmla="*/ 508 w 591"/>
                  <a:gd name="T105" fmla="*/ 47 h 409"/>
                  <a:gd name="T106" fmla="*/ 456 w 591"/>
                  <a:gd name="T107" fmla="*/ 12 h 409"/>
                  <a:gd name="T108" fmla="*/ 383 w 591"/>
                  <a:gd name="T109" fmla="*/ 0 h 409"/>
                  <a:gd name="T110" fmla="*/ 336 w 591"/>
                  <a:gd name="T111" fmla="*/ 5 h 409"/>
                  <a:gd name="T112" fmla="*/ 302 w 591"/>
                  <a:gd name="T113" fmla="*/ 12 h 409"/>
                  <a:gd name="T114" fmla="*/ 274 w 591"/>
                  <a:gd name="T115" fmla="*/ 28 h 4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1"/>
                  <a:gd name="T175" fmla="*/ 0 h 409"/>
                  <a:gd name="T176" fmla="*/ 591 w 591"/>
                  <a:gd name="T177" fmla="*/ 409 h 4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1" h="409">
                    <a:moveTo>
                      <a:pt x="269" y="31"/>
                    </a:moveTo>
                    <a:lnTo>
                      <a:pt x="269" y="31"/>
                    </a:lnTo>
                    <a:lnTo>
                      <a:pt x="267" y="28"/>
                    </a:lnTo>
                    <a:lnTo>
                      <a:pt x="265" y="28"/>
                    </a:lnTo>
                    <a:lnTo>
                      <a:pt x="265" y="26"/>
                    </a:lnTo>
                    <a:lnTo>
                      <a:pt x="262" y="26"/>
                    </a:lnTo>
                    <a:lnTo>
                      <a:pt x="260" y="26"/>
                    </a:lnTo>
                    <a:lnTo>
                      <a:pt x="260" y="24"/>
                    </a:lnTo>
                    <a:lnTo>
                      <a:pt x="258" y="24"/>
                    </a:lnTo>
                    <a:lnTo>
                      <a:pt x="255" y="21"/>
                    </a:lnTo>
                    <a:lnTo>
                      <a:pt x="253" y="21"/>
                    </a:lnTo>
                    <a:lnTo>
                      <a:pt x="251" y="21"/>
                    </a:lnTo>
                    <a:lnTo>
                      <a:pt x="248" y="21"/>
                    </a:lnTo>
                    <a:lnTo>
                      <a:pt x="248" y="19"/>
                    </a:lnTo>
                    <a:lnTo>
                      <a:pt x="246" y="19"/>
                    </a:lnTo>
                    <a:lnTo>
                      <a:pt x="243" y="19"/>
                    </a:lnTo>
                    <a:lnTo>
                      <a:pt x="239" y="19"/>
                    </a:lnTo>
                    <a:lnTo>
                      <a:pt x="236" y="19"/>
                    </a:lnTo>
                    <a:lnTo>
                      <a:pt x="234" y="19"/>
                    </a:lnTo>
                    <a:lnTo>
                      <a:pt x="232" y="19"/>
                    </a:lnTo>
                    <a:lnTo>
                      <a:pt x="229" y="19"/>
                    </a:lnTo>
                    <a:lnTo>
                      <a:pt x="227" y="19"/>
                    </a:lnTo>
                    <a:lnTo>
                      <a:pt x="222" y="21"/>
                    </a:lnTo>
                    <a:lnTo>
                      <a:pt x="217" y="21"/>
                    </a:lnTo>
                    <a:lnTo>
                      <a:pt x="215" y="21"/>
                    </a:lnTo>
                    <a:lnTo>
                      <a:pt x="213" y="24"/>
                    </a:lnTo>
                    <a:lnTo>
                      <a:pt x="210" y="26"/>
                    </a:lnTo>
                    <a:lnTo>
                      <a:pt x="208" y="26"/>
                    </a:lnTo>
                    <a:lnTo>
                      <a:pt x="206" y="28"/>
                    </a:lnTo>
                    <a:lnTo>
                      <a:pt x="203" y="31"/>
                    </a:lnTo>
                    <a:lnTo>
                      <a:pt x="201" y="31"/>
                    </a:lnTo>
                    <a:lnTo>
                      <a:pt x="199" y="33"/>
                    </a:lnTo>
                    <a:lnTo>
                      <a:pt x="196" y="33"/>
                    </a:lnTo>
                    <a:lnTo>
                      <a:pt x="194" y="35"/>
                    </a:lnTo>
                    <a:lnTo>
                      <a:pt x="191" y="38"/>
                    </a:lnTo>
                    <a:lnTo>
                      <a:pt x="191" y="40"/>
                    </a:lnTo>
                    <a:lnTo>
                      <a:pt x="189" y="42"/>
                    </a:lnTo>
                    <a:lnTo>
                      <a:pt x="187" y="45"/>
                    </a:lnTo>
                    <a:lnTo>
                      <a:pt x="184" y="47"/>
                    </a:lnTo>
                    <a:lnTo>
                      <a:pt x="184" y="50"/>
                    </a:lnTo>
                    <a:lnTo>
                      <a:pt x="184" y="52"/>
                    </a:lnTo>
                    <a:lnTo>
                      <a:pt x="182" y="54"/>
                    </a:lnTo>
                    <a:lnTo>
                      <a:pt x="180" y="59"/>
                    </a:lnTo>
                    <a:lnTo>
                      <a:pt x="180" y="61"/>
                    </a:lnTo>
                    <a:lnTo>
                      <a:pt x="180" y="64"/>
                    </a:lnTo>
                    <a:lnTo>
                      <a:pt x="177" y="66"/>
                    </a:lnTo>
                    <a:lnTo>
                      <a:pt x="175" y="66"/>
                    </a:lnTo>
                    <a:lnTo>
                      <a:pt x="173" y="66"/>
                    </a:lnTo>
                    <a:lnTo>
                      <a:pt x="170" y="66"/>
                    </a:lnTo>
                    <a:lnTo>
                      <a:pt x="170" y="64"/>
                    </a:lnTo>
                    <a:lnTo>
                      <a:pt x="168" y="64"/>
                    </a:lnTo>
                    <a:lnTo>
                      <a:pt x="165" y="64"/>
                    </a:lnTo>
                    <a:lnTo>
                      <a:pt x="163" y="64"/>
                    </a:lnTo>
                    <a:lnTo>
                      <a:pt x="163" y="61"/>
                    </a:lnTo>
                    <a:lnTo>
                      <a:pt x="161" y="61"/>
                    </a:lnTo>
                    <a:lnTo>
                      <a:pt x="158" y="61"/>
                    </a:lnTo>
                    <a:lnTo>
                      <a:pt x="156" y="59"/>
                    </a:lnTo>
                    <a:lnTo>
                      <a:pt x="154" y="59"/>
                    </a:lnTo>
                    <a:lnTo>
                      <a:pt x="149" y="59"/>
                    </a:lnTo>
                    <a:lnTo>
                      <a:pt x="147" y="59"/>
                    </a:lnTo>
                    <a:lnTo>
                      <a:pt x="142" y="59"/>
                    </a:lnTo>
                    <a:lnTo>
                      <a:pt x="137" y="59"/>
                    </a:lnTo>
                    <a:lnTo>
                      <a:pt x="132" y="59"/>
                    </a:lnTo>
                    <a:lnTo>
                      <a:pt x="128" y="59"/>
                    </a:lnTo>
                    <a:lnTo>
                      <a:pt x="123" y="59"/>
                    </a:lnTo>
                    <a:lnTo>
                      <a:pt x="118" y="59"/>
                    </a:lnTo>
                    <a:lnTo>
                      <a:pt x="116" y="59"/>
                    </a:lnTo>
                    <a:lnTo>
                      <a:pt x="111" y="61"/>
                    </a:lnTo>
                    <a:lnTo>
                      <a:pt x="106" y="64"/>
                    </a:lnTo>
                    <a:lnTo>
                      <a:pt x="102" y="64"/>
                    </a:lnTo>
                    <a:lnTo>
                      <a:pt x="99" y="66"/>
                    </a:lnTo>
                    <a:lnTo>
                      <a:pt x="95" y="66"/>
                    </a:lnTo>
                    <a:lnTo>
                      <a:pt x="90" y="68"/>
                    </a:lnTo>
                    <a:lnTo>
                      <a:pt x="88" y="71"/>
                    </a:lnTo>
                    <a:lnTo>
                      <a:pt x="83" y="73"/>
                    </a:lnTo>
                    <a:lnTo>
                      <a:pt x="80" y="76"/>
                    </a:lnTo>
                    <a:lnTo>
                      <a:pt x="78" y="78"/>
                    </a:lnTo>
                    <a:lnTo>
                      <a:pt x="73" y="80"/>
                    </a:lnTo>
                    <a:lnTo>
                      <a:pt x="71" y="83"/>
                    </a:lnTo>
                    <a:lnTo>
                      <a:pt x="69" y="85"/>
                    </a:lnTo>
                    <a:lnTo>
                      <a:pt x="66" y="87"/>
                    </a:lnTo>
                    <a:lnTo>
                      <a:pt x="62" y="92"/>
                    </a:lnTo>
                    <a:lnTo>
                      <a:pt x="62" y="94"/>
                    </a:lnTo>
                    <a:lnTo>
                      <a:pt x="59" y="97"/>
                    </a:lnTo>
                    <a:lnTo>
                      <a:pt x="57" y="102"/>
                    </a:lnTo>
                    <a:lnTo>
                      <a:pt x="54" y="104"/>
                    </a:lnTo>
                    <a:lnTo>
                      <a:pt x="52" y="109"/>
                    </a:lnTo>
                    <a:lnTo>
                      <a:pt x="52" y="113"/>
                    </a:lnTo>
                    <a:lnTo>
                      <a:pt x="50" y="116"/>
                    </a:lnTo>
                    <a:lnTo>
                      <a:pt x="50" y="120"/>
                    </a:lnTo>
                    <a:lnTo>
                      <a:pt x="50" y="123"/>
                    </a:lnTo>
                    <a:lnTo>
                      <a:pt x="50" y="125"/>
                    </a:lnTo>
                    <a:lnTo>
                      <a:pt x="50" y="128"/>
                    </a:lnTo>
                    <a:lnTo>
                      <a:pt x="50" y="130"/>
                    </a:lnTo>
                    <a:lnTo>
                      <a:pt x="47" y="135"/>
                    </a:lnTo>
                    <a:lnTo>
                      <a:pt x="47" y="137"/>
                    </a:lnTo>
                    <a:lnTo>
                      <a:pt x="47" y="139"/>
                    </a:lnTo>
                    <a:lnTo>
                      <a:pt x="50" y="142"/>
                    </a:lnTo>
                    <a:lnTo>
                      <a:pt x="50" y="144"/>
                    </a:lnTo>
                    <a:lnTo>
                      <a:pt x="50" y="146"/>
                    </a:lnTo>
                    <a:lnTo>
                      <a:pt x="50" y="151"/>
                    </a:lnTo>
                    <a:lnTo>
                      <a:pt x="50" y="156"/>
                    </a:lnTo>
                    <a:lnTo>
                      <a:pt x="52" y="156"/>
                    </a:lnTo>
                    <a:lnTo>
                      <a:pt x="52" y="158"/>
                    </a:lnTo>
                    <a:lnTo>
                      <a:pt x="52" y="161"/>
                    </a:lnTo>
                    <a:lnTo>
                      <a:pt x="52" y="163"/>
                    </a:lnTo>
                    <a:lnTo>
                      <a:pt x="54" y="163"/>
                    </a:lnTo>
                    <a:lnTo>
                      <a:pt x="54" y="165"/>
                    </a:lnTo>
                    <a:lnTo>
                      <a:pt x="57" y="168"/>
                    </a:lnTo>
                    <a:lnTo>
                      <a:pt x="57" y="172"/>
                    </a:lnTo>
                    <a:lnTo>
                      <a:pt x="59" y="172"/>
                    </a:lnTo>
                    <a:lnTo>
                      <a:pt x="59" y="175"/>
                    </a:lnTo>
                    <a:lnTo>
                      <a:pt x="62" y="175"/>
                    </a:lnTo>
                    <a:lnTo>
                      <a:pt x="62" y="177"/>
                    </a:lnTo>
                    <a:lnTo>
                      <a:pt x="59" y="177"/>
                    </a:lnTo>
                    <a:lnTo>
                      <a:pt x="57" y="179"/>
                    </a:lnTo>
                    <a:lnTo>
                      <a:pt x="52" y="179"/>
                    </a:lnTo>
                    <a:lnTo>
                      <a:pt x="50" y="179"/>
                    </a:lnTo>
                    <a:lnTo>
                      <a:pt x="45" y="182"/>
                    </a:lnTo>
                    <a:lnTo>
                      <a:pt x="40" y="184"/>
                    </a:lnTo>
                    <a:lnTo>
                      <a:pt x="38" y="184"/>
                    </a:lnTo>
                    <a:lnTo>
                      <a:pt x="36" y="187"/>
                    </a:lnTo>
                    <a:lnTo>
                      <a:pt x="33" y="189"/>
                    </a:lnTo>
                    <a:lnTo>
                      <a:pt x="31" y="189"/>
                    </a:lnTo>
                    <a:lnTo>
                      <a:pt x="28" y="191"/>
                    </a:lnTo>
                    <a:lnTo>
                      <a:pt x="28" y="194"/>
                    </a:lnTo>
                    <a:lnTo>
                      <a:pt x="26" y="194"/>
                    </a:lnTo>
                    <a:lnTo>
                      <a:pt x="24" y="196"/>
                    </a:lnTo>
                    <a:lnTo>
                      <a:pt x="21" y="196"/>
                    </a:lnTo>
                    <a:lnTo>
                      <a:pt x="19" y="198"/>
                    </a:lnTo>
                    <a:lnTo>
                      <a:pt x="19" y="201"/>
                    </a:lnTo>
                    <a:lnTo>
                      <a:pt x="17" y="203"/>
                    </a:lnTo>
                    <a:lnTo>
                      <a:pt x="14" y="205"/>
                    </a:lnTo>
                    <a:lnTo>
                      <a:pt x="12" y="205"/>
                    </a:lnTo>
                    <a:lnTo>
                      <a:pt x="10" y="210"/>
                    </a:lnTo>
                    <a:lnTo>
                      <a:pt x="10" y="213"/>
                    </a:lnTo>
                    <a:lnTo>
                      <a:pt x="7" y="215"/>
                    </a:lnTo>
                    <a:lnTo>
                      <a:pt x="7" y="217"/>
                    </a:lnTo>
                    <a:lnTo>
                      <a:pt x="5" y="220"/>
                    </a:lnTo>
                    <a:lnTo>
                      <a:pt x="5" y="222"/>
                    </a:lnTo>
                    <a:lnTo>
                      <a:pt x="3" y="224"/>
                    </a:lnTo>
                    <a:lnTo>
                      <a:pt x="3" y="227"/>
                    </a:lnTo>
                    <a:lnTo>
                      <a:pt x="3" y="229"/>
                    </a:lnTo>
                    <a:lnTo>
                      <a:pt x="3" y="234"/>
                    </a:lnTo>
                    <a:lnTo>
                      <a:pt x="3" y="236"/>
                    </a:lnTo>
                    <a:lnTo>
                      <a:pt x="0" y="239"/>
                    </a:lnTo>
                    <a:lnTo>
                      <a:pt x="0" y="243"/>
                    </a:lnTo>
                    <a:lnTo>
                      <a:pt x="0" y="248"/>
                    </a:lnTo>
                    <a:lnTo>
                      <a:pt x="3" y="250"/>
                    </a:lnTo>
                    <a:lnTo>
                      <a:pt x="3" y="253"/>
                    </a:lnTo>
                    <a:lnTo>
                      <a:pt x="3" y="257"/>
                    </a:lnTo>
                    <a:lnTo>
                      <a:pt x="3" y="260"/>
                    </a:lnTo>
                    <a:lnTo>
                      <a:pt x="5" y="265"/>
                    </a:lnTo>
                    <a:lnTo>
                      <a:pt x="5" y="267"/>
                    </a:lnTo>
                    <a:lnTo>
                      <a:pt x="7" y="269"/>
                    </a:lnTo>
                    <a:lnTo>
                      <a:pt x="7" y="272"/>
                    </a:lnTo>
                    <a:lnTo>
                      <a:pt x="10" y="276"/>
                    </a:lnTo>
                    <a:lnTo>
                      <a:pt x="12" y="279"/>
                    </a:lnTo>
                    <a:lnTo>
                      <a:pt x="14" y="281"/>
                    </a:lnTo>
                    <a:lnTo>
                      <a:pt x="17" y="286"/>
                    </a:lnTo>
                    <a:lnTo>
                      <a:pt x="19" y="288"/>
                    </a:lnTo>
                    <a:lnTo>
                      <a:pt x="21" y="288"/>
                    </a:lnTo>
                    <a:lnTo>
                      <a:pt x="24" y="293"/>
                    </a:lnTo>
                    <a:lnTo>
                      <a:pt x="26" y="293"/>
                    </a:lnTo>
                    <a:lnTo>
                      <a:pt x="28" y="298"/>
                    </a:lnTo>
                    <a:lnTo>
                      <a:pt x="31" y="298"/>
                    </a:lnTo>
                    <a:lnTo>
                      <a:pt x="36" y="302"/>
                    </a:lnTo>
                    <a:lnTo>
                      <a:pt x="38" y="302"/>
                    </a:lnTo>
                    <a:lnTo>
                      <a:pt x="40" y="305"/>
                    </a:lnTo>
                    <a:lnTo>
                      <a:pt x="45" y="305"/>
                    </a:lnTo>
                    <a:lnTo>
                      <a:pt x="50" y="307"/>
                    </a:lnTo>
                    <a:lnTo>
                      <a:pt x="52" y="309"/>
                    </a:lnTo>
                    <a:lnTo>
                      <a:pt x="57" y="309"/>
                    </a:lnTo>
                    <a:lnTo>
                      <a:pt x="59" y="312"/>
                    </a:lnTo>
                    <a:lnTo>
                      <a:pt x="64" y="312"/>
                    </a:lnTo>
                    <a:lnTo>
                      <a:pt x="66" y="312"/>
                    </a:lnTo>
                    <a:lnTo>
                      <a:pt x="66" y="314"/>
                    </a:lnTo>
                    <a:lnTo>
                      <a:pt x="71" y="314"/>
                    </a:lnTo>
                    <a:lnTo>
                      <a:pt x="73" y="314"/>
                    </a:lnTo>
                    <a:lnTo>
                      <a:pt x="76" y="314"/>
                    </a:lnTo>
                    <a:lnTo>
                      <a:pt x="78" y="314"/>
                    </a:lnTo>
                    <a:lnTo>
                      <a:pt x="83" y="314"/>
                    </a:lnTo>
                    <a:lnTo>
                      <a:pt x="88" y="314"/>
                    </a:lnTo>
                    <a:lnTo>
                      <a:pt x="90" y="314"/>
                    </a:lnTo>
                    <a:lnTo>
                      <a:pt x="92" y="314"/>
                    </a:lnTo>
                    <a:lnTo>
                      <a:pt x="95" y="314"/>
                    </a:lnTo>
                    <a:lnTo>
                      <a:pt x="97" y="314"/>
                    </a:lnTo>
                    <a:lnTo>
                      <a:pt x="99" y="312"/>
                    </a:lnTo>
                    <a:lnTo>
                      <a:pt x="102" y="312"/>
                    </a:lnTo>
                    <a:lnTo>
                      <a:pt x="104" y="312"/>
                    </a:lnTo>
                    <a:lnTo>
                      <a:pt x="106" y="309"/>
                    </a:lnTo>
                    <a:lnTo>
                      <a:pt x="109" y="309"/>
                    </a:lnTo>
                    <a:lnTo>
                      <a:pt x="109" y="312"/>
                    </a:lnTo>
                    <a:lnTo>
                      <a:pt x="109" y="314"/>
                    </a:lnTo>
                    <a:lnTo>
                      <a:pt x="109" y="319"/>
                    </a:lnTo>
                    <a:lnTo>
                      <a:pt x="109" y="321"/>
                    </a:lnTo>
                    <a:lnTo>
                      <a:pt x="109" y="326"/>
                    </a:lnTo>
                    <a:lnTo>
                      <a:pt x="111" y="331"/>
                    </a:lnTo>
                    <a:lnTo>
                      <a:pt x="111" y="333"/>
                    </a:lnTo>
                    <a:lnTo>
                      <a:pt x="111" y="335"/>
                    </a:lnTo>
                    <a:lnTo>
                      <a:pt x="114" y="340"/>
                    </a:lnTo>
                    <a:lnTo>
                      <a:pt x="116" y="343"/>
                    </a:lnTo>
                    <a:lnTo>
                      <a:pt x="118" y="347"/>
                    </a:lnTo>
                    <a:lnTo>
                      <a:pt x="121" y="350"/>
                    </a:lnTo>
                    <a:lnTo>
                      <a:pt x="123" y="352"/>
                    </a:lnTo>
                    <a:lnTo>
                      <a:pt x="125" y="357"/>
                    </a:lnTo>
                    <a:lnTo>
                      <a:pt x="128" y="359"/>
                    </a:lnTo>
                    <a:lnTo>
                      <a:pt x="132" y="361"/>
                    </a:lnTo>
                    <a:lnTo>
                      <a:pt x="135" y="364"/>
                    </a:lnTo>
                    <a:lnTo>
                      <a:pt x="137" y="369"/>
                    </a:lnTo>
                    <a:lnTo>
                      <a:pt x="142" y="369"/>
                    </a:lnTo>
                    <a:lnTo>
                      <a:pt x="147" y="373"/>
                    </a:lnTo>
                    <a:lnTo>
                      <a:pt x="149" y="376"/>
                    </a:lnTo>
                    <a:lnTo>
                      <a:pt x="154" y="376"/>
                    </a:lnTo>
                    <a:lnTo>
                      <a:pt x="158" y="380"/>
                    </a:lnTo>
                    <a:lnTo>
                      <a:pt x="163" y="380"/>
                    </a:lnTo>
                    <a:lnTo>
                      <a:pt x="168" y="383"/>
                    </a:lnTo>
                    <a:lnTo>
                      <a:pt x="173" y="385"/>
                    </a:lnTo>
                    <a:lnTo>
                      <a:pt x="180" y="387"/>
                    </a:lnTo>
                    <a:lnTo>
                      <a:pt x="184" y="390"/>
                    </a:lnTo>
                    <a:lnTo>
                      <a:pt x="189" y="390"/>
                    </a:lnTo>
                    <a:lnTo>
                      <a:pt x="194" y="390"/>
                    </a:lnTo>
                    <a:lnTo>
                      <a:pt x="201" y="392"/>
                    </a:lnTo>
                    <a:lnTo>
                      <a:pt x="206" y="392"/>
                    </a:lnTo>
                    <a:lnTo>
                      <a:pt x="210" y="395"/>
                    </a:lnTo>
                    <a:lnTo>
                      <a:pt x="215" y="395"/>
                    </a:lnTo>
                    <a:lnTo>
                      <a:pt x="217" y="395"/>
                    </a:lnTo>
                    <a:lnTo>
                      <a:pt x="222" y="395"/>
                    </a:lnTo>
                    <a:lnTo>
                      <a:pt x="225" y="395"/>
                    </a:lnTo>
                    <a:lnTo>
                      <a:pt x="227" y="395"/>
                    </a:lnTo>
                    <a:lnTo>
                      <a:pt x="229" y="395"/>
                    </a:lnTo>
                    <a:lnTo>
                      <a:pt x="234" y="395"/>
                    </a:lnTo>
                    <a:lnTo>
                      <a:pt x="236" y="395"/>
                    </a:lnTo>
                    <a:lnTo>
                      <a:pt x="239" y="395"/>
                    </a:lnTo>
                    <a:lnTo>
                      <a:pt x="243" y="395"/>
                    </a:lnTo>
                    <a:lnTo>
                      <a:pt x="248" y="395"/>
                    </a:lnTo>
                    <a:lnTo>
                      <a:pt x="251" y="395"/>
                    </a:lnTo>
                    <a:lnTo>
                      <a:pt x="253" y="395"/>
                    </a:lnTo>
                    <a:lnTo>
                      <a:pt x="255" y="392"/>
                    </a:lnTo>
                    <a:lnTo>
                      <a:pt x="260" y="392"/>
                    </a:lnTo>
                    <a:lnTo>
                      <a:pt x="265" y="390"/>
                    </a:lnTo>
                    <a:lnTo>
                      <a:pt x="267" y="390"/>
                    </a:lnTo>
                    <a:lnTo>
                      <a:pt x="269" y="390"/>
                    </a:lnTo>
                    <a:lnTo>
                      <a:pt x="272" y="390"/>
                    </a:lnTo>
                    <a:lnTo>
                      <a:pt x="277" y="390"/>
                    </a:lnTo>
                    <a:lnTo>
                      <a:pt x="279" y="387"/>
                    </a:lnTo>
                    <a:lnTo>
                      <a:pt x="281" y="385"/>
                    </a:lnTo>
                    <a:lnTo>
                      <a:pt x="286" y="385"/>
                    </a:lnTo>
                    <a:lnTo>
                      <a:pt x="291" y="385"/>
                    </a:lnTo>
                    <a:lnTo>
                      <a:pt x="291" y="383"/>
                    </a:lnTo>
                    <a:lnTo>
                      <a:pt x="293" y="380"/>
                    </a:lnTo>
                    <a:lnTo>
                      <a:pt x="295" y="380"/>
                    </a:lnTo>
                    <a:lnTo>
                      <a:pt x="298" y="380"/>
                    </a:lnTo>
                    <a:lnTo>
                      <a:pt x="302" y="378"/>
                    </a:lnTo>
                    <a:lnTo>
                      <a:pt x="302" y="376"/>
                    </a:lnTo>
                    <a:lnTo>
                      <a:pt x="305" y="378"/>
                    </a:lnTo>
                    <a:lnTo>
                      <a:pt x="305" y="380"/>
                    </a:lnTo>
                    <a:lnTo>
                      <a:pt x="307" y="380"/>
                    </a:lnTo>
                    <a:lnTo>
                      <a:pt x="307" y="383"/>
                    </a:lnTo>
                    <a:lnTo>
                      <a:pt x="310" y="385"/>
                    </a:lnTo>
                    <a:lnTo>
                      <a:pt x="310" y="387"/>
                    </a:lnTo>
                    <a:lnTo>
                      <a:pt x="312" y="390"/>
                    </a:lnTo>
                    <a:lnTo>
                      <a:pt x="314" y="390"/>
                    </a:lnTo>
                    <a:lnTo>
                      <a:pt x="314" y="392"/>
                    </a:lnTo>
                    <a:lnTo>
                      <a:pt x="317" y="395"/>
                    </a:lnTo>
                    <a:lnTo>
                      <a:pt x="319" y="395"/>
                    </a:lnTo>
                    <a:lnTo>
                      <a:pt x="321" y="397"/>
                    </a:lnTo>
                    <a:lnTo>
                      <a:pt x="324" y="397"/>
                    </a:lnTo>
                    <a:lnTo>
                      <a:pt x="326" y="399"/>
                    </a:lnTo>
                    <a:lnTo>
                      <a:pt x="328" y="399"/>
                    </a:lnTo>
                    <a:lnTo>
                      <a:pt x="328" y="402"/>
                    </a:lnTo>
                    <a:lnTo>
                      <a:pt x="331" y="402"/>
                    </a:lnTo>
                    <a:lnTo>
                      <a:pt x="333" y="402"/>
                    </a:lnTo>
                    <a:lnTo>
                      <a:pt x="336" y="404"/>
                    </a:lnTo>
                    <a:lnTo>
                      <a:pt x="338" y="406"/>
                    </a:lnTo>
                    <a:lnTo>
                      <a:pt x="340" y="406"/>
                    </a:lnTo>
                    <a:lnTo>
                      <a:pt x="343" y="406"/>
                    </a:lnTo>
                    <a:lnTo>
                      <a:pt x="345" y="406"/>
                    </a:lnTo>
                    <a:lnTo>
                      <a:pt x="347" y="406"/>
                    </a:lnTo>
                    <a:lnTo>
                      <a:pt x="350" y="409"/>
                    </a:lnTo>
                    <a:lnTo>
                      <a:pt x="354" y="409"/>
                    </a:lnTo>
                    <a:lnTo>
                      <a:pt x="357" y="409"/>
                    </a:lnTo>
                    <a:lnTo>
                      <a:pt x="362" y="409"/>
                    </a:lnTo>
                    <a:lnTo>
                      <a:pt x="364" y="409"/>
                    </a:lnTo>
                    <a:lnTo>
                      <a:pt x="366" y="409"/>
                    </a:lnTo>
                    <a:lnTo>
                      <a:pt x="371" y="409"/>
                    </a:lnTo>
                    <a:lnTo>
                      <a:pt x="373" y="409"/>
                    </a:lnTo>
                    <a:lnTo>
                      <a:pt x="376" y="409"/>
                    </a:lnTo>
                    <a:lnTo>
                      <a:pt x="378" y="406"/>
                    </a:lnTo>
                    <a:lnTo>
                      <a:pt x="383" y="406"/>
                    </a:lnTo>
                    <a:lnTo>
                      <a:pt x="385" y="406"/>
                    </a:lnTo>
                    <a:lnTo>
                      <a:pt x="388" y="406"/>
                    </a:lnTo>
                    <a:lnTo>
                      <a:pt x="390" y="404"/>
                    </a:lnTo>
                    <a:lnTo>
                      <a:pt x="395" y="402"/>
                    </a:lnTo>
                    <a:lnTo>
                      <a:pt x="399" y="399"/>
                    </a:lnTo>
                    <a:lnTo>
                      <a:pt x="402" y="397"/>
                    </a:lnTo>
                    <a:lnTo>
                      <a:pt x="404" y="397"/>
                    </a:lnTo>
                    <a:lnTo>
                      <a:pt x="406" y="395"/>
                    </a:lnTo>
                    <a:lnTo>
                      <a:pt x="409" y="395"/>
                    </a:lnTo>
                    <a:lnTo>
                      <a:pt x="411" y="390"/>
                    </a:lnTo>
                    <a:lnTo>
                      <a:pt x="414" y="387"/>
                    </a:lnTo>
                    <a:lnTo>
                      <a:pt x="416" y="385"/>
                    </a:lnTo>
                    <a:lnTo>
                      <a:pt x="418" y="383"/>
                    </a:lnTo>
                    <a:lnTo>
                      <a:pt x="421" y="380"/>
                    </a:lnTo>
                    <a:lnTo>
                      <a:pt x="421" y="378"/>
                    </a:lnTo>
                    <a:lnTo>
                      <a:pt x="421" y="376"/>
                    </a:lnTo>
                    <a:lnTo>
                      <a:pt x="423" y="373"/>
                    </a:lnTo>
                    <a:lnTo>
                      <a:pt x="425" y="369"/>
                    </a:lnTo>
                    <a:lnTo>
                      <a:pt x="425" y="366"/>
                    </a:lnTo>
                    <a:lnTo>
                      <a:pt x="425" y="364"/>
                    </a:lnTo>
                    <a:lnTo>
                      <a:pt x="425" y="361"/>
                    </a:lnTo>
                    <a:lnTo>
                      <a:pt x="425" y="359"/>
                    </a:lnTo>
                    <a:lnTo>
                      <a:pt x="425" y="357"/>
                    </a:lnTo>
                    <a:lnTo>
                      <a:pt x="425" y="354"/>
                    </a:lnTo>
                    <a:lnTo>
                      <a:pt x="425" y="352"/>
                    </a:lnTo>
                    <a:lnTo>
                      <a:pt x="425" y="350"/>
                    </a:lnTo>
                    <a:lnTo>
                      <a:pt x="425" y="347"/>
                    </a:lnTo>
                    <a:lnTo>
                      <a:pt x="428" y="347"/>
                    </a:lnTo>
                    <a:lnTo>
                      <a:pt x="428" y="350"/>
                    </a:lnTo>
                    <a:lnTo>
                      <a:pt x="430" y="350"/>
                    </a:lnTo>
                    <a:lnTo>
                      <a:pt x="430" y="352"/>
                    </a:lnTo>
                    <a:lnTo>
                      <a:pt x="432" y="352"/>
                    </a:lnTo>
                    <a:lnTo>
                      <a:pt x="435" y="352"/>
                    </a:lnTo>
                    <a:lnTo>
                      <a:pt x="437" y="352"/>
                    </a:lnTo>
                    <a:lnTo>
                      <a:pt x="437" y="354"/>
                    </a:lnTo>
                    <a:lnTo>
                      <a:pt x="439" y="354"/>
                    </a:lnTo>
                    <a:lnTo>
                      <a:pt x="442" y="354"/>
                    </a:lnTo>
                    <a:lnTo>
                      <a:pt x="442" y="357"/>
                    </a:lnTo>
                    <a:lnTo>
                      <a:pt x="444" y="357"/>
                    </a:lnTo>
                    <a:lnTo>
                      <a:pt x="447" y="357"/>
                    </a:lnTo>
                    <a:lnTo>
                      <a:pt x="449" y="357"/>
                    </a:lnTo>
                    <a:lnTo>
                      <a:pt x="451" y="357"/>
                    </a:lnTo>
                    <a:lnTo>
                      <a:pt x="454" y="357"/>
                    </a:lnTo>
                    <a:lnTo>
                      <a:pt x="456" y="359"/>
                    </a:lnTo>
                    <a:lnTo>
                      <a:pt x="461" y="359"/>
                    </a:lnTo>
                    <a:lnTo>
                      <a:pt x="465" y="359"/>
                    </a:lnTo>
                    <a:lnTo>
                      <a:pt x="470" y="359"/>
                    </a:lnTo>
                    <a:lnTo>
                      <a:pt x="473" y="359"/>
                    </a:lnTo>
                    <a:lnTo>
                      <a:pt x="477" y="359"/>
                    </a:lnTo>
                    <a:lnTo>
                      <a:pt x="482" y="359"/>
                    </a:lnTo>
                    <a:lnTo>
                      <a:pt x="484" y="359"/>
                    </a:lnTo>
                    <a:lnTo>
                      <a:pt x="489" y="359"/>
                    </a:lnTo>
                    <a:lnTo>
                      <a:pt x="494" y="357"/>
                    </a:lnTo>
                    <a:lnTo>
                      <a:pt x="496" y="357"/>
                    </a:lnTo>
                    <a:lnTo>
                      <a:pt x="501" y="357"/>
                    </a:lnTo>
                    <a:lnTo>
                      <a:pt x="506" y="354"/>
                    </a:lnTo>
                    <a:lnTo>
                      <a:pt x="508" y="352"/>
                    </a:lnTo>
                    <a:lnTo>
                      <a:pt x="513" y="352"/>
                    </a:lnTo>
                    <a:lnTo>
                      <a:pt x="515" y="350"/>
                    </a:lnTo>
                    <a:lnTo>
                      <a:pt x="517" y="347"/>
                    </a:lnTo>
                    <a:lnTo>
                      <a:pt x="522" y="345"/>
                    </a:lnTo>
                    <a:lnTo>
                      <a:pt x="527" y="343"/>
                    </a:lnTo>
                    <a:lnTo>
                      <a:pt x="527" y="340"/>
                    </a:lnTo>
                    <a:lnTo>
                      <a:pt x="529" y="340"/>
                    </a:lnTo>
                    <a:lnTo>
                      <a:pt x="534" y="335"/>
                    </a:lnTo>
                    <a:lnTo>
                      <a:pt x="536" y="333"/>
                    </a:lnTo>
                    <a:lnTo>
                      <a:pt x="539" y="331"/>
                    </a:lnTo>
                    <a:lnTo>
                      <a:pt x="541" y="328"/>
                    </a:lnTo>
                    <a:lnTo>
                      <a:pt x="543" y="326"/>
                    </a:lnTo>
                    <a:lnTo>
                      <a:pt x="546" y="321"/>
                    </a:lnTo>
                    <a:lnTo>
                      <a:pt x="548" y="319"/>
                    </a:lnTo>
                    <a:lnTo>
                      <a:pt x="548" y="314"/>
                    </a:lnTo>
                    <a:lnTo>
                      <a:pt x="551" y="312"/>
                    </a:lnTo>
                    <a:lnTo>
                      <a:pt x="551" y="309"/>
                    </a:lnTo>
                    <a:lnTo>
                      <a:pt x="553" y="305"/>
                    </a:lnTo>
                    <a:lnTo>
                      <a:pt x="553" y="302"/>
                    </a:lnTo>
                    <a:lnTo>
                      <a:pt x="555" y="298"/>
                    </a:lnTo>
                    <a:lnTo>
                      <a:pt x="555" y="293"/>
                    </a:lnTo>
                    <a:lnTo>
                      <a:pt x="555" y="288"/>
                    </a:lnTo>
                    <a:lnTo>
                      <a:pt x="555" y="286"/>
                    </a:lnTo>
                    <a:lnTo>
                      <a:pt x="555" y="283"/>
                    </a:lnTo>
                    <a:lnTo>
                      <a:pt x="555" y="281"/>
                    </a:lnTo>
                    <a:lnTo>
                      <a:pt x="553" y="279"/>
                    </a:lnTo>
                    <a:lnTo>
                      <a:pt x="553" y="276"/>
                    </a:lnTo>
                    <a:lnTo>
                      <a:pt x="553" y="274"/>
                    </a:lnTo>
                    <a:lnTo>
                      <a:pt x="551" y="272"/>
                    </a:lnTo>
                    <a:lnTo>
                      <a:pt x="551" y="269"/>
                    </a:lnTo>
                    <a:lnTo>
                      <a:pt x="551" y="267"/>
                    </a:lnTo>
                    <a:lnTo>
                      <a:pt x="551" y="265"/>
                    </a:lnTo>
                    <a:lnTo>
                      <a:pt x="548" y="265"/>
                    </a:lnTo>
                    <a:lnTo>
                      <a:pt x="548" y="260"/>
                    </a:lnTo>
                    <a:lnTo>
                      <a:pt x="546" y="257"/>
                    </a:lnTo>
                    <a:lnTo>
                      <a:pt x="543" y="255"/>
                    </a:lnTo>
                    <a:lnTo>
                      <a:pt x="543" y="253"/>
                    </a:lnTo>
                    <a:lnTo>
                      <a:pt x="541" y="250"/>
                    </a:lnTo>
                    <a:lnTo>
                      <a:pt x="539" y="250"/>
                    </a:lnTo>
                    <a:lnTo>
                      <a:pt x="539" y="248"/>
                    </a:lnTo>
                    <a:lnTo>
                      <a:pt x="536" y="246"/>
                    </a:lnTo>
                    <a:lnTo>
                      <a:pt x="534" y="243"/>
                    </a:lnTo>
                    <a:lnTo>
                      <a:pt x="532" y="241"/>
                    </a:lnTo>
                    <a:lnTo>
                      <a:pt x="529" y="239"/>
                    </a:lnTo>
                    <a:lnTo>
                      <a:pt x="532" y="239"/>
                    </a:lnTo>
                    <a:lnTo>
                      <a:pt x="534" y="239"/>
                    </a:lnTo>
                    <a:lnTo>
                      <a:pt x="539" y="236"/>
                    </a:lnTo>
                    <a:lnTo>
                      <a:pt x="543" y="234"/>
                    </a:lnTo>
                    <a:lnTo>
                      <a:pt x="546" y="234"/>
                    </a:lnTo>
                    <a:lnTo>
                      <a:pt x="548" y="231"/>
                    </a:lnTo>
                    <a:lnTo>
                      <a:pt x="551" y="231"/>
                    </a:lnTo>
                    <a:lnTo>
                      <a:pt x="551" y="229"/>
                    </a:lnTo>
                    <a:lnTo>
                      <a:pt x="555" y="229"/>
                    </a:lnTo>
                    <a:lnTo>
                      <a:pt x="555" y="227"/>
                    </a:lnTo>
                    <a:lnTo>
                      <a:pt x="558" y="227"/>
                    </a:lnTo>
                    <a:lnTo>
                      <a:pt x="560" y="224"/>
                    </a:lnTo>
                    <a:lnTo>
                      <a:pt x="562" y="222"/>
                    </a:lnTo>
                    <a:lnTo>
                      <a:pt x="565" y="220"/>
                    </a:lnTo>
                    <a:lnTo>
                      <a:pt x="567" y="217"/>
                    </a:lnTo>
                    <a:lnTo>
                      <a:pt x="569" y="217"/>
                    </a:lnTo>
                    <a:lnTo>
                      <a:pt x="569" y="213"/>
                    </a:lnTo>
                    <a:lnTo>
                      <a:pt x="572" y="213"/>
                    </a:lnTo>
                    <a:lnTo>
                      <a:pt x="574" y="210"/>
                    </a:lnTo>
                    <a:lnTo>
                      <a:pt x="576" y="208"/>
                    </a:lnTo>
                    <a:lnTo>
                      <a:pt x="576" y="205"/>
                    </a:lnTo>
                    <a:lnTo>
                      <a:pt x="579" y="203"/>
                    </a:lnTo>
                    <a:lnTo>
                      <a:pt x="581" y="201"/>
                    </a:lnTo>
                    <a:lnTo>
                      <a:pt x="581" y="198"/>
                    </a:lnTo>
                    <a:lnTo>
                      <a:pt x="581" y="196"/>
                    </a:lnTo>
                    <a:lnTo>
                      <a:pt x="584" y="194"/>
                    </a:lnTo>
                    <a:lnTo>
                      <a:pt x="586" y="191"/>
                    </a:lnTo>
                    <a:lnTo>
                      <a:pt x="586" y="189"/>
                    </a:lnTo>
                    <a:lnTo>
                      <a:pt x="586" y="187"/>
                    </a:lnTo>
                    <a:lnTo>
                      <a:pt x="588" y="184"/>
                    </a:lnTo>
                    <a:lnTo>
                      <a:pt x="588" y="179"/>
                    </a:lnTo>
                    <a:lnTo>
                      <a:pt x="591" y="177"/>
                    </a:lnTo>
                    <a:lnTo>
                      <a:pt x="591" y="172"/>
                    </a:lnTo>
                    <a:lnTo>
                      <a:pt x="591" y="170"/>
                    </a:lnTo>
                    <a:lnTo>
                      <a:pt x="591" y="165"/>
                    </a:lnTo>
                    <a:lnTo>
                      <a:pt x="591" y="163"/>
                    </a:lnTo>
                    <a:lnTo>
                      <a:pt x="591" y="158"/>
                    </a:lnTo>
                    <a:lnTo>
                      <a:pt x="591" y="156"/>
                    </a:lnTo>
                    <a:lnTo>
                      <a:pt x="591" y="151"/>
                    </a:lnTo>
                    <a:lnTo>
                      <a:pt x="591" y="146"/>
                    </a:lnTo>
                    <a:lnTo>
                      <a:pt x="591" y="144"/>
                    </a:lnTo>
                    <a:lnTo>
                      <a:pt x="588" y="139"/>
                    </a:lnTo>
                    <a:lnTo>
                      <a:pt x="588" y="137"/>
                    </a:lnTo>
                    <a:lnTo>
                      <a:pt x="586" y="135"/>
                    </a:lnTo>
                    <a:lnTo>
                      <a:pt x="586" y="130"/>
                    </a:lnTo>
                    <a:lnTo>
                      <a:pt x="584" y="128"/>
                    </a:lnTo>
                    <a:lnTo>
                      <a:pt x="581" y="125"/>
                    </a:lnTo>
                    <a:lnTo>
                      <a:pt x="579" y="120"/>
                    </a:lnTo>
                    <a:lnTo>
                      <a:pt x="576" y="118"/>
                    </a:lnTo>
                    <a:lnTo>
                      <a:pt x="576" y="116"/>
                    </a:lnTo>
                    <a:lnTo>
                      <a:pt x="572" y="113"/>
                    </a:lnTo>
                    <a:lnTo>
                      <a:pt x="572" y="111"/>
                    </a:lnTo>
                    <a:lnTo>
                      <a:pt x="569" y="109"/>
                    </a:lnTo>
                    <a:lnTo>
                      <a:pt x="565" y="106"/>
                    </a:lnTo>
                    <a:lnTo>
                      <a:pt x="562" y="104"/>
                    </a:lnTo>
                    <a:lnTo>
                      <a:pt x="560" y="102"/>
                    </a:lnTo>
                    <a:lnTo>
                      <a:pt x="555" y="102"/>
                    </a:lnTo>
                    <a:lnTo>
                      <a:pt x="553" y="99"/>
                    </a:lnTo>
                    <a:lnTo>
                      <a:pt x="551" y="97"/>
                    </a:lnTo>
                    <a:lnTo>
                      <a:pt x="548" y="97"/>
                    </a:lnTo>
                    <a:lnTo>
                      <a:pt x="543" y="94"/>
                    </a:lnTo>
                    <a:lnTo>
                      <a:pt x="539" y="92"/>
                    </a:lnTo>
                    <a:lnTo>
                      <a:pt x="536" y="92"/>
                    </a:lnTo>
                    <a:lnTo>
                      <a:pt x="534" y="92"/>
                    </a:lnTo>
                    <a:lnTo>
                      <a:pt x="532" y="92"/>
                    </a:lnTo>
                    <a:lnTo>
                      <a:pt x="529" y="92"/>
                    </a:lnTo>
                    <a:lnTo>
                      <a:pt x="527" y="92"/>
                    </a:lnTo>
                    <a:lnTo>
                      <a:pt x="525" y="92"/>
                    </a:lnTo>
                    <a:lnTo>
                      <a:pt x="522" y="92"/>
                    </a:lnTo>
                    <a:lnTo>
                      <a:pt x="525" y="90"/>
                    </a:lnTo>
                    <a:lnTo>
                      <a:pt x="525" y="87"/>
                    </a:lnTo>
                    <a:lnTo>
                      <a:pt x="525" y="85"/>
                    </a:lnTo>
                    <a:lnTo>
                      <a:pt x="525" y="83"/>
                    </a:lnTo>
                    <a:lnTo>
                      <a:pt x="522" y="80"/>
                    </a:lnTo>
                    <a:lnTo>
                      <a:pt x="522" y="78"/>
                    </a:lnTo>
                    <a:lnTo>
                      <a:pt x="522" y="76"/>
                    </a:lnTo>
                    <a:lnTo>
                      <a:pt x="522" y="71"/>
                    </a:lnTo>
                    <a:lnTo>
                      <a:pt x="520" y="66"/>
                    </a:lnTo>
                    <a:lnTo>
                      <a:pt x="517" y="64"/>
                    </a:lnTo>
                    <a:lnTo>
                      <a:pt x="517" y="59"/>
                    </a:lnTo>
                    <a:lnTo>
                      <a:pt x="513" y="54"/>
                    </a:lnTo>
                    <a:lnTo>
                      <a:pt x="510" y="50"/>
                    </a:lnTo>
                    <a:lnTo>
                      <a:pt x="508" y="47"/>
                    </a:lnTo>
                    <a:lnTo>
                      <a:pt x="506" y="42"/>
                    </a:lnTo>
                    <a:lnTo>
                      <a:pt x="501" y="38"/>
                    </a:lnTo>
                    <a:lnTo>
                      <a:pt x="496" y="35"/>
                    </a:lnTo>
                    <a:lnTo>
                      <a:pt x="491" y="33"/>
                    </a:lnTo>
                    <a:lnTo>
                      <a:pt x="489" y="31"/>
                    </a:lnTo>
                    <a:lnTo>
                      <a:pt x="484" y="26"/>
                    </a:lnTo>
                    <a:lnTo>
                      <a:pt x="480" y="21"/>
                    </a:lnTo>
                    <a:lnTo>
                      <a:pt x="473" y="21"/>
                    </a:lnTo>
                    <a:lnTo>
                      <a:pt x="468" y="16"/>
                    </a:lnTo>
                    <a:lnTo>
                      <a:pt x="463" y="14"/>
                    </a:lnTo>
                    <a:lnTo>
                      <a:pt x="456" y="12"/>
                    </a:lnTo>
                    <a:lnTo>
                      <a:pt x="451" y="9"/>
                    </a:lnTo>
                    <a:lnTo>
                      <a:pt x="444" y="9"/>
                    </a:lnTo>
                    <a:lnTo>
                      <a:pt x="437" y="7"/>
                    </a:lnTo>
                    <a:lnTo>
                      <a:pt x="432" y="5"/>
                    </a:lnTo>
                    <a:lnTo>
                      <a:pt x="425" y="5"/>
                    </a:lnTo>
                    <a:lnTo>
                      <a:pt x="418" y="2"/>
                    </a:lnTo>
                    <a:lnTo>
                      <a:pt x="411" y="0"/>
                    </a:lnTo>
                    <a:lnTo>
                      <a:pt x="404" y="0"/>
                    </a:lnTo>
                    <a:lnTo>
                      <a:pt x="399" y="0"/>
                    </a:lnTo>
                    <a:lnTo>
                      <a:pt x="390" y="0"/>
                    </a:lnTo>
                    <a:lnTo>
                      <a:pt x="383" y="0"/>
                    </a:lnTo>
                    <a:lnTo>
                      <a:pt x="376" y="0"/>
                    </a:lnTo>
                    <a:lnTo>
                      <a:pt x="371" y="0"/>
                    </a:lnTo>
                    <a:lnTo>
                      <a:pt x="362" y="0"/>
                    </a:lnTo>
                    <a:lnTo>
                      <a:pt x="359" y="0"/>
                    </a:lnTo>
                    <a:lnTo>
                      <a:pt x="354" y="0"/>
                    </a:lnTo>
                    <a:lnTo>
                      <a:pt x="352" y="0"/>
                    </a:lnTo>
                    <a:lnTo>
                      <a:pt x="350" y="0"/>
                    </a:lnTo>
                    <a:lnTo>
                      <a:pt x="345" y="2"/>
                    </a:lnTo>
                    <a:lnTo>
                      <a:pt x="340" y="2"/>
                    </a:lnTo>
                    <a:lnTo>
                      <a:pt x="338" y="2"/>
                    </a:lnTo>
                    <a:lnTo>
                      <a:pt x="336" y="5"/>
                    </a:lnTo>
                    <a:lnTo>
                      <a:pt x="331" y="5"/>
                    </a:lnTo>
                    <a:lnTo>
                      <a:pt x="328" y="5"/>
                    </a:lnTo>
                    <a:lnTo>
                      <a:pt x="326" y="5"/>
                    </a:lnTo>
                    <a:lnTo>
                      <a:pt x="321" y="7"/>
                    </a:lnTo>
                    <a:lnTo>
                      <a:pt x="319" y="7"/>
                    </a:lnTo>
                    <a:lnTo>
                      <a:pt x="314" y="9"/>
                    </a:lnTo>
                    <a:lnTo>
                      <a:pt x="312" y="9"/>
                    </a:lnTo>
                    <a:lnTo>
                      <a:pt x="310" y="9"/>
                    </a:lnTo>
                    <a:lnTo>
                      <a:pt x="307" y="12"/>
                    </a:lnTo>
                    <a:lnTo>
                      <a:pt x="305" y="12"/>
                    </a:lnTo>
                    <a:lnTo>
                      <a:pt x="302" y="12"/>
                    </a:lnTo>
                    <a:lnTo>
                      <a:pt x="298" y="14"/>
                    </a:lnTo>
                    <a:lnTo>
                      <a:pt x="295" y="16"/>
                    </a:lnTo>
                    <a:lnTo>
                      <a:pt x="293" y="16"/>
                    </a:lnTo>
                    <a:lnTo>
                      <a:pt x="291" y="19"/>
                    </a:lnTo>
                    <a:lnTo>
                      <a:pt x="288" y="21"/>
                    </a:lnTo>
                    <a:lnTo>
                      <a:pt x="286" y="21"/>
                    </a:lnTo>
                    <a:lnTo>
                      <a:pt x="284" y="21"/>
                    </a:lnTo>
                    <a:lnTo>
                      <a:pt x="281" y="24"/>
                    </a:lnTo>
                    <a:lnTo>
                      <a:pt x="279" y="26"/>
                    </a:lnTo>
                    <a:lnTo>
                      <a:pt x="277" y="26"/>
                    </a:lnTo>
                    <a:lnTo>
                      <a:pt x="274" y="28"/>
                    </a:lnTo>
                    <a:lnTo>
                      <a:pt x="272" y="31"/>
                    </a:lnTo>
                    <a:lnTo>
                      <a:pt x="269" y="31"/>
                    </a:lnTo>
                    <a:close/>
                  </a:path>
                </a:pathLst>
              </a:custGeom>
              <a:solidFill>
                <a:srgbClr val="D3DBE4"/>
              </a:solidFill>
              <a:ln w="9525">
                <a:noFill/>
                <a:round/>
                <a:headEnd/>
                <a:tailEnd/>
              </a:ln>
            </p:spPr>
            <p:txBody>
              <a:bodyPr/>
              <a:lstStyle/>
              <a:p>
                <a:endParaRPr lang="zh-CN" altLang="en-US">
                  <a:latin typeface="微软雅黑" pitchFamily="34" charset="-122"/>
                  <a:ea typeface="微软雅黑" pitchFamily="34" charset="-122"/>
                </a:endParaRPr>
              </a:p>
            </p:txBody>
          </p:sp>
        </p:grpSp>
        <p:sp>
          <p:nvSpPr>
            <p:cNvPr id="186" name="Text Box 18"/>
            <p:cNvSpPr txBox="1">
              <a:spLocks noChangeArrowheads="1"/>
            </p:cNvSpPr>
            <p:nvPr/>
          </p:nvSpPr>
          <p:spPr bwMode="auto">
            <a:xfrm>
              <a:off x="7858125" y="2849569"/>
              <a:ext cx="1008063" cy="336751"/>
            </a:xfrm>
            <a:prstGeom prst="rect">
              <a:avLst/>
            </a:prstGeom>
            <a:noFill/>
            <a:ln w="9525" algn="ctr">
              <a:noFill/>
              <a:miter lim="800000"/>
              <a:headEnd/>
              <a:tailEnd/>
            </a:ln>
          </p:spPr>
          <p:txBody>
            <a:bodyPr lIns="0" tIns="33620" rIns="0" bIns="33620">
              <a:spAutoFit/>
            </a:bodyPr>
            <a:lstStyle/>
            <a:p>
              <a:pPr defTabSz="685800"/>
              <a:r>
                <a:rPr lang="en-US" altLang="zh-CN" sz="1200" b="1" dirty="0">
                  <a:solidFill>
                    <a:srgbClr val="000000"/>
                  </a:solidFill>
                  <a:latin typeface="微软雅黑" pitchFamily="34" charset="-122"/>
                  <a:ea typeface="微软雅黑" pitchFamily="34" charset="-122"/>
                </a:rPr>
                <a:t>Internet</a:t>
              </a:r>
            </a:p>
          </p:txBody>
        </p:sp>
      </p:grpSp>
      <p:grpSp>
        <p:nvGrpSpPr>
          <p:cNvPr id="7" name="Group 192"/>
          <p:cNvGrpSpPr>
            <a:grpSpLocks/>
          </p:cNvGrpSpPr>
          <p:nvPr/>
        </p:nvGrpSpPr>
        <p:grpSpPr bwMode="auto">
          <a:xfrm>
            <a:off x="4357614" y="1275327"/>
            <a:ext cx="1135063" cy="284560"/>
            <a:chOff x="2132" y="672"/>
            <a:chExt cx="1008" cy="348"/>
          </a:xfrm>
        </p:grpSpPr>
        <p:pic>
          <p:nvPicPr>
            <p:cNvPr id="191" name="Picture 193" descr="003"/>
            <p:cNvPicPr>
              <a:picLocks noChangeAspect="1" noChangeArrowheads="1"/>
            </p:cNvPicPr>
            <p:nvPr/>
          </p:nvPicPr>
          <p:blipFill>
            <a:blip r:embed="rId6" cstate="print">
              <a:clrChange>
                <a:clrFrom>
                  <a:srgbClr val="FFFFFF"/>
                </a:clrFrom>
                <a:clrTo>
                  <a:srgbClr val="FFFFFF">
                    <a:alpha val="0"/>
                  </a:srgbClr>
                </a:clrTo>
              </a:clrChange>
              <a:lum bright="-12000"/>
            </a:blip>
            <a:srcRect/>
            <a:stretch>
              <a:fillRect/>
            </a:stretch>
          </p:blipFill>
          <p:spPr bwMode="auto">
            <a:xfrm>
              <a:off x="2132" y="768"/>
              <a:ext cx="1008" cy="252"/>
            </a:xfrm>
            <a:prstGeom prst="rect">
              <a:avLst/>
            </a:prstGeom>
            <a:noFill/>
            <a:ln w="9525">
              <a:noFill/>
              <a:miter lim="800000"/>
              <a:headEnd/>
              <a:tailEnd/>
            </a:ln>
          </p:spPr>
        </p:pic>
        <p:sp>
          <p:nvSpPr>
            <p:cNvPr id="192" name="Line 194"/>
            <p:cNvSpPr>
              <a:spLocks noChangeShapeType="1"/>
            </p:cNvSpPr>
            <p:nvPr/>
          </p:nvSpPr>
          <p:spPr bwMode="auto">
            <a:xfrm flipH="1">
              <a:off x="2382" y="828"/>
              <a:ext cx="353" cy="0"/>
            </a:xfrm>
            <a:prstGeom prst="line">
              <a:avLst/>
            </a:prstGeom>
            <a:noFill/>
            <a:ln w="9525">
              <a:solidFill>
                <a:schemeClr val="tx1"/>
              </a:solidFill>
              <a:round/>
              <a:headEnd/>
              <a:tailEnd/>
            </a:ln>
          </p:spPr>
          <p:txBody>
            <a:bodyPr/>
            <a:lstStyle/>
            <a:p>
              <a:endParaRPr lang="zh-CN" altLang="en-US">
                <a:latin typeface="微软雅黑" pitchFamily="34" charset="-122"/>
                <a:ea typeface="微软雅黑" pitchFamily="34" charset="-122"/>
              </a:endParaRPr>
            </a:p>
          </p:txBody>
        </p:sp>
        <p:sp>
          <p:nvSpPr>
            <p:cNvPr id="193" name="Line 195"/>
            <p:cNvSpPr>
              <a:spLocks noChangeShapeType="1"/>
            </p:cNvSpPr>
            <p:nvPr/>
          </p:nvSpPr>
          <p:spPr bwMode="auto">
            <a:xfrm flipV="1">
              <a:off x="2465" y="761"/>
              <a:ext cx="0" cy="67"/>
            </a:xfrm>
            <a:prstGeom prst="line">
              <a:avLst/>
            </a:prstGeom>
            <a:noFill/>
            <a:ln w="9525">
              <a:solidFill>
                <a:schemeClr val="tx1"/>
              </a:solidFill>
              <a:round/>
              <a:headEnd/>
              <a:tailEnd/>
            </a:ln>
          </p:spPr>
          <p:txBody>
            <a:bodyPr/>
            <a:lstStyle/>
            <a:p>
              <a:endParaRPr lang="zh-CN" altLang="en-US">
                <a:latin typeface="微软雅黑" pitchFamily="34" charset="-122"/>
                <a:ea typeface="微软雅黑" pitchFamily="34" charset="-122"/>
              </a:endParaRPr>
            </a:p>
          </p:txBody>
        </p:sp>
        <p:sp>
          <p:nvSpPr>
            <p:cNvPr id="194" name="Line 196"/>
            <p:cNvSpPr>
              <a:spLocks noChangeShapeType="1"/>
            </p:cNvSpPr>
            <p:nvPr/>
          </p:nvSpPr>
          <p:spPr bwMode="auto">
            <a:xfrm flipV="1">
              <a:off x="2619" y="739"/>
              <a:ext cx="0" cy="89"/>
            </a:xfrm>
            <a:prstGeom prst="line">
              <a:avLst/>
            </a:prstGeom>
            <a:noFill/>
            <a:ln w="9525">
              <a:solidFill>
                <a:schemeClr val="tx1"/>
              </a:solidFill>
              <a:round/>
              <a:headEnd/>
              <a:tailEnd/>
            </a:ln>
          </p:spPr>
          <p:txBody>
            <a:bodyPr/>
            <a:lstStyle/>
            <a:p>
              <a:endParaRPr lang="zh-CN" altLang="en-US">
                <a:latin typeface="微软雅黑" pitchFamily="34" charset="-122"/>
                <a:ea typeface="微软雅黑" pitchFamily="34" charset="-122"/>
              </a:endParaRPr>
            </a:p>
          </p:txBody>
        </p:sp>
        <p:sp>
          <p:nvSpPr>
            <p:cNvPr id="195" name="Line 197"/>
            <p:cNvSpPr>
              <a:spLocks noChangeShapeType="1"/>
            </p:cNvSpPr>
            <p:nvPr/>
          </p:nvSpPr>
          <p:spPr bwMode="auto">
            <a:xfrm>
              <a:off x="2530" y="828"/>
              <a:ext cx="0" cy="89"/>
            </a:xfrm>
            <a:prstGeom prst="line">
              <a:avLst/>
            </a:prstGeom>
            <a:noFill/>
            <a:ln w="9525">
              <a:solidFill>
                <a:schemeClr val="tx1"/>
              </a:solidFill>
              <a:round/>
              <a:headEnd/>
              <a:tailEnd/>
            </a:ln>
          </p:spPr>
          <p:txBody>
            <a:bodyPr/>
            <a:lstStyle/>
            <a:p>
              <a:endParaRPr lang="zh-CN" altLang="en-US">
                <a:latin typeface="微软雅黑" pitchFamily="34" charset="-122"/>
                <a:ea typeface="微软雅黑" pitchFamily="34" charset="-122"/>
              </a:endParaRPr>
            </a:p>
          </p:txBody>
        </p:sp>
        <p:pic>
          <p:nvPicPr>
            <p:cNvPr id="196" name="Picture 198" descr="PC Blue"/>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576" y="678"/>
              <a:ext cx="112" cy="111"/>
            </a:xfrm>
            <a:prstGeom prst="rect">
              <a:avLst/>
            </a:prstGeom>
            <a:noFill/>
            <a:ln w="9525">
              <a:noFill/>
              <a:miter lim="800000"/>
              <a:headEnd/>
              <a:tailEnd/>
            </a:ln>
          </p:spPr>
        </p:pic>
        <p:grpSp>
          <p:nvGrpSpPr>
            <p:cNvPr id="8" name="Group 199"/>
            <p:cNvGrpSpPr>
              <a:grpSpLocks/>
            </p:cNvGrpSpPr>
            <p:nvPr/>
          </p:nvGrpSpPr>
          <p:grpSpPr bwMode="auto">
            <a:xfrm>
              <a:off x="2688" y="672"/>
              <a:ext cx="291" cy="307"/>
              <a:chOff x="2256" y="2419"/>
              <a:chExt cx="336" cy="355"/>
            </a:xfrm>
          </p:grpSpPr>
          <p:pic>
            <p:nvPicPr>
              <p:cNvPr id="200" name="Picture 200" descr="fuwuqi"/>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2352" y="2419"/>
                <a:ext cx="240" cy="317"/>
              </a:xfrm>
              <a:prstGeom prst="rect">
                <a:avLst/>
              </a:prstGeom>
              <a:noFill/>
              <a:ln w="9525">
                <a:noFill/>
                <a:miter lim="800000"/>
                <a:headEnd/>
                <a:tailEnd/>
              </a:ln>
            </p:spPr>
          </p:pic>
          <p:grpSp>
            <p:nvGrpSpPr>
              <p:cNvPr id="9" name="Group 201"/>
              <p:cNvGrpSpPr>
                <a:grpSpLocks/>
              </p:cNvGrpSpPr>
              <p:nvPr/>
            </p:nvGrpSpPr>
            <p:grpSpPr bwMode="auto">
              <a:xfrm>
                <a:off x="2256" y="2544"/>
                <a:ext cx="211" cy="230"/>
                <a:chOff x="4896" y="1968"/>
                <a:chExt cx="672" cy="651"/>
              </a:xfrm>
            </p:grpSpPr>
            <p:pic>
              <p:nvPicPr>
                <p:cNvPr id="202" name="Picture 202" descr="整套电脑-2"/>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4896" y="1968"/>
                  <a:ext cx="672" cy="651"/>
                </a:xfrm>
                <a:prstGeom prst="rect">
                  <a:avLst/>
                </a:prstGeom>
                <a:noFill/>
                <a:ln w="9525">
                  <a:noFill/>
                  <a:miter lim="800000"/>
                  <a:headEnd/>
                  <a:tailEnd/>
                </a:ln>
              </p:spPr>
            </p:pic>
            <p:graphicFrame>
              <p:nvGraphicFramePr>
                <p:cNvPr id="203" name="Object 3"/>
                <p:cNvGraphicFramePr>
                  <a:graphicFrameLocks noChangeAspect="1"/>
                </p:cNvGraphicFramePr>
                <p:nvPr/>
              </p:nvGraphicFramePr>
              <p:xfrm>
                <a:off x="5056" y="2076"/>
                <a:ext cx="328" cy="236"/>
              </p:xfrm>
              <a:graphic>
                <a:graphicData uri="http://schemas.openxmlformats.org/presentationml/2006/ole">
                  <p:oleObj spid="_x0000_s1026" name="BMP 图象" r:id="rId10" imgW="5714286" imgH="3933333" progId="PBrush">
                    <p:embed/>
                  </p:oleObj>
                </a:graphicData>
              </a:graphic>
            </p:graphicFrame>
          </p:grpSp>
        </p:grpSp>
        <p:pic>
          <p:nvPicPr>
            <p:cNvPr id="198" name="Picture 204" descr="PC Blue"/>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416" y="672"/>
              <a:ext cx="112" cy="111"/>
            </a:xfrm>
            <a:prstGeom prst="rect">
              <a:avLst/>
            </a:prstGeom>
            <a:noFill/>
            <a:ln w="9525">
              <a:noFill/>
              <a:miter lim="800000"/>
              <a:headEnd/>
              <a:tailEnd/>
            </a:ln>
          </p:spPr>
        </p:pic>
        <p:pic>
          <p:nvPicPr>
            <p:cNvPr id="199" name="Picture 205" descr="PC Blue"/>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468" y="864"/>
              <a:ext cx="112" cy="111"/>
            </a:xfrm>
            <a:prstGeom prst="rect">
              <a:avLst/>
            </a:prstGeom>
            <a:noFill/>
            <a:ln w="9525">
              <a:noFill/>
              <a:miter lim="800000"/>
              <a:headEnd/>
              <a:tailEnd/>
            </a:ln>
          </p:spPr>
        </p:pic>
      </p:grpSp>
      <p:sp>
        <p:nvSpPr>
          <p:cNvPr id="204" name="Line 74"/>
          <p:cNvSpPr>
            <a:spLocks noChangeShapeType="1"/>
          </p:cNvSpPr>
          <p:nvPr/>
        </p:nvSpPr>
        <p:spPr bwMode="auto">
          <a:xfrm flipV="1">
            <a:off x="3203502" y="1499164"/>
            <a:ext cx="503237" cy="485775"/>
          </a:xfrm>
          <a:prstGeom prst="line">
            <a:avLst/>
          </a:prstGeom>
          <a:noFill/>
          <a:ln w="9525">
            <a:solidFill>
              <a:schemeClr val="tx1"/>
            </a:solidFill>
            <a:round/>
            <a:headEnd/>
            <a:tailEnd/>
          </a:ln>
        </p:spPr>
        <p:txBody>
          <a:bodyPr lIns="79200" tIns="39600" rIns="79200" bIns="39600">
            <a:spAutoFit/>
          </a:bodyPr>
          <a:lstStyle/>
          <a:p>
            <a:endParaRPr lang="zh-CN" altLang="en-US">
              <a:latin typeface="微软雅黑" pitchFamily="34" charset="-122"/>
              <a:ea typeface="微软雅黑" pitchFamily="34" charset="-122"/>
            </a:endParaRPr>
          </a:p>
        </p:txBody>
      </p:sp>
      <p:grpSp>
        <p:nvGrpSpPr>
          <p:cNvPr id="10" name="Group 10"/>
          <p:cNvGrpSpPr>
            <a:grpSpLocks/>
          </p:cNvGrpSpPr>
          <p:nvPr/>
        </p:nvGrpSpPr>
        <p:grpSpPr bwMode="auto">
          <a:xfrm>
            <a:off x="4573513" y="1815871"/>
            <a:ext cx="1576388" cy="472679"/>
            <a:chOff x="1970" y="1348"/>
            <a:chExt cx="591" cy="435"/>
          </a:xfrm>
        </p:grpSpPr>
        <p:sp>
          <p:nvSpPr>
            <p:cNvPr id="206" name="Freeform 11"/>
            <p:cNvSpPr>
              <a:spLocks/>
            </p:cNvSpPr>
            <p:nvPr/>
          </p:nvSpPr>
          <p:spPr bwMode="auto">
            <a:xfrm>
              <a:off x="1970" y="1374"/>
              <a:ext cx="591" cy="409"/>
            </a:xfrm>
            <a:custGeom>
              <a:avLst/>
              <a:gdLst>
                <a:gd name="T0" fmla="*/ 262 w 591"/>
                <a:gd name="T1" fmla="*/ 26 h 409"/>
                <a:gd name="T2" fmla="*/ 253 w 591"/>
                <a:gd name="T3" fmla="*/ 21 h 409"/>
                <a:gd name="T4" fmla="*/ 236 w 591"/>
                <a:gd name="T5" fmla="*/ 19 h 409"/>
                <a:gd name="T6" fmla="*/ 208 w 591"/>
                <a:gd name="T7" fmla="*/ 26 h 409"/>
                <a:gd name="T8" fmla="*/ 184 w 591"/>
                <a:gd name="T9" fmla="*/ 50 h 409"/>
                <a:gd name="T10" fmla="*/ 177 w 591"/>
                <a:gd name="T11" fmla="*/ 66 h 409"/>
                <a:gd name="T12" fmla="*/ 173 w 591"/>
                <a:gd name="T13" fmla="*/ 66 h 409"/>
                <a:gd name="T14" fmla="*/ 163 w 591"/>
                <a:gd name="T15" fmla="*/ 61 h 409"/>
                <a:gd name="T16" fmla="*/ 154 w 591"/>
                <a:gd name="T17" fmla="*/ 61 h 409"/>
                <a:gd name="T18" fmla="*/ 111 w 591"/>
                <a:gd name="T19" fmla="*/ 61 h 409"/>
                <a:gd name="T20" fmla="*/ 71 w 591"/>
                <a:gd name="T21" fmla="*/ 83 h 409"/>
                <a:gd name="T22" fmla="*/ 50 w 591"/>
                <a:gd name="T23" fmla="*/ 120 h 409"/>
                <a:gd name="T24" fmla="*/ 50 w 591"/>
                <a:gd name="T25" fmla="*/ 142 h 409"/>
                <a:gd name="T26" fmla="*/ 54 w 591"/>
                <a:gd name="T27" fmla="*/ 168 h 409"/>
                <a:gd name="T28" fmla="*/ 52 w 591"/>
                <a:gd name="T29" fmla="*/ 179 h 409"/>
                <a:gd name="T30" fmla="*/ 26 w 591"/>
                <a:gd name="T31" fmla="*/ 194 h 409"/>
                <a:gd name="T32" fmla="*/ 7 w 591"/>
                <a:gd name="T33" fmla="*/ 217 h 409"/>
                <a:gd name="T34" fmla="*/ 0 w 591"/>
                <a:gd name="T35" fmla="*/ 248 h 409"/>
                <a:gd name="T36" fmla="*/ 14 w 591"/>
                <a:gd name="T37" fmla="*/ 283 h 409"/>
                <a:gd name="T38" fmla="*/ 45 w 591"/>
                <a:gd name="T39" fmla="*/ 307 h 409"/>
                <a:gd name="T40" fmla="*/ 76 w 591"/>
                <a:gd name="T41" fmla="*/ 314 h 409"/>
                <a:gd name="T42" fmla="*/ 97 w 591"/>
                <a:gd name="T43" fmla="*/ 314 h 409"/>
                <a:gd name="T44" fmla="*/ 109 w 591"/>
                <a:gd name="T45" fmla="*/ 312 h 409"/>
                <a:gd name="T46" fmla="*/ 111 w 591"/>
                <a:gd name="T47" fmla="*/ 338 h 409"/>
                <a:gd name="T48" fmla="*/ 142 w 591"/>
                <a:gd name="T49" fmla="*/ 371 h 409"/>
                <a:gd name="T50" fmla="*/ 194 w 591"/>
                <a:gd name="T51" fmla="*/ 392 h 409"/>
                <a:gd name="T52" fmla="*/ 236 w 591"/>
                <a:gd name="T53" fmla="*/ 394 h 409"/>
                <a:gd name="T54" fmla="*/ 269 w 591"/>
                <a:gd name="T55" fmla="*/ 390 h 409"/>
                <a:gd name="T56" fmla="*/ 302 w 591"/>
                <a:gd name="T57" fmla="*/ 380 h 409"/>
                <a:gd name="T58" fmla="*/ 314 w 591"/>
                <a:gd name="T59" fmla="*/ 390 h 409"/>
                <a:gd name="T60" fmla="*/ 331 w 591"/>
                <a:gd name="T61" fmla="*/ 402 h 409"/>
                <a:gd name="T62" fmla="*/ 350 w 591"/>
                <a:gd name="T63" fmla="*/ 409 h 409"/>
                <a:gd name="T64" fmla="*/ 385 w 591"/>
                <a:gd name="T65" fmla="*/ 406 h 409"/>
                <a:gd name="T66" fmla="*/ 411 w 591"/>
                <a:gd name="T67" fmla="*/ 390 h 409"/>
                <a:gd name="T68" fmla="*/ 425 w 591"/>
                <a:gd name="T69" fmla="*/ 364 h 409"/>
                <a:gd name="T70" fmla="*/ 425 w 591"/>
                <a:gd name="T71" fmla="*/ 350 h 409"/>
                <a:gd name="T72" fmla="*/ 432 w 591"/>
                <a:gd name="T73" fmla="*/ 352 h 409"/>
                <a:gd name="T74" fmla="*/ 444 w 591"/>
                <a:gd name="T75" fmla="*/ 357 h 409"/>
                <a:gd name="T76" fmla="*/ 461 w 591"/>
                <a:gd name="T77" fmla="*/ 359 h 409"/>
                <a:gd name="T78" fmla="*/ 506 w 591"/>
                <a:gd name="T79" fmla="*/ 354 h 409"/>
                <a:gd name="T80" fmla="*/ 539 w 591"/>
                <a:gd name="T81" fmla="*/ 331 h 409"/>
                <a:gd name="T82" fmla="*/ 555 w 591"/>
                <a:gd name="T83" fmla="*/ 300 h 409"/>
                <a:gd name="T84" fmla="*/ 553 w 591"/>
                <a:gd name="T85" fmla="*/ 274 h 409"/>
                <a:gd name="T86" fmla="*/ 541 w 591"/>
                <a:gd name="T87" fmla="*/ 253 h 409"/>
                <a:gd name="T88" fmla="*/ 539 w 591"/>
                <a:gd name="T89" fmla="*/ 236 h 409"/>
                <a:gd name="T90" fmla="*/ 565 w 591"/>
                <a:gd name="T91" fmla="*/ 222 h 409"/>
                <a:gd name="T92" fmla="*/ 581 w 591"/>
                <a:gd name="T93" fmla="*/ 196 h 409"/>
                <a:gd name="T94" fmla="*/ 591 w 591"/>
                <a:gd name="T95" fmla="*/ 163 h 409"/>
                <a:gd name="T96" fmla="*/ 581 w 591"/>
                <a:gd name="T97" fmla="*/ 125 h 409"/>
                <a:gd name="T98" fmla="*/ 553 w 591"/>
                <a:gd name="T99" fmla="*/ 99 h 409"/>
                <a:gd name="T100" fmla="*/ 527 w 591"/>
                <a:gd name="T101" fmla="*/ 92 h 409"/>
                <a:gd name="T102" fmla="*/ 525 w 591"/>
                <a:gd name="T103" fmla="*/ 83 h 409"/>
                <a:gd name="T104" fmla="*/ 508 w 591"/>
                <a:gd name="T105" fmla="*/ 47 h 409"/>
                <a:gd name="T106" fmla="*/ 456 w 591"/>
                <a:gd name="T107" fmla="*/ 12 h 409"/>
                <a:gd name="T108" fmla="*/ 383 w 591"/>
                <a:gd name="T109" fmla="*/ 0 h 409"/>
                <a:gd name="T110" fmla="*/ 336 w 591"/>
                <a:gd name="T111" fmla="*/ 5 h 409"/>
                <a:gd name="T112" fmla="*/ 302 w 591"/>
                <a:gd name="T113" fmla="*/ 14 h 409"/>
                <a:gd name="T114" fmla="*/ 274 w 591"/>
                <a:gd name="T115" fmla="*/ 28 h 4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1"/>
                <a:gd name="T175" fmla="*/ 0 h 409"/>
                <a:gd name="T176" fmla="*/ 591 w 591"/>
                <a:gd name="T177" fmla="*/ 409 h 4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1" h="409">
                  <a:moveTo>
                    <a:pt x="269" y="33"/>
                  </a:moveTo>
                  <a:lnTo>
                    <a:pt x="269" y="33"/>
                  </a:lnTo>
                  <a:lnTo>
                    <a:pt x="269" y="31"/>
                  </a:lnTo>
                  <a:lnTo>
                    <a:pt x="267" y="28"/>
                  </a:lnTo>
                  <a:lnTo>
                    <a:pt x="265" y="28"/>
                  </a:lnTo>
                  <a:lnTo>
                    <a:pt x="262" y="26"/>
                  </a:lnTo>
                  <a:lnTo>
                    <a:pt x="260" y="26"/>
                  </a:lnTo>
                  <a:lnTo>
                    <a:pt x="260" y="24"/>
                  </a:lnTo>
                  <a:lnTo>
                    <a:pt x="258" y="24"/>
                  </a:lnTo>
                  <a:lnTo>
                    <a:pt x="255" y="24"/>
                  </a:lnTo>
                  <a:lnTo>
                    <a:pt x="253" y="21"/>
                  </a:lnTo>
                  <a:lnTo>
                    <a:pt x="251" y="21"/>
                  </a:lnTo>
                  <a:lnTo>
                    <a:pt x="248" y="21"/>
                  </a:lnTo>
                  <a:lnTo>
                    <a:pt x="246" y="21"/>
                  </a:lnTo>
                  <a:lnTo>
                    <a:pt x="243" y="21"/>
                  </a:lnTo>
                  <a:lnTo>
                    <a:pt x="239" y="21"/>
                  </a:lnTo>
                  <a:lnTo>
                    <a:pt x="236" y="19"/>
                  </a:lnTo>
                  <a:lnTo>
                    <a:pt x="234" y="19"/>
                  </a:lnTo>
                  <a:lnTo>
                    <a:pt x="232" y="21"/>
                  </a:lnTo>
                  <a:lnTo>
                    <a:pt x="229" y="21"/>
                  </a:lnTo>
                  <a:lnTo>
                    <a:pt x="227" y="21"/>
                  </a:lnTo>
                  <a:lnTo>
                    <a:pt x="222" y="21"/>
                  </a:lnTo>
                  <a:lnTo>
                    <a:pt x="217" y="21"/>
                  </a:lnTo>
                  <a:lnTo>
                    <a:pt x="215" y="24"/>
                  </a:lnTo>
                  <a:lnTo>
                    <a:pt x="213" y="24"/>
                  </a:lnTo>
                  <a:lnTo>
                    <a:pt x="210" y="26"/>
                  </a:lnTo>
                  <a:lnTo>
                    <a:pt x="208" y="26"/>
                  </a:lnTo>
                  <a:lnTo>
                    <a:pt x="206" y="28"/>
                  </a:lnTo>
                  <a:lnTo>
                    <a:pt x="203" y="28"/>
                  </a:lnTo>
                  <a:lnTo>
                    <a:pt x="201" y="33"/>
                  </a:lnTo>
                  <a:lnTo>
                    <a:pt x="199" y="33"/>
                  </a:lnTo>
                  <a:lnTo>
                    <a:pt x="196" y="35"/>
                  </a:lnTo>
                  <a:lnTo>
                    <a:pt x="194" y="38"/>
                  </a:lnTo>
                  <a:lnTo>
                    <a:pt x="191" y="40"/>
                  </a:lnTo>
                  <a:lnTo>
                    <a:pt x="189" y="42"/>
                  </a:lnTo>
                  <a:lnTo>
                    <a:pt x="187" y="45"/>
                  </a:lnTo>
                  <a:lnTo>
                    <a:pt x="184" y="50"/>
                  </a:lnTo>
                  <a:lnTo>
                    <a:pt x="184" y="54"/>
                  </a:lnTo>
                  <a:lnTo>
                    <a:pt x="182" y="57"/>
                  </a:lnTo>
                  <a:lnTo>
                    <a:pt x="180" y="59"/>
                  </a:lnTo>
                  <a:lnTo>
                    <a:pt x="180" y="61"/>
                  </a:lnTo>
                  <a:lnTo>
                    <a:pt x="180" y="64"/>
                  </a:lnTo>
                  <a:lnTo>
                    <a:pt x="177" y="66"/>
                  </a:lnTo>
                  <a:lnTo>
                    <a:pt x="177" y="68"/>
                  </a:lnTo>
                  <a:lnTo>
                    <a:pt x="175" y="66"/>
                  </a:lnTo>
                  <a:lnTo>
                    <a:pt x="173" y="66"/>
                  </a:lnTo>
                  <a:lnTo>
                    <a:pt x="170" y="66"/>
                  </a:lnTo>
                  <a:lnTo>
                    <a:pt x="168" y="64"/>
                  </a:lnTo>
                  <a:lnTo>
                    <a:pt x="165" y="64"/>
                  </a:lnTo>
                  <a:lnTo>
                    <a:pt x="163" y="61"/>
                  </a:lnTo>
                  <a:lnTo>
                    <a:pt x="161" y="61"/>
                  </a:lnTo>
                  <a:lnTo>
                    <a:pt x="158" y="61"/>
                  </a:lnTo>
                  <a:lnTo>
                    <a:pt x="156" y="61"/>
                  </a:lnTo>
                  <a:lnTo>
                    <a:pt x="154" y="61"/>
                  </a:lnTo>
                  <a:lnTo>
                    <a:pt x="149" y="59"/>
                  </a:lnTo>
                  <a:lnTo>
                    <a:pt x="147" y="59"/>
                  </a:lnTo>
                  <a:lnTo>
                    <a:pt x="142" y="59"/>
                  </a:lnTo>
                  <a:lnTo>
                    <a:pt x="137" y="59"/>
                  </a:lnTo>
                  <a:lnTo>
                    <a:pt x="132" y="59"/>
                  </a:lnTo>
                  <a:lnTo>
                    <a:pt x="128" y="59"/>
                  </a:lnTo>
                  <a:lnTo>
                    <a:pt x="123" y="59"/>
                  </a:lnTo>
                  <a:lnTo>
                    <a:pt x="118" y="61"/>
                  </a:lnTo>
                  <a:lnTo>
                    <a:pt x="116" y="61"/>
                  </a:lnTo>
                  <a:lnTo>
                    <a:pt x="111" y="61"/>
                  </a:lnTo>
                  <a:lnTo>
                    <a:pt x="106" y="64"/>
                  </a:lnTo>
                  <a:lnTo>
                    <a:pt x="102" y="64"/>
                  </a:lnTo>
                  <a:lnTo>
                    <a:pt x="99" y="66"/>
                  </a:lnTo>
                  <a:lnTo>
                    <a:pt x="95" y="68"/>
                  </a:lnTo>
                  <a:lnTo>
                    <a:pt x="90" y="71"/>
                  </a:lnTo>
                  <a:lnTo>
                    <a:pt x="88" y="71"/>
                  </a:lnTo>
                  <a:lnTo>
                    <a:pt x="83" y="73"/>
                  </a:lnTo>
                  <a:lnTo>
                    <a:pt x="80" y="76"/>
                  </a:lnTo>
                  <a:lnTo>
                    <a:pt x="78" y="78"/>
                  </a:lnTo>
                  <a:lnTo>
                    <a:pt x="73" y="80"/>
                  </a:lnTo>
                  <a:lnTo>
                    <a:pt x="71" y="83"/>
                  </a:lnTo>
                  <a:lnTo>
                    <a:pt x="69" y="87"/>
                  </a:lnTo>
                  <a:lnTo>
                    <a:pt x="66" y="90"/>
                  </a:lnTo>
                  <a:lnTo>
                    <a:pt x="62" y="92"/>
                  </a:lnTo>
                  <a:lnTo>
                    <a:pt x="62" y="94"/>
                  </a:lnTo>
                  <a:lnTo>
                    <a:pt x="59" y="99"/>
                  </a:lnTo>
                  <a:lnTo>
                    <a:pt x="57" y="102"/>
                  </a:lnTo>
                  <a:lnTo>
                    <a:pt x="54" y="104"/>
                  </a:lnTo>
                  <a:lnTo>
                    <a:pt x="52" y="109"/>
                  </a:lnTo>
                  <a:lnTo>
                    <a:pt x="52" y="113"/>
                  </a:lnTo>
                  <a:lnTo>
                    <a:pt x="50" y="116"/>
                  </a:lnTo>
                  <a:lnTo>
                    <a:pt x="50" y="120"/>
                  </a:lnTo>
                  <a:lnTo>
                    <a:pt x="50" y="123"/>
                  </a:lnTo>
                  <a:lnTo>
                    <a:pt x="50" y="125"/>
                  </a:lnTo>
                  <a:lnTo>
                    <a:pt x="50" y="128"/>
                  </a:lnTo>
                  <a:lnTo>
                    <a:pt x="50" y="130"/>
                  </a:lnTo>
                  <a:lnTo>
                    <a:pt x="47" y="132"/>
                  </a:lnTo>
                  <a:lnTo>
                    <a:pt x="47" y="135"/>
                  </a:lnTo>
                  <a:lnTo>
                    <a:pt x="47" y="137"/>
                  </a:lnTo>
                  <a:lnTo>
                    <a:pt x="47" y="139"/>
                  </a:lnTo>
                  <a:lnTo>
                    <a:pt x="50" y="142"/>
                  </a:lnTo>
                  <a:lnTo>
                    <a:pt x="50" y="146"/>
                  </a:lnTo>
                  <a:lnTo>
                    <a:pt x="50" y="149"/>
                  </a:lnTo>
                  <a:lnTo>
                    <a:pt x="50" y="153"/>
                  </a:lnTo>
                  <a:lnTo>
                    <a:pt x="50" y="156"/>
                  </a:lnTo>
                  <a:lnTo>
                    <a:pt x="52" y="158"/>
                  </a:lnTo>
                  <a:lnTo>
                    <a:pt x="52" y="163"/>
                  </a:lnTo>
                  <a:lnTo>
                    <a:pt x="54" y="165"/>
                  </a:lnTo>
                  <a:lnTo>
                    <a:pt x="54" y="168"/>
                  </a:lnTo>
                  <a:lnTo>
                    <a:pt x="57" y="168"/>
                  </a:lnTo>
                  <a:lnTo>
                    <a:pt x="57" y="170"/>
                  </a:lnTo>
                  <a:lnTo>
                    <a:pt x="59" y="172"/>
                  </a:lnTo>
                  <a:lnTo>
                    <a:pt x="59" y="175"/>
                  </a:lnTo>
                  <a:lnTo>
                    <a:pt x="62" y="175"/>
                  </a:lnTo>
                  <a:lnTo>
                    <a:pt x="62" y="177"/>
                  </a:lnTo>
                  <a:lnTo>
                    <a:pt x="59" y="179"/>
                  </a:lnTo>
                  <a:lnTo>
                    <a:pt x="57" y="179"/>
                  </a:lnTo>
                  <a:lnTo>
                    <a:pt x="52" y="179"/>
                  </a:lnTo>
                  <a:lnTo>
                    <a:pt x="50" y="182"/>
                  </a:lnTo>
                  <a:lnTo>
                    <a:pt x="45" y="182"/>
                  </a:lnTo>
                  <a:lnTo>
                    <a:pt x="45" y="184"/>
                  </a:lnTo>
                  <a:lnTo>
                    <a:pt x="40" y="184"/>
                  </a:lnTo>
                  <a:lnTo>
                    <a:pt x="38" y="187"/>
                  </a:lnTo>
                  <a:lnTo>
                    <a:pt x="36" y="187"/>
                  </a:lnTo>
                  <a:lnTo>
                    <a:pt x="33" y="187"/>
                  </a:lnTo>
                  <a:lnTo>
                    <a:pt x="31" y="189"/>
                  </a:lnTo>
                  <a:lnTo>
                    <a:pt x="28" y="191"/>
                  </a:lnTo>
                  <a:lnTo>
                    <a:pt x="26" y="194"/>
                  </a:lnTo>
                  <a:lnTo>
                    <a:pt x="24" y="196"/>
                  </a:lnTo>
                  <a:lnTo>
                    <a:pt x="21" y="198"/>
                  </a:lnTo>
                  <a:lnTo>
                    <a:pt x="19" y="201"/>
                  </a:lnTo>
                  <a:lnTo>
                    <a:pt x="17" y="203"/>
                  </a:lnTo>
                  <a:lnTo>
                    <a:pt x="14" y="205"/>
                  </a:lnTo>
                  <a:lnTo>
                    <a:pt x="12" y="208"/>
                  </a:lnTo>
                  <a:lnTo>
                    <a:pt x="10" y="208"/>
                  </a:lnTo>
                  <a:lnTo>
                    <a:pt x="10" y="213"/>
                  </a:lnTo>
                  <a:lnTo>
                    <a:pt x="7" y="217"/>
                  </a:lnTo>
                  <a:lnTo>
                    <a:pt x="5" y="222"/>
                  </a:lnTo>
                  <a:lnTo>
                    <a:pt x="3" y="224"/>
                  </a:lnTo>
                  <a:lnTo>
                    <a:pt x="3" y="229"/>
                  </a:lnTo>
                  <a:lnTo>
                    <a:pt x="3" y="234"/>
                  </a:lnTo>
                  <a:lnTo>
                    <a:pt x="3" y="239"/>
                  </a:lnTo>
                  <a:lnTo>
                    <a:pt x="0" y="241"/>
                  </a:lnTo>
                  <a:lnTo>
                    <a:pt x="0" y="243"/>
                  </a:lnTo>
                  <a:lnTo>
                    <a:pt x="0" y="248"/>
                  </a:lnTo>
                  <a:lnTo>
                    <a:pt x="3" y="250"/>
                  </a:lnTo>
                  <a:lnTo>
                    <a:pt x="3" y="255"/>
                  </a:lnTo>
                  <a:lnTo>
                    <a:pt x="3" y="257"/>
                  </a:lnTo>
                  <a:lnTo>
                    <a:pt x="3" y="262"/>
                  </a:lnTo>
                  <a:lnTo>
                    <a:pt x="5" y="265"/>
                  </a:lnTo>
                  <a:lnTo>
                    <a:pt x="5" y="267"/>
                  </a:lnTo>
                  <a:lnTo>
                    <a:pt x="7" y="272"/>
                  </a:lnTo>
                  <a:lnTo>
                    <a:pt x="7" y="274"/>
                  </a:lnTo>
                  <a:lnTo>
                    <a:pt x="10" y="276"/>
                  </a:lnTo>
                  <a:lnTo>
                    <a:pt x="12" y="279"/>
                  </a:lnTo>
                  <a:lnTo>
                    <a:pt x="14" y="283"/>
                  </a:lnTo>
                  <a:lnTo>
                    <a:pt x="17" y="283"/>
                  </a:lnTo>
                  <a:lnTo>
                    <a:pt x="19" y="288"/>
                  </a:lnTo>
                  <a:lnTo>
                    <a:pt x="21" y="291"/>
                  </a:lnTo>
                  <a:lnTo>
                    <a:pt x="24" y="293"/>
                  </a:lnTo>
                  <a:lnTo>
                    <a:pt x="26" y="295"/>
                  </a:lnTo>
                  <a:lnTo>
                    <a:pt x="28" y="298"/>
                  </a:lnTo>
                  <a:lnTo>
                    <a:pt x="31" y="300"/>
                  </a:lnTo>
                  <a:lnTo>
                    <a:pt x="36" y="300"/>
                  </a:lnTo>
                  <a:lnTo>
                    <a:pt x="38" y="305"/>
                  </a:lnTo>
                  <a:lnTo>
                    <a:pt x="40" y="305"/>
                  </a:lnTo>
                  <a:lnTo>
                    <a:pt x="45" y="307"/>
                  </a:lnTo>
                  <a:lnTo>
                    <a:pt x="50" y="309"/>
                  </a:lnTo>
                  <a:lnTo>
                    <a:pt x="52" y="309"/>
                  </a:lnTo>
                  <a:lnTo>
                    <a:pt x="57" y="312"/>
                  </a:lnTo>
                  <a:lnTo>
                    <a:pt x="59" y="312"/>
                  </a:lnTo>
                  <a:lnTo>
                    <a:pt x="64" y="314"/>
                  </a:lnTo>
                  <a:lnTo>
                    <a:pt x="66" y="314"/>
                  </a:lnTo>
                  <a:lnTo>
                    <a:pt x="71" y="314"/>
                  </a:lnTo>
                  <a:lnTo>
                    <a:pt x="73" y="314"/>
                  </a:lnTo>
                  <a:lnTo>
                    <a:pt x="76" y="314"/>
                  </a:lnTo>
                  <a:lnTo>
                    <a:pt x="78" y="314"/>
                  </a:lnTo>
                  <a:lnTo>
                    <a:pt x="83" y="314"/>
                  </a:lnTo>
                  <a:lnTo>
                    <a:pt x="88" y="314"/>
                  </a:lnTo>
                  <a:lnTo>
                    <a:pt x="90" y="314"/>
                  </a:lnTo>
                  <a:lnTo>
                    <a:pt x="92" y="314"/>
                  </a:lnTo>
                  <a:lnTo>
                    <a:pt x="95" y="314"/>
                  </a:lnTo>
                  <a:lnTo>
                    <a:pt x="97" y="314"/>
                  </a:lnTo>
                  <a:lnTo>
                    <a:pt x="99" y="314"/>
                  </a:lnTo>
                  <a:lnTo>
                    <a:pt x="102" y="314"/>
                  </a:lnTo>
                  <a:lnTo>
                    <a:pt x="104" y="314"/>
                  </a:lnTo>
                  <a:lnTo>
                    <a:pt x="104" y="312"/>
                  </a:lnTo>
                  <a:lnTo>
                    <a:pt x="106" y="312"/>
                  </a:lnTo>
                  <a:lnTo>
                    <a:pt x="109" y="312"/>
                  </a:lnTo>
                  <a:lnTo>
                    <a:pt x="109" y="309"/>
                  </a:lnTo>
                  <a:lnTo>
                    <a:pt x="109" y="312"/>
                  </a:lnTo>
                  <a:lnTo>
                    <a:pt x="109" y="314"/>
                  </a:lnTo>
                  <a:lnTo>
                    <a:pt x="109" y="317"/>
                  </a:lnTo>
                  <a:lnTo>
                    <a:pt x="109" y="319"/>
                  </a:lnTo>
                  <a:lnTo>
                    <a:pt x="109" y="324"/>
                  </a:lnTo>
                  <a:lnTo>
                    <a:pt x="109" y="326"/>
                  </a:lnTo>
                  <a:lnTo>
                    <a:pt x="111" y="331"/>
                  </a:lnTo>
                  <a:lnTo>
                    <a:pt x="111" y="333"/>
                  </a:lnTo>
                  <a:lnTo>
                    <a:pt x="111" y="338"/>
                  </a:lnTo>
                  <a:lnTo>
                    <a:pt x="114" y="340"/>
                  </a:lnTo>
                  <a:lnTo>
                    <a:pt x="116" y="345"/>
                  </a:lnTo>
                  <a:lnTo>
                    <a:pt x="118" y="347"/>
                  </a:lnTo>
                  <a:lnTo>
                    <a:pt x="121" y="350"/>
                  </a:lnTo>
                  <a:lnTo>
                    <a:pt x="123" y="354"/>
                  </a:lnTo>
                  <a:lnTo>
                    <a:pt x="125" y="357"/>
                  </a:lnTo>
                  <a:lnTo>
                    <a:pt x="128" y="359"/>
                  </a:lnTo>
                  <a:lnTo>
                    <a:pt x="132" y="364"/>
                  </a:lnTo>
                  <a:lnTo>
                    <a:pt x="135" y="366"/>
                  </a:lnTo>
                  <a:lnTo>
                    <a:pt x="137" y="369"/>
                  </a:lnTo>
                  <a:lnTo>
                    <a:pt x="142" y="371"/>
                  </a:lnTo>
                  <a:lnTo>
                    <a:pt x="147" y="373"/>
                  </a:lnTo>
                  <a:lnTo>
                    <a:pt x="149" y="376"/>
                  </a:lnTo>
                  <a:lnTo>
                    <a:pt x="154" y="378"/>
                  </a:lnTo>
                  <a:lnTo>
                    <a:pt x="158" y="380"/>
                  </a:lnTo>
                  <a:lnTo>
                    <a:pt x="163" y="383"/>
                  </a:lnTo>
                  <a:lnTo>
                    <a:pt x="168" y="385"/>
                  </a:lnTo>
                  <a:lnTo>
                    <a:pt x="173" y="385"/>
                  </a:lnTo>
                  <a:lnTo>
                    <a:pt x="180" y="387"/>
                  </a:lnTo>
                  <a:lnTo>
                    <a:pt x="184" y="387"/>
                  </a:lnTo>
                  <a:lnTo>
                    <a:pt x="189" y="390"/>
                  </a:lnTo>
                  <a:lnTo>
                    <a:pt x="194" y="392"/>
                  </a:lnTo>
                  <a:lnTo>
                    <a:pt x="201" y="392"/>
                  </a:lnTo>
                  <a:lnTo>
                    <a:pt x="206" y="392"/>
                  </a:lnTo>
                  <a:lnTo>
                    <a:pt x="210" y="394"/>
                  </a:lnTo>
                  <a:lnTo>
                    <a:pt x="215" y="394"/>
                  </a:lnTo>
                  <a:lnTo>
                    <a:pt x="217" y="394"/>
                  </a:lnTo>
                  <a:lnTo>
                    <a:pt x="222" y="394"/>
                  </a:lnTo>
                  <a:lnTo>
                    <a:pt x="225" y="394"/>
                  </a:lnTo>
                  <a:lnTo>
                    <a:pt x="227" y="394"/>
                  </a:lnTo>
                  <a:lnTo>
                    <a:pt x="229" y="394"/>
                  </a:lnTo>
                  <a:lnTo>
                    <a:pt x="234" y="394"/>
                  </a:lnTo>
                  <a:lnTo>
                    <a:pt x="236" y="394"/>
                  </a:lnTo>
                  <a:lnTo>
                    <a:pt x="239" y="394"/>
                  </a:lnTo>
                  <a:lnTo>
                    <a:pt x="243" y="394"/>
                  </a:lnTo>
                  <a:lnTo>
                    <a:pt x="248" y="394"/>
                  </a:lnTo>
                  <a:lnTo>
                    <a:pt x="251" y="394"/>
                  </a:lnTo>
                  <a:lnTo>
                    <a:pt x="253" y="392"/>
                  </a:lnTo>
                  <a:lnTo>
                    <a:pt x="255" y="392"/>
                  </a:lnTo>
                  <a:lnTo>
                    <a:pt x="260" y="392"/>
                  </a:lnTo>
                  <a:lnTo>
                    <a:pt x="265" y="392"/>
                  </a:lnTo>
                  <a:lnTo>
                    <a:pt x="267" y="392"/>
                  </a:lnTo>
                  <a:lnTo>
                    <a:pt x="269" y="390"/>
                  </a:lnTo>
                  <a:lnTo>
                    <a:pt x="272" y="390"/>
                  </a:lnTo>
                  <a:lnTo>
                    <a:pt x="277" y="387"/>
                  </a:lnTo>
                  <a:lnTo>
                    <a:pt x="279" y="387"/>
                  </a:lnTo>
                  <a:lnTo>
                    <a:pt x="281" y="387"/>
                  </a:lnTo>
                  <a:lnTo>
                    <a:pt x="286" y="385"/>
                  </a:lnTo>
                  <a:lnTo>
                    <a:pt x="291" y="385"/>
                  </a:lnTo>
                  <a:lnTo>
                    <a:pt x="293" y="383"/>
                  </a:lnTo>
                  <a:lnTo>
                    <a:pt x="295" y="380"/>
                  </a:lnTo>
                  <a:lnTo>
                    <a:pt x="298" y="380"/>
                  </a:lnTo>
                  <a:lnTo>
                    <a:pt x="302" y="380"/>
                  </a:lnTo>
                  <a:lnTo>
                    <a:pt x="302" y="378"/>
                  </a:lnTo>
                  <a:lnTo>
                    <a:pt x="305" y="380"/>
                  </a:lnTo>
                  <a:lnTo>
                    <a:pt x="307" y="380"/>
                  </a:lnTo>
                  <a:lnTo>
                    <a:pt x="307" y="383"/>
                  </a:lnTo>
                  <a:lnTo>
                    <a:pt x="307" y="385"/>
                  </a:lnTo>
                  <a:lnTo>
                    <a:pt x="310" y="385"/>
                  </a:lnTo>
                  <a:lnTo>
                    <a:pt x="310" y="387"/>
                  </a:lnTo>
                  <a:lnTo>
                    <a:pt x="312" y="387"/>
                  </a:lnTo>
                  <a:lnTo>
                    <a:pt x="314" y="390"/>
                  </a:lnTo>
                  <a:lnTo>
                    <a:pt x="314" y="392"/>
                  </a:lnTo>
                  <a:lnTo>
                    <a:pt x="317" y="394"/>
                  </a:lnTo>
                  <a:lnTo>
                    <a:pt x="319" y="394"/>
                  </a:lnTo>
                  <a:lnTo>
                    <a:pt x="319" y="397"/>
                  </a:lnTo>
                  <a:lnTo>
                    <a:pt x="321" y="397"/>
                  </a:lnTo>
                  <a:lnTo>
                    <a:pt x="324" y="397"/>
                  </a:lnTo>
                  <a:lnTo>
                    <a:pt x="326" y="399"/>
                  </a:lnTo>
                  <a:lnTo>
                    <a:pt x="328" y="402"/>
                  </a:lnTo>
                  <a:lnTo>
                    <a:pt x="331" y="402"/>
                  </a:lnTo>
                  <a:lnTo>
                    <a:pt x="331" y="404"/>
                  </a:lnTo>
                  <a:lnTo>
                    <a:pt x="333" y="404"/>
                  </a:lnTo>
                  <a:lnTo>
                    <a:pt x="336" y="404"/>
                  </a:lnTo>
                  <a:lnTo>
                    <a:pt x="338" y="404"/>
                  </a:lnTo>
                  <a:lnTo>
                    <a:pt x="340" y="406"/>
                  </a:lnTo>
                  <a:lnTo>
                    <a:pt x="343" y="406"/>
                  </a:lnTo>
                  <a:lnTo>
                    <a:pt x="345" y="409"/>
                  </a:lnTo>
                  <a:lnTo>
                    <a:pt x="347" y="409"/>
                  </a:lnTo>
                  <a:lnTo>
                    <a:pt x="350" y="409"/>
                  </a:lnTo>
                  <a:lnTo>
                    <a:pt x="354" y="409"/>
                  </a:lnTo>
                  <a:lnTo>
                    <a:pt x="357" y="409"/>
                  </a:lnTo>
                  <a:lnTo>
                    <a:pt x="362" y="409"/>
                  </a:lnTo>
                  <a:lnTo>
                    <a:pt x="364" y="409"/>
                  </a:lnTo>
                  <a:lnTo>
                    <a:pt x="366" y="409"/>
                  </a:lnTo>
                  <a:lnTo>
                    <a:pt x="371" y="409"/>
                  </a:lnTo>
                  <a:lnTo>
                    <a:pt x="373" y="409"/>
                  </a:lnTo>
                  <a:lnTo>
                    <a:pt x="376" y="409"/>
                  </a:lnTo>
                  <a:lnTo>
                    <a:pt x="378" y="409"/>
                  </a:lnTo>
                  <a:lnTo>
                    <a:pt x="383" y="406"/>
                  </a:lnTo>
                  <a:lnTo>
                    <a:pt x="385" y="406"/>
                  </a:lnTo>
                  <a:lnTo>
                    <a:pt x="388" y="404"/>
                  </a:lnTo>
                  <a:lnTo>
                    <a:pt x="390" y="404"/>
                  </a:lnTo>
                  <a:lnTo>
                    <a:pt x="395" y="404"/>
                  </a:lnTo>
                  <a:lnTo>
                    <a:pt x="395" y="402"/>
                  </a:lnTo>
                  <a:lnTo>
                    <a:pt x="399" y="402"/>
                  </a:lnTo>
                  <a:lnTo>
                    <a:pt x="402" y="399"/>
                  </a:lnTo>
                  <a:lnTo>
                    <a:pt x="404" y="397"/>
                  </a:lnTo>
                  <a:lnTo>
                    <a:pt x="406" y="397"/>
                  </a:lnTo>
                  <a:lnTo>
                    <a:pt x="409" y="392"/>
                  </a:lnTo>
                  <a:lnTo>
                    <a:pt x="411" y="392"/>
                  </a:lnTo>
                  <a:lnTo>
                    <a:pt x="411" y="390"/>
                  </a:lnTo>
                  <a:lnTo>
                    <a:pt x="414" y="387"/>
                  </a:lnTo>
                  <a:lnTo>
                    <a:pt x="416" y="385"/>
                  </a:lnTo>
                  <a:lnTo>
                    <a:pt x="418" y="383"/>
                  </a:lnTo>
                  <a:lnTo>
                    <a:pt x="421" y="380"/>
                  </a:lnTo>
                  <a:lnTo>
                    <a:pt x="421" y="378"/>
                  </a:lnTo>
                  <a:lnTo>
                    <a:pt x="421" y="376"/>
                  </a:lnTo>
                  <a:lnTo>
                    <a:pt x="423" y="373"/>
                  </a:lnTo>
                  <a:lnTo>
                    <a:pt x="425" y="371"/>
                  </a:lnTo>
                  <a:lnTo>
                    <a:pt x="425" y="369"/>
                  </a:lnTo>
                  <a:lnTo>
                    <a:pt x="425" y="364"/>
                  </a:lnTo>
                  <a:lnTo>
                    <a:pt x="425" y="361"/>
                  </a:lnTo>
                  <a:lnTo>
                    <a:pt x="425" y="359"/>
                  </a:lnTo>
                  <a:lnTo>
                    <a:pt x="425" y="357"/>
                  </a:lnTo>
                  <a:lnTo>
                    <a:pt x="425" y="354"/>
                  </a:lnTo>
                  <a:lnTo>
                    <a:pt x="425" y="352"/>
                  </a:lnTo>
                  <a:lnTo>
                    <a:pt x="425" y="350"/>
                  </a:lnTo>
                  <a:lnTo>
                    <a:pt x="428" y="350"/>
                  </a:lnTo>
                  <a:lnTo>
                    <a:pt x="430" y="350"/>
                  </a:lnTo>
                  <a:lnTo>
                    <a:pt x="432" y="352"/>
                  </a:lnTo>
                  <a:lnTo>
                    <a:pt x="435" y="352"/>
                  </a:lnTo>
                  <a:lnTo>
                    <a:pt x="435" y="354"/>
                  </a:lnTo>
                  <a:lnTo>
                    <a:pt x="437" y="354"/>
                  </a:lnTo>
                  <a:lnTo>
                    <a:pt x="439" y="354"/>
                  </a:lnTo>
                  <a:lnTo>
                    <a:pt x="442" y="354"/>
                  </a:lnTo>
                  <a:lnTo>
                    <a:pt x="444" y="357"/>
                  </a:lnTo>
                  <a:lnTo>
                    <a:pt x="447" y="357"/>
                  </a:lnTo>
                  <a:lnTo>
                    <a:pt x="449" y="357"/>
                  </a:lnTo>
                  <a:lnTo>
                    <a:pt x="449" y="359"/>
                  </a:lnTo>
                  <a:lnTo>
                    <a:pt x="451" y="359"/>
                  </a:lnTo>
                  <a:lnTo>
                    <a:pt x="454" y="359"/>
                  </a:lnTo>
                  <a:lnTo>
                    <a:pt x="456" y="359"/>
                  </a:lnTo>
                  <a:lnTo>
                    <a:pt x="461" y="359"/>
                  </a:lnTo>
                  <a:lnTo>
                    <a:pt x="465" y="359"/>
                  </a:lnTo>
                  <a:lnTo>
                    <a:pt x="470" y="359"/>
                  </a:lnTo>
                  <a:lnTo>
                    <a:pt x="473" y="359"/>
                  </a:lnTo>
                  <a:lnTo>
                    <a:pt x="477" y="359"/>
                  </a:lnTo>
                  <a:lnTo>
                    <a:pt x="482" y="359"/>
                  </a:lnTo>
                  <a:lnTo>
                    <a:pt x="484" y="359"/>
                  </a:lnTo>
                  <a:lnTo>
                    <a:pt x="489" y="359"/>
                  </a:lnTo>
                  <a:lnTo>
                    <a:pt x="494" y="359"/>
                  </a:lnTo>
                  <a:lnTo>
                    <a:pt x="496" y="357"/>
                  </a:lnTo>
                  <a:lnTo>
                    <a:pt x="501" y="354"/>
                  </a:lnTo>
                  <a:lnTo>
                    <a:pt x="506" y="354"/>
                  </a:lnTo>
                  <a:lnTo>
                    <a:pt x="508" y="354"/>
                  </a:lnTo>
                  <a:lnTo>
                    <a:pt x="513" y="352"/>
                  </a:lnTo>
                  <a:lnTo>
                    <a:pt x="515" y="350"/>
                  </a:lnTo>
                  <a:lnTo>
                    <a:pt x="517" y="347"/>
                  </a:lnTo>
                  <a:lnTo>
                    <a:pt x="522" y="347"/>
                  </a:lnTo>
                  <a:lnTo>
                    <a:pt x="527" y="345"/>
                  </a:lnTo>
                  <a:lnTo>
                    <a:pt x="527" y="343"/>
                  </a:lnTo>
                  <a:lnTo>
                    <a:pt x="529" y="338"/>
                  </a:lnTo>
                  <a:lnTo>
                    <a:pt x="534" y="338"/>
                  </a:lnTo>
                  <a:lnTo>
                    <a:pt x="536" y="333"/>
                  </a:lnTo>
                  <a:lnTo>
                    <a:pt x="539" y="331"/>
                  </a:lnTo>
                  <a:lnTo>
                    <a:pt x="541" y="328"/>
                  </a:lnTo>
                  <a:lnTo>
                    <a:pt x="543" y="326"/>
                  </a:lnTo>
                  <a:lnTo>
                    <a:pt x="546" y="321"/>
                  </a:lnTo>
                  <a:lnTo>
                    <a:pt x="548" y="319"/>
                  </a:lnTo>
                  <a:lnTo>
                    <a:pt x="548" y="317"/>
                  </a:lnTo>
                  <a:lnTo>
                    <a:pt x="551" y="314"/>
                  </a:lnTo>
                  <a:lnTo>
                    <a:pt x="551" y="309"/>
                  </a:lnTo>
                  <a:lnTo>
                    <a:pt x="553" y="305"/>
                  </a:lnTo>
                  <a:lnTo>
                    <a:pt x="553" y="300"/>
                  </a:lnTo>
                  <a:lnTo>
                    <a:pt x="555" y="300"/>
                  </a:lnTo>
                  <a:lnTo>
                    <a:pt x="555" y="295"/>
                  </a:lnTo>
                  <a:lnTo>
                    <a:pt x="555" y="293"/>
                  </a:lnTo>
                  <a:lnTo>
                    <a:pt x="555" y="291"/>
                  </a:lnTo>
                  <a:lnTo>
                    <a:pt x="555" y="288"/>
                  </a:lnTo>
                  <a:lnTo>
                    <a:pt x="555" y="286"/>
                  </a:lnTo>
                  <a:lnTo>
                    <a:pt x="555" y="283"/>
                  </a:lnTo>
                  <a:lnTo>
                    <a:pt x="555" y="281"/>
                  </a:lnTo>
                  <a:lnTo>
                    <a:pt x="553" y="279"/>
                  </a:lnTo>
                  <a:lnTo>
                    <a:pt x="553" y="276"/>
                  </a:lnTo>
                  <a:lnTo>
                    <a:pt x="553" y="274"/>
                  </a:lnTo>
                  <a:lnTo>
                    <a:pt x="551" y="272"/>
                  </a:lnTo>
                  <a:lnTo>
                    <a:pt x="551" y="267"/>
                  </a:lnTo>
                  <a:lnTo>
                    <a:pt x="548" y="262"/>
                  </a:lnTo>
                  <a:lnTo>
                    <a:pt x="548" y="260"/>
                  </a:lnTo>
                  <a:lnTo>
                    <a:pt x="546" y="257"/>
                  </a:lnTo>
                  <a:lnTo>
                    <a:pt x="543" y="255"/>
                  </a:lnTo>
                  <a:lnTo>
                    <a:pt x="541" y="253"/>
                  </a:lnTo>
                  <a:lnTo>
                    <a:pt x="539" y="250"/>
                  </a:lnTo>
                  <a:lnTo>
                    <a:pt x="539" y="248"/>
                  </a:lnTo>
                  <a:lnTo>
                    <a:pt x="536" y="246"/>
                  </a:lnTo>
                  <a:lnTo>
                    <a:pt x="534" y="246"/>
                  </a:lnTo>
                  <a:lnTo>
                    <a:pt x="534" y="243"/>
                  </a:lnTo>
                  <a:lnTo>
                    <a:pt x="532" y="241"/>
                  </a:lnTo>
                  <a:lnTo>
                    <a:pt x="529" y="241"/>
                  </a:lnTo>
                  <a:lnTo>
                    <a:pt x="532" y="239"/>
                  </a:lnTo>
                  <a:lnTo>
                    <a:pt x="534" y="239"/>
                  </a:lnTo>
                  <a:lnTo>
                    <a:pt x="539" y="239"/>
                  </a:lnTo>
                  <a:lnTo>
                    <a:pt x="539" y="236"/>
                  </a:lnTo>
                  <a:lnTo>
                    <a:pt x="543" y="236"/>
                  </a:lnTo>
                  <a:lnTo>
                    <a:pt x="546" y="234"/>
                  </a:lnTo>
                  <a:lnTo>
                    <a:pt x="548" y="234"/>
                  </a:lnTo>
                  <a:lnTo>
                    <a:pt x="551" y="231"/>
                  </a:lnTo>
                  <a:lnTo>
                    <a:pt x="551" y="229"/>
                  </a:lnTo>
                  <a:lnTo>
                    <a:pt x="555" y="229"/>
                  </a:lnTo>
                  <a:lnTo>
                    <a:pt x="555" y="227"/>
                  </a:lnTo>
                  <a:lnTo>
                    <a:pt x="558" y="224"/>
                  </a:lnTo>
                  <a:lnTo>
                    <a:pt x="560" y="224"/>
                  </a:lnTo>
                  <a:lnTo>
                    <a:pt x="562" y="222"/>
                  </a:lnTo>
                  <a:lnTo>
                    <a:pt x="565" y="222"/>
                  </a:lnTo>
                  <a:lnTo>
                    <a:pt x="567" y="220"/>
                  </a:lnTo>
                  <a:lnTo>
                    <a:pt x="569" y="217"/>
                  </a:lnTo>
                  <a:lnTo>
                    <a:pt x="569" y="215"/>
                  </a:lnTo>
                  <a:lnTo>
                    <a:pt x="572" y="213"/>
                  </a:lnTo>
                  <a:lnTo>
                    <a:pt x="574" y="210"/>
                  </a:lnTo>
                  <a:lnTo>
                    <a:pt x="576" y="208"/>
                  </a:lnTo>
                  <a:lnTo>
                    <a:pt x="579" y="203"/>
                  </a:lnTo>
                  <a:lnTo>
                    <a:pt x="581" y="201"/>
                  </a:lnTo>
                  <a:lnTo>
                    <a:pt x="581" y="196"/>
                  </a:lnTo>
                  <a:lnTo>
                    <a:pt x="584" y="196"/>
                  </a:lnTo>
                  <a:lnTo>
                    <a:pt x="586" y="191"/>
                  </a:lnTo>
                  <a:lnTo>
                    <a:pt x="586" y="189"/>
                  </a:lnTo>
                  <a:lnTo>
                    <a:pt x="586" y="187"/>
                  </a:lnTo>
                  <a:lnTo>
                    <a:pt x="588" y="184"/>
                  </a:lnTo>
                  <a:lnTo>
                    <a:pt x="588" y="182"/>
                  </a:lnTo>
                  <a:lnTo>
                    <a:pt x="591" y="177"/>
                  </a:lnTo>
                  <a:lnTo>
                    <a:pt x="591" y="175"/>
                  </a:lnTo>
                  <a:lnTo>
                    <a:pt x="591" y="170"/>
                  </a:lnTo>
                  <a:lnTo>
                    <a:pt x="591" y="168"/>
                  </a:lnTo>
                  <a:lnTo>
                    <a:pt x="591" y="163"/>
                  </a:lnTo>
                  <a:lnTo>
                    <a:pt x="591" y="158"/>
                  </a:lnTo>
                  <a:lnTo>
                    <a:pt x="591" y="156"/>
                  </a:lnTo>
                  <a:lnTo>
                    <a:pt x="591" y="151"/>
                  </a:lnTo>
                  <a:lnTo>
                    <a:pt x="591" y="149"/>
                  </a:lnTo>
                  <a:lnTo>
                    <a:pt x="591" y="144"/>
                  </a:lnTo>
                  <a:lnTo>
                    <a:pt x="588" y="142"/>
                  </a:lnTo>
                  <a:lnTo>
                    <a:pt x="588" y="137"/>
                  </a:lnTo>
                  <a:lnTo>
                    <a:pt x="586" y="135"/>
                  </a:lnTo>
                  <a:lnTo>
                    <a:pt x="586" y="132"/>
                  </a:lnTo>
                  <a:lnTo>
                    <a:pt x="584" y="128"/>
                  </a:lnTo>
                  <a:lnTo>
                    <a:pt x="581" y="125"/>
                  </a:lnTo>
                  <a:lnTo>
                    <a:pt x="579" y="123"/>
                  </a:lnTo>
                  <a:lnTo>
                    <a:pt x="576" y="120"/>
                  </a:lnTo>
                  <a:lnTo>
                    <a:pt x="576" y="116"/>
                  </a:lnTo>
                  <a:lnTo>
                    <a:pt x="572" y="113"/>
                  </a:lnTo>
                  <a:lnTo>
                    <a:pt x="572" y="111"/>
                  </a:lnTo>
                  <a:lnTo>
                    <a:pt x="569" y="109"/>
                  </a:lnTo>
                  <a:lnTo>
                    <a:pt x="565" y="106"/>
                  </a:lnTo>
                  <a:lnTo>
                    <a:pt x="562" y="104"/>
                  </a:lnTo>
                  <a:lnTo>
                    <a:pt x="560" y="104"/>
                  </a:lnTo>
                  <a:lnTo>
                    <a:pt x="555" y="99"/>
                  </a:lnTo>
                  <a:lnTo>
                    <a:pt x="553" y="99"/>
                  </a:lnTo>
                  <a:lnTo>
                    <a:pt x="551" y="97"/>
                  </a:lnTo>
                  <a:lnTo>
                    <a:pt x="548" y="97"/>
                  </a:lnTo>
                  <a:lnTo>
                    <a:pt x="543" y="94"/>
                  </a:lnTo>
                  <a:lnTo>
                    <a:pt x="539" y="94"/>
                  </a:lnTo>
                  <a:lnTo>
                    <a:pt x="536" y="94"/>
                  </a:lnTo>
                  <a:lnTo>
                    <a:pt x="534" y="92"/>
                  </a:lnTo>
                  <a:lnTo>
                    <a:pt x="532" y="92"/>
                  </a:lnTo>
                  <a:lnTo>
                    <a:pt x="529" y="92"/>
                  </a:lnTo>
                  <a:lnTo>
                    <a:pt x="527" y="92"/>
                  </a:lnTo>
                  <a:lnTo>
                    <a:pt x="525" y="92"/>
                  </a:lnTo>
                  <a:lnTo>
                    <a:pt x="522" y="92"/>
                  </a:lnTo>
                  <a:lnTo>
                    <a:pt x="525" y="92"/>
                  </a:lnTo>
                  <a:lnTo>
                    <a:pt x="525" y="90"/>
                  </a:lnTo>
                  <a:lnTo>
                    <a:pt x="525" y="87"/>
                  </a:lnTo>
                  <a:lnTo>
                    <a:pt x="525" y="85"/>
                  </a:lnTo>
                  <a:lnTo>
                    <a:pt x="525" y="83"/>
                  </a:lnTo>
                  <a:lnTo>
                    <a:pt x="522" y="83"/>
                  </a:lnTo>
                  <a:lnTo>
                    <a:pt x="522" y="80"/>
                  </a:lnTo>
                  <a:lnTo>
                    <a:pt x="522" y="78"/>
                  </a:lnTo>
                  <a:lnTo>
                    <a:pt x="522" y="76"/>
                  </a:lnTo>
                  <a:lnTo>
                    <a:pt x="522" y="71"/>
                  </a:lnTo>
                  <a:lnTo>
                    <a:pt x="520" y="66"/>
                  </a:lnTo>
                  <a:lnTo>
                    <a:pt x="517" y="64"/>
                  </a:lnTo>
                  <a:lnTo>
                    <a:pt x="517" y="59"/>
                  </a:lnTo>
                  <a:lnTo>
                    <a:pt x="513" y="54"/>
                  </a:lnTo>
                  <a:lnTo>
                    <a:pt x="510" y="50"/>
                  </a:lnTo>
                  <a:lnTo>
                    <a:pt x="508" y="47"/>
                  </a:lnTo>
                  <a:lnTo>
                    <a:pt x="506" y="42"/>
                  </a:lnTo>
                  <a:lnTo>
                    <a:pt x="501" y="40"/>
                  </a:lnTo>
                  <a:lnTo>
                    <a:pt x="496" y="38"/>
                  </a:lnTo>
                  <a:lnTo>
                    <a:pt x="491" y="33"/>
                  </a:lnTo>
                  <a:lnTo>
                    <a:pt x="489" y="28"/>
                  </a:lnTo>
                  <a:lnTo>
                    <a:pt x="484" y="26"/>
                  </a:lnTo>
                  <a:lnTo>
                    <a:pt x="480" y="24"/>
                  </a:lnTo>
                  <a:lnTo>
                    <a:pt x="473" y="21"/>
                  </a:lnTo>
                  <a:lnTo>
                    <a:pt x="468" y="19"/>
                  </a:lnTo>
                  <a:lnTo>
                    <a:pt x="463" y="16"/>
                  </a:lnTo>
                  <a:lnTo>
                    <a:pt x="456" y="12"/>
                  </a:lnTo>
                  <a:lnTo>
                    <a:pt x="451" y="12"/>
                  </a:lnTo>
                  <a:lnTo>
                    <a:pt x="444" y="9"/>
                  </a:lnTo>
                  <a:lnTo>
                    <a:pt x="437" y="7"/>
                  </a:lnTo>
                  <a:lnTo>
                    <a:pt x="432" y="5"/>
                  </a:lnTo>
                  <a:lnTo>
                    <a:pt x="425" y="5"/>
                  </a:lnTo>
                  <a:lnTo>
                    <a:pt x="418" y="5"/>
                  </a:lnTo>
                  <a:lnTo>
                    <a:pt x="411" y="2"/>
                  </a:lnTo>
                  <a:lnTo>
                    <a:pt x="404" y="0"/>
                  </a:lnTo>
                  <a:lnTo>
                    <a:pt x="399" y="0"/>
                  </a:lnTo>
                  <a:lnTo>
                    <a:pt x="390" y="0"/>
                  </a:lnTo>
                  <a:lnTo>
                    <a:pt x="383" y="0"/>
                  </a:lnTo>
                  <a:lnTo>
                    <a:pt x="376" y="0"/>
                  </a:lnTo>
                  <a:lnTo>
                    <a:pt x="371" y="0"/>
                  </a:lnTo>
                  <a:lnTo>
                    <a:pt x="362" y="0"/>
                  </a:lnTo>
                  <a:lnTo>
                    <a:pt x="359" y="0"/>
                  </a:lnTo>
                  <a:lnTo>
                    <a:pt x="354" y="0"/>
                  </a:lnTo>
                  <a:lnTo>
                    <a:pt x="352" y="2"/>
                  </a:lnTo>
                  <a:lnTo>
                    <a:pt x="350" y="2"/>
                  </a:lnTo>
                  <a:lnTo>
                    <a:pt x="345" y="2"/>
                  </a:lnTo>
                  <a:lnTo>
                    <a:pt x="340" y="5"/>
                  </a:lnTo>
                  <a:lnTo>
                    <a:pt x="338" y="5"/>
                  </a:lnTo>
                  <a:lnTo>
                    <a:pt x="336" y="5"/>
                  </a:lnTo>
                  <a:lnTo>
                    <a:pt x="331" y="5"/>
                  </a:lnTo>
                  <a:lnTo>
                    <a:pt x="328" y="5"/>
                  </a:lnTo>
                  <a:lnTo>
                    <a:pt x="326" y="7"/>
                  </a:lnTo>
                  <a:lnTo>
                    <a:pt x="321" y="7"/>
                  </a:lnTo>
                  <a:lnTo>
                    <a:pt x="319" y="7"/>
                  </a:lnTo>
                  <a:lnTo>
                    <a:pt x="314" y="9"/>
                  </a:lnTo>
                  <a:lnTo>
                    <a:pt x="312" y="9"/>
                  </a:lnTo>
                  <a:lnTo>
                    <a:pt x="310" y="12"/>
                  </a:lnTo>
                  <a:lnTo>
                    <a:pt x="307" y="12"/>
                  </a:lnTo>
                  <a:lnTo>
                    <a:pt x="305" y="12"/>
                  </a:lnTo>
                  <a:lnTo>
                    <a:pt x="302" y="14"/>
                  </a:lnTo>
                  <a:lnTo>
                    <a:pt x="298" y="16"/>
                  </a:lnTo>
                  <a:lnTo>
                    <a:pt x="295" y="16"/>
                  </a:lnTo>
                  <a:lnTo>
                    <a:pt x="293" y="19"/>
                  </a:lnTo>
                  <a:lnTo>
                    <a:pt x="291" y="19"/>
                  </a:lnTo>
                  <a:lnTo>
                    <a:pt x="288" y="21"/>
                  </a:lnTo>
                  <a:lnTo>
                    <a:pt x="286" y="21"/>
                  </a:lnTo>
                  <a:lnTo>
                    <a:pt x="284" y="24"/>
                  </a:lnTo>
                  <a:lnTo>
                    <a:pt x="281" y="24"/>
                  </a:lnTo>
                  <a:lnTo>
                    <a:pt x="279" y="26"/>
                  </a:lnTo>
                  <a:lnTo>
                    <a:pt x="277" y="28"/>
                  </a:lnTo>
                  <a:lnTo>
                    <a:pt x="274" y="28"/>
                  </a:lnTo>
                  <a:lnTo>
                    <a:pt x="272" y="31"/>
                  </a:lnTo>
                  <a:lnTo>
                    <a:pt x="269" y="33"/>
                  </a:lnTo>
                  <a:close/>
                </a:path>
              </a:pathLst>
            </a:custGeom>
            <a:solidFill>
              <a:srgbClr val="5D7695"/>
            </a:solidFill>
            <a:ln w="9525">
              <a:noFill/>
              <a:round/>
              <a:headEnd/>
              <a:tailEnd/>
            </a:ln>
          </p:spPr>
          <p:txBody>
            <a:bodyPr/>
            <a:lstStyle/>
            <a:p>
              <a:endParaRPr lang="zh-CN" altLang="en-US">
                <a:latin typeface="微软雅黑" pitchFamily="34" charset="-122"/>
                <a:ea typeface="微软雅黑" pitchFamily="34" charset="-122"/>
              </a:endParaRPr>
            </a:p>
          </p:txBody>
        </p:sp>
        <p:sp>
          <p:nvSpPr>
            <p:cNvPr id="207" name="Freeform 12"/>
            <p:cNvSpPr>
              <a:spLocks/>
            </p:cNvSpPr>
            <p:nvPr/>
          </p:nvSpPr>
          <p:spPr bwMode="auto">
            <a:xfrm>
              <a:off x="1970" y="1348"/>
              <a:ext cx="591" cy="409"/>
            </a:xfrm>
            <a:custGeom>
              <a:avLst/>
              <a:gdLst>
                <a:gd name="T0" fmla="*/ 262 w 591"/>
                <a:gd name="T1" fmla="*/ 26 h 409"/>
                <a:gd name="T2" fmla="*/ 253 w 591"/>
                <a:gd name="T3" fmla="*/ 21 h 409"/>
                <a:gd name="T4" fmla="*/ 236 w 591"/>
                <a:gd name="T5" fmla="*/ 19 h 409"/>
                <a:gd name="T6" fmla="*/ 208 w 591"/>
                <a:gd name="T7" fmla="*/ 26 h 409"/>
                <a:gd name="T8" fmla="*/ 184 w 591"/>
                <a:gd name="T9" fmla="*/ 47 h 409"/>
                <a:gd name="T10" fmla="*/ 177 w 591"/>
                <a:gd name="T11" fmla="*/ 66 h 409"/>
                <a:gd name="T12" fmla="*/ 173 w 591"/>
                <a:gd name="T13" fmla="*/ 66 h 409"/>
                <a:gd name="T14" fmla="*/ 163 w 591"/>
                <a:gd name="T15" fmla="*/ 64 h 409"/>
                <a:gd name="T16" fmla="*/ 154 w 591"/>
                <a:gd name="T17" fmla="*/ 59 h 409"/>
                <a:gd name="T18" fmla="*/ 111 w 591"/>
                <a:gd name="T19" fmla="*/ 61 h 409"/>
                <a:gd name="T20" fmla="*/ 71 w 591"/>
                <a:gd name="T21" fmla="*/ 83 h 409"/>
                <a:gd name="T22" fmla="*/ 50 w 591"/>
                <a:gd name="T23" fmla="*/ 120 h 409"/>
                <a:gd name="T24" fmla="*/ 50 w 591"/>
                <a:gd name="T25" fmla="*/ 142 h 409"/>
                <a:gd name="T26" fmla="*/ 54 w 591"/>
                <a:gd name="T27" fmla="*/ 165 h 409"/>
                <a:gd name="T28" fmla="*/ 52 w 591"/>
                <a:gd name="T29" fmla="*/ 179 h 409"/>
                <a:gd name="T30" fmla="*/ 26 w 591"/>
                <a:gd name="T31" fmla="*/ 194 h 409"/>
                <a:gd name="T32" fmla="*/ 7 w 591"/>
                <a:gd name="T33" fmla="*/ 215 h 409"/>
                <a:gd name="T34" fmla="*/ 0 w 591"/>
                <a:gd name="T35" fmla="*/ 248 h 409"/>
                <a:gd name="T36" fmla="*/ 14 w 591"/>
                <a:gd name="T37" fmla="*/ 281 h 409"/>
                <a:gd name="T38" fmla="*/ 45 w 591"/>
                <a:gd name="T39" fmla="*/ 305 h 409"/>
                <a:gd name="T40" fmla="*/ 76 w 591"/>
                <a:gd name="T41" fmla="*/ 314 h 409"/>
                <a:gd name="T42" fmla="*/ 97 w 591"/>
                <a:gd name="T43" fmla="*/ 314 h 409"/>
                <a:gd name="T44" fmla="*/ 109 w 591"/>
                <a:gd name="T45" fmla="*/ 309 h 409"/>
                <a:gd name="T46" fmla="*/ 111 w 591"/>
                <a:gd name="T47" fmla="*/ 335 h 409"/>
                <a:gd name="T48" fmla="*/ 142 w 591"/>
                <a:gd name="T49" fmla="*/ 369 h 409"/>
                <a:gd name="T50" fmla="*/ 194 w 591"/>
                <a:gd name="T51" fmla="*/ 390 h 409"/>
                <a:gd name="T52" fmla="*/ 236 w 591"/>
                <a:gd name="T53" fmla="*/ 395 h 409"/>
                <a:gd name="T54" fmla="*/ 269 w 591"/>
                <a:gd name="T55" fmla="*/ 390 h 409"/>
                <a:gd name="T56" fmla="*/ 302 w 591"/>
                <a:gd name="T57" fmla="*/ 378 h 409"/>
                <a:gd name="T58" fmla="*/ 314 w 591"/>
                <a:gd name="T59" fmla="*/ 390 h 409"/>
                <a:gd name="T60" fmla="*/ 331 w 591"/>
                <a:gd name="T61" fmla="*/ 402 h 409"/>
                <a:gd name="T62" fmla="*/ 350 w 591"/>
                <a:gd name="T63" fmla="*/ 409 h 409"/>
                <a:gd name="T64" fmla="*/ 385 w 591"/>
                <a:gd name="T65" fmla="*/ 406 h 409"/>
                <a:gd name="T66" fmla="*/ 411 w 591"/>
                <a:gd name="T67" fmla="*/ 390 h 409"/>
                <a:gd name="T68" fmla="*/ 425 w 591"/>
                <a:gd name="T69" fmla="*/ 364 h 409"/>
                <a:gd name="T70" fmla="*/ 425 w 591"/>
                <a:gd name="T71" fmla="*/ 350 h 409"/>
                <a:gd name="T72" fmla="*/ 432 w 591"/>
                <a:gd name="T73" fmla="*/ 352 h 409"/>
                <a:gd name="T74" fmla="*/ 444 w 591"/>
                <a:gd name="T75" fmla="*/ 357 h 409"/>
                <a:gd name="T76" fmla="*/ 461 w 591"/>
                <a:gd name="T77" fmla="*/ 359 h 409"/>
                <a:gd name="T78" fmla="*/ 506 w 591"/>
                <a:gd name="T79" fmla="*/ 354 h 409"/>
                <a:gd name="T80" fmla="*/ 539 w 591"/>
                <a:gd name="T81" fmla="*/ 331 h 409"/>
                <a:gd name="T82" fmla="*/ 555 w 591"/>
                <a:gd name="T83" fmla="*/ 298 h 409"/>
                <a:gd name="T84" fmla="*/ 553 w 591"/>
                <a:gd name="T85" fmla="*/ 274 h 409"/>
                <a:gd name="T86" fmla="*/ 541 w 591"/>
                <a:gd name="T87" fmla="*/ 250 h 409"/>
                <a:gd name="T88" fmla="*/ 539 w 591"/>
                <a:gd name="T89" fmla="*/ 236 h 409"/>
                <a:gd name="T90" fmla="*/ 565 w 591"/>
                <a:gd name="T91" fmla="*/ 220 h 409"/>
                <a:gd name="T92" fmla="*/ 581 w 591"/>
                <a:gd name="T93" fmla="*/ 196 h 409"/>
                <a:gd name="T94" fmla="*/ 591 w 591"/>
                <a:gd name="T95" fmla="*/ 163 h 409"/>
                <a:gd name="T96" fmla="*/ 581 w 591"/>
                <a:gd name="T97" fmla="*/ 125 h 409"/>
                <a:gd name="T98" fmla="*/ 553 w 591"/>
                <a:gd name="T99" fmla="*/ 99 h 409"/>
                <a:gd name="T100" fmla="*/ 527 w 591"/>
                <a:gd name="T101" fmla="*/ 92 h 409"/>
                <a:gd name="T102" fmla="*/ 525 w 591"/>
                <a:gd name="T103" fmla="*/ 83 h 409"/>
                <a:gd name="T104" fmla="*/ 508 w 591"/>
                <a:gd name="T105" fmla="*/ 47 h 409"/>
                <a:gd name="T106" fmla="*/ 456 w 591"/>
                <a:gd name="T107" fmla="*/ 12 h 409"/>
                <a:gd name="T108" fmla="*/ 383 w 591"/>
                <a:gd name="T109" fmla="*/ 0 h 409"/>
                <a:gd name="T110" fmla="*/ 336 w 591"/>
                <a:gd name="T111" fmla="*/ 5 h 409"/>
                <a:gd name="T112" fmla="*/ 302 w 591"/>
                <a:gd name="T113" fmla="*/ 12 h 409"/>
                <a:gd name="T114" fmla="*/ 274 w 591"/>
                <a:gd name="T115" fmla="*/ 28 h 4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1"/>
                <a:gd name="T175" fmla="*/ 0 h 409"/>
                <a:gd name="T176" fmla="*/ 591 w 591"/>
                <a:gd name="T177" fmla="*/ 409 h 40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1" h="409">
                  <a:moveTo>
                    <a:pt x="269" y="31"/>
                  </a:moveTo>
                  <a:lnTo>
                    <a:pt x="269" y="31"/>
                  </a:lnTo>
                  <a:lnTo>
                    <a:pt x="267" y="28"/>
                  </a:lnTo>
                  <a:lnTo>
                    <a:pt x="265" y="28"/>
                  </a:lnTo>
                  <a:lnTo>
                    <a:pt x="265" y="26"/>
                  </a:lnTo>
                  <a:lnTo>
                    <a:pt x="262" y="26"/>
                  </a:lnTo>
                  <a:lnTo>
                    <a:pt x="260" y="26"/>
                  </a:lnTo>
                  <a:lnTo>
                    <a:pt x="260" y="24"/>
                  </a:lnTo>
                  <a:lnTo>
                    <a:pt x="258" y="24"/>
                  </a:lnTo>
                  <a:lnTo>
                    <a:pt x="255" y="21"/>
                  </a:lnTo>
                  <a:lnTo>
                    <a:pt x="253" y="21"/>
                  </a:lnTo>
                  <a:lnTo>
                    <a:pt x="251" y="21"/>
                  </a:lnTo>
                  <a:lnTo>
                    <a:pt x="248" y="21"/>
                  </a:lnTo>
                  <a:lnTo>
                    <a:pt x="248" y="19"/>
                  </a:lnTo>
                  <a:lnTo>
                    <a:pt x="246" y="19"/>
                  </a:lnTo>
                  <a:lnTo>
                    <a:pt x="243" y="19"/>
                  </a:lnTo>
                  <a:lnTo>
                    <a:pt x="239" y="19"/>
                  </a:lnTo>
                  <a:lnTo>
                    <a:pt x="236" y="19"/>
                  </a:lnTo>
                  <a:lnTo>
                    <a:pt x="234" y="19"/>
                  </a:lnTo>
                  <a:lnTo>
                    <a:pt x="232" y="19"/>
                  </a:lnTo>
                  <a:lnTo>
                    <a:pt x="229" y="19"/>
                  </a:lnTo>
                  <a:lnTo>
                    <a:pt x="227" y="19"/>
                  </a:lnTo>
                  <a:lnTo>
                    <a:pt x="222" y="21"/>
                  </a:lnTo>
                  <a:lnTo>
                    <a:pt x="217" y="21"/>
                  </a:lnTo>
                  <a:lnTo>
                    <a:pt x="215" y="21"/>
                  </a:lnTo>
                  <a:lnTo>
                    <a:pt x="213" y="24"/>
                  </a:lnTo>
                  <a:lnTo>
                    <a:pt x="210" y="26"/>
                  </a:lnTo>
                  <a:lnTo>
                    <a:pt x="208" y="26"/>
                  </a:lnTo>
                  <a:lnTo>
                    <a:pt x="206" y="28"/>
                  </a:lnTo>
                  <a:lnTo>
                    <a:pt x="203" y="31"/>
                  </a:lnTo>
                  <a:lnTo>
                    <a:pt x="201" y="31"/>
                  </a:lnTo>
                  <a:lnTo>
                    <a:pt x="199" y="33"/>
                  </a:lnTo>
                  <a:lnTo>
                    <a:pt x="196" y="33"/>
                  </a:lnTo>
                  <a:lnTo>
                    <a:pt x="194" y="35"/>
                  </a:lnTo>
                  <a:lnTo>
                    <a:pt x="191" y="38"/>
                  </a:lnTo>
                  <a:lnTo>
                    <a:pt x="191" y="40"/>
                  </a:lnTo>
                  <a:lnTo>
                    <a:pt x="189" y="42"/>
                  </a:lnTo>
                  <a:lnTo>
                    <a:pt x="187" y="45"/>
                  </a:lnTo>
                  <a:lnTo>
                    <a:pt x="184" y="47"/>
                  </a:lnTo>
                  <a:lnTo>
                    <a:pt x="184" y="50"/>
                  </a:lnTo>
                  <a:lnTo>
                    <a:pt x="184" y="52"/>
                  </a:lnTo>
                  <a:lnTo>
                    <a:pt x="182" y="54"/>
                  </a:lnTo>
                  <a:lnTo>
                    <a:pt x="180" y="59"/>
                  </a:lnTo>
                  <a:lnTo>
                    <a:pt x="180" y="61"/>
                  </a:lnTo>
                  <a:lnTo>
                    <a:pt x="180" y="64"/>
                  </a:lnTo>
                  <a:lnTo>
                    <a:pt x="177" y="66"/>
                  </a:lnTo>
                  <a:lnTo>
                    <a:pt x="175" y="66"/>
                  </a:lnTo>
                  <a:lnTo>
                    <a:pt x="173" y="66"/>
                  </a:lnTo>
                  <a:lnTo>
                    <a:pt x="170" y="66"/>
                  </a:lnTo>
                  <a:lnTo>
                    <a:pt x="170" y="64"/>
                  </a:lnTo>
                  <a:lnTo>
                    <a:pt x="168" y="64"/>
                  </a:lnTo>
                  <a:lnTo>
                    <a:pt x="165" y="64"/>
                  </a:lnTo>
                  <a:lnTo>
                    <a:pt x="163" y="64"/>
                  </a:lnTo>
                  <a:lnTo>
                    <a:pt x="163" y="61"/>
                  </a:lnTo>
                  <a:lnTo>
                    <a:pt x="161" y="61"/>
                  </a:lnTo>
                  <a:lnTo>
                    <a:pt x="158" y="61"/>
                  </a:lnTo>
                  <a:lnTo>
                    <a:pt x="156" y="59"/>
                  </a:lnTo>
                  <a:lnTo>
                    <a:pt x="154" y="59"/>
                  </a:lnTo>
                  <a:lnTo>
                    <a:pt x="149" y="59"/>
                  </a:lnTo>
                  <a:lnTo>
                    <a:pt x="147" y="59"/>
                  </a:lnTo>
                  <a:lnTo>
                    <a:pt x="142" y="59"/>
                  </a:lnTo>
                  <a:lnTo>
                    <a:pt x="137" y="59"/>
                  </a:lnTo>
                  <a:lnTo>
                    <a:pt x="132" y="59"/>
                  </a:lnTo>
                  <a:lnTo>
                    <a:pt x="128" y="59"/>
                  </a:lnTo>
                  <a:lnTo>
                    <a:pt x="123" y="59"/>
                  </a:lnTo>
                  <a:lnTo>
                    <a:pt x="118" y="59"/>
                  </a:lnTo>
                  <a:lnTo>
                    <a:pt x="116" y="59"/>
                  </a:lnTo>
                  <a:lnTo>
                    <a:pt x="111" y="61"/>
                  </a:lnTo>
                  <a:lnTo>
                    <a:pt x="106" y="64"/>
                  </a:lnTo>
                  <a:lnTo>
                    <a:pt x="102" y="64"/>
                  </a:lnTo>
                  <a:lnTo>
                    <a:pt x="99" y="66"/>
                  </a:lnTo>
                  <a:lnTo>
                    <a:pt x="95" y="66"/>
                  </a:lnTo>
                  <a:lnTo>
                    <a:pt x="90" y="68"/>
                  </a:lnTo>
                  <a:lnTo>
                    <a:pt x="88" y="71"/>
                  </a:lnTo>
                  <a:lnTo>
                    <a:pt x="83" y="73"/>
                  </a:lnTo>
                  <a:lnTo>
                    <a:pt x="80" y="76"/>
                  </a:lnTo>
                  <a:lnTo>
                    <a:pt x="78" y="78"/>
                  </a:lnTo>
                  <a:lnTo>
                    <a:pt x="73" y="80"/>
                  </a:lnTo>
                  <a:lnTo>
                    <a:pt x="71" y="83"/>
                  </a:lnTo>
                  <a:lnTo>
                    <a:pt x="69" y="85"/>
                  </a:lnTo>
                  <a:lnTo>
                    <a:pt x="66" y="87"/>
                  </a:lnTo>
                  <a:lnTo>
                    <a:pt x="62" y="92"/>
                  </a:lnTo>
                  <a:lnTo>
                    <a:pt x="62" y="94"/>
                  </a:lnTo>
                  <a:lnTo>
                    <a:pt x="59" y="97"/>
                  </a:lnTo>
                  <a:lnTo>
                    <a:pt x="57" y="102"/>
                  </a:lnTo>
                  <a:lnTo>
                    <a:pt x="54" y="104"/>
                  </a:lnTo>
                  <a:lnTo>
                    <a:pt x="52" y="109"/>
                  </a:lnTo>
                  <a:lnTo>
                    <a:pt x="52" y="113"/>
                  </a:lnTo>
                  <a:lnTo>
                    <a:pt x="50" y="116"/>
                  </a:lnTo>
                  <a:lnTo>
                    <a:pt x="50" y="120"/>
                  </a:lnTo>
                  <a:lnTo>
                    <a:pt x="50" y="123"/>
                  </a:lnTo>
                  <a:lnTo>
                    <a:pt x="50" y="125"/>
                  </a:lnTo>
                  <a:lnTo>
                    <a:pt x="50" y="128"/>
                  </a:lnTo>
                  <a:lnTo>
                    <a:pt x="50" y="130"/>
                  </a:lnTo>
                  <a:lnTo>
                    <a:pt x="47" y="135"/>
                  </a:lnTo>
                  <a:lnTo>
                    <a:pt x="47" y="137"/>
                  </a:lnTo>
                  <a:lnTo>
                    <a:pt x="47" y="139"/>
                  </a:lnTo>
                  <a:lnTo>
                    <a:pt x="50" y="142"/>
                  </a:lnTo>
                  <a:lnTo>
                    <a:pt x="50" y="144"/>
                  </a:lnTo>
                  <a:lnTo>
                    <a:pt x="50" y="146"/>
                  </a:lnTo>
                  <a:lnTo>
                    <a:pt x="50" y="151"/>
                  </a:lnTo>
                  <a:lnTo>
                    <a:pt x="50" y="156"/>
                  </a:lnTo>
                  <a:lnTo>
                    <a:pt x="52" y="156"/>
                  </a:lnTo>
                  <a:lnTo>
                    <a:pt x="52" y="158"/>
                  </a:lnTo>
                  <a:lnTo>
                    <a:pt x="52" y="161"/>
                  </a:lnTo>
                  <a:lnTo>
                    <a:pt x="52" y="163"/>
                  </a:lnTo>
                  <a:lnTo>
                    <a:pt x="54" y="163"/>
                  </a:lnTo>
                  <a:lnTo>
                    <a:pt x="54" y="165"/>
                  </a:lnTo>
                  <a:lnTo>
                    <a:pt x="57" y="168"/>
                  </a:lnTo>
                  <a:lnTo>
                    <a:pt x="57" y="172"/>
                  </a:lnTo>
                  <a:lnTo>
                    <a:pt x="59" y="172"/>
                  </a:lnTo>
                  <a:lnTo>
                    <a:pt x="59" y="175"/>
                  </a:lnTo>
                  <a:lnTo>
                    <a:pt x="62" y="175"/>
                  </a:lnTo>
                  <a:lnTo>
                    <a:pt x="62" y="177"/>
                  </a:lnTo>
                  <a:lnTo>
                    <a:pt x="59" y="177"/>
                  </a:lnTo>
                  <a:lnTo>
                    <a:pt x="57" y="179"/>
                  </a:lnTo>
                  <a:lnTo>
                    <a:pt x="52" y="179"/>
                  </a:lnTo>
                  <a:lnTo>
                    <a:pt x="50" y="179"/>
                  </a:lnTo>
                  <a:lnTo>
                    <a:pt x="45" y="182"/>
                  </a:lnTo>
                  <a:lnTo>
                    <a:pt x="40" y="184"/>
                  </a:lnTo>
                  <a:lnTo>
                    <a:pt x="38" y="184"/>
                  </a:lnTo>
                  <a:lnTo>
                    <a:pt x="36" y="187"/>
                  </a:lnTo>
                  <a:lnTo>
                    <a:pt x="33" y="189"/>
                  </a:lnTo>
                  <a:lnTo>
                    <a:pt x="31" y="189"/>
                  </a:lnTo>
                  <a:lnTo>
                    <a:pt x="28" y="191"/>
                  </a:lnTo>
                  <a:lnTo>
                    <a:pt x="28" y="194"/>
                  </a:lnTo>
                  <a:lnTo>
                    <a:pt x="26" y="194"/>
                  </a:lnTo>
                  <a:lnTo>
                    <a:pt x="24" y="196"/>
                  </a:lnTo>
                  <a:lnTo>
                    <a:pt x="21" y="196"/>
                  </a:lnTo>
                  <a:lnTo>
                    <a:pt x="19" y="198"/>
                  </a:lnTo>
                  <a:lnTo>
                    <a:pt x="19" y="201"/>
                  </a:lnTo>
                  <a:lnTo>
                    <a:pt x="17" y="203"/>
                  </a:lnTo>
                  <a:lnTo>
                    <a:pt x="14" y="205"/>
                  </a:lnTo>
                  <a:lnTo>
                    <a:pt x="12" y="205"/>
                  </a:lnTo>
                  <a:lnTo>
                    <a:pt x="10" y="210"/>
                  </a:lnTo>
                  <a:lnTo>
                    <a:pt x="10" y="213"/>
                  </a:lnTo>
                  <a:lnTo>
                    <a:pt x="7" y="215"/>
                  </a:lnTo>
                  <a:lnTo>
                    <a:pt x="7" y="217"/>
                  </a:lnTo>
                  <a:lnTo>
                    <a:pt x="5" y="220"/>
                  </a:lnTo>
                  <a:lnTo>
                    <a:pt x="5" y="222"/>
                  </a:lnTo>
                  <a:lnTo>
                    <a:pt x="3" y="224"/>
                  </a:lnTo>
                  <a:lnTo>
                    <a:pt x="3" y="227"/>
                  </a:lnTo>
                  <a:lnTo>
                    <a:pt x="3" y="229"/>
                  </a:lnTo>
                  <a:lnTo>
                    <a:pt x="3" y="234"/>
                  </a:lnTo>
                  <a:lnTo>
                    <a:pt x="3" y="236"/>
                  </a:lnTo>
                  <a:lnTo>
                    <a:pt x="0" y="239"/>
                  </a:lnTo>
                  <a:lnTo>
                    <a:pt x="0" y="243"/>
                  </a:lnTo>
                  <a:lnTo>
                    <a:pt x="0" y="248"/>
                  </a:lnTo>
                  <a:lnTo>
                    <a:pt x="3" y="250"/>
                  </a:lnTo>
                  <a:lnTo>
                    <a:pt x="3" y="253"/>
                  </a:lnTo>
                  <a:lnTo>
                    <a:pt x="3" y="257"/>
                  </a:lnTo>
                  <a:lnTo>
                    <a:pt x="3" y="260"/>
                  </a:lnTo>
                  <a:lnTo>
                    <a:pt x="5" y="265"/>
                  </a:lnTo>
                  <a:lnTo>
                    <a:pt x="5" y="267"/>
                  </a:lnTo>
                  <a:lnTo>
                    <a:pt x="7" y="269"/>
                  </a:lnTo>
                  <a:lnTo>
                    <a:pt x="7" y="272"/>
                  </a:lnTo>
                  <a:lnTo>
                    <a:pt x="10" y="276"/>
                  </a:lnTo>
                  <a:lnTo>
                    <a:pt x="12" y="279"/>
                  </a:lnTo>
                  <a:lnTo>
                    <a:pt x="14" y="281"/>
                  </a:lnTo>
                  <a:lnTo>
                    <a:pt x="17" y="286"/>
                  </a:lnTo>
                  <a:lnTo>
                    <a:pt x="19" y="288"/>
                  </a:lnTo>
                  <a:lnTo>
                    <a:pt x="21" y="288"/>
                  </a:lnTo>
                  <a:lnTo>
                    <a:pt x="24" y="293"/>
                  </a:lnTo>
                  <a:lnTo>
                    <a:pt x="26" y="293"/>
                  </a:lnTo>
                  <a:lnTo>
                    <a:pt x="28" y="298"/>
                  </a:lnTo>
                  <a:lnTo>
                    <a:pt x="31" y="298"/>
                  </a:lnTo>
                  <a:lnTo>
                    <a:pt x="36" y="302"/>
                  </a:lnTo>
                  <a:lnTo>
                    <a:pt x="38" y="302"/>
                  </a:lnTo>
                  <a:lnTo>
                    <a:pt x="40" y="305"/>
                  </a:lnTo>
                  <a:lnTo>
                    <a:pt x="45" y="305"/>
                  </a:lnTo>
                  <a:lnTo>
                    <a:pt x="50" y="307"/>
                  </a:lnTo>
                  <a:lnTo>
                    <a:pt x="52" y="309"/>
                  </a:lnTo>
                  <a:lnTo>
                    <a:pt x="57" y="309"/>
                  </a:lnTo>
                  <a:lnTo>
                    <a:pt x="59" y="312"/>
                  </a:lnTo>
                  <a:lnTo>
                    <a:pt x="64" y="312"/>
                  </a:lnTo>
                  <a:lnTo>
                    <a:pt x="66" y="312"/>
                  </a:lnTo>
                  <a:lnTo>
                    <a:pt x="66" y="314"/>
                  </a:lnTo>
                  <a:lnTo>
                    <a:pt x="71" y="314"/>
                  </a:lnTo>
                  <a:lnTo>
                    <a:pt x="73" y="314"/>
                  </a:lnTo>
                  <a:lnTo>
                    <a:pt x="76" y="314"/>
                  </a:lnTo>
                  <a:lnTo>
                    <a:pt x="78" y="314"/>
                  </a:lnTo>
                  <a:lnTo>
                    <a:pt x="83" y="314"/>
                  </a:lnTo>
                  <a:lnTo>
                    <a:pt x="88" y="314"/>
                  </a:lnTo>
                  <a:lnTo>
                    <a:pt x="90" y="314"/>
                  </a:lnTo>
                  <a:lnTo>
                    <a:pt x="92" y="314"/>
                  </a:lnTo>
                  <a:lnTo>
                    <a:pt x="95" y="314"/>
                  </a:lnTo>
                  <a:lnTo>
                    <a:pt x="97" y="314"/>
                  </a:lnTo>
                  <a:lnTo>
                    <a:pt x="99" y="312"/>
                  </a:lnTo>
                  <a:lnTo>
                    <a:pt x="102" y="312"/>
                  </a:lnTo>
                  <a:lnTo>
                    <a:pt x="104" y="312"/>
                  </a:lnTo>
                  <a:lnTo>
                    <a:pt x="106" y="309"/>
                  </a:lnTo>
                  <a:lnTo>
                    <a:pt x="109" y="309"/>
                  </a:lnTo>
                  <a:lnTo>
                    <a:pt x="109" y="312"/>
                  </a:lnTo>
                  <a:lnTo>
                    <a:pt x="109" y="314"/>
                  </a:lnTo>
                  <a:lnTo>
                    <a:pt x="109" y="319"/>
                  </a:lnTo>
                  <a:lnTo>
                    <a:pt x="109" y="321"/>
                  </a:lnTo>
                  <a:lnTo>
                    <a:pt x="109" y="326"/>
                  </a:lnTo>
                  <a:lnTo>
                    <a:pt x="111" y="331"/>
                  </a:lnTo>
                  <a:lnTo>
                    <a:pt x="111" y="333"/>
                  </a:lnTo>
                  <a:lnTo>
                    <a:pt x="111" y="335"/>
                  </a:lnTo>
                  <a:lnTo>
                    <a:pt x="114" y="340"/>
                  </a:lnTo>
                  <a:lnTo>
                    <a:pt x="116" y="343"/>
                  </a:lnTo>
                  <a:lnTo>
                    <a:pt x="118" y="347"/>
                  </a:lnTo>
                  <a:lnTo>
                    <a:pt x="121" y="350"/>
                  </a:lnTo>
                  <a:lnTo>
                    <a:pt x="123" y="352"/>
                  </a:lnTo>
                  <a:lnTo>
                    <a:pt x="125" y="357"/>
                  </a:lnTo>
                  <a:lnTo>
                    <a:pt x="128" y="359"/>
                  </a:lnTo>
                  <a:lnTo>
                    <a:pt x="132" y="361"/>
                  </a:lnTo>
                  <a:lnTo>
                    <a:pt x="135" y="364"/>
                  </a:lnTo>
                  <a:lnTo>
                    <a:pt x="137" y="369"/>
                  </a:lnTo>
                  <a:lnTo>
                    <a:pt x="142" y="369"/>
                  </a:lnTo>
                  <a:lnTo>
                    <a:pt x="147" y="373"/>
                  </a:lnTo>
                  <a:lnTo>
                    <a:pt x="149" y="376"/>
                  </a:lnTo>
                  <a:lnTo>
                    <a:pt x="154" y="376"/>
                  </a:lnTo>
                  <a:lnTo>
                    <a:pt x="158" y="380"/>
                  </a:lnTo>
                  <a:lnTo>
                    <a:pt x="163" y="380"/>
                  </a:lnTo>
                  <a:lnTo>
                    <a:pt x="168" y="383"/>
                  </a:lnTo>
                  <a:lnTo>
                    <a:pt x="173" y="385"/>
                  </a:lnTo>
                  <a:lnTo>
                    <a:pt x="180" y="387"/>
                  </a:lnTo>
                  <a:lnTo>
                    <a:pt x="184" y="390"/>
                  </a:lnTo>
                  <a:lnTo>
                    <a:pt x="189" y="390"/>
                  </a:lnTo>
                  <a:lnTo>
                    <a:pt x="194" y="390"/>
                  </a:lnTo>
                  <a:lnTo>
                    <a:pt x="201" y="392"/>
                  </a:lnTo>
                  <a:lnTo>
                    <a:pt x="206" y="392"/>
                  </a:lnTo>
                  <a:lnTo>
                    <a:pt x="210" y="395"/>
                  </a:lnTo>
                  <a:lnTo>
                    <a:pt x="215" y="395"/>
                  </a:lnTo>
                  <a:lnTo>
                    <a:pt x="217" y="395"/>
                  </a:lnTo>
                  <a:lnTo>
                    <a:pt x="222" y="395"/>
                  </a:lnTo>
                  <a:lnTo>
                    <a:pt x="225" y="395"/>
                  </a:lnTo>
                  <a:lnTo>
                    <a:pt x="227" y="395"/>
                  </a:lnTo>
                  <a:lnTo>
                    <a:pt x="229" y="395"/>
                  </a:lnTo>
                  <a:lnTo>
                    <a:pt x="234" y="395"/>
                  </a:lnTo>
                  <a:lnTo>
                    <a:pt x="236" y="395"/>
                  </a:lnTo>
                  <a:lnTo>
                    <a:pt x="239" y="395"/>
                  </a:lnTo>
                  <a:lnTo>
                    <a:pt x="243" y="395"/>
                  </a:lnTo>
                  <a:lnTo>
                    <a:pt x="248" y="395"/>
                  </a:lnTo>
                  <a:lnTo>
                    <a:pt x="251" y="395"/>
                  </a:lnTo>
                  <a:lnTo>
                    <a:pt x="253" y="395"/>
                  </a:lnTo>
                  <a:lnTo>
                    <a:pt x="255" y="392"/>
                  </a:lnTo>
                  <a:lnTo>
                    <a:pt x="260" y="392"/>
                  </a:lnTo>
                  <a:lnTo>
                    <a:pt x="265" y="390"/>
                  </a:lnTo>
                  <a:lnTo>
                    <a:pt x="267" y="390"/>
                  </a:lnTo>
                  <a:lnTo>
                    <a:pt x="269" y="390"/>
                  </a:lnTo>
                  <a:lnTo>
                    <a:pt x="272" y="390"/>
                  </a:lnTo>
                  <a:lnTo>
                    <a:pt x="277" y="390"/>
                  </a:lnTo>
                  <a:lnTo>
                    <a:pt x="279" y="387"/>
                  </a:lnTo>
                  <a:lnTo>
                    <a:pt x="281" y="385"/>
                  </a:lnTo>
                  <a:lnTo>
                    <a:pt x="286" y="385"/>
                  </a:lnTo>
                  <a:lnTo>
                    <a:pt x="291" y="385"/>
                  </a:lnTo>
                  <a:lnTo>
                    <a:pt x="291" y="383"/>
                  </a:lnTo>
                  <a:lnTo>
                    <a:pt x="293" y="380"/>
                  </a:lnTo>
                  <a:lnTo>
                    <a:pt x="295" y="380"/>
                  </a:lnTo>
                  <a:lnTo>
                    <a:pt x="298" y="380"/>
                  </a:lnTo>
                  <a:lnTo>
                    <a:pt x="302" y="378"/>
                  </a:lnTo>
                  <a:lnTo>
                    <a:pt x="302" y="376"/>
                  </a:lnTo>
                  <a:lnTo>
                    <a:pt x="305" y="378"/>
                  </a:lnTo>
                  <a:lnTo>
                    <a:pt x="305" y="380"/>
                  </a:lnTo>
                  <a:lnTo>
                    <a:pt x="307" y="380"/>
                  </a:lnTo>
                  <a:lnTo>
                    <a:pt x="307" y="383"/>
                  </a:lnTo>
                  <a:lnTo>
                    <a:pt x="310" y="385"/>
                  </a:lnTo>
                  <a:lnTo>
                    <a:pt x="310" y="387"/>
                  </a:lnTo>
                  <a:lnTo>
                    <a:pt x="312" y="390"/>
                  </a:lnTo>
                  <a:lnTo>
                    <a:pt x="314" y="390"/>
                  </a:lnTo>
                  <a:lnTo>
                    <a:pt x="314" y="392"/>
                  </a:lnTo>
                  <a:lnTo>
                    <a:pt x="317" y="395"/>
                  </a:lnTo>
                  <a:lnTo>
                    <a:pt x="319" y="395"/>
                  </a:lnTo>
                  <a:lnTo>
                    <a:pt x="321" y="397"/>
                  </a:lnTo>
                  <a:lnTo>
                    <a:pt x="324" y="397"/>
                  </a:lnTo>
                  <a:lnTo>
                    <a:pt x="326" y="399"/>
                  </a:lnTo>
                  <a:lnTo>
                    <a:pt x="328" y="399"/>
                  </a:lnTo>
                  <a:lnTo>
                    <a:pt x="328" y="402"/>
                  </a:lnTo>
                  <a:lnTo>
                    <a:pt x="331" y="402"/>
                  </a:lnTo>
                  <a:lnTo>
                    <a:pt x="333" y="402"/>
                  </a:lnTo>
                  <a:lnTo>
                    <a:pt x="336" y="404"/>
                  </a:lnTo>
                  <a:lnTo>
                    <a:pt x="338" y="406"/>
                  </a:lnTo>
                  <a:lnTo>
                    <a:pt x="340" y="406"/>
                  </a:lnTo>
                  <a:lnTo>
                    <a:pt x="343" y="406"/>
                  </a:lnTo>
                  <a:lnTo>
                    <a:pt x="345" y="406"/>
                  </a:lnTo>
                  <a:lnTo>
                    <a:pt x="347" y="406"/>
                  </a:lnTo>
                  <a:lnTo>
                    <a:pt x="350" y="409"/>
                  </a:lnTo>
                  <a:lnTo>
                    <a:pt x="354" y="409"/>
                  </a:lnTo>
                  <a:lnTo>
                    <a:pt x="357" y="409"/>
                  </a:lnTo>
                  <a:lnTo>
                    <a:pt x="362" y="409"/>
                  </a:lnTo>
                  <a:lnTo>
                    <a:pt x="364" y="409"/>
                  </a:lnTo>
                  <a:lnTo>
                    <a:pt x="366" y="409"/>
                  </a:lnTo>
                  <a:lnTo>
                    <a:pt x="371" y="409"/>
                  </a:lnTo>
                  <a:lnTo>
                    <a:pt x="373" y="409"/>
                  </a:lnTo>
                  <a:lnTo>
                    <a:pt x="376" y="409"/>
                  </a:lnTo>
                  <a:lnTo>
                    <a:pt x="378" y="406"/>
                  </a:lnTo>
                  <a:lnTo>
                    <a:pt x="383" y="406"/>
                  </a:lnTo>
                  <a:lnTo>
                    <a:pt x="385" y="406"/>
                  </a:lnTo>
                  <a:lnTo>
                    <a:pt x="388" y="406"/>
                  </a:lnTo>
                  <a:lnTo>
                    <a:pt x="390" y="404"/>
                  </a:lnTo>
                  <a:lnTo>
                    <a:pt x="395" y="402"/>
                  </a:lnTo>
                  <a:lnTo>
                    <a:pt x="399" y="399"/>
                  </a:lnTo>
                  <a:lnTo>
                    <a:pt x="402" y="397"/>
                  </a:lnTo>
                  <a:lnTo>
                    <a:pt x="404" y="397"/>
                  </a:lnTo>
                  <a:lnTo>
                    <a:pt x="406" y="395"/>
                  </a:lnTo>
                  <a:lnTo>
                    <a:pt x="409" y="395"/>
                  </a:lnTo>
                  <a:lnTo>
                    <a:pt x="411" y="390"/>
                  </a:lnTo>
                  <a:lnTo>
                    <a:pt x="414" y="387"/>
                  </a:lnTo>
                  <a:lnTo>
                    <a:pt x="416" y="385"/>
                  </a:lnTo>
                  <a:lnTo>
                    <a:pt x="418" y="383"/>
                  </a:lnTo>
                  <a:lnTo>
                    <a:pt x="421" y="380"/>
                  </a:lnTo>
                  <a:lnTo>
                    <a:pt x="421" y="378"/>
                  </a:lnTo>
                  <a:lnTo>
                    <a:pt x="421" y="376"/>
                  </a:lnTo>
                  <a:lnTo>
                    <a:pt x="423" y="373"/>
                  </a:lnTo>
                  <a:lnTo>
                    <a:pt x="425" y="369"/>
                  </a:lnTo>
                  <a:lnTo>
                    <a:pt x="425" y="366"/>
                  </a:lnTo>
                  <a:lnTo>
                    <a:pt x="425" y="364"/>
                  </a:lnTo>
                  <a:lnTo>
                    <a:pt x="425" y="361"/>
                  </a:lnTo>
                  <a:lnTo>
                    <a:pt x="425" y="359"/>
                  </a:lnTo>
                  <a:lnTo>
                    <a:pt x="425" y="357"/>
                  </a:lnTo>
                  <a:lnTo>
                    <a:pt x="425" y="354"/>
                  </a:lnTo>
                  <a:lnTo>
                    <a:pt x="425" y="352"/>
                  </a:lnTo>
                  <a:lnTo>
                    <a:pt x="425" y="350"/>
                  </a:lnTo>
                  <a:lnTo>
                    <a:pt x="425" y="347"/>
                  </a:lnTo>
                  <a:lnTo>
                    <a:pt x="428" y="347"/>
                  </a:lnTo>
                  <a:lnTo>
                    <a:pt x="428" y="350"/>
                  </a:lnTo>
                  <a:lnTo>
                    <a:pt x="430" y="350"/>
                  </a:lnTo>
                  <a:lnTo>
                    <a:pt x="430" y="352"/>
                  </a:lnTo>
                  <a:lnTo>
                    <a:pt x="432" y="352"/>
                  </a:lnTo>
                  <a:lnTo>
                    <a:pt x="435" y="352"/>
                  </a:lnTo>
                  <a:lnTo>
                    <a:pt x="437" y="352"/>
                  </a:lnTo>
                  <a:lnTo>
                    <a:pt x="437" y="354"/>
                  </a:lnTo>
                  <a:lnTo>
                    <a:pt x="439" y="354"/>
                  </a:lnTo>
                  <a:lnTo>
                    <a:pt x="442" y="354"/>
                  </a:lnTo>
                  <a:lnTo>
                    <a:pt x="442" y="357"/>
                  </a:lnTo>
                  <a:lnTo>
                    <a:pt x="444" y="357"/>
                  </a:lnTo>
                  <a:lnTo>
                    <a:pt x="447" y="357"/>
                  </a:lnTo>
                  <a:lnTo>
                    <a:pt x="449" y="357"/>
                  </a:lnTo>
                  <a:lnTo>
                    <a:pt x="451" y="357"/>
                  </a:lnTo>
                  <a:lnTo>
                    <a:pt x="454" y="357"/>
                  </a:lnTo>
                  <a:lnTo>
                    <a:pt x="456" y="359"/>
                  </a:lnTo>
                  <a:lnTo>
                    <a:pt x="461" y="359"/>
                  </a:lnTo>
                  <a:lnTo>
                    <a:pt x="465" y="359"/>
                  </a:lnTo>
                  <a:lnTo>
                    <a:pt x="470" y="359"/>
                  </a:lnTo>
                  <a:lnTo>
                    <a:pt x="473" y="359"/>
                  </a:lnTo>
                  <a:lnTo>
                    <a:pt x="477" y="359"/>
                  </a:lnTo>
                  <a:lnTo>
                    <a:pt x="482" y="359"/>
                  </a:lnTo>
                  <a:lnTo>
                    <a:pt x="484" y="359"/>
                  </a:lnTo>
                  <a:lnTo>
                    <a:pt x="489" y="359"/>
                  </a:lnTo>
                  <a:lnTo>
                    <a:pt x="494" y="357"/>
                  </a:lnTo>
                  <a:lnTo>
                    <a:pt x="496" y="357"/>
                  </a:lnTo>
                  <a:lnTo>
                    <a:pt x="501" y="357"/>
                  </a:lnTo>
                  <a:lnTo>
                    <a:pt x="506" y="354"/>
                  </a:lnTo>
                  <a:lnTo>
                    <a:pt x="508" y="352"/>
                  </a:lnTo>
                  <a:lnTo>
                    <a:pt x="513" y="352"/>
                  </a:lnTo>
                  <a:lnTo>
                    <a:pt x="515" y="350"/>
                  </a:lnTo>
                  <a:lnTo>
                    <a:pt x="517" y="347"/>
                  </a:lnTo>
                  <a:lnTo>
                    <a:pt x="522" y="345"/>
                  </a:lnTo>
                  <a:lnTo>
                    <a:pt x="527" y="343"/>
                  </a:lnTo>
                  <a:lnTo>
                    <a:pt x="527" y="340"/>
                  </a:lnTo>
                  <a:lnTo>
                    <a:pt x="529" y="340"/>
                  </a:lnTo>
                  <a:lnTo>
                    <a:pt x="534" y="335"/>
                  </a:lnTo>
                  <a:lnTo>
                    <a:pt x="536" y="333"/>
                  </a:lnTo>
                  <a:lnTo>
                    <a:pt x="539" y="331"/>
                  </a:lnTo>
                  <a:lnTo>
                    <a:pt x="541" y="328"/>
                  </a:lnTo>
                  <a:lnTo>
                    <a:pt x="543" y="326"/>
                  </a:lnTo>
                  <a:lnTo>
                    <a:pt x="546" y="321"/>
                  </a:lnTo>
                  <a:lnTo>
                    <a:pt x="548" y="319"/>
                  </a:lnTo>
                  <a:lnTo>
                    <a:pt x="548" y="314"/>
                  </a:lnTo>
                  <a:lnTo>
                    <a:pt x="551" y="312"/>
                  </a:lnTo>
                  <a:lnTo>
                    <a:pt x="551" y="309"/>
                  </a:lnTo>
                  <a:lnTo>
                    <a:pt x="553" y="305"/>
                  </a:lnTo>
                  <a:lnTo>
                    <a:pt x="553" y="302"/>
                  </a:lnTo>
                  <a:lnTo>
                    <a:pt x="555" y="298"/>
                  </a:lnTo>
                  <a:lnTo>
                    <a:pt x="555" y="293"/>
                  </a:lnTo>
                  <a:lnTo>
                    <a:pt x="555" y="288"/>
                  </a:lnTo>
                  <a:lnTo>
                    <a:pt x="555" y="286"/>
                  </a:lnTo>
                  <a:lnTo>
                    <a:pt x="555" y="283"/>
                  </a:lnTo>
                  <a:lnTo>
                    <a:pt x="555" y="281"/>
                  </a:lnTo>
                  <a:lnTo>
                    <a:pt x="553" y="279"/>
                  </a:lnTo>
                  <a:lnTo>
                    <a:pt x="553" y="276"/>
                  </a:lnTo>
                  <a:lnTo>
                    <a:pt x="553" y="274"/>
                  </a:lnTo>
                  <a:lnTo>
                    <a:pt x="551" y="272"/>
                  </a:lnTo>
                  <a:lnTo>
                    <a:pt x="551" y="269"/>
                  </a:lnTo>
                  <a:lnTo>
                    <a:pt x="551" y="267"/>
                  </a:lnTo>
                  <a:lnTo>
                    <a:pt x="551" y="265"/>
                  </a:lnTo>
                  <a:lnTo>
                    <a:pt x="548" y="265"/>
                  </a:lnTo>
                  <a:lnTo>
                    <a:pt x="548" y="260"/>
                  </a:lnTo>
                  <a:lnTo>
                    <a:pt x="546" y="257"/>
                  </a:lnTo>
                  <a:lnTo>
                    <a:pt x="543" y="255"/>
                  </a:lnTo>
                  <a:lnTo>
                    <a:pt x="543" y="253"/>
                  </a:lnTo>
                  <a:lnTo>
                    <a:pt x="541" y="250"/>
                  </a:lnTo>
                  <a:lnTo>
                    <a:pt x="539" y="250"/>
                  </a:lnTo>
                  <a:lnTo>
                    <a:pt x="539" y="248"/>
                  </a:lnTo>
                  <a:lnTo>
                    <a:pt x="536" y="246"/>
                  </a:lnTo>
                  <a:lnTo>
                    <a:pt x="534" y="243"/>
                  </a:lnTo>
                  <a:lnTo>
                    <a:pt x="532" y="241"/>
                  </a:lnTo>
                  <a:lnTo>
                    <a:pt x="529" y="239"/>
                  </a:lnTo>
                  <a:lnTo>
                    <a:pt x="532" y="239"/>
                  </a:lnTo>
                  <a:lnTo>
                    <a:pt x="534" y="239"/>
                  </a:lnTo>
                  <a:lnTo>
                    <a:pt x="539" y="236"/>
                  </a:lnTo>
                  <a:lnTo>
                    <a:pt x="543" y="234"/>
                  </a:lnTo>
                  <a:lnTo>
                    <a:pt x="546" y="234"/>
                  </a:lnTo>
                  <a:lnTo>
                    <a:pt x="548" y="231"/>
                  </a:lnTo>
                  <a:lnTo>
                    <a:pt x="551" y="231"/>
                  </a:lnTo>
                  <a:lnTo>
                    <a:pt x="551" y="229"/>
                  </a:lnTo>
                  <a:lnTo>
                    <a:pt x="555" y="229"/>
                  </a:lnTo>
                  <a:lnTo>
                    <a:pt x="555" y="227"/>
                  </a:lnTo>
                  <a:lnTo>
                    <a:pt x="558" y="227"/>
                  </a:lnTo>
                  <a:lnTo>
                    <a:pt x="560" y="224"/>
                  </a:lnTo>
                  <a:lnTo>
                    <a:pt x="562" y="222"/>
                  </a:lnTo>
                  <a:lnTo>
                    <a:pt x="565" y="220"/>
                  </a:lnTo>
                  <a:lnTo>
                    <a:pt x="567" y="217"/>
                  </a:lnTo>
                  <a:lnTo>
                    <a:pt x="569" y="217"/>
                  </a:lnTo>
                  <a:lnTo>
                    <a:pt x="569" y="213"/>
                  </a:lnTo>
                  <a:lnTo>
                    <a:pt x="572" y="213"/>
                  </a:lnTo>
                  <a:lnTo>
                    <a:pt x="574" y="210"/>
                  </a:lnTo>
                  <a:lnTo>
                    <a:pt x="576" y="208"/>
                  </a:lnTo>
                  <a:lnTo>
                    <a:pt x="576" y="205"/>
                  </a:lnTo>
                  <a:lnTo>
                    <a:pt x="579" y="203"/>
                  </a:lnTo>
                  <a:lnTo>
                    <a:pt x="581" y="201"/>
                  </a:lnTo>
                  <a:lnTo>
                    <a:pt x="581" y="198"/>
                  </a:lnTo>
                  <a:lnTo>
                    <a:pt x="581" y="196"/>
                  </a:lnTo>
                  <a:lnTo>
                    <a:pt x="584" y="194"/>
                  </a:lnTo>
                  <a:lnTo>
                    <a:pt x="586" y="191"/>
                  </a:lnTo>
                  <a:lnTo>
                    <a:pt x="586" y="189"/>
                  </a:lnTo>
                  <a:lnTo>
                    <a:pt x="586" y="187"/>
                  </a:lnTo>
                  <a:lnTo>
                    <a:pt x="588" y="184"/>
                  </a:lnTo>
                  <a:lnTo>
                    <a:pt x="588" y="179"/>
                  </a:lnTo>
                  <a:lnTo>
                    <a:pt x="591" y="177"/>
                  </a:lnTo>
                  <a:lnTo>
                    <a:pt x="591" y="172"/>
                  </a:lnTo>
                  <a:lnTo>
                    <a:pt x="591" y="170"/>
                  </a:lnTo>
                  <a:lnTo>
                    <a:pt x="591" y="165"/>
                  </a:lnTo>
                  <a:lnTo>
                    <a:pt x="591" y="163"/>
                  </a:lnTo>
                  <a:lnTo>
                    <a:pt x="591" y="158"/>
                  </a:lnTo>
                  <a:lnTo>
                    <a:pt x="591" y="156"/>
                  </a:lnTo>
                  <a:lnTo>
                    <a:pt x="591" y="151"/>
                  </a:lnTo>
                  <a:lnTo>
                    <a:pt x="591" y="146"/>
                  </a:lnTo>
                  <a:lnTo>
                    <a:pt x="591" y="144"/>
                  </a:lnTo>
                  <a:lnTo>
                    <a:pt x="588" y="139"/>
                  </a:lnTo>
                  <a:lnTo>
                    <a:pt x="588" y="137"/>
                  </a:lnTo>
                  <a:lnTo>
                    <a:pt x="586" y="135"/>
                  </a:lnTo>
                  <a:lnTo>
                    <a:pt x="586" y="130"/>
                  </a:lnTo>
                  <a:lnTo>
                    <a:pt x="584" y="128"/>
                  </a:lnTo>
                  <a:lnTo>
                    <a:pt x="581" y="125"/>
                  </a:lnTo>
                  <a:lnTo>
                    <a:pt x="579" y="120"/>
                  </a:lnTo>
                  <a:lnTo>
                    <a:pt x="576" y="118"/>
                  </a:lnTo>
                  <a:lnTo>
                    <a:pt x="576" y="116"/>
                  </a:lnTo>
                  <a:lnTo>
                    <a:pt x="572" y="113"/>
                  </a:lnTo>
                  <a:lnTo>
                    <a:pt x="572" y="111"/>
                  </a:lnTo>
                  <a:lnTo>
                    <a:pt x="569" y="109"/>
                  </a:lnTo>
                  <a:lnTo>
                    <a:pt x="565" y="106"/>
                  </a:lnTo>
                  <a:lnTo>
                    <a:pt x="562" y="104"/>
                  </a:lnTo>
                  <a:lnTo>
                    <a:pt x="560" y="102"/>
                  </a:lnTo>
                  <a:lnTo>
                    <a:pt x="555" y="102"/>
                  </a:lnTo>
                  <a:lnTo>
                    <a:pt x="553" y="99"/>
                  </a:lnTo>
                  <a:lnTo>
                    <a:pt x="551" y="97"/>
                  </a:lnTo>
                  <a:lnTo>
                    <a:pt x="548" y="97"/>
                  </a:lnTo>
                  <a:lnTo>
                    <a:pt x="543" y="94"/>
                  </a:lnTo>
                  <a:lnTo>
                    <a:pt x="539" y="92"/>
                  </a:lnTo>
                  <a:lnTo>
                    <a:pt x="536" y="92"/>
                  </a:lnTo>
                  <a:lnTo>
                    <a:pt x="534" y="92"/>
                  </a:lnTo>
                  <a:lnTo>
                    <a:pt x="532" y="92"/>
                  </a:lnTo>
                  <a:lnTo>
                    <a:pt x="529" y="92"/>
                  </a:lnTo>
                  <a:lnTo>
                    <a:pt x="527" y="92"/>
                  </a:lnTo>
                  <a:lnTo>
                    <a:pt x="525" y="92"/>
                  </a:lnTo>
                  <a:lnTo>
                    <a:pt x="522" y="92"/>
                  </a:lnTo>
                  <a:lnTo>
                    <a:pt x="525" y="90"/>
                  </a:lnTo>
                  <a:lnTo>
                    <a:pt x="525" y="87"/>
                  </a:lnTo>
                  <a:lnTo>
                    <a:pt x="525" y="85"/>
                  </a:lnTo>
                  <a:lnTo>
                    <a:pt x="525" y="83"/>
                  </a:lnTo>
                  <a:lnTo>
                    <a:pt x="522" y="80"/>
                  </a:lnTo>
                  <a:lnTo>
                    <a:pt x="522" y="78"/>
                  </a:lnTo>
                  <a:lnTo>
                    <a:pt x="522" y="76"/>
                  </a:lnTo>
                  <a:lnTo>
                    <a:pt x="522" y="71"/>
                  </a:lnTo>
                  <a:lnTo>
                    <a:pt x="520" y="66"/>
                  </a:lnTo>
                  <a:lnTo>
                    <a:pt x="517" y="64"/>
                  </a:lnTo>
                  <a:lnTo>
                    <a:pt x="517" y="59"/>
                  </a:lnTo>
                  <a:lnTo>
                    <a:pt x="513" y="54"/>
                  </a:lnTo>
                  <a:lnTo>
                    <a:pt x="510" y="50"/>
                  </a:lnTo>
                  <a:lnTo>
                    <a:pt x="508" y="47"/>
                  </a:lnTo>
                  <a:lnTo>
                    <a:pt x="506" y="42"/>
                  </a:lnTo>
                  <a:lnTo>
                    <a:pt x="501" y="38"/>
                  </a:lnTo>
                  <a:lnTo>
                    <a:pt x="496" y="35"/>
                  </a:lnTo>
                  <a:lnTo>
                    <a:pt x="491" y="33"/>
                  </a:lnTo>
                  <a:lnTo>
                    <a:pt x="489" y="31"/>
                  </a:lnTo>
                  <a:lnTo>
                    <a:pt x="484" y="26"/>
                  </a:lnTo>
                  <a:lnTo>
                    <a:pt x="480" y="21"/>
                  </a:lnTo>
                  <a:lnTo>
                    <a:pt x="473" y="21"/>
                  </a:lnTo>
                  <a:lnTo>
                    <a:pt x="468" y="16"/>
                  </a:lnTo>
                  <a:lnTo>
                    <a:pt x="463" y="14"/>
                  </a:lnTo>
                  <a:lnTo>
                    <a:pt x="456" y="12"/>
                  </a:lnTo>
                  <a:lnTo>
                    <a:pt x="451" y="9"/>
                  </a:lnTo>
                  <a:lnTo>
                    <a:pt x="444" y="9"/>
                  </a:lnTo>
                  <a:lnTo>
                    <a:pt x="437" y="7"/>
                  </a:lnTo>
                  <a:lnTo>
                    <a:pt x="432" y="5"/>
                  </a:lnTo>
                  <a:lnTo>
                    <a:pt x="425" y="5"/>
                  </a:lnTo>
                  <a:lnTo>
                    <a:pt x="418" y="2"/>
                  </a:lnTo>
                  <a:lnTo>
                    <a:pt x="411" y="0"/>
                  </a:lnTo>
                  <a:lnTo>
                    <a:pt x="404" y="0"/>
                  </a:lnTo>
                  <a:lnTo>
                    <a:pt x="399" y="0"/>
                  </a:lnTo>
                  <a:lnTo>
                    <a:pt x="390" y="0"/>
                  </a:lnTo>
                  <a:lnTo>
                    <a:pt x="383" y="0"/>
                  </a:lnTo>
                  <a:lnTo>
                    <a:pt x="376" y="0"/>
                  </a:lnTo>
                  <a:lnTo>
                    <a:pt x="371" y="0"/>
                  </a:lnTo>
                  <a:lnTo>
                    <a:pt x="362" y="0"/>
                  </a:lnTo>
                  <a:lnTo>
                    <a:pt x="359" y="0"/>
                  </a:lnTo>
                  <a:lnTo>
                    <a:pt x="354" y="0"/>
                  </a:lnTo>
                  <a:lnTo>
                    <a:pt x="352" y="0"/>
                  </a:lnTo>
                  <a:lnTo>
                    <a:pt x="350" y="0"/>
                  </a:lnTo>
                  <a:lnTo>
                    <a:pt x="345" y="2"/>
                  </a:lnTo>
                  <a:lnTo>
                    <a:pt x="340" y="2"/>
                  </a:lnTo>
                  <a:lnTo>
                    <a:pt x="338" y="2"/>
                  </a:lnTo>
                  <a:lnTo>
                    <a:pt x="336" y="5"/>
                  </a:lnTo>
                  <a:lnTo>
                    <a:pt x="331" y="5"/>
                  </a:lnTo>
                  <a:lnTo>
                    <a:pt x="328" y="5"/>
                  </a:lnTo>
                  <a:lnTo>
                    <a:pt x="326" y="5"/>
                  </a:lnTo>
                  <a:lnTo>
                    <a:pt x="321" y="7"/>
                  </a:lnTo>
                  <a:lnTo>
                    <a:pt x="319" y="7"/>
                  </a:lnTo>
                  <a:lnTo>
                    <a:pt x="314" y="9"/>
                  </a:lnTo>
                  <a:lnTo>
                    <a:pt x="312" y="9"/>
                  </a:lnTo>
                  <a:lnTo>
                    <a:pt x="310" y="9"/>
                  </a:lnTo>
                  <a:lnTo>
                    <a:pt x="307" y="12"/>
                  </a:lnTo>
                  <a:lnTo>
                    <a:pt x="305" y="12"/>
                  </a:lnTo>
                  <a:lnTo>
                    <a:pt x="302" y="12"/>
                  </a:lnTo>
                  <a:lnTo>
                    <a:pt x="298" y="14"/>
                  </a:lnTo>
                  <a:lnTo>
                    <a:pt x="295" y="16"/>
                  </a:lnTo>
                  <a:lnTo>
                    <a:pt x="293" y="16"/>
                  </a:lnTo>
                  <a:lnTo>
                    <a:pt x="291" y="19"/>
                  </a:lnTo>
                  <a:lnTo>
                    <a:pt x="288" y="21"/>
                  </a:lnTo>
                  <a:lnTo>
                    <a:pt x="286" y="21"/>
                  </a:lnTo>
                  <a:lnTo>
                    <a:pt x="284" y="21"/>
                  </a:lnTo>
                  <a:lnTo>
                    <a:pt x="281" y="24"/>
                  </a:lnTo>
                  <a:lnTo>
                    <a:pt x="279" y="26"/>
                  </a:lnTo>
                  <a:lnTo>
                    <a:pt x="277" y="26"/>
                  </a:lnTo>
                  <a:lnTo>
                    <a:pt x="274" y="28"/>
                  </a:lnTo>
                  <a:lnTo>
                    <a:pt x="272" y="31"/>
                  </a:lnTo>
                  <a:lnTo>
                    <a:pt x="269" y="31"/>
                  </a:lnTo>
                  <a:close/>
                </a:path>
              </a:pathLst>
            </a:custGeom>
            <a:solidFill>
              <a:srgbClr val="99CCFF"/>
            </a:solidFill>
            <a:ln w="9525">
              <a:noFill/>
              <a:round/>
              <a:headEnd/>
              <a:tailEnd/>
            </a:ln>
          </p:spPr>
          <p:txBody>
            <a:bodyPr/>
            <a:lstStyle/>
            <a:p>
              <a:endParaRPr lang="zh-CN" altLang="en-US">
                <a:latin typeface="微软雅黑" pitchFamily="34" charset="-122"/>
                <a:ea typeface="微软雅黑" pitchFamily="34" charset="-122"/>
              </a:endParaRPr>
            </a:p>
          </p:txBody>
        </p:sp>
      </p:grpSp>
      <p:pic>
        <p:nvPicPr>
          <p:cNvPr id="208" name="Picture 50" descr="04"/>
          <p:cNvPicPr>
            <a:picLocks noChangeAspect="1" noChangeArrowheads="1"/>
          </p:cNvPicPr>
          <p:nvPr/>
        </p:nvPicPr>
        <p:blipFill>
          <a:blip r:embed="rId11" cstate="print"/>
          <a:srcRect/>
          <a:stretch>
            <a:fillRect/>
          </a:stretch>
        </p:blipFill>
        <p:spPr bwMode="auto">
          <a:xfrm>
            <a:off x="5292652" y="1762294"/>
            <a:ext cx="390525" cy="201215"/>
          </a:xfrm>
          <a:prstGeom prst="rect">
            <a:avLst/>
          </a:prstGeom>
          <a:noFill/>
          <a:ln w="9525">
            <a:noFill/>
            <a:miter lim="800000"/>
            <a:headEnd/>
            <a:tailEnd/>
          </a:ln>
        </p:spPr>
      </p:pic>
      <p:pic>
        <p:nvPicPr>
          <p:cNvPr id="209" name="Picture 50" descr="04"/>
          <p:cNvPicPr>
            <a:picLocks noChangeAspect="1" noChangeArrowheads="1"/>
          </p:cNvPicPr>
          <p:nvPr/>
        </p:nvPicPr>
        <p:blipFill>
          <a:blip r:embed="rId11" cstate="print"/>
          <a:srcRect/>
          <a:stretch>
            <a:fillRect/>
          </a:stretch>
        </p:blipFill>
        <p:spPr bwMode="auto">
          <a:xfrm>
            <a:off x="5653014" y="2031375"/>
            <a:ext cx="390525" cy="201215"/>
          </a:xfrm>
          <a:prstGeom prst="rect">
            <a:avLst/>
          </a:prstGeom>
          <a:noFill/>
          <a:ln w="9525">
            <a:noFill/>
            <a:miter lim="800000"/>
            <a:headEnd/>
            <a:tailEnd/>
          </a:ln>
        </p:spPr>
      </p:pic>
      <p:pic>
        <p:nvPicPr>
          <p:cNvPr id="210" name="Picture 50" descr="04"/>
          <p:cNvPicPr>
            <a:picLocks noChangeAspect="1" noChangeArrowheads="1"/>
          </p:cNvPicPr>
          <p:nvPr/>
        </p:nvPicPr>
        <p:blipFill>
          <a:blip r:embed="rId11" cstate="print"/>
          <a:srcRect/>
          <a:stretch>
            <a:fillRect/>
          </a:stretch>
        </p:blipFill>
        <p:spPr bwMode="auto">
          <a:xfrm>
            <a:off x="4789414" y="2086144"/>
            <a:ext cx="390525" cy="201215"/>
          </a:xfrm>
          <a:prstGeom prst="rect">
            <a:avLst/>
          </a:prstGeom>
          <a:noFill/>
          <a:ln w="9525">
            <a:noFill/>
            <a:miter lim="800000"/>
            <a:headEnd/>
            <a:tailEnd/>
          </a:ln>
        </p:spPr>
      </p:pic>
      <p:sp>
        <p:nvSpPr>
          <p:cNvPr id="212" name="Line 87"/>
          <p:cNvSpPr>
            <a:spLocks noChangeShapeType="1"/>
          </p:cNvSpPr>
          <p:nvPr/>
        </p:nvSpPr>
        <p:spPr bwMode="auto">
          <a:xfrm>
            <a:off x="2482776" y="1392008"/>
            <a:ext cx="431800" cy="161925"/>
          </a:xfrm>
          <a:prstGeom prst="line">
            <a:avLst/>
          </a:prstGeom>
          <a:noFill/>
          <a:ln w="9525">
            <a:solidFill>
              <a:schemeClr val="tx1"/>
            </a:solidFill>
            <a:round/>
            <a:headEnd/>
            <a:tailEnd/>
          </a:ln>
        </p:spPr>
        <p:txBody>
          <a:bodyPr lIns="79200" tIns="39600" rIns="79200" bIns="39600">
            <a:spAutoFit/>
          </a:bodyPr>
          <a:lstStyle/>
          <a:p>
            <a:endParaRPr lang="zh-CN" altLang="en-US">
              <a:latin typeface="微软雅黑" pitchFamily="34" charset="-122"/>
              <a:ea typeface="微软雅黑" pitchFamily="34" charset="-122"/>
            </a:endParaRPr>
          </a:p>
        </p:txBody>
      </p:sp>
      <p:pic>
        <p:nvPicPr>
          <p:cNvPr id="215" name="Picture 31" descr="图片157"/>
          <p:cNvPicPr>
            <a:picLocks noChangeAspect="1" noChangeArrowheads="1"/>
          </p:cNvPicPr>
          <p:nvPr/>
        </p:nvPicPr>
        <p:blipFill>
          <a:blip r:embed="rId5" cstate="print"/>
          <a:srcRect/>
          <a:stretch>
            <a:fillRect/>
          </a:stretch>
        </p:blipFill>
        <p:spPr bwMode="auto">
          <a:xfrm>
            <a:off x="1115938" y="2307599"/>
            <a:ext cx="431800" cy="257175"/>
          </a:xfrm>
          <a:prstGeom prst="rect">
            <a:avLst/>
          </a:prstGeom>
          <a:noFill/>
          <a:ln w="9525">
            <a:noFill/>
            <a:miter lim="800000"/>
            <a:headEnd/>
            <a:tailEnd/>
          </a:ln>
        </p:spPr>
      </p:pic>
      <p:grpSp>
        <p:nvGrpSpPr>
          <p:cNvPr id="11" name="Group 32"/>
          <p:cNvGrpSpPr>
            <a:grpSpLocks/>
          </p:cNvGrpSpPr>
          <p:nvPr/>
        </p:nvGrpSpPr>
        <p:grpSpPr bwMode="auto">
          <a:xfrm rot="3654703">
            <a:off x="1723753" y="2163732"/>
            <a:ext cx="194072" cy="384175"/>
            <a:chOff x="616" y="3332"/>
            <a:chExt cx="99" cy="120"/>
          </a:xfrm>
        </p:grpSpPr>
        <p:sp>
          <p:nvSpPr>
            <p:cNvPr id="217" name="Arc 33"/>
            <p:cNvSpPr>
              <a:spLocks/>
            </p:cNvSpPr>
            <p:nvPr/>
          </p:nvSpPr>
          <p:spPr bwMode="auto">
            <a:xfrm rot="-1879614">
              <a:off x="632" y="3373"/>
              <a:ext cx="71" cy="5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sp>
          <p:nvSpPr>
            <p:cNvPr id="218" name="Arc 34"/>
            <p:cNvSpPr>
              <a:spLocks/>
            </p:cNvSpPr>
            <p:nvPr/>
          </p:nvSpPr>
          <p:spPr bwMode="auto">
            <a:xfrm rot="-1879614">
              <a:off x="616" y="3332"/>
              <a:ext cx="99" cy="7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sp>
          <p:nvSpPr>
            <p:cNvPr id="219" name="Arc 35"/>
            <p:cNvSpPr>
              <a:spLocks/>
            </p:cNvSpPr>
            <p:nvPr/>
          </p:nvSpPr>
          <p:spPr bwMode="auto">
            <a:xfrm rot="-1879614">
              <a:off x="649" y="3414"/>
              <a:ext cx="42" cy="3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grpSp>
      <p:sp>
        <p:nvSpPr>
          <p:cNvPr id="220" name="Line 74"/>
          <p:cNvSpPr>
            <a:spLocks noChangeShapeType="1"/>
          </p:cNvSpPr>
          <p:nvPr/>
        </p:nvSpPr>
        <p:spPr bwMode="auto">
          <a:xfrm>
            <a:off x="3203502" y="1607512"/>
            <a:ext cx="503237" cy="377428"/>
          </a:xfrm>
          <a:prstGeom prst="line">
            <a:avLst/>
          </a:prstGeom>
          <a:noFill/>
          <a:ln w="9525">
            <a:solidFill>
              <a:schemeClr val="tx1"/>
            </a:solidFill>
            <a:round/>
            <a:headEnd/>
            <a:tailEnd/>
          </a:ln>
        </p:spPr>
        <p:txBody>
          <a:bodyPr lIns="79200" tIns="39600" rIns="79200" bIns="39600">
            <a:spAutoFit/>
          </a:bodyPr>
          <a:lstStyle/>
          <a:p>
            <a:endParaRPr lang="zh-CN" altLang="en-US">
              <a:latin typeface="微软雅黑" pitchFamily="34" charset="-122"/>
              <a:ea typeface="微软雅黑" pitchFamily="34" charset="-122"/>
            </a:endParaRPr>
          </a:p>
        </p:txBody>
      </p:sp>
      <p:sp>
        <p:nvSpPr>
          <p:cNvPr id="221" name="Line 74"/>
          <p:cNvSpPr>
            <a:spLocks noChangeShapeType="1"/>
          </p:cNvSpPr>
          <p:nvPr/>
        </p:nvSpPr>
        <p:spPr bwMode="auto">
          <a:xfrm>
            <a:off x="3203502" y="1984940"/>
            <a:ext cx="503237" cy="54769"/>
          </a:xfrm>
          <a:prstGeom prst="line">
            <a:avLst/>
          </a:prstGeom>
          <a:noFill/>
          <a:ln w="9525">
            <a:solidFill>
              <a:schemeClr val="tx1"/>
            </a:solidFill>
            <a:round/>
            <a:headEnd/>
            <a:tailEnd/>
          </a:ln>
        </p:spPr>
        <p:txBody>
          <a:bodyPr lIns="79200" tIns="39600" rIns="79200" bIns="39600">
            <a:spAutoFit/>
          </a:bodyPr>
          <a:lstStyle/>
          <a:p>
            <a:endParaRPr lang="zh-CN" altLang="en-US">
              <a:latin typeface="微软雅黑" pitchFamily="34" charset="-122"/>
              <a:ea typeface="微软雅黑" pitchFamily="34" charset="-122"/>
            </a:endParaRPr>
          </a:p>
        </p:txBody>
      </p:sp>
      <p:pic>
        <p:nvPicPr>
          <p:cNvPr id="222" name="Picture 31" descr="图片157"/>
          <p:cNvPicPr>
            <a:picLocks noChangeAspect="1" noChangeArrowheads="1"/>
          </p:cNvPicPr>
          <p:nvPr/>
        </p:nvPicPr>
        <p:blipFill>
          <a:blip r:embed="rId5" cstate="print"/>
          <a:srcRect/>
          <a:stretch>
            <a:fillRect/>
          </a:stretch>
        </p:blipFill>
        <p:spPr bwMode="auto">
          <a:xfrm>
            <a:off x="1115938" y="1241990"/>
            <a:ext cx="431800" cy="257175"/>
          </a:xfrm>
          <a:prstGeom prst="rect">
            <a:avLst/>
          </a:prstGeom>
          <a:noFill/>
          <a:ln w="9525">
            <a:noFill/>
            <a:miter lim="800000"/>
            <a:headEnd/>
            <a:tailEnd/>
          </a:ln>
        </p:spPr>
      </p:pic>
      <p:grpSp>
        <p:nvGrpSpPr>
          <p:cNvPr id="12" name="Group 32"/>
          <p:cNvGrpSpPr>
            <a:grpSpLocks/>
          </p:cNvGrpSpPr>
          <p:nvPr/>
        </p:nvGrpSpPr>
        <p:grpSpPr bwMode="auto">
          <a:xfrm rot="3654703">
            <a:off x="1723753" y="1098123"/>
            <a:ext cx="194072" cy="384175"/>
            <a:chOff x="616" y="3332"/>
            <a:chExt cx="99" cy="120"/>
          </a:xfrm>
        </p:grpSpPr>
        <p:sp>
          <p:nvSpPr>
            <p:cNvPr id="224" name="Arc 33"/>
            <p:cNvSpPr>
              <a:spLocks/>
            </p:cNvSpPr>
            <p:nvPr/>
          </p:nvSpPr>
          <p:spPr bwMode="auto">
            <a:xfrm rot="-1879614">
              <a:off x="632" y="3373"/>
              <a:ext cx="71" cy="5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sp>
          <p:nvSpPr>
            <p:cNvPr id="225" name="Arc 34"/>
            <p:cNvSpPr>
              <a:spLocks/>
            </p:cNvSpPr>
            <p:nvPr/>
          </p:nvSpPr>
          <p:spPr bwMode="auto">
            <a:xfrm rot="-1879614">
              <a:off x="616" y="3332"/>
              <a:ext cx="99" cy="7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sp>
          <p:nvSpPr>
            <p:cNvPr id="226" name="Arc 35"/>
            <p:cNvSpPr>
              <a:spLocks/>
            </p:cNvSpPr>
            <p:nvPr/>
          </p:nvSpPr>
          <p:spPr bwMode="auto">
            <a:xfrm rot="-1879614">
              <a:off x="649" y="3414"/>
              <a:ext cx="42" cy="3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9900"/>
              </a:solidFill>
              <a:round/>
              <a:headEnd/>
              <a:tailEnd/>
            </a:ln>
          </p:spPr>
          <p:txBody>
            <a:bodyPr wrap="none" anchor="ctr"/>
            <a:lstStyle/>
            <a:p>
              <a:endParaRPr lang="zh-CN" altLang="en-US">
                <a:latin typeface="微软雅黑" pitchFamily="34" charset="-122"/>
                <a:ea typeface="微软雅黑" pitchFamily="34" charset="-122"/>
              </a:endParaRPr>
            </a:p>
          </p:txBody>
        </p:sp>
      </p:grpSp>
      <p:sp>
        <p:nvSpPr>
          <p:cNvPr id="227" name="矩形 226"/>
          <p:cNvSpPr/>
          <p:nvPr/>
        </p:nvSpPr>
        <p:spPr bwMode="auto">
          <a:xfrm>
            <a:off x="2843138" y="851465"/>
            <a:ext cx="1296988" cy="1944291"/>
          </a:xfrm>
          <a:prstGeom prst="rect">
            <a:avLst/>
          </a:prstGeom>
          <a:noFill/>
          <a:ln w="19050">
            <a:solidFill>
              <a:srgbClr val="0000FF"/>
            </a:solidFill>
            <a:prstDash val="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6692" tIns="53346" rIns="106692" bIns="53346"/>
          <a:lstStyle/>
          <a:p>
            <a:pPr>
              <a:defRPr/>
            </a:pPr>
            <a:endParaRPr lang="zh-CN" altLang="en-US">
              <a:solidFill>
                <a:srgbClr val="000000"/>
              </a:solidFill>
              <a:latin typeface="微软雅黑" pitchFamily="34" charset="-122"/>
              <a:ea typeface="微软雅黑" pitchFamily="34" charset="-122"/>
            </a:endParaRPr>
          </a:p>
        </p:txBody>
      </p:sp>
      <p:sp>
        <p:nvSpPr>
          <p:cNvPr id="228" name="Text Box 85"/>
          <p:cNvSpPr txBox="1">
            <a:spLocks noChangeArrowheads="1"/>
          </p:cNvSpPr>
          <p:nvPr/>
        </p:nvSpPr>
        <p:spPr bwMode="auto">
          <a:xfrm>
            <a:off x="2924968" y="2334118"/>
            <a:ext cx="1152525" cy="449305"/>
          </a:xfrm>
          <a:prstGeom prst="rect">
            <a:avLst/>
          </a:prstGeom>
          <a:noFill/>
          <a:ln w="9525" algn="ctr">
            <a:noFill/>
            <a:miter lim="800000"/>
            <a:headEnd/>
            <a:tailEnd/>
          </a:ln>
        </p:spPr>
        <p:txBody>
          <a:bodyPr lIns="79200" tIns="39600" rIns="79200" bIns="39600">
            <a:spAutoFit/>
          </a:bodyPr>
          <a:lstStyle/>
          <a:p>
            <a:pPr defTabSz="801688">
              <a:spcBef>
                <a:spcPct val="50000"/>
              </a:spcBef>
            </a:pPr>
            <a:r>
              <a:rPr lang="en-US" altLang="zh-CN" sz="1200" b="1" dirty="0">
                <a:solidFill>
                  <a:srgbClr val="000000"/>
                </a:solidFill>
                <a:latin typeface="微软雅黑" pitchFamily="34" charset="-122"/>
                <a:ea typeface="微软雅黑" pitchFamily="34" charset="-122"/>
              </a:rPr>
              <a:t>AC</a:t>
            </a:r>
            <a:r>
              <a:rPr lang="zh-CN" altLang="en-US" sz="1200" b="1" dirty="0">
                <a:solidFill>
                  <a:srgbClr val="000000"/>
                </a:solidFill>
                <a:latin typeface="微软雅黑" pitchFamily="34" charset="-122"/>
                <a:ea typeface="微软雅黑" pitchFamily="34" charset="-122"/>
              </a:rPr>
              <a:t>双链路上行备份组网</a:t>
            </a:r>
            <a:endParaRPr lang="en-US" altLang="zh-CN" sz="1200" b="1" dirty="0">
              <a:solidFill>
                <a:srgbClr val="000000"/>
              </a:solidFill>
              <a:latin typeface="微软雅黑" pitchFamily="34" charset="-122"/>
              <a:ea typeface="微软雅黑" pitchFamily="34" charset="-122"/>
            </a:endParaRPr>
          </a:p>
        </p:txBody>
      </p:sp>
      <p:sp>
        <p:nvSpPr>
          <p:cNvPr id="229" name="AutoShape 20"/>
          <p:cNvSpPr>
            <a:spLocks noChangeArrowheads="1"/>
          </p:cNvSpPr>
          <p:nvPr/>
        </p:nvSpPr>
        <p:spPr bwMode="auto">
          <a:xfrm>
            <a:off x="6585733" y="2934924"/>
            <a:ext cx="2167741" cy="1551351"/>
          </a:xfrm>
          <a:prstGeom prst="roundRect">
            <a:avLst>
              <a:gd name="adj" fmla="val 3134"/>
            </a:avLst>
          </a:prstGeom>
          <a:gradFill rotWithShape="1">
            <a:gsLst>
              <a:gs pos="0">
                <a:srgbClr val="DDDDDD">
                  <a:gamma/>
                  <a:tint val="0"/>
                  <a:invGamma/>
                </a:srgbClr>
              </a:gs>
              <a:gs pos="100000">
                <a:srgbClr val="DDDDDD"/>
              </a:gs>
            </a:gsLst>
            <a:lin ang="2700000" scaled="1"/>
          </a:gradFill>
          <a:ln w="9525" algn="ctr">
            <a:solidFill>
              <a:srgbClr val="777777"/>
            </a:solidFill>
            <a:round/>
            <a:headEnd/>
            <a:tailEnd/>
          </a:ln>
          <a:effectLst>
            <a:outerShdw dist="35921" dir="2700000" algn="ctr" rotWithShape="0">
              <a:srgbClr val="808080">
                <a:alpha val="50000"/>
              </a:srgbClr>
            </a:outerShdw>
          </a:effectLst>
        </p:spPr>
        <p:txBody>
          <a:bodyPr lIns="83360" tIns="41679" rIns="83360" bIns="41679"/>
          <a:lstStyle/>
          <a:p>
            <a:pPr marL="180975" indent="-180975" defTabSz="835025">
              <a:lnSpc>
                <a:spcPct val="150000"/>
              </a:lnSpc>
              <a:buClr>
                <a:srgbClr val="800000"/>
              </a:buClr>
              <a:buSzPct val="80000"/>
            </a:pPr>
            <a:r>
              <a:rPr lang="zh-CN" altLang="en-US" sz="1400" b="1" dirty="0" smtClean="0">
                <a:solidFill>
                  <a:srgbClr val="990000"/>
                </a:solidFill>
                <a:latin typeface="微软雅黑" pitchFamily="34" charset="-122"/>
                <a:ea typeface="微软雅黑" pitchFamily="34" charset="-122"/>
                <a:cs typeface="Arial Unicode MS" pitchFamily="34" charset="-122"/>
              </a:rPr>
              <a:t>客</a:t>
            </a:r>
            <a:r>
              <a:rPr lang="zh-CN" altLang="en-US" sz="1400" b="1" dirty="0">
                <a:solidFill>
                  <a:srgbClr val="990000"/>
                </a:solidFill>
                <a:latin typeface="微软雅黑" pitchFamily="34" charset="-122"/>
                <a:ea typeface="微软雅黑" pitchFamily="34" charset="-122"/>
                <a:cs typeface="Arial Unicode MS" pitchFamily="34" charset="-122"/>
              </a:rPr>
              <a:t>户价值</a:t>
            </a:r>
            <a:r>
              <a:rPr lang="en-US" altLang="zh-CN" sz="1400" b="1" dirty="0">
                <a:solidFill>
                  <a:srgbClr val="990000"/>
                </a:solidFill>
                <a:latin typeface="微软雅黑" pitchFamily="34" charset="-122"/>
                <a:ea typeface="微软雅黑" pitchFamily="34" charset="-122"/>
                <a:cs typeface="Arial Unicode MS" pitchFamily="34" charset="-122"/>
              </a:rPr>
              <a:t>:</a:t>
            </a:r>
          </a:p>
          <a:p>
            <a:pPr marL="180975" indent="-180975" defTabSz="835025">
              <a:lnSpc>
                <a:spcPct val="150000"/>
              </a:lnSpc>
              <a:buClr>
                <a:schemeClr val="tx2"/>
              </a:buClr>
              <a:buSzPct val="80000"/>
              <a:buFont typeface="Wingdings" pitchFamily="2" charset="2"/>
              <a:buChar char="n"/>
            </a:pPr>
            <a:r>
              <a:rPr lang="en-US" altLang="zh-CN" sz="1000" dirty="0" smtClean="0">
                <a:solidFill>
                  <a:srgbClr val="000000"/>
                </a:solidFill>
                <a:latin typeface="微软雅黑" pitchFamily="34" charset="-122"/>
                <a:ea typeface="微软雅黑" pitchFamily="34" charset="-122"/>
              </a:rPr>
              <a:t>AC</a:t>
            </a:r>
            <a:r>
              <a:rPr lang="zh-CN" altLang="en-US" sz="1000" dirty="0">
                <a:solidFill>
                  <a:srgbClr val="000000"/>
                </a:solidFill>
                <a:latin typeface="微软雅黑" pitchFamily="34" charset="-122"/>
                <a:ea typeface="微软雅黑" pitchFamily="34" charset="-122"/>
              </a:rPr>
              <a:t>切换过</a:t>
            </a:r>
            <a:r>
              <a:rPr lang="zh-CN" altLang="en-US" sz="1000" dirty="0" smtClean="0">
                <a:solidFill>
                  <a:srgbClr val="000000"/>
                </a:solidFill>
                <a:latin typeface="微软雅黑" pitchFamily="34" charset="-122"/>
                <a:ea typeface="微软雅黑" pitchFamily="34" charset="-122"/>
              </a:rPr>
              <a:t>程用</a:t>
            </a:r>
            <a:r>
              <a:rPr lang="zh-CN" altLang="en-US" sz="1000" dirty="0">
                <a:solidFill>
                  <a:srgbClr val="000000"/>
                </a:solidFill>
                <a:latin typeface="微软雅黑" pitchFamily="34" charset="-122"/>
                <a:ea typeface="微软雅黑" pitchFamily="34" charset="-122"/>
              </a:rPr>
              <a:t>户业</a:t>
            </a:r>
            <a:r>
              <a:rPr lang="zh-CN" altLang="en-US" sz="1000" dirty="0" smtClean="0">
                <a:solidFill>
                  <a:srgbClr val="000000"/>
                </a:solidFill>
                <a:latin typeface="微软雅黑" pitchFamily="34" charset="-122"/>
                <a:ea typeface="微软雅黑" pitchFamily="34" charset="-122"/>
              </a:rPr>
              <a:t>务零中断；</a:t>
            </a:r>
            <a:endParaRPr lang="en-US" altLang="zh-CN" sz="1000" dirty="0" smtClean="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smtClean="0">
                <a:solidFill>
                  <a:srgbClr val="000000"/>
                </a:solidFill>
                <a:latin typeface="微软雅黑" pitchFamily="34" charset="-122"/>
                <a:ea typeface="微软雅黑" pitchFamily="34" charset="-122"/>
              </a:rPr>
              <a:t>两</a:t>
            </a:r>
            <a:r>
              <a:rPr lang="zh-CN" altLang="en-US" sz="1000" dirty="0">
                <a:solidFill>
                  <a:srgbClr val="000000"/>
                </a:solidFill>
                <a:latin typeface="微软雅黑" pitchFamily="34" charset="-122"/>
                <a:ea typeface="微软雅黑" pitchFamily="34" charset="-122"/>
              </a:rPr>
              <a:t>台</a:t>
            </a:r>
            <a:r>
              <a:rPr lang="en-US" altLang="zh-CN" sz="1000" dirty="0">
                <a:solidFill>
                  <a:srgbClr val="000000"/>
                </a:solidFill>
                <a:latin typeface="微软雅黑" pitchFamily="34" charset="-122"/>
                <a:ea typeface="微软雅黑" pitchFamily="34" charset="-122"/>
              </a:rPr>
              <a:t>AC</a:t>
            </a:r>
            <a:r>
              <a:rPr lang="zh-CN" altLang="en-US" sz="1000" dirty="0">
                <a:solidFill>
                  <a:srgbClr val="000000"/>
                </a:solidFill>
                <a:latin typeface="微软雅黑" pitchFamily="34" charset="-122"/>
                <a:ea typeface="微软雅黑" pitchFamily="34" charset="-122"/>
              </a:rPr>
              <a:t>互为主备，最大程度上保证</a:t>
            </a:r>
            <a:r>
              <a:rPr lang="en-US" altLang="zh-CN" sz="1000" dirty="0">
                <a:solidFill>
                  <a:srgbClr val="000000"/>
                </a:solidFill>
                <a:latin typeface="微软雅黑" pitchFamily="34" charset="-122"/>
                <a:ea typeface="微软雅黑" pitchFamily="34" charset="-122"/>
              </a:rPr>
              <a:t>AC</a:t>
            </a:r>
            <a:r>
              <a:rPr lang="zh-CN" altLang="en-US" sz="1000" dirty="0">
                <a:solidFill>
                  <a:srgbClr val="000000"/>
                </a:solidFill>
                <a:latin typeface="微软雅黑" pitchFamily="34" charset="-122"/>
                <a:ea typeface="微软雅黑" pitchFamily="34" charset="-122"/>
              </a:rPr>
              <a:t>可靠</a:t>
            </a:r>
            <a:r>
              <a:rPr lang="zh-CN" altLang="en-US" sz="1000" dirty="0" smtClean="0">
                <a:solidFill>
                  <a:srgbClr val="000000"/>
                </a:solidFill>
                <a:latin typeface="微软雅黑" pitchFamily="34" charset="-122"/>
                <a:ea typeface="微软雅黑" pitchFamily="34" charset="-122"/>
              </a:rPr>
              <a:t>性；</a:t>
            </a:r>
            <a:endParaRPr lang="en-US" altLang="zh-CN" sz="1000" dirty="0" smtClean="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smtClean="0">
                <a:solidFill>
                  <a:srgbClr val="000000"/>
                </a:solidFill>
                <a:latin typeface="微软雅黑" pitchFamily="34" charset="-122"/>
                <a:ea typeface="微软雅黑" pitchFamily="34" charset="-122"/>
              </a:rPr>
              <a:t>解决</a:t>
            </a:r>
            <a:r>
              <a:rPr lang="en-US" altLang="zh-CN" sz="1000" dirty="0" smtClean="0">
                <a:solidFill>
                  <a:srgbClr val="000000"/>
                </a:solidFill>
                <a:latin typeface="微软雅黑" pitchFamily="34" charset="-122"/>
                <a:ea typeface="微软雅黑" pitchFamily="34" charset="-122"/>
              </a:rPr>
              <a:t>AC</a:t>
            </a:r>
            <a:r>
              <a:rPr lang="zh-CN" altLang="en-US" sz="1000" dirty="0" smtClean="0">
                <a:solidFill>
                  <a:srgbClr val="000000"/>
                </a:solidFill>
                <a:latin typeface="微软雅黑" pitchFamily="34" charset="-122"/>
                <a:ea typeface="微软雅黑" pitchFamily="34" charset="-122"/>
              </a:rPr>
              <a:t>单点故障问题，确保数据可靠传输；</a:t>
            </a:r>
            <a:endParaRPr lang="en-US" altLang="zh-CN" sz="1000" dirty="0" smtClean="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endParaRPr lang="en-US" altLang="zh-CN" sz="1000" dirty="0" smtClean="0">
              <a:solidFill>
                <a:srgbClr val="000000"/>
              </a:solidFill>
              <a:latin typeface="微软雅黑" pitchFamily="34" charset="-122"/>
              <a:ea typeface="微软雅黑" pitchFamily="34" charset="-122"/>
            </a:endParaRPr>
          </a:p>
        </p:txBody>
      </p:sp>
      <p:sp>
        <p:nvSpPr>
          <p:cNvPr id="230" name="AutoShape 20"/>
          <p:cNvSpPr>
            <a:spLocks noChangeArrowheads="1"/>
          </p:cNvSpPr>
          <p:nvPr/>
        </p:nvSpPr>
        <p:spPr bwMode="auto">
          <a:xfrm>
            <a:off x="4541178" y="2934925"/>
            <a:ext cx="1952091" cy="1565156"/>
          </a:xfrm>
          <a:prstGeom prst="roundRect">
            <a:avLst>
              <a:gd name="adj" fmla="val 3134"/>
            </a:avLst>
          </a:prstGeom>
          <a:gradFill rotWithShape="1">
            <a:gsLst>
              <a:gs pos="0">
                <a:srgbClr val="DDDDDD">
                  <a:gamma/>
                  <a:tint val="0"/>
                  <a:invGamma/>
                </a:srgbClr>
              </a:gs>
              <a:gs pos="100000">
                <a:srgbClr val="DDDDDD"/>
              </a:gs>
            </a:gsLst>
            <a:lin ang="2700000" scaled="1"/>
          </a:gradFill>
          <a:ln w="9525" algn="ctr">
            <a:solidFill>
              <a:srgbClr val="777777"/>
            </a:solidFill>
            <a:round/>
            <a:headEnd/>
            <a:tailEnd/>
          </a:ln>
          <a:effectLst>
            <a:outerShdw dist="35921" dir="2700000" algn="ctr" rotWithShape="0">
              <a:srgbClr val="808080">
                <a:alpha val="50000"/>
              </a:srgbClr>
            </a:outerShdw>
          </a:effectLst>
        </p:spPr>
        <p:txBody>
          <a:bodyPr lIns="83360" tIns="41679" rIns="83360" bIns="41679"/>
          <a:lstStyle/>
          <a:p>
            <a:pPr marL="180975" indent="-180975" defTabSz="835025">
              <a:lnSpc>
                <a:spcPct val="150000"/>
              </a:lnSpc>
              <a:buClr>
                <a:srgbClr val="800000"/>
              </a:buClr>
              <a:buSzPct val="80000"/>
            </a:pPr>
            <a:r>
              <a:rPr lang="zh-CN" altLang="en-US" sz="1400" b="1" dirty="0">
                <a:solidFill>
                  <a:srgbClr val="990000"/>
                </a:solidFill>
                <a:latin typeface="微软雅黑" pitchFamily="34" charset="-122"/>
                <a:ea typeface="微软雅黑" pitchFamily="34" charset="-122"/>
                <a:cs typeface="Arial Unicode MS" pitchFamily="34" charset="-122"/>
              </a:rPr>
              <a:t>关键特性：</a:t>
            </a:r>
            <a:endParaRPr lang="en-US" altLang="zh-CN" sz="1400" b="1" dirty="0">
              <a:solidFill>
                <a:srgbClr val="990000"/>
              </a:solidFill>
              <a:latin typeface="微软雅黑" pitchFamily="34" charset="-122"/>
              <a:ea typeface="微软雅黑" pitchFamily="34" charset="-122"/>
              <a:cs typeface="Arial Unicode MS" pitchFamily="34" charset="-122"/>
            </a:endParaRPr>
          </a:p>
          <a:p>
            <a:pPr marL="180975" indent="-180975" defTabSz="835025">
              <a:lnSpc>
                <a:spcPct val="150000"/>
              </a:lnSpc>
              <a:buClr>
                <a:schemeClr val="tx2"/>
              </a:buClr>
              <a:buSzPct val="80000"/>
              <a:buFont typeface="Wingdings" pitchFamily="2" charset="2"/>
              <a:buChar char="n"/>
            </a:pPr>
            <a:r>
              <a:rPr lang="en-US" altLang="zh-CN" sz="1000" dirty="0">
                <a:solidFill>
                  <a:srgbClr val="000000"/>
                </a:solidFill>
                <a:latin typeface="微软雅黑" pitchFamily="34" charset="-122"/>
                <a:ea typeface="微软雅黑" pitchFamily="34" charset="-122"/>
              </a:rPr>
              <a:t>AC1+1</a:t>
            </a:r>
            <a:r>
              <a:rPr lang="zh-CN" altLang="en-US" sz="1000" dirty="0">
                <a:solidFill>
                  <a:srgbClr val="000000"/>
                </a:solidFill>
                <a:latin typeface="微软雅黑" pitchFamily="34" charset="-122"/>
                <a:ea typeface="微软雅黑" pitchFamily="34" charset="-122"/>
              </a:rPr>
              <a:t>热备，</a:t>
            </a:r>
            <a:r>
              <a:rPr lang="en-US" altLang="zh-CN" sz="1000" dirty="0">
                <a:solidFill>
                  <a:srgbClr val="000000"/>
                </a:solidFill>
                <a:latin typeface="微软雅黑" pitchFamily="34" charset="-122"/>
                <a:ea typeface="微软雅黑" pitchFamily="34" charset="-122"/>
              </a:rPr>
              <a:t>AC</a:t>
            </a:r>
            <a:r>
              <a:rPr lang="zh-CN" altLang="en-US" sz="1000" dirty="0">
                <a:solidFill>
                  <a:srgbClr val="000000"/>
                </a:solidFill>
                <a:latin typeface="微软雅黑" pitchFamily="34" charset="-122"/>
                <a:ea typeface="微软雅黑" pitchFamily="34" charset="-122"/>
              </a:rPr>
              <a:t>间独特心跳设计</a:t>
            </a:r>
            <a:endParaRPr lang="en-US" altLang="zh-CN" sz="1000" dirty="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r>
              <a:rPr lang="en-US" altLang="zh-CN" sz="1000" dirty="0">
                <a:solidFill>
                  <a:srgbClr val="000000"/>
                </a:solidFill>
                <a:latin typeface="微软雅黑" pitchFamily="34" charset="-122"/>
                <a:ea typeface="微软雅黑" pitchFamily="34" charset="-122"/>
              </a:rPr>
              <a:t>CAPWAP</a:t>
            </a:r>
            <a:r>
              <a:rPr lang="zh-CN" altLang="en-US" sz="1000" dirty="0">
                <a:solidFill>
                  <a:srgbClr val="000000"/>
                </a:solidFill>
                <a:latin typeface="微软雅黑" pitchFamily="34" charset="-122"/>
                <a:ea typeface="微软雅黑" pitchFamily="34" charset="-122"/>
              </a:rPr>
              <a:t>控制通道备份</a:t>
            </a:r>
            <a:endParaRPr lang="en-US" altLang="zh-CN" sz="1000" dirty="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a:solidFill>
                  <a:srgbClr val="000000"/>
                </a:solidFill>
                <a:latin typeface="微软雅黑" pitchFamily="34" charset="-122"/>
                <a:ea typeface="微软雅黑" pitchFamily="34" charset="-122"/>
              </a:rPr>
              <a:t>双链路上行组</a:t>
            </a:r>
            <a:r>
              <a:rPr lang="zh-CN" altLang="en-US" sz="1000" dirty="0" smtClean="0">
                <a:solidFill>
                  <a:srgbClr val="000000"/>
                </a:solidFill>
                <a:latin typeface="微软雅黑" pitchFamily="34" charset="-122"/>
                <a:ea typeface="微软雅黑" pitchFamily="34" charset="-122"/>
              </a:rPr>
              <a:t>网</a:t>
            </a:r>
            <a:endParaRPr lang="en-US" altLang="zh-CN" sz="1000" dirty="0">
              <a:solidFill>
                <a:srgbClr val="000000"/>
              </a:solidFill>
              <a:latin typeface="微软雅黑" pitchFamily="34" charset="-122"/>
              <a:ea typeface="微软雅黑" pitchFamily="34" charset="-122"/>
            </a:endParaRPr>
          </a:p>
          <a:p>
            <a:pPr marL="180975" indent="-180975" defTabSz="835025">
              <a:buClr>
                <a:srgbClr val="92D050"/>
              </a:buClr>
              <a:buSzPct val="70000"/>
              <a:buFont typeface="Wingdings" pitchFamily="2" charset="2"/>
              <a:buChar char="n"/>
            </a:pPr>
            <a:endParaRPr lang="en-US" altLang="zh-CN" dirty="0">
              <a:solidFill>
                <a:srgbClr val="000000"/>
              </a:solidFill>
              <a:latin typeface="微软雅黑" pitchFamily="34" charset="-122"/>
              <a:ea typeface="微软雅黑" pitchFamily="34" charset="-122"/>
            </a:endParaRPr>
          </a:p>
        </p:txBody>
      </p:sp>
      <p:pic>
        <p:nvPicPr>
          <p:cNvPr id="233" name="Picture 12" descr="S9306_004"/>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3419873" y="1275606"/>
            <a:ext cx="831429" cy="413803"/>
          </a:xfrm>
          <a:prstGeom prst="rect">
            <a:avLst/>
          </a:prstGeom>
          <a:noFill/>
          <a:ln w="9525">
            <a:noFill/>
            <a:miter lim="800000"/>
            <a:headEnd/>
            <a:tailEnd/>
          </a:ln>
        </p:spPr>
      </p:pic>
      <p:pic>
        <p:nvPicPr>
          <p:cNvPr id="234" name="Picture 12" descr="S9306_004"/>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3419873" y="1761660"/>
            <a:ext cx="831429" cy="413803"/>
          </a:xfrm>
          <a:prstGeom prst="rect">
            <a:avLst/>
          </a:prstGeom>
          <a:noFill/>
          <a:ln w="9525">
            <a:noFill/>
            <a:miter lim="800000"/>
            <a:headEnd/>
            <a:tailEnd/>
          </a:ln>
        </p:spPr>
      </p:pic>
      <p:pic>
        <p:nvPicPr>
          <p:cNvPr id="235" name="Picture 35"/>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1960558" y="1248603"/>
            <a:ext cx="613842" cy="203169"/>
          </a:xfrm>
          <a:prstGeom prst="rect">
            <a:avLst/>
          </a:prstGeom>
          <a:noFill/>
          <a:ln w="9525">
            <a:noFill/>
            <a:miter lim="800000"/>
            <a:headEnd/>
            <a:tailEnd/>
          </a:ln>
          <a:effectLst/>
        </p:spPr>
      </p:pic>
      <p:pic>
        <p:nvPicPr>
          <p:cNvPr id="243" name="Picture 2"/>
          <p:cNvPicPr>
            <a:picLocks noChangeAspect="1" noChangeArrowheads="1"/>
          </p:cNvPicPr>
          <p:nvPr/>
        </p:nvPicPr>
        <p:blipFill>
          <a:blip r:embed="rId14" cstate="print"/>
          <a:srcRect/>
          <a:stretch>
            <a:fillRect/>
          </a:stretch>
        </p:blipFill>
        <p:spPr bwMode="auto">
          <a:xfrm>
            <a:off x="2663789" y="1545636"/>
            <a:ext cx="648071" cy="142893"/>
          </a:xfrm>
          <a:prstGeom prst="rect">
            <a:avLst/>
          </a:prstGeom>
          <a:noFill/>
          <a:ln w="9525">
            <a:noFill/>
            <a:miter lim="800000"/>
            <a:headEnd/>
            <a:tailEnd/>
          </a:ln>
        </p:spPr>
      </p:pic>
      <p:pic>
        <p:nvPicPr>
          <p:cNvPr id="244" name="Picture 2"/>
          <p:cNvPicPr>
            <a:picLocks noChangeAspect="1" noChangeArrowheads="1"/>
          </p:cNvPicPr>
          <p:nvPr/>
        </p:nvPicPr>
        <p:blipFill>
          <a:blip r:embed="rId14" cstate="print"/>
          <a:srcRect/>
          <a:stretch>
            <a:fillRect/>
          </a:stretch>
        </p:blipFill>
        <p:spPr bwMode="auto">
          <a:xfrm>
            <a:off x="2663789" y="1896675"/>
            <a:ext cx="648071" cy="142893"/>
          </a:xfrm>
          <a:prstGeom prst="rect">
            <a:avLst/>
          </a:prstGeom>
          <a:noFill/>
          <a:ln w="9525">
            <a:noFill/>
            <a:miter lim="800000"/>
            <a:headEnd/>
            <a:tailEnd/>
          </a:ln>
        </p:spPr>
      </p:pic>
      <p:sp>
        <p:nvSpPr>
          <p:cNvPr id="247" name="Rectangle 2"/>
          <p:cNvSpPr>
            <a:spLocks noGrp="1" noChangeArrowheads="1"/>
          </p:cNvSpPr>
          <p:nvPr>
            <p:ph type="title"/>
          </p:nvPr>
        </p:nvSpPr>
        <p:spPr>
          <a:xfrm>
            <a:off x="511334" y="195486"/>
            <a:ext cx="7745412" cy="653654"/>
          </a:xfrm>
        </p:spPr>
        <p:txBody>
          <a:bodyPr>
            <a:normAutofit/>
          </a:bodyPr>
          <a:lstStyle/>
          <a:p>
            <a:pPr algn="l" eaLnBrk="0" fontAlgn="base" hangingPunct="0">
              <a:spcAft>
                <a:spcPct val="0"/>
              </a:spcAft>
              <a:defRPr/>
            </a:pPr>
            <a:r>
              <a:rPr lang="en-US" altLang="zh-CN" sz="2400" b="1" kern="0" dirty="0" smtClean="0">
                <a:cs typeface="+mn-cs"/>
              </a:rPr>
              <a:t>AC 1+1</a:t>
            </a:r>
            <a:r>
              <a:rPr lang="zh-CN" altLang="en-US" sz="2400" b="1" kern="0" dirty="0" smtClean="0">
                <a:cs typeface="+mn-cs"/>
              </a:rPr>
              <a:t>热备，解决</a:t>
            </a:r>
            <a:r>
              <a:rPr lang="en-US" altLang="zh-CN" sz="2400" b="1" kern="0" dirty="0" smtClean="0">
                <a:cs typeface="+mn-cs"/>
              </a:rPr>
              <a:t>AC</a:t>
            </a:r>
            <a:r>
              <a:rPr lang="zh-CN" altLang="en-US" sz="2400" b="1" kern="0" dirty="0" smtClean="0">
                <a:cs typeface="+mn-cs"/>
              </a:rPr>
              <a:t>单点故障问题</a:t>
            </a:r>
          </a:p>
        </p:txBody>
      </p:sp>
      <p:pic>
        <p:nvPicPr>
          <p:cNvPr id="74" name="Picture 5" descr="D:\00.工作计划\V2R1C01封闭写作资料\WLAN AP新产品图片-PNG\WLAN AP新产品图片\AP7110DN rightside_perspective.png"/>
          <p:cNvPicPr>
            <a:picLocks noChangeAspect="1" noChangeArrowheads="1"/>
          </p:cNvPicPr>
          <p:nvPr/>
        </p:nvPicPr>
        <p:blipFill>
          <a:blip r:embed="rId15" cstate="print"/>
          <a:srcRect/>
          <a:stretch>
            <a:fillRect/>
          </a:stretch>
        </p:blipFill>
        <p:spPr bwMode="auto">
          <a:xfrm>
            <a:off x="1923837" y="1628675"/>
            <a:ext cx="456285" cy="308353"/>
          </a:xfrm>
          <a:prstGeom prst="rect">
            <a:avLst/>
          </a:prstGeom>
          <a:noFill/>
        </p:spPr>
      </p:pic>
      <p:pic>
        <p:nvPicPr>
          <p:cNvPr id="75" name="Picture 2" descr="D:\00.工作计划\V2R1C01封闭写作资料\WLAN AP新产品图片-PNG\WLAN AP新产品图片\AP6010DN-美观标准室内型双频.png"/>
          <p:cNvPicPr>
            <a:picLocks noChangeAspect="1" noChangeArrowheads="1"/>
          </p:cNvPicPr>
          <p:nvPr/>
        </p:nvPicPr>
        <p:blipFill>
          <a:blip r:embed="rId16" cstate="print"/>
          <a:srcRect/>
          <a:stretch>
            <a:fillRect/>
          </a:stretch>
        </p:blipFill>
        <p:spPr bwMode="auto">
          <a:xfrm rot="21372904">
            <a:off x="2067600" y="2189369"/>
            <a:ext cx="403832" cy="203194"/>
          </a:xfrm>
          <a:prstGeom prst="rect">
            <a:avLst/>
          </a:prstGeom>
          <a:noFill/>
        </p:spPr>
      </p:pic>
      <p:sp>
        <p:nvSpPr>
          <p:cNvPr id="76" name="AutoShape 20"/>
          <p:cNvSpPr>
            <a:spLocks noChangeArrowheads="1"/>
          </p:cNvSpPr>
          <p:nvPr/>
        </p:nvSpPr>
        <p:spPr bwMode="auto">
          <a:xfrm>
            <a:off x="2582665" y="2953763"/>
            <a:ext cx="1855774" cy="1542038"/>
          </a:xfrm>
          <a:prstGeom prst="roundRect">
            <a:avLst>
              <a:gd name="adj" fmla="val 3134"/>
            </a:avLst>
          </a:prstGeom>
          <a:gradFill rotWithShape="1">
            <a:gsLst>
              <a:gs pos="0">
                <a:srgbClr val="DDDDDD">
                  <a:gamma/>
                  <a:tint val="0"/>
                  <a:invGamma/>
                </a:srgbClr>
              </a:gs>
              <a:gs pos="100000">
                <a:srgbClr val="DDDDDD"/>
              </a:gs>
            </a:gsLst>
            <a:lin ang="2700000" scaled="1"/>
          </a:gradFill>
          <a:ln w="9525" algn="ctr">
            <a:solidFill>
              <a:srgbClr val="777777"/>
            </a:solidFill>
            <a:round/>
            <a:headEnd/>
            <a:tailEnd/>
          </a:ln>
          <a:effectLst>
            <a:outerShdw dist="35921" dir="2700000" algn="ctr" rotWithShape="0">
              <a:srgbClr val="808080">
                <a:alpha val="50000"/>
              </a:srgbClr>
            </a:outerShdw>
          </a:effectLst>
        </p:spPr>
        <p:txBody>
          <a:bodyPr lIns="83360" tIns="41679" rIns="83360" bIns="41679"/>
          <a:lstStyle/>
          <a:p>
            <a:pPr marL="180975" indent="-180975" defTabSz="835025">
              <a:lnSpc>
                <a:spcPct val="150000"/>
              </a:lnSpc>
            </a:pPr>
            <a:r>
              <a:rPr lang="zh-CN" altLang="en-US" sz="1400" b="1" dirty="0" smtClean="0">
                <a:solidFill>
                  <a:srgbClr val="990000"/>
                </a:solidFill>
                <a:latin typeface="微软雅黑" pitchFamily="34" charset="-122"/>
                <a:ea typeface="微软雅黑" pitchFamily="34" charset="-122"/>
                <a:cs typeface="Arial Unicode MS" pitchFamily="34" charset="-122"/>
              </a:rPr>
              <a:t>应用场景：</a:t>
            </a:r>
            <a:endParaRPr lang="en-US" altLang="zh-CN" sz="1400" b="1" dirty="0">
              <a:solidFill>
                <a:srgbClr val="990000"/>
              </a:solidFill>
              <a:latin typeface="微软雅黑" pitchFamily="34" charset="-122"/>
              <a:ea typeface="微软雅黑" pitchFamily="34" charset="-122"/>
              <a:cs typeface="Arial Unicode MS"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smtClean="0">
                <a:solidFill>
                  <a:srgbClr val="000000"/>
                </a:solidFill>
                <a:latin typeface="微软雅黑" pitchFamily="34" charset="-122"/>
                <a:ea typeface="微软雅黑" pitchFamily="34" charset="-122"/>
              </a:rPr>
              <a:t>校园教学管理系统；</a:t>
            </a:r>
            <a:endParaRPr lang="en-US" altLang="zh-CN" sz="1000" dirty="0" smtClean="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smtClean="0">
                <a:solidFill>
                  <a:srgbClr val="000000"/>
                </a:solidFill>
                <a:latin typeface="微软雅黑" pitchFamily="34" charset="-122"/>
                <a:ea typeface="微软雅黑" pitchFamily="34" charset="-122"/>
              </a:rPr>
              <a:t>校园行政办公系统；</a:t>
            </a:r>
            <a:endParaRPr lang="en-US" altLang="zh-CN" sz="1000" dirty="0" smtClean="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smtClean="0">
                <a:solidFill>
                  <a:srgbClr val="000000"/>
                </a:solidFill>
                <a:latin typeface="微软雅黑" pitchFamily="34" charset="-122"/>
                <a:ea typeface="微软雅黑" pitchFamily="34" charset="-122"/>
              </a:rPr>
              <a:t>校园图书管理系统；</a:t>
            </a:r>
            <a:endParaRPr lang="en-US" altLang="zh-CN" sz="1000" dirty="0" smtClean="0">
              <a:solidFill>
                <a:srgbClr val="000000"/>
              </a:solidFill>
              <a:latin typeface="微软雅黑" pitchFamily="34" charset="-122"/>
              <a:ea typeface="微软雅黑"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smtClean="0">
                <a:solidFill>
                  <a:srgbClr val="000000"/>
                </a:solidFill>
                <a:latin typeface="微软雅黑" pitchFamily="34" charset="-122"/>
                <a:ea typeface="微软雅黑" pitchFamily="34" charset="-122"/>
              </a:rPr>
              <a:t>重要数据传输备份，接入汇聚关键节点备份；</a:t>
            </a:r>
            <a:endParaRPr lang="zh-CN" altLang="en-US" sz="1000" dirty="0">
              <a:solidFill>
                <a:srgbClr val="000000"/>
              </a:solidFill>
              <a:latin typeface="微软雅黑" pitchFamily="34" charset="-122"/>
              <a:ea typeface="微软雅黑" pitchFamily="34" charset="-122"/>
            </a:endParaRPr>
          </a:p>
          <a:p>
            <a:pPr marL="180975" indent="-180975" defTabSz="835025">
              <a:buClr>
                <a:srgbClr val="92D050"/>
              </a:buClr>
              <a:buSzPct val="70000"/>
              <a:buFont typeface="Wingdings" pitchFamily="2" charset="2"/>
              <a:buChar char="n"/>
            </a:pPr>
            <a:endParaRPr lang="en-US" altLang="zh-CN" dirty="0">
              <a:solidFill>
                <a:srgbClr val="000000"/>
              </a:solidFill>
              <a:latin typeface="微软雅黑" pitchFamily="34" charset="-122"/>
              <a:ea typeface="微软雅黑" pitchFamily="34" charset="-122"/>
            </a:endParaRPr>
          </a:p>
          <a:p>
            <a:pPr marL="180975" indent="-180975" defTabSz="835025">
              <a:buClr>
                <a:srgbClr val="92D050"/>
              </a:buClr>
              <a:buSzPct val="70000"/>
              <a:buFont typeface="Wingdings" pitchFamily="2" charset="2"/>
              <a:buChar char="n"/>
            </a:pPr>
            <a:endParaRPr lang="en-US" altLang="zh-CN" dirty="0">
              <a:solidFill>
                <a:srgbClr val="000000"/>
              </a:solidFill>
              <a:latin typeface="微软雅黑" pitchFamily="34" charset="-122"/>
              <a:ea typeface="微软雅黑" pitchFamily="34" charset="-122"/>
            </a:endParaRPr>
          </a:p>
        </p:txBody>
      </p:sp>
      <p:sp>
        <p:nvSpPr>
          <p:cNvPr id="79" name="AutoShape 20"/>
          <p:cNvSpPr>
            <a:spLocks noChangeArrowheads="1"/>
          </p:cNvSpPr>
          <p:nvPr/>
        </p:nvSpPr>
        <p:spPr bwMode="auto">
          <a:xfrm>
            <a:off x="618587" y="2952050"/>
            <a:ext cx="1855774" cy="1534226"/>
          </a:xfrm>
          <a:prstGeom prst="roundRect">
            <a:avLst>
              <a:gd name="adj" fmla="val 3134"/>
            </a:avLst>
          </a:prstGeom>
          <a:gradFill rotWithShape="1">
            <a:gsLst>
              <a:gs pos="0">
                <a:srgbClr val="DDDDDD">
                  <a:gamma/>
                  <a:tint val="0"/>
                  <a:invGamma/>
                </a:srgbClr>
              </a:gs>
              <a:gs pos="100000">
                <a:srgbClr val="DDDDDD"/>
              </a:gs>
            </a:gsLst>
            <a:lin ang="2700000" scaled="1"/>
          </a:gradFill>
          <a:ln w="9525" algn="ctr">
            <a:solidFill>
              <a:srgbClr val="777777"/>
            </a:solidFill>
            <a:round/>
            <a:headEnd/>
            <a:tailEnd/>
          </a:ln>
          <a:effectLst>
            <a:outerShdw dist="35921" dir="2700000" algn="ctr" rotWithShape="0">
              <a:srgbClr val="808080">
                <a:alpha val="50000"/>
              </a:srgbClr>
            </a:outerShdw>
          </a:effectLst>
        </p:spPr>
        <p:txBody>
          <a:bodyPr lIns="83360" tIns="41679" rIns="83360" bIns="41679"/>
          <a:lstStyle/>
          <a:p>
            <a:pPr marL="180975" indent="-180975" defTabSz="835025">
              <a:lnSpc>
                <a:spcPct val="150000"/>
              </a:lnSpc>
              <a:buClr>
                <a:srgbClr val="800000"/>
              </a:buClr>
              <a:buSzPct val="80000"/>
            </a:pPr>
            <a:r>
              <a:rPr lang="zh-CN" altLang="en-US" sz="1400" b="1" dirty="0" smtClean="0">
                <a:solidFill>
                  <a:srgbClr val="990000"/>
                </a:solidFill>
                <a:latin typeface="微软雅黑" pitchFamily="34" charset="-122"/>
                <a:ea typeface="微软雅黑" pitchFamily="34" charset="-122"/>
                <a:cs typeface="Arial Unicode MS" pitchFamily="34" charset="-122"/>
              </a:rPr>
              <a:t>客户问题：</a:t>
            </a:r>
            <a:endParaRPr lang="en-US" altLang="zh-CN" sz="1400" b="1" dirty="0" smtClean="0">
              <a:solidFill>
                <a:srgbClr val="990000"/>
              </a:solidFill>
              <a:latin typeface="微软雅黑" pitchFamily="34" charset="-122"/>
              <a:ea typeface="微软雅黑" pitchFamily="34" charset="-122"/>
              <a:cs typeface="Arial Unicode MS" pitchFamily="34" charset="-122"/>
            </a:endParaRPr>
          </a:p>
          <a:p>
            <a:pPr marL="180975" indent="-180975" defTabSz="835025">
              <a:lnSpc>
                <a:spcPct val="150000"/>
              </a:lnSpc>
              <a:buClr>
                <a:schemeClr val="tx2"/>
              </a:buClr>
              <a:buSzPct val="80000"/>
              <a:buFont typeface="Wingdings" pitchFamily="2" charset="2"/>
              <a:buChar char="n"/>
            </a:pPr>
            <a:r>
              <a:rPr lang="zh-CN" altLang="en-US" sz="1000" dirty="0" smtClean="0">
                <a:solidFill>
                  <a:srgbClr val="000000"/>
                </a:solidFill>
                <a:latin typeface="微软雅黑" pitchFamily="34" charset="-122"/>
                <a:ea typeface="微软雅黑" pitchFamily="34" charset="-122"/>
              </a:rPr>
              <a:t>很多校园会部署两台</a:t>
            </a:r>
            <a:r>
              <a:rPr lang="en-US" altLang="zh-CN" sz="1000" dirty="0" smtClean="0">
                <a:solidFill>
                  <a:srgbClr val="000000"/>
                </a:solidFill>
                <a:latin typeface="微软雅黑" pitchFamily="34" charset="-122"/>
                <a:ea typeface="微软雅黑" pitchFamily="34" charset="-122"/>
              </a:rPr>
              <a:t>AC</a:t>
            </a:r>
            <a:r>
              <a:rPr lang="zh-CN" altLang="en-US" sz="1000" dirty="0" smtClean="0">
                <a:solidFill>
                  <a:srgbClr val="000000"/>
                </a:solidFill>
                <a:latin typeface="微软雅黑" pitchFamily="34" charset="-122"/>
                <a:ea typeface="微软雅黑" pitchFamily="34" charset="-122"/>
              </a:rPr>
              <a:t>产品，作为冗余备份保护。而备份切换的时间和方式，直接关系到用户的业务体验和流量数据保护。</a:t>
            </a:r>
            <a:endParaRPr lang="en-US" altLang="zh-CN" sz="1000" dirty="0" smtClean="0">
              <a:solidFill>
                <a:srgbClr val="000000"/>
              </a:solidFill>
              <a:latin typeface="微软雅黑" pitchFamily="34" charset="-122"/>
              <a:ea typeface="微软雅黑" pitchFamily="34" charset="-122"/>
            </a:endParaRPr>
          </a:p>
        </p:txBody>
      </p:sp>
      <p:pic>
        <p:nvPicPr>
          <p:cNvPr id="77" name="Picture 24" descr="http://www.iconpng.com/png/rrze/false.png"/>
          <p:cNvPicPr>
            <a:picLocks noChangeAspect="1" noChangeArrowheads="1"/>
          </p:cNvPicPr>
          <p:nvPr/>
        </p:nvPicPr>
        <p:blipFill>
          <a:blip r:embed="rId17" cstate="print"/>
          <a:srcRect/>
          <a:stretch>
            <a:fillRect/>
          </a:stretch>
        </p:blipFill>
        <p:spPr bwMode="auto">
          <a:xfrm>
            <a:off x="3647924" y="1155034"/>
            <a:ext cx="431997" cy="324146"/>
          </a:xfrm>
          <a:prstGeom prst="rect">
            <a:avLst/>
          </a:prstGeom>
          <a:noFill/>
          <a:ln w="9525">
            <a:noFill/>
            <a:miter lim="800000"/>
            <a:headEnd/>
            <a:tailEnd/>
          </a:ln>
        </p:spPr>
      </p:pic>
      <p:sp>
        <p:nvSpPr>
          <p:cNvPr id="78" name="矩形 77"/>
          <p:cNvSpPr/>
          <p:nvPr/>
        </p:nvSpPr>
        <p:spPr>
          <a:xfrm>
            <a:off x="3730497" y="1026964"/>
            <a:ext cx="929064" cy="284675"/>
          </a:xfrm>
          <a:prstGeom prst="rect">
            <a:avLst/>
          </a:prstGeom>
        </p:spPr>
        <p:txBody>
          <a:bodyPr wrap="none" lIns="68562" tIns="34281" rIns="68562" bIns="34281">
            <a:spAutoFit/>
          </a:bodyPr>
          <a:lstStyle/>
          <a:p>
            <a:r>
              <a:rPr lang="en-US" altLang="zh-CN" sz="1400" dirty="0" smtClean="0">
                <a:solidFill>
                  <a:srgbClr val="000000"/>
                </a:solidFill>
                <a:latin typeface="微软雅黑" pitchFamily="34" charset="-122"/>
                <a:ea typeface="微软雅黑" pitchFamily="34" charset="-122"/>
              </a:rPr>
              <a:t>AC</a:t>
            </a:r>
            <a:r>
              <a:rPr lang="zh-CN" altLang="en-US" sz="1400" dirty="0" smtClean="0">
                <a:solidFill>
                  <a:srgbClr val="000000"/>
                </a:solidFill>
                <a:latin typeface="微软雅黑" pitchFamily="34" charset="-122"/>
                <a:ea typeface="微软雅黑" pitchFamily="34" charset="-122"/>
              </a:rPr>
              <a:t>（主）</a:t>
            </a:r>
            <a:endParaRPr lang="zh-CN" altLang="en-US" sz="1400" dirty="0">
              <a:latin typeface="微软雅黑" pitchFamily="34" charset="-122"/>
              <a:ea typeface="微软雅黑" pitchFamily="34" charset="-122"/>
            </a:endParaRPr>
          </a:p>
        </p:txBody>
      </p:sp>
      <p:sp>
        <p:nvSpPr>
          <p:cNvPr id="80" name="矩形 79"/>
          <p:cNvSpPr/>
          <p:nvPr/>
        </p:nvSpPr>
        <p:spPr>
          <a:xfrm>
            <a:off x="3707619" y="1587351"/>
            <a:ext cx="929064" cy="284675"/>
          </a:xfrm>
          <a:prstGeom prst="rect">
            <a:avLst/>
          </a:prstGeom>
        </p:spPr>
        <p:txBody>
          <a:bodyPr wrap="none" lIns="68562" tIns="34281" rIns="68562" bIns="34281">
            <a:spAutoFit/>
          </a:bodyPr>
          <a:lstStyle/>
          <a:p>
            <a:r>
              <a:rPr lang="en-US" altLang="zh-CN" sz="1400" dirty="0" smtClean="0">
                <a:solidFill>
                  <a:srgbClr val="000000"/>
                </a:solidFill>
                <a:latin typeface="微软雅黑" pitchFamily="34" charset="-122"/>
                <a:ea typeface="微软雅黑" pitchFamily="34" charset="-122"/>
              </a:rPr>
              <a:t>AC</a:t>
            </a:r>
            <a:r>
              <a:rPr lang="zh-CN" altLang="en-US" sz="1400" dirty="0" smtClean="0">
                <a:solidFill>
                  <a:srgbClr val="000000"/>
                </a:solidFill>
                <a:latin typeface="微软雅黑" pitchFamily="34" charset="-122"/>
                <a:ea typeface="微软雅黑" pitchFamily="34" charset="-122"/>
              </a:rPr>
              <a:t>（备）</a:t>
            </a:r>
            <a:endParaRPr lang="zh-CN" altLang="en-US" sz="1400" dirty="0">
              <a:latin typeface="微软雅黑" pitchFamily="34" charset="-122"/>
              <a:ea typeface="微软雅黑" pitchFamily="34" charset="-122"/>
            </a:endParaRPr>
          </a:p>
        </p:txBody>
      </p:sp>
      <p:cxnSp>
        <p:nvCxnSpPr>
          <p:cNvPr id="81" name="曲线连接符 80"/>
          <p:cNvCxnSpPr/>
          <p:nvPr/>
        </p:nvCxnSpPr>
        <p:spPr bwMode="auto">
          <a:xfrm>
            <a:off x="1947885" y="1440830"/>
            <a:ext cx="4062390" cy="835645"/>
          </a:xfrm>
          <a:prstGeom prst="curvedConnector3">
            <a:avLst>
              <a:gd name="adj1" fmla="val 44842"/>
            </a:avLst>
          </a:prstGeom>
          <a:noFill/>
          <a:ln w="38100">
            <a:solidFill>
              <a:schemeClr val="accent5">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bwMode="auto">
          <a:xfrm>
            <a:off x="395536" y="270401"/>
            <a:ext cx="7632700" cy="450845"/>
          </a:xfrm>
          <a:noFill/>
          <a:ln>
            <a:miter lim="800000"/>
            <a:headEnd/>
            <a:tailEnd/>
          </a:ln>
        </p:spPr>
        <p:txBody>
          <a:bodyPr vert="horz" wrap="square" lIns="91440" tIns="45720" rIns="91440" bIns="45720" numCol="1" anchor="t" anchorCtr="0" compatLnSpc="1">
            <a:prstTxWarp prst="textNoShape">
              <a:avLst/>
            </a:prstTxWarp>
            <a:noAutofit/>
          </a:bodyPr>
          <a:lstStyle/>
          <a:p>
            <a:pPr algn="l" eaLnBrk="0" fontAlgn="base" hangingPunct="0">
              <a:spcAft>
                <a:spcPct val="0"/>
              </a:spcAft>
              <a:defRPr/>
            </a:pPr>
            <a:r>
              <a:rPr lang="zh-CN" altLang="en-US" sz="2400" b="1" kern="0" dirty="0" smtClean="0">
                <a:cs typeface="+mn-cs"/>
              </a:rPr>
              <a:t>业务</a:t>
            </a:r>
            <a:r>
              <a:rPr lang="zh-CN" altLang="zh-CN" sz="2400" b="1" kern="0" dirty="0" smtClean="0">
                <a:cs typeface="+mn-cs"/>
              </a:rPr>
              <a:t>断链</a:t>
            </a:r>
            <a:r>
              <a:rPr lang="zh-CN" altLang="en-US" sz="2400" b="1" kern="0" dirty="0" smtClean="0">
                <a:cs typeface="+mn-cs"/>
              </a:rPr>
              <a:t>续航保持，解决转发链路故障问题</a:t>
            </a:r>
          </a:p>
        </p:txBody>
      </p:sp>
      <p:sp>
        <p:nvSpPr>
          <p:cNvPr id="111619" name="AutoShape 4" descr="data:image/jpeg;base64,/9j/4AAQSkZJRgABAQAAAQABAAD/2wBDAAkGBwgHBgkIBwgKCgkLDRYPDQwMDRsUFRAWIB0iIiAdHx8kKDQsJCYxJx8fLT0tMTU3Ojo6Iys/RD84QzQ5Ojf/2wBDAQoKCg0MDRoPDxo3JR8lNzc3Nzc3Nzc3Nzc3Nzc3Nzc3Nzc3Nzc3Nzc3Nzc3Nzc3Nzc3Nzc3Nzc3Nzc3Nzc3Nzf/wAARCACMAIwDASIAAhEBAxEB/8QAHAAAAQQDAQAAAAAAAAAAAAAAAAIFBgcBAwQI/8QAPhAAAgECAwUFBQcCBAcAAAAAAQIDAAQFBhESITFBUQcTYXGBFCKRobEjMkJicsHRUqIzQ5LwFSRTY2SCwv/EABoBAAIDAQEAAAAAAAAAAAAAAAQFAAIDBgH/xAArEQACAgEDAgQGAwEAAAAAAAAAAQIDEQQSIQUxE0FRYSIycbHB4RSRofD/2gAMAwEAAhEDEQA/ALxoooqECiikswUasQAOJNQhmtF1d29pH3lzMkSjmx0rTPdjZJRgoI3HmaZprOG7k27jak8CapKWOwRVQpcyeEN+L9olrbydzhWHXeJTcPsl0UH6/KmmTM+f74g2GXre0RvxTsCQPUj6VL7e3gt12YIUjHRV0rfr41m1J92GJ0Q4jXn3bz+iDtL2nPvFxhcfhsr/ABSXxDtPtl2u5wu60/CABr81qd60htKmH6s88SL7wX9EKTtCzJhxH/HcpXAj5yWzFvlvHzqQ4B2hZcxoqkd6La4O7ubr3G16A8D6GnBt1MeNZbwbGFb27D4Xcj/FUbD/AOob6m6S8yOqmfeOPp+ybhgw1G8HgazVW2thmPKzBsvX7YnYje1jetq4H5D/AB8DU3y5mWzx2IhFkt7pN0ttMNl0PPdzFXjYm8A12knXHfF5j9vqh8orGtZrQFCiiioQKKKwx0qENdzPFbwPNPIscSDaZ23AComMalxl+9gDRWQP2eu4yeNMuY8RbNGMvh0DEYNYyaTsDuuZhv2R+VTx8adYiFAVQAANABwFDysy8IbUaVVwU5fM/wDP2d6vrW5WrjRqRfYlbYbbe03soihDBS54DU6VMlnFvhDmG0pW2o4sB5mui0s4pEWVpRKrgEbB90jz513JBHGPcRRWiiBTuinhDVta8AT5A0hnA+8dPPdT5pWCAdx4V7tKLUewwsw041oc0+y2NvJxj2T1Xcaa7zDZogWiJkUch96quLQRVfCTw+BukPSm1zDJdLNJrHMp9y4Tcw8+orruJNlGPOmp2rCTwM6q8onWG3ZmjRZSC+m5wdz04DhVe4fiT2rd2zfZMev3T1FTHB8TTEIWGoEsZ2XXX5+tEQsUuBTq9JKluSXA5UUCitAIKi+fsXmw7CltbFtm/v27iFh/lgg7T+g+elScnwqrsdvhiebLy4DbUViPY4Ry2gdZCPXRf/Ws7ZbYhmip8W1Z7Lk2YZbxWNpFbQDRIxpv4k8yfE04xvwprikrus0e5njhi3u7aDw6mhosdWpYbZ3I9LmjiuYHguI1kikXZZGGoIrXeW01hN3cw3H7rDgwpCyVfnzB1iS3RY1YViVxke6S1vXkny7M+kM7e81mx/C35PGrJhlSaNZInV0YBlZTqCOoqGSrFcQvDcRrJFIpV0cahgaZ8HxOfJFytrdyST5bmfZimY6tYseCt1ToavCe3h9gbU6fxfjivi+/7LQorXFKksSyRsHRhqrKdQQaWDrW4qM0UUVCDRjeELexM8GiTgajkH8D/NQecPE7RyKVdSQQeRqziNai2csMDQnEIF99BpKBzXr6fSsba8rKGeg1TjLw5dmRCR6VY4w+D38F/rrAhEdyOsRP3vNTv8ta5pH36VzSlWVldQyMCrKeBB4ihN2HkfuqNkdslwy542V0VlOqkag68RSqifZriJu8veySMWmw+T2Yk8SoAKH1Uj51K6YReVk5G2t1zcH5HPiN0llh9zdyEKkETSMSeAAJqm7B29nVpBpI5Mkn62O03zJqzc+Ns5QxQf8AUh7v0YhT9aqyKWhr3ykOekQWyUvcd45dKmGSrXaE96410PdIfmT9B6VAopd431aOU4RDl6yGmhePvD5sdf3qUrLL9TlsqwvM7720ivIDFKuoPA8weoqHX9rNh8/dTD3T9x+TD/fKp1XNfWcN7A0My6g8COKnqK3nDcKNPqHU8PsQgS0SMk0bxTIskTqVdHGoYHkRScSs5sNuO6m3g70cDcw/muXvfGhnxwx3FRmsx7G3L15PlWdbVnefAJDpGTveyY/hJ5oTwNWJE6yKHRgysNQRwNVutxsHXRWBGhVhqGHQipJly8SKLu4XZoAf8NjqY/LwrWqfkA67T5XiJc/f9/ck9FJRgyhl3g7xSq3FJikyoskbRuAVYEEHmDS6DUIU9ilucPxC5s2OphcqD1HEH4EVwO9STtFiWHHY5RuM8AJ81JH7ioi7+NLrFiTR2Wks8SmM/VEq7OL0w5mubQn3Lu12wOjRsB8w/wDbVnb+VUzk64MWbsKI/wAyR4z5FGP7CrnFFUS+AQdWhs1GfVEc7QtRlK9I5d2f71qoo5quLPcRmyfiwUalLdpAP0+9+1UhHLuFZaj5kMOjc0y+o6pKSCAd+lXXghVsHsSumht49NP0iqHim0IOulXH2f3QuspYfoxZoUMD68dpCVP01r3TvlmfWYPZGXuSOiiiixAcuI2MOIWzQ3C6qeB5qeoqu8XsbjCrkwzjVTvjkHBh/PhVnVyYlh8GI2rW9yuqngeanqKznBSC9LqnTLD5iVd32lKiv5LSQSxPskcuvhScfw64wS67q41aNt8cgG5x/NMzzljqT5UG24s6OuMLY7lymWDhWa4lCtPuhYgSf9snn4iphHIsiK6MGVhqCOYqjUuTG2q8xoQeBHMGnrLOcGy9cpb4gzPg0rAK5OrWjHkfynrW1d3lIXazpvDnV39C2xWTWuKVJI1kjYOjAFWU6gg9KWTRQiK07V2AxbCQNNRbzk+W1HUHeSpL2m3yz5r7hCD7JbKhPRnJYg+gU+tRBpNaX3PM2df06LWlgn/3I95Rbazdg4/8kn+xqvLyqj+z6L2nOWHrv+y25fgpH/1V4aURp/lFHWnm+K9vyzVdQrc20sD/AHZEKHyI0rzbLG1pczWrk7cEjRNrx1UkH6V6W0qkO1fCThmZ/a40Igv0Em0Bu7wbmHw2T8a81EcpM96Nco2Ot+f4I2kvrVkdlOLBJ7nC5Tosw9og1PFh7rqP7T6mqrWSnfAL2S3xCBoX2LhJRJbsToBIN2yfBgSvqKHrk4yyOdZQr6nA9FUU3YNiUWLWEV1ENCw0dDxRuYPlTgKYp5WTjpRcZOL7ozRRRUPDhxbDbbFrR7W8jDI3A81PUHkap7MWDXWA3xguRtRNvimHBx/PhV31w4xhdri9hJaXqbUb8+ankR41lZWpr3DtFrZaaWHzF+RRBkpDSAqyMAyMNGVhqCK7sz4FeZdvjb3PvwuSYJwNA46eBHMUymSgWmnhnVQnCyKlHlMlWSc4SZYmSwxCR5MEkbSOViS1ox5H8n0q4Jr23hsXvXlT2ZIzKZAdRs6a615zMgIKsAykaEEbiOlb0xjFY8FbA0vNrCGYMUY6uoG/uwdfun/fSt67sLDFWs6YrJqcOM9xWIYjJieIXWIzAq93KZdk/hG4KPRQBXI0m7dWp5N5rS8oUEngKHfLHEIqMVFeRZPY7ZGXFb/EmHuwwiBT+ZjtH5Kvxq2NajHZvg5wfK1ssqFLi5/5iYEbwWA0B8hoPSpTTCqO2GDj9fb42olJdu39GNKjefsvjMWX5beID2uH7W2J/rAO7yI1HrUlrBq7WVgHrnKuanHujyvtMjFXVldSQVYaFSOII60oSVZHa1k5oZJMw4ZF9k2+8iUcDw2wPr8aq4PS6UHB4Ow0+pjfWpxLX7Ocziaf2e4lRLwjeDuFwB+L9XX49atOGZZV906Hmp4ivLEcrI6ujFWU6qynQqeoPKrBy72jTRxpb4tIRIu5LtRx/WP34VvVdtWGLdd092S3wLr1rNQe3z9bwKpxGImI8LiAbSn0H7U/4dmnAsRA9lxO2Y/0s4Vh5g76IVkX2Yms0l1fMo8evkPNYO+kLNEw1WRCDzDCtVxf2dspa4uoIlHEvIBVsmG1+hoxrCLPGrCSyv4g8T8+ankQeRFURmrAL3LWIez3QLwPr3FwB7sgHXo3hVqY12l5awsFY7w3s3KK0Xb19eA+NVnnDPGI5mj9mmt4bHDwwdYiNuVyDqCTy9NPWh79jXuOemfya5dvhfr+COGSkGTWtDPSS9CHQZNxepL2eZfbMOYYhIhNlaFZp203HQ+6nqfkDUbw2yu8Vv4bKwiMtxM2yij6noBzr0VlDLlvlnB4rGAB5D7882m+R+Z8uQ8K2pr3PLF3UdYqK9sX8THtBoKVWBWaOOWCiiioQRIishVgCrbiCNxFUp2h9nMuGPJimARNJYklpbZBq0HUr1Xw5eXC7qxoOgqk4KawwjTamennuieSg3Q7qVtVeOc+zCwxl5LzCGSxvWJZgB9nIfEcj4iqfx7LmL5flMeKWUsSg7pgNqNvJhuoOdUonS6fW1Xrh4focdteT2pPs8zR68QDuPmOBrZJdxz/AOPaRM3Nk1TX4bq4drWjWsws6R7KN6xzxn8ko/isAWoba9nd/wBUn8Vo1o1r0rhHStwU3QokX6Rv+PGtRckkk7zxPWteutA1ZgqgljwAGpNedz3hC9o9a6sJw69xi/jscNgae4k/CvBRzJPIDrUlyt2eYpjTpJe62FmdCWkH2jDwXl6/CrsyzlzDMu2Yt8MgC675JW3vIepP+xW0KXLuLtV1KupbYcsbMiZLtcrWhZis+ITAd9PpuA/pUch9alo4UaUUYkorCOcsslZJzm8thRRRXpQKKKKhAoooqEMUiWGOZCkyJIjbirLqD6GtlFQhCMc7Mct4ltNBaGxkPBrQhB/p4fKohf8AY3KrH2DFgRyE0W/5GrmrFZuqL8gqvW318KRQM/ZRmCMkRz2b+bMP2pC9l2Oa/aTW4/SGP8V6A0FGg6VXwYGz6nqPX/CkbPsqmLA3NxI3UIAtS/BMjWuGkNDborf16asfU76sAKOlZ0rRQiuyBrNVdb80hss8PMIAPzpxQbI0pVFWMAoooqECiiioQ//Z"/>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sp>
        <p:nvSpPr>
          <p:cNvPr id="111620" name="AutoShape 6" descr="data:image/jpeg;base64,/9j/4AAQSkZJRgABAQAAAQABAAD/2wBDAAkGBwgHBgkIBwgKCgkLDRYPDQwMDRsUFRAWIB0iIiAdHx8kKDQsJCYxJx8fLT0tMTU3Ojo6Iys/RD84QzQ5Ojf/2wBDAQoKCg0MDRoPDxo3JR8lNzc3Nzc3Nzc3Nzc3Nzc3Nzc3Nzc3Nzc3Nzc3Nzc3Nzc3Nzc3Nzc3Nzc3Nzc3Nzc3Nzf/wAARCACMAIwDASIAAhEBAxEB/8QAHAAAAQQDAQAAAAAAAAAAAAAAAAIFBgcBAwQI/8QAPhAAAgECAwUFBQcCBAcAAAAAAQIDAAQFBhESITFBUQcTYXGBFCKRobEjMkJicsHRUqIzQ5LwFSRTY2SCwv/EABoBAAIDAQEAAAAAAAAAAAAAAAQFAAIDBgH/xAArEQACAgEDAgQGAwEAAAAAAAAAAQIDEQQSIQUxE0FRYSIycbHB4RSRofD/2gAMAwEAAhEDEQA/ALxoooqECiikswUasQAOJNQhmtF1d29pH3lzMkSjmx0rTPdjZJRgoI3HmaZprOG7k27jak8CapKWOwRVQpcyeEN+L9olrbydzhWHXeJTcPsl0UH6/KmmTM+f74g2GXre0RvxTsCQPUj6VL7e3gt12YIUjHRV0rfr41m1J92GJ0Q4jXn3bz+iDtL2nPvFxhcfhsr/ABSXxDtPtl2u5wu60/CABr81qd60htKmH6s88SL7wX9EKTtCzJhxH/HcpXAj5yWzFvlvHzqQ4B2hZcxoqkd6La4O7ubr3G16A8D6GnBt1MeNZbwbGFb27D4Xcj/FUbD/AOob6m6S8yOqmfeOPp+ybhgw1G8HgazVW2thmPKzBsvX7YnYje1jetq4H5D/AB8DU3y5mWzx2IhFkt7pN0ttMNl0PPdzFXjYm8A12knXHfF5j9vqh8orGtZrQFCiiioQKKKwx0qENdzPFbwPNPIscSDaZ23AComMalxl+9gDRWQP2eu4yeNMuY8RbNGMvh0DEYNYyaTsDuuZhv2R+VTx8adYiFAVQAANABwFDysy8IbUaVVwU5fM/wDP2d6vrW5WrjRqRfYlbYbbe03soihDBS54DU6VMlnFvhDmG0pW2o4sB5mui0s4pEWVpRKrgEbB90jz513JBHGPcRRWiiBTuinhDVta8AT5A0hnA+8dPPdT5pWCAdx4V7tKLUewwsw041oc0+y2NvJxj2T1Xcaa7zDZogWiJkUch96quLQRVfCTw+BukPSm1zDJdLNJrHMp9y4Tcw8+orruJNlGPOmp2rCTwM6q8onWG3ZmjRZSC+m5wdz04DhVe4fiT2rd2zfZMev3T1FTHB8TTEIWGoEsZ2XXX5+tEQsUuBTq9JKluSXA5UUCitAIKi+fsXmw7CltbFtm/v27iFh/lgg7T+g+elScnwqrsdvhiebLy4DbUViPY4Ry2gdZCPXRf/Ws7ZbYhmip8W1Z7Lk2YZbxWNpFbQDRIxpv4k8yfE04xvwprikrus0e5njhi3u7aDw6mhosdWpYbZ3I9LmjiuYHguI1kikXZZGGoIrXeW01hN3cw3H7rDgwpCyVfnzB1iS3RY1YViVxke6S1vXkny7M+kM7e81mx/C35PGrJhlSaNZInV0YBlZTqCOoqGSrFcQvDcRrJFIpV0cahgaZ8HxOfJFytrdyST5bmfZimY6tYseCt1ToavCe3h9gbU6fxfjivi+/7LQorXFKksSyRsHRhqrKdQQaWDrW4qM0UUVCDRjeELexM8GiTgajkH8D/NQecPE7RyKVdSQQeRqziNai2csMDQnEIF99BpKBzXr6fSsba8rKGeg1TjLw5dmRCR6VY4w+D38F/rrAhEdyOsRP3vNTv8ta5pH36VzSlWVldQyMCrKeBB4ihN2HkfuqNkdslwy542V0VlOqkag68RSqifZriJu8veySMWmw+T2Yk8SoAKH1Uj51K6YReVk5G2t1zcH5HPiN0llh9zdyEKkETSMSeAAJqm7B29nVpBpI5Mkn62O03zJqzc+Ns5QxQf8AUh7v0YhT9aqyKWhr3ykOekQWyUvcd45dKmGSrXaE96410PdIfmT9B6VAopd431aOU4RDl6yGmhePvD5sdf3qUrLL9TlsqwvM7720ivIDFKuoPA8weoqHX9rNh8/dTD3T9x+TD/fKp1XNfWcN7A0My6g8COKnqK3nDcKNPqHU8PsQgS0SMk0bxTIskTqVdHGoYHkRScSs5sNuO6m3g70cDcw/muXvfGhnxwx3FRmsx7G3L15PlWdbVnefAJDpGTveyY/hJ5oTwNWJE6yKHRgysNQRwNVutxsHXRWBGhVhqGHQipJly8SKLu4XZoAf8NjqY/LwrWqfkA67T5XiJc/f9/ck9FJRgyhl3g7xSq3FJikyoskbRuAVYEEHmDS6DUIU9ilucPxC5s2OphcqD1HEH4EVwO9STtFiWHHY5RuM8AJ81JH7ioi7+NLrFiTR2Wks8SmM/VEq7OL0w5mubQn3Lu12wOjRsB8w/wDbVnb+VUzk64MWbsKI/wAyR4z5FGP7CrnFFUS+AQdWhs1GfVEc7QtRlK9I5d2f71qoo5quLPcRmyfiwUalLdpAP0+9+1UhHLuFZaj5kMOjc0y+o6pKSCAd+lXXghVsHsSumht49NP0iqHim0IOulXH2f3QuspYfoxZoUMD68dpCVP01r3TvlmfWYPZGXuSOiiiixAcuI2MOIWzQ3C6qeB5qeoqu8XsbjCrkwzjVTvjkHBh/PhVnVyYlh8GI2rW9yuqngeanqKznBSC9LqnTLD5iVd32lKiv5LSQSxPskcuvhScfw64wS67q41aNt8cgG5x/NMzzljqT5UG24s6OuMLY7lymWDhWa4lCtPuhYgSf9snn4iphHIsiK6MGVhqCOYqjUuTG2q8xoQeBHMGnrLOcGy9cpb4gzPg0rAK5OrWjHkfynrW1d3lIXazpvDnV39C2xWTWuKVJI1kjYOjAFWU6gg9KWTRQiK07V2AxbCQNNRbzk+W1HUHeSpL2m3yz5r7hCD7JbKhPRnJYg+gU+tRBpNaX3PM2df06LWlgn/3I95Rbazdg4/8kn+xqvLyqj+z6L2nOWHrv+y25fgpH/1V4aURp/lFHWnm+K9vyzVdQrc20sD/AHZEKHyI0rzbLG1pczWrk7cEjRNrx1UkH6V6W0qkO1fCThmZ/a40Igv0Em0Bu7wbmHw2T8a81EcpM96Nco2Ot+f4I2kvrVkdlOLBJ7nC5Tosw9og1PFh7rqP7T6mqrWSnfAL2S3xCBoX2LhJRJbsToBIN2yfBgSvqKHrk4yyOdZQr6nA9FUU3YNiUWLWEV1ENCw0dDxRuYPlTgKYp5WTjpRcZOL7ozRRRUPDhxbDbbFrR7W8jDI3A81PUHkap7MWDXWA3xguRtRNvimHBx/PhV31w4xhdri9hJaXqbUb8+ankR41lZWpr3DtFrZaaWHzF+RRBkpDSAqyMAyMNGVhqCK7sz4FeZdvjb3PvwuSYJwNA46eBHMUymSgWmnhnVQnCyKlHlMlWSc4SZYmSwxCR5MEkbSOViS1ox5H8n0q4Jr23hsXvXlT2ZIzKZAdRs6a615zMgIKsAykaEEbiOlb0xjFY8FbA0vNrCGYMUY6uoG/uwdfun/fSt67sLDFWs6YrJqcOM9xWIYjJieIXWIzAq93KZdk/hG4KPRQBXI0m7dWp5N5rS8oUEngKHfLHEIqMVFeRZPY7ZGXFb/EmHuwwiBT+ZjtH5Kvxq2NajHZvg5wfK1ssqFLi5/5iYEbwWA0B8hoPSpTTCqO2GDj9fb42olJdu39GNKjefsvjMWX5beID2uH7W2J/rAO7yI1HrUlrBq7WVgHrnKuanHujyvtMjFXVldSQVYaFSOII60oSVZHa1k5oZJMw4ZF9k2+8iUcDw2wPr8aq4PS6UHB4Ow0+pjfWpxLX7Ocziaf2e4lRLwjeDuFwB+L9XX49atOGZZV906Hmp4ivLEcrI6ujFWU6qynQqeoPKrBy72jTRxpb4tIRIu5LtRx/WP34VvVdtWGLdd092S3wLr1rNQe3z9bwKpxGImI8LiAbSn0H7U/4dmnAsRA9lxO2Y/0s4Vh5g76IVkX2Yms0l1fMo8evkPNYO+kLNEw1WRCDzDCtVxf2dspa4uoIlHEvIBVsmG1+hoxrCLPGrCSyv4g8T8+ankQeRFURmrAL3LWIez3QLwPr3FwB7sgHXo3hVqY12l5awsFY7w3s3KK0Xb19eA+NVnnDPGI5mj9mmt4bHDwwdYiNuVyDqCTy9NPWh79jXuOemfya5dvhfr+COGSkGTWtDPSS9CHQZNxepL2eZfbMOYYhIhNlaFZp203HQ+6nqfkDUbw2yu8Vv4bKwiMtxM2yij6noBzr0VlDLlvlnB4rGAB5D7882m+R+Z8uQ8K2pr3PLF3UdYqK9sX8THtBoKVWBWaOOWCiiioQRIishVgCrbiCNxFUp2h9nMuGPJimARNJYklpbZBq0HUr1Xw5eXC7qxoOgqk4KawwjTamennuieSg3Q7qVtVeOc+zCwxl5LzCGSxvWJZgB9nIfEcj4iqfx7LmL5flMeKWUsSg7pgNqNvJhuoOdUonS6fW1Xrh4focdteT2pPs8zR68QDuPmOBrZJdxz/AOPaRM3Nk1TX4bq4drWjWsws6R7KN6xzxn8ko/isAWoba9nd/wBUn8Vo1o1r0rhHStwU3QokX6Rv+PGtRckkk7zxPWteutA1ZgqgljwAGpNedz3hC9o9a6sJw69xi/jscNgae4k/CvBRzJPIDrUlyt2eYpjTpJe62FmdCWkH2jDwXl6/CrsyzlzDMu2Yt8MgC675JW3vIepP+xW0KXLuLtV1KupbYcsbMiZLtcrWhZis+ITAd9PpuA/pUch9alo4UaUUYkorCOcsslZJzm8thRRRXpQKKKKhAoooqEMUiWGOZCkyJIjbirLqD6GtlFQhCMc7Mct4ltNBaGxkPBrQhB/p4fKohf8AY3KrH2DFgRyE0W/5GrmrFZuqL8gqvW318KRQM/ZRmCMkRz2b+bMP2pC9l2Oa/aTW4/SGP8V6A0FGg6VXwYGz6nqPX/CkbPsqmLA3NxI3UIAtS/BMjWuGkNDborf16asfU76sAKOlZ0rRQiuyBrNVdb80hss8PMIAPzpxQbI0pVFWMAoooqECiiioQ//Z"/>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sp>
        <p:nvSpPr>
          <p:cNvPr id="111621" name="AutoShape 12" descr="data:image/jpeg;base64,/9j/4AAQSkZJRgABAQAAAQABAAD/2wCEAAkGBhASEBUUEREVFBUVFRUaFRgYFhccGBgUFhgVFRQXFRgYHCYgGBklGhQXHy8iIycpLC0tFx8xNTAqNiYrLSwBCQoKDgwOGg8PGiwlHyQtLCwvLSwsLC8sMiwsLCwsLykqLCwsLCwsNCwsLCwpLDAsLCwsLCwsKSwyLCwuLDUvKf/AABEIAOEA4QMBIgACEQEDEQH/xAAcAAEAAgMBAQEAAAAAAAAAAAAABQcDBAYCAQj/xABAEAABAwIDBQQJAgQFBQEBAAABAAIDBBEhMUEFBhJRYQcTFCIyQlJicYGRobHB8CNDctGCkqLC4SQzU2NzshX/xAAaAQEAAwEBAQAAAAAAAAAAAAAAAwQFAgYB/8QAMhEAAgEDAwIEBAYCAwEAAAAAAAECAwQREiExE0EiUWHwBRRxwTKBkaHR4YLxM0KxI//aAAwDAQACEQMRAD8AvFERAEREARFWW+/bA2BxhoQ2R4wfIcY2nkwA+c9ch104nNQWWWLe3qXEtNNFmoqH2f2x7SikBn4JWGxLSwMJb7rmgW+JBCujYO3YayBk8LrtcMjm1w9Jrho4fvArmFWM+CW6satsk58PuiQREUpSCIiAIiIAiIgCIiAIiIAij9tbfpqSPvKiVsbdL5uPJrRi4/AKpd6e2eea8dCwxNOHeGxld/SMQz7nqFHOpGHJctrKtcPwLbzfBbe0NvUsBAnqIoicg97QT8iVtwVDHtDmODmnItIII6EYFfn7ZnZ1XVV5Znd2XY3lLi9xOrhiR/ix6LY3E2zU7N2mKaQ+R8oilZe7eJxDWSN63LTfUfaJV3ndbGhP4XDQ+nUzJLLX8F+oiKyYYREQBERAEREAWKqqmRMc+RwYxou5zjYADUkr7UTtYxz3mzWtLnHk1ouT9AqC3j3ords1Igga7u+L+HEOQ/mSnK9tTg3TmYqlTR9S9Z2buZPfEVyyR377UJaxxpqLjbE48JIB7ya+FgBi1p5ZnXkpncXsqbFwz1zQ6TNkJxazkZNHO93Ia30n9yezyDZ7e8kLZKi3mk9Vl82xXy5cWZ6DBSu0NoF2DcG/c/8AChUHnVPk0ZXEdPQtdo933fv3hGrvVu7DtCnMbiOIX7t+ZY8f7TkRqPkqq3Q3ln2PWuinae7Lg2ZmdvZkZzNjf3gfha0aasMbuhzH6/FRO/8Auc2uhEkVu/Y3yH/yNz4CfwdDhrgks+KPKO6ElTToVd4S/b3/AGWHTVLJGNexwc1wBa4G4LTiCDyWRUh2Xb/Gkk8JVEiFziGl2HcyE4h18mE58jjqVd6npzU1kyLu1lbVNL47PzQREUhUCIiAIiIAiIgMdRUNY1z3uDWtBLnE2AAxJJOQVU719tgF46Bl9O+eMPjGw5/F30Uv23Vr2UDGNJDZJmh/VrWueGn/ABNB/wAK4zcLYFO6ETuaHyFzgL4hnCbCwyvrc8wqtWpLVpibthaUul16qzvhL+SIot26/aEnfTvcA7OSW5JHuNzI5ZBd1srYFDs9oebcWXePxeTyjAyPRov8VEbZ36DCWU7buFwXuGAIwNm5n52+BXjcvZ8lTOaqocXiM2Zxav5gZAN5DUjkoItZwt2ataNSVNyqeGK7Lv6e/wBDutobSZTwvmkwaxtyNSdGjqSQPmqz3E2dLtLawnf6LJBNKdBwm8bB8SALcgeS99pe8RllFLESWxu89vWlyDevDe3xJ5K1ez3dQUFG1jgO9f55j75GDb8mjD43OqlS6k8dkUJS+UtnP/tPZfT39jp0RFcPOBERAEREAREQEdvHQumo6iJnpSQyNb/U5pA+5VI9lu8kVDWPbUjgEoEZeR/23Ndez+Tb4HkQOqv9Vx2l9mgqQ6ppW2nAu9gylA1H/s/PxUFWLypR5Rq2FemoyoVdoy7+TO12hAXtu03tpoeoUFKuB7OO0c05FJWuIiB4Y3uziOXA+/qX/wAvwytLaNDxDiZnqBr1H7xXxSU1lEkqUrWfTnx2ZASrLQV/AeF3on7H+yxSrVlUWcF1QU1hkF2k7k96DVU7f4gF5Wj12j1x7wGfMdRjtdk/aJxcNFVO82AgeTmNInHn7J1y5Xntm7RyY4/0n9P7LgO0HcwxONVTCzL3kaPUd7bbZNJz5Hpl8b0vXH8zuMVVh8tW/wAX799i+EVe9mHaIKtop6l3/UNHlcf5rRr/AFgZjXPnawlcjJSWUedr0J0JuE+QiIuiAIiIAiKO2/tyKjp3zynysGWrnZNa3qTgvjeNzqMXJqK5ZXfbjt9ojipG2LnOEr/da3iaz4Eku+Teqj9yaTuKIOfhxcUp6NsLf6Wg/NclQxy7Tr3yzYgu45OQbk1jelgGjoOi6jfHagZEIW4F481tIxp8yLfAFUHPLcz11O30U4Wy55ZytHRvqajhZnI4k8mgklxPQArv9v7VZs6iDYsHW4IRrxavPO1+I9SOa1909kNpoTLLZrnN4nE+pGMbHlzPyGi46YzbX2i2OO4BPCy+UcQxc93yu49SByXMVpXqyatJXFTD/BDk6Lse3RM85rJhdkTv4d/Xmz4sc+G9/iRyKuxaex9lR00EcMQsyNoA5nUk9SSSepW4r1OGiODyt7cu5qufbt9AiIpCmEREAREQBERAEREBXHaX2aCpDqmlbacC72DKUDUf+z8/Fcv2d9oppyKWsJEQPDG92cRy4H39S/8Al+GV3que0rszFUHVFK0CcYvYMBKBqOUn5+6r1KbT1wNm0u4VIfL3HHZ+Xv3sdHtPZ/EONmeZA16jr+Vz0q5DcDtCdTEUtYT3QPCxzr3hOXC7Xgv/AJfhlZG1Nnh4447EkXwycOY6/lR5U1lFpRlbT6dTjszm5VIUNeHjgfibWx9Yag8zb6qPlWq8qLOC86aqLDOR3v3XfRyiopiWx8QILSbxPvcY+zfI/Lle0uzntBbXx93KQ2pYPMMhI0eu0fkafDKLp6tszCyQAkggg5Obrh+VXO8Gw5tnztnp3OawOvG8Zsd7Lv8AnMYHVfYy0PUuDirQV1DpVNpLhn6PRcj2f7/R7Qi4XWZUMH8Rmjhlxs93mND8ieuV6MlJZR5arSnSm4TWGgiIuiI8veACSQABck5ADMlUD2h74P2lVCGC5hY7hiA/mPyMh/S+Q5XK6Ltc3/vxUVM7AYVDwcz/AOIH/wDX05qF3R3fELe+lFnuGF/UZrfkSM+Qw5qnWqanpR6T4dadGPXqLd/hX3JPZtJFQ0uJuRi86vecgPwPrzUfu9s91TOaibFodgNC8ZAe60W+3VYaqV9bUCNhtG3Xp6zz10A/5Uxt/bLKGmDYwA8jhiby5vPO179SfioFh79kaklKmtK/HL9kQ3aFvJf/AKWM8jKRzzDPlmethoVYfZZuV4Kn72Vtp5gC6+bI82s6HU9bD1VxHZNuYaqfxdQCYo3XZxfzJs7nmGnE8zbkVeCs0YZet/kYvxK4VOPy1P8Ayfr5BERWjBCIiAIiIAiIgCIiAIiIAiIgK87SezRtWDUUrQ2oA8zchKB+H8jrkdCOJ3F39fSu8NV8XdAloLgeKF17FpGfBfMZj7K+VwPaN2atrAZ6cBtSBiMhKBo7k/k75HQitUptPXDk2bO9jKPQuPw9n5e/extbT2eJBxxkEkXwODgcQQfhrqualC5fc7faSif4aqDu6DiLEHihdfHDPhvm3TMag2HtGibM0SRkEkAgg4PByN/1ULxNZRqQ1W8tE+OzOac4g3BsRkt5lQydhZIAbizmnJw5j94LQmaQbHAharnkG4NiMlDnBoumqi9TmdqbNn2dUNmp3uADrxvGbT7LtDhcY4EfMK6dw9/ItoRWNmTsA7yP7cbObCfocDoTxHfMnYWSAG48zTkRzH7wXE1lHPs+obNA9w4XXjeMwfZdocMORHzCkhU0PK4Kl1Zq6jpltNcM/TCr3tR7QvCMNPTu/wCoePM4fymHX+sjLkMeV42ftsjNBxNZasPl4LHgBt/3QdW+7nfDLFV7sXZUlXK6aclzS4lxJxkecSL8uZ+Xwnq1ljETLsfhklNzrrZdvN/x/wCm1ulu/wARE8owvdgPrH2j05cz95Xbm0y89zFjc2dbU+yOnNZNr7T7tvdswdbG3qjkORt9Fl3f2UIx3kmDiML+q3UnkbfQfNU+fCj0P4V1Z/kjcooYqKnc+Q5C7zzOjW/gfFcnsfZk+2K/hxa04vOYihByHXGw5k/FY9vbUkrqhkFOC5vFwxtHrvOHEenK+Qx5q8Nx90I9n0wjFnSOs6Z/tP5D3RkPmdSp6cNbx2Rm3dz8rBzf45cenqTOztnxwRMiiaGsY0NaByH5OpOpK2URXzyTbbywiIh8CIiAIiIAiIgCIiAIiIAiIgCIiA4ftD7OY65plhAZUtGByEgGTX9eTvkcMqw3Y3rmoJTT1LXd2HEOaR5onalo5cxrmOv6HXG7/wDZ5FtBnGyzKho8r9HgZMktpyOY+GCr1aWfFHk2bG/UV0a+8ez8iIrqVk7BJG4G4u1wODhpiuanYQSCLEZrn9i7dqNmzOgqGODQ60kZzafaZp15OHyK7mpjiqIxJG4G48rhkeh/dwqkvF9T0FJui0nvF8M5tzyDcGxC2TMyZha8A3GI0I5j94LXqYy0kEWIWm9xGIUGcGpoU0aQ3OPe+mO6vf3rcsrfNT1XVthYGMABtZo0aOa0f/6clsx8bL5QUplkJcSQMXdeQX3V2Rw6WPFPhGxsXZvG7vJMRe4v6x5notHfDeK94Ij/APQjU+wP1+nNbe8u8Hct7qI/xCNPUb/flyz5Ka7Juz7vC2tqW+QG8DD6zh/Md7oOXM45AXmhBvwxM+4uIwTrVeFwjoeyvcDwsfiahv8AHkb5WnOJh06POvIYc1YSItGMVFYR4yvXnXm5z5YREXRAEREAREQBERAEREAREQBERAEREAREQBERAcvvzuHDtCLGzJ2j+HJb58D+bPuMxqDSlLWVWy6h0MzCBfzsORGj2HLLI5HXpf28u8kFDAZpnYDBrR6T3aNaOf4zVB19dV7XrC92HIepFHfAdfyT9qdwop5XJ6T4RKrKDU/+P18/Q66d0dREJIzcEXafyD87hc7Iuh8PHSwCNmQBAvmXHEk/M3UA5hOQJVOoektOH5djWKkdhzgOLT61rfEXw+6j3tIzBHxWMqNPDLlSKnFo+b1bvvDnTsu5pxeNW9erfwrE7N+1BkwZTVZDJQA2N+AbJbANOjX8tD0OB5jZO2QbMkOOjufQ9fyovePdDOWnb1dGPuWD9PpyVmE3F6omFdW8aselW28mfodFT/Z52scPDT17/LgI5jm3k2U6j3tNeYt9rgRcG4OS0ITU1lHkrm1qW09M19H2Z9REXZVCIiAIiIAiIgCIiAIiIAiIgCIiAIiIAovePeKCigdNO6wGDQPSe7RrBqfxmV93i3igooHTTusBg0D0nu0awak/bM4KhtobQrNtVnID0W48EMd8SeZyuc3H5AQ1aujZcmlY2LuHrntBcv7I87R2jWbZrLnAD0W48EMd/ueZzcfkB2tLQQ0UAYwfE+s93M/vALbodmQUMHAz/EfWe7mf7ZAfeKe1877nL7NHIKm9vqekhiawtoI0ntfM+5+fIDovG06+KmYL65Aek46n/lbe2dpxUkXMn0W6uPM9OZXNbs7s1W1qokkhgI72S3lY3RrRq7kPmVwo74XJZlWio65bRRK0VbDUsw0zB9Jp5/8AKj62idGccQcj+9V53s3PqtlTh7SXRE/w5QMD7kg0dbTI6dJLY+2Iqpha4AOt5m/q3p9wuZQ3w+SSlcLSpweYshCprY28HDZkp8ujuXR3MddFp7T2W6PEYsOR5dCo5y4TcWW5xhXh6HQ7x7ntnBlgsJMyPVf1ByDuuR+687idpU1A4U9UHOgBtY344T7oObebfpyOrsTeF0JDX3dHy1b1b06Kd21u5BXRh7HAPt5JBkfdeNR9x9lYi8+KPJj16SiulXWYvh+RbtFWxzRtkieHseLtc03BCzr87bvb0Vux6gsc0mMm74ifK4e3GdD7w+eWF6bu7y09bCJad9x6zTg5jvZeND9jpdXadVT27nmbywnbvUt4vh/ySqIilM8IiIAiIgCIiAIiIAiIgCIiAKK3k3kgoYDNO6wGDWj0nu0a0an8ZlfN5d5YKGAyzu6NaPSe7RrR+uioueet23W44AZDHu4Y7/n7uP2hqVNOy5NKysuv457QXL+yPlZWVu263kB6Ix7uGO+Z68zm4/ICx9nbJgoIOBg/qd60j+Z/tkB99nZuyafZ9OGRj4n1pH8z+7ALSbTvndxPwb+8G/3VfGPqbLqKosLw01+5omN9Q+5wA10A5DmVr7wbbho4rWu4jyM1PvO5Dr9Fl3q3piomcDAHSkeVmjR7T+Q6Zn7rk90tzara1QZZXOEXF/ElOvuRjK9vk0fIHjG+FyWFJaOpU2gjDuzuvV7XqS5xIjBHeSEeVo0YwautkPmet+7F2LDSwthgZwsb9SdXOOrjzXvZWyoaaJsUDAxjBYAfck6k5knNbat0qSgvU85fX0rmWFtFcL7s16+gimjdHKwPY8Wc0jAj+/XRUTv12eTbOk7+nLnQXwePSiJyD7aaB2RyPW/l4lia5pa4BzXAggi4IOBBBzC+1KamjmzvZ2ssrdd0URu/vGyoHdy2ElrW9V46den06YtsbCLLvjxZqNW/3H4Up2g9lj6cuqKIF0QxfGLl0WvEzVzB9R1GIit2d7w60VQbOya85Ho/keuuvWjKGHpkeroXClHq0Xld0Qrlu7I25JTuu3Fp9JhyP9j1/Kmtubs3u+AY+swfln9vpyXKuULTgzSjOncQ815FjOhpNpQWONvgJI3H9/AriJqWu2RUCWJ5AvZrwPI9ufBI3/afiDqtSir5IXh8Ti1w+hHIjUdFYuwt4qeuYYZWtDyPNG7FrxzZfPnbMfdTxkp+jMqtSnbZwtVN8ryOn3I7RKfaDQ02jqAPNGTnbN0Z9YdMx9z1q/P+9G4U1K7v6QvdG08WBPeRWxvcYlo9oYjXmut3D7Xmv4YK9wa/ANmya7kJdGn3sudtbMKu+mfJh3Pw9Sj1bbePdd0Wmi+B18QvqsmKEREAREQBERAEREAUPvPvRBQwGWY9GMHpPd7LR+TovO9W9cFBAZZjcm4jYPSe7kOQ5nT6A0jFFXbcrSXGwHpHHu4Y74ADnyGbj8yIalTTsuTSsrLrf/SptBcvz9EfHOrtuVtzgB8e7hjv+fu4/a19m7Jp9n04jiGGpPpSP1c4/sALZ2XsinoKcRQtw/1yP1c46n7DIL02jJPeTYnQaNHVRRhp37l6tcKriK2guF5kcyjdK7jly0b0/Qflc3vnv0ymBhgs6bI+zH8ebvd015HR337Sh5oaJ2OIfMPuIj/u+nNZOz7spdNw1Nc0iPNkR9J+vFJqG9Mz0GfG7emH6llRjSh1bjZdokXuL2eT7Rk8RVFzYC65cb8cztQ0n1ebvkOl50VFHDG2OJgYxgs1oFgAsscYaAGgAAAAAWAAwAAGQXpWqdNQRh3d5O5ll7JcIIiKQpBERAFVnaH2TiTiqKFoD8TJCMA7m6Pk73cjpjgbTRcTgprDLFvc1LeeuD/s/O27O97oT3NTfhBsHG/Ey2FnDMtH1C6TbW7TKhveQkB5F8D5ZB8Rr1+vNdXv/wBmUVaDNBaOptnk2To/k7k7630qrZG3anZ0xgqGO4Wus+N3pNPtM068j91SlFw8MuD1FCvG4XVoPElzE0KiBzHFr2lrgbEHMFYg8gggkEYgjAgjIg6FWVW7LptoQh7HC9vJIMx7rxy6HEfmvtqbLlp5CyVtjodHDm06hQSg4/Q1be6jW2e0u6O23T7QwbRVhscmy6HpJyPvZc7ZrY3t7M45wZqPhZIcSzARv1u05Mcf8p6Zqs3Lpd09/JqMhj7ywezfzM6xk5f0nD4ZqSFRNaZlGvZTpy6tts/Ls/fvBs7o9olXs2Tw9Ux74mmxjdhJF/8AO+nunDlZXZsfbUFVEJaeQPYdRmDqHDNp6FchtDYlBtinD2uBNrMlb6bDnwvBzHun5EZqtZqbaWw6niabNccHC5hmaNHDn0NnDTmrClKnzujJqUaV63p8FTuuzP0Oi5/cvfCLaFP3jBwPaeGRl78LrXwOrTofjyXQK0mmsowalOVOThJYaCIi+nAREQBRO8280FDAZZndGNHpPdo1o/XRfN5954KGAyzHoxo9J7tGtH5Oio8Cu27XcgPj3cEV/ufu4/aGpU07Lk0rKy62alR4guX9kKamrdu1xc42AtxOx4IYr4NaNTnYZk3J1IunZGxYKKBsNOywH+Z7tXvPPrpkNAve7u7kFFAIYG4DFzj6T3aucef4yWrvTvZTUMfHM7zO9CMem8jkNG9TgPjguYQ0LVLkmr3LuZKlSXhXCRmrJooGOmnka0NHme7ANHJv9syqh3v3+nr3+HpGvETjwhoB7yYnK4GTfdHz6alXXbR23VBjG3aDdrBcRRNy4nnn7xxOQGit3cns9p9nt4v+5OR5pSMubYx6rfudeQj8VXaOyLbVKxWqr4p9l5e/9ED2f9lDKfhnrQHzYFkeBZGdC7Rz/sOuaslEVqEFBYRh17ipXnrm/foERF0QBERAEREAREQBc5vluPT7QjtIOCVo/hygeZvQ+03p9LLo0XxpNYZ3TqSpyUoPDR+cZI67Y1UWPbgdMTHKwatP65jXku8o6qj2pTkWvbNpsJI3HUH9cjryVg7d3fp6yExVDA5pyPrNdo5h0P7NwqM3m3PrdkTiaJzjFfyStHP1JRkD0OB+wpyg6fqj0dC5heYy9NRd/M1d5d1ZqR3m88ZPlkAw+Dh6rumuigXK2N1d8aevZ3M7WtlIs6M+hINSy/14cxpfNaruyeM1IIlIp8y3HvAfYa7Lh944jrmoXSzvA0afxDp5hcbNfv7/AEOe7NtmVz6njpXmJjSBK8i7CM+At9d3TTO4Vk9pW1qaLZ8rJy0ulYWxMzcX+q8DQNNjfpbWy0t5d8aXZcIhhY0yhv8ADib6LAcnSWxA1tm77qv93t167bNS6aZ7hHf+JKRgLfy4hlfoMBr1mXgWiO7ZnyXzNT5qr4YR4837/pHS9g1O/iqn48Fom9C8F5w+AP8AqCt5aGxNiQ0kLYYGcLG/Uk5ucdXHmt9WacdEUjDvK6uK0qiWzCIikKgUTvPvJDQ07ppshg1oze83s1v0PwAJUsqn7emv4aQ48F5r8uO0fDf5B33UdSWmLaLdlRjXrxpy4f8As5GKKu27XXJsBmce7givgBzPTNx+ZF37vbuQUUAhgbYDFzj6T3aucdT+MguU7O94tmU+y2fx4onNBM4c4B5kxuS30nXwtYHCw0XH75dqdRWOMFEHxxOPDcX72W+FsMWg+yMTqdFBFxprU3ls1q0K13U6MI6YR29Pr6nW789qkNLxRUvDLPkXZxxnrb03dBgNTouF3Z3IrdrTGeoe5sbj55n4l9vViGvL2R8rLotyeyNo4ZtoC5zbADgOXekZ/wBI+ZzCtWORrQA0AAAAAYAAYAAaBfVTlUeZ8eRHO6pWcenbby7y/j3j6mtsHd+no4hFTxhjRmfWc72nnU/sWUisPiAniArKWODElJyeqTyzMiw+ICeIC+nJmRYfEBPEBAZkWHxATxAQGZFh8QE8QEBmRYfEBPEBAZkWHxATxAQGZYqmmZIxzJGh7XAhzXAEEHMEHNfPEBPEBAngpnfzsqkpiaihDnRA8RYLmSK2N2auaPqOuaiIO1eubB3do3PtYSkHjHUi/CXdSPjdX74gLRfsejc/vDTQl978ZiYXX58Vrqs6O+YPBs0/iacFG4hqxw+/5lP7jdms1e/xNYXthJ4sSe8mJxwJxDebtdOYu6jo44o2xxMDGNFmtaLADovYkC9AqWnTUFsUru8qXMsy2XZdkfURFIUwiIgCit49hwVkDoZ23acQRg5rhk5p0I/UjVSq15QvjWdmdRk4tSi90U3Udicof5KuMsvm5jg63wFwT812W625lNQC7B3kpHmlcBxdQweoPhidSV00rVqSsKjjShF5SLlb4hcVo6Jy2/Q9Oq158WtV8RXjuCpSibvi08WtLuCncFAbvi08WtLuCncFAbvi08WtLuCncFAbvi08WtLuCncFAbvi08WtLuCncFAbvi08WtLuCncFAbvi08WtLuCncFAbvi08WtLuCncFAb3i19bVrQ7grIyIoCSZULZjmUdEwrbiagN9kiyLBEFnQBERAF8c26+ogMD4FgfSreRARhpF88IpOycIQEX4RPCKU4QnCEBF+ETwilOEJwhARfhE8IpThCcIQEX4RPCKU4QnCEBF+ETwilOEJwhARfhE8IpThCcIQEX4RPCKU4QnCEBF+ETwilOEJwhARnhF6FIpHhCWQGkylWdkCzogPgavqIgCIiAIiIAiIgCIiAIiIAiIgCIiAIiIAiIgCIiAIiIAiIgCIiAIiIAiIgCIiA//2Q=="/>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sp>
        <p:nvSpPr>
          <p:cNvPr id="111622" name="AutoShape 14" descr="data:image/jpeg;base64,/9j/4AAQSkZJRgABAQAAAQABAAD/2wCEAAkGBhASEBUUEREVFBUVFRUaFRgYFhccGBgUFhgVFRQXFRgYHCYgGBklGhQXHy8iIycpLC0tFx8xNTAqNiYrLSwBCQoKDgwOGg8PGiwlHyQtLCwvLSwsLC8sMiwsLCwsLykqLCwsLCwsNCwsLCwpLDAsLCwsLCwsKSwyLCwuLDUvKf/AABEIAOEA4QMBIgACEQEDEQH/xAAcAAEAAgMBAQEAAAAAAAAAAAAABQcDBAYCAQj/xABAEAABAwIDBQQJAgQFBQEBAAABAAIDBBEhMUEFBhJRYQcTFCIyQlJicYGRobHB8CNDctGCkqLC4SQzU2NzshX/xAAaAQEAAwEBAQAAAAAAAAAAAAAAAwQFAgYB/8QAMhEAAgEDAwIEBAYCAwEAAAAAAAECAwQREiExE0EiUWHwBRRxwTKBkaHR4YLxM0KxI//aAAwDAQACEQMRAD8AvFERAEREARFWW+/bA2BxhoQ2R4wfIcY2nkwA+c9ch104nNQWWWLe3qXEtNNFmoqH2f2x7SikBn4JWGxLSwMJb7rmgW+JBCujYO3YayBk8LrtcMjm1w9Jrho4fvArmFWM+CW6satsk58PuiQREUpSCIiAIiIAiIgCIiAIiIAij9tbfpqSPvKiVsbdL5uPJrRi4/AKpd6e2eea8dCwxNOHeGxld/SMQz7nqFHOpGHJctrKtcPwLbzfBbe0NvUsBAnqIoicg97QT8iVtwVDHtDmODmnItIII6EYFfn7ZnZ1XVV5Znd2XY3lLi9xOrhiR/ix6LY3E2zU7N2mKaQ+R8oilZe7eJxDWSN63LTfUfaJV3ndbGhP4XDQ+nUzJLLX8F+oiKyYYREQBERAEREAWKqqmRMc+RwYxou5zjYADUkr7UTtYxz3mzWtLnHk1ouT9AqC3j3ords1Igga7u+L+HEOQ/mSnK9tTg3TmYqlTR9S9Z2buZPfEVyyR377UJaxxpqLjbE48JIB7ya+FgBi1p5ZnXkpncXsqbFwz1zQ6TNkJxazkZNHO93Ia30n9yezyDZ7e8kLZKi3mk9Vl82xXy5cWZ6DBSu0NoF2DcG/c/8AChUHnVPk0ZXEdPQtdo933fv3hGrvVu7DtCnMbiOIX7t+ZY8f7TkRqPkqq3Q3ln2PWuinae7Lg2ZmdvZkZzNjf3gfha0aasMbuhzH6/FRO/8Auc2uhEkVu/Y3yH/yNz4CfwdDhrgks+KPKO6ElTToVd4S/b3/AGWHTVLJGNexwc1wBa4G4LTiCDyWRUh2Xb/Gkk8JVEiFziGl2HcyE4h18mE58jjqVd6npzU1kyLu1lbVNL47PzQREUhUCIiAIiIAiIgMdRUNY1z3uDWtBLnE2AAxJJOQVU719tgF46Bl9O+eMPjGw5/F30Uv23Vr2UDGNJDZJmh/VrWueGn/ABNB/wAK4zcLYFO6ETuaHyFzgL4hnCbCwyvrc8wqtWpLVpibthaUul16qzvhL+SIot26/aEnfTvcA7OSW5JHuNzI5ZBd1srYFDs9oebcWXePxeTyjAyPRov8VEbZ36DCWU7buFwXuGAIwNm5n52+BXjcvZ8lTOaqocXiM2Zxav5gZAN5DUjkoItZwt2ataNSVNyqeGK7Lv6e/wBDutobSZTwvmkwaxtyNSdGjqSQPmqz3E2dLtLawnf6LJBNKdBwm8bB8SALcgeS99pe8RllFLESWxu89vWlyDevDe3xJ5K1ez3dQUFG1jgO9f55j75GDb8mjD43OqlS6k8dkUJS+UtnP/tPZfT39jp0RFcPOBERAEREAREQEdvHQumo6iJnpSQyNb/U5pA+5VI9lu8kVDWPbUjgEoEZeR/23Ndez+Tb4HkQOqv9Vx2l9mgqQ6ppW2nAu9gylA1H/s/PxUFWLypR5Rq2FemoyoVdoy7+TO12hAXtu03tpoeoUFKuB7OO0c05FJWuIiB4Y3uziOXA+/qX/wAvwytLaNDxDiZnqBr1H7xXxSU1lEkqUrWfTnx2ZASrLQV/AeF3on7H+yxSrVlUWcF1QU1hkF2k7k96DVU7f4gF5Wj12j1x7wGfMdRjtdk/aJxcNFVO82AgeTmNInHn7J1y5Xntm7RyY4/0n9P7LgO0HcwxONVTCzL3kaPUd7bbZNJz5Hpl8b0vXH8zuMVVh8tW/wAX799i+EVe9mHaIKtop6l3/UNHlcf5rRr/AFgZjXPnawlcjJSWUedr0J0JuE+QiIuiAIiIAiKO2/tyKjp3zynysGWrnZNa3qTgvjeNzqMXJqK5ZXfbjt9ojipG2LnOEr/da3iaz4Eku+Teqj9yaTuKIOfhxcUp6NsLf6Wg/NclQxy7Tr3yzYgu45OQbk1jelgGjoOi6jfHagZEIW4F481tIxp8yLfAFUHPLcz11O30U4Wy55ZytHRvqajhZnI4k8mgklxPQArv9v7VZs6iDYsHW4IRrxavPO1+I9SOa1909kNpoTLLZrnN4nE+pGMbHlzPyGi46YzbX2i2OO4BPCy+UcQxc93yu49SByXMVpXqyatJXFTD/BDk6Lse3RM85rJhdkTv4d/Xmz4sc+G9/iRyKuxaex9lR00EcMQsyNoA5nUk9SSSepW4r1OGiODyt7cu5qufbt9AiIpCmEREAREQBERAEREBXHaX2aCpDqmlbacC72DKUDUf+z8/Fcv2d9oppyKWsJEQPDG92cRy4H39S/8Al+GV3que0rszFUHVFK0CcYvYMBKBqOUn5+6r1KbT1wNm0u4VIfL3HHZ+Xv3sdHtPZ/EONmeZA16jr+Vz0q5DcDtCdTEUtYT3QPCxzr3hOXC7Xgv/AJfhlZG1Nnh4447EkXwycOY6/lR5U1lFpRlbT6dTjszm5VIUNeHjgfibWx9Yag8zb6qPlWq8qLOC86aqLDOR3v3XfRyiopiWx8QILSbxPvcY+zfI/Lle0uzntBbXx93KQ2pYPMMhI0eu0fkafDKLp6tszCyQAkggg5Obrh+VXO8Gw5tnztnp3OawOvG8Zsd7Lv8AnMYHVfYy0PUuDirQV1DpVNpLhn6PRcj2f7/R7Qi4XWZUMH8Rmjhlxs93mND8ieuV6MlJZR5arSnSm4TWGgiIuiI8veACSQABck5ADMlUD2h74P2lVCGC5hY7hiA/mPyMh/S+Q5XK6Ltc3/vxUVM7AYVDwcz/AOIH/wDX05qF3R3fELe+lFnuGF/UZrfkSM+Qw5qnWqanpR6T4dadGPXqLd/hX3JPZtJFQ0uJuRi86vecgPwPrzUfu9s91TOaibFodgNC8ZAe60W+3VYaqV9bUCNhtG3Xp6zz10A/5Uxt/bLKGmDYwA8jhiby5vPO179SfioFh79kaklKmtK/HL9kQ3aFvJf/AKWM8jKRzzDPlmethoVYfZZuV4Kn72Vtp5gC6+bI82s6HU9bD1VxHZNuYaqfxdQCYo3XZxfzJs7nmGnE8zbkVeCs0YZet/kYvxK4VOPy1P8Ayfr5BERWjBCIiAIiIAiIgCIiAIiIAiIgK87SezRtWDUUrQ2oA8zchKB+H8jrkdCOJ3F39fSu8NV8XdAloLgeKF17FpGfBfMZj7K+VwPaN2atrAZ6cBtSBiMhKBo7k/k75HQitUptPXDk2bO9jKPQuPw9n5e/extbT2eJBxxkEkXwODgcQQfhrqualC5fc7faSif4aqDu6DiLEHihdfHDPhvm3TMag2HtGibM0SRkEkAgg4PByN/1ULxNZRqQ1W8tE+OzOac4g3BsRkt5lQydhZIAbizmnJw5j94LQmaQbHAharnkG4NiMlDnBoumqi9TmdqbNn2dUNmp3uADrxvGbT7LtDhcY4EfMK6dw9/ItoRWNmTsA7yP7cbObCfocDoTxHfMnYWSAG48zTkRzH7wXE1lHPs+obNA9w4XXjeMwfZdocMORHzCkhU0PK4Kl1Zq6jpltNcM/TCr3tR7QvCMNPTu/wCoePM4fymHX+sjLkMeV42ftsjNBxNZasPl4LHgBt/3QdW+7nfDLFV7sXZUlXK6aclzS4lxJxkecSL8uZ+Xwnq1ljETLsfhklNzrrZdvN/x/wCm1ulu/wARE8owvdgPrH2j05cz95Xbm0y89zFjc2dbU+yOnNZNr7T7tvdswdbG3qjkORt9Fl3f2UIx3kmDiML+q3UnkbfQfNU+fCj0P4V1Z/kjcooYqKnc+Q5C7zzOjW/gfFcnsfZk+2K/hxa04vOYihByHXGw5k/FY9vbUkrqhkFOC5vFwxtHrvOHEenK+Qx5q8Nx90I9n0wjFnSOs6Z/tP5D3RkPmdSp6cNbx2Rm3dz8rBzf45cenqTOztnxwRMiiaGsY0NaByH5OpOpK2URXzyTbbywiIh8CIiAIiIAiIgCIiAIiIAiIgCIiA4ftD7OY65plhAZUtGByEgGTX9eTvkcMqw3Y3rmoJTT1LXd2HEOaR5onalo5cxrmOv6HXG7/wDZ5FtBnGyzKho8r9HgZMktpyOY+GCr1aWfFHk2bG/UV0a+8ez8iIrqVk7BJG4G4u1wODhpiuanYQSCLEZrn9i7dqNmzOgqGODQ60kZzafaZp15OHyK7mpjiqIxJG4G48rhkeh/dwqkvF9T0FJui0nvF8M5tzyDcGxC2TMyZha8A3GI0I5j94LXqYy0kEWIWm9xGIUGcGpoU0aQ3OPe+mO6vf3rcsrfNT1XVthYGMABtZo0aOa0f/6clsx8bL5QUplkJcSQMXdeQX3V2Rw6WPFPhGxsXZvG7vJMRe4v6x5notHfDeK94Ij/APQjU+wP1+nNbe8u8Hct7qI/xCNPUb/flyz5Ka7Juz7vC2tqW+QG8DD6zh/Md7oOXM45AXmhBvwxM+4uIwTrVeFwjoeyvcDwsfiahv8AHkb5WnOJh06POvIYc1YSItGMVFYR4yvXnXm5z5YREXRAEREAREQBERAEREAREQBERAEREAREQBERAcvvzuHDtCLGzJ2j+HJb58D+bPuMxqDSlLWVWy6h0MzCBfzsORGj2HLLI5HXpf28u8kFDAZpnYDBrR6T3aNaOf4zVB19dV7XrC92HIepFHfAdfyT9qdwop5XJ6T4RKrKDU/+P18/Q66d0dREJIzcEXafyD87hc7Iuh8PHSwCNmQBAvmXHEk/M3UA5hOQJVOoektOH5djWKkdhzgOLT61rfEXw+6j3tIzBHxWMqNPDLlSKnFo+b1bvvDnTsu5pxeNW9erfwrE7N+1BkwZTVZDJQA2N+AbJbANOjX8tD0OB5jZO2QbMkOOjufQ9fyovePdDOWnb1dGPuWD9PpyVmE3F6omFdW8aselW28mfodFT/Z52scPDT17/LgI5jm3k2U6j3tNeYt9rgRcG4OS0ITU1lHkrm1qW09M19H2Z9REXZVCIiAIiIAiIgCIiAIiIAiIgCIiAIiIAovePeKCigdNO6wGDQPSe7RrBqfxmV93i3igooHTTusBg0D0nu0awak/bM4KhtobQrNtVnID0W48EMd8SeZyuc3H5AQ1aujZcmlY2LuHrntBcv7I87R2jWbZrLnAD0W48EMd/ueZzcfkB2tLQQ0UAYwfE+s93M/vALbodmQUMHAz/EfWe7mf7ZAfeKe1877nL7NHIKm9vqekhiawtoI0ntfM+5+fIDovG06+KmYL65Aek46n/lbe2dpxUkXMn0W6uPM9OZXNbs7s1W1qokkhgI72S3lY3RrRq7kPmVwo74XJZlWio65bRRK0VbDUsw0zB9Jp5/8AKj62idGccQcj+9V53s3PqtlTh7SXRE/w5QMD7kg0dbTI6dJLY+2Iqpha4AOt5m/q3p9wuZQ3w+SSlcLSpweYshCprY28HDZkp8ujuXR3MddFp7T2W6PEYsOR5dCo5y4TcWW5xhXh6HQ7x7ntnBlgsJMyPVf1ByDuuR+687idpU1A4U9UHOgBtY344T7oObebfpyOrsTeF0JDX3dHy1b1b06Kd21u5BXRh7HAPt5JBkfdeNR9x9lYi8+KPJj16SiulXWYvh+RbtFWxzRtkieHseLtc03BCzr87bvb0Vux6gsc0mMm74ifK4e3GdD7w+eWF6bu7y09bCJad9x6zTg5jvZeND9jpdXadVT27nmbywnbvUt4vh/ySqIilM8IiIAiIgCIiAIiIAiIgCIiAKK3k3kgoYDNO6wGDWj0nu0a0an8ZlfN5d5YKGAyzu6NaPSe7RrR+uioueet23W44AZDHu4Y7/n7uP2hqVNOy5NKysuv457QXL+yPlZWVu263kB6Ix7uGO+Z68zm4/ICx9nbJgoIOBg/qd60j+Z/tkB99nZuyafZ9OGRj4n1pH8z+7ALSbTvndxPwb+8G/3VfGPqbLqKosLw01+5omN9Q+5wA10A5DmVr7wbbho4rWu4jyM1PvO5Dr9Fl3q3piomcDAHSkeVmjR7T+Q6Zn7rk90tzara1QZZXOEXF/ElOvuRjK9vk0fIHjG+FyWFJaOpU2gjDuzuvV7XqS5xIjBHeSEeVo0YwautkPmet+7F2LDSwthgZwsb9SdXOOrjzXvZWyoaaJsUDAxjBYAfck6k5knNbat0qSgvU85fX0rmWFtFcL7s16+gimjdHKwPY8Wc0jAj+/XRUTv12eTbOk7+nLnQXwePSiJyD7aaB2RyPW/l4lia5pa4BzXAggi4IOBBBzC+1KamjmzvZ2ssrdd0URu/vGyoHdy2ElrW9V46den06YtsbCLLvjxZqNW/3H4Up2g9lj6cuqKIF0QxfGLl0WvEzVzB9R1GIit2d7w60VQbOya85Ho/keuuvWjKGHpkeroXClHq0Xld0Qrlu7I25JTuu3Fp9JhyP9j1/Kmtubs3u+AY+swfln9vpyXKuULTgzSjOncQ815FjOhpNpQWONvgJI3H9/AriJqWu2RUCWJ5AvZrwPI9ufBI3/afiDqtSir5IXh8Ti1w+hHIjUdFYuwt4qeuYYZWtDyPNG7FrxzZfPnbMfdTxkp+jMqtSnbZwtVN8ryOn3I7RKfaDQ02jqAPNGTnbN0Z9YdMx9z1q/P+9G4U1K7v6QvdG08WBPeRWxvcYlo9oYjXmut3D7Xmv4YK9wa/ANmya7kJdGn3sudtbMKu+mfJh3Pw9Sj1bbePdd0Wmi+B18QvqsmKEREAREQBERAEREAUPvPvRBQwGWY9GMHpPd7LR+TovO9W9cFBAZZjcm4jYPSe7kOQ5nT6A0jFFXbcrSXGwHpHHu4Y74ADnyGbj8yIalTTsuTSsrLrf/SptBcvz9EfHOrtuVtzgB8e7hjv+fu4/a19m7Jp9n04jiGGpPpSP1c4/sALZ2XsinoKcRQtw/1yP1c46n7DIL02jJPeTYnQaNHVRRhp37l6tcKriK2guF5kcyjdK7jly0b0/Qflc3vnv0ymBhgs6bI+zH8ebvd015HR337Sh5oaJ2OIfMPuIj/u+nNZOz7spdNw1Nc0iPNkR9J+vFJqG9Mz0GfG7emH6llRjSh1bjZdokXuL2eT7Rk8RVFzYC65cb8cztQ0n1ebvkOl50VFHDG2OJgYxgs1oFgAsscYaAGgAAAAAWAAwAAGQXpWqdNQRh3d5O5ll7JcIIiKQpBERAFVnaH2TiTiqKFoD8TJCMA7m6Pk73cjpjgbTRcTgprDLFvc1LeeuD/s/O27O97oT3NTfhBsHG/Ey2FnDMtH1C6TbW7TKhveQkB5F8D5ZB8Rr1+vNdXv/wBmUVaDNBaOptnk2To/k7k7630qrZG3anZ0xgqGO4Wus+N3pNPtM068j91SlFw8MuD1FCvG4XVoPElzE0KiBzHFr2lrgbEHMFYg8gggkEYgjAgjIg6FWVW7LptoQh7HC9vJIMx7rxy6HEfmvtqbLlp5CyVtjodHDm06hQSg4/Q1be6jW2e0u6O23T7QwbRVhscmy6HpJyPvZc7ZrY3t7M45wZqPhZIcSzARv1u05Mcf8p6Zqs3Lpd09/JqMhj7ywezfzM6xk5f0nD4ZqSFRNaZlGvZTpy6tts/Ls/fvBs7o9olXs2Tw9Ux74mmxjdhJF/8AO+nunDlZXZsfbUFVEJaeQPYdRmDqHDNp6FchtDYlBtinD2uBNrMlb6bDnwvBzHun5EZqtZqbaWw6niabNccHC5hmaNHDn0NnDTmrClKnzujJqUaV63p8FTuuzP0Oi5/cvfCLaFP3jBwPaeGRl78LrXwOrTofjyXQK0mmsowalOVOThJYaCIi+nAREQBRO8280FDAZZndGNHpPdo1o/XRfN5954KGAyzHoxo9J7tGtH5Oio8Cu27XcgPj3cEV/ufu4/aGpU07Lk0rKy62alR4guX9kKamrdu1xc42AtxOx4IYr4NaNTnYZk3J1IunZGxYKKBsNOywH+Z7tXvPPrpkNAve7u7kFFAIYG4DFzj6T3aucef4yWrvTvZTUMfHM7zO9CMem8jkNG9TgPjguYQ0LVLkmr3LuZKlSXhXCRmrJooGOmnka0NHme7ANHJv9syqh3v3+nr3+HpGvETjwhoB7yYnK4GTfdHz6alXXbR23VBjG3aDdrBcRRNy4nnn7xxOQGit3cns9p9nt4v+5OR5pSMubYx6rfudeQj8VXaOyLbVKxWqr4p9l5e/9ED2f9lDKfhnrQHzYFkeBZGdC7Rz/sOuaslEVqEFBYRh17ipXnrm/foERF0QBERAEREAREQBc5vluPT7QjtIOCVo/hygeZvQ+03p9LLo0XxpNYZ3TqSpyUoPDR+cZI67Y1UWPbgdMTHKwatP65jXku8o6qj2pTkWvbNpsJI3HUH9cjryVg7d3fp6yExVDA5pyPrNdo5h0P7NwqM3m3PrdkTiaJzjFfyStHP1JRkD0OB+wpyg6fqj0dC5heYy9NRd/M1d5d1ZqR3m88ZPlkAw+Dh6rumuigXK2N1d8aevZ3M7WtlIs6M+hINSy/14cxpfNaruyeM1IIlIp8y3HvAfYa7Lh944jrmoXSzvA0afxDp5hcbNfv7/AEOe7NtmVz6njpXmJjSBK8i7CM+At9d3TTO4Vk9pW1qaLZ8rJy0ulYWxMzcX+q8DQNNjfpbWy0t5d8aXZcIhhY0yhv8ADib6LAcnSWxA1tm77qv93t167bNS6aZ7hHf+JKRgLfy4hlfoMBr1mXgWiO7ZnyXzNT5qr4YR4837/pHS9g1O/iqn48Fom9C8F5w+AP8AqCt5aGxNiQ0kLYYGcLG/Uk5ucdXHmt9WacdEUjDvK6uK0qiWzCIikKgUTvPvJDQ07ppshg1oze83s1v0PwAJUsqn7emv4aQ48F5r8uO0fDf5B33UdSWmLaLdlRjXrxpy4f8As5GKKu27XXJsBmce7givgBzPTNx+ZF37vbuQUUAhgbYDFzj6T3aucdT+MguU7O94tmU+y2fx4onNBM4c4B5kxuS30nXwtYHCw0XH75dqdRWOMFEHxxOPDcX72W+FsMWg+yMTqdFBFxprU3ls1q0K13U6MI6YR29Pr6nW789qkNLxRUvDLPkXZxxnrb03dBgNTouF3Z3IrdrTGeoe5sbj55n4l9vViGvL2R8rLotyeyNo4ZtoC5zbADgOXekZ/wBI+ZzCtWORrQA0AAAAAYAAYAAaBfVTlUeZ8eRHO6pWcenbby7y/j3j6mtsHd+no4hFTxhjRmfWc72nnU/sWUisPiAniArKWODElJyeqTyzMiw+ICeIC+nJmRYfEBPEBAZkWHxATxAQGZFh8QE8QEBmRYfEBPEBAZkWHxATxAQGZYqmmZIxzJGh7XAhzXAEEHMEHNfPEBPEBAngpnfzsqkpiaihDnRA8RYLmSK2N2auaPqOuaiIO1eubB3do3PtYSkHjHUi/CXdSPjdX74gLRfsejc/vDTQl978ZiYXX58Vrqs6O+YPBs0/iacFG4hqxw+/5lP7jdms1e/xNYXthJ4sSe8mJxwJxDebtdOYu6jo44o2xxMDGNFmtaLADovYkC9AqWnTUFsUru8qXMsy2XZdkfURFIUwiIgCit49hwVkDoZ23acQRg5rhk5p0I/UjVSq15QvjWdmdRk4tSi90U3Udicof5KuMsvm5jg63wFwT812W625lNQC7B3kpHmlcBxdQweoPhidSV00rVqSsKjjShF5SLlb4hcVo6Jy2/Q9Oq158WtV8RXjuCpSibvi08WtLuCncFAbvi08WtLuCncFAbvi08WtLuCncFAbvi08WtLuCncFAbvi08WtLuCncFAbvi08WtLuCncFAbvi08WtLuCncFAbvi08WtLuCncFAb3i19bVrQ7grIyIoCSZULZjmUdEwrbiagN9kiyLBEFnQBERAF8c26+ogMD4FgfSreRARhpF88IpOycIQEX4RPCKU4QnCEBF+ETwilOEJwhARfhE8IpThCcIQEX4RPCKU4QnCEBF+ETwilOEJwhARfhE8IpThCcIQEX4RPCKU4QnCEBF+ETwilOEJwhARnhF6FIpHhCWQGkylWdkCzogPgavqIgCIiAIiIAiIgCIiAIiIAiIgCIiAIiIAiIgCIiAIiIAiIgCIiAIiIAiIgCIiA//2Q=="/>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sp>
        <p:nvSpPr>
          <p:cNvPr id="111623" name="AutoShape 16" descr="data:image/jpeg;base64,/9j/4AAQSkZJRgABAQAAAQABAAD/2wCEAAkGBhASEBUUEREVFBUVFRUaFRgYFhccGBgUFhgVFRQXFRgYHCYgGBklGhQXHy8iIycpLC0tFx8xNTAqNiYrLSwBCQoKDgwOGg8PGiwlHyQtLCwvLSwsLC8sMiwsLCwsLykqLCwsLCwsNCwsLCwpLDAsLCwsLCwsKSwyLCwuLDUvKf/AABEIAOEA4QMBIgACEQEDEQH/xAAcAAEAAgMBAQEAAAAAAAAAAAAABQcDBAYCAQj/xABAEAABAwIDBQQJAgQFBQEBAAABAAIDBBEhMUEFBhJRYQcTFCIyQlJicYGRobHB8CNDctGCkqLC4SQzU2NzshX/xAAaAQEAAwEBAQAAAAAAAAAAAAAAAwQFAgYB/8QAMhEAAgEDAwIEBAYCAwEAAAAAAAECAwQREiExE0EiUWHwBRRxwTKBkaHR4YLxM0KxI//aAAwDAQACEQMRAD8AvFERAEREARFWW+/bA2BxhoQ2R4wfIcY2nkwA+c9ch104nNQWWWLe3qXEtNNFmoqH2f2x7SikBn4JWGxLSwMJb7rmgW+JBCujYO3YayBk8LrtcMjm1w9Jrho4fvArmFWM+CW6satsk58PuiQREUpSCIiAIiIAiIgCIiAIiIAij9tbfpqSPvKiVsbdL5uPJrRi4/AKpd6e2eea8dCwxNOHeGxld/SMQz7nqFHOpGHJctrKtcPwLbzfBbe0NvUsBAnqIoicg97QT8iVtwVDHtDmODmnItIII6EYFfn7ZnZ1XVV5Znd2XY3lLi9xOrhiR/ix6LY3E2zU7N2mKaQ+R8oilZe7eJxDWSN63LTfUfaJV3ndbGhP4XDQ+nUzJLLX8F+oiKyYYREQBERAEREAWKqqmRMc+RwYxou5zjYADUkr7UTtYxz3mzWtLnHk1ouT9AqC3j3ords1Igga7u+L+HEOQ/mSnK9tTg3TmYqlTR9S9Z2buZPfEVyyR377UJaxxpqLjbE48JIB7ya+FgBi1p5ZnXkpncXsqbFwz1zQ6TNkJxazkZNHO93Ia30n9yezyDZ7e8kLZKi3mk9Vl82xXy5cWZ6DBSu0NoF2DcG/c/8AChUHnVPk0ZXEdPQtdo933fv3hGrvVu7DtCnMbiOIX7t+ZY8f7TkRqPkqq3Q3ln2PWuinae7Lg2ZmdvZkZzNjf3gfha0aasMbuhzH6/FRO/8Auc2uhEkVu/Y3yH/yNz4CfwdDhrgks+KPKO6ElTToVd4S/b3/AGWHTVLJGNexwc1wBa4G4LTiCDyWRUh2Xb/Gkk8JVEiFziGl2HcyE4h18mE58jjqVd6npzU1kyLu1lbVNL47PzQREUhUCIiAIiIAiIgMdRUNY1z3uDWtBLnE2AAxJJOQVU719tgF46Bl9O+eMPjGw5/F30Uv23Vr2UDGNJDZJmh/VrWueGn/ABNB/wAK4zcLYFO6ETuaHyFzgL4hnCbCwyvrc8wqtWpLVpibthaUul16qzvhL+SIot26/aEnfTvcA7OSW5JHuNzI5ZBd1srYFDs9oebcWXePxeTyjAyPRov8VEbZ36DCWU7buFwXuGAIwNm5n52+BXjcvZ8lTOaqocXiM2Zxav5gZAN5DUjkoItZwt2ataNSVNyqeGK7Lv6e/wBDutobSZTwvmkwaxtyNSdGjqSQPmqz3E2dLtLawnf6LJBNKdBwm8bB8SALcgeS99pe8RllFLESWxu89vWlyDevDe3xJ5K1ez3dQUFG1jgO9f55j75GDb8mjD43OqlS6k8dkUJS+UtnP/tPZfT39jp0RFcPOBERAEREAREQEdvHQumo6iJnpSQyNb/U5pA+5VI9lu8kVDWPbUjgEoEZeR/23Ndez+Tb4HkQOqv9Vx2l9mgqQ6ppW2nAu9gylA1H/s/PxUFWLypR5Rq2FemoyoVdoy7+TO12hAXtu03tpoeoUFKuB7OO0c05FJWuIiB4Y3uziOXA+/qX/wAvwytLaNDxDiZnqBr1H7xXxSU1lEkqUrWfTnx2ZASrLQV/AeF3on7H+yxSrVlUWcF1QU1hkF2k7k96DVU7f4gF5Wj12j1x7wGfMdRjtdk/aJxcNFVO82AgeTmNInHn7J1y5Xntm7RyY4/0n9P7LgO0HcwxONVTCzL3kaPUd7bbZNJz5Hpl8b0vXH8zuMVVh8tW/wAX799i+EVe9mHaIKtop6l3/UNHlcf5rRr/AFgZjXPnawlcjJSWUedr0J0JuE+QiIuiAIiIAiKO2/tyKjp3zynysGWrnZNa3qTgvjeNzqMXJqK5ZXfbjt9ojipG2LnOEr/da3iaz4Eku+Teqj9yaTuKIOfhxcUp6NsLf6Wg/NclQxy7Tr3yzYgu45OQbk1jelgGjoOi6jfHagZEIW4F481tIxp8yLfAFUHPLcz11O30U4Wy55ZytHRvqajhZnI4k8mgklxPQArv9v7VZs6iDYsHW4IRrxavPO1+I9SOa1909kNpoTLLZrnN4nE+pGMbHlzPyGi46YzbX2i2OO4BPCy+UcQxc93yu49SByXMVpXqyatJXFTD/BDk6Lse3RM85rJhdkTv4d/Xmz4sc+G9/iRyKuxaex9lR00EcMQsyNoA5nUk9SSSepW4r1OGiODyt7cu5qufbt9AiIpCmEREAREQBERAEREBXHaX2aCpDqmlbacC72DKUDUf+z8/Fcv2d9oppyKWsJEQPDG92cRy4H39S/8Al+GV3que0rszFUHVFK0CcYvYMBKBqOUn5+6r1KbT1wNm0u4VIfL3HHZ+Xv3sdHtPZ/EONmeZA16jr+Vz0q5DcDtCdTEUtYT3QPCxzr3hOXC7Xgv/AJfhlZG1Nnh4447EkXwycOY6/lR5U1lFpRlbT6dTjszm5VIUNeHjgfibWx9Yag8zb6qPlWq8qLOC86aqLDOR3v3XfRyiopiWx8QILSbxPvcY+zfI/Lle0uzntBbXx93KQ2pYPMMhI0eu0fkafDKLp6tszCyQAkggg5Obrh+VXO8Gw5tnztnp3OawOvG8Zsd7Lv8AnMYHVfYy0PUuDirQV1DpVNpLhn6PRcj2f7/R7Qi4XWZUMH8Rmjhlxs93mND8ieuV6MlJZR5arSnSm4TWGgiIuiI8veACSQABck5ADMlUD2h74P2lVCGC5hY7hiA/mPyMh/S+Q5XK6Ltc3/vxUVM7AYVDwcz/AOIH/wDX05qF3R3fELe+lFnuGF/UZrfkSM+Qw5qnWqanpR6T4dadGPXqLd/hX3JPZtJFQ0uJuRi86vecgPwPrzUfu9s91TOaibFodgNC8ZAe60W+3VYaqV9bUCNhtG3Xp6zz10A/5Uxt/bLKGmDYwA8jhiby5vPO179SfioFh79kaklKmtK/HL9kQ3aFvJf/AKWM8jKRzzDPlmethoVYfZZuV4Kn72Vtp5gC6+bI82s6HU9bD1VxHZNuYaqfxdQCYo3XZxfzJs7nmGnE8zbkVeCs0YZet/kYvxK4VOPy1P8Ayfr5BERWjBCIiAIiIAiIgCIiAIiIAiIgK87SezRtWDUUrQ2oA8zchKB+H8jrkdCOJ3F39fSu8NV8XdAloLgeKF17FpGfBfMZj7K+VwPaN2atrAZ6cBtSBiMhKBo7k/k75HQitUptPXDk2bO9jKPQuPw9n5e/extbT2eJBxxkEkXwODgcQQfhrqualC5fc7faSif4aqDu6DiLEHihdfHDPhvm3TMag2HtGibM0SRkEkAgg4PByN/1ULxNZRqQ1W8tE+OzOac4g3BsRkt5lQydhZIAbizmnJw5j94LQmaQbHAharnkG4NiMlDnBoumqi9TmdqbNn2dUNmp3uADrxvGbT7LtDhcY4EfMK6dw9/ItoRWNmTsA7yP7cbObCfocDoTxHfMnYWSAG48zTkRzH7wXE1lHPs+obNA9w4XXjeMwfZdocMORHzCkhU0PK4Kl1Zq6jpltNcM/TCr3tR7QvCMNPTu/wCoePM4fymHX+sjLkMeV42ftsjNBxNZasPl4LHgBt/3QdW+7nfDLFV7sXZUlXK6aclzS4lxJxkecSL8uZ+Xwnq1ljETLsfhklNzrrZdvN/x/wCm1ulu/wARE8owvdgPrH2j05cz95Xbm0y89zFjc2dbU+yOnNZNr7T7tvdswdbG3qjkORt9Fl3f2UIx3kmDiML+q3UnkbfQfNU+fCj0P4V1Z/kjcooYqKnc+Q5C7zzOjW/gfFcnsfZk+2K/hxa04vOYihByHXGw5k/FY9vbUkrqhkFOC5vFwxtHrvOHEenK+Qx5q8Nx90I9n0wjFnSOs6Z/tP5D3RkPmdSp6cNbx2Rm3dz8rBzf45cenqTOztnxwRMiiaGsY0NaByH5OpOpK2URXzyTbbywiIh8CIiAIiIAiIgCIiAIiIAiIgCIiA4ftD7OY65plhAZUtGByEgGTX9eTvkcMqw3Y3rmoJTT1LXd2HEOaR5onalo5cxrmOv6HXG7/wDZ5FtBnGyzKho8r9HgZMktpyOY+GCr1aWfFHk2bG/UV0a+8ez8iIrqVk7BJG4G4u1wODhpiuanYQSCLEZrn9i7dqNmzOgqGODQ60kZzafaZp15OHyK7mpjiqIxJG4G48rhkeh/dwqkvF9T0FJui0nvF8M5tzyDcGxC2TMyZha8A3GI0I5j94LXqYy0kEWIWm9xGIUGcGpoU0aQ3OPe+mO6vf3rcsrfNT1XVthYGMABtZo0aOa0f/6clsx8bL5QUplkJcSQMXdeQX3V2Rw6WPFPhGxsXZvG7vJMRe4v6x5notHfDeK94Ij/APQjU+wP1+nNbe8u8Hct7qI/xCNPUb/flyz5Ka7Juz7vC2tqW+QG8DD6zh/Md7oOXM45AXmhBvwxM+4uIwTrVeFwjoeyvcDwsfiahv8AHkb5WnOJh06POvIYc1YSItGMVFYR4yvXnXm5z5YREXRAEREAREQBERAEREAREQBERAEREAREQBERAcvvzuHDtCLGzJ2j+HJb58D+bPuMxqDSlLWVWy6h0MzCBfzsORGj2HLLI5HXpf28u8kFDAZpnYDBrR6T3aNaOf4zVB19dV7XrC92HIepFHfAdfyT9qdwop5XJ6T4RKrKDU/+P18/Q66d0dREJIzcEXafyD87hc7Iuh8PHSwCNmQBAvmXHEk/M3UA5hOQJVOoektOH5djWKkdhzgOLT61rfEXw+6j3tIzBHxWMqNPDLlSKnFo+b1bvvDnTsu5pxeNW9erfwrE7N+1BkwZTVZDJQA2N+AbJbANOjX8tD0OB5jZO2QbMkOOjufQ9fyovePdDOWnb1dGPuWD9PpyVmE3F6omFdW8aselW28mfodFT/Z52scPDT17/LgI5jm3k2U6j3tNeYt9rgRcG4OS0ITU1lHkrm1qW09M19H2Z9REXZVCIiAIiIAiIgCIiAIiIAiIgCIiAIiIAovePeKCigdNO6wGDQPSe7RrBqfxmV93i3igooHTTusBg0D0nu0awak/bM4KhtobQrNtVnID0W48EMd8SeZyuc3H5AQ1aujZcmlY2LuHrntBcv7I87R2jWbZrLnAD0W48EMd/ueZzcfkB2tLQQ0UAYwfE+s93M/vALbodmQUMHAz/EfWe7mf7ZAfeKe1877nL7NHIKm9vqekhiawtoI0ntfM+5+fIDovG06+KmYL65Aek46n/lbe2dpxUkXMn0W6uPM9OZXNbs7s1W1qokkhgI72S3lY3RrRq7kPmVwo74XJZlWio65bRRK0VbDUsw0zB9Jp5/8AKj62idGccQcj+9V53s3PqtlTh7SXRE/w5QMD7kg0dbTI6dJLY+2Iqpha4AOt5m/q3p9wuZQ3w+SSlcLSpweYshCprY28HDZkp8ujuXR3MddFp7T2W6PEYsOR5dCo5y4TcWW5xhXh6HQ7x7ntnBlgsJMyPVf1ByDuuR+687idpU1A4U9UHOgBtY344T7oObebfpyOrsTeF0JDX3dHy1b1b06Kd21u5BXRh7HAPt5JBkfdeNR9x9lYi8+KPJj16SiulXWYvh+RbtFWxzRtkieHseLtc03BCzr87bvb0Vux6gsc0mMm74ifK4e3GdD7w+eWF6bu7y09bCJad9x6zTg5jvZeND9jpdXadVT27nmbywnbvUt4vh/ySqIilM8IiIAiIgCIiAIiIAiIgCIiAKK3k3kgoYDNO6wGDWj0nu0a0an8ZlfN5d5YKGAyzu6NaPSe7RrR+uioueet23W44AZDHu4Y7/n7uP2hqVNOy5NKysuv457QXL+yPlZWVu263kB6Ix7uGO+Z68zm4/ICx9nbJgoIOBg/qd60j+Z/tkB99nZuyafZ9OGRj4n1pH8z+7ALSbTvndxPwb+8G/3VfGPqbLqKosLw01+5omN9Q+5wA10A5DmVr7wbbho4rWu4jyM1PvO5Dr9Fl3q3piomcDAHSkeVmjR7T+Q6Zn7rk90tzara1QZZXOEXF/ElOvuRjK9vk0fIHjG+FyWFJaOpU2gjDuzuvV7XqS5xIjBHeSEeVo0YwautkPmet+7F2LDSwthgZwsb9SdXOOrjzXvZWyoaaJsUDAxjBYAfck6k5knNbat0qSgvU85fX0rmWFtFcL7s16+gimjdHKwPY8Wc0jAj+/XRUTv12eTbOk7+nLnQXwePSiJyD7aaB2RyPW/l4lia5pa4BzXAggi4IOBBBzC+1KamjmzvZ2ssrdd0URu/vGyoHdy2ElrW9V46den06YtsbCLLvjxZqNW/3H4Up2g9lj6cuqKIF0QxfGLl0WvEzVzB9R1GIit2d7w60VQbOya85Ho/keuuvWjKGHpkeroXClHq0Xld0Qrlu7I25JTuu3Fp9JhyP9j1/Kmtubs3u+AY+swfln9vpyXKuULTgzSjOncQ815FjOhpNpQWONvgJI3H9/AriJqWu2RUCWJ5AvZrwPI9ufBI3/afiDqtSir5IXh8Ti1w+hHIjUdFYuwt4qeuYYZWtDyPNG7FrxzZfPnbMfdTxkp+jMqtSnbZwtVN8ryOn3I7RKfaDQ02jqAPNGTnbN0Z9YdMx9z1q/P+9G4U1K7v6QvdG08WBPeRWxvcYlo9oYjXmut3D7Xmv4YK9wa/ANmya7kJdGn3sudtbMKu+mfJh3Pw9Sj1bbePdd0Wmi+B18QvqsmKEREAREQBERAEREAUPvPvRBQwGWY9GMHpPd7LR+TovO9W9cFBAZZjcm4jYPSe7kOQ5nT6A0jFFXbcrSXGwHpHHu4Y74ADnyGbj8yIalTTsuTSsrLrf/SptBcvz9EfHOrtuVtzgB8e7hjv+fu4/a19m7Jp9n04jiGGpPpSP1c4/sALZ2XsinoKcRQtw/1yP1c46n7DIL02jJPeTYnQaNHVRRhp37l6tcKriK2guF5kcyjdK7jly0b0/Qflc3vnv0ymBhgs6bI+zH8ebvd015HR337Sh5oaJ2OIfMPuIj/u+nNZOz7spdNw1Nc0iPNkR9J+vFJqG9Mz0GfG7emH6llRjSh1bjZdokXuL2eT7Rk8RVFzYC65cb8cztQ0n1ebvkOl50VFHDG2OJgYxgs1oFgAsscYaAGgAAAAAWAAwAAGQXpWqdNQRh3d5O5ll7JcIIiKQpBERAFVnaH2TiTiqKFoD8TJCMA7m6Pk73cjpjgbTRcTgprDLFvc1LeeuD/s/O27O97oT3NTfhBsHG/Ey2FnDMtH1C6TbW7TKhveQkB5F8D5ZB8Rr1+vNdXv/wBmUVaDNBaOptnk2To/k7k7630qrZG3anZ0xgqGO4Wus+N3pNPtM068j91SlFw8MuD1FCvG4XVoPElzE0KiBzHFr2lrgbEHMFYg8gggkEYgjAgjIg6FWVW7LptoQh7HC9vJIMx7rxy6HEfmvtqbLlp5CyVtjodHDm06hQSg4/Q1be6jW2e0u6O23T7QwbRVhscmy6HpJyPvZc7ZrY3t7M45wZqPhZIcSzARv1u05Mcf8p6Zqs3Lpd09/JqMhj7ywezfzM6xk5f0nD4ZqSFRNaZlGvZTpy6tts/Ls/fvBs7o9olXs2Tw9Ux74mmxjdhJF/8AO+nunDlZXZsfbUFVEJaeQPYdRmDqHDNp6FchtDYlBtinD2uBNrMlb6bDnwvBzHun5EZqtZqbaWw6niabNccHC5hmaNHDn0NnDTmrClKnzujJqUaV63p8FTuuzP0Oi5/cvfCLaFP3jBwPaeGRl78LrXwOrTofjyXQK0mmsowalOVOThJYaCIi+nAREQBRO8280FDAZZndGNHpPdo1o/XRfN5954KGAyzHoxo9J7tGtH5Oio8Cu27XcgPj3cEV/ufu4/aGpU07Lk0rKy62alR4guX9kKamrdu1xc42AtxOx4IYr4NaNTnYZk3J1IunZGxYKKBsNOywH+Z7tXvPPrpkNAve7u7kFFAIYG4DFzj6T3aucef4yWrvTvZTUMfHM7zO9CMem8jkNG9TgPjguYQ0LVLkmr3LuZKlSXhXCRmrJooGOmnka0NHme7ANHJv9syqh3v3+nr3+HpGvETjwhoB7yYnK4GTfdHz6alXXbR23VBjG3aDdrBcRRNy4nnn7xxOQGit3cns9p9nt4v+5OR5pSMubYx6rfudeQj8VXaOyLbVKxWqr4p9l5e/9ED2f9lDKfhnrQHzYFkeBZGdC7Rz/sOuaslEVqEFBYRh17ipXnrm/foERF0QBERAEREAREQBc5vluPT7QjtIOCVo/hygeZvQ+03p9LLo0XxpNYZ3TqSpyUoPDR+cZI67Y1UWPbgdMTHKwatP65jXku8o6qj2pTkWvbNpsJI3HUH9cjryVg7d3fp6yExVDA5pyPrNdo5h0P7NwqM3m3PrdkTiaJzjFfyStHP1JRkD0OB+wpyg6fqj0dC5heYy9NRd/M1d5d1ZqR3m88ZPlkAw+Dh6rumuigXK2N1d8aevZ3M7WtlIs6M+hINSy/14cxpfNaruyeM1IIlIp8y3HvAfYa7Lh944jrmoXSzvA0afxDp5hcbNfv7/AEOe7NtmVz6njpXmJjSBK8i7CM+At9d3TTO4Vk9pW1qaLZ8rJy0ulYWxMzcX+q8DQNNjfpbWy0t5d8aXZcIhhY0yhv8ADib6LAcnSWxA1tm77qv93t167bNS6aZ7hHf+JKRgLfy4hlfoMBr1mXgWiO7ZnyXzNT5qr4YR4837/pHS9g1O/iqn48Fom9C8F5w+AP8AqCt5aGxNiQ0kLYYGcLG/Uk5ucdXHmt9WacdEUjDvK6uK0qiWzCIikKgUTvPvJDQ07ppshg1oze83s1v0PwAJUsqn7emv4aQ48F5r8uO0fDf5B33UdSWmLaLdlRjXrxpy4f8As5GKKu27XXJsBmce7givgBzPTNx+ZF37vbuQUUAhgbYDFzj6T3aucdT+MguU7O94tmU+y2fx4onNBM4c4B5kxuS30nXwtYHCw0XH75dqdRWOMFEHxxOPDcX72W+FsMWg+yMTqdFBFxprU3ls1q0K13U6MI6YR29Pr6nW789qkNLxRUvDLPkXZxxnrb03dBgNTouF3Z3IrdrTGeoe5sbj55n4l9vViGvL2R8rLotyeyNo4ZtoC5zbADgOXekZ/wBI+ZzCtWORrQA0AAAAAYAAYAAaBfVTlUeZ8eRHO6pWcenbby7y/j3j6mtsHd+no4hFTxhjRmfWc72nnU/sWUisPiAniArKWODElJyeqTyzMiw+ICeIC+nJmRYfEBPEBAZkWHxATxAQGZFh8QE8QEBmRYfEBPEBAZkWHxATxAQGZYqmmZIxzJGh7XAhzXAEEHMEHNfPEBPEBAngpnfzsqkpiaihDnRA8RYLmSK2N2auaPqOuaiIO1eubB3do3PtYSkHjHUi/CXdSPjdX74gLRfsejc/vDTQl978ZiYXX58Vrqs6O+YPBs0/iacFG4hqxw+/5lP7jdms1e/xNYXthJ4sSe8mJxwJxDebtdOYu6jo44o2xxMDGNFmtaLADovYkC9AqWnTUFsUru8qXMsy2XZdkfURFIUwiIgCit49hwVkDoZ23acQRg5rhk5p0I/UjVSq15QvjWdmdRk4tSi90U3Udicof5KuMsvm5jg63wFwT812W625lNQC7B3kpHmlcBxdQweoPhidSV00rVqSsKjjShF5SLlb4hcVo6Jy2/Q9Oq158WtV8RXjuCpSibvi08WtLuCncFAbvi08WtLuCncFAbvi08WtLuCncFAbvi08WtLuCncFAbvi08WtLuCncFAbvi08WtLuCncFAbvi08WtLuCncFAbvi08WtLuCncFAb3i19bVrQ7grIyIoCSZULZjmUdEwrbiagN9kiyLBEFnQBERAF8c26+ogMD4FgfSreRARhpF88IpOycIQEX4RPCKU4QnCEBF+ETwilOEJwhARfhE8IpThCcIQEX4RPCKU4QnCEBF+ETwilOEJwhARfhE8IpThCcIQEX4RPCKU4QnCEBF+ETwilOEJwhARnhF6FIpHhCWQGkylWdkCzogPgavqIgCIiAIiIAiIgCIiAIiIAiIgCIiAIiIAiIgCIiAIiIAiIgCIiAIiIAiIgCIiA//2Q=="/>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sp>
        <p:nvSpPr>
          <p:cNvPr id="111624" name="AutoShape 18" descr="data:image/jpeg;base64,/9j/4AAQSkZJRgABAQAAAQABAAD/2wCEAAkGBhASEBUUEREVFBUVFRUaFRgYFhccGBgUFhgVFRQXFRgYHCYgGBklGhQXHy8iIycpLC0tFx8xNTAqNiYrLSwBCQoKDgwOGg8PGiwlHyQtLCwvLSwsLC8sMiwsLCwsLykqLCwsLCwsNCwsLCwpLDAsLCwsLCwsKSwyLCwuLDUvKf/AABEIAOEA4QMBIgACEQEDEQH/xAAcAAEAAgMBAQEAAAAAAAAAAAAABQcDBAYCAQj/xABAEAABAwIDBQQJAgQFBQEBAAABAAIDBBEhMUEFBhJRYQcTFCIyQlJicYGRobHB8CNDctGCkqLC4SQzU2NzshX/xAAaAQEAAwEBAQAAAAAAAAAAAAAAAwQFAgYB/8QAMhEAAgEDAwIEBAYCAwEAAAAAAAECAwQREiExE0EiUWHwBRRxwTKBkaHR4YLxM0KxI//aAAwDAQACEQMRAD8AvFERAEREARFWW+/bA2BxhoQ2R4wfIcY2nkwA+c9ch104nNQWWWLe3qXEtNNFmoqH2f2x7SikBn4JWGxLSwMJb7rmgW+JBCujYO3YayBk8LrtcMjm1w9Jrho4fvArmFWM+CW6satsk58PuiQREUpSCIiAIiIAiIgCIiAIiIAij9tbfpqSPvKiVsbdL5uPJrRi4/AKpd6e2eea8dCwxNOHeGxld/SMQz7nqFHOpGHJctrKtcPwLbzfBbe0NvUsBAnqIoicg97QT8iVtwVDHtDmODmnItIII6EYFfn7ZnZ1XVV5Znd2XY3lLi9xOrhiR/ix6LY3E2zU7N2mKaQ+R8oilZe7eJxDWSN63LTfUfaJV3ndbGhP4XDQ+nUzJLLX8F+oiKyYYREQBERAEREAWKqqmRMc+RwYxou5zjYADUkr7UTtYxz3mzWtLnHk1ouT9AqC3j3ords1Igga7u+L+HEOQ/mSnK9tTg3TmYqlTR9S9Z2buZPfEVyyR377UJaxxpqLjbE48JIB7ya+FgBi1p5ZnXkpncXsqbFwz1zQ6TNkJxazkZNHO93Ia30n9yezyDZ7e8kLZKi3mk9Vl82xXy5cWZ6DBSu0NoF2DcG/c/8AChUHnVPk0ZXEdPQtdo933fv3hGrvVu7DtCnMbiOIX7t+ZY8f7TkRqPkqq3Q3ln2PWuinae7Lg2ZmdvZkZzNjf3gfha0aasMbuhzH6/FRO/8Auc2uhEkVu/Y3yH/yNz4CfwdDhrgks+KPKO6ElTToVd4S/b3/AGWHTVLJGNexwc1wBa4G4LTiCDyWRUh2Xb/Gkk8JVEiFziGl2HcyE4h18mE58jjqVd6npzU1kyLu1lbVNL47PzQREUhUCIiAIiIAiIgMdRUNY1z3uDWtBLnE2AAxJJOQVU719tgF46Bl9O+eMPjGw5/F30Uv23Vr2UDGNJDZJmh/VrWueGn/ABNB/wAK4zcLYFO6ETuaHyFzgL4hnCbCwyvrc8wqtWpLVpibthaUul16qzvhL+SIot26/aEnfTvcA7OSW5JHuNzI5ZBd1srYFDs9oebcWXePxeTyjAyPRov8VEbZ36DCWU7buFwXuGAIwNm5n52+BXjcvZ8lTOaqocXiM2Zxav5gZAN5DUjkoItZwt2ataNSVNyqeGK7Lv6e/wBDutobSZTwvmkwaxtyNSdGjqSQPmqz3E2dLtLawnf6LJBNKdBwm8bB8SALcgeS99pe8RllFLESWxu89vWlyDevDe3xJ5K1ez3dQUFG1jgO9f55j75GDb8mjD43OqlS6k8dkUJS+UtnP/tPZfT39jp0RFcPOBERAEREAREQEdvHQumo6iJnpSQyNb/U5pA+5VI9lu8kVDWPbUjgEoEZeR/23Ndez+Tb4HkQOqv9Vx2l9mgqQ6ppW2nAu9gylA1H/s/PxUFWLypR5Rq2FemoyoVdoy7+TO12hAXtu03tpoeoUFKuB7OO0c05FJWuIiB4Y3uziOXA+/qX/wAvwytLaNDxDiZnqBr1H7xXxSU1lEkqUrWfTnx2ZASrLQV/AeF3on7H+yxSrVlUWcF1QU1hkF2k7k96DVU7f4gF5Wj12j1x7wGfMdRjtdk/aJxcNFVO82AgeTmNInHn7J1y5Xntm7RyY4/0n9P7LgO0HcwxONVTCzL3kaPUd7bbZNJz5Hpl8b0vXH8zuMVVh8tW/wAX799i+EVe9mHaIKtop6l3/UNHlcf5rRr/AFgZjXPnawlcjJSWUedr0J0JuE+QiIuiAIiIAiKO2/tyKjp3zynysGWrnZNa3qTgvjeNzqMXJqK5ZXfbjt9ojipG2LnOEr/da3iaz4Eku+Teqj9yaTuKIOfhxcUp6NsLf6Wg/NclQxy7Tr3yzYgu45OQbk1jelgGjoOi6jfHagZEIW4F481tIxp8yLfAFUHPLcz11O30U4Wy55ZytHRvqajhZnI4k8mgklxPQArv9v7VZs6iDYsHW4IRrxavPO1+I9SOa1909kNpoTLLZrnN4nE+pGMbHlzPyGi46YzbX2i2OO4BPCy+UcQxc93yu49SByXMVpXqyatJXFTD/BDk6Lse3RM85rJhdkTv4d/Xmz4sc+G9/iRyKuxaex9lR00EcMQsyNoA5nUk9SSSepW4r1OGiODyt7cu5qufbt9AiIpCmEREAREQBERAEREBXHaX2aCpDqmlbacC72DKUDUf+z8/Fcv2d9oppyKWsJEQPDG92cRy4H39S/8Al+GV3que0rszFUHVFK0CcYvYMBKBqOUn5+6r1KbT1wNm0u4VIfL3HHZ+Xv3sdHtPZ/EONmeZA16jr+Vz0q5DcDtCdTEUtYT3QPCxzr3hOXC7Xgv/AJfhlZG1Nnh4447EkXwycOY6/lR5U1lFpRlbT6dTjszm5VIUNeHjgfibWx9Yag8zb6qPlWq8qLOC86aqLDOR3v3XfRyiopiWx8QILSbxPvcY+zfI/Lle0uzntBbXx93KQ2pYPMMhI0eu0fkafDKLp6tszCyQAkggg5Obrh+VXO8Gw5tnztnp3OawOvG8Zsd7Lv8AnMYHVfYy0PUuDirQV1DpVNpLhn6PRcj2f7/R7Qi4XWZUMH8Rmjhlxs93mND8ieuV6MlJZR5arSnSm4TWGgiIuiI8veACSQABck5ADMlUD2h74P2lVCGC5hY7hiA/mPyMh/S+Q5XK6Ltc3/vxUVM7AYVDwcz/AOIH/wDX05qF3R3fELe+lFnuGF/UZrfkSM+Qw5qnWqanpR6T4dadGPXqLd/hX3JPZtJFQ0uJuRi86vecgPwPrzUfu9s91TOaibFodgNC8ZAe60W+3VYaqV9bUCNhtG3Xp6zz10A/5Uxt/bLKGmDYwA8jhiby5vPO179SfioFh79kaklKmtK/HL9kQ3aFvJf/AKWM8jKRzzDPlmethoVYfZZuV4Kn72Vtp5gC6+bI82s6HU9bD1VxHZNuYaqfxdQCYo3XZxfzJs7nmGnE8zbkVeCs0YZet/kYvxK4VOPy1P8Ayfr5BERWjBCIiAIiIAiIgCIiAIiIAiIgK87SezRtWDUUrQ2oA8zchKB+H8jrkdCOJ3F39fSu8NV8XdAloLgeKF17FpGfBfMZj7K+VwPaN2atrAZ6cBtSBiMhKBo7k/k75HQitUptPXDk2bO9jKPQuPw9n5e/extbT2eJBxxkEkXwODgcQQfhrqualC5fc7faSif4aqDu6DiLEHihdfHDPhvm3TMag2HtGibM0SRkEkAgg4PByN/1ULxNZRqQ1W8tE+OzOac4g3BsRkt5lQydhZIAbizmnJw5j94LQmaQbHAharnkG4NiMlDnBoumqi9TmdqbNn2dUNmp3uADrxvGbT7LtDhcY4EfMK6dw9/ItoRWNmTsA7yP7cbObCfocDoTxHfMnYWSAG48zTkRzH7wXE1lHPs+obNA9w4XXjeMwfZdocMORHzCkhU0PK4Kl1Zq6jpltNcM/TCr3tR7QvCMNPTu/wCoePM4fymHX+sjLkMeV42ftsjNBxNZasPl4LHgBt/3QdW+7nfDLFV7sXZUlXK6aclzS4lxJxkecSL8uZ+Xwnq1ljETLsfhklNzrrZdvN/x/wCm1ulu/wARE8owvdgPrH2j05cz95Xbm0y89zFjc2dbU+yOnNZNr7T7tvdswdbG3qjkORt9Fl3f2UIx3kmDiML+q3UnkbfQfNU+fCj0P4V1Z/kjcooYqKnc+Q5C7zzOjW/gfFcnsfZk+2K/hxa04vOYihByHXGw5k/FY9vbUkrqhkFOC5vFwxtHrvOHEenK+Qx5q8Nx90I9n0wjFnSOs6Z/tP5D3RkPmdSp6cNbx2Rm3dz8rBzf45cenqTOztnxwRMiiaGsY0NaByH5OpOpK2URXzyTbbywiIh8CIiAIiIAiIgCIiAIiIAiIgCIiA4ftD7OY65plhAZUtGByEgGTX9eTvkcMqw3Y3rmoJTT1LXd2HEOaR5onalo5cxrmOv6HXG7/wDZ5FtBnGyzKho8r9HgZMktpyOY+GCr1aWfFHk2bG/UV0a+8ez8iIrqVk7BJG4G4u1wODhpiuanYQSCLEZrn9i7dqNmzOgqGODQ60kZzafaZp15OHyK7mpjiqIxJG4G48rhkeh/dwqkvF9T0FJui0nvF8M5tzyDcGxC2TMyZha8A3GI0I5j94LXqYy0kEWIWm9xGIUGcGpoU0aQ3OPe+mO6vf3rcsrfNT1XVthYGMABtZo0aOa0f/6clsx8bL5QUplkJcSQMXdeQX3V2Rw6WPFPhGxsXZvG7vJMRe4v6x5notHfDeK94Ij/APQjU+wP1+nNbe8u8Hct7qI/xCNPUb/flyz5Ka7Juz7vC2tqW+QG8DD6zh/Md7oOXM45AXmhBvwxM+4uIwTrVeFwjoeyvcDwsfiahv8AHkb5WnOJh06POvIYc1YSItGMVFYR4yvXnXm5z5YREXRAEREAREQBERAEREAREQBERAEREAREQBERAcvvzuHDtCLGzJ2j+HJb58D+bPuMxqDSlLWVWy6h0MzCBfzsORGj2HLLI5HXpf28u8kFDAZpnYDBrR6T3aNaOf4zVB19dV7XrC92HIepFHfAdfyT9qdwop5XJ6T4RKrKDU/+P18/Q66d0dREJIzcEXafyD87hc7Iuh8PHSwCNmQBAvmXHEk/M3UA5hOQJVOoektOH5djWKkdhzgOLT61rfEXw+6j3tIzBHxWMqNPDLlSKnFo+b1bvvDnTsu5pxeNW9erfwrE7N+1BkwZTVZDJQA2N+AbJbANOjX8tD0OB5jZO2QbMkOOjufQ9fyovePdDOWnb1dGPuWD9PpyVmE3F6omFdW8aselW28mfodFT/Z52scPDT17/LgI5jm3k2U6j3tNeYt9rgRcG4OS0ITU1lHkrm1qW09M19H2Z9REXZVCIiAIiIAiIgCIiAIiIAiIgCIiAIiIAovePeKCigdNO6wGDQPSe7RrBqfxmV93i3igooHTTusBg0D0nu0awak/bM4KhtobQrNtVnID0W48EMd8SeZyuc3H5AQ1aujZcmlY2LuHrntBcv7I87R2jWbZrLnAD0W48EMd/ueZzcfkB2tLQQ0UAYwfE+s93M/vALbodmQUMHAz/EfWe7mf7ZAfeKe1877nL7NHIKm9vqekhiawtoI0ntfM+5+fIDovG06+KmYL65Aek46n/lbe2dpxUkXMn0W6uPM9OZXNbs7s1W1qokkhgI72S3lY3RrRq7kPmVwo74XJZlWio65bRRK0VbDUsw0zB9Jp5/8AKj62idGccQcj+9V53s3PqtlTh7SXRE/w5QMD7kg0dbTI6dJLY+2Iqpha4AOt5m/q3p9wuZQ3w+SSlcLSpweYshCprY28HDZkp8ujuXR3MddFp7T2W6PEYsOR5dCo5y4TcWW5xhXh6HQ7x7ntnBlgsJMyPVf1ByDuuR+687idpU1A4U9UHOgBtY344T7oObebfpyOrsTeF0JDX3dHy1b1b06Kd21u5BXRh7HAPt5JBkfdeNR9x9lYi8+KPJj16SiulXWYvh+RbtFWxzRtkieHseLtc03BCzr87bvb0Vux6gsc0mMm74ifK4e3GdD7w+eWF6bu7y09bCJad9x6zTg5jvZeND9jpdXadVT27nmbywnbvUt4vh/ySqIilM8IiIAiIgCIiAIiIAiIgCIiAKK3k3kgoYDNO6wGDWj0nu0a0an8ZlfN5d5YKGAyzu6NaPSe7RrR+uioueet23W44AZDHu4Y7/n7uP2hqVNOy5NKysuv457QXL+yPlZWVu263kB6Ix7uGO+Z68zm4/ICx9nbJgoIOBg/qd60j+Z/tkB99nZuyafZ9OGRj4n1pH8z+7ALSbTvndxPwb+8G/3VfGPqbLqKosLw01+5omN9Q+5wA10A5DmVr7wbbho4rWu4jyM1PvO5Dr9Fl3q3piomcDAHSkeVmjR7T+Q6Zn7rk90tzara1QZZXOEXF/ElOvuRjK9vk0fIHjG+FyWFJaOpU2gjDuzuvV7XqS5xIjBHeSEeVo0YwautkPmet+7F2LDSwthgZwsb9SdXOOrjzXvZWyoaaJsUDAxjBYAfck6k5knNbat0qSgvU85fX0rmWFtFcL7s16+gimjdHKwPY8Wc0jAj+/XRUTv12eTbOk7+nLnQXwePSiJyD7aaB2RyPW/l4lia5pa4BzXAggi4IOBBBzC+1KamjmzvZ2ssrdd0URu/vGyoHdy2ElrW9V46den06YtsbCLLvjxZqNW/3H4Up2g9lj6cuqKIF0QxfGLl0WvEzVzB9R1GIit2d7w60VQbOya85Ho/keuuvWjKGHpkeroXClHq0Xld0Qrlu7I25JTuu3Fp9JhyP9j1/Kmtubs3u+AY+swfln9vpyXKuULTgzSjOncQ815FjOhpNpQWONvgJI3H9/AriJqWu2RUCWJ5AvZrwPI9ufBI3/afiDqtSir5IXh8Ti1w+hHIjUdFYuwt4qeuYYZWtDyPNG7FrxzZfPnbMfdTxkp+jMqtSnbZwtVN8ryOn3I7RKfaDQ02jqAPNGTnbN0Z9YdMx9z1q/P+9G4U1K7v6QvdG08WBPeRWxvcYlo9oYjXmut3D7Xmv4YK9wa/ANmya7kJdGn3sudtbMKu+mfJh3Pw9Sj1bbePdd0Wmi+B18QvqsmKEREAREQBERAEREAUPvPvRBQwGWY9GMHpPd7LR+TovO9W9cFBAZZjcm4jYPSe7kOQ5nT6A0jFFXbcrSXGwHpHHu4Y74ADnyGbj8yIalTTsuTSsrLrf/SptBcvz9EfHOrtuVtzgB8e7hjv+fu4/a19m7Jp9n04jiGGpPpSP1c4/sALZ2XsinoKcRQtw/1yP1c46n7DIL02jJPeTYnQaNHVRRhp37l6tcKriK2guF5kcyjdK7jly0b0/Qflc3vnv0ymBhgs6bI+zH8ebvd015HR337Sh5oaJ2OIfMPuIj/u+nNZOz7spdNw1Nc0iPNkR9J+vFJqG9Mz0GfG7emH6llRjSh1bjZdokXuL2eT7Rk8RVFzYC65cb8cztQ0n1ebvkOl50VFHDG2OJgYxgs1oFgAsscYaAGgAAAAAWAAwAAGQXpWqdNQRh3d5O5ll7JcIIiKQpBERAFVnaH2TiTiqKFoD8TJCMA7m6Pk73cjpjgbTRcTgprDLFvc1LeeuD/s/O27O97oT3NTfhBsHG/Ey2FnDMtH1C6TbW7TKhveQkB5F8D5ZB8Rr1+vNdXv/wBmUVaDNBaOptnk2To/k7k7630qrZG3anZ0xgqGO4Wus+N3pNPtM068j91SlFw8MuD1FCvG4XVoPElzE0KiBzHFr2lrgbEHMFYg8gggkEYgjAgjIg6FWVW7LptoQh7HC9vJIMx7rxy6HEfmvtqbLlp5CyVtjodHDm06hQSg4/Q1be6jW2e0u6O23T7QwbRVhscmy6HpJyPvZc7ZrY3t7M45wZqPhZIcSzARv1u05Mcf8p6Zqs3Lpd09/JqMhj7ywezfzM6xk5f0nD4ZqSFRNaZlGvZTpy6tts/Ls/fvBs7o9olXs2Tw9Ux74mmxjdhJF/8AO+nunDlZXZsfbUFVEJaeQPYdRmDqHDNp6FchtDYlBtinD2uBNrMlb6bDnwvBzHun5EZqtZqbaWw6niabNccHC5hmaNHDn0NnDTmrClKnzujJqUaV63p8FTuuzP0Oi5/cvfCLaFP3jBwPaeGRl78LrXwOrTofjyXQK0mmsowalOVOThJYaCIi+nAREQBRO8280FDAZZndGNHpPdo1o/XRfN5954KGAyzHoxo9J7tGtH5Oio8Cu27XcgPj3cEV/ufu4/aGpU07Lk0rKy62alR4guX9kKamrdu1xc42AtxOx4IYr4NaNTnYZk3J1IunZGxYKKBsNOywH+Z7tXvPPrpkNAve7u7kFFAIYG4DFzj6T3aucef4yWrvTvZTUMfHM7zO9CMem8jkNG9TgPjguYQ0LVLkmr3LuZKlSXhXCRmrJooGOmnka0NHme7ANHJv9syqh3v3+nr3+HpGvETjwhoB7yYnK4GTfdHz6alXXbR23VBjG3aDdrBcRRNy4nnn7xxOQGit3cns9p9nt4v+5OR5pSMubYx6rfudeQj8VXaOyLbVKxWqr4p9l5e/9ED2f9lDKfhnrQHzYFkeBZGdC7Rz/sOuaslEVqEFBYRh17ipXnrm/foERF0QBERAEREAREQBc5vluPT7QjtIOCVo/hygeZvQ+03p9LLo0XxpNYZ3TqSpyUoPDR+cZI67Y1UWPbgdMTHKwatP65jXku8o6qj2pTkWvbNpsJI3HUH9cjryVg7d3fp6yExVDA5pyPrNdo5h0P7NwqM3m3PrdkTiaJzjFfyStHP1JRkD0OB+wpyg6fqj0dC5heYy9NRd/M1d5d1ZqR3m88ZPlkAw+Dh6rumuigXK2N1d8aevZ3M7WtlIs6M+hINSy/14cxpfNaruyeM1IIlIp8y3HvAfYa7Lh944jrmoXSzvA0afxDp5hcbNfv7/AEOe7NtmVz6njpXmJjSBK8i7CM+At9d3TTO4Vk9pW1qaLZ8rJy0ulYWxMzcX+q8DQNNjfpbWy0t5d8aXZcIhhY0yhv8ADib6LAcnSWxA1tm77qv93t167bNS6aZ7hHf+JKRgLfy4hlfoMBr1mXgWiO7ZnyXzNT5qr4YR4837/pHS9g1O/iqn48Fom9C8F5w+AP8AqCt5aGxNiQ0kLYYGcLG/Uk5ucdXHmt9WacdEUjDvK6uK0qiWzCIikKgUTvPvJDQ07ppshg1oze83s1v0PwAJUsqn7emv4aQ48F5r8uO0fDf5B33UdSWmLaLdlRjXrxpy4f8As5GKKu27XXJsBmce7givgBzPTNx+ZF37vbuQUUAhgbYDFzj6T3aucdT+MguU7O94tmU+y2fx4onNBM4c4B5kxuS30nXwtYHCw0XH75dqdRWOMFEHxxOPDcX72W+FsMWg+yMTqdFBFxprU3ls1q0K13U6MI6YR29Pr6nW789qkNLxRUvDLPkXZxxnrb03dBgNTouF3Z3IrdrTGeoe5sbj55n4l9vViGvL2R8rLotyeyNo4ZtoC5zbADgOXekZ/wBI+ZzCtWORrQA0AAAAAYAAYAAaBfVTlUeZ8eRHO6pWcenbby7y/j3j6mtsHd+no4hFTxhjRmfWc72nnU/sWUisPiAniArKWODElJyeqTyzMiw+ICeIC+nJmRYfEBPEBAZkWHxATxAQGZFh8QE8QEBmRYfEBPEBAZkWHxATxAQGZYqmmZIxzJGh7XAhzXAEEHMEHNfPEBPEBAngpnfzsqkpiaihDnRA8RYLmSK2N2auaPqOuaiIO1eubB3do3PtYSkHjHUi/CXdSPjdX74gLRfsejc/vDTQl978ZiYXX58Vrqs6O+YPBs0/iacFG4hqxw+/5lP7jdms1e/xNYXthJ4sSe8mJxwJxDebtdOYu6jo44o2xxMDGNFmtaLADovYkC9AqWnTUFsUru8qXMsy2XZdkfURFIUwiIgCit49hwVkDoZ23acQRg5rhk5p0I/UjVSq15QvjWdmdRk4tSi90U3Udicof5KuMsvm5jg63wFwT812W625lNQC7B3kpHmlcBxdQweoPhidSV00rVqSsKjjShF5SLlb4hcVo6Jy2/Q9Oq158WtV8RXjuCpSibvi08WtLuCncFAbvi08WtLuCncFAbvi08WtLuCncFAbvi08WtLuCncFAbvi08WtLuCncFAbvi08WtLuCncFAbvi08WtLuCncFAbvi08WtLuCncFAb3i19bVrQ7grIyIoCSZULZjmUdEwrbiagN9kiyLBEFnQBERAF8c26+ogMD4FgfSreRARhpF88IpOycIQEX4RPCKU4QnCEBF+ETwilOEJwhARfhE8IpThCcIQEX4RPCKU4QnCEBF+ETwilOEJwhARfhE8IpThCcIQEX4RPCKU4QnCEBF+ETwilOEJwhARnhF6FIpHhCWQGkylWdkCzogPgavqIgCIiAIiIAiIgCIiAIiIAiIgCIiAIiIAiIgCIiAIiIAiIgCIiAIiIAiIgCIiA//2Q=="/>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sp>
        <p:nvSpPr>
          <p:cNvPr id="111625" name="AutoShape 20" descr="data:image/jpeg;base64,/9j/4AAQSkZJRgABAQAAAQABAAD/2wCEAAkGBhASEBUUEREVFBUVFRUaFRgYFhccGBgUFhgVFRQXFRgYHCYgGBklGhQXHy8iIycpLC0tFx8xNTAqNiYrLSwBCQoKDgwOGg8PGiwlHyQtLCwvLSwsLC8sMiwsLCwsLykqLCwsLCwsNCwsLCwpLDAsLCwsLCwsKSwyLCwuLDUvKf/AABEIAOEA4QMBIgACEQEDEQH/xAAcAAEAAgMBAQEAAAAAAAAAAAAABQcDBAYCAQj/xABAEAABAwIDBQQJAgQFBQEBAAABAAIDBBEhMUEFBhJRYQcTFCIyQlJicYGRobHB8CNDctGCkqLC4SQzU2NzshX/xAAaAQEAAwEBAQAAAAAAAAAAAAAAAwQFAgYB/8QAMhEAAgEDAwIEBAYCAwEAAAAAAAECAwQREiExE0EiUWHwBRRxwTKBkaHR4YLxM0KxI//aAAwDAQACEQMRAD8AvFERAEREARFWW+/bA2BxhoQ2R4wfIcY2nkwA+c9ch104nNQWWWLe3qXEtNNFmoqH2f2x7SikBn4JWGxLSwMJb7rmgW+JBCujYO3YayBk8LrtcMjm1w9Jrho4fvArmFWM+CW6satsk58PuiQREUpSCIiAIiIAiIgCIiAIiIAij9tbfpqSPvKiVsbdL5uPJrRi4/AKpd6e2eea8dCwxNOHeGxld/SMQz7nqFHOpGHJctrKtcPwLbzfBbe0NvUsBAnqIoicg97QT8iVtwVDHtDmODmnItIII6EYFfn7ZnZ1XVV5Znd2XY3lLi9xOrhiR/ix6LY3E2zU7N2mKaQ+R8oilZe7eJxDWSN63LTfUfaJV3ndbGhP4XDQ+nUzJLLX8F+oiKyYYREQBERAEREAWKqqmRMc+RwYxou5zjYADUkr7UTtYxz3mzWtLnHk1ouT9AqC3j3ords1Igga7u+L+HEOQ/mSnK9tTg3TmYqlTR9S9Z2buZPfEVyyR377UJaxxpqLjbE48JIB7ya+FgBi1p5ZnXkpncXsqbFwz1zQ6TNkJxazkZNHO93Ia30n9yezyDZ7e8kLZKi3mk9Vl82xXy5cWZ6DBSu0NoF2DcG/c/8AChUHnVPk0ZXEdPQtdo933fv3hGrvVu7DtCnMbiOIX7t+ZY8f7TkRqPkqq3Q3ln2PWuinae7Lg2ZmdvZkZzNjf3gfha0aasMbuhzH6/FRO/8Auc2uhEkVu/Y3yH/yNz4CfwdDhrgks+KPKO6ElTToVd4S/b3/AGWHTVLJGNexwc1wBa4G4LTiCDyWRUh2Xb/Gkk8JVEiFziGl2HcyE4h18mE58jjqVd6npzU1kyLu1lbVNL47PzQREUhUCIiAIiIAiIgMdRUNY1z3uDWtBLnE2AAxJJOQVU719tgF46Bl9O+eMPjGw5/F30Uv23Vr2UDGNJDZJmh/VrWueGn/ABNB/wAK4zcLYFO6ETuaHyFzgL4hnCbCwyvrc8wqtWpLVpibthaUul16qzvhL+SIot26/aEnfTvcA7OSW5JHuNzI5ZBd1srYFDs9oebcWXePxeTyjAyPRov8VEbZ36DCWU7buFwXuGAIwNm5n52+BXjcvZ8lTOaqocXiM2Zxav5gZAN5DUjkoItZwt2ataNSVNyqeGK7Lv6e/wBDutobSZTwvmkwaxtyNSdGjqSQPmqz3E2dLtLawnf6LJBNKdBwm8bB8SALcgeS99pe8RllFLESWxu89vWlyDevDe3xJ5K1ez3dQUFG1jgO9f55j75GDb8mjD43OqlS6k8dkUJS+UtnP/tPZfT39jp0RFcPOBERAEREAREQEdvHQumo6iJnpSQyNb/U5pA+5VI9lu8kVDWPbUjgEoEZeR/23Ndez+Tb4HkQOqv9Vx2l9mgqQ6ppW2nAu9gylA1H/s/PxUFWLypR5Rq2FemoyoVdoy7+TO12hAXtu03tpoeoUFKuB7OO0c05FJWuIiB4Y3uziOXA+/qX/wAvwytLaNDxDiZnqBr1H7xXxSU1lEkqUrWfTnx2ZASrLQV/AeF3on7H+yxSrVlUWcF1QU1hkF2k7k96DVU7f4gF5Wj12j1x7wGfMdRjtdk/aJxcNFVO82AgeTmNInHn7J1y5Xntm7RyY4/0n9P7LgO0HcwxONVTCzL3kaPUd7bbZNJz5Hpl8b0vXH8zuMVVh8tW/wAX799i+EVe9mHaIKtop6l3/UNHlcf5rRr/AFgZjXPnawlcjJSWUedr0J0JuE+QiIuiAIiIAiKO2/tyKjp3zynysGWrnZNa3qTgvjeNzqMXJqK5ZXfbjt9ojipG2LnOEr/da3iaz4Eku+Teqj9yaTuKIOfhxcUp6NsLf6Wg/NclQxy7Tr3yzYgu45OQbk1jelgGjoOi6jfHagZEIW4F481tIxp8yLfAFUHPLcz11O30U4Wy55ZytHRvqajhZnI4k8mgklxPQArv9v7VZs6iDYsHW4IRrxavPO1+I9SOa1909kNpoTLLZrnN4nE+pGMbHlzPyGi46YzbX2i2OO4BPCy+UcQxc93yu49SByXMVpXqyatJXFTD/BDk6Lse3RM85rJhdkTv4d/Xmz4sc+G9/iRyKuxaex9lR00EcMQsyNoA5nUk9SSSepW4r1OGiODyt7cu5qufbt9AiIpCmEREAREQBERAEREBXHaX2aCpDqmlbacC72DKUDUf+z8/Fcv2d9oppyKWsJEQPDG92cRy4H39S/8Al+GV3que0rszFUHVFK0CcYvYMBKBqOUn5+6r1KbT1wNm0u4VIfL3HHZ+Xv3sdHtPZ/EONmeZA16jr+Vz0q5DcDtCdTEUtYT3QPCxzr3hOXC7Xgv/AJfhlZG1Nnh4447EkXwycOY6/lR5U1lFpRlbT6dTjszm5VIUNeHjgfibWx9Yag8zb6qPlWq8qLOC86aqLDOR3v3XfRyiopiWx8QILSbxPvcY+zfI/Lle0uzntBbXx93KQ2pYPMMhI0eu0fkafDKLp6tszCyQAkggg5Obrh+VXO8Gw5tnztnp3OawOvG8Zsd7Lv8AnMYHVfYy0PUuDirQV1DpVNpLhn6PRcj2f7/R7Qi4XWZUMH8Rmjhlxs93mND8ieuV6MlJZR5arSnSm4TWGgiIuiI8veACSQABck5ADMlUD2h74P2lVCGC5hY7hiA/mPyMh/S+Q5XK6Ltc3/vxUVM7AYVDwcz/AOIH/wDX05qF3R3fELe+lFnuGF/UZrfkSM+Qw5qnWqanpR6T4dadGPXqLd/hX3JPZtJFQ0uJuRi86vecgPwPrzUfu9s91TOaibFodgNC8ZAe60W+3VYaqV9bUCNhtG3Xp6zz10A/5Uxt/bLKGmDYwA8jhiby5vPO179SfioFh79kaklKmtK/HL9kQ3aFvJf/AKWM8jKRzzDPlmethoVYfZZuV4Kn72Vtp5gC6+bI82s6HU9bD1VxHZNuYaqfxdQCYo3XZxfzJs7nmGnE8zbkVeCs0YZet/kYvxK4VOPy1P8Ayfr5BERWjBCIiAIiIAiIgCIiAIiIAiIgK87SezRtWDUUrQ2oA8zchKB+H8jrkdCOJ3F39fSu8NV8XdAloLgeKF17FpGfBfMZj7K+VwPaN2atrAZ6cBtSBiMhKBo7k/k75HQitUptPXDk2bO9jKPQuPw9n5e/extbT2eJBxxkEkXwODgcQQfhrqualC5fc7faSif4aqDu6DiLEHihdfHDPhvm3TMag2HtGibM0SRkEkAgg4PByN/1ULxNZRqQ1W8tE+OzOac4g3BsRkt5lQydhZIAbizmnJw5j94LQmaQbHAharnkG4NiMlDnBoumqi9TmdqbNn2dUNmp3uADrxvGbT7LtDhcY4EfMK6dw9/ItoRWNmTsA7yP7cbObCfocDoTxHfMnYWSAG48zTkRzH7wXE1lHPs+obNA9w4XXjeMwfZdocMORHzCkhU0PK4Kl1Zq6jpltNcM/TCr3tR7QvCMNPTu/wCoePM4fymHX+sjLkMeV42ftsjNBxNZasPl4LHgBt/3QdW+7nfDLFV7sXZUlXK6aclzS4lxJxkecSL8uZ+Xwnq1ljETLsfhklNzrrZdvN/x/wCm1ulu/wARE8owvdgPrH2j05cz95Xbm0y89zFjc2dbU+yOnNZNr7T7tvdswdbG3qjkORt9Fl3f2UIx3kmDiML+q3UnkbfQfNU+fCj0P4V1Z/kjcooYqKnc+Q5C7zzOjW/gfFcnsfZk+2K/hxa04vOYihByHXGw5k/FY9vbUkrqhkFOC5vFwxtHrvOHEenK+Qx5q8Nx90I9n0wjFnSOs6Z/tP5D3RkPmdSp6cNbx2Rm3dz8rBzf45cenqTOztnxwRMiiaGsY0NaByH5OpOpK2URXzyTbbywiIh8CIiAIiIAiIgCIiAIiIAiIgCIiA4ftD7OY65plhAZUtGByEgGTX9eTvkcMqw3Y3rmoJTT1LXd2HEOaR5onalo5cxrmOv6HXG7/wDZ5FtBnGyzKho8r9HgZMktpyOY+GCr1aWfFHk2bG/UV0a+8ez8iIrqVk7BJG4G4u1wODhpiuanYQSCLEZrn9i7dqNmzOgqGODQ60kZzafaZp15OHyK7mpjiqIxJG4G48rhkeh/dwqkvF9T0FJui0nvF8M5tzyDcGxC2TMyZha8A3GI0I5j94LXqYy0kEWIWm9xGIUGcGpoU0aQ3OPe+mO6vf3rcsrfNT1XVthYGMABtZo0aOa0f/6clsx8bL5QUplkJcSQMXdeQX3V2Rw6WPFPhGxsXZvG7vJMRe4v6x5notHfDeK94Ij/APQjU+wP1+nNbe8u8Hct7qI/xCNPUb/flyz5Ka7Juz7vC2tqW+QG8DD6zh/Md7oOXM45AXmhBvwxM+4uIwTrVeFwjoeyvcDwsfiahv8AHkb5WnOJh06POvIYc1YSItGMVFYR4yvXnXm5z5YREXRAEREAREQBERAEREAREQBERAEREAREQBERAcvvzuHDtCLGzJ2j+HJb58D+bPuMxqDSlLWVWy6h0MzCBfzsORGj2HLLI5HXpf28u8kFDAZpnYDBrR6T3aNaOf4zVB19dV7XrC92HIepFHfAdfyT9qdwop5XJ6T4RKrKDU/+P18/Q66d0dREJIzcEXafyD87hc7Iuh8PHSwCNmQBAvmXHEk/M3UA5hOQJVOoektOH5djWKkdhzgOLT61rfEXw+6j3tIzBHxWMqNPDLlSKnFo+b1bvvDnTsu5pxeNW9erfwrE7N+1BkwZTVZDJQA2N+AbJbANOjX8tD0OB5jZO2QbMkOOjufQ9fyovePdDOWnb1dGPuWD9PpyVmE3F6omFdW8aselW28mfodFT/Z52scPDT17/LgI5jm3k2U6j3tNeYt9rgRcG4OS0ITU1lHkrm1qW09M19H2Z9REXZVCIiAIiIAiIgCIiAIiIAiIgCIiAIiIAovePeKCigdNO6wGDQPSe7RrBqfxmV93i3igooHTTusBg0D0nu0awak/bM4KhtobQrNtVnID0W48EMd8SeZyuc3H5AQ1aujZcmlY2LuHrntBcv7I87R2jWbZrLnAD0W48EMd/ueZzcfkB2tLQQ0UAYwfE+s93M/vALbodmQUMHAz/EfWe7mf7ZAfeKe1877nL7NHIKm9vqekhiawtoI0ntfM+5+fIDovG06+KmYL65Aek46n/lbe2dpxUkXMn0W6uPM9OZXNbs7s1W1qokkhgI72S3lY3RrRq7kPmVwo74XJZlWio65bRRK0VbDUsw0zB9Jp5/8AKj62idGccQcj+9V53s3PqtlTh7SXRE/w5QMD7kg0dbTI6dJLY+2Iqpha4AOt5m/q3p9wuZQ3w+SSlcLSpweYshCprY28HDZkp8ujuXR3MddFp7T2W6PEYsOR5dCo5y4TcWW5xhXh6HQ7x7ntnBlgsJMyPVf1ByDuuR+687idpU1A4U9UHOgBtY344T7oObebfpyOrsTeF0JDX3dHy1b1b06Kd21u5BXRh7HAPt5JBkfdeNR9x9lYi8+KPJj16SiulXWYvh+RbtFWxzRtkieHseLtc03BCzr87bvb0Vux6gsc0mMm74ifK4e3GdD7w+eWF6bu7y09bCJad9x6zTg5jvZeND9jpdXadVT27nmbywnbvUt4vh/ySqIilM8IiIAiIgCIiAIiIAiIgCIiAKK3k3kgoYDNO6wGDWj0nu0a0an8ZlfN5d5YKGAyzu6NaPSe7RrR+uioueet23W44AZDHu4Y7/n7uP2hqVNOy5NKysuv457QXL+yPlZWVu263kB6Ix7uGO+Z68zm4/ICx9nbJgoIOBg/qd60j+Z/tkB99nZuyafZ9OGRj4n1pH8z+7ALSbTvndxPwb+8G/3VfGPqbLqKosLw01+5omN9Q+5wA10A5DmVr7wbbho4rWu4jyM1PvO5Dr9Fl3q3piomcDAHSkeVmjR7T+Q6Zn7rk90tzara1QZZXOEXF/ElOvuRjK9vk0fIHjG+FyWFJaOpU2gjDuzuvV7XqS5xIjBHeSEeVo0YwautkPmet+7F2LDSwthgZwsb9SdXOOrjzXvZWyoaaJsUDAxjBYAfck6k5knNbat0qSgvU85fX0rmWFtFcL7s16+gimjdHKwPY8Wc0jAj+/XRUTv12eTbOk7+nLnQXwePSiJyD7aaB2RyPW/l4lia5pa4BzXAggi4IOBBBzC+1KamjmzvZ2ssrdd0URu/vGyoHdy2ElrW9V46den06YtsbCLLvjxZqNW/3H4Up2g9lj6cuqKIF0QxfGLl0WvEzVzB9R1GIit2d7w60VQbOya85Ho/keuuvWjKGHpkeroXClHq0Xld0Qrlu7I25JTuu3Fp9JhyP9j1/Kmtubs3u+AY+swfln9vpyXKuULTgzSjOncQ815FjOhpNpQWONvgJI3H9/AriJqWu2RUCWJ5AvZrwPI9ufBI3/afiDqtSir5IXh8Ti1w+hHIjUdFYuwt4qeuYYZWtDyPNG7FrxzZfPnbMfdTxkp+jMqtSnbZwtVN8ryOn3I7RKfaDQ02jqAPNGTnbN0Z9YdMx9z1q/P+9G4U1K7v6QvdG08WBPeRWxvcYlo9oYjXmut3D7Xmv4YK9wa/ANmya7kJdGn3sudtbMKu+mfJh3Pw9Sj1bbePdd0Wmi+B18QvqsmKEREAREQBERAEREAUPvPvRBQwGWY9GMHpPd7LR+TovO9W9cFBAZZjcm4jYPSe7kOQ5nT6A0jFFXbcrSXGwHpHHu4Y74ADnyGbj8yIalTTsuTSsrLrf/SptBcvz9EfHOrtuVtzgB8e7hjv+fu4/a19m7Jp9n04jiGGpPpSP1c4/sALZ2XsinoKcRQtw/1yP1c46n7DIL02jJPeTYnQaNHVRRhp37l6tcKriK2guF5kcyjdK7jly0b0/Qflc3vnv0ymBhgs6bI+zH8ebvd015HR337Sh5oaJ2OIfMPuIj/u+nNZOz7spdNw1Nc0iPNkR9J+vFJqG9Mz0GfG7emH6llRjSh1bjZdokXuL2eT7Rk8RVFzYC65cb8cztQ0n1ebvkOl50VFHDG2OJgYxgs1oFgAsscYaAGgAAAAAWAAwAAGQXpWqdNQRh3d5O5ll7JcIIiKQpBERAFVnaH2TiTiqKFoD8TJCMA7m6Pk73cjpjgbTRcTgprDLFvc1LeeuD/s/O27O97oT3NTfhBsHG/Ey2FnDMtH1C6TbW7TKhveQkB5F8D5ZB8Rr1+vNdXv/wBmUVaDNBaOptnk2To/k7k7630qrZG3anZ0xgqGO4Wus+N3pNPtM068j91SlFw8MuD1FCvG4XVoPElzE0KiBzHFr2lrgbEHMFYg8gggkEYgjAgjIg6FWVW7LptoQh7HC9vJIMx7rxy6HEfmvtqbLlp5CyVtjodHDm06hQSg4/Q1be6jW2e0u6O23T7QwbRVhscmy6HpJyPvZc7ZrY3t7M45wZqPhZIcSzARv1u05Mcf8p6Zqs3Lpd09/JqMhj7ywezfzM6xk5f0nD4ZqSFRNaZlGvZTpy6tts/Ls/fvBs7o9olXs2Tw9Ux74mmxjdhJF/8AO+nunDlZXZsfbUFVEJaeQPYdRmDqHDNp6FchtDYlBtinD2uBNrMlb6bDnwvBzHun5EZqtZqbaWw6niabNccHC5hmaNHDn0NnDTmrClKnzujJqUaV63p8FTuuzP0Oi5/cvfCLaFP3jBwPaeGRl78LrXwOrTofjyXQK0mmsowalOVOThJYaCIi+nAREQBRO8280FDAZZndGNHpPdo1o/XRfN5954KGAyzHoxo9J7tGtH5Oio8Cu27XcgPj3cEV/ufu4/aGpU07Lk0rKy62alR4guX9kKamrdu1xc42AtxOx4IYr4NaNTnYZk3J1IunZGxYKKBsNOywH+Z7tXvPPrpkNAve7u7kFFAIYG4DFzj6T3aucef4yWrvTvZTUMfHM7zO9CMem8jkNG9TgPjguYQ0LVLkmr3LuZKlSXhXCRmrJooGOmnka0NHme7ANHJv9syqh3v3+nr3+HpGvETjwhoB7yYnK4GTfdHz6alXXbR23VBjG3aDdrBcRRNy4nnn7xxOQGit3cns9p9nt4v+5OR5pSMubYx6rfudeQj8VXaOyLbVKxWqr4p9l5e/9ED2f9lDKfhnrQHzYFkeBZGdC7Rz/sOuaslEVqEFBYRh17ipXnrm/foERF0QBERAEREAREQBc5vluPT7QjtIOCVo/hygeZvQ+03p9LLo0XxpNYZ3TqSpyUoPDR+cZI67Y1UWPbgdMTHKwatP65jXku8o6qj2pTkWvbNpsJI3HUH9cjryVg7d3fp6yExVDA5pyPrNdo5h0P7NwqM3m3PrdkTiaJzjFfyStHP1JRkD0OB+wpyg6fqj0dC5heYy9NRd/M1d5d1ZqR3m88ZPlkAw+Dh6rumuigXK2N1d8aevZ3M7WtlIs6M+hINSy/14cxpfNaruyeM1IIlIp8y3HvAfYa7Lh944jrmoXSzvA0afxDp5hcbNfv7/AEOe7NtmVz6njpXmJjSBK8i7CM+At9d3TTO4Vk9pW1qaLZ8rJy0ulYWxMzcX+q8DQNNjfpbWy0t5d8aXZcIhhY0yhv8ADib6LAcnSWxA1tm77qv93t167bNS6aZ7hHf+JKRgLfy4hlfoMBr1mXgWiO7ZnyXzNT5qr4YR4837/pHS9g1O/iqn48Fom9C8F5w+AP8AqCt5aGxNiQ0kLYYGcLG/Uk5ucdXHmt9WacdEUjDvK6uK0qiWzCIikKgUTvPvJDQ07ppshg1oze83s1v0PwAJUsqn7emv4aQ48F5r8uO0fDf5B33UdSWmLaLdlRjXrxpy4f8As5GKKu27XXJsBmce7givgBzPTNx+ZF37vbuQUUAhgbYDFzj6T3aucdT+MguU7O94tmU+y2fx4onNBM4c4B5kxuS30nXwtYHCw0XH75dqdRWOMFEHxxOPDcX72W+FsMWg+yMTqdFBFxprU3ls1q0K13U6MI6YR29Pr6nW789qkNLxRUvDLPkXZxxnrb03dBgNTouF3Z3IrdrTGeoe5sbj55n4l9vViGvL2R8rLotyeyNo4ZtoC5zbADgOXekZ/wBI+ZzCtWORrQA0AAAAAYAAYAAaBfVTlUeZ8eRHO6pWcenbby7y/j3j6mtsHd+no4hFTxhjRmfWc72nnU/sWUisPiAniArKWODElJyeqTyzMiw+ICeIC+nJmRYfEBPEBAZkWHxATxAQGZFh8QE8QEBmRYfEBPEBAZkWHxATxAQGZYqmmZIxzJGh7XAhzXAEEHMEHNfPEBPEBAngpnfzsqkpiaihDnRA8RYLmSK2N2auaPqOuaiIO1eubB3do3PtYSkHjHUi/CXdSPjdX74gLRfsejc/vDTQl978ZiYXX58Vrqs6O+YPBs0/iacFG4hqxw+/5lP7jdms1e/xNYXthJ4sSe8mJxwJxDebtdOYu6jo44o2xxMDGNFmtaLADovYkC9AqWnTUFsUru8qXMsy2XZdkfURFIUwiIgCit49hwVkDoZ23acQRg5rhk5p0I/UjVSq15QvjWdmdRk4tSi90U3Udicof5KuMsvm5jg63wFwT812W625lNQC7B3kpHmlcBxdQweoPhidSV00rVqSsKjjShF5SLlb4hcVo6Jy2/Q9Oq158WtV8RXjuCpSibvi08WtLuCncFAbvi08WtLuCncFAbvi08WtLuCncFAbvi08WtLuCncFAbvi08WtLuCncFAbvi08WtLuCncFAbvi08WtLuCncFAbvi08WtLuCncFAb3i19bVrQ7grIyIoCSZULZjmUdEwrbiagN9kiyLBEFnQBERAF8c26+ogMD4FgfSreRARhpF88IpOycIQEX4RPCKU4QnCEBF+ETwilOEJwhARfhE8IpThCcIQEX4RPCKU4QnCEBF+ETwilOEJwhARfhE8IpThCcIQEX4RPCKU4QnCEBF+ETwilOEJwhARnhF6FIpHhCWQGkylWdkCzogPgavqIgCIiAIiIAiIgCIiAIiIAiIgCIiAIiIAiIgCIiAIiIAiIgCIiAIiIAiIgCIiA//2Q=="/>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sp>
        <p:nvSpPr>
          <p:cNvPr id="111626" name="AutoShape 22" descr="data:image/jpeg;base64,/9j/4AAQSkZJRgABAQAAAQABAAD/2wCEAAkGBhASEBUUEREVFBUVFRUaFRgYFhccGBgUFhgVFRQXFRgYHCYgGBklGhQXHy8iIycpLC0tFx8xNTAqNiYrLSwBCQoKDgwOGg8PGiwlHyQtLCwvLSwsLC8sMiwsLCwsLykqLCwsLCwsNCwsLCwpLDAsLCwsLCwsKSwyLCwuLDUvKf/AABEIAOEA4QMBIgACEQEDEQH/xAAcAAEAAgMBAQEAAAAAAAAAAAAABQcDBAYCAQj/xABAEAABAwIDBQQJAgQFBQEBAAABAAIDBBEhMUEFBhJRYQcTFCIyQlJicYGRobHB8CNDctGCkqLC4SQzU2NzshX/xAAaAQEAAwEBAQAAAAAAAAAAAAAAAwQFAgYB/8QAMhEAAgEDAwIEBAYCAwEAAAAAAAECAwQREiExE0EiUWHwBRRxwTKBkaHR4YLxM0KxI//aAAwDAQACEQMRAD8AvFERAEREARFWW+/bA2BxhoQ2R4wfIcY2nkwA+c9ch104nNQWWWLe3qXEtNNFmoqH2f2x7SikBn4JWGxLSwMJb7rmgW+JBCujYO3YayBk8LrtcMjm1w9Jrho4fvArmFWM+CW6satsk58PuiQREUpSCIiAIiIAiIgCIiAIiIAij9tbfpqSPvKiVsbdL5uPJrRi4/AKpd6e2eea8dCwxNOHeGxld/SMQz7nqFHOpGHJctrKtcPwLbzfBbe0NvUsBAnqIoicg97QT8iVtwVDHtDmODmnItIII6EYFfn7ZnZ1XVV5Znd2XY3lLi9xOrhiR/ix6LY3E2zU7N2mKaQ+R8oilZe7eJxDWSN63LTfUfaJV3ndbGhP4XDQ+nUzJLLX8F+oiKyYYREQBERAEREAWKqqmRMc+RwYxou5zjYADUkr7UTtYxz3mzWtLnHk1ouT9AqC3j3ords1Igga7u+L+HEOQ/mSnK9tTg3TmYqlTR9S9Z2buZPfEVyyR377UJaxxpqLjbE48JIB7ya+FgBi1p5ZnXkpncXsqbFwz1zQ6TNkJxazkZNHO93Ia30n9yezyDZ7e8kLZKi3mk9Vl82xXy5cWZ6DBSu0NoF2DcG/c/8AChUHnVPk0ZXEdPQtdo933fv3hGrvVu7DtCnMbiOIX7t+ZY8f7TkRqPkqq3Q3ln2PWuinae7Lg2ZmdvZkZzNjf3gfha0aasMbuhzH6/FRO/8Auc2uhEkVu/Y3yH/yNz4CfwdDhrgks+KPKO6ElTToVd4S/b3/AGWHTVLJGNexwc1wBa4G4LTiCDyWRUh2Xb/Gkk8JVEiFziGl2HcyE4h18mE58jjqVd6npzU1kyLu1lbVNL47PzQREUhUCIiAIiIAiIgMdRUNY1z3uDWtBLnE2AAxJJOQVU719tgF46Bl9O+eMPjGw5/F30Uv23Vr2UDGNJDZJmh/VrWueGn/ABNB/wAK4zcLYFO6ETuaHyFzgL4hnCbCwyvrc8wqtWpLVpibthaUul16qzvhL+SIot26/aEnfTvcA7OSW5JHuNzI5ZBd1srYFDs9oebcWXePxeTyjAyPRov8VEbZ36DCWU7buFwXuGAIwNm5n52+BXjcvZ8lTOaqocXiM2Zxav5gZAN5DUjkoItZwt2ataNSVNyqeGK7Lv6e/wBDutobSZTwvmkwaxtyNSdGjqSQPmqz3E2dLtLawnf6LJBNKdBwm8bB8SALcgeS99pe8RllFLESWxu89vWlyDevDe3xJ5K1ez3dQUFG1jgO9f55j75GDb8mjD43OqlS6k8dkUJS+UtnP/tPZfT39jp0RFcPOBERAEREAREQEdvHQumo6iJnpSQyNb/U5pA+5VI9lu8kVDWPbUjgEoEZeR/23Ndez+Tb4HkQOqv9Vx2l9mgqQ6ppW2nAu9gylA1H/s/PxUFWLypR5Rq2FemoyoVdoy7+TO12hAXtu03tpoeoUFKuB7OO0c05FJWuIiB4Y3uziOXA+/qX/wAvwytLaNDxDiZnqBr1H7xXxSU1lEkqUrWfTnx2ZASrLQV/AeF3on7H+yxSrVlUWcF1QU1hkF2k7k96DVU7f4gF5Wj12j1x7wGfMdRjtdk/aJxcNFVO82AgeTmNInHn7J1y5Xntm7RyY4/0n9P7LgO0HcwxONVTCzL3kaPUd7bbZNJz5Hpl8b0vXH8zuMVVh8tW/wAX799i+EVe9mHaIKtop6l3/UNHlcf5rRr/AFgZjXPnawlcjJSWUedr0J0JuE+QiIuiAIiIAiKO2/tyKjp3zynysGWrnZNa3qTgvjeNzqMXJqK5ZXfbjt9ojipG2LnOEr/da3iaz4Eku+Teqj9yaTuKIOfhxcUp6NsLf6Wg/NclQxy7Tr3yzYgu45OQbk1jelgGjoOi6jfHagZEIW4F481tIxp8yLfAFUHPLcz11O30U4Wy55ZytHRvqajhZnI4k8mgklxPQArv9v7VZs6iDYsHW4IRrxavPO1+I9SOa1909kNpoTLLZrnN4nE+pGMbHlzPyGi46YzbX2i2OO4BPCy+UcQxc93yu49SByXMVpXqyatJXFTD/BDk6Lse3RM85rJhdkTv4d/Xmz4sc+G9/iRyKuxaex9lR00EcMQsyNoA5nUk9SSSepW4r1OGiODyt7cu5qufbt9AiIpCmEREAREQBERAEREBXHaX2aCpDqmlbacC72DKUDUf+z8/Fcv2d9oppyKWsJEQPDG92cRy4H39S/8Al+GV3que0rszFUHVFK0CcYvYMBKBqOUn5+6r1KbT1wNm0u4VIfL3HHZ+Xv3sdHtPZ/EONmeZA16jr+Vz0q5DcDtCdTEUtYT3QPCxzr3hOXC7Xgv/AJfhlZG1Nnh4447EkXwycOY6/lR5U1lFpRlbT6dTjszm5VIUNeHjgfibWx9Yag8zb6qPlWq8qLOC86aqLDOR3v3XfRyiopiWx8QILSbxPvcY+zfI/Lle0uzntBbXx93KQ2pYPMMhI0eu0fkafDKLp6tszCyQAkggg5Obrh+VXO8Gw5tnztnp3OawOvG8Zsd7Lv8AnMYHVfYy0PUuDirQV1DpVNpLhn6PRcj2f7/R7Qi4XWZUMH8Rmjhlxs93mND8ieuV6MlJZR5arSnSm4TWGgiIuiI8veACSQABck5ADMlUD2h74P2lVCGC5hY7hiA/mPyMh/S+Q5XK6Ltc3/vxUVM7AYVDwcz/AOIH/wDX05qF3R3fELe+lFnuGF/UZrfkSM+Qw5qnWqanpR6T4dadGPXqLd/hX3JPZtJFQ0uJuRi86vecgPwPrzUfu9s91TOaibFodgNC8ZAe60W+3VYaqV9bUCNhtG3Xp6zz10A/5Uxt/bLKGmDYwA8jhiby5vPO179SfioFh79kaklKmtK/HL9kQ3aFvJf/AKWM8jKRzzDPlmethoVYfZZuV4Kn72Vtp5gC6+bI82s6HU9bD1VxHZNuYaqfxdQCYo3XZxfzJs7nmGnE8zbkVeCs0YZet/kYvxK4VOPy1P8Ayfr5BERWjBCIiAIiIAiIgCIiAIiIAiIgK87SezRtWDUUrQ2oA8zchKB+H8jrkdCOJ3F39fSu8NV8XdAloLgeKF17FpGfBfMZj7K+VwPaN2atrAZ6cBtSBiMhKBo7k/k75HQitUptPXDk2bO9jKPQuPw9n5e/extbT2eJBxxkEkXwODgcQQfhrqualC5fc7faSif4aqDu6DiLEHihdfHDPhvm3TMag2HtGibM0SRkEkAgg4PByN/1ULxNZRqQ1W8tE+OzOac4g3BsRkt5lQydhZIAbizmnJw5j94LQmaQbHAharnkG4NiMlDnBoumqi9TmdqbNn2dUNmp3uADrxvGbT7LtDhcY4EfMK6dw9/ItoRWNmTsA7yP7cbObCfocDoTxHfMnYWSAG48zTkRzH7wXE1lHPs+obNA9w4XXjeMwfZdocMORHzCkhU0PK4Kl1Zq6jpltNcM/TCr3tR7QvCMNPTu/wCoePM4fymHX+sjLkMeV42ftsjNBxNZasPl4LHgBt/3QdW+7nfDLFV7sXZUlXK6aclzS4lxJxkecSL8uZ+Xwnq1ljETLsfhklNzrrZdvN/x/wCm1ulu/wARE8owvdgPrH2j05cz95Xbm0y89zFjc2dbU+yOnNZNr7T7tvdswdbG3qjkORt9Fl3f2UIx3kmDiML+q3UnkbfQfNU+fCj0P4V1Z/kjcooYqKnc+Q5C7zzOjW/gfFcnsfZk+2K/hxa04vOYihByHXGw5k/FY9vbUkrqhkFOC5vFwxtHrvOHEenK+Qx5q8Nx90I9n0wjFnSOs6Z/tP5D3RkPmdSp6cNbx2Rm3dz8rBzf45cenqTOztnxwRMiiaGsY0NaByH5OpOpK2URXzyTbbywiIh8CIiAIiIAiIgCIiAIiIAiIgCIiA4ftD7OY65plhAZUtGByEgGTX9eTvkcMqw3Y3rmoJTT1LXd2HEOaR5onalo5cxrmOv6HXG7/wDZ5FtBnGyzKho8r9HgZMktpyOY+GCr1aWfFHk2bG/UV0a+8ez8iIrqVk7BJG4G4u1wODhpiuanYQSCLEZrn9i7dqNmzOgqGODQ60kZzafaZp15OHyK7mpjiqIxJG4G48rhkeh/dwqkvF9T0FJui0nvF8M5tzyDcGxC2TMyZha8A3GI0I5j94LXqYy0kEWIWm9xGIUGcGpoU0aQ3OPe+mO6vf3rcsrfNT1XVthYGMABtZo0aOa0f/6clsx8bL5QUplkJcSQMXdeQX3V2Rw6WPFPhGxsXZvG7vJMRe4v6x5notHfDeK94Ij/APQjU+wP1+nNbe8u8Hct7qI/xCNPUb/flyz5Ka7Juz7vC2tqW+QG8DD6zh/Md7oOXM45AXmhBvwxM+4uIwTrVeFwjoeyvcDwsfiahv8AHkb5WnOJh06POvIYc1YSItGMVFYR4yvXnXm5z5YREXRAEREAREQBERAEREAREQBERAEREAREQBERAcvvzuHDtCLGzJ2j+HJb58D+bPuMxqDSlLWVWy6h0MzCBfzsORGj2HLLI5HXpf28u8kFDAZpnYDBrR6T3aNaOf4zVB19dV7XrC92HIepFHfAdfyT9qdwop5XJ6T4RKrKDU/+P18/Q66d0dREJIzcEXafyD87hc7Iuh8PHSwCNmQBAvmXHEk/M3UA5hOQJVOoektOH5djWKkdhzgOLT61rfEXw+6j3tIzBHxWMqNPDLlSKnFo+b1bvvDnTsu5pxeNW9erfwrE7N+1BkwZTVZDJQA2N+AbJbANOjX8tD0OB5jZO2QbMkOOjufQ9fyovePdDOWnb1dGPuWD9PpyVmE3F6omFdW8aselW28mfodFT/Z52scPDT17/LgI5jm3k2U6j3tNeYt9rgRcG4OS0ITU1lHkrm1qW09M19H2Z9REXZVCIiAIiIAiIgCIiAIiIAiIgCIiAIiIAovePeKCigdNO6wGDQPSe7RrBqfxmV93i3igooHTTusBg0D0nu0awak/bM4KhtobQrNtVnID0W48EMd8SeZyuc3H5AQ1aujZcmlY2LuHrntBcv7I87R2jWbZrLnAD0W48EMd/ueZzcfkB2tLQQ0UAYwfE+s93M/vALbodmQUMHAz/EfWe7mf7ZAfeKe1877nL7NHIKm9vqekhiawtoI0ntfM+5+fIDovG06+KmYL65Aek46n/lbe2dpxUkXMn0W6uPM9OZXNbs7s1W1qokkhgI72S3lY3RrRq7kPmVwo74XJZlWio65bRRK0VbDUsw0zB9Jp5/8AKj62idGccQcj+9V53s3PqtlTh7SXRE/w5QMD7kg0dbTI6dJLY+2Iqpha4AOt5m/q3p9wuZQ3w+SSlcLSpweYshCprY28HDZkp8ujuXR3MddFp7T2W6PEYsOR5dCo5y4TcWW5xhXh6HQ7x7ntnBlgsJMyPVf1ByDuuR+687idpU1A4U9UHOgBtY344T7oObebfpyOrsTeF0JDX3dHy1b1b06Kd21u5BXRh7HAPt5JBkfdeNR9x9lYi8+KPJj16SiulXWYvh+RbtFWxzRtkieHseLtc03BCzr87bvb0Vux6gsc0mMm74ifK4e3GdD7w+eWF6bu7y09bCJad9x6zTg5jvZeND9jpdXadVT27nmbywnbvUt4vh/ySqIilM8IiIAiIgCIiAIiIAiIgCIiAKK3k3kgoYDNO6wGDWj0nu0a0an8ZlfN5d5YKGAyzu6NaPSe7RrR+uioueet23W44AZDHu4Y7/n7uP2hqVNOy5NKysuv457QXL+yPlZWVu263kB6Ix7uGO+Z68zm4/ICx9nbJgoIOBg/qd60j+Z/tkB99nZuyafZ9OGRj4n1pH8z+7ALSbTvndxPwb+8G/3VfGPqbLqKosLw01+5omN9Q+5wA10A5DmVr7wbbho4rWu4jyM1PvO5Dr9Fl3q3piomcDAHSkeVmjR7T+Q6Zn7rk90tzara1QZZXOEXF/ElOvuRjK9vk0fIHjG+FyWFJaOpU2gjDuzuvV7XqS5xIjBHeSEeVo0YwautkPmet+7F2LDSwthgZwsb9SdXOOrjzXvZWyoaaJsUDAxjBYAfck6k5knNbat0qSgvU85fX0rmWFtFcL7s16+gimjdHKwPY8Wc0jAj+/XRUTv12eTbOk7+nLnQXwePSiJyD7aaB2RyPW/l4lia5pa4BzXAggi4IOBBBzC+1KamjmzvZ2ssrdd0URu/vGyoHdy2ElrW9V46den06YtsbCLLvjxZqNW/3H4Up2g9lj6cuqKIF0QxfGLl0WvEzVzB9R1GIit2d7w60VQbOya85Ho/keuuvWjKGHpkeroXClHq0Xld0Qrlu7I25JTuu3Fp9JhyP9j1/Kmtubs3u+AY+swfln9vpyXKuULTgzSjOncQ815FjOhpNpQWONvgJI3H9/AriJqWu2RUCWJ5AvZrwPI9ufBI3/afiDqtSir5IXh8Ti1w+hHIjUdFYuwt4qeuYYZWtDyPNG7FrxzZfPnbMfdTxkp+jMqtSnbZwtVN8ryOn3I7RKfaDQ02jqAPNGTnbN0Z9YdMx9z1q/P+9G4U1K7v6QvdG08WBPeRWxvcYlo9oYjXmut3D7Xmv4YK9wa/ANmya7kJdGn3sudtbMKu+mfJh3Pw9Sj1bbePdd0Wmi+B18QvqsmKEREAREQBERAEREAUPvPvRBQwGWY9GMHpPd7LR+TovO9W9cFBAZZjcm4jYPSe7kOQ5nT6A0jFFXbcrSXGwHpHHu4Y74ADnyGbj8yIalTTsuTSsrLrf/SptBcvz9EfHOrtuVtzgB8e7hjv+fu4/a19m7Jp9n04jiGGpPpSP1c4/sALZ2XsinoKcRQtw/1yP1c46n7DIL02jJPeTYnQaNHVRRhp37l6tcKriK2guF5kcyjdK7jly0b0/Qflc3vnv0ymBhgs6bI+zH8ebvd015HR337Sh5oaJ2OIfMPuIj/u+nNZOz7spdNw1Nc0iPNkR9J+vFJqG9Mz0GfG7emH6llRjSh1bjZdokXuL2eT7Rk8RVFzYC65cb8cztQ0n1ebvkOl50VFHDG2OJgYxgs1oFgAsscYaAGgAAAAAWAAwAAGQXpWqdNQRh3d5O5ll7JcIIiKQpBERAFVnaH2TiTiqKFoD8TJCMA7m6Pk73cjpjgbTRcTgprDLFvc1LeeuD/s/O27O97oT3NTfhBsHG/Ey2FnDMtH1C6TbW7TKhveQkB5F8D5ZB8Rr1+vNdXv/wBmUVaDNBaOptnk2To/k7k7630qrZG3anZ0xgqGO4Wus+N3pNPtM068j91SlFw8MuD1FCvG4XVoPElzE0KiBzHFr2lrgbEHMFYg8gggkEYgjAgjIg6FWVW7LptoQh7HC9vJIMx7rxy6HEfmvtqbLlp5CyVtjodHDm06hQSg4/Q1be6jW2e0u6O23T7QwbRVhscmy6HpJyPvZc7ZrY3t7M45wZqPhZIcSzARv1u05Mcf8p6Zqs3Lpd09/JqMhj7ywezfzM6xk5f0nD4ZqSFRNaZlGvZTpy6tts/Ls/fvBs7o9olXs2Tw9Ux74mmxjdhJF/8AO+nunDlZXZsfbUFVEJaeQPYdRmDqHDNp6FchtDYlBtinD2uBNrMlb6bDnwvBzHun5EZqtZqbaWw6niabNccHC5hmaNHDn0NnDTmrClKnzujJqUaV63p8FTuuzP0Oi5/cvfCLaFP3jBwPaeGRl78LrXwOrTofjyXQK0mmsowalOVOThJYaCIi+nAREQBRO8280FDAZZndGNHpPdo1o/XRfN5954KGAyzHoxo9J7tGtH5Oio8Cu27XcgPj3cEV/ufu4/aGpU07Lk0rKy62alR4guX9kKamrdu1xc42AtxOx4IYr4NaNTnYZk3J1IunZGxYKKBsNOywH+Z7tXvPPrpkNAve7u7kFFAIYG4DFzj6T3aucef4yWrvTvZTUMfHM7zO9CMem8jkNG9TgPjguYQ0LVLkmr3LuZKlSXhXCRmrJooGOmnka0NHme7ANHJv9syqh3v3+nr3+HpGvETjwhoB7yYnK4GTfdHz6alXXbR23VBjG3aDdrBcRRNy4nnn7xxOQGit3cns9p9nt4v+5OR5pSMubYx6rfudeQj8VXaOyLbVKxWqr4p9l5e/9ED2f9lDKfhnrQHzYFkeBZGdC7Rz/sOuaslEVqEFBYRh17ipXnrm/foERF0QBERAEREAREQBc5vluPT7QjtIOCVo/hygeZvQ+03p9LLo0XxpNYZ3TqSpyUoPDR+cZI67Y1UWPbgdMTHKwatP65jXku8o6qj2pTkWvbNpsJI3HUH9cjryVg7d3fp6yExVDA5pyPrNdo5h0P7NwqM3m3PrdkTiaJzjFfyStHP1JRkD0OB+wpyg6fqj0dC5heYy9NRd/M1d5d1ZqR3m88ZPlkAw+Dh6rumuigXK2N1d8aevZ3M7WtlIs6M+hINSy/14cxpfNaruyeM1IIlIp8y3HvAfYa7Lh944jrmoXSzvA0afxDp5hcbNfv7/AEOe7NtmVz6njpXmJjSBK8i7CM+At9d3TTO4Vk9pW1qaLZ8rJy0ulYWxMzcX+q8DQNNjfpbWy0t5d8aXZcIhhY0yhv8ADib6LAcnSWxA1tm77qv93t167bNS6aZ7hHf+JKRgLfy4hlfoMBr1mXgWiO7ZnyXzNT5qr4YR4837/pHS9g1O/iqn48Fom9C8F5w+AP8AqCt5aGxNiQ0kLYYGcLG/Uk5ucdXHmt9WacdEUjDvK6uK0qiWzCIikKgUTvPvJDQ07ppshg1oze83s1v0PwAJUsqn7emv4aQ48F5r8uO0fDf5B33UdSWmLaLdlRjXrxpy4f8As5GKKu27XXJsBmce7givgBzPTNx+ZF37vbuQUUAhgbYDFzj6T3aucdT+MguU7O94tmU+y2fx4onNBM4c4B5kxuS30nXwtYHCw0XH75dqdRWOMFEHxxOPDcX72W+FsMWg+yMTqdFBFxprU3ls1q0K13U6MI6YR29Pr6nW789qkNLxRUvDLPkXZxxnrb03dBgNTouF3Z3IrdrTGeoe5sbj55n4l9vViGvL2R8rLotyeyNo4ZtoC5zbADgOXekZ/wBI+ZzCtWORrQA0AAAAAYAAYAAaBfVTlUeZ8eRHO6pWcenbby7y/j3j6mtsHd+no4hFTxhjRmfWc72nnU/sWUisPiAniArKWODElJyeqTyzMiw+ICeIC+nJmRYfEBPEBAZkWHxATxAQGZFh8QE8QEBmRYfEBPEBAZkWHxATxAQGZYqmmZIxzJGh7XAhzXAEEHMEHNfPEBPEBAngpnfzsqkpiaihDnRA8RYLmSK2N2auaPqOuaiIO1eubB3do3PtYSkHjHUi/CXdSPjdX74gLRfsejc/vDTQl978ZiYXX58Vrqs6O+YPBs0/iacFG4hqxw+/5lP7jdms1e/xNYXthJ4sSe8mJxwJxDebtdOYu6jo44o2xxMDGNFmtaLADovYkC9AqWnTUFsUru8qXMsy2XZdkfURFIUwiIgCit49hwVkDoZ23acQRg5rhk5p0I/UjVSq15QvjWdmdRk4tSi90U3Udicof5KuMsvm5jg63wFwT812W625lNQC7B3kpHmlcBxdQweoPhidSV00rVqSsKjjShF5SLlb4hcVo6Jy2/Q9Oq158WtV8RXjuCpSibvi08WtLuCncFAbvi08WtLuCncFAbvi08WtLuCncFAbvi08WtLuCncFAbvi08WtLuCncFAbvi08WtLuCncFAbvi08WtLuCncFAbvi08WtLuCncFAb3i19bVrQ7grIyIoCSZULZjmUdEwrbiagN9kiyLBEFnQBERAF8c26+ogMD4FgfSreRARhpF88IpOycIQEX4RPCKU4QnCEBF+ETwilOEJwhARfhE8IpThCcIQEX4RPCKU4QnCEBF+ETwilOEJwhARfhE8IpThCcIQEX4RPCKU4QnCEBF+ETwilOEJwhARnhF6FIpHhCWQGkylWdkCzogPgavqIgCIiAIiIAiIgCIiAIiIAiIgCIiAIiIAiIgCIiAIiIAiIgCIiAIiIAiIgCIiA//2Q=="/>
          <p:cNvSpPr>
            <a:spLocks noChangeAspect="1" noChangeArrowheads="1"/>
          </p:cNvSpPr>
          <p:nvPr/>
        </p:nvSpPr>
        <p:spPr bwMode="auto">
          <a:xfrm>
            <a:off x="155575" y="-108347"/>
            <a:ext cx="304800" cy="228601"/>
          </a:xfrm>
          <a:prstGeom prst="rect">
            <a:avLst/>
          </a:prstGeom>
          <a:noFill/>
          <a:ln w="9525">
            <a:noFill/>
            <a:miter lim="800000"/>
            <a:headEnd/>
            <a:tailEnd/>
          </a:ln>
        </p:spPr>
        <p:txBody>
          <a:bodyPr/>
          <a:lstStyle/>
          <a:p>
            <a:endParaRPr lang="zh-CN" altLang="en-US">
              <a:solidFill>
                <a:schemeClr val="bg1"/>
              </a:solidFill>
            </a:endParaRPr>
          </a:p>
        </p:txBody>
      </p:sp>
      <p:grpSp>
        <p:nvGrpSpPr>
          <p:cNvPr id="2" name="组合 114"/>
          <p:cNvGrpSpPr/>
          <p:nvPr/>
        </p:nvGrpSpPr>
        <p:grpSpPr>
          <a:xfrm>
            <a:off x="415323" y="1054503"/>
            <a:ext cx="5023452" cy="3317447"/>
            <a:chOff x="472473" y="1054503"/>
            <a:chExt cx="5023452" cy="3317447"/>
          </a:xfrm>
        </p:grpSpPr>
        <p:grpSp>
          <p:nvGrpSpPr>
            <p:cNvPr id="3" name="组合 113"/>
            <p:cNvGrpSpPr/>
            <p:nvPr/>
          </p:nvGrpSpPr>
          <p:grpSpPr>
            <a:xfrm>
              <a:off x="4282559" y="3349158"/>
              <a:ext cx="1164339" cy="772775"/>
              <a:chOff x="4777859" y="3349158"/>
              <a:chExt cx="1164339" cy="772775"/>
            </a:xfrm>
          </p:grpSpPr>
          <p:pic>
            <p:nvPicPr>
              <p:cNvPr id="111631" name="Picture 24" descr="Yellow Radio Wave Graphic"/>
              <p:cNvPicPr>
                <a:picLocks noChangeAspect="1" noChangeArrowheads="1"/>
              </p:cNvPicPr>
              <p:nvPr/>
            </p:nvPicPr>
            <p:blipFill>
              <a:blip r:embed="rId3" cstate="print"/>
              <a:srcRect/>
              <a:stretch>
                <a:fillRect/>
              </a:stretch>
            </p:blipFill>
            <p:spPr bwMode="auto">
              <a:xfrm rot="16200000">
                <a:off x="4973641" y="3153376"/>
                <a:ext cx="772775" cy="1164339"/>
              </a:xfrm>
              <a:prstGeom prst="rect">
                <a:avLst/>
              </a:prstGeom>
              <a:noFill/>
              <a:ln w="9525">
                <a:noFill/>
                <a:miter lim="800000"/>
                <a:headEnd/>
                <a:tailEnd/>
              </a:ln>
            </p:spPr>
          </p:pic>
          <p:pic>
            <p:nvPicPr>
              <p:cNvPr id="111632" name="Picture 19" descr="_MG_2970副本"/>
              <p:cNvPicPr>
                <a:picLocks noChangeAspect="1" noChangeArrowheads="1"/>
              </p:cNvPicPr>
              <p:nvPr/>
            </p:nvPicPr>
            <p:blipFill>
              <a:blip r:embed="rId4" cstate="print"/>
              <a:srcRect/>
              <a:stretch>
                <a:fillRect/>
              </a:stretch>
            </p:blipFill>
            <p:spPr bwMode="auto">
              <a:xfrm>
                <a:off x="4893282" y="3781354"/>
                <a:ext cx="327061" cy="189085"/>
              </a:xfrm>
              <a:prstGeom prst="rect">
                <a:avLst/>
              </a:prstGeom>
              <a:noFill/>
              <a:ln w="9525">
                <a:noFill/>
                <a:miter lim="800000"/>
                <a:headEnd/>
                <a:tailEnd/>
              </a:ln>
            </p:spPr>
          </p:pic>
          <p:pic>
            <p:nvPicPr>
              <p:cNvPr id="111676" name="图片 1" descr="C8500-yellow01"/>
              <p:cNvPicPr>
                <a:picLocks noChangeAspect="1" noChangeArrowheads="1"/>
              </p:cNvPicPr>
              <p:nvPr/>
            </p:nvPicPr>
            <p:blipFill>
              <a:blip r:embed="rId5" cstate="print"/>
              <a:srcRect l="26311" t="9552" r="21068" b="7942"/>
              <a:stretch>
                <a:fillRect/>
              </a:stretch>
            </p:blipFill>
            <p:spPr bwMode="auto">
              <a:xfrm>
                <a:off x="5077941" y="3410679"/>
                <a:ext cx="323998" cy="233935"/>
              </a:xfrm>
              <a:prstGeom prst="rect">
                <a:avLst/>
              </a:prstGeom>
              <a:noFill/>
              <a:ln w="9525">
                <a:noFill/>
                <a:miter lim="800000"/>
                <a:headEnd/>
                <a:tailEnd/>
              </a:ln>
            </p:spPr>
          </p:pic>
          <p:pic>
            <p:nvPicPr>
              <p:cNvPr id="111678" name="Picture 118"/>
              <p:cNvPicPr>
                <a:picLocks noChangeAspect="1" noChangeArrowheads="1"/>
              </p:cNvPicPr>
              <p:nvPr/>
            </p:nvPicPr>
            <p:blipFill>
              <a:blip r:embed="rId6" cstate="print"/>
              <a:srcRect/>
              <a:stretch>
                <a:fillRect/>
              </a:stretch>
            </p:blipFill>
            <p:spPr bwMode="auto">
              <a:xfrm>
                <a:off x="5262367" y="3770742"/>
                <a:ext cx="320575" cy="192433"/>
              </a:xfrm>
              <a:prstGeom prst="rect">
                <a:avLst/>
              </a:prstGeom>
              <a:noFill/>
              <a:ln w="19050" algn="ctr">
                <a:noFill/>
                <a:miter lim="800000"/>
                <a:headEnd/>
                <a:tailEnd/>
              </a:ln>
            </p:spPr>
          </p:pic>
          <p:pic>
            <p:nvPicPr>
              <p:cNvPr id="111681" name="Picture 118"/>
              <p:cNvPicPr>
                <a:picLocks noChangeAspect="1" noChangeArrowheads="1"/>
              </p:cNvPicPr>
              <p:nvPr/>
            </p:nvPicPr>
            <p:blipFill>
              <a:blip r:embed="rId6" cstate="print"/>
              <a:srcRect/>
              <a:stretch>
                <a:fillRect/>
              </a:stretch>
            </p:blipFill>
            <p:spPr bwMode="auto">
              <a:xfrm>
                <a:off x="5470988" y="3427228"/>
                <a:ext cx="320575" cy="192433"/>
              </a:xfrm>
              <a:prstGeom prst="rect">
                <a:avLst/>
              </a:prstGeom>
              <a:noFill/>
              <a:ln w="19050" algn="ctr">
                <a:noFill/>
                <a:miter lim="800000"/>
                <a:headEnd/>
                <a:tailEnd/>
              </a:ln>
            </p:spPr>
          </p:pic>
        </p:grpSp>
        <p:sp>
          <p:nvSpPr>
            <p:cNvPr id="111630" name="圆角矩形 29"/>
            <p:cNvSpPr>
              <a:spLocks noChangeArrowheads="1"/>
            </p:cNvSpPr>
            <p:nvPr/>
          </p:nvSpPr>
          <p:spPr bwMode="auto">
            <a:xfrm>
              <a:off x="2013302" y="3349160"/>
              <a:ext cx="1151992" cy="756340"/>
            </a:xfrm>
            <a:prstGeom prst="roundRect">
              <a:avLst>
                <a:gd name="adj" fmla="val 16667"/>
              </a:avLst>
            </a:prstGeom>
            <a:noFill/>
            <a:ln w="9525" algn="ctr">
              <a:solidFill>
                <a:srgbClr val="FF0000"/>
              </a:solidFill>
              <a:prstDash val="dash"/>
              <a:round/>
              <a:headEnd/>
              <a:tailEnd/>
            </a:ln>
          </p:spPr>
          <p:txBody>
            <a:bodyPr lIns="0" tIns="0" rIns="0" bIns="0"/>
            <a:lstStyle/>
            <a:p>
              <a:pPr defTabSz="444500">
                <a:buClr>
                  <a:srgbClr val="A2A2A2"/>
                </a:buClr>
                <a:buSzPct val="70000"/>
                <a:buFont typeface="Monotype Sorts"/>
                <a:buNone/>
              </a:pPr>
              <a:endParaRPr lang="zh-CN" altLang="en-US">
                <a:solidFill>
                  <a:schemeClr val="bg1"/>
                </a:solidFill>
              </a:endParaRPr>
            </a:p>
          </p:txBody>
        </p:sp>
        <p:cxnSp>
          <p:nvCxnSpPr>
            <p:cNvPr id="111633" name="肘形连接符 35"/>
            <p:cNvCxnSpPr>
              <a:cxnSpLocks noChangeShapeType="1"/>
              <a:endCxn id="111671" idx="0"/>
            </p:cNvCxnSpPr>
            <p:nvPr/>
          </p:nvCxnSpPr>
          <p:spPr bwMode="auto">
            <a:xfrm rot="16200000" flipH="1">
              <a:off x="3179140" y="2873030"/>
              <a:ext cx="783352" cy="359999"/>
            </a:xfrm>
            <a:prstGeom prst="bentConnector3">
              <a:avLst>
                <a:gd name="adj1" fmla="val 50000"/>
              </a:avLst>
            </a:prstGeom>
            <a:noFill/>
            <a:ln w="22225" algn="ctr">
              <a:solidFill>
                <a:srgbClr val="FFC000"/>
              </a:solidFill>
              <a:round/>
              <a:headEnd/>
              <a:tailEnd/>
            </a:ln>
          </p:spPr>
        </p:cxnSp>
        <p:pic>
          <p:nvPicPr>
            <p:cNvPr id="111634" name="Picture 24" descr="Yellow Radio Wave Graphic"/>
            <p:cNvPicPr>
              <a:picLocks noChangeAspect="1" noChangeArrowheads="1"/>
            </p:cNvPicPr>
            <p:nvPr/>
          </p:nvPicPr>
          <p:blipFill>
            <a:blip r:embed="rId3" cstate="print"/>
            <a:srcRect/>
            <a:stretch>
              <a:fillRect/>
            </a:stretch>
          </p:blipFill>
          <p:spPr bwMode="auto">
            <a:xfrm>
              <a:off x="2085301" y="3403184"/>
              <a:ext cx="1029896" cy="642479"/>
            </a:xfrm>
            <a:prstGeom prst="rect">
              <a:avLst/>
            </a:prstGeom>
            <a:noFill/>
            <a:ln w="9525">
              <a:noFill/>
              <a:miter lim="800000"/>
              <a:headEnd/>
              <a:tailEnd/>
            </a:ln>
          </p:spPr>
        </p:pic>
        <p:pic>
          <p:nvPicPr>
            <p:cNvPr id="111635" name="Picture 24" descr="Yellow Radio Wave Graphic"/>
            <p:cNvPicPr>
              <a:picLocks noChangeAspect="1" noChangeArrowheads="1"/>
            </p:cNvPicPr>
            <p:nvPr/>
          </p:nvPicPr>
          <p:blipFill>
            <a:blip r:embed="rId3" cstate="print"/>
            <a:srcRect/>
            <a:stretch>
              <a:fillRect/>
            </a:stretch>
          </p:blipFill>
          <p:spPr bwMode="auto">
            <a:xfrm>
              <a:off x="717311" y="3349160"/>
              <a:ext cx="1137149" cy="709388"/>
            </a:xfrm>
            <a:prstGeom prst="rect">
              <a:avLst/>
            </a:prstGeom>
            <a:noFill/>
            <a:ln w="9525">
              <a:noFill/>
              <a:miter lim="800000"/>
              <a:headEnd/>
              <a:tailEnd/>
            </a:ln>
          </p:spPr>
        </p:pic>
        <p:sp>
          <p:nvSpPr>
            <p:cNvPr id="111637" name="Line 524"/>
            <p:cNvSpPr>
              <a:spLocks noChangeShapeType="1"/>
            </p:cNvSpPr>
            <p:nvPr/>
          </p:nvSpPr>
          <p:spPr bwMode="auto">
            <a:xfrm flipH="1">
              <a:off x="1689304" y="2511783"/>
              <a:ext cx="755995" cy="513231"/>
            </a:xfrm>
            <a:prstGeom prst="line">
              <a:avLst/>
            </a:prstGeom>
            <a:noFill/>
            <a:ln w="22225">
              <a:solidFill>
                <a:srgbClr val="FFC000"/>
              </a:solidFill>
              <a:round/>
              <a:headEnd/>
              <a:tailEnd/>
            </a:ln>
          </p:spPr>
          <p:txBody>
            <a:bodyPr wrap="none" anchor="ctr"/>
            <a:lstStyle/>
            <a:p>
              <a:endParaRPr lang="zh-CN" altLang="en-US">
                <a:solidFill>
                  <a:schemeClr val="bg1"/>
                </a:solidFill>
              </a:endParaRPr>
            </a:p>
          </p:txBody>
        </p:sp>
        <p:cxnSp>
          <p:nvCxnSpPr>
            <p:cNvPr id="111638" name="直接连接符 45"/>
            <p:cNvCxnSpPr>
              <a:cxnSpLocks noChangeShapeType="1"/>
            </p:cNvCxnSpPr>
            <p:nvPr/>
          </p:nvCxnSpPr>
          <p:spPr bwMode="auto">
            <a:xfrm>
              <a:off x="1184800" y="3160075"/>
              <a:ext cx="510" cy="297134"/>
            </a:xfrm>
            <a:prstGeom prst="line">
              <a:avLst/>
            </a:prstGeom>
            <a:noFill/>
            <a:ln w="9525" algn="ctr">
              <a:solidFill>
                <a:srgbClr val="0033CC"/>
              </a:solidFill>
              <a:round/>
              <a:headEnd/>
              <a:tailEnd/>
            </a:ln>
          </p:spPr>
        </p:cxnSp>
        <p:pic>
          <p:nvPicPr>
            <p:cNvPr id="111639" name="Picture 2" descr="http://laoyaoba.com/wordpress/wp-content/uploads/2009/04/iphone-3g-4.jpg"/>
            <p:cNvPicPr>
              <a:picLocks noChangeAspect="1" noChangeArrowheads="1"/>
            </p:cNvPicPr>
            <p:nvPr/>
          </p:nvPicPr>
          <p:blipFill>
            <a:blip r:embed="rId7" cstate="print"/>
            <a:srcRect l="12122" r="9084" b="4285"/>
            <a:stretch>
              <a:fillRect/>
            </a:stretch>
          </p:blipFill>
          <p:spPr bwMode="auto">
            <a:xfrm>
              <a:off x="1545305" y="3754342"/>
              <a:ext cx="196465" cy="197832"/>
            </a:xfrm>
            <a:prstGeom prst="rect">
              <a:avLst/>
            </a:prstGeom>
            <a:noFill/>
            <a:ln w="9525">
              <a:noFill/>
              <a:miter lim="800000"/>
              <a:headEnd/>
              <a:tailEnd/>
            </a:ln>
          </p:spPr>
        </p:pic>
        <p:sp>
          <p:nvSpPr>
            <p:cNvPr id="111640" name="TextBox 47"/>
            <p:cNvSpPr txBox="1">
              <a:spLocks noChangeArrowheads="1"/>
            </p:cNvSpPr>
            <p:nvPr/>
          </p:nvSpPr>
          <p:spPr bwMode="auto">
            <a:xfrm>
              <a:off x="753311" y="4094951"/>
              <a:ext cx="1007993" cy="276999"/>
            </a:xfrm>
            <a:prstGeom prst="rect">
              <a:avLst/>
            </a:prstGeom>
            <a:noFill/>
            <a:ln w="9525">
              <a:noFill/>
              <a:miter lim="800000"/>
              <a:headEnd/>
              <a:tailEnd/>
            </a:ln>
          </p:spPr>
          <p:txBody>
            <a:bodyPr>
              <a:spAutoFit/>
            </a:bodyPr>
            <a:lstStyle/>
            <a:p>
              <a:r>
                <a:rPr lang="zh-CN" altLang="en-US" sz="1200" b="1" dirty="0" smtClean="0">
                  <a:solidFill>
                    <a:schemeClr val="bg1"/>
                  </a:solidFill>
                </a:rPr>
                <a:t>图书馆</a:t>
              </a:r>
              <a:endParaRPr lang="zh-CN" altLang="en-US" sz="1200" b="1" dirty="0">
                <a:solidFill>
                  <a:schemeClr val="bg1"/>
                </a:solidFill>
              </a:endParaRPr>
            </a:p>
          </p:txBody>
        </p:sp>
        <p:sp>
          <p:nvSpPr>
            <p:cNvPr id="111641" name="TextBox 48"/>
            <p:cNvSpPr txBox="1">
              <a:spLocks noChangeArrowheads="1"/>
            </p:cNvSpPr>
            <p:nvPr/>
          </p:nvSpPr>
          <p:spPr bwMode="auto">
            <a:xfrm>
              <a:off x="3237294" y="1679243"/>
              <a:ext cx="1367767" cy="430887"/>
            </a:xfrm>
            <a:prstGeom prst="rect">
              <a:avLst/>
            </a:prstGeom>
            <a:noFill/>
            <a:ln w="9525">
              <a:noFill/>
              <a:miter lim="800000"/>
              <a:headEnd/>
              <a:tailEnd/>
            </a:ln>
          </p:spPr>
          <p:txBody>
            <a:bodyPr>
              <a:spAutoFit/>
            </a:bodyPr>
            <a:lstStyle/>
            <a:p>
              <a:pPr algn="ctr"/>
              <a:r>
                <a:rPr lang="zh-CN" altLang="en-US" sz="1100" dirty="0" smtClean="0">
                  <a:solidFill>
                    <a:schemeClr val="bg1"/>
                  </a:solidFill>
                </a:rPr>
                <a:t>大容量盒</a:t>
              </a:r>
              <a:r>
                <a:rPr lang="zh-CN" altLang="en-US" sz="1100" dirty="0">
                  <a:solidFill>
                    <a:schemeClr val="bg1"/>
                  </a:solidFill>
                </a:rPr>
                <a:t>式</a:t>
              </a:r>
              <a:r>
                <a:rPr lang="en-US" altLang="zh-CN" sz="1100" dirty="0">
                  <a:solidFill>
                    <a:schemeClr val="bg1"/>
                  </a:solidFill>
                </a:rPr>
                <a:t>AC</a:t>
              </a:r>
            </a:p>
            <a:p>
              <a:pPr algn="ctr"/>
              <a:r>
                <a:rPr lang="en-US" altLang="zh-CN" sz="1100" dirty="0" smtClean="0">
                  <a:solidFill>
                    <a:schemeClr val="bg1"/>
                  </a:solidFill>
                </a:rPr>
                <a:t>AC6605</a:t>
              </a:r>
              <a:endParaRPr lang="zh-CN" altLang="en-US" sz="1100" dirty="0">
                <a:solidFill>
                  <a:schemeClr val="bg1"/>
                </a:solidFill>
              </a:endParaRPr>
            </a:p>
          </p:txBody>
        </p:sp>
        <p:sp>
          <p:nvSpPr>
            <p:cNvPr id="111642" name="TextBox 49"/>
            <p:cNvSpPr txBox="1">
              <a:spLocks noChangeArrowheads="1"/>
            </p:cNvSpPr>
            <p:nvPr/>
          </p:nvSpPr>
          <p:spPr bwMode="auto">
            <a:xfrm>
              <a:off x="472473" y="1645363"/>
              <a:ext cx="1108677" cy="600164"/>
            </a:xfrm>
            <a:prstGeom prst="rect">
              <a:avLst/>
            </a:prstGeom>
            <a:noFill/>
            <a:ln w="9525">
              <a:noFill/>
              <a:miter lim="800000"/>
              <a:headEnd/>
              <a:tailEnd/>
            </a:ln>
          </p:spPr>
          <p:txBody>
            <a:bodyPr wrap="square">
              <a:spAutoFit/>
            </a:bodyPr>
            <a:lstStyle/>
            <a:p>
              <a:r>
                <a:rPr lang="zh-CN" altLang="en-US" sz="1100" dirty="0">
                  <a:solidFill>
                    <a:schemeClr val="bg1"/>
                  </a:solidFill>
                </a:rPr>
                <a:t>框式</a:t>
              </a:r>
              <a:r>
                <a:rPr lang="en-US" altLang="zh-CN" sz="1100" dirty="0">
                  <a:solidFill>
                    <a:schemeClr val="bg1"/>
                  </a:solidFill>
                </a:rPr>
                <a:t>AC</a:t>
              </a:r>
            </a:p>
            <a:p>
              <a:r>
                <a:rPr lang="en-US" altLang="zh-CN" sz="1100" dirty="0" smtClean="0">
                  <a:solidFill>
                    <a:schemeClr val="bg1"/>
                  </a:solidFill>
                </a:rPr>
                <a:t>S12700/S9700/S7700 ACU2</a:t>
              </a:r>
              <a:endParaRPr lang="zh-CN" altLang="en-US" sz="1100" dirty="0">
                <a:solidFill>
                  <a:schemeClr val="bg1"/>
                </a:solidFill>
              </a:endParaRPr>
            </a:p>
          </p:txBody>
        </p:sp>
        <p:sp>
          <p:nvSpPr>
            <p:cNvPr id="111643" name="Line 524"/>
            <p:cNvSpPr>
              <a:spLocks noChangeShapeType="1"/>
            </p:cNvSpPr>
            <p:nvPr/>
          </p:nvSpPr>
          <p:spPr bwMode="auto">
            <a:xfrm>
              <a:off x="3201294" y="2646844"/>
              <a:ext cx="287998" cy="270122"/>
            </a:xfrm>
            <a:prstGeom prst="line">
              <a:avLst/>
            </a:prstGeom>
            <a:noFill/>
            <a:ln w="12700">
              <a:solidFill>
                <a:srgbClr val="FFC000"/>
              </a:solidFill>
              <a:round/>
              <a:headEnd/>
              <a:tailEnd/>
            </a:ln>
          </p:spPr>
          <p:txBody>
            <a:bodyPr wrap="none" anchor="ctr"/>
            <a:lstStyle/>
            <a:p>
              <a:endParaRPr lang="zh-CN" altLang="en-US">
                <a:solidFill>
                  <a:schemeClr val="bg1"/>
                </a:solidFill>
              </a:endParaRPr>
            </a:p>
          </p:txBody>
        </p:sp>
        <p:pic>
          <p:nvPicPr>
            <p:cNvPr id="52" name="Picture 144" descr="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869737" y="2133171"/>
              <a:ext cx="1724025" cy="1079897"/>
            </a:xfrm>
            <a:prstGeom prst="rect">
              <a:avLst/>
            </a:prstGeom>
            <a:noFill/>
            <a:ln w="9525">
              <a:noFill/>
              <a:miter lim="800000"/>
              <a:headEnd/>
              <a:tailEnd/>
            </a:ln>
            <a:effectLst>
              <a:outerShdw blurRad="304800" dist="266700" dir="2700000" algn="tl" rotWithShape="0">
                <a:prstClr val="black">
                  <a:alpha val="40000"/>
                </a:prstClr>
              </a:outerShdw>
            </a:effectLst>
          </p:spPr>
        </p:pic>
        <p:pic>
          <p:nvPicPr>
            <p:cNvPr id="53" name="Picture 1434" descr="图片30"/>
            <p:cNvPicPr>
              <a:picLocks noChangeAspect="1" noChangeArrowheads="1"/>
            </p:cNvPicPr>
            <p:nvPr/>
          </p:nvPicPr>
          <p:blipFill>
            <a:blip r:embed="rId9" cstate="print"/>
            <a:srcRect/>
            <a:stretch>
              <a:fillRect/>
            </a:stretch>
          </p:blipFill>
          <p:spPr bwMode="auto">
            <a:xfrm>
              <a:off x="2361862" y="2754677"/>
              <a:ext cx="215900" cy="161925"/>
            </a:xfrm>
            <a:prstGeom prst="rect">
              <a:avLst/>
            </a:prstGeom>
            <a:noFill/>
            <a:effectLst>
              <a:outerShdw blurRad="152400" dist="50800" dir="2700000" algn="tl" rotWithShape="0">
                <a:prstClr val="black"/>
              </a:outerShdw>
            </a:effectLst>
          </p:spPr>
        </p:pic>
        <p:pic>
          <p:nvPicPr>
            <p:cNvPr id="54" name="Picture 1434" descr="图片30"/>
            <p:cNvPicPr>
              <a:picLocks noChangeAspect="1" noChangeArrowheads="1"/>
            </p:cNvPicPr>
            <p:nvPr/>
          </p:nvPicPr>
          <p:blipFill>
            <a:blip r:embed="rId9" cstate="print"/>
            <a:srcRect/>
            <a:stretch>
              <a:fillRect/>
            </a:stretch>
          </p:blipFill>
          <p:spPr bwMode="auto">
            <a:xfrm>
              <a:off x="2607924" y="2620137"/>
              <a:ext cx="215900" cy="161925"/>
            </a:xfrm>
            <a:prstGeom prst="rect">
              <a:avLst/>
            </a:prstGeom>
            <a:noFill/>
            <a:effectLst>
              <a:outerShdw blurRad="152400" dist="50800" dir="2700000" algn="tl" rotWithShape="0">
                <a:prstClr val="black"/>
              </a:outerShdw>
            </a:effectLst>
          </p:spPr>
        </p:pic>
        <p:pic>
          <p:nvPicPr>
            <p:cNvPr id="55" name="Picture 1434" descr="图片30"/>
            <p:cNvPicPr>
              <a:picLocks noChangeAspect="1" noChangeArrowheads="1"/>
            </p:cNvPicPr>
            <p:nvPr/>
          </p:nvPicPr>
          <p:blipFill>
            <a:blip r:embed="rId9" cstate="print"/>
            <a:srcRect/>
            <a:stretch>
              <a:fillRect/>
            </a:stretch>
          </p:blipFill>
          <p:spPr bwMode="auto">
            <a:xfrm>
              <a:off x="2936537" y="2754677"/>
              <a:ext cx="217487" cy="161925"/>
            </a:xfrm>
            <a:prstGeom prst="rect">
              <a:avLst/>
            </a:prstGeom>
            <a:noFill/>
            <a:effectLst>
              <a:outerShdw blurRad="152400" dist="50800" dir="2700000" algn="tl" rotWithShape="0">
                <a:prstClr val="black"/>
              </a:outerShdw>
            </a:effectLst>
          </p:spPr>
        </p:pic>
        <p:cxnSp>
          <p:nvCxnSpPr>
            <p:cNvPr id="111648" name="直接连接符 55"/>
            <p:cNvCxnSpPr>
              <a:cxnSpLocks noChangeShapeType="1"/>
            </p:cNvCxnSpPr>
            <p:nvPr/>
          </p:nvCxnSpPr>
          <p:spPr bwMode="auto">
            <a:xfrm flipH="1">
              <a:off x="2577272" y="2781878"/>
              <a:ext cx="138440" cy="54060"/>
            </a:xfrm>
            <a:prstGeom prst="line">
              <a:avLst/>
            </a:prstGeom>
            <a:noFill/>
            <a:ln w="6350" algn="ctr">
              <a:solidFill>
                <a:srgbClr val="B2B2B2"/>
              </a:solidFill>
              <a:round/>
              <a:headEnd/>
              <a:tailEnd/>
            </a:ln>
          </p:spPr>
        </p:cxnSp>
        <p:cxnSp>
          <p:nvCxnSpPr>
            <p:cNvPr id="111649" name="直接连接符 56"/>
            <p:cNvCxnSpPr>
              <a:cxnSpLocks noChangeShapeType="1"/>
            </p:cNvCxnSpPr>
            <p:nvPr/>
          </p:nvCxnSpPr>
          <p:spPr bwMode="auto">
            <a:xfrm flipH="1" flipV="1">
              <a:off x="2715712" y="2781878"/>
              <a:ext cx="221582" cy="54060"/>
            </a:xfrm>
            <a:prstGeom prst="line">
              <a:avLst/>
            </a:prstGeom>
            <a:noFill/>
            <a:ln w="6350" algn="ctr">
              <a:solidFill>
                <a:srgbClr val="B2B2B2"/>
              </a:solidFill>
              <a:round/>
              <a:headEnd/>
              <a:tailEnd/>
            </a:ln>
          </p:spPr>
        </p:cxnSp>
        <p:cxnSp>
          <p:nvCxnSpPr>
            <p:cNvPr id="111650" name="直接连接符 57"/>
            <p:cNvCxnSpPr>
              <a:cxnSpLocks noChangeShapeType="1"/>
            </p:cNvCxnSpPr>
            <p:nvPr/>
          </p:nvCxnSpPr>
          <p:spPr bwMode="auto">
            <a:xfrm flipH="1">
              <a:off x="2577272" y="2835938"/>
              <a:ext cx="360022" cy="0"/>
            </a:xfrm>
            <a:prstGeom prst="line">
              <a:avLst/>
            </a:prstGeom>
            <a:noFill/>
            <a:ln w="6350" algn="ctr">
              <a:solidFill>
                <a:srgbClr val="B2B2B2"/>
              </a:solidFill>
              <a:round/>
              <a:headEnd/>
              <a:tailEnd/>
            </a:ln>
          </p:spPr>
        </p:cxnSp>
        <p:cxnSp>
          <p:nvCxnSpPr>
            <p:cNvPr id="111651" name="直接连接符 58"/>
            <p:cNvCxnSpPr>
              <a:cxnSpLocks noChangeShapeType="1"/>
            </p:cNvCxnSpPr>
            <p:nvPr/>
          </p:nvCxnSpPr>
          <p:spPr bwMode="auto">
            <a:xfrm flipH="1">
              <a:off x="2577272" y="2511771"/>
              <a:ext cx="137987" cy="61571"/>
            </a:xfrm>
            <a:prstGeom prst="line">
              <a:avLst/>
            </a:prstGeom>
            <a:noFill/>
            <a:ln w="6350" algn="ctr">
              <a:solidFill>
                <a:srgbClr val="B2B2B2"/>
              </a:solidFill>
              <a:round/>
              <a:headEnd/>
              <a:tailEnd/>
            </a:ln>
          </p:spPr>
        </p:cxnSp>
        <p:cxnSp>
          <p:nvCxnSpPr>
            <p:cNvPr id="111652" name="直接连接符 59"/>
            <p:cNvCxnSpPr>
              <a:cxnSpLocks noChangeShapeType="1"/>
            </p:cNvCxnSpPr>
            <p:nvPr/>
          </p:nvCxnSpPr>
          <p:spPr bwMode="auto">
            <a:xfrm flipH="1" flipV="1">
              <a:off x="2715259" y="2511771"/>
              <a:ext cx="222011" cy="61571"/>
            </a:xfrm>
            <a:prstGeom prst="line">
              <a:avLst/>
            </a:prstGeom>
            <a:noFill/>
            <a:ln w="6350" algn="ctr">
              <a:solidFill>
                <a:srgbClr val="B2B2B2"/>
              </a:solidFill>
              <a:round/>
              <a:headEnd/>
              <a:tailEnd/>
            </a:ln>
          </p:spPr>
        </p:cxnSp>
        <p:cxnSp>
          <p:nvCxnSpPr>
            <p:cNvPr id="111653" name="直接连接符 60"/>
            <p:cNvCxnSpPr>
              <a:cxnSpLocks noChangeShapeType="1"/>
            </p:cNvCxnSpPr>
            <p:nvPr/>
          </p:nvCxnSpPr>
          <p:spPr bwMode="auto">
            <a:xfrm flipH="1">
              <a:off x="2577272" y="2573342"/>
              <a:ext cx="359998" cy="0"/>
            </a:xfrm>
            <a:prstGeom prst="line">
              <a:avLst/>
            </a:prstGeom>
            <a:noFill/>
            <a:ln w="6350" algn="ctr">
              <a:solidFill>
                <a:srgbClr val="B2B2B2"/>
              </a:solidFill>
              <a:round/>
              <a:headEnd/>
              <a:tailEnd/>
            </a:ln>
          </p:spPr>
        </p:cxnSp>
        <p:cxnSp>
          <p:nvCxnSpPr>
            <p:cNvPr id="111654" name="直接连接符 61"/>
            <p:cNvCxnSpPr>
              <a:cxnSpLocks noChangeShapeType="1"/>
            </p:cNvCxnSpPr>
            <p:nvPr/>
          </p:nvCxnSpPr>
          <p:spPr bwMode="auto">
            <a:xfrm>
              <a:off x="2463261" y="2654370"/>
              <a:ext cx="6024" cy="100541"/>
            </a:xfrm>
            <a:prstGeom prst="line">
              <a:avLst/>
            </a:prstGeom>
            <a:noFill/>
            <a:ln w="6350" algn="ctr">
              <a:solidFill>
                <a:srgbClr val="B2B2B2"/>
              </a:solidFill>
              <a:prstDash val="dash"/>
              <a:round/>
              <a:headEnd/>
              <a:tailEnd/>
            </a:ln>
          </p:spPr>
        </p:cxnSp>
        <p:cxnSp>
          <p:nvCxnSpPr>
            <p:cNvPr id="111655" name="直接连接符 63"/>
            <p:cNvCxnSpPr>
              <a:cxnSpLocks noChangeShapeType="1"/>
            </p:cNvCxnSpPr>
            <p:nvPr/>
          </p:nvCxnSpPr>
          <p:spPr bwMode="auto">
            <a:xfrm>
              <a:off x="2715259" y="2511771"/>
              <a:ext cx="453" cy="108052"/>
            </a:xfrm>
            <a:prstGeom prst="line">
              <a:avLst/>
            </a:prstGeom>
            <a:noFill/>
            <a:ln w="6350" algn="ctr">
              <a:solidFill>
                <a:srgbClr val="B2B2B2"/>
              </a:solidFill>
              <a:prstDash val="dash"/>
              <a:round/>
              <a:headEnd/>
              <a:tailEnd/>
            </a:ln>
          </p:spPr>
        </p:cxnSp>
        <p:cxnSp>
          <p:nvCxnSpPr>
            <p:cNvPr id="111656" name="直接连接符 64"/>
            <p:cNvCxnSpPr>
              <a:cxnSpLocks noChangeShapeType="1"/>
            </p:cNvCxnSpPr>
            <p:nvPr/>
          </p:nvCxnSpPr>
          <p:spPr bwMode="auto">
            <a:xfrm flipH="1">
              <a:off x="3045281" y="2654370"/>
              <a:ext cx="6001" cy="100541"/>
            </a:xfrm>
            <a:prstGeom prst="line">
              <a:avLst/>
            </a:prstGeom>
            <a:noFill/>
            <a:ln w="6350" algn="ctr">
              <a:solidFill>
                <a:srgbClr val="B2B2B2"/>
              </a:solidFill>
              <a:prstDash val="dash"/>
              <a:round/>
              <a:headEnd/>
              <a:tailEnd/>
            </a:ln>
          </p:spPr>
        </p:cxnSp>
        <p:pic>
          <p:nvPicPr>
            <p:cNvPr id="66" name="Picture 456" descr="图片235"/>
            <p:cNvPicPr>
              <a:picLocks noChangeAspect="1" noChangeArrowheads="1"/>
            </p:cNvPicPr>
            <p:nvPr/>
          </p:nvPicPr>
          <p:blipFill>
            <a:blip r:embed="rId10" cstate="print"/>
            <a:srcRect/>
            <a:stretch>
              <a:fillRect/>
            </a:stretch>
          </p:blipFill>
          <p:spPr bwMode="auto">
            <a:xfrm>
              <a:off x="2936537" y="2492740"/>
              <a:ext cx="228600" cy="161925"/>
            </a:xfrm>
            <a:prstGeom prst="rect">
              <a:avLst/>
            </a:prstGeom>
            <a:noFill/>
            <a:effectLst>
              <a:outerShdw blurRad="152400" dist="50800" dir="2700000" algn="tl" rotWithShape="0">
                <a:prstClr val="black"/>
              </a:outerShdw>
            </a:effectLst>
          </p:spPr>
        </p:pic>
        <p:pic>
          <p:nvPicPr>
            <p:cNvPr id="67" name="Picture 456" descr="图片235"/>
            <p:cNvPicPr>
              <a:picLocks noChangeAspect="1" noChangeArrowheads="1"/>
            </p:cNvPicPr>
            <p:nvPr/>
          </p:nvPicPr>
          <p:blipFill>
            <a:blip r:embed="rId10" cstate="print"/>
            <a:srcRect/>
            <a:stretch>
              <a:fillRect/>
            </a:stretch>
          </p:blipFill>
          <p:spPr bwMode="auto">
            <a:xfrm>
              <a:off x="2601574" y="2349865"/>
              <a:ext cx="227013" cy="161925"/>
            </a:xfrm>
            <a:prstGeom prst="rect">
              <a:avLst/>
            </a:prstGeom>
            <a:noFill/>
            <a:effectLst>
              <a:outerShdw blurRad="152400" dist="50800" dir="2700000" algn="tl" rotWithShape="0">
                <a:prstClr val="black"/>
              </a:outerShdw>
            </a:effectLst>
          </p:spPr>
        </p:pic>
        <p:pic>
          <p:nvPicPr>
            <p:cNvPr id="69" name="Picture 456" descr="图片235"/>
            <p:cNvPicPr>
              <a:picLocks noChangeAspect="1" noChangeArrowheads="1"/>
            </p:cNvPicPr>
            <p:nvPr/>
          </p:nvPicPr>
          <p:blipFill>
            <a:blip r:embed="rId10" cstate="print"/>
            <a:srcRect/>
            <a:stretch>
              <a:fillRect/>
            </a:stretch>
          </p:blipFill>
          <p:spPr bwMode="auto">
            <a:xfrm>
              <a:off x="2349162" y="2492740"/>
              <a:ext cx="228600" cy="161925"/>
            </a:xfrm>
            <a:prstGeom prst="rect">
              <a:avLst/>
            </a:prstGeom>
            <a:noFill/>
            <a:effectLst>
              <a:outerShdw blurRad="152400" dist="50800" dir="2700000" algn="tl" rotWithShape="0">
                <a:prstClr val="black"/>
              </a:outerShdw>
            </a:effectLst>
          </p:spPr>
        </p:pic>
        <p:pic>
          <p:nvPicPr>
            <p:cNvPr id="111661" name="图片 1" descr="C8500-yellow01"/>
            <p:cNvPicPr>
              <a:picLocks noChangeAspect="1" noChangeArrowheads="1"/>
            </p:cNvPicPr>
            <p:nvPr/>
          </p:nvPicPr>
          <p:blipFill>
            <a:blip r:embed="rId5" cstate="print"/>
            <a:srcRect l="26311" t="9552" r="21068" b="7942"/>
            <a:stretch>
              <a:fillRect/>
            </a:stretch>
          </p:blipFill>
          <p:spPr bwMode="auto">
            <a:xfrm>
              <a:off x="2733297" y="3619281"/>
              <a:ext cx="323998" cy="233935"/>
            </a:xfrm>
            <a:prstGeom prst="rect">
              <a:avLst/>
            </a:prstGeom>
            <a:noFill/>
            <a:ln w="9525">
              <a:noFill/>
              <a:miter lim="800000"/>
              <a:headEnd/>
              <a:tailEnd/>
            </a:ln>
          </p:spPr>
        </p:pic>
        <p:sp>
          <p:nvSpPr>
            <p:cNvPr id="111662" name="圆角矩形 71"/>
            <p:cNvSpPr>
              <a:spLocks noChangeArrowheads="1"/>
            </p:cNvSpPr>
            <p:nvPr/>
          </p:nvSpPr>
          <p:spPr bwMode="auto">
            <a:xfrm>
              <a:off x="717311" y="3349160"/>
              <a:ext cx="1151992" cy="756340"/>
            </a:xfrm>
            <a:prstGeom prst="roundRect">
              <a:avLst>
                <a:gd name="adj" fmla="val 16667"/>
              </a:avLst>
            </a:prstGeom>
            <a:noFill/>
            <a:ln w="9525" algn="ctr">
              <a:solidFill>
                <a:srgbClr val="FF0000"/>
              </a:solidFill>
              <a:prstDash val="dash"/>
              <a:round/>
              <a:headEnd/>
              <a:tailEnd/>
            </a:ln>
          </p:spPr>
          <p:txBody>
            <a:bodyPr lIns="0" tIns="0" rIns="0" bIns="0"/>
            <a:lstStyle/>
            <a:p>
              <a:pPr defTabSz="444500">
                <a:buClr>
                  <a:srgbClr val="A2A2A2"/>
                </a:buClr>
                <a:buSzPct val="70000"/>
                <a:buFont typeface="Monotype Sorts"/>
                <a:buNone/>
              </a:pPr>
              <a:endParaRPr lang="zh-CN" altLang="en-US">
                <a:solidFill>
                  <a:schemeClr val="bg1"/>
                </a:solidFill>
              </a:endParaRPr>
            </a:p>
          </p:txBody>
        </p:sp>
        <p:sp>
          <p:nvSpPr>
            <p:cNvPr id="111663" name="TextBox 72"/>
            <p:cNvSpPr txBox="1">
              <a:spLocks noChangeArrowheads="1"/>
            </p:cNvSpPr>
            <p:nvPr/>
          </p:nvSpPr>
          <p:spPr bwMode="auto">
            <a:xfrm>
              <a:off x="2080042" y="4094951"/>
              <a:ext cx="1007993" cy="276999"/>
            </a:xfrm>
            <a:prstGeom prst="rect">
              <a:avLst/>
            </a:prstGeom>
            <a:noFill/>
            <a:ln w="9525">
              <a:noFill/>
              <a:miter lim="800000"/>
              <a:headEnd/>
              <a:tailEnd/>
            </a:ln>
          </p:spPr>
          <p:txBody>
            <a:bodyPr>
              <a:spAutoFit/>
            </a:bodyPr>
            <a:lstStyle/>
            <a:p>
              <a:r>
                <a:rPr lang="zh-CN" altLang="en-US" sz="1200" b="1" dirty="0" smtClean="0">
                  <a:solidFill>
                    <a:schemeClr val="bg1"/>
                  </a:solidFill>
                </a:rPr>
                <a:t>图书馆</a:t>
              </a:r>
              <a:endParaRPr lang="zh-CN" altLang="en-US" sz="1200" b="1" dirty="0">
                <a:solidFill>
                  <a:schemeClr val="bg1"/>
                </a:solidFill>
              </a:endParaRPr>
            </a:p>
          </p:txBody>
        </p:sp>
        <p:pic>
          <p:nvPicPr>
            <p:cNvPr id="111664" name="Picture 118"/>
            <p:cNvPicPr>
              <a:picLocks noChangeAspect="1" noChangeArrowheads="1"/>
            </p:cNvPicPr>
            <p:nvPr/>
          </p:nvPicPr>
          <p:blipFill>
            <a:blip r:embed="rId6" cstate="print"/>
            <a:srcRect/>
            <a:stretch>
              <a:fillRect/>
            </a:stretch>
          </p:blipFill>
          <p:spPr bwMode="auto">
            <a:xfrm>
              <a:off x="1113308" y="3619281"/>
              <a:ext cx="320575" cy="192433"/>
            </a:xfrm>
            <a:prstGeom prst="rect">
              <a:avLst/>
            </a:prstGeom>
            <a:noFill/>
            <a:ln w="19050" algn="ctr">
              <a:noFill/>
              <a:miter lim="800000"/>
              <a:headEnd/>
              <a:tailEnd/>
            </a:ln>
          </p:spPr>
        </p:pic>
        <p:pic>
          <p:nvPicPr>
            <p:cNvPr id="111665" name="Picture 118"/>
            <p:cNvPicPr>
              <a:picLocks noChangeAspect="1" noChangeArrowheads="1"/>
            </p:cNvPicPr>
            <p:nvPr/>
          </p:nvPicPr>
          <p:blipFill>
            <a:blip r:embed="rId6" cstate="print"/>
            <a:srcRect/>
            <a:stretch>
              <a:fillRect/>
            </a:stretch>
          </p:blipFill>
          <p:spPr bwMode="auto">
            <a:xfrm>
              <a:off x="717311" y="3619281"/>
              <a:ext cx="320575" cy="192433"/>
            </a:xfrm>
            <a:prstGeom prst="rect">
              <a:avLst/>
            </a:prstGeom>
            <a:noFill/>
            <a:ln w="19050" algn="ctr">
              <a:noFill/>
              <a:miter lim="800000"/>
              <a:headEnd/>
              <a:tailEnd/>
            </a:ln>
          </p:spPr>
        </p:pic>
        <p:pic>
          <p:nvPicPr>
            <p:cNvPr id="111666" name="Picture 118"/>
            <p:cNvPicPr>
              <a:picLocks noChangeAspect="1" noChangeArrowheads="1"/>
            </p:cNvPicPr>
            <p:nvPr/>
          </p:nvPicPr>
          <p:blipFill>
            <a:blip r:embed="rId6" cstate="print"/>
            <a:srcRect/>
            <a:stretch>
              <a:fillRect/>
            </a:stretch>
          </p:blipFill>
          <p:spPr bwMode="auto">
            <a:xfrm>
              <a:off x="2049302" y="3646294"/>
              <a:ext cx="320575" cy="192433"/>
            </a:xfrm>
            <a:prstGeom prst="rect">
              <a:avLst/>
            </a:prstGeom>
            <a:noFill/>
            <a:ln w="19050" algn="ctr">
              <a:noFill/>
              <a:miter lim="800000"/>
              <a:headEnd/>
              <a:tailEnd/>
            </a:ln>
          </p:spPr>
        </p:pic>
        <p:pic>
          <p:nvPicPr>
            <p:cNvPr id="111667" name="Picture 118"/>
            <p:cNvPicPr>
              <a:picLocks noChangeAspect="1" noChangeArrowheads="1"/>
            </p:cNvPicPr>
            <p:nvPr/>
          </p:nvPicPr>
          <p:blipFill>
            <a:blip r:embed="rId6" cstate="print"/>
            <a:srcRect/>
            <a:stretch>
              <a:fillRect/>
            </a:stretch>
          </p:blipFill>
          <p:spPr bwMode="auto">
            <a:xfrm>
              <a:off x="2373300" y="3646294"/>
              <a:ext cx="320575" cy="192433"/>
            </a:xfrm>
            <a:prstGeom prst="rect">
              <a:avLst/>
            </a:prstGeom>
            <a:noFill/>
            <a:ln w="19050" algn="ctr">
              <a:noFill/>
              <a:miter lim="800000"/>
              <a:headEnd/>
              <a:tailEnd/>
            </a:ln>
          </p:spPr>
        </p:pic>
        <p:sp>
          <p:nvSpPr>
            <p:cNvPr id="111669" name="圆角矩形 78"/>
            <p:cNvSpPr>
              <a:spLocks noChangeArrowheads="1"/>
            </p:cNvSpPr>
            <p:nvPr/>
          </p:nvSpPr>
          <p:spPr bwMode="auto">
            <a:xfrm>
              <a:off x="3309293" y="3349160"/>
              <a:ext cx="2158057" cy="756340"/>
            </a:xfrm>
            <a:prstGeom prst="roundRect">
              <a:avLst>
                <a:gd name="adj" fmla="val 16667"/>
              </a:avLst>
            </a:prstGeom>
            <a:noFill/>
            <a:ln w="9525" algn="ctr">
              <a:solidFill>
                <a:srgbClr val="FF0000"/>
              </a:solidFill>
              <a:prstDash val="dash"/>
              <a:round/>
              <a:headEnd/>
              <a:tailEnd/>
            </a:ln>
          </p:spPr>
          <p:txBody>
            <a:bodyPr lIns="0" tIns="0" rIns="0" bIns="0"/>
            <a:lstStyle/>
            <a:p>
              <a:pPr defTabSz="444500">
                <a:buClr>
                  <a:srgbClr val="A2A2A2"/>
                </a:buClr>
                <a:buSzPct val="70000"/>
                <a:buFont typeface="Monotype Sorts"/>
                <a:buNone/>
              </a:pPr>
              <a:endParaRPr lang="zh-CN" altLang="en-US">
                <a:solidFill>
                  <a:schemeClr val="bg1"/>
                </a:solidFill>
              </a:endParaRPr>
            </a:p>
          </p:txBody>
        </p:sp>
        <p:sp>
          <p:nvSpPr>
            <p:cNvPr id="111670" name="TextBox 79"/>
            <p:cNvSpPr txBox="1">
              <a:spLocks noChangeArrowheads="1"/>
            </p:cNvSpPr>
            <p:nvPr/>
          </p:nvSpPr>
          <p:spPr bwMode="auto">
            <a:xfrm>
              <a:off x="3698110" y="2954138"/>
              <a:ext cx="1115992" cy="400110"/>
            </a:xfrm>
            <a:prstGeom prst="rect">
              <a:avLst/>
            </a:prstGeom>
            <a:noFill/>
            <a:ln w="9525">
              <a:noFill/>
              <a:miter lim="800000"/>
              <a:headEnd/>
              <a:tailEnd/>
            </a:ln>
          </p:spPr>
          <p:txBody>
            <a:bodyPr>
              <a:spAutoFit/>
            </a:bodyPr>
            <a:lstStyle/>
            <a:p>
              <a:pPr algn="ctr"/>
              <a:r>
                <a:rPr lang="zh-CN" altLang="en-US" sz="1000" dirty="0" smtClean="0">
                  <a:solidFill>
                    <a:schemeClr val="bg1"/>
                  </a:solidFill>
                </a:rPr>
                <a:t>小容量盒式</a:t>
              </a:r>
              <a:r>
                <a:rPr lang="en-US" altLang="zh-CN" sz="1000" dirty="0" smtClean="0">
                  <a:solidFill>
                    <a:schemeClr val="bg1"/>
                  </a:solidFill>
                </a:rPr>
                <a:t>AC</a:t>
              </a:r>
            </a:p>
            <a:p>
              <a:pPr algn="ctr"/>
              <a:r>
                <a:rPr lang="en-US" altLang="zh-CN" sz="1000" dirty="0" smtClean="0">
                  <a:solidFill>
                    <a:schemeClr val="bg1"/>
                  </a:solidFill>
                </a:rPr>
                <a:t>AC6005</a:t>
              </a:r>
            </a:p>
          </p:txBody>
        </p:sp>
        <p:pic>
          <p:nvPicPr>
            <p:cNvPr id="111671" name="Picture 2"/>
            <p:cNvPicPr>
              <a:picLocks noChangeAspect="1" noChangeArrowheads="1"/>
            </p:cNvPicPr>
            <p:nvPr/>
          </p:nvPicPr>
          <p:blipFill>
            <a:blip r:embed="rId11" cstate="print"/>
            <a:srcRect/>
            <a:stretch>
              <a:fillRect/>
            </a:stretch>
          </p:blipFill>
          <p:spPr bwMode="auto">
            <a:xfrm>
              <a:off x="3498817" y="3444706"/>
              <a:ext cx="503997" cy="111177"/>
            </a:xfrm>
            <a:prstGeom prst="rect">
              <a:avLst/>
            </a:prstGeom>
            <a:noFill/>
            <a:ln w="9525">
              <a:noFill/>
              <a:miter lim="800000"/>
              <a:headEnd/>
              <a:tailEnd/>
            </a:ln>
          </p:spPr>
        </p:pic>
        <p:sp>
          <p:nvSpPr>
            <p:cNvPr id="111672" name="TextBox 81"/>
            <p:cNvSpPr txBox="1">
              <a:spLocks noChangeArrowheads="1"/>
            </p:cNvSpPr>
            <p:nvPr/>
          </p:nvSpPr>
          <p:spPr bwMode="auto">
            <a:xfrm>
              <a:off x="3981078" y="3363838"/>
              <a:ext cx="822456" cy="246221"/>
            </a:xfrm>
            <a:prstGeom prst="rect">
              <a:avLst/>
            </a:prstGeom>
            <a:noFill/>
            <a:ln w="9525">
              <a:noFill/>
              <a:miter lim="800000"/>
              <a:headEnd/>
              <a:tailEnd/>
            </a:ln>
          </p:spPr>
          <p:txBody>
            <a:bodyPr wrap="square">
              <a:spAutoFit/>
            </a:bodyPr>
            <a:lstStyle/>
            <a:p>
              <a:r>
                <a:rPr lang="en-US" altLang="zh-CN" sz="1000" dirty="0" smtClean="0"/>
                <a:t>POE </a:t>
              </a:r>
              <a:r>
                <a:rPr lang="zh-CN" altLang="en-US" sz="1000" dirty="0"/>
                <a:t>交换机</a:t>
              </a:r>
            </a:p>
          </p:txBody>
        </p:sp>
        <p:cxnSp>
          <p:nvCxnSpPr>
            <p:cNvPr id="111674" name="直接连接符 83"/>
            <p:cNvCxnSpPr>
              <a:cxnSpLocks noChangeShapeType="1"/>
            </p:cNvCxnSpPr>
            <p:nvPr/>
          </p:nvCxnSpPr>
          <p:spPr bwMode="auto">
            <a:xfrm flipH="1" flipV="1">
              <a:off x="3656690" y="3543230"/>
              <a:ext cx="334285" cy="390595"/>
            </a:xfrm>
            <a:prstGeom prst="line">
              <a:avLst/>
            </a:prstGeom>
            <a:noFill/>
            <a:ln w="9525" algn="ctr">
              <a:solidFill>
                <a:srgbClr val="0033CC"/>
              </a:solidFill>
              <a:round/>
              <a:headEnd/>
              <a:tailEnd/>
            </a:ln>
          </p:spPr>
        </p:cxnSp>
        <p:cxnSp>
          <p:nvCxnSpPr>
            <p:cNvPr id="111675" name="直接连接符 84"/>
            <p:cNvCxnSpPr>
              <a:cxnSpLocks noChangeShapeType="1"/>
            </p:cNvCxnSpPr>
            <p:nvPr/>
          </p:nvCxnSpPr>
          <p:spPr bwMode="auto">
            <a:xfrm flipH="1" flipV="1">
              <a:off x="3688490" y="3535267"/>
              <a:ext cx="378685" cy="141383"/>
            </a:xfrm>
            <a:prstGeom prst="line">
              <a:avLst/>
            </a:prstGeom>
            <a:noFill/>
            <a:ln w="9525" algn="ctr">
              <a:solidFill>
                <a:srgbClr val="0033CC"/>
              </a:solidFill>
              <a:round/>
              <a:headEnd/>
              <a:tailEnd/>
            </a:ln>
          </p:spPr>
        </p:cxnSp>
        <p:cxnSp>
          <p:nvCxnSpPr>
            <p:cNvPr id="111677" name="直接连接符 86"/>
            <p:cNvCxnSpPr>
              <a:cxnSpLocks noChangeShapeType="1"/>
            </p:cNvCxnSpPr>
            <p:nvPr/>
          </p:nvCxnSpPr>
          <p:spPr bwMode="auto">
            <a:xfrm flipH="1">
              <a:off x="3438525" y="3546207"/>
              <a:ext cx="164387" cy="387618"/>
            </a:xfrm>
            <a:prstGeom prst="line">
              <a:avLst/>
            </a:prstGeom>
            <a:noFill/>
            <a:ln w="9525" algn="ctr">
              <a:solidFill>
                <a:srgbClr val="0033CC"/>
              </a:solidFill>
              <a:round/>
              <a:headEnd/>
              <a:tailEnd/>
            </a:ln>
          </p:spPr>
        </p:cxnSp>
        <p:sp>
          <p:nvSpPr>
            <p:cNvPr id="111680" name="TextBox 89"/>
            <p:cNvSpPr txBox="1">
              <a:spLocks noChangeArrowheads="1"/>
            </p:cNvSpPr>
            <p:nvPr/>
          </p:nvSpPr>
          <p:spPr bwMode="auto">
            <a:xfrm>
              <a:off x="4629150" y="4083918"/>
              <a:ext cx="783493" cy="276999"/>
            </a:xfrm>
            <a:prstGeom prst="rect">
              <a:avLst/>
            </a:prstGeom>
            <a:noFill/>
            <a:ln w="9525">
              <a:noFill/>
              <a:miter lim="800000"/>
              <a:headEnd/>
              <a:tailEnd/>
            </a:ln>
          </p:spPr>
          <p:txBody>
            <a:bodyPr wrap="square">
              <a:spAutoFit/>
            </a:bodyPr>
            <a:lstStyle/>
            <a:p>
              <a:pPr algn="ctr"/>
              <a:r>
                <a:rPr lang="zh-CN" altLang="en-US" sz="1200" b="1" dirty="0" smtClean="0">
                  <a:solidFill>
                    <a:schemeClr val="bg1"/>
                  </a:solidFill>
                </a:rPr>
                <a:t>教学楼</a:t>
              </a:r>
              <a:endParaRPr lang="zh-CN" altLang="en-US" sz="1200" b="1" dirty="0">
                <a:solidFill>
                  <a:schemeClr val="bg1"/>
                </a:solidFill>
              </a:endParaRPr>
            </a:p>
          </p:txBody>
        </p:sp>
        <p:cxnSp>
          <p:nvCxnSpPr>
            <p:cNvPr id="111682" name="形状 130"/>
            <p:cNvCxnSpPr>
              <a:cxnSpLocks noChangeShapeType="1"/>
            </p:cNvCxnSpPr>
            <p:nvPr/>
          </p:nvCxnSpPr>
          <p:spPr bwMode="auto">
            <a:xfrm>
              <a:off x="1796795" y="3079038"/>
              <a:ext cx="576504" cy="380127"/>
            </a:xfrm>
            <a:prstGeom prst="bentConnector3">
              <a:avLst>
                <a:gd name="adj1" fmla="val 50000"/>
              </a:avLst>
            </a:prstGeom>
            <a:noFill/>
            <a:ln w="12700" algn="ctr">
              <a:solidFill>
                <a:srgbClr val="0070C0"/>
              </a:solidFill>
              <a:round/>
              <a:headEnd/>
              <a:tailEnd/>
            </a:ln>
          </p:spPr>
        </p:cxnSp>
        <p:pic>
          <p:nvPicPr>
            <p:cNvPr id="111683" name="Picture 5" descr="D:\00.工作计划\V2R1C01封闭写作资料\WLAN AP新产品图片-PNG\WLAN AP新产品图片\AP7110DN rightside_perspective.png"/>
            <p:cNvPicPr>
              <a:picLocks noChangeAspect="1" noChangeArrowheads="1"/>
            </p:cNvPicPr>
            <p:nvPr/>
          </p:nvPicPr>
          <p:blipFill>
            <a:blip r:embed="rId12" cstate="print"/>
            <a:srcRect/>
            <a:stretch>
              <a:fillRect/>
            </a:stretch>
          </p:blipFill>
          <p:spPr bwMode="auto">
            <a:xfrm>
              <a:off x="3759004" y="3775103"/>
              <a:ext cx="503489" cy="245040"/>
            </a:xfrm>
            <a:prstGeom prst="rect">
              <a:avLst/>
            </a:prstGeom>
            <a:noFill/>
            <a:ln w="9525">
              <a:noFill/>
              <a:miter lim="800000"/>
              <a:headEnd/>
              <a:tailEnd/>
            </a:ln>
          </p:spPr>
        </p:pic>
        <p:pic>
          <p:nvPicPr>
            <p:cNvPr id="111684" name="Picture 5" descr="D:\00.工作计划\V2R1C01封闭写作资料\WLAN AP新产品图片-PNG\WLAN AP新产品图片\AP7110DN rightside_perspective.png"/>
            <p:cNvPicPr>
              <a:picLocks noChangeAspect="1" noChangeArrowheads="1"/>
            </p:cNvPicPr>
            <p:nvPr/>
          </p:nvPicPr>
          <p:blipFill>
            <a:blip r:embed="rId12" cstate="print"/>
            <a:srcRect/>
            <a:stretch>
              <a:fillRect/>
            </a:stretch>
          </p:blipFill>
          <p:spPr bwMode="auto">
            <a:xfrm>
              <a:off x="3275329" y="3766697"/>
              <a:ext cx="503489" cy="245040"/>
            </a:xfrm>
            <a:prstGeom prst="rect">
              <a:avLst/>
            </a:prstGeom>
            <a:noFill/>
            <a:ln w="9525">
              <a:noFill/>
              <a:miter lim="800000"/>
              <a:headEnd/>
              <a:tailEnd/>
            </a:ln>
          </p:spPr>
        </p:pic>
        <p:pic>
          <p:nvPicPr>
            <p:cNvPr id="111685" name="Picture 5" descr="D:\00.工作计划\V2R1C01封闭写作资料\WLAN AP新产品图片-PNG\WLAN AP新产品图片\AP7110DN rightside_perspective.png"/>
            <p:cNvPicPr>
              <a:picLocks noChangeAspect="1" noChangeArrowheads="1"/>
            </p:cNvPicPr>
            <p:nvPr/>
          </p:nvPicPr>
          <p:blipFill>
            <a:blip r:embed="rId12" cstate="print"/>
            <a:srcRect/>
            <a:stretch>
              <a:fillRect/>
            </a:stretch>
          </p:blipFill>
          <p:spPr bwMode="auto">
            <a:xfrm>
              <a:off x="3920929" y="3570094"/>
              <a:ext cx="503489" cy="245040"/>
            </a:xfrm>
            <a:prstGeom prst="rect">
              <a:avLst/>
            </a:prstGeom>
            <a:noFill/>
            <a:ln w="9525">
              <a:noFill/>
              <a:miter lim="800000"/>
              <a:headEnd/>
              <a:tailEnd/>
            </a:ln>
          </p:spPr>
        </p:pic>
        <p:pic>
          <p:nvPicPr>
            <p:cNvPr id="111686" name="Picture 4" descr="D:\00.工作计划\V2R1C01封闭写作资料\AC6605\02-资料主用(.png)-96.dpi\03-正面左侧30°，俯视15.png"/>
            <p:cNvPicPr>
              <a:picLocks noChangeAspect="1" noChangeArrowheads="1"/>
            </p:cNvPicPr>
            <p:nvPr/>
          </p:nvPicPr>
          <p:blipFill>
            <a:blip r:embed="rId13" cstate="print"/>
            <a:srcRect/>
            <a:stretch>
              <a:fillRect/>
            </a:stretch>
          </p:blipFill>
          <p:spPr bwMode="auto">
            <a:xfrm>
              <a:off x="3056786" y="2106601"/>
              <a:ext cx="797523" cy="300437"/>
            </a:xfrm>
            <a:prstGeom prst="rect">
              <a:avLst/>
            </a:prstGeom>
            <a:noFill/>
            <a:ln w="9525">
              <a:noFill/>
              <a:miter lim="800000"/>
              <a:headEnd/>
              <a:tailEnd/>
            </a:ln>
          </p:spPr>
        </p:pic>
        <p:pic>
          <p:nvPicPr>
            <p:cNvPr id="111687" name="Picture 2" descr="\\info-server\10_PhotoLib\01-网络\03-企业网\02-大S\01-S9300\01-S9303\02-DC配置\02-资料主用(.png)-96.dpi\02-正俯.png"/>
            <p:cNvPicPr>
              <a:picLocks noChangeAspect="1" noChangeArrowheads="1"/>
            </p:cNvPicPr>
            <p:nvPr/>
          </p:nvPicPr>
          <p:blipFill>
            <a:blip r:embed="rId14" cstate="print"/>
            <a:srcRect/>
            <a:stretch>
              <a:fillRect/>
            </a:stretch>
          </p:blipFill>
          <p:spPr bwMode="auto">
            <a:xfrm>
              <a:off x="1349362" y="2025565"/>
              <a:ext cx="1023936" cy="406663"/>
            </a:xfrm>
            <a:prstGeom prst="rect">
              <a:avLst/>
            </a:prstGeom>
            <a:noFill/>
            <a:ln w="9525">
              <a:noFill/>
              <a:miter lim="800000"/>
              <a:headEnd/>
              <a:tailEnd/>
            </a:ln>
          </p:spPr>
        </p:pic>
        <p:pic>
          <p:nvPicPr>
            <p:cNvPr id="111688" name="Picture 3" descr="\\info-server\10_PhotoLib\01-网络\03-企业网\01-小S\02-S2700&amp;S3700&amp;S5700&amp;6700\02-S3700TP\14-S3700-28TP-PWR-EI\02-资料主用(.png)-96.dpi\02-正俯.png"/>
            <p:cNvPicPr>
              <a:picLocks noChangeAspect="1" noChangeArrowheads="1"/>
            </p:cNvPicPr>
            <p:nvPr/>
          </p:nvPicPr>
          <p:blipFill>
            <a:blip r:embed="rId15" cstate="print"/>
            <a:srcRect/>
            <a:stretch>
              <a:fillRect/>
            </a:stretch>
          </p:blipFill>
          <p:spPr bwMode="auto">
            <a:xfrm>
              <a:off x="645311" y="2889953"/>
              <a:ext cx="1151992" cy="257028"/>
            </a:xfrm>
            <a:prstGeom prst="rect">
              <a:avLst/>
            </a:prstGeom>
            <a:noFill/>
            <a:ln w="9525">
              <a:noFill/>
              <a:miter lim="800000"/>
              <a:headEnd/>
              <a:tailEnd/>
            </a:ln>
          </p:spPr>
        </p:pic>
        <p:pic>
          <p:nvPicPr>
            <p:cNvPr id="111689" name="Picture 6" descr="D:\00.工作计划\V2R1C01封闭写作资料\WLAN AP新产品图片-PNG\WLAN AP新产品图片\AP6010DN-美观标准室内型双频.png"/>
            <p:cNvPicPr>
              <a:picLocks noChangeAspect="1" noChangeArrowheads="1"/>
            </p:cNvPicPr>
            <p:nvPr/>
          </p:nvPicPr>
          <p:blipFill>
            <a:blip r:embed="rId16" cstate="print"/>
            <a:srcRect/>
            <a:stretch>
              <a:fillRect/>
            </a:stretch>
          </p:blipFill>
          <p:spPr bwMode="auto">
            <a:xfrm>
              <a:off x="1005309" y="3376172"/>
              <a:ext cx="492117" cy="162073"/>
            </a:xfrm>
            <a:prstGeom prst="rect">
              <a:avLst/>
            </a:prstGeom>
            <a:noFill/>
            <a:ln w="9525">
              <a:noFill/>
              <a:miter lim="800000"/>
              <a:headEnd/>
              <a:tailEnd/>
            </a:ln>
          </p:spPr>
        </p:pic>
        <p:pic>
          <p:nvPicPr>
            <p:cNvPr id="111690" name="Picture 6" descr="D:\00.工作计划\V2R1C01封闭写作资料\WLAN AP新产品图片-PNG\WLAN AP新产品图片\AP6010DN-美观标准室内型双频.png"/>
            <p:cNvPicPr>
              <a:picLocks noChangeAspect="1" noChangeArrowheads="1"/>
            </p:cNvPicPr>
            <p:nvPr/>
          </p:nvPicPr>
          <p:blipFill>
            <a:blip r:embed="rId17" cstate="print"/>
            <a:srcRect/>
            <a:stretch>
              <a:fillRect/>
            </a:stretch>
          </p:blipFill>
          <p:spPr bwMode="auto">
            <a:xfrm>
              <a:off x="2373300" y="3376172"/>
              <a:ext cx="503997" cy="165985"/>
            </a:xfrm>
            <a:prstGeom prst="rect">
              <a:avLst/>
            </a:prstGeom>
            <a:noFill/>
            <a:ln w="9525">
              <a:noFill/>
              <a:miter lim="800000"/>
              <a:headEnd/>
              <a:tailEnd/>
            </a:ln>
          </p:spPr>
        </p:pic>
        <p:sp>
          <p:nvSpPr>
            <p:cNvPr id="101" name="云形 100"/>
            <p:cNvSpPr/>
            <p:nvPr/>
          </p:nvSpPr>
          <p:spPr bwMode="auto">
            <a:xfrm>
              <a:off x="1592193" y="1141762"/>
              <a:ext cx="1800225" cy="462331"/>
            </a:xfrm>
            <a:prstGeom prst="cloud">
              <a:avLst/>
            </a:prstGeom>
            <a:solidFill>
              <a:srgbClr val="0070C0"/>
            </a:solidFill>
            <a:ln>
              <a:noFill/>
            </a:ln>
            <a:effectLst>
              <a:outerShdw blurRad="50800" dist="38100" dir="2700000" algn="tl" rotWithShape="0">
                <a:prstClr val="black">
                  <a:alpha val="40000"/>
                </a:prstClr>
              </a:outerShdw>
            </a:effectLst>
            <a:extLst>
              <a:ext uri="{909E8E84-426E-40DD-AFC4-6F175D3DCCD1}"/>
              <a:ext uri="{91240B29-F687-4F45-9708-019B960494DF}"/>
              <a:ext uri="{AF507438-7753-43E0-B8FC-AC1667EBCBE1}"/>
            </a:extLst>
          </p:spPr>
          <p:txBody>
            <a:bodyPr anchor="ctr"/>
            <a:lstStyle/>
            <a:p>
              <a:pPr algn="ctr">
                <a:buClr>
                  <a:srgbClr val="CC9900"/>
                </a:buClr>
                <a:defRPr/>
              </a:pPr>
              <a:r>
                <a:rPr lang="en-US" altLang="zh-CN" sz="2000" b="1" dirty="0">
                  <a:solidFill>
                    <a:schemeClr val="bg1"/>
                  </a:solidFill>
                  <a:latin typeface="Arial" charset="0"/>
                  <a:ea typeface="+mn-ea"/>
                </a:rPr>
                <a:t>Internet</a:t>
              </a:r>
              <a:endParaRPr lang="zh-CN" altLang="en-US" sz="2000" b="1" dirty="0">
                <a:solidFill>
                  <a:schemeClr val="bg1"/>
                </a:solidFill>
                <a:latin typeface="Arial" charset="0"/>
                <a:ea typeface="宋体" charset="-122"/>
              </a:endParaRPr>
            </a:p>
          </p:txBody>
        </p:sp>
        <p:cxnSp>
          <p:nvCxnSpPr>
            <p:cNvPr id="111692" name="肘形连接符 101"/>
            <p:cNvCxnSpPr>
              <a:cxnSpLocks noChangeShapeType="1"/>
              <a:stCxn id="101" idx="1"/>
            </p:cNvCxnSpPr>
            <p:nvPr/>
          </p:nvCxnSpPr>
          <p:spPr bwMode="auto">
            <a:xfrm rot="16200000" flipH="1">
              <a:off x="2194767" y="1901139"/>
              <a:ext cx="756388" cy="161311"/>
            </a:xfrm>
            <a:prstGeom prst="bentConnector3">
              <a:avLst>
                <a:gd name="adj1" fmla="val 50000"/>
              </a:avLst>
            </a:prstGeom>
            <a:noFill/>
            <a:ln w="22225" algn="ctr">
              <a:solidFill>
                <a:srgbClr val="FFC000"/>
              </a:solidFill>
              <a:round/>
              <a:headEnd/>
              <a:tailEnd/>
            </a:ln>
          </p:spPr>
        </p:cxnSp>
        <p:sp>
          <p:nvSpPr>
            <p:cNvPr id="103" name="任意多边形 102"/>
            <p:cNvSpPr/>
            <p:nvPr/>
          </p:nvSpPr>
          <p:spPr bwMode="auto">
            <a:xfrm>
              <a:off x="1150600" y="2085547"/>
              <a:ext cx="2230438" cy="1416844"/>
            </a:xfrm>
            <a:custGeom>
              <a:avLst/>
              <a:gdLst>
                <a:gd name="connsiteX0" fmla="*/ 0 w 1924594"/>
                <a:gd name="connsiteY0" fmla="*/ 4075611 h 4075611"/>
                <a:gd name="connsiteX1" fmla="*/ 117566 w 1924594"/>
                <a:gd name="connsiteY1" fmla="*/ 3200400 h 4075611"/>
                <a:gd name="connsiteX2" fmla="*/ 535577 w 1924594"/>
                <a:gd name="connsiteY2" fmla="*/ 2717074 h 4075611"/>
                <a:gd name="connsiteX3" fmla="*/ 627017 w 1924594"/>
                <a:gd name="connsiteY3" fmla="*/ 2090057 h 4075611"/>
                <a:gd name="connsiteX4" fmla="*/ 679269 w 1924594"/>
                <a:gd name="connsiteY4" fmla="*/ 888274 h 4075611"/>
                <a:gd name="connsiteX5" fmla="*/ 1920240 w 1924594"/>
                <a:gd name="connsiteY5" fmla="*/ 744583 h 4075611"/>
                <a:gd name="connsiteX6" fmla="*/ 653143 w 1924594"/>
                <a:gd name="connsiteY6" fmla="*/ 666206 h 4075611"/>
                <a:gd name="connsiteX7" fmla="*/ 600891 w 1924594"/>
                <a:gd name="connsiteY7" fmla="*/ 0 h 4075611"/>
                <a:gd name="connsiteX8" fmla="*/ 600891 w 1924594"/>
                <a:gd name="connsiteY8" fmla="*/ 0 h 4075611"/>
                <a:gd name="connsiteX0" fmla="*/ 0 w 683623"/>
                <a:gd name="connsiteY0" fmla="*/ 4075611 h 4075611"/>
                <a:gd name="connsiteX1" fmla="*/ 117566 w 683623"/>
                <a:gd name="connsiteY1" fmla="*/ 3200400 h 4075611"/>
                <a:gd name="connsiteX2" fmla="*/ 535577 w 683623"/>
                <a:gd name="connsiteY2" fmla="*/ 2717074 h 4075611"/>
                <a:gd name="connsiteX3" fmla="*/ 627017 w 683623"/>
                <a:gd name="connsiteY3" fmla="*/ 2090057 h 4075611"/>
                <a:gd name="connsiteX4" fmla="*/ 679269 w 683623"/>
                <a:gd name="connsiteY4" fmla="*/ 888274 h 4075611"/>
                <a:gd name="connsiteX5" fmla="*/ 653143 w 683623"/>
                <a:gd name="connsiteY5" fmla="*/ 666206 h 4075611"/>
                <a:gd name="connsiteX6" fmla="*/ 600891 w 683623"/>
                <a:gd name="connsiteY6" fmla="*/ 0 h 4075611"/>
                <a:gd name="connsiteX7" fmla="*/ 600891 w 683623"/>
                <a:gd name="connsiteY7" fmla="*/ 0 h 4075611"/>
                <a:gd name="connsiteX0" fmla="*/ 0 w 683623"/>
                <a:gd name="connsiteY0" fmla="*/ 5085807 h 5085807"/>
                <a:gd name="connsiteX1" fmla="*/ 117566 w 683623"/>
                <a:gd name="connsiteY1" fmla="*/ 4210596 h 5085807"/>
                <a:gd name="connsiteX2" fmla="*/ 535577 w 683623"/>
                <a:gd name="connsiteY2" fmla="*/ 3727270 h 5085807"/>
                <a:gd name="connsiteX3" fmla="*/ 627017 w 683623"/>
                <a:gd name="connsiteY3" fmla="*/ 3100253 h 5085807"/>
                <a:gd name="connsiteX4" fmla="*/ 679269 w 683623"/>
                <a:gd name="connsiteY4" fmla="*/ 1898470 h 5085807"/>
                <a:gd name="connsiteX5" fmla="*/ 653143 w 683623"/>
                <a:gd name="connsiteY5" fmla="*/ 1676402 h 5085807"/>
                <a:gd name="connsiteX6" fmla="*/ 600891 w 683623"/>
                <a:gd name="connsiteY6" fmla="*/ 1010196 h 5085807"/>
                <a:gd name="connsiteX7" fmla="*/ 278015 w 683623"/>
                <a:gd name="connsiteY7" fmla="*/ 0 h 5085807"/>
                <a:gd name="connsiteX0" fmla="*/ 0 w 744028"/>
                <a:gd name="connsiteY0" fmla="*/ 5085807 h 5085807"/>
                <a:gd name="connsiteX1" fmla="*/ 117566 w 744028"/>
                <a:gd name="connsiteY1" fmla="*/ 4210596 h 5085807"/>
                <a:gd name="connsiteX2" fmla="*/ 535577 w 744028"/>
                <a:gd name="connsiteY2" fmla="*/ 3727270 h 5085807"/>
                <a:gd name="connsiteX3" fmla="*/ 627017 w 744028"/>
                <a:gd name="connsiteY3" fmla="*/ 3100253 h 5085807"/>
                <a:gd name="connsiteX4" fmla="*/ 679269 w 744028"/>
                <a:gd name="connsiteY4" fmla="*/ 1898470 h 5085807"/>
                <a:gd name="connsiteX5" fmla="*/ 653143 w 744028"/>
                <a:gd name="connsiteY5" fmla="*/ 1676402 h 5085807"/>
                <a:gd name="connsiteX6" fmla="*/ 133959 w 744028"/>
                <a:gd name="connsiteY6" fmla="*/ 1008236 h 5085807"/>
                <a:gd name="connsiteX7" fmla="*/ 278015 w 744028"/>
                <a:gd name="connsiteY7" fmla="*/ 0 h 5085807"/>
                <a:gd name="connsiteX0" fmla="*/ 0 w 761445"/>
                <a:gd name="connsiteY0" fmla="*/ 5085807 h 5085807"/>
                <a:gd name="connsiteX1" fmla="*/ 117566 w 761445"/>
                <a:gd name="connsiteY1" fmla="*/ 4210596 h 5085807"/>
                <a:gd name="connsiteX2" fmla="*/ 535577 w 761445"/>
                <a:gd name="connsiteY2" fmla="*/ 3727270 h 5085807"/>
                <a:gd name="connsiteX3" fmla="*/ 627017 w 761445"/>
                <a:gd name="connsiteY3" fmla="*/ 3100253 h 5085807"/>
                <a:gd name="connsiteX4" fmla="*/ 679269 w 761445"/>
                <a:gd name="connsiteY4" fmla="*/ 1898470 h 5085807"/>
                <a:gd name="connsiteX5" fmla="*/ 133959 w 761445"/>
                <a:gd name="connsiteY5" fmla="*/ 1800421 h 5085807"/>
                <a:gd name="connsiteX6" fmla="*/ 133959 w 761445"/>
                <a:gd name="connsiteY6" fmla="*/ 1008236 h 5085807"/>
                <a:gd name="connsiteX7" fmla="*/ 278015 w 761445"/>
                <a:gd name="connsiteY7" fmla="*/ 0 h 5085807"/>
                <a:gd name="connsiteX0" fmla="*/ 0 w 693953"/>
                <a:gd name="connsiteY0" fmla="*/ 5085807 h 5085807"/>
                <a:gd name="connsiteX1" fmla="*/ 117566 w 693953"/>
                <a:gd name="connsiteY1" fmla="*/ 4210596 h 5085807"/>
                <a:gd name="connsiteX2" fmla="*/ 535577 w 693953"/>
                <a:gd name="connsiteY2" fmla="*/ 3727270 h 5085807"/>
                <a:gd name="connsiteX3" fmla="*/ 627017 w 693953"/>
                <a:gd name="connsiteY3" fmla="*/ 3100253 h 5085807"/>
                <a:gd name="connsiteX4" fmla="*/ 133959 w 693953"/>
                <a:gd name="connsiteY4" fmla="*/ 2088488 h 5085807"/>
                <a:gd name="connsiteX5" fmla="*/ 133959 w 693953"/>
                <a:gd name="connsiteY5" fmla="*/ 1800421 h 5085807"/>
                <a:gd name="connsiteX6" fmla="*/ 133959 w 693953"/>
                <a:gd name="connsiteY6" fmla="*/ 1008236 h 5085807"/>
                <a:gd name="connsiteX7" fmla="*/ 278015 w 693953"/>
                <a:gd name="connsiteY7" fmla="*/ 0 h 5085807"/>
                <a:gd name="connsiteX0" fmla="*/ 0 w 693953"/>
                <a:gd name="connsiteY0" fmla="*/ 5085807 h 5085807"/>
                <a:gd name="connsiteX1" fmla="*/ 117566 w 693953"/>
                <a:gd name="connsiteY1" fmla="*/ 4210596 h 5085807"/>
                <a:gd name="connsiteX2" fmla="*/ 535577 w 693953"/>
                <a:gd name="connsiteY2" fmla="*/ 3727270 h 5085807"/>
                <a:gd name="connsiteX3" fmla="*/ 627017 w 693953"/>
                <a:gd name="connsiteY3" fmla="*/ 3100253 h 5085807"/>
                <a:gd name="connsiteX4" fmla="*/ 133959 w 693953"/>
                <a:gd name="connsiteY4" fmla="*/ 2088488 h 5085807"/>
                <a:gd name="connsiteX5" fmla="*/ 133959 w 693953"/>
                <a:gd name="connsiteY5" fmla="*/ 1800421 h 5085807"/>
                <a:gd name="connsiteX6" fmla="*/ 133959 w 693953"/>
                <a:gd name="connsiteY6" fmla="*/ 1008236 h 5085807"/>
                <a:gd name="connsiteX7" fmla="*/ 278015 w 693953"/>
                <a:gd name="connsiteY7" fmla="*/ 0 h 5085807"/>
                <a:gd name="connsiteX0" fmla="*/ 0 w 1137264"/>
                <a:gd name="connsiteY0" fmla="*/ 5085807 h 5085807"/>
                <a:gd name="connsiteX1" fmla="*/ 117566 w 1137264"/>
                <a:gd name="connsiteY1" fmla="*/ 4210596 h 5085807"/>
                <a:gd name="connsiteX2" fmla="*/ 535577 w 1137264"/>
                <a:gd name="connsiteY2" fmla="*/ 3727270 h 5085807"/>
                <a:gd name="connsiteX3" fmla="*/ 1070328 w 1137264"/>
                <a:gd name="connsiteY3" fmla="*/ 2232521 h 5085807"/>
                <a:gd name="connsiteX4" fmla="*/ 133959 w 1137264"/>
                <a:gd name="connsiteY4" fmla="*/ 2088488 h 5085807"/>
                <a:gd name="connsiteX5" fmla="*/ 133959 w 1137264"/>
                <a:gd name="connsiteY5" fmla="*/ 1800421 h 5085807"/>
                <a:gd name="connsiteX6" fmla="*/ 133959 w 1137264"/>
                <a:gd name="connsiteY6" fmla="*/ 1008236 h 5085807"/>
                <a:gd name="connsiteX7" fmla="*/ 278015 w 1137264"/>
                <a:gd name="connsiteY7" fmla="*/ 0 h 5085807"/>
                <a:gd name="connsiteX0" fmla="*/ 60822 w 1289944"/>
                <a:gd name="connsiteY0" fmla="*/ 5085807 h 5085807"/>
                <a:gd name="connsiteX1" fmla="*/ 178388 w 1289944"/>
                <a:gd name="connsiteY1" fmla="*/ 4210596 h 5085807"/>
                <a:gd name="connsiteX2" fmla="*/ 1131150 w 1289944"/>
                <a:gd name="connsiteY2" fmla="*/ 2880673 h 5085807"/>
                <a:gd name="connsiteX3" fmla="*/ 1131150 w 1289944"/>
                <a:gd name="connsiteY3" fmla="*/ 2232521 h 5085807"/>
                <a:gd name="connsiteX4" fmla="*/ 194781 w 1289944"/>
                <a:gd name="connsiteY4" fmla="*/ 2088488 h 5085807"/>
                <a:gd name="connsiteX5" fmla="*/ 194781 w 1289944"/>
                <a:gd name="connsiteY5" fmla="*/ 1800421 h 5085807"/>
                <a:gd name="connsiteX6" fmla="*/ 194781 w 1289944"/>
                <a:gd name="connsiteY6" fmla="*/ 1008236 h 5085807"/>
                <a:gd name="connsiteX7" fmla="*/ 338837 w 1289944"/>
                <a:gd name="connsiteY7" fmla="*/ 0 h 5085807"/>
                <a:gd name="connsiteX0" fmla="*/ 60822 w 1131150"/>
                <a:gd name="connsiteY0" fmla="*/ 5085807 h 5085807"/>
                <a:gd name="connsiteX1" fmla="*/ 178388 w 1131150"/>
                <a:gd name="connsiteY1" fmla="*/ 4210596 h 5085807"/>
                <a:gd name="connsiteX2" fmla="*/ 1131150 w 1131150"/>
                <a:gd name="connsiteY2" fmla="*/ 2232521 h 5085807"/>
                <a:gd name="connsiteX3" fmla="*/ 194781 w 1131150"/>
                <a:gd name="connsiteY3" fmla="*/ 2088488 h 5085807"/>
                <a:gd name="connsiteX4" fmla="*/ 194781 w 1131150"/>
                <a:gd name="connsiteY4" fmla="*/ 1800421 h 5085807"/>
                <a:gd name="connsiteX5" fmla="*/ 194781 w 1131150"/>
                <a:gd name="connsiteY5" fmla="*/ 1008236 h 5085807"/>
                <a:gd name="connsiteX6" fmla="*/ 338837 w 1131150"/>
                <a:gd name="connsiteY6" fmla="*/ 0 h 5085807"/>
                <a:gd name="connsiteX0" fmla="*/ 0 w 1104660"/>
                <a:gd name="connsiteY0" fmla="*/ 5085807 h 5085807"/>
                <a:gd name="connsiteX1" fmla="*/ 926272 w 1104660"/>
                <a:gd name="connsiteY1" fmla="*/ 2880673 h 5085807"/>
                <a:gd name="connsiteX2" fmla="*/ 1070328 w 1104660"/>
                <a:gd name="connsiteY2" fmla="*/ 2232521 h 5085807"/>
                <a:gd name="connsiteX3" fmla="*/ 133959 w 1104660"/>
                <a:gd name="connsiteY3" fmla="*/ 2088488 h 5085807"/>
                <a:gd name="connsiteX4" fmla="*/ 133959 w 1104660"/>
                <a:gd name="connsiteY4" fmla="*/ 1800421 h 5085807"/>
                <a:gd name="connsiteX5" fmla="*/ 133959 w 1104660"/>
                <a:gd name="connsiteY5" fmla="*/ 1008236 h 5085807"/>
                <a:gd name="connsiteX6" fmla="*/ 278015 w 1104660"/>
                <a:gd name="connsiteY6" fmla="*/ 0 h 5085807"/>
                <a:gd name="connsiteX0" fmla="*/ 874489 w 1018546"/>
                <a:gd name="connsiteY0" fmla="*/ 3096723 h 3096723"/>
                <a:gd name="connsiteX1" fmla="*/ 874489 w 1018546"/>
                <a:gd name="connsiteY1" fmla="*/ 2880673 h 3096723"/>
                <a:gd name="connsiteX2" fmla="*/ 1018545 w 1018546"/>
                <a:gd name="connsiteY2" fmla="*/ 2232521 h 3096723"/>
                <a:gd name="connsiteX3" fmla="*/ 82176 w 1018546"/>
                <a:gd name="connsiteY3" fmla="*/ 2088488 h 3096723"/>
                <a:gd name="connsiteX4" fmla="*/ 82176 w 1018546"/>
                <a:gd name="connsiteY4" fmla="*/ 1800421 h 3096723"/>
                <a:gd name="connsiteX5" fmla="*/ 82176 w 1018546"/>
                <a:gd name="connsiteY5" fmla="*/ 1008236 h 3096723"/>
                <a:gd name="connsiteX6" fmla="*/ 226232 w 1018546"/>
                <a:gd name="connsiteY6" fmla="*/ 0 h 3096723"/>
                <a:gd name="connsiteX0" fmla="*/ 874489 w 1018546"/>
                <a:gd name="connsiteY0" fmla="*/ 3096723 h 3096723"/>
                <a:gd name="connsiteX1" fmla="*/ 874489 w 1018546"/>
                <a:gd name="connsiteY1" fmla="*/ 2880673 h 3096723"/>
                <a:gd name="connsiteX2" fmla="*/ 1018546 w 1018546"/>
                <a:gd name="connsiteY2" fmla="*/ 2016471 h 3096723"/>
                <a:gd name="connsiteX3" fmla="*/ 82176 w 1018546"/>
                <a:gd name="connsiteY3" fmla="*/ 2088488 h 3096723"/>
                <a:gd name="connsiteX4" fmla="*/ 82176 w 1018546"/>
                <a:gd name="connsiteY4" fmla="*/ 1800421 h 3096723"/>
                <a:gd name="connsiteX5" fmla="*/ 82176 w 1018546"/>
                <a:gd name="connsiteY5" fmla="*/ 1008236 h 3096723"/>
                <a:gd name="connsiteX6" fmla="*/ 226232 w 1018546"/>
                <a:gd name="connsiteY6" fmla="*/ 0 h 3096723"/>
                <a:gd name="connsiteX0" fmla="*/ 948375 w 1092432"/>
                <a:gd name="connsiteY0" fmla="*/ 3096723 h 3096723"/>
                <a:gd name="connsiteX1" fmla="*/ 948375 w 1092432"/>
                <a:gd name="connsiteY1" fmla="*/ 2880673 h 3096723"/>
                <a:gd name="connsiteX2" fmla="*/ 1092432 w 1092432"/>
                <a:gd name="connsiteY2" fmla="*/ 2016471 h 3096723"/>
                <a:gd name="connsiteX3" fmla="*/ 156062 w 1092432"/>
                <a:gd name="connsiteY3" fmla="*/ 1800421 h 3096723"/>
                <a:gd name="connsiteX4" fmla="*/ 156062 w 1092432"/>
                <a:gd name="connsiteY4" fmla="*/ 1008236 h 3096723"/>
                <a:gd name="connsiteX5" fmla="*/ 300118 w 1092432"/>
                <a:gd name="connsiteY5" fmla="*/ 0 h 3096723"/>
                <a:gd name="connsiteX0" fmla="*/ 876344 w 1020401"/>
                <a:gd name="connsiteY0" fmla="*/ 3096723 h 3096723"/>
                <a:gd name="connsiteX1" fmla="*/ 876344 w 1020401"/>
                <a:gd name="connsiteY1" fmla="*/ 2880673 h 3096723"/>
                <a:gd name="connsiteX2" fmla="*/ 1020401 w 1020401"/>
                <a:gd name="connsiteY2" fmla="*/ 2016471 h 3096723"/>
                <a:gd name="connsiteX3" fmla="*/ 156062 w 1020401"/>
                <a:gd name="connsiteY3" fmla="*/ 2016471 h 3096723"/>
                <a:gd name="connsiteX4" fmla="*/ 84031 w 1020401"/>
                <a:gd name="connsiteY4" fmla="*/ 1008236 h 3096723"/>
                <a:gd name="connsiteX5" fmla="*/ 228087 w 1020401"/>
                <a:gd name="connsiteY5" fmla="*/ 0 h 3096723"/>
                <a:gd name="connsiteX0" fmla="*/ 876344 w 1020401"/>
                <a:gd name="connsiteY0" fmla="*/ 3096723 h 3096723"/>
                <a:gd name="connsiteX1" fmla="*/ 876344 w 1020401"/>
                <a:gd name="connsiteY1" fmla="*/ 2880673 h 3096723"/>
                <a:gd name="connsiteX2" fmla="*/ 1020401 w 1020401"/>
                <a:gd name="connsiteY2" fmla="*/ 2016471 h 3096723"/>
                <a:gd name="connsiteX3" fmla="*/ 156062 w 1020401"/>
                <a:gd name="connsiteY3" fmla="*/ 2016471 h 3096723"/>
                <a:gd name="connsiteX4" fmla="*/ 84031 w 1020401"/>
                <a:gd name="connsiteY4" fmla="*/ 1008236 h 3096723"/>
                <a:gd name="connsiteX5" fmla="*/ 228087 w 1020401"/>
                <a:gd name="connsiteY5" fmla="*/ 0 h 3096723"/>
                <a:gd name="connsiteX0" fmla="*/ 876344 w 1140448"/>
                <a:gd name="connsiteY0" fmla="*/ 3096723 h 3096723"/>
                <a:gd name="connsiteX1" fmla="*/ 1020401 w 1140448"/>
                <a:gd name="connsiteY1" fmla="*/ 2016471 h 3096723"/>
                <a:gd name="connsiteX2" fmla="*/ 156062 w 1140448"/>
                <a:gd name="connsiteY2" fmla="*/ 2016471 h 3096723"/>
                <a:gd name="connsiteX3" fmla="*/ 84031 w 1140448"/>
                <a:gd name="connsiteY3" fmla="*/ 1008236 h 3096723"/>
                <a:gd name="connsiteX4" fmla="*/ 228087 w 1140448"/>
                <a:gd name="connsiteY4" fmla="*/ 0 h 3096723"/>
                <a:gd name="connsiteX0" fmla="*/ 876344 w 1140448"/>
                <a:gd name="connsiteY0" fmla="*/ 3096723 h 3096723"/>
                <a:gd name="connsiteX1" fmla="*/ 1020401 w 1140448"/>
                <a:gd name="connsiteY1" fmla="*/ 2016471 h 3096723"/>
                <a:gd name="connsiteX2" fmla="*/ 156062 w 1140448"/>
                <a:gd name="connsiteY2" fmla="*/ 2016471 h 3096723"/>
                <a:gd name="connsiteX3" fmla="*/ 84031 w 1140448"/>
                <a:gd name="connsiteY3" fmla="*/ 1008236 h 3096723"/>
                <a:gd name="connsiteX4" fmla="*/ 228087 w 1140448"/>
                <a:gd name="connsiteY4" fmla="*/ 0 h 3096723"/>
                <a:gd name="connsiteX0" fmla="*/ 876344 w 1140448"/>
                <a:gd name="connsiteY0" fmla="*/ 3096723 h 3096723"/>
                <a:gd name="connsiteX1" fmla="*/ 1020401 w 1140448"/>
                <a:gd name="connsiteY1" fmla="*/ 2016471 h 3096723"/>
                <a:gd name="connsiteX2" fmla="*/ 156062 w 1140448"/>
                <a:gd name="connsiteY2" fmla="*/ 2016471 h 3096723"/>
                <a:gd name="connsiteX3" fmla="*/ 84031 w 1140448"/>
                <a:gd name="connsiteY3" fmla="*/ 1008236 h 3096723"/>
                <a:gd name="connsiteX4" fmla="*/ 228087 w 1140448"/>
                <a:gd name="connsiteY4" fmla="*/ 0 h 3096723"/>
                <a:gd name="connsiteX0" fmla="*/ 982388 w 1402555"/>
                <a:gd name="connsiteY0" fmla="*/ 2280532 h 2280532"/>
                <a:gd name="connsiteX1" fmla="*/ 1126445 w 1402555"/>
                <a:gd name="connsiteY1" fmla="*/ 1200280 h 2280532"/>
                <a:gd name="connsiteX2" fmla="*/ 262106 w 1402555"/>
                <a:gd name="connsiteY2" fmla="*/ 1200280 h 2280532"/>
                <a:gd name="connsiteX3" fmla="*/ 190075 w 1402555"/>
                <a:gd name="connsiteY3" fmla="*/ 192045 h 2280532"/>
                <a:gd name="connsiteX4" fmla="*/ 1402555 w 1402555"/>
                <a:gd name="connsiteY4" fmla="*/ 48011 h 2280532"/>
                <a:gd name="connsiteX0" fmla="*/ 982388 w 1402555"/>
                <a:gd name="connsiteY0" fmla="*/ 2280532 h 2280532"/>
                <a:gd name="connsiteX1" fmla="*/ 1126445 w 1402555"/>
                <a:gd name="connsiteY1" fmla="*/ 1200280 h 2280532"/>
                <a:gd name="connsiteX2" fmla="*/ 262106 w 1402555"/>
                <a:gd name="connsiteY2" fmla="*/ 1200280 h 2280532"/>
                <a:gd name="connsiteX3" fmla="*/ 190075 w 1402555"/>
                <a:gd name="connsiteY3" fmla="*/ 192045 h 2280532"/>
                <a:gd name="connsiteX4" fmla="*/ 1402555 w 1402555"/>
                <a:gd name="connsiteY4" fmla="*/ 48011 h 2280532"/>
                <a:gd name="connsiteX0" fmla="*/ 1678662 w 2098829"/>
                <a:gd name="connsiteY0" fmla="*/ 2280532 h 2280532"/>
                <a:gd name="connsiteX1" fmla="*/ 120047 w 2098829"/>
                <a:gd name="connsiteY1" fmla="*/ 1440336 h 2280532"/>
                <a:gd name="connsiteX2" fmla="*/ 958380 w 2098829"/>
                <a:gd name="connsiteY2" fmla="*/ 1200280 h 2280532"/>
                <a:gd name="connsiteX3" fmla="*/ 886349 w 2098829"/>
                <a:gd name="connsiteY3" fmla="*/ 192045 h 2280532"/>
                <a:gd name="connsiteX4" fmla="*/ 2098829 w 2098829"/>
                <a:gd name="connsiteY4" fmla="*/ 48011 h 2280532"/>
                <a:gd name="connsiteX0" fmla="*/ 79700 w 2130509"/>
                <a:gd name="connsiteY0" fmla="*/ 2376555 h 2376555"/>
                <a:gd name="connsiteX1" fmla="*/ 151727 w 2130509"/>
                <a:gd name="connsiteY1" fmla="*/ 1440336 h 2376555"/>
                <a:gd name="connsiteX2" fmla="*/ 990060 w 2130509"/>
                <a:gd name="connsiteY2" fmla="*/ 1200280 h 2376555"/>
                <a:gd name="connsiteX3" fmla="*/ 918029 w 2130509"/>
                <a:gd name="connsiteY3" fmla="*/ 192045 h 2376555"/>
                <a:gd name="connsiteX4" fmla="*/ 2130509 w 2130509"/>
                <a:gd name="connsiteY4" fmla="*/ 48011 h 2376555"/>
                <a:gd name="connsiteX0" fmla="*/ 79700 w 2130509"/>
                <a:gd name="connsiteY0" fmla="*/ 2232520 h 2232520"/>
                <a:gd name="connsiteX1" fmla="*/ 151727 w 2130509"/>
                <a:gd name="connsiteY1" fmla="*/ 1440336 h 2232520"/>
                <a:gd name="connsiteX2" fmla="*/ 990060 w 2130509"/>
                <a:gd name="connsiteY2" fmla="*/ 1200280 h 2232520"/>
                <a:gd name="connsiteX3" fmla="*/ 918029 w 2130509"/>
                <a:gd name="connsiteY3" fmla="*/ 192045 h 2232520"/>
                <a:gd name="connsiteX4" fmla="*/ 2130509 w 2130509"/>
                <a:gd name="connsiteY4" fmla="*/ 48011 h 2232520"/>
                <a:gd name="connsiteX0" fmla="*/ 87370 w 2138179"/>
                <a:gd name="connsiteY0" fmla="*/ 2232520 h 2232520"/>
                <a:gd name="connsiteX1" fmla="*/ 151727 w 2138179"/>
                <a:gd name="connsiteY1" fmla="*/ 1656387 h 2232520"/>
                <a:gd name="connsiteX2" fmla="*/ 997730 w 2138179"/>
                <a:gd name="connsiteY2" fmla="*/ 1200280 h 2232520"/>
                <a:gd name="connsiteX3" fmla="*/ 925699 w 2138179"/>
                <a:gd name="connsiteY3" fmla="*/ 192045 h 2232520"/>
                <a:gd name="connsiteX4" fmla="*/ 2138179 w 2138179"/>
                <a:gd name="connsiteY4" fmla="*/ 48011 h 2232520"/>
                <a:gd name="connsiteX0" fmla="*/ 90426 w 2141235"/>
                <a:gd name="connsiteY0" fmla="*/ 2308538 h 2308538"/>
                <a:gd name="connsiteX1" fmla="*/ 154783 w 2141235"/>
                <a:gd name="connsiteY1" fmla="*/ 1732405 h 2308538"/>
                <a:gd name="connsiteX2" fmla="*/ 1019123 w 2141235"/>
                <a:gd name="connsiteY2" fmla="*/ 1732405 h 2308538"/>
                <a:gd name="connsiteX3" fmla="*/ 928755 w 2141235"/>
                <a:gd name="connsiteY3" fmla="*/ 268063 h 2308538"/>
                <a:gd name="connsiteX4" fmla="*/ 2141235 w 2141235"/>
                <a:gd name="connsiteY4" fmla="*/ 124029 h 2308538"/>
                <a:gd name="connsiteX0" fmla="*/ 90425 w 2141234"/>
                <a:gd name="connsiteY0" fmla="*/ 2308538 h 2308538"/>
                <a:gd name="connsiteX1" fmla="*/ 154783 w 2141234"/>
                <a:gd name="connsiteY1" fmla="*/ 1804421 h 2308538"/>
                <a:gd name="connsiteX2" fmla="*/ 1019122 w 2141234"/>
                <a:gd name="connsiteY2" fmla="*/ 1732405 h 2308538"/>
                <a:gd name="connsiteX3" fmla="*/ 928754 w 2141234"/>
                <a:gd name="connsiteY3" fmla="*/ 268063 h 2308538"/>
                <a:gd name="connsiteX4" fmla="*/ 2141234 w 2141234"/>
                <a:gd name="connsiteY4" fmla="*/ 124029 h 2308538"/>
                <a:gd name="connsiteX0" fmla="*/ 90425 w 2141234"/>
                <a:gd name="connsiteY0" fmla="*/ 2356549 h 2356549"/>
                <a:gd name="connsiteX1" fmla="*/ 154783 w 2141234"/>
                <a:gd name="connsiteY1" fmla="*/ 1852432 h 2356549"/>
                <a:gd name="connsiteX2" fmla="*/ 1019122 w 2141234"/>
                <a:gd name="connsiteY2" fmla="*/ 1780416 h 2356549"/>
                <a:gd name="connsiteX3" fmla="*/ 1163179 w 2141234"/>
                <a:gd name="connsiteY3" fmla="*/ 268063 h 2356549"/>
                <a:gd name="connsiteX4" fmla="*/ 2141234 w 2141234"/>
                <a:gd name="connsiteY4" fmla="*/ 172040 h 2356549"/>
                <a:gd name="connsiteX0" fmla="*/ 90425 w 2675775"/>
                <a:gd name="connsiteY0" fmla="*/ 2328542 h 2328542"/>
                <a:gd name="connsiteX1" fmla="*/ 154783 w 2675775"/>
                <a:gd name="connsiteY1" fmla="*/ 1824425 h 2328542"/>
                <a:gd name="connsiteX2" fmla="*/ 1019122 w 2675775"/>
                <a:gd name="connsiteY2" fmla="*/ 1752409 h 2328542"/>
                <a:gd name="connsiteX3" fmla="*/ 1163179 w 2675775"/>
                <a:gd name="connsiteY3" fmla="*/ 240056 h 2328542"/>
                <a:gd name="connsiteX4" fmla="*/ 2675775 w 2675775"/>
                <a:gd name="connsiteY4" fmla="*/ 312074 h 2328542"/>
                <a:gd name="connsiteX0" fmla="*/ 16609 w 2601959"/>
                <a:gd name="connsiteY0" fmla="*/ 2312538 h 2312538"/>
                <a:gd name="connsiteX1" fmla="*/ 80967 w 2601959"/>
                <a:gd name="connsiteY1" fmla="*/ 1808421 h 2312538"/>
                <a:gd name="connsiteX2" fmla="*/ 502411 w 2601959"/>
                <a:gd name="connsiteY2" fmla="*/ 1640383 h 2312538"/>
                <a:gd name="connsiteX3" fmla="*/ 1089363 w 2601959"/>
                <a:gd name="connsiteY3" fmla="*/ 224052 h 2312538"/>
                <a:gd name="connsiteX4" fmla="*/ 2601959 w 2601959"/>
                <a:gd name="connsiteY4" fmla="*/ 296070 h 2312538"/>
                <a:gd name="connsiteX0" fmla="*/ 16609 w 2601959"/>
                <a:gd name="connsiteY0" fmla="*/ 2021519 h 2021519"/>
                <a:gd name="connsiteX1" fmla="*/ 80967 w 2601959"/>
                <a:gd name="connsiteY1" fmla="*/ 1517402 h 2021519"/>
                <a:gd name="connsiteX2" fmla="*/ 502411 w 2601959"/>
                <a:gd name="connsiteY2" fmla="*/ 1349364 h 2021519"/>
                <a:gd name="connsiteX3" fmla="*/ 1366752 w 2601959"/>
                <a:gd name="connsiteY3" fmla="*/ 845246 h 2021519"/>
                <a:gd name="connsiteX4" fmla="*/ 2601959 w 2601959"/>
                <a:gd name="connsiteY4" fmla="*/ 5051 h 2021519"/>
                <a:gd name="connsiteX0" fmla="*/ 16609 w 2601959"/>
                <a:gd name="connsiteY0" fmla="*/ 2021519 h 2021519"/>
                <a:gd name="connsiteX1" fmla="*/ 80967 w 2601959"/>
                <a:gd name="connsiteY1" fmla="*/ 1517402 h 2021519"/>
                <a:gd name="connsiteX2" fmla="*/ 502411 w 2601959"/>
                <a:gd name="connsiteY2" fmla="*/ 1349364 h 2021519"/>
                <a:gd name="connsiteX3" fmla="*/ 1654865 w 2601959"/>
                <a:gd name="connsiteY3" fmla="*/ 629195 h 2021519"/>
                <a:gd name="connsiteX4" fmla="*/ 2601959 w 2601959"/>
                <a:gd name="connsiteY4" fmla="*/ 5051 h 2021519"/>
                <a:gd name="connsiteX0" fmla="*/ 16609 w 2601959"/>
                <a:gd name="connsiteY0" fmla="*/ 2021519 h 2021519"/>
                <a:gd name="connsiteX1" fmla="*/ 80967 w 2601959"/>
                <a:gd name="connsiteY1" fmla="*/ 1517402 h 2021519"/>
                <a:gd name="connsiteX2" fmla="*/ 502411 w 2601959"/>
                <a:gd name="connsiteY2" fmla="*/ 1349364 h 2021519"/>
                <a:gd name="connsiteX3" fmla="*/ 1654865 w 2601959"/>
                <a:gd name="connsiteY3" fmla="*/ 629195 h 2021519"/>
                <a:gd name="connsiteX4" fmla="*/ 2601959 w 2601959"/>
                <a:gd name="connsiteY4" fmla="*/ 5051 h 2021519"/>
                <a:gd name="connsiteX0" fmla="*/ 16609 w 2601959"/>
                <a:gd name="connsiteY0" fmla="*/ 2021519 h 2021519"/>
                <a:gd name="connsiteX1" fmla="*/ 80967 w 2601959"/>
                <a:gd name="connsiteY1" fmla="*/ 1517402 h 2021519"/>
                <a:gd name="connsiteX2" fmla="*/ 502411 w 2601959"/>
                <a:gd name="connsiteY2" fmla="*/ 1349364 h 2021519"/>
                <a:gd name="connsiteX3" fmla="*/ 1510808 w 2601959"/>
                <a:gd name="connsiteY3" fmla="*/ 485161 h 2021519"/>
                <a:gd name="connsiteX4" fmla="*/ 2601959 w 2601959"/>
                <a:gd name="connsiteY4" fmla="*/ 5051 h 2021519"/>
                <a:gd name="connsiteX0" fmla="*/ 16609 w 2601959"/>
                <a:gd name="connsiteY0" fmla="*/ 2021519 h 2021519"/>
                <a:gd name="connsiteX1" fmla="*/ 80967 w 2601959"/>
                <a:gd name="connsiteY1" fmla="*/ 1517402 h 2021519"/>
                <a:gd name="connsiteX2" fmla="*/ 502411 w 2601959"/>
                <a:gd name="connsiteY2" fmla="*/ 1349364 h 2021519"/>
                <a:gd name="connsiteX3" fmla="*/ 1510808 w 2601959"/>
                <a:gd name="connsiteY3" fmla="*/ 485161 h 2021519"/>
                <a:gd name="connsiteX4" fmla="*/ 2601959 w 2601959"/>
                <a:gd name="connsiteY4" fmla="*/ 5051 h 2021519"/>
                <a:gd name="connsiteX0" fmla="*/ 16609 w 2601959"/>
                <a:gd name="connsiteY0" fmla="*/ 2021519 h 2021519"/>
                <a:gd name="connsiteX1" fmla="*/ 80967 w 2601959"/>
                <a:gd name="connsiteY1" fmla="*/ 1517402 h 2021519"/>
                <a:gd name="connsiteX2" fmla="*/ 502411 w 2601959"/>
                <a:gd name="connsiteY2" fmla="*/ 1349364 h 2021519"/>
                <a:gd name="connsiteX3" fmla="*/ 1510808 w 2601959"/>
                <a:gd name="connsiteY3" fmla="*/ 485161 h 2021519"/>
                <a:gd name="connsiteX4" fmla="*/ 2601959 w 2601959"/>
                <a:gd name="connsiteY4" fmla="*/ 5051 h 2021519"/>
                <a:gd name="connsiteX0" fmla="*/ 16609 w 2231092"/>
                <a:gd name="connsiteY0" fmla="*/ 1889223 h 1889223"/>
                <a:gd name="connsiteX1" fmla="*/ 80967 w 2231092"/>
                <a:gd name="connsiteY1" fmla="*/ 1385106 h 1889223"/>
                <a:gd name="connsiteX2" fmla="*/ 502411 w 2231092"/>
                <a:gd name="connsiteY2" fmla="*/ 1217068 h 1889223"/>
                <a:gd name="connsiteX3" fmla="*/ 1510808 w 2231092"/>
                <a:gd name="connsiteY3" fmla="*/ 352865 h 1889223"/>
                <a:gd name="connsiteX4" fmla="*/ 2231092 w 2231092"/>
                <a:gd name="connsiteY4" fmla="*/ 136815 h 1889223"/>
                <a:gd name="connsiteX0" fmla="*/ 16609 w 2231092"/>
                <a:gd name="connsiteY0" fmla="*/ 1889223 h 1889223"/>
                <a:gd name="connsiteX1" fmla="*/ 80967 w 2231092"/>
                <a:gd name="connsiteY1" fmla="*/ 1385106 h 1889223"/>
                <a:gd name="connsiteX2" fmla="*/ 502411 w 2231092"/>
                <a:gd name="connsiteY2" fmla="*/ 1217068 h 1889223"/>
                <a:gd name="connsiteX3" fmla="*/ 1510808 w 2231092"/>
                <a:gd name="connsiteY3" fmla="*/ 352865 h 1889223"/>
                <a:gd name="connsiteX4" fmla="*/ 2231092 w 2231092"/>
                <a:gd name="connsiteY4" fmla="*/ 136815 h 1889223"/>
                <a:gd name="connsiteX0" fmla="*/ 16609 w 2231092"/>
                <a:gd name="connsiteY0" fmla="*/ 1889223 h 1889223"/>
                <a:gd name="connsiteX1" fmla="*/ 80967 w 2231092"/>
                <a:gd name="connsiteY1" fmla="*/ 1385106 h 1889223"/>
                <a:gd name="connsiteX2" fmla="*/ 502411 w 2231092"/>
                <a:gd name="connsiteY2" fmla="*/ 1217068 h 1889223"/>
                <a:gd name="connsiteX3" fmla="*/ 1510808 w 2231092"/>
                <a:gd name="connsiteY3" fmla="*/ 352865 h 1889223"/>
                <a:gd name="connsiteX4" fmla="*/ 2231092 w 2231092"/>
                <a:gd name="connsiteY4" fmla="*/ 136815 h 188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1092" h="1889223">
                  <a:moveTo>
                    <a:pt x="16609" y="1889223"/>
                  </a:moveTo>
                  <a:cubicBezTo>
                    <a:pt x="44060" y="1655393"/>
                    <a:pt x="0" y="1497132"/>
                    <a:pt x="80967" y="1385106"/>
                  </a:cubicBezTo>
                  <a:cubicBezTo>
                    <a:pt x="161934" y="1273080"/>
                    <a:pt x="203474" y="1306398"/>
                    <a:pt x="502411" y="1217068"/>
                  </a:cubicBezTo>
                  <a:cubicBezTo>
                    <a:pt x="854642" y="1147091"/>
                    <a:pt x="1719628" y="1219169"/>
                    <a:pt x="1510808" y="352865"/>
                  </a:cubicBezTo>
                  <a:cubicBezTo>
                    <a:pt x="1676434" y="0"/>
                    <a:pt x="1940494" y="131764"/>
                    <a:pt x="2231092" y="136815"/>
                  </a:cubicBezTo>
                </a:path>
              </a:pathLst>
            </a:custGeom>
            <a:ln w="31750">
              <a:solidFill>
                <a:srgbClr val="FF0000"/>
              </a:solidFill>
              <a:prstDash val="dashDot"/>
              <a:headEnd type="none" w="med" len="med"/>
              <a:tailEnd type="none" w="med" len="med"/>
            </a:ln>
          </p:spPr>
          <p:style>
            <a:lnRef idx="2">
              <a:schemeClr val="accent4"/>
            </a:lnRef>
            <a:fillRef idx="0">
              <a:schemeClr val="accent4"/>
            </a:fillRef>
            <a:effectRef idx="1">
              <a:schemeClr val="accent4"/>
            </a:effectRef>
            <a:fontRef idx="minor">
              <a:schemeClr val="tx1"/>
            </a:fontRef>
          </p:style>
          <p:txBody>
            <a:bodyPr anchor="ctr"/>
            <a:lstStyle/>
            <a:p>
              <a:pPr algn="ctr" eaLnBrk="0" fontAlgn="ctr" hangingPunct="0">
                <a:spcBef>
                  <a:spcPts val="0"/>
                </a:spcBef>
                <a:spcAft>
                  <a:spcPts val="0"/>
                </a:spcAft>
                <a:buClr>
                  <a:schemeClr val="tx1"/>
                </a:buClr>
                <a:buFont typeface="Wingdings" pitchFamily="2" charset="2"/>
                <a:buNone/>
                <a:defRPr/>
              </a:pPr>
              <a:endParaRPr lang="zh-CN" altLang="en-US">
                <a:ln w="28575">
                  <a:solidFill>
                    <a:schemeClr val="tx1"/>
                  </a:solidFill>
                </a:ln>
                <a:solidFill>
                  <a:schemeClr val="bg1"/>
                </a:solidFill>
              </a:endParaRPr>
            </a:p>
          </p:txBody>
        </p:sp>
        <p:pic>
          <p:nvPicPr>
            <p:cNvPr id="111694" name="Picture 24" descr="http://www.iconpng.com/png/rrze/false.png"/>
            <p:cNvPicPr>
              <a:picLocks noChangeAspect="1" noChangeArrowheads="1"/>
            </p:cNvPicPr>
            <p:nvPr/>
          </p:nvPicPr>
          <p:blipFill>
            <a:blip r:embed="rId18" cstate="print"/>
            <a:srcRect/>
            <a:stretch>
              <a:fillRect/>
            </a:stretch>
          </p:blipFill>
          <p:spPr bwMode="auto">
            <a:xfrm>
              <a:off x="2898569" y="1777428"/>
              <a:ext cx="314373" cy="205484"/>
            </a:xfrm>
            <a:prstGeom prst="rect">
              <a:avLst/>
            </a:prstGeom>
            <a:noFill/>
            <a:ln w="9525">
              <a:noFill/>
              <a:miter lim="800000"/>
              <a:headEnd/>
              <a:tailEnd/>
            </a:ln>
          </p:spPr>
        </p:pic>
        <p:sp>
          <p:nvSpPr>
            <p:cNvPr id="105" name="任意多边形 104"/>
            <p:cNvSpPr/>
            <p:nvPr/>
          </p:nvSpPr>
          <p:spPr bwMode="auto">
            <a:xfrm>
              <a:off x="995024" y="1647397"/>
              <a:ext cx="1831975" cy="1854994"/>
            </a:xfrm>
            <a:custGeom>
              <a:avLst/>
              <a:gdLst>
                <a:gd name="connsiteX0" fmla="*/ 0 w 1924594"/>
                <a:gd name="connsiteY0" fmla="*/ 4075611 h 4075611"/>
                <a:gd name="connsiteX1" fmla="*/ 117566 w 1924594"/>
                <a:gd name="connsiteY1" fmla="*/ 3200400 h 4075611"/>
                <a:gd name="connsiteX2" fmla="*/ 535577 w 1924594"/>
                <a:gd name="connsiteY2" fmla="*/ 2717074 h 4075611"/>
                <a:gd name="connsiteX3" fmla="*/ 627017 w 1924594"/>
                <a:gd name="connsiteY3" fmla="*/ 2090057 h 4075611"/>
                <a:gd name="connsiteX4" fmla="*/ 679269 w 1924594"/>
                <a:gd name="connsiteY4" fmla="*/ 888274 h 4075611"/>
                <a:gd name="connsiteX5" fmla="*/ 1920240 w 1924594"/>
                <a:gd name="connsiteY5" fmla="*/ 744583 h 4075611"/>
                <a:gd name="connsiteX6" fmla="*/ 653143 w 1924594"/>
                <a:gd name="connsiteY6" fmla="*/ 666206 h 4075611"/>
                <a:gd name="connsiteX7" fmla="*/ 600891 w 1924594"/>
                <a:gd name="connsiteY7" fmla="*/ 0 h 4075611"/>
                <a:gd name="connsiteX8" fmla="*/ 600891 w 1924594"/>
                <a:gd name="connsiteY8" fmla="*/ 0 h 4075611"/>
                <a:gd name="connsiteX0" fmla="*/ 0 w 683623"/>
                <a:gd name="connsiteY0" fmla="*/ 4075611 h 4075611"/>
                <a:gd name="connsiteX1" fmla="*/ 117566 w 683623"/>
                <a:gd name="connsiteY1" fmla="*/ 3200400 h 4075611"/>
                <a:gd name="connsiteX2" fmla="*/ 535577 w 683623"/>
                <a:gd name="connsiteY2" fmla="*/ 2717074 h 4075611"/>
                <a:gd name="connsiteX3" fmla="*/ 627017 w 683623"/>
                <a:gd name="connsiteY3" fmla="*/ 2090057 h 4075611"/>
                <a:gd name="connsiteX4" fmla="*/ 679269 w 683623"/>
                <a:gd name="connsiteY4" fmla="*/ 888274 h 4075611"/>
                <a:gd name="connsiteX5" fmla="*/ 653143 w 683623"/>
                <a:gd name="connsiteY5" fmla="*/ 666206 h 4075611"/>
                <a:gd name="connsiteX6" fmla="*/ 600891 w 683623"/>
                <a:gd name="connsiteY6" fmla="*/ 0 h 4075611"/>
                <a:gd name="connsiteX7" fmla="*/ 600891 w 683623"/>
                <a:gd name="connsiteY7" fmla="*/ 0 h 4075611"/>
                <a:gd name="connsiteX0" fmla="*/ 0 w 683623"/>
                <a:gd name="connsiteY0" fmla="*/ 5085807 h 5085807"/>
                <a:gd name="connsiteX1" fmla="*/ 117566 w 683623"/>
                <a:gd name="connsiteY1" fmla="*/ 4210596 h 5085807"/>
                <a:gd name="connsiteX2" fmla="*/ 535577 w 683623"/>
                <a:gd name="connsiteY2" fmla="*/ 3727270 h 5085807"/>
                <a:gd name="connsiteX3" fmla="*/ 627017 w 683623"/>
                <a:gd name="connsiteY3" fmla="*/ 3100253 h 5085807"/>
                <a:gd name="connsiteX4" fmla="*/ 679269 w 683623"/>
                <a:gd name="connsiteY4" fmla="*/ 1898470 h 5085807"/>
                <a:gd name="connsiteX5" fmla="*/ 653143 w 683623"/>
                <a:gd name="connsiteY5" fmla="*/ 1676402 h 5085807"/>
                <a:gd name="connsiteX6" fmla="*/ 600891 w 683623"/>
                <a:gd name="connsiteY6" fmla="*/ 1010196 h 5085807"/>
                <a:gd name="connsiteX7" fmla="*/ 278015 w 683623"/>
                <a:gd name="connsiteY7" fmla="*/ 0 h 5085807"/>
                <a:gd name="connsiteX0" fmla="*/ 0 w 744028"/>
                <a:gd name="connsiteY0" fmla="*/ 5085807 h 5085807"/>
                <a:gd name="connsiteX1" fmla="*/ 117566 w 744028"/>
                <a:gd name="connsiteY1" fmla="*/ 4210596 h 5085807"/>
                <a:gd name="connsiteX2" fmla="*/ 535577 w 744028"/>
                <a:gd name="connsiteY2" fmla="*/ 3727270 h 5085807"/>
                <a:gd name="connsiteX3" fmla="*/ 627017 w 744028"/>
                <a:gd name="connsiteY3" fmla="*/ 3100253 h 5085807"/>
                <a:gd name="connsiteX4" fmla="*/ 679269 w 744028"/>
                <a:gd name="connsiteY4" fmla="*/ 1898470 h 5085807"/>
                <a:gd name="connsiteX5" fmla="*/ 653143 w 744028"/>
                <a:gd name="connsiteY5" fmla="*/ 1676402 h 5085807"/>
                <a:gd name="connsiteX6" fmla="*/ 133959 w 744028"/>
                <a:gd name="connsiteY6" fmla="*/ 1008236 h 5085807"/>
                <a:gd name="connsiteX7" fmla="*/ 278015 w 744028"/>
                <a:gd name="connsiteY7" fmla="*/ 0 h 5085807"/>
                <a:gd name="connsiteX0" fmla="*/ 0 w 761445"/>
                <a:gd name="connsiteY0" fmla="*/ 5085807 h 5085807"/>
                <a:gd name="connsiteX1" fmla="*/ 117566 w 761445"/>
                <a:gd name="connsiteY1" fmla="*/ 4210596 h 5085807"/>
                <a:gd name="connsiteX2" fmla="*/ 535577 w 761445"/>
                <a:gd name="connsiteY2" fmla="*/ 3727270 h 5085807"/>
                <a:gd name="connsiteX3" fmla="*/ 627017 w 761445"/>
                <a:gd name="connsiteY3" fmla="*/ 3100253 h 5085807"/>
                <a:gd name="connsiteX4" fmla="*/ 679269 w 761445"/>
                <a:gd name="connsiteY4" fmla="*/ 1898470 h 5085807"/>
                <a:gd name="connsiteX5" fmla="*/ 133959 w 761445"/>
                <a:gd name="connsiteY5" fmla="*/ 1800421 h 5085807"/>
                <a:gd name="connsiteX6" fmla="*/ 133959 w 761445"/>
                <a:gd name="connsiteY6" fmla="*/ 1008236 h 5085807"/>
                <a:gd name="connsiteX7" fmla="*/ 278015 w 761445"/>
                <a:gd name="connsiteY7" fmla="*/ 0 h 5085807"/>
                <a:gd name="connsiteX0" fmla="*/ 0 w 693953"/>
                <a:gd name="connsiteY0" fmla="*/ 5085807 h 5085807"/>
                <a:gd name="connsiteX1" fmla="*/ 117566 w 693953"/>
                <a:gd name="connsiteY1" fmla="*/ 4210596 h 5085807"/>
                <a:gd name="connsiteX2" fmla="*/ 535577 w 693953"/>
                <a:gd name="connsiteY2" fmla="*/ 3727270 h 5085807"/>
                <a:gd name="connsiteX3" fmla="*/ 627017 w 693953"/>
                <a:gd name="connsiteY3" fmla="*/ 3100253 h 5085807"/>
                <a:gd name="connsiteX4" fmla="*/ 133959 w 693953"/>
                <a:gd name="connsiteY4" fmla="*/ 2088488 h 5085807"/>
                <a:gd name="connsiteX5" fmla="*/ 133959 w 693953"/>
                <a:gd name="connsiteY5" fmla="*/ 1800421 h 5085807"/>
                <a:gd name="connsiteX6" fmla="*/ 133959 w 693953"/>
                <a:gd name="connsiteY6" fmla="*/ 1008236 h 5085807"/>
                <a:gd name="connsiteX7" fmla="*/ 278015 w 693953"/>
                <a:gd name="connsiteY7" fmla="*/ 0 h 5085807"/>
                <a:gd name="connsiteX0" fmla="*/ 0 w 693953"/>
                <a:gd name="connsiteY0" fmla="*/ 5085807 h 5085807"/>
                <a:gd name="connsiteX1" fmla="*/ 117566 w 693953"/>
                <a:gd name="connsiteY1" fmla="*/ 4210596 h 5085807"/>
                <a:gd name="connsiteX2" fmla="*/ 535577 w 693953"/>
                <a:gd name="connsiteY2" fmla="*/ 3727270 h 5085807"/>
                <a:gd name="connsiteX3" fmla="*/ 627017 w 693953"/>
                <a:gd name="connsiteY3" fmla="*/ 3100253 h 5085807"/>
                <a:gd name="connsiteX4" fmla="*/ 133959 w 693953"/>
                <a:gd name="connsiteY4" fmla="*/ 2088488 h 5085807"/>
                <a:gd name="connsiteX5" fmla="*/ 133959 w 693953"/>
                <a:gd name="connsiteY5" fmla="*/ 1800421 h 5085807"/>
                <a:gd name="connsiteX6" fmla="*/ 133959 w 693953"/>
                <a:gd name="connsiteY6" fmla="*/ 1008236 h 5085807"/>
                <a:gd name="connsiteX7" fmla="*/ 278015 w 693953"/>
                <a:gd name="connsiteY7" fmla="*/ 0 h 5085807"/>
                <a:gd name="connsiteX0" fmla="*/ 0 w 1137264"/>
                <a:gd name="connsiteY0" fmla="*/ 5085807 h 5085807"/>
                <a:gd name="connsiteX1" fmla="*/ 117566 w 1137264"/>
                <a:gd name="connsiteY1" fmla="*/ 4210596 h 5085807"/>
                <a:gd name="connsiteX2" fmla="*/ 535577 w 1137264"/>
                <a:gd name="connsiteY2" fmla="*/ 3727270 h 5085807"/>
                <a:gd name="connsiteX3" fmla="*/ 1070328 w 1137264"/>
                <a:gd name="connsiteY3" fmla="*/ 2232521 h 5085807"/>
                <a:gd name="connsiteX4" fmla="*/ 133959 w 1137264"/>
                <a:gd name="connsiteY4" fmla="*/ 2088488 h 5085807"/>
                <a:gd name="connsiteX5" fmla="*/ 133959 w 1137264"/>
                <a:gd name="connsiteY5" fmla="*/ 1800421 h 5085807"/>
                <a:gd name="connsiteX6" fmla="*/ 133959 w 1137264"/>
                <a:gd name="connsiteY6" fmla="*/ 1008236 h 5085807"/>
                <a:gd name="connsiteX7" fmla="*/ 278015 w 1137264"/>
                <a:gd name="connsiteY7" fmla="*/ 0 h 5085807"/>
                <a:gd name="connsiteX0" fmla="*/ 60822 w 1289944"/>
                <a:gd name="connsiteY0" fmla="*/ 5085807 h 5085807"/>
                <a:gd name="connsiteX1" fmla="*/ 178388 w 1289944"/>
                <a:gd name="connsiteY1" fmla="*/ 4210596 h 5085807"/>
                <a:gd name="connsiteX2" fmla="*/ 1131150 w 1289944"/>
                <a:gd name="connsiteY2" fmla="*/ 2880673 h 5085807"/>
                <a:gd name="connsiteX3" fmla="*/ 1131150 w 1289944"/>
                <a:gd name="connsiteY3" fmla="*/ 2232521 h 5085807"/>
                <a:gd name="connsiteX4" fmla="*/ 194781 w 1289944"/>
                <a:gd name="connsiteY4" fmla="*/ 2088488 h 5085807"/>
                <a:gd name="connsiteX5" fmla="*/ 194781 w 1289944"/>
                <a:gd name="connsiteY5" fmla="*/ 1800421 h 5085807"/>
                <a:gd name="connsiteX6" fmla="*/ 194781 w 1289944"/>
                <a:gd name="connsiteY6" fmla="*/ 1008236 h 5085807"/>
                <a:gd name="connsiteX7" fmla="*/ 338837 w 1289944"/>
                <a:gd name="connsiteY7" fmla="*/ 0 h 5085807"/>
                <a:gd name="connsiteX0" fmla="*/ 60822 w 1131150"/>
                <a:gd name="connsiteY0" fmla="*/ 5085807 h 5085807"/>
                <a:gd name="connsiteX1" fmla="*/ 178388 w 1131150"/>
                <a:gd name="connsiteY1" fmla="*/ 4210596 h 5085807"/>
                <a:gd name="connsiteX2" fmla="*/ 1131150 w 1131150"/>
                <a:gd name="connsiteY2" fmla="*/ 2232521 h 5085807"/>
                <a:gd name="connsiteX3" fmla="*/ 194781 w 1131150"/>
                <a:gd name="connsiteY3" fmla="*/ 2088488 h 5085807"/>
                <a:gd name="connsiteX4" fmla="*/ 194781 w 1131150"/>
                <a:gd name="connsiteY4" fmla="*/ 1800421 h 5085807"/>
                <a:gd name="connsiteX5" fmla="*/ 194781 w 1131150"/>
                <a:gd name="connsiteY5" fmla="*/ 1008236 h 5085807"/>
                <a:gd name="connsiteX6" fmla="*/ 338837 w 1131150"/>
                <a:gd name="connsiteY6" fmla="*/ 0 h 5085807"/>
                <a:gd name="connsiteX0" fmla="*/ 0 w 1104660"/>
                <a:gd name="connsiteY0" fmla="*/ 5085807 h 5085807"/>
                <a:gd name="connsiteX1" fmla="*/ 926272 w 1104660"/>
                <a:gd name="connsiteY1" fmla="*/ 2880673 h 5085807"/>
                <a:gd name="connsiteX2" fmla="*/ 1070328 w 1104660"/>
                <a:gd name="connsiteY2" fmla="*/ 2232521 h 5085807"/>
                <a:gd name="connsiteX3" fmla="*/ 133959 w 1104660"/>
                <a:gd name="connsiteY3" fmla="*/ 2088488 h 5085807"/>
                <a:gd name="connsiteX4" fmla="*/ 133959 w 1104660"/>
                <a:gd name="connsiteY4" fmla="*/ 1800421 h 5085807"/>
                <a:gd name="connsiteX5" fmla="*/ 133959 w 1104660"/>
                <a:gd name="connsiteY5" fmla="*/ 1008236 h 5085807"/>
                <a:gd name="connsiteX6" fmla="*/ 278015 w 1104660"/>
                <a:gd name="connsiteY6" fmla="*/ 0 h 5085807"/>
                <a:gd name="connsiteX0" fmla="*/ 874489 w 1018546"/>
                <a:gd name="connsiteY0" fmla="*/ 3096723 h 3096723"/>
                <a:gd name="connsiteX1" fmla="*/ 874489 w 1018546"/>
                <a:gd name="connsiteY1" fmla="*/ 2880673 h 3096723"/>
                <a:gd name="connsiteX2" fmla="*/ 1018545 w 1018546"/>
                <a:gd name="connsiteY2" fmla="*/ 2232521 h 3096723"/>
                <a:gd name="connsiteX3" fmla="*/ 82176 w 1018546"/>
                <a:gd name="connsiteY3" fmla="*/ 2088488 h 3096723"/>
                <a:gd name="connsiteX4" fmla="*/ 82176 w 1018546"/>
                <a:gd name="connsiteY4" fmla="*/ 1800421 h 3096723"/>
                <a:gd name="connsiteX5" fmla="*/ 82176 w 1018546"/>
                <a:gd name="connsiteY5" fmla="*/ 1008236 h 3096723"/>
                <a:gd name="connsiteX6" fmla="*/ 226232 w 1018546"/>
                <a:gd name="connsiteY6" fmla="*/ 0 h 3096723"/>
                <a:gd name="connsiteX0" fmla="*/ 874489 w 1018546"/>
                <a:gd name="connsiteY0" fmla="*/ 3096723 h 3096723"/>
                <a:gd name="connsiteX1" fmla="*/ 874489 w 1018546"/>
                <a:gd name="connsiteY1" fmla="*/ 2880673 h 3096723"/>
                <a:gd name="connsiteX2" fmla="*/ 1018546 w 1018546"/>
                <a:gd name="connsiteY2" fmla="*/ 2016471 h 3096723"/>
                <a:gd name="connsiteX3" fmla="*/ 82176 w 1018546"/>
                <a:gd name="connsiteY3" fmla="*/ 2088488 h 3096723"/>
                <a:gd name="connsiteX4" fmla="*/ 82176 w 1018546"/>
                <a:gd name="connsiteY4" fmla="*/ 1800421 h 3096723"/>
                <a:gd name="connsiteX5" fmla="*/ 82176 w 1018546"/>
                <a:gd name="connsiteY5" fmla="*/ 1008236 h 3096723"/>
                <a:gd name="connsiteX6" fmla="*/ 226232 w 1018546"/>
                <a:gd name="connsiteY6" fmla="*/ 0 h 3096723"/>
                <a:gd name="connsiteX0" fmla="*/ 948375 w 1092432"/>
                <a:gd name="connsiteY0" fmla="*/ 3096723 h 3096723"/>
                <a:gd name="connsiteX1" fmla="*/ 948375 w 1092432"/>
                <a:gd name="connsiteY1" fmla="*/ 2880673 h 3096723"/>
                <a:gd name="connsiteX2" fmla="*/ 1092432 w 1092432"/>
                <a:gd name="connsiteY2" fmla="*/ 2016471 h 3096723"/>
                <a:gd name="connsiteX3" fmla="*/ 156062 w 1092432"/>
                <a:gd name="connsiteY3" fmla="*/ 1800421 h 3096723"/>
                <a:gd name="connsiteX4" fmla="*/ 156062 w 1092432"/>
                <a:gd name="connsiteY4" fmla="*/ 1008236 h 3096723"/>
                <a:gd name="connsiteX5" fmla="*/ 300118 w 1092432"/>
                <a:gd name="connsiteY5" fmla="*/ 0 h 3096723"/>
                <a:gd name="connsiteX0" fmla="*/ 876344 w 1020401"/>
                <a:gd name="connsiteY0" fmla="*/ 3096723 h 3096723"/>
                <a:gd name="connsiteX1" fmla="*/ 876344 w 1020401"/>
                <a:gd name="connsiteY1" fmla="*/ 2880673 h 3096723"/>
                <a:gd name="connsiteX2" fmla="*/ 1020401 w 1020401"/>
                <a:gd name="connsiteY2" fmla="*/ 2016471 h 3096723"/>
                <a:gd name="connsiteX3" fmla="*/ 156062 w 1020401"/>
                <a:gd name="connsiteY3" fmla="*/ 2016471 h 3096723"/>
                <a:gd name="connsiteX4" fmla="*/ 84031 w 1020401"/>
                <a:gd name="connsiteY4" fmla="*/ 1008236 h 3096723"/>
                <a:gd name="connsiteX5" fmla="*/ 228087 w 1020401"/>
                <a:gd name="connsiteY5" fmla="*/ 0 h 3096723"/>
                <a:gd name="connsiteX0" fmla="*/ 876344 w 1020401"/>
                <a:gd name="connsiteY0" fmla="*/ 3096723 h 3096723"/>
                <a:gd name="connsiteX1" fmla="*/ 876344 w 1020401"/>
                <a:gd name="connsiteY1" fmla="*/ 2880673 h 3096723"/>
                <a:gd name="connsiteX2" fmla="*/ 1020401 w 1020401"/>
                <a:gd name="connsiteY2" fmla="*/ 2016471 h 3096723"/>
                <a:gd name="connsiteX3" fmla="*/ 156062 w 1020401"/>
                <a:gd name="connsiteY3" fmla="*/ 2016471 h 3096723"/>
                <a:gd name="connsiteX4" fmla="*/ 84031 w 1020401"/>
                <a:gd name="connsiteY4" fmla="*/ 1008236 h 3096723"/>
                <a:gd name="connsiteX5" fmla="*/ 228087 w 1020401"/>
                <a:gd name="connsiteY5" fmla="*/ 0 h 3096723"/>
                <a:gd name="connsiteX0" fmla="*/ 876344 w 1140448"/>
                <a:gd name="connsiteY0" fmla="*/ 3096723 h 3096723"/>
                <a:gd name="connsiteX1" fmla="*/ 1020401 w 1140448"/>
                <a:gd name="connsiteY1" fmla="*/ 2016471 h 3096723"/>
                <a:gd name="connsiteX2" fmla="*/ 156062 w 1140448"/>
                <a:gd name="connsiteY2" fmla="*/ 2016471 h 3096723"/>
                <a:gd name="connsiteX3" fmla="*/ 84031 w 1140448"/>
                <a:gd name="connsiteY3" fmla="*/ 1008236 h 3096723"/>
                <a:gd name="connsiteX4" fmla="*/ 228087 w 1140448"/>
                <a:gd name="connsiteY4" fmla="*/ 0 h 3096723"/>
                <a:gd name="connsiteX0" fmla="*/ 876344 w 1140448"/>
                <a:gd name="connsiteY0" fmla="*/ 3096723 h 3096723"/>
                <a:gd name="connsiteX1" fmla="*/ 1020401 w 1140448"/>
                <a:gd name="connsiteY1" fmla="*/ 2016471 h 3096723"/>
                <a:gd name="connsiteX2" fmla="*/ 156062 w 1140448"/>
                <a:gd name="connsiteY2" fmla="*/ 2016471 h 3096723"/>
                <a:gd name="connsiteX3" fmla="*/ 84031 w 1140448"/>
                <a:gd name="connsiteY3" fmla="*/ 1008236 h 3096723"/>
                <a:gd name="connsiteX4" fmla="*/ 228087 w 1140448"/>
                <a:gd name="connsiteY4" fmla="*/ 0 h 3096723"/>
                <a:gd name="connsiteX0" fmla="*/ 876344 w 1140448"/>
                <a:gd name="connsiteY0" fmla="*/ 3096723 h 3096723"/>
                <a:gd name="connsiteX1" fmla="*/ 1020401 w 1140448"/>
                <a:gd name="connsiteY1" fmla="*/ 2016471 h 3096723"/>
                <a:gd name="connsiteX2" fmla="*/ 156062 w 1140448"/>
                <a:gd name="connsiteY2" fmla="*/ 2016471 h 3096723"/>
                <a:gd name="connsiteX3" fmla="*/ 84031 w 1140448"/>
                <a:gd name="connsiteY3" fmla="*/ 1008236 h 3096723"/>
                <a:gd name="connsiteX4" fmla="*/ 228087 w 1140448"/>
                <a:gd name="connsiteY4" fmla="*/ 0 h 3096723"/>
                <a:gd name="connsiteX0" fmla="*/ 982388 w 1402555"/>
                <a:gd name="connsiteY0" fmla="*/ 2280532 h 2280532"/>
                <a:gd name="connsiteX1" fmla="*/ 1126445 w 1402555"/>
                <a:gd name="connsiteY1" fmla="*/ 1200280 h 2280532"/>
                <a:gd name="connsiteX2" fmla="*/ 262106 w 1402555"/>
                <a:gd name="connsiteY2" fmla="*/ 1200280 h 2280532"/>
                <a:gd name="connsiteX3" fmla="*/ 190075 w 1402555"/>
                <a:gd name="connsiteY3" fmla="*/ 192045 h 2280532"/>
                <a:gd name="connsiteX4" fmla="*/ 1402555 w 1402555"/>
                <a:gd name="connsiteY4" fmla="*/ 48011 h 2280532"/>
                <a:gd name="connsiteX0" fmla="*/ 982388 w 1402555"/>
                <a:gd name="connsiteY0" fmla="*/ 2280532 h 2280532"/>
                <a:gd name="connsiteX1" fmla="*/ 1126445 w 1402555"/>
                <a:gd name="connsiteY1" fmla="*/ 1200280 h 2280532"/>
                <a:gd name="connsiteX2" fmla="*/ 262106 w 1402555"/>
                <a:gd name="connsiteY2" fmla="*/ 1200280 h 2280532"/>
                <a:gd name="connsiteX3" fmla="*/ 190075 w 1402555"/>
                <a:gd name="connsiteY3" fmla="*/ 192045 h 2280532"/>
                <a:gd name="connsiteX4" fmla="*/ 1402555 w 1402555"/>
                <a:gd name="connsiteY4" fmla="*/ 48011 h 2280532"/>
                <a:gd name="connsiteX0" fmla="*/ 1678662 w 2098829"/>
                <a:gd name="connsiteY0" fmla="*/ 2280532 h 2280532"/>
                <a:gd name="connsiteX1" fmla="*/ 120047 w 2098829"/>
                <a:gd name="connsiteY1" fmla="*/ 1440336 h 2280532"/>
                <a:gd name="connsiteX2" fmla="*/ 958380 w 2098829"/>
                <a:gd name="connsiteY2" fmla="*/ 1200280 h 2280532"/>
                <a:gd name="connsiteX3" fmla="*/ 886349 w 2098829"/>
                <a:gd name="connsiteY3" fmla="*/ 192045 h 2280532"/>
                <a:gd name="connsiteX4" fmla="*/ 2098829 w 2098829"/>
                <a:gd name="connsiteY4" fmla="*/ 48011 h 2280532"/>
                <a:gd name="connsiteX0" fmla="*/ 79700 w 2130509"/>
                <a:gd name="connsiteY0" fmla="*/ 2376555 h 2376555"/>
                <a:gd name="connsiteX1" fmla="*/ 151727 w 2130509"/>
                <a:gd name="connsiteY1" fmla="*/ 1440336 h 2376555"/>
                <a:gd name="connsiteX2" fmla="*/ 990060 w 2130509"/>
                <a:gd name="connsiteY2" fmla="*/ 1200280 h 2376555"/>
                <a:gd name="connsiteX3" fmla="*/ 918029 w 2130509"/>
                <a:gd name="connsiteY3" fmla="*/ 192045 h 2376555"/>
                <a:gd name="connsiteX4" fmla="*/ 2130509 w 2130509"/>
                <a:gd name="connsiteY4" fmla="*/ 48011 h 2376555"/>
                <a:gd name="connsiteX0" fmla="*/ 79700 w 2130509"/>
                <a:gd name="connsiteY0" fmla="*/ 2232520 h 2232520"/>
                <a:gd name="connsiteX1" fmla="*/ 151727 w 2130509"/>
                <a:gd name="connsiteY1" fmla="*/ 1440336 h 2232520"/>
                <a:gd name="connsiteX2" fmla="*/ 990060 w 2130509"/>
                <a:gd name="connsiteY2" fmla="*/ 1200280 h 2232520"/>
                <a:gd name="connsiteX3" fmla="*/ 918029 w 2130509"/>
                <a:gd name="connsiteY3" fmla="*/ 192045 h 2232520"/>
                <a:gd name="connsiteX4" fmla="*/ 2130509 w 2130509"/>
                <a:gd name="connsiteY4" fmla="*/ 48011 h 2232520"/>
                <a:gd name="connsiteX0" fmla="*/ 87370 w 2138179"/>
                <a:gd name="connsiteY0" fmla="*/ 2232520 h 2232520"/>
                <a:gd name="connsiteX1" fmla="*/ 151727 w 2138179"/>
                <a:gd name="connsiteY1" fmla="*/ 1656387 h 2232520"/>
                <a:gd name="connsiteX2" fmla="*/ 997730 w 2138179"/>
                <a:gd name="connsiteY2" fmla="*/ 1200280 h 2232520"/>
                <a:gd name="connsiteX3" fmla="*/ 925699 w 2138179"/>
                <a:gd name="connsiteY3" fmla="*/ 192045 h 2232520"/>
                <a:gd name="connsiteX4" fmla="*/ 2138179 w 2138179"/>
                <a:gd name="connsiteY4" fmla="*/ 48011 h 2232520"/>
                <a:gd name="connsiteX0" fmla="*/ 90426 w 2141235"/>
                <a:gd name="connsiteY0" fmla="*/ 2308538 h 2308538"/>
                <a:gd name="connsiteX1" fmla="*/ 154783 w 2141235"/>
                <a:gd name="connsiteY1" fmla="*/ 1732405 h 2308538"/>
                <a:gd name="connsiteX2" fmla="*/ 1019123 w 2141235"/>
                <a:gd name="connsiteY2" fmla="*/ 1732405 h 2308538"/>
                <a:gd name="connsiteX3" fmla="*/ 928755 w 2141235"/>
                <a:gd name="connsiteY3" fmla="*/ 268063 h 2308538"/>
                <a:gd name="connsiteX4" fmla="*/ 2141235 w 2141235"/>
                <a:gd name="connsiteY4" fmla="*/ 124029 h 2308538"/>
                <a:gd name="connsiteX0" fmla="*/ 90425 w 2141234"/>
                <a:gd name="connsiteY0" fmla="*/ 2308538 h 2308538"/>
                <a:gd name="connsiteX1" fmla="*/ 154783 w 2141234"/>
                <a:gd name="connsiteY1" fmla="*/ 1804421 h 2308538"/>
                <a:gd name="connsiteX2" fmla="*/ 1019122 w 2141234"/>
                <a:gd name="connsiteY2" fmla="*/ 1732405 h 2308538"/>
                <a:gd name="connsiteX3" fmla="*/ 928754 w 2141234"/>
                <a:gd name="connsiteY3" fmla="*/ 268063 h 2308538"/>
                <a:gd name="connsiteX4" fmla="*/ 2141234 w 2141234"/>
                <a:gd name="connsiteY4" fmla="*/ 124029 h 2308538"/>
                <a:gd name="connsiteX0" fmla="*/ 90425 w 2141234"/>
                <a:gd name="connsiteY0" fmla="*/ 2356549 h 2356549"/>
                <a:gd name="connsiteX1" fmla="*/ 154783 w 2141234"/>
                <a:gd name="connsiteY1" fmla="*/ 1852432 h 2356549"/>
                <a:gd name="connsiteX2" fmla="*/ 1019122 w 2141234"/>
                <a:gd name="connsiteY2" fmla="*/ 1780416 h 2356549"/>
                <a:gd name="connsiteX3" fmla="*/ 1163179 w 2141234"/>
                <a:gd name="connsiteY3" fmla="*/ 268063 h 2356549"/>
                <a:gd name="connsiteX4" fmla="*/ 2141234 w 2141234"/>
                <a:gd name="connsiteY4" fmla="*/ 172040 h 2356549"/>
                <a:gd name="connsiteX0" fmla="*/ 90425 w 2675775"/>
                <a:gd name="connsiteY0" fmla="*/ 2328542 h 2328542"/>
                <a:gd name="connsiteX1" fmla="*/ 154783 w 2675775"/>
                <a:gd name="connsiteY1" fmla="*/ 1824425 h 2328542"/>
                <a:gd name="connsiteX2" fmla="*/ 1019122 w 2675775"/>
                <a:gd name="connsiteY2" fmla="*/ 1752409 h 2328542"/>
                <a:gd name="connsiteX3" fmla="*/ 1163179 w 2675775"/>
                <a:gd name="connsiteY3" fmla="*/ 240056 h 2328542"/>
                <a:gd name="connsiteX4" fmla="*/ 2675775 w 2675775"/>
                <a:gd name="connsiteY4" fmla="*/ 312074 h 2328542"/>
                <a:gd name="connsiteX0" fmla="*/ 90425 w 1224482"/>
                <a:gd name="connsiteY0" fmla="*/ 3413845 h 3413845"/>
                <a:gd name="connsiteX1" fmla="*/ 154783 w 1224482"/>
                <a:gd name="connsiteY1" fmla="*/ 2909728 h 3413845"/>
                <a:gd name="connsiteX2" fmla="*/ 1019122 w 1224482"/>
                <a:gd name="connsiteY2" fmla="*/ 2837712 h 3413845"/>
                <a:gd name="connsiteX3" fmla="*/ 1163179 w 1224482"/>
                <a:gd name="connsiteY3" fmla="*/ 1325359 h 3413845"/>
                <a:gd name="connsiteX4" fmla="*/ 1224482 w 1224482"/>
                <a:gd name="connsiteY4" fmla="*/ 5051 h 3413845"/>
                <a:gd name="connsiteX0" fmla="*/ 90425 w 1278422"/>
                <a:gd name="connsiteY0" fmla="*/ 3408794 h 3408794"/>
                <a:gd name="connsiteX1" fmla="*/ 154783 w 1278422"/>
                <a:gd name="connsiteY1" fmla="*/ 2904677 h 3408794"/>
                <a:gd name="connsiteX2" fmla="*/ 1019122 w 1278422"/>
                <a:gd name="connsiteY2" fmla="*/ 2832661 h 3408794"/>
                <a:gd name="connsiteX3" fmla="*/ 1163179 w 1278422"/>
                <a:gd name="connsiteY3" fmla="*/ 1320308 h 3408794"/>
                <a:gd name="connsiteX4" fmla="*/ 1224482 w 1278422"/>
                <a:gd name="connsiteY4" fmla="*/ 0 h 3408794"/>
                <a:gd name="connsiteX0" fmla="*/ 90425 w 1187188"/>
                <a:gd name="connsiteY0" fmla="*/ 3408794 h 3408794"/>
                <a:gd name="connsiteX1" fmla="*/ 154783 w 1187188"/>
                <a:gd name="connsiteY1" fmla="*/ 2904677 h 3408794"/>
                <a:gd name="connsiteX2" fmla="*/ 1019122 w 1187188"/>
                <a:gd name="connsiteY2" fmla="*/ 2832661 h 3408794"/>
                <a:gd name="connsiteX3" fmla="*/ 1163179 w 1187188"/>
                <a:gd name="connsiteY3" fmla="*/ 1320308 h 3408794"/>
                <a:gd name="connsiteX4" fmla="*/ 1080425 w 1187188"/>
                <a:gd name="connsiteY4" fmla="*/ 0 h 3408794"/>
                <a:gd name="connsiteX0" fmla="*/ 90425 w 1187188"/>
                <a:gd name="connsiteY0" fmla="*/ 3264760 h 3264760"/>
                <a:gd name="connsiteX1" fmla="*/ 154783 w 1187188"/>
                <a:gd name="connsiteY1" fmla="*/ 2760643 h 3264760"/>
                <a:gd name="connsiteX2" fmla="*/ 1019122 w 1187188"/>
                <a:gd name="connsiteY2" fmla="*/ 2688627 h 3264760"/>
                <a:gd name="connsiteX3" fmla="*/ 1163179 w 1187188"/>
                <a:gd name="connsiteY3" fmla="*/ 1176274 h 3264760"/>
                <a:gd name="connsiteX4" fmla="*/ 1080425 w 1187188"/>
                <a:gd name="connsiteY4" fmla="*/ 0 h 3264760"/>
                <a:gd name="connsiteX0" fmla="*/ 90425 w 1187188"/>
                <a:gd name="connsiteY0" fmla="*/ 3480810 h 3480810"/>
                <a:gd name="connsiteX1" fmla="*/ 154783 w 1187188"/>
                <a:gd name="connsiteY1" fmla="*/ 2976693 h 3480810"/>
                <a:gd name="connsiteX2" fmla="*/ 1019122 w 1187188"/>
                <a:gd name="connsiteY2" fmla="*/ 2904677 h 3480810"/>
                <a:gd name="connsiteX3" fmla="*/ 1163179 w 1187188"/>
                <a:gd name="connsiteY3" fmla="*/ 1392324 h 3480810"/>
                <a:gd name="connsiteX4" fmla="*/ 1080425 w 1187188"/>
                <a:gd name="connsiteY4" fmla="*/ 0 h 3480810"/>
                <a:gd name="connsiteX0" fmla="*/ 90425 w 1187188"/>
                <a:gd name="connsiteY0" fmla="*/ 3192743 h 3192743"/>
                <a:gd name="connsiteX1" fmla="*/ 154783 w 1187188"/>
                <a:gd name="connsiteY1" fmla="*/ 2688626 h 3192743"/>
                <a:gd name="connsiteX2" fmla="*/ 1019122 w 1187188"/>
                <a:gd name="connsiteY2" fmla="*/ 2616610 h 3192743"/>
                <a:gd name="connsiteX3" fmla="*/ 1163179 w 1187188"/>
                <a:gd name="connsiteY3" fmla="*/ 1104257 h 3192743"/>
                <a:gd name="connsiteX4" fmla="*/ 1080425 w 1187188"/>
                <a:gd name="connsiteY4" fmla="*/ 0 h 3192743"/>
                <a:gd name="connsiteX0" fmla="*/ 172670 w 1762906"/>
                <a:gd name="connsiteY0" fmla="*/ 3192743 h 3192743"/>
                <a:gd name="connsiteX1" fmla="*/ 237028 w 1762906"/>
                <a:gd name="connsiteY1" fmla="*/ 2688626 h 3192743"/>
                <a:gd name="connsiteX2" fmla="*/ 1594840 w 1762906"/>
                <a:gd name="connsiteY2" fmla="*/ 2376554 h 3192743"/>
                <a:gd name="connsiteX3" fmla="*/ 1245424 w 1762906"/>
                <a:gd name="connsiteY3" fmla="*/ 1104257 h 3192743"/>
                <a:gd name="connsiteX4" fmla="*/ 1162670 w 1762906"/>
                <a:gd name="connsiteY4" fmla="*/ 0 h 3192743"/>
                <a:gd name="connsiteX0" fmla="*/ 172670 w 1833147"/>
                <a:gd name="connsiteY0" fmla="*/ 3192743 h 3192743"/>
                <a:gd name="connsiteX1" fmla="*/ 237028 w 1833147"/>
                <a:gd name="connsiteY1" fmla="*/ 2688626 h 3192743"/>
                <a:gd name="connsiteX2" fmla="*/ 1594840 w 1833147"/>
                <a:gd name="connsiteY2" fmla="*/ 2376554 h 3192743"/>
                <a:gd name="connsiteX3" fmla="*/ 1666868 w 1833147"/>
                <a:gd name="connsiteY3" fmla="*/ 1152269 h 3192743"/>
                <a:gd name="connsiteX4" fmla="*/ 1162670 w 1833147"/>
                <a:gd name="connsiteY4" fmla="*/ 0 h 3192743"/>
                <a:gd name="connsiteX0" fmla="*/ 172670 w 1833147"/>
                <a:gd name="connsiteY0" fmla="*/ 2472575 h 2472575"/>
                <a:gd name="connsiteX1" fmla="*/ 237028 w 1833147"/>
                <a:gd name="connsiteY1" fmla="*/ 1968458 h 2472575"/>
                <a:gd name="connsiteX2" fmla="*/ 1594840 w 1833147"/>
                <a:gd name="connsiteY2" fmla="*/ 1656386 h 2472575"/>
                <a:gd name="connsiteX3" fmla="*/ 1666868 w 1833147"/>
                <a:gd name="connsiteY3" fmla="*/ 432101 h 2472575"/>
                <a:gd name="connsiteX4" fmla="*/ 1594839 w 1833147"/>
                <a:gd name="connsiteY4" fmla="*/ 0 h 2472575"/>
                <a:gd name="connsiteX0" fmla="*/ 172670 w 1833147"/>
                <a:gd name="connsiteY0" fmla="*/ 2472575 h 2472575"/>
                <a:gd name="connsiteX1" fmla="*/ 237028 w 1833147"/>
                <a:gd name="connsiteY1" fmla="*/ 1968458 h 2472575"/>
                <a:gd name="connsiteX2" fmla="*/ 1594840 w 1833147"/>
                <a:gd name="connsiteY2" fmla="*/ 1656386 h 2472575"/>
                <a:gd name="connsiteX3" fmla="*/ 1666868 w 1833147"/>
                <a:gd name="connsiteY3" fmla="*/ 432101 h 2472575"/>
                <a:gd name="connsiteX4" fmla="*/ 1594839 w 1833147"/>
                <a:gd name="connsiteY4" fmla="*/ 0 h 2472575"/>
                <a:gd name="connsiteX0" fmla="*/ 172670 w 1833147"/>
                <a:gd name="connsiteY0" fmla="*/ 2472575 h 2472575"/>
                <a:gd name="connsiteX1" fmla="*/ 237028 w 1833147"/>
                <a:gd name="connsiteY1" fmla="*/ 1968458 h 2472575"/>
                <a:gd name="connsiteX2" fmla="*/ 1594840 w 1833147"/>
                <a:gd name="connsiteY2" fmla="*/ 1656386 h 2472575"/>
                <a:gd name="connsiteX3" fmla="*/ 1666868 w 1833147"/>
                <a:gd name="connsiteY3" fmla="*/ 432101 h 2472575"/>
                <a:gd name="connsiteX4" fmla="*/ 1594839 w 1833147"/>
                <a:gd name="connsiteY4" fmla="*/ 0 h 2472575"/>
                <a:gd name="connsiteX0" fmla="*/ 172670 w 1833147"/>
                <a:gd name="connsiteY0" fmla="*/ 2472575 h 2472575"/>
                <a:gd name="connsiteX1" fmla="*/ 237028 w 1833147"/>
                <a:gd name="connsiteY1" fmla="*/ 1968458 h 2472575"/>
                <a:gd name="connsiteX2" fmla="*/ 1594840 w 1833147"/>
                <a:gd name="connsiteY2" fmla="*/ 1656386 h 2472575"/>
                <a:gd name="connsiteX3" fmla="*/ 1666868 w 1833147"/>
                <a:gd name="connsiteY3" fmla="*/ 432101 h 2472575"/>
                <a:gd name="connsiteX4" fmla="*/ 1594839 w 1833147"/>
                <a:gd name="connsiteY4" fmla="*/ 0 h 2472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47" h="2472575">
                  <a:moveTo>
                    <a:pt x="172670" y="2472575"/>
                  </a:moveTo>
                  <a:cubicBezTo>
                    <a:pt x="200121" y="2238745"/>
                    <a:pt x="0" y="2104489"/>
                    <a:pt x="237028" y="1968458"/>
                  </a:cubicBezTo>
                  <a:cubicBezTo>
                    <a:pt x="474056" y="1832427"/>
                    <a:pt x="1356533" y="1912445"/>
                    <a:pt x="1594840" y="1656386"/>
                  </a:cubicBezTo>
                  <a:cubicBezTo>
                    <a:pt x="1833147" y="1400327"/>
                    <a:pt x="1666868" y="708165"/>
                    <a:pt x="1666868" y="432101"/>
                  </a:cubicBezTo>
                  <a:cubicBezTo>
                    <a:pt x="1666868" y="156037"/>
                    <a:pt x="1613782" y="196889"/>
                    <a:pt x="1594839" y="0"/>
                  </a:cubicBezTo>
                </a:path>
              </a:pathLst>
            </a:custGeom>
            <a:ln w="38100">
              <a:solidFill>
                <a:srgbClr val="92D050"/>
              </a:solidFill>
              <a:prstDash val="solid"/>
              <a:headEnd type="none" w="med" len="med"/>
              <a:tailEnd type="none" w="med" len="med"/>
            </a:ln>
          </p:spPr>
          <p:style>
            <a:lnRef idx="2">
              <a:schemeClr val="accent4"/>
            </a:lnRef>
            <a:fillRef idx="0">
              <a:schemeClr val="accent4"/>
            </a:fillRef>
            <a:effectRef idx="1">
              <a:schemeClr val="accent4"/>
            </a:effectRef>
            <a:fontRef idx="minor">
              <a:schemeClr val="tx1"/>
            </a:fontRef>
          </p:style>
          <p:txBody>
            <a:bodyPr anchor="ctr"/>
            <a:lstStyle/>
            <a:p>
              <a:pPr algn="ctr" eaLnBrk="0" fontAlgn="ctr" hangingPunct="0">
                <a:spcBef>
                  <a:spcPts val="0"/>
                </a:spcBef>
                <a:spcAft>
                  <a:spcPts val="0"/>
                </a:spcAft>
                <a:buClr>
                  <a:schemeClr val="tx1"/>
                </a:buClr>
                <a:buFont typeface="Wingdings" pitchFamily="2" charset="2"/>
                <a:buNone/>
                <a:defRPr/>
              </a:pPr>
              <a:endParaRPr lang="zh-CN" altLang="en-US">
                <a:ln w="28575">
                  <a:solidFill>
                    <a:schemeClr val="tx1"/>
                  </a:solidFill>
                </a:ln>
                <a:solidFill>
                  <a:schemeClr val="bg1"/>
                </a:solidFill>
              </a:endParaRPr>
            </a:p>
          </p:txBody>
        </p:sp>
        <p:grpSp>
          <p:nvGrpSpPr>
            <p:cNvPr id="4" name="组合 84"/>
            <p:cNvGrpSpPr/>
            <p:nvPr/>
          </p:nvGrpSpPr>
          <p:grpSpPr>
            <a:xfrm>
              <a:off x="3488673" y="1054503"/>
              <a:ext cx="2007252" cy="505301"/>
              <a:chOff x="6149678" y="4023735"/>
              <a:chExt cx="2484895" cy="505301"/>
            </a:xfrm>
          </p:grpSpPr>
          <p:cxnSp>
            <p:nvCxnSpPr>
              <p:cNvPr id="88" name="直接连接符 87"/>
              <p:cNvCxnSpPr/>
              <p:nvPr/>
            </p:nvCxnSpPr>
            <p:spPr bwMode="auto">
              <a:xfrm>
                <a:off x="6149678" y="4160895"/>
                <a:ext cx="807720" cy="0"/>
              </a:xfrm>
              <a:prstGeom prst="line">
                <a:avLst/>
              </a:prstGeom>
              <a:ln w="31750">
                <a:solidFill>
                  <a:srgbClr val="FF0000"/>
                </a:solidFill>
                <a:prstDash val="dashDot"/>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100" name="直接连接符 99"/>
              <p:cNvCxnSpPr/>
              <p:nvPr/>
            </p:nvCxnSpPr>
            <p:spPr bwMode="auto">
              <a:xfrm>
                <a:off x="6149678" y="4458075"/>
                <a:ext cx="807720" cy="0"/>
              </a:xfrm>
              <a:prstGeom prst="line">
                <a:avLst/>
              </a:prstGeom>
              <a:ln>
                <a:solidFill>
                  <a:srgbClr val="00B050"/>
                </a:solid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02" name="TextBox 101"/>
              <p:cNvSpPr txBox="1"/>
              <p:nvPr/>
            </p:nvSpPr>
            <p:spPr>
              <a:xfrm>
                <a:off x="7033598" y="4023735"/>
                <a:ext cx="1600975" cy="246221"/>
              </a:xfrm>
              <a:prstGeom prst="rect">
                <a:avLst/>
              </a:prstGeom>
              <a:noFill/>
            </p:spPr>
            <p:txBody>
              <a:bodyPr wrap="square" rtlCol="0">
                <a:spAutoFit/>
              </a:bodyPr>
              <a:lstStyle/>
              <a:p>
                <a:r>
                  <a:rPr lang="en-US" altLang="zh-CN" sz="1000" dirty="0" smtClean="0">
                    <a:solidFill>
                      <a:schemeClr val="bg1"/>
                    </a:solidFill>
                  </a:rPr>
                  <a:t>CAPWAP</a:t>
                </a:r>
                <a:r>
                  <a:rPr lang="zh-CN" altLang="en-US" sz="1000" dirty="0" smtClean="0">
                    <a:solidFill>
                      <a:schemeClr val="bg1"/>
                    </a:solidFill>
                  </a:rPr>
                  <a:t>控制隧道</a:t>
                </a:r>
                <a:endParaRPr lang="zh-CN" altLang="en-US" sz="1000" dirty="0">
                  <a:solidFill>
                    <a:schemeClr val="bg1"/>
                  </a:solidFill>
                </a:endParaRPr>
              </a:p>
            </p:txBody>
          </p:sp>
          <p:sp>
            <p:nvSpPr>
              <p:cNvPr id="104" name="TextBox 103"/>
              <p:cNvSpPr txBox="1"/>
              <p:nvPr/>
            </p:nvSpPr>
            <p:spPr>
              <a:xfrm>
                <a:off x="7041217" y="4282815"/>
                <a:ext cx="1493520" cy="246221"/>
              </a:xfrm>
              <a:prstGeom prst="rect">
                <a:avLst/>
              </a:prstGeom>
              <a:noFill/>
            </p:spPr>
            <p:txBody>
              <a:bodyPr wrap="square" rtlCol="0">
                <a:spAutoFit/>
              </a:bodyPr>
              <a:lstStyle/>
              <a:p>
                <a:r>
                  <a:rPr lang="zh-CN" altLang="en-US" sz="1000" dirty="0" smtClean="0">
                    <a:solidFill>
                      <a:schemeClr val="bg1"/>
                    </a:solidFill>
                  </a:rPr>
                  <a:t>用户业务通道</a:t>
                </a:r>
                <a:endParaRPr lang="zh-CN" altLang="en-US" sz="1000" dirty="0">
                  <a:solidFill>
                    <a:schemeClr val="bg1"/>
                  </a:solidFill>
                </a:endParaRPr>
              </a:p>
            </p:txBody>
          </p:sp>
        </p:grpSp>
        <p:sp>
          <p:nvSpPr>
            <p:cNvPr id="107" name="TextBox 106"/>
            <p:cNvSpPr txBox="1"/>
            <p:nvPr/>
          </p:nvSpPr>
          <p:spPr>
            <a:xfrm>
              <a:off x="487680" y="2652634"/>
              <a:ext cx="1211580" cy="261610"/>
            </a:xfrm>
            <a:prstGeom prst="rect">
              <a:avLst/>
            </a:prstGeom>
            <a:noFill/>
          </p:spPr>
          <p:txBody>
            <a:bodyPr wrap="square" rtlCol="0">
              <a:spAutoFit/>
            </a:bodyPr>
            <a:lstStyle/>
            <a:p>
              <a:r>
                <a:rPr lang="en-US" altLang="zh-CN" sz="1100" dirty="0" smtClean="0">
                  <a:solidFill>
                    <a:schemeClr val="bg1"/>
                  </a:solidFill>
                </a:rPr>
                <a:t>POE</a:t>
              </a:r>
              <a:r>
                <a:rPr lang="zh-CN" altLang="en-US" sz="1100" dirty="0" smtClean="0">
                  <a:solidFill>
                    <a:schemeClr val="bg1"/>
                  </a:solidFill>
                </a:rPr>
                <a:t>交换机</a:t>
              </a:r>
              <a:endParaRPr lang="zh-CN" altLang="en-US" sz="1100" dirty="0">
                <a:solidFill>
                  <a:schemeClr val="bg1"/>
                </a:solidFill>
              </a:endParaRPr>
            </a:p>
          </p:txBody>
        </p:sp>
        <p:cxnSp>
          <p:nvCxnSpPr>
            <p:cNvPr id="86" name="直接连接符 85"/>
            <p:cNvCxnSpPr>
              <a:endCxn id="111694" idx="2"/>
            </p:cNvCxnSpPr>
            <p:nvPr/>
          </p:nvCxnSpPr>
          <p:spPr bwMode="auto">
            <a:xfrm flipV="1">
              <a:off x="2866490" y="1982912"/>
              <a:ext cx="189266" cy="236306"/>
            </a:xfrm>
            <a:prstGeom prst="line">
              <a:avLst/>
            </a:prstGeom>
            <a:noFill/>
            <a:ln w="19050" cap="flat" cmpd="sng" algn="ctr">
              <a:solidFill>
                <a:schemeClr val="bg1">
                  <a:lumMod val="50000"/>
                </a:schemeClr>
              </a:solidFill>
              <a:prstDash val="sysDot"/>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97" name="TextBox 96"/>
          <p:cNvSpPr txBox="1"/>
          <p:nvPr/>
        </p:nvSpPr>
        <p:spPr>
          <a:xfrm>
            <a:off x="5486401" y="1017958"/>
            <a:ext cx="3457574" cy="3031599"/>
          </a:xfrm>
          <a:prstGeom prst="rect">
            <a:avLst/>
          </a:prstGeom>
          <a:noFill/>
        </p:spPr>
        <p:txBody>
          <a:bodyPr wrap="square" rtlCol="0">
            <a:spAutoFit/>
          </a:bodyPr>
          <a:lstStyle/>
          <a:p>
            <a:r>
              <a:rPr lang="zh-CN" altLang="en-US" sz="1400" b="1" dirty="0" smtClean="0">
                <a:solidFill>
                  <a:schemeClr val="bg1"/>
                </a:solidFill>
                <a:latin typeface="微软雅黑" pitchFamily="34" charset="-122"/>
                <a:ea typeface="微软雅黑" pitchFamily="34" charset="-122"/>
              </a:rPr>
              <a:t>应用场景</a:t>
            </a:r>
            <a:endParaRPr lang="en-US" altLang="zh-CN" sz="1400" b="1" dirty="0" smtClean="0">
              <a:solidFill>
                <a:schemeClr val="bg1"/>
              </a:solidFill>
              <a:latin typeface="微软雅黑" pitchFamily="34" charset="-122"/>
              <a:ea typeface="微软雅黑" pitchFamily="34" charset="-122"/>
            </a:endParaRPr>
          </a:p>
          <a:p>
            <a:pPr marL="180000" lvl="0" indent="-180000" defTabSz="834884">
              <a:lnSpc>
                <a:spcPct val="150000"/>
              </a:lnSpc>
              <a:buClr>
                <a:schemeClr val="tx2"/>
              </a:buClr>
              <a:buSzPct val="80000"/>
              <a:buFont typeface="Wingdings" pitchFamily="2" charset="2"/>
              <a:buChar char="n"/>
            </a:pPr>
            <a:r>
              <a:rPr lang="zh-CN" altLang="en-US" sz="1000" dirty="0" smtClean="0">
                <a:solidFill>
                  <a:schemeClr val="bg1"/>
                </a:solidFill>
                <a:latin typeface="微软雅黑" pitchFamily="34" charset="-122"/>
                <a:ea typeface="微软雅黑" pitchFamily="34" charset="-122"/>
              </a:rPr>
              <a:t>学校社团、公会等小型组织；</a:t>
            </a:r>
            <a:endParaRPr lang="en-US" altLang="zh-CN" sz="1000" dirty="0" smtClean="0">
              <a:solidFill>
                <a:schemeClr val="bg1"/>
              </a:solidFill>
              <a:latin typeface="微软雅黑" pitchFamily="34" charset="-122"/>
              <a:ea typeface="微软雅黑" pitchFamily="34" charset="-122"/>
            </a:endParaRPr>
          </a:p>
          <a:p>
            <a:pPr marL="180000" lvl="0" indent="-180000" defTabSz="834884">
              <a:lnSpc>
                <a:spcPct val="150000"/>
              </a:lnSpc>
              <a:buClr>
                <a:schemeClr val="tx2"/>
              </a:buClr>
              <a:buSzPct val="80000"/>
              <a:buFont typeface="Wingdings" pitchFamily="2" charset="2"/>
              <a:buChar char="n"/>
            </a:pPr>
            <a:r>
              <a:rPr lang="zh-CN" altLang="en-US" sz="1000" dirty="0" smtClean="0">
                <a:solidFill>
                  <a:schemeClr val="bg1"/>
                </a:solidFill>
                <a:latin typeface="微软雅黑" pitchFamily="34" charset="-122"/>
                <a:ea typeface="微软雅黑" pitchFamily="34" charset="-122"/>
              </a:rPr>
              <a:t>资金有限、无法购置双</a:t>
            </a:r>
            <a:r>
              <a:rPr lang="en-US" altLang="zh-CN" sz="1000" dirty="0" smtClean="0">
                <a:solidFill>
                  <a:schemeClr val="bg1"/>
                </a:solidFill>
                <a:latin typeface="微软雅黑" pitchFamily="34" charset="-122"/>
                <a:ea typeface="微软雅黑" pitchFamily="34" charset="-122"/>
              </a:rPr>
              <a:t>AC</a:t>
            </a:r>
            <a:r>
              <a:rPr lang="zh-CN" altLang="en-US" sz="1000" dirty="0" smtClean="0">
                <a:solidFill>
                  <a:schemeClr val="bg1"/>
                </a:solidFill>
                <a:latin typeface="微软雅黑" pitchFamily="34" charset="-122"/>
                <a:ea typeface="微软雅黑" pitchFamily="34" charset="-122"/>
              </a:rPr>
              <a:t>备份的小型无线网络；</a:t>
            </a:r>
            <a:endParaRPr lang="en-US" altLang="zh-CN" sz="1000" dirty="0" smtClean="0">
              <a:solidFill>
                <a:schemeClr val="bg1"/>
              </a:solidFill>
              <a:latin typeface="微软雅黑" pitchFamily="34" charset="-122"/>
              <a:ea typeface="微软雅黑" pitchFamily="34" charset="-122"/>
            </a:endParaRPr>
          </a:p>
          <a:p>
            <a:pPr marL="180000" indent="-180000" defTabSz="834884">
              <a:lnSpc>
                <a:spcPct val="150000"/>
              </a:lnSpc>
              <a:buClr>
                <a:schemeClr val="tx2"/>
              </a:buClr>
              <a:buSzPct val="80000"/>
            </a:pPr>
            <a:r>
              <a:rPr lang="zh-CN" altLang="en-US" sz="1400" b="1" dirty="0" smtClean="0">
                <a:solidFill>
                  <a:schemeClr val="bg1"/>
                </a:solidFill>
                <a:latin typeface="微软雅黑" pitchFamily="34" charset="-122"/>
                <a:ea typeface="微软雅黑" pitchFamily="34" charset="-122"/>
              </a:rPr>
              <a:t>业务续航</a:t>
            </a:r>
            <a:endParaRPr lang="en-US" altLang="zh-CN" sz="1400" b="1" dirty="0" smtClean="0">
              <a:solidFill>
                <a:schemeClr val="bg1"/>
              </a:solidFill>
              <a:latin typeface="微软雅黑" pitchFamily="34" charset="-122"/>
              <a:ea typeface="微软雅黑" pitchFamily="34" charset="-122"/>
            </a:endParaRPr>
          </a:p>
          <a:p>
            <a:pPr marL="180000" lvl="0" indent="-180000" defTabSz="834884">
              <a:lnSpc>
                <a:spcPct val="150000"/>
              </a:lnSpc>
              <a:buClr>
                <a:schemeClr val="tx2"/>
              </a:buClr>
              <a:buSzPct val="80000"/>
              <a:buFont typeface="Wingdings" pitchFamily="2" charset="2"/>
              <a:buChar char="n"/>
            </a:pPr>
            <a:r>
              <a:rPr lang="zh-CN" altLang="en-US" sz="1000" dirty="0" smtClean="0">
                <a:solidFill>
                  <a:schemeClr val="bg1"/>
                </a:solidFill>
                <a:latin typeface="微软雅黑" pitchFamily="34" charset="-122"/>
                <a:ea typeface="微软雅黑" pitchFamily="34" charset="-122"/>
              </a:rPr>
              <a:t>本地转发模式下</a:t>
            </a:r>
            <a:r>
              <a:rPr lang="en-US" altLang="zh-CN" sz="1000" dirty="0" smtClean="0">
                <a:solidFill>
                  <a:schemeClr val="bg1"/>
                </a:solidFill>
                <a:latin typeface="微软雅黑" pitchFamily="34" charset="-122"/>
                <a:ea typeface="微软雅黑" pitchFamily="34" charset="-122"/>
              </a:rPr>
              <a:t>AP</a:t>
            </a:r>
            <a:r>
              <a:rPr lang="zh-CN" altLang="en-US" sz="1000" dirty="0" smtClean="0">
                <a:solidFill>
                  <a:schemeClr val="bg1"/>
                </a:solidFill>
                <a:latin typeface="微软雅黑" pitchFamily="34" charset="-122"/>
                <a:ea typeface="微软雅黑" pitchFamily="34" charset="-122"/>
              </a:rPr>
              <a:t>的</a:t>
            </a:r>
            <a:r>
              <a:rPr lang="en-US" altLang="zh-CN" sz="1000" dirty="0" smtClean="0">
                <a:solidFill>
                  <a:schemeClr val="bg1"/>
                </a:solidFill>
                <a:latin typeface="微软雅黑" pitchFamily="34" charset="-122"/>
                <a:ea typeface="微软雅黑" pitchFamily="34" charset="-122"/>
              </a:rPr>
              <a:t>CAPWAP</a:t>
            </a:r>
            <a:r>
              <a:rPr lang="zh-CN" altLang="en-US" sz="1000" dirty="0" smtClean="0">
                <a:solidFill>
                  <a:schemeClr val="bg1"/>
                </a:solidFill>
                <a:latin typeface="微软雅黑" pitchFamily="34" charset="-122"/>
                <a:ea typeface="微软雅黑" pitchFamily="34" charset="-122"/>
              </a:rPr>
              <a:t>隧道中断后，业务续航模式保证在线用户业务转发不中断，且允许新用户上线；</a:t>
            </a:r>
            <a:endParaRPr lang="en-US" altLang="zh-CN" sz="1000" dirty="0" smtClean="0">
              <a:solidFill>
                <a:schemeClr val="bg1"/>
              </a:solidFill>
              <a:latin typeface="微软雅黑" pitchFamily="34" charset="-122"/>
              <a:ea typeface="微软雅黑" pitchFamily="34" charset="-122"/>
            </a:endParaRPr>
          </a:p>
          <a:p>
            <a:pPr marL="180000" lvl="0" indent="-180000" defTabSz="834884">
              <a:lnSpc>
                <a:spcPct val="150000"/>
              </a:lnSpc>
              <a:buClr>
                <a:schemeClr val="tx2"/>
              </a:buClr>
              <a:buSzPct val="80000"/>
              <a:buFont typeface="Wingdings" pitchFamily="2" charset="2"/>
              <a:buChar char="n"/>
            </a:pPr>
            <a:r>
              <a:rPr lang="zh-CN" altLang="en-US" sz="1000" dirty="0" smtClean="0">
                <a:solidFill>
                  <a:schemeClr val="bg1"/>
                </a:solidFill>
                <a:latin typeface="微软雅黑" pitchFamily="34" charset="-122"/>
                <a:ea typeface="微软雅黑" pitchFamily="34" charset="-122"/>
              </a:rPr>
              <a:t>断链后新用户上线功能在无线侧安全策略为开放系统认证、共享密钥认证（</a:t>
            </a:r>
            <a:r>
              <a:rPr lang="en-US" altLang="zh-CN" sz="1000" dirty="0" smtClean="0">
                <a:solidFill>
                  <a:schemeClr val="bg1"/>
                </a:solidFill>
                <a:latin typeface="微软雅黑" pitchFamily="34" charset="-122"/>
                <a:ea typeface="微软雅黑" pitchFamily="34" charset="-122"/>
              </a:rPr>
              <a:t>WEP</a:t>
            </a:r>
            <a:r>
              <a:rPr lang="zh-CN" altLang="en-US" sz="1000" dirty="0" smtClean="0">
                <a:solidFill>
                  <a:schemeClr val="bg1"/>
                </a:solidFill>
                <a:latin typeface="微软雅黑" pitchFamily="34" charset="-122"/>
                <a:ea typeface="微软雅黑" pitchFamily="34" charset="-122"/>
              </a:rPr>
              <a:t>）和</a:t>
            </a:r>
            <a:r>
              <a:rPr lang="en-US" altLang="zh-CN" sz="1000" dirty="0" smtClean="0">
                <a:solidFill>
                  <a:schemeClr val="bg1"/>
                </a:solidFill>
                <a:latin typeface="微软雅黑" pitchFamily="34" charset="-122"/>
                <a:ea typeface="微软雅黑" pitchFamily="34" charset="-122"/>
              </a:rPr>
              <a:t>WPA/WPA2</a:t>
            </a:r>
            <a:r>
              <a:rPr lang="zh-CN" altLang="en-US" sz="1000" dirty="0" smtClean="0">
                <a:solidFill>
                  <a:schemeClr val="bg1"/>
                </a:solidFill>
                <a:latin typeface="微软雅黑" pitchFamily="34" charset="-122"/>
                <a:ea typeface="微软雅黑" pitchFamily="34" charset="-122"/>
              </a:rPr>
              <a:t>时生效</a:t>
            </a:r>
            <a:endParaRPr lang="en-US" altLang="zh-CN" sz="1000" dirty="0" smtClean="0">
              <a:solidFill>
                <a:schemeClr val="bg1"/>
              </a:solidFill>
              <a:latin typeface="微软雅黑" pitchFamily="34" charset="-122"/>
              <a:ea typeface="微软雅黑" pitchFamily="34" charset="-122"/>
            </a:endParaRPr>
          </a:p>
          <a:p>
            <a:pPr marL="180000" indent="-180000" defTabSz="834884">
              <a:lnSpc>
                <a:spcPct val="150000"/>
              </a:lnSpc>
              <a:buClr>
                <a:schemeClr val="tx2"/>
              </a:buClr>
              <a:buSzPct val="80000"/>
            </a:pPr>
            <a:r>
              <a:rPr lang="zh-CN" altLang="en-US" sz="1400" b="1" dirty="0" smtClean="0">
                <a:solidFill>
                  <a:schemeClr val="bg1"/>
                </a:solidFill>
                <a:latin typeface="微软雅黑" pitchFamily="34" charset="-122"/>
                <a:ea typeface="微软雅黑" pitchFamily="34" charset="-122"/>
              </a:rPr>
              <a:t>客户价值</a:t>
            </a:r>
            <a:endParaRPr lang="en-US" altLang="zh-CN" sz="1400" b="1" dirty="0" smtClean="0">
              <a:solidFill>
                <a:schemeClr val="bg1"/>
              </a:solidFill>
              <a:latin typeface="微软雅黑" pitchFamily="34" charset="-122"/>
              <a:ea typeface="微软雅黑" pitchFamily="34" charset="-122"/>
            </a:endParaRPr>
          </a:p>
          <a:p>
            <a:pPr marL="180945" lvl="0" indent="-180945" defTabSz="834884">
              <a:lnSpc>
                <a:spcPct val="150000"/>
              </a:lnSpc>
              <a:buClr>
                <a:schemeClr val="tx2"/>
              </a:buClr>
              <a:buSzPct val="80000"/>
              <a:buFont typeface="Wingdings" pitchFamily="2" charset="2"/>
              <a:buChar char="n"/>
            </a:pPr>
            <a:r>
              <a:rPr lang="zh-CN" altLang="en-US" sz="1000" dirty="0" smtClean="0">
                <a:solidFill>
                  <a:schemeClr val="bg1"/>
                </a:solidFill>
                <a:latin typeface="微软雅黑" pitchFamily="34" charset="-122"/>
                <a:ea typeface="微软雅黑" pitchFamily="34" charset="-122"/>
              </a:rPr>
              <a:t>校园数据中心机房的</a:t>
            </a:r>
            <a:r>
              <a:rPr lang="en-US" altLang="zh-CN" sz="1000" dirty="0" smtClean="0">
                <a:solidFill>
                  <a:schemeClr val="bg1"/>
                </a:solidFill>
                <a:latin typeface="微软雅黑" pitchFamily="34" charset="-122"/>
                <a:ea typeface="微软雅黑" pitchFamily="34" charset="-122"/>
              </a:rPr>
              <a:t>AC</a:t>
            </a:r>
            <a:r>
              <a:rPr lang="zh-CN" altLang="en-US" sz="1000" dirty="0" smtClean="0">
                <a:solidFill>
                  <a:schemeClr val="bg1"/>
                </a:solidFill>
                <a:latin typeface="微软雅黑" pitchFamily="34" charset="-122"/>
                <a:ea typeface="微软雅黑" pitchFamily="34" charset="-122"/>
              </a:rPr>
              <a:t>掉电或异常时，对校内网或教育网等开放性网络，师生可以保持正常使用；</a:t>
            </a:r>
            <a:endParaRPr lang="en-US" altLang="zh-CN" sz="1000" dirty="0" smtClean="0">
              <a:solidFill>
                <a:schemeClr val="bg1"/>
              </a:solidFill>
              <a:latin typeface="微软雅黑" pitchFamily="34" charset="-122"/>
              <a:ea typeface="微软雅黑" pitchFamily="34" charset="-122"/>
            </a:endParaRPr>
          </a:p>
          <a:p>
            <a:pPr marL="180945" lvl="0" indent="-180945" defTabSz="834884">
              <a:lnSpc>
                <a:spcPct val="150000"/>
              </a:lnSpc>
              <a:buClr>
                <a:schemeClr val="tx2"/>
              </a:buClr>
              <a:buSzPct val="80000"/>
              <a:buFont typeface="Wingdings" pitchFamily="2" charset="2"/>
              <a:buChar char="n"/>
            </a:pPr>
            <a:r>
              <a:rPr lang="zh-CN" altLang="en-US" sz="1000" dirty="0" smtClean="0">
                <a:solidFill>
                  <a:schemeClr val="bg1"/>
                </a:solidFill>
                <a:latin typeface="微软雅黑" pitchFamily="34" charset="-122"/>
                <a:ea typeface="微软雅黑" pitchFamily="34" charset="-122"/>
              </a:rPr>
              <a:t>保证用户数据转发不中断，提升业务可靠性。</a:t>
            </a:r>
            <a:endParaRPr lang="en-US" altLang="zh-CN" sz="1000" dirty="0" smtClean="0">
              <a:solidFill>
                <a:schemeClr val="bg1"/>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195486"/>
            <a:ext cx="8204485" cy="432047"/>
          </a:xfrm>
        </p:spPr>
        <p:txBody>
          <a:bodyPr>
            <a:noAutofit/>
          </a:bodyPr>
          <a:lstStyle/>
          <a:p>
            <a:pPr algn="l" eaLnBrk="0" fontAlgn="base" hangingPunct="0">
              <a:spcAft>
                <a:spcPct val="0"/>
              </a:spcAft>
              <a:defRPr/>
            </a:pPr>
            <a:r>
              <a:rPr lang="zh-CN" altLang="en-US" sz="2400" b="1" kern="0" dirty="0" smtClean="0">
                <a:cs typeface="+mn-cs"/>
              </a:rPr>
              <a:t>无线攻击防御，反制网络攻击</a:t>
            </a:r>
            <a:endParaRPr lang="zh-CN" altLang="en-US" sz="2400" b="1" kern="0" dirty="0">
              <a:cs typeface="+mn-cs"/>
            </a:endParaRPr>
          </a:p>
        </p:txBody>
      </p:sp>
      <p:sp>
        <p:nvSpPr>
          <p:cNvPr id="182" name="标题 1"/>
          <p:cNvSpPr txBox="1">
            <a:spLocks/>
          </p:cNvSpPr>
          <p:nvPr/>
        </p:nvSpPr>
        <p:spPr>
          <a:xfrm>
            <a:off x="303893" y="217885"/>
            <a:ext cx="7632700" cy="55933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zh-CN" altLang="en-US" sz="2000" b="0" i="0" u="none" strike="noStrike" kern="1200" cap="none" spc="0" normalizeH="0" baseline="0" noProof="0" dirty="0" smtClean="0">
              <a:ln>
                <a:noFill/>
              </a:ln>
              <a:solidFill>
                <a:schemeClr val="bg1"/>
              </a:solidFill>
              <a:effectLst/>
              <a:uLnTx/>
              <a:uFillTx/>
              <a:latin typeface="黑体"/>
              <a:ea typeface="黑体"/>
              <a:cs typeface="宋体"/>
              <a:sym typeface="Arial"/>
            </a:endParaRPr>
          </a:p>
        </p:txBody>
      </p:sp>
      <p:grpSp>
        <p:nvGrpSpPr>
          <p:cNvPr id="183" name="组合 698"/>
          <p:cNvGrpSpPr/>
          <p:nvPr/>
        </p:nvGrpSpPr>
        <p:grpSpPr>
          <a:xfrm>
            <a:off x="2485689" y="3898028"/>
            <a:ext cx="443062" cy="317208"/>
            <a:chOff x="15378113" y="2638425"/>
            <a:chExt cx="928687" cy="654050"/>
          </a:xfrm>
          <a:solidFill>
            <a:schemeClr val="tx1">
              <a:lumMod val="50000"/>
              <a:lumOff val="50000"/>
            </a:schemeClr>
          </a:solidFill>
        </p:grpSpPr>
        <p:sp>
          <p:nvSpPr>
            <p:cNvPr id="184" name="Freeform 30"/>
            <p:cNvSpPr>
              <a:spLocks noEditPoints="1"/>
            </p:cNvSpPr>
            <p:nvPr/>
          </p:nvSpPr>
          <p:spPr bwMode="auto">
            <a:xfrm>
              <a:off x="15378113" y="2646362"/>
              <a:ext cx="590550" cy="646113"/>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186" name="Freeform 31"/>
            <p:cNvSpPr>
              <a:spLocks/>
            </p:cNvSpPr>
            <p:nvPr/>
          </p:nvSpPr>
          <p:spPr bwMode="auto">
            <a:xfrm>
              <a:off x="16182975" y="2638425"/>
              <a:ext cx="123825" cy="419100"/>
            </a:xfrm>
            <a:custGeom>
              <a:avLst/>
              <a:gdLst/>
              <a:ahLst/>
              <a:cxnLst>
                <a:cxn ang="0">
                  <a:pos x="30" y="260"/>
                </a:cxn>
                <a:cxn ang="0">
                  <a:pos x="30" y="260"/>
                </a:cxn>
                <a:cxn ang="0">
                  <a:pos x="52" y="234"/>
                </a:cxn>
                <a:cxn ang="0">
                  <a:pos x="65" y="204"/>
                </a:cxn>
                <a:cxn ang="0">
                  <a:pos x="73" y="174"/>
                </a:cxn>
                <a:cxn ang="0">
                  <a:pos x="78" y="139"/>
                </a:cxn>
                <a:cxn ang="0">
                  <a:pos x="78" y="139"/>
                </a:cxn>
                <a:cxn ang="0">
                  <a:pos x="73" y="104"/>
                </a:cxn>
                <a:cxn ang="0">
                  <a:pos x="65" y="65"/>
                </a:cxn>
                <a:cxn ang="0">
                  <a:pos x="47" y="35"/>
                </a:cxn>
                <a:cxn ang="0">
                  <a:pos x="21" y="0"/>
                </a:cxn>
                <a:cxn ang="0">
                  <a:pos x="21" y="0"/>
                </a:cxn>
                <a:cxn ang="0">
                  <a:pos x="13" y="0"/>
                </a:cxn>
                <a:cxn ang="0">
                  <a:pos x="4" y="0"/>
                </a:cxn>
                <a:cxn ang="0">
                  <a:pos x="4" y="0"/>
                </a:cxn>
                <a:cxn ang="0">
                  <a:pos x="0" y="9"/>
                </a:cxn>
                <a:cxn ang="0">
                  <a:pos x="4" y="18"/>
                </a:cxn>
                <a:cxn ang="0">
                  <a:pos x="4" y="18"/>
                </a:cxn>
                <a:cxn ang="0">
                  <a:pos x="26" y="48"/>
                </a:cxn>
                <a:cxn ang="0">
                  <a:pos x="43" y="74"/>
                </a:cxn>
                <a:cxn ang="0">
                  <a:pos x="52" y="109"/>
                </a:cxn>
                <a:cxn ang="0">
                  <a:pos x="56" y="139"/>
                </a:cxn>
                <a:cxn ang="0">
                  <a:pos x="56" y="139"/>
                </a:cxn>
                <a:cxn ang="0">
                  <a:pos x="52" y="169"/>
                </a:cxn>
                <a:cxn ang="0">
                  <a:pos x="43" y="195"/>
                </a:cxn>
                <a:cxn ang="0">
                  <a:pos x="30" y="221"/>
                </a:cxn>
                <a:cxn ang="0">
                  <a:pos x="13" y="247"/>
                </a:cxn>
                <a:cxn ang="0">
                  <a:pos x="13" y="247"/>
                </a:cxn>
                <a:cxn ang="0">
                  <a:pos x="8" y="251"/>
                </a:cxn>
                <a:cxn ang="0">
                  <a:pos x="13" y="260"/>
                </a:cxn>
                <a:cxn ang="0">
                  <a:pos x="13" y="260"/>
                </a:cxn>
                <a:cxn ang="0">
                  <a:pos x="21" y="264"/>
                </a:cxn>
                <a:cxn ang="0">
                  <a:pos x="30" y="260"/>
                </a:cxn>
                <a:cxn ang="0">
                  <a:pos x="30" y="260"/>
                </a:cxn>
              </a:cxnLst>
              <a:rect l="0" t="0" r="r" b="b"/>
              <a:pathLst>
                <a:path w="78" h="264">
                  <a:moveTo>
                    <a:pt x="30" y="260"/>
                  </a:moveTo>
                  <a:lnTo>
                    <a:pt x="30" y="260"/>
                  </a:lnTo>
                  <a:lnTo>
                    <a:pt x="52" y="234"/>
                  </a:lnTo>
                  <a:lnTo>
                    <a:pt x="65" y="204"/>
                  </a:lnTo>
                  <a:lnTo>
                    <a:pt x="73" y="174"/>
                  </a:lnTo>
                  <a:lnTo>
                    <a:pt x="78" y="139"/>
                  </a:lnTo>
                  <a:lnTo>
                    <a:pt x="78" y="139"/>
                  </a:lnTo>
                  <a:lnTo>
                    <a:pt x="73" y="104"/>
                  </a:lnTo>
                  <a:lnTo>
                    <a:pt x="65" y="65"/>
                  </a:lnTo>
                  <a:lnTo>
                    <a:pt x="47" y="35"/>
                  </a:lnTo>
                  <a:lnTo>
                    <a:pt x="21" y="0"/>
                  </a:lnTo>
                  <a:lnTo>
                    <a:pt x="21" y="0"/>
                  </a:lnTo>
                  <a:lnTo>
                    <a:pt x="13" y="0"/>
                  </a:lnTo>
                  <a:lnTo>
                    <a:pt x="4" y="0"/>
                  </a:lnTo>
                  <a:lnTo>
                    <a:pt x="4" y="0"/>
                  </a:lnTo>
                  <a:lnTo>
                    <a:pt x="0" y="9"/>
                  </a:lnTo>
                  <a:lnTo>
                    <a:pt x="4" y="18"/>
                  </a:lnTo>
                  <a:lnTo>
                    <a:pt x="4" y="18"/>
                  </a:lnTo>
                  <a:lnTo>
                    <a:pt x="26" y="48"/>
                  </a:lnTo>
                  <a:lnTo>
                    <a:pt x="43" y="74"/>
                  </a:lnTo>
                  <a:lnTo>
                    <a:pt x="52" y="109"/>
                  </a:lnTo>
                  <a:lnTo>
                    <a:pt x="56" y="139"/>
                  </a:lnTo>
                  <a:lnTo>
                    <a:pt x="56" y="139"/>
                  </a:lnTo>
                  <a:lnTo>
                    <a:pt x="52" y="169"/>
                  </a:lnTo>
                  <a:lnTo>
                    <a:pt x="43" y="195"/>
                  </a:lnTo>
                  <a:lnTo>
                    <a:pt x="30" y="221"/>
                  </a:lnTo>
                  <a:lnTo>
                    <a:pt x="13" y="247"/>
                  </a:lnTo>
                  <a:lnTo>
                    <a:pt x="13" y="247"/>
                  </a:lnTo>
                  <a:lnTo>
                    <a:pt x="8" y="251"/>
                  </a:lnTo>
                  <a:lnTo>
                    <a:pt x="13" y="260"/>
                  </a:lnTo>
                  <a:lnTo>
                    <a:pt x="13" y="260"/>
                  </a:lnTo>
                  <a:lnTo>
                    <a:pt x="21" y="264"/>
                  </a:lnTo>
                  <a:lnTo>
                    <a:pt x="30" y="260"/>
                  </a:lnTo>
                  <a:lnTo>
                    <a:pt x="30" y="2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188" name="Freeform 32"/>
            <p:cNvSpPr>
              <a:spLocks/>
            </p:cNvSpPr>
            <p:nvPr/>
          </p:nvSpPr>
          <p:spPr bwMode="auto">
            <a:xfrm>
              <a:off x="16100425" y="2667000"/>
              <a:ext cx="109537" cy="357188"/>
            </a:xfrm>
            <a:custGeom>
              <a:avLst/>
              <a:gdLst/>
              <a:ahLst/>
              <a:cxnLst>
                <a:cxn ang="0">
                  <a:pos x="26" y="225"/>
                </a:cxn>
                <a:cxn ang="0">
                  <a:pos x="26" y="225"/>
                </a:cxn>
                <a:cxn ang="0">
                  <a:pos x="43" y="199"/>
                </a:cxn>
                <a:cxn ang="0">
                  <a:pos x="56" y="177"/>
                </a:cxn>
                <a:cxn ang="0">
                  <a:pos x="65" y="147"/>
                </a:cxn>
                <a:cxn ang="0">
                  <a:pos x="69" y="121"/>
                </a:cxn>
                <a:cxn ang="0">
                  <a:pos x="69" y="121"/>
                </a:cxn>
                <a:cxn ang="0">
                  <a:pos x="65" y="91"/>
                </a:cxn>
                <a:cxn ang="0">
                  <a:pos x="56" y="60"/>
                </a:cxn>
                <a:cxn ang="0">
                  <a:pos x="43" y="30"/>
                </a:cxn>
                <a:cxn ang="0">
                  <a:pos x="21" y="4"/>
                </a:cxn>
                <a:cxn ang="0">
                  <a:pos x="21" y="4"/>
                </a:cxn>
                <a:cxn ang="0">
                  <a:pos x="13" y="0"/>
                </a:cxn>
                <a:cxn ang="0">
                  <a:pos x="4" y="4"/>
                </a:cxn>
                <a:cxn ang="0">
                  <a:pos x="4" y="4"/>
                </a:cxn>
                <a:cxn ang="0">
                  <a:pos x="0" y="13"/>
                </a:cxn>
                <a:cxn ang="0">
                  <a:pos x="4" y="21"/>
                </a:cxn>
                <a:cxn ang="0">
                  <a:pos x="4" y="21"/>
                </a:cxn>
                <a:cxn ang="0">
                  <a:pos x="21" y="43"/>
                </a:cxn>
                <a:cxn ang="0">
                  <a:pos x="34" y="69"/>
                </a:cxn>
                <a:cxn ang="0">
                  <a:pos x="43" y="95"/>
                </a:cxn>
                <a:cxn ang="0">
                  <a:pos x="47" y="121"/>
                </a:cxn>
                <a:cxn ang="0">
                  <a:pos x="47" y="121"/>
                </a:cxn>
                <a:cxn ang="0">
                  <a:pos x="43" y="143"/>
                </a:cxn>
                <a:cxn ang="0">
                  <a:pos x="39" y="168"/>
                </a:cxn>
                <a:cxn ang="0">
                  <a:pos x="26" y="186"/>
                </a:cxn>
                <a:cxn ang="0">
                  <a:pos x="8" y="207"/>
                </a:cxn>
                <a:cxn ang="0">
                  <a:pos x="8" y="207"/>
                </a:cxn>
                <a:cxn ang="0">
                  <a:pos x="8" y="216"/>
                </a:cxn>
                <a:cxn ang="0">
                  <a:pos x="8" y="225"/>
                </a:cxn>
                <a:cxn ang="0">
                  <a:pos x="8" y="225"/>
                </a:cxn>
                <a:cxn ang="0">
                  <a:pos x="17" y="225"/>
                </a:cxn>
                <a:cxn ang="0">
                  <a:pos x="26" y="225"/>
                </a:cxn>
                <a:cxn ang="0">
                  <a:pos x="26" y="225"/>
                </a:cxn>
              </a:cxnLst>
              <a:rect l="0" t="0" r="r" b="b"/>
              <a:pathLst>
                <a:path w="69" h="225">
                  <a:moveTo>
                    <a:pt x="26" y="225"/>
                  </a:moveTo>
                  <a:lnTo>
                    <a:pt x="26" y="225"/>
                  </a:lnTo>
                  <a:lnTo>
                    <a:pt x="43" y="199"/>
                  </a:lnTo>
                  <a:lnTo>
                    <a:pt x="56" y="177"/>
                  </a:lnTo>
                  <a:lnTo>
                    <a:pt x="65" y="147"/>
                  </a:lnTo>
                  <a:lnTo>
                    <a:pt x="69" y="121"/>
                  </a:lnTo>
                  <a:lnTo>
                    <a:pt x="69" y="121"/>
                  </a:lnTo>
                  <a:lnTo>
                    <a:pt x="65" y="91"/>
                  </a:lnTo>
                  <a:lnTo>
                    <a:pt x="56" y="60"/>
                  </a:lnTo>
                  <a:lnTo>
                    <a:pt x="43" y="30"/>
                  </a:lnTo>
                  <a:lnTo>
                    <a:pt x="21" y="4"/>
                  </a:lnTo>
                  <a:lnTo>
                    <a:pt x="21" y="4"/>
                  </a:lnTo>
                  <a:lnTo>
                    <a:pt x="13" y="0"/>
                  </a:lnTo>
                  <a:lnTo>
                    <a:pt x="4" y="4"/>
                  </a:lnTo>
                  <a:lnTo>
                    <a:pt x="4" y="4"/>
                  </a:lnTo>
                  <a:lnTo>
                    <a:pt x="0" y="13"/>
                  </a:lnTo>
                  <a:lnTo>
                    <a:pt x="4" y="21"/>
                  </a:lnTo>
                  <a:lnTo>
                    <a:pt x="4" y="21"/>
                  </a:lnTo>
                  <a:lnTo>
                    <a:pt x="21" y="43"/>
                  </a:lnTo>
                  <a:lnTo>
                    <a:pt x="34" y="69"/>
                  </a:lnTo>
                  <a:lnTo>
                    <a:pt x="43" y="95"/>
                  </a:lnTo>
                  <a:lnTo>
                    <a:pt x="47" y="121"/>
                  </a:lnTo>
                  <a:lnTo>
                    <a:pt x="47" y="121"/>
                  </a:lnTo>
                  <a:lnTo>
                    <a:pt x="43" y="143"/>
                  </a:lnTo>
                  <a:lnTo>
                    <a:pt x="39" y="168"/>
                  </a:lnTo>
                  <a:lnTo>
                    <a:pt x="26" y="186"/>
                  </a:lnTo>
                  <a:lnTo>
                    <a:pt x="8" y="207"/>
                  </a:lnTo>
                  <a:lnTo>
                    <a:pt x="8" y="207"/>
                  </a:lnTo>
                  <a:lnTo>
                    <a:pt x="8" y="216"/>
                  </a:lnTo>
                  <a:lnTo>
                    <a:pt x="8" y="225"/>
                  </a:lnTo>
                  <a:lnTo>
                    <a:pt x="8" y="225"/>
                  </a:lnTo>
                  <a:lnTo>
                    <a:pt x="17" y="225"/>
                  </a:lnTo>
                  <a:lnTo>
                    <a:pt x="26" y="225"/>
                  </a:lnTo>
                  <a:lnTo>
                    <a:pt x="26"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196" name="Freeform 33"/>
            <p:cNvSpPr>
              <a:spLocks/>
            </p:cNvSpPr>
            <p:nvPr/>
          </p:nvSpPr>
          <p:spPr bwMode="auto">
            <a:xfrm>
              <a:off x="16017875" y="2700337"/>
              <a:ext cx="95250" cy="295275"/>
            </a:xfrm>
            <a:custGeom>
              <a:avLst/>
              <a:gdLst/>
              <a:ahLst/>
              <a:cxnLst>
                <a:cxn ang="0">
                  <a:pos x="26" y="182"/>
                </a:cxn>
                <a:cxn ang="0">
                  <a:pos x="26" y="182"/>
                </a:cxn>
                <a:cxn ang="0">
                  <a:pos x="39" y="165"/>
                </a:cxn>
                <a:cxn ang="0">
                  <a:pos x="52" y="143"/>
                </a:cxn>
                <a:cxn ang="0">
                  <a:pos x="56" y="122"/>
                </a:cxn>
                <a:cxn ang="0">
                  <a:pos x="60" y="100"/>
                </a:cxn>
                <a:cxn ang="0">
                  <a:pos x="60" y="100"/>
                </a:cxn>
                <a:cxn ang="0">
                  <a:pos x="56" y="74"/>
                </a:cxn>
                <a:cxn ang="0">
                  <a:pos x="47" y="48"/>
                </a:cxn>
                <a:cxn ang="0">
                  <a:pos x="34" y="26"/>
                </a:cxn>
                <a:cxn ang="0">
                  <a:pos x="17" y="5"/>
                </a:cxn>
                <a:cxn ang="0">
                  <a:pos x="17" y="5"/>
                </a:cxn>
                <a:cxn ang="0">
                  <a:pos x="13" y="0"/>
                </a:cxn>
                <a:cxn ang="0">
                  <a:pos x="4" y="5"/>
                </a:cxn>
                <a:cxn ang="0">
                  <a:pos x="4" y="5"/>
                </a:cxn>
                <a:cxn ang="0">
                  <a:pos x="0" y="13"/>
                </a:cxn>
                <a:cxn ang="0">
                  <a:pos x="4" y="22"/>
                </a:cxn>
                <a:cxn ang="0">
                  <a:pos x="4" y="22"/>
                </a:cxn>
                <a:cxn ang="0">
                  <a:pos x="17" y="39"/>
                </a:cxn>
                <a:cxn ang="0">
                  <a:pos x="26" y="57"/>
                </a:cxn>
                <a:cxn ang="0">
                  <a:pos x="34" y="78"/>
                </a:cxn>
                <a:cxn ang="0">
                  <a:pos x="34" y="100"/>
                </a:cxn>
                <a:cxn ang="0">
                  <a:pos x="34" y="100"/>
                </a:cxn>
                <a:cxn ang="0">
                  <a:pos x="34" y="117"/>
                </a:cxn>
                <a:cxn ang="0">
                  <a:pos x="30" y="135"/>
                </a:cxn>
                <a:cxn ang="0">
                  <a:pos x="21" y="152"/>
                </a:cxn>
                <a:cxn ang="0">
                  <a:pos x="8" y="165"/>
                </a:cxn>
                <a:cxn ang="0">
                  <a:pos x="8" y="165"/>
                </a:cxn>
                <a:cxn ang="0">
                  <a:pos x="4" y="173"/>
                </a:cxn>
                <a:cxn ang="0">
                  <a:pos x="8" y="182"/>
                </a:cxn>
                <a:cxn ang="0">
                  <a:pos x="8" y="182"/>
                </a:cxn>
                <a:cxn ang="0">
                  <a:pos x="17" y="186"/>
                </a:cxn>
                <a:cxn ang="0">
                  <a:pos x="26" y="182"/>
                </a:cxn>
                <a:cxn ang="0">
                  <a:pos x="26" y="182"/>
                </a:cxn>
              </a:cxnLst>
              <a:rect l="0" t="0" r="r" b="b"/>
              <a:pathLst>
                <a:path w="60" h="186">
                  <a:moveTo>
                    <a:pt x="26" y="182"/>
                  </a:moveTo>
                  <a:lnTo>
                    <a:pt x="26" y="182"/>
                  </a:lnTo>
                  <a:lnTo>
                    <a:pt x="39" y="165"/>
                  </a:lnTo>
                  <a:lnTo>
                    <a:pt x="52" y="143"/>
                  </a:lnTo>
                  <a:lnTo>
                    <a:pt x="56" y="122"/>
                  </a:lnTo>
                  <a:lnTo>
                    <a:pt x="60" y="100"/>
                  </a:lnTo>
                  <a:lnTo>
                    <a:pt x="60" y="100"/>
                  </a:lnTo>
                  <a:lnTo>
                    <a:pt x="56" y="74"/>
                  </a:lnTo>
                  <a:lnTo>
                    <a:pt x="47" y="48"/>
                  </a:lnTo>
                  <a:lnTo>
                    <a:pt x="34" y="26"/>
                  </a:lnTo>
                  <a:lnTo>
                    <a:pt x="17" y="5"/>
                  </a:lnTo>
                  <a:lnTo>
                    <a:pt x="17" y="5"/>
                  </a:lnTo>
                  <a:lnTo>
                    <a:pt x="13" y="0"/>
                  </a:lnTo>
                  <a:lnTo>
                    <a:pt x="4" y="5"/>
                  </a:lnTo>
                  <a:lnTo>
                    <a:pt x="4" y="5"/>
                  </a:lnTo>
                  <a:lnTo>
                    <a:pt x="0" y="13"/>
                  </a:lnTo>
                  <a:lnTo>
                    <a:pt x="4" y="22"/>
                  </a:lnTo>
                  <a:lnTo>
                    <a:pt x="4" y="22"/>
                  </a:lnTo>
                  <a:lnTo>
                    <a:pt x="17" y="39"/>
                  </a:lnTo>
                  <a:lnTo>
                    <a:pt x="26" y="57"/>
                  </a:lnTo>
                  <a:lnTo>
                    <a:pt x="34" y="78"/>
                  </a:lnTo>
                  <a:lnTo>
                    <a:pt x="34" y="100"/>
                  </a:lnTo>
                  <a:lnTo>
                    <a:pt x="34" y="100"/>
                  </a:lnTo>
                  <a:lnTo>
                    <a:pt x="34" y="117"/>
                  </a:lnTo>
                  <a:lnTo>
                    <a:pt x="30" y="135"/>
                  </a:lnTo>
                  <a:lnTo>
                    <a:pt x="21" y="152"/>
                  </a:lnTo>
                  <a:lnTo>
                    <a:pt x="8" y="165"/>
                  </a:lnTo>
                  <a:lnTo>
                    <a:pt x="8" y="165"/>
                  </a:lnTo>
                  <a:lnTo>
                    <a:pt x="4" y="173"/>
                  </a:lnTo>
                  <a:lnTo>
                    <a:pt x="8" y="182"/>
                  </a:lnTo>
                  <a:lnTo>
                    <a:pt x="8" y="182"/>
                  </a:lnTo>
                  <a:lnTo>
                    <a:pt x="17" y="186"/>
                  </a:lnTo>
                  <a:lnTo>
                    <a:pt x="26" y="182"/>
                  </a:lnTo>
                  <a:lnTo>
                    <a:pt x="26"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grpSp>
        <p:nvGrpSpPr>
          <p:cNvPr id="197" name="组合 104"/>
          <p:cNvGrpSpPr/>
          <p:nvPr/>
        </p:nvGrpSpPr>
        <p:grpSpPr>
          <a:xfrm>
            <a:off x="3709277" y="3889350"/>
            <a:ext cx="438178" cy="320409"/>
            <a:chOff x="2189736" y="3009973"/>
            <a:chExt cx="438178" cy="320409"/>
          </a:xfrm>
        </p:grpSpPr>
        <p:sp>
          <p:nvSpPr>
            <p:cNvPr id="205" name="Freeform 30"/>
            <p:cNvSpPr>
              <a:spLocks noEditPoints="1"/>
            </p:cNvSpPr>
            <p:nvPr/>
          </p:nvSpPr>
          <p:spPr bwMode="auto">
            <a:xfrm>
              <a:off x="2359922" y="3013174"/>
              <a:ext cx="267992" cy="317208"/>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nvGrpSpPr>
            <p:cNvPr id="206" name="组合 80"/>
            <p:cNvGrpSpPr/>
            <p:nvPr/>
          </p:nvGrpSpPr>
          <p:grpSpPr>
            <a:xfrm rot="10800000">
              <a:off x="2189736" y="3009973"/>
              <a:ext cx="131114" cy="205756"/>
              <a:chOff x="2691482" y="3579862"/>
              <a:chExt cx="288925" cy="419100"/>
            </a:xfrm>
          </p:grpSpPr>
          <p:sp>
            <p:nvSpPr>
              <p:cNvPr id="209" name="Freeform 31"/>
              <p:cNvSpPr>
                <a:spLocks/>
              </p:cNvSpPr>
              <p:nvPr/>
            </p:nvSpPr>
            <p:spPr bwMode="auto">
              <a:xfrm>
                <a:off x="2856582" y="3579862"/>
                <a:ext cx="123825" cy="419100"/>
              </a:xfrm>
              <a:custGeom>
                <a:avLst/>
                <a:gdLst/>
                <a:ahLst/>
                <a:cxnLst>
                  <a:cxn ang="0">
                    <a:pos x="30" y="260"/>
                  </a:cxn>
                  <a:cxn ang="0">
                    <a:pos x="30" y="260"/>
                  </a:cxn>
                  <a:cxn ang="0">
                    <a:pos x="52" y="234"/>
                  </a:cxn>
                  <a:cxn ang="0">
                    <a:pos x="65" y="204"/>
                  </a:cxn>
                  <a:cxn ang="0">
                    <a:pos x="73" y="174"/>
                  </a:cxn>
                  <a:cxn ang="0">
                    <a:pos x="78" y="139"/>
                  </a:cxn>
                  <a:cxn ang="0">
                    <a:pos x="78" y="139"/>
                  </a:cxn>
                  <a:cxn ang="0">
                    <a:pos x="73" y="104"/>
                  </a:cxn>
                  <a:cxn ang="0">
                    <a:pos x="65" y="65"/>
                  </a:cxn>
                  <a:cxn ang="0">
                    <a:pos x="47" y="35"/>
                  </a:cxn>
                  <a:cxn ang="0">
                    <a:pos x="21" y="0"/>
                  </a:cxn>
                  <a:cxn ang="0">
                    <a:pos x="21" y="0"/>
                  </a:cxn>
                  <a:cxn ang="0">
                    <a:pos x="13" y="0"/>
                  </a:cxn>
                  <a:cxn ang="0">
                    <a:pos x="4" y="0"/>
                  </a:cxn>
                  <a:cxn ang="0">
                    <a:pos x="4" y="0"/>
                  </a:cxn>
                  <a:cxn ang="0">
                    <a:pos x="0" y="9"/>
                  </a:cxn>
                  <a:cxn ang="0">
                    <a:pos x="4" y="18"/>
                  </a:cxn>
                  <a:cxn ang="0">
                    <a:pos x="4" y="18"/>
                  </a:cxn>
                  <a:cxn ang="0">
                    <a:pos x="26" y="48"/>
                  </a:cxn>
                  <a:cxn ang="0">
                    <a:pos x="43" y="74"/>
                  </a:cxn>
                  <a:cxn ang="0">
                    <a:pos x="52" y="109"/>
                  </a:cxn>
                  <a:cxn ang="0">
                    <a:pos x="56" y="139"/>
                  </a:cxn>
                  <a:cxn ang="0">
                    <a:pos x="56" y="139"/>
                  </a:cxn>
                  <a:cxn ang="0">
                    <a:pos x="52" y="169"/>
                  </a:cxn>
                  <a:cxn ang="0">
                    <a:pos x="43" y="195"/>
                  </a:cxn>
                  <a:cxn ang="0">
                    <a:pos x="30" y="221"/>
                  </a:cxn>
                  <a:cxn ang="0">
                    <a:pos x="13" y="247"/>
                  </a:cxn>
                  <a:cxn ang="0">
                    <a:pos x="13" y="247"/>
                  </a:cxn>
                  <a:cxn ang="0">
                    <a:pos x="8" y="251"/>
                  </a:cxn>
                  <a:cxn ang="0">
                    <a:pos x="13" y="260"/>
                  </a:cxn>
                  <a:cxn ang="0">
                    <a:pos x="13" y="260"/>
                  </a:cxn>
                  <a:cxn ang="0">
                    <a:pos x="21" y="264"/>
                  </a:cxn>
                  <a:cxn ang="0">
                    <a:pos x="30" y="260"/>
                  </a:cxn>
                  <a:cxn ang="0">
                    <a:pos x="30" y="260"/>
                  </a:cxn>
                </a:cxnLst>
                <a:rect l="0" t="0" r="r" b="b"/>
                <a:pathLst>
                  <a:path w="78" h="264">
                    <a:moveTo>
                      <a:pt x="30" y="260"/>
                    </a:moveTo>
                    <a:lnTo>
                      <a:pt x="30" y="260"/>
                    </a:lnTo>
                    <a:lnTo>
                      <a:pt x="52" y="234"/>
                    </a:lnTo>
                    <a:lnTo>
                      <a:pt x="65" y="204"/>
                    </a:lnTo>
                    <a:lnTo>
                      <a:pt x="73" y="174"/>
                    </a:lnTo>
                    <a:lnTo>
                      <a:pt x="78" y="139"/>
                    </a:lnTo>
                    <a:lnTo>
                      <a:pt x="78" y="139"/>
                    </a:lnTo>
                    <a:lnTo>
                      <a:pt x="73" y="104"/>
                    </a:lnTo>
                    <a:lnTo>
                      <a:pt x="65" y="65"/>
                    </a:lnTo>
                    <a:lnTo>
                      <a:pt x="47" y="35"/>
                    </a:lnTo>
                    <a:lnTo>
                      <a:pt x="21" y="0"/>
                    </a:lnTo>
                    <a:lnTo>
                      <a:pt x="21" y="0"/>
                    </a:lnTo>
                    <a:lnTo>
                      <a:pt x="13" y="0"/>
                    </a:lnTo>
                    <a:lnTo>
                      <a:pt x="4" y="0"/>
                    </a:lnTo>
                    <a:lnTo>
                      <a:pt x="4" y="0"/>
                    </a:lnTo>
                    <a:lnTo>
                      <a:pt x="0" y="9"/>
                    </a:lnTo>
                    <a:lnTo>
                      <a:pt x="4" y="18"/>
                    </a:lnTo>
                    <a:lnTo>
                      <a:pt x="4" y="18"/>
                    </a:lnTo>
                    <a:lnTo>
                      <a:pt x="26" y="48"/>
                    </a:lnTo>
                    <a:lnTo>
                      <a:pt x="43" y="74"/>
                    </a:lnTo>
                    <a:lnTo>
                      <a:pt x="52" y="109"/>
                    </a:lnTo>
                    <a:lnTo>
                      <a:pt x="56" y="139"/>
                    </a:lnTo>
                    <a:lnTo>
                      <a:pt x="56" y="139"/>
                    </a:lnTo>
                    <a:lnTo>
                      <a:pt x="52" y="169"/>
                    </a:lnTo>
                    <a:lnTo>
                      <a:pt x="43" y="195"/>
                    </a:lnTo>
                    <a:lnTo>
                      <a:pt x="30" y="221"/>
                    </a:lnTo>
                    <a:lnTo>
                      <a:pt x="13" y="247"/>
                    </a:lnTo>
                    <a:lnTo>
                      <a:pt x="13" y="247"/>
                    </a:lnTo>
                    <a:lnTo>
                      <a:pt x="8" y="251"/>
                    </a:lnTo>
                    <a:lnTo>
                      <a:pt x="13" y="260"/>
                    </a:lnTo>
                    <a:lnTo>
                      <a:pt x="13" y="260"/>
                    </a:lnTo>
                    <a:lnTo>
                      <a:pt x="21" y="264"/>
                    </a:lnTo>
                    <a:lnTo>
                      <a:pt x="30" y="260"/>
                    </a:lnTo>
                    <a:lnTo>
                      <a:pt x="30" y="260"/>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15" name="Freeform 32"/>
              <p:cNvSpPr>
                <a:spLocks/>
              </p:cNvSpPr>
              <p:nvPr/>
            </p:nvSpPr>
            <p:spPr bwMode="auto">
              <a:xfrm>
                <a:off x="2774032" y="3608437"/>
                <a:ext cx="109537" cy="357188"/>
              </a:xfrm>
              <a:custGeom>
                <a:avLst/>
                <a:gdLst/>
                <a:ahLst/>
                <a:cxnLst>
                  <a:cxn ang="0">
                    <a:pos x="26" y="225"/>
                  </a:cxn>
                  <a:cxn ang="0">
                    <a:pos x="26" y="225"/>
                  </a:cxn>
                  <a:cxn ang="0">
                    <a:pos x="43" y="199"/>
                  </a:cxn>
                  <a:cxn ang="0">
                    <a:pos x="56" y="177"/>
                  </a:cxn>
                  <a:cxn ang="0">
                    <a:pos x="65" y="147"/>
                  </a:cxn>
                  <a:cxn ang="0">
                    <a:pos x="69" y="121"/>
                  </a:cxn>
                  <a:cxn ang="0">
                    <a:pos x="69" y="121"/>
                  </a:cxn>
                  <a:cxn ang="0">
                    <a:pos x="65" y="91"/>
                  </a:cxn>
                  <a:cxn ang="0">
                    <a:pos x="56" y="60"/>
                  </a:cxn>
                  <a:cxn ang="0">
                    <a:pos x="43" y="30"/>
                  </a:cxn>
                  <a:cxn ang="0">
                    <a:pos x="21" y="4"/>
                  </a:cxn>
                  <a:cxn ang="0">
                    <a:pos x="21" y="4"/>
                  </a:cxn>
                  <a:cxn ang="0">
                    <a:pos x="13" y="0"/>
                  </a:cxn>
                  <a:cxn ang="0">
                    <a:pos x="4" y="4"/>
                  </a:cxn>
                  <a:cxn ang="0">
                    <a:pos x="4" y="4"/>
                  </a:cxn>
                  <a:cxn ang="0">
                    <a:pos x="0" y="13"/>
                  </a:cxn>
                  <a:cxn ang="0">
                    <a:pos x="4" y="21"/>
                  </a:cxn>
                  <a:cxn ang="0">
                    <a:pos x="4" y="21"/>
                  </a:cxn>
                  <a:cxn ang="0">
                    <a:pos x="21" y="43"/>
                  </a:cxn>
                  <a:cxn ang="0">
                    <a:pos x="34" y="69"/>
                  </a:cxn>
                  <a:cxn ang="0">
                    <a:pos x="43" y="95"/>
                  </a:cxn>
                  <a:cxn ang="0">
                    <a:pos x="47" y="121"/>
                  </a:cxn>
                  <a:cxn ang="0">
                    <a:pos x="47" y="121"/>
                  </a:cxn>
                  <a:cxn ang="0">
                    <a:pos x="43" y="143"/>
                  </a:cxn>
                  <a:cxn ang="0">
                    <a:pos x="39" y="168"/>
                  </a:cxn>
                  <a:cxn ang="0">
                    <a:pos x="26" y="186"/>
                  </a:cxn>
                  <a:cxn ang="0">
                    <a:pos x="8" y="207"/>
                  </a:cxn>
                  <a:cxn ang="0">
                    <a:pos x="8" y="207"/>
                  </a:cxn>
                  <a:cxn ang="0">
                    <a:pos x="8" y="216"/>
                  </a:cxn>
                  <a:cxn ang="0">
                    <a:pos x="8" y="225"/>
                  </a:cxn>
                  <a:cxn ang="0">
                    <a:pos x="8" y="225"/>
                  </a:cxn>
                  <a:cxn ang="0">
                    <a:pos x="17" y="225"/>
                  </a:cxn>
                  <a:cxn ang="0">
                    <a:pos x="26" y="225"/>
                  </a:cxn>
                  <a:cxn ang="0">
                    <a:pos x="26" y="225"/>
                  </a:cxn>
                </a:cxnLst>
                <a:rect l="0" t="0" r="r" b="b"/>
                <a:pathLst>
                  <a:path w="69" h="225">
                    <a:moveTo>
                      <a:pt x="26" y="225"/>
                    </a:moveTo>
                    <a:lnTo>
                      <a:pt x="26" y="225"/>
                    </a:lnTo>
                    <a:lnTo>
                      <a:pt x="43" y="199"/>
                    </a:lnTo>
                    <a:lnTo>
                      <a:pt x="56" y="177"/>
                    </a:lnTo>
                    <a:lnTo>
                      <a:pt x="65" y="147"/>
                    </a:lnTo>
                    <a:lnTo>
                      <a:pt x="69" y="121"/>
                    </a:lnTo>
                    <a:lnTo>
                      <a:pt x="69" y="121"/>
                    </a:lnTo>
                    <a:lnTo>
                      <a:pt x="65" y="91"/>
                    </a:lnTo>
                    <a:lnTo>
                      <a:pt x="56" y="60"/>
                    </a:lnTo>
                    <a:lnTo>
                      <a:pt x="43" y="30"/>
                    </a:lnTo>
                    <a:lnTo>
                      <a:pt x="21" y="4"/>
                    </a:lnTo>
                    <a:lnTo>
                      <a:pt x="21" y="4"/>
                    </a:lnTo>
                    <a:lnTo>
                      <a:pt x="13" y="0"/>
                    </a:lnTo>
                    <a:lnTo>
                      <a:pt x="4" y="4"/>
                    </a:lnTo>
                    <a:lnTo>
                      <a:pt x="4" y="4"/>
                    </a:lnTo>
                    <a:lnTo>
                      <a:pt x="0" y="13"/>
                    </a:lnTo>
                    <a:lnTo>
                      <a:pt x="4" y="21"/>
                    </a:lnTo>
                    <a:lnTo>
                      <a:pt x="4" y="21"/>
                    </a:lnTo>
                    <a:lnTo>
                      <a:pt x="21" y="43"/>
                    </a:lnTo>
                    <a:lnTo>
                      <a:pt x="34" y="69"/>
                    </a:lnTo>
                    <a:lnTo>
                      <a:pt x="43" y="95"/>
                    </a:lnTo>
                    <a:lnTo>
                      <a:pt x="47" y="121"/>
                    </a:lnTo>
                    <a:lnTo>
                      <a:pt x="47" y="121"/>
                    </a:lnTo>
                    <a:lnTo>
                      <a:pt x="43" y="143"/>
                    </a:lnTo>
                    <a:lnTo>
                      <a:pt x="39" y="168"/>
                    </a:lnTo>
                    <a:lnTo>
                      <a:pt x="26" y="186"/>
                    </a:lnTo>
                    <a:lnTo>
                      <a:pt x="8" y="207"/>
                    </a:lnTo>
                    <a:lnTo>
                      <a:pt x="8" y="207"/>
                    </a:lnTo>
                    <a:lnTo>
                      <a:pt x="8" y="216"/>
                    </a:lnTo>
                    <a:lnTo>
                      <a:pt x="8" y="225"/>
                    </a:lnTo>
                    <a:lnTo>
                      <a:pt x="8" y="225"/>
                    </a:lnTo>
                    <a:lnTo>
                      <a:pt x="17" y="225"/>
                    </a:lnTo>
                    <a:lnTo>
                      <a:pt x="26" y="225"/>
                    </a:lnTo>
                    <a:lnTo>
                      <a:pt x="26" y="225"/>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16" name="Freeform 33"/>
              <p:cNvSpPr>
                <a:spLocks/>
              </p:cNvSpPr>
              <p:nvPr/>
            </p:nvSpPr>
            <p:spPr bwMode="auto">
              <a:xfrm>
                <a:off x="2691482" y="3641774"/>
                <a:ext cx="95250" cy="295275"/>
              </a:xfrm>
              <a:custGeom>
                <a:avLst/>
                <a:gdLst/>
                <a:ahLst/>
                <a:cxnLst>
                  <a:cxn ang="0">
                    <a:pos x="26" y="182"/>
                  </a:cxn>
                  <a:cxn ang="0">
                    <a:pos x="26" y="182"/>
                  </a:cxn>
                  <a:cxn ang="0">
                    <a:pos x="39" y="165"/>
                  </a:cxn>
                  <a:cxn ang="0">
                    <a:pos x="52" y="143"/>
                  </a:cxn>
                  <a:cxn ang="0">
                    <a:pos x="56" y="122"/>
                  </a:cxn>
                  <a:cxn ang="0">
                    <a:pos x="60" y="100"/>
                  </a:cxn>
                  <a:cxn ang="0">
                    <a:pos x="60" y="100"/>
                  </a:cxn>
                  <a:cxn ang="0">
                    <a:pos x="56" y="74"/>
                  </a:cxn>
                  <a:cxn ang="0">
                    <a:pos x="47" y="48"/>
                  </a:cxn>
                  <a:cxn ang="0">
                    <a:pos x="34" y="26"/>
                  </a:cxn>
                  <a:cxn ang="0">
                    <a:pos x="17" y="5"/>
                  </a:cxn>
                  <a:cxn ang="0">
                    <a:pos x="17" y="5"/>
                  </a:cxn>
                  <a:cxn ang="0">
                    <a:pos x="13" y="0"/>
                  </a:cxn>
                  <a:cxn ang="0">
                    <a:pos x="4" y="5"/>
                  </a:cxn>
                  <a:cxn ang="0">
                    <a:pos x="4" y="5"/>
                  </a:cxn>
                  <a:cxn ang="0">
                    <a:pos x="0" y="13"/>
                  </a:cxn>
                  <a:cxn ang="0">
                    <a:pos x="4" y="22"/>
                  </a:cxn>
                  <a:cxn ang="0">
                    <a:pos x="4" y="22"/>
                  </a:cxn>
                  <a:cxn ang="0">
                    <a:pos x="17" y="39"/>
                  </a:cxn>
                  <a:cxn ang="0">
                    <a:pos x="26" y="57"/>
                  </a:cxn>
                  <a:cxn ang="0">
                    <a:pos x="34" y="78"/>
                  </a:cxn>
                  <a:cxn ang="0">
                    <a:pos x="34" y="100"/>
                  </a:cxn>
                  <a:cxn ang="0">
                    <a:pos x="34" y="100"/>
                  </a:cxn>
                  <a:cxn ang="0">
                    <a:pos x="34" y="117"/>
                  </a:cxn>
                  <a:cxn ang="0">
                    <a:pos x="30" y="135"/>
                  </a:cxn>
                  <a:cxn ang="0">
                    <a:pos x="21" y="152"/>
                  </a:cxn>
                  <a:cxn ang="0">
                    <a:pos x="8" y="165"/>
                  </a:cxn>
                  <a:cxn ang="0">
                    <a:pos x="8" y="165"/>
                  </a:cxn>
                  <a:cxn ang="0">
                    <a:pos x="4" y="173"/>
                  </a:cxn>
                  <a:cxn ang="0">
                    <a:pos x="8" y="182"/>
                  </a:cxn>
                  <a:cxn ang="0">
                    <a:pos x="8" y="182"/>
                  </a:cxn>
                  <a:cxn ang="0">
                    <a:pos x="17" y="186"/>
                  </a:cxn>
                  <a:cxn ang="0">
                    <a:pos x="26" y="182"/>
                  </a:cxn>
                  <a:cxn ang="0">
                    <a:pos x="26" y="182"/>
                  </a:cxn>
                </a:cxnLst>
                <a:rect l="0" t="0" r="r" b="b"/>
                <a:pathLst>
                  <a:path w="60" h="186">
                    <a:moveTo>
                      <a:pt x="26" y="182"/>
                    </a:moveTo>
                    <a:lnTo>
                      <a:pt x="26" y="182"/>
                    </a:lnTo>
                    <a:lnTo>
                      <a:pt x="39" y="165"/>
                    </a:lnTo>
                    <a:lnTo>
                      <a:pt x="52" y="143"/>
                    </a:lnTo>
                    <a:lnTo>
                      <a:pt x="56" y="122"/>
                    </a:lnTo>
                    <a:lnTo>
                      <a:pt x="60" y="100"/>
                    </a:lnTo>
                    <a:lnTo>
                      <a:pt x="60" y="100"/>
                    </a:lnTo>
                    <a:lnTo>
                      <a:pt x="56" y="74"/>
                    </a:lnTo>
                    <a:lnTo>
                      <a:pt x="47" y="48"/>
                    </a:lnTo>
                    <a:lnTo>
                      <a:pt x="34" y="26"/>
                    </a:lnTo>
                    <a:lnTo>
                      <a:pt x="17" y="5"/>
                    </a:lnTo>
                    <a:lnTo>
                      <a:pt x="17" y="5"/>
                    </a:lnTo>
                    <a:lnTo>
                      <a:pt x="13" y="0"/>
                    </a:lnTo>
                    <a:lnTo>
                      <a:pt x="4" y="5"/>
                    </a:lnTo>
                    <a:lnTo>
                      <a:pt x="4" y="5"/>
                    </a:lnTo>
                    <a:lnTo>
                      <a:pt x="0" y="13"/>
                    </a:lnTo>
                    <a:lnTo>
                      <a:pt x="4" y="22"/>
                    </a:lnTo>
                    <a:lnTo>
                      <a:pt x="4" y="22"/>
                    </a:lnTo>
                    <a:lnTo>
                      <a:pt x="17" y="39"/>
                    </a:lnTo>
                    <a:lnTo>
                      <a:pt x="26" y="57"/>
                    </a:lnTo>
                    <a:lnTo>
                      <a:pt x="34" y="78"/>
                    </a:lnTo>
                    <a:lnTo>
                      <a:pt x="34" y="100"/>
                    </a:lnTo>
                    <a:lnTo>
                      <a:pt x="34" y="100"/>
                    </a:lnTo>
                    <a:lnTo>
                      <a:pt x="34" y="117"/>
                    </a:lnTo>
                    <a:lnTo>
                      <a:pt x="30" y="135"/>
                    </a:lnTo>
                    <a:lnTo>
                      <a:pt x="21" y="152"/>
                    </a:lnTo>
                    <a:lnTo>
                      <a:pt x="8" y="165"/>
                    </a:lnTo>
                    <a:lnTo>
                      <a:pt x="8" y="165"/>
                    </a:lnTo>
                    <a:lnTo>
                      <a:pt x="4" y="173"/>
                    </a:lnTo>
                    <a:lnTo>
                      <a:pt x="8" y="182"/>
                    </a:lnTo>
                    <a:lnTo>
                      <a:pt x="8" y="182"/>
                    </a:lnTo>
                    <a:lnTo>
                      <a:pt x="17" y="186"/>
                    </a:lnTo>
                    <a:lnTo>
                      <a:pt x="26" y="182"/>
                    </a:lnTo>
                    <a:lnTo>
                      <a:pt x="26" y="182"/>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grpSp>
      <p:sp>
        <p:nvSpPr>
          <p:cNvPr id="217" name="TextBox 216"/>
          <p:cNvSpPr txBox="1"/>
          <p:nvPr/>
        </p:nvSpPr>
        <p:spPr>
          <a:xfrm>
            <a:off x="2865706" y="4238098"/>
            <a:ext cx="883920" cy="246221"/>
          </a:xfrm>
          <a:prstGeom prst="rect">
            <a:avLst/>
          </a:prstGeom>
          <a:noFill/>
        </p:spPr>
        <p:txBody>
          <a:bodyPr wrap="square" lIns="91434" tIns="45717" rIns="91434" bIns="45717" rtlCol="0">
            <a:spAutoFit/>
          </a:bodyPr>
          <a:lstStyle/>
          <a:p>
            <a:pPr algn="ctr" fontAlgn="auto">
              <a:spcBef>
                <a:spcPts val="0"/>
              </a:spcBef>
              <a:spcAft>
                <a:spcPts val="0"/>
              </a:spcAft>
            </a:pPr>
            <a:r>
              <a:rPr lang="en-US" altLang="zh-CN" sz="1000" dirty="0" smtClean="0">
                <a:solidFill>
                  <a:schemeClr val="bg1"/>
                </a:solidFill>
                <a:latin typeface="Arial"/>
                <a:ea typeface="微软雅黑"/>
                <a:cs typeface="Arial" pitchFamily="34" charset="0"/>
                <a:sym typeface="Arial"/>
              </a:rPr>
              <a:t>Ad-Hoc</a:t>
            </a:r>
            <a:endParaRPr lang="zh-CN" altLang="en-US" sz="1000" dirty="0" smtClean="0">
              <a:solidFill>
                <a:schemeClr val="bg1"/>
              </a:solidFill>
              <a:latin typeface="Arial"/>
              <a:ea typeface="微软雅黑"/>
              <a:cs typeface="Arial" pitchFamily="34" charset="0"/>
              <a:sym typeface="Arial"/>
            </a:endParaRPr>
          </a:p>
        </p:txBody>
      </p:sp>
      <p:grpSp>
        <p:nvGrpSpPr>
          <p:cNvPr id="218" name="组合 101"/>
          <p:cNvGrpSpPr/>
          <p:nvPr/>
        </p:nvGrpSpPr>
        <p:grpSpPr>
          <a:xfrm>
            <a:off x="5489751" y="984382"/>
            <a:ext cx="1234440" cy="650483"/>
            <a:chOff x="756745" y="958370"/>
            <a:chExt cx="1234440" cy="650483"/>
          </a:xfrm>
        </p:grpSpPr>
        <p:pic>
          <p:nvPicPr>
            <p:cNvPr id="219" name="Picture 16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1224289" y="958370"/>
              <a:ext cx="414974" cy="411228"/>
            </a:xfrm>
            <a:prstGeom prst="rect">
              <a:avLst/>
            </a:prstGeom>
            <a:noFill/>
            <a:ln w="9525">
              <a:noFill/>
              <a:miter lim="800000"/>
              <a:headEnd/>
              <a:tailEnd/>
            </a:ln>
            <a:effectLst/>
          </p:spPr>
        </p:pic>
        <p:grpSp>
          <p:nvGrpSpPr>
            <p:cNvPr id="220" name="组合 79"/>
            <p:cNvGrpSpPr/>
            <p:nvPr/>
          </p:nvGrpSpPr>
          <p:grpSpPr>
            <a:xfrm rot="1031199">
              <a:off x="1651864" y="1006448"/>
              <a:ext cx="252028" cy="252028"/>
              <a:chOff x="1485813" y="2790145"/>
              <a:chExt cx="127212" cy="93337"/>
            </a:xfrm>
          </p:grpSpPr>
          <p:sp>
            <p:nvSpPr>
              <p:cNvPr id="222" name="Freeform 11"/>
              <p:cNvSpPr>
                <a:spLocks noChangeAspect="1"/>
              </p:cNvSpPr>
              <p:nvPr/>
            </p:nvSpPr>
            <p:spPr bwMode="auto">
              <a:xfrm rot="20741200">
                <a:off x="1583494" y="2790145"/>
                <a:ext cx="29531" cy="82443"/>
              </a:xfrm>
              <a:custGeom>
                <a:avLst/>
                <a:gdLst/>
                <a:ahLst/>
                <a:cxnLst>
                  <a:cxn ang="0">
                    <a:pos x="0" y="2"/>
                  </a:cxn>
                  <a:cxn ang="0">
                    <a:pos x="1" y="4"/>
                  </a:cxn>
                  <a:cxn ang="0">
                    <a:pos x="3" y="8"/>
                  </a:cxn>
                  <a:cxn ang="0">
                    <a:pos x="5" y="17"/>
                  </a:cxn>
                  <a:cxn ang="0">
                    <a:pos x="6" y="26"/>
                  </a:cxn>
                  <a:cxn ang="0">
                    <a:pos x="5" y="34"/>
                  </a:cxn>
                  <a:cxn ang="0">
                    <a:pos x="4" y="42"/>
                  </a:cxn>
                  <a:cxn ang="0">
                    <a:pos x="2" y="47"/>
                  </a:cxn>
                  <a:cxn ang="0">
                    <a:pos x="1" y="50"/>
                  </a:cxn>
                  <a:cxn ang="0">
                    <a:pos x="1" y="51"/>
                  </a:cxn>
                  <a:cxn ang="0">
                    <a:pos x="2" y="52"/>
                  </a:cxn>
                  <a:cxn ang="0">
                    <a:pos x="4" y="51"/>
                  </a:cxn>
                  <a:cxn ang="0">
                    <a:pos x="6" y="47"/>
                  </a:cxn>
                  <a:cxn ang="0">
                    <a:pos x="9" y="37"/>
                  </a:cxn>
                  <a:cxn ang="0">
                    <a:pos x="10" y="26"/>
                  </a:cxn>
                  <a:cxn ang="0">
                    <a:pos x="9" y="16"/>
                  </a:cxn>
                  <a:cxn ang="0">
                    <a:pos x="6" y="6"/>
                  </a:cxn>
                  <a:cxn ang="0">
                    <a:pos x="3" y="2"/>
                  </a:cxn>
                  <a:cxn ang="0">
                    <a:pos x="1" y="0"/>
                  </a:cxn>
                  <a:cxn ang="0">
                    <a:pos x="1" y="1"/>
                  </a:cxn>
                  <a:cxn ang="0">
                    <a:pos x="0" y="2"/>
                  </a:cxn>
                </a:cxnLst>
                <a:rect l="0" t="0" r="r" b="b"/>
                <a:pathLst>
                  <a:path w="11" h="52">
                    <a:moveTo>
                      <a:pt x="0" y="2"/>
                    </a:moveTo>
                    <a:cubicBezTo>
                      <a:pt x="0" y="2"/>
                      <a:pt x="1" y="3"/>
                      <a:pt x="1" y="4"/>
                    </a:cubicBezTo>
                    <a:cubicBezTo>
                      <a:pt x="2" y="6"/>
                      <a:pt x="2" y="7"/>
                      <a:pt x="3" y="8"/>
                    </a:cubicBezTo>
                    <a:cubicBezTo>
                      <a:pt x="4" y="11"/>
                      <a:pt x="4" y="14"/>
                      <a:pt x="5" y="17"/>
                    </a:cubicBezTo>
                    <a:cubicBezTo>
                      <a:pt x="5" y="20"/>
                      <a:pt x="6" y="23"/>
                      <a:pt x="6" y="26"/>
                    </a:cubicBezTo>
                    <a:cubicBezTo>
                      <a:pt x="6" y="29"/>
                      <a:pt x="6" y="31"/>
                      <a:pt x="5" y="34"/>
                    </a:cubicBezTo>
                    <a:cubicBezTo>
                      <a:pt x="5" y="37"/>
                      <a:pt x="4" y="39"/>
                      <a:pt x="4" y="42"/>
                    </a:cubicBezTo>
                    <a:cubicBezTo>
                      <a:pt x="3" y="43"/>
                      <a:pt x="3" y="45"/>
                      <a:pt x="2" y="47"/>
                    </a:cubicBezTo>
                    <a:cubicBezTo>
                      <a:pt x="1" y="49"/>
                      <a:pt x="1" y="50"/>
                      <a:pt x="1" y="50"/>
                    </a:cubicBezTo>
                    <a:cubicBezTo>
                      <a:pt x="1" y="51"/>
                      <a:pt x="1" y="51"/>
                      <a:pt x="1" y="51"/>
                    </a:cubicBezTo>
                    <a:cubicBezTo>
                      <a:pt x="2" y="52"/>
                      <a:pt x="2" y="52"/>
                      <a:pt x="2" y="52"/>
                    </a:cubicBezTo>
                    <a:cubicBezTo>
                      <a:pt x="2" y="52"/>
                      <a:pt x="3" y="51"/>
                      <a:pt x="4" y="51"/>
                    </a:cubicBezTo>
                    <a:cubicBezTo>
                      <a:pt x="4" y="50"/>
                      <a:pt x="5" y="49"/>
                      <a:pt x="6" y="47"/>
                    </a:cubicBezTo>
                    <a:cubicBezTo>
                      <a:pt x="7" y="44"/>
                      <a:pt x="9" y="41"/>
                      <a:pt x="9" y="37"/>
                    </a:cubicBezTo>
                    <a:cubicBezTo>
                      <a:pt x="10" y="33"/>
                      <a:pt x="11" y="30"/>
                      <a:pt x="10" y="26"/>
                    </a:cubicBezTo>
                    <a:cubicBezTo>
                      <a:pt x="10" y="22"/>
                      <a:pt x="10" y="19"/>
                      <a:pt x="9" y="16"/>
                    </a:cubicBezTo>
                    <a:cubicBezTo>
                      <a:pt x="9" y="12"/>
                      <a:pt x="7" y="9"/>
                      <a:pt x="6" y="6"/>
                    </a:cubicBezTo>
                    <a:cubicBezTo>
                      <a:pt x="5" y="4"/>
                      <a:pt x="4" y="3"/>
                      <a:pt x="3" y="2"/>
                    </a:cubicBezTo>
                    <a:cubicBezTo>
                      <a:pt x="3" y="1"/>
                      <a:pt x="2" y="0"/>
                      <a:pt x="1" y="0"/>
                    </a:cubicBezTo>
                    <a:cubicBezTo>
                      <a:pt x="1" y="1"/>
                      <a:pt x="1" y="1"/>
                      <a:pt x="1" y="1"/>
                    </a:cubicBezTo>
                    <a:cubicBezTo>
                      <a:pt x="0" y="1"/>
                      <a:pt x="0" y="1"/>
                      <a:pt x="0" y="2"/>
                    </a:cubicBezTo>
                    <a:close/>
                  </a:path>
                </a:pathLst>
              </a:custGeom>
              <a:solidFill>
                <a:srgbClr val="FF0000"/>
              </a:solidFill>
              <a:ln w="9525">
                <a:solidFill>
                  <a:srgbClr val="FF0000"/>
                </a:solidFill>
                <a:round/>
                <a:headEnd/>
                <a:tailEnd/>
              </a:ln>
            </p:spPr>
            <p:txBody>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23" name="Freeform 12"/>
              <p:cNvSpPr>
                <a:spLocks noChangeAspect="1"/>
              </p:cNvSpPr>
              <p:nvPr/>
            </p:nvSpPr>
            <p:spPr bwMode="auto">
              <a:xfrm rot="20741200">
                <a:off x="1534376" y="2811585"/>
                <a:ext cx="21418" cy="65107"/>
              </a:xfrm>
              <a:custGeom>
                <a:avLst/>
                <a:gdLst/>
                <a:ahLst/>
                <a:cxnLst>
                  <a:cxn ang="0">
                    <a:pos x="0" y="2"/>
                  </a:cxn>
                  <a:cxn ang="0">
                    <a:pos x="1" y="4"/>
                  </a:cxn>
                  <a:cxn ang="0">
                    <a:pos x="2" y="7"/>
                  </a:cxn>
                  <a:cxn ang="0">
                    <a:pos x="4" y="14"/>
                  </a:cxn>
                  <a:cxn ang="0">
                    <a:pos x="4" y="21"/>
                  </a:cxn>
                  <a:cxn ang="0">
                    <a:pos x="4" y="27"/>
                  </a:cxn>
                  <a:cxn ang="0">
                    <a:pos x="3" y="33"/>
                  </a:cxn>
                  <a:cxn ang="0">
                    <a:pos x="1" y="37"/>
                  </a:cxn>
                  <a:cxn ang="0">
                    <a:pos x="1" y="40"/>
                  </a:cxn>
                  <a:cxn ang="0">
                    <a:pos x="1" y="41"/>
                  </a:cxn>
                  <a:cxn ang="0">
                    <a:pos x="1" y="41"/>
                  </a:cxn>
                  <a:cxn ang="0">
                    <a:pos x="3" y="40"/>
                  </a:cxn>
                  <a:cxn ang="0">
                    <a:pos x="4" y="38"/>
                  </a:cxn>
                  <a:cxn ang="0">
                    <a:pos x="7" y="30"/>
                  </a:cxn>
                  <a:cxn ang="0">
                    <a:pos x="8" y="21"/>
                  </a:cxn>
                  <a:cxn ang="0">
                    <a:pos x="7" y="13"/>
                  </a:cxn>
                  <a:cxn ang="0">
                    <a:pos x="5" y="5"/>
                  </a:cxn>
                  <a:cxn ang="0">
                    <a:pos x="2" y="2"/>
                  </a:cxn>
                  <a:cxn ang="0">
                    <a:pos x="1" y="0"/>
                  </a:cxn>
                  <a:cxn ang="0">
                    <a:pos x="0" y="1"/>
                  </a:cxn>
                  <a:cxn ang="0">
                    <a:pos x="0" y="2"/>
                  </a:cxn>
                </a:cxnLst>
                <a:rect l="0" t="0" r="r" b="b"/>
                <a:pathLst>
                  <a:path w="8" h="41">
                    <a:moveTo>
                      <a:pt x="0" y="2"/>
                    </a:moveTo>
                    <a:cubicBezTo>
                      <a:pt x="0" y="2"/>
                      <a:pt x="0" y="3"/>
                      <a:pt x="1" y="4"/>
                    </a:cubicBezTo>
                    <a:cubicBezTo>
                      <a:pt x="1" y="5"/>
                      <a:pt x="2" y="6"/>
                      <a:pt x="2" y="7"/>
                    </a:cubicBezTo>
                    <a:cubicBezTo>
                      <a:pt x="3" y="9"/>
                      <a:pt x="3" y="12"/>
                      <a:pt x="4" y="14"/>
                    </a:cubicBezTo>
                    <a:cubicBezTo>
                      <a:pt x="4" y="16"/>
                      <a:pt x="4" y="18"/>
                      <a:pt x="4" y="21"/>
                    </a:cubicBezTo>
                    <a:cubicBezTo>
                      <a:pt x="4" y="23"/>
                      <a:pt x="4" y="25"/>
                      <a:pt x="4" y="27"/>
                    </a:cubicBezTo>
                    <a:cubicBezTo>
                      <a:pt x="4" y="29"/>
                      <a:pt x="3" y="31"/>
                      <a:pt x="3" y="33"/>
                    </a:cubicBezTo>
                    <a:cubicBezTo>
                      <a:pt x="2" y="34"/>
                      <a:pt x="2" y="36"/>
                      <a:pt x="1" y="37"/>
                    </a:cubicBezTo>
                    <a:cubicBezTo>
                      <a:pt x="1" y="39"/>
                      <a:pt x="1" y="40"/>
                      <a:pt x="1" y="40"/>
                    </a:cubicBezTo>
                    <a:cubicBezTo>
                      <a:pt x="1" y="41"/>
                      <a:pt x="1" y="41"/>
                      <a:pt x="1" y="41"/>
                    </a:cubicBezTo>
                    <a:cubicBezTo>
                      <a:pt x="1" y="41"/>
                      <a:pt x="1" y="41"/>
                      <a:pt x="1" y="41"/>
                    </a:cubicBezTo>
                    <a:cubicBezTo>
                      <a:pt x="2" y="41"/>
                      <a:pt x="2" y="41"/>
                      <a:pt x="3" y="40"/>
                    </a:cubicBezTo>
                    <a:cubicBezTo>
                      <a:pt x="3" y="40"/>
                      <a:pt x="4" y="39"/>
                      <a:pt x="4" y="38"/>
                    </a:cubicBezTo>
                    <a:cubicBezTo>
                      <a:pt x="6" y="35"/>
                      <a:pt x="7" y="32"/>
                      <a:pt x="7" y="30"/>
                    </a:cubicBezTo>
                    <a:cubicBezTo>
                      <a:pt x="8" y="27"/>
                      <a:pt x="8" y="24"/>
                      <a:pt x="8" y="21"/>
                    </a:cubicBezTo>
                    <a:cubicBezTo>
                      <a:pt x="8" y="18"/>
                      <a:pt x="8" y="15"/>
                      <a:pt x="7" y="13"/>
                    </a:cubicBezTo>
                    <a:cubicBezTo>
                      <a:pt x="7" y="10"/>
                      <a:pt x="6" y="8"/>
                      <a:pt x="5" y="5"/>
                    </a:cubicBezTo>
                    <a:cubicBezTo>
                      <a:pt x="4" y="4"/>
                      <a:pt x="3" y="2"/>
                      <a:pt x="2" y="2"/>
                    </a:cubicBezTo>
                    <a:cubicBezTo>
                      <a:pt x="2" y="1"/>
                      <a:pt x="1" y="0"/>
                      <a:pt x="1" y="0"/>
                    </a:cubicBezTo>
                    <a:cubicBezTo>
                      <a:pt x="0" y="1"/>
                      <a:pt x="0" y="1"/>
                      <a:pt x="0" y="1"/>
                    </a:cubicBezTo>
                    <a:lnTo>
                      <a:pt x="0" y="2"/>
                    </a:lnTo>
                    <a:close/>
                  </a:path>
                </a:pathLst>
              </a:custGeom>
              <a:solidFill>
                <a:srgbClr val="FF0000"/>
              </a:solidFill>
              <a:ln w="9525">
                <a:solidFill>
                  <a:srgbClr val="FF0000"/>
                </a:solidFill>
                <a:round/>
                <a:headEnd/>
                <a:tailEnd/>
              </a:ln>
            </p:spPr>
            <p:txBody>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33" name="Freeform 13"/>
              <p:cNvSpPr>
                <a:spLocks noChangeAspect="1"/>
              </p:cNvSpPr>
              <p:nvPr/>
            </p:nvSpPr>
            <p:spPr bwMode="auto">
              <a:xfrm rot="20741200">
                <a:off x="1485813" y="2834363"/>
                <a:ext cx="15901" cy="49119"/>
              </a:xfrm>
              <a:custGeom>
                <a:avLst/>
                <a:gdLst/>
                <a:ahLst/>
                <a:cxnLst>
                  <a:cxn ang="0">
                    <a:pos x="0" y="1"/>
                  </a:cxn>
                  <a:cxn ang="0">
                    <a:pos x="0" y="2"/>
                  </a:cxn>
                  <a:cxn ang="0">
                    <a:pos x="1" y="4"/>
                  </a:cxn>
                  <a:cxn ang="0">
                    <a:pos x="3" y="10"/>
                  </a:cxn>
                  <a:cxn ang="0">
                    <a:pos x="3" y="15"/>
                  </a:cxn>
                  <a:cxn ang="0">
                    <a:pos x="3" y="20"/>
                  </a:cxn>
                  <a:cxn ang="0">
                    <a:pos x="2" y="25"/>
                  </a:cxn>
                  <a:cxn ang="0">
                    <a:pos x="1" y="28"/>
                  </a:cxn>
                  <a:cxn ang="0">
                    <a:pos x="0" y="30"/>
                  </a:cxn>
                  <a:cxn ang="0">
                    <a:pos x="0" y="30"/>
                  </a:cxn>
                  <a:cxn ang="0">
                    <a:pos x="1" y="31"/>
                  </a:cxn>
                  <a:cxn ang="0">
                    <a:pos x="2" y="30"/>
                  </a:cxn>
                  <a:cxn ang="0">
                    <a:pos x="3" y="28"/>
                  </a:cxn>
                  <a:cxn ang="0">
                    <a:pos x="6" y="22"/>
                  </a:cxn>
                  <a:cxn ang="0">
                    <a:pos x="6" y="15"/>
                  </a:cxn>
                  <a:cxn ang="0">
                    <a:pos x="6" y="9"/>
                  </a:cxn>
                  <a:cxn ang="0">
                    <a:pos x="3" y="3"/>
                  </a:cxn>
                  <a:cxn ang="0">
                    <a:pos x="2" y="1"/>
                  </a:cxn>
                  <a:cxn ang="0">
                    <a:pos x="0" y="0"/>
                  </a:cxn>
                  <a:cxn ang="0">
                    <a:pos x="0" y="0"/>
                  </a:cxn>
                  <a:cxn ang="0">
                    <a:pos x="0" y="1"/>
                  </a:cxn>
                </a:cxnLst>
                <a:rect l="0" t="0" r="r" b="b"/>
                <a:pathLst>
                  <a:path w="6" h="31">
                    <a:moveTo>
                      <a:pt x="0" y="1"/>
                    </a:moveTo>
                    <a:cubicBezTo>
                      <a:pt x="0" y="1"/>
                      <a:pt x="0" y="1"/>
                      <a:pt x="0" y="2"/>
                    </a:cubicBezTo>
                    <a:cubicBezTo>
                      <a:pt x="1" y="3"/>
                      <a:pt x="1" y="4"/>
                      <a:pt x="1" y="4"/>
                    </a:cubicBezTo>
                    <a:cubicBezTo>
                      <a:pt x="2" y="6"/>
                      <a:pt x="2" y="8"/>
                      <a:pt x="3" y="10"/>
                    </a:cubicBezTo>
                    <a:cubicBezTo>
                      <a:pt x="3" y="12"/>
                      <a:pt x="3" y="13"/>
                      <a:pt x="3" y="15"/>
                    </a:cubicBezTo>
                    <a:cubicBezTo>
                      <a:pt x="3" y="17"/>
                      <a:pt x="3" y="18"/>
                      <a:pt x="3" y="20"/>
                    </a:cubicBezTo>
                    <a:cubicBezTo>
                      <a:pt x="3" y="22"/>
                      <a:pt x="2" y="23"/>
                      <a:pt x="2" y="25"/>
                    </a:cubicBezTo>
                    <a:cubicBezTo>
                      <a:pt x="2" y="25"/>
                      <a:pt x="1" y="26"/>
                      <a:pt x="1" y="28"/>
                    </a:cubicBezTo>
                    <a:cubicBezTo>
                      <a:pt x="0" y="29"/>
                      <a:pt x="0" y="29"/>
                      <a:pt x="0" y="30"/>
                    </a:cubicBezTo>
                    <a:cubicBezTo>
                      <a:pt x="0" y="30"/>
                      <a:pt x="0" y="30"/>
                      <a:pt x="0" y="30"/>
                    </a:cubicBezTo>
                    <a:cubicBezTo>
                      <a:pt x="1" y="31"/>
                      <a:pt x="1" y="31"/>
                      <a:pt x="1" y="31"/>
                    </a:cubicBezTo>
                    <a:cubicBezTo>
                      <a:pt x="1" y="31"/>
                      <a:pt x="1" y="30"/>
                      <a:pt x="2" y="30"/>
                    </a:cubicBezTo>
                    <a:cubicBezTo>
                      <a:pt x="2" y="30"/>
                      <a:pt x="3" y="29"/>
                      <a:pt x="3" y="28"/>
                    </a:cubicBezTo>
                    <a:cubicBezTo>
                      <a:pt x="4" y="26"/>
                      <a:pt x="5" y="24"/>
                      <a:pt x="6" y="22"/>
                    </a:cubicBezTo>
                    <a:cubicBezTo>
                      <a:pt x="6" y="20"/>
                      <a:pt x="6" y="17"/>
                      <a:pt x="6" y="15"/>
                    </a:cubicBezTo>
                    <a:cubicBezTo>
                      <a:pt x="6" y="13"/>
                      <a:pt x="6" y="11"/>
                      <a:pt x="6" y="9"/>
                    </a:cubicBezTo>
                    <a:cubicBezTo>
                      <a:pt x="5" y="7"/>
                      <a:pt x="4" y="5"/>
                      <a:pt x="3" y="3"/>
                    </a:cubicBezTo>
                    <a:cubicBezTo>
                      <a:pt x="3" y="2"/>
                      <a:pt x="2" y="1"/>
                      <a:pt x="2" y="1"/>
                    </a:cubicBezTo>
                    <a:cubicBezTo>
                      <a:pt x="1" y="0"/>
                      <a:pt x="1" y="0"/>
                      <a:pt x="0" y="0"/>
                    </a:cubicBezTo>
                    <a:cubicBezTo>
                      <a:pt x="0" y="0"/>
                      <a:pt x="0" y="0"/>
                      <a:pt x="0" y="0"/>
                    </a:cubicBezTo>
                    <a:lnTo>
                      <a:pt x="0" y="1"/>
                    </a:lnTo>
                    <a:close/>
                  </a:path>
                </a:pathLst>
              </a:custGeom>
              <a:solidFill>
                <a:srgbClr val="FF0000"/>
              </a:solidFill>
              <a:ln w="9525">
                <a:solidFill>
                  <a:srgbClr val="FF0000"/>
                </a:solidFill>
                <a:round/>
                <a:headEnd/>
                <a:tailEnd/>
              </a:ln>
            </p:spPr>
            <p:txBody>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sp>
          <p:nvSpPr>
            <p:cNvPr id="221" name="TextBox 220"/>
            <p:cNvSpPr txBox="1"/>
            <p:nvPr/>
          </p:nvSpPr>
          <p:spPr>
            <a:xfrm>
              <a:off x="756745" y="1362632"/>
              <a:ext cx="1234440" cy="246221"/>
            </a:xfrm>
            <a:prstGeom prst="rect">
              <a:avLst/>
            </a:prstGeom>
            <a:noFill/>
          </p:spPr>
          <p:txBody>
            <a:bodyPr wrap="square" rtlCol="0">
              <a:spAutoFit/>
            </a:bodyPr>
            <a:lstStyle/>
            <a:p>
              <a:pPr algn="ctr" fontAlgn="auto">
                <a:spcBef>
                  <a:spcPts val="0"/>
                </a:spcBef>
                <a:spcAft>
                  <a:spcPts val="0"/>
                </a:spcAft>
              </a:pPr>
              <a:r>
                <a:rPr lang="en-US" altLang="zh-CN" sz="1000" dirty="0" smtClean="0">
                  <a:solidFill>
                    <a:schemeClr val="bg1"/>
                  </a:solidFill>
                  <a:latin typeface="Arial"/>
                  <a:ea typeface="微软雅黑"/>
                  <a:cs typeface="Arial" pitchFamily="34" charset="0"/>
                  <a:sym typeface="Arial"/>
                </a:rPr>
                <a:t>Rogue </a:t>
              </a:r>
              <a:r>
                <a:rPr lang="zh-CN" altLang="en-US" sz="1000" dirty="0" smtClean="0">
                  <a:solidFill>
                    <a:schemeClr val="bg1"/>
                  </a:solidFill>
                  <a:latin typeface="Arial"/>
                  <a:ea typeface="微软雅黑"/>
                  <a:cs typeface="Arial" pitchFamily="34" charset="0"/>
                  <a:sym typeface="Arial"/>
                </a:rPr>
                <a:t>终端</a:t>
              </a:r>
            </a:p>
          </p:txBody>
        </p:sp>
      </p:grpSp>
      <p:grpSp>
        <p:nvGrpSpPr>
          <p:cNvPr id="234" name="组合 587"/>
          <p:cNvGrpSpPr/>
          <p:nvPr/>
        </p:nvGrpSpPr>
        <p:grpSpPr>
          <a:xfrm>
            <a:off x="2533353" y="1068084"/>
            <a:ext cx="398860" cy="342615"/>
            <a:chOff x="10346473" y="-1711511"/>
            <a:chExt cx="613894" cy="651867"/>
          </a:xfrm>
          <a:solidFill>
            <a:schemeClr val="bg1">
              <a:lumMod val="50000"/>
            </a:schemeClr>
          </a:solidFill>
        </p:grpSpPr>
        <p:sp>
          <p:nvSpPr>
            <p:cNvPr id="235" name="Freeform 66"/>
            <p:cNvSpPr>
              <a:spLocks/>
            </p:cNvSpPr>
            <p:nvPr/>
          </p:nvSpPr>
          <p:spPr bwMode="auto">
            <a:xfrm>
              <a:off x="10840120" y="-1711511"/>
              <a:ext cx="120247" cy="367071"/>
            </a:xfrm>
            <a:custGeom>
              <a:avLst/>
              <a:gdLst/>
              <a:ahLst/>
              <a:cxnLst>
                <a:cxn ang="0">
                  <a:pos x="2" y="102"/>
                </a:cxn>
                <a:cxn ang="0">
                  <a:pos x="2" y="102"/>
                </a:cxn>
                <a:cxn ang="0">
                  <a:pos x="10" y="92"/>
                </a:cxn>
                <a:cxn ang="0">
                  <a:pos x="16" y="82"/>
                </a:cxn>
                <a:cxn ang="0">
                  <a:pos x="20" y="70"/>
                </a:cxn>
                <a:cxn ang="0">
                  <a:pos x="22" y="58"/>
                </a:cxn>
                <a:cxn ang="0">
                  <a:pos x="22" y="58"/>
                </a:cxn>
                <a:cxn ang="0">
                  <a:pos x="20" y="46"/>
                </a:cxn>
                <a:cxn ang="0">
                  <a:pos x="16" y="34"/>
                </a:cxn>
                <a:cxn ang="0">
                  <a:pos x="10" y="24"/>
                </a:cxn>
                <a:cxn ang="0">
                  <a:pos x="2" y="14"/>
                </a:cxn>
                <a:cxn ang="0">
                  <a:pos x="2" y="14"/>
                </a:cxn>
                <a:cxn ang="0">
                  <a:pos x="2" y="10"/>
                </a:cxn>
                <a:cxn ang="0">
                  <a:pos x="0" y="8"/>
                </a:cxn>
                <a:cxn ang="0">
                  <a:pos x="2" y="4"/>
                </a:cxn>
                <a:cxn ang="0">
                  <a:pos x="2" y="2"/>
                </a:cxn>
                <a:cxn ang="0">
                  <a:pos x="2" y="2"/>
                </a:cxn>
                <a:cxn ang="0">
                  <a:pos x="6" y="0"/>
                </a:cxn>
                <a:cxn ang="0">
                  <a:pos x="8" y="0"/>
                </a:cxn>
                <a:cxn ang="0">
                  <a:pos x="12" y="0"/>
                </a:cxn>
                <a:cxn ang="0">
                  <a:pos x="14" y="2"/>
                </a:cxn>
                <a:cxn ang="0">
                  <a:pos x="14" y="2"/>
                </a:cxn>
                <a:cxn ang="0">
                  <a:pos x="24" y="14"/>
                </a:cxn>
                <a:cxn ang="0">
                  <a:pos x="32" y="28"/>
                </a:cxn>
                <a:cxn ang="0">
                  <a:pos x="36" y="42"/>
                </a:cxn>
                <a:cxn ang="0">
                  <a:pos x="38" y="58"/>
                </a:cxn>
                <a:cxn ang="0">
                  <a:pos x="36" y="72"/>
                </a:cxn>
                <a:cxn ang="0">
                  <a:pos x="32" y="88"/>
                </a:cxn>
                <a:cxn ang="0">
                  <a:pos x="24" y="100"/>
                </a:cxn>
                <a:cxn ang="0">
                  <a:pos x="14" y="114"/>
                </a:cxn>
                <a:cxn ang="0">
                  <a:pos x="14" y="114"/>
                </a:cxn>
                <a:cxn ang="0">
                  <a:pos x="12" y="116"/>
                </a:cxn>
                <a:cxn ang="0">
                  <a:pos x="8" y="116"/>
                </a:cxn>
                <a:cxn ang="0">
                  <a:pos x="6" y="116"/>
                </a:cxn>
                <a:cxn ang="0">
                  <a:pos x="2" y="114"/>
                </a:cxn>
                <a:cxn ang="0">
                  <a:pos x="2" y="114"/>
                </a:cxn>
                <a:cxn ang="0">
                  <a:pos x="2" y="110"/>
                </a:cxn>
                <a:cxn ang="0">
                  <a:pos x="0" y="108"/>
                </a:cxn>
                <a:cxn ang="0">
                  <a:pos x="2" y="104"/>
                </a:cxn>
                <a:cxn ang="0">
                  <a:pos x="2" y="102"/>
                </a:cxn>
                <a:cxn ang="0">
                  <a:pos x="2" y="102"/>
                </a:cxn>
              </a:cxnLst>
              <a:rect l="0" t="0" r="r" b="b"/>
              <a:pathLst>
                <a:path w="38" h="116">
                  <a:moveTo>
                    <a:pt x="2" y="102"/>
                  </a:moveTo>
                  <a:lnTo>
                    <a:pt x="2" y="102"/>
                  </a:lnTo>
                  <a:lnTo>
                    <a:pt x="10" y="92"/>
                  </a:lnTo>
                  <a:lnTo>
                    <a:pt x="16" y="82"/>
                  </a:lnTo>
                  <a:lnTo>
                    <a:pt x="20" y="70"/>
                  </a:lnTo>
                  <a:lnTo>
                    <a:pt x="22" y="58"/>
                  </a:lnTo>
                  <a:lnTo>
                    <a:pt x="22" y="58"/>
                  </a:lnTo>
                  <a:lnTo>
                    <a:pt x="20" y="46"/>
                  </a:lnTo>
                  <a:lnTo>
                    <a:pt x="16" y="34"/>
                  </a:lnTo>
                  <a:lnTo>
                    <a:pt x="10" y="24"/>
                  </a:lnTo>
                  <a:lnTo>
                    <a:pt x="2" y="14"/>
                  </a:lnTo>
                  <a:lnTo>
                    <a:pt x="2" y="14"/>
                  </a:lnTo>
                  <a:lnTo>
                    <a:pt x="2" y="10"/>
                  </a:lnTo>
                  <a:lnTo>
                    <a:pt x="0" y="8"/>
                  </a:lnTo>
                  <a:lnTo>
                    <a:pt x="2" y="4"/>
                  </a:lnTo>
                  <a:lnTo>
                    <a:pt x="2" y="2"/>
                  </a:lnTo>
                  <a:lnTo>
                    <a:pt x="2" y="2"/>
                  </a:lnTo>
                  <a:lnTo>
                    <a:pt x="6" y="0"/>
                  </a:lnTo>
                  <a:lnTo>
                    <a:pt x="8" y="0"/>
                  </a:lnTo>
                  <a:lnTo>
                    <a:pt x="12" y="0"/>
                  </a:lnTo>
                  <a:lnTo>
                    <a:pt x="14" y="2"/>
                  </a:lnTo>
                  <a:lnTo>
                    <a:pt x="14" y="2"/>
                  </a:lnTo>
                  <a:lnTo>
                    <a:pt x="24" y="14"/>
                  </a:lnTo>
                  <a:lnTo>
                    <a:pt x="32" y="28"/>
                  </a:lnTo>
                  <a:lnTo>
                    <a:pt x="36" y="42"/>
                  </a:lnTo>
                  <a:lnTo>
                    <a:pt x="38" y="58"/>
                  </a:lnTo>
                  <a:lnTo>
                    <a:pt x="36" y="72"/>
                  </a:lnTo>
                  <a:lnTo>
                    <a:pt x="32" y="88"/>
                  </a:lnTo>
                  <a:lnTo>
                    <a:pt x="24" y="100"/>
                  </a:lnTo>
                  <a:lnTo>
                    <a:pt x="14" y="114"/>
                  </a:lnTo>
                  <a:lnTo>
                    <a:pt x="14" y="114"/>
                  </a:lnTo>
                  <a:lnTo>
                    <a:pt x="12" y="116"/>
                  </a:lnTo>
                  <a:lnTo>
                    <a:pt x="8" y="116"/>
                  </a:lnTo>
                  <a:lnTo>
                    <a:pt x="6" y="116"/>
                  </a:lnTo>
                  <a:lnTo>
                    <a:pt x="2" y="114"/>
                  </a:lnTo>
                  <a:lnTo>
                    <a:pt x="2" y="114"/>
                  </a:lnTo>
                  <a:lnTo>
                    <a:pt x="2" y="110"/>
                  </a:lnTo>
                  <a:lnTo>
                    <a:pt x="0" y="108"/>
                  </a:lnTo>
                  <a:lnTo>
                    <a:pt x="2" y="104"/>
                  </a:lnTo>
                  <a:lnTo>
                    <a:pt x="2" y="102"/>
                  </a:lnTo>
                  <a:lnTo>
                    <a:pt x="2"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36" name="Freeform 67"/>
            <p:cNvSpPr>
              <a:spLocks/>
            </p:cNvSpPr>
            <p:nvPr/>
          </p:nvSpPr>
          <p:spPr bwMode="auto">
            <a:xfrm>
              <a:off x="10789490" y="-1660881"/>
              <a:ext cx="88603" cy="259481"/>
            </a:xfrm>
            <a:custGeom>
              <a:avLst/>
              <a:gdLst/>
              <a:ahLst/>
              <a:cxnLst>
                <a:cxn ang="0">
                  <a:pos x="2" y="68"/>
                </a:cxn>
                <a:cxn ang="0">
                  <a:pos x="2" y="68"/>
                </a:cxn>
                <a:cxn ang="0">
                  <a:pos x="6" y="62"/>
                </a:cxn>
                <a:cxn ang="0">
                  <a:pos x="10" y="56"/>
                </a:cxn>
                <a:cxn ang="0">
                  <a:pos x="12" y="48"/>
                </a:cxn>
                <a:cxn ang="0">
                  <a:pos x="12" y="42"/>
                </a:cxn>
                <a:cxn ang="0">
                  <a:pos x="12" y="34"/>
                </a:cxn>
                <a:cxn ang="0">
                  <a:pos x="10" y="28"/>
                </a:cxn>
                <a:cxn ang="0">
                  <a:pos x="6" y="20"/>
                </a:cxn>
                <a:cxn ang="0">
                  <a:pos x="2" y="14"/>
                </a:cxn>
                <a:cxn ang="0">
                  <a:pos x="2" y="14"/>
                </a:cxn>
                <a:cxn ang="0">
                  <a:pos x="0" y="12"/>
                </a:cxn>
                <a:cxn ang="0">
                  <a:pos x="0" y="8"/>
                </a:cxn>
                <a:cxn ang="0">
                  <a:pos x="0" y="6"/>
                </a:cxn>
                <a:cxn ang="0">
                  <a:pos x="2" y="4"/>
                </a:cxn>
                <a:cxn ang="0">
                  <a:pos x="2" y="4"/>
                </a:cxn>
                <a:cxn ang="0">
                  <a:pos x="4" y="2"/>
                </a:cxn>
                <a:cxn ang="0">
                  <a:pos x="8" y="0"/>
                </a:cxn>
                <a:cxn ang="0">
                  <a:pos x="10" y="2"/>
                </a:cxn>
                <a:cxn ang="0">
                  <a:pos x="12" y="4"/>
                </a:cxn>
                <a:cxn ang="0">
                  <a:pos x="12" y="4"/>
                </a:cxn>
                <a:cxn ang="0">
                  <a:pos x="20" y="12"/>
                </a:cxn>
                <a:cxn ang="0">
                  <a:pos x="24" y="22"/>
                </a:cxn>
                <a:cxn ang="0">
                  <a:pos x="28" y="32"/>
                </a:cxn>
                <a:cxn ang="0">
                  <a:pos x="28" y="42"/>
                </a:cxn>
                <a:cxn ang="0">
                  <a:pos x="28" y="52"/>
                </a:cxn>
                <a:cxn ang="0">
                  <a:pos x="24" y="62"/>
                </a:cxn>
                <a:cxn ang="0">
                  <a:pos x="20" y="72"/>
                </a:cxn>
                <a:cxn ang="0">
                  <a:pos x="12" y="80"/>
                </a:cxn>
                <a:cxn ang="0">
                  <a:pos x="12" y="80"/>
                </a:cxn>
                <a:cxn ang="0">
                  <a:pos x="10" y="82"/>
                </a:cxn>
                <a:cxn ang="0">
                  <a:pos x="8" y="82"/>
                </a:cxn>
                <a:cxn ang="0">
                  <a:pos x="4" y="82"/>
                </a:cxn>
                <a:cxn ang="0">
                  <a:pos x="2" y="80"/>
                </a:cxn>
                <a:cxn ang="0">
                  <a:pos x="2" y="80"/>
                </a:cxn>
                <a:cxn ang="0">
                  <a:pos x="0" y="78"/>
                </a:cxn>
                <a:cxn ang="0">
                  <a:pos x="0" y="74"/>
                </a:cxn>
                <a:cxn ang="0">
                  <a:pos x="0" y="72"/>
                </a:cxn>
                <a:cxn ang="0">
                  <a:pos x="2" y="68"/>
                </a:cxn>
                <a:cxn ang="0">
                  <a:pos x="2" y="68"/>
                </a:cxn>
              </a:cxnLst>
              <a:rect l="0" t="0" r="r" b="b"/>
              <a:pathLst>
                <a:path w="28" h="82">
                  <a:moveTo>
                    <a:pt x="2" y="68"/>
                  </a:moveTo>
                  <a:lnTo>
                    <a:pt x="2" y="68"/>
                  </a:lnTo>
                  <a:lnTo>
                    <a:pt x="6" y="62"/>
                  </a:lnTo>
                  <a:lnTo>
                    <a:pt x="10" y="56"/>
                  </a:lnTo>
                  <a:lnTo>
                    <a:pt x="12" y="48"/>
                  </a:lnTo>
                  <a:lnTo>
                    <a:pt x="12" y="42"/>
                  </a:lnTo>
                  <a:lnTo>
                    <a:pt x="12" y="34"/>
                  </a:lnTo>
                  <a:lnTo>
                    <a:pt x="10" y="28"/>
                  </a:lnTo>
                  <a:lnTo>
                    <a:pt x="6" y="20"/>
                  </a:lnTo>
                  <a:lnTo>
                    <a:pt x="2" y="14"/>
                  </a:lnTo>
                  <a:lnTo>
                    <a:pt x="2" y="14"/>
                  </a:lnTo>
                  <a:lnTo>
                    <a:pt x="0" y="12"/>
                  </a:lnTo>
                  <a:lnTo>
                    <a:pt x="0" y="8"/>
                  </a:lnTo>
                  <a:lnTo>
                    <a:pt x="0" y="6"/>
                  </a:lnTo>
                  <a:lnTo>
                    <a:pt x="2" y="4"/>
                  </a:lnTo>
                  <a:lnTo>
                    <a:pt x="2" y="4"/>
                  </a:lnTo>
                  <a:lnTo>
                    <a:pt x="4" y="2"/>
                  </a:lnTo>
                  <a:lnTo>
                    <a:pt x="8" y="0"/>
                  </a:lnTo>
                  <a:lnTo>
                    <a:pt x="10" y="2"/>
                  </a:lnTo>
                  <a:lnTo>
                    <a:pt x="12" y="4"/>
                  </a:lnTo>
                  <a:lnTo>
                    <a:pt x="12" y="4"/>
                  </a:lnTo>
                  <a:lnTo>
                    <a:pt x="20" y="12"/>
                  </a:lnTo>
                  <a:lnTo>
                    <a:pt x="24" y="22"/>
                  </a:lnTo>
                  <a:lnTo>
                    <a:pt x="28" y="32"/>
                  </a:lnTo>
                  <a:lnTo>
                    <a:pt x="28" y="42"/>
                  </a:lnTo>
                  <a:lnTo>
                    <a:pt x="28" y="52"/>
                  </a:lnTo>
                  <a:lnTo>
                    <a:pt x="24" y="62"/>
                  </a:lnTo>
                  <a:lnTo>
                    <a:pt x="20" y="72"/>
                  </a:lnTo>
                  <a:lnTo>
                    <a:pt x="12" y="80"/>
                  </a:lnTo>
                  <a:lnTo>
                    <a:pt x="12" y="80"/>
                  </a:lnTo>
                  <a:lnTo>
                    <a:pt x="10" y="82"/>
                  </a:lnTo>
                  <a:lnTo>
                    <a:pt x="8" y="82"/>
                  </a:lnTo>
                  <a:lnTo>
                    <a:pt x="4" y="82"/>
                  </a:lnTo>
                  <a:lnTo>
                    <a:pt x="2" y="80"/>
                  </a:lnTo>
                  <a:lnTo>
                    <a:pt x="2" y="80"/>
                  </a:lnTo>
                  <a:lnTo>
                    <a:pt x="0" y="78"/>
                  </a:lnTo>
                  <a:lnTo>
                    <a:pt x="0" y="74"/>
                  </a:lnTo>
                  <a:lnTo>
                    <a:pt x="0" y="72"/>
                  </a:lnTo>
                  <a:lnTo>
                    <a:pt x="2" y="68"/>
                  </a:lnTo>
                  <a:lnTo>
                    <a:pt x="2"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37" name="Freeform 68"/>
            <p:cNvSpPr>
              <a:spLocks/>
            </p:cNvSpPr>
            <p:nvPr/>
          </p:nvSpPr>
          <p:spPr bwMode="auto">
            <a:xfrm>
              <a:off x="10384446" y="-1711511"/>
              <a:ext cx="120247" cy="367071"/>
            </a:xfrm>
            <a:custGeom>
              <a:avLst/>
              <a:gdLst/>
              <a:ahLst/>
              <a:cxnLst>
                <a:cxn ang="0">
                  <a:pos x="34" y="14"/>
                </a:cxn>
                <a:cxn ang="0">
                  <a:pos x="34" y="14"/>
                </a:cxn>
                <a:cxn ang="0">
                  <a:pos x="26" y="24"/>
                </a:cxn>
                <a:cxn ang="0">
                  <a:pos x="22" y="34"/>
                </a:cxn>
                <a:cxn ang="0">
                  <a:pos x="18" y="46"/>
                </a:cxn>
                <a:cxn ang="0">
                  <a:pos x="16" y="58"/>
                </a:cxn>
                <a:cxn ang="0">
                  <a:pos x="16" y="58"/>
                </a:cxn>
                <a:cxn ang="0">
                  <a:pos x="18" y="70"/>
                </a:cxn>
                <a:cxn ang="0">
                  <a:pos x="22" y="82"/>
                </a:cxn>
                <a:cxn ang="0">
                  <a:pos x="26" y="92"/>
                </a:cxn>
                <a:cxn ang="0">
                  <a:pos x="34" y="102"/>
                </a:cxn>
                <a:cxn ang="0">
                  <a:pos x="34" y="102"/>
                </a:cxn>
                <a:cxn ang="0">
                  <a:pos x="36" y="104"/>
                </a:cxn>
                <a:cxn ang="0">
                  <a:pos x="38" y="108"/>
                </a:cxn>
                <a:cxn ang="0">
                  <a:pos x="36" y="110"/>
                </a:cxn>
                <a:cxn ang="0">
                  <a:pos x="34" y="114"/>
                </a:cxn>
                <a:cxn ang="0">
                  <a:pos x="34" y="114"/>
                </a:cxn>
                <a:cxn ang="0">
                  <a:pos x="32" y="116"/>
                </a:cxn>
                <a:cxn ang="0">
                  <a:pos x="30" y="116"/>
                </a:cxn>
                <a:cxn ang="0">
                  <a:pos x="26" y="116"/>
                </a:cxn>
                <a:cxn ang="0">
                  <a:pos x="24" y="114"/>
                </a:cxn>
                <a:cxn ang="0">
                  <a:pos x="24" y="114"/>
                </a:cxn>
                <a:cxn ang="0">
                  <a:pos x="14" y="100"/>
                </a:cxn>
                <a:cxn ang="0">
                  <a:pos x="6" y="88"/>
                </a:cxn>
                <a:cxn ang="0">
                  <a:pos x="2" y="72"/>
                </a:cxn>
                <a:cxn ang="0">
                  <a:pos x="0" y="58"/>
                </a:cxn>
                <a:cxn ang="0">
                  <a:pos x="2" y="42"/>
                </a:cxn>
                <a:cxn ang="0">
                  <a:pos x="6" y="28"/>
                </a:cxn>
                <a:cxn ang="0">
                  <a:pos x="14" y="14"/>
                </a:cxn>
                <a:cxn ang="0">
                  <a:pos x="24" y="2"/>
                </a:cxn>
                <a:cxn ang="0">
                  <a:pos x="24" y="2"/>
                </a:cxn>
                <a:cxn ang="0">
                  <a:pos x="26" y="0"/>
                </a:cxn>
                <a:cxn ang="0">
                  <a:pos x="30" y="0"/>
                </a:cxn>
                <a:cxn ang="0">
                  <a:pos x="32" y="0"/>
                </a:cxn>
                <a:cxn ang="0">
                  <a:pos x="34" y="2"/>
                </a:cxn>
                <a:cxn ang="0">
                  <a:pos x="34" y="2"/>
                </a:cxn>
                <a:cxn ang="0">
                  <a:pos x="36" y="4"/>
                </a:cxn>
                <a:cxn ang="0">
                  <a:pos x="38" y="8"/>
                </a:cxn>
                <a:cxn ang="0">
                  <a:pos x="36" y="10"/>
                </a:cxn>
                <a:cxn ang="0">
                  <a:pos x="34" y="14"/>
                </a:cxn>
                <a:cxn ang="0">
                  <a:pos x="34" y="14"/>
                </a:cxn>
              </a:cxnLst>
              <a:rect l="0" t="0" r="r" b="b"/>
              <a:pathLst>
                <a:path w="38" h="116">
                  <a:moveTo>
                    <a:pt x="34" y="14"/>
                  </a:moveTo>
                  <a:lnTo>
                    <a:pt x="34" y="14"/>
                  </a:lnTo>
                  <a:lnTo>
                    <a:pt x="26" y="24"/>
                  </a:lnTo>
                  <a:lnTo>
                    <a:pt x="22" y="34"/>
                  </a:lnTo>
                  <a:lnTo>
                    <a:pt x="18" y="46"/>
                  </a:lnTo>
                  <a:lnTo>
                    <a:pt x="16" y="58"/>
                  </a:lnTo>
                  <a:lnTo>
                    <a:pt x="16" y="58"/>
                  </a:lnTo>
                  <a:lnTo>
                    <a:pt x="18" y="70"/>
                  </a:lnTo>
                  <a:lnTo>
                    <a:pt x="22" y="82"/>
                  </a:lnTo>
                  <a:lnTo>
                    <a:pt x="26" y="92"/>
                  </a:lnTo>
                  <a:lnTo>
                    <a:pt x="34" y="102"/>
                  </a:lnTo>
                  <a:lnTo>
                    <a:pt x="34" y="102"/>
                  </a:lnTo>
                  <a:lnTo>
                    <a:pt x="36" y="104"/>
                  </a:lnTo>
                  <a:lnTo>
                    <a:pt x="38" y="108"/>
                  </a:lnTo>
                  <a:lnTo>
                    <a:pt x="36" y="110"/>
                  </a:lnTo>
                  <a:lnTo>
                    <a:pt x="34" y="114"/>
                  </a:lnTo>
                  <a:lnTo>
                    <a:pt x="34" y="114"/>
                  </a:lnTo>
                  <a:lnTo>
                    <a:pt x="32" y="116"/>
                  </a:lnTo>
                  <a:lnTo>
                    <a:pt x="30" y="116"/>
                  </a:lnTo>
                  <a:lnTo>
                    <a:pt x="26" y="116"/>
                  </a:lnTo>
                  <a:lnTo>
                    <a:pt x="24" y="114"/>
                  </a:lnTo>
                  <a:lnTo>
                    <a:pt x="24" y="114"/>
                  </a:lnTo>
                  <a:lnTo>
                    <a:pt x="14" y="100"/>
                  </a:lnTo>
                  <a:lnTo>
                    <a:pt x="6" y="88"/>
                  </a:lnTo>
                  <a:lnTo>
                    <a:pt x="2" y="72"/>
                  </a:lnTo>
                  <a:lnTo>
                    <a:pt x="0" y="58"/>
                  </a:lnTo>
                  <a:lnTo>
                    <a:pt x="2" y="42"/>
                  </a:lnTo>
                  <a:lnTo>
                    <a:pt x="6" y="28"/>
                  </a:lnTo>
                  <a:lnTo>
                    <a:pt x="14" y="14"/>
                  </a:lnTo>
                  <a:lnTo>
                    <a:pt x="24" y="2"/>
                  </a:lnTo>
                  <a:lnTo>
                    <a:pt x="24" y="2"/>
                  </a:lnTo>
                  <a:lnTo>
                    <a:pt x="26" y="0"/>
                  </a:lnTo>
                  <a:lnTo>
                    <a:pt x="30" y="0"/>
                  </a:lnTo>
                  <a:lnTo>
                    <a:pt x="32" y="0"/>
                  </a:lnTo>
                  <a:lnTo>
                    <a:pt x="34" y="2"/>
                  </a:lnTo>
                  <a:lnTo>
                    <a:pt x="34" y="2"/>
                  </a:lnTo>
                  <a:lnTo>
                    <a:pt x="36" y="4"/>
                  </a:lnTo>
                  <a:lnTo>
                    <a:pt x="38" y="8"/>
                  </a:lnTo>
                  <a:lnTo>
                    <a:pt x="36" y="10"/>
                  </a:lnTo>
                  <a:lnTo>
                    <a:pt x="34" y="14"/>
                  </a:lnTo>
                  <a:lnTo>
                    <a:pt x="34"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38" name="Freeform 69"/>
            <p:cNvSpPr>
              <a:spLocks/>
            </p:cNvSpPr>
            <p:nvPr/>
          </p:nvSpPr>
          <p:spPr bwMode="auto">
            <a:xfrm>
              <a:off x="10460392" y="-1660881"/>
              <a:ext cx="94932" cy="259481"/>
            </a:xfrm>
            <a:custGeom>
              <a:avLst/>
              <a:gdLst/>
              <a:ahLst/>
              <a:cxnLst>
                <a:cxn ang="0">
                  <a:pos x="28" y="14"/>
                </a:cxn>
                <a:cxn ang="0">
                  <a:pos x="28" y="14"/>
                </a:cxn>
                <a:cxn ang="0">
                  <a:pos x="24" y="20"/>
                </a:cxn>
                <a:cxn ang="0">
                  <a:pos x="20" y="28"/>
                </a:cxn>
                <a:cxn ang="0">
                  <a:pos x="18" y="34"/>
                </a:cxn>
                <a:cxn ang="0">
                  <a:pos x="16" y="42"/>
                </a:cxn>
                <a:cxn ang="0">
                  <a:pos x="18" y="48"/>
                </a:cxn>
                <a:cxn ang="0">
                  <a:pos x="20" y="56"/>
                </a:cxn>
                <a:cxn ang="0">
                  <a:pos x="24" y="62"/>
                </a:cxn>
                <a:cxn ang="0">
                  <a:pos x="28" y="68"/>
                </a:cxn>
                <a:cxn ang="0">
                  <a:pos x="28" y="68"/>
                </a:cxn>
                <a:cxn ang="0">
                  <a:pos x="30" y="72"/>
                </a:cxn>
                <a:cxn ang="0">
                  <a:pos x="30" y="74"/>
                </a:cxn>
                <a:cxn ang="0">
                  <a:pos x="30" y="78"/>
                </a:cxn>
                <a:cxn ang="0">
                  <a:pos x="28" y="80"/>
                </a:cxn>
                <a:cxn ang="0">
                  <a:pos x="28" y="80"/>
                </a:cxn>
                <a:cxn ang="0">
                  <a:pos x="26" y="82"/>
                </a:cxn>
                <a:cxn ang="0">
                  <a:pos x="22" y="82"/>
                </a:cxn>
                <a:cxn ang="0">
                  <a:pos x="20" y="82"/>
                </a:cxn>
                <a:cxn ang="0">
                  <a:pos x="16" y="80"/>
                </a:cxn>
                <a:cxn ang="0">
                  <a:pos x="16" y="80"/>
                </a:cxn>
                <a:cxn ang="0">
                  <a:pos x="10" y="72"/>
                </a:cxn>
                <a:cxn ang="0">
                  <a:pos x="4" y="62"/>
                </a:cxn>
                <a:cxn ang="0">
                  <a:pos x="2" y="52"/>
                </a:cxn>
                <a:cxn ang="0">
                  <a:pos x="0" y="42"/>
                </a:cxn>
                <a:cxn ang="0">
                  <a:pos x="2" y="32"/>
                </a:cxn>
                <a:cxn ang="0">
                  <a:pos x="4" y="22"/>
                </a:cxn>
                <a:cxn ang="0">
                  <a:pos x="10" y="12"/>
                </a:cxn>
                <a:cxn ang="0">
                  <a:pos x="16" y="4"/>
                </a:cxn>
                <a:cxn ang="0">
                  <a:pos x="16" y="4"/>
                </a:cxn>
                <a:cxn ang="0">
                  <a:pos x="20" y="2"/>
                </a:cxn>
                <a:cxn ang="0">
                  <a:pos x="22" y="0"/>
                </a:cxn>
                <a:cxn ang="0">
                  <a:pos x="26" y="2"/>
                </a:cxn>
                <a:cxn ang="0">
                  <a:pos x="28" y="4"/>
                </a:cxn>
                <a:cxn ang="0">
                  <a:pos x="28" y="4"/>
                </a:cxn>
                <a:cxn ang="0">
                  <a:pos x="30" y="6"/>
                </a:cxn>
                <a:cxn ang="0">
                  <a:pos x="30" y="8"/>
                </a:cxn>
                <a:cxn ang="0">
                  <a:pos x="30" y="12"/>
                </a:cxn>
                <a:cxn ang="0">
                  <a:pos x="28" y="14"/>
                </a:cxn>
                <a:cxn ang="0">
                  <a:pos x="28" y="14"/>
                </a:cxn>
              </a:cxnLst>
              <a:rect l="0" t="0" r="r" b="b"/>
              <a:pathLst>
                <a:path w="30" h="82">
                  <a:moveTo>
                    <a:pt x="28" y="14"/>
                  </a:moveTo>
                  <a:lnTo>
                    <a:pt x="28" y="14"/>
                  </a:lnTo>
                  <a:lnTo>
                    <a:pt x="24" y="20"/>
                  </a:lnTo>
                  <a:lnTo>
                    <a:pt x="20" y="28"/>
                  </a:lnTo>
                  <a:lnTo>
                    <a:pt x="18" y="34"/>
                  </a:lnTo>
                  <a:lnTo>
                    <a:pt x="16" y="42"/>
                  </a:lnTo>
                  <a:lnTo>
                    <a:pt x="18" y="48"/>
                  </a:lnTo>
                  <a:lnTo>
                    <a:pt x="20" y="56"/>
                  </a:lnTo>
                  <a:lnTo>
                    <a:pt x="24" y="62"/>
                  </a:lnTo>
                  <a:lnTo>
                    <a:pt x="28" y="68"/>
                  </a:lnTo>
                  <a:lnTo>
                    <a:pt x="28" y="68"/>
                  </a:lnTo>
                  <a:lnTo>
                    <a:pt x="30" y="72"/>
                  </a:lnTo>
                  <a:lnTo>
                    <a:pt x="30" y="74"/>
                  </a:lnTo>
                  <a:lnTo>
                    <a:pt x="30" y="78"/>
                  </a:lnTo>
                  <a:lnTo>
                    <a:pt x="28" y="80"/>
                  </a:lnTo>
                  <a:lnTo>
                    <a:pt x="28" y="80"/>
                  </a:lnTo>
                  <a:lnTo>
                    <a:pt x="26" y="82"/>
                  </a:lnTo>
                  <a:lnTo>
                    <a:pt x="22" y="82"/>
                  </a:lnTo>
                  <a:lnTo>
                    <a:pt x="20" y="82"/>
                  </a:lnTo>
                  <a:lnTo>
                    <a:pt x="16" y="80"/>
                  </a:lnTo>
                  <a:lnTo>
                    <a:pt x="16" y="80"/>
                  </a:lnTo>
                  <a:lnTo>
                    <a:pt x="10" y="72"/>
                  </a:lnTo>
                  <a:lnTo>
                    <a:pt x="4" y="62"/>
                  </a:lnTo>
                  <a:lnTo>
                    <a:pt x="2" y="52"/>
                  </a:lnTo>
                  <a:lnTo>
                    <a:pt x="0" y="42"/>
                  </a:lnTo>
                  <a:lnTo>
                    <a:pt x="2" y="32"/>
                  </a:lnTo>
                  <a:lnTo>
                    <a:pt x="4" y="22"/>
                  </a:lnTo>
                  <a:lnTo>
                    <a:pt x="10" y="12"/>
                  </a:lnTo>
                  <a:lnTo>
                    <a:pt x="16" y="4"/>
                  </a:lnTo>
                  <a:lnTo>
                    <a:pt x="16" y="4"/>
                  </a:lnTo>
                  <a:lnTo>
                    <a:pt x="20" y="2"/>
                  </a:lnTo>
                  <a:lnTo>
                    <a:pt x="22" y="0"/>
                  </a:lnTo>
                  <a:lnTo>
                    <a:pt x="26" y="2"/>
                  </a:lnTo>
                  <a:lnTo>
                    <a:pt x="28" y="4"/>
                  </a:lnTo>
                  <a:lnTo>
                    <a:pt x="28" y="4"/>
                  </a:lnTo>
                  <a:lnTo>
                    <a:pt x="30" y="6"/>
                  </a:lnTo>
                  <a:lnTo>
                    <a:pt x="30" y="8"/>
                  </a:lnTo>
                  <a:lnTo>
                    <a:pt x="30" y="12"/>
                  </a:lnTo>
                  <a:lnTo>
                    <a:pt x="28" y="14"/>
                  </a:lnTo>
                  <a:lnTo>
                    <a:pt x="28"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39" name="Freeform 70"/>
            <p:cNvSpPr>
              <a:spLocks noEditPoints="1"/>
            </p:cNvSpPr>
            <p:nvPr/>
          </p:nvSpPr>
          <p:spPr bwMode="auto">
            <a:xfrm>
              <a:off x="10346473" y="-1268495"/>
              <a:ext cx="601237" cy="208851"/>
            </a:xfrm>
            <a:custGeom>
              <a:avLst/>
              <a:gdLst/>
              <a:ahLst/>
              <a:cxnLst>
                <a:cxn ang="0">
                  <a:pos x="184" y="0"/>
                </a:cxn>
                <a:cxn ang="0">
                  <a:pos x="6" y="0"/>
                </a:cxn>
                <a:cxn ang="0">
                  <a:pos x="6" y="0"/>
                </a:cxn>
                <a:cxn ang="0">
                  <a:pos x="2" y="0"/>
                </a:cxn>
                <a:cxn ang="0">
                  <a:pos x="0" y="4"/>
                </a:cxn>
                <a:cxn ang="0">
                  <a:pos x="0" y="62"/>
                </a:cxn>
                <a:cxn ang="0">
                  <a:pos x="0" y="62"/>
                </a:cxn>
                <a:cxn ang="0">
                  <a:pos x="2" y="66"/>
                </a:cxn>
                <a:cxn ang="0">
                  <a:pos x="6" y="66"/>
                </a:cxn>
                <a:cxn ang="0">
                  <a:pos x="184" y="66"/>
                </a:cxn>
                <a:cxn ang="0">
                  <a:pos x="184" y="66"/>
                </a:cxn>
                <a:cxn ang="0">
                  <a:pos x="188" y="66"/>
                </a:cxn>
                <a:cxn ang="0">
                  <a:pos x="190" y="62"/>
                </a:cxn>
                <a:cxn ang="0">
                  <a:pos x="190" y="4"/>
                </a:cxn>
                <a:cxn ang="0">
                  <a:pos x="190" y="4"/>
                </a:cxn>
                <a:cxn ang="0">
                  <a:pos x="188" y="0"/>
                </a:cxn>
                <a:cxn ang="0">
                  <a:pos x="184" y="0"/>
                </a:cxn>
                <a:cxn ang="0">
                  <a:pos x="184" y="0"/>
                </a:cxn>
                <a:cxn ang="0">
                  <a:pos x="36" y="46"/>
                </a:cxn>
                <a:cxn ang="0">
                  <a:pos x="36" y="46"/>
                </a:cxn>
                <a:cxn ang="0">
                  <a:pos x="28" y="44"/>
                </a:cxn>
                <a:cxn ang="0">
                  <a:pos x="22" y="42"/>
                </a:cxn>
                <a:cxn ang="0">
                  <a:pos x="18" y="38"/>
                </a:cxn>
                <a:cxn ang="0">
                  <a:pos x="16" y="32"/>
                </a:cxn>
                <a:cxn ang="0">
                  <a:pos x="16" y="32"/>
                </a:cxn>
                <a:cxn ang="0">
                  <a:pos x="18" y="28"/>
                </a:cxn>
                <a:cxn ang="0">
                  <a:pos x="22" y="24"/>
                </a:cxn>
                <a:cxn ang="0">
                  <a:pos x="28" y="22"/>
                </a:cxn>
                <a:cxn ang="0">
                  <a:pos x="36" y="20"/>
                </a:cxn>
                <a:cxn ang="0">
                  <a:pos x="36" y="20"/>
                </a:cxn>
                <a:cxn ang="0">
                  <a:pos x="42" y="22"/>
                </a:cxn>
                <a:cxn ang="0">
                  <a:pos x="48" y="24"/>
                </a:cxn>
                <a:cxn ang="0">
                  <a:pos x="52" y="28"/>
                </a:cxn>
                <a:cxn ang="0">
                  <a:pos x="54" y="32"/>
                </a:cxn>
                <a:cxn ang="0">
                  <a:pos x="54" y="32"/>
                </a:cxn>
                <a:cxn ang="0">
                  <a:pos x="52" y="38"/>
                </a:cxn>
                <a:cxn ang="0">
                  <a:pos x="48" y="42"/>
                </a:cxn>
                <a:cxn ang="0">
                  <a:pos x="42" y="44"/>
                </a:cxn>
                <a:cxn ang="0">
                  <a:pos x="36" y="46"/>
                </a:cxn>
                <a:cxn ang="0">
                  <a:pos x="36" y="46"/>
                </a:cxn>
                <a:cxn ang="0">
                  <a:pos x="172" y="38"/>
                </a:cxn>
                <a:cxn ang="0">
                  <a:pos x="172" y="38"/>
                </a:cxn>
                <a:cxn ang="0">
                  <a:pos x="172" y="42"/>
                </a:cxn>
                <a:cxn ang="0">
                  <a:pos x="168" y="42"/>
                </a:cxn>
                <a:cxn ang="0">
                  <a:pos x="86" y="42"/>
                </a:cxn>
                <a:cxn ang="0">
                  <a:pos x="86" y="42"/>
                </a:cxn>
                <a:cxn ang="0">
                  <a:pos x="84" y="42"/>
                </a:cxn>
                <a:cxn ang="0">
                  <a:pos x="82" y="38"/>
                </a:cxn>
                <a:cxn ang="0">
                  <a:pos x="82" y="28"/>
                </a:cxn>
                <a:cxn ang="0">
                  <a:pos x="82" y="28"/>
                </a:cxn>
                <a:cxn ang="0">
                  <a:pos x="84" y="24"/>
                </a:cxn>
                <a:cxn ang="0">
                  <a:pos x="86" y="24"/>
                </a:cxn>
                <a:cxn ang="0">
                  <a:pos x="168" y="24"/>
                </a:cxn>
                <a:cxn ang="0">
                  <a:pos x="168" y="24"/>
                </a:cxn>
                <a:cxn ang="0">
                  <a:pos x="172" y="24"/>
                </a:cxn>
                <a:cxn ang="0">
                  <a:pos x="172" y="28"/>
                </a:cxn>
                <a:cxn ang="0">
                  <a:pos x="172" y="38"/>
                </a:cxn>
              </a:cxnLst>
              <a:rect l="0" t="0" r="r" b="b"/>
              <a:pathLst>
                <a:path w="190" h="66">
                  <a:moveTo>
                    <a:pt x="184" y="0"/>
                  </a:moveTo>
                  <a:lnTo>
                    <a:pt x="6" y="0"/>
                  </a:lnTo>
                  <a:lnTo>
                    <a:pt x="6" y="0"/>
                  </a:lnTo>
                  <a:lnTo>
                    <a:pt x="2" y="0"/>
                  </a:lnTo>
                  <a:lnTo>
                    <a:pt x="0" y="4"/>
                  </a:lnTo>
                  <a:lnTo>
                    <a:pt x="0" y="62"/>
                  </a:lnTo>
                  <a:lnTo>
                    <a:pt x="0" y="62"/>
                  </a:lnTo>
                  <a:lnTo>
                    <a:pt x="2" y="66"/>
                  </a:lnTo>
                  <a:lnTo>
                    <a:pt x="6" y="66"/>
                  </a:lnTo>
                  <a:lnTo>
                    <a:pt x="184" y="66"/>
                  </a:lnTo>
                  <a:lnTo>
                    <a:pt x="184" y="66"/>
                  </a:lnTo>
                  <a:lnTo>
                    <a:pt x="188" y="66"/>
                  </a:lnTo>
                  <a:lnTo>
                    <a:pt x="190" y="62"/>
                  </a:lnTo>
                  <a:lnTo>
                    <a:pt x="190" y="4"/>
                  </a:lnTo>
                  <a:lnTo>
                    <a:pt x="190" y="4"/>
                  </a:lnTo>
                  <a:lnTo>
                    <a:pt x="188" y="0"/>
                  </a:lnTo>
                  <a:lnTo>
                    <a:pt x="184" y="0"/>
                  </a:lnTo>
                  <a:lnTo>
                    <a:pt x="184" y="0"/>
                  </a:lnTo>
                  <a:close/>
                  <a:moveTo>
                    <a:pt x="36" y="46"/>
                  </a:moveTo>
                  <a:lnTo>
                    <a:pt x="36" y="46"/>
                  </a:lnTo>
                  <a:lnTo>
                    <a:pt x="28" y="44"/>
                  </a:lnTo>
                  <a:lnTo>
                    <a:pt x="22" y="42"/>
                  </a:lnTo>
                  <a:lnTo>
                    <a:pt x="18" y="38"/>
                  </a:lnTo>
                  <a:lnTo>
                    <a:pt x="16" y="32"/>
                  </a:lnTo>
                  <a:lnTo>
                    <a:pt x="16" y="32"/>
                  </a:lnTo>
                  <a:lnTo>
                    <a:pt x="18" y="28"/>
                  </a:lnTo>
                  <a:lnTo>
                    <a:pt x="22" y="24"/>
                  </a:lnTo>
                  <a:lnTo>
                    <a:pt x="28" y="22"/>
                  </a:lnTo>
                  <a:lnTo>
                    <a:pt x="36" y="20"/>
                  </a:lnTo>
                  <a:lnTo>
                    <a:pt x="36" y="20"/>
                  </a:lnTo>
                  <a:lnTo>
                    <a:pt x="42" y="22"/>
                  </a:lnTo>
                  <a:lnTo>
                    <a:pt x="48" y="24"/>
                  </a:lnTo>
                  <a:lnTo>
                    <a:pt x="52" y="28"/>
                  </a:lnTo>
                  <a:lnTo>
                    <a:pt x="54" y="32"/>
                  </a:lnTo>
                  <a:lnTo>
                    <a:pt x="54" y="32"/>
                  </a:lnTo>
                  <a:lnTo>
                    <a:pt x="52" y="38"/>
                  </a:lnTo>
                  <a:lnTo>
                    <a:pt x="48" y="42"/>
                  </a:lnTo>
                  <a:lnTo>
                    <a:pt x="42" y="44"/>
                  </a:lnTo>
                  <a:lnTo>
                    <a:pt x="36" y="46"/>
                  </a:lnTo>
                  <a:lnTo>
                    <a:pt x="36" y="46"/>
                  </a:lnTo>
                  <a:close/>
                  <a:moveTo>
                    <a:pt x="172" y="38"/>
                  </a:moveTo>
                  <a:lnTo>
                    <a:pt x="172" y="38"/>
                  </a:lnTo>
                  <a:lnTo>
                    <a:pt x="172" y="42"/>
                  </a:lnTo>
                  <a:lnTo>
                    <a:pt x="168" y="42"/>
                  </a:lnTo>
                  <a:lnTo>
                    <a:pt x="86" y="42"/>
                  </a:lnTo>
                  <a:lnTo>
                    <a:pt x="86" y="42"/>
                  </a:lnTo>
                  <a:lnTo>
                    <a:pt x="84" y="42"/>
                  </a:lnTo>
                  <a:lnTo>
                    <a:pt x="82" y="38"/>
                  </a:lnTo>
                  <a:lnTo>
                    <a:pt x="82" y="28"/>
                  </a:lnTo>
                  <a:lnTo>
                    <a:pt x="82" y="28"/>
                  </a:lnTo>
                  <a:lnTo>
                    <a:pt x="84" y="24"/>
                  </a:lnTo>
                  <a:lnTo>
                    <a:pt x="86" y="24"/>
                  </a:lnTo>
                  <a:lnTo>
                    <a:pt x="168" y="24"/>
                  </a:lnTo>
                  <a:lnTo>
                    <a:pt x="168" y="24"/>
                  </a:lnTo>
                  <a:lnTo>
                    <a:pt x="172" y="24"/>
                  </a:lnTo>
                  <a:lnTo>
                    <a:pt x="172" y="28"/>
                  </a:lnTo>
                  <a:lnTo>
                    <a:pt x="172"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40" name="Freeform 71"/>
            <p:cNvSpPr>
              <a:spLocks/>
            </p:cNvSpPr>
            <p:nvPr/>
          </p:nvSpPr>
          <p:spPr bwMode="auto">
            <a:xfrm>
              <a:off x="10637599" y="-1553291"/>
              <a:ext cx="69617" cy="259481"/>
            </a:xfrm>
            <a:custGeom>
              <a:avLst/>
              <a:gdLst/>
              <a:ahLst/>
              <a:cxnLst>
                <a:cxn ang="0">
                  <a:pos x="22" y="76"/>
                </a:cxn>
                <a:cxn ang="0">
                  <a:pos x="22" y="76"/>
                </a:cxn>
                <a:cxn ang="0">
                  <a:pos x="20" y="80"/>
                </a:cxn>
                <a:cxn ang="0">
                  <a:pos x="16" y="82"/>
                </a:cxn>
                <a:cxn ang="0">
                  <a:pos x="4" y="82"/>
                </a:cxn>
                <a:cxn ang="0">
                  <a:pos x="4" y="82"/>
                </a:cxn>
                <a:cxn ang="0">
                  <a:pos x="2" y="80"/>
                </a:cxn>
                <a:cxn ang="0">
                  <a:pos x="0" y="76"/>
                </a:cxn>
                <a:cxn ang="0">
                  <a:pos x="0" y="4"/>
                </a:cxn>
                <a:cxn ang="0">
                  <a:pos x="0" y="4"/>
                </a:cxn>
                <a:cxn ang="0">
                  <a:pos x="2" y="2"/>
                </a:cxn>
                <a:cxn ang="0">
                  <a:pos x="4" y="0"/>
                </a:cxn>
                <a:cxn ang="0">
                  <a:pos x="16" y="0"/>
                </a:cxn>
                <a:cxn ang="0">
                  <a:pos x="16" y="0"/>
                </a:cxn>
                <a:cxn ang="0">
                  <a:pos x="20" y="2"/>
                </a:cxn>
                <a:cxn ang="0">
                  <a:pos x="22" y="4"/>
                </a:cxn>
                <a:cxn ang="0">
                  <a:pos x="22" y="76"/>
                </a:cxn>
              </a:cxnLst>
              <a:rect l="0" t="0" r="r" b="b"/>
              <a:pathLst>
                <a:path w="22" h="82">
                  <a:moveTo>
                    <a:pt x="22" y="76"/>
                  </a:moveTo>
                  <a:lnTo>
                    <a:pt x="22" y="76"/>
                  </a:lnTo>
                  <a:lnTo>
                    <a:pt x="20" y="80"/>
                  </a:lnTo>
                  <a:lnTo>
                    <a:pt x="16" y="82"/>
                  </a:lnTo>
                  <a:lnTo>
                    <a:pt x="4" y="82"/>
                  </a:lnTo>
                  <a:lnTo>
                    <a:pt x="4" y="82"/>
                  </a:lnTo>
                  <a:lnTo>
                    <a:pt x="2" y="80"/>
                  </a:lnTo>
                  <a:lnTo>
                    <a:pt x="0" y="76"/>
                  </a:lnTo>
                  <a:lnTo>
                    <a:pt x="0" y="4"/>
                  </a:lnTo>
                  <a:lnTo>
                    <a:pt x="0" y="4"/>
                  </a:lnTo>
                  <a:lnTo>
                    <a:pt x="2" y="2"/>
                  </a:lnTo>
                  <a:lnTo>
                    <a:pt x="4" y="0"/>
                  </a:lnTo>
                  <a:lnTo>
                    <a:pt x="16" y="0"/>
                  </a:lnTo>
                  <a:lnTo>
                    <a:pt x="16" y="0"/>
                  </a:lnTo>
                  <a:lnTo>
                    <a:pt x="20" y="2"/>
                  </a:lnTo>
                  <a:lnTo>
                    <a:pt x="22" y="4"/>
                  </a:lnTo>
                  <a:lnTo>
                    <a:pt x="22"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sp>
        <p:nvSpPr>
          <p:cNvPr id="241" name="TextBox 240"/>
          <p:cNvSpPr txBox="1"/>
          <p:nvPr/>
        </p:nvSpPr>
        <p:spPr>
          <a:xfrm>
            <a:off x="2303227" y="1367160"/>
            <a:ext cx="883920" cy="246221"/>
          </a:xfrm>
          <a:prstGeom prst="rect">
            <a:avLst/>
          </a:prstGeom>
          <a:noFill/>
        </p:spPr>
        <p:txBody>
          <a:bodyPr wrap="square" lIns="91434" tIns="45717" rIns="91434" bIns="45717" rtlCol="0">
            <a:spAutoFit/>
          </a:bodyPr>
          <a:lstStyle/>
          <a:p>
            <a:pPr algn="ctr" fontAlgn="auto">
              <a:spcBef>
                <a:spcPts val="0"/>
              </a:spcBef>
              <a:spcAft>
                <a:spcPts val="0"/>
              </a:spcAft>
            </a:pPr>
            <a:r>
              <a:rPr lang="en-US" altLang="zh-CN" sz="1000" dirty="0" smtClean="0">
                <a:solidFill>
                  <a:schemeClr val="bg1"/>
                </a:solidFill>
                <a:latin typeface="Arial"/>
                <a:ea typeface="微软雅黑"/>
                <a:cs typeface="Arial" pitchFamily="34" charset="0"/>
                <a:sym typeface="Arial"/>
              </a:rPr>
              <a:t>Rogue AP</a:t>
            </a:r>
            <a:endParaRPr lang="zh-CN" altLang="en-US" sz="1000" dirty="0" smtClean="0">
              <a:solidFill>
                <a:schemeClr val="bg1"/>
              </a:solidFill>
              <a:latin typeface="Arial"/>
              <a:ea typeface="微软雅黑"/>
              <a:cs typeface="Arial" pitchFamily="34" charset="0"/>
              <a:sym typeface="Arial"/>
            </a:endParaRPr>
          </a:p>
        </p:txBody>
      </p:sp>
      <p:cxnSp>
        <p:nvCxnSpPr>
          <p:cNvPr id="243" name="直接连接符 242"/>
          <p:cNvCxnSpPr/>
          <p:nvPr/>
        </p:nvCxnSpPr>
        <p:spPr bwMode="auto">
          <a:xfrm>
            <a:off x="4051393" y="1483659"/>
            <a:ext cx="204843" cy="806234"/>
          </a:xfrm>
          <a:prstGeom prst="line">
            <a:avLst/>
          </a:prstGeom>
          <a:noFill/>
          <a:ln w="19050">
            <a:solidFill>
              <a:schemeClr val="accent2">
                <a:lumMod val="75000"/>
              </a:schemeClr>
            </a:solidFill>
            <a:prstDash val="sysDot"/>
            <a:headEnd type="arrow"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244" name="图片 243" descr="图片1.png"/>
          <p:cNvPicPr>
            <a:picLocks noChangeAspect="1"/>
          </p:cNvPicPr>
          <p:nvPr/>
        </p:nvPicPr>
        <p:blipFill>
          <a:blip r:embed="rId4" cstate="email"/>
          <a:stretch>
            <a:fillRect/>
          </a:stretch>
        </p:blipFill>
        <p:spPr>
          <a:xfrm>
            <a:off x="3838342" y="2406023"/>
            <a:ext cx="466592" cy="369767"/>
          </a:xfrm>
          <a:prstGeom prst="rect">
            <a:avLst/>
          </a:prstGeom>
          <a:ln>
            <a:noFill/>
          </a:ln>
          <a:effectLst>
            <a:outerShdw blurRad="292100" dist="139700" dir="2700000" algn="tl" rotWithShape="0">
              <a:srgbClr val="333333">
                <a:alpha val="65000"/>
              </a:srgbClr>
            </a:outerShdw>
          </a:effectLst>
        </p:spPr>
      </p:pic>
      <p:sp>
        <p:nvSpPr>
          <p:cNvPr id="246" name="TextBox 245"/>
          <p:cNvSpPr txBox="1"/>
          <p:nvPr/>
        </p:nvSpPr>
        <p:spPr>
          <a:xfrm>
            <a:off x="3377505" y="2855621"/>
            <a:ext cx="1374937" cy="246215"/>
          </a:xfrm>
          <a:prstGeom prst="rect">
            <a:avLst/>
          </a:prstGeom>
          <a:noFill/>
        </p:spPr>
        <p:txBody>
          <a:bodyPr wrap="square" lIns="91434" tIns="45717" rIns="91434" bIns="45717" rtlCol="0">
            <a:spAutoFit/>
          </a:bodyPr>
          <a:lstStyle/>
          <a:p>
            <a:pPr algn="ctr" fontAlgn="auto">
              <a:spcBef>
                <a:spcPts val="0"/>
              </a:spcBef>
              <a:spcAft>
                <a:spcPts val="0"/>
              </a:spcAft>
            </a:pPr>
            <a:r>
              <a:rPr lang="zh-CN" altLang="en-US" sz="1000" b="1" dirty="0" smtClean="0">
                <a:solidFill>
                  <a:schemeClr val="bg1"/>
                </a:solidFill>
                <a:latin typeface="Arial"/>
                <a:ea typeface="微软雅黑"/>
                <a:cs typeface="Arial" pitchFamily="34" charset="0"/>
                <a:sym typeface="Arial"/>
              </a:rPr>
              <a:t>监听无线报文</a:t>
            </a:r>
            <a:endParaRPr lang="zh-CN" altLang="en-US" sz="1000" b="1" dirty="0">
              <a:solidFill>
                <a:schemeClr val="bg1"/>
              </a:solidFill>
              <a:latin typeface="Arial"/>
              <a:ea typeface="微软雅黑"/>
              <a:cs typeface="Arial" pitchFamily="34" charset="0"/>
              <a:sym typeface="Arial"/>
            </a:endParaRPr>
          </a:p>
        </p:txBody>
      </p:sp>
      <p:sp>
        <p:nvSpPr>
          <p:cNvPr id="249" name="圆角矩形 248"/>
          <p:cNvSpPr/>
          <p:nvPr/>
        </p:nvSpPr>
        <p:spPr bwMode="auto">
          <a:xfrm>
            <a:off x="349163" y="1143166"/>
            <a:ext cx="2038669" cy="1179548"/>
          </a:xfrm>
          <a:prstGeom prst="roundRect">
            <a:avLst>
              <a:gd name="adj" fmla="val 7971"/>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marL="173026" indent="-173026" fontAlgn="auto">
              <a:lnSpc>
                <a:spcPct val="150000"/>
              </a:lnSpc>
              <a:spcBef>
                <a:spcPts val="0"/>
              </a:spcBef>
              <a:spcAft>
                <a:spcPts val="0"/>
              </a:spcAft>
              <a:buClr>
                <a:srgbClr val="C00000"/>
              </a:buClr>
              <a:buSzPct val="70000"/>
              <a:buFont typeface="Wingdings" pitchFamily="2" charset="2"/>
              <a:buChar char="n"/>
            </a:pPr>
            <a:r>
              <a:rPr lang="zh-CN" altLang="zh-CN" sz="1000" dirty="0" smtClean="0">
                <a:solidFill>
                  <a:srgbClr val="000000"/>
                </a:solidFill>
                <a:latin typeface="Arial"/>
                <a:ea typeface="微软雅黑"/>
                <a:cs typeface="Arial" pitchFamily="34" charset="0"/>
                <a:sym typeface="Arial"/>
              </a:rPr>
              <a:t>使用</a:t>
            </a:r>
            <a:r>
              <a:rPr lang="en-US" altLang="zh-CN" sz="1000" dirty="0" smtClean="0">
                <a:solidFill>
                  <a:srgbClr val="000000"/>
                </a:solidFill>
                <a:latin typeface="Arial"/>
                <a:ea typeface="微软雅黑"/>
                <a:cs typeface="Arial" pitchFamily="34" charset="0"/>
                <a:sym typeface="Arial"/>
              </a:rPr>
              <a:t>Rogue AP MAC</a:t>
            </a:r>
            <a:r>
              <a:rPr lang="zh-CN" altLang="zh-CN" sz="1000" dirty="0" smtClean="0">
                <a:solidFill>
                  <a:srgbClr val="000000"/>
                </a:solidFill>
                <a:latin typeface="Arial"/>
                <a:ea typeface="微软雅黑"/>
                <a:cs typeface="Arial" pitchFamily="34" charset="0"/>
                <a:sym typeface="Arial"/>
              </a:rPr>
              <a:t>地址发送假广播解除认证帧、以及单播解除认证帧</a:t>
            </a:r>
            <a:r>
              <a:rPr lang="zh-CN" altLang="en-US" sz="1000" dirty="0" smtClean="0">
                <a:solidFill>
                  <a:srgbClr val="000000"/>
                </a:solidFill>
                <a:latin typeface="Arial"/>
                <a:ea typeface="微软雅黑"/>
                <a:cs typeface="Arial" pitchFamily="34" charset="0"/>
                <a:sym typeface="Arial"/>
              </a:rPr>
              <a:t>，阻止</a:t>
            </a:r>
            <a:r>
              <a:rPr lang="zh-CN" altLang="zh-CN" sz="1000" dirty="0" smtClean="0">
                <a:solidFill>
                  <a:srgbClr val="000000"/>
                </a:solidFill>
                <a:latin typeface="Arial"/>
                <a:ea typeface="微软雅黑"/>
                <a:cs typeface="Arial" pitchFamily="34" charset="0"/>
                <a:sym typeface="Arial"/>
              </a:rPr>
              <a:t>无线用户和</a:t>
            </a:r>
            <a:r>
              <a:rPr lang="en-US" altLang="zh-CN" sz="1000" dirty="0" smtClean="0">
                <a:solidFill>
                  <a:srgbClr val="000000"/>
                </a:solidFill>
                <a:latin typeface="Arial"/>
                <a:ea typeface="微软雅黑"/>
                <a:cs typeface="Arial" pitchFamily="34" charset="0"/>
                <a:sym typeface="Arial"/>
              </a:rPr>
              <a:t>Rogue AP</a:t>
            </a:r>
            <a:r>
              <a:rPr lang="zh-CN" altLang="zh-CN" sz="1000" dirty="0" smtClean="0">
                <a:solidFill>
                  <a:srgbClr val="000000"/>
                </a:solidFill>
                <a:latin typeface="Arial"/>
                <a:ea typeface="微软雅黑"/>
                <a:cs typeface="Arial" pitchFamily="34" charset="0"/>
                <a:sym typeface="Arial"/>
              </a:rPr>
              <a:t>建立链接</a:t>
            </a:r>
            <a:endParaRPr lang="zh-CN" altLang="zh-CN" sz="1000" i="1" dirty="0" smtClean="0">
              <a:solidFill>
                <a:srgbClr val="000000"/>
              </a:solidFill>
              <a:latin typeface="Arial"/>
              <a:ea typeface="微软雅黑"/>
              <a:cs typeface="Arial" pitchFamily="34" charset="0"/>
              <a:sym typeface="Arial"/>
            </a:endParaRPr>
          </a:p>
          <a:p>
            <a:pPr>
              <a:lnSpc>
                <a:spcPct val="150000"/>
              </a:lnSpc>
              <a:buClr>
                <a:srgbClr val="C00000"/>
              </a:buClr>
              <a:buSzPct val="70000"/>
              <a:buFont typeface="Wingdings" pitchFamily="2" charset="2"/>
              <a:buChar char="n"/>
            </a:pPr>
            <a:endParaRPr lang="zh-CN" altLang="en-US" sz="1200" dirty="0" smtClean="0">
              <a:solidFill>
                <a:srgbClr val="000000"/>
              </a:solidFill>
              <a:latin typeface="Arial"/>
              <a:ea typeface="微软雅黑"/>
              <a:cs typeface="Arial" pitchFamily="34" charset="0"/>
              <a:sym typeface="Arial"/>
            </a:endParaRPr>
          </a:p>
        </p:txBody>
      </p:sp>
      <p:sp>
        <p:nvSpPr>
          <p:cNvPr id="253" name="矩形 252"/>
          <p:cNvSpPr/>
          <p:nvPr/>
        </p:nvSpPr>
        <p:spPr>
          <a:xfrm>
            <a:off x="335584" y="922919"/>
            <a:ext cx="2049118" cy="276993"/>
          </a:xfrm>
          <a:prstGeom prst="rect">
            <a:avLst/>
          </a:prstGeom>
          <a:solidFill>
            <a:srgbClr val="C00000"/>
          </a:solidFill>
        </p:spPr>
        <p:txBody>
          <a:bodyPr wrap="square" lIns="91434" tIns="45717" rIns="91434" bIns="45717" anchor="ctr">
            <a:spAutoFit/>
          </a:bodyPr>
          <a:lstStyle/>
          <a:p>
            <a:pPr fontAlgn="auto">
              <a:spcBef>
                <a:spcPts val="0"/>
              </a:spcBef>
              <a:spcAft>
                <a:spcPts val="0"/>
              </a:spcAft>
            </a:pPr>
            <a:r>
              <a:rPr lang="zh-CN" altLang="en-US" sz="1200" b="1" dirty="0" smtClean="0">
                <a:solidFill>
                  <a:srgbClr val="FFFFFF"/>
                </a:solidFill>
                <a:latin typeface="Arial"/>
                <a:ea typeface="微软雅黑"/>
                <a:cs typeface="Arial" pitchFamily="34" charset="0"/>
                <a:sym typeface="Arial"/>
              </a:rPr>
              <a:t>非法</a:t>
            </a:r>
            <a:r>
              <a:rPr lang="en-US" altLang="zh-CN" sz="1200" b="1" dirty="0" smtClean="0">
                <a:solidFill>
                  <a:srgbClr val="FFFFFF"/>
                </a:solidFill>
                <a:latin typeface="Arial"/>
                <a:ea typeface="微软雅黑"/>
                <a:cs typeface="Arial" pitchFamily="34" charset="0"/>
                <a:sym typeface="Arial"/>
              </a:rPr>
              <a:t>AP</a:t>
            </a:r>
            <a:r>
              <a:rPr lang="zh-CN" altLang="en-US" sz="1200" b="1" dirty="0" smtClean="0">
                <a:solidFill>
                  <a:srgbClr val="FFFFFF"/>
                </a:solidFill>
                <a:latin typeface="Arial"/>
                <a:ea typeface="微软雅黑"/>
                <a:cs typeface="Arial" pitchFamily="34" charset="0"/>
                <a:sym typeface="Arial"/>
              </a:rPr>
              <a:t>识别反制</a:t>
            </a:r>
          </a:p>
        </p:txBody>
      </p:sp>
      <p:sp>
        <p:nvSpPr>
          <p:cNvPr id="254" name="圆角矩形 253"/>
          <p:cNvSpPr/>
          <p:nvPr/>
        </p:nvSpPr>
        <p:spPr bwMode="auto">
          <a:xfrm>
            <a:off x="356818" y="3200680"/>
            <a:ext cx="1989833" cy="1266573"/>
          </a:xfrm>
          <a:prstGeom prst="roundRect">
            <a:avLst>
              <a:gd name="adj" fmla="val 7971"/>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marL="173026" indent="-173026" fontAlgn="auto">
              <a:lnSpc>
                <a:spcPct val="150000"/>
              </a:lnSpc>
              <a:spcBef>
                <a:spcPts val="0"/>
              </a:spcBef>
              <a:spcAft>
                <a:spcPts val="0"/>
              </a:spcAft>
              <a:buClr>
                <a:srgbClr val="C00000"/>
              </a:buClr>
              <a:buSzPct val="70000"/>
              <a:buFont typeface="Wingdings" pitchFamily="2" charset="2"/>
              <a:buChar char="n"/>
            </a:pPr>
            <a:endParaRPr lang="en-US" altLang="zh-CN" sz="1000" dirty="0" smtClean="0">
              <a:solidFill>
                <a:srgbClr val="000000"/>
              </a:solidFill>
              <a:latin typeface="Arial"/>
              <a:ea typeface="微软雅黑"/>
              <a:cs typeface="Arial" pitchFamily="34" charset="0"/>
              <a:sym typeface="Arial"/>
            </a:endParaRPr>
          </a:p>
          <a:p>
            <a:pPr marL="173026" indent="-173026" fontAlgn="auto">
              <a:lnSpc>
                <a:spcPct val="150000"/>
              </a:lnSpc>
              <a:spcBef>
                <a:spcPts val="0"/>
              </a:spcBef>
              <a:spcAft>
                <a:spcPts val="0"/>
              </a:spcAft>
              <a:buClr>
                <a:srgbClr val="C00000"/>
              </a:buClr>
              <a:buSzPct val="70000"/>
              <a:buFont typeface="Wingdings" pitchFamily="2" charset="2"/>
              <a:buChar char="n"/>
            </a:pPr>
            <a:r>
              <a:rPr lang="zh-CN" altLang="en-US" sz="1000" dirty="0" smtClean="0">
                <a:solidFill>
                  <a:srgbClr val="000000"/>
                </a:solidFill>
                <a:latin typeface="Arial"/>
                <a:ea typeface="微软雅黑"/>
                <a:cs typeface="Arial" pitchFamily="34" charset="0"/>
                <a:sym typeface="Arial"/>
              </a:rPr>
              <a:t>使用</a:t>
            </a:r>
            <a:r>
              <a:rPr lang="en-US" altLang="zh-CN" sz="1000" dirty="0" smtClean="0">
                <a:solidFill>
                  <a:srgbClr val="000000"/>
                </a:solidFill>
                <a:latin typeface="Arial"/>
                <a:ea typeface="微软雅黑"/>
                <a:cs typeface="Arial" pitchFamily="34" charset="0"/>
                <a:sym typeface="Arial"/>
              </a:rPr>
              <a:t>Ad-Hoc</a:t>
            </a:r>
            <a:r>
              <a:rPr lang="zh-CN" altLang="en-US" sz="1000" dirty="0" smtClean="0">
                <a:solidFill>
                  <a:srgbClr val="000000"/>
                </a:solidFill>
                <a:latin typeface="Arial"/>
                <a:ea typeface="微软雅黑"/>
                <a:cs typeface="Arial" pitchFamily="34" charset="0"/>
                <a:sym typeface="Arial"/>
              </a:rPr>
              <a:t>的</a:t>
            </a:r>
            <a:r>
              <a:rPr lang="en-US" altLang="zh-CN" sz="1000" dirty="0" smtClean="0">
                <a:solidFill>
                  <a:srgbClr val="000000"/>
                </a:solidFill>
                <a:latin typeface="Arial"/>
                <a:ea typeface="微软雅黑"/>
                <a:cs typeface="Arial" pitchFamily="34" charset="0"/>
                <a:sym typeface="Arial"/>
              </a:rPr>
              <a:t>BSSID</a:t>
            </a:r>
            <a:r>
              <a:rPr lang="zh-CN" altLang="en-US" sz="1000" dirty="0" smtClean="0">
                <a:solidFill>
                  <a:srgbClr val="000000"/>
                </a:solidFill>
                <a:latin typeface="Arial"/>
                <a:ea typeface="微软雅黑"/>
                <a:cs typeface="Arial" pitchFamily="34" charset="0"/>
                <a:sym typeface="Arial"/>
              </a:rPr>
              <a:t>、</a:t>
            </a:r>
            <a:r>
              <a:rPr lang="en-US" altLang="zh-CN" sz="1000" dirty="0" smtClean="0">
                <a:solidFill>
                  <a:srgbClr val="000000"/>
                </a:solidFill>
                <a:latin typeface="Arial"/>
                <a:ea typeface="微软雅黑"/>
                <a:cs typeface="Arial" pitchFamily="34" charset="0"/>
                <a:sym typeface="Arial"/>
              </a:rPr>
              <a:t>MAC</a:t>
            </a:r>
            <a:r>
              <a:rPr lang="zh-CN" altLang="en-US" sz="1000" dirty="0" smtClean="0">
                <a:solidFill>
                  <a:srgbClr val="000000"/>
                </a:solidFill>
                <a:latin typeface="Arial"/>
                <a:ea typeface="微软雅黑"/>
                <a:cs typeface="Arial" pitchFamily="34" charset="0"/>
                <a:sym typeface="Arial"/>
              </a:rPr>
              <a:t>地址发送假的单播解除认证帧进行反制，阻止</a:t>
            </a:r>
            <a:r>
              <a:rPr lang="en-US" altLang="zh-CN" sz="1000" dirty="0" smtClean="0">
                <a:solidFill>
                  <a:srgbClr val="000000"/>
                </a:solidFill>
                <a:latin typeface="Arial"/>
                <a:ea typeface="微软雅黑"/>
                <a:cs typeface="Arial" pitchFamily="34" charset="0"/>
                <a:sym typeface="Arial"/>
              </a:rPr>
              <a:t>Ad-Hoc</a:t>
            </a:r>
            <a:r>
              <a:rPr lang="zh-CN" altLang="en-US" sz="1000" dirty="0" smtClean="0">
                <a:solidFill>
                  <a:srgbClr val="000000"/>
                </a:solidFill>
                <a:latin typeface="Arial"/>
                <a:ea typeface="微软雅黑"/>
                <a:cs typeface="Arial" pitchFamily="34" charset="0"/>
                <a:sym typeface="Arial"/>
              </a:rPr>
              <a:t>链接的建立</a:t>
            </a:r>
            <a:endParaRPr lang="en-US" altLang="zh-CN" sz="1000" dirty="0" smtClean="0">
              <a:solidFill>
                <a:srgbClr val="000000"/>
              </a:solidFill>
              <a:latin typeface="Arial"/>
              <a:ea typeface="微软雅黑"/>
              <a:cs typeface="Arial" pitchFamily="34" charset="0"/>
              <a:sym typeface="Arial"/>
            </a:endParaRPr>
          </a:p>
          <a:p>
            <a:pPr>
              <a:lnSpc>
                <a:spcPct val="150000"/>
              </a:lnSpc>
              <a:buClr>
                <a:srgbClr val="C00000"/>
              </a:buClr>
              <a:buSzPct val="70000"/>
              <a:buFont typeface="Wingdings" pitchFamily="2" charset="2"/>
              <a:buChar char="n"/>
            </a:pPr>
            <a:endParaRPr lang="zh-CN" altLang="en-US" sz="1200" dirty="0" smtClean="0">
              <a:solidFill>
                <a:srgbClr val="000000"/>
              </a:solidFill>
              <a:latin typeface="Arial"/>
              <a:ea typeface="微软雅黑"/>
              <a:cs typeface="Arial" pitchFamily="34" charset="0"/>
              <a:sym typeface="Arial"/>
            </a:endParaRPr>
          </a:p>
        </p:txBody>
      </p:sp>
      <p:sp>
        <p:nvSpPr>
          <p:cNvPr id="255" name="矩形 254"/>
          <p:cNvSpPr/>
          <p:nvPr/>
        </p:nvSpPr>
        <p:spPr>
          <a:xfrm>
            <a:off x="366150" y="3208419"/>
            <a:ext cx="2000030" cy="307771"/>
          </a:xfrm>
          <a:prstGeom prst="rect">
            <a:avLst/>
          </a:prstGeom>
          <a:solidFill>
            <a:srgbClr val="C00000"/>
          </a:solidFill>
        </p:spPr>
        <p:txBody>
          <a:bodyPr wrap="square" lIns="91434" tIns="45717" rIns="91434" bIns="45717">
            <a:spAutoFit/>
          </a:bodyPr>
          <a:lstStyle/>
          <a:p>
            <a:pPr fontAlgn="auto">
              <a:spcBef>
                <a:spcPts val="0"/>
              </a:spcBef>
              <a:spcAft>
                <a:spcPts val="0"/>
              </a:spcAft>
            </a:pPr>
            <a:r>
              <a:rPr lang="zh-CN" altLang="en-US" sz="1400" b="1" dirty="0" smtClean="0">
                <a:solidFill>
                  <a:srgbClr val="FFFFFF"/>
                </a:solidFill>
                <a:latin typeface="Arial"/>
                <a:ea typeface="微软雅黑"/>
                <a:cs typeface="Arial" pitchFamily="34" charset="0"/>
                <a:sym typeface="Arial"/>
              </a:rPr>
              <a:t> </a:t>
            </a:r>
            <a:r>
              <a:rPr lang="en-US" altLang="zh-CN" sz="1200" b="1" dirty="0" smtClean="0">
                <a:solidFill>
                  <a:srgbClr val="FFFFFF"/>
                </a:solidFill>
                <a:latin typeface="Arial"/>
                <a:ea typeface="微软雅黑"/>
                <a:cs typeface="Arial" pitchFamily="34" charset="0"/>
                <a:sym typeface="Arial"/>
              </a:rPr>
              <a:t>Ad-Hoc</a:t>
            </a:r>
            <a:r>
              <a:rPr lang="zh-CN" altLang="en-US" sz="1200" b="1" dirty="0" smtClean="0">
                <a:solidFill>
                  <a:srgbClr val="FFFFFF"/>
                </a:solidFill>
                <a:latin typeface="Arial"/>
                <a:ea typeface="微软雅黑"/>
                <a:cs typeface="Arial" pitchFamily="34" charset="0"/>
                <a:sym typeface="Arial"/>
              </a:rPr>
              <a:t>网络识别反制</a:t>
            </a:r>
          </a:p>
        </p:txBody>
      </p:sp>
      <p:grpSp>
        <p:nvGrpSpPr>
          <p:cNvPr id="256" name="组合 98"/>
          <p:cNvGrpSpPr/>
          <p:nvPr/>
        </p:nvGrpSpPr>
        <p:grpSpPr>
          <a:xfrm>
            <a:off x="6787721" y="999185"/>
            <a:ext cx="1927860" cy="1327735"/>
            <a:chOff x="5387279" y="617800"/>
            <a:chExt cx="1962000" cy="1492430"/>
          </a:xfrm>
          <a:solidFill>
            <a:schemeClr val="bg1"/>
          </a:solidFill>
        </p:grpSpPr>
        <p:sp>
          <p:nvSpPr>
            <p:cNvPr id="260" name="圆角矩形 259"/>
            <p:cNvSpPr/>
            <p:nvPr/>
          </p:nvSpPr>
          <p:spPr bwMode="auto">
            <a:xfrm>
              <a:off x="5402179" y="617800"/>
              <a:ext cx="1937084" cy="1492430"/>
            </a:xfrm>
            <a:prstGeom prst="roundRect">
              <a:avLst>
                <a:gd name="adj" fmla="val 7971"/>
              </a:avLst>
            </a:prstGeom>
            <a:grp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nSpc>
                  <a:spcPct val="150000"/>
                </a:lnSpc>
                <a:buClr>
                  <a:srgbClr val="C00000"/>
                </a:buClr>
                <a:buSzPct val="70000"/>
                <a:buFont typeface="Wingdings" pitchFamily="2" charset="2"/>
                <a:buChar char="n"/>
              </a:pPr>
              <a:endParaRPr lang="zh-CN" altLang="en-US" sz="1200" dirty="0" smtClean="0">
                <a:solidFill>
                  <a:srgbClr val="000000"/>
                </a:solidFill>
                <a:latin typeface="Arial"/>
                <a:ea typeface="微软雅黑"/>
                <a:cs typeface="Arial" pitchFamily="34" charset="0"/>
                <a:sym typeface="Arial"/>
              </a:endParaRPr>
            </a:p>
          </p:txBody>
        </p:sp>
        <p:sp>
          <p:nvSpPr>
            <p:cNvPr id="261" name="TextBox 260"/>
            <p:cNvSpPr txBox="1"/>
            <p:nvPr/>
          </p:nvSpPr>
          <p:spPr>
            <a:xfrm>
              <a:off x="5387279" y="739533"/>
              <a:ext cx="1962000" cy="1141648"/>
            </a:xfrm>
            <a:prstGeom prst="rect">
              <a:avLst/>
            </a:prstGeom>
            <a:grpFill/>
          </p:spPr>
          <p:txBody>
            <a:bodyPr wrap="square" rtlCol="0">
              <a:spAutoFit/>
            </a:bodyPr>
            <a:lstStyle/>
            <a:p>
              <a:pPr marL="173026" indent="-173026" fontAlgn="auto">
                <a:lnSpc>
                  <a:spcPct val="150000"/>
                </a:lnSpc>
                <a:spcBef>
                  <a:spcPts val="0"/>
                </a:spcBef>
                <a:spcAft>
                  <a:spcPts val="0"/>
                </a:spcAft>
                <a:buClr>
                  <a:srgbClr val="C00000"/>
                </a:buClr>
                <a:buSzPct val="70000"/>
                <a:buFont typeface="Wingdings" pitchFamily="2" charset="2"/>
                <a:buChar char="n"/>
              </a:pPr>
              <a:r>
                <a:rPr lang="zh-CN" altLang="en-US" sz="1000" dirty="0" smtClean="0">
                  <a:solidFill>
                    <a:srgbClr val="000000"/>
                  </a:solidFill>
                  <a:latin typeface="Arial"/>
                  <a:ea typeface="微软雅黑"/>
                  <a:cs typeface="Arial" pitchFamily="34" charset="0"/>
                  <a:sym typeface="Arial"/>
                </a:rPr>
                <a:t>使用</a:t>
              </a:r>
              <a:r>
                <a:rPr lang="en-US" altLang="zh-CN" sz="1000" dirty="0" smtClean="0">
                  <a:solidFill>
                    <a:srgbClr val="000000"/>
                  </a:solidFill>
                  <a:latin typeface="Arial"/>
                  <a:ea typeface="微软雅黑"/>
                  <a:cs typeface="Arial" pitchFamily="34" charset="0"/>
                  <a:sym typeface="Arial"/>
                </a:rPr>
                <a:t>Rogue Client</a:t>
              </a:r>
              <a:r>
                <a:rPr lang="zh-CN" altLang="en-US" sz="1000" dirty="0" smtClean="0">
                  <a:solidFill>
                    <a:srgbClr val="000000"/>
                  </a:solidFill>
                  <a:latin typeface="Arial"/>
                  <a:ea typeface="微软雅黑"/>
                  <a:cs typeface="Arial" pitchFamily="34" charset="0"/>
                  <a:sym typeface="Arial"/>
                </a:rPr>
                <a:t>的</a:t>
              </a:r>
              <a:r>
                <a:rPr lang="en-US" altLang="zh-CN" sz="1000" dirty="0" smtClean="0">
                  <a:solidFill>
                    <a:srgbClr val="000000"/>
                  </a:solidFill>
                  <a:latin typeface="Arial"/>
                  <a:ea typeface="微软雅黑"/>
                  <a:cs typeface="Arial" pitchFamily="34" charset="0"/>
                  <a:sym typeface="Arial"/>
                </a:rPr>
                <a:t>BSSID</a:t>
              </a:r>
              <a:r>
                <a:rPr lang="zh-CN" altLang="en-US" sz="1000" dirty="0" smtClean="0">
                  <a:solidFill>
                    <a:srgbClr val="000000"/>
                  </a:solidFill>
                  <a:latin typeface="Arial"/>
                  <a:ea typeface="微软雅黑"/>
                  <a:cs typeface="Arial" pitchFamily="34" charset="0"/>
                  <a:sym typeface="Arial"/>
                </a:rPr>
                <a:t>、</a:t>
              </a:r>
              <a:r>
                <a:rPr lang="en-US" altLang="zh-CN" sz="1000" dirty="0" smtClean="0">
                  <a:solidFill>
                    <a:srgbClr val="000000"/>
                  </a:solidFill>
                  <a:latin typeface="Arial"/>
                  <a:ea typeface="微软雅黑"/>
                  <a:cs typeface="Arial" pitchFamily="34" charset="0"/>
                  <a:sym typeface="Arial"/>
                </a:rPr>
                <a:t>MAC</a:t>
              </a:r>
              <a:r>
                <a:rPr lang="zh-CN" altLang="en-US" sz="1000" dirty="0" smtClean="0">
                  <a:solidFill>
                    <a:srgbClr val="000000"/>
                  </a:solidFill>
                  <a:latin typeface="Arial"/>
                  <a:ea typeface="微软雅黑"/>
                  <a:cs typeface="Arial" pitchFamily="34" charset="0"/>
                  <a:sym typeface="Arial"/>
                </a:rPr>
                <a:t>地址发送假单播解除认证帧进行反制，阻止</a:t>
              </a:r>
              <a:r>
                <a:rPr lang="en-US" altLang="zh-CN" sz="1000" dirty="0" smtClean="0">
                  <a:solidFill>
                    <a:srgbClr val="000000"/>
                  </a:solidFill>
                  <a:latin typeface="Arial"/>
                  <a:ea typeface="微软雅黑"/>
                  <a:cs typeface="Arial" pitchFamily="34" charset="0"/>
                  <a:sym typeface="Arial"/>
                </a:rPr>
                <a:t>Rogue</a:t>
              </a:r>
              <a:r>
                <a:rPr lang="zh-CN" altLang="en-US" sz="1000" dirty="0" smtClean="0">
                  <a:solidFill>
                    <a:srgbClr val="000000"/>
                  </a:solidFill>
                  <a:latin typeface="Arial"/>
                  <a:ea typeface="微软雅黑"/>
                  <a:cs typeface="Arial" pitchFamily="34" charset="0"/>
                  <a:sym typeface="Arial"/>
                </a:rPr>
                <a:t>终端接入</a:t>
              </a:r>
              <a:r>
                <a:rPr lang="en-US" altLang="zh-CN" sz="1000" dirty="0" smtClean="0">
                  <a:solidFill>
                    <a:srgbClr val="000000"/>
                  </a:solidFill>
                  <a:latin typeface="Arial"/>
                  <a:ea typeface="微软雅黑"/>
                  <a:cs typeface="Arial" pitchFamily="34" charset="0"/>
                  <a:sym typeface="Arial"/>
                </a:rPr>
                <a:t>AP</a:t>
              </a:r>
            </a:p>
          </p:txBody>
        </p:sp>
      </p:grpSp>
      <p:sp>
        <p:nvSpPr>
          <p:cNvPr id="269" name="矩形 268"/>
          <p:cNvSpPr/>
          <p:nvPr/>
        </p:nvSpPr>
        <p:spPr>
          <a:xfrm>
            <a:off x="6796709" y="863515"/>
            <a:ext cx="1913132" cy="307771"/>
          </a:xfrm>
          <a:prstGeom prst="rect">
            <a:avLst/>
          </a:prstGeom>
          <a:solidFill>
            <a:srgbClr val="C00000"/>
          </a:solidFill>
        </p:spPr>
        <p:txBody>
          <a:bodyPr wrap="square" lIns="91434" tIns="45717" rIns="91434" bIns="45717">
            <a:spAutoFit/>
          </a:bodyPr>
          <a:lstStyle/>
          <a:p>
            <a:pPr fontAlgn="auto">
              <a:spcBef>
                <a:spcPts val="0"/>
              </a:spcBef>
              <a:spcAft>
                <a:spcPts val="0"/>
              </a:spcAft>
            </a:pPr>
            <a:r>
              <a:rPr lang="zh-CN" altLang="en-US" sz="1400" b="1" dirty="0" smtClean="0">
                <a:solidFill>
                  <a:srgbClr val="FFFFFF"/>
                </a:solidFill>
                <a:latin typeface="Arial"/>
                <a:ea typeface="微软雅黑"/>
                <a:cs typeface="Arial" pitchFamily="34" charset="0"/>
                <a:sym typeface="Arial"/>
              </a:rPr>
              <a:t> </a:t>
            </a:r>
            <a:r>
              <a:rPr lang="zh-CN" altLang="en-US" sz="1200" b="1" dirty="0" smtClean="0">
                <a:solidFill>
                  <a:srgbClr val="FFFFFF"/>
                </a:solidFill>
                <a:latin typeface="Arial"/>
                <a:ea typeface="微软雅黑"/>
                <a:cs typeface="Arial" pitchFamily="34" charset="0"/>
                <a:sym typeface="Arial"/>
              </a:rPr>
              <a:t>非法终端识别反制</a:t>
            </a:r>
          </a:p>
        </p:txBody>
      </p:sp>
      <p:sp>
        <p:nvSpPr>
          <p:cNvPr id="272" name="圆角矩形 271"/>
          <p:cNvSpPr/>
          <p:nvPr/>
        </p:nvSpPr>
        <p:spPr bwMode="auto">
          <a:xfrm>
            <a:off x="6878199" y="3454752"/>
            <a:ext cx="1810957" cy="894785"/>
          </a:xfrm>
          <a:prstGeom prst="roundRect">
            <a:avLst>
              <a:gd name="adj" fmla="val 7971"/>
            </a:avLst>
          </a:prstGeom>
          <a:solidFill>
            <a:schemeClr val="bg1"/>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marL="173026" indent="-173026" fontAlgn="auto">
              <a:lnSpc>
                <a:spcPct val="150000"/>
              </a:lnSpc>
              <a:spcBef>
                <a:spcPts val="0"/>
              </a:spcBef>
              <a:spcAft>
                <a:spcPts val="0"/>
              </a:spcAft>
              <a:buClr>
                <a:srgbClr val="C00000"/>
              </a:buClr>
              <a:buSzPct val="70000"/>
              <a:buFont typeface="Wingdings" pitchFamily="2" charset="2"/>
              <a:buChar char="n"/>
            </a:pPr>
            <a:r>
              <a:rPr lang="zh-CN" altLang="en-US" sz="1000" dirty="0" smtClean="0">
                <a:solidFill>
                  <a:srgbClr val="000000"/>
                </a:solidFill>
                <a:latin typeface="Arial"/>
                <a:ea typeface="微软雅黑"/>
                <a:cs typeface="Arial" pitchFamily="34" charset="0"/>
                <a:sym typeface="Arial"/>
              </a:rPr>
              <a:t>识别无线网桥链路及</a:t>
            </a:r>
            <a:r>
              <a:rPr lang="en-US" altLang="zh-CN" sz="1000" dirty="0" smtClean="0">
                <a:solidFill>
                  <a:srgbClr val="000000"/>
                </a:solidFill>
                <a:latin typeface="Arial"/>
                <a:ea typeface="微软雅黑"/>
                <a:cs typeface="Arial" pitchFamily="34" charset="0"/>
                <a:sym typeface="Arial"/>
              </a:rPr>
              <a:t>WDS</a:t>
            </a:r>
            <a:r>
              <a:rPr lang="zh-CN" altLang="en-US" sz="1000" dirty="0" smtClean="0">
                <a:solidFill>
                  <a:srgbClr val="000000"/>
                </a:solidFill>
                <a:latin typeface="Arial"/>
                <a:ea typeface="微软雅黑"/>
                <a:cs typeface="Arial" pitchFamily="34" charset="0"/>
                <a:sym typeface="Arial"/>
              </a:rPr>
              <a:t>网络</a:t>
            </a:r>
            <a:endParaRPr lang="en-US" altLang="zh-CN" sz="1000" dirty="0" smtClean="0">
              <a:solidFill>
                <a:srgbClr val="000000"/>
              </a:solidFill>
              <a:latin typeface="Arial"/>
              <a:ea typeface="微软雅黑"/>
              <a:cs typeface="Arial" pitchFamily="34" charset="0"/>
              <a:sym typeface="Arial"/>
            </a:endParaRPr>
          </a:p>
          <a:p>
            <a:pPr>
              <a:lnSpc>
                <a:spcPct val="150000"/>
              </a:lnSpc>
              <a:buClr>
                <a:srgbClr val="C00000"/>
              </a:buClr>
              <a:buSzPct val="70000"/>
              <a:buFont typeface="Wingdings" pitchFamily="2" charset="2"/>
              <a:buChar char="n"/>
            </a:pPr>
            <a:endParaRPr lang="zh-CN" altLang="en-US" sz="1200" dirty="0" smtClean="0">
              <a:solidFill>
                <a:srgbClr val="000000"/>
              </a:solidFill>
              <a:latin typeface="Arial"/>
              <a:ea typeface="微软雅黑"/>
              <a:cs typeface="Arial" pitchFamily="34" charset="0"/>
              <a:sym typeface="Arial"/>
            </a:endParaRPr>
          </a:p>
        </p:txBody>
      </p:sp>
      <p:sp>
        <p:nvSpPr>
          <p:cNvPr id="273" name="矩形 272"/>
          <p:cNvSpPr/>
          <p:nvPr/>
        </p:nvSpPr>
        <p:spPr>
          <a:xfrm>
            <a:off x="6880441" y="3226214"/>
            <a:ext cx="1820238" cy="276953"/>
          </a:xfrm>
          <a:prstGeom prst="rect">
            <a:avLst/>
          </a:prstGeom>
          <a:solidFill>
            <a:srgbClr val="C00000"/>
          </a:solidFill>
        </p:spPr>
        <p:txBody>
          <a:bodyPr wrap="square" lIns="91434" tIns="45717" rIns="91434" bIns="45717">
            <a:spAutoFit/>
          </a:bodyPr>
          <a:lstStyle/>
          <a:p>
            <a:pPr fontAlgn="auto">
              <a:spcBef>
                <a:spcPts val="0"/>
              </a:spcBef>
              <a:spcAft>
                <a:spcPts val="0"/>
              </a:spcAft>
            </a:pPr>
            <a:r>
              <a:rPr lang="zh-CN" altLang="en-US" sz="1200" b="1" dirty="0" smtClean="0">
                <a:solidFill>
                  <a:srgbClr val="FFFFFF"/>
                </a:solidFill>
                <a:latin typeface="Arial"/>
                <a:ea typeface="微软雅黑"/>
                <a:cs typeface="Arial" pitchFamily="34" charset="0"/>
                <a:sym typeface="Arial"/>
              </a:rPr>
              <a:t>无线网桥识别</a:t>
            </a:r>
          </a:p>
        </p:txBody>
      </p:sp>
      <p:cxnSp>
        <p:nvCxnSpPr>
          <p:cNvPr id="274" name="直接连接符 273"/>
          <p:cNvCxnSpPr/>
          <p:nvPr/>
        </p:nvCxnSpPr>
        <p:spPr bwMode="auto">
          <a:xfrm flipH="1" flipV="1">
            <a:off x="281779" y="2705086"/>
            <a:ext cx="3342485" cy="11138"/>
          </a:xfrm>
          <a:prstGeom prst="line">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77" name="直接连接符 276"/>
          <p:cNvCxnSpPr/>
          <p:nvPr/>
        </p:nvCxnSpPr>
        <p:spPr bwMode="auto">
          <a:xfrm flipH="1">
            <a:off x="5488782" y="2698409"/>
            <a:ext cx="3358229" cy="15434"/>
          </a:xfrm>
          <a:prstGeom prst="line">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78" name="直接连接符 277"/>
          <p:cNvCxnSpPr/>
          <p:nvPr/>
        </p:nvCxnSpPr>
        <p:spPr bwMode="auto">
          <a:xfrm>
            <a:off x="4558030" y="675493"/>
            <a:ext cx="7418" cy="1461149"/>
          </a:xfrm>
          <a:prstGeom prst="line">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80" name="直接连接符 279"/>
          <p:cNvCxnSpPr/>
          <p:nvPr/>
        </p:nvCxnSpPr>
        <p:spPr bwMode="auto">
          <a:xfrm flipH="1">
            <a:off x="3557484" y="3221843"/>
            <a:ext cx="506516" cy="637921"/>
          </a:xfrm>
          <a:prstGeom prst="line">
            <a:avLst/>
          </a:prstGeom>
          <a:noFill/>
          <a:ln w="19050">
            <a:solidFill>
              <a:schemeClr val="accent2">
                <a:lumMod val="75000"/>
              </a:schemeClr>
            </a:solidFill>
            <a:prstDash val="sysDot"/>
            <a:headEnd type="none" w="med" len="med"/>
            <a:tailEnd type="arrow"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281" name="组合 162"/>
          <p:cNvGrpSpPr/>
          <p:nvPr/>
        </p:nvGrpSpPr>
        <p:grpSpPr>
          <a:xfrm>
            <a:off x="3670758" y="1015939"/>
            <a:ext cx="734603" cy="518623"/>
            <a:chOff x="172176" y="2026014"/>
            <a:chExt cx="742950" cy="492565"/>
          </a:xfrm>
        </p:grpSpPr>
        <p:grpSp>
          <p:nvGrpSpPr>
            <p:cNvPr id="282" name="组合 151"/>
            <p:cNvGrpSpPr/>
            <p:nvPr/>
          </p:nvGrpSpPr>
          <p:grpSpPr>
            <a:xfrm>
              <a:off x="375720" y="2026014"/>
              <a:ext cx="329571" cy="269542"/>
              <a:chOff x="15536096" y="-1629237"/>
              <a:chExt cx="791101" cy="493647"/>
            </a:xfrm>
            <a:solidFill>
              <a:schemeClr val="tx1">
                <a:lumMod val="50000"/>
                <a:lumOff val="50000"/>
              </a:schemeClr>
            </a:solidFill>
          </p:grpSpPr>
          <p:sp>
            <p:nvSpPr>
              <p:cNvPr id="284" name="Freeform 51"/>
              <p:cNvSpPr>
                <a:spLocks noEditPoints="1"/>
              </p:cNvSpPr>
              <p:nvPr/>
            </p:nvSpPr>
            <p:spPr bwMode="auto">
              <a:xfrm>
                <a:off x="15536096" y="-1629237"/>
                <a:ext cx="791101" cy="493647"/>
              </a:xfrm>
              <a:custGeom>
                <a:avLst/>
                <a:gdLst/>
                <a:ahLst/>
                <a:cxnLst>
                  <a:cxn ang="0">
                    <a:pos x="236" y="128"/>
                  </a:cxn>
                  <a:cxn ang="0">
                    <a:pos x="234" y="128"/>
                  </a:cxn>
                  <a:cxn ang="0">
                    <a:pos x="234" y="8"/>
                  </a:cxn>
                  <a:cxn ang="0">
                    <a:pos x="234" y="8"/>
                  </a:cxn>
                  <a:cxn ang="0">
                    <a:pos x="232" y="2"/>
                  </a:cxn>
                  <a:cxn ang="0">
                    <a:pos x="232" y="2"/>
                  </a:cxn>
                  <a:cxn ang="0">
                    <a:pos x="226" y="0"/>
                  </a:cxn>
                  <a:cxn ang="0">
                    <a:pos x="22" y="0"/>
                  </a:cxn>
                  <a:cxn ang="0">
                    <a:pos x="22" y="0"/>
                  </a:cxn>
                  <a:cxn ang="0">
                    <a:pos x="18" y="2"/>
                  </a:cxn>
                  <a:cxn ang="0">
                    <a:pos x="18" y="2"/>
                  </a:cxn>
                  <a:cxn ang="0">
                    <a:pos x="16" y="8"/>
                  </a:cxn>
                  <a:cxn ang="0">
                    <a:pos x="16" y="128"/>
                  </a:cxn>
                  <a:cxn ang="0">
                    <a:pos x="12" y="128"/>
                  </a:cxn>
                  <a:cxn ang="0">
                    <a:pos x="12" y="128"/>
                  </a:cxn>
                  <a:cxn ang="0">
                    <a:pos x="8" y="130"/>
                  </a:cxn>
                  <a:cxn ang="0">
                    <a:pos x="4" y="132"/>
                  </a:cxn>
                  <a:cxn ang="0">
                    <a:pos x="0" y="136"/>
                  </a:cxn>
                  <a:cxn ang="0">
                    <a:pos x="0" y="142"/>
                  </a:cxn>
                  <a:cxn ang="0">
                    <a:pos x="0" y="142"/>
                  </a:cxn>
                  <a:cxn ang="0">
                    <a:pos x="0" y="148"/>
                  </a:cxn>
                  <a:cxn ang="0">
                    <a:pos x="4" y="152"/>
                  </a:cxn>
                  <a:cxn ang="0">
                    <a:pos x="8" y="154"/>
                  </a:cxn>
                  <a:cxn ang="0">
                    <a:pos x="12" y="156"/>
                  </a:cxn>
                  <a:cxn ang="0">
                    <a:pos x="236" y="156"/>
                  </a:cxn>
                  <a:cxn ang="0">
                    <a:pos x="236" y="156"/>
                  </a:cxn>
                  <a:cxn ang="0">
                    <a:pos x="242" y="154"/>
                  </a:cxn>
                  <a:cxn ang="0">
                    <a:pos x="246" y="152"/>
                  </a:cxn>
                  <a:cxn ang="0">
                    <a:pos x="248" y="148"/>
                  </a:cxn>
                  <a:cxn ang="0">
                    <a:pos x="250" y="142"/>
                  </a:cxn>
                  <a:cxn ang="0">
                    <a:pos x="250" y="142"/>
                  </a:cxn>
                  <a:cxn ang="0">
                    <a:pos x="248" y="136"/>
                  </a:cxn>
                  <a:cxn ang="0">
                    <a:pos x="246" y="132"/>
                  </a:cxn>
                  <a:cxn ang="0">
                    <a:pos x="242" y="130"/>
                  </a:cxn>
                  <a:cxn ang="0">
                    <a:pos x="236" y="128"/>
                  </a:cxn>
                  <a:cxn ang="0">
                    <a:pos x="236" y="128"/>
                  </a:cxn>
                  <a:cxn ang="0">
                    <a:pos x="168" y="146"/>
                  </a:cxn>
                  <a:cxn ang="0">
                    <a:pos x="168" y="146"/>
                  </a:cxn>
                  <a:cxn ang="0">
                    <a:pos x="166" y="148"/>
                  </a:cxn>
                  <a:cxn ang="0">
                    <a:pos x="84" y="148"/>
                  </a:cxn>
                  <a:cxn ang="0">
                    <a:pos x="84" y="148"/>
                  </a:cxn>
                  <a:cxn ang="0">
                    <a:pos x="82" y="146"/>
                  </a:cxn>
                  <a:cxn ang="0">
                    <a:pos x="82" y="134"/>
                  </a:cxn>
                  <a:cxn ang="0">
                    <a:pos x="82" y="134"/>
                  </a:cxn>
                  <a:cxn ang="0">
                    <a:pos x="84" y="132"/>
                  </a:cxn>
                  <a:cxn ang="0">
                    <a:pos x="166" y="132"/>
                  </a:cxn>
                  <a:cxn ang="0">
                    <a:pos x="166" y="132"/>
                  </a:cxn>
                  <a:cxn ang="0">
                    <a:pos x="168" y="134"/>
                  </a:cxn>
                  <a:cxn ang="0">
                    <a:pos x="168" y="146"/>
                  </a:cxn>
                  <a:cxn ang="0">
                    <a:pos x="224" y="128"/>
                  </a:cxn>
                  <a:cxn ang="0">
                    <a:pos x="26" y="128"/>
                  </a:cxn>
                  <a:cxn ang="0">
                    <a:pos x="26" y="10"/>
                  </a:cxn>
                  <a:cxn ang="0">
                    <a:pos x="224" y="10"/>
                  </a:cxn>
                  <a:cxn ang="0">
                    <a:pos x="224" y="128"/>
                  </a:cxn>
                </a:cxnLst>
                <a:rect l="0" t="0" r="r" b="b"/>
                <a:pathLst>
                  <a:path w="250" h="156">
                    <a:moveTo>
                      <a:pt x="236" y="128"/>
                    </a:moveTo>
                    <a:lnTo>
                      <a:pt x="234" y="128"/>
                    </a:lnTo>
                    <a:lnTo>
                      <a:pt x="234" y="8"/>
                    </a:lnTo>
                    <a:lnTo>
                      <a:pt x="234" y="8"/>
                    </a:lnTo>
                    <a:lnTo>
                      <a:pt x="232" y="2"/>
                    </a:lnTo>
                    <a:lnTo>
                      <a:pt x="232" y="2"/>
                    </a:lnTo>
                    <a:lnTo>
                      <a:pt x="226" y="0"/>
                    </a:lnTo>
                    <a:lnTo>
                      <a:pt x="22" y="0"/>
                    </a:lnTo>
                    <a:lnTo>
                      <a:pt x="22" y="0"/>
                    </a:lnTo>
                    <a:lnTo>
                      <a:pt x="18" y="2"/>
                    </a:lnTo>
                    <a:lnTo>
                      <a:pt x="18" y="2"/>
                    </a:lnTo>
                    <a:lnTo>
                      <a:pt x="16" y="8"/>
                    </a:lnTo>
                    <a:lnTo>
                      <a:pt x="16" y="128"/>
                    </a:lnTo>
                    <a:lnTo>
                      <a:pt x="12" y="128"/>
                    </a:lnTo>
                    <a:lnTo>
                      <a:pt x="12" y="128"/>
                    </a:lnTo>
                    <a:lnTo>
                      <a:pt x="8" y="130"/>
                    </a:lnTo>
                    <a:lnTo>
                      <a:pt x="4" y="132"/>
                    </a:lnTo>
                    <a:lnTo>
                      <a:pt x="0" y="136"/>
                    </a:lnTo>
                    <a:lnTo>
                      <a:pt x="0" y="142"/>
                    </a:lnTo>
                    <a:lnTo>
                      <a:pt x="0" y="142"/>
                    </a:lnTo>
                    <a:lnTo>
                      <a:pt x="0" y="148"/>
                    </a:lnTo>
                    <a:lnTo>
                      <a:pt x="4" y="152"/>
                    </a:lnTo>
                    <a:lnTo>
                      <a:pt x="8" y="154"/>
                    </a:lnTo>
                    <a:lnTo>
                      <a:pt x="12" y="156"/>
                    </a:lnTo>
                    <a:lnTo>
                      <a:pt x="236" y="156"/>
                    </a:lnTo>
                    <a:lnTo>
                      <a:pt x="236" y="156"/>
                    </a:lnTo>
                    <a:lnTo>
                      <a:pt x="242" y="154"/>
                    </a:lnTo>
                    <a:lnTo>
                      <a:pt x="246" y="152"/>
                    </a:lnTo>
                    <a:lnTo>
                      <a:pt x="248" y="148"/>
                    </a:lnTo>
                    <a:lnTo>
                      <a:pt x="250" y="142"/>
                    </a:lnTo>
                    <a:lnTo>
                      <a:pt x="250" y="142"/>
                    </a:lnTo>
                    <a:lnTo>
                      <a:pt x="248" y="136"/>
                    </a:lnTo>
                    <a:lnTo>
                      <a:pt x="246" y="132"/>
                    </a:lnTo>
                    <a:lnTo>
                      <a:pt x="242" y="130"/>
                    </a:lnTo>
                    <a:lnTo>
                      <a:pt x="236" y="128"/>
                    </a:lnTo>
                    <a:lnTo>
                      <a:pt x="236" y="128"/>
                    </a:lnTo>
                    <a:close/>
                    <a:moveTo>
                      <a:pt x="168" y="146"/>
                    </a:moveTo>
                    <a:lnTo>
                      <a:pt x="168" y="146"/>
                    </a:lnTo>
                    <a:lnTo>
                      <a:pt x="166" y="148"/>
                    </a:lnTo>
                    <a:lnTo>
                      <a:pt x="84" y="148"/>
                    </a:lnTo>
                    <a:lnTo>
                      <a:pt x="84" y="148"/>
                    </a:lnTo>
                    <a:lnTo>
                      <a:pt x="82" y="146"/>
                    </a:lnTo>
                    <a:lnTo>
                      <a:pt x="82" y="134"/>
                    </a:lnTo>
                    <a:lnTo>
                      <a:pt x="82" y="134"/>
                    </a:lnTo>
                    <a:lnTo>
                      <a:pt x="84" y="132"/>
                    </a:lnTo>
                    <a:lnTo>
                      <a:pt x="166" y="132"/>
                    </a:lnTo>
                    <a:lnTo>
                      <a:pt x="166" y="132"/>
                    </a:lnTo>
                    <a:lnTo>
                      <a:pt x="168" y="134"/>
                    </a:lnTo>
                    <a:lnTo>
                      <a:pt x="168" y="146"/>
                    </a:lnTo>
                    <a:close/>
                    <a:moveTo>
                      <a:pt x="224" y="128"/>
                    </a:moveTo>
                    <a:lnTo>
                      <a:pt x="26" y="128"/>
                    </a:lnTo>
                    <a:lnTo>
                      <a:pt x="26" y="10"/>
                    </a:lnTo>
                    <a:lnTo>
                      <a:pt x="224" y="10"/>
                    </a:lnTo>
                    <a:lnTo>
                      <a:pt x="224" y="1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85" name="Freeform 52"/>
              <p:cNvSpPr>
                <a:spLocks/>
              </p:cNvSpPr>
              <p:nvPr/>
            </p:nvSpPr>
            <p:spPr bwMode="auto">
              <a:xfrm>
                <a:off x="15738618" y="-1540633"/>
                <a:ext cx="75946" cy="259481"/>
              </a:xfrm>
              <a:custGeom>
                <a:avLst/>
                <a:gdLst/>
                <a:ahLst/>
                <a:cxnLst>
                  <a:cxn ang="0">
                    <a:pos x="16" y="0"/>
                  </a:cxn>
                  <a:cxn ang="0">
                    <a:pos x="16" y="0"/>
                  </a:cxn>
                  <a:cxn ang="0">
                    <a:pos x="10" y="8"/>
                  </a:cxn>
                  <a:cxn ang="0">
                    <a:pos x="4" y="18"/>
                  </a:cxn>
                  <a:cxn ang="0">
                    <a:pos x="2" y="28"/>
                  </a:cxn>
                  <a:cxn ang="0">
                    <a:pos x="0" y="38"/>
                  </a:cxn>
                  <a:cxn ang="0">
                    <a:pos x="0" y="38"/>
                  </a:cxn>
                  <a:cxn ang="0">
                    <a:pos x="2" y="50"/>
                  </a:cxn>
                  <a:cxn ang="0">
                    <a:pos x="6" y="60"/>
                  </a:cxn>
                  <a:cxn ang="0">
                    <a:pos x="12" y="72"/>
                  </a:cxn>
                  <a:cxn ang="0">
                    <a:pos x="18" y="80"/>
                  </a:cxn>
                  <a:cxn ang="0">
                    <a:pos x="18" y="80"/>
                  </a:cxn>
                  <a:cxn ang="0">
                    <a:pos x="22" y="82"/>
                  </a:cxn>
                  <a:cxn ang="0">
                    <a:pos x="24" y="80"/>
                  </a:cxn>
                  <a:cxn ang="0">
                    <a:pos x="24" y="80"/>
                  </a:cxn>
                  <a:cxn ang="0">
                    <a:pos x="24" y="78"/>
                  </a:cxn>
                  <a:cxn ang="0">
                    <a:pos x="24" y="76"/>
                  </a:cxn>
                  <a:cxn ang="0">
                    <a:pos x="24" y="76"/>
                  </a:cxn>
                  <a:cxn ang="0">
                    <a:pos x="16" y="68"/>
                  </a:cxn>
                  <a:cxn ang="0">
                    <a:pos x="12" y="58"/>
                  </a:cxn>
                  <a:cxn ang="0">
                    <a:pos x="8" y="48"/>
                  </a:cxn>
                  <a:cxn ang="0">
                    <a:pos x="8" y="38"/>
                  </a:cxn>
                  <a:cxn ang="0">
                    <a:pos x="8" y="38"/>
                  </a:cxn>
                  <a:cxn ang="0">
                    <a:pos x="8" y="30"/>
                  </a:cxn>
                  <a:cxn ang="0">
                    <a:pos x="12" y="20"/>
                  </a:cxn>
                  <a:cxn ang="0">
                    <a:pos x="16" y="12"/>
                  </a:cxn>
                  <a:cxn ang="0">
                    <a:pos x="22" y="6"/>
                  </a:cxn>
                  <a:cxn ang="0">
                    <a:pos x="22" y="6"/>
                  </a:cxn>
                  <a:cxn ang="0">
                    <a:pos x="22" y="2"/>
                  </a:cxn>
                  <a:cxn ang="0">
                    <a:pos x="22" y="0"/>
                  </a:cxn>
                  <a:cxn ang="0">
                    <a:pos x="22" y="0"/>
                  </a:cxn>
                  <a:cxn ang="0">
                    <a:pos x="18" y="0"/>
                  </a:cxn>
                  <a:cxn ang="0">
                    <a:pos x="16" y="0"/>
                  </a:cxn>
                  <a:cxn ang="0">
                    <a:pos x="16" y="0"/>
                  </a:cxn>
                </a:cxnLst>
                <a:rect l="0" t="0" r="r" b="b"/>
                <a:pathLst>
                  <a:path w="24" h="82">
                    <a:moveTo>
                      <a:pt x="16" y="0"/>
                    </a:moveTo>
                    <a:lnTo>
                      <a:pt x="16" y="0"/>
                    </a:lnTo>
                    <a:lnTo>
                      <a:pt x="10" y="8"/>
                    </a:lnTo>
                    <a:lnTo>
                      <a:pt x="4" y="18"/>
                    </a:lnTo>
                    <a:lnTo>
                      <a:pt x="2" y="28"/>
                    </a:lnTo>
                    <a:lnTo>
                      <a:pt x="0" y="38"/>
                    </a:lnTo>
                    <a:lnTo>
                      <a:pt x="0" y="38"/>
                    </a:lnTo>
                    <a:lnTo>
                      <a:pt x="2" y="50"/>
                    </a:lnTo>
                    <a:lnTo>
                      <a:pt x="6" y="60"/>
                    </a:lnTo>
                    <a:lnTo>
                      <a:pt x="12" y="72"/>
                    </a:lnTo>
                    <a:lnTo>
                      <a:pt x="18" y="80"/>
                    </a:lnTo>
                    <a:lnTo>
                      <a:pt x="18" y="80"/>
                    </a:lnTo>
                    <a:lnTo>
                      <a:pt x="22" y="82"/>
                    </a:lnTo>
                    <a:lnTo>
                      <a:pt x="24" y="80"/>
                    </a:lnTo>
                    <a:lnTo>
                      <a:pt x="24" y="80"/>
                    </a:lnTo>
                    <a:lnTo>
                      <a:pt x="24" y="78"/>
                    </a:lnTo>
                    <a:lnTo>
                      <a:pt x="24" y="76"/>
                    </a:lnTo>
                    <a:lnTo>
                      <a:pt x="24" y="76"/>
                    </a:lnTo>
                    <a:lnTo>
                      <a:pt x="16" y="68"/>
                    </a:lnTo>
                    <a:lnTo>
                      <a:pt x="12" y="58"/>
                    </a:lnTo>
                    <a:lnTo>
                      <a:pt x="8" y="48"/>
                    </a:lnTo>
                    <a:lnTo>
                      <a:pt x="8" y="38"/>
                    </a:lnTo>
                    <a:lnTo>
                      <a:pt x="8" y="38"/>
                    </a:lnTo>
                    <a:lnTo>
                      <a:pt x="8" y="30"/>
                    </a:lnTo>
                    <a:lnTo>
                      <a:pt x="12" y="20"/>
                    </a:lnTo>
                    <a:lnTo>
                      <a:pt x="16" y="12"/>
                    </a:lnTo>
                    <a:lnTo>
                      <a:pt x="22" y="6"/>
                    </a:lnTo>
                    <a:lnTo>
                      <a:pt x="22" y="6"/>
                    </a:lnTo>
                    <a:lnTo>
                      <a:pt x="22" y="2"/>
                    </a:lnTo>
                    <a:lnTo>
                      <a:pt x="22" y="0"/>
                    </a:lnTo>
                    <a:lnTo>
                      <a:pt x="22" y="0"/>
                    </a:lnTo>
                    <a:lnTo>
                      <a:pt x="18" y="0"/>
                    </a:lnTo>
                    <a:lnTo>
                      <a:pt x="16"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86" name="Freeform 53"/>
              <p:cNvSpPr>
                <a:spLocks/>
              </p:cNvSpPr>
              <p:nvPr/>
            </p:nvSpPr>
            <p:spPr bwMode="auto">
              <a:xfrm>
                <a:off x="15808234" y="-1521647"/>
                <a:ext cx="69617" cy="221508"/>
              </a:xfrm>
              <a:custGeom>
                <a:avLst/>
                <a:gdLst/>
                <a:ahLst/>
                <a:cxnLst>
                  <a:cxn ang="0">
                    <a:pos x="14" y="0"/>
                  </a:cxn>
                  <a:cxn ang="0">
                    <a:pos x="14" y="0"/>
                  </a:cxn>
                  <a:cxn ang="0">
                    <a:pos x="8" y="8"/>
                  </a:cxn>
                  <a:cxn ang="0">
                    <a:pos x="4" y="16"/>
                  </a:cxn>
                  <a:cxn ang="0">
                    <a:pos x="0" y="24"/>
                  </a:cxn>
                  <a:cxn ang="0">
                    <a:pos x="0" y="32"/>
                  </a:cxn>
                  <a:cxn ang="0">
                    <a:pos x="0" y="32"/>
                  </a:cxn>
                  <a:cxn ang="0">
                    <a:pos x="2" y="42"/>
                  </a:cxn>
                  <a:cxn ang="0">
                    <a:pos x="4" y="52"/>
                  </a:cxn>
                  <a:cxn ang="0">
                    <a:pos x="8" y="60"/>
                  </a:cxn>
                  <a:cxn ang="0">
                    <a:pos x="16" y="68"/>
                  </a:cxn>
                  <a:cxn ang="0">
                    <a:pos x="16" y="68"/>
                  </a:cxn>
                  <a:cxn ang="0">
                    <a:pos x="18" y="70"/>
                  </a:cxn>
                  <a:cxn ang="0">
                    <a:pos x="20" y="68"/>
                  </a:cxn>
                  <a:cxn ang="0">
                    <a:pos x="20" y="68"/>
                  </a:cxn>
                  <a:cxn ang="0">
                    <a:pos x="22" y="66"/>
                  </a:cxn>
                  <a:cxn ang="0">
                    <a:pos x="20" y="64"/>
                  </a:cxn>
                  <a:cxn ang="0">
                    <a:pos x="20" y="64"/>
                  </a:cxn>
                  <a:cxn ang="0">
                    <a:pos x="14" y="56"/>
                  </a:cxn>
                  <a:cxn ang="0">
                    <a:pos x="10" y="48"/>
                  </a:cxn>
                  <a:cxn ang="0">
                    <a:pos x="8" y="40"/>
                  </a:cxn>
                  <a:cxn ang="0">
                    <a:pos x="8" y="32"/>
                  </a:cxn>
                  <a:cxn ang="0">
                    <a:pos x="8" y="32"/>
                  </a:cxn>
                  <a:cxn ang="0">
                    <a:pos x="8" y="26"/>
                  </a:cxn>
                  <a:cxn ang="0">
                    <a:pos x="10" y="18"/>
                  </a:cxn>
                  <a:cxn ang="0">
                    <a:pos x="14" y="12"/>
                  </a:cxn>
                  <a:cxn ang="0">
                    <a:pos x="18" y="6"/>
                  </a:cxn>
                  <a:cxn ang="0">
                    <a:pos x="18" y="6"/>
                  </a:cxn>
                  <a:cxn ang="0">
                    <a:pos x="20" y="4"/>
                  </a:cxn>
                  <a:cxn ang="0">
                    <a:pos x="18" y="0"/>
                  </a:cxn>
                  <a:cxn ang="0">
                    <a:pos x="18" y="0"/>
                  </a:cxn>
                  <a:cxn ang="0">
                    <a:pos x="16" y="0"/>
                  </a:cxn>
                  <a:cxn ang="0">
                    <a:pos x="14" y="0"/>
                  </a:cxn>
                  <a:cxn ang="0">
                    <a:pos x="14" y="0"/>
                  </a:cxn>
                </a:cxnLst>
                <a:rect l="0" t="0" r="r" b="b"/>
                <a:pathLst>
                  <a:path w="22" h="70">
                    <a:moveTo>
                      <a:pt x="14" y="0"/>
                    </a:moveTo>
                    <a:lnTo>
                      <a:pt x="14" y="0"/>
                    </a:lnTo>
                    <a:lnTo>
                      <a:pt x="8" y="8"/>
                    </a:lnTo>
                    <a:lnTo>
                      <a:pt x="4" y="16"/>
                    </a:lnTo>
                    <a:lnTo>
                      <a:pt x="0" y="24"/>
                    </a:lnTo>
                    <a:lnTo>
                      <a:pt x="0" y="32"/>
                    </a:lnTo>
                    <a:lnTo>
                      <a:pt x="0" y="32"/>
                    </a:lnTo>
                    <a:lnTo>
                      <a:pt x="2" y="42"/>
                    </a:lnTo>
                    <a:lnTo>
                      <a:pt x="4" y="52"/>
                    </a:lnTo>
                    <a:lnTo>
                      <a:pt x="8" y="60"/>
                    </a:lnTo>
                    <a:lnTo>
                      <a:pt x="16" y="68"/>
                    </a:lnTo>
                    <a:lnTo>
                      <a:pt x="16" y="68"/>
                    </a:lnTo>
                    <a:lnTo>
                      <a:pt x="18" y="70"/>
                    </a:lnTo>
                    <a:lnTo>
                      <a:pt x="20" y="68"/>
                    </a:lnTo>
                    <a:lnTo>
                      <a:pt x="20" y="68"/>
                    </a:lnTo>
                    <a:lnTo>
                      <a:pt x="22" y="66"/>
                    </a:lnTo>
                    <a:lnTo>
                      <a:pt x="20" y="64"/>
                    </a:lnTo>
                    <a:lnTo>
                      <a:pt x="20" y="64"/>
                    </a:lnTo>
                    <a:lnTo>
                      <a:pt x="14" y="56"/>
                    </a:lnTo>
                    <a:lnTo>
                      <a:pt x="10" y="48"/>
                    </a:lnTo>
                    <a:lnTo>
                      <a:pt x="8" y="40"/>
                    </a:lnTo>
                    <a:lnTo>
                      <a:pt x="8" y="32"/>
                    </a:lnTo>
                    <a:lnTo>
                      <a:pt x="8" y="32"/>
                    </a:lnTo>
                    <a:lnTo>
                      <a:pt x="8" y="26"/>
                    </a:lnTo>
                    <a:lnTo>
                      <a:pt x="10" y="18"/>
                    </a:lnTo>
                    <a:lnTo>
                      <a:pt x="14" y="12"/>
                    </a:lnTo>
                    <a:lnTo>
                      <a:pt x="18" y="6"/>
                    </a:lnTo>
                    <a:lnTo>
                      <a:pt x="18" y="6"/>
                    </a:lnTo>
                    <a:lnTo>
                      <a:pt x="20" y="4"/>
                    </a:lnTo>
                    <a:lnTo>
                      <a:pt x="18" y="0"/>
                    </a:lnTo>
                    <a:lnTo>
                      <a:pt x="18" y="0"/>
                    </a:lnTo>
                    <a:lnTo>
                      <a:pt x="16"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88" name="Freeform 54"/>
              <p:cNvSpPr>
                <a:spLocks/>
              </p:cNvSpPr>
              <p:nvPr/>
            </p:nvSpPr>
            <p:spPr bwMode="auto">
              <a:xfrm>
                <a:off x="15877851" y="-1502660"/>
                <a:ext cx="56959" cy="183535"/>
              </a:xfrm>
              <a:custGeom>
                <a:avLst/>
                <a:gdLst/>
                <a:ahLst/>
                <a:cxnLst>
                  <a:cxn ang="0">
                    <a:pos x="10" y="0"/>
                  </a:cxn>
                  <a:cxn ang="0">
                    <a:pos x="10" y="0"/>
                  </a:cxn>
                  <a:cxn ang="0">
                    <a:pos x="6" y="6"/>
                  </a:cxn>
                  <a:cxn ang="0">
                    <a:pos x="2" y="14"/>
                  </a:cxn>
                  <a:cxn ang="0">
                    <a:pos x="0" y="20"/>
                  </a:cxn>
                  <a:cxn ang="0">
                    <a:pos x="0" y="26"/>
                  </a:cxn>
                  <a:cxn ang="0">
                    <a:pos x="0" y="26"/>
                  </a:cxn>
                  <a:cxn ang="0">
                    <a:pos x="0" y="34"/>
                  </a:cxn>
                  <a:cxn ang="0">
                    <a:pos x="2" y="42"/>
                  </a:cxn>
                  <a:cxn ang="0">
                    <a:pos x="6" y="50"/>
                  </a:cxn>
                  <a:cxn ang="0">
                    <a:pos x="12" y="56"/>
                  </a:cxn>
                  <a:cxn ang="0">
                    <a:pos x="12" y="56"/>
                  </a:cxn>
                  <a:cxn ang="0">
                    <a:pos x="14" y="58"/>
                  </a:cxn>
                  <a:cxn ang="0">
                    <a:pos x="16" y="56"/>
                  </a:cxn>
                  <a:cxn ang="0">
                    <a:pos x="16" y="56"/>
                  </a:cxn>
                  <a:cxn ang="0">
                    <a:pos x="18" y="54"/>
                  </a:cxn>
                  <a:cxn ang="0">
                    <a:pos x="16" y="52"/>
                  </a:cxn>
                  <a:cxn ang="0">
                    <a:pos x="16" y="52"/>
                  </a:cxn>
                  <a:cxn ang="0">
                    <a:pos x="12" y="46"/>
                  </a:cxn>
                  <a:cxn ang="0">
                    <a:pos x="10" y="40"/>
                  </a:cxn>
                  <a:cxn ang="0">
                    <a:pos x="8" y="34"/>
                  </a:cxn>
                  <a:cxn ang="0">
                    <a:pos x="6" y="26"/>
                  </a:cxn>
                  <a:cxn ang="0">
                    <a:pos x="6" y="26"/>
                  </a:cxn>
                  <a:cxn ang="0">
                    <a:pos x="8" y="16"/>
                  </a:cxn>
                  <a:cxn ang="0">
                    <a:pos x="12" y="10"/>
                  </a:cxn>
                  <a:cxn ang="0">
                    <a:pos x="16" y="6"/>
                  </a:cxn>
                  <a:cxn ang="0">
                    <a:pos x="16" y="6"/>
                  </a:cxn>
                  <a:cxn ang="0">
                    <a:pos x="16" y="4"/>
                  </a:cxn>
                  <a:cxn ang="0">
                    <a:pos x="16" y="0"/>
                  </a:cxn>
                  <a:cxn ang="0">
                    <a:pos x="16" y="0"/>
                  </a:cxn>
                  <a:cxn ang="0">
                    <a:pos x="12" y="0"/>
                  </a:cxn>
                  <a:cxn ang="0">
                    <a:pos x="10" y="0"/>
                  </a:cxn>
                  <a:cxn ang="0">
                    <a:pos x="10" y="0"/>
                  </a:cxn>
                </a:cxnLst>
                <a:rect l="0" t="0" r="r" b="b"/>
                <a:pathLst>
                  <a:path w="18" h="58">
                    <a:moveTo>
                      <a:pt x="10" y="0"/>
                    </a:moveTo>
                    <a:lnTo>
                      <a:pt x="10" y="0"/>
                    </a:lnTo>
                    <a:lnTo>
                      <a:pt x="6" y="6"/>
                    </a:lnTo>
                    <a:lnTo>
                      <a:pt x="2" y="14"/>
                    </a:lnTo>
                    <a:lnTo>
                      <a:pt x="0" y="20"/>
                    </a:lnTo>
                    <a:lnTo>
                      <a:pt x="0" y="26"/>
                    </a:lnTo>
                    <a:lnTo>
                      <a:pt x="0" y="26"/>
                    </a:lnTo>
                    <a:lnTo>
                      <a:pt x="0" y="34"/>
                    </a:lnTo>
                    <a:lnTo>
                      <a:pt x="2" y="42"/>
                    </a:lnTo>
                    <a:lnTo>
                      <a:pt x="6" y="50"/>
                    </a:lnTo>
                    <a:lnTo>
                      <a:pt x="12" y="56"/>
                    </a:lnTo>
                    <a:lnTo>
                      <a:pt x="12" y="56"/>
                    </a:lnTo>
                    <a:lnTo>
                      <a:pt x="14" y="58"/>
                    </a:lnTo>
                    <a:lnTo>
                      <a:pt x="16" y="56"/>
                    </a:lnTo>
                    <a:lnTo>
                      <a:pt x="16" y="56"/>
                    </a:lnTo>
                    <a:lnTo>
                      <a:pt x="18" y="54"/>
                    </a:lnTo>
                    <a:lnTo>
                      <a:pt x="16" y="52"/>
                    </a:lnTo>
                    <a:lnTo>
                      <a:pt x="16" y="52"/>
                    </a:lnTo>
                    <a:lnTo>
                      <a:pt x="12" y="46"/>
                    </a:lnTo>
                    <a:lnTo>
                      <a:pt x="10" y="40"/>
                    </a:lnTo>
                    <a:lnTo>
                      <a:pt x="8" y="34"/>
                    </a:lnTo>
                    <a:lnTo>
                      <a:pt x="6" y="26"/>
                    </a:lnTo>
                    <a:lnTo>
                      <a:pt x="6" y="26"/>
                    </a:lnTo>
                    <a:lnTo>
                      <a:pt x="8" y="16"/>
                    </a:lnTo>
                    <a:lnTo>
                      <a:pt x="12" y="10"/>
                    </a:lnTo>
                    <a:lnTo>
                      <a:pt x="16" y="6"/>
                    </a:lnTo>
                    <a:lnTo>
                      <a:pt x="16" y="6"/>
                    </a:lnTo>
                    <a:lnTo>
                      <a:pt x="16" y="4"/>
                    </a:lnTo>
                    <a:lnTo>
                      <a:pt x="16" y="0"/>
                    </a:lnTo>
                    <a:lnTo>
                      <a:pt x="16" y="0"/>
                    </a:lnTo>
                    <a:lnTo>
                      <a:pt x="12" y="0"/>
                    </a:lnTo>
                    <a:lnTo>
                      <a:pt x="10" y="0"/>
                    </a:ln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291" name="Freeform 55"/>
              <p:cNvSpPr>
                <a:spLocks/>
              </p:cNvSpPr>
              <p:nvPr/>
            </p:nvSpPr>
            <p:spPr bwMode="auto">
              <a:xfrm>
                <a:off x="15941139" y="-1452030"/>
                <a:ext cx="82274" cy="82274"/>
              </a:xfrm>
              <a:custGeom>
                <a:avLst/>
                <a:gdLst/>
                <a:ahLst/>
                <a:cxnLst>
                  <a:cxn ang="0">
                    <a:pos x="14" y="0"/>
                  </a:cxn>
                  <a:cxn ang="0">
                    <a:pos x="14" y="0"/>
                  </a:cxn>
                  <a:cxn ang="0">
                    <a:pos x="18" y="0"/>
                  </a:cxn>
                  <a:cxn ang="0">
                    <a:pos x="22" y="4"/>
                  </a:cxn>
                  <a:cxn ang="0">
                    <a:pos x="24" y="8"/>
                  </a:cxn>
                  <a:cxn ang="0">
                    <a:pos x="26" y="12"/>
                  </a:cxn>
                  <a:cxn ang="0">
                    <a:pos x="26" y="12"/>
                  </a:cxn>
                  <a:cxn ang="0">
                    <a:pos x="24" y="18"/>
                  </a:cxn>
                  <a:cxn ang="0">
                    <a:pos x="22" y="22"/>
                  </a:cxn>
                  <a:cxn ang="0">
                    <a:pos x="18" y="24"/>
                  </a:cxn>
                  <a:cxn ang="0">
                    <a:pos x="14" y="26"/>
                  </a:cxn>
                  <a:cxn ang="0">
                    <a:pos x="14" y="26"/>
                  </a:cxn>
                  <a:cxn ang="0">
                    <a:pos x="8" y="24"/>
                  </a:cxn>
                  <a:cxn ang="0">
                    <a:pos x="4" y="22"/>
                  </a:cxn>
                  <a:cxn ang="0">
                    <a:pos x="2" y="18"/>
                  </a:cxn>
                  <a:cxn ang="0">
                    <a:pos x="0" y="12"/>
                  </a:cxn>
                  <a:cxn ang="0">
                    <a:pos x="0" y="12"/>
                  </a:cxn>
                  <a:cxn ang="0">
                    <a:pos x="2" y="8"/>
                  </a:cxn>
                  <a:cxn ang="0">
                    <a:pos x="4" y="4"/>
                  </a:cxn>
                  <a:cxn ang="0">
                    <a:pos x="8" y="0"/>
                  </a:cxn>
                  <a:cxn ang="0">
                    <a:pos x="14" y="0"/>
                  </a:cxn>
                  <a:cxn ang="0">
                    <a:pos x="14" y="0"/>
                  </a:cxn>
                </a:cxnLst>
                <a:rect l="0" t="0" r="r" b="b"/>
                <a:pathLst>
                  <a:path w="26" h="26">
                    <a:moveTo>
                      <a:pt x="14" y="0"/>
                    </a:moveTo>
                    <a:lnTo>
                      <a:pt x="14" y="0"/>
                    </a:lnTo>
                    <a:lnTo>
                      <a:pt x="18" y="0"/>
                    </a:lnTo>
                    <a:lnTo>
                      <a:pt x="22" y="4"/>
                    </a:lnTo>
                    <a:lnTo>
                      <a:pt x="24" y="8"/>
                    </a:lnTo>
                    <a:lnTo>
                      <a:pt x="26" y="12"/>
                    </a:lnTo>
                    <a:lnTo>
                      <a:pt x="26" y="12"/>
                    </a:lnTo>
                    <a:lnTo>
                      <a:pt x="24" y="18"/>
                    </a:lnTo>
                    <a:lnTo>
                      <a:pt x="22" y="22"/>
                    </a:lnTo>
                    <a:lnTo>
                      <a:pt x="18" y="24"/>
                    </a:lnTo>
                    <a:lnTo>
                      <a:pt x="14" y="26"/>
                    </a:lnTo>
                    <a:lnTo>
                      <a:pt x="14" y="26"/>
                    </a:lnTo>
                    <a:lnTo>
                      <a:pt x="8" y="24"/>
                    </a:lnTo>
                    <a:lnTo>
                      <a:pt x="4" y="22"/>
                    </a:lnTo>
                    <a:lnTo>
                      <a:pt x="2" y="18"/>
                    </a:lnTo>
                    <a:lnTo>
                      <a:pt x="0" y="12"/>
                    </a:lnTo>
                    <a:lnTo>
                      <a:pt x="0" y="12"/>
                    </a:lnTo>
                    <a:lnTo>
                      <a:pt x="2" y="8"/>
                    </a:lnTo>
                    <a:lnTo>
                      <a:pt x="4" y="4"/>
                    </a:lnTo>
                    <a:lnTo>
                      <a:pt x="8"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sp>
          <p:nvSpPr>
            <p:cNvPr id="283" name="TextBox 282"/>
            <p:cNvSpPr txBox="1"/>
            <p:nvPr/>
          </p:nvSpPr>
          <p:spPr>
            <a:xfrm>
              <a:off x="172176" y="2284729"/>
              <a:ext cx="742950" cy="233850"/>
            </a:xfrm>
            <a:prstGeom prst="rect">
              <a:avLst/>
            </a:prstGeom>
            <a:noFill/>
          </p:spPr>
          <p:txBody>
            <a:bodyPr wrap="square" rtlCol="0">
              <a:spAutoFit/>
            </a:bodyPr>
            <a:lstStyle/>
            <a:p>
              <a:pPr algn="ctr" fontAlgn="auto">
                <a:spcBef>
                  <a:spcPts val="0"/>
                </a:spcBef>
                <a:spcAft>
                  <a:spcPts val="0"/>
                </a:spcAft>
              </a:pPr>
              <a:r>
                <a:rPr lang="zh-CN" altLang="en-US" sz="1000" dirty="0" smtClean="0">
                  <a:solidFill>
                    <a:schemeClr val="bg1"/>
                  </a:solidFill>
                  <a:latin typeface="Arial"/>
                  <a:ea typeface="微软雅黑"/>
                  <a:cs typeface="Arial" pitchFamily="34" charset="0"/>
                  <a:sym typeface="Arial"/>
                </a:rPr>
                <a:t>用户</a:t>
              </a:r>
              <a:endParaRPr lang="zh-CN" altLang="en-US" sz="1000" dirty="0">
                <a:solidFill>
                  <a:schemeClr val="bg1"/>
                </a:solidFill>
                <a:latin typeface="Arial"/>
                <a:ea typeface="微软雅黑"/>
                <a:cs typeface="Arial" pitchFamily="34" charset="0"/>
                <a:sym typeface="Arial"/>
              </a:endParaRPr>
            </a:p>
          </p:txBody>
        </p:sp>
      </p:grpSp>
      <p:cxnSp>
        <p:nvCxnSpPr>
          <p:cNvPr id="294" name="直接连接符 293"/>
          <p:cNvCxnSpPr/>
          <p:nvPr/>
        </p:nvCxnSpPr>
        <p:spPr bwMode="auto">
          <a:xfrm>
            <a:off x="2978480" y="4007533"/>
            <a:ext cx="685800" cy="0"/>
          </a:xfrm>
          <a:prstGeom prst="line">
            <a:avLst/>
          </a:prstGeom>
          <a:noFill/>
          <a:ln w="19050">
            <a:solidFill>
              <a:schemeClr val="bg1">
                <a:lumMod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95" name="直接连接符 294"/>
          <p:cNvCxnSpPr/>
          <p:nvPr/>
        </p:nvCxnSpPr>
        <p:spPr bwMode="auto">
          <a:xfrm flipH="1">
            <a:off x="5321300" y="1670543"/>
            <a:ext cx="679034" cy="636900"/>
          </a:xfrm>
          <a:prstGeom prst="line">
            <a:avLst/>
          </a:prstGeom>
          <a:noFill/>
          <a:ln w="19050">
            <a:solidFill>
              <a:schemeClr val="accent2">
                <a:lumMod val="75000"/>
              </a:schemeClr>
            </a:solidFill>
            <a:prstDash val="sysDot"/>
            <a:headEnd type="arrow"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96" name="乘号 295"/>
          <p:cNvSpPr/>
          <p:nvPr/>
        </p:nvSpPr>
        <p:spPr bwMode="auto">
          <a:xfrm>
            <a:off x="3211329" y="3890553"/>
            <a:ext cx="223400" cy="240806"/>
          </a:xfrm>
          <a:prstGeom prst="mathMultiply">
            <a:avLst/>
          </a:prstGeom>
          <a:solidFill>
            <a:schemeClr val="tx2">
              <a:lumMod val="75000"/>
            </a:schemeClr>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Arial"/>
              <a:ea typeface="微软雅黑"/>
              <a:cs typeface="Arial" pitchFamily="34" charset="0"/>
              <a:sym typeface="Arial"/>
            </a:endParaRPr>
          </a:p>
        </p:txBody>
      </p:sp>
      <p:cxnSp>
        <p:nvCxnSpPr>
          <p:cNvPr id="297" name="直接连接符 296"/>
          <p:cNvCxnSpPr/>
          <p:nvPr/>
        </p:nvCxnSpPr>
        <p:spPr bwMode="auto">
          <a:xfrm flipH="1">
            <a:off x="2929939" y="1188975"/>
            <a:ext cx="872014" cy="2381"/>
          </a:xfrm>
          <a:prstGeom prst="line">
            <a:avLst/>
          </a:prstGeom>
          <a:noFill/>
          <a:ln w="19050">
            <a:solidFill>
              <a:schemeClr val="bg1">
                <a:lumMod val="50000"/>
              </a:schemeClr>
            </a:solidFill>
            <a:prstDash val="sysDot"/>
            <a:headEnd type="none" w="med" len="med"/>
            <a:tailEnd type="triangl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98" name="乘号 297"/>
          <p:cNvSpPr/>
          <p:nvPr/>
        </p:nvSpPr>
        <p:spPr bwMode="auto">
          <a:xfrm>
            <a:off x="3277721" y="1095172"/>
            <a:ext cx="223400" cy="240806"/>
          </a:xfrm>
          <a:prstGeom prst="mathMultiply">
            <a:avLst/>
          </a:prstGeom>
          <a:solidFill>
            <a:schemeClr val="tx2">
              <a:lumMod val="75000"/>
            </a:schemeClr>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Arial"/>
              <a:ea typeface="微软雅黑"/>
              <a:cs typeface="Arial" pitchFamily="34" charset="0"/>
              <a:sym typeface="Arial"/>
            </a:endParaRPr>
          </a:p>
        </p:txBody>
      </p:sp>
      <p:cxnSp>
        <p:nvCxnSpPr>
          <p:cNvPr id="299" name="直接连接符 298"/>
          <p:cNvCxnSpPr/>
          <p:nvPr/>
        </p:nvCxnSpPr>
        <p:spPr bwMode="auto">
          <a:xfrm flipH="1">
            <a:off x="4861560" y="1528933"/>
            <a:ext cx="762000" cy="746760"/>
          </a:xfrm>
          <a:prstGeom prst="line">
            <a:avLst/>
          </a:prstGeom>
          <a:noFill/>
          <a:ln w="19050">
            <a:solidFill>
              <a:schemeClr val="bg1">
                <a:lumMod val="50000"/>
              </a:schemeClr>
            </a:solidFill>
            <a:prstDash val="sysDot"/>
            <a:headEnd type="none" w="med" len="med"/>
            <a:tailEnd type="triangl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00" name="乘号 299"/>
          <p:cNvSpPr/>
          <p:nvPr/>
        </p:nvSpPr>
        <p:spPr bwMode="auto">
          <a:xfrm>
            <a:off x="5151593" y="1771971"/>
            <a:ext cx="223400" cy="240806"/>
          </a:xfrm>
          <a:prstGeom prst="mathMultiply">
            <a:avLst/>
          </a:prstGeom>
          <a:solidFill>
            <a:schemeClr val="tx2">
              <a:lumMod val="75000"/>
            </a:schemeClr>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Arial"/>
              <a:ea typeface="微软雅黑"/>
              <a:cs typeface="Arial" pitchFamily="34" charset="0"/>
              <a:sym typeface="Arial"/>
            </a:endParaRPr>
          </a:p>
        </p:txBody>
      </p:sp>
      <p:grpSp>
        <p:nvGrpSpPr>
          <p:cNvPr id="301" name="组合 206"/>
          <p:cNvGrpSpPr/>
          <p:nvPr/>
        </p:nvGrpSpPr>
        <p:grpSpPr>
          <a:xfrm>
            <a:off x="5238189" y="3793513"/>
            <a:ext cx="1602073" cy="654401"/>
            <a:chOff x="4957862" y="3557978"/>
            <a:chExt cx="1602073" cy="654401"/>
          </a:xfrm>
        </p:grpSpPr>
        <p:grpSp>
          <p:nvGrpSpPr>
            <p:cNvPr id="302" name="组合 96"/>
            <p:cNvGrpSpPr/>
            <p:nvPr/>
          </p:nvGrpSpPr>
          <p:grpSpPr>
            <a:xfrm>
              <a:off x="4957862" y="3557978"/>
              <a:ext cx="359346" cy="378597"/>
              <a:chOff x="1030591" y="2555878"/>
              <a:chExt cx="359346" cy="378597"/>
            </a:xfrm>
          </p:grpSpPr>
          <p:grpSp>
            <p:nvGrpSpPr>
              <p:cNvPr id="317" name="组合 95"/>
              <p:cNvGrpSpPr/>
              <p:nvPr/>
            </p:nvGrpSpPr>
            <p:grpSpPr>
              <a:xfrm>
                <a:off x="1093997" y="2555878"/>
                <a:ext cx="258928" cy="248252"/>
                <a:chOff x="1192422" y="2549528"/>
                <a:chExt cx="258928" cy="248252"/>
              </a:xfrm>
            </p:grpSpPr>
            <p:sp>
              <p:nvSpPr>
                <p:cNvPr id="322" name="Freeform 100"/>
                <p:cNvSpPr>
                  <a:spLocks/>
                </p:cNvSpPr>
                <p:nvPr/>
              </p:nvSpPr>
              <p:spPr bwMode="auto">
                <a:xfrm>
                  <a:off x="1397407" y="2549528"/>
                  <a:ext cx="53943" cy="160264"/>
                </a:xfrm>
                <a:custGeom>
                  <a:avLst/>
                  <a:gdLst/>
                  <a:ahLst/>
                  <a:cxnLst>
                    <a:cxn ang="0">
                      <a:pos x="4" y="178"/>
                    </a:cxn>
                    <a:cxn ang="0">
                      <a:pos x="4" y="178"/>
                    </a:cxn>
                    <a:cxn ang="0">
                      <a:pos x="17" y="161"/>
                    </a:cxn>
                    <a:cxn ang="0">
                      <a:pos x="30" y="143"/>
                    </a:cxn>
                    <a:cxn ang="0">
                      <a:pos x="34" y="122"/>
                    </a:cxn>
                    <a:cxn ang="0">
                      <a:pos x="34" y="100"/>
                    </a:cxn>
                    <a:cxn ang="0">
                      <a:pos x="34" y="100"/>
                    </a:cxn>
                    <a:cxn ang="0">
                      <a:pos x="34" y="83"/>
                    </a:cxn>
                    <a:cxn ang="0">
                      <a:pos x="30" y="61"/>
                    </a:cxn>
                    <a:cxn ang="0">
                      <a:pos x="17" y="39"/>
                    </a:cxn>
                    <a:cxn ang="0">
                      <a:pos x="4" y="26"/>
                    </a:cxn>
                    <a:cxn ang="0">
                      <a:pos x="4" y="26"/>
                    </a:cxn>
                    <a:cxn ang="0">
                      <a:pos x="0" y="13"/>
                    </a:cxn>
                    <a:cxn ang="0">
                      <a:pos x="4" y="5"/>
                    </a:cxn>
                    <a:cxn ang="0">
                      <a:pos x="4" y="5"/>
                    </a:cxn>
                    <a:cxn ang="0">
                      <a:pos x="13" y="0"/>
                    </a:cxn>
                    <a:cxn ang="0">
                      <a:pos x="26" y="5"/>
                    </a:cxn>
                    <a:cxn ang="0">
                      <a:pos x="26" y="5"/>
                    </a:cxn>
                    <a:cxn ang="0">
                      <a:pos x="43" y="26"/>
                    </a:cxn>
                    <a:cxn ang="0">
                      <a:pos x="56" y="48"/>
                    </a:cxn>
                    <a:cxn ang="0">
                      <a:pos x="60" y="74"/>
                    </a:cxn>
                    <a:cxn ang="0">
                      <a:pos x="65" y="100"/>
                    </a:cxn>
                    <a:cxn ang="0">
                      <a:pos x="60" y="126"/>
                    </a:cxn>
                    <a:cxn ang="0">
                      <a:pos x="56" y="152"/>
                    </a:cxn>
                    <a:cxn ang="0">
                      <a:pos x="43" y="178"/>
                    </a:cxn>
                    <a:cxn ang="0">
                      <a:pos x="26" y="200"/>
                    </a:cxn>
                    <a:cxn ang="0">
                      <a:pos x="26" y="200"/>
                    </a:cxn>
                    <a:cxn ang="0">
                      <a:pos x="13" y="204"/>
                    </a:cxn>
                    <a:cxn ang="0">
                      <a:pos x="4" y="200"/>
                    </a:cxn>
                    <a:cxn ang="0">
                      <a:pos x="4" y="200"/>
                    </a:cxn>
                    <a:cxn ang="0">
                      <a:pos x="0" y="187"/>
                    </a:cxn>
                    <a:cxn ang="0">
                      <a:pos x="4" y="178"/>
                    </a:cxn>
                    <a:cxn ang="0">
                      <a:pos x="4" y="178"/>
                    </a:cxn>
                  </a:cxnLst>
                  <a:rect l="0" t="0" r="r" b="b"/>
                  <a:pathLst>
                    <a:path w="65" h="204">
                      <a:moveTo>
                        <a:pt x="4" y="178"/>
                      </a:moveTo>
                      <a:lnTo>
                        <a:pt x="4" y="178"/>
                      </a:lnTo>
                      <a:lnTo>
                        <a:pt x="17" y="161"/>
                      </a:lnTo>
                      <a:lnTo>
                        <a:pt x="30" y="143"/>
                      </a:lnTo>
                      <a:lnTo>
                        <a:pt x="34" y="122"/>
                      </a:lnTo>
                      <a:lnTo>
                        <a:pt x="34" y="100"/>
                      </a:lnTo>
                      <a:lnTo>
                        <a:pt x="34" y="100"/>
                      </a:lnTo>
                      <a:lnTo>
                        <a:pt x="34" y="83"/>
                      </a:lnTo>
                      <a:lnTo>
                        <a:pt x="30" y="61"/>
                      </a:lnTo>
                      <a:lnTo>
                        <a:pt x="17" y="39"/>
                      </a:lnTo>
                      <a:lnTo>
                        <a:pt x="4" y="26"/>
                      </a:lnTo>
                      <a:lnTo>
                        <a:pt x="4" y="26"/>
                      </a:lnTo>
                      <a:lnTo>
                        <a:pt x="0" y="13"/>
                      </a:lnTo>
                      <a:lnTo>
                        <a:pt x="4" y="5"/>
                      </a:lnTo>
                      <a:lnTo>
                        <a:pt x="4" y="5"/>
                      </a:lnTo>
                      <a:lnTo>
                        <a:pt x="13" y="0"/>
                      </a:lnTo>
                      <a:lnTo>
                        <a:pt x="26" y="5"/>
                      </a:lnTo>
                      <a:lnTo>
                        <a:pt x="26" y="5"/>
                      </a:lnTo>
                      <a:lnTo>
                        <a:pt x="43" y="26"/>
                      </a:lnTo>
                      <a:lnTo>
                        <a:pt x="56" y="48"/>
                      </a:lnTo>
                      <a:lnTo>
                        <a:pt x="60" y="74"/>
                      </a:lnTo>
                      <a:lnTo>
                        <a:pt x="65" y="100"/>
                      </a:lnTo>
                      <a:lnTo>
                        <a:pt x="60" y="126"/>
                      </a:lnTo>
                      <a:lnTo>
                        <a:pt x="56" y="152"/>
                      </a:lnTo>
                      <a:lnTo>
                        <a:pt x="43" y="178"/>
                      </a:lnTo>
                      <a:lnTo>
                        <a:pt x="26" y="200"/>
                      </a:lnTo>
                      <a:lnTo>
                        <a:pt x="26" y="200"/>
                      </a:lnTo>
                      <a:lnTo>
                        <a:pt x="13" y="204"/>
                      </a:lnTo>
                      <a:lnTo>
                        <a:pt x="4" y="200"/>
                      </a:lnTo>
                      <a:lnTo>
                        <a:pt x="4" y="200"/>
                      </a:lnTo>
                      <a:lnTo>
                        <a:pt x="0" y="187"/>
                      </a:lnTo>
                      <a:lnTo>
                        <a:pt x="4" y="178"/>
                      </a:lnTo>
                      <a:lnTo>
                        <a:pt x="4" y="178"/>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23" name="Freeform 101"/>
                <p:cNvSpPr>
                  <a:spLocks/>
                </p:cNvSpPr>
                <p:nvPr/>
              </p:nvSpPr>
              <p:spPr bwMode="auto">
                <a:xfrm>
                  <a:off x="1372510" y="2573882"/>
                  <a:ext cx="42325" cy="112342"/>
                </a:xfrm>
                <a:custGeom>
                  <a:avLst/>
                  <a:gdLst/>
                  <a:ahLst/>
                  <a:cxnLst>
                    <a:cxn ang="0">
                      <a:pos x="4" y="117"/>
                    </a:cxn>
                    <a:cxn ang="0">
                      <a:pos x="4" y="117"/>
                    </a:cxn>
                    <a:cxn ang="0">
                      <a:pos x="12" y="108"/>
                    </a:cxn>
                    <a:cxn ang="0">
                      <a:pos x="21" y="95"/>
                    </a:cxn>
                    <a:cxn ang="0">
                      <a:pos x="25" y="69"/>
                    </a:cxn>
                    <a:cxn ang="0">
                      <a:pos x="21" y="47"/>
                    </a:cxn>
                    <a:cxn ang="0">
                      <a:pos x="12" y="34"/>
                    </a:cxn>
                    <a:cxn ang="0">
                      <a:pos x="4" y="21"/>
                    </a:cxn>
                    <a:cxn ang="0">
                      <a:pos x="4" y="21"/>
                    </a:cxn>
                    <a:cxn ang="0">
                      <a:pos x="0" y="13"/>
                    </a:cxn>
                    <a:cxn ang="0">
                      <a:pos x="4" y="4"/>
                    </a:cxn>
                    <a:cxn ang="0">
                      <a:pos x="4" y="4"/>
                    </a:cxn>
                    <a:cxn ang="0">
                      <a:pos x="12" y="0"/>
                    </a:cxn>
                    <a:cxn ang="0">
                      <a:pos x="25" y="4"/>
                    </a:cxn>
                    <a:cxn ang="0">
                      <a:pos x="25" y="4"/>
                    </a:cxn>
                    <a:cxn ang="0">
                      <a:pos x="34" y="17"/>
                    </a:cxn>
                    <a:cxn ang="0">
                      <a:pos x="43" y="34"/>
                    </a:cxn>
                    <a:cxn ang="0">
                      <a:pos x="51" y="52"/>
                    </a:cxn>
                    <a:cxn ang="0">
                      <a:pos x="51" y="69"/>
                    </a:cxn>
                    <a:cxn ang="0">
                      <a:pos x="51" y="86"/>
                    </a:cxn>
                    <a:cxn ang="0">
                      <a:pos x="43" y="104"/>
                    </a:cxn>
                    <a:cxn ang="0">
                      <a:pos x="34" y="121"/>
                    </a:cxn>
                    <a:cxn ang="0">
                      <a:pos x="25" y="138"/>
                    </a:cxn>
                    <a:cxn ang="0">
                      <a:pos x="25" y="138"/>
                    </a:cxn>
                    <a:cxn ang="0">
                      <a:pos x="12" y="143"/>
                    </a:cxn>
                    <a:cxn ang="0">
                      <a:pos x="4" y="138"/>
                    </a:cxn>
                    <a:cxn ang="0">
                      <a:pos x="4" y="138"/>
                    </a:cxn>
                    <a:cxn ang="0">
                      <a:pos x="0" y="125"/>
                    </a:cxn>
                    <a:cxn ang="0">
                      <a:pos x="4" y="117"/>
                    </a:cxn>
                    <a:cxn ang="0">
                      <a:pos x="4" y="117"/>
                    </a:cxn>
                  </a:cxnLst>
                  <a:rect l="0" t="0" r="r" b="b"/>
                  <a:pathLst>
                    <a:path w="51" h="143">
                      <a:moveTo>
                        <a:pt x="4" y="117"/>
                      </a:moveTo>
                      <a:lnTo>
                        <a:pt x="4" y="117"/>
                      </a:lnTo>
                      <a:lnTo>
                        <a:pt x="12" y="108"/>
                      </a:lnTo>
                      <a:lnTo>
                        <a:pt x="21" y="95"/>
                      </a:lnTo>
                      <a:lnTo>
                        <a:pt x="25" y="69"/>
                      </a:lnTo>
                      <a:lnTo>
                        <a:pt x="21" y="47"/>
                      </a:lnTo>
                      <a:lnTo>
                        <a:pt x="12" y="34"/>
                      </a:lnTo>
                      <a:lnTo>
                        <a:pt x="4" y="21"/>
                      </a:lnTo>
                      <a:lnTo>
                        <a:pt x="4" y="21"/>
                      </a:lnTo>
                      <a:lnTo>
                        <a:pt x="0" y="13"/>
                      </a:lnTo>
                      <a:lnTo>
                        <a:pt x="4" y="4"/>
                      </a:lnTo>
                      <a:lnTo>
                        <a:pt x="4" y="4"/>
                      </a:lnTo>
                      <a:lnTo>
                        <a:pt x="12" y="0"/>
                      </a:lnTo>
                      <a:lnTo>
                        <a:pt x="25" y="4"/>
                      </a:lnTo>
                      <a:lnTo>
                        <a:pt x="25" y="4"/>
                      </a:lnTo>
                      <a:lnTo>
                        <a:pt x="34" y="17"/>
                      </a:lnTo>
                      <a:lnTo>
                        <a:pt x="43" y="34"/>
                      </a:lnTo>
                      <a:lnTo>
                        <a:pt x="51" y="52"/>
                      </a:lnTo>
                      <a:lnTo>
                        <a:pt x="51" y="69"/>
                      </a:lnTo>
                      <a:lnTo>
                        <a:pt x="51" y="86"/>
                      </a:lnTo>
                      <a:lnTo>
                        <a:pt x="43" y="104"/>
                      </a:lnTo>
                      <a:lnTo>
                        <a:pt x="34" y="121"/>
                      </a:lnTo>
                      <a:lnTo>
                        <a:pt x="25" y="138"/>
                      </a:lnTo>
                      <a:lnTo>
                        <a:pt x="25" y="138"/>
                      </a:lnTo>
                      <a:lnTo>
                        <a:pt x="12" y="143"/>
                      </a:lnTo>
                      <a:lnTo>
                        <a:pt x="4" y="138"/>
                      </a:lnTo>
                      <a:lnTo>
                        <a:pt x="4" y="138"/>
                      </a:lnTo>
                      <a:lnTo>
                        <a:pt x="0" y="125"/>
                      </a:lnTo>
                      <a:lnTo>
                        <a:pt x="4" y="117"/>
                      </a:lnTo>
                      <a:lnTo>
                        <a:pt x="4" y="117"/>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24" name="Freeform 102"/>
                <p:cNvSpPr>
                  <a:spLocks/>
                </p:cNvSpPr>
                <p:nvPr/>
              </p:nvSpPr>
              <p:spPr bwMode="auto">
                <a:xfrm>
                  <a:off x="1192422" y="2549528"/>
                  <a:ext cx="50624" cy="160264"/>
                </a:xfrm>
                <a:custGeom>
                  <a:avLst/>
                  <a:gdLst/>
                  <a:ahLst/>
                  <a:cxnLst>
                    <a:cxn ang="0">
                      <a:pos x="56" y="26"/>
                    </a:cxn>
                    <a:cxn ang="0">
                      <a:pos x="56" y="26"/>
                    </a:cxn>
                    <a:cxn ang="0">
                      <a:pos x="43" y="39"/>
                    </a:cxn>
                    <a:cxn ang="0">
                      <a:pos x="35" y="61"/>
                    </a:cxn>
                    <a:cxn ang="0">
                      <a:pos x="26" y="83"/>
                    </a:cxn>
                    <a:cxn ang="0">
                      <a:pos x="26" y="100"/>
                    </a:cxn>
                    <a:cxn ang="0">
                      <a:pos x="26" y="100"/>
                    </a:cxn>
                    <a:cxn ang="0">
                      <a:pos x="26" y="122"/>
                    </a:cxn>
                    <a:cxn ang="0">
                      <a:pos x="35" y="143"/>
                    </a:cxn>
                    <a:cxn ang="0">
                      <a:pos x="43" y="161"/>
                    </a:cxn>
                    <a:cxn ang="0">
                      <a:pos x="56" y="178"/>
                    </a:cxn>
                    <a:cxn ang="0">
                      <a:pos x="56" y="178"/>
                    </a:cxn>
                    <a:cxn ang="0">
                      <a:pos x="61" y="187"/>
                    </a:cxn>
                    <a:cxn ang="0">
                      <a:pos x="56" y="200"/>
                    </a:cxn>
                    <a:cxn ang="0">
                      <a:pos x="56" y="200"/>
                    </a:cxn>
                    <a:cxn ang="0">
                      <a:pos x="48" y="204"/>
                    </a:cxn>
                    <a:cxn ang="0">
                      <a:pos x="39" y="200"/>
                    </a:cxn>
                    <a:cxn ang="0">
                      <a:pos x="39" y="200"/>
                    </a:cxn>
                    <a:cxn ang="0">
                      <a:pos x="22" y="178"/>
                    </a:cxn>
                    <a:cxn ang="0">
                      <a:pos x="9" y="152"/>
                    </a:cxn>
                    <a:cxn ang="0">
                      <a:pos x="0" y="126"/>
                    </a:cxn>
                    <a:cxn ang="0">
                      <a:pos x="0" y="100"/>
                    </a:cxn>
                    <a:cxn ang="0">
                      <a:pos x="0" y="74"/>
                    </a:cxn>
                    <a:cxn ang="0">
                      <a:pos x="9" y="48"/>
                    </a:cxn>
                    <a:cxn ang="0">
                      <a:pos x="22" y="26"/>
                    </a:cxn>
                    <a:cxn ang="0">
                      <a:pos x="39" y="5"/>
                    </a:cxn>
                    <a:cxn ang="0">
                      <a:pos x="39" y="5"/>
                    </a:cxn>
                    <a:cxn ang="0">
                      <a:pos x="48" y="0"/>
                    </a:cxn>
                    <a:cxn ang="0">
                      <a:pos x="56" y="5"/>
                    </a:cxn>
                    <a:cxn ang="0">
                      <a:pos x="56" y="5"/>
                    </a:cxn>
                    <a:cxn ang="0">
                      <a:pos x="61" y="13"/>
                    </a:cxn>
                    <a:cxn ang="0">
                      <a:pos x="56" y="26"/>
                    </a:cxn>
                    <a:cxn ang="0">
                      <a:pos x="56" y="26"/>
                    </a:cxn>
                  </a:cxnLst>
                  <a:rect l="0" t="0" r="r" b="b"/>
                  <a:pathLst>
                    <a:path w="61" h="204">
                      <a:moveTo>
                        <a:pt x="56" y="26"/>
                      </a:moveTo>
                      <a:lnTo>
                        <a:pt x="56" y="26"/>
                      </a:lnTo>
                      <a:lnTo>
                        <a:pt x="43" y="39"/>
                      </a:lnTo>
                      <a:lnTo>
                        <a:pt x="35" y="61"/>
                      </a:lnTo>
                      <a:lnTo>
                        <a:pt x="26" y="83"/>
                      </a:lnTo>
                      <a:lnTo>
                        <a:pt x="26" y="100"/>
                      </a:lnTo>
                      <a:lnTo>
                        <a:pt x="26" y="100"/>
                      </a:lnTo>
                      <a:lnTo>
                        <a:pt x="26" y="122"/>
                      </a:lnTo>
                      <a:lnTo>
                        <a:pt x="35" y="143"/>
                      </a:lnTo>
                      <a:lnTo>
                        <a:pt x="43" y="161"/>
                      </a:lnTo>
                      <a:lnTo>
                        <a:pt x="56" y="178"/>
                      </a:lnTo>
                      <a:lnTo>
                        <a:pt x="56" y="178"/>
                      </a:lnTo>
                      <a:lnTo>
                        <a:pt x="61" y="187"/>
                      </a:lnTo>
                      <a:lnTo>
                        <a:pt x="56" y="200"/>
                      </a:lnTo>
                      <a:lnTo>
                        <a:pt x="56" y="200"/>
                      </a:lnTo>
                      <a:lnTo>
                        <a:pt x="48" y="204"/>
                      </a:lnTo>
                      <a:lnTo>
                        <a:pt x="39" y="200"/>
                      </a:lnTo>
                      <a:lnTo>
                        <a:pt x="39" y="200"/>
                      </a:lnTo>
                      <a:lnTo>
                        <a:pt x="22" y="178"/>
                      </a:lnTo>
                      <a:lnTo>
                        <a:pt x="9" y="152"/>
                      </a:lnTo>
                      <a:lnTo>
                        <a:pt x="0" y="126"/>
                      </a:lnTo>
                      <a:lnTo>
                        <a:pt x="0" y="100"/>
                      </a:lnTo>
                      <a:lnTo>
                        <a:pt x="0" y="74"/>
                      </a:lnTo>
                      <a:lnTo>
                        <a:pt x="9" y="48"/>
                      </a:lnTo>
                      <a:lnTo>
                        <a:pt x="22" y="26"/>
                      </a:lnTo>
                      <a:lnTo>
                        <a:pt x="39" y="5"/>
                      </a:lnTo>
                      <a:lnTo>
                        <a:pt x="39" y="5"/>
                      </a:lnTo>
                      <a:lnTo>
                        <a:pt x="48" y="0"/>
                      </a:lnTo>
                      <a:lnTo>
                        <a:pt x="56" y="5"/>
                      </a:lnTo>
                      <a:lnTo>
                        <a:pt x="56" y="5"/>
                      </a:lnTo>
                      <a:lnTo>
                        <a:pt x="61" y="13"/>
                      </a:lnTo>
                      <a:lnTo>
                        <a:pt x="56" y="26"/>
                      </a:lnTo>
                      <a:lnTo>
                        <a:pt x="56" y="26"/>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25" name="Freeform 103"/>
                <p:cNvSpPr>
                  <a:spLocks/>
                </p:cNvSpPr>
                <p:nvPr/>
              </p:nvSpPr>
              <p:spPr bwMode="auto">
                <a:xfrm>
                  <a:off x="1224788" y="2573882"/>
                  <a:ext cx="43155" cy="112342"/>
                </a:xfrm>
                <a:custGeom>
                  <a:avLst/>
                  <a:gdLst/>
                  <a:ahLst/>
                  <a:cxnLst>
                    <a:cxn ang="0">
                      <a:pos x="48" y="21"/>
                    </a:cxn>
                    <a:cxn ang="0">
                      <a:pos x="48" y="21"/>
                    </a:cxn>
                    <a:cxn ang="0">
                      <a:pos x="39" y="34"/>
                    </a:cxn>
                    <a:cxn ang="0">
                      <a:pos x="35" y="47"/>
                    </a:cxn>
                    <a:cxn ang="0">
                      <a:pos x="30" y="69"/>
                    </a:cxn>
                    <a:cxn ang="0">
                      <a:pos x="35" y="95"/>
                    </a:cxn>
                    <a:cxn ang="0">
                      <a:pos x="39" y="108"/>
                    </a:cxn>
                    <a:cxn ang="0">
                      <a:pos x="48" y="117"/>
                    </a:cxn>
                    <a:cxn ang="0">
                      <a:pos x="48" y="117"/>
                    </a:cxn>
                    <a:cxn ang="0">
                      <a:pos x="52" y="125"/>
                    </a:cxn>
                    <a:cxn ang="0">
                      <a:pos x="48" y="138"/>
                    </a:cxn>
                    <a:cxn ang="0">
                      <a:pos x="48" y="138"/>
                    </a:cxn>
                    <a:cxn ang="0">
                      <a:pos x="39" y="143"/>
                    </a:cxn>
                    <a:cxn ang="0">
                      <a:pos x="30" y="138"/>
                    </a:cxn>
                    <a:cxn ang="0">
                      <a:pos x="30" y="138"/>
                    </a:cxn>
                    <a:cxn ang="0">
                      <a:pos x="17" y="121"/>
                    </a:cxn>
                    <a:cxn ang="0">
                      <a:pos x="9" y="104"/>
                    </a:cxn>
                    <a:cxn ang="0">
                      <a:pos x="4" y="86"/>
                    </a:cxn>
                    <a:cxn ang="0">
                      <a:pos x="0" y="69"/>
                    </a:cxn>
                    <a:cxn ang="0">
                      <a:pos x="4" y="52"/>
                    </a:cxn>
                    <a:cxn ang="0">
                      <a:pos x="9" y="34"/>
                    </a:cxn>
                    <a:cxn ang="0">
                      <a:pos x="17" y="17"/>
                    </a:cxn>
                    <a:cxn ang="0">
                      <a:pos x="30" y="4"/>
                    </a:cxn>
                    <a:cxn ang="0">
                      <a:pos x="30" y="4"/>
                    </a:cxn>
                    <a:cxn ang="0">
                      <a:pos x="39" y="0"/>
                    </a:cxn>
                    <a:cxn ang="0">
                      <a:pos x="48" y="4"/>
                    </a:cxn>
                    <a:cxn ang="0">
                      <a:pos x="48" y="4"/>
                    </a:cxn>
                    <a:cxn ang="0">
                      <a:pos x="52" y="13"/>
                    </a:cxn>
                    <a:cxn ang="0">
                      <a:pos x="48" y="21"/>
                    </a:cxn>
                    <a:cxn ang="0">
                      <a:pos x="48" y="21"/>
                    </a:cxn>
                  </a:cxnLst>
                  <a:rect l="0" t="0" r="r" b="b"/>
                  <a:pathLst>
                    <a:path w="52" h="143">
                      <a:moveTo>
                        <a:pt x="48" y="21"/>
                      </a:moveTo>
                      <a:lnTo>
                        <a:pt x="48" y="21"/>
                      </a:lnTo>
                      <a:lnTo>
                        <a:pt x="39" y="34"/>
                      </a:lnTo>
                      <a:lnTo>
                        <a:pt x="35" y="47"/>
                      </a:lnTo>
                      <a:lnTo>
                        <a:pt x="30" y="69"/>
                      </a:lnTo>
                      <a:lnTo>
                        <a:pt x="35" y="95"/>
                      </a:lnTo>
                      <a:lnTo>
                        <a:pt x="39" y="108"/>
                      </a:lnTo>
                      <a:lnTo>
                        <a:pt x="48" y="117"/>
                      </a:lnTo>
                      <a:lnTo>
                        <a:pt x="48" y="117"/>
                      </a:lnTo>
                      <a:lnTo>
                        <a:pt x="52" y="125"/>
                      </a:lnTo>
                      <a:lnTo>
                        <a:pt x="48" y="138"/>
                      </a:lnTo>
                      <a:lnTo>
                        <a:pt x="48" y="138"/>
                      </a:lnTo>
                      <a:lnTo>
                        <a:pt x="39" y="143"/>
                      </a:lnTo>
                      <a:lnTo>
                        <a:pt x="30" y="138"/>
                      </a:lnTo>
                      <a:lnTo>
                        <a:pt x="30" y="138"/>
                      </a:lnTo>
                      <a:lnTo>
                        <a:pt x="17" y="121"/>
                      </a:lnTo>
                      <a:lnTo>
                        <a:pt x="9" y="104"/>
                      </a:lnTo>
                      <a:lnTo>
                        <a:pt x="4" y="86"/>
                      </a:lnTo>
                      <a:lnTo>
                        <a:pt x="0" y="69"/>
                      </a:lnTo>
                      <a:lnTo>
                        <a:pt x="4" y="52"/>
                      </a:lnTo>
                      <a:lnTo>
                        <a:pt x="9" y="34"/>
                      </a:lnTo>
                      <a:lnTo>
                        <a:pt x="17" y="17"/>
                      </a:lnTo>
                      <a:lnTo>
                        <a:pt x="30" y="4"/>
                      </a:lnTo>
                      <a:lnTo>
                        <a:pt x="30" y="4"/>
                      </a:lnTo>
                      <a:lnTo>
                        <a:pt x="39" y="0"/>
                      </a:lnTo>
                      <a:lnTo>
                        <a:pt x="48" y="4"/>
                      </a:lnTo>
                      <a:lnTo>
                        <a:pt x="48" y="4"/>
                      </a:lnTo>
                      <a:lnTo>
                        <a:pt x="52" y="13"/>
                      </a:lnTo>
                      <a:lnTo>
                        <a:pt x="48" y="21"/>
                      </a:lnTo>
                      <a:lnTo>
                        <a:pt x="48"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26" name="Freeform 104"/>
                <p:cNvSpPr>
                  <a:spLocks/>
                </p:cNvSpPr>
                <p:nvPr/>
              </p:nvSpPr>
              <p:spPr bwMode="auto">
                <a:xfrm>
                  <a:off x="1303628" y="2651657"/>
                  <a:ext cx="39835" cy="146123"/>
                </a:xfrm>
                <a:custGeom>
                  <a:avLst/>
                  <a:gdLst/>
                  <a:ahLst/>
                  <a:cxnLst>
                    <a:cxn ang="0">
                      <a:pos x="48" y="173"/>
                    </a:cxn>
                    <a:cxn ang="0">
                      <a:pos x="48" y="173"/>
                    </a:cxn>
                    <a:cxn ang="0">
                      <a:pos x="48" y="182"/>
                    </a:cxn>
                    <a:cxn ang="0">
                      <a:pos x="39" y="186"/>
                    </a:cxn>
                    <a:cxn ang="0">
                      <a:pos x="13" y="186"/>
                    </a:cxn>
                    <a:cxn ang="0">
                      <a:pos x="13" y="186"/>
                    </a:cxn>
                    <a:cxn ang="0">
                      <a:pos x="5" y="182"/>
                    </a:cxn>
                    <a:cxn ang="0">
                      <a:pos x="0" y="173"/>
                    </a:cxn>
                    <a:cxn ang="0">
                      <a:pos x="0" y="9"/>
                    </a:cxn>
                    <a:cxn ang="0">
                      <a:pos x="0" y="9"/>
                    </a:cxn>
                    <a:cxn ang="0">
                      <a:pos x="5" y="5"/>
                    </a:cxn>
                    <a:cxn ang="0">
                      <a:pos x="13" y="0"/>
                    </a:cxn>
                    <a:cxn ang="0">
                      <a:pos x="39" y="0"/>
                    </a:cxn>
                    <a:cxn ang="0">
                      <a:pos x="39" y="0"/>
                    </a:cxn>
                    <a:cxn ang="0">
                      <a:pos x="48" y="5"/>
                    </a:cxn>
                    <a:cxn ang="0">
                      <a:pos x="48" y="9"/>
                    </a:cxn>
                    <a:cxn ang="0">
                      <a:pos x="48" y="173"/>
                    </a:cxn>
                  </a:cxnLst>
                  <a:rect l="0" t="0" r="r" b="b"/>
                  <a:pathLst>
                    <a:path w="48" h="186">
                      <a:moveTo>
                        <a:pt x="48" y="173"/>
                      </a:moveTo>
                      <a:lnTo>
                        <a:pt x="48" y="173"/>
                      </a:lnTo>
                      <a:lnTo>
                        <a:pt x="48" y="182"/>
                      </a:lnTo>
                      <a:lnTo>
                        <a:pt x="39" y="186"/>
                      </a:lnTo>
                      <a:lnTo>
                        <a:pt x="13" y="186"/>
                      </a:lnTo>
                      <a:lnTo>
                        <a:pt x="13" y="186"/>
                      </a:lnTo>
                      <a:lnTo>
                        <a:pt x="5" y="182"/>
                      </a:lnTo>
                      <a:lnTo>
                        <a:pt x="0" y="173"/>
                      </a:lnTo>
                      <a:lnTo>
                        <a:pt x="0" y="9"/>
                      </a:lnTo>
                      <a:lnTo>
                        <a:pt x="0" y="9"/>
                      </a:lnTo>
                      <a:lnTo>
                        <a:pt x="5" y="5"/>
                      </a:lnTo>
                      <a:lnTo>
                        <a:pt x="13" y="0"/>
                      </a:lnTo>
                      <a:lnTo>
                        <a:pt x="39" y="0"/>
                      </a:lnTo>
                      <a:lnTo>
                        <a:pt x="39" y="0"/>
                      </a:lnTo>
                      <a:lnTo>
                        <a:pt x="48" y="5"/>
                      </a:lnTo>
                      <a:lnTo>
                        <a:pt x="48" y="9"/>
                      </a:lnTo>
                      <a:lnTo>
                        <a:pt x="48" y="173"/>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27" name="Freeform 105"/>
                <p:cNvSpPr>
                  <a:spLocks/>
                </p:cNvSpPr>
                <p:nvPr/>
              </p:nvSpPr>
              <p:spPr bwMode="auto">
                <a:xfrm>
                  <a:off x="1282051" y="2594308"/>
                  <a:ext cx="82990" cy="81703"/>
                </a:xfrm>
                <a:custGeom>
                  <a:avLst/>
                  <a:gdLst/>
                  <a:ahLst/>
                  <a:cxnLst>
                    <a:cxn ang="0">
                      <a:pos x="100" y="52"/>
                    </a:cxn>
                    <a:cxn ang="0">
                      <a:pos x="100" y="52"/>
                    </a:cxn>
                    <a:cxn ang="0">
                      <a:pos x="96" y="73"/>
                    </a:cxn>
                    <a:cxn ang="0">
                      <a:pos x="87" y="86"/>
                    </a:cxn>
                    <a:cxn ang="0">
                      <a:pos x="70" y="99"/>
                    </a:cxn>
                    <a:cxn ang="0">
                      <a:pos x="52" y="104"/>
                    </a:cxn>
                    <a:cxn ang="0">
                      <a:pos x="52" y="104"/>
                    </a:cxn>
                    <a:cxn ang="0">
                      <a:pos x="31" y="99"/>
                    </a:cxn>
                    <a:cxn ang="0">
                      <a:pos x="18" y="86"/>
                    </a:cxn>
                    <a:cxn ang="0">
                      <a:pos x="5" y="73"/>
                    </a:cxn>
                    <a:cxn ang="0">
                      <a:pos x="0" y="52"/>
                    </a:cxn>
                    <a:cxn ang="0">
                      <a:pos x="0" y="52"/>
                    </a:cxn>
                    <a:cxn ang="0">
                      <a:pos x="5" y="34"/>
                    </a:cxn>
                    <a:cxn ang="0">
                      <a:pos x="18" y="17"/>
                    </a:cxn>
                    <a:cxn ang="0">
                      <a:pos x="31" y="4"/>
                    </a:cxn>
                    <a:cxn ang="0">
                      <a:pos x="52" y="0"/>
                    </a:cxn>
                    <a:cxn ang="0">
                      <a:pos x="52" y="0"/>
                    </a:cxn>
                    <a:cxn ang="0">
                      <a:pos x="70" y="4"/>
                    </a:cxn>
                    <a:cxn ang="0">
                      <a:pos x="87" y="17"/>
                    </a:cxn>
                    <a:cxn ang="0">
                      <a:pos x="96" y="34"/>
                    </a:cxn>
                    <a:cxn ang="0">
                      <a:pos x="100" y="52"/>
                    </a:cxn>
                    <a:cxn ang="0">
                      <a:pos x="100" y="52"/>
                    </a:cxn>
                  </a:cxnLst>
                  <a:rect l="0" t="0" r="r" b="b"/>
                  <a:pathLst>
                    <a:path w="100" h="104">
                      <a:moveTo>
                        <a:pt x="100" y="52"/>
                      </a:moveTo>
                      <a:lnTo>
                        <a:pt x="100" y="52"/>
                      </a:lnTo>
                      <a:lnTo>
                        <a:pt x="96" y="73"/>
                      </a:lnTo>
                      <a:lnTo>
                        <a:pt x="87" y="86"/>
                      </a:lnTo>
                      <a:lnTo>
                        <a:pt x="70" y="99"/>
                      </a:lnTo>
                      <a:lnTo>
                        <a:pt x="52" y="104"/>
                      </a:lnTo>
                      <a:lnTo>
                        <a:pt x="52" y="104"/>
                      </a:lnTo>
                      <a:lnTo>
                        <a:pt x="31" y="99"/>
                      </a:lnTo>
                      <a:lnTo>
                        <a:pt x="18" y="86"/>
                      </a:lnTo>
                      <a:lnTo>
                        <a:pt x="5" y="73"/>
                      </a:lnTo>
                      <a:lnTo>
                        <a:pt x="0" y="52"/>
                      </a:lnTo>
                      <a:lnTo>
                        <a:pt x="0" y="52"/>
                      </a:lnTo>
                      <a:lnTo>
                        <a:pt x="5" y="34"/>
                      </a:lnTo>
                      <a:lnTo>
                        <a:pt x="18" y="17"/>
                      </a:lnTo>
                      <a:lnTo>
                        <a:pt x="31" y="4"/>
                      </a:lnTo>
                      <a:lnTo>
                        <a:pt x="52" y="0"/>
                      </a:lnTo>
                      <a:lnTo>
                        <a:pt x="52" y="0"/>
                      </a:lnTo>
                      <a:lnTo>
                        <a:pt x="70" y="4"/>
                      </a:lnTo>
                      <a:lnTo>
                        <a:pt x="87" y="17"/>
                      </a:lnTo>
                      <a:lnTo>
                        <a:pt x="96" y="34"/>
                      </a:lnTo>
                      <a:lnTo>
                        <a:pt x="100" y="52"/>
                      </a:lnTo>
                      <a:lnTo>
                        <a:pt x="100" y="52"/>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sp>
            <p:nvSpPr>
              <p:cNvPr id="318" name="Freeform 106"/>
              <p:cNvSpPr>
                <a:spLocks/>
              </p:cNvSpPr>
              <p:nvPr/>
            </p:nvSpPr>
            <p:spPr bwMode="auto">
              <a:xfrm>
                <a:off x="1030591" y="2811920"/>
                <a:ext cx="359346" cy="122555"/>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19" name="Freeform 107"/>
              <p:cNvSpPr>
                <a:spLocks/>
              </p:cNvSpPr>
              <p:nvPr/>
            </p:nvSpPr>
            <p:spPr bwMode="auto">
              <a:xfrm>
                <a:off x="1056318" y="2832346"/>
                <a:ext cx="39005" cy="36924"/>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20" name="Freeform 108"/>
              <p:cNvSpPr>
                <a:spLocks/>
              </p:cNvSpPr>
              <p:nvPr/>
            </p:nvSpPr>
            <p:spPr bwMode="auto">
              <a:xfrm>
                <a:off x="1113581" y="2832346"/>
                <a:ext cx="39005" cy="36924"/>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21" name="Freeform 109"/>
              <p:cNvSpPr>
                <a:spLocks/>
              </p:cNvSpPr>
              <p:nvPr/>
            </p:nvSpPr>
            <p:spPr bwMode="auto">
              <a:xfrm>
                <a:off x="1170844" y="2832346"/>
                <a:ext cx="43155" cy="36924"/>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grpSp>
          <p:nvGrpSpPr>
            <p:cNvPr id="303" name="组合 97"/>
            <p:cNvGrpSpPr/>
            <p:nvPr/>
          </p:nvGrpSpPr>
          <p:grpSpPr>
            <a:xfrm>
              <a:off x="6200589" y="3560836"/>
              <a:ext cx="359346" cy="378597"/>
              <a:chOff x="1683888" y="2555878"/>
              <a:chExt cx="359346" cy="378597"/>
            </a:xfrm>
          </p:grpSpPr>
          <p:grpSp>
            <p:nvGrpSpPr>
              <p:cNvPr id="306" name="组合 135"/>
              <p:cNvGrpSpPr/>
              <p:nvPr/>
            </p:nvGrpSpPr>
            <p:grpSpPr>
              <a:xfrm>
                <a:off x="1724123" y="2555878"/>
                <a:ext cx="258928" cy="248252"/>
                <a:chOff x="6331449" y="3139303"/>
                <a:chExt cx="495299" cy="501650"/>
              </a:xfrm>
            </p:grpSpPr>
            <p:sp>
              <p:nvSpPr>
                <p:cNvPr id="311" name="Freeform 100"/>
                <p:cNvSpPr>
                  <a:spLocks/>
                </p:cNvSpPr>
                <p:nvPr/>
              </p:nvSpPr>
              <p:spPr bwMode="auto">
                <a:xfrm>
                  <a:off x="6723561" y="3139303"/>
                  <a:ext cx="103187" cy="323850"/>
                </a:xfrm>
                <a:custGeom>
                  <a:avLst/>
                  <a:gdLst/>
                  <a:ahLst/>
                  <a:cxnLst>
                    <a:cxn ang="0">
                      <a:pos x="4" y="178"/>
                    </a:cxn>
                    <a:cxn ang="0">
                      <a:pos x="4" y="178"/>
                    </a:cxn>
                    <a:cxn ang="0">
                      <a:pos x="17" y="161"/>
                    </a:cxn>
                    <a:cxn ang="0">
                      <a:pos x="30" y="143"/>
                    </a:cxn>
                    <a:cxn ang="0">
                      <a:pos x="34" y="122"/>
                    </a:cxn>
                    <a:cxn ang="0">
                      <a:pos x="34" y="100"/>
                    </a:cxn>
                    <a:cxn ang="0">
                      <a:pos x="34" y="100"/>
                    </a:cxn>
                    <a:cxn ang="0">
                      <a:pos x="34" y="83"/>
                    </a:cxn>
                    <a:cxn ang="0">
                      <a:pos x="30" y="61"/>
                    </a:cxn>
                    <a:cxn ang="0">
                      <a:pos x="17" y="39"/>
                    </a:cxn>
                    <a:cxn ang="0">
                      <a:pos x="4" y="26"/>
                    </a:cxn>
                    <a:cxn ang="0">
                      <a:pos x="4" y="26"/>
                    </a:cxn>
                    <a:cxn ang="0">
                      <a:pos x="0" y="13"/>
                    </a:cxn>
                    <a:cxn ang="0">
                      <a:pos x="4" y="5"/>
                    </a:cxn>
                    <a:cxn ang="0">
                      <a:pos x="4" y="5"/>
                    </a:cxn>
                    <a:cxn ang="0">
                      <a:pos x="13" y="0"/>
                    </a:cxn>
                    <a:cxn ang="0">
                      <a:pos x="26" y="5"/>
                    </a:cxn>
                    <a:cxn ang="0">
                      <a:pos x="26" y="5"/>
                    </a:cxn>
                    <a:cxn ang="0">
                      <a:pos x="43" y="26"/>
                    </a:cxn>
                    <a:cxn ang="0">
                      <a:pos x="56" y="48"/>
                    </a:cxn>
                    <a:cxn ang="0">
                      <a:pos x="60" y="74"/>
                    </a:cxn>
                    <a:cxn ang="0">
                      <a:pos x="65" y="100"/>
                    </a:cxn>
                    <a:cxn ang="0">
                      <a:pos x="60" y="126"/>
                    </a:cxn>
                    <a:cxn ang="0">
                      <a:pos x="56" y="152"/>
                    </a:cxn>
                    <a:cxn ang="0">
                      <a:pos x="43" y="178"/>
                    </a:cxn>
                    <a:cxn ang="0">
                      <a:pos x="26" y="200"/>
                    </a:cxn>
                    <a:cxn ang="0">
                      <a:pos x="26" y="200"/>
                    </a:cxn>
                    <a:cxn ang="0">
                      <a:pos x="13" y="204"/>
                    </a:cxn>
                    <a:cxn ang="0">
                      <a:pos x="4" y="200"/>
                    </a:cxn>
                    <a:cxn ang="0">
                      <a:pos x="4" y="200"/>
                    </a:cxn>
                    <a:cxn ang="0">
                      <a:pos x="0" y="187"/>
                    </a:cxn>
                    <a:cxn ang="0">
                      <a:pos x="4" y="178"/>
                    </a:cxn>
                    <a:cxn ang="0">
                      <a:pos x="4" y="178"/>
                    </a:cxn>
                  </a:cxnLst>
                  <a:rect l="0" t="0" r="r" b="b"/>
                  <a:pathLst>
                    <a:path w="65" h="204">
                      <a:moveTo>
                        <a:pt x="4" y="178"/>
                      </a:moveTo>
                      <a:lnTo>
                        <a:pt x="4" y="178"/>
                      </a:lnTo>
                      <a:lnTo>
                        <a:pt x="17" y="161"/>
                      </a:lnTo>
                      <a:lnTo>
                        <a:pt x="30" y="143"/>
                      </a:lnTo>
                      <a:lnTo>
                        <a:pt x="34" y="122"/>
                      </a:lnTo>
                      <a:lnTo>
                        <a:pt x="34" y="100"/>
                      </a:lnTo>
                      <a:lnTo>
                        <a:pt x="34" y="100"/>
                      </a:lnTo>
                      <a:lnTo>
                        <a:pt x="34" y="83"/>
                      </a:lnTo>
                      <a:lnTo>
                        <a:pt x="30" y="61"/>
                      </a:lnTo>
                      <a:lnTo>
                        <a:pt x="17" y="39"/>
                      </a:lnTo>
                      <a:lnTo>
                        <a:pt x="4" y="26"/>
                      </a:lnTo>
                      <a:lnTo>
                        <a:pt x="4" y="26"/>
                      </a:lnTo>
                      <a:lnTo>
                        <a:pt x="0" y="13"/>
                      </a:lnTo>
                      <a:lnTo>
                        <a:pt x="4" y="5"/>
                      </a:lnTo>
                      <a:lnTo>
                        <a:pt x="4" y="5"/>
                      </a:lnTo>
                      <a:lnTo>
                        <a:pt x="13" y="0"/>
                      </a:lnTo>
                      <a:lnTo>
                        <a:pt x="26" y="5"/>
                      </a:lnTo>
                      <a:lnTo>
                        <a:pt x="26" y="5"/>
                      </a:lnTo>
                      <a:lnTo>
                        <a:pt x="43" y="26"/>
                      </a:lnTo>
                      <a:lnTo>
                        <a:pt x="56" y="48"/>
                      </a:lnTo>
                      <a:lnTo>
                        <a:pt x="60" y="74"/>
                      </a:lnTo>
                      <a:lnTo>
                        <a:pt x="65" y="100"/>
                      </a:lnTo>
                      <a:lnTo>
                        <a:pt x="60" y="126"/>
                      </a:lnTo>
                      <a:lnTo>
                        <a:pt x="56" y="152"/>
                      </a:lnTo>
                      <a:lnTo>
                        <a:pt x="43" y="178"/>
                      </a:lnTo>
                      <a:lnTo>
                        <a:pt x="26" y="200"/>
                      </a:lnTo>
                      <a:lnTo>
                        <a:pt x="26" y="200"/>
                      </a:lnTo>
                      <a:lnTo>
                        <a:pt x="13" y="204"/>
                      </a:lnTo>
                      <a:lnTo>
                        <a:pt x="4" y="200"/>
                      </a:lnTo>
                      <a:lnTo>
                        <a:pt x="4" y="200"/>
                      </a:lnTo>
                      <a:lnTo>
                        <a:pt x="0" y="187"/>
                      </a:lnTo>
                      <a:lnTo>
                        <a:pt x="4" y="178"/>
                      </a:lnTo>
                      <a:lnTo>
                        <a:pt x="4" y="178"/>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12" name="Freeform 101"/>
                <p:cNvSpPr>
                  <a:spLocks/>
                </p:cNvSpPr>
                <p:nvPr/>
              </p:nvSpPr>
              <p:spPr bwMode="auto">
                <a:xfrm>
                  <a:off x="6675936" y="3188516"/>
                  <a:ext cx="80962" cy="227013"/>
                </a:xfrm>
                <a:custGeom>
                  <a:avLst/>
                  <a:gdLst/>
                  <a:ahLst/>
                  <a:cxnLst>
                    <a:cxn ang="0">
                      <a:pos x="4" y="117"/>
                    </a:cxn>
                    <a:cxn ang="0">
                      <a:pos x="4" y="117"/>
                    </a:cxn>
                    <a:cxn ang="0">
                      <a:pos x="12" y="108"/>
                    </a:cxn>
                    <a:cxn ang="0">
                      <a:pos x="21" y="95"/>
                    </a:cxn>
                    <a:cxn ang="0">
                      <a:pos x="25" y="69"/>
                    </a:cxn>
                    <a:cxn ang="0">
                      <a:pos x="21" y="47"/>
                    </a:cxn>
                    <a:cxn ang="0">
                      <a:pos x="12" y="34"/>
                    </a:cxn>
                    <a:cxn ang="0">
                      <a:pos x="4" y="21"/>
                    </a:cxn>
                    <a:cxn ang="0">
                      <a:pos x="4" y="21"/>
                    </a:cxn>
                    <a:cxn ang="0">
                      <a:pos x="0" y="13"/>
                    </a:cxn>
                    <a:cxn ang="0">
                      <a:pos x="4" y="4"/>
                    </a:cxn>
                    <a:cxn ang="0">
                      <a:pos x="4" y="4"/>
                    </a:cxn>
                    <a:cxn ang="0">
                      <a:pos x="12" y="0"/>
                    </a:cxn>
                    <a:cxn ang="0">
                      <a:pos x="25" y="4"/>
                    </a:cxn>
                    <a:cxn ang="0">
                      <a:pos x="25" y="4"/>
                    </a:cxn>
                    <a:cxn ang="0">
                      <a:pos x="34" y="17"/>
                    </a:cxn>
                    <a:cxn ang="0">
                      <a:pos x="43" y="34"/>
                    </a:cxn>
                    <a:cxn ang="0">
                      <a:pos x="51" y="52"/>
                    </a:cxn>
                    <a:cxn ang="0">
                      <a:pos x="51" y="69"/>
                    </a:cxn>
                    <a:cxn ang="0">
                      <a:pos x="51" y="86"/>
                    </a:cxn>
                    <a:cxn ang="0">
                      <a:pos x="43" y="104"/>
                    </a:cxn>
                    <a:cxn ang="0">
                      <a:pos x="34" y="121"/>
                    </a:cxn>
                    <a:cxn ang="0">
                      <a:pos x="25" y="138"/>
                    </a:cxn>
                    <a:cxn ang="0">
                      <a:pos x="25" y="138"/>
                    </a:cxn>
                    <a:cxn ang="0">
                      <a:pos x="12" y="143"/>
                    </a:cxn>
                    <a:cxn ang="0">
                      <a:pos x="4" y="138"/>
                    </a:cxn>
                    <a:cxn ang="0">
                      <a:pos x="4" y="138"/>
                    </a:cxn>
                    <a:cxn ang="0">
                      <a:pos x="0" y="125"/>
                    </a:cxn>
                    <a:cxn ang="0">
                      <a:pos x="4" y="117"/>
                    </a:cxn>
                    <a:cxn ang="0">
                      <a:pos x="4" y="117"/>
                    </a:cxn>
                  </a:cxnLst>
                  <a:rect l="0" t="0" r="r" b="b"/>
                  <a:pathLst>
                    <a:path w="51" h="143">
                      <a:moveTo>
                        <a:pt x="4" y="117"/>
                      </a:moveTo>
                      <a:lnTo>
                        <a:pt x="4" y="117"/>
                      </a:lnTo>
                      <a:lnTo>
                        <a:pt x="12" y="108"/>
                      </a:lnTo>
                      <a:lnTo>
                        <a:pt x="21" y="95"/>
                      </a:lnTo>
                      <a:lnTo>
                        <a:pt x="25" y="69"/>
                      </a:lnTo>
                      <a:lnTo>
                        <a:pt x="21" y="47"/>
                      </a:lnTo>
                      <a:lnTo>
                        <a:pt x="12" y="34"/>
                      </a:lnTo>
                      <a:lnTo>
                        <a:pt x="4" y="21"/>
                      </a:lnTo>
                      <a:lnTo>
                        <a:pt x="4" y="21"/>
                      </a:lnTo>
                      <a:lnTo>
                        <a:pt x="0" y="13"/>
                      </a:lnTo>
                      <a:lnTo>
                        <a:pt x="4" y="4"/>
                      </a:lnTo>
                      <a:lnTo>
                        <a:pt x="4" y="4"/>
                      </a:lnTo>
                      <a:lnTo>
                        <a:pt x="12" y="0"/>
                      </a:lnTo>
                      <a:lnTo>
                        <a:pt x="25" y="4"/>
                      </a:lnTo>
                      <a:lnTo>
                        <a:pt x="25" y="4"/>
                      </a:lnTo>
                      <a:lnTo>
                        <a:pt x="34" y="17"/>
                      </a:lnTo>
                      <a:lnTo>
                        <a:pt x="43" y="34"/>
                      </a:lnTo>
                      <a:lnTo>
                        <a:pt x="51" y="52"/>
                      </a:lnTo>
                      <a:lnTo>
                        <a:pt x="51" y="69"/>
                      </a:lnTo>
                      <a:lnTo>
                        <a:pt x="51" y="86"/>
                      </a:lnTo>
                      <a:lnTo>
                        <a:pt x="43" y="104"/>
                      </a:lnTo>
                      <a:lnTo>
                        <a:pt x="34" y="121"/>
                      </a:lnTo>
                      <a:lnTo>
                        <a:pt x="25" y="138"/>
                      </a:lnTo>
                      <a:lnTo>
                        <a:pt x="25" y="138"/>
                      </a:lnTo>
                      <a:lnTo>
                        <a:pt x="12" y="143"/>
                      </a:lnTo>
                      <a:lnTo>
                        <a:pt x="4" y="138"/>
                      </a:lnTo>
                      <a:lnTo>
                        <a:pt x="4" y="138"/>
                      </a:lnTo>
                      <a:lnTo>
                        <a:pt x="0" y="125"/>
                      </a:lnTo>
                      <a:lnTo>
                        <a:pt x="4" y="117"/>
                      </a:lnTo>
                      <a:lnTo>
                        <a:pt x="4" y="117"/>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13" name="Freeform 102"/>
                <p:cNvSpPr>
                  <a:spLocks/>
                </p:cNvSpPr>
                <p:nvPr/>
              </p:nvSpPr>
              <p:spPr bwMode="auto">
                <a:xfrm>
                  <a:off x="6331449" y="3139303"/>
                  <a:ext cx="96837" cy="323850"/>
                </a:xfrm>
                <a:custGeom>
                  <a:avLst/>
                  <a:gdLst/>
                  <a:ahLst/>
                  <a:cxnLst>
                    <a:cxn ang="0">
                      <a:pos x="56" y="26"/>
                    </a:cxn>
                    <a:cxn ang="0">
                      <a:pos x="56" y="26"/>
                    </a:cxn>
                    <a:cxn ang="0">
                      <a:pos x="43" y="39"/>
                    </a:cxn>
                    <a:cxn ang="0">
                      <a:pos x="35" y="61"/>
                    </a:cxn>
                    <a:cxn ang="0">
                      <a:pos x="26" y="83"/>
                    </a:cxn>
                    <a:cxn ang="0">
                      <a:pos x="26" y="100"/>
                    </a:cxn>
                    <a:cxn ang="0">
                      <a:pos x="26" y="100"/>
                    </a:cxn>
                    <a:cxn ang="0">
                      <a:pos x="26" y="122"/>
                    </a:cxn>
                    <a:cxn ang="0">
                      <a:pos x="35" y="143"/>
                    </a:cxn>
                    <a:cxn ang="0">
                      <a:pos x="43" y="161"/>
                    </a:cxn>
                    <a:cxn ang="0">
                      <a:pos x="56" y="178"/>
                    </a:cxn>
                    <a:cxn ang="0">
                      <a:pos x="56" y="178"/>
                    </a:cxn>
                    <a:cxn ang="0">
                      <a:pos x="61" y="187"/>
                    </a:cxn>
                    <a:cxn ang="0">
                      <a:pos x="56" y="200"/>
                    </a:cxn>
                    <a:cxn ang="0">
                      <a:pos x="56" y="200"/>
                    </a:cxn>
                    <a:cxn ang="0">
                      <a:pos x="48" y="204"/>
                    </a:cxn>
                    <a:cxn ang="0">
                      <a:pos x="39" y="200"/>
                    </a:cxn>
                    <a:cxn ang="0">
                      <a:pos x="39" y="200"/>
                    </a:cxn>
                    <a:cxn ang="0">
                      <a:pos x="22" y="178"/>
                    </a:cxn>
                    <a:cxn ang="0">
                      <a:pos x="9" y="152"/>
                    </a:cxn>
                    <a:cxn ang="0">
                      <a:pos x="0" y="126"/>
                    </a:cxn>
                    <a:cxn ang="0">
                      <a:pos x="0" y="100"/>
                    </a:cxn>
                    <a:cxn ang="0">
                      <a:pos x="0" y="74"/>
                    </a:cxn>
                    <a:cxn ang="0">
                      <a:pos x="9" y="48"/>
                    </a:cxn>
                    <a:cxn ang="0">
                      <a:pos x="22" y="26"/>
                    </a:cxn>
                    <a:cxn ang="0">
                      <a:pos x="39" y="5"/>
                    </a:cxn>
                    <a:cxn ang="0">
                      <a:pos x="39" y="5"/>
                    </a:cxn>
                    <a:cxn ang="0">
                      <a:pos x="48" y="0"/>
                    </a:cxn>
                    <a:cxn ang="0">
                      <a:pos x="56" y="5"/>
                    </a:cxn>
                    <a:cxn ang="0">
                      <a:pos x="56" y="5"/>
                    </a:cxn>
                    <a:cxn ang="0">
                      <a:pos x="61" y="13"/>
                    </a:cxn>
                    <a:cxn ang="0">
                      <a:pos x="56" y="26"/>
                    </a:cxn>
                    <a:cxn ang="0">
                      <a:pos x="56" y="26"/>
                    </a:cxn>
                  </a:cxnLst>
                  <a:rect l="0" t="0" r="r" b="b"/>
                  <a:pathLst>
                    <a:path w="61" h="204">
                      <a:moveTo>
                        <a:pt x="56" y="26"/>
                      </a:moveTo>
                      <a:lnTo>
                        <a:pt x="56" y="26"/>
                      </a:lnTo>
                      <a:lnTo>
                        <a:pt x="43" y="39"/>
                      </a:lnTo>
                      <a:lnTo>
                        <a:pt x="35" y="61"/>
                      </a:lnTo>
                      <a:lnTo>
                        <a:pt x="26" y="83"/>
                      </a:lnTo>
                      <a:lnTo>
                        <a:pt x="26" y="100"/>
                      </a:lnTo>
                      <a:lnTo>
                        <a:pt x="26" y="100"/>
                      </a:lnTo>
                      <a:lnTo>
                        <a:pt x="26" y="122"/>
                      </a:lnTo>
                      <a:lnTo>
                        <a:pt x="35" y="143"/>
                      </a:lnTo>
                      <a:lnTo>
                        <a:pt x="43" y="161"/>
                      </a:lnTo>
                      <a:lnTo>
                        <a:pt x="56" y="178"/>
                      </a:lnTo>
                      <a:lnTo>
                        <a:pt x="56" y="178"/>
                      </a:lnTo>
                      <a:lnTo>
                        <a:pt x="61" y="187"/>
                      </a:lnTo>
                      <a:lnTo>
                        <a:pt x="56" y="200"/>
                      </a:lnTo>
                      <a:lnTo>
                        <a:pt x="56" y="200"/>
                      </a:lnTo>
                      <a:lnTo>
                        <a:pt x="48" y="204"/>
                      </a:lnTo>
                      <a:lnTo>
                        <a:pt x="39" y="200"/>
                      </a:lnTo>
                      <a:lnTo>
                        <a:pt x="39" y="200"/>
                      </a:lnTo>
                      <a:lnTo>
                        <a:pt x="22" y="178"/>
                      </a:lnTo>
                      <a:lnTo>
                        <a:pt x="9" y="152"/>
                      </a:lnTo>
                      <a:lnTo>
                        <a:pt x="0" y="126"/>
                      </a:lnTo>
                      <a:lnTo>
                        <a:pt x="0" y="100"/>
                      </a:lnTo>
                      <a:lnTo>
                        <a:pt x="0" y="74"/>
                      </a:lnTo>
                      <a:lnTo>
                        <a:pt x="9" y="48"/>
                      </a:lnTo>
                      <a:lnTo>
                        <a:pt x="22" y="26"/>
                      </a:lnTo>
                      <a:lnTo>
                        <a:pt x="39" y="5"/>
                      </a:lnTo>
                      <a:lnTo>
                        <a:pt x="39" y="5"/>
                      </a:lnTo>
                      <a:lnTo>
                        <a:pt x="48" y="0"/>
                      </a:lnTo>
                      <a:lnTo>
                        <a:pt x="56" y="5"/>
                      </a:lnTo>
                      <a:lnTo>
                        <a:pt x="56" y="5"/>
                      </a:lnTo>
                      <a:lnTo>
                        <a:pt x="61" y="13"/>
                      </a:lnTo>
                      <a:lnTo>
                        <a:pt x="56" y="26"/>
                      </a:lnTo>
                      <a:lnTo>
                        <a:pt x="56" y="26"/>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14" name="Freeform 103"/>
                <p:cNvSpPr>
                  <a:spLocks/>
                </p:cNvSpPr>
                <p:nvPr/>
              </p:nvSpPr>
              <p:spPr bwMode="auto">
                <a:xfrm>
                  <a:off x="6393361" y="3188516"/>
                  <a:ext cx="82550" cy="227013"/>
                </a:xfrm>
                <a:custGeom>
                  <a:avLst/>
                  <a:gdLst/>
                  <a:ahLst/>
                  <a:cxnLst>
                    <a:cxn ang="0">
                      <a:pos x="48" y="21"/>
                    </a:cxn>
                    <a:cxn ang="0">
                      <a:pos x="48" y="21"/>
                    </a:cxn>
                    <a:cxn ang="0">
                      <a:pos x="39" y="34"/>
                    </a:cxn>
                    <a:cxn ang="0">
                      <a:pos x="35" y="47"/>
                    </a:cxn>
                    <a:cxn ang="0">
                      <a:pos x="30" y="69"/>
                    </a:cxn>
                    <a:cxn ang="0">
                      <a:pos x="35" y="95"/>
                    </a:cxn>
                    <a:cxn ang="0">
                      <a:pos x="39" y="108"/>
                    </a:cxn>
                    <a:cxn ang="0">
                      <a:pos x="48" y="117"/>
                    </a:cxn>
                    <a:cxn ang="0">
                      <a:pos x="48" y="117"/>
                    </a:cxn>
                    <a:cxn ang="0">
                      <a:pos x="52" y="125"/>
                    </a:cxn>
                    <a:cxn ang="0">
                      <a:pos x="48" y="138"/>
                    </a:cxn>
                    <a:cxn ang="0">
                      <a:pos x="48" y="138"/>
                    </a:cxn>
                    <a:cxn ang="0">
                      <a:pos x="39" y="143"/>
                    </a:cxn>
                    <a:cxn ang="0">
                      <a:pos x="30" y="138"/>
                    </a:cxn>
                    <a:cxn ang="0">
                      <a:pos x="30" y="138"/>
                    </a:cxn>
                    <a:cxn ang="0">
                      <a:pos x="17" y="121"/>
                    </a:cxn>
                    <a:cxn ang="0">
                      <a:pos x="9" y="104"/>
                    </a:cxn>
                    <a:cxn ang="0">
                      <a:pos x="4" y="86"/>
                    </a:cxn>
                    <a:cxn ang="0">
                      <a:pos x="0" y="69"/>
                    </a:cxn>
                    <a:cxn ang="0">
                      <a:pos x="4" y="52"/>
                    </a:cxn>
                    <a:cxn ang="0">
                      <a:pos x="9" y="34"/>
                    </a:cxn>
                    <a:cxn ang="0">
                      <a:pos x="17" y="17"/>
                    </a:cxn>
                    <a:cxn ang="0">
                      <a:pos x="30" y="4"/>
                    </a:cxn>
                    <a:cxn ang="0">
                      <a:pos x="30" y="4"/>
                    </a:cxn>
                    <a:cxn ang="0">
                      <a:pos x="39" y="0"/>
                    </a:cxn>
                    <a:cxn ang="0">
                      <a:pos x="48" y="4"/>
                    </a:cxn>
                    <a:cxn ang="0">
                      <a:pos x="48" y="4"/>
                    </a:cxn>
                    <a:cxn ang="0">
                      <a:pos x="52" y="13"/>
                    </a:cxn>
                    <a:cxn ang="0">
                      <a:pos x="48" y="21"/>
                    </a:cxn>
                    <a:cxn ang="0">
                      <a:pos x="48" y="21"/>
                    </a:cxn>
                  </a:cxnLst>
                  <a:rect l="0" t="0" r="r" b="b"/>
                  <a:pathLst>
                    <a:path w="52" h="143">
                      <a:moveTo>
                        <a:pt x="48" y="21"/>
                      </a:moveTo>
                      <a:lnTo>
                        <a:pt x="48" y="21"/>
                      </a:lnTo>
                      <a:lnTo>
                        <a:pt x="39" y="34"/>
                      </a:lnTo>
                      <a:lnTo>
                        <a:pt x="35" y="47"/>
                      </a:lnTo>
                      <a:lnTo>
                        <a:pt x="30" y="69"/>
                      </a:lnTo>
                      <a:lnTo>
                        <a:pt x="35" y="95"/>
                      </a:lnTo>
                      <a:lnTo>
                        <a:pt x="39" y="108"/>
                      </a:lnTo>
                      <a:lnTo>
                        <a:pt x="48" y="117"/>
                      </a:lnTo>
                      <a:lnTo>
                        <a:pt x="48" y="117"/>
                      </a:lnTo>
                      <a:lnTo>
                        <a:pt x="52" y="125"/>
                      </a:lnTo>
                      <a:lnTo>
                        <a:pt x="48" y="138"/>
                      </a:lnTo>
                      <a:lnTo>
                        <a:pt x="48" y="138"/>
                      </a:lnTo>
                      <a:lnTo>
                        <a:pt x="39" y="143"/>
                      </a:lnTo>
                      <a:lnTo>
                        <a:pt x="30" y="138"/>
                      </a:lnTo>
                      <a:lnTo>
                        <a:pt x="30" y="138"/>
                      </a:lnTo>
                      <a:lnTo>
                        <a:pt x="17" y="121"/>
                      </a:lnTo>
                      <a:lnTo>
                        <a:pt x="9" y="104"/>
                      </a:lnTo>
                      <a:lnTo>
                        <a:pt x="4" y="86"/>
                      </a:lnTo>
                      <a:lnTo>
                        <a:pt x="0" y="69"/>
                      </a:lnTo>
                      <a:lnTo>
                        <a:pt x="4" y="52"/>
                      </a:lnTo>
                      <a:lnTo>
                        <a:pt x="9" y="34"/>
                      </a:lnTo>
                      <a:lnTo>
                        <a:pt x="17" y="17"/>
                      </a:lnTo>
                      <a:lnTo>
                        <a:pt x="30" y="4"/>
                      </a:lnTo>
                      <a:lnTo>
                        <a:pt x="30" y="4"/>
                      </a:lnTo>
                      <a:lnTo>
                        <a:pt x="39" y="0"/>
                      </a:lnTo>
                      <a:lnTo>
                        <a:pt x="48" y="4"/>
                      </a:lnTo>
                      <a:lnTo>
                        <a:pt x="48" y="4"/>
                      </a:lnTo>
                      <a:lnTo>
                        <a:pt x="52" y="13"/>
                      </a:lnTo>
                      <a:lnTo>
                        <a:pt x="48" y="21"/>
                      </a:lnTo>
                      <a:lnTo>
                        <a:pt x="48"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15" name="Freeform 104"/>
                <p:cNvSpPr>
                  <a:spLocks/>
                </p:cNvSpPr>
                <p:nvPr/>
              </p:nvSpPr>
              <p:spPr bwMode="auto">
                <a:xfrm>
                  <a:off x="6544174" y="3345678"/>
                  <a:ext cx="76200" cy="295275"/>
                </a:xfrm>
                <a:custGeom>
                  <a:avLst/>
                  <a:gdLst/>
                  <a:ahLst/>
                  <a:cxnLst>
                    <a:cxn ang="0">
                      <a:pos x="48" y="173"/>
                    </a:cxn>
                    <a:cxn ang="0">
                      <a:pos x="48" y="173"/>
                    </a:cxn>
                    <a:cxn ang="0">
                      <a:pos x="48" y="182"/>
                    </a:cxn>
                    <a:cxn ang="0">
                      <a:pos x="39" y="186"/>
                    </a:cxn>
                    <a:cxn ang="0">
                      <a:pos x="13" y="186"/>
                    </a:cxn>
                    <a:cxn ang="0">
                      <a:pos x="13" y="186"/>
                    </a:cxn>
                    <a:cxn ang="0">
                      <a:pos x="5" y="182"/>
                    </a:cxn>
                    <a:cxn ang="0">
                      <a:pos x="0" y="173"/>
                    </a:cxn>
                    <a:cxn ang="0">
                      <a:pos x="0" y="9"/>
                    </a:cxn>
                    <a:cxn ang="0">
                      <a:pos x="0" y="9"/>
                    </a:cxn>
                    <a:cxn ang="0">
                      <a:pos x="5" y="5"/>
                    </a:cxn>
                    <a:cxn ang="0">
                      <a:pos x="13" y="0"/>
                    </a:cxn>
                    <a:cxn ang="0">
                      <a:pos x="39" y="0"/>
                    </a:cxn>
                    <a:cxn ang="0">
                      <a:pos x="39" y="0"/>
                    </a:cxn>
                    <a:cxn ang="0">
                      <a:pos x="48" y="5"/>
                    </a:cxn>
                    <a:cxn ang="0">
                      <a:pos x="48" y="9"/>
                    </a:cxn>
                    <a:cxn ang="0">
                      <a:pos x="48" y="173"/>
                    </a:cxn>
                  </a:cxnLst>
                  <a:rect l="0" t="0" r="r" b="b"/>
                  <a:pathLst>
                    <a:path w="48" h="186">
                      <a:moveTo>
                        <a:pt x="48" y="173"/>
                      </a:moveTo>
                      <a:lnTo>
                        <a:pt x="48" y="173"/>
                      </a:lnTo>
                      <a:lnTo>
                        <a:pt x="48" y="182"/>
                      </a:lnTo>
                      <a:lnTo>
                        <a:pt x="39" y="186"/>
                      </a:lnTo>
                      <a:lnTo>
                        <a:pt x="13" y="186"/>
                      </a:lnTo>
                      <a:lnTo>
                        <a:pt x="13" y="186"/>
                      </a:lnTo>
                      <a:lnTo>
                        <a:pt x="5" y="182"/>
                      </a:lnTo>
                      <a:lnTo>
                        <a:pt x="0" y="173"/>
                      </a:lnTo>
                      <a:lnTo>
                        <a:pt x="0" y="9"/>
                      </a:lnTo>
                      <a:lnTo>
                        <a:pt x="0" y="9"/>
                      </a:lnTo>
                      <a:lnTo>
                        <a:pt x="5" y="5"/>
                      </a:lnTo>
                      <a:lnTo>
                        <a:pt x="13" y="0"/>
                      </a:lnTo>
                      <a:lnTo>
                        <a:pt x="39" y="0"/>
                      </a:lnTo>
                      <a:lnTo>
                        <a:pt x="39" y="0"/>
                      </a:lnTo>
                      <a:lnTo>
                        <a:pt x="48" y="5"/>
                      </a:lnTo>
                      <a:lnTo>
                        <a:pt x="48" y="9"/>
                      </a:lnTo>
                      <a:lnTo>
                        <a:pt x="48" y="173"/>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16" name="Freeform 105"/>
                <p:cNvSpPr>
                  <a:spLocks/>
                </p:cNvSpPr>
                <p:nvPr/>
              </p:nvSpPr>
              <p:spPr bwMode="auto">
                <a:xfrm>
                  <a:off x="6502899" y="3229791"/>
                  <a:ext cx="158750" cy="165100"/>
                </a:xfrm>
                <a:custGeom>
                  <a:avLst/>
                  <a:gdLst/>
                  <a:ahLst/>
                  <a:cxnLst>
                    <a:cxn ang="0">
                      <a:pos x="100" y="52"/>
                    </a:cxn>
                    <a:cxn ang="0">
                      <a:pos x="100" y="52"/>
                    </a:cxn>
                    <a:cxn ang="0">
                      <a:pos x="96" y="73"/>
                    </a:cxn>
                    <a:cxn ang="0">
                      <a:pos x="87" y="86"/>
                    </a:cxn>
                    <a:cxn ang="0">
                      <a:pos x="70" y="99"/>
                    </a:cxn>
                    <a:cxn ang="0">
                      <a:pos x="52" y="104"/>
                    </a:cxn>
                    <a:cxn ang="0">
                      <a:pos x="52" y="104"/>
                    </a:cxn>
                    <a:cxn ang="0">
                      <a:pos x="31" y="99"/>
                    </a:cxn>
                    <a:cxn ang="0">
                      <a:pos x="18" y="86"/>
                    </a:cxn>
                    <a:cxn ang="0">
                      <a:pos x="5" y="73"/>
                    </a:cxn>
                    <a:cxn ang="0">
                      <a:pos x="0" y="52"/>
                    </a:cxn>
                    <a:cxn ang="0">
                      <a:pos x="0" y="52"/>
                    </a:cxn>
                    <a:cxn ang="0">
                      <a:pos x="5" y="34"/>
                    </a:cxn>
                    <a:cxn ang="0">
                      <a:pos x="18" y="17"/>
                    </a:cxn>
                    <a:cxn ang="0">
                      <a:pos x="31" y="4"/>
                    </a:cxn>
                    <a:cxn ang="0">
                      <a:pos x="52" y="0"/>
                    </a:cxn>
                    <a:cxn ang="0">
                      <a:pos x="52" y="0"/>
                    </a:cxn>
                    <a:cxn ang="0">
                      <a:pos x="70" y="4"/>
                    </a:cxn>
                    <a:cxn ang="0">
                      <a:pos x="87" y="17"/>
                    </a:cxn>
                    <a:cxn ang="0">
                      <a:pos x="96" y="34"/>
                    </a:cxn>
                    <a:cxn ang="0">
                      <a:pos x="100" y="52"/>
                    </a:cxn>
                    <a:cxn ang="0">
                      <a:pos x="100" y="52"/>
                    </a:cxn>
                  </a:cxnLst>
                  <a:rect l="0" t="0" r="r" b="b"/>
                  <a:pathLst>
                    <a:path w="100" h="104">
                      <a:moveTo>
                        <a:pt x="100" y="52"/>
                      </a:moveTo>
                      <a:lnTo>
                        <a:pt x="100" y="52"/>
                      </a:lnTo>
                      <a:lnTo>
                        <a:pt x="96" y="73"/>
                      </a:lnTo>
                      <a:lnTo>
                        <a:pt x="87" y="86"/>
                      </a:lnTo>
                      <a:lnTo>
                        <a:pt x="70" y="99"/>
                      </a:lnTo>
                      <a:lnTo>
                        <a:pt x="52" y="104"/>
                      </a:lnTo>
                      <a:lnTo>
                        <a:pt x="52" y="104"/>
                      </a:lnTo>
                      <a:lnTo>
                        <a:pt x="31" y="99"/>
                      </a:lnTo>
                      <a:lnTo>
                        <a:pt x="18" y="86"/>
                      </a:lnTo>
                      <a:lnTo>
                        <a:pt x="5" y="73"/>
                      </a:lnTo>
                      <a:lnTo>
                        <a:pt x="0" y="52"/>
                      </a:lnTo>
                      <a:lnTo>
                        <a:pt x="0" y="52"/>
                      </a:lnTo>
                      <a:lnTo>
                        <a:pt x="5" y="34"/>
                      </a:lnTo>
                      <a:lnTo>
                        <a:pt x="18" y="17"/>
                      </a:lnTo>
                      <a:lnTo>
                        <a:pt x="31" y="4"/>
                      </a:lnTo>
                      <a:lnTo>
                        <a:pt x="52" y="0"/>
                      </a:lnTo>
                      <a:lnTo>
                        <a:pt x="52" y="0"/>
                      </a:lnTo>
                      <a:lnTo>
                        <a:pt x="70" y="4"/>
                      </a:lnTo>
                      <a:lnTo>
                        <a:pt x="87" y="17"/>
                      </a:lnTo>
                      <a:lnTo>
                        <a:pt x="96" y="34"/>
                      </a:lnTo>
                      <a:lnTo>
                        <a:pt x="100" y="52"/>
                      </a:lnTo>
                      <a:lnTo>
                        <a:pt x="100" y="52"/>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sp>
            <p:nvSpPr>
              <p:cNvPr id="307" name="Freeform 106"/>
              <p:cNvSpPr>
                <a:spLocks/>
              </p:cNvSpPr>
              <p:nvPr/>
            </p:nvSpPr>
            <p:spPr bwMode="auto">
              <a:xfrm>
                <a:off x="1683888" y="2811920"/>
                <a:ext cx="359346" cy="122555"/>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08" name="Freeform 107"/>
              <p:cNvSpPr>
                <a:spLocks/>
              </p:cNvSpPr>
              <p:nvPr/>
            </p:nvSpPr>
            <p:spPr bwMode="auto">
              <a:xfrm>
                <a:off x="1709615" y="2832346"/>
                <a:ext cx="39005" cy="36924"/>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09" name="Freeform 108"/>
              <p:cNvSpPr>
                <a:spLocks/>
              </p:cNvSpPr>
              <p:nvPr/>
            </p:nvSpPr>
            <p:spPr bwMode="auto">
              <a:xfrm>
                <a:off x="1766878" y="2832346"/>
                <a:ext cx="39005" cy="36924"/>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sp>
            <p:nvSpPr>
              <p:cNvPr id="310" name="Freeform 109"/>
              <p:cNvSpPr>
                <a:spLocks/>
              </p:cNvSpPr>
              <p:nvPr/>
            </p:nvSpPr>
            <p:spPr bwMode="auto">
              <a:xfrm>
                <a:off x="1824141" y="2832346"/>
                <a:ext cx="43155" cy="36924"/>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dirty="0">
                  <a:solidFill>
                    <a:schemeClr val="bg1"/>
                  </a:solidFill>
                  <a:latin typeface="Arial" pitchFamily="34" charset="0"/>
                  <a:ea typeface="微软雅黑" pitchFamily="34" charset="-122"/>
                  <a:cs typeface="Arial" pitchFamily="34" charset="0"/>
                </a:endParaRPr>
              </a:p>
            </p:txBody>
          </p:sp>
        </p:grpSp>
        <p:sp>
          <p:nvSpPr>
            <p:cNvPr id="304" name="TextBox 303"/>
            <p:cNvSpPr txBox="1"/>
            <p:nvPr/>
          </p:nvSpPr>
          <p:spPr>
            <a:xfrm>
              <a:off x="5319475" y="3966158"/>
              <a:ext cx="883920" cy="246221"/>
            </a:xfrm>
            <a:prstGeom prst="rect">
              <a:avLst/>
            </a:prstGeom>
            <a:noFill/>
          </p:spPr>
          <p:txBody>
            <a:bodyPr wrap="square" rtlCol="0">
              <a:spAutoFit/>
            </a:bodyPr>
            <a:lstStyle/>
            <a:p>
              <a:pPr algn="ctr" fontAlgn="auto">
                <a:spcBef>
                  <a:spcPts val="0"/>
                </a:spcBef>
                <a:spcAft>
                  <a:spcPts val="0"/>
                </a:spcAft>
              </a:pPr>
              <a:r>
                <a:rPr lang="zh-CN" altLang="en-US" sz="1000" dirty="0" smtClean="0">
                  <a:solidFill>
                    <a:schemeClr val="bg1"/>
                  </a:solidFill>
                  <a:latin typeface="Arial"/>
                  <a:ea typeface="微软雅黑"/>
                  <a:cs typeface="Arial" pitchFamily="34" charset="0"/>
                  <a:sym typeface="Arial"/>
                </a:rPr>
                <a:t>无线网桥</a:t>
              </a:r>
            </a:p>
          </p:txBody>
        </p:sp>
        <p:cxnSp>
          <p:nvCxnSpPr>
            <p:cNvPr id="305" name="直接连接符 304"/>
            <p:cNvCxnSpPr/>
            <p:nvPr/>
          </p:nvCxnSpPr>
          <p:spPr bwMode="auto">
            <a:xfrm flipV="1">
              <a:off x="5385224" y="3862388"/>
              <a:ext cx="763164" cy="5549"/>
            </a:xfrm>
            <a:prstGeom prst="line">
              <a:avLst/>
            </a:prstGeom>
            <a:noFill/>
            <a:ln w="19050">
              <a:solidFill>
                <a:schemeClr val="bg1">
                  <a:lumMod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328" name="圆角矩形 327"/>
          <p:cNvSpPr/>
          <p:nvPr/>
        </p:nvSpPr>
        <p:spPr bwMode="auto">
          <a:xfrm>
            <a:off x="3470717" y="1766047"/>
            <a:ext cx="1010289" cy="206795"/>
          </a:xfrm>
          <a:prstGeom prst="roundRect">
            <a:avLst/>
          </a:prstGeom>
          <a:solidFill>
            <a:schemeClr val="bg1">
              <a:lumMod val="65000"/>
            </a:schemeClr>
          </a:solidFill>
          <a:ln>
            <a:noFill/>
          </a:ln>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square" lIns="91434" tIns="45717" rIns="91434" bIns="45717" numCol="1" rtlCol="0" anchor="ctr" anchorCtr="0" compatLnSpc="1">
            <a:prstTxWarp prst="textNoShape">
              <a:avLst/>
            </a:prstTxWarp>
          </a:bodyPr>
          <a:lstStyle/>
          <a:p>
            <a:pPr algn="ctr">
              <a:buClr>
                <a:srgbClr val="CC9900"/>
              </a:buClr>
            </a:pPr>
            <a:r>
              <a:rPr lang="zh-CN" altLang="en-US" sz="1000" b="1" dirty="0" smtClean="0">
                <a:solidFill>
                  <a:schemeClr val="bg1"/>
                </a:solidFill>
                <a:latin typeface="Arial"/>
                <a:ea typeface="微软雅黑"/>
                <a:cs typeface="Arial" pitchFamily="34" charset="0"/>
                <a:sym typeface="Arial"/>
              </a:rPr>
              <a:t>假解除认证帧</a:t>
            </a:r>
          </a:p>
        </p:txBody>
      </p:sp>
      <p:sp>
        <p:nvSpPr>
          <p:cNvPr id="329" name="圆角矩形 328"/>
          <p:cNvSpPr/>
          <p:nvPr/>
        </p:nvSpPr>
        <p:spPr bwMode="auto">
          <a:xfrm>
            <a:off x="5358474" y="1958493"/>
            <a:ext cx="1010289" cy="206795"/>
          </a:xfrm>
          <a:prstGeom prst="roundRect">
            <a:avLst/>
          </a:prstGeom>
          <a:solidFill>
            <a:schemeClr val="bg1">
              <a:lumMod val="65000"/>
            </a:schemeClr>
          </a:solidFill>
          <a:ln>
            <a:noFill/>
          </a:ln>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square" lIns="91434" tIns="45717" rIns="91434" bIns="45717" numCol="1" rtlCol="0" anchor="ctr" anchorCtr="0" compatLnSpc="1">
            <a:prstTxWarp prst="textNoShape">
              <a:avLst/>
            </a:prstTxWarp>
          </a:bodyPr>
          <a:lstStyle/>
          <a:p>
            <a:pPr algn="ctr">
              <a:buClr>
                <a:srgbClr val="CC9900"/>
              </a:buClr>
            </a:pPr>
            <a:r>
              <a:rPr lang="zh-CN" altLang="en-US" sz="1000" b="1" dirty="0" smtClean="0">
                <a:solidFill>
                  <a:schemeClr val="bg1"/>
                </a:solidFill>
                <a:latin typeface="Arial"/>
                <a:ea typeface="微软雅黑"/>
                <a:cs typeface="Arial" pitchFamily="34" charset="0"/>
                <a:sym typeface="Arial"/>
              </a:rPr>
              <a:t>假解除认证帧</a:t>
            </a:r>
          </a:p>
        </p:txBody>
      </p:sp>
      <p:sp>
        <p:nvSpPr>
          <p:cNvPr id="330" name="圆角矩形 329"/>
          <p:cNvSpPr/>
          <p:nvPr/>
        </p:nvSpPr>
        <p:spPr bwMode="auto">
          <a:xfrm>
            <a:off x="3408421" y="3325644"/>
            <a:ext cx="1010289" cy="206795"/>
          </a:xfrm>
          <a:prstGeom prst="roundRect">
            <a:avLst/>
          </a:prstGeom>
          <a:solidFill>
            <a:schemeClr val="bg1">
              <a:lumMod val="65000"/>
            </a:schemeClr>
          </a:solidFill>
          <a:ln>
            <a:noFill/>
          </a:ln>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square" lIns="91434" tIns="45717" rIns="91434" bIns="45717" numCol="1" rtlCol="0" anchor="ctr" anchorCtr="0" compatLnSpc="1">
            <a:prstTxWarp prst="textNoShape">
              <a:avLst/>
            </a:prstTxWarp>
          </a:bodyPr>
          <a:lstStyle/>
          <a:p>
            <a:pPr algn="ctr">
              <a:buClr>
                <a:srgbClr val="CC9900"/>
              </a:buClr>
            </a:pPr>
            <a:r>
              <a:rPr lang="zh-CN" altLang="en-US" sz="1000" b="1" dirty="0" smtClean="0">
                <a:solidFill>
                  <a:schemeClr val="bg1"/>
                </a:solidFill>
                <a:latin typeface="Arial"/>
                <a:ea typeface="微软雅黑"/>
                <a:cs typeface="Arial" pitchFamily="34" charset="0"/>
                <a:sym typeface="Arial"/>
              </a:rPr>
              <a:t>假解除认证帧</a:t>
            </a:r>
          </a:p>
        </p:txBody>
      </p:sp>
      <p:sp>
        <p:nvSpPr>
          <p:cNvPr id="331" name="TextBox 330"/>
          <p:cNvSpPr txBox="1"/>
          <p:nvPr/>
        </p:nvSpPr>
        <p:spPr>
          <a:xfrm>
            <a:off x="4515268" y="2777311"/>
            <a:ext cx="958433" cy="400103"/>
          </a:xfrm>
          <a:prstGeom prst="rect">
            <a:avLst/>
          </a:prstGeom>
          <a:noFill/>
        </p:spPr>
        <p:txBody>
          <a:bodyPr wrap="square" lIns="91434" tIns="45717" rIns="91434" bIns="45717" rtlCol="0">
            <a:spAutoFit/>
          </a:bodyPr>
          <a:lstStyle/>
          <a:p>
            <a:pPr algn="ctr" fontAlgn="auto">
              <a:spcBef>
                <a:spcPts val="0"/>
              </a:spcBef>
              <a:spcAft>
                <a:spcPts val="0"/>
              </a:spcAft>
            </a:pPr>
            <a:r>
              <a:rPr lang="zh-CN" altLang="en-US" sz="1000" b="1" dirty="0" smtClean="0">
                <a:solidFill>
                  <a:schemeClr val="bg1"/>
                </a:solidFill>
                <a:latin typeface="Arial"/>
                <a:ea typeface="微软雅黑"/>
                <a:cs typeface="Arial" pitchFamily="34" charset="0"/>
                <a:sym typeface="Arial"/>
              </a:rPr>
              <a:t>反制设备</a:t>
            </a:r>
            <a:endParaRPr lang="en-US" altLang="zh-CN" sz="1000" b="1" dirty="0" smtClean="0">
              <a:solidFill>
                <a:schemeClr val="bg1"/>
              </a:solidFill>
              <a:latin typeface="Arial"/>
              <a:ea typeface="微软雅黑"/>
              <a:cs typeface="Arial" pitchFamily="34" charset="0"/>
              <a:sym typeface="Arial"/>
            </a:endParaRPr>
          </a:p>
          <a:p>
            <a:pPr algn="ctr" fontAlgn="auto">
              <a:spcBef>
                <a:spcPts val="0"/>
              </a:spcBef>
              <a:spcAft>
                <a:spcPts val="0"/>
              </a:spcAft>
            </a:pPr>
            <a:r>
              <a:rPr lang="zh-CN" altLang="en-US" sz="1000" b="1" dirty="0" smtClean="0">
                <a:solidFill>
                  <a:schemeClr val="bg1"/>
                </a:solidFill>
                <a:latin typeface="Arial"/>
                <a:ea typeface="微软雅黑"/>
                <a:cs typeface="Arial" pitchFamily="34" charset="0"/>
                <a:sym typeface="Arial"/>
              </a:rPr>
              <a:t>黑名单</a:t>
            </a:r>
            <a:endParaRPr lang="zh-CN" altLang="en-US" sz="1000" b="1" dirty="0">
              <a:solidFill>
                <a:schemeClr val="bg1"/>
              </a:solidFill>
              <a:latin typeface="Arial"/>
              <a:ea typeface="微软雅黑"/>
              <a:cs typeface="Arial" pitchFamily="34" charset="0"/>
              <a:sym typeface="Arial"/>
            </a:endParaRPr>
          </a:p>
        </p:txBody>
      </p:sp>
      <p:pic>
        <p:nvPicPr>
          <p:cNvPr id="332" name="图片 331" descr="02-Front_looking down.png"/>
          <p:cNvPicPr>
            <a:picLocks noChangeAspect="1"/>
          </p:cNvPicPr>
          <p:nvPr/>
        </p:nvPicPr>
        <p:blipFill>
          <a:blip r:embed="rId5" cstate="email"/>
          <a:stretch>
            <a:fillRect/>
          </a:stretch>
        </p:blipFill>
        <p:spPr>
          <a:xfrm>
            <a:off x="4645498" y="2521234"/>
            <a:ext cx="693582" cy="186878"/>
          </a:xfrm>
          <a:prstGeom prst="rect">
            <a:avLst/>
          </a:prstGeom>
          <a:effectLst>
            <a:outerShdw blurRad="50800" dist="38100" dir="2700000" algn="tl" rotWithShape="0">
              <a:prstClr val="black">
                <a:alpha val="40000"/>
              </a:prstClr>
            </a:outerShdw>
          </a:effectLst>
        </p:spPr>
      </p:pic>
      <p:sp>
        <p:nvSpPr>
          <p:cNvPr id="333" name="十字形 332"/>
          <p:cNvSpPr/>
          <p:nvPr/>
        </p:nvSpPr>
        <p:spPr bwMode="auto">
          <a:xfrm>
            <a:off x="4445835" y="2599010"/>
            <a:ext cx="133489" cy="126814"/>
          </a:xfrm>
          <a:prstGeom prst="plus">
            <a:avLst/>
          </a:prstGeom>
          <a:solidFill>
            <a:schemeClr val="tx2">
              <a:lumMod val="75000"/>
            </a:schemeClr>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Arial"/>
              <a:ea typeface="微软雅黑"/>
              <a:cs typeface="Arial" pitchFamily="34" charset="0"/>
              <a:sym typeface="Arial"/>
            </a:endParaRPr>
          </a:p>
        </p:txBody>
      </p:sp>
      <p:sp>
        <p:nvSpPr>
          <p:cNvPr id="334" name="矩形 333"/>
          <p:cNvSpPr/>
          <p:nvPr/>
        </p:nvSpPr>
        <p:spPr bwMode="auto">
          <a:xfrm>
            <a:off x="3606800" y="2291569"/>
            <a:ext cx="1879600" cy="901700"/>
          </a:xfrm>
          <a:prstGeom prst="rect">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Arial"/>
              <a:ea typeface="微软雅黑"/>
              <a:cs typeface="Arial" pitchFamily="34" charset="0"/>
              <a:sym typeface="Aria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520658" y="238919"/>
            <a:ext cx="6227082" cy="871537"/>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zh-CN" altLang="en-US" sz="3200" dirty="0" smtClean="0">
                <a:solidFill>
                  <a:prstClr val="white"/>
                </a:solidFill>
                <a:latin typeface="微软雅黑" pitchFamily="34" charset="-122"/>
                <a:ea typeface="微软雅黑" pitchFamily="34" charset="-122"/>
                <a:cs typeface="+mj-cs"/>
              </a:rPr>
              <a:t>目录</a:t>
            </a:r>
            <a:endParaRPr lang="en-US" altLang="en-US" sz="3200" dirty="0">
              <a:solidFill>
                <a:prstClr val="white"/>
              </a:solidFill>
              <a:latin typeface="微软雅黑" pitchFamily="34" charset="-122"/>
              <a:ea typeface="微软雅黑" pitchFamily="34" charset="-122"/>
              <a:cs typeface="+mj-cs"/>
            </a:endParaRPr>
          </a:p>
        </p:txBody>
      </p:sp>
      <p:sp>
        <p:nvSpPr>
          <p:cNvPr id="22" name="Freeform 6"/>
          <p:cNvSpPr>
            <a:spLocks/>
          </p:cNvSpPr>
          <p:nvPr/>
        </p:nvSpPr>
        <p:spPr bwMode="gray">
          <a:xfrm>
            <a:off x="2504938" y="1465714"/>
            <a:ext cx="4678182"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3" name="Freeform 7"/>
          <p:cNvSpPr>
            <a:spLocks/>
          </p:cNvSpPr>
          <p:nvPr/>
        </p:nvSpPr>
        <p:spPr bwMode="gray">
          <a:xfrm>
            <a:off x="1803263" y="14657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4" name="Text Box 8"/>
          <p:cNvSpPr txBox="1">
            <a:spLocks noChangeArrowheads="1"/>
          </p:cNvSpPr>
          <p:nvPr/>
        </p:nvSpPr>
        <p:spPr bwMode="gray">
          <a:xfrm>
            <a:off x="2617706" y="1534612"/>
            <a:ext cx="4646694" cy="430887"/>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zh-CN" altLang="en-US" sz="2200" dirty="0" smtClean="0">
                <a:solidFill>
                  <a:schemeClr val="bg1"/>
                </a:solidFill>
                <a:latin typeface="微软雅黑" pitchFamily="34" charset="-122"/>
                <a:ea typeface="微软雅黑" pitchFamily="34" charset="-122"/>
              </a:rPr>
              <a:t>华为高教无线</a:t>
            </a:r>
            <a:r>
              <a:rPr lang="en-US" altLang="zh-CN" sz="2200" dirty="0" smtClean="0">
                <a:solidFill>
                  <a:schemeClr val="bg1"/>
                </a:solidFill>
                <a:latin typeface="微软雅黑" pitchFamily="34" charset="-122"/>
                <a:ea typeface="微软雅黑" pitchFamily="34" charset="-122"/>
              </a:rPr>
              <a:t>WLAN</a:t>
            </a:r>
            <a:r>
              <a:rPr lang="zh-CN" altLang="en-US" sz="2000" dirty="0" smtClean="0">
                <a:solidFill>
                  <a:schemeClr val="bg1"/>
                </a:solidFill>
                <a:latin typeface="微软雅黑" pitchFamily="34" charset="-122"/>
                <a:ea typeface="微软雅黑" pitchFamily="34" charset="-122"/>
              </a:rPr>
              <a:t>详细方案说明</a:t>
            </a:r>
            <a:endParaRPr lang="en-US" altLang="zh-CN" sz="2000" dirty="0" smtClean="0">
              <a:solidFill>
                <a:schemeClr val="bg1"/>
              </a:solidFill>
              <a:latin typeface="微软雅黑" pitchFamily="34" charset="-122"/>
              <a:ea typeface="微软雅黑" pitchFamily="34" charset="-122"/>
            </a:endParaRPr>
          </a:p>
        </p:txBody>
      </p:sp>
      <p:sp>
        <p:nvSpPr>
          <p:cNvPr id="47" name="Text Box 18"/>
          <p:cNvSpPr txBox="1">
            <a:spLocks noChangeArrowheads="1"/>
          </p:cNvSpPr>
          <p:nvPr/>
        </p:nvSpPr>
        <p:spPr bwMode="gray">
          <a:xfrm>
            <a:off x="1996676" y="1546994"/>
            <a:ext cx="304800" cy="430887"/>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2200" b="1" dirty="0" smtClean="0">
                <a:solidFill>
                  <a:schemeClr val="bg1"/>
                </a:solidFill>
                <a:latin typeface="微软雅黑" pitchFamily="34" charset="-122"/>
                <a:ea typeface="微软雅黑" pitchFamily="34" charset="-122"/>
              </a:rPr>
              <a:t>3</a:t>
            </a:r>
            <a:endParaRPr lang="en-US" altLang="zh-CN" sz="2200" b="1" dirty="0">
              <a:solidFill>
                <a:schemeClr val="bg1"/>
              </a:solidFill>
              <a:latin typeface="微软雅黑" pitchFamily="34" charset="-122"/>
              <a:ea typeface="微软雅黑" pitchFamily="34" charset="-122"/>
            </a:endParaRPr>
          </a:p>
        </p:txBody>
      </p:sp>
      <p:sp>
        <p:nvSpPr>
          <p:cNvPr id="20" name="矩形 19"/>
          <p:cNvSpPr/>
          <p:nvPr/>
        </p:nvSpPr>
        <p:spPr>
          <a:xfrm>
            <a:off x="2522304" y="2059124"/>
            <a:ext cx="4572000" cy="2031325"/>
          </a:xfrm>
          <a:prstGeom prst="rect">
            <a:avLst/>
          </a:prstGeom>
        </p:spPr>
        <p:txBody>
          <a:bodyPr>
            <a:spAutoFit/>
          </a:bodyPr>
          <a:lstStyle/>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网络架构总览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典型覆盖方案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认证方案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安全可靠方案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rgbClr val="C00000"/>
                </a:solidFill>
                <a:latin typeface="微软雅黑" pitchFamily="34" charset="-122"/>
                <a:ea typeface="微软雅黑" pitchFamily="34" charset="-122"/>
              </a:rPr>
              <a:t> 华为高教无线</a:t>
            </a:r>
            <a:r>
              <a:rPr lang="en-US" altLang="zh-CN" sz="1400" b="1" dirty="0" smtClean="0">
                <a:solidFill>
                  <a:srgbClr val="C00000"/>
                </a:solidFill>
                <a:latin typeface="微软雅黑" pitchFamily="34" charset="-122"/>
                <a:ea typeface="微软雅黑" pitchFamily="34" charset="-122"/>
              </a:rPr>
              <a:t>WLAN</a:t>
            </a:r>
            <a:r>
              <a:rPr lang="zh-CN" altLang="en-US" sz="1400" b="1" dirty="0" smtClean="0">
                <a:solidFill>
                  <a:srgbClr val="C00000"/>
                </a:solidFill>
                <a:latin typeface="微软雅黑" pitchFamily="34" charset="-122"/>
                <a:ea typeface="微软雅黑" pitchFamily="34" charset="-122"/>
              </a:rPr>
              <a:t>极速高密方案</a:t>
            </a:r>
            <a:endParaRPr lang="en-US" altLang="zh-CN" sz="1400" b="1" dirty="0" smtClean="0">
              <a:solidFill>
                <a:srgbClr val="C00000"/>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管理运维方案</a:t>
            </a:r>
            <a:endParaRPr lang="en-US" altLang="zh-CN" sz="1400" b="1" dirty="0" smtClean="0">
              <a:solidFill>
                <a:schemeClr val="bg1"/>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1205674" y="790192"/>
            <a:ext cx="6214301" cy="3837372"/>
          </a:xfrm>
          <a:prstGeom prst="rect">
            <a:avLst/>
          </a:prstGeom>
          <a:noFill/>
          <a:ln w="9525">
            <a:noFill/>
            <a:miter lim="800000"/>
            <a:headEnd/>
            <a:tailEnd/>
          </a:ln>
        </p:spPr>
      </p:pic>
      <p:sp>
        <p:nvSpPr>
          <p:cNvPr id="61" name="矩形 60"/>
          <p:cNvSpPr/>
          <p:nvPr/>
        </p:nvSpPr>
        <p:spPr>
          <a:xfrm>
            <a:off x="3151211" y="2301156"/>
            <a:ext cx="2077891" cy="759134"/>
          </a:xfrm>
          <a:prstGeom prst="rect">
            <a:avLst/>
          </a:prstGeom>
          <a:solidFill>
            <a:sysClr val="window" lastClr="FFFFFF"/>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txBody>
          <a:bodyPr wrap="square" lIns="91388" tIns="45696" rIns="91388" bIns="45696">
            <a:spAutoFit/>
          </a:bodyPr>
          <a:lstStyle/>
          <a:p>
            <a:pPr fontAlgn="auto">
              <a:lnSpc>
                <a:spcPts val="1300"/>
              </a:lnSpc>
              <a:spcBef>
                <a:spcPts val="0"/>
              </a:spcBef>
              <a:spcAft>
                <a:spcPts val="0"/>
              </a:spcAft>
              <a:buFont typeface="Arial" pitchFamily="34" charset="0"/>
              <a:buChar char="•"/>
            </a:pPr>
            <a:r>
              <a:rPr lang="zh-CN" altLang="en-US" sz="1000" kern="0" dirty="0" smtClean="0">
                <a:latin typeface="微软雅黑" pitchFamily="34" charset="-122"/>
                <a:ea typeface="微软雅黑" pitchFamily="34" charset="-122"/>
                <a:cs typeface="Arial" pitchFamily="34" charset="0"/>
              </a:rPr>
              <a:t>动态</a:t>
            </a:r>
            <a:r>
              <a:rPr lang="zh-CN" altLang="en-US" sz="1000" kern="0" dirty="0" smtClean="0">
                <a:solidFill>
                  <a:srgbClr val="C00000"/>
                </a:solidFill>
                <a:latin typeface="微软雅黑" pitchFamily="34" charset="-122"/>
                <a:ea typeface="微软雅黑" pitchFamily="34" charset="-122"/>
                <a:cs typeface="Arial" pitchFamily="34" charset="0"/>
              </a:rPr>
              <a:t>信息调整</a:t>
            </a:r>
            <a:endParaRPr lang="en-US" altLang="zh-CN" sz="1000" kern="0" dirty="0" smtClean="0">
              <a:solidFill>
                <a:srgbClr val="C00000"/>
              </a:solidFill>
              <a:latin typeface="微软雅黑" pitchFamily="34" charset="-122"/>
              <a:ea typeface="微软雅黑" pitchFamily="34" charset="-122"/>
              <a:cs typeface="Arial" pitchFamily="34" charset="0"/>
            </a:endParaRPr>
          </a:p>
          <a:p>
            <a:pPr fontAlgn="auto">
              <a:lnSpc>
                <a:spcPts val="1300"/>
              </a:lnSpc>
              <a:spcBef>
                <a:spcPts val="0"/>
              </a:spcBef>
              <a:spcAft>
                <a:spcPts val="0"/>
              </a:spcAft>
              <a:buFont typeface="Arial" pitchFamily="34" charset="0"/>
              <a:buChar char="•"/>
            </a:pPr>
            <a:r>
              <a:rPr lang="zh-CN" altLang="en-US" sz="1000" kern="0" dirty="0" smtClean="0">
                <a:latin typeface="微软雅黑" pitchFamily="34" charset="-122"/>
                <a:ea typeface="微软雅黑" pitchFamily="34" charset="-122"/>
                <a:cs typeface="Arial" pitchFamily="34" charset="0"/>
              </a:rPr>
              <a:t>动态</a:t>
            </a:r>
            <a:r>
              <a:rPr lang="zh-CN" altLang="en-US" sz="1000" kern="0" dirty="0" smtClean="0">
                <a:solidFill>
                  <a:srgbClr val="C00000"/>
                </a:solidFill>
                <a:latin typeface="微软雅黑" pitchFamily="34" charset="-122"/>
                <a:ea typeface="微软雅黑" pitchFamily="34" charset="-122"/>
                <a:cs typeface="Arial" pitchFamily="34" charset="0"/>
              </a:rPr>
              <a:t>负载均衡</a:t>
            </a:r>
            <a:endParaRPr lang="en-US" altLang="zh-CN" sz="1000" kern="0" dirty="0" smtClean="0">
              <a:solidFill>
                <a:srgbClr val="C00000"/>
              </a:solidFill>
              <a:latin typeface="微软雅黑" pitchFamily="34" charset="-122"/>
              <a:ea typeface="微软雅黑" pitchFamily="34" charset="-122"/>
              <a:cs typeface="Arial" pitchFamily="34" charset="0"/>
            </a:endParaRPr>
          </a:p>
          <a:p>
            <a:pPr fontAlgn="auto">
              <a:lnSpc>
                <a:spcPts val="1300"/>
              </a:lnSpc>
              <a:spcBef>
                <a:spcPts val="0"/>
              </a:spcBef>
              <a:spcAft>
                <a:spcPts val="0"/>
              </a:spcAft>
              <a:buFont typeface="Arial" pitchFamily="34" charset="0"/>
              <a:buChar char="•"/>
            </a:pPr>
            <a:r>
              <a:rPr lang="zh-CN" altLang="en-US" sz="1000" kern="0" dirty="0" smtClean="0">
                <a:latin typeface="微软雅黑" pitchFamily="34" charset="-122"/>
                <a:ea typeface="微软雅黑" pitchFamily="34" charset="-122"/>
                <a:cs typeface="Arial" pitchFamily="34" charset="0"/>
              </a:rPr>
              <a:t>动态</a:t>
            </a:r>
            <a:r>
              <a:rPr lang="zh-CN" altLang="en-US" sz="1000" kern="0" dirty="0" smtClean="0">
                <a:solidFill>
                  <a:srgbClr val="C00000"/>
                </a:solidFill>
                <a:latin typeface="微软雅黑" pitchFamily="34" charset="-122"/>
                <a:ea typeface="微软雅黑" pitchFamily="34" charset="-122"/>
                <a:cs typeface="Arial" pitchFamily="34" charset="0"/>
              </a:rPr>
              <a:t>功率控制</a:t>
            </a:r>
            <a:endParaRPr lang="en-US" altLang="zh-CN" sz="1000" kern="0" dirty="0" smtClean="0">
              <a:solidFill>
                <a:srgbClr val="C00000"/>
              </a:solidFill>
              <a:latin typeface="微软雅黑" pitchFamily="34" charset="-122"/>
              <a:ea typeface="微软雅黑" pitchFamily="34" charset="-122"/>
              <a:cs typeface="Arial" pitchFamily="34" charset="0"/>
            </a:endParaRPr>
          </a:p>
          <a:p>
            <a:pPr fontAlgn="auto">
              <a:lnSpc>
                <a:spcPts val="1300"/>
              </a:lnSpc>
              <a:spcBef>
                <a:spcPts val="0"/>
              </a:spcBef>
              <a:spcAft>
                <a:spcPts val="0"/>
              </a:spcAft>
              <a:buFont typeface="Arial" pitchFamily="34" charset="0"/>
              <a:buChar char="•"/>
            </a:pPr>
            <a:r>
              <a:rPr lang="zh-CN" altLang="en-US" sz="1000" kern="0" dirty="0" smtClean="0">
                <a:latin typeface="微软雅黑" pitchFamily="34" charset="-122"/>
                <a:ea typeface="微软雅黑" pitchFamily="34" charset="-122"/>
                <a:cs typeface="Arial" pitchFamily="34" charset="0"/>
              </a:rPr>
              <a:t>非法设备</a:t>
            </a:r>
            <a:r>
              <a:rPr lang="zh-CN" altLang="en-US" sz="1000" kern="0" dirty="0" smtClean="0">
                <a:solidFill>
                  <a:srgbClr val="C00000"/>
                </a:solidFill>
                <a:latin typeface="微软雅黑" pitchFamily="34" charset="-122"/>
                <a:ea typeface="微软雅黑" pitchFamily="34" charset="-122"/>
                <a:cs typeface="Arial" pitchFamily="34" charset="0"/>
              </a:rPr>
              <a:t>干扰调优</a:t>
            </a:r>
            <a:endParaRPr lang="en-US" altLang="zh-CN" sz="1000" kern="0" dirty="0" smtClean="0">
              <a:solidFill>
                <a:srgbClr val="C00000"/>
              </a:solidFill>
              <a:latin typeface="微软雅黑" pitchFamily="34" charset="-122"/>
              <a:ea typeface="微软雅黑" pitchFamily="34" charset="-122"/>
              <a:cs typeface="Arial" pitchFamily="34" charset="0"/>
            </a:endParaRPr>
          </a:p>
        </p:txBody>
      </p:sp>
      <p:sp>
        <p:nvSpPr>
          <p:cNvPr id="63" name="矩形 62"/>
          <p:cNvSpPr/>
          <p:nvPr/>
        </p:nvSpPr>
        <p:spPr>
          <a:xfrm>
            <a:off x="2979068" y="1270156"/>
            <a:ext cx="2173957" cy="759134"/>
          </a:xfrm>
          <a:prstGeom prst="rect">
            <a:avLst/>
          </a:prstGeom>
          <a:solidFill>
            <a:sysClr val="window" lastClr="FFFFFF"/>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txBody>
          <a:bodyPr wrap="square" lIns="91388" tIns="45696" rIns="91388" bIns="45696">
            <a:spAutoFit/>
          </a:bodyPr>
          <a:lstStyle/>
          <a:p>
            <a:pPr fontAlgn="auto">
              <a:lnSpc>
                <a:spcPts val="1300"/>
              </a:lnSpc>
              <a:spcBef>
                <a:spcPts val="0"/>
              </a:spcBef>
              <a:spcAft>
                <a:spcPts val="0"/>
              </a:spcAft>
              <a:buFont typeface="Arial" pitchFamily="34" charset="0"/>
              <a:buChar char="•"/>
            </a:pPr>
            <a:r>
              <a:rPr lang="zh-CN" altLang="en-US" sz="1000" kern="0" dirty="0" smtClean="0">
                <a:latin typeface="微软雅黑" pitchFamily="34" charset="-122"/>
                <a:ea typeface="微软雅黑" pitchFamily="34" charset="-122"/>
                <a:cs typeface="Arial" pitchFamily="34" charset="0"/>
              </a:rPr>
              <a:t>多用户</a:t>
            </a:r>
            <a:r>
              <a:rPr lang="zh-CN" altLang="en-US" sz="1000" kern="0" dirty="0" smtClean="0">
                <a:solidFill>
                  <a:srgbClr val="C00000"/>
                </a:solidFill>
                <a:latin typeface="微软雅黑" pitchFamily="34" charset="-122"/>
                <a:ea typeface="微软雅黑" pitchFamily="34" charset="-122"/>
                <a:cs typeface="Arial" pitchFamily="34" charset="0"/>
              </a:rPr>
              <a:t>冲突</a:t>
            </a:r>
            <a:r>
              <a:rPr lang="zh-CN" altLang="en-US" sz="1000" kern="0" dirty="0" smtClean="0">
                <a:latin typeface="微软雅黑" pitchFamily="34" charset="-122"/>
                <a:ea typeface="微软雅黑" pitchFamily="34" charset="-122"/>
                <a:cs typeface="Arial" pitchFamily="34" charset="0"/>
              </a:rPr>
              <a:t>控制</a:t>
            </a:r>
            <a:endParaRPr lang="en-US" altLang="zh-CN" sz="1000" kern="0" dirty="0" smtClean="0">
              <a:latin typeface="微软雅黑" pitchFamily="34" charset="-122"/>
              <a:ea typeface="微软雅黑" pitchFamily="34" charset="-122"/>
              <a:cs typeface="Arial" pitchFamily="34" charset="0"/>
            </a:endParaRPr>
          </a:p>
          <a:p>
            <a:pPr marL="0" marR="0" lvl="0" indent="0" defTabSz="914400" eaLnBrk="1" fontAlgn="auto" latinLnBrk="0" hangingPunct="1">
              <a:lnSpc>
                <a:spcPts val="1300"/>
              </a:lnSpc>
              <a:spcBef>
                <a:spcPts val="0"/>
              </a:spcBef>
              <a:spcAft>
                <a:spcPts val="0"/>
              </a:spcAft>
              <a:buClrTx/>
              <a:buSzTx/>
              <a:buFont typeface="Arial" pitchFamily="34" charset="0"/>
              <a:buChar char="•"/>
              <a:tabLst/>
              <a:defRPr/>
            </a:pPr>
            <a:r>
              <a:rPr lang="zh-CN" altLang="en-US" sz="1000" kern="0" dirty="0" smtClean="0">
                <a:latin typeface="微软雅黑" pitchFamily="34" charset="-122"/>
                <a:ea typeface="微软雅黑" pitchFamily="34" charset="-122"/>
                <a:cs typeface="Arial" pitchFamily="34" charset="0"/>
              </a:rPr>
              <a:t>低速</a:t>
            </a:r>
            <a:r>
              <a:rPr lang="en-US" altLang="zh-CN" sz="1000" kern="0" dirty="0" smtClean="0">
                <a:latin typeface="微软雅黑" pitchFamily="34" charset="-122"/>
                <a:ea typeface="微软雅黑" pitchFamily="34" charset="-122"/>
                <a:cs typeface="Arial" pitchFamily="34" charset="0"/>
              </a:rPr>
              <a:t>/</a:t>
            </a:r>
            <a:r>
              <a:rPr lang="zh-CN" altLang="en-US" sz="1000" kern="0" dirty="0" smtClean="0">
                <a:latin typeface="微软雅黑" pitchFamily="34" charset="-122"/>
                <a:ea typeface="微软雅黑" pitchFamily="34" charset="-122"/>
                <a:cs typeface="Arial" pitchFamily="34" charset="0"/>
              </a:rPr>
              <a:t>信号终端</a:t>
            </a:r>
            <a:r>
              <a:rPr lang="zh-CN" altLang="en-US" sz="1000" kern="0" dirty="0" smtClean="0">
                <a:solidFill>
                  <a:srgbClr val="C00000"/>
                </a:solidFill>
                <a:latin typeface="微软雅黑" pitchFamily="34" charset="-122"/>
                <a:ea typeface="微软雅黑" pitchFamily="34" charset="-122"/>
                <a:cs typeface="Arial" pitchFamily="34" charset="0"/>
              </a:rPr>
              <a:t>接入</a:t>
            </a:r>
            <a:r>
              <a:rPr lang="en-US" altLang="zh-CN" sz="1000" kern="0" dirty="0" smtClean="0">
                <a:solidFill>
                  <a:srgbClr val="C00000"/>
                </a:solidFill>
                <a:latin typeface="微软雅黑" pitchFamily="34" charset="-122"/>
                <a:ea typeface="微软雅黑" pitchFamily="34" charset="-122"/>
                <a:cs typeface="Arial" pitchFamily="34" charset="0"/>
              </a:rPr>
              <a:t>/</a:t>
            </a:r>
            <a:r>
              <a:rPr lang="zh-CN" altLang="en-US" sz="1000" kern="0" dirty="0" smtClean="0">
                <a:solidFill>
                  <a:srgbClr val="C00000"/>
                </a:solidFill>
                <a:latin typeface="微软雅黑" pitchFamily="34" charset="-122"/>
                <a:ea typeface="微软雅黑" pitchFamily="34" charset="-122"/>
                <a:cs typeface="Arial" pitchFamily="34" charset="0"/>
              </a:rPr>
              <a:t>下线</a:t>
            </a:r>
            <a:r>
              <a:rPr lang="zh-CN" altLang="en-US" sz="1000" kern="0" dirty="0" smtClean="0">
                <a:latin typeface="微软雅黑" pitchFamily="34" charset="-122"/>
                <a:ea typeface="微软雅黑" pitchFamily="34" charset="-122"/>
                <a:cs typeface="Arial" pitchFamily="34" charset="0"/>
              </a:rPr>
              <a:t>控制</a:t>
            </a:r>
            <a:endParaRPr lang="en-US" altLang="zh-CN" sz="1000" kern="0" dirty="0" smtClean="0">
              <a:latin typeface="微软雅黑" pitchFamily="34" charset="-122"/>
              <a:ea typeface="微软雅黑" pitchFamily="34" charset="-122"/>
              <a:cs typeface="Arial" pitchFamily="34" charset="0"/>
            </a:endParaRPr>
          </a:p>
          <a:p>
            <a:pPr marL="0" marR="0" lvl="0" indent="0" defTabSz="914400" eaLnBrk="1" fontAlgn="auto" latinLnBrk="0" hangingPunct="1">
              <a:lnSpc>
                <a:spcPts val="1300"/>
              </a:lnSpc>
              <a:spcBef>
                <a:spcPts val="0"/>
              </a:spcBef>
              <a:spcAft>
                <a:spcPts val="0"/>
              </a:spcAft>
              <a:buClrTx/>
              <a:buSzTx/>
              <a:buFont typeface="Arial" pitchFamily="34" charset="0"/>
              <a:buChar char="•"/>
              <a:tabLst/>
              <a:defRPr/>
            </a:pPr>
            <a:r>
              <a:rPr lang="zh-CN" altLang="en-US" sz="1000" kern="0" dirty="0" smtClean="0">
                <a:latin typeface="微软雅黑" pitchFamily="34" charset="-122"/>
                <a:ea typeface="微软雅黑" pitchFamily="34" charset="-122"/>
                <a:cs typeface="Arial" pitchFamily="34" charset="0"/>
              </a:rPr>
              <a:t>多用户</a:t>
            </a:r>
            <a:r>
              <a:rPr lang="en-US" altLang="zh-CN" sz="1000" kern="0" dirty="0" smtClean="0">
                <a:latin typeface="微软雅黑" pitchFamily="34" charset="-122"/>
                <a:ea typeface="微软雅黑" pitchFamily="34" charset="-122"/>
                <a:cs typeface="Arial" pitchFamily="34" charset="0"/>
              </a:rPr>
              <a:t>CAC</a:t>
            </a:r>
            <a:r>
              <a:rPr lang="zh-CN" altLang="en-US" sz="1000" kern="0" dirty="0" smtClean="0">
                <a:solidFill>
                  <a:srgbClr val="C00000"/>
                </a:solidFill>
                <a:latin typeface="微软雅黑" pitchFamily="34" charset="-122"/>
                <a:ea typeface="微软雅黑" pitchFamily="34" charset="-122"/>
                <a:cs typeface="Arial" pitchFamily="34" charset="0"/>
              </a:rPr>
              <a:t>调度优化</a:t>
            </a:r>
            <a:endParaRPr lang="en-US" altLang="zh-CN" sz="1000" kern="0" dirty="0" smtClean="0">
              <a:solidFill>
                <a:srgbClr val="C00000"/>
              </a:solidFill>
              <a:latin typeface="微软雅黑" pitchFamily="34" charset="-122"/>
              <a:ea typeface="微软雅黑" pitchFamily="34" charset="-122"/>
              <a:cs typeface="Arial" pitchFamily="34" charset="0"/>
            </a:endParaRPr>
          </a:p>
          <a:p>
            <a:pPr marL="0" marR="0" lvl="0" indent="0" defTabSz="914400" eaLnBrk="1" fontAlgn="auto" latinLnBrk="0" hangingPunct="1">
              <a:lnSpc>
                <a:spcPts val="1300"/>
              </a:lnSpc>
              <a:spcBef>
                <a:spcPts val="0"/>
              </a:spcBef>
              <a:spcAft>
                <a:spcPts val="0"/>
              </a:spcAft>
              <a:buClrTx/>
              <a:buSzTx/>
              <a:buFont typeface="Arial" pitchFamily="34" charset="0"/>
              <a:buChar char="•"/>
              <a:tabLst/>
              <a:defRPr/>
            </a:pPr>
            <a:r>
              <a:rPr kumimoji="0" lang="en-US" altLang="zh-CN" sz="1000" i="0" u="none" strike="noStrike" kern="0" cap="none" spc="0" normalizeH="0" baseline="0" noProof="0" dirty="0" smtClean="0">
                <a:ln>
                  <a:noFill/>
                </a:ln>
                <a:effectLst/>
                <a:uLnTx/>
                <a:uFillTx/>
                <a:latin typeface="微软雅黑" pitchFamily="34" charset="-122"/>
                <a:ea typeface="微软雅黑" pitchFamily="34" charset="-122"/>
                <a:cs typeface="Arial" pitchFamily="34" charset="0"/>
              </a:rPr>
              <a:t>Airtime</a:t>
            </a:r>
            <a:r>
              <a:rPr kumimoji="0" lang="zh-CN" altLang="en-US" sz="1000" i="0" u="none" strike="noStrike" kern="0" cap="none" spc="0" normalizeH="0" baseline="0" noProof="0" dirty="0" smtClean="0">
                <a:ln>
                  <a:noFill/>
                </a:ln>
                <a:solidFill>
                  <a:srgbClr val="C00000"/>
                </a:solidFill>
                <a:effectLst/>
                <a:uLnTx/>
                <a:uFillTx/>
                <a:latin typeface="微软雅黑" pitchFamily="34" charset="-122"/>
                <a:ea typeface="微软雅黑" pitchFamily="34" charset="-122"/>
                <a:cs typeface="Arial" pitchFamily="34" charset="0"/>
              </a:rPr>
              <a:t>公平时间调度</a:t>
            </a:r>
            <a:r>
              <a:rPr kumimoji="0" lang="en-US" altLang="zh-CN" sz="1000" i="0" u="none" strike="noStrike" kern="0" cap="none" spc="0" normalizeH="0" baseline="0" noProof="0" dirty="0" smtClean="0">
                <a:ln>
                  <a:noFill/>
                </a:ln>
                <a:solidFill>
                  <a:srgbClr val="C00000"/>
                </a:solidFill>
                <a:effectLst/>
                <a:uLnTx/>
                <a:uFillTx/>
                <a:latin typeface="微软雅黑" pitchFamily="34" charset="-122"/>
                <a:ea typeface="微软雅黑" pitchFamily="34" charset="-122"/>
                <a:cs typeface="Arial" pitchFamily="34" charset="0"/>
              </a:rPr>
              <a:t>+</a:t>
            </a:r>
            <a:r>
              <a:rPr kumimoji="0" lang="en-US" altLang="zh-CN" sz="1000" i="0" u="none" strike="noStrike" kern="0" cap="none" spc="0" normalizeH="0" baseline="0" noProof="0" dirty="0" err="1" smtClean="0">
                <a:ln>
                  <a:noFill/>
                </a:ln>
                <a:solidFill>
                  <a:srgbClr val="C00000"/>
                </a:solidFill>
                <a:effectLst/>
                <a:uLnTx/>
                <a:uFillTx/>
                <a:latin typeface="微软雅黑" pitchFamily="34" charset="-122"/>
                <a:ea typeface="微软雅黑" pitchFamily="34" charset="-122"/>
                <a:cs typeface="Arial" pitchFamily="34" charset="0"/>
              </a:rPr>
              <a:t>Qos</a:t>
            </a:r>
            <a:r>
              <a:rPr lang="zh-CN" altLang="en-US" sz="1000" kern="0" dirty="0" smtClean="0">
                <a:solidFill>
                  <a:srgbClr val="C00000"/>
                </a:solidFill>
                <a:latin typeface="微软雅黑" pitchFamily="34" charset="-122"/>
                <a:ea typeface="微软雅黑" pitchFamily="34" charset="-122"/>
                <a:cs typeface="Arial" pitchFamily="34" charset="0"/>
              </a:rPr>
              <a:t>联动</a:t>
            </a:r>
            <a:endParaRPr kumimoji="0" lang="en-US" altLang="zh-CN" sz="1000" i="0" u="none" strike="noStrike" kern="0" cap="none" spc="0" normalizeH="0" baseline="0" noProof="0" dirty="0" smtClean="0">
              <a:ln>
                <a:noFill/>
              </a:ln>
              <a:solidFill>
                <a:srgbClr val="C00000"/>
              </a:solidFill>
              <a:effectLst/>
              <a:uLnTx/>
              <a:uFillTx/>
              <a:latin typeface="微软雅黑" pitchFamily="34" charset="-122"/>
              <a:ea typeface="微软雅黑" pitchFamily="34" charset="-122"/>
              <a:cs typeface="Arial" pitchFamily="34" charset="0"/>
            </a:endParaRPr>
          </a:p>
        </p:txBody>
      </p:sp>
      <p:grpSp>
        <p:nvGrpSpPr>
          <p:cNvPr id="2" name="组合 182"/>
          <p:cNvGrpSpPr/>
          <p:nvPr/>
        </p:nvGrpSpPr>
        <p:grpSpPr>
          <a:xfrm>
            <a:off x="1250054" y="1223839"/>
            <a:ext cx="1149530" cy="879431"/>
            <a:chOff x="1573028" y="1410358"/>
            <a:chExt cx="1149530" cy="879431"/>
          </a:xfrm>
        </p:grpSpPr>
        <p:sp>
          <p:nvSpPr>
            <p:cNvPr id="103" name="圆角矩形 102"/>
            <p:cNvSpPr/>
            <p:nvPr/>
          </p:nvSpPr>
          <p:spPr bwMode="auto">
            <a:xfrm>
              <a:off x="1667347" y="1410358"/>
              <a:ext cx="926051" cy="824120"/>
            </a:xfrm>
            <a:prstGeom prst="roundRect">
              <a:avLst>
                <a:gd name="adj" fmla="val 9350"/>
              </a:avLst>
            </a:prstGeom>
            <a:solidFill>
              <a:schemeClr val="bg2">
                <a:lumMod val="40000"/>
                <a:lumOff val="60000"/>
              </a:schemeClr>
            </a:solidFill>
            <a:ln>
              <a:noFill/>
              <a:headEnd type="none" w="med" len="med"/>
              <a:tailEnd type="none" w="med" len="med"/>
            </a:ln>
            <a:effectLst>
              <a:glow rad="63500">
                <a:schemeClr val="accent4">
                  <a:satMod val="175000"/>
                  <a:alpha val="40000"/>
                </a:schemeClr>
              </a:glow>
              <a:outerShdw blurRad="63500" algn="ctr"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vert="horz" wrap="square" lIns="91425" tIns="45712" rIns="91425" bIns="45712" numCol="1" rtlCol="0" anchor="t" anchorCtr="0" compatLnSpc="1">
              <a:prstTxWarp prst="textNoShape">
                <a:avLst/>
              </a:prstTxWarp>
              <a:noAutofit/>
            </a:bodyPr>
            <a:lstStyle/>
            <a:p>
              <a:pPr defTabSz="658240" eaLnBrk="0" hangingPunct="0"/>
              <a:endParaRPr lang="zh-CN" altLang="en-US" sz="1200" dirty="0" smtClean="0">
                <a:solidFill>
                  <a:srgbClr val="000000"/>
                </a:solidFill>
                <a:latin typeface="微软雅黑" pitchFamily="34" charset="-122"/>
                <a:ea typeface="微软雅黑" pitchFamily="34" charset="-122"/>
                <a:cs typeface="Arial" pitchFamily="34" charset="0"/>
              </a:endParaRPr>
            </a:p>
          </p:txBody>
        </p:sp>
        <p:sp>
          <p:nvSpPr>
            <p:cNvPr id="104" name="TextBox 103"/>
            <p:cNvSpPr txBox="1"/>
            <p:nvPr/>
          </p:nvSpPr>
          <p:spPr>
            <a:xfrm>
              <a:off x="1573028" y="1858902"/>
              <a:ext cx="1149530" cy="430887"/>
            </a:xfrm>
            <a:prstGeom prst="rect">
              <a:avLst/>
            </a:prstGeom>
            <a:noFill/>
          </p:spPr>
          <p:txBody>
            <a:bodyPr wrap="square" rtlCol="0">
              <a:spAutoFit/>
            </a:bodyPr>
            <a:lstStyle/>
            <a:p>
              <a:pPr algn="ctr"/>
              <a:r>
                <a:rPr lang="en-US" altLang="zh-CN" sz="1050" b="1" dirty="0" smtClean="0">
                  <a:latin typeface="微软雅黑" pitchFamily="34" charset="-122"/>
                  <a:ea typeface="微软雅黑" pitchFamily="34" charset="-122"/>
                </a:rPr>
                <a:t>HD Boost</a:t>
              </a:r>
            </a:p>
            <a:p>
              <a:pPr algn="ctr"/>
              <a:r>
                <a:rPr lang="zh-CN" altLang="en-US" sz="1050" b="1" dirty="0" smtClean="0">
                  <a:latin typeface="微软雅黑" pitchFamily="34" charset="-122"/>
                  <a:ea typeface="微软雅黑" pitchFamily="34" charset="-122"/>
                </a:rPr>
                <a:t>高密加速</a:t>
              </a:r>
              <a:endParaRPr lang="en-US" altLang="zh-CN" sz="1050" b="1" dirty="0" smtClean="0">
                <a:latin typeface="微软雅黑" pitchFamily="34" charset="-122"/>
                <a:ea typeface="微软雅黑" pitchFamily="34" charset="-122"/>
              </a:endParaRPr>
            </a:p>
          </p:txBody>
        </p:sp>
        <p:grpSp>
          <p:nvGrpSpPr>
            <p:cNvPr id="3" name="组合 93"/>
            <p:cNvGrpSpPr/>
            <p:nvPr/>
          </p:nvGrpSpPr>
          <p:grpSpPr>
            <a:xfrm>
              <a:off x="1857570" y="1433079"/>
              <a:ext cx="592954" cy="471056"/>
              <a:chOff x="3931105" y="3409950"/>
              <a:chExt cx="793296" cy="790575"/>
            </a:xfrm>
            <a:solidFill>
              <a:srgbClr val="0070D3"/>
            </a:solidFill>
          </p:grpSpPr>
          <p:grpSp>
            <p:nvGrpSpPr>
              <p:cNvPr id="4" name="组合 92"/>
              <p:cNvGrpSpPr/>
              <p:nvPr/>
            </p:nvGrpSpPr>
            <p:grpSpPr>
              <a:xfrm>
                <a:off x="3939724" y="3409950"/>
                <a:ext cx="708476" cy="424950"/>
                <a:chOff x="1806124" y="4152899"/>
                <a:chExt cx="745988" cy="482102"/>
              </a:xfrm>
              <a:grpFill/>
            </p:grpSpPr>
            <p:sp>
              <p:nvSpPr>
                <p:cNvPr id="129" name="Freeform 24"/>
                <p:cNvSpPr>
                  <a:spLocks/>
                </p:cNvSpPr>
                <p:nvPr/>
              </p:nvSpPr>
              <p:spPr bwMode="auto">
                <a:xfrm>
                  <a:off x="1806124" y="4203118"/>
                  <a:ext cx="684336" cy="431883"/>
                </a:xfrm>
                <a:custGeom>
                  <a:avLst/>
                  <a:gdLst/>
                  <a:ahLst/>
                  <a:cxnLst>
                    <a:cxn ang="0">
                      <a:pos x="4" y="168"/>
                    </a:cxn>
                    <a:cxn ang="0">
                      <a:pos x="4" y="168"/>
                    </a:cxn>
                    <a:cxn ang="0">
                      <a:pos x="2" y="164"/>
                    </a:cxn>
                    <a:cxn ang="0">
                      <a:pos x="0" y="160"/>
                    </a:cxn>
                    <a:cxn ang="0">
                      <a:pos x="2" y="156"/>
                    </a:cxn>
                    <a:cxn ang="0">
                      <a:pos x="4" y="154"/>
                    </a:cxn>
                    <a:cxn ang="0">
                      <a:pos x="4" y="154"/>
                    </a:cxn>
                    <a:cxn ang="0">
                      <a:pos x="98" y="64"/>
                    </a:cxn>
                    <a:cxn ang="0">
                      <a:pos x="124" y="80"/>
                    </a:cxn>
                    <a:cxn ang="0">
                      <a:pos x="204" y="2"/>
                    </a:cxn>
                    <a:cxn ang="0">
                      <a:pos x="204" y="2"/>
                    </a:cxn>
                    <a:cxn ang="0">
                      <a:pos x="208" y="0"/>
                    </a:cxn>
                    <a:cxn ang="0">
                      <a:pos x="212" y="0"/>
                    </a:cxn>
                    <a:cxn ang="0">
                      <a:pos x="216" y="0"/>
                    </a:cxn>
                    <a:cxn ang="0">
                      <a:pos x="220" y="2"/>
                    </a:cxn>
                    <a:cxn ang="0">
                      <a:pos x="220" y="2"/>
                    </a:cxn>
                    <a:cxn ang="0">
                      <a:pos x="220" y="2"/>
                    </a:cxn>
                    <a:cxn ang="0">
                      <a:pos x="222" y="6"/>
                    </a:cxn>
                    <a:cxn ang="0">
                      <a:pos x="222" y="10"/>
                    </a:cxn>
                    <a:cxn ang="0">
                      <a:pos x="222" y="14"/>
                    </a:cxn>
                    <a:cxn ang="0">
                      <a:pos x="218" y="18"/>
                    </a:cxn>
                    <a:cxn ang="0">
                      <a:pos x="218" y="18"/>
                    </a:cxn>
                    <a:cxn ang="0">
                      <a:pos x="126" y="108"/>
                    </a:cxn>
                    <a:cxn ang="0">
                      <a:pos x="100" y="92"/>
                    </a:cxn>
                    <a:cxn ang="0">
                      <a:pos x="18" y="170"/>
                    </a:cxn>
                    <a:cxn ang="0">
                      <a:pos x="18" y="170"/>
                    </a:cxn>
                    <a:cxn ang="0">
                      <a:pos x="18" y="170"/>
                    </a:cxn>
                    <a:cxn ang="0">
                      <a:pos x="16" y="172"/>
                    </a:cxn>
                    <a:cxn ang="0">
                      <a:pos x="12" y="172"/>
                    </a:cxn>
                    <a:cxn ang="0">
                      <a:pos x="12" y="172"/>
                    </a:cxn>
                    <a:cxn ang="0">
                      <a:pos x="12" y="172"/>
                    </a:cxn>
                    <a:cxn ang="0">
                      <a:pos x="8" y="172"/>
                    </a:cxn>
                    <a:cxn ang="0">
                      <a:pos x="4" y="168"/>
                    </a:cxn>
                    <a:cxn ang="0">
                      <a:pos x="4" y="168"/>
                    </a:cxn>
                  </a:cxnLst>
                  <a:rect l="0" t="0" r="r" b="b"/>
                  <a:pathLst>
                    <a:path w="222" h="172">
                      <a:moveTo>
                        <a:pt x="4" y="168"/>
                      </a:moveTo>
                      <a:lnTo>
                        <a:pt x="4" y="168"/>
                      </a:lnTo>
                      <a:lnTo>
                        <a:pt x="2" y="164"/>
                      </a:lnTo>
                      <a:lnTo>
                        <a:pt x="0" y="160"/>
                      </a:lnTo>
                      <a:lnTo>
                        <a:pt x="2" y="156"/>
                      </a:lnTo>
                      <a:lnTo>
                        <a:pt x="4" y="154"/>
                      </a:lnTo>
                      <a:lnTo>
                        <a:pt x="4" y="154"/>
                      </a:lnTo>
                      <a:lnTo>
                        <a:pt x="98" y="64"/>
                      </a:lnTo>
                      <a:lnTo>
                        <a:pt x="124" y="80"/>
                      </a:lnTo>
                      <a:lnTo>
                        <a:pt x="204" y="2"/>
                      </a:lnTo>
                      <a:lnTo>
                        <a:pt x="204" y="2"/>
                      </a:lnTo>
                      <a:lnTo>
                        <a:pt x="208" y="0"/>
                      </a:lnTo>
                      <a:lnTo>
                        <a:pt x="212" y="0"/>
                      </a:lnTo>
                      <a:lnTo>
                        <a:pt x="216" y="0"/>
                      </a:lnTo>
                      <a:lnTo>
                        <a:pt x="220" y="2"/>
                      </a:lnTo>
                      <a:lnTo>
                        <a:pt x="220" y="2"/>
                      </a:lnTo>
                      <a:lnTo>
                        <a:pt x="220" y="2"/>
                      </a:lnTo>
                      <a:lnTo>
                        <a:pt x="222" y="6"/>
                      </a:lnTo>
                      <a:lnTo>
                        <a:pt x="222" y="10"/>
                      </a:lnTo>
                      <a:lnTo>
                        <a:pt x="222" y="14"/>
                      </a:lnTo>
                      <a:lnTo>
                        <a:pt x="218" y="18"/>
                      </a:lnTo>
                      <a:lnTo>
                        <a:pt x="218" y="18"/>
                      </a:lnTo>
                      <a:lnTo>
                        <a:pt x="126" y="108"/>
                      </a:lnTo>
                      <a:lnTo>
                        <a:pt x="100" y="92"/>
                      </a:lnTo>
                      <a:lnTo>
                        <a:pt x="18" y="170"/>
                      </a:lnTo>
                      <a:lnTo>
                        <a:pt x="18" y="170"/>
                      </a:lnTo>
                      <a:lnTo>
                        <a:pt x="18" y="170"/>
                      </a:lnTo>
                      <a:lnTo>
                        <a:pt x="16" y="172"/>
                      </a:lnTo>
                      <a:lnTo>
                        <a:pt x="12" y="172"/>
                      </a:lnTo>
                      <a:lnTo>
                        <a:pt x="12" y="172"/>
                      </a:lnTo>
                      <a:lnTo>
                        <a:pt x="12" y="172"/>
                      </a:lnTo>
                      <a:lnTo>
                        <a:pt x="8" y="172"/>
                      </a:lnTo>
                      <a:lnTo>
                        <a:pt x="4" y="168"/>
                      </a:lnTo>
                      <a:lnTo>
                        <a:pt x="4" y="16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30" name="Freeform 25"/>
                <p:cNvSpPr>
                  <a:spLocks/>
                </p:cNvSpPr>
                <p:nvPr/>
              </p:nvSpPr>
              <p:spPr bwMode="auto">
                <a:xfrm>
                  <a:off x="2299339" y="4152899"/>
                  <a:ext cx="252773" cy="200876"/>
                </a:xfrm>
                <a:custGeom>
                  <a:avLst/>
                  <a:gdLst/>
                  <a:ahLst/>
                  <a:cxnLst>
                    <a:cxn ang="0">
                      <a:pos x="46" y="78"/>
                    </a:cxn>
                    <a:cxn ang="0">
                      <a:pos x="46" y="78"/>
                    </a:cxn>
                    <a:cxn ang="0">
                      <a:pos x="44" y="76"/>
                    </a:cxn>
                    <a:cxn ang="0">
                      <a:pos x="42" y="74"/>
                    </a:cxn>
                    <a:cxn ang="0">
                      <a:pos x="40" y="70"/>
                    </a:cxn>
                    <a:cxn ang="0">
                      <a:pos x="42" y="66"/>
                    </a:cxn>
                    <a:cxn ang="0">
                      <a:pos x="42" y="66"/>
                    </a:cxn>
                    <a:cxn ang="0">
                      <a:pos x="58" y="24"/>
                    </a:cxn>
                    <a:cxn ang="0">
                      <a:pos x="12" y="40"/>
                    </a:cxn>
                    <a:cxn ang="0">
                      <a:pos x="12" y="40"/>
                    </a:cxn>
                    <a:cxn ang="0">
                      <a:pos x="8" y="40"/>
                    </a:cxn>
                    <a:cxn ang="0">
                      <a:pos x="4" y="40"/>
                    </a:cxn>
                    <a:cxn ang="0">
                      <a:pos x="2" y="38"/>
                    </a:cxn>
                    <a:cxn ang="0">
                      <a:pos x="0" y="34"/>
                    </a:cxn>
                    <a:cxn ang="0">
                      <a:pos x="0" y="34"/>
                    </a:cxn>
                    <a:cxn ang="0">
                      <a:pos x="0" y="34"/>
                    </a:cxn>
                    <a:cxn ang="0">
                      <a:pos x="0" y="30"/>
                    </a:cxn>
                    <a:cxn ang="0">
                      <a:pos x="0" y="28"/>
                    </a:cxn>
                    <a:cxn ang="0">
                      <a:pos x="2" y="24"/>
                    </a:cxn>
                    <a:cxn ang="0">
                      <a:pos x="6" y="22"/>
                    </a:cxn>
                    <a:cxn ang="0">
                      <a:pos x="6" y="22"/>
                    </a:cxn>
                    <a:cxn ang="0">
                      <a:pos x="70" y="2"/>
                    </a:cxn>
                    <a:cxn ang="0">
                      <a:pos x="70" y="2"/>
                    </a:cxn>
                    <a:cxn ang="0">
                      <a:pos x="74" y="0"/>
                    </a:cxn>
                    <a:cxn ang="0">
                      <a:pos x="80" y="4"/>
                    </a:cxn>
                    <a:cxn ang="0">
                      <a:pos x="80" y="4"/>
                    </a:cxn>
                    <a:cxn ang="0">
                      <a:pos x="80" y="4"/>
                    </a:cxn>
                    <a:cxn ang="0">
                      <a:pos x="82" y="8"/>
                    </a:cxn>
                    <a:cxn ang="0">
                      <a:pos x="82" y="14"/>
                    </a:cxn>
                    <a:cxn ang="0">
                      <a:pos x="82" y="14"/>
                    </a:cxn>
                    <a:cxn ang="0">
                      <a:pos x="58" y="74"/>
                    </a:cxn>
                    <a:cxn ang="0">
                      <a:pos x="58" y="74"/>
                    </a:cxn>
                    <a:cxn ang="0">
                      <a:pos x="54" y="78"/>
                    </a:cxn>
                    <a:cxn ang="0">
                      <a:pos x="50" y="80"/>
                    </a:cxn>
                    <a:cxn ang="0">
                      <a:pos x="50" y="80"/>
                    </a:cxn>
                    <a:cxn ang="0">
                      <a:pos x="50" y="80"/>
                    </a:cxn>
                    <a:cxn ang="0">
                      <a:pos x="46" y="78"/>
                    </a:cxn>
                    <a:cxn ang="0">
                      <a:pos x="46" y="78"/>
                    </a:cxn>
                  </a:cxnLst>
                  <a:rect l="0" t="0" r="r" b="b"/>
                  <a:pathLst>
                    <a:path w="82" h="80">
                      <a:moveTo>
                        <a:pt x="46" y="78"/>
                      </a:moveTo>
                      <a:lnTo>
                        <a:pt x="46" y="78"/>
                      </a:lnTo>
                      <a:lnTo>
                        <a:pt x="44" y="76"/>
                      </a:lnTo>
                      <a:lnTo>
                        <a:pt x="42" y="74"/>
                      </a:lnTo>
                      <a:lnTo>
                        <a:pt x="40" y="70"/>
                      </a:lnTo>
                      <a:lnTo>
                        <a:pt x="42" y="66"/>
                      </a:lnTo>
                      <a:lnTo>
                        <a:pt x="42" y="66"/>
                      </a:lnTo>
                      <a:lnTo>
                        <a:pt x="58" y="24"/>
                      </a:lnTo>
                      <a:lnTo>
                        <a:pt x="12" y="40"/>
                      </a:lnTo>
                      <a:lnTo>
                        <a:pt x="12" y="40"/>
                      </a:lnTo>
                      <a:lnTo>
                        <a:pt x="8" y="40"/>
                      </a:lnTo>
                      <a:lnTo>
                        <a:pt x="4" y="40"/>
                      </a:lnTo>
                      <a:lnTo>
                        <a:pt x="2" y="38"/>
                      </a:lnTo>
                      <a:lnTo>
                        <a:pt x="0" y="34"/>
                      </a:lnTo>
                      <a:lnTo>
                        <a:pt x="0" y="34"/>
                      </a:lnTo>
                      <a:lnTo>
                        <a:pt x="0" y="34"/>
                      </a:lnTo>
                      <a:lnTo>
                        <a:pt x="0" y="30"/>
                      </a:lnTo>
                      <a:lnTo>
                        <a:pt x="0" y="28"/>
                      </a:lnTo>
                      <a:lnTo>
                        <a:pt x="2" y="24"/>
                      </a:lnTo>
                      <a:lnTo>
                        <a:pt x="6" y="22"/>
                      </a:lnTo>
                      <a:lnTo>
                        <a:pt x="6" y="22"/>
                      </a:lnTo>
                      <a:lnTo>
                        <a:pt x="70" y="2"/>
                      </a:lnTo>
                      <a:lnTo>
                        <a:pt x="70" y="2"/>
                      </a:lnTo>
                      <a:lnTo>
                        <a:pt x="74" y="0"/>
                      </a:lnTo>
                      <a:lnTo>
                        <a:pt x="80" y="4"/>
                      </a:lnTo>
                      <a:lnTo>
                        <a:pt x="80" y="4"/>
                      </a:lnTo>
                      <a:lnTo>
                        <a:pt x="80" y="4"/>
                      </a:lnTo>
                      <a:lnTo>
                        <a:pt x="82" y="8"/>
                      </a:lnTo>
                      <a:lnTo>
                        <a:pt x="82" y="14"/>
                      </a:lnTo>
                      <a:lnTo>
                        <a:pt x="82" y="14"/>
                      </a:lnTo>
                      <a:lnTo>
                        <a:pt x="58" y="74"/>
                      </a:lnTo>
                      <a:lnTo>
                        <a:pt x="58" y="74"/>
                      </a:lnTo>
                      <a:lnTo>
                        <a:pt x="54" y="78"/>
                      </a:lnTo>
                      <a:lnTo>
                        <a:pt x="50" y="80"/>
                      </a:lnTo>
                      <a:lnTo>
                        <a:pt x="50" y="80"/>
                      </a:lnTo>
                      <a:lnTo>
                        <a:pt x="50" y="80"/>
                      </a:lnTo>
                      <a:lnTo>
                        <a:pt x="46" y="78"/>
                      </a:lnTo>
                      <a:lnTo>
                        <a:pt x="46" y="7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grpSp>
          <p:grpSp>
            <p:nvGrpSpPr>
              <p:cNvPr id="5" name="组合 426"/>
              <p:cNvGrpSpPr/>
              <p:nvPr/>
            </p:nvGrpSpPr>
            <p:grpSpPr>
              <a:xfrm>
                <a:off x="3931105" y="3750131"/>
                <a:ext cx="793296" cy="450394"/>
                <a:chOff x="8816975" y="4019550"/>
                <a:chExt cx="1990725" cy="1365250"/>
              </a:xfrm>
              <a:grpFill/>
            </p:grpSpPr>
            <p:sp>
              <p:nvSpPr>
                <p:cNvPr id="108" name="Freeform 139"/>
                <p:cNvSpPr>
                  <a:spLocks/>
                </p:cNvSpPr>
                <p:nvPr/>
              </p:nvSpPr>
              <p:spPr bwMode="auto">
                <a:xfrm>
                  <a:off x="9512300" y="4019550"/>
                  <a:ext cx="171450" cy="171450"/>
                </a:xfrm>
                <a:custGeom>
                  <a:avLst/>
                  <a:gdLst/>
                  <a:ahLst/>
                  <a:cxnLst>
                    <a:cxn ang="0">
                      <a:pos x="1404" y="702"/>
                    </a:cxn>
                    <a:cxn ang="0">
                      <a:pos x="1404" y="858"/>
                    </a:cxn>
                    <a:cxn ang="0">
                      <a:pos x="1353" y="988"/>
                    </a:cxn>
                    <a:cxn ang="0">
                      <a:pos x="1275" y="1092"/>
                    </a:cxn>
                    <a:cxn ang="0">
                      <a:pos x="1197" y="1196"/>
                    </a:cxn>
                    <a:cxn ang="0">
                      <a:pos x="1093" y="1300"/>
                    </a:cxn>
                    <a:cxn ang="0">
                      <a:pos x="963" y="1352"/>
                    </a:cxn>
                    <a:cxn ang="0">
                      <a:pos x="833" y="1404"/>
                    </a:cxn>
                    <a:cxn ang="0">
                      <a:pos x="703" y="1404"/>
                    </a:cxn>
                    <a:cxn ang="0">
                      <a:pos x="547" y="1404"/>
                    </a:cxn>
                    <a:cxn ang="0">
                      <a:pos x="417" y="1352"/>
                    </a:cxn>
                    <a:cxn ang="0">
                      <a:pos x="313" y="1300"/>
                    </a:cxn>
                    <a:cxn ang="0">
                      <a:pos x="209" y="1196"/>
                    </a:cxn>
                    <a:cxn ang="0">
                      <a:pos x="105" y="1092"/>
                    </a:cxn>
                    <a:cxn ang="0">
                      <a:pos x="53" y="988"/>
                    </a:cxn>
                    <a:cxn ang="0">
                      <a:pos x="0" y="858"/>
                    </a:cxn>
                    <a:cxn ang="0">
                      <a:pos x="0" y="702"/>
                    </a:cxn>
                    <a:cxn ang="0">
                      <a:pos x="0" y="572"/>
                    </a:cxn>
                    <a:cxn ang="0">
                      <a:pos x="53" y="416"/>
                    </a:cxn>
                    <a:cxn ang="0">
                      <a:pos x="105" y="312"/>
                    </a:cxn>
                    <a:cxn ang="0">
                      <a:pos x="209" y="208"/>
                    </a:cxn>
                    <a:cxn ang="0">
                      <a:pos x="313" y="130"/>
                    </a:cxn>
                    <a:cxn ang="0">
                      <a:pos x="417" y="52"/>
                    </a:cxn>
                    <a:cxn ang="0">
                      <a:pos x="547" y="0"/>
                    </a:cxn>
                    <a:cxn ang="0">
                      <a:pos x="703" y="0"/>
                    </a:cxn>
                    <a:cxn ang="0">
                      <a:pos x="833" y="0"/>
                    </a:cxn>
                    <a:cxn ang="0">
                      <a:pos x="963" y="52"/>
                    </a:cxn>
                    <a:cxn ang="0">
                      <a:pos x="1093" y="130"/>
                    </a:cxn>
                    <a:cxn ang="0">
                      <a:pos x="1197" y="208"/>
                    </a:cxn>
                    <a:cxn ang="0">
                      <a:pos x="1275" y="312"/>
                    </a:cxn>
                    <a:cxn ang="0">
                      <a:pos x="1353" y="416"/>
                    </a:cxn>
                    <a:cxn ang="0">
                      <a:pos x="1404" y="572"/>
                    </a:cxn>
                    <a:cxn ang="0">
                      <a:pos x="1404" y="702"/>
                    </a:cxn>
                  </a:cxnLst>
                  <a:rect l="0" t="0" r="r" b="b"/>
                  <a:pathLst>
                    <a:path w="1404" h="1404">
                      <a:moveTo>
                        <a:pt x="1404" y="702"/>
                      </a:moveTo>
                      <a:lnTo>
                        <a:pt x="1404" y="858"/>
                      </a:lnTo>
                      <a:lnTo>
                        <a:pt x="1353" y="988"/>
                      </a:lnTo>
                      <a:lnTo>
                        <a:pt x="1275" y="1092"/>
                      </a:lnTo>
                      <a:lnTo>
                        <a:pt x="1197" y="1196"/>
                      </a:lnTo>
                      <a:lnTo>
                        <a:pt x="1093" y="1300"/>
                      </a:lnTo>
                      <a:lnTo>
                        <a:pt x="963" y="1352"/>
                      </a:lnTo>
                      <a:lnTo>
                        <a:pt x="833" y="1404"/>
                      </a:lnTo>
                      <a:lnTo>
                        <a:pt x="703" y="1404"/>
                      </a:lnTo>
                      <a:lnTo>
                        <a:pt x="547" y="1404"/>
                      </a:lnTo>
                      <a:lnTo>
                        <a:pt x="417" y="1352"/>
                      </a:lnTo>
                      <a:lnTo>
                        <a:pt x="313" y="1300"/>
                      </a:lnTo>
                      <a:lnTo>
                        <a:pt x="209" y="1196"/>
                      </a:lnTo>
                      <a:lnTo>
                        <a:pt x="105" y="1092"/>
                      </a:lnTo>
                      <a:lnTo>
                        <a:pt x="53" y="988"/>
                      </a:lnTo>
                      <a:lnTo>
                        <a:pt x="0" y="858"/>
                      </a:lnTo>
                      <a:lnTo>
                        <a:pt x="0" y="702"/>
                      </a:lnTo>
                      <a:lnTo>
                        <a:pt x="0" y="572"/>
                      </a:lnTo>
                      <a:lnTo>
                        <a:pt x="53" y="416"/>
                      </a:lnTo>
                      <a:lnTo>
                        <a:pt x="105" y="312"/>
                      </a:lnTo>
                      <a:lnTo>
                        <a:pt x="209" y="208"/>
                      </a:lnTo>
                      <a:lnTo>
                        <a:pt x="313" y="130"/>
                      </a:lnTo>
                      <a:lnTo>
                        <a:pt x="417" y="52"/>
                      </a:lnTo>
                      <a:lnTo>
                        <a:pt x="547" y="0"/>
                      </a:lnTo>
                      <a:lnTo>
                        <a:pt x="703" y="0"/>
                      </a:lnTo>
                      <a:lnTo>
                        <a:pt x="833" y="0"/>
                      </a:lnTo>
                      <a:lnTo>
                        <a:pt x="963" y="52"/>
                      </a:lnTo>
                      <a:lnTo>
                        <a:pt x="1093" y="130"/>
                      </a:lnTo>
                      <a:lnTo>
                        <a:pt x="1197" y="208"/>
                      </a:lnTo>
                      <a:lnTo>
                        <a:pt x="1275" y="312"/>
                      </a:lnTo>
                      <a:lnTo>
                        <a:pt x="1353" y="416"/>
                      </a:lnTo>
                      <a:lnTo>
                        <a:pt x="1404" y="572"/>
                      </a:lnTo>
                      <a:lnTo>
                        <a:pt x="1404" y="702"/>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09" name="Freeform 140"/>
                <p:cNvSpPr>
                  <a:spLocks/>
                </p:cNvSpPr>
                <p:nvPr/>
              </p:nvSpPr>
              <p:spPr bwMode="auto">
                <a:xfrm>
                  <a:off x="9375775" y="4203700"/>
                  <a:ext cx="444500" cy="1035050"/>
                </a:xfrm>
                <a:custGeom>
                  <a:avLst/>
                  <a:gdLst/>
                  <a:ahLst/>
                  <a:cxnLst>
                    <a:cxn ang="0">
                      <a:pos x="3432" y="1066"/>
                    </a:cxn>
                    <a:cxn ang="0">
                      <a:pos x="3380" y="910"/>
                    </a:cxn>
                    <a:cxn ang="0">
                      <a:pos x="3223" y="728"/>
                    </a:cxn>
                    <a:cxn ang="0">
                      <a:pos x="2730" y="468"/>
                    </a:cxn>
                    <a:cxn ang="0">
                      <a:pos x="2314" y="234"/>
                    </a:cxn>
                    <a:cxn ang="0">
                      <a:pos x="2236" y="52"/>
                    </a:cxn>
                    <a:cxn ang="0">
                      <a:pos x="2184" y="0"/>
                    </a:cxn>
                    <a:cxn ang="0">
                      <a:pos x="2002" y="156"/>
                    </a:cxn>
                    <a:cxn ang="0">
                      <a:pos x="2002" y="364"/>
                    </a:cxn>
                    <a:cxn ang="0">
                      <a:pos x="1898" y="468"/>
                    </a:cxn>
                    <a:cxn ang="0">
                      <a:pos x="2002" y="1014"/>
                    </a:cxn>
                    <a:cxn ang="0">
                      <a:pos x="2054" y="1482"/>
                    </a:cxn>
                    <a:cxn ang="0">
                      <a:pos x="1950" y="2028"/>
                    </a:cxn>
                    <a:cxn ang="0">
                      <a:pos x="1846" y="2366"/>
                    </a:cxn>
                    <a:cxn ang="0">
                      <a:pos x="1794" y="2366"/>
                    </a:cxn>
                    <a:cxn ang="0">
                      <a:pos x="1664" y="2028"/>
                    </a:cxn>
                    <a:cxn ang="0">
                      <a:pos x="1560" y="1482"/>
                    </a:cxn>
                    <a:cxn ang="0">
                      <a:pos x="1638" y="1014"/>
                    </a:cxn>
                    <a:cxn ang="0">
                      <a:pos x="1742" y="468"/>
                    </a:cxn>
                    <a:cxn ang="0">
                      <a:pos x="1638" y="364"/>
                    </a:cxn>
                    <a:cxn ang="0">
                      <a:pos x="1638" y="156"/>
                    </a:cxn>
                    <a:cxn ang="0">
                      <a:pos x="1456" y="0"/>
                    </a:cxn>
                    <a:cxn ang="0">
                      <a:pos x="1404" y="52"/>
                    </a:cxn>
                    <a:cxn ang="0">
                      <a:pos x="1326" y="234"/>
                    </a:cxn>
                    <a:cxn ang="0">
                      <a:pos x="910" y="468"/>
                    </a:cxn>
                    <a:cxn ang="0">
                      <a:pos x="390" y="728"/>
                    </a:cxn>
                    <a:cxn ang="0">
                      <a:pos x="260" y="910"/>
                    </a:cxn>
                    <a:cxn ang="0">
                      <a:pos x="208" y="1066"/>
                    </a:cxn>
                    <a:cxn ang="0">
                      <a:pos x="0" y="3978"/>
                    </a:cxn>
                    <a:cxn ang="0">
                      <a:pos x="156" y="4212"/>
                    </a:cxn>
                    <a:cxn ang="0">
                      <a:pos x="390" y="4290"/>
                    </a:cxn>
                    <a:cxn ang="0">
                      <a:pos x="624" y="4212"/>
                    </a:cxn>
                    <a:cxn ang="0">
                      <a:pos x="728" y="4108"/>
                    </a:cxn>
                    <a:cxn ang="0">
                      <a:pos x="754" y="7591"/>
                    </a:cxn>
                    <a:cxn ang="0">
                      <a:pos x="806" y="7956"/>
                    </a:cxn>
                    <a:cxn ang="0">
                      <a:pos x="910" y="8216"/>
                    </a:cxn>
                    <a:cxn ang="0">
                      <a:pos x="1066" y="8372"/>
                    </a:cxn>
                    <a:cxn ang="0">
                      <a:pos x="1248" y="8450"/>
                    </a:cxn>
                    <a:cxn ang="0">
                      <a:pos x="1430" y="8450"/>
                    </a:cxn>
                    <a:cxn ang="0">
                      <a:pos x="1586" y="8398"/>
                    </a:cxn>
                    <a:cxn ang="0">
                      <a:pos x="1716" y="8268"/>
                    </a:cxn>
                    <a:cxn ang="0">
                      <a:pos x="1794" y="8112"/>
                    </a:cxn>
                    <a:cxn ang="0">
                      <a:pos x="1820" y="8112"/>
                    </a:cxn>
                    <a:cxn ang="0">
                      <a:pos x="1898" y="8268"/>
                    </a:cxn>
                    <a:cxn ang="0">
                      <a:pos x="2054" y="8398"/>
                    </a:cxn>
                    <a:cxn ang="0">
                      <a:pos x="2210" y="8450"/>
                    </a:cxn>
                    <a:cxn ang="0">
                      <a:pos x="2392" y="8450"/>
                    </a:cxn>
                    <a:cxn ang="0">
                      <a:pos x="2574" y="8372"/>
                    </a:cxn>
                    <a:cxn ang="0">
                      <a:pos x="2730" y="8216"/>
                    </a:cxn>
                    <a:cxn ang="0">
                      <a:pos x="2834" y="7956"/>
                    </a:cxn>
                    <a:cxn ang="0">
                      <a:pos x="2860" y="7591"/>
                    </a:cxn>
                    <a:cxn ang="0">
                      <a:pos x="2886" y="4108"/>
                    </a:cxn>
                    <a:cxn ang="0">
                      <a:pos x="2912" y="4134"/>
                    </a:cxn>
                    <a:cxn ang="0">
                      <a:pos x="3120" y="4264"/>
                    </a:cxn>
                    <a:cxn ang="0">
                      <a:pos x="3380" y="4290"/>
                    </a:cxn>
                    <a:cxn ang="0">
                      <a:pos x="3588" y="4134"/>
                    </a:cxn>
                    <a:cxn ang="0">
                      <a:pos x="3640" y="3770"/>
                    </a:cxn>
                  </a:cxnLst>
                  <a:rect l="0" t="0" r="r" b="b"/>
                  <a:pathLst>
                    <a:path w="3640" h="8476">
                      <a:moveTo>
                        <a:pt x="3640" y="3770"/>
                      </a:moveTo>
                      <a:lnTo>
                        <a:pt x="3432" y="1066"/>
                      </a:lnTo>
                      <a:lnTo>
                        <a:pt x="3406" y="1014"/>
                      </a:lnTo>
                      <a:lnTo>
                        <a:pt x="3380" y="910"/>
                      </a:lnTo>
                      <a:lnTo>
                        <a:pt x="3302" y="780"/>
                      </a:lnTo>
                      <a:lnTo>
                        <a:pt x="3223" y="728"/>
                      </a:lnTo>
                      <a:lnTo>
                        <a:pt x="3172" y="676"/>
                      </a:lnTo>
                      <a:lnTo>
                        <a:pt x="2730" y="468"/>
                      </a:lnTo>
                      <a:lnTo>
                        <a:pt x="2418" y="286"/>
                      </a:lnTo>
                      <a:lnTo>
                        <a:pt x="2314" y="234"/>
                      </a:lnTo>
                      <a:lnTo>
                        <a:pt x="2262" y="156"/>
                      </a:lnTo>
                      <a:lnTo>
                        <a:pt x="2236" y="52"/>
                      </a:lnTo>
                      <a:lnTo>
                        <a:pt x="2210" y="0"/>
                      </a:lnTo>
                      <a:lnTo>
                        <a:pt x="2184" y="0"/>
                      </a:lnTo>
                      <a:lnTo>
                        <a:pt x="1976" y="78"/>
                      </a:lnTo>
                      <a:lnTo>
                        <a:pt x="2002" y="156"/>
                      </a:lnTo>
                      <a:lnTo>
                        <a:pt x="2028" y="260"/>
                      </a:lnTo>
                      <a:lnTo>
                        <a:pt x="2002" y="364"/>
                      </a:lnTo>
                      <a:lnTo>
                        <a:pt x="1976" y="416"/>
                      </a:lnTo>
                      <a:lnTo>
                        <a:pt x="1898" y="468"/>
                      </a:lnTo>
                      <a:lnTo>
                        <a:pt x="1924" y="728"/>
                      </a:lnTo>
                      <a:lnTo>
                        <a:pt x="2002" y="1014"/>
                      </a:lnTo>
                      <a:lnTo>
                        <a:pt x="2054" y="1274"/>
                      </a:lnTo>
                      <a:lnTo>
                        <a:pt x="2054" y="1482"/>
                      </a:lnTo>
                      <a:lnTo>
                        <a:pt x="2028" y="1716"/>
                      </a:lnTo>
                      <a:lnTo>
                        <a:pt x="1950" y="2028"/>
                      </a:lnTo>
                      <a:lnTo>
                        <a:pt x="1872" y="2288"/>
                      </a:lnTo>
                      <a:lnTo>
                        <a:pt x="1846" y="2366"/>
                      </a:lnTo>
                      <a:lnTo>
                        <a:pt x="1820" y="2392"/>
                      </a:lnTo>
                      <a:lnTo>
                        <a:pt x="1794" y="2366"/>
                      </a:lnTo>
                      <a:lnTo>
                        <a:pt x="1768" y="2288"/>
                      </a:lnTo>
                      <a:lnTo>
                        <a:pt x="1664" y="2028"/>
                      </a:lnTo>
                      <a:lnTo>
                        <a:pt x="1612" y="1716"/>
                      </a:lnTo>
                      <a:lnTo>
                        <a:pt x="1560" y="1482"/>
                      </a:lnTo>
                      <a:lnTo>
                        <a:pt x="1586" y="1274"/>
                      </a:lnTo>
                      <a:lnTo>
                        <a:pt x="1638" y="1014"/>
                      </a:lnTo>
                      <a:lnTo>
                        <a:pt x="1690" y="728"/>
                      </a:lnTo>
                      <a:lnTo>
                        <a:pt x="1742" y="468"/>
                      </a:lnTo>
                      <a:lnTo>
                        <a:pt x="1664" y="416"/>
                      </a:lnTo>
                      <a:lnTo>
                        <a:pt x="1638" y="364"/>
                      </a:lnTo>
                      <a:lnTo>
                        <a:pt x="1638" y="260"/>
                      </a:lnTo>
                      <a:lnTo>
                        <a:pt x="1638" y="156"/>
                      </a:lnTo>
                      <a:lnTo>
                        <a:pt x="1664" y="78"/>
                      </a:lnTo>
                      <a:lnTo>
                        <a:pt x="1456" y="0"/>
                      </a:lnTo>
                      <a:lnTo>
                        <a:pt x="1430" y="0"/>
                      </a:lnTo>
                      <a:lnTo>
                        <a:pt x="1404" y="52"/>
                      </a:lnTo>
                      <a:lnTo>
                        <a:pt x="1378" y="156"/>
                      </a:lnTo>
                      <a:lnTo>
                        <a:pt x="1326" y="234"/>
                      </a:lnTo>
                      <a:lnTo>
                        <a:pt x="1222" y="286"/>
                      </a:lnTo>
                      <a:lnTo>
                        <a:pt x="910" y="468"/>
                      </a:lnTo>
                      <a:lnTo>
                        <a:pt x="468" y="676"/>
                      </a:lnTo>
                      <a:lnTo>
                        <a:pt x="390" y="728"/>
                      </a:lnTo>
                      <a:lnTo>
                        <a:pt x="338" y="780"/>
                      </a:lnTo>
                      <a:lnTo>
                        <a:pt x="260" y="910"/>
                      </a:lnTo>
                      <a:lnTo>
                        <a:pt x="234" y="1014"/>
                      </a:lnTo>
                      <a:lnTo>
                        <a:pt x="208" y="1066"/>
                      </a:lnTo>
                      <a:lnTo>
                        <a:pt x="0" y="3770"/>
                      </a:lnTo>
                      <a:lnTo>
                        <a:pt x="0" y="3978"/>
                      </a:lnTo>
                      <a:lnTo>
                        <a:pt x="52" y="4134"/>
                      </a:lnTo>
                      <a:lnTo>
                        <a:pt x="156" y="4212"/>
                      </a:lnTo>
                      <a:lnTo>
                        <a:pt x="260" y="4290"/>
                      </a:lnTo>
                      <a:lnTo>
                        <a:pt x="390" y="4290"/>
                      </a:lnTo>
                      <a:lnTo>
                        <a:pt x="520" y="4264"/>
                      </a:lnTo>
                      <a:lnTo>
                        <a:pt x="624" y="4212"/>
                      </a:lnTo>
                      <a:lnTo>
                        <a:pt x="702" y="4134"/>
                      </a:lnTo>
                      <a:lnTo>
                        <a:pt x="728" y="4108"/>
                      </a:lnTo>
                      <a:lnTo>
                        <a:pt x="728" y="4134"/>
                      </a:lnTo>
                      <a:lnTo>
                        <a:pt x="754" y="7591"/>
                      </a:lnTo>
                      <a:lnTo>
                        <a:pt x="780" y="7774"/>
                      </a:lnTo>
                      <a:lnTo>
                        <a:pt x="806" y="7956"/>
                      </a:lnTo>
                      <a:lnTo>
                        <a:pt x="858" y="8086"/>
                      </a:lnTo>
                      <a:lnTo>
                        <a:pt x="910" y="8216"/>
                      </a:lnTo>
                      <a:lnTo>
                        <a:pt x="988" y="8320"/>
                      </a:lnTo>
                      <a:lnTo>
                        <a:pt x="1066" y="8372"/>
                      </a:lnTo>
                      <a:lnTo>
                        <a:pt x="1144" y="8424"/>
                      </a:lnTo>
                      <a:lnTo>
                        <a:pt x="1248" y="8450"/>
                      </a:lnTo>
                      <a:lnTo>
                        <a:pt x="1326" y="8476"/>
                      </a:lnTo>
                      <a:lnTo>
                        <a:pt x="1430" y="8450"/>
                      </a:lnTo>
                      <a:lnTo>
                        <a:pt x="1508" y="8424"/>
                      </a:lnTo>
                      <a:lnTo>
                        <a:pt x="1586" y="8398"/>
                      </a:lnTo>
                      <a:lnTo>
                        <a:pt x="1664" y="8346"/>
                      </a:lnTo>
                      <a:lnTo>
                        <a:pt x="1716" y="8268"/>
                      </a:lnTo>
                      <a:lnTo>
                        <a:pt x="1768" y="8190"/>
                      </a:lnTo>
                      <a:lnTo>
                        <a:pt x="1794" y="8112"/>
                      </a:lnTo>
                      <a:lnTo>
                        <a:pt x="1820" y="8086"/>
                      </a:lnTo>
                      <a:lnTo>
                        <a:pt x="1820" y="8112"/>
                      </a:lnTo>
                      <a:lnTo>
                        <a:pt x="1872" y="8190"/>
                      </a:lnTo>
                      <a:lnTo>
                        <a:pt x="1898" y="8268"/>
                      </a:lnTo>
                      <a:lnTo>
                        <a:pt x="1976" y="8346"/>
                      </a:lnTo>
                      <a:lnTo>
                        <a:pt x="2054" y="8398"/>
                      </a:lnTo>
                      <a:lnTo>
                        <a:pt x="2132" y="8424"/>
                      </a:lnTo>
                      <a:lnTo>
                        <a:pt x="2210" y="8450"/>
                      </a:lnTo>
                      <a:lnTo>
                        <a:pt x="2314" y="8476"/>
                      </a:lnTo>
                      <a:lnTo>
                        <a:pt x="2392" y="8450"/>
                      </a:lnTo>
                      <a:lnTo>
                        <a:pt x="2496" y="8424"/>
                      </a:lnTo>
                      <a:lnTo>
                        <a:pt x="2574" y="8372"/>
                      </a:lnTo>
                      <a:lnTo>
                        <a:pt x="2652" y="8320"/>
                      </a:lnTo>
                      <a:lnTo>
                        <a:pt x="2730" y="8216"/>
                      </a:lnTo>
                      <a:lnTo>
                        <a:pt x="2782" y="8086"/>
                      </a:lnTo>
                      <a:lnTo>
                        <a:pt x="2834" y="7956"/>
                      </a:lnTo>
                      <a:lnTo>
                        <a:pt x="2860" y="7774"/>
                      </a:lnTo>
                      <a:lnTo>
                        <a:pt x="2860" y="7591"/>
                      </a:lnTo>
                      <a:lnTo>
                        <a:pt x="2886" y="4134"/>
                      </a:lnTo>
                      <a:lnTo>
                        <a:pt x="2886" y="4108"/>
                      </a:lnTo>
                      <a:lnTo>
                        <a:pt x="2912" y="4108"/>
                      </a:lnTo>
                      <a:lnTo>
                        <a:pt x="2912" y="4134"/>
                      </a:lnTo>
                      <a:lnTo>
                        <a:pt x="3016" y="4212"/>
                      </a:lnTo>
                      <a:lnTo>
                        <a:pt x="3120" y="4264"/>
                      </a:lnTo>
                      <a:lnTo>
                        <a:pt x="3250" y="4290"/>
                      </a:lnTo>
                      <a:lnTo>
                        <a:pt x="3380" y="4290"/>
                      </a:lnTo>
                      <a:lnTo>
                        <a:pt x="3484" y="4212"/>
                      </a:lnTo>
                      <a:lnTo>
                        <a:pt x="3588" y="4134"/>
                      </a:lnTo>
                      <a:lnTo>
                        <a:pt x="3640" y="3978"/>
                      </a:lnTo>
                      <a:lnTo>
                        <a:pt x="3640" y="377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0" name="Freeform 141"/>
                <p:cNvSpPr>
                  <a:spLocks/>
                </p:cNvSpPr>
                <p:nvPr/>
              </p:nvSpPr>
              <p:spPr bwMode="auto">
                <a:xfrm>
                  <a:off x="9178925" y="5156200"/>
                  <a:ext cx="835025" cy="228600"/>
                </a:xfrm>
                <a:custGeom>
                  <a:avLst/>
                  <a:gdLst/>
                  <a:ahLst/>
                  <a:cxnLst>
                    <a:cxn ang="0">
                      <a:pos x="5902" y="104"/>
                    </a:cxn>
                    <a:cxn ang="0">
                      <a:pos x="6188" y="338"/>
                    </a:cxn>
                    <a:cxn ang="0">
                      <a:pos x="6239" y="468"/>
                    </a:cxn>
                    <a:cxn ang="0">
                      <a:pos x="6188" y="624"/>
                    </a:cxn>
                    <a:cxn ang="0">
                      <a:pos x="6006" y="780"/>
                    </a:cxn>
                    <a:cxn ang="0">
                      <a:pos x="5408" y="1040"/>
                    </a:cxn>
                    <a:cxn ang="0">
                      <a:pos x="4524" y="1222"/>
                    </a:cxn>
                    <a:cxn ang="0">
                      <a:pos x="3406" y="1274"/>
                    </a:cxn>
                    <a:cxn ang="0">
                      <a:pos x="2314" y="1222"/>
                    </a:cxn>
                    <a:cxn ang="0">
                      <a:pos x="1430" y="1040"/>
                    </a:cxn>
                    <a:cxn ang="0">
                      <a:pos x="832" y="780"/>
                    </a:cxn>
                    <a:cxn ang="0">
                      <a:pos x="650" y="624"/>
                    </a:cxn>
                    <a:cxn ang="0">
                      <a:pos x="598" y="468"/>
                    </a:cxn>
                    <a:cxn ang="0">
                      <a:pos x="624" y="338"/>
                    </a:cxn>
                    <a:cxn ang="0">
                      <a:pos x="910" y="130"/>
                    </a:cxn>
                    <a:cxn ang="0">
                      <a:pos x="650" y="182"/>
                    </a:cxn>
                    <a:cxn ang="0">
                      <a:pos x="312" y="364"/>
                    </a:cxn>
                    <a:cxn ang="0">
                      <a:pos x="78" y="572"/>
                    </a:cxn>
                    <a:cxn ang="0">
                      <a:pos x="0" y="806"/>
                    </a:cxn>
                    <a:cxn ang="0">
                      <a:pos x="78" y="1014"/>
                    </a:cxn>
                    <a:cxn ang="0">
                      <a:pos x="286" y="1222"/>
                    </a:cxn>
                    <a:cxn ang="0">
                      <a:pos x="598" y="1404"/>
                    </a:cxn>
                    <a:cxn ang="0">
                      <a:pos x="1508" y="1690"/>
                    </a:cxn>
                    <a:cxn ang="0">
                      <a:pos x="2729" y="1846"/>
                    </a:cxn>
                    <a:cxn ang="0">
                      <a:pos x="4108" y="1846"/>
                    </a:cxn>
                    <a:cxn ang="0">
                      <a:pos x="5330" y="1690"/>
                    </a:cxn>
                    <a:cxn ang="0">
                      <a:pos x="6266" y="1404"/>
                    </a:cxn>
                    <a:cxn ang="0">
                      <a:pos x="6578" y="1222"/>
                    </a:cxn>
                    <a:cxn ang="0">
                      <a:pos x="6786" y="1014"/>
                    </a:cxn>
                    <a:cxn ang="0">
                      <a:pos x="6838" y="806"/>
                    </a:cxn>
                    <a:cxn ang="0">
                      <a:pos x="6760" y="572"/>
                    </a:cxn>
                    <a:cxn ang="0">
                      <a:pos x="6526" y="338"/>
                    </a:cxn>
                    <a:cxn ang="0">
                      <a:pos x="6162" y="156"/>
                    </a:cxn>
                    <a:cxn ang="0">
                      <a:pos x="5668" y="0"/>
                    </a:cxn>
                  </a:cxnLst>
                  <a:rect l="0" t="0" r="r" b="b"/>
                  <a:pathLst>
                    <a:path w="6838" h="1872">
                      <a:moveTo>
                        <a:pt x="5668" y="0"/>
                      </a:moveTo>
                      <a:lnTo>
                        <a:pt x="5902" y="104"/>
                      </a:lnTo>
                      <a:lnTo>
                        <a:pt x="6084" y="208"/>
                      </a:lnTo>
                      <a:lnTo>
                        <a:pt x="6188" y="338"/>
                      </a:lnTo>
                      <a:lnTo>
                        <a:pt x="6214" y="416"/>
                      </a:lnTo>
                      <a:lnTo>
                        <a:pt x="6239" y="468"/>
                      </a:lnTo>
                      <a:lnTo>
                        <a:pt x="6214" y="546"/>
                      </a:lnTo>
                      <a:lnTo>
                        <a:pt x="6188" y="624"/>
                      </a:lnTo>
                      <a:lnTo>
                        <a:pt x="6110" y="702"/>
                      </a:lnTo>
                      <a:lnTo>
                        <a:pt x="6006" y="780"/>
                      </a:lnTo>
                      <a:lnTo>
                        <a:pt x="5746" y="910"/>
                      </a:lnTo>
                      <a:lnTo>
                        <a:pt x="5408" y="1040"/>
                      </a:lnTo>
                      <a:lnTo>
                        <a:pt x="4992" y="1144"/>
                      </a:lnTo>
                      <a:lnTo>
                        <a:pt x="4524" y="1222"/>
                      </a:lnTo>
                      <a:lnTo>
                        <a:pt x="3978" y="1248"/>
                      </a:lnTo>
                      <a:lnTo>
                        <a:pt x="3406" y="1274"/>
                      </a:lnTo>
                      <a:lnTo>
                        <a:pt x="2860" y="1248"/>
                      </a:lnTo>
                      <a:lnTo>
                        <a:pt x="2314" y="1222"/>
                      </a:lnTo>
                      <a:lnTo>
                        <a:pt x="1846" y="1144"/>
                      </a:lnTo>
                      <a:lnTo>
                        <a:pt x="1430" y="1040"/>
                      </a:lnTo>
                      <a:lnTo>
                        <a:pt x="1092" y="910"/>
                      </a:lnTo>
                      <a:lnTo>
                        <a:pt x="832" y="780"/>
                      </a:lnTo>
                      <a:lnTo>
                        <a:pt x="728" y="702"/>
                      </a:lnTo>
                      <a:lnTo>
                        <a:pt x="650" y="624"/>
                      </a:lnTo>
                      <a:lnTo>
                        <a:pt x="624" y="546"/>
                      </a:lnTo>
                      <a:lnTo>
                        <a:pt x="598" y="468"/>
                      </a:lnTo>
                      <a:lnTo>
                        <a:pt x="598" y="416"/>
                      </a:lnTo>
                      <a:lnTo>
                        <a:pt x="624" y="338"/>
                      </a:lnTo>
                      <a:lnTo>
                        <a:pt x="728" y="234"/>
                      </a:lnTo>
                      <a:lnTo>
                        <a:pt x="910" y="130"/>
                      </a:lnTo>
                      <a:lnTo>
                        <a:pt x="1118" y="26"/>
                      </a:lnTo>
                      <a:lnTo>
                        <a:pt x="650" y="182"/>
                      </a:lnTo>
                      <a:lnTo>
                        <a:pt x="468" y="260"/>
                      </a:lnTo>
                      <a:lnTo>
                        <a:pt x="312" y="364"/>
                      </a:lnTo>
                      <a:lnTo>
                        <a:pt x="182" y="468"/>
                      </a:lnTo>
                      <a:lnTo>
                        <a:pt x="78" y="572"/>
                      </a:lnTo>
                      <a:lnTo>
                        <a:pt x="26" y="676"/>
                      </a:lnTo>
                      <a:lnTo>
                        <a:pt x="0" y="806"/>
                      </a:lnTo>
                      <a:lnTo>
                        <a:pt x="26" y="910"/>
                      </a:lnTo>
                      <a:lnTo>
                        <a:pt x="78" y="1014"/>
                      </a:lnTo>
                      <a:lnTo>
                        <a:pt x="156" y="1118"/>
                      </a:lnTo>
                      <a:lnTo>
                        <a:pt x="286" y="1222"/>
                      </a:lnTo>
                      <a:lnTo>
                        <a:pt x="416" y="1300"/>
                      </a:lnTo>
                      <a:lnTo>
                        <a:pt x="598" y="1404"/>
                      </a:lnTo>
                      <a:lnTo>
                        <a:pt x="1014" y="1560"/>
                      </a:lnTo>
                      <a:lnTo>
                        <a:pt x="1508" y="1690"/>
                      </a:lnTo>
                      <a:lnTo>
                        <a:pt x="2106" y="1768"/>
                      </a:lnTo>
                      <a:lnTo>
                        <a:pt x="2729" y="1846"/>
                      </a:lnTo>
                      <a:lnTo>
                        <a:pt x="3432" y="1872"/>
                      </a:lnTo>
                      <a:lnTo>
                        <a:pt x="4108" y="1846"/>
                      </a:lnTo>
                      <a:lnTo>
                        <a:pt x="4758" y="1768"/>
                      </a:lnTo>
                      <a:lnTo>
                        <a:pt x="5330" y="1690"/>
                      </a:lnTo>
                      <a:lnTo>
                        <a:pt x="5850" y="1560"/>
                      </a:lnTo>
                      <a:lnTo>
                        <a:pt x="6266" y="1404"/>
                      </a:lnTo>
                      <a:lnTo>
                        <a:pt x="6448" y="1300"/>
                      </a:lnTo>
                      <a:lnTo>
                        <a:pt x="6578" y="1222"/>
                      </a:lnTo>
                      <a:lnTo>
                        <a:pt x="6682" y="1118"/>
                      </a:lnTo>
                      <a:lnTo>
                        <a:pt x="6786" y="1014"/>
                      </a:lnTo>
                      <a:lnTo>
                        <a:pt x="6838" y="910"/>
                      </a:lnTo>
                      <a:lnTo>
                        <a:pt x="6838" y="806"/>
                      </a:lnTo>
                      <a:lnTo>
                        <a:pt x="6838" y="676"/>
                      </a:lnTo>
                      <a:lnTo>
                        <a:pt x="6760" y="572"/>
                      </a:lnTo>
                      <a:lnTo>
                        <a:pt x="6656" y="442"/>
                      </a:lnTo>
                      <a:lnTo>
                        <a:pt x="6526" y="338"/>
                      </a:lnTo>
                      <a:lnTo>
                        <a:pt x="6344" y="260"/>
                      </a:lnTo>
                      <a:lnTo>
                        <a:pt x="6162" y="156"/>
                      </a:lnTo>
                      <a:lnTo>
                        <a:pt x="5928" y="78"/>
                      </a:lnTo>
                      <a:lnTo>
                        <a:pt x="5668"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1" name="Freeform 142"/>
                <p:cNvSpPr>
                  <a:spLocks/>
                </p:cNvSpPr>
                <p:nvPr/>
              </p:nvSpPr>
              <p:spPr bwMode="auto">
                <a:xfrm>
                  <a:off x="10048875" y="4476750"/>
                  <a:ext cx="63500" cy="63500"/>
                </a:xfrm>
                <a:custGeom>
                  <a:avLst/>
                  <a:gdLst/>
                  <a:ahLst/>
                  <a:cxnLst>
                    <a:cxn ang="0">
                      <a:pos x="520" y="260"/>
                    </a:cxn>
                    <a:cxn ang="0">
                      <a:pos x="520" y="364"/>
                    </a:cxn>
                    <a:cxn ang="0">
                      <a:pos x="442" y="443"/>
                    </a:cxn>
                    <a:cxn ang="0">
                      <a:pos x="364" y="494"/>
                    </a:cxn>
                    <a:cxn ang="0">
                      <a:pos x="260" y="520"/>
                    </a:cxn>
                    <a:cxn ang="0">
                      <a:pos x="156" y="494"/>
                    </a:cxn>
                    <a:cxn ang="0">
                      <a:pos x="78" y="443"/>
                    </a:cxn>
                    <a:cxn ang="0">
                      <a:pos x="0" y="364"/>
                    </a:cxn>
                    <a:cxn ang="0">
                      <a:pos x="0" y="260"/>
                    </a:cxn>
                    <a:cxn ang="0">
                      <a:pos x="0" y="156"/>
                    </a:cxn>
                    <a:cxn ang="0">
                      <a:pos x="78" y="78"/>
                    </a:cxn>
                    <a:cxn ang="0">
                      <a:pos x="156" y="0"/>
                    </a:cxn>
                    <a:cxn ang="0">
                      <a:pos x="260" y="0"/>
                    </a:cxn>
                    <a:cxn ang="0">
                      <a:pos x="364" y="0"/>
                    </a:cxn>
                    <a:cxn ang="0">
                      <a:pos x="442" y="78"/>
                    </a:cxn>
                    <a:cxn ang="0">
                      <a:pos x="520" y="156"/>
                    </a:cxn>
                    <a:cxn ang="0">
                      <a:pos x="520" y="260"/>
                    </a:cxn>
                  </a:cxnLst>
                  <a:rect l="0" t="0" r="r" b="b"/>
                  <a:pathLst>
                    <a:path w="520" h="520">
                      <a:moveTo>
                        <a:pt x="520" y="260"/>
                      </a:moveTo>
                      <a:lnTo>
                        <a:pt x="520" y="364"/>
                      </a:lnTo>
                      <a:lnTo>
                        <a:pt x="442" y="443"/>
                      </a:lnTo>
                      <a:lnTo>
                        <a:pt x="364" y="494"/>
                      </a:lnTo>
                      <a:lnTo>
                        <a:pt x="260" y="520"/>
                      </a:lnTo>
                      <a:lnTo>
                        <a:pt x="156" y="494"/>
                      </a:lnTo>
                      <a:lnTo>
                        <a:pt x="78" y="443"/>
                      </a:lnTo>
                      <a:lnTo>
                        <a:pt x="0" y="364"/>
                      </a:lnTo>
                      <a:lnTo>
                        <a:pt x="0" y="260"/>
                      </a:lnTo>
                      <a:lnTo>
                        <a:pt x="0" y="156"/>
                      </a:lnTo>
                      <a:lnTo>
                        <a:pt x="78" y="78"/>
                      </a:lnTo>
                      <a:lnTo>
                        <a:pt x="156" y="0"/>
                      </a:lnTo>
                      <a:lnTo>
                        <a:pt x="260" y="0"/>
                      </a:lnTo>
                      <a:lnTo>
                        <a:pt x="364" y="0"/>
                      </a:lnTo>
                      <a:lnTo>
                        <a:pt x="442" y="78"/>
                      </a:lnTo>
                      <a:lnTo>
                        <a:pt x="520" y="156"/>
                      </a:lnTo>
                      <a:lnTo>
                        <a:pt x="520" y="26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2" name="Freeform 143"/>
                <p:cNvSpPr>
                  <a:spLocks/>
                </p:cNvSpPr>
                <p:nvPr/>
              </p:nvSpPr>
              <p:spPr bwMode="auto">
                <a:xfrm>
                  <a:off x="9994900" y="4546600"/>
                  <a:ext cx="171450" cy="393700"/>
                </a:xfrm>
                <a:custGeom>
                  <a:avLst/>
                  <a:gdLst/>
                  <a:ahLst/>
                  <a:cxnLst>
                    <a:cxn ang="0">
                      <a:pos x="1326" y="390"/>
                    </a:cxn>
                    <a:cxn ang="0">
                      <a:pos x="1274" y="286"/>
                    </a:cxn>
                    <a:cxn ang="0">
                      <a:pos x="1040" y="182"/>
                    </a:cxn>
                    <a:cxn ang="0">
                      <a:pos x="858" y="52"/>
                    </a:cxn>
                    <a:cxn ang="0">
                      <a:pos x="832" y="0"/>
                    </a:cxn>
                    <a:cxn ang="0">
                      <a:pos x="780" y="104"/>
                    </a:cxn>
                    <a:cxn ang="0">
                      <a:pos x="728" y="182"/>
                    </a:cxn>
                    <a:cxn ang="0">
                      <a:pos x="806" y="571"/>
                    </a:cxn>
                    <a:cxn ang="0">
                      <a:pos x="702" y="910"/>
                    </a:cxn>
                    <a:cxn ang="0">
                      <a:pos x="598" y="571"/>
                    </a:cxn>
                    <a:cxn ang="0">
                      <a:pos x="676" y="182"/>
                    </a:cxn>
                    <a:cxn ang="0">
                      <a:pos x="624" y="104"/>
                    </a:cxn>
                    <a:cxn ang="0">
                      <a:pos x="572" y="0"/>
                    </a:cxn>
                    <a:cxn ang="0">
                      <a:pos x="546" y="52"/>
                    </a:cxn>
                    <a:cxn ang="0">
                      <a:pos x="364" y="182"/>
                    </a:cxn>
                    <a:cxn ang="0">
                      <a:pos x="130" y="286"/>
                    </a:cxn>
                    <a:cxn ang="0">
                      <a:pos x="78" y="390"/>
                    </a:cxn>
                    <a:cxn ang="0">
                      <a:pos x="0" y="1508"/>
                    </a:cxn>
                    <a:cxn ang="0">
                      <a:pos x="52" y="1612"/>
                    </a:cxn>
                    <a:cxn ang="0">
                      <a:pos x="208" y="1638"/>
                    </a:cxn>
                    <a:cxn ang="0">
                      <a:pos x="286" y="1560"/>
                    </a:cxn>
                    <a:cxn ang="0">
                      <a:pos x="286" y="2886"/>
                    </a:cxn>
                    <a:cxn ang="0">
                      <a:pos x="364" y="3146"/>
                    </a:cxn>
                    <a:cxn ang="0">
                      <a:pos x="468" y="3224"/>
                    </a:cxn>
                    <a:cxn ang="0">
                      <a:pos x="624" y="3198"/>
                    </a:cxn>
                    <a:cxn ang="0">
                      <a:pos x="702" y="3094"/>
                    </a:cxn>
                    <a:cxn ang="0">
                      <a:pos x="780" y="3198"/>
                    </a:cxn>
                    <a:cxn ang="0">
                      <a:pos x="910" y="3224"/>
                    </a:cxn>
                    <a:cxn ang="0">
                      <a:pos x="1040" y="3146"/>
                    </a:cxn>
                    <a:cxn ang="0">
                      <a:pos x="1118" y="2886"/>
                    </a:cxn>
                    <a:cxn ang="0">
                      <a:pos x="1118" y="1560"/>
                    </a:cxn>
                    <a:cxn ang="0">
                      <a:pos x="1196" y="1638"/>
                    </a:cxn>
                    <a:cxn ang="0">
                      <a:pos x="1352" y="1612"/>
                    </a:cxn>
                    <a:cxn ang="0">
                      <a:pos x="1404" y="1508"/>
                    </a:cxn>
                  </a:cxnLst>
                  <a:rect l="0" t="0" r="r" b="b"/>
                  <a:pathLst>
                    <a:path w="1404" h="3224">
                      <a:moveTo>
                        <a:pt x="1404" y="1430"/>
                      </a:moveTo>
                      <a:lnTo>
                        <a:pt x="1326" y="390"/>
                      </a:lnTo>
                      <a:lnTo>
                        <a:pt x="1300" y="338"/>
                      </a:lnTo>
                      <a:lnTo>
                        <a:pt x="1274" y="286"/>
                      </a:lnTo>
                      <a:lnTo>
                        <a:pt x="1222" y="260"/>
                      </a:lnTo>
                      <a:lnTo>
                        <a:pt x="1040" y="182"/>
                      </a:lnTo>
                      <a:lnTo>
                        <a:pt x="936" y="104"/>
                      </a:lnTo>
                      <a:lnTo>
                        <a:pt x="858" y="52"/>
                      </a:lnTo>
                      <a:lnTo>
                        <a:pt x="858" y="0"/>
                      </a:lnTo>
                      <a:lnTo>
                        <a:pt x="832" y="0"/>
                      </a:lnTo>
                      <a:lnTo>
                        <a:pt x="754" y="26"/>
                      </a:lnTo>
                      <a:lnTo>
                        <a:pt x="780" y="104"/>
                      </a:lnTo>
                      <a:lnTo>
                        <a:pt x="754" y="156"/>
                      </a:lnTo>
                      <a:lnTo>
                        <a:pt x="728" y="182"/>
                      </a:lnTo>
                      <a:lnTo>
                        <a:pt x="780" y="390"/>
                      </a:lnTo>
                      <a:lnTo>
                        <a:pt x="806" y="571"/>
                      </a:lnTo>
                      <a:lnTo>
                        <a:pt x="754" y="780"/>
                      </a:lnTo>
                      <a:lnTo>
                        <a:pt x="702" y="910"/>
                      </a:lnTo>
                      <a:lnTo>
                        <a:pt x="650" y="780"/>
                      </a:lnTo>
                      <a:lnTo>
                        <a:pt x="598" y="571"/>
                      </a:lnTo>
                      <a:lnTo>
                        <a:pt x="624" y="390"/>
                      </a:lnTo>
                      <a:lnTo>
                        <a:pt x="676" y="182"/>
                      </a:lnTo>
                      <a:lnTo>
                        <a:pt x="650" y="156"/>
                      </a:lnTo>
                      <a:lnTo>
                        <a:pt x="624" y="104"/>
                      </a:lnTo>
                      <a:lnTo>
                        <a:pt x="650" y="26"/>
                      </a:lnTo>
                      <a:lnTo>
                        <a:pt x="572" y="0"/>
                      </a:lnTo>
                      <a:lnTo>
                        <a:pt x="546" y="0"/>
                      </a:lnTo>
                      <a:lnTo>
                        <a:pt x="546" y="52"/>
                      </a:lnTo>
                      <a:lnTo>
                        <a:pt x="468" y="104"/>
                      </a:lnTo>
                      <a:lnTo>
                        <a:pt x="364" y="182"/>
                      </a:lnTo>
                      <a:lnTo>
                        <a:pt x="182" y="260"/>
                      </a:lnTo>
                      <a:lnTo>
                        <a:pt x="130" y="286"/>
                      </a:lnTo>
                      <a:lnTo>
                        <a:pt x="104" y="338"/>
                      </a:lnTo>
                      <a:lnTo>
                        <a:pt x="78" y="390"/>
                      </a:lnTo>
                      <a:lnTo>
                        <a:pt x="0" y="1430"/>
                      </a:lnTo>
                      <a:lnTo>
                        <a:pt x="0" y="1508"/>
                      </a:lnTo>
                      <a:lnTo>
                        <a:pt x="26" y="1560"/>
                      </a:lnTo>
                      <a:lnTo>
                        <a:pt x="52" y="1612"/>
                      </a:lnTo>
                      <a:lnTo>
                        <a:pt x="104" y="1638"/>
                      </a:lnTo>
                      <a:lnTo>
                        <a:pt x="208" y="1638"/>
                      </a:lnTo>
                      <a:lnTo>
                        <a:pt x="234" y="1612"/>
                      </a:lnTo>
                      <a:lnTo>
                        <a:pt x="286" y="1560"/>
                      </a:lnTo>
                      <a:lnTo>
                        <a:pt x="286" y="1586"/>
                      </a:lnTo>
                      <a:lnTo>
                        <a:pt x="286" y="2886"/>
                      </a:lnTo>
                      <a:lnTo>
                        <a:pt x="312" y="3042"/>
                      </a:lnTo>
                      <a:lnTo>
                        <a:pt x="364" y="3146"/>
                      </a:lnTo>
                      <a:lnTo>
                        <a:pt x="416" y="3198"/>
                      </a:lnTo>
                      <a:lnTo>
                        <a:pt x="468" y="3224"/>
                      </a:lnTo>
                      <a:lnTo>
                        <a:pt x="546" y="3224"/>
                      </a:lnTo>
                      <a:lnTo>
                        <a:pt x="624" y="3198"/>
                      </a:lnTo>
                      <a:lnTo>
                        <a:pt x="676" y="3172"/>
                      </a:lnTo>
                      <a:lnTo>
                        <a:pt x="702" y="3094"/>
                      </a:lnTo>
                      <a:lnTo>
                        <a:pt x="728" y="3172"/>
                      </a:lnTo>
                      <a:lnTo>
                        <a:pt x="780" y="3198"/>
                      </a:lnTo>
                      <a:lnTo>
                        <a:pt x="858" y="3224"/>
                      </a:lnTo>
                      <a:lnTo>
                        <a:pt x="910" y="3224"/>
                      </a:lnTo>
                      <a:lnTo>
                        <a:pt x="988" y="3198"/>
                      </a:lnTo>
                      <a:lnTo>
                        <a:pt x="1040" y="3146"/>
                      </a:lnTo>
                      <a:lnTo>
                        <a:pt x="1092" y="3042"/>
                      </a:lnTo>
                      <a:lnTo>
                        <a:pt x="1118" y="2886"/>
                      </a:lnTo>
                      <a:lnTo>
                        <a:pt x="1118" y="1586"/>
                      </a:lnTo>
                      <a:lnTo>
                        <a:pt x="1118" y="1560"/>
                      </a:lnTo>
                      <a:lnTo>
                        <a:pt x="1170" y="1612"/>
                      </a:lnTo>
                      <a:lnTo>
                        <a:pt x="1196" y="1638"/>
                      </a:lnTo>
                      <a:lnTo>
                        <a:pt x="1300" y="1638"/>
                      </a:lnTo>
                      <a:lnTo>
                        <a:pt x="1352" y="1612"/>
                      </a:lnTo>
                      <a:lnTo>
                        <a:pt x="1378" y="1560"/>
                      </a:lnTo>
                      <a:lnTo>
                        <a:pt x="1404" y="1508"/>
                      </a:lnTo>
                      <a:lnTo>
                        <a:pt x="1404" y="143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3" name="Freeform 144"/>
                <p:cNvSpPr>
                  <a:spLocks/>
                </p:cNvSpPr>
                <p:nvPr/>
              </p:nvSpPr>
              <p:spPr bwMode="auto">
                <a:xfrm>
                  <a:off x="9921875" y="4911725"/>
                  <a:ext cx="317500" cy="85725"/>
                </a:xfrm>
                <a:custGeom>
                  <a:avLst/>
                  <a:gdLst/>
                  <a:ahLst/>
                  <a:cxnLst>
                    <a:cxn ang="0">
                      <a:pos x="2158" y="0"/>
                    </a:cxn>
                    <a:cxn ang="0">
                      <a:pos x="2313" y="78"/>
                    </a:cxn>
                    <a:cxn ang="0">
                      <a:pos x="2366" y="130"/>
                    </a:cxn>
                    <a:cxn ang="0">
                      <a:pos x="2366" y="182"/>
                    </a:cxn>
                    <a:cxn ang="0">
                      <a:pos x="2340" y="234"/>
                    </a:cxn>
                    <a:cxn ang="0">
                      <a:pos x="2288" y="286"/>
                    </a:cxn>
                    <a:cxn ang="0">
                      <a:pos x="2184" y="339"/>
                    </a:cxn>
                    <a:cxn ang="0">
                      <a:pos x="2054" y="391"/>
                    </a:cxn>
                    <a:cxn ang="0">
                      <a:pos x="1716" y="468"/>
                    </a:cxn>
                    <a:cxn ang="0">
                      <a:pos x="1300" y="468"/>
                    </a:cxn>
                    <a:cxn ang="0">
                      <a:pos x="884" y="468"/>
                    </a:cxn>
                    <a:cxn ang="0">
                      <a:pos x="520" y="391"/>
                    </a:cxn>
                    <a:cxn ang="0">
                      <a:pos x="390" y="339"/>
                    </a:cxn>
                    <a:cxn ang="0">
                      <a:pos x="312" y="286"/>
                    </a:cxn>
                    <a:cxn ang="0">
                      <a:pos x="234" y="234"/>
                    </a:cxn>
                    <a:cxn ang="0">
                      <a:pos x="208" y="182"/>
                    </a:cxn>
                    <a:cxn ang="0">
                      <a:pos x="234" y="130"/>
                    </a:cxn>
                    <a:cxn ang="0">
                      <a:pos x="260" y="78"/>
                    </a:cxn>
                    <a:cxn ang="0">
                      <a:pos x="416" y="0"/>
                    </a:cxn>
                    <a:cxn ang="0">
                      <a:pos x="234" y="52"/>
                    </a:cxn>
                    <a:cxn ang="0">
                      <a:pos x="104" y="130"/>
                    </a:cxn>
                    <a:cxn ang="0">
                      <a:pos x="26" y="208"/>
                    </a:cxn>
                    <a:cxn ang="0">
                      <a:pos x="0" y="286"/>
                    </a:cxn>
                    <a:cxn ang="0">
                      <a:pos x="26" y="391"/>
                    </a:cxn>
                    <a:cxn ang="0">
                      <a:pos x="104" y="468"/>
                    </a:cxn>
                    <a:cxn ang="0">
                      <a:pos x="208" y="520"/>
                    </a:cxn>
                    <a:cxn ang="0">
                      <a:pos x="364" y="598"/>
                    </a:cxn>
                    <a:cxn ang="0">
                      <a:pos x="572" y="624"/>
                    </a:cxn>
                    <a:cxn ang="0">
                      <a:pos x="780" y="676"/>
                    </a:cxn>
                    <a:cxn ang="0">
                      <a:pos x="1040" y="702"/>
                    </a:cxn>
                    <a:cxn ang="0">
                      <a:pos x="1300" y="702"/>
                    </a:cxn>
                    <a:cxn ang="0">
                      <a:pos x="1560" y="702"/>
                    </a:cxn>
                    <a:cxn ang="0">
                      <a:pos x="1820" y="676"/>
                    </a:cxn>
                    <a:cxn ang="0">
                      <a:pos x="2028" y="624"/>
                    </a:cxn>
                    <a:cxn ang="0">
                      <a:pos x="2236" y="598"/>
                    </a:cxn>
                    <a:cxn ang="0">
                      <a:pos x="2392" y="520"/>
                    </a:cxn>
                    <a:cxn ang="0">
                      <a:pos x="2496" y="468"/>
                    </a:cxn>
                    <a:cxn ang="0">
                      <a:pos x="2574" y="391"/>
                    </a:cxn>
                    <a:cxn ang="0">
                      <a:pos x="2600" y="286"/>
                    </a:cxn>
                    <a:cxn ang="0">
                      <a:pos x="2574" y="208"/>
                    </a:cxn>
                    <a:cxn ang="0">
                      <a:pos x="2496" y="130"/>
                    </a:cxn>
                    <a:cxn ang="0">
                      <a:pos x="2340" y="52"/>
                    </a:cxn>
                    <a:cxn ang="0">
                      <a:pos x="2158" y="0"/>
                    </a:cxn>
                  </a:cxnLst>
                  <a:rect l="0" t="0" r="r" b="b"/>
                  <a:pathLst>
                    <a:path w="2600" h="702">
                      <a:moveTo>
                        <a:pt x="2158" y="0"/>
                      </a:moveTo>
                      <a:lnTo>
                        <a:pt x="2313" y="78"/>
                      </a:lnTo>
                      <a:lnTo>
                        <a:pt x="2366" y="130"/>
                      </a:lnTo>
                      <a:lnTo>
                        <a:pt x="2366" y="182"/>
                      </a:lnTo>
                      <a:lnTo>
                        <a:pt x="2340" y="234"/>
                      </a:lnTo>
                      <a:lnTo>
                        <a:pt x="2288" y="286"/>
                      </a:lnTo>
                      <a:lnTo>
                        <a:pt x="2184" y="339"/>
                      </a:lnTo>
                      <a:lnTo>
                        <a:pt x="2054" y="391"/>
                      </a:lnTo>
                      <a:lnTo>
                        <a:pt x="1716" y="468"/>
                      </a:lnTo>
                      <a:lnTo>
                        <a:pt x="1300" y="468"/>
                      </a:lnTo>
                      <a:lnTo>
                        <a:pt x="884" y="468"/>
                      </a:lnTo>
                      <a:lnTo>
                        <a:pt x="520" y="391"/>
                      </a:lnTo>
                      <a:lnTo>
                        <a:pt x="390" y="339"/>
                      </a:lnTo>
                      <a:lnTo>
                        <a:pt x="312" y="286"/>
                      </a:lnTo>
                      <a:lnTo>
                        <a:pt x="234" y="234"/>
                      </a:lnTo>
                      <a:lnTo>
                        <a:pt x="208" y="182"/>
                      </a:lnTo>
                      <a:lnTo>
                        <a:pt x="234" y="130"/>
                      </a:lnTo>
                      <a:lnTo>
                        <a:pt x="260" y="78"/>
                      </a:lnTo>
                      <a:lnTo>
                        <a:pt x="416" y="0"/>
                      </a:lnTo>
                      <a:lnTo>
                        <a:pt x="234" y="52"/>
                      </a:lnTo>
                      <a:lnTo>
                        <a:pt x="104" y="130"/>
                      </a:lnTo>
                      <a:lnTo>
                        <a:pt x="26" y="208"/>
                      </a:lnTo>
                      <a:lnTo>
                        <a:pt x="0" y="286"/>
                      </a:lnTo>
                      <a:lnTo>
                        <a:pt x="26" y="391"/>
                      </a:lnTo>
                      <a:lnTo>
                        <a:pt x="104" y="468"/>
                      </a:lnTo>
                      <a:lnTo>
                        <a:pt x="208" y="520"/>
                      </a:lnTo>
                      <a:lnTo>
                        <a:pt x="364" y="598"/>
                      </a:lnTo>
                      <a:lnTo>
                        <a:pt x="572" y="624"/>
                      </a:lnTo>
                      <a:lnTo>
                        <a:pt x="780" y="676"/>
                      </a:lnTo>
                      <a:lnTo>
                        <a:pt x="1040" y="702"/>
                      </a:lnTo>
                      <a:lnTo>
                        <a:pt x="1300" y="702"/>
                      </a:lnTo>
                      <a:lnTo>
                        <a:pt x="1560" y="702"/>
                      </a:lnTo>
                      <a:lnTo>
                        <a:pt x="1820" y="676"/>
                      </a:lnTo>
                      <a:lnTo>
                        <a:pt x="2028" y="624"/>
                      </a:lnTo>
                      <a:lnTo>
                        <a:pt x="2236" y="598"/>
                      </a:lnTo>
                      <a:lnTo>
                        <a:pt x="2392" y="520"/>
                      </a:lnTo>
                      <a:lnTo>
                        <a:pt x="2496" y="468"/>
                      </a:lnTo>
                      <a:lnTo>
                        <a:pt x="2574" y="391"/>
                      </a:lnTo>
                      <a:lnTo>
                        <a:pt x="2600" y="286"/>
                      </a:lnTo>
                      <a:lnTo>
                        <a:pt x="2574" y="208"/>
                      </a:lnTo>
                      <a:lnTo>
                        <a:pt x="2496" y="130"/>
                      </a:lnTo>
                      <a:lnTo>
                        <a:pt x="2340" y="52"/>
                      </a:lnTo>
                      <a:lnTo>
                        <a:pt x="2158"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4" name="Freeform 145"/>
                <p:cNvSpPr>
                  <a:spLocks/>
                </p:cNvSpPr>
                <p:nvPr/>
              </p:nvSpPr>
              <p:spPr bwMode="auto">
                <a:xfrm>
                  <a:off x="10534650" y="4403725"/>
                  <a:ext cx="95250" cy="92075"/>
                </a:xfrm>
                <a:custGeom>
                  <a:avLst/>
                  <a:gdLst/>
                  <a:ahLst/>
                  <a:cxnLst>
                    <a:cxn ang="0">
                      <a:pos x="780" y="390"/>
                    </a:cxn>
                    <a:cxn ang="0">
                      <a:pos x="728" y="520"/>
                    </a:cxn>
                    <a:cxn ang="0">
                      <a:pos x="650" y="650"/>
                    </a:cxn>
                    <a:cxn ang="0">
                      <a:pos x="546" y="728"/>
                    </a:cxn>
                    <a:cxn ang="0">
                      <a:pos x="390" y="754"/>
                    </a:cxn>
                    <a:cxn ang="0">
                      <a:pos x="234" y="728"/>
                    </a:cxn>
                    <a:cxn ang="0">
                      <a:pos x="130" y="650"/>
                    </a:cxn>
                    <a:cxn ang="0">
                      <a:pos x="26" y="520"/>
                    </a:cxn>
                    <a:cxn ang="0">
                      <a:pos x="0" y="390"/>
                    </a:cxn>
                    <a:cxn ang="0">
                      <a:pos x="26" y="234"/>
                    </a:cxn>
                    <a:cxn ang="0">
                      <a:pos x="130" y="104"/>
                    </a:cxn>
                    <a:cxn ang="0">
                      <a:pos x="234" y="26"/>
                    </a:cxn>
                    <a:cxn ang="0">
                      <a:pos x="390" y="0"/>
                    </a:cxn>
                    <a:cxn ang="0">
                      <a:pos x="546" y="26"/>
                    </a:cxn>
                    <a:cxn ang="0">
                      <a:pos x="650" y="104"/>
                    </a:cxn>
                    <a:cxn ang="0">
                      <a:pos x="728" y="234"/>
                    </a:cxn>
                    <a:cxn ang="0">
                      <a:pos x="780" y="390"/>
                    </a:cxn>
                  </a:cxnLst>
                  <a:rect l="0" t="0" r="r" b="b"/>
                  <a:pathLst>
                    <a:path w="780" h="754">
                      <a:moveTo>
                        <a:pt x="780" y="390"/>
                      </a:moveTo>
                      <a:lnTo>
                        <a:pt x="728" y="520"/>
                      </a:lnTo>
                      <a:lnTo>
                        <a:pt x="650" y="650"/>
                      </a:lnTo>
                      <a:lnTo>
                        <a:pt x="546" y="728"/>
                      </a:lnTo>
                      <a:lnTo>
                        <a:pt x="390" y="754"/>
                      </a:lnTo>
                      <a:lnTo>
                        <a:pt x="234" y="728"/>
                      </a:lnTo>
                      <a:lnTo>
                        <a:pt x="130" y="650"/>
                      </a:lnTo>
                      <a:lnTo>
                        <a:pt x="26" y="520"/>
                      </a:lnTo>
                      <a:lnTo>
                        <a:pt x="0" y="390"/>
                      </a:lnTo>
                      <a:lnTo>
                        <a:pt x="26" y="234"/>
                      </a:lnTo>
                      <a:lnTo>
                        <a:pt x="130" y="104"/>
                      </a:lnTo>
                      <a:lnTo>
                        <a:pt x="234" y="26"/>
                      </a:lnTo>
                      <a:lnTo>
                        <a:pt x="390" y="0"/>
                      </a:lnTo>
                      <a:lnTo>
                        <a:pt x="546" y="26"/>
                      </a:lnTo>
                      <a:lnTo>
                        <a:pt x="650" y="104"/>
                      </a:lnTo>
                      <a:lnTo>
                        <a:pt x="728" y="234"/>
                      </a:lnTo>
                      <a:lnTo>
                        <a:pt x="780" y="39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5" name="Freeform 146"/>
                <p:cNvSpPr>
                  <a:spLocks/>
                </p:cNvSpPr>
                <p:nvPr/>
              </p:nvSpPr>
              <p:spPr bwMode="auto">
                <a:xfrm>
                  <a:off x="10461625" y="4502150"/>
                  <a:ext cx="241300" cy="555625"/>
                </a:xfrm>
                <a:custGeom>
                  <a:avLst/>
                  <a:gdLst/>
                  <a:ahLst/>
                  <a:cxnLst>
                    <a:cxn ang="0">
                      <a:pos x="1847" y="572"/>
                    </a:cxn>
                    <a:cxn ang="0">
                      <a:pos x="1769" y="416"/>
                    </a:cxn>
                    <a:cxn ang="0">
                      <a:pos x="1483" y="260"/>
                    </a:cxn>
                    <a:cxn ang="0">
                      <a:pos x="1223" y="104"/>
                    </a:cxn>
                    <a:cxn ang="0">
                      <a:pos x="1171" y="0"/>
                    </a:cxn>
                    <a:cxn ang="0">
                      <a:pos x="1093" y="156"/>
                    </a:cxn>
                    <a:cxn ang="0">
                      <a:pos x="1067" y="235"/>
                    </a:cxn>
                    <a:cxn ang="0">
                      <a:pos x="1067" y="546"/>
                    </a:cxn>
                    <a:cxn ang="0">
                      <a:pos x="1093" y="935"/>
                    </a:cxn>
                    <a:cxn ang="0">
                      <a:pos x="1015" y="1222"/>
                    </a:cxn>
                    <a:cxn ang="0">
                      <a:pos x="963" y="1222"/>
                    </a:cxn>
                    <a:cxn ang="0">
                      <a:pos x="859" y="935"/>
                    </a:cxn>
                    <a:cxn ang="0">
                      <a:pos x="885" y="546"/>
                    </a:cxn>
                    <a:cxn ang="0">
                      <a:pos x="911" y="235"/>
                    </a:cxn>
                    <a:cxn ang="0">
                      <a:pos x="911" y="52"/>
                    </a:cxn>
                    <a:cxn ang="0">
                      <a:pos x="781" y="26"/>
                    </a:cxn>
                    <a:cxn ang="0">
                      <a:pos x="755" y="104"/>
                    </a:cxn>
                    <a:cxn ang="0">
                      <a:pos x="495" y="260"/>
                    </a:cxn>
                    <a:cxn ang="0">
                      <a:pos x="183" y="416"/>
                    </a:cxn>
                    <a:cxn ang="0">
                      <a:pos x="131" y="572"/>
                    </a:cxn>
                    <a:cxn ang="0">
                      <a:pos x="0" y="2132"/>
                    </a:cxn>
                    <a:cxn ang="0">
                      <a:pos x="79" y="2288"/>
                    </a:cxn>
                    <a:cxn ang="0">
                      <a:pos x="209" y="2314"/>
                    </a:cxn>
                    <a:cxn ang="0">
                      <a:pos x="339" y="2262"/>
                    </a:cxn>
                    <a:cxn ang="0">
                      <a:pos x="417" y="2210"/>
                    </a:cxn>
                    <a:cxn ang="0">
                      <a:pos x="417" y="4082"/>
                    </a:cxn>
                    <a:cxn ang="0">
                      <a:pos x="495" y="4420"/>
                    </a:cxn>
                    <a:cxn ang="0">
                      <a:pos x="677" y="4550"/>
                    </a:cxn>
                    <a:cxn ang="0">
                      <a:pos x="859" y="4524"/>
                    </a:cxn>
                    <a:cxn ang="0">
                      <a:pos x="989" y="4368"/>
                    </a:cxn>
                    <a:cxn ang="0">
                      <a:pos x="989" y="4368"/>
                    </a:cxn>
                    <a:cxn ang="0">
                      <a:pos x="1119" y="4524"/>
                    </a:cxn>
                    <a:cxn ang="0">
                      <a:pos x="1301" y="4550"/>
                    </a:cxn>
                    <a:cxn ang="0">
                      <a:pos x="1483" y="4420"/>
                    </a:cxn>
                    <a:cxn ang="0">
                      <a:pos x="1561" y="4082"/>
                    </a:cxn>
                    <a:cxn ang="0">
                      <a:pos x="1561" y="2210"/>
                    </a:cxn>
                    <a:cxn ang="0">
                      <a:pos x="1639" y="2262"/>
                    </a:cxn>
                    <a:cxn ang="0">
                      <a:pos x="1743" y="2314"/>
                    </a:cxn>
                    <a:cxn ang="0">
                      <a:pos x="1873" y="2288"/>
                    </a:cxn>
                    <a:cxn ang="0">
                      <a:pos x="1977" y="2132"/>
                    </a:cxn>
                  </a:cxnLst>
                  <a:rect l="0" t="0" r="r" b="b"/>
                  <a:pathLst>
                    <a:path w="1977" h="4550">
                      <a:moveTo>
                        <a:pt x="1977" y="2028"/>
                      </a:moveTo>
                      <a:lnTo>
                        <a:pt x="1847" y="572"/>
                      </a:lnTo>
                      <a:lnTo>
                        <a:pt x="1821" y="494"/>
                      </a:lnTo>
                      <a:lnTo>
                        <a:pt x="1769" y="416"/>
                      </a:lnTo>
                      <a:lnTo>
                        <a:pt x="1717" y="364"/>
                      </a:lnTo>
                      <a:lnTo>
                        <a:pt x="1483" y="260"/>
                      </a:lnTo>
                      <a:lnTo>
                        <a:pt x="1301" y="156"/>
                      </a:lnTo>
                      <a:lnTo>
                        <a:pt x="1223" y="104"/>
                      </a:lnTo>
                      <a:lnTo>
                        <a:pt x="1197" y="26"/>
                      </a:lnTo>
                      <a:lnTo>
                        <a:pt x="1171" y="0"/>
                      </a:lnTo>
                      <a:lnTo>
                        <a:pt x="1067" y="52"/>
                      </a:lnTo>
                      <a:lnTo>
                        <a:pt x="1093" y="156"/>
                      </a:lnTo>
                      <a:lnTo>
                        <a:pt x="1093" y="208"/>
                      </a:lnTo>
                      <a:lnTo>
                        <a:pt x="1067" y="235"/>
                      </a:lnTo>
                      <a:lnTo>
                        <a:pt x="1041" y="260"/>
                      </a:lnTo>
                      <a:lnTo>
                        <a:pt x="1067" y="546"/>
                      </a:lnTo>
                      <a:lnTo>
                        <a:pt x="1119" y="806"/>
                      </a:lnTo>
                      <a:lnTo>
                        <a:pt x="1093" y="935"/>
                      </a:lnTo>
                      <a:lnTo>
                        <a:pt x="1067" y="1092"/>
                      </a:lnTo>
                      <a:lnTo>
                        <a:pt x="1015" y="1222"/>
                      </a:lnTo>
                      <a:lnTo>
                        <a:pt x="989" y="1300"/>
                      </a:lnTo>
                      <a:lnTo>
                        <a:pt x="963" y="1222"/>
                      </a:lnTo>
                      <a:lnTo>
                        <a:pt x="911" y="1092"/>
                      </a:lnTo>
                      <a:lnTo>
                        <a:pt x="859" y="935"/>
                      </a:lnTo>
                      <a:lnTo>
                        <a:pt x="859" y="806"/>
                      </a:lnTo>
                      <a:lnTo>
                        <a:pt x="885" y="546"/>
                      </a:lnTo>
                      <a:lnTo>
                        <a:pt x="937" y="260"/>
                      </a:lnTo>
                      <a:lnTo>
                        <a:pt x="911" y="235"/>
                      </a:lnTo>
                      <a:lnTo>
                        <a:pt x="885" y="156"/>
                      </a:lnTo>
                      <a:lnTo>
                        <a:pt x="911" y="52"/>
                      </a:lnTo>
                      <a:lnTo>
                        <a:pt x="807" y="0"/>
                      </a:lnTo>
                      <a:lnTo>
                        <a:pt x="781" y="26"/>
                      </a:lnTo>
                      <a:lnTo>
                        <a:pt x="755" y="26"/>
                      </a:lnTo>
                      <a:lnTo>
                        <a:pt x="755" y="104"/>
                      </a:lnTo>
                      <a:lnTo>
                        <a:pt x="677" y="156"/>
                      </a:lnTo>
                      <a:lnTo>
                        <a:pt x="495" y="260"/>
                      </a:lnTo>
                      <a:lnTo>
                        <a:pt x="261" y="364"/>
                      </a:lnTo>
                      <a:lnTo>
                        <a:pt x="183" y="416"/>
                      </a:lnTo>
                      <a:lnTo>
                        <a:pt x="157" y="494"/>
                      </a:lnTo>
                      <a:lnTo>
                        <a:pt x="131" y="572"/>
                      </a:lnTo>
                      <a:lnTo>
                        <a:pt x="0" y="2028"/>
                      </a:lnTo>
                      <a:lnTo>
                        <a:pt x="0" y="2132"/>
                      </a:lnTo>
                      <a:lnTo>
                        <a:pt x="53" y="2210"/>
                      </a:lnTo>
                      <a:lnTo>
                        <a:pt x="79" y="2288"/>
                      </a:lnTo>
                      <a:lnTo>
                        <a:pt x="157" y="2314"/>
                      </a:lnTo>
                      <a:lnTo>
                        <a:pt x="209" y="2314"/>
                      </a:lnTo>
                      <a:lnTo>
                        <a:pt x="287" y="2314"/>
                      </a:lnTo>
                      <a:lnTo>
                        <a:pt x="339" y="2262"/>
                      </a:lnTo>
                      <a:lnTo>
                        <a:pt x="391" y="2210"/>
                      </a:lnTo>
                      <a:lnTo>
                        <a:pt x="417" y="2210"/>
                      </a:lnTo>
                      <a:lnTo>
                        <a:pt x="417" y="2236"/>
                      </a:lnTo>
                      <a:lnTo>
                        <a:pt x="417" y="4082"/>
                      </a:lnTo>
                      <a:lnTo>
                        <a:pt x="443" y="4290"/>
                      </a:lnTo>
                      <a:lnTo>
                        <a:pt x="495" y="4420"/>
                      </a:lnTo>
                      <a:lnTo>
                        <a:pt x="573" y="4498"/>
                      </a:lnTo>
                      <a:lnTo>
                        <a:pt x="677" y="4550"/>
                      </a:lnTo>
                      <a:lnTo>
                        <a:pt x="781" y="4550"/>
                      </a:lnTo>
                      <a:lnTo>
                        <a:pt x="859" y="4524"/>
                      </a:lnTo>
                      <a:lnTo>
                        <a:pt x="937" y="4446"/>
                      </a:lnTo>
                      <a:lnTo>
                        <a:pt x="989" y="4368"/>
                      </a:lnTo>
                      <a:lnTo>
                        <a:pt x="989" y="4342"/>
                      </a:lnTo>
                      <a:lnTo>
                        <a:pt x="989" y="4368"/>
                      </a:lnTo>
                      <a:lnTo>
                        <a:pt x="1041" y="4446"/>
                      </a:lnTo>
                      <a:lnTo>
                        <a:pt x="1119" y="4524"/>
                      </a:lnTo>
                      <a:lnTo>
                        <a:pt x="1197" y="4550"/>
                      </a:lnTo>
                      <a:lnTo>
                        <a:pt x="1301" y="4550"/>
                      </a:lnTo>
                      <a:lnTo>
                        <a:pt x="1404" y="4498"/>
                      </a:lnTo>
                      <a:lnTo>
                        <a:pt x="1483" y="4420"/>
                      </a:lnTo>
                      <a:lnTo>
                        <a:pt x="1535" y="4290"/>
                      </a:lnTo>
                      <a:lnTo>
                        <a:pt x="1561" y="4082"/>
                      </a:lnTo>
                      <a:lnTo>
                        <a:pt x="1561" y="2236"/>
                      </a:lnTo>
                      <a:lnTo>
                        <a:pt x="1561" y="2210"/>
                      </a:lnTo>
                      <a:lnTo>
                        <a:pt x="1587" y="2210"/>
                      </a:lnTo>
                      <a:lnTo>
                        <a:pt x="1639" y="2262"/>
                      </a:lnTo>
                      <a:lnTo>
                        <a:pt x="1691" y="2314"/>
                      </a:lnTo>
                      <a:lnTo>
                        <a:pt x="1743" y="2314"/>
                      </a:lnTo>
                      <a:lnTo>
                        <a:pt x="1821" y="2314"/>
                      </a:lnTo>
                      <a:lnTo>
                        <a:pt x="1873" y="2288"/>
                      </a:lnTo>
                      <a:lnTo>
                        <a:pt x="1925" y="2210"/>
                      </a:lnTo>
                      <a:lnTo>
                        <a:pt x="1977" y="2132"/>
                      </a:lnTo>
                      <a:lnTo>
                        <a:pt x="1977" y="202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6" name="Freeform 147"/>
                <p:cNvSpPr>
                  <a:spLocks/>
                </p:cNvSpPr>
                <p:nvPr/>
              </p:nvSpPr>
              <p:spPr bwMode="auto">
                <a:xfrm>
                  <a:off x="10356850" y="5013325"/>
                  <a:ext cx="450850" cy="123825"/>
                </a:xfrm>
                <a:custGeom>
                  <a:avLst/>
                  <a:gdLst/>
                  <a:ahLst/>
                  <a:cxnLst>
                    <a:cxn ang="0">
                      <a:pos x="3042" y="0"/>
                    </a:cxn>
                    <a:cxn ang="0">
                      <a:pos x="3172" y="78"/>
                    </a:cxn>
                    <a:cxn ang="0">
                      <a:pos x="3276" y="130"/>
                    </a:cxn>
                    <a:cxn ang="0">
                      <a:pos x="3328" y="208"/>
                    </a:cxn>
                    <a:cxn ang="0">
                      <a:pos x="3354" y="260"/>
                    </a:cxn>
                    <a:cxn ang="0">
                      <a:pos x="3328" y="364"/>
                    </a:cxn>
                    <a:cxn ang="0">
                      <a:pos x="3224" y="442"/>
                    </a:cxn>
                    <a:cxn ang="0">
                      <a:pos x="3094" y="520"/>
                    </a:cxn>
                    <a:cxn ang="0">
                      <a:pos x="2912" y="572"/>
                    </a:cxn>
                    <a:cxn ang="0">
                      <a:pos x="2678" y="624"/>
                    </a:cxn>
                    <a:cxn ang="0">
                      <a:pos x="2418" y="650"/>
                    </a:cxn>
                    <a:cxn ang="0">
                      <a:pos x="2132" y="676"/>
                    </a:cxn>
                    <a:cxn ang="0">
                      <a:pos x="1846" y="702"/>
                    </a:cxn>
                    <a:cxn ang="0">
                      <a:pos x="1534" y="676"/>
                    </a:cxn>
                    <a:cxn ang="0">
                      <a:pos x="1248" y="650"/>
                    </a:cxn>
                    <a:cxn ang="0">
                      <a:pos x="988" y="624"/>
                    </a:cxn>
                    <a:cxn ang="0">
                      <a:pos x="780" y="572"/>
                    </a:cxn>
                    <a:cxn ang="0">
                      <a:pos x="572" y="520"/>
                    </a:cxn>
                    <a:cxn ang="0">
                      <a:pos x="442" y="442"/>
                    </a:cxn>
                    <a:cxn ang="0">
                      <a:pos x="364" y="364"/>
                    </a:cxn>
                    <a:cxn ang="0">
                      <a:pos x="312" y="260"/>
                    </a:cxn>
                    <a:cxn ang="0">
                      <a:pos x="338" y="208"/>
                    </a:cxn>
                    <a:cxn ang="0">
                      <a:pos x="390" y="130"/>
                    </a:cxn>
                    <a:cxn ang="0">
                      <a:pos x="494" y="78"/>
                    </a:cxn>
                    <a:cxn ang="0">
                      <a:pos x="598" y="26"/>
                    </a:cxn>
                    <a:cxn ang="0">
                      <a:pos x="364" y="104"/>
                    </a:cxn>
                    <a:cxn ang="0">
                      <a:pos x="155" y="208"/>
                    </a:cxn>
                    <a:cxn ang="0">
                      <a:pos x="52" y="312"/>
                    </a:cxn>
                    <a:cxn ang="0">
                      <a:pos x="26" y="390"/>
                    </a:cxn>
                    <a:cxn ang="0">
                      <a:pos x="0" y="442"/>
                    </a:cxn>
                    <a:cxn ang="0">
                      <a:pos x="26" y="494"/>
                    </a:cxn>
                    <a:cxn ang="0">
                      <a:pos x="52" y="546"/>
                    </a:cxn>
                    <a:cxn ang="0">
                      <a:pos x="155" y="676"/>
                    </a:cxn>
                    <a:cxn ang="0">
                      <a:pos x="312" y="754"/>
                    </a:cxn>
                    <a:cxn ang="0">
                      <a:pos x="546" y="858"/>
                    </a:cxn>
                    <a:cxn ang="0">
                      <a:pos x="806" y="910"/>
                    </a:cxn>
                    <a:cxn ang="0">
                      <a:pos x="1118" y="961"/>
                    </a:cxn>
                    <a:cxn ang="0">
                      <a:pos x="1482" y="988"/>
                    </a:cxn>
                    <a:cxn ang="0">
                      <a:pos x="1846" y="1014"/>
                    </a:cxn>
                    <a:cxn ang="0">
                      <a:pos x="2210" y="988"/>
                    </a:cxn>
                    <a:cxn ang="0">
                      <a:pos x="2548" y="961"/>
                    </a:cxn>
                    <a:cxn ang="0">
                      <a:pos x="2860" y="910"/>
                    </a:cxn>
                    <a:cxn ang="0">
                      <a:pos x="3146" y="858"/>
                    </a:cxn>
                    <a:cxn ang="0">
                      <a:pos x="3354" y="754"/>
                    </a:cxn>
                    <a:cxn ang="0">
                      <a:pos x="3536" y="676"/>
                    </a:cxn>
                    <a:cxn ang="0">
                      <a:pos x="3640" y="546"/>
                    </a:cxn>
                    <a:cxn ang="0">
                      <a:pos x="3666" y="494"/>
                    </a:cxn>
                    <a:cxn ang="0">
                      <a:pos x="3692" y="442"/>
                    </a:cxn>
                    <a:cxn ang="0">
                      <a:pos x="3666" y="390"/>
                    </a:cxn>
                    <a:cxn ang="0">
                      <a:pos x="3640" y="312"/>
                    </a:cxn>
                    <a:cxn ang="0">
                      <a:pos x="3510" y="208"/>
                    </a:cxn>
                    <a:cxn ang="0">
                      <a:pos x="3302" y="104"/>
                    </a:cxn>
                    <a:cxn ang="0">
                      <a:pos x="3042" y="0"/>
                    </a:cxn>
                  </a:cxnLst>
                  <a:rect l="0" t="0" r="r" b="b"/>
                  <a:pathLst>
                    <a:path w="3692" h="1014">
                      <a:moveTo>
                        <a:pt x="3042" y="0"/>
                      </a:moveTo>
                      <a:lnTo>
                        <a:pt x="3172" y="78"/>
                      </a:lnTo>
                      <a:lnTo>
                        <a:pt x="3276" y="130"/>
                      </a:lnTo>
                      <a:lnTo>
                        <a:pt x="3328" y="208"/>
                      </a:lnTo>
                      <a:lnTo>
                        <a:pt x="3354" y="260"/>
                      </a:lnTo>
                      <a:lnTo>
                        <a:pt x="3328" y="364"/>
                      </a:lnTo>
                      <a:lnTo>
                        <a:pt x="3224" y="442"/>
                      </a:lnTo>
                      <a:lnTo>
                        <a:pt x="3094" y="520"/>
                      </a:lnTo>
                      <a:lnTo>
                        <a:pt x="2912" y="572"/>
                      </a:lnTo>
                      <a:lnTo>
                        <a:pt x="2678" y="624"/>
                      </a:lnTo>
                      <a:lnTo>
                        <a:pt x="2418" y="650"/>
                      </a:lnTo>
                      <a:lnTo>
                        <a:pt x="2132" y="676"/>
                      </a:lnTo>
                      <a:lnTo>
                        <a:pt x="1846" y="702"/>
                      </a:lnTo>
                      <a:lnTo>
                        <a:pt x="1534" y="676"/>
                      </a:lnTo>
                      <a:lnTo>
                        <a:pt x="1248" y="650"/>
                      </a:lnTo>
                      <a:lnTo>
                        <a:pt x="988" y="624"/>
                      </a:lnTo>
                      <a:lnTo>
                        <a:pt x="780" y="572"/>
                      </a:lnTo>
                      <a:lnTo>
                        <a:pt x="572" y="520"/>
                      </a:lnTo>
                      <a:lnTo>
                        <a:pt x="442" y="442"/>
                      </a:lnTo>
                      <a:lnTo>
                        <a:pt x="364" y="364"/>
                      </a:lnTo>
                      <a:lnTo>
                        <a:pt x="312" y="260"/>
                      </a:lnTo>
                      <a:lnTo>
                        <a:pt x="338" y="208"/>
                      </a:lnTo>
                      <a:lnTo>
                        <a:pt x="390" y="130"/>
                      </a:lnTo>
                      <a:lnTo>
                        <a:pt x="494" y="78"/>
                      </a:lnTo>
                      <a:lnTo>
                        <a:pt x="598" y="26"/>
                      </a:lnTo>
                      <a:lnTo>
                        <a:pt x="364" y="104"/>
                      </a:lnTo>
                      <a:lnTo>
                        <a:pt x="155" y="208"/>
                      </a:lnTo>
                      <a:lnTo>
                        <a:pt x="52" y="312"/>
                      </a:lnTo>
                      <a:lnTo>
                        <a:pt x="26" y="390"/>
                      </a:lnTo>
                      <a:lnTo>
                        <a:pt x="0" y="442"/>
                      </a:lnTo>
                      <a:lnTo>
                        <a:pt x="26" y="494"/>
                      </a:lnTo>
                      <a:lnTo>
                        <a:pt x="52" y="546"/>
                      </a:lnTo>
                      <a:lnTo>
                        <a:pt x="155" y="676"/>
                      </a:lnTo>
                      <a:lnTo>
                        <a:pt x="312" y="754"/>
                      </a:lnTo>
                      <a:lnTo>
                        <a:pt x="546" y="858"/>
                      </a:lnTo>
                      <a:lnTo>
                        <a:pt x="806" y="910"/>
                      </a:lnTo>
                      <a:lnTo>
                        <a:pt x="1118" y="961"/>
                      </a:lnTo>
                      <a:lnTo>
                        <a:pt x="1482" y="988"/>
                      </a:lnTo>
                      <a:lnTo>
                        <a:pt x="1846" y="1014"/>
                      </a:lnTo>
                      <a:lnTo>
                        <a:pt x="2210" y="988"/>
                      </a:lnTo>
                      <a:lnTo>
                        <a:pt x="2548" y="961"/>
                      </a:lnTo>
                      <a:lnTo>
                        <a:pt x="2860" y="910"/>
                      </a:lnTo>
                      <a:lnTo>
                        <a:pt x="3146" y="858"/>
                      </a:lnTo>
                      <a:lnTo>
                        <a:pt x="3354" y="754"/>
                      </a:lnTo>
                      <a:lnTo>
                        <a:pt x="3536" y="676"/>
                      </a:lnTo>
                      <a:lnTo>
                        <a:pt x="3640" y="546"/>
                      </a:lnTo>
                      <a:lnTo>
                        <a:pt x="3666" y="494"/>
                      </a:lnTo>
                      <a:lnTo>
                        <a:pt x="3692" y="442"/>
                      </a:lnTo>
                      <a:lnTo>
                        <a:pt x="3666" y="390"/>
                      </a:lnTo>
                      <a:lnTo>
                        <a:pt x="3640" y="312"/>
                      </a:lnTo>
                      <a:lnTo>
                        <a:pt x="3510" y="208"/>
                      </a:lnTo>
                      <a:lnTo>
                        <a:pt x="3302" y="104"/>
                      </a:lnTo>
                      <a:lnTo>
                        <a:pt x="3042"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7" name="Freeform 148"/>
                <p:cNvSpPr>
                  <a:spLocks/>
                </p:cNvSpPr>
                <p:nvPr/>
              </p:nvSpPr>
              <p:spPr bwMode="auto">
                <a:xfrm>
                  <a:off x="9239250" y="4508500"/>
                  <a:ext cx="38100" cy="38100"/>
                </a:xfrm>
                <a:custGeom>
                  <a:avLst/>
                  <a:gdLst/>
                  <a:ahLst/>
                  <a:cxnLst>
                    <a:cxn ang="0">
                      <a:pos x="312" y="156"/>
                    </a:cxn>
                    <a:cxn ang="0">
                      <a:pos x="312" y="234"/>
                    </a:cxn>
                    <a:cxn ang="0">
                      <a:pos x="260" y="260"/>
                    </a:cxn>
                    <a:cxn ang="0">
                      <a:pos x="234" y="312"/>
                    </a:cxn>
                    <a:cxn ang="0">
                      <a:pos x="156" y="312"/>
                    </a:cxn>
                    <a:cxn ang="0">
                      <a:pos x="104" y="312"/>
                    </a:cxn>
                    <a:cxn ang="0">
                      <a:pos x="52" y="260"/>
                    </a:cxn>
                    <a:cxn ang="0">
                      <a:pos x="26" y="234"/>
                    </a:cxn>
                    <a:cxn ang="0">
                      <a:pos x="0" y="156"/>
                    </a:cxn>
                    <a:cxn ang="0">
                      <a:pos x="26" y="104"/>
                    </a:cxn>
                    <a:cxn ang="0">
                      <a:pos x="52" y="52"/>
                    </a:cxn>
                    <a:cxn ang="0">
                      <a:pos x="104" y="26"/>
                    </a:cxn>
                    <a:cxn ang="0">
                      <a:pos x="156" y="0"/>
                    </a:cxn>
                    <a:cxn ang="0">
                      <a:pos x="234" y="26"/>
                    </a:cxn>
                    <a:cxn ang="0">
                      <a:pos x="260" y="52"/>
                    </a:cxn>
                    <a:cxn ang="0">
                      <a:pos x="312" y="104"/>
                    </a:cxn>
                    <a:cxn ang="0">
                      <a:pos x="312" y="156"/>
                    </a:cxn>
                  </a:cxnLst>
                  <a:rect l="0" t="0" r="r" b="b"/>
                  <a:pathLst>
                    <a:path w="312" h="312">
                      <a:moveTo>
                        <a:pt x="312" y="156"/>
                      </a:moveTo>
                      <a:lnTo>
                        <a:pt x="312" y="234"/>
                      </a:lnTo>
                      <a:lnTo>
                        <a:pt x="260" y="260"/>
                      </a:lnTo>
                      <a:lnTo>
                        <a:pt x="234" y="312"/>
                      </a:lnTo>
                      <a:lnTo>
                        <a:pt x="156" y="312"/>
                      </a:lnTo>
                      <a:lnTo>
                        <a:pt x="104" y="312"/>
                      </a:lnTo>
                      <a:lnTo>
                        <a:pt x="52" y="260"/>
                      </a:lnTo>
                      <a:lnTo>
                        <a:pt x="26" y="234"/>
                      </a:lnTo>
                      <a:lnTo>
                        <a:pt x="0" y="156"/>
                      </a:lnTo>
                      <a:lnTo>
                        <a:pt x="26" y="104"/>
                      </a:lnTo>
                      <a:lnTo>
                        <a:pt x="52" y="52"/>
                      </a:lnTo>
                      <a:lnTo>
                        <a:pt x="104" y="26"/>
                      </a:lnTo>
                      <a:lnTo>
                        <a:pt x="156" y="0"/>
                      </a:lnTo>
                      <a:lnTo>
                        <a:pt x="234" y="26"/>
                      </a:lnTo>
                      <a:lnTo>
                        <a:pt x="260" y="52"/>
                      </a:lnTo>
                      <a:lnTo>
                        <a:pt x="312" y="104"/>
                      </a:lnTo>
                      <a:lnTo>
                        <a:pt x="312" y="156"/>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8" name="Freeform 149"/>
                <p:cNvSpPr>
                  <a:spLocks/>
                </p:cNvSpPr>
                <p:nvPr/>
              </p:nvSpPr>
              <p:spPr bwMode="auto">
                <a:xfrm>
                  <a:off x="9210675" y="4549775"/>
                  <a:ext cx="98425" cy="228600"/>
                </a:xfrm>
                <a:custGeom>
                  <a:avLst/>
                  <a:gdLst/>
                  <a:ahLst/>
                  <a:cxnLst>
                    <a:cxn ang="0">
                      <a:pos x="806" y="832"/>
                    </a:cxn>
                    <a:cxn ang="0">
                      <a:pos x="754" y="234"/>
                    </a:cxn>
                    <a:cxn ang="0">
                      <a:pos x="728" y="208"/>
                    </a:cxn>
                    <a:cxn ang="0">
                      <a:pos x="702" y="156"/>
                    </a:cxn>
                    <a:cxn ang="0">
                      <a:pos x="598" y="104"/>
                    </a:cxn>
                    <a:cxn ang="0">
                      <a:pos x="494" y="26"/>
                    </a:cxn>
                    <a:cxn ang="0">
                      <a:pos x="494" y="0"/>
                    </a:cxn>
                    <a:cxn ang="0">
                      <a:pos x="468" y="0"/>
                    </a:cxn>
                    <a:cxn ang="0">
                      <a:pos x="442" y="26"/>
                    </a:cxn>
                    <a:cxn ang="0">
                      <a:pos x="442" y="52"/>
                    </a:cxn>
                    <a:cxn ang="0">
                      <a:pos x="442" y="104"/>
                    </a:cxn>
                    <a:cxn ang="0">
                      <a:pos x="416" y="104"/>
                    </a:cxn>
                    <a:cxn ang="0">
                      <a:pos x="442" y="338"/>
                    </a:cxn>
                    <a:cxn ang="0">
                      <a:pos x="416" y="442"/>
                    </a:cxn>
                    <a:cxn ang="0">
                      <a:pos x="390" y="520"/>
                    </a:cxn>
                    <a:cxn ang="0">
                      <a:pos x="364" y="442"/>
                    </a:cxn>
                    <a:cxn ang="0">
                      <a:pos x="338" y="338"/>
                    </a:cxn>
                    <a:cxn ang="0">
                      <a:pos x="364" y="104"/>
                    </a:cxn>
                    <a:cxn ang="0">
                      <a:pos x="364" y="52"/>
                    </a:cxn>
                    <a:cxn ang="0">
                      <a:pos x="364" y="26"/>
                    </a:cxn>
                    <a:cxn ang="0">
                      <a:pos x="311" y="0"/>
                    </a:cxn>
                    <a:cxn ang="0">
                      <a:pos x="311" y="26"/>
                    </a:cxn>
                    <a:cxn ang="0">
                      <a:pos x="182" y="104"/>
                    </a:cxn>
                    <a:cxn ang="0">
                      <a:pos x="104" y="156"/>
                    </a:cxn>
                    <a:cxn ang="0">
                      <a:pos x="52" y="208"/>
                    </a:cxn>
                    <a:cxn ang="0">
                      <a:pos x="52" y="234"/>
                    </a:cxn>
                    <a:cxn ang="0">
                      <a:pos x="0" y="832"/>
                    </a:cxn>
                    <a:cxn ang="0">
                      <a:pos x="0" y="910"/>
                    </a:cxn>
                    <a:cxn ang="0">
                      <a:pos x="52" y="936"/>
                    </a:cxn>
                    <a:cxn ang="0">
                      <a:pos x="104" y="936"/>
                    </a:cxn>
                    <a:cxn ang="0">
                      <a:pos x="156" y="910"/>
                    </a:cxn>
                    <a:cxn ang="0">
                      <a:pos x="156" y="1664"/>
                    </a:cxn>
                    <a:cxn ang="0">
                      <a:pos x="182" y="1768"/>
                    </a:cxn>
                    <a:cxn ang="0">
                      <a:pos x="182" y="1820"/>
                    </a:cxn>
                    <a:cxn ang="0">
                      <a:pos x="234" y="1846"/>
                    </a:cxn>
                    <a:cxn ang="0">
                      <a:pos x="260" y="1872"/>
                    </a:cxn>
                    <a:cxn ang="0">
                      <a:pos x="338" y="1846"/>
                    </a:cxn>
                    <a:cxn ang="0">
                      <a:pos x="364" y="1820"/>
                    </a:cxn>
                    <a:cxn ang="0">
                      <a:pos x="390" y="1794"/>
                    </a:cxn>
                    <a:cxn ang="0">
                      <a:pos x="416" y="1820"/>
                    </a:cxn>
                    <a:cxn ang="0">
                      <a:pos x="442" y="1846"/>
                    </a:cxn>
                    <a:cxn ang="0">
                      <a:pos x="520" y="1872"/>
                    </a:cxn>
                    <a:cxn ang="0">
                      <a:pos x="572" y="1846"/>
                    </a:cxn>
                    <a:cxn ang="0">
                      <a:pos x="598" y="1820"/>
                    </a:cxn>
                    <a:cxn ang="0">
                      <a:pos x="624" y="1768"/>
                    </a:cxn>
                    <a:cxn ang="0">
                      <a:pos x="624" y="1664"/>
                    </a:cxn>
                    <a:cxn ang="0">
                      <a:pos x="624" y="910"/>
                    </a:cxn>
                    <a:cxn ang="0">
                      <a:pos x="650" y="910"/>
                    </a:cxn>
                    <a:cxn ang="0">
                      <a:pos x="676" y="936"/>
                    </a:cxn>
                    <a:cxn ang="0">
                      <a:pos x="728" y="936"/>
                    </a:cxn>
                    <a:cxn ang="0">
                      <a:pos x="780" y="910"/>
                    </a:cxn>
                    <a:cxn ang="0">
                      <a:pos x="806" y="832"/>
                    </a:cxn>
                  </a:cxnLst>
                  <a:rect l="0" t="0" r="r" b="b"/>
                  <a:pathLst>
                    <a:path w="806" h="1872">
                      <a:moveTo>
                        <a:pt x="806" y="832"/>
                      </a:moveTo>
                      <a:lnTo>
                        <a:pt x="754" y="234"/>
                      </a:lnTo>
                      <a:lnTo>
                        <a:pt x="728" y="208"/>
                      </a:lnTo>
                      <a:lnTo>
                        <a:pt x="702" y="156"/>
                      </a:lnTo>
                      <a:lnTo>
                        <a:pt x="598" y="104"/>
                      </a:lnTo>
                      <a:lnTo>
                        <a:pt x="494" y="26"/>
                      </a:lnTo>
                      <a:lnTo>
                        <a:pt x="494" y="0"/>
                      </a:lnTo>
                      <a:lnTo>
                        <a:pt x="468" y="0"/>
                      </a:lnTo>
                      <a:lnTo>
                        <a:pt x="442" y="26"/>
                      </a:lnTo>
                      <a:lnTo>
                        <a:pt x="442" y="52"/>
                      </a:lnTo>
                      <a:lnTo>
                        <a:pt x="442" y="104"/>
                      </a:lnTo>
                      <a:lnTo>
                        <a:pt x="416" y="104"/>
                      </a:lnTo>
                      <a:lnTo>
                        <a:pt x="442" y="338"/>
                      </a:lnTo>
                      <a:lnTo>
                        <a:pt x="416" y="442"/>
                      </a:lnTo>
                      <a:lnTo>
                        <a:pt x="390" y="520"/>
                      </a:lnTo>
                      <a:lnTo>
                        <a:pt x="364" y="442"/>
                      </a:lnTo>
                      <a:lnTo>
                        <a:pt x="338" y="338"/>
                      </a:lnTo>
                      <a:lnTo>
                        <a:pt x="364" y="104"/>
                      </a:lnTo>
                      <a:lnTo>
                        <a:pt x="364" y="52"/>
                      </a:lnTo>
                      <a:lnTo>
                        <a:pt x="364" y="26"/>
                      </a:lnTo>
                      <a:lnTo>
                        <a:pt x="311" y="0"/>
                      </a:lnTo>
                      <a:lnTo>
                        <a:pt x="311" y="26"/>
                      </a:lnTo>
                      <a:lnTo>
                        <a:pt x="182" y="104"/>
                      </a:lnTo>
                      <a:lnTo>
                        <a:pt x="104" y="156"/>
                      </a:lnTo>
                      <a:lnTo>
                        <a:pt x="52" y="208"/>
                      </a:lnTo>
                      <a:lnTo>
                        <a:pt x="52" y="234"/>
                      </a:lnTo>
                      <a:lnTo>
                        <a:pt x="0" y="832"/>
                      </a:lnTo>
                      <a:lnTo>
                        <a:pt x="0" y="910"/>
                      </a:lnTo>
                      <a:lnTo>
                        <a:pt x="52" y="936"/>
                      </a:lnTo>
                      <a:lnTo>
                        <a:pt x="104" y="936"/>
                      </a:lnTo>
                      <a:lnTo>
                        <a:pt x="156" y="910"/>
                      </a:lnTo>
                      <a:lnTo>
                        <a:pt x="156" y="1664"/>
                      </a:lnTo>
                      <a:lnTo>
                        <a:pt x="182" y="1768"/>
                      </a:lnTo>
                      <a:lnTo>
                        <a:pt x="182" y="1820"/>
                      </a:lnTo>
                      <a:lnTo>
                        <a:pt x="234" y="1846"/>
                      </a:lnTo>
                      <a:lnTo>
                        <a:pt x="260" y="1872"/>
                      </a:lnTo>
                      <a:lnTo>
                        <a:pt x="338" y="1846"/>
                      </a:lnTo>
                      <a:lnTo>
                        <a:pt x="364" y="1820"/>
                      </a:lnTo>
                      <a:lnTo>
                        <a:pt x="390" y="1794"/>
                      </a:lnTo>
                      <a:lnTo>
                        <a:pt x="416" y="1820"/>
                      </a:lnTo>
                      <a:lnTo>
                        <a:pt x="442" y="1846"/>
                      </a:lnTo>
                      <a:lnTo>
                        <a:pt x="520" y="1872"/>
                      </a:lnTo>
                      <a:lnTo>
                        <a:pt x="572" y="1846"/>
                      </a:lnTo>
                      <a:lnTo>
                        <a:pt x="598" y="1820"/>
                      </a:lnTo>
                      <a:lnTo>
                        <a:pt x="624" y="1768"/>
                      </a:lnTo>
                      <a:lnTo>
                        <a:pt x="624" y="1664"/>
                      </a:lnTo>
                      <a:lnTo>
                        <a:pt x="624" y="910"/>
                      </a:lnTo>
                      <a:lnTo>
                        <a:pt x="650" y="910"/>
                      </a:lnTo>
                      <a:lnTo>
                        <a:pt x="676" y="936"/>
                      </a:lnTo>
                      <a:lnTo>
                        <a:pt x="728" y="936"/>
                      </a:lnTo>
                      <a:lnTo>
                        <a:pt x="780" y="910"/>
                      </a:lnTo>
                      <a:lnTo>
                        <a:pt x="806" y="832"/>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19" name="Freeform 150"/>
                <p:cNvSpPr>
                  <a:spLocks/>
                </p:cNvSpPr>
                <p:nvPr/>
              </p:nvSpPr>
              <p:spPr bwMode="auto">
                <a:xfrm>
                  <a:off x="9166225" y="4759325"/>
                  <a:ext cx="184150" cy="50800"/>
                </a:xfrm>
                <a:custGeom>
                  <a:avLst/>
                  <a:gdLst/>
                  <a:ahLst/>
                  <a:cxnLst>
                    <a:cxn ang="0">
                      <a:pos x="1248" y="0"/>
                    </a:cxn>
                    <a:cxn ang="0">
                      <a:pos x="1352" y="52"/>
                    </a:cxn>
                    <a:cxn ang="0">
                      <a:pos x="1378" y="104"/>
                    </a:cxn>
                    <a:cxn ang="0">
                      <a:pos x="1352" y="156"/>
                    </a:cxn>
                    <a:cxn ang="0">
                      <a:pos x="1326" y="182"/>
                    </a:cxn>
                    <a:cxn ang="0">
                      <a:pos x="1196" y="235"/>
                    </a:cxn>
                    <a:cxn ang="0">
                      <a:pos x="988" y="260"/>
                    </a:cxn>
                    <a:cxn ang="0">
                      <a:pos x="754" y="286"/>
                    </a:cxn>
                    <a:cxn ang="0">
                      <a:pos x="520" y="260"/>
                    </a:cxn>
                    <a:cxn ang="0">
                      <a:pos x="312" y="235"/>
                    </a:cxn>
                    <a:cxn ang="0">
                      <a:pos x="182" y="182"/>
                    </a:cxn>
                    <a:cxn ang="0">
                      <a:pos x="156" y="156"/>
                    </a:cxn>
                    <a:cxn ang="0">
                      <a:pos x="130" y="104"/>
                    </a:cxn>
                    <a:cxn ang="0">
                      <a:pos x="156" y="52"/>
                    </a:cxn>
                    <a:cxn ang="0">
                      <a:pos x="260" y="0"/>
                    </a:cxn>
                    <a:cxn ang="0">
                      <a:pos x="78" y="78"/>
                    </a:cxn>
                    <a:cxn ang="0">
                      <a:pos x="26" y="130"/>
                    </a:cxn>
                    <a:cxn ang="0">
                      <a:pos x="0" y="182"/>
                    </a:cxn>
                    <a:cxn ang="0">
                      <a:pos x="26" y="235"/>
                    </a:cxn>
                    <a:cxn ang="0">
                      <a:pos x="52" y="260"/>
                    </a:cxn>
                    <a:cxn ang="0">
                      <a:pos x="234" y="338"/>
                    </a:cxn>
                    <a:cxn ang="0">
                      <a:pos x="468" y="390"/>
                    </a:cxn>
                    <a:cxn ang="0">
                      <a:pos x="754" y="416"/>
                    </a:cxn>
                    <a:cxn ang="0">
                      <a:pos x="1040" y="390"/>
                    </a:cxn>
                    <a:cxn ang="0">
                      <a:pos x="1300" y="338"/>
                    </a:cxn>
                    <a:cxn ang="0">
                      <a:pos x="1456" y="260"/>
                    </a:cxn>
                    <a:cxn ang="0">
                      <a:pos x="1508" y="235"/>
                    </a:cxn>
                    <a:cxn ang="0">
                      <a:pos x="1508" y="182"/>
                    </a:cxn>
                    <a:cxn ang="0">
                      <a:pos x="1482" y="130"/>
                    </a:cxn>
                    <a:cxn ang="0">
                      <a:pos x="1430" y="78"/>
                    </a:cxn>
                    <a:cxn ang="0">
                      <a:pos x="1352" y="52"/>
                    </a:cxn>
                    <a:cxn ang="0">
                      <a:pos x="1248" y="0"/>
                    </a:cxn>
                  </a:cxnLst>
                  <a:rect l="0" t="0" r="r" b="b"/>
                  <a:pathLst>
                    <a:path w="1508" h="416">
                      <a:moveTo>
                        <a:pt x="1248" y="0"/>
                      </a:moveTo>
                      <a:lnTo>
                        <a:pt x="1352" y="52"/>
                      </a:lnTo>
                      <a:lnTo>
                        <a:pt x="1378" y="104"/>
                      </a:lnTo>
                      <a:lnTo>
                        <a:pt x="1352" y="156"/>
                      </a:lnTo>
                      <a:lnTo>
                        <a:pt x="1326" y="182"/>
                      </a:lnTo>
                      <a:lnTo>
                        <a:pt x="1196" y="235"/>
                      </a:lnTo>
                      <a:lnTo>
                        <a:pt x="988" y="260"/>
                      </a:lnTo>
                      <a:lnTo>
                        <a:pt x="754" y="286"/>
                      </a:lnTo>
                      <a:lnTo>
                        <a:pt x="520" y="260"/>
                      </a:lnTo>
                      <a:lnTo>
                        <a:pt x="312" y="235"/>
                      </a:lnTo>
                      <a:lnTo>
                        <a:pt x="182" y="182"/>
                      </a:lnTo>
                      <a:lnTo>
                        <a:pt x="156" y="156"/>
                      </a:lnTo>
                      <a:lnTo>
                        <a:pt x="130" y="104"/>
                      </a:lnTo>
                      <a:lnTo>
                        <a:pt x="156" y="52"/>
                      </a:lnTo>
                      <a:lnTo>
                        <a:pt x="260" y="0"/>
                      </a:lnTo>
                      <a:lnTo>
                        <a:pt x="78" y="78"/>
                      </a:lnTo>
                      <a:lnTo>
                        <a:pt x="26" y="130"/>
                      </a:lnTo>
                      <a:lnTo>
                        <a:pt x="0" y="182"/>
                      </a:lnTo>
                      <a:lnTo>
                        <a:pt x="26" y="235"/>
                      </a:lnTo>
                      <a:lnTo>
                        <a:pt x="52" y="260"/>
                      </a:lnTo>
                      <a:lnTo>
                        <a:pt x="234" y="338"/>
                      </a:lnTo>
                      <a:lnTo>
                        <a:pt x="468" y="390"/>
                      </a:lnTo>
                      <a:lnTo>
                        <a:pt x="754" y="416"/>
                      </a:lnTo>
                      <a:lnTo>
                        <a:pt x="1040" y="390"/>
                      </a:lnTo>
                      <a:lnTo>
                        <a:pt x="1300" y="338"/>
                      </a:lnTo>
                      <a:lnTo>
                        <a:pt x="1456" y="260"/>
                      </a:lnTo>
                      <a:lnTo>
                        <a:pt x="1508" y="235"/>
                      </a:lnTo>
                      <a:lnTo>
                        <a:pt x="1508" y="182"/>
                      </a:lnTo>
                      <a:lnTo>
                        <a:pt x="1482" y="130"/>
                      </a:lnTo>
                      <a:lnTo>
                        <a:pt x="1430" y="78"/>
                      </a:lnTo>
                      <a:lnTo>
                        <a:pt x="1352" y="52"/>
                      </a:lnTo>
                      <a:lnTo>
                        <a:pt x="1248"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0" name="Freeform 151"/>
                <p:cNvSpPr>
                  <a:spLocks/>
                </p:cNvSpPr>
                <p:nvPr/>
              </p:nvSpPr>
              <p:spPr bwMode="auto">
                <a:xfrm>
                  <a:off x="10299700" y="4400550"/>
                  <a:ext cx="38100" cy="41275"/>
                </a:xfrm>
                <a:custGeom>
                  <a:avLst/>
                  <a:gdLst/>
                  <a:ahLst/>
                  <a:cxnLst>
                    <a:cxn ang="0">
                      <a:pos x="312" y="156"/>
                    </a:cxn>
                    <a:cxn ang="0">
                      <a:pos x="312" y="234"/>
                    </a:cxn>
                    <a:cxn ang="0">
                      <a:pos x="260" y="286"/>
                    </a:cxn>
                    <a:cxn ang="0">
                      <a:pos x="234" y="312"/>
                    </a:cxn>
                    <a:cxn ang="0">
                      <a:pos x="156" y="338"/>
                    </a:cxn>
                    <a:cxn ang="0">
                      <a:pos x="104" y="312"/>
                    </a:cxn>
                    <a:cxn ang="0">
                      <a:pos x="52" y="286"/>
                    </a:cxn>
                    <a:cxn ang="0">
                      <a:pos x="0" y="234"/>
                    </a:cxn>
                    <a:cxn ang="0">
                      <a:pos x="0" y="156"/>
                    </a:cxn>
                    <a:cxn ang="0">
                      <a:pos x="0" y="104"/>
                    </a:cxn>
                    <a:cxn ang="0">
                      <a:pos x="52" y="52"/>
                    </a:cxn>
                    <a:cxn ang="0">
                      <a:pos x="104" y="26"/>
                    </a:cxn>
                    <a:cxn ang="0">
                      <a:pos x="156" y="0"/>
                    </a:cxn>
                    <a:cxn ang="0">
                      <a:pos x="234" y="26"/>
                    </a:cxn>
                    <a:cxn ang="0">
                      <a:pos x="260" y="52"/>
                    </a:cxn>
                    <a:cxn ang="0">
                      <a:pos x="312" y="104"/>
                    </a:cxn>
                    <a:cxn ang="0">
                      <a:pos x="312" y="156"/>
                    </a:cxn>
                  </a:cxnLst>
                  <a:rect l="0" t="0" r="r" b="b"/>
                  <a:pathLst>
                    <a:path w="312" h="338">
                      <a:moveTo>
                        <a:pt x="312" y="156"/>
                      </a:moveTo>
                      <a:lnTo>
                        <a:pt x="312" y="234"/>
                      </a:lnTo>
                      <a:lnTo>
                        <a:pt x="260" y="286"/>
                      </a:lnTo>
                      <a:lnTo>
                        <a:pt x="234" y="312"/>
                      </a:lnTo>
                      <a:lnTo>
                        <a:pt x="156" y="338"/>
                      </a:lnTo>
                      <a:lnTo>
                        <a:pt x="104" y="312"/>
                      </a:lnTo>
                      <a:lnTo>
                        <a:pt x="52" y="286"/>
                      </a:lnTo>
                      <a:lnTo>
                        <a:pt x="0" y="234"/>
                      </a:lnTo>
                      <a:lnTo>
                        <a:pt x="0" y="156"/>
                      </a:lnTo>
                      <a:lnTo>
                        <a:pt x="0" y="104"/>
                      </a:lnTo>
                      <a:lnTo>
                        <a:pt x="52" y="52"/>
                      </a:lnTo>
                      <a:lnTo>
                        <a:pt x="104" y="26"/>
                      </a:lnTo>
                      <a:lnTo>
                        <a:pt x="156" y="0"/>
                      </a:lnTo>
                      <a:lnTo>
                        <a:pt x="234" y="26"/>
                      </a:lnTo>
                      <a:lnTo>
                        <a:pt x="260" y="52"/>
                      </a:lnTo>
                      <a:lnTo>
                        <a:pt x="312" y="104"/>
                      </a:lnTo>
                      <a:lnTo>
                        <a:pt x="312" y="156"/>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1" name="Freeform 152"/>
                <p:cNvSpPr>
                  <a:spLocks/>
                </p:cNvSpPr>
                <p:nvPr/>
              </p:nvSpPr>
              <p:spPr bwMode="auto">
                <a:xfrm>
                  <a:off x="10267950" y="4445000"/>
                  <a:ext cx="101600" cy="238125"/>
                </a:xfrm>
                <a:custGeom>
                  <a:avLst/>
                  <a:gdLst/>
                  <a:ahLst/>
                  <a:cxnLst>
                    <a:cxn ang="0">
                      <a:pos x="832" y="859"/>
                    </a:cxn>
                    <a:cxn ang="0">
                      <a:pos x="780" y="235"/>
                    </a:cxn>
                    <a:cxn ang="0">
                      <a:pos x="780" y="209"/>
                    </a:cxn>
                    <a:cxn ang="0">
                      <a:pos x="754" y="183"/>
                    </a:cxn>
                    <a:cxn ang="0">
                      <a:pos x="728" y="157"/>
                    </a:cxn>
                    <a:cxn ang="0">
                      <a:pos x="624" y="105"/>
                    </a:cxn>
                    <a:cxn ang="0">
                      <a:pos x="520" y="27"/>
                    </a:cxn>
                    <a:cxn ang="0">
                      <a:pos x="520" y="0"/>
                    </a:cxn>
                    <a:cxn ang="0">
                      <a:pos x="494" y="0"/>
                    </a:cxn>
                    <a:cxn ang="0">
                      <a:pos x="468" y="0"/>
                    </a:cxn>
                    <a:cxn ang="0">
                      <a:pos x="468" y="53"/>
                    </a:cxn>
                    <a:cxn ang="0">
                      <a:pos x="442" y="79"/>
                    </a:cxn>
                    <a:cxn ang="0">
                      <a:pos x="442" y="105"/>
                    </a:cxn>
                    <a:cxn ang="0">
                      <a:pos x="468" y="339"/>
                    </a:cxn>
                    <a:cxn ang="0">
                      <a:pos x="442" y="469"/>
                    </a:cxn>
                    <a:cxn ang="0">
                      <a:pos x="416" y="547"/>
                    </a:cxn>
                    <a:cxn ang="0">
                      <a:pos x="390" y="469"/>
                    </a:cxn>
                    <a:cxn ang="0">
                      <a:pos x="364" y="339"/>
                    </a:cxn>
                    <a:cxn ang="0">
                      <a:pos x="390" y="105"/>
                    </a:cxn>
                    <a:cxn ang="0">
                      <a:pos x="390" y="79"/>
                    </a:cxn>
                    <a:cxn ang="0">
                      <a:pos x="364" y="53"/>
                    </a:cxn>
                    <a:cxn ang="0">
                      <a:pos x="390" y="0"/>
                    </a:cxn>
                    <a:cxn ang="0">
                      <a:pos x="338" y="0"/>
                    </a:cxn>
                    <a:cxn ang="0">
                      <a:pos x="312" y="0"/>
                    </a:cxn>
                    <a:cxn ang="0">
                      <a:pos x="312" y="27"/>
                    </a:cxn>
                    <a:cxn ang="0">
                      <a:pos x="208" y="105"/>
                    </a:cxn>
                    <a:cxn ang="0">
                      <a:pos x="104" y="157"/>
                    </a:cxn>
                    <a:cxn ang="0">
                      <a:pos x="78" y="183"/>
                    </a:cxn>
                    <a:cxn ang="0">
                      <a:pos x="52" y="209"/>
                    </a:cxn>
                    <a:cxn ang="0">
                      <a:pos x="52" y="235"/>
                    </a:cxn>
                    <a:cxn ang="0">
                      <a:pos x="0" y="859"/>
                    </a:cxn>
                    <a:cxn ang="0">
                      <a:pos x="0" y="937"/>
                    </a:cxn>
                    <a:cxn ang="0">
                      <a:pos x="52" y="989"/>
                    </a:cxn>
                    <a:cxn ang="0">
                      <a:pos x="130" y="963"/>
                    </a:cxn>
                    <a:cxn ang="0">
                      <a:pos x="156" y="937"/>
                    </a:cxn>
                    <a:cxn ang="0">
                      <a:pos x="182" y="937"/>
                    </a:cxn>
                    <a:cxn ang="0">
                      <a:pos x="182" y="1743"/>
                    </a:cxn>
                    <a:cxn ang="0">
                      <a:pos x="182" y="1821"/>
                    </a:cxn>
                    <a:cxn ang="0">
                      <a:pos x="208" y="1873"/>
                    </a:cxn>
                    <a:cxn ang="0">
                      <a:pos x="234" y="1925"/>
                    </a:cxn>
                    <a:cxn ang="0">
                      <a:pos x="286" y="1951"/>
                    </a:cxn>
                    <a:cxn ang="0">
                      <a:pos x="338" y="1951"/>
                    </a:cxn>
                    <a:cxn ang="0">
                      <a:pos x="364" y="1925"/>
                    </a:cxn>
                    <a:cxn ang="0">
                      <a:pos x="390" y="1899"/>
                    </a:cxn>
                    <a:cxn ang="0">
                      <a:pos x="416" y="1847"/>
                    </a:cxn>
                    <a:cxn ang="0">
                      <a:pos x="442" y="1899"/>
                    </a:cxn>
                    <a:cxn ang="0">
                      <a:pos x="468" y="1925"/>
                    </a:cxn>
                    <a:cxn ang="0">
                      <a:pos x="520" y="1951"/>
                    </a:cxn>
                    <a:cxn ang="0">
                      <a:pos x="546" y="1951"/>
                    </a:cxn>
                    <a:cxn ang="0">
                      <a:pos x="598" y="1925"/>
                    </a:cxn>
                    <a:cxn ang="0">
                      <a:pos x="624" y="1873"/>
                    </a:cxn>
                    <a:cxn ang="0">
                      <a:pos x="650" y="1821"/>
                    </a:cxn>
                    <a:cxn ang="0">
                      <a:pos x="650" y="1743"/>
                    </a:cxn>
                    <a:cxn ang="0">
                      <a:pos x="676" y="937"/>
                    </a:cxn>
                    <a:cxn ang="0">
                      <a:pos x="728" y="963"/>
                    </a:cxn>
                    <a:cxn ang="0">
                      <a:pos x="780" y="989"/>
                    </a:cxn>
                    <a:cxn ang="0">
                      <a:pos x="832" y="937"/>
                    </a:cxn>
                    <a:cxn ang="0">
                      <a:pos x="832" y="859"/>
                    </a:cxn>
                  </a:cxnLst>
                  <a:rect l="0" t="0" r="r" b="b"/>
                  <a:pathLst>
                    <a:path w="832" h="1951">
                      <a:moveTo>
                        <a:pt x="832" y="859"/>
                      </a:moveTo>
                      <a:lnTo>
                        <a:pt x="780" y="235"/>
                      </a:lnTo>
                      <a:lnTo>
                        <a:pt x="780" y="209"/>
                      </a:lnTo>
                      <a:lnTo>
                        <a:pt x="754" y="183"/>
                      </a:lnTo>
                      <a:lnTo>
                        <a:pt x="728" y="157"/>
                      </a:lnTo>
                      <a:lnTo>
                        <a:pt x="624" y="105"/>
                      </a:lnTo>
                      <a:lnTo>
                        <a:pt x="520" y="27"/>
                      </a:lnTo>
                      <a:lnTo>
                        <a:pt x="520" y="0"/>
                      </a:lnTo>
                      <a:lnTo>
                        <a:pt x="494" y="0"/>
                      </a:lnTo>
                      <a:lnTo>
                        <a:pt x="468" y="0"/>
                      </a:lnTo>
                      <a:lnTo>
                        <a:pt x="468" y="53"/>
                      </a:lnTo>
                      <a:lnTo>
                        <a:pt x="442" y="79"/>
                      </a:lnTo>
                      <a:lnTo>
                        <a:pt x="442" y="105"/>
                      </a:lnTo>
                      <a:lnTo>
                        <a:pt x="468" y="339"/>
                      </a:lnTo>
                      <a:lnTo>
                        <a:pt x="442" y="469"/>
                      </a:lnTo>
                      <a:lnTo>
                        <a:pt x="416" y="547"/>
                      </a:lnTo>
                      <a:lnTo>
                        <a:pt x="390" y="469"/>
                      </a:lnTo>
                      <a:lnTo>
                        <a:pt x="364" y="339"/>
                      </a:lnTo>
                      <a:lnTo>
                        <a:pt x="390" y="105"/>
                      </a:lnTo>
                      <a:lnTo>
                        <a:pt x="390" y="79"/>
                      </a:lnTo>
                      <a:lnTo>
                        <a:pt x="364" y="53"/>
                      </a:lnTo>
                      <a:lnTo>
                        <a:pt x="390" y="0"/>
                      </a:lnTo>
                      <a:lnTo>
                        <a:pt x="338" y="0"/>
                      </a:lnTo>
                      <a:lnTo>
                        <a:pt x="312" y="0"/>
                      </a:lnTo>
                      <a:lnTo>
                        <a:pt x="312" y="27"/>
                      </a:lnTo>
                      <a:lnTo>
                        <a:pt x="208" y="105"/>
                      </a:lnTo>
                      <a:lnTo>
                        <a:pt x="104" y="157"/>
                      </a:lnTo>
                      <a:lnTo>
                        <a:pt x="78" y="183"/>
                      </a:lnTo>
                      <a:lnTo>
                        <a:pt x="52" y="209"/>
                      </a:lnTo>
                      <a:lnTo>
                        <a:pt x="52" y="235"/>
                      </a:lnTo>
                      <a:lnTo>
                        <a:pt x="0" y="859"/>
                      </a:lnTo>
                      <a:lnTo>
                        <a:pt x="0" y="937"/>
                      </a:lnTo>
                      <a:lnTo>
                        <a:pt x="52" y="989"/>
                      </a:lnTo>
                      <a:lnTo>
                        <a:pt x="130" y="963"/>
                      </a:lnTo>
                      <a:lnTo>
                        <a:pt x="156" y="937"/>
                      </a:lnTo>
                      <a:lnTo>
                        <a:pt x="182" y="937"/>
                      </a:lnTo>
                      <a:lnTo>
                        <a:pt x="182" y="1743"/>
                      </a:lnTo>
                      <a:lnTo>
                        <a:pt x="182" y="1821"/>
                      </a:lnTo>
                      <a:lnTo>
                        <a:pt x="208" y="1873"/>
                      </a:lnTo>
                      <a:lnTo>
                        <a:pt x="234" y="1925"/>
                      </a:lnTo>
                      <a:lnTo>
                        <a:pt x="286" y="1951"/>
                      </a:lnTo>
                      <a:lnTo>
                        <a:pt x="338" y="1951"/>
                      </a:lnTo>
                      <a:lnTo>
                        <a:pt x="364" y="1925"/>
                      </a:lnTo>
                      <a:lnTo>
                        <a:pt x="390" y="1899"/>
                      </a:lnTo>
                      <a:lnTo>
                        <a:pt x="416" y="1847"/>
                      </a:lnTo>
                      <a:lnTo>
                        <a:pt x="442" y="1899"/>
                      </a:lnTo>
                      <a:lnTo>
                        <a:pt x="468" y="1925"/>
                      </a:lnTo>
                      <a:lnTo>
                        <a:pt x="520" y="1951"/>
                      </a:lnTo>
                      <a:lnTo>
                        <a:pt x="546" y="1951"/>
                      </a:lnTo>
                      <a:lnTo>
                        <a:pt x="598" y="1925"/>
                      </a:lnTo>
                      <a:lnTo>
                        <a:pt x="624" y="1873"/>
                      </a:lnTo>
                      <a:lnTo>
                        <a:pt x="650" y="1821"/>
                      </a:lnTo>
                      <a:lnTo>
                        <a:pt x="650" y="1743"/>
                      </a:lnTo>
                      <a:lnTo>
                        <a:pt x="676" y="937"/>
                      </a:lnTo>
                      <a:lnTo>
                        <a:pt x="728" y="963"/>
                      </a:lnTo>
                      <a:lnTo>
                        <a:pt x="780" y="989"/>
                      </a:lnTo>
                      <a:lnTo>
                        <a:pt x="832" y="937"/>
                      </a:lnTo>
                      <a:lnTo>
                        <a:pt x="832" y="859"/>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2" name="Freeform 153"/>
                <p:cNvSpPr>
                  <a:spLocks/>
                </p:cNvSpPr>
                <p:nvPr/>
              </p:nvSpPr>
              <p:spPr bwMode="auto">
                <a:xfrm>
                  <a:off x="10223500" y="4664075"/>
                  <a:ext cx="190500" cy="50800"/>
                </a:xfrm>
                <a:custGeom>
                  <a:avLst/>
                  <a:gdLst/>
                  <a:ahLst/>
                  <a:cxnLst>
                    <a:cxn ang="0">
                      <a:pos x="1300" y="0"/>
                    </a:cxn>
                    <a:cxn ang="0">
                      <a:pos x="1404" y="52"/>
                    </a:cxn>
                    <a:cxn ang="0">
                      <a:pos x="1430" y="78"/>
                    </a:cxn>
                    <a:cxn ang="0">
                      <a:pos x="1430" y="104"/>
                    </a:cxn>
                    <a:cxn ang="0">
                      <a:pos x="1404" y="130"/>
                    </a:cxn>
                    <a:cxn ang="0">
                      <a:pos x="1378" y="182"/>
                    </a:cxn>
                    <a:cxn ang="0">
                      <a:pos x="1247" y="234"/>
                    </a:cxn>
                    <a:cxn ang="0">
                      <a:pos x="1040" y="260"/>
                    </a:cxn>
                    <a:cxn ang="0">
                      <a:pos x="780" y="286"/>
                    </a:cxn>
                    <a:cxn ang="0">
                      <a:pos x="520" y="260"/>
                    </a:cxn>
                    <a:cxn ang="0">
                      <a:pos x="312" y="234"/>
                    </a:cxn>
                    <a:cxn ang="0">
                      <a:pos x="182" y="182"/>
                    </a:cxn>
                    <a:cxn ang="0">
                      <a:pos x="156" y="130"/>
                    </a:cxn>
                    <a:cxn ang="0">
                      <a:pos x="130" y="104"/>
                    </a:cxn>
                    <a:cxn ang="0">
                      <a:pos x="156" y="52"/>
                    </a:cxn>
                    <a:cxn ang="0">
                      <a:pos x="260" y="0"/>
                    </a:cxn>
                    <a:cxn ang="0">
                      <a:pos x="156" y="26"/>
                    </a:cxn>
                    <a:cxn ang="0">
                      <a:pos x="52" y="78"/>
                    </a:cxn>
                    <a:cxn ang="0">
                      <a:pos x="0" y="130"/>
                    </a:cxn>
                    <a:cxn ang="0">
                      <a:pos x="0" y="182"/>
                    </a:cxn>
                    <a:cxn ang="0">
                      <a:pos x="0" y="234"/>
                    </a:cxn>
                    <a:cxn ang="0">
                      <a:pos x="52" y="260"/>
                    </a:cxn>
                    <a:cxn ang="0">
                      <a:pos x="234" y="338"/>
                    </a:cxn>
                    <a:cxn ang="0">
                      <a:pos x="468" y="390"/>
                    </a:cxn>
                    <a:cxn ang="0">
                      <a:pos x="780" y="416"/>
                    </a:cxn>
                    <a:cxn ang="0">
                      <a:pos x="1092" y="390"/>
                    </a:cxn>
                    <a:cxn ang="0">
                      <a:pos x="1326" y="338"/>
                    </a:cxn>
                    <a:cxn ang="0">
                      <a:pos x="1508" y="260"/>
                    </a:cxn>
                    <a:cxn ang="0">
                      <a:pos x="1560" y="234"/>
                    </a:cxn>
                    <a:cxn ang="0">
                      <a:pos x="1560" y="182"/>
                    </a:cxn>
                    <a:cxn ang="0">
                      <a:pos x="1560" y="130"/>
                    </a:cxn>
                    <a:cxn ang="0">
                      <a:pos x="1508" y="78"/>
                    </a:cxn>
                    <a:cxn ang="0">
                      <a:pos x="1404" y="26"/>
                    </a:cxn>
                    <a:cxn ang="0">
                      <a:pos x="1300" y="0"/>
                    </a:cxn>
                  </a:cxnLst>
                  <a:rect l="0" t="0" r="r" b="b"/>
                  <a:pathLst>
                    <a:path w="1560" h="416">
                      <a:moveTo>
                        <a:pt x="1300" y="0"/>
                      </a:moveTo>
                      <a:lnTo>
                        <a:pt x="1404" y="52"/>
                      </a:lnTo>
                      <a:lnTo>
                        <a:pt x="1430" y="78"/>
                      </a:lnTo>
                      <a:lnTo>
                        <a:pt x="1430" y="104"/>
                      </a:lnTo>
                      <a:lnTo>
                        <a:pt x="1404" y="130"/>
                      </a:lnTo>
                      <a:lnTo>
                        <a:pt x="1378" y="182"/>
                      </a:lnTo>
                      <a:lnTo>
                        <a:pt x="1247" y="234"/>
                      </a:lnTo>
                      <a:lnTo>
                        <a:pt x="1040" y="260"/>
                      </a:lnTo>
                      <a:lnTo>
                        <a:pt x="780" y="286"/>
                      </a:lnTo>
                      <a:lnTo>
                        <a:pt x="520" y="260"/>
                      </a:lnTo>
                      <a:lnTo>
                        <a:pt x="312" y="234"/>
                      </a:lnTo>
                      <a:lnTo>
                        <a:pt x="182" y="182"/>
                      </a:lnTo>
                      <a:lnTo>
                        <a:pt x="156" y="130"/>
                      </a:lnTo>
                      <a:lnTo>
                        <a:pt x="130" y="104"/>
                      </a:lnTo>
                      <a:lnTo>
                        <a:pt x="156" y="52"/>
                      </a:lnTo>
                      <a:lnTo>
                        <a:pt x="260" y="0"/>
                      </a:lnTo>
                      <a:lnTo>
                        <a:pt x="156" y="26"/>
                      </a:lnTo>
                      <a:lnTo>
                        <a:pt x="52" y="78"/>
                      </a:lnTo>
                      <a:lnTo>
                        <a:pt x="0" y="130"/>
                      </a:lnTo>
                      <a:lnTo>
                        <a:pt x="0" y="182"/>
                      </a:lnTo>
                      <a:lnTo>
                        <a:pt x="0" y="234"/>
                      </a:lnTo>
                      <a:lnTo>
                        <a:pt x="52" y="260"/>
                      </a:lnTo>
                      <a:lnTo>
                        <a:pt x="234" y="338"/>
                      </a:lnTo>
                      <a:lnTo>
                        <a:pt x="468" y="390"/>
                      </a:lnTo>
                      <a:lnTo>
                        <a:pt x="780" y="416"/>
                      </a:lnTo>
                      <a:lnTo>
                        <a:pt x="1092" y="390"/>
                      </a:lnTo>
                      <a:lnTo>
                        <a:pt x="1326" y="338"/>
                      </a:lnTo>
                      <a:lnTo>
                        <a:pt x="1508" y="260"/>
                      </a:lnTo>
                      <a:lnTo>
                        <a:pt x="1560" y="234"/>
                      </a:lnTo>
                      <a:lnTo>
                        <a:pt x="1560" y="182"/>
                      </a:lnTo>
                      <a:lnTo>
                        <a:pt x="1560" y="130"/>
                      </a:lnTo>
                      <a:lnTo>
                        <a:pt x="1508" y="78"/>
                      </a:lnTo>
                      <a:lnTo>
                        <a:pt x="1404" y="26"/>
                      </a:lnTo>
                      <a:lnTo>
                        <a:pt x="1300"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3" name="Freeform 154"/>
                <p:cNvSpPr>
                  <a:spLocks/>
                </p:cNvSpPr>
                <p:nvPr/>
              </p:nvSpPr>
              <p:spPr bwMode="auto">
                <a:xfrm>
                  <a:off x="9899650" y="4359275"/>
                  <a:ext cx="28575" cy="25400"/>
                </a:xfrm>
                <a:custGeom>
                  <a:avLst/>
                  <a:gdLst/>
                  <a:ahLst/>
                  <a:cxnLst>
                    <a:cxn ang="0">
                      <a:pos x="234" y="104"/>
                    </a:cxn>
                    <a:cxn ang="0">
                      <a:pos x="234" y="156"/>
                    </a:cxn>
                    <a:cxn ang="0">
                      <a:pos x="208" y="182"/>
                    </a:cxn>
                    <a:cxn ang="0">
                      <a:pos x="156" y="208"/>
                    </a:cxn>
                    <a:cxn ang="0">
                      <a:pos x="130" y="208"/>
                    </a:cxn>
                    <a:cxn ang="0">
                      <a:pos x="78" y="208"/>
                    </a:cxn>
                    <a:cxn ang="0">
                      <a:pos x="26" y="182"/>
                    </a:cxn>
                    <a:cxn ang="0">
                      <a:pos x="0" y="156"/>
                    </a:cxn>
                    <a:cxn ang="0">
                      <a:pos x="0" y="104"/>
                    </a:cxn>
                    <a:cxn ang="0">
                      <a:pos x="0" y="52"/>
                    </a:cxn>
                    <a:cxn ang="0">
                      <a:pos x="26" y="26"/>
                    </a:cxn>
                    <a:cxn ang="0">
                      <a:pos x="78" y="0"/>
                    </a:cxn>
                    <a:cxn ang="0">
                      <a:pos x="130" y="0"/>
                    </a:cxn>
                    <a:cxn ang="0">
                      <a:pos x="156" y="0"/>
                    </a:cxn>
                    <a:cxn ang="0">
                      <a:pos x="208" y="26"/>
                    </a:cxn>
                    <a:cxn ang="0">
                      <a:pos x="234" y="52"/>
                    </a:cxn>
                    <a:cxn ang="0">
                      <a:pos x="234" y="104"/>
                    </a:cxn>
                  </a:cxnLst>
                  <a:rect l="0" t="0" r="r" b="b"/>
                  <a:pathLst>
                    <a:path w="234" h="208">
                      <a:moveTo>
                        <a:pt x="234" y="104"/>
                      </a:moveTo>
                      <a:lnTo>
                        <a:pt x="234" y="156"/>
                      </a:lnTo>
                      <a:lnTo>
                        <a:pt x="208" y="182"/>
                      </a:lnTo>
                      <a:lnTo>
                        <a:pt x="156" y="208"/>
                      </a:lnTo>
                      <a:lnTo>
                        <a:pt x="130" y="208"/>
                      </a:lnTo>
                      <a:lnTo>
                        <a:pt x="78" y="208"/>
                      </a:lnTo>
                      <a:lnTo>
                        <a:pt x="26" y="182"/>
                      </a:lnTo>
                      <a:lnTo>
                        <a:pt x="0" y="156"/>
                      </a:lnTo>
                      <a:lnTo>
                        <a:pt x="0" y="104"/>
                      </a:lnTo>
                      <a:lnTo>
                        <a:pt x="0" y="52"/>
                      </a:lnTo>
                      <a:lnTo>
                        <a:pt x="26" y="26"/>
                      </a:lnTo>
                      <a:lnTo>
                        <a:pt x="78" y="0"/>
                      </a:lnTo>
                      <a:lnTo>
                        <a:pt x="130" y="0"/>
                      </a:lnTo>
                      <a:lnTo>
                        <a:pt x="156" y="0"/>
                      </a:lnTo>
                      <a:lnTo>
                        <a:pt x="208" y="26"/>
                      </a:lnTo>
                      <a:lnTo>
                        <a:pt x="234" y="52"/>
                      </a:lnTo>
                      <a:lnTo>
                        <a:pt x="234" y="104"/>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4" name="Freeform 155"/>
                <p:cNvSpPr>
                  <a:spLocks/>
                </p:cNvSpPr>
                <p:nvPr/>
              </p:nvSpPr>
              <p:spPr bwMode="auto">
                <a:xfrm>
                  <a:off x="9877425" y="4387850"/>
                  <a:ext cx="73025" cy="165100"/>
                </a:xfrm>
                <a:custGeom>
                  <a:avLst/>
                  <a:gdLst/>
                  <a:ahLst/>
                  <a:cxnLst>
                    <a:cxn ang="0">
                      <a:pos x="598" y="598"/>
                    </a:cxn>
                    <a:cxn ang="0">
                      <a:pos x="546" y="156"/>
                    </a:cxn>
                    <a:cxn ang="0">
                      <a:pos x="519" y="104"/>
                    </a:cxn>
                    <a:cxn ang="0">
                      <a:pos x="442" y="78"/>
                    </a:cxn>
                    <a:cxn ang="0">
                      <a:pos x="364" y="26"/>
                    </a:cxn>
                    <a:cxn ang="0">
                      <a:pos x="364" y="0"/>
                    </a:cxn>
                    <a:cxn ang="0">
                      <a:pos x="338" y="0"/>
                    </a:cxn>
                    <a:cxn ang="0">
                      <a:pos x="312" y="78"/>
                    </a:cxn>
                    <a:cxn ang="0">
                      <a:pos x="338" y="234"/>
                    </a:cxn>
                    <a:cxn ang="0">
                      <a:pos x="312" y="390"/>
                    </a:cxn>
                    <a:cxn ang="0">
                      <a:pos x="260" y="234"/>
                    </a:cxn>
                    <a:cxn ang="0">
                      <a:pos x="286" y="78"/>
                    </a:cxn>
                    <a:cxn ang="0">
                      <a:pos x="286" y="0"/>
                    </a:cxn>
                    <a:cxn ang="0">
                      <a:pos x="234" y="0"/>
                    </a:cxn>
                    <a:cxn ang="0">
                      <a:pos x="234" y="26"/>
                    </a:cxn>
                    <a:cxn ang="0">
                      <a:pos x="156" y="78"/>
                    </a:cxn>
                    <a:cxn ang="0">
                      <a:pos x="78" y="104"/>
                    </a:cxn>
                    <a:cxn ang="0">
                      <a:pos x="52" y="156"/>
                    </a:cxn>
                    <a:cxn ang="0">
                      <a:pos x="0" y="598"/>
                    </a:cxn>
                    <a:cxn ang="0">
                      <a:pos x="26" y="650"/>
                    </a:cxn>
                    <a:cxn ang="0">
                      <a:pos x="52" y="676"/>
                    </a:cxn>
                    <a:cxn ang="0">
                      <a:pos x="78" y="676"/>
                    </a:cxn>
                    <a:cxn ang="0">
                      <a:pos x="130" y="650"/>
                    </a:cxn>
                    <a:cxn ang="0">
                      <a:pos x="130" y="1222"/>
                    </a:cxn>
                    <a:cxn ang="0">
                      <a:pos x="156" y="1326"/>
                    </a:cxn>
                    <a:cxn ang="0">
                      <a:pos x="208" y="1352"/>
                    </a:cxn>
                    <a:cxn ang="0">
                      <a:pos x="260" y="1352"/>
                    </a:cxn>
                    <a:cxn ang="0">
                      <a:pos x="286" y="1300"/>
                    </a:cxn>
                    <a:cxn ang="0">
                      <a:pos x="312" y="1300"/>
                    </a:cxn>
                    <a:cxn ang="0">
                      <a:pos x="338" y="1352"/>
                    </a:cxn>
                    <a:cxn ang="0">
                      <a:pos x="390" y="1352"/>
                    </a:cxn>
                    <a:cxn ang="0">
                      <a:pos x="442" y="1326"/>
                    </a:cxn>
                    <a:cxn ang="0">
                      <a:pos x="468" y="1222"/>
                    </a:cxn>
                    <a:cxn ang="0">
                      <a:pos x="468" y="650"/>
                    </a:cxn>
                    <a:cxn ang="0">
                      <a:pos x="519" y="676"/>
                    </a:cxn>
                    <a:cxn ang="0">
                      <a:pos x="546" y="676"/>
                    </a:cxn>
                    <a:cxn ang="0">
                      <a:pos x="572" y="650"/>
                    </a:cxn>
                    <a:cxn ang="0">
                      <a:pos x="598" y="598"/>
                    </a:cxn>
                  </a:cxnLst>
                  <a:rect l="0" t="0" r="r" b="b"/>
                  <a:pathLst>
                    <a:path w="598" h="1352">
                      <a:moveTo>
                        <a:pt x="598" y="598"/>
                      </a:moveTo>
                      <a:lnTo>
                        <a:pt x="546" y="156"/>
                      </a:lnTo>
                      <a:lnTo>
                        <a:pt x="519" y="104"/>
                      </a:lnTo>
                      <a:lnTo>
                        <a:pt x="442" y="78"/>
                      </a:lnTo>
                      <a:lnTo>
                        <a:pt x="364" y="26"/>
                      </a:lnTo>
                      <a:lnTo>
                        <a:pt x="364" y="0"/>
                      </a:lnTo>
                      <a:lnTo>
                        <a:pt x="338" y="0"/>
                      </a:lnTo>
                      <a:lnTo>
                        <a:pt x="312" y="78"/>
                      </a:lnTo>
                      <a:lnTo>
                        <a:pt x="338" y="234"/>
                      </a:lnTo>
                      <a:lnTo>
                        <a:pt x="312" y="390"/>
                      </a:lnTo>
                      <a:lnTo>
                        <a:pt x="260" y="234"/>
                      </a:lnTo>
                      <a:lnTo>
                        <a:pt x="286" y="78"/>
                      </a:lnTo>
                      <a:lnTo>
                        <a:pt x="286" y="0"/>
                      </a:lnTo>
                      <a:lnTo>
                        <a:pt x="234" y="0"/>
                      </a:lnTo>
                      <a:lnTo>
                        <a:pt x="234" y="26"/>
                      </a:lnTo>
                      <a:lnTo>
                        <a:pt x="156" y="78"/>
                      </a:lnTo>
                      <a:lnTo>
                        <a:pt x="78" y="104"/>
                      </a:lnTo>
                      <a:lnTo>
                        <a:pt x="52" y="156"/>
                      </a:lnTo>
                      <a:lnTo>
                        <a:pt x="0" y="598"/>
                      </a:lnTo>
                      <a:lnTo>
                        <a:pt x="26" y="650"/>
                      </a:lnTo>
                      <a:lnTo>
                        <a:pt x="52" y="676"/>
                      </a:lnTo>
                      <a:lnTo>
                        <a:pt x="78" y="676"/>
                      </a:lnTo>
                      <a:lnTo>
                        <a:pt x="130" y="650"/>
                      </a:lnTo>
                      <a:lnTo>
                        <a:pt x="130" y="1222"/>
                      </a:lnTo>
                      <a:lnTo>
                        <a:pt x="156" y="1326"/>
                      </a:lnTo>
                      <a:lnTo>
                        <a:pt x="208" y="1352"/>
                      </a:lnTo>
                      <a:lnTo>
                        <a:pt x="260" y="1352"/>
                      </a:lnTo>
                      <a:lnTo>
                        <a:pt x="286" y="1300"/>
                      </a:lnTo>
                      <a:lnTo>
                        <a:pt x="312" y="1300"/>
                      </a:lnTo>
                      <a:lnTo>
                        <a:pt x="338" y="1352"/>
                      </a:lnTo>
                      <a:lnTo>
                        <a:pt x="390" y="1352"/>
                      </a:lnTo>
                      <a:lnTo>
                        <a:pt x="442" y="1326"/>
                      </a:lnTo>
                      <a:lnTo>
                        <a:pt x="468" y="1222"/>
                      </a:lnTo>
                      <a:lnTo>
                        <a:pt x="468" y="650"/>
                      </a:lnTo>
                      <a:lnTo>
                        <a:pt x="519" y="676"/>
                      </a:lnTo>
                      <a:lnTo>
                        <a:pt x="546" y="676"/>
                      </a:lnTo>
                      <a:lnTo>
                        <a:pt x="572" y="650"/>
                      </a:lnTo>
                      <a:lnTo>
                        <a:pt x="598" y="59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5" name="Freeform 156"/>
                <p:cNvSpPr>
                  <a:spLocks/>
                </p:cNvSpPr>
                <p:nvPr/>
              </p:nvSpPr>
              <p:spPr bwMode="auto">
                <a:xfrm>
                  <a:off x="9845675" y="4540250"/>
                  <a:ext cx="136525" cy="34925"/>
                </a:xfrm>
                <a:custGeom>
                  <a:avLst/>
                  <a:gdLst/>
                  <a:ahLst/>
                  <a:cxnLst>
                    <a:cxn ang="0">
                      <a:pos x="910" y="0"/>
                    </a:cxn>
                    <a:cxn ang="0">
                      <a:pos x="988" y="26"/>
                    </a:cxn>
                    <a:cxn ang="0">
                      <a:pos x="1014" y="78"/>
                    </a:cxn>
                    <a:cxn ang="0">
                      <a:pos x="962" y="130"/>
                    </a:cxn>
                    <a:cxn ang="0">
                      <a:pos x="884" y="156"/>
                    </a:cxn>
                    <a:cxn ang="0">
                      <a:pos x="728" y="182"/>
                    </a:cxn>
                    <a:cxn ang="0">
                      <a:pos x="546" y="208"/>
                    </a:cxn>
                    <a:cxn ang="0">
                      <a:pos x="390" y="182"/>
                    </a:cxn>
                    <a:cxn ang="0">
                      <a:pos x="234" y="156"/>
                    </a:cxn>
                    <a:cxn ang="0">
                      <a:pos x="130" y="130"/>
                    </a:cxn>
                    <a:cxn ang="0">
                      <a:pos x="104" y="78"/>
                    </a:cxn>
                    <a:cxn ang="0">
                      <a:pos x="130" y="26"/>
                    </a:cxn>
                    <a:cxn ang="0">
                      <a:pos x="182" y="0"/>
                    </a:cxn>
                    <a:cxn ang="0">
                      <a:pos x="52" y="52"/>
                    </a:cxn>
                    <a:cxn ang="0">
                      <a:pos x="26" y="104"/>
                    </a:cxn>
                    <a:cxn ang="0">
                      <a:pos x="0" y="130"/>
                    </a:cxn>
                    <a:cxn ang="0">
                      <a:pos x="26" y="156"/>
                    </a:cxn>
                    <a:cxn ang="0">
                      <a:pos x="52" y="182"/>
                    </a:cxn>
                    <a:cxn ang="0">
                      <a:pos x="182" y="260"/>
                    </a:cxn>
                    <a:cxn ang="0">
                      <a:pos x="338" y="286"/>
                    </a:cxn>
                    <a:cxn ang="0">
                      <a:pos x="572" y="286"/>
                    </a:cxn>
                    <a:cxn ang="0">
                      <a:pos x="779" y="286"/>
                    </a:cxn>
                    <a:cxn ang="0">
                      <a:pos x="936" y="260"/>
                    </a:cxn>
                    <a:cxn ang="0">
                      <a:pos x="1066" y="182"/>
                    </a:cxn>
                    <a:cxn ang="0">
                      <a:pos x="1092" y="156"/>
                    </a:cxn>
                    <a:cxn ang="0">
                      <a:pos x="1118" y="130"/>
                    </a:cxn>
                    <a:cxn ang="0">
                      <a:pos x="1092" y="78"/>
                    </a:cxn>
                    <a:cxn ang="0">
                      <a:pos x="1066" y="52"/>
                    </a:cxn>
                    <a:cxn ang="0">
                      <a:pos x="910" y="0"/>
                    </a:cxn>
                  </a:cxnLst>
                  <a:rect l="0" t="0" r="r" b="b"/>
                  <a:pathLst>
                    <a:path w="1118" h="286">
                      <a:moveTo>
                        <a:pt x="910" y="0"/>
                      </a:moveTo>
                      <a:lnTo>
                        <a:pt x="988" y="26"/>
                      </a:lnTo>
                      <a:lnTo>
                        <a:pt x="1014" y="78"/>
                      </a:lnTo>
                      <a:lnTo>
                        <a:pt x="962" y="130"/>
                      </a:lnTo>
                      <a:lnTo>
                        <a:pt x="884" y="156"/>
                      </a:lnTo>
                      <a:lnTo>
                        <a:pt x="728" y="182"/>
                      </a:lnTo>
                      <a:lnTo>
                        <a:pt x="546" y="208"/>
                      </a:lnTo>
                      <a:lnTo>
                        <a:pt x="390" y="182"/>
                      </a:lnTo>
                      <a:lnTo>
                        <a:pt x="234" y="156"/>
                      </a:lnTo>
                      <a:lnTo>
                        <a:pt x="130" y="130"/>
                      </a:lnTo>
                      <a:lnTo>
                        <a:pt x="104" y="78"/>
                      </a:lnTo>
                      <a:lnTo>
                        <a:pt x="130" y="26"/>
                      </a:lnTo>
                      <a:lnTo>
                        <a:pt x="182" y="0"/>
                      </a:lnTo>
                      <a:lnTo>
                        <a:pt x="52" y="52"/>
                      </a:lnTo>
                      <a:lnTo>
                        <a:pt x="26" y="104"/>
                      </a:lnTo>
                      <a:lnTo>
                        <a:pt x="0" y="130"/>
                      </a:lnTo>
                      <a:lnTo>
                        <a:pt x="26" y="156"/>
                      </a:lnTo>
                      <a:lnTo>
                        <a:pt x="52" y="182"/>
                      </a:lnTo>
                      <a:lnTo>
                        <a:pt x="182" y="260"/>
                      </a:lnTo>
                      <a:lnTo>
                        <a:pt x="338" y="286"/>
                      </a:lnTo>
                      <a:lnTo>
                        <a:pt x="572" y="286"/>
                      </a:lnTo>
                      <a:lnTo>
                        <a:pt x="779" y="286"/>
                      </a:lnTo>
                      <a:lnTo>
                        <a:pt x="936" y="260"/>
                      </a:lnTo>
                      <a:lnTo>
                        <a:pt x="1066" y="182"/>
                      </a:lnTo>
                      <a:lnTo>
                        <a:pt x="1092" y="156"/>
                      </a:lnTo>
                      <a:lnTo>
                        <a:pt x="1118" y="130"/>
                      </a:lnTo>
                      <a:lnTo>
                        <a:pt x="1092" y="78"/>
                      </a:lnTo>
                      <a:lnTo>
                        <a:pt x="1066" y="52"/>
                      </a:lnTo>
                      <a:lnTo>
                        <a:pt x="910"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6" name="Freeform 157"/>
                <p:cNvSpPr>
                  <a:spLocks/>
                </p:cNvSpPr>
                <p:nvPr/>
              </p:nvSpPr>
              <p:spPr bwMode="auto">
                <a:xfrm>
                  <a:off x="8982075" y="4365625"/>
                  <a:ext cx="82550" cy="82550"/>
                </a:xfrm>
                <a:custGeom>
                  <a:avLst/>
                  <a:gdLst/>
                  <a:ahLst/>
                  <a:cxnLst>
                    <a:cxn ang="0">
                      <a:pos x="676" y="338"/>
                    </a:cxn>
                    <a:cxn ang="0">
                      <a:pos x="650" y="468"/>
                    </a:cxn>
                    <a:cxn ang="0">
                      <a:pos x="572" y="598"/>
                    </a:cxn>
                    <a:cxn ang="0">
                      <a:pos x="468" y="649"/>
                    </a:cxn>
                    <a:cxn ang="0">
                      <a:pos x="338" y="676"/>
                    </a:cxn>
                    <a:cxn ang="0">
                      <a:pos x="208" y="649"/>
                    </a:cxn>
                    <a:cxn ang="0">
                      <a:pos x="104" y="598"/>
                    </a:cxn>
                    <a:cxn ang="0">
                      <a:pos x="26" y="468"/>
                    </a:cxn>
                    <a:cxn ang="0">
                      <a:pos x="0" y="338"/>
                    </a:cxn>
                    <a:cxn ang="0">
                      <a:pos x="26" y="208"/>
                    </a:cxn>
                    <a:cxn ang="0">
                      <a:pos x="104" y="104"/>
                    </a:cxn>
                    <a:cxn ang="0">
                      <a:pos x="208" y="26"/>
                    </a:cxn>
                    <a:cxn ang="0">
                      <a:pos x="338" y="0"/>
                    </a:cxn>
                    <a:cxn ang="0">
                      <a:pos x="468" y="26"/>
                    </a:cxn>
                    <a:cxn ang="0">
                      <a:pos x="572" y="104"/>
                    </a:cxn>
                    <a:cxn ang="0">
                      <a:pos x="650" y="208"/>
                    </a:cxn>
                    <a:cxn ang="0">
                      <a:pos x="676" y="338"/>
                    </a:cxn>
                  </a:cxnLst>
                  <a:rect l="0" t="0" r="r" b="b"/>
                  <a:pathLst>
                    <a:path w="676" h="676">
                      <a:moveTo>
                        <a:pt x="676" y="338"/>
                      </a:moveTo>
                      <a:lnTo>
                        <a:pt x="650" y="468"/>
                      </a:lnTo>
                      <a:lnTo>
                        <a:pt x="572" y="598"/>
                      </a:lnTo>
                      <a:lnTo>
                        <a:pt x="468" y="649"/>
                      </a:lnTo>
                      <a:lnTo>
                        <a:pt x="338" y="676"/>
                      </a:lnTo>
                      <a:lnTo>
                        <a:pt x="208" y="649"/>
                      </a:lnTo>
                      <a:lnTo>
                        <a:pt x="104" y="598"/>
                      </a:lnTo>
                      <a:lnTo>
                        <a:pt x="26" y="468"/>
                      </a:lnTo>
                      <a:lnTo>
                        <a:pt x="0" y="338"/>
                      </a:lnTo>
                      <a:lnTo>
                        <a:pt x="26" y="208"/>
                      </a:lnTo>
                      <a:lnTo>
                        <a:pt x="104" y="104"/>
                      </a:lnTo>
                      <a:lnTo>
                        <a:pt x="208" y="26"/>
                      </a:lnTo>
                      <a:lnTo>
                        <a:pt x="338" y="0"/>
                      </a:lnTo>
                      <a:lnTo>
                        <a:pt x="468" y="26"/>
                      </a:lnTo>
                      <a:lnTo>
                        <a:pt x="572" y="104"/>
                      </a:lnTo>
                      <a:lnTo>
                        <a:pt x="650" y="208"/>
                      </a:lnTo>
                      <a:lnTo>
                        <a:pt x="676" y="33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7" name="Freeform 158"/>
                <p:cNvSpPr>
                  <a:spLocks/>
                </p:cNvSpPr>
                <p:nvPr/>
              </p:nvSpPr>
              <p:spPr bwMode="auto">
                <a:xfrm>
                  <a:off x="8912225" y="4454525"/>
                  <a:ext cx="222250" cy="508000"/>
                </a:xfrm>
                <a:custGeom>
                  <a:avLst/>
                  <a:gdLst/>
                  <a:ahLst/>
                  <a:cxnLst>
                    <a:cxn ang="0">
                      <a:pos x="1690" y="520"/>
                    </a:cxn>
                    <a:cxn ang="0">
                      <a:pos x="1638" y="390"/>
                    </a:cxn>
                    <a:cxn ang="0">
                      <a:pos x="1351" y="234"/>
                    </a:cxn>
                    <a:cxn ang="0">
                      <a:pos x="1118" y="78"/>
                    </a:cxn>
                    <a:cxn ang="0">
                      <a:pos x="1092" y="26"/>
                    </a:cxn>
                    <a:cxn ang="0">
                      <a:pos x="988" y="52"/>
                    </a:cxn>
                    <a:cxn ang="0">
                      <a:pos x="988" y="208"/>
                    </a:cxn>
                    <a:cxn ang="0">
                      <a:pos x="988" y="494"/>
                    </a:cxn>
                    <a:cxn ang="0">
                      <a:pos x="1014" y="858"/>
                    </a:cxn>
                    <a:cxn ang="0">
                      <a:pos x="936" y="1118"/>
                    </a:cxn>
                    <a:cxn ang="0">
                      <a:pos x="884" y="1118"/>
                    </a:cxn>
                    <a:cxn ang="0">
                      <a:pos x="806" y="858"/>
                    </a:cxn>
                    <a:cxn ang="0">
                      <a:pos x="832" y="494"/>
                    </a:cxn>
                    <a:cxn ang="0">
                      <a:pos x="832" y="208"/>
                    </a:cxn>
                    <a:cxn ang="0">
                      <a:pos x="832" y="52"/>
                    </a:cxn>
                    <a:cxn ang="0">
                      <a:pos x="702" y="26"/>
                    </a:cxn>
                    <a:cxn ang="0">
                      <a:pos x="624" y="156"/>
                    </a:cxn>
                    <a:cxn ang="0">
                      <a:pos x="260" y="338"/>
                    </a:cxn>
                    <a:cxn ang="0">
                      <a:pos x="156" y="442"/>
                    </a:cxn>
                    <a:cxn ang="0">
                      <a:pos x="0" y="1872"/>
                    </a:cxn>
                    <a:cxn ang="0">
                      <a:pos x="52" y="2029"/>
                    </a:cxn>
                    <a:cxn ang="0">
                      <a:pos x="156" y="2106"/>
                    </a:cxn>
                    <a:cxn ang="0">
                      <a:pos x="260" y="2106"/>
                    </a:cxn>
                    <a:cxn ang="0">
                      <a:pos x="364" y="2029"/>
                    </a:cxn>
                    <a:cxn ang="0">
                      <a:pos x="390" y="2054"/>
                    </a:cxn>
                    <a:cxn ang="0">
                      <a:pos x="416" y="3900"/>
                    </a:cxn>
                    <a:cxn ang="0">
                      <a:pos x="546" y="4135"/>
                    </a:cxn>
                    <a:cxn ang="0">
                      <a:pos x="702" y="4160"/>
                    </a:cxn>
                    <a:cxn ang="0">
                      <a:pos x="858" y="4056"/>
                    </a:cxn>
                    <a:cxn ang="0">
                      <a:pos x="962" y="4056"/>
                    </a:cxn>
                    <a:cxn ang="0">
                      <a:pos x="1092" y="4160"/>
                    </a:cxn>
                    <a:cxn ang="0">
                      <a:pos x="1274" y="4135"/>
                    </a:cxn>
                    <a:cxn ang="0">
                      <a:pos x="1404" y="3900"/>
                    </a:cxn>
                    <a:cxn ang="0">
                      <a:pos x="1430" y="2054"/>
                    </a:cxn>
                    <a:cxn ang="0">
                      <a:pos x="1456" y="2029"/>
                    </a:cxn>
                    <a:cxn ang="0">
                      <a:pos x="1560" y="2106"/>
                    </a:cxn>
                    <a:cxn ang="0">
                      <a:pos x="1664" y="2106"/>
                    </a:cxn>
                    <a:cxn ang="0">
                      <a:pos x="1768" y="2029"/>
                    </a:cxn>
                    <a:cxn ang="0">
                      <a:pos x="1820" y="1872"/>
                    </a:cxn>
                  </a:cxnLst>
                  <a:rect l="0" t="0" r="r" b="b"/>
                  <a:pathLst>
                    <a:path w="1820" h="4160">
                      <a:moveTo>
                        <a:pt x="1820" y="1872"/>
                      </a:moveTo>
                      <a:lnTo>
                        <a:pt x="1690" y="520"/>
                      </a:lnTo>
                      <a:lnTo>
                        <a:pt x="1664" y="442"/>
                      </a:lnTo>
                      <a:lnTo>
                        <a:pt x="1638" y="390"/>
                      </a:lnTo>
                      <a:lnTo>
                        <a:pt x="1560" y="338"/>
                      </a:lnTo>
                      <a:lnTo>
                        <a:pt x="1351" y="234"/>
                      </a:lnTo>
                      <a:lnTo>
                        <a:pt x="1196" y="156"/>
                      </a:lnTo>
                      <a:lnTo>
                        <a:pt x="1118" y="78"/>
                      </a:lnTo>
                      <a:lnTo>
                        <a:pt x="1118" y="26"/>
                      </a:lnTo>
                      <a:lnTo>
                        <a:pt x="1092" y="26"/>
                      </a:lnTo>
                      <a:lnTo>
                        <a:pt x="1092" y="0"/>
                      </a:lnTo>
                      <a:lnTo>
                        <a:pt x="988" y="52"/>
                      </a:lnTo>
                      <a:lnTo>
                        <a:pt x="1014" y="130"/>
                      </a:lnTo>
                      <a:lnTo>
                        <a:pt x="988" y="208"/>
                      </a:lnTo>
                      <a:lnTo>
                        <a:pt x="962" y="234"/>
                      </a:lnTo>
                      <a:lnTo>
                        <a:pt x="988" y="494"/>
                      </a:lnTo>
                      <a:lnTo>
                        <a:pt x="1040" y="728"/>
                      </a:lnTo>
                      <a:lnTo>
                        <a:pt x="1014" y="858"/>
                      </a:lnTo>
                      <a:lnTo>
                        <a:pt x="988" y="1014"/>
                      </a:lnTo>
                      <a:lnTo>
                        <a:pt x="936" y="1118"/>
                      </a:lnTo>
                      <a:lnTo>
                        <a:pt x="910" y="1170"/>
                      </a:lnTo>
                      <a:lnTo>
                        <a:pt x="884" y="1118"/>
                      </a:lnTo>
                      <a:lnTo>
                        <a:pt x="832" y="1014"/>
                      </a:lnTo>
                      <a:lnTo>
                        <a:pt x="806" y="858"/>
                      </a:lnTo>
                      <a:lnTo>
                        <a:pt x="780" y="728"/>
                      </a:lnTo>
                      <a:lnTo>
                        <a:pt x="832" y="494"/>
                      </a:lnTo>
                      <a:lnTo>
                        <a:pt x="858" y="234"/>
                      </a:lnTo>
                      <a:lnTo>
                        <a:pt x="832" y="208"/>
                      </a:lnTo>
                      <a:lnTo>
                        <a:pt x="806" y="130"/>
                      </a:lnTo>
                      <a:lnTo>
                        <a:pt x="832" y="52"/>
                      </a:lnTo>
                      <a:lnTo>
                        <a:pt x="728" y="0"/>
                      </a:lnTo>
                      <a:lnTo>
                        <a:pt x="702" y="26"/>
                      </a:lnTo>
                      <a:lnTo>
                        <a:pt x="702" y="78"/>
                      </a:lnTo>
                      <a:lnTo>
                        <a:pt x="624" y="156"/>
                      </a:lnTo>
                      <a:lnTo>
                        <a:pt x="468" y="234"/>
                      </a:lnTo>
                      <a:lnTo>
                        <a:pt x="260" y="338"/>
                      </a:lnTo>
                      <a:lnTo>
                        <a:pt x="182" y="390"/>
                      </a:lnTo>
                      <a:lnTo>
                        <a:pt x="156" y="442"/>
                      </a:lnTo>
                      <a:lnTo>
                        <a:pt x="130" y="520"/>
                      </a:lnTo>
                      <a:lnTo>
                        <a:pt x="0" y="1872"/>
                      </a:lnTo>
                      <a:lnTo>
                        <a:pt x="26" y="1950"/>
                      </a:lnTo>
                      <a:lnTo>
                        <a:pt x="52" y="2029"/>
                      </a:lnTo>
                      <a:lnTo>
                        <a:pt x="78" y="2080"/>
                      </a:lnTo>
                      <a:lnTo>
                        <a:pt x="156" y="2106"/>
                      </a:lnTo>
                      <a:lnTo>
                        <a:pt x="208" y="2106"/>
                      </a:lnTo>
                      <a:lnTo>
                        <a:pt x="260" y="2106"/>
                      </a:lnTo>
                      <a:lnTo>
                        <a:pt x="312" y="2080"/>
                      </a:lnTo>
                      <a:lnTo>
                        <a:pt x="364" y="2029"/>
                      </a:lnTo>
                      <a:lnTo>
                        <a:pt x="390" y="2029"/>
                      </a:lnTo>
                      <a:lnTo>
                        <a:pt x="390" y="2054"/>
                      </a:lnTo>
                      <a:lnTo>
                        <a:pt x="390" y="3718"/>
                      </a:lnTo>
                      <a:lnTo>
                        <a:pt x="416" y="3900"/>
                      </a:lnTo>
                      <a:lnTo>
                        <a:pt x="468" y="4030"/>
                      </a:lnTo>
                      <a:lnTo>
                        <a:pt x="546" y="4135"/>
                      </a:lnTo>
                      <a:lnTo>
                        <a:pt x="624" y="4160"/>
                      </a:lnTo>
                      <a:lnTo>
                        <a:pt x="702" y="4160"/>
                      </a:lnTo>
                      <a:lnTo>
                        <a:pt x="806" y="4135"/>
                      </a:lnTo>
                      <a:lnTo>
                        <a:pt x="858" y="4056"/>
                      </a:lnTo>
                      <a:lnTo>
                        <a:pt x="910" y="3978"/>
                      </a:lnTo>
                      <a:lnTo>
                        <a:pt x="962" y="4056"/>
                      </a:lnTo>
                      <a:lnTo>
                        <a:pt x="1014" y="4135"/>
                      </a:lnTo>
                      <a:lnTo>
                        <a:pt x="1092" y="4160"/>
                      </a:lnTo>
                      <a:lnTo>
                        <a:pt x="1196" y="4160"/>
                      </a:lnTo>
                      <a:lnTo>
                        <a:pt x="1274" y="4135"/>
                      </a:lnTo>
                      <a:lnTo>
                        <a:pt x="1351" y="4030"/>
                      </a:lnTo>
                      <a:lnTo>
                        <a:pt x="1404" y="3900"/>
                      </a:lnTo>
                      <a:lnTo>
                        <a:pt x="1430" y="3718"/>
                      </a:lnTo>
                      <a:lnTo>
                        <a:pt x="1430" y="2054"/>
                      </a:lnTo>
                      <a:lnTo>
                        <a:pt x="1430" y="2029"/>
                      </a:lnTo>
                      <a:lnTo>
                        <a:pt x="1456" y="2029"/>
                      </a:lnTo>
                      <a:lnTo>
                        <a:pt x="1482" y="2080"/>
                      </a:lnTo>
                      <a:lnTo>
                        <a:pt x="1560" y="2106"/>
                      </a:lnTo>
                      <a:lnTo>
                        <a:pt x="1612" y="2106"/>
                      </a:lnTo>
                      <a:lnTo>
                        <a:pt x="1664" y="2106"/>
                      </a:lnTo>
                      <a:lnTo>
                        <a:pt x="1716" y="2080"/>
                      </a:lnTo>
                      <a:lnTo>
                        <a:pt x="1768" y="2029"/>
                      </a:lnTo>
                      <a:lnTo>
                        <a:pt x="1794" y="1950"/>
                      </a:lnTo>
                      <a:lnTo>
                        <a:pt x="1820" y="1872"/>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28" name="Freeform 159"/>
                <p:cNvSpPr>
                  <a:spLocks/>
                </p:cNvSpPr>
                <p:nvPr/>
              </p:nvSpPr>
              <p:spPr bwMode="auto">
                <a:xfrm>
                  <a:off x="8816975" y="4921250"/>
                  <a:ext cx="409575" cy="114300"/>
                </a:xfrm>
                <a:custGeom>
                  <a:avLst/>
                  <a:gdLst/>
                  <a:ahLst/>
                  <a:cxnLst>
                    <a:cxn ang="0">
                      <a:pos x="2782" y="0"/>
                    </a:cxn>
                    <a:cxn ang="0">
                      <a:pos x="2912" y="52"/>
                    </a:cxn>
                    <a:cxn ang="0">
                      <a:pos x="2990" y="130"/>
                    </a:cxn>
                    <a:cxn ang="0">
                      <a:pos x="3042" y="182"/>
                    </a:cxn>
                    <a:cxn ang="0">
                      <a:pos x="3068" y="261"/>
                    </a:cxn>
                    <a:cxn ang="0">
                      <a:pos x="3042" y="338"/>
                    </a:cxn>
                    <a:cxn ang="0">
                      <a:pos x="2964" y="390"/>
                    </a:cxn>
                    <a:cxn ang="0">
                      <a:pos x="2835" y="468"/>
                    </a:cxn>
                    <a:cxn ang="0">
                      <a:pos x="2652" y="520"/>
                    </a:cxn>
                    <a:cxn ang="0">
                      <a:pos x="2444" y="572"/>
                    </a:cxn>
                    <a:cxn ang="0">
                      <a:pos x="2210" y="598"/>
                    </a:cxn>
                    <a:cxn ang="0">
                      <a:pos x="1950" y="624"/>
                    </a:cxn>
                    <a:cxn ang="0">
                      <a:pos x="1690" y="650"/>
                    </a:cxn>
                    <a:cxn ang="0">
                      <a:pos x="1404" y="624"/>
                    </a:cxn>
                    <a:cxn ang="0">
                      <a:pos x="1144" y="598"/>
                    </a:cxn>
                    <a:cxn ang="0">
                      <a:pos x="910" y="572"/>
                    </a:cxn>
                    <a:cxn ang="0">
                      <a:pos x="702" y="520"/>
                    </a:cxn>
                    <a:cxn ang="0">
                      <a:pos x="546" y="468"/>
                    </a:cxn>
                    <a:cxn ang="0">
                      <a:pos x="416" y="390"/>
                    </a:cxn>
                    <a:cxn ang="0">
                      <a:pos x="338" y="338"/>
                    </a:cxn>
                    <a:cxn ang="0">
                      <a:pos x="312" y="261"/>
                    </a:cxn>
                    <a:cxn ang="0">
                      <a:pos x="312" y="182"/>
                    </a:cxn>
                    <a:cxn ang="0">
                      <a:pos x="364" y="130"/>
                    </a:cxn>
                    <a:cxn ang="0">
                      <a:pos x="442" y="78"/>
                    </a:cxn>
                    <a:cxn ang="0">
                      <a:pos x="546" y="26"/>
                    </a:cxn>
                    <a:cxn ang="0">
                      <a:pos x="338" y="104"/>
                    </a:cxn>
                    <a:cxn ang="0">
                      <a:pos x="156" y="182"/>
                    </a:cxn>
                    <a:cxn ang="0">
                      <a:pos x="52" y="286"/>
                    </a:cxn>
                    <a:cxn ang="0">
                      <a:pos x="26" y="338"/>
                    </a:cxn>
                    <a:cxn ang="0">
                      <a:pos x="0" y="416"/>
                    </a:cxn>
                    <a:cxn ang="0">
                      <a:pos x="26" y="468"/>
                    </a:cxn>
                    <a:cxn ang="0">
                      <a:pos x="52" y="520"/>
                    </a:cxn>
                    <a:cxn ang="0">
                      <a:pos x="130" y="598"/>
                    </a:cxn>
                    <a:cxn ang="0">
                      <a:pos x="286" y="702"/>
                    </a:cxn>
                    <a:cxn ang="0">
                      <a:pos x="494" y="780"/>
                    </a:cxn>
                    <a:cxn ang="0">
                      <a:pos x="754" y="832"/>
                    </a:cxn>
                    <a:cxn ang="0">
                      <a:pos x="1040" y="884"/>
                    </a:cxn>
                    <a:cxn ang="0">
                      <a:pos x="1352" y="910"/>
                    </a:cxn>
                    <a:cxn ang="0">
                      <a:pos x="1690" y="936"/>
                    </a:cxn>
                    <a:cxn ang="0">
                      <a:pos x="2028" y="910"/>
                    </a:cxn>
                    <a:cxn ang="0">
                      <a:pos x="2340" y="884"/>
                    </a:cxn>
                    <a:cxn ang="0">
                      <a:pos x="2626" y="832"/>
                    </a:cxn>
                    <a:cxn ang="0">
                      <a:pos x="2886" y="780"/>
                    </a:cxn>
                    <a:cxn ang="0">
                      <a:pos x="3068" y="702"/>
                    </a:cxn>
                    <a:cxn ang="0">
                      <a:pos x="3224" y="598"/>
                    </a:cxn>
                    <a:cxn ang="0">
                      <a:pos x="3328" y="520"/>
                    </a:cxn>
                    <a:cxn ang="0">
                      <a:pos x="3354" y="468"/>
                    </a:cxn>
                    <a:cxn ang="0">
                      <a:pos x="3354" y="416"/>
                    </a:cxn>
                    <a:cxn ang="0">
                      <a:pos x="3354" y="338"/>
                    </a:cxn>
                    <a:cxn ang="0">
                      <a:pos x="3328" y="286"/>
                    </a:cxn>
                    <a:cxn ang="0">
                      <a:pos x="3198" y="182"/>
                    </a:cxn>
                    <a:cxn ang="0">
                      <a:pos x="3016" y="104"/>
                    </a:cxn>
                    <a:cxn ang="0">
                      <a:pos x="2782" y="0"/>
                    </a:cxn>
                  </a:cxnLst>
                  <a:rect l="0" t="0" r="r" b="b"/>
                  <a:pathLst>
                    <a:path w="3354" h="936">
                      <a:moveTo>
                        <a:pt x="2782" y="0"/>
                      </a:moveTo>
                      <a:lnTo>
                        <a:pt x="2912" y="52"/>
                      </a:lnTo>
                      <a:lnTo>
                        <a:pt x="2990" y="130"/>
                      </a:lnTo>
                      <a:lnTo>
                        <a:pt x="3042" y="182"/>
                      </a:lnTo>
                      <a:lnTo>
                        <a:pt x="3068" y="261"/>
                      </a:lnTo>
                      <a:lnTo>
                        <a:pt x="3042" y="338"/>
                      </a:lnTo>
                      <a:lnTo>
                        <a:pt x="2964" y="390"/>
                      </a:lnTo>
                      <a:lnTo>
                        <a:pt x="2835" y="468"/>
                      </a:lnTo>
                      <a:lnTo>
                        <a:pt x="2652" y="520"/>
                      </a:lnTo>
                      <a:lnTo>
                        <a:pt x="2444" y="572"/>
                      </a:lnTo>
                      <a:lnTo>
                        <a:pt x="2210" y="598"/>
                      </a:lnTo>
                      <a:lnTo>
                        <a:pt x="1950" y="624"/>
                      </a:lnTo>
                      <a:lnTo>
                        <a:pt x="1690" y="650"/>
                      </a:lnTo>
                      <a:lnTo>
                        <a:pt x="1404" y="624"/>
                      </a:lnTo>
                      <a:lnTo>
                        <a:pt x="1144" y="598"/>
                      </a:lnTo>
                      <a:lnTo>
                        <a:pt x="910" y="572"/>
                      </a:lnTo>
                      <a:lnTo>
                        <a:pt x="702" y="520"/>
                      </a:lnTo>
                      <a:lnTo>
                        <a:pt x="546" y="468"/>
                      </a:lnTo>
                      <a:lnTo>
                        <a:pt x="416" y="390"/>
                      </a:lnTo>
                      <a:lnTo>
                        <a:pt x="338" y="338"/>
                      </a:lnTo>
                      <a:lnTo>
                        <a:pt x="312" y="261"/>
                      </a:lnTo>
                      <a:lnTo>
                        <a:pt x="312" y="182"/>
                      </a:lnTo>
                      <a:lnTo>
                        <a:pt x="364" y="130"/>
                      </a:lnTo>
                      <a:lnTo>
                        <a:pt x="442" y="78"/>
                      </a:lnTo>
                      <a:lnTo>
                        <a:pt x="546" y="26"/>
                      </a:lnTo>
                      <a:lnTo>
                        <a:pt x="338" y="104"/>
                      </a:lnTo>
                      <a:lnTo>
                        <a:pt x="156" y="182"/>
                      </a:lnTo>
                      <a:lnTo>
                        <a:pt x="52" y="286"/>
                      </a:lnTo>
                      <a:lnTo>
                        <a:pt x="26" y="338"/>
                      </a:lnTo>
                      <a:lnTo>
                        <a:pt x="0" y="416"/>
                      </a:lnTo>
                      <a:lnTo>
                        <a:pt x="26" y="468"/>
                      </a:lnTo>
                      <a:lnTo>
                        <a:pt x="52" y="520"/>
                      </a:lnTo>
                      <a:lnTo>
                        <a:pt x="130" y="598"/>
                      </a:lnTo>
                      <a:lnTo>
                        <a:pt x="286" y="702"/>
                      </a:lnTo>
                      <a:lnTo>
                        <a:pt x="494" y="780"/>
                      </a:lnTo>
                      <a:lnTo>
                        <a:pt x="754" y="832"/>
                      </a:lnTo>
                      <a:lnTo>
                        <a:pt x="1040" y="884"/>
                      </a:lnTo>
                      <a:lnTo>
                        <a:pt x="1352" y="910"/>
                      </a:lnTo>
                      <a:lnTo>
                        <a:pt x="1690" y="936"/>
                      </a:lnTo>
                      <a:lnTo>
                        <a:pt x="2028" y="910"/>
                      </a:lnTo>
                      <a:lnTo>
                        <a:pt x="2340" y="884"/>
                      </a:lnTo>
                      <a:lnTo>
                        <a:pt x="2626" y="832"/>
                      </a:lnTo>
                      <a:lnTo>
                        <a:pt x="2886" y="780"/>
                      </a:lnTo>
                      <a:lnTo>
                        <a:pt x="3068" y="702"/>
                      </a:lnTo>
                      <a:lnTo>
                        <a:pt x="3224" y="598"/>
                      </a:lnTo>
                      <a:lnTo>
                        <a:pt x="3328" y="520"/>
                      </a:lnTo>
                      <a:lnTo>
                        <a:pt x="3354" y="468"/>
                      </a:lnTo>
                      <a:lnTo>
                        <a:pt x="3354" y="416"/>
                      </a:lnTo>
                      <a:lnTo>
                        <a:pt x="3354" y="338"/>
                      </a:lnTo>
                      <a:lnTo>
                        <a:pt x="3328" y="286"/>
                      </a:lnTo>
                      <a:lnTo>
                        <a:pt x="3198" y="182"/>
                      </a:lnTo>
                      <a:lnTo>
                        <a:pt x="3016" y="104"/>
                      </a:lnTo>
                      <a:lnTo>
                        <a:pt x="2782"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grpSp>
        </p:grpSp>
      </p:grpSp>
      <p:grpSp>
        <p:nvGrpSpPr>
          <p:cNvPr id="6" name="组合 70"/>
          <p:cNvGrpSpPr/>
          <p:nvPr/>
        </p:nvGrpSpPr>
        <p:grpSpPr>
          <a:xfrm>
            <a:off x="5516351" y="2245960"/>
            <a:ext cx="1190967" cy="848503"/>
            <a:chOff x="6085265" y="2341210"/>
            <a:chExt cx="1190967" cy="848503"/>
          </a:xfrm>
        </p:grpSpPr>
        <p:sp>
          <p:nvSpPr>
            <p:cNvPr id="149" name="圆角矩形 148"/>
            <p:cNvSpPr/>
            <p:nvPr/>
          </p:nvSpPr>
          <p:spPr bwMode="auto">
            <a:xfrm>
              <a:off x="6228090" y="2341210"/>
              <a:ext cx="926051" cy="824120"/>
            </a:xfrm>
            <a:prstGeom prst="roundRect">
              <a:avLst>
                <a:gd name="adj" fmla="val 9350"/>
              </a:avLst>
            </a:prstGeom>
            <a:solidFill>
              <a:schemeClr val="bg2">
                <a:lumMod val="40000"/>
                <a:lumOff val="60000"/>
              </a:schemeClr>
            </a:solidFill>
            <a:ln>
              <a:noFill/>
              <a:headEnd type="none" w="med" len="med"/>
              <a:tailEnd type="none" w="med" len="med"/>
            </a:ln>
            <a:effectLst>
              <a:glow rad="63500">
                <a:schemeClr val="accent4">
                  <a:satMod val="175000"/>
                  <a:alpha val="40000"/>
                </a:schemeClr>
              </a:glow>
              <a:outerShdw blurRad="63500" algn="ctr"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vert="horz" wrap="square" lIns="91425" tIns="45712" rIns="91425" bIns="45712" numCol="1" rtlCol="0" anchor="t" anchorCtr="0" compatLnSpc="1">
              <a:prstTxWarp prst="textNoShape">
                <a:avLst/>
              </a:prstTxWarp>
              <a:noAutofit/>
            </a:bodyPr>
            <a:lstStyle/>
            <a:p>
              <a:pPr defTabSz="658240" eaLnBrk="0" hangingPunct="0"/>
              <a:endParaRPr lang="zh-CN" altLang="en-US" sz="1200" dirty="0" smtClean="0">
                <a:solidFill>
                  <a:srgbClr val="000000"/>
                </a:solidFill>
                <a:latin typeface="微软雅黑" pitchFamily="34" charset="-122"/>
                <a:ea typeface="微软雅黑" pitchFamily="34" charset="-122"/>
                <a:cs typeface="Arial" pitchFamily="34" charset="0"/>
              </a:endParaRPr>
            </a:p>
          </p:txBody>
        </p:sp>
        <p:grpSp>
          <p:nvGrpSpPr>
            <p:cNvPr id="7" name="组合 52"/>
            <p:cNvGrpSpPr/>
            <p:nvPr/>
          </p:nvGrpSpPr>
          <p:grpSpPr>
            <a:xfrm>
              <a:off x="6423264" y="2395594"/>
              <a:ext cx="573281" cy="411681"/>
              <a:chOff x="549353" y="1716004"/>
              <a:chExt cx="681708" cy="584321"/>
            </a:xfrm>
            <a:solidFill>
              <a:srgbClr val="0070D4"/>
            </a:solidFill>
          </p:grpSpPr>
          <p:sp>
            <p:nvSpPr>
              <p:cNvPr id="151" name="Freeform 108"/>
              <p:cNvSpPr>
                <a:spLocks noEditPoints="1"/>
              </p:cNvSpPr>
              <p:nvPr/>
            </p:nvSpPr>
            <p:spPr bwMode="auto">
              <a:xfrm>
                <a:off x="549353" y="1716004"/>
                <a:ext cx="681708" cy="584321"/>
              </a:xfrm>
              <a:custGeom>
                <a:avLst/>
                <a:gdLst/>
                <a:ahLst/>
                <a:cxnLst>
                  <a:cxn ang="0">
                    <a:pos x="60" y="0"/>
                  </a:cxn>
                  <a:cxn ang="0">
                    <a:pos x="48" y="0"/>
                  </a:cxn>
                  <a:cxn ang="0">
                    <a:pos x="28" y="10"/>
                  </a:cxn>
                  <a:cxn ang="0">
                    <a:pos x="12" y="26"/>
                  </a:cxn>
                  <a:cxn ang="0">
                    <a:pos x="2" y="46"/>
                  </a:cxn>
                  <a:cxn ang="0">
                    <a:pos x="0" y="228"/>
                  </a:cxn>
                  <a:cxn ang="0">
                    <a:pos x="2" y="240"/>
                  </a:cxn>
                  <a:cxn ang="0">
                    <a:pos x="12" y="262"/>
                  </a:cxn>
                  <a:cxn ang="0">
                    <a:pos x="28" y="278"/>
                  </a:cxn>
                  <a:cxn ang="0">
                    <a:pos x="48" y="286"/>
                  </a:cxn>
                  <a:cxn ang="0">
                    <a:pos x="276" y="288"/>
                  </a:cxn>
                  <a:cxn ang="0">
                    <a:pos x="288" y="286"/>
                  </a:cxn>
                  <a:cxn ang="0">
                    <a:pos x="310" y="278"/>
                  </a:cxn>
                  <a:cxn ang="0">
                    <a:pos x="326" y="262"/>
                  </a:cxn>
                  <a:cxn ang="0">
                    <a:pos x="336" y="240"/>
                  </a:cxn>
                  <a:cxn ang="0">
                    <a:pos x="336" y="58"/>
                  </a:cxn>
                  <a:cxn ang="0">
                    <a:pos x="336" y="46"/>
                  </a:cxn>
                  <a:cxn ang="0">
                    <a:pos x="326" y="26"/>
                  </a:cxn>
                  <a:cxn ang="0">
                    <a:pos x="310" y="10"/>
                  </a:cxn>
                  <a:cxn ang="0">
                    <a:pos x="288" y="0"/>
                  </a:cxn>
                  <a:cxn ang="0">
                    <a:pos x="276" y="0"/>
                  </a:cxn>
                  <a:cxn ang="0">
                    <a:pos x="322" y="228"/>
                  </a:cxn>
                  <a:cxn ang="0">
                    <a:pos x="320" y="246"/>
                  </a:cxn>
                  <a:cxn ang="0">
                    <a:pos x="310" y="260"/>
                  </a:cxn>
                  <a:cxn ang="0">
                    <a:pos x="294" y="270"/>
                  </a:cxn>
                  <a:cxn ang="0">
                    <a:pos x="276" y="274"/>
                  </a:cxn>
                  <a:cxn ang="0">
                    <a:pos x="60" y="274"/>
                  </a:cxn>
                  <a:cxn ang="0">
                    <a:pos x="42" y="270"/>
                  </a:cxn>
                  <a:cxn ang="0">
                    <a:pos x="28" y="260"/>
                  </a:cxn>
                  <a:cxn ang="0">
                    <a:pos x="18" y="246"/>
                  </a:cxn>
                  <a:cxn ang="0">
                    <a:pos x="14" y="228"/>
                  </a:cxn>
                  <a:cxn ang="0">
                    <a:pos x="14" y="58"/>
                  </a:cxn>
                  <a:cxn ang="0">
                    <a:pos x="18" y="42"/>
                  </a:cxn>
                  <a:cxn ang="0">
                    <a:pos x="28" y="26"/>
                  </a:cxn>
                  <a:cxn ang="0">
                    <a:pos x="42" y="16"/>
                  </a:cxn>
                  <a:cxn ang="0">
                    <a:pos x="60" y="12"/>
                  </a:cxn>
                  <a:cxn ang="0">
                    <a:pos x="276" y="12"/>
                  </a:cxn>
                  <a:cxn ang="0">
                    <a:pos x="294" y="16"/>
                  </a:cxn>
                  <a:cxn ang="0">
                    <a:pos x="310" y="26"/>
                  </a:cxn>
                  <a:cxn ang="0">
                    <a:pos x="320" y="42"/>
                  </a:cxn>
                  <a:cxn ang="0">
                    <a:pos x="322" y="58"/>
                  </a:cxn>
                </a:cxnLst>
                <a:rect l="0" t="0" r="r" b="b"/>
                <a:pathLst>
                  <a:path w="336" h="288">
                    <a:moveTo>
                      <a:pt x="276" y="0"/>
                    </a:moveTo>
                    <a:lnTo>
                      <a:pt x="60" y="0"/>
                    </a:lnTo>
                    <a:lnTo>
                      <a:pt x="60" y="0"/>
                    </a:lnTo>
                    <a:lnTo>
                      <a:pt x="48" y="0"/>
                    </a:lnTo>
                    <a:lnTo>
                      <a:pt x="38" y="4"/>
                    </a:lnTo>
                    <a:lnTo>
                      <a:pt x="28" y="10"/>
                    </a:lnTo>
                    <a:lnTo>
                      <a:pt x="18" y="16"/>
                    </a:lnTo>
                    <a:lnTo>
                      <a:pt x="12" y="26"/>
                    </a:lnTo>
                    <a:lnTo>
                      <a:pt x="6" y="36"/>
                    </a:lnTo>
                    <a:lnTo>
                      <a:pt x="2" y="46"/>
                    </a:lnTo>
                    <a:lnTo>
                      <a:pt x="0" y="58"/>
                    </a:lnTo>
                    <a:lnTo>
                      <a:pt x="0" y="228"/>
                    </a:lnTo>
                    <a:lnTo>
                      <a:pt x="0" y="228"/>
                    </a:lnTo>
                    <a:lnTo>
                      <a:pt x="2" y="240"/>
                    </a:lnTo>
                    <a:lnTo>
                      <a:pt x="6" y="252"/>
                    </a:lnTo>
                    <a:lnTo>
                      <a:pt x="12" y="262"/>
                    </a:lnTo>
                    <a:lnTo>
                      <a:pt x="18" y="270"/>
                    </a:lnTo>
                    <a:lnTo>
                      <a:pt x="28" y="278"/>
                    </a:lnTo>
                    <a:lnTo>
                      <a:pt x="38" y="284"/>
                    </a:lnTo>
                    <a:lnTo>
                      <a:pt x="48" y="286"/>
                    </a:lnTo>
                    <a:lnTo>
                      <a:pt x="60" y="288"/>
                    </a:lnTo>
                    <a:lnTo>
                      <a:pt x="276" y="288"/>
                    </a:lnTo>
                    <a:lnTo>
                      <a:pt x="276" y="288"/>
                    </a:lnTo>
                    <a:lnTo>
                      <a:pt x="288" y="286"/>
                    </a:lnTo>
                    <a:lnTo>
                      <a:pt x="300" y="284"/>
                    </a:lnTo>
                    <a:lnTo>
                      <a:pt x="310" y="278"/>
                    </a:lnTo>
                    <a:lnTo>
                      <a:pt x="318" y="270"/>
                    </a:lnTo>
                    <a:lnTo>
                      <a:pt x="326" y="262"/>
                    </a:lnTo>
                    <a:lnTo>
                      <a:pt x="332" y="252"/>
                    </a:lnTo>
                    <a:lnTo>
                      <a:pt x="336" y="240"/>
                    </a:lnTo>
                    <a:lnTo>
                      <a:pt x="336" y="228"/>
                    </a:lnTo>
                    <a:lnTo>
                      <a:pt x="336" y="58"/>
                    </a:lnTo>
                    <a:lnTo>
                      <a:pt x="336" y="58"/>
                    </a:lnTo>
                    <a:lnTo>
                      <a:pt x="336" y="46"/>
                    </a:lnTo>
                    <a:lnTo>
                      <a:pt x="332" y="36"/>
                    </a:lnTo>
                    <a:lnTo>
                      <a:pt x="326" y="26"/>
                    </a:lnTo>
                    <a:lnTo>
                      <a:pt x="318" y="16"/>
                    </a:lnTo>
                    <a:lnTo>
                      <a:pt x="310" y="10"/>
                    </a:lnTo>
                    <a:lnTo>
                      <a:pt x="300" y="4"/>
                    </a:lnTo>
                    <a:lnTo>
                      <a:pt x="288" y="0"/>
                    </a:lnTo>
                    <a:lnTo>
                      <a:pt x="276" y="0"/>
                    </a:lnTo>
                    <a:lnTo>
                      <a:pt x="276" y="0"/>
                    </a:lnTo>
                    <a:close/>
                    <a:moveTo>
                      <a:pt x="322" y="228"/>
                    </a:moveTo>
                    <a:lnTo>
                      <a:pt x="322" y="228"/>
                    </a:lnTo>
                    <a:lnTo>
                      <a:pt x="322" y="238"/>
                    </a:lnTo>
                    <a:lnTo>
                      <a:pt x="320" y="246"/>
                    </a:lnTo>
                    <a:lnTo>
                      <a:pt x="314" y="254"/>
                    </a:lnTo>
                    <a:lnTo>
                      <a:pt x="310" y="260"/>
                    </a:lnTo>
                    <a:lnTo>
                      <a:pt x="302" y="266"/>
                    </a:lnTo>
                    <a:lnTo>
                      <a:pt x="294" y="270"/>
                    </a:lnTo>
                    <a:lnTo>
                      <a:pt x="286" y="274"/>
                    </a:lnTo>
                    <a:lnTo>
                      <a:pt x="276" y="274"/>
                    </a:lnTo>
                    <a:lnTo>
                      <a:pt x="60" y="274"/>
                    </a:lnTo>
                    <a:lnTo>
                      <a:pt x="60" y="274"/>
                    </a:lnTo>
                    <a:lnTo>
                      <a:pt x="52" y="274"/>
                    </a:lnTo>
                    <a:lnTo>
                      <a:pt x="42" y="270"/>
                    </a:lnTo>
                    <a:lnTo>
                      <a:pt x="36" y="266"/>
                    </a:lnTo>
                    <a:lnTo>
                      <a:pt x="28" y="260"/>
                    </a:lnTo>
                    <a:lnTo>
                      <a:pt x="22" y="254"/>
                    </a:lnTo>
                    <a:lnTo>
                      <a:pt x="18" y="246"/>
                    </a:lnTo>
                    <a:lnTo>
                      <a:pt x="16" y="238"/>
                    </a:lnTo>
                    <a:lnTo>
                      <a:pt x="14" y="228"/>
                    </a:lnTo>
                    <a:lnTo>
                      <a:pt x="14" y="58"/>
                    </a:lnTo>
                    <a:lnTo>
                      <a:pt x="14" y="58"/>
                    </a:lnTo>
                    <a:lnTo>
                      <a:pt x="16" y="50"/>
                    </a:lnTo>
                    <a:lnTo>
                      <a:pt x="18" y="42"/>
                    </a:lnTo>
                    <a:lnTo>
                      <a:pt x="22" y="34"/>
                    </a:lnTo>
                    <a:lnTo>
                      <a:pt x="28" y="26"/>
                    </a:lnTo>
                    <a:lnTo>
                      <a:pt x="36" y="20"/>
                    </a:lnTo>
                    <a:lnTo>
                      <a:pt x="42" y="16"/>
                    </a:lnTo>
                    <a:lnTo>
                      <a:pt x="52" y="14"/>
                    </a:lnTo>
                    <a:lnTo>
                      <a:pt x="60" y="12"/>
                    </a:lnTo>
                    <a:lnTo>
                      <a:pt x="276" y="12"/>
                    </a:lnTo>
                    <a:lnTo>
                      <a:pt x="276" y="12"/>
                    </a:lnTo>
                    <a:lnTo>
                      <a:pt x="286" y="14"/>
                    </a:lnTo>
                    <a:lnTo>
                      <a:pt x="294" y="16"/>
                    </a:lnTo>
                    <a:lnTo>
                      <a:pt x="302" y="20"/>
                    </a:lnTo>
                    <a:lnTo>
                      <a:pt x="310" y="26"/>
                    </a:lnTo>
                    <a:lnTo>
                      <a:pt x="314" y="34"/>
                    </a:lnTo>
                    <a:lnTo>
                      <a:pt x="320" y="42"/>
                    </a:lnTo>
                    <a:lnTo>
                      <a:pt x="322" y="50"/>
                    </a:lnTo>
                    <a:lnTo>
                      <a:pt x="322" y="58"/>
                    </a:lnTo>
                    <a:lnTo>
                      <a:pt x="322" y="22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52" name="Freeform 109"/>
              <p:cNvSpPr>
                <a:spLocks noEditPoints="1"/>
              </p:cNvSpPr>
              <p:nvPr/>
            </p:nvSpPr>
            <p:spPr bwMode="auto">
              <a:xfrm>
                <a:off x="606162" y="1768755"/>
                <a:ext cx="572148" cy="474761"/>
              </a:xfrm>
              <a:custGeom>
                <a:avLst/>
                <a:gdLst/>
                <a:ahLst/>
                <a:cxnLst>
                  <a:cxn ang="0">
                    <a:pos x="32" y="0"/>
                  </a:cxn>
                  <a:cxn ang="0">
                    <a:pos x="26" y="2"/>
                  </a:cxn>
                  <a:cxn ang="0">
                    <a:pos x="14" y="6"/>
                  </a:cxn>
                  <a:cxn ang="0">
                    <a:pos x="6" y="14"/>
                  </a:cxn>
                  <a:cxn ang="0">
                    <a:pos x="2" y="26"/>
                  </a:cxn>
                  <a:cxn ang="0">
                    <a:pos x="0" y="118"/>
                  </a:cxn>
                  <a:cxn ang="0">
                    <a:pos x="46" y="118"/>
                  </a:cxn>
                  <a:cxn ang="0">
                    <a:pos x="54" y="112"/>
                  </a:cxn>
                  <a:cxn ang="0">
                    <a:pos x="56" y="110"/>
                  </a:cxn>
                  <a:cxn ang="0">
                    <a:pos x="92" y="50"/>
                  </a:cxn>
                  <a:cxn ang="0">
                    <a:pos x="96" y="42"/>
                  </a:cxn>
                  <a:cxn ang="0">
                    <a:pos x="98" y="40"/>
                  </a:cxn>
                  <a:cxn ang="0">
                    <a:pos x="108" y="34"/>
                  </a:cxn>
                  <a:cxn ang="0">
                    <a:pos x="114" y="32"/>
                  </a:cxn>
                  <a:cxn ang="0">
                    <a:pos x="116" y="32"/>
                  </a:cxn>
                  <a:cxn ang="0">
                    <a:pos x="128" y="38"/>
                  </a:cxn>
                  <a:cxn ang="0">
                    <a:pos x="136" y="48"/>
                  </a:cxn>
                  <a:cxn ang="0">
                    <a:pos x="138" y="60"/>
                  </a:cxn>
                  <a:cxn ang="0">
                    <a:pos x="170" y="128"/>
                  </a:cxn>
                  <a:cxn ang="0">
                    <a:pos x="180" y="120"/>
                  </a:cxn>
                  <a:cxn ang="0">
                    <a:pos x="204" y="110"/>
                  </a:cxn>
                  <a:cxn ang="0">
                    <a:pos x="282" y="108"/>
                  </a:cxn>
                  <a:cxn ang="0">
                    <a:pos x="282" y="32"/>
                  </a:cxn>
                  <a:cxn ang="0">
                    <a:pos x="278" y="20"/>
                  </a:cxn>
                  <a:cxn ang="0">
                    <a:pos x="272" y="10"/>
                  </a:cxn>
                  <a:cxn ang="0">
                    <a:pos x="262" y="4"/>
                  </a:cxn>
                  <a:cxn ang="0">
                    <a:pos x="248" y="0"/>
                  </a:cxn>
                  <a:cxn ang="0">
                    <a:pos x="202" y="154"/>
                  </a:cxn>
                  <a:cxn ang="0">
                    <a:pos x="168" y="192"/>
                  </a:cxn>
                  <a:cxn ang="0">
                    <a:pos x="152" y="202"/>
                  </a:cxn>
                  <a:cxn ang="0">
                    <a:pos x="144" y="202"/>
                  </a:cxn>
                  <a:cxn ang="0">
                    <a:pos x="138" y="202"/>
                  </a:cxn>
                  <a:cxn ang="0">
                    <a:pos x="126" y="194"/>
                  </a:cxn>
                  <a:cxn ang="0">
                    <a:pos x="122" y="190"/>
                  </a:cxn>
                  <a:cxn ang="0">
                    <a:pos x="118" y="174"/>
                  </a:cxn>
                  <a:cxn ang="0">
                    <a:pos x="92" y="130"/>
                  </a:cxn>
                  <a:cxn ang="0">
                    <a:pos x="84" y="140"/>
                  </a:cxn>
                  <a:cxn ang="0">
                    <a:pos x="60" y="154"/>
                  </a:cxn>
                  <a:cxn ang="0">
                    <a:pos x="0" y="158"/>
                  </a:cxn>
                  <a:cxn ang="0">
                    <a:pos x="0" y="202"/>
                  </a:cxn>
                  <a:cxn ang="0">
                    <a:pos x="2" y="214"/>
                  </a:cxn>
                  <a:cxn ang="0">
                    <a:pos x="10" y="226"/>
                  </a:cxn>
                  <a:cxn ang="0">
                    <a:pos x="20" y="232"/>
                  </a:cxn>
                  <a:cxn ang="0">
                    <a:pos x="32" y="234"/>
                  </a:cxn>
                  <a:cxn ang="0">
                    <a:pos x="248" y="234"/>
                  </a:cxn>
                  <a:cxn ang="0">
                    <a:pos x="262" y="232"/>
                  </a:cxn>
                  <a:cxn ang="0">
                    <a:pos x="272" y="226"/>
                  </a:cxn>
                  <a:cxn ang="0">
                    <a:pos x="278" y="214"/>
                  </a:cxn>
                  <a:cxn ang="0">
                    <a:pos x="282" y="202"/>
                  </a:cxn>
                  <a:cxn ang="0">
                    <a:pos x="218" y="148"/>
                  </a:cxn>
                  <a:cxn ang="0">
                    <a:pos x="208" y="150"/>
                  </a:cxn>
                  <a:cxn ang="0">
                    <a:pos x="202" y="154"/>
                  </a:cxn>
                </a:cxnLst>
                <a:rect l="0" t="0" r="r" b="b"/>
                <a:pathLst>
                  <a:path w="282" h="234">
                    <a:moveTo>
                      <a:pt x="248" y="0"/>
                    </a:moveTo>
                    <a:lnTo>
                      <a:pt x="32" y="0"/>
                    </a:lnTo>
                    <a:lnTo>
                      <a:pt x="32" y="0"/>
                    </a:lnTo>
                    <a:lnTo>
                      <a:pt x="26" y="2"/>
                    </a:lnTo>
                    <a:lnTo>
                      <a:pt x="20" y="4"/>
                    </a:lnTo>
                    <a:lnTo>
                      <a:pt x="14" y="6"/>
                    </a:lnTo>
                    <a:lnTo>
                      <a:pt x="10" y="10"/>
                    </a:lnTo>
                    <a:lnTo>
                      <a:pt x="6" y="14"/>
                    </a:lnTo>
                    <a:lnTo>
                      <a:pt x="2" y="20"/>
                    </a:lnTo>
                    <a:lnTo>
                      <a:pt x="2" y="26"/>
                    </a:lnTo>
                    <a:lnTo>
                      <a:pt x="0" y="32"/>
                    </a:lnTo>
                    <a:lnTo>
                      <a:pt x="0" y="118"/>
                    </a:lnTo>
                    <a:lnTo>
                      <a:pt x="46" y="118"/>
                    </a:lnTo>
                    <a:lnTo>
                      <a:pt x="46" y="118"/>
                    </a:lnTo>
                    <a:lnTo>
                      <a:pt x="52" y="116"/>
                    </a:lnTo>
                    <a:lnTo>
                      <a:pt x="54" y="112"/>
                    </a:lnTo>
                    <a:lnTo>
                      <a:pt x="56" y="112"/>
                    </a:lnTo>
                    <a:lnTo>
                      <a:pt x="56" y="110"/>
                    </a:lnTo>
                    <a:lnTo>
                      <a:pt x="92" y="50"/>
                    </a:lnTo>
                    <a:lnTo>
                      <a:pt x="92" y="50"/>
                    </a:lnTo>
                    <a:lnTo>
                      <a:pt x="96" y="42"/>
                    </a:lnTo>
                    <a:lnTo>
                      <a:pt x="96" y="42"/>
                    </a:lnTo>
                    <a:lnTo>
                      <a:pt x="98" y="40"/>
                    </a:lnTo>
                    <a:lnTo>
                      <a:pt x="98" y="40"/>
                    </a:lnTo>
                    <a:lnTo>
                      <a:pt x="102" y="36"/>
                    </a:lnTo>
                    <a:lnTo>
                      <a:pt x="108" y="34"/>
                    </a:lnTo>
                    <a:lnTo>
                      <a:pt x="114" y="32"/>
                    </a:lnTo>
                    <a:lnTo>
                      <a:pt x="114" y="32"/>
                    </a:lnTo>
                    <a:lnTo>
                      <a:pt x="116" y="32"/>
                    </a:lnTo>
                    <a:lnTo>
                      <a:pt x="116" y="32"/>
                    </a:lnTo>
                    <a:lnTo>
                      <a:pt x="122" y="34"/>
                    </a:lnTo>
                    <a:lnTo>
                      <a:pt x="128" y="38"/>
                    </a:lnTo>
                    <a:lnTo>
                      <a:pt x="134" y="42"/>
                    </a:lnTo>
                    <a:lnTo>
                      <a:pt x="136" y="48"/>
                    </a:lnTo>
                    <a:lnTo>
                      <a:pt x="136" y="48"/>
                    </a:lnTo>
                    <a:lnTo>
                      <a:pt x="138" y="60"/>
                    </a:lnTo>
                    <a:lnTo>
                      <a:pt x="154" y="146"/>
                    </a:lnTo>
                    <a:lnTo>
                      <a:pt x="170" y="128"/>
                    </a:lnTo>
                    <a:lnTo>
                      <a:pt x="170" y="128"/>
                    </a:lnTo>
                    <a:lnTo>
                      <a:pt x="180" y="120"/>
                    </a:lnTo>
                    <a:lnTo>
                      <a:pt x="192" y="114"/>
                    </a:lnTo>
                    <a:lnTo>
                      <a:pt x="204" y="110"/>
                    </a:lnTo>
                    <a:lnTo>
                      <a:pt x="218" y="108"/>
                    </a:lnTo>
                    <a:lnTo>
                      <a:pt x="282" y="108"/>
                    </a:lnTo>
                    <a:lnTo>
                      <a:pt x="282" y="32"/>
                    </a:lnTo>
                    <a:lnTo>
                      <a:pt x="282" y="32"/>
                    </a:lnTo>
                    <a:lnTo>
                      <a:pt x="280" y="26"/>
                    </a:lnTo>
                    <a:lnTo>
                      <a:pt x="278" y="20"/>
                    </a:lnTo>
                    <a:lnTo>
                      <a:pt x="276" y="14"/>
                    </a:lnTo>
                    <a:lnTo>
                      <a:pt x="272" y="10"/>
                    </a:lnTo>
                    <a:lnTo>
                      <a:pt x="266" y="6"/>
                    </a:lnTo>
                    <a:lnTo>
                      <a:pt x="262" y="4"/>
                    </a:lnTo>
                    <a:lnTo>
                      <a:pt x="256" y="2"/>
                    </a:lnTo>
                    <a:lnTo>
                      <a:pt x="248" y="0"/>
                    </a:lnTo>
                    <a:lnTo>
                      <a:pt x="248" y="0"/>
                    </a:lnTo>
                    <a:close/>
                    <a:moveTo>
                      <a:pt x="202" y="154"/>
                    </a:moveTo>
                    <a:lnTo>
                      <a:pt x="168" y="192"/>
                    </a:lnTo>
                    <a:lnTo>
                      <a:pt x="168" y="192"/>
                    </a:lnTo>
                    <a:lnTo>
                      <a:pt x="158" y="198"/>
                    </a:lnTo>
                    <a:lnTo>
                      <a:pt x="152" y="202"/>
                    </a:lnTo>
                    <a:lnTo>
                      <a:pt x="146" y="202"/>
                    </a:lnTo>
                    <a:lnTo>
                      <a:pt x="144" y="202"/>
                    </a:lnTo>
                    <a:lnTo>
                      <a:pt x="144" y="202"/>
                    </a:lnTo>
                    <a:lnTo>
                      <a:pt x="138" y="202"/>
                    </a:lnTo>
                    <a:lnTo>
                      <a:pt x="132" y="200"/>
                    </a:lnTo>
                    <a:lnTo>
                      <a:pt x="126" y="194"/>
                    </a:lnTo>
                    <a:lnTo>
                      <a:pt x="122" y="190"/>
                    </a:lnTo>
                    <a:lnTo>
                      <a:pt x="122" y="190"/>
                    </a:lnTo>
                    <a:lnTo>
                      <a:pt x="120" y="182"/>
                    </a:lnTo>
                    <a:lnTo>
                      <a:pt x="118" y="174"/>
                    </a:lnTo>
                    <a:lnTo>
                      <a:pt x="104" y="108"/>
                    </a:lnTo>
                    <a:lnTo>
                      <a:pt x="92" y="130"/>
                    </a:lnTo>
                    <a:lnTo>
                      <a:pt x="92" y="130"/>
                    </a:lnTo>
                    <a:lnTo>
                      <a:pt x="84" y="140"/>
                    </a:lnTo>
                    <a:lnTo>
                      <a:pt x="74" y="150"/>
                    </a:lnTo>
                    <a:lnTo>
                      <a:pt x="60" y="154"/>
                    </a:lnTo>
                    <a:lnTo>
                      <a:pt x="46" y="158"/>
                    </a:lnTo>
                    <a:lnTo>
                      <a:pt x="0" y="158"/>
                    </a:lnTo>
                    <a:lnTo>
                      <a:pt x="0" y="202"/>
                    </a:lnTo>
                    <a:lnTo>
                      <a:pt x="0" y="202"/>
                    </a:lnTo>
                    <a:lnTo>
                      <a:pt x="2" y="208"/>
                    </a:lnTo>
                    <a:lnTo>
                      <a:pt x="2" y="214"/>
                    </a:lnTo>
                    <a:lnTo>
                      <a:pt x="6" y="220"/>
                    </a:lnTo>
                    <a:lnTo>
                      <a:pt x="10" y="226"/>
                    </a:lnTo>
                    <a:lnTo>
                      <a:pt x="14" y="230"/>
                    </a:lnTo>
                    <a:lnTo>
                      <a:pt x="20" y="232"/>
                    </a:lnTo>
                    <a:lnTo>
                      <a:pt x="26" y="234"/>
                    </a:lnTo>
                    <a:lnTo>
                      <a:pt x="32" y="234"/>
                    </a:lnTo>
                    <a:lnTo>
                      <a:pt x="248" y="234"/>
                    </a:lnTo>
                    <a:lnTo>
                      <a:pt x="248" y="234"/>
                    </a:lnTo>
                    <a:lnTo>
                      <a:pt x="256" y="234"/>
                    </a:lnTo>
                    <a:lnTo>
                      <a:pt x="262" y="232"/>
                    </a:lnTo>
                    <a:lnTo>
                      <a:pt x="266" y="230"/>
                    </a:lnTo>
                    <a:lnTo>
                      <a:pt x="272" y="226"/>
                    </a:lnTo>
                    <a:lnTo>
                      <a:pt x="276" y="220"/>
                    </a:lnTo>
                    <a:lnTo>
                      <a:pt x="278" y="214"/>
                    </a:lnTo>
                    <a:lnTo>
                      <a:pt x="280" y="208"/>
                    </a:lnTo>
                    <a:lnTo>
                      <a:pt x="282" y="202"/>
                    </a:lnTo>
                    <a:lnTo>
                      <a:pt x="282" y="148"/>
                    </a:lnTo>
                    <a:lnTo>
                      <a:pt x="218" y="148"/>
                    </a:lnTo>
                    <a:lnTo>
                      <a:pt x="218" y="148"/>
                    </a:lnTo>
                    <a:lnTo>
                      <a:pt x="208" y="150"/>
                    </a:lnTo>
                    <a:lnTo>
                      <a:pt x="202" y="154"/>
                    </a:lnTo>
                    <a:lnTo>
                      <a:pt x="202" y="154"/>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53" name="Freeform 110"/>
              <p:cNvSpPr>
                <a:spLocks/>
              </p:cNvSpPr>
              <p:nvPr/>
            </p:nvSpPr>
            <p:spPr bwMode="auto">
              <a:xfrm>
                <a:off x="602987" y="1858909"/>
                <a:ext cx="572148" cy="292161"/>
              </a:xfrm>
              <a:custGeom>
                <a:avLst/>
                <a:gdLst/>
                <a:ahLst/>
                <a:cxnLst>
                  <a:cxn ang="0">
                    <a:pos x="134" y="138"/>
                  </a:cxn>
                  <a:cxn ang="0">
                    <a:pos x="132" y="128"/>
                  </a:cxn>
                  <a:cxn ang="0">
                    <a:pos x="110" y="26"/>
                  </a:cxn>
                  <a:cxn ang="0">
                    <a:pos x="80" y="76"/>
                  </a:cxn>
                  <a:cxn ang="0">
                    <a:pos x="66" y="92"/>
                  </a:cxn>
                  <a:cxn ang="0">
                    <a:pos x="46" y="98"/>
                  </a:cxn>
                  <a:cxn ang="0">
                    <a:pos x="0" y="98"/>
                  </a:cxn>
                  <a:cxn ang="0">
                    <a:pos x="46" y="84"/>
                  </a:cxn>
                  <a:cxn ang="0">
                    <a:pos x="52" y="84"/>
                  </a:cxn>
                  <a:cxn ang="0">
                    <a:pos x="64" y="76"/>
                  </a:cxn>
                  <a:cxn ang="0">
                    <a:pos x="68" y="72"/>
                  </a:cxn>
                  <a:cxn ang="0">
                    <a:pos x="104" y="10"/>
                  </a:cxn>
                  <a:cxn ang="0">
                    <a:pos x="108" y="4"/>
                  </a:cxn>
                  <a:cxn ang="0">
                    <a:pos x="110" y="2"/>
                  </a:cxn>
                  <a:cxn ang="0">
                    <a:pos x="114" y="0"/>
                  </a:cxn>
                  <a:cxn ang="0">
                    <a:pos x="118" y="0"/>
                  </a:cxn>
                  <a:cxn ang="0">
                    <a:pos x="124" y="6"/>
                  </a:cxn>
                  <a:cxn ang="0">
                    <a:pos x="124" y="6"/>
                  </a:cxn>
                  <a:cxn ang="0">
                    <a:pos x="124" y="14"/>
                  </a:cxn>
                  <a:cxn ang="0">
                    <a:pos x="146" y="128"/>
                  </a:cxn>
                  <a:cxn ang="0">
                    <a:pos x="146" y="128"/>
                  </a:cxn>
                  <a:cxn ang="0">
                    <a:pos x="148" y="128"/>
                  </a:cxn>
                  <a:cxn ang="0">
                    <a:pos x="180" y="92"/>
                  </a:cxn>
                  <a:cxn ang="0">
                    <a:pos x="188" y="84"/>
                  </a:cxn>
                  <a:cxn ang="0">
                    <a:pos x="208" y="76"/>
                  </a:cxn>
                  <a:cxn ang="0">
                    <a:pos x="218" y="76"/>
                  </a:cxn>
                  <a:cxn ang="0">
                    <a:pos x="282" y="88"/>
                  </a:cxn>
                  <a:cxn ang="0">
                    <a:pos x="218" y="88"/>
                  </a:cxn>
                  <a:cxn ang="0">
                    <a:pos x="204" y="92"/>
                  </a:cxn>
                  <a:cxn ang="0">
                    <a:pos x="190" y="100"/>
                  </a:cxn>
                  <a:cxn ang="0">
                    <a:pos x="158" y="136"/>
                  </a:cxn>
                  <a:cxn ang="0">
                    <a:pos x="152" y="142"/>
                  </a:cxn>
                  <a:cxn ang="0">
                    <a:pos x="144" y="144"/>
                  </a:cxn>
                  <a:cxn ang="0">
                    <a:pos x="144" y="144"/>
                  </a:cxn>
                  <a:cxn ang="0">
                    <a:pos x="144" y="144"/>
                  </a:cxn>
                  <a:cxn ang="0">
                    <a:pos x="134" y="138"/>
                  </a:cxn>
                </a:cxnLst>
                <a:rect l="0" t="0" r="r" b="b"/>
                <a:pathLst>
                  <a:path w="282" h="144">
                    <a:moveTo>
                      <a:pt x="134" y="138"/>
                    </a:moveTo>
                    <a:lnTo>
                      <a:pt x="134" y="138"/>
                    </a:lnTo>
                    <a:lnTo>
                      <a:pt x="134" y="132"/>
                    </a:lnTo>
                    <a:lnTo>
                      <a:pt x="132" y="128"/>
                    </a:lnTo>
                    <a:lnTo>
                      <a:pt x="132" y="128"/>
                    </a:lnTo>
                    <a:lnTo>
                      <a:pt x="110" y="26"/>
                    </a:lnTo>
                    <a:lnTo>
                      <a:pt x="80" y="76"/>
                    </a:lnTo>
                    <a:lnTo>
                      <a:pt x="80" y="76"/>
                    </a:lnTo>
                    <a:lnTo>
                      <a:pt x="74" y="86"/>
                    </a:lnTo>
                    <a:lnTo>
                      <a:pt x="66" y="92"/>
                    </a:lnTo>
                    <a:lnTo>
                      <a:pt x="56" y="96"/>
                    </a:lnTo>
                    <a:lnTo>
                      <a:pt x="46" y="98"/>
                    </a:lnTo>
                    <a:lnTo>
                      <a:pt x="46" y="98"/>
                    </a:lnTo>
                    <a:lnTo>
                      <a:pt x="0" y="98"/>
                    </a:lnTo>
                    <a:lnTo>
                      <a:pt x="0" y="84"/>
                    </a:lnTo>
                    <a:lnTo>
                      <a:pt x="46" y="84"/>
                    </a:lnTo>
                    <a:lnTo>
                      <a:pt x="46" y="84"/>
                    </a:lnTo>
                    <a:lnTo>
                      <a:pt x="52" y="84"/>
                    </a:lnTo>
                    <a:lnTo>
                      <a:pt x="58" y="80"/>
                    </a:lnTo>
                    <a:lnTo>
                      <a:pt x="64" y="76"/>
                    </a:lnTo>
                    <a:lnTo>
                      <a:pt x="68" y="72"/>
                    </a:lnTo>
                    <a:lnTo>
                      <a:pt x="68" y="72"/>
                    </a:lnTo>
                    <a:lnTo>
                      <a:pt x="104" y="10"/>
                    </a:lnTo>
                    <a:lnTo>
                      <a:pt x="104" y="10"/>
                    </a:lnTo>
                    <a:lnTo>
                      <a:pt x="108" y="4"/>
                    </a:lnTo>
                    <a:lnTo>
                      <a:pt x="108" y="4"/>
                    </a:lnTo>
                    <a:lnTo>
                      <a:pt x="108" y="4"/>
                    </a:lnTo>
                    <a:lnTo>
                      <a:pt x="110" y="2"/>
                    </a:lnTo>
                    <a:lnTo>
                      <a:pt x="114" y="0"/>
                    </a:lnTo>
                    <a:lnTo>
                      <a:pt x="114" y="0"/>
                    </a:lnTo>
                    <a:lnTo>
                      <a:pt x="114" y="0"/>
                    </a:lnTo>
                    <a:lnTo>
                      <a:pt x="118" y="0"/>
                    </a:lnTo>
                    <a:lnTo>
                      <a:pt x="122" y="2"/>
                    </a:lnTo>
                    <a:lnTo>
                      <a:pt x="124" y="6"/>
                    </a:lnTo>
                    <a:lnTo>
                      <a:pt x="124" y="6"/>
                    </a:lnTo>
                    <a:lnTo>
                      <a:pt x="124" y="6"/>
                    </a:lnTo>
                    <a:lnTo>
                      <a:pt x="124" y="14"/>
                    </a:lnTo>
                    <a:lnTo>
                      <a:pt x="124" y="14"/>
                    </a:lnTo>
                    <a:lnTo>
                      <a:pt x="146" y="128"/>
                    </a:lnTo>
                    <a:lnTo>
                      <a:pt x="146" y="128"/>
                    </a:lnTo>
                    <a:lnTo>
                      <a:pt x="146" y="128"/>
                    </a:lnTo>
                    <a:lnTo>
                      <a:pt x="146" y="128"/>
                    </a:lnTo>
                    <a:lnTo>
                      <a:pt x="146" y="128"/>
                    </a:lnTo>
                    <a:lnTo>
                      <a:pt x="148" y="128"/>
                    </a:lnTo>
                    <a:lnTo>
                      <a:pt x="148" y="128"/>
                    </a:lnTo>
                    <a:lnTo>
                      <a:pt x="180" y="92"/>
                    </a:lnTo>
                    <a:lnTo>
                      <a:pt x="180" y="92"/>
                    </a:lnTo>
                    <a:lnTo>
                      <a:pt x="188" y="84"/>
                    </a:lnTo>
                    <a:lnTo>
                      <a:pt x="198" y="80"/>
                    </a:lnTo>
                    <a:lnTo>
                      <a:pt x="208" y="76"/>
                    </a:lnTo>
                    <a:lnTo>
                      <a:pt x="218" y="76"/>
                    </a:lnTo>
                    <a:lnTo>
                      <a:pt x="218" y="76"/>
                    </a:lnTo>
                    <a:lnTo>
                      <a:pt x="282" y="76"/>
                    </a:lnTo>
                    <a:lnTo>
                      <a:pt x="282" y="88"/>
                    </a:lnTo>
                    <a:lnTo>
                      <a:pt x="218" y="88"/>
                    </a:lnTo>
                    <a:lnTo>
                      <a:pt x="218" y="88"/>
                    </a:lnTo>
                    <a:lnTo>
                      <a:pt x="212" y="90"/>
                    </a:lnTo>
                    <a:lnTo>
                      <a:pt x="204" y="92"/>
                    </a:lnTo>
                    <a:lnTo>
                      <a:pt x="196" y="96"/>
                    </a:lnTo>
                    <a:lnTo>
                      <a:pt x="190" y="100"/>
                    </a:lnTo>
                    <a:lnTo>
                      <a:pt x="190" y="100"/>
                    </a:lnTo>
                    <a:lnTo>
                      <a:pt x="158" y="136"/>
                    </a:lnTo>
                    <a:lnTo>
                      <a:pt x="158" y="136"/>
                    </a:lnTo>
                    <a:lnTo>
                      <a:pt x="152" y="142"/>
                    </a:lnTo>
                    <a:lnTo>
                      <a:pt x="144" y="144"/>
                    </a:lnTo>
                    <a:lnTo>
                      <a:pt x="144" y="144"/>
                    </a:lnTo>
                    <a:lnTo>
                      <a:pt x="144" y="144"/>
                    </a:lnTo>
                    <a:lnTo>
                      <a:pt x="144" y="144"/>
                    </a:lnTo>
                    <a:lnTo>
                      <a:pt x="144" y="144"/>
                    </a:lnTo>
                    <a:lnTo>
                      <a:pt x="144" y="144"/>
                    </a:lnTo>
                    <a:lnTo>
                      <a:pt x="138" y="142"/>
                    </a:lnTo>
                    <a:lnTo>
                      <a:pt x="134" y="138"/>
                    </a:lnTo>
                    <a:lnTo>
                      <a:pt x="134" y="13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grpSp>
        <p:sp>
          <p:nvSpPr>
            <p:cNvPr id="134" name="TextBox 133"/>
            <p:cNvSpPr txBox="1"/>
            <p:nvPr/>
          </p:nvSpPr>
          <p:spPr>
            <a:xfrm>
              <a:off x="6085265" y="2758826"/>
              <a:ext cx="1190967" cy="430887"/>
            </a:xfrm>
            <a:prstGeom prst="rect">
              <a:avLst/>
            </a:prstGeom>
            <a:noFill/>
            <a:ln>
              <a:noFill/>
            </a:ln>
          </p:spPr>
          <p:txBody>
            <a:bodyPr wrap="square" rtlCol="0">
              <a:spAutoFit/>
            </a:bodyPr>
            <a:lstStyle/>
            <a:p>
              <a:pPr algn="ctr"/>
              <a:r>
                <a:rPr lang="en-US" altLang="zh-CN" sz="1050" b="1" dirty="0" smtClean="0">
                  <a:latin typeface="微软雅黑" pitchFamily="34" charset="-122"/>
                  <a:ea typeface="微软雅黑" pitchFamily="34" charset="-122"/>
                </a:rPr>
                <a:t>Auto Radio</a:t>
              </a:r>
            </a:p>
            <a:p>
              <a:pPr algn="ctr"/>
              <a:r>
                <a:rPr lang="zh-CN" altLang="en-US" sz="1050" b="1" dirty="0" smtClean="0">
                  <a:latin typeface="微软雅黑" pitchFamily="34" charset="-122"/>
                  <a:ea typeface="微软雅黑" pitchFamily="34" charset="-122"/>
                </a:rPr>
                <a:t>动态射频优化</a:t>
              </a:r>
              <a:endParaRPr lang="zh-CN" altLang="en-US" sz="1050" b="1" dirty="0">
                <a:latin typeface="微软雅黑" pitchFamily="34" charset="-122"/>
                <a:ea typeface="微软雅黑" pitchFamily="34" charset="-122"/>
              </a:endParaRPr>
            </a:p>
          </p:txBody>
        </p:sp>
      </p:grpSp>
      <p:sp>
        <p:nvSpPr>
          <p:cNvPr id="163" name="矩形 162"/>
          <p:cNvSpPr/>
          <p:nvPr/>
        </p:nvSpPr>
        <p:spPr>
          <a:xfrm>
            <a:off x="3856061" y="3522260"/>
            <a:ext cx="2077891" cy="925846"/>
          </a:xfrm>
          <a:prstGeom prst="rect">
            <a:avLst/>
          </a:prstGeom>
          <a:solidFill>
            <a:sysClr val="window" lastClr="FFFFFF"/>
          </a:solidFill>
          <a:ln>
            <a:no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txBody>
          <a:bodyPr wrap="square" lIns="91388" tIns="45696" rIns="91388" bIns="45696">
            <a:spAutoFit/>
          </a:bodyPr>
          <a:lstStyle/>
          <a:p>
            <a:pPr fontAlgn="auto">
              <a:lnSpc>
                <a:spcPts val="1300"/>
              </a:lnSpc>
              <a:spcBef>
                <a:spcPts val="0"/>
              </a:spcBef>
              <a:spcAft>
                <a:spcPts val="0"/>
              </a:spcAft>
              <a:buFont typeface="Arial" pitchFamily="34" charset="0"/>
              <a:buChar char="•"/>
            </a:pPr>
            <a:r>
              <a:rPr lang="zh-CN" altLang="en-US" sz="1050" kern="0" dirty="0" smtClean="0">
                <a:solidFill>
                  <a:srgbClr val="C00000"/>
                </a:solidFill>
                <a:latin typeface="微软雅黑" pitchFamily="34" charset="-122"/>
                <a:ea typeface="微软雅黑" pitchFamily="34" charset="-122"/>
                <a:cs typeface="Arial" pitchFamily="34" charset="0"/>
              </a:rPr>
              <a:t>便携</a:t>
            </a:r>
            <a:r>
              <a:rPr lang="zh-CN" altLang="en-US" sz="1050" kern="0" dirty="0" smtClean="0">
                <a:latin typeface="微软雅黑" pitchFamily="34" charset="-122"/>
                <a:ea typeface="微软雅黑" pitchFamily="34" charset="-122"/>
                <a:cs typeface="Arial" pitchFamily="34" charset="0"/>
              </a:rPr>
              <a:t>网规，部署方便</a:t>
            </a:r>
            <a:endParaRPr lang="en-US" altLang="zh-CN" sz="1050" kern="0" dirty="0" smtClean="0">
              <a:latin typeface="微软雅黑" pitchFamily="34" charset="-122"/>
              <a:ea typeface="微软雅黑" pitchFamily="34" charset="-122"/>
              <a:cs typeface="Arial" pitchFamily="34" charset="0"/>
            </a:endParaRPr>
          </a:p>
          <a:p>
            <a:pPr fontAlgn="auto">
              <a:lnSpc>
                <a:spcPts val="1300"/>
              </a:lnSpc>
              <a:spcBef>
                <a:spcPts val="0"/>
              </a:spcBef>
              <a:spcAft>
                <a:spcPts val="0"/>
              </a:spcAft>
              <a:buFont typeface="Arial" pitchFamily="34" charset="0"/>
              <a:buChar char="•"/>
            </a:pPr>
            <a:r>
              <a:rPr lang="zh-CN" altLang="en-US" sz="1050" kern="0" dirty="0" smtClean="0">
                <a:latin typeface="微软雅黑" pitchFamily="34" charset="-122"/>
                <a:ea typeface="微软雅黑" pitchFamily="34" charset="-122"/>
                <a:cs typeface="Arial" pitchFamily="34" charset="0"/>
              </a:rPr>
              <a:t>定向小角度天线</a:t>
            </a:r>
            <a:r>
              <a:rPr lang="zh-CN" altLang="en-US" sz="1050" kern="0" dirty="0" smtClean="0">
                <a:solidFill>
                  <a:srgbClr val="C00000"/>
                </a:solidFill>
                <a:latin typeface="微软雅黑" pitchFamily="34" charset="-122"/>
                <a:ea typeface="微软雅黑" pitchFamily="34" charset="-122"/>
                <a:cs typeface="Arial" pitchFamily="34" charset="0"/>
              </a:rPr>
              <a:t>精准</a:t>
            </a:r>
            <a:r>
              <a:rPr lang="zh-CN" altLang="en-US" sz="1050" kern="0" dirty="0" smtClean="0">
                <a:latin typeface="微软雅黑" pitchFamily="34" charset="-122"/>
                <a:ea typeface="微软雅黑" pitchFamily="34" charset="-122"/>
                <a:cs typeface="Arial" pitchFamily="34" charset="0"/>
              </a:rPr>
              <a:t>覆盖</a:t>
            </a:r>
            <a:endParaRPr lang="en-US" altLang="zh-CN" sz="1050" kern="0" dirty="0" smtClean="0">
              <a:latin typeface="微软雅黑" pitchFamily="34" charset="-122"/>
              <a:ea typeface="微软雅黑" pitchFamily="34" charset="-122"/>
              <a:cs typeface="Arial" pitchFamily="34" charset="0"/>
            </a:endParaRPr>
          </a:p>
          <a:p>
            <a:pPr fontAlgn="auto">
              <a:lnSpc>
                <a:spcPts val="1300"/>
              </a:lnSpc>
              <a:spcBef>
                <a:spcPts val="0"/>
              </a:spcBef>
              <a:spcAft>
                <a:spcPts val="0"/>
              </a:spcAft>
              <a:buFont typeface="Arial" pitchFamily="34" charset="0"/>
              <a:buChar char="•"/>
            </a:pPr>
            <a:r>
              <a:rPr lang="zh-CN" altLang="en-US" sz="1050" kern="0" dirty="0" smtClean="0">
                <a:latin typeface="微软雅黑" pitchFamily="34" charset="-122"/>
                <a:ea typeface="微软雅黑" pitchFamily="34" charset="-122"/>
                <a:cs typeface="Arial" pitchFamily="34" charset="0"/>
              </a:rPr>
              <a:t>场强仿真，干扰</a:t>
            </a:r>
            <a:r>
              <a:rPr lang="zh-CN" altLang="en-US" sz="1050" kern="0" dirty="0" smtClean="0">
                <a:solidFill>
                  <a:srgbClr val="C00000"/>
                </a:solidFill>
                <a:latin typeface="微软雅黑" pitchFamily="34" charset="-122"/>
                <a:ea typeface="微软雅黑" pitchFamily="34" charset="-122"/>
                <a:cs typeface="Arial" pitchFamily="34" charset="0"/>
              </a:rPr>
              <a:t>可估</a:t>
            </a:r>
            <a:endParaRPr lang="en-US" altLang="zh-CN" sz="1050" kern="0" dirty="0" smtClean="0">
              <a:solidFill>
                <a:srgbClr val="C00000"/>
              </a:solidFill>
              <a:latin typeface="微软雅黑" pitchFamily="34" charset="-122"/>
              <a:ea typeface="微软雅黑" pitchFamily="34" charset="-122"/>
              <a:cs typeface="Arial" pitchFamily="34" charset="0"/>
            </a:endParaRPr>
          </a:p>
          <a:p>
            <a:pPr fontAlgn="auto">
              <a:lnSpc>
                <a:spcPts val="1300"/>
              </a:lnSpc>
              <a:spcBef>
                <a:spcPts val="0"/>
              </a:spcBef>
              <a:spcAft>
                <a:spcPts val="0"/>
              </a:spcAft>
              <a:buFont typeface="Arial" pitchFamily="34" charset="0"/>
              <a:buChar char="•"/>
            </a:pPr>
            <a:r>
              <a:rPr lang="zh-CN" altLang="en-US" sz="1050" kern="0" dirty="0" smtClean="0">
                <a:solidFill>
                  <a:srgbClr val="C00000"/>
                </a:solidFill>
                <a:latin typeface="微软雅黑" pitchFamily="34" charset="-122"/>
                <a:ea typeface="微软雅黑" pitchFamily="34" charset="-122"/>
                <a:cs typeface="Arial" pitchFamily="34" charset="0"/>
              </a:rPr>
              <a:t>严格</a:t>
            </a:r>
            <a:r>
              <a:rPr lang="zh-CN" altLang="en-US" sz="1050" kern="0" dirty="0" smtClean="0">
                <a:latin typeface="微软雅黑" pitchFamily="34" charset="-122"/>
                <a:ea typeface="微软雅黑" pitchFamily="34" charset="-122"/>
                <a:cs typeface="Arial" pitchFamily="34" charset="0"/>
              </a:rPr>
              <a:t>测试，验收有据</a:t>
            </a:r>
            <a:endParaRPr lang="en-US" altLang="zh-CN" sz="1050" kern="0" dirty="0" smtClean="0">
              <a:latin typeface="微软雅黑" pitchFamily="34" charset="-122"/>
              <a:ea typeface="微软雅黑" pitchFamily="34" charset="-122"/>
              <a:cs typeface="Arial" pitchFamily="34" charset="0"/>
            </a:endParaRPr>
          </a:p>
          <a:p>
            <a:pPr fontAlgn="auto">
              <a:lnSpc>
                <a:spcPts val="1300"/>
              </a:lnSpc>
              <a:spcBef>
                <a:spcPts val="0"/>
              </a:spcBef>
              <a:spcAft>
                <a:spcPts val="0"/>
              </a:spcAft>
              <a:buFont typeface="Arial" pitchFamily="34" charset="0"/>
              <a:buChar char="•"/>
            </a:pPr>
            <a:endParaRPr lang="en-US" altLang="zh-CN" sz="1050" kern="0" dirty="0" smtClean="0">
              <a:latin typeface="微软雅黑" pitchFamily="34" charset="-122"/>
              <a:ea typeface="微软雅黑" pitchFamily="34" charset="-122"/>
              <a:cs typeface="Arial" pitchFamily="34" charset="0"/>
            </a:endParaRPr>
          </a:p>
        </p:txBody>
      </p:sp>
      <p:grpSp>
        <p:nvGrpSpPr>
          <p:cNvPr id="8" name="组合 68"/>
          <p:cNvGrpSpPr/>
          <p:nvPr/>
        </p:nvGrpSpPr>
        <p:grpSpPr>
          <a:xfrm>
            <a:off x="2552369" y="3360559"/>
            <a:ext cx="1110433" cy="845037"/>
            <a:chOff x="2580938" y="3257515"/>
            <a:chExt cx="1110433" cy="845037"/>
          </a:xfrm>
        </p:grpSpPr>
        <p:sp>
          <p:nvSpPr>
            <p:cNvPr id="156" name="圆角矩形 155"/>
            <p:cNvSpPr/>
            <p:nvPr/>
          </p:nvSpPr>
          <p:spPr bwMode="auto">
            <a:xfrm>
              <a:off x="2665740" y="3257515"/>
              <a:ext cx="926051" cy="824120"/>
            </a:xfrm>
            <a:prstGeom prst="roundRect">
              <a:avLst>
                <a:gd name="adj" fmla="val 9350"/>
              </a:avLst>
            </a:prstGeom>
            <a:solidFill>
              <a:schemeClr val="bg2">
                <a:lumMod val="40000"/>
                <a:lumOff val="60000"/>
              </a:schemeClr>
            </a:solidFill>
            <a:ln>
              <a:noFill/>
              <a:headEnd type="none" w="med" len="med"/>
              <a:tailEnd type="none" w="med" len="med"/>
            </a:ln>
            <a:effectLst>
              <a:glow rad="63500">
                <a:schemeClr val="accent4">
                  <a:satMod val="175000"/>
                  <a:alpha val="40000"/>
                </a:schemeClr>
              </a:glow>
              <a:outerShdw blurRad="63500" algn="ctr"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vert="horz" wrap="square" lIns="91425" tIns="45712" rIns="91425" bIns="45712" numCol="1" rtlCol="0" anchor="t" anchorCtr="0" compatLnSpc="1">
              <a:prstTxWarp prst="textNoShape">
                <a:avLst/>
              </a:prstTxWarp>
              <a:noAutofit/>
            </a:bodyPr>
            <a:lstStyle/>
            <a:p>
              <a:pPr defTabSz="658240" eaLnBrk="0" hangingPunct="0"/>
              <a:endParaRPr lang="zh-CN" altLang="en-US" sz="1200" dirty="0" smtClean="0">
                <a:solidFill>
                  <a:srgbClr val="000000"/>
                </a:solidFill>
                <a:latin typeface="微软雅黑" pitchFamily="34" charset="-122"/>
                <a:ea typeface="微软雅黑" pitchFamily="34" charset="-122"/>
                <a:cs typeface="Arial" pitchFamily="34" charset="0"/>
              </a:endParaRPr>
            </a:p>
          </p:txBody>
        </p:sp>
        <p:sp>
          <p:nvSpPr>
            <p:cNvPr id="140" name="TextBox 139"/>
            <p:cNvSpPr txBox="1"/>
            <p:nvPr/>
          </p:nvSpPr>
          <p:spPr>
            <a:xfrm>
              <a:off x="2580938" y="3671665"/>
              <a:ext cx="1110433" cy="430887"/>
            </a:xfrm>
            <a:prstGeom prst="rect">
              <a:avLst/>
            </a:prstGeom>
            <a:noFill/>
            <a:ln>
              <a:noFill/>
            </a:ln>
          </p:spPr>
          <p:txBody>
            <a:bodyPr wrap="square" rtlCol="0">
              <a:spAutoFit/>
            </a:bodyPr>
            <a:lstStyle/>
            <a:p>
              <a:pPr algn="ctr"/>
              <a:r>
                <a:rPr lang="zh-CN" altLang="en-US" sz="1050" b="1" dirty="0" smtClean="0">
                  <a:latin typeface="微软雅黑" pitchFamily="34" charset="-122"/>
                  <a:ea typeface="微软雅黑" pitchFamily="34" charset="-122"/>
                </a:rPr>
                <a:t>智能</a:t>
              </a:r>
              <a:endParaRPr lang="en-US" altLang="zh-CN" sz="1050" b="1" dirty="0" smtClean="0">
                <a:latin typeface="微软雅黑" pitchFamily="34" charset="-122"/>
                <a:ea typeface="微软雅黑" pitchFamily="34" charset="-122"/>
              </a:endParaRPr>
            </a:p>
            <a:p>
              <a:pPr algn="ctr"/>
              <a:r>
                <a:rPr lang="zh-CN" altLang="en-US" sz="1050" b="1" dirty="0" smtClean="0">
                  <a:latin typeface="微软雅黑" pitchFamily="34" charset="-122"/>
                  <a:ea typeface="微软雅黑" pitchFamily="34" charset="-122"/>
                </a:rPr>
                <a:t>网规工具</a:t>
              </a:r>
              <a:endParaRPr lang="zh-CN" altLang="en-US" sz="1050" b="1" dirty="0">
                <a:latin typeface="微软雅黑" pitchFamily="34" charset="-122"/>
                <a:ea typeface="微软雅黑" pitchFamily="34" charset="-122"/>
              </a:endParaRPr>
            </a:p>
          </p:txBody>
        </p:sp>
        <p:grpSp>
          <p:nvGrpSpPr>
            <p:cNvPr id="9" name="组合 137"/>
            <p:cNvGrpSpPr/>
            <p:nvPr/>
          </p:nvGrpSpPr>
          <p:grpSpPr>
            <a:xfrm>
              <a:off x="2888673" y="3287087"/>
              <a:ext cx="464993" cy="389734"/>
              <a:chOff x="-5867037" y="5180676"/>
              <a:chExt cx="665477" cy="649246"/>
            </a:xfrm>
            <a:solidFill>
              <a:srgbClr val="0683EA"/>
            </a:solidFill>
          </p:grpSpPr>
          <p:sp>
            <p:nvSpPr>
              <p:cNvPr id="193" name="Freeform 111"/>
              <p:cNvSpPr>
                <a:spLocks/>
              </p:cNvSpPr>
              <p:nvPr/>
            </p:nvSpPr>
            <p:spPr bwMode="auto">
              <a:xfrm>
                <a:off x="-5806170" y="5562108"/>
                <a:ext cx="263756" cy="263756"/>
              </a:xfrm>
              <a:custGeom>
                <a:avLst/>
                <a:gdLst/>
                <a:ahLst/>
                <a:cxnLst>
                  <a:cxn ang="0">
                    <a:pos x="68" y="42"/>
                  </a:cxn>
                  <a:cxn ang="0">
                    <a:pos x="44" y="48"/>
                  </a:cxn>
                  <a:cxn ang="0">
                    <a:pos x="0" y="114"/>
                  </a:cxn>
                  <a:cxn ang="0">
                    <a:pos x="18" y="130"/>
                  </a:cxn>
                  <a:cxn ang="0">
                    <a:pos x="84" y="86"/>
                  </a:cxn>
                  <a:cxn ang="0">
                    <a:pos x="88" y="62"/>
                  </a:cxn>
                  <a:cxn ang="0">
                    <a:pos x="130" y="20"/>
                  </a:cxn>
                  <a:cxn ang="0">
                    <a:pos x="110" y="0"/>
                  </a:cxn>
                  <a:cxn ang="0">
                    <a:pos x="68" y="42"/>
                  </a:cxn>
                </a:cxnLst>
                <a:rect l="0" t="0" r="r" b="b"/>
                <a:pathLst>
                  <a:path w="130" h="130">
                    <a:moveTo>
                      <a:pt x="68" y="42"/>
                    </a:moveTo>
                    <a:lnTo>
                      <a:pt x="44" y="48"/>
                    </a:lnTo>
                    <a:lnTo>
                      <a:pt x="0" y="114"/>
                    </a:lnTo>
                    <a:lnTo>
                      <a:pt x="18" y="130"/>
                    </a:lnTo>
                    <a:lnTo>
                      <a:pt x="84" y="86"/>
                    </a:lnTo>
                    <a:lnTo>
                      <a:pt x="88" y="62"/>
                    </a:lnTo>
                    <a:lnTo>
                      <a:pt x="130" y="20"/>
                    </a:lnTo>
                    <a:lnTo>
                      <a:pt x="110" y="0"/>
                    </a:lnTo>
                    <a:lnTo>
                      <a:pt x="68" y="42"/>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94" name="Freeform 112"/>
              <p:cNvSpPr>
                <a:spLocks noEditPoints="1"/>
              </p:cNvSpPr>
              <p:nvPr/>
            </p:nvSpPr>
            <p:spPr bwMode="auto">
              <a:xfrm>
                <a:off x="-5599223" y="5229370"/>
                <a:ext cx="397663" cy="397663"/>
              </a:xfrm>
              <a:custGeom>
                <a:avLst/>
                <a:gdLst/>
                <a:ahLst/>
                <a:cxnLst>
                  <a:cxn ang="0">
                    <a:pos x="184" y="14"/>
                  </a:cxn>
                  <a:cxn ang="0">
                    <a:pos x="168" y="4"/>
                  </a:cxn>
                  <a:cxn ang="0">
                    <a:pos x="152" y="0"/>
                  </a:cxn>
                  <a:cxn ang="0">
                    <a:pos x="136" y="4"/>
                  </a:cxn>
                  <a:cxn ang="0">
                    <a:pos x="122" y="14"/>
                  </a:cxn>
                  <a:cxn ang="0">
                    <a:pos x="60" y="196"/>
                  </a:cxn>
                  <a:cxn ang="0">
                    <a:pos x="184" y="74"/>
                  </a:cxn>
                  <a:cxn ang="0">
                    <a:pos x="192" y="60"/>
                  </a:cxn>
                  <a:cxn ang="0">
                    <a:pos x="196" y="44"/>
                  </a:cxn>
                  <a:cxn ang="0">
                    <a:pos x="192" y="28"/>
                  </a:cxn>
                  <a:cxn ang="0">
                    <a:pos x="184" y="14"/>
                  </a:cxn>
                  <a:cxn ang="0">
                    <a:pos x="52" y="132"/>
                  </a:cxn>
                  <a:cxn ang="0">
                    <a:pos x="50" y="132"/>
                  </a:cxn>
                  <a:cxn ang="0">
                    <a:pos x="44" y="132"/>
                  </a:cxn>
                  <a:cxn ang="0">
                    <a:pos x="42" y="132"/>
                  </a:cxn>
                  <a:cxn ang="0">
                    <a:pos x="40" y="126"/>
                  </a:cxn>
                  <a:cxn ang="0">
                    <a:pos x="42" y="120"/>
                  </a:cxn>
                  <a:cxn ang="0">
                    <a:pos x="136" y="24"/>
                  </a:cxn>
                  <a:cxn ang="0">
                    <a:pos x="142" y="22"/>
                  </a:cxn>
                  <a:cxn ang="0">
                    <a:pos x="148" y="24"/>
                  </a:cxn>
                  <a:cxn ang="0">
                    <a:pos x="150" y="28"/>
                  </a:cxn>
                  <a:cxn ang="0">
                    <a:pos x="150" y="34"/>
                  </a:cxn>
                  <a:cxn ang="0">
                    <a:pos x="52" y="132"/>
                  </a:cxn>
                  <a:cxn ang="0">
                    <a:pos x="76" y="154"/>
                  </a:cxn>
                  <a:cxn ang="0">
                    <a:pos x="74" y="156"/>
                  </a:cxn>
                  <a:cxn ang="0">
                    <a:pos x="68" y="156"/>
                  </a:cxn>
                  <a:cxn ang="0">
                    <a:pos x="64" y="154"/>
                  </a:cxn>
                  <a:cxn ang="0">
                    <a:pos x="62" y="148"/>
                  </a:cxn>
                  <a:cxn ang="0">
                    <a:pos x="64" y="144"/>
                  </a:cxn>
                  <a:cxn ang="0">
                    <a:pos x="160" y="48"/>
                  </a:cxn>
                  <a:cxn ang="0">
                    <a:pos x="166" y="46"/>
                  </a:cxn>
                  <a:cxn ang="0">
                    <a:pos x="172" y="48"/>
                  </a:cxn>
                  <a:cxn ang="0">
                    <a:pos x="174" y="50"/>
                  </a:cxn>
                  <a:cxn ang="0">
                    <a:pos x="174" y="56"/>
                  </a:cxn>
                  <a:cxn ang="0">
                    <a:pos x="172" y="58"/>
                  </a:cxn>
                </a:cxnLst>
                <a:rect l="0" t="0" r="r" b="b"/>
                <a:pathLst>
                  <a:path w="196" h="196">
                    <a:moveTo>
                      <a:pt x="184" y="14"/>
                    </a:moveTo>
                    <a:lnTo>
                      <a:pt x="184" y="14"/>
                    </a:lnTo>
                    <a:lnTo>
                      <a:pt x="176" y="8"/>
                    </a:lnTo>
                    <a:lnTo>
                      <a:pt x="168" y="4"/>
                    </a:lnTo>
                    <a:lnTo>
                      <a:pt x="160" y="2"/>
                    </a:lnTo>
                    <a:lnTo>
                      <a:pt x="152" y="0"/>
                    </a:lnTo>
                    <a:lnTo>
                      <a:pt x="144" y="2"/>
                    </a:lnTo>
                    <a:lnTo>
                      <a:pt x="136" y="4"/>
                    </a:lnTo>
                    <a:lnTo>
                      <a:pt x="128" y="8"/>
                    </a:lnTo>
                    <a:lnTo>
                      <a:pt x="122" y="14"/>
                    </a:lnTo>
                    <a:lnTo>
                      <a:pt x="0" y="136"/>
                    </a:lnTo>
                    <a:lnTo>
                      <a:pt x="60" y="196"/>
                    </a:lnTo>
                    <a:lnTo>
                      <a:pt x="184" y="74"/>
                    </a:lnTo>
                    <a:lnTo>
                      <a:pt x="184" y="74"/>
                    </a:lnTo>
                    <a:lnTo>
                      <a:pt x="188" y="68"/>
                    </a:lnTo>
                    <a:lnTo>
                      <a:pt x="192" y="60"/>
                    </a:lnTo>
                    <a:lnTo>
                      <a:pt x="196" y="52"/>
                    </a:lnTo>
                    <a:lnTo>
                      <a:pt x="196" y="44"/>
                    </a:lnTo>
                    <a:lnTo>
                      <a:pt x="196" y="36"/>
                    </a:lnTo>
                    <a:lnTo>
                      <a:pt x="192" y="28"/>
                    </a:lnTo>
                    <a:lnTo>
                      <a:pt x="188" y="20"/>
                    </a:lnTo>
                    <a:lnTo>
                      <a:pt x="184" y="14"/>
                    </a:lnTo>
                    <a:lnTo>
                      <a:pt x="184" y="14"/>
                    </a:lnTo>
                    <a:close/>
                    <a:moveTo>
                      <a:pt x="52" y="132"/>
                    </a:moveTo>
                    <a:lnTo>
                      <a:pt x="52" y="132"/>
                    </a:lnTo>
                    <a:lnTo>
                      <a:pt x="50" y="132"/>
                    </a:lnTo>
                    <a:lnTo>
                      <a:pt x="48" y="134"/>
                    </a:lnTo>
                    <a:lnTo>
                      <a:pt x="44" y="132"/>
                    </a:lnTo>
                    <a:lnTo>
                      <a:pt x="42" y="132"/>
                    </a:lnTo>
                    <a:lnTo>
                      <a:pt x="42" y="132"/>
                    </a:lnTo>
                    <a:lnTo>
                      <a:pt x="40" y="128"/>
                    </a:lnTo>
                    <a:lnTo>
                      <a:pt x="40" y="126"/>
                    </a:lnTo>
                    <a:lnTo>
                      <a:pt x="40" y="122"/>
                    </a:lnTo>
                    <a:lnTo>
                      <a:pt x="42" y="120"/>
                    </a:lnTo>
                    <a:lnTo>
                      <a:pt x="136" y="24"/>
                    </a:lnTo>
                    <a:lnTo>
                      <a:pt x="136" y="24"/>
                    </a:lnTo>
                    <a:lnTo>
                      <a:pt x="140" y="22"/>
                    </a:lnTo>
                    <a:lnTo>
                      <a:pt x="142" y="22"/>
                    </a:lnTo>
                    <a:lnTo>
                      <a:pt x="146" y="22"/>
                    </a:lnTo>
                    <a:lnTo>
                      <a:pt x="148" y="24"/>
                    </a:lnTo>
                    <a:lnTo>
                      <a:pt x="148" y="24"/>
                    </a:lnTo>
                    <a:lnTo>
                      <a:pt x="150" y="28"/>
                    </a:lnTo>
                    <a:lnTo>
                      <a:pt x="150" y="30"/>
                    </a:lnTo>
                    <a:lnTo>
                      <a:pt x="150" y="34"/>
                    </a:lnTo>
                    <a:lnTo>
                      <a:pt x="148" y="36"/>
                    </a:lnTo>
                    <a:lnTo>
                      <a:pt x="52" y="132"/>
                    </a:lnTo>
                    <a:close/>
                    <a:moveTo>
                      <a:pt x="172" y="58"/>
                    </a:moveTo>
                    <a:lnTo>
                      <a:pt x="76" y="154"/>
                    </a:lnTo>
                    <a:lnTo>
                      <a:pt x="76" y="154"/>
                    </a:lnTo>
                    <a:lnTo>
                      <a:pt x="74" y="156"/>
                    </a:lnTo>
                    <a:lnTo>
                      <a:pt x="70" y="156"/>
                    </a:lnTo>
                    <a:lnTo>
                      <a:pt x="68" y="156"/>
                    </a:lnTo>
                    <a:lnTo>
                      <a:pt x="64" y="154"/>
                    </a:lnTo>
                    <a:lnTo>
                      <a:pt x="64" y="154"/>
                    </a:lnTo>
                    <a:lnTo>
                      <a:pt x="62" y="152"/>
                    </a:lnTo>
                    <a:lnTo>
                      <a:pt x="62" y="148"/>
                    </a:lnTo>
                    <a:lnTo>
                      <a:pt x="62" y="146"/>
                    </a:lnTo>
                    <a:lnTo>
                      <a:pt x="64" y="144"/>
                    </a:lnTo>
                    <a:lnTo>
                      <a:pt x="160" y="48"/>
                    </a:lnTo>
                    <a:lnTo>
                      <a:pt x="160" y="48"/>
                    </a:lnTo>
                    <a:lnTo>
                      <a:pt x="162" y="46"/>
                    </a:lnTo>
                    <a:lnTo>
                      <a:pt x="166" y="46"/>
                    </a:lnTo>
                    <a:lnTo>
                      <a:pt x="168" y="46"/>
                    </a:lnTo>
                    <a:lnTo>
                      <a:pt x="172" y="48"/>
                    </a:lnTo>
                    <a:lnTo>
                      <a:pt x="172" y="48"/>
                    </a:lnTo>
                    <a:lnTo>
                      <a:pt x="174" y="50"/>
                    </a:lnTo>
                    <a:lnTo>
                      <a:pt x="174" y="54"/>
                    </a:lnTo>
                    <a:lnTo>
                      <a:pt x="174" y="56"/>
                    </a:lnTo>
                    <a:lnTo>
                      <a:pt x="172" y="58"/>
                    </a:lnTo>
                    <a:lnTo>
                      <a:pt x="172" y="58"/>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95" name="Freeform 113"/>
              <p:cNvSpPr>
                <a:spLocks noEditPoints="1"/>
              </p:cNvSpPr>
              <p:nvPr/>
            </p:nvSpPr>
            <p:spPr bwMode="auto">
              <a:xfrm>
                <a:off x="-5485605" y="5562108"/>
                <a:ext cx="267814" cy="267814"/>
              </a:xfrm>
              <a:custGeom>
                <a:avLst/>
                <a:gdLst/>
                <a:ahLst/>
                <a:cxnLst>
                  <a:cxn ang="0">
                    <a:pos x="120" y="60"/>
                  </a:cxn>
                  <a:cxn ang="0">
                    <a:pos x="120" y="60"/>
                  </a:cxn>
                  <a:cxn ang="0">
                    <a:pos x="58" y="0"/>
                  </a:cxn>
                  <a:cxn ang="0">
                    <a:pos x="0" y="58"/>
                  </a:cxn>
                  <a:cxn ang="0">
                    <a:pos x="0" y="58"/>
                  </a:cxn>
                  <a:cxn ang="0">
                    <a:pos x="60" y="120"/>
                  </a:cxn>
                  <a:cxn ang="0">
                    <a:pos x="60" y="120"/>
                  </a:cxn>
                  <a:cxn ang="0">
                    <a:pos x="60" y="120"/>
                  </a:cxn>
                  <a:cxn ang="0">
                    <a:pos x="66" y="126"/>
                  </a:cxn>
                  <a:cxn ang="0">
                    <a:pos x="74" y="130"/>
                  </a:cxn>
                  <a:cxn ang="0">
                    <a:pos x="82" y="132"/>
                  </a:cxn>
                  <a:cxn ang="0">
                    <a:pos x="90" y="132"/>
                  </a:cxn>
                  <a:cxn ang="0">
                    <a:pos x="98" y="132"/>
                  </a:cxn>
                  <a:cxn ang="0">
                    <a:pos x="106" y="130"/>
                  </a:cxn>
                  <a:cxn ang="0">
                    <a:pos x="114" y="126"/>
                  </a:cxn>
                  <a:cxn ang="0">
                    <a:pos x="120" y="120"/>
                  </a:cxn>
                  <a:cxn ang="0">
                    <a:pos x="120" y="120"/>
                  </a:cxn>
                  <a:cxn ang="0">
                    <a:pos x="126" y="114"/>
                  </a:cxn>
                  <a:cxn ang="0">
                    <a:pos x="130" y="106"/>
                  </a:cxn>
                  <a:cxn ang="0">
                    <a:pos x="132" y="98"/>
                  </a:cxn>
                  <a:cxn ang="0">
                    <a:pos x="132" y="90"/>
                  </a:cxn>
                  <a:cxn ang="0">
                    <a:pos x="132" y="82"/>
                  </a:cxn>
                  <a:cxn ang="0">
                    <a:pos x="130" y="74"/>
                  </a:cxn>
                  <a:cxn ang="0">
                    <a:pos x="126" y="66"/>
                  </a:cxn>
                  <a:cxn ang="0">
                    <a:pos x="120" y="60"/>
                  </a:cxn>
                  <a:cxn ang="0">
                    <a:pos x="120" y="60"/>
                  </a:cxn>
                  <a:cxn ang="0">
                    <a:pos x="102" y="102"/>
                  </a:cxn>
                  <a:cxn ang="0">
                    <a:pos x="102" y="102"/>
                  </a:cxn>
                  <a:cxn ang="0">
                    <a:pos x="96" y="106"/>
                  </a:cxn>
                  <a:cxn ang="0">
                    <a:pos x="90" y="108"/>
                  </a:cxn>
                  <a:cxn ang="0">
                    <a:pos x="84" y="106"/>
                  </a:cxn>
                  <a:cxn ang="0">
                    <a:pos x="78" y="102"/>
                  </a:cxn>
                  <a:cxn ang="0">
                    <a:pos x="78" y="102"/>
                  </a:cxn>
                  <a:cxn ang="0">
                    <a:pos x="74" y="96"/>
                  </a:cxn>
                  <a:cxn ang="0">
                    <a:pos x="72" y="90"/>
                  </a:cxn>
                  <a:cxn ang="0">
                    <a:pos x="74" y="84"/>
                  </a:cxn>
                  <a:cxn ang="0">
                    <a:pos x="78" y="78"/>
                  </a:cxn>
                  <a:cxn ang="0">
                    <a:pos x="78" y="78"/>
                  </a:cxn>
                  <a:cxn ang="0">
                    <a:pos x="84" y="74"/>
                  </a:cxn>
                  <a:cxn ang="0">
                    <a:pos x="90" y="72"/>
                  </a:cxn>
                  <a:cxn ang="0">
                    <a:pos x="96" y="74"/>
                  </a:cxn>
                  <a:cxn ang="0">
                    <a:pos x="102" y="78"/>
                  </a:cxn>
                  <a:cxn ang="0">
                    <a:pos x="102" y="78"/>
                  </a:cxn>
                  <a:cxn ang="0">
                    <a:pos x="106" y="84"/>
                  </a:cxn>
                  <a:cxn ang="0">
                    <a:pos x="108" y="90"/>
                  </a:cxn>
                  <a:cxn ang="0">
                    <a:pos x="106" y="96"/>
                  </a:cxn>
                  <a:cxn ang="0">
                    <a:pos x="102" y="102"/>
                  </a:cxn>
                  <a:cxn ang="0">
                    <a:pos x="102" y="102"/>
                  </a:cxn>
                </a:cxnLst>
                <a:rect l="0" t="0" r="r" b="b"/>
                <a:pathLst>
                  <a:path w="132" h="132">
                    <a:moveTo>
                      <a:pt x="120" y="60"/>
                    </a:moveTo>
                    <a:lnTo>
                      <a:pt x="120" y="60"/>
                    </a:lnTo>
                    <a:lnTo>
                      <a:pt x="58" y="0"/>
                    </a:lnTo>
                    <a:lnTo>
                      <a:pt x="0" y="58"/>
                    </a:lnTo>
                    <a:lnTo>
                      <a:pt x="0" y="58"/>
                    </a:lnTo>
                    <a:lnTo>
                      <a:pt x="60" y="120"/>
                    </a:lnTo>
                    <a:lnTo>
                      <a:pt x="60" y="120"/>
                    </a:lnTo>
                    <a:lnTo>
                      <a:pt x="60" y="120"/>
                    </a:lnTo>
                    <a:lnTo>
                      <a:pt x="66" y="126"/>
                    </a:lnTo>
                    <a:lnTo>
                      <a:pt x="74" y="130"/>
                    </a:lnTo>
                    <a:lnTo>
                      <a:pt x="82" y="132"/>
                    </a:lnTo>
                    <a:lnTo>
                      <a:pt x="90" y="132"/>
                    </a:lnTo>
                    <a:lnTo>
                      <a:pt x="98" y="132"/>
                    </a:lnTo>
                    <a:lnTo>
                      <a:pt x="106" y="130"/>
                    </a:lnTo>
                    <a:lnTo>
                      <a:pt x="114" y="126"/>
                    </a:lnTo>
                    <a:lnTo>
                      <a:pt x="120" y="120"/>
                    </a:lnTo>
                    <a:lnTo>
                      <a:pt x="120" y="120"/>
                    </a:lnTo>
                    <a:lnTo>
                      <a:pt x="126" y="114"/>
                    </a:lnTo>
                    <a:lnTo>
                      <a:pt x="130" y="106"/>
                    </a:lnTo>
                    <a:lnTo>
                      <a:pt x="132" y="98"/>
                    </a:lnTo>
                    <a:lnTo>
                      <a:pt x="132" y="90"/>
                    </a:lnTo>
                    <a:lnTo>
                      <a:pt x="132" y="82"/>
                    </a:lnTo>
                    <a:lnTo>
                      <a:pt x="130" y="74"/>
                    </a:lnTo>
                    <a:lnTo>
                      <a:pt x="126" y="66"/>
                    </a:lnTo>
                    <a:lnTo>
                      <a:pt x="120" y="60"/>
                    </a:lnTo>
                    <a:lnTo>
                      <a:pt x="120" y="60"/>
                    </a:lnTo>
                    <a:close/>
                    <a:moveTo>
                      <a:pt x="102" y="102"/>
                    </a:moveTo>
                    <a:lnTo>
                      <a:pt x="102" y="102"/>
                    </a:lnTo>
                    <a:lnTo>
                      <a:pt x="96" y="106"/>
                    </a:lnTo>
                    <a:lnTo>
                      <a:pt x="90" y="108"/>
                    </a:lnTo>
                    <a:lnTo>
                      <a:pt x="84" y="106"/>
                    </a:lnTo>
                    <a:lnTo>
                      <a:pt x="78" y="102"/>
                    </a:lnTo>
                    <a:lnTo>
                      <a:pt x="78" y="102"/>
                    </a:lnTo>
                    <a:lnTo>
                      <a:pt x="74" y="96"/>
                    </a:lnTo>
                    <a:lnTo>
                      <a:pt x="72" y="90"/>
                    </a:lnTo>
                    <a:lnTo>
                      <a:pt x="74" y="84"/>
                    </a:lnTo>
                    <a:lnTo>
                      <a:pt x="78" y="78"/>
                    </a:lnTo>
                    <a:lnTo>
                      <a:pt x="78" y="78"/>
                    </a:lnTo>
                    <a:lnTo>
                      <a:pt x="84" y="74"/>
                    </a:lnTo>
                    <a:lnTo>
                      <a:pt x="90" y="72"/>
                    </a:lnTo>
                    <a:lnTo>
                      <a:pt x="96" y="74"/>
                    </a:lnTo>
                    <a:lnTo>
                      <a:pt x="102" y="78"/>
                    </a:lnTo>
                    <a:lnTo>
                      <a:pt x="102" y="78"/>
                    </a:lnTo>
                    <a:lnTo>
                      <a:pt x="106" y="84"/>
                    </a:lnTo>
                    <a:lnTo>
                      <a:pt x="108" y="90"/>
                    </a:lnTo>
                    <a:lnTo>
                      <a:pt x="106" y="96"/>
                    </a:lnTo>
                    <a:lnTo>
                      <a:pt x="102" y="102"/>
                    </a:lnTo>
                    <a:lnTo>
                      <a:pt x="102" y="102"/>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sp>
            <p:nvSpPr>
              <p:cNvPr id="196" name="Freeform 114"/>
              <p:cNvSpPr>
                <a:spLocks/>
              </p:cNvSpPr>
              <p:nvPr/>
            </p:nvSpPr>
            <p:spPr bwMode="auto">
              <a:xfrm>
                <a:off x="-5867037" y="5180676"/>
                <a:ext cx="324623" cy="324623"/>
              </a:xfrm>
              <a:custGeom>
                <a:avLst/>
                <a:gdLst/>
                <a:ahLst/>
                <a:cxnLst>
                  <a:cxn ang="0">
                    <a:pos x="80" y="0"/>
                  </a:cxn>
                  <a:cxn ang="0">
                    <a:pos x="80" y="0"/>
                  </a:cxn>
                  <a:cxn ang="0">
                    <a:pos x="64" y="2"/>
                  </a:cxn>
                  <a:cxn ang="0">
                    <a:pos x="50" y="6"/>
                  </a:cxn>
                  <a:cxn ang="0">
                    <a:pos x="92" y="48"/>
                  </a:cxn>
                  <a:cxn ang="0">
                    <a:pos x="92" y="48"/>
                  </a:cxn>
                  <a:cxn ang="0">
                    <a:pos x="96" y="56"/>
                  </a:cxn>
                  <a:cxn ang="0">
                    <a:pos x="98" y="62"/>
                  </a:cxn>
                  <a:cxn ang="0">
                    <a:pos x="96" y="70"/>
                  </a:cxn>
                  <a:cxn ang="0">
                    <a:pos x="92" y="76"/>
                  </a:cxn>
                  <a:cxn ang="0">
                    <a:pos x="76" y="94"/>
                  </a:cxn>
                  <a:cxn ang="0">
                    <a:pos x="76" y="94"/>
                  </a:cxn>
                  <a:cxn ang="0">
                    <a:pos x="70" y="98"/>
                  </a:cxn>
                  <a:cxn ang="0">
                    <a:pos x="62" y="98"/>
                  </a:cxn>
                  <a:cxn ang="0">
                    <a:pos x="54" y="98"/>
                  </a:cxn>
                  <a:cxn ang="0">
                    <a:pos x="48" y="94"/>
                  </a:cxn>
                  <a:cxn ang="0">
                    <a:pos x="6" y="50"/>
                  </a:cxn>
                  <a:cxn ang="0">
                    <a:pos x="6" y="50"/>
                  </a:cxn>
                  <a:cxn ang="0">
                    <a:pos x="2" y="64"/>
                  </a:cxn>
                  <a:cxn ang="0">
                    <a:pos x="0" y="80"/>
                  </a:cxn>
                  <a:cxn ang="0">
                    <a:pos x="0" y="80"/>
                  </a:cxn>
                  <a:cxn ang="0">
                    <a:pos x="2" y="96"/>
                  </a:cxn>
                  <a:cxn ang="0">
                    <a:pos x="6" y="110"/>
                  </a:cxn>
                  <a:cxn ang="0">
                    <a:pos x="14" y="124"/>
                  </a:cxn>
                  <a:cxn ang="0">
                    <a:pos x="24" y="136"/>
                  </a:cxn>
                  <a:cxn ang="0">
                    <a:pos x="36" y="146"/>
                  </a:cxn>
                  <a:cxn ang="0">
                    <a:pos x="50" y="154"/>
                  </a:cxn>
                  <a:cxn ang="0">
                    <a:pos x="64" y="158"/>
                  </a:cxn>
                  <a:cxn ang="0">
                    <a:pos x="80" y="160"/>
                  </a:cxn>
                  <a:cxn ang="0">
                    <a:pos x="80" y="160"/>
                  </a:cxn>
                  <a:cxn ang="0">
                    <a:pos x="96" y="158"/>
                  </a:cxn>
                  <a:cxn ang="0">
                    <a:pos x="112" y="154"/>
                  </a:cxn>
                  <a:cxn ang="0">
                    <a:pos x="124" y="146"/>
                  </a:cxn>
                  <a:cxn ang="0">
                    <a:pos x="136" y="136"/>
                  </a:cxn>
                  <a:cxn ang="0">
                    <a:pos x="146" y="124"/>
                  </a:cxn>
                  <a:cxn ang="0">
                    <a:pos x="154" y="110"/>
                  </a:cxn>
                  <a:cxn ang="0">
                    <a:pos x="158" y="96"/>
                  </a:cxn>
                  <a:cxn ang="0">
                    <a:pos x="160" y="80"/>
                  </a:cxn>
                  <a:cxn ang="0">
                    <a:pos x="160" y="80"/>
                  </a:cxn>
                  <a:cxn ang="0">
                    <a:pos x="158" y="64"/>
                  </a:cxn>
                  <a:cxn ang="0">
                    <a:pos x="154" y="48"/>
                  </a:cxn>
                  <a:cxn ang="0">
                    <a:pos x="146" y="36"/>
                  </a:cxn>
                  <a:cxn ang="0">
                    <a:pos x="136" y="24"/>
                  </a:cxn>
                  <a:cxn ang="0">
                    <a:pos x="124" y="14"/>
                  </a:cxn>
                  <a:cxn ang="0">
                    <a:pos x="112" y="6"/>
                  </a:cxn>
                  <a:cxn ang="0">
                    <a:pos x="96" y="2"/>
                  </a:cxn>
                  <a:cxn ang="0">
                    <a:pos x="80" y="0"/>
                  </a:cxn>
                  <a:cxn ang="0">
                    <a:pos x="80" y="0"/>
                  </a:cxn>
                </a:cxnLst>
                <a:rect l="0" t="0" r="r" b="b"/>
                <a:pathLst>
                  <a:path w="160" h="160">
                    <a:moveTo>
                      <a:pt x="80" y="0"/>
                    </a:moveTo>
                    <a:lnTo>
                      <a:pt x="80" y="0"/>
                    </a:lnTo>
                    <a:lnTo>
                      <a:pt x="64" y="2"/>
                    </a:lnTo>
                    <a:lnTo>
                      <a:pt x="50" y="6"/>
                    </a:lnTo>
                    <a:lnTo>
                      <a:pt x="92" y="48"/>
                    </a:lnTo>
                    <a:lnTo>
                      <a:pt x="92" y="48"/>
                    </a:lnTo>
                    <a:lnTo>
                      <a:pt x="96" y="56"/>
                    </a:lnTo>
                    <a:lnTo>
                      <a:pt x="98" y="62"/>
                    </a:lnTo>
                    <a:lnTo>
                      <a:pt x="96" y="70"/>
                    </a:lnTo>
                    <a:lnTo>
                      <a:pt x="92" y="76"/>
                    </a:lnTo>
                    <a:lnTo>
                      <a:pt x="76" y="94"/>
                    </a:lnTo>
                    <a:lnTo>
                      <a:pt x="76" y="94"/>
                    </a:lnTo>
                    <a:lnTo>
                      <a:pt x="70" y="98"/>
                    </a:lnTo>
                    <a:lnTo>
                      <a:pt x="62" y="98"/>
                    </a:lnTo>
                    <a:lnTo>
                      <a:pt x="54" y="98"/>
                    </a:lnTo>
                    <a:lnTo>
                      <a:pt x="48" y="94"/>
                    </a:lnTo>
                    <a:lnTo>
                      <a:pt x="6" y="50"/>
                    </a:lnTo>
                    <a:lnTo>
                      <a:pt x="6" y="50"/>
                    </a:lnTo>
                    <a:lnTo>
                      <a:pt x="2" y="64"/>
                    </a:lnTo>
                    <a:lnTo>
                      <a:pt x="0" y="80"/>
                    </a:lnTo>
                    <a:lnTo>
                      <a:pt x="0" y="80"/>
                    </a:lnTo>
                    <a:lnTo>
                      <a:pt x="2" y="96"/>
                    </a:lnTo>
                    <a:lnTo>
                      <a:pt x="6" y="110"/>
                    </a:lnTo>
                    <a:lnTo>
                      <a:pt x="14" y="124"/>
                    </a:lnTo>
                    <a:lnTo>
                      <a:pt x="24" y="136"/>
                    </a:lnTo>
                    <a:lnTo>
                      <a:pt x="36" y="146"/>
                    </a:lnTo>
                    <a:lnTo>
                      <a:pt x="50" y="154"/>
                    </a:lnTo>
                    <a:lnTo>
                      <a:pt x="64" y="158"/>
                    </a:lnTo>
                    <a:lnTo>
                      <a:pt x="80" y="160"/>
                    </a:lnTo>
                    <a:lnTo>
                      <a:pt x="80" y="160"/>
                    </a:lnTo>
                    <a:lnTo>
                      <a:pt x="96" y="158"/>
                    </a:lnTo>
                    <a:lnTo>
                      <a:pt x="112" y="154"/>
                    </a:lnTo>
                    <a:lnTo>
                      <a:pt x="124" y="146"/>
                    </a:lnTo>
                    <a:lnTo>
                      <a:pt x="136" y="136"/>
                    </a:lnTo>
                    <a:lnTo>
                      <a:pt x="146" y="124"/>
                    </a:lnTo>
                    <a:lnTo>
                      <a:pt x="154" y="110"/>
                    </a:lnTo>
                    <a:lnTo>
                      <a:pt x="158" y="96"/>
                    </a:lnTo>
                    <a:lnTo>
                      <a:pt x="160" y="80"/>
                    </a:lnTo>
                    <a:lnTo>
                      <a:pt x="160" y="80"/>
                    </a:lnTo>
                    <a:lnTo>
                      <a:pt x="158" y="64"/>
                    </a:lnTo>
                    <a:lnTo>
                      <a:pt x="154" y="48"/>
                    </a:lnTo>
                    <a:lnTo>
                      <a:pt x="146" y="36"/>
                    </a:lnTo>
                    <a:lnTo>
                      <a:pt x="136" y="24"/>
                    </a:lnTo>
                    <a:lnTo>
                      <a:pt x="124" y="14"/>
                    </a:lnTo>
                    <a:lnTo>
                      <a:pt x="112" y="6"/>
                    </a:lnTo>
                    <a:lnTo>
                      <a:pt x="96" y="2"/>
                    </a:lnTo>
                    <a:lnTo>
                      <a:pt x="80" y="0"/>
                    </a:lnTo>
                    <a:lnTo>
                      <a:pt x="80" y="0"/>
                    </a:lnTo>
                    <a:close/>
                  </a:path>
                </a:pathLst>
              </a:custGeom>
              <a:grp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latin typeface="微软雅黑" pitchFamily="34" charset="-122"/>
                  <a:ea typeface="微软雅黑" pitchFamily="34" charset="-122"/>
                </a:endParaRPr>
              </a:p>
            </p:txBody>
          </p:sp>
        </p:grpSp>
      </p:grpSp>
      <p:sp>
        <p:nvSpPr>
          <p:cNvPr id="72" name="标题 1"/>
          <p:cNvSpPr txBox="1">
            <a:spLocks/>
          </p:cNvSpPr>
          <p:nvPr/>
        </p:nvSpPr>
        <p:spPr bwMode="auto">
          <a:xfrm>
            <a:off x="584858" y="293096"/>
            <a:ext cx="7745412" cy="4320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eaLnBrk="0" fontAlgn="base" hangingPunct="0">
              <a:spcBef>
                <a:spcPct val="0"/>
              </a:spcBef>
              <a:spcAft>
                <a:spcPct val="0"/>
              </a:spcAft>
              <a:defRPr/>
            </a:pPr>
            <a:r>
              <a:rPr lang="zh-CN" altLang="en-US" sz="2400" b="1" kern="0" dirty="0" smtClean="0">
                <a:solidFill>
                  <a:schemeClr val="bg1"/>
                </a:solidFill>
                <a:latin typeface="微软雅黑" pitchFamily="34" charset="-122"/>
                <a:ea typeface="微软雅黑" pitchFamily="34" charset="-122"/>
              </a:rPr>
              <a:t>创新极速高密方案</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4"/>
          <p:cNvGrpSpPr/>
          <p:nvPr/>
        </p:nvGrpSpPr>
        <p:grpSpPr>
          <a:xfrm>
            <a:off x="776478" y="956926"/>
            <a:ext cx="7899694" cy="3850845"/>
            <a:chOff x="691413" y="786765"/>
            <a:chExt cx="8170647" cy="4103152"/>
          </a:xfrm>
        </p:grpSpPr>
        <p:grpSp>
          <p:nvGrpSpPr>
            <p:cNvPr id="3" name="组合 81"/>
            <p:cNvGrpSpPr>
              <a:grpSpLocks/>
            </p:cNvGrpSpPr>
            <p:nvPr/>
          </p:nvGrpSpPr>
          <p:grpSpPr bwMode="auto">
            <a:xfrm>
              <a:off x="691413" y="1376739"/>
              <a:ext cx="4261588" cy="2395162"/>
              <a:chOff x="552354" y="1172893"/>
              <a:chExt cx="7632964" cy="3450426"/>
            </a:xfrm>
          </p:grpSpPr>
          <p:pic>
            <p:nvPicPr>
              <p:cNvPr id="90" name="Picture 4" descr="地图黄"/>
              <p:cNvPicPr>
                <a:picLocks noChangeAspect="1" noChangeArrowheads="1"/>
              </p:cNvPicPr>
              <p:nvPr/>
            </p:nvPicPr>
            <p:blipFill>
              <a:blip r:embed="rId3" cstate="screen">
                <a:lum bright="6000"/>
                <a:grayscl/>
              </a:blip>
              <a:srcRect/>
              <a:stretch>
                <a:fillRect/>
              </a:stretch>
            </p:blipFill>
            <p:spPr bwMode="auto">
              <a:xfrm>
                <a:off x="552354" y="1172893"/>
                <a:ext cx="7491699" cy="3450426"/>
              </a:xfrm>
              <a:prstGeom prst="rect">
                <a:avLst/>
              </a:prstGeom>
              <a:noFill/>
              <a:ln w="9525">
                <a:noFill/>
                <a:miter lim="800000"/>
                <a:headEnd/>
                <a:tailEnd/>
              </a:ln>
            </p:spPr>
          </p:pic>
          <p:sp>
            <p:nvSpPr>
              <p:cNvPr id="91" name="圆角矩形标注 90"/>
              <p:cNvSpPr/>
              <p:nvPr/>
            </p:nvSpPr>
            <p:spPr bwMode="auto">
              <a:xfrm>
                <a:off x="2784521" y="1242727"/>
                <a:ext cx="1039836" cy="515818"/>
              </a:xfrm>
              <a:prstGeom prst="wedgeRoundRectCallout">
                <a:avLst>
                  <a:gd name="adj1" fmla="val 98251"/>
                  <a:gd name="adj2" fmla="val 52148"/>
                  <a:gd name="adj3" fmla="val 16667"/>
                </a:avLst>
              </a:prstGeom>
              <a:solidFill>
                <a:schemeClr val="bg1"/>
              </a:solidFill>
              <a:ln w="28575">
                <a:solidFill>
                  <a:srgbClr val="FF9900"/>
                </a:solidFill>
                <a:headEnd/>
                <a:tailEnd/>
              </a:ln>
              <a:extLst/>
            </p:spPr>
            <p:style>
              <a:lnRef idx="1">
                <a:schemeClr val="accent4"/>
              </a:lnRef>
              <a:fillRef idx="2">
                <a:schemeClr val="accent4"/>
              </a:fillRef>
              <a:effectRef idx="1">
                <a:schemeClr val="accent4"/>
              </a:effectRef>
              <a:fontRef idx="minor">
                <a:schemeClr val="dk1"/>
              </a:fontRef>
            </p:style>
            <p:txBody>
              <a:bodyPr wrap="none" lIns="76156" tIns="38077" rIns="76156" bIns="38077" anchor="ctr"/>
              <a:lstStyle/>
              <a:p>
                <a:pPr algn="ctr" defTabSz="731515">
                  <a:defRPr/>
                </a:pPr>
                <a:endParaRPr lang="zh-CN" altLang="en-US" sz="1200" dirty="0">
                  <a:solidFill>
                    <a:srgbClr val="FFFFFF"/>
                  </a:solidFill>
                  <a:latin typeface="微软雅黑" pitchFamily="34" charset="-122"/>
                  <a:ea typeface="微软雅黑" pitchFamily="34" charset="-122"/>
                </a:endParaRPr>
              </a:p>
            </p:txBody>
          </p:sp>
          <p:sp>
            <p:nvSpPr>
              <p:cNvPr id="92" name="圆角矩形标注 91"/>
              <p:cNvSpPr/>
              <p:nvPr/>
            </p:nvSpPr>
            <p:spPr bwMode="auto">
              <a:xfrm>
                <a:off x="2784521" y="1941065"/>
                <a:ext cx="1039836" cy="514231"/>
              </a:xfrm>
              <a:prstGeom prst="wedgeRoundRectCallout">
                <a:avLst>
                  <a:gd name="adj1" fmla="val 68022"/>
                  <a:gd name="adj2" fmla="val -5171"/>
                  <a:gd name="adj3" fmla="val 16667"/>
                </a:avLst>
              </a:prstGeom>
              <a:solidFill>
                <a:schemeClr val="bg1"/>
              </a:solidFill>
              <a:ln w="28575">
                <a:solidFill>
                  <a:srgbClr val="FF9900"/>
                </a:solidFill>
                <a:headEnd/>
                <a:tailEnd/>
              </a:ln>
              <a:extLst/>
            </p:spPr>
            <p:style>
              <a:lnRef idx="1">
                <a:schemeClr val="accent4"/>
              </a:lnRef>
              <a:fillRef idx="2">
                <a:schemeClr val="accent4"/>
              </a:fillRef>
              <a:effectRef idx="1">
                <a:schemeClr val="accent4"/>
              </a:effectRef>
              <a:fontRef idx="minor">
                <a:schemeClr val="dk1"/>
              </a:fontRef>
            </p:style>
            <p:txBody>
              <a:bodyPr wrap="none" lIns="76156" tIns="38077" rIns="76156" bIns="38077" anchor="ctr"/>
              <a:lstStyle/>
              <a:p>
                <a:pPr algn="ctr" defTabSz="731515">
                  <a:defRPr/>
                </a:pPr>
                <a:endParaRPr lang="zh-CN" altLang="en-US" sz="1200" dirty="0">
                  <a:solidFill>
                    <a:srgbClr val="FFFFFF"/>
                  </a:solidFill>
                  <a:latin typeface="微软雅黑" pitchFamily="34" charset="-122"/>
                  <a:ea typeface="微软雅黑" pitchFamily="34" charset="-122"/>
                </a:endParaRPr>
              </a:p>
            </p:txBody>
          </p:sp>
          <p:sp>
            <p:nvSpPr>
              <p:cNvPr id="93" name="圆角矩形标注 92"/>
              <p:cNvSpPr/>
              <p:nvPr/>
            </p:nvSpPr>
            <p:spPr bwMode="auto">
              <a:xfrm>
                <a:off x="2784521" y="2618770"/>
                <a:ext cx="1039836" cy="515819"/>
              </a:xfrm>
              <a:prstGeom prst="wedgeRoundRectCallout">
                <a:avLst>
                  <a:gd name="adj1" fmla="val 81762"/>
                  <a:gd name="adj2" fmla="val -106866"/>
                  <a:gd name="adj3" fmla="val 16667"/>
                </a:avLst>
              </a:prstGeom>
              <a:solidFill>
                <a:schemeClr val="bg1"/>
              </a:solidFill>
              <a:ln w="28575">
                <a:solidFill>
                  <a:srgbClr val="FF9900"/>
                </a:solidFill>
                <a:headEnd/>
                <a:tailEnd/>
              </a:ln>
              <a:extLst/>
            </p:spPr>
            <p:style>
              <a:lnRef idx="1">
                <a:schemeClr val="accent4"/>
              </a:lnRef>
              <a:fillRef idx="2">
                <a:schemeClr val="accent4"/>
              </a:fillRef>
              <a:effectRef idx="1">
                <a:schemeClr val="accent4"/>
              </a:effectRef>
              <a:fontRef idx="minor">
                <a:schemeClr val="dk1"/>
              </a:fontRef>
            </p:style>
            <p:txBody>
              <a:bodyPr wrap="none" lIns="76156" tIns="38077" rIns="76156" bIns="38077" anchor="ctr"/>
              <a:lstStyle/>
              <a:p>
                <a:pPr algn="ctr" defTabSz="731515">
                  <a:defRPr/>
                </a:pPr>
                <a:endParaRPr lang="zh-CN" altLang="en-US" sz="1200" dirty="0">
                  <a:solidFill>
                    <a:srgbClr val="FFFFFF"/>
                  </a:solidFill>
                  <a:latin typeface="微软雅黑" pitchFamily="34" charset="-122"/>
                  <a:ea typeface="微软雅黑" pitchFamily="34" charset="-122"/>
                </a:endParaRPr>
              </a:p>
            </p:txBody>
          </p:sp>
          <p:sp>
            <p:nvSpPr>
              <p:cNvPr id="94" name="圆角矩形标注 93"/>
              <p:cNvSpPr/>
              <p:nvPr/>
            </p:nvSpPr>
            <p:spPr bwMode="auto">
              <a:xfrm>
                <a:off x="647401" y="1193828"/>
                <a:ext cx="1843129" cy="515819"/>
              </a:xfrm>
              <a:prstGeom prst="wedgeRoundRectCallout">
                <a:avLst>
                  <a:gd name="adj1" fmla="val 37345"/>
                  <a:gd name="adj2" fmla="val 229654"/>
                  <a:gd name="adj3" fmla="val 16667"/>
                </a:avLst>
              </a:prstGeom>
              <a:solidFill>
                <a:schemeClr val="bg1"/>
              </a:solidFill>
              <a:ln w="28575">
                <a:solidFill>
                  <a:srgbClr val="FF9900"/>
                </a:solidFill>
                <a:headEnd/>
                <a:tailEnd/>
              </a:ln>
              <a:extLst/>
            </p:spPr>
            <p:style>
              <a:lnRef idx="1">
                <a:schemeClr val="accent4"/>
              </a:lnRef>
              <a:fillRef idx="2">
                <a:schemeClr val="accent4"/>
              </a:fillRef>
              <a:effectRef idx="1">
                <a:schemeClr val="accent4"/>
              </a:effectRef>
              <a:fontRef idx="minor">
                <a:schemeClr val="dk1"/>
              </a:fontRef>
            </p:style>
            <p:txBody>
              <a:bodyPr wrap="none" lIns="76156" tIns="38077" rIns="76156" bIns="38077" anchor="ctr"/>
              <a:lstStyle/>
              <a:p>
                <a:pPr algn="ctr" defTabSz="731515">
                  <a:defRPr/>
                </a:pPr>
                <a:endParaRPr lang="zh-CN" altLang="en-US" sz="1200" dirty="0">
                  <a:solidFill>
                    <a:srgbClr val="FFFFFF"/>
                  </a:solidFill>
                  <a:latin typeface="微软雅黑" pitchFamily="34" charset="-122"/>
                  <a:ea typeface="微软雅黑" pitchFamily="34" charset="-122"/>
                </a:endParaRPr>
              </a:p>
            </p:txBody>
          </p:sp>
          <p:sp>
            <p:nvSpPr>
              <p:cNvPr id="95" name="圆角矩形标注 94"/>
              <p:cNvSpPr/>
              <p:nvPr/>
            </p:nvSpPr>
            <p:spPr bwMode="auto">
              <a:xfrm>
                <a:off x="4481597" y="2706063"/>
                <a:ext cx="1039835" cy="514231"/>
              </a:xfrm>
              <a:prstGeom prst="wedgeRoundRectCallout">
                <a:avLst>
                  <a:gd name="adj1" fmla="val -58391"/>
                  <a:gd name="adj2" fmla="val -127205"/>
                  <a:gd name="adj3" fmla="val 16667"/>
                </a:avLst>
              </a:prstGeom>
              <a:solidFill>
                <a:schemeClr val="bg1"/>
              </a:solidFill>
              <a:ln w="28575">
                <a:solidFill>
                  <a:srgbClr val="FF9900"/>
                </a:solidFill>
                <a:headEnd/>
                <a:tailEnd/>
              </a:ln>
              <a:extLst/>
            </p:spPr>
            <p:style>
              <a:lnRef idx="1">
                <a:schemeClr val="accent4"/>
              </a:lnRef>
              <a:fillRef idx="2">
                <a:schemeClr val="accent4"/>
              </a:fillRef>
              <a:effectRef idx="1">
                <a:schemeClr val="accent4"/>
              </a:effectRef>
              <a:fontRef idx="minor">
                <a:schemeClr val="dk1"/>
              </a:fontRef>
            </p:style>
            <p:txBody>
              <a:bodyPr wrap="none" lIns="76156" tIns="38077" rIns="76156" bIns="38077" anchor="ctr"/>
              <a:lstStyle/>
              <a:p>
                <a:pPr algn="ctr" defTabSz="731515">
                  <a:defRPr/>
                </a:pPr>
                <a:endParaRPr lang="zh-CN" altLang="en-US" sz="1200" dirty="0">
                  <a:solidFill>
                    <a:srgbClr val="FFFFFF"/>
                  </a:solidFill>
                  <a:latin typeface="微软雅黑" pitchFamily="34" charset="-122"/>
                  <a:ea typeface="微软雅黑" pitchFamily="34" charset="-122"/>
                </a:endParaRPr>
              </a:p>
            </p:txBody>
          </p:sp>
          <p:sp>
            <p:nvSpPr>
              <p:cNvPr id="96" name="圆角矩形标注 95"/>
              <p:cNvSpPr/>
              <p:nvPr/>
            </p:nvSpPr>
            <p:spPr bwMode="auto">
              <a:xfrm>
                <a:off x="5210276" y="1223681"/>
                <a:ext cx="1239866" cy="515818"/>
              </a:xfrm>
              <a:prstGeom prst="wedgeRoundRectCallout">
                <a:avLst>
                  <a:gd name="adj1" fmla="val -65413"/>
                  <a:gd name="adj2" fmla="val 100222"/>
                  <a:gd name="adj3" fmla="val 16667"/>
                </a:avLst>
              </a:prstGeom>
              <a:solidFill>
                <a:schemeClr val="bg1"/>
              </a:solidFill>
              <a:ln w="28575">
                <a:solidFill>
                  <a:srgbClr val="FF9900"/>
                </a:solidFill>
                <a:headEnd/>
                <a:tailEnd/>
              </a:ln>
              <a:extLst/>
            </p:spPr>
            <p:style>
              <a:lnRef idx="1">
                <a:schemeClr val="accent4"/>
              </a:lnRef>
              <a:fillRef idx="2">
                <a:schemeClr val="accent4"/>
              </a:fillRef>
              <a:effectRef idx="1">
                <a:schemeClr val="accent4"/>
              </a:effectRef>
              <a:fontRef idx="minor">
                <a:schemeClr val="dk1"/>
              </a:fontRef>
            </p:style>
            <p:txBody>
              <a:bodyPr wrap="none" lIns="76156" tIns="38077" rIns="76156" bIns="38077" anchor="ctr"/>
              <a:lstStyle/>
              <a:p>
                <a:pPr algn="ctr" defTabSz="731515">
                  <a:defRPr/>
                </a:pPr>
                <a:endParaRPr lang="zh-CN" altLang="en-US" sz="1200" dirty="0">
                  <a:solidFill>
                    <a:srgbClr val="FFFFFF"/>
                  </a:solidFill>
                  <a:latin typeface="微软雅黑" pitchFamily="34" charset="-122"/>
                  <a:ea typeface="微软雅黑" pitchFamily="34" charset="-122"/>
                </a:endParaRPr>
              </a:p>
            </p:txBody>
          </p:sp>
          <p:sp>
            <p:nvSpPr>
              <p:cNvPr id="97" name="文本框 53"/>
              <p:cNvSpPr txBox="1">
                <a:spLocks noChangeArrowheads="1"/>
              </p:cNvSpPr>
              <p:nvPr/>
            </p:nvSpPr>
            <p:spPr bwMode="auto">
              <a:xfrm>
                <a:off x="4291855" y="2121998"/>
                <a:ext cx="733297" cy="276916"/>
              </a:xfrm>
              <a:prstGeom prst="rect">
                <a:avLst/>
              </a:prstGeom>
              <a:noFill/>
              <a:ln w="12700">
                <a:noFill/>
                <a:miter lim="800000"/>
                <a:headEnd/>
                <a:tailEnd/>
              </a:ln>
            </p:spPr>
            <p:txBody>
              <a:bodyPr lIns="35990" tIns="35990" rIns="35990" bIns="35990">
                <a:spAutoFit/>
              </a:bodyPr>
              <a:lstStyle/>
              <a:p>
                <a:pPr algn="ctr" defTabSz="971412"/>
                <a:r>
                  <a:rPr kumimoji="1" lang="en-US" altLang="zh-CN" sz="700" dirty="0">
                    <a:solidFill>
                      <a:srgbClr val="000000"/>
                    </a:solidFill>
                    <a:latin typeface="微软雅黑" pitchFamily="34" charset="-122"/>
                    <a:ea typeface="微软雅黑" pitchFamily="34" charset="-122"/>
                  </a:rPr>
                  <a:t>Munich</a:t>
                </a:r>
              </a:p>
            </p:txBody>
          </p:sp>
          <p:sp>
            <p:nvSpPr>
              <p:cNvPr id="98" name="矩形 54"/>
              <p:cNvSpPr>
                <a:spLocks noChangeArrowheads="1"/>
              </p:cNvSpPr>
              <p:nvPr/>
            </p:nvSpPr>
            <p:spPr bwMode="auto">
              <a:xfrm>
                <a:off x="1597095" y="2469037"/>
                <a:ext cx="687271" cy="442266"/>
              </a:xfrm>
              <a:prstGeom prst="rect">
                <a:avLst/>
              </a:prstGeom>
              <a:noFill/>
              <a:ln w="12700">
                <a:noFill/>
                <a:miter lim="800000"/>
                <a:headEnd/>
                <a:tailEnd/>
              </a:ln>
            </p:spPr>
            <p:txBody>
              <a:bodyPr lIns="35990" tIns="35990" rIns="35990" bIns="35990">
                <a:spAutoFit/>
              </a:bodyPr>
              <a:lstStyle/>
              <a:p>
                <a:pPr defTabSz="971412"/>
                <a:r>
                  <a:rPr kumimoji="1" lang="en-US" altLang="zh-CN" sz="700" dirty="0">
                    <a:solidFill>
                      <a:srgbClr val="000000"/>
                    </a:solidFill>
                    <a:latin typeface="微软雅黑" pitchFamily="34" charset="-122"/>
                    <a:ea typeface="微软雅黑" pitchFamily="34" charset="-122"/>
                  </a:rPr>
                  <a:t>San Diego</a:t>
                </a:r>
              </a:p>
            </p:txBody>
          </p:sp>
          <p:sp>
            <p:nvSpPr>
              <p:cNvPr id="99" name="矩形 56"/>
              <p:cNvSpPr>
                <a:spLocks noChangeArrowheads="1"/>
              </p:cNvSpPr>
              <p:nvPr/>
            </p:nvSpPr>
            <p:spPr bwMode="auto">
              <a:xfrm>
                <a:off x="696372" y="2181005"/>
                <a:ext cx="853927" cy="442266"/>
              </a:xfrm>
              <a:prstGeom prst="rect">
                <a:avLst/>
              </a:prstGeom>
              <a:noFill/>
              <a:ln w="12700">
                <a:noFill/>
                <a:miter lim="800000"/>
                <a:headEnd/>
                <a:tailEnd/>
              </a:ln>
            </p:spPr>
            <p:txBody>
              <a:bodyPr lIns="35990" tIns="35990" rIns="35990" bIns="35990">
                <a:spAutoFit/>
              </a:bodyPr>
              <a:lstStyle/>
              <a:p>
                <a:pPr defTabSz="971412"/>
                <a:r>
                  <a:rPr kumimoji="1" lang="en-US" altLang="zh-CN" sz="700" dirty="0">
                    <a:solidFill>
                      <a:srgbClr val="000000"/>
                    </a:solidFill>
                    <a:latin typeface="微软雅黑" pitchFamily="34" charset="-122"/>
                    <a:ea typeface="微软雅黑" pitchFamily="34" charset="-122"/>
                  </a:rPr>
                  <a:t>Santa Clara</a:t>
                </a:r>
              </a:p>
            </p:txBody>
          </p:sp>
          <p:sp>
            <p:nvSpPr>
              <p:cNvPr id="100" name="矩形 57"/>
              <p:cNvSpPr>
                <a:spLocks noChangeArrowheads="1"/>
              </p:cNvSpPr>
              <p:nvPr/>
            </p:nvSpPr>
            <p:spPr bwMode="auto">
              <a:xfrm>
                <a:off x="2012601" y="2669558"/>
                <a:ext cx="593623" cy="442266"/>
              </a:xfrm>
              <a:prstGeom prst="rect">
                <a:avLst/>
              </a:prstGeom>
              <a:noFill/>
              <a:ln w="12700">
                <a:noFill/>
                <a:miter lim="800000"/>
                <a:headEnd/>
                <a:tailEnd/>
              </a:ln>
            </p:spPr>
            <p:txBody>
              <a:bodyPr lIns="35990" tIns="35990" rIns="35990" bIns="35990">
                <a:spAutoFit/>
              </a:bodyPr>
              <a:lstStyle/>
              <a:p>
                <a:pPr defTabSz="971412"/>
                <a:r>
                  <a:rPr kumimoji="1" lang="en-US" altLang="zh-CN" sz="700" dirty="0">
                    <a:solidFill>
                      <a:srgbClr val="000000"/>
                    </a:solidFill>
                    <a:latin typeface="微软雅黑" pitchFamily="34" charset="-122"/>
                    <a:ea typeface="微软雅黑" pitchFamily="34" charset="-122"/>
                  </a:rPr>
                  <a:t>Dallas</a:t>
                </a:r>
              </a:p>
            </p:txBody>
          </p:sp>
          <p:sp>
            <p:nvSpPr>
              <p:cNvPr id="101" name="矩形 58"/>
              <p:cNvSpPr>
                <a:spLocks noChangeArrowheads="1"/>
              </p:cNvSpPr>
              <p:nvPr/>
            </p:nvSpPr>
            <p:spPr bwMode="auto">
              <a:xfrm>
                <a:off x="2312589" y="1944241"/>
                <a:ext cx="598382" cy="442266"/>
              </a:xfrm>
              <a:prstGeom prst="rect">
                <a:avLst/>
              </a:prstGeom>
              <a:noFill/>
              <a:ln w="12700">
                <a:noFill/>
                <a:miter lim="800000"/>
                <a:headEnd/>
                <a:tailEnd/>
              </a:ln>
            </p:spPr>
            <p:txBody>
              <a:bodyPr lIns="35990" tIns="35990" rIns="35990" bIns="35990">
                <a:spAutoFit/>
              </a:bodyPr>
              <a:lstStyle/>
              <a:p>
                <a:pPr defTabSz="971412"/>
                <a:r>
                  <a:rPr kumimoji="1" lang="en-US" altLang="zh-CN" sz="700" dirty="0">
                    <a:solidFill>
                      <a:srgbClr val="000000"/>
                    </a:solidFill>
                    <a:latin typeface="微软雅黑" pitchFamily="34" charset="-122"/>
                    <a:ea typeface="微软雅黑" pitchFamily="34" charset="-122"/>
                  </a:rPr>
                  <a:t>Ottawa</a:t>
                </a:r>
              </a:p>
            </p:txBody>
          </p:sp>
          <p:sp>
            <p:nvSpPr>
              <p:cNvPr id="102" name="文本框 59"/>
              <p:cNvSpPr txBox="1">
                <a:spLocks noChangeArrowheads="1"/>
              </p:cNvSpPr>
              <p:nvPr/>
            </p:nvSpPr>
            <p:spPr bwMode="auto">
              <a:xfrm>
                <a:off x="3774418" y="1971218"/>
                <a:ext cx="622193" cy="276916"/>
              </a:xfrm>
              <a:prstGeom prst="rect">
                <a:avLst/>
              </a:prstGeom>
              <a:noFill/>
              <a:ln w="12700">
                <a:noFill/>
                <a:miter lim="800000"/>
                <a:headEnd/>
                <a:tailEnd/>
              </a:ln>
            </p:spPr>
            <p:txBody>
              <a:bodyPr lIns="35990" tIns="35990" rIns="35990" bIns="35990">
                <a:spAutoFit/>
              </a:bodyPr>
              <a:lstStyle/>
              <a:p>
                <a:pPr algn="ctr" defTabSz="971412"/>
                <a:r>
                  <a:rPr kumimoji="1" lang="en-US" altLang="zh-CN" sz="700" dirty="0">
                    <a:solidFill>
                      <a:srgbClr val="000000"/>
                    </a:solidFill>
                    <a:latin typeface="微软雅黑" pitchFamily="34" charset="-122"/>
                    <a:ea typeface="微软雅黑" pitchFamily="34" charset="-122"/>
                  </a:rPr>
                  <a:t>Paris</a:t>
                </a:r>
              </a:p>
            </p:txBody>
          </p:sp>
          <p:sp>
            <p:nvSpPr>
              <p:cNvPr id="103" name="文本框 60"/>
              <p:cNvSpPr txBox="1">
                <a:spLocks noChangeArrowheads="1"/>
              </p:cNvSpPr>
              <p:nvPr/>
            </p:nvSpPr>
            <p:spPr bwMode="auto">
              <a:xfrm>
                <a:off x="4622001" y="1799809"/>
                <a:ext cx="650763" cy="297629"/>
              </a:xfrm>
              <a:prstGeom prst="rect">
                <a:avLst/>
              </a:prstGeom>
              <a:noFill/>
              <a:ln w="12700">
                <a:noFill/>
                <a:miter lim="800000"/>
                <a:headEnd/>
                <a:tailEnd/>
              </a:ln>
            </p:spPr>
            <p:txBody>
              <a:bodyPr lIns="71993" tIns="0" rIns="71993" bIns="0">
                <a:spAutoFit/>
              </a:bodyPr>
              <a:lstStyle/>
              <a:p>
                <a:pPr algn="ctr" defTabSz="971412">
                  <a:lnSpc>
                    <a:spcPct val="90000"/>
                  </a:lnSpc>
                </a:pPr>
                <a:r>
                  <a:rPr kumimoji="1" lang="en-US" altLang="zh-CN" sz="700" dirty="0">
                    <a:solidFill>
                      <a:srgbClr val="000000"/>
                    </a:solidFill>
                    <a:latin typeface="微软雅黑" pitchFamily="34" charset="-122"/>
                    <a:ea typeface="微软雅黑" pitchFamily="34" charset="-122"/>
                  </a:rPr>
                  <a:t>Moscow</a:t>
                </a:r>
              </a:p>
            </p:txBody>
          </p:sp>
          <p:sp>
            <p:nvSpPr>
              <p:cNvPr id="104" name="文本框 68"/>
              <p:cNvSpPr txBox="1">
                <a:spLocks noChangeArrowheads="1"/>
              </p:cNvSpPr>
              <p:nvPr/>
            </p:nvSpPr>
            <p:spPr bwMode="auto">
              <a:xfrm>
                <a:off x="7155207" y="2420376"/>
                <a:ext cx="1030108" cy="382667"/>
              </a:xfrm>
              <a:prstGeom prst="rect">
                <a:avLst/>
              </a:prstGeom>
              <a:noFill/>
              <a:ln w="12700">
                <a:noFill/>
                <a:miter lim="800000"/>
                <a:headEnd/>
                <a:tailEnd/>
              </a:ln>
            </p:spPr>
            <p:txBody>
              <a:bodyPr lIns="71993" tIns="0" rIns="71993" bIns="0">
                <a:spAutoFit/>
              </a:bodyPr>
              <a:lstStyle/>
              <a:p>
                <a:pPr algn="ctr" defTabSz="971412">
                  <a:lnSpc>
                    <a:spcPct val="90000"/>
                  </a:lnSpc>
                </a:pPr>
                <a:r>
                  <a:rPr kumimoji="1" lang="en-US" altLang="zh-CN" sz="900" dirty="0">
                    <a:latin typeface="微软雅黑" pitchFamily="34" charset="-122"/>
                    <a:ea typeface="微软雅黑" pitchFamily="34" charset="-122"/>
                  </a:rPr>
                  <a:t>Headquarters</a:t>
                </a:r>
              </a:p>
            </p:txBody>
          </p:sp>
          <p:grpSp>
            <p:nvGrpSpPr>
              <p:cNvPr id="4" name="组合 4"/>
              <p:cNvGrpSpPr>
                <a:grpSpLocks/>
              </p:cNvGrpSpPr>
              <p:nvPr/>
            </p:nvGrpSpPr>
            <p:grpSpPr bwMode="auto">
              <a:xfrm>
                <a:off x="6639361" y="2588615"/>
                <a:ext cx="1545957" cy="325362"/>
                <a:chOff x="6726238" y="2593975"/>
                <a:chExt cx="1333500" cy="325438"/>
              </a:xfrm>
            </p:grpSpPr>
            <p:sp>
              <p:nvSpPr>
                <p:cNvPr id="141" name="直线 92"/>
                <p:cNvSpPr>
                  <a:spLocks noChangeShapeType="1"/>
                </p:cNvSpPr>
                <p:nvPr/>
              </p:nvSpPr>
              <p:spPr bwMode="auto">
                <a:xfrm>
                  <a:off x="6726238" y="2919413"/>
                  <a:ext cx="890587" cy="0"/>
                </a:xfrm>
                <a:prstGeom prst="line">
                  <a:avLst/>
                </a:prstGeom>
                <a:noFill/>
                <a:ln w="12700">
                  <a:solidFill>
                    <a:schemeClr val="tx1"/>
                  </a:solidFill>
                  <a:round/>
                  <a:headEnd/>
                  <a:tailEnd/>
                </a:ln>
              </p:spPr>
              <p:txBody>
                <a:bodyPr/>
                <a:lstStyle/>
                <a:p>
                  <a:endParaRPr lang="zh-CN" altLang="en-US" sz="1200" dirty="0">
                    <a:latin typeface="微软雅黑" pitchFamily="34" charset="-122"/>
                    <a:ea typeface="微软雅黑" pitchFamily="34" charset="-122"/>
                  </a:endParaRPr>
                </a:p>
              </p:txBody>
            </p:sp>
            <p:sp>
              <p:nvSpPr>
                <p:cNvPr id="142" name="直线 93"/>
                <p:cNvSpPr>
                  <a:spLocks noChangeShapeType="1"/>
                </p:cNvSpPr>
                <p:nvPr/>
              </p:nvSpPr>
              <p:spPr bwMode="auto">
                <a:xfrm flipV="1">
                  <a:off x="7615238" y="2593975"/>
                  <a:ext cx="0" cy="325438"/>
                </a:xfrm>
                <a:prstGeom prst="line">
                  <a:avLst/>
                </a:prstGeom>
                <a:noFill/>
                <a:ln w="12700">
                  <a:solidFill>
                    <a:schemeClr val="tx1"/>
                  </a:solidFill>
                  <a:round/>
                  <a:headEnd/>
                  <a:tailEnd/>
                </a:ln>
              </p:spPr>
              <p:txBody>
                <a:bodyPr/>
                <a:lstStyle/>
                <a:p>
                  <a:endParaRPr lang="zh-CN" altLang="en-US" sz="1200" dirty="0">
                    <a:latin typeface="微软雅黑" pitchFamily="34" charset="-122"/>
                    <a:ea typeface="微软雅黑" pitchFamily="34" charset="-122"/>
                  </a:endParaRPr>
                </a:p>
              </p:txBody>
            </p:sp>
            <p:sp>
              <p:nvSpPr>
                <p:cNvPr id="143" name="直线 94"/>
                <p:cNvSpPr>
                  <a:spLocks noChangeShapeType="1"/>
                </p:cNvSpPr>
                <p:nvPr/>
              </p:nvSpPr>
              <p:spPr bwMode="auto">
                <a:xfrm>
                  <a:off x="7170738" y="2593975"/>
                  <a:ext cx="889000" cy="0"/>
                </a:xfrm>
                <a:prstGeom prst="line">
                  <a:avLst/>
                </a:prstGeom>
                <a:noFill/>
                <a:ln w="12700">
                  <a:solidFill>
                    <a:schemeClr val="tx1"/>
                  </a:solidFill>
                  <a:round/>
                  <a:headEnd/>
                  <a:tailEnd/>
                </a:ln>
              </p:spPr>
              <p:txBody>
                <a:bodyPr/>
                <a:lstStyle/>
                <a:p>
                  <a:endParaRPr lang="zh-CN" altLang="en-US" sz="1200" dirty="0">
                    <a:latin typeface="微软雅黑" pitchFamily="34" charset="-122"/>
                    <a:ea typeface="微软雅黑" pitchFamily="34" charset="-122"/>
                  </a:endParaRPr>
                </a:p>
              </p:txBody>
            </p:sp>
          </p:grpSp>
          <p:sp>
            <p:nvSpPr>
              <p:cNvPr id="106" name="文本框 59"/>
              <p:cNvSpPr txBox="1">
                <a:spLocks noChangeArrowheads="1"/>
              </p:cNvSpPr>
              <p:nvPr/>
            </p:nvSpPr>
            <p:spPr bwMode="auto">
              <a:xfrm>
                <a:off x="4004571" y="2369590"/>
                <a:ext cx="401566" cy="442266"/>
              </a:xfrm>
              <a:prstGeom prst="rect">
                <a:avLst/>
              </a:prstGeom>
              <a:noFill/>
              <a:ln w="12700">
                <a:noFill/>
                <a:miter lim="800000"/>
                <a:headEnd/>
                <a:tailEnd/>
              </a:ln>
            </p:spPr>
            <p:txBody>
              <a:bodyPr lIns="35990" tIns="35990" rIns="35990" bIns="35990">
                <a:spAutoFit/>
              </a:bodyPr>
              <a:lstStyle/>
              <a:p>
                <a:pPr algn="ctr" defTabSz="971412"/>
                <a:r>
                  <a:rPr kumimoji="1" lang="en-US" altLang="zh-CN" sz="700" dirty="0">
                    <a:solidFill>
                      <a:srgbClr val="000000"/>
                    </a:solidFill>
                    <a:latin typeface="微软雅黑" pitchFamily="34" charset="-122"/>
                    <a:ea typeface="微软雅黑" pitchFamily="34" charset="-122"/>
                  </a:rPr>
                  <a:t>Milan</a:t>
                </a:r>
              </a:p>
            </p:txBody>
          </p:sp>
          <p:sp>
            <p:nvSpPr>
              <p:cNvPr id="107" name="文本框 55"/>
              <p:cNvSpPr txBox="1">
                <a:spLocks noChangeArrowheads="1"/>
              </p:cNvSpPr>
              <p:nvPr/>
            </p:nvSpPr>
            <p:spPr bwMode="auto">
              <a:xfrm>
                <a:off x="4017264" y="1720451"/>
                <a:ext cx="666633" cy="442266"/>
              </a:xfrm>
              <a:prstGeom prst="rect">
                <a:avLst/>
              </a:prstGeom>
              <a:noFill/>
              <a:ln w="12700">
                <a:noFill/>
                <a:miter lim="800000"/>
                <a:headEnd/>
                <a:tailEnd/>
              </a:ln>
            </p:spPr>
            <p:txBody>
              <a:bodyPr lIns="35990" tIns="35990" rIns="35990" bIns="35990">
                <a:spAutoFit/>
              </a:bodyPr>
              <a:lstStyle/>
              <a:p>
                <a:pPr algn="ctr" defTabSz="971412"/>
                <a:r>
                  <a:rPr kumimoji="1" lang="en-US" altLang="zh-CN" sz="700" dirty="0">
                    <a:solidFill>
                      <a:srgbClr val="000000"/>
                    </a:solidFill>
                    <a:latin typeface="微软雅黑" pitchFamily="34" charset="-122"/>
                    <a:ea typeface="微软雅黑" pitchFamily="34" charset="-122"/>
                  </a:rPr>
                  <a:t>Sweden</a:t>
                </a:r>
              </a:p>
            </p:txBody>
          </p:sp>
          <p:sp>
            <p:nvSpPr>
              <p:cNvPr id="108" name="文本框 61"/>
              <p:cNvSpPr txBox="1">
                <a:spLocks noChangeArrowheads="1"/>
              </p:cNvSpPr>
              <p:nvPr/>
            </p:nvSpPr>
            <p:spPr bwMode="auto">
              <a:xfrm>
                <a:off x="6744117" y="2753677"/>
                <a:ext cx="763455" cy="297629"/>
              </a:xfrm>
              <a:prstGeom prst="rect">
                <a:avLst/>
              </a:prstGeom>
              <a:noFill/>
              <a:ln w="12700">
                <a:noFill/>
                <a:miter lim="800000"/>
                <a:headEnd/>
                <a:tailEnd/>
              </a:ln>
            </p:spPr>
            <p:txBody>
              <a:bodyPr lIns="0" tIns="0" rIns="0" bIns="0">
                <a:spAutoFit/>
              </a:bodyPr>
              <a:lstStyle/>
              <a:p>
                <a:pPr algn="ctr" defTabSz="971412">
                  <a:lnSpc>
                    <a:spcPct val="90000"/>
                  </a:lnSpc>
                </a:pPr>
                <a:r>
                  <a:rPr kumimoji="1" lang="en-US" altLang="zh-CN" sz="700" b="1" dirty="0">
                    <a:solidFill>
                      <a:srgbClr val="000000"/>
                    </a:solidFill>
                    <a:latin typeface="微软雅黑" pitchFamily="34" charset="-122"/>
                    <a:ea typeface="微软雅黑" pitchFamily="34" charset="-122"/>
                  </a:rPr>
                  <a:t>Shenzhen</a:t>
                </a:r>
              </a:p>
            </p:txBody>
          </p:sp>
          <p:sp>
            <p:nvSpPr>
              <p:cNvPr id="109" name="文本框 63"/>
              <p:cNvSpPr txBox="1">
                <a:spLocks noChangeArrowheads="1"/>
              </p:cNvSpPr>
              <p:nvPr/>
            </p:nvSpPr>
            <p:spPr bwMode="auto">
              <a:xfrm>
                <a:off x="6064786" y="1931543"/>
                <a:ext cx="776152" cy="297629"/>
              </a:xfrm>
              <a:prstGeom prst="rect">
                <a:avLst/>
              </a:prstGeom>
              <a:noFill/>
              <a:ln w="12700">
                <a:noFill/>
                <a:miter lim="800000"/>
                <a:headEnd/>
                <a:tailEnd/>
              </a:ln>
            </p:spPr>
            <p:txBody>
              <a:bodyPr lIns="71993" tIns="0" rIns="71993" bIns="0">
                <a:spAutoFit/>
              </a:bodyPr>
              <a:lstStyle/>
              <a:p>
                <a:pPr algn="ctr" defTabSz="971412">
                  <a:lnSpc>
                    <a:spcPct val="90000"/>
                  </a:lnSpc>
                </a:pPr>
                <a:r>
                  <a:rPr kumimoji="1" lang="en-US" altLang="zh-CN" sz="700" dirty="0">
                    <a:solidFill>
                      <a:srgbClr val="000000"/>
                    </a:solidFill>
                    <a:latin typeface="微软雅黑" pitchFamily="34" charset="-122"/>
                    <a:ea typeface="微软雅黑" pitchFamily="34" charset="-122"/>
                  </a:rPr>
                  <a:t>Beijing</a:t>
                </a:r>
              </a:p>
            </p:txBody>
          </p:sp>
          <p:sp>
            <p:nvSpPr>
              <p:cNvPr id="110" name="文本框 64"/>
              <p:cNvSpPr txBox="1">
                <a:spLocks noChangeArrowheads="1"/>
              </p:cNvSpPr>
              <p:nvPr/>
            </p:nvSpPr>
            <p:spPr bwMode="auto">
              <a:xfrm>
                <a:off x="6482223" y="2472755"/>
                <a:ext cx="692030" cy="297629"/>
              </a:xfrm>
              <a:prstGeom prst="rect">
                <a:avLst/>
              </a:prstGeom>
              <a:noFill/>
              <a:ln w="12700">
                <a:noFill/>
                <a:miter lim="800000"/>
                <a:headEnd/>
                <a:tailEnd/>
              </a:ln>
            </p:spPr>
            <p:txBody>
              <a:bodyPr lIns="71993" tIns="0" rIns="71993" bIns="0">
                <a:spAutoFit/>
              </a:bodyPr>
              <a:lstStyle/>
              <a:p>
                <a:pPr algn="ctr" defTabSz="971412">
                  <a:lnSpc>
                    <a:spcPct val="90000"/>
                  </a:lnSpc>
                </a:pPr>
                <a:r>
                  <a:rPr kumimoji="1" lang="en-US" altLang="zh-CN" sz="700" dirty="0">
                    <a:solidFill>
                      <a:srgbClr val="000000"/>
                    </a:solidFill>
                    <a:latin typeface="微软雅黑" pitchFamily="34" charset="-122"/>
                    <a:ea typeface="微软雅黑" pitchFamily="34" charset="-122"/>
                  </a:rPr>
                  <a:t>Shanghai</a:t>
                </a:r>
              </a:p>
            </p:txBody>
          </p:sp>
          <p:sp>
            <p:nvSpPr>
              <p:cNvPr id="111" name="文本框 65"/>
              <p:cNvSpPr txBox="1">
                <a:spLocks noChangeArrowheads="1"/>
              </p:cNvSpPr>
              <p:nvPr/>
            </p:nvSpPr>
            <p:spPr bwMode="auto">
              <a:xfrm>
                <a:off x="5444181" y="2453707"/>
                <a:ext cx="842817" cy="297629"/>
              </a:xfrm>
              <a:prstGeom prst="rect">
                <a:avLst/>
              </a:prstGeom>
              <a:noFill/>
              <a:ln w="12700">
                <a:noFill/>
                <a:miter lim="800000"/>
                <a:headEnd/>
                <a:tailEnd/>
              </a:ln>
            </p:spPr>
            <p:txBody>
              <a:bodyPr lIns="71993" tIns="0" rIns="71993" bIns="0">
                <a:spAutoFit/>
              </a:bodyPr>
              <a:lstStyle/>
              <a:p>
                <a:pPr algn="ctr" defTabSz="911096">
                  <a:lnSpc>
                    <a:spcPct val="90000"/>
                  </a:lnSpc>
                </a:pPr>
                <a:r>
                  <a:rPr kumimoji="1" lang="en-US" altLang="zh-CN" sz="700" dirty="0">
                    <a:solidFill>
                      <a:srgbClr val="000000"/>
                    </a:solidFill>
                    <a:latin typeface="微软雅黑" pitchFamily="34" charset="-122"/>
                    <a:ea typeface="微软雅黑" pitchFamily="34" charset="-122"/>
                  </a:rPr>
                  <a:t>Chengdu</a:t>
                </a:r>
              </a:p>
            </p:txBody>
          </p:sp>
          <p:sp>
            <p:nvSpPr>
              <p:cNvPr id="112" name="文本框 66"/>
              <p:cNvSpPr txBox="1">
                <a:spLocks noChangeArrowheads="1"/>
              </p:cNvSpPr>
              <p:nvPr/>
            </p:nvSpPr>
            <p:spPr bwMode="auto">
              <a:xfrm>
                <a:off x="5694961" y="2207703"/>
                <a:ext cx="465058" cy="446444"/>
              </a:xfrm>
              <a:prstGeom prst="rect">
                <a:avLst/>
              </a:prstGeom>
              <a:noFill/>
              <a:ln w="12700">
                <a:noFill/>
                <a:miter lim="800000"/>
                <a:headEnd/>
                <a:tailEnd/>
              </a:ln>
            </p:spPr>
            <p:txBody>
              <a:bodyPr lIns="71993" tIns="0" rIns="71993" bIns="0">
                <a:spAutoFit/>
              </a:bodyPr>
              <a:lstStyle/>
              <a:p>
                <a:pPr algn="ctr" defTabSz="911096">
                  <a:lnSpc>
                    <a:spcPct val="90000"/>
                  </a:lnSpc>
                </a:pPr>
                <a:r>
                  <a:rPr kumimoji="1" lang="en-US" altLang="zh-CN" sz="700" dirty="0">
                    <a:solidFill>
                      <a:srgbClr val="000000"/>
                    </a:solidFill>
                    <a:latin typeface="微软雅黑" pitchFamily="34" charset="-122"/>
                    <a:ea typeface="微软雅黑" pitchFamily="34" charset="-122"/>
                  </a:rPr>
                  <a:t>Xi An</a:t>
                </a:r>
              </a:p>
            </p:txBody>
          </p:sp>
          <p:sp>
            <p:nvSpPr>
              <p:cNvPr id="113" name="文本框 67"/>
              <p:cNvSpPr txBox="1">
                <a:spLocks noChangeArrowheads="1"/>
              </p:cNvSpPr>
              <p:nvPr/>
            </p:nvSpPr>
            <p:spPr bwMode="auto">
              <a:xfrm>
                <a:off x="6017166" y="2345784"/>
                <a:ext cx="760281" cy="297629"/>
              </a:xfrm>
              <a:prstGeom prst="rect">
                <a:avLst/>
              </a:prstGeom>
              <a:noFill/>
              <a:ln w="12700">
                <a:noFill/>
                <a:miter lim="800000"/>
                <a:headEnd/>
                <a:tailEnd/>
              </a:ln>
            </p:spPr>
            <p:txBody>
              <a:bodyPr lIns="71993" tIns="0" rIns="71993" bIns="0">
                <a:spAutoFit/>
              </a:bodyPr>
              <a:lstStyle/>
              <a:p>
                <a:pPr algn="ctr" defTabSz="971412">
                  <a:lnSpc>
                    <a:spcPct val="90000"/>
                  </a:lnSpc>
                </a:pPr>
                <a:r>
                  <a:rPr kumimoji="1" lang="en-US" altLang="zh-CN" sz="700" dirty="0">
                    <a:solidFill>
                      <a:srgbClr val="000000"/>
                    </a:solidFill>
                    <a:latin typeface="微软雅黑" pitchFamily="34" charset="-122"/>
                    <a:ea typeface="微软雅黑" pitchFamily="34" charset="-122"/>
                  </a:rPr>
                  <a:t>Nanjing</a:t>
                </a:r>
              </a:p>
            </p:txBody>
          </p:sp>
          <p:sp>
            <p:nvSpPr>
              <p:cNvPr id="114" name="文本框 63"/>
              <p:cNvSpPr txBox="1">
                <a:spLocks noChangeArrowheads="1"/>
              </p:cNvSpPr>
              <p:nvPr/>
            </p:nvSpPr>
            <p:spPr bwMode="auto">
              <a:xfrm>
                <a:off x="5471161" y="3167917"/>
                <a:ext cx="776152" cy="297629"/>
              </a:xfrm>
              <a:prstGeom prst="rect">
                <a:avLst/>
              </a:prstGeom>
              <a:noFill/>
              <a:ln w="12700">
                <a:noFill/>
                <a:miter lim="800000"/>
                <a:headEnd/>
                <a:tailEnd/>
              </a:ln>
            </p:spPr>
            <p:txBody>
              <a:bodyPr lIns="71993" tIns="0" rIns="71993" bIns="0">
                <a:spAutoFit/>
              </a:bodyPr>
              <a:lstStyle/>
              <a:p>
                <a:pPr algn="ctr" defTabSz="971412">
                  <a:lnSpc>
                    <a:spcPct val="90000"/>
                  </a:lnSpc>
                </a:pPr>
                <a:r>
                  <a:rPr kumimoji="1" lang="en-US" altLang="zh-CN" sz="700" dirty="0">
                    <a:solidFill>
                      <a:srgbClr val="000000"/>
                    </a:solidFill>
                    <a:latin typeface="微软雅黑" pitchFamily="34" charset="-122"/>
                    <a:ea typeface="微软雅黑" pitchFamily="34" charset="-122"/>
                  </a:rPr>
                  <a:t>Bangalore</a:t>
                </a:r>
              </a:p>
            </p:txBody>
          </p:sp>
          <p:sp>
            <p:nvSpPr>
              <p:cNvPr id="115" name="文本框 64"/>
              <p:cNvSpPr txBox="1">
                <a:spLocks noChangeArrowheads="1"/>
              </p:cNvSpPr>
              <p:nvPr/>
            </p:nvSpPr>
            <p:spPr bwMode="auto">
              <a:xfrm>
                <a:off x="6633010" y="2618772"/>
                <a:ext cx="715839" cy="297629"/>
              </a:xfrm>
              <a:prstGeom prst="rect">
                <a:avLst/>
              </a:prstGeom>
              <a:noFill/>
              <a:ln w="12700">
                <a:noFill/>
                <a:miter lim="800000"/>
                <a:headEnd/>
                <a:tailEnd/>
              </a:ln>
            </p:spPr>
            <p:txBody>
              <a:bodyPr lIns="71993" tIns="0" rIns="71993" bIns="0">
                <a:spAutoFit/>
              </a:bodyPr>
              <a:lstStyle/>
              <a:p>
                <a:pPr algn="ctr" defTabSz="971412">
                  <a:lnSpc>
                    <a:spcPct val="90000"/>
                  </a:lnSpc>
                </a:pPr>
                <a:r>
                  <a:rPr kumimoji="1" lang="en-US" altLang="zh-CN" sz="700" dirty="0">
                    <a:solidFill>
                      <a:srgbClr val="000000"/>
                    </a:solidFill>
                    <a:latin typeface="微软雅黑" pitchFamily="34" charset="-122"/>
                    <a:ea typeface="微软雅黑" pitchFamily="34" charset="-122"/>
                  </a:rPr>
                  <a:t>Hangzhou</a:t>
                </a:r>
              </a:p>
            </p:txBody>
          </p:sp>
          <p:sp>
            <p:nvSpPr>
              <p:cNvPr id="116" name="文本框 65"/>
              <p:cNvSpPr txBox="1">
                <a:spLocks noChangeArrowheads="1"/>
              </p:cNvSpPr>
              <p:nvPr/>
            </p:nvSpPr>
            <p:spPr bwMode="auto">
              <a:xfrm>
                <a:off x="5940981" y="2717172"/>
                <a:ext cx="577750" cy="297629"/>
              </a:xfrm>
              <a:prstGeom prst="rect">
                <a:avLst/>
              </a:prstGeom>
              <a:noFill/>
              <a:ln w="12700">
                <a:noFill/>
                <a:miter lim="800000"/>
                <a:headEnd/>
                <a:tailEnd/>
              </a:ln>
            </p:spPr>
            <p:txBody>
              <a:bodyPr lIns="71993" tIns="0" rIns="71993" bIns="0">
                <a:spAutoFit/>
              </a:bodyPr>
              <a:lstStyle/>
              <a:p>
                <a:pPr algn="ctr" defTabSz="911096">
                  <a:lnSpc>
                    <a:spcPct val="90000"/>
                  </a:lnSpc>
                </a:pPr>
                <a:r>
                  <a:rPr kumimoji="1" lang="en-US" altLang="zh-CN" sz="700" dirty="0">
                    <a:solidFill>
                      <a:srgbClr val="000000"/>
                    </a:solidFill>
                    <a:latin typeface="微软雅黑" pitchFamily="34" charset="-122"/>
                    <a:ea typeface="微软雅黑" pitchFamily="34" charset="-122"/>
                  </a:rPr>
                  <a:t>Wuhan</a:t>
                </a:r>
              </a:p>
            </p:txBody>
          </p:sp>
          <p:sp>
            <p:nvSpPr>
              <p:cNvPr id="117" name="椭圆 116"/>
              <p:cNvSpPr/>
              <p:nvPr/>
            </p:nvSpPr>
            <p:spPr bwMode="auto">
              <a:xfrm>
                <a:off x="1417653" y="2463231"/>
                <a:ext cx="117478" cy="119035"/>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18" name="椭圆 117"/>
              <p:cNvSpPr/>
              <p:nvPr/>
            </p:nvSpPr>
            <p:spPr bwMode="auto">
              <a:xfrm>
                <a:off x="1528781" y="2664798"/>
                <a:ext cx="119065"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19" name="椭圆 118"/>
              <p:cNvSpPr/>
              <p:nvPr/>
            </p:nvSpPr>
            <p:spPr bwMode="auto">
              <a:xfrm>
                <a:off x="2474952" y="2185484"/>
                <a:ext cx="117478" cy="119034"/>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0" name="椭圆 119"/>
              <p:cNvSpPr/>
              <p:nvPr/>
            </p:nvSpPr>
            <p:spPr bwMode="auto">
              <a:xfrm>
                <a:off x="2154270" y="2575918"/>
                <a:ext cx="119065" cy="119034"/>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1" name="椭圆 120"/>
              <p:cNvSpPr/>
              <p:nvPr/>
            </p:nvSpPr>
            <p:spPr bwMode="auto">
              <a:xfrm>
                <a:off x="4019624" y="2155328"/>
                <a:ext cx="119066"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2" name="椭圆 121"/>
              <p:cNvSpPr/>
              <p:nvPr/>
            </p:nvSpPr>
            <p:spPr bwMode="auto">
              <a:xfrm>
                <a:off x="4300618" y="2169612"/>
                <a:ext cx="119065"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3" name="椭圆 122"/>
              <p:cNvSpPr/>
              <p:nvPr/>
            </p:nvSpPr>
            <p:spPr bwMode="auto">
              <a:xfrm>
                <a:off x="4151390" y="2272775"/>
                <a:ext cx="117478" cy="119035"/>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4" name="椭圆 123"/>
              <p:cNvSpPr/>
              <p:nvPr/>
            </p:nvSpPr>
            <p:spPr bwMode="auto">
              <a:xfrm>
                <a:off x="4888007" y="1977569"/>
                <a:ext cx="117478" cy="119035"/>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5" name="椭圆 124"/>
              <p:cNvSpPr/>
              <p:nvPr/>
            </p:nvSpPr>
            <p:spPr bwMode="auto">
              <a:xfrm>
                <a:off x="4286330" y="1914083"/>
                <a:ext cx="119066"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6" name="椭圆 125"/>
              <p:cNvSpPr/>
              <p:nvPr/>
            </p:nvSpPr>
            <p:spPr bwMode="auto">
              <a:xfrm>
                <a:off x="5710350" y="3040947"/>
                <a:ext cx="119065"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7" name="椭圆 126"/>
              <p:cNvSpPr/>
              <p:nvPr/>
            </p:nvSpPr>
            <p:spPr bwMode="auto">
              <a:xfrm>
                <a:off x="6140572" y="2463231"/>
                <a:ext cx="119066"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8" name="椭圆 127"/>
              <p:cNvSpPr/>
              <p:nvPr/>
            </p:nvSpPr>
            <p:spPr bwMode="auto">
              <a:xfrm>
                <a:off x="6273925" y="2604486"/>
                <a:ext cx="119066" cy="119034"/>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29" name="椭圆 128"/>
              <p:cNvSpPr/>
              <p:nvPr/>
            </p:nvSpPr>
            <p:spPr bwMode="auto">
              <a:xfrm>
                <a:off x="6427916" y="2491800"/>
                <a:ext cx="119065"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30" name="椭圆 129"/>
              <p:cNvSpPr/>
              <p:nvPr/>
            </p:nvSpPr>
            <p:spPr bwMode="auto">
              <a:xfrm>
                <a:off x="6537456" y="2612422"/>
                <a:ext cx="117478"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31" name="椭圆 130"/>
              <p:cNvSpPr/>
              <p:nvPr/>
            </p:nvSpPr>
            <p:spPr bwMode="auto">
              <a:xfrm>
                <a:off x="6343776" y="2221987"/>
                <a:ext cx="117478"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32" name="椭圆 131"/>
              <p:cNvSpPr/>
              <p:nvPr/>
            </p:nvSpPr>
            <p:spPr bwMode="auto">
              <a:xfrm>
                <a:off x="6389816" y="2093430"/>
                <a:ext cx="119065" cy="117448"/>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sp>
            <p:nvSpPr>
              <p:cNvPr id="133" name="椭圆 132"/>
              <p:cNvSpPr/>
              <p:nvPr/>
            </p:nvSpPr>
            <p:spPr bwMode="auto">
              <a:xfrm>
                <a:off x="6118346" y="2209290"/>
                <a:ext cx="117478" cy="119035"/>
              </a:xfrm>
              <a:prstGeom prst="ellipse">
                <a:avLst/>
              </a:prstGeom>
              <a:solidFill>
                <a:srgbClr val="FF9900"/>
              </a:solidFill>
              <a:ln>
                <a:solidFill>
                  <a:schemeClr val="bg1"/>
                </a:solidFill>
              </a:ln>
              <a:effectLst>
                <a:outerShdw blurRad="63500" sx="101000" sy="101000" algn="ctr" rotWithShape="0">
                  <a:srgbClr val="000000">
                    <a:alpha val="40000"/>
                  </a:srgbClr>
                </a:outerShdw>
              </a:effectLst>
              <a:extLst/>
            </p:spPr>
            <p:txBody>
              <a:bodyPr lIns="35990" tIns="39590" rIns="35990" bIns="39590"/>
              <a:lstStyle/>
              <a:p>
                <a:pPr defTabSz="801335" eaLnBrk="0" hangingPunct="0">
                  <a:spcBef>
                    <a:spcPct val="20000"/>
                  </a:spcBef>
                  <a:buClr>
                    <a:srgbClr val="990000"/>
                  </a:buClr>
                  <a:buSzPct val="60000"/>
                  <a:defRPr/>
                </a:pPr>
                <a:endParaRPr lang="zh-CN" altLang="en-US" sz="1200" dirty="0">
                  <a:latin typeface="微软雅黑" pitchFamily="34" charset="-122"/>
                  <a:ea typeface="微软雅黑" pitchFamily="34" charset="-122"/>
                </a:endParaRPr>
              </a:p>
            </p:txBody>
          </p:sp>
          <p:pic>
            <p:nvPicPr>
              <p:cNvPr id="134" name="Picture 27" descr="Logo"/>
              <p:cNvPicPr>
                <a:picLocks noChangeAspect="1" noChangeArrowheads="1"/>
              </p:cNvPicPr>
              <p:nvPr/>
            </p:nvPicPr>
            <p:blipFill>
              <a:blip r:embed="rId4" cstate="screen"/>
              <a:srcRect/>
              <a:stretch>
                <a:fillRect/>
              </a:stretch>
            </p:blipFill>
            <p:spPr bwMode="auto">
              <a:xfrm>
                <a:off x="6440958" y="2806052"/>
                <a:ext cx="206339" cy="193630"/>
              </a:xfrm>
              <a:prstGeom prst="rect">
                <a:avLst/>
              </a:prstGeom>
              <a:noFill/>
              <a:ln w="9525">
                <a:noFill/>
                <a:miter lim="800000"/>
                <a:headEnd/>
                <a:tailEnd/>
              </a:ln>
            </p:spPr>
          </p:pic>
          <p:sp>
            <p:nvSpPr>
              <p:cNvPr id="135" name="文本框 89"/>
              <p:cNvSpPr txBox="1">
                <a:spLocks noChangeArrowheads="1"/>
              </p:cNvSpPr>
              <p:nvPr/>
            </p:nvSpPr>
            <p:spPr bwMode="auto">
              <a:xfrm>
                <a:off x="5299744" y="1334778"/>
                <a:ext cx="1050743" cy="661398"/>
              </a:xfrm>
              <a:prstGeom prst="rect">
                <a:avLst/>
              </a:prstGeom>
              <a:noFill/>
              <a:ln w="9525" algn="ctr">
                <a:noFill/>
                <a:miter lim="800000"/>
                <a:headEnd/>
                <a:tailEnd/>
              </a:ln>
            </p:spPr>
            <p:txBody>
              <a:bodyPr lIns="71993" tIns="0" rIns="71993" bIns="0">
                <a:spAutoFit/>
              </a:bodyPr>
              <a:lstStyle/>
              <a:p>
                <a:pPr algn="ctr" defTabSz="833320"/>
                <a:r>
                  <a:rPr lang="en-US" altLang="zh-CN" sz="700" b="1" dirty="0">
                    <a:latin typeface="微软雅黑" pitchFamily="34" charset="-122"/>
                    <a:ea typeface="微软雅黑" pitchFamily="34" charset="-122"/>
                  </a:rPr>
                  <a:t>Fundamental Algorithms</a:t>
                </a:r>
              </a:p>
            </p:txBody>
          </p:sp>
          <p:sp>
            <p:nvSpPr>
              <p:cNvPr id="136" name="文本框 87"/>
              <p:cNvSpPr txBox="1">
                <a:spLocks noChangeArrowheads="1"/>
              </p:cNvSpPr>
              <p:nvPr/>
            </p:nvSpPr>
            <p:spPr bwMode="auto">
              <a:xfrm>
                <a:off x="651169" y="1251703"/>
                <a:ext cx="1771341" cy="496048"/>
              </a:xfrm>
              <a:prstGeom prst="rect">
                <a:avLst/>
              </a:prstGeom>
              <a:noFill/>
              <a:ln w="9525" algn="ctr">
                <a:noFill/>
                <a:miter lim="800000"/>
                <a:headEnd/>
                <a:tailEnd/>
              </a:ln>
            </p:spPr>
            <p:txBody>
              <a:bodyPr lIns="71993" tIns="0" rIns="71993" bIns="0">
                <a:spAutoFit/>
              </a:bodyPr>
              <a:lstStyle/>
              <a:p>
                <a:pPr algn="ctr" defTabSz="833320"/>
                <a:r>
                  <a:rPr lang="en-US" altLang="zh-CN" sz="700" b="1" dirty="0">
                    <a:latin typeface="微软雅黑" pitchFamily="34" charset="-122"/>
                    <a:ea typeface="微软雅黑" pitchFamily="34" charset="-122"/>
                  </a:rPr>
                  <a:t>Next Generation Internet, Chips, and Software</a:t>
                </a:r>
              </a:p>
            </p:txBody>
          </p:sp>
          <p:sp>
            <p:nvSpPr>
              <p:cNvPr id="137" name="文本框 86"/>
              <p:cNvSpPr txBox="1">
                <a:spLocks noChangeArrowheads="1"/>
              </p:cNvSpPr>
              <p:nvPr/>
            </p:nvSpPr>
            <p:spPr bwMode="auto">
              <a:xfrm>
                <a:off x="4556923" y="2817162"/>
                <a:ext cx="920591" cy="661398"/>
              </a:xfrm>
              <a:prstGeom prst="rect">
                <a:avLst/>
              </a:prstGeom>
              <a:noFill/>
              <a:ln w="9525" algn="ctr">
                <a:noFill/>
                <a:miter lim="800000"/>
                <a:headEnd/>
                <a:tailEnd/>
              </a:ln>
            </p:spPr>
            <p:txBody>
              <a:bodyPr lIns="71993" tIns="0" rIns="71993" bIns="0">
                <a:spAutoFit/>
              </a:bodyPr>
              <a:lstStyle/>
              <a:p>
                <a:pPr algn="ctr" defTabSz="833320"/>
                <a:r>
                  <a:rPr lang="en-US" altLang="zh-CN" sz="700" b="1" dirty="0">
                    <a:latin typeface="微软雅黑" pitchFamily="34" charset="-122"/>
                    <a:ea typeface="微软雅黑" pitchFamily="34" charset="-122"/>
                  </a:rPr>
                  <a:t>FMC, Fixed Network</a:t>
                </a:r>
              </a:p>
            </p:txBody>
          </p:sp>
          <p:sp>
            <p:nvSpPr>
              <p:cNvPr id="138" name="文本框 86"/>
              <p:cNvSpPr txBox="1">
                <a:spLocks noChangeArrowheads="1"/>
              </p:cNvSpPr>
              <p:nvPr/>
            </p:nvSpPr>
            <p:spPr bwMode="auto">
              <a:xfrm>
                <a:off x="2877640" y="2779068"/>
                <a:ext cx="847577" cy="330700"/>
              </a:xfrm>
              <a:prstGeom prst="rect">
                <a:avLst/>
              </a:prstGeom>
              <a:noFill/>
              <a:ln w="9525" algn="ctr">
                <a:noFill/>
                <a:miter lim="800000"/>
                <a:headEnd/>
                <a:tailEnd/>
              </a:ln>
            </p:spPr>
            <p:txBody>
              <a:bodyPr lIns="71993" tIns="0" rIns="71993" bIns="0">
                <a:spAutoFit/>
              </a:bodyPr>
              <a:lstStyle/>
              <a:p>
                <a:pPr algn="ctr" defTabSz="833320"/>
                <a:r>
                  <a:rPr lang="en-US" altLang="zh-CN" sz="700" b="1" dirty="0">
                    <a:latin typeface="微软雅黑" pitchFamily="34" charset="-122"/>
                    <a:ea typeface="微软雅黑" pitchFamily="34" charset="-122"/>
                  </a:rPr>
                  <a:t>Microwave</a:t>
                </a:r>
              </a:p>
            </p:txBody>
          </p:sp>
          <p:sp>
            <p:nvSpPr>
              <p:cNvPr id="139" name="文本框 86"/>
              <p:cNvSpPr txBox="1">
                <a:spLocks noChangeArrowheads="1"/>
              </p:cNvSpPr>
              <p:nvPr/>
            </p:nvSpPr>
            <p:spPr bwMode="auto">
              <a:xfrm>
                <a:off x="2877640" y="2014072"/>
                <a:ext cx="847577" cy="661398"/>
              </a:xfrm>
              <a:prstGeom prst="rect">
                <a:avLst/>
              </a:prstGeom>
              <a:noFill/>
              <a:ln w="9525" algn="ctr">
                <a:noFill/>
                <a:miter lim="800000"/>
                <a:headEnd/>
                <a:tailEnd/>
              </a:ln>
            </p:spPr>
            <p:txBody>
              <a:bodyPr lIns="71993" tIns="0" rIns="71993" bIns="0">
                <a:spAutoFit/>
              </a:bodyPr>
              <a:lstStyle/>
              <a:p>
                <a:pPr algn="ctr" defTabSz="833320"/>
                <a:r>
                  <a:rPr lang="en-US" altLang="zh-CN" sz="700" b="1" dirty="0">
                    <a:latin typeface="微软雅黑" pitchFamily="34" charset="-122"/>
                    <a:ea typeface="微软雅黑" pitchFamily="34" charset="-122"/>
                  </a:rPr>
                  <a:t>Wireless &amp; Network</a:t>
                </a:r>
              </a:p>
            </p:txBody>
          </p:sp>
          <p:sp>
            <p:nvSpPr>
              <p:cNvPr id="140" name="文本框 86"/>
              <p:cNvSpPr txBox="1">
                <a:spLocks noChangeArrowheads="1"/>
              </p:cNvSpPr>
              <p:nvPr/>
            </p:nvSpPr>
            <p:spPr bwMode="auto">
              <a:xfrm>
                <a:off x="2910969" y="1334778"/>
                <a:ext cx="780915" cy="661398"/>
              </a:xfrm>
              <a:prstGeom prst="rect">
                <a:avLst/>
              </a:prstGeom>
              <a:noFill/>
              <a:ln w="9525" algn="ctr">
                <a:noFill/>
                <a:miter lim="800000"/>
                <a:headEnd/>
                <a:tailEnd/>
              </a:ln>
            </p:spPr>
            <p:txBody>
              <a:bodyPr lIns="71993" tIns="0" rIns="71993" bIns="0">
                <a:spAutoFit/>
              </a:bodyPr>
              <a:lstStyle/>
              <a:p>
                <a:pPr algn="ctr" defTabSz="833320"/>
                <a:r>
                  <a:rPr lang="en-US" altLang="zh-CN" sz="700" b="1" dirty="0">
                    <a:latin typeface="微软雅黑" pitchFamily="34" charset="-122"/>
                    <a:ea typeface="微软雅黑" pitchFamily="34" charset="-122"/>
                  </a:rPr>
                  <a:t>Wireless &amp; Device</a:t>
                </a:r>
              </a:p>
            </p:txBody>
          </p:sp>
        </p:grpSp>
        <p:grpSp>
          <p:nvGrpSpPr>
            <p:cNvPr id="5" name="组合 85"/>
            <p:cNvGrpSpPr>
              <a:grpSpLocks/>
            </p:cNvGrpSpPr>
            <p:nvPr/>
          </p:nvGrpSpPr>
          <p:grpSpPr bwMode="auto">
            <a:xfrm>
              <a:off x="710351" y="3784565"/>
              <a:ext cx="7778750" cy="1105352"/>
              <a:chOff x="752244" y="4524393"/>
              <a:chExt cx="7779088" cy="1473755"/>
            </a:xfrm>
          </p:grpSpPr>
          <p:sp>
            <p:nvSpPr>
              <p:cNvPr id="7" name="圆角矩形 6"/>
              <p:cNvSpPr/>
              <p:nvPr/>
            </p:nvSpPr>
            <p:spPr bwMode="auto">
              <a:xfrm>
                <a:off x="752244"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sp>
            <p:nvSpPr>
              <p:cNvPr id="247" name="圆角矩形 246"/>
              <p:cNvSpPr/>
              <p:nvPr/>
            </p:nvSpPr>
            <p:spPr bwMode="auto">
              <a:xfrm>
                <a:off x="1729064"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sp>
            <p:nvSpPr>
              <p:cNvPr id="248" name="圆角矩形 247"/>
              <p:cNvSpPr/>
              <p:nvPr/>
            </p:nvSpPr>
            <p:spPr bwMode="auto">
              <a:xfrm>
                <a:off x="2705883"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sp>
            <p:nvSpPr>
              <p:cNvPr id="249" name="圆角矩形 248"/>
              <p:cNvSpPr/>
              <p:nvPr/>
            </p:nvSpPr>
            <p:spPr bwMode="auto">
              <a:xfrm>
                <a:off x="3682705"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sp>
            <p:nvSpPr>
              <p:cNvPr id="250" name="圆角矩形 249"/>
              <p:cNvSpPr/>
              <p:nvPr/>
            </p:nvSpPr>
            <p:spPr bwMode="auto">
              <a:xfrm>
                <a:off x="4659524"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sp>
            <p:nvSpPr>
              <p:cNvPr id="251" name="圆角矩形 250"/>
              <p:cNvSpPr/>
              <p:nvPr/>
            </p:nvSpPr>
            <p:spPr bwMode="auto">
              <a:xfrm>
                <a:off x="5636344"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sp>
            <p:nvSpPr>
              <p:cNvPr id="252" name="圆角矩形 251"/>
              <p:cNvSpPr/>
              <p:nvPr/>
            </p:nvSpPr>
            <p:spPr bwMode="auto">
              <a:xfrm>
                <a:off x="6613166"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sp>
            <p:nvSpPr>
              <p:cNvPr id="253" name="圆角矩形 252"/>
              <p:cNvSpPr/>
              <p:nvPr/>
            </p:nvSpPr>
            <p:spPr bwMode="auto">
              <a:xfrm>
                <a:off x="7589984" y="4524393"/>
                <a:ext cx="941348" cy="1306473"/>
              </a:xfrm>
              <a:prstGeom prst="roundRect">
                <a:avLst>
                  <a:gd name="adj" fmla="val 9556"/>
                </a:avLst>
              </a:prstGeom>
              <a:solidFill>
                <a:srgbClr val="EAEAEA"/>
              </a:solidFill>
              <a:ln w="12700">
                <a:solidFill>
                  <a:srgbClr val="B2B2B2"/>
                </a:solidFill>
                <a:headEnd type="none" w="med" len="med"/>
                <a:tailEnd type="none" w="med" len="med"/>
              </a:ln>
              <a:effectLst>
                <a:outerShdw blurRad="63500" sx="101000" sy="101000" algn="ctr" rotWithShape="0">
                  <a:prstClr val="black">
                    <a:alpha val="20000"/>
                  </a:prstClr>
                </a:outerShdw>
              </a:effectLst>
              <a:scene3d>
                <a:camera prst="orthographicFront"/>
                <a:lightRig rig="threePt" dir="t">
                  <a:rot lat="0" lon="0" rev="1200000"/>
                </a:lightRig>
              </a:scene3d>
              <a:sp3d/>
              <a:extLst/>
            </p:spPr>
            <p:style>
              <a:lnRef idx="1">
                <a:schemeClr val="accent3"/>
              </a:lnRef>
              <a:fillRef idx="3">
                <a:schemeClr val="accent3"/>
              </a:fillRef>
              <a:effectRef idx="2">
                <a:schemeClr val="accent3"/>
              </a:effectRef>
              <a:fontRef idx="minor">
                <a:schemeClr val="lt1"/>
              </a:fontRef>
            </p:style>
            <p:txBody>
              <a:bodyPr lIns="79176" tIns="39588" rIns="79176" bIns="39588"/>
              <a:lstStyle/>
              <a:p>
                <a:pPr defTabSz="801335">
                  <a:defRPr/>
                </a:pPr>
                <a:endParaRPr lang="zh-CN" altLang="en-US" dirty="0">
                  <a:solidFill>
                    <a:srgbClr val="000000"/>
                  </a:solidFill>
                  <a:latin typeface="微软雅黑" pitchFamily="34" charset="-122"/>
                  <a:ea typeface="微软雅黑" pitchFamily="34" charset="-122"/>
                </a:endParaRPr>
              </a:p>
            </p:txBody>
          </p:sp>
          <p:pic>
            <p:nvPicPr>
              <p:cNvPr id="264" name="Picture 26"/>
              <p:cNvPicPr>
                <a:picLocks noChangeAspect="1" noChangeArrowheads="1"/>
              </p:cNvPicPr>
              <p:nvPr/>
            </p:nvPicPr>
            <p:blipFill rotWithShape="1">
              <a:blip r:embed="rId5" cstate="screen">
                <a:lum bright="20000" contrast="20000"/>
                <a:extLst/>
              </a:blip>
              <a:srcRect l="4570" t="3968" r="3810" b="15910"/>
              <a:stretch/>
            </p:blipFill>
            <p:spPr bwMode="auto">
              <a:xfrm>
                <a:off x="810985" y="4657105"/>
                <a:ext cx="823866" cy="590358"/>
              </a:xfrm>
              <a:prstGeom prst="roundRect">
                <a:avLst>
                  <a:gd name="adj" fmla="val 6989"/>
                </a:avLst>
              </a:prstGeom>
              <a:noFill/>
              <a:ln>
                <a:noFill/>
              </a:ln>
              <a:extLst/>
            </p:spPr>
          </p:pic>
          <p:pic>
            <p:nvPicPr>
              <p:cNvPr id="265" name="Picture 115" descr="buildingsign2"/>
              <p:cNvPicPr>
                <a:picLocks noChangeAspect="1" noChangeArrowheads="1"/>
              </p:cNvPicPr>
              <p:nvPr/>
            </p:nvPicPr>
            <p:blipFill rotWithShape="1">
              <a:blip r:embed="rId6" cstate="email">
                <a:extLst/>
              </a:blip>
              <a:srcRect r="-1"/>
              <a:stretch/>
            </p:blipFill>
            <p:spPr bwMode="auto">
              <a:xfrm>
                <a:off x="1782409" y="4645896"/>
                <a:ext cx="834653" cy="601567"/>
              </a:xfrm>
              <a:prstGeom prst="roundRect">
                <a:avLst>
                  <a:gd name="adj" fmla="val 6642"/>
                </a:avLst>
              </a:prstGeom>
              <a:noFill/>
              <a:ln>
                <a:noFill/>
              </a:ln>
              <a:extLst/>
            </p:spPr>
          </p:pic>
          <p:pic>
            <p:nvPicPr>
              <p:cNvPr id="266" name="Picture 117" descr="莫斯科代表处1_3"/>
              <p:cNvPicPr>
                <a:picLocks noChangeAspect="1" noChangeArrowheads="1"/>
              </p:cNvPicPr>
              <p:nvPr/>
            </p:nvPicPr>
            <p:blipFill rotWithShape="1">
              <a:blip r:embed="rId7" cstate="email">
                <a:extLst/>
              </a:blip>
              <a:srcRect/>
              <a:stretch/>
            </p:blipFill>
            <p:spPr bwMode="auto">
              <a:xfrm>
                <a:off x="2756318" y="4645896"/>
                <a:ext cx="843509" cy="601567"/>
              </a:xfrm>
              <a:prstGeom prst="roundRect">
                <a:avLst>
                  <a:gd name="adj" fmla="val 5586"/>
                </a:avLst>
              </a:prstGeom>
              <a:noFill/>
              <a:ln>
                <a:noFill/>
              </a:ln>
              <a:extLst/>
            </p:spPr>
          </p:pic>
          <p:pic>
            <p:nvPicPr>
              <p:cNvPr id="267" name="Picture 119" descr="印度研究所_3"/>
              <p:cNvPicPr>
                <a:picLocks noChangeAspect="1" noChangeArrowheads="1"/>
              </p:cNvPicPr>
              <p:nvPr/>
            </p:nvPicPr>
            <p:blipFill>
              <a:blip r:embed="rId8" cstate="email">
                <a:extLst/>
              </a:blip>
              <a:srcRect/>
              <a:stretch>
                <a:fillRect/>
              </a:stretch>
            </p:blipFill>
            <p:spPr bwMode="auto">
              <a:xfrm>
                <a:off x="3752605" y="4657107"/>
                <a:ext cx="801548" cy="590357"/>
              </a:xfrm>
              <a:prstGeom prst="roundRect">
                <a:avLst>
                  <a:gd name="adj" fmla="val 5913"/>
                </a:avLst>
              </a:prstGeom>
              <a:noFill/>
              <a:ln>
                <a:noFill/>
              </a:ln>
              <a:extLst/>
            </p:spPr>
          </p:pic>
          <p:sp>
            <p:nvSpPr>
              <p:cNvPr id="268" name="Text Box 38"/>
              <p:cNvSpPr txBox="1">
                <a:spLocks noChangeArrowheads="1"/>
              </p:cNvSpPr>
              <p:nvPr/>
            </p:nvSpPr>
            <p:spPr bwMode="auto">
              <a:xfrm>
                <a:off x="830034" y="5341931"/>
                <a:ext cx="863535" cy="437243"/>
              </a:xfrm>
              <a:prstGeom prst="rect">
                <a:avLst/>
              </a:prstGeom>
              <a:noFill/>
              <a:ln>
                <a:noFill/>
              </a:ln>
              <a:extLst/>
            </p:spPr>
            <p:txBody>
              <a:bodyPr wrap="square" lIns="71993" tIns="0" rIns="71993" bIns="0">
                <a:spAutoFit/>
              </a:bodyPr>
              <a:lstStyle>
                <a:lvl1pPr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1pPr>
                <a:lvl2pPr marL="742950" indent="-28575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2pPr>
                <a:lvl3pPr marL="1143000" indent="-22860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3pPr>
                <a:lvl4pPr marL="1600200" indent="-22860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4pPr>
                <a:lvl5pPr marL="2057400" indent="-22860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5pPr>
                <a:lvl6pPr marL="25146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6pPr>
                <a:lvl7pPr marL="29718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7pPr>
                <a:lvl8pPr marL="34290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8pPr>
                <a:lvl9pPr marL="38862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9pPr>
              </a:lstStyle>
              <a:p>
                <a:pPr algn="ctr" eaLnBrk="1" hangingPunct="1">
                  <a:spcBef>
                    <a:spcPct val="0"/>
                  </a:spcBef>
                  <a:buClrTx/>
                  <a:buSzPct val="80000"/>
                  <a:buFontTx/>
                  <a:buNone/>
                  <a:defRPr/>
                </a:pPr>
                <a:r>
                  <a:rPr lang="en-US" altLang="en-US" sz="1000" dirty="0">
                    <a:solidFill>
                      <a:schemeClr val="tx1"/>
                    </a:solidFill>
                    <a:latin typeface="微软雅黑" pitchFamily="34" charset="-122"/>
                    <a:ea typeface="微软雅黑" pitchFamily="34" charset="-122"/>
                  </a:rPr>
                  <a:t>San Diego, USA</a:t>
                </a:r>
              </a:p>
            </p:txBody>
          </p:sp>
          <p:sp>
            <p:nvSpPr>
              <p:cNvPr id="45095" name="Text Box 38"/>
              <p:cNvSpPr txBox="1">
                <a:spLocks noChangeArrowheads="1"/>
              </p:cNvSpPr>
              <p:nvPr/>
            </p:nvSpPr>
            <p:spPr bwMode="auto">
              <a:xfrm>
                <a:off x="1793563" y="5342285"/>
                <a:ext cx="812659" cy="655863"/>
              </a:xfrm>
              <a:prstGeom prst="rect">
                <a:avLst/>
              </a:prstGeom>
              <a:noFill/>
              <a:ln w="9525">
                <a:noFill/>
                <a:miter lim="800000"/>
                <a:headEnd/>
                <a:tailEnd/>
              </a:ln>
            </p:spPr>
            <p:txBody>
              <a:bodyPr lIns="71993" tIns="0" rIns="71993" bIns="0">
                <a:spAutoFit/>
              </a:bodyPr>
              <a:lstStyle/>
              <a:p>
                <a:pPr algn="ctr" defTabSz="833320">
                  <a:buSzPct val="80000"/>
                </a:pPr>
                <a:r>
                  <a:rPr lang="en-US" altLang="zh-CN" sz="1000" dirty="0">
                    <a:latin typeface="微软雅黑" pitchFamily="34" charset="-122"/>
                    <a:ea typeface="微软雅黑" pitchFamily="34" charset="-122"/>
                  </a:rPr>
                  <a:t>Dallas Texas, USA</a:t>
                </a:r>
                <a:endParaRPr lang="zh-CN" altLang="en-US" sz="1000" dirty="0">
                  <a:latin typeface="微软雅黑" pitchFamily="34" charset="-122"/>
                  <a:ea typeface="微软雅黑" pitchFamily="34" charset="-122"/>
                </a:endParaRPr>
              </a:p>
            </p:txBody>
          </p:sp>
          <p:sp>
            <p:nvSpPr>
              <p:cNvPr id="45096" name="Text Box 38"/>
              <p:cNvSpPr txBox="1">
                <a:spLocks noChangeArrowheads="1"/>
              </p:cNvSpPr>
              <p:nvPr/>
            </p:nvSpPr>
            <p:spPr bwMode="auto">
              <a:xfrm>
                <a:off x="2818912" y="5342285"/>
                <a:ext cx="715839" cy="437243"/>
              </a:xfrm>
              <a:prstGeom prst="rect">
                <a:avLst/>
              </a:prstGeom>
              <a:noFill/>
              <a:ln w="9525">
                <a:noFill/>
                <a:miter lim="800000"/>
                <a:headEnd/>
                <a:tailEnd/>
              </a:ln>
            </p:spPr>
            <p:txBody>
              <a:bodyPr lIns="71993" tIns="0" rIns="71993" bIns="0">
                <a:spAutoFit/>
              </a:bodyPr>
              <a:lstStyle/>
              <a:p>
                <a:pPr algn="ctr" defTabSz="833320">
                  <a:buSzPct val="80000"/>
                </a:pPr>
                <a:r>
                  <a:rPr lang="en-US" altLang="zh-CN" sz="1000" dirty="0">
                    <a:latin typeface="微软雅黑" pitchFamily="34" charset="-122"/>
                    <a:ea typeface="微软雅黑" pitchFamily="34" charset="-122"/>
                  </a:rPr>
                  <a:t>Moscow, Russia</a:t>
                </a:r>
                <a:endParaRPr lang="zh-CN" altLang="en-US" sz="1000" dirty="0">
                  <a:latin typeface="微软雅黑" pitchFamily="34" charset="-122"/>
                  <a:ea typeface="微软雅黑" pitchFamily="34" charset="-122"/>
                </a:endParaRPr>
              </a:p>
            </p:txBody>
          </p:sp>
          <p:sp>
            <p:nvSpPr>
              <p:cNvPr id="271" name="Text Box 38"/>
              <p:cNvSpPr txBox="1">
                <a:spLocks noChangeArrowheads="1"/>
              </p:cNvSpPr>
              <p:nvPr/>
            </p:nvSpPr>
            <p:spPr bwMode="auto">
              <a:xfrm>
                <a:off x="3794026" y="5341927"/>
                <a:ext cx="720756" cy="437243"/>
              </a:xfrm>
              <a:prstGeom prst="rect">
                <a:avLst/>
              </a:prstGeom>
              <a:noFill/>
              <a:ln>
                <a:noFill/>
              </a:ln>
              <a:extLst/>
            </p:spPr>
            <p:txBody>
              <a:bodyPr lIns="71993" tIns="0" rIns="71993" bIns="0">
                <a:spAutoFit/>
              </a:bodyPr>
              <a:lstStyle>
                <a:lvl1pPr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1pPr>
                <a:lvl2pPr marL="742950" indent="-28575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2pPr>
                <a:lvl3pPr marL="1143000" indent="-22860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3pPr>
                <a:lvl4pPr marL="1600200" indent="-22860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4pPr>
                <a:lvl5pPr marL="2057400" indent="-228600" defTabSz="835025" eaLnBrk="0" hangingPunct="0">
                  <a:spcBef>
                    <a:spcPct val="20000"/>
                  </a:spcBef>
                  <a:buClr>
                    <a:srgbClr val="990000"/>
                  </a:buClr>
                  <a:buSzPct val="60000"/>
                  <a:buFont typeface="Wingdings" pitchFamily="2" charset="2"/>
                  <a:defRPr sz="2700">
                    <a:solidFill>
                      <a:srgbClr val="990000"/>
                    </a:solidFill>
                    <a:latin typeface="FrutigerNext LT Medium" pitchFamily="34" charset="0"/>
                    <a:ea typeface="黑体" pitchFamily="49" charset="-122"/>
                  </a:defRPr>
                </a:lvl5pPr>
                <a:lvl6pPr marL="25146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6pPr>
                <a:lvl7pPr marL="29718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7pPr>
                <a:lvl8pPr marL="34290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8pPr>
                <a:lvl9pPr marL="3886200" indent="-228600" defTabSz="835025" eaLnBrk="0" fontAlgn="base" hangingPunct="0">
                  <a:spcBef>
                    <a:spcPct val="20000"/>
                  </a:spcBef>
                  <a:spcAft>
                    <a:spcPct val="0"/>
                  </a:spcAft>
                  <a:buClr>
                    <a:srgbClr val="990000"/>
                  </a:buClr>
                  <a:buSzPct val="60000"/>
                  <a:buFont typeface="Wingdings" pitchFamily="2" charset="2"/>
                  <a:defRPr sz="2700">
                    <a:solidFill>
                      <a:srgbClr val="990000"/>
                    </a:solidFill>
                    <a:latin typeface="FrutigerNext LT Medium" pitchFamily="34" charset="0"/>
                    <a:ea typeface="黑体" pitchFamily="49" charset="-122"/>
                  </a:defRPr>
                </a:lvl9pPr>
              </a:lstStyle>
              <a:p>
                <a:pPr algn="ctr" eaLnBrk="1" hangingPunct="1">
                  <a:spcBef>
                    <a:spcPct val="0"/>
                  </a:spcBef>
                  <a:buClrTx/>
                  <a:buSzPct val="80000"/>
                  <a:buFontTx/>
                  <a:buNone/>
                  <a:defRPr/>
                </a:pPr>
                <a:r>
                  <a:rPr lang="en-US" altLang="en-US" sz="1000" dirty="0">
                    <a:solidFill>
                      <a:schemeClr val="tx1"/>
                    </a:solidFill>
                    <a:latin typeface="微软雅黑" pitchFamily="34" charset="-122"/>
                    <a:ea typeface="微软雅黑" pitchFamily="34" charset="-122"/>
                  </a:rPr>
                  <a:t>Bangalore, India</a:t>
                </a:r>
              </a:p>
            </p:txBody>
          </p:sp>
          <p:pic>
            <p:nvPicPr>
              <p:cNvPr id="274" name="Rounded Rectangle 25"/>
              <p:cNvPicPr>
                <a:picLocks noChangeArrowheads="1"/>
              </p:cNvPicPr>
              <p:nvPr/>
            </p:nvPicPr>
            <p:blipFill rotWithShape="1">
              <a:blip r:embed="rId9" cstate="email">
                <a:extLst/>
              </a:blip>
              <a:srcRect/>
              <a:stretch/>
            </p:blipFill>
            <p:spPr bwMode="auto">
              <a:xfrm>
                <a:off x="5677342" y="4657107"/>
                <a:ext cx="859353" cy="590357"/>
              </a:xfrm>
              <a:prstGeom prst="roundRect">
                <a:avLst>
                  <a:gd name="adj" fmla="val 6451"/>
                </a:avLst>
              </a:prstGeom>
              <a:noFill/>
              <a:ln>
                <a:noFill/>
              </a:ln>
              <a:extLst/>
            </p:spPr>
          </p:pic>
          <p:pic>
            <p:nvPicPr>
              <p:cNvPr id="277" name="Rounded Rectangle 26"/>
              <p:cNvPicPr>
                <a:picLocks noChangeArrowheads="1"/>
              </p:cNvPicPr>
              <p:nvPr/>
            </p:nvPicPr>
            <p:blipFill rotWithShape="1">
              <a:blip r:embed="rId10" cstate="email">
                <a:extLst/>
              </a:blip>
              <a:srcRect/>
              <a:stretch/>
            </p:blipFill>
            <p:spPr bwMode="auto">
              <a:xfrm>
                <a:off x="6648935" y="4657107"/>
                <a:ext cx="869805" cy="590357"/>
              </a:xfrm>
              <a:prstGeom prst="roundRect">
                <a:avLst>
                  <a:gd name="adj" fmla="val 6451"/>
                </a:avLst>
              </a:prstGeom>
              <a:noFill/>
              <a:ln>
                <a:noFill/>
              </a:ln>
              <a:extLst/>
            </p:spPr>
          </p:pic>
          <p:pic>
            <p:nvPicPr>
              <p:cNvPr id="279" name="Picture 16"/>
              <p:cNvPicPr>
                <a:picLocks noChangeArrowheads="1"/>
              </p:cNvPicPr>
              <p:nvPr/>
            </p:nvPicPr>
            <p:blipFill rotWithShape="1">
              <a:blip r:embed="rId11" cstate="email">
                <a:extLst/>
              </a:blip>
              <a:srcRect/>
              <a:stretch/>
            </p:blipFill>
            <p:spPr bwMode="auto">
              <a:xfrm>
                <a:off x="7648377" y="4657107"/>
                <a:ext cx="824563" cy="590357"/>
              </a:xfrm>
              <a:prstGeom prst="roundRect">
                <a:avLst>
                  <a:gd name="adj" fmla="val 6451"/>
                </a:avLst>
              </a:prstGeom>
              <a:noFill/>
              <a:extLst/>
            </p:spPr>
          </p:pic>
          <p:pic>
            <p:nvPicPr>
              <p:cNvPr id="281" name="Rounded Rectangle 27"/>
              <p:cNvPicPr>
                <a:picLocks noChangeArrowheads="1"/>
              </p:cNvPicPr>
              <p:nvPr/>
            </p:nvPicPr>
            <p:blipFill rotWithShape="1">
              <a:blip r:embed="rId12" cstate="email">
                <a:extLst/>
              </a:blip>
              <a:srcRect/>
              <a:stretch/>
            </p:blipFill>
            <p:spPr bwMode="auto">
              <a:xfrm>
                <a:off x="4708910" y="4657107"/>
                <a:ext cx="842574" cy="590357"/>
              </a:xfrm>
              <a:prstGeom prst="roundRect">
                <a:avLst>
                  <a:gd name="adj" fmla="val 5913"/>
                </a:avLst>
              </a:prstGeom>
              <a:noFill/>
              <a:ln>
                <a:noFill/>
              </a:ln>
              <a:extLst/>
            </p:spPr>
          </p:pic>
          <p:sp>
            <p:nvSpPr>
              <p:cNvPr id="45102" name="Text Box 26"/>
              <p:cNvSpPr txBox="1">
                <a:spLocks noChangeArrowheads="1"/>
              </p:cNvSpPr>
              <p:nvPr/>
            </p:nvSpPr>
            <p:spPr bwMode="auto">
              <a:xfrm>
                <a:off x="5650520" y="5342285"/>
                <a:ext cx="912655" cy="437243"/>
              </a:xfrm>
              <a:prstGeom prst="rect">
                <a:avLst/>
              </a:prstGeom>
              <a:noFill/>
              <a:ln w="9525" algn="ctr">
                <a:noFill/>
                <a:miter lim="800000"/>
                <a:headEnd/>
                <a:tailEnd/>
              </a:ln>
            </p:spPr>
            <p:txBody>
              <a:bodyPr lIns="71993" tIns="0" rIns="71993" bIns="0">
                <a:spAutoFit/>
              </a:bodyPr>
              <a:lstStyle/>
              <a:p>
                <a:pPr algn="ctr" defTabSz="833320">
                  <a:buSzPct val="80000"/>
                </a:pPr>
                <a:r>
                  <a:rPr lang="en-US" altLang="zh-CN" sz="1000" dirty="0">
                    <a:latin typeface="微软雅黑" pitchFamily="34" charset="-122"/>
                    <a:ea typeface="微软雅黑" pitchFamily="34" charset="-122"/>
                  </a:rPr>
                  <a:t>Munich, Germany</a:t>
                </a:r>
              </a:p>
            </p:txBody>
          </p:sp>
          <p:sp>
            <p:nvSpPr>
              <p:cNvPr id="45103" name="Text Box 27"/>
              <p:cNvSpPr txBox="1">
                <a:spLocks noChangeArrowheads="1"/>
              </p:cNvSpPr>
              <p:nvPr/>
            </p:nvSpPr>
            <p:spPr bwMode="auto">
              <a:xfrm>
                <a:off x="4693739" y="5260992"/>
                <a:ext cx="931920" cy="590277"/>
              </a:xfrm>
              <a:prstGeom prst="rect">
                <a:avLst/>
              </a:prstGeom>
              <a:noFill/>
              <a:ln w="9525" algn="ctr">
                <a:noFill/>
                <a:miter lim="800000"/>
                <a:headEnd/>
                <a:tailEnd/>
              </a:ln>
            </p:spPr>
            <p:txBody>
              <a:bodyPr wrap="square" lIns="71993" tIns="0" rIns="71993" bIns="0">
                <a:spAutoFit/>
              </a:bodyPr>
              <a:lstStyle/>
              <a:p>
                <a:pPr algn="ctr" defTabSz="833320">
                  <a:buSzPct val="80000"/>
                </a:pPr>
                <a:r>
                  <a:rPr lang="en-US" altLang="zh-CN" sz="900" dirty="0">
                    <a:latin typeface="微软雅黑" pitchFamily="34" charset="-122"/>
                    <a:ea typeface="微软雅黑" pitchFamily="34" charset="-122"/>
                  </a:rPr>
                  <a:t>Stockholm/</a:t>
                </a:r>
              </a:p>
              <a:p>
                <a:pPr algn="ctr" defTabSz="833320">
                  <a:buSzPct val="80000"/>
                </a:pPr>
                <a:r>
                  <a:rPr lang="en-US" altLang="zh-CN" sz="900" dirty="0">
                    <a:latin typeface="微软雅黑" pitchFamily="34" charset="-122"/>
                    <a:ea typeface="微软雅黑" pitchFamily="34" charset="-122"/>
                  </a:rPr>
                  <a:t>Goteborg, Sweden</a:t>
                </a:r>
              </a:p>
            </p:txBody>
          </p:sp>
          <p:sp>
            <p:nvSpPr>
              <p:cNvPr id="45104" name="Text Box 26"/>
              <p:cNvSpPr txBox="1">
                <a:spLocks noChangeArrowheads="1"/>
              </p:cNvSpPr>
              <p:nvPr/>
            </p:nvSpPr>
            <p:spPr bwMode="auto">
              <a:xfrm>
                <a:off x="6729833" y="5342291"/>
                <a:ext cx="709490" cy="437243"/>
              </a:xfrm>
              <a:prstGeom prst="rect">
                <a:avLst/>
              </a:prstGeom>
              <a:noFill/>
              <a:ln w="9525" algn="ctr">
                <a:noFill/>
                <a:miter lim="800000"/>
                <a:headEnd/>
                <a:tailEnd/>
              </a:ln>
            </p:spPr>
            <p:txBody>
              <a:bodyPr lIns="71993" tIns="0" rIns="71993" bIns="0">
                <a:spAutoFit/>
              </a:bodyPr>
              <a:lstStyle/>
              <a:p>
                <a:pPr algn="ctr" defTabSz="833320">
                  <a:buSzPct val="80000"/>
                </a:pPr>
                <a:r>
                  <a:rPr lang="en-US" altLang="zh-CN" sz="1000" dirty="0">
                    <a:latin typeface="微软雅黑" pitchFamily="34" charset="-122"/>
                    <a:ea typeface="微软雅黑" pitchFamily="34" charset="-122"/>
                  </a:rPr>
                  <a:t>Paris, France</a:t>
                </a:r>
              </a:p>
            </p:txBody>
          </p:sp>
          <p:sp>
            <p:nvSpPr>
              <p:cNvPr id="45105" name="Text Box 26"/>
              <p:cNvSpPr txBox="1">
                <a:spLocks noChangeArrowheads="1"/>
              </p:cNvSpPr>
              <p:nvPr/>
            </p:nvSpPr>
            <p:spPr bwMode="auto">
              <a:xfrm>
                <a:off x="7709149" y="5342291"/>
                <a:ext cx="703140" cy="437243"/>
              </a:xfrm>
              <a:prstGeom prst="rect">
                <a:avLst/>
              </a:prstGeom>
              <a:noFill/>
              <a:ln w="9525" algn="ctr">
                <a:noFill/>
                <a:miter lim="800000"/>
                <a:headEnd/>
                <a:tailEnd/>
              </a:ln>
            </p:spPr>
            <p:txBody>
              <a:bodyPr lIns="71993" tIns="0" rIns="71993" bIns="0">
                <a:spAutoFit/>
              </a:bodyPr>
              <a:lstStyle/>
              <a:p>
                <a:pPr algn="ctr" defTabSz="833320">
                  <a:buSzPct val="80000"/>
                </a:pPr>
                <a:r>
                  <a:rPr lang="en-US" altLang="zh-CN" sz="1000" dirty="0">
                    <a:latin typeface="微软雅黑" pitchFamily="34" charset="-122"/>
                    <a:ea typeface="微软雅黑" pitchFamily="34" charset="-122"/>
                  </a:rPr>
                  <a:t>Milan, Italy</a:t>
                </a:r>
              </a:p>
            </p:txBody>
          </p:sp>
        </p:grpSp>
        <p:pic>
          <p:nvPicPr>
            <p:cNvPr id="45062" name="Picture 3"/>
            <p:cNvPicPr>
              <a:picLocks noChangeAspect="1" noChangeArrowheads="1"/>
            </p:cNvPicPr>
            <p:nvPr/>
          </p:nvPicPr>
          <p:blipFill>
            <a:blip r:embed="rId13" cstate="screen"/>
            <a:srcRect/>
            <a:stretch>
              <a:fillRect/>
            </a:stretch>
          </p:blipFill>
          <p:spPr bwMode="auto">
            <a:xfrm>
              <a:off x="5458481" y="1408920"/>
              <a:ext cx="674379" cy="674379"/>
            </a:xfrm>
            <a:prstGeom prst="rect">
              <a:avLst/>
            </a:prstGeom>
            <a:noFill/>
            <a:ln w="9525">
              <a:noFill/>
              <a:miter lim="800000"/>
              <a:headEnd/>
              <a:tailEnd/>
            </a:ln>
          </p:spPr>
        </p:pic>
        <p:pic>
          <p:nvPicPr>
            <p:cNvPr id="45063" name="Picture 4"/>
            <p:cNvPicPr>
              <a:picLocks noChangeAspect="1" noChangeArrowheads="1"/>
            </p:cNvPicPr>
            <p:nvPr/>
          </p:nvPicPr>
          <p:blipFill>
            <a:blip r:embed="rId14" cstate="screen"/>
            <a:srcRect/>
            <a:stretch>
              <a:fillRect/>
            </a:stretch>
          </p:blipFill>
          <p:spPr bwMode="auto">
            <a:xfrm>
              <a:off x="5382516" y="2927852"/>
              <a:ext cx="861165" cy="645873"/>
            </a:xfrm>
            <a:prstGeom prst="rect">
              <a:avLst/>
            </a:prstGeom>
            <a:noFill/>
            <a:ln w="9525">
              <a:noFill/>
              <a:miter lim="800000"/>
              <a:headEnd/>
              <a:tailEnd/>
            </a:ln>
          </p:spPr>
        </p:pic>
        <p:sp>
          <p:nvSpPr>
            <p:cNvPr id="85" name="TextBox 84"/>
            <p:cNvSpPr txBox="1"/>
            <p:nvPr/>
          </p:nvSpPr>
          <p:spPr>
            <a:xfrm>
              <a:off x="6324600" y="1260329"/>
              <a:ext cx="2537460" cy="1352761"/>
            </a:xfrm>
            <a:prstGeom prst="rect">
              <a:avLst/>
            </a:prstGeom>
            <a:noFill/>
          </p:spPr>
          <p:txBody>
            <a:bodyPr wrap="square">
              <a:spAutoFit/>
            </a:bodyPr>
            <a:lstStyle/>
            <a:p>
              <a:pPr marL="0" lvl="1">
                <a:lnSpc>
                  <a:spcPct val="125000"/>
                </a:lnSpc>
                <a:spcBef>
                  <a:spcPct val="20000"/>
                </a:spcBef>
              </a:pPr>
              <a:r>
                <a:rPr lang="en-US" altLang="zh-CN" sz="900" b="1" dirty="0" smtClean="0">
                  <a:solidFill>
                    <a:schemeClr val="bg1"/>
                  </a:solidFill>
                  <a:latin typeface="微软雅黑" pitchFamily="34" charset="-122"/>
                  <a:ea typeface="微软雅黑" pitchFamily="34" charset="-122"/>
                </a:rPr>
                <a:t>Osama </a:t>
              </a:r>
              <a:r>
                <a:rPr lang="en-US" altLang="zh-CN" sz="900" b="1" dirty="0" err="1" smtClean="0">
                  <a:solidFill>
                    <a:schemeClr val="bg1"/>
                  </a:solidFill>
                  <a:latin typeface="微软雅黑" pitchFamily="34" charset="-122"/>
                  <a:ea typeface="微软雅黑" pitchFamily="34" charset="-122"/>
                </a:rPr>
                <a:t>Aboul-Magd</a:t>
              </a:r>
              <a:r>
                <a:rPr lang="en-US" altLang="zh-CN" sz="900" b="1" dirty="0" smtClean="0">
                  <a:solidFill>
                    <a:schemeClr val="bg1"/>
                  </a:solidFill>
                  <a:latin typeface="微软雅黑" pitchFamily="34" charset="-122"/>
                  <a:ea typeface="微软雅黑" pitchFamily="34" charset="-122"/>
                </a:rPr>
                <a:t> </a:t>
              </a:r>
              <a:endParaRPr lang="en-US" altLang="zh-CN" sz="900" b="1" dirty="0">
                <a:solidFill>
                  <a:schemeClr val="bg1"/>
                </a:solidFill>
                <a:latin typeface="微软雅黑" pitchFamily="34" charset="-122"/>
                <a:ea typeface="微软雅黑" pitchFamily="34" charset="-122"/>
              </a:endParaRPr>
            </a:p>
            <a:p>
              <a:pPr marL="0" lvl="1">
                <a:lnSpc>
                  <a:spcPct val="125000"/>
                </a:lnSpc>
                <a:spcBef>
                  <a:spcPct val="20000"/>
                </a:spcBef>
                <a:buFont typeface="Arial" pitchFamily="34" charset="0"/>
                <a:buChar char="•"/>
              </a:pPr>
              <a:r>
                <a:rPr lang="en-US" altLang="zh-CN" sz="900" dirty="0" smtClean="0">
                  <a:solidFill>
                    <a:schemeClr val="bg1"/>
                  </a:solidFill>
                  <a:latin typeface="微软雅黑" pitchFamily="34" charset="-122"/>
                  <a:ea typeface="微软雅黑" pitchFamily="34" charset="-122"/>
                </a:rPr>
                <a:t>IEEE 802.11ax</a:t>
              </a:r>
              <a:r>
                <a:rPr lang="zh-CN" altLang="en-US" sz="900" dirty="0" smtClean="0">
                  <a:solidFill>
                    <a:schemeClr val="bg1"/>
                  </a:solidFill>
                  <a:latin typeface="微软雅黑" pitchFamily="34" charset="-122"/>
                  <a:ea typeface="微软雅黑" pitchFamily="34" charset="-122"/>
                </a:rPr>
                <a:t>主席 </a:t>
              </a:r>
            </a:p>
            <a:p>
              <a:pPr marL="0" lvl="1">
                <a:lnSpc>
                  <a:spcPct val="125000"/>
                </a:lnSpc>
                <a:spcBef>
                  <a:spcPct val="20000"/>
                </a:spcBef>
                <a:buFont typeface="Arial" pitchFamily="34" charset="0"/>
                <a:buChar char="•"/>
              </a:pPr>
              <a:r>
                <a:rPr lang="en-US" altLang="zh-CN" sz="900" dirty="0" smtClean="0">
                  <a:solidFill>
                    <a:schemeClr val="bg1"/>
                  </a:solidFill>
                  <a:latin typeface="微软雅黑" pitchFamily="34" charset="-122"/>
                  <a:ea typeface="微软雅黑" pitchFamily="34" charset="-122"/>
                </a:rPr>
                <a:t>IEEE 802.11 HEW SG</a:t>
              </a:r>
              <a:r>
                <a:rPr lang="zh-CN" altLang="en-US" sz="900" dirty="0" smtClean="0">
                  <a:solidFill>
                    <a:schemeClr val="bg1"/>
                  </a:solidFill>
                  <a:latin typeface="微软雅黑" pitchFamily="34" charset="-122"/>
                  <a:ea typeface="微软雅黑" pitchFamily="34" charset="-122"/>
                </a:rPr>
                <a:t>主席 </a:t>
              </a:r>
            </a:p>
            <a:p>
              <a:pPr marL="0" lvl="1">
                <a:lnSpc>
                  <a:spcPct val="125000"/>
                </a:lnSpc>
                <a:spcBef>
                  <a:spcPct val="20000"/>
                </a:spcBef>
                <a:buFont typeface="Arial" pitchFamily="34" charset="0"/>
                <a:buChar char="•"/>
              </a:pPr>
              <a:r>
                <a:rPr lang="en-US" altLang="zh-CN" sz="900" dirty="0" smtClean="0">
                  <a:solidFill>
                    <a:schemeClr val="bg1"/>
                  </a:solidFill>
                  <a:latin typeface="微软雅黑" pitchFamily="34" charset="-122"/>
                  <a:ea typeface="微软雅黑" pitchFamily="34" charset="-122"/>
                </a:rPr>
                <a:t>IEEE 802.11ac</a:t>
              </a:r>
              <a:r>
                <a:rPr lang="zh-CN" altLang="en-US" sz="900" dirty="0" smtClean="0">
                  <a:solidFill>
                    <a:schemeClr val="bg1"/>
                  </a:solidFill>
                  <a:latin typeface="微软雅黑" pitchFamily="34" charset="-122"/>
                  <a:ea typeface="微软雅黑" pitchFamily="34" charset="-122"/>
                </a:rPr>
                <a:t>主席 </a:t>
              </a:r>
            </a:p>
            <a:p>
              <a:pPr marL="0" lvl="1">
                <a:lnSpc>
                  <a:spcPct val="125000"/>
                </a:lnSpc>
                <a:spcBef>
                  <a:spcPct val="20000"/>
                </a:spcBef>
                <a:buFont typeface="Arial" pitchFamily="34" charset="0"/>
                <a:buChar char="•"/>
              </a:pPr>
              <a:r>
                <a:rPr lang="zh-CN" altLang="en-US" sz="900" dirty="0" smtClean="0">
                  <a:solidFill>
                    <a:schemeClr val="bg1"/>
                  </a:solidFill>
                  <a:latin typeface="微软雅黑" pitchFamily="34" charset="-122"/>
                  <a:ea typeface="微软雅黑" pitchFamily="34" charset="-122"/>
                </a:rPr>
                <a:t>带领</a:t>
              </a:r>
              <a:r>
                <a:rPr lang="en-US" altLang="zh-CN" sz="900" dirty="0" smtClean="0">
                  <a:solidFill>
                    <a:schemeClr val="bg1"/>
                  </a:solidFill>
                  <a:latin typeface="微软雅黑" pitchFamily="34" charset="-122"/>
                  <a:ea typeface="微软雅黑" pitchFamily="34" charset="-122"/>
                </a:rPr>
                <a:t>IEEE 802.11 </a:t>
              </a:r>
              <a:r>
                <a:rPr lang="zh-CN" altLang="en-US" sz="900" dirty="0" smtClean="0">
                  <a:solidFill>
                    <a:schemeClr val="bg1"/>
                  </a:solidFill>
                  <a:latin typeface="微软雅黑" pitchFamily="34" charset="-122"/>
                  <a:ea typeface="微软雅黑" pitchFamily="34" charset="-122"/>
                </a:rPr>
                <a:t>工作组和 </a:t>
              </a:r>
              <a:r>
                <a:rPr lang="en-US" altLang="zh-CN" sz="900" dirty="0" smtClean="0">
                  <a:solidFill>
                    <a:schemeClr val="bg1"/>
                  </a:solidFill>
                  <a:latin typeface="微软雅黑" pitchFamily="34" charset="-122"/>
                  <a:ea typeface="微软雅黑" pitchFamily="34" charset="-122"/>
                </a:rPr>
                <a:t>Wi-Fi </a:t>
              </a:r>
              <a:r>
                <a:rPr lang="zh-CN" altLang="en-US" sz="900" dirty="0" smtClean="0">
                  <a:solidFill>
                    <a:schemeClr val="bg1"/>
                  </a:solidFill>
                  <a:latin typeface="微软雅黑" pitchFamily="34" charset="-122"/>
                  <a:ea typeface="微软雅黑" pitchFamily="34" charset="-122"/>
                </a:rPr>
                <a:t>联盟参与</a:t>
              </a:r>
              <a:endParaRPr lang="en-US" altLang="zh-CN" sz="900" dirty="0" smtClean="0">
                <a:solidFill>
                  <a:schemeClr val="bg1"/>
                </a:solidFill>
                <a:latin typeface="微软雅黑" pitchFamily="34" charset="-122"/>
                <a:ea typeface="微软雅黑" pitchFamily="34" charset="-122"/>
              </a:endParaRPr>
            </a:p>
            <a:p>
              <a:pPr marL="0" lvl="1">
                <a:lnSpc>
                  <a:spcPct val="125000"/>
                </a:lnSpc>
                <a:spcBef>
                  <a:spcPct val="20000"/>
                </a:spcBef>
              </a:pPr>
              <a:r>
                <a:rPr lang="en-US" altLang="zh-CN" sz="900" dirty="0" smtClean="0">
                  <a:solidFill>
                    <a:schemeClr val="bg1"/>
                  </a:solidFill>
                  <a:latin typeface="微软雅黑" pitchFamily="34" charset="-122"/>
                  <a:ea typeface="微软雅黑" pitchFamily="34" charset="-122"/>
                </a:rPr>
                <a:t>  </a:t>
              </a:r>
              <a:r>
                <a:rPr lang="zh-CN" altLang="en-US" sz="900" dirty="0" smtClean="0">
                  <a:solidFill>
                    <a:schemeClr val="bg1"/>
                  </a:solidFill>
                  <a:latin typeface="微软雅黑" pitchFamily="34" charset="-122"/>
                  <a:ea typeface="微软雅黑" pitchFamily="34" charset="-122"/>
                </a:rPr>
                <a:t>商用</a:t>
              </a:r>
              <a:r>
                <a:rPr lang="en-US" altLang="zh-CN" sz="900" dirty="0" smtClean="0">
                  <a:solidFill>
                    <a:schemeClr val="bg1"/>
                  </a:solidFill>
                  <a:latin typeface="微软雅黑" pitchFamily="34" charset="-122"/>
                  <a:ea typeface="微软雅黑" pitchFamily="34" charset="-122"/>
                </a:rPr>
                <a:t>IEEE 802.11ac</a:t>
              </a:r>
              <a:r>
                <a:rPr lang="zh-CN" altLang="en-US" sz="900" dirty="0" smtClean="0">
                  <a:solidFill>
                    <a:schemeClr val="bg1"/>
                  </a:solidFill>
                  <a:latin typeface="微软雅黑" pitchFamily="34" charset="-122"/>
                  <a:ea typeface="微软雅黑" pitchFamily="34" charset="-122"/>
                </a:rPr>
                <a:t>设备开发</a:t>
              </a:r>
              <a:endParaRPr lang="zh-CN" altLang="en-US" sz="900" dirty="0">
                <a:solidFill>
                  <a:schemeClr val="bg1"/>
                </a:solidFill>
                <a:latin typeface="微软雅黑" pitchFamily="34" charset="-122"/>
                <a:ea typeface="微软雅黑" pitchFamily="34" charset="-122"/>
              </a:endParaRPr>
            </a:p>
          </p:txBody>
        </p:sp>
        <p:sp>
          <p:nvSpPr>
            <p:cNvPr id="87" name="TextBox 86"/>
            <p:cNvSpPr txBox="1"/>
            <p:nvPr/>
          </p:nvSpPr>
          <p:spPr>
            <a:xfrm>
              <a:off x="6340395" y="2656191"/>
              <a:ext cx="2270205" cy="1188790"/>
            </a:xfrm>
            <a:prstGeom prst="rect">
              <a:avLst/>
            </a:prstGeom>
            <a:noFill/>
          </p:spPr>
          <p:txBody>
            <a:bodyPr wrap="square">
              <a:spAutoFit/>
            </a:bodyPr>
            <a:lstStyle/>
            <a:p>
              <a:pPr marL="0" lvl="1">
                <a:lnSpc>
                  <a:spcPct val="125000"/>
                </a:lnSpc>
                <a:spcBef>
                  <a:spcPct val="20000"/>
                </a:spcBef>
              </a:pPr>
              <a:r>
                <a:rPr lang="en-US" altLang="zh-CN" sz="1000" dirty="0">
                  <a:solidFill>
                    <a:schemeClr val="bg1"/>
                  </a:solidFill>
                  <a:latin typeface="微软雅黑" pitchFamily="34" charset="-122"/>
                  <a:ea typeface="微软雅黑" pitchFamily="34" charset="-122"/>
                </a:rPr>
                <a:t>Donald Eastlake 3</a:t>
              </a:r>
              <a:r>
                <a:rPr lang="en-US" altLang="zh-CN" sz="1000" baseline="30000" dirty="0">
                  <a:solidFill>
                    <a:schemeClr val="bg1"/>
                  </a:solidFill>
                  <a:latin typeface="微软雅黑" pitchFamily="34" charset="-122"/>
                  <a:ea typeface="微软雅黑" pitchFamily="34" charset="-122"/>
                </a:rPr>
                <a:t>rd</a:t>
              </a:r>
              <a:r>
                <a:rPr lang="en-US" altLang="zh-CN" sz="1000" dirty="0">
                  <a:solidFill>
                    <a:schemeClr val="bg1"/>
                  </a:solidFill>
                  <a:latin typeface="微软雅黑" pitchFamily="34" charset="-122"/>
                  <a:ea typeface="微软雅黑" pitchFamily="34" charset="-122"/>
                </a:rPr>
                <a:t> </a:t>
              </a:r>
            </a:p>
            <a:p>
              <a:pPr marL="0" lvl="1">
                <a:lnSpc>
                  <a:spcPct val="125000"/>
                </a:lnSpc>
                <a:spcBef>
                  <a:spcPct val="20000"/>
                </a:spcBef>
                <a:buFont typeface="Arial" pitchFamily="34" charset="0"/>
                <a:buChar char="•"/>
              </a:pPr>
              <a:r>
                <a:rPr lang="zh-CN" altLang="en-US" sz="1000" dirty="0">
                  <a:solidFill>
                    <a:schemeClr val="bg1"/>
                  </a:solidFill>
                  <a:latin typeface="微软雅黑" pitchFamily="34" charset="-122"/>
                  <a:ea typeface="微软雅黑" pitchFamily="34" charset="-122"/>
                </a:rPr>
                <a:t>担任</a:t>
              </a:r>
              <a:r>
                <a:rPr lang="en-US" altLang="zh-CN" sz="1000" dirty="0">
                  <a:solidFill>
                    <a:schemeClr val="bg1"/>
                  </a:solidFill>
                  <a:latin typeface="微软雅黑" pitchFamily="34" charset="-122"/>
                  <a:ea typeface="微软雅黑" pitchFamily="34" charset="-122"/>
                </a:rPr>
                <a:t>IEEE 802.11 General Link Study Group</a:t>
              </a:r>
              <a:r>
                <a:rPr lang="zh-CN" altLang="en-US" sz="1000" dirty="0">
                  <a:solidFill>
                    <a:schemeClr val="bg1"/>
                  </a:solidFill>
                  <a:latin typeface="微软雅黑" pitchFamily="34" charset="-122"/>
                  <a:ea typeface="微软雅黑" pitchFamily="34" charset="-122"/>
                </a:rPr>
                <a:t>的主席</a:t>
              </a:r>
              <a:endParaRPr lang="en-US" altLang="zh-CN" sz="1000" dirty="0">
                <a:solidFill>
                  <a:schemeClr val="bg1"/>
                </a:solidFill>
                <a:latin typeface="微软雅黑" pitchFamily="34" charset="-122"/>
                <a:ea typeface="微软雅黑" pitchFamily="34" charset="-122"/>
              </a:endParaRPr>
            </a:p>
            <a:p>
              <a:pPr marL="0" lvl="1">
                <a:lnSpc>
                  <a:spcPct val="125000"/>
                </a:lnSpc>
                <a:spcBef>
                  <a:spcPct val="20000"/>
                </a:spcBef>
                <a:buFont typeface="Arial" pitchFamily="34" charset="0"/>
                <a:buChar char="•"/>
              </a:pPr>
              <a:r>
                <a:rPr lang="en-US" altLang="zh-CN" sz="1000" dirty="0">
                  <a:solidFill>
                    <a:schemeClr val="bg1"/>
                  </a:solidFill>
                  <a:latin typeface="微软雅黑" pitchFamily="34" charset="-122"/>
                  <a:ea typeface="微软雅黑" pitchFamily="34" charset="-122"/>
                </a:rPr>
                <a:t>IEEE 802.11s</a:t>
              </a:r>
              <a:r>
                <a:rPr lang="zh-CN" altLang="en-US" sz="1000" dirty="0">
                  <a:solidFill>
                    <a:schemeClr val="bg1"/>
                  </a:solidFill>
                  <a:latin typeface="微软雅黑" pitchFamily="34" charset="-122"/>
                  <a:ea typeface="微软雅黑" pitchFamily="34" charset="-122"/>
                </a:rPr>
                <a:t>标准的前主席</a:t>
              </a:r>
              <a:r>
                <a:rPr lang="zh-CN" altLang="en-US" sz="1000" dirty="0" smtClean="0">
                  <a:solidFill>
                    <a:schemeClr val="bg1"/>
                  </a:solidFill>
                  <a:latin typeface="微软雅黑" pitchFamily="34" charset="-122"/>
                  <a:ea typeface="微软雅黑" pitchFamily="34" charset="-122"/>
                </a:rPr>
                <a:t>，主</a:t>
              </a:r>
              <a:r>
                <a:rPr lang="zh-CN" altLang="en-US" sz="1000" dirty="0">
                  <a:solidFill>
                    <a:schemeClr val="bg1"/>
                  </a:solidFill>
                  <a:latin typeface="微软雅黑" pitchFamily="34" charset="-122"/>
                  <a:ea typeface="微软雅黑" pitchFamily="34" charset="-122"/>
                </a:rPr>
                <a:t>持</a:t>
              </a:r>
              <a:r>
                <a:rPr lang="en-US" altLang="zh-CN" sz="1000" dirty="0">
                  <a:solidFill>
                    <a:schemeClr val="bg1"/>
                  </a:solidFill>
                  <a:latin typeface="微软雅黑" pitchFamily="34" charset="-122"/>
                  <a:ea typeface="微软雅黑" pitchFamily="34" charset="-122"/>
                </a:rPr>
                <a:t>wireless mesh</a:t>
              </a:r>
              <a:r>
                <a:rPr lang="zh-CN" altLang="en-US" sz="1000" dirty="0">
                  <a:solidFill>
                    <a:schemeClr val="bg1"/>
                  </a:solidFill>
                  <a:latin typeface="微软雅黑" pitchFamily="34" charset="-122"/>
                  <a:ea typeface="微软雅黑" pitchFamily="34" charset="-122"/>
                </a:rPr>
                <a:t>标准的制</a:t>
              </a:r>
              <a:r>
                <a:rPr lang="zh-CN" altLang="en-US" sz="1000" dirty="0" smtClean="0">
                  <a:solidFill>
                    <a:schemeClr val="bg1"/>
                  </a:solidFill>
                  <a:latin typeface="微软雅黑" pitchFamily="34" charset="-122"/>
                  <a:ea typeface="微软雅黑" pitchFamily="34" charset="-122"/>
                </a:rPr>
                <a:t>定</a:t>
              </a:r>
              <a:endParaRPr lang="en-US" altLang="zh-CN" sz="1000" dirty="0">
                <a:solidFill>
                  <a:schemeClr val="bg1"/>
                </a:solidFill>
                <a:latin typeface="微软雅黑" pitchFamily="34" charset="-122"/>
                <a:ea typeface="微软雅黑" pitchFamily="34" charset="-122"/>
              </a:endParaRPr>
            </a:p>
          </p:txBody>
        </p:sp>
        <p:sp>
          <p:nvSpPr>
            <p:cNvPr id="88" name="Text Box 69"/>
            <p:cNvSpPr txBox="1">
              <a:spLocks noChangeArrowheads="1"/>
            </p:cNvSpPr>
            <p:nvPr/>
          </p:nvSpPr>
          <p:spPr bwMode="auto">
            <a:xfrm>
              <a:off x="708660" y="788670"/>
              <a:ext cx="4130040" cy="544333"/>
            </a:xfrm>
            <a:prstGeom prst="rect">
              <a:avLst/>
            </a:prstGeom>
            <a:solidFill>
              <a:srgbClr val="C00000"/>
            </a:solidFill>
            <a:ln w="9525" algn="ctr">
              <a:noFill/>
              <a:miter lim="800000"/>
              <a:headEnd/>
              <a:tailEnd/>
            </a:ln>
          </p:spPr>
          <p:txBody>
            <a:bodyPr wrap="square" lIns="79200" tIns="39600" rIns="79200" bIns="39600">
              <a:spAutoFit/>
            </a:bodyPr>
            <a:lstStyle/>
            <a:p>
              <a:pPr defTabSz="801574"/>
              <a:r>
                <a:rPr lang="zh-CN" altLang="en-US" sz="1400" b="1" dirty="0">
                  <a:solidFill>
                    <a:schemeClr val="bg1"/>
                  </a:solidFill>
                  <a:latin typeface="微软雅黑" pitchFamily="34" charset="-122"/>
                  <a:ea typeface="微软雅黑" pitchFamily="34" charset="-122"/>
                </a:rPr>
                <a:t>华为</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持</a:t>
              </a:r>
              <a:r>
                <a:rPr lang="zh-CN" altLang="en-US" sz="1400" b="1" dirty="0">
                  <a:solidFill>
                    <a:schemeClr val="bg1"/>
                  </a:solidFill>
                  <a:latin typeface="微软雅黑" pitchFamily="34" charset="-122"/>
                  <a:ea typeface="微软雅黑" pitchFamily="34" charset="-122"/>
                </a:rPr>
                <a:t>续投入</a:t>
              </a:r>
              <a:r>
                <a:rPr lang="zh-CN" altLang="en-US" sz="1400" b="1" dirty="0" smtClean="0">
                  <a:solidFill>
                    <a:schemeClr val="bg1"/>
                  </a:solidFill>
                  <a:latin typeface="微软雅黑" pitchFamily="34" charset="-122"/>
                  <a:ea typeface="微软雅黑" pitchFamily="34" charset="-122"/>
                </a:rPr>
                <a:t>，全球化的研发中心，近千名研发人员</a:t>
              </a:r>
              <a:endParaRPr lang="zh-CN" altLang="en-US" sz="1400" b="1" dirty="0">
                <a:solidFill>
                  <a:schemeClr val="bg1"/>
                </a:solidFill>
                <a:latin typeface="微软雅黑" pitchFamily="34" charset="-122"/>
                <a:ea typeface="微软雅黑" pitchFamily="34" charset="-122"/>
              </a:endParaRPr>
            </a:p>
          </p:txBody>
        </p:sp>
        <p:sp>
          <p:nvSpPr>
            <p:cNvPr id="145" name="Text Box 69"/>
            <p:cNvSpPr txBox="1">
              <a:spLocks noChangeArrowheads="1"/>
            </p:cNvSpPr>
            <p:nvPr/>
          </p:nvSpPr>
          <p:spPr bwMode="auto">
            <a:xfrm>
              <a:off x="5212080" y="786765"/>
              <a:ext cx="3465195" cy="544333"/>
            </a:xfrm>
            <a:prstGeom prst="rect">
              <a:avLst/>
            </a:prstGeom>
            <a:solidFill>
              <a:srgbClr val="C00000"/>
            </a:solidFill>
            <a:ln w="9525" algn="ctr">
              <a:noFill/>
              <a:miter lim="800000"/>
              <a:headEnd/>
              <a:tailEnd/>
            </a:ln>
          </p:spPr>
          <p:txBody>
            <a:bodyPr wrap="square" lIns="79200" tIns="39600" rIns="79200" bIns="39600">
              <a:spAutoFit/>
            </a:bodyPr>
            <a:lstStyle/>
            <a:p>
              <a:pPr defTabSz="801574"/>
              <a:r>
                <a:rPr lang="en-US" altLang="zh-CN" sz="1400" b="1" dirty="0" smtClean="0">
                  <a:solidFill>
                    <a:schemeClr val="bg1"/>
                  </a:solidFill>
                  <a:latin typeface="微软雅黑" pitchFamily="34" charset="-122"/>
                  <a:ea typeface="微软雅黑" pitchFamily="34" charset="-122"/>
                </a:rPr>
                <a:t>1500</a:t>
              </a:r>
              <a:r>
                <a:rPr lang="zh-CN" altLang="en-US" sz="1400" b="1" dirty="0" smtClean="0">
                  <a:solidFill>
                    <a:schemeClr val="bg1"/>
                  </a:solidFill>
                  <a:latin typeface="微软雅黑" pitchFamily="34" charset="-122"/>
                  <a:ea typeface="微软雅黑" pitchFamily="34" charset="-122"/>
                </a:rPr>
                <a:t>多项</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相关技</a:t>
              </a:r>
              <a:r>
                <a:rPr lang="zh-CN" altLang="en-US" sz="1400" b="1" dirty="0">
                  <a:solidFill>
                    <a:schemeClr val="bg1"/>
                  </a:solidFill>
                  <a:latin typeface="微软雅黑" pitchFamily="34" charset="-122"/>
                  <a:ea typeface="微软雅黑" pitchFamily="34" charset="-122"/>
                </a:rPr>
                <a:t>术专</a:t>
              </a:r>
              <a:r>
                <a:rPr lang="zh-CN" altLang="en-US" sz="1400" b="1" dirty="0" smtClean="0">
                  <a:solidFill>
                    <a:schemeClr val="bg1"/>
                  </a:solidFill>
                  <a:latin typeface="微软雅黑" pitchFamily="34" charset="-122"/>
                  <a:ea typeface="微软雅黑" pitchFamily="34" charset="-122"/>
                </a:rPr>
                <a:t>利，多名专利标准专家助阵</a:t>
              </a:r>
              <a:endParaRPr lang="zh-CN" altLang="en-US" sz="1400" b="1" dirty="0">
                <a:solidFill>
                  <a:schemeClr val="bg1"/>
                </a:solidFill>
                <a:latin typeface="微软雅黑" pitchFamily="34" charset="-122"/>
                <a:ea typeface="微软雅黑" pitchFamily="34" charset="-122"/>
              </a:endParaRPr>
            </a:p>
          </p:txBody>
        </p:sp>
      </p:grpSp>
      <p:sp>
        <p:nvSpPr>
          <p:cNvPr id="147" name="标题 1"/>
          <p:cNvSpPr txBox="1">
            <a:spLocks/>
          </p:cNvSpPr>
          <p:nvPr/>
        </p:nvSpPr>
        <p:spPr>
          <a:xfrm>
            <a:off x="323528" y="195486"/>
            <a:ext cx="8029202" cy="498963"/>
          </a:xfrm>
          <a:prstGeom prst="rect">
            <a:avLst/>
          </a:prstGeom>
        </p:spPr>
        <p:txBody>
          <a:bodyPr lIns="91427" tIns="45714" rIns="91427" bIns="45714"/>
          <a:lstStyle/>
          <a:p>
            <a:pPr eaLnBrk="0" hangingPunct="0">
              <a:spcBef>
                <a:spcPct val="0"/>
              </a:spcBef>
              <a:defRPr/>
            </a:pPr>
            <a:r>
              <a:rPr lang="zh-CN" altLang="en-US" sz="3200" dirty="0" smtClean="0">
                <a:solidFill>
                  <a:prstClr val="white"/>
                </a:solidFill>
                <a:latin typeface="微软雅黑" pitchFamily="34" charset="-122"/>
                <a:ea typeface="微软雅黑" pitchFamily="34" charset="-122"/>
                <a:cs typeface="+mj-cs"/>
              </a:rPr>
              <a:t>全球化的研发体系，顶级专利标准专家</a:t>
            </a:r>
          </a:p>
          <a:p>
            <a:pPr lvl="0" eaLnBrk="0" hangingPunct="0"/>
            <a:endParaRPr lang="zh-CN" altLang="en-US" sz="2400" b="1" dirty="0" smtClean="0">
              <a:solidFill>
                <a:srgbClr val="990000"/>
              </a:solidFill>
              <a:latin typeface="微软雅黑" pitchFamily="34" charset="-122"/>
              <a:ea typeface="微软雅黑" pitchFamily="34" charset="-122"/>
              <a:cs typeface="Arial" pitchFamily="34" charset="0"/>
            </a:endParaRPr>
          </a:p>
          <a:p>
            <a:pPr eaLnBrk="0" hangingPunct="0"/>
            <a:endParaRPr lang="zh-CN" altLang="en-US" sz="2400" b="1" dirty="0" smtClean="0">
              <a:solidFill>
                <a:srgbClr val="990000"/>
              </a:solidFill>
              <a:latin typeface="微软雅黑" pitchFamily="34" charset="-122"/>
              <a:ea typeface="微软雅黑" pitchFamily="34" charset="-122"/>
              <a:cs typeface="Arial" pitchFamily="34" charset="0"/>
            </a:endParaRPr>
          </a:p>
          <a:p>
            <a:pPr lvl="0" eaLnBrk="0" hangingPunct="0"/>
            <a:endParaRPr lang="zh-CN" altLang="en-US" sz="2400" b="1" kern="0" dirty="0" smtClean="0">
              <a:solidFill>
                <a:srgbClr val="990000"/>
              </a:solidFill>
              <a:latin typeface="微软雅黑" pitchFamily="34" charset="-122"/>
              <a:ea typeface="微软雅黑" pitchFamily="34" charset="-122"/>
              <a:cs typeface="+mj-cs"/>
            </a:endParaRPr>
          </a:p>
        </p:txBody>
      </p:sp>
    </p:spTree>
  </p:cSld>
  <p:clrMapOvr>
    <a:masterClrMapping/>
  </p:clrMapOvr>
  <p:transition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右箭头 2"/>
          <p:cNvSpPr/>
          <p:nvPr/>
        </p:nvSpPr>
        <p:spPr bwMode="auto">
          <a:xfrm>
            <a:off x="295276" y="400051"/>
            <a:ext cx="8848725" cy="4438649"/>
          </a:xfrm>
          <a:prstGeom prst="rightArrow">
            <a:avLst>
              <a:gd name="adj1" fmla="val 50000"/>
              <a:gd name="adj2" fmla="val 22791"/>
            </a:avLst>
          </a:prstGeom>
          <a:solidFill>
            <a:schemeClr val="bg1">
              <a:lumMod val="85000"/>
              <a:alpha val="50000"/>
            </a:schemeClr>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grpSp>
        <p:nvGrpSpPr>
          <p:cNvPr id="2" name="组合 3"/>
          <p:cNvGrpSpPr/>
          <p:nvPr/>
        </p:nvGrpSpPr>
        <p:grpSpPr>
          <a:xfrm>
            <a:off x="4333063" y="974712"/>
            <a:ext cx="1317348" cy="3540138"/>
            <a:chOff x="7457263" y="955662"/>
            <a:chExt cx="1317348" cy="3540138"/>
          </a:xfrm>
        </p:grpSpPr>
        <p:sp>
          <p:nvSpPr>
            <p:cNvPr id="5" name="圆角矩形 4"/>
            <p:cNvSpPr>
              <a:spLocks/>
            </p:cNvSpPr>
            <p:nvPr/>
          </p:nvSpPr>
          <p:spPr bwMode="auto">
            <a:xfrm>
              <a:off x="7610612" y="955662"/>
              <a:ext cx="1106680" cy="399313"/>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ctr" anchorCtr="0" compatLnSpc="1">
              <a:prstTxWarp prst="textNoShape">
                <a:avLst/>
              </a:prstTxWarp>
            </a:bodyPr>
            <a:lstStyle/>
            <a:p>
              <a:pPr algn="ctr" fontAlgn="base">
                <a:spcBef>
                  <a:spcPct val="0"/>
                </a:spcBef>
                <a:spcAft>
                  <a:spcPct val="0"/>
                </a:spcAft>
                <a:defRPr/>
              </a:pPr>
              <a:r>
                <a:rPr lang="zh-CN" altLang="en-US" sz="1100" b="1" kern="0" dirty="0">
                  <a:solidFill>
                    <a:schemeClr val="bg1"/>
                  </a:solidFill>
                  <a:latin typeface="微软雅黑" pitchFamily="34" charset="-122"/>
                  <a:ea typeface="微软雅黑" pitchFamily="34" charset="-122"/>
                </a:rPr>
                <a:t>多用户</a:t>
              </a:r>
              <a:endParaRPr lang="en-US" altLang="zh-CN" sz="1100" b="1" kern="0" dirty="0">
                <a:solidFill>
                  <a:schemeClr val="bg1"/>
                </a:solidFill>
                <a:latin typeface="微软雅黑" pitchFamily="34" charset="-122"/>
                <a:ea typeface="微软雅黑" pitchFamily="34" charset="-122"/>
              </a:endParaRPr>
            </a:p>
            <a:p>
              <a:pPr algn="ctr" fontAlgn="base">
                <a:spcBef>
                  <a:spcPct val="0"/>
                </a:spcBef>
                <a:spcAft>
                  <a:spcPct val="0"/>
                </a:spcAft>
                <a:defRPr/>
              </a:pPr>
              <a:r>
                <a:rPr lang="en-US" altLang="zh-CN" sz="1100" b="1" kern="0" dirty="0">
                  <a:solidFill>
                    <a:schemeClr val="bg1"/>
                  </a:solidFill>
                  <a:latin typeface="微软雅黑" pitchFamily="34" charset="-122"/>
                  <a:ea typeface="微软雅黑" pitchFamily="34" charset="-122"/>
                </a:rPr>
                <a:t>CAC</a:t>
              </a:r>
              <a:r>
                <a:rPr lang="zh-CN" altLang="en-US" sz="1100" b="1" kern="0" dirty="0">
                  <a:solidFill>
                    <a:schemeClr val="bg1"/>
                  </a:solidFill>
                  <a:latin typeface="微软雅黑" pitchFamily="34" charset="-122"/>
                  <a:ea typeface="微软雅黑" pitchFamily="34" charset="-122"/>
                </a:rPr>
                <a:t>调度</a:t>
              </a:r>
            </a:p>
          </p:txBody>
        </p:sp>
        <p:grpSp>
          <p:nvGrpSpPr>
            <p:cNvPr id="4" name="组合 198"/>
            <p:cNvGrpSpPr/>
            <p:nvPr/>
          </p:nvGrpSpPr>
          <p:grpSpPr>
            <a:xfrm>
              <a:off x="7457263" y="1492715"/>
              <a:ext cx="1305737" cy="2234156"/>
              <a:chOff x="7457263" y="1492715"/>
              <a:chExt cx="1305737" cy="2234156"/>
            </a:xfrm>
          </p:grpSpPr>
          <p:grpSp>
            <p:nvGrpSpPr>
              <p:cNvPr id="6" name="组合 263"/>
              <p:cNvGrpSpPr/>
              <p:nvPr/>
            </p:nvGrpSpPr>
            <p:grpSpPr>
              <a:xfrm>
                <a:off x="7457263" y="2147782"/>
                <a:ext cx="1039042" cy="962563"/>
                <a:chOff x="1851710" y="2958792"/>
                <a:chExt cx="1396365" cy="1333500"/>
              </a:xfrm>
            </p:grpSpPr>
            <p:sp>
              <p:nvSpPr>
                <p:cNvPr id="34" name="椭圆 33"/>
                <p:cNvSpPr/>
                <p:nvPr/>
              </p:nvSpPr>
              <p:spPr bwMode="auto">
                <a:xfrm>
                  <a:off x="1851710" y="2958792"/>
                  <a:ext cx="1396365" cy="1333500"/>
                </a:xfrm>
                <a:prstGeom prst="ellipse">
                  <a:avLst/>
                </a:prstGeom>
                <a:solidFill>
                  <a:srgbClr val="79C8B0"/>
                </a:solidFill>
                <a:ln w="9525">
                  <a:noFill/>
                  <a:miter lim="800000"/>
                  <a:headEnd/>
                  <a:tailEnd/>
                </a:ln>
                <a:effectLst>
                  <a:softEdge rad="127000"/>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784205" eaLnBrk="0" fontAlgn="base" hangingPunct="0">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grpSp>
              <p:nvGrpSpPr>
                <p:cNvPr id="8" name="组合 634"/>
                <p:cNvGrpSpPr>
                  <a:grpSpLocks noChangeAspect="1"/>
                </p:cNvGrpSpPr>
                <p:nvPr/>
              </p:nvGrpSpPr>
              <p:grpSpPr>
                <a:xfrm>
                  <a:off x="2229937" y="3342660"/>
                  <a:ext cx="320244" cy="395780"/>
                  <a:chOff x="14536144" y="-793834"/>
                  <a:chExt cx="772115" cy="829074"/>
                </a:xfrm>
                <a:solidFill>
                  <a:schemeClr val="bg1">
                    <a:lumMod val="50000"/>
                  </a:schemeClr>
                </a:solidFill>
              </p:grpSpPr>
              <p:sp>
                <p:nvSpPr>
                  <p:cNvPr id="37"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38"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39"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40"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41"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42"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43"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44"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45"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grpSp>
            <p:sp>
              <p:nvSpPr>
                <p:cNvPr id="36" name="TextBox 35"/>
                <p:cNvSpPr txBox="1"/>
                <p:nvPr/>
              </p:nvSpPr>
              <p:spPr>
                <a:xfrm>
                  <a:off x="1994448" y="3762268"/>
                  <a:ext cx="805165" cy="298468"/>
                </a:xfrm>
                <a:prstGeom prst="rect">
                  <a:avLst/>
                </a:prstGeom>
                <a:noFill/>
              </p:spPr>
              <p:txBody>
                <a:bodyPr wrap="square" rtlCol="0">
                  <a:spAutoFit/>
                </a:bodyPr>
                <a:lstStyle/>
                <a:p>
                  <a:pPr algn="ctr" fontAlgn="base">
                    <a:spcBef>
                      <a:spcPct val="0"/>
                    </a:spcBef>
                    <a:spcAft>
                      <a:spcPct val="0"/>
                    </a:spcAft>
                  </a:pPr>
                  <a:r>
                    <a:rPr lang="en-US" altLang="zh-CN" sz="800" dirty="0">
                      <a:solidFill>
                        <a:schemeClr val="bg1"/>
                      </a:solidFill>
                      <a:latin typeface="微软雅黑" pitchFamily="34" charset="-122"/>
                      <a:ea typeface="微软雅黑" pitchFamily="34" charset="-122"/>
                    </a:rPr>
                    <a:t>AP</a:t>
                  </a:r>
                  <a:endParaRPr lang="zh-CN" altLang="en-US" sz="800" dirty="0">
                    <a:solidFill>
                      <a:schemeClr val="bg1"/>
                    </a:solidFill>
                    <a:latin typeface="微软雅黑" pitchFamily="34" charset="-122"/>
                    <a:ea typeface="微软雅黑" pitchFamily="34" charset="-122"/>
                  </a:endParaRPr>
                </a:p>
              </p:txBody>
            </p:sp>
          </p:grpSp>
          <p:grpSp>
            <p:nvGrpSpPr>
              <p:cNvPr id="9" name="组合 197"/>
              <p:cNvGrpSpPr/>
              <p:nvPr/>
            </p:nvGrpSpPr>
            <p:grpSpPr>
              <a:xfrm>
                <a:off x="7598908" y="1492715"/>
                <a:ext cx="1164092" cy="960694"/>
                <a:chOff x="7598908" y="1492715"/>
                <a:chExt cx="1164092" cy="960694"/>
              </a:xfrm>
            </p:grpSpPr>
            <p:sp>
              <p:nvSpPr>
                <p:cNvPr id="31" name="椭圆 30"/>
                <p:cNvSpPr/>
                <p:nvPr/>
              </p:nvSpPr>
              <p:spPr bwMode="auto">
                <a:xfrm>
                  <a:off x="7722646" y="1492715"/>
                  <a:ext cx="1040354" cy="960694"/>
                </a:xfrm>
                <a:prstGeom prst="ellipse">
                  <a:avLst/>
                </a:prstGeom>
                <a:solidFill>
                  <a:schemeClr val="accent1">
                    <a:lumMod val="75000"/>
                  </a:schemeClr>
                </a:solidFill>
                <a:ln w="9525">
                  <a:noFill/>
                  <a:miter lim="800000"/>
                  <a:headEnd/>
                  <a:tailEnd/>
                </a:ln>
                <a:effectLst>
                  <a:softEdge rad="127000"/>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784205" eaLnBrk="0" fontAlgn="base" hangingPunct="0">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32" name="Freeform 30"/>
                <p:cNvSpPr>
                  <a:spLocks noEditPoints="1"/>
                </p:cNvSpPr>
                <p:nvPr/>
              </p:nvSpPr>
              <p:spPr bwMode="auto">
                <a:xfrm>
                  <a:off x="7598908" y="1828161"/>
                  <a:ext cx="223429" cy="227795"/>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cxnSp>
              <p:nvCxnSpPr>
                <p:cNvPr id="33" name="直接箭头连接符 32"/>
                <p:cNvCxnSpPr/>
                <p:nvPr/>
              </p:nvCxnSpPr>
              <p:spPr bwMode="auto">
                <a:xfrm>
                  <a:off x="7844273" y="1939635"/>
                  <a:ext cx="277957" cy="66098"/>
                </a:xfrm>
                <a:prstGeom prst="straightConnector1">
                  <a:avLst/>
                </a:prstGeom>
                <a:noFill/>
                <a:ln w="12700">
                  <a:solidFill>
                    <a:srgbClr val="FF0000"/>
                  </a:solidFill>
                  <a:prstDash val="dash"/>
                  <a:tailEnd type="arrow"/>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10" name="组合 171"/>
              <p:cNvGrpSpPr/>
              <p:nvPr/>
            </p:nvGrpSpPr>
            <p:grpSpPr>
              <a:xfrm>
                <a:off x="7690405" y="2704750"/>
                <a:ext cx="996398" cy="1022121"/>
                <a:chOff x="7690405" y="2704750"/>
                <a:chExt cx="996398" cy="1022121"/>
              </a:xfrm>
            </p:grpSpPr>
            <p:grpSp>
              <p:nvGrpSpPr>
                <p:cNvPr id="11" name="组合 250"/>
                <p:cNvGrpSpPr/>
                <p:nvPr/>
              </p:nvGrpSpPr>
              <p:grpSpPr>
                <a:xfrm>
                  <a:off x="7699042" y="2840182"/>
                  <a:ext cx="987761" cy="886689"/>
                  <a:chOff x="1585611" y="1412955"/>
                  <a:chExt cx="1384499" cy="1286081"/>
                </a:xfrm>
              </p:grpSpPr>
              <p:sp>
                <p:nvSpPr>
                  <p:cNvPr id="19" name="椭圆 18"/>
                  <p:cNvSpPr/>
                  <p:nvPr/>
                </p:nvSpPr>
                <p:spPr bwMode="auto">
                  <a:xfrm>
                    <a:off x="1585611" y="1412955"/>
                    <a:ext cx="1384499" cy="1286081"/>
                  </a:xfrm>
                  <a:prstGeom prst="ellipse">
                    <a:avLst/>
                  </a:prstGeom>
                  <a:solidFill>
                    <a:srgbClr val="00B0F0"/>
                  </a:solidFill>
                  <a:ln w="9525">
                    <a:noFill/>
                    <a:miter lim="800000"/>
                    <a:headEnd/>
                    <a:tailEnd/>
                  </a:ln>
                  <a:effectLst>
                    <a:softEdge rad="127000"/>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784205" eaLnBrk="0" fontAlgn="base" hangingPunct="0">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grpSp>
                <p:nvGrpSpPr>
                  <p:cNvPr id="12" name="组合 634"/>
                  <p:cNvGrpSpPr>
                    <a:grpSpLocks noChangeAspect="1"/>
                  </p:cNvGrpSpPr>
                  <p:nvPr/>
                </p:nvGrpSpPr>
                <p:grpSpPr>
                  <a:xfrm>
                    <a:off x="2110991" y="1736884"/>
                    <a:ext cx="320244" cy="395780"/>
                    <a:chOff x="14536144" y="-793834"/>
                    <a:chExt cx="772115" cy="829074"/>
                  </a:xfrm>
                  <a:solidFill>
                    <a:schemeClr val="bg1">
                      <a:lumMod val="50000"/>
                    </a:schemeClr>
                  </a:solidFill>
                </p:grpSpPr>
                <p:sp>
                  <p:nvSpPr>
                    <p:cNvPr id="22"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23"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24"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25"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26"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27"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28"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29"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30"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grpSp>
              <p:sp>
                <p:nvSpPr>
                  <p:cNvPr id="21" name="TextBox 20"/>
                  <p:cNvSpPr txBox="1"/>
                  <p:nvPr/>
                </p:nvSpPr>
                <p:spPr>
                  <a:xfrm>
                    <a:off x="1893039" y="2165169"/>
                    <a:ext cx="805165" cy="312487"/>
                  </a:xfrm>
                  <a:prstGeom prst="rect">
                    <a:avLst/>
                  </a:prstGeom>
                  <a:noFill/>
                </p:spPr>
                <p:txBody>
                  <a:bodyPr wrap="square" rtlCol="0">
                    <a:spAutoFit/>
                  </a:bodyPr>
                  <a:lstStyle/>
                  <a:p>
                    <a:pPr algn="ctr" fontAlgn="base">
                      <a:spcBef>
                        <a:spcPct val="0"/>
                      </a:spcBef>
                      <a:spcAft>
                        <a:spcPct val="0"/>
                      </a:spcAft>
                    </a:pPr>
                    <a:r>
                      <a:rPr lang="en-US" altLang="zh-CN" sz="800" dirty="0">
                        <a:solidFill>
                          <a:schemeClr val="bg1"/>
                        </a:solidFill>
                        <a:latin typeface="微软雅黑" pitchFamily="34" charset="-122"/>
                        <a:ea typeface="微软雅黑" pitchFamily="34" charset="-122"/>
                      </a:rPr>
                      <a:t>AP</a:t>
                    </a:r>
                    <a:endParaRPr lang="zh-CN" altLang="en-US" sz="800" dirty="0">
                      <a:solidFill>
                        <a:schemeClr val="bg1"/>
                      </a:solidFill>
                      <a:latin typeface="微软雅黑" pitchFamily="34" charset="-122"/>
                      <a:ea typeface="微软雅黑" pitchFamily="34" charset="-122"/>
                    </a:endParaRPr>
                  </a:p>
                </p:txBody>
              </p:sp>
            </p:grpSp>
            <p:grpSp>
              <p:nvGrpSpPr>
                <p:cNvPr id="20" name="组合 327"/>
                <p:cNvGrpSpPr/>
                <p:nvPr/>
              </p:nvGrpSpPr>
              <p:grpSpPr>
                <a:xfrm>
                  <a:off x="8426117" y="3123088"/>
                  <a:ext cx="216236" cy="355268"/>
                  <a:chOff x="388607" y="2244882"/>
                  <a:chExt cx="407353" cy="662883"/>
                </a:xfrm>
              </p:grpSpPr>
              <p:sp>
                <p:nvSpPr>
                  <p:cNvPr id="17" name="矩形 16"/>
                  <p:cNvSpPr/>
                  <p:nvPr/>
                </p:nvSpPr>
                <p:spPr bwMode="auto">
                  <a:xfrm>
                    <a:off x="508965" y="2648178"/>
                    <a:ext cx="278489" cy="192869"/>
                  </a:xfrm>
                  <a:prstGeom prst="rect">
                    <a:avLst/>
                  </a:prstGeom>
                  <a:solidFill>
                    <a:srgbClr val="92D05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18" name="Freeform 541"/>
                  <p:cNvSpPr>
                    <a:spLocks noEditPoints="1"/>
                  </p:cNvSpPr>
                  <p:nvPr/>
                </p:nvSpPr>
                <p:spPr bwMode="auto">
                  <a:xfrm>
                    <a:off x="388607" y="2244882"/>
                    <a:ext cx="407353" cy="662883"/>
                  </a:xfrm>
                  <a:custGeom>
                    <a:avLst/>
                    <a:gdLst/>
                    <a:ahLst/>
                    <a:cxnLst>
                      <a:cxn ang="0">
                        <a:pos x="26" y="10"/>
                      </a:cxn>
                      <a:cxn ang="0">
                        <a:pos x="26" y="22"/>
                      </a:cxn>
                      <a:cxn ang="0">
                        <a:pos x="22" y="22"/>
                      </a:cxn>
                      <a:cxn ang="0">
                        <a:pos x="22" y="22"/>
                      </a:cxn>
                      <a:cxn ang="0">
                        <a:pos x="14" y="24"/>
                      </a:cxn>
                      <a:cxn ang="0">
                        <a:pos x="6" y="30"/>
                      </a:cxn>
                      <a:cxn ang="0">
                        <a:pos x="2" y="36"/>
                      </a:cxn>
                      <a:cxn ang="0">
                        <a:pos x="0" y="46"/>
                      </a:cxn>
                      <a:cxn ang="0">
                        <a:pos x="0" y="218"/>
                      </a:cxn>
                      <a:cxn ang="0">
                        <a:pos x="0" y="218"/>
                      </a:cxn>
                      <a:cxn ang="0">
                        <a:pos x="2" y="228"/>
                      </a:cxn>
                      <a:cxn ang="0">
                        <a:pos x="6" y="234"/>
                      </a:cxn>
                      <a:cxn ang="0">
                        <a:pos x="14" y="240"/>
                      </a:cxn>
                      <a:cxn ang="0">
                        <a:pos x="22" y="242"/>
                      </a:cxn>
                      <a:cxn ang="0">
                        <a:pos x="126" y="242"/>
                      </a:cxn>
                      <a:cxn ang="0">
                        <a:pos x="126" y="242"/>
                      </a:cxn>
                      <a:cxn ang="0">
                        <a:pos x="134" y="240"/>
                      </a:cxn>
                      <a:cxn ang="0">
                        <a:pos x="142" y="234"/>
                      </a:cxn>
                      <a:cxn ang="0">
                        <a:pos x="146" y="228"/>
                      </a:cxn>
                      <a:cxn ang="0">
                        <a:pos x="148" y="218"/>
                      </a:cxn>
                      <a:cxn ang="0">
                        <a:pos x="148" y="46"/>
                      </a:cxn>
                      <a:cxn ang="0">
                        <a:pos x="148" y="46"/>
                      </a:cxn>
                      <a:cxn ang="0">
                        <a:pos x="146" y="36"/>
                      </a:cxn>
                      <a:cxn ang="0">
                        <a:pos x="142" y="30"/>
                      </a:cxn>
                      <a:cxn ang="0">
                        <a:pos x="134" y="24"/>
                      </a:cxn>
                      <a:cxn ang="0">
                        <a:pos x="126" y="22"/>
                      </a:cxn>
                      <a:cxn ang="0">
                        <a:pos x="122" y="22"/>
                      </a:cxn>
                      <a:cxn ang="0">
                        <a:pos x="122" y="10"/>
                      </a:cxn>
                      <a:cxn ang="0">
                        <a:pos x="122" y="10"/>
                      </a:cxn>
                      <a:cxn ang="0">
                        <a:pos x="122" y="6"/>
                      </a:cxn>
                      <a:cxn ang="0">
                        <a:pos x="120" y="2"/>
                      </a:cxn>
                      <a:cxn ang="0">
                        <a:pos x="116" y="0"/>
                      </a:cxn>
                      <a:cxn ang="0">
                        <a:pos x="112" y="0"/>
                      </a:cxn>
                      <a:cxn ang="0">
                        <a:pos x="36" y="0"/>
                      </a:cxn>
                      <a:cxn ang="0">
                        <a:pos x="36" y="0"/>
                      </a:cxn>
                      <a:cxn ang="0">
                        <a:pos x="32" y="0"/>
                      </a:cxn>
                      <a:cxn ang="0">
                        <a:pos x="28" y="2"/>
                      </a:cxn>
                      <a:cxn ang="0">
                        <a:pos x="26" y="6"/>
                      </a:cxn>
                      <a:cxn ang="0">
                        <a:pos x="26" y="10"/>
                      </a:cxn>
                      <a:cxn ang="0">
                        <a:pos x="26" y="10"/>
                      </a:cxn>
                      <a:cxn ang="0">
                        <a:pos x="124" y="48"/>
                      </a:cxn>
                      <a:cxn ang="0">
                        <a:pos x="124" y="216"/>
                      </a:cxn>
                      <a:cxn ang="0">
                        <a:pos x="24" y="216"/>
                      </a:cxn>
                      <a:cxn ang="0">
                        <a:pos x="24" y="48"/>
                      </a:cxn>
                      <a:cxn ang="0">
                        <a:pos x="124" y="48"/>
                      </a:cxn>
                    </a:cxnLst>
                    <a:rect l="0" t="0" r="r" b="b"/>
                    <a:pathLst>
                      <a:path w="148" h="242">
                        <a:moveTo>
                          <a:pt x="26" y="10"/>
                        </a:moveTo>
                        <a:lnTo>
                          <a:pt x="26" y="22"/>
                        </a:lnTo>
                        <a:lnTo>
                          <a:pt x="22" y="22"/>
                        </a:lnTo>
                        <a:lnTo>
                          <a:pt x="22" y="22"/>
                        </a:lnTo>
                        <a:lnTo>
                          <a:pt x="14" y="24"/>
                        </a:lnTo>
                        <a:lnTo>
                          <a:pt x="6" y="30"/>
                        </a:lnTo>
                        <a:lnTo>
                          <a:pt x="2" y="36"/>
                        </a:lnTo>
                        <a:lnTo>
                          <a:pt x="0" y="46"/>
                        </a:lnTo>
                        <a:lnTo>
                          <a:pt x="0" y="218"/>
                        </a:lnTo>
                        <a:lnTo>
                          <a:pt x="0" y="218"/>
                        </a:lnTo>
                        <a:lnTo>
                          <a:pt x="2" y="228"/>
                        </a:lnTo>
                        <a:lnTo>
                          <a:pt x="6" y="234"/>
                        </a:lnTo>
                        <a:lnTo>
                          <a:pt x="14" y="240"/>
                        </a:lnTo>
                        <a:lnTo>
                          <a:pt x="22" y="242"/>
                        </a:lnTo>
                        <a:lnTo>
                          <a:pt x="126" y="242"/>
                        </a:lnTo>
                        <a:lnTo>
                          <a:pt x="126" y="242"/>
                        </a:lnTo>
                        <a:lnTo>
                          <a:pt x="134" y="240"/>
                        </a:lnTo>
                        <a:lnTo>
                          <a:pt x="142" y="234"/>
                        </a:lnTo>
                        <a:lnTo>
                          <a:pt x="146" y="228"/>
                        </a:lnTo>
                        <a:lnTo>
                          <a:pt x="148" y="218"/>
                        </a:lnTo>
                        <a:lnTo>
                          <a:pt x="148" y="46"/>
                        </a:lnTo>
                        <a:lnTo>
                          <a:pt x="148" y="46"/>
                        </a:lnTo>
                        <a:lnTo>
                          <a:pt x="146" y="36"/>
                        </a:lnTo>
                        <a:lnTo>
                          <a:pt x="142" y="30"/>
                        </a:lnTo>
                        <a:lnTo>
                          <a:pt x="134" y="24"/>
                        </a:lnTo>
                        <a:lnTo>
                          <a:pt x="126" y="22"/>
                        </a:lnTo>
                        <a:lnTo>
                          <a:pt x="122" y="22"/>
                        </a:lnTo>
                        <a:lnTo>
                          <a:pt x="122" y="10"/>
                        </a:lnTo>
                        <a:lnTo>
                          <a:pt x="122" y="10"/>
                        </a:lnTo>
                        <a:lnTo>
                          <a:pt x="122" y="6"/>
                        </a:lnTo>
                        <a:lnTo>
                          <a:pt x="120" y="2"/>
                        </a:lnTo>
                        <a:lnTo>
                          <a:pt x="116" y="0"/>
                        </a:lnTo>
                        <a:lnTo>
                          <a:pt x="112" y="0"/>
                        </a:lnTo>
                        <a:lnTo>
                          <a:pt x="36" y="0"/>
                        </a:lnTo>
                        <a:lnTo>
                          <a:pt x="36" y="0"/>
                        </a:lnTo>
                        <a:lnTo>
                          <a:pt x="32" y="0"/>
                        </a:lnTo>
                        <a:lnTo>
                          <a:pt x="28" y="2"/>
                        </a:lnTo>
                        <a:lnTo>
                          <a:pt x="26" y="6"/>
                        </a:lnTo>
                        <a:lnTo>
                          <a:pt x="26" y="10"/>
                        </a:lnTo>
                        <a:lnTo>
                          <a:pt x="26" y="10"/>
                        </a:lnTo>
                        <a:close/>
                        <a:moveTo>
                          <a:pt x="124" y="48"/>
                        </a:moveTo>
                        <a:lnTo>
                          <a:pt x="124" y="216"/>
                        </a:lnTo>
                        <a:lnTo>
                          <a:pt x="24" y="216"/>
                        </a:lnTo>
                        <a:lnTo>
                          <a:pt x="24" y="48"/>
                        </a:lnTo>
                        <a:lnTo>
                          <a:pt x="124" y="48"/>
                        </a:ln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grpSp>
            <p:sp>
              <p:nvSpPr>
                <p:cNvPr id="13" name="Freeform 30"/>
                <p:cNvSpPr>
                  <a:spLocks noEditPoints="1"/>
                </p:cNvSpPr>
                <p:nvPr/>
              </p:nvSpPr>
              <p:spPr bwMode="auto">
                <a:xfrm>
                  <a:off x="8441726" y="2704750"/>
                  <a:ext cx="223429" cy="227795"/>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4" name="Freeform 30"/>
                <p:cNvSpPr>
                  <a:spLocks noEditPoints="1"/>
                </p:cNvSpPr>
                <p:nvPr/>
              </p:nvSpPr>
              <p:spPr bwMode="auto">
                <a:xfrm>
                  <a:off x="7690405" y="2973181"/>
                  <a:ext cx="223429" cy="227795"/>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cxnSp>
              <p:nvCxnSpPr>
                <p:cNvPr id="15" name="直接箭头连接符 14"/>
                <p:cNvCxnSpPr/>
                <p:nvPr/>
              </p:nvCxnSpPr>
              <p:spPr bwMode="auto">
                <a:xfrm>
                  <a:off x="7920473" y="3075708"/>
                  <a:ext cx="230332" cy="130175"/>
                </a:xfrm>
                <a:prstGeom prst="straightConnector1">
                  <a:avLst/>
                </a:prstGeom>
                <a:noFill/>
                <a:ln w="12700">
                  <a:solidFill>
                    <a:srgbClr val="FF0000"/>
                  </a:solidFill>
                  <a:prstDash val="dash"/>
                  <a:tailEnd type="arrow"/>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6" name="直接箭头连接符 15"/>
                <p:cNvCxnSpPr/>
                <p:nvPr/>
              </p:nvCxnSpPr>
              <p:spPr bwMode="auto">
                <a:xfrm flipH="1">
                  <a:off x="8312730" y="2850283"/>
                  <a:ext cx="98426" cy="190500"/>
                </a:xfrm>
                <a:prstGeom prst="straightConnector1">
                  <a:avLst/>
                </a:prstGeom>
                <a:noFill/>
                <a:ln w="12700">
                  <a:solidFill>
                    <a:srgbClr val="FF0000"/>
                  </a:solidFill>
                  <a:prstDash val="dash"/>
                  <a:tailEnd type="arrow"/>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sp>
          <p:nvSpPr>
            <p:cNvPr id="7" name="圆角矩形 6"/>
            <p:cNvSpPr/>
            <p:nvPr/>
          </p:nvSpPr>
          <p:spPr bwMode="auto">
            <a:xfrm>
              <a:off x="7648712" y="3873450"/>
              <a:ext cx="1125899"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t" anchorCtr="0" compatLnSpc="1">
              <a:prstTxWarp prst="textNoShape">
                <a:avLst/>
              </a:prstTxWarp>
            </a:bodyPr>
            <a:lstStyle/>
            <a:p>
              <a:pPr>
                <a:buFont typeface="Arial" pitchFamily="34" charset="0"/>
                <a:buChar char="•"/>
                <a:defRPr/>
              </a:pPr>
              <a:r>
                <a:rPr lang="zh-CN" altLang="en-US" sz="1000" b="1" kern="0" dirty="0">
                  <a:solidFill>
                    <a:schemeClr val="bg1"/>
                  </a:solidFill>
                  <a:latin typeface="微软雅黑" pitchFamily="34" charset="-122"/>
                  <a:ea typeface="微软雅黑" pitchFamily="34" charset="-122"/>
                </a:rPr>
                <a:t>整网漫游资源协同，保持合理</a:t>
              </a:r>
              <a:r>
                <a:rPr lang="en-US" altLang="zh-CN" sz="1000" b="1" kern="0" dirty="0">
                  <a:solidFill>
                    <a:schemeClr val="bg1"/>
                  </a:solidFill>
                  <a:latin typeface="微软雅黑" pitchFamily="34" charset="-122"/>
                  <a:ea typeface="微软雅黑" pitchFamily="34" charset="-122"/>
                </a:rPr>
                <a:t>AP</a:t>
              </a:r>
              <a:r>
                <a:rPr lang="zh-CN" altLang="en-US" sz="1000" b="1" kern="0" dirty="0">
                  <a:solidFill>
                    <a:schemeClr val="bg1"/>
                  </a:solidFill>
                  <a:latin typeface="微软雅黑" pitchFamily="34" charset="-122"/>
                  <a:ea typeface="微软雅黑" pitchFamily="34" charset="-122"/>
                </a:rPr>
                <a:t>利用率</a:t>
              </a:r>
              <a:endParaRPr lang="en-US" altLang="zh-CN" sz="1000" b="1" kern="0" dirty="0">
                <a:solidFill>
                  <a:schemeClr val="bg1"/>
                </a:solidFill>
                <a:latin typeface="微软雅黑" pitchFamily="34" charset="-122"/>
                <a:ea typeface="微软雅黑" pitchFamily="34" charset="-122"/>
              </a:endParaRPr>
            </a:p>
          </p:txBody>
        </p:sp>
      </p:grpSp>
      <p:grpSp>
        <p:nvGrpSpPr>
          <p:cNvPr id="35" name="组合 634"/>
          <p:cNvGrpSpPr>
            <a:grpSpLocks noChangeAspect="1"/>
          </p:cNvGrpSpPr>
          <p:nvPr/>
        </p:nvGrpSpPr>
        <p:grpSpPr>
          <a:xfrm>
            <a:off x="4578325" y="1915856"/>
            <a:ext cx="248425" cy="286309"/>
            <a:chOff x="14536144" y="-793834"/>
            <a:chExt cx="772115" cy="829074"/>
          </a:xfrm>
          <a:solidFill>
            <a:schemeClr val="bg1">
              <a:lumMod val="50000"/>
            </a:schemeClr>
          </a:solidFill>
        </p:grpSpPr>
        <p:sp>
          <p:nvSpPr>
            <p:cNvPr id="48"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49"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50"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51"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52"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53"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54"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55"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sp>
          <p:nvSpPr>
            <p:cNvPr id="56"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grpSp>
      <p:sp>
        <p:nvSpPr>
          <p:cNvPr id="57" name="TextBox 56"/>
          <p:cNvSpPr txBox="1"/>
          <p:nvPr/>
        </p:nvSpPr>
        <p:spPr>
          <a:xfrm>
            <a:off x="4186097" y="2136925"/>
            <a:ext cx="624595" cy="192409"/>
          </a:xfrm>
          <a:prstGeom prst="rect">
            <a:avLst/>
          </a:prstGeom>
          <a:noFill/>
        </p:spPr>
        <p:txBody>
          <a:bodyPr wrap="square" lIns="68580" tIns="34290" rIns="68580" bIns="34290" rtlCol="0">
            <a:spAutoFit/>
          </a:bodyPr>
          <a:lstStyle/>
          <a:p>
            <a:pPr algn="ctr" fontAlgn="base">
              <a:spcBef>
                <a:spcPct val="0"/>
              </a:spcBef>
              <a:spcAft>
                <a:spcPct val="0"/>
              </a:spcAft>
            </a:pPr>
            <a:r>
              <a:rPr lang="en-US" altLang="zh-CN" sz="800" dirty="0">
                <a:solidFill>
                  <a:schemeClr val="bg1"/>
                </a:solidFill>
                <a:latin typeface="微软雅黑" pitchFamily="34" charset="-122"/>
                <a:ea typeface="微软雅黑" pitchFamily="34" charset="-122"/>
              </a:rPr>
              <a:t>AP</a:t>
            </a:r>
            <a:endParaRPr lang="zh-CN" altLang="en-US" sz="800" dirty="0">
              <a:solidFill>
                <a:schemeClr val="bg1"/>
              </a:solidFill>
              <a:latin typeface="微软雅黑" pitchFamily="34" charset="-122"/>
              <a:ea typeface="微软雅黑" pitchFamily="34" charset="-122"/>
            </a:endParaRPr>
          </a:p>
        </p:txBody>
      </p:sp>
      <p:grpSp>
        <p:nvGrpSpPr>
          <p:cNvPr id="46" name="组合 327"/>
          <p:cNvGrpSpPr/>
          <p:nvPr/>
        </p:nvGrpSpPr>
        <p:grpSpPr>
          <a:xfrm>
            <a:off x="4565317" y="2421414"/>
            <a:ext cx="216236" cy="355268"/>
            <a:chOff x="388607" y="2244882"/>
            <a:chExt cx="407353" cy="662883"/>
          </a:xfrm>
        </p:grpSpPr>
        <p:sp>
          <p:nvSpPr>
            <p:cNvPr id="59" name="矩形 58"/>
            <p:cNvSpPr/>
            <p:nvPr/>
          </p:nvSpPr>
          <p:spPr bwMode="auto">
            <a:xfrm>
              <a:off x="455134" y="2438381"/>
              <a:ext cx="278489" cy="402667"/>
            </a:xfrm>
            <a:prstGeom prst="rect">
              <a:avLst/>
            </a:prstGeom>
            <a:solidFill>
              <a:srgbClr val="92D05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60" name="Freeform 541"/>
            <p:cNvSpPr>
              <a:spLocks noEditPoints="1"/>
            </p:cNvSpPr>
            <p:nvPr/>
          </p:nvSpPr>
          <p:spPr bwMode="auto">
            <a:xfrm>
              <a:off x="388607" y="2244882"/>
              <a:ext cx="407353" cy="662883"/>
            </a:xfrm>
            <a:custGeom>
              <a:avLst/>
              <a:gdLst/>
              <a:ahLst/>
              <a:cxnLst>
                <a:cxn ang="0">
                  <a:pos x="26" y="10"/>
                </a:cxn>
                <a:cxn ang="0">
                  <a:pos x="26" y="22"/>
                </a:cxn>
                <a:cxn ang="0">
                  <a:pos x="22" y="22"/>
                </a:cxn>
                <a:cxn ang="0">
                  <a:pos x="22" y="22"/>
                </a:cxn>
                <a:cxn ang="0">
                  <a:pos x="14" y="24"/>
                </a:cxn>
                <a:cxn ang="0">
                  <a:pos x="6" y="30"/>
                </a:cxn>
                <a:cxn ang="0">
                  <a:pos x="2" y="36"/>
                </a:cxn>
                <a:cxn ang="0">
                  <a:pos x="0" y="46"/>
                </a:cxn>
                <a:cxn ang="0">
                  <a:pos x="0" y="218"/>
                </a:cxn>
                <a:cxn ang="0">
                  <a:pos x="0" y="218"/>
                </a:cxn>
                <a:cxn ang="0">
                  <a:pos x="2" y="228"/>
                </a:cxn>
                <a:cxn ang="0">
                  <a:pos x="6" y="234"/>
                </a:cxn>
                <a:cxn ang="0">
                  <a:pos x="14" y="240"/>
                </a:cxn>
                <a:cxn ang="0">
                  <a:pos x="22" y="242"/>
                </a:cxn>
                <a:cxn ang="0">
                  <a:pos x="126" y="242"/>
                </a:cxn>
                <a:cxn ang="0">
                  <a:pos x="126" y="242"/>
                </a:cxn>
                <a:cxn ang="0">
                  <a:pos x="134" y="240"/>
                </a:cxn>
                <a:cxn ang="0">
                  <a:pos x="142" y="234"/>
                </a:cxn>
                <a:cxn ang="0">
                  <a:pos x="146" y="228"/>
                </a:cxn>
                <a:cxn ang="0">
                  <a:pos x="148" y="218"/>
                </a:cxn>
                <a:cxn ang="0">
                  <a:pos x="148" y="46"/>
                </a:cxn>
                <a:cxn ang="0">
                  <a:pos x="148" y="46"/>
                </a:cxn>
                <a:cxn ang="0">
                  <a:pos x="146" y="36"/>
                </a:cxn>
                <a:cxn ang="0">
                  <a:pos x="142" y="30"/>
                </a:cxn>
                <a:cxn ang="0">
                  <a:pos x="134" y="24"/>
                </a:cxn>
                <a:cxn ang="0">
                  <a:pos x="126" y="22"/>
                </a:cxn>
                <a:cxn ang="0">
                  <a:pos x="122" y="22"/>
                </a:cxn>
                <a:cxn ang="0">
                  <a:pos x="122" y="10"/>
                </a:cxn>
                <a:cxn ang="0">
                  <a:pos x="122" y="10"/>
                </a:cxn>
                <a:cxn ang="0">
                  <a:pos x="122" y="6"/>
                </a:cxn>
                <a:cxn ang="0">
                  <a:pos x="120" y="2"/>
                </a:cxn>
                <a:cxn ang="0">
                  <a:pos x="116" y="0"/>
                </a:cxn>
                <a:cxn ang="0">
                  <a:pos x="112" y="0"/>
                </a:cxn>
                <a:cxn ang="0">
                  <a:pos x="36" y="0"/>
                </a:cxn>
                <a:cxn ang="0">
                  <a:pos x="36" y="0"/>
                </a:cxn>
                <a:cxn ang="0">
                  <a:pos x="32" y="0"/>
                </a:cxn>
                <a:cxn ang="0">
                  <a:pos x="28" y="2"/>
                </a:cxn>
                <a:cxn ang="0">
                  <a:pos x="26" y="6"/>
                </a:cxn>
                <a:cxn ang="0">
                  <a:pos x="26" y="10"/>
                </a:cxn>
                <a:cxn ang="0">
                  <a:pos x="26" y="10"/>
                </a:cxn>
                <a:cxn ang="0">
                  <a:pos x="124" y="48"/>
                </a:cxn>
                <a:cxn ang="0">
                  <a:pos x="124" y="216"/>
                </a:cxn>
                <a:cxn ang="0">
                  <a:pos x="24" y="216"/>
                </a:cxn>
                <a:cxn ang="0">
                  <a:pos x="24" y="48"/>
                </a:cxn>
                <a:cxn ang="0">
                  <a:pos x="124" y="48"/>
                </a:cxn>
              </a:cxnLst>
              <a:rect l="0" t="0" r="r" b="b"/>
              <a:pathLst>
                <a:path w="148" h="242">
                  <a:moveTo>
                    <a:pt x="26" y="10"/>
                  </a:moveTo>
                  <a:lnTo>
                    <a:pt x="26" y="22"/>
                  </a:lnTo>
                  <a:lnTo>
                    <a:pt x="22" y="22"/>
                  </a:lnTo>
                  <a:lnTo>
                    <a:pt x="22" y="22"/>
                  </a:lnTo>
                  <a:lnTo>
                    <a:pt x="14" y="24"/>
                  </a:lnTo>
                  <a:lnTo>
                    <a:pt x="6" y="30"/>
                  </a:lnTo>
                  <a:lnTo>
                    <a:pt x="2" y="36"/>
                  </a:lnTo>
                  <a:lnTo>
                    <a:pt x="0" y="46"/>
                  </a:lnTo>
                  <a:lnTo>
                    <a:pt x="0" y="218"/>
                  </a:lnTo>
                  <a:lnTo>
                    <a:pt x="0" y="218"/>
                  </a:lnTo>
                  <a:lnTo>
                    <a:pt x="2" y="228"/>
                  </a:lnTo>
                  <a:lnTo>
                    <a:pt x="6" y="234"/>
                  </a:lnTo>
                  <a:lnTo>
                    <a:pt x="14" y="240"/>
                  </a:lnTo>
                  <a:lnTo>
                    <a:pt x="22" y="242"/>
                  </a:lnTo>
                  <a:lnTo>
                    <a:pt x="126" y="242"/>
                  </a:lnTo>
                  <a:lnTo>
                    <a:pt x="126" y="242"/>
                  </a:lnTo>
                  <a:lnTo>
                    <a:pt x="134" y="240"/>
                  </a:lnTo>
                  <a:lnTo>
                    <a:pt x="142" y="234"/>
                  </a:lnTo>
                  <a:lnTo>
                    <a:pt x="146" y="228"/>
                  </a:lnTo>
                  <a:lnTo>
                    <a:pt x="148" y="218"/>
                  </a:lnTo>
                  <a:lnTo>
                    <a:pt x="148" y="46"/>
                  </a:lnTo>
                  <a:lnTo>
                    <a:pt x="148" y="46"/>
                  </a:lnTo>
                  <a:lnTo>
                    <a:pt x="146" y="36"/>
                  </a:lnTo>
                  <a:lnTo>
                    <a:pt x="142" y="30"/>
                  </a:lnTo>
                  <a:lnTo>
                    <a:pt x="134" y="24"/>
                  </a:lnTo>
                  <a:lnTo>
                    <a:pt x="126" y="22"/>
                  </a:lnTo>
                  <a:lnTo>
                    <a:pt x="122" y="22"/>
                  </a:lnTo>
                  <a:lnTo>
                    <a:pt x="122" y="10"/>
                  </a:lnTo>
                  <a:lnTo>
                    <a:pt x="122" y="10"/>
                  </a:lnTo>
                  <a:lnTo>
                    <a:pt x="122" y="6"/>
                  </a:lnTo>
                  <a:lnTo>
                    <a:pt x="120" y="2"/>
                  </a:lnTo>
                  <a:lnTo>
                    <a:pt x="116" y="0"/>
                  </a:lnTo>
                  <a:lnTo>
                    <a:pt x="112" y="0"/>
                  </a:lnTo>
                  <a:lnTo>
                    <a:pt x="36" y="0"/>
                  </a:lnTo>
                  <a:lnTo>
                    <a:pt x="36" y="0"/>
                  </a:lnTo>
                  <a:lnTo>
                    <a:pt x="32" y="0"/>
                  </a:lnTo>
                  <a:lnTo>
                    <a:pt x="28" y="2"/>
                  </a:lnTo>
                  <a:lnTo>
                    <a:pt x="26" y="6"/>
                  </a:lnTo>
                  <a:lnTo>
                    <a:pt x="26" y="10"/>
                  </a:lnTo>
                  <a:lnTo>
                    <a:pt x="26" y="10"/>
                  </a:lnTo>
                  <a:close/>
                  <a:moveTo>
                    <a:pt x="124" y="48"/>
                  </a:moveTo>
                  <a:lnTo>
                    <a:pt x="124" y="216"/>
                  </a:lnTo>
                  <a:lnTo>
                    <a:pt x="24" y="216"/>
                  </a:lnTo>
                  <a:lnTo>
                    <a:pt x="24" y="48"/>
                  </a:lnTo>
                  <a:lnTo>
                    <a:pt x="124" y="48"/>
                  </a:ln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grpSp>
      <p:grpSp>
        <p:nvGrpSpPr>
          <p:cNvPr id="47" name="组合 327"/>
          <p:cNvGrpSpPr/>
          <p:nvPr/>
        </p:nvGrpSpPr>
        <p:grpSpPr>
          <a:xfrm>
            <a:off x="4841542" y="1751488"/>
            <a:ext cx="216236" cy="355268"/>
            <a:chOff x="388607" y="2244882"/>
            <a:chExt cx="407353" cy="662883"/>
          </a:xfrm>
        </p:grpSpPr>
        <p:sp>
          <p:nvSpPr>
            <p:cNvPr id="62" name="矩形 61"/>
            <p:cNvSpPr/>
            <p:nvPr/>
          </p:nvSpPr>
          <p:spPr bwMode="auto">
            <a:xfrm>
              <a:off x="455135" y="2559318"/>
              <a:ext cx="278489" cy="281731"/>
            </a:xfrm>
            <a:prstGeom prst="rect">
              <a:avLst/>
            </a:prstGeom>
            <a:solidFill>
              <a:srgbClr val="92D05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63" name="Freeform 541"/>
            <p:cNvSpPr>
              <a:spLocks noEditPoints="1"/>
            </p:cNvSpPr>
            <p:nvPr/>
          </p:nvSpPr>
          <p:spPr bwMode="auto">
            <a:xfrm>
              <a:off x="388607" y="2244882"/>
              <a:ext cx="407353" cy="662883"/>
            </a:xfrm>
            <a:custGeom>
              <a:avLst/>
              <a:gdLst/>
              <a:ahLst/>
              <a:cxnLst>
                <a:cxn ang="0">
                  <a:pos x="26" y="10"/>
                </a:cxn>
                <a:cxn ang="0">
                  <a:pos x="26" y="22"/>
                </a:cxn>
                <a:cxn ang="0">
                  <a:pos x="22" y="22"/>
                </a:cxn>
                <a:cxn ang="0">
                  <a:pos x="22" y="22"/>
                </a:cxn>
                <a:cxn ang="0">
                  <a:pos x="14" y="24"/>
                </a:cxn>
                <a:cxn ang="0">
                  <a:pos x="6" y="30"/>
                </a:cxn>
                <a:cxn ang="0">
                  <a:pos x="2" y="36"/>
                </a:cxn>
                <a:cxn ang="0">
                  <a:pos x="0" y="46"/>
                </a:cxn>
                <a:cxn ang="0">
                  <a:pos x="0" y="218"/>
                </a:cxn>
                <a:cxn ang="0">
                  <a:pos x="0" y="218"/>
                </a:cxn>
                <a:cxn ang="0">
                  <a:pos x="2" y="228"/>
                </a:cxn>
                <a:cxn ang="0">
                  <a:pos x="6" y="234"/>
                </a:cxn>
                <a:cxn ang="0">
                  <a:pos x="14" y="240"/>
                </a:cxn>
                <a:cxn ang="0">
                  <a:pos x="22" y="242"/>
                </a:cxn>
                <a:cxn ang="0">
                  <a:pos x="126" y="242"/>
                </a:cxn>
                <a:cxn ang="0">
                  <a:pos x="126" y="242"/>
                </a:cxn>
                <a:cxn ang="0">
                  <a:pos x="134" y="240"/>
                </a:cxn>
                <a:cxn ang="0">
                  <a:pos x="142" y="234"/>
                </a:cxn>
                <a:cxn ang="0">
                  <a:pos x="146" y="228"/>
                </a:cxn>
                <a:cxn ang="0">
                  <a:pos x="148" y="218"/>
                </a:cxn>
                <a:cxn ang="0">
                  <a:pos x="148" y="46"/>
                </a:cxn>
                <a:cxn ang="0">
                  <a:pos x="148" y="46"/>
                </a:cxn>
                <a:cxn ang="0">
                  <a:pos x="146" y="36"/>
                </a:cxn>
                <a:cxn ang="0">
                  <a:pos x="142" y="30"/>
                </a:cxn>
                <a:cxn ang="0">
                  <a:pos x="134" y="24"/>
                </a:cxn>
                <a:cxn ang="0">
                  <a:pos x="126" y="22"/>
                </a:cxn>
                <a:cxn ang="0">
                  <a:pos x="122" y="22"/>
                </a:cxn>
                <a:cxn ang="0">
                  <a:pos x="122" y="10"/>
                </a:cxn>
                <a:cxn ang="0">
                  <a:pos x="122" y="10"/>
                </a:cxn>
                <a:cxn ang="0">
                  <a:pos x="122" y="6"/>
                </a:cxn>
                <a:cxn ang="0">
                  <a:pos x="120" y="2"/>
                </a:cxn>
                <a:cxn ang="0">
                  <a:pos x="116" y="0"/>
                </a:cxn>
                <a:cxn ang="0">
                  <a:pos x="112" y="0"/>
                </a:cxn>
                <a:cxn ang="0">
                  <a:pos x="36" y="0"/>
                </a:cxn>
                <a:cxn ang="0">
                  <a:pos x="36" y="0"/>
                </a:cxn>
                <a:cxn ang="0">
                  <a:pos x="32" y="0"/>
                </a:cxn>
                <a:cxn ang="0">
                  <a:pos x="28" y="2"/>
                </a:cxn>
                <a:cxn ang="0">
                  <a:pos x="26" y="6"/>
                </a:cxn>
                <a:cxn ang="0">
                  <a:pos x="26" y="10"/>
                </a:cxn>
                <a:cxn ang="0">
                  <a:pos x="26" y="10"/>
                </a:cxn>
                <a:cxn ang="0">
                  <a:pos x="124" y="48"/>
                </a:cxn>
                <a:cxn ang="0">
                  <a:pos x="124" y="216"/>
                </a:cxn>
                <a:cxn ang="0">
                  <a:pos x="24" y="216"/>
                </a:cxn>
                <a:cxn ang="0">
                  <a:pos x="24" y="48"/>
                </a:cxn>
                <a:cxn ang="0">
                  <a:pos x="124" y="48"/>
                </a:cxn>
              </a:cxnLst>
              <a:rect l="0" t="0" r="r" b="b"/>
              <a:pathLst>
                <a:path w="148" h="242">
                  <a:moveTo>
                    <a:pt x="26" y="10"/>
                  </a:moveTo>
                  <a:lnTo>
                    <a:pt x="26" y="22"/>
                  </a:lnTo>
                  <a:lnTo>
                    <a:pt x="22" y="22"/>
                  </a:lnTo>
                  <a:lnTo>
                    <a:pt x="22" y="22"/>
                  </a:lnTo>
                  <a:lnTo>
                    <a:pt x="14" y="24"/>
                  </a:lnTo>
                  <a:lnTo>
                    <a:pt x="6" y="30"/>
                  </a:lnTo>
                  <a:lnTo>
                    <a:pt x="2" y="36"/>
                  </a:lnTo>
                  <a:lnTo>
                    <a:pt x="0" y="46"/>
                  </a:lnTo>
                  <a:lnTo>
                    <a:pt x="0" y="218"/>
                  </a:lnTo>
                  <a:lnTo>
                    <a:pt x="0" y="218"/>
                  </a:lnTo>
                  <a:lnTo>
                    <a:pt x="2" y="228"/>
                  </a:lnTo>
                  <a:lnTo>
                    <a:pt x="6" y="234"/>
                  </a:lnTo>
                  <a:lnTo>
                    <a:pt x="14" y="240"/>
                  </a:lnTo>
                  <a:lnTo>
                    <a:pt x="22" y="242"/>
                  </a:lnTo>
                  <a:lnTo>
                    <a:pt x="126" y="242"/>
                  </a:lnTo>
                  <a:lnTo>
                    <a:pt x="126" y="242"/>
                  </a:lnTo>
                  <a:lnTo>
                    <a:pt x="134" y="240"/>
                  </a:lnTo>
                  <a:lnTo>
                    <a:pt x="142" y="234"/>
                  </a:lnTo>
                  <a:lnTo>
                    <a:pt x="146" y="228"/>
                  </a:lnTo>
                  <a:lnTo>
                    <a:pt x="148" y="218"/>
                  </a:lnTo>
                  <a:lnTo>
                    <a:pt x="148" y="46"/>
                  </a:lnTo>
                  <a:lnTo>
                    <a:pt x="148" y="46"/>
                  </a:lnTo>
                  <a:lnTo>
                    <a:pt x="146" y="36"/>
                  </a:lnTo>
                  <a:lnTo>
                    <a:pt x="142" y="30"/>
                  </a:lnTo>
                  <a:lnTo>
                    <a:pt x="134" y="24"/>
                  </a:lnTo>
                  <a:lnTo>
                    <a:pt x="126" y="22"/>
                  </a:lnTo>
                  <a:lnTo>
                    <a:pt x="122" y="22"/>
                  </a:lnTo>
                  <a:lnTo>
                    <a:pt x="122" y="10"/>
                  </a:lnTo>
                  <a:lnTo>
                    <a:pt x="122" y="10"/>
                  </a:lnTo>
                  <a:lnTo>
                    <a:pt x="122" y="6"/>
                  </a:lnTo>
                  <a:lnTo>
                    <a:pt x="120" y="2"/>
                  </a:lnTo>
                  <a:lnTo>
                    <a:pt x="116" y="0"/>
                  </a:lnTo>
                  <a:lnTo>
                    <a:pt x="112" y="0"/>
                  </a:lnTo>
                  <a:lnTo>
                    <a:pt x="36" y="0"/>
                  </a:lnTo>
                  <a:lnTo>
                    <a:pt x="36" y="0"/>
                  </a:lnTo>
                  <a:lnTo>
                    <a:pt x="32" y="0"/>
                  </a:lnTo>
                  <a:lnTo>
                    <a:pt x="28" y="2"/>
                  </a:lnTo>
                  <a:lnTo>
                    <a:pt x="26" y="6"/>
                  </a:lnTo>
                  <a:lnTo>
                    <a:pt x="26" y="10"/>
                  </a:lnTo>
                  <a:lnTo>
                    <a:pt x="26" y="10"/>
                  </a:lnTo>
                  <a:close/>
                  <a:moveTo>
                    <a:pt x="124" y="48"/>
                  </a:moveTo>
                  <a:lnTo>
                    <a:pt x="124" y="216"/>
                  </a:lnTo>
                  <a:lnTo>
                    <a:pt x="24" y="216"/>
                  </a:lnTo>
                  <a:lnTo>
                    <a:pt x="24" y="48"/>
                  </a:lnTo>
                  <a:lnTo>
                    <a:pt x="124" y="48"/>
                  </a:lnTo>
                  <a:close/>
                </a:path>
              </a:pathLst>
            </a:custGeom>
            <a:solidFill>
              <a:schemeClr val="bg1">
                <a:lumMod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1800" dirty="0">
                <a:solidFill>
                  <a:schemeClr val="bg1"/>
                </a:solidFill>
                <a:latin typeface="微软雅黑" pitchFamily="34" charset="-122"/>
                <a:ea typeface="微软雅黑" pitchFamily="34" charset="-122"/>
              </a:endParaRPr>
            </a:p>
          </p:txBody>
        </p:sp>
      </p:grpSp>
      <p:cxnSp>
        <p:nvCxnSpPr>
          <p:cNvPr id="64" name="直接连接符 63"/>
          <p:cNvCxnSpPr/>
          <p:nvPr/>
        </p:nvCxnSpPr>
        <p:spPr bwMode="auto">
          <a:xfrm flipH="1">
            <a:off x="1853648" y="1590676"/>
            <a:ext cx="4362" cy="2018083"/>
          </a:xfrm>
          <a:prstGeom prst="line">
            <a:avLst/>
          </a:prstGeom>
          <a:noFill/>
          <a:ln>
            <a:solidFill>
              <a:schemeClr val="tx1">
                <a:lumMod val="50000"/>
                <a:lumOff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58" name="组合 64"/>
          <p:cNvGrpSpPr/>
          <p:nvPr/>
        </p:nvGrpSpPr>
        <p:grpSpPr>
          <a:xfrm>
            <a:off x="7007891" y="984237"/>
            <a:ext cx="1163999" cy="3482988"/>
            <a:chOff x="6169690" y="1012812"/>
            <a:chExt cx="1163999" cy="3482988"/>
          </a:xfrm>
        </p:grpSpPr>
        <p:sp>
          <p:nvSpPr>
            <p:cNvPr id="66" name="圆角矩形 65"/>
            <p:cNvSpPr/>
            <p:nvPr/>
          </p:nvSpPr>
          <p:spPr bwMode="auto">
            <a:xfrm>
              <a:off x="6207790" y="3873450"/>
              <a:ext cx="1125899"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t" anchorCtr="0" compatLnSpc="1">
              <a:prstTxWarp prst="textNoShape">
                <a:avLst/>
              </a:prstTxWarp>
            </a:bodyPr>
            <a:lstStyle/>
            <a:p>
              <a:pPr>
                <a:buFont typeface="Arial" pitchFamily="34" charset="0"/>
                <a:buChar char="•"/>
                <a:defRPr/>
              </a:pPr>
              <a:r>
                <a:rPr lang="zh-CN" altLang="en-US" sz="1000" b="1" kern="0" dirty="0">
                  <a:solidFill>
                    <a:schemeClr val="bg1"/>
                  </a:solidFill>
                  <a:latin typeface="微软雅黑" pitchFamily="34" charset="-122"/>
                  <a:ea typeface="微软雅黑" pitchFamily="34" charset="-122"/>
                </a:rPr>
                <a:t>无线</a:t>
              </a:r>
              <a:r>
                <a:rPr lang="en-US" altLang="zh-CN" sz="1000" b="1" kern="0" dirty="0" err="1">
                  <a:solidFill>
                    <a:schemeClr val="bg1"/>
                  </a:solidFill>
                  <a:latin typeface="微软雅黑" pitchFamily="34" charset="-122"/>
                  <a:ea typeface="微软雅黑" pitchFamily="34" charset="-122"/>
                </a:rPr>
                <a:t>Qos</a:t>
              </a:r>
              <a:r>
                <a:rPr lang="zh-CN" altLang="en-US" sz="1000" b="1" kern="0" dirty="0">
                  <a:solidFill>
                    <a:schemeClr val="bg1"/>
                  </a:solidFill>
                  <a:latin typeface="微软雅黑" pitchFamily="34" charset="-122"/>
                  <a:ea typeface="微软雅黑" pitchFamily="34" charset="-122"/>
                </a:rPr>
                <a:t>调度，重要业务先行</a:t>
              </a:r>
              <a:endParaRPr lang="en-US" altLang="zh-CN" sz="1000" b="1" kern="0" dirty="0">
                <a:solidFill>
                  <a:schemeClr val="bg1"/>
                </a:solidFill>
                <a:latin typeface="微软雅黑" pitchFamily="34" charset="-122"/>
                <a:ea typeface="微软雅黑" pitchFamily="34" charset="-122"/>
              </a:endParaRPr>
            </a:p>
          </p:txBody>
        </p:sp>
        <p:grpSp>
          <p:nvGrpSpPr>
            <p:cNvPr id="61" name="组合 172"/>
            <p:cNvGrpSpPr/>
            <p:nvPr/>
          </p:nvGrpSpPr>
          <p:grpSpPr>
            <a:xfrm>
              <a:off x="6169690" y="1012812"/>
              <a:ext cx="1155670" cy="2576896"/>
              <a:chOff x="3312190" y="1031862"/>
              <a:chExt cx="1155670" cy="2576896"/>
            </a:xfrm>
          </p:grpSpPr>
          <p:sp>
            <p:nvSpPr>
              <p:cNvPr id="68" name="圆角矩形 67"/>
              <p:cNvSpPr>
                <a:spLocks/>
              </p:cNvSpPr>
              <p:nvPr/>
            </p:nvSpPr>
            <p:spPr bwMode="auto">
              <a:xfrm>
                <a:off x="3312190" y="1031862"/>
                <a:ext cx="1106680" cy="399313"/>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ctr" anchorCtr="0" compatLnSpc="1">
                <a:prstTxWarp prst="textNoShape">
                  <a:avLst/>
                </a:prstTxWarp>
              </a:bodyPr>
              <a:lstStyle/>
              <a:p>
                <a:pPr algn="ctr" fontAlgn="base">
                  <a:spcBef>
                    <a:spcPct val="0"/>
                  </a:spcBef>
                  <a:spcAft>
                    <a:spcPct val="0"/>
                  </a:spcAft>
                  <a:defRPr/>
                </a:pPr>
                <a:r>
                  <a:rPr lang="en-US" altLang="zh-CN" sz="1100" b="1" kern="0" dirty="0" err="1">
                    <a:solidFill>
                      <a:schemeClr val="bg1"/>
                    </a:solidFill>
                    <a:latin typeface="微软雅黑" pitchFamily="34" charset="-122"/>
                    <a:ea typeface="微软雅黑" pitchFamily="34" charset="-122"/>
                  </a:rPr>
                  <a:t>Qos</a:t>
                </a:r>
                <a:r>
                  <a:rPr lang="en-US" altLang="zh-CN" sz="1100" b="1" kern="0" dirty="0">
                    <a:solidFill>
                      <a:schemeClr val="bg1"/>
                    </a:solidFill>
                    <a:latin typeface="微软雅黑" pitchFamily="34" charset="-122"/>
                    <a:ea typeface="微软雅黑" pitchFamily="34" charset="-122"/>
                  </a:rPr>
                  <a:t>+ Airtime</a:t>
                </a:r>
                <a:r>
                  <a:rPr lang="zh-CN" altLang="en-US" sz="1100" b="1" kern="0" dirty="0">
                    <a:solidFill>
                      <a:schemeClr val="bg1"/>
                    </a:solidFill>
                    <a:latin typeface="微软雅黑" pitchFamily="34" charset="-122"/>
                    <a:ea typeface="微软雅黑" pitchFamily="34" charset="-122"/>
                  </a:rPr>
                  <a:t>调度</a:t>
                </a:r>
              </a:p>
            </p:txBody>
          </p:sp>
          <p:sp>
            <p:nvSpPr>
              <p:cNvPr id="69" name="AutoShape 131"/>
              <p:cNvSpPr>
                <a:spLocks noChangeArrowheads="1"/>
              </p:cNvSpPr>
              <p:nvPr/>
            </p:nvSpPr>
            <p:spPr bwMode="auto">
              <a:xfrm rot="5400000">
                <a:off x="3744968" y="2798473"/>
                <a:ext cx="291750" cy="1035694"/>
              </a:xfrm>
              <a:prstGeom prst="can">
                <a:avLst>
                  <a:gd name="adj" fmla="val 49950"/>
                </a:avLst>
              </a:prstGeom>
              <a:solidFill>
                <a:schemeClr val="accent4">
                  <a:lumMod val="60000"/>
                  <a:lumOff val="40000"/>
                  <a:alpha val="74000"/>
                </a:schemeClr>
              </a:solidFill>
              <a:ln w="9525">
                <a:solidFill>
                  <a:schemeClr val="tx1"/>
                </a:solidFill>
                <a:round/>
                <a:headEnd/>
                <a:tailEnd/>
              </a:ln>
              <a:effectLst/>
            </p:spPr>
            <p:txBody>
              <a:bodyPr rot="10800000" vert="eaVert" wrap="none" lIns="123096" tIns="61552" rIns="123096" bIns="61552" anchor="ctr"/>
              <a:lstStyle/>
              <a:p>
                <a:pPr algn="ctr" eaLnBrk="0" fontAlgn="base" hangingPunct="0">
                  <a:spcBef>
                    <a:spcPct val="0"/>
                  </a:spcBef>
                  <a:spcAft>
                    <a:spcPct val="0"/>
                  </a:spcAft>
                  <a:defRPr/>
                </a:pPr>
                <a:r>
                  <a:rPr lang="zh-CN" altLang="en-US" sz="1000" b="1" dirty="0">
                    <a:solidFill>
                      <a:schemeClr val="bg1"/>
                    </a:solidFill>
                    <a:latin typeface="微软雅黑" pitchFamily="34" charset="-122"/>
                    <a:ea typeface="微软雅黑" pitchFamily="34" charset="-122"/>
                    <a:cs typeface="Arial" pitchFamily="34" charset="0"/>
                  </a:rPr>
                  <a:t>其它</a:t>
                </a:r>
                <a:endParaRPr lang="en-GB" altLang="zh-CN" sz="1000" b="1" dirty="0">
                  <a:solidFill>
                    <a:schemeClr val="bg1"/>
                  </a:solidFill>
                  <a:latin typeface="微软雅黑" pitchFamily="34" charset="-122"/>
                  <a:ea typeface="微软雅黑" pitchFamily="34" charset="-122"/>
                  <a:cs typeface="Arial" pitchFamily="34" charset="0"/>
                </a:endParaRPr>
              </a:p>
            </p:txBody>
          </p:sp>
          <p:sp>
            <p:nvSpPr>
              <p:cNvPr id="70" name="AutoShape 131"/>
              <p:cNvSpPr>
                <a:spLocks noChangeArrowheads="1"/>
              </p:cNvSpPr>
              <p:nvPr/>
            </p:nvSpPr>
            <p:spPr bwMode="auto">
              <a:xfrm rot="5400000">
                <a:off x="3744969" y="2321492"/>
                <a:ext cx="291748" cy="1035694"/>
              </a:xfrm>
              <a:prstGeom prst="can">
                <a:avLst>
                  <a:gd name="adj" fmla="val 49950"/>
                </a:avLst>
              </a:prstGeom>
              <a:solidFill>
                <a:schemeClr val="accent6">
                  <a:lumMod val="60000"/>
                  <a:lumOff val="40000"/>
                  <a:alpha val="72000"/>
                </a:schemeClr>
              </a:solidFill>
              <a:ln w="9525">
                <a:solidFill>
                  <a:schemeClr val="tx1"/>
                </a:solidFill>
                <a:round/>
                <a:headEnd/>
                <a:tailEnd/>
              </a:ln>
              <a:effectLst/>
            </p:spPr>
            <p:txBody>
              <a:bodyPr rot="10800000" vert="eaVert" wrap="none" lIns="123096" tIns="61552" rIns="123096" bIns="61552" anchor="ctr"/>
              <a:lstStyle/>
              <a:p>
                <a:pPr algn="ctr" eaLnBrk="0" fontAlgn="base" hangingPunct="0">
                  <a:spcBef>
                    <a:spcPct val="0"/>
                  </a:spcBef>
                  <a:spcAft>
                    <a:spcPct val="0"/>
                  </a:spcAft>
                  <a:defRPr/>
                </a:pPr>
                <a:r>
                  <a:rPr lang="zh-CN" altLang="en-US" sz="1000" b="1" dirty="0">
                    <a:solidFill>
                      <a:schemeClr val="bg1"/>
                    </a:solidFill>
                    <a:latin typeface="微软雅黑" pitchFamily="34" charset="-122"/>
                    <a:ea typeface="微软雅黑" pitchFamily="34" charset="-122"/>
                    <a:cs typeface="Arial" pitchFamily="34" charset="0"/>
                  </a:rPr>
                  <a:t>数据</a:t>
                </a:r>
                <a:endParaRPr lang="en-GB" altLang="zh-CN" sz="1000" b="1" dirty="0">
                  <a:solidFill>
                    <a:schemeClr val="bg1"/>
                  </a:solidFill>
                  <a:latin typeface="微软雅黑" pitchFamily="34" charset="-122"/>
                  <a:ea typeface="微软雅黑" pitchFamily="34" charset="-122"/>
                  <a:cs typeface="Arial" pitchFamily="34" charset="0"/>
                </a:endParaRPr>
              </a:p>
            </p:txBody>
          </p:sp>
          <p:sp>
            <p:nvSpPr>
              <p:cNvPr id="71" name="AutoShape 131"/>
              <p:cNvSpPr>
                <a:spLocks noChangeArrowheads="1"/>
              </p:cNvSpPr>
              <p:nvPr/>
            </p:nvSpPr>
            <p:spPr bwMode="auto">
              <a:xfrm rot="5400000">
                <a:off x="3733939" y="1812703"/>
                <a:ext cx="313805" cy="1035694"/>
              </a:xfrm>
              <a:prstGeom prst="can">
                <a:avLst>
                  <a:gd name="adj" fmla="val 49950"/>
                </a:avLst>
              </a:prstGeom>
              <a:solidFill>
                <a:srgbClr val="FF0000">
                  <a:alpha val="71000"/>
                </a:srgbClr>
              </a:solidFill>
              <a:ln w="9525">
                <a:solidFill>
                  <a:schemeClr val="tx1"/>
                </a:solidFill>
                <a:round/>
                <a:headEnd/>
                <a:tailEnd/>
              </a:ln>
              <a:effectLst/>
            </p:spPr>
            <p:txBody>
              <a:bodyPr rot="10800000" vert="eaVert" wrap="none" lIns="123096" tIns="61552" rIns="123096" bIns="61552" anchor="ctr"/>
              <a:lstStyle/>
              <a:p>
                <a:pPr algn="ctr" eaLnBrk="0" fontAlgn="base" hangingPunct="0">
                  <a:spcBef>
                    <a:spcPct val="0"/>
                  </a:spcBef>
                  <a:spcAft>
                    <a:spcPct val="0"/>
                  </a:spcAft>
                  <a:defRPr/>
                </a:pPr>
                <a:r>
                  <a:rPr lang="zh-CN" altLang="en-US" sz="1000" b="1" dirty="0">
                    <a:solidFill>
                      <a:schemeClr val="bg1"/>
                    </a:solidFill>
                    <a:latin typeface="微软雅黑" pitchFamily="34" charset="-122"/>
                    <a:ea typeface="微软雅黑" pitchFamily="34" charset="-122"/>
                    <a:cs typeface="Arial" pitchFamily="34" charset="0"/>
                  </a:rPr>
                  <a:t>视频</a:t>
                </a:r>
                <a:endParaRPr lang="en-GB" altLang="zh-CN" sz="1000" b="1" dirty="0">
                  <a:solidFill>
                    <a:schemeClr val="bg1"/>
                  </a:solidFill>
                  <a:latin typeface="微软雅黑" pitchFamily="34" charset="-122"/>
                  <a:ea typeface="微软雅黑" pitchFamily="34" charset="-122"/>
                  <a:cs typeface="Arial" pitchFamily="34" charset="0"/>
                </a:endParaRPr>
              </a:p>
            </p:txBody>
          </p:sp>
          <p:sp>
            <p:nvSpPr>
              <p:cNvPr id="72" name="AutoShape 131"/>
              <p:cNvSpPr>
                <a:spLocks noChangeArrowheads="1"/>
              </p:cNvSpPr>
              <p:nvPr/>
            </p:nvSpPr>
            <p:spPr bwMode="auto">
              <a:xfrm rot="5400000">
                <a:off x="3744969" y="1317772"/>
                <a:ext cx="291748" cy="1035694"/>
              </a:xfrm>
              <a:prstGeom prst="can">
                <a:avLst>
                  <a:gd name="adj" fmla="val 49950"/>
                </a:avLst>
              </a:prstGeom>
              <a:solidFill>
                <a:schemeClr val="bg1">
                  <a:lumMod val="65000"/>
                  <a:alpha val="69000"/>
                </a:schemeClr>
              </a:solidFill>
              <a:ln w="9525">
                <a:solidFill>
                  <a:schemeClr val="tx1"/>
                </a:solidFill>
                <a:round/>
                <a:headEnd/>
                <a:tailEnd/>
              </a:ln>
              <a:effectLst/>
            </p:spPr>
            <p:txBody>
              <a:bodyPr rot="10800000" vert="eaVert" wrap="none" lIns="123096" tIns="61552" rIns="123096" bIns="61552" anchor="ctr"/>
              <a:lstStyle/>
              <a:p>
                <a:pPr algn="ctr" eaLnBrk="0" fontAlgn="base" hangingPunct="0">
                  <a:spcBef>
                    <a:spcPct val="0"/>
                  </a:spcBef>
                  <a:spcAft>
                    <a:spcPct val="0"/>
                  </a:spcAft>
                  <a:defRPr/>
                </a:pPr>
                <a:r>
                  <a:rPr lang="zh-CN" altLang="en-US" sz="1000" b="1" dirty="0">
                    <a:solidFill>
                      <a:schemeClr val="bg1"/>
                    </a:solidFill>
                    <a:latin typeface="微软雅黑" pitchFamily="34" charset="-122"/>
                    <a:ea typeface="微软雅黑" pitchFamily="34" charset="-122"/>
                    <a:cs typeface="Arial" pitchFamily="34" charset="0"/>
                  </a:rPr>
                  <a:t>语音</a:t>
                </a:r>
                <a:endParaRPr lang="en-GB" altLang="zh-CN" sz="1000" b="1" dirty="0">
                  <a:solidFill>
                    <a:schemeClr val="bg1"/>
                  </a:solidFill>
                  <a:latin typeface="微软雅黑" pitchFamily="34" charset="-122"/>
                  <a:ea typeface="微软雅黑" pitchFamily="34" charset="-122"/>
                  <a:cs typeface="Arial" pitchFamily="34" charset="0"/>
                </a:endParaRPr>
              </a:p>
            </p:txBody>
          </p:sp>
          <p:cxnSp>
            <p:nvCxnSpPr>
              <p:cNvPr id="73" name="直接连接符 72"/>
              <p:cNvCxnSpPr/>
              <p:nvPr/>
            </p:nvCxnSpPr>
            <p:spPr bwMode="auto">
              <a:xfrm flipH="1">
                <a:off x="4463498" y="1590675"/>
                <a:ext cx="4362" cy="2018083"/>
              </a:xfrm>
              <a:prstGeom prst="line">
                <a:avLst/>
              </a:prstGeom>
              <a:noFill/>
              <a:ln>
                <a:solidFill>
                  <a:schemeClr val="tx1">
                    <a:lumMod val="50000"/>
                    <a:lumOff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grpSp>
        <p:nvGrpSpPr>
          <p:cNvPr id="65" name="组合 73"/>
          <p:cNvGrpSpPr/>
          <p:nvPr/>
        </p:nvGrpSpPr>
        <p:grpSpPr>
          <a:xfrm>
            <a:off x="3164662" y="955662"/>
            <a:ext cx="1247938" cy="3540138"/>
            <a:chOff x="3231337" y="955662"/>
            <a:chExt cx="1247938" cy="3540138"/>
          </a:xfrm>
        </p:grpSpPr>
        <p:sp>
          <p:nvSpPr>
            <p:cNvPr id="75" name="圆角矩形 74"/>
            <p:cNvSpPr>
              <a:spLocks/>
            </p:cNvSpPr>
            <p:nvPr/>
          </p:nvSpPr>
          <p:spPr bwMode="auto">
            <a:xfrm>
              <a:off x="3285907" y="955662"/>
              <a:ext cx="1106680" cy="399313"/>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ctr" anchorCtr="0" compatLnSpc="1">
              <a:prstTxWarp prst="textNoShape">
                <a:avLst/>
              </a:prstTxWarp>
            </a:bodyPr>
            <a:lstStyle/>
            <a:p>
              <a:pPr algn="ctr" fontAlgn="base">
                <a:spcBef>
                  <a:spcPct val="0"/>
                </a:spcBef>
                <a:spcAft>
                  <a:spcPct val="0"/>
                </a:spcAft>
                <a:defRPr/>
              </a:pPr>
              <a:r>
                <a:rPr lang="zh-CN" altLang="en-US" sz="1100" b="1" kern="0" dirty="0">
                  <a:solidFill>
                    <a:schemeClr val="bg1"/>
                  </a:solidFill>
                  <a:latin typeface="微软雅黑" pitchFamily="34" charset="-122"/>
                  <a:ea typeface="微软雅黑" pitchFamily="34" charset="-122"/>
                </a:rPr>
                <a:t>多用户</a:t>
              </a:r>
              <a:endParaRPr lang="en-US" altLang="zh-CN" sz="1100" b="1" kern="0" dirty="0">
                <a:solidFill>
                  <a:schemeClr val="bg1"/>
                </a:solidFill>
                <a:latin typeface="微软雅黑" pitchFamily="34" charset="-122"/>
                <a:ea typeface="微软雅黑" pitchFamily="34" charset="-122"/>
              </a:endParaRPr>
            </a:p>
            <a:p>
              <a:pPr algn="ctr" fontAlgn="base">
                <a:spcBef>
                  <a:spcPct val="0"/>
                </a:spcBef>
                <a:spcAft>
                  <a:spcPct val="0"/>
                </a:spcAft>
                <a:defRPr/>
              </a:pPr>
              <a:r>
                <a:rPr lang="zh-CN" altLang="en-US" sz="1100" b="1" kern="0" dirty="0">
                  <a:solidFill>
                    <a:schemeClr val="bg1"/>
                  </a:solidFill>
                  <a:latin typeface="微软雅黑" pitchFamily="34" charset="-122"/>
                  <a:ea typeface="微软雅黑" pitchFamily="34" charset="-122"/>
                </a:rPr>
                <a:t>冲突控制</a:t>
              </a:r>
            </a:p>
          </p:txBody>
        </p:sp>
        <p:cxnSp>
          <p:nvCxnSpPr>
            <p:cNvPr id="76" name="直接连接符 75"/>
            <p:cNvCxnSpPr/>
            <p:nvPr/>
          </p:nvCxnSpPr>
          <p:spPr bwMode="auto">
            <a:xfrm flipV="1">
              <a:off x="3231337" y="2322152"/>
              <a:ext cx="1182808" cy="6250"/>
            </a:xfrm>
            <a:prstGeom prst="line">
              <a:avLst/>
            </a:prstGeom>
            <a:noFill/>
            <a:ln w="12700">
              <a:solidFill>
                <a:schemeClr val="bg1">
                  <a:lumMod val="50000"/>
                </a:schemeClr>
              </a:solidFill>
              <a:headEnd type="arrow" w="med" len="med"/>
              <a:tailEnd type="arrow"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7" name="直接连接符 76"/>
            <p:cNvCxnSpPr/>
            <p:nvPr/>
          </p:nvCxnSpPr>
          <p:spPr bwMode="auto">
            <a:xfrm flipH="1">
              <a:off x="3236137" y="2266675"/>
              <a:ext cx="0" cy="360000"/>
            </a:xfrm>
            <a:prstGeom prst="line">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8" name="直接连接符 77"/>
            <p:cNvCxnSpPr/>
            <p:nvPr/>
          </p:nvCxnSpPr>
          <p:spPr bwMode="auto">
            <a:xfrm flipH="1">
              <a:off x="4419737" y="2147029"/>
              <a:ext cx="0" cy="360000"/>
            </a:xfrm>
            <a:prstGeom prst="line">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9" name="直接箭头连接符 78"/>
            <p:cNvCxnSpPr/>
            <p:nvPr/>
          </p:nvCxnSpPr>
          <p:spPr bwMode="auto">
            <a:xfrm flipV="1">
              <a:off x="3406012" y="2333208"/>
              <a:ext cx="321" cy="212998"/>
            </a:xfrm>
            <a:prstGeom prst="straightConnector1">
              <a:avLst/>
            </a:prstGeom>
            <a:noFill/>
            <a:ln w="12700">
              <a:solidFill>
                <a:schemeClr val="bg1">
                  <a:lumMod val="50000"/>
                </a:schemeClr>
              </a:solidFill>
              <a:headEnd w="med" len="sm"/>
              <a:tailEnd type="arrow"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80" name="TextBox 79"/>
            <p:cNvSpPr txBox="1"/>
            <p:nvPr/>
          </p:nvSpPr>
          <p:spPr>
            <a:xfrm>
              <a:off x="3343015" y="2021211"/>
              <a:ext cx="1033463" cy="246221"/>
            </a:xfrm>
            <a:prstGeom prst="rect">
              <a:avLst/>
            </a:prstGeom>
            <a:noFill/>
          </p:spPr>
          <p:txBody>
            <a:bodyPr wrap="square" rtlCol="0">
              <a:spAutoFit/>
            </a:bodyPr>
            <a:lstStyle/>
            <a:p>
              <a:pPr algn="ctr" fontAlgn="base">
                <a:spcBef>
                  <a:spcPct val="0"/>
                </a:spcBef>
                <a:spcAft>
                  <a:spcPct val="0"/>
                </a:spcAft>
              </a:pPr>
              <a:r>
                <a:rPr lang="zh-CN" altLang="en-US" sz="1000" dirty="0">
                  <a:solidFill>
                    <a:schemeClr val="bg1"/>
                  </a:solidFill>
                  <a:latin typeface="微软雅黑" pitchFamily="34" charset="-122"/>
                  <a:ea typeface="微软雅黑" pitchFamily="34" charset="-122"/>
                </a:rPr>
                <a:t>最佳竞争窗口</a:t>
              </a:r>
            </a:p>
          </p:txBody>
        </p:sp>
        <p:cxnSp>
          <p:nvCxnSpPr>
            <p:cNvPr id="81" name="直接连接符 80"/>
            <p:cNvCxnSpPr/>
            <p:nvPr/>
          </p:nvCxnSpPr>
          <p:spPr bwMode="auto">
            <a:xfrm>
              <a:off x="3570321" y="2696223"/>
              <a:ext cx="90488" cy="0"/>
            </a:xfrm>
            <a:prstGeom prst="line">
              <a:avLst/>
            </a:prstGeom>
            <a:noFill/>
            <a:ln w="12700">
              <a:solidFill>
                <a:schemeClr val="bg1">
                  <a:lumMod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2" name="直接箭头连接符 81"/>
            <p:cNvCxnSpPr/>
            <p:nvPr/>
          </p:nvCxnSpPr>
          <p:spPr bwMode="auto">
            <a:xfrm flipV="1">
              <a:off x="3801952" y="2335590"/>
              <a:ext cx="321" cy="212998"/>
            </a:xfrm>
            <a:prstGeom prst="straightConnector1">
              <a:avLst/>
            </a:prstGeom>
            <a:noFill/>
            <a:ln w="12700">
              <a:solidFill>
                <a:schemeClr val="bg1">
                  <a:lumMod val="50000"/>
                </a:schemeClr>
              </a:solidFill>
              <a:headEnd w="med" len="sm"/>
              <a:tailEnd type="arrow"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3" name="直接箭头连接符 82"/>
            <p:cNvCxnSpPr/>
            <p:nvPr/>
          </p:nvCxnSpPr>
          <p:spPr bwMode="auto">
            <a:xfrm flipV="1">
              <a:off x="4201356" y="2326065"/>
              <a:ext cx="321" cy="212998"/>
            </a:xfrm>
            <a:prstGeom prst="straightConnector1">
              <a:avLst/>
            </a:prstGeom>
            <a:noFill/>
            <a:ln w="12700">
              <a:solidFill>
                <a:schemeClr val="bg1">
                  <a:lumMod val="50000"/>
                </a:schemeClr>
              </a:solidFill>
              <a:headEnd w="med" len="sm"/>
              <a:tailEnd type="arrow"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4" name="直接连接符 83"/>
            <p:cNvCxnSpPr/>
            <p:nvPr/>
          </p:nvCxnSpPr>
          <p:spPr bwMode="auto">
            <a:xfrm>
              <a:off x="3977516" y="2700985"/>
              <a:ext cx="90488" cy="0"/>
            </a:xfrm>
            <a:prstGeom prst="line">
              <a:avLst/>
            </a:prstGeom>
            <a:noFill/>
            <a:ln w="12700">
              <a:solidFill>
                <a:schemeClr val="bg1">
                  <a:lumMod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67" name="组合 145"/>
            <p:cNvGrpSpPr/>
            <p:nvPr/>
          </p:nvGrpSpPr>
          <p:grpSpPr>
            <a:xfrm>
              <a:off x="3237590" y="2556970"/>
              <a:ext cx="381000" cy="308666"/>
              <a:chOff x="1528763" y="3069586"/>
              <a:chExt cx="381000" cy="308666"/>
            </a:xfrm>
          </p:grpSpPr>
          <p:sp>
            <p:nvSpPr>
              <p:cNvPr id="94" name="Freeform 30"/>
              <p:cNvSpPr>
                <a:spLocks noEditPoints="1"/>
              </p:cNvSpPr>
              <p:nvPr/>
            </p:nvSpPr>
            <p:spPr bwMode="auto">
              <a:xfrm>
                <a:off x="1570739" y="3069586"/>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95" name="TextBox 94"/>
              <p:cNvSpPr txBox="1"/>
              <p:nvPr/>
            </p:nvSpPr>
            <p:spPr>
              <a:xfrm>
                <a:off x="1528763" y="3101253"/>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STA1</a:t>
                </a:r>
                <a:endParaRPr lang="zh-CN" altLang="en-US" sz="600" b="1" dirty="0">
                  <a:solidFill>
                    <a:schemeClr val="bg1"/>
                  </a:solidFill>
                  <a:latin typeface="微软雅黑" pitchFamily="34" charset="-122"/>
                  <a:ea typeface="微软雅黑" pitchFamily="34" charset="-122"/>
                </a:endParaRPr>
              </a:p>
            </p:txBody>
          </p:sp>
        </p:grpSp>
        <p:grpSp>
          <p:nvGrpSpPr>
            <p:cNvPr id="74" name="组合 148"/>
            <p:cNvGrpSpPr/>
            <p:nvPr/>
          </p:nvGrpSpPr>
          <p:grpSpPr>
            <a:xfrm>
              <a:off x="3634394" y="2556970"/>
              <a:ext cx="381000" cy="308666"/>
              <a:chOff x="1895909" y="3436732"/>
              <a:chExt cx="381000" cy="308666"/>
            </a:xfrm>
          </p:grpSpPr>
          <p:sp>
            <p:nvSpPr>
              <p:cNvPr id="92" name="Freeform 30"/>
              <p:cNvSpPr>
                <a:spLocks noEditPoints="1"/>
              </p:cNvSpPr>
              <p:nvPr/>
            </p:nvSpPr>
            <p:spPr bwMode="auto">
              <a:xfrm>
                <a:off x="1937885" y="3436732"/>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93" name="TextBox 92"/>
              <p:cNvSpPr txBox="1"/>
              <p:nvPr/>
            </p:nvSpPr>
            <p:spPr>
              <a:xfrm>
                <a:off x="1895909" y="3468399"/>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STA4</a:t>
                </a:r>
                <a:endParaRPr lang="zh-CN" altLang="en-US" sz="600" b="1" dirty="0">
                  <a:solidFill>
                    <a:schemeClr val="bg1"/>
                  </a:solidFill>
                  <a:latin typeface="微软雅黑" pitchFamily="34" charset="-122"/>
                  <a:ea typeface="微软雅黑" pitchFamily="34" charset="-122"/>
                </a:endParaRPr>
              </a:p>
            </p:txBody>
          </p:sp>
        </p:grpSp>
        <p:grpSp>
          <p:nvGrpSpPr>
            <p:cNvPr id="85" name="组合 157"/>
            <p:cNvGrpSpPr/>
            <p:nvPr/>
          </p:nvGrpSpPr>
          <p:grpSpPr>
            <a:xfrm>
              <a:off x="4037694" y="2559351"/>
              <a:ext cx="381000" cy="308666"/>
              <a:chOff x="3544600" y="3582206"/>
              <a:chExt cx="381000" cy="308666"/>
            </a:xfrm>
          </p:grpSpPr>
          <p:sp>
            <p:nvSpPr>
              <p:cNvPr id="90" name="Freeform 30"/>
              <p:cNvSpPr>
                <a:spLocks noEditPoints="1"/>
              </p:cNvSpPr>
              <p:nvPr/>
            </p:nvSpPr>
            <p:spPr bwMode="auto">
              <a:xfrm>
                <a:off x="3586576" y="3582206"/>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91" name="TextBox 90"/>
              <p:cNvSpPr txBox="1"/>
              <p:nvPr/>
            </p:nvSpPr>
            <p:spPr>
              <a:xfrm>
                <a:off x="3544600" y="3613873"/>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STA6</a:t>
                </a:r>
                <a:endParaRPr lang="zh-CN" altLang="en-US" sz="600" b="1" dirty="0">
                  <a:solidFill>
                    <a:schemeClr val="bg1"/>
                  </a:solidFill>
                  <a:latin typeface="微软雅黑" pitchFamily="34" charset="-122"/>
                  <a:ea typeface="微软雅黑" pitchFamily="34" charset="-122"/>
                </a:endParaRPr>
              </a:p>
            </p:txBody>
          </p:sp>
        </p:grpSp>
        <p:sp>
          <p:nvSpPr>
            <p:cNvPr id="88" name="TextBox 87"/>
            <p:cNvSpPr txBox="1"/>
            <p:nvPr/>
          </p:nvSpPr>
          <p:spPr>
            <a:xfrm>
              <a:off x="3234473" y="2933440"/>
              <a:ext cx="1210412" cy="246221"/>
            </a:xfrm>
            <a:prstGeom prst="rect">
              <a:avLst/>
            </a:prstGeom>
            <a:noFill/>
          </p:spPr>
          <p:txBody>
            <a:bodyPr wrap="square" rtlCol="0">
              <a:spAutoFit/>
            </a:bodyPr>
            <a:lstStyle/>
            <a:p>
              <a:pPr algn="ctr" fontAlgn="base">
                <a:spcBef>
                  <a:spcPct val="0"/>
                </a:spcBef>
                <a:spcAft>
                  <a:spcPct val="0"/>
                </a:spcAft>
              </a:pPr>
              <a:r>
                <a:rPr lang="zh-CN" altLang="en-US" sz="1000" dirty="0">
                  <a:solidFill>
                    <a:schemeClr val="bg1"/>
                  </a:solidFill>
                  <a:latin typeface="微软雅黑" pitchFamily="34" charset="-122"/>
                  <a:ea typeface="微软雅黑" pitchFamily="34" charset="-122"/>
                </a:rPr>
                <a:t>保持合理窗口间隙</a:t>
              </a:r>
            </a:p>
          </p:txBody>
        </p:sp>
        <p:sp>
          <p:nvSpPr>
            <p:cNvPr id="89" name="圆角矩形 88"/>
            <p:cNvSpPr/>
            <p:nvPr/>
          </p:nvSpPr>
          <p:spPr bwMode="auto">
            <a:xfrm>
              <a:off x="3270523" y="3873450"/>
              <a:ext cx="1208752"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t" anchorCtr="0" compatLnSpc="1">
              <a:prstTxWarp prst="textNoShape">
                <a:avLst/>
              </a:prstTxWarp>
            </a:bodyPr>
            <a:lstStyle/>
            <a:p>
              <a:pPr>
                <a:buFont typeface="Arial" pitchFamily="34" charset="0"/>
                <a:buChar char="•"/>
                <a:defRPr/>
              </a:pPr>
              <a:r>
                <a:rPr lang="zh-CN" altLang="en-US" sz="1000" b="1" kern="0" dirty="0">
                  <a:solidFill>
                    <a:schemeClr val="bg1"/>
                  </a:solidFill>
                  <a:latin typeface="微软雅黑" pitchFamily="34" charset="-122"/>
                  <a:ea typeface="微软雅黑" pitchFamily="34" charset="-122"/>
                </a:rPr>
                <a:t>调整终端竞争窗口，降低冲突</a:t>
              </a:r>
              <a:r>
                <a:rPr lang="en-US" altLang="zh-CN" sz="1000" b="1" kern="0" dirty="0">
                  <a:solidFill>
                    <a:schemeClr val="bg1"/>
                  </a:solidFill>
                  <a:latin typeface="微软雅黑" pitchFamily="34" charset="-122"/>
                  <a:ea typeface="微软雅黑" pitchFamily="34" charset="-122"/>
                </a:rPr>
                <a:t>,</a:t>
              </a:r>
              <a:r>
                <a:rPr lang="zh-CN" altLang="en-US" sz="1000" b="1" kern="0" dirty="0">
                  <a:solidFill>
                    <a:schemeClr val="bg1"/>
                  </a:solidFill>
                  <a:latin typeface="微软雅黑" pitchFamily="34" charset="-122"/>
                  <a:ea typeface="微软雅黑" pitchFamily="34" charset="-122"/>
                </a:rPr>
                <a:t>提升传输效率</a:t>
              </a:r>
              <a:endParaRPr lang="en-US" altLang="zh-CN" sz="1000" b="1" kern="0" dirty="0">
                <a:solidFill>
                  <a:schemeClr val="bg1"/>
                </a:solidFill>
                <a:latin typeface="微软雅黑" pitchFamily="34" charset="-122"/>
                <a:ea typeface="微软雅黑" pitchFamily="34" charset="-122"/>
              </a:endParaRPr>
            </a:p>
          </p:txBody>
        </p:sp>
      </p:grpSp>
      <p:cxnSp>
        <p:nvCxnSpPr>
          <p:cNvPr id="96" name="直接连接符 95"/>
          <p:cNvCxnSpPr/>
          <p:nvPr/>
        </p:nvCxnSpPr>
        <p:spPr bwMode="auto">
          <a:xfrm flipH="1">
            <a:off x="3101423" y="1590676"/>
            <a:ext cx="4362" cy="2018083"/>
          </a:xfrm>
          <a:prstGeom prst="line">
            <a:avLst/>
          </a:prstGeom>
          <a:noFill/>
          <a:ln>
            <a:solidFill>
              <a:schemeClr val="tx1">
                <a:lumMod val="50000"/>
                <a:lumOff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7" name="直接连接符 96"/>
          <p:cNvCxnSpPr/>
          <p:nvPr/>
        </p:nvCxnSpPr>
        <p:spPr bwMode="auto">
          <a:xfrm flipH="1">
            <a:off x="4387298" y="1583056"/>
            <a:ext cx="4362" cy="2018083"/>
          </a:xfrm>
          <a:prstGeom prst="line">
            <a:avLst/>
          </a:prstGeom>
          <a:noFill/>
          <a:ln>
            <a:solidFill>
              <a:schemeClr val="tx1">
                <a:lumMod val="50000"/>
                <a:lumOff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86" name="组合 97"/>
          <p:cNvGrpSpPr/>
          <p:nvPr/>
        </p:nvGrpSpPr>
        <p:grpSpPr>
          <a:xfrm>
            <a:off x="674371" y="955662"/>
            <a:ext cx="1258037" cy="3540138"/>
            <a:chOff x="340995" y="955662"/>
            <a:chExt cx="1258037" cy="3540138"/>
          </a:xfrm>
        </p:grpSpPr>
        <p:sp>
          <p:nvSpPr>
            <p:cNvPr id="99" name="圆角矩形 18"/>
            <p:cNvSpPr>
              <a:spLocks/>
            </p:cNvSpPr>
            <p:nvPr/>
          </p:nvSpPr>
          <p:spPr bwMode="auto">
            <a:xfrm>
              <a:off x="340995" y="955662"/>
              <a:ext cx="1106680" cy="399313"/>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ctr" anchorCtr="0" compatLnSpc="1">
              <a:prstTxWarp prst="textNoShape">
                <a:avLst/>
              </a:prstTxWarp>
            </a:bodyPr>
            <a:lstStyle/>
            <a:p>
              <a:pPr algn="ctr" fontAlgn="base">
                <a:spcBef>
                  <a:spcPct val="0"/>
                </a:spcBef>
                <a:spcAft>
                  <a:spcPct val="0"/>
                </a:spcAft>
                <a:defRPr/>
              </a:pPr>
              <a:r>
                <a:rPr lang="zh-CN" altLang="en-US" sz="1100" b="1" kern="0" dirty="0">
                  <a:solidFill>
                    <a:schemeClr val="bg1"/>
                  </a:solidFill>
                  <a:latin typeface="微软雅黑" pitchFamily="34" charset="-122"/>
                  <a:ea typeface="微软雅黑" pitchFamily="34" charset="-122"/>
                </a:rPr>
                <a:t>低信号终端</a:t>
              </a:r>
              <a:endParaRPr lang="en-US" altLang="zh-CN" sz="1100" b="1" kern="0" dirty="0">
                <a:solidFill>
                  <a:schemeClr val="bg1"/>
                </a:solidFill>
                <a:latin typeface="微软雅黑" pitchFamily="34" charset="-122"/>
                <a:ea typeface="微软雅黑" pitchFamily="34" charset="-122"/>
              </a:endParaRPr>
            </a:p>
            <a:p>
              <a:pPr algn="ctr" fontAlgn="base">
                <a:spcBef>
                  <a:spcPct val="0"/>
                </a:spcBef>
                <a:spcAft>
                  <a:spcPct val="0"/>
                </a:spcAft>
                <a:defRPr/>
              </a:pPr>
              <a:r>
                <a:rPr lang="zh-CN" altLang="en-US" sz="1100" b="1" kern="0" dirty="0">
                  <a:solidFill>
                    <a:schemeClr val="bg1"/>
                  </a:solidFill>
                  <a:latin typeface="微软雅黑" pitchFamily="34" charset="-122"/>
                  <a:ea typeface="微软雅黑" pitchFamily="34" charset="-122"/>
                </a:rPr>
                <a:t>接入控制</a:t>
              </a:r>
            </a:p>
          </p:txBody>
        </p:sp>
        <p:pic>
          <p:nvPicPr>
            <p:cNvPr id="100" name="Picture 22" descr="D:\PPT素材\图片\1图标\图标new_png_133\png133_029.png"/>
            <p:cNvPicPr>
              <a:picLocks noChangeAspect="1" noChangeArrowheads="1"/>
            </p:cNvPicPr>
            <p:nvPr/>
          </p:nvPicPr>
          <p:blipFill>
            <a:blip r:embed="rId2" cstate="screen"/>
            <a:srcRect/>
            <a:stretch>
              <a:fillRect/>
            </a:stretch>
          </p:blipFill>
          <p:spPr bwMode="auto">
            <a:xfrm>
              <a:off x="1199150" y="3344772"/>
              <a:ext cx="219767" cy="219767"/>
            </a:xfrm>
            <a:prstGeom prst="rect">
              <a:avLst/>
            </a:prstGeom>
            <a:noFill/>
          </p:spPr>
        </p:pic>
        <p:pic>
          <p:nvPicPr>
            <p:cNvPr id="101" name="Picture 20" descr="D:\PPT素材\图片\1图标\图标new_png_133\png133_027.png"/>
            <p:cNvPicPr>
              <a:picLocks noChangeAspect="1" noChangeArrowheads="1"/>
            </p:cNvPicPr>
            <p:nvPr/>
          </p:nvPicPr>
          <p:blipFill>
            <a:blip r:embed="rId3" cstate="screen"/>
            <a:srcRect/>
            <a:stretch>
              <a:fillRect/>
            </a:stretch>
          </p:blipFill>
          <p:spPr bwMode="auto">
            <a:xfrm>
              <a:off x="1240757" y="1650867"/>
              <a:ext cx="224765" cy="224765"/>
            </a:xfrm>
            <a:prstGeom prst="rect">
              <a:avLst/>
            </a:prstGeom>
            <a:noFill/>
          </p:spPr>
        </p:pic>
        <p:pic>
          <p:nvPicPr>
            <p:cNvPr id="102" name="Picture 20" descr="D:\PPT素材\图片\1图标\图标new_png_133\png133_027.png"/>
            <p:cNvPicPr>
              <a:picLocks noChangeAspect="1" noChangeArrowheads="1"/>
            </p:cNvPicPr>
            <p:nvPr/>
          </p:nvPicPr>
          <p:blipFill>
            <a:blip r:embed="rId3" cstate="screen"/>
            <a:srcRect/>
            <a:stretch>
              <a:fillRect/>
            </a:stretch>
          </p:blipFill>
          <p:spPr bwMode="auto">
            <a:xfrm>
              <a:off x="1225517" y="2041379"/>
              <a:ext cx="224765" cy="224765"/>
            </a:xfrm>
            <a:prstGeom prst="rect">
              <a:avLst/>
            </a:prstGeom>
            <a:noFill/>
          </p:spPr>
        </p:pic>
        <p:pic>
          <p:nvPicPr>
            <p:cNvPr id="103" name="Picture 20" descr="D:\PPT素材\图片\1图标\图标new_png_133\png133_027.png"/>
            <p:cNvPicPr>
              <a:picLocks noChangeAspect="1" noChangeArrowheads="1"/>
            </p:cNvPicPr>
            <p:nvPr/>
          </p:nvPicPr>
          <p:blipFill>
            <a:blip r:embed="rId3" cstate="screen"/>
            <a:srcRect/>
            <a:stretch>
              <a:fillRect/>
            </a:stretch>
          </p:blipFill>
          <p:spPr bwMode="auto">
            <a:xfrm>
              <a:off x="1210277" y="2471705"/>
              <a:ext cx="224765" cy="224765"/>
            </a:xfrm>
            <a:prstGeom prst="rect">
              <a:avLst/>
            </a:prstGeom>
            <a:noFill/>
          </p:spPr>
        </p:pic>
        <p:cxnSp>
          <p:nvCxnSpPr>
            <p:cNvPr id="104" name="直接连接符 103"/>
            <p:cNvCxnSpPr/>
            <p:nvPr/>
          </p:nvCxnSpPr>
          <p:spPr bwMode="auto">
            <a:xfrm flipV="1">
              <a:off x="476192" y="3037489"/>
              <a:ext cx="1016000" cy="3810"/>
            </a:xfrm>
            <a:prstGeom prst="line">
              <a:avLst/>
            </a:prstGeom>
            <a:noFill/>
            <a:ln w="12700">
              <a:solidFill>
                <a:schemeClr val="bg1">
                  <a:lumMod val="50000"/>
                </a:schemeClr>
              </a:solidFill>
              <a:prstDash val="dash"/>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05" name="直接箭头连接符 104"/>
            <p:cNvCxnSpPr/>
            <p:nvPr/>
          </p:nvCxnSpPr>
          <p:spPr bwMode="auto">
            <a:xfrm flipH="1" flipV="1">
              <a:off x="562711" y="2839053"/>
              <a:ext cx="2568" cy="174222"/>
            </a:xfrm>
            <a:prstGeom prst="straightConnector1">
              <a:avLst/>
            </a:prstGeom>
            <a:noFill/>
            <a:ln w="28575">
              <a:solidFill>
                <a:srgbClr val="00B050"/>
              </a:solidFill>
              <a:prstDash val="solid"/>
              <a:tailEnd type="arrow"/>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06" name="直接箭头连接符 105"/>
            <p:cNvCxnSpPr/>
            <p:nvPr/>
          </p:nvCxnSpPr>
          <p:spPr bwMode="auto">
            <a:xfrm flipH="1">
              <a:off x="560329" y="3070320"/>
              <a:ext cx="2684" cy="164016"/>
            </a:xfrm>
            <a:prstGeom prst="straightConnector1">
              <a:avLst/>
            </a:prstGeom>
            <a:noFill/>
            <a:ln w="28575">
              <a:solidFill>
                <a:srgbClr val="C00000"/>
              </a:solidFill>
              <a:prstDash val="solid"/>
              <a:tailEnd type="arrow"/>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07" name="TextBox 106"/>
            <p:cNvSpPr txBox="1"/>
            <p:nvPr/>
          </p:nvSpPr>
          <p:spPr>
            <a:xfrm>
              <a:off x="579379" y="2805714"/>
              <a:ext cx="964406" cy="200055"/>
            </a:xfrm>
            <a:prstGeom prst="rect">
              <a:avLst/>
            </a:prstGeom>
            <a:noFill/>
          </p:spPr>
          <p:txBody>
            <a:bodyPr wrap="square" rtlCol="0">
              <a:spAutoFit/>
            </a:bodyPr>
            <a:lstStyle/>
            <a:p>
              <a:pPr fontAlgn="base">
                <a:spcBef>
                  <a:spcPct val="0"/>
                </a:spcBef>
                <a:spcAft>
                  <a:spcPct val="0"/>
                </a:spcAft>
              </a:pPr>
              <a:r>
                <a:rPr lang="zh-CN" altLang="en-US" sz="700" dirty="0">
                  <a:solidFill>
                    <a:schemeClr val="bg1"/>
                  </a:solidFill>
                  <a:latin typeface="微软雅黑" pitchFamily="34" charset="-122"/>
                  <a:ea typeface="微软雅黑" pitchFamily="34" charset="-122"/>
                </a:rPr>
                <a:t>高于信号强度门限</a:t>
              </a:r>
            </a:p>
          </p:txBody>
        </p:sp>
        <p:sp>
          <p:nvSpPr>
            <p:cNvPr id="108" name="TextBox 107"/>
            <p:cNvSpPr txBox="1"/>
            <p:nvPr/>
          </p:nvSpPr>
          <p:spPr>
            <a:xfrm>
              <a:off x="576997" y="3058126"/>
              <a:ext cx="1022035" cy="200055"/>
            </a:xfrm>
            <a:prstGeom prst="rect">
              <a:avLst/>
            </a:prstGeom>
            <a:noFill/>
          </p:spPr>
          <p:txBody>
            <a:bodyPr wrap="square" rtlCol="0">
              <a:spAutoFit/>
            </a:bodyPr>
            <a:lstStyle/>
            <a:p>
              <a:pPr fontAlgn="base">
                <a:spcBef>
                  <a:spcPct val="0"/>
                </a:spcBef>
                <a:spcAft>
                  <a:spcPct val="0"/>
                </a:spcAft>
              </a:pPr>
              <a:r>
                <a:rPr lang="zh-CN" altLang="en-US" sz="700" dirty="0">
                  <a:solidFill>
                    <a:schemeClr val="bg1"/>
                  </a:solidFill>
                  <a:latin typeface="微软雅黑" pitchFamily="34" charset="-122"/>
                  <a:ea typeface="微软雅黑" pitchFamily="34" charset="-122"/>
                </a:rPr>
                <a:t>低于信号强度门限</a:t>
              </a:r>
            </a:p>
          </p:txBody>
        </p:sp>
        <p:grpSp>
          <p:nvGrpSpPr>
            <p:cNvPr id="87" name="组合 137"/>
            <p:cNvGrpSpPr/>
            <p:nvPr/>
          </p:nvGrpSpPr>
          <p:grpSpPr>
            <a:xfrm>
              <a:off x="482915" y="1607928"/>
              <a:ext cx="381000" cy="308666"/>
              <a:chOff x="1528763" y="3069586"/>
              <a:chExt cx="381000" cy="308666"/>
            </a:xfrm>
          </p:grpSpPr>
          <p:sp>
            <p:nvSpPr>
              <p:cNvPr id="130" name="Freeform 30"/>
              <p:cNvSpPr>
                <a:spLocks noEditPoints="1"/>
              </p:cNvSpPr>
              <p:nvPr/>
            </p:nvSpPr>
            <p:spPr bwMode="auto">
              <a:xfrm>
                <a:off x="1570739" y="3069586"/>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31" name="TextBox 130"/>
              <p:cNvSpPr txBox="1"/>
              <p:nvPr/>
            </p:nvSpPr>
            <p:spPr>
              <a:xfrm>
                <a:off x="1528763" y="3101253"/>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STA1</a:t>
                </a:r>
                <a:endParaRPr lang="zh-CN" altLang="en-US" sz="600" b="1" dirty="0">
                  <a:solidFill>
                    <a:schemeClr val="bg1"/>
                  </a:solidFill>
                  <a:latin typeface="微软雅黑" pitchFamily="34" charset="-122"/>
                  <a:ea typeface="微软雅黑" pitchFamily="34" charset="-122"/>
                </a:endParaRPr>
              </a:p>
            </p:txBody>
          </p:sp>
        </p:grpSp>
        <p:grpSp>
          <p:nvGrpSpPr>
            <p:cNvPr id="98" name="组合 138"/>
            <p:cNvGrpSpPr/>
            <p:nvPr/>
          </p:nvGrpSpPr>
          <p:grpSpPr>
            <a:xfrm>
              <a:off x="850061" y="1607928"/>
              <a:ext cx="381000" cy="308666"/>
              <a:chOff x="1999818" y="3083441"/>
              <a:chExt cx="381000" cy="308666"/>
            </a:xfrm>
          </p:grpSpPr>
          <p:sp>
            <p:nvSpPr>
              <p:cNvPr id="128" name="Freeform 30"/>
              <p:cNvSpPr>
                <a:spLocks noEditPoints="1"/>
              </p:cNvSpPr>
              <p:nvPr/>
            </p:nvSpPr>
            <p:spPr bwMode="auto">
              <a:xfrm>
                <a:off x="2041794" y="3083441"/>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29" name="TextBox 128"/>
              <p:cNvSpPr txBox="1"/>
              <p:nvPr/>
            </p:nvSpPr>
            <p:spPr>
              <a:xfrm>
                <a:off x="1999818" y="3115108"/>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STA2</a:t>
                </a:r>
                <a:endParaRPr lang="zh-CN" altLang="en-US" sz="600" b="1" dirty="0">
                  <a:solidFill>
                    <a:schemeClr val="bg1"/>
                  </a:solidFill>
                  <a:latin typeface="微软雅黑" pitchFamily="34" charset="-122"/>
                  <a:ea typeface="微软雅黑" pitchFamily="34" charset="-122"/>
                </a:endParaRPr>
              </a:p>
            </p:txBody>
          </p:sp>
        </p:grpSp>
        <p:grpSp>
          <p:nvGrpSpPr>
            <p:cNvPr id="109" name="组合 139"/>
            <p:cNvGrpSpPr/>
            <p:nvPr/>
          </p:nvGrpSpPr>
          <p:grpSpPr>
            <a:xfrm>
              <a:off x="482915" y="2037419"/>
              <a:ext cx="381000" cy="308666"/>
              <a:chOff x="1480272" y="3457514"/>
              <a:chExt cx="381000" cy="308666"/>
            </a:xfrm>
          </p:grpSpPr>
          <p:sp>
            <p:nvSpPr>
              <p:cNvPr id="126" name="Freeform 30"/>
              <p:cNvSpPr>
                <a:spLocks noEditPoints="1"/>
              </p:cNvSpPr>
              <p:nvPr/>
            </p:nvSpPr>
            <p:spPr bwMode="auto">
              <a:xfrm>
                <a:off x="1522248" y="3457514"/>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27" name="TextBox 126"/>
              <p:cNvSpPr txBox="1"/>
              <p:nvPr/>
            </p:nvSpPr>
            <p:spPr>
              <a:xfrm>
                <a:off x="1480272" y="3489181"/>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STA3</a:t>
                </a:r>
                <a:endParaRPr lang="zh-CN" altLang="en-US" sz="600" b="1" dirty="0">
                  <a:solidFill>
                    <a:schemeClr val="bg1"/>
                  </a:solidFill>
                  <a:latin typeface="微软雅黑" pitchFamily="34" charset="-122"/>
                  <a:ea typeface="微软雅黑" pitchFamily="34" charset="-122"/>
                </a:endParaRPr>
              </a:p>
            </p:txBody>
          </p:sp>
        </p:grpSp>
        <p:grpSp>
          <p:nvGrpSpPr>
            <p:cNvPr id="110" name="组合 140"/>
            <p:cNvGrpSpPr/>
            <p:nvPr/>
          </p:nvGrpSpPr>
          <p:grpSpPr>
            <a:xfrm>
              <a:off x="850061" y="2037419"/>
              <a:ext cx="381000" cy="308666"/>
              <a:chOff x="1895909" y="3436732"/>
              <a:chExt cx="381000" cy="308666"/>
            </a:xfrm>
          </p:grpSpPr>
          <p:sp>
            <p:nvSpPr>
              <p:cNvPr id="124" name="Freeform 30"/>
              <p:cNvSpPr>
                <a:spLocks noEditPoints="1"/>
              </p:cNvSpPr>
              <p:nvPr/>
            </p:nvSpPr>
            <p:spPr bwMode="auto">
              <a:xfrm>
                <a:off x="1937885" y="3436732"/>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25" name="TextBox 124"/>
              <p:cNvSpPr txBox="1"/>
              <p:nvPr/>
            </p:nvSpPr>
            <p:spPr>
              <a:xfrm>
                <a:off x="1895909" y="3468399"/>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STA4</a:t>
                </a:r>
                <a:endParaRPr lang="zh-CN" altLang="en-US" sz="600" b="1" dirty="0">
                  <a:solidFill>
                    <a:schemeClr val="bg1"/>
                  </a:solidFill>
                  <a:latin typeface="微软雅黑" pitchFamily="34" charset="-122"/>
                  <a:ea typeface="微软雅黑" pitchFamily="34" charset="-122"/>
                </a:endParaRPr>
              </a:p>
            </p:txBody>
          </p:sp>
        </p:grpSp>
        <p:grpSp>
          <p:nvGrpSpPr>
            <p:cNvPr id="111" name="组合 141"/>
            <p:cNvGrpSpPr/>
            <p:nvPr/>
          </p:nvGrpSpPr>
          <p:grpSpPr>
            <a:xfrm>
              <a:off x="482915" y="2439202"/>
              <a:ext cx="381000" cy="308666"/>
              <a:chOff x="2304618" y="3450587"/>
              <a:chExt cx="381000" cy="308666"/>
            </a:xfrm>
          </p:grpSpPr>
          <p:sp>
            <p:nvSpPr>
              <p:cNvPr id="122" name="Freeform 30"/>
              <p:cNvSpPr>
                <a:spLocks noEditPoints="1"/>
              </p:cNvSpPr>
              <p:nvPr/>
            </p:nvSpPr>
            <p:spPr bwMode="auto">
              <a:xfrm>
                <a:off x="2346594" y="3450587"/>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23" name="TextBox 122"/>
              <p:cNvSpPr txBox="1"/>
              <p:nvPr/>
            </p:nvSpPr>
            <p:spPr>
              <a:xfrm>
                <a:off x="2304618" y="3482254"/>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STA5</a:t>
                </a:r>
                <a:endParaRPr lang="zh-CN" altLang="en-US" sz="600" b="1" dirty="0">
                  <a:solidFill>
                    <a:schemeClr val="bg1"/>
                  </a:solidFill>
                  <a:latin typeface="微软雅黑" pitchFamily="34" charset="-122"/>
                  <a:ea typeface="微软雅黑" pitchFamily="34" charset="-122"/>
                </a:endParaRPr>
              </a:p>
            </p:txBody>
          </p:sp>
        </p:grpSp>
        <p:grpSp>
          <p:nvGrpSpPr>
            <p:cNvPr id="112" name="组合 143"/>
            <p:cNvGrpSpPr/>
            <p:nvPr/>
          </p:nvGrpSpPr>
          <p:grpSpPr>
            <a:xfrm>
              <a:off x="850061" y="2439202"/>
              <a:ext cx="381000" cy="308666"/>
              <a:chOff x="3544600" y="3582206"/>
              <a:chExt cx="381000" cy="308666"/>
            </a:xfrm>
          </p:grpSpPr>
          <p:sp>
            <p:nvSpPr>
              <p:cNvPr id="120" name="Freeform 30"/>
              <p:cNvSpPr>
                <a:spLocks noEditPoints="1"/>
              </p:cNvSpPr>
              <p:nvPr/>
            </p:nvSpPr>
            <p:spPr bwMode="auto">
              <a:xfrm>
                <a:off x="3586576" y="3582206"/>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21" name="TextBox 120"/>
              <p:cNvSpPr txBox="1"/>
              <p:nvPr/>
            </p:nvSpPr>
            <p:spPr>
              <a:xfrm>
                <a:off x="3544600" y="3613873"/>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STA6</a:t>
                </a:r>
                <a:endParaRPr lang="zh-CN" altLang="en-US" sz="600" b="1" dirty="0">
                  <a:solidFill>
                    <a:schemeClr val="bg1"/>
                  </a:solidFill>
                  <a:latin typeface="微软雅黑" pitchFamily="34" charset="-122"/>
                  <a:ea typeface="微软雅黑" pitchFamily="34" charset="-122"/>
                </a:endParaRPr>
              </a:p>
            </p:txBody>
          </p:sp>
        </p:grpSp>
        <p:grpSp>
          <p:nvGrpSpPr>
            <p:cNvPr id="113" name="组合 144"/>
            <p:cNvGrpSpPr/>
            <p:nvPr/>
          </p:nvGrpSpPr>
          <p:grpSpPr>
            <a:xfrm>
              <a:off x="697663" y="3284329"/>
              <a:ext cx="381000" cy="308666"/>
              <a:chOff x="2082946" y="2723224"/>
              <a:chExt cx="381000" cy="308666"/>
            </a:xfrm>
          </p:grpSpPr>
          <p:sp>
            <p:nvSpPr>
              <p:cNvPr id="118" name="Freeform 30"/>
              <p:cNvSpPr>
                <a:spLocks noEditPoints="1"/>
              </p:cNvSpPr>
              <p:nvPr/>
            </p:nvSpPr>
            <p:spPr bwMode="auto">
              <a:xfrm>
                <a:off x="2124922" y="2723224"/>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19" name="TextBox 118"/>
              <p:cNvSpPr txBox="1"/>
              <p:nvPr/>
            </p:nvSpPr>
            <p:spPr>
              <a:xfrm>
                <a:off x="2082946" y="2754891"/>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STA7</a:t>
                </a:r>
                <a:endParaRPr lang="zh-CN" altLang="en-US" sz="600" b="1" dirty="0">
                  <a:solidFill>
                    <a:schemeClr val="bg1"/>
                  </a:solidFill>
                  <a:latin typeface="微软雅黑" pitchFamily="34" charset="-122"/>
                  <a:ea typeface="微软雅黑" pitchFamily="34" charset="-122"/>
                </a:endParaRPr>
              </a:p>
            </p:txBody>
          </p:sp>
        </p:grpSp>
        <p:sp>
          <p:nvSpPr>
            <p:cNvPr id="116" name="圆角矩形 115"/>
            <p:cNvSpPr/>
            <p:nvPr/>
          </p:nvSpPr>
          <p:spPr bwMode="auto">
            <a:xfrm>
              <a:off x="340995" y="3873450"/>
              <a:ext cx="1125899"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t" anchorCtr="0" compatLnSpc="1">
              <a:prstTxWarp prst="textNoShape">
                <a:avLst/>
              </a:prstTxWarp>
            </a:bodyPr>
            <a:lstStyle/>
            <a:p>
              <a:pPr>
                <a:buFont typeface="Arial" pitchFamily="34" charset="0"/>
                <a:buChar char="•"/>
                <a:defRPr/>
              </a:pPr>
              <a:r>
                <a:rPr lang="zh-CN" altLang="en-US" sz="1000" b="1" kern="0" dirty="0">
                  <a:solidFill>
                    <a:schemeClr val="bg1"/>
                  </a:solidFill>
                  <a:latin typeface="微软雅黑" pitchFamily="34" charset="-122"/>
                  <a:ea typeface="微软雅黑" pitchFamily="34" charset="-122"/>
                </a:rPr>
                <a:t>限制低速终端接入，提升空口效率</a:t>
              </a:r>
              <a:endParaRPr lang="en-US" altLang="zh-CN" sz="1000" b="1" kern="0" dirty="0">
                <a:solidFill>
                  <a:schemeClr val="bg1"/>
                </a:solidFill>
                <a:latin typeface="微软雅黑" pitchFamily="34" charset="-122"/>
                <a:ea typeface="微软雅黑" pitchFamily="34" charset="-122"/>
              </a:endParaRPr>
            </a:p>
          </p:txBody>
        </p:sp>
        <p:sp>
          <p:nvSpPr>
            <p:cNvPr id="117" name="TextBox 116"/>
            <p:cNvSpPr txBox="1"/>
            <p:nvPr/>
          </p:nvSpPr>
          <p:spPr>
            <a:xfrm>
              <a:off x="548423" y="3543901"/>
              <a:ext cx="964406" cy="230832"/>
            </a:xfrm>
            <a:prstGeom prst="rect">
              <a:avLst/>
            </a:prstGeom>
            <a:noFill/>
          </p:spPr>
          <p:txBody>
            <a:bodyPr wrap="square" rtlCol="0">
              <a:spAutoFit/>
            </a:bodyPr>
            <a:lstStyle/>
            <a:p>
              <a:pPr fontAlgn="base">
                <a:spcBef>
                  <a:spcPct val="0"/>
                </a:spcBef>
                <a:spcAft>
                  <a:spcPct val="0"/>
                </a:spcAft>
              </a:pPr>
              <a:r>
                <a:rPr lang="zh-CN" altLang="en-US" sz="900" dirty="0">
                  <a:solidFill>
                    <a:schemeClr val="bg1"/>
                  </a:solidFill>
                  <a:latin typeface="微软雅黑" pitchFamily="34" charset="-122"/>
                  <a:ea typeface="微软雅黑" pitchFamily="34" charset="-122"/>
                </a:rPr>
                <a:t>不允许接入</a:t>
              </a:r>
            </a:p>
          </p:txBody>
        </p:sp>
      </p:grpSp>
      <p:grpSp>
        <p:nvGrpSpPr>
          <p:cNvPr id="114" name="组合 131"/>
          <p:cNvGrpSpPr/>
          <p:nvPr/>
        </p:nvGrpSpPr>
        <p:grpSpPr>
          <a:xfrm>
            <a:off x="1920354" y="955662"/>
            <a:ext cx="1190594" cy="3540138"/>
            <a:chOff x="1815578" y="955662"/>
            <a:chExt cx="1190594" cy="3540138"/>
          </a:xfrm>
        </p:grpSpPr>
        <p:sp>
          <p:nvSpPr>
            <p:cNvPr id="133" name="圆角矩形 132"/>
            <p:cNvSpPr>
              <a:spLocks/>
            </p:cNvSpPr>
            <p:nvPr/>
          </p:nvSpPr>
          <p:spPr bwMode="auto">
            <a:xfrm>
              <a:off x="1838107" y="955662"/>
              <a:ext cx="1106680" cy="399313"/>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ctr" anchorCtr="0" compatLnSpc="1">
              <a:prstTxWarp prst="textNoShape">
                <a:avLst/>
              </a:prstTxWarp>
            </a:bodyPr>
            <a:lstStyle/>
            <a:p>
              <a:pPr algn="ctr" fontAlgn="base">
                <a:spcBef>
                  <a:spcPct val="0"/>
                </a:spcBef>
                <a:spcAft>
                  <a:spcPct val="0"/>
                </a:spcAft>
                <a:defRPr/>
              </a:pPr>
              <a:r>
                <a:rPr lang="zh-CN" altLang="en-US" sz="1100" b="1" kern="0" dirty="0">
                  <a:solidFill>
                    <a:schemeClr val="bg1"/>
                  </a:solidFill>
                  <a:latin typeface="微软雅黑" pitchFamily="34" charset="-122"/>
                  <a:ea typeface="微软雅黑" pitchFamily="34" charset="-122"/>
                </a:rPr>
                <a:t>低信号终端</a:t>
              </a:r>
              <a:endParaRPr lang="en-US" altLang="zh-CN" sz="1100" b="1" kern="0" dirty="0">
                <a:solidFill>
                  <a:schemeClr val="bg1"/>
                </a:solidFill>
                <a:latin typeface="微软雅黑" pitchFamily="34" charset="-122"/>
                <a:ea typeface="微软雅黑" pitchFamily="34" charset="-122"/>
              </a:endParaRPr>
            </a:p>
            <a:p>
              <a:pPr algn="ctr" fontAlgn="base">
                <a:spcBef>
                  <a:spcPct val="0"/>
                </a:spcBef>
                <a:spcAft>
                  <a:spcPct val="0"/>
                </a:spcAft>
                <a:defRPr/>
              </a:pPr>
              <a:r>
                <a:rPr lang="zh-CN" altLang="en-US" sz="1100" b="1" kern="0" dirty="0">
                  <a:solidFill>
                    <a:schemeClr val="bg1"/>
                  </a:solidFill>
                  <a:latin typeface="微软雅黑" pitchFamily="34" charset="-122"/>
                  <a:ea typeface="微软雅黑" pitchFamily="34" charset="-122"/>
                </a:rPr>
                <a:t>下线控制</a:t>
              </a:r>
            </a:p>
          </p:txBody>
        </p:sp>
        <p:grpSp>
          <p:nvGrpSpPr>
            <p:cNvPr id="115" name="组合 211"/>
            <p:cNvGrpSpPr/>
            <p:nvPr/>
          </p:nvGrpSpPr>
          <p:grpSpPr>
            <a:xfrm>
              <a:off x="1918418" y="1718769"/>
              <a:ext cx="381000" cy="308666"/>
              <a:chOff x="1528763" y="3069586"/>
              <a:chExt cx="381000" cy="308666"/>
            </a:xfrm>
          </p:grpSpPr>
          <p:sp>
            <p:nvSpPr>
              <p:cNvPr id="160" name="Freeform 30"/>
              <p:cNvSpPr>
                <a:spLocks noEditPoints="1"/>
              </p:cNvSpPr>
              <p:nvPr/>
            </p:nvSpPr>
            <p:spPr bwMode="auto">
              <a:xfrm>
                <a:off x="1570739" y="3069586"/>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61" name="TextBox 160"/>
              <p:cNvSpPr txBox="1"/>
              <p:nvPr/>
            </p:nvSpPr>
            <p:spPr>
              <a:xfrm>
                <a:off x="1528763" y="3101253"/>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STA1</a:t>
                </a:r>
                <a:endParaRPr lang="zh-CN" altLang="en-US" sz="600" b="1" dirty="0">
                  <a:solidFill>
                    <a:schemeClr val="bg1"/>
                  </a:solidFill>
                  <a:latin typeface="微软雅黑" pitchFamily="34" charset="-122"/>
                  <a:ea typeface="微软雅黑" pitchFamily="34" charset="-122"/>
                </a:endParaRPr>
              </a:p>
            </p:txBody>
          </p:sp>
        </p:grpSp>
        <p:grpSp>
          <p:nvGrpSpPr>
            <p:cNvPr id="132" name="组合 214"/>
            <p:cNvGrpSpPr/>
            <p:nvPr/>
          </p:nvGrpSpPr>
          <p:grpSpPr>
            <a:xfrm>
              <a:off x="2285564" y="1718769"/>
              <a:ext cx="381000" cy="308666"/>
              <a:chOff x="1999818" y="3083441"/>
              <a:chExt cx="381000" cy="308666"/>
            </a:xfrm>
          </p:grpSpPr>
          <p:sp>
            <p:nvSpPr>
              <p:cNvPr id="158" name="Freeform 30"/>
              <p:cNvSpPr>
                <a:spLocks noEditPoints="1"/>
              </p:cNvSpPr>
              <p:nvPr/>
            </p:nvSpPr>
            <p:spPr bwMode="auto">
              <a:xfrm>
                <a:off x="2041794" y="3083441"/>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59" name="TextBox 158"/>
              <p:cNvSpPr txBox="1"/>
              <p:nvPr/>
            </p:nvSpPr>
            <p:spPr>
              <a:xfrm>
                <a:off x="1999818" y="3115108"/>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STA2</a:t>
                </a:r>
                <a:endParaRPr lang="zh-CN" altLang="en-US" sz="600" b="1" dirty="0">
                  <a:solidFill>
                    <a:schemeClr val="bg1"/>
                  </a:solidFill>
                  <a:latin typeface="微软雅黑" pitchFamily="34" charset="-122"/>
                  <a:ea typeface="微软雅黑" pitchFamily="34" charset="-122"/>
                </a:endParaRPr>
              </a:p>
            </p:txBody>
          </p:sp>
        </p:grpSp>
        <p:grpSp>
          <p:nvGrpSpPr>
            <p:cNvPr id="134" name="组合 217"/>
            <p:cNvGrpSpPr/>
            <p:nvPr/>
          </p:nvGrpSpPr>
          <p:grpSpPr>
            <a:xfrm>
              <a:off x="1918418" y="2148260"/>
              <a:ext cx="381000" cy="308666"/>
              <a:chOff x="1480272" y="3457514"/>
              <a:chExt cx="381000" cy="308666"/>
            </a:xfrm>
          </p:grpSpPr>
          <p:sp>
            <p:nvSpPr>
              <p:cNvPr id="156" name="Freeform 30"/>
              <p:cNvSpPr>
                <a:spLocks noEditPoints="1"/>
              </p:cNvSpPr>
              <p:nvPr/>
            </p:nvSpPr>
            <p:spPr bwMode="auto">
              <a:xfrm>
                <a:off x="1522248" y="3457514"/>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57" name="TextBox 156"/>
              <p:cNvSpPr txBox="1"/>
              <p:nvPr/>
            </p:nvSpPr>
            <p:spPr>
              <a:xfrm>
                <a:off x="1480272" y="3489181"/>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STA3</a:t>
                </a:r>
                <a:endParaRPr lang="zh-CN" altLang="en-US" sz="600" b="1" dirty="0">
                  <a:solidFill>
                    <a:schemeClr val="bg1"/>
                  </a:solidFill>
                  <a:latin typeface="微软雅黑" pitchFamily="34" charset="-122"/>
                  <a:ea typeface="微软雅黑" pitchFamily="34" charset="-122"/>
                </a:endParaRPr>
              </a:p>
            </p:txBody>
          </p:sp>
        </p:grpSp>
        <p:grpSp>
          <p:nvGrpSpPr>
            <p:cNvPr id="135" name="组合 220"/>
            <p:cNvGrpSpPr/>
            <p:nvPr/>
          </p:nvGrpSpPr>
          <p:grpSpPr>
            <a:xfrm>
              <a:off x="2285564" y="2148260"/>
              <a:ext cx="381000" cy="308666"/>
              <a:chOff x="1895909" y="3436732"/>
              <a:chExt cx="381000" cy="308666"/>
            </a:xfrm>
          </p:grpSpPr>
          <p:sp>
            <p:nvSpPr>
              <p:cNvPr id="154" name="Freeform 30"/>
              <p:cNvSpPr>
                <a:spLocks noEditPoints="1"/>
              </p:cNvSpPr>
              <p:nvPr/>
            </p:nvSpPr>
            <p:spPr bwMode="auto">
              <a:xfrm>
                <a:off x="1937885" y="3436732"/>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55" name="TextBox 154"/>
              <p:cNvSpPr txBox="1"/>
              <p:nvPr/>
            </p:nvSpPr>
            <p:spPr>
              <a:xfrm>
                <a:off x="1895909" y="3468399"/>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STA4</a:t>
                </a:r>
                <a:endParaRPr lang="zh-CN" altLang="en-US" sz="600" b="1" dirty="0">
                  <a:solidFill>
                    <a:schemeClr val="bg1"/>
                  </a:solidFill>
                  <a:latin typeface="微软雅黑" pitchFamily="34" charset="-122"/>
                  <a:ea typeface="微软雅黑" pitchFamily="34" charset="-122"/>
                </a:endParaRPr>
              </a:p>
            </p:txBody>
          </p:sp>
        </p:grpSp>
        <p:grpSp>
          <p:nvGrpSpPr>
            <p:cNvPr id="136" name="组合 223"/>
            <p:cNvGrpSpPr/>
            <p:nvPr/>
          </p:nvGrpSpPr>
          <p:grpSpPr>
            <a:xfrm>
              <a:off x="1953054" y="3083442"/>
              <a:ext cx="381000" cy="308666"/>
              <a:chOff x="2304618" y="3450587"/>
              <a:chExt cx="381000" cy="308666"/>
            </a:xfrm>
          </p:grpSpPr>
          <p:sp>
            <p:nvSpPr>
              <p:cNvPr id="152" name="Freeform 30"/>
              <p:cNvSpPr>
                <a:spLocks noEditPoints="1"/>
              </p:cNvSpPr>
              <p:nvPr/>
            </p:nvSpPr>
            <p:spPr bwMode="auto">
              <a:xfrm>
                <a:off x="2346594" y="3450587"/>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53" name="TextBox 152"/>
              <p:cNvSpPr txBox="1"/>
              <p:nvPr/>
            </p:nvSpPr>
            <p:spPr>
              <a:xfrm>
                <a:off x="2304618" y="3482254"/>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STA5</a:t>
                </a:r>
                <a:endParaRPr lang="zh-CN" altLang="en-US" sz="600" b="1" dirty="0">
                  <a:solidFill>
                    <a:schemeClr val="bg1"/>
                  </a:solidFill>
                  <a:latin typeface="微软雅黑" pitchFamily="34" charset="-122"/>
                  <a:ea typeface="微软雅黑" pitchFamily="34" charset="-122"/>
                </a:endParaRPr>
              </a:p>
            </p:txBody>
          </p:sp>
        </p:grpSp>
        <p:grpSp>
          <p:nvGrpSpPr>
            <p:cNvPr id="137" name="组合 226"/>
            <p:cNvGrpSpPr/>
            <p:nvPr/>
          </p:nvGrpSpPr>
          <p:grpSpPr>
            <a:xfrm>
              <a:off x="2320200" y="3083442"/>
              <a:ext cx="381000" cy="308666"/>
              <a:chOff x="3544600" y="3582206"/>
              <a:chExt cx="381000" cy="308666"/>
            </a:xfrm>
          </p:grpSpPr>
          <p:sp>
            <p:nvSpPr>
              <p:cNvPr id="150" name="Freeform 30"/>
              <p:cNvSpPr>
                <a:spLocks noEditPoints="1"/>
              </p:cNvSpPr>
              <p:nvPr/>
            </p:nvSpPr>
            <p:spPr bwMode="auto">
              <a:xfrm>
                <a:off x="3586576" y="3582206"/>
                <a:ext cx="278843" cy="297069"/>
              </a:xfrm>
              <a:custGeom>
                <a:avLst/>
                <a:gdLst/>
                <a:ahLst/>
                <a:cxnLst>
                  <a:cxn ang="0">
                    <a:pos x="360" y="13"/>
                  </a:cxn>
                  <a:cxn ang="0">
                    <a:pos x="329" y="0"/>
                  </a:cxn>
                  <a:cxn ang="0">
                    <a:pos x="44" y="0"/>
                  </a:cxn>
                  <a:cxn ang="0">
                    <a:pos x="13" y="13"/>
                  </a:cxn>
                  <a:cxn ang="0">
                    <a:pos x="5" y="26"/>
                  </a:cxn>
                  <a:cxn ang="0">
                    <a:pos x="0" y="268"/>
                  </a:cxn>
                  <a:cxn ang="0">
                    <a:pos x="5" y="285"/>
                  </a:cxn>
                  <a:cxn ang="0">
                    <a:pos x="13" y="298"/>
                  </a:cxn>
                  <a:cxn ang="0">
                    <a:pos x="44" y="307"/>
                  </a:cxn>
                  <a:cxn ang="0">
                    <a:pos x="329" y="307"/>
                  </a:cxn>
                  <a:cxn ang="0">
                    <a:pos x="360" y="298"/>
                  </a:cxn>
                  <a:cxn ang="0">
                    <a:pos x="368" y="285"/>
                  </a:cxn>
                  <a:cxn ang="0">
                    <a:pos x="372" y="43"/>
                  </a:cxn>
                  <a:cxn ang="0">
                    <a:pos x="368" y="26"/>
                  </a:cxn>
                  <a:cxn ang="0">
                    <a:pos x="360" y="13"/>
                  </a:cxn>
                  <a:cxn ang="0">
                    <a:pos x="351" y="268"/>
                  </a:cxn>
                  <a:cxn ang="0">
                    <a:pos x="347" y="281"/>
                  </a:cxn>
                  <a:cxn ang="0">
                    <a:pos x="338" y="285"/>
                  </a:cxn>
                  <a:cxn ang="0">
                    <a:pos x="44" y="290"/>
                  </a:cxn>
                  <a:cxn ang="0">
                    <a:pos x="35" y="285"/>
                  </a:cxn>
                  <a:cxn ang="0">
                    <a:pos x="26" y="281"/>
                  </a:cxn>
                  <a:cxn ang="0">
                    <a:pos x="22" y="268"/>
                  </a:cxn>
                  <a:cxn ang="0">
                    <a:pos x="22" y="43"/>
                  </a:cxn>
                  <a:cxn ang="0">
                    <a:pos x="26" y="26"/>
                  </a:cxn>
                  <a:cxn ang="0">
                    <a:pos x="35" y="21"/>
                  </a:cxn>
                  <a:cxn ang="0">
                    <a:pos x="329" y="21"/>
                  </a:cxn>
                  <a:cxn ang="0">
                    <a:pos x="338" y="21"/>
                  </a:cxn>
                  <a:cxn ang="0">
                    <a:pos x="347" y="26"/>
                  </a:cxn>
                  <a:cxn ang="0">
                    <a:pos x="351" y="43"/>
                  </a:cxn>
                  <a:cxn ang="0">
                    <a:pos x="360" y="316"/>
                  </a:cxn>
                  <a:cxn ang="0">
                    <a:pos x="13" y="316"/>
                  </a:cxn>
                  <a:cxn ang="0">
                    <a:pos x="9" y="316"/>
                  </a:cxn>
                  <a:cxn ang="0">
                    <a:pos x="5" y="398"/>
                  </a:cxn>
                  <a:cxn ang="0">
                    <a:pos x="9" y="402"/>
                  </a:cxn>
                  <a:cxn ang="0">
                    <a:pos x="13" y="407"/>
                  </a:cxn>
                  <a:cxn ang="0">
                    <a:pos x="360" y="407"/>
                  </a:cxn>
                  <a:cxn ang="0">
                    <a:pos x="364" y="402"/>
                  </a:cxn>
                  <a:cxn ang="0">
                    <a:pos x="368" y="324"/>
                  </a:cxn>
                  <a:cxn ang="0">
                    <a:pos x="364" y="316"/>
                  </a:cxn>
                  <a:cxn ang="0">
                    <a:pos x="360" y="316"/>
                  </a:cxn>
                  <a:cxn ang="0">
                    <a:pos x="347" y="385"/>
                  </a:cxn>
                  <a:cxn ang="0">
                    <a:pos x="26" y="337"/>
                  </a:cxn>
                  <a:cxn ang="0">
                    <a:pos x="347" y="385"/>
                  </a:cxn>
                  <a:cxn ang="0">
                    <a:pos x="204" y="376"/>
                  </a:cxn>
                  <a:cxn ang="0">
                    <a:pos x="212" y="376"/>
                  </a:cxn>
                  <a:cxn ang="0">
                    <a:pos x="217" y="368"/>
                  </a:cxn>
                  <a:cxn ang="0">
                    <a:pos x="217" y="355"/>
                  </a:cxn>
                  <a:cxn ang="0">
                    <a:pos x="212" y="350"/>
                  </a:cxn>
                  <a:cxn ang="0">
                    <a:pos x="44" y="346"/>
                  </a:cxn>
                  <a:cxn ang="0">
                    <a:pos x="35" y="350"/>
                  </a:cxn>
                  <a:cxn ang="0">
                    <a:pos x="35" y="355"/>
                  </a:cxn>
                  <a:cxn ang="0">
                    <a:pos x="35" y="368"/>
                  </a:cxn>
                  <a:cxn ang="0">
                    <a:pos x="35" y="376"/>
                  </a:cxn>
                  <a:cxn ang="0">
                    <a:pos x="44" y="376"/>
                  </a:cxn>
                </a:cxnLst>
                <a:rect l="0" t="0" r="r" b="b"/>
                <a:pathLst>
                  <a:path w="372" h="407">
                    <a:moveTo>
                      <a:pt x="360" y="13"/>
                    </a:moveTo>
                    <a:lnTo>
                      <a:pt x="360" y="13"/>
                    </a:lnTo>
                    <a:lnTo>
                      <a:pt x="347" y="4"/>
                    </a:lnTo>
                    <a:lnTo>
                      <a:pt x="329" y="0"/>
                    </a:lnTo>
                    <a:lnTo>
                      <a:pt x="44" y="0"/>
                    </a:lnTo>
                    <a:lnTo>
                      <a:pt x="44" y="0"/>
                    </a:lnTo>
                    <a:lnTo>
                      <a:pt x="26" y="4"/>
                    </a:lnTo>
                    <a:lnTo>
                      <a:pt x="13" y="13"/>
                    </a:lnTo>
                    <a:lnTo>
                      <a:pt x="13" y="13"/>
                    </a:lnTo>
                    <a:lnTo>
                      <a:pt x="5" y="26"/>
                    </a:lnTo>
                    <a:lnTo>
                      <a:pt x="0" y="43"/>
                    </a:lnTo>
                    <a:lnTo>
                      <a:pt x="0" y="268"/>
                    </a:lnTo>
                    <a:lnTo>
                      <a:pt x="0" y="268"/>
                    </a:lnTo>
                    <a:lnTo>
                      <a:pt x="5" y="285"/>
                    </a:lnTo>
                    <a:lnTo>
                      <a:pt x="13" y="298"/>
                    </a:lnTo>
                    <a:lnTo>
                      <a:pt x="13" y="298"/>
                    </a:lnTo>
                    <a:lnTo>
                      <a:pt x="26" y="307"/>
                    </a:lnTo>
                    <a:lnTo>
                      <a:pt x="44" y="307"/>
                    </a:lnTo>
                    <a:lnTo>
                      <a:pt x="329" y="307"/>
                    </a:lnTo>
                    <a:lnTo>
                      <a:pt x="329" y="307"/>
                    </a:lnTo>
                    <a:lnTo>
                      <a:pt x="347" y="307"/>
                    </a:lnTo>
                    <a:lnTo>
                      <a:pt x="360" y="298"/>
                    </a:lnTo>
                    <a:lnTo>
                      <a:pt x="360" y="298"/>
                    </a:lnTo>
                    <a:lnTo>
                      <a:pt x="368" y="285"/>
                    </a:lnTo>
                    <a:lnTo>
                      <a:pt x="372" y="268"/>
                    </a:lnTo>
                    <a:lnTo>
                      <a:pt x="372" y="43"/>
                    </a:lnTo>
                    <a:lnTo>
                      <a:pt x="372" y="43"/>
                    </a:lnTo>
                    <a:lnTo>
                      <a:pt x="368" y="26"/>
                    </a:lnTo>
                    <a:lnTo>
                      <a:pt x="360" y="13"/>
                    </a:lnTo>
                    <a:lnTo>
                      <a:pt x="360" y="13"/>
                    </a:lnTo>
                    <a:close/>
                    <a:moveTo>
                      <a:pt x="351" y="268"/>
                    </a:moveTo>
                    <a:lnTo>
                      <a:pt x="351" y="268"/>
                    </a:lnTo>
                    <a:lnTo>
                      <a:pt x="351" y="277"/>
                    </a:lnTo>
                    <a:lnTo>
                      <a:pt x="347" y="281"/>
                    </a:lnTo>
                    <a:lnTo>
                      <a:pt x="347" y="281"/>
                    </a:lnTo>
                    <a:lnTo>
                      <a:pt x="338" y="285"/>
                    </a:lnTo>
                    <a:lnTo>
                      <a:pt x="329" y="290"/>
                    </a:lnTo>
                    <a:lnTo>
                      <a:pt x="44" y="290"/>
                    </a:lnTo>
                    <a:lnTo>
                      <a:pt x="44" y="290"/>
                    </a:lnTo>
                    <a:lnTo>
                      <a:pt x="35" y="285"/>
                    </a:lnTo>
                    <a:lnTo>
                      <a:pt x="26" y="281"/>
                    </a:lnTo>
                    <a:lnTo>
                      <a:pt x="26" y="281"/>
                    </a:lnTo>
                    <a:lnTo>
                      <a:pt x="22" y="277"/>
                    </a:lnTo>
                    <a:lnTo>
                      <a:pt x="22" y="268"/>
                    </a:lnTo>
                    <a:lnTo>
                      <a:pt x="22" y="43"/>
                    </a:lnTo>
                    <a:lnTo>
                      <a:pt x="22" y="43"/>
                    </a:lnTo>
                    <a:lnTo>
                      <a:pt x="22" y="34"/>
                    </a:lnTo>
                    <a:lnTo>
                      <a:pt x="26" y="26"/>
                    </a:lnTo>
                    <a:lnTo>
                      <a:pt x="26" y="26"/>
                    </a:lnTo>
                    <a:lnTo>
                      <a:pt x="35" y="21"/>
                    </a:lnTo>
                    <a:lnTo>
                      <a:pt x="44" y="21"/>
                    </a:lnTo>
                    <a:lnTo>
                      <a:pt x="329" y="21"/>
                    </a:lnTo>
                    <a:lnTo>
                      <a:pt x="329" y="21"/>
                    </a:lnTo>
                    <a:lnTo>
                      <a:pt x="338" y="21"/>
                    </a:lnTo>
                    <a:lnTo>
                      <a:pt x="347" y="26"/>
                    </a:lnTo>
                    <a:lnTo>
                      <a:pt x="347" y="26"/>
                    </a:lnTo>
                    <a:lnTo>
                      <a:pt x="351" y="34"/>
                    </a:lnTo>
                    <a:lnTo>
                      <a:pt x="351" y="43"/>
                    </a:lnTo>
                    <a:lnTo>
                      <a:pt x="351" y="268"/>
                    </a:lnTo>
                    <a:close/>
                    <a:moveTo>
                      <a:pt x="360" y="316"/>
                    </a:moveTo>
                    <a:lnTo>
                      <a:pt x="13" y="316"/>
                    </a:lnTo>
                    <a:lnTo>
                      <a:pt x="13" y="316"/>
                    </a:lnTo>
                    <a:lnTo>
                      <a:pt x="9" y="316"/>
                    </a:lnTo>
                    <a:lnTo>
                      <a:pt x="9" y="316"/>
                    </a:lnTo>
                    <a:lnTo>
                      <a:pt x="5" y="324"/>
                    </a:lnTo>
                    <a:lnTo>
                      <a:pt x="5" y="398"/>
                    </a:lnTo>
                    <a:lnTo>
                      <a:pt x="5" y="398"/>
                    </a:lnTo>
                    <a:lnTo>
                      <a:pt x="9" y="402"/>
                    </a:lnTo>
                    <a:lnTo>
                      <a:pt x="9" y="402"/>
                    </a:lnTo>
                    <a:lnTo>
                      <a:pt x="13" y="407"/>
                    </a:lnTo>
                    <a:lnTo>
                      <a:pt x="360" y="407"/>
                    </a:lnTo>
                    <a:lnTo>
                      <a:pt x="360" y="407"/>
                    </a:lnTo>
                    <a:lnTo>
                      <a:pt x="364" y="402"/>
                    </a:lnTo>
                    <a:lnTo>
                      <a:pt x="364" y="402"/>
                    </a:lnTo>
                    <a:lnTo>
                      <a:pt x="368" y="398"/>
                    </a:lnTo>
                    <a:lnTo>
                      <a:pt x="368" y="324"/>
                    </a:lnTo>
                    <a:lnTo>
                      <a:pt x="368" y="324"/>
                    </a:lnTo>
                    <a:lnTo>
                      <a:pt x="364" y="316"/>
                    </a:lnTo>
                    <a:lnTo>
                      <a:pt x="364" y="316"/>
                    </a:lnTo>
                    <a:lnTo>
                      <a:pt x="360" y="316"/>
                    </a:lnTo>
                    <a:lnTo>
                      <a:pt x="360" y="316"/>
                    </a:lnTo>
                    <a:close/>
                    <a:moveTo>
                      <a:pt x="347" y="385"/>
                    </a:moveTo>
                    <a:lnTo>
                      <a:pt x="26" y="385"/>
                    </a:lnTo>
                    <a:lnTo>
                      <a:pt x="26" y="337"/>
                    </a:lnTo>
                    <a:lnTo>
                      <a:pt x="347" y="337"/>
                    </a:lnTo>
                    <a:lnTo>
                      <a:pt x="347" y="385"/>
                    </a:lnTo>
                    <a:close/>
                    <a:moveTo>
                      <a:pt x="44" y="376"/>
                    </a:moveTo>
                    <a:lnTo>
                      <a:pt x="204" y="376"/>
                    </a:lnTo>
                    <a:lnTo>
                      <a:pt x="204" y="376"/>
                    </a:lnTo>
                    <a:lnTo>
                      <a:pt x="212" y="376"/>
                    </a:lnTo>
                    <a:lnTo>
                      <a:pt x="212" y="376"/>
                    </a:lnTo>
                    <a:lnTo>
                      <a:pt x="217" y="368"/>
                    </a:lnTo>
                    <a:lnTo>
                      <a:pt x="217" y="355"/>
                    </a:lnTo>
                    <a:lnTo>
                      <a:pt x="217" y="355"/>
                    </a:lnTo>
                    <a:lnTo>
                      <a:pt x="212" y="350"/>
                    </a:lnTo>
                    <a:lnTo>
                      <a:pt x="212" y="350"/>
                    </a:lnTo>
                    <a:lnTo>
                      <a:pt x="204" y="346"/>
                    </a:lnTo>
                    <a:lnTo>
                      <a:pt x="44" y="346"/>
                    </a:lnTo>
                    <a:lnTo>
                      <a:pt x="44" y="346"/>
                    </a:lnTo>
                    <a:lnTo>
                      <a:pt x="35" y="350"/>
                    </a:lnTo>
                    <a:lnTo>
                      <a:pt x="35" y="350"/>
                    </a:lnTo>
                    <a:lnTo>
                      <a:pt x="35" y="355"/>
                    </a:lnTo>
                    <a:lnTo>
                      <a:pt x="35" y="368"/>
                    </a:lnTo>
                    <a:lnTo>
                      <a:pt x="35" y="368"/>
                    </a:lnTo>
                    <a:lnTo>
                      <a:pt x="35" y="376"/>
                    </a:lnTo>
                    <a:lnTo>
                      <a:pt x="35" y="376"/>
                    </a:lnTo>
                    <a:lnTo>
                      <a:pt x="44" y="376"/>
                    </a:lnTo>
                    <a:lnTo>
                      <a:pt x="44" y="376"/>
                    </a:lnTo>
                    <a:close/>
                  </a:path>
                </a:pathLst>
              </a:custGeom>
              <a:solidFill>
                <a:schemeClr val="tx1">
                  <a:lumMod val="50000"/>
                  <a:lumOff val="50000"/>
                </a:schemeClr>
              </a:solidFill>
              <a:ln w="9525">
                <a:noFill/>
                <a:round/>
                <a:headEnd/>
                <a:tailEnd/>
              </a:ln>
            </p:spPr>
            <p:txBody>
              <a:bodyPr vert="horz" wrap="square" lIns="121920" tIns="60960" rIns="121920" bIns="60960" numCol="1" anchor="t" anchorCtr="0" compatLnSpc="1">
                <a:prstTxWarp prst="textNoShape">
                  <a:avLst/>
                </a:prstTxWarp>
              </a:bodyPr>
              <a:lstStyle/>
              <a:p>
                <a:pPr fontAlgn="base">
                  <a:spcBef>
                    <a:spcPct val="0"/>
                  </a:spcBef>
                  <a:spcAft>
                    <a:spcPct val="0"/>
                  </a:spcAft>
                </a:pPr>
                <a:endParaRPr lang="zh-CN" altLang="en-US" sz="900" dirty="0">
                  <a:solidFill>
                    <a:schemeClr val="bg1"/>
                  </a:solidFill>
                  <a:latin typeface="微软雅黑" pitchFamily="34" charset="-122"/>
                  <a:ea typeface="微软雅黑" pitchFamily="34" charset="-122"/>
                </a:endParaRPr>
              </a:p>
            </p:txBody>
          </p:sp>
          <p:sp>
            <p:nvSpPr>
              <p:cNvPr id="151" name="TextBox 150"/>
              <p:cNvSpPr txBox="1"/>
              <p:nvPr/>
            </p:nvSpPr>
            <p:spPr>
              <a:xfrm>
                <a:off x="3544600" y="3613873"/>
                <a:ext cx="381000" cy="276999"/>
              </a:xfrm>
              <a:prstGeom prst="rect">
                <a:avLst/>
              </a:prstGeom>
              <a:noFill/>
            </p:spPr>
            <p:txBody>
              <a:bodyPr wrap="square" rtlCol="0">
                <a:spAutoFit/>
              </a:bodyPr>
              <a:lstStyle/>
              <a:p>
                <a:pPr algn="ctr" fontAlgn="base">
                  <a:spcBef>
                    <a:spcPct val="0"/>
                  </a:spcBef>
                  <a:spcAft>
                    <a:spcPct val="0"/>
                  </a:spcAft>
                </a:pPr>
                <a:r>
                  <a:rPr lang="en-US" altLang="zh-CN" sz="600" b="1" dirty="0">
                    <a:solidFill>
                      <a:schemeClr val="bg1"/>
                    </a:solidFill>
                    <a:latin typeface="微软雅黑" pitchFamily="34" charset="-122"/>
                    <a:ea typeface="微软雅黑" pitchFamily="34" charset="-122"/>
                  </a:rPr>
                  <a:t>STA6</a:t>
                </a:r>
                <a:endParaRPr lang="zh-CN" altLang="en-US" sz="600" b="1" dirty="0">
                  <a:solidFill>
                    <a:schemeClr val="bg1"/>
                  </a:solidFill>
                  <a:latin typeface="微软雅黑" pitchFamily="34" charset="-122"/>
                  <a:ea typeface="微软雅黑" pitchFamily="34" charset="-122"/>
                </a:endParaRPr>
              </a:p>
            </p:txBody>
          </p:sp>
        </p:grpSp>
        <p:cxnSp>
          <p:nvCxnSpPr>
            <p:cNvPr id="140" name="直接连接符 139"/>
            <p:cNvCxnSpPr/>
            <p:nvPr/>
          </p:nvCxnSpPr>
          <p:spPr bwMode="auto">
            <a:xfrm flipV="1">
              <a:off x="1815578" y="2781184"/>
              <a:ext cx="1016000" cy="3810"/>
            </a:xfrm>
            <a:prstGeom prst="line">
              <a:avLst/>
            </a:prstGeom>
            <a:noFill/>
            <a:ln w="12700">
              <a:solidFill>
                <a:schemeClr val="bg1">
                  <a:lumMod val="50000"/>
                </a:schemeClr>
              </a:solidFill>
              <a:prstDash val="dash"/>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41" name="直接箭头连接符 140"/>
            <p:cNvCxnSpPr/>
            <p:nvPr/>
          </p:nvCxnSpPr>
          <p:spPr bwMode="auto">
            <a:xfrm flipH="1" flipV="1">
              <a:off x="1932484" y="2582748"/>
              <a:ext cx="2568" cy="174222"/>
            </a:xfrm>
            <a:prstGeom prst="straightConnector1">
              <a:avLst/>
            </a:prstGeom>
            <a:noFill/>
            <a:ln w="28575">
              <a:solidFill>
                <a:srgbClr val="00B050"/>
              </a:solidFill>
              <a:prstDash val="solid"/>
              <a:tailEnd type="arrow"/>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42" name="直接箭头连接符 141"/>
            <p:cNvCxnSpPr/>
            <p:nvPr/>
          </p:nvCxnSpPr>
          <p:spPr bwMode="auto">
            <a:xfrm flipH="1">
              <a:off x="1930102" y="2814015"/>
              <a:ext cx="2684" cy="164016"/>
            </a:xfrm>
            <a:prstGeom prst="straightConnector1">
              <a:avLst/>
            </a:prstGeom>
            <a:noFill/>
            <a:ln w="28575">
              <a:solidFill>
                <a:srgbClr val="C00000"/>
              </a:solidFill>
              <a:prstDash val="solid"/>
              <a:tailEnd type="arrow"/>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43" name="TextBox 142"/>
            <p:cNvSpPr txBox="1"/>
            <p:nvPr/>
          </p:nvSpPr>
          <p:spPr>
            <a:xfrm>
              <a:off x="1920669" y="2549409"/>
              <a:ext cx="1085503" cy="200055"/>
            </a:xfrm>
            <a:prstGeom prst="rect">
              <a:avLst/>
            </a:prstGeom>
            <a:noFill/>
          </p:spPr>
          <p:txBody>
            <a:bodyPr wrap="square" rtlCol="0">
              <a:spAutoFit/>
            </a:bodyPr>
            <a:lstStyle/>
            <a:p>
              <a:pPr fontAlgn="base">
                <a:spcBef>
                  <a:spcPct val="0"/>
                </a:spcBef>
                <a:spcAft>
                  <a:spcPct val="0"/>
                </a:spcAft>
              </a:pPr>
              <a:r>
                <a:rPr lang="zh-CN" altLang="en-US" sz="700" dirty="0">
                  <a:solidFill>
                    <a:schemeClr val="bg1"/>
                  </a:solidFill>
                  <a:latin typeface="微软雅黑" pitchFamily="34" charset="-122"/>
                  <a:ea typeface="微软雅黑" pitchFamily="34" charset="-122"/>
                </a:rPr>
                <a:t>高于信号强度门限</a:t>
              </a:r>
            </a:p>
          </p:txBody>
        </p:sp>
        <p:sp>
          <p:nvSpPr>
            <p:cNvPr id="144" name="TextBox 143"/>
            <p:cNvSpPr txBox="1"/>
            <p:nvPr/>
          </p:nvSpPr>
          <p:spPr>
            <a:xfrm>
              <a:off x="1918289" y="2801821"/>
              <a:ext cx="964406" cy="200055"/>
            </a:xfrm>
            <a:prstGeom prst="rect">
              <a:avLst/>
            </a:prstGeom>
            <a:noFill/>
          </p:spPr>
          <p:txBody>
            <a:bodyPr wrap="square" rtlCol="0">
              <a:spAutoFit/>
            </a:bodyPr>
            <a:lstStyle/>
            <a:p>
              <a:pPr fontAlgn="base">
                <a:spcBef>
                  <a:spcPct val="0"/>
                </a:spcBef>
                <a:spcAft>
                  <a:spcPct val="0"/>
                </a:spcAft>
              </a:pPr>
              <a:r>
                <a:rPr lang="zh-CN" altLang="en-US" sz="700" dirty="0">
                  <a:solidFill>
                    <a:schemeClr val="bg1"/>
                  </a:solidFill>
                  <a:latin typeface="微软雅黑" pitchFamily="34" charset="-122"/>
                  <a:ea typeface="微软雅黑" pitchFamily="34" charset="-122"/>
                </a:rPr>
                <a:t>低于信号强度门限</a:t>
              </a:r>
            </a:p>
          </p:txBody>
        </p:sp>
        <p:pic>
          <p:nvPicPr>
            <p:cNvPr id="145" name="Picture 22" descr="D:\PPT素材\图片\1图标\图标new_png_133\png133_029.png"/>
            <p:cNvPicPr>
              <a:picLocks noChangeAspect="1" noChangeArrowheads="1"/>
            </p:cNvPicPr>
            <p:nvPr/>
          </p:nvPicPr>
          <p:blipFill>
            <a:blip r:embed="rId2" cstate="screen"/>
            <a:srcRect/>
            <a:stretch>
              <a:fillRect/>
            </a:stretch>
          </p:blipFill>
          <p:spPr bwMode="auto">
            <a:xfrm>
              <a:off x="2690071" y="3123104"/>
              <a:ext cx="219767" cy="219767"/>
            </a:xfrm>
            <a:prstGeom prst="rect">
              <a:avLst/>
            </a:prstGeom>
            <a:noFill/>
          </p:spPr>
        </p:pic>
        <p:pic>
          <p:nvPicPr>
            <p:cNvPr id="146" name="Picture 20" descr="D:\PPT素材\图片\1图标\图标new_png_133\png133_027.png"/>
            <p:cNvPicPr>
              <a:picLocks noChangeAspect="1" noChangeArrowheads="1"/>
            </p:cNvPicPr>
            <p:nvPr/>
          </p:nvPicPr>
          <p:blipFill>
            <a:blip r:embed="rId3" cstate="screen"/>
            <a:srcRect/>
            <a:stretch>
              <a:fillRect/>
            </a:stretch>
          </p:blipFill>
          <p:spPr bwMode="auto">
            <a:xfrm>
              <a:off x="2654093" y="1750438"/>
              <a:ext cx="224765" cy="224765"/>
            </a:xfrm>
            <a:prstGeom prst="rect">
              <a:avLst/>
            </a:prstGeom>
            <a:noFill/>
          </p:spPr>
        </p:pic>
        <p:pic>
          <p:nvPicPr>
            <p:cNvPr id="147" name="Picture 20" descr="D:\PPT素材\图片\1图标\图标new_png_133\png133_027.png"/>
            <p:cNvPicPr>
              <a:picLocks noChangeAspect="1" noChangeArrowheads="1"/>
            </p:cNvPicPr>
            <p:nvPr/>
          </p:nvPicPr>
          <p:blipFill>
            <a:blip r:embed="rId3" cstate="screen"/>
            <a:srcRect/>
            <a:stretch>
              <a:fillRect/>
            </a:stretch>
          </p:blipFill>
          <p:spPr bwMode="auto">
            <a:xfrm>
              <a:off x="2667947" y="2173001"/>
              <a:ext cx="224765" cy="224765"/>
            </a:xfrm>
            <a:prstGeom prst="rect">
              <a:avLst/>
            </a:prstGeom>
            <a:noFill/>
          </p:spPr>
        </p:pic>
        <p:sp>
          <p:nvSpPr>
            <p:cNvPr id="148" name="圆角矩形 147"/>
            <p:cNvSpPr/>
            <p:nvPr/>
          </p:nvSpPr>
          <p:spPr bwMode="auto">
            <a:xfrm>
              <a:off x="1838107" y="3873450"/>
              <a:ext cx="1125899"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t" anchorCtr="0" compatLnSpc="1">
              <a:prstTxWarp prst="textNoShape">
                <a:avLst/>
              </a:prstTxWarp>
            </a:bodyPr>
            <a:lstStyle/>
            <a:p>
              <a:pPr>
                <a:buFont typeface="Arial" pitchFamily="34" charset="0"/>
                <a:buChar char="•"/>
                <a:defRPr/>
              </a:pPr>
              <a:r>
                <a:rPr lang="zh-CN" altLang="en-US" sz="1000" b="1" kern="0" dirty="0">
                  <a:solidFill>
                    <a:schemeClr val="bg1"/>
                  </a:solidFill>
                  <a:latin typeface="微软雅黑" pitchFamily="34" charset="-122"/>
                  <a:ea typeface="微软雅黑" pitchFamily="34" charset="-122"/>
                </a:rPr>
                <a:t>低速终端自动限制下线，提升空口效率</a:t>
              </a:r>
              <a:endParaRPr lang="en-US" altLang="zh-CN" sz="1000" b="1" kern="0" dirty="0">
                <a:solidFill>
                  <a:schemeClr val="bg1"/>
                </a:solidFill>
                <a:latin typeface="微软雅黑" pitchFamily="34" charset="-122"/>
                <a:ea typeface="微软雅黑" pitchFamily="34" charset="-122"/>
              </a:endParaRPr>
            </a:p>
          </p:txBody>
        </p:sp>
        <p:sp>
          <p:nvSpPr>
            <p:cNvPr id="149" name="TextBox 148"/>
            <p:cNvSpPr txBox="1"/>
            <p:nvPr/>
          </p:nvSpPr>
          <p:spPr>
            <a:xfrm>
              <a:off x="1977173" y="3381976"/>
              <a:ext cx="964406" cy="230832"/>
            </a:xfrm>
            <a:prstGeom prst="rect">
              <a:avLst/>
            </a:prstGeom>
            <a:noFill/>
          </p:spPr>
          <p:txBody>
            <a:bodyPr wrap="square" rtlCol="0">
              <a:spAutoFit/>
            </a:bodyPr>
            <a:lstStyle/>
            <a:p>
              <a:pPr fontAlgn="base">
                <a:spcBef>
                  <a:spcPct val="0"/>
                </a:spcBef>
                <a:spcAft>
                  <a:spcPct val="0"/>
                </a:spcAft>
              </a:pPr>
              <a:r>
                <a:rPr lang="zh-CN" altLang="en-US" sz="900" dirty="0">
                  <a:solidFill>
                    <a:schemeClr val="bg1"/>
                  </a:solidFill>
                  <a:latin typeface="微软雅黑" pitchFamily="34" charset="-122"/>
                  <a:ea typeface="微软雅黑" pitchFamily="34" charset="-122"/>
                </a:rPr>
                <a:t>强制下线</a:t>
              </a:r>
            </a:p>
          </p:txBody>
        </p:sp>
      </p:grpSp>
      <p:sp>
        <p:nvSpPr>
          <p:cNvPr id="162" name="圆角矩形 161"/>
          <p:cNvSpPr/>
          <p:nvPr/>
        </p:nvSpPr>
        <p:spPr bwMode="auto">
          <a:xfrm>
            <a:off x="5786399" y="3882975"/>
            <a:ext cx="1125899"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p:spPr>
        <p:txBody>
          <a:bodyPr vert="horz" wrap="square" lIns="91440" tIns="45720" rIns="91440" bIns="45720" numCol="1" rtlCol="0" anchor="t" anchorCtr="0" compatLnSpc="1">
            <a:prstTxWarp prst="textNoShape">
              <a:avLst/>
            </a:prstTxWarp>
          </a:bodyPr>
          <a:lstStyle/>
          <a:p>
            <a:pPr>
              <a:buFont typeface="Arial" pitchFamily="34" charset="0"/>
              <a:buChar char="•"/>
              <a:defRPr/>
            </a:pPr>
            <a:r>
              <a:rPr lang="zh-CN" altLang="en-US" sz="1000" b="1" kern="0" dirty="0">
                <a:solidFill>
                  <a:schemeClr val="bg1"/>
                </a:solidFill>
                <a:latin typeface="微软雅黑" pitchFamily="34" charset="-122"/>
                <a:ea typeface="微软雅黑" pitchFamily="34" charset="-122"/>
              </a:rPr>
              <a:t>让用户公平的共享无线，传输更多数据</a:t>
            </a:r>
          </a:p>
        </p:txBody>
      </p:sp>
      <p:grpSp>
        <p:nvGrpSpPr>
          <p:cNvPr id="138" name="组合 173"/>
          <p:cNvGrpSpPr/>
          <p:nvPr/>
        </p:nvGrpSpPr>
        <p:grpSpPr>
          <a:xfrm>
            <a:off x="5674705" y="965188"/>
            <a:ext cx="1275079" cy="2653097"/>
            <a:chOff x="4703154" y="955662"/>
            <a:chExt cx="1275079" cy="2653096"/>
          </a:xfrm>
        </p:grpSpPr>
        <p:sp>
          <p:nvSpPr>
            <p:cNvPr id="164" name="圆角矩形 163"/>
            <p:cNvSpPr>
              <a:spLocks/>
            </p:cNvSpPr>
            <p:nvPr/>
          </p:nvSpPr>
          <p:spPr bwMode="auto">
            <a:xfrm>
              <a:off x="4776748" y="955662"/>
              <a:ext cx="1106680" cy="399313"/>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p:spPr>
          <p:txBody>
            <a:bodyPr vert="horz" wrap="square" lIns="121920" tIns="60960" rIns="121920" bIns="60960" numCol="1" rtlCol="0" anchor="ctr" anchorCtr="0" compatLnSpc="1">
              <a:prstTxWarp prst="textNoShape">
                <a:avLst/>
              </a:prstTxWarp>
            </a:bodyPr>
            <a:lstStyle/>
            <a:p>
              <a:pPr algn="ctr" fontAlgn="base">
                <a:spcBef>
                  <a:spcPct val="0"/>
                </a:spcBef>
                <a:spcAft>
                  <a:spcPct val="0"/>
                </a:spcAft>
                <a:defRPr/>
              </a:pPr>
              <a:r>
                <a:rPr lang="en-US" altLang="zh-CN" sz="1100" b="1" kern="0" dirty="0">
                  <a:solidFill>
                    <a:schemeClr val="bg1"/>
                  </a:solidFill>
                  <a:latin typeface="微软雅黑" pitchFamily="34" charset="-122"/>
                  <a:ea typeface="微软雅黑" pitchFamily="34" charset="-122"/>
                </a:rPr>
                <a:t>Airtime</a:t>
              </a:r>
              <a:r>
                <a:rPr lang="zh-CN" altLang="en-US" sz="1100" b="1" kern="0" dirty="0">
                  <a:solidFill>
                    <a:schemeClr val="bg1"/>
                  </a:solidFill>
                  <a:latin typeface="微软雅黑" pitchFamily="34" charset="-122"/>
                  <a:ea typeface="微软雅黑" pitchFamily="34" charset="-122"/>
                </a:rPr>
                <a:t>公平时间调度</a:t>
              </a:r>
            </a:p>
          </p:txBody>
        </p:sp>
        <p:sp>
          <p:nvSpPr>
            <p:cNvPr id="165" name="矩形 164"/>
            <p:cNvSpPr/>
            <p:nvPr/>
          </p:nvSpPr>
          <p:spPr bwMode="auto">
            <a:xfrm>
              <a:off x="5428405" y="2614354"/>
              <a:ext cx="92631" cy="359068"/>
            </a:xfrm>
            <a:prstGeom prst="rect">
              <a:avLst/>
            </a:prstGeom>
            <a:solidFill>
              <a:srgbClr val="C0000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166" name="矩形 165"/>
            <p:cNvSpPr/>
            <p:nvPr/>
          </p:nvSpPr>
          <p:spPr bwMode="auto">
            <a:xfrm>
              <a:off x="5318517" y="2614354"/>
              <a:ext cx="92631" cy="359068"/>
            </a:xfrm>
            <a:prstGeom prst="rect">
              <a:avLst/>
            </a:prstGeom>
            <a:solidFill>
              <a:srgbClr val="C0000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167" name="矩形 166"/>
            <p:cNvSpPr/>
            <p:nvPr/>
          </p:nvSpPr>
          <p:spPr bwMode="auto">
            <a:xfrm>
              <a:off x="5208629" y="2614354"/>
              <a:ext cx="92631" cy="359068"/>
            </a:xfrm>
            <a:prstGeom prst="rect">
              <a:avLst/>
            </a:prstGeom>
            <a:solidFill>
              <a:srgbClr val="C0000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168" name="矩形 167"/>
            <p:cNvSpPr/>
            <p:nvPr/>
          </p:nvSpPr>
          <p:spPr bwMode="auto">
            <a:xfrm>
              <a:off x="5782112" y="2614354"/>
              <a:ext cx="136624" cy="359068"/>
            </a:xfrm>
            <a:prstGeom prst="rect">
              <a:avLst/>
            </a:prstGeom>
            <a:solidFill>
              <a:srgbClr val="0070C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169" name="矩形 168"/>
            <p:cNvSpPr/>
            <p:nvPr/>
          </p:nvSpPr>
          <p:spPr bwMode="auto">
            <a:xfrm>
              <a:off x="5628232" y="2614354"/>
              <a:ext cx="136624" cy="359068"/>
            </a:xfrm>
            <a:prstGeom prst="rect">
              <a:avLst/>
            </a:prstGeom>
            <a:solidFill>
              <a:srgbClr val="0070C0"/>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sp>
          <p:nvSpPr>
            <p:cNvPr id="170" name="矩形 169"/>
            <p:cNvSpPr/>
            <p:nvPr/>
          </p:nvSpPr>
          <p:spPr bwMode="auto">
            <a:xfrm>
              <a:off x="4785797" y="2614354"/>
              <a:ext cx="312563" cy="359068"/>
            </a:xfrm>
            <a:prstGeom prst="rect">
              <a:avLst/>
            </a:prstGeom>
            <a:solidFill>
              <a:schemeClr val="bg1">
                <a:lumMod val="65000"/>
              </a:schemeClr>
            </a:solidFill>
            <a:ln>
              <a:noFill/>
            </a:ln>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z="1800" dirty="0">
                <a:solidFill>
                  <a:schemeClr val="bg1"/>
                </a:solidFill>
                <a:latin typeface="微软雅黑" pitchFamily="34" charset="-122"/>
                <a:ea typeface="微软雅黑" pitchFamily="34" charset="-122"/>
              </a:endParaRPr>
            </a:p>
          </p:txBody>
        </p:sp>
        <p:grpSp>
          <p:nvGrpSpPr>
            <p:cNvPr id="139" name="组合 292"/>
            <p:cNvGrpSpPr/>
            <p:nvPr/>
          </p:nvGrpSpPr>
          <p:grpSpPr>
            <a:xfrm>
              <a:off x="4703154" y="2182700"/>
              <a:ext cx="443345" cy="335279"/>
              <a:chOff x="5652190" y="1559244"/>
              <a:chExt cx="443345" cy="335279"/>
            </a:xfrm>
          </p:grpSpPr>
          <p:sp>
            <p:nvSpPr>
              <p:cNvPr id="181" name="圆角矩形 180"/>
              <p:cNvSpPr/>
              <p:nvPr/>
            </p:nvSpPr>
            <p:spPr>
              <a:xfrm>
                <a:off x="5687291" y="1559244"/>
                <a:ext cx="374074" cy="327049"/>
              </a:xfrm>
              <a:prstGeom prst="roundRect">
                <a:avLst/>
              </a:prstGeom>
              <a:ln w="19050">
                <a:solidFill>
                  <a:sysClr val="window" lastClr="FFFFFF">
                    <a:lumMod val="50000"/>
                  </a:sysClr>
                </a:solidFill>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defRPr/>
                </a:pPr>
                <a:endParaRPr lang="zh-CN" altLang="en-US" sz="800" b="1" kern="0" dirty="0">
                  <a:solidFill>
                    <a:schemeClr val="bg1"/>
                  </a:solidFill>
                  <a:latin typeface="微软雅黑" pitchFamily="34" charset="-122"/>
                  <a:ea typeface="微软雅黑" pitchFamily="34" charset="-122"/>
                </a:endParaRPr>
              </a:p>
            </p:txBody>
          </p:sp>
          <p:sp>
            <p:nvSpPr>
              <p:cNvPr id="182" name="TextBox 181"/>
              <p:cNvSpPr txBox="1"/>
              <p:nvPr/>
            </p:nvSpPr>
            <p:spPr>
              <a:xfrm>
                <a:off x="5652190" y="1586746"/>
                <a:ext cx="443345" cy="307777"/>
              </a:xfrm>
              <a:prstGeom prst="rect">
                <a:avLst/>
              </a:prstGeom>
              <a:noFill/>
            </p:spPr>
            <p:txBody>
              <a:bodyPr wrap="square" rtlCol="0">
                <a:spAutoFit/>
              </a:bodyPr>
              <a:lstStyle/>
              <a:p>
                <a:pPr algn="ctr" fontAlgn="base">
                  <a:spcBef>
                    <a:spcPct val="0"/>
                  </a:spcBef>
                  <a:spcAft>
                    <a:spcPct val="0"/>
                  </a:spcAft>
                </a:pPr>
                <a:r>
                  <a:rPr lang="en-US" altLang="zh-CN" sz="700" dirty="0">
                    <a:solidFill>
                      <a:schemeClr val="bg1"/>
                    </a:solidFill>
                    <a:latin typeface="微软雅黑" pitchFamily="34" charset="-122"/>
                    <a:ea typeface="微软雅黑" pitchFamily="34" charset="-122"/>
                  </a:rPr>
                  <a:t>150</a:t>
                </a:r>
              </a:p>
              <a:p>
                <a:pPr algn="ctr" fontAlgn="base">
                  <a:spcBef>
                    <a:spcPct val="0"/>
                  </a:spcBef>
                  <a:spcAft>
                    <a:spcPct val="0"/>
                  </a:spcAft>
                </a:pPr>
                <a:r>
                  <a:rPr lang="en-US" altLang="zh-CN" sz="700" dirty="0">
                    <a:solidFill>
                      <a:schemeClr val="bg1"/>
                    </a:solidFill>
                    <a:latin typeface="微软雅黑" pitchFamily="34" charset="-122"/>
                    <a:ea typeface="微软雅黑" pitchFamily="34" charset="-122"/>
                  </a:rPr>
                  <a:t>Mbps</a:t>
                </a:r>
                <a:endParaRPr lang="zh-CN" altLang="en-US" sz="700" dirty="0">
                  <a:solidFill>
                    <a:schemeClr val="bg1"/>
                  </a:solidFill>
                  <a:latin typeface="微软雅黑" pitchFamily="34" charset="-122"/>
                  <a:ea typeface="微软雅黑" pitchFamily="34" charset="-122"/>
                </a:endParaRPr>
              </a:p>
            </p:txBody>
          </p:sp>
        </p:grpSp>
        <p:grpSp>
          <p:nvGrpSpPr>
            <p:cNvPr id="163" name="组合 291"/>
            <p:cNvGrpSpPr/>
            <p:nvPr/>
          </p:nvGrpSpPr>
          <p:grpSpPr>
            <a:xfrm>
              <a:off x="5125713" y="2182699"/>
              <a:ext cx="443345" cy="333952"/>
              <a:chOff x="5395876" y="2092644"/>
              <a:chExt cx="443345" cy="333952"/>
            </a:xfrm>
          </p:grpSpPr>
          <p:sp>
            <p:nvSpPr>
              <p:cNvPr id="179" name="TextBox 178"/>
              <p:cNvSpPr txBox="1"/>
              <p:nvPr/>
            </p:nvSpPr>
            <p:spPr>
              <a:xfrm>
                <a:off x="5395876" y="2118819"/>
                <a:ext cx="443345" cy="307777"/>
              </a:xfrm>
              <a:prstGeom prst="rect">
                <a:avLst/>
              </a:prstGeom>
              <a:noFill/>
            </p:spPr>
            <p:txBody>
              <a:bodyPr wrap="square" rtlCol="0">
                <a:spAutoFit/>
              </a:bodyPr>
              <a:lstStyle/>
              <a:p>
                <a:pPr algn="ctr" fontAlgn="base">
                  <a:spcBef>
                    <a:spcPct val="0"/>
                  </a:spcBef>
                  <a:spcAft>
                    <a:spcPct val="0"/>
                  </a:spcAft>
                </a:pPr>
                <a:r>
                  <a:rPr lang="en-US" altLang="zh-CN" sz="700" dirty="0">
                    <a:solidFill>
                      <a:schemeClr val="bg1"/>
                    </a:solidFill>
                    <a:latin typeface="微软雅黑" pitchFamily="34" charset="-122"/>
                    <a:ea typeface="微软雅黑" pitchFamily="34" charset="-122"/>
                  </a:rPr>
                  <a:t>450</a:t>
                </a:r>
              </a:p>
              <a:p>
                <a:pPr algn="ctr" fontAlgn="base">
                  <a:spcBef>
                    <a:spcPct val="0"/>
                  </a:spcBef>
                  <a:spcAft>
                    <a:spcPct val="0"/>
                  </a:spcAft>
                </a:pPr>
                <a:r>
                  <a:rPr lang="en-US" altLang="zh-CN" sz="700" dirty="0">
                    <a:solidFill>
                      <a:schemeClr val="bg1"/>
                    </a:solidFill>
                    <a:latin typeface="微软雅黑" pitchFamily="34" charset="-122"/>
                    <a:ea typeface="微软雅黑" pitchFamily="34" charset="-122"/>
                  </a:rPr>
                  <a:t>Mbps</a:t>
                </a:r>
                <a:endParaRPr lang="zh-CN" altLang="en-US" sz="700" dirty="0">
                  <a:solidFill>
                    <a:schemeClr val="bg1"/>
                  </a:solidFill>
                  <a:latin typeface="微软雅黑" pitchFamily="34" charset="-122"/>
                  <a:ea typeface="微软雅黑" pitchFamily="34" charset="-122"/>
                </a:endParaRPr>
              </a:p>
            </p:txBody>
          </p:sp>
          <p:sp>
            <p:nvSpPr>
              <p:cNvPr id="180" name="圆角矩形 179"/>
              <p:cNvSpPr/>
              <p:nvPr/>
            </p:nvSpPr>
            <p:spPr>
              <a:xfrm>
                <a:off x="5424055" y="2092644"/>
                <a:ext cx="374074" cy="327049"/>
              </a:xfrm>
              <a:prstGeom prst="roundRect">
                <a:avLst/>
              </a:prstGeom>
              <a:ln w="19050">
                <a:solidFill>
                  <a:srgbClr val="C00000"/>
                </a:solidFill>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defRPr/>
                </a:pPr>
                <a:endParaRPr lang="zh-CN" altLang="en-US" sz="600" b="1" kern="0" dirty="0">
                  <a:solidFill>
                    <a:schemeClr val="bg1"/>
                  </a:solidFill>
                  <a:latin typeface="微软雅黑" pitchFamily="34" charset="-122"/>
                  <a:ea typeface="微软雅黑" pitchFamily="34" charset="-122"/>
                </a:endParaRPr>
              </a:p>
            </p:txBody>
          </p:sp>
        </p:grpSp>
        <p:grpSp>
          <p:nvGrpSpPr>
            <p:cNvPr id="171" name="组合 290"/>
            <p:cNvGrpSpPr/>
            <p:nvPr/>
          </p:nvGrpSpPr>
          <p:grpSpPr>
            <a:xfrm>
              <a:off x="5534888" y="2182094"/>
              <a:ext cx="443345" cy="327655"/>
              <a:chOff x="5978237" y="2473038"/>
              <a:chExt cx="443345" cy="327655"/>
            </a:xfrm>
          </p:grpSpPr>
          <p:sp>
            <p:nvSpPr>
              <p:cNvPr id="177" name="TextBox 176"/>
              <p:cNvSpPr txBox="1"/>
              <p:nvPr/>
            </p:nvSpPr>
            <p:spPr>
              <a:xfrm>
                <a:off x="5978237" y="2473038"/>
                <a:ext cx="443345" cy="323165"/>
              </a:xfrm>
              <a:prstGeom prst="rect">
                <a:avLst/>
              </a:prstGeom>
              <a:noFill/>
            </p:spPr>
            <p:txBody>
              <a:bodyPr wrap="square" rtlCol="0">
                <a:spAutoFit/>
              </a:bodyPr>
              <a:lstStyle/>
              <a:p>
                <a:pPr algn="ctr" fontAlgn="base">
                  <a:spcBef>
                    <a:spcPct val="0"/>
                  </a:spcBef>
                  <a:spcAft>
                    <a:spcPct val="0"/>
                  </a:spcAft>
                </a:pPr>
                <a:r>
                  <a:rPr lang="en-US" altLang="zh-CN" sz="700" dirty="0">
                    <a:solidFill>
                      <a:schemeClr val="bg1"/>
                    </a:solidFill>
                    <a:latin typeface="微软雅黑" pitchFamily="34" charset="-122"/>
                    <a:ea typeface="微软雅黑" pitchFamily="34" charset="-122"/>
                  </a:rPr>
                  <a:t>300</a:t>
                </a:r>
              </a:p>
              <a:p>
                <a:pPr algn="ctr" fontAlgn="base">
                  <a:spcBef>
                    <a:spcPct val="0"/>
                  </a:spcBef>
                  <a:spcAft>
                    <a:spcPct val="0"/>
                  </a:spcAft>
                </a:pPr>
                <a:r>
                  <a:rPr lang="en-US" altLang="zh-CN" sz="700" dirty="0">
                    <a:solidFill>
                      <a:schemeClr val="bg1"/>
                    </a:solidFill>
                    <a:latin typeface="微软雅黑" pitchFamily="34" charset="-122"/>
                    <a:ea typeface="微软雅黑" pitchFamily="34" charset="-122"/>
                  </a:rPr>
                  <a:t>Mbp</a:t>
                </a:r>
                <a:r>
                  <a:rPr lang="en-US" altLang="zh-CN" sz="800" dirty="0">
                    <a:solidFill>
                      <a:schemeClr val="bg1"/>
                    </a:solidFill>
                    <a:latin typeface="微软雅黑" pitchFamily="34" charset="-122"/>
                    <a:ea typeface="微软雅黑" pitchFamily="34" charset="-122"/>
                  </a:rPr>
                  <a:t>s</a:t>
                </a:r>
                <a:endParaRPr lang="zh-CN" altLang="en-US" sz="800" dirty="0">
                  <a:solidFill>
                    <a:schemeClr val="bg1"/>
                  </a:solidFill>
                  <a:latin typeface="微软雅黑" pitchFamily="34" charset="-122"/>
                  <a:ea typeface="微软雅黑" pitchFamily="34" charset="-122"/>
                </a:endParaRPr>
              </a:p>
            </p:txBody>
          </p:sp>
          <p:sp>
            <p:nvSpPr>
              <p:cNvPr id="178" name="圆角矩形 177"/>
              <p:cNvSpPr/>
              <p:nvPr/>
            </p:nvSpPr>
            <p:spPr>
              <a:xfrm>
                <a:off x="6012873" y="2473644"/>
                <a:ext cx="374074" cy="327049"/>
              </a:xfrm>
              <a:prstGeom prst="roundRect">
                <a:avLst/>
              </a:prstGeom>
              <a:ln w="19050">
                <a:solidFill>
                  <a:srgbClr val="0070C0"/>
                </a:solidFill>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defRPr/>
                </a:pPr>
                <a:endParaRPr lang="zh-CN" altLang="en-US" sz="800" b="1" kern="0" dirty="0">
                  <a:solidFill>
                    <a:schemeClr val="bg1"/>
                  </a:solidFill>
                  <a:latin typeface="微软雅黑" pitchFamily="34" charset="-122"/>
                  <a:ea typeface="微软雅黑" pitchFamily="34" charset="-122"/>
                </a:endParaRPr>
              </a:p>
            </p:txBody>
          </p:sp>
        </p:grpSp>
        <p:sp>
          <p:nvSpPr>
            <p:cNvPr id="174" name="TextBox 173"/>
            <p:cNvSpPr txBox="1"/>
            <p:nvPr/>
          </p:nvSpPr>
          <p:spPr>
            <a:xfrm>
              <a:off x="4728061" y="3160954"/>
              <a:ext cx="1210048" cy="400110"/>
            </a:xfrm>
            <a:prstGeom prst="rect">
              <a:avLst/>
            </a:prstGeom>
            <a:noFill/>
          </p:spPr>
          <p:txBody>
            <a:bodyPr wrap="square" rtlCol="0">
              <a:spAutoFit/>
            </a:bodyPr>
            <a:lstStyle/>
            <a:p>
              <a:pPr algn="ctr" fontAlgn="base">
                <a:spcBef>
                  <a:spcPct val="0"/>
                </a:spcBef>
                <a:spcAft>
                  <a:spcPct val="0"/>
                </a:spcAft>
              </a:pPr>
              <a:r>
                <a:rPr lang="zh-CN" altLang="en-US" sz="1000" dirty="0">
                  <a:solidFill>
                    <a:schemeClr val="bg1"/>
                  </a:solidFill>
                  <a:latin typeface="微软雅黑" pitchFamily="34" charset="-122"/>
                  <a:ea typeface="微软雅黑" pitchFamily="34" charset="-122"/>
                </a:rPr>
                <a:t>速率高的用户</a:t>
              </a:r>
              <a:endParaRPr lang="en-US" altLang="zh-CN" sz="1000" dirty="0">
                <a:solidFill>
                  <a:schemeClr val="bg1"/>
                </a:solidFill>
                <a:latin typeface="微软雅黑" pitchFamily="34" charset="-122"/>
                <a:ea typeface="微软雅黑" pitchFamily="34" charset="-122"/>
              </a:endParaRPr>
            </a:p>
            <a:p>
              <a:pPr algn="ctr" fontAlgn="base">
                <a:spcBef>
                  <a:spcPct val="0"/>
                </a:spcBef>
                <a:spcAft>
                  <a:spcPct val="0"/>
                </a:spcAft>
              </a:pPr>
              <a:r>
                <a:rPr lang="zh-CN" altLang="en-US" sz="1000" dirty="0">
                  <a:solidFill>
                    <a:schemeClr val="bg1"/>
                  </a:solidFill>
                  <a:latin typeface="微软雅黑" pitchFamily="34" charset="-122"/>
                  <a:ea typeface="微软雅黑" pitchFamily="34" charset="-122"/>
                </a:rPr>
                <a:t>发送更多报文</a:t>
              </a:r>
            </a:p>
          </p:txBody>
        </p:sp>
        <p:sp>
          <p:nvSpPr>
            <p:cNvPr id="175" name="TextBox 174"/>
            <p:cNvSpPr txBox="1"/>
            <p:nvPr/>
          </p:nvSpPr>
          <p:spPr>
            <a:xfrm>
              <a:off x="4897582" y="1842654"/>
              <a:ext cx="969818" cy="246221"/>
            </a:xfrm>
            <a:prstGeom prst="rect">
              <a:avLst/>
            </a:prstGeom>
            <a:noFill/>
          </p:spPr>
          <p:txBody>
            <a:bodyPr wrap="square" rtlCol="0">
              <a:spAutoFit/>
            </a:bodyPr>
            <a:lstStyle/>
            <a:p>
              <a:pPr algn="ctr" fontAlgn="base">
                <a:spcBef>
                  <a:spcPct val="0"/>
                </a:spcBef>
                <a:spcAft>
                  <a:spcPct val="0"/>
                </a:spcAft>
              </a:pPr>
              <a:r>
                <a:rPr lang="zh-CN" altLang="en-US" sz="1000" dirty="0">
                  <a:solidFill>
                    <a:schemeClr val="bg1"/>
                  </a:solidFill>
                  <a:latin typeface="微软雅黑" pitchFamily="34" charset="-122"/>
                  <a:ea typeface="微软雅黑" pitchFamily="34" charset="-122"/>
                </a:rPr>
                <a:t>相同发送时间</a:t>
              </a:r>
            </a:p>
          </p:txBody>
        </p:sp>
        <p:cxnSp>
          <p:nvCxnSpPr>
            <p:cNvPr id="176" name="直接连接符 175"/>
            <p:cNvCxnSpPr/>
            <p:nvPr/>
          </p:nvCxnSpPr>
          <p:spPr bwMode="auto">
            <a:xfrm flipH="1">
              <a:off x="5968448" y="1590675"/>
              <a:ext cx="4362" cy="2018083"/>
            </a:xfrm>
            <a:prstGeom prst="line">
              <a:avLst/>
            </a:prstGeom>
            <a:noFill/>
            <a:ln>
              <a:solidFill>
                <a:schemeClr val="tx1">
                  <a:lumMod val="50000"/>
                  <a:lumOff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cxnSp>
        <p:nvCxnSpPr>
          <p:cNvPr id="183" name="直接连接符 182"/>
          <p:cNvCxnSpPr/>
          <p:nvPr/>
        </p:nvCxnSpPr>
        <p:spPr bwMode="auto">
          <a:xfrm flipH="1">
            <a:off x="5654123" y="1600201"/>
            <a:ext cx="4362" cy="2018083"/>
          </a:xfrm>
          <a:prstGeom prst="line">
            <a:avLst/>
          </a:prstGeom>
          <a:noFill/>
          <a:ln>
            <a:solidFill>
              <a:schemeClr val="tx1">
                <a:lumMod val="50000"/>
                <a:lumOff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84" name="直接连接符 183"/>
          <p:cNvCxnSpPr/>
          <p:nvPr/>
        </p:nvCxnSpPr>
        <p:spPr bwMode="auto">
          <a:xfrm flipH="1">
            <a:off x="596348" y="1619251"/>
            <a:ext cx="4362" cy="2018083"/>
          </a:xfrm>
          <a:prstGeom prst="line">
            <a:avLst/>
          </a:prstGeom>
          <a:noFill/>
          <a:ln>
            <a:solidFill>
              <a:schemeClr val="tx1">
                <a:lumMod val="50000"/>
                <a:lumOff val="50000"/>
              </a:schemeClr>
            </a:solidFill>
            <a:prstDash val="sysDot"/>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86" name="标题 1"/>
          <p:cNvSpPr txBox="1">
            <a:spLocks/>
          </p:cNvSpPr>
          <p:nvPr/>
        </p:nvSpPr>
        <p:spPr bwMode="auto">
          <a:xfrm>
            <a:off x="584858" y="293096"/>
            <a:ext cx="7745412" cy="4320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eaLnBrk="0" fontAlgn="base" hangingPunct="0">
              <a:spcBef>
                <a:spcPct val="0"/>
              </a:spcBef>
              <a:spcAft>
                <a:spcPct val="0"/>
              </a:spcAft>
              <a:defRPr/>
            </a:pPr>
            <a:r>
              <a:rPr lang="en-US" altLang="zh-CN" sz="2400" b="1" kern="0" dirty="0" smtClean="0">
                <a:solidFill>
                  <a:schemeClr val="bg1"/>
                </a:solidFill>
                <a:latin typeface="微软雅黑" pitchFamily="34" charset="-122"/>
                <a:ea typeface="微软雅黑" pitchFamily="34" charset="-122"/>
              </a:rPr>
              <a:t>High Density Boost –</a:t>
            </a:r>
            <a:r>
              <a:rPr lang="zh-CN" altLang="en-US" sz="2400" b="1" kern="0" dirty="0" smtClean="0">
                <a:solidFill>
                  <a:schemeClr val="bg1"/>
                </a:solidFill>
                <a:latin typeface="微软雅黑" pitchFamily="34" charset="-122"/>
                <a:ea typeface="微软雅黑" pitchFamily="34" charset="-122"/>
              </a:rPr>
              <a:t>高密加速</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右箭头 415"/>
          <p:cNvSpPr/>
          <p:nvPr/>
        </p:nvSpPr>
        <p:spPr bwMode="auto">
          <a:xfrm>
            <a:off x="29097" y="0"/>
            <a:ext cx="9114903" cy="5143500"/>
          </a:xfrm>
          <a:prstGeom prst="rightArrow">
            <a:avLst>
              <a:gd name="adj1" fmla="val 50000"/>
              <a:gd name="adj2" fmla="val 22292"/>
            </a:avLst>
          </a:prstGeom>
          <a:solidFill>
            <a:schemeClr val="bg1">
              <a:lumMod val="85000"/>
              <a:alpha val="5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sp>
        <p:nvSpPr>
          <p:cNvPr id="21" name="圆角矩形 20"/>
          <p:cNvSpPr>
            <a:spLocks/>
          </p:cNvSpPr>
          <p:nvPr/>
        </p:nvSpPr>
        <p:spPr bwMode="auto">
          <a:xfrm>
            <a:off x="916716" y="808262"/>
            <a:ext cx="1365826" cy="251460"/>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buNone/>
              <a:defRPr/>
            </a:pPr>
            <a:r>
              <a:rPr lang="zh-CN" altLang="en-US" sz="1100" b="1" kern="0" noProof="0" dirty="0" smtClean="0">
                <a:solidFill>
                  <a:schemeClr val="bg1"/>
                </a:solidFill>
                <a:latin typeface="微软雅黑" pitchFamily="34" charset="-122"/>
                <a:ea typeface="微软雅黑" pitchFamily="34" charset="-122"/>
              </a:rPr>
              <a:t>动态信道调整</a:t>
            </a:r>
            <a:endParaRPr lang="en-US" altLang="zh-CN" sz="1100" b="1" kern="0" noProof="0" dirty="0" smtClean="0">
              <a:solidFill>
                <a:schemeClr val="bg1"/>
              </a:solidFill>
              <a:latin typeface="微软雅黑" pitchFamily="34" charset="-122"/>
              <a:ea typeface="微软雅黑" pitchFamily="34" charset="-122"/>
            </a:endParaRPr>
          </a:p>
        </p:txBody>
      </p:sp>
      <p:sp>
        <p:nvSpPr>
          <p:cNvPr id="20" name="圆角矩形 19"/>
          <p:cNvSpPr>
            <a:spLocks/>
          </p:cNvSpPr>
          <p:nvPr/>
        </p:nvSpPr>
        <p:spPr bwMode="auto">
          <a:xfrm>
            <a:off x="2640716" y="808262"/>
            <a:ext cx="1365826" cy="251460"/>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buNone/>
              <a:defRPr/>
            </a:pPr>
            <a:r>
              <a:rPr lang="zh-CN" altLang="en-US" sz="1100" b="1" kern="0" noProof="0" dirty="0" smtClean="0">
                <a:solidFill>
                  <a:schemeClr val="bg1"/>
                </a:solidFill>
                <a:latin typeface="微软雅黑" pitchFamily="34" charset="-122"/>
                <a:ea typeface="微软雅黑" pitchFamily="34" charset="-122"/>
              </a:rPr>
              <a:t>动态</a:t>
            </a:r>
            <a:r>
              <a:rPr lang="zh-CN" altLang="en-US" sz="1100" b="1" kern="0" dirty="0" smtClean="0">
                <a:solidFill>
                  <a:schemeClr val="bg1"/>
                </a:solidFill>
                <a:latin typeface="微软雅黑" pitchFamily="34" charset="-122"/>
                <a:ea typeface="微软雅黑" pitchFamily="34" charset="-122"/>
              </a:rPr>
              <a:t>功率</a:t>
            </a:r>
            <a:r>
              <a:rPr lang="zh-CN" altLang="en-US" sz="1100" b="1" kern="0" noProof="0" dirty="0" smtClean="0">
                <a:solidFill>
                  <a:schemeClr val="bg1"/>
                </a:solidFill>
                <a:latin typeface="微软雅黑" pitchFamily="34" charset="-122"/>
                <a:ea typeface="微软雅黑" pitchFamily="34" charset="-122"/>
              </a:rPr>
              <a:t>调整</a:t>
            </a:r>
            <a:endParaRPr lang="en-US" altLang="zh-CN" sz="1100" b="1" kern="0" noProof="0" dirty="0" smtClean="0">
              <a:solidFill>
                <a:schemeClr val="bg1"/>
              </a:solidFill>
              <a:latin typeface="微软雅黑" pitchFamily="34" charset="-122"/>
              <a:ea typeface="微软雅黑" pitchFamily="34" charset="-122"/>
            </a:endParaRPr>
          </a:p>
        </p:txBody>
      </p:sp>
      <p:sp>
        <p:nvSpPr>
          <p:cNvPr id="22" name="圆角矩形 21"/>
          <p:cNvSpPr>
            <a:spLocks/>
          </p:cNvSpPr>
          <p:nvPr/>
        </p:nvSpPr>
        <p:spPr bwMode="auto">
          <a:xfrm>
            <a:off x="4347172" y="808262"/>
            <a:ext cx="1365826" cy="251460"/>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buNone/>
              <a:defRPr/>
            </a:pPr>
            <a:r>
              <a:rPr lang="zh-CN" altLang="en-US" sz="1100" b="1" kern="0" dirty="0" smtClean="0">
                <a:solidFill>
                  <a:schemeClr val="bg1"/>
                </a:solidFill>
                <a:latin typeface="微软雅黑" pitchFamily="34" charset="-122"/>
                <a:ea typeface="微软雅黑" pitchFamily="34" charset="-122"/>
              </a:rPr>
              <a:t>非法设备干扰调优</a:t>
            </a:r>
            <a:endParaRPr lang="en-US" altLang="zh-CN" sz="1100" b="1" kern="0" dirty="0" smtClean="0">
              <a:solidFill>
                <a:schemeClr val="bg1"/>
              </a:solidFill>
              <a:latin typeface="微软雅黑" pitchFamily="34" charset="-122"/>
              <a:ea typeface="微软雅黑" pitchFamily="34" charset="-122"/>
            </a:endParaRPr>
          </a:p>
        </p:txBody>
      </p:sp>
      <p:grpSp>
        <p:nvGrpSpPr>
          <p:cNvPr id="2" name="组合 49"/>
          <p:cNvGrpSpPr/>
          <p:nvPr/>
        </p:nvGrpSpPr>
        <p:grpSpPr>
          <a:xfrm>
            <a:off x="820882" y="1397438"/>
            <a:ext cx="1083945" cy="1024889"/>
            <a:chOff x="224155" y="1662892"/>
            <a:chExt cx="1083945" cy="1024889"/>
          </a:xfrm>
        </p:grpSpPr>
        <p:sp>
          <p:nvSpPr>
            <p:cNvPr id="36" name="椭圆 35"/>
            <p:cNvSpPr/>
            <p:nvPr/>
          </p:nvSpPr>
          <p:spPr bwMode="auto">
            <a:xfrm>
              <a:off x="224155" y="1662892"/>
              <a:ext cx="1083945" cy="1024889"/>
            </a:xfrm>
            <a:prstGeom prst="ellipse">
              <a:avLst/>
            </a:prstGeom>
            <a:solidFill>
              <a:srgbClr val="92D050"/>
            </a:solidFill>
            <a:ln w="9525">
              <a:noFill/>
              <a:miter lim="800000"/>
              <a:headEnd/>
              <a:tailEnd/>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784225" eaLnBrk="0" hangingPunct="0">
                <a:buClr>
                  <a:srgbClr val="CC9900"/>
                </a:buClr>
                <a:buFont typeface="Wingdings" pitchFamily="2" charset="2"/>
                <a:buChar char="n"/>
              </a:pPr>
              <a:endParaRPr lang="zh-CN" altLang="en-US" sz="1600" smtClean="0">
                <a:solidFill>
                  <a:schemeClr val="bg1"/>
                </a:solidFill>
                <a:latin typeface="微软雅黑" pitchFamily="34" charset="-122"/>
                <a:ea typeface="微软雅黑" pitchFamily="34" charset="-122"/>
              </a:endParaRPr>
            </a:p>
          </p:txBody>
        </p:sp>
        <p:grpSp>
          <p:nvGrpSpPr>
            <p:cNvPr id="3" name="组合 634"/>
            <p:cNvGrpSpPr>
              <a:grpSpLocks noChangeAspect="1"/>
            </p:cNvGrpSpPr>
            <p:nvPr/>
          </p:nvGrpSpPr>
          <p:grpSpPr>
            <a:xfrm>
              <a:off x="642553" y="2003761"/>
              <a:ext cx="258834" cy="305441"/>
              <a:chOff x="14536144" y="-793834"/>
              <a:chExt cx="772115" cy="829074"/>
            </a:xfrm>
            <a:solidFill>
              <a:schemeClr val="bg1">
                <a:lumMod val="50000"/>
              </a:schemeClr>
            </a:solidFill>
          </p:grpSpPr>
          <p:sp>
            <p:nvSpPr>
              <p:cNvPr id="39"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1"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2"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3"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4"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5"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6"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7"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grpSp>
        <p:sp>
          <p:nvSpPr>
            <p:cNvPr id="38" name="TextBox 37"/>
            <p:cNvSpPr txBox="1"/>
            <p:nvPr/>
          </p:nvSpPr>
          <p:spPr>
            <a:xfrm>
              <a:off x="458829" y="1807585"/>
              <a:ext cx="650765" cy="230832"/>
            </a:xfrm>
            <a:prstGeom prst="rect">
              <a:avLst/>
            </a:prstGeom>
            <a:noFill/>
          </p:spPr>
          <p:txBody>
            <a:bodyPr wrap="square" rtlCol="0">
              <a:spAutoFit/>
            </a:bodyPr>
            <a:lstStyle/>
            <a:p>
              <a:pPr algn="ctr"/>
              <a:r>
                <a:rPr lang="en-US" altLang="zh-CN" sz="900" dirty="0" smtClean="0">
                  <a:solidFill>
                    <a:schemeClr val="bg1"/>
                  </a:solidFill>
                  <a:latin typeface="微软雅黑" pitchFamily="34" charset="-122"/>
                  <a:ea typeface="微软雅黑" pitchFamily="34" charset="-122"/>
                </a:rPr>
                <a:t>AP1</a:t>
              </a:r>
              <a:endParaRPr lang="zh-CN" altLang="en-US" sz="900" dirty="0">
                <a:solidFill>
                  <a:schemeClr val="bg1"/>
                </a:solidFill>
                <a:latin typeface="微软雅黑" pitchFamily="34" charset="-122"/>
                <a:ea typeface="微软雅黑" pitchFamily="34" charset="-122"/>
              </a:endParaRPr>
            </a:p>
          </p:txBody>
        </p:sp>
        <p:sp>
          <p:nvSpPr>
            <p:cNvPr id="48" name="TextBox 47"/>
            <p:cNvSpPr txBox="1"/>
            <p:nvPr/>
          </p:nvSpPr>
          <p:spPr>
            <a:xfrm>
              <a:off x="444974" y="2306349"/>
              <a:ext cx="650765" cy="230832"/>
            </a:xfrm>
            <a:prstGeom prst="rect">
              <a:avLst/>
            </a:prstGeom>
            <a:noFill/>
          </p:spPr>
          <p:txBody>
            <a:bodyPr wrap="square" rtlCol="0">
              <a:spAutoFit/>
            </a:bodyPr>
            <a:lstStyle/>
            <a:p>
              <a:pPr algn="ctr"/>
              <a:r>
                <a:rPr lang="zh-CN" altLang="en-US" sz="900" dirty="0" smtClean="0">
                  <a:solidFill>
                    <a:schemeClr val="bg1"/>
                  </a:solidFill>
                  <a:latin typeface="微软雅黑" pitchFamily="34" charset="-122"/>
                  <a:ea typeface="微软雅黑" pitchFamily="34" charset="-122"/>
                </a:rPr>
                <a:t>信道</a:t>
              </a:r>
              <a:r>
                <a:rPr lang="en-US" altLang="zh-CN" sz="900" dirty="0" smtClean="0">
                  <a:solidFill>
                    <a:schemeClr val="bg1"/>
                  </a:solidFill>
                  <a:latin typeface="微软雅黑" pitchFamily="34" charset="-122"/>
                  <a:ea typeface="微软雅黑" pitchFamily="34" charset="-122"/>
                </a:rPr>
                <a:t>1</a:t>
              </a:r>
              <a:endParaRPr lang="zh-CN" altLang="en-US" sz="900" dirty="0">
                <a:solidFill>
                  <a:schemeClr val="bg1"/>
                </a:solidFill>
                <a:latin typeface="微软雅黑" pitchFamily="34" charset="-122"/>
                <a:ea typeface="微软雅黑" pitchFamily="34" charset="-122"/>
              </a:endParaRPr>
            </a:p>
          </p:txBody>
        </p:sp>
      </p:grpSp>
      <p:sp>
        <p:nvSpPr>
          <p:cNvPr id="49" name="圆角矩形 48"/>
          <p:cNvSpPr/>
          <p:nvPr/>
        </p:nvSpPr>
        <p:spPr bwMode="auto">
          <a:xfrm>
            <a:off x="916716" y="3962002"/>
            <a:ext cx="1318952"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Tx/>
              <a:buFont typeface="Arial" pitchFamily="34" charset="0"/>
              <a:buChar char="•"/>
              <a:defRPr/>
            </a:pPr>
            <a:r>
              <a:rPr lang="zh-CN" altLang="en-US" sz="1000" b="1" kern="0" dirty="0" smtClean="0">
                <a:solidFill>
                  <a:schemeClr val="bg1"/>
                </a:solidFill>
                <a:latin typeface="微软雅黑" pitchFamily="34" charset="-122"/>
                <a:ea typeface="微软雅黑" pitchFamily="34" charset="-122"/>
              </a:rPr>
              <a:t>自动信道部署，缩短部署时间，灵活应对网络变化</a:t>
            </a:r>
            <a:endParaRPr lang="en-US" altLang="zh-CN" sz="1000" b="1" kern="0" dirty="0" smtClean="0">
              <a:solidFill>
                <a:schemeClr val="bg1"/>
              </a:solidFill>
              <a:latin typeface="微软雅黑" pitchFamily="34" charset="-122"/>
              <a:ea typeface="微软雅黑" pitchFamily="34" charset="-122"/>
            </a:endParaRPr>
          </a:p>
        </p:txBody>
      </p:sp>
      <p:sp>
        <p:nvSpPr>
          <p:cNvPr id="52" name="椭圆 51"/>
          <p:cNvSpPr/>
          <p:nvPr/>
        </p:nvSpPr>
        <p:spPr bwMode="auto">
          <a:xfrm>
            <a:off x="1440797" y="1965475"/>
            <a:ext cx="1083945" cy="1024889"/>
          </a:xfrm>
          <a:prstGeom prst="ellipse">
            <a:avLst/>
          </a:prstGeom>
          <a:solidFill>
            <a:srgbClr val="00B0F0"/>
          </a:solidFill>
          <a:ln w="9525">
            <a:noFill/>
            <a:miter lim="800000"/>
            <a:headEnd/>
            <a:tailEnd/>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784225" eaLnBrk="0" hangingPunct="0">
              <a:buClr>
                <a:srgbClr val="CC9900"/>
              </a:buClr>
              <a:buFont typeface="Wingdings" pitchFamily="2" charset="2"/>
              <a:buChar char="n"/>
            </a:pPr>
            <a:endParaRPr lang="zh-CN" altLang="en-US" sz="1600" smtClean="0">
              <a:solidFill>
                <a:schemeClr val="bg1"/>
              </a:solidFill>
              <a:latin typeface="微软雅黑" pitchFamily="34" charset="-122"/>
              <a:ea typeface="微软雅黑" pitchFamily="34" charset="-122"/>
            </a:endParaRPr>
          </a:p>
        </p:txBody>
      </p:sp>
      <p:grpSp>
        <p:nvGrpSpPr>
          <p:cNvPr id="4" name="组合 634"/>
          <p:cNvGrpSpPr>
            <a:grpSpLocks noChangeAspect="1"/>
          </p:cNvGrpSpPr>
          <p:nvPr/>
        </p:nvGrpSpPr>
        <p:grpSpPr>
          <a:xfrm>
            <a:off x="1831487" y="2306344"/>
            <a:ext cx="258834" cy="305441"/>
            <a:chOff x="14536144" y="-793834"/>
            <a:chExt cx="772115" cy="829074"/>
          </a:xfrm>
          <a:solidFill>
            <a:schemeClr val="bg1">
              <a:lumMod val="50000"/>
            </a:schemeClr>
          </a:solidFill>
        </p:grpSpPr>
        <p:sp>
          <p:nvSpPr>
            <p:cNvPr id="56"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57"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58"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59"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60"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61"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62"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63"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64"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grpSp>
      <p:sp>
        <p:nvSpPr>
          <p:cNvPr id="54" name="TextBox 53"/>
          <p:cNvSpPr txBox="1"/>
          <p:nvPr/>
        </p:nvSpPr>
        <p:spPr>
          <a:xfrm>
            <a:off x="1647763" y="2110168"/>
            <a:ext cx="650765" cy="230832"/>
          </a:xfrm>
          <a:prstGeom prst="rect">
            <a:avLst/>
          </a:prstGeom>
          <a:noFill/>
        </p:spPr>
        <p:txBody>
          <a:bodyPr wrap="square" rtlCol="0">
            <a:spAutoFit/>
          </a:bodyPr>
          <a:lstStyle/>
          <a:p>
            <a:pPr algn="ctr"/>
            <a:r>
              <a:rPr lang="en-US" altLang="zh-CN" sz="900" dirty="0" smtClean="0">
                <a:solidFill>
                  <a:schemeClr val="bg1"/>
                </a:solidFill>
                <a:latin typeface="微软雅黑" pitchFamily="34" charset="-122"/>
                <a:ea typeface="微软雅黑" pitchFamily="34" charset="-122"/>
              </a:rPr>
              <a:t>AP2</a:t>
            </a:r>
            <a:endParaRPr lang="zh-CN" altLang="en-US" sz="900" dirty="0">
              <a:solidFill>
                <a:schemeClr val="bg1"/>
              </a:solidFill>
              <a:latin typeface="微软雅黑" pitchFamily="34" charset="-122"/>
              <a:ea typeface="微软雅黑" pitchFamily="34" charset="-122"/>
            </a:endParaRPr>
          </a:p>
        </p:txBody>
      </p:sp>
      <p:sp>
        <p:nvSpPr>
          <p:cNvPr id="55" name="TextBox 54"/>
          <p:cNvSpPr txBox="1"/>
          <p:nvPr/>
        </p:nvSpPr>
        <p:spPr>
          <a:xfrm>
            <a:off x="1633908" y="2608932"/>
            <a:ext cx="650765" cy="230832"/>
          </a:xfrm>
          <a:prstGeom prst="rect">
            <a:avLst/>
          </a:prstGeom>
          <a:noFill/>
        </p:spPr>
        <p:txBody>
          <a:bodyPr wrap="square" rtlCol="0">
            <a:spAutoFit/>
          </a:bodyPr>
          <a:lstStyle/>
          <a:p>
            <a:pPr algn="ctr"/>
            <a:r>
              <a:rPr lang="zh-CN" altLang="en-US" sz="900" dirty="0" smtClean="0">
                <a:solidFill>
                  <a:schemeClr val="bg1"/>
                </a:solidFill>
                <a:latin typeface="微软雅黑" pitchFamily="34" charset="-122"/>
                <a:ea typeface="微软雅黑" pitchFamily="34" charset="-122"/>
              </a:rPr>
              <a:t>信道</a:t>
            </a:r>
            <a:r>
              <a:rPr lang="en-US" altLang="zh-CN" sz="900" dirty="0" smtClean="0">
                <a:solidFill>
                  <a:schemeClr val="bg1"/>
                </a:solidFill>
                <a:latin typeface="微软雅黑" pitchFamily="34" charset="-122"/>
                <a:ea typeface="微软雅黑" pitchFamily="34" charset="-122"/>
              </a:rPr>
              <a:t>6</a:t>
            </a:r>
            <a:endParaRPr lang="zh-CN" altLang="en-US" sz="900" dirty="0">
              <a:solidFill>
                <a:schemeClr val="bg1"/>
              </a:solidFill>
              <a:latin typeface="微软雅黑" pitchFamily="34" charset="-122"/>
              <a:ea typeface="微软雅黑" pitchFamily="34" charset="-122"/>
            </a:endParaRPr>
          </a:p>
        </p:txBody>
      </p:sp>
      <p:sp>
        <p:nvSpPr>
          <p:cNvPr id="66" name="椭圆 65"/>
          <p:cNvSpPr/>
          <p:nvPr/>
        </p:nvSpPr>
        <p:spPr bwMode="auto">
          <a:xfrm>
            <a:off x="704850" y="2484327"/>
            <a:ext cx="1083945" cy="1024889"/>
          </a:xfrm>
          <a:prstGeom prst="ellipse">
            <a:avLst/>
          </a:prstGeom>
          <a:solidFill>
            <a:srgbClr val="FFC000"/>
          </a:solidFill>
          <a:ln w="9525">
            <a:noFill/>
            <a:miter lim="800000"/>
            <a:headEnd/>
            <a:tailEnd/>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784225" eaLnBrk="0" hangingPunct="0">
              <a:buClr>
                <a:srgbClr val="CC9900"/>
              </a:buClr>
              <a:buFont typeface="Wingdings" pitchFamily="2" charset="2"/>
              <a:buChar char="n"/>
            </a:pPr>
            <a:endParaRPr lang="zh-CN" altLang="en-US" sz="1600" dirty="0" smtClean="0">
              <a:solidFill>
                <a:schemeClr val="bg1"/>
              </a:solidFill>
              <a:latin typeface="微软雅黑" pitchFamily="34" charset="-122"/>
              <a:ea typeface="微软雅黑" pitchFamily="34" charset="-122"/>
            </a:endParaRPr>
          </a:p>
        </p:txBody>
      </p:sp>
      <p:grpSp>
        <p:nvGrpSpPr>
          <p:cNvPr id="5" name="组合 634"/>
          <p:cNvGrpSpPr>
            <a:grpSpLocks noChangeAspect="1"/>
          </p:cNvGrpSpPr>
          <p:nvPr/>
        </p:nvGrpSpPr>
        <p:grpSpPr>
          <a:xfrm>
            <a:off x="1180398" y="2825196"/>
            <a:ext cx="258834" cy="305441"/>
            <a:chOff x="14536144" y="-793834"/>
            <a:chExt cx="772115" cy="829074"/>
          </a:xfrm>
          <a:solidFill>
            <a:schemeClr val="bg1">
              <a:lumMod val="50000"/>
            </a:schemeClr>
          </a:solidFill>
        </p:grpSpPr>
        <p:sp>
          <p:nvSpPr>
            <p:cNvPr id="70"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1"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2"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3"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4"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5"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6"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7"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78"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grpSp>
      <p:sp>
        <p:nvSpPr>
          <p:cNvPr id="68" name="TextBox 67"/>
          <p:cNvSpPr txBox="1"/>
          <p:nvPr/>
        </p:nvSpPr>
        <p:spPr>
          <a:xfrm>
            <a:off x="996674" y="2629020"/>
            <a:ext cx="650765" cy="230832"/>
          </a:xfrm>
          <a:prstGeom prst="rect">
            <a:avLst/>
          </a:prstGeom>
          <a:noFill/>
        </p:spPr>
        <p:txBody>
          <a:bodyPr wrap="square" rtlCol="0">
            <a:spAutoFit/>
          </a:bodyPr>
          <a:lstStyle/>
          <a:p>
            <a:pPr algn="ctr"/>
            <a:r>
              <a:rPr lang="en-US" altLang="zh-CN" sz="900" dirty="0" smtClean="0">
                <a:solidFill>
                  <a:schemeClr val="bg1"/>
                </a:solidFill>
                <a:latin typeface="微软雅黑" pitchFamily="34" charset="-122"/>
                <a:ea typeface="微软雅黑" pitchFamily="34" charset="-122"/>
              </a:rPr>
              <a:t>AP3</a:t>
            </a:r>
            <a:endParaRPr lang="zh-CN" altLang="en-US" sz="900" dirty="0">
              <a:solidFill>
                <a:schemeClr val="bg1"/>
              </a:solidFill>
              <a:latin typeface="微软雅黑" pitchFamily="34" charset="-122"/>
              <a:ea typeface="微软雅黑" pitchFamily="34" charset="-122"/>
            </a:endParaRPr>
          </a:p>
        </p:txBody>
      </p:sp>
      <p:sp>
        <p:nvSpPr>
          <p:cNvPr id="69" name="TextBox 68"/>
          <p:cNvSpPr txBox="1"/>
          <p:nvPr/>
        </p:nvSpPr>
        <p:spPr>
          <a:xfrm>
            <a:off x="982819" y="3127784"/>
            <a:ext cx="650765" cy="230832"/>
          </a:xfrm>
          <a:prstGeom prst="rect">
            <a:avLst/>
          </a:prstGeom>
          <a:noFill/>
        </p:spPr>
        <p:txBody>
          <a:bodyPr wrap="square" rtlCol="0">
            <a:spAutoFit/>
          </a:bodyPr>
          <a:lstStyle/>
          <a:p>
            <a:pPr algn="ctr"/>
            <a:r>
              <a:rPr lang="zh-CN" altLang="en-US" sz="900" dirty="0" smtClean="0">
                <a:solidFill>
                  <a:schemeClr val="bg1"/>
                </a:solidFill>
                <a:latin typeface="微软雅黑" pitchFamily="34" charset="-122"/>
                <a:ea typeface="微软雅黑" pitchFamily="34" charset="-122"/>
              </a:rPr>
              <a:t>信道</a:t>
            </a:r>
            <a:r>
              <a:rPr lang="en-US" altLang="zh-CN" sz="900" dirty="0" smtClean="0">
                <a:solidFill>
                  <a:schemeClr val="bg1"/>
                </a:solidFill>
                <a:latin typeface="微软雅黑" pitchFamily="34" charset="-122"/>
                <a:ea typeface="微软雅黑" pitchFamily="34" charset="-122"/>
              </a:rPr>
              <a:t>11</a:t>
            </a:r>
            <a:endParaRPr lang="zh-CN" altLang="en-US" sz="900" dirty="0">
              <a:solidFill>
                <a:schemeClr val="bg1"/>
              </a:solidFill>
              <a:latin typeface="微软雅黑" pitchFamily="34" charset="-122"/>
              <a:ea typeface="微软雅黑" pitchFamily="34" charset="-122"/>
            </a:endParaRPr>
          </a:p>
        </p:txBody>
      </p:sp>
      <p:sp>
        <p:nvSpPr>
          <p:cNvPr id="107" name="椭圆 106"/>
          <p:cNvSpPr/>
          <p:nvPr/>
        </p:nvSpPr>
        <p:spPr bwMode="auto">
          <a:xfrm>
            <a:off x="2593971" y="2514889"/>
            <a:ext cx="1486118" cy="1405803"/>
          </a:xfrm>
          <a:prstGeom prst="ellipse">
            <a:avLst/>
          </a:prstGeom>
          <a:gradFill flip="none" rotWithShape="1">
            <a:gsLst>
              <a:gs pos="0">
                <a:srgbClr val="FFC000"/>
              </a:gs>
              <a:gs pos="75000">
                <a:schemeClr val="bg1">
                  <a:lumMod val="95000"/>
                </a:schemeClr>
              </a:gs>
            </a:gsLst>
            <a:path path="circle">
              <a:fillToRect l="50000" t="50000" r="50000" b="50000"/>
            </a:path>
            <a:tileRect/>
          </a:gradFill>
          <a:ln w="9525">
            <a:noFill/>
            <a:miter lim="800000"/>
            <a:headEnd/>
            <a:tailEnd/>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784225" eaLnBrk="0" hangingPunct="0">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grpSp>
        <p:nvGrpSpPr>
          <p:cNvPr id="6" name="组合 634"/>
          <p:cNvGrpSpPr>
            <a:grpSpLocks noChangeAspect="1"/>
          </p:cNvGrpSpPr>
          <p:nvPr/>
        </p:nvGrpSpPr>
        <p:grpSpPr>
          <a:xfrm>
            <a:off x="3132779" y="2950765"/>
            <a:ext cx="310509" cy="364217"/>
            <a:chOff x="14536144" y="-793834"/>
            <a:chExt cx="772115" cy="829074"/>
          </a:xfrm>
          <a:solidFill>
            <a:schemeClr val="bg1">
              <a:lumMod val="50000"/>
            </a:schemeClr>
          </a:solidFill>
        </p:grpSpPr>
        <p:sp>
          <p:nvSpPr>
            <p:cNvPr id="109"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0"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1"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2"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3"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4"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5"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6"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17"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grpSp>
      <p:grpSp>
        <p:nvGrpSpPr>
          <p:cNvPr id="7" name="组合 208"/>
          <p:cNvGrpSpPr>
            <a:grpSpLocks noChangeAspect="1"/>
          </p:cNvGrpSpPr>
          <p:nvPr/>
        </p:nvGrpSpPr>
        <p:grpSpPr>
          <a:xfrm>
            <a:off x="3602106" y="3328610"/>
            <a:ext cx="304437" cy="272375"/>
            <a:chOff x="14025563" y="196850"/>
            <a:chExt cx="1201738" cy="984250"/>
          </a:xfrm>
          <a:solidFill>
            <a:schemeClr val="tx1">
              <a:lumMod val="50000"/>
              <a:lumOff val="50000"/>
            </a:schemeClr>
          </a:solidFill>
        </p:grpSpPr>
        <p:sp>
          <p:nvSpPr>
            <p:cNvPr id="119" name="Freeform 49"/>
            <p:cNvSpPr>
              <a:spLocks/>
            </p:cNvSpPr>
            <p:nvPr/>
          </p:nvSpPr>
          <p:spPr bwMode="auto">
            <a:xfrm>
              <a:off x="14025563" y="196850"/>
              <a:ext cx="352425" cy="123825"/>
            </a:xfrm>
            <a:custGeom>
              <a:avLst/>
              <a:gdLst/>
              <a:ahLst/>
              <a:cxnLst>
                <a:cxn ang="0">
                  <a:pos x="32" y="133"/>
                </a:cxn>
                <a:cxn ang="0">
                  <a:pos x="42" y="138"/>
                </a:cxn>
                <a:cxn ang="0">
                  <a:pos x="49" y="138"/>
                </a:cxn>
                <a:cxn ang="0">
                  <a:pos x="54" y="135"/>
                </a:cxn>
                <a:cxn ang="0">
                  <a:pos x="87" y="108"/>
                </a:cxn>
                <a:cxn ang="0">
                  <a:pos x="126" y="89"/>
                </a:cxn>
                <a:cxn ang="0">
                  <a:pos x="167" y="78"/>
                </a:cxn>
                <a:cxn ang="0">
                  <a:pos x="211" y="74"/>
                </a:cxn>
                <a:cxn ang="0">
                  <a:pos x="224" y="74"/>
                </a:cxn>
                <a:cxn ang="0">
                  <a:pos x="248" y="76"/>
                </a:cxn>
                <a:cxn ang="0">
                  <a:pos x="292" y="88"/>
                </a:cxn>
                <a:cxn ang="0">
                  <a:pos x="332" y="108"/>
                </a:cxn>
                <a:cxn ang="0">
                  <a:pos x="367" y="135"/>
                </a:cxn>
                <a:cxn ang="0">
                  <a:pos x="384" y="152"/>
                </a:cxn>
                <a:cxn ang="0">
                  <a:pos x="396" y="157"/>
                </a:cxn>
                <a:cxn ang="0">
                  <a:pos x="401" y="157"/>
                </a:cxn>
                <a:cxn ang="0">
                  <a:pos x="437" y="127"/>
                </a:cxn>
                <a:cxn ang="0">
                  <a:pos x="442" y="121"/>
                </a:cxn>
                <a:cxn ang="0">
                  <a:pos x="443" y="115"/>
                </a:cxn>
                <a:cxn ang="0">
                  <a:pos x="438" y="105"/>
                </a:cxn>
                <a:cxn ang="0">
                  <a:pos x="418" y="83"/>
                </a:cxn>
                <a:cxn ang="0">
                  <a:pos x="369" y="46"/>
                </a:cxn>
                <a:cxn ang="0">
                  <a:pos x="317" y="20"/>
                </a:cxn>
                <a:cxn ang="0">
                  <a:pos x="258" y="5"/>
                </a:cxn>
                <a:cxn ang="0">
                  <a:pos x="227" y="2"/>
                </a:cxn>
                <a:cxn ang="0">
                  <a:pos x="211" y="0"/>
                </a:cxn>
                <a:cxn ang="0">
                  <a:pos x="153" y="7"/>
                </a:cxn>
                <a:cxn ang="0">
                  <a:pos x="99" y="22"/>
                </a:cxn>
                <a:cxn ang="0">
                  <a:pos x="50" y="47"/>
                </a:cxn>
                <a:cxn ang="0">
                  <a:pos x="5" y="81"/>
                </a:cxn>
                <a:cxn ang="0">
                  <a:pos x="1" y="86"/>
                </a:cxn>
                <a:cxn ang="0">
                  <a:pos x="0" y="98"/>
                </a:cxn>
                <a:cxn ang="0">
                  <a:pos x="32" y="133"/>
                </a:cxn>
              </a:cxnLst>
              <a:rect l="0" t="0" r="r" b="b"/>
              <a:pathLst>
                <a:path w="443" h="157">
                  <a:moveTo>
                    <a:pt x="32" y="133"/>
                  </a:moveTo>
                  <a:lnTo>
                    <a:pt x="32" y="133"/>
                  </a:lnTo>
                  <a:lnTo>
                    <a:pt x="37" y="137"/>
                  </a:lnTo>
                  <a:lnTo>
                    <a:pt x="42" y="138"/>
                  </a:lnTo>
                  <a:lnTo>
                    <a:pt x="42" y="138"/>
                  </a:lnTo>
                  <a:lnTo>
                    <a:pt x="49" y="138"/>
                  </a:lnTo>
                  <a:lnTo>
                    <a:pt x="54" y="135"/>
                  </a:lnTo>
                  <a:lnTo>
                    <a:pt x="54" y="135"/>
                  </a:lnTo>
                  <a:lnTo>
                    <a:pt x="71" y="121"/>
                  </a:lnTo>
                  <a:lnTo>
                    <a:pt x="87" y="108"/>
                  </a:lnTo>
                  <a:lnTo>
                    <a:pt x="106" y="98"/>
                  </a:lnTo>
                  <a:lnTo>
                    <a:pt x="126" y="89"/>
                  </a:lnTo>
                  <a:lnTo>
                    <a:pt x="146" y="83"/>
                  </a:lnTo>
                  <a:lnTo>
                    <a:pt x="167" y="78"/>
                  </a:lnTo>
                  <a:lnTo>
                    <a:pt x="189" y="74"/>
                  </a:lnTo>
                  <a:lnTo>
                    <a:pt x="211" y="74"/>
                  </a:lnTo>
                  <a:lnTo>
                    <a:pt x="211" y="74"/>
                  </a:lnTo>
                  <a:lnTo>
                    <a:pt x="224" y="74"/>
                  </a:lnTo>
                  <a:lnTo>
                    <a:pt x="224" y="74"/>
                  </a:lnTo>
                  <a:lnTo>
                    <a:pt x="248" y="76"/>
                  </a:lnTo>
                  <a:lnTo>
                    <a:pt x="270" y="81"/>
                  </a:lnTo>
                  <a:lnTo>
                    <a:pt x="292" y="88"/>
                  </a:lnTo>
                  <a:lnTo>
                    <a:pt x="312" y="96"/>
                  </a:lnTo>
                  <a:lnTo>
                    <a:pt x="332" y="108"/>
                  </a:lnTo>
                  <a:lnTo>
                    <a:pt x="351" y="121"/>
                  </a:lnTo>
                  <a:lnTo>
                    <a:pt x="367" y="135"/>
                  </a:lnTo>
                  <a:lnTo>
                    <a:pt x="384" y="152"/>
                  </a:lnTo>
                  <a:lnTo>
                    <a:pt x="384" y="152"/>
                  </a:lnTo>
                  <a:lnTo>
                    <a:pt x="389" y="155"/>
                  </a:lnTo>
                  <a:lnTo>
                    <a:pt x="396" y="157"/>
                  </a:lnTo>
                  <a:lnTo>
                    <a:pt x="396" y="157"/>
                  </a:lnTo>
                  <a:lnTo>
                    <a:pt x="401" y="157"/>
                  </a:lnTo>
                  <a:lnTo>
                    <a:pt x="406" y="154"/>
                  </a:lnTo>
                  <a:lnTo>
                    <a:pt x="437" y="127"/>
                  </a:lnTo>
                  <a:lnTo>
                    <a:pt x="437" y="127"/>
                  </a:lnTo>
                  <a:lnTo>
                    <a:pt x="442" y="121"/>
                  </a:lnTo>
                  <a:lnTo>
                    <a:pt x="443" y="115"/>
                  </a:lnTo>
                  <a:lnTo>
                    <a:pt x="443" y="115"/>
                  </a:lnTo>
                  <a:lnTo>
                    <a:pt x="442" y="110"/>
                  </a:lnTo>
                  <a:lnTo>
                    <a:pt x="438" y="105"/>
                  </a:lnTo>
                  <a:lnTo>
                    <a:pt x="438" y="105"/>
                  </a:lnTo>
                  <a:lnTo>
                    <a:pt x="418" y="83"/>
                  </a:lnTo>
                  <a:lnTo>
                    <a:pt x="394" y="62"/>
                  </a:lnTo>
                  <a:lnTo>
                    <a:pt x="369" y="46"/>
                  </a:lnTo>
                  <a:lnTo>
                    <a:pt x="344" y="32"/>
                  </a:lnTo>
                  <a:lnTo>
                    <a:pt x="317" y="20"/>
                  </a:lnTo>
                  <a:lnTo>
                    <a:pt x="288" y="10"/>
                  </a:lnTo>
                  <a:lnTo>
                    <a:pt x="258" y="5"/>
                  </a:lnTo>
                  <a:lnTo>
                    <a:pt x="227" y="2"/>
                  </a:lnTo>
                  <a:lnTo>
                    <a:pt x="227" y="2"/>
                  </a:lnTo>
                  <a:lnTo>
                    <a:pt x="211" y="0"/>
                  </a:lnTo>
                  <a:lnTo>
                    <a:pt x="211" y="0"/>
                  </a:lnTo>
                  <a:lnTo>
                    <a:pt x="182" y="2"/>
                  </a:lnTo>
                  <a:lnTo>
                    <a:pt x="153" y="7"/>
                  </a:lnTo>
                  <a:lnTo>
                    <a:pt x="126" y="12"/>
                  </a:lnTo>
                  <a:lnTo>
                    <a:pt x="99" y="22"/>
                  </a:lnTo>
                  <a:lnTo>
                    <a:pt x="74" y="32"/>
                  </a:lnTo>
                  <a:lnTo>
                    <a:pt x="50" y="47"/>
                  </a:lnTo>
                  <a:lnTo>
                    <a:pt x="27" y="62"/>
                  </a:lnTo>
                  <a:lnTo>
                    <a:pt x="5" y="81"/>
                  </a:lnTo>
                  <a:lnTo>
                    <a:pt x="5" y="81"/>
                  </a:lnTo>
                  <a:lnTo>
                    <a:pt x="1" y="86"/>
                  </a:lnTo>
                  <a:lnTo>
                    <a:pt x="0" y="91"/>
                  </a:lnTo>
                  <a:lnTo>
                    <a:pt x="0" y="98"/>
                  </a:lnTo>
                  <a:lnTo>
                    <a:pt x="3" y="103"/>
                  </a:lnTo>
                  <a:lnTo>
                    <a:pt x="32" y="1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20" name="Freeform 50"/>
            <p:cNvSpPr>
              <a:spLocks/>
            </p:cNvSpPr>
            <p:nvPr/>
          </p:nvSpPr>
          <p:spPr bwMode="auto">
            <a:xfrm>
              <a:off x="14100175" y="293688"/>
              <a:ext cx="196850" cy="87313"/>
            </a:xfrm>
            <a:custGeom>
              <a:avLst/>
              <a:gdLst/>
              <a:ahLst/>
              <a:cxnLst>
                <a:cxn ang="0">
                  <a:pos x="129" y="0"/>
                </a:cxn>
                <a:cxn ang="0">
                  <a:pos x="129" y="0"/>
                </a:cxn>
                <a:cxn ang="0">
                  <a:pos x="119" y="0"/>
                </a:cxn>
                <a:cxn ang="0">
                  <a:pos x="119" y="0"/>
                </a:cxn>
                <a:cxn ang="0">
                  <a:pos x="103" y="2"/>
                </a:cxn>
                <a:cxn ang="0">
                  <a:pos x="88" y="4"/>
                </a:cxn>
                <a:cxn ang="0">
                  <a:pos x="73" y="7"/>
                </a:cxn>
                <a:cxn ang="0">
                  <a:pos x="58" y="12"/>
                </a:cxn>
                <a:cxn ang="0">
                  <a:pos x="44" y="19"/>
                </a:cxn>
                <a:cxn ang="0">
                  <a:pos x="29" y="26"/>
                </a:cxn>
                <a:cxn ang="0">
                  <a:pos x="17" y="36"/>
                </a:cxn>
                <a:cxn ang="0">
                  <a:pos x="6" y="46"/>
                </a:cxn>
                <a:cxn ang="0">
                  <a:pos x="6" y="46"/>
                </a:cxn>
                <a:cxn ang="0">
                  <a:pos x="0" y="51"/>
                </a:cxn>
                <a:cxn ang="0">
                  <a:pos x="0" y="56"/>
                </a:cxn>
                <a:cxn ang="0">
                  <a:pos x="0" y="63"/>
                </a:cxn>
                <a:cxn ang="0">
                  <a:pos x="4" y="68"/>
                </a:cxn>
                <a:cxn ang="0">
                  <a:pos x="33" y="98"/>
                </a:cxn>
                <a:cxn ang="0">
                  <a:pos x="33" y="98"/>
                </a:cxn>
                <a:cxn ang="0">
                  <a:pos x="38" y="102"/>
                </a:cxn>
                <a:cxn ang="0">
                  <a:pos x="43" y="103"/>
                </a:cxn>
                <a:cxn ang="0">
                  <a:pos x="43" y="103"/>
                </a:cxn>
                <a:cxn ang="0">
                  <a:pos x="49" y="102"/>
                </a:cxn>
                <a:cxn ang="0">
                  <a:pos x="54" y="98"/>
                </a:cxn>
                <a:cxn ang="0">
                  <a:pos x="54" y="98"/>
                </a:cxn>
                <a:cxn ang="0">
                  <a:pos x="68" y="88"/>
                </a:cxn>
                <a:cxn ang="0">
                  <a:pos x="85" y="80"/>
                </a:cxn>
                <a:cxn ang="0">
                  <a:pos x="102" y="76"/>
                </a:cxn>
                <a:cxn ang="0">
                  <a:pos x="119" y="75"/>
                </a:cxn>
                <a:cxn ang="0">
                  <a:pos x="119" y="75"/>
                </a:cxn>
                <a:cxn ang="0">
                  <a:pos x="125" y="75"/>
                </a:cxn>
                <a:cxn ang="0">
                  <a:pos x="125" y="75"/>
                </a:cxn>
                <a:cxn ang="0">
                  <a:pos x="144" y="76"/>
                </a:cxn>
                <a:cxn ang="0">
                  <a:pos x="161" y="83"/>
                </a:cxn>
                <a:cxn ang="0">
                  <a:pos x="176" y="93"/>
                </a:cxn>
                <a:cxn ang="0">
                  <a:pos x="191" y="105"/>
                </a:cxn>
                <a:cxn ang="0">
                  <a:pos x="191" y="105"/>
                </a:cxn>
                <a:cxn ang="0">
                  <a:pos x="196" y="108"/>
                </a:cxn>
                <a:cxn ang="0">
                  <a:pos x="203" y="110"/>
                </a:cxn>
                <a:cxn ang="0">
                  <a:pos x="203" y="110"/>
                </a:cxn>
                <a:cxn ang="0">
                  <a:pos x="208" y="110"/>
                </a:cxn>
                <a:cxn ang="0">
                  <a:pos x="213" y="107"/>
                </a:cxn>
                <a:cxn ang="0">
                  <a:pos x="243" y="80"/>
                </a:cxn>
                <a:cxn ang="0">
                  <a:pos x="243" y="80"/>
                </a:cxn>
                <a:cxn ang="0">
                  <a:pos x="247" y="75"/>
                </a:cxn>
                <a:cxn ang="0">
                  <a:pos x="248" y="68"/>
                </a:cxn>
                <a:cxn ang="0">
                  <a:pos x="248" y="68"/>
                </a:cxn>
                <a:cxn ang="0">
                  <a:pos x="248" y="63"/>
                </a:cxn>
                <a:cxn ang="0">
                  <a:pos x="245" y="58"/>
                </a:cxn>
                <a:cxn ang="0">
                  <a:pos x="245" y="58"/>
                </a:cxn>
                <a:cxn ang="0">
                  <a:pos x="233" y="46"/>
                </a:cxn>
                <a:cxn ang="0">
                  <a:pos x="221" y="34"/>
                </a:cxn>
                <a:cxn ang="0">
                  <a:pos x="208" y="26"/>
                </a:cxn>
                <a:cxn ang="0">
                  <a:pos x="193" y="17"/>
                </a:cxn>
                <a:cxn ang="0">
                  <a:pos x="178" y="11"/>
                </a:cxn>
                <a:cxn ang="0">
                  <a:pos x="162" y="7"/>
                </a:cxn>
                <a:cxn ang="0">
                  <a:pos x="146" y="4"/>
                </a:cxn>
                <a:cxn ang="0">
                  <a:pos x="129" y="0"/>
                </a:cxn>
                <a:cxn ang="0">
                  <a:pos x="129" y="0"/>
                </a:cxn>
              </a:cxnLst>
              <a:rect l="0" t="0" r="r" b="b"/>
              <a:pathLst>
                <a:path w="248" h="110">
                  <a:moveTo>
                    <a:pt x="129" y="0"/>
                  </a:moveTo>
                  <a:lnTo>
                    <a:pt x="129" y="0"/>
                  </a:lnTo>
                  <a:lnTo>
                    <a:pt x="119" y="0"/>
                  </a:lnTo>
                  <a:lnTo>
                    <a:pt x="119" y="0"/>
                  </a:lnTo>
                  <a:lnTo>
                    <a:pt x="103" y="2"/>
                  </a:lnTo>
                  <a:lnTo>
                    <a:pt x="88" y="4"/>
                  </a:lnTo>
                  <a:lnTo>
                    <a:pt x="73" y="7"/>
                  </a:lnTo>
                  <a:lnTo>
                    <a:pt x="58" y="12"/>
                  </a:lnTo>
                  <a:lnTo>
                    <a:pt x="44" y="19"/>
                  </a:lnTo>
                  <a:lnTo>
                    <a:pt x="29" y="26"/>
                  </a:lnTo>
                  <a:lnTo>
                    <a:pt x="17" y="36"/>
                  </a:lnTo>
                  <a:lnTo>
                    <a:pt x="6" y="46"/>
                  </a:lnTo>
                  <a:lnTo>
                    <a:pt x="6" y="46"/>
                  </a:lnTo>
                  <a:lnTo>
                    <a:pt x="0" y="51"/>
                  </a:lnTo>
                  <a:lnTo>
                    <a:pt x="0" y="56"/>
                  </a:lnTo>
                  <a:lnTo>
                    <a:pt x="0" y="63"/>
                  </a:lnTo>
                  <a:lnTo>
                    <a:pt x="4" y="68"/>
                  </a:lnTo>
                  <a:lnTo>
                    <a:pt x="33" y="98"/>
                  </a:lnTo>
                  <a:lnTo>
                    <a:pt x="33" y="98"/>
                  </a:lnTo>
                  <a:lnTo>
                    <a:pt x="38" y="102"/>
                  </a:lnTo>
                  <a:lnTo>
                    <a:pt x="43" y="103"/>
                  </a:lnTo>
                  <a:lnTo>
                    <a:pt x="43" y="103"/>
                  </a:lnTo>
                  <a:lnTo>
                    <a:pt x="49" y="102"/>
                  </a:lnTo>
                  <a:lnTo>
                    <a:pt x="54" y="98"/>
                  </a:lnTo>
                  <a:lnTo>
                    <a:pt x="54" y="98"/>
                  </a:lnTo>
                  <a:lnTo>
                    <a:pt x="68" y="88"/>
                  </a:lnTo>
                  <a:lnTo>
                    <a:pt x="85" y="80"/>
                  </a:lnTo>
                  <a:lnTo>
                    <a:pt x="102" y="76"/>
                  </a:lnTo>
                  <a:lnTo>
                    <a:pt x="119" y="75"/>
                  </a:lnTo>
                  <a:lnTo>
                    <a:pt x="119" y="75"/>
                  </a:lnTo>
                  <a:lnTo>
                    <a:pt x="125" y="75"/>
                  </a:lnTo>
                  <a:lnTo>
                    <a:pt x="125" y="75"/>
                  </a:lnTo>
                  <a:lnTo>
                    <a:pt x="144" y="76"/>
                  </a:lnTo>
                  <a:lnTo>
                    <a:pt x="161" y="83"/>
                  </a:lnTo>
                  <a:lnTo>
                    <a:pt x="176" y="93"/>
                  </a:lnTo>
                  <a:lnTo>
                    <a:pt x="191" y="105"/>
                  </a:lnTo>
                  <a:lnTo>
                    <a:pt x="191" y="105"/>
                  </a:lnTo>
                  <a:lnTo>
                    <a:pt x="196" y="108"/>
                  </a:lnTo>
                  <a:lnTo>
                    <a:pt x="203" y="110"/>
                  </a:lnTo>
                  <a:lnTo>
                    <a:pt x="203" y="110"/>
                  </a:lnTo>
                  <a:lnTo>
                    <a:pt x="208" y="110"/>
                  </a:lnTo>
                  <a:lnTo>
                    <a:pt x="213" y="107"/>
                  </a:lnTo>
                  <a:lnTo>
                    <a:pt x="243" y="80"/>
                  </a:lnTo>
                  <a:lnTo>
                    <a:pt x="243" y="80"/>
                  </a:lnTo>
                  <a:lnTo>
                    <a:pt x="247" y="75"/>
                  </a:lnTo>
                  <a:lnTo>
                    <a:pt x="248" y="68"/>
                  </a:lnTo>
                  <a:lnTo>
                    <a:pt x="248" y="68"/>
                  </a:lnTo>
                  <a:lnTo>
                    <a:pt x="248" y="63"/>
                  </a:lnTo>
                  <a:lnTo>
                    <a:pt x="245" y="58"/>
                  </a:lnTo>
                  <a:lnTo>
                    <a:pt x="245" y="58"/>
                  </a:lnTo>
                  <a:lnTo>
                    <a:pt x="233" y="46"/>
                  </a:lnTo>
                  <a:lnTo>
                    <a:pt x="221" y="34"/>
                  </a:lnTo>
                  <a:lnTo>
                    <a:pt x="208" y="26"/>
                  </a:lnTo>
                  <a:lnTo>
                    <a:pt x="193" y="17"/>
                  </a:lnTo>
                  <a:lnTo>
                    <a:pt x="178" y="11"/>
                  </a:lnTo>
                  <a:lnTo>
                    <a:pt x="162" y="7"/>
                  </a:lnTo>
                  <a:lnTo>
                    <a:pt x="146" y="4"/>
                  </a:lnTo>
                  <a:lnTo>
                    <a:pt x="129" y="0"/>
                  </a:lnTo>
                  <a:lnTo>
                    <a:pt x="129"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21" name="Freeform 51"/>
            <p:cNvSpPr>
              <a:spLocks noEditPoints="1"/>
            </p:cNvSpPr>
            <p:nvPr/>
          </p:nvSpPr>
          <p:spPr bwMode="auto">
            <a:xfrm>
              <a:off x="14025563" y="415925"/>
              <a:ext cx="1201738" cy="765175"/>
            </a:xfrm>
            <a:custGeom>
              <a:avLst/>
              <a:gdLst/>
              <a:ahLst/>
              <a:cxnLst>
                <a:cxn ang="0">
                  <a:pos x="1477" y="175"/>
                </a:cxn>
                <a:cxn ang="0">
                  <a:pos x="1464" y="165"/>
                </a:cxn>
                <a:cxn ang="0">
                  <a:pos x="1445" y="165"/>
                </a:cxn>
                <a:cxn ang="0">
                  <a:pos x="1400" y="199"/>
                </a:cxn>
                <a:cxn ang="0">
                  <a:pos x="1390" y="187"/>
                </a:cxn>
                <a:cxn ang="0">
                  <a:pos x="1378" y="189"/>
                </a:cxn>
                <a:cxn ang="0">
                  <a:pos x="1032" y="454"/>
                </a:cxn>
                <a:cxn ang="0">
                  <a:pos x="852" y="592"/>
                </a:cxn>
                <a:cxn ang="0">
                  <a:pos x="821" y="690"/>
                </a:cxn>
                <a:cxn ang="0">
                  <a:pos x="819" y="700"/>
                </a:cxn>
                <a:cxn ang="0">
                  <a:pos x="825" y="708"/>
                </a:cxn>
                <a:cxn ang="0">
                  <a:pos x="835" y="715"/>
                </a:cxn>
                <a:cxn ang="0">
                  <a:pos x="932" y="710"/>
                </a:cxn>
                <a:cxn ang="0">
                  <a:pos x="1032" y="641"/>
                </a:cxn>
                <a:cxn ang="0">
                  <a:pos x="1032" y="777"/>
                </a:cxn>
                <a:cxn ang="0">
                  <a:pos x="1024" y="794"/>
                </a:cxn>
                <a:cxn ang="0">
                  <a:pos x="1007" y="803"/>
                </a:cxn>
                <a:cxn ang="0">
                  <a:pos x="195" y="803"/>
                </a:cxn>
                <a:cxn ang="0">
                  <a:pos x="178" y="798"/>
                </a:cxn>
                <a:cxn ang="0">
                  <a:pos x="167" y="784"/>
                </a:cxn>
                <a:cxn ang="0">
                  <a:pos x="165" y="256"/>
                </a:cxn>
                <a:cxn ang="0">
                  <a:pos x="167" y="244"/>
                </a:cxn>
                <a:cxn ang="0">
                  <a:pos x="178" y="231"/>
                </a:cxn>
                <a:cxn ang="0">
                  <a:pos x="195" y="226"/>
                </a:cxn>
                <a:cxn ang="0">
                  <a:pos x="1007" y="227"/>
                </a:cxn>
                <a:cxn ang="0">
                  <a:pos x="1024" y="236"/>
                </a:cxn>
                <a:cxn ang="0">
                  <a:pos x="1032" y="251"/>
                </a:cxn>
                <a:cxn ang="0">
                  <a:pos x="1197" y="229"/>
                </a:cxn>
                <a:cxn ang="0">
                  <a:pos x="1196" y="71"/>
                </a:cxn>
                <a:cxn ang="0">
                  <a:pos x="1186" y="50"/>
                </a:cxn>
                <a:cxn ang="0">
                  <a:pos x="1164" y="39"/>
                </a:cxn>
                <a:cxn ang="0">
                  <a:pos x="285" y="39"/>
                </a:cxn>
                <a:cxn ang="0">
                  <a:pos x="276" y="17"/>
                </a:cxn>
                <a:cxn ang="0">
                  <a:pos x="259" y="3"/>
                </a:cxn>
                <a:cxn ang="0">
                  <a:pos x="185" y="0"/>
                </a:cxn>
                <a:cxn ang="0">
                  <a:pos x="170" y="3"/>
                </a:cxn>
                <a:cxn ang="0">
                  <a:pos x="152" y="17"/>
                </a:cxn>
                <a:cxn ang="0">
                  <a:pos x="145" y="39"/>
                </a:cxn>
                <a:cxn ang="0">
                  <a:pos x="32" y="39"/>
                </a:cxn>
                <a:cxn ang="0">
                  <a:pos x="11" y="50"/>
                </a:cxn>
                <a:cxn ang="0">
                  <a:pos x="0" y="71"/>
                </a:cxn>
                <a:cxn ang="0">
                  <a:pos x="0" y="808"/>
                </a:cxn>
                <a:cxn ang="0">
                  <a:pos x="6" y="853"/>
                </a:cxn>
                <a:cxn ang="0">
                  <a:pos x="25" y="896"/>
                </a:cxn>
                <a:cxn ang="0">
                  <a:pos x="55" y="928"/>
                </a:cxn>
                <a:cxn ang="0">
                  <a:pos x="94" y="951"/>
                </a:cxn>
                <a:cxn ang="0">
                  <a:pos x="140" y="963"/>
                </a:cxn>
                <a:cxn ang="0">
                  <a:pos x="1049" y="963"/>
                </a:cxn>
                <a:cxn ang="0">
                  <a:pos x="1093" y="956"/>
                </a:cxn>
                <a:cxn ang="0">
                  <a:pos x="1132" y="938"/>
                </a:cxn>
                <a:cxn ang="0">
                  <a:pos x="1164" y="911"/>
                </a:cxn>
                <a:cxn ang="0">
                  <a:pos x="1186" y="874"/>
                </a:cxn>
                <a:cxn ang="0">
                  <a:pos x="1196" y="831"/>
                </a:cxn>
                <a:cxn ang="0">
                  <a:pos x="1405" y="357"/>
                </a:cxn>
                <a:cxn ang="0">
                  <a:pos x="1474" y="303"/>
                </a:cxn>
                <a:cxn ang="0">
                  <a:pos x="1472" y="292"/>
                </a:cxn>
                <a:cxn ang="0">
                  <a:pos x="1501" y="254"/>
                </a:cxn>
                <a:cxn ang="0">
                  <a:pos x="1511" y="241"/>
                </a:cxn>
                <a:cxn ang="0">
                  <a:pos x="1511" y="222"/>
                </a:cxn>
                <a:cxn ang="0">
                  <a:pos x="1489" y="190"/>
                </a:cxn>
                <a:cxn ang="0">
                  <a:pos x="639" y="172"/>
                </a:cxn>
              </a:cxnLst>
              <a:rect l="0" t="0" r="r" b="b"/>
              <a:pathLst>
                <a:path w="1513" h="963">
                  <a:moveTo>
                    <a:pt x="1489" y="190"/>
                  </a:moveTo>
                  <a:lnTo>
                    <a:pt x="1477" y="175"/>
                  </a:lnTo>
                  <a:lnTo>
                    <a:pt x="1477" y="175"/>
                  </a:lnTo>
                  <a:lnTo>
                    <a:pt x="1474" y="172"/>
                  </a:lnTo>
                  <a:lnTo>
                    <a:pt x="1469" y="168"/>
                  </a:lnTo>
                  <a:lnTo>
                    <a:pt x="1464" y="165"/>
                  </a:lnTo>
                  <a:lnTo>
                    <a:pt x="1457" y="165"/>
                  </a:lnTo>
                  <a:lnTo>
                    <a:pt x="1452" y="163"/>
                  </a:lnTo>
                  <a:lnTo>
                    <a:pt x="1445" y="165"/>
                  </a:lnTo>
                  <a:lnTo>
                    <a:pt x="1440" y="167"/>
                  </a:lnTo>
                  <a:lnTo>
                    <a:pt x="1435" y="170"/>
                  </a:lnTo>
                  <a:lnTo>
                    <a:pt x="1400" y="199"/>
                  </a:lnTo>
                  <a:lnTo>
                    <a:pt x="1393" y="190"/>
                  </a:lnTo>
                  <a:lnTo>
                    <a:pt x="1393" y="190"/>
                  </a:lnTo>
                  <a:lnTo>
                    <a:pt x="1390" y="187"/>
                  </a:lnTo>
                  <a:lnTo>
                    <a:pt x="1386" y="185"/>
                  </a:lnTo>
                  <a:lnTo>
                    <a:pt x="1381" y="187"/>
                  </a:lnTo>
                  <a:lnTo>
                    <a:pt x="1378" y="189"/>
                  </a:lnTo>
                  <a:lnTo>
                    <a:pt x="1314" y="239"/>
                  </a:lnTo>
                  <a:lnTo>
                    <a:pt x="1197" y="327"/>
                  </a:lnTo>
                  <a:lnTo>
                    <a:pt x="1032" y="454"/>
                  </a:lnTo>
                  <a:lnTo>
                    <a:pt x="858" y="585"/>
                  </a:lnTo>
                  <a:lnTo>
                    <a:pt x="858" y="585"/>
                  </a:lnTo>
                  <a:lnTo>
                    <a:pt x="852" y="592"/>
                  </a:lnTo>
                  <a:lnTo>
                    <a:pt x="848" y="602"/>
                  </a:lnTo>
                  <a:lnTo>
                    <a:pt x="840" y="626"/>
                  </a:lnTo>
                  <a:lnTo>
                    <a:pt x="821" y="690"/>
                  </a:lnTo>
                  <a:lnTo>
                    <a:pt x="821" y="690"/>
                  </a:lnTo>
                  <a:lnTo>
                    <a:pt x="819" y="695"/>
                  </a:lnTo>
                  <a:lnTo>
                    <a:pt x="819" y="700"/>
                  </a:lnTo>
                  <a:lnTo>
                    <a:pt x="821" y="703"/>
                  </a:lnTo>
                  <a:lnTo>
                    <a:pt x="825" y="708"/>
                  </a:lnTo>
                  <a:lnTo>
                    <a:pt x="825" y="708"/>
                  </a:lnTo>
                  <a:lnTo>
                    <a:pt x="828" y="712"/>
                  </a:lnTo>
                  <a:lnTo>
                    <a:pt x="831" y="713"/>
                  </a:lnTo>
                  <a:lnTo>
                    <a:pt x="835" y="715"/>
                  </a:lnTo>
                  <a:lnTo>
                    <a:pt x="840" y="715"/>
                  </a:lnTo>
                  <a:lnTo>
                    <a:pt x="932" y="710"/>
                  </a:lnTo>
                  <a:lnTo>
                    <a:pt x="932" y="710"/>
                  </a:lnTo>
                  <a:lnTo>
                    <a:pt x="943" y="708"/>
                  </a:lnTo>
                  <a:lnTo>
                    <a:pt x="951" y="703"/>
                  </a:lnTo>
                  <a:lnTo>
                    <a:pt x="1032" y="641"/>
                  </a:lnTo>
                  <a:lnTo>
                    <a:pt x="1032" y="772"/>
                  </a:lnTo>
                  <a:lnTo>
                    <a:pt x="1032" y="772"/>
                  </a:lnTo>
                  <a:lnTo>
                    <a:pt x="1032" y="777"/>
                  </a:lnTo>
                  <a:lnTo>
                    <a:pt x="1030" y="784"/>
                  </a:lnTo>
                  <a:lnTo>
                    <a:pt x="1027" y="789"/>
                  </a:lnTo>
                  <a:lnTo>
                    <a:pt x="1024" y="794"/>
                  </a:lnTo>
                  <a:lnTo>
                    <a:pt x="1019" y="798"/>
                  </a:lnTo>
                  <a:lnTo>
                    <a:pt x="1013" y="799"/>
                  </a:lnTo>
                  <a:lnTo>
                    <a:pt x="1007" y="803"/>
                  </a:lnTo>
                  <a:lnTo>
                    <a:pt x="1002" y="803"/>
                  </a:lnTo>
                  <a:lnTo>
                    <a:pt x="195" y="803"/>
                  </a:lnTo>
                  <a:lnTo>
                    <a:pt x="195" y="803"/>
                  </a:lnTo>
                  <a:lnTo>
                    <a:pt x="189" y="803"/>
                  </a:lnTo>
                  <a:lnTo>
                    <a:pt x="184" y="799"/>
                  </a:lnTo>
                  <a:lnTo>
                    <a:pt x="178" y="798"/>
                  </a:lnTo>
                  <a:lnTo>
                    <a:pt x="173" y="794"/>
                  </a:lnTo>
                  <a:lnTo>
                    <a:pt x="170" y="789"/>
                  </a:lnTo>
                  <a:lnTo>
                    <a:pt x="167" y="784"/>
                  </a:lnTo>
                  <a:lnTo>
                    <a:pt x="165" y="777"/>
                  </a:lnTo>
                  <a:lnTo>
                    <a:pt x="165" y="772"/>
                  </a:lnTo>
                  <a:lnTo>
                    <a:pt x="165" y="256"/>
                  </a:lnTo>
                  <a:lnTo>
                    <a:pt x="165" y="256"/>
                  </a:lnTo>
                  <a:lnTo>
                    <a:pt x="165" y="251"/>
                  </a:lnTo>
                  <a:lnTo>
                    <a:pt x="167" y="244"/>
                  </a:lnTo>
                  <a:lnTo>
                    <a:pt x="170" y="239"/>
                  </a:lnTo>
                  <a:lnTo>
                    <a:pt x="173" y="236"/>
                  </a:lnTo>
                  <a:lnTo>
                    <a:pt x="178" y="231"/>
                  </a:lnTo>
                  <a:lnTo>
                    <a:pt x="184" y="229"/>
                  </a:lnTo>
                  <a:lnTo>
                    <a:pt x="189" y="227"/>
                  </a:lnTo>
                  <a:lnTo>
                    <a:pt x="195" y="226"/>
                  </a:lnTo>
                  <a:lnTo>
                    <a:pt x="1002" y="226"/>
                  </a:lnTo>
                  <a:lnTo>
                    <a:pt x="1002" y="226"/>
                  </a:lnTo>
                  <a:lnTo>
                    <a:pt x="1007" y="227"/>
                  </a:lnTo>
                  <a:lnTo>
                    <a:pt x="1013" y="229"/>
                  </a:lnTo>
                  <a:lnTo>
                    <a:pt x="1019" y="231"/>
                  </a:lnTo>
                  <a:lnTo>
                    <a:pt x="1024" y="236"/>
                  </a:lnTo>
                  <a:lnTo>
                    <a:pt x="1027" y="239"/>
                  </a:lnTo>
                  <a:lnTo>
                    <a:pt x="1030" y="244"/>
                  </a:lnTo>
                  <a:lnTo>
                    <a:pt x="1032" y="251"/>
                  </a:lnTo>
                  <a:lnTo>
                    <a:pt x="1032" y="256"/>
                  </a:lnTo>
                  <a:lnTo>
                    <a:pt x="1032" y="359"/>
                  </a:lnTo>
                  <a:lnTo>
                    <a:pt x="1197" y="229"/>
                  </a:lnTo>
                  <a:lnTo>
                    <a:pt x="1197" y="79"/>
                  </a:lnTo>
                  <a:lnTo>
                    <a:pt x="1197" y="79"/>
                  </a:lnTo>
                  <a:lnTo>
                    <a:pt x="1196" y="71"/>
                  </a:lnTo>
                  <a:lnTo>
                    <a:pt x="1194" y="64"/>
                  </a:lnTo>
                  <a:lnTo>
                    <a:pt x="1191" y="57"/>
                  </a:lnTo>
                  <a:lnTo>
                    <a:pt x="1186" y="50"/>
                  </a:lnTo>
                  <a:lnTo>
                    <a:pt x="1179" y="45"/>
                  </a:lnTo>
                  <a:lnTo>
                    <a:pt x="1172" y="42"/>
                  </a:lnTo>
                  <a:lnTo>
                    <a:pt x="1164" y="39"/>
                  </a:lnTo>
                  <a:lnTo>
                    <a:pt x="1157" y="39"/>
                  </a:lnTo>
                  <a:lnTo>
                    <a:pt x="285" y="39"/>
                  </a:lnTo>
                  <a:lnTo>
                    <a:pt x="285" y="39"/>
                  </a:lnTo>
                  <a:lnTo>
                    <a:pt x="283" y="30"/>
                  </a:lnTo>
                  <a:lnTo>
                    <a:pt x="280" y="23"/>
                  </a:lnTo>
                  <a:lnTo>
                    <a:pt x="276" y="17"/>
                  </a:lnTo>
                  <a:lnTo>
                    <a:pt x="271" y="12"/>
                  </a:lnTo>
                  <a:lnTo>
                    <a:pt x="266" y="6"/>
                  </a:lnTo>
                  <a:lnTo>
                    <a:pt x="259" y="3"/>
                  </a:lnTo>
                  <a:lnTo>
                    <a:pt x="251" y="1"/>
                  </a:lnTo>
                  <a:lnTo>
                    <a:pt x="243" y="0"/>
                  </a:lnTo>
                  <a:lnTo>
                    <a:pt x="185" y="0"/>
                  </a:lnTo>
                  <a:lnTo>
                    <a:pt x="185" y="0"/>
                  </a:lnTo>
                  <a:lnTo>
                    <a:pt x="177" y="1"/>
                  </a:lnTo>
                  <a:lnTo>
                    <a:pt x="170" y="3"/>
                  </a:lnTo>
                  <a:lnTo>
                    <a:pt x="163" y="6"/>
                  </a:lnTo>
                  <a:lnTo>
                    <a:pt x="157" y="12"/>
                  </a:lnTo>
                  <a:lnTo>
                    <a:pt x="152" y="17"/>
                  </a:lnTo>
                  <a:lnTo>
                    <a:pt x="148" y="23"/>
                  </a:lnTo>
                  <a:lnTo>
                    <a:pt x="145" y="30"/>
                  </a:lnTo>
                  <a:lnTo>
                    <a:pt x="145" y="39"/>
                  </a:lnTo>
                  <a:lnTo>
                    <a:pt x="40" y="39"/>
                  </a:lnTo>
                  <a:lnTo>
                    <a:pt x="40" y="39"/>
                  </a:lnTo>
                  <a:lnTo>
                    <a:pt x="32" y="39"/>
                  </a:lnTo>
                  <a:lnTo>
                    <a:pt x="25" y="42"/>
                  </a:lnTo>
                  <a:lnTo>
                    <a:pt x="17" y="45"/>
                  </a:lnTo>
                  <a:lnTo>
                    <a:pt x="11" y="50"/>
                  </a:lnTo>
                  <a:lnTo>
                    <a:pt x="6" y="57"/>
                  </a:lnTo>
                  <a:lnTo>
                    <a:pt x="3" y="64"/>
                  </a:lnTo>
                  <a:lnTo>
                    <a:pt x="0" y="71"/>
                  </a:lnTo>
                  <a:lnTo>
                    <a:pt x="0" y="79"/>
                  </a:lnTo>
                  <a:lnTo>
                    <a:pt x="0" y="808"/>
                  </a:lnTo>
                  <a:lnTo>
                    <a:pt x="0" y="808"/>
                  </a:lnTo>
                  <a:lnTo>
                    <a:pt x="0" y="823"/>
                  </a:lnTo>
                  <a:lnTo>
                    <a:pt x="3" y="840"/>
                  </a:lnTo>
                  <a:lnTo>
                    <a:pt x="6" y="853"/>
                  </a:lnTo>
                  <a:lnTo>
                    <a:pt x="11" y="869"/>
                  </a:lnTo>
                  <a:lnTo>
                    <a:pt x="18" y="882"/>
                  </a:lnTo>
                  <a:lnTo>
                    <a:pt x="25" y="896"/>
                  </a:lnTo>
                  <a:lnTo>
                    <a:pt x="35" y="907"/>
                  </a:lnTo>
                  <a:lnTo>
                    <a:pt x="45" y="917"/>
                  </a:lnTo>
                  <a:lnTo>
                    <a:pt x="55" y="928"/>
                  </a:lnTo>
                  <a:lnTo>
                    <a:pt x="67" y="938"/>
                  </a:lnTo>
                  <a:lnTo>
                    <a:pt x="81" y="944"/>
                  </a:lnTo>
                  <a:lnTo>
                    <a:pt x="94" y="951"/>
                  </a:lnTo>
                  <a:lnTo>
                    <a:pt x="109" y="956"/>
                  </a:lnTo>
                  <a:lnTo>
                    <a:pt x="123" y="961"/>
                  </a:lnTo>
                  <a:lnTo>
                    <a:pt x="140" y="963"/>
                  </a:lnTo>
                  <a:lnTo>
                    <a:pt x="155" y="963"/>
                  </a:lnTo>
                  <a:lnTo>
                    <a:pt x="1049" y="963"/>
                  </a:lnTo>
                  <a:lnTo>
                    <a:pt x="1049" y="963"/>
                  </a:lnTo>
                  <a:lnTo>
                    <a:pt x="1064" y="963"/>
                  </a:lnTo>
                  <a:lnTo>
                    <a:pt x="1079" y="961"/>
                  </a:lnTo>
                  <a:lnTo>
                    <a:pt x="1093" y="956"/>
                  </a:lnTo>
                  <a:lnTo>
                    <a:pt x="1106" y="953"/>
                  </a:lnTo>
                  <a:lnTo>
                    <a:pt x="1120" y="946"/>
                  </a:lnTo>
                  <a:lnTo>
                    <a:pt x="1132" y="938"/>
                  </a:lnTo>
                  <a:lnTo>
                    <a:pt x="1143" y="929"/>
                  </a:lnTo>
                  <a:lnTo>
                    <a:pt x="1153" y="921"/>
                  </a:lnTo>
                  <a:lnTo>
                    <a:pt x="1164" y="911"/>
                  </a:lnTo>
                  <a:lnTo>
                    <a:pt x="1172" y="899"/>
                  </a:lnTo>
                  <a:lnTo>
                    <a:pt x="1179" y="887"/>
                  </a:lnTo>
                  <a:lnTo>
                    <a:pt x="1186" y="874"/>
                  </a:lnTo>
                  <a:lnTo>
                    <a:pt x="1191" y="860"/>
                  </a:lnTo>
                  <a:lnTo>
                    <a:pt x="1194" y="845"/>
                  </a:lnTo>
                  <a:lnTo>
                    <a:pt x="1196" y="831"/>
                  </a:lnTo>
                  <a:lnTo>
                    <a:pt x="1197" y="816"/>
                  </a:lnTo>
                  <a:lnTo>
                    <a:pt x="1197" y="516"/>
                  </a:lnTo>
                  <a:lnTo>
                    <a:pt x="1405" y="357"/>
                  </a:lnTo>
                  <a:lnTo>
                    <a:pt x="1471" y="305"/>
                  </a:lnTo>
                  <a:lnTo>
                    <a:pt x="1471" y="305"/>
                  </a:lnTo>
                  <a:lnTo>
                    <a:pt x="1474" y="303"/>
                  </a:lnTo>
                  <a:lnTo>
                    <a:pt x="1474" y="298"/>
                  </a:lnTo>
                  <a:lnTo>
                    <a:pt x="1474" y="295"/>
                  </a:lnTo>
                  <a:lnTo>
                    <a:pt x="1472" y="292"/>
                  </a:lnTo>
                  <a:lnTo>
                    <a:pt x="1466" y="283"/>
                  </a:lnTo>
                  <a:lnTo>
                    <a:pt x="1501" y="254"/>
                  </a:lnTo>
                  <a:lnTo>
                    <a:pt x="1501" y="254"/>
                  </a:lnTo>
                  <a:lnTo>
                    <a:pt x="1506" y="251"/>
                  </a:lnTo>
                  <a:lnTo>
                    <a:pt x="1509" y="246"/>
                  </a:lnTo>
                  <a:lnTo>
                    <a:pt x="1511" y="241"/>
                  </a:lnTo>
                  <a:lnTo>
                    <a:pt x="1513" y="234"/>
                  </a:lnTo>
                  <a:lnTo>
                    <a:pt x="1513" y="229"/>
                  </a:lnTo>
                  <a:lnTo>
                    <a:pt x="1511" y="222"/>
                  </a:lnTo>
                  <a:lnTo>
                    <a:pt x="1509" y="217"/>
                  </a:lnTo>
                  <a:lnTo>
                    <a:pt x="1506" y="212"/>
                  </a:lnTo>
                  <a:lnTo>
                    <a:pt x="1489" y="190"/>
                  </a:lnTo>
                  <a:close/>
                  <a:moveTo>
                    <a:pt x="556" y="143"/>
                  </a:moveTo>
                  <a:lnTo>
                    <a:pt x="639" y="143"/>
                  </a:lnTo>
                  <a:lnTo>
                    <a:pt x="639" y="172"/>
                  </a:lnTo>
                  <a:lnTo>
                    <a:pt x="556" y="172"/>
                  </a:lnTo>
                  <a:lnTo>
                    <a:pt x="556" y="14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sp>
        <p:nvSpPr>
          <p:cNvPr id="122" name="矩形 121"/>
          <p:cNvSpPr/>
          <p:nvPr/>
        </p:nvSpPr>
        <p:spPr>
          <a:xfrm>
            <a:off x="2960768" y="3421847"/>
            <a:ext cx="697627" cy="215444"/>
          </a:xfrm>
          <a:prstGeom prst="rect">
            <a:avLst/>
          </a:prstGeom>
        </p:spPr>
        <p:txBody>
          <a:bodyPr wrap="none">
            <a:spAutoFit/>
          </a:bodyPr>
          <a:lstStyle/>
          <a:p>
            <a:r>
              <a:rPr lang="zh-CN" altLang="en-US" sz="800" b="1" dirty="0" smtClean="0">
                <a:solidFill>
                  <a:schemeClr val="bg1"/>
                </a:solidFill>
                <a:latin typeface="微软雅黑" pitchFamily="34" charset="-122"/>
                <a:ea typeface="微软雅黑" pitchFamily="34" charset="-122"/>
              </a:rPr>
              <a:t>高功率发送</a:t>
            </a:r>
            <a:endParaRPr lang="zh-CN" altLang="en-US" sz="800" b="1" dirty="0">
              <a:solidFill>
                <a:schemeClr val="bg1"/>
              </a:solidFill>
              <a:latin typeface="微软雅黑" pitchFamily="34" charset="-122"/>
              <a:ea typeface="微软雅黑" pitchFamily="34" charset="-122"/>
            </a:endParaRPr>
          </a:p>
        </p:txBody>
      </p:sp>
      <p:sp>
        <p:nvSpPr>
          <p:cNvPr id="123" name="矩形 122"/>
          <p:cNvSpPr/>
          <p:nvPr/>
        </p:nvSpPr>
        <p:spPr>
          <a:xfrm>
            <a:off x="3047857" y="2730790"/>
            <a:ext cx="697627" cy="215444"/>
          </a:xfrm>
          <a:prstGeom prst="rect">
            <a:avLst/>
          </a:prstGeom>
        </p:spPr>
        <p:txBody>
          <a:bodyPr wrap="none">
            <a:spAutoFit/>
          </a:bodyPr>
          <a:lstStyle/>
          <a:p>
            <a:r>
              <a:rPr lang="zh-CN" altLang="en-US" sz="800" b="1" dirty="0" smtClean="0">
                <a:solidFill>
                  <a:schemeClr val="bg1"/>
                </a:solidFill>
                <a:latin typeface="微软雅黑" pitchFamily="34" charset="-122"/>
                <a:ea typeface="微软雅黑" pitchFamily="34" charset="-122"/>
              </a:rPr>
              <a:t>低功率发送</a:t>
            </a:r>
            <a:endParaRPr lang="zh-CN" altLang="en-US" sz="800" b="1" dirty="0">
              <a:solidFill>
                <a:schemeClr val="bg1"/>
              </a:solidFill>
              <a:latin typeface="微软雅黑" pitchFamily="34" charset="-122"/>
              <a:ea typeface="微软雅黑" pitchFamily="34" charset="-122"/>
            </a:endParaRPr>
          </a:p>
        </p:txBody>
      </p:sp>
      <p:grpSp>
        <p:nvGrpSpPr>
          <p:cNvPr id="8" name="组合 537"/>
          <p:cNvGrpSpPr/>
          <p:nvPr/>
        </p:nvGrpSpPr>
        <p:grpSpPr>
          <a:xfrm>
            <a:off x="2826362" y="2781629"/>
            <a:ext cx="259576" cy="192323"/>
            <a:chOff x="7486650" y="2914651"/>
            <a:chExt cx="981075" cy="723899"/>
          </a:xfrm>
          <a:solidFill>
            <a:schemeClr val="tx1">
              <a:lumMod val="50000"/>
              <a:lumOff val="50000"/>
            </a:schemeClr>
          </a:solidFill>
        </p:grpSpPr>
        <p:grpSp>
          <p:nvGrpSpPr>
            <p:cNvPr id="9" name="组合 211"/>
            <p:cNvGrpSpPr/>
            <p:nvPr/>
          </p:nvGrpSpPr>
          <p:grpSpPr>
            <a:xfrm>
              <a:off x="7817900" y="3037261"/>
              <a:ext cx="284795" cy="259481"/>
              <a:chOff x="6903500" y="3599236"/>
              <a:chExt cx="284795" cy="259481"/>
            </a:xfrm>
            <a:grpFill/>
          </p:grpSpPr>
          <p:sp>
            <p:nvSpPr>
              <p:cNvPr id="128" name="Freeform 52"/>
              <p:cNvSpPr>
                <a:spLocks/>
              </p:cNvSpPr>
              <p:nvPr/>
            </p:nvSpPr>
            <p:spPr bwMode="auto">
              <a:xfrm>
                <a:off x="6903500" y="3599236"/>
                <a:ext cx="75946" cy="259481"/>
              </a:xfrm>
              <a:custGeom>
                <a:avLst/>
                <a:gdLst/>
                <a:ahLst/>
                <a:cxnLst>
                  <a:cxn ang="0">
                    <a:pos x="16" y="0"/>
                  </a:cxn>
                  <a:cxn ang="0">
                    <a:pos x="16" y="0"/>
                  </a:cxn>
                  <a:cxn ang="0">
                    <a:pos x="10" y="8"/>
                  </a:cxn>
                  <a:cxn ang="0">
                    <a:pos x="4" y="18"/>
                  </a:cxn>
                  <a:cxn ang="0">
                    <a:pos x="2" y="28"/>
                  </a:cxn>
                  <a:cxn ang="0">
                    <a:pos x="0" y="38"/>
                  </a:cxn>
                  <a:cxn ang="0">
                    <a:pos x="0" y="38"/>
                  </a:cxn>
                  <a:cxn ang="0">
                    <a:pos x="2" y="50"/>
                  </a:cxn>
                  <a:cxn ang="0">
                    <a:pos x="6" y="60"/>
                  </a:cxn>
                  <a:cxn ang="0">
                    <a:pos x="12" y="72"/>
                  </a:cxn>
                  <a:cxn ang="0">
                    <a:pos x="18" y="80"/>
                  </a:cxn>
                  <a:cxn ang="0">
                    <a:pos x="18" y="80"/>
                  </a:cxn>
                  <a:cxn ang="0">
                    <a:pos x="22" y="82"/>
                  </a:cxn>
                  <a:cxn ang="0">
                    <a:pos x="24" y="80"/>
                  </a:cxn>
                  <a:cxn ang="0">
                    <a:pos x="24" y="80"/>
                  </a:cxn>
                  <a:cxn ang="0">
                    <a:pos x="24" y="78"/>
                  </a:cxn>
                  <a:cxn ang="0">
                    <a:pos x="24" y="76"/>
                  </a:cxn>
                  <a:cxn ang="0">
                    <a:pos x="24" y="76"/>
                  </a:cxn>
                  <a:cxn ang="0">
                    <a:pos x="16" y="68"/>
                  </a:cxn>
                  <a:cxn ang="0">
                    <a:pos x="12" y="58"/>
                  </a:cxn>
                  <a:cxn ang="0">
                    <a:pos x="8" y="48"/>
                  </a:cxn>
                  <a:cxn ang="0">
                    <a:pos x="8" y="38"/>
                  </a:cxn>
                  <a:cxn ang="0">
                    <a:pos x="8" y="38"/>
                  </a:cxn>
                  <a:cxn ang="0">
                    <a:pos x="8" y="30"/>
                  </a:cxn>
                  <a:cxn ang="0">
                    <a:pos x="12" y="20"/>
                  </a:cxn>
                  <a:cxn ang="0">
                    <a:pos x="16" y="12"/>
                  </a:cxn>
                  <a:cxn ang="0">
                    <a:pos x="22" y="6"/>
                  </a:cxn>
                  <a:cxn ang="0">
                    <a:pos x="22" y="6"/>
                  </a:cxn>
                  <a:cxn ang="0">
                    <a:pos x="22" y="2"/>
                  </a:cxn>
                  <a:cxn ang="0">
                    <a:pos x="22" y="0"/>
                  </a:cxn>
                  <a:cxn ang="0">
                    <a:pos x="22" y="0"/>
                  </a:cxn>
                  <a:cxn ang="0">
                    <a:pos x="18" y="0"/>
                  </a:cxn>
                  <a:cxn ang="0">
                    <a:pos x="16" y="0"/>
                  </a:cxn>
                  <a:cxn ang="0">
                    <a:pos x="16" y="0"/>
                  </a:cxn>
                </a:cxnLst>
                <a:rect l="0" t="0" r="r" b="b"/>
                <a:pathLst>
                  <a:path w="24" h="82">
                    <a:moveTo>
                      <a:pt x="16" y="0"/>
                    </a:moveTo>
                    <a:lnTo>
                      <a:pt x="16" y="0"/>
                    </a:lnTo>
                    <a:lnTo>
                      <a:pt x="10" y="8"/>
                    </a:lnTo>
                    <a:lnTo>
                      <a:pt x="4" y="18"/>
                    </a:lnTo>
                    <a:lnTo>
                      <a:pt x="2" y="28"/>
                    </a:lnTo>
                    <a:lnTo>
                      <a:pt x="0" y="38"/>
                    </a:lnTo>
                    <a:lnTo>
                      <a:pt x="0" y="38"/>
                    </a:lnTo>
                    <a:lnTo>
                      <a:pt x="2" y="50"/>
                    </a:lnTo>
                    <a:lnTo>
                      <a:pt x="6" y="60"/>
                    </a:lnTo>
                    <a:lnTo>
                      <a:pt x="12" y="72"/>
                    </a:lnTo>
                    <a:lnTo>
                      <a:pt x="18" y="80"/>
                    </a:lnTo>
                    <a:lnTo>
                      <a:pt x="18" y="80"/>
                    </a:lnTo>
                    <a:lnTo>
                      <a:pt x="22" y="82"/>
                    </a:lnTo>
                    <a:lnTo>
                      <a:pt x="24" y="80"/>
                    </a:lnTo>
                    <a:lnTo>
                      <a:pt x="24" y="80"/>
                    </a:lnTo>
                    <a:lnTo>
                      <a:pt x="24" y="78"/>
                    </a:lnTo>
                    <a:lnTo>
                      <a:pt x="24" y="76"/>
                    </a:lnTo>
                    <a:lnTo>
                      <a:pt x="24" y="76"/>
                    </a:lnTo>
                    <a:lnTo>
                      <a:pt x="16" y="68"/>
                    </a:lnTo>
                    <a:lnTo>
                      <a:pt x="12" y="58"/>
                    </a:lnTo>
                    <a:lnTo>
                      <a:pt x="8" y="48"/>
                    </a:lnTo>
                    <a:lnTo>
                      <a:pt x="8" y="38"/>
                    </a:lnTo>
                    <a:lnTo>
                      <a:pt x="8" y="38"/>
                    </a:lnTo>
                    <a:lnTo>
                      <a:pt x="8" y="30"/>
                    </a:lnTo>
                    <a:lnTo>
                      <a:pt x="12" y="20"/>
                    </a:lnTo>
                    <a:lnTo>
                      <a:pt x="16" y="12"/>
                    </a:lnTo>
                    <a:lnTo>
                      <a:pt x="22" y="6"/>
                    </a:lnTo>
                    <a:lnTo>
                      <a:pt x="22" y="6"/>
                    </a:lnTo>
                    <a:lnTo>
                      <a:pt x="22" y="2"/>
                    </a:lnTo>
                    <a:lnTo>
                      <a:pt x="22" y="0"/>
                    </a:lnTo>
                    <a:lnTo>
                      <a:pt x="22" y="0"/>
                    </a:lnTo>
                    <a:lnTo>
                      <a:pt x="18" y="0"/>
                    </a:lnTo>
                    <a:lnTo>
                      <a:pt x="16"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29" name="Freeform 53"/>
              <p:cNvSpPr>
                <a:spLocks/>
              </p:cNvSpPr>
              <p:nvPr/>
            </p:nvSpPr>
            <p:spPr bwMode="auto">
              <a:xfrm>
                <a:off x="6973116" y="3618222"/>
                <a:ext cx="69617" cy="221508"/>
              </a:xfrm>
              <a:custGeom>
                <a:avLst/>
                <a:gdLst/>
                <a:ahLst/>
                <a:cxnLst>
                  <a:cxn ang="0">
                    <a:pos x="14" y="0"/>
                  </a:cxn>
                  <a:cxn ang="0">
                    <a:pos x="14" y="0"/>
                  </a:cxn>
                  <a:cxn ang="0">
                    <a:pos x="8" y="8"/>
                  </a:cxn>
                  <a:cxn ang="0">
                    <a:pos x="4" y="16"/>
                  </a:cxn>
                  <a:cxn ang="0">
                    <a:pos x="0" y="24"/>
                  </a:cxn>
                  <a:cxn ang="0">
                    <a:pos x="0" y="32"/>
                  </a:cxn>
                  <a:cxn ang="0">
                    <a:pos x="0" y="32"/>
                  </a:cxn>
                  <a:cxn ang="0">
                    <a:pos x="2" y="42"/>
                  </a:cxn>
                  <a:cxn ang="0">
                    <a:pos x="4" y="52"/>
                  </a:cxn>
                  <a:cxn ang="0">
                    <a:pos x="8" y="60"/>
                  </a:cxn>
                  <a:cxn ang="0">
                    <a:pos x="16" y="68"/>
                  </a:cxn>
                  <a:cxn ang="0">
                    <a:pos x="16" y="68"/>
                  </a:cxn>
                  <a:cxn ang="0">
                    <a:pos x="18" y="70"/>
                  </a:cxn>
                  <a:cxn ang="0">
                    <a:pos x="20" y="68"/>
                  </a:cxn>
                  <a:cxn ang="0">
                    <a:pos x="20" y="68"/>
                  </a:cxn>
                  <a:cxn ang="0">
                    <a:pos x="22" y="66"/>
                  </a:cxn>
                  <a:cxn ang="0">
                    <a:pos x="20" y="64"/>
                  </a:cxn>
                  <a:cxn ang="0">
                    <a:pos x="20" y="64"/>
                  </a:cxn>
                  <a:cxn ang="0">
                    <a:pos x="14" y="56"/>
                  </a:cxn>
                  <a:cxn ang="0">
                    <a:pos x="10" y="48"/>
                  </a:cxn>
                  <a:cxn ang="0">
                    <a:pos x="8" y="40"/>
                  </a:cxn>
                  <a:cxn ang="0">
                    <a:pos x="8" y="32"/>
                  </a:cxn>
                  <a:cxn ang="0">
                    <a:pos x="8" y="32"/>
                  </a:cxn>
                  <a:cxn ang="0">
                    <a:pos x="8" y="26"/>
                  </a:cxn>
                  <a:cxn ang="0">
                    <a:pos x="10" y="18"/>
                  </a:cxn>
                  <a:cxn ang="0">
                    <a:pos x="14" y="12"/>
                  </a:cxn>
                  <a:cxn ang="0">
                    <a:pos x="18" y="6"/>
                  </a:cxn>
                  <a:cxn ang="0">
                    <a:pos x="18" y="6"/>
                  </a:cxn>
                  <a:cxn ang="0">
                    <a:pos x="20" y="4"/>
                  </a:cxn>
                  <a:cxn ang="0">
                    <a:pos x="18" y="0"/>
                  </a:cxn>
                  <a:cxn ang="0">
                    <a:pos x="18" y="0"/>
                  </a:cxn>
                  <a:cxn ang="0">
                    <a:pos x="16" y="0"/>
                  </a:cxn>
                  <a:cxn ang="0">
                    <a:pos x="14" y="0"/>
                  </a:cxn>
                  <a:cxn ang="0">
                    <a:pos x="14" y="0"/>
                  </a:cxn>
                </a:cxnLst>
                <a:rect l="0" t="0" r="r" b="b"/>
                <a:pathLst>
                  <a:path w="22" h="70">
                    <a:moveTo>
                      <a:pt x="14" y="0"/>
                    </a:moveTo>
                    <a:lnTo>
                      <a:pt x="14" y="0"/>
                    </a:lnTo>
                    <a:lnTo>
                      <a:pt x="8" y="8"/>
                    </a:lnTo>
                    <a:lnTo>
                      <a:pt x="4" y="16"/>
                    </a:lnTo>
                    <a:lnTo>
                      <a:pt x="0" y="24"/>
                    </a:lnTo>
                    <a:lnTo>
                      <a:pt x="0" y="32"/>
                    </a:lnTo>
                    <a:lnTo>
                      <a:pt x="0" y="32"/>
                    </a:lnTo>
                    <a:lnTo>
                      <a:pt x="2" y="42"/>
                    </a:lnTo>
                    <a:lnTo>
                      <a:pt x="4" y="52"/>
                    </a:lnTo>
                    <a:lnTo>
                      <a:pt x="8" y="60"/>
                    </a:lnTo>
                    <a:lnTo>
                      <a:pt x="16" y="68"/>
                    </a:lnTo>
                    <a:lnTo>
                      <a:pt x="16" y="68"/>
                    </a:lnTo>
                    <a:lnTo>
                      <a:pt x="18" y="70"/>
                    </a:lnTo>
                    <a:lnTo>
                      <a:pt x="20" y="68"/>
                    </a:lnTo>
                    <a:lnTo>
                      <a:pt x="20" y="68"/>
                    </a:lnTo>
                    <a:lnTo>
                      <a:pt x="22" y="66"/>
                    </a:lnTo>
                    <a:lnTo>
                      <a:pt x="20" y="64"/>
                    </a:lnTo>
                    <a:lnTo>
                      <a:pt x="20" y="64"/>
                    </a:lnTo>
                    <a:lnTo>
                      <a:pt x="14" y="56"/>
                    </a:lnTo>
                    <a:lnTo>
                      <a:pt x="10" y="48"/>
                    </a:lnTo>
                    <a:lnTo>
                      <a:pt x="8" y="40"/>
                    </a:lnTo>
                    <a:lnTo>
                      <a:pt x="8" y="32"/>
                    </a:lnTo>
                    <a:lnTo>
                      <a:pt x="8" y="32"/>
                    </a:lnTo>
                    <a:lnTo>
                      <a:pt x="8" y="26"/>
                    </a:lnTo>
                    <a:lnTo>
                      <a:pt x="10" y="18"/>
                    </a:lnTo>
                    <a:lnTo>
                      <a:pt x="14" y="12"/>
                    </a:lnTo>
                    <a:lnTo>
                      <a:pt x="18" y="6"/>
                    </a:lnTo>
                    <a:lnTo>
                      <a:pt x="18" y="6"/>
                    </a:lnTo>
                    <a:lnTo>
                      <a:pt x="20" y="4"/>
                    </a:lnTo>
                    <a:lnTo>
                      <a:pt x="18" y="0"/>
                    </a:lnTo>
                    <a:lnTo>
                      <a:pt x="18" y="0"/>
                    </a:lnTo>
                    <a:lnTo>
                      <a:pt x="16"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30" name="Freeform 54"/>
              <p:cNvSpPr>
                <a:spLocks/>
              </p:cNvSpPr>
              <p:nvPr/>
            </p:nvSpPr>
            <p:spPr bwMode="auto">
              <a:xfrm>
                <a:off x="7042733" y="3637209"/>
                <a:ext cx="56959" cy="183535"/>
              </a:xfrm>
              <a:custGeom>
                <a:avLst/>
                <a:gdLst/>
                <a:ahLst/>
                <a:cxnLst>
                  <a:cxn ang="0">
                    <a:pos x="10" y="0"/>
                  </a:cxn>
                  <a:cxn ang="0">
                    <a:pos x="10" y="0"/>
                  </a:cxn>
                  <a:cxn ang="0">
                    <a:pos x="6" y="6"/>
                  </a:cxn>
                  <a:cxn ang="0">
                    <a:pos x="2" y="14"/>
                  </a:cxn>
                  <a:cxn ang="0">
                    <a:pos x="0" y="20"/>
                  </a:cxn>
                  <a:cxn ang="0">
                    <a:pos x="0" y="26"/>
                  </a:cxn>
                  <a:cxn ang="0">
                    <a:pos x="0" y="26"/>
                  </a:cxn>
                  <a:cxn ang="0">
                    <a:pos x="0" y="34"/>
                  </a:cxn>
                  <a:cxn ang="0">
                    <a:pos x="2" y="42"/>
                  </a:cxn>
                  <a:cxn ang="0">
                    <a:pos x="6" y="50"/>
                  </a:cxn>
                  <a:cxn ang="0">
                    <a:pos x="12" y="56"/>
                  </a:cxn>
                  <a:cxn ang="0">
                    <a:pos x="12" y="56"/>
                  </a:cxn>
                  <a:cxn ang="0">
                    <a:pos x="14" y="58"/>
                  </a:cxn>
                  <a:cxn ang="0">
                    <a:pos x="16" y="56"/>
                  </a:cxn>
                  <a:cxn ang="0">
                    <a:pos x="16" y="56"/>
                  </a:cxn>
                  <a:cxn ang="0">
                    <a:pos x="18" y="54"/>
                  </a:cxn>
                  <a:cxn ang="0">
                    <a:pos x="16" y="52"/>
                  </a:cxn>
                  <a:cxn ang="0">
                    <a:pos x="16" y="52"/>
                  </a:cxn>
                  <a:cxn ang="0">
                    <a:pos x="12" y="46"/>
                  </a:cxn>
                  <a:cxn ang="0">
                    <a:pos x="10" y="40"/>
                  </a:cxn>
                  <a:cxn ang="0">
                    <a:pos x="8" y="34"/>
                  </a:cxn>
                  <a:cxn ang="0">
                    <a:pos x="6" y="26"/>
                  </a:cxn>
                  <a:cxn ang="0">
                    <a:pos x="6" y="26"/>
                  </a:cxn>
                  <a:cxn ang="0">
                    <a:pos x="8" y="16"/>
                  </a:cxn>
                  <a:cxn ang="0">
                    <a:pos x="12" y="10"/>
                  </a:cxn>
                  <a:cxn ang="0">
                    <a:pos x="16" y="6"/>
                  </a:cxn>
                  <a:cxn ang="0">
                    <a:pos x="16" y="6"/>
                  </a:cxn>
                  <a:cxn ang="0">
                    <a:pos x="16" y="4"/>
                  </a:cxn>
                  <a:cxn ang="0">
                    <a:pos x="16" y="0"/>
                  </a:cxn>
                  <a:cxn ang="0">
                    <a:pos x="16" y="0"/>
                  </a:cxn>
                  <a:cxn ang="0">
                    <a:pos x="12" y="0"/>
                  </a:cxn>
                  <a:cxn ang="0">
                    <a:pos x="10" y="0"/>
                  </a:cxn>
                  <a:cxn ang="0">
                    <a:pos x="10" y="0"/>
                  </a:cxn>
                </a:cxnLst>
                <a:rect l="0" t="0" r="r" b="b"/>
                <a:pathLst>
                  <a:path w="18" h="58">
                    <a:moveTo>
                      <a:pt x="10" y="0"/>
                    </a:moveTo>
                    <a:lnTo>
                      <a:pt x="10" y="0"/>
                    </a:lnTo>
                    <a:lnTo>
                      <a:pt x="6" y="6"/>
                    </a:lnTo>
                    <a:lnTo>
                      <a:pt x="2" y="14"/>
                    </a:lnTo>
                    <a:lnTo>
                      <a:pt x="0" y="20"/>
                    </a:lnTo>
                    <a:lnTo>
                      <a:pt x="0" y="26"/>
                    </a:lnTo>
                    <a:lnTo>
                      <a:pt x="0" y="26"/>
                    </a:lnTo>
                    <a:lnTo>
                      <a:pt x="0" y="34"/>
                    </a:lnTo>
                    <a:lnTo>
                      <a:pt x="2" y="42"/>
                    </a:lnTo>
                    <a:lnTo>
                      <a:pt x="6" y="50"/>
                    </a:lnTo>
                    <a:lnTo>
                      <a:pt x="12" y="56"/>
                    </a:lnTo>
                    <a:lnTo>
                      <a:pt x="12" y="56"/>
                    </a:lnTo>
                    <a:lnTo>
                      <a:pt x="14" y="58"/>
                    </a:lnTo>
                    <a:lnTo>
                      <a:pt x="16" y="56"/>
                    </a:lnTo>
                    <a:lnTo>
                      <a:pt x="16" y="56"/>
                    </a:lnTo>
                    <a:lnTo>
                      <a:pt x="18" y="54"/>
                    </a:lnTo>
                    <a:lnTo>
                      <a:pt x="16" y="52"/>
                    </a:lnTo>
                    <a:lnTo>
                      <a:pt x="16" y="52"/>
                    </a:lnTo>
                    <a:lnTo>
                      <a:pt x="12" y="46"/>
                    </a:lnTo>
                    <a:lnTo>
                      <a:pt x="10" y="40"/>
                    </a:lnTo>
                    <a:lnTo>
                      <a:pt x="8" y="34"/>
                    </a:lnTo>
                    <a:lnTo>
                      <a:pt x="6" y="26"/>
                    </a:lnTo>
                    <a:lnTo>
                      <a:pt x="6" y="26"/>
                    </a:lnTo>
                    <a:lnTo>
                      <a:pt x="8" y="16"/>
                    </a:lnTo>
                    <a:lnTo>
                      <a:pt x="12" y="10"/>
                    </a:lnTo>
                    <a:lnTo>
                      <a:pt x="16" y="6"/>
                    </a:lnTo>
                    <a:lnTo>
                      <a:pt x="16" y="6"/>
                    </a:lnTo>
                    <a:lnTo>
                      <a:pt x="16" y="4"/>
                    </a:lnTo>
                    <a:lnTo>
                      <a:pt x="16" y="0"/>
                    </a:lnTo>
                    <a:lnTo>
                      <a:pt x="16" y="0"/>
                    </a:lnTo>
                    <a:lnTo>
                      <a:pt x="12" y="0"/>
                    </a:lnTo>
                    <a:lnTo>
                      <a:pt x="10" y="0"/>
                    </a:ln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31" name="Freeform 55"/>
              <p:cNvSpPr>
                <a:spLocks/>
              </p:cNvSpPr>
              <p:nvPr/>
            </p:nvSpPr>
            <p:spPr bwMode="auto">
              <a:xfrm>
                <a:off x="7106021" y="3687839"/>
                <a:ext cx="82274" cy="82274"/>
              </a:xfrm>
              <a:custGeom>
                <a:avLst/>
                <a:gdLst/>
                <a:ahLst/>
                <a:cxnLst>
                  <a:cxn ang="0">
                    <a:pos x="14" y="0"/>
                  </a:cxn>
                  <a:cxn ang="0">
                    <a:pos x="14" y="0"/>
                  </a:cxn>
                  <a:cxn ang="0">
                    <a:pos x="18" y="0"/>
                  </a:cxn>
                  <a:cxn ang="0">
                    <a:pos x="22" y="4"/>
                  </a:cxn>
                  <a:cxn ang="0">
                    <a:pos x="24" y="8"/>
                  </a:cxn>
                  <a:cxn ang="0">
                    <a:pos x="26" y="12"/>
                  </a:cxn>
                  <a:cxn ang="0">
                    <a:pos x="26" y="12"/>
                  </a:cxn>
                  <a:cxn ang="0">
                    <a:pos x="24" y="18"/>
                  </a:cxn>
                  <a:cxn ang="0">
                    <a:pos x="22" y="22"/>
                  </a:cxn>
                  <a:cxn ang="0">
                    <a:pos x="18" y="24"/>
                  </a:cxn>
                  <a:cxn ang="0">
                    <a:pos x="14" y="26"/>
                  </a:cxn>
                  <a:cxn ang="0">
                    <a:pos x="14" y="26"/>
                  </a:cxn>
                  <a:cxn ang="0">
                    <a:pos x="8" y="24"/>
                  </a:cxn>
                  <a:cxn ang="0">
                    <a:pos x="4" y="22"/>
                  </a:cxn>
                  <a:cxn ang="0">
                    <a:pos x="2" y="18"/>
                  </a:cxn>
                  <a:cxn ang="0">
                    <a:pos x="0" y="12"/>
                  </a:cxn>
                  <a:cxn ang="0">
                    <a:pos x="0" y="12"/>
                  </a:cxn>
                  <a:cxn ang="0">
                    <a:pos x="2" y="8"/>
                  </a:cxn>
                  <a:cxn ang="0">
                    <a:pos x="4" y="4"/>
                  </a:cxn>
                  <a:cxn ang="0">
                    <a:pos x="8" y="0"/>
                  </a:cxn>
                  <a:cxn ang="0">
                    <a:pos x="14" y="0"/>
                  </a:cxn>
                  <a:cxn ang="0">
                    <a:pos x="14" y="0"/>
                  </a:cxn>
                </a:cxnLst>
                <a:rect l="0" t="0" r="r" b="b"/>
                <a:pathLst>
                  <a:path w="26" h="26">
                    <a:moveTo>
                      <a:pt x="14" y="0"/>
                    </a:moveTo>
                    <a:lnTo>
                      <a:pt x="14" y="0"/>
                    </a:lnTo>
                    <a:lnTo>
                      <a:pt x="18" y="0"/>
                    </a:lnTo>
                    <a:lnTo>
                      <a:pt x="22" y="4"/>
                    </a:lnTo>
                    <a:lnTo>
                      <a:pt x="24" y="8"/>
                    </a:lnTo>
                    <a:lnTo>
                      <a:pt x="26" y="12"/>
                    </a:lnTo>
                    <a:lnTo>
                      <a:pt x="26" y="12"/>
                    </a:lnTo>
                    <a:lnTo>
                      <a:pt x="24" y="18"/>
                    </a:lnTo>
                    <a:lnTo>
                      <a:pt x="22" y="22"/>
                    </a:lnTo>
                    <a:lnTo>
                      <a:pt x="18" y="24"/>
                    </a:lnTo>
                    <a:lnTo>
                      <a:pt x="14" y="26"/>
                    </a:lnTo>
                    <a:lnTo>
                      <a:pt x="14" y="26"/>
                    </a:lnTo>
                    <a:lnTo>
                      <a:pt x="8" y="24"/>
                    </a:lnTo>
                    <a:lnTo>
                      <a:pt x="4" y="22"/>
                    </a:lnTo>
                    <a:lnTo>
                      <a:pt x="2" y="18"/>
                    </a:lnTo>
                    <a:lnTo>
                      <a:pt x="0" y="12"/>
                    </a:lnTo>
                    <a:lnTo>
                      <a:pt x="0" y="12"/>
                    </a:lnTo>
                    <a:lnTo>
                      <a:pt x="2" y="8"/>
                    </a:lnTo>
                    <a:lnTo>
                      <a:pt x="4" y="4"/>
                    </a:lnTo>
                    <a:lnTo>
                      <a:pt x="8"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sp>
          <p:nvSpPr>
            <p:cNvPr id="126" name="Freeform 558"/>
            <p:cNvSpPr>
              <a:spLocks noEditPoints="1"/>
            </p:cNvSpPr>
            <p:nvPr/>
          </p:nvSpPr>
          <p:spPr bwMode="auto">
            <a:xfrm>
              <a:off x="7486650" y="2914651"/>
              <a:ext cx="981075" cy="723899"/>
            </a:xfrm>
            <a:custGeom>
              <a:avLst/>
              <a:gdLst/>
              <a:ahLst/>
              <a:cxnLst>
                <a:cxn ang="0">
                  <a:pos x="192" y="110"/>
                </a:cxn>
                <a:cxn ang="0">
                  <a:pos x="192" y="16"/>
                </a:cxn>
                <a:cxn ang="0">
                  <a:pos x="190" y="10"/>
                </a:cxn>
                <a:cxn ang="0">
                  <a:pos x="182" y="2"/>
                </a:cxn>
                <a:cxn ang="0">
                  <a:pos x="52" y="0"/>
                </a:cxn>
                <a:cxn ang="0">
                  <a:pos x="46" y="2"/>
                </a:cxn>
                <a:cxn ang="0">
                  <a:pos x="38" y="10"/>
                </a:cxn>
                <a:cxn ang="0">
                  <a:pos x="38" y="108"/>
                </a:cxn>
                <a:cxn ang="0">
                  <a:pos x="38" y="110"/>
                </a:cxn>
                <a:cxn ang="0">
                  <a:pos x="38" y="112"/>
                </a:cxn>
                <a:cxn ang="0">
                  <a:pos x="0" y="146"/>
                </a:cxn>
                <a:cxn ang="0">
                  <a:pos x="2" y="160"/>
                </a:cxn>
                <a:cxn ang="0">
                  <a:pos x="10" y="166"/>
                </a:cxn>
                <a:cxn ang="0">
                  <a:pos x="216" y="166"/>
                </a:cxn>
                <a:cxn ang="0">
                  <a:pos x="220" y="166"/>
                </a:cxn>
                <a:cxn ang="0">
                  <a:pos x="228" y="160"/>
                </a:cxn>
                <a:cxn ang="0">
                  <a:pos x="230" y="146"/>
                </a:cxn>
                <a:cxn ang="0">
                  <a:pos x="192" y="112"/>
                </a:cxn>
                <a:cxn ang="0">
                  <a:pos x="192" y="110"/>
                </a:cxn>
                <a:cxn ang="0">
                  <a:pos x="100" y="136"/>
                </a:cxn>
                <a:cxn ang="0">
                  <a:pos x="106" y="128"/>
                </a:cxn>
                <a:cxn ang="0">
                  <a:pos x="114" y="126"/>
                </a:cxn>
                <a:cxn ang="0">
                  <a:pos x="120" y="126"/>
                </a:cxn>
                <a:cxn ang="0">
                  <a:pos x="128" y="132"/>
                </a:cxn>
                <a:cxn ang="0">
                  <a:pos x="128" y="136"/>
                </a:cxn>
                <a:cxn ang="0">
                  <a:pos x="124" y="144"/>
                </a:cxn>
                <a:cxn ang="0">
                  <a:pos x="114" y="148"/>
                </a:cxn>
                <a:cxn ang="0">
                  <a:pos x="110" y="146"/>
                </a:cxn>
                <a:cxn ang="0">
                  <a:pos x="102" y="140"/>
                </a:cxn>
                <a:cxn ang="0">
                  <a:pos x="100" y="136"/>
                </a:cxn>
                <a:cxn ang="0">
                  <a:pos x="172" y="88"/>
                </a:cxn>
                <a:cxn ang="0">
                  <a:pos x="168" y="94"/>
                </a:cxn>
                <a:cxn ang="0">
                  <a:pos x="160" y="98"/>
                </a:cxn>
                <a:cxn ang="0">
                  <a:pos x="70" y="98"/>
                </a:cxn>
                <a:cxn ang="0">
                  <a:pos x="62" y="94"/>
                </a:cxn>
                <a:cxn ang="0">
                  <a:pos x="58" y="88"/>
                </a:cxn>
                <a:cxn ang="0">
                  <a:pos x="58" y="26"/>
                </a:cxn>
                <a:cxn ang="0">
                  <a:pos x="62" y="18"/>
                </a:cxn>
                <a:cxn ang="0">
                  <a:pos x="70" y="16"/>
                </a:cxn>
                <a:cxn ang="0">
                  <a:pos x="160" y="16"/>
                </a:cxn>
                <a:cxn ang="0">
                  <a:pos x="168" y="18"/>
                </a:cxn>
                <a:cxn ang="0">
                  <a:pos x="172" y="26"/>
                </a:cxn>
              </a:cxnLst>
              <a:rect l="0" t="0" r="r" b="b"/>
              <a:pathLst>
                <a:path w="230" h="166">
                  <a:moveTo>
                    <a:pt x="192" y="110"/>
                  </a:moveTo>
                  <a:lnTo>
                    <a:pt x="192" y="110"/>
                  </a:lnTo>
                  <a:lnTo>
                    <a:pt x="192" y="108"/>
                  </a:lnTo>
                  <a:lnTo>
                    <a:pt x="192" y="16"/>
                  </a:lnTo>
                  <a:lnTo>
                    <a:pt x="192" y="16"/>
                  </a:lnTo>
                  <a:lnTo>
                    <a:pt x="190" y="10"/>
                  </a:lnTo>
                  <a:lnTo>
                    <a:pt x="188" y="6"/>
                  </a:lnTo>
                  <a:lnTo>
                    <a:pt x="182" y="2"/>
                  </a:lnTo>
                  <a:lnTo>
                    <a:pt x="176" y="0"/>
                  </a:lnTo>
                  <a:lnTo>
                    <a:pt x="52" y="0"/>
                  </a:lnTo>
                  <a:lnTo>
                    <a:pt x="52" y="0"/>
                  </a:lnTo>
                  <a:lnTo>
                    <a:pt x="46" y="2"/>
                  </a:lnTo>
                  <a:lnTo>
                    <a:pt x="42" y="6"/>
                  </a:lnTo>
                  <a:lnTo>
                    <a:pt x="38" y="10"/>
                  </a:lnTo>
                  <a:lnTo>
                    <a:pt x="38" y="16"/>
                  </a:lnTo>
                  <a:lnTo>
                    <a:pt x="38" y="108"/>
                  </a:lnTo>
                  <a:lnTo>
                    <a:pt x="38" y="108"/>
                  </a:lnTo>
                  <a:lnTo>
                    <a:pt x="38" y="110"/>
                  </a:lnTo>
                  <a:lnTo>
                    <a:pt x="38" y="110"/>
                  </a:lnTo>
                  <a:lnTo>
                    <a:pt x="38" y="112"/>
                  </a:lnTo>
                  <a:lnTo>
                    <a:pt x="0" y="146"/>
                  </a:lnTo>
                  <a:lnTo>
                    <a:pt x="0" y="146"/>
                  </a:lnTo>
                  <a:lnTo>
                    <a:pt x="0" y="152"/>
                  </a:lnTo>
                  <a:lnTo>
                    <a:pt x="2" y="160"/>
                  </a:lnTo>
                  <a:lnTo>
                    <a:pt x="6" y="164"/>
                  </a:lnTo>
                  <a:lnTo>
                    <a:pt x="10" y="166"/>
                  </a:lnTo>
                  <a:lnTo>
                    <a:pt x="14" y="166"/>
                  </a:lnTo>
                  <a:lnTo>
                    <a:pt x="216" y="166"/>
                  </a:lnTo>
                  <a:lnTo>
                    <a:pt x="216" y="166"/>
                  </a:lnTo>
                  <a:lnTo>
                    <a:pt x="220" y="166"/>
                  </a:lnTo>
                  <a:lnTo>
                    <a:pt x="224" y="164"/>
                  </a:lnTo>
                  <a:lnTo>
                    <a:pt x="228" y="160"/>
                  </a:lnTo>
                  <a:lnTo>
                    <a:pt x="230" y="152"/>
                  </a:lnTo>
                  <a:lnTo>
                    <a:pt x="230" y="146"/>
                  </a:lnTo>
                  <a:lnTo>
                    <a:pt x="192" y="112"/>
                  </a:lnTo>
                  <a:lnTo>
                    <a:pt x="192" y="112"/>
                  </a:lnTo>
                  <a:lnTo>
                    <a:pt x="192" y="110"/>
                  </a:lnTo>
                  <a:lnTo>
                    <a:pt x="192" y="110"/>
                  </a:lnTo>
                  <a:close/>
                  <a:moveTo>
                    <a:pt x="100" y="136"/>
                  </a:moveTo>
                  <a:lnTo>
                    <a:pt x="100" y="136"/>
                  </a:lnTo>
                  <a:lnTo>
                    <a:pt x="102" y="132"/>
                  </a:lnTo>
                  <a:lnTo>
                    <a:pt x="106" y="128"/>
                  </a:lnTo>
                  <a:lnTo>
                    <a:pt x="110" y="126"/>
                  </a:lnTo>
                  <a:lnTo>
                    <a:pt x="114" y="126"/>
                  </a:lnTo>
                  <a:lnTo>
                    <a:pt x="114" y="126"/>
                  </a:lnTo>
                  <a:lnTo>
                    <a:pt x="120" y="126"/>
                  </a:lnTo>
                  <a:lnTo>
                    <a:pt x="124" y="128"/>
                  </a:lnTo>
                  <a:lnTo>
                    <a:pt x="128" y="132"/>
                  </a:lnTo>
                  <a:lnTo>
                    <a:pt x="128" y="136"/>
                  </a:lnTo>
                  <a:lnTo>
                    <a:pt x="128" y="136"/>
                  </a:lnTo>
                  <a:lnTo>
                    <a:pt x="128" y="140"/>
                  </a:lnTo>
                  <a:lnTo>
                    <a:pt x="124" y="144"/>
                  </a:lnTo>
                  <a:lnTo>
                    <a:pt x="120" y="146"/>
                  </a:lnTo>
                  <a:lnTo>
                    <a:pt x="114" y="148"/>
                  </a:lnTo>
                  <a:lnTo>
                    <a:pt x="114" y="148"/>
                  </a:lnTo>
                  <a:lnTo>
                    <a:pt x="110" y="146"/>
                  </a:lnTo>
                  <a:lnTo>
                    <a:pt x="106" y="144"/>
                  </a:lnTo>
                  <a:lnTo>
                    <a:pt x="102" y="140"/>
                  </a:lnTo>
                  <a:lnTo>
                    <a:pt x="100" y="136"/>
                  </a:lnTo>
                  <a:lnTo>
                    <a:pt x="100" y="136"/>
                  </a:lnTo>
                  <a:close/>
                  <a:moveTo>
                    <a:pt x="172" y="88"/>
                  </a:moveTo>
                  <a:lnTo>
                    <a:pt x="172" y="88"/>
                  </a:lnTo>
                  <a:lnTo>
                    <a:pt x="170" y="92"/>
                  </a:lnTo>
                  <a:lnTo>
                    <a:pt x="168" y="94"/>
                  </a:lnTo>
                  <a:lnTo>
                    <a:pt x="164" y="98"/>
                  </a:lnTo>
                  <a:lnTo>
                    <a:pt x="160" y="98"/>
                  </a:lnTo>
                  <a:lnTo>
                    <a:pt x="70" y="98"/>
                  </a:lnTo>
                  <a:lnTo>
                    <a:pt x="70" y="98"/>
                  </a:lnTo>
                  <a:lnTo>
                    <a:pt x="64" y="98"/>
                  </a:lnTo>
                  <a:lnTo>
                    <a:pt x="62" y="94"/>
                  </a:lnTo>
                  <a:lnTo>
                    <a:pt x="60" y="92"/>
                  </a:lnTo>
                  <a:lnTo>
                    <a:pt x="58" y="88"/>
                  </a:lnTo>
                  <a:lnTo>
                    <a:pt x="58" y="26"/>
                  </a:lnTo>
                  <a:lnTo>
                    <a:pt x="58" y="26"/>
                  </a:lnTo>
                  <a:lnTo>
                    <a:pt x="60" y="22"/>
                  </a:lnTo>
                  <a:lnTo>
                    <a:pt x="62" y="18"/>
                  </a:lnTo>
                  <a:lnTo>
                    <a:pt x="64" y="16"/>
                  </a:lnTo>
                  <a:lnTo>
                    <a:pt x="70" y="16"/>
                  </a:lnTo>
                  <a:lnTo>
                    <a:pt x="160" y="16"/>
                  </a:lnTo>
                  <a:lnTo>
                    <a:pt x="160" y="16"/>
                  </a:lnTo>
                  <a:lnTo>
                    <a:pt x="164" y="16"/>
                  </a:lnTo>
                  <a:lnTo>
                    <a:pt x="168" y="18"/>
                  </a:lnTo>
                  <a:lnTo>
                    <a:pt x="170" y="22"/>
                  </a:lnTo>
                  <a:lnTo>
                    <a:pt x="172" y="26"/>
                  </a:lnTo>
                  <a:lnTo>
                    <a:pt x="172" y="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27" name="Freeform 559"/>
            <p:cNvSpPr>
              <a:spLocks/>
            </p:cNvSpPr>
            <p:nvPr/>
          </p:nvSpPr>
          <p:spPr bwMode="auto">
            <a:xfrm>
              <a:off x="7938798" y="3481560"/>
              <a:ext cx="76780" cy="61052"/>
            </a:xfrm>
            <a:custGeom>
              <a:avLst/>
              <a:gdLst/>
              <a:ahLst/>
              <a:cxnLst>
                <a:cxn ang="0">
                  <a:pos x="18" y="6"/>
                </a:cxn>
                <a:cxn ang="0">
                  <a:pos x="18" y="6"/>
                </a:cxn>
                <a:cxn ang="0">
                  <a:pos x="18" y="4"/>
                </a:cxn>
                <a:cxn ang="0">
                  <a:pos x="16" y="2"/>
                </a:cxn>
                <a:cxn ang="0">
                  <a:pos x="12" y="0"/>
                </a:cxn>
                <a:cxn ang="0">
                  <a:pos x="8" y="0"/>
                </a:cxn>
                <a:cxn ang="0">
                  <a:pos x="8" y="0"/>
                </a:cxn>
                <a:cxn ang="0">
                  <a:pos x="4" y="0"/>
                </a:cxn>
                <a:cxn ang="0">
                  <a:pos x="2" y="2"/>
                </a:cxn>
                <a:cxn ang="0">
                  <a:pos x="0" y="4"/>
                </a:cxn>
                <a:cxn ang="0">
                  <a:pos x="0" y="6"/>
                </a:cxn>
                <a:cxn ang="0">
                  <a:pos x="0" y="6"/>
                </a:cxn>
                <a:cxn ang="0">
                  <a:pos x="0" y="10"/>
                </a:cxn>
                <a:cxn ang="0">
                  <a:pos x="2" y="12"/>
                </a:cxn>
                <a:cxn ang="0">
                  <a:pos x="4" y="12"/>
                </a:cxn>
                <a:cxn ang="0">
                  <a:pos x="8" y="14"/>
                </a:cxn>
                <a:cxn ang="0">
                  <a:pos x="8" y="14"/>
                </a:cxn>
                <a:cxn ang="0">
                  <a:pos x="12" y="12"/>
                </a:cxn>
                <a:cxn ang="0">
                  <a:pos x="16" y="12"/>
                </a:cxn>
                <a:cxn ang="0">
                  <a:pos x="18" y="10"/>
                </a:cxn>
                <a:cxn ang="0">
                  <a:pos x="18" y="6"/>
                </a:cxn>
                <a:cxn ang="0">
                  <a:pos x="18" y="6"/>
                </a:cxn>
              </a:cxnLst>
              <a:rect l="0" t="0" r="r" b="b"/>
              <a:pathLst>
                <a:path w="18" h="14">
                  <a:moveTo>
                    <a:pt x="18" y="6"/>
                  </a:moveTo>
                  <a:lnTo>
                    <a:pt x="18" y="6"/>
                  </a:lnTo>
                  <a:lnTo>
                    <a:pt x="18" y="4"/>
                  </a:lnTo>
                  <a:lnTo>
                    <a:pt x="16" y="2"/>
                  </a:lnTo>
                  <a:lnTo>
                    <a:pt x="12" y="0"/>
                  </a:lnTo>
                  <a:lnTo>
                    <a:pt x="8" y="0"/>
                  </a:lnTo>
                  <a:lnTo>
                    <a:pt x="8" y="0"/>
                  </a:lnTo>
                  <a:lnTo>
                    <a:pt x="4" y="0"/>
                  </a:lnTo>
                  <a:lnTo>
                    <a:pt x="2" y="2"/>
                  </a:lnTo>
                  <a:lnTo>
                    <a:pt x="0" y="4"/>
                  </a:lnTo>
                  <a:lnTo>
                    <a:pt x="0" y="6"/>
                  </a:lnTo>
                  <a:lnTo>
                    <a:pt x="0" y="6"/>
                  </a:lnTo>
                  <a:lnTo>
                    <a:pt x="0" y="10"/>
                  </a:lnTo>
                  <a:lnTo>
                    <a:pt x="2" y="12"/>
                  </a:lnTo>
                  <a:lnTo>
                    <a:pt x="4" y="12"/>
                  </a:lnTo>
                  <a:lnTo>
                    <a:pt x="8" y="14"/>
                  </a:lnTo>
                  <a:lnTo>
                    <a:pt x="8" y="14"/>
                  </a:lnTo>
                  <a:lnTo>
                    <a:pt x="12" y="12"/>
                  </a:lnTo>
                  <a:lnTo>
                    <a:pt x="16" y="12"/>
                  </a:lnTo>
                  <a:lnTo>
                    <a:pt x="18" y="10"/>
                  </a:lnTo>
                  <a:lnTo>
                    <a:pt x="18" y="6"/>
                  </a:lnTo>
                  <a:lnTo>
                    <a:pt x="18"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grpSp>
      <p:sp>
        <p:nvSpPr>
          <p:cNvPr id="132" name="椭圆 131"/>
          <p:cNvSpPr/>
          <p:nvPr/>
        </p:nvSpPr>
        <p:spPr bwMode="auto">
          <a:xfrm rot="2313189">
            <a:off x="3084818" y="2935886"/>
            <a:ext cx="159052" cy="77487"/>
          </a:xfrm>
          <a:prstGeom prst="ellipse">
            <a:avLst/>
          </a:prstGeom>
          <a:solidFill>
            <a:srgbClr val="0070C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sp>
        <p:nvSpPr>
          <p:cNvPr id="133" name="椭圆 132"/>
          <p:cNvSpPr/>
          <p:nvPr/>
        </p:nvSpPr>
        <p:spPr bwMode="auto">
          <a:xfrm rot="2588178" flipV="1">
            <a:off x="3328926" y="3245929"/>
            <a:ext cx="281210" cy="45719"/>
          </a:xfrm>
          <a:prstGeom prst="ellipse">
            <a:avLst/>
          </a:prstGeom>
          <a:solidFill>
            <a:srgbClr val="C000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grpSp>
        <p:nvGrpSpPr>
          <p:cNvPr id="10" name="组合 155"/>
          <p:cNvGrpSpPr/>
          <p:nvPr/>
        </p:nvGrpSpPr>
        <p:grpSpPr>
          <a:xfrm>
            <a:off x="2611526" y="1216315"/>
            <a:ext cx="1433424" cy="1385455"/>
            <a:chOff x="1843061" y="1289858"/>
            <a:chExt cx="1579011" cy="1512224"/>
          </a:xfrm>
        </p:grpSpPr>
        <p:sp>
          <p:nvSpPr>
            <p:cNvPr id="136" name="椭圆 135"/>
            <p:cNvSpPr/>
            <p:nvPr/>
          </p:nvSpPr>
          <p:spPr bwMode="auto">
            <a:xfrm>
              <a:off x="1843061" y="1289858"/>
              <a:ext cx="1579011" cy="1512224"/>
            </a:xfrm>
            <a:prstGeom prst="ellipse">
              <a:avLst/>
            </a:prstGeom>
            <a:solidFill>
              <a:srgbClr val="79C8B0">
                <a:alpha val="50000"/>
              </a:srgbClr>
            </a:solidFill>
            <a:ln w="9525">
              <a:noFill/>
              <a:miter lim="800000"/>
              <a:headEnd/>
              <a:tailEnd/>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784225" eaLnBrk="0" hangingPunct="0">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grpSp>
          <p:nvGrpSpPr>
            <p:cNvPr id="11" name="组合 253"/>
            <p:cNvGrpSpPr/>
            <p:nvPr/>
          </p:nvGrpSpPr>
          <p:grpSpPr>
            <a:xfrm>
              <a:off x="2037026" y="1550323"/>
              <a:ext cx="1211866" cy="1061951"/>
              <a:chOff x="1730854" y="1748347"/>
              <a:chExt cx="1307299" cy="1228638"/>
            </a:xfrm>
            <a:solidFill>
              <a:srgbClr val="79C8B0"/>
            </a:solidFill>
          </p:grpSpPr>
          <p:sp>
            <p:nvSpPr>
              <p:cNvPr id="96" name="椭圆 95"/>
              <p:cNvSpPr/>
              <p:nvPr/>
            </p:nvSpPr>
            <p:spPr bwMode="auto">
              <a:xfrm>
                <a:off x="1730854" y="1748347"/>
                <a:ext cx="1307299" cy="1228638"/>
              </a:xfrm>
              <a:prstGeom prst="ellipse">
                <a:avLst/>
              </a:prstGeom>
              <a:grpFill/>
              <a:ln w="9525">
                <a:noFill/>
                <a:miter lim="800000"/>
                <a:headEnd/>
                <a:tailEnd/>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784225" eaLnBrk="0" hangingPunct="0">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grpSp>
            <p:nvGrpSpPr>
              <p:cNvPr id="12" name="组合 634"/>
              <p:cNvGrpSpPr>
                <a:grpSpLocks noChangeAspect="1"/>
              </p:cNvGrpSpPr>
              <p:nvPr/>
            </p:nvGrpSpPr>
            <p:grpSpPr>
              <a:xfrm>
                <a:off x="2235466" y="2087477"/>
                <a:ext cx="312168" cy="366163"/>
                <a:chOff x="14536144" y="-793834"/>
                <a:chExt cx="772115" cy="829074"/>
              </a:xfrm>
              <a:grpFill/>
            </p:grpSpPr>
            <p:sp>
              <p:nvSpPr>
                <p:cNvPr id="98"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99"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00"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01"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02"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03"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04"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05"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106"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grpSp>
        </p:grpSp>
        <p:grpSp>
          <p:nvGrpSpPr>
            <p:cNvPr id="13" name="组合 634"/>
            <p:cNvGrpSpPr>
              <a:grpSpLocks noChangeAspect="1"/>
            </p:cNvGrpSpPr>
            <p:nvPr/>
          </p:nvGrpSpPr>
          <p:grpSpPr>
            <a:xfrm>
              <a:off x="2486234" y="1821408"/>
              <a:ext cx="288240" cy="329510"/>
              <a:chOff x="14536144" y="-793834"/>
              <a:chExt cx="772115" cy="829074"/>
            </a:xfrm>
            <a:solidFill>
              <a:schemeClr val="bg1">
                <a:lumMod val="50000"/>
              </a:schemeClr>
            </a:solidFill>
          </p:grpSpPr>
          <p:sp>
            <p:nvSpPr>
              <p:cNvPr id="87"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88"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89"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90"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91"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92"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93"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94"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sp>
            <p:nvSpPr>
              <p:cNvPr id="95"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a:solidFill>
                    <a:schemeClr val="bg1"/>
                  </a:solidFill>
                  <a:latin typeface="微软雅黑" pitchFamily="34" charset="-122"/>
                  <a:ea typeface="微软雅黑" pitchFamily="34" charset="-122"/>
                </a:endParaRPr>
              </a:p>
            </p:txBody>
          </p:sp>
        </p:grpSp>
        <p:sp>
          <p:nvSpPr>
            <p:cNvPr id="86" name="TextBox 85"/>
            <p:cNvSpPr txBox="1"/>
            <p:nvPr/>
          </p:nvSpPr>
          <p:spPr>
            <a:xfrm>
              <a:off x="2328686" y="2169803"/>
              <a:ext cx="636190" cy="251953"/>
            </a:xfrm>
            <a:prstGeom prst="rect">
              <a:avLst/>
            </a:prstGeom>
            <a:noFill/>
          </p:spPr>
          <p:txBody>
            <a:bodyPr wrap="square" rtlCol="0">
              <a:spAutoFit/>
            </a:bodyPr>
            <a:lstStyle/>
            <a:p>
              <a:pPr algn="ctr"/>
              <a:r>
                <a:rPr lang="en-US" altLang="zh-CN" sz="900" dirty="0" smtClean="0">
                  <a:solidFill>
                    <a:schemeClr val="bg1"/>
                  </a:solidFill>
                  <a:latin typeface="微软雅黑" pitchFamily="34" charset="-122"/>
                  <a:ea typeface="微软雅黑" pitchFamily="34" charset="-122"/>
                </a:rPr>
                <a:t>AP</a:t>
              </a:r>
              <a:endParaRPr lang="zh-CN" altLang="en-US" sz="900" dirty="0">
                <a:solidFill>
                  <a:schemeClr val="bg1"/>
                </a:solidFill>
                <a:latin typeface="微软雅黑" pitchFamily="34" charset="-122"/>
                <a:ea typeface="微软雅黑" pitchFamily="34" charset="-122"/>
              </a:endParaRPr>
            </a:p>
          </p:txBody>
        </p:sp>
        <p:cxnSp>
          <p:nvCxnSpPr>
            <p:cNvPr id="148" name="直接箭头连接符 147"/>
            <p:cNvCxnSpPr/>
            <p:nvPr/>
          </p:nvCxnSpPr>
          <p:spPr bwMode="auto">
            <a:xfrm flipH="1" flipV="1">
              <a:off x="2219325" y="2080895"/>
              <a:ext cx="309997" cy="3177"/>
            </a:xfrm>
            <a:prstGeom prst="straightConnector1">
              <a:avLst/>
            </a:prstGeom>
            <a:noFill/>
            <a:ln>
              <a:solidFill>
                <a:srgbClr val="C00000"/>
              </a:solid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9" name="直接箭头连接符 148"/>
            <p:cNvCxnSpPr/>
            <p:nvPr/>
          </p:nvCxnSpPr>
          <p:spPr bwMode="auto">
            <a:xfrm flipV="1">
              <a:off x="2708565" y="2074718"/>
              <a:ext cx="581890" cy="2"/>
            </a:xfrm>
            <a:prstGeom prst="straightConnector1">
              <a:avLst/>
            </a:prstGeom>
            <a:noFill/>
            <a:ln>
              <a:solidFill>
                <a:srgbClr val="C00000"/>
              </a:solid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53" name="TextBox 152"/>
            <p:cNvSpPr txBox="1"/>
            <p:nvPr/>
          </p:nvSpPr>
          <p:spPr>
            <a:xfrm>
              <a:off x="1962926" y="1727843"/>
              <a:ext cx="636190" cy="369332"/>
            </a:xfrm>
            <a:prstGeom prst="rect">
              <a:avLst/>
            </a:prstGeom>
            <a:noFill/>
          </p:spPr>
          <p:txBody>
            <a:bodyPr wrap="square" rtlCol="0">
              <a:spAutoFit/>
            </a:bodyPr>
            <a:lstStyle/>
            <a:p>
              <a:pPr algn="ctr"/>
              <a:r>
                <a:rPr lang="zh-CN" altLang="en-US" sz="800" dirty="0" smtClean="0">
                  <a:solidFill>
                    <a:schemeClr val="bg1"/>
                  </a:solidFill>
                  <a:latin typeface="微软雅黑" pitchFamily="34" charset="-122"/>
                  <a:ea typeface="微软雅黑" pitchFamily="34" charset="-122"/>
                </a:rPr>
                <a:t>低覆盖范围</a:t>
              </a:r>
              <a:endParaRPr lang="zh-CN" altLang="en-US" sz="800" dirty="0">
                <a:solidFill>
                  <a:schemeClr val="bg1"/>
                </a:solidFill>
                <a:latin typeface="微软雅黑" pitchFamily="34" charset="-122"/>
                <a:ea typeface="微软雅黑" pitchFamily="34" charset="-122"/>
              </a:endParaRPr>
            </a:p>
          </p:txBody>
        </p:sp>
        <p:sp>
          <p:nvSpPr>
            <p:cNvPr id="155" name="TextBox 154"/>
            <p:cNvSpPr txBox="1"/>
            <p:nvPr/>
          </p:nvSpPr>
          <p:spPr>
            <a:xfrm>
              <a:off x="2686826" y="1704983"/>
              <a:ext cx="636190" cy="369332"/>
            </a:xfrm>
            <a:prstGeom prst="rect">
              <a:avLst/>
            </a:prstGeom>
            <a:noFill/>
          </p:spPr>
          <p:txBody>
            <a:bodyPr wrap="square" rtlCol="0">
              <a:spAutoFit/>
            </a:bodyPr>
            <a:lstStyle/>
            <a:p>
              <a:pPr algn="ctr"/>
              <a:r>
                <a:rPr lang="zh-CN" altLang="en-US" sz="800" dirty="0" smtClean="0">
                  <a:solidFill>
                    <a:schemeClr val="bg1"/>
                  </a:solidFill>
                  <a:latin typeface="微软雅黑" pitchFamily="34" charset="-122"/>
                  <a:ea typeface="微软雅黑" pitchFamily="34" charset="-122"/>
                </a:rPr>
                <a:t>高覆盖范围</a:t>
              </a:r>
              <a:endParaRPr lang="zh-CN" altLang="en-US" sz="800" dirty="0">
                <a:solidFill>
                  <a:schemeClr val="bg1"/>
                </a:solidFill>
                <a:latin typeface="微软雅黑" pitchFamily="34" charset="-122"/>
                <a:ea typeface="微软雅黑" pitchFamily="34" charset="-122"/>
              </a:endParaRPr>
            </a:p>
          </p:txBody>
        </p:sp>
      </p:grpSp>
      <p:sp>
        <p:nvSpPr>
          <p:cNvPr id="159" name="圆角矩形 158"/>
          <p:cNvSpPr/>
          <p:nvPr/>
        </p:nvSpPr>
        <p:spPr bwMode="auto">
          <a:xfrm>
            <a:off x="2640716" y="3962002"/>
            <a:ext cx="1318952"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Tx/>
              <a:buFont typeface="Arial" pitchFamily="34" charset="0"/>
              <a:buChar char="•"/>
              <a:defRPr/>
            </a:pPr>
            <a:r>
              <a:rPr lang="zh-CN" altLang="en-US" sz="1000" b="1" kern="0" dirty="0" smtClean="0">
                <a:solidFill>
                  <a:schemeClr val="bg1"/>
                </a:solidFill>
                <a:latin typeface="微软雅黑" pitchFamily="34" charset="-122"/>
                <a:ea typeface="微软雅黑" pitchFamily="34" charset="-122"/>
              </a:rPr>
              <a:t>自动调整发射功率，规避干扰，填补覆盖盲区</a:t>
            </a:r>
            <a:endParaRPr lang="en-US" altLang="zh-CN" sz="1000" b="1" kern="0" dirty="0" smtClean="0">
              <a:solidFill>
                <a:schemeClr val="bg1"/>
              </a:solidFill>
              <a:latin typeface="微软雅黑" pitchFamily="34" charset="-122"/>
              <a:ea typeface="微软雅黑" pitchFamily="34" charset="-122"/>
            </a:endParaRPr>
          </a:p>
        </p:txBody>
      </p:sp>
      <p:sp>
        <p:nvSpPr>
          <p:cNvPr id="199" name="圆角矩形 198"/>
          <p:cNvSpPr/>
          <p:nvPr/>
        </p:nvSpPr>
        <p:spPr bwMode="auto">
          <a:xfrm>
            <a:off x="4347172" y="3962002"/>
            <a:ext cx="1318952"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Tx/>
              <a:buFont typeface="Arial" pitchFamily="34" charset="0"/>
              <a:buChar char="•"/>
              <a:defRPr/>
            </a:pPr>
            <a:r>
              <a:rPr lang="zh-CN" altLang="en-US" sz="1000" b="1" kern="0" dirty="0" smtClean="0">
                <a:solidFill>
                  <a:schemeClr val="bg1"/>
                </a:solidFill>
                <a:latin typeface="微软雅黑" pitchFamily="34" charset="-122"/>
                <a:ea typeface="微软雅黑" pitchFamily="34" charset="-122"/>
              </a:rPr>
              <a:t>非法设备自动检测，自动优化无线参数，规避干扰</a:t>
            </a:r>
            <a:endParaRPr lang="en-US" altLang="zh-CN" sz="1000" b="1" kern="0" dirty="0" smtClean="0">
              <a:solidFill>
                <a:schemeClr val="bg1"/>
              </a:solidFill>
              <a:latin typeface="微软雅黑" pitchFamily="34" charset="-122"/>
              <a:ea typeface="微软雅黑" pitchFamily="34" charset="-122"/>
            </a:endParaRPr>
          </a:p>
        </p:txBody>
      </p:sp>
      <p:grpSp>
        <p:nvGrpSpPr>
          <p:cNvPr id="14" name="组合 587"/>
          <p:cNvGrpSpPr/>
          <p:nvPr/>
        </p:nvGrpSpPr>
        <p:grpSpPr>
          <a:xfrm>
            <a:off x="4893137" y="3141324"/>
            <a:ext cx="303648" cy="257818"/>
            <a:chOff x="10346473" y="-1711511"/>
            <a:chExt cx="613894" cy="651867"/>
          </a:xfrm>
          <a:solidFill>
            <a:schemeClr val="bg1">
              <a:lumMod val="50000"/>
            </a:schemeClr>
          </a:solidFill>
        </p:grpSpPr>
        <p:sp>
          <p:nvSpPr>
            <p:cNvPr id="238" name="Freeform 66"/>
            <p:cNvSpPr>
              <a:spLocks/>
            </p:cNvSpPr>
            <p:nvPr/>
          </p:nvSpPr>
          <p:spPr bwMode="auto">
            <a:xfrm>
              <a:off x="10840120" y="-1711511"/>
              <a:ext cx="120247" cy="367071"/>
            </a:xfrm>
            <a:custGeom>
              <a:avLst/>
              <a:gdLst/>
              <a:ahLst/>
              <a:cxnLst>
                <a:cxn ang="0">
                  <a:pos x="2" y="102"/>
                </a:cxn>
                <a:cxn ang="0">
                  <a:pos x="2" y="102"/>
                </a:cxn>
                <a:cxn ang="0">
                  <a:pos x="10" y="92"/>
                </a:cxn>
                <a:cxn ang="0">
                  <a:pos x="16" y="82"/>
                </a:cxn>
                <a:cxn ang="0">
                  <a:pos x="20" y="70"/>
                </a:cxn>
                <a:cxn ang="0">
                  <a:pos x="22" y="58"/>
                </a:cxn>
                <a:cxn ang="0">
                  <a:pos x="22" y="58"/>
                </a:cxn>
                <a:cxn ang="0">
                  <a:pos x="20" y="46"/>
                </a:cxn>
                <a:cxn ang="0">
                  <a:pos x="16" y="34"/>
                </a:cxn>
                <a:cxn ang="0">
                  <a:pos x="10" y="24"/>
                </a:cxn>
                <a:cxn ang="0">
                  <a:pos x="2" y="14"/>
                </a:cxn>
                <a:cxn ang="0">
                  <a:pos x="2" y="14"/>
                </a:cxn>
                <a:cxn ang="0">
                  <a:pos x="2" y="10"/>
                </a:cxn>
                <a:cxn ang="0">
                  <a:pos x="0" y="8"/>
                </a:cxn>
                <a:cxn ang="0">
                  <a:pos x="2" y="4"/>
                </a:cxn>
                <a:cxn ang="0">
                  <a:pos x="2" y="2"/>
                </a:cxn>
                <a:cxn ang="0">
                  <a:pos x="2" y="2"/>
                </a:cxn>
                <a:cxn ang="0">
                  <a:pos x="6" y="0"/>
                </a:cxn>
                <a:cxn ang="0">
                  <a:pos x="8" y="0"/>
                </a:cxn>
                <a:cxn ang="0">
                  <a:pos x="12" y="0"/>
                </a:cxn>
                <a:cxn ang="0">
                  <a:pos x="14" y="2"/>
                </a:cxn>
                <a:cxn ang="0">
                  <a:pos x="14" y="2"/>
                </a:cxn>
                <a:cxn ang="0">
                  <a:pos x="24" y="14"/>
                </a:cxn>
                <a:cxn ang="0">
                  <a:pos x="32" y="28"/>
                </a:cxn>
                <a:cxn ang="0">
                  <a:pos x="36" y="42"/>
                </a:cxn>
                <a:cxn ang="0">
                  <a:pos x="38" y="58"/>
                </a:cxn>
                <a:cxn ang="0">
                  <a:pos x="36" y="72"/>
                </a:cxn>
                <a:cxn ang="0">
                  <a:pos x="32" y="88"/>
                </a:cxn>
                <a:cxn ang="0">
                  <a:pos x="24" y="100"/>
                </a:cxn>
                <a:cxn ang="0">
                  <a:pos x="14" y="114"/>
                </a:cxn>
                <a:cxn ang="0">
                  <a:pos x="14" y="114"/>
                </a:cxn>
                <a:cxn ang="0">
                  <a:pos x="12" y="116"/>
                </a:cxn>
                <a:cxn ang="0">
                  <a:pos x="8" y="116"/>
                </a:cxn>
                <a:cxn ang="0">
                  <a:pos x="6" y="116"/>
                </a:cxn>
                <a:cxn ang="0">
                  <a:pos x="2" y="114"/>
                </a:cxn>
                <a:cxn ang="0">
                  <a:pos x="2" y="114"/>
                </a:cxn>
                <a:cxn ang="0">
                  <a:pos x="2" y="110"/>
                </a:cxn>
                <a:cxn ang="0">
                  <a:pos x="0" y="108"/>
                </a:cxn>
                <a:cxn ang="0">
                  <a:pos x="2" y="104"/>
                </a:cxn>
                <a:cxn ang="0">
                  <a:pos x="2" y="102"/>
                </a:cxn>
                <a:cxn ang="0">
                  <a:pos x="2" y="102"/>
                </a:cxn>
              </a:cxnLst>
              <a:rect l="0" t="0" r="r" b="b"/>
              <a:pathLst>
                <a:path w="38" h="116">
                  <a:moveTo>
                    <a:pt x="2" y="102"/>
                  </a:moveTo>
                  <a:lnTo>
                    <a:pt x="2" y="102"/>
                  </a:lnTo>
                  <a:lnTo>
                    <a:pt x="10" y="92"/>
                  </a:lnTo>
                  <a:lnTo>
                    <a:pt x="16" y="82"/>
                  </a:lnTo>
                  <a:lnTo>
                    <a:pt x="20" y="70"/>
                  </a:lnTo>
                  <a:lnTo>
                    <a:pt x="22" y="58"/>
                  </a:lnTo>
                  <a:lnTo>
                    <a:pt x="22" y="58"/>
                  </a:lnTo>
                  <a:lnTo>
                    <a:pt x="20" y="46"/>
                  </a:lnTo>
                  <a:lnTo>
                    <a:pt x="16" y="34"/>
                  </a:lnTo>
                  <a:lnTo>
                    <a:pt x="10" y="24"/>
                  </a:lnTo>
                  <a:lnTo>
                    <a:pt x="2" y="14"/>
                  </a:lnTo>
                  <a:lnTo>
                    <a:pt x="2" y="14"/>
                  </a:lnTo>
                  <a:lnTo>
                    <a:pt x="2" y="10"/>
                  </a:lnTo>
                  <a:lnTo>
                    <a:pt x="0" y="8"/>
                  </a:lnTo>
                  <a:lnTo>
                    <a:pt x="2" y="4"/>
                  </a:lnTo>
                  <a:lnTo>
                    <a:pt x="2" y="2"/>
                  </a:lnTo>
                  <a:lnTo>
                    <a:pt x="2" y="2"/>
                  </a:lnTo>
                  <a:lnTo>
                    <a:pt x="6" y="0"/>
                  </a:lnTo>
                  <a:lnTo>
                    <a:pt x="8" y="0"/>
                  </a:lnTo>
                  <a:lnTo>
                    <a:pt x="12" y="0"/>
                  </a:lnTo>
                  <a:lnTo>
                    <a:pt x="14" y="2"/>
                  </a:lnTo>
                  <a:lnTo>
                    <a:pt x="14" y="2"/>
                  </a:lnTo>
                  <a:lnTo>
                    <a:pt x="24" y="14"/>
                  </a:lnTo>
                  <a:lnTo>
                    <a:pt x="32" y="28"/>
                  </a:lnTo>
                  <a:lnTo>
                    <a:pt x="36" y="42"/>
                  </a:lnTo>
                  <a:lnTo>
                    <a:pt x="38" y="58"/>
                  </a:lnTo>
                  <a:lnTo>
                    <a:pt x="36" y="72"/>
                  </a:lnTo>
                  <a:lnTo>
                    <a:pt x="32" y="88"/>
                  </a:lnTo>
                  <a:lnTo>
                    <a:pt x="24" y="100"/>
                  </a:lnTo>
                  <a:lnTo>
                    <a:pt x="14" y="114"/>
                  </a:lnTo>
                  <a:lnTo>
                    <a:pt x="14" y="114"/>
                  </a:lnTo>
                  <a:lnTo>
                    <a:pt x="12" y="116"/>
                  </a:lnTo>
                  <a:lnTo>
                    <a:pt x="8" y="116"/>
                  </a:lnTo>
                  <a:lnTo>
                    <a:pt x="6" y="116"/>
                  </a:lnTo>
                  <a:lnTo>
                    <a:pt x="2" y="114"/>
                  </a:lnTo>
                  <a:lnTo>
                    <a:pt x="2" y="114"/>
                  </a:lnTo>
                  <a:lnTo>
                    <a:pt x="2" y="110"/>
                  </a:lnTo>
                  <a:lnTo>
                    <a:pt x="0" y="108"/>
                  </a:lnTo>
                  <a:lnTo>
                    <a:pt x="2" y="104"/>
                  </a:lnTo>
                  <a:lnTo>
                    <a:pt x="2" y="102"/>
                  </a:lnTo>
                  <a:lnTo>
                    <a:pt x="2"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sp>
          <p:nvSpPr>
            <p:cNvPr id="239" name="Freeform 67"/>
            <p:cNvSpPr>
              <a:spLocks/>
            </p:cNvSpPr>
            <p:nvPr/>
          </p:nvSpPr>
          <p:spPr bwMode="auto">
            <a:xfrm>
              <a:off x="10789490" y="-1660881"/>
              <a:ext cx="88603" cy="259481"/>
            </a:xfrm>
            <a:custGeom>
              <a:avLst/>
              <a:gdLst/>
              <a:ahLst/>
              <a:cxnLst>
                <a:cxn ang="0">
                  <a:pos x="2" y="68"/>
                </a:cxn>
                <a:cxn ang="0">
                  <a:pos x="2" y="68"/>
                </a:cxn>
                <a:cxn ang="0">
                  <a:pos x="6" y="62"/>
                </a:cxn>
                <a:cxn ang="0">
                  <a:pos x="10" y="56"/>
                </a:cxn>
                <a:cxn ang="0">
                  <a:pos x="12" y="48"/>
                </a:cxn>
                <a:cxn ang="0">
                  <a:pos x="12" y="42"/>
                </a:cxn>
                <a:cxn ang="0">
                  <a:pos x="12" y="34"/>
                </a:cxn>
                <a:cxn ang="0">
                  <a:pos x="10" y="28"/>
                </a:cxn>
                <a:cxn ang="0">
                  <a:pos x="6" y="20"/>
                </a:cxn>
                <a:cxn ang="0">
                  <a:pos x="2" y="14"/>
                </a:cxn>
                <a:cxn ang="0">
                  <a:pos x="2" y="14"/>
                </a:cxn>
                <a:cxn ang="0">
                  <a:pos x="0" y="12"/>
                </a:cxn>
                <a:cxn ang="0">
                  <a:pos x="0" y="8"/>
                </a:cxn>
                <a:cxn ang="0">
                  <a:pos x="0" y="6"/>
                </a:cxn>
                <a:cxn ang="0">
                  <a:pos x="2" y="4"/>
                </a:cxn>
                <a:cxn ang="0">
                  <a:pos x="2" y="4"/>
                </a:cxn>
                <a:cxn ang="0">
                  <a:pos x="4" y="2"/>
                </a:cxn>
                <a:cxn ang="0">
                  <a:pos x="8" y="0"/>
                </a:cxn>
                <a:cxn ang="0">
                  <a:pos x="10" y="2"/>
                </a:cxn>
                <a:cxn ang="0">
                  <a:pos x="12" y="4"/>
                </a:cxn>
                <a:cxn ang="0">
                  <a:pos x="12" y="4"/>
                </a:cxn>
                <a:cxn ang="0">
                  <a:pos x="20" y="12"/>
                </a:cxn>
                <a:cxn ang="0">
                  <a:pos x="24" y="22"/>
                </a:cxn>
                <a:cxn ang="0">
                  <a:pos x="28" y="32"/>
                </a:cxn>
                <a:cxn ang="0">
                  <a:pos x="28" y="42"/>
                </a:cxn>
                <a:cxn ang="0">
                  <a:pos x="28" y="52"/>
                </a:cxn>
                <a:cxn ang="0">
                  <a:pos x="24" y="62"/>
                </a:cxn>
                <a:cxn ang="0">
                  <a:pos x="20" y="72"/>
                </a:cxn>
                <a:cxn ang="0">
                  <a:pos x="12" y="80"/>
                </a:cxn>
                <a:cxn ang="0">
                  <a:pos x="12" y="80"/>
                </a:cxn>
                <a:cxn ang="0">
                  <a:pos x="10" y="82"/>
                </a:cxn>
                <a:cxn ang="0">
                  <a:pos x="8" y="82"/>
                </a:cxn>
                <a:cxn ang="0">
                  <a:pos x="4" y="82"/>
                </a:cxn>
                <a:cxn ang="0">
                  <a:pos x="2" y="80"/>
                </a:cxn>
                <a:cxn ang="0">
                  <a:pos x="2" y="80"/>
                </a:cxn>
                <a:cxn ang="0">
                  <a:pos x="0" y="78"/>
                </a:cxn>
                <a:cxn ang="0">
                  <a:pos x="0" y="74"/>
                </a:cxn>
                <a:cxn ang="0">
                  <a:pos x="0" y="72"/>
                </a:cxn>
                <a:cxn ang="0">
                  <a:pos x="2" y="68"/>
                </a:cxn>
                <a:cxn ang="0">
                  <a:pos x="2" y="68"/>
                </a:cxn>
              </a:cxnLst>
              <a:rect l="0" t="0" r="r" b="b"/>
              <a:pathLst>
                <a:path w="28" h="82">
                  <a:moveTo>
                    <a:pt x="2" y="68"/>
                  </a:moveTo>
                  <a:lnTo>
                    <a:pt x="2" y="68"/>
                  </a:lnTo>
                  <a:lnTo>
                    <a:pt x="6" y="62"/>
                  </a:lnTo>
                  <a:lnTo>
                    <a:pt x="10" y="56"/>
                  </a:lnTo>
                  <a:lnTo>
                    <a:pt x="12" y="48"/>
                  </a:lnTo>
                  <a:lnTo>
                    <a:pt x="12" y="42"/>
                  </a:lnTo>
                  <a:lnTo>
                    <a:pt x="12" y="34"/>
                  </a:lnTo>
                  <a:lnTo>
                    <a:pt x="10" y="28"/>
                  </a:lnTo>
                  <a:lnTo>
                    <a:pt x="6" y="20"/>
                  </a:lnTo>
                  <a:lnTo>
                    <a:pt x="2" y="14"/>
                  </a:lnTo>
                  <a:lnTo>
                    <a:pt x="2" y="14"/>
                  </a:lnTo>
                  <a:lnTo>
                    <a:pt x="0" y="12"/>
                  </a:lnTo>
                  <a:lnTo>
                    <a:pt x="0" y="8"/>
                  </a:lnTo>
                  <a:lnTo>
                    <a:pt x="0" y="6"/>
                  </a:lnTo>
                  <a:lnTo>
                    <a:pt x="2" y="4"/>
                  </a:lnTo>
                  <a:lnTo>
                    <a:pt x="2" y="4"/>
                  </a:lnTo>
                  <a:lnTo>
                    <a:pt x="4" y="2"/>
                  </a:lnTo>
                  <a:lnTo>
                    <a:pt x="8" y="0"/>
                  </a:lnTo>
                  <a:lnTo>
                    <a:pt x="10" y="2"/>
                  </a:lnTo>
                  <a:lnTo>
                    <a:pt x="12" y="4"/>
                  </a:lnTo>
                  <a:lnTo>
                    <a:pt x="12" y="4"/>
                  </a:lnTo>
                  <a:lnTo>
                    <a:pt x="20" y="12"/>
                  </a:lnTo>
                  <a:lnTo>
                    <a:pt x="24" y="22"/>
                  </a:lnTo>
                  <a:lnTo>
                    <a:pt x="28" y="32"/>
                  </a:lnTo>
                  <a:lnTo>
                    <a:pt x="28" y="42"/>
                  </a:lnTo>
                  <a:lnTo>
                    <a:pt x="28" y="52"/>
                  </a:lnTo>
                  <a:lnTo>
                    <a:pt x="24" y="62"/>
                  </a:lnTo>
                  <a:lnTo>
                    <a:pt x="20" y="72"/>
                  </a:lnTo>
                  <a:lnTo>
                    <a:pt x="12" y="80"/>
                  </a:lnTo>
                  <a:lnTo>
                    <a:pt x="12" y="80"/>
                  </a:lnTo>
                  <a:lnTo>
                    <a:pt x="10" y="82"/>
                  </a:lnTo>
                  <a:lnTo>
                    <a:pt x="8" y="82"/>
                  </a:lnTo>
                  <a:lnTo>
                    <a:pt x="4" y="82"/>
                  </a:lnTo>
                  <a:lnTo>
                    <a:pt x="2" y="80"/>
                  </a:lnTo>
                  <a:lnTo>
                    <a:pt x="2" y="80"/>
                  </a:lnTo>
                  <a:lnTo>
                    <a:pt x="0" y="78"/>
                  </a:lnTo>
                  <a:lnTo>
                    <a:pt x="0" y="74"/>
                  </a:lnTo>
                  <a:lnTo>
                    <a:pt x="0" y="72"/>
                  </a:lnTo>
                  <a:lnTo>
                    <a:pt x="2" y="68"/>
                  </a:lnTo>
                  <a:lnTo>
                    <a:pt x="2"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sp>
          <p:nvSpPr>
            <p:cNvPr id="240" name="Freeform 68"/>
            <p:cNvSpPr>
              <a:spLocks/>
            </p:cNvSpPr>
            <p:nvPr/>
          </p:nvSpPr>
          <p:spPr bwMode="auto">
            <a:xfrm>
              <a:off x="10384446" y="-1711511"/>
              <a:ext cx="120247" cy="367071"/>
            </a:xfrm>
            <a:custGeom>
              <a:avLst/>
              <a:gdLst/>
              <a:ahLst/>
              <a:cxnLst>
                <a:cxn ang="0">
                  <a:pos x="34" y="14"/>
                </a:cxn>
                <a:cxn ang="0">
                  <a:pos x="34" y="14"/>
                </a:cxn>
                <a:cxn ang="0">
                  <a:pos x="26" y="24"/>
                </a:cxn>
                <a:cxn ang="0">
                  <a:pos x="22" y="34"/>
                </a:cxn>
                <a:cxn ang="0">
                  <a:pos x="18" y="46"/>
                </a:cxn>
                <a:cxn ang="0">
                  <a:pos x="16" y="58"/>
                </a:cxn>
                <a:cxn ang="0">
                  <a:pos x="16" y="58"/>
                </a:cxn>
                <a:cxn ang="0">
                  <a:pos x="18" y="70"/>
                </a:cxn>
                <a:cxn ang="0">
                  <a:pos x="22" y="82"/>
                </a:cxn>
                <a:cxn ang="0">
                  <a:pos x="26" y="92"/>
                </a:cxn>
                <a:cxn ang="0">
                  <a:pos x="34" y="102"/>
                </a:cxn>
                <a:cxn ang="0">
                  <a:pos x="34" y="102"/>
                </a:cxn>
                <a:cxn ang="0">
                  <a:pos x="36" y="104"/>
                </a:cxn>
                <a:cxn ang="0">
                  <a:pos x="38" y="108"/>
                </a:cxn>
                <a:cxn ang="0">
                  <a:pos x="36" y="110"/>
                </a:cxn>
                <a:cxn ang="0">
                  <a:pos x="34" y="114"/>
                </a:cxn>
                <a:cxn ang="0">
                  <a:pos x="34" y="114"/>
                </a:cxn>
                <a:cxn ang="0">
                  <a:pos x="32" y="116"/>
                </a:cxn>
                <a:cxn ang="0">
                  <a:pos x="30" y="116"/>
                </a:cxn>
                <a:cxn ang="0">
                  <a:pos x="26" y="116"/>
                </a:cxn>
                <a:cxn ang="0">
                  <a:pos x="24" y="114"/>
                </a:cxn>
                <a:cxn ang="0">
                  <a:pos x="24" y="114"/>
                </a:cxn>
                <a:cxn ang="0">
                  <a:pos x="14" y="100"/>
                </a:cxn>
                <a:cxn ang="0">
                  <a:pos x="6" y="88"/>
                </a:cxn>
                <a:cxn ang="0">
                  <a:pos x="2" y="72"/>
                </a:cxn>
                <a:cxn ang="0">
                  <a:pos x="0" y="58"/>
                </a:cxn>
                <a:cxn ang="0">
                  <a:pos x="2" y="42"/>
                </a:cxn>
                <a:cxn ang="0">
                  <a:pos x="6" y="28"/>
                </a:cxn>
                <a:cxn ang="0">
                  <a:pos x="14" y="14"/>
                </a:cxn>
                <a:cxn ang="0">
                  <a:pos x="24" y="2"/>
                </a:cxn>
                <a:cxn ang="0">
                  <a:pos x="24" y="2"/>
                </a:cxn>
                <a:cxn ang="0">
                  <a:pos x="26" y="0"/>
                </a:cxn>
                <a:cxn ang="0">
                  <a:pos x="30" y="0"/>
                </a:cxn>
                <a:cxn ang="0">
                  <a:pos x="32" y="0"/>
                </a:cxn>
                <a:cxn ang="0">
                  <a:pos x="34" y="2"/>
                </a:cxn>
                <a:cxn ang="0">
                  <a:pos x="34" y="2"/>
                </a:cxn>
                <a:cxn ang="0">
                  <a:pos x="36" y="4"/>
                </a:cxn>
                <a:cxn ang="0">
                  <a:pos x="38" y="8"/>
                </a:cxn>
                <a:cxn ang="0">
                  <a:pos x="36" y="10"/>
                </a:cxn>
                <a:cxn ang="0">
                  <a:pos x="34" y="14"/>
                </a:cxn>
                <a:cxn ang="0">
                  <a:pos x="34" y="14"/>
                </a:cxn>
              </a:cxnLst>
              <a:rect l="0" t="0" r="r" b="b"/>
              <a:pathLst>
                <a:path w="38" h="116">
                  <a:moveTo>
                    <a:pt x="34" y="14"/>
                  </a:moveTo>
                  <a:lnTo>
                    <a:pt x="34" y="14"/>
                  </a:lnTo>
                  <a:lnTo>
                    <a:pt x="26" y="24"/>
                  </a:lnTo>
                  <a:lnTo>
                    <a:pt x="22" y="34"/>
                  </a:lnTo>
                  <a:lnTo>
                    <a:pt x="18" y="46"/>
                  </a:lnTo>
                  <a:lnTo>
                    <a:pt x="16" y="58"/>
                  </a:lnTo>
                  <a:lnTo>
                    <a:pt x="16" y="58"/>
                  </a:lnTo>
                  <a:lnTo>
                    <a:pt x="18" y="70"/>
                  </a:lnTo>
                  <a:lnTo>
                    <a:pt x="22" y="82"/>
                  </a:lnTo>
                  <a:lnTo>
                    <a:pt x="26" y="92"/>
                  </a:lnTo>
                  <a:lnTo>
                    <a:pt x="34" y="102"/>
                  </a:lnTo>
                  <a:lnTo>
                    <a:pt x="34" y="102"/>
                  </a:lnTo>
                  <a:lnTo>
                    <a:pt x="36" y="104"/>
                  </a:lnTo>
                  <a:lnTo>
                    <a:pt x="38" y="108"/>
                  </a:lnTo>
                  <a:lnTo>
                    <a:pt x="36" y="110"/>
                  </a:lnTo>
                  <a:lnTo>
                    <a:pt x="34" y="114"/>
                  </a:lnTo>
                  <a:lnTo>
                    <a:pt x="34" y="114"/>
                  </a:lnTo>
                  <a:lnTo>
                    <a:pt x="32" y="116"/>
                  </a:lnTo>
                  <a:lnTo>
                    <a:pt x="30" y="116"/>
                  </a:lnTo>
                  <a:lnTo>
                    <a:pt x="26" y="116"/>
                  </a:lnTo>
                  <a:lnTo>
                    <a:pt x="24" y="114"/>
                  </a:lnTo>
                  <a:lnTo>
                    <a:pt x="24" y="114"/>
                  </a:lnTo>
                  <a:lnTo>
                    <a:pt x="14" y="100"/>
                  </a:lnTo>
                  <a:lnTo>
                    <a:pt x="6" y="88"/>
                  </a:lnTo>
                  <a:lnTo>
                    <a:pt x="2" y="72"/>
                  </a:lnTo>
                  <a:lnTo>
                    <a:pt x="0" y="58"/>
                  </a:lnTo>
                  <a:lnTo>
                    <a:pt x="2" y="42"/>
                  </a:lnTo>
                  <a:lnTo>
                    <a:pt x="6" y="28"/>
                  </a:lnTo>
                  <a:lnTo>
                    <a:pt x="14" y="14"/>
                  </a:lnTo>
                  <a:lnTo>
                    <a:pt x="24" y="2"/>
                  </a:lnTo>
                  <a:lnTo>
                    <a:pt x="24" y="2"/>
                  </a:lnTo>
                  <a:lnTo>
                    <a:pt x="26" y="0"/>
                  </a:lnTo>
                  <a:lnTo>
                    <a:pt x="30" y="0"/>
                  </a:lnTo>
                  <a:lnTo>
                    <a:pt x="32" y="0"/>
                  </a:lnTo>
                  <a:lnTo>
                    <a:pt x="34" y="2"/>
                  </a:lnTo>
                  <a:lnTo>
                    <a:pt x="34" y="2"/>
                  </a:lnTo>
                  <a:lnTo>
                    <a:pt x="36" y="4"/>
                  </a:lnTo>
                  <a:lnTo>
                    <a:pt x="38" y="8"/>
                  </a:lnTo>
                  <a:lnTo>
                    <a:pt x="36" y="10"/>
                  </a:lnTo>
                  <a:lnTo>
                    <a:pt x="34" y="14"/>
                  </a:lnTo>
                  <a:lnTo>
                    <a:pt x="34"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sp>
          <p:nvSpPr>
            <p:cNvPr id="241" name="Freeform 69"/>
            <p:cNvSpPr>
              <a:spLocks/>
            </p:cNvSpPr>
            <p:nvPr/>
          </p:nvSpPr>
          <p:spPr bwMode="auto">
            <a:xfrm>
              <a:off x="10460392" y="-1660881"/>
              <a:ext cx="94932" cy="259481"/>
            </a:xfrm>
            <a:custGeom>
              <a:avLst/>
              <a:gdLst/>
              <a:ahLst/>
              <a:cxnLst>
                <a:cxn ang="0">
                  <a:pos x="28" y="14"/>
                </a:cxn>
                <a:cxn ang="0">
                  <a:pos x="28" y="14"/>
                </a:cxn>
                <a:cxn ang="0">
                  <a:pos x="24" y="20"/>
                </a:cxn>
                <a:cxn ang="0">
                  <a:pos x="20" y="28"/>
                </a:cxn>
                <a:cxn ang="0">
                  <a:pos x="18" y="34"/>
                </a:cxn>
                <a:cxn ang="0">
                  <a:pos x="16" y="42"/>
                </a:cxn>
                <a:cxn ang="0">
                  <a:pos x="18" y="48"/>
                </a:cxn>
                <a:cxn ang="0">
                  <a:pos x="20" y="56"/>
                </a:cxn>
                <a:cxn ang="0">
                  <a:pos x="24" y="62"/>
                </a:cxn>
                <a:cxn ang="0">
                  <a:pos x="28" y="68"/>
                </a:cxn>
                <a:cxn ang="0">
                  <a:pos x="28" y="68"/>
                </a:cxn>
                <a:cxn ang="0">
                  <a:pos x="30" y="72"/>
                </a:cxn>
                <a:cxn ang="0">
                  <a:pos x="30" y="74"/>
                </a:cxn>
                <a:cxn ang="0">
                  <a:pos x="30" y="78"/>
                </a:cxn>
                <a:cxn ang="0">
                  <a:pos x="28" y="80"/>
                </a:cxn>
                <a:cxn ang="0">
                  <a:pos x="28" y="80"/>
                </a:cxn>
                <a:cxn ang="0">
                  <a:pos x="26" y="82"/>
                </a:cxn>
                <a:cxn ang="0">
                  <a:pos x="22" y="82"/>
                </a:cxn>
                <a:cxn ang="0">
                  <a:pos x="20" y="82"/>
                </a:cxn>
                <a:cxn ang="0">
                  <a:pos x="16" y="80"/>
                </a:cxn>
                <a:cxn ang="0">
                  <a:pos x="16" y="80"/>
                </a:cxn>
                <a:cxn ang="0">
                  <a:pos x="10" y="72"/>
                </a:cxn>
                <a:cxn ang="0">
                  <a:pos x="4" y="62"/>
                </a:cxn>
                <a:cxn ang="0">
                  <a:pos x="2" y="52"/>
                </a:cxn>
                <a:cxn ang="0">
                  <a:pos x="0" y="42"/>
                </a:cxn>
                <a:cxn ang="0">
                  <a:pos x="2" y="32"/>
                </a:cxn>
                <a:cxn ang="0">
                  <a:pos x="4" y="22"/>
                </a:cxn>
                <a:cxn ang="0">
                  <a:pos x="10" y="12"/>
                </a:cxn>
                <a:cxn ang="0">
                  <a:pos x="16" y="4"/>
                </a:cxn>
                <a:cxn ang="0">
                  <a:pos x="16" y="4"/>
                </a:cxn>
                <a:cxn ang="0">
                  <a:pos x="20" y="2"/>
                </a:cxn>
                <a:cxn ang="0">
                  <a:pos x="22" y="0"/>
                </a:cxn>
                <a:cxn ang="0">
                  <a:pos x="26" y="2"/>
                </a:cxn>
                <a:cxn ang="0">
                  <a:pos x="28" y="4"/>
                </a:cxn>
                <a:cxn ang="0">
                  <a:pos x="28" y="4"/>
                </a:cxn>
                <a:cxn ang="0">
                  <a:pos x="30" y="6"/>
                </a:cxn>
                <a:cxn ang="0">
                  <a:pos x="30" y="8"/>
                </a:cxn>
                <a:cxn ang="0">
                  <a:pos x="30" y="12"/>
                </a:cxn>
                <a:cxn ang="0">
                  <a:pos x="28" y="14"/>
                </a:cxn>
                <a:cxn ang="0">
                  <a:pos x="28" y="14"/>
                </a:cxn>
              </a:cxnLst>
              <a:rect l="0" t="0" r="r" b="b"/>
              <a:pathLst>
                <a:path w="30" h="82">
                  <a:moveTo>
                    <a:pt x="28" y="14"/>
                  </a:moveTo>
                  <a:lnTo>
                    <a:pt x="28" y="14"/>
                  </a:lnTo>
                  <a:lnTo>
                    <a:pt x="24" y="20"/>
                  </a:lnTo>
                  <a:lnTo>
                    <a:pt x="20" y="28"/>
                  </a:lnTo>
                  <a:lnTo>
                    <a:pt x="18" y="34"/>
                  </a:lnTo>
                  <a:lnTo>
                    <a:pt x="16" y="42"/>
                  </a:lnTo>
                  <a:lnTo>
                    <a:pt x="18" y="48"/>
                  </a:lnTo>
                  <a:lnTo>
                    <a:pt x="20" y="56"/>
                  </a:lnTo>
                  <a:lnTo>
                    <a:pt x="24" y="62"/>
                  </a:lnTo>
                  <a:lnTo>
                    <a:pt x="28" y="68"/>
                  </a:lnTo>
                  <a:lnTo>
                    <a:pt x="28" y="68"/>
                  </a:lnTo>
                  <a:lnTo>
                    <a:pt x="30" y="72"/>
                  </a:lnTo>
                  <a:lnTo>
                    <a:pt x="30" y="74"/>
                  </a:lnTo>
                  <a:lnTo>
                    <a:pt x="30" y="78"/>
                  </a:lnTo>
                  <a:lnTo>
                    <a:pt x="28" y="80"/>
                  </a:lnTo>
                  <a:lnTo>
                    <a:pt x="28" y="80"/>
                  </a:lnTo>
                  <a:lnTo>
                    <a:pt x="26" y="82"/>
                  </a:lnTo>
                  <a:lnTo>
                    <a:pt x="22" y="82"/>
                  </a:lnTo>
                  <a:lnTo>
                    <a:pt x="20" y="82"/>
                  </a:lnTo>
                  <a:lnTo>
                    <a:pt x="16" y="80"/>
                  </a:lnTo>
                  <a:lnTo>
                    <a:pt x="16" y="80"/>
                  </a:lnTo>
                  <a:lnTo>
                    <a:pt x="10" y="72"/>
                  </a:lnTo>
                  <a:lnTo>
                    <a:pt x="4" y="62"/>
                  </a:lnTo>
                  <a:lnTo>
                    <a:pt x="2" y="52"/>
                  </a:lnTo>
                  <a:lnTo>
                    <a:pt x="0" y="42"/>
                  </a:lnTo>
                  <a:lnTo>
                    <a:pt x="2" y="32"/>
                  </a:lnTo>
                  <a:lnTo>
                    <a:pt x="4" y="22"/>
                  </a:lnTo>
                  <a:lnTo>
                    <a:pt x="10" y="12"/>
                  </a:lnTo>
                  <a:lnTo>
                    <a:pt x="16" y="4"/>
                  </a:lnTo>
                  <a:lnTo>
                    <a:pt x="16" y="4"/>
                  </a:lnTo>
                  <a:lnTo>
                    <a:pt x="20" y="2"/>
                  </a:lnTo>
                  <a:lnTo>
                    <a:pt x="22" y="0"/>
                  </a:lnTo>
                  <a:lnTo>
                    <a:pt x="26" y="2"/>
                  </a:lnTo>
                  <a:lnTo>
                    <a:pt x="28" y="4"/>
                  </a:lnTo>
                  <a:lnTo>
                    <a:pt x="28" y="4"/>
                  </a:lnTo>
                  <a:lnTo>
                    <a:pt x="30" y="6"/>
                  </a:lnTo>
                  <a:lnTo>
                    <a:pt x="30" y="8"/>
                  </a:lnTo>
                  <a:lnTo>
                    <a:pt x="30" y="12"/>
                  </a:lnTo>
                  <a:lnTo>
                    <a:pt x="28" y="14"/>
                  </a:lnTo>
                  <a:lnTo>
                    <a:pt x="28"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sp>
          <p:nvSpPr>
            <p:cNvPr id="242" name="Freeform 70"/>
            <p:cNvSpPr>
              <a:spLocks noEditPoints="1"/>
            </p:cNvSpPr>
            <p:nvPr/>
          </p:nvSpPr>
          <p:spPr bwMode="auto">
            <a:xfrm>
              <a:off x="10346473" y="-1268495"/>
              <a:ext cx="601237" cy="208851"/>
            </a:xfrm>
            <a:custGeom>
              <a:avLst/>
              <a:gdLst/>
              <a:ahLst/>
              <a:cxnLst>
                <a:cxn ang="0">
                  <a:pos x="184" y="0"/>
                </a:cxn>
                <a:cxn ang="0">
                  <a:pos x="6" y="0"/>
                </a:cxn>
                <a:cxn ang="0">
                  <a:pos x="6" y="0"/>
                </a:cxn>
                <a:cxn ang="0">
                  <a:pos x="2" y="0"/>
                </a:cxn>
                <a:cxn ang="0">
                  <a:pos x="0" y="4"/>
                </a:cxn>
                <a:cxn ang="0">
                  <a:pos x="0" y="62"/>
                </a:cxn>
                <a:cxn ang="0">
                  <a:pos x="0" y="62"/>
                </a:cxn>
                <a:cxn ang="0">
                  <a:pos x="2" y="66"/>
                </a:cxn>
                <a:cxn ang="0">
                  <a:pos x="6" y="66"/>
                </a:cxn>
                <a:cxn ang="0">
                  <a:pos x="184" y="66"/>
                </a:cxn>
                <a:cxn ang="0">
                  <a:pos x="184" y="66"/>
                </a:cxn>
                <a:cxn ang="0">
                  <a:pos x="188" y="66"/>
                </a:cxn>
                <a:cxn ang="0">
                  <a:pos x="190" y="62"/>
                </a:cxn>
                <a:cxn ang="0">
                  <a:pos x="190" y="4"/>
                </a:cxn>
                <a:cxn ang="0">
                  <a:pos x="190" y="4"/>
                </a:cxn>
                <a:cxn ang="0">
                  <a:pos x="188" y="0"/>
                </a:cxn>
                <a:cxn ang="0">
                  <a:pos x="184" y="0"/>
                </a:cxn>
                <a:cxn ang="0">
                  <a:pos x="184" y="0"/>
                </a:cxn>
                <a:cxn ang="0">
                  <a:pos x="36" y="46"/>
                </a:cxn>
                <a:cxn ang="0">
                  <a:pos x="36" y="46"/>
                </a:cxn>
                <a:cxn ang="0">
                  <a:pos x="28" y="44"/>
                </a:cxn>
                <a:cxn ang="0">
                  <a:pos x="22" y="42"/>
                </a:cxn>
                <a:cxn ang="0">
                  <a:pos x="18" y="38"/>
                </a:cxn>
                <a:cxn ang="0">
                  <a:pos x="16" y="32"/>
                </a:cxn>
                <a:cxn ang="0">
                  <a:pos x="16" y="32"/>
                </a:cxn>
                <a:cxn ang="0">
                  <a:pos x="18" y="28"/>
                </a:cxn>
                <a:cxn ang="0">
                  <a:pos x="22" y="24"/>
                </a:cxn>
                <a:cxn ang="0">
                  <a:pos x="28" y="22"/>
                </a:cxn>
                <a:cxn ang="0">
                  <a:pos x="36" y="20"/>
                </a:cxn>
                <a:cxn ang="0">
                  <a:pos x="36" y="20"/>
                </a:cxn>
                <a:cxn ang="0">
                  <a:pos x="42" y="22"/>
                </a:cxn>
                <a:cxn ang="0">
                  <a:pos x="48" y="24"/>
                </a:cxn>
                <a:cxn ang="0">
                  <a:pos x="52" y="28"/>
                </a:cxn>
                <a:cxn ang="0">
                  <a:pos x="54" y="32"/>
                </a:cxn>
                <a:cxn ang="0">
                  <a:pos x="54" y="32"/>
                </a:cxn>
                <a:cxn ang="0">
                  <a:pos x="52" y="38"/>
                </a:cxn>
                <a:cxn ang="0">
                  <a:pos x="48" y="42"/>
                </a:cxn>
                <a:cxn ang="0">
                  <a:pos x="42" y="44"/>
                </a:cxn>
                <a:cxn ang="0">
                  <a:pos x="36" y="46"/>
                </a:cxn>
                <a:cxn ang="0">
                  <a:pos x="36" y="46"/>
                </a:cxn>
                <a:cxn ang="0">
                  <a:pos x="172" y="38"/>
                </a:cxn>
                <a:cxn ang="0">
                  <a:pos x="172" y="38"/>
                </a:cxn>
                <a:cxn ang="0">
                  <a:pos x="172" y="42"/>
                </a:cxn>
                <a:cxn ang="0">
                  <a:pos x="168" y="42"/>
                </a:cxn>
                <a:cxn ang="0">
                  <a:pos x="86" y="42"/>
                </a:cxn>
                <a:cxn ang="0">
                  <a:pos x="86" y="42"/>
                </a:cxn>
                <a:cxn ang="0">
                  <a:pos x="84" y="42"/>
                </a:cxn>
                <a:cxn ang="0">
                  <a:pos x="82" y="38"/>
                </a:cxn>
                <a:cxn ang="0">
                  <a:pos x="82" y="28"/>
                </a:cxn>
                <a:cxn ang="0">
                  <a:pos x="82" y="28"/>
                </a:cxn>
                <a:cxn ang="0">
                  <a:pos x="84" y="24"/>
                </a:cxn>
                <a:cxn ang="0">
                  <a:pos x="86" y="24"/>
                </a:cxn>
                <a:cxn ang="0">
                  <a:pos x="168" y="24"/>
                </a:cxn>
                <a:cxn ang="0">
                  <a:pos x="168" y="24"/>
                </a:cxn>
                <a:cxn ang="0">
                  <a:pos x="172" y="24"/>
                </a:cxn>
                <a:cxn ang="0">
                  <a:pos x="172" y="28"/>
                </a:cxn>
                <a:cxn ang="0">
                  <a:pos x="172" y="38"/>
                </a:cxn>
              </a:cxnLst>
              <a:rect l="0" t="0" r="r" b="b"/>
              <a:pathLst>
                <a:path w="190" h="66">
                  <a:moveTo>
                    <a:pt x="184" y="0"/>
                  </a:moveTo>
                  <a:lnTo>
                    <a:pt x="6" y="0"/>
                  </a:lnTo>
                  <a:lnTo>
                    <a:pt x="6" y="0"/>
                  </a:lnTo>
                  <a:lnTo>
                    <a:pt x="2" y="0"/>
                  </a:lnTo>
                  <a:lnTo>
                    <a:pt x="0" y="4"/>
                  </a:lnTo>
                  <a:lnTo>
                    <a:pt x="0" y="62"/>
                  </a:lnTo>
                  <a:lnTo>
                    <a:pt x="0" y="62"/>
                  </a:lnTo>
                  <a:lnTo>
                    <a:pt x="2" y="66"/>
                  </a:lnTo>
                  <a:lnTo>
                    <a:pt x="6" y="66"/>
                  </a:lnTo>
                  <a:lnTo>
                    <a:pt x="184" y="66"/>
                  </a:lnTo>
                  <a:lnTo>
                    <a:pt x="184" y="66"/>
                  </a:lnTo>
                  <a:lnTo>
                    <a:pt x="188" y="66"/>
                  </a:lnTo>
                  <a:lnTo>
                    <a:pt x="190" y="62"/>
                  </a:lnTo>
                  <a:lnTo>
                    <a:pt x="190" y="4"/>
                  </a:lnTo>
                  <a:lnTo>
                    <a:pt x="190" y="4"/>
                  </a:lnTo>
                  <a:lnTo>
                    <a:pt x="188" y="0"/>
                  </a:lnTo>
                  <a:lnTo>
                    <a:pt x="184" y="0"/>
                  </a:lnTo>
                  <a:lnTo>
                    <a:pt x="184" y="0"/>
                  </a:lnTo>
                  <a:close/>
                  <a:moveTo>
                    <a:pt x="36" y="46"/>
                  </a:moveTo>
                  <a:lnTo>
                    <a:pt x="36" y="46"/>
                  </a:lnTo>
                  <a:lnTo>
                    <a:pt x="28" y="44"/>
                  </a:lnTo>
                  <a:lnTo>
                    <a:pt x="22" y="42"/>
                  </a:lnTo>
                  <a:lnTo>
                    <a:pt x="18" y="38"/>
                  </a:lnTo>
                  <a:lnTo>
                    <a:pt x="16" y="32"/>
                  </a:lnTo>
                  <a:lnTo>
                    <a:pt x="16" y="32"/>
                  </a:lnTo>
                  <a:lnTo>
                    <a:pt x="18" y="28"/>
                  </a:lnTo>
                  <a:lnTo>
                    <a:pt x="22" y="24"/>
                  </a:lnTo>
                  <a:lnTo>
                    <a:pt x="28" y="22"/>
                  </a:lnTo>
                  <a:lnTo>
                    <a:pt x="36" y="20"/>
                  </a:lnTo>
                  <a:lnTo>
                    <a:pt x="36" y="20"/>
                  </a:lnTo>
                  <a:lnTo>
                    <a:pt x="42" y="22"/>
                  </a:lnTo>
                  <a:lnTo>
                    <a:pt x="48" y="24"/>
                  </a:lnTo>
                  <a:lnTo>
                    <a:pt x="52" y="28"/>
                  </a:lnTo>
                  <a:lnTo>
                    <a:pt x="54" y="32"/>
                  </a:lnTo>
                  <a:lnTo>
                    <a:pt x="54" y="32"/>
                  </a:lnTo>
                  <a:lnTo>
                    <a:pt x="52" y="38"/>
                  </a:lnTo>
                  <a:lnTo>
                    <a:pt x="48" y="42"/>
                  </a:lnTo>
                  <a:lnTo>
                    <a:pt x="42" y="44"/>
                  </a:lnTo>
                  <a:lnTo>
                    <a:pt x="36" y="46"/>
                  </a:lnTo>
                  <a:lnTo>
                    <a:pt x="36" y="46"/>
                  </a:lnTo>
                  <a:close/>
                  <a:moveTo>
                    <a:pt x="172" y="38"/>
                  </a:moveTo>
                  <a:lnTo>
                    <a:pt x="172" y="38"/>
                  </a:lnTo>
                  <a:lnTo>
                    <a:pt x="172" y="42"/>
                  </a:lnTo>
                  <a:lnTo>
                    <a:pt x="168" y="42"/>
                  </a:lnTo>
                  <a:lnTo>
                    <a:pt x="86" y="42"/>
                  </a:lnTo>
                  <a:lnTo>
                    <a:pt x="86" y="42"/>
                  </a:lnTo>
                  <a:lnTo>
                    <a:pt x="84" y="42"/>
                  </a:lnTo>
                  <a:lnTo>
                    <a:pt x="82" y="38"/>
                  </a:lnTo>
                  <a:lnTo>
                    <a:pt x="82" y="28"/>
                  </a:lnTo>
                  <a:lnTo>
                    <a:pt x="82" y="28"/>
                  </a:lnTo>
                  <a:lnTo>
                    <a:pt x="84" y="24"/>
                  </a:lnTo>
                  <a:lnTo>
                    <a:pt x="86" y="24"/>
                  </a:lnTo>
                  <a:lnTo>
                    <a:pt x="168" y="24"/>
                  </a:lnTo>
                  <a:lnTo>
                    <a:pt x="168" y="24"/>
                  </a:lnTo>
                  <a:lnTo>
                    <a:pt x="172" y="24"/>
                  </a:lnTo>
                  <a:lnTo>
                    <a:pt x="172" y="28"/>
                  </a:lnTo>
                  <a:lnTo>
                    <a:pt x="172"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sp>
          <p:nvSpPr>
            <p:cNvPr id="243" name="Freeform 71"/>
            <p:cNvSpPr>
              <a:spLocks/>
            </p:cNvSpPr>
            <p:nvPr/>
          </p:nvSpPr>
          <p:spPr bwMode="auto">
            <a:xfrm>
              <a:off x="10637599" y="-1553291"/>
              <a:ext cx="69617" cy="259481"/>
            </a:xfrm>
            <a:custGeom>
              <a:avLst/>
              <a:gdLst/>
              <a:ahLst/>
              <a:cxnLst>
                <a:cxn ang="0">
                  <a:pos x="22" y="76"/>
                </a:cxn>
                <a:cxn ang="0">
                  <a:pos x="22" y="76"/>
                </a:cxn>
                <a:cxn ang="0">
                  <a:pos x="20" y="80"/>
                </a:cxn>
                <a:cxn ang="0">
                  <a:pos x="16" y="82"/>
                </a:cxn>
                <a:cxn ang="0">
                  <a:pos x="4" y="82"/>
                </a:cxn>
                <a:cxn ang="0">
                  <a:pos x="4" y="82"/>
                </a:cxn>
                <a:cxn ang="0">
                  <a:pos x="2" y="80"/>
                </a:cxn>
                <a:cxn ang="0">
                  <a:pos x="0" y="76"/>
                </a:cxn>
                <a:cxn ang="0">
                  <a:pos x="0" y="4"/>
                </a:cxn>
                <a:cxn ang="0">
                  <a:pos x="0" y="4"/>
                </a:cxn>
                <a:cxn ang="0">
                  <a:pos x="2" y="2"/>
                </a:cxn>
                <a:cxn ang="0">
                  <a:pos x="4" y="0"/>
                </a:cxn>
                <a:cxn ang="0">
                  <a:pos x="16" y="0"/>
                </a:cxn>
                <a:cxn ang="0">
                  <a:pos x="16" y="0"/>
                </a:cxn>
                <a:cxn ang="0">
                  <a:pos x="20" y="2"/>
                </a:cxn>
                <a:cxn ang="0">
                  <a:pos x="22" y="4"/>
                </a:cxn>
                <a:cxn ang="0">
                  <a:pos x="22" y="76"/>
                </a:cxn>
              </a:cxnLst>
              <a:rect l="0" t="0" r="r" b="b"/>
              <a:pathLst>
                <a:path w="22" h="82">
                  <a:moveTo>
                    <a:pt x="22" y="76"/>
                  </a:moveTo>
                  <a:lnTo>
                    <a:pt x="22" y="76"/>
                  </a:lnTo>
                  <a:lnTo>
                    <a:pt x="20" y="80"/>
                  </a:lnTo>
                  <a:lnTo>
                    <a:pt x="16" y="82"/>
                  </a:lnTo>
                  <a:lnTo>
                    <a:pt x="4" y="82"/>
                  </a:lnTo>
                  <a:lnTo>
                    <a:pt x="4" y="82"/>
                  </a:lnTo>
                  <a:lnTo>
                    <a:pt x="2" y="80"/>
                  </a:lnTo>
                  <a:lnTo>
                    <a:pt x="0" y="76"/>
                  </a:lnTo>
                  <a:lnTo>
                    <a:pt x="0" y="4"/>
                  </a:lnTo>
                  <a:lnTo>
                    <a:pt x="0" y="4"/>
                  </a:lnTo>
                  <a:lnTo>
                    <a:pt x="2" y="2"/>
                  </a:lnTo>
                  <a:lnTo>
                    <a:pt x="4" y="0"/>
                  </a:lnTo>
                  <a:lnTo>
                    <a:pt x="16" y="0"/>
                  </a:lnTo>
                  <a:lnTo>
                    <a:pt x="16" y="0"/>
                  </a:lnTo>
                  <a:lnTo>
                    <a:pt x="20" y="2"/>
                  </a:lnTo>
                  <a:lnTo>
                    <a:pt x="22" y="4"/>
                  </a:lnTo>
                  <a:lnTo>
                    <a:pt x="22"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zh-CN" altLang="en-US">
                <a:solidFill>
                  <a:schemeClr val="bg1"/>
                </a:solidFill>
                <a:latin typeface="微软雅黑" pitchFamily="34" charset="-122"/>
                <a:ea typeface="微软雅黑" pitchFamily="34" charset="-122"/>
              </a:endParaRPr>
            </a:p>
          </p:txBody>
        </p:sp>
      </p:grpSp>
      <p:sp>
        <p:nvSpPr>
          <p:cNvPr id="244" name="TextBox 243"/>
          <p:cNvSpPr txBox="1"/>
          <p:nvPr/>
        </p:nvSpPr>
        <p:spPr>
          <a:xfrm>
            <a:off x="4628375" y="3391908"/>
            <a:ext cx="883920" cy="215444"/>
          </a:xfrm>
          <a:prstGeom prst="rect">
            <a:avLst/>
          </a:prstGeom>
          <a:noFill/>
        </p:spPr>
        <p:txBody>
          <a:bodyPr wrap="square" rtlCol="0">
            <a:spAutoFit/>
          </a:bodyPr>
          <a:lstStyle/>
          <a:p>
            <a:pPr algn="ctr" fontAlgn="auto">
              <a:spcBef>
                <a:spcPts val="0"/>
              </a:spcBef>
              <a:spcAft>
                <a:spcPts val="0"/>
              </a:spcAft>
            </a:pPr>
            <a:r>
              <a:rPr lang="en-US" altLang="zh-CN" sz="800" dirty="0" smtClean="0">
                <a:solidFill>
                  <a:schemeClr val="bg1"/>
                </a:solidFill>
                <a:latin typeface="微软雅黑" pitchFamily="34" charset="-122"/>
                <a:ea typeface="微软雅黑" pitchFamily="34" charset="-122"/>
              </a:rPr>
              <a:t>Rogue AP</a:t>
            </a:r>
            <a:endParaRPr lang="zh-CN" altLang="en-US" sz="800" dirty="0" smtClean="0">
              <a:solidFill>
                <a:schemeClr val="bg1"/>
              </a:solidFill>
              <a:latin typeface="微软雅黑" pitchFamily="34" charset="-122"/>
              <a:ea typeface="微软雅黑" pitchFamily="34" charset="-122"/>
            </a:endParaRPr>
          </a:p>
        </p:txBody>
      </p:sp>
      <p:grpSp>
        <p:nvGrpSpPr>
          <p:cNvPr id="15" name="组合 31"/>
          <p:cNvGrpSpPr>
            <a:grpSpLocks noChangeAspect="1"/>
          </p:cNvGrpSpPr>
          <p:nvPr/>
        </p:nvGrpSpPr>
        <p:grpSpPr>
          <a:xfrm>
            <a:off x="4837318" y="1465078"/>
            <a:ext cx="337367" cy="225149"/>
            <a:chOff x="191386" y="2870791"/>
            <a:chExt cx="659219" cy="482009"/>
          </a:xfrm>
        </p:grpSpPr>
        <p:sp>
          <p:nvSpPr>
            <p:cNvPr id="248" name="圆角矩形 247"/>
            <p:cNvSpPr/>
            <p:nvPr/>
          </p:nvSpPr>
          <p:spPr bwMode="auto">
            <a:xfrm>
              <a:off x="191386" y="2870791"/>
              <a:ext cx="659219" cy="467832"/>
            </a:xfrm>
            <a:prstGeom prst="roundRect">
              <a:avLst/>
            </a:prstGeom>
            <a:solidFill>
              <a:schemeClr val="bg1"/>
            </a:solidFill>
            <a:ln w="38100">
              <a:solidFill>
                <a:schemeClr val="bg1">
                  <a:lumMod val="5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chemeClr val="bg1"/>
                </a:solidFill>
                <a:latin typeface="微软雅黑" pitchFamily="34" charset="-122"/>
                <a:ea typeface="微软雅黑" pitchFamily="34" charset="-122"/>
              </a:endParaRPr>
            </a:p>
          </p:txBody>
        </p:sp>
        <p:cxnSp>
          <p:nvCxnSpPr>
            <p:cNvPr id="249" name="直接连接符 248"/>
            <p:cNvCxnSpPr/>
            <p:nvPr/>
          </p:nvCxnSpPr>
          <p:spPr bwMode="auto">
            <a:xfrm>
              <a:off x="659219" y="2870791"/>
              <a:ext cx="0" cy="482009"/>
            </a:xfrm>
            <a:prstGeom prst="line">
              <a:avLst/>
            </a:prstGeom>
            <a:noFill/>
            <a:ln w="12700">
              <a:solidFill>
                <a:schemeClr val="bg1">
                  <a:lumMod val="5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50" name="椭圆 249"/>
            <p:cNvSpPr/>
            <p:nvPr/>
          </p:nvSpPr>
          <p:spPr bwMode="auto">
            <a:xfrm>
              <a:off x="241005" y="2970029"/>
              <a:ext cx="382772" cy="288000"/>
            </a:xfrm>
            <a:prstGeom prst="ellipse">
              <a:avLst/>
            </a:prstGeom>
            <a:solidFill>
              <a:schemeClr val="bg1"/>
            </a:solidFill>
            <a:ln w="19050">
              <a:solidFill>
                <a:schemeClr val="bg1">
                  <a:lumMod val="5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chemeClr val="bg1"/>
                </a:solidFill>
                <a:latin typeface="微软雅黑" pitchFamily="34" charset="-122"/>
                <a:ea typeface="微软雅黑" pitchFamily="34" charset="-122"/>
              </a:endParaRPr>
            </a:p>
          </p:txBody>
        </p:sp>
        <p:sp>
          <p:nvSpPr>
            <p:cNvPr id="251" name="椭圆 250"/>
            <p:cNvSpPr/>
            <p:nvPr/>
          </p:nvSpPr>
          <p:spPr bwMode="auto">
            <a:xfrm>
              <a:off x="676940" y="2934585"/>
              <a:ext cx="144000" cy="144000"/>
            </a:xfrm>
            <a:prstGeom prst="ellipse">
              <a:avLst/>
            </a:prstGeom>
            <a:solidFill>
              <a:schemeClr val="bg1"/>
            </a:solidFill>
            <a:ln w="19050">
              <a:solidFill>
                <a:schemeClr val="bg1">
                  <a:lumMod val="5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chemeClr val="bg1"/>
                </a:solidFill>
                <a:latin typeface="微软雅黑" pitchFamily="34" charset="-122"/>
                <a:ea typeface="微软雅黑" pitchFamily="34" charset="-122"/>
              </a:endParaRPr>
            </a:p>
          </p:txBody>
        </p:sp>
        <p:cxnSp>
          <p:nvCxnSpPr>
            <p:cNvPr id="252" name="直接连接符 251"/>
            <p:cNvCxnSpPr/>
            <p:nvPr/>
          </p:nvCxnSpPr>
          <p:spPr bwMode="auto">
            <a:xfrm rot="1800000" flipV="1">
              <a:off x="676940" y="3012558"/>
              <a:ext cx="144000" cy="0"/>
            </a:xfrm>
            <a:prstGeom prst="line">
              <a:avLst/>
            </a:prstGeom>
            <a:noFill/>
            <a:ln w="12700">
              <a:solidFill>
                <a:schemeClr val="bg1">
                  <a:lumMod val="5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53" name="椭圆 252"/>
            <p:cNvSpPr/>
            <p:nvPr/>
          </p:nvSpPr>
          <p:spPr bwMode="auto">
            <a:xfrm>
              <a:off x="676940" y="3118882"/>
              <a:ext cx="144000" cy="144000"/>
            </a:xfrm>
            <a:prstGeom prst="ellipse">
              <a:avLst/>
            </a:prstGeom>
            <a:solidFill>
              <a:schemeClr val="bg1"/>
            </a:solidFill>
            <a:ln w="19050">
              <a:solidFill>
                <a:schemeClr val="bg1">
                  <a:lumMod val="5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chemeClr val="bg1"/>
                </a:solidFill>
                <a:latin typeface="微软雅黑" pitchFamily="34" charset="-122"/>
                <a:ea typeface="微软雅黑" pitchFamily="34" charset="-122"/>
              </a:endParaRPr>
            </a:p>
          </p:txBody>
        </p:sp>
        <p:cxnSp>
          <p:nvCxnSpPr>
            <p:cNvPr id="254" name="直接连接符 253"/>
            <p:cNvCxnSpPr/>
            <p:nvPr/>
          </p:nvCxnSpPr>
          <p:spPr bwMode="auto">
            <a:xfrm rot="7200000" flipV="1">
              <a:off x="676940" y="3196855"/>
              <a:ext cx="144000" cy="0"/>
            </a:xfrm>
            <a:prstGeom prst="line">
              <a:avLst/>
            </a:prstGeom>
            <a:noFill/>
            <a:ln w="12700">
              <a:solidFill>
                <a:schemeClr val="bg1">
                  <a:lumMod val="50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255" name="TextBox 254"/>
          <p:cNvSpPr txBox="1"/>
          <p:nvPr/>
        </p:nvSpPr>
        <p:spPr>
          <a:xfrm>
            <a:off x="4584507" y="1721914"/>
            <a:ext cx="883920" cy="215444"/>
          </a:xfrm>
          <a:prstGeom prst="rect">
            <a:avLst/>
          </a:prstGeom>
          <a:noFill/>
        </p:spPr>
        <p:txBody>
          <a:bodyPr wrap="square" rtlCol="0">
            <a:spAutoFit/>
          </a:bodyPr>
          <a:lstStyle/>
          <a:p>
            <a:pPr algn="ctr" fontAlgn="auto">
              <a:spcBef>
                <a:spcPts val="0"/>
              </a:spcBef>
              <a:spcAft>
                <a:spcPts val="0"/>
              </a:spcAft>
            </a:pPr>
            <a:r>
              <a:rPr lang="zh-CN" altLang="en-US" sz="800" dirty="0" smtClean="0">
                <a:solidFill>
                  <a:schemeClr val="bg1"/>
                </a:solidFill>
                <a:latin typeface="微软雅黑" pitchFamily="34" charset="-122"/>
                <a:ea typeface="微软雅黑" pitchFamily="34" charset="-122"/>
              </a:rPr>
              <a:t>非</a:t>
            </a:r>
            <a:r>
              <a:rPr lang="en-US" altLang="zh-CN" sz="800" dirty="0" smtClean="0">
                <a:solidFill>
                  <a:schemeClr val="bg1"/>
                </a:solidFill>
                <a:latin typeface="微软雅黑" pitchFamily="34" charset="-122"/>
                <a:ea typeface="微软雅黑" pitchFamily="34" charset="-122"/>
              </a:rPr>
              <a:t>Wi-Fi</a:t>
            </a:r>
            <a:r>
              <a:rPr lang="zh-CN" altLang="en-US" sz="800" dirty="0" smtClean="0">
                <a:solidFill>
                  <a:schemeClr val="bg1"/>
                </a:solidFill>
                <a:latin typeface="微软雅黑" pitchFamily="34" charset="-122"/>
                <a:ea typeface="微软雅黑" pitchFamily="34" charset="-122"/>
              </a:rPr>
              <a:t>干扰源</a:t>
            </a:r>
          </a:p>
        </p:txBody>
      </p:sp>
      <p:sp>
        <p:nvSpPr>
          <p:cNvPr id="261" name="椭圆 260"/>
          <p:cNvSpPr/>
          <p:nvPr/>
        </p:nvSpPr>
        <p:spPr bwMode="auto">
          <a:xfrm>
            <a:off x="4490384" y="1973116"/>
            <a:ext cx="1107371" cy="1127051"/>
          </a:xfrm>
          <a:prstGeom prst="ellipse">
            <a:avLst/>
          </a:prstGeom>
          <a:solidFill>
            <a:srgbClr val="00B0F0"/>
          </a:solidFill>
          <a:ln w="9525">
            <a:noFill/>
            <a:miter lim="800000"/>
            <a:headEnd/>
            <a:tailEnd/>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784225" eaLnBrk="0" hangingPunct="0">
              <a:buClr>
                <a:srgbClr val="CC9900"/>
              </a:buClr>
              <a:buFont typeface="Wingdings" pitchFamily="2" charset="2"/>
              <a:buChar char="n"/>
            </a:pPr>
            <a:endParaRPr lang="zh-CN" altLang="en-US" sz="1600" smtClean="0">
              <a:solidFill>
                <a:schemeClr val="bg1"/>
              </a:solidFill>
              <a:latin typeface="微软雅黑" pitchFamily="34" charset="-122"/>
              <a:ea typeface="微软雅黑" pitchFamily="34" charset="-122"/>
            </a:endParaRPr>
          </a:p>
        </p:txBody>
      </p:sp>
      <p:grpSp>
        <p:nvGrpSpPr>
          <p:cNvPr id="16" name="组合 634"/>
          <p:cNvGrpSpPr>
            <a:grpSpLocks noChangeAspect="1"/>
          </p:cNvGrpSpPr>
          <p:nvPr/>
        </p:nvGrpSpPr>
        <p:grpSpPr>
          <a:xfrm>
            <a:off x="4881187" y="2158913"/>
            <a:ext cx="258834" cy="305441"/>
            <a:chOff x="14536144" y="-793834"/>
            <a:chExt cx="772115" cy="829074"/>
          </a:xfrm>
          <a:solidFill>
            <a:schemeClr val="bg1">
              <a:lumMod val="50000"/>
            </a:schemeClr>
          </a:solidFill>
        </p:grpSpPr>
        <p:sp>
          <p:nvSpPr>
            <p:cNvPr id="265"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66"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67"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68"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69"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70"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71"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72"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273"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grpSp>
      <p:sp>
        <p:nvSpPr>
          <p:cNvPr id="263" name="TextBox 262"/>
          <p:cNvSpPr txBox="1"/>
          <p:nvPr/>
        </p:nvSpPr>
        <p:spPr>
          <a:xfrm>
            <a:off x="4708813" y="2589031"/>
            <a:ext cx="707102" cy="369332"/>
          </a:xfrm>
          <a:prstGeom prst="rect">
            <a:avLst/>
          </a:prstGeom>
          <a:noFill/>
        </p:spPr>
        <p:txBody>
          <a:bodyPr wrap="square" rtlCol="0">
            <a:spAutoFit/>
          </a:bodyPr>
          <a:lstStyle/>
          <a:p>
            <a:pPr algn="ctr"/>
            <a:r>
              <a:rPr lang="zh-CN" altLang="en-US" sz="900" dirty="0" smtClean="0">
                <a:solidFill>
                  <a:schemeClr val="bg1"/>
                </a:solidFill>
                <a:latin typeface="微软雅黑" pitchFamily="34" charset="-122"/>
                <a:ea typeface="微软雅黑" pitchFamily="34" charset="-122"/>
              </a:rPr>
              <a:t>信道</a:t>
            </a:r>
            <a:r>
              <a:rPr lang="en-US" altLang="zh-CN" sz="900" dirty="0" smtClean="0">
                <a:solidFill>
                  <a:schemeClr val="bg1"/>
                </a:solidFill>
                <a:latin typeface="微软雅黑" pitchFamily="34" charset="-122"/>
                <a:ea typeface="微软雅黑" pitchFamily="34" charset="-122"/>
              </a:rPr>
              <a:t>/</a:t>
            </a:r>
            <a:r>
              <a:rPr lang="zh-CN" altLang="en-US" sz="900" dirty="0" smtClean="0">
                <a:solidFill>
                  <a:schemeClr val="bg1"/>
                </a:solidFill>
                <a:latin typeface="微软雅黑" pitchFamily="34" charset="-122"/>
                <a:ea typeface="微软雅黑" pitchFamily="34" charset="-122"/>
              </a:rPr>
              <a:t>功率</a:t>
            </a:r>
            <a:endParaRPr lang="en-US" altLang="zh-CN" sz="900" dirty="0" smtClean="0">
              <a:solidFill>
                <a:schemeClr val="bg1"/>
              </a:solidFill>
              <a:latin typeface="微软雅黑" pitchFamily="34" charset="-122"/>
              <a:ea typeface="微软雅黑" pitchFamily="34" charset="-122"/>
            </a:endParaRPr>
          </a:p>
          <a:p>
            <a:pPr algn="ctr"/>
            <a:r>
              <a:rPr lang="zh-CN" altLang="en-US" sz="900" dirty="0" smtClean="0">
                <a:solidFill>
                  <a:schemeClr val="bg1"/>
                </a:solidFill>
                <a:latin typeface="微软雅黑" pitchFamily="34" charset="-122"/>
                <a:ea typeface="微软雅黑" pitchFamily="34" charset="-122"/>
              </a:rPr>
              <a:t>自动调整</a:t>
            </a:r>
            <a:endParaRPr lang="zh-CN" altLang="en-US" sz="900" dirty="0">
              <a:solidFill>
                <a:schemeClr val="bg1"/>
              </a:solidFill>
              <a:latin typeface="微软雅黑" pitchFamily="34" charset="-122"/>
              <a:ea typeface="微软雅黑" pitchFamily="34" charset="-122"/>
            </a:endParaRPr>
          </a:p>
        </p:txBody>
      </p:sp>
      <p:sp>
        <p:nvSpPr>
          <p:cNvPr id="334" name="TextBox 333"/>
          <p:cNvSpPr txBox="1"/>
          <p:nvPr/>
        </p:nvSpPr>
        <p:spPr>
          <a:xfrm>
            <a:off x="4817002" y="2436839"/>
            <a:ext cx="483225" cy="230832"/>
          </a:xfrm>
          <a:prstGeom prst="rect">
            <a:avLst/>
          </a:prstGeom>
          <a:noFill/>
        </p:spPr>
        <p:txBody>
          <a:bodyPr wrap="square" rtlCol="0">
            <a:spAutoFit/>
          </a:bodyPr>
          <a:lstStyle/>
          <a:p>
            <a:pPr algn="ctr"/>
            <a:r>
              <a:rPr lang="en-US" altLang="zh-CN" sz="900" dirty="0" smtClean="0">
                <a:solidFill>
                  <a:schemeClr val="bg1"/>
                </a:solidFill>
                <a:latin typeface="微软雅黑" pitchFamily="34" charset="-122"/>
                <a:ea typeface="微软雅黑" pitchFamily="34" charset="-122"/>
              </a:rPr>
              <a:t>AP</a:t>
            </a:r>
            <a:endParaRPr lang="zh-CN" altLang="en-US" sz="900" dirty="0">
              <a:solidFill>
                <a:schemeClr val="bg1"/>
              </a:solidFill>
              <a:latin typeface="微软雅黑" pitchFamily="34" charset="-122"/>
              <a:ea typeface="微软雅黑" pitchFamily="34" charset="-122"/>
            </a:endParaRPr>
          </a:p>
        </p:txBody>
      </p:sp>
      <p:cxnSp>
        <p:nvCxnSpPr>
          <p:cNvPr id="336" name="直接连接符 335"/>
          <p:cNvCxnSpPr/>
          <p:nvPr/>
        </p:nvCxnSpPr>
        <p:spPr bwMode="auto">
          <a:xfrm flipH="1">
            <a:off x="2476500" y="1290494"/>
            <a:ext cx="6986" cy="2543175"/>
          </a:xfrm>
          <a:prstGeom prst="line">
            <a:avLst/>
          </a:prstGeom>
          <a:noFill/>
          <a:ln>
            <a:solidFill>
              <a:schemeClr val="tx1">
                <a:lumMod val="50000"/>
                <a:lumOff val="50000"/>
              </a:schemeClr>
            </a:solidFill>
            <a:prstDash val="sysDot"/>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39" name="直接连接符 338"/>
          <p:cNvCxnSpPr/>
          <p:nvPr/>
        </p:nvCxnSpPr>
        <p:spPr bwMode="auto">
          <a:xfrm flipH="1">
            <a:off x="4203700" y="1279525"/>
            <a:ext cx="6986" cy="2543175"/>
          </a:xfrm>
          <a:prstGeom prst="line">
            <a:avLst/>
          </a:prstGeom>
          <a:noFill/>
          <a:ln>
            <a:solidFill>
              <a:schemeClr val="tx1">
                <a:lumMod val="50000"/>
                <a:lumOff val="50000"/>
              </a:schemeClr>
            </a:solidFill>
            <a:prstDash val="sysDot"/>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7" name="组合 414"/>
          <p:cNvGrpSpPr/>
          <p:nvPr/>
        </p:nvGrpSpPr>
        <p:grpSpPr>
          <a:xfrm>
            <a:off x="5781675" y="801334"/>
            <a:ext cx="1704975" cy="3796873"/>
            <a:chOff x="5715000" y="801334"/>
            <a:chExt cx="1704975" cy="3796873"/>
          </a:xfrm>
        </p:grpSpPr>
        <p:sp>
          <p:nvSpPr>
            <p:cNvPr id="25" name="圆角矩形 24"/>
            <p:cNvSpPr>
              <a:spLocks/>
            </p:cNvSpPr>
            <p:nvPr/>
          </p:nvSpPr>
          <p:spPr bwMode="auto">
            <a:xfrm>
              <a:off x="5959858" y="801334"/>
              <a:ext cx="1365826" cy="251460"/>
            </a:xfrm>
            <a:prstGeom prst="roundRect">
              <a:avLst/>
            </a:prstGeom>
            <a:gradFill rotWithShape="1">
              <a:gsLst>
                <a:gs pos="0">
                  <a:srgbClr val="60B5CC">
                    <a:shade val="51000"/>
                    <a:satMod val="130000"/>
                  </a:srgbClr>
                </a:gs>
                <a:gs pos="80000">
                  <a:srgbClr val="60B5CC">
                    <a:shade val="93000"/>
                    <a:satMod val="130000"/>
                  </a:srgbClr>
                </a:gs>
                <a:gs pos="100000">
                  <a:srgbClr val="60B5CC">
                    <a:shade val="94000"/>
                    <a:satMod val="135000"/>
                  </a:srgbClr>
                </a:gs>
              </a:gsLst>
              <a:lin ang="16200000" scaled="0"/>
            </a:gradFill>
            <a:ln w="9525" cap="flat" cmpd="sng" algn="ctr">
              <a:solidFill>
                <a:srgbClr val="60B5CC">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buNone/>
                <a:defRPr/>
              </a:pPr>
              <a:r>
                <a:rPr lang="zh-CN" altLang="en-US" sz="1100" b="1" kern="0" dirty="0" smtClean="0">
                  <a:solidFill>
                    <a:schemeClr val="bg1"/>
                  </a:solidFill>
                  <a:latin typeface="微软雅黑" pitchFamily="34" charset="-122"/>
                  <a:ea typeface="微软雅黑" pitchFamily="34" charset="-122"/>
                </a:rPr>
                <a:t>动态负载均衡</a:t>
              </a:r>
              <a:endParaRPr lang="en-US" altLang="zh-CN" sz="1100" b="1" kern="0" dirty="0" smtClean="0">
                <a:solidFill>
                  <a:schemeClr val="bg1"/>
                </a:solidFill>
                <a:latin typeface="微软雅黑" pitchFamily="34" charset="-122"/>
                <a:ea typeface="微软雅黑" pitchFamily="34" charset="-122"/>
              </a:endParaRPr>
            </a:p>
          </p:txBody>
        </p:sp>
        <p:sp>
          <p:nvSpPr>
            <p:cNvPr id="201" name="圆角矩形 200"/>
            <p:cNvSpPr/>
            <p:nvPr/>
          </p:nvSpPr>
          <p:spPr bwMode="auto">
            <a:xfrm>
              <a:off x="5959858" y="3975857"/>
              <a:ext cx="1318952" cy="622350"/>
            </a:xfrm>
            <a:prstGeom prst="roundRect">
              <a:avLst/>
            </a:prstGeom>
            <a:gradFill rotWithShape="1">
              <a:gsLst>
                <a:gs pos="0">
                  <a:srgbClr val="C64847">
                    <a:shade val="51000"/>
                    <a:satMod val="130000"/>
                  </a:srgbClr>
                </a:gs>
                <a:gs pos="80000">
                  <a:srgbClr val="C64847">
                    <a:shade val="93000"/>
                    <a:satMod val="130000"/>
                  </a:srgbClr>
                </a:gs>
                <a:gs pos="100000">
                  <a:srgbClr val="C64847">
                    <a:shade val="94000"/>
                    <a:satMod val="135000"/>
                  </a:srgbClr>
                </a:gs>
              </a:gsLst>
              <a:lin ang="16200000" scaled="0"/>
            </a:gradFill>
            <a:ln w="9525" cap="flat" cmpd="sng" algn="ctr">
              <a:solidFill>
                <a:srgbClr val="C64847">
                  <a:shade val="95000"/>
                  <a:satMod val="105000"/>
                </a:srgbClr>
              </a:solidFill>
              <a:prstDash val="solid"/>
            </a:ln>
            <a:effectLst>
              <a:outerShdw blurRad="40000" dist="23000" dir="5400000" rotWithShape="0">
                <a:srgbClr val="000000">
                  <a:alpha val="3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auto">
                <a:spcBef>
                  <a:spcPts val="0"/>
                </a:spcBef>
                <a:spcAft>
                  <a:spcPts val="0"/>
                </a:spcAft>
                <a:buClrTx/>
                <a:buFont typeface="Arial" pitchFamily="34" charset="0"/>
                <a:buChar char="•"/>
                <a:defRPr/>
              </a:pPr>
              <a:r>
                <a:rPr lang="zh-CN" altLang="en-US" sz="1000" b="1" kern="0" dirty="0" smtClean="0">
                  <a:solidFill>
                    <a:schemeClr val="bg1"/>
                  </a:solidFill>
                  <a:latin typeface="微软雅黑" pitchFamily="34" charset="-122"/>
                  <a:ea typeface="微软雅黑" pitchFamily="34" charset="-122"/>
                </a:rPr>
                <a:t>平衡</a:t>
              </a:r>
              <a:r>
                <a:rPr lang="en-US" altLang="zh-CN" sz="1000" b="1" kern="0" dirty="0" smtClean="0">
                  <a:solidFill>
                    <a:schemeClr val="bg1"/>
                  </a:solidFill>
                  <a:latin typeface="微软雅黑" pitchFamily="34" charset="-122"/>
                  <a:ea typeface="微软雅黑" pitchFamily="34" charset="-122"/>
                </a:rPr>
                <a:t>AP</a:t>
              </a:r>
              <a:r>
                <a:rPr lang="zh-CN" altLang="en-US" sz="1000" b="1" kern="0" dirty="0" smtClean="0">
                  <a:solidFill>
                    <a:schemeClr val="bg1"/>
                  </a:solidFill>
                  <a:latin typeface="微软雅黑" pitchFamily="34" charset="-122"/>
                  <a:ea typeface="微软雅黑" pitchFamily="34" charset="-122"/>
                </a:rPr>
                <a:t>内和</a:t>
              </a:r>
              <a:r>
                <a:rPr lang="en-US" altLang="zh-CN" sz="1000" b="1" kern="0" dirty="0" smtClean="0">
                  <a:solidFill>
                    <a:schemeClr val="bg1"/>
                  </a:solidFill>
                  <a:latin typeface="微软雅黑" pitchFamily="34" charset="-122"/>
                  <a:ea typeface="微软雅黑" pitchFamily="34" charset="-122"/>
                </a:rPr>
                <a:t>AP</a:t>
              </a:r>
              <a:r>
                <a:rPr lang="zh-CN" altLang="en-US" sz="1000" b="1" kern="0" dirty="0" smtClean="0">
                  <a:solidFill>
                    <a:schemeClr val="bg1"/>
                  </a:solidFill>
                  <a:latin typeface="微软雅黑" pitchFamily="34" charset="-122"/>
                  <a:ea typeface="微软雅黑" pitchFamily="34" charset="-122"/>
                </a:rPr>
                <a:t>间接入资源，提升整体网络性能</a:t>
              </a:r>
              <a:endParaRPr lang="en-US" altLang="zh-CN" sz="1000" b="1" kern="0" dirty="0" smtClean="0">
                <a:solidFill>
                  <a:schemeClr val="bg1"/>
                </a:solidFill>
                <a:latin typeface="微软雅黑" pitchFamily="34" charset="-122"/>
                <a:ea typeface="微软雅黑" pitchFamily="34" charset="-122"/>
              </a:endParaRPr>
            </a:p>
          </p:txBody>
        </p:sp>
        <p:sp>
          <p:nvSpPr>
            <p:cNvPr id="264" name="TextBox 263"/>
            <p:cNvSpPr txBox="1"/>
            <p:nvPr/>
          </p:nvSpPr>
          <p:spPr>
            <a:xfrm>
              <a:off x="6292353" y="2633665"/>
              <a:ext cx="650765" cy="230832"/>
            </a:xfrm>
            <a:prstGeom prst="rect">
              <a:avLst/>
            </a:prstGeom>
            <a:noFill/>
          </p:spPr>
          <p:txBody>
            <a:bodyPr wrap="square" rtlCol="0">
              <a:spAutoFit/>
            </a:bodyPr>
            <a:lstStyle/>
            <a:p>
              <a:pPr algn="ctr"/>
              <a:endParaRPr lang="zh-CN" altLang="en-US" sz="900" dirty="0">
                <a:solidFill>
                  <a:schemeClr val="bg1"/>
                </a:solidFill>
                <a:latin typeface="微软雅黑" pitchFamily="34" charset="-122"/>
                <a:ea typeface="微软雅黑" pitchFamily="34" charset="-122"/>
              </a:endParaRPr>
            </a:p>
          </p:txBody>
        </p:sp>
        <p:cxnSp>
          <p:nvCxnSpPr>
            <p:cNvPr id="340" name="直接连接符 339"/>
            <p:cNvCxnSpPr/>
            <p:nvPr/>
          </p:nvCxnSpPr>
          <p:spPr bwMode="auto">
            <a:xfrm flipH="1">
              <a:off x="5715000" y="1285875"/>
              <a:ext cx="6986" cy="2543175"/>
            </a:xfrm>
            <a:prstGeom prst="line">
              <a:avLst/>
            </a:prstGeom>
            <a:noFill/>
            <a:ln>
              <a:solidFill>
                <a:schemeClr val="tx1">
                  <a:lumMod val="50000"/>
                  <a:lumOff val="50000"/>
                </a:schemeClr>
              </a:solidFill>
              <a:prstDash val="sysDot"/>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8" name="组合 372"/>
            <p:cNvGrpSpPr/>
            <p:nvPr/>
          </p:nvGrpSpPr>
          <p:grpSpPr>
            <a:xfrm>
              <a:off x="6062404" y="1514475"/>
              <a:ext cx="1357571" cy="2108136"/>
              <a:chOff x="4090729" y="1734986"/>
              <a:chExt cx="1585057" cy="3259225"/>
            </a:xfrm>
          </p:grpSpPr>
          <p:grpSp>
            <p:nvGrpSpPr>
              <p:cNvPr id="19" name="组合 199"/>
              <p:cNvGrpSpPr/>
              <p:nvPr/>
            </p:nvGrpSpPr>
            <p:grpSpPr>
              <a:xfrm>
                <a:off x="4090729" y="3009678"/>
                <a:ext cx="1585057" cy="921772"/>
                <a:chOff x="4090729" y="3009678"/>
                <a:chExt cx="1585057" cy="921772"/>
              </a:xfrm>
            </p:grpSpPr>
            <p:sp>
              <p:nvSpPr>
                <p:cNvPr id="408" name="Rectangle 55"/>
                <p:cNvSpPr>
                  <a:spLocks noChangeArrowheads="1"/>
                </p:cNvSpPr>
                <p:nvPr/>
              </p:nvSpPr>
              <p:spPr bwMode="auto">
                <a:xfrm>
                  <a:off x="4335469" y="3595393"/>
                  <a:ext cx="1060944" cy="83540"/>
                </a:xfrm>
                <a:prstGeom prst="rect">
                  <a:avLst/>
                </a:prstGeom>
                <a:solidFill>
                  <a:srgbClr val="00B0F0"/>
                </a:solid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solidFill>
                      <a:schemeClr val="bg1"/>
                    </a:solidFill>
                    <a:latin typeface="微软雅黑" pitchFamily="34" charset="-122"/>
                    <a:ea typeface="微软雅黑" pitchFamily="34" charset="-122"/>
                  </a:endParaRPr>
                </a:p>
              </p:txBody>
            </p:sp>
            <p:pic>
              <p:nvPicPr>
                <p:cNvPr id="409" name="Picture 6" descr="Feeds_Green 绿色RSS图标"/>
                <p:cNvPicPr>
                  <a:picLocks noChangeAspect="1" noChangeArrowheads="1"/>
                </p:cNvPicPr>
                <p:nvPr/>
              </p:nvPicPr>
              <p:blipFill>
                <a:blip r:embed="rId2" cstate="screen"/>
                <a:srcRect/>
                <a:stretch>
                  <a:fillRect/>
                </a:stretch>
              </p:blipFill>
              <p:spPr bwMode="auto">
                <a:xfrm rot="18868682">
                  <a:off x="4288788" y="3065319"/>
                  <a:ext cx="445132" cy="333850"/>
                </a:xfrm>
                <a:prstGeom prst="rect">
                  <a:avLst/>
                </a:prstGeom>
                <a:noFill/>
              </p:spPr>
            </p:pic>
            <p:sp>
              <p:nvSpPr>
                <p:cNvPr id="410" name="TextBox 409"/>
                <p:cNvSpPr txBox="1"/>
                <p:nvPr/>
              </p:nvSpPr>
              <p:spPr>
                <a:xfrm>
                  <a:off x="4090729" y="3338889"/>
                  <a:ext cx="853440" cy="392560"/>
                </a:xfrm>
                <a:prstGeom prst="rect">
                  <a:avLst/>
                </a:prstGeom>
                <a:noFill/>
              </p:spPr>
              <p:txBody>
                <a:bodyPr wrap="square" rtlCol="0">
                  <a:spAutoFit/>
                </a:bodyPr>
                <a:lstStyle/>
                <a:p>
                  <a:pPr algn="ctr"/>
                  <a:r>
                    <a:rPr lang="en-US" altLang="zh-CN" sz="1050" dirty="0" smtClean="0">
                      <a:solidFill>
                        <a:schemeClr val="bg1"/>
                      </a:solidFill>
                      <a:latin typeface="微软雅黑" pitchFamily="34" charset="-122"/>
                      <a:ea typeface="微软雅黑" pitchFamily="34" charset="-122"/>
                    </a:rPr>
                    <a:t>2.4G</a:t>
                  </a:r>
                  <a:endParaRPr lang="zh-CN" altLang="en-US" sz="1050" dirty="0">
                    <a:solidFill>
                      <a:schemeClr val="bg1"/>
                    </a:solidFill>
                    <a:latin typeface="微软雅黑" pitchFamily="34" charset="-122"/>
                    <a:ea typeface="微软雅黑" pitchFamily="34" charset="-122"/>
                  </a:endParaRPr>
                </a:p>
              </p:txBody>
            </p:sp>
            <p:pic>
              <p:nvPicPr>
                <p:cNvPr id="411" name="Picture 2" descr="Feeds_Orange 黄色RSS图标"/>
                <p:cNvPicPr>
                  <a:picLocks noChangeAspect="1" noChangeArrowheads="1"/>
                </p:cNvPicPr>
                <p:nvPr/>
              </p:nvPicPr>
              <p:blipFill>
                <a:blip r:embed="rId3" cstate="screen"/>
                <a:srcRect/>
                <a:stretch>
                  <a:fillRect/>
                </a:stretch>
              </p:blipFill>
              <p:spPr bwMode="auto">
                <a:xfrm rot="18901263">
                  <a:off x="5075623" y="3009682"/>
                  <a:ext cx="333849" cy="445133"/>
                </a:xfrm>
                <a:prstGeom prst="rect">
                  <a:avLst/>
                </a:prstGeom>
                <a:noFill/>
              </p:spPr>
            </p:pic>
            <p:sp>
              <p:nvSpPr>
                <p:cNvPr id="412" name="TextBox 411"/>
                <p:cNvSpPr txBox="1"/>
                <p:nvPr/>
              </p:nvSpPr>
              <p:spPr>
                <a:xfrm>
                  <a:off x="4822346" y="3343475"/>
                  <a:ext cx="853440" cy="392560"/>
                </a:xfrm>
                <a:prstGeom prst="rect">
                  <a:avLst/>
                </a:prstGeom>
                <a:noFill/>
              </p:spPr>
              <p:txBody>
                <a:bodyPr wrap="square" rtlCol="0">
                  <a:spAutoFit/>
                </a:bodyPr>
                <a:lstStyle/>
                <a:p>
                  <a:pPr algn="ctr"/>
                  <a:r>
                    <a:rPr lang="en-US" altLang="zh-CN" sz="1050" dirty="0" smtClean="0">
                      <a:solidFill>
                        <a:schemeClr val="bg1"/>
                      </a:solidFill>
                      <a:latin typeface="微软雅黑" pitchFamily="34" charset="-122"/>
                      <a:ea typeface="微软雅黑" pitchFamily="34" charset="-122"/>
                    </a:rPr>
                    <a:t>5G</a:t>
                  </a:r>
                  <a:endParaRPr lang="zh-CN" altLang="en-US" sz="1050" dirty="0">
                    <a:solidFill>
                      <a:schemeClr val="bg1"/>
                    </a:solidFill>
                    <a:latin typeface="微软雅黑" pitchFamily="34" charset="-122"/>
                    <a:ea typeface="微软雅黑" pitchFamily="34" charset="-122"/>
                  </a:endParaRPr>
                </a:p>
              </p:txBody>
            </p:sp>
            <p:sp>
              <p:nvSpPr>
                <p:cNvPr id="413" name="Freeform 56"/>
                <p:cNvSpPr>
                  <a:spLocks/>
                </p:cNvSpPr>
                <p:nvPr/>
              </p:nvSpPr>
              <p:spPr bwMode="auto">
                <a:xfrm>
                  <a:off x="4661202" y="3712393"/>
                  <a:ext cx="413518" cy="219057"/>
                </a:xfrm>
                <a:custGeom>
                  <a:avLst/>
                  <a:gdLst/>
                  <a:ahLst/>
                  <a:cxnLst>
                    <a:cxn ang="0">
                      <a:pos x="6241" y="2469"/>
                    </a:cxn>
                    <a:cxn ang="0">
                      <a:pos x="0" y="2469"/>
                    </a:cxn>
                    <a:cxn ang="0">
                      <a:pos x="665" y="0"/>
                    </a:cxn>
                    <a:cxn ang="0">
                      <a:pos x="5452" y="0"/>
                    </a:cxn>
                    <a:cxn ang="0">
                      <a:pos x="6241" y="2469"/>
                    </a:cxn>
                  </a:cxnLst>
                  <a:rect l="0" t="0" r="r" b="b"/>
                  <a:pathLst>
                    <a:path w="6241" h="2469">
                      <a:moveTo>
                        <a:pt x="6241" y="2469"/>
                      </a:moveTo>
                      <a:lnTo>
                        <a:pt x="0" y="2469"/>
                      </a:lnTo>
                      <a:lnTo>
                        <a:pt x="665" y="0"/>
                      </a:lnTo>
                      <a:lnTo>
                        <a:pt x="5452" y="0"/>
                      </a:lnTo>
                      <a:lnTo>
                        <a:pt x="6241" y="2469"/>
                      </a:lnTo>
                      <a:close/>
                    </a:path>
                  </a:pathLst>
                </a:custGeom>
                <a:solidFill>
                  <a:srgbClr val="00B0F0"/>
                </a:solid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solidFill>
                      <a:schemeClr val="bg1"/>
                    </a:solidFill>
                    <a:latin typeface="微软雅黑" pitchFamily="34" charset="-122"/>
                    <a:ea typeface="微软雅黑" pitchFamily="34" charset="-122"/>
                  </a:endParaRPr>
                </a:p>
              </p:txBody>
            </p:sp>
            <p:sp>
              <p:nvSpPr>
                <p:cNvPr id="414" name="TextBox 413"/>
                <p:cNvSpPr txBox="1"/>
                <p:nvPr/>
              </p:nvSpPr>
              <p:spPr>
                <a:xfrm>
                  <a:off x="4544294" y="3017334"/>
                  <a:ext cx="685800" cy="713744"/>
                </a:xfrm>
                <a:prstGeom prst="rect">
                  <a:avLst/>
                </a:prstGeom>
                <a:noFill/>
              </p:spPr>
              <p:txBody>
                <a:bodyPr wrap="square" rtlCol="0">
                  <a:spAutoFit/>
                </a:bodyPr>
                <a:lstStyle/>
                <a:p>
                  <a:pPr algn="ctr"/>
                  <a:r>
                    <a:rPr lang="en-US" altLang="zh-CN" sz="800" b="1" dirty="0" smtClean="0">
                      <a:solidFill>
                        <a:schemeClr val="bg1"/>
                      </a:solidFill>
                      <a:latin typeface="微软雅黑" pitchFamily="34" charset="-122"/>
                      <a:ea typeface="微软雅黑" pitchFamily="34" charset="-122"/>
                    </a:rPr>
                    <a:t>AP</a:t>
                  </a:r>
                  <a:r>
                    <a:rPr lang="zh-CN" altLang="en-US" sz="800" b="1" dirty="0" smtClean="0">
                      <a:solidFill>
                        <a:schemeClr val="bg1"/>
                      </a:solidFill>
                      <a:latin typeface="微软雅黑" pitchFamily="34" charset="-122"/>
                      <a:ea typeface="微软雅黑" pitchFamily="34" charset="-122"/>
                    </a:rPr>
                    <a:t>频间</a:t>
                  </a:r>
                  <a:endParaRPr lang="en-US" altLang="zh-CN" sz="800" b="1" dirty="0" smtClean="0">
                    <a:solidFill>
                      <a:schemeClr val="bg1"/>
                    </a:solidFill>
                    <a:latin typeface="微软雅黑" pitchFamily="34" charset="-122"/>
                    <a:ea typeface="微软雅黑" pitchFamily="34" charset="-122"/>
                  </a:endParaRPr>
                </a:p>
                <a:p>
                  <a:pPr algn="ctr"/>
                  <a:r>
                    <a:rPr lang="zh-CN" altLang="en-US" sz="800" b="1" dirty="0" smtClean="0">
                      <a:solidFill>
                        <a:schemeClr val="bg1"/>
                      </a:solidFill>
                      <a:latin typeface="微软雅黑" pitchFamily="34" charset="-122"/>
                      <a:ea typeface="微软雅黑" pitchFamily="34" charset="-122"/>
                    </a:rPr>
                    <a:t>负载均衡</a:t>
                  </a:r>
                </a:p>
              </p:txBody>
            </p:sp>
          </p:grpSp>
          <p:grpSp>
            <p:nvGrpSpPr>
              <p:cNvPr id="23" name="组合 185"/>
              <p:cNvGrpSpPr/>
              <p:nvPr/>
            </p:nvGrpSpPr>
            <p:grpSpPr>
              <a:xfrm>
                <a:off x="4322624" y="4072886"/>
                <a:ext cx="1115725" cy="921325"/>
                <a:chOff x="4322624" y="4072886"/>
                <a:chExt cx="1115725" cy="921325"/>
              </a:xfrm>
            </p:grpSpPr>
            <p:sp>
              <p:nvSpPr>
                <p:cNvPr id="383" name="Rectangle 55"/>
                <p:cNvSpPr>
                  <a:spLocks noChangeArrowheads="1"/>
                </p:cNvSpPr>
                <p:nvPr/>
              </p:nvSpPr>
              <p:spPr bwMode="auto">
                <a:xfrm>
                  <a:off x="4356250" y="4648917"/>
                  <a:ext cx="1060944" cy="83540"/>
                </a:xfrm>
                <a:prstGeom prst="rect">
                  <a:avLst/>
                </a:prstGeom>
                <a:solidFill>
                  <a:srgbClr val="00B0F0"/>
                </a:solid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solidFill>
                      <a:schemeClr val="bg1"/>
                    </a:solidFill>
                    <a:latin typeface="微软雅黑" pitchFamily="34" charset="-122"/>
                    <a:ea typeface="微软雅黑" pitchFamily="34" charset="-122"/>
                  </a:endParaRPr>
                </a:p>
              </p:txBody>
            </p:sp>
            <p:sp>
              <p:nvSpPr>
                <p:cNvPr id="384" name="Freeform 56"/>
                <p:cNvSpPr>
                  <a:spLocks/>
                </p:cNvSpPr>
                <p:nvPr/>
              </p:nvSpPr>
              <p:spPr bwMode="auto">
                <a:xfrm>
                  <a:off x="4668129" y="4775154"/>
                  <a:ext cx="413518" cy="219057"/>
                </a:xfrm>
                <a:custGeom>
                  <a:avLst/>
                  <a:gdLst/>
                  <a:ahLst/>
                  <a:cxnLst>
                    <a:cxn ang="0">
                      <a:pos x="6241" y="2469"/>
                    </a:cxn>
                    <a:cxn ang="0">
                      <a:pos x="0" y="2469"/>
                    </a:cxn>
                    <a:cxn ang="0">
                      <a:pos x="665" y="0"/>
                    </a:cxn>
                    <a:cxn ang="0">
                      <a:pos x="5452" y="0"/>
                    </a:cxn>
                    <a:cxn ang="0">
                      <a:pos x="6241" y="2469"/>
                    </a:cxn>
                  </a:cxnLst>
                  <a:rect l="0" t="0" r="r" b="b"/>
                  <a:pathLst>
                    <a:path w="6241" h="2469">
                      <a:moveTo>
                        <a:pt x="6241" y="2469"/>
                      </a:moveTo>
                      <a:lnTo>
                        <a:pt x="0" y="2469"/>
                      </a:lnTo>
                      <a:lnTo>
                        <a:pt x="665" y="0"/>
                      </a:lnTo>
                      <a:lnTo>
                        <a:pt x="5452" y="0"/>
                      </a:lnTo>
                      <a:lnTo>
                        <a:pt x="6241" y="2469"/>
                      </a:lnTo>
                      <a:close/>
                    </a:path>
                  </a:pathLst>
                </a:custGeom>
                <a:solidFill>
                  <a:srgbClr val="00B0F0"/>
                </a:solid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solidFill>
                      <a:schemeClr val="bg1"/>
                    </a:solidFill>
                    <a:latin typeface="微软雅黑" pitchFamily="34" charset="-122"/>
                    <a:ea typeface="微软雅黑" pitchFamily="34" charset="-122"/>
                  </a:endParaRPr>
                </a:p>
              </p:txBody>
            </p:sp>
            <p:grpSp>
              <p:nvGrpSpPr>
                <p:cNvPr id="24" name="组合 634"/>
                <p:cNvGrpSpPr>
                  <a:grpSpLocks noChangeAspect="1"/>
                </p:cNvGrpSpPr>
                <p:nvPr/>
              </p:nvGrpSpPr>
              <p:grpSpPr>
                <a:xfrm>
                  <a:off x="4370412" y="4072886"/>
                  <a:ext cx="258834" cy="407255"/>
                  <a:chOff x="14536144" y="-793834"/>
                  <a:chExt cx="772115" cy="829074"/>
                </a:xfrm>
                <a:solidFill>
                  <a:schemeClr val="bg1">
                    <a:lumMod val="50000"/>
                  </a:schemeClr>
                </a:solidFill>
              </p:grpSpPr>
              <p:sp>
                <p:nvSpPr>
                  <p:cNvPr id="399"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0"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1"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2"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3"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4"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5"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6"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407"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grpSp>
            <p:grpSp>
              <p:nvGrpSpPr>
                <p:cNvPr id="26" name="组合 634"/>
                <p:cNvGrpSpPr>
                  <a:grpSpLocks noChangeAspect="1"/>
                </p:cNvGrpSpPr>
                <p:nvPr/>
              </p:nvGrpSpPr>
              <p:grpSpPr>
                <a:xfrm>
                  <a:off x="5100810" y="4082123"/>
                  <a:ext cx="258834" cy="407255"/>
                  <a:chOff x="14536144" y="-793834"/>
                  <a:chExt cx="772115" cy="829074"/>
                </a:xfrm>
                <a:solidFill>
                  <a:schemeClr val="bg1">
                    <a:lumMod val="50000"/>
                  </a:schemeClr>
                </a:solidFill>
              </p:grpSpPr>
              <p:sp>
                <p:nvSpPr>
                  <p:cNvPr id="390"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1" name="Freeform 34"/>
                  <p:cNvSpPr>
                    <a:spLocks/>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2" name="Freeform 35"/>
                  <p:cNvSpPr>
                    <a:spLocks/>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3" name="Freeform 36"/>
                  <p:cNvSpPr>
                    <a:spLocks/>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4" name="Freeform 37"/>
                  <p:cNvSpPr>
                    <a:spLocks/>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5" name="Freeform 38"/>
                  <p:cNvSpPr>
                    <a:spLocks/>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6" name="Freeform 39"/>
                  <p:cNvSpPr>
                    <a:spLocks/>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7" name="Freeform 40"/>
                  <p:cNvSpPr>
                    <a:spLocks/>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sp>
                <p:nvSpPr>
                  <p:cNvPr id="398" name="Freeform 41"/>
                  <p:cNvSpPr>
                    <a:spLocks/>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miter lim="800000"/>
                    <a:headEnd/>
                    <a:tailEnd/>
                  </a:ln>
                </p:spPr>
                <p:txBody>
                  <a:bodyPr wrap="none" anchor="ctr"/>
                  <a:lstStyle/>
                  <a:p>
                    <a:endParaRPr lang="zh-CN" altLang="en-US" sz="1600">
                      <a:solidFill>
                        <a:schemeClr val="bg1"/>
                      </a:solidFill>
                      <a:latin typeface="微软雅黑" pitchFamily="34" charset="-122"/>
                      <a:ea typeface="微软雅黑" pitchFamily="34" charset="-122"/>
                    </a:endParaRPr>
                  </a:p>
                </p:txBody>
              </p:sp>
            </p:grpSp>
            <p:sp>
              <p:nvSpPr>
                <p:cNvPr id="387" name="TextBox 386"/>
                <p:cNvSpPr txBox="1"/>
                <p:nvPr/>
              </p:nvSpPr>
              <p:spPr>
                <a:xfrm>
                  <a:off x="4322624" y="4428188"/>
                  <a:ext cx="401781" cy="523412"/>
                </a:xfrm>
                <a:prstGeom prst="rect">
                  <a:avLst/>
                </a:prstGeom>
                <a:noFill/>
              </p:spPr>
              <p:txBody>
                <a:bodyPr wrap="square" rtlCol="0">
                  <a:spAutoFit/>
                </a:bodyPr>
                <a:lstStyle/>
                <a:p>
                  <a:pPr algn="ctr"/>
                  <a:r>
                    <a:rPr lang="en-US" altLang="zh-CN" sz="800" dirty="0" smtClean="0">
                      <a:solidFill>
                        <a:schemeClr val="bg1"/>
                      </a:solidFill>
                      <a:latin typeface="微软雅黑" pitchFamily="34" charset="-122"/>
                      <a:ea typeface="微软雅黑" pitchFamily="34" charset="-122"/>
                    </a:rPr>
                    <a:t>AP1</a:t>
                  </a:r>
                  <a:endParaRPr lang="zh-CN" altLang="en-US" sz="800" dirty="0" smtClean="0">
                    <a:solidFill>
                      <a:schemeClr val="bg1"/>
                    </a:solidFill>
                    <a:latin typeface="微软雅黑" pitchFamily="34" charset="-122"/>
                    <a:ea typeface="微软雅黑" pitchFamily="34" charset="-122"/>
                  </a:endParaRPr>
                </a:p>
              </p:txBody>
            </p:sp>
            <p:sp>
              <p:nvSpPr>
                <p:cNvPr id="388" name="TextBox 387"/>
                <p:cNvSpPr txBox="1"/>
                <p:nvPr/>
              </p:nvSpPr>
              <p:spPr>
                <a:xfrm>
                  <a:off x="5036568" y="4421837"/>
                  <a:ext cx="401781" cy="523412"/>
                </a:xfrm>
                <a:prstGeom prst="rect">
                  <a:avLst/>
                </a:prstGeom>
                <a:noFill/>
              </p:spPr>
              <p:txBody>
                <a:bodyPr wrap="square" rtlCol="0">
                  <a:spAutoFit/>
                </a:bodyPr>
                <a:lstStyle/>
                <a:p>
                  <a:pPr algn="ctr"/>
                  <a:r>
                    <a:rPr lang="en-US" altLang="zh-CN" sz="800" dirty="0" smtClean="0">
                      <a:solidFill>
                        <a:schemeClr val="bg1"/>
                      </a:solidFill>
                      <a:latin typeface="微软雅黑" pitchFamily="34" charset="-122"/>
                      <a:ea typeface="微软雅黑" pitchFamily="34" charset="-122"/>
                    </a:rPr>
                    <a:t>AP2</a:t>
                  </a:r>
                  <a:endParaRPr lang="zh-CN" altLang="en-US" sz="800" dirty="0" smtClean="0">
                    <a:solidFill>
                      <a:schemeClr val="bg1"/>
                    </a:solidFill>
                    <a:latin typeface="微软雅黑" pitchFamily="34" charset="-122"/>
                    <a:ea typeface="微软雅黑" pitchFamily="34" charset="-122"/>
                  </a:endParaRPr>
                </a:p>
              </p:txBody>
            </p:sp>
            <p:sp>
              <p:nvSpPr>
                <p:cNvPr id="389" name="TextBox 388"/>
                <p:cNvSpPr txBox="1"/>
                <p:nvPr/>
              </p:nvSpPr>
              <p:spPr>
                <a:xfrm>
                  <a:off x="4537366" y="4089333"/>
                  <a:ext cx="685801" cy="713744"/>
                </a:xfrm>
                <a:prstGeom prst="rect">
                  <a:avLst/>
                </a:prstGeom>
                <a:noFill/>
              </p:spPr>
              <p:txBody>
                <a:bodyPr wrap="square" rtlCol="0">
                  <a:spAutoFit/>
                </a:bodyPr>
                <a:lstStyle/>
                <a:p>
                  <a:pPr algn="ctr"/>
                  <a:r>
                    <a:rPr lang="en-US" altLang="zh-CN" sz="800" b="1" dirty="0" smtClean="0">
                      <a:solidFill>
                        <a:schemeClr val="bg1"/>
                      </a:solidFill>
                      <a:latin typeface="微软雅黑" pitchFamily="34" charset="-122"/>
                      <a:ea typeface="微软雅黑" pitchFamily="34" charset="-122"/>
                    </a:rPr>
                    <a:t>AP</a:t>
                  </a:r>
                  <a:r>
                    <a:rPr lang="zh-CN" altLang="en-US" sz="800" b="1" dirty="0" smtClean="0">
                      <a:solidFill>
                        <a:schemeClr val="bg1"/>
                      </a:solidFill>
                      <a:latin typeface="微软雅黑" pitchFamily="34" charset="-122"/>
                      <a:ea typeface="微软雅黑" pitchFamily="34" charset="-122"/>
                    </a:rPr>
                    <a:t>间</a:t>
                  </a:r>
                  <a:endParaRPr lang="en-US" altLang="zh-CN" sz="800" b="1" dirty="0" smtClean="0">
                    <a:solidFill>
                      <a:schemeClr val="bg1"/>
                    </a:solidFill>
                    <a:latin typeface="微软雅黑" pitchFamily="34" charset="-122"/>
                    <a:ea typeface="微软雅黑" pitchFamily="34" charset="-122"/>
                  </a:endParaRPr>
                </a:p>
                <a:p>
                  <a:pPr algn="ctr"/>
                  <a:r>
                    <a:rPr lang="zh-CN" altLang="en-US" sz="800" b="1" dirty="0" smtClean="0">
                      <a:solidFill>
                        <a:schemeClr val="bg1"/>
                      </a:solidFill>
                      <a:latin typeface="微软雅黑" pitchFamily="34" charset="-122"/>
                      <a:ea typeface="微软雅黑" pitchFamily="34" charset="-122"/>
                    </a:rPr>
                    <a:t>负载均衡</a:t>
                  </a:r>
                </a:p>
              </p:txBody>
            </p:sp>
          </p:grpSp>
          <p:grpSp>
            <p:nvGrpSpPr>
              <p:cNvPr id="27" name="组合 201"/>
              <p:cNvGrpSpPr/>
              <p:nvPr/>
            </p:nvGrpSpPr>
            <p:grpSpPr>
              <a:xfrm>
                <a:off x="4197927" y="1734986"/>
                <a:ext cx="1343891" cy="1243208"/>
                <a:chOff x="4197927" y="1734986"/>
                <a:chExt cx="1343891" cy="1243208"/>
              </a:xfrm>
            </p:grpSpPr>
            <p:sp>
              <p:nvSpPr>
                <p:cNvPr id="377" name="Freeform 56"/>
                <p:cNvSpPr>
                  <a:spLocks noEditPoints="1"/>
                </p:cNvSpPr>
                <p:nvPr/>
              </p:nvSpPr>
              <p:spPr bwMode="auto">
                <a:xfrm>
                  <a:off x="4306108" y="1734986"/>
                  <a:ext cx="1090236" cy="901953"/>
                </a:xfrm>
                <a:custGeom>
                  <a:avLst/>
                  <a:gdLst/>
                  <a:ahLst/>
                  <a:cxnLst>
                    <a:cxn ang="0">
                      <a:pos x="8347" y="966"/>
                    </a:cxn>
                    <a:cxn ang="0">
                      <a:pos x="13381" y="0"/>
                    </a:cxn>
                    <a:cxn ang="0">
                      <a:pos x="13423" y="0"/>
                    </a:cxn>
                    <a:cxn ang="0">
                      <a:pos x="14807" y="3402"/>
                    </a:cxn>
                    <a:cxn ang="0">
                      <a:pos x="16359" y="5544"/>
                    </a:cxn>
                    <a:cxn ang="0">
                      <a:pos x="16233" y="5964"/>
                    </a:cxn>
                    <a:cxn ang="0">
                      <a:pos x="15772" y="6678"/>
                    </a:cxn>
                    <a:cxn ang="0">
                      <a:pos x="14975" y="7224"/>
                    </a:cxn>
                    <a:cxn ang="0">
                      <a:pos x="13969" y="7518"/>
                    </a:cxn>
                    <a:cxn ang="0">
                      <a:pos x="12836" y="7518"/>
                    </a:cxn>
                    <a:cxn ang="0">
                      <a:pos x="11829" y="7224"/>
                    </a:cxn>
                    <a:cxn ang="0">
                      <a:pos x="11074" y="6678"/>
                    </a:cxn>
                    <a:cxn ang="0">
                      <a:pos x="10570" y="5964"/>
                    </a:cxn>
                    <a:cxn ang="0">
                      <a:pos x="10486" y="5544"/>
                    </a:cxn>
                    <a:cxn ang="0">
                      <a:pos x="12038" y="3402"/>
                    </a:cxn>
                    <a:cxn ang="0">
                      <a:pos x="9732" y="4158"/>
                    </a:cxn>
                    <a:cxn ang="0">
                      <a:pos x="9438" y="4578"/>
                    </a:cxn>
                    <a:cxn ang="0">
                      <a:pos x="9019" y="4872"/>
                    </a:cxn>
                    <a:cxn ang="0">
                      <a:pos x="8515" y="5082"/>
                    </a:cxn>
                    <a:cxn ang="0">
                      <a:pos x="7970" y="5124"/>
                    </a:cxn>
                    <a:cxn ang="0">
                      <a:pos x="7383" y="5040"/>
                    </a:cxn>
                    <a:cxn ang="0">
                      <a:pos x="4069" y="7602"/>
                    </a:cxn>
                    <a:cxn ang="0">
                      <a:pos x="5495" y="9744"/>
                    </a:cxn>
                    <a:cxn ang="0">
                      <a:pos x="5411" y="10164"/>
                    </a:cxn>
                    <a:cxn ang="0">
                      <a:pos x="4992" y="10794"/>
                    </a:cxn>
                    <a:cxn ang="0">
                      <a:pos x="4489" y="11256"/>
                    </a:cxn>
                    <a:cxn ang="0">
                      <a:pos x="3859" y="11550"/>
                    </a:cxn>
                    <a:cxn ang="0">
                      <a:pos x="3146" y="11718"/>
                    </a:cxn>
                    <a:cxn ang="0">
                      <a:pos x="2223" y="11718"/>
                    </a:cxn>
                    <a:cxn ang="0">
                      <a:pos x="1259" y="11424"/>
                    </a:cxn>
                    <a:cxn ang="0">
                      <a:pos x="545" y="10878"/>
                    </a:cxn>
                    <a:cxn ang="0">
                      <a:pos x="84" y="10164"/>
                    </a:cxn>
                    <a:cxn ang="0">
                      <a:pos x="629" y="9744"/>
                    </a:cxn>
                    <a:cxn ang="0">
                      <a:pos x="2307" y="5334"/>
                    </a:cxn>
                    <a:cxn ang="0">
                      <a:pos x="6166" y="2016"/>
                    </a:cxn>
                    <a:cxn ang="0">
                      <a:pos x="6502" y="1596"/>
                    </a:cxn>
                    <a:cxn ang="0">
                      <a:pos x="6921" y="1260"/>
                    </a:cxn>
                    <a:cxn ang="0">
                      <a:pos x="7425" y="1050"/>
                    </a:cxn>
                    <a:cxn ang="0">
                      <a:pos x="7970" y="966"/>
                    </a:cxn>
                    <a:cxn ang="0">
                      <a:pos x="7802" y="2226"/>
                    </a:cxn>
                    <a:cxn ang="0">
                      <a:pos x="7509" y="2352"/>
                    </a:cxn>
                    <a:cxn ang="0">
                      <a:pos x="7256" y="2562"/>
                    </a:cxn>
                    <a:cxn ang="0">
                      <a:pos x="7130" y="2856"/>
                    </a:cxn>
                    <a:cxn ang="0">
                      <a:pos x="7130" y="3234"/>
                    </a:cxn>
                    <a:cxn ang="0">
                      <a:pos x="7256" y="3528"/>
                    </a:cxn>
                    <a:cxn ang="0">
                      <a:pos x="7509" y="3780"/>
                    </a:cxn>
                    <a:cxn ang="0">
                      <a:pos x="7802" y="3906"/>
                    </a:cxn>
                    <a:cxn ang="0">
                      <a:pos x="8138" y="3906"/>
                    </a:cxn>
                    <a:cxn ang="0">
                      <a:pos x="8473" y="3780"/>
                    </a:cxn>
                    <a:cxn ang="0">
                      <a:pos x="8683" y="3528"/>
                    </a:cxn>
                    <a:cxn ang="0">
                      <a:pos x="8808" y="3234"/>
                    </a:cxn>
                    <a:cxn ang="0">
                      <a:pos x="8808" y="2856"/>
                    </a:cxn>
                    <a:cxn ang="0">
                      <a:pos x="8683" y="2562"/>
                    </a:cxn>
                    <a:cxn ang="0">
                      <a:pos x="8473" y="2352"/>
                    </a:cxn>
                    <a:cxn ang="0">
                      <a:pos x="8138" y="2226"/>
                    </a:cxn>
                    <a:cxn ang="0">
                      <a:pos x="13927" y="3738"/>
                    </a:cxn>
                    <a:cxn ang="0">
                      <a:pos x="12920" y="3738"/>
                    </a:cxn>
                    <a:cxn ang="0">
                      <a:pos x="13423" y="5418"/>
                    </a:cxn>
                    <a:cxn ang="0">
                      <a:pos x="13927" y="3738"/>
                    </a:cxn>
                    <a:cxn ang="0">
                      <a:pos x="2769" y="6720"/>
                    </a:cxn>
                    <a:cxn ang="0">
                      <a:pos x="1678" y="9618"/>
                    </a:cxn>
                    <a:cxn ang="0">
                      <a:pos x="3859" y="9618"/>
                    </a:cxn>
                  </a:cxnLst>
                  <a:rect l="0" t="0" r="r" b="b"/>
                  <a:pathLst>
                    <a:path w="16359" h="11760">
                      <a:moveTo>
                        <a:pt x="7970" y="966"/>
                      </a:moveTo>
                      <a:lnTo>
                        <a:pt x="8347" y="966"/>
                      </a:lnTo>
                      <a:lnTo>
                        <a:pt x="8683" y="1092"/>
                      </a:lnTo>
                      <a:lnTo>
                        <a:pt x="13381" y="0"/>
                      </a:lnTo>
                      <a:lnTo>
                        <a:pt x="13423" y="84"/>
                      </a:lnTo>
                      <a:lnTo>
                        <a:pt x="13423" y="0"/>
                      </a:lnTo>
                      <a:lnTo>
                        <a:pt x="13842" y="1050"/>
                      </a:lnTo>
                      <a:lnTo>
                        <a:pt x="14807" y="3402"/>
                      </a:lnTo>
                      <a:lnTo>
                        <a:pt x="15688" y="5544"/>
                      </a:lnTo>
                      <a:lnTo>
                        <a:pt x="16359" y="5544"/>
                      </a:lnTo>
                      <a:lnTo>
                        <a:pt x="16317" y="5754"/>
                      </a:lnTo>
                      <a:lnTo>
                        <a:pt x="16233" y="5964"/>
                      </a:lnTo>
                      <a:lnTo>
                        <a:pt x="16024" y="6342"/>
                      </a:lnTo>
                      <a:lnTo>
                        <a:pt x="15772" y="6678"/>
                      </a:lnTo>
                      <a:lnTo>
                        <a:pt x="15394" y="6972"/>
                      </a:lnTo>
                      <a:lnTo>
                        <a:pt x="14975" y="7224"/>
                      </a:lnTo>
                      <a:lnTo>
                        <a:pt x="14472" y="7392"/>
                      </a:lnTo>
                      <a:lnTo>
                        <a:pt x="13969" y="7518"/>
                      </a:lnTo>
                      <a:lnTo>
                        <a:pt x="13423" y="7561"/>
                      </a:lnTo>
                      <a:lnTo>
                        <a:pt x="12836" y="7518"/>
                      </a:lnTo>
                      <a:lnTo>
                        <a:pt x="12333" y="7392"/>
                      </a:lnTo>
                      <a:lnTo>
                        <a:pt x="11829" y="7224"/>
                      </a:lnTo>
                      <a:lnTo>
                        <a:pt x="11409" y="6972"/>
                      </a:lnTo>
                      <a:lnTo>
                        <a:pt x="11074" y="6678"/>
                      </a:lnTo>
                      <a:lnTo>
                        <a:pt x="10781" y="6342"/>
                      </a:lnTo>
                      <a:lnTo>
                        <a:pt x="10570" y="5964"/>
                      </a:lnTo>
                      <a:lnTo>
                        <a:pt x="10528" y="5754"/>
                      </a:lnTo>
                      <a:lnTo>
                        <a:pt x="10486" y="5544"/>
                      </a:lnTo>
                      <a:lnTo>
                        <a:pt x="11200" y="5544"/>
                      </a:lnTo>
                      <a:lnTo>
                        <a:pt x="12038" y="3402"/>
                      </a:lnTo>
                      <a:lnTo>
                        <a:pt x="12333" y="2688"/>
                      </a:lnTo>
                      <a:lnTo>
                        <a:pt x="9732" y="4158"/>
                      </a:lnTo>
                      <a:lnTo>
                        <a:pt x="9606" y="4368"/>
                      </a:lnTo>
                      <a:lnTo>
                        <a:pt x="9438" y="4578"/>
                      </a:lnTo>
                      <a:lnTo>
                        <a:pt x="9229" y="4746"/>
                      </a:lnTo>
                      <a:lnTo>
                        <a:pt x="9019" y="4872"/>
                      </a:lnTo>
                      <a:lnTo>
                        <a:pt x="8766" y="4998"/>
                      </a:lnTo>
                      <a:lnTo>
                        <a:pt x="8515" y="5082"/>
                      </a:lnTo>
                      <a:lnTo>
                        <a:pt x="8263" y="5124"/>
                      </a:lnTo>
                      <a:lnTo>
                        <a:pt x="7970" y="5124"/>
                      </a:lnTo>
                      <a:lnTo>
                        <a:pt x="7676" y="5124"/>
                      </a:lnTo>
                      <a:lnTo>
                        <a:pt x="7383" y="5040"/>
                      </a:lnTo>
                      <a:lnTo>
                        <a:pt x="3439" y="5922"/>
                      </a:lnTo>
                      <a:lnTo>
                        <a:pt x="4069" y="7602"/>
                      </a:lnTo>
                      <a:lnTo>
                        <a:pt x="4908" y="9744"/>
                      </a:lnTo>
                      <a:lnTo>
                        <a:pt x="5495" y="9744"/>
                      </a:lnTo>
                      <a:lnTo>
                        <a:pt x="5453" y="9954"/>
                      </a:lnTo>
                      <a:lnTo>
                        <a:pt x="5411" y="10164"/>
                      </a:lnTo>
                      <a:lnTo>
                        <a:pt x="5201" y="10542"/>
                      </a:lnTo>
                      <a:lnTo>
                        <a:pt x="4992" y="10794"/>
                      </a:lnTo>
                      <a:lnTo>
                        <a:pt x="4782" y="11046"/>
                      </a:lnTo>
                      <a:lnTo>
                        <a:pt x="4489" y="11256"/>
                      </a:lnTo>
                      <a:lnTo>
                        <a:pt x="4195" y="11424"/>
                      </a:lnTo>
                      <a:lnTo>
                        <a:pt x="3859" y="11550"/>
                      </a:lnTo>
                      <a:lnTo>
                        <a:pt x="3523" y="11634"/>
                      </a:lnTo>
                      <a:lnTo>
                        <a:pt x="3146" y="11718"/>
                      </a:lnTo>
                      <a:lnTo>
                        <a:pt x="2727" y="11760"/>
                      </a:lnTo>
                      <a:lnTo>
                        <a:pt x="2223" y="11718"/>
                      </a:lnTo>
                      <a:lnTo>
                        <a:pt x="1720" y="11592"/>
                      </a:lnTo>
                      <a:lnTo>
                        <a:pt x="1259" y="11424"/>
                      </a:lnTo>
                      <a:lnTo>
                        <a:pt x="881" y="11172"/>
                      </a:lnTo>
                      <a:lnTo>
                        <a:pt x="545" y="10878"/>
                      </a:lnTo>
                      <a:lnTo>
                        <a:pt x="293" y="10542"/>
                      </a:lnTo>
                      <a:lnTo>
                        <a:pt x="84" y="10164"/>
                      </a:lnTo>
                      <a:lnTo>
                        <a:pt x="0" y="9744"/>
                      </a:lnTo>
                      <a:lnTo>
                        <a:pt x="629" y="9744"/>
                      </a:lnTo>
                      <a:lnTo>
                        <a:pt x="1468" y="7602"/>
                      </a:lnTo>
                      <a:lnTo>
                        <a:pt x="2307" y="5334"/>
                      </a:lnTo>
                      <a:lnTo>
                        <a:pt x="1929" y="4368"/>
                      </a:lnTo>
                      <a:lnTo>
                        <a:pt x="6166" y="2016"/>
                      </a:lnTo>
                      <a:lnTo>
                        <a:pt x="6292" y="1764"/>
                      </a:lnTo>
                      <a:lnTo>
                        <a:pt x="6502" y="1596"/>
                      </a:lnTo>
                      <a:lnTo>
                        <a:pt x="6711" y="1386"/>
                      </a:lnTo>
                      <a:lnTo>
                        <a:pt x="6921" y="1260"/>
                      </a:lnTo>
                      <a:lnTo>
                        <a:pt x="7172" y="1134"/>
                      </a:lnTo>
                      <a:lnTo>
                        <a:pt x="7425" y="1050"/>
                      </a:lnTo>
                      <a:lnTo>
                        <a:pt x="7676" y="966"/>
                      </a:lnTo>
                      <a:lnTo>
                        <a:pt x="7970" y="966"/>
                      </a:lnTo>
                      <a:close/>
                      <a:moveTo>
                        <a:pt x="7970" y="2184"/>
                      </a:moveTo>
                      <a:lnTo>
                        <a:pt x="7802" y="2226"/>
                      </a:lnTo>
                      <a:lnTo>
                        <a:pt x="7635" y="2268"/>
                      </a:lnTo>
                      <a:lnTo>
                        <a:pt x="7509" y="2352"/>
                      </a:lnTo>
                      <a:lnTo>
                        <a:pt x="7383" y="2436"/>
                      </a:lnTo>
                      <a:lnTo>
                        <a:pt x="7256" y="2562"/>
                      </a:lnTo>
                      <a:lnTo>
                        <a:pt x="7172" y="2730"/>
                      </a:lnTo>
                      <a:lnTo>
                        <a:pt x="7130" y="2856"/>
                      </a:lnTo>
                      <a:lnTo>
                        <a:pt x="7130" y="3066"/>
                      </a:lnTo>
                      <a:lnTo>
                        <a:pt x="7130" y="3234"/>
                      </a:lnTo>
                      <a:lnTo>
                        <a:pt x="7172" y="3402"/>
                      </a:lnTo>
                      <a:lnTo>
                        <a:pt x="7256" y="3528"/>
                      </a:lnTo>
                      <a:lnTo>
                        <a:pt x="7383" y="3654"/>
                      </a:lnTo>
                      <a:lnTo>
                        <a:pt x="7509" y="3780"/>
                      </a:lnTo>
                      <a:lnTo>
                        <a:pt x="7635" y="3822"/>
                      </a:lnTo>
                      <a:lnTo>
                        <a:pt x="7802" y="3906"/>
                      </a:lnTo>
                      <a:lnTo>
                        <a:pt x="7970" y="3906"/>
                      </a:lnTo>
                      <a:lnTo>
                        <a:pt x="8138" y="3906"/>
                      </a:lnTo>
                      <a:lnTo>
                        <a:pt x="8305" y="3822"/>
                      </a:lnTo>
                      <a:lnTo>
                        <a:pt x="8473" y="3780"/>
                      </a:lnTo>
                      <a:lnTo>
                        <a:pt x="8599" y="3654"/>
                      </a:lnTo>
                      <a:lnTo>
                        <a:pt x="8683" y="3528"/>
                      </a:lnTo>
                      <a:lnTo>
                        <a:pt x="8766" y="3402"/>
                      </a:lnTo>
                      <a:lnTo>
                        <a:pt x="8808" y="3234"/>
                      </a:lnTo>
                      <a:lnTo>
                        <a:pt x="8850" y="3066"/>
                      </a:lnTo>
                      <a:lnTo>
                        <a:pt x="8808" y="2856"/>
                      </a:lnTo>
                      <a:lnTo>
                        <a:pt x="8766" y="2730"/>
                      </a:lnTo>
                      <a:lnTo>
                        <a:pt x="8683" y="2562"/>
                      </a:lnTo>
                      <a:lnTo>
                        <a:pt x="8599" y="2436"/>
                      </a:lnTo>
                      <a:lnTo>
                        <a:pt x="8473" y="2352"/>
                      </a:lnTo>
                      <a:lnTo>
                        <a:pt x="8305" y="2268"/>
                      </a:lnTo>
                      <a:lnTo>
                        <a:pt x="8138" y="2226"/>
                      </a:lnTo>
                      <a:lnTo>
                        <a:pt x="7970" y="2184"/>
                      </a:lnTo>
                      <a:close/>
                      <a:moveTo>
                        <a:pt x="13927" y="3738"/>
                      </a:moveTo>
                      <a:lnTo>
                        <a:pt x="13423" y="2478"/>
                      </a:lnTo>
                      <a:lnTo>
                        <a:pt x="12920" y="3738"/>
                      </a:lnTo>
                      <a:lnTo>
                        <a:pt x="12249" y="5418"/>
                      </a:lnTo>
                      <a:lnTo>
                        <a:pt x="13423" y="5418"/>
                      </a:lnTo>
                      <a:lnTo>
                        <a:pt x="14639" y="5418"/>
                      </a:lnTo>
                      <a:lnTo>
                        <a:pt x="13927" y="3738"/>
                      </a:lnTo>
                      <a:close/>
                      <a:moveTo>
                        <a:pt x="3230" y="7938"/>
                      </a:moveTo>
                      <a:lnTo>
                        <a:pt x="2769" y="6720"/>
                      </a:lnTo>
                      <a:lnTo>
                        <a:pt x="2307" y="7938"/>
                      </a:lnTo>
                      <a:lnTo>
                        <a:pt x="1678" y="9618"/>
                      </a:lnTo>
                      <a:lnTo>
                        <a:pt x="2769" y="9618"/>
                      </a:lnTo>
                      <a:lnTo>
                        <a:pt x="3859" y="9618"/>
                      </a:lnTo>
                      <a:lnTo>
                        <a:pt x="3230" y="7938"/>
                      </a:lnTo>
                      <a:close/>
                    </a:path>
                  </a:pathLst>
                </a:custGeom>
                <a:solidFill>
                  <a:srgbClr val="00B0F0"/>
                </a:solidFill>
                <a:ln w="9525">
                  <a:noFill/>
                  <a:round/>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defTabSz="457200"/>
                  <a:endParaRPr lang="zh-CN" altLang="en-US">
                    <a:solidFill>
                      <a:schemeClr val="bg1"/>
                    </a:solidFill>
                    <a:latin typeface="微软雅黑" pitchFamily="34" charset="-122"/>
                    <a:ea typeface="微软雅黑" pitchFamily="34" charset="-122"/>
                  </a:endParaRPr>
                </a:p>
              </p:txBody>
            </p:sp>
            <p:pic>
              <p:nvPicPr>
                <p:cNvPr id="378" name="Picture 2" descr="Feeds_Orange 黄色RSS图标"/>
                <p:cNvPicPr>
                  <a:picLocks noChangeAspect="1" noChangeArrowheads="1"/>
                </p:cNvPicPr>
                <p:nvPr/>
              </p:nvPicPr>
              <p:blipFill>
                <a:blip r:embed="rId4" cstate="screen"/>
                <a:srcRect/>
                <a:stretch>
                  <a:fillRect/>
                </a:stretch>
              </p:blipFill>
              <p:spPr bwMode="auto">
                <a:xfrm rot="18901263">
                  <a:off x="4314206" y="2225361"/>
                  <a:ext cx="370129" cy="493507"/>
                </a:xfrm>
                <a:prstGeom prst="rect">
                  <a:avLst/>
                </a:prstGeom>
                <a:noFill/>
              </p:spPr>
            </p:pic>
            <p:pic>
              <p:nvPicPr>
                <p:cNvPr id="379" name="Picture 6" descr="Feeds_Green 绿色RSS图标"/>
                <p:cNvPicPr>
                  <a:picLocks noChangeAspect="1" noChangeArrowheads="1"/>
                </p:cNvPicPr>
                <p:nvPr/>
              </p:nvPicPr>
              <p:blipFill>
                <a:blip r:embed="rId5" cstate="screen"/>
                <a:srcRect/>
                <a:stretch>
                  <a:fillRect/>
                </a:stretch>
              </p:blipFill>
              <p:spPr bwMode="auto">
                <a:xfrm rot="18868682">
                  <a:off x="4961873" y="1958284"/>
                  <a:ext cx="482828" cy="362122"/>
                </a:xfrm>
                <a:prstGeom prst="rect">
                  <a:avLst/>
                </a:prstGeom>
                <a:noFill/>
              </p:spPr>
            </p:pic>
            <p:sp>
              <p:nvSpPr>
                <p:cNvPr id="380" name="TextBox 379"/>
                <p:cNvSpPr txBox="1"/>
                <p:nvPr/>
              </p:nvSpPr>
              <p:spPr>
                <a:xfrm>
                  <a:off x="4197927" y="2645113"/>
                  <a:ext cx="651165" cy="333081"/>
                </a:xfrm>
                <a:prstGeom prst="rect">
                  <a:avLst/>
                </a:prstGeom>
                <a:noFill/>
              </p:spPr>
              <p:txBody>
                <a:bodyPr wrap="square" rtlCol="0">
                  <a:spAutoFit/>
                </a:bodyPr>
                <a:lstStyle/>
                <a:p>
                  <a:pPr algn="ctr"/>
                  <a:r>
                    <a:rPr lang="en-US" altLang="zh-CN" sz="800" dirty="0" smtClean="0">
                      <a:solidFill>
                        <a:schemeClr val="bg1"/>
                      </a:solidFill>
                      <a:latin typeface="微软雅黑" pitchFamily="34" charset="-122"/>
                      <a:ea typeface="微软雅黑" pitchFamily="34" charset="-122"/>
                    </a:rPr>
                    <a:t>5G</a:t>
                  </a:r>
                  <a:endParaRPr lang="zh-CN" altLang="en-US" sz="800" dirty="0" smtClean="0">
                    <a:solidFill>
                      <a:schemeClr val="bg1"/>
                    </a:solidFill>
                    <a:latin typeface="微软雅黑" pitchFamily="34" charset="-122"/>
                    <a:ea typeface="微软雅黑" pitchFamily="34" charset="-122"/>
                  </a:endParaRPr>
                </a:p>
              </p:txBody>
            </p:sp>
            <p:sp>
              <p:nvSpPr>
                <p:cNvPr id="381" name="TextBox 380"/>
                <p:cNvSpPr txBox="1"/>
                <p:nvPr/>
              </p:nvSpPr>
              <p:spPr>
                <a:xfrm>
                  <a:off x="4890653" y="2303367"/>
                  <a:ext cx="651165" cy="333081"/>
                </a:xfrm>
                <a:prstGeom prst="rect">
                  <a:avLst/>
                </a:prstGeom>
                <a:noFill/>
              </p:spPr>
              <p:txBody>
                <a:bodyPr wrap="square" rtlCol="0">
                  <a:spAutoFit/>
                </a:bodyPr>
                <a:lstStyle/>
                <a:p>
                  <a:pPr algn="ctr"/>
                  <a:r>
                    <a:rPr lang="en-US" altLang="zh-CN" sz="800" dirty="0" smtClean="0">
                      <a:solidFill>
                        <a:schemeClr val="bg1"/>
                      </a:solidFill>
                      <a:latin typeface="微软雅黑" pitchFamily="34" charset="-122"/>
                      <a:ea typeface="微软雅黑" pitchFamily="34" charset="-122"/>
                    </a:rPr>
                    <a:t>2.4G</a:t>
                  </a:r>
                  <a:endParaRPr lang="zh-CN" altLang="en-US" sz="800" dirty="0" smtClean="0">
                    <a:solidFill>
                      <a:schemeClr val="bg1"/>
                    </a:solidFill>
                    <a:latin typeface="微软雅黑" pitchFamily="34" charset="-122"/>
                    <a:ea typeface="微软雅黑" pitchFamily="34" charset="-122"/>
                  </a:endParaRPr>
                </a:p>
              </p:txBody>
            </p:sp>
            <p:sp>
              <p:nvSpPr>
                <p:cNvPr id="382" name="TextBox 381"/>
                <p:cNvSpPr txBox="1"/>
                <p:nvPr/>
              </p:nvSpPr>
              <p:spPr>
                <a:xfrm>
                  <a:off x="4530435" y="2239664"/>
                  <a:ext cx="685800" cy="523412"/>
                </a:xfrm>
                <a:prstGeom prst="rect">
                  <a:avLst/>
                </a:prstGeom>
                <a:noFill/>
              </p:spPr>
              <p:txBody>
                <a:bodyPr wrap="square" rtlCol="0">
                  <a:spAutoFit/>
                </a:bodyPr>
                <a:lstStyle/>
                <a:p>
                  <a:pPr algn="ctr"/>
                  <a:r>
                    <a:rPr lang="en-US" altLang="zh-CN" sz="800" b="1" dirty="0" smtClean="0">
                      <a:solidFill>
                        <a:schemeClr val="bg1"/>
                      </a:solidFill>
                      <a:latin typeface="微软雅黑" pitchFamily="34" charset="-122"/>
                      <a:ea typeface="微软雅黑" pitchFamily="34" charset="-122"/>
                    </a:rPr>
                    <a:t>5G</a:t>
                  </a:r>
                  <a:r>
                    <a:rPr lang="zh-CN" altLang="en-US" sz="800" b="1" dirty="0" smtClean="0">
                      <a:solidFill>
                        <a:schemeClr val="bg1"/>
                      </a:solidFill>
                      <a:latin typeface="微软雅黑" pitchFamily="34" charset="-122"/>
                      <a:ea typeface="微软雅黑" pitchFamily="34" charset="-122"/>
                    </a:rPr>
                    <a:t>优先</a:t>
                  </a:r>
                  <a:endParaRPr lang="en-US" altLang="zh-CN" sz="800" b="1" dirty="0" smtClean="0">
                    <a:solidFill>
                      <a:schemeClr val="bg1"/>
                    </a:solidFill>
                    <a:latin typeface="微软雅黑" pitchFamily="34" charset="-122"/>
                    <a:ea typeface="微软雅黑" pitchFamily="34" charset="-122"/>
                  </a:endParaRPr>
                </a:p>
                <a:p>
                  <a:pPr algn="ctr"/>
                  <a:r>
                    <a:rPr lang="zh-CN" altLang="en-US" sz="800" b="1" dirty="0" smtClean="0">
                      <a:solidFill>
                        <a:schemeClr val="bg1"/>
                      </a:solidFill>
                      <a:latin typeface="微软雅黑" pitchFamily="34" charset="-122"/>
                      <a:ea typeface="微软雅黑" pitchFamily="34" charset="-122"/>
                    </a:rPr>
                    <a:t>接入</a:t>
                  </a:r>
                </a:p>
              </p:txBody>
            </p:sp>
          </p:grpSp>
        </p:grpSp>
      </p:grpSp>
      <p:sp>
        <p:nvSpPr>
          <p:cNvPr id="187" name="标题 1"/>
          <p:cNvSpPr txBox="1">
            <a:spLocks/>
          </p:cNvSpPr>
          <p:nvPr/>
        </p:nvSpPr>
        <p:spPr bwMode="auto">
          <a:xfrm>
            <a:off x="584858" y="293096"/>
            <a:ext cx="7745412" cy="4320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eaLnBrk="0" fontAlgn="base" hangingPunct="0">
              <a:spcBef>
                <a:spcPct val="0"/>
              </a:spcBef>
              <a:spcAft>
                <a:spcPct val="0"/>
              </a:spcAft>
              <a:defRPr/>
            </a:pPr>
            <a:r>
              <a:rPr lang="en-US" altLang="zh-CN" sz="2400" b="1" kern="0" dirty="0" smtClean="0">
                <a:solidFill>
                  <a:schemeClr val="bg1"/>
                </a:solidFill>
                <a:latin typeface="微软雅黑" pitchFamily="34" charset="-122"/>
                <a:ea typeface="微软雅黑" pitchFamily="34" charset="-122"/>
              </a:rPr>
              <a:t>Auto Radio-</a:t>
            </a:r>
            <a:r>
              <a:rPr lang="zh-CN" altLang="en-US" sz="2400" b="1" kern="0" dirty="0" smtClean="0">
                <a:solidFill>
                  <a:schemeClr val="bg1"/>
                </a:solidFill>
                <a:latin typeface="微软雅黑" pitchFamily="34" charset="-122"/>
                <a:ea typeface="微软雅黑" pitchFamily="34" charset="-122"/>
              </a:rPr>
              <a:t>自动射频调优</a:t>
            </a:r>
          </a:p>
        </p:txBody>
      </p:sp>
    </p:spTree>
  </p:cSld>
  <p:clrMapOvr>
    <a:masterClrMapping/>
  </p:clrMapOvr>
  <p:transition advTm="152056"/>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矩形标注 91"/>
          <p:cNvSpPr/>
          <p:nvPr/>
        </p:nvSpPr>
        <p:spPr>
          <a:xfrm>
            <a:off x="4935427" y="2940992"/>
            <a:ext cx="3914775" cy="1596373"/>
          </a:xfrm>
          <a:prstGeom prst="wedgeRectCallout">
            <a:avLst>
              <a:gd name="adj1" fmla="val -2732"/>
              <a:gd name="adj2" fmla="val -58622"/>
            </a:avLst>
          </a:prstGeom>
          <a:solidFill>
            <a:schemeClr val="bg1"/>
          </a:solidFill>
          <a:ln>
            <a:solidFill>
              <a:schemeClr val="bg2">
                <a:lumMod val="40000"/>
                <a:lumOff val="60000"/>
              </a:scheme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lvl="1" indent="85701" defTabSz="877639" eaLnBrk="0" fontAlgn="auto" hangingPunct="0">
              <a:spcBef>
                <a:spcPct val="20000"/>
              </a:spcBef>
              <a:spcAft>
                <a:spcPts val="0"/>
              </a:spcAft>
              <a:defRPr/>
            </a:pPr>
            <a:endParaRPr lang="zh-CN" altLang="en-US" b="1" kern="0" dirty="0" smtClean="0">
              <a:solidFill>
                <a:srgbClr val="C00000"/>
              </a:solidFill>
              <a:latin typeface="微软雅黑" pitchFamily="34" charset="-122"/>
              <a:ea typeface="微软雅黑" pitchFamily="34" charset="-122"/>
              <a:cs typeface="Arial" pitchFamily="34" charset="0"/>
              <a:sym typeface="Calibri" pitchFamily="34" charset="0"/>
            </a:endParaRPr>
          </a:p>
        </p:txBody>
      </p:sp>
      <p:sp>
        <p:nvSpPr>
          <p:cNvPr id="56" name="矩形标注 55"/>
          <p:cNvSpPr/>
          <p:nvPr/>
        </p:nvSpPr>
        <p:spPr>
          <a:xfrm>
            <a:off x="4924428" y="783432"/>
            <a:ext cx="3914775" cy="1621631"/>
          </a:xfrm>
          <a:prstGeom prst="wedgeRectCallout">
            <a:avLst>
              <a:gd name="adj1" fmla="val -324"/>
              <a:gd name="adj2" fmla="val 58223"/>
            </a:avLst>
          </a:prstGeom>
          <a:solidFill>
            <a:schemeClr val="bg1"/>
          </a:solidFill>
          <a:ln>
            <a:solidFill>
              <a:schemeClr val="bg2">
                <a:lumMod val="40000"/>
                <a:lumOff val="60000"/>
              </a:scheme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lvl="1" indent="85701" defTabSz="877639" eaLnBrk="0" fontAlgn="auto" hangingPunct="0">
              <a:spcBef>
                <a:spcPct val="20000"/>
              </a:spcBef>
              <a:spcAft>
                <a:spcPts val="0"/>
              </a:spcAft>
              <a:defRPr/>
            </a:pPr>
            <a:endParaRPr lang="zh-CN" altLang="en-US" b="1" kern="0" dirty="0" smtClean="0">
              <a:solidFill>
                <a:srgbClr val="C00000"/>
              </a:solidFill>
              <a:latin typeface="微软雅黑" pitchFamily="34" charset="-122"/>
              <a:ea typeface="微软雅黑" pitchFamily="34" charset="-122"/>
              <a:cs typeface="Arial" pitchFamily="34" charset="0"/>
              <a:sym typeface="Calibri" pitchFamily="34" charset="0"/>
            </a:endParaRPr>
          </a:p>
        </p:txBody>
      </p:sp>
      <p:cxnSp>
        <p:nvCxnSpPr>
          <p:cNvPr id="58" name="直接箭头连接符 57"/>
          <p:cNvCxnSpPr/>
          <p:nvPr/>
        </p:nvCxnSpPr>
        <p:spPr bwMode="auto">
          <a:xfrm flipH="1">
            <a:off x="168276" y="2666330"/>
            <a:ext cx="8791575" cy="0"/>
          </a:xfrm>
          <a:prstGeom prst="straightConnector1">
            <a:avLst/>
          </a:prstGeom>
          <a:noFill/>
          <a:ln w="38100">
            <a:solidFill>
              <a:srgbClr val="002060"/>
            </a:solidFill>
            <a:prstDash val="sysDot"/>
            <a:headEnd type="triangle" w="med" len="med"/>
            <a:tailEnd type="none"/>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9" name="直接连接符 58"/>
          <p:cNvCxnSpPr/>
          <p:nvPr/>
        </p:nvCxnSpPr>
        <p:spPr bwMode="auto">
          <a:xfrm>
            <a:off x="4799405" y="2552590"/>
            <a:ext cx="0" cy="216024"/>
          </a:xfrm>
          <a:prstGeom prst="line">
            <a:avLst/>
          </a:prstGeom>
          <a:noFill/>
          <a:ln w="28575">
            <a:solidFill>
              <a:srgbClr val="002060"/>
            </a:solidFill>
            <a:prstDash val="solid"/>
            <a:headEnd type="none" w="med" len="med"/>
            <a:tailEnd type="non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61" name="矩形标注 60"/>
          <p:cNvSpPr/>
          <p:nvPr/>
        </p:nvSpPr>
        <p:spPr>
          <a:xfrm>
            <a:off x="276224" y="790575"/>
            <a:ext cx="4343401" cy="1600200"/>
          </a:xfrm>
          <a:prstGeom prst="wedgeRectCallout">
            <a:avLst>
              <a:gd name="adj1" fmla="val 689"/>
              <a:gd name="adj2" fmla="val 57336"/>
            </a:avLst>
          </a:prstGeom>
          <a:solidFill>
            <a:schemeClr val="bg1"/>
          </a:solidFill>
          <a:ln>
            <a:solidFill>
              <a:schemeClr val="bg2">
                <a:lumMod val="40000"/>
                <a:lumOff val="60000"/>
              </a:scheme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lvl="1" indent="85701" defTabSz="877639" eaLnBrk="0" fontAlgn="auto" hangingPunct="0">
              <a:spcBef>
                <a:spcPct val="20000"/>
              </a:spcBef>
              <a:spcAft>
                <a:spcPts val="0"/>
              </a:spcAft>
              <a:defRPr/>
            </a:pPr>
            <a:endParaRPr lang="zh-CN" altLang="en-US" b="1" kern="0" dirty="0" smtClean="0">
              <a:solidFill>
                <a:srgbClr val="C00000"/>
              </a:solidFill>
              <a:latin typeface="微软雅黑" pitchFamily="34" charset="-122"/>
              <a:ea typeface="微软雅黑" pitchFamily="34" charset="-122"/>
              <a:cs typeface="Arial" pitchFamily="34" charset="0"/>
              <a:sym typeface="Calibri" pitchFamily="34" charset="0"/>
            </a:endParaRPr>
          </a:p>
        </p:txBody>
      </p:sp>
      <p:sp>
        <p:nvSpPr>
          <p:cNvPr id="62" name="矩形 61"/>
          <p:cNvSpPr/>
          <p:nvPr/>
        </p:nvSpPr>
        <p:spPr>
          <a:xfrm>
            <a:off x="258034" y="2025983"/>
            <a:ext cx="1418382" cy="276999"/>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200" b="1" kern="0" dirty="0" smtClean="0">
                <a:solidFill>
                  <a:srgbClr val="990000"/>
                </a:solidFill>
                <a:latin typeface="微软雅黑" pitchFamily="34" charset="-122"/>
                <a:ea typeface="微软雅黑" pitchFamily="34" charset="-122"/>
                <a:cs typeface="Arial" pitchFamily="34" charset="0"/>
                <a:sym typeface="Arial"/>
              </a:rPr>
              <a:t>障碍物自定义</a:t>
            </a:r>
            <a:endParaRPr lang="en-US" altLang="zh-CN" sz="1200" b="1" kern="0" dirty="0" smtClean="0">
              <a:solidFill>
                <a:srgbClr val="990000"/>
              </a:solidFill>
              <a:latin typeface="微软雅黑" pitchFamily="34" charset="-122"/>
              <a:ea typeface="微软雅黑" pitchFamily="34" charset="-122"/>
              <a:cs typeface="Arial" pitchFamily="34" charset="0"/>
              <a:sym typeface="Arial"/>
            </a:endParaRPr>
          </a:p>
        </p:txBody>
      </p:sp>
      <p:sp>
        <p:nvSpPr>
          <p:cNvPr id="64" name="矩形 63"/>
          <p:cNvSpPr/>
          <p:nvPr/>
        </p:nvSpPr>
        <p:spPr>
          <a:xfrm>
            <a:off x="1698509" y="2025983"/>
            <a:ext cx="1473316" cy="276999"/>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200" b="1" kern="0" dirty="0" smtClean="0">
                <a:solidFill>
                  <a:srgbClr val="990000"/>
                </a:solidFill>
                <a:latin typeface="微软雅黑" pitchFamily="34" charset="-122"/>
                <a:ea typeface="微软雅黑" pitchFamily="34" charset="-122"/>
                <a:cs typeface="Arial" pitchFamily="34" charset="0"/>
                <a:sym typeface="Arial"/>
              </a:rPr>
              <a:t>一键自动</a:t>
            </a:r>
            <a:r>
              <a:rPr lang="en-US" altLang="zh-CN" sz="1200" b="1" kern="0" dirty="0" smtClean="0">
                <a:solidFill>
                  <a:srgbClr val="990000"/>
                </a:solidFill>
                <a:latin typeface="微软雅黑" pitchFamily="34" charset="-122"/>
                <a:ea typeface="微软雅黑" pitchFamily="34" charset="-122"/>
                <a:cs typeface="Arial" pitchFamily="34" charset="0"/>
                <a:sym typeface="Arial"/>
              </a:rPr>
              <a:t>AP</a:t>
            </a:r>
            <a:r>
              <a:rPr lang="zh-CN" altLang="en-US" sz="1200" b="1" kern="0" dirty="0" smtClean="0">
                <a:solidFill>
                  <a:srgbClr val="990000"/>
                </a:solidFill>
                <a:latin typeface="微软雅黑" pitchFamily="34" charset="-122"/>
                <a:ea typeface="微软雅黑" pitchFamily="34" charset="-122"/>
                <a:cs typeface="Arial" pitchFamily="34" charset="0"/>
                <a:sym typeface="Arial"/>
              </a:rPr>
              <a:t>布放</a:t>
            </a:r>
            <a:endParaRPr lang="en-US" altLang="zh-CN" sz="1200" b="1" kern="0" dirty="0" smtClean="0">
              <a:solidFill>
                <a:srgbClr val="990000"/>
              </a:solidFill>
              <a:latin typeface="微软雅黑" pitchFamily="34" charset="-122"/>
              <a:ea typeface="微软雅黑" pitchFamily="34" charset="-122"/>
              <a:cs typeface="Arial" pitchFamily="34" charset="0"/>
              <a:sym typeface="Arial"/>
            </a:endParaRPr>
          </a:p>
        </p:txBody>
      </p:sp>
      <p:sp>
        <p:nvSpPr>
          <p:cNvPr id="65" name="矩形标注 64"/>
          <p:cNvSpPr/>
          <p:nvPr/>
        </p:nvSpPr>
        <p:spPr>
          <a:xfrm>
            <a:off x="285749" y="2907508"/>
            <a:ext cx="4343401" cy="1609075"/>
          </a:xfrm>
          <a:prstGeom prst="wedgeRectCallout">
            <a:avLst>
              <a:gd name="adj1" fmla="val 1024"/>
              <a:gd name="adj2" fmla="val -55276"/>
            </a:avLst>
          </a:prstGeom>
          <a:solidFill>
            <a:schemeClr val="bg1"/>
          </a:solidFill>
          <a:ln>
            <a:solidFill>
              <a:schemeClr val="bg2">
                <a:lumMod val="40000"/>
                <a:lumOff val="60000"/>
              </a:scheme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lvl="1" indent="85701" defTabSz="877639" eaLnBrk="0" fontAlgn="auto" hangingPunct="0">
              <a:spcBef>
                <a:spcPct val="20000"/>
              </a:spcBef>
              <a:spcAft>
                <a:spcPts val="0"/>
              </a:spcAft>
              <a:defRPr/>
            </a:pPr>
            <a:endParaRPr lang="zh-CN" altLang="en-US" b="1" kern="0" dirty="0" smtClean="0">
              <a:solidFill>
                <a:srgbClr val="C00000"/>
              </a:solidFill>
              <a:latin typeface="微软雅黑" pitchFamily="34" charset="-122"/>
              <a:ea typeface="微软雅黑" pitchFamily="34" charset="-122"/>
              <a:cs typeface="Arial" pitchFamily="34" charset="0"/>
              <a:sym typeface="Calibri" pitchFamily="34" charset="0"/>
            </a:endParaRPr>
          </a:p>
        </p:txBody>
      </p:sp>
      <p:pic>
        <p:nvPicPr>
          <p:cNvPr id="66" name="Picture 1"/>
          <p:cNvPicPr>
            <a:picLocks noChangeAspect="1" noChangeArrowheads="1"/>
          </p:cNvPicPr>
          <p:nvPr/>
        </p:nvPicPr>
        <p:blipFill>
          <a:blip r:embed="rId3" cstate="screen"/>
          <a:srcRect/>
          <a:stretch>
            <a:fillRect/>
          </a:stretch>
        </p:blipFill>
        <p:spPr bwMode="auto">
          <a:xfrm>
            <a:off x="381002" y="950584"/>
            <a:ext cx="1268692" cy="1046697"/>
          </a:xfrm>
          <a:prstGeom prst="rect">
            <a:avLst/>
          </a:prstGeom>
          <a:noFill/>
          <a:ln w="9525">
            <a:noFill/>
            <a:miter lim="800000"/>
            <a:headEnd/>
            <a:tailEnd/>
          </a:ln>
        </p:spPr>
      </p:pic>
      <p:pic>
        <p:nvPicPr>
          <p:cNvPr id="67" name="Picture 11"/>
          <p:cNvPicPr>
            <a:picLocks noChangeArrowheads="1"/>
          </p:cNvPicPr>
          <p:nvPr/>
        </p:nvPicPr>
        <p:blipFill>
          <a:blip r:embed="rId4" cstate="screen"/>
          <a:srcRect/>
          <a:stretch>
            <a:fillRect/>
          </a:stretch>
        </p:blipFill>
        <p:spPr bwMode="auto">
          <a:xfrm>
            <a:off x="4977058" y="912731"/>
            <a:ext cx="1781666" cy="1124378"/>
          </a:xfrm>
          <a:prstGeom prst="rect">
            <a:avLst/>
          </a:prstGeom>
          <a:noFill/>
          <a:ln w="9525">
            <a:noFill/>
            <a:miter lim="800000"/>
            <a:headEnd/>
            <a:tailEnd/>
          </a:ln>
        </p:spPr>
      </p:pic>
      <p:sp>
        <p:nvSpPr>
          <p:cNvPr id="68" name="矩形 67"/>
          <p:cNvSpPr/>
          <p:nvPr/>
        </p:nvSpPr>
        <p:spPr>
          <a:xfrm>
            <a:off x="6966793" y="2098152"/>
            <a:ext cx="1777449" cy="292388"/>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300" b="1" kern="0" dirty="0" smtClean="0">
                <a:solidFill>
                  <a:srgbClr val="990000"/>
                </a:solidFill>
                <a:latin typeface="微软雅黑" pitchFamily="34" charset="-122"/>
                <a:ea typeface="微软雅黑" pitchFamily="34" charset="-122"/>
                <a:cs typeface="Arial" pitchFamily="34" charset="0"/>
                <a:sym typeface="Arial"/>
              </a:rPr>
              <a:t>室外</a:t>
            </a:r>
            <a:r>
              <a:rPr lang="en-US" altLang="zh-CN" sz="1300" b="1" kern="0" dirty="0" smtClean="0">
                <a:solidFill>
                  <a:srgbClr val="990000"/>
                </a:solidFill>
                <a:latin typeface="微软雅黑" pitchFamily="34" charset="-122"/>
                <a:ea typeface="微软雅黑" pitchFamily="34" charset="-122"/>
                <a:cs typeface="Arial" pitchFamily="34" charset="0"/>
                <a:sym typeface="Arial"/>
              </a:rPr>
              <a:t>3D</a:t>
            </a:r>
            <a:r>
              <a:rPr lang="zh-CN" altLang="en-US" sz="1300" b="1" kern="0" dirty="0" smtClean="0">
                <a:solidFill>
                  <a:srgbClr val="990000"/>
                </a:solidFill>
                <a:latin typeface="微软雅黑" pitchFamily="34" charset="-122"/>
                <a:ea typeface="微软雅黑" pitchFamily="34" charset="-122"/>
                <a:cs typeface="Arial" pitchFamily="34" charset="0"/>
                <a:sym typeface="Arial"/>
              </a:rPr>
              <a:t>覆盖仿真</a:t>
            </a:r>
            <a:endParaRPr lang="en-US" altLang="zh-CN" sz="1300" b="1" kern="0" dirty="0" smtClean="0">
              <a:solidFill>
                <a:srgbClr val="990000"/>
              </a:solidFill>
              <a:latin typeface="微软雅黑" pitchFamily="34" charset="-122"/>
              <a:ea typeface="微软雅黑" pitchFamily="34" charset="-122"/>
              <a:cs typeface="Arial" pitchFamily="34" charset="0"/>
              <a:sym typeface="Arial"/>
            </a:endParaRPr>
          </a:p>
        </p:txBody>
      </p:sp>
      <p:sp>
        <p:nvSpPr>
          <p:cNvPr id="69" name="圆角矩形 68"/>
          <p:cNvSpPr/>
          <p:nvPr/>
        </p:nvSpPr>
        <p:spPr>
          <a:xfrm>
            <a:off x="750627" y="2538484"/>
            <a:ext cx="3411940" cy="245660"/>
          </a:xfrm>
          <a:prstGeom prst="roundRect">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zh-CN" altLang="en-US" sz="1500" b="1" dirty="0" smtClean="0">
                <a:solidFill>
                  <a:prstClr val="white"/>
                </a:solidFill>
                <a:latin typeface="微软雅黑" pitchFamily="34" charset="-122"/>
                <a:ea typeface="微软雅黑" pitchFamily="34" charset="-122"/>
              </a:rPr>
              <a:t>合理规划，精确部署</a:t>
            </a:r>
          </a:p>
        </p:txBody>
      </p:sp>
      <p:sp>
        <p:nvSpPr>
          <p:cNvPr id="70" name="圆角矩形 69"/>
          <p:cNvSpPr/>
          <p:nvPr/>
        </p:nvSpPr>
        <p:spPr>
          <a:xfrm>
            <a:off x="5254390" y="2557462"/>
            <a:ext cx="3330055" cy="226682"/>
          </a:xfrm>
          <a:prstGeom prst="roundRect">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zh-CN" altLang="en-US" sz="1500" b="1" dirty="0" smtClean="0">
                <a:solidFill>
                  <a:prstClr val="white"/>
                </a:solidFill>
                <a:latin typeface="微软雅黑" pitchFamily="34" charset="-122"/>
                <a:ea typeface="微软雅黑" pitchFamily="34" charset="-122"/>
              </a:rPr>
              <a:t>验证部署，提升网络质量</a:t>
            </a:r>
            <a:endParaRPr lang="zh-CN" altLang="en-US" sz="1500" b="1" dirty="0">
              <a:solidFill>
                <a:prstClr val="white"/>
              </a:solidFill>
              <a:latin typeface="微软雅黑" pitchFamily="34" charset="-122"/>
              <a:ea typeface="微软雅黑" pitchFamily="34" charset="-122"/>
            </a:endParaRPr>
          </a:p>
        </p:txBody>
      </p:sp>
      <p:pic>
        <p:nvPicPr>
          <p:cNvPr id="71" name="Picture 2"/>
          <p:cNvPicPr>
            <a:picLocks noChangeAspect="1" noChangeArrowheads="1"/>
          </p:cNvPicPr>
          <p:nvPr/>
        </p:nvPicPr>
        <p:blipFill>
          <a:blip r:embed="rId5" cstate="screen"/>
          <a:srcRect/>
          <a:stretch>
            <a:fillRect/>
          </a:stretch>
        </p:blipFill>
        <p:spPr bwMode="auto">
          <a:xfrm>
            <a:off x="3205163" y="961435"/>
            <a:ext cx="1338262" cy="1021557"/>
          </a:xfrm>
          <a:prstGeom prst="rect">
            <a:avLst/>
          </a:prstGeom>
          <a:noFill/>
          <a:ln w="9525">
            <a:noFill/>
            <a:miter lim="800000"/>
            <a:headEnd/>
            <a:tailEnd/>
          </a:ln>
        </p:spPr>
      </p:pic>
      <p:sp>
        <p:nvSpPr>
          <p:cNvPr id="72" name="矩形 71"/>
          <p:cNvSpPr/>
          <p:nvPr/>
        </p:nvSpPr>
        <p:spPr>
          <a:xfrm>
            <a:off x="3108209" y="2025983"/>
            <a:ext cx="1473316" cy="276999"/>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200" b="1" kern="0" dirty="0" smtClean="0">
                <a:solidFill>
                  <a:srgbClr val="990000"/>
                </a:solidFill>
                <a:latin typeface="微软雅黑" pitchFamily="34" charset="-122"/>
                <a:ea typeface="微软雅黑" pitchFamily="34" charset="-122"/>
                <a:cs typeface="Arial" pitchFamily="34" charset="0"/>
                <a:sym typeface="Arial"/>
              </a:rPr>
              <a:t>售前</a:t>
            </a:r>
            <a:r>
              <a:rPr lang="en-US" altLang="zh-CN" sz="1200" b="1" kern="0" dirty="0" smtClean="0">
                <a:solidFill>
                  <a:srgbClr val="990000"/>
                </a:solidFill>
                <a:latin typeface="微软雅黑" pitchFamily="34" charset="-122"/>
                <a:ea typeface="微软雅黑" pitchFamily="34" charset="-122"/>
                <a:cs typeface="Arial" pitchFamily="34" charset="0"/>
                <a:sym typeface="Arial"/>
              </a:rPr>
              <a:t>AP</a:t>
            </a:r>
            <a:r>
              <a:rPr lang="zh-CN" altLang="en-US" sz="1200" b="1" kern="0" dirty="0" smtClean="0">
                <a:solidFill>
                  <a:srgbClr val="990000"/>
                </a:solidFill>
                <a:latin typeface="微软雅黑" pitchFamily="34" charset="-122"/>
                <a:ea typeface="微软雅黑" pitchFamily="34" charset="-122"/>
                <a:cs typeface="Arial" pitchFamily="34" charset="0"/>
                <a:sym typeface="Arial"/>
              </a:rPr>
              <a:t>计算器</a:t>
            </a:r>
            <a:endParaRPr lang="en-US" altLang="zh-CN" sz="1200" b="1" kern="0" dirty="0" smtClean="0">
              <a:solidFill>
                <a:srgbClr val="990000"/>
              </a:solidFill>
              <a:latin typeface="微软雅黑" pitchFamily="34" charset="-122"/>
              <a:ea typeface="微软雅黑" pitchFamily="34" charset="-122"/>
              <a:cs typeface="Arial" pitchFamily="34" charset="0"/>
              <a:sym typeface="Arial"/>
            </a:endParaRPr>
          </a:p>
        </p:txBody>
      </p:sp>
      <p:grpSp>
        <p:nvGrpSpPr>
          <p:cNvPr id="2" name="组合 5"/>
          <p:cNvGrpSpPr/>
          <p:nvPr/>
        </p:nvGrpSpPr>
        <p:grpSpPr>
          <a:xfrm>
            <a:off x="600075" y="3028950"/>
            <a:ext cx="1076326" cy="1348307"/>
            <a:chOff x="4227914" y="649195"/>
            <a:chExt cx="2939662" cy="5544000"/>
          </a:xfrm>
          <a:effectLst>
            <a:outerShdw blurRad="76200" dir="18900000" sy="23000" kx="-1200000" algn="bl" rotWithShape="0">
              <a:prstClr val="black">
                <a:alpha val="20000"/>
              </a:prstClr>
            </a:outerShdw>
          </a:effectLst>
        </p:grpSpPr>
        <p:pic>
          <p:nvPicPr>
            <p:cNvPr id="74" name="图片 73" descr="待机界面.png"/>
            <p:cNvPicPr>
              <a:picLocks noChangeAspect="1"/>
            </p:cNvPicPr>
            <p:nvPr/>
          </p:nvPicPr>
          <p:blipFill>
            <a:blip r:embed="rId6" cstate="email"/>
            <a:stretch>
              <a:fillRect/>
            </a:stretch>
          </p:blipFill>
          <p:spPr>
            <a:xfrm>
              <a:off x="4227914" y="649195"/>
              <a:ext cx="2939662" cy="5544000"/>
            </a:xfrm>
            <a:prstGeom prst="rect">
              <a:avLst/>
            </a:prstGeom>
          </p:spPr>
        </p:pic>
        <p:pic>
          <p:nvPicPr>
            <p:cNvPr id="75" name="Picture 2"/>
            <p:cNvPicPr>
              <a:picLocks noChangeAspect="1" noChangeArrowheads="1"/>
            </p:cNvPicPr>
            <p:nvPr/>
          </p:nvPicPr>
          <p:blipFill>
            <a:blip r:embed="rId7" cstate="screen"/>
            <a:srcRect/>
            <a:stretch>
              <a:fillRect/>
            </a:stretch>
          </p:blipFill>
          <p:spPr bwMode="auto">
            <a:xfrm>
              <a:off x="4497595" y="1324552"/>
              <a:ext cx="2400300" cy="4171950"/>
            </a:xfrm>
            <a:prstGeom prst="rect">
              <a:avLst/>
            </a:prstGeom>
            <a:noFill/>
            <a:ln w="9525">
              <a:noFill/>
              <a:miter lim="800000"/>
              <a:headEnd/>
              <a:tailEnd/>
            </a:ln>
          </p:spPr>
        </p:pic>
      </p:grpSp>
      <p:pic>
        <p:nvPicPr>
          <p:cNvPr id="76" name="Picture 3"/>
          <p:cNvPicPr>
            <a:picLocks noChangeAspect="1" noChangeArrowheads="1"/>
          </p:cNvPicPr>
          <p:nvPr/>
        </p:nvPicPr>
        <p:blipFill>
          <a:blip r:embed="rId8" cstate="screen"/>
          <a:srcRect/>
          <a:stretch>
            <a:fillRect/>
          </a:stretch>
        </p:blipFill>
        <p:spPr bwMode="auto">
          <a:xfrm>
            <a:off x="6815140" y="860492"/>
            <a:ext cx="1957385" cy="1114648"/>
          </a:xfrm>
          <a:prstGeom prst="rect">
            <a:avLst/>
          </a:prstGeom>
          <a:noFill/>
          <a:ln w="9525">
            <a:noFill/>
            <a:miter lim="800000"/>
            <a:headEnd/>
            <a:tailEnd/>
          </a:ln>
        </p:spPr>
      </p:pic>
      <p:pic>
        <p:nvPicPr>
          <p:cNvPr id="77" name="Picture 10"/>
          <p:cNvPicPr>
            <a:picLocks noChangeArrowheads="1"/>
          </p:cNvPicPr>
          <p:nvPr/>
        </p:nvPicPr>
        <p:blipFill>
          <a:blip r:embed="rId9" cstate="screen"/>
          <a:srcRect/>
          <a:stretch>
            <a:fillRect/>
          </a:stretch>
        </p:blipFill>
        <p:spPr bwMode="auto">
          <a:xfrm>
            <a:off x="1741988" y="964485"/>
            <a:ext cx="1434847" cy="1062770"/>
          </a:xfrm>
          <a:prstGeom prst="rect">
            <a:avLst/>
          </a:prstGeom>
          <a:noFill/>
          <a:ln w="9525">
            <a:noFill/>
            <a:miter lim="800000"/>
            <a:headEnd/>
            <a:tailEnd/>
          </a:ln>
        </p:spPr>
      </p:pic>
      <p:sp>
        <p:nvSpPr>
          <p:cNvPr id="78" name="矩形 77"/>
          <p:cNvSpPr/>
          <p:nvPr/>
        </p:nvSpPr>
        <p:spPr>
          <a:xfrm>
            <a:off x="4854998" y="2098008"/>
            <a:ext cx="1777449" cy="292388"/>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300" b="1" kern="0" dirty="0" smtClean="0">
                <a:solidFill>
                  <a:srgbClr val="990000"/>
                </a:solidFill>
                <a:latin typeface="微软雅黑" pitchFamily="34" charset="-122"/>
                <a:ea typeface="微软雅黑" pitchFamily="34" charset="-122"/>
                <a:cs typeface="Arial" pitchFamily="34" charset="0"/>
                <a:sym typeface="Arial"/>
              </a:rPr>
              <a:t>室内场强覆盖仿真</a:t>
            </a:r>
            <a:endParaRPr lang="en-US" altLang="zh-CN" sz="1300" b="1" kern="0" dirty="0" smtClean="0">
              <a:solidFill>
                <a:srgbClr val="990000"/>
              </a:solidFill>
              <a:latin typeface="微软雅黑" pitchFamily="34" charset="-122"/>
              <a:ea typeface="微软雅黑" pitchFamily="34" charset="-122"/>
              <a:cs typeface="Arial" pitchFamily="34" charset="0"/>
              <a:sym typeface="Arial"/>
            </a:endParaRPr>
          </a:p>
        </p:txBody>
      </p:sp>
      <p:pic>
        <p:nvPicPr>
          <p:cNvPr id="95" name="Picture 15"/>
          <p:cNvPicPr>
            <a:picLocks noChangeAspect="1" noChangeArrowheads="1"/>
          </p:cNvPicPr>
          <p:nvPr/>
        </p:nvPicPr>
        <p:blipFill>
          <a:blip r:embed="rId10" cstate="screen"/>
          <a:srcRect/>
          <a:stretch>
            <a:fillRect/>
          </a:stretch>
        </p:blipFill>
        <p:spPr bwMode="auto">
          <a:xfrm>
            <a:off x="5297159" y="3375013"/>
            <a:ext cx="2065049" cy="584246"/>
          </a:xfrm>
          <a:prstGeom prst="rect">
            <a:avLst/>
          </a:prstGeom>
          <a:noFill/>
          <a:ln w="9525">
            <a:noFill/>
            <a:miter lim="800000"/>
            <a:headEnd/>
            <a:tailEnd/>
          </a:ln>
        </p:spPr>
      </p:pic>
      <p:pic>
        <p:nvPicPr>
          <p:cNvPr id="96" name="Picture 16"/>
          <p:cNvPicPr>
            <a:picLocks noChangeAspect="1" noChangeArrowheads="1"/>
          </p:cNvPicPr>
          <p:nvPr/>
        </p:nvPicPr>
        <p:blipFill>
          <a:blip r:embed="rId11" cstate="screen"/>
          <a:srcRect/>
          <a:stretch>
            <a:fillRect/>
          </a:stretch>
        </p:blipFill>
        <p:spPr bwMode="auto">
          <a:xfrm>
            <a:off x="6532587" y="3005486"/>
            <a:ext cx="2068947" cy="594000"/>
          </a:xfrm>
          <a:prstGeom prst="rect">
            <a:avLst/>
          </a:prstGeom>
          <a:noFill/>
          <a:ln w="9525">
            <a:noFill/>
            <a:miter lim="800000"/>
            <a:headEnd/>
            <a:tailEnd/>
          </a:ln>
        </p:spPr>
      </p:pic>
      <p:sp>
        <p:nvSpPr>
          <p:cNvPr id="97" name="矩形 96"/>
          <p:cNvSpPr/>
          <p:nvPr/>
        </p:nvSpPr>
        <p:spPr>
          <a:xfrm>
            <a:off x="6693831" y="3179000"/>
            <a:ext cx="1769417" cy="276999"/>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200" b="1" kern="0" dirty="0" smtClean="0">
                <a:solidFill>
                  <a:srgbClr val="990000"/>
                </a:solidFill>
                <a:latin typeface="微软雅黑" pitchFamily="34" charset="-122"/>
                <a:ea typeface="微软雅黑" pitchFamily="34" charset="-122"/>
                <a:cs typeface="Arial" pitchFamily="34" charset="0"/>
                <a:sym typeface="Arial"/>
              </a:rPr>
              <a:t>场强信噪比测试</a:t>
            </a:r>
            <a:endParaRPr lang="en-US" altLang="zh-CN" sz="1200" b="1" kern="0" dirty="0" smtClean="0">
              <a:solidFill>
                <a:srgbClr val="990000"/>
              </a:solidFill>
              <a:latin typeface="微软雅黑" pitchFamily="34" charset="-122"/>
              <a:ea typeface="微软雅黑" pitchFamily="34" charset="-122"/>
              <a:cs typeface="Arial" pitchFamily="34" charset="0"/>
              <a:sym typeface="Arial"/>
            </a:endParaRPr>
          </a:p>
        </p:txBody>
      </p:sp>
      <p:pic>
        <p:nvPicPr>
          <p:cNvPr id="99" name="Picture 17"/>
          <p:cNvPicPr>
            <a:picLocks noChangeAspect="1" noChangeArrowheads="1"/>
          </p:cNvPicPr>
          <p:nvPr/>
        </p:nvPicPr>
        <p:blipFill>
          <a:blip r:embed="rId12" cstate="screen"/>
          <a:srcRect/>
          <a:stretch>
            <a:fillRect/>
          </a:stretch>
        </p:blipFill>
        <p:spPr bwMode="auto">
          <a:xfrm>
            <a:off x="6602765" y="3754660"/>
            <a:ext cx="2013334" cy="558104"/>
          </a:xfrm>
          <a:prstGeom prst="rect">
            <a:avLst/>
          </a:prstGeom>
          <a:noFill/>
          <a:ln w="9525">
            <a:noFill/>
            <a:miter lim="800000"/>
            <a:headEnd/>
            <a:tailEnd/>
          </a:ln>
        </p:spPr>
      </p:pic>
      <p:sp>
        <p:nvSpPr>
          <p:cNvPr id="100" name="矩形 99"/>
          <p:cNvSpPr/>
          <p:nvPr/>
        </p:nvSpPr>
        <p:spPr>
          <a:xfrm>
            <a:off x="7022118" y="3971579"/>
            <a:ext cx="1265561" cy="276999"/>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200" b="1" kern="0" dirty="0" smtClean="0">
                <a:solidFill>
                  <a:srgbClr val="990000"/>
                </a:solidFill>
                <a:latin typeface="微软雅黑" pitchFamily="34" charset="-122"/>
                <a:ea typeface="微软雅黑" pitchFamily="34" charset="-122"/>
                <a:cs typeface="Arial" pitchFamily="34" charset="0"/>
                <a:sym typeface="Arial"/>
              </a:rPr>
              <a:t>漫游测试</a:t>
            </a:r>
            <a:endParaRPr lang="en-US" altLang="zh-CN" sz="1200" b="1" kern="0" dirty="0" smtClean="0">
              <a:solidFill>
                <a:srgbClr val="990000"/>
              </a:solidFill>
              <a:latin typeface="微软雅黑" pitchFamily="34" charset="-122"/>
              <a:ea typeface="微软雅黑" pitchFamily="34" charset="-122"/>
              <a:cs typeface="Arial" pitchFamily="34" charset="0"/>
              <a:sym typeface="Arial"/>
            </a:endParaRPr>
          </a:p>
        </p:txBody>
      </p:sp>
      <p:sp>
        <p:nvSpPr>
          <p:cNvPr id="101" name="矩形 100"/>
          <p:cNvSpPr/>
          <p:nvPr/>
        </p:nvSpPr>
        <p:spPr>
          <a:xfrm>
            <a:off x="6063691" y="4284867"/>
            <a:ext cx="1777449" cy="292388"/>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300" b="1" kern="0" dirty="0" smtClean="0">
                <a:solidFill>
                  <a:srgbClr val="990000"/>
                </a:solidFill>
                <a:latin typeface="微软雅黑" pitchFamily="34" charset="-122"/>
                <a:ea typeface="微软雅黑" pitchFamily="34" charset="-122"/>
                <a:cs typeface="Arial" pitchFamily="34" charset="0"/>
                <a:sym typeface="Arial"/>
              </a:rPr>
              <a:t>一键化性能测试</a:t>
            </a:r>
            <a:endParaRPr lang="en-US" altLang="zh-CN" sz="1300" b="1" kern="0" dirty="0" smtClean="0">
              <a:solidFill>
                <a:srgbClr val="990000"/>
              </a:solidFill>
              <a:latin typeface="微软雅黑" pitchFamily="34" charset="-122"/>
              <a:ea typeface="微软雅黑" pitchFamily="34" charset="-122"/>
              <a:cs typeface="Arial" pitchFamily="34" charset="0"/>
              <a:sym typeface="Arial"/>
            </a:endParaRPr>
          </a:p>
        </p:txBody>
      </p:sp>
      <p:sp>
        <p:nvSpPr>
          <p:cNvPr id="98" name="矩形 97"/>
          <p:cNvSpPr/>
          <p:nvPr/>
        </p:nvSpPr>
        <p:spPr>
          <a:xfrm>
            <a:off x="5586526" y="3542644"/>
            <a:ext cx="1265561" cy="276999"/>
          </a:xfrm>
          <a:prstGeom prst="rect">
            <a:avLst/>
          </a:prstGeom>
          <a:solidFill>
            <a:schemeClr val="bg1">
              <a:alpha val="62000"/>
            </a:schemeClr>
          </a:solidFill>
          <a:effectLst>
            <a:softEdge rad="63500"/>
          </a:effectLst>
        </p:spPr>
        <p:txBody>
          <a:bodyPr wrap="square" anchor="ctr">
            <a:spAutoFit/>
          </a:bodyPr>
          <a:lstStyle/>
          <a:p>
            <a:pPr algn="ctr" defTabSz="457200" fontAlgn="auto">
              <a:spcBef>
                <a:spcPts val="0"/>
              </a:spcBef>
              <a:spcAft>
                <a:spcPts val="0"/>
              </a:spcAft>
            </a:pPr>
            <a:r>
              <a:rPr lang="zh-CN" altLang="en-US" sz="1200" b="1" kern="0" dirty="0" smtClean="0">
                <a:solidFill>
                  <a:srgbClr val="990000"/>
                </a:solidFill>
                <a:latin typeface="微软雅黑" pitchFamily="34" charset="-122"/>
                <a:ea typeface="微软雅黑" pitchFamily="34" charset="-122"/>
                <a:cs typeface="Arial" pitchFamily="34" charset="0"/>
                <a:sym typeface="Arial"/>
              </a:rPr>
              <a:t>接入测试</a:t>
            </a:r>
            <a:endParaRPr lang="en-US" altLang="zh-CN" sz="1200" b="1" kern="0" dirty="0" smtClean="0">
              <a:solidFill>
                <a:srgbClr val="990000"/>
              </a:solidFill>
              <a:latin typeface="微软雅黑" pitchFamily="34" charset="-122"/>
              <a:ea typeface="微软雅黑" pitchFamily="34" charset="-122"/>
              <a:cs typeface="Arial" pitchFamily="34" charset="0"/>
              <a:sym typeface="Arial"/>
            </a:endParaRPr>
          </a:p>
        </p:txBody>
      </p:sp>
      <p:sp>
        <p:nvSpPr>
          <p:cNvPr id="33" name="标题 1"/>
          <p:cNvSpPr txBox="1">
            <a:spLocks/>
          </p:cNvSpPr>
          <p:nvPr/>
        </p:nvSpPr>
        <p:spPr bwMode="auto">
          <a:xfrm>
            <a:off x="394358" y="293096"/>
            <a:ext cx="7745412" cy="4320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eaLnBrk="0" fontAlgn="base" hangingPunct="0">
              <a:spcBef>
                <a:spcPct val="0"/>
              </a:spcBef>
              <a:spcAft>
                <a:spcPct val="0"/>
              </a:spcAft>
              <a:defRPr/>
            </a:pPr>
            <a:r>
              <a:rPr lang="zh-CN" altLang="en-US" sz="2400" b="1" kern="0" dirty="0" smtClean="0">
                <a:solidFill>
                  <a:schemeClr val="bg1"/>
                </a:solidFill>
                <a:latin typeface="微软雅黑" pitchFamily="34" charset="-122"/>
                <a:ea typeface="微软雅黑" pitchFamily="34" charset="-122"/>
              </a:rPr>
              <a:t>智能网规，高密部署无忧</a:t>
            </a:r>
          </a:p>
        </p:txBody>
      </p:sp>
      <p:pic>
        <p:nvPicPr>
          <p:cNvPr id="34" name="Picture 5"/>
          <p:cNvPicPr>
            <a:picLocks noChangeAspect="1" noChangeArrowheads="1"/>
          </p:cNvPicPr>
          <p:nvPr/>
        </p:nvPicPr>
        <p:blipFill>
          <a:blip r:embed="rId13" cstate="print"/>
          <a:srcRect/>
          <a:stretch>
            <a:fillRect/>
          </a:stretch>
        </p:blipFill>
        <p:spPr bwMode="auto">
          <a:xfrm>
            <a:off x="1892422" y="3005425"/>
            <a:ext cx="2658213" cy="1290451"/>
          </a:xfrm>
          <a:prstGeom prst="rect">
            <a:avLst/>
          </a:prstGeom>
          <a:noFill/>
          <a:ln w="9525">
            <a:noFill/>
            <a:miter lim="800000"/>
            <a:headEnd/>
            <a:tailEnd/>
          </a:ln>
        </p:spPr>
      </p:pic>
      <p:sp>
        <p:nvSpPr>
          <p:cNvPr id="35" name="Rectangle 68"/>
          <p:cNvSpPr txBox="1">
            <a:spLocks noChangeArrowheads="1"/>
          </p:cNvSpPr>
          <p:nvPr/>
        </p:nvSpPr>
        <p:spPr bwMode="auto">
          <a:xfrm>
            <a:off x="2160415" y="3486150"/>
            <a:ext cx="1944000" cy="486063"/>
          </a:xfrm>
          <a:prstGeom prst="rect">
            <a:avLst/>
          </a:prstGeom>
          <a:solidFill>
            <a:srgbClr val="FFFFFF">
              <a:alpha val="70000"/>
            </a:srgbClr>
          </a:solidFill>
          <a:ln>
            <a:solidFill>
              <a:srgbClr val="C00000"/>
            </a:solidFill>
          </a:ln>
          <a:extLst>
            <a:ext uri="{909E8E84-426E-40DD-AFC4-6F175D3DCCD1}"/>
            <a:ext uri="{91240B29-F687-4F45-9708-019B960494DF}"/>
          </a:extLst>
        </p:spPr>
        <p:txBody>
          <a:bodyPr lIns="98350" tIns="49174" rIns="98350" bIns="49174" anchor="ctr"/>
          <a:lstStyle/>
          <a:p>
            <a:pPr algn="ctr" defTabSz="877888" eaLnBrk="0" hangingPunct="0">
              <a:defRPr/>
            </a:pPr>
            <a:r>
              <a:rPr lang="zh-CN" altLang="en-US" sz="1200" dirty="0" smtClean="0">
                <a:latin typeface="微软雅黑" pitchFamily="34" charset="-122"/>
                <a:ea typeface="微软雅黑" pitchFamily="34" charset="-122"/>
              </a:rPr>
              <a:t>定向天线，</a:t>
            </a:r>
            <a:r>
              <a:rPr lang="en-US" altLang="zh-CN" sz="1200" kern="0" dirty="0" smtClean="0">
                <a:latin typeface="微软雅黑" pitchFamily="34" charset="-122"/>
                <a:ea typeface="微软雅黑" pitchFamily="34" charset="-122"/>
              </a:rPr>
              <a:t>AP</a:t>
            </a:r>
            <a:r>
              <a:rPr lang="zh-CN" altLang="en-US" sz="1200" b="1" kern="0" dirty="0" smtClean="0">
                <a:solidFill>
                  <a:srgbClr val="FF0000"/>
                </a:solidFill>
                <a:latin typeface="微软雅黑" pitchFamily="34" charset="-122"/>
                <a:ea typeface="微软雅黑" pitchFamily="34" charset="-122"/>
              </a:rPr>
              <a:t>精准</a:t>
            </a:r>
            <a:r>
              <a:rPr lang="zh-CN" altLang="en-US" sz="1200" kern="0" dirty="0" smtClean="0">
                <a:latin typeface="微软雅黑" pitchFamily="34" charset="-122"/>
                <a:ea typeface="微软雅黑" pitchFamily="34" charset="-122"/>
              </a:rPr>
              <a:t>覆盖，降低同频干扰</a:t>
            </a:r>
            <a:endParaRPr lang="en-US" altLang="zh-CN" sz="1200" kern="0" dirty="0" smtClean="0">
              <a:latin typeface="微软雅黑" pitchFamily="34" charset="-122"/>
              <a:ea typeface="微软雅黑" pitchFamily="34" charset="-122"/>
            </a:endParaRPr>
          </a:p>
        </p:txBody>
      </p:sp>
      <p:cxnSp>
        <p:nvCxnSpPr>
          <p:cNvPr id="36" name="直接连接符 35"/>
          <p:cNvCxnSpPr>
            <a:endCxn id="35" idx="0"/>
          </p:cNvCxnSpPr>
          <p:nvPr/>
        </p:nvCxnSpPr>
        <p:spPr bwMode="auto">
          <a:xfrm flipH="1">
            <a:off x="3132415" y="3317415"/>
            <a:ext cx="461366" cy="168735"/>
          </a:xfrm>
          <a:prstGeom prst="line">
            <a:avLst/>
          </a:prstGeom>
          <a:ln>
            <a:solidFill>
              <a:srgbClr val="C00000"/>
            </a:solid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520658" y="238919"/>
            <a:ext cx="6227082" cy="871537"/>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zh-CN" altLang="en-US" sz="3200" dirty="0" smtClean="0">
                <a:solidFill>
                  <a:prstClr val="white"/>
                </a:solidFill>
                <a:latin typeface="微软雅黑" pitchFamily="34" charset="-122"/>
                <a:ea typeface="微软雅黑" pitchFamily="34" charset="-122"/>
                <a:cs typeface="+mj-cs"/>
              </a:rPr>
              <a:t>目录</a:t>
            </a:r>
            <a:endParaRPr lang="en-US" altLang="en-US" sz="3200" dirty="0">
              <a:solidFill>
                <a:prstClr val="white"/>
              </a:solidFill>
              <a:latin typeface="微软雅黑" pitchFamily="34" charset="-122"/>
              <a:ea typeface="微软雅黑" pitchFamily="34" charset="-122"/>
              <a:cs typeface="+mj-cs"/>
            </a:endParaRPr>
          </a:p>
        </p:txBody>
      </p:sp>
      <p:sp>
        <p:nvSpPr>
          <p:cNvPr id="22" name="Freeform 6"/>
          <p:cNvSpPr>
            <a:spLocks/>
          </p:cNvSpPr>
          <p:nvPr/>
        </p:nvSpPr>
        <p:spPr bwMode="gray">
          <a:xfrm>
            <a:off x="2504938" y="1465714"/>
            <a:ext cx="4678182"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3" name="Freeform 7"/>
          <p:cNvSpPr>
            <a:spLocks/>
          </p:cNvSpPr>
          <p:nvPr/>
        </p:nvSpPr>
        <p:spPr bwMode="gray">
          <a:xfrm>
            <a:off x="1803263" y="14657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sz="2200">
              <a:latin typeface="微软雅黑" pitchFamily="34" charset="-122"/>
              <a:ea typeface="微软雅黑" pitchFamily="34" charset="-122"/>
            </a:endParaRPr>
          </a:p>
        </p:txBody>
      </p:sp>
      <p:sp>
        <p:nvSpPr>
          <p:cNvPr id="24" name="Text Box 8"/>
          <p:cNvSpPr txBox="1">
            <a:spLocks noChangeArrowheads="1"/>
          </p:cNvSpPr>
          <p:nvPr/>
        </p:nvSpPr>
        <p:spPr bwMode="gray">
          <a:xfrm>
            <a:off x="2617706" y="1534612"/>
            <a:ext cx="4646694" cy="430887"/>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zh-CN" altLang="en-US" sz="2200" dirty="0" smtClean="0">
                <a:solidFill>
                  <a:schemeClr val="bg1"/>
                </a:solidFill>
                <a:latin typeface="微软雅黑" pitchFamily="34" charset="-122"/>
                <a:ea typeface="微软雅黑" pitchFamily="34" charset="-122"/>
              </a:rPr>
              <a:t>华为高教无线</a:t>
            </a:r>
            <a:r>
              <a:rPr lang="en-US" altLang="zh-CN" sz="2200" dirty="0" smtClean="0">
                <a:solidFill>
                  <a:schemeClr val="bg1"/>
                </a:solidFill>
                <a:latin typeface="微软雅黑" pitchFamily="34" charset="-122"/>
                <a:ea typeface="微软雅黑" pitchFamily="34" charset="-122"/>
              </a:rPr>
              <a:t>WLAN</a:t>
            </a:r>
            <a:r>
              <a:rPr lang="zh-CN" altLang="en-US" sz="2000" dirty="0" smtClean="0">
                <a:solidFill>
                  <a:schemeClr val="bg1"/>
                </a:solidFill>
                <a:latin typeface="微软雅黑" pitchFamily="34" charset="-122"/>
                <a:ea typeface="微软雅黑" pitchFamily="34" charset="-122"/>
              </a:rPr>
              <a:t>详细方案说明</a:t>
            </a:r>
            <a:endParaRPr lang="en-US" altLang="zh-CN" sz="2000" dirty="0" smtClean="0">
              <a:solidFill>
                <a:schemeClr val="bg1"/>
              </a:solidFill>
              <a:latin typeface="微软雅黑" pitchFamily="34" charset="-122"/>
              <a:ea typeface="微软雅黑" pitchFamily="34" charset="-122"/>
            </a:endParaRPr>
          </a:p>
        </p:txBody>
      </p:sp>
      <p:sp>
        <p:nvSpPr>
          <p:cNvPr id="47" name="Text Box 18"/>
          <p:cNvSpPr txBox="1">
            <a:spLocks noChangeArrowheads="1"/>
          </p:cNvSpPr>
          <p:nvPr/>
        </p:nvSpPr>
        <p:spPr bwMode="gray">
          <a:xfrm>
            <a:off x="1996676" y="1546994"/>
            <a:ext cx="304800" cy="430887"/>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2200" b="1" dirty="0" smtClean="0">
                <a:solidFill>
                  <a:schemeClr val="bg1"/>
                </a:solidFill>
                <a:latin typeface="微软雅黑" pitchFamily="34" charset="-122"/>
                <a:ea typeface="微软雅黑" pitchFamily="34" charset="-122"/>
              </a:rPr>
              <a:t>3</a:t>
            </a:r>
            <a:endParaRPr lang="en-US" altLang="zh-CN" sz="2200" b="1" dirty="0">
              <a:solidFill>
                <a:schemeClr val="bg1"/>
              </a:solidFill>
              <a:latin typeface="微软雅黑" pitchFamily="34" charset="-122"/>
              <a:ea typeface="微软雅黑" pitchFamily="34" charset="-122"/>
            </a:endParaRPr>
          </a:p>
        </p:txBody>
      </p:sp>
      <p:sp>
        <p:nvSpPr>
          <p:cNvPr id="20" name="矩形 19"/>
          <p:cNvSpPr/>
          <p:nvPr/>
        </p:nvSpPr>
        <p:spPr>
          <a:xfrm>
            <a:off x="2522304" y="2059124"/>
            <a:ext cx="4572000" cy="2031325"/>
          </a:xfrm>
          <a:prstGeom prst="rect">
            <a:avLst/>
          </a:prstGeom>
        </p:spPr>
        <p:txBody>
          <a:bodyPr>
            <a:spAutoFit/>
          </a:bodyPr>
          <a:lstStyle/>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网络架构总览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典型覆盖方案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认证方案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安全可靠方案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chemeClr val="bg1"/>
                </a:solidFill>
                <a:latin typeface="微软雅黑" pitchFamily="34" charset="-122"/>
                <a:ea typeface="微软雅黑" pitchFamily="34" charset="-122"/>
              </a:rPr>
              <a:t> 华为高教无线</a:t>
            </a:r>
            <a:r>
              <a:rPr lang="en-US" altLang="zh-CN" sz="1400" b="1" dirty="0" smtClean="0">
                <a:solidFill>
                  <a:schemeClr val="bg1"/>
                </a:solidFill>
                <a:latin typeface="微软雅黑" pitchFamily="34" charset="-122"/>
                <a:ea typeface="微软雅黑" pitchFamily="34" charset="-122"/>
              </a:rPr>
              <a:t>WLAN</a:t>
            </a:r>
            <a:r>
              <a:rPr lang="zh-CN" altLang="en-US" sz="1400" b="1" dirty="0" smtClean="0">
                <a:solidFill>
                  <a:schemeClr val="bg1"/>
                </a:solidFill>
                <a:latin typeface="微软雅黑" pitchFamily="34" charset="-122"/>
                <a:ea typeface="微软雅黑" pitchFamily="34" charset="-122"/>
              </a:rPr>
              <a:t>极速高密方案</a:t>
            </a:r>
            <a:endParaRPr lang="en-US" altLang="zh-CN" sz="1400" b="1" dirty="0" smtClean="0">
              <a:solidFill>
                <a:schemeClr val="bg1"/>
              </a:solidFill>
              <a:latin typeface="微软雅黑" pitchFamily="34" charset="-122"/>
              <a:ea typeface="微软雅黑" pitchFamily="34" charset="-122"/>
            </a:endParaRPr>
          </a:p>
          <a:p>
            <a:pPr algn="just">
              <a:lnSpc>
                <a:spcPct val="150000"/>
              </a:lnSpc>
              <a:buFont typeface="Wingdings" pitchFamily="2" charset="2"/>
              <a:buChar char="Ø"/>
            </a:pPr>
            <a:r>
              <a:rPr lang="zh-CN" altLang="en-US" sz="1400" b="1" dirty="0" smtClean="0">
                <a:solidFill>
                  <a:srgbClr val="C00000"/>
                </a:solidFill>
                <a:latin typeface="微软雅黑" pitchFamily="34" charset="-122"/>
                <a:ea typeface="微软雅黑" pitchFamily="34" charset="-122"/>
              </a:rPr>
              <a:t>华为高教无线</a:t>
            </a:r>
            <a:r>
              <a:rPr lang="en-US" altLang="zh-CN" sz="1400" b="1" dirty="0" smtClean="0">
                <a:solidFill>
                  <a:srgbClr val="C00000"/>
                </a:solidFill>
                <a:latin typeface="微软雅黑" pitchFamily="34" charset="-122"/>
                <a:ea typeface="微软雅黑" pitchFamily="34" charset="-122"/>
              </a:rPr>
              <a:t>WLAN</a:t>
            </a:r>
            <a:r>
              <a:rPr lang="zh-CN" altLang="en-US" sz="1400" b="1" dirty="0" smtClean="0">
                <a:solidFill>
                  <a:srgbClr val="C00000"/>
                </a:solidFill>
                <a:latin typeface="微软雅黑" pitchFamily="34" charset="-122"/>
                <a:ea typeface="微软雅黑" pitchFamily="34" charset="-122"/>
              </a:rPr>
              <a:t>管理运维方案</a:t>
            </a:r>
            <a:endParaRPr lang="en-US" altLang="zh-CN" sz="1400" b="1" dirty="0" smtClean="0">
              <a:solidFill>
                <a:srgbClr val="C00000"/>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09"/>
          <p:cNvGrpSpPr/>
          <p:nvPr/>
        </p:nvGrpSpPr>
        <p:grpSpPr>
          <a:xfrm rot="5400000">
            <a:off x="4155395" y="1349768"/>
            <a:ext cx="844925" cy="75302"/>
            <a:chOff x="611560" y="2787774"/>
            <a:chExt cx="4648349" cy="108303"/>
          </a:xfrm>
        </p:grpSpPr>
        <p:grpSp>
          <p:nvGrpSpPr>
            <p:cNvPr id="4" name="Group 25"/>
            <p:cNvGrpSpPr>
              <a:grpSpLocks/>
            </p:cNvGrpSpPr>
            <p:nvPr/>
          </p:nvGrpSpPr>
          <p:grpSpPr bwMode="auto">
            <a:xfrm>
              <a:off x="611560" y="2787774"/>
              <a:ext cx="1624013" cy="85725"/>
              <a:chOff x="0" y="0"/>
              <a:chExt cx="2728" cy="144"/>
            </a:xfrm>
          </p:grpSpPr>
          <p:sp>
            <p:nvSpPr>
              <p:cNvPr id="21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219" name="Picture 24"/>
              <p:cNvPicPr>
                <a:picLocks noChangeArrowheads="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5" name="Group 25"/>
            <p:cNvGrpSpPr>
              <a:grpSpLocks/>
            </p:cNvGrpSpPr>
            <p:nvPr/>
          </p:nvGrpSpPr>
          <p:grpSpPr bwMode="auto">
            <a:xfrm>
              <a:off x="2123728" y="2799063"/>
              <a:ext cx="1624013" cy="85725"/>
              <a:chOff x="0" y="0"/>
              <a:chExt cx="2728" cy="144"/>
            </a:xfrm>
          </p:grpSpPr>
          <p:sp>
            <p:nvSpPr>
              <p:cNvPr id="21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21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6" name="Group 25"/>
            <p:cNvGrpSpPr>
              <a:grpSpLocks/>
            </p:cNvGrpSpPr>
            <p:nvPr/>
          </p:nvGrpSpPr>
          <p:grpSpPr bwMode="auto">
            <a:xfrm>
              <a:off x="3635896" y="2810352"/>
              <a:ext cx="1624013" cy="85725"/>
              <a:chOff x="0" y="0"/>
              <a:chExt cx="2728" cy="144"/>
            </a:xfrm>
          </p:grpSpPr>
          <p:sp>
            <p:nvSpPr>
              <p:cNvPr id="21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21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7" name="组合 169"/>
          <p:cNvGrpSpPr/>
          <p:nvPr/>
        </p:nvGrpSpPr>
        <p:grpSpPr>
          <a:xfrm rot="5400000">
            <a:off x="4192030" y="3915535"/>
            <a:ext cx="839548" cy="84257"/>
            <a:chOff x="611560" y="2787774"/>
            <a:chExt cx="4648349" cy="108303"/>
          </a:xfrm>
        </p:grpSpPr>
        <p:grpSp>
          <p:nvGrpSpPr>
            <p:cNvPr id="8" name="Group 25"/>
            <p:cNvGrpSpPr>
              <a:grpSpLocks/>
            </p:cNvGrpSpPr>
            <p:nvPr/>
          </p:nvGrpSpPr>
          <p:grpSpPr bwMode="auto">
            <a:xfrm>
              <a:off x="611560" y="2787774"/>
              <a:ext cx="1624013" cy="85725"/>
              <a:chOff x="0" y="0"/>
              <a:chExt cx="2728" cy="144"/>
            </a:xfrm>
          </p:grpSpPr>
          <p:sp>
            <p:nvSpPr>
              <p:cNvPr id="17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79" name="Picture 24"/>
              <p:cNvPicPr>
                <a:picLocks noChangeArrowheads="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9" name="Group 25"/>
            <p:cNvGrpSpPr>
              <a:grpSpLocks/>
            </p:cNvGrpSpPr>
            <p:nvPr/>
          </p:nvGrpSpPr>
          <p:grpSpPr bwMode="auto">
            <a:xfrm>
              <a:off x="2123728" y="2799063"/>
              <a:ext cx="1624013" cy="85725"/>
              <a:chOff x="0" y="0"/>
              <a:chExt cx="2728" cy="144"/>
            </a:xfrm>
          </p:grpSpPr>
          <p:sp>
            <p:nvSpPr>
              <p:cNvPr id="17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7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10" name="Group 25"/>
            <p:cNvGrpSpPr>
              <a:grpSpLocks/>
            </p:cNvGrpSpPr>
            <p:nvPr/>
          </p:nvGrpSpPr>
          <p:grpSpPr bwMode="auto">
            <a:xfrm>
              <a:off x="3635896" y="2810352"/>
              <a:ext cx="1624013" cy="85725"/>
              <a:chOff x="0" y="0"/>
              <a:chExt cx="2728" cy="144"/>
            </a:xfrm>
          </p:grpSpPr>
          <p:sp>
            <p:nvSpPr>
              <p:cNvPr id="17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7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11" name="组合 22"/>
          <p:cNvGrpSpPr/>
          <p:nvPr/>
        </p:nvGrpSpPr>
        <p:grpSpPr>
          <a:xfrm>
            <a:off x="3185445" y="1185277"/>
            <a:ext cx="2773109" cy="2772946"/>
            <a:chOff x="981913" y="1844824"/>
            <a:chExt cx="3910295" cy="3910065"/>
          </a:xfrm>
        </p:grpSpPr>
        <p:grpSp>
          <p:nvGrpSpPr>
            <p:cNvPr id="12" name="深色箭头3"/>
            <p:cNvGrpSpPr/>
            <p:nvPr/>
          </p:nvGrpSpPr>
          <p:grpSpPr>
            <a:xfrm>
              <a:off x="990011" y="2427896"/>
              <a:ext cx="3323059" cy="3326993"/>
              <a:chOff x="5084154" y="3291992"/>
              <a:chExt cx="3323059" cy="3326993"/>
            </a:xfrm>
          </p:grpSpPr>
          <p:sp>
            <p:nvSpPr>
              <p:cNvPr id="34" name="箭头3"/>
              <p:cNvSpPr>
                <a:spLocks/>
              </p:cNvSpPr>
              <p:nvPr/>
            </p:nvSpPr>
            <p:spPr bwMode="auto">
              <a:xfrm>
                <a:off x="5084154" y="4471203"/>
                <a:ext cx="1948668" cy="2147782"/>
              </a:xfrm>
              <a:custGeom>
                <a:avLst/>
                <a:gdLst>
                  <a:gd name="T0" fmla="*/ 2976 w 3207"/>
                  <a:gd name="T1" fmla="*/ 1912 h 3537"/>
                  <a:gd name="T2" fmla="*/ 1591 w 3207"/>
                  <a:gd name="T3" fmla="*/ 352 h 3537"/>
                  <a:gd name="T4" fmla="*/ 823 w 3207"/>
                  <a:gd name="T5" fmla="*/ 0 h 3537"/>
                  <a:gd name="T6" fmla="*/ 7 w 3207"/>
                  <a:gd name="T7" fmla="*/ 624 h 3537"/>
                  <a:gd name="T8" fmla="*/ 0 w 3207"/>
                  <a:gd name="T9" fmla="*/ 619 h 3537"/>
                  <a:gd name="T10" fmla="*/ 3207 w 3207"/>
                  <a:gd name="T11" fmla="*/ 3536 h 3537"/>
                  <a:gd name="T12" fmla="*/ 3204 w 3207"/>
                  <a:gd name="T13" fmla="*/ 3537 h 3537"/>
                  <a:gd name="T14" fmla="*/ 3207 w 3207"/>
                  <a:gd name="T15" fmla="*/ 3536 h 3537"/>
                  <a:gd name="T16" fmla="*/ 2599 w 3207"/>
                  <a:gd name="T17" fmla="*/ 2736 h 3537"/>
                  <a:gd name="T18" fmla="*/ 2983 w 3207"/>
                  <a:gd name="T19" fmla="*/ 1904 h 3537"/>
                  <a:gd name="T20" fmla="*/ 2976 w 3207"/>
                  <a:gd name="T21" fmla="*/ 1912 h 3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07" h="3537">
                    <a:moveTo>
                      <a:pt x="2976" y="1912"/>
                    </a:moveTo>
                    <a:cubicBezTo>
                      <a:pt x="2207" y="1803"/>
                      <a:pt x="1613" y="1150"/>
                      <a:pt x="1591" y="352"/>
                    </a:cubicBezTo>
                    <a:lnTo>
                      <a:pt x="823" y="0"/>
                    </a:lnTo>
                    <a:lnTo>
                      <a:pt x="7" y="624"/>
                    </a:lnTo>
                    <a:lnTo>
                      <a:pt x="0" y="619"/>
                    </a:lnTo>
                    <a:cubicBezTo>
                      <a:pt x="152" y="2256"/>
                      <a:pt x="1528" y="3537"/>
                      <a:pt x="3207" y="3536"/>
                    </a:cubicBezTo>
                    <a:lnTo>
                      <a:pt x="3204" y="3537"/>
                    </a:lnTo>
                    <a:cubicBezTo>
                      <a:pt x="3205" y="3537"/>
                      <a:pt x="3206" y="3537"/>
                      <a:pt x="3207" y="3536"/>
                    </a:cubicBezTo>
                    <a:lnTo>
                      <a:pt x="2599" y="2736"/>
                    </a:lnTo>
                    <a:lnTo>
                      <a:pt x="2983" y="1904"/>
                    </a:lnTo>
                    <a:lnTo>
                      <a:pt x="2976" y="1912"/>
                    </a:lnTo>
                    <a:close/>
                  </a:path>
                </a:pathLst>
              </a:cu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w="38100" cap="flat" cmpd="sng" algn="ctr">
                <a:noFill/>
                <a:prstDash val="solid"/>
              </a:ln>
              <a:effectLst>
                <a:outerShdw blurRad="50800" dist="38100" dir="2700000" algn="tl" rotWithShape="0">
                  <a:prstClr val="black">
                    <a:alpha val="40000"/>
                  </a:prstClr>
                </a:outerShdw>
              </a:effectLst>
            </p:spPr>
            <p:txBody>
              <a:bodyPr lIns="0" rIns="0" anchor="b"/>
              <a:lstStyle/>
              <a:p>
                <a:pPr>
                  <a:lnSpc>
                    <a:spcPct val="120000"/>
                  </a:lnSpc>
                  <a:spcBef>
                    <a:spcPts val="600"/>
                  </a:spcBef>
                  <a:spcAft>
                    <a:spcPts val="600"/>
                  </a:spcAft>
                </a:pPr>
                <a:endParaRPr lang="zh-CN" altLang="en-US" sz="2400" kern="0">
                  <a:solidFill>
                    <a:schemeClr val="bg1"/>
                  </a:solidFill>
                  <a:latin typeface="Impact" pitchFamily="34" charset="0"/>
                  <a:ea typeface="微软雅黑" pitchFamily="34" charset="-122"/>
                </a:endParaRPr>
              </a:p>
            </p:txBody>
          </p:sp>
          <p:sp>
            <p:nvSpPr>
              <p:cNvPr id="35" name="文本3"/>
              <p:cNvSpPr/>
              <p:nvPr/>
            </p:nvSpPr>
            <p:spPr>
              <a:xfrm rot="14003510">
                <a:off x="5656813" y="3291991"/>
                <a:ext cx="2750400" cy="2750401"/>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端到端一键诊断</a:t>
                </a:r>
                <a:endParaRPr kumimoji="0" lang="zh-CN" altLang="en-US" sz="14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grpSp>
        <p:grpSp>
          <p:nvGrpSpPr>
            <p:cNvPr id="13" name="深色箭头2"/>
            <p:cNvGrpSpPr/>
            <p:nvPr/>
          </p:nvGrpSpPr>
          <p:grpSpPr>
            <a:xfrm>
              <a:off x="1562670" y="2427896"/>
              <a:ext cx="3329538" cy="3318895"/>
              <a:chOff x="5656813" y="3291992"/>
              <a:chExt cx="3329538" cy="3318895"/>
            </a:xfrm>
          </p:grpSpPr>
          <p:sp>
            <p:nvSpPr>
              <p:cNvPr id="32" name="箭头2"/>
              <p:cNvSpPr>
                <a:spLocks/>
              </p:cNvSpPr>
              <p:nvPr/>
            </p:nvSpPr>
            <p:spPr bwMode="auto">
              <a:xfrm>
                <a:off x="6838443" y="4662333"/>
                <a:ext cx="2147908" cy="1948554"/>
              </a:xfrm>
              <a:custGeom>
                <a:avLst/>
                <a:gdLst>
                  <a:gd name="T0" fmla="*/ 1910 w 3536"/>
                  <a:gd name="T1" fmla="*/ 230 h 3207"/>
                  <a:gd name="T2" fmla="*/ 352 w 3536"/>
                  <a:gd name="T3" fmla="*/ 1604 h 3207"/>
                  <a:gd name="T4" fmla="*/ 0 w 3536"/>
                  <a:gd name="T5" fmla="*/ 2388 h 3207"/>
                  <a:gd name="T6" fmla="*/ 624 w 3536"/>
                  <a:gd name="T7" fmla="*/ 3204 h 3207"/>
                  <a:gd name="T8" fmla="*/ 618 w 3536"/>
                  <a:gd name="T9" fmla="*/ 3207 h 3207"/>
                  <a:gd name="T10" fmla="*/ 3536 w 3536"/>
                  <a:gd name="T11" fmla="*/ 4 h 3207"/>
                  <a:gd name="T12" fmla="*/ 3534 w 3536"/>
                  <a:gd name="T13" fmla="*/ 2 h 3207"/>
                  <a:gd name="T14" fmla="*/ 3536 w 3536"/>
                  <a:gd name="T15" fmla="*/ 4 h 3207"/>
                  <a:gd name="T16" fmla="*/ 2736 w 3536"/>
                  <a:gd name="T17" fmla="*/ 596 h 3207"/>
                  <a:gd name="T18" fmla="*/ 1904 w 3536"/>
                  <a:gd name="T19" fmla="*/ 228 h 3207"/>
                  <a:gd name="T20" fmla="*/ 1910 w 3536"/>
                  <a:gd name="T21" fmla="*/ 230 h 3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36" h="3207">
                    <a:moveTo>
                      <a:pt x="1910" y="230"/>
                    </a:moveTo>
                    <a:cubicBezTo>
                      <a:pt x="1801" y="1000"/>
                      <a:pt x="1147" y="1595"/>
                      <a:pt x="352" y="1604"/>
                    </a:cubicBezTo>
                    <a:lnTo>
                      <a:pt x="0" y="2388"/>
                    </a:lnTo>
                    <a:lnTo>
                      <a:pt x="624" y="3204"/>
                    </a:lnTo>
                    <a:lnTo>
                      <a:pt x="618" y="3207"/>
                    </a:lnTo>
                    <a:cubicBezTo>
                      <a:pt x="2254" y="3055"/>
                      <a:pt x="3534" y="1678"/>
                      <a:pt x="3536" y="4"/>
                    </a:cubicBezTo>
                    <a:lnTo>
                      <a:pt x="3534" y="2"/>
                    </a:lnTo>
                    <a:cubicBezTo>
                      <a:pt x="3534" y="1"/>
                      <a:pt x="3534" y="0"/>
                      <a:pt x="3536" y="4"/>
                    </a:cubicBezTo>
                    <a:lnTo>
                      <a:pt x="2736" y="596"/>
                    </a:lnTo>
                    <a:lnTo>
                      <a:pt x="1904" y="228"/>
                    </a:lnTo>
                    <a:lnTo>
                      <a:pt x="1910" y="230"/>
                    </a:lnTo>
                    <a:close/>
                  </a:path>
                </a:pathLst>
              </a:cu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w="38100" cap="flat" cmpd="sng" algn="ctr">
                <a:noFill/>
                <a:prstDash val="solid"/>
              </a:ln>
              <a:effectLst>
                <a:outerShdw blurRad="50800" dist="38100" dir="2700000" algn="tl" rotWithShape="0">
                  <a:prstClr val="black">
                    <a:alpha val="40000"/>
                  </a:prstClr>
                </a:outerShdw>
              </a:effectLst>
            </p:spPr>
            <p:txBody>
              <a:bodyPr lIns="0" rIns="0" anchor="b"/>
              <a:lstStyle/>
              <a:p>
                <a:pPr>
                  <a:lnSpc>
                    <a:spcPct val="120000"/>
                  </a:lnSpc>
                  <a:spcBef>
                    <a:spcPts val="600"/>
                  </a:spcBef>
                  <a:spcAft>
                    <a:spcPts val="600"/>
                  </a:spcAft>
                </a:pPr>
                <a:endParaRPr lang="zh-CN" altLang="en-US" sz="2400" kern="0">
                  <a:solidFill>
                    <a:schemeClr val="bg1"/>
                  </a:solidFill>
                  <a:latin typeface="Impact" pitchFamily="34" charset="0"/>
                  <a:ea typeface="微软雅黑" pitchFamily="34" charset="-122"/>
                </a:endParaRPr>
              </a:p>
            </p:txBody>
          </p:sp>
          <p:sp>
            <p:nvSpPr>
              <p:cNvPr id="33" name="文本2"/>
              <p:cNvSpPr/>
              <p:nvPr/>
            </p:nvSpPr>
            <p:spPr>
              <a:xfrm rot="8603510">
                <a:off x="5656813" y="3291992"/>
                <a:ext cx="2750400" cy="2750401"/>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sz="1600" kern="0" dirty="0" smtClean="0">
                    <a:solidFill>
                      <a:schemeClr val="bg1"/>
                    </a:solidFill>
                    <a:latin typeface="微软雅黑" pitchFamily="34" charset="-122"/>
                    <a:ea typeface="微软雅黑" pitchFamily="34" charset="-122"/>
                  </a:rPr>
                  <a:t>360°</a:t>
                </a:r>
                <a:r>
                  <a:rPr lang="zh-CN" altLang="en-US" sz="1600" kern="0" dirty="0" smtClean="0">
                    <a:solidFill>
                      <a:schemeClr val="bg1"/>
                    </a:solidFill>
                    <a:latin typeface="微软雅黑" pitchFamily="34" charset="-122"/>
                    <a:ea typeface="微软雅黑" pitchFamily="34" charset="-122"/>
                  </a:rPr>
                  <a:t>监</a:t>
                </a:r>
                <a:r>
                  <a:rPr kumimoji="0" lang="zh-CN" altLang="en-US" sz="1600" i="0" u="none" strike="noStrike" kern="0" cap="none" spc="0" normalizeH="0" baseline="0" noProof="0" dirty="0" smtClean="0">
                    <a:ln>
                      <a:noFill/>
                    </a:ln>
                    <a:solidFill>
                      <a:schemeClr val="bg1"/>
                    </a:solidFill>
                    <a:effectLst/>
                    <a:uLnTx/>
                    <a:uFillTx/>
                    <a:latin typeface="微软雅黑" pitchFamily="34" charset="-122"/>
                    <a:ea typeface="微软雅黑" pitchFamily="34" charset="-122"/>
                    <a:cs typeface="+mn-cs"/>
                  </a:rPr>
                  <a:t>控</a:t>
                </a:r>
                <a:endParaRPr kumimoji="0" lang="zh-CN" altLang="en-US" sz="1600"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grpSp>
        <p:grpSp>
          <p:nvGrpSpPr>
            <p:cNvPr id="14" name="深色箭头1"/>
            <p:cNvGrpSpPr/>
            <p:nvPr/>
          </p:nvGrpSpPr>
          <p:grpSpPr>
            <a:xfrm>
              <a:off x="1562671" y="1844824"/>
              <a:ext cx="3319819" cy="3333471"/>
              <a:chOff x="5656814" y="2708920"/>
              <a:chExt cx="3319819" cy="3333471"/>
            </a:xfrm>
          </p:grpSpPr>
          <p:sp>
            <p:nvSpPr>
              <p:cNvPr id="30" name="箭头1"/>
              <p:cNvSpPr>
                <a:spLocks/>
              </p:cNvSpPr>
              <p:nvPr/>
            </p:nvSpPr>
            <p:spPr bwMode="auto">
              <a:xfrm>
                <a:off x="7029584" y="2708920"/>
                <a:ext cx="1947049" cy="2151021"/>
              </a:xfrm>
              <a:custGeom>
                <a:avLst/>
                <a:gdLst>
                  <a:gd name="T0" fmla="*/ 1606 w 3207"/>
                  <a:gd name="T1" fmla="*/ 3189 h 3541"/>
                  <a:gd name="T2" fmla="*/ 2390 w 3207"/>
                  <a:gd name="T3" fmla="*/ 3541 h 3541"/>
                  <a:gd name="T4" fmla="*/ 3206 w 3207"/>
                  <a:gd name="T5" fmla="*/ 2917 h 3541"/>
                  <a:gd name="T6" fmla="*/ 3207 w 3207"/>
                  <a:gd name="T7" fmla="*/ 2918 h 3541"/>
                  <a:gd name="T8" fmla="*/ 6 w 3207"/>
                  <a:gd name="T9" fmla="*/ 5 h 3541"/>
                  <a:gd name="T10" fmla="*/ 3 w 3207"/>
                  <a:gd name="T11" fmla="*/ 0 h 3541"/>
                  <a:gd name="T12" fmla="*/ 6 w 3207"/>
                  <a:gd name="T13" fmla="*/ 5 h 3541"/>
                  <a:gd name="T14" fmla="*/ 598 w 3207"/>
                  <a:gd name="T15" fmla="*/ 805 h 3541"/>
                  <a:gd name="T16" fmla="*/ 230 w 3207"/>
                  <a:gd name="T17" fmla="*/ 1621 h 3541"/>
                  <a:gd name="T18" fmla="*/ 231 w 3207"/>
                  <a:gd name="T19" fmla="*/ 1625 h 3541"/>
                  <a:gd name="T20" fmla="*/ 1606 w 3207"/>
                  <a:gd name="T21" fmla="*/ 3189 h 3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07" h="3541">
                    <a:moveTo>
                      <a:pt x="1606" y="3189"/>
                    </a:moveTo>
                    <a:lnTo>
                      <a:pt x="2390" y="3541"/>
                    </a:lnTo>
                    <a:lnTo>
                      <a:pt x="3206" y="2917"/>
                    </a:lnTo>
                    <a:lnTo>
                      <a:pt x="3207" y="2918"/>
                    </a:lnTo>
                    <a:cubicBezTo>
                      <a:pt x="3055" y="1282"/>
                      <a:pt x="1679" y="0"/>
                      <a:pt x="6" y="5"/>
                    </a:cubicBezTo>
                    <a:lnTo>
                      <a:pt x="3" y="0"/>
                    </a:lnTo>
                    <a:cubicBezTo>
                      <a:pt x="2" y="0"/>
                      <a:pt x="0" y="0"/>
                      <a:pt x="6" y="5"/>
                    </a:cubicBezTo>
                    <a:lnTo>
                      <a:pt x="598" y="805"/>
                    </a:lnTo>
                    <a:lnTo>
                      <a:pt x="230" y="1621"/>
                    </a:lnTo>
                    <a:lnTo>
                      <a:pt x="231" y="1625"/>
                    </a:lnTo>
                    <a:cubicBezTo>
                      <a:pt x="1000" y="1734"/>
                      <a:pt x="1594" y="2388"/>
                      <a:pt x="1606" y="3189"/>
                    </a:cubicBezTo>
                    <a:close/>
                  </a:path>
                </a:pathLst>
              </a:cu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w="38100" cap="flat" cmpd="sng" algn="ctr">
                <a:noFill/>
                <a:prstDash val="solid"/>
              </a:ln>
              <a:effectLst>
                <a:outerShdw blurRad="50800" dist="38100" dir="2700000" algn="tl" rotWithShape="0">
                  <a:prstClr val="black">
                    <a:alpha val="40000"/>
                  </a:prstClr>
                </a:outerShdw>
              </a:effectLst>
            </p:spPr>
            <p:txBody>
              <a:bodyPr lIns="0" rIns="0" anchor="b"/>
              <a:lstStyle/>
              <a:p>
                <a:pPr marL="0" marR="0" lvl="0" indent="0" defTabSz="914400" eaLnBrk="1" fontAlgn="auto" latinLnBrk="0" hangingPunct="1">
                  <a:lnSpc>
                    <a:spcPct val="120000"/>
                  </a:lnSpc>
                  <a:spcBef>
                    <a:spcPts val="600"/>
                  </a:spcBef>
                  <a:spcAft>
                    <a:spcPts val="600"/>
                  </a:spcAft>
                  <a:buClrTx/>
                  <a:buSzTx/>
                  <a:buFontTx/>
                  <a:buNone/>
                  <a:tabLst/>
                  <a:defRPr/>
                </a:pPr>
                <a:endParaRPr kumimoji="0" lang="zh-CN" altLang="en-US" sz="2400" i="0" u="none" strike="noStrike" kern="0" cap="none" spc="0" normalizeH="0" baseline="0" noProof="0">
                  <a:ln>
                    <a:noFill/>
                  </a:ln>
                  <a:solidFill>
                    <a:schemeClr val="bg1"/>
                  </a:solidFill>
                  <a:effectLst/>
                  <a:uLnTx/>
                  <a:uFillTx/>
                  <a:latin typeface="Impact" pitchFamily="34" charset="0"/>
                  <a:ea typeface="微软雅黑" pitchFamily="34" charset="-122"/>
                  <a:cs typeface="+mn-cs"/>
                </a:endParaRPr>
              </a:p>
            </p:txBody>
          </p:sp>
          <p:sp>
            <p:nvSpPr>
              <p:cNvPr id="31" name="文本1"/>
              <p:cNvSpPr/>
              <p:nvPr/>
            </p:nvSpPr>
            <p:spPr>
              <a:xfrm rot="3203510">
                <a:off x="5656813" y="3291991"/>
                <a:ext cx="2750401" cy="2750400"/>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600" kern="0" dirty="0" smtClean="0">
                    <a:solidFill>
                      <a:schemeClr val="bg1"/>
                    </a:solidFill>
                    <a:latin typeface="微软雅黑" pitchFamily="34" charset="-122"/>
                    <a:ea typeface="微软雅黑" pitchFamily="34" charset="-122"/>
                  </a:rPr>
                  <a:t>三步开通</a:t>
                </a:r>
                <a:r>
                  <a:rPr lang="zh-CN" altLang="en-US" sz="1600" kern="0" dirty="0">
                    <a:solidFill>
                      <a:schemeClr val="bg1"/>
                    </a:solidFill>
                    <a:latin typeface="微软雅黑" pitchFamily="34" charset="-122"/>
                    <a:ea typeface="微软雅黑" pitchFamily="34" charset="-122"/>
                  </a:rPr>
                  <a:t>业务</a:t>
                </a:r>
                <a:endParaRPr kumimoji="0" lang="zh-CN" altLang="en-US" sz="1600" i="0" u="none" strike="noStrike" kern="0" cap="none" spc="0" normalizeH="0" baseline="0" noProof="0" dirty="0">
                  <a:ln>
                    <a:noFill/>
                  </a:ln>
                  <a:solidFill>
                    <a:schemeClr val="bg1"/>
                  </a:solidFill>
                  <a:effectLst/>
                  <a:uLnTx/>
                  <a:uFillTx/>
                  <a:latin typeface="微软雅黑" pitchFamily="34" charset="-122"/>
                  <a:ea typeface="微软雅黑" pitchFamily="34" charset="-122"/>
                </a:endParaRPr>
              </a:p>
            </p:txBody>
          </p:sp>
        </p:grpSp>
        <p:grpSp>
          <p:nvGrpSpPr>
            <p:cNvPr id="15" name="深色箭头4"/>
            <p:cNvGrpSpPr/>
            <p:nvPr/>
          </p:nvGrpSpPr>
          <p:grpSpPr>
            <a:xfrm>
              <a:off x="981913" y="1852924"/>
              <a:ext cx="3331157" cy="3325373"/>
              <a:chOff x="5076056" y="2717020"/>
              <a:chExt cx="3331157" cy="3325373"/>
            </a:xfrm>
          </p:grpSpPr>
          <p:sp>
            <p:nvSpPr>
              <p:cNvPr id="28" name="箭头4"/>
              <p:cNvSpPr>
                <a:spLocks/>
              </p:cNvSpPr>
              <p:nvPr/>
            </p:nvSpPr>
            <p:spPr bwMode="auto">
              <a:xfrm>
                <a:off x="5076056" y="2717020"/>
                <a:ext cx="2151148" cy="1948554"/>
              </a:xfrm>
              <a:custGeom>
                <a:avLst/>
                <a:gdLst>
                  <a:gd name="T0" fmla="*/ 1625 w 3541"/>
                  <a:gd name="T1" fmla="*/ 2978 h 3207"/>
                  <a:gd name="T2" fmla="*/ 3189 w 3541"/>
                  <a:gd name="T3" fmla="*/ 1591 h 3207"/>
                  <a:gd name="T4" fmla="*/ 3541 w 3541"/>
                  <a:gd name="T5" fmla="*/ 823 h 3207"/>
                  <a:gd name="T6" fmla="*/ 2917 w 3541"/>
                  <a:gd name="T7" fmla="*/ 7 h 3207"/>
                  <a:gd name="T8" fmla="*/ 2916 w 3541"/>
                  <a:gd name="T9" fmla="*/ 0 h 3207"/>
                  <a:gd name="T10" fmla="*/ 5 w 3541"/>
                  <a:gd name="T11" fmla="*/ 3207 h 3207"/>
                  <a:gd name="T12" fmla="*/ 0 w 3541"/>
                  <a:gd name="T13" fmla="*/ 3205 h 3207"/>
                  <a:gd name="T14" fmla="*/ 5 w 3541"/>
                  <a:gd name="T15" fmla="*/ 3207 h 3207"/>
                  <a:gd name="T16" fmla="*/ 805 w 3541"/>
                  <a:gd name="T17" fmla="*/ 2599 h 3207"/>
                  <a:gd name="T18" fmla="*/ 1621 w 3541"/>
                  <a:gd name="T19" fmla="*/ 2983 h 3207"/>
                  <a:gd name="T20" fmla="*/ 1625 w 3541"/>
                  <a:gd name="T21" fmla="*/ 2978 h 3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41" h="3207">
                    <a:moveTo>
                      <a:pt x="1625" y="2978"/>
                    </a:moveTo>
                    <a:cubicBezTo>
                      <a:pt x="1734" y="2207"/>
                      <a:pt x="2388" y="1612"/>
                      <a:pt x="3189" y="1591"/>
                    </a:cubicBezTo>
                    <a:lnTo>
                      <a:pt x="3541" y="823"/>
                    </a:lnTo>
                    <a:lnTo>
                      <a:pt x="2917" y="7"/>
                    </a:lnTo>
                    <a:lnTo>
                      <a:pt x="2916" y="0"/>
                    </a:lnTo>
                    <a:cubicBezTo>
                      <a:pt x="1281" y="152"/>
                      <a:pt x="0" y="1529"/>
                      <a:pt x="5" y="3207"/>
                    </a:cubicBezTo>
                    <a:lnTo>
                      <a:pt x="0" y="3205"/>
                    </a:lnTo>
                    <a:cubicBezTo>
                      <a:pt x="0" y="3206"/>
                      <a:pt x="0" y="3207"/>
                      <a:pt x="5" y="3207"/>
                    </a:cubicBezTo>
                    <a:lnTo>
                      <a:pt x="805" y="2599"/>
                    </a:lnTo>
                    <a:lnTo>
                      <a:pt x="1621" y="2983"/>
                    </a:lnTo>
                    <a:lnTo>
                      <a:pt x="1625" y="2978"/>
                    </a:lnTo>
                    <a:close/>
                  </a:path>
                </a:pathLst>
              </a:cu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0800000" scaled="1"/>
                <a:tileRect/>
              </a:gradFill>
              <a:ln w="38100" cap="flat" cmpd="sng" algn="ctr">
                <a:noFill/>
                <a:prstDash val="solid"/>
              </a:ln>
              <a:effectLst>
                <a:outerShdw blurRad="50800" dist="38100" dir="2700000" algn="tl" rotWithShape="0">
                  <a:prstClr val="black">
                    <a:alpha val="40000"/>
                  </a:prstClr>
                </a:outerShdw>
              </a:effectLst>
              <a:extLst/>
            </p:spPr>
            <p:txBody>
              <a:bodyPr lIns="0" rIns="0" anchor="b"/>
              <a:lstStyle/>
              <a:p>
                <a:pPr>
                  <a:lnSpc>
                    <a:spcPct val="120000"/>
                  </a:lnSpc>
                  <a:spcBef>
                    <a:spcPts val="600"/>
                  </a:spcBef>
                  <a:spcAft>
                    <a:spcPts val="600"/>
                  </a:spcAft>
                </a:pPr>
                <a:endParaRPr lang="zh-CN" altLang="en-US" sz="2400" kern="0">
                  <a:solidFill>
                    <a:schemeClr val="bg1"/>
                  </a:solidFill>
                  <a:latin typeface="Impact" pitchFamily="34" charset="0"/>
                  <a:ea typeface="微软雅黑" pitchFamily="34" charset="-122"/>
                </a:endParaRPr>
              </a:p>
            </p:txBody>
          </p:sp>
          <p:sp>
            <p:nvSpPr>
              <p:cNvPr id="29" name="文本4"/>
              <p:cNvSpPr/>
              <p:nvPr/>
            </p:nvSpPr>
            <p:spPr>
              <a:xfrm rot="19403510">
                <a:off x="5656813" y="3291993"/>
                <a:ext cx="2750400" cy="2750400"/>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600" kern="0" dirty="0" smtClean="0">
                    <a:solidFill>
                      <a:schemeClr val="bg1"/>
                    </a:solidFill>
                    <a:latin typeface="微软雅黑" pitchFamily="34" charset="-122"/>
                    <a:ea typeface="微软雅黑" pitchFamily="34" charset="-122"/>
                  </a:rPr>
                  <a:t>可视</a:t>
                </a:r>
                <a:r>
                  <a:rPr lang="zh-CN" altLang="en-US" sz="1600" kern="0" dirty="0">
                    <a:solidFill>
                      <a:schemeClr val="bg1"/>
                    </a:solidFill>
                    <a:latin typeface="微软雅黑" pitchFamily="34" charset="-122"/>
                    <a:ea typeface="微软雅黑" pitchFamily="34" charset="-122"/>
                  </a:rPr>
                  <a:t>规划</a:t>
                </a:r>
                <a:endParaRPr kumimoji="0" lang="zh-CN" altLang="en-US" sz="1600" i="0" u="none" strike="noStrike" kern="0" cap="none" spc="0" normalizeH="0" baseline="0" noProof="0" dirty="0">
                  <a:ln>
                    <a:noFill/>
                  </a:ln>
                  <a:solidFill>
                    <a:schemeClr val="bg1"/>
                  </a:solidFill>
                  <a:effectLst/>
                  <a:uLnTx/>
                  <a:uFillTx/>
                  <a:latin typeface="微软雅黑" pitchFamily="34" charset="-122"/>
                  <a:ea typeface="微软雅黑" pitchFamily="34" charset="-122"/>
                </a:endParaRPr>
              </a:p>
            </p:txBody>
          </p:sp>
        </p:grpSp>
      </p:grpSp>
      <p:sp>
        <p:nvSpPr>
          <p:cNvPr id="39" name="Freeform 16"/>
          <p:cNvSpPr>
            <a:spLocks noEditPoints="1"/>
          </p:cNvSpPr>
          <p:nvPr/>
        </p:nvSpPr>
        <p:spPr bwMode="auto">
          <a:xfrm>
            <a:off x="4223249" y="2233934"/>
            <a:ext cx="723387" cy="38648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solidFill>
            <a:srgbClr val="DF313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effectLst>
                <a:outerShdw blurRad="38100" dist="38100" dir="2700000" algn="tl">
                  <a:srgbClr val="000000">
                    <a:alpha val="43137"/>
                  </a:srgbClr>
                </a:outerShdw>
              </a:effectLst>
            </a:endParaRPr>
          </a:p>
        </p:txBody>
      </p:sp>
      <p:sp>
        <p:nvSpPr>
          <p:cNvPr id="3" name="文本框 2"/>
          <p:cNvSpPr txBox="1"/>
          <p:nvPr/>
        </p:nvSpPr>
        <p:spPr>
          <a:xfrm>
            <a:off x="4363005" y="2542133"/>
            <a:ext cx="1188132" cy="461665"/>
          </a:xfrm>
          <a:prstGeom prst="rect">
            <a:avLst/>
          </a:prstGeom>
          <a:noFill/>
        </p:spPr>
        <p:txBody>
          <a:bodyPr wrap="square" rtlCol="0">
            <a:spAutoFit/>
          </a:bodyPr>
          <a:lstStyle/>
          <a:p>
            <a:r>
              <a:rPr lang="zh-CN" altLang="en-US" sz="2400" b="1" dirty="0" smtClean="0">
                <a:solidFill>
                  <a:schemeClr val="bg1"/>
                </a:solidFill>
                <a:latin typeface="Meiryo" panose="020B0604030504040204" pitchFamily="34" charset="-128"/>
                <a:ea typeface="Meiryo" panose="020B0604030504040204" pitchFamily="34" charset="-128"/>
                <a:cs typeface="Meiryo" panose="020B0604030504040204" pitchFamily="34" charset="-128"/>
                <a:sym typeface="Wingdings" panose="05000000000000000000" pitchFamily="2" charset="2"/>
              </a:rPr>
              <a:t></a:t>
            </a:r>
            <a:endParaRPr lang="zh-CN" altLang="en-US" sz="2400" b="1" dirty="0">
              <a:solidFill>
                <a:schemeClr val="bg1"/>
              </a:solidFill>
              <a:latin typeface="Meiryo" panose="020B0604030504040204" pitchFamily="34" charset="-128"/>
              <a:ea typeface="Meiryo" panose="020B0604030504040204" pitchFamily="34" charset="-128"/>
              <a:cs typeface="Meiryo" panose="020B0604030504040204" pitchFamily="34" charset="-128"/>
            </a:endParaRPr>
          </a:p>
        </p:txBody>
      </p:sp>
      <p:grpSp>
        <p:nvGrpSpPr>
          <p:cNvPr id="16" name="组合 119"/>
          <p:cNvGrpSpPr/>
          <p:nvPr/>
        </p:nvGrpSpPr>
        <p:grpSpPr>
          <a:xfrm rot="21548505">
            <a:off x="377144" y="2516450"/>
            <a:ext cx="2654258" cy="108303"/>
            <a:chOff x="611560" y="2787774"/>
            <a:chExt cx="4648349" cy="108303"/>
          </a:xfrm>
        </p:grpSpPr>
        <p:grpSp>
          <p:nvGrpSpPr>
            <p:cNvPr id="17" name="Group 25"/>
            <p:cNvGrpSpPr>
              <a:grpSpLocks/>
            </p:cNvGrpSpPr>
            <p:nvPr/>
          </p:nvGrpSpPr>
          <p:grpSpPr bwMode="auto">
            <a:xfrm>
              <a:off x="611560" y="2787774"/>
              <a:ext cx="1624013" cy="85725"/>
              <a:chOff x="0" y="0"/>
              <a:chExt cx="2728" cy="144"/>
            </a:xfrm>
          </p:grpSpPr>
          <p:sp>
            <p:nvSpPr>
              <p:cNvPr id="12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2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18" name="Group 25"/>
            <p:cNvGrpSpPr>
              <a:grpSpLocks/>
            </p:cNvGrpSpPr>
            <p:nvPr/>
          </p:nvGrpSpPr>
          <p:grpSpPr bwMode="auto">
            <a:xfrm>
              <a:off x="2123728" y="2799063"/>
              <a:ext cx="1624013" cy="85725"/>
              <a:chOff x="0" y="0"/>
              <a:chExt cx="2728" cy="144"/>
            </a:xfrm>
          </p:grpSpPr>
          <p:sp>
            <p:nvSpPr>
              <p:cNvPr id="12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2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19" name="Group 25"/>
            <p:cNvGrpSpPr>
              <a:grpSpLocks/>
            </p:cNvGrpSpPr>
            <p:nvPr/>
          </p:nvGrpSpPr>
          <p:grpSpPr bwMode="auto">
            <a:xfrm>
              <a:off x="3635896" y="2810352"/>
              <a:ext cx="1624013" cy="85725"/>
              <a:chOff x="0" y="0"/>
              <a:chExt cx="2728" cy="144"/>
            </a:xfrm>
          </p:grpSpPr>
          <p:sp>
            <p:nvSpPr>
              <p:cNvPr id="12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2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20" name="组合 129"/>
          <p:cNvGrpSpPr/>
          <p:nvPr/>
        </p:nvGrpSpPr>
        <p:grpSpPr>
          <a:xfrm rot="21548505">
            <a:off x="6094772" y="2516451"/>
            <a:ext cx="2654258" cy="108303"/>
            <a:chOff x="611560" y="2787774"/>
            <a:chExt cx="4648349" cy="108303"/>
          </a:xfrm>
        </p:grpSpPr>
        <p:grpSp>
          <p:nvGrpSpPr>
            <p:cNvPr id="21" name="Group 25"/>
            <p:cNvGrpSpPr>
              <a:grpSpLocks/>
            </p:cNvGrpSpPr>
            <p:nvPr/>
          </p:nvGrpSpPr>
          <p:grpSpPr bwMode="auto">
            <a:xfrm>
              <a:off x="611560" y="2787774"/>
              <a:ext cx="1624013" cy="85725"/>
              <a:chOff x="0" y="0"/>
              <a:chExt cx="2728" cy="144"/>
            </a:xfrm>
          </p:grpSpPr>
          <p:sp>
            <p:nvSpPr>
              <p:cNvPr id="13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3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2" name="Group 25"/>
            <p:cNvGrpSpPr>
              <a:grpSpLocks/>
            </p:cNvGrpSpPr>
            <p:nvPr/>
          </p:nvGrpSpPr>
          <p:grpSpPr bwMode="auto">
            <a:xfrm>
              <a:off x="2123728" y="2799063"/>
              <a:ext cx="1624013" cy="85725"/>
              <a:chOff x="0" y="0"/>
              <a:chExt cx="2728" cy="144"/>
            </a:xfrm>
          </p:grpSpPr>
          <p:sp>
            <p:nvSpPr>
              <p:cNvPr id="13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3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3" name="Group 25"/>
            <p:cNvGrpSpPr>
              <a:grpSpLocks/>
            </p:cNvGrpSpPr>
            <p:nvPr/>
          </p:nvGrpSpPr>
          <p:grpSpPr bwMode="auto">
            <a:xfrm>
              <a:off x="3635896" y="2810352"/>
              <a:ext cx="1624013" cy="85725"/>
              <a:chOff x="0" y="0"/>
              <a:chExt cx="2728" cy="144"/>
            </a:xfrm>
          </p:grpSpPr>
          <p:sp>
            <p:nvSpPr>
              <p:cNvPr id="13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3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24" name="组合 139"/>
          <p:cNvGrpSpPr/>
          <p:nvPr/>
        </p:nvGrpSpPr>
        <p:grpSpPr>
          <a:xfrm rot="5400000">
            <a:off x="6994497" y="2622408"/>
            <a:ext cx="3532817" cy="119133"/>
            <a:chOff x="611560" y="2787774"/>
            <a:chExt cx="4648349" cy="108303"/>
          </a:xfrm>
        </p:grpSpPr>
        <p:grpSp>
          <p:nvGrpSpPr>
            <p:cNvPr id="25" name="Group 25"/>
            <p:cNvGrpSpPr>
              <a:grpSpLocks/>
            </p:cNvGrpSpPr>
            <p:nvPr/>
          </p:nvGrpSpPr>
          <p:grpSpPr bwMode="auto">
            <a:xfrm>
              <a:off x="611560" y="2787774"/>
              <a:ext cx="1624013" cy="85725"/>
              <a:chOff x="0" y="0"/>
              <a:chExt cx="2728" cy="144"/>
            </a:xfrm>
          </p:grpSpPr>
          <p:sp>
            <p:nvSpPr>
              <p:cNvPr id="14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4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6" name="Group 25"/>
            <p:cNvGrpSpPr>
              <a:grpSpLocks/>
            </p:cNvGrpSpPr>
            <p:nvPr/>
          </p:nvGrpSpPr>
          <p:grpSpPr bwMode="auto">
            <a:xfrm>
              <a:off x="2123728" y="2799063"/>
              <a:ext cx="1624013" cy="85725"/>
              <a:chOff x="0" y="0"/>
              <a:chExt cx="2728" cy="144"/>
            </a:xfrm>
          </p:grpSpPr>
          <p:sp>
            <p:nvSpPr>
              <p:cNvPr id="14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4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7" name="Group 25"/>
            <p:cNvGrpSpPr>
              <a:grpSpLocks/>
            </p:cNvGrpSpPr>
            <p:nvPr/>
          </p:nvGrpSpPr>
          <p:grpSpPr bwMode="auto">
            <a:xfrm>
              <a:off x="3635896" y="2810352"/>
              <a:ext cx="1624013" cy="85725"/>
              <a:chOff x="0" y="0"/>
              <a:chExt cx="2728" cy="144"/>
            </a:xfrm>
          </p:grpSpPr>
          <p:sp>
            <p:nvSpPr>
              <p:cNvPr id="14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4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224" name="组合 149"/>
          <p:cNvGrpSpPr/>
          <p:nvPr/>
        </p:nvGrpSpPr>
        <p:grpSpPr>
          <a:xfrm rot="5400000">
            <a:off x="-1373493" y="2612023"/>
            <a:ext cx="3532824" cy="131046"/>
            <a:chOff x="611560" y="2787774"/>
            <a:chExt cx="4648349" cy="108303"/>
          </a:xfrm>
        </p:grpSpPr>
        <p:grpSp>
          <p:nvGrpSpPr>
            <p:cNvPr id="225" name="Group 25"/>
            <p:cNvGrpSpPr>
              <a:grpSpLocks/>
            </p:cNvGrpSpPr>
            <p:nvPr/>
          </p:nvGrpSpPr>
          <p:grpSpPr bwMode="auto">
            <a:xfrm>
              <a:off x="611560" y="2787774"/>
              <a:ext cx="1624013" cy="85725"/>
              <a:chOff x="0" y="0"/>
              <a:chExt cx="2728" cy="144"/>
            </a:xfrm>
          </p:grpSpPr>
          <p:sp>
            <p:nvSpPr>
              <p:cNvPr id="15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5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31" name="Group 25"/>
            <p:cNvGrpSpPr>
              <a:grpSpLocks/>
            </p:cNvGrpSpPr>
            <p:nvPr/>
          </p:nvGrpSpPr>
          <p:grpSpPr bwMode="auto">
            <a:xfrm>
              <a:off x="2123728" y="2799063"/>
              <a:ext cx="1624013" cy="85725"/>
              <a:chOff x="0" y="0"/>
              <a:chExt cx="2728" cy="144"/>
            </a:xfrm>
          </p:grpSpPr>
          <p:sp>
            <p:nvSpPr>
              <p:cNvPr id="15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5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32" name="Group 25"/>
            <p:cNvGrpSpPr>
              <a:grpSpLocks/>
            </p:cNvGrpSpPr>
            <p:nvPr/>
          </p:nvGrpSpPr>
          <p:grpSpPr bwMode="auto">
            <a:xfrm>
              <a:off x="3635896" y="2810352"/>
              <a:ext cx="1624013" cy="85725"/>
              <a:chOff x="0" y="0"/>
              <a:chExt cx="2728" cy="144"/>
            </a:xfrm>
          </p:grpSpPr>
          <p:sp>
            <p:nvSpPr>
              <p:cNvPr id="15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5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233" name="组合 159"/>
          <p:cNvGrpSpPr/>
          <p:nvPr/>
        </p:nvGrpSpPr>
        <p:grpSpPr>
          <a:xfrm>
            <a:off x="324100" y="4299942"/>
            <a:ext cx="4274709" cy="108303"/>
            <a:chOff x="611560" y="2787774"/>
            <a:chExt cx="4648349" cy="108303"/>
          </a:xfrm>
        </p:grpSpPr>
        <p:grpSp>
          <p:nvGrpSpPr>
            <p:cNvPr id="234" name="Group 25"/>
            <p:cNvGrpSpPr>
              <a:grpSpLocks/>
            </p:cNvGrpSpPr>
            <p:nvPr/>
          </p:nvGrpSpPr>
          <p:grpSpPr bwMode="auto">
            <a:xfrm>
              <a:off x="611560" y="2787774"/>
              <a:ext cx="1624013" cy="85725"/>
              <a:chOff x="0" y="0"/>
              <a:chExt cx="2728" cy="144"/>
            </a:xfrm>
          </p:grpSpPr>
          <p:sp>
            <p:nvSpPr>
              <p:cNvPr id="16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6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35" name="Group 25"/>
            <p:cNvGrpSpPr>
              <a:grpSpLocks/>
            </p:cNvGrpSpPr>
            <p:nvPr/>
          </p:nvGrpSpPr>
          <p:grpSpPr bwMode="auto">
            <a:xfrm>
              <a:off x="2123728" y="2799063"/>
              <a:ext cx="1624013" cy="85725"/>
              <a:chOff x="0" y="0"/>
              <a:chExt cx="2728" cy="144"/>
            </a:xfrm>
          </p:grpSpPr>
          <p:sp>
            <p:nvSpPr>
              <p:cNvPr id="16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6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36" name="Group 25"/>
            <p:cNvGrpSpPr>
              <a:grpSpLocks/>
            </p:cNvGrpSpPr>
            <p:nvPr/>
          </p:nvGrpSpPr>
          <p:grpSpPr bwMode="auto">
            <a:xfrm>
              <a:off x="3635896" y="2810352"/>
              <a:ext cx="1624013" cy="85725"/>
              <a:chOff x="0" y="0"/>
              <a:chExt cx="2728" cy="144"/>
            </a:xfrm>
          </p:grpSpPr>
          <p:sp>
            <p:nvSpPr>
              <p:cNvPr id="16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6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237" name="组合 179"/>
          <p:cNvGrpSpPr/>
          <p:nvPr/>
        </p:nvGrpSpPr>
        <p:grpSpPr>
          <a:xfrm>
            <a:off x="4507479" y="4335655"/>
            <a:ext cx="4274709" cy="108303"/>
            <a:chOff x="611560" y="2787774"/>
            <a:chExt cx="4648349" cy="108303"/>
          </a:xfrm>
        </p:grpSpPr>
        <p:grpSp>
          <p:nvGrpSpPr>
            <p:cNvPr id="238" name="Group 25"/>
            <p:cNvGrpSpPr>
              <a:grpSpLocks/>
            </p:cNvGrpSpPr>
            <p:nvPr/>
          </p:nvGrpSpPr>
          <p:grpSpPr bwMode="auto">
            <a:xfrm>
              <a:off x="611560" y="2787774"/>
              <a:ext cx="1624013" cy="85725"/>
              <a:chOff x="0" y="0"/>
              <a:chExt cx="2728" cy="144"/>
            </a:xfrm>
          </p:grpSpPr>
          <p:sp>
            <p:nvSpPr>
              <p:cNvPr id="18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8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39" name="Group 25"/>
            <p:cNvGrpSpPr>
              <a:grpSpLocks/>
            </p:cNvGrpSpPr>
            <p:nvPr/>
          </p:nvGrpSpPr>
          <p:grpSpPr bwMode="auto">
            <a:xfrm>
              <a:off x="2123728" y="2799063"/>
              <a:ext cx="1624013" cy="85725"/>
              <a:chOff x="0" y="0"/>
              <a:chExt cx="2728" cy="144"/>
            </a:xfrm>
          </p:grpSpPr>
          <p:sp>
            <p:nvSpPr>
              <p:cNvPr id="18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8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40" name="Group 25"/>
            <p:cNvGrpSpPr>
              <a:grpSpLocks/>
            </p:cNvGrpSpPr>
            <p:nvPr/>
          </p:nvGrpSpPr>
          <p:grpSpPr bwMode="auto">
            <a:xfrm>
              <a:off x="3635896" y="2810352"/>
              <a:ext cx="1624013" cy="85725"/>
              <a:chOff x="0" y="0"/>
              <a:chExt cx="2728" cy="144"/>
            </a:xfrm>
          </p:grpSpPr>
          <p:sp>
            <p:nvSpPr>
              <p:cNvPr id="18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8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241" name="组合 6"/>
          <p:cNvGrpSpPr/>
          <p:nvPr/>
        </p:nvGrpSpPr>
        <p:grpSpPr>
          <a:xfrm rot="-60000">
            <a:off x="324100" y="858416"/>
            <a:ext cx="8458088" cy="144016"/>
            <a:chOff x="324100" y="803515"/>
            <a:chExt cx="8458088" cy="144016"/>
          </a:xfrm>
        </p:grpSpPr>
        <p:grpSp>
          <p:nvGrpSpPr>
            <p:cNvPr id="242" name="组合 189"/>
            <p:cNvGrpSpPr/>
            <p:nvPr/>
          </p:nvGrpSpPr>
          <p:grpSpPr>
            <a:xfrm>
              <a:off x="324100" y="803515"/>
              <a:ext cx="4274709" cy="108303"/>
              <a:chOff x="611560" y="2787774"/>
              <a:chExt cx="4648349" cy="108303"/>
            </a:xfrm>
          </p:grpSpPr>
          <p:grpSp>
            <p:nvGrpSpPr>
              <p:cNvPr id="243" name="Group 25"/>
              <p:cNvGrpSpPr>
                <a:grpSpLocks/>
              </p:cNvGrpSpPr>
              <p:nvPr/>
            </p:nvGrpSpPr>
            <p:grpSpPr bwMode="auto">
              <a:xfrm>
                <a:off x="611560" y="2787774"/>
                <a:ext cx="1624013" cy="85725"/>
                <a:chOff x="0" y="0"/>
                <a:chExt cx="2728" cy="144"/>
              </a:xfrm>
            </p:grpSpPr>
            <p:sp>
              <p:nvSpPr>
                <p:cNvPr id="19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9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44" name="Group 25"/>
              <p:cNvGrpSpPr>
                <a:grpSpLocks/>
              </p:cNvGrpSpPr>
              <p:nvPr/>
            </p:nvGrpSpPr>
            <p:grpSpPr bwMode="auto">
              <a:xfrm>
                <a:off x="2123728" y="2799063"/>
                <a:ext cx="1624013" cy="85725"/>
                <a:chOff x="0" y="0"/>
                <a:chExt cx="2728" cy="144"/>
              </a:xfrm>
            </p:grpSpPr>
            <p:sp>
              <p:nvSpPr>
                <p:cNvPr id="19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9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45" name="Group 25"/>
              <p:cNvGrpSpPr>
                <a:grpSpLocks/>
              </p:cNvGrpSpPr>
              <p:nvPr/>
            </p:nvGrpSpPr>
            <p:grpSpPr bwMode="auto">
              <a:xfrm>
                <a:off x="3635896" y="2810352"/>
                <a:ext cx="1624013" cy="85725"/>
                <a:chOff x="0" y="0"/>
                <a:chExt cx="2728" cy="144"/>
              </a:xfrm>
            </p:grpSpPr>
            <p:sp>
              <p:nvSpPr>
                <p:cNvPr id="19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19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nvGrpSpPr>
            <p:cNvPr id="246" name="组合 199"/>
            <p:cNvGrpSpPr/>
            <p:nvPr/>
          </p:nvGrpSpPr>
          <p:grpSpPr>
            <a:xfrm>
              <a:off x="4507479" y="839228"/>
              <a:ext cx="4274709" cy="108303"/>
              <a:chOff x="611560" y="2787774"/>
              <a:chExt cx="4648349" cy="108303"/>
            </a:xfrm>
          </p:grpSpPr>
          <p:grpSp>
            <p:nvGrpSpPr>
              <p:cNvPr id="247" name="Group 25"/>
              <p:cNvGrpSpPr>
                <a:grpSpLocks/>
              </p:cNvGrpSpPr>
              <p:nvPr/>
            </p:nvGrpSpPr>
            <p:grpSpPr bwMode="auto">
              <a:xfrm>
                <a:off x="611560" y="2787774"/>
                <a:ext cx="1624013" cy="85725"/>
                <a:chOff x="0" y="0"/>
                <a:chExt cx="2728" cy="144"/>
              </a:xfrm>
            </p:grpSpPr>
            <p:sp>
              <p:nvSpPr>
                <p:cNvPr id="208"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209" name="Picture 24"/>
                <p:cNvPicPr>
                  <a:picLocks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5">
                          <a14:imgEffect>
                            <a14:colorTemperature colorTemp="67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48" name="Group 25"/>
              <p:cNvGrpSpPr>
                <a:grpSpLocks/>
              </p:cNvGrpSpPr>
              <p:nvPr/>
            </p:nvGrpSpPr>
            <p:grpSpPr bwMode="auto">
              <a:xfrm>
                <a:off x="2123728" y="2799063"/>
                <a:ext cx="1624013" cy="85725"/>
                <a:chOff x="0" y="0"/>
                <a:chExt cx="2728" cy="144"/>
              </a:xfrm>
            </p:grpSpPr>
            <p:sp>
              <p:nvSpPr>
                <p:cNvPr id="206"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207"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nvGrpSpPr>
              <p:cNvPr id="249" name="Group 25"/>
              <p:cNvGrpSpPr>
                <a:grpSpLocks/>
              </p:cNvGrpSpPr>
              <p:nvPr/>
            </p:nvGrpSpPr>
            <p:grpSpPr bwMode="auto">
              <a:xfrm>
                <a:off x="3635896" y="2810352"/>
                <a:ext cx="1624013" cy="85725"/>
                <a:chOff x="0" y="0"/>
                <a:chExt cx="2728" cy="144"/>
              </a:xfrm>
            </p:grpSpPr>
            <p:sp>
              <p:nvSpPr>
                <p:cNvPr id="204" name="Freeform 23"/>
                <p:cNvSpPr>
                  <a:spLocks/>
                </p:cNvSpPr>
                <p:nvPr/>
              </p:nvSpPr>
              <p:spPr bwMode="auto">
                <a:xfrm>
                  <a:off x="64" y="64"/>
                  <a:ext cx="2592" cy="15"/>
                </a:xfrm>
                <a:custGeom>
                  <a:avLst/>
                  <a:gdLst>
                    <a:gd name="T0" fmla="*/ 0 w 21600"/>
                    <a:gd name="T1" fmla="*/ 0 h 21600"/>
                    <a:gd name="T2" fmla="*/ 10003 w 21600"/>
                    <a:gd name="T3" fmla="*/ 10003 h 21600"/>
                    <a:gd name="T4" fmla="*/ 21600 w 21600"/>
                    <a:gd name="T5" fmla="*/ 21600 h 21600"/>
                  </a:gdLst>
                  <a:ahLst/>
                  <a:cxnLst>
                    <a:cxn ang="0">
                      <a:pos x="T0" y="T1"/>
                    </a:cxn>
                    <a:cxn ang="0">
                      <a:pos x="T2" y="T3"/>
                    </a:cxn>
                    <a:cxn ang="0">
                      <a:pos x="T4" y="T5"/>
                    </a:cxn>
                  </a:cxnLst>
                  <a:rect l="0" t="0" r="r" b="b"/>
                  <a:pathLst>
                    <a:path w="21600" h="21600">
                      <a:moveTo>
                        <a:pt x="0" y="0"/>
                      </a:moveTo>
                      <a:lnTo>
                        <a:pt x="10003" y="10003"/>
                      </a:lnTo>
                      <a:lnTo>
                        <a:pt x="21600" y="2160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endParaRPr lang="en-US">
                    <a:solidFill>
                      <a:schemeClr val="bg1"/>
                    </a:solidFill>
                  </a:endParaRPr>
                </a:p>
              </p:txBody>
            </p:sp>
            <p:pic>
              <p:nvPicPr>
                <p:cNvPr id="205" name="Picture 24"/>
                <p:cNvPicPr>
                  <a:picLocks noChangeArrowheads="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0"/>
                  <a:ext cx="2728"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pSp>
        </p:grpSp>
      </p:grpSp>
      <p:sp>
        <p:nvSpPr>
          <p:cNvPr id="221" name="Title 2"/>
          <p:cNvSpPr txBox="1">
            <a:spLocks/>
          </p:cNvSpPr>
          <p:nvPr/>
        </p:nvSpPr>
        <p:spPr>
          <a:xfrm>
            <a:off x="254894" y="309024"/>
            <a:ext cx="7632700" cy="351376"/>
          </a:xfrm>
          <a:prstGeom prst="rect">
            <a:avLst/>
          </a:prstGeom>
        </p:spPr>
        <p:txBody>
          <a:bodyPr/>
          <a:lstStyle/>
          <a:p>
            <a:pPr lvl="0" eaLnBrk="0" fontAlgn="base" hangingPunct="0">
              <a:spcBef>
                <a:spcPct val="0"/>
              </a:spcBef>
              <a:spcAft>
                <a:spcPct val="0"/>
              </a:spcAft>
              <a:defRPr/>
            </a:pPr>
            <a:r>
              <a:rPr lang="en-US" altLang="zh-CN" sz="2400" b="1" kern="0" dirty="0" smtClean="0">
                <a:solidFill>
                  <a:schemeClr val="bg1"/>
                </a:solidFill>
                <a:latin typeface="微软雅黑" pitchFamily="34" charset="-122"/>
                <a:ea typeface="微软雅黑" pitchFamily="34" charset="-122"/>
              </a:rPr>
              <a:t>eSight WLAN</a:t>
            </a:r>
            <a:r>
              <a:rPr lang="zh-CN" altLang="en-US" sz="2400" b="1" kern="0" dirty="0" smtClean="0">
                <a:solidFill>
                  <a:schemeClr val="bg1"/>
                </a:solidFill>
                <a:latin typeface="微软雅黑" pitchFamily="34" charset="-122"/>
                <a:ea typeface="微软雅黑" pitchFamily="34" charset="-122"/>
              </a:rPr>
              <a:t>全生命周期管理解决方案</a:t>
            </a:r>
          </a:p>
        </p:txBody>
      </p:sp>
      <p:sp>
        <p:nvSpPr>
          <p:cNvPr id="223" name="Rectangle 25"/>
          <p:cNvSpPr>
            <a:spLocks noChangeArrowheads="1"/>
          </p:cNvSpPr>
          <p:nvPr/>
        </p:nvSpPr>
        <p:spPr bwMode="auto">
          <a:xfrm>
            <a:off x="829455" y="1319297"/>
            <a:ext cx="2251327" cy="992567"/>
          </a:xfrm>
          <a:prstGeom prst="rect">
            <a:avLst/>
          </a:prstGeom>
          <a:noFill/>
          <a:ln w="9525" algn="ctr">
            <a:noFill/>
            <a:miter lim="800000"/>
            <a:headEnd/>
            <a:tailEnd/>
          </a:ln>
        </p:spPr>
        <p:txBody>
          <a:bodyPr wrap="square" lIns="68569" tIns="34284" rIns="68569" bIns="34284">
            <a:spAutoFit/>
          </a:bodyPr>
          <a:lstStyle/>
          <a:p>
            <a:pPr marL="135731" indent="-135731" defTabSz="658416">
              <a:defRPr/>
            </a:pPr>
            <a:r>
              <a:rPr lang="zh-CN" altLang="en-US" sz="1350" b="1" dirty="0" smtClean="0">
                <a:solidFill>
                  <a:schemeClr val="bg1"/>
                </a:solidFill>
                <a:latin typeface="微软雅黑" pitchFamily="34" charset="-122"/>
                <a:ea typeface="微软雅黑" pitchFamily="34" charset="-122"/>
              </a:rPr>
              <a:t>简单规划，所见即所得</a:t>
            </a:r>
            <a:endParaRPr lang="en-US" altLang="zh-CN" sz="1350" b="1" dirty="0" smtClean="0">
              <a:solidFill>
                <a:schemeClr val="bg1"/>
              </a:solidFill>
              <a:latin typeface="微软雅黑" pitchFamily="34" charset="-122"/>
              <a:ea typeface="微软雅黑" pitchFamily="34" charset="-122"/>
            </a:endParaRPr>
          </a:p>
          <a:p>
            <a:pPr marL="171450" lvl="1" indent="-171450">
              <a:buClr>
                <a:srgbClr val="001642"/>
              </a:buClr>
              <a:buSzPct val="60000"/>
              <a:buFont typeface="Arial" panose="020B0604020202020204" pitchFamily="34" charset="0"/>
              <a:buChar char="•"/>
            </a:pPr>
            <a:r>
              <a:rPr lang="zh-CN" altLang="en-US" sz="1100" dirty="0" smtClean="0">
                <a:solidFill>
                  <a:schemeClr val="bg1"/>
                </a:solidFill>
                <a:latin typeface="微软雅黑" pitchFamily="34" charset="-122"/>
                <a:ea typeface="微软雅黑" pitchFamily="34" charset="-122"/>
              </a:rPr>
              <a:t>数</a:t>
            </a:r>
            <a:r>
              <a:rPr lang="zh-CN" altLang="en-US" sz="1100" dirty="0">
                <a:solidFill>
                  <a:schemeClr val="bg1"/>
                </a:solidFill>
                <a:latin typeface="微软雅黑" pitchFamily="34" charset="-122"/>
                <a:ea typeface="微软雅黑" pitchFamily="34" charset="-122"/>
              </a:rPr>
              <a:t>量、位置</a:t>
            </a:r>
            <a:r>
              <a:rPr lang="zh-CN" altLang="en-US" sz="1100" dirty="0" smtClean="0">
                <a:solidFill>
                  <a:schemeClr val="bg1"/>
                </a:solidFill>
                <a:latin typeface="微软雅黑" pitchFamily="34" charset="-122"/>
                <a:ea typeface="微软雅黑" pitchFamily="34" charset="-122"/>
              </a:rPr>
              <a:t>、走线自</a:t>
            </a:r>
            <a:r>
              <a:rPr lang="zh-CN" altLang="en-US" sz="1100" dirty="0">
                <a:solidFill>
                  <a:schemeClr val="bg1"/>
                </a:solidFill>
                <a:latin typeface="微软雅黑" pitchFamily="34" charset="-122"/>
                <a:ea typeface="微软雅黑" pitchFamily="34" charset="-122"/>
              </a:rPr>
              <a:t>动规划</a:t>
            </a:r>
            <a:endParaRPr lang="en-US" altLang="zh-CN" sz="1100" dirty="0">
              <a:solidFill>
                <a:schemeClr val="bg1"/>
              </a:solidFill>
              <a:latin typeface="微软雅黑" pitchFamily="34" charset="-122"/>
              <a:ea typeface="微软雅黑" pitchFamily="34" charset="-122"/>
            </a:endParaRPr>
          </a:p>
          <a:p>
            <a:pPr marL="171450" lvl="1" indent="-171450">
              <a:buClr>
                <a:srgbClr val="001642"/>
              </a:buClr>
              <a:buSzPct val="60000"/>
              <a:buFont typeface="Arial" panose="020B0604020202020204" pitchFamily="34" charset="0"/>
              <a:buChar char="•"/>
            </a:pPr>
            <a:r>
              <a:rPr lang="zh-CN" altLang="en-US" sz="1100" dirty="0">
                <a:solidFill>
                  <a:schemeClr val="bg1"/>
                </a:solidFill>
                <a:latin typeface="微软雅黑" pitchFamily="34" charset="-122"/>
                <a:ea typeface="微软雅黑" pitchFamily="34" charset="-122"/>
              </a:rPr>
              <a:t>可视化、可预测、无盲</a:t>
            </a:r>
            <a:r>
              <a:rPr lang="zh-CN" altLang="en-US" sz="1100" dirty="0" smtClean="0">
                <a:solidFill>
                  <a:schemeClr val="bg1"/>
                </a:solidFill>
                <a:latin typeface="微软雅黑" pitchFamily="34" charset="-122"/>
                <a:ea typeface="微软雅黑" pitchFamily="34" charset="-122"/>
              </a:rPr>
              <a:t>区</a:t>
            </a:r>
            <a:endParaRPr lang="en-US" altLang="zh-CN" sz="1100" dirty="0" smtClean="0">
              <a:solidFill>
                <a:schemeClr val="bg1"/>
              </a:solidFill>
              <a:latin typeface="微软雅黑" pitchFamily="34" charset="-122"/>
              <a:ea typeface="微软雅黑" pitchFamily="34" charset="-122"/>
            </a:endParaRPr>
          </a:p>
          <a:p>
            <a:pPr marL="171450" lvl="1" indent="-171450">
              <a:buClr>
                <a:srgbClr val="001642"/>
              </a:buClr>
              <a:buSzPct val="60000"/>
              <a:buFont typeface="Arial" panose="020B0604020202020204" pitchFamily="34" charset="0"/>
              <a:buChar char="•"/>
            </a:pPr>
            <a:r>
              <a:rPr lang="zh-CN" altLang="en-US" sz="1100" dirty="0" smtClean="0">
                <a:solidFill>
                  <a:schemeClr val="bg1"/>
                </a:solidFill>
                <a:latin typeface="微软雅黑" pitchFamily="34" charset="-122"/>
                <a:ea typeface="微软雅黑" pitchFamily="34" charset="-122"/>
              </a:rPr>
              <a:t>扩容调整，有据可依</a:t>
            </a:r>
            <a:endParaRPr lang="zh-CN" altLang="en-US" sz="1100" dirty="0">
              <a:solidFill>
                <a:schemeClr val="bg1"/>
              </a:solidFill>
              <a:latin typeface="微软雅黑" pitchFamily="34" charset="-122"/>
              <a:ea typeface="微软雅黑" pitchFamily="34" charset="-122"/>
            </a:endParaRPr>
          </a:p>
          <a:p>
            <a:pPr marL="135731" indent="-135731" defTabSz="658416">
              <a:defRPr/>
            </a:pPr>
            <a:endParaRPr lang="en-US" altLang="zh-CN" sz="1350" b="1" dirty="0">
              <a:solidFill>
                <a:schemeClr val="bg1"/>
              </a:solidFill>
              <a:latin typeface="微软雅黑" pitchFamily="34" charset="-122"/>
              <a:ea typeface="微软雅黑" pitchFamily="34" charset="-122"/>
            </a:endParaRPr>
          </a:p>
        </p:txBody>
      </p:sp>
      <p:sp>
        <p:nvSpPr>
          <p:cNvPr id="226" name="Rectangle 48"/>
          <p:cNvSpPr>
            <a:spLocks noChangeArrowheads="1"/>
          </p:cNvSpPr>
          <p:nvPr/>
        </p:nvSpPr>
        <p:spPr bwMode="auto">
          <a:xfrm>
            <a:off x="879578" y="1641774"/>
            <a:ext cx="2159832" cy="709452"/>
          </a:xfrm>
          <a:prstGeom prst="rect">
            <a:avLst/>
          </a:prstGeom>
          <a:noFill/>
          <a:ln w="9525">
            <a:noFill/>
            <a:miter lim="800000"/>
            <a:headEnd/>
            <a:tailEnd/>
          </a:ln>
        </p:spPr>
        <p:txBody>
          <a:bodyPr lIns="91392" tIns="45698" rIns="91392" bIns="45698" anchor="ctr"/>
          <a:lstStyle/>
          <a:p>
            <a:pPr marL="171450" lvl="1" indent="-171450">
              <a:buClr>
                <a:srgbClr val="001642"/>
              </a:buClr>
              <a:buSzPct val="60000"/>
              <a:buFont typeface="Arial" panose="020B0604020202020204" pitchFamily="34" charset="0"/>
              <a:buChar char="•"/>
            </a:pPr>
            <a:endParaRPr lang="zh-CN" altLang="en-US" sz="1100" dirty="0">
              <a:solidFill>
                <a:schemeClr val="bg1"/>
              </a:solidFill>
              <a:latin typeface="微软雅黑" pitchFamily="34" charset="-122"/>
              <a:ea typeface="微软雅黑" pitchFamily="34" charset="-122"/>
            </a:endParaRPr>
          </a:p>
        </p:txBody>
      </p:sp>
      <p:sp>
        <p:nvSpPr>
          <p:cNvPr id="227" name="Rectangle 48"/>
          <p:cNvSpPr>
            <a:spLocks noChangeArrowheads="1"/>
          </p:cNvSpPr>
          <p:nvPr/>
        </p:nvSpPr>
        <p:spPr bwMode="auto">
          <a:xfrm>
            <a:off x="6107474" y="1330504"/>
            <a:ext cx="2576512" cy="935185"/>
          </a:xfrm>
          <a:prstGeom prst="rect">
            <a:avLst/>
          </a:prstGeom>
          <a:noFill/>
          <a:ln w="9525">
            <a:noFill/>
            <a:miter lim="800000"/>
            <a:headEnd/>
            <a:tailEnd/>
          </a:ln>
        </p:spPr>
        <p:txBody>
          <a:bodyPr lIns="91392" tIns="45698" rIns="91392" bIns="45698" anchor="ctr"/>
          <a:lstStyle/>
          <a:p>
            <a:pPr marL="0" lvl="1">
              <a:spcBef>
                <a:spcPts val="300"/>
              </a:spcBef>
              <a:buClr>
                <a:srgbClr val="001642"/>
              </a:buClr>
              <a:buSzPct val="60000"/>
            </a:pPr>
            <a:r>
              <a:rPr lang="zh-CN" altLang="en-US" sz="1350" b="1" dirty="0">
                <a:solidFill>
                  <a:schemeClr val="bg1"/>
                </a:solidFill>
                <a:latin typeface="微软雅黑" pitchFamily="34" charset="-122"/>
                <a:ea typeface="微软雅黑" pitchFamily="34" charset="-122"/>
              </a:rPr>
              <a:t>三步配置，业务快速开通</a:t>
            </a:r>
            <a:endParaRPr lang="en-US" altLang="zh-CN" sz="1350" b="1" dirty="0">
              <a:solidFill>
                <a:schemeClr val="bg1"/>
              </a:solidFill>
              <a:latin typeface="微软雅黑" pitchFamily="34" charset="-122"/>
              <a:ea typeface="微软雅黑" pitchFamily="34" charset="-122"/>
            </a:endParaRPr>
          </a:p>
          <a:p>
            <a:pPr marL="179388" lvl="1" indent="-179388">
              <a:lnSpc>
                <a:spcPct val="150000"/>
              </a:lnSpc>
              <a:spcBef>
                <a:spcPts val="300"/>
              </a:spcBef>
              <a:buClr>
                <a:srgbClr val="001642"/>
              </a:buClr>
              <a:buSzPct val="60000"/>
              <a:buFont typeface="Arial" panose="020B0604020202020204" pitchFamily="34" charset="0"/>
              <a:buChar char="•"/>
            </a:pPr>
            <a:r>
              <a:rPr lang="zh-CN" altLang="en-US" sz="1100" dirty="0" smtClean="0">
                <a:solidFill>
                  <a:schemeClr val="bg1"/>
                </a:solidFill>
                <a:latin typeface="微软雅黑" pitchFamily="34" charset="-122"/>
                <a:ea typeface="微软雅黑" pitchFamily="34" charset="-122"/>
              </a:rPr>
              <a:t>矩阵式配置</a:t>
            </a:r>
            <a:endParaRPr lang="en-US" altLang="zh-CN" sz="1100" dirty="0" smtClean="0">
              <a:solidFill>
                <a:schemeClr val="bg1"/>
              </a:solidFill>
              <a:latin typeface="微软雅黑" pitchFamily="34" charset="-122"/>
              <a:ea typeface="微软雅黑" pitchFamily="34" charset="-122"/>
            </a:endParaRPr>
          </a:p>
          <a:p>
            <a:pPr marL="179388" lvl="1" indent="-179388">
              <a:spcBef>
                <a:spcPts val="300"/>
              </a:spcBef>
              <a:buClr>
                <a:srgbClr val="001642"/>
              </a:buClr>
              <a:buSzPct val="60000"/>
              <a:buFont typeface="Arial" panose="020B0604020202020204" pitchFamily="34" charset="0"/>
              <a:buChar char="•"/>
            </a:pPr>
            <a:r>
              <a:rPr lang="zh-CN" altLang="en-US" sz="1100" dirty="0" smtClean="0">
                <a:solidFill>
                  <a:schemeClr val="bg1"/>
                </a:solidFill>
                <a:latin typeface="微软雅黑" pitchFamily="34" charset="-122"/>
                <a:ea typeface="微软雅黑" pitchFamily="34" charset="-122"/>
              </a:rPr>
              <a:t>预制业务模板</a:t>
            </a:r>
            <a:endParaRPr lang="en-US" altLang="zh-CN" sz="1100" dirty="0" smtClean="0">
              <a:solidFill>
                <a:schemeClr val="bg1"/>
              </a:solidFill>
              <a:latin typeface="微软雅黑" pitchFamily="34" charset="-122"/>
              <a:ea typeface="微软雅黑" pitchFamily="34" charset="-122"/>
            </a:endParaRPr>
          </a:p>
          <a:p>
            <a:pPr marL="179388" lvl="1" indent="-179388">
              <a:spcBef>
                <a:spcPts val="300"/>
              </a:spcBef>
              <a:buClr>
                <a:srgbClr val="001642"/>
              </a:buClr>
              <a:buSzPct val="60000"/>
              <a:buFont typeface="Arial" panose="020B0604020202020204" pitchFamily="34" charset="0"/>
              <a:buChar char="•"/>
            </a:pPr>
            <a:r>
              <a:rPr lang="zh-CN" altLang="en-US" sz="1100" dirty="0" smtClean="0">
                <a:solidFill>
                  <a:schemeClr val="bg1"/>
                </a:solidFill>
                <a:latin typeface="微软雅黑" pitchFamily="34" charset="-122"/>
                <a:ea typeface="微软雅黑" pitchFamily="34" charset="-122"/>
              </a:rPr>
              <a:t>模板预制经验值</a:t>
            </a:r>
            <a:endParaRPr lang="en-US" altLang="zh-CN" sz="1100" dirty="0" smtClean="0">
              <a:solidFill>
                <a:schemeClr val="bg1"/>
              </a:solidFill>
              <a:latin typeface="微软雅黑" pitchFamily="34" charset="-122"/>
              <a:ea typeface="微软雅黑" pitchFamily="34" charset="-122"/>
            </a:endParaRPr>
          </a:p>
          <a:p>
            <a:pPr marL="179388" lvl="1" indent="-179388">
              <a:spcBef>
                <a:spcPts val="300"/>
              </a:spcBef>
              <a:buClr>
                <a:srgbClr val="001642"/>
              </a:buClr>
              <a:buSzPct val="60000"/>
              <a:buFont typeface="Arial" panose="020B0604020202020204" pitchFamily="34" charset="0"/>
              <a:buChar char="•"/>
            </a:pPr>
            <a:endParaRPr lang="en-US" altLang="zh-CN" sz="1100" dirty="0" smtClean="0">
              <a:solidFill>
                <a:schemeClr val="bg1"/>
              </a:solidFill>
              <a:latin typeface="微软雅黑" pitchFamily="34" charset="-122"/>
              <a:ea typeface="微软雅黑" pitchFamily="34" charset="-122"/>
            </a:endParaRPr>
          </a:p>
        </p:txBody>
      </p:sp>
      <p:sp>
        <p:nvSpPr>
          <p:cNvPr id="228" name="Rectangle 48"/>
          <p:cNvSpPr>
            <a:spLocks noChangeArrowheads="1"/>
          </p:cNvSpPr>
          <p:nvPr/>
        </p:nvSpPr>
        <p:spPr bwMode="auto">
          <a:xfrm>
            <a:off x="6044956" y="2968861"/>
            <a:ext cx="2576512" cy="935185"/>
          </a:xfrm>
          <a:prstGeom prst="rect">
            <a:avLst/>
          </a:prstGeom>
          <a:noFill/>
          <a:ln w="9525">
            <a:noFill/>
            <a:miter lim="800000"/>
            <a:headEnd/>
            <a:tailEnd/>
          </a:ln>
        </p:spPr>
        <p:txBody>
          <a:bodyPr lIns="91392" tIns="45698" rIns="91392" bIns="45698" anchor="ctr"/>
          <a:lstStyle/>
          <a:p>
            <a:pPr marL="0" lvl="1">
              <a:spcBef>
                <a:spcPts val="300"/>
              </a:spcBef>
              <a:buClr>
                <a:srgbClr val="001642"/>
              </a:buClr>
              <a:buSzPct val="60000"/>
            </a:pPr>
            <a:r>
              <a:rPr lang="zh-CN" altLang="en-US" sz="1350" b="1" dirty="0">
                <a:solidFill>
                  <a:schemeClr val="bg1"/>
                </a:solidFill>
                <a:latin typeface="微软雅黑" pitchFamily="34" charset="-122"/>
                <a:ea typeface="微软雅黑" pitchFamily="34" charset="-122"/>
              </a:rPr>
              <a:t>基于用户体验的</a:t>
            </a:r>
            <a:r>
              <a:rPr lang="en-US" altLang="zh-CN" sz="1350" b="1" dirty="0">
                <a:solidFill>
                  <a:schemeClr val="bg1"/>
                </a:solidFill>
                <a:latin typeface="微软雅黑" pitchFamily="34" charset="-122"/>
                <a:ea typeface="微软雅黑" pitchFamily="34" charset="-122"/>
              </a:rPr>
              <a:t>360</a:t>
            </a:r>
            <a:r>
              <a:rPr lang="zh-CN" altLang="en-US" sz="1350" b="1" dirty="0">
                <a:solidFill>
                  <a:schemeClr val="bg1"/>
                </a:solidFill>
                <a:latin typeface="微软雅黑" pitchFamily="34" charset="-122"/>
                <a:ea typeface="微软雅黑" pitchFamily="34" charset="-122"/>
              </a:rPr>
              <a:t>度网络监控</a:t>
            </a:r>
          </a:p>
          <a:p>
            <a:pPr marL="171450" lvl="1" indent="-171450">
              <a:lnSpc>
                <a:spcPct val="150000"/>
              </a:lnSpc>
              <a:buClr>
                <a:srgbClr val="001642"/>
              </a:buClr>
              <a:buSzPct val="60000"/>
              <a:buFont typeface="Arial" panose="020B0604020202020204" pitchFamily="34" charset="0"/>
              <a:buChar char="•"/>
            </a:pPr>
            <a:r>
              <a:rPr lang="zh-CN" altLang="en-US" sz="1100" dirty="0" smtClean="0">
                <a:solidFill>
                  <a:schemeClr val="bg1"/>
                </a:solidFill>
                <a:latin typeface="微软雅黑" pitchFamily="34" charset="-122"/>
                <a:ea typeface="微软雅黑" pitchFamily="34" charset="-122"/>
              </a:rPr>
              <a:t>基于用于体验的</a:t>
            </a:r>
            <a:endParaRPr lang="en-US" altLang="zh-CN" sz="1100" dirty="0">
              <a:solidFill>
                <a:schemeClr val="bg1"/>
              </a:solidFill>
              <a:latin typeface="微软雅黑" pitchFamily="34" charset="-122"/>
              <a:ea typeface="微软雅黑" pitchFamily="34" charset="-122"/>
            </a:endParaRPr>
          </a:p>
          <a:p>
            <a:pPr marL="171450" lvl="1" indent="-171450">
              <a:buClr>
                <a:srgbClr val="001642"/>
              </a:buClr>
              <a:buSzPct val="60000"/>
              <a:buFont typeface="Arial" panose="020B0604020202020204" pitchFamily="34" charset="0"/>
              <a:buChar char="•"/>
            </a:pPr>
            <a:r>
              <a:rPr lang="zh-CN" altLang="en-US" sz="1100" dirty="0" smtClean="0">
                <a:solidFill>
                  <a:schemeClr val="bg1"/>
                </a:solidFill>
                <a:latin typeface="微软雅黑" pitchFamily="34" charset="-122"/>
                <a:ea typeface="微软雅黑" pitchFamily="34" charset="-122"/>
              </a:rPr>
              <a:t>从整体到局部，层层钻取</a:t>
            </a:r>
            <a:endParaRPr lang="en-US" altLang="zh-CN" sz="1100" dirty="0">
              <a:solidFill>
                <a:schemeClr val="bg1"/>
              </a:solidFill>
              <a:latin typeface="微软雅黑" pitchFamily="34" charset="-122"/>
              <a:ea typeface="微软雅黑" pitchFamily="34" charset="-122"/>
            </a:endParaRPr>
          </a:p>
          <a:p>
            <a:pPr marL="171450" lvl="1" indent="-171450">
              <a:buClr>
                <a:srgbClr val="001642"/>
              </a:buClr>
              <a:buSzPct val="60000"/>
              <a:buFont typeface="Arial" panose="020B0604020202020204" pitchFamily="34" charset="0"/>
              <a:buChar char="•"/>
            </a:pPr>
            <a:r>
              <a:rPr lang="en-US" altLang="zh-CN" sz="1100" dirty="0">
                <a:solidFill>
                  <a:schemeClr val="bg1"/>
                </a:solidFill>
                <a:latin typeface="微软雅黑" pitchFamily="34" charset="-122"/>
                <a:ea typeface="微软雅黑" pitchFamily="34" charset="-122"/>
              </a:rPr>
              <a:t>Android</a:t>
            </a:r>
            <a:r>
              <a:rPr lang="zh-CN" altLang="en-US" sz="1100" dirty="0">
                <a:solidFill>
                  <a:schemeClr val="bg1"/>
                </a:solidFill>
                <a:latin typeface="微软雅黑" pitchFamily="34" charset="-122"/>
                <a:ea typeface="微软雅黑" pitchFamily="34" charset="-122"/>
              </a:rPr>
              <a:t>手机</a:t>
            </a:r>
            <a:r>
              <a:rPr lang="en-US" altLang="zh-CN" sz="1100" dirty="0">
                <a:solidFill>
                  <a:schemeClr val="bg1"/>
                </a:solidFill>
                <a:latin typeface="微软雅黑" pitchFamily="34" charset="-122"/>
                <a:ea typeface="微软雅黑" pitchFamily="34" charset="-122"/>
              </a:rPr>
              <a:t>App</a:t>
            </a:r>
            <a:r>
              <a:rPr lang="zh-CN" altLang="en-US" sz="1100" dirty="0">
                <a:solidFill>
                  <a:schemeClr val="bg1"/>
                </a:solidFill>
                <a:latin typeface="微软雅黑" pitchFamily="34" charset="-122"/>
                <a:ea typeface="微软雅黑" pitchFamily="34" charset="-122"/>
              </a:rPr>
              <a:t>移动化网络运维</a:t>
            </a:r>
            <a:endParaRPr lang="en-US" altLang="zh-CN" sz="1100" dirty="0">
              <a:solidFill>
                <a:schemeClr val="bg1"/>
              </a:solidFill>
              <a:latin typeface="微软雅黑" pitchFamily="34" charset="-122"/>
              <a:ea typeface="微软雅黑" pitchFamily="34" charset="-122"/>
            </a:endParaRPr>
          </a:p>
        </p:txBody>
      </p:sp>
      <p:sp>
        <p:nvSpPr>
          <p:cNvPr id="229" name="Rectangle 48"/>
          <p:cNvSpPr>
            <a:spLocks noChangeArrowheads="1"/>
          </p:cNvSpPr>
          <p:nvPr/>
        </p:nvSpPr>
        <p:spPr bwMode="auto">
          <a:xfrm>
            <a:off x="4207443" y="4467078"/>
            <a:ext cx="2107625" cy="663003"/>
          </a:xfrm>
          <a:prstGeom prst="rect">
            <a:avLst/>
          </a:prstGeom>
          <a:noFill/>
          <a:ln w="9525">
            <a:noFill/>
            <a:miter lim="800000"/>
            <a:headEnd/>
            <a:tailEnd/>
          </a:ln>
        </p:spPr>
        <p:txBody>
          <a:bodyPr lIns="91392" tIns="45698" rIns="91392" bIns="45698" anchor="ctr"/>
          <a:lstStyle/>
          <a:p>
            <a:pPr marL="107950" lvl="1" indent="-107950">
              <a:buClr>
                <a:srgbClr val="001642"/>
              </a:buClr>
              <a:buSzPct val="60000"/>
              <a:buFont typeface="Wingdings" pitchFamily="2" charset="2"/>
              <a:buChar char="Ø"/>
            </a:pPr>
            <a:endParaRPr lang="en-US" altLang="zh-CN" sz="1000" dirty="0">
              <a:solidFill>
                <a:schemeClr val="bg1"/>
              </a:solidFill>
              <a:latin typeface="微软雅黑" pitchFamily="34" charset="-122"/>
              <a:ea typeface="微软雅黑" pitchFamily="34" charset="-122"/>
            </a:endParaRPr>
          </a:p>
        </p:txBody>
      </p:sp>
      <p:sp>
        <p:nvSpPr>
          <p:cNvPr id="230" name="Rectangle 48"/>
          <p:cNvSpPr>
            <a:spLocks noChangeArrowheads="1"/>
          </p:cNvSpPr>
          <p:nvPr/>
        </p:nvSpPr>
        <p:spPr bwMode="auto">
          <a:xfrm>
            <a:off x="702658" y="3043977"/>
            <a:ext cx="2255692" cy="781950"/>
          </a:xfrm>
          <a:prstGeom prst="rect">
            <a:avLst/>
          </a:prstGeom>
          <a:noFill/>
          <a:ln>
            <a:noFill/>
          </a:ln>
          <a:effectLst/>
        </p:spPr>
        <p:txBody>
          <a:bodyPr lIns="91392" tIns="45698" rIns="91392" bIns="45698" anchor="ctr"/>
          <a:lstStyle/>
          <a:p>
            <a:pPr marL="0" lvl="1">
              <a:spcBef>
                <a:spcPts val="0"/>
              </a:spcBef>
              <a:buClr>
                <a:srgbClr val="001642"/>
              </a:buClr>
              <a:buSzPct val="60000"/>
              <a:defRPr/>
            </a:pPr>
            <a:r>
              <a:rPr lang="zh-CN" altLang="en-US" sz="1350" b="1" dirty="0">
                <a:solidFill>
                  <a:schemeClr val="bg1"/>
                </a:solidFill>
                <a:latin typeface="微软雅黑" pitchFamily="34" charset="-122"/>
                <a:ea typeface="微软雅黑" pitchFamily="34" charset="-122"/>
              </a:rPr>
              <a:t>端到端、一键式故障诊断</a:t>
            </a:r>
            <a:endParaRPr lang="en-US" altLang="zh-CN" sz="1350" b="1" dirty="0">
              <a:solidFill>
                <a:schemeClr val="bg1"/>
              </a:solidFill>
              <a:latin typeface="微软雅黑" pitchFamily="34" charset="-122"/>
              <a:ea typeface="微软雅黑" pitchFamily="34" charset="-122"/>
            </a:endParaRPr>
          </a:p>
          <a:p>
            <a:pPr marL="171450" lvl="1" indent="-171450">
              <a:lnSpc>
                <a:spcPct val="150000"/>
              </a:lnSpc>
              <a:spcBef>
                <a:spcPts val="0"/>
              </a:spcBef>
              <a:buClr>
                <a:srgbClr val="001642"/>
              </a:buClr>
              <a:buSzPct val="60000"/>
              <a:buFont typeface="Arial" panose="020B0604020202020204" pitchFamily="34" charset="0"/>
              <a:buChar char="•"/>
              <a:defRPr/>
            </a:pPr>
            <a:r>
              <a:rPr lang="zh-CN" altLang="en-US" sz="1050" dirty="0" smtClean="0">
                <a:solidFill>
                  <a:schemeClr val="bg1"/>
                </a:solidFill>
                <a:latin typeface="微软雅黑" pitchFamily="34" charset="-122"/>
                <a:ea typeface="微软雅黑" pitchFamily="34" charset="-122"/>
              </a:rPr>
              <a:t>淘宝式搜素</a:t>
            </a:r>
            <a:endParaRPr lang="en-US" altLang="zh-CN" sz="1050" dirty="0" smtClean="0">
              <a:solidFill>
                <a:schemeClr val="bg1"/>
              </a:solidFill>
              <a:latin typeface="微软雅黑" pitchFamily="34" charset="-122"/>
              <a:ea typeface="微软雅黑" pitchFamily="34" charset="-122"/>
            </a:endParaRPr>
          </a:p>
          <a:p>
            <a:pPr marL="171450" lvl="1" indent="-171450">
              <a:lnSpc>
                <a:spcPct val="150000"/>
              </a:lnSpc>
              <a:spcBef>
                <a:spcPts val="0"/>
              </a:spcBef>
              <a:buClr>
                <a:srgbClr val="001642"/>
              </a:buClr>
              <a:buSzPct val="60000"/>
              <a:buFont typeface="Arial" panose="020B0604020202020204" pitchFamily="34" charset="0"/>
              <a:buChar char="•"/>
              <a:defRPr/>
            </a:pPr>
            <a:r>
              <a:rPr lang="zh-CN" altLang="en-US" sz="1050" dirty="0" smtClean="0">
                <a:solidFill>
                  <a:schemeClr val="bg1"/>
                </a:solidFill>
                <a:latin typeface="微软雅黑" pitchFamily="34" charset="-122"/>
                <a:ea typeface="微软雅黑" pitchFamily="34" charset="-122"/>
              </a:rPr>
              <a:t>融合“用户</a:t>
            </a:r>
            <a:r>
              <a:rPr lang="en-US" altLang="zh-CN" sz="1050" dirty="0" smtClean="0">
                <a:solidFill>
                  <a:schemeClr val="bg1"/>
                </a:solidFill>
                <a:latin typeface="微软雅黑" pitchFamily="34" charset="-122"/>
                <a:ea typeface="微软雅黑" pitchFamily="34" charset="-122"/>
              </a:rPr>
              <a:t>+</a:t>
            </a:r>
            <a:r>
              <a:rPr lang="zh-CN" altLang="en-US" sz="1050" dirty="0" smtClean="0">
                <a:solidFill>
                  <a:schemeClr val="bg1"/>
                </a:solidFill>
                <a:latin typeface="微软雅黑" pitchFamily="34" charset="-122"/>
                <a:ea typeface="微软雅黑" pitchFamily="34" charset="-122"/>
              </a:rPr>
              <a:t>有线</a:t>
            </a:r>
            <a:r>
              <a:rPr lang="en-US" altLang="zh-CN" sz="1050" dirty="0" smtClean="0">
                <a:solidFill>
                  <a:schemeClr val="bg1"/>
                </a:solidFill>
                <a:latin typeface="微软雅黑" pitchFamily="34" charset="-122"/>
                <a:ea typeface="微软雅黑" pitchFamily="34" charset="-122"/>
              </a:rPr>
              <a:t>+</a:t>
            </a:r>
            <a:r>
              <a:rPr lang="zh-CN" altLang="en-US" sz="1050" dirty="0" smtClean="0">
                <a:solidFill>
                  <a:schemeClr val="bg1"/>
                </a:solidFill>
                <a:latin typeface="微软雅黑" pitchFamily="34" charset="-122"/>
                <a:ea typeface="微软雅黑" pitchFamily="34" charset="-122"/>
              </a:rPr>
              <a:t>无线”，快速定界故障点</a:t>
            </a:r>
            <a:endParaRPr lang="zh-CN" altLang="en-US" sz="105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xmlns="" val="927384340"/>
      </p:ext>
    </p:extLst>
  </p:cSld>
  <p:clrMapOvr>
    <a:masterClrMapping/>
  </p:clrMapOvr>
  <mc:AlternateContent xmlns:mc="http://schemas.openxmlformats.org/markup-compatibility/2006">
    <mc:Choice xmlns:p14="http://schemas.microsoft.com/office/powerpoint/2010/main" xmlns="" Requires="p14">
      <p:transition p14:dur="0" advClick="0" advTm="8000"/>
    </mc:Choice>
    <mc:Fallback>
      <p:transition advClick="0" advTm="8000"/>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txBox="1">
            <a:spLocks/>
          </p:cNvSpPr>
          <p:nvPr/>
        </p:nvSpPr>
        <p:spPr>
          <a:xfrm>
            <a:off x="254893" y="123478"/>
            <a:ext cx="8682851" cy="351376"/>
          </a:xfrm>
          <a:prstGeom prst="rect">
            <a:avLst/>
          </a:prstGeom>
        </p:spPr>
        <p:txBody>
          <a:bodyPr/>
          <a:lstStyle/>
          <a:p>
            <a:pPr eaLnBrk="0" fontAlgn="base" hangingPunct="0">
              <a:spcBef>
                <a:spcPct val="0"/>
              </a:spcBef>
              <a:spcAft>
                <a:spcPct val="0"/>
              </a:spcAft>
              <a:defRPr/>
            </a:pPr>
            <a:r>
              <a:rPr lang="zh-CN" altLang="en-US" sz="2400" b="1" kern="0" dirty="0" smtClean="0">
                <a:solidFill>
                  <a:schemeClr val="bg1"/>
                </a:solidFill>
                <a:latin typeface="微软雅黑" pitchFamily="34" charset="-122"/>
                <a:ea typeface="微软雅黑" pitchFamily="34" charset="-122"/>
              </a:rPr>
              <a:t>快速排障：网络故障快速定位，并给出解决建议</a:t>
            </a:r>
          </a:p>
          <a:p>
            <a:pPr eaLnBrk="0" hangingPunct="0">
              <a:defRPr/>
            </a:pPr>
            <a:endParaRPr lang="zh-CN" altLang="en-US" sz="2000" b="1" kern="0" dirty="0" smtClean="0">
              <a:solidFill>
                <a:schemeClr val="bg1"/>
              </a:solidFill>
              <a:latin typeface="微软雅黑" pitchFamily="34" charset="-122"/>
              <a:ea typeface="微软雅黑" pitchFamily="34" charset="-122"/>
            </a:endParaRPr>
          </a:p>
        </p:txBody>
      </p:sp>
      <p:sp>
        <p:nvSpPr>
          <p:cNvPr id="25" name="矩形 24"/>
          <p:cNvSpPr/>
          <p:nvPr/>
        </p:nvSpPr>
        <p:spPr bwMode="auto">
          <a:xfrm>
            <a:off x="492125" y="1238885"/>
            <a:ext cx="1728788" cy="2214563"/>
          </a:xfrm>
          <a:prstGeom prst="rect">
            <a:avLst/>
          </a:prstGeom>
          <a:solidFill>
            <a:schemeClr val="bg1">
              <a:lumMod val="9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lstStyle/>
          <a:p>
            <a:pPr algn="ctr">
              <a:defRPr/>
            </a:pPr>
            <a:r>
              <a:rPr lang="zh-CN" altLang="en-US" sz="1600" b="1" dirty="0">
                <a:latin typeface="微软雅黑" pitchFamily="34" charset="-122"/>
                <a:ea typeface="微软雅黑" pitchFamily="34" charset="-122"/>
              </a:rPr>
              <a:t>用户报障</a:t>
            </a:r>
          </a:p>
        </p:txBody>
      </p:sp>
      <p:sp>
        <p:nvSpPr>
          <p:cNvPr id="26" name="圆角矩形 25"/>
          <p:cNvSpPr/>
          <p:nvPr/>
        </p:nvSpPr>
        <p:spPr bwMode="auto">
          <a:xfrm>
            <a:off x="395536" y="3772730"/>
            <a:ext cx="8640960" cy="887252"/>
          </a:xfrm>
          <a:prstGeom prst="roundRect">
            <a:avLst>
              <a:gd name="adj" fmla="val 8391"/>
            </a:avLst>
          </a:prstGeom>
          <a:noFill/>
        </p:spPr>
        <p:style>
          <a:lnRef idx="0">
            <a:schemeClr val="accent3"/>
          </a:lnRef>
          <a:fillRef idx="3">
            <a:schemeClr val="accent3"/>
          </a:fillRef>
          <a:effectRef idx="3">
            <a:schemeClr val="accent3"/>
          </a:effectRef>
          <a:fontRef idx="minor">
            <a:schemeClr val="lt1"/>
          </a:fontRef>
        </p:style>
        <p:txBody>
          <a:bodyPr lIns="68522" tIns="34261" rIns="68522" bIns="34261">
            <a:spAutoFit/>
          </a:bodyPr>
          <a:lstStyle/>
          <a:p>
            <a:pPr marL="180000" lvl="1" indent="-180000" defTabSz="600766" eaLnBrk="0" hangingPunct="0">
              <a:spcBef>
                <a:spcPts val="300"/>
              </a:spcBef>
              <a:buSzPct val="60000"/>
              <a:buFont typeface="Wingdings" pitchFamily="2" charset="2"/>
              <a:buChar char="n"/>
              <a:defRPr/>
            </a:pPr>
            <a:r>
              <a:rPr lang="zh-CN" altLang="en-US" sz="1600" dirty="0" smtClean="0">
                <a:solidFill>
                  <a:schemeClr val="bg1"/>
                </a:solidFill>
                <a:latin typeface="微软雅黑" pitchFamily="34" charset="-122"/>
                <a:ea typeface="微软雅黑" pitchFamily="34" charset="-122"/>
              </a:rPr>
              <a:t>呈现连接关系，并从终端、空口、</a:t>
            </a:r>
            <a:r>
              <a:rPr lang="en-US" altLang="zh-CN" sz="1600" dirty="0" smtClean="0">
                <a:solidFill>
                  <a:schemeClr val="bg1"/>
                </a:solidFill>
                <a:latin typeface="微软雅黑" pitchFamily="34" charset="-122"/>
                <a:ea typeface="微软雅黑" pitchFamily="34" charset="-122"/>
              </a:rPr>
              <a:t>AP</a:t>
            </a:r>
            <a:r>
              <a:rPr lang="zh-CN" altLang="en-US" sz="1600" dirty="0" smtClean="0">
                <a:solidFill>
                  <a:schemeClr val="bg1"/>
                </a:solidFill>
                <a:latin typeface="微软雅黑" pitchFamily="34" charset="-122"/>
                <a:ea typeface="微软雅黑" pitchFamily="34" charset="-122"/>
              </a:rPr>
              <a:t>、</a:t>
            </a:r>
            <a:r>
              <a:rPr lang="en-US" altLang="zh-CN" sz="1600" dirty="0" smtClean="0">
                <a:solidFill>
                  <a:schemeClr val="bg1"/>
                </a:solidFill>
                <a:latin typeface="微软雅黑" pitchFamily="34" charset="-122"/>
                <a:ea typeface="微软雅黑" pitchFamily="34" charset="-122"/>
              </a:rPr>
              <a:t>AC</a:t>
            </a:r>
            <a:r>
              <a:rPr lang="zh-CN" altLang="en-US" sz="1600" dirty="0" smtClean="0">
                <a:solidFill>
                  <a:schemeClr val="bg1"/>
                </a:solidFill>
                <a:latin typeface="微软雅黑" pitchFamily="34" charset="-122"/>
                <a:ea typeface="微软雅黑" pitchFamily="34" charset="-122"/>
              </a:rPr>
              <a:t>、连通性、</a:t>
            </a:r>
            <a:r>
              <a:rPr lang="en-US" altLang="zh-CN" sz="1600" dirty="0" smtClean="0">
                <a:solidFill>
                  <a:schemeClr val="bg1"/>
                </a:solidFill>
                <a:latin typeface="微软雅黑" pitchFamily="34" charset="-122"/>
                <a:ea typeface="微软雅黑" pitchFamily="34" charset="-122"/>
              </a:rPr>
              <a:t>AAA</a:t>
            </a:r>
            <a:r>
              <a:rPr lang="zh-CN" altLang="en-US" sz="1600" dirty="0" smtClean="0">
                <a:solidFill>
                  <a:schemeClr val="bg1"/>
                </a:solidFill>
                <a:latin typeface="微软雅黑" pitchFamily="34" charset="-122"/>
                <a:ea typeface="微软雅黑" pitchFamily="34" charset="-122"/>
              </a:rPr>
              <a:t>、</a:t>
            </a:r>
            <a:r>
              <a:rPr lang="en-US" altLang="zh-CN" sz="1600" dirty="0" smtClean="0">
                <a:solidFill>
                  <a:schemeClr val="bg1"/>
                </a:solidFill>
                <a:latin typeface="微软雅黑" pitchFamily="34" charset="-122"/>
                <a:ea typeface="微软雅黑" pitchFamily="34" charset="-122"/>
              </a:rPr>
              <a:t>DHCP</a:t>
            </a:r>
            <a:r>
              <a:rPr lang="zh-CN" altLang="en-US" sz="1600" dirty="0" smtClean="0">
                <a:solidFill>
                  <a:schemeClr val="bg1"/>
                </a:solidFill>
                <a:latin typeface="微软雅黑" pitchFamily="34" charset="-122"/>
                <a:ea typeface="微软雅黑" pitchFamily="34" charset="-122"/>
              </a:rPr>
              <a:t>维度诊断故障并给出修复建议</a:t>
            </a:r>
            <a:endParaRPr lang="en-US" altLang="zh-CN" sz="1600" dirty="0" smtClean="0">
              <a:solidFill>
                <a:schemeClr val="bg1"/>
              </a:solidFill>
              <a:latin typeface="微软雅黑" pitchFamily="34" charset="-122"/>
              <a:ea typeface="微软雅黑" pitchFamily="34" charset="-122"/>
            </a:endParaRPr>
          </a:p>
          <a:p>
            <a:pPr marL="180000" lvl="1" indent="-180000" defTabSz="600766" eaLnBrk="0" hangingPunct="0">
              <a:spcBef>
                <a:spcPts val="300"/>
              </a:spcBef>
              <a:buSzPct val="60000"/>
              <a:buFont typeface="Wingdings" pitchFamily="2" charset="2"/>
              <a:buChar char="n"/>
              <a:defRPr/>
            </a:pPr>
            <a:r>
              <a:rPr lang="zh-CN" altLang="en-US" sz="1600" dirty="0" smtClean="0">
                <a:solidFill>
                  <a:schemeClr val="bg1"/>
                </a:solidFill>
                <a:latin typeface="微软雅黑" pitchFamily="34" charset="-122"/>
                <a:ea typeface="微软雅黑" pitchFamily="34" charset="-122"/>
              </a:rPr>
              <a:t>提供关键</a:t>
            </a:r>
            <a:r>
              <a:rPr lang="en-US" altLang="zh-CN" sz="1600" dirty="0" smtClean="0">
                <a:solidFill>
                  <a:schemeClr val="bg1"/>
                </a:solidFill>
                <a:latin typeface="微软雅黑" pitchFamily="34" charset="-122"/>
                <a:ea typeface="微软雅黑" pitchFamily="34" charset="-122"/>
              </a:rPr>
              <a:t>KPI</a:t>
            </a:r>
            <a:r>
              <a:rPr lang="zh-CN" altLang="en-US" sz="1600" dirty="0" smtClean="0">
                <a:solidFill>
                  <a:schemeClr val="bg1"/>
                </a:solidFill>
                <a:latin typeface="微软雅黑" pitchFamily="34" charset="-122"/>
                <a:ea typeface="微软雅黑" pitchFamily="34" charset="-122"/>
              </a:rPr>
              <a:t>信息查看和诊断工具</a:t>
            </a:r>
            <a:endParaRPr lang="en-US" altLang="zh-CN" sz="1600" dirty="0" smtClean="0">
              <a:solidFill>
                <a:schemeClr val="bg1"/>
              </a:solidFill>
              <a:latin typeface="微软雅黑" pitchFamily="34" charset="-122"/>
              <a:ea typeface="微软雅黑" pitchFamily="34" charset="-122"/>
            </a:endParaRPr>
          </a:p>
        </p:txBody>
      </p:sp>
      <p:pic>
        <p:nvPicPr>
          <p:cNvPr id="27" name="Picture 8" descr="http://3ms.huawei.com/multimedia/ImageDetailServlet?f_id=Img201107260043&amp;type=2&amp;loc=2"/>
          <p:cNvPicPr>
            <a:picLocks noChangeAspect="1" noChangeArrowheads="1"/>
          </p:cNvPicPr>
          <p:nvPr/>
        </p:nvPicPr>
        <p:blipFill>
          <a:blip r:embed="rId3" cstate="print"/>
          <a:srcRect/>
          <a:stretch>
            <a:fillRect/>
          </a:stretch>
        </p:blipFill>
        <p:spPr bwMode="auto">
          <a:xfrm>
            <a:off x="491927" y="1527066"/>
            <a:ext cx="1728192" cy="913061"/>
          </a:xfrm>
          <a:prstGeom prst="rect">
            <a:avLst/>
          </a:prstGeom>
          <a:ln>
            <a:noFill/>
          </a:ln>
          <a:effectLst>
            <a:softEdge rad="112500"/>
          </a:effectLst>
        </p:spPr>
      </p:pic>
      <p:sp>
        <p:nvSpPr>
          <p:cNvPr id="28" name="TextBox 15"/>
          <p:cNvSpPr txBox="1">
            <a:spLocks noChangeArrowheads="1"/>
          </p:cNvSpPr>
          <p:nvPr/>
        </p:nvSpPr>
        <p:spPr bwMode="auto">
          <a:xfrm>
            <a:off x="492125" y="2535873"/>
            <a:ext cx="1728788" cy="830262"/>
          </a:xfrm>
          <a:prstGeom prst="rect">
            <a:avLst/>
          </a:prstGeom>
          <a:noFill/>
          <a:ln w="9525">
            <a:noFill/>
            <a:miter lim="800000"/>
            <a:headEnd/>
            <a:tailEnd/>
          </a:ln>
        </p:spPr>
        <p:txBody>
          <a:bodyPr>
            <a:spAutoFit/>
          </a:bodyPr>
          <a:lstStyle/>
          <a:p>
            <a:pPr>
              <a:spcBef>
                <a:spcPts val="100"/>
              </a:spcBef>
              <a:buSzPct val="60000"/>
            </a:pPr>
            <a:r>
              <a:rPr lang="zh-CN" altLang="en-US" sz="1200" dirty="0">
                <a:latin typeface="微软雅黑" pitchFamily="34" charset="-122"/>
                <a:ea typeface="微软雅黑" pitchFamily="34" charset="-122"/>
              </a:rPr>
              <a:t>用户无法正常接入，终端工具检测终端无问题</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用户无法解决</a:t>
            </a:r>
            <a:r>
              <a:rPr lang="en-US" altLang="zh-CN" sz="1200" dirty="0">
                <a:latin typeface="微软雅黑" pitchFamily="34" charset="-122"/>
                <a:ea typeface="微软雅黑" pitchFamily="34" charset="-122"/>
              </a:rPr>
              <a:t>, </a:t>
            </a:r>
            <a:r>
              <a:rPr lang="zh-CN" altLang="en-US" sz="1200" dirty="0">
                <a:latin typeface="微软雅黑" pitchFamily="34" charset="-122"/>
                <a:ea typeface="微软雅黑" pitchFamily="34" charset="-122"/>
              </a:rPr>
              <a:t>申报故障</a:t>
            </a:r>
            <a:endParaRPr lang="en-US" altLang="zh-CN" sz="1200" dirty="0">
              <a:latin typeface="微软雅黑" pitchFamily="34" charset="-122"/>
              <a:ea typeface="微软雅黑" pitchFamily="34" charset="-122"/>
            </a:endParaRPr>
          </a:p>
        </p:txBody>
      </p:sp>
      <p:pic>
        <p:nvPicPr>
          <p:cNvPr id="60418" name="Picture 2"/>
          <p:cNvPicPr>
            <a:picLocks noChangeAspect="1" noChangeArrowheads="1"/>
          </p:cNvPicPr>
          <p:nvPr/>
        </p:nvPicPr>
        <p:blipFill>
          <a:blip r:embed="rId4" cstate="print"/>
          <a:srcRect/>
          <a:stretch>
            <a:fillRect/>
          </a:stretch>
        </p:blipFill>
        <p:spPr bwMode="auto">
          <a:xfrm>
            <a:off x="2267744" y="690487"/>
            <a:ext cx="6480720" cy="3033391"/>
          </a:xfrm>
          <a:prstGeom prst="rect">
            <a:avLst/>
          </a:prstGeom>
          <a:noFill/>
          <a:ln w="9525">
            <a:noFill/>
            <a:miter lim="800000"/>
            <a:headEnd/>
            <a:tailEnd/>
          </a:ln>
        </p:spPr>
      </p:pic>
      <p:grpSp>
        <p:nvGrpSpPr>
          <p:cNvPr id="2" name="组合 10"/>
          <p:cNvGrpSpPr/>
          <p:nvPr/>
        </p:nvGrpSpPr>
        <p:grpSpPr>
          <a:xfrm rot="7941184">
            <a:off x="7887594" y="403854"/>
            <a:ext cx="1064293" cy="1064230"/>
            <a:chOff x="981913" y="1844824"/>
            <a:chExt cx="3910295" cy="3910065"/>
          </a:xfrm>
        </p:grpSpPr>
        <p:grpSp>
          <p:nvGrpSpPr>
            <p:cNvPr id="3" name="深色箭头3"/>
            <p:cNvGrpSpPr/>
            <p:nvPr/>
          </p:nvGrpSpPr>
          <p:grpSpPr>
            <a:xfrm>
              <a:off x="990011" y="2427900"/>
              <a:ext cx="3323061" cy="3326989"/>
              <a:chOff x="5084154" y="3291996"/>
              <a:chExt cx="3323061" cy="3326989"/>
            </a:xfrm>
          </p:grpSpPr>
          <p:sp>
            <p:nvSpPr>
              <p:cNvPr id="30" name="箭头3"/>
              <p:cNvSpPr>
                <a:spLocks/>
              </p:cNvSpPr>
              <p:nvPr/>
            </p:nvSpPr>
            <p:spPr bwMode="auto">
              <a:xfrm>
                <a:off x="5084154" y="4471203"/>
                <a:ext cx="1948668" cy="2147782"/>
              </a:xfrm>
              <a:custGeom>
                <a:avLst/>
                <a:gdLst>
                  <a:gd name="T0" fmla="*/ 2976 w 3207"/>
                  <a:gd name="T1" fmla="*/ 1912 h 3537"/>
                  <a:gd name="T2" fmla="*/ 1591 w 3207"/>
                  <a:gd name="T3" fmla="*/ 352 h 3537"/>
                  <a:gd name="T4" fmla="*/ 823 w 3207"/>
                  <a:gd name="T5" fmla="*/ 0 h 3537"/>
                  <a:gd name="T6" fmla="*/ 7 w 3207"/>
                  <a:gd name="T7" fmla="*/ 624 h 3537"/>
                  <a:gd name="T8" fmla="*/ 0 w 3207"/>
                  <a:gd name="T9" fmla="*/ 619 h 3537"/>
                  <a:gd name="T10" fmla="*/ 3207 w 3207"/>
                  <a:gd name="T11" fmla="*/ 3536 h 3537"/>
                  <a:gd name="T12" fmla="*/ 3204 w 3207"/>
                  <a:gd name="T13" fmla="*/ 3537 h 3537"/>
                  <a:gd name="T14" fmla="*/ 3207 w 3207"/>
                  <a:gd name="T15" fmla="*/ 3536 h 3537"/>
                  <a:gd name="T16" fmla="*/ 2599 w 3207"/>
                  <a:gd name="T17" fmla="*/ 2736 h 3537"/>
                  <a:gd name="T18" fmla="*/ 2983 w 3207"/>
                  <a:gd name="T19" fmla="*/ 1904 h 3537"/>
                  <a:gd name="T20" fmla="*/ 2976 w 3207"/>
                  <a:gd name="T21" fmla="*/ 1912 h 3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07" h="3537">
                    <a:moveTo>
                      <a:pt x="2976" y="1912"/>
                    </a:moveTo>
                    <a:cubicBezTo>
                      <a:pt x="2207" y="1803"/>
                      <a:pt x="1613" y="1150"/>
                      <a:pt x="1591" y="352"/>
                    </a:cubicBezTo>
                    <a:lnTo>
                      <a:pt x="823" y="0"/>
                    </a:lnTo>
                    <a:lnTo>
                      <a:pt x="7" y="624"/>
                    </a:lnTo>
                    <a:lnTo>
                      <a:pt x="0" y="619"/>
                    </a:lnTo>
                    <a:cubicBezTo>
                      <a:pt x="152" y="2256"/>
                      <a:pt x="1528" y="3537"/>
                      <a:pt x="3207" y="3536"/>
                    </a:cubicBezTo>
                    <a:lnTo>
                      <a:pt x="3204" y="3537"/>
                    </a:lnTo>
                    <a:cubicBezTo>
                      <a:pt x="3205" y="3537"/>
                      <a:pt x="3206" y="3537"/>
                      <a:pt x="3207" y="3536"/>
                    </a:cubicBezTo>
                    <a:lnTo>
                      <a:pt x="2599" y="2736"/>
                    </a:lnTo>
                    <a:lnTo>
                      <a:pt x="2983" y="1904"/>
                    </a:lnTo>
                    <a:lnTo>
                      <a:pt x="2976" y="1912"/>
                    </a:lnTo>
                    <a:close/>
                  </a:path>
                </a:pathLst>
              </a:custGeom>
              <a:solidFill>
                <a:schemeClr val="tx2"/>
              </a:solidFill>
              <a:ln w="38100" cap="flat" cmpd="sng" algn="ctr">
                <a:noFill/>
                <a:prstDash val="solid"/>
              </a:ln>
              <a:effectLst/>
            </p:spPr>
            <p:txBody>
              <a:bodyPr lIns="0" rIns="0" anchor="b"/>
              <a:lstStyle/>
              <a:p>
                <a:pPr>
                  <a:lnSpc>
                    <a:spcPct val="120000"/>
                  </a:lnSpc>
                  <a:spcBef>
                    <a:spcPts val="600"/>
                  </a:spcBef>
                  <a:spcAft>
                    <a:spcPts val="600"/>
                  </a:spcAft>
                </a:pPr>
                <a:endParaRPr lang="zh-CN" altLang="en-US" sz="1050" kern="0">
                  <a:solidFill>
                    <a:schemeClr val="bg1"/>
                  </a:solidFill>
                  <a:latin typeface="Impact" pitchFamily="34" charset="0"/>
                  <a:ea typeface="微软雅黑" pitchFamily="34" charset="-122"/>
                </a:endParaRPr>
              </a:p>
            </p:txBody>
          </p:sp>
          <p:sp>
            <p:nvSpPr>
              <p:cNvPr id="31" name="文本3"/>
              <p:cNvSpPr/>
              <p:nvPr/>
            </p:nvSpPr>
            <p:spPr>
              <a:xfrm rot="14003510">
                <a:off x="5656813" y="3291994"/>
                <a:ext cx="2750400" cy="2750404"/>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800" b="1" kern="0" dirty="0">
                    <a:solidFill>
                      <a:schemeClr val="bg1"/>
                    </a:solidFill>
                    <a:latin typeface="微软雅黑" pitchFamily="34" charset="-122"/>
                    <a:ea typeface="微软雅黑" pitchFamily="34" charset="-122"/>
                  </a:rPr>
                  <a:t>故障诊断</a:t>
                </a:r>
              </a:p>
            </p:txBody>
          </p:sp>
        </p:grpSp>
        <p:grpSp>
          <p:nvGrpSpPr>
            <p:cNvPr id="4" name="深色箭头2"/>
            <p:cNvGrpSpPr/>
            <p:nvPr/>
          </p:nvGrpSpPr>
          <p:grpSpPr>
            <a:xfrm>
              <a:off x="1562670" y="2427896"/>
              <a:ext cx="3329538" cy="3318895"/>
              <a:chOff x="5656813" y="3291992"/>
              <a:chExt cx="3329538" cy="3318895"/>
            </a:xfrm>
          </p:grpSpPr>
          <p:sp>
            <p:nvSpPr>
              <p:cNvPr id="24" name="箭头2"/>
              <p:cNvSpPr>
                <a:spLocks/>
              </p:cNvSpPr>
              <p:nvPr/>
            </p:nvSpPr>
            <p:spPr bwMode="auto">
              <a:xfrm>
                <a:off x="6838443" y="4662333"/>
                <a:ext cx="2147908" cy="1948554"/>
              </a:xfrm>
              <a:custGeom>
                <a:avLst/>
                <a:gdLst>
                  <a:gd name="T0" fmla="*/ 1910 w 3536"/>
                  <a:gd name="T1" fmla="*/ 230 h 3207"/>
                  <a:gd name="T2" fmla="*/ 352 w 3536"/>
                  <a:gd name="T3" fmla="*/ 1604 h 3207"/>
                  <a:gd name="T4" fmla="*/ 0 w 3536"/>
                  <a:gd name="T5" fmla="*/ 2388 h 3207"/>
                  <a:gd name="T6" fmla="*/ 624 w 3536"/>
                  <a:gd name="T7" fmla="*/ 3204 h 3207"/>
                  <a:gd name="T8" fmla="*/ 618 w 3536"/>
                  <a:gd name="T9" fmla="*/ 3207 h 3207"/>
                  <a:gd name="T10" fmla="*/ 3536 w 3536"/>
                  <a:gd name="T11" fmla="*/ 4 h 3207"/>
                  <a:gd name="T12" fmla="*/ 3534 w 3536"/>
                  <a:gd name="T13" fmla="*/ 2 h 3207"/>
                  <a:gd name="T14" fmla="*/ 3536 w 3536"/>
                  <a:gd name="T15" fmla="*/ 4 h 3207"/>
                  <a:gd name="T16" fmla="*/ 2736 w 3536"/>
                  <a:gd name="T17" fmla="*/ 596 h 3207"/>
                  <a:gd name="T18" fmla="*/ 1904 w 3536"/>
                  <a:gd name="T19" fmla="*/ 228 h 3207"/>
                  <a:gd name="T20" fmla="*/ 1910 w 3536"/>
                  <a:gd name="T21" fmla="*/ 230 h 3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36" h="3207">
                    <a:moveTo>
                      <a:pt x="1910" y="230"/>
                    </a:moveTo>
                    <a:cubicBezTo>
                      <a:pt x="1801" y="1000"/>
                      <a:pt x="1147" y="1595"/>
                      <a:pt x="352" y="1604"/>
                    </a:cubicBezTo>
                    <a:lnTo>
                      <a:pt x="0" y="2388"/>
                    </a:lnTo>
                    <a:lnTo>
                      <a:pt x="624" y="3204"/>
                    </a:lnTo>
                    <a:lnTo>
                      <a:pt x="618" y="3207"/>
                    </a:lnTo>
                    <a:cubicBezTo>
                      <a:pt x="2254" y="3055"/>
                      <a:pt x="3534" y="1678"/>
                      <a:pt x="3536" y="4"/>
                    </a:cubicBezTo>
                    <a:lnTo>
                      <a:pt x="3534" y="2"/>
                    </a:lnTo>
                    <a:cubicBezTo>
                      <a:pt x="3534" y="1"/>
                      <a:pt x="3534" y="0"/>
                      <a:pt x="3536" y="4"/>
                    </a:cubicBezTo>
                    <a:lnTo>
                      <a:pt x="2736" y="596"/>
                    </a:lnTo>
                    <a:lnTo>
                      <a:pt x="1904" y="228"/>
                    </a:lnTo>
                    <a:lnTo>
                      <a:pt x="1910" y="230"/>
                    </a:lnTo>
                    <a:close/>
                  </a:path>
                </a:pathLst>
              </a:custGeom>
              <a:solidFill>
                <a:schemeClr val="bg2">
                  <a:lumMod val="20000"/>
                  <a:lumOff val="80000"/>
                </a:schemeClr>
              </a:solidFill>
              <a:ln w="3175" cap="flat" cmpd="sng" algn="ctr">
                <a:solidFill>
                  <a:schemeClr val="bg1">
                    <a:lumMod val="50000"/>
                  </a:schemeClr>
                </a:solidFill>
                <a:prstDash val="solid"/>
              </a:ln>
              <a:effectLst/>
            </p:spPr>
            <p:txBody>
              <a:bodyPr lIns="0" rIns="0" anchor="b"/>
              <a:lstStyle/>
              <a:p>
                <a:pPr>
                  <a:lnSpc>
                    <a:spcPct val="120000"/>
                  </a:lnSpc>
                  <a:spcBef>
                    <a:spcPts val="600"/>
                  </a:spcBef>
                  <a:spcAft>
                    <a:spcPts val="600"/>
                  </a:spcAft>
                </a:pPr>
                <a:endParaRPr lang="zh-CN" altLang="en-US" sz="1050" kern="0">
                  <a:solidFill>
                    <a:schemeClr val="bg1"/>
                  </a:solidFill>
                  <a:latin typeface="Impact" pitchFamily="34" charset="0"/>
                  <a:ea typeface="微软雅黑" pitchFamily="34" charset="-122"/>
                </a:endParaRPr>
              </a:p>
            </p:txBody>
          </p:sp>
          <p:sp>
            <p:nvSpPr>
              <p:cNvPr id="29" name="文本2"/>
              <p:cNvSpPr/>
              <p:nvPr/>
            </p:nvSpPr>
            <p:spPr>
              <a:xfrm rot="8603510">
                <a:off x="5656813" y="3291992"/>
                <a:ext cx="2750400" cy="2750401"/>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800" kern="0" dirty="0">
                    <a:solidFill>
                      <a:schemeClr val="bg1"/>
                    </a:solidFill>
                    <a:latin typeface="微软雅黑" pitchFamily="34" charset="-122"/>
                    <a:ea typeface="微软雅黑" pitchFamily="34" charset="-122"/>
                  </a:rPr>
                  <a:t>日常监控</a:t>
                </a:r>
              </a:p>
            </p:txBody>
          </p:sp>
        </p:grpSp>
        <p:grpSp>
          <p:nvGrpSpPr>
            <p:cNvPr id="5" name="深色箭头1"/>
            <p:cNvGrpSpPr/>
            <p:nvPr/>
          </p:nvGrpSpPr>
          <p:grpSpPr>
            <a:xfrm>
              <a:off x="1562667" y="1844824"/>
              <a:ext cx="3319823" cy="3333466"/>
              <a:chOff x="5656810" y="2708920"/>
              <a:chExt cx="3319823" cy="3333466"/>
            </a:xfrm>
          </p:grpSpPr>
          <p:sp>
            <p:nvSpPr>
              <p:cNvPr id="22" name="箭头1"/>
              <p:cNvSpPr>
                <a:spLocks/>
              </p:cNvSpPr>
              <p:nvPr/>
            </p:nvSpPr>
            <p:spPr bwMode="auto">
              <a:xfrm>
                <a:off x="7029584" y="2708920"/>
                <a:ext cx="1947049" cy="2151021"/>
              </a:xfrm>
              <a:custGeom>
                <a:avLst/>
                <a:gdLst>
                  <a:gd name="T0" fmla="*/ 1606 w 3207"/>
                  <a:gd name="T1" fmla="*/ 3189 h 3541"/>
                  <a:gd name="T2" fmla="*/ 2390 w 3207"/>
                  <a:gd name="T3" fmla="*/ 3541 h 3541"/>
                  <a:gd name="T4" fmla="*/ 3206 w 3207"/>
                  <a:gd name="T5" fmla="*/ 2917 h 3541"/>
                  <a:gd name="T6" fmla="*/ 3207 w 3207"/>
                  <a:gd name="T7" fmla="*/ 2918 h 3541"/>
                  <a:gd name="T8" fmla="*/ 6 w 3207"/>
                  <a:gd name="T9" fmla="*/ 5 h 3541"/>
                  <a:gd name="T10" fmla="*/ 3 w 3207"/>
                  <a:gd name="T11" fmla="*/ 0 h 3541"/>
                  <a:gd name="T12" fmla="*/ 6 w 3207"/>
                  <a:gd name="T13" fmla="*/ 5 h 3541"/>
                  <a:gd name="T14" fmla="*/ 598 w 3207"/>
                  <a:gd name="T15" fmla="*/ 805 h 3541"/>
                  <a:gd name="T16" fmla="*/ 230 w 3207"/>
                  <a:gd name="T17" fmla="*/ 1621 h 3541"/>
                  <a:gd name="T18" fmla="*/ 231 w 3207"/>
                  <a:gd name="T19" fmla="*/ 1625 h 3541"/>
                  <a:gd name="T20" fmla="*/ 1606 w 3207"/>
                  <a:gd name="T21" fmla="*/ 3189 h 3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07" h="3541">
                    <a:moveTo>
                      <a:pt x="1606" y="3189"/>
                    </a:moveTo>
                    <a:lnTo>
                      <a:pt x="2390" y="3541"/>
                    </a:lnTo>
                    <a:lnTo>
                      <a:pt x="3206" y="2917"/>
                    </a:lnTo>
                    <a:lnTo>
                      <a:pt x="3207" y="2918"/>
                    </a:lnTo>
                    <a:cubicBezTo>
                      <a:pt x="3055" y="1282"/>
                      <a:pt x="1679" y="0"/>
                      <a:pt x="6" y="5"/>
                    </a:cubicBezTo>
                    <a:lnTo>
                      <a:pt x="3" y="0"/>
                    </a:lnTo>
                    <a:cubicBezTo>
                      <a:pt x="2" y="0"/>
                      <a:pt x="0" y="0"/>
                      <a:pt x="6" y="5"/>
                    </a:cubicBezTo>
                    <a:lnTo>
                      <a:pt x="598" y="805"/>
                    </a:lnTo>
                    <a:lnTo>
                      <a:pt x="230" y="1621"/>
                    </a:lnTo>
                    <a:lnTo>
                      <a:pt x="231" y="1625"/>
                    </a:lnTo>
                    <a:cubicBezTo>
                      <a:pt x="1000" y="1734"/>
                      <a:pt x="1594" y="2388"/>
                      <a:pt x="1606" y="3189"/>
                    </a:cubicBezTo>
                    <a:close/>
                  </a:path>
                </a:pathLst>
              </a:custGeom>
              <a:solidFill>
                <a:schemeClr val="bg2">
                  <a:lumMod val="20000"/>
                  <a:lumOff val="80000"/>
                </a:schemeClr>
              </a:solidFill>
              <a:ln w="3175" cap="flat" cmpd="sng" algn="ctr">
                <a:solidFill>
                  <a:schemeClr val="bg1">
                    <a:lumMod val="50000"/>
                  </a:schemeClr>
                </a:solidFill>
                <a:prstDash val="solid"/>
              </a:ln>
              <a:effectLst/>
            </p:spPr>
            <p:txBody>
              <a:bodyPr lIns="0" rIns="0" anchor="b"/>
              <a:lstStyle/>
              <a:p>
                <a:pPr>
                  <a:lnSpc>
                    <a:spcPct val="120000"/>
                  </a:lnSpc>
                  <a:spcBef>
                    <a:spcPts val="600"/>
                  </a:spcBef>
                  <a:spcAft>
                    <a:spcPts val="600"/>
                  </a:spcAft>
                </a:pPr>
                <a:endParaRPr lang="zh-CN" altLang="en-US" sz="1050" kern="0">
                  <a:solidFill>
                    <a:schemeClr val="bg1"/>
                  </a:solidFill>
                  <a:latin typeface="Impact" pitchFamily="34" charset="0"/>
                  <a:ea typeface="微软雅黑" pitchFamily="34" charset="-122"/>
                </a:endParaRPr>
              </a:p>
            </p:txBody>
          </p:sp>
          <p:sp>
            <p:nvSpPr>
              <p:cNvPr id="23" name="文本1"/>
              <p:cNvSpPr/>
              <p:nvPr/>
            </p:nvSpPr>
            <p:spPr>
              <a:xfrm rot="3203510">
                <a:off x="5656812" y="3291986"/>
                <a:ext cx="2750398" cy="2750402"/>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800" kern="0" dirty="0">
                    <a:solidFill>
                      <a:schemeClr val="bg1"/>
                    </a:solidFill>
                    <a:latin typeface="微软雅黑" pitchFamily="34" charset="-122"/>
                    <a:ea typeface="微软雅黑" pitchFamily="34" charset="-122"/>
                  </a:rPr>
                  <a:t>业务部署</a:t>
                </a:r>
              </a:p>
            </p:txBody>
          </p:sp>
        </p:grpSp>
        <p:grpSp>
          <p:nvGrpSpPr>
            <p:cNvPr id="6" name="深色箭头4"/>
            <p:cNvGrpSpPr/>
            <p:nvPr/>
          </p:nvGrpSpPr>
          <p:grpSpPr>
            <a:xfrm>
              <a:off x="981913" y="1852924"/>
              <a:ext cx="3331158" cy="3325372"/>
              <a:chOff x="5076056" y="2717020"/>
              <a:chExt cx="3331158" cy="3325372"/>
            </a:xfrm>
          </p:grpSpPr>
          <p:sp>
            <p:nvSpPr>
              <p:cNvPr id="20" name="箭头4"/>
              <p:cNvSpPr>
                <a:spLocks/>
              </p:cNvSpPr>
              <p:nvPr/>
            </p:nvSpPr>
            <p:spPr bwMode="auto">
              <a:xfrm>
                <a:off x="5076056" y="2717020"/>
                <a:ext cx="2151148" cy="1948554"/>
              </a:xfrm>
              <a:custGeom>
                <a:avLst/>
                <a:gdLst>
                  <a:gd name="T0" fmla="*/ 1625 w 3541"/>
                  <a:gd name="T1" fmla="*/ 2978 h 3207"/>
                  <a:gd name="T2" fmla="*/ 3189 w 3541"/>
                  <a:gd name="T3" fmla="*/ 1591 h 3207"/>
                  <a:gd name="T4" fmla="*/ 3541 w 3541"/>
                  <a:gd name="T5" fmla="*/ 823 h 3207"/>
                  <a:gd name="T6" fmla="*/ 2917 w 3541"/>
                  <a:gd name="T7" fmla="*/ 7 h 3207"/>
                  <a:gd name="T8" fmla="*/ 2916 w 3541"/>
                  <a:gd name="T9" fmla="*/ 0 h 3207"/>
                  <a:gd name="T10" fmla="*/ 5 w 3541"/>
                  <a:gd name="T11" fmla="*/ 3207 h 3207"/>
                  <a:gd name="T12" fmla="*/ 0 w 3541"/>
                  <a:gd name="T13" fmla="*/ 3205 h 3207"/>
                  <a:gd name="T14" fmla="*/ 5 w 3541"/>
                  <a:gd name="T15" fmla="*/ 3207 h 3207"/>
                  <a:gd name="T16" fmla="*/ 805 w 3541"/>
                  <a:gd name="T17" fmla="*/ 2599 h 3207"/>
                  <a:gd name="T18" fmla="*/ 1621 w 3541"/>
                  <a:gd name="T19" fmla="*/ 2983 h 3207"/>
                  <a:gd name="T20" fmla="*/ 1625 w 3541"/>
                  <a:gd name="T21" fmla="*/ 2978 h 3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41" h="3207">
                    <a:moveTo>
                      <a:pt x="1625" y="2978"/>
                    </a:moveTo>
                    <a:cubicBezTo>
                      <a:pt x="1734" y="2207"/>
                      <a:pt x="2388" y="1612"/>
                      <a:pt x="3189" y="1591"/>
                    </a:cubicBezTo>
                    <a:lnTo>
                      <a:pt x="3541" y="823"/>
                    </a:lnTo>
                    <a:lnTo>
                      <a:pt x="2917" y="7"/>
                    </a:lnTo>
                    <a:lnTo>
                      <a:pt x="2916" y="0"/>
                    </a:lnTo>
                    <a:cubicBezTo>
                      <a:pt x="1281" y="152"/>
                      <a:pt x="0" y="1529"/>
                      <a:pt x="5" y="3207"/>
                    </a:cubicBezTo>
                    <a:lnTo>
                      <a:pt x="0" y="3205"/>
                    </a:lnTo>
                    <a:cubicBezTo>
                      <a:pt x="0" y="3206"/>
                      <a:pt x="0" y="3207"/>
                      <a:pt x="5" y="3207"/>
                    </a:cubicBezTo>
                    <a:lnTo>
                      <a:pt x="805" y="2599"/>
                    </a:lnTo>
                    <a:lnTo>
                      <a:pt x="1621" y="2983"/>
                    </a:lnTo>
                    <a:lnTo>
                      <a:pt x="1625" y="2978"/>
                    </a:lnTo>
                    <a:close/>
                  </a:path>
                </a:pathLst>
              </a:custGeom>
              <a:solidFill>
                <a:schemeClr val="bg2">
                  <a:lumMod val="20000"/>
                  <a:lumOff val="80000"/>
                </a:schemeClr>
              </a:solidFill>
              <a:ln w="3175" cap="flat" cmpd="sng" algn="ctr">
                <a:solidFill>
                  <a:schemeClr val="bg1">
                    <a:lumMod val="50000"/>
                  </a:schemeClr>
                </a:solidFill>
                <a:prstDash val="solid"/>
              </a:ln>
              <a:effectLst/>
              <a:extLst/>
            </p:spPr>
            <p:txBody>
              <a:bodyPr lIns="0" rIns="0" anchor="b"/>
              <a:lstStyle/>
              <a:p>
                <a:pPr>
                  <a:lnSpc>
                    <a:spcPct val="120000"/>
                  </a:lnSpc>
                  <a:spcBef>
                    <a:spcPts val="600"/>
                  </a:spcBef>
                  <a:spcAft>
                    <a:spcPts val="600"/>
                  </a:spcAft>
                </a:pPr>
                <a:endParaRPr lang="zh-CN" altLang="en-US" sz="1050" kern="0">
                  <a:solidFill>
                    <a:schemeClr val="bg1"/>
                  </a:solidFill>
                  <a:latin typeface="Impact" pitchFamily="34" charset="0"/>
                  <a:ea typeface="微软雅黑" pitchFamily="34" charset="-122"/>
                </a:endParaRPr>
              </a:p>
            </p:txBody>
          </p:sp>
          <p:sp>
            <p:nvSpPr>
              <p:cNvPr id="21" name="文本4"/>
              <p:cNvSpPr/>
              <p:nvPr/>
            </p:nvSpPr>
            <p:spPr>
              <a:xfrm rot="19403510">
                <a:off x="5656814" y="3291992"/>
                <a:ext cx="2750400" cy="2750400"/>
              </a:xfrm>
              <a:prstGeom prst="rect">
                <a:avLst/>
              </a:prstGeom>
              <a:noFill/>
              <a:ln w="25400" cap="flat" cmpd="sng" algn="ctr">
                <a:noFill/>
                <a:prstDash val="solid"/>
              </a:ln>
              <a:effectLst/>
            </p:spPr>
            <p:txBody>
              <a:bodyPr spcFirstLastPara="1" lIns="89611" tIns="44806" rIns="89611" bIns="44806" anchor="ctr">
                <a:prstTxWarp prst="textArchUp">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800" kern="0" dirty="0">
                    <a:solidFill>
                      <a:schemeClr val="bg1"/>
                    </a:solidFill>
                    <a:latin typeface="微软雅黑" pitchFamily="34" charset="-122"/>
                    <a:ea typeface="微软雅黑" pitchFamily="34" charset="-122"/>
                  </a:rPr>
                  <a:t>规划设计</a:t>
                </a:r>
              </a:p>
            </p:txBody>
          </p:sp>
        </p:grpSp>
      </p:grpSp>
      <p:sp>
        <p:nvSpPr>
          <p:cNvPr id="16" name="TextBox 15"/>
          <p:cNvSpPr txBox="1"/>
          <p:nvPr/>
        </p:nvSpPr>
        <p:spPr bwMode="auto">
          <a:xfrm>
            <a:off x="7380312" y="2283718"/>
            <a:ext cx="669532" cy="253916"/>
          </a:xfrm>
          <a:prstGeom prst="rect">
            <a:avLst/>
          </a:prstGeom>
          <a:noFill/>
        </p:spPr>
        <p:txBody>
          <a:bodyPr wrap="square">
            <a:spAutoFit/>
          </a:bodyPr>
          <a:lstStyle/>
          <a:p>
            <a:pPr>
              <a:defRPr/>
            </a:pPr>
            <a:r>
              <a:rPr lang="en-US" altLang="zh-CN" sz="1050" dirty="0" smtClean="0">
                <a:solidFill>
                  <a:schemeClr val="bg1"/>
                </a:solidFill>
                <a:latin typeface="微软雅黑" pitchFamily="34" charset="-122"/>
                <a:ea typeface="微软雅黑" pitchFamily="34" charset="-122"/>
              </a:rPr>
              <a:t>KPI</a:t>
            </a:r>
            <a:r>
              <a:rPr lang="zh-CN" altLang="en-US" sz="1050" dirty="0" smtClean="0">
                <a:solidFill>
                  <a:schemeClr val="bg1"/>
                </a:solidFill>
                <a:latin typeface="微软雅黑" pitchFamily="34" charset="-122"/>
                <a:ea typeface="微软雅黑" pitchFamily="34" charset="-122"/>
              </a:rPr>
              <a:t>查看</a:t>
            </a:r>
            <a:endParaRPr lang="zh-CN" altLang="en-US" sz="1050" dirty="0">
              <a:solidFill>
                <a:schemeClr val="bg1"/>
              </a:solidFill>
              <a:latin typeface="微软雅黑" pitchFamily="34" charset="-122"/>
              <a:ea typeface="微软雅黑" pitchFamily="34" charset="-122"/>
            </a:endParaRPr>
          </a:p>
        </p:txBody>
      </p:sp>
      <p:sp>
        <p:nvSpPr>
          <p:cNvPr id="14" name="TextBox 13"/>
          <p:cNvSpPr txBox="1"/>
          <p:nvPr/>
        </p:nvSpPr>
        <p:spPr bwMode="auto">
          <a:xfrm>
            <a:off x="4871119" y="2317834"/>
            <a:ext cx="1789113" cy="253916"/>
          </a:xfrm>
          <a:prstGeom prst="rect">
            <a:avLst/>
          </a:prstGeom>
          <a:noFill/>
        </p:spPr>
        <p:txBody>
          <a:bodyPr>
            <a:spAutoFit/>
          </a:bodyPr>
          <a:lstStyle/>
          <a:p>
            <a:pPr>
              <a:defRPr/>
            </a:pPr>
            <a:r>
              <a:rPr lang="zh-CN" altLang="en-US" sz="1050" dirty="0" smtClean="0">
                <a:solidFill>
                  <a:schemeClr val="bg1"/>
                </a:solidFill>
                <a:latin typeface="微软雅黑" pitchFamily="34" charset="-122"/>
                <a:ea typeface="微软雅黑" pitchFamily="34" charset="-122"/>
              </a:rPr>
              <a:t>空口干扰严重</a:t>
            </a:r>
            <a:endParaRPr lang="zh-CN" altLang="en-US" sz="1050" dirty="0">
              <a:solidFill>
                <a:schemeClr val="bg1"/>
              </a:solidFill>
              <a:latin typeface="微软雅黑" pitchFamily="34" charset="-122"/>
              <a:ea typeface="微软雅黑"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p14:dur="0" advClick="0" advTm="8000"/>
    </mc:Choice>
    <mc:Fallback>
      <p:transition advClick="0" advTm="8000"/>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12"/>
          <p:cNvSpPr/>
          <p:nvPr/>
        </p:nvSpPr>
        <p:spPr bwMode="auto">
          <a:xfrm>
            <a:off x="663526" y="653691"/>
            <a:ext cx="4412530" cy="4078299"/>
          </a:xfrm>
          <a:prstGeom prst="roundRect">
            <a:avLst>
              <a:gd name="adj" fmla="val 6012"/>
            </a:avLst>
          </a:prstGeom>
          <a:solidFill>
            <a:schemeClr val="bg1">
              <a:lumMod val="95000"/>
            </a:schemeClr>
          </a:solidFill>
          <a:ln w="9525" cap="flat" cmpd="sng" algn="ctr">
            <a:solidFill>
              <a:schemeClr val="bg1">
                <a:lumMod val="75000"/>
              </a:schemeClr>
            </a:solidFill>
            <a:prstDash val="solid"/>
            <a:round/>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4"/>
          </a:lnRef>
          <a:fillRef idx="2">
            <a:schemeClr val="accent4"/>
          </a:fillRef>
          <a:effectRef idx="1">
            <a:schemeClr val="accent4"/>
          </a:effectRef>
          <a:fontRef idx="minor">
            <a:schemeClr val="dk1"/>
          </a:fontRef>
        </p:style>
        <p:txBody>
          <a:bodyPr vert="horz" wrap="square" lIns="121935" tIns="60968" rIns="121935" bIns="60968" numCol="1" rtlCol="0" anchor="t" anchorCtr="0" compatLnSpc="1">
            <a:prstTxWarp prst="textNoShape">
              <a:avLst/>
            </a:prstTxWarp>
          </a:bodyPr>
          <a:lstStyle/>
          <a:p>
            <a:pPr defTabSz="1219352">
              <a:buClr>
                <a:srgbClr val="CC9900"/>
              </a:buClr>
              <a:buFont typeface="Wingdings" pitchFamily="2" charset="2"/>
              <a:buChar char="n"/>
            </a:pPr>
            <a:endParaRPr lang="zh-CN" altLang="en-US" sz="2400" b="1" dirty="0" smtClean="0">
              <a:solidFill>
                <a:schemeClr val="bg1"/>
              </a:solidFill>
              <a:latin typeface="微软雅黑" pitchFamily="34" charset="-122"/>
              <a:ea typeface="微软雅黑" pitchFamily="34" charset="-122"/>
            </a:endParaRPr>
          </a:p>
        </p:txBody>
      </p:sp>
      <p:sp>
        <p:nvSpPr>
          <p:cNvPr id="2" name="标题 1"/>
          <p:cNvSpPr>
            <a:spLocks noGrp="1"/>
          </p:cNvSpPr>
          <p:nvPr>
            <p:ph type="title"/>
          </p:nvPr>
        </p:nvSpPr>
        <p:spPr>
          <a:xfrm>
            <a:off x="467544" y="123478"/>
            <a:ext cx="7632700" cy="383624"/>
          </a:xfrm>
        </p:spPr>
        <p:txBody>
          <a:bodyPr>
            <a:noAutofit/>
          </a:bodyPr>
          <a:lstStyle/>
          <a:p>
            <a:pPr algn="l" eaLnBrk="0" fontAlgn="base" hangingPunct="0">
              <a:spcAft>
                <a:spcPct val="0"/>
              </a:spcAft>
              <a:defRPr/>
            </a:pPr>
            <a:r>
              <a:rPr lang="zh-CN" altLang="en-US" b="1" kern="0" dirty="0">
                <a:solidFill>
                  <a:schemeClr val="bg1"/>
                </a:solidFill>
                <a:cs typeface="+mn-cs"/>
              </a:rPr>
              <a:t>基于</a:t>
            </a:r>
            <a:r>
              <a:rPr lang="zh-CN" altLang="en-US" b="1" kern="0" dirty="0" smtClean="0">
                <a:solidFill>
                  <a:schemeClr val="bg1"/>
                </a:solidFill>
                <a:cs typeface="+mn-cs"/>
              </a:rPr>
              <a:t>定位的数据分析</a:t>
            </a:r>
            <a:endParaRPr lang="zh-CN" altLang="en-US" b="1" kern="0" dirty="0">
              <a:solidFill>
                <a:schemeClr val="bg1"/>
              </a:solidFill>
              <a:cs typeface="+mn-cs"/>
            </a:endParaRPr>
          </a:p>
        </p:txBody>
      </p:sp>
      <p:pic>
        <p:nvPicPr>
          <p:cNvPr id="2050" name="Picture 2"/>
          <p:cNvPicPr>
            <a:picLocks noChangeAspect="1" noChangeArrowheads="1"/>
          </p:cNvPicPr>
          <p:nvPr/>
        </p:nvPicPr>
        <p:blipFill>
          <a:blip r:embed="rId2" cstate="print"/>
          <a:srcRect r="723" b="51788"/>
          <a:stretch>
            <a:fillRect/>
          </a:stretch>
        </p:blipFill>
        <p:spPr bwMode="auto">
          <a:xfrm>
            <a:off x="751384" y="3003798"/>
            <a:ext cx="4176464" cy="1670586"/>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739006" y="728561"/>
            <a:ext cx="4175759" cy="2131221"/>
          </a:xfrm>
          <a:prstGeom prst="rect">
            <a:avLst/>
          </a:prstGeom>
          <a:noFill/>
          <a:ln w="9525">
            <a:noFill/>
            <a:miter lim="800000"/>
            <a:headEnd/>
            <a:tailEnd/>
          </a:ln>
        </p:spPr>
      </p:pic>
      <p:sp>
        <p:nvSpPr>
          <p:cNvPr id="12" name="TextBox 9"/>
          <p:cNvSpPr txBox="1"/>
          <p:nvPr/>
        </p:nvSpPr>
        <p:spPr>
          <a:xfrm>
            <a:off x="5292080" y="962940"/>
            <a:ext cx="3456384" cy="2856538"/>
          </a:xfrm>
          <a:prstGeom prst="rect">
            <a:avLst/>
          </a:prstGeom>
          <a:noFill/>
        </p:spPr>
        <p:txBody>
          <a:bodyPr wrap="square" lIns="51422" tIns="25711" rIns="51422" bIns="25711" rtlCol="0">
            <a:spAutoFit/>
          </a:bodyPr>
          <a:lstStyle/>
          <a:p>
            <a:pPr>
              <a:lnSpc>
                <a:spcPct val="150000"/>
              </a:lnSpc>
            </a:pPr>
            <a:r>
              <a:rPr lang="zh-CN" altLang="en-US" sz="1350" b="1" dirty="0" smtClean="0">
                <a:solidFill>
                  <a:schemeClr val="bg1"/>
                </a:solidFill>
                <a:latin typeface="微软雅黑" pitchFamily="34" charset="-122"/>
                <a:ea typeface="微软雅黑" pitchFamily="34" charset="-122"/>
              </a:rPr>
              <a:t>无线定位</a:t>
            </a:r>
            <a:endParaRPr lang="en-US" altLang="zh-CN" sz="1350" b="1" dirty="0" smtClean="0">
              <a:solidFill>
                <a:schemeClr val="bg1"/>
              </a:solidFill>
              <a:latin typeface="微软雅黑" pitchFamily="34" charset="-122"/>
              <a:ea typeface="微软雅黑" pitchFamily="34" charset="-122"/>
            </a:endParaRPr>
          </a:p>
          <a:p>
            <a:pPr marL="173038" indent="-173038">
              <a:lnSpc>
                <a:spcPct val="150000"/>
              </a:lnSpc>
              <a:buFont typeface="Arial" panose="020B0604020202020204" pitchFamily="34" charset="0"/>
              <a:buChar char="•"/>
            </a:pPr>
            <a:r>
              <a:rPr lang="zh-CN" altLang="en-US" sz="1350" dirty="0" smtClean="0">
                <a:solidFill>
                  <a:schemeClr val="bg1"/>
                </a:solidFill>
                <a:latin typeface="微软雅黑" pitchFamily="34" charset="-122"/>
                <a:ea typeface="微软雅黑" pitchFamily="34" charset="-122"/>
              </a:rPr>
              <a:t>非法设备、干扰源定位</a:t>
            </a:r>
            <a:endParaRPr lang="en-US" altLang="zh-CN" sz="1350" dirty="0" smtClean="0">
              <a:solidFill>
                <a:schemeClr val="bg1"/>
              </a:solidFill>
              <a:latin typeface="微软雅黑" pitchFamily="34" charset="-122"/>
              <a:ea typeface="微软雅黑" pitchFamily="34" charset="-122"/>
            </a:endParaRPr>
          </a:p>
          <a:p>
            <a:pPr marL="173038" indent="-173038">
              <a:lnSpc>
                <a:spcPct val="150000"/>
              </a:lnSpc>
              <a:buFont typeface="Arial" panose="020B0604020202020204" pitchFamily="34" charset="0"/>
              <a:buChar char="•"/>
            </a:pPr>
            <a:r>
              <a:rPr lang="zh-CN" altLang="en-US" sz="1350" dirty="0" smtClean="0">
                <a:solidFill>
                  <a:schemeClr val="bg1"/>
                </a:solidFill>
                <a:latin typeface="微软雅黑" pitchFamily="34" charset="-122"/>
                <a:ea typeface="微软雅黑" pitchFamily="34" charset="-122"/>
              </a:rPr>
              <a:t>终端定位</a:t>
            </a:r>
            <a:endParaRPr lang="en-US" altLang="zh-CN" sz="1350" dirty="0" smtClean="0">
              <a:solidFill>
                <a:schemeClr val="bg1"/>
              </a:solidFill>
              <a:latin typeface="微软雅黑" pitchFamily="34" charset="-122"/>
              <a:ea typeface="微软雅黑" pitchFamily="34" charset="-122"/>
            </a:endParaRPr>
          </a:p>
          <a:p>
            <a:pPr marL="266700" lvl="1" indent="-93663">
              <a:lnSpc>
                <a:spcPct val="150000"/>
              </a:lnSpc>
              <a:buFont typeface="Arial" panose="020B0604020202020204" pitchFamily="34" charset="0"/>
              <a:buChar char="•"/>
            </a:pPr>
            <a:r>
              <a:rPr lang="zh-CN" altLang="en-US" sz="1350" dirty="0" smtClean="0">
                <a:solidFill>
                  <a:schemeClr val="bg1"/>
                </a:solidFill>
                <a:latin typeface="微软雅黑" pitchFamily="34" charset="-122"/>
                <a:ea typeface="微软雅黑" pitchFamily="34" charset="-122"/>
              </a:rPr>
              <a:t>热敏图反映终端分布情况</a:t>
            </a:r>
            <a:endParaRPr lang="en-US" altLang="zh-CN" sz="1350" dirty="0" smtClean="0">
              <a:solidFill>
                <a:schemeClr val="bg1"/>
              </a:solidFill>
              <a:latin typeface="微软雅黑" pitchFamily="34" charset="-122"/>
              <a:ea typeface="微软雅黑" pitchFamily="34" charset="-122"/>
            </a:endParaRPr>
          </a:p>
          <a:p>
            <a:pPr marL="266700" lvl="1" indent="-93663">
              <a:lnSpc>
                <a:spcPct val="150000"/>
              </a:lnSpc>
              <a:buFont typeface="Arial" panose="020B0604020202020204" pitchFamily="34" charset="0"/>
              <a:buChar char="•"/>
            </a:pPr>
            <a:r>
              <a:rPr lang="zh-CN" altLang="en-US" sz="1350" dirty="0" smtClean="0">
                <a:solidFill>
                  <a:schemeClr val="bg1"/>
                </a:solidFill>
                <a:latin typeface="微软雅黑" pitchFamily="34" charset="-122"/>
                <a:ea typeface="微软雅黑" pitchFamily="34" charset="-122"/>
              </a:rPr>
              <a:t>基于区域的平均停留时间，反映吸引力</a:t>
            </a:r>
            <a:endParaRPr lang="en-US" altLang="zh-CN" sz="1350" dirty="0" smtClean="0">
              <a:solidFill>
                <a:schemeClr val="bg1"/>
              </a:solidFill>
              <a:latin typeface="微软雅黑" pitchFamily="34" charset="-122"/>
              <a:ea typeface="微软雅黑" pitchFamily="34" charset="-122"/>
            </a:endParaRPr>
          </a:p>
          <a:p>
            <a:pPr marL="266700" lvl="1" indent="-93663">
              <a:lnSpc>
                <a:spcPct val="150000"/>
              </a:lnSpc>
              <a:buFont typeface="Arial" panose="020B0604020202020204" pitchFamily="34" charset="0"/>
              <a:buChar char="•"/>
            </a:pPr>
            <a:r>
              <a:rPr lang="zh-CN" altLang="en-US" sz="1350" dirty="0" smtClean="0">
                <a:solidFill>
                  <a:schemeClr val="bg1"/>
                </a:solidFill>
                <a:latin typeface="微软雅黑" pitchFamily="34" charset="-122"/>
                <a:ea typeface="微软雅黑" pitchFamily="34" charset="-122"/>
              </a:rPr>
              <a:t>基于区域的终端数，反映人流量</a:t>
            </a:r>
            <a:endParaRPr lang="en-US" altLang="zh-CN" sz="1350" dirty="0" smtClean="0">
              <a:solidFill>
                <a:schemeClr val="bg1"/>
              </a:solidFill>
              <a:latin typeface="微软雅黑" pitchFamily="34" charset="-122"/>
              <a:ea typeface="微软雅黑" pitchFamily="34" charset="-122"/>
            </a:endParaRPr>
          </a:p>
          <a:p>
            <a:pPr marL="266700" lvl="1" indent="-93663">
              <a:lnSpc>
                <a:spcPct val="150000"/>
              </a:lnSpc>
              <a:buFont typeface="Arial" panose="020B0604020202020204" pitchFamily="34" charset="0"/>
              <a:buChar char="•"/>
            </a:pPr>
            <a:r>
              <a:rPr lang="zh-CN" altLang="en-US" sz="1350" dirty="0" smtClean="0">
                <a:solidFill>
                  <a:schemeClr val="bg1"/>
                </a:solidFill>
                <a:latin typeface="微软雅黑" pitchFamily="34" charset="-122"/>
                <a:ea typeface="微软雅黑" pitchFamily="34" charset="-122"/>
              </a:rPr>
              <a:t>可支持</a:t>
            </a:r>
            <a:r>
              <a:rPr lang="en-US" altLang="zh-CN" sz="1350" dirty="0" smtClean="0">
                <a:solidFill>
                  <a:schemeClr val="bg1"/>
                </a:solidFill>
                <a:latin typeface="微软雅黑" pitchFamily="34" charset="-122"/>
                <a:ea typeface="微软雅黑" pitchFamily="34" charset="-122"/>
              </a:rPr>
              <a:t>2000 AP, 24000</a:t>
            </a:r>
            <a:r>
              <a:rPr lang="zh-CN" altLang="en-US" sz="1350" dirty="0" smtClean="0">
                <a:solidFill>
                  <a:schemeClr val="bg1"/>
                </a:solidFill>
                <a:latin typeface="微软雅黑" pitchFamily="34" charset="-122"/>
                <a:ea typeface="微软雅黑" pitchFamily="34" charset="-122"/>
              </a:rPr>
              <a:t>客户端同时定位 </a:t>
            </a:r>
          </a:p>
          <a:p>
            <a:pPr marL="173038" indent="-173038">
              <a:lnSpc>
                <a:spcPct val="150000"/>
              </a:lnSpc>
              <a:buClr>
                <a:schemeClr val="tx2"/>
              </a:buClr>
              <a:buSzPct val="140000"/>
              <a:buFont typeface="Arial" panose="020B0604020202020204" pitchFamily="34" charset="0"/>
              <a:buChar char="•"/>
            </a:pPr>
            <a:r>
              <a:rPr lang="zh-CN" altLang="en-US" sz="1350" dirty="0" smtClean="0">
                <a:solidFill>
                  <a:schemeClr val="bg1"/>
                </a:solidFill>
                <a:latin typeface="微软雅黑" pitchFamily="34" charset="-122"/>
                <a:ea typeface="微软雅黑" pitchFamily="34" charset="-122"/>
              </a:rPr>
              <a:t>基于</a:t>
            </a:r>
            <a:r>
              <a:rPr lang="en-US" altLang="zh-CN" sz="1350" dirty="0" smtClean="0">
                <a:solidFill>
                  <a:schemeClr val="bg1"/>
                </a:solidFill>
                <a:latin typeface="微软雅黑" pitchFamily="34" charset="-122"/>
                <a:ea typeface="微软雅黑" pitchFamily="34" charset="-122"/>
              </a:rPr>
              <a:t>HTTPS</a:t>
            </a:r>
            <a:r>
              <a:rPr lang="zh-CN" altLang="en-US" sz="1350" dirty="0" smtClean="0">
                <a:solidFill>
                  <a:schemeClr val="bg1"/>
                </a:solidFill>
                <a:latin typeface="微软雅黑" pitchFamily="34" charset="-122"/>
                <a:ea typeface="微软雅黑" pitchFamily="34" charset="-122"/>
              </a:rPr>
              <a:t>协议的</a:t>
            </a:r>
            <a:r>
              <a:rPr lang="en-US" altLang="zh-CN" sz="1350" dirty="0" smtClean="0">
                <a:solidFill>
                  <a:schemeClr val="bg1"/>
                </a:solidFill>
                <a:latin typeface="微软雅黑" pitchFamily="34" charset="-122"/>
                <a:ea typeface="微软雅黑" pitchFamily="34" charset="-122"/>
              </a:rPr>
              <a:t>RESTFUL API</a:t>
            </a:r>
            <a:r>
              <a:rPr lang="zh-CN" altLang="en-US" sz="1350" dirty="0" smtClean="0">
                <a:solidFill>
                  <a:schemeClr val="bg1"/>
                </a:solidFill>
                <a:latin typeface="微软雅黑" pitchFamily="34" charset="-122"/>
                <a:ea typeface="微软雅黑" pitchFamily="34" charset="-122"/>
              </a:rPr>
              <a:t>北向接口，为第三方应用系统提供终端位置</a:t>
            </a:r>
            <a:endParaRPr lang="en-US" altLang="zh-CN" sz="1350" dirty="0" smtClean="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xmlns="" val="1741568685"/>
      </p:ext>
    </p:extLst>
  </p:cSld>
  <p:clrMapOvr>
    <a:masterClrMapping/>
  </p:clrMapOvr>
  <p:transition advClick="0" advTm="8000">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圆角矩形 90"/>
          <p:cNvSpPr/>
          <p:nvPr/>
        </p:nvSpPr>
        <p:spPr>
          <a:xfrm rot="5400000">
            <a:off x="2422774" y="-1323876"/>
            <a:ext cx="4037409" cy="8141607"/>
          </a:xfrm>
          <a:prstGeom prst="roundRect">
            <a:avLst>
              <a:gd name="adj" fmla="val 5020"/>
            </a:avLst>
          </a:prstGeom>
          <a:solidFill>
            <a:schemeClr val="bg1">
              <a:lumMod val="95000"/>
            </a:schemeClr>
          </a:solidFill>
          <a:ln>
            <a:noFill/>
          </a:ln>
          <a:effectLst>
            <a:outerShdw blurRad="76200" rotWithShape="0">
              <a:srgbClr val="000000">
                <a:alpha val="50000"/>
              </a:srgbClr>
            </a:outerShdw>
          </a:effectLst>
        </p:spPr>
        <p:txBody>
          <a:bodyPr lIns="79200" tIns="39600" rIns="79200" bIns="39600"/>
          <a:lstStyle/>
          <a:p>
            <a:pPr defTabSz="801688" fontAlgn="auto">
              <a:spcBef>
                <a:spcPts val="0"/>
              </a:spcBef>
              <a:spcAft>
                <a:spcPts val="0"/>
              </a:spcAft>
              <a:defRPr/>
            </a:pPr>
            <a:endParaRPr lang="zh-CN" altLang="en-US" kern="0">
              <a:solidFill>
                <a:srgbClr val="000000"/>
              </a:solidFill>
              <a:latin typeface="微软雅黑" pitchFamily="34" charset="-122"/>
              <a:ea typeface="微软雅黑" pitchFamily="34" charset="-122"/>
            </a:endParaRPr>
          </a:p>
        </p:txBody>
      </p:sp>
      <p:sp>
        <p:nvSpPr>
          <p:cNvPr id="21" name="标题 1"/>
          <p:cNvSpPr txBox="1">
            <a:spLocks/>
          </p:cNvSpPr>
          <p:nvPr/>
        </p:nvSpPr>
        <p:spPr bwMode="auto">
          <a:xfrm>
            <a:off x="303893" y="123478"/>
            <a:ext cx="7632700" cy="559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eaLnBrk="0" fontAlgn="base" hangingPunct="0">
              <a:spcBef>
                <a:spcPct val="0"/>
              </a:spcBef>
              <a:spcAft>
                <a:spcPct val="0"/>
              </a:spcAft>
              <a:defRPr/>
            </a:pPr>
            <a:r>
              <a:rPr lang="en-US" altLang="zh-CN" sz="2400" b="1" kern="0" dirty="0" err="1" smtClean="0">
                <a:solidFill>
                  <a:schemeClr val="bg1"/>
                </a:solidFill>
                <a:latin typeface="微软雅黑" pitchFamily="34" charset="-122"/>
                <a:ea typeface="微软雅黑" pitchFamily="34" charset="-122"/>
              </a:rPr>
              <a:t>eSight</a:t>
            </a:r>
            <a:r>
              <a:rPr lang="en-US" altLang="zh-CN" sz="2400" b="1" kern="0" dirty="0" smtClean="0">
                <a:solidFill>
                  <a:schemeClr val="bg1"/>
                </a:solidFill>
                <a:latin typeface="微软雅黑" pitchFamily="34" charset="-122"/>
                <a:ea typeface="微软雅黑" pitchFamily="34" charset="-122"/>
              </a:rPr>
              <a:t> Mobile</a:t>
            </a:r>
            <a:r>
              <a:rPr lang="zh-CN" altLang="en-US" sz="2400" b="1" kern="0" dirty="0" smtClean="0">
                <a:solidFill>
                  <a:schemeClr val="bg1"/>
                </a:solidFill>
                <a:latin typeface="微软雅黑" pitchFamily="34" charset="-122"/>
                <a:ea typeface="微软雅黑" pitchFamily="34" charset="-122"/>
              </a:rPr>
              <a:t>打造</a:t>
            </a:r>
            <a:r>
              <a:rPr lang="en-US" altLang="zh-CN" sz="2400" b="1" kern="0" dirty="0" smtClean="0">
                <a:solidFill>
                  <a:schemeClr val="bg1"/>
                </a:solidFill>
                <a:latin typeface="微软雅黑" pitchFamily="34" charset="-122"/>
                <a:ea typeface="微软雅黑" pitchFamily="34" charset="-122"/>
              </a:rPr>
              <a:t>WLAN</a:t>
            </a:r>
            <a:r>
              <a:rPr lang="zh-CN" altLang="en-US" sz="2400" b="1" kern="0" dirty="0" smtClean="0">
                <a:solidFill>
                  <a:schemeClr val="bg1"/>
                </a:solidFill>
                <a:latin typeface="微软雅黑" pitchFamily="34" charset="-122"/>
                <a:ea typeface="微软雅黑" pitchFamily="34" charset="-122"/>
              </a:rPr>
              <a:t>网络新体验</a:t>
            </a:r>
            <a:endParaRPr lang="zh-CN" altLang="en-US" sz="2400" b="1" kern="0" dirty="0">
              <a:solidFill>
                <a:schemeClr val="bg1"/>
              </a:solidFill>
              <a:latin typeface="微软雅黑" pitchFamily="34" charset="-122"/>
              <a:ea typeface="微软雅黑" pitchFamily="34" charset="-122"/>
            </a:endParaRPr>
          </a:p>
        </p:txBody>
      </p:sp>
      <p:pic>
        <p:nvPicPr>
          <p:cNvPr id="42" name="图片 41"/>
          <p:cNvPicPr>
            <a:picLocks noChangeAspect="1"/>
          </p:cNvPicPr>
          <p:nvPr/>
        </p:nvPicPr>
        <p:blipFill>
          <a:blip r:embed="rId3" cstate="print"/>
          <a:stretch>
            <a:fillRect/>
          </a:stretch>
        </p:blipFill>
        <p:spPr>
          <a:xfrm>
            <a:off x="858944" y="1004104"/>
            <a:ext cx="2636700" cy="3485466"/>
          </a:xfrm>
          <a:prstGeom prst="rect">
            <a:avLst/>
          </a:prstGeom>
        </p:spPr>
      </p:pic>
      <p:grpSp>
        <p:nvGrpSpPr>
          <p:cNvPr id="2" name="组合 75"/>
          <p:cNvGrpSpPr/>
          <p:nvPr/>
        </p:nvGrpSpPr>
        <p:grpSpPr>
          <a:xfrm>
            <a:off x="4107801" y="777223"/>
            <a:ext cx="3960000" cy="1260000"/>
            <a:chOff x="1457064" y="944781"/>
            <a:chExt cx="6049744" cy="3621467"/>
          </a:xfrm>
        </p:grpSpPr>
        <p:sp>
          <p:nvSpPr>
            <p:cNvPr id="77" name="圆角矩形 76"/>
            <p:cNvSpPr/>
            <p:nvPr/>
          </p:nvSpPr>
          <p:spPr bwMode="auto">
            <a:xfrm>
              <a:off x="1457064" y="944781"/>
              <a:ext cx="6049744" cy="3621467"/>
            </a:xfrm>
            <a:prstGeom prst="roundRect">
              <a:avLst>
                <a:gd name="adj" fmla="val 1842"/>
              </a:avLst>
            </a:prstGeom>
            <a:solidFill>
              <a:schemeClr val="bg1"/>
            </a:solidFill>
            <a:ln w="9525" cap="flat" cmpd="sng" algn="ctr">
              <a:solidFill>
                <a:schemeClr val="bg1">
                  <a:lumMod val="50000"/>
                </a:schemeClr>
              </a:solid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a:extLst/>
          </p:spPr>
          <p:txBody>
            <a:bodyPr lIns="68576" tIns="34288" rIns="68576" bIns="34288"/>
            <a:lstStyle/>
            <a:p>
              <a:endParaRPr lang="zh-CN" altLang="en-US" sz="600" dirty="0">
                <a:solidFill>
                  <a:prstClr val="black"/>
                </a:solidFill>
                <a:latin typeface="微软雅黑" pitchFamily="34" charset="-122"/>
                <a:ea typeface="微软雅黑" pitchFamily="34" charset="-122"/>
              </a:endParaRPr>
            </a:p>
          </p:txBody>
        </p:sp>
        <p:pic>
          <p:nvPicPr>
            <p:cNvPr id="78" name="图片 77"/>
            <p:cNvPicPr>
              <a:picLocks noChangeAspect="1"/>
            </p:cNvPicPr>
            <p:nvPr/>
          </p:nvPicPr>
          <p:blipFill rotWithShape="1">
            <a:blip r:embed="rId4" cstate="print">
              <a:extLst>
                <a:ext uri="{28A0092B-C50C-407E-A947-70E740481C1C}">
                  <a14:useLocalDpi xmlns:a14="http://schemas.microsoft.com/office/drawing/2010/main" xmlns="" val="0"/>
                </a:ext>
              </a:extLst>
            </a:blip>
            <a:srcRect l="2768" t="1332" r="1018" b="1307"/>
            <a:stretch/>
          </p:blipFill>
          <p:spPr>
            <a:xfrm>
              <a:off x="1584555" y="1416980"/>
              <a:ext cx="1742117" cy="3149268"/>
            </a:xfrm>
            <a:prstGeom prst="rect">
              <a:avLst/>
            </a:prstGeom>
          </p:spPr>
        </p:pic>
        <p:pic>
          <p:nvPicPr>
            <p:cNvPr id="79" name="图片 78"/>
            <p:cNvPicPr>
              <a:picLocks noChangeAspect="1"/>
            </p:cNvPicPr>
            <p:nvPr/>
          </p:nvPicPr>
          <p:blipFill rotWithShape="1">
            <a:blip r:embed="rId5" cstate="print">
              <a:extLst>
                <a:ext uri="{28A0092B-C50C-407E-A947-70E740481C1C}">
                  <a14:useLocalDpi xmlns:a14="http://schemas.microsoft.com/office/drawing/2010/main" xmlns="" val="0"/>
                </a:ext>
              </a:extLst>
            </a:blip>
            <a:srcRect l="1025" t="1700" r="939" b="1338"/>
            <a:stretch/>
          </p:blipFill>
          <p:spPr>
            <a:xfrm>
              <a:off x="3554833" y="1431477"/>
              <a:ext cx="1732709" cy="3134771"/>
            </a:xfrm>
            <a:prstGeom prst="rect">
              <a:avLst/>
            </a:prstGeom>
          </p:spPr>
        </p:pic>
        <p:sp>
          <p:nvSpPr>
            <p:cNvPr id="80" name="AutoShape 44"/>
            <p:cNvSpPr>
              <a:spLocks noChangeArrowheads="1"/>
            </p:cNvSpPr>
            <p:nvPr/>
          </p:nvSpPr>
          <p:spPr bwMode="auto">
            <a:xfrm>
              <a:off x="1547129" y="1039055"/>
              <a:ext cx="5797125" cy="339463"/>
            </a:xfrm>
            <a:prstGeom prst="round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wrap="square" rtlCol="0" anchor="ctr">
              <a:noAutofit/>
            </a:bodyPr>
            <a:lstStyle/>
            <a:p>
              <a:pPr indent="-288000" algn="ctr">
                <a:buSzPct val="60000"/>
                <a:tabLst>
                  <a:tab pos="76200" algn="l"/>
                  <a:tab pos="114300" algn="l"/>
                </a:tabLst>
              </a:pPr>
              <a:r>
                <a:rPr lang="zh-CN" altLang="en-US" sz="900" b="1" dirty="0">
                  <a:solidFill>
                    <a:schemeClr val="bg1"/>
                  </a:solidFill>
                  <a:latin typeface="微软雅黑" pitchFamily="34" charset="-122"/>
                  <a:ea typeface="微软雅黑" pitchFamily="34" charset="-122"/>
                </a:rPr>
                <a:t>现场巡检，实地感知用户体验，指导优化</a:t>
              </a:r>
            </a:p>
          </p:txBody>
        </p:sp>
        <p:sp>
          <p:nvSpPr>
            <p:cNvPr id="81" name="右箭头 80"/>
            <p:cNvSpPr/>
            <p:nvPr/>
          </p:nvSpPr>
          <p:spPr>
            <a:xfrm>
              <a:off x="3351534" y="2207473"/>
              <a:ext cx="169818" cy="472501"/>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83" name="矩形 82"/>
            <p:cNvSpPr/>
            <p:nvPr/>
          </p:nvSpPr>
          <p:spPr>
            <a:xfrm>
              <a:off x="3694433" y="2679974"/>
              <a:ext cx="1467554" cy="102611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84" name="文本框 83"/>
            <p:cNvSpPr txBox="1"/>
            <p:nvPr/>
          </p:nvSpPr>
          <p:spPr>
            <a:xfrm>
              <a:off x="4055654" y="2622357"/>
              <a:ext cx="681293" cy="530763"/>
            </a:xfrm>
            <a:prstGeom prst="rect">
              <a:avLst/>
            </a:prstGeom>
            <a:noFill/>
          </p:spPr>
          <p:txBody>
            <a:bodyPr wrap="none" rtlCol="0">
              <a:spAutoFit/>
            </a:bodyPr>
            <a:lstStyle/>
            <a:p>
              <a:r>
                <a:rPr lang="en-US" altLang="zh-CN" sz="600" b="1" dirty="0">
                  <a:solidFill>
                    <a:srgbClr val="C00000"/>
                  </a:solidFill>
                  <a:latin typeface="微软雅黑" pitchFamily="34" charset="-122"/>
                  <a:ea typeface="微软雅黑" pitchFamily="34" charset="-122"/>
                </a:rPr>
                <a:t>5G</a:t>
              </a:r>
              <a:r>
                <a:rPr lang="zh-CN" altLang="en-US" sz="600" b="1" dirty="0">
                  <a:solidFill>
                    <a:srgbClr val="C00000"/>
                  </a:solidFill>
                  <a:latin typeface="微软雅黑" pitchFamily="34" charset="-122"/>
                  <a:ea typeface="微软雅黑" pitchFamily="34" charset="-122"/>
                </a:rPr>
                <a:t>频段</a:t>
              </a:r>
            </a:p>
          </p:txBody>
        </p:sp>
        <p:sp>
          <p:nvSpPr>
            <p:cNvPr id="87" name="文本框 86"/>
            <p:cNvSpPr txBox="1"/>
            <p:nvPr/>
          </p:nvSpPr>
          <p:spPr>
            <a:xfrm>
              <a:off x="3648727" y="2900962"/>
              <a:ext cx="1457602" cy="530763"/>
            </a:xfrm>
            <a:prstGeom prst="rect">
              <a:avLst/>
            </a:prstGeom>
            <a:noFill/>
          </p:spPr>
          <p:txBody>
            <a:bodyPr wrap="none" rtlCol="0">
              <a:spAutoFit/>
            </a:bodyPr>
            <a:lstStyle/>
            <a:p>
              <a:r>
                <a:rPr lang="zh-CN" altLang="en-US" sz="600" b="1" dirty="0">
                  <a:solidFill>
                    <a:srgbClr val="C00000"/>
                  </a:solidFill>
                  <a:latin typeface="微软雅黑" pitchFamily="34" charset="-122"/>
                  <a:ea typeface="微软雅黑" pitchFamily="34" charset="-122"/>
                </a:rPr>
                <a:t>接收速率低，其他正常</a:t>
              </a:r>
            </a:p>
          </p:txBody>
        </p:sp>
        <p:sp>
          <p:nvSpPr>
            <p:cNvPr id="89" name="矩形 88"/>
            <p:cNvSpPr/>
            <p:nvPr/>
          </p:nvSpPr>
          <p:spPr>
            <a:xfrm>
              <a:off x="1653530" y="2200184"/>
              <a:ext cx="1561280" cy="62106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90" name="文本框 89"/>
            <p:cNvSpPr txBox="1"/>
            <p:nvPr/>
          </p:nvSpPr>
          <p:spPr>
            <a:xfrm>
              <a:off x="1678816" y="2157398"/>
              <a:ext cx="1222505" cy="530763"/>
            </a:xfrm>
            <a:prstGeom prst="rect">
              <a:avLst/>
            </a:prstGeom>
            <a:noFill/>
          </p:spPr>
          <p:txBody>
            <a:bodyPr wrap="none" rtlCol="0">
              <a:spAutoFit/>
            </a:bodyPr>
            <a:lstStyle/>
            <a:p>
              <a:r>
                <a:rPr lang="zh-CN" altLang="en-US" sz="600" b="1" dirty="0">
                  <a:solidFill>
                    <a:srgbClr val="C00000"/>
                  </a:solidFill>
                  <a:latin typeface="微软雅黑" pitchFamily="34" charset="-122"/>
                  <a:ea typeface="微软雅黑" pitchFamily="34" charset="-122"/>
                </a:rPr>
                <a:t>运维终端体验质量</a:t>
              </a:r>
            </a:p>
          </p:txBody>
        </p:sp>
        <p:grpSp>
          <p:nvGrpSpPr>
            <p:cNvPr id="3" name="组合 135"/>
            <p:cNvGrpSpPr/>
            <p:nvPr/>
          </p:nvGrpSpPr>
          <p:grpSpPr>
            <a:xfrm>
              <a:off x="5515811" y="1449238"/>
              <a:ext cx="1836204" cy="3117009"/>
              <a:chOff x="4731777" y="2080019"/>
              <a:chExt cx="1829355" cy="4156013"/>
            </a:xfrm>
          </p:grpSpPr>
          <p:pic>
            <p:nvPicPr>
              <p:cNvPr id="144" name="图片 143"/>
              <p:cNvPicPr>
                <a:picLocks noChangeAspect="1"/>
              </p:cNvPicPr>
              <p:nvPr/>
            </p:nvPicPr>
            <p:blipFill rotWithShape="1">
              <a:blip r:embed="rId6" cstate="print">
                <a:extLst>
                  <a:ext uri="{28A0092B-C50C-407E-A947-70E740481C1C}">
                    <a14:useLocalDpi xmlns:a14="http://schemas.microsoft.com/office/drawing/2010/main" xmlns="" val="0"/>
                  </a:ext>
                </a:extLst>
              </a:blip>
              <a:srcRect l="982" t="1701" r="982" b="1701"/>
              <a:stretch/>
            </p:blipFill>
            <p:spPr>
              <a:xfrm>
                <a:off x="4731777" y="2080019"/>
                <a:ext cx="1829355" cy="4156013"/>
              </a:xfrm>
              <a:prstGeom prst="rect">
                <a:avLst/>
              </a:prstGeom>
            </p:spPr>
          </p:pic>
          <p:pic>
            <p:nvPicPr>
              <p:cNvPr id="145" name="图片 14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821707" y="2276873"/>
                <a:ext cx="1622501" cy="3108174"/>
              </a:xfrm>
              <a:prstGeom prst="rect">
                <a:avLst/>
              </a:prstGeom>
            </p:spPr>
          </p:pic>
        </p:grpSp>
        <p:pic>
          <p:nvPicPr>
            <p:cNvPr id="139" name="图片 138"/>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653020" y="3210296"/>
              <a:ext cx="134959" cy="134959"/>
            </a:xfrm>
            <a:prstGeom prst="rect">
              <a:avLst/>
            </a:prstGeom>
          </p:spPr>
        </p:pic>
        <p:sp>
          <p:nvSpPr>
            <p:cNvPr id="140" name="矩形 139"/>
            <p:cNvSpPr/>
            <p:nvPr/>
          </p:nvSpPr>
          <p:spPr>
            <a:xfrm>
              <a:off x="5653163" y="2996835"/>
              <a:ext cx="1561280" cy="62106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141" name="文本框 140"/>
            <p:cNvSpPr txBox="1"/>
            <p:nvPr/>
          </p:nvSpPr>
          <p:spPr>
            <a:xfrm>
              <a:off x="5748545" y="2991970"/>
              <a:ext cx="1511373" cy="796145"/>
            </a:xfrm>
            <a:prstGeom prst="rect">
              <a:avLst/>
            </a:prstGeom>
            <a:noFill/>
          </p:spPr>
          <p:txBody>
            <a:bodyPr wrap="square" rtlCol="0">
              <a:spAutoFit/>
            </a:bodyPr>
            <a:lstStyle/>
            <a:p>
              <a:r>
                <a:rPr lang="zh-CN" altLang="en-US" sz="600" b="1" dirty="0">
                  <a:solidFill>
                    <a:srgbClr val="C00000"/>
                  </a:solidFill>
                  <a:latin typeface="微软雅黑" pitchFamily="34" charset="-122"/>
                  <a:ea typeface="微软雅黑" pitchFamily="34" charset="-122"/>
                </a:rPr>
                <a:t>优化建议：调整</a:t>
              </a:r>
              <a:r>
                <a:rPr lang="en-US" altLang="zh-CN" sz="600" b="1" dirty="0">
                  <a:solidFill>
                    <a:srgbClr val="C00000"/>
                  </a:solidFill>
                  <a:latin typeface="微软雅黑" pitchFamily="34" charset="-122"/>
                  <a:ea typeface="微软雅黑" pitchFamily="34" charset="-122"/>
                </a:rPr>
                <a:t>AP</a:t>
              </a:r>
              <a:r>
                <a:rPr lang="zh-CN" altLang="en-US" sz="600" b="1" dirty="0">
                  <a:solidFill>
                    <a:srgbClr val="C00000"/>
                  </a:solidFill>
                  <a:latin typeface="微软雅黑" pitchFamily="34" charset="-122"/>
                  <a:ea typeface="微软雅黑" pitchFamily="34" charset="-122"/>
                </a:rPr>
                <a:t>信道或者功率</a:t>
              </a:r>
            </a:p>
          </p:txBody>
        </p:sp>
        <p:sp>
          <p:nvSpPr>
            <p:cNvPr id="142" name="文本框 141"/>
            <p:cNvSpPr txBox="1"/>
            <p:nvPr/>
          </p:nvSpPr>
          <p:spPr>
            <a:xfrm>
              <a:off x="1586302" y="2435635"/>
              <a:ext cx="752312" cy="530763"/>
            </a:xfrm>
            <a:prstGeom prst="rect">
              <a:avLst/>
            </a:prstGeom>
            <a:noFill/>
          </p:spPr>
          <p:txBody>
            <a:bodyPr wrap="none" rtlCol="0">
              <a:spAutoFit/>
            </a:bodyPr>
            <a:lstStyle/>
            <a:p>
              <a:r>
                <a:rPr lang="zh-CN" altLang="en-US" sz="600" b="1" dirty="0">
                  <a:solidFill>
                    <a:srgbClr val="C00000"/>
                  </a:solidFill>
                  <a:latin typeface="微软雅黑" pitchFamily="34" charset="-122"/>
                  <a:ea typeface="微软雅黑" pitchFamily="34" charset="-122"/>
                </a:rPr>
                <a:t>接收速率</a:t>
              </a:r>
            </a:p>
          </p:txBody>
        </p:sp>
        <p:sp>
          <p:nvSpPr>
            <p:cNvPr id="143" name="文本框 142"/>
            <p:cNvSpPr txBox="1"/>
            <p:nvPr/>
          </p:nvSpPr>
          <p:spPr>
            <a:xfrm>
              <a:off x="2263370" y="2416215"/>
              <a:ext cx="759658" cy="530763"/>
            </a:xfrm>
            <a:prstGeom prst="rect">
              <a:avLst/>
            </a:prstGeom>
            <a:noFill/>
          </p:spPr>
          <p:txBody>
            <a:bodyPr wrap="none" rtlCol="0">
              <a:spAutoFit/>
            </a:bodyPr>
            <a:lstStyle/>
            <a:p>
              <a:r>
                <a:rPr lang="en-US" altLang="zh-CN" sz="600" b="1" dirty="0">
                  <a:solidFill>
                    <a:srgbClr val="C00000"/>
                  </a:solidFill>
                  <a:latin typeface="微软雅黑" pitchFamily="34" charset="-122"/>
                  <a:ea typeface="微软雅黑" pitchFamily="34" charset="-122"/>
                </a:rPr>
                <a:t>0.1Kbps</a:t>
              </a:r>
              <a:endParaRPr lang="zh-CN" altLang="en-US" sz="600" b="1" dirty="0">
                <a:solidFill>
                  <a:srgbClr val="C00000"/>
                </a:solidFill>
                <a:latin typeface="微软雅黑" pitchFamily="34" charset="-122"/>
                <a:ea typeface="微软雅黑" pitchFamily="34" charset="-122"/>
              </a:endParaRPr>
            </a:p>
          </p:txBody>
        </p:sp>
      </p:grpSp>
      <p:grpSp>
        <p:nvGrpSpPr>
          <p:cNvPr id="4" name="组合 2"/>
          <p:cNvGrpSpPr/>
          <p:nvPr/>
        </p:nvGrpSpPr>
        <p:grpSpPr>
          <a:xfrm>
            <a:off x="4102721" y="2132805"/>
            <a:ext cx="3960000" cy="1260000"/>
            <a:chOff x="1619618" y="1073320"/>
            <a:chExt cx="6049744" cy="3621467"/>
          </a:xfrm>
        </p:grpSpPr>
        <p:sp>
          <p:nvSpPr>
            <p:cNvPr id="147" name="圆角矩形 146"/>
            <p:cNvSpPr/>
            <p:nvPr/>
          </p:nvSpPr>
          <p:spPr bwMode="auto">
            <a:xfrm>
              <a:off x="1619618" y="1073320"/>
              <a:ext cx="6049744" cy="3621467"/>
            </a:xfrm>
            <a:prstGeom prst="roundRect">
              <a:avLst>
                <a:gd name="adj" fmla="val 1842"/>
              </a:avLst>
            </a:prstGeom>
            <a:solidFill>
              <a:schemeClr val="bg1"/>
            </a:solidFill>
            <a:ln w="9525" cap="flat" cmpd="sng" algn="ctr">
              <a:solidFill>
                <a:schemeClr val="bg1">
                  <a:lumMod val="50000"/>
                </a:schemeClr>
              </a:solid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a:extLst/>
          </p:spPr>
          <p:txBody>
            <a:bodyPr lIns="68576" tIns="34288" rIns="68576" bIns="34288"/>
            <a:lstStyle/>
            <a:p>
              <a:endParaRPr lang="zh-CN" altLang="en-US" sz="600" dirty="0">
                <a:solidFill>
                  <a:prstClr val="black"/>
                </a:solidFill>
                <a:latin typeface="微软雅黑" pitchFamily="34" charset="-122"/>
                <a:ea typeface="微软雅黑" pitchFamily="34" charset="-122"/>
              </a:endParaRPr>
            </a:p>
          </p:txBody>
        </p:sp>
        <p:pic>
          <p:nvPicPr>
            <p:cNvPr id="148" name="图片 147"/>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431965" y="1517148"/>
              <a:ext cx="2558712" cy="3076482"/>
            </a:xfrm>
            <a:prstGeom prst="rect">
              <a:avLst/>
            </a:prstGeom>
            <a:ln>
              <a:solidFill>
                <a:schemeClr val="bg1">
                  <a:lumMod val="50000"/>
                </a:schemeClr>
              </a:solidFill>
            </a:ln>
          </p:spPr>
        </p:pic>
        <p:sp>
          <p:nvSpPr>
            <p:cNvPr id="149" name="AutoShape 44"/>
            <p:cNvSpPr>
              <a:spLocks noChangeArrowheads="1"/>
            </p:cNvSpPr>
            <p:nvPr/>
          </p:nvSpPr>
          <p:spPr bwMode="auto">
            <a:xfrm>
              <a:off x="1655676" y="1136421"/>
              <a:ext cx="5940660" cy="339463"/>
            </a:xfrm>
            <a:prstGeom prst="round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wrap="square" rtlCol="0" anchor="ctr">
              <a:noAutofit/>
            </a:bodyPr>
            <a:lstStyle/>
            <a:p>
              <a:pPr indent="-287981" algn="ctr">
                <a:buSzPct val="60000"/>
                <a:tabLst>
                  <a:tab pos="76195" algn="l"/>
                  <a:tab pos="114292" algn="l"/>
                </a:tabLst>
              </a:pPr>
              <a:r>
                <a:rPr lang="zh-CN" altLang="en-US" sz="900" b="1" dirty="0">
                  <a:solidFill>
                    <a:schemeClr val="bg1"/>
                  </a:solidFill>
                  <a:latin typeface="微软雅黑" pitchFamily="34" charset="-122"/>
                  <a:ea typeface="微软雅黑" pitchFamily="34" charset="-122"/>
                </a:rPr>
                <a:t>用户报障，一键式诊断</a:t>
              </a:r>
            </a:p>
          </p:txBody>
        </p:sp>
        <p:pic>
          <p:nvPicPr>
            <p:cNvPr id="150" name="Picture 2"/>
            <p:cNvPicPr>
              <a:picLocks noChangeAspect="1" noChangeArrowheads="1"/>
            </p:cNvPicPr>
            <p:nvPr/>
          </p:nvPicPr>
          <p:blipFill>
            <a:blip r:embed="rId10" cstate="print"/>
            <a:srcRect/>
            <a:stretch>
              <a:fillRect/>
            </a:stretch>
          </p:blipFill>
          <p:spPr bwMode="auto">
            <a:xfrm>
              <a:off x="6277609" y="1517148"/>
              <a:ext cx="1248880" cy="3076482"/>
            </a:xfrm>
            <a:prstGeom prst="rect">
              <a:avLst/>
            </a:prstGeom>
            <a:noFill/>
            <a:ln w="9525">
              <a:solidFill>
                <a:schemeClr val="bg1">
                  <a:lumMod val="50000"/>
                </a:schemeClr>
              </a:solidFill>
              <a:miter lim="800000"/>
              <a:headEnd/>
              <a:tailEnd/>
            </a:ln>
          </p:spPr>
        </p:pic>
        <p:sp>
          <p:nvSpPr>
            <p:cNvPr id="151" name="Freeform 27"/>
            <p:cNvSpPr>
              <a:spLocks/>
            </p:cNvSpPr>
            <p:nvPr/>
          </p:nvSpPr>
          <p:spPr bwMode="auto">
            <a:xfrm>
              <a:off x="4455714" y="4231038"/>
              <a:ext cx="224247" cy="242751"/>
            </a:xfrm>
            <a:custGeom>
              <a:avLst/>
              <a:gdLst/>
              <a:ahLst/>
              <a:cxnLst>
                <a:cxn ang="0">
                  <a:pos x="142" y="56"/>
                </a:cxn>
                <a:cxn ang="0">
                  <a:pos x="86" y="32"/>
                </a:cxn>
                <a:cxn ang="0">
                  <a:pos x="86" y="32"/>
                </a:cxn>
                <a:cxn ang="0">
                  <a:pos x="64" y="24"/>
                </a:cxn>
                <a:cxn ang="0">
                  <a:pos x="6" y="0"/>
                </a:cxn>
                <a:cxn ang="0">
                  <a:pos x="6" y="0"/>
                </a:cxn>
                <a:cxn ang="0">
                  <a:pos x="2" y="0"/>
                </a:cxn>
                <a:cxn ang="0">
                  <a:pos x="0" y="0"/>
                </a:cxn>
                <a:cxn ang="0">
                  <a:pos x="0" y="2"/>
                </a:cxn>
                <a:cxn ang="0">
                  <a:pos x="0" y="6"/>
                </a:cxn>
                <a:cxn ang="0">
                  <a:pos x="24" y="64"/>
                </a:cxn>
                <a:cxn ang="0">
                  <a:pos x="24" y="64"/>
                </a:cxn>
                <a:cxn ang="0">
                  <a:pos x="32" y="86"/>
                </a:cxn>
                <a:cxn ang="0">
                  <a:pos x="56" y="142"/>
                </a:cxn>
                <a:cxn ang="0">
                  <a:pos x="56" y="142"/>
                </a:cxn>
                <a:cxn ang="0">
                  <a:pos x="58" y="146"/>
                </a:cxn>
                <a:cxn ang="0">
                  <a:pos x="62" y="148"/>
                </a:cxn>
                <a:cxn ang="0">
                  <a:pos x="66" y="146"/>
                </a:cxn>
                <a:cxn ang="0">
                  <a:pos x="70" y="144"/>
                </a:cxn>
                <a:cxn ang="0">
                  <a:pos x="96" y="118"/>
                </a:cxn>
                <a:cxn ang="0">
                  <a:pos x="138" y="162"/>
                </a:cxn>
                <a:cxn ang="0">
                  <a:pos x="138" y="162"/>
                </a:cxn>
                <a:cxn ang="0">
                  <a:pos x="142" y="164"/>
                </a:cxn>
                <a:cxn ang="0">
                  <a:pos x="146" y="162"/>
                </a:cxn>
                <a:cxn ang="0">
                  <a:pos x="162" y="146"/>
                </a:cxn>
                <a:cxn ang="0">
                  <a:pos x="162" y="146"/>
                </a:cxn>
                <a:cxn ang="0">
                  <a:pos x="164" y="142"/>
                </a:cxn>
                <a:cxn ang="0">
                  <a:pos x="162" y="138"/>
                </a:cxn>
                <a:cxn ang="0">
                  <a:pos x="118" y="96"/>
                </a:cxn>
                <a:cxn ang="0">
                  <a:pos x="144" y="70"/>
                </a:cxn>
                <a:cxn ang="0">
                  <a:pos x="144" y="70"/>
                </a:cxn>
                <a:cxn ang="0">
                  <a:pos x="146" y="66"/>
                </a:cxn>
                <a:cxn ang="0">
                  <a:pos x="148" y="62"/>
                </a:cxn>
                <a:cxn ang="0">
                  <a:pos x="146" y="58"/>
                </a:cxn>
                <a:cxn ang="0">
                  <a:pos x="142" y="56"/>
                </a:cxn>
                <a:cxn ang="0">
                  <a:pos x="142" y="56"/>
                </a:cxn>
              </a:cxnLst>
              <a:rect l="0" t="0" r="r" b="b"/>
              <a:pathLst>
                <a:path w="164" h="164">
                  <a:moveTo>
                    <a:pt x="142" y="56"/>
                  </a:moveTo>
                  <a:lnTo>
                    <a:pt x="86" y="32"/>
                  </a:lnTo>
                  <a:lnTo>
                    <a:pt x="86" y="32"/>
                  </a:lnTo>
                  <a:lnTo>
                    <a:pt x="64" y="24"/>
                  </a:lnTo>
                  <a:lnTo>
                    <a:pt x="6" y="0"/>
                  </a:lnTo>
                  <a:lnTo>
                    <a:pt x="6" y="0"/>
                  </a:lnTo>
                  <a:lnTo>
                    <a:pt x="2" y="0"/>
                  </a:lnTo>
                  <a:lnTo>
                    <a:pt x="0" y="0"/>
                  </a:lnTo>
                  <a:lnTo>
                    <a:pt x="0" y="2"/>
                  </a:lnTo>
                  <a:lnTo>
                    <a:pt x="0" y="6"/>
                  </a:lnTo>
                  <a:lnTo>
                    <a:pt x="24" y="64"/>
                  </a:lnTo>
                  <a:lnTo>
                    <a:pt x="24" y="64"/>
                  </a:lnTo>
                  <a:lnTo>
                    <a:pt x="32" y="86"/>
                  </a:lnTo>
                  <a:lnTo>
                    <a:pt x="56" y="142"/>
                  </a:lnTo>
                  <a:lnTo>
                    <a:pt x="56" y="142"/>
                  </a:lnTo>
                  <a:lnTo>
                    <a:pt x="58" y="146"/>
                  </a:lnTo>
                  <a:lnTo>
                    <a:pt x="62" y="148"/>
                  </a:lnTo>
                  <a:lnTo>
                    <a:pt x="66" y="146"/>
                  </a:lnTo>
                  <a:lnTo>
                    <a:pt x="70" y="144"/>
                  </a:lnTo>
                  <a:lnTo>
                    <a:pt x="96" y="118"/>
                  </a:lnTo>
                  <a:lnTo>
                    <a:pt x="138" y="162"/>
                  </a:lnTo>
                  <a:lnTo>
                    <a:pt x="138" y="162"/>
                  </a:lnTo>
                  <a:lnTo>
                    <a:pt x="142" y="164"/>
                  </a:lnTo>
                  <a:lnTo>
                    <a:pt x="146" y="162"/>
                  </a:lnTo>
                  <a:lnTo>
                    <a:pt x="162" y="146"/>
                  </a:lnTo>
                  <a:lnTo>
                    <a:pt x="162" y="146"/>
                  </a:lnTo>
                  <a:lnTo>
                    <a:pt x="164" y="142"/>
                  </a:lnTo>
                  <a:lnTo>
                    <a:pt x="162" y="138"/>
                  </a:lnTo>
                  <a:lnTo>
                    <a:pt x="118" y="96"/>
                  </a:lnTo>
                  <a:lnTo>
                    <a:pt x="144" y="70"/>
                  </a:lnTo>
                  <a:lnTo>
                    <a:pt x="144" y="70"/>
                  </a:lnTo>
                  <a:lnTo>
                    <a:pt x="146" y="66"/>
                  </a:lnTo>
                  <a:lnTo>
                    <a:pt x="148" y="62"/>
                  </a:lnTo>
                  <a:lnTo>
                    <a:pt x="146" y="58"/>
                  </a:lnTo>
                  <a:lnTo>
                    <a:pt x="142" y="56"/>
                  </a:lnTo>
                  <a:lnTo>
                    <a:pt x="142" y="56"/>
                  </a:lnTo>
                  <a:close/>
                </a:path>
              </a:pathLst>
            </a:custGeom>
            <a:solidFill>
              <a:srgbClr val="C00000"/>
            </a:solidFill>
            <a:ln w="9525">
              <a:solidFill>
                <a:srgbClr val="C00000"/>
              </a:solidFill>
              <a:round/>
              <a:headEnd/>
              <a:tailEnd/>
            </a:ln>
          </p:spPr>
          <p:txBody>
            <a:bodyPr vert="horz" wrap="square" lIns="68580" tIns="34290" rIns="68580" bIns="34290" numCol="1" anchor="t" anchorCtr="0" compatLnSpc="1">
              <a:prstTxWarp prst="textNoShape">
                <a:avLst/>
              </a:prstTxWarp>
            </a:bodyPr>
            <a:lstStyle/>
            <a:p>
              <a:endParaRPr lang="zh-CN" altLang="en-US" sz="600">
                <a:latin typeface="微软雅黑" pitchFamily="34" charset="-122"/>
                <a:ea typeface="微软雅黑" pitchFamily="34" charset="-122"/>
              </a:endParaRPr>
            </a:p>
          </p:txBody>
        </p:sp>
        <p:sp>
          <p:nvSpPr>
            <p:cNvPr id="152" name="文本框 151"/>
            <p:cNvSpPr txBox="1"/>
            <p:nvPr/>
          </p:nvSpPr>
          <p:spPr>
            <a:xfrm>
              <a:off x="6278698" y="2476886"/>
              <a:ext cx="1215870" cy="1061527"/>
            </a:xfrm>
            <a:prstGeom prst="rect">
              <a:avLst/>
            </a:prstGeom>
            <a:noFill/>
          </p:spPr>
          <p:txBody>
            <a:bodyPr wrap="square" rtlCol="0">
              <a:spAutoFit/>
            </a:bodyPr>
            <a:lstStyle/>
            <a:p>
              <a:r>
                <a:rPr lang="zh-CN" altLang="en-US" sz="600" b="1" dirty="0">
                  <a:latin typeface="微软雅黑" pitchFamily="34" charset="-122"/>
                  <a:ea typeface="微软雅黑" pitchFamily="34" charset="-122"/>
                </a:rPr>
                <a:t>查看</a:t>
              </a:r>
              <a:r>
                <a:rPr lang="zh-CN" altLang="en-US" sz="600" b="1" dirty="0" smtClean="0">
                  <a:solidFill>
                    <a:srgbClr val="C00000"/>
                  </a:solidFill>
                  <a:latin typeface="微软雅黑" pitchFamily="34" charset="-122"/>
                  <a:ea typeface="微软雅黑" pitchFamily="34" charset="-122"/>
                </a:rPr>
                <a:t>用户日志</a:t>
              </a:r>
              <a:r>
                <a:rPr lang="zh-CN" altLang="en-US" sz="600" b="1" dirty="0">
                  <a:solidFill>
                    <a:srgbClr val="C00000"/>
                  </a:solidFill>
                  <a:latin typeface="微软雅黑" pitchFamily="34" charset="-122"/>
                  <a:ea typeface="微软雅黑" pitchFamily="34" charset="-122"/>
                </a:rPr>
                <a:t>，</a:t>
              </a:r>
              <a:r>
                <a:rPr lang="zh-CN" altLang="en-US" sz="600" b="1" dirty="0">
                  <a:latin typeface="微软雅黑" pitchFamily="34" charset="-122"/>
                  <a:ea typeface="微软雅黑" pitchFamily="34" charset="-122"/>
                </a:rPr>
                <a:t>进一步确定用户的问题是否解决</a:t>
              </a:r>
            </a:p>
          </p:txBody>
        </p:sp>
        <p:pic>
          <p:nvPicPr>
            <p:cNvPr id="153" name="图片 152"/>
            <p:cNvPicPr>
              <a:picLocks noChangeAspect="1"/>
            </p:cNvPicPr>
            <p:nvPr/>
          </p:nvPicPr>
          <p:blipFill>
            <a:blip r:embed="rId11" cstate="print"/>
            <a:stretch>
              <a:fillRect/>
            </a:stretch>
          </p:blipFill>
          <p:spPr>
            <a:xfrm>
              <a:off x="3421417" y="2031691"/>
              <a:ext cx="2716757" cy="420290"/>
            </a:xfrm>
            <a:prstGeom prst="rect">
              <a:avLst/>
            </a:prstGeom>
            <a:ln>
              <a:noFill/>
            </a:ln>
          </p:spPr>
        </p:pic>
        <p:cxnSp>
          <p:nvCxnSpPr>
            <p:cNvPr id="157" name="直接连接符 156"/>
            <p:cNvCxnSpPr>
              <a:endCxn id="162" idx="1"/>
            </p:cNvCxnSpPr>
            <p:nvPr/>
          </p:nvCxnSpPr>
          <p:spPr>
            <a:xfrm>
              <a:off x="3421418" y="1988172"/>
              <a:ext cx="2021239" cy="68857"/>
            </a:xfrm>
            <a:prstGeom prst="line">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8" name="文本框 157"/>
            <p:cNvSpPr txBox="1"/>
            <p:nvPr/>
          </p:nvSpPr>
          <p:spPr>
            <a:xfrm>
              <a:off x="4041812" y="1924336"/>
              <a:ext cx="248151" cy="265382"/>
            </a:xfrm>
            <a:prstGeom prst="rect">
              <a:avLst/>
            </a:prstGeom>
            <a:solidFill>
              <a:schemeClr val="bg1"/>
            </a:solidFill>
          </p:spPr>
          <p:txBody>
            <a:bodyPr wrap="square" lIns="0" tIns="0" rIns="0" bIns="0" rtlCol="0">
              <a:spAutoFit/>
            </a:bodyPr>
            <a:lstStyle/>
            <a:p>
              <a:r>
                <a:rPr lang="en-US" altLang="zh-CN" sz="600" b="1" dirty="0">
                  <a:solidFill>
                    <a:srgbClr val="C00000"/>
                  </a:solidFill>
                  <a:latin typeface="微软雅黑" pitchFamily="34" charset="-122"/>
                  <a:ea typeface="微软雅黑" pitchFamily="34" charset="-122"/>
                </a:rPr>
                <a:t>AP</a:t>
              </a:r>
              <a:endParaRPr lang="zh-CN" altLang="en-US" sz="600" b="1" dirty="0">
                <a:solidFill>
                  <a:srgbClr val="C00000"/>
                </a:solidFill>
                <a:latin typeface="微软雅黑" pitchFamily="34" charset="-122"/>
                <a:ea typeface="微软雅黑" pitchFamily="34" charset="-122"/>
              </a:endParaRPr>
            </a:p>
          </p:txBody>
        </p:sp>
        <p:sp>
          <p:nvSpPr>
            <p:cNvPr id="159" name="文本框 158"/>
            <p:cNvSpPr txBox="1"/>
            <p:nvPr/>
          </p:nvSpPr>
          <p:spPr>
            <a:xfrm>
              <a:off x="3500260" y="1924336"/>
              <a:ext cx="248151" cy="265382"/>
            </a:xfrm>
            <a:prstGeom prst="rect">
              <a:avLst/>
            </a:prstGeom>
            <a:solidFill>
              <a:schemeClr val="bg1"/>
            </a:solidFill>
          </p:spPr>
          <p:txBody>
            <a:bodyPr wrap="square" lIns="0" tIns="0" rIns="0" bIns="0" rtlCol="0">
              <a:spAutoFit/>
            </a:bodyPr>
            <a:lstStyle/>
            <a:p>
              <a:r>
                <a:rPr lang="zh-CN" altLang="en-US" sz="600" b="1" dirty="0">
                  <a:solidFill>
                    <a:srgbClr val="C00000"/>
                  </a:solidFill>
                  <a:latin typeface="微软雅黑" pitchFamily="34" charset="-122"/>
                  <a:ea typeface="微软雅黑" pitchFamily="34" charset="-122"/>
                </a:rPr>
                <a:t>用户</a:t>
              </a:r>
            </a:p>
          </p:txBody>
        </p:sp>
        <p:sp>
          <p:nvSpPr>
            <p:cNvPr id="160" name="文本框 159"/>
            <p:cNvSpPr txBox="1"/>
            <p:nvPr/>
          </p:nvSpPr>
          <p:spPr>
            <a:xfrm>
              <a:off x="4461048" y="1900739"/>
              <a:ext cx="498969" cy="265382"/>
            </a:xfrm>
            <a:prstGeom prst="rect">
              <a:avLst/>
            </a:prstGeom>
            <a:solidFill>
              <a:schemeClr val="bg1"/>
            </a:solidFill>
          </p:spPr>
          <p:txBody>
            <a:bodyPr wrap="square" lIns="0" tIns="0" rIns="0" bIns="0" rtlCol="0">
              <a:spAutoFit/>
            </a:bodyPr>
            <a:lstStyle/>
            <a:p>
              <a:r>
                <a:rPr lang="zh-CN" altLang="en-US" sz="600" b="1" dirty="0">
                  <a:solidFill>
                    <a:srgbClr val="C00000"/>
                  </a:solidFill>
                  <a:latin typeface="微软雅黑" pitchFamily="34" charset="-122"/>
                  <a:ea typeface="微软雅黑" pitchFamily="34" charset="-122"/>
                </a:rPr>
                <a:t>交换机</a:t>
              </a:r>
            </a:p>
          </p:txBody>
        </p:sp>
        <p:sp>
          <p:nvSpPr>
            <p:cNvPr id="161" name="文本框 160"/>
            <p:cNvSpPr txBox="1"/>
            <p:nvPr/>
          </p:nvSpPr>
          <p:spPr>
            <a:xfrm>
              <a:off x="5015468" y="1924336"/>
              <a:ext cx="216870" cy="265382"/>
            </a:xfrm>
            <a:prstGeom prst="rect">
              <a:avLst/>
            </a:prstGeom>
            <a:solidFill>
              <a:schemeClr val="bg1"/>
            </a:solidFill>
          </p:spPr>
          <p:txBody>
            <a:bodyPr wrap="square" lIns="0" tIns="0" rIns="0" bIns="0" rtlCol="0">
              <a:spAutoFit/>
            </a:bodyPr>
            <a:lstStyle/>
            <a:p>
              <a:r>
                <a:rPr lang="en-US" altLang="zh-CN" sz="600" b="1" dirty="0">
                  <a:solidFill>
                    <a:srgbClr val="C00000"/>
                  </a:solidFill>
                  <a:latin typeface="微软雅黑" pitchFamily="34" charset="-122"/>
                  <a:ea typeface="微软雅黑" pitchFamily="34" charset="-122"/>
                </a:rPr>
                <a:t>AC</a:t>
              </a:r>
              <a:endParaRPr lang="zh-CN" altLang="en-US" sz="600" b="1" dirty="0">
                <a:solidFill>
                  <a:srgbClr val="C00000"/>
                </a:solidFill>
                <a:latin typeface="微软雅黑" pitchFamily="34" charset="-122"/>
                <a:ea typeface="微软雅黑" pitchFamily="34" charset="-122"/>
              </a:endParaRPr>
            </a:p>
          </p:txBody>
        </p:sp>
        <p:sp>
          <p:nvSpPr>
            <p:cNvPr id="162" name="文本框 161"/>
            <p:cNvSpPr txBox="1"/>
            <p:nvPr/>
          </p:nvSpPr>
          <p:spPr>
            <a:xfrm>
              <a:off x="5442657" y="1924336"/>
              <a:ext cx="695516" cy="265382"/>
            </a:xfrm>
            <a:prstGeom prst="rect">
              <a:avLst/>
            </a:prstGeom>
            <a:solidFill>
              <a:schemeClr val="bg1"/>
            </a:solidFill>
          </p:spPr>
          <p:txBody>
            <a:bodyPr wrap="square" lIns="0" tIns="0" rIns="0" bIns="0" rtlCol="0">
              <a:spAutoFit/>
            </a:bodyPr>
            <a:lstStyle/>
            <a:p>
              <a:r>
                <a:rPr lang="en-US" altLang="zh-CN" sz="600" b="1" dirty="0" smtClean="0">
                  <a:solidFill>
                    <a:srgbClr val="C00000"/>
                  </a:solidFill>
                  <a:latin typeface="微软雅黑" pitchFamily="34" charset="-122"/>
                  <a:ea typeface="微软雅黑" pitchFamily="34" charset="-122"/>
                </a:rPr>
                <a:t>AAA</a:t>
              </a:r>
              <a:endParaRPr lang="zh-CN" altLang="en-US" sz="600" b="1" dirty="0">
                <a:solidFill>
                  <a:srgbClr val="C00000"/>
                </a:solidFill>
                <a:latin typeface="微软雅黑" pitchFamily="34" charset="-122"/>
                <a:ea typeface="微软雅黑" pitchFamily="34" charset="-122"/>
              </a:endParaRPr>
            </a:p>
          </p:txBody>
        </p:sp>
        <p:sp>
          <p:nvSpPr>
            <p:cNvPr id="164" name="文本框 163"/>
            <p:cNvSpPr txBox="1"/>
            <p:nvPr/>
          </p:nvSpPr>
          <p:spPr>
            <a:xfrm>
              <a:off x="4232622" y="3087129"/>
              <a:ext cx="1737878" cy="530763"/>
            </a:xfrm>
            <a:prstGeom prst="rect">
              <a:avLst/>
            </a:prstGeom>
            <a:noFill/>
          </p:spPr>
          <p:txBody>
            <a:bodyPr wrap="square" rtlCol="0">
              <a:spAutoFit/>
            </a:bodyPr>
            <a:lstStyle/>
            <a:p>
              <a:r>
                <a:rPr lang="zh-CN" altLang="en-US" sz="600" b="1" dirty="0">
                  <a:solidFill>
                    <a:srgbClr val="C00000"/>
                  </a:solidFill>
                  <a:latin typeface="微软雅黑" pitchFamily="34" charset="-122"/>
                  <a:ea typeface="微软雅黑" pitchFamily="34" charset="-122"/>
                </a:rPr>
                <a:t>故障原因和排障建议</a:t>
              </a:r>
            </a:p>
          </p:txBody>
        </p:sp>
        <p:sp>
          <p:nvSpPr>
            <p:cNvPr id="165" name="文本框 164"/>
            <p:cNvSpPr txBox="1"/>
            <p:nvPr/>
          </p:nvSpPr>
          <p:spPr>
            <a:xfrm>
              <a:off x="4068990" y="2296120"/>
              <a:ext cx="1385553" cy="530763"/>
            </a:xfrm>
            <a:prstGeom prst="rect">
              <a:avLst/>
            </a:prstGeom>
            <a:noFill/>
          </p:spPr>
          <p:txBody>
            <a:bodyPr wrap="square" rtlCol="0">
              <a:spAutoFit/>
            </a:bodyPr>
            <a:lstStyle/>
            <a:p>
              <a:r>
                <a:rPr lang="zh-CN" altLang="en-US" sz="600" b="1" dirty="0">
                  <a:solidFill>
                    <a:srgbClr val="C00000"/>
                  </a:solidFill>
                  <a:latin typeface="微软雅黑" pitchFamily="34" charset="-122"/>
                  <a:ea typeface="微软雅黑" pitchFamily="34" charset="-122"/>
                </a:rPr>
                <a:t>端到端故障诊断</a:t>
              </a:r>
            </a:p>
          </p:txBody>
        </p:sp>
        <p:pic>
          <p:nvPicPr>
            <p:cNvPr id="166" name="图片 165"/>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587006" y="2893728"/>
              <a:ext cx="134959" cy="134959"/>
            </a:xfrm>
            <a:prstGeom prst="rect">
              <a:avLst/>
            </a:prstGeom>
          </p:spPr>
        </p:pic>
        <p:grpSp>
          <p:nvGrpSpPr>
            <p:cNvPr id="5" name="组合 9"/>
            <p:cNvGrpSpPr/>
            <p:nvPr/>
          </p:nvGrpSpPr>
          <p:grpSpPr>
            <a:xfrm>
              <a:off x="1707171" y="1517149"/>
              <a:ext cx="1480126" cy="3076481"/>
              <a:chOff x="752227" y="2022864"/>
              <a:chExt cx="1973501" cy="4101975"/>
            </a:xfrm>
          </p:grpSpPr>
          <p:pic>
            <p:nvPicPr>
              <p:cNvPr id="170" name="图片 169"/>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752227" y="2022864"/>
                <a:ext cx="1973501" cy="4101975"/>
              </a:xfrm>
              <a:prstGeom prst="rect">
                <a:avLst/>
              </a:prstGeom>
              <a:ln>
                <a:solidFill>
                  <a:schemeClr val="bg1">
                    <a:lumMod val="50000"/>
                  </a:schemeClr>
                </a:solidFill>
              </a:ln>
            </p:spPr>
          </p:pic>
          <p:pic>
            <p:nvPicPr>
              <p:cNvPr id="171" name="图片 170"/>
              <p:cNvPicPr>
                <a:picLocks noChangeAspect="1"/>
              </p:cNvPicPr>
              <p:nvPr/>
            </p:nvPicPr>
            <p:blipFill rotWithShape="1">
              <a:blip r:embed="rId13" cstate="print">
                <a:extLst>
                  <a:ext uri="{28A0092B-C50C-407E-A947-70E740481C1C}">
                    <a14:useLocalDpi xmlns:a14="http://schemas.microsoft.com/office/drawing/2010/main" xmlns="" val="0"/>
                  </a:ext>
                </a:extLst>
              </a:blip>
              <a:srcRect t="2750" b="68900"/>
              <a:stretch/>
            </p:blipFill>
            <p:spPr>
              <a:xfrm>
                <a:off x="753940" y="2022864"/>
                <a:ext cx="1966322" cy="1038629"/>
              </a:xfrm>
              <a:prstGeom prst="rect">
                <a:avLst/>
              </a:prstGeom>
            </p:spPr>
          </p:pic>
          <p:sp>
            <p:nvSpPr>
              <p:cNvPr id="172" name="文本框 171"/>
              <p:cNvSpPr txBox="1"/>
              <p:nvPr/>
            </p:nvSpPr>
            <p:spPr>
              <a:xfrm>
                <a:off x="956610" y="2589338"/>
                <a:ext cx="832636" cy="353842"/>
              </a:xfrm>
              <a:prstGeom prst="rect">
                <a:avLst/>
              </a:prstGeom>
              <a:solidFill>
                <a:srgbClr val="FFFFFF"/>
              </a:solidFill>
            </p:spPr>
            <p:txBody>
              <a:bodyPr wrap="none" lIns="0" tIns="0" rIns="0" bIns="0" rtlCol="0">
                <a:spAutoFit/>
              </a:bodyPr>
              <a:lstStyle/>
              <a:p>
                <a:r>
                  <a:rPr lang="en-US" altLang="zh-CN" sz="600" dirty="0">
                    <a:solidFill>
                      <a:schemeClr val="bg1">
                        <a:lumMod val="65000"/>
                      </a:schemeClr>
                    </a:solidFill>
                    <a:latin typeface="微软雅黑" pitchFamily="34" charset="-122"/>
                    <a:ea typeface="微软雅黑" pitchFamily="34" charset="-122"/>
                  </a:rPr>
                  <a:t>g00262872</a:t>
                </a:r>
                <a:endParaRPr lang="zh-CN" altLang="en-US" sz="600" dirty="0">
                  <a:solidFill>
                    <a:schemeClr val="bg1">
                      <a:lumMod val="65000"/>
                    </a:schemeClr>
                  </a:solidFill>
                  <a:latin typeface="微软雅黑" pitchFamily="34" charset="-122"/>
                  <a:ea typeface="微软雅黑" pitchFamily="34" charset="-122"/>
                </a:endParaRPr>
              </a:p>
            </p:txBody>
          </p:sp>
          <p:sp>
            <p:nvSpPr>
              <p:cNvPr id="173" name="矩形 172"/>
              <p:cNvSpPr/>
              <p:nvPr/>
            </p:nvSpPr>
            <p:spPr>
              <a:xfrm>
                <a:off x="752227" y="2240293"/>
                <a:ext cx="1875557" cy="29402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grpSp>
        <p:sp>
          <p:nvSpPr>
            <p:cNvPr id="169" name="文本框 168"/>
            <p:cNvSpPr txBox="1"/>
            <p:nvPr/>
          </p:nvSpPr>
          <p:spPr>
            <a:xfrm>
              <a:off x="1799036" y="2262975"/>
              <a:ext cx="1385553" cy="796145"/>
            </a:xfrm>
            <a:prstGeom prst="rect">
              <a:avLst/>
            </a:prstGeom>
            <a:noFill/>
          </p:spPr>
          <p:txBody>
            <a:bodyPr wrap="square" rtlCol="0">
              <a:spAutoFit/>
            </a:bodyPr>
            <a:lstStyle/>
            <a:p>
              <a:r>
                <a:rPr lang="zh-CN" altLang="en-US" sz="600" b="1" dirty="0">
                  <a:latin typeface="微软雅黑" pitchFamily="34" charset="-122"/>
                  <a:ea typeface="微软雅黑" pitchFamily="34" charset="-122"/>
                </a:rPr>
                <a:t>根据用户名、</a:t>
              </a:r>
              <a:r>
                <a:rPr lang="en-US" altLang="zh-CN" sz="600" b="1" dirty="0">
                  <a:latin typeface="微软雅黑" pitchFamily="34" charset="-122"/>
                  <a:ea typeface="微软雅黑" pitchFamily="34" charset="-122"/>
                </a:rPr>
                <a:t>MAC</a:t>
              </a:r>
              <a:r>
                <a:rPr lang="zh-CN" altLang="en-US" sz="600" b="1" dirty="0">
                  <a:latin typeface="微软雅黑" pitchFamily="34" charset="-122"/>
                  <a:ea typeface="微软雅黑" pitchFamily="34" charset="-122"/>
                </a:rPr>
                <a:t>地址等进行</a:t>
              </a:r>
              <a:r>
                <a:rPr lang="zh-CN" altLang="en-US" sz="600" b="1" dirty="0">
                  <a:solidFill>
                    <a:srgbClr val="C00000"/>
                  </a:solidFill>
                  <a:latin typeface="微软雅黑" pitchFamily="34" charset="-122"/>
                  <a:ea typeface="微软雅黑" pitchFamily="34" charset="-122"/>
                </a:rPr>
                <a:t>搜索</a:t>
              </a:r>
            </a:p>
          </p:txBody>
        </p:sp>
      </p:grpSp>
      <p:grpSp>
        <p:nvGrpSpPr>
          <p:cNvPr id="6" name="组合 4"/>
          <p:cNvGrpSpPr/>
          <p:nvPr/>
        </p:nvGrpSpPr>
        <p:grpSpPr>
          <a:xfrm>
            <a:off x="4107801" y="3472590"/>
            <a:ext cx="3960000" cy="1260000"/>
            <a:chOff x="1619618" y="1073320"/>
            <a:chExt cx="6049744" cy="3621467"/>
          </a:xfrm>
        </p:grpSpPr>
        <p:sp>
          <p:nvSpPr>
            <p:cNvPr id="175" name="圆角矩形 174"/>
            <p:cNvSpPr/>
            <p:nvPr/>
          </p:nvSpPr>
          <p:spPr bwMode="auto">
            <a:xfrm>
              <a:off x="1619618" y="1073320"/>
              <a:ext cx="6049744" cy="3621467"/>
            </a:xfrm>
            <a:prstGeom prst="roundRect">
              <a:avLst>
                <a:gd name="adj" fmla="val 1842"/>
              </a:avLst>
            </a:prstGeom>
            <a:solidFill>
              <a:schemeClr val="bg1"/>
            </a:solidFill>
            <a:ln w="9525" cap="flat" cmpd="sng" algn="ctr">
              <a:solidFill>
                <a:schemeClr val="bg1">
                  <a:lumMod val="50000"/>
                </a:schemeClr>
              </a:solidFill>
              <a:prstDash val="solid"/>
              <a:round/>
              <a:headEnd type="none" w="med" len="med"/>
              <a:tailEnd type="none" w="med" len="med"/>
            </a:ln>
            <a:effectLst>
              <a:outerShdw blurRad="76200" dist="63500" dir="8100000" algn="tr" rotWithShape="0">
                <a:prstClr val="black">
                  <a:alpha val="40000"/>
                </a:prstClr>
              </a:outerShdw>
            </a:effectLst>
            <a:scene3d>
              <a:camera prst="orthographicFront"/>
              <a:lightRig rig="flat" dir="t"/>
            </a:scene3d>
            <a:extLst/>
          </p:spPr>
          <p:txBody>
            <a:bodyPr lIns="68576" tIns="34288" rIns="68576" bIns="34288"/>
            <a:lstStyle/>
            <a:p>
              <a:endParaRPr lang="zh-CN" altLang="en-US" sz="600" dirty="0">
                <a:solidFill>
                  <a:prstClr val="black"/>
                </a:solidFill>
                <a:latin typeface="微软雅黑" pitchFamily="34" charset="-122"/>
                <a:ea typeface="微软雅黑" pitchFamily="34" charset="-122"/>
              </a:endParaRPr>
            </a:p>
          </p:txBody>
        </p:sp>
        <p:pic>
          <p:nvPicPr>
            <p:cNvPr id="176" name="Picture 3"/>
            <p:cNvPicPr>
              <a:picLocks noChangeAspect="1" noChangeArrowheads="1"/>
            </p:cNvPicPr>
            <p:nvPr/>
          </p:nvPicPr>
          <p:blipFill>
            <a:blip r:embed="rId14" cstate="print"/>
            <a:srcRect/>
            <a:stretch>
              <a:fillRect/>
            </a:stretch>
          </p:blipFill>
          <p:spPr bwMode="auto">
            <a:xfrm>
              <a:off x="3725746" y="1556202"/>
              <a:ext cx="1709150" cy="3002279"/>
            </a:xfrm>
            <a:prstGeom prst="rect">
              <a:avLst/>
            </a:prstGeom>
            <a:noFill/>
            <a:ln w="9525">
              <a:solidFill>
                <a:schemeClr val="bg1">
                  <a:lumMod val="50000"/>
                </a:schemeClr>
              </a:solidFill>
              <a:miter lim="800000"/>
              <a:headEnd/>
              <a:tailEnd/>
            </a:ln>
          </p:spPr>
        </p:pic>
        <p:sp>
          <p:nvSpPr>
            <p:cNvPr id="177" name="AutoShape 44"/>
            <p:cNvSpPr>
              <a:spLocks noChangeArrowheads="1"/>
            </p:cNvSpPr>
            <p:nvPr/>
          </p:nvSpPr>
          <p:spPr bwMode="auto">
            <a:xfrm>
              <a:off x="1709683" y="1167593"/>
              <a:ext cx="5886653" cy="339464"/>
            </a:xfrm>
            <a:prstGeom prst="round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wrap="square" rtlCol="0" anchor="ctr">
              <a:noAutofit/>
            </a:bodyPr>
            <a:lstStyle/>
            <a:p>
              <a:pPr indent="-287981" algn="ctr">
                <a:buSzPct val="60000"/>
                <a:tabLst>
                  <a:tab pos="76195" algn="l"/>
                  <a:tab pos="114292" algn="l"/>
                </a:tabLst>
              </a:pPr>
              <a:r>
                <a:rPr lang="zh-CN" altLang="en-US" sz="900" b="1" dirty="0">
                  <a:solidFill>
                    <a:schemeClr val="bg1"/>
                  </a:solidFill>
                  <a:latin typeface="微软雅黑" pitchFamily="34" charset="-122"/>
                  <a:ea typeface="微软雅黑" pitchFamily="34" charset="-122"/>
                </a:rPr>
                <a:t>从整体到</a:t>
              </a:r>
              <a:r>
                <a:rPr lang="zh-CN" altLang="en-US" sz="900" b="1" dirty="0" smtClean="0">
                  <a:solidFill>
                    <a:schemeClr val="bg1"/>
                  </a:solidFill>
                  <a:latin typeface="微软雅黑" pitchFamily="34" charset="-122"/>
                  <a:ea typeface="微软雅黑" pitchFamily="34" charset="-122"/>
                </a:rPr>
                <a:t>局部的</a:t>
              </a:r>
              <a:r>
                <a:rPr lang="en-US" altLang="zh-CN" sz="900" b="1" dirty="0" smtClean="0">
                  <a:solidFill>
                    <a:schemeClr val="bg1"/>
                  </a:solidFill>
                  <a:latin typeface="微软雅黑" pitchFamily="34" charset="-122"/>
                  <a:ea typeface="微软雅黑" pitchFamily="34" charset="-122"/>
                </a:rPr>
                <a:t>360</a:t>
              </a:r>
              <a:r>
                <a:rPr lang="zh-CN" altLang="en-US" sz="900" b="1" dirty="0" smtClean="0">
                  <a:solidFill>
                    <a:schemeClr val="bg1"/>
                  </a:solidFill>
                  <a:latin typeface="微软雅黑" pitchFamily="34" charset="-122"/>
                  <a:ea typeface="微软雅黑" pitchFamily="34" charset="-122"/>
                </a:rPr>
                <a:t>度监控</a:t>
              </a:r>
              <a:endParaRPr lang="zh-CN" altLang="en-US" sz="900" b="1" dirty="0">
                <a:solidFill>
                  <a:schemeClr val="bg1"/>
                </a:solidFill>
                <a:latin typeface="微软雅黑" pitchFamily="34" charset="-122"/>
                <a:ea typeface="微软雅黑" pitchFamily="34" charset="-122"/>
              </a:endParaRPr>
            </a:p>
          </p:txBody>
        </p:sp>
        <p:pic>
          <p:nvPicPr>
            <p:cNvPr id="178" name="图片 177"/>
            <p:cNvPicPr>
              <a:picLocks noChangeAspect="1"/>
            </p:cNvPicPr>
            <p:nvPr/>
          </p:nvPicPr>
          <p:blipFill>
            <a:blip r:embed="rId15" cstate="print">
              <a:extLst>
                <a:ext uri="{28A0092B-C50C-407E-A947-70E740481C1C}">
                  <a14:useLocalDpi xmlns:a14="http://schemas.microsoft.com/office/drawing/2010/main" xmlns="" val="0"/>
                </a:ext>
              </a:extLst>
            </a:blip>
            <a:stretch>
              <a:fillRect/>
            </a:stretch>
          </p:blipFill>
          <p:spPr>
            <a:xfrm>
              <a:off x="5765248" y="1556203"/>
              <a:ext cx="1690586" cy="3002279"/>
            </a:xfrm>
            <a:prstGeom prst="rect">
              <a:avLst/>
            </a:prstGeom>
            <a:ln>
              <a:solidFill>
                <a:schemeClr val="bg1">
                  <a:lumMod val="50000"/>
                </a:schemeClr>
              </a:solidFill>
            </a:ln>
          </p:spPr>
        </p:pic>
        <p:sp>
          <p:nvSpPr>
            <p:cNvPr id="180" name="文本框 179"/>
            <p:cNvSpPr txBox="1"/>
            <p:nvPr/>
          </p:nvSpPr>
          <p:spPr>
            <a:xfrm>
              <a:off x="3883400" y="2554460"/>
              <a:ext cx="1536638" cy="265382"/>
            </a:xfrm>
            <a:prstGeom prst="rect">
              <a:avLst/>
            </a:prstGeom>
            <a:solidFill>
              <a:schemeClr val="bg1"/>
            </a:solidFill>
          </p:spPr>
          <p:txBody>
            <a:bodyPr wrap="square" lIns="0" tIns="0" rIns="0" bIns="0" rtlCol="0">
              <a:spAutoFit/>
            </a:bodyPr>
            <a:lstStyle/>
            <a:p>
              <a:r>
                <a:rPr lang="zh-CN" altLang="en-US" sz="600" b="1" dirty="0">
                  <a:solidFill>
                    <a:srgbClr val="C00000"/>
                  </a:solidFill>
                  <a:latin typeface="微软雅黑" pitchFamily="34" charset="-122"/>
                  <a:ea typeface="微软雅黑" pitchFamily="34" charset="-122"/>
                </a:rPr>
                <a:t>关联成功率低的根因指标</a:t>
              </a:r>
            </a:p>
          </p:txBody>
        </p:sp>
        <p:sp>
          <p:nvSpPr>
            <p:cNvPr id="181" name="文本框 180"/>
            <p:cNvSpPr txBox="1"/>
            <p:nvPr/>
          </p:nvSpPr>
          <p:spPr>
            <a:xfrm>
              <a:off x="5932869" y="3194807"/>
              <a:ext cx="1476118" cy="530763"/>
            </a:xfrm>
            <a:prstGeom prst="rect">
              <a:avLst/>
            </a:prstGeom>
            <a:solidFill>
              <a:schemeClr val="bg1"/>
            </a:solidFill>
          </p:spPr>
          <p:txBody>
            <a:bodyPr wrap="square" lIns="0" tIns="0" rIns="0" bIns="0" rtlCol="0">
              <a:spAutoFit/>
            </a:bodyPr>
            <a:lstStyle/>
            <a:p>
              <a:r>
                <a:rPr lang="zh-CN" altLang="en-US" sz="600" b="1" dirty="0">
                  <a:solidFill>
                    <a:srgbClr val="C00000"/>
                  </a:solidFill>
                  <a:latin typeface="微软雅黑" pitchFamily="34" charset="-122"/>
                  <a:ea typeface="微软雅黑" pitchFamily="34" charset="-122"/>
                </a:rPr>
                <a:t>排障建议：调整</a:t>
              </a:r>
              <a:r>
                <a:rPr lang="en-US" altLang="zh-CN" sz="600" b="1" dirty="0">
                  <a:solidFill>
                    <a:srgbClr val="C00000"/>
                  </a:solidFill>
                  <a:latin typeface="微软雅黑" pitchFamily="34" charset="-122"/>
                  <a:ea typeface="微软雅黑" pitchFamily="34" charset="-122"/>
                </a:rPr>
                <a:t>AP</a:t>
              </a:r>
              <a:r>
                <a:rPr lang="zh-CN" altLang="en-US" sz="600" b="1" dirty="0">
                  <a:solidFill>
                    <a:srgbClr val="C00000"/>
                  </a:solidFill>
                  <a:latin typeface="微软雅黑" pitchFamily="34" charset="-122"/>
                  <a:ea typeface="微软雅黑" pitchFamily="34" charset="-122"/>
                </a:rPr>
                <a:t>工作信道、移除干扰源</a:t>
              </a:r>
            </a:p>
          </p:txBody>
        </p:sp>
        <p:sp>
          <p:nvSpPr>
            <p:cNvPr id="183" name="Freeform 27"/>
            <p:cNvSpPr>
              <a:spLocks/>
            </p:cNvSpPr>
            <p:nvPr/>
          </p:nvSpPr>
          <p:spPr bwMode="auto">
            <a:xfrm>
              <a:off x="4787377" y="2865104"/>
              <a:ext cx="224247" cy="242750"/>
            </a:xfrm>
            <a:custGeom>
              <a:avLst/>
              <a:gdLst/>
              <a:ahLst/>
              <a:cxnLst>
                <a:cxn ang="0">
                  <a:pos x="142" y="56"/>
                </a:cxn>
                <a:cxn ang="0">
                  <a:pos x="86" y="32"/>
                </a:cxn>
                <a:cxn ang="0">
                  <a:pos x="86" y="32"/>
                </a:cxn>
                <a:cxn ang="0">
                  <a:pos x="64" y="24"/>
                </a:cxn>
                <a:cxn ang="0">
                  <a:pos x="6" y="0"/>
                </a:cxn>
                <a:cxn ang="0">
                  <a:pos x="6" y="0"/>
                </a:cxn>
                <a:cxn ang="0">
                  <a:pos x="2" y="0"/>
                </a:cxn>
                <a:cxn ang="0">
                  <a:pos x="0" y="0"/>
                </a:cxn>
                <a:cxn ang="0">
                  <a:pos x="0" y="2"/>
                </a:cxn>
                <a:cxn ang="0">
                  <a:pos x="0" y="6"/>
                </a:cxn>
                <a:cxn ang="0">
                  <a:pos x="24" y="64"/>
                </a:cxn>
                <a:cxn ang="0">
                  <a:pos x="24" y="64"/>
                </a:cxn>
                <a:cxn ang="0">
                  <a:pos x="32" y="86"/>
                </a:cxn>
                <a:cxn ang="0">
                  <a:pos x="56" y="142"/>
                </a:cxn>
                <a:cxn ang="0">
                  <a:pos x="56" y="142"/>
                </a:cxn>
                <a:cxn ang="0">
                  <a:pos x="58" y="146"/>
                </a:cxn>
                <a:cxn ang="0">
                  <a:pos x="62" y="148"/>
                </a:cxn>
                <a:cxn ang="0">
                  <a:pos x="66" y="146"/>
                </a:cxn>
                <a:cxn ang="0">
                  <a:pos x="70" y="144"/>
                </a:cxn>
                <a:cxn ang="0">
                  <a:pos x="96" y="118"/>
                </a:cxn>
                <a:cxn ang="0">
                  <a:pos x="138" y="162"/>
                </a:cxn>
                <a:cxn ang="0">
                  <a:pos x="138" y="162"/>
                </a:cxn>
                <a:cxn ang="0">
                  <a:pos x="142" y="164"/>
                </a:cxn>
                <a:cxn ang="0">
                  <a:pos x="146" y="162"/>
                </a:cxn>
                <a:cxn ang="0">
                  <a:pos x="162" y="146"/>
                </a:cxn>
                <a:cxn ang="0">
                  <a:pos x="162" y="146"/>
                </a:cxn>
                <a:cxn ang="0">
                  <a:pos x="164" y="142"/>
                </a:cxn>
                <a:cxn ang="0">
                  <a:pos x="162" y="138"/>
                </a:cxn>
                <a:cxn ang="0">
                  <a:pos x="118" y="96"/>
                </a:cxn>
                <a:cxn ang="0">
                  <a:pos x="144" y="70"/>
                </a:cxn>
                <a:cxn ang="0">
                  <a:pos x="144" y="70"/>
                </a:cxn>
                <a:cxn ang="0">
                  <a:pos x="146" y="66"/>
                </a:cxn>
                <a:cxn ang="0">
                  <a:pos x="148" y="62"/>
                </a:cxn>
                <a:cxn ang="0">
                  <a:pos x="146" y="58"/>
                </a:cxn>
                <a:cxn ang="0">
                  <a:pos x="142" y="56"/>
                </a:cxn>
                <a:cxn ang="0">
                  <a:pos x="142" y="56"/>
                </a:cxn>
              </a:cxnLst>
              <a:rect l="0" t="0" r="r" b="b"/>
              <a:pathLst>
                <a:path w="164" h="164">
                  <a:moveTo>
                    <a:pt x="142" y="56"/>
                  </a:moveTo>
                  <a:lnTo>
                    <a:pt x="86" y="32"/>
                  </a:lnTo>
                  <a:lnTo>
                    <a:pt x="86" y="32"/>
                  </a:lnTo>
                  <a:lnTo>
                    <a:pt x="64" y="24"/>
                  </a:lnTo>
                  <a:lnTo>
                    <a:pt x="6" y="0"/>
                  </a:lnTo>
                  <a:lnTo>
                    <a:pt x="6" y="0"/>
                  </a:lnTo>
                  <a:lnTo>
                    <a:pt x="2" y="0"/>
                  </a:lnTo>
                  <a:lnTo>
                    <a:pt x="0" y="0"/>
                  </a:lnTo>
                  <a:lnTo>
                    <a:pt x="0" y="2"/>
                  </a:lnTo>
                  <a:lnTo>
                    <a:pt x="0" y="6"/>
                  </a:lnTo>
                  <a:lnTo>
                    <a:pt x="24" y="64"/>
                  </a:lnTo>
                  <a:lnTo>
                    <a:pt x="24" y="64"/>
                  </a:lnTo>
                  <a:lnTo>
                    <a:pt x="32" y="86"/>
                  </a:lnTo>
                  <a:lnTo>
                    <a:pt x="56" y="142"/>
                  </a:lnTo>
                  <a:lnTo>
                    <a:pt x="56" y="142"/>
                  </a:lnTo>
                  <a:lnTo>
                    <a:pt x="58" y="146"/>
                  </a:lnTo>
                  <a:lnTo>
                    <a:pt x="62" y="148"/>
                  </a:lnTo>
                  <a:lnTo>
                    <a:pt x="66" y="146"/>
                  </a:lnTo>
                  <a:lnTo>
                    <a:pt x="70" y="144"/>
                  </a:lnTo>
                  <a:lnTo>
                    <a:pt x="96" y="118"/>
                  </a:lnTo>
                  <a:lnTo>
                    <a:pt x="138" y="162"/>
                  </a:lnTo>
                  <a:lnTo>
                    <a:pt x="138" y="162"/>
                  </a:lnTo>
                  <a:lnTo>
                    <a:pt x="142" y="164"/>
                  </a:lnTo>
                  <a:lnTo>
                    <a:pt x="146" y="162"/>
                  </a:lnTo>
                  <a:lnTo>
                    <a:pt x="162" y="146"/>
                  </a:lnTo>
                  <a:lnTo>
                    <a:pt x="162" y="146"/>
                  </a:lnTo>
                  <a:lnTo>
                    <a:pt x="164" y="142"/>
                  </a:lnTo>
                  <a:lnTo>
                    <a:pt x="162" y="138"/>
                  </a:lnTo>
                  <a:lnTo>
                    <a:pt x="118" y="96"/>
                  </a:lnTo>
                  <a:lnTo>
                    <a:pt x="144" y="70"/>
                  </a:lnTo>
                  <a:lnTo>
                    <a:pt x="144" y="70"/>
                  </a:lnTo>
                  <a:lnTo>
                    <a:pt x="146" y="66"/>
                  </a:lnTo>
                  <a:lnTo>
                    <a:pt x="148" y="62"/>
                  </a:lnTo>
                  <a:lnTo>
                    <a:pt x="146" y="58"/>
                  </a:lnTo>
                  <a:lnTo>
                    <a:pt x="142" y="56"/>
                  </a:lnTo>
                  <a:lnTo>
                    <a:pt x="142" y="56"/>
                  </a:lnTo>
                  <a:close/>
                </a:path>
              </a:pathLst>
            </a:custGeom>
            <a:solidFill>
              <a:srgbClr val="C00000"/>
            </a:solidFill>
            <a:ln w="9525">
              <a:solidFill>
                <a:srgbClr val="C00000"/>
              </a:solidFill>
              <a:round/>
              <a:headEnd/>
              <a:tailEnd/>
            </a:ln>
          </p:spPr>
          <p:txBody>
            <a:bodyPr vert="horz" wrap="square" lIns="68580" tIns="34290" rIns="68580" bIns="34290" numCol="1" anchor="t" anchorCtr="0" compatLnSpc="1">
              <a:prstTxWarp prst="textNoShape">
                <a:avLst/>
              </a:prstTxWarp>
            </a:bodyPr>
            <a:lstStyle/>
            <a:p>
              <a:endParaRPr lang="zh-CN" altLang="en-US" sz="600">
                <a:latin typeface="微软雅黑" pitchFamily="34" charset="-122"/>
                <a:ea typeface="微软雅黑" pitchFamily="34" charset="-122"/>
              </a:endParaRPr>
            </a:p>
          </p:txBody>
        </p:sp>
        <p:pic>
          <p:nvPicPr>
            <p:cNvPr id="184" name="图片 183"/>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781579" y="3107853"/>
              <a:ext cx="134959" cy="134959"/>
            </a:xfrm>
            <a:prstGeom prst="rect">
              <a:avLst/>
            </a:prstGeom>
          </p:spPr>
        </p:pic>
        <p:grpSp>
          <p:nvGrpSpPr>
            <p:cNvPr id="7" name="组合 185"/>
            <p:cNvGrpSpPr/>
            <p:nvPr/>
          </p:nvGrpSpPr>
          <p:grpSpPr>
            <a:xfrm>
              <a:off x="1732574" y="1556202"/>
              <a:ext cx="1665263" cy="3002280"/>
              <a:chOff x="786097" y="2074936"/>
              <a:chExt cx="2220351" cy="4003040"/>
            </a:xfrm>
          </p:grpSpPr>
          <p:pic>
            <p:nvPicPr>
              <p:cNvPr id="187" name="图片 186"/>
              <p:cNvPicPr>
                <a:picLocks noChangeAspect="1"/>
              </p:cNvPicPr>
              <p:nvPr/>
            </p:nvPicPr>
            <p:blipFill>
              <a:blip r:embed="rId16" cstate="print">
                <a:extLst>
                  <a:ext uri="{28A0092B-C50C-407E-A947-70E740481C1C}">
                    <a14:useLocalDpi xmlns:a14="http://schemas.microsoft.com/office/drawing/2010/main" xmlns="" val="0"/>
                  </a:ext>
                </a:extLst>
              </a:blip>
              <a:stretch>
                <a:fillRect/>
              </a:stretch>
            </p:blipFill>
            <p:spPr>
              <a:xfrm>
                <a:off x="786097" y="2074936"/>
                <a:ext cx="2220351" cy="4003040"/>
              </a:xfrm>
              <a:prstGeom prst="rect">
                <a:avLst/>
              </a:prstGeom>
              <a:ln>
                <a:solidFill>
                  <a:schemeClr val="bg1">
                    <a:lumMod val="50000"/>
                  </a:schemeClr>
                </a:solidFill>
              </a:ln>
            </p:spPr>
          </p:pic>
          <p:sp>
            <p:nvSpPr>
              <p:cNvPr id="189" name="文本框 188"/>
              <p:cNvSpPr txBox="1"/>
              <p:nvPr/>
            </p:nvSpPr>
            <p:spPr>
              <a:xfrm>
                <a:off x="1303493" y="2995279"/>
                <a:ext cx="1388191" cy="353842"/>
              </a:xfrm>
              <a:prstGeom prst="rect">
                <a:avLst/>
              </a:prstGeom>
              <a:solidFill>
                <a:schemeClr val="bg1"/>
              </a:solidFill>
            </p:spPr>
            <p:txBody>
              <a:bodyPr wrap="square" lIns="0" tIns="0" rIns="0" bIns="0" rtlCol="0">
                <a:spAutoFit/>
              </a:bodyPr>
              <a:lstStyle/>
              <a:p>
                <a:r>
                  <a:rPr lang="zh-CN" altLang="en-US" sz="600" b="1" dirty="0">
                    <a:solidFill>
                      <a:srgbClr val="C00000"/>
                    </a:solidFill>
                    <a:latin typeface="微软雅黑" pitchFamily="34" charset="-122"/>
                    <a:ea typeface="微软雅黑" pitchFamily="34" charset="-122"/>
                  </a:rPr>
                  <a:t>区域用户体验</a:t>
                </a:r>
              </a:p>
            </p:txBody>
          </p:sp>
          <p:pic>
            <p:nvPicPr>
              <p:cNvPr id="191" name="图片 190"/>
              <p:cNvPicPr>
                <a:picLocks noChangeAspect="1"/>
              </p:cNvPicPr>
              <p:nvPr/>
            </p:nvPicPr>
            <p:blipFill rotWithShape="1">
              <a:blip r:embed="rId17" cstate="print">
                <a:extLst>
                  <a:ext uri="{28A0092B-C50C-407E-A947-70E740481C1C}">
                    <a14:useLocalDpi xmlns:a14="http://schemas.microsoft.com/office/drawing/2010/main" xmlns="" val="0"/>
                  </a:ext>
                </a:extLst>
              </a:blip>
              <a:srcRect t="14239" r="61950" b="80442"/>
              <a:stretch/>
            </p:blipFill>
            <p:spPr>
              <a:xfrm>
                <a:off x="1157644" y="2636912"/>
                <a:ext cx="955428" cy="212899"/>
              </a:xfrm>
              <a:prstGeom prst="rect">
                <a:avLst/>
              </a:prstGeom>
              <a:ln>
                <a:noFill/>
              </a:ln>
            </p:spPr>
          </p:pic>
        </p:grpSp>
      </p:grpSp>
      <p:sp>
        <p:nvSpPr>
          <p:cNvPr id="192" name="AutoShape 15"/>
          <p:cNvSpPr>
            <a:spLocks noChangeArrowheads="1"/>
          </p:cNvSpPr>
          <p:nvPr/>
        </p:nvSpPr>
        <p:spPr bwMode="auto">
          <a:xfrm rot="5400000">
            <a:off x="3600869" y="1350831"/>
            <a:ext cx="392112" cy="323850"/>
          </a:xfrm>
          <a:prstGeom prst="upArrow">
            <a:avLst>
              <a:gd name="adj1" fmla="val 52833"/>
              <a:gd name="adj2" fmla="val 45940"/>
            </a:avLst>
          </a:prstGeom>
          <a:gradFill>
            <a:gsLst>
              <a:gs pos="33000">
                <a:srgbClr val="6DAA2D">
                  <a:lumMod val="20000"/>
                  <a:lumOff val="80000"/>
                </a:srgbClr>
              </a:gs>
              <a:gs pos="100000">
                <a:srgbClr val="6DAA2D">
                  <a:lumMod val="60000"/>
                  <a:lumOff val="40000"/>
                </a:srgbClr>
              </a:gs>
            </a:gsLst>
            <a:lin ang="5400000" scaled="0"/>
          </a:gradFill>
          <a:ln w="3175" cap="flat" cmpd="sng" algn="ctr">
            <a:solidFill>
              <a:srgbClr val="D7D7D7"/>
            </a:solidFill>
            <a:prstDash val="solid"/>
          </a:ln>
          <a:effectLst/>
          <a:extLst/>
        </p:spPr>
        <p:txBody>
          <a:bodyPr anchor="ctr"/>
          <a:lstStyle/>
          <a:p>
            <a:pPr algn="ctr">
              <a:lnSpc>
                <a:spcPct val="120000"/>
              </a:lnSpc>
              <a:defRPr/>
            </a:pPr>
            <a:endParaRPr lang="zh-CN" altLang="en-US" sz="2800" b="1" kern="0">
              <a:solidFill>
                <a:sysClr val="window" lastClr="FFFFFF"/>
              </a:solidFill>
              <a:latin typeface="微软雅黑" pitchFamily="34" charset="-122"/>
              <a:ea typeface="微软雅黑" pitchFamily="34" charset="-122"/>
            </a:endParaRPr>
          </a:p>
        </p:txBody>
      </p:sp>
      <p:sp>
        <p:nvSpPr>
          <p:cNvPr id="193" name="AutoShape 15"/>
          <p:cNvSpPr>
            <a:spLocks noChangeArrowheads="1"/>
          </p:cNvSpPr>
          <p:nvPr/>
        </p:nvSpPr>
        <p:spPr bwMode="auto">
          <a:xfrm rot="5400000">
            <a:off x="3600869" y="2547579"/>
            <a:ext cx="392112" cy="323850"/>
          </a:xfrm>
          <a:prstGeom prst="upArrow">
            <a:avLst>
              <a:gd name="adj1" fmla="val 52833"/>
              <a:gd name="adj2" fmla="val 45940"/>
            </a:avLst>
          </a:prstGeom>
          <a:gradFill>
            <a:gsLst>
              <a:gs pos="33000">
                <a:srgbClr val="6DAA2D">
                  <a:lumMod val="20000"/>
                  <a:lumOff val="80000"/>
                </a:srgbClr>
              </a:gs>
              <a:gs pos="100000">
                <a:srgbClr val="6DAA2D">
                  <a:lumMod val="60000"/>
                  <a:lumOff val="40000"/>
                </a:srgbClr>
              </a:gs>
            </a:gsLst>
            <a:lin ang="5400000" scaled="0"/>
          </a:gradFill>
          <a:ln w="3175" cap="flat" cmpd="sng" algn="ctr">
            <a:solidFill>
              <a:srgbClr val="D7D7D7"/>
            </a:solidFill>
            <a:prstDash val="solid"/>
          </a:ln>
          <a:effectLst/>
          <a:extLst/>
        </p:spPr>
        <p:txBody>
          <a:bodyPr anchor="ctr"/>
          <a:lstStyle/>
          <a:p>
            <a:pPr algn="ctr">
              <a:lnSpc>
                <a:spcPct val="120000"/>
              </a:lnSpc>
              <a:defRPr/>
            </a:pPr>
            <a:endParaRPr lang="zh-CN" altLang="en-US" sz="2800" b="1" kern="0">
              <a:solidFill>
                <a:sysClr val="window" lastClr="FFFFFF"/>
              </a:solidFill>
              <a:latin typeface="微软雅黑" pitchFamily="34" charset="-122"/>
              <a:ea typeface="微软雅黑" pitchFamily="34" charset="-122"/>
            </a:endParaRPr>
          </a:p>
        </p:txBody>
      </p:sp>
      <p:sp>
        <p:nvSpPr>
          <p:cNvPr id="194" name="AutoShape 15"/>
          <p:cNvSpPr>
            <a:spLocks noChangeArrowheads="1"/>
          </p:cNvSpPr>
          <p:nvPr/>
        </p:nvSpPr>
        <p:spPr bwMode="auto">
          <a:xfrm rot="5400000">
            <a:off x="3600869" y="3913738"/>
            <a:ext cx="392112" cy="323850"/>
          </a:xfrm>
          <a:prstGeom prst="upArrow">
            <a:avLst>
              <a:gd name="adj1" fmla="val 52833"/>
              <a:gd name="adj2" fmla="val 45940"/>
            </a:avLst>
          </a:prstGeom>
          <a:gradFill>
            <a:gsLst>
              <a:gs pos="33000">
                <a:srgbClr val="6DAA2D">
                  <a:lumMod val="20000"/>
                  <a:lumOff val="80000"/>
                </a:srgbClr>
              </a:gs>
              <a:gs pos="100000">
                <a:srgbClr val="6DAA2D">
                  <a:lumMod val="60000"/>
                  <a:lumOff val="40000"/>
                </a:srgbClr>
              </a:gs>
            </a:gsLst>
            <a:lin ang="5400000" scaled="0"/>
          </a:gradFill>
          <a:ln w="3175" cap="flat" cmpd="sng" algn="ctr">
            <a:solidFill>
              <a:srgbClr val="D7D7D7"/>
            </a:solidFill>
            <a:prstDash val="solid"/>
          </a:ln>
          <a:effectLst/>
          <a:extLst/>
        </p:spPr>
        <p:txBody>
          <a:bodyPr anchor="ctr"/>
          <a:lstStyle/>
          <a:p>
            <a:pPr algn="ctr">
              <a:lnSpc>
                <a:spcPct val="120000"/>
              </a:lnSpc>
              <a:defRPr/>
            </a:pPr>
            <a:endParaRPr lang="zh-CN" altLang="en-US" sz="2800" b="1" kern="0">
              <a:solidFill>
                <a:sysClr val="window" lastClr="FFFFFF"/>
              </a:solidFill>
              <a:latin typeface="微软雅黑" pitchFamily="34" charset="-122"/>
              <a:ea typeface="微软雅黑" pitchFamily="34" charset="-122"/>
            </a:endParaRPr>
          </a:p>
        </p:txBody>
      </p:sp>
      <p:sp>
        <p:nvSpPr>
          <p:cNvPr id="68" name="右箭头 67"/>
          <p:cNvSpPr/>
          <p:nvPr/>
        </p:nvSpPr>
        <p:spPr>
          <a:xfrm>
            <a:off x="6615129" y="1612409"/>
            <a:ext cx="111158" cy="164395"/>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69" name="右箭头 68"/>
          <p:cNvSpPr/>
          <p:nvPr/>
        </p:nvSpPr>
        <p:spPr>
          <a:xfrm>
            <a:off x="5147216" y="2571424"/>
            <a:ext cx="111158" cy="164395"/>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70" name="右箭头 69"/>
          <p:cNvSpPr/>
          <p:nvPr/>
        </p:nvSpPr>
        <p:spPr>
          <a:xfrm>
            <a:off x="6984219" y="2935928"/>
            <a:ext cx="111158" cy="164395"/>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71" name="右箭头 70"/>
          <p:cNvSpPr/>
          <p:nvPr/>
        </p:nvSpPr>
        <p:spPr>
          <a:xfrm>
            <a:off x="5293586" y="3878920"/>
            <a:ext cx="111158" cy="164395"/>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
        <p:nvSpPr>
          <p:cNvPr id="72" name="右箭头 71"/>
          <p:cNvSpPr/>
          <p:nvPr/>
        </p:nvSpPr>
        <p:spPr>
          <a:xfrm>
            <a:off x="6615129" y="4227412"/>
            <a:ext cx="111158" cy="164395"/>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
              <a:latin typeface="微软雅黑" pitchFamily="34" charset="-122"/>
              <a:ea typeface="微软雅黑" pitchFamily="34" charset="-122"/>
            </a:endParaRPr>
          </a:p>
        </p:txBody>
      </p:sp>
    </p:spTree>
    <p:extLst>
      <p:ext uri="{BB962C8B-B14F-4D97-AF65-F5344CB8AC3E}">
        <p14:creationId xmlns:p14="http://schemas.microsoft.com/office/powerpoint/2010/main" xmlns="" val="14507130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7"/>
          <p:cNvSpPr>
            <a:spLocks/>
          </p:cNvSpPr>
          <p:nvPr/>
        </p:nvSpPr>
        <p:spPr bwMode="gray">
          <a:xfrm>
            <a:off x="1606201" y="241416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6" name="Title 3"/>
          <p:cNvSpPr txBox="1">
            <a:spLocks/>
          </p:cNvSpPr>
          <p:nvPr/>
        </p:nvSpPr>
        <p:spPr>
          <a:xfrm>
            <a:off x="249525" y="173706"/>
            <a:ext cx="6227082" cy="662781"/>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zh-CN" altLang="en-US" sz="3200" b="1" kern="0" dirty="0" smtClean="0">
                <a:solidFill>
                  <a:schemeClr val="bg1"/>
                </a:solidFill>
                <a:latin typeface="微软雅黑" pitchFamily="34" charset="-122"/>
                <a:ea typeface="微软雅黑" pitchFamily="34" charset="-122"/>
                <a:cs typeface="+mj-cs"/>
              </a:rPr>
              <a:t>目录</a:t>
            </a:r>
            <a:endParaRPr lang="en-US" altLang="en-US" sz="3200" b="1" kern="0" dirty="0">
              <a:solidFill>
                <a:schemeClr val="bg1"/>
              </a:solidFill>
              <a:latin typeface="微软雅黑" pitchFamily="34" charset="-122"/>
              <a:ea typeface="微软雅黑" pitchFamily="34" charset="-122"/>
              <a:cs typeface="+mj-cs"/>
            </a:endParaRPr>
          </a:p>
        </p:txBody>
      </p:sp>
      <p:sp>
        <p:nvSpPr>
          <p:cNvPr id="7" name="Freeform 6"/>
          <p:cNvSpPr>
            <a:spLocks/>
          </p:cNvSpPr>
          <p:nvPr/>
        </p:nvSpPr>
        <p:spPr bwMode="gray">
          <a:xfrm>
            <a:off x="2302764" y="177730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endParaRPr lang="en-US" altLang="zh-CN" sz="2400" dirty="0" smtClean="0">
              <a:solidFill>
                <a:schemeClr val="bg1"/>
              </a:solidFill>
              <a:latin typeface="微软雅黑" pitchFamily="34" charset="-122"/>
              <a:ea typeface="微软雅黑" pitchFamily="34" charset="-122"/>
            </a:endParaRPr>
          </a:p>
          <a:p>
            <a:pPr lvl="0">
              <a:defRPr/>
            </a:pPr>
            <a:r>
              <a:rPr lang="zh-CN" altLang="en-US" sz="2400" dirty="0" smtClean="0">
                <a:solidFill>
                  <a:schemeClr val="bg1"/>
                </a:solidFill>
                <a:latin typeface="微软雅黑" pitchFamily="34" charset="-122"/>
                <a:ea typeface="微软雅黑" pitchFamily="34" charset="-122"/>
              </a:rPr>
              <a:t>高教无线需求理解</a:t>
            </a:r>
            <a:endParaRPr lang="en-US" altLang="zh-CN" sz="2400" dirty="0" smtClean="0">
              <a:solidFill>
                <a:schemeClr val="bg1"/>
              </a:solidFill>
              <a:latin typeface="微软雅黑" pitchFamily="34" charset="-122"/>
              <a:ea typeface="微软雅黑" pitchFamily="34" charset="-122"/>
            </a:endParaRPr>
          </a:p>
          <a:p>
            <a:pPr>
              <a:defRPr/>
            </a:pPr>
            <a:endParaRPr lang="zh-CN" altLang="en-US" sz="2400" dirty="0">
              <a:ea typeface="宋体" pitchFamily="2" charset="-122"/>
            </a:endParaRPr>
          </a:p>
        </p:txBody>
      </p:sp>
      <p:sp>
        <p:nvSpPr>
          <p:cNvPr id="8" name="Freeform 7"/>
          <p:cNvSpPr>
            <a:spLocks/>
          </p:cNvSpPr>
          <p:nvPr/>
        </p:nvSpPr>
        <p:spPr bwMode="gray">
          <a:xfrm>
            <a:off x="1601089" y="177730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9" name="Text Box 8"/>
          <p:cNvSpPr txBox="1">
            <a:spLocks noChangeArrowheads="1"/>
          </p:cNvSpPr>
          <p:nvPr/>
        </p:nvSpPr>
        <p:spPr bwMode="gray">
          <a:xfrm>
            <a:off x="2415532" y="1836038"/>
            <a:ext cx="3581400" cy="461665"/>
          </a:xfrm>
          <a:prstGeom prst="rect">
            <a:avLst/>
          </a:prstGeom>
          <a:noFill/>
          <a:ln w="9525">
            <a:noFill/>
            <a:miter lim="800000"/>
            <a:headEnd/>
            <a:tailEnd/>
          </a:ln>
          <a:effectLst>
            <a:outerShdw dist="17961" dir="2700000" algn="ctr" rotWithShape="0">
              <a:srgbClr val="333333">
                <a:alpha val="50000"/>
              </a:srgbClr>
            </a:outerShdw>
          </a:effectLst>
        </p:spPr>
        <p:txBody>
          <a:bodyPr>
            <a:spAutoFit/>
          </a:bodyPr>
          <a:lstStyle/>
          <a:p>
            <a:endParaRPr lang="zh-CN" altLang="en-US" sz="2400" dirty="0" smtClean="0">
              <a:solidFill>
                <a:schemeClr val="bg1"/>
              </a:solidFill>
              <a:latin typeface="微软雅黑" pitchFamily="34" charset="-122"/>
              <a:ea typeface="微软雅黑" pitchFamily="34" charset="-122"/>
            </a:endParaRPr>
          </a:p>
        </p:txBody>
      </p:sp>
      <p:sp>
        <p:nvSpPr>
          <p:cNvPr id="19" name="Text Box 17"/>
          <p:cNvSpPr txBox="1">
            <a:spLocks noChangeArrowheads="1"/>
          </p:cNvSpPr>
          <p:nvPr/>
        </p:nvSpPr>
        <p:spPr bwMode="gray">
          <a:xfrm>
            <a:off x="1801450" y="2355462"/>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3</a:t>
            </a:r>
          </a:p>
        </p:txBody>
      </p:sp>
      <p:sp>
        <p:nvSpPr>
          <p:cNvPr id="20" name="Freeform 6"/>
          <p:cNvSpPr>
            <a:spLocks/>
          </p:cNvSpPr>
          <p:nvPr/>
        </p:nvSpPr>
        <p:spPr bwMode="gray">
          <a:xfrm>
            <a:off x="2296859" y="241416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r>
              <a:rPr lang="zh-CN" altLang="en-US" sz="2400" dirty="0" smtClean="0">
                <a:solidFill>
                  <a:schemeClr val="bg1"/>
                </a:solidFill>
                <a:latin typeface="微软雅黑" pitchFamily="34" charset="-122"/>
                <a:ea typeface="微软雅黑" pitchFamily="34" charset="-122"/>
              </a:rPr>
              <a:t>详细方案说明</a:t>
            </a:r>
            <a:endParaRPr lang="en-US" altLang="zh-CN" sz="2400" dirty="0" smtClean="0">
              <a:solidFill>
                <a:schemeClr val="bg1"/>
              </a:solidFill>
              <a:latin typeface="微软雅黑" pitchFamily="34" charset="-122"/>
              <a:ea typeface="微软雅黑" pitchFamily="34" charset="-122"/>
            </a:endParaRPr>
          </a:p>
        </p:txBody>
      </p:sp>
      <p:sp>
        <p:nvSpPr>
          <p:cNvPr id="21" name="Text Box 8"/>
          <p:cNvSpPr txBox="1">
            <a:spLocks noChangeArrowheads="1"/>
          </p:cNvSpPr>
          <p:nvPr/>
        </p:nvSpPr>
        <p:spPr bwMode="gray">
          <a:xfrm>
            <a:off x="2365559" y="2472905"/>
            <a:ext cx="417329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en-US" altLang="zh-CN" sz="2400" dirty="0" smtClean="0">
                <a:solidFill>
                  <a:schemeClr val="bg1"/>
                </a:solidFill>
                <a:latin typeface="微软雅黑" pitchFamily="34" charset="-122"/>
                <a:ea typeface="微软雅黑" pitchFamily="34" charset="-122"/>
              </a:rPr>
              <a:t>   </a:t>
            </a:r>
            <a:endParaRPr lang="zh-CN" altLang="en-US" sz="2400" dirty="0" smtClean="0">
              <a:solidFill>
                <a:schemeClr val="bg1"/>
              </a:solidFill>
              <a:latin typeface="微软雅黑" pitchFamily="34" charset="-122"/>
              <a:ea typeface="微软雅黑" pitchFamily="34" charset="-122"/>
            </a:endParaRPr>
          </a:p>
        </p:txBody>
      </p:sp>
      <p:sp>
        <p:nvSpPr>
          <p:cNvPr id="23" name="Freeform 11"/>
          <p:cNvSpPr>
            <a:spLocks/>
          </p:cNvSpPr>
          <p:nvPr/>
        </p:nvSpPr>
        <p:spPr bwMode="gray">
          <a:xfrm>
            <a:off x="2301561" y="301153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24" name="Freeform 12"/>
          <p:cNvSpPr>
            <a:spLocks/>
          </p:cNvSpPr>
          <p:nvPr/>
        </p:nvSpPr>
        <p:spPr bwMode="gray">
          <a:xfrm>
            <a:off x="1599886" y="301153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25" name="Text Box 13"/>
          <p:cNvSpPr txBox="1">
            <a:spLocks noChangeArrowheads="1"/>
          </p:cNvSpPr>
          <p:nvPr/>
        </p:nvSpPr>
        <p:spPr bwMode="gray">
          <a:xfrm>
            <a:off x="2376728" y="3076625"/>
            <a:ext cx="457153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pPr>
              <a:defRPr/>
            </a:pPr>
            <a:r>
              <a:rPr lang="zh-CN" altLang="en-US" sz="2400" dirty="0" smtClean="0">
                <a:solidFill>
                  <a:schemeClr val="bg1"/>
                </a:solidFill>
                <a:latin typeface="微软雅黑" pitchFamily="34" charset="-122"/>
                <a:ea typeface="微软雅黑" pitchFamily="34" charset="-122"/>
              </a:rPr>
              <a:t>案例介绍</a:t>
            </a:r>
          </a:p>
        </p:txBody>
      </p:sp>
      <p:sp>
        <p:nvSpPr>
          <p:cNvPr id="29" name="Text Box 16"/>
          <p:cNvSpPr txBox="1">
            <a:spLocks noChangeArrowheads="1"/>
          </p:cNvSpPr>
          <p:nvPr/>
        </p:nvSpPr>
        <p:spPr bwMode="gray">
          <a:xfrm>
            <a:off x="1818928" y="3003798"/>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rPr>
              <a:t>4</a:t>
            </a:r>
            <a:endParaRPr lang="en-US" altLang="zh-CN" sz="3600" b="1" dirty="0">
              <a:solidFill>
                <a:schemeClr val="bg1"/>
              </a:solidFill>
              <a:latin typeface="+mn-lt"/>
            </a:endParaRPr>
          </a:p>
        </p:txBody>
      </p:sp>
      <p:sp>
        <p:nvSpPr>
          <p:cNvPr id="30" name="Text Box 17"/>
          <p:cNvSpPr txBox="1">
            <a:spLocks noChangeArrowheads="1"/>
          </p:cNvSpPr>
          <p:nvPr/>
        </p:nvSpPr>
        <p:spPr bwMode="gray">
          <a:xfrm>
            <a:off x="1835696" y="1779662"/>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rPr>
              <a:t>2</a:t>
            </a:r>
            <a:endParaRPr lang="en-US" altLang="zh-CN" sz="3600" b="1" dirty="0">
              <a:solidFill>
                <a:schemeClr val="bg1"/>
              </a:solidFill>
              <a:latin typeface="+mn-lt"/>
            </a:endParaRPr>
          </a:p>
        </p:txBody>
      </p:sp>
      <p:sp>
        <p:nvSpPr>
          <p:cNvPr id="31" name="Freeform 6"/>
          <p:cNvSpPr>
            <a:spLocks/>
          </p:cNvSpPr>
          <p:nvPr/>
        </p:nvSpPr>
        <p:spPr bwMode="gray">
          <a:xfrm>
            <a:off x="2321347" y="113159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r>
              <a:rPr lang="zh-CN" altLang="en-US" sz="2400" dirty="0" smtClean="0">
                <a:solidFill>
                  <a:schemeClr val="bg1"/>
                </a:solidFill>
                <a:latin typeface="微软雅黑" pitchFamily="34" charset="-122"/>
                <a:ea typeface="微软雅黑" pitchFamily="34" charset="-122"/>
              </a:rPr>
              <a:t>华为</a:t>
            </a:r>
            <a:r>
              <a:rPr lang="en-US" altLang="zh-CN" sz="2400" dirty="0" smtClean="0">
                <a:solidFill>
                  <a:schemeClr val="bg1"/>
                </a:solidFill>
                <a:latin typeface="微软雅黑" pitchFamily="34" charset="-122"/>
                <a:ea typeface="微软雅黑" pitchFamily="34" charset="-122"/>
              </a:rPr>
              <a:t>WLAN</a:t>
            </a:r>
            <a:r>
              <a:rPr lang="zh-CN" altLang="en-US" sz="2400" dirty="0" smtClean="0">
                <a:solidFill>
                  <a:schemeClr val="bg1"/>
                </a:solidFill>
                <a:latin typeface="微软雅黑" pitchFamily="34" charset="-122"/>
                <a:ea typeface="微软雅黑" pitchFamily="34" charset="-122"/>
              </a:rPr>
              <a:t>发展历程</a:t>
            </a:r>
          </a:p>
        </p:txBody>
      </p:sp>
      <p:sp>
        <p:nvSpPr>
          <p:cNvPr id="32" name="Freeform 7"/>
          <p:cNvSpPr>
            <a:spLocks/>
          </p:cNvSpPr>
          <p:nvPr/>
        </p:nvSpPr>
        <p:spPr bwMode="gray">
          <a:xfrm>
            <a:off x="1619672" y="113159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33" name="Text Box 8"/>
          <p:cNvSpPr txBox="1">
            <a:spLocks noChangeArrowheads="1"/>
          </p:cNvSpPr>
          <p:nvPr/>
        </p:nvSpPr>
        <p:spPr bwMode="gray">
          <a:xfrm>
            <a:off x="2434115" y="1190328"/>
            <a:ext cx="3581400" cy="461665"/>
          </a:xfrm>
          <a:prstGeom prst="rect">
            <a:avLst/>
          </a:prstGeom>
          <a:noFill/>
          <a:ln w="9525">
            <a:noFill/>
            <a:miter lim="800000"/>
            <a:headEnd/>
            <a:tailEnd/>
          </a:ln>
          <a:effectLst>
            <a:outerShdw dist="17961" dir="2700000" algn="ctr" rotWithShape="0">
              <a:srgbClr val="333333">
                <a:alpha val="50000"/>
              </a:srgbClr>
            </a:outerShdw>
          </a:effectLst>
        </p:spPr>
        <p:txBody>
          <a:bodyPr>
            <a:spAutoFit/>
          </a:bodyPr>
          <a:lstStyle/>
          <a:p>
            <a:endParaRPr lang="zh-CN" altLang="en-US" sz="2400" dirty="0" smtClean="0">
              <a:solidFill>
                <a:schemeClr val="bg1"/>
              </a:solidFill>
              <a:latin typeface="微软雅黑" pitchFamily="34" charset="-122"/>
              <a:ea typeface="微软雅黑" pitchFamily="34" charset="-122"/>
            </a:endParaRPr>
          </a:p>
        </p:txBody>
      </p:sp>
      <p:sp>
        <p:nvSpPr>
          <p:cNvPr id="37" name="Text Box 17"/>
          <p:cNvSpPr txBox="1">
            <a:spLocks noChangeArrowheads="1"/>
          </p:cNvSpPr>
          <p:nvPr/>
        </p:nvSpPr>
        <p:spPr bwMode="gray">
          <a:xfrm>
            <a:off x="1835696" y="1131590"/>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smtClean="0">
                <a:solidFill>
                  <a:schemeClr val="bg1"/>
                </a:solidFill>
              </a:rPr>
              <a:t>1</a:t>
            </a:r>
            <a:endParaRPr lang="en-US" altLang="zh-CN" sz="3600" b="1" dirty="0">
              <a:solidFill>
                <a:schemeClr val="bg1"/>
              </a:solidFill>
              <a:latin typeface="+mn-l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314325" y="200025"/>
            <a:ext cx="6496050" cy="581025"/>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zh-CN" altLang="en-US" sz="3200" b="1" kern="0" dirty="0" smtClean="0">
                <a:solidFill>
                  <a:schemeClr val="bg1"/>
                </a:solidFill>
                <a:latin typeface="微软雅黑" pitchFamily="34" charset="-122"/>
                <a:ea typeface="微软雅黑" pitchFamily="34" charset="-122"/>
                <a:cs typeface="+mj-cs"/>
              </a:rPr>
              <a:t>部分教育行业案例</a:t>
            </a:r>
            <a:endParaRPr kumimoji="0" lang="en-US" sz="32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j-cs"/>
            </a:endParaRPr>
          </a:p>
        </p:txBody>
      </p:sp>
      <p:cxnSp>
        <p:nvCxnSpPr>
          <p:cNvPr id="36" name="直接连接符 35"/>
          <p:cNvCxnSpPr/>
          <p:nvPr/>
        </p:nvCxnSpPr>
        <p:spPr bwMode="auto">
          <a:xfrm>
            <a:off x="342900" y="793651"/>
            <a:ext cx="7920880" cy="0"/>
          </a:xfrm>
          <a:prstGeom prst="line">
            <a:avLst/>
          </a:prstGeom>
          <a:noFill/>
          <a:ln w="101600" cap="flat" cmpd="sng" algn="ctr">
            <a:solidFill>
              <a:srgbClr val="C00000"/>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251520" y="999619"/>
            <a:ext cx="3413722" cy="3516347"/>
          </a:xfrm>
          <a:prstGeom prst="rect">
            <a:avLst/>
          </a:prstGeom>
          <a:noFill/>
        </p:spPr>
        <p:txBody>
          <a:bodyPr wrap="square" rtlCol="0">
            <a:spAutoFit/>
          </a:bodyPr>
          <a:lstStyle/>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清华大学校园无线覆盖</a:t>
            </a:r>
            <a:endParaRPr lang="en-US" altLang="zh-CN" sz="1100" dirty="0" smtClean="0">
              <a:solidFill>
                <a:schemeClr val="bg1"/>
              </a:solidFill>
              <a:latin typeface="微软雅黑" pitchFamily="34" charset="-122"/>
              <a:ea typeface="微软雅黑" pitchFamily="34" charset="-122"/>
            </a:endParaRP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武汉大学学生宿舍区无线覆盖</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南京大学无线校园网项目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华中科技大学校园无线覆盖</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南开大学新校区</a:t>
            </a:r>
            <a:r>
              <a:rPr lang="en-US" altLang="zh-CN" sz="1100" dirty="0" smtClean="0">
                <a:solidFill>
                  <a:schemeClr val="bg1"/>
                </a:solidFill>
                <a:latin typeface="微软雅黑" pitchFamily="34" charset="-122"/>
                <a:ea typeface="微软雅黑" pitchFamily="34" charset="-122"/>
                <a:sym typeface="Arial" charset="0"/>
              </a:rPr>
              <a:t>WLAN</a:t>
            </a:r>
            <a:r>
              <a:rPr lang="zh-CN" altLang="en-US" sz="1100" dirty="0" smtClean="0">
                <a:solidFill>
                  <a:schemeClr val="bg1"/>
                </a:solidFill>
                <a:latin typeface="微软雅黑" pitchFamily="34" charset="-122"/>
                <a:ea typeface="微软雅黑" pitchFamily="34" charset="-122"/>
                <a:sym typeface="Arial" charset="0"/>
              </a:rPr>
              <a:t>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东南大学校园网项目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西南民族大学校园网项目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云南大学全校无线覆盖</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中国科技大学</a:t>
            </a:r>
            <a:r>
              <a:rPr lang="en-US" altLang="zh-CN" sz="1100" dirty="0" smtClean="0">
                <a:solidFill>
                  <a:schemeClr val="bg1"/>
                </a:solidFill>
                <a:latin typeface="微软雅黑" pitchFamily="34" charset="-122"/>
                <a:ea typeface="微软雅黑" pitchFamily="34" charset="-122"/>
                <a:sym typeface="Arial" charset="0"/>
              </a:rPr>
              <a:t>WLAN</a:t>
            </a:r>
            <a:r>
              <a:rPr lang="zh-CN" altLang="en-US" sz="1100" dirty="0" smtClean="0">
                <a:solidFill>
                  <a:schemeClr val="bg1"/>
                </a:solidFill>
                <a:latin typeface="微软雅黑" pitchFamily="34" charset="-122"/>
                <a:ea typeface="微软雅黑" pitchFamily="34" charset="-122"/>
                <a:sym typeface="Arial" charset="0"/>
              </a:rPr>
              <a:t>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中国人民解放军第三军医大学</a:t>
            </a:r>
            <a:r>
              <a:rPr lang="en-US" altLang="zh-CN" sz="1100" dirty="0" smtClean="0">
                <a:solidFill>
                  <a:schemeClr val="bg1"/>
                </a:solidFill>
                <a:latin typeface="微软雅黑" pitchFamily="34" charset="-122"/>
                <a:ea typeface="微软雅黑" pitchFamily="34" charset="-122"/>
                <a:sym typeface="Arial" charset="0"/>
              </a:rPr>
              <a:t>WLAN</a:t>
            </a:r>
            <a:r>
              <a:rPr lang="zh-CN" altLang="en-US" sz="1100" dirty="0" smtClean="0">
                <a:solidFill>
                  <a:schemeClr val="bg1"/>
                </a:solidFill>
                <a:latin typeface="微软雅黑" pitchFamily="34" charset="-122"/>
                <a:ea typeface="微软雅黑" pitchFamily="34" charset="-122"/>
                <a:sym typeface="Arial" charset="0"/>
              </a:rPr>
              <a:t>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西交利物浦大学</a:t>
            </a:r>
            <a:r>
              <a:rPr lang="en-US" altLang="zh-CN" sz="1100" dirty="0" smtClean="0">
                <a:solidFill>
                  <a:schemeClr val="bg1"/>
                </a:solidFill>
                <a:latin typeface="微软雅黑" pitchFamily="34" charset="-122"/>
                <a:ea typeface="微软雅黑" pitchFamily="34" charset="-122"/>
                <a:sym typeface="Arial" charset="0"/>
              </a:rPr>
              <a:t>WLAN</a:t>
            </a:r>
            <a:r>
              <a:rPr lang="zh-CN" altLang="en-US" sz="1100" dirty="0" smtClean="0">
                <a:solidFill>
                  <a:schemeClr val="bg1"/>
                </a:solidFill>
                <a:latin typeface="微软雅黑" pitchFamily="34" charset="-122"/>
                <a:ea typeface="微软雅黑" pitchFamily="34" charset="-122"/>
                <a:sym typeface="Arial" charset="0"/>
              </a:rPr>
              <a:t>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安徽农业大学</a:t>
            </a:r>
            <a:r>
              <a:rPr lang="en-US" altLang="zh-CN" sz="1100" dirty="0" smtClean="0">
                <a:solidFill>
                  <a:schemeClr val="bg1"/>
                </a:solidFill>
                <a:latin typeface="微软雅黑" pitchFamily="34" charset="-122"/>
                <a:ea typeface="微软雅黑" pitchFamily="34" charset="-122"/>
                <a:sym typeface="Arial" charset="0"/>
              </a:rPr>
              <a:t>WLAN</a:t>
            </a:r>
            <a:r>
              <a:rPr lang="zh-CN" altLang="en-US" sz="1100" dirty="0" smtClean="0">
                <a:solidFill>
                  <a:schemeClr val="bg1"/>
                </a:solidFill>
                <a:latin typeface="微软雅黑" pitchFamily="34" charset="-122"/>
                <a:ea typeface="微软雅黑" pitchFamily="34" charset="-122"/>
                <a:sym typeface="Arial" charset="0"/>
              </a:rPr>
              <a:t>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广州医科大学</a:t>
            </a:r>
            <a:r>
              <a:rPr lang="en-US" altLang="zh-CN" sz="1100" dirty="0" smtClean="0">
                <a:solidFill>
                  <a:schemeClr val="bg1"/>
                </a:solidFill>
                <a:latin typeface="微软雅黑" pitchFamily="34" charset="-122"/>
                <a:ea typeface="微软雅黑" pitchFamily="34" charset="-122"/>
                <a:sym typeface="Arial" charset="0"/>
              </a:rPr>
              <a:t>WLAN</a:t>
            </a:r>
            <a:r>
              <a:rPr lang="zh-CN" altLang="en-US" sz="1100" dirty="0" smtClean="0">
                <a:solidFill>
                  <a:schemeClr val="bg1"/>
                </a:solidFill>
                <a:latin typeface="微软雅黑" pitchFamily="34" charset="-122"/>
                <a:ea typeface="微软雅黑" pitchFamily="34" charset="-122"/>
                <a:sym typeface="Arial" charset="0"/>
              </a:rPr>
              <a:t>改造项目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河南大学校园有线无线网络项目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北京航空航天大学沙河校区网络改造项目</a:t>
            </a:r>
          </a:p>
        </p:txBody>
      </p:sp>
      <p:sp>
        <p:nvSpPr>
          <p:cNvPr id="7" name="矩形 6"/>
          <p:cNvSpPr/>
          <p:nvPr/>
        </p:nvSpPr>
        <p:spPr>
          <a:xfrm>
            <a:off x="3995936" y="1166138"/>
            <a:ext cx="4572000" cy="3277820"/>
          </a:xfrm>
          <a:prstGeom prst="rect">
            <a:avLst/>
          </a:prstGeom>
        </p:spPr>
        <p:txBody>
          <a:bodyPr>
            <a:spAutoFit/>
          </a:bodyPr>
          <a:lstStyle/>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北京林业大学核心网络改造项目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南京航空航天大学无线网络项目</a:t>
            </a:r>
            <a:endParaRPr lang="en-US" altLang="zh-CN" sz="1100" dirty="0" smtClean="0">
              <a:solidFill>
                <a:schemeClr val="bg1"/>
              </a:solidFill>
              <a:latin typeface="微软雅黑" pitchFamily="34" charset="-122"/>
              <a:ea typeface="微软雅黑" pitchFamily="34" charset="-122"/>
            </a:endParaRP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贵州大学明德学院校园网项目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北京师范大学福清附属学校网络项目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香港中文大学无线校园网项目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山东财经大学无线校园项目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上海中医药大学无线覆盖</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东方慧湖智能无线承载项目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中国海洋大学学术交流中心无线项目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广东嘉应大学</a:t>
            </a:r>
            <a:r>
              <a:rPr lang="en-US" altLang="zh-CN" sz="1100" dirty="0" smtClean="0">
                <a:solidFill>
                  <a:schemeClr val="bg1"/>
                </a:solidFill>
                <a:latin typeface="微软雅黑" pitchFamily="34" charset="-122"/>
                <a:ea typeface="微软雅黑" pitchFamily="34" charset="-122"/>
                <a:sym typeface="Arial" charset="0"/>
              </a:rPr>
              <a:t>WLAN</a:t>
            </a:r>
            <a:r>
              <a:rPr lang="zh-CN" altLang="en-US" sz="1100" dirty="0" smtClean="0">
                <a:solidFill>
                  <a:schemeClr val="bg1"/>
                </a:solidFill>
                <a:latin typeface="微软雅黑" pitchFamily="34" charset="-122"/>
                <a:ea typeface="微软雅黑" pitchFamily="34" charset="-122"/>
                <a:sym typeface="Arial" charset="0"/>
              </a:rPr>
              <a:t>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河南财经政法大学校园无线覆盖</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华中农业大学无线覆盖项目</a:t>
            </a:r>
          </a:p>
          <a:p>
            <a:pPr indent="180975">
              <a:lnSpc>
                <a:spcPct val="50000"/>
              </a:lnSpc>
              <a:spcBef>
                <a:spcPts val="600"/>
              </a:spcBef>
              <a:spcAft>
                <a:spcPts val="600"/>
              </a:spcAft>
              <a:buClr>
                <a:schemeClr val="tx2"/>
              </a:buClr>
              <a:buFont typeface="Arial" pitchFamily="34" charset="0"/>
              <a:buChar char="•"/>
            </a:pPr>
            <a:r>
              <a:rPr lang="zh-CN" altLang="en-US" sz="1100" dirty="0" smtClean="0">
                <a:solidFill>
                  <a:schemeClr val="bg1"/>
                </a:solidFill>
                <a:latin typeface="微软雅黑" pitchFamily="34" charset="-122"/>
                <a:ea typeface="微软雅黑" pitchFamily="34" charset="-122"/>
              </a:rPr>
              <a:t>中国  </a:t>
            </a:r>
            <a:r>
              <a:rPr lang="zh-CN" altLang="en-US" sz="1100" dirty="0" smtClean="0">
                <a:solidFill>
                  <a:schemeClr val="bg1"/>
                </a:solidFill>
                <a:latin typeface="微软雅黑" pitchFamily="34" charset="-122"/>
                <a:ea typeface="微软雅黑" pitchFamily="34" charset="-122"/>
                <a:sym typeface="Arial" charset="0"/>
              </a:rPr>
              <a:t>西南大学荣昌校区图书馆项目</a:t>
            </a:r>
            <a:endParaRPr lang="en-US" altLang="zh-CN" sz="1100" dirty="0" smtClean="0">
              <a:solidFill>
                <a:schemeClr val="bg1"/>
              </a:solidFill>
              <a:latin typeface="微软雅黑" pitchFamily="34" charset="-122"/>
              <a:ea typeface="微软雅黑" pitchFamily="34" charset="-122"/>
              <a:sym typeface="Arial" charset="0"/>
            </a:endParaRPr>
          </a:p>
          <a:p>
            <a:pPr indent="180975">
              <a:lnSpc>
                <a:spcPct val="50000"/>
              </a:lnSpc>
              <a:spcBef>
                <a:spcPts val="600"/>
              </a:spcBef>
              <a:spcAft>
                <a:spcPts val="600"/>
              </a:spcAft>
              <a:buClr>
                <a:schemeClr val="tx2"/>
              </a:buClr>
            </a:pPr>
            <a:r>
              <a:rPr lang="zh-CN" altLang="en-US" sz="1100" dirty="0" smtClean="0">
                <a:solidFill>
                  <a:schemeClr val="bg1"/>
                </a:solidFill>
                <a:latin typeface="微软雅黑" pitchFamily="34" charset="-122"/>
                <a:ea typeface="微软雅黑" pitchFamily="34" charset="-122"/>
                <a:sym typeface="Arial" charset="0"/>
              </a:rPr>
              <a:t> </a:t>
            </a:r>
            <a:endParaRPr lang="en-US" altLang="zh-CN" sz="1100" dirty="0" smtClean="0">
              <a:solidFill>
                <a:schemeClr val="bg1"/>
              </a:solidFill>
              <a:latin typeface="微软雅黑" pitchFamily="34" charset="-122"/>
              <a:ea typeface="微软雅黑" pitchFamily="34" charset="-122"/>
            </a:endParaRPr>
          </a:p>
        </p:txBody>
      </p:sp>
      <p:sp>
        <p:nvSpPr>
          <p:cNvPr id="9" name="矩形 8"/>
          <p:cNvSpPr/>
          <p:nvPr/>
        </p:nvSpPr>
        <p:spPr>
          <a:xfrm>
            <a:off x="4139952" y="3939902"/>
            <a:ext cx="2513830" cy="251159"/>
          </a:xfrm>
          <a:prstGeom prst="rect">
            <a:avLst/>
          </a:prstGeom>
        </p:spPr>
        <p:txBody>
          <a:bodyPr wrap="none">
            <a:spAutoFit/>
          </a:bodyPr>
          <a:lstStyle/>
          <a:p>
            <a:pPr indent="180975">
              <a:lnSpc>
                <a:spcPct val="50000"/>
              </a:lnSpc>
              <a:spcBef>
                <a:spcPts val="600"/>
              </a:spcBef>
              <a:spcAft>
                <a:spcPts val="600"/>
              </a:spcAft>
              <a:buClr>
                <a:schemeClr val="tx2"/>
              </a:buClr>
            </a:pPr>
            <a:r>
              <a:rPr lang="zh-CN" altLang="en-US" dirty="0" smtClean="0">
                <a:solidFill>
                  <a:schemeClr val="bg1"/>
                </a:solidFill>
                <a:latin typeface="微软雅黑" pitchFamily="34" charset="-122"/>
                <a:ea typeface="微软雅黑" pitchFamily="34" charset="-122"/>
                <a:sym typeface="Arial" charset="0"/>
              </a:rPr>
              <a:t> 。。。。。。。。。</a:t>
            </a:r>
            <a:endParaRPr lang="en-US" altLang="zh-CN" dirty="0" smtClean="0">
              <a:solidFill>
                <a:schemeClr val="bg1"/>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78"/>
          <p:cNvGrpSpPr/>
          <p:nvPr/>
        </p:nvGrpSpPr>
        <p:grpSpPr>
          <a:xfrm>
            <a:off x="611561" y="914170"/>
            <a:ext cx="8064895" cy="3784844"/>
            <a:chOff x="383050" y="651165"/>
            <a:chExt cx="8578470" cy="4090304"/>
          </a:xfrm>
        </p:grpSpPr>
        <p:sp>
          <p:nvSpPr>
            <p:cNvPr id="78" name="右箭头 77"/>
            <p:cNvSpPr/>
            <p:nvPr/>
          </p:nvSpPr>
          <p:spPr bwMode="auto">
            <a:xfrm>
              <a:off x="457201" y="904875"/>
              <a:ext cx="1343025" cy="600076"/>
            </a:xfrm>
            <a:prstGeom prst="rightArrow">
              <a:avLst>
                <a:gd name="adj1" fmla="val 50000"/>
                <a:gd name="adj2" fmla="val 29412"/>
              </a:avLst>
            </a:prstGeom>
            <a:solidFill>
              <a:srgbClr val="C000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latin typeface="Arial" charset="0"/>
              </a:endParaRPr>
            </a:p>
          </p:txBody>
        </p:sp>
        <p:sp>
          <p:nvSpPr>
            <p:cNvPr id="4" name="矩形 3"/>
            <p:cNvSpPr/>
            <p:nvPr/>
          </p:nvSpPr>
          <p:spPr bwMode="auto">
            <a:xfrm>
              <a:off x="1847850" y="3452311"/>
              <a:ext cx="6867525" cy="942975"/>
            </a:xfrm>
            <a:prstGeom prst="rect">
              <a:avLst/>
            </a:prstGeom>
            <a:solidFill>
              <a:schemeClr val="bg1"/>
            </a:solidFill>
            <a:ln>
              <a:noFill/>
            </a:ln>
            <a:effectLst>
              <a:outerShdw blurRad="50800" dist="38100" dir="2700000" algn="tl" rotWithShape="0">
                <a:prstClr val="black">
                  <a:alpha val="40000"/>
                </a:prstClr>
              </a:outerShdw>
            </a:effectLst>
            <a:extLst>
              <a:ext uri="{909E8E84-426E-40DD-AFC4-6F175D3DCCD1}"/>
              <a:ext uri="{91240B29-F687-4F45-9708-019B960494DF}"/>
              <a:ext uri="{AF507438-7753-43E0-B8FC-AC1667EBCBE1}"/>
            </a:extLst>
          </p:spPr>
          <p:txBody>
            <a:bodyPr lIns="91427" tIns="45714" rIns="91427" bIns="45714" anchor="ctr"/>
            <a:lstStyle/>
            <a:p>
              <a:pPr algn="ctr">
                <a:buClr>
                  <a:srgbClr val="CC9900"/>
                </a:buClr>
                <a:buFont typeface="Wingdings" pitchFamily="2" charset="2"/>
                <a:buChar char="n"/>
                <a:defRPr/>
              </a:pPr>
              <a:endParaRPr lang="zh-CN" altLang="en-US" sz="1600" dirty="0">
                <a:latin typeface="Arial" pitchFamily="34" charset="0"/>
                <a:ea typeface="华文细黑" pitchFamily="2" charset="-122"/>
                <a:cs typeface="Arial" pitchFamily="34" charset="0"/>
              </a:endParaRPr>
            </a:p>
          </p:txBody>
        </p:sp>
        <p:sp>
          <p:nvSpPr>
            <p:cNvPr id="9" name="矩形 8"/>
            <p:cNvSpPr/>
            <p:nvPr/>
          </p:nvSpPr>
          <p:spPr bwMode="auto">
            <a:xfrm>
              <a:off x="1838324" y="2647952"/>
              <a:ext cx="6886576" cy="716283"/>
            </a:xfrm>
            <a:prstGeom prst="rect">
              <a:avLst/>
            </a:prstGeom>
            <a:solidFill>
              <a:schemeClr val="bg1"/>
            </a:solidFill>
            <a:ln>
              <a:noFill/>
            </a:ln>
            <a:effectLst>
              <a:outerShdw blurRad="50800" dist="38100" dir="2700000" algn="tl" rotWithShape="0">
                <a:prstClr val="black">
                  <a:alpha val="40000"/>
                </a:prstClr>
              </a:outerShdw>
            </a:effectLst>
            <a:extLst>
              <a:ext uri="{909E8E84-426E-40DD-AFC4-6F175D3DCCD1}"/>
              <a:ext uri="{91240B29-F687-4F45-9708-019B960494DF}"/>
              <a:ext uri="{AF507438-7753-43E0-B8FC-AC1667EBCBE1}"/>
            </a:extLst>
          </p:spPr>
          <p:txBody>
            <a:bodyPr lIns="91427" tIns="45714" rIns="91427" bIns="45714" anchor="ctr"/>
            <a:lstStyle/>
            <a:p>
              <a:pPr algn="ctr">
                <a:buClr>
                  <a:srgbClr val="CC9900"/>
                </a:buClr>
                <a:buFont typeface="Wingdings" pitchFamily="2" charset="2"/>
                <a:buChar char="n"/>
                <a:defRPr/>
              </a:pPr>
              <a:endParaRPr lang="zh-CN" altLang="en-US" sz="1600" dirty="0">
                <a:latin typeface="Arial" pitchFamily="34" charset="0"/>
                <a:ea typeface="华文细黑" pitchFamily="2" charset="-122"/>
                <a:cs typeface="Arial" pitchFamily="34" charset="0"/>
              </a:endParaRPr>
            </a:p>
          </p:txBody>
        </p:sp>
        <p:sp>
          <p:nvSpPr>
            <p:cNvPr id="8" name="矩形 7"/>
            <p:cNvSpPr/>
            <p:nvPr/>
          </p:nvSpPr>
          <p:spPr bwMode="auto">
            <a:xfrm>
              <a:off x="1819275" y="1672767"/>
              <a:ext cx="6879756" cy="907643"/>
            </a:xfrm>
            <a:prstGeom prst="rect">
              <a:avLst/>
            </a:prstGeom>
            <a:solidFill>
              <a:schemeClr val="bg1"/>
            </a:solidFill>
            <a:ln>
              <a:noFill/>
            </a:ln>
            <a:effectLst>
              <a:outerShdw blurRad="50800" dist="38100" dir="2700000" algn="tl" rotWithShape="0">
                <a:prstClr val="black">
                  <a:alpha val="40000"/>
                </a:prstClr>
              </a:outerShdw>
            </a:effectLst>
            <a:extLst>
              <a:ext uri="{909E8E84-426E-40DD-AFC4-6F175D3DCCD1}"/>
              <a:ext uri="{91240B29-F687-4F45-9708-019B960494DF}"/>
              <a:ext uri="{AF507438-7753-43E0-B8FC-AC1667EBCBE1}"/>
            </a:extLst>
          </p:spPr>
          <p:txBody>
            <a:bodyPr lIns="91427" tIns="45714" rIns="91427" bIns="45714" anchor="ctr"/>
            <a:lstStyle/>
            <a:p>
              <a:pPr algn="ctr">
                <a:buClr>
                  <a:srgbClr val="CC9900"/>
                </a:buClr>
                <a:buFont typeface="Wingdings" pitchFamily="2" charset="2"/>
                <a:buChar char="n"/>
                <a:defRPr/>
              </a:pPr>
              <a:endParaRPr lang="zh-CN" altLang="en-US" sz="1600" dirty="0">
                <a:latin typeface="Arial" pitchFamily="34" charset="0"/>
                <a:ea typeface="华文细黑" pitchFamily="2" charset="-122"/>
                <a:cs typeface="Arial" pitchFamily="34" charset="0"/>
              </a:endParaRPr>
            </a:p>
          </p:txBody>
        </p:sp>
        <p:sp>
          <p:nvSpPr>
            <p:cNvPr id="76" name="右箭头 75"/>
            <p:cNvSpPr/>
            <p:nvPr/>
          </p:nvSpPr>
          <p:spPr bwMode="auto">
            <a:xfrm>
              <a:off x="514351" y="3609975"/>
              <a:ext cx="1343025" cy="600076"/>
            </a:xfrm>
            <a:prstGeom prst="rightArrow">
              <a:avLst>
                <a:gd name="adj1" fmla="val 50000"/>
                <a:gd name="adj2" fmla="val 29412"/>
              </a:avLst>
            </a:prstGeom>
            <a:solidFill>
              <a:srgbClr val="C000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latin typeface="Arial" charset="0"/>
              </a:endParaRPr>
            </a:p>
          </p:txBody>
        </p:sp>
        <p:sp>
          <p:nvSpPr>
            <p:cNvPr id="75" name="右箭头 74"/>
            <p:cNvSpPr/>
            <p:nvPr/>
          </p:nvSpPr>
          <p:spPr bwMode="auto">
            <a:xfrm>
              <a:off x="514351" y="2695575"/>
              <a:ext cx="1343025" cy="600076"/>
            </a:xfrm>
            <a:prstGeom prst="rightArrow">
              <a:avLst>
                <a:gd name="adj1" fmla="val 50000"/>
                <a:gd name="adj2" fmla="val 29412"/>
              </a:avLst>
            </a:prstGeom>
            <a:solidFill>
              <a:srgbClr val="C000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latin typeface="Arial" charset="0"/>
              </a:endParaRPr>
            </a:p>
          </p:txBody>
        </p:sp>
        <p:sp>
          <p:nvSpPr>
            <p:cNvPr id="74" name="右箭头 73"/>
            <p:cNvSpPr/>
            <p:nvPr/>
          </p:nvSpPr>
          <p:spPr bwMode="auto">
            <a:xfrm>
              <a:off x="514351" y="1762125"/>
              <a:ext cx="1343025" cy="600076"/>
            </a:xfrm>
            <a:prstGeom prst="rightArrow">
              <a:avLst>
                <a:gd name="adj1" fmla="val 50000"/>
                <a:gd name="adj2" fmla="val 29412"/>
              </a:avLst>
            </a:prstGeom>
            <a:solidFill>
              <a:srgbClr val="C000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latin typeface="Arial" charset="0"/>
              </a:endParaRPr>
            </a:p>
          </p:txBody>
        </p:sp>
        <p:sp>
          <p:nvSpPr>
            <p:cNvPr id="273" name="矩形 272"/>
            <p:cNvSpPr/>
            <p:nvPr/>
          </p:nvSpPr>
          <p:spPr bwMode="auto">
            <a:xfrm>
              <a:off x="1819274" y="651165"/>
              <a:ext cx="6869199" cy="949383"/>
            </a:xfrm>
            <a:prstGeom prst="rect">
              <a:avLst/>
            </a:prstGeom>
            <a:solidFill>
              <a:schemeClr val="bg1"/>
            </a:solidFill>
            <a:ln>
              <a:noFill/>
            </a:ln>
            <a:effectLst>
              <a:outerShdw blurRad="50800" dist="38100" dir="2700000" algn="tl" rotWithShape="0">
                <a:prstClr val="black">
                  <a:alpha val="40000"/>
                </a:prstClr>
              </a:outerShdw>
            </a:effectLst>
            <a:extLst>
              <a:ext uri="{909E8E84-426E-40DD-AFC4-6F175D3DCCD1}"/>
              <a:ext uri="{91240B29-F687-4F45-9708-019B960494DF}"/>
              <a:ext uri="{AF507438-7753-43E0-B8FC-AC1667EBCBE1}"/>
            </a:extLst>
          </p:spPr>
          <p:txBody>
            <a:bodyPr lIns="91427" tIns="45714" rIns="91427" bIns="45714" anchor="ctr"/>
            <a:lstStyle/>
            <a:p>
              <a:pPr algn="ctr">
                <a:buClr>
                  <a:srgbClr val="CC9900"/>
                </a:buClr>
                <a:buFont typeface="Wingdings" pitchFamily="2" charset="2"/>
                <a:buChar char="n"/>
                <a:defRPr/>
              </a:pPr>
              <a:endParaRPr lang="zh-CN" altLang="en-US" sz="1600" dirty="0">
                <a:latin typeface="Arial" pitchFamily="34" charset="0"/>
                <a:ea typeface="华文细黑" pitchFamily="2" charset="-122"/>
                <a:cs typeface="Arial" pitchFamily="34" charset="0"/>
              </a:endParaRPr>
            </a:p>
          </p:txBody>
        </p:sp>
        <p:sp>
          <p:nvSpPr>
            <p:cNvPr id="6" name="矩形 5"/>
            <p:cNvSpPr/>
            <p:nvPr/>
          </p:nvSpPr>
          <p:spPr bwMode="auto">
            <a:xfrm>
              <a:off x="1866900" y="651165"/>
              <a:ext cx="6821574" cy="949383"/>
            </a:xfrm>
            <a:prstGeom prst="rect">
              <a:avLst/>
            </a:prstGeom>
            <a:solidFill>
              <a:schemeClr val="bg1"/>
            </a:solidFill>
            <a:ln>
              <a:noFill/>
            </a:ln>
            <a:effectLst>
              <a:outerShdw blurRad="50800" dist="38100" dir="2700000" algn="tl" rotWithShape="0">
                <a:prstClr val="black">
                  <a:alpha val="40000"/>
                </a:prstClr>
              </a:outerShdw>
            </a:effectLst>
            <a:extLst>
              <a:ext uri="{909E8E84-426E-40DD-AFC4-6F175D3DCCD1}"/>
              <a:ext uri="{91240B29-F687-4F45-9708-019B960494DF}"/>
              <a:ext uri="{AF507438-7753-43E0-B8FC-AC1667EBCBE1}"/>
            </a:extLst>
          </p:spPr>
          <p:txBody>
            <a:bodyPr lIns="91427" tIns="45714" rIns="91427" bIns="45714" anchor="ctr"/>
            <a:lstStyle/>
            <a:p>
              <a:pPr algn="ctr">
                <a:buClr>
                  <a:srgbClr val="CC9900"/>
                </a:buClr>
                <a:buFont typeface="Wingdings" pitchFamily="2" charset="2"/>
                <a:buChar char="n"/>
                <a:defRPr/>
              </a:pPr>
              <a:endParaRPr lang="zh-CN" altLang="en-US" sz="1600" dirty="0">
                <a:latin typeface="Arial" pitchFamily="34" charset="0"/>
                <a:ea typeface="华文细黑" pitchFamily="2" charset="-122"/>
                <a:cs typeface="Arial" pitchFamily="34" charset="0"/>
              </a:endParaRPr>
            </a:p>
          </p:txBody>
        </p:sp>
        <p:sp>
          <p:nvSpPr>
            <p:cNvPr id="237" name="矩形 239"/>
            <p:cNvSpPr>
              <a:spLocks noChangeArrowheads="1"/>
            </p:cNvSpPr>
            <p:nvPr/>
          </p:nvSpPr>
          <p:spPr bwMode="auto">
            <a:xfrm>
              <a:off x="1981385" y="2791585"/>
              <a:ext cx="1346753" cy="432387"/>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en-US" altLang="zh-CN" sz="1000" b="1" dirty="0" smtClean="0">
                  <a:latin typeface="微软雅黑" pitchFamily="34" charset="-122"/>
                  <a:ea typeface="微软雅黑" pitchFamily="34" charset="-122"/>
                  <a:cs typeface="Arial" pitchFamily="34" charset="0"/>
                </a:rPr>
                <a:t>Auto Radio </a:t>
              </a:r>
            </a:p>
            <a:p>
              <a:pPr algn="ctr">
                <a:buClr>
                  <a:srgbClr val="CC9900"/>
                </a:buClr>
              </a:pPr>
              <a:r>
                <a:rPr lang="zh-CN" altLang="en-US" sz="1000" b="1" dirty="0" smtClean="0">
                  <a:latin typeface="微软雅黑" pitchFamily="34" charset="-122"/>
                  <a:ea typeface="微软雅黑" pitchFamily="34" charset="-122"/>
                  <a:cs typeface="Arial" pitchFamily="34" charset="0"/>
                </a:rPr>
                <a:t>自动射频调优</a:t>
              </a:r>
              <a:endParaRPr lang="en-US" altLang="zh-CN" sz="1000" b="1" dirty="0" smtClean="0">
                <a:latin typeface="微软雅黑" pitchFamily="34" charset="-122"/>
                <a:ea typeface="微软雅黑" pitchFamily="34" charset="-122"/>
                <a:cs typeface="Arial" pitchFamily="34" charset="0"/>
              </a:endParaRPr>
            </a:p>
          </p:txBody>
        </p:sp>
        <p:sp>
          <p:nvSpPr>
            <p:cNvPr id="238" name="矩形 239"/>
            <p:cNvSpPr>
              <a:spLocks noChangeArrowheads="1"/>
            </p:cNvSpPr>
            <p:nvPr/>
          </p:nvSpPr>
          <p:spPr bwMode="auto">
            <a:xfrm>
              <a:off x="3558022" y="2791585"/>
              <a:ext cx="1608541" cy="432387"/>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en-US" altLang="zh-CN" sz="1000" b="1" dirty="0" smtClean="0">
                  <a:latin typeface="微软雅黑" pitchFamily="34" charset="-122"/>
                  <a:ea typeface="微软雅黑" pitchFamily="34" charset="-122"/>
                  <a:cs typeface="Arial" pitchFamily="34" charset="0"/>
                </a:rPr>
                <a:t>High Density Boost </a:t>
              </a:r>
            </a:p>
            <a:p>
              <a:pPr algn="ctr">
                <a:buClr>
                  <a:srgbClr val="CC9900"/>
                </a:buClr>
              </a:pPr>
              <a:r>
                <a:rPr lang="zh-CN" altLang="en-US" sz="1000" b="1" dirty="0" smtClean="0">
                  <a:latin typeface="微软雅黑" pitchFamily="34" charset="-122"/>
                  <a:ea typeface="微软雅黑" pitchFamily="34" charset="-122"/>
                  <a:cs typeface="Arial" pitchFamily="34" charset="0"/>
                </a:rPr>
                <a:t>高密加速</a:t>
              </a:r>
              <a:endParaRPr lang="en-US" altLang="zh-CN" sz="1000" b="1" dirty="0" smtClean="0">
                <a:latin typeface="微软雅黑" pitchFamily="34" charset="-122"/>
                <a:ea typeface="微软雅黑" pitchFamily="34" charset="-122"/>
                <a:cs typeface="Arial" pitchFamily="34" charset="0"/>
              </a:endParaRPr>
            </a:p>
          </p:txBody>
        </p:sp>
        <p:sp>
          <p:nvSpPr>
            <p:cNvPr id="246" name="矩形 239"/>
            <p:cNvSpPr>
              <a:spLocks noChangeArrowheads="1"/>
            </p:cNvSpPr>
            <p:nvPr/>
          </p:nvSpPr>
          <p:spPr bwMode="auto">
            <a:xfrm>
              <a:off x="5382440" y="2798513"/>
              <a:ext cx="1478162" cy="432387"/>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en-US" altLang="zh-CN" sz="1000" b="1" dirty="0" smtClean="0">
                  <a:latin typeface="微软雅黑" pitchFamily="34" charset="-122"/>
                  <a:ea typeface="微软雅黑" pitchFamily="34" charset="-122"/>
                  <a:cs typeface="Arial" pitchFamily="34" charset="0"/>
                </a:rPr>
                <a:t>Smart Antenna</a:t>
              </a:r>
              <a:r>
                <a:rPr lang="zh-CN" altLang="en-US" sz="1000" b="1" dirty="0" smtClean="0">
                  <a:latin typeface="微软雅黑" pitchFamily="34" charset="-122"/>
                  <a:ea typeface="微软雅黑" pitchFamily="34" charset="-122"/>
                  <a:cs typeface="Arial" pitchFamily="34" charset="0"/>
                </a:rPr>
                <a:t>智能天线</a:t>
              </a:r>
              <a:endParaRPr lang="en-US" altLang="zh-CN" sz="1000" b="1" dirty="0" smtClean="0">
                <a:latin typeface="微软雅黑" pitchFamily="34" charset="-122"/>
                <a:ea typeface="微软雅黑" pitchFamily="34" charset="-122"/>
                <a:cs typeface="Arial" pitchFamily="34" charset="0"/>
              </a:endParaRPr>
            </a:p>
          </p:txBody>
        </p:sp>
        <p:grpSp>
          <p:nvGrpSpPr>
            <p:cNvPr id="3" name="组合 280"/>
            <p:cNvGrpSpPr/>
            <p:nvPr/>
          </p:nvGrpSpPr>
          <p:grpSpPr>
            <a:xfrm>
              <a:off x="7468062" y="3511902"/>
              <a:ext cx="895350" cy="915564"/>
              <a:chOff x="6742257" y="3808038"/>
              <a:chExt cx="895350" cy="915564"/>
            </a:xfrm>
          </p:grpSpPr>
          <p:pic>
            <p:nvPicPr>
              <p:cNvPr id="252" name="Picture 11"/>
              <p:cNvPicPr>
                <a:picLocks noChangeArrowheads="1"/>
              </p:cNvPicPr>
              <p:nvPr/>
            </p:nvPicPr>
            <p:blipFill>
              <a:blip r:embed="rId3" cstate="screen"/>
              <a:srcRect/>
              <a:stretch>
                <a:fillRect/>
              </a:stretch>
            </p:blipFill>
            <p:spPr bwMode="auto">
              <a:xfrm>
                <a:off x="6777498" y="3808038"/>
                <a:ext cx="759952" cy="480752"/>
              </a:xfrm>
              <a:prstGeom prst="rect">
                <a:avLst/>
              </a:prstGeom>
              <a:noFill/>
              <a:ln w="9525">
                <a:noFill/>
                <a:miter lim="800000"/>
                <a:headEnd/>
                <a:tailEnd/>
              </a:ln>
            </p:spPr>
          </p:pic>
          <p:sp>
            <p:nvSpPr>
              <p:cNvPr id="254" name="TextBox 253"/>
              <p:cNvSpPr txBox="1"/>
              <p:nvPr/>
            </p:nvSpPr>
            <p:spPr>
              <a:xfrm>
                <a:off x="6742257" y="4291201"/>
                <a:ext cx="895350" cy="432401"/>
              </a:xfrm>
              <a:prstGeom prst="rect">
                <a:avLst/>
              </a:prstGeom>
              <a:noFill/>
            </p:spPr>
            <p:txBody>
              <a:bodyPr wrap="square" rtlCol="0">
                <a:spAutoFit/>
              </a:bodyPr>
              <a:lstStyle/>
              <a:p>
                <a:pPr algn="ctr"/>
                <a:r>
                  <a:rPr lang="zh-CN" altLang="en-US" sz="1000" b="1" dirty="0" smtClean="0">
                    <a:latin typeface="微软雅黑" pitchFamily="34" charset="-122"/>
                    <a:ea typeface="微软雅黑" pitchFamily="34" charset="-122"/>
                  </a:rPr>
                  <a:t>专业网规</a:t>
                </a:r>
                <a:endParaRPr lang="en-US" altLang="zh-CN" sz="1000" b="1" dirty="0" smtClean="0">
                  <a:latin typeface="微软雅黑" pitchFamily="34" charset="-122"/>
                  <a:ea typeface="微软雅黑" pitchFamily="34" charset="-122"/>
                </a:endParaRPr>
              </a:p>
              <a:p>
                <a:pPr algn="ctr"/>
                <a:r>
                  <a:rPr lang="zh-CN" altLang="en-US" sz="1000" b="1" dirty="0" smtClean="0">
                    <a:latin typeface="微软雅黑" pitchFamily="34" charset="-122"/>
                    <a:ea typeface="微软雅黑" pitchFamily="34" charset="-122"/>
                  </a:rPr>
                  <a:t>网优工具</a:t>
                </a:r>
              </a:p>
            </p:txBody>
          </p:sp>
        </p:grpSp>
        <p:grpSp>
          <p:nvGrpSpPr>
            <p:cNvPr id="7" name="组合 284"/>
            <p:cNvGrpSpPr/>
            <p:nvPr/>
          </p:nvGrpSpPr>
          <p:grpSpPr>
            <a:xfrm>
              <a:off x="6467302" y="3512853"/>
              <a:ext cx="895350" cy="903818"/>
              <a:chOff x="5535757" y="3816609"/>
              <a:chExt cx="895350" cy="903818"/>
            </a:xfrm>
          </p:grpSpPr>
          <p:pic>
            <p:nvPicPr>
              <p:cNvPr id="1026" name="图片 1" descr="image001"/>
              <p:cNvPicPr>
                <a:picLocks noChangeAspect="1" noChangeArrowheads="1"/>
              </p:cNvPicPr>
              <p:nvPr/>
            </p:nvPicPr>
            <p:blipFill>
              <a:blip r:embed="rId4" cstate="screen"/>
              <a:srcRect/>
              <a:stretch>
                <a:fillRect/>
              </a:stretch>
            </p:blipFill>
            <p:spPr bwMode="auto">
              <a:xfrm>
                <a:off x="5659582" y="3816609"/>
                <a:ext cx="658668" cy="465841"/>
              </a:xfrm>
              <a:prstGeom prst="rect">
                <a:avLst/>
              </a:prstGeom>
              <a:noFill/>
              <a:ln w="9525">
                <a:noFill/>
                <a:miter lim="800000"/>
                <a:headEnd/>
                <a:tailEnd/>
              </a:ln>
            </p:spPr>
          </p:pic>
          <p:sp>
            <p:nvSpPr>
              <p:cNvPr id="255" name="TextBox 254"/>
              <p:cNvSpPr txBox="1"/>
              <p:nvPr/>
            </p:nvSpPr>
            <p:spPr>
              <a:xfrm>
                <a:off x="5535757" y="4288026"/>
                <a:ext cx="895350" cy="432401"/>
              </a:xfrm>
              <a:prstGeom prst="rect">
                <a:avLst/>
              </a:prstGeom>
              <a:noFill/>
            </p:spPr>
            <p:txBody>
              <a:bodyPr wrap="square" rtlCol="0">
                <a:spAutoFit/>
              </a:bodyPr>
              <a:lstStyle/>
              <a:p>
                <a:pPr algn="ctr"/>
                <a:r>
                  <a:rPr lang="zh-CN" altLang="en-US" sz="1000" b="1" dirty="0" smtClean="0">
                    <a:latin typeface="微软雅黑" pitchFamily="34" charset="-122"/>
                    <a:ea typeface="微软雅黑" pitchFamily="34" charset="-122"/>
                  </a:rPr>
                  <a:t>专业</a:t>
                </a:r>
                <a:r>
                  <a:rPr lang="en-US" altLang="zh-CN" sz="1000" b="1" dirty="0" smtClean="0">
                    <a:latin typeface="微软雅黑" pitchFamily="34" charset="-122"/>
                    <a:ea typeface="微软雅黑" pitchFamily="34" charset="-122"/>
                  </a:rPr>
                  <a:t>Wi-Fi</a:t>
                </a:r>
              </a:p>
              <a:p>
                <a:pPr algn="ctr"/>
                <a:r>
                  <a:rPr lang="zh-CN" altLang="en-US" sz="1000" b="1" dirty="0" smtClean="0">
                    <a:latin typeface="微软雅黑" pitchFamily="34" charset="-122"/>
                    <a:ea typeface="微软雅黑" pitchFamily="34" charset="-122"/>
                  </a:rPr>
                  <a:t>仿真平台</a:t>
                </a:r>
              </a:p>
            </p:txBody>
          </p:sp>
        </p:grpSp>
        <p:sp>
          <p:nvSpPr>
            <p:cNvPr id="256" name="TextBox 255"/>
            <p:cNvSpPr txBox="1"/>
            <p:nvPr/>
          </p:nvSpPr>
          <p:spPr>
            <a:xfrm>
              <a:off x="2393141" y="3986462"/>
              <a:ext cx="1179113" cy="432401"/>
            </a:xfrm>
            <a:prstGeom prst="rect">
              <a:avLst/>
            </a:prstGeom>
            <a:noFill/>
          </p:spPr>
          <p:txBody>
            <a:bodyPr wrap="square" rtlCol="0">
              <a:spAutoFit/>
            </a:bodyPr>
            <a:lstStyle/>
            <a:p>
              <a:pPr algn="ctr"/>
              <a:r>
                <a:rPr lang="en-US" altLang="zh-CN" sz="1000" b="1" dirty="0" smtClean="0">
                  <a:latin typeface="微软雅黑" pitchFamily="34" charset="-122"/>
                  <a:ea typeface="微软雅黑" pitchFamily="34" charset="-122"/>
                </a:rPr>
                <a:t>15</a:t>
              </a:r>
              <a:r>
                <a:rPr lang="zh-CN" altLang="en-US" sz="1000" b="1" dirty="0" smtClean="0">
                  <a:latin typeface="微软雅黑" pitchFamily="34" charset="-122"/>
                  <a:ea typeface="微软雅黑" pitchFamily="34" charset="-122"/>
                </a:rPr>
                <a:t>年无线积累</a:t>
              </a:r>
              <a:endParaRPr lang="en-US" altLang="zh-CN" sz="1000" b="1" dirty="0" smtClean="0">
                <a:latin typeface="微软雅黑" pitchFamily="34" charset="-122"/>
                <a:ea typeface="微软雅黑" pitchFamily="34" charset="-122"/>
              </a:endParaRPr>
            </a:p>
            <a:p>
              <a:pPr algn="ctr"/>
              <a:r>
                <a:rPr lang="en-US" altLang="zh-CN" sz="1000" b="1" dirty="0" smtClean="0">
                  <a:latin typeface="微软雅黑" pitchFamily="34" charset="-122"/>
                  <a:ea typeface="微软雅黑" pitchFamily="34" charset="-122"/>
                </a:rPr>
                <a:t>1500+</a:t>
              </a:r>
              <a:r>
                <a:rPr lang="zh-CN" altLang="en-US" sz="1000" b="1" dirty="0" smtClean="0">
                  <a:latin typeface="微软雅黑" pitchFamily="34" charset="-122"/>
                  <a:ea typeface="微软雅黑" pitchFamily="34" charset="-122"/>
                </a:rPr>
                <a:t>无线专利</a:t>
              </a:r>
            </a:p>
          </p:txBody>
        </p:sp>
        <p:sp>
          <p:nvSpPr>
            <p:cNvPr id="283" name="TextBox 282"/>
            <p:cNvSpPr txBox="1"/>
            <p:nvPr/>
          </p:nvSpPr>
          <p:spPr>
            <a:xfrm>
              <a:off x="3577012" y="3982653"/>
              <a:ext cx="1355033" cy="432401"/>
            </a:xfrm>
            <a:prstGeom prst="rect">
              <a:avLst/>
            </a:prstGeom>
            <a:noFill/>
          </p:spPr>
          <p:txBody>
            <a:bodyPr wrap="square" rtlCol="0">
              <a:spAutoFit/>
            </a:bodyPr>
            <a:lstStyle/>
            <a:p>
              <a:pPr algn="ctr"/>
              <a:r>
                <a:rPr lang="en-US" altLang="zh-CN" sz="1000" b="1" dirty="0" smtClean="0">
                  <a:latin typeface="微软雅黑" pitchFamily="34" charset="-122"/>
                  <a:ea typeface="微软雅黑" pitchFamily="34" charset="-122"/>
                </a:rPr>
                <a:t>WLAN</a:t>
              </a:r>
            </a:p>
            <a:p>
              <a:pPr algn="ctr"/>
              <a:r>
                <a:rPr lang="en-US" altLang="zh-CN" sz="1000" b="1" dirty="0" smtClean="0">
                  <a:latin typeface="微软雅黑" pitchFamily="34" charset="-122"/>
                  <a:ea typeface="微软雅黑" pitchFamily="34" charset="-122"/>
                </a:rPr>
                <a:t>IEEE</a:t>
              </a:r>
              <a:r>
                <a:rPr lang="zh-CN" altLang="en-US" sz="1000" b="1" dirty="0" smtClean="0">
                  <a:latin typeface="微软雅黑" pitchFamily="34" charset="-122"/>
                  <a:ea typeface="微软雅黑" pitchFamily="34" charset="-122"/>
                </a:rPr>
                <a:t>标准专家</a:t>
              </a:r>
              <a:endParaRPr lang="en-US" altLang="zh-CN" sz="1000" b="1" dirty="0" smtClean="0">
                <a:latin typeface="微软雅黑" pitchFamily="34" charset="-122"/>
                <a:ea typeface="微软雅黑" pitchFamily="34" charset="-122"/>
              </a:endParaRPr>
            </a:p>
          </p:txBody>
        </p:sp>
        <p:pic>
          <p:nvPicPr>
            <p:cNvPr id="291" name="Picture 3"/>
            <p:cNvPicPr>
              <a:picLocks noChangeAspect="1" noChangeArrowheads="1"/>
            </p:cNvPicPr>
            <p:nvPr/>
          </p:nvPicPr>
          <p:blipFill>
            <a:blip r:embed="rId5" cstate="screen">
              <a:clrChange>
                <a:clrFrom>
                  <a:srgbClr val="FFFFFF"/>
                </a:clrFrom>
                <a:clrTo>
                  <a:srgbClr val="FFFFFF">
                    <a:alpha val="0"/>
                  </a:srgbClr>
                </a:clrTo>
              </a:clrChange>
            </a:blip>
            <a:stretch>
              <a:fillRect/>
            </a:stretch>
          </p:blipFill>
          <p:spPr bwMode="auto">
            <a:xfrm>
              <a:off x="4065457" y="3507453"/>
              <a:ext cx="354053" cy="472070"/>
            </a:xfrm>
            <a:prstGeom prst="rect">
              <a:avLst/>
            </a:prstGeom>
            <a:noFill/>
            <a:ln w="9525">
              <a:noFill/>
              <a:miter lim="800000"/>
              <a:headEnd/>
              <a:tailEnd/>
            </a:ln>
          </p:spPr>
        </p:pic>
        <p:grpSp>
          <p:nvGrpSpPr>
            <p:cNvPr id="10" name="组合 288"/>
            <p:cNvGrpSpPr/>
            <p:nvPr/>
          </p:nvGrpSpPr>
          <p:grpSpPr>
            <a:xfrm>
              <a:off x="4835003" y="3516405"/>
              <a:ext cx="1537221" cy="1059875"/>
              <a:chOff x="3728198" y="3835401"/>
              <a:chExt cx="1537221" cy="1059875"/>
            </a:xfrm>
          </p:grpSpPr>
          <p:sp>
            <p:nvSpPr>
              <p:cNvPr id="257" name="TextBox 256"/>
              <p:cNvSpPr txBox="1"/>
              <p:nvPr/>
            </p:nvSpPr>
            <p:spPr>
              <a:xfrm>
                <a:off x="3728198" y="4296567"/>
                <a:ext cx="1537221" cy="598709"/>
              </a:xfrm>
              <a:prstGeom prst="rect">
                <a:avLst/>
              </a:prstGeom>
              <a:noFill/>
            </p:spPr>
            <p:txBody>
              <a:bodyPr wrap="square" rtlCol="0">
                <a:spAutoFit/>
              </a:bodyPr>
              <a:lstStyle/>
              <a:p>
                <a:pPr algn="ctr"/>
                <a:r>
                  <a:rPr lang="en-US" altLang="zh-CN" sz="1000" b="1" dirty="0" smtClean="0">
                    <a:latin typeface="微软雅黑" pitchFamily="34" charset="-122"/>
                    <a:ea typeface="微软雅黑" pitchFamily="34" charset="-122"/>
                  </a:rPr>
                  <a:t>200+</a:t>
                </a:r>
                <a:r>
                  <a:rPr lang="zh-CN" altLang="en-US" sz="1000" b="1" dirty="0" smtClean="0">
                    <a:latin typeface="微软雅黑" pitchFamily="34" charset="-122"/>
                    <a:ea typeface="微软雅黑" pitchFamily="34" charset="-122"/>
                  </a:rPr>
                  <a:t>测试仪器</a:t>
                </a:r>
                <a:endParaRPr lang="en-US" altLang="zh-CN" sz="1000" b="1" dirty="0" smtClean="0">
                  <a:latin typeface="微软雅黑" pitchFamily="34" charset="-122"/>
                  <a:ea typeface="微软雅黑" pitchFamily="34" charset="-122"/>
                </a:endParaRPr>
              </a:p>
              <a:p>
                <a:pPr algn="ctr"/>
                <a:r>
                  <a:rPr lang="en-US" altLang="zh-CN" sz="1000" b="1" dirty="0" smtClean="0">
                    <a:latin typeface="微软雅黑" pitchFamily="34" charset="-122"/>
                    <a:ea typeface="微软雅黑" pitchFamily="34" charset="-122"/>
                  </a:rPr>
                  <a:t>1500+WLAN</a:t>
                </a:r>
                <a:r>
                  <a:rPr lang="zh-CN" altLang="en-US" sz="1000" b="1" dirty="0" smtClean="0">
                    <a:latin typeface="微软雅黑" pitchFamily="34" charset="-122"/>
                    <a:ea typeface="微软雅黑" pitchFamily="34" charset="-122"/>
                  </a:rPr>
                  <a:t>测试设备</a:t>
                </a:r>
                <a:endParaRPr lang="en-US" altLang="zh-CN" sz="1000" b="1" dirty="0" smtClean="0">
                  <a:latin typeface="微软雅黑" pitchFamily="34" charset="-122"/>
                  <a:ea typeface="微软雅黑" pitchFamily="34" charset="-122"/>
                </a:endParaRPr>
              </a:p>
            </p:txBody>
          </p:sp>
          <p:pic>
            <p:nvPicPr>
              <p:cNvPr id="280" name="图片 279"/>
              <p:cNvPicPr/>
              <p:nvPr/>
            </p:nvPicPr>
            <p:blipFill>
              <a:blip r:embed="rId6" cstate="screen">
                <a:clrChange>
                  <a:clrFrom>
                    <a:srgbClr val="FFFFFF"/>
                  </a:clrFrom>
                  <a:clrTo>
                    <a:srgbClr val="FFFFFF">
                      <a:alpha val="0"/>
                    </a:srgbClr>
                  </a:clrTo>
                </a:clrChange>
              </a:blip>
              <a:srcRect/>
              <a:stretch>
                <a:fillRect/>
              </a:stretch>
            </p:blipFill>
            <p:spPr bwMode="auto">
              <a:xfrm>
                <a:off x="4114165" y="3835401"/>
                <a:ext cx="730885" cy="440690"/>
              </a:xfrm>
              <a:prstGeom prst="rect">
                <a:avLst/>
              </a:prstGeom>
              <a:noFill/>
              <a:ln w="9525">
                <a:noFill/>
                <a:miter lim="800000"/>
                <a:headEnd/>
                <a:tailEnd/>
              </a:ln>
            </p:spPr>
          </p:pic>
        </p:grpSp>
        <p:pic>
          <p:nvPicPr>
            <p:cNvPr id="277" name="Picture 2" descr="http://3ms.huawei.com/multimedia/ImageDetailServlet?f_id=Img201108110034&amp;type=2&amp;loc=2"/>
            <p:cNvPicPr>
              <a:picLocks noChangeAspect="1" noChangeArrowheads="1"/>
            </p:cNvPicPr>
            <p:nvPr/>
          </p:nvPicPr>
          <p:blipFill>
            <a:blip r:embed="rId7" cstate="screen">
              <a:clrChange>
                <a:clrFrom>
                  <a:srgbClr val="FFFFFF"/>
                </a:clrFrom>
                <a:clrTo>
                  <a:srgbClr val="FFFFFF">
                    <a:alpha val="0"/>
                  </a:srgbClr>
                </a:clrTo>
              </a:clrChange>
            </a:blip>
            <a:srcRect/>
            <a:stretch>
              <a:fillRect/>
            </a:stretch>
          </p:blipFill>
          <p:spPr bwMode="auto">
            <a:xfrm>
              <a:off x="2538711" y="3466637"/>
              <a:ext cx="756940" cy="567705"/>
            </a:xfrm>
            <a:prstGeom prst="rect">
              <a:avLst/>
            </a:prstGeom>
            <a:noFill/>
          </p:spPr>
        </p:pic>
        <p:sp>
          <p:nvSpPr>
            <p:cNvPr id="258" name="TextBox 257"/>
            <p:cNvSpPr txBox="1"/>
            <p:nvPr/>
          </p:nvSpPr>
          <p:spPr>
            <a:xfrm>
              <a:off x="399807" y="4442115"/>
              <a:ext cx="8561713" cy="299354"/>
            </a:xfrm>
            <a:prstGeom prst="rect">
              <a:avLst/>
            </a:prstGeom>
            <a:solidFill>
              <a:srgbClr val="C00000"/>
            </a:solidFill>
          </p:spPr>
          <p:txBody>
            <a:bodyPr wrap="square" rtlCol="0">
              <a:spAutoFit/>
            </a:bodyPr>
            <a:lstStyle/>
            <a:p>
              <a:pPr algn="ctr"/>
              <a:r>
                <a:rPr lang="zh-CN" altLang="en-US" sz="1200" b="1" dirty="0" smtClean="0">
                  <a:solidFill>
                    <a:schemeClr val="bg1"/>
                  </a:solidFill>
                  <a:latin typeface="微软雅黑" pitchFamily="34" charset="-122"/>
                  <a:ea typeface="微软雅黑" pitchFamily="34" charset="-122"/>
                </a:rPr>
                <a:t>华为</a:t>
              </a:r>
              <a:r>
                <a:rPr lang="en-US" altLang="zh-CN" sz="1200" b="1" dirty="0" smtClean="0">
                  <a:solidFill>
                    <a:schemeClr val="bg1"/>
                  </a:solidFill>
                  <a:latin typeface="微软雅黑" pitchFamily="34" charset="-122"/>
                  <a:ea typeface="微软雅黑" pitchFamily="34" charset="-122"/>
                </a:rPr>
                <a:t>Wi-Fi</a:t>
              </a:r>
              <a:r>
                <a:rPr lang="zh-CN" altLang="en-US" sz="1200" b="1" dirty="0" smtClean="0">
                  <a:solidFill>
                    <a:schemeClr val="bg1"/>
                  </a:solidFill>
                  <a:latin typeface="微软雅黑" pitchFamily="34" charset="-122"/>
                  <a:ea typeface="微软雅黑" pitchFamily="34" charset="-122"/>
                </a:rPr>
                <a:t>，以深厚积累、创新技术和多样化的部署方案， 提供极致用户体验，覆盖多维场景，让业务更自由的增长</a:t>
              </a:r>
            </a:p>
          </p:txBody>
        </p:sp>
        <p:grpSp>
          <p:nvGrpSpPr>
            <p:cNvPr id="12" name="组合 277"/>
            <p:cNvGrpSpPr/>
            <p:nvPr/>
          </p:nvGrpSpPr>
          <p:grpSpPr>
            <a:xfrm>
              <a:off x="1919751" y="1169751"/>
              <a:ext cx="874737" cy="359017"/>
              <a:chOff x="481128" y="1527543"/>
              <a:chExt cx="959745" cy="359017"/>
            </a:xfrm>
          </p:grpSpPr>
          <p:sp>
            <p:nvSpPr>
              <p:cNvPr id="276" name="圆柱形 2"/>
              <p:cNvSpPr/>
              <p:nvPr/>
            </p:nvSpPr>
            <p:spPr bwMode="auto">
              <a:xfrm>
                <a:off x="481128" y="1527543"/>
                <a:ext cx="959745" cy="301257"/>
              </a:xfrm>
              <a:prstGeom prst="can">
                <a:avLst>
                  <a:gd name="adj" fmla="val 50000"/>
                </a:avLst>
              </a:prstGeom>
              <a:ln>
                <a:noFill/>
              </a:ln>
              <a:effectLst>
                <a:outerShdw blurRad="50800" dist="38100" dir="2700000" algn="tl" rotWithShape="0">
                  <a:prstClr val="black">
                    <a:alpha val="4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style>
              <a:lnRef idx="1">
                <a:schemeClr val="accent3"/>
              </a:lnRef>
              <a:fillRef idx="3">
                <a:schemeClr val="accent3"/>
              </a:fillRef>
              <a:effectRef idx="2">
                <a:schemeClr val="accent3"/>
              </a:effectRef>
              <a:fontRef idx="minor">
                <a:schemeClr val="lt1"/>
              </a:fontRef>
            </p:style>
            <p:txBody>
              <a:bodyPr lIns="91334" tIns="45667" rIns="91334" bIns="45667" anchor="t"/>
              <a:lstStyle/>
              <a:p>
                <a:pPr algn="ctr" fontAlgn="auto">
                  <a:spcBef>
                    <a:spcPts val="0"/>
                  </a:spcBef>
                  <a:spcAft>
                    <a:spcPts val="0"/>
                  </a:spcAft>
                </a:pPr>
                <a:endParaRPr lang="en-US" altLang="zh-CN" sz="1100" b="1" kern="0" dirty="0">
                  <a:solidFill>
                    <a:srgbClr val="000000"/>
                  </a:solidFill>
                  <a:latin typeface="Arial"/>
                  <a:ea typeface="微软雅黑"/>
                  <a:cs typeface="Arial" pitchFamily="34" charset="0"/>
                  <a:sym typeface="Arial"/>
                </a:endParaRPr>
              </a:p>
            </p:txBody>
          </p:sp>
          <p:sp>
            <p:nvSpPr>
              <p:cNvPr id="278" name="TextBox 277"/>
              <p:cNvSpPr txBox="1"/>
              <p:nvPr/>
            </p:nvSpPr>
            <p:spPr>
              <a:xfrm>
                <a:off x="548471" y="1620480"/>
                <a:ext cx="819234" cy="266080"/>
              </a:xfrm>
              <a:prstGeom prst="rect">
                <a:avLst/>
              </a:prstGeom>
              <a:noFill/>
            </p:spPr>
            <p:txBody>
              <a:bodyPr wrap="square" lIns="91427" tIns="45714" rIns="91427" bIns="45714" rtlCol="0" anchor="ctr">
                <a:spAutoFit/>
              </a:bodyPr>
              <a:lstStyle/>
              <a:p>
                <a:pPr algn="ctr"/>
                <a:r>
                  <a:rPr lang="zh-CN" altLang="en-US" sz="1000" dirty="0" smtClean="0">
                    <a:solidFill>
                      <a:schemeClr val="tx1">
                        <a:lumMod val="75000"/>
                        <a:lumOff val="25000"/>
                      </a:schemeClr>
                    </a:solidFill>
                    <a:latin typeface="Arial"/>
                    <a:ea typeface="微软雅黑"/>
                    <a:sym typeface="Arial"/>
                  </a:rPr>
                  <a:t>高密场馆</a:t>
                </a:r>
              </a:p>
            </p:txBody>
          </p:sp>
        </p:grpSp>
        <p:pic>
          <p:nvPicPr>
            <p:cNvPr id="285" name="Picture 2"/>
            <p:cNvPicPr>
              <a:picLocks noChangeAspect="1" noChangeArrowheads="1"/>
            </p:cNvPicPr>
            <p:nvPr/>
          </p:nvPicPr>
          <p:blipFill>
            <a:blip r:embed="rId8" cstate="screen">
              <a:clrChange>
                <a:clrFrom>
                  <a:srgbClr val="FFFFFF"/>
                </a:clrFrom>
                <a:clrTo>
                  <a:srgbClr val="FFFFFF">
                    <a:alpha val="0"/>
                  </a:srgbClr>
                </a:clrTo>
              </a:clrChange>
            </a:blip>
            <a:srcRect/>
            <a:stretch>
              <a:fillRect/>
            </a:stretch>
          </p:blipFill>
          <p:spPr bwMode="auto">
            <a:xfrm>
              <a:off x="2083181" y="781411"/>
              <a:ext cx="717169" cy="407483"/>
            </a:xfrm>
            <a:prstGeom prst="rect">
              <a:avLst/>
            </a:prstGeom>
            <a:noFill/>
            <a:ln w="9525">
              <a:noFill/>
              <a:miter lim="800000"/>
              <a:headEnd/>
              <a:tailEnd/>
            </a:ln>
          </p:spPr>
        </p:pic>
        <p:grpSp>
          <p:nvGrpSpPr>
            <p:cNvPr id="13" name="组合 507"/>
            <p:cNvGrpSpPr/>
            <p:nvPr/>
          </p:nvGrpSpPr>
          <p:grpSpPr>
            <a:xfrm>
              <a:off x="2862534" y="1169751"/>
              <a:ext cx="907907" cy="359017"/>
              <a:chOff x="481128" y="1527543"/>
              <a:chExt cx="959745" cy="359017"/>
            </a:xfrm>
          </p:grpSpPr>
          <p:sp>
            <p:nvSpPr>
              <p:cNvPr id="293" name="圆柱形 2"/>
              <p:cNvSpPr/>
              <p:nvPr/>
            </p:nvSpPr>
            <p:spPr bwMode="auto">
              <a:xfrm>
                <a:off x="481128" y="1527543"/>
                <a:ext cx="959745" cy="301257"/>
              </a:xfrm>
              <a:prstGeom prst="can">
                <a:avLst>
                  <a:gd name="adj" fmla="val 50000"/>
                </a:avLst>
              </a:prstGeom>
              <a:ln>
                <a:noFill/>
              </a:ln>
              <a:effectLst>
                <a:outerShdw blurRad="50800" dist="38100" dir="2700000" algn="tl" rotWithShape="0">
                  <a:prstClr val="black">
                    <a:alpha val="4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style>
              <a:lnRef idx="1">
                <a:schemeClr val="accent3"/>
              </a:lnRef>
              <a:fillRef idx="3">
                <a:schemeClr val="accent3"/>
              </a:fillRef>
              <a:effectRef idx="2">
                <a:schemeClr val="accent3"/>
              </a:effectRef>
              <a:fontRef idx="minor">
                <a:schemeClr val="lt1"/>
              </a:fontRef>
            </p:style>
            <p:txBody>
              <a:bodyPr lIns="91334" tIns="45667" rIns="91334" bIns="45667" anchor="t"/>
              <a:lstStyle/>
              <a:p>
                <a:pPr algn="ctr" fontAlgn="auto">
                  <a:spcBef>
                    <a:spcPts val="0"/>
                  </a:spcBef>
                  <a:spcAft>
                    <a:spcPts val="0"/>
                  </a:spcAft>
                </a:pPr>
                <a:endParaRPr lang="en-US" altLang="zh-CN" sz="1100" b="1" kern="0" dirty="0">
                  <a:solidFill>
                    <a:srgbClr val="000000"/>
                  </a:solidFill>
                  <a:latin typeface="Arial"/>
                  <a:ea typeface="微软雅黑"/>
                  <a:cs typeface="Arial" pitchFamily="34" charset="0"/>
                  <a:sym typeface="Arial"/>
                </a:endParaRPr>
              </a:p>
            </p:txBody>
          </p:sp>
          <p:sp>
            <p:nvSpPr>
              <p:cNvPr id="294" name="TextBox 293"/>
              <p:cNvSpPr txBox="1"/>
              <p:nvPr/>
            </p:nvSpPr>
            <p:spPr>
              <a:xfrm>
                <a:off x="548471" y="1620480"/>
                <a:ext cx="819234" cy="266080"/>
              </a:xfrm>
              <a:prstGeom prst="rect">
                <a:avLst/>
              </a:prstGeom>
              <a:noFill/>
            </p:spPr>
            <p:txBody>
              <a:bodyPr wrap="square" lIns="91427" tIns="45714" rIns="91427" bIns="45714" rtlCol="0" anchor="ctr">
                <a:spAutoFit/>
              </a:bodyPr>
              <a:lstStyle/>
              <a:p>
                <a:pPr algn="ctr"/>
                <a:r>
                  <a:rPr lang="zh-CN" altLang="en-US" sz="1000" dirty="0" smtClean="0">
                    <a:solidFill>
                      <a:schemeClr val="tx1">
                        <a:lumMod val="75000"/>
                        <a:lumOff val="25000"/>
                      </a:schemeClr>
                    </a:solidFill>
                    <a:latin typeface="Arial"/>
                    <a:ea typeface="微软雅黑"/>
                    <a:sym typeface="Arial"/>
                  </a:rPr>
                  <a:t>轨道交通</a:t>
                </a:r>
              </a:p>
            </p:txBody>
          </p:sp>
        </p:grpSp>
        <p:grpSp>
          <p:nvGrpSpPr>
            <p:cNvPr id="14" name="组合 511"/>
            <p:cNvGrpSpPr/>
            <p:nvPr/>
          </p:nvGrpSpPr>
          <p:grpSpPr>
            <a:xfrm>
              <a:off x="3840485" y="1169751"/>
              <a:ext cx="932284" cy="359017"/>
              <a:chOff x="481128" y="1527543"/>
              <a:chExt cx="959745" cy="359017"/>
            </a:xfrm>
          </p:grpSpPr>
          <p:sp>
            <p:nvSpPr>
              <p:cNvPr id="308" name="圆柱形 2"/>
              <p:cNvSpPr/>
              <p:nvPr/>
            </p:nvSpPr>
            <p:spPr bwMode="auto">
              <a:xfrm>
                <a:off x="481128" y="1527543"/>
                <a:ext cx="959745" cy="301257"/>
              </a:xfrm>
              <a:prstGeom prst="can">
                <a:avLst>
                  <a:gd name="adj" fmla="val 50000"/>
                </a:avLst>
              </a:prstGeom>
              <a:ln>
                <a:noFill/>
              </a:ln>
              <a:effectLst>
                <a:outerShdw blurRad="50800" dist="38100" dir="2700000" algn="tl" rotWithShape="0">
                  <a:prstClr val="black">
                    <a:alpha val="4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style>
              <a:lnRef idx="1">
                <a:schemeClr val="accent3"/>
              </a:lnRef>
              <a:fillRef idx="3">
                <a:schemeClr val="accent3"/>
              </a:fillRef>
              <a:effectRef idx="2">
                <a:schemeClr val="accent3"/>
              </a:effectRef>
              <a:fontRef idx="minor">
                <a:schemeClr val="lt1"/>
              </a:fontRef>
            </p:style>
            <p:txBody>
              <a:bodyPr lIns="91334" tIns="45667" rIns="91334" bIns="45667" anchor="t"/>
              <a:lstStyle/>
              <a:p>
                <a:pPr algn="ctr" fontAlgn="auto">
                  <a:spcBef>
                    <a:spcPts val="0"/>
                  </a:spcBef>
                  <a:spcAft>
                    <a:spcPts val="0"/>
                  </a:spcAft>
                </a:pPr>
                <a:endParaRPr lang="en-US" altLang="zh-CN" sz="1100" b="1" kern="0" dirty="0">
                  <a:solidFill>
                    <a:srgbClr val="000000"/>
                  </a:solidFill>
                  <a:latin typeface="Arial"/>
                  <a:ea typeface="微软雅黑"/>
                  <a:cs typeface="Arial" pitchFamily="34" charset="0"/>
                  <a:sym typeface="Arial"/>
                </a:endParaRPr>
              </a:p>
            </p:txBody>
          </p:sp>
          <p:sp>
            <p:nvSpPr>
              <p:cNvPr id="309" name="TextBox 308"/>
              <p:cNvSpPr txBox="1"/>
              <p:nvPr/>
            </p:nvSpPr>
            <p:spPr>
              <a:xfrm>
                <a:off x="548471" y="1620480"/>
                <a:ext cx="819234" cy="266080"/>
              </a:xfrm>
              <a:prstGeom prst="rect">
                <a:avLst/>
              </a:prstGeom>
              <a:noFill/>
            </p:spPr>
            <p:txBody>
              <a:bodyPr wrap="square" lIns="91427" tIns="45714" rIns="91427" bIns="45714" rtlCol="0" anchor="ctr">
                <a:spAutoFit/>
              </a:bodyPr>
              <a:lstStyle/>
              <a:p>
                <a:pPr algn="ctr"/>
                <a:r>
                  <a:rPr lang="zh-CN" altLang="en-US" sz="1000" dirty="0" smtClean="0">
                    <a:solidFill>
                      <a:schemeClr val="tx1">
                        <a:lumMod val="75000"/>
                        <a:lumOff val="25000"/>
                      </a:schemeClr>
                    </a:solidFill>
                    <a:latin typeface="Arial"/>
                    <a:ea typeface="微软雅黑"/>
                    <a:sym typeface="Arial"/>
                  </a:rPr>
                  <a:t>教育园区</a:t>
                </a:r>
              </a:p>
            </p:txBody>
          </p:sp>
        </p:grpSp>
        <p:pic>
          <p:nvPicPr>
            <p:cNvPr id="310" name="Picture 11"/>
            <p:cNvPicPr>
              <a:picLocks noChangeAspect="1" noChangeArrowheads="1"/>
            </p:cNvPicPr>
            <p:nvPr/>
          </p:nvPicPr>
          <p:blipFill>
            <a:blip r:embed="rId9" cstate="screen"/>
            <a:srcRect/>
            <a:stretch>
              <a:fillRect/>
            </a:stretch>
          </p:blipFill>
          <p:spPr bwMode="auto">
            <a:xfrm>
              <a:off x="4062964" y="783004"/>
              <a:ext cx="590314" cy="3775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5" name="组合 526"/>
            <p:cNvGrpSpPr/>
            <p:nvPr/>
          </p:nvGrpSpPr>
          <p:grpSpPr>
            <a:xfrm>
              <a:off x="4853605" y="1169751"/>
              <a:ext cx="921492" cy="359017"/>
              <a:chOff x="481128" y="1527543"/>
              <a:chExt cx="959745" cy="359017"/>
            </a:xfrm>
          </p:grpSpPr>
          <p:sp>
            <p:nvSpPr>
              <p:cNvPr id="312" name="圆柱形 2"/>
              <p:cNvSpPr/>
              <p:nvPr/>
            </p:nvSpPr>
            <p:spPr bwMode="auto">
              <a:xfrm>
                <a:off x="481128" y="1527543"/>
                <a:ext cx="959745" cy="301257"/>
              </a:xfrm>
              <a:prstGeom prst="can">
                <a:avLst>
                  <a:gd name="adj" fmla="val 50000"/>
                </a:avLst>
              </a:prstGeom>
              <a:ln>
                <a:noFill/>
              </a:ln>
              <a:effectLst>
                <a:outerShdw blurRad="50800" dist="38100" dir="2700000" algn="tl" rotWithShape="0">
                  <a:prstClr val="black">
                    <a:alpha val="4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style>
              <a:lnRef idx="1">
                <a:schemeClr val="accent3"/>
              </a:lnRef>
              <a:fillRef idx="3">
                <a:schemeClr val="accent3"/>
              </a:fillRef>
              <a:effectRef idx="2">
                <a:schemeClr val="accent3"/>
              </a:effectRef>
              <a:fontRef idx="minor">
                <a:schemeClr val="lt1"/>
              </a:fontRef>
            </p:style>
            <p:txBody>
              <a:bodyPr lIns="91334" tIns="45667" rIns="91334" bIns="45667" anchor="t"/>
              <a:lstStyle/>
              <a:p>
                <a:pPr algn="ctr" fontAlgn="auto">
                  <a:spcBef>
                    <a:spcPts val="0"/>
                  </a:spcBef>
                  <a:spcAft>
                    <a:spcPts val="0"/>
                  </a:spcAft>
                </a:pPr>
                <a:endParaRPr lang="en-US" altLang="zh-CN" sz="1100" b="1" kern="0" dirty="0">
                  <a:solidFill>
                    <a:srgbClr val="000000"/>
                  </a:solidFill>
                  <a:latin typeface="Arial"/>
                  <a:ea typeface="微软雅黑"/>
                  <a:cs typeface="Arial" pitchFamily="34" charset="0"/>
                  <a:sym typeface="Arial"/>
                </a:endParaRPr>
              </a:p>
            </p:txBody>
          </p:sp>
          <p:sp>
            <p:nvSpPr>
              <p:cNvPr id="313" name="TextBox 312"/>
              <p:cNvSpPr txBox="1"/>
              <p:nvPr/>
            </p:nvSpPr>
            <p:spPr>
              <a:xfrm>
                <a:off x="548471" y="1620480"/>
                <a:ext cx="819234" cy="266080"/>
              </a:xfrm>
              <a:prstGeom prst="rect">
                <a:avLst/>
              </a:prstGeom>
              <a:noFill/>
            </p:spPr>
            <p:txBody>
              <a:bodyPr wrap="square" lIns="91427" tIns="45714" rIns="91427" bIns="45714" rtlCol="0" anchor="ctr">
                <a:spAutoFit/>
              </a:bodyPr>
              <a:lstStyle/>
              <a:p>
                <a:pPr algn="ctr"/>
                <a:r>
                  <a:rPr lang="zh-CN" altLang="en-US" sz="1000" dirty="0" smtClean="0">
                    <a:solidFill>
                      <a:schemeClr val="tx1">
                        <a:lumMod val="75000"/>
                        <a:lumOff val="25000"/>
                      </a:schemeClr>
                    </a:solidFill>
                    <a:latin typeface="Arial"/>
                    <a:ea typeface="微软雅黑"/>
                    <a:sym typeface="Arial"/>
                  </a:rPr>
                  <a:t>移动办公</a:t>
                </a:r>
              </a:p>
            </p:txBody>
          </p:sp>
        </p:grpSp>
        <p:grpSp>
          <p:nvGrpSpPr>
            <p:cNvPr id="16" name="组合 64"/>
            <p:cNvGrpSpPr/>
            <p:nvPr/>
          </p:nvGrpSpPr>
          <p:grpSpPr>
            <a:xfrm>
              <a:off x="5013069" y="817954"/>
              <a:ext cx="603845" cy="423647"/>
              <a:chOff x="4632299" y="3704898"/>
              <a:chExt cx="1387501" cy="792490"/>
            </a:xfrm>
          </p:grpSpPr>
          <p:pic>
            <p:nvPicPr>
              <p:cNvPr id="316" name="Picture 4" descr="F:\胡薇\设计文件\华为终端\华为 MediaPad主打胶片\链接\樱花.png"/>
              <p:cNvPicPr>
                <a:picLocks noChangeAspect="1" noChangeArrowheads="1"/>
              </p:cNvPicPr>
              <p:nvPr/>
            </p:nvPicPr>
            <p:blipFill>
              <a:blip r:embed="rId10" cstate="screen"/>
              <a:srcRect/>
              <a:stretch>
                <a:fillRect/>
              </a:stretch>
            </p:blipFill>
            <p:spPr bwMode="auto">
              <a:xfrm>
                <a:off x="4632299" y="3704898"/>
                <a:ext cx="1064091" cy="656901"/>
              </a:xfrm>
              <a:prstGeom prst="rect">
                <a:avLst/>
              </a:prstGeom>
              <a:noFill/>
              <a:effectLst>
                <a:reflection blurRad="6350" stA="52000" endA="300" endPos="35000" dir="5400000" sy="-100000" algn="bl" rotWithShape="0"/>
              </a:effectLst>
            </p:spPr>
          </p:pic>
          <p:pic>
            <p:nvPicPr>
              <p:cNvPr id="317" name="Picture 4" descr="C:\Users\w90006157\Desktop\50300_Huawei_00961_duo-Screens_UI_副本.png"/>
              <p:cNvPicPr>
                <a:picLocks noChangeAspect="1" noChangeArrowheads="1"/>
              </p:cNvPicPr>
              <p:nvPr/>
            </p:nvPicPr>
            <p:blipFill>
              <a:blip r:embed="rId11" cstate="screen"/>
              <a:srcRect/>
              <a:stretch>
                <a:fillRect/>
              </a:stretch>
            </p:blipFill>
            <p:spPr bwMode="auto">
              <a:xfrm>
                <a:off x="5344160" y="3779520"/>
                <a:ext cx="675640" cy="717868"/>
              </a:xfrm>
              <a:prstGeom prst="rect">
                <a:avLst/>
              </a:prstGeom>
              <a:noFill/>
            </p:spPr>
          </p:pic>
        </p:grpSp>
        <p:grpSp>
          <p:nvGrpSpPr>
            <p:cNvPr id="17" name="组合 529"/>
            <p:cNvGrpSpPr/>
            <p:nvPr/>
          </p:nvGrpSpPr>
          <p:grpSpPr>
            <a:xfrm>
              <a:off x="5849139" y="1169751"/>
              <a:ext cx="967762" cy="359016"/>
              <a:chOff x="481128" y="1527543"/>
              <a:chExt cx="1082590" cy="359016"/>
            </a:xfrm>
          </p:grpSpPr>
          <p:sp>
            <p:nvSpPr>
              <p:cNvPr id="323" name="圆柱形 2"/>
              <p:cNvSpPr/>
              <p:nvPr/>
            </p:nvSpPr>
            <p:spPr bwMode="auto">
              <a:xfrm>
                <a:off x="481128" y="1527543"/>
                <a:ext cx="959745" cy="301257"/>
              </a:xfrm>
              <a:prstGeom prst="can">
                <a:avLst>
                  <a:gd name="adj" fmla="val 50000"/>
                </a:avLst>
              </a:prstGeom>
              <a:ln>
                <a:noFill/>
              </a:ln>
              <a:effectLst>
                <a:outerShdw blurRad="50800" dist="38100" dir="2700000" algn="tl" rotWithShape="0">
                  <a:prstClr val="black">
                    <a:alpha val="4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style>
              <a:lnRef idx="1">
                <a:schemeClr val="accent3"/>
              </a:lnRef>
              <a:fillRef idx="3">
                <a:schemeClr val="accent3"/>
              </a:fillRef>
              <a:effectRef idx="2">
                <a:schemeClr val="accent3"/>
              </a:effectRef>
              <a:fontRef idx="minor">
                <a:schemeClr val="lt1"/>
              </a:fontRef>
            </p:style>
            <p:txBody>
              <a:bodyPr lIns="91334" tIns="45667" rIns="91334" bIns="45667" anchor="t"/>
              <a:lstStyle/>
              <a:p>
                <a:pPr algn="ctr" fontAlgn="auto">
                  <a:spcBef>
                    <a:spcPts val="0"/>
                  </a:spcBef>
                  <a:spcAft>
                    <a:spcPts val="0"/>
                  </a:spcAft>
                </a:pPr>
                <a:endParaRPr lang="en-US" altLang="zh-CN" sz="1100" b="1" kern="0" dirty="0">
                  <a:solidFill>
                    <a:srgbClr val="000000"/>
                  </a:solidFill>
                  <a:latin typeface="Arial"/>
                  <a:ea typeface="微软雅黑"/>
                  <a:cs typeface="Arial" pitchFamily="34" charset="0"/>
                  <a:sym typeface="Arial"/>
                </a:endParaRPr>
              </a:p>
            </p:txBody>
          </p:sp>
          <p:sp>
            <p:nvSpPr>
              <p:cNvPr id="324" name="TextBox 323"/>
              <p:cNvSpPr txBox="1"/>
              <p:nvPr/>
            </p:nvSpPr>
            <p:spPr>
              <a:xfrm>
                <a:off x="548470" y="1620479"/>
                <a:ext cx="1015248" cy="266080"/>
              </a:xfrm>
              <a:prstGeom prst="rect">
                <a:avLst/>
              </a:prstGeom>
              <a:noFill/>
            </p:spPr>
            <p:txBody>
              <a:bodyPr wrap="square" lIns="91427" tIns="45714" rIns="91427" bIns="45714" rtlCol="0" anchor="ctr">
                <a:spAutoFit/>
              </a:bodyPr>
              <a:lstStyle/>
              <a:p>
                <a:pPr algn="ctr"/>
                <a:r>
                  <a:rPr lang="zh-CN" altLang="en-US" sz="1000" dirty="0" smtClean="0">
                    <a:solidFill>
                      <a:schemeClr val="tx1">
                        <a:lumMod val="75000"/>
                        <a:lumOff val="25000"/>
                      </a:schemeClr>
                    </a:solidFill>
                    <a:latin typeface="Arial"/>
                    <a:ea typeface="微软雅黑"/>
                    <a:sym typeface="Arial"/>
                  </a:rPr>
                  <a:t>无线医疗</a:t>
                </a:r>
              </a:p>
            </p:txBody>
          </p:sp>
        </p:grpSp>
        <p:pic>
          <p:nvPicPr>
            <p:cNvPr id="325" name="Picture 6" descr="d:\soft\360se\360安~1.9BE\360se6\USERDA~1\Temp\4E343D~1.JPG"/>
            <p:cNvPicPr>
              <a:picLocks noChangeAspect="1" noChangeArrowheads="1"/>
            </p:cNvPicPr>
            <p:nvPr/>
          </p:nvPicPr>
          <p:blipFill>
            <a:blip r:embed="rId12" cstate="print"/>
            <a:srcRect/>
            <a:stretch>
              <a:fillRect/>
            </a:stretch>
          </p:blipFill>
          <p:spPr bwMode="auto">
            <a:xfrm>
              <a:off x="6030316" y="808313"/>
              <a:ext cx="601436" cy="3845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8" name="组合 532"/>
            <p:cNvGrpSpPr/>
            <p:nvPr/>
          </p:nvGrpSpPr>
          <p:grpSpPr>
            <a:xfrm>
              <a:off x="6783130" y="1169751"/>
              <a:ext cx="882323" cy="359017"/>
              <a:chOff x="481128" y="1527543"/>
              <a:chExt cx="959745" cy="359017"/>
            </a:xfrm>
          </p:grpSpPr>
          <p:sp>
            <p:nvSpPr>
              <p:cNvPr id="327" name="圆柱形 2"/>
              <p:cNvSpPr/>
              <p:nvPr/>
            </p:nvSpPr>
            <p:spPr bwMode="auto">
              <a:xfrm>
                <a:off x="481128" y="1527543"/>
                <a:ext cx="959745" cy="301257"/>
              </a:xfrm>
              <a:prstGeom prst="can">
                <a:avLst>
                  <a:gd name="adj" fmla="val 50000"/>
                </a:avLst>
              </a:prstGeom>
              <a:ln>
                <a:noFill/>
              </a:ln>
              <a:effectLst>
                <a:outerShdw blurRad="50800" dist="38100" dir="2700000" algn="tl" rotWithShape="0">
                  <a:prstClr val="black">
                    <a:alpha val="4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style>
              <a:lnRef idx="1">
                <a:schemeClr val="accent3"/>
              </a:lnRef>
              <a:fillRef idx="3">
                <a:schemeClr val="accent3"/>
              </a:fillRef>
              <a:effectRef idx="2">
                <a:schemeClr val="accent3"/>
              </a:effectRef>
              <a:fontRef idx="minor">
                <a:schemeClr val="lt1"/>
              </a:fontRef>
            </p:style>
            <p:txBody>
              <a:bodyPr lIns="91334" tIns="45667" rIns="91334" bIns="45667" anchor="t"/>
              <a:lstStyle/>
              <a:p>
                <a:pPr algn="ctr" fontAlgn="auto">
                  <a:spcBef>
                    <a:spcPts val="0"/>
                  </a:spcBef>
                  <a:spcAft>
                    <a:spcPts val="0"/>
                  </a:spcAft>
                </a:pPr>
                <a:endParaRPr lang="en-US" altLang="zh-CN" sz="1100" b="1" kern="0" dirty="0">
                  <a:solidFill>
                    <a:srgbClr val="000000"/>
                  </a:solidFill>
                  <a:latin typeface="Arial"/>
                  <a:ea typeface="微软雅黑"/>
                  <a:cs typeface="Arial" pitchFamily="34" charset="0"/>
                  <a:sym typeface="Arial"/>
                </a:endParaRPr>
              </a:p>
            </p:txBody>
          </p:sp>
          <p:sp>
            <p:nvSpPr>
              <p:cNvPr id="328" name="TextBox 327"/>
              <p:cNvSpPr txBox="1"/>
              <p:nvPr/>
            </p:nvSpPr>
            <p:spPr>
              <a:xfrm>
                <a:off x="548471" y="1620480"/>
                <a:ext cx="819233" cy="266080"/>
              </a:xfrm>
              <a:prstGeom prst="rect">
                <a:avLst/>
              </a:prstGeom>
              <a:noFill/>
            </p:spPr>
            <p:txBody>
              <a:bodyPr wrap="square" lIns="91427" tIns="45714" rIns="91427" bIns="45714" rtlCol="0" anchor="ctr">
                <a:spAutoFit/>
              </a:bodyPr>
              <a:lstStyle/>
              <a:p>
                <a:pPr algn="ctr"/>
                <a:r>
                  <a:rPr lang="zh-CN" altLang="en-US" sz="1000" dirty="0" smtClean="0">
                    <a:solidFill>
                      <a:schemeClr val="tx1">
                        <a:lumMod val="75000"/>
                        <a:lumOff val="25000"/>
                      </a:schemeClr>
                    </a:solidFill>
                    <a:latin typeface="Arial"/>
                    <a:ea typeface="微软雅黑"/>
                    <a:sym typeface="Arial"/>
                  </a:rPr>
                  <a:t>视频回传</a:t>
                </a:r>
              </a:p>
            </p:txBody>
          </p:sp>
        </p:grpSp>
        <p:pic>
          <p:nvPicPr>
            <p:cNvPr id="329" name="Picture 2" descr="D:\PPT素材\download\kr_3dicon\cctv_shexiangtou.png"/>
            <p:cNvPicPr>
              <a:picLocks noChangeAspect="1" noChangeArrowheads="1"/>
            </p:cNvPicPr>
            <p:nvPr/>
          </p:nvPicPr>
          <p:blipFill>
            <a:blip r:embed="rId13" cstate="print"/>
            <a:srcRect/>
            <a:stretch>
              <a:fillRect/>
            </a:stretch>
          </p:blipFill>
          <p:spPr bwMode="auto">
            <a:xfrm>
              <a:off x="7106884" y="833563"/>
              <a:ext cx="475443" cy="475443"/>
            </a:xfrm>
            <a:prstGeom prst="rect">
              <a:avLst/>
            </a:prstGeom>
            <a:noFill/>
          </p:spPr>
        </p:pic>
        <p:pic>
          <p:nvPicPr>
            <p:cNvPr id="340" name="Picture 2"/>
            <p:cNvPicPr>
              <a:picLocks noChangeAspect="1" noChangeArrowheads="1"/>
            </p:cNvPicPr>
            <p:nvPr/>
          </p:nvPicPr>
          <p:blipFill>
            <a:blip r:embed="rId14" cstate="print"/>
            <a:srcRect/>
            <a:stretch>
              <a:fillRect/>
            </a:stretch>
          </p:blipFill>
          <p:spPr bwMode="auto">
            <a:xfrm>
              <a:off x="3102225" y="817685"/>
              <a:ext cx="615456" cy="3831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9" name="组合 532"/>
            <p:cNvGrpSpPr/>
            <p:nvPr/>
          </p:nvGrpSpPr>
          <p:grpSpPr>
            <a:xfrm>
              <a:off x="7753215" y="1172681"/>
              <a:ext cx="882323" cy="359017"/>
              <a:chOff x="481128" y="1527543"/>
              <a:chExt cx="959745" cy="359017"/>
            </a:xfrm>
          </p:grpSpPr>
          <p:sp>
            <p:nvSpPr>
              <p:cNvPr id="359" name="圆柱形 2"/>
              <p:cNvSpPr/>
              <p:nvPr/>
            </p:nvSpPr>
            <p:spPr bwMode="auto">
              <a:xfrm>
                <a:off x="481128" y="1527543"/>
                <a:ext cx="959745" cy="301257"/>
              </a:xfrm>
              <a:prstGeom prst="can">
                <a:avLst>
                  <a:gd name="adj" fmla="val 50000"/>
                </a:avLst>
              </a:prstGeom>
              <a:ln>
                <a:noFill/>
              </a:ln>
              <a:effectLst>
                <a:outerShdw blurRad="50800" dist="38100" dir="2700000" algn="tl" rotWithShape="0">
                  <a:prstClr val="black">
                    <a:alpha val="4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style>
              <a:lnRef idx="1">
                <a:schemeClr val="accent3"/>
              </a:lnRef>
              <a:fillRef idx="3">
                <a:schemeClr val="accent3"/>
              </a:fillRef>
              <a:effectRef idx="2">
                <a:schemeClr val="accent3"/>
              </a:effectRef>
              <a:fontRef idx="minor">
                <a:schemeClr val="lt1"/>
              </a:fontRef>
            </p:style>
            <p:txBody>
              <a:bodyPr lIns="91334" tIns="45667" rIns="91334" bIns="45667" anchor="t"/>
              <a:lstStyle/>
              <a:p>
                <a:pPr algn="ctr" fontAlgn="auto">
                  <a:spcBef>
                    <a:spcPts val="0"/>
                  </a:spcBef>
                  <a:spcAft>
                    <a:spcPts val="0"/>
                  </a:spcAft>
                </a:pPr>
                <a:endParaRPr lang="en-US" altLang="zh-CN" sz="1100" b="1" kern="0" dirty="0">
                  <a:solidFill>
                    <a:srgbClr val="000000"/>
                  </a:solidFill>
                  <a:latin typeface="Arial"/>
                  <a:ea typeface="微软雅黑"/>
                  <a:cs typeface="Arial" pitchFamily="34" charset="0"/>
                  <a:sym typeface="Arial"/>
                </a:endParaRPr>
              </a:p>
            </p:txBody>
          </p:sp>
          <p:sp>
            <p:nvSpPr>
              <p:cNvPr id="508" name="TextBox 507"/>
              <p:cNvSpPr txBox="1"/>
              <p:nvPr/>
            </p:nvSpPr>
            <p:spPr>
              <a:xfrm>
                <a:off x="548471" y="1620480"/>
                <a:ext cx="819233" cy="266080"/>
              </a:xfrm>
              <a:prstGeom prst="rect">
                <a:avLst/>
              </a:prstGeom>
              <a:noFill/>
            </p:spPr>
            <p:txBody>
              <a:bodyPr wrap="square" lIns="91427" tIns="45714" rIns="91427" bIns="45714" rtlCol="0" anchor="ctr">
                <a:spAutoFit/>
              </a:bodyPr>
              <a:lstStyle/>
              <a:p>
                <a:pPr algn="ctr"/>
                <a:r>
                  <a:rPr lang="zh-CN" altLang="en-US" sz="1000" dirty="0" smtClean="0">
                    <a:solidFill>
                      <a:schemeClr val="tx1">
                        <a:lumMod val="75000"/>
                        <a:lumOff val="25000"/>
                      </a:schemeClr>
                    </a:solidFill>
                    <a:latin typeface="Arial"/>
                    <a:ea typeface="微软雅黑"/>
                    <a:sym typeface="Arial"/>
                  </a:rPr>
                  <a:t>乡村宽带</a:t>
                </a:r>
              </a:p>
            </p:txBody>
          </p:sp>
        </p:grpSp>
        <p:pic>
          <p:nvPicPr>
            <p:cNvPr id="512" name="Picture 4"/>
            <p:cNvPicPr>
              <a:picLocks noChangeAspect="1" noChangeArrowheads="1"/>
            </p:cNvPicPr>
            <p:nvPr/>
          </p:nvPicPr>
          <p:blipFill>
            <a:blip r:embed="rId15" cstate="print"/>
            <a:srcRect/>
            <a:stretch>
              <a:fillRect/>
            </a:stretch>
          </p:blipFill>
          <p:spPr bwMode="auto">
            <a:xfrm>
              <a:off x="7946781" y="817685"/>
              <a:ext cx="518746" cy="404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15" name="矩形 239"/>
            <p:cNvSpPr>
              <a:spLocks noChangeArrowheads="1"/>
            </p:cNvSpPr>
            <p:nvPr/>
          </p:nvSpPr>
          <p:spPr bwMode="auto">
            <a:xfrm>
              <a:off x="7055628" y="2796909"/>
              <a:ext cx="1478162" cy="432387"/>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en-US" altLang="zh-CN" sz="1000" b="1" dirty="0" smtClean="0">
                  <a:latin typeface="微软雅黑" pitchFamily="34" charset="-122"/>
                  <a:ea typeface="微软雅黑" pitchFamily="34" charset="-122"/>
                  <a:cs typeface="Arial" pitchFamily="34" charset="0"/>
                </a:rPr>
                <a:t>User Awareness</a:t>
              </a:r>
            </a:p>
            <a:p>
              <a:pPr algn="ctr">
                <a:buClr>
                  <a:srgbClr val="CC9900"/>
                </a:buClr>
              </a:pPr>
              <a:r>
                <a:rPr lang="zh-CN" altLang="en-US" sz="1000" b="1" dirty="0" smtClean="0">
                  <a:latin typeface="微软雅黑" pitchFamily="34" charset="-122"/>
                  <a:ea typeface="微软雅黑" pitchFamily="34" charset="-122"/>
                  <a:cs typeface="Arial" pitchFamily="34" charset="0"/>
                </a:rPr>
                <a:t>感知随身</a:t>
              </a:r>
              <a:endParaRPr lang="en-US" altLang="zh-CN" sz="1000" b="1" dirty="0" smtClean="0">
                <a:latin typeface="微软雅黑" pitchFamily="34" charset="-122"/>
                <a:ea typeface="微软雅黑" pitchFamily="34" charset="-122"/>
                <a:cs typeface="Arial" pitchFamily="34" charset="0"/>
              </a:endParaRPr>
            </a:p>
          </p:txBody>
        </p:sp>
        <p:sp>
          <p:nvSpPr>
            <p:cNvPr id="517" name="矩形 239"/>
            <p:cNvSpPr>
              <a:spLocks noChangeArrowheads="1"/>
            </p:cNvSpPr>
            <p:nvPr/>
          </p:nvSpPr>
          <p:spPr bwMode="auto">
            <a:xfrm>
              <a:off x="2027463" y="1806288"/>
              <a:ext cx="768753"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室内放装</a:t>
              </a:r>
              <a:endParaRPr lang="en-US" altLang="zh-CN" sz="1000" b="1" dirty="0">
                <a:latin typeface="Arial" pitchFamily="34" charset="0"/>
                <a:ea typeface="华文细黑" pitchFamily="2" charset="-122"/>
                <a:cs typeface="Arial" pitchFamily="34" charset="0"/>
              </a:endParaRPr>
            </a:p>
          </p:txBody>
        </p:sp>
        <p:sp>
          <p:nvSpPr>
            <p:cNvPr id="518" name="矩形 239"/>
            <p:cNvSpPr>
              <a:spLocks noChangeArrowheads="1"/>
            </p:cNvSpPr>
            <p:nvPr/>
          </p:nvSpPr>
          <p:spPr bwMode="auto">
            <a:xfrm>
              <a:off x="7536195" y="2181672"/>
              <a:ext cx="893430"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en-US" altLang="zh-CN" sz="1000" b="1" dirty="0" smtClean="0">
                  <a:latin typeface="Arial Unicode MS" pitchFamily="34" charset="-122"/>
                  <a:ea typeface="Arial Unicode MS" pitchFamily="34" charset="-122"/>
                  <a:cs typeface="Arial Unicode MS" pitchFamily="34" charset="-122"/>
                </a:rPr>
                <a:t>Mesh/WDS</a:t>
              </a:r>
              <a:endParaRPr lang="en-US" altLang="zh-CN" sz="1000" b="1" dirty="0">
                <a:latin typeface="Arial Unicode MS" pitchFamily="34" charset="-122"/>
                <a:ea typeface="Arial Unicode MS" pitchFamily="34" charset="-122"/>
                <a:cs typeface="Arial Unicode MS" pitchFamily="34" charset="-122"/>
              </a:endParaRPr>
            </a:p>
          </p:txBody>
        </p:sp>
        <p:sp>
          <p:nvSpPr>
            <p:cNvPr id="519" name="矩形 239"/>
            <p:cNvSpPr>
              <a:spLocks noChangeArrowheads="1"/>
            </p:cNvSpPr>
            <p:nvPr/>
          </p:nvSpPr>
          <p:spPr bwMode="auto">
            <a:xfrm>
              <a:off x="6156184" y="1806288"/>
              <a:ext cx="768753"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智能分布</a:t>
              </a:r>
              <a:endParaRPr lang="en-US" altLang="zh-CN" sz="1000" b="1" dirty="0" smtClean="0">
                <a:latin typeface="微软雅黑" pitchFamily="34" charset="-122"/>
                <a:ea typeface="微软雅黑" pitchFamily="34" charset="-122"/>
                <a:cs typeface="Arial" pitchFamily="34" charset="0"/>
              </a:endParaRPr>
            </a:p>
          </p:txBody>
        </p:sp>
        <p:sp>
          <p:nvSpPr>
            <p:cNvPr id="520" name="矩形 239"/>
            <p:cNvSpPr>
              <a:spLocks noChangeArrowheads="1"/>
            </p:cNvSpPr>
            <p:nvPr/>
          </p:nvSpPr>
          <p:spPr bwMode="auto">
            <a:xfrm>
              <a:off x="4669019" y="1806288"/>
              <a:ext cx="886517"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面板式部署</a:t>
              </a:r>
              <a:endParaRPr lang="en-US" altLang="zh-CN" sz="1000" b="1" dirty="0" smtClean="0">
                <a:latin typeface="微软雅黑" pitchFamily="34" charset="-122"/>
                <a:ea typeface="微软雅黑" pitchFamily="34" charset="-122"/>
                <a:cs typeface="Arial" pitchFamily="34" charset="0"/>
              </a:endParaRPr>
            </a:p>
          </p:txBody>
        </p:sp>
        <p:sp>
          <p:nvSpPr>
            <p:cNvPr id="521" name="矩形 239"/>
            <p:cNvSpPr>
              <a:spLocks noChangeArrowheads="1"/>
            </p:cNvSpPr>
            <p:nvPr/>
          </p:nvSpPr>
          <p:spPr bwMode="auto">
            <a:xfrm>
              <a:off x="3357766" y="1806288"/>
              <a:ext cx="768753"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室内分布</a:t>
              </a:r>
              <a:endParaRPr lang="en-US" altLang="zh-CN" sz="1000" b="1" dirty="0" smtClean="0">
                <a:latin typeface="微软雅黑" pitchFamily="34" charset="-122"/>
                <a:ea typeface="微软雅黑" pitchFamily="34" charset="-122"/>
                <a:cs typeface="Arial" pitchFamily="34" charset="0"/>
              </a:endParaRPr>
            </a:p>
          </p:txBody>
        </p:sp>
        <p:sp>
          <p:nvSpPr>
            <p:cNvPr id="525" name="矩形 239"/>
            <p:cNvSpPr>
              <a:spLocks noChangeArrowheads="1"/>
            </p:cNvSpPr>
            <p:nvPr/>
          </p:nvSpPr>
          <p:spPr bwMode="auto">
            <a:xfrm>
              <a:off x="4678544" y="2181672"/>
              <a:ext cx="886516"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室外广覆盖</a:t>
              </a:r>
              <a:endParaRPr lang="en-US" altLang="zh-CN" sz="1000" b="1" dirty="0" smtClean="0">
                <a:latin typeface="微软雅黑" pitchFamily="34" charset="-122"/>
                <a:ea typeface="微软雅黑" pitchFamily="34" charset="-122"/>
                <a:cs typeface="Arial" pitchFamily="34" charset="0"/>
              </a:endParaRPr>
            </a:p>
          </p:txBody>
        </p:sp>
        <p:sp>
          <p:nvSpPr>
            <p:cNvPr id="526" name="矩形 239"/>
            <p:cNvSpPr>
              <a:spLocks noChangeArrowheads="1"/>
            </p:cNvSpPr>
            <p:nvPr/>
          </p:nvSpPr>
          <p:spPr bwMode="auto">
            <a:xfrm>
              <a:off x="7533973" y="1806288"/>
              <a:ext cx="887784"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en-US" altLang="zh-CN" sz="1000" b="1" dirty="0" smtClean="0">
                  <a:latin typeface="微软雅黑" pitchFamily="34" charset="-122"/>
                  <a:ea typeface="微软雅黑" pitchFamily="34" charset="-122"/>
                  <a:cs typeface="Arial" pitchFamily="34" charset="0"/>
                </a:rPr>
                <a:t>WOC</a:t>
              </a:r>
              <a:r>
                <a:rPr lang="zh-CN" altLang="en-US" sz="1000" b="1" dirty="0" smtClean="0">
                  <a:latin typeface="微软雅黑" pitchFamily="34" charset="-122"/>
                  <a:ea typeface="微软雅黑" pitchFamily="34" charset="-122"/>
                  <a:cs typeface="Arial" pitchFamily="34" charset="0"/>
                </a:rPr>
                <a:t>方案</a:t>
              </a:r>
              <a:endParaRPr lang="en-US" altLang="zh-CN" sz="1000" b="1" dirty="0" smtClean="0">
                <a:latin typeface="微软雅黑" pitchFamily="34" charset="-122"/>
                <a:ea typeface="微软雅黑" pitchFamily="34" charset="-122"/>
                <a:cs typeface="Arial" pitchFamily="34" charset="0"/>
              </a:endParaRPr>
            </a:p>
          </p:txBody>
        </p:sp>
        <p:sp>
          <p:nvSpPr>
            <p:cNvPr id="527" name="矩形 239"/>
            <p:cNvSpPr>
              <a:spLocks noChangeArrowheads="1"/>
            </p:cNvSpPr>
            <p:nvPr/>
          </p:nvSpPr>
          <p:spPr bwMode="auto">
            <a:xfrm>
              <a:off x="2027463" y="2173978"/>
              <a:ext cx="768753"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高密部署</a:t>
              </a:r>
              <a:endParaRPr lang="en-US" altLang="zh-CN" sz="1000" b="1" dirty="0" smtClean="0">
                <a:latin typeface="微软雅黑" pitchFamily="34" charset="-122"/>
                <a:ea typeface="微软雅黑" pitchFamily="34" charset="-122"/>
                <a:cs typeface="Arial" pitchFamily="34" charset="0"/>
              </a:endParaRPr>
            </a:p>
          </p:txBody>
        </p:sp>
        <p:sp>
          <p:nvSpPr>
            <p:cNvPr id="530" name="矩形 239"/>
            <p:cNvSpPr>
              <a:spLocks noChangeArrowheads="1"/>
            </p:cNvSpPr>
            <p:nvPr/>
          </p:nvSpPr>
          <p:spPr bwMode="auto">
            <a:xfrm>
              <a:off x="3348241" y="2173978"/>
              <a:ext cx="774017"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轨交方案</a:t>
              </a:r>
              <a:endParaRPr lang="en-US" altLang="zh-CN" sz="1000" b="1" dirty="0" smtClean="0">
                <a:latin typeface="微软雅黑" pitchFamily="34" charset="-122"/>
                <a:ea typeface="微软雅黑" pitchFamily="34" charset="-122"/>
                <a:cs typeface="Arial" pitchFamily="34" charset="0"/>
              </a:endParaRPr>
            </a:p>
          </p:txBody>
        </p:sp>
        <p:sp>
          <p:nvSpPr>
            <p:cNvPr id="538" name="矩形 239"/>
            <p:cNvSpPr>
              <a:spLocks noChangeArrowheads="1"/>
            </p:cNvSpPr>
            <p:nvPr/>
          </p:nvSpPr>
          <p:spPr bwMode="auto">
            <a:xfrm>
              <a:off x="6142422" y="2181672"/>
              <a:ext cx="777742" cy="266080"/>
            </a:xfrm>
            <a:prstGeom prst="rect">
              <a:avLst/>
            </a:prstGeom>
            <a:solidFill>
              <a:schemeClr val="bg1">
                <a:lumMod val="85000"/>
              </a:schemeClr>
            </a:solidFill>
            <a:ln w="9525">
              <a:noFill/>
              <a:miter lim="800000"/>
              <a:headEnd/>
              <a:tailEnd/>
            </a:ln>
          </p:spPr>
          <p:txBody>
            <a:bodyPr wrap="square" lIns="91427" tIns="45714" rIns="91427" bIns="45714">
              <a:spAutoFit/>
            </a:bodyPr>
            <a:lstStyle/>
            <a:p>
              <a:pPr algn="ctr">
                <a:buClr>
                  <a:srgbClr val="CC9900"/>
                </a:buClr>
              </a:pPr>
              <a:r>
                <a:rPr lang="zh-CN" altLang="en-US" sz="1000" b="1" dirty="0" smtClean="0">
                  <a:latin typeface="微软雅黑" pitchFamily="34" charset="-122"/>
                  <a:ea typeface="微软雅黑" pitchFamily="34" charset="-122"/>
                  <a:cs typeface="Arial" pitchFamily="34" charset="0"/>
                </a:rPr>
                <a:t>无线定位</a:t>
              </a:r>
              <a:endParaRPr lang="en-US" altLang="zh-CN" sz="1000" b="1" dirty="0" smtClean="0">
                <a:latin typeface="微软雅黑" pitchFamily="34" charset="-122"/>
                <a:ea typeface="微软雅黑" pitchFamily="34" charset="-122"/>
                <a:cs typeface="Arial" pitchFamily="34" charset="0"/>
              </a:endParaRPr>
            </a:p>
          </p:txBody>
        </p:sp>
        <p:sp>
          <p:nvSpPr>
            <p:cNvPr id="11" name="矩形 10"/>
            <p:cNvSpPr/>
            <p:nvPr/>
          </p:nvSpPr>
          <p:spPr>
            <a:xfrm>
              <a:off x="400050" y="2843460"/>
              <a:ext cx="1457326" cy="307650"/>
            </a:xfrm>
            <a:prstGeom prst="rect">
              <a:avLst/>
            </a:prstGeom>
          </p:spPr>
          <p:txBody>
            <a:bodyPr wrap="square" lIns="68562" tIns="34281" rIns="68562" bIns="34281">
              <a:spAutoFit/>
            </a:bodyPr>
            <a:lstStyle/>
            <a:p>
              <a:pPr algn="ctr">
                <a:buClr>
                  <a:srgbClr val="CC9900"/>
                </a:buClr>
                <a:defRPr/>
              </a:pPr>
              <a:r>
                <a:rPr lang="en-US" altLang="zh-CN" sz="1400" b="1" kern="100" spc="-75" dirty="0" smtClean="0">
                  <a:solidFill>
                    <a:schemeClr val="bg1"/>
                  </a:solidFill>
                  <a:latin typeface="微软雅黑" pitchFamily="34" charset="-122"/>
                  <a:ea typeface="微软雅黑" pitchFamily="34" charset="-122"/>
                  <a:cs typeface="Arial" pitchFamily="34" charset="0"/>
                  <a:sym typeface="Arial"/>
                </a:rPr>
                <a:t> </a:t>
              </a:r>
              <a:r>
                <a:rPr lang="zh-CN" altLang="en-US" sz="1400" b="1" kern="100" spc="-75" dirty="0" smtClean="0">
                  <a:solidFill>
                    <a:schemeClr val="bg1"/>
                  </a:solidFill>
                  <a:latin typeface="微软雅黑" pitchFamily="34" charset="-122"/>
                  <a:ea typeface="微软雅黑" pitchFamily="34" charset="-122"/>
                  <a:cs typeface="Arial" pitchFamily="34" charset="0"/>
                  <a:sym typeface="Arial"/>
                </a:rPr>
                <a:t>创新的无线技术</a:t>
              </a:r>
              <a:endParaRPr lang="zh-CN" altLang="en-US" sz="1400" b="1" kern="100" spc="-75" dirty="0">
                <a:solidFill>
                  <a:schemeClr val="bg1"/>
                </a:solidFill>
                <a:latin typeface="微软雅黑" pitchFamily="34" charset="-122"/>
                <a:ea typeface="微软雅黑" pitchFamily="34" charset="-122"/>
                <a:cs typeface="Arial" pitchFamily="34" charset="0"/>
                <a:sym typeface="Arial"/>
              </a:endParaRPr>
            </a:p>
          </p:txBody>
        </p:sp>
        <p:sp>
          <p:nvSpPr>
            <p:cNvPr id="5" name="矩形 4"/>
            <p:cNvSpPr/>
            <p:nvPr/>
          </p:nvSpPr>
          <p:spPr>
            <a:xfrm>
              <a:off x="383050" y="3743537"/>
              <a:ext cx="1541394" cy="307650"/>
            </a:xfrm>
            <a:prstGeom prst="rect">
              <a:avLst/>
            </a:prstGeom>
          </p:spPr>
          <p:txBody>
            <a:bodyPr wrap="square" lIns="68562" tIns="34281" rIns="68562" bIns="34281">
              <a:spAutoFit/>
            </a:bodyPr>
            <a:lstStyle/>
            <a:p>
              <a:pPr algn="ctr">
                <a:buClr>
                  <a:srgbClr val="CC9900"/>
                </a:buClr>
                <a:defRPr/>
              </a:pPr>
              <a:r>
                <a:rPr lang="zh-CN" altLang="en-US" sz="1400" b="1" kern="100" spc="-75" dirty="0" smtClean="0">
                  <a:solidFill>
                    <a:schemeClr val="bg1"/>
                  </a:solidFill>
                  <a:latin typeface="微软雅黑" pitchFamily="34" charset="-122"/>
                  <a:ea typeface="微软雅黑" pitchFamily="34" charset="-122"/>
                  <a:cs typeface="Arial" pitchFamily="34" charset="0"/>
                  <a:sym typeface="Arial"/>
                </a:rPr>
                <a:t>深厚的无线积累</a:t>
              </a:r>
              <a:endParaRPr lang="zh-CN" altLang="en-US" sz="1400" b="1" kern="100" spc="-75" dirty="0">
                <a:solidFill>
                  <a:schemeClr val="bg1"/>
                </a:solidFill>
                <a:latin typeface="微软雅黑" pitchFamily="34" charset="-122"/>
                <a:ea typeface="微软雅黑" pitchFamily="34" charset="-122"/>
                <a:cs typeface="Arial" pitchFamily="34" charset="0"/>
                <a:sym typeface="Arial"/>
              </a:endParaRPr>
            </a:p>
          </p:txBody>
        </p:sp>
        <p:sp>
          <p:nvSpPr>
            <p:cNvPr id="516" name="矩形 515"/>
            <p:cNvSpPr/>
            <p:nvPr/>
          </p:nvSpPr>
          <p:spPr>
            <a:xfrm>
              <a:off x="428626" y="1916718"/>
              <a:ext cx="1419225" cy="307650"/>
            </a:xfrm>
            <a:prstGeom prst="rect">
              <a:avLst/>
            </a:prstGeom>
            <a:noFill/>
          </p:spPr>
          <p:txBody>
            <a:bodyPr wrap="square" lIns="68562" tIns="34281" rIns="68562" bIns="34281">
              <a:spAutoFit/>
            </a:bodyPr>
            <a:lstStyle/>
            <a:p>
              <a:pPr algn="ctr">
                <a:buClr>
                  <a:srgbClr val="CC9900"/>
                </a:buClr>
                <a:defRPr/>
              </a:pPr>
              <a:r>
                <a:rPr lang="zh-CN" altLang="en-US" sz="1400" b="1" kern="100" spc="-75" dirty="0" smtClean="0">
                  <a:solidFill>
                    <a:schemeClr val="bg1"/>
                  </a:solidFill>
                  <a:latin typeface="微软雅黑" pitchFamily="34" charset="-122"/>
                  <a:ea typeface="微软雅黑" pitchFamily="34" charset="-122"/>
                  <a:cs typeface="Arial" pitchFamily="34" charset="0"/>
                  <a:sym typeface="Arial"/>
                </a:rPr>
                <a:t>多样化部署方案</a:t>
              </a:r>
              <a:endParaRPr lang="en-US" altLang="zh-CN" sz="1400" b="1" kern="100" spc="-75" dirty="0" smtClean="0">
                <a:solidFill>
                  <a:schemeClr val="bg1"/>
                </a:solidFill>
                <a:latin typeface="微软雅黑" pitchFamily="34" charset="-122"/>
                <a:ea typeface="微软雅黑" pitchFamily="34" charset="-122"/>
                <a:cs typeface="Arial" pitchFamily="34" charset="0"/>
                <a:sym typeface="Arial"/>
              </a:endParaRPr>
            </a:p>
          </p:txBody>
        </p:sp>
        <p:sp>
          <p:nvSpPr>
            <p:cNvPr id="274" name="矩形 273"/>
            <p:cNvSpPr/>
            <p:nvPr/>
          </p:nvSpPr>
          <p:spPr>
            <a:xfrm>
              <a:off x="571499" y="1047751"/>
              <a:ext cx="1181101" cy="307650"/>
            </a:xfrm>
            <a:prstGeom prst="rect">
              <a:avLst/>
            </a:prstGeom>
          </p:spPr>
          <p:txBody>
            <a:bodyPr wrap="square" lIns="68562" tIns="34281" rIns="68562" bIns="34281">
              <a:spAutoFit/>
            </a:bodyPr>
            <a:lstStyle/>
            <a:p>
              <a:pPr algn="ctr">
                <a:buClr>
                  <a:srgbClr val="CC9900"/>
                </a:buClr>
                <a:defRPr/>
              </a:pPr>
              <a:r>
                <a:rPr lang="zh-CN" altLang="en-US" sz="1400" b="1" kern="100" spc="-75" dirty="0" smtClean="0">
                  <a:solidFill>
                    <a:schemeClr val="bg1"/>
                  </a:solidFill>
                  <a:latin typeface="微软雅黑" pitchFamily="34" charset="-122"/>
                  <a:ea typeface="微软雅黑" pitchFamily="34" charset="-122"/>
                  <a:cs typeface="Arial" pitchFamily="34" charset="0"/>
                  <a:sym typeface="Arial"/>
                </a:rPr>
                <a:t>多元化场景</a:t>
              </a:r>
              <a:endParaRPr lang="zh-CN" altLang="en-US" sz="1400" b="1" kern="100" spc="-75" dirty="0">
                <a:solidFill>
                  <a:schemeClr val="bg1"/>
                </a:solidFill>
                <a:latin typeface="微软雅黑" pitchFamily="34" charset="-122"/>
                <a:ea typeface="微软雅黑" pitchFamily="34" charset="-122"/>
                <a:cs typeface="Arial" pitchFamily="34" charset="0"/>
                <a:sym typeface="Arial"/>
              </a:endParaRPr>
            </a:p>
          </p:txBody>
        </p:sp>
      </p:grpSp>
      <p:sp>
        <p:nvSpPr>
          <p:cNvPr id="77" name="标题 1"/>
          <p:cNvSpPr txBox="1">
            <a:spLocks/>
          </p:cNvSpPr>
          <p:nvPr/>
        </p:nvSpPr>
        <p:spPr>
          <a:xfrm>
            <a:off x="604435" y="200579"/>
            <a:ext cx="8029202" cy="498963"/>
          </a:xfrm>
          <a:prstGeom prst="rect">
            <a:avLst/>
          </a:prstGeom>
        </p:spPr>
        <p:txBody>
          <a:bodyPr lIns="91427" tIns="45714" rIns="91427" bIns="45714"/>
          <a:lstStyle/>
          <a:p>
            <a:pPr lvl="0" eaLnBrk="0" hangingPunct="0">
              <a:spcBef>
                <a:spcPct val="0"/>
              </a:spcBef>
              <a:defRPr/>
            </a:pPr>
            <a:r>
              <a:rPr lang="zh-CN" altLang="en-US" sz="3200" dirty="0" smtClean="0">
                <a:solidFill>
                  <a:prstClr val="white"/>
                </a:solidFill>
                <a:latin typeface="微软雅黑" pitchFamily="34" charset="-122"/>
                <a:ea typeface="微软雅黑" pitchFamily="34" charset="-122"/>
                <a:cs typeface="+mj-cs"/>
              </a:rPr>
              <a:t>华为敏捷</a:t>
            </a:r>
            <a:r>
              <a:rPr lang="en-US" altLang="zh-CN" sz="3200" dirty="0" smtClean="0">
                <a:solidFill>
                  <a:prstClr val="white"/>
                </a:solidFill>
                <a:latin typeface="微软雅黑" pitchFamily="34" charset="-122"/>
                <a:ea typeface="微软雅黑" pitchFamily="34" charset="-122"/>
                <a:cs typeface="+mj-cs"/>
              </a:rPr>
              <a:t>Wi-Fi</a:t>
            </a:r>
            <a:r>
              <a:rPr lang="zh-CN" altLang="en-US" sz="3200" dirty="0" smtClean="0">
                <a:solidFill>
                  <a:prstClr val="white"/>
                </a:solidFill>
                <a:latin typeface="微软雅黑" pitchFamily="34" charset="-122"/>
                <a:ea typeface="微软雅黑" pitchFamily="34" charset="-122"/>
                <a:cs typeface="+mj-cs"/>
              </a:rPr>
              <a:t>，专家实力，迎接挑战</a:t>
            </a:r>
          </a:p>
          <a:p>
            <a:pPr eaLnBrk="0" hangingPunct="0"/>
            <a:endParaRPr lang="zh-CN" altLang="en-US" sz="2400" b="1" dirty="0" smtClean="0">
              <a:solidFill>
                <a:srgbClr val="990000"/>
              </a:solidFill>
              <a:latin typeface="微软雅黑" pitchFamily="34" charset="-122"/>
              <a:ea typeface="微软雅黑" pitchFamily="34" charset="-122"/>
              <a:cs typeface="Arial" pitchFamily="34" charset="0"/>
            </a:endParaRPr>
          </a:p>
          <a:p>
            <a:pPr lvl="0" eaLnBrk="0" hangingPunct="0"/>
            <a:endParaRPr lang="zh-CN" altLang="en-US" sz="2400" b="1" kern="0" dirty="0" smtClean="0">
              <a:solidFill>
                <a:srgbClr val="990000"/>
              </a:solidFill>
              <a:latin typeface="微软雅黑" pitchFamily="34" charset="-122"/>
              <a:ea typeface="微软雅黑" pitchFamily="34" charset="-122"/>
              <a:cs typeface="+mj-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sted-image.pdf"/>
          <p:cNvPicPr/>
          <p:nvPr/>
        </p:nvPicPr>
        <p:blipFill>
          <a:blip r:embed="rId2" cstate="print">
            <a:extLst/>
          </a:blip>
          <a:srcRect l="36674"/>
          <a:stretch>
            <a:fillRect/>
          </a:stretch>
        </p:blipFill>
        <p:spPr>
          <a:xfrm>
            <a:off x="0" y="411510"/>
            <a:ext cx="10009112" cy="3888432"/>
          </a:xfrm>
          <a:prstGeom prst="rect">
            <a:avLst/>
          </a:prstGeom>
          <a:ln w="3175">
            <a:miter lim="400000"/>
          </a:ln>
        </p:spPr>
      </p:pic>
      <p:sp>
        <p:nvSpPr>
          <p:cNvPr id="4" name="Shape 2445"/>
          <p:cNvSpPr/>
          <p:nvPr/>
        </p:nvSpPr>
        <p:spPr>
          <a:xfrm>
            <a:off x="1115616" y="2067694"/>
            <a:ext cx="6912768" cy="605863"/>
          </a:xfrm>
          <a:prstGeom prst="rect">
            <a:avLst/>
          </a:prstGeom>
          <a:ln w="3175">
            <a:miter lim="400000"/>
          </a:ln>
          <a:extLst>
            <a:ext uri="{C572A759-6A51-4108-AA02-DFA0A04FC94B}">
              <ma14:wrappingTextBoxFlag xmlns:ma14="http://schemas.microsoft.com/office/mac/drawingml/2011/main" xmlns="" val="1"/>
            </a:ext>
          </a:extLst>
        </p:spPr>
        <p:txBody>
          <a:bodyPr wrap="square" lIns="25682" tIns="25682" rIns="25682" bIns="25682" anchor="ctr">
            <a:spAutoFit/>
          </a:bodyPr>
          <a:lstStyle/>
          <a:p>
            <a:pPr lvl="0">
              <a:defRPr sz="1800">
                <a:solidFill>
                  <a:srgbClr val="000000"/>
                </a:solidFill>
              </a:defRPr>
            </a:pPr>
            <a:r>
              <a:rPr lang="zh-CN" altLang="en-US" sz="3600" dirty="0" smtClean="0">
                <a:solidFill>
                  <a:srgbClr val="FFFFFF"/>
                </a:solidFill>
                <a:latin typeface="Arial"/>
                <a:ea typeface="微软雅黑"/>
                <a:cs typeface="冬青黑体简体中文 W6"/>
                <a:sym typeface="Arial"/>
              </a:rPr>
              <a:t>   让网络更敏捷地为业务服务</a:t>
            </a:r>
            <a:endParaRPr sz="3600" dirty="0">
              <a:solidFill>
                <a:srgbClr val="FFFFFF"/>
              </a:solidFill>
              <a:latin typeface="Arial"/>
              <a:ea typeface="微软雅黑"/>
              <a:cs typeface="冬青黑体简体中文 W6"/>
              <a:sym typeface="Aria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465008" y="201355"/>
            <a:ext cx="8338749" cy="532292"/>
          </a:xfrm>
          <a:prstGeom prst="rect">
            <a:avLst/>
          </a:prstGeom>
        </p:spPr>
        <p:txBody>
          <a:bodyPr/>
          <a:lstStyle/>
          <a:p>
            <a:pPr eaLnBrk="0" hangingPunct="0">
              <a:defRPr/>
            </a:pPr>
            <a:r>
              <a:rPr lang="zh-CN" altLang="en-US" sz="2400" b="1" kern="0" dirty="0" smtClean="0">
                <a:solidFill>
                  <a:schemeClr val="bg1"/>
                </a:solidFill>
                <a:latin typeface="Arial" pitchFamily="34" charset="0"/>
                <a:ea typeface="微软雅黑" pitchFamily="34" charset="-122"/>
                <a:cs typeface="Arial" pitchFamily="34" charset="0"/>
              </a:rPr>
              <a:t>华为</a:t>
            </a:r>
            <a:r>
              <a:rPr lang="en-US" altLang="zh-CN" sz="2400" b="1" kern="0" dirty="0" smtClean="0">
                <a:solidFill>
                  <a:schemeClr val="bg1"/>
                </a:solidFill>
                <a:latin typeface="Arial" pitchFamily="34" charset="0"/>
                <a:ea typeface="微软雅黑" pitchFamily="34" charset="-122"/>
                <a:cs typeface="Arial" pitchFamily="34" charset="0"/>
              </a:rPr>
              <a:t>WLAN Key Message</a:t>
            </a:r>
            <a:r>
              <a:rPr lang="zh-CN" altLang="en-US" sz="2400" b="1" kern="0" dirty="0" smtClean="0">
                <a:solidFill>
                  <a:schemeClr val="bg1"/>
                </a:solidFill>
                <a:latin typeface="Arial" pitchFamily="34" charset="0"/>
                <a:ea typeface="微软雅黑" pitchFamily="34" charset="-122"/>
                <a:cs typeface="Arial" pitchFamily="34" charset="0"/>
              </a:rPr>
              <a:t>：高密</a:t>
            </a:r>
            <a:r>
              <a:rPr lang="en-US" altLang="zh-CN" sz="2400" b="1" kern="0" dirty="0" smtClean="0">
                <a:solidFill>
                  <a:schemeClr val="bg1"/>
                </a:solidFill>
                <a:latin typeface="Arial" pitchFamily="34" charset="0"/>
                <a:ea typeface="微软雅黑" pitchFamily="34" charset="-122"/>
                <a:cs typeface="Arial" pitchFamily="34" charset="0"/>
              </a:rPr>
              <a:t>Wi-Fi</a:t>
            </a:r>
            <a:r>
              <a:rPr lang="zh-CN" altLang="en-US" sz="2400" b="1" kern="0" dirty="0" smtClean="0">
                <a:solidFill>
                  <a:schemeClr val="bg1"/>
                </a:solidFill>
                <a:latin typeface="Arial" pitchFamily="34" charset="0"/>
                <a:ea typeface="微软雅黑" pitchFamily="34" charset="-122"/>
                <a:cs typeface="Arial" pitchFamily="34" charset="0"/>
              </a:rPr>
              <a:t>方案</a:t>
            </a:r>
          </a:p>
        </p:txBody>
      </p:sp>
      <p:sp>
        <p:nvSpPr>
          <p:cNvPr id="5" name="AutoShape 45"/>
          <p:cNvSpPr>
            <a:spLocks noChangeArrowheads="1"/>
          </p:cNvSpPr>
          <p:nvPr>
            <p:custDataLst>
              <p:tags r:id="rId1"/>
            </p:custDataLst>
          </p:nvPr>
        </p:nvSpPr>
        <p:spPr bwMode="auto">
          <a:xfrm>
            <a:off x="541446" y="760772"/>
            <a:ext cx="8028000" cy="346447"/>
          </a:xfrm>
          <a:prstGeom prst="round2SameRect">
            <a:avLst>
              <a:gd name="adj1" fmla="val 9450"/>
              <a:gd name="adj2" fmla="val 0"/>
            </a:avLst>
          </a:prstGeom>
          <a:solidFill>
            <a:srgbClr val="C00000"/>
          </a:solidFill>
          <a:ln w="9525" cap="flat" cmpd="sng" algn="ctr">
            <a:noFill/>
            <a:prstDash val="solid"/>
          </a:ln>
          <a:effectLst/>
        </p:spPr>
        <p:txBody>
          <a:bodyPr wrap="none" rIns="45720" rtlCol="0" anchor="ctr"/>
          <a:lstStyle/>
          <a:p>
            <a:pPr marL="342900" lvl="0" indent="-342900" eaLnBrk="0" fontAlgn="auto" hangingPunct="0">
              <a:lnSpc>
                <a:spcPct val="120000"/>
              </a:lnSpc>
              <a:spcBef>
                <a:spcPts val="0"/>
              </a:spcBef>
              <a:spcAft>
                <a:spcPts val="0"/>
              </a:spcAft>
              <a:buSzPct val="60000"/>
              <a:defRPr/>
            </a:pPr>
            <a:r>
              <a:rPr lang="zh-CN" altLang="en-US" sz="1400" b="1" dirty="0" smtClean="0">
                <a:solidFill>
                  <a:srgbClr val="FFFFFF"/>
                </a:solidFill>
                <a:latin typeface="微软雅黑" pitchFamily="34" charset="-122"/>
                <a:ea typeface="微软雅黑" pitchFamily="34" charset="-122"/>
                <a:sym typeface="Calibri" pitchFamily="34" charset="0"/>
              </a:rPr>
              <a:t>业界最高密</a:t>
            </a:r>
            <a:r>
              <a:rPr lang="en-US" altLang="zh-CN" sz="1400" b="1" dirty="0" smtClean="0">
                <a:solidFill>
                  <a:srgbClr val="FFFFFF"/>
                </a:solidFill>
                <a:latin typeface="微软雅黑" pitchFamily="34" charset="-122"/>
                <a:ea typeface="微软雅黑" pitchFamily="34" charset="-122"/>
                <a:sym typeface="Calibri" pitchFamily="34" charset="0"/>
              </a:rPr>
              <a:t>Wi-Fi</a:t>
            </a:r>
            <a:r>
              <a:rPr lang="zh-CN" altLang="en-US" sz="1400" b="1" dirty="0" smtClean="0">
                <a:solidFill>
                  <a:srgbClr val="FFFFFF"/>
                </a:solidFill>
                <a:latin typeface="微软雅黑" pitchFamily="34" charset="-122"/>
                <a:ea typeface="微软雅黑" pitchFamily="34" charset="-122"/>
                <a:sym typeface="Calibri" pitchFamily="34" charset="0"/>
              </a:rPr>
              <a:t>覆盖方案</a:t>
            </a:r>
            <a:endParaRPr lang="zh-CN" altLang="en-US" sz="1400" b="1" dirty="0">
              <a:solidFill>
                <a:srgbClr val="FFFFFF"/>
              </a:solidFill>
              <a:latin typeface="微软雅黑" pitchFamily="34" charset="-122"/>
              <a:ea typeface="微软雅黑" pitchFamily="34" charset="-122"/>
              <a:sym typeface="Calibri" pitchFamily="34" charset="0"/>
            </a:endParaRPr>
          </a:p>
        </p:txBody>
      </p:sp>
      <p:sp>
        <p:nvSpPr>
          <p:cNvPr id="6" name="Title 2"/>
          <p:cNvSpPr txBox="1">
            <a:spLocks/>
          </p:cNvSpPr>
          <p:nvPr/>
        </p:nvSpPr>
        <p:spPr bwMode="auto">
          <a:xfrm>
            <a:off x="540862" y="1137375"/>
            <a:ext cx="784240" cy="1584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1</a:t>
            </a:r>
            <a:endPar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sp>
        <p:nvSpPr>
          <p:cNvPr id="10" name="TextBox 8"/>
          <p:cNvSpPr txBox="1"/>
          <p:nvPr/>
        </p:nvSpPr>
        <p:spPr>
          <a:xfrm>
            <a:off x="1372279" y="1338434"/>
            <a:ext cx="7200000" cy="1421346"/>
          </a:xfrm>
          <a:prstGeom prst="rect">
            <a:avLst/>
          </a:prstGeom>
          <a:solidFill>
            <a:schemeClr val="bg1"/>
          </a:solidFill>
          <a:ln>
            <a:solidFill>
              <a:schemeClr val="bg1">
                <a:lumMod val="75000"/>
              </a:schemeClr>
            </a:solidFill>
          </a:ln>
        </p:spPr>
        <p:txBody>
          <a:bodyPr wrap="square" tIns="36000" bIns="0" rtlCol="0">
            <a:spAutoFit/>
          </a:bodyPr>
          <a:lstStyle/>
          <a:p>
            <a:pPr marL="171450" lvl="1" indent="-171450" fontAlgn="auto">
              <a:lnSpc>
                <a:spcPts val="1200"/>
              </a:lnSpc>
              <a:spcBef>
                <a:spcPts val="0"/>
              </a:spcBef>
              <a:spcAft>
                <a:spcPts val="0"/>
              </a:spcAft>
              <a:buSzPct val="100000"/>
              <a:buFont typeface="Arial" panose="020B0604020202020204" pitchFamily="34" charset="0"/>
              <a:buChar char="•"/>
              <a:defRPr/>
            </a:pPr>
            <a:r>
              <a:rPr lang="zh-CN" altLang="en-US" sz="900" b="1" dirty="0" smtClean="0">
                <a:solidFill>
                  <a:srgbClr val="0070C0"/>
                </a:solidFill>
                <a:latin typeface="微软雅黑" pitchFamily="34" charset="-122"/>
                <a:ea typeface="微软雅黑" pitchFamily="34" charset="-122"/>
                <a:cs typeface="Arial" pitchFamily="34" charset="0"/>
              </a:rPr>
              <a:t>场景定制产品</a:t>
            </a:r>
            <a:endParaRPr lang="en-US" altLang="zh-CN" sz="900" b="1" dirty="0" smtClean="0">
              <a:solidFill>
                <a:srgbClr val="0070C0"/>
              </a:solidFill>
              <a:latin typeface="微软雅黑" pitchFamily="34" charset="-122"/>
              <a:ea typeface="微软雅黑" pitchFamily="34" charset="-122"/>
              <a:cs typeface="Arial" pitchFamily="34" charset="0"/>
            </a:endParaRPr>
          </a:p>
          <a:p>
            <a:pPr marL="0" lvl="1" fontAlgn="auto">
              <a:lnSpc>
                <a:spcPts val="1200"/>
              </a:lnSpc>
              <a:spcBef>
                <a:spcPts val="0"/>
              </a:spcBef>
              <a:spcAft>
                <a:spcPts val="0"/>
              </a:spcAft>
              <a:buSzPct val="100000"/>
              <a:defRPr/>
            </a:pPr>
            <a:r>
              <a:rPr lang="en-US" altLang="zh-CN" sz="900" b="1" dirty="0" smtClean="0">
                <a:solidFill>
                  <a:srgbClr val="0070C0"/>
                </a:solidFill>
                <a:latin typeface="微软雅黑" pitchFamily="34" charset="-122"/>
                <a:ea typeface="微软雅黑" pitchFamily="34" charset="-122"/>
                <a:cs typeface="Arial" pitchFamily="34" charset="0"/>
              </a:rPr>
              <a:t>1. </a:t>
            </a:r>
            <a:r>
              <a:rPr lang="zh-CN" altLang="en-US" sz="900" b="1" dirty="0" smtClean="0">
                <a:solidFill>
                  <a:srgbClr val="0070C0"/>
                </a:solidFill>
                <a:latin typeface="微软雅黑" pitchFamily="34" charset="-122"/>
                <a:ea typeface="微软雅黑" pitchFamily="34" charset="-122"/>
                <a:cs typeface="Arial" pitchFamily="34" charset="0"/>
              </a:rPr>
              <a:t>音乐厅、礼堂：</a:t>
            </a:r>
            <a:r>
              <a:rPr lang="zh-CN" altLang="en-US" sz="900" dirty="0" smtClean="0">
                <a:solidFill>
                  <a:srgbClr val="0070C0"/>
                </a:solidFill>
                <a:latin typeface="微软雅黑" pitchFamily="34" charset="-122"/>
                <a:ea typeface="微软雅黑" pitchFamily="34" charset="-122"/>
                <a:cs typeface="Arial" pitchFamily="34" charset="0"/>
              </a:rPr>
              <a:t>智能高密天线</a:t>
            </a:r>
            <a:r>
              <a:rPr lang="en-US" altLang="zh-CN" sz="900" dirty="0" smtClean="0">
                <a:solidFill>
                  <a:srgbClr val="0070C0"/>
                </a:solidFill>
                <a:latin typeface="微软雅黑" pitchFamily="34" charset="-122"/>
                <a:ea typeface="微软雅黑" pitchFamily="34" charset="-122"/>
                <a:cs typeface="Arial" pitchFamily="34" charset="0"/>
              </a:rPr>
              <a:t>AP4050DN-HD</a:t>
            </a:r>
            <a:r>
              <a:rPr lang="zh-CN" altLang="en-US" sz="900" dirty="0" smtClean="0">
                <a:solidFill>
                  <a:srgbClr val="0070C0"/>
                </a:solidFill>
                <a:latin typeface="微软雅黑" pitchFamily="34" charset="-122"/>
                <a:ea typeface="微软雅黑" pitchFamily="34" charset="-122"/>
                <a:cs typeface="Arial" pitchFamily="34" charset="0"/>
              </a:rPr>
              <a:t>：智能高密天线降低</a:t>
            </a:r>
            <a:r>
              <a:rPr lang="en-US" altLang="zh-CN" sz="900" dirty="0" smtClean="0">
                <a:solidFill>
                  <a:srgbClr val="0070C0"/>
                </a:solidFill>
                <a:latin typeface="微软雅黑" pitchFamily="34" charset="-122"/>
                <a:ea typeface="微软雅黑" pitchFamily="34" charset="-122"/>
                <a:cs typeface="Arial" pitchFamily="34" charset="0"/>
              </a:rPr>
              <a:t>AP</a:t>
            </a:r>
            <a:r>
              <a:rPr lang="zh-CN" altLang="en-US" sz="900" dirty="0" smtClean="0">
                <a:solidFill>
                  <a:srgbClr val="0070C0"/>
                </a:solidFill>
                <a:latin typeface="微软雅黑" pitchFamily="34" charset="-122"/>
                <a:ea typeface="微软雅黑" pitchFamily="34" charset="-122"/>
                <a:cs typeface="Arial" pitchFamily="34" charset="0"/>
              </a:rPr>
              <a:t>间干扰，用户并发率提升</a:t>
            </a:r>
            <a:r>
              <a:rPr lang="en-US" altLang="zh-CN" sz="900" dirty="0" smtClean="0">
                <a:solidFill>
                  <a:srgbClr val="0070C0"/>
                </a:solidFill>
                <a:latin typeface="微软雅黑" pitchFamily="34" charset="-122"/>
                <a:ea typeface="微软雅黑" pitchFamily="34" charset="-122"/>
                <a:cs typeface="Arial" pitchFamily="34" charset="0"/>
              </a:rPr>
              <a:t>50%</a:t>
            </a:r>
            <a:r>
              <a:rPr lang="zh-CN" altLang="en-US" sz="900" dirty="0" smtClean="0">
                <a:solidFill>
                  <a:srgbClr val="0070C0"/>
                </a:solidFill>
                <a:latin typeface="微软雅黑" pitchFamily="34" charset="-122"/>
                <a:ea typeface="微软雅黑" pitchFamily="34" charset="-122"/>
                <a:cs typeface="Arial" pitchFamily="34" charset="0"/>
              </a:rPr>
              <a:t>，安装时间节省</a:t>
            </a:r>
            <a:r>
              <a:rPr lang="en-US" altLang="zh-CN" sz="900" dirty="0" smtClean="0">
                <a:solidFill>
                  <a:srgbClr val="0070C0"/>
                </a:solidFill>
                <a:latin typeface="微软雅黑" pitchFamily="34" charset="-122"/>
                <a:ea typeface="微软雅黑" pitchFamily="34" charset="-122"/>
                <a:cs typeface="Arial" pitchFamily="34" charset="0"/>
              </a:rPr>
              <a:t>80%</a:t>
            </a:r>
            <a:r>
              <a:rPr lang="zh-CN" altLang="en-US" sz="900" dirty="0" smtClean="0">
                <a:solidFill>
                  <a:srgbClr val="0070C0"/>
                </a:solidFill>
                <a:latin typeface="微软雅黑" pitchFamily="34" charset="-122"/>
                <a:ea typeface="微软雅黑" pitchFamily="34" charset="-122"/>
                <a:cs typeface="Arial" pitchFamily="34" charset="0"/>
              </a:rPr>
              <a:t>。</a:t>
            </a:r>
            <a:endParaRPr lang="en-US" altLang="zh-CN" sz="900" dirty="0" smtClean="0">
              <a:solidFill>
                <a:srgbClr val="0070C0"/>
              </a:solidFill>
              <a:latin typeface="微软雅黑" pitchFamily="34" charset="-122"/>
              <a:ea typeface="微软雅黑" pitchFamily="34" charset="-122"/>
              <a:cs typeface="Arial" pitchFamily="34" charset="0"/>
            </a:endParaRPr>
          </a:p>
          <a:p>
            <a:pPr marL="0" lvl="1" fontAlgn="auto">
              <a:lnSpc>
                <a:spcPts val="1200"/>
              </a:lnSpc>
              <a:spcBef>
                <a:spcPts val="0"/>
              </a:spcBef>
              <a:spcAft>
                <a:spcPts val="0"/>
              </a:spcAft>
              <a:buSzPct val="100000"/>
              <a:defRPr/>
            </a:pPr>
            <a:r>
              <a:rPr lang="zh-CN" altLang="en-US" sz="900" dirty="0" smtClean="0">
                <a:solidFill>
                  <a:srgbClr val="C00000"/>
                </a:solidFill>
                <a:latin typeface="微软雅黑" pitchFamily="34" charset="-122"/>
                <a:ea typeface="微软雅黑" pitchFamily="34" charset="-122"/>
                <a:cs typeface="Arial" pitchFamily="34" charset="0"/>
              </a:rPr>
              <a:t>价值支撑：相比友商全向天线</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，用户并发率从</a:t>
            </a:r>
            <a:r>
              <a:rPr lang="en-US" altLang="zh-CN" sz="900" dirty="0" smtClean="0">
                <a:solidFill>
                  <a:srgbClr val="C00000"/>
                </a:solidFill>
                <a:latin typeface="微软雅黑" pitchFamily="34" charset="-122"/>
                <a:ea typeface="微软雅黑" pitchFamily="34" charset="-122"/>
                <a:cs typeface="Arial" pitchFamily="34" charset="0"/>
              </a:rPr>
              <a:t>23%</a:t>
            </a:r>
            <a:r>
              <a:rPr lang="zh-CN" altLang="en-US" sz="900" dirty="0" smtClean="0">
                <a:solidFill>
                  <a:srgbClr val="C00000"/>
                </a:solidFill>
                <a:latin typeface="微软雅黑" pitchFamily="34" charset="-122"/>
                <a:ea typeface="微软雅黑" pitchFamily="34" charset="-122"/>
                <a:cs typeface="Arial" pitchFamily="34" charset="0"/>
              </a:rPr>
              <a:t>提升至</a:t>
            </a:r>
            <a:r>
              <a:rPr lang="en-US" altLang="zh-CN" sz="900" dirty="0" smtClean="0">
                <a:solidFill>
                  <a:srgbClr val="C00000"/>
                </a:solidFill>
                <a:latin typeface="微软雅黑" pitchFamily="34" charset="-122"/>
                <a:ea typeface="微软雅黑" pitchFamily="34" charset="-122"/>
                <a:cs typeface="Arial" pitchFamily="34" charset="0"/>
              </a:rPr>
              <a:t>36%</a:t>
            </a:r>
            <a:r>
              <a:rPr lang="zh-CN" altLang="en-US" sz="900" dirty="0" smtClean="0">
                <a:solidFill>
                  <a:srgbClr val="C00000"/>
                </a:solidFill>
                <a:latin typeface="微软雅黑" pitchFamily="34" charset="-122"/>
                <a:ea typeface="微软雅黑" pitchFamily="34" charset="-122"/>
                <a:cs typeface="Arial" pitchFamily="34" charset="0"/>
              </a:rPr>
              <a:t>（见备注）；相比友商</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外置天线方案，安装时间从</a:t>
            </a:r>
            <a:r>
              <a:rPr lang="en-US" altLang="zh-CN" sz="900" dirty="0" smtClean="0">
                <a:solidFill>
                  <a:srgbClr val="C00000"/>
                </a:solidFill>
                <a:latin typeface="微软雅黑" pitchFamily="34" charset="-122"/>
                <a:ea typeface="微软雅黑" pitchFamily="34" charset="-122"/>
                <a:cs typeface="Arial" pitchFamily="34" charset="0"/>
              </a:rPr>
              <a:t>4.4</a:t>
            </a:r>
            <a:r>
              <a:rPr lang="zh-CN" altLang="en-US" sz="900" dirty="0" smtClean="0">
                <a:solidFill>
                  <a:srgbClr val="C00000"/>
                </a:solidFill>
                <a:latin typeface="微软雅黑" pitchFamily="34" charset="-122"/>
                <a:ea typeface="微软雅黑" pitchFamily="34" charset="-122"/>
                <a:cs typeface="Arial" pitchFamily="34" charset="0"/>
              </a:rPr>
              <a:t>小时降至</a:t>
            </a:r>
            <a:r>
              <a:rPr lang="en-US" altLang="zh-CN" sz="900" dirty="0" smtClean="0">
                <a:solidFill>
                  <a:srgbClr val="C00000"/>
                </a:solidFill>
                <a:latin typeface="微软雅黑" pitchFamily="34" charset="-122"/>
                <a:ea typeface="微软雅黑" pitchFamily="34" charset="-122"/>
                <a:cs typeface="Arial" pitchFamily="34" charset="0"/>
              </a:rPr>
              <a:t>0.8</a:t>
            </a:r>
            <a:r>
              <a:rPr lang="zh-CN" altLang="en-US" sz="900" dirty="0" smtClean="0">
                <a:solidFill>
                  <a:srgbClr val="C00000"/>
                </a:solidFill>
                <a:latin typeface="微软雅黑" pitchFamily="34" charset="-122"/>
                <a:ea typeface="微软雅黑" pitchFamily="34" charset="-122"/>
                <a:cs typeface="Arial" pitchFamily="34" charset="0"/>
              </a:rPr>
              <a:t>小时。</a:t>
            </a:r>
            <a:endParaRPr lang="en-US" altLang="zh-CN" sz="900" dirty="0">
              <a:solidFill>
                <a:srgbClr val="FF0000"/>
              </a:solidFill>
              <a:latin typeface="微软雅黑" pitchFamily="34" charset="-122"/>
              <a:ea typeface="微软雅黑" pitchFamily="34" charset="-122"/>
              <a:cs typeface="Arial" pitchFamily="34" charset="0"/>
            </a:endParaRPr>
          </a:p>
          <a:p>
            <a:pPr marL="0" lvl="1" fontAlgn="auto">
              <a:lnSpc>
                <a:spcPts val="1200"/>
              </a:lnSpc>
              <a:spcBef>
                <a:spcPts val="0"/>
              </a:spcBef>
              <a:spcAft>
                <a:spcPts val="0"/>
              </a:spcAft>
              <a:buSzPct val="100000"/>
              <a:defRPr/>
            </a:pPr>
            <a:r>
              <a:rPr lang="en-US" altLang="zh-CN" sz="900" b="1" dirty="0" smtClean="0">
                <a:solidFill>
                  <a:srgbClr val="0070C0"/>
                </a:solidFill>
                <a:latin typeface="微软雅黑" pitchFamily="34" charset="-122"/>
                <a:ea typeface="微软雅黑" pitchFamily="34" charset="-122"/>
                <a:cs typeface="Arial" pitchFamily="34" charset="0"/>
              </a:rPr>
              <a:t>2. </a:t>
            </a:r>
            <a:r>
              <a:rPr lang="zh-CN" altLang="en-US" sz="900" b="1" dirty="0" smtClean="0">
                <a:solidFill>
                  <a:srgbClr val="0070C0"/>
                </a:solidFill>
                <a:latin typeface="微软雅黑" pitchFamily="34" charset="-122"/>
                <a:ea typeface="微软雅黑" pitchFamily="34" charset="-122"/>
                <a:cs typeface="Arial" pitchFamily="34" charset="0"/>
              </a:rPr>
              <a:t>大型体育场馆：</a:t>
            </a:r>
            <a:r>
              <a:rPr lang="zh-CN" altLang="en-US" sz="900" dirty="0" smtClean="0">
                <a:solidFill>
                  <a:srgbClr val="0070C0"/>
                </a:solidFill>
                <a:latin typeface="微软雅黑" pitchFamily="34" charset="-122"/>
                <a:ea typeface="微软雅黑" pitchFamily="34" charset="-122"/>
                <a:cs typeface="Arial" pitchFamily="34" charset="0"/>
              </a:rPr>
              <a:t>业界首创双</a:t>
            </a:r>
            <a:r>
              <a:rPr lang="en-US" altLang="zh-CN" sz="900" dirty="0" smtClean="0">
                <a:solidFill>
                  <a:srgbClr val="0070C0"/>
                </a:solidFill>
                <a:latin typeface="微软雅黑" pitchFamily="34" charset="-122"/>
                <a:ea typeface="微软雅黑" pitchFamily="34" charset="-122"/>
                <a:cs typeface="Arial" pitchFamily="34" charset="0"/>
              </a:rPr>
              <a:t>5G AP8130DN</a:t>
            </a:r>
            <a:r>
              <a:rPr lang="zh-CN" altLang="en-US" sz="900" dirty="0" smtClean="0">
                <a:solidFill>
                  <a:srgbClr val="0070C0"/>
                </a:solidFill>
                <a:latin typeface="微软雅黑" pitchFamily="34" charset="-122"/>
                <a:ea typeface="微软雅黑" pitchFamily="34" charset="-122"/>
                <a:cs typeface="Arial" pitchFamily="34" charset="0"/>
              </a:rPr>
              <a:t>：支持</a:t>
            </a:r>
            <a:r>
              <a:rPr lang="en-US" altLang="zh-CN" sz="900" dirty="0" smtClean="0">
                <a:solidFill>
                  <a:srgbClr val="0070C0"/>
                </a:solidFill>
                <a:latin typeface="微软雅黑" pitchFamily="34" charset="-122"/>
                <a:ea typeface="微软雅黑" pitchFamily="34" charset="-122"/>
                <a:cs typeface="Arial" pitchFamily="34" charset="0"/>
              </a:rPr>
              <a:t>SDR</a:t>
            </a:r>
            <a:r>
              <a:rPr lang="zh-CN" altLang="en-US" sz="900" dirty="0" smtClean="0">
                <a:solidFill>
                  <a:srgbClr val="0070C0"/>
                </a:solidFill>
                <a:latin typeface="微软雅黑" pitchFamily="34" charset="-122"/>
                <a:ea typeface="微软雅黑" pitchFamily="34" charset="-122"/>
                <a:cs typeface="Arial" pitchFamily="34" charset="0"/>
              </a:rPr>
              <a:t>技术，</a:t>
            </a:r>
            <a:r>
              <a:rPr lang="en-US" altLang="zh-CN" sz="900" dirty="0" smtClean="0">
                <a:solidFill>
                  <a:srgbClr val="0070C0"/>
                </a:solidFill>
                <a:latin typeface="微软雅黑" pitchFamily="34" charset="-122"/>
                <a:ea typeface="微软雅黑" pitchFamily="34" charset="-122"/>
                <a:cs typeface="Arial" pitchFamily="34" charset="0"/>
              </a:rPr>
              <a:t>2.4G</a:t>
            </a:r>
            <a:r>
              <a:rPr lang="zh-CN" altLang="en-US" sz="900" dirty="0" smtClean="0">
                <a:solidFill>
                  <a:srgbClr val="0070C0"/>
                </a:solidFill>
                <a:latin typeface="微软雅黑" pitchFamily="34" charset="-122"/>
                <a:ea typeface="微软雅黑" pitchFamily="34" charset="-122"/>
                <a:cs typeface="Arial" pitchFamily="34" charset="0"/>
              </a:rPr>
              <a:t>可切换为</a:t>
            </a:r>
            <a:r>
              <a:rPr lang="en-US" altLang="zh-CN" sz="900" dirty="0" smtClean="0">
                <a:solidFill>
                  <a:srgbClr val="0070C0"/>
                </a:solidFill>
                <a:latin typeface="微软雅黑" pitchFamily="34" charset="-122"/>
                <a:ea typeface="微软雅黑" pitchFamily="34" charset="-122"/>
                <a:cs typeface="Arial" pitchFamily="34" charset="0"/>
              </a:rPr>
              <a:t>5G</a:t>
            </a:r>
            <a:r>
              <a:rPr lang="zh-CN" altLang="en-US" sz="900" dirty="0" smtClean="0">
                <a:solidFill>
                  <a:srgbClr val="0070C0"/>
                </a:solidFill>
                <a:latin typeface="微软雅黑" pitchFamily="34" charset="-122"/>
                <a:ea typeface="微软雅黑" pitchFamily="34" charset="-122"/>
                <a:cs typeface="Arial" pitchFamily="34" charset="0"/>
              </a:rPr>
              <a:t>；双</a:t>
            </a:r>
            <a:r>
              <a:rPr lang="en-US" altLang="zh-CN" sz="900" dirty="0" smtClean="0">
                <a:solidFill>
                  <a:srgbClr val="0070C0"/>
                </a:solidFill>
                <a:latin typeface="微软雅黑" pitchFamily="34" charset="-122"/>
                <a:ea typeface="微软雅黑" pitchFamily="34" charset="-122"/>
                <a:cs typeface="Arial" pitchFamily="34" charset="0"/>
              </a:rPr>
              <a:t>5G</a:t>
            </a:r>
            <a:r>
              <a:rPr lang="zh-CN" altLang="en-US" sz="900" dirty="0" smtClean="0">
                <a:solidFill>
                  <a:srgbClr val="0070C0"/>
                </a:solidFill>
                <a:latin typeface="微软雅黑" pitchFamily="34" charset="-122"/>
                <a:ea typeface="微软雅黑" pitchFamily="34" charset="-122"/>
                <a:cs typeface="Arial" pitchFamily="34" charset="0"/>
              </a:rPr>
              <a:t>模式可支持</a:t>
            </a:r>
            <a:r>
              <a:rPr lang="en-US" altLang="zh-CN" sz="900" dirty="0" smtClean="0">
                <a:solidFill>
                  <a:srgbClr val="0070C0"/>
                </a:solidFill>
                <a:latin typeface="微软雅黑" pitchFamily="34" charset="-122"/>
                <a:ea typeface="微软雅黑" pitchFamily="34" charset="-122"/>
                <a:cs typeface="Arial" pitchFamily="34" charset="0"/>
              </a:rPr>
              <a:t>100</a:t>
            </a:r>
            <a:r>
              <a:rPr lang="zh-CN" altLang="en-US" sz="900" dirty="0" smtClean="0">
                <a:solidFill>
                  <a:srgbClr val="0070C0"/>
                </a:solidFill>
                <a:latin typeface="微软雅黑" pitchFamily="34" charset="-122"/>
                <a:ea typeface="微软雅黑" pitchFamily="34" charset="-122"/>
                <a:cs typeface="Arial" pitchFamily="34" charset="0"/>
              </a:rPr>
              <a:t>用户并发接入，可</a:t>
            </a:r>
            <a:r>
              <a:rPr lang="zh-CN" altLang="en-US" sz="900" dirty="0">
                <a:solidFill>
                  <a:srgbClr val="0070C0"/>
                </a:solidFill>
                <a:latin typeface="微软雅黑" pitchFamily="34" charset="-122"/>
                <a:ea typeface="微软雅黑" pitchFamily="34" charset="-122"/>
                <a:cs typeface="Arial" pitchFamily="34" charset="0"/>
              </a:rPr>
              <a:t>节</a:t>
            </a:r>
            <a:r>
              <a:rPr lang="zh-CN" altLang="en-US" sz="900" dirty="0" smtClean="0">
                <a:solidFill>
                  <a:srgbClr val="0070C0"/>
                </a:solidFill>
                <a:latin typeface="微软雅黑" pitchFamily="34" charset="-122"/>
                <a:ea typeface="微软雅黑" pitchFamily="34" charset="-122"/>
                <a:cs typeface="Arial" pitchFamily="34" charset="0"/>
              </a:rPr>
              <a:t>约</a:t>
            </a:r>
            <a:r>
              <a:rPr lang="en-US" altLang="zh-CN" sz="900" dirty="0" smtClean="0">
                <a:solidFill>
                  <a:srgbClr val="0070C0"/>
                </a:solidFill>
                <a:latin typeface="微软雅黑" pitchFamily="34" charset="-122"/>
                <a:ea typeface="微软雅黑" pitchFamily="34" charset="-122"/>
                <a:cs typeface="Arial" pitchFamily="34" charset="0"/>
              </a:rPr>
              <a:t>40%</a:t>
            </a:r>
            <a:r>
              <a:rPr lang="zh-CN" altLang="en-US" sz="900" dirty="0">
                <a:solidFill>
                  <a:srgbClr val="0070C0"/>
                </a:solidFill>
                <a:latin typeface="微软雅黑" pitchFamily="34" charset="-122"/>
                <a:ea typeface="微软雅黑" pitchFamily="34" charset="-122"/>
                <a:cs typeface="Arial" pitchFamily="34" charset="0"/>
              </a:rPr>
              <a:t>的</a:t>
            </a:r>
            <a:r>
              <a:rPr lang="en-US" altLang="zh-CN" sz="900" dirty="0" smtClean="0">
                <a:solidFill>
                  <a:srgbClr val="0070C0"/>
                </a:solidFill>
                <a:latin typeface="微软雅黑" pitchFamily="34" charset="-122"/>
                <a:ea typeface="微软雅黑" pitchFamily="34" charset="-122"/>
                <a:cs typeface="Arial" pitchFamily="34" charset="0"/>
              </a:rPr>
              <a:t>AP</a:t>
            </a:r>
            <a:endParaRPr lang="en-US" altLang="zh-CN" sz="900" dirty="0" smtClean="0">
              <a:solidFill>
                <a:srgbClr val="C00000"/>
              </a:solidFill>
              <a:latin typeface="微软雅黑" pitchFamily="34" charset="-122"/>
              <a:ea typeface="微软雅黑" pitchFamily="34" charset="-122"/>
              <a:cs typeface="Arial" pitchFamily="34" charset="0"/>
            </a:endParaRPr>
          </a:p>
          <a:p>
            <a:pPr marL="0" lvl="1" fontAlgn="auto">
              <a:lnSpc>
                <a:spcPts val="1200"/>
              </a:lnSpc>
              <a:spcBef>
                <a:spcPts val="0"/>
              </a:spcBef>
              <a:spcAft>
                <a:spcPts val="0"/>
              </a:spcAft>
              <a:buSzPct val="100000"/>
              <a:defRPr/>
            </a:pPr>
            <a:r>
              <a:rPr lang="zh-CN" altLang="en-US" sz="900" dirty="0" smtClean="0">
                <a:solidFill>
                  <a:srgbClr val="C00000"/>
                </a:solidFill>
                <a:latin typeface="微软雅黑" pitchFamily="34" charset="-122"/>
                <a:ea typeface="微软雅黑" pitchFamily="34" charset="-122"/>
                <a:cs typeface="Arial" pitchFamily="34" charset="0"/>
              </a:rPr>
              <a:t>价值支撑：</a:t>
            </a:r>
            <a:r>
              <a:rPr lang="en-US" altLang="zh-CN" sz="900" dirty="0" smtClean="0">
                <a:solidFill>
                  <a:srgbClr val="C00000"/>
                </a:solidFill>
                <a:latin typeface="微软雅黑" pitchFamily="34" charset="-122"/>
                <a:ea typeface="微软雅黑" pitchFamily="34" charset="-122"/>
                <a:cs typeface="Arial" pitchFamily="34" charset="0"/>
              </a:rPr>
              <a:t> </a:t>
            </a:r>
            <a:r>
              <a:rPr lang="zh-CN" altLang="en-US" sz="900" dirty="0" smtClean="0">
                <a:solidFill>
                  <a:srgbClr val="C00000"/>
                </a:solidFill>
                <a:latin typeface="微软雅黑" pitchFamily="34" charset="-122"/>
                <a:ea typeface="微软雅黑" pitchFamily="34" charset="-122"/>
                <a:cs typeface="Arial" pitchFamily="34" charset="0"/>
              </a:rPr>
              <a:t>相比友商</a:t>
            </a:r>
            <a:r>
              <a:rPr lang="en-US" altLang="zh-CN" sz="900" dirty="0" smtClean="0">
                <a:solidFill>
                  <a:srgbClr val="C00000"/>
                </a:solidFill>
                <a:latin typeface="微软雅黑" pitchFamily="34" charset="-122"/>
                <a:ea typeface="微软雅黑" pitchFamily="34" charset="-122"/>
                <a:cs typeface="Arial" pitchFamily="34" charset="0"/>
              </a:rPr>
              <a:t>2.4/5</a:t>
            </a:r>
            <a:r>
              <a:rPr lang="zh-CN" altLang="en-US" sz="900" dirty="0" smtClean="0">
                <a:solidFill>
                  <a:srgbClr val="C00000"/>
                </a:solidFill>
                <a:latin typeface="微软雅黑" pitchFamily="34" charset="-122"/>
                <a:ea typeface="微软雅黑" pitchFamily="34" charset="-122"/>
                <a:cs typeface="Arial" pitchFamily="34" charset="0"/>
              </a:rPr>
              <a:t>双频</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，双</a:t>
            </a:r>
            <a:r>
              <a:rPr lang="en-US" altLang="zh-CN" sz="900" dirty="0" smtClean="0">
                <a:solidFill>
                  <a:srgbClr val="C00000"/>
                </a:solidFill>
                <a:latin typeface="微软雅黑" pitchFamily="34" charset="-122"/>
                <a:ea typeface="微软雅黑" pitchFamily="34" charset="-122"/>
                <a:cs typeface="Arial" pitchFamily="34" charset="0"/>
              </a:rPr>
              <a:t>5G</a:t>
            </a:r>
            <a:r>
              <a:rPr lang="zh-CN" altLang="en-US" sz="900" dirty="0" smtClean="0">
                <a:solidFill>
                  <a:srgbClr val="C00000"/>
                </a:solidFill>
                <a:latin typeface="微软雅黑" pitchFamily="34" charset="-122"/>
                <a:ea typeface="微软雅黑" pitchFamily="34" charset="-122"/>
                <a:cs typeface="Arial" pitchFamily="34" charset="0"/>
              </a:rPr>
              <a:t>覆盖时，整机并发用户数从</a:t>
            </a:r>
            <a:r>
              <a:rPr lang="en-US" altLang="zh-CN" sz="900" dirty="0" smtClean="0">
                <a:solidFill>
                  <a:srgbClr val="C00000"/>
                </a:solidFill>
                <a:latin typeface="微软雅黑" pitchFamily="34" charset="-122"/>
                <a:ea typeface="微软雅黑" pitchFamily="34" charset="-122"/>
                <a:cs typeface="Arial" pitchFamily="34" charset="0"/>
              </a:rPr>
              <a:t>60</a:t>
            </a:r>
            <a:r>
              <a:rPr lang="zh-CN" altLang="en-US" sz="900" dirty="0" smtClean="0">
                <a:solidFill>
                  <a:srgbClr val="C00000"/>
                </a:solidFill>
                <a:latin typeface="微软雅黑" pitchFamily="34" charset="-122"/>
                <a:ea typeface="微软雅黑" pitchFamily="34" charset="-122"/>
                <a:cs typeface="Arial" pitchFamily="34" charset="0"/>
              </a:rPr>
              <a:t>提升至</a:t>
            </a:r>
            <a:r>
              <a:rPr lang="en-US" altLang="zh-CN" sz="900" dirty="0" smtClean="0">
                <a:solidFill>
                  <a:srgbClr val="C00000"/>
                </a:solidFill>
                <a:latin typeface="微软雅黑" pitchFamily="34" charset="-122"/>
                <a:ea typeface="微软雅黑" pitchFamily="34" charset="-122"/>
                <a:cs typeface="Arial" pitchFamily="34" charset="0"/>
              </a:rPr>
              <a:t>100</a:t>
            </a:r>
            <a:r>
              <a:rPr lang="zh-CN" altLang="en-US" sz="900" dirty="0" smtClean="0">
                <a:solidFill>
                  <a:srgbClr val="C00000"/>
                </a:solidFill>
                <a:latin typeface="微软雅黑" pitchFamily="34" charset="-122"/>
                <a:ea typeface="微软雅黑" pitchFamily="34" charset="-122"/>
                <a:cs typeface="Arial" pitchFamily="34" charset="0"/>
              </a:rPr>
              <a:t>（单射频支持</a:t>
            </a:r>
            <a:r>
              <a:rPr lang="en-US" altLang="zh-CN" sz="900" dirty="0" smtClean="0">
                <a:solidFill>
                  <a:srgbClr val="C00000"/>
                </a:solidFill>
                <a:latin typeface="微软雅黑" pitchFamily="34" charset="-122"/>
                <a:ea typeface="微软雅黑" pitchFamily="34" charset="-122"/>
                <a:cs typeface="Arial" pitchFamily="34" charset="0"/>
              </a:rPr>
              <a:t>50</a:t>
            </a:r>
            <a:r>
              <a:rPr lang="zh-CN" altLang="en-US" sz="900" dirty="0" smtClean="0">
                <a:solidFill>
                  <a:srgbClr val="C00000"/>
                </a:solidFill>
                <a:latin typeface="微软雅黑" pitchFamily="34" charset="-122"/>
                <a:ea typeface="微软雅黑" pitchFamily="34" charset="-122"/>
                <a:cs typeface="Arial" pitchFamily="34" charset="0"/>
              </a:rPr>
              <a:t>用户并发）；以</a:t>
            </a:r>
            <a:r>
              <a:rPr lang="en-US" altLang="zh-CN" sz="900" dirty="0" smtClean="0">
                <a:solidFill>
                  <a:srgbClr val="C00000"/>
                </a:solidFill>
                <a:latin typeface="微软雅黑" pitchFamily="34" charset="-122"/>
                <a:ea typeface="微软雅黑" pitchFamily="34" charset="-122"/>
                <a:cs typeface="Arial" pitchFamily="34" charset="0"/>
              </a:rPr>
              <a:t>600</a:t>
            </a:r>
            <a:r>
              <a:rPr lang="zh-CN" altLang="en-US" sz="900" dirty="0" smtClean="0">
                <a:solidFill>
                  <a:srgbClr val="C00000"/>
                </a:solidFill>
                <a:latin typeface="微软雅黑" pitchFamily="34" charset="-122"/>
                <a:ea typeface="微软雅黑" pitchFamily="34" charset="-122"/>
                <a:cs typeface="Arial" pitchFamily="34" charset="0"/>
              </a:rPr>
              <a:t>并发用户覆盖为例，传统</a:t>
            </a:r>
            <a:r>
              <a:rPr lang="en-US" altLang="zh-CN" sz="900" dirty="0" smtClean="0">
                <a:solidFill>
                  <a:srgbClr val="C00000"/>
                </a:solidFill>
                <a:latin typeface="微软雅黑" pitchFamily="34" charset="-122"/>
                <a:ea typeface="微软雅黑" pitchFamily="34" charset="-122"/>
                <a:cs typeface="Arial" pitchFamily="34" charset="0"/>
              </a:rPr>
              <a:t>2.4/5G</a:t>
            </a:r>
            <a:r>
              <a:rPr lang="zh-CN" altLang="en-US" sz="900" dirty="0" smtClean="0">
                <a:solidFill>
                  <a:srgbClr val="C00000"/>
                </a:solidFill>
                <a:latin typeface="微软雅黑" pitchFamily="34" charset="-122"/>
                <a:ea typeface="微软雅黑" pitchFamily="34" charset="-122"/>
                <a:cs typeface="Arial" pitchFamily="34" charset="0"/>
              </a:rPr>
              <a:t>双频</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需求</a:t>
            </a:r>
            <a:r>
              <a:rPr lang="en-US" altLang="zh-CN" sz="900" dirty="0" smtClean="0">
                <a:solidFill>
                  <a:srgbClr val="C00000"/>
                </a:solidFill>
                <a:latin typeface="微软雅黑" pitchFamily="34" charset="-122"/>
                <a:ea typeface="微软雅黑" pitchFamily="34" charset="-122"/>
                <a:cs typeface="Arial" pitchFamily="34" charset="0"/>
              </a:rPr>
              <a:t>10</a:t>
            </a:r>
            <a:r>
              <a:rPr lang="zh-CN" altLang="en-US" sz="900" dirty="0" smtClean="0">
                <a:solidFill>
                  <a:srgbClr val="C00000"/>
                </a:solidFill>
                <a:latin typeface="微软雅黑" pitchFamily="34" charset="-122"/>
                <a:ea typeface="微软雅黑" pitchFamily="34" charset="-122"/>
                <a:cs typeface="Arial" pitchFamily="34" charset="0"/>
              </a:rPr>
              <a:t>个，双</a:t>
            </a:r>
            <a:r>
              <a:rPr lang="en-US" altLang="zh-CN" sz="900" dirty="0" smtClean="0">
                <a:solidFill>
                  <a:srgbClr val="C00000"/>
                </a:solidFill>
                <a:latin typeface="微软雅黑" pitchFamily="34" charset="-122"/>
                <a:ea typeface="微软雅黑" pitchFamily="34" charset="-122"/>
                <a:cs typeface="Arial" pitchFamily="34" charset="0"/>
              </a:rPr>
              <a:t>5G AP</a:t>
            </a:r>
            <a:r>
              <a:rPr lang="zh-CN" altLang="en-US" sz="900" dirty="0" smtClean="0">
                <a:solidFill>
                  <a:srgbClr val="C00000"/>
                </a:solidFill>
                <a:latin typeface="微软雅黑" pitchFamily="34" charset="-122"/>
                <a:ea typeface="微软雅黑" pitchFamily="34" charset="-122"/>
                <a:cs typeface="Arial" pitchFamily="34" charset="0"/>
              </a:rPr>
              <a:t>需求为</a:t>
            </a:r>
            <a:r>
              <a:rPr lang="en-US" altLang="zh-CN" sz="900" dirty="0" smtClean="0">
                <a:solidFill>
                  <a:srgbClr val="C00000"/>
                </a:solidFill>
                <a:latin typeface="微软雅黑" pitchFamily="34" charset="-122"/>
                <a:ea typeface="微软雅黑" pitchFamily="34" charset="-122"/>
                <a:cs typeface="Arial" pitchFamily="34" charset="0"/>
              </a:rPr>
              <a:t>6</a:t>
            </a:r>
            <a:r>
              <a:rPr lang="zh-CN" altLang="en-US" sz="900" dirty="0" smtClean="0">
                <a:solidFill>
                  <a:srgbClr val="C00000"/>
                </a:solidFill>
                <a:latin typeface="微软雅黑" pitchFamily="34" charset="-122"/>
                <a:ea typeface="微软雅黑" pitchFamily="34" charset="-122"/>
                <a:cs typeface="Arial" pitchFamily="34" charset="0"/>
              </a:rPr>
              <a:t>个，可节省</a:t>
            </a:r>
            <a:r>
              <a:rPr lang="en-US" altLang="zh-CN" sz="900" dirty="0" smtClean="0">
                <a:solidFill>
                  <a:srgbClr val="C00000"/>
                </a:solidFill>
                <a:latin typeface="微软雅黑" pitchFamily="34" charset="-122"/>
                <a:ea typeface="微软雅黑" pitchFamily="34" charset="-122"/>
                <a:cs typeface="Arial" pitchFamily="34" charset="0"/>
              </a:rPr>
              <a:t>40%</a:t>
            </a:r>
            <a:r>
              <a:rPr lang="zh-CN" altLang="en-US" sz="900" dirty="0" smtClean="0">
                <a:solidFill>
                  <a:srgbClr val="C00000"/>
                </a:solidFill>
                <a:latin typeface="微软雅黑" pitchFamily="34" charset="-122"/>
                <a:ea typeface="微软雅黑" pitchFamily="34" charset="-122"/>
                <a:cs typeface="Arial" pitchFamily="34" charset="0"/>
              </a:rPr>
              <a:t>的</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a:t>
            </a:r>
            <a:endParaRPr lang="en-US" altLang="zh-CN" sz="900" dirty="0" smtClean="0">
              <a:solidFill>
                <a:srgbClr val="C00000"/>
              </a:solidFill>
              <a:latin typeface="微软雅黑" pitchFamily="34" charset="-122"/>
              <a:ea typeface="微软雅黑" pitchFamily="34" charset="-122"/>
              <a:cs typeface="Arial" pitchFamily="34" charset="0"/>
            </a:endParaRPr>
          </a:p>
          <a:p>
            <a:pPr marL="0" lvl="1" fontAlgn="auto">
              <a:lnSpc>
                <a:spcPts val="1200"/>
              </a:lnSpc>
              <a:spcBef>
                <a:spcPts val="0"/>
              </a:spcBef>
              <a:spcAft>
                <a:spcPts val="0"/>
              </a:spcAft>
              <a:buSzPct val="100000"/>
              <a:defRPr/>
            </a:pPr>
            <a:r>
              <a:rPr lang="en-US" altLang="zh-CN" sz="900" b="1" dirty="0" smtClean="0">
                <a:solidFill>
                  <a:srgbClr val="0070C0"/>
                </a:solidFill>
                <a:latin typeface="微软雅黑" pitchFamily="34" charset="-122"/>
                <a:ea typeface="微软雅黑" pitchFamily="34" charset="-122"/>
              </a:rPr>
              <a:t>3. </a:t>
            </a:r>
            <a:r>
              <a:rPr lang="zh-CN" altLang="en-US" sz="900" b="1" dirty="0" smtClean="0">
                <a:solidFill>
                  <a:srgbClr val="0070C0"/>
                </a:solidFill>
                <a:latin typeface="微软雅黑" pitchFamily="34" charset="-122"/>
                <a:ea typeface="微软雅黑" pitchFamily="34" charset="-122"/>
              </a:rPr>
              <a:t>电子</a:t>
            </a:r>
            <a:r>
              <a:rPr lang="zh-CN" altLang="en-US" sz="900" b="1" dirty="0">
                <a:solidFill>
                  <a:srgbClr val="0070C0"/>
                </a:solidFill>
                <a:latin typeface="微软雅黑" pitchFamily="34" charset="-122"/>
                <a:ea typeface="微软雅黑" pitchFamily="34" charset="-122"/>
              </a:rPr>
              <a:t>课堂</a:t>
            </a:r>
            <a:r>
              <a:rPr lang="zh-CN" altLang="en-US" sz="900" b="1" dirty="0" smtClean="0">
                <a:solidFill>
                  <a:srgbClr val="0070C0"/>
                </a:solidFill>
                <a:latin typeface="微软雅黑" pitchFamily="34" charset="-122"/>
                <a:ea typeface="微软雅黑" pitchFamily="34" charset="-122"/>
              </a:rPr>
              <a:t>、阶梯教室：</a:t>
            </a:r>
            <a:r>
              <a:rPr lang="zh-CN" altLang="en-US" sz="900" dirty="0" smtClean="0">
                <a:solidFill>
                  <a:srgbClr val="0070C0"/>
                </a:solidFill>
                <a:latin typeface="微软雅黑" pitchFamily="34" charset="-122"/>
                <a:ea typeface="微软雅黑" pitchFamily="34" charset="-122"/>
                <a:cs typeface="Arial" pitchFamily="34" charset="0"/>
              </a:rPr>
              <a:t>软件定义射频</a:t>
            </a:r>
            <a:r>
              <a:rPr lang="en-US" altLang="zh-CN" sz="900" dirty="0" smtClean="0">
                <a:solidFill>
                  <a:srgbClr val="0070C0"/>
                </a:solidFill>
                <a:latin typeface="微软雅黑" pitchFamily="34" charset="-122"/>
                <a:ea typeface="微软雅黑" pitchFamily="34" charset="-122"/>
                <a:cs typeface="Arial" pitchFamily="34" charset="0"/>
              </a:rPr>
              <a:t> AP4030TN</a:t>
            </a:r>
            <a:r>
              <a:rPr lang="zh-CN" altLang="en-US" sz="900" dirty="0" smtClean="0">
                <a:solidFill>
                  <a:srgbClr val="0070C0"/>
                </a:solidFill>
                <a:latin typeface="微软雅黑" pitchFamily="34" charset="-122"/>
                <a:ea typeface="微软雅黑" pitchFamily="34" charset="-122"/>
                <a:cs typeface="Arial" pitchFamily="34" charset="0"/>
              </a:rPr>
              <a:t>，支持</a:t>
            </a:r>
            <a:r>
              <a:rPr lang="en-US" altLang="zh-CN" sz="900" dirty="0" smtClean="0">
                <a:solidFill>
                  <a:srgbClr val="0070C0"/>
                </a:solidFill>
                <a:latin typeface="微软雅黑" pitchFamily="34" charset="-122"/>
                <a:ea typeface="微软雅黑" pitchFamily="34" charset="-122"/>
                <a:cs typeface="Arial" pitchFamily="34" charset="0"/>
              </a:rPr>
              <a:t>SDR</a:t>
            </a:r>
            <a:r>
              <a:rPr lang="zh-CN" altLang="en-US" sz="900" dirty="0" smtClean="0">
                <a:solidFill>
                  <a:srgbClr val="0070C0"/>
                </a:solidFill>
                <a:latin typeface="微软雅黑" pitchFamily="34" charset="-122"/>
                <a:ea typeface="微软雅黑" pitchFamily="34" charset="-122"/>
                <a:cs typeface="Arial" pitchFamily="34" charset="0"/>
              </a:rPr>
              <a:t>技术，</a:t>
            </a:r>
            <a:r>
              <a:rPr lang="zh-CN" altLang="en-US" sz="900" dirty="0">
                <a:solidFill>
                  <a:srgbClr val="0070C0"/>
                </a:solidFill>
                <a:latin typeface="微软雅黑" pitchFamily="34" charset="-122"/>
                <a:ea typeface="微软雅黑" pitchFamily="34" charset="-122"/>
                <a:cs typeface="Arial" pitchFamily="34" charset="0"/>
              </a:rPr>
              <a:t>三</a:t>
            </a:r>
            <a:r>
              <a:rPr lang="zh-CN" altLang="en-US" sz="900" dirty="0" smtClean="0">
                <a:solidFill>
                  <a:srgbClr val="0070C0"/>
                </a:solidFill>
                <a:latin typeface="微软雅黑" pitchFamily="34" charset="-122"/>
                <a:ea typeface="微软雅黑" pitchFamily="34" charset="-122"/>
                <a:cs typeface="Arial" pitchFamily="34" charset="0"/>
              </a:rPr>
              <a:t>射频覆盖，可支持</a:t>
            </a:r>
            <a:r>
              <a:rPr lang="en-US" altLang="zh-CN" sz="900" dirty="0" smtClean="0">
                <a:solidFill>
                  <a:srgbClr val="0070C0"/>
                </a:solidFill>
                <a:latin typeface="微软雅黑" pitchFamily="34" charset="-122"/>
                <a:ea typeface="微软雅黑" pitchFamily="34" charset="-122"/>
                <a:cs typeface="Arial" pitchFamily="34" charset="0"/>
              </a:rPr>
              <a:t>100</a:t>
            </a:r>
            <a:r>
              <a:rPr lang="zh-CN" altLang="en-US" sz="900" dirty="0" smtClean="0">
                <a:solidFill>
                  <a:srgbClr val="0070C0"/>
                </a:solidFill>
                <a:latin typeface="微软雅黑" pitchFamily="34" charset="-122"/>
                <a:ea typeface="微软雅黑" pitchFamily="34" charset="-122"/>
                <a:cs typeface="Arial" pitchFamily="34" charset="0"/>
              </a:rPr>
              <a:t>用户并发接入，单用户带宽</a:t>
            </a:r>
            <a:r>
              <a:rPr lang="en-US" altLang="zh-CN" sz="900" dirty="0" smtClean="0">
                <a:solidFill>
                  <a:srgbClr val="0070C0"/>
                </a:solidFill>
                <a:latin typeface="微软雅黑" pitchFamily="34" charset="-122"/>
                <a:ea typeface="微软雅黑" pitchFamily="34" charset="-122"/>
                <a:cs typeface="Arial" pitchFamily="34" charset="0"/>
              </a:rPr>
              <a:t>4M</a:t>
            </a:r>
          </a:p>
          <a:p>
            <a:pPr marL="0" lvl="1" fontAlgn="auto">
              <a:lnSpc>
                <a:spcPts val="1200"/>
              </a:lnSpc>
              <a:spcBef>
                <a:spcPts val="0"/>
              </a:spcBef>
              <a:spcAft>
                <a:spcPts val="0"/>
              </a:spcAft>
              <a:buSzPct val="100000"/>
              <a:defRPr/>
            </a:pPr>
            <a:r>
              <a:rPr lang="zh-CN" altLang="en-US" sz="900" dirty="0" smtClean="0">
                <a:solidFill>
                  <a:srgbClr val="C00000"/>
                </a:solidFill>
                <a:latin typeface="微软雅黑" pitchFamily="34" charset="-122"/>
                <a:ea typeface="微软雅黑" pitchFamily="34" charset="-122"/>
                <a:cs typeface="Arial" pitchFamily="34" charset="0"/>
              </a:rPr>
              <a:t>价值支撑：相对</a:t>
            </a:r>
            <a:r>
              <a:rPr lang="en-US" altLang="zh-CN" sz="900" dirty="0" smtClean="0">
                <a:solidFill>
                  <a:srgbClr val="C00000"/>
                </a:solidFill>
                <a:latin typeface="微软雅黑" pitchFamily="34" charset="-122"/>
                <a:ea typeface="微软雅黑" pitchFamily="34" charset="-122"/>
                <a:cs typeface="Arial" pitchFamily="34" charset="0"/>
              </a:rPr>
              <a:t>H3C</a:t>
            </a:r>
            <a:r>
              <a:rPr lang="zh-CN" altLang="en-US" sz="900" dirty="0" smtClean="0">
                <a:solidFill>
                  <a:srgbClr val="C00000"/>
                </a:solidFill>
                <a:latin typeface="微软雅黑" pitchFamily="34" charset="-122"/>
                <a:ea typeface="微软雅黑" pitchFamily="34" charset="-122"/>
                <a:cs typeface="Arial" pitchFamily="34" charset="0"/>
              </a:rPr>
              <a:t>方案多</a:t>
            </a:r>
            <a:r>
              <a:rPr lang="en-US" altLang="zh-CN" sz="900" dirty="0" smtClean="0">
                <a:solidFill>
                  <a:srgbClr val="C00000"/>
                </a:solidFill>
                <a:latin typeface="微软雅黑" pitchFamily="34" charset="-122"/>
                <a:ea typeface="微软雅黑" pitchFamily="34" charset="-122"/>
                <a:cs typeface="Arial" pitchFamily="34" charset="0"/>
              </a:rPr>
              <a:t>1</a:t>
            </a:r>
            <a:r>
              <a:rPr lang="zh-CN" altLang="en-US" sz="900" dirty="0" smtClean="0">
                <a:solidFill>
                  <a:srgbClr val="C00000"/>
                </a:solidFill>
                <a:latin typeface="微软雅黑" pitchFamily="34" charset="-122"/>
                <a:ea typeface="微软雅黑" pitchFamily="34" charset="-122"/>
                <a:cs typeface="Arial" pitchFamily="34" charset="0"/>
              </a:rPr>
              <a:t>路射频可切换，提供两路支持</a:t>
            </a:r>
            <a:r>
              <a:rPr lang="en-US" altLang="zh-CN" sz="900" dirty="0" smtClean="0">
                <a:solidFill>
                  <a:srgbClr val="C00000"/>
                </a:solidFill>
                <a:latin typeface="微软雅黑" pitchFamily="34" charset="-122"/>
                <a:ea typeface="微软雅黑" pitchFamily="34" charset="-122"/>
                <a:cs typeface="Arial" pitchFamily="34" charset="0"/>
              </a:rPr>
              <a:t>SDR</a:t>
            </a:r>
            <a:r>
              <a:rPr lang="zh-CN" altLang="en-US" sz="900" dirty="0" smtClean="0">
                <a:solidFill>
                  <a:srgbClr val="C00000"/>
                </a:solidFill>
                <a:latin typeface="微软雅黑" pitchFamily="34" charset="-122"/>
                <a:ea typeface="微软雅黑" pitchFamily="34" charset="-122"/>
                <a:cs typeface="Arial" pitchFamily="34" charset="0"/>
              </a:rPr>
              <a:t>射频；相对</a:t>
            </a:r>
            <a:r>
              <a:rPr lang="zh-CN" altLang="en-US" sz="900" dirty="0">
                <a:solidFill>
                  <a:srgbClr val="C00000"/>
                </a:solidFill>
                <a:latin typeface="微软雅黑" pitchFamily="34" charset="-122"/>
                <a:ea typeface="微软雅黑" pitchFamily="34" charset="-122"/>
                <a:cs typeface="Arial" pitchFamily="34" charset="0"/>
              </a:rPr>
              <a:t>友</a:t>
            </a:r>
            <a:r>
              <a:rPr lang="zh-CN" altLang="en-US" sz="900" dirty="0" smtClean="0">
                <a:solidFill>
                  <a:srgbClr val="C00000"/>
                </a:solidFill>
                <a:latin typeface="微软雅黑" pitchFamily="34" charset="-122"/>
                <a:ea typeface="微软雅黑" pitchFamily="34" charset="-122"/>
                <a:cs typeface="Arial" pitchFamily="34" charset="0"/>
              </a:rPr>
              <a:t>商传统</a:t>
            </a:r>
            <a:r>
              <a:rPr lang="en-US" altLang="zh-CN" sz="900" dirty="0" smtClean="0">
                <a:solidFill>
                  <a:srgbClr val="C00000"/>
                </a:solidFill>
                <a:latin typeface="微软雅黑" pitchFamily="34" charset="-122"/>
                <a:ea typeface="微软雅黑" pitchFamily="34" charset="-122"/>
                <a:cs typeface="Arial" pitchFamily="34" charset="0"/>
              </a:rPr>
              <a:t>2.4/5</a:t>
            </a:r>
            <a:r>
              <a:rPr lang="zh-CN" altLang="en-US" sz="900" dirty="0" smtClean="0">
                <a:solidFill>
                  <a:srgbClr val="C00000"/>
                </a:solidFill>
                <a:latin typeface="微软雅黑" pitchFamily="34" charset="-122"/>
                <a:ea typeface="微软雅黑" pitchFamily="34" charset="-122"/>
                <a:cs typeface="Arial" pitchFamily="34" charset="0"/>
              </a:rPr>
              <a:t>双频</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，三射频覆盖时，并</a:t>
            </a:r>
            <a:r>
              <a:rPr lang="zh-CN" altLang="en-US" sz="900" dirty="0">
                <a:solidFill>
                  <a:srgbClr val="C00000"/>
                </a:solidFill>
                <a:latin typeface="微软雅黑" pitchFamily="34" charset="-122"/>
                <a:ea typeface="微软雅黑" pitchFamily="34" charset="-122"/>
                <a:cs typeface="Arial" pitchFamily="34" charset="0"/>
              </a:rPr>
              <a:t>发用户</a:t>
            </a:r>
            <a:r>
              <a:rPr lang="zh-CN" altLang="en-US" sz="900" dirty="0" smtClean="0">
                <a:solidFill>
                  <a:srgbClr val="C00000"/>
                </a:solidFill>
                <a:latin typeface="微软雅黑" pitchFamily="34" charset="-122"/>
                <a:ea typeface="微软雅黑" pitchFamily="34" charset="-122"/>
                <a:cs typeface="Arial" pitchFamily="34" charset="0"/>
              </a:rPr>
              <a:t>数从</a:t>
            </a:r>
            <a:r>
              <a:rPr lang="en-US" altLang="zh-CN" sz="900" dirty="0" smtClean="0">
                <a:solidFill>
                  <a:srgbClr val="C00000"/>
                </a:solidFill>
                <a:latin typeface="微软雅黑" pitchFamily="34" charset="-122"/>
                <a:ea typeface="微软雅黑" pitchFamily="34" charset="-122"/>
                <a:cs typeface="Arial" pitchFamily="34" charset="0"/>
              </a:rPr>
              <a:t>60</a:t>
            </a:r>
            <a:r>
              <a:rPr lang="zh-CN" altLang="en-US" sz="900" dirty="0" smtClean="0">
                <a:solidFill>
                  <a:srgbClr val="C00000"/>
                </a:solidFill>
                <a:latin typeface="微软雅黑" pitchFamily="34" charset="-122"/>
                <a:ea typeface="微软雅黑" pitchFamily="34" charset="-122"/>
                <a:cs typeface="Arial" pitchFamily="34" charset="0"/>
              </a:rPr>
              <a:t>提升至</a:t>
            </a:r>
            <a:r>
              <a:rPr lang="en-US" altLang="zh-CN" sz="900" dirty="0" smtClean="0">
                <a:solidFill>
                  <a:srgbClr val="C00000"/>
                </a:solidFill>
                <a:latin typeface="微软雅黑" pitchFamily="34" charset="-122"/>
                <a:ea typeface="微软雅黑" pitchFamily="34" charset="-122"/>
                <a:cs typeface="Arial" pitchFamily="34" charset="0"/>
              </a:rPr>
              <a:t>100</a:t>
            </a:r>
            <a:r>
              <a:rPr lang="zh-CN" altLang="en-US" sz="900" dirty="0" smtClean="0">
                <a:solidFill>
                  <a:srgbClr val="C00000"/>
                </a:solidFill>
                <a:latin typeface="微软雅黑" pitchFamily="34" charset="-122"/>
                <a:ea typeface="微软雅黑" pitchFamily="34" charset="-122"/>
                <a:cs typeface="Arial" pitchFamily="34" charset="0"/>
              </a:rPr>
              <a:t>，单用户平均带宽可达</a:t>
            </a:r>
            <a:r>
              <a:rPr lang="en-US" altLang="zh-CN" sz="900" dirty="0" smtClean="0">
                <a:solidFill>
                  <a:srgbClr val="C00000"/>
                </a:solidFill>
                <a:latin typeface="微软雅黑" pitchFamily="34" charset="-122"/>
                <a:ea typeface="微软雅黑" pitchFamily="34" charset="-122"/>
                <a:cs typeface="Arial" pitchFamily="34" charset="0"/>
              </a:rPr>
              <a:t>4Mbps</a:t>
            </a:r>
            <a:r>
              <a:rPr lang="zh-CN" altLang="en-US" sz="900" dirty="0" smtClean="0">
                <a:solidFill>
                  <a:srgbClr val="C00000"/>
                </a:solidFill>
                <a:latin typeface="微软雅黑" pitchFamily="34" charset="-122"/>
                <a:ea typeface="微软雅黑" pitchFamily="34" charset="-122"/>
                <a:cs typeface="Arial" pitchFamily="34" charset="0"/>
              </a:rPr>
              <a:t>。</a:t>
            </a:r>
            <a:endParaRPr lang="en-US" altLang="zh-CN" sz="900" dirty="0" smtClean="0">
              <a:solidFill>
                <a:srgbClr val="C00000"/>
              </a:solidFill>
              <a:latin typeface="微软雅黑" pitchFamily="34" charset="-122"/>
              <a:ea typeface="微软雅黑" pitchFamily="34" charset="-122"/>
              <a:cs typeface="Arial" pitchFamily="34" charset="0"/>
            </a:endParaRPr>
          </a:p>
        </p:txBody>
      </p:sp>
      <p:sp>
        <p:nvSpPr>
          <p:cNvPr id="20" name="TextBox 21"/>
          <p:cNvSpPr txBox="1"/>
          <p:nvPr/>
        </p:nvSpPr>
        <p:spPr>
          <a:xfrm>
            <a:off x="1385479" y="4228936"/>
            <a:ext cx="7200000" cy="507831"/>
          </a:xfrm>
          <a:prstGeom prst="rect">
            <a:avLst/>
          </a:prstGeom>
          <a:solidFill>
            <a:schemeClr val="bg1"/>
          </a:solidFill>
          <a:ln>
            <a:solidFill>
              <a:schemeClr val="bg1">
                <a:lumMod val="75000"/>
              </a:schemeClr>
            </a:solidFill>
          </a:ln>
        </p:spPr>
        <p:txBody>
          <a:bodyPr wrap="square" rtlCol="0">
            <a:spAutoFit/>
          </a:bodyPr>
          <a:lstStyle/>
          <a:p>
            <a:pPr marL="53975" indent="-228600" fontAlgn="auto">
              <a:spcBef>
                <a:spcPts val="0"/>
              </a:spcBef>
              <a:spcAft>
                <a:spcPts val="0"/>
              </a:spcAft>
              <a:buClr>
                <a:srgbClr val="C00000"/>
              </a:buClr>
              <a:buSzPts val="1600"/>
              <a:buFont typeface="Arial" panose="020B0604020202020204" pitchFamily="34" charset="0"/>
              <a:buChar char="•"/>
              <a:defRPr/>
            </a:pPr>
            <a:r>
              <a:rPr lang="en-US" altLang="zh-CN" sz="900" b="1" dirty="0" smtClean="0">
                <a:latin typeface="微软雅黑" pitchFamily="34" charset="-122"/>
                <a:ea typeface="微软雅黑" pitchFamily="34" charset="-122"/>
                <a:cs typeface="Arial" pitchFamily="34" charset="0"/>
              </a:rPr>
              <a:t>SDR</a:t>
            </a:r>
            <a:r>
              <a:rPr lang="zh-CN" altLang="en-US" sz="900" b="1" dirty="0" smtClean="0">
                <a:latin typeface="微软雅黑" pitchFamily="34" charset="-122"/>
                <a:ea typeface="微软雅黑" pitchFamily="34" charset="-122"/>
                <a:cs typeface="Arial" pitchFamily="34" charset="0"/>
              </a:rPr>
              <a:t>（</a:t>
            </a:r>
            <a:r>
              <a:rPr lang="en-US" altLang="zh-CN" sz="900" b="1" dirty="0" smtClean="0">
                <a:latin typeface="微软雅黑" pitchFamily="34" charset="-122"/>
                <a:ea typeface="微软雅黑" pitchFamily="34" charset="-122"/>
                <a:cs typeface="Arial" pitchFamily="34" charset="0"/>
              </a:rPr>
              <a:t>Soft Defined Radio</a:t>
            </a:r>
            <a:r>
              <a:rPr lang="zh-CN" altLang="en-US" sz="900" b="1" dirty="0" smtClean="0">
                <a:latin typeface="微软雅黑" pitchFamily="34" charset="-122"/>
                <a:ea typeface="微软雅黑" pitchFamily="34" charset="-122"/>
                <a:cs typeface="Arial" pitchFamily="34" charset="0"/>
              </a:rPr>
              <a:t>）技术：</a:t>
            </a:r>
            <a:r>
              <a:rPr lang="zh-CN" altLang="en-US" sz="900" dirty="0" smtClean="0">
                <a:latin typeface="微软雅黑" pitchFamily="34" charset="-122"/>
                <a:ea typeface="微软雅黑" pitchFamily="34" charset="-122"/>
                <a:cs typeface="Arial" pitchFamily="34" charset="0"/>
              </a:rPr>
              <a:t>通过软件定义</a:t>
            </a:r>
            <a:r>
              <a:rPr lang="en-US" altLang="zh-CN" sz="900" dirty="0" smtClean="0">
                <a:latin typeface="微软雅黑" pitchFamily="34" charset="-122"/>
                <a:ea typeface="微软雅黑" pitchFamily="34" charset="-122"/>
                <a:cs typeface="Arial" pitchFamily="34" charset="0"/>
              </a:rPr>
              <a:t>AP</a:t>
            </a:r>
            <a:r>
              <a:rPr lang="zh-CN" altLang="en-US" sz="900" dirty="0" smtClean="0">
                <a:latin typeface="微软雅黑" pitchFamily="34" charset="-122"/>
                <a:ea typeface="微软雅黑" pitchFamily="34" charset="-122"/>
                <a:cs typeface="Arial" pitchFamily="34" charset="0"/>
              </a:rPr>
              <a:t>射频的工作频率（</a:t>
            </a:r>
            <a:r>
              <a:rPr lang="en-US" altLang="zh-CN" sz="900" dirty="0" smtClean="0">
                <a:latin typeface="微软雅黑" pitchFamily="34" charset="-122"/>
                <a:ea typeface="微软雅黑" pitchFamily="34" charset="-122"/>
                <a:cs typeface="Arial" pitchFamily="34" charset="0"/>
              </a:rPr>
              <a:t>2.4G</a:t>
            </a:r>
            <a:r>
              <a:rPr lang="zh-CN" altLang="en-US" sz="900" dirty="0" smtClean="0">
                <a:latin typeface="微软雅黑" pitchFamily="34" charset="-122"/>
                <a:ea typeface="微软雅黑" pitchFamily="34" charset="-122"/>
                <a:cs typeface="Arial" pitchFamily="34" charset="0"/>
              </a:rPr>
              <a:t>或</a:t>
            </a:r>
            <a:r>
              <a:rPr lang="en-US" altLang="zh-CN" sz="900" dirty="0" smtClean="0">
                <a:latin typeface="微软雅黑" pitchFamily="34" charset="-122"/>
                <a:ea typeface="微软雅黑" pitchFamily="34" charset="-122"/>
                <a:cs typeface="Arial" pitchFamily="34" charset="0"/>
              </a:rPr>
              <a:t>5G</a:t>
            </a:r>
            <a:r>
              <a:rPr lang="zh-CN" altLang="en-US" sz="900" dirty="0" smtClean="0">
                <a:latin typeface="微软雅黑" pitchFamily="34" charset="-122"/>
                <a:ea typeface="微软雅黑" pitchFamily="34" charset="-122"/>
                <a:cs typeface="Arial" pitchFamily="34" charset="0"/>
              </a:rPr>
              <a:t>）或软件功能（无线定位</a:t>
            </a:r>
            <a:r>
              <a:rPr lang="en-US" altLang="zh-CN" sz="900" dirty="0" smtClean="0">
                <a:latin typeface="微软雅黑" pitchFamily="34" charset="-122"/>
                <a:ea typeface="微软雅黑" pitchFamily="34" charset="-122"/>
                <a:cs typeface="Arial" pitchFamily="34" charset="0"/>
              </a:rPr>
              <a:t>/</a:t>
            </a:r>
            <a:r>
              <a:rPr lang="zh-CN" altLang="en-US" sz="900" dirty="0" smtClean="0">
                <a:latin typeface="微软雅黑" pitchFamily="34" charset="-122"/>
                <a:ea typeface="微软雅黑" pitchFamily="34" charset="-122"/>
                <a:cs typeface="Arial" pitchFamily="34" charset="0"/>
              </a:rPr>
              <a:t>无线桥接）</a:t>
            </a:r>
            <a:endParaRPr lang="en-US" altLang="zh-CN" sz="900" dirty="0" smtClean="0">
              <a:latin typeface="微软雅黑" pitchFamily="34" charset="-122"/>
              <a:ea typeface="微软雅黑" pitchFamily="34" charset="-122"/>
              <a:cs typeface="Arial" pitchFamily="34" charset="0"/>
            </a:endParaRPr>
          </a:p>
          <a:p>
            <a:pPr marL="53975" indent="-228600" fontAlgn="auto">
              <a:spcBef>
                <a:spcPts val="0"/>
              </a:spcBef>
              <a:spcAft>
                <a:spcPts val="0"/>
              </a:spcAft>
              <a:buClr>
                <a:srgbClr val="C00000"/>
              </a:buClr>
              <a:buSzPts val="1600"/>
              <a:buFont typeface="Arial" panose="020B0604020202020204" pitchFamily="34" charset="0"/>
              <a:buChar char="•"/>
              <a:defRPr/>
            </a:pPr>
            <a:r>
              <a:rPr lang="zh-CN" altLang="en-US" sz="900" b="1" dirty="0" smtClean="0">
                <a:latin typeface="微软雅黑" pitchFamily="34" charset="-122"/>
                <a:ea typeface="微软雅黑" pitchFamily="34" charset="-122"/>
                <a:cs typeface="Arial" pitchFamily="34" charset="0"/>
              </a:rPr>
              <a:t>内置智能高密天线：</a:t>
            </a:r>
            <a:r>
              <a:rPr lang="zh-CN" altLang="en-US" sz="900" dirty="0" smtClean="0">
                <a:latin typeface="微软雅黑" pitchFamily="34" charset="-122"/>
                <a:ea typeface="微软雅黑" pitchFamily="34" charset="-122"/>
                <a:cs typeface="Arial" pitchFamily="34" charset="0"/>
              </a:rPr>
              <a:t>华为专利，缝隙耦合天线技术，降低信号干扰，提升用户并发率，方便安装节约时间及成本。</a:t>
            </a:r>
            <a:endParaRPr lang="en-US" altLang="zh-CN" sz="900" dirty="0" smtClean="0">
              <a:latin typeface="微软雅黑" pitchFamily="34" charset="-122"/>
              <a:ea typeface="微软雅黑" pitchFamily="34" charset="-122"/>
              <a:cs typeface="Arial" pitchFamily="34" charset="0"/>
            </a:endParaRPr>
          </a:p>
          <a:p>
            <a:pPr marL="53975" indent="-228600" fontAlgn="auto">
              <a:spcBef>
                <a:spcPts val="0"/>
              </a:spcBef>
              <a:spcAft>
                <a:spcPts val="0"/>
              </a:spcAft>
              <a:buClr>
                <a:srgbClr val="C00000"/>
              </a:buClr>
              <a:buSzPts val="1600"/>
              <a:buFont typeface="Arial" panose="020B0604020202020204" pitchFamily="34" charset="0"/>
              <a:buChar char="•"/>
              <a:defRPr/>
            </a:pPr>
            <a:r>
              <a:rPr lang="zh-CN" altLang="en-US" sz="900" b="1" dirty="0" smtClean="0">
                <a:latin typeface="微软雅黑" pitchFamily="34" charset="-122"/>
                <a:ea typeface="微软雅黑" pitchFamily="34" charset="-122"/>
                <a:cs typeface="Arial" pitchFamily="34" charset="0"/>
              </a:rPr>
              <a:t>网规工具：</a:t>
            </a:r>
            <a:r>
              <a:rPr lang="zh-CN" altLang="en-US" sz="900" dirty="0" smtClean="0">
                <a:latin typeface="微软雅黑" pitchFamily="34" charset="-122"/>
                <a:ea typeface="微软雅黑" pitchFamily="34" charset="-122"/>
                <a:cs typeface="Arial" pitchFamily="34" charset="0"/>
              </a:rPr>
              <a:t>华为是业界首个自研网规工具的厂家，基于数万项目数据开发的仿真数据，真实度高。</a:t>
            </a:r>
            <a:endParaRPr lang="en-US" altLang="zh-CN" sz="900" dirty="0" smtClean="0">
              <a:latin typeface="微软雅黑" pitchFamily="34" charset="-122"/>
              <a:ea typeface="微软雅黑" pitchFamily="34" charset="-122"/>
              <a:cs typeface="Arial" pitchFamily="34" charset="0"/>
            </a:endParaRPr>
          </a:p>
        </p:txBody>
      </p:sp>
      <p:sp>
        <p:nvSpPr>
          <p:cNvPr id="34" name="Title 2"/>
          <p:cNvSpPr txBox="1">
            <a:spLocks/>
          </p:cNvSpPr>
          <p:nvPr/>
        </p:nvSpPr>
        <p:spPr bwMode="auto">
          <a:xfrm>
            <a:off x="540862" y="2797065"/>
            <a:ext cx="778934" cy="684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2</a:t>
            </a:r>
          </a:p>
        </p:txBody>
      </p:sp>
      <p:sp>
        <p:nvSpPr>
          <p:cNvPr id="37" name="TextBox 8"/>
          <p:cNvSpPr txBox="1"/>
          <p:nvPr/>
        </p:nvSpPr>
        <p:spPr>
          <a:xfrm>
            <a:off x="1372279" y="3006099"/>
            <a:ext cx="7200000" cy="461665"/>
          </a:xfrm>
          <a:prstGeom prst="rect">
            <a:avLst/>
          </a:prstGeom>
          <a:solidFill>
            <a:schemeClr val="bg1"/>
          </a:solidFill>
          <a:ln>
            <a:solidFill>
              <a:schemeClr val="bg1">
                <a:lumMod val="75000"/>
              </a:schemeClr>
            </a:solidFill>
          </a:ln>
        </p:spPr>
        <p:txBody>
          <a:bodyPr wrap="square" tIns="36000" bIns="0" rtlCol="0">
            <a:spAutoFit/>
          </a:bodyPr>
          <a:lstStyle/>
          <a:p>
            <a:pPr marL="53975" lvl="0" indent="-228600" fontAlgn="auto">
              <a:spcBef>
                <a:spcPts val="0"/>
              </a:spcBef>
              <a:spcAft>
                <a:spcPts val="0"/>
              </a:spcAft>
              <a:buSzPct val="100000"/>
              <a:buFont typeface="Arial" pitchFamily="34" charset="0"/>
              <a:buChar char="•"/>
              <a:defRPr/>
            </a:pPr>
            <a:r>
              <a:rPr lang="zh-CN" altLang="zh-CN" sz="900" b="1" dirty="0" smtClean="0">
                <a:latin typeface="微软雅黑" pitchFamily="34" charset="-122"/>
                <a:ea typeface="微软雅黑" pitchFamily="34" charset="-122"/>
                <a:cs typeface="Arial" pitchFamily="34" charset="0"/>
                <a:sym typeface="Arial"/>
              </a:rPr>
              <a:t>专业勘测工具：</a:t>
            </a:r>
            <a:r>
              <a:rPr lang="zh-CN" altLang="en-US" sz="900" dirty="0">
                <a:latin typeface="微软雅黑" pitchFamily="34" charset="-122"/>
                <a:ea typeface="微软雅黑" pitchFamily="34" charset="-122"/>
                <a:cs typeface="Arial" pitchFamily="34" charset="0"/>
                <a:sym typeface="Arial"/>
              </a:rPr>
              <a:t>视频</a:t>
            </a:r>
            <a:r>
              <a:rPr lang="zh-CN" altLang="en-US" sz="900" dirty="0" smtClean="0">
                <a:latin typeface="微软雅黑" pitchFamily="34" charset="-122"/>
                <a:ea typeface="微软雅黑" pitchFamily="34" charset="-122"/>
                <a:cs typeface="Arial" pitchFamily="34" charset="0"/>
                <a:sym typeface="Arial"/>
              </a:rPr>
              <a:t>化多维度数据</a:t>
            </a:r>
            <a:r>
              <a:rPr lang="zh-CN" altLang="zh-CN" sz="900" dirty="0" smtClean="0">
                <a:latin typeface="微软雅黑" pitchFamily="34" charset="-122"/>
                <a:ea typeface="微软雅黑" pitchFamily="34" charset="-122"/>
                <a:cs typeface="Arial" pitchFamily="34" charset="0"/>
                <a:sym typeface="Arial"/>
              </a:rPr>
              <a:t>采集</a:t>
            </a:r>
            <a:r>
              <a:rPr lang="zh-CN" altLang="en-US" sz="900" dirty="0" smtClean="0">
                <a:latin typeface="微软雅黑" pitchFamily="34" charset="-122"/>
                <a:ea typeface="微软雅黑" pitchFamily="34" charset="-122"/>
                <a:cs typeface="Arial" pitchFamily="34" charset="0"/>
                <a:sym typeface="Arial"/>
              </a:rPr>
              <a:t>和障碍评估，数据</a:t>
            </a:r>
            <a:r>
              <a:rPr lang="en-US" altLang="zh-CN" sz="900" dirty="0" smtClean="0">
                <a:latin typeface="微软雅黑" pitchFamily="34" charset="-122"/>
                <a:ea typeface="微软雅黑" pitchFamily="34" charset="-122"/>
                <a:cs typeface="Arial" pitchFamily="34" charset="0"/>
                <a:sym typeface="Arial"/>
              </a:rPr>
              <a:t>1</a:t>
            </a:r>
            <a:r>
              <a:rPr lang="zh-CN" altLang="en-US" sz="900" dirty="0" smtClean="0">
                <a:latin typeface="微软雅黑" pitchFamily="34" charset="-122"/>
                <a:ea typeface="微软雅黑" pitchFamily="34" charset="-122"/>
                <a:cs typeface="Arial" pitchFamily="34" charset="0"/>
                <a:sym typeface="Arial"/>
              </a:rPr>
              <a:t>秒导入</a:t>
            </a:r>
            <a:r>
              <a:rPr lang="zh-CN" altLang="zh-CN" sz="900" dirty="0" smtClean="0">
                <a:latin typeface="微软雅黑" pitchFamily="34" charset="-122"/>
                <a:ea typeface="微软雅黑" pitchFamily="34" charset="-122"/>
                <a:cs typeface="Arial" pitchFamily="34" charset="0"/>
                <a:sym typeface="Arial"/>
              </a:rPr>
              <a:t>网规</a:t>
            </a:r>
            <a:r>
              <a:rPr lang="zh-CN" altLang="en-US" sz="900" dirty="0" smtClean="0">
                <a:latin typeface="微软雅黑" pitchFamily="34" charset="-122"/>
                <a:ea typeface="微软雅黑" pitchFamily="34" charset="-122"/>
                <a:cs typeface="Arial" pitchFamily="34" charset="0"/>
                <a:sym typeface="Arial"/>
              </a:rPr>
              <a:t>工具，无需格式转换</a:t>
            </a:r>
            <a:endParaRPr lang="en-US" altLang="zh-CN" sz="900" dirty="0">
              <a:latin typeface="微软雅黑" pitchFamily="34" charset="-122"/>
              <a:ea typeface="微软雅黑" pitchFamily="34" charset="-122"/>
              <a:cs typeface="Arial" pitchFamily="34" charset="0"/>
              <a:sym typeface="Arial"/>
            </a:endParaRPr>
          </a:p>
          <a:p>
            <a:pPr marL="53975" lvl="0" indent="-228600" fontAlgn="auto">
              <a:spcBef>
                <a:spcPts val="0"/>
              </a:spcBef>
              <a:spcAft>
                <a:spcPts val="0"/>
              </a:spcAft>
              <a:buSzPct val="100000"/>
              <a:buFont typeface="Arial" pitchFamily="34" charset="0"/>
              <a:buChar char="•"/>
              <a:defRPr/>
            </a:pPr>
            <a:r>
              <a:rPr lang="zh-CN" altLang="zh-CN" sz="900" b="1" dirty="0" smtClean="0">
                <a:latin typeface="微软雅黑" pitchFamily="34" charset="-122"/>
                <a:ea typeface="微软雅黑" pitchFamily="34" charset="-122"/>
                <a:cs typeface="Arial" pitchFamily="34" charset="0"/>
                <a:sym typeface="Arial"/>
              </a:rPr>
              <a:t>专业网规工具：</a:t>
            </a:r>
            <a:r>
              <a:rPr lang="zh-CN" altLang="zh-CN" sz="900" dirty="0" smtClean="0">
                <a:latin typeface="微软雅黑" pitchFamily="34" charset="-122"/>
                <a:ea typeface="微软雅黑" pitchFamily="34" charset="-122"/>
                <a:cs typeface="Arial" pitchFamily="34" charset="0"/>
                <a:sym typeface="Arial"/>
              </a:rPr>
              <a:t>一键自动</a:t>
            </a:r>
            <a:r>
              <a:rPr lang="en-US" altLang="zh-CN" sz="900" dirty="0" smtClean="0">
                <a:latin typeface="微软雅黑" pitchFamily="34" charset="-122"/>
                <a:ea typeface="微软雅黑" pitchFamily="34" charset="-122"/>
                <a:cs typeface="Arial" pitchFamily="34" charset="0"/>
                <a:sym typeface="Arial"/>
              </a:rPr>
              <a:t>AP</a:t>
            </a:r>
            <a:r>
              <a:rPr lang="zh-CN" altLang="zh-CN" sz="900" dirty="0" smtClean="0">
                <a:latin typeface="微软雅黑" pitchFamily="34" charset="-122"/>
                <a:ea typeface="微软雅黑" pitchFamily="34" charset="-122"/>
                <a:cs typeface="Arial" pitchFamily="34" charset="0"/>
                <a:sym typeface="Arial"/>
              </a:rPr>
              <a:t>布放</a:t>
            </a:r>
            <a:r>
              <a:rPr lang="zh-CN" altLang="en-US" sz="900" dirty="0" smtClean="0">
                <a:latin typeface="微软雅黑" pitchFamily="34" charset="-122"/>
                <a:ea typeface="微软雅黑" pitchFamily="34" charset="-122"/>
                <a:cs typeface="Arial" pitchFamily="34" charset="0"/>
                <a:sym typeface="Arial"/>
              </a:rPr>
              <a:t>，</a:t>
            </a:r>
            <a:r>
              <a:rPr lang="zh-CN" altLang="zh-CN" sz="900" dirty="0" smtClean="0">
                <a:latin typeface="微软雅黑" pitchFamily="34" charset="-122"/>
                <a:ea typeface="微软雅黑" pitchFamily="34" charset="-122"/>
                <a:cs typeface="Arial" pitchFamily="34" charset="0"/>
                <a:sym typeface="Arial"/>
              </a:rPr>
              <a:t>可视化场强覆盖仿真，规划部署效率提升</a:t>
            </a:r>
            <a:r>
              <a:rPr lang="en-US" altLang="zh-CN" sz="900" dirty="0" smtClean="0">
                <a:latin typeface="微软雅黑" pitchFamily="34" charset="-122"/>
                <a:ea typeface="微软雅黑" pitchFamily="34" charset="-122"/>
                <a:cs typeface="Arial" pitchFamily="34" charset="0"/>
                <a:sym typeface="Arial"/>
              </a:rPr>
              <a:t>30%;</a:t>
            </a:r>
            <a:r>
              <a:rPr lang="zh-CN" altLang="zh-CN" sz="900" dirty="0" smtClean="0">
                <a:latin typeface="微软雅黑" pitchFamily="34" charset="-122"/>
                <a:ea typeface="微软雅黑" pitchFamily="34" charset="-122"/>
                <a:cs typeface="Arial" pitchFamily="34" charset="0"/>
                <a:sym typeface="Arial"/>
              </a:rPr>
              <a:t>图形化规划报告，指导工程施工，建设周期缩短</a:t>
            </a:r>
            <a:r>
              <a:rPr lang="en-US" altLang="zh-CN" sz="900" dirty="0" smtClean="0">
                <a:latin typeface="微软雅黑" pitchFamily="34" charset="-122"/>
                <a:ea typeface="微软雅黑" pitchFamily="34" charset="-122"/>
                <a:cs typeface="Arial" pitchFamily="34" charset="0"/>
                <a:sym typeface="Arial"/>
              </a:rPr>
              <a:t>30%</a:t>
            </a:r>
            <a:endParaRPr lang="zh-CN" altLang="zh-CN" sz="900" dirty="0" smtClean="0">
              <a:latin typeface="微软雅黑" pitchFamily="34" charset="-122"/>
              <a:ea typeface="微软雅黑" pitchFamily="34" charset="-122"/>
              <a:cs typeface="Arial" pitchFamily="34" charset="0"/>
              <a:sym typeface="Arial"/>
            </a:endParaRPr>
          </a:p>
          <a:p>
            <a:pPr marL="53975" indent="-228600" fontAlgn="auto">
              <a:spcBef>
                <a:spcPts val="0"/>
              </a:spcBef>
              <a:spcAft>
                <a:spcPts val="0"/>
              </a:spcAft>
              <a:buSzPct val="100000"/>
              <a:buFont typeface="Arial" pitchFamily="34" charset="0"/>
              <a:buChar char="•"/>
              <a:defRPr/>
            </a:pPr>
            <a:r>
              <a:rPr lang="zh-CN" altLang="zh-CN" sz="900" b="1" dirty="0" smtClean="0">
                <a:latin typeface="微软雅黑" pitchFamily="34" charset="-122"/>
                <a:ea typeface="微软雅黑" pitchFamily="34" charset="-122"/>
                <a:cs typeface="Arial" pitchFamily="34" charset="0"/>
                <a:sym typeface="Arial"/>
              </a:rPr>
              <a:t>专业验收工具：</a:t>
            </a:r>
            <a:r>
              <a:rPr lang="zh-CN" altLang="zh-CN" sz="900" dirty="0" smtClean="0">
                <a:latin typeface="微软雅黑" pitchFamily="34" charset="-122"/>
                <a:ea typeface="微软雅黑" pitchFamily="34" charset="-122"/>
                <a:cs typeface="Arial" pitchFamily="34" charset="0"/>
                <a:sym typeface="Arial"/>
              </a:rPr>
              <a:t>一键化自动测试验收，简化测试流程，降低验收成本</a:t>
            </a:r>
            <a:endParaRPr lang="en-US" altLang="zh-CN" sz="900" dirty="0" smtClean="0">
              <a:latin typeface="微软雅黑" pitchFamily="34" charset="-122"/>
              <a:ea typeface="微软雅黑" pitchFamily="34" charset="-122"/>
              <a:cs typeface="Arial" pitchFamily="34" charset="0"/>
              <a:sym typeface="Arial"/>
            </a:endParaRPr>
          </a:p>
        </p:txBody>
      </p:sp>
      <p:sp>
        <p:nvSpPr>
          <p:cNvPr id="21" name="Title 2"/>
          <p:cNvSpPr txBox="1">
            <a:spLocks/>
          </p:cNvSpPr>
          <p:nvPr/>
        </p:nvSpPr>
        <p:spPr bwMode="auto">
          <a:xfrm>
            <a:off x="540862" y="3524094"/>
            <a:ext cx="778934" cy="648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3</a:t>
            </a:r>
          </a:p>
        </p:txBody>
      </p:sp>
      <p:sp>
        <p:nvSpPr>
          <p:cNvPr id="24" name="TextBox 8"/>
          <p:cNvSpPr txBox="1"/>
          <p:nvPr/>
        </p:nvSpPr>
        <p:spPr>
          <a:xfrm>
            <a:off x="1372279" y="3726962"/>
            <a:ext cx="7200000" cy="451850"/>
          </a:xfrm>
          <a:prstGeom prst="rect">
            <a:avLst/>
          </a:prstGeom>
          <a:solidFill>
            <a:schemeClr val="bg1"/>
          </a:solidFill>
          <a:ln>
            <a:solidFill>
              <a:schemeClr val="bg1">
                <a:lumMod val="75000"/>
              </a:schemeClr>
            </a:solidFill>
          </a:ln>
        </p:spPr>
        <p:txBody>
          <a:bodyPr wrap="square" tIns="36000" bIns="0" rtlCol="0">
            <a:spAutoFit/>
          </a:bodyPr>
          <a:lstStyle/>
          <a:p>
            <a:pPr marL="53975" lvl="1" indent="-228600" fontAlgn="auto">
              <a:spcBef>
                <a:spcPts val="0"/>
              </a:spcBef>
              <a:spcAft>
                <a:spcPts val="0"/>
              </a:spcAft>
              <a:buSzPct val="100000"/>
              <a:buFont typeface="Arial" pitchFamily="34" charset="0"/>
              <a:buChar char="•"/>
              <a:defRPr/>
            </a:pPr>
            <a:r>
              <a:rPr lang="zh-CN" altLang="en-US" sz="900" b="1" dirty="0" smtClean="0">
                <a:latin typeface="微软雅黑" pitchFamily="34" charset="-122"/>
                <a:ea typeface="微软雅黑" pitchFamily="34" charset="-122"/>
                <a:cs typeface="Arial" pitchFamily="34" charset="0"/>
                <a:sym typeface="Arial" panose="020B0604020202020204" pitchFamily="34" charset="0"/>
              </a:rPr>
              <a:t>成功交付经验：</a:t>
            </a:r>
            <a:r>
              <a:rPr lang="zh-CN" altLang="en-US" sz="900" dirty="0" smtClean="0">
                <a:latin typeface="微软雅黑" pitchFamily="34" charset="-122"/>
                <a:ea typeface="微软雅黑" pitchFamily="34" charset="-122"/>
                <a:cs typeface="Arial" pitchFamily="34" charset="0"/>
                <a:sym typeface="Arial" panose="020B0604020202020204" pitchFamily="34" charset="0"/>
              </a:rPr>
              <a:t>全球已交付</a:t>
            </a:r>
            <a:r>
              <a:rPr lang="en-US" altLang="zh-CN" sz="900" dirty="0" smtClean="0">
                <a:latin typeface="微软雅黑" pitchFamily="34" charset="-122"/>
                <a:ea typeface="微软雅黑" pitchFamily="34" charset="-122"/>
                <a:cs typeface="Arial" pitchFamily="34" charset="0"/>
                <a:sym typeface="Arial" panose="020B0604020202020204" pitchFamily="34" charset="0"/>
              </a:rPr>
              <a:t>20+</a:t>
            </a:r>
            <a:r>
              <a:rPr lang="zh-CN" altLang="en-US" sz="900" dirty="0" smtClean="0">
                <a:latin typeface="微软雅黑" pitchFamily="34" charset="-122"/>
                <a:ea typeface="微软雅黑" pitchFamily="34" charset="-122"/>
                <a:cs typeface="Arial" pitchFamily="34" charset="0"/>
                <a:sym typeface="Arial" panose="020B0604020202020204" pitchFamily="34" charset="0"/>
              </a:rPr>
              <a:t>知名场馆；</a:t>
            </a:r>
            <a:r>
              <a:rPr lang="en-US" altLang="zh-CN" sz="900" dirty="0" smtClean="0">
                <a:latin typeface="微软雅黑" pitchFamily="34" charset="-122"/>
                <a:ea typeface="微软雅黑" pitchFamily="34" charset="-122"/>
                <a:cs typeface="Arial" pitchFamily="34" charset="0"/>
                <a:sym typeface="Arial" panose="020B0604020202020204" pitchFamily="34" charset="0"/>
              </a:rPr>
              <a:t>BVB(8</a:t>
            </a:r>
            <a:r>
              <a:rPr lang="zh-CN" altLang="en-US" sz="900" dirty="0" smtClean="0">
                <a:latin typeface="微软雅黑" pitchFamily="34" charset="-122"/>
                <a:ea typeface="微软雅黑" pitchFamily="34" charset="-122"/>
                <a:cs typeface="Arial" pitchFamily="34" charset="0"/>
                <a:sym typeface="Arial" panose="020B0604020202020204" pitchFamily="34" charset="0"/>
              </a:rPr>
              <a:t>万人</a:t>
            </a:r>
            <a:r>
              <a:rPr lang="en-US" altLang="zh-CN" sz="900" dirty="0" smtClean="0">
                <a:latin typeface="微软雅黑" pitchFamily="34" charset="-122"/>
                <a:ea typeface="微软雅黑" pitchFamily="34" charset="-122"/>
                <a:cs typeface="Arial" pitchFamily="34" charset="0"/>
                <a:sym typeface="Arial" panose="020B0604020202020204" pitchFamily="34" charset="0"/>
              </a:rPr>
              <a:t>)</a:t>
            </a:r>
            <a:r>
              <a:rPr lang="zh-CN" altLang="en-US" sz="900" dirty="0" smtClean="0">
                <a:latin typeface="微软雅黑" pitchFamily="34" charset="-122"/>
                <a:ea typeface="微软雅黑" pitchFamily="34" charset="-122"/>
                <a:cs typeface="Arial" pitchFamily="34" charset="0"/>
                <a:sym typeface="Arial" panose="020B0604020202020204" pitchFamily="34" charset="0"/>
              </a:rPr>
              <a:t>、鸟巢</a:t>
            </a:r>
            <a:r>
              <a:rPr lang="en-US" altLang="zh-CN" sz="900" dirty="0" smtClean="0">
                <a:latin typeface="微软雅黑" pitchFamily="34" charset="-122"/>
                <a:ea typeface="微软雅黑" pitchFamily="34" charset="-122"/>
                <a:cs typeface="Arial" pitchFamily="34" charset="0"/>
                <a:sym typeface="Arial" panose="020B0604020202020204" pitchFamily="34" charset="0"/>
              </a:rPr>
              <a:t>(8</a:t>
            </a:r>
            <a:r>
              <a:rPr lang="zh-CN" altLang="en-US" sz="900" dirty="0" smtClean="0">
                <a:latin typeface="微软雅黑" pitchFamily="34" charset="-122"/>
                <a:ea typeface="微软雅黑" pitchFamily="34" charset="-122"/>
                <a:cs typeface="Arial" pitchFamily="34" charset="0"/>
                <a:sym typeface="Arial" panose="020B0604020202020204" pitchFamily="34" charset="0"/>
              </a:rPr>
              <a:t>万人</a:t>
            </a:r>
            <a:r>
              <a:rPr lang="en-US" altLang="zh-CN" sz="900" dirty="0" smtClean="0">
                <a:latin typeface="微软雅黑" pitchFamily="34" charset="-122"/>
                <a:ea typeface="微软雅黑" pitchFamily="34" charset="-122"/>
                <a:cs typeface="Arial" pitchFamily="34" charset="0"/>
                <a:sym typeface="Arial" panose="020B0604020202020204" pitchFamily="34" charset="0"/>
              </a:rPr>
              <a:t>)</a:t>
            </a:r>
            <a:r>
              <a:rPr lang="zh-CN" altLang="en-US" sz="900" dirty="0" smtClean="0">
                <a:latin typeface="微软雅黑" pitchFamily="34" charset="-122"/>
                <a:ea typeface="微软雅黑" pitchFamily="34" charset="-122"/>
                <a:cs typeface="Arial" pitchFamily="34" charset="0"/>
                <a:sym typeface="Arial" panose="020B0604020202020204" pitchFamily="34" charset="0"/>
              </a:rPr>
              <a:t>，</a:t>
            </a:r>
            <a:r>
              <a:rPr lang="en-US" altLang="zh-CN" sz="900" dirty="0" smtClean="0">
                <a:latin typeface="微软雅黑" pitchFamily="34" charset="-122"/>
                <a:ea typeface="微软雅黑" pitchFamily="34" charset="-122"/>
                <a:cs typeface="Arial" pitchFamily="34" charset="0"/>
                <a:sym typeface="Arial" panose="020B0604020202020204" pitchFamily="34" charset="0"/>
              </a:rPr>
              <a:t>Ajax(5</a:t>
            </a:r>
            <a:r>
              <a:rPr lang="zh-CN" altLang="en-US" sz="900" dirty="0" smtClean="0">
                <a:latin typeface="微软雅黑" pitchFamily="34" charset="-122"/>
                <a:ea typeface="微软雅黑" pitchFamily="34" charset="-122"/>
                <a:cs typeface="Arial" pitchFamily="34" charset="0"/>
                <a:sym typeface="Arial" panose="020B0604020202020204" pitchFamily="34" charset="0"/>
              </a:rPr>
              <a:t>万人</a:t>
            </a:r>
            <a:r>
              <a:rPr lang="en-US" altLang="zh-CN" sz="900" dirty="0" smtClean="0">
                <a:latin typeface="微软雅黑" pitchFamily="34" charset="-122"/>
                <a:ea typeface="微软雅黑" pitchFamily="34" charset="-122"/>
                <a:cs typeface="Arial" pitchFamily="34" charset="0"/>
                <a:sym typeface="Arial" panose="020B0604020202020204" pitchFamily="34" charset="0"/>
              </a:rPr>
              <a:t>)</a:t>
            </a:r>
            <a:r>
              <a:rPr lang="zh-CN" altLang="en-US" sz="900" dirty="0" smtClean="0">
                <a:latin typeface="微软雅黑" pitchFamily="34" charset="-122"/>
                <a:ea typeface="微软雅黑" pitchFamily="34" charset="-122"/>
                <a:cs typeface="Arial" pitchFamily="34" charset="0"/>
                <a:sym typeface="Arial" panose="020B0604020202020204" pitchFamily="34" charset="0"/>
              </a:rPr>
              <a:t>，北京工体</a:t>
            </a:r>
            <a:r>
              <a:rPr lang="en-US" altLang="zh-CN" sz="900" dirty="0" smtClean="0">
                <a:latin typeface="微软雅黑" pitchFamily="34" charset="-122"/>
                <a:ea typeface="微软雅黑" pitchFamily="34" charset="-122"/>
                <a:cs typeface="Arial" pitchFamily="34" charset="0"/>
                <a:sym typeface="Arial" panose="020B0604020202020204" pitchFamily="34" charset="0"/>
              </a:rPr>
              <a:t>(6</a:t>
            </a:r>
            <a:r>
              <a:rPr lang="zh-CN" altLang="en-US" sz="900" dirty="0" smtClean="0">
                <a:latin typeface="微软雅黑" pitchFamily="34" charset="-122"/>
                <a:ea typeface="微软雅黑" pitchFamily="34" charset="-122"/>
                <a:cs typeface="Arial" pitchFamily="34" charset="0"/>
                <a:sym typeface="Arial" panose="020B0604020202020204" pitchFamily="34" charset="0"/>
              </a:rPr>
              <a:t>万人</a:t>
            </a:r>
            <a:r>
              <a:rPr lang="en-US" altLang="zh-CN" sz="900" dirty="0" smtClean="0">
                <a:latin typeface="微软雅黑" pitchFamily="34" charset="-122"/>
                <a:ea typeface="微软雅黑" pitchFamily="34" charset="-122"/>
                <a:cs typeface="Arial" pitchFamily="34" charset="0"/>
                <a:sym typeface="Arial" panose="020B0604020202020204" pitchFamily="34" charset="0"/>
              </a:rPr>
              <a:t>)</a:t>
            </a:r>
            <a:r>
              <a:rPr lang="zh-CN" altLang="en-US" sz="900" dirty="0" smtClean="0">
                <a:latin typeface="微软雅黑" pitchFamily="34" charset="-122"/>
                <a:ea typeface="微软雅黑" pitchFamily="34" charset="-122"/>
                <a:cs typeface="Arial" pitchFamily="34" charset="0"/>
                <a:sym typeface="Arial" panose="020B0604020202020204" pitchFamily="34" charset="0"/>
              </a:rPr>
              <a:t>，北京南站（</a:t>
            </a:r>
            <a:r>
              <a:rPr lang="en-US" altLang="zh-CN" sz="900" dirty="0" smtClean="0">
                <a:latin typeface="微软雅黑" pitchFamily="34" charset="-122"/>
                <a:ea typeface="微软雅黑" pitchFamily="34" charset="-122"/>
                <a:cs typeface="Arial" pitchFamily="34" charset="0"/>
                <a:sym typeface="Arial" panose="020B0604020202020204" pitchFamily="34" charset="0"/>
              </a:rPr>
              <a:t>1</a:t>
            </a:r>
            <a:r>
              <a:rPr lang="zh-CN" altLang="en-US" sz="900" dirty="0" smtClean="0">
                <a:latin typeface="微软雅黑" pitchFamily="34" charset="-122"/>
                <a:ea typeface="微软雅黑" pitchFamily="34" charset="-122"/>
                <a:cs typeface="Arial" pitchFamily="34" charset="0"/>
                <a:sym typeface="Arial" panose="020B0604020202020204" pitchFamily="34" charset="0"/>
              </a:rPr>
              <a:t>万人）</a:t>
            </a:r>
            <a:endParaRPr lang="en-US" altLang="zh-CN" sz="900" dirty="0" smtClean="0">
              <a:latin typeface="微软雅黑" pitchFamily="34" charset="-122"/>
              <a:ea typeface="微软雅黑" pitchFamily="34" charset="-122"/>
              <a:cs typeface="Arial" pitchFamily="34" charset="0"/>
              <a:sym typeface="Arial" panose="020B0604020202020204" pitchFamily="34" charset="0"/>
            </a:endParaRPr>
          </a:p>
          <a:p>
            <a:pPr marL="53975" lvl="1" indent="-228600" fontAlgn="auto">
              <a:spcBef>
                <a:spcPts val="0"/>
              </a:spcBef>
              <a:spcAft>
                <a:spcPts val="0"/>
              </a:spcAft>
              <a:buSzPct val="100000"/>
              <a:buFont typeface="Arial" pitchFamily="34" charset="0"/>
              <a:buChar char="•"/>
              <a:defRPr/>
            </a:pPr>
            <a:r>
              <a:rPr lang="zh-CN" altLang="en-US" sz="900" b="1" dirty="0" smtClean="0">
                <a:latin typeface="微软雅黑" pitchFamily="34" charset="-122"/>
                <a:ea typeface="微软雅黑" pitchFamily="34" charset="-122"/>
                <a:cs typeface="Arial" pitchFamily="34" charset="0"/>
                <a:sym typeface="Arial"/>
              </a:rPr>
              <a:t>专业网络设计：</a:t>
            </a:r>
            <a:r>
              <a:rPr lang="zh-CN" altLang="en-US" sz="900" dirty="0" smtClean="0">
                <a:latin typeface="微软雅黑" pitchFamily="34" charset="-122"/>
                <a:ea typeface="微软雅黑" pitchFamily="34" charset="-122"/>
                <a:cs typeface="Arial" pitchFamily="34" charset="0"/>
                <a:sym typeface="Arial"/>
              </a:rPr>
              <a:t>提供基于</a:t>
            </a:r>
            <a:r>
              <a:rPr lang="en-US" altLang="zh-CN" sz="900" dirty="0" smtClean="0">
                <a:latin typeface="微软雅黑" pitchFamily="34" charset="-122"/>
                <a:ea typeface="微软雅黑" pitchFamily="34" charset="-122"/>
                <a:cs typeface="Arial" pitchFamily="34" charset="0"/>
                <a:sym typeface="Arial"/>
              </a:rPr>
              <a:t>20+</a:t>
            </a:r>
            <a:r>
              <a:rPr lang="zh-CN" altLang="en-US" sz="900" dirty="0" smtClean="0">
                <a:latin typeface="微软雅黑" pitchFamily="34" charset="-122"/>
                <a:ea typeface="微软雅黑" pitchFamily="34" charset="-122"/>
                <a:cs typeface="Arial" pitchFamily="34" charset="0"/>
                <a:sym typeface="Arial"/>
              </a:rPr>
              <a:t>场馆项目提炼的用户容量和信道模型设计服务</a:t>
            </a:r>
            <a:endParaRPr lang="en-US" altLang="zh-CN" sz="900" dirty="0" smtClean="0">
              <a:latin typeface="微软雅黑" pitchFamily="34" charset="-122"/>
              <a:ea typeface="微软雅黑" pitchFamily="34" charset="-122"/>
              <a:cs typeface="Arial" pitchFamily="34" charset="0"/>
              <a:sym typeface="Arial"/>
            </a:endParaRPr>
          </a:p>
          <a:p>
            <a:pPr marL="53975" lvl="1" indent="-228600" fontAlgn="auto">
              <a:spcBef>
                <a:spcPts val="0"/>
              </a:spcBef>
              <a:spcAft>
                <a:spcPts val="0"/>
              </a:spcAft>
              <a:buSzPct val="100000"/>
              <a:buFont typeface="Arial" pitchFamily="34" charset="0"/>
              <a:buChar char="•"/>
              <a:defRPr/>
            </a:pPr>
            <a:r>
              <a:rPr lang="zh-CN" altLang="en-US" sz="900" b="1" dirty="0">
                <a:latin typeface="微软雅黑" pitchFamily="34" charset="-122"/>
                <a:ea typeface="微软雅黑" pitchFamily="34" charset="-122"/>
                <a:cs typeface="Arial" pitchFamily="34" charset="0"/>
                <a:sym typeface="Arial"/>
              </a:rPr>
              <a:t>定制</a:t>
            </a:r>
            <a:r>
              <a:rPr lang="zh-CN" altLang="en-US" sz="900" b="1" dirty="0" smtClean="0">
                <a:latin typeface="微软雅黑" pitchFamily="34" charset="-122"/>
                <a:ea typeface="微软雅黑" pitchFamily="34" charset="-122"/>
                <a:cs typeface="Arial" pitchFamily="34" charset="0"/>
                <a:sym typeface="Arial"/>
              </a:rPr>
              <a:t>部署方案：</a:t>
            </a:r>
            <a:r>
              <a:rPr lang="zh-CN" altLang="en-US" sz="900" dirty="0" smtClean="0">
                <a:latin typeface="微软雅黑" pitchFamily="34" charset="-122"/>
                <a:ea typeface="微软雅黑" pitchFamily="34" charset="-122"/>
                <a:cs typeface="Arial" pitchFamily="34" charset="0"/>
                <a:sym typeface="Arial"/>
              </a:rPr>
              <a:t>提供基于场馆建筑环境的网络设备安装、防火、防暴力和防袭击方案</a:t>
            </a:r>
            <a:endParaRPr lang="en-US" altLang="zh-CN" sz="900" dirty="0" smtClean="0">
              <a:latin typeface="微软雅黑" pitchFamily="34" charset="-122"/>
              <a:ea typeface="微软雅黑" pitchFamily="34" charset="-122"/>
              <a:cs typeface="Arial" pitchFamily="34" charset="0"/>
              <a:sym typeface="Arial"/>
            </a:endParaRPr>
          </a:p>
        </p:txBody>
      </p:sp>
      <p:sp>
        <p:nvSpPr>
          <p:cNvPr id="27" name="TextBox 6"/>
          <p:cNvSpPr txBox="1"/>
          <p:nvPr/>
        </p:nvSpPr>
        <p:spPr>
          <a:xfrm>
            <a:off x="1372909" y="1137549"/>
            <a:ext cx="7200000" cy="190240"/>
          </a:xfrm>
          <a:prstGeom prst="rect">
            <a:avLst/>
          </a:prstGeom>
          <a:solidFill>
            <a:schemeClr val="bg1">
              <a:lumMod val="75000"/>
            </a:schemeClr>
          </a:solidFill>
        </p:spPr>
        <p:txBody>
          <a:bodyPr wrap="square" tIns="36000" bIns="0">
            <a:spAutoFit/>
          </a:bodyPr>
          <a:lstStyle/>
          <a:p>
            <a:pPr marL="0" lvl="1" defTabSz="734683">
              <a:buClr>
                <a:srgbClr val="990000"/>
              </a:buClr>
              <a:buSzPct val="70000"/>
              <a:defRPr/>
            </a:pPr>
            <a:r>
              <a:rPr lang="zh-CN" altLang="en-US" sz="1000" b="1" dirty="0" smtClean="0">
                <a:solidFill>
                  <a:srgbClr val="C00000"/>
                </a:solidFill>
                <a:latin typeface="微软雅黑" pitchFamily="34" charset="-122"/>
                <a:ea typeface="微软雅黑" pitchFamily="34" charset="-122"/>
              </a:rPr>
              <a:t>场景定制方案</a:t>
            </a:r>
            <a:endParaRPr lang="en-US" altLang="zh-CN" sz="1000" b="1" dirty="0">
              <a:solidFill>
                <a:srgbClr val="C00000"/>
              </a:solidFill>
              <a:latin typeface="微软雅黑" pitchFamily="34" charset="-122"/>
              <a:ea typeface="微软雅黑" pitchFamily="34" charset="-122"/>
            </a:endParaRPr>
          </a:p>
        </p:txBody>
      </p:sp>
      <p:sp>
        <p:nvSpPr>
          <p:cNvPr id="28" name="TextBox 6"/>
          <p:cNvSpPr txBox="1"/>
          <p:nvPr/>
        </p:nvSpPr>
        <p:spPr>
          <a:xfrm>
            <a:off x="1385480" y="2801169"/>
            <a:ext cx="7200000" cy="190240"/>
          </a:xfrm>
          <a:prstGeom prst="rect">
            <a:avLst/>
          </a:prstGeom>
          <a:solidFill>
            <a:schemeClr val="bg1">
              <a:lumMod val="75000"/>
            </a:schemeClr>
          </a:solidFill>
        </p:spPr>
        <p:txBody>
          <a:bodyPr wrap="square" tIns="36000" bIns="0">
            <a:spAutoFit/>
          </a:bodyPr>
          <a:lstStyle/>
          <a:p>
            <a:pPr marL="0" lvl="1" defTabSz="734683">
              <a:buClr>
                <a:srgbClr val="990000"/>
              </a:buClr>
              <a:buSzPct val="70000"/>
              <a:defRPr/>
            </a:pPr>
            <a:r>
              <a:rPr lang="zh-CN" altLang="en-US" sz="1000" b="1" dirty="0" smtClean="0">
                <a:solidFill>
                  <a:srgbClr val="C00000"/>
                </a:solidFill>
                <a:latin typeface="微软雅黑" pitchFamily="34" charset="-122"/>
                <a:ea typeface="微软雅黑" pitchFamily="34" charset="-122"/>
              </a:rPr>
              <a:t>专业网规工具</a:t>
            </a:r>
            <a:endParaRPr lang="en-US" altLang="zh-CN" sz="1000" b="1" dirty="0">
              <a:solidFill>
                <a:srgbClr val="C00000"/>
              </a:solidFill>
              <a:latin typeface="微软雅黑" pitchFamily="34" charset="-122"/>
              <a:ea typeface="微软雅黑" pitchFamily="34" charset="-122"/>
            </a:endParaRPr>
          </a:p>
        </p:txBody>
      </p:sp>
      <p:sp>
        <p:nvSpPr>
          <p:cNvPr id="29" name="Title 2"/>
          <p:cNvSpPr txBox="1">
            <a:spLocks/>
          </p:cNvSpPr>
          <p:nvPr/>
        </p:nvSpPr>
        <p:spPr bwMode="auto">
          <a:xfrm>
            <a:off x="540862" y="4229409"/>
            <a:ext cx="778934" cy="507831"/>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9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关键技术</a:t>
            </a:r>
            <a:endParaRPr lang="en-US" altLang="zh-CN" sz="9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sp>
        <p:nvSpPr>
          <p:cNvPr id="22" name="TextBox 6"/>
          <p:cNvSpPr txBox="1"/>
          <p:nvPr/>
        </p:nvSpPr>
        <p:spPr>
          <a:xfrm>
            <a:off x="1372279" y="3524394"/>
            <a:ext cx="7200000" cy="190240"/>
          </a:xfrm>
          <a:prstGeom prst="rect">
            <a:avLst/>
          </a:prstGeom>
          <a:solidFill>
            <a:schemeClr val="bg1">
              <a:lumMod val="75000"/>
            </a:schemeClr>
          </a:solidFill>
        </p:spPr>
        <p:txBody>
          <a:bodyPr wrap="square" tIns="36000" bIns="0">
            <a:spAutoFit/>
          </a:bodyPr>
          <a:lstStyle/>
          <a:p>
            <a:pPr marL="0" lvl="1" defTabSz="734683">
              <a:buClr>
                <a:srgbClr val="990000"/>
              </a:buClr>
              <a:buSzPct val="70000"/>
              <a:defRPr/>
            </a:pPr>
            <a:r>
              <a:rPr lang="en-US" altLang="zh-CN" sz="1000" b="1" dirty="0" smtClean="0">
                <a:solidFill>
                  <a:srgbClr val="C00000"/>
                </a:solidFill>
                <a:latin typeface="微软雅黑" pitchFamily="34" charset="-122"/>
                <a:ea typeface="微软雅黑" pitchFamily="34" charset="-122"/>
              </a:rPr>
              <a:t>20</a:t>
            </a:r>
            <a:r>
              <a:rPr lang="en-US" altLang="zh-CN" sz="1000" b="1" dirty="0">
                <a:solidFill>
                  <a:srgbClr val="C00000"/>
                </a:solidFill>
                <a:latin typeface="微软雅黑" pitchFamily="34" charset="-122"/>
                <a:ea typeface="微软雅黑" pitchFamily="34" charset="-122"/>
              </a:rPr>
              <a:t>+</a:t>
            </a:r>
            <a:r>
              <a:rPr lang="zh-CN" altLang="zh-CN" sz="1000" b="1" dirty="0" smtClean="0">
                <a:solidFill>
                  <a:srgbClr val="C00000"/>
                </a:solidFill>
                <a:latin typeface="微软雅黑" pitchFamily="34" charset="-122"/>
                <a:ea typeface="微软雅黑" pitchFamily="34" charset="-122"/>
              </a:rPr>
              <a:t>场馆经验</a:t>
            </a:r>
            <a:endParaRPr lang="en-US" altLang="zh-CN" sz="1000" b="1"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xmlns="" val="2374410726"/>
      </p:ext>
    </p:extLst>
  </p:cSld>
  <p:clrMapOvr>
    <a:masterClrMapping/>
  </p:clrMapOvr>
  <p:transition advClick="0" advTm="80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5"/>
          <p:cNvSpPr>
            <a:spLocks noChangeArrowheads="1"/>
          </p:cNvSpPr>
          <p:nvPr>
            <p:custDataLst>
              <p:tags r:id="rId1"/>
            </p:custDataLst>
          </p:nvPr>
        </p:nvSpPr>
        <p:spPr bwMode="auto">
          <a:xfrm>
            <a:off x="546126" y="754655"/>
            <a:ext cx="8028000" cy="346447"/>
          </a:xfrm>
          <a:prstGeom prst="round2SameRect">
            <a:avLst>
              <a:gd name="adj1" fmla="val 9450"/>
              <a:gd name="adj2" fmla="val 0"/>
            </a:avLst>
          </a:prstGeom>
          <a:solidFill>
            <a:srgbClr val="C00000"/>
          </a:solidFill>
          <a:ln w="9525" cap="flat" cmpd="sng" algn="ctr">
            <a:noFill/>
            <a:prstDash val="solid"/>
          </a:ln>
          <a:effectLst/>
        </p:spPr>
        <p:txBody>
          <a:bodyPr wrap="none" rIns="45720" rtlCol="0" anchor="ctr"/>
          <a:lstStyle/>
          <a:p>
            <a:pPr marL="342900" indent="-342900" eaLnBrk="0" fontAlgn="auto" hangingPunct="0">
              <a:lnSpc>
                <a:spcPct val="120000"/>
              </a:lnSpc>
              <a:spcBef>
                <a:spcPts val="0"/>
              </a:spcBef>
              <a:spcAft>
                <a:spcPts val="0"/>
              </a:spcAft>
              <a:buSzPct val="60000"/>
              <a:defRPr/>
            </a:pPr>
            <a:r>
              <a:rPr lang="zh-CN" altLang="en-US" sz="1400" b="1" dirty="0">
                <a:solidFill>
                  <a:srgbClr val="FFFFFF"/>
                </a:solidFill>
                <a:latin typeface="微软雅黑" pitchFamily="34" charset="-122"/>
                <a:ea typeface="微软雅黑" pitchFamily="34" charset="-122"/>
                <a:sym typeface="Arial"/>
              </a:rPr>
              <a:t>首创</a:t>
            </a:r>
            <a:r>
              <a:rPr lang="zh-CN" altLang="en-US" sz="1400" b="1" dirty="0" smtClean="0">
                <a:solidFill>
                  <a:srgbClr val="FFFFFF"/>
                </a:solidFill>
                <a:latin typeface="微软雅黑" pitchFamily="34" charset="-122"/>
                <a:ea typeface="微软雅黑" pitchFamily="34" charset="-122"/>
                <a:sym typeface="Arial"/>
              </a:rPr>
              <a:t>分布式</a:t>
            </a:r>
            <a:r>
              <a:rPr lang="en-US" altLang="zh-CN" sz="1400" b="1" dirty="0" smtClean="0">
                <a:solidFill>
                  <a:srgbClr val="FFFFFF"/>
                </a:solidFill>
                <a:latin typeface="微软雅黑" pitchFamily="34" charset="-122"/>
                <a:ea typeface="微软雅黑" pitchFamily="34" charset="-122"/>
                <a:sym typeface="Arial"/>
              </a:rPr>
              <a:t>Wi-Fi</a:t>
            </a:r>
            <a:r>
              <a:rPr lang="zh-CN" altLang="en-US" sz="1400" b="1" dirty="0" smtClean="0">
                <a:solidFill>
                  <a:srgbClr val="FFFFFF"/>
                </a:solidFill>
                <a:latin typeface="微软雅黑" pitchFamily="34" charset="-122"/>
                <a:ea typeface="微软雅黑" pitchFamily="34" charset="-122"/>
                <a:sym typeface="Arial"/>
              </a:rPr>
              <a:t>架构，“</a:t>
            </a:r>
            <a:r>
              <a:rPr lang="en-US" altLang="zh-CN" sz="1400" b="1" dirty="0" smtClean="0">
                <a:solidFill>
                  <a:srgbClr val="FFFFFF"/>
                </a:solidFill>
                <a:latin typeface="微软雅黑" pitchFamily="34" charset="-122"/>
                <a:ea typeface="微软雅黑" pitchFamily="34" charset="-122"/>
                <a:sym typeface="Arial"/>
              </a:rPr>
              <a:t>0”</a:t>
            </a:r>
            <a:r>
              <a:rPr lang="zh-CN" altLang="en-US" sz="1400" b="1" dirty="0" smtClean="0">
                <a:solidFill>
                  <a:srgbClr val="FFFFFF"/>
                </a:solidFill>
                <a:latin typeface="微软雅黑" pitchFamily="34" charset="-122"/>
                <a:ea typeface="微软雅黑" pitchFamily="34" charset="-122"/>
                <a:sym typeface="Arial"/>
              </a:rPr>
              <a:t>死角，简管理，</a:t>
            </a:r>
            <a:r>
              <a:rPr lang="en-US" altLang="zh-CN" sz="1400" b="1" dirty="0" smtClean="0">
                <a:solidFill>
                  <a:srgbClr val="FFFFFF"/>
                </a:solidFill>
                <a:latin typeface="微软雅黑" pitchFamily="34" charset="-122"/>
                <a:ea typeface="微软雅黑" pitchFamily="34" charset="-122"/>
                <a:sym typeface="Arial"/>
              </a:rPr>
              <a:t> “0”</a:t>
            </a:r>
            <a:r>
              <a:rPr lang="zh-CN" altLang="en-US" sz="1400" b="1" dirty="0" smtClean="0">
                <a:solidFill>
                  <a:srgbClr val="FFFFFF"/>
                </a:solidFill>
                <a:latin typeface="微软雅黑" pitchFamily="34" charset="-122"/>
                <a:ea typeface="微软雅黑" pitchFamily="34" charset="-122"/>
                <a:sym typeface="Arial"/>
              </a:rPr>
              <a:t>漫游，自组网</a:t>
            </a:r>
            <a:endParaRPr lang="en-US" altLang="zh-CN" sz="1400" b="1" dirty="0" smtClean="0">
              <a:solidFill>
                <a:srgbClr val="FFFFFF"/>
              </a:solidFill>
              <a:latin typeface="微软雅黑" pitchFamily="34" charset="-122"/>
              <a:ea typeface="微软雅黑" pitchFamily="34" charset="-122"/>
              <a:sym typeface="Arial"/>
            </a:endParaRPr>
          </a:p>
        </p:txBody>
      </p:sp>
      <p:sp>
        <p:nvSpPr>
          <p:cNvPr id="6" name="Title 2"/>
          <p:cNvSpPr txBox="1">
            <a:spLocks/>
          </p:cNvSpPr>
          <p:nvPr/>
        </p:nvSpPr>
        <p:spPr bwMode="auto">
          <a:xfrm>
            <a:off x="543994" y="1752408"/>
            <a:ext cx="766184" cy="576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2</a:t>
            </a:r>
          </a:p>
        </p:txBody>
      </p:sp>
      <p:sp>
        <p:nvSpPr>
          <p:cNvPr id="18" name="Title 2"/>
          <p:cNvSpPr txBox="1">
            <a:spLocks/>
          </p:cNvSpPr>
          <p:nvPr/>
        </p:nvSpPr>
        <p:spPr bwMode="auto">
          <a:xfrm>
            <a:off x="546127" y="4443114"/>
            <a:ext cx="757944" cy="436753"/>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关键</a:t>
            </a: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产品</a:t>
            </a:r>
            <a:endPar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sp>
        <p:nvSpPr>
          <p:cNvPr id="23" name="Title 2"/>
          <p:cNvSpPr txBox="1">
            <a:spLocks/>
          </p:cNvSpPr>
          <p:nvPr/>
        </p:nvSpPr>
        <p:spPr bwMode="auto">
          <a:xfrm>
            <a:off x="535967" y="2383698"/>
            <a:ext cx="761000" cy="720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3</a:t>
            </a:r>
          </a:p>
        </p:txBody>
      </p:sp>
      <p:sp>
        <p:nvSpPr>
          <p:cNvPr id="34" name="Title 2"/>
          <p:cNvSpPr txBox="1">
            <a:spLocks/>
          </p:cNvSpPr>
          <p:nvPr/>
        </p:nvSpPr>
        <p:spPr bwMode="auto">
          <a:xfrm>
            <a:off x="535967" y="3164001"/>
            <a:ext cx="761000" cy="576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4</a:t>
            </a:r>
          </a:p>
        </p:txBody>
      </p:sp>
      <p:sp>
        <p:nvSpPr>
          <p:cNvPr id="28" name="TextBox 27"/>
          <p:cNvSpPr txBox="1"/>
          <p:nvPr/>
        </p:nvSpPr>
        <p:spPr>
          <a:xfrm>
            <a:off x="1345931" y="4443114"/>
            <a:ext cx="7200000" cy="424732"/>
          </a:xfrm>
          <a:prstGeom prst="rect">
            <a:avLst/>
          </a:prstGeom>
          <a:solidFill>
            <a:schemeClr val="bg1"/>
          </a:solidFill>
          <a:ln>
            <a:solidFill>
              <a:schemeClr val="bg1">
                <a:lumMod val="75000"/>
              </a:schemeClr>
            </a:solidFill>
          </a:ln>
        </p:spPr>
        <p:txBody>
          <a:bodyPr wrap="square">
            <a:spAutoFit/>
          </a:bodyPr>
          <a:lstStyle/>
          <a:p>
            <a:pPr marL="171450" lvl="1" indent="-171450">
              <a:lnSpc>
                <a:spcPct val="120000"/>
              </a:lnSpc>
              <a:buFont typeface="Arial" panose="020B0604020202020204" pitchFamily="34" charset="0"/>
              <a:buChar char="•"/>
            </a:pPr>
            <a:r>
              <a:rPr lang="en-US" altLang="zh-CN" sz="900" dirty="0" smtClean="0">
                <a:latin typeface="微软雅黑" pitchFamily="34" charset="-122"/>
                <a:ea typeface="微软雅黑" pitchFamily="34" charset="-122"/>
                <a:cs typeface="Arial" pitchFamily="34" charset="0"/>
              </a:rPr>
              <a:t>Central AP - </a:t>
            </a:r>
            <a:r>
              <a:rPr lang="zh-CN" altLang="en-US" sz="900" dirty="0" smtClean="0">
                <a:latin typeface="微软雅黑" pitchFamily="34" charset="-122"/>
                <a:ea typeface="微软雅黑" pitchFamily="34" charset="-122"/>
                <a:cs typeface="Arial" pitchFamily="34" charset="0"/>
              </a:rPr>
              <a:t>中心</a:t>
            </a:r>
            <a:r>
              <a:rPr lang="en-US" altLang="zh-CN" sz="900" dirty="0" smtClean="0">
                <a:latin typeface="微软雅黑" pitchFamily="34" charset="-122"/>
                <a:ea typeface="微软雅黑" pitchFamily="34" charset="-122"/>
                <a:cs typeface="Arial" pitchFamily="34" charset="0"/>
              </a:rPr>
              <a:t>AP(AD9430DN-24,AD9430DN-12)</a:t>
            </a:r>
          </a:p>
          <a:p>
            <a:pPr marL="171450" lvl="1" indent="-171450">
              <a:lnSpc>
                <a:spcPct val="120000"/>
              </a:lnSpc>
              <a:buFont typeface="Arial" panose="020B0604020202020204" pitchFamily="34" charset="0"/>
              <a:buChar char="•"/>
            </a:pPr>
            <a:r>
              <a:rPr lang="en-US" altLang="zh-CN" sz="900" dirty="0" smtClean="0">
                <a:latin typeface="微软雅黑" pitchFamily="34" charset="-122"/>
                <a:ea typeface="微软雅黑" pitchFamily="34" charset="-122"/>
                <a:cs typeface="Arial" pitchFamily="34" charset="0"/>
              </a:rPr>
              <a:t>Remote Radio Unit(RRU</a:t>
            </a:r>
            <a:r>
              <a:rPr lang="en-US" altLang="zh-CN" sz="900" dirty="0">
                <a:latin typeface="微软雅黑" pitchFamily="34" charset="-122"/>
                <a:ea typeface="微软雅黑" pitchFamily="34" charset="-122"/>
                <a:cs typeface="Arial" pitchFamily="34" charset="0"/>
              </a:rPr>
              <a:t>)</a:t>
            </a:r>
            <a:r>
              <a:rPr lang="en-US" altLang="zh-CN" sz="900" dirty="0" smtClean="0">
                <a:latin typeface="微软雅黑" pitchFamily="34" charset="-122"/>
                <a:ea typeface="微软雅黑" pitchFamily="34" charset="-122"/>
                <a:cs typeface="Arial" pitchFamily="34" charset="0"/>
              </a:rPr>
              <a:t>- </a:t>
            </a:r>
            <a:r>
              <a:rPr lang="zh-CN" altLang="en-US" sz="900" dirty="0" smtClean="0">
                <a:latin typeface="微软雅黑" pitchFamily="34" charset="-122"/>
                <a:ea typeface="微软雅黑" pitchFamily="34" charset="-122"/>
                <a:cs typeface="Arial" pitchFamily="34" charset="0"/>
              </a:rPr>
              <a:t>远端接入单元</a:t>
            </a:r>
            <a:r>
              <a:rPr lang="en-US" altLang="zh-CN" sz="900" dirty="0" smtClean="0">
                <a:latin typeface="微软雅黑" pitchFamily="34" charset="-122"/>
                <a:ea typeface="微软雅黑" pitchFamily="34" charset="-122"/>
                <a:cs typeface="Arial" pitchFamily="34" charset="0"/>
              </a:rPr>
              <a:t>(R240D,R230D)</a:t>
            </a:r>
            <a:endParaRPr lang="zh-CN" altLang="en-US" sz="900" dirty="0" smtClean="0">
              <a:latin typeface="微软雅黑" pitchFamily="34" charset="-122"/>
              <a:ea typeface="微软雅黑" pitchFamily="34" charset="-122"/>
              <a:cs typeface="Arial" pitchFamily="34" charset="0"/>
            </a:endParaRPr>
          </a:p>
        </p:txBody>
      </p:sp>
      <p:sp>
        <p:nvSpPr>
          <p:cNvPr id="29" name="TextBox 8"/>
          <p:cNvSpPr txBox="1"/>
          <p:nvPr/>
        </p:nvSpPr>
        <p:spPr>
          <a:xfrm>
            <a:off x="1339304" y="2571396"/>
            <a:ext cx="7200000" cy="516483"/>
          </a:xfrm>
          <a:prstGeom prst="rect">
            <a:avLst/>
          </a:prstGeom>
          <a:solidFill>
            <a:schemeClr val="bg1"/>
          </a:solidFill>
          <a:ln>
            <a:solidFill>
              <a:schemeClr val="bg1">
                <a:lumMod val="75000"/>
              </a:schemeClr>
            </a:solidFill>
          </a:ln>
        </p:spPr>
        <p:txBody>
          <a:bodyPr wrap="square" tIns="36000"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marL="0" lvl="1" indent="-180975">
              <a:lnSpc>
                <a:spcPct val="120000"/>
              </a:lnSpc>
            </a:pPr>
            <a:r>
              <a:rPr lang="zh-CN" altLang="en-US" sz="900" b="1" dirty="0" smtClean="0">
                <a:solidFill>
                  <a:srgbClr val="0070C0"/>
                </a:solidFill>
                <a:latin typeface="微软雅黑" pitchFamily="34" charset="-122"/>
                <a:ea typeface="微软雅黑" pitchFamily="34" charset="-122"/>
                <a:cs typeface="Arial" pitchFamily="34" charset="0"/>
              </a:rPr>
              <a:t>客户价值：</a:t>
            </a:r>
            <a:r>
              <a:rPr lang="en-US" altLang="zh-CN" sz="900" b="1" dirty="0" smtClean="0">
                <a:solidFill>
                  <a:srgbClr val="0070C0"/>
                </a:solidFill>
                <a:latin typeface="微软雅黑" pitchFamily="34" charset="-122"/>
                <a:ea typeface="微软雅黑" pitchFamily="34" charset="-122"/>
                <a:cs typeface="Arial" pitchFamily="34" charset="0"/>
              </a:rPr>
              <a:t>AC</a:t>
            </a:r>
            <a:r>
              <a:rPr lang="zh-CN" altLang="zh-CN" sz="900" b="1" dirty="0" smtClean="0">
                <a:solidFill>
                  <a:srgbClr val="0070C0"/>
                </a:solidFill>
                <a:latin typeface="微软雅黑" pitchFamily="34" charset="-122"/>
                <a:ea typeface="微软雅黑" pitchFamily="34" charset="-122"/>
                <a:cs typeface="Arial" pitchFamily="34" charset="0"/>
              </a:rPr>
              <a:t>只管理</a:t>
            </a:r>
            <a:r>
              <a:rPr lang="en-US" altLang="zh-CN" sz="900" b="1" dirty="0" smtClean="0">
                <a:solidFill>
                  <a:srgbClr val="0070C0"/>
                </a:solidFill>
                <a:latin typeface="微软雅黑" pitchFamily="34" charset="-122"/>
                <a:ea typeface="微软雅黑" pitchFamily="34" charset="-122"/>
                <a:cs typeface="Arial" pitchFamily="34" charset="0"/>
              </a:rPr>
              <a:t>/</a:t>
            </a:r>
            <a:r>
              <a:rPr lang="zh-CN" altLang="en-US" sz="900" b="1" dirty="0" smtClean="0">
                <a:solidFill>
                  <a:srgbClr val="0070C0"/>
                </a:solidFill>
                <a:latin typeface="微软雅黑" pitchFamily="34" charset="-122"/>
                <a:ea typeface="微软雅黑" pitchFamily="34" charset="-122"/>
                <a:cs typeface="Arial" pitchFamily="34" charset="0"/>
              </a:rPr>
              <a:t>配置</a:t>
            </a:r>
            <a:r>
              <a:rPr lang="zh-CN" altLang="zh-CN" sz="900" b="1" dirty="0" smtClean="0">
                <a:solidFill>
                  <a:srgbClr val="0070C0"/>
                </a:solidFill>
                <a:latin typeface="微软雅黑" pitchFamily="34" charset="-122"/>
                <a:ea typeface="微软雅黑" pitchFamily="34" charset="-122"/>
                <a:cs typeface="Arial" pitchFamily="34" charset="0"/>
              </a:rPr>
              <a:t>中心</a:t>
            </a:r>
            <a:r>
              <a:rPr lang="en-US" altLang="zh-CN" sz="900" b="1" dirty="0" smtClean="0">
                <a:solidFill>
                  <a:srgbClr val="0070C0"/>
                </a:solidFill>
                <a:latin typeface="微软雅黑" pitchFamily="34" charset="-122"/>
                <a:ea typeface="微软雅黑" pitchFamily="34" charset="-122"/>
                <a:cs typeface="Arial" pitchFamily="34" charset="0"/>
              </a:rPr>
              <a:t>AP</a:t>
            </a:r>
            <a:r>
              <a:rPr lang="zh-CN" altLang="en-US" sz="900" b="1" dirty="0" smtClean="0">
                <a:solidFill>
                  <a:srgbClr val="0070C0"/>
                </a:solidFill>
                <a:latin typeface="微软雅黑" pitchFamily="34" charset="-122"/>
                <a:ea typeface="微软雅黑" pitchFamily="34" charset="-122"/>
                <a:cs typeface="Arial" pitchFamily="34" charset="0"/>
              </a:rPr>
              <a:t>，</a:t>
            </a:r>
            <a:r>
              <a:rPr lang="zh-CN" altLang="en-US" sz="900" b="1" dirty="0">
                <a:solidFill>
                  <a:srgbClr val="0070C0"/>
                </a:solidFill>
                <a:latin typeface="微软雅黑" pitchFamily="34" charset="-122"/>
                <a:ea typeface="微软雅黑" pitchFamily="34" charset="-122"/>
                <a:cs typeface="Arial" pitchFamily="34" charset="0"/>
              </a:rPr>
              <a:t>远</a:t>
            </a:r>
            <a:r>
              <a:rPr lang="zh-CN" altLang="en-US" sz="900" b="1" dirty="0" smtClean="0">
                <a:solidFill>
                  <a:srgbClr val="0070C0"/>
                </a:solidFill>
                <a:latin typeface="微软雅黑" pitchFamily="34" charset="-122"/>
                <a:ea typeface="微软雅黑" pitchFamily="34" charset="-122"/>
                <a:cs typeface="Arial" pitchFamily="34" charset="0"/>
              </a:rPr>
              <a:t>端接入单元免管理免配置免</a:t>
            </a:r>
            <a:r>
              <a:rPr lang="en-US" altLang="zh-CN" sz="900" b="1" dirty="0" smtClean="0">
                <a:solidFill>
                  <a:srgbClr val="0070C0"/>
                </a:solidFill>
                <a:latin typeface="微软雅黑" pitchFamily="34" charset="-122"/>
                <a:ea typeface="微软雅黑" pitchFamily="34" charset="-122"/>
                <a:cs typeface="Arial" pitchFamily="34" charset="0"/>
              </a:rPr>
              <a:t>License</a:t>
            </a:r>
            <a:r>
              <a:rPr lang="zh-CN" altLang="en-US" sz="900" b="1" dirty="0" smtClean="0">
                <a:solidFill>
                  <a:srgbClr val="0070C0"/>
                </a:solidFill>
                <a:latin typeface="微软雅黑" pitchFamily="34" charset="-122"/>
                <a:ea typeface="微软雅黑" pitchFamily="34" charset="-122"/>
                <a:cs typeface="Arial" pitchFamily="34" charset="0"/>
              </a:rPr>
              <a:t>；中</a:t>
            </a:r>
            <a:r>
              <a:rPr lang="zh-CN" altLang="en-US" sz="900" b="1" dirty="0">
                <a:solidFill>
                  <a:srgbClr val="0070C0"/>
                </a:solidFill>
                <a:latin typeface="微软雅黑" pitchFamily="34" charset="-122"/>
                <a:ea typeface="微软雅黑" pitchFamily="34" charset="-122"/>
                <a:cs typeface="Arial" pitchFamily="34" charset="0"/>
              </a:rPr>
              <a:t>心</a:t>
            </a:r>
            <a:r>
              <a:rPr lang="en-US" altLang="zh-CN" sz="900" b="1" dirty="0" smtClean="0">
                <a:solidFill>
                  <a:srgbClr val="0070C0"/>
                </a:solidFill>
                <a:latin typeface="微软雅黑" pitchFamily="34" charset="-122"/>
                <a:ea typeface="微软雅黑" pitchFamily="34" charset="-122"/>
                <a:cs typeface="Arial" pitchFamily="34" charset="0"/>
              </a:rPr>
              <a:t>AP</a:t>
            </a:r>
            <a:r>
              <a:rPr lang="zh-CN" altLang="en-US" sz="900" b="1" dirty="0" smtClean="0">
                <a:solidFill>
                  <a:srgbClr val="0070C0"/>
                </a:solidFill>
                <a:latin typeface="微软雅黑" pitchFamily="34" charset="-122"/>
                <a:ea typeface="微软雅黑" pitchFamily="34" charset="-122"/>
                <a:cs typeface="Arial" pitchFamily="34" charset="0"/>
              </a:rPr>
              <a:t>可通过交换机扩展一倍的</a:t>
            </a:r>
            <a:r>
              <a:rPr lang="en-US" altLang="zh-CN" sz="900" b="1" dirty="0" smtClean="0">
                <a:solidFill>
                  <a:srgbClr val="0070C0"/>
                </a:solidFill>
                <a:latin typeface="微软雅黑" pitchFamily="34" charset="-122"/>
                <a:ea typeface="微软雅黑" pitchFamily="34" charset="-122"/>
                <a:cs typeface="Arial" pitchFamily="34" charset="0"/>
              </a:rPr>
              <a:t>RRU</a:t>
            </a:r>
            <a:r>
              <a:rPr lang="zh-CN" altLang="en-US" sz="900" b="1" dirty="0" smtClean="0">
                <a:solidFill>
                  <a:srgbClr val="0070C0"/>
                </a:solidFill>
                <a:latin typeface="微软雅黑" pitchFamily="34" charset="-122"/>
                <a:ea typeface="微软雅黑" pitchFamily="34" charset="-122"/>
                <a:cs typeface="Arial" pitchFamily="34" charset="0"/>
              </a:rPr>
              <a:t>，进一步减少管理节点。</a:t>
            </a:r>
            <a:endParaRPr lang="en-US" altLang="zh-CN" sz="900" b="1" dirty="0" smtClean="0">
              <a:solidFill>
                <a:srgbClr val="0070C0"/>
              </a:solidFill>
              <a:latin typeface="微软雅黑" pitchFamily="34" charset="-122"/>
              <a:ea typeface="微软雅黑" pitchFamily="34" charset="-122"/>
              <a:cs typeface="Arial" pitchFamily="34" charset="0"/>
            </a:endParaRPr>
          </a:p>
          <a:p>
            <a:pPr marL="0" lvl="1">
              <a:lnSpc>
                <a:spcPct val="120000"/>
              </a:lnSpc>
            </a:pPr>
            <a:r>
              <a:rPr lang="en-US" altLang="zh-CN" sz="800" i="1" dirty="0" smtClean="0">
                <a:latin typeface="微软雅黑" pitchFamily="34" charset="-122"/>
                <a:ea typeface="微软雅黑" pitchFamily="34" charset="-122"/>
                <a:cs typeface="Arial" pitchFamily="34" charset="0"/>
              </a:rPr>
              <a:t>AD9430DN – 12</a:t>
            </a:r>
            <a:r>
              <a:rPr lang="zh-CN" altLang="en-US" sz="800" i="1" dirty="0" smtClean="0">
                <a:latin typeface="微软雅黑" pitchFamily="34" charset="-122"/>
                <a:ea typeface="微软雅黑" pitchFamily="34" charset="-122"/>
                <a:cs typeface="Arial" pitchFamily="34" charset="0"/>
              </a:rPr>
              <a:t>：直连管理</a:t>
            </a:r>
            <a:r>
              <a:rPr lang="en-US" altLang="zh-CN" sz="800" i="1" dirty="0" smtClean="0">
                <a:latin typeface="微软雅黑" pitchFamily="34" charset="-122"/>
                <a:ea typeface="微软雅黑" pitchFamily="34" charset="-122"/>
                <a:cs typeface="Arial" pitchFamily="34" charset="0"/>
              </a:rPr>
              <a:t>12</a:t>
            </a:r>
            <a:r>
              <a:rPr lang="zh-CN" altLang="en-US" sz="800" i="1" dirty="0" smtClean="0">
                <a:latin typeface="微软雅黑" pitchFamily="34" charset="-122"/>
                <a:ea typeface="微软雅黑" pitchFamily="34" charset="-122"/>
                <a:cs typeface="Arial" pitchFamily="34" charset="0"/>
              </a:rPr>
              <a:t>个</a:t>
            </a:r>
            <a:r>
              <a:rPr lang="en-US" altLang="zh-CN" sz="800" i="1" dirty="0" smtClean="0">
                <a:latin typeface="微软雅黑" pitchFamily="34" charset="-122"/>
                <a:ea typeface="微软雅黑" pitchFamily="34" charset="-122"/>
                <a:cs typeface="Arial" pitchFamily="34" charset="0"/>
              </a:rPr>
              <a:t>RRU</a:t>
            </a:r>
            <a:r>
              <a:rPr lang="zh-CN" altLang="en-US" sz="800" i="1" dirty="0" smtClean="0">
                <a:latin typeface="微软雅黑" pitchFamily="34" charset="-122"/>
                <a:ea typeface="微软雅黑" pitchFamily="34" charset="-122"/>
                <a:cs typeface="Arial" pitchFamily="34" charset="0"/>
              </a:rPr>
              <a:t>，通过交换机扩容管理</a:t>
            </a:r>
            <a:r>
              <a:rPr lang="en-US" altLang="zh-CN" sz="800" i="1" dirty="0" smtClean="0">
                <a:latin typeface="微软雅黑" pitchFamily="34" charset="-122"/>
                <a:ea typeface="微软雅黑" pitchFamily="34" charset="-122"/>
                <a:cs typeface="Arial" pitchFamily="34" charset="0"/>
              </a:rPr>
              <a:t>24</a:t>
            </a:r>
            <a:r>
              <a:rPr lang="zh-CN" altLang="en-US" sz="800" i="1" dirty="0" smtClean="0">
                <a:latin typeface="微软雅黑" pitchFamily="34" charset="-122"/>
                <a:ea typeface="微软雅黑" pitchFamily="34" charset="-122"/>
                <a:cs typeface="Arial" pitchFamily="34" charset="0"/>
              </a:rPr>
              <a:t>个；</a:t>
            </a:r>
            <a:r>
              <a:rPr lang="en-US" altLang="zh-CN" sz="800" i="1" dirty="0" smtClean="0">
                <a:latin typeface="微软雅黑" pitchFamily="34" charset="-122"/>
                <a:ea typeface="微软雅黑" pitchFamily="34" charset="-122"/>
                <a:cs typeface="Arial" pitchFamily="34" charset="0"/>
              </a:rPr>
              <a:t>AD9430DN – 24</a:t>
            </a:r>
            <a:r>
              <a:rPr lang="zh-CN" altLang="en-US" sz="800" i="1" dirty="0" smtClean="0">
                <a:latin typeface="微软雅黑" pitchFamily="34" charset="-122"/>
                <a:ea typeface="微软雅黑" pitchFamily="34" charset="-122"/>
                <a:cs typeface="Arial" pitchFamily="34" charset="0"/>
              </a:rPr>
              <a:t>直连管理</a:t>
            </a:r>
            <a:r>
              <a:rPr lang="en-US" altLang="zh-CN" sz="800" i="1" dirty="0" smtClean="0">
                <a:latin typeface="微软雅黑" pitchFamily="34" charset="-122"/>
                <a:ea typeface="微软雅黑" pitchFamily="34" charset="-122"/>
                <a:cs typeface="Arial" pitchFamily="34" charset="0"/>
              </a:rPr>
              <a:t>24</a:t>
            </a:r>
            <a:r>
              <a:rPr lang="zh-CN" altLang="en-US" sz="800" i="1" dirty="0" smtClean="0">
                <a:latin typeface="微软雅黑" pitchFamily="34" charset="-122"/>
                <a:ea typeface="微软雅黑" pitchFamily="34" charset="-122"/>
                <a:cs typeface="Arial" pitchFamily="34" charset="0"/>
              </a:rPr>
              <a:t>个</a:t>
            </a:r>
            <a:r>
              <a:rPr lang="en-US" altLang="zh-CN" sz="800" i="1" dirty="0" smtClean="0">
                <a:latin typeface="微软雅黑" pitchFamily="34" charset="-122"/>
                <a:ea typeface="微软雅黑" pitchFamily="34" charset="-122"/>
                <a:cs typeface="Arial" pitchFamily="34" charset="0"/>
              </a:rPr>
              <a:t>RRU</a:t>
            </a:r>
            <a:r>
              <a:rPr lang="zh-CN" altLang="en-US" sz="800" i="1" dirty="0" smtClean="0">
                <a:latin typeface="微软雅黑" pitchFamily="34" charset="-122"/>
                <a:ea typeface="微软雅黑" pitchFamily="34" charset="-122"/>
                <a:cs typeface="Arial" pitchFamily="34" charset="0"/>
              </a:rPr>
              <a:t>，通过交换机扩展管理</a:t>
            </a:r>
            <a:r>
              <a:rPr lang="en-US" altLang="zh-CN" sz="800" i="1" dirty="0" smtClean="0">
                <a:latin typeface="微软雅黑" pitchFamily="34" charset="-122"/>
                <a:ea typeface="微软雅黑" pitchFamily="34" charset="-122"/>
                <a:cs typeface="Arial" pitchFamily="34" charset="0"/>
              </a:rPr>
              <a:t>48</a:t>
            </a:r>
            <a:r>
              <a:rPr lang="zh-CN" altLang="en-US" sz="800" i="1" dirty="0" smtClean="0">
                <a:latin typeface="微软雅黑" pitchFamily="34" charset="-122"/>
                <a:ea typeface="微软雅黑" pitchFamily="34" charset="-122"/>
                <a:cs typeface="Arial" pitchFamily="34" charset="0"/>
              </a:rPr>
              <a:t>个；无需新增</a:t>
            </a:r>
            <a:r>
              <a:rPr lang="en-US" altLang="zh-CN" sz="800" i="1" dirty="0" smtClean="0">
                <a:latin typeface="微软雅黑" pitchFamily="34" charset="-122"/>
                <a:ea typeface="微软雅黑" pitchFamily="34" charset="-122"/>
                <a:cs typeface="Arial" pitchFamily="34" charset="0"/>
              </a:rPr>
              <a:t>license</a:t>
            </a:r>
            <a:r>
              <a:rPr lang="zh-CN" altLang="en-US" sz="800" i="1" dirty="0" smtClean="0">
                <a:latin typeface="微软雅黑" pitchFamily="34" charset="-122"/>
                <a:ea typeface="微软雅黑" pitchFamily="34" charset="-122"/>
                <a:cs typeface="Arial" pitchFamily="34" charset="0"/>
              </a:rPr>
              <a:t>。</a:t>
            </a:r>
            <a:endParaRPr lang="en-US" altLang="zh-CN" sz="800" i="1" dirty="0" smtClean="0">
              <a:latin typeface="微软雅黑" pitchFamily="34" charset="-122"/>
              <a:ea typeface="微软雅黑" pitchFamily="34" charset="-122"/>
              <a:cs typeface="Arial" pitchFamily="34" charset="0"/>
            </a:endParaRPr>
          </a:p>
          <a:p>
            <a:pPr marL="171450" lvl="1" indent="-171450">
              <a:lnSpc>
                <a:spcPct val="120000"/>
              </a:lnSpc>
            </a:pPr>
            <a:r>
              <a:rPr lang="zh-CN" altLang="en-US" sz="900" dirty="0" smtClean="0">
                <a:solidFill>
                  <a:srgbClr val="C00000"/>
                </a:solidFill>
                <a:latin typeface="微软雅黑" pitchFamily="34" charset="-122"/>
                <a:ea typeface="微软雅黑" pitchFamily="34" charset="-122"/>
                <a:cs typeface="Arial" pitchFamily="34" charset="0"/>
              </a:rPr>
              <a:t>价值支撑：相比</a:t>
            </a:r>
            <a:r>
              <a:rPr lang="en-US" altLang="zh-CN" sz="900" dirty="0">
                <a:solidFill>
                  <a:srgbClr val="C00000"/>
                </a:solidFill>
                <a:latin typeface="微软雅黑" pitchFamily="34" charset="-122"/>
                <a:ea typeface="微软雅黑" pitchFamily="34" charset="-122"/>
                <a:cs typeface="Arial" pitchFamily="34" charset="0"/>
              </a:rPr>
              <a:t>Cisco/Aruba</a:t>
            </a:r>
            <a:r>
              <a:rPr lang="zh-CN" altLang="en-US" sz="900" dirty="0" smtClean="0">
                <a:solidFill>
                  <a:srgbClr val="C00000"/>
                </a:solidFill>
                <a:latin typeface="微软雅黑" pitchFamily="34" charset="-122"/>
                <a:ea typeface="微软雅黑" pitchFamily="34" charset="-122"/>
                <a:cs typeface="Arial" pitchFamily="34" charset="0"/>
              </a:rPr>
              <a:t>放装方案，覆盖</a:t>
            </a:r>
            <a:r>
              <a:rPr lang="en-US" altLang="zh-CN" sz="900" dirty="0" smtClean="0">
                <a:solidFill>
                  <a:srgbClr val="C00000"/>
                </a:solidFill>
                <a:latin typeface="微软雅黑" pitchFamily="34" charset="-122"/>
                <a:ea typeface="微软雅黑" pitchFamily="34" charset="-122"/>
                <a:cs typeface="Arial" pitchFamily="34" charset="0"/>
              </a:rPr>
              <a:t>1W</a:t>
            </a:r>
            <a:r>
              <a:rPr lang="zh-CN" altLang="en-US" sz="900" dirty="0" smtClean="0">
                <a:solidFill>
                  <a:srgbClr val="C00000"/>
                </a:solidFill>
                <a:latin typeface="微软雅黑" pitchFamily="34" charset="-122"/>
                <a:ea typeface="微软雅黑" pitchFamily="34" charset="-122"/>
                <a:cs typeface="Arial" pitchFamily="34" charset="0"/>
              </a:rPr>
              <a:t>个</a:t>
            </a:r>
            <a:r>
              <a:rPr lang="zh-CN" altLang="zh-CN" sz="900" dirty="0" smtClean="0">
                <a:solidFill>
                  <a:srgbClr val="C00000"/>
                </a:solidFill>
                <a:latin typeface="微软雅黑" pitchFamily="34" charset="-122"/>
                <a:ea typeface="微软雅黑" pitchFamily="34" charset="-122"/>
                <a:cs typeface="Arial" pitchFamily="34" charset="0"/>
              </a:rPr>
              <a:t>房间</a:t>
            </a:r>
            <a:r>
              <a:rPr lang="zh-CN" altLang="en-US" sz="900" dirty="0" smtClean="0">
                <a:solidFill>
                  <a:srgbClr val="C00000"/>
                </a:solidFill>
                <a:latin typeface="微软雅黑" pitchFamily="34" charset="-122"/>
                <a:ea typeface="微软雅黑" pitchFamily="34" charset="-122"/>
                <a:cs typeface="Arial" pitchFamily="34" charset="0"/>
              </a:rPr>
              <a:t>管理节点由</a:t>
            </a:r>
            <a:r>
              <a:rPr lang="en-US" altLang="zh-CN" sz="900" dirty="0" smtClean="0">
                <a:solidFill>
                  <a:srgbClr val="C00000"/>
                </a:solidFill>
                <a:latin typeface="微软雅黑" pitchFamily="34" charset="-122"/>
                <a:ea typeface="微软雅黑" pitchFamily="34" charset="-122"/>
                <a:cs typeface="Arial" pitchFamily="34" charset="0"/>
              </a:rPr>
              <a:t>2500+</a:t>
            </a:r>
            <a:r>
              <a:rPr lang="zh-CN" altLang="en-US" sz="900" dirty="0" smtClean="0">
                <a:solidFill>
                  <a:srgbClr val="C00000"/>
                </a:solidFill>
                <a:latin typeface="微软雅黑" pitchFamily="34" charset="-122"/>
                <a:ea typeface="微软雅黑" pitchFamily="34" charset="-122"/>
                <a:cs typeface="Arial" pitchFamily="34" charset="0"/>
              </a:rPr>
              <a:t>（单放装</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覆盖四个房间）减</a:t>
            </a:r>
            <a:r>
              <a:rPr lang="zh-CN" altLang="en-US" sz="900" dirty="0">
                <a:solidFill>
                  <a:srgbClr val="C00000"/>
                </a:solidFill>
                <a:latin typeface="微软雅黑" pitchFamily="34" charset="-122"/>
                <a:ea typeface="微软雅黑" pitchFamily="34" charset="-122"/>
                <a:cs typeface="Arial" pitchFamily="34" charset="0"/>
              </a:rPr>
              <a:t>至</a:t>
            </a:r>
            <a:r>
              <a:rPr lang="en-US" altLang="zh-CN" sz="900" dirty="0" smtClean="0">
                <a:solidFill>
                  <a:srgbClr val="C00000"/>
                </a:solidFill>
                <a:latin typeface="微软雅黑" pitchFamily="34" charset="-122"/>
                <a:ea typeface="微软雅黑" pitchFamily="34" charset="-122"/>
                <a:cs typeface="Arial" pitchFamily="34" charset="0"/>
              </a:rPr>
              <a:t>200+</a:t>
            </a:r>
            <a:r>
              <a:rPr lang="zh-CN" altLang="en-US" sz="900" dirty="0" smtClean="0">
                <a:solidFill>
                  <a:srgbClr val="C00000"/>
                </a:solidFill>
                <a:latin typeface="微软雅黑" pitchFamily="34" charset="-122"/>
                <a:ea typeface="微软雅黑" pitchFamily="34" charset="-122"/>
                <a:cs typeface="Arial" pitchFamily="34" charset="0"/>
              </a:rPr>
              <a:t>（</a:t>
            </a:r>
            <a:r>
              <a:rPr lang="en-US" altLang="zh-CN" sz="900" dirty="0" smtClean="0">
                <a:solidFill>
                  <a:srgbClr val="C00000"/>
                </a:solidFill>
                <a:latin typeface="微软雅黑" pitchFamily="34" charset="-122"/>
                <a:ea typeface="微软雅黑" pitchFamily="34" charset="-122"/>
                <a:cs typeface="Arial" pitchFamily="34" charset="0"/>
              </a:rPr>
              <a:t>9430DN-24</a:t>
            </a:r>
            <a:r>
              <a:rPr lang="zh-CN" altLang="en-US" sz="900" dirty="0" smtClean="0">
                <a:solidFill>
                  <a:srgbClr val="C00000"/>
                </a:solidFill>
                <a:latin typeface="微软雅黑" pitchFamily="34" charset="-122"/>
                <a:ea typeface="微软雅黑" pitchFamily="34" charset="-122"/>
                <a:cs typeface="Arial" pitchFamily="34" charset="0"/>
              </a:rPr>
              <a:t>扩容后）</a:t>
            </a:r>
            <a:endParaRPr lang="zh-CN" altLang="en-US" sz="900" dirty="0">
              <a:solidFill>
                <a:srgbClr val="C00000"/>
              </a:solidFill>
              <a:latin typeface="微软雅黑" pitchFamily="34" charset="-122"/>
              <a:ea typeface="微软雅黑" pitchFamily="34" charset="-122"/>
              <a:cs typeface="Arial" pitchFamily="34" charset="0"/>
            </a:endParaRPr>
          </a:p>
        </p:txBody>
      </p:sp>
      <p:sp>
        <p:nvSpPr>
          <p:cNvPr id="30" name="TextBox 8"/>
          <p:cNvSpPr txBox="1"/>
          <p:nvPr/>
        </p:nvSpPr>
        <p:spPr>
          <a:xfrm>
            <a:off x="1331428" y="3360810"/>
            <a:ext cx="7200000" cy="368750"/>
          </a:xfrm>
          <a:prstGeom prst="rect">
            <a:avLst/>
          </a:prstGeom>
          <a:solidFill>
            <a:schemeClr val="bg1"/>
          </a:solidFill>
          <a:ln>
            <a:solidFill>
              <a:schemeClr val="bg1">
                <a:lumMod val="75000"/>
              </a:schemeClr>
            </a:solidFill>
          </a:ln>
        </p:spPr>
        <p:txBody>
          <a:bodyPr wrap="square" tIns="36000"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marL="0" lvl="1" indent="-180975">
              <a:lnSpc>
                <a:spcPct val="120000"/>
              </a:lnSpc>
            </a:pPr>
            <a:r>
              <a:rPr lang="zh-CN" altLang="en-US" sz="900" b="1" dirty="0" smtClean="0">
                <a:solidFill>
                  <a:srgbClr val="0070C0"/>
                </a:solidFill>
                <a:latin typeface="微软雅黑" pitchFamily="34" charset="-122"/>
                <a:ea typeface="微软雅黑" pitchFamily="34" charset="-122"/>
                <a:cs typeface="Arial" pitchFamily="34" charset="0"/>
              </a:rPr>
              <a:t>客户价值：</a:t>
            </a:r>
            <a:r>
              <a:rPr lang="zh-CN" altLang="zh-CN" sz="900" b="1" dirty="0" smtClean="0">
                <a:solidFill>
                  <a:srgbClr val="0070C0"/>
                </a:solidFill>
                <a:latin typeface="微软雅黑" pitchFamily="34" charset="-122"/>
                <a:ea typeface="微软雅黑" pitchFamily="34" charset="-122"/>
                <a:cs typeface="Arial" pitchFamily="34" charset="0"/>
              </a:rPr>
              <a:t>中心</a:t>
            </a:r>
            <a:r>
              <a:rPr lang="en-US" altLang="zh-CN" sz="900" b="1" dirty="0" smtClean="0">
                <a:solidFill>
                  <a:srgbClr val="0070C0"/>
                </a:solidFill>
                <a:latin typeface="微软雅黑" pitchFamily="34" charset="-122"/>
                <a:ea typeface="微软雅黑" pitchFamily="34" charset="-122"/>
                <a:cs typeface="Arial" pitchFamily="34" charset="0"/>
              </a:rPr>
              <a:t>AP</a:t>
            </a:r>
            <a:r>
              <a:rPr lang="zh-TW" altLang="zh-CN" sz="900" b="1" dirty="0" smtClean="0">
                <a:solidFill>
                  <a:srgbClr val="0070C0"/>
                </a:solidFill>
                <a:latin typeface="微软雅黑" pitchFamily="34" charset="-122"/>
                <a:ea typeface="微软雅黑" pitchFamily="34" charset="-122"/>
                <a:cs typeface="Arial" pitchFamily="34" charset="0"/>
              </a:rPr>
              <a:t>分配唯一网络标识（</a:t>
            </a:r>
            <a:r>
              <a:rPr lang="en-GB" altLang="zh-CN" sz="900" b="1" dirty="0" smtClean="0">
                <a:solidFill>
                  <a:srgbClr val="0070C0"/>
                </a:solidFill>
                <a:latin typeface="微软雅黑" pitchFamily="34" charset="-122"/>
                <a:ea typeface="微软雅黑" pitchFamily="34" charset="-122"/>
                <a:cs typeface="Arial" pitchFamily="34" charset="0"/>
              </a:rPr>
              <a:t>BSSID</a:t>
            </a:r>
            <a:r>
              <a:rPr lang="zh-TW" altLang="zh-CN" sz="900" b="1" dirty="0" smtClean="0">
                <a:solidFill>
                  <a:srgbClr val="0070C0"/>
                </a:solidFill>
                <a:latin typeface="微软雅黑" pitchFamily="34" charset="-122"/>
                <a:ea typeface="微软雅黑" pitchFamily="34" charset="-122"/>
                <a:cs typeface="Arial" pitchFamily="34" charset="0"/>
              </a:rPr>
              <a:t>）</a:t>
            </a:r>
            <a:r>
              <a:rPr lang="zh-CN" altLang="zh-CN" sz="900" b="1" dirty="0" smtClean="0">
                <a:solidFill>
                  <a:srgbClr val="0070C0"/>
                </a:solidFill>
                <a:latin typeface="微软雅黑" pitchFamily="34" charset="-122"/>
                <a:ea typeface="微软雅黑" pitchFamily="34" charset="-122"/>
                <a:cs typeface="Arial" pitchFamily="34" charset="0"/>
              </a:rPr>
              <a:t>，</a:t>
            </a:r>
            <a:r>
              <a:rPr lang="zh-TW" altLang="zh-CN" sz="900" b="1" dirty="0" smtClean="0">
                <a:solidFill>
                  <a:srgbClr val="0070C0"/>
                </a:solidFill>
                <a:latin typeface="微软雅黑" pitchFamily="34" charset="-122"/>
                <a:ea typeface="微软雅黑" pitchFamily="34" charset="-122"/>
                <a:cs typeface="Arial" pitchFamily="34" charset="0"/>
              </a:rPr>
              <a:t>创建独立的</a:t>
            </a:r>
            <a:r>
              <a:rPr lang="zh-CN" altLang="zh-CN" sz="900" b="1" dirty="0" smtClean="0">
                <a:solidFill>
                  <a:srgbClr val="0070C0"/>
                </a:solidFill>
                <a:latin typeface="微软雅黑" pitchFamily="34" charset="-122"/>
                <a:ea typeface="微软雅黑" pitchFamily="34" charset="-122"/>
                <a:cs typeface="Arial" pitchFamily="34" charset="0"/>
              </a:rPr>
              <a:t>私有</a:t>
            </a:r>
            <a:r>
              <a:rPr lang="zh-TW" altLang="zh-CN" sz="900" b="1" dirty="0" smtClean="0">
                <a:solidFill>
                  <a:srgbClr val="0070C0"/>
                </a:solidFill>
                <a:latin typeface="微软雅黑" pitchFamily="34" charset="-122"/>
                <a:ea typeface="微软雅黑" pitchFamily="34" charset="-122"/>
                <a:cs typeface="Arial" pitchFamily="34" charset="0"/>
              </a:rPr>
              <a:t>漫游域，</a:t>
            </a:r>
            <a:r>
              <a:rPr lang="zh-CN" altLang="zh-CN" sz="900" b="1" dirty="0" smtClean="0">
                <a:solidFill>
                  <a:srgbClr val="0070C0"/>
                </a:solidFill>
                <a:latin typeface="微软雅黑" pitchFamily="34" charset="-122"/>
                <a:ea typeface="微软雅黑" pitchFamily="34" charset="-122"/>
                <a:cs typeface="Arial" pitchFamily="34" charset="0"/>
              </a:rPr>
              <a:t>不触发重新关联和认证</a:t>
            </a:r>
            <a:r>
              <a:rPr lang="zh-TW" altLang="zh-CN" sz="900" b="1" dirty="0" smtClean="0">
                <a:solidFill>
                  <a:srgbClr val="0070C0"/>
                </a:solidFill>
                <a:latin typeface="微软雅黑" pitchFamily="34" charset="-122"/>
                <a:ea typeface="微软雅黑" pitchFamily="34" charset="-122"/>
                <a:cs typeface="Arial" pitchFamily="34" charset="0"/>
              </a:rPr>
              <a:t>，</a:t>
            </a:r>
            <a:r>
              <a:rPr lang="zh-CN" altLang="zh-CN" sz="900" b="1" dirty="0" smtClean="0">
                <a:solidFill>
                  <a:srgbClr val="0070C0"/>
                </a:solidFill>
                <a:latin typeface="微软雅黑" pitchFamily="34" charset="-122"/>
                <a:ea typeface="微软雅黑" pitchFamily="34" charset="-122"/>
                <a:cs typeface="Arial" pitchFamily="34" charset="0"/>
              </a:rPr>
              <a:t>用户零切换，业务零丢包</a:t>
            </a:r>
            <a:endParaRPr lang="en-US" altLang="zh-CN" sz="900" b="1" dirty="0" smtClean="0">
              <a:solidFill>
                <a:srgbClr val="0070C0"/>
              </a:solidFill>
              <a:latin typeface="微软雅黑" pitchFamily="34" charset="-122"/>
              <a:ea typeface="微软雅黑" pitchFamily="34" charset="-122"/>
              <a:cs typeface="Arial" pitchFamily="34" charset="0"/>
            </a:endParaRPr>
          </a:p>
          <a:p>
            <a:pPr marL="0" lvl="1">
              <a:lnSpc>
                <a:spcPct val="120000"/>
              </a:lnSpc>
            </a:pPr>
            <a:r>
              <a:rPr lang="zh-CN" altLang="en-US" sz="900" dirty="0" smtClean="0">
                <a:solidFill>
                  <a:srgbClr val="C00000"/>
                </a:solidFill>
                <a:latin typeface="微软雅黑" pitchFamily="34" charset="-122"/>
                <a:ea typeface="微软雅黑" pitchFamily="34" charset="-122"/>
                <a:cs typeface="Arial" pitchFamily="34" charset="0"/>
              </a:rPr>
              <a:t>价值支撑：相比</a:t>
            </a:r>
            <a:r>
              <a:rPr lang="en-US" altLang="zh-CN" sz="900" dirty="0" smtClean="0">
                <a:solidFill>
                  <a:srgbClr val="C00000"/>
                </a:solidFill>
                <a:latin typeface="微软雅黑" pitchFamily="34" charset="-122"/>
                <a:ea typeface="微软雅黑" pitchFamily="34" charset="-122"/>
                <a:cs typeface="Arial" pitchFamily="34" charset="0"/>
              </a:rPr>
              <a:t>Cisco/Aruba</a:t>
            </a:r>
            <a:r>
              <a:rPr lang="zh-CN" altLang="en-US" sz="900" dirty="0" smtClean="0">
                <a:solidFill>
                  <a:srgbClr val="C00000"/>
                </a:solidFill>
                <a:latin typeface="微软雅黑" pitchFamily="34" charset="-122"/>
                <a:ea typeface="微软雅黑" pitchFamily="34" charset="-122"/>
                <a:cs typeface="Arial" pitchFamily="34" charset="0"/>
              </a:rPr>
              <a:t>漫游方案，</a:t>
            </a:r>
            <a:r>
              <a:rPr lang="en-US" altLang="zh-CN" sz="900" dirty="0" smtClean="0">
                <a:solidFill>
                  <a:srgbClr val="C00000"/>
                </a:solidFill>
                <a:latin typeface="微软雅黑" pitchFamily="34" charset="-122"/>
                <a:ea typeface="微软雅黑" pitchFamily="34" charset="-122"/>
                <a:cs typeface="Arial" pitchFamily="34" charset="0"/>
              </a:rPr>
              <a:t> </a:t>
            </a:r>
            <a:r>
              <a:rPr lang="zh-CN" altLang="en-US" sz="900" dirty="0" smtClean="0">
                <a:solidFill>
                  <a:srgbClr val="C00000"/>
                </a:solidFill>
                <a:latin typeface="微软雅黑" pitchFamily="34" charset="-122"/>
                <a:ea typeface="微软雅黑" pitchFamily="34" charset="-122"/>
                <a:cs typeface="Arial" pitchFamily="34" charset="0"/>
              </a:rPr>
              <a:t>漫游时间从</a:t>
            </a:r>
            <a:r>
              <a:rPr lang="en-US" altLang="zh-CN" sz="900" dirty="0" smtClean="0">
                <a:solidFill>
                  <a:srgbClr val="C00000"/>
                </a:solidFill>
                <a:latin typeface="微软雅黑" pitchFamily="34" charset="-122"/>
                <a:ea typeface="微软雅黑" pitchFamily="34" charset="-122"/>
                <a:cs typeface="Arial" pitchFamily="34" charset="0"/>
              </a:rPr>
              <a:t>200ms</a:t>
            </a:r>
            <a:r>
              <a:rPr lang="zh-CN" altLang="en-US" sz="900" dirty="0" smtClean="0">
                <a:solidFill>
                  <a:srgbClr val="C00000"/>
                </a:solidFill>
                <a:latin typeface="微软雅黑" pitchFamily="34" charset="-122"/>
                <a:ea typeface="微软雅黑" pitchFamily="34" charset="-122"/>
                <a:cs typeface="Arial" pitchFamily="34" charset="0"/>
              </a:rPr>
              <a:t>减低至</a:t>
            </a:r>
            <a:r>
              <a:rPr lang="en-US" altLang="zh-CN" sz="900" dirty="0" smtClean="0">
                <a:solidFill>
                  <a:srgbClr val="C00000"/>
                </a:solidFill>
                <a:latin typeface="微软雅黑" pitchFamily="34" charset="-122"/>
                <a:ea typeface="微软雅黑" pitchFamily="34" charset="-122"/>
                <a:cs typeface="Arial" pitchFamily="34" charset="0"/>
              </a:rPr>
              <a:t>0ms</a:t>
            </a:r>
            <a:r>
              <a:rPr lang="zh-CN" altLang="en-US" sz="900" dirty="0" smtClean="0">
                <a:solidFill>
                  <a:srgbClr val="C00000"/>
                </a:solidFill>
                <a:latin typeface="微软雅黑" pitchFamily="34" charset="-122"/>
                <a:ea typeface="微软雅黑" pitchFamily="34" charset="-122"/>
                <a:cs typeface="Arial" pitchFamily="34" charset="0"/>
              </a:rPr>
              <a:t>，漫游过程中“</a:t>
            </a:r>
            <a:r>
              <a:rPr lang="en-US" altLang="zh-CN" sz="900" dirty="0" smtClean="0">
                <a:solidFill>
                  <a:srgbClr val="C00000"/>
                </a:solidFill>
                <a:latin typeface="微软雅黑" pitchFamily="34" charset="-122"/>
                <a:ea typeface="微软雅黑" pitchFamily="34" charset="-122"/>
                <a:cs typeface="Arial" pitchFamily="34" charset="0"/>
              </a:rPr>
              <a:t>0”</a:t>
            </a:r>
            <a:r>
              <a:rPr lang="zh-CN" altLang="en-US" sz="900" dirty="0" smtClean="0">
                <a:solidFill>
                  <a:srgbClr val="C00000"/>
                </a:solidFill>
                <a:latin typeface="微软雅黑" pitchFamily="34" charset="-122"/>
                <a:ea typeface="微软雅黑" pitchFamily="34" charset="-122"/>
                <a:cs typeface="Arial" pitchFamily="34" charset="0"/>
              </a:rPr>
              <a:t>丢包，业务无中断。</a:t>
            </a:r>
            <a:endParaRPr lang="en-US" altLang="zh-CN" sz="900" dirty="0" smtClean="0">
              <a:solidFill>
                <a:srgbClr val="C00000"/>
              </a:solidFill>
              <a:latin typeface="微软雅黑" pitchFamily="34" charset="-122"/>
              <a:ea typeface="微软雅黑" pitchFamily="34" charset="-122"/>
              <a:cs typeface="Arial" pitchFamily="34" charset="0"/>
            </a:endParaRPr>
          </a:p>
        </p:txBody>
      </p:sp>
      <p:sp>
        <p:nvSpPr>
          <p:cNvPr id="31" name="Title 2"/>
          <p:cNvSpPr txBox="1">
            <a:spLocks/>
          </p:cNvSpPr>
          <p:nvPr/>
        </p:nvSpPr>
        <p:spPr bwMode="auto">
          <a:xfrm>
            <a:off x="543053" y="1122082"/>
            <a:ext cx="766184" cy="576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1</a:t>
            </a:r>
          </a:p>
        </p:txBody>
      </p:sp>
      <p:sp>
        <p:nvSpPr>
          <p:cNvPr id="44" name="矩形 43"/>
          <p:cNvSpPr/>
          <p:nvPr/>
        </p:nvSpPr>
        <p:spPr>
          <a:xfrm>
            <a:off x="1350713" y="1321932"/>
            <a:ext cx="7200000" cy="405102"/>
          </a:xfrm>
          <a:prstGeom prst="rect">
            <a:avLst/>
          </a:prstGeom>
          <a:solidFill>
            <a:schemeClr val="bg1"/>
          </a:solidFill>
          <a:ln>
            <a:solidFill>
              <a:schemeClr val="bg1">
                <a:lumMod val="75000"/>
              </a:schemeClr>
            </a:solidFill>
          </a:ln>
        </p:spPr>
        <p:txBody>
          <a:bodyPr wrap="square" tIns="36000" bIns="36000">
            <a:spAutoFit/>
          </a:bodyPr>
          <a:lstStyle/>
          <a:p>
            <a:pPr marL="0" lvl="1">
              <a:lnSpc>
                <a:spcPct val="120000"/>
              </a:lnSpc>
            </a:pPr>
            <a:r>
              <a:rPr lang="zh-CN" altLang="en-US" sz="900" b="1" dirty="0" smtClean="0">
                <a:solidFill>
                  <a:srgbClr val="0070C0"/>
                </a:solidFill>
                <a:latin typeface="微软雅黑" pitchFamily="34" charset="-122"/>
                <a:ea typeface="微软雅黑" pitchFamily="34" charset="-122"/>
                <a:cs typeface="Arial" pitchFamily="34" charset="0"/>
              </a:rPr>
              <a:t>客户价值：敏捷分布式创新架构，转发和控制分离，远端接入单元专职处理无线数据，无线性能提升</a:t>
            </a:r>
            <a:r>
              <a:rPr lang="en-US" altLang="zh-CN" sz="900" b="1" dirty="0" smtClean="0">
                <a:solidFill>
                  <a:srgbClr val="0070C0"/>
                </a:solidFill>
                <a:latin typeface="微软雅黑" pitchFamily="34" charset="-122"/>
                <a:ea typeface="微软雅黑" pitchFamily="34" charset="-122"/>
                <a:cs typeface="Arial" pitchFamily="34" charset="0"/>
              </a:rPr>
              <a:t>20%</a:t>
            </a:r>
          </a:p>
          <a:p>
            <a:pPr marL="0" lvl="1">
              <a:lnSpc>
                <a:spcPct val="120000"/>
              </a:lnSpc>
            </a:pPr>
            <a:r>
              <a:rPr lang="zh-CN" altLang="en-US" sz="900" dirty="0" smtClean="0">
                <a:solidFill>
                  <a:srgbClr val="C00000"/>
                </a:solidFill>
                <a:latin typeface="微软雅黑" pitchFamily="34" charset="-122"/>
                <a:ea typeface="微软雅黑" pitchFamily="34" charset="-122"/>
                <a:cs typeface="Arial" pitchFamily="34" charset="0"/>
              </a:rPr>
              <a:t>价值支撑：相比</a:t>
            </a:r>
            <a:r>
              <a:rPr lang="en-US" altLang="zh-CN" sz="900" dirty="0" smtClean="0">
                <a:solidFill>
                  <a:srgbClr val="C00000"/>
                </a:solidFill>
                <a:latin typeface="微软雅黑" pitchFamily="34" charset="-122"/>
                <a:ea typeface="微软雅黑" pitchFamily="34" charset="-122"/>
                <a:cs typeface="Arial" pitchFamily="34" charset="0"/>
              </a:rPr>
              <a:t>Cisco/Aruba</a:t>
            </a:r>
            <a:r>
              <a:rPr lang="zh-CN" altLang="en-US" sz="900" dirty="0" smtClean="0">
                <a:solidFill>
                  <a:srgbClr val="C00000"/>
                </a:solidFill>
                <a:latin typeface="微软雅黑" pitchFamily="34" charset="-122"/>
                <a:ea typeface="微软雅黑" pitchFamily="34" charset="-122"/>
                <a:cs typeface="Arial" pitchFamily="34" charset="0"/>
              </a:rPr>
              <a:t>放装</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a:t>
            </a:r>
            <a:r>
              <a:rPr lang="en-US" altLang="zh-CN" sz="900" dirty="0" smtClean="0">
                <a:solidFill>
                  <a:srgbClr val="C00000"/>
                </a:solidFill>
                <a:latin typeface="微软雅黑" pitchFamily="34" charset="-122"/>
                <a:ea typeface="微软雅黑" pitchFamily="34" charset="-122"/>
                <a:cs typeface="Arial" pitchFamily="34" charset="0"/>
              </a:rPr>
              <a:t>RRU</a:t>
            </a:r>
            <a:r>
              <a:rPr lang="zh-CN" altLang="en-US" sz="900" dirty="0" smtClean="0">
                <a:solidFill>
                  <a:srgbClr val="C00000"/>
                </a:solidFill>
                <a:latin typeface="微软雅黑" pitchFamily="34" charset="-122"/>
                <a:ea typeface="微软雅黑" pitchFamily="34" charset="-122"/>
                <a:cs typeface="Arial" pitchFamily="34" charset="0"/>
              </a:rPr>
              <a:t>业务处理模块减少</a:t>
            </a:r>
            <a:r>
              <a:rPr lang="en-US" altLang="zh-CN" sz="900" dirty="0" smtClean="0">
                <a:solidFill>
                  <a:srgbClr val="C00000"/>
                </a:solidFill>
                <a:latin typeface="微软雅黑" pitchFamily="34" charset="-122"/>
                <a:ea typeface="微软雅黑" pitchFamily="34" charset="-122"/>
                <a:cs typeface="Arial" pitchFamily="34" charset="0"/>
              </a:rPr>
              <a:t>2/3</a:t>
            </a:r>
            <a:r>
              <a:rPr lang="zh-CN" altLang="en-US" sz="900" dirty="0" smtClean="0">
                <a:solidFill>
                  <a:srgbClr val="C00000"/>
                </a:solidFill>
                <a:latin typeface="微软雅黑" pitchFamily="34" charset="-122"/>
                <a:ea typeface="微软雅黑" pitchFamily="34" charset="-122"/>
                <a:cs typeface="Arial" pitchFamily="34" charset="0"/>
              </a:rPr>
              <a:t>（只负责射频控制和空口管理），无线性能提升</a:t>
            </a:r>
            <a:r>
              <a:rPr lang="en-US" altLang="zh-CN" sz="900" dirty="0" smtClean="0">
                <a:solidFill>
                  <a:srgbClr val="C00000"/>
                </a:solidFill>
                <a:latin typeface="微软雅黑" pitchFamily="34" charset="-122"/>
                <a:ea typeface="微软雅黑" pitchFamily="34" charset="-122"/>
                <a:cs typeface="Arial" pitchFamily="34" charset="0"/>
              </a:rPr>
              <a:t>20%</a:t>
            </a:r>
            <a:r>
              <a:rPr lang="zh-CN" altLang="en-US" sz="900" dirty="0" smtClean="0">
                <a:solidFill>
                  <a:srgbClr val="C00000"/>
                </a:solidFill>
                <a:latin typeface="微软雅黑" pitchFamily="34" charset="-122"/>
                <a:ea typeface="微软雅黑" pitchFamily="34" charset="-122"/>
                <a:cs typeface="Arial" pitchFamily="34" charset="0"/>
              </a:rPr>
              <a:t>。</a:t>
            </a:r>
            <a:endParaRPr lang="en-US" altLang="zh-CN" sz="900" dirty="0" smtClean="0">
              <a:solidFill>
                <a:srgbClr val="C00000"/>
              </a:solidFill>
              <a:latin typeface="微软雅黑" pitchFamily="34" charset="-122"/>
              <a:ea typeface="微软雅黑" pitchFamily="34" charset="-122"/>
              <a:cs typeface="Arial" pitchFamily="34" charset="0"/>
            </a:endParaRPr>
          </a:p>
        </p:txBody>
      </p:sp>
      <p:sp>
        <p:nvSpPr>
          <p:cNvPr id="45" name="矩形 44"/>
          <p:cNvSpPr/>
          <p:nvPr/>
        </p:nvSpPr>
        <p:spPr>
          <a:xfrm>
            <a:off x="1349538" y="1949040"/>
            <a:ext cx="7200000" cy="368750"/>
          </a:xfrm>
          <a:prstGeom prst="rect">
            <a:avLst/>
          </a:prstGeom>
          <a:solidFill>
            <a:schemeClr val="bg1"/>
          </a:solidFill>
          <a:ln>
            <a:solidFill>
              <a:schemeClr val="bg1">
                <a:lumMod val="75000"/>
              </a:schemeClr>
            </a:solidFill>
          </a:ln>
        </p:spPr>
        <p:txBody>
          <a:bodyPr wrap="square" tIns="36000" bIns="0">
            <a:spAutoFit/>
          </a:bodyPr>
          <a:lstStyle/>
          <a:p>
            <a:pPr marL="0" lvl="1" indent="-180975">
              <a:lnSpc>
                <a:spcPct val="120000"/>
              </a:lnSpc>
            </a:pPr>
            <a:r>
              <a:rPr lang="zh-CN" altLang="en-US" sz="900" b="1" dirty="0" smtClean="0">
                <a:solidFill>
                  <a:srgbClr val="0070C0"/>
                </a:solidFill>
                <a:latin typeface="微软雅黑" pitchFamily="34" charset="-122"/>
                <a:ea typeface="微软雅黑" pitchFamily="34" charset="-122"/>
                <a:cs typeface="Arial" pitchFamily="34" charset="0"/>
              </a:rPr>
              <a:t>客户价值：远端接入单元</a:t>
            </a:r>
            <a:r>
              <a:rPr lang="en-US" altLang="zh-CN" sz="900" b="1" dirty="0" smtClean="0">
                <a:solidFill>
                  <a:srgbClr val="0070C0"/>
                </a:solidFill>
                <a:latin typeface="微软雅黑" pitchFamily="34" charset="-122"/>
                <a:ea typeface="微软雅黑" pitchFamily="34" charset="-122"/>
                <a:cs typeface="Arial" pitchFamily="34" charset="0"/>
              </a:rPr>
              <a:t>R240D</a:t>
            </a:r>
            <a:r>
              <a:rPr lang="zh-CN" altLang="en-US" sz="900" b="1" dirty="0" smtClean="0">
                <a:solidFill>
                  <a:srgbClr val="0070C0"/>
                </a:solidFill>
                <a:latin typeface="微软雅黑" pitchFamily="34" charset="-122"/>
                <a:ea typeface="微软雅黑" pitchFamily="34" charset="-122"/>
                <a:cs typeface="Arial" pitchFamily="34" charset="0"/>
              </a:rPr>
              <a:t>和</a:t>
            </a:r>
            <a:r>
              <a:rPr lang="en-US" altLang="zh-CN" sz="900" b="1" dirty="0" smtClean="0">
                <a:solidFill>
                  <a:srgbClr val="0070C0"/>
                </a:solidFill>
                <a:latin typeface="微软雅黑" pitchFamily="34" charset="-122"/>
                <a:ea typeface="微软雅黑" pitchFamily="34" charset="-122"/>
                <a:cs typeface="Arial" pitchFamily="34" charset="0"/>
              </a:rPr>
              <a:t>R230D</a:t>
            </a:r>
            <a:r>
              <a:rPr lang="zh-CN" altLang="en-US" sz="900" b="1" dirty="0" smtClean="0">
                <a:solidFill>
                  <a:srgbClr val="0070C0"/>
                </a:solidFill>
                <a:latin typeface="微软雅黑" pitchFamily="34" charset="-122"/>
                <a:ea typeface="微软雅黑" pitchFamily="34" charset="-122"/>
                <a:cs typeface="Arial" pitchFamily="34" charset="0"/>
              </a:rPr>
              <a:t>支持</a:t>
            </a:r>
            <a:r>
              <a:rPr lang="en-US" altLang="zh-CN" sz="900" b="1" dirty="0" smtClean="0">
                <a:solidFill>
                  <a:srgbClr val="0070C0"/>
                </a:solidFill>
                <a:latin typeface="微软雅黑" pitchFamily="34" charset="-122"/>
                <a:ea typeface="微软雅黑" pitchFamily="34" charset="-122"/>
                <a:cs typeface="Arial" pitchFamily="34" charset="0"/>
              </a:rPr>
              <a:t>86</a:t>
            </a:r>
            <a:r>
              <a:rPr lang="zh-CN" altLang="en-US" sz="900" b="1" dirty="0" smtClean="0">
                <a:solidFill>
                  <a:srgbClr val="0070C0"/>
                </a:solidFill>
                <a:latin typeface="微软雅黑" pitchFamily="34" charset="-122"/>
                <a:ea typeface="微软雅黑" pitchFamily="34" charset="-122"/>
                <a:cs typeface="Arial" pitchFamily="34" charset="0"/>
              </a:rPr>
              <a:t>盒</a:t>
            </a:r>
            <a:r>
              <a:rPr lang="en-US" altLang="zh-CN" sz="900" b="1" dirty="0" smtClean="0">
                <a:solidFill>
                  <a:srgbClr val="0070C0"/>
                </a:solidFill>
                <a:latin typeface="微软雅黑" pitchFamily="34" charset="-122"/>
                <a:ea typeface="微软雅黑" pitchFamily="34" charset="-122"/>
                <a:cs typeface="Arial" pitchFamily="34" charset="0"/>
              </a:rPr>
              <a:t>/</a:t>
            </a:r>
            <a:r>
              <a:rPr lang="zh-CN" altLang="en-US" sz="900" b="1" dirty="0" smtClean="0">
                <a:solidFill>
                  <a:srgbClr val="0070C0"/>
                </a:solidFill>
                <a:latin typeface="微软雅黑" pitchFamily="34" charset="-122"/>
                <a:ea typeface="微软雅黑" pitchFamily="34" charset="-122"/>
                <a:cs typeface="Arial" pitchFamily="34" charset="0"/>
              </a:rPr>
              <a:t>吸顶</a:t>
            </a:r>
            <a:r>
              <a:rPr lang="en-US" altLang="zh-CN" sz="900" b="1" dirty="0" smtClean="0">
                <a:solidFill>
                  <a:srgbClr val="0070C0"/>
                </a:solidFill>
                <a:latin typeface="微软雅黑" pitchFamily="34" charset="-122"/>
                <a:ea typeface="微软雅黑" pitchFamily="34" charset="-122"/>
                <a:cs typeface="Arial" pitchFamily="34" charset="0"/>
              </a:rPr>
              <a:t>/</a:t>
            </a:r>
            <a:r>
              <a:rPr lang="zh-CN" altLang="en-US" sz="900" b="1" dirty="0" smtClean="0">
                <a:solidFill>
                  <a:srgbClr val="0070C0"/>
                </a:solidFill>
                <a:latin typeface="微软雅黑" pitchFamily="34" charset="-122"/>
                <a:ea typeface="微软雅黑" pitchFamily="34" charset="-122"/>
                <a:cs typeface="Arial" pitchFamily="34" charset="0"/>
              </a:rPr>
              <a:t>挂墙入室灵活安装，覆盖零死角</a:t>
            </a:r>
            <a:endParaRPr lang="en-US" altLang="zh-CN" sz="900" b="1" dirty="0">
              <a:solidFill>
                <a:srgbClr val="0070C0"/>
              </a:solidFill>
              <a:latin typeface="微软雅黑" pitchFamily="34" charset="-122"/>
              <a:ea typeface="微软雅黑" pitchFamily="34" charset="-122"/>
              <a:cs typeface="Arial" pitchFamily="34" charset="0"/>
            </a:endParaRPr>
          </a:p>
          <a:p>
            <a:pPr marL="0" lvl="1">
              <a:lnSpc>
                <a:spcPct val="120000"/>
              </a:lnSpc>
            </a:pPr>
            <a:r>
              <a:rPr lang="zh-CN" altLang="en-US" sz="900" dirty="0" smtClean="0">
                <a:solidFill>
                  <a:srgbClr val="C00000"/>
                </a:solidFill>
                <a:latin typeface="微软雅黑" pitchFamily="34" charset="-122"/>
                <a:ea typeface="微软雅黑" pitchFamily="34" charset="-122"/>
                <a:cs typeface="Arial" pitchFamily="34" charset="0"/>
              </a:rPr>
              <a:t>价值支撑：相比</a:t>
            </a:r>
            <a:r>
              <a:rPr lang="en-US" altLang="zh-CN" sz="900" dirty="0" smtClean="0">
                <a:solidFill>
                  <a:srgbClr val="C00000"/>
                </a:solidFill>
                <a:latin typeface="微软雅黑" pitchFamily="34" charset="-122"/>
                <a:ea typeface="微软雅黑" pitchFamily="34" charset="-122"/>
                <a:cs typeface="Arial" pitchFamily="34" charset="0"/>
              </a:rPr>
              <a:t>Cisco/Aruba</a:t>
            </a:r>
            <a:r>
              <a:rPr lang="zh-CN" altLang="en-US" sz="900" dirty="0" smtClean="0">
                <a:solidFill>
                  <a:srgbClr val="C00000"/>
                </a:solidFill>
                <a:latin typeface="微软雅黑" pitchFamily="34" charset="-122"/>
                <a:ea typeface="微软雅黑" pitchFamily="34" charset="-122"/>
                <a:cs typeface="Arial" pitchFamily="34" charset="0"/>
              </a:rPr>
              <a:t>放装</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，入室覆盖信号强度高性能强，单房间用户容量从</a:t>
            </a:r>
            <a:r>
              <a:rPr lang="en-US" altLang="zh-CN" sz="900" dirty="0" smtClean="0">
                <a:solidFill>
                  <a:srgbClr val="C00000"/>
                </a:solidFill>
                <a:latin typeface="微软雅黑" pitchFamily="34" charset="-122"/>
                <a:ea typeface="微软雅黑" pitchFamily="34" charset="-122"/>
                <a:cs typeface="Arial" pitchFamily="34" charset="0"/>
              </a:rPr>
              <a:t>8</a:t>
            </a:r>
            <a:r>
              <a:rPr lang="zh-CN" altLang="en-US" sz="900" dirty="0" smtClean="0">
                <a:solidFill>
                  <a:srgbClr val="C00000"/>
                </a:solidFill>
                <a:latin typeface="微软雅黑" pitchFamily="34" charset="-122"/>
                <a:ea typeface="微软雅黑" pitchFamily="34" charset="-122"/>
                <a:cs typeface="Arial" pitchFamily="34" charset="0"/>
              </a:rPr>
              <a:t>个提升至</a:t>
            </a:r>
            <a:r>
              <a:rPr lang="en-US" altLang="zh-CN" sz="900" dirty="0" smtClean="0">
                <a:solidFill>
                  <a:srgbClr val="C00000"/>
                </a:solidFill>
                <a:latin typeface="微软雅黑" pitchFamily="34" charset="-122"/>
                <a:ea typeface="微软雅黑" pitchFamily="34" charset="-122"/>
                <a:cs typeface="Arial" pitchFamily="34" charset="0"/>
              </a:rPr>
              <a:t>20</a:t>
            </a:r>
            <a:r>
              <a:rPr lang="zh-CN" altLang="en-US" sz="900" dirty="0" smtClean="0">
                <a:solidFill>
                  <a:srgbClr val="C00000"/>
                </a:solidFill>
                <a:latin typeface="微软雅黑" pitchFamily="34" charset="-122"/>
                <a:ea typeface="微软雅黑" pitchFamily="34" charset="-122"/>
                <a:cs typeface="Arial" pitchFamily="34" charset="0"/>
              </a:rPr>
              <a:t>个，单用户带宽从</a:t>
            </a:r>
            <a:r>
              <a:rPr lang="en-US" altLang="zh-CN" sz="900" dirty="0" smtClean="0">
                <a:solidFill>
                  <a:srgbClr val="C00000"/>
                </a:solidFill>
                <a:latin typeface="微软雅黑" pitchFamily="34" charset="-122"/>
                <a:ea typeface="微软雅黑" pitchFamily="34" charset="-122"/>
                <a:cs typeface="Arial" pitchFamily="34" charset="0"/>
              </a:rPr>
              <a:t>5M</a:t>
            </a:r>
            <a:r>
              <a:rPr lang="zh-CN" altLang="en-US" sz="900" dirty="0" smtClean="0">
                <a:solidFill>
                  <a:srgbClr val="C00000"/>
                </a:solidFill>
                <a:latin typeface="微软雅黑" pitchFamily="34" charset="-122"/>
                <a:ea typeface="微软雅黑" pitchFamily="34" charset="-122"/>
                <a:cs typeface="Arial" pitchFamily="34" charset="0"/>
              </a:rPr>
              <a:t>提升到</a:t>
            </a:r>
            <a:r>
              <a:rPr lang="en-US" altLang="zh-CN" sz="900" dirty="0" smtClean="0">
                <a:solidFill>
                  <a:srgbClr val="C00000"/>
                </a:solidFill>
                <a:latin typeface="微软雅黑" pitchFamily="34" charset="-122"/>
                <a:ea typeface="微软雅黑" pitchFamily="34" charset="-122"/>
                <a:cs typeface="Arial" pitchFamily="34" charset="0"/>
              </a:rPr>
              <a:t>15M</a:t>
            </a:r>
          </a:p>
        </p:txBody>
      </p:sp>
      <p:sp>
        <p:nvSpPr>
          <p:cNvPr id="47" name="矩形 46"/>
          <p:cNvSpPr/>
          <p:nvPr/>
        </p:nvSpPr>
        <p:spPr>
          <a:xfrm>
            <a:off x="1354269" y="1762568"/>
            <a:ext cx="7200000" cy="190240"/>
          </a:xfrm>
          <a:prstGeom prst="rect">
            <a:avLst/>
          </a:prstGeom>
          <a:solidFill>
            <a:schemeClr val="bg1">
              <a:lumMod val="75000"/>
            </a:schemeClr>
          </a:solidFill>
        </p:spPr>
        <p:txBody>
          <a:bodyPr wrap="square" tIns="36000" bIns="0">
            <a:spAutoFit/>
          </a:bodyPr>
          <a:lstStyle/>
          <a:p>
            <a:r>
              <a:rPr lang="zh-CN" altLang="en-US" sz="1000" b="1" dirty="0" smtClean="0">
                <a:solidFill>
                  <a:srgbClr val="C00000"/>
                </a:solidFill>
                <a:latin typeface="微软雅黑" pitchFamily="34" charset="-122"/>
                <a:ea typeface="微软雅黑" pitchFamily="34" charset="-122"/>
              </a:rPr>
              <a:t>灵活入室部署，覆盖“</a:t>
            </a:r>
            <a:r>
              <a:rPr lang="en-US" altLang="zh-CN" sz="1000" b="1" dirty="0" smtClean="0">
                <a:solidFill>
                  <a:srgbClr val="C00000"/>
                </a:solidFill>
                <a:latin typeface="微软雅黑" pitchFamily="34" charset="-122"/>
                <a:ea typeface="微软雅黑" pitchFamily="34" charset="-122"/>
              </a:rPr>
              <a:t>0</a:t>
            </a:r>
            <a:r>
              <a:rPr lang="zh-CN" altLang="en-US" sz="1000" b="1" dirty="0" smtClean="0">
                <a:solidFill>
                  <a:srgbClr val="C00000"/>
                </a:solidFill>
                <a:latin typeface="微软雅黑" pitchFamily="34" charset="-122"/>
                <a:ea typeface="微软雅黑" pitchFamily="34" charset="-122"/>
              </a:rPr>
              <a:t>”死角</a:t>
            </a:r>
            <a:endParaRPr lang="zh-CN" altLang="en-US" sz="1000" b="1" dirty="0">
              <a:solidFill>
                <a:srgbClr val="C00000"/>
              </a:solidFill>
              <a:latin typeface="微软雅黑" pitchFamily="34" charset="-122"/>
              <a:ea typeface="微软雅黑" pitchFamily="34" charset="-122"/>
            </a:endParaRPr>
          </a:p>
        </p:txBody>
      </p:sp>
      <p:sp>
        <p:nvSpPr>
          <p:cNvPr id="48" name="矩形 47"/>
          <p:cNvSpPr/>
          <p:nvPr/>
        </p:nvSpPr>
        <p:spPr>
          <a:xfrm>
            <a:off x="1358740" y="1129934"/>
            <a:ext cx="7200000" cy="190240"/>
          </a:xfrm>
          <a:prstGeom prst="rect">
            <a:avLst/>
          </a:prstGeom>
          <a:solidFill>
            <a:schemeClr val="bg1">
              <a:lumMod val="75000"/>
            </a:schemeClr>
          </a:solidFill>
        </p:spPr>
        <p:txBody>
          <a:bodyPr wrap="square" tIns="36000" bIns="0">
            <a:spAutoFit/>
          </a:bodyPr>
          <a:lstStyle/>
          <a:p>
            <a:r>
              <a:rPr lang="zh-CN" altLang="en-US" sz="1000" b="1" dirty="0" smtClean="0">
                <a:solidFill>
                  <a:srgbClr val="C00000"/>
                </a:solidFill>
                <a:latin typeface="微软雅黑" pitchFamily="34" charset="-122"/>
                <a:ea typeface="微软雅黑" pitchFamily="34" charset="-122"/>
              </a:rPr>
              <a:t>分布式架构，转发控制分离，性能提升</a:t>
            </a:r>
            <a:r>
              <a:rPr lang="en-US" altLang="zh-CN" sz="1000" b="1" dirty="0" smtClean="0">
                <a:solidFill>
                  <a:srgbClr val="C00000"/>
                </a:solidFill>
                <a:latin typeface="微软雅黑" pitchFamily="34" charset="-122"/>
                <a:ea typeface="微软雅黑" pitchFamily="34" charset="-122"/>
              </a:rPr>
              <a:t>20%</a:t>
            </a:r>
            <a:endParaRPr lang="en-US" altLang="zh-CN" sz="1000" b="1" dirty="0">
              <a:solidFill>
                <a:srgbClr val="C00000"/>
              </a:solidFill>
              <a:latin typeface="微软雅黑" pitchFamily="34" charset="-122"/>
              <a:ea typeface="微软雅黑" pitchFamily="34" charset="-122"/>
            </a:endParaRPr>
          </a:p>
        </p:txBody>
      </p:sp>
      <p:sp>
        <p:nvSpPr>
          <p:cNvPr id="49" name="矩形 48"/>
          <p:cNvSpPr/>
          <p:nvPr/>
        </p:nvSpPr>
        <p:spPr>
          <a:xfrm>
            <a:off x="1344109" y="2383325"/>
            <a:ext cx="7200000" cy="190240"/>
          </a:xfrm>
          <a:prstGeom prst="rect">
            <a:avLst/>
          </a:prstGeom>
          <a:solidFill>
            <a:schemeClr val="bg1">
              <a:lumMod val="75000"/>
            </a:schemeClr>
          </a:solidFill>
        </p:spPr>
        <p:txBody>
          <a:bodyPr wrap="square" tIns="36000" bIns="0">
            <a:spAutoFit/>
          </a:bodyPr>
          <a:lstStyle/>
          <a:p>
            <a:r>
              <a:rPr lang="zh-CN" altLang="en-US" sz="1000" b="1" dirty="0" smtClean="0">
                <a:solidFill>
                  <a:srgbClr val="C00000"/>
                </a:solidFill>
                <a:latin typeface="微软雅黑" pitchFamily="34" charset="-122"/>
                <a:ea typeface="微软雅黑" pitchFamily="34" charset="-122"/>
              </a:rPr>
              <a:t>远端接入单元免管理，弹性扩展，节省</a:t>
            </a:r>
            <a:r>
              <a:rPr lang="en-US" altLang="zh-CN" sz="1000" b="1" dirty="0" smtClean="0">
                <a:solidFill>
                  <a:srgbClr val="C00000"/>
                </a:solidFill>
                <a:latin typeface="微软雅黑" pitchFamily="34" charset="-122"/>
                <a:ea typeface="微软雅黑" pitchFamily="34" charset="-122"/>
              </a:rPr>
              <a:t>90%+</a:t>
            </a:r>
            <a:r>
              <a:rPr lang="zh-CN" altLang="en-US" sz="1000" b="1" dirty="0" smtClean="0">
                <a:solidFill>
                  <a:srgbClr val="C00000"/>
                </a:solidFill>
                <a:latin typeface="微软雅黑" pitchFamily="34" charset="-122"/>
                <a:ea typeface="微软雅黑" pitchFamily="34" charset="-122"/>
              </a:rPr>
              <a:t>管理</a:t>
            </a:r>
            <a:r>
              <a:rPr lang="zh-CN" altLang="en-US" sz="1000" b="1" dirty="0">
                <a:solidFill>
                  <a:srgbClr val="C00000"/>
                </a:solidFill>
                <a:latin typeface="微软雅黑" pitchFamily="34" charset="-122"/>
                <a:ea typeface="微软雅黑" pitchFamily="34" charset="-122"/>
              </a:rPr>
              <a:t>成本</a:t>
            </a:r>
            <a:endParaRPr lang="zh-CN" altLang="en-US" sz="1000" b="1" dirty="0" smtClean="0">
              <a:solidFill>
                <a:srgbClr val="C00000"/>
              </a:solidFill>
              <a:latin typeface="微软雅黑" pitchFamily="34" charset="-122"/>
              <a:ea typeface="微软雅黑" pitchFamily="34" charset="-122"/>
            </a:endParaRPr>
          </a:p>
        </p:txBody>
      </p:sp>
      <p:sp>
        <p:nvSpPr>
          <p:cNvPr id="50" name="矩形 49"/>
          <p:cNvSpPr/>
          <p:nvPr/>
        </p:nvSpPr>
        <p:spPr>
          <a:xfrm>
            <a:off x="1348807" y="3168218"/>
            <a:ext cx="7200000" cy="190240"/>
          </a:xfrm>
          <a:prstGeom prst="rect">
            <a:avLst/>
          </a:prstGeom>
          <a:solidFill>
            <a:schemeClr val="bg1">
              <a:lumMod val="75000"/>
            </a:schemeClr>
          </a:solidFill>
        </p:spPr>
        <p:txBody>
          <a:bodyPr wrap="square" tIns="36000" bIns="0">
            <a:spAutoFit/>
          </a:bodyPr>
          <a:lstStyle/>
          <a:p>
            <a:r>
              <a:rPr lang="zh-CN" altLang="en-US" sz="1000" b="1" dirty="0">
                <a:solidFill>
                  <a:srgbClr val="C00000"/>
                </a:solidFill>
                <a:latin typeface="微软雅黑" pitchFamily="34" charset="-122"/>
                <a:ea typeface="微软雅黑" pitchFamily="34" charset="-122"/>
              </a:rPr>
              <a:t>首创无漫游架构，终端“</a:t>
            </a:r>
            <a:r>
              <a:rPr lang="en-US" altLang="zh-CN" sz="1000" b="1" dirty="0">
                <a:solidFill>
                  <a:srgbClr val="C00000"/>
                </a:solidFill>
                <a:latin typeface="微软雅黑" pitchFamily="34" charset="-122"/>
                <a:ea typeface="微软雅黑" pitchFamily="34" charset="-122"/>
              </a:rPr>
              <a:t>0”</a:t>
            </a:r>
            <a:r>
              <a:rPr lang="zh-CN" altLang="en-US" sz="1000" b="1" dirty="0">
                <a:solidFill>
                  <a:srgbClr val="C00000"/>
                </a:solidFill>
                <a:latin typeface="微软雅黑" pitchFamily="34" charset="-122"/>
                <a:ea typeface="微软雅黑" pitchFamily="34" charset="-122"/>
              </a:rPr>
              <a:t>漫游</a:t>
            </a:r>
          </a:p>
        </p:txBody>
      </p:sp>
      <p:sp>
        <p:nvSpPr>
          <p:cNvPr id="19" name="Title 2"/>
          <p:cNvSpPr txBox="1">
            <a:spLocks/>
          </p:cNvSpPr>
          <p:nvPr/>
        </p:nvSpPr>
        <p:spPr bwMode="auto">
          <a:xfrm>
            <a:off x="546127" y="3814241"/>
            <a:ext cx="761000" cy="57600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10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a:t>
            </a:r>
            <a:r>
              <a:rPr lang="zh-CN" altLang="en-US"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点</a:t>
            </a:r>
            <a:r>
              <a:rPr lang="en-US" altLang="zh-CN" sz="10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5</a:t>
            </a:r>
          </a:p>
        </p:txBody>
      </p:sp>
      <p:sp>
        <p:nvSpPr>
          <p:cNvPr id="20" name="TextBox 8"/>
          <p:cNvSpPr txBox="1"/>
          <p:nvPr/>
        </p:nvSpPr>
        <p:spPr>
          <a:xfrm>
            <a:off x="1333637" y="4011050"/>
            <a:ext cx="7200000" cy="368750"/>
          </a:xfrm>
          <a:prstGeom prst="rect">
            <a:avLst/>
          </a:prstGeom>
          <a:solidFill>
            <a:schemeClr val="bg1"/>
          </a:solidFill>
          <a:ln>
            <a:solidFill>
              <a:schemeClr val="bg1">
                <a:lumMod val="75000"/>
              </a:schemeClr>
            </a:solidFill>
          </a:ln>
        </p:spPr>
        <p:txBody>
          <a:bodyPr wrap="square" tIns="36000"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marL="180975" lvl="1" indent="-180975">
              <a:lnSpc>
                <a:spcPct val="120000"/>
              </a:lnSpc>
            </a:pPr>
            <a:r>
              <a:rPr lang="zh-CN" altLang="en-US" sz="900" b="1" dirty="0" smtClean="0">
                <a:solidFill>
                  <a:srgbClr val="0070C0"/>
                </a:solidFill>
                <a:latin typeface="微软雅黑" pitchFamily="34" charset="-122"/>
                <a:ea typeface="微软雅黑" pitchFamily="34" charset="-122"/>
                <a:cs typeface="Arial" pitchFamily="34" charset="0"/>
              </a:rPr>
              <a:t>客户价值：</a:t>
            </a:r>
            <a:r>
              <a:rPr lang="zh-CN" altLang="zh-CN" sz="900" b="1" dirty="0" smtClean="0">
                <a:solidFill>
                  <a:srgbClr val="0070C0"/>
                </a:solidFill>
                <a:latin typeface="微软雅黑" pitchFamily="34" charset="-122"/>
                <a:ea typeface="微软雅黑" pitchFamily="34" charset="-122"/>
                <a:cs typeface="Arial" pitchFamily="34" charset="0"/>
              </a:rPr>
              <a:t>中心</a:t>
            </a:r>
            <a:r>
              <a:rPr lang="en-US" altLang="zh-CN" sz="900" b="1" dirty="0" smtClean="0">
                <a:solidFill>
                  <a:srgbClr val="0070C0"/>
                </a:solidFill>
                <a:latin typeface="微软雅黑" pitchFamily="34" charset="-122"/>
                <a:ea typeface="微软雅黑" pitchFamily="34" charset="-122"/>
                <a:cs typeface="Arial" pitchFamily="34" charset="0"/>
              </a:rPr>
              <a:t>AP</a:t>
            </a:r>
            <a:r>
              <a:rPr lang="zh-CN" altLang="en-US" sz="900" b="1" dirty="0" smtClean="0">
                <a:solidFill>
                  <a:srgbClr val="0070C0"/>
                </a:solidFill>
                <a:latin typeface="微软雅黑" pitchFamily="34" charset="-122"/>
                <a:ea typeface="微软雅黑" pitchFamily="34" charset="-122"/>
                <a:cs typeface="Arial" pitchFamily="34" charset="0"/>
              </a:rPr>
              <a:t>配置简单，可和</a:t>
            </a:r>
            <a:r>
              <a:rPr lang="en-US" altLang="zh-CN" sz="900" b="1" dirty="0" smtClean="0">
                <a:solidFill>
                  <a:srgbClr val="0070C0"/>
                </a:solidFill>
                <a:latin typeface="微软雅黑" pitchFamily="34" charset="-122"/>
                <a:ea typeface="微软雅黑" pitchFamily="34" charset="-122"/>
                <a:cs typeface="Arial" pitchFamily="34" charset="0"/>
              </a:rPr>
              <a:t>RRU</a:t>
            </a:r>
            <a:r>
              <a:rPr lang="zh-CN" altLang="en-US" sz="900" b="1" dirty="0" smtClean="0">
                <a:solidFill>
                  <a:srgbClr val="0070C0"/>
                </a:solidFill>
                <a:latin typeface="微软雅黑" pitchFamily="34" charset="-122"/>
                <a:ea typeface="微软雅黑" pitchFamily="34" charset="-122"/>
                <a:cs typeface="Arial" pitchFamily="34" charset="0"/>
              </a:rPr>
              <a:t>协同快速组建小型无线网络，节省</a:t>
            </a:r>
            <a:r>
              <a:rPr lang="en-US" altLang="zh-CN" sz="900" b="1" dirty="0" smtClean="0">
                <a:solidFill>
                  <a:srgbClr val="0070C0"/>
                </a:solidFill>
                <a:latin typeface="微软雅黑" pitchFamily="34" charset="-122"/>
                <a:ea typeface="微软雅黑" pitchFamily="34" charset="-122"/>
                <a:cs typeface="Arial" pitchFamily="34" charset="0"/>
              </a:rPr>
              <a:t>AC/</a:t>
            </a:r>
            <a:r>
              <a:rPr lang="zh-CN" altLang="en-US" sz="900" b="1" dirty="0" smtClean="0">
                <a:solidFill>
                  <a:srgbClr val="0070C0"/>
                </a:solidFill>
                <a:latin typeface="微软雅黑" pitchFamily="34" charset="-122"/>
                <a:ea typeface="微软雅黑" pitchFamily="34" charset="-122"/>
                <a:cs typeface="Arial" pitchFamily="34" charset="0"/>
              </a:rPr>
              <a:t>网管购置成本。</a:t>
            </a:r>
            <a:endParaRPr lang="en-US" altLang="zh-CN" sz="900" b="1" dirty="0" smtClean="0">
              <a:solidFill>
                <a:srgbClr val="0070C0"/>
              </a:solidFill>
              <a:latin typeface="微软雅黑" pitchFamily="34" charset="-122"/>
              <a:ea typeface="微软雅黑" pitchFamily="34" charset="-122"/>
              <a:cs typeface="Arial" pitchFamily="34" charset="0"/>
            </a:endParaRPr>
          </a:p>
          <a:p>
            <a:pPr marL="0" lvl="1">
              <a:lnSpc>
                <a:spcPct val="120000"/>
              </a:lnSpc>
            </a:pPr>
            <a:r>
              <a:rPr lang="zh-CN" altLang="en-US" sz="900" dirty="0" smtClean="0">
                <a:solidFill>
                  <a:srgbClr val="C00000"/>
                </a:solidFill>
                <a:latin typeface="微软雅黑" pitchFamily="34" charset="-122"/>
                <a:ea typeface="微软雅黑" pitchFamily="34" charset="-122"/>
                <a:cs typeface="Arial" pitchFamily="34" charset="0"/>
              </a:rPr>
              <a:t>价值支撑：中心</a:t>
            </a:r>
            <a:r>
              <a:rPr lang="en-US" altLang="zh-CN" sz="900" dirty="0" smtClean="0">
                <a:solidFill>
                  <a:srgbClr val="C00000"/>
                </a:solidFill>
                <a:latin typeface="微软雅黑" pitchFamily="34" charset="-122"/>
                <a:ea typeface="微软雅黑" pitchFamily="34" charset="-122"/>
                <a:cs typeface="Arial" pitchFamily="34" charset="0"/>
              </a:rPr>
              <a:t>AP</a:t>
            </a:r>
            <a:r>
              <a:rPr lang="zh-CN" altLang="en-US" sz="900" dirty="0" smtClean="0">
                <a:solidFill>
                  <a:srgbClr val="C00000"/>
                </a:solidFill>
                <a:latin typeface="微软雅黑" pitchFamily="34" charset="-122"/>
                <a:ea typeface="微软雅黑" pitchFamily="34" charset="-122"/>
                <a:cs typeface="Arial" pitchFamily="34" charset="0"/>
              </a:rPr>
              <a:t>在自组网模式下，只需四步三分钟快速完成配置，</a:t>
            </a:r>
            <a:r>
              <a:rPr lang="en-US" altLang="zh-CN" sz="900" dirty="0" smtClean="0">
                <a:solidFill>
                  <a:srgbClr val="C00000"/>
                </a:solidFill>
                <a:latin typeface="微软雅黑" pitchFamily="34" charset="-122"/>
                <a:ea typeface="微软雅黑" pitchFamily="34" charset="-122"/>
                <a:cs typeface="Arial" pitchFamily="34" charset="0"/>
              </a:rPr>
              <a:t>RRU</a:t>
            </a:r>
            <a:r>
              <a:rPr lang="zh-CN" altLang="en-US" sz="900" dirty="0" smtClean="0">
                <a:solidFill>
                  <a:srgbClr val="C00000"/>
                </a:solidFill>
                <a:latin typeface="微软雅黑" pitchFamily="34" charset="-122"/>
                <a:ea typeface="微软雅黑" pitchFamily="34" charset="-122"/>
                <a:cs typeface="Arial" pitchFamily="34" charset="0"/>
              </a:rPr>
              <a:t>上电后即插即用；无需同步购置</a:t>
            </a:r>
            <a:r>
              <a:rPr lang="en-US" altLang="zh-CN" sz="900" dirty="0" smtClean="0">
                <a:solidFill>
                  <a:srgbClr val="C00000"/>
                </a:solidFill>
                <a:latin typeface="微软雅黑" pitchFamily="34" charset="-122"/>
                <a:ea typeface="微软雅黑" pitchFamily="34" charset="-122"/>
                <a:cs typeface="Arial" pitchFamily="34" charset="0"/>
              </a:rPr>
              <a:t>AC</a:t>
            </a:r>
            <a:r>
              <a:rPr lang="zh-CN" altLang="en-US" sz="900" dirty="0" smtClean="0">
                <a:solidFill>
                  <a:srgbClr val="C00000"/>
                </a:solidFill>
                <a:latin typeface="微软雅黑" pitchFamily="34" charset="-122"/>
                <a:ea typeface="微软雅黑" pitchFamily="34" charset="-122"/>
                <a:cs typeface="Arial" pitchFamily="34" charset="0"/>
              </a:rPr>
              <a:t>和网管，节省建网成本。</a:t>
            </a:r>
            <a:endParaRPr lang="en-US" altLang="zh-CN" sz="900" dirty="0" smtClean="0">
              <a:solidFill>
                <a:srgbClr val="C00000"/>
              </a:solidFill>
              <a:latin typeface="微软雅黑" pitchFamily="34" charset="-122"/>
              <a:ea typeface="微软雅黑" pitchFamily="34" charset="-122"/>
              <a:cs typeface="Arial" pitchFamily="34" charset="0"/>
            </a:endParaRPr>
          </a:p>
        </p:txBody>
      </p:sp>
      <p:sp>
        <p:nvSpPr>
          <p:cNvPr id="21" name="矩形 20"/>
          <p:cNvSpPr/>
          <p:nvPr/>
        </p:nvSpPr>
        <p:spPr>
          <a:xfrm>
            <a:off x="1351016" y="3818458"/>
            <a:ext cx="7200000" cy="190240"/>
          </a:xfrm>
          <a:prstGeom prst="rect">
            <a:avLst/>
          </a:prstGeom>
          <a:solidFill>
            <a:schemeClr val="bg1">
              <a:lumMod val="75000"/>
            </a:schemeClr>
          </a:solidFill>
        </p:spPr>
        <p:txBody>
          <a:bodyPr wrap="square" tIns="36000" bIns="0">
            <a:spAutoFit/>
          </a:bodyPr>
          <a:lstStyle/>
          <a:p>
            <a:r>
              <a:rPr lang="zh-CN" altLang="en-US" sz="1000" b="1" dirty="0" smtClean="0">
                <a:solidFill>
                  <a:srgbClr val="C00000"/>
                </a:solidFill>
                <a:latin typeface="微软雅黑" pitchFamily="34" charset="-122"/>
                <a:ea typeface="微软雅黑" pitchFamily="34" charset="-122"/>
              </a:rPr>
              <a:t>支持自组网，低成本实现快速网络部署</a:t>
            </a:r>
            <a:endParaRPr lang="zh-CN" altLang="en-US" sz="1000" b="1" dirty="0">
              <a:solidFill>
                <a:srgbClr val="C00000"/>
              </a:solidFill>
              <a:latin typeface="微软雅黑" pitchFamily="34" charset="-122"/>
              <a:ea typeface="微软雅黑" pitchFamily="34" charset="-122"/>
            </a:endParaRPr>
          </a:p>
        </p:txBody>
      </p:sp>
      <p:sp>
        <p:nvSpPr>
          <p:cNvPr id="25" name="Title 2"/>
          <p:cNvSpPr txBox="1">
            <a:spLocks/>
          </p:cNvSpPr>
          <p:nvPr/>
        </p:nvSpPr>
        <p:spPr>
          <a:xfrm>
            <a:off x="465008" y="201355"/>
            <a:ext cx="8338749" cy="532292"/>
          </a:xfrm>
          <a:prstGeom prst="rect">
            <a:avLst/>
          </a:prstGeom>
        </p:spPr>
        <p:txBody>
          <a:bodyPr/>
          <a:lstStyle/>
          <a:p>
            <a:pPr eaLnBrk="0" hangingPunct="0">
              <a:defRPr/>
            </a:pPr>
            <a:r>
              <a:rPr lang="zh-CN" altLang="en-US" sz="2400" b="1" kern="0" dirty="0" smtClean="0">
                <a:solidFill>
                  <a:schemeClr val="bg1"/>
                </a:solidFill>
                <a:latin typeface="Arial" pitchFamily="34" charset="0"/>
                <a:ea typeface="微软雅黑" pitchFamily="34" charset="-122"/>
                <a:cs typeface="Arial" pitchFamily="34" charset="0"/>
              </a:rPr>
              <a:t>华为</a:t>
            </a:r>
            <a:r>
              <a:rPr lang="en-US" altLang="zh-CN" sz="2400" b="1" kern="0" dirty="0" smtClean="0">
                <a:solidFill>
                  <a:schemeClr val="bg1"/>
                </a:solidFill>
                <a:latin typeface="Arial" pitchFamily="34" charset="0"/>
                <a:ea typeface="微软雅黑" pitchFamily="34" charset="-122"/>
                <a:cs typeface="Arial" pitchFamily="34" charset="0"/>
              </a:rPr>
              <a:t>WLAN Key Message</a:t>
            </a:r>
            <a:r>
              <a:rPr lang="zh-CN" altLang="en-US" sz="2400" b="1" kern="0" dirty="0" smtClean="0">
                <a:solidFill>
                  <a:schemeClr val="bg1"/>
                </a:solidFill>
                <a:latin typeface="Arial" pitchFamily="34" charset="0"/>
                <a:ea typeface="微软雅黑" pitchFamily="34" charset="-122"/>
                <a:cs typeface="Arial" pitchFamily="34" charset="0"/>
              </a:rPr>
              <a:t>：敏捷分布式</a:t>
            </a:r>
            <a:r>
              <a:rPr lang="en-US" altLang="zh-CN" sz="2400" b="1" kern="0" dirty="0" smtClean="0">
                <a:solidFill>
                  <a:schemeClr val="bg1"/>
                </a:solidFill>
                <a:latin typeface="Arial" pitchFamily="34" charset="0"/>
                <a:ea typeface="微软雅黑" pitchFamily="34" charset="-122"/>
                <a:cs typeface="Arial" pitchFamily="34" charset="0"/>
              </a:rPr>
              <a:t>Wi-Fi</a:t>
            </a:r>
            <a:r>
              <a:rPr lang="zh-CN" altLang="en-US" sz="2400" b="1" kern="0" dirty="0" smtClean="0">
                <a:solidFill>
                  <a:schemeClr val="bg1"/>
                </a:solidFill>
                <a:latin typeface="Arial" pitchFamily="34" charset="0"/>
                <a:ea typeface="微软雅黑" pitchFamily="34" charset="-122"/>
                <a:cs typeface="Arial" pitchFamily="34" charset="0"/>
              </a:rPr>
              <a:t>方案</a:t>
            </a:r>
          </a:p>
          <a:p>
            <a:pPr eaLnBrk="0" hangingPunct="0">
              <a:defRPr/>
            </a:pPr>
            <a:endParaRPr lang="zh-CN" altLang="en-US" sz="2400" b="1" kern="0" dirty="0" smtClean="0">
              <a:solidFill>
                <a:srgbClr val="990000"/>
              </a:solidFill>
              <a:latin typeface="Arial" pitchFamily="34" charset="0"/>
              <a:ea typeface="微软雅黑" pitchFamily="34" charset="-122"/>
              <a:cs typeface="Arial" pitchFamily="34" charset="0"/>
            </a:endParaRPr>
          </a:p>
          <a:p>
            <a:pPr lvl="0" eaLnBrk="0" hangingPunct="0">
              <a:defRPr/>
            </a:pPr>
            <a:r>
              <a:rPr lang="en-US" altLang="zh-CN" sz="2400" b="1" kern="0" dirty="0" smtClean="0">
                <a:solidFill>
                  <a:srgbClr val="990000"/>
                </a:solidFill>
                <a:latin typeface="Arial" pitchFamily="34" charset="0"/>
                <a:ea typeface="微软雅黑" pitchFamily="34" charset="-122"/>
                <a:cs typeface="Arial" pitchFamily="34" charset="0"/>
              </a:rPr>
              <a:t> </a:t>
            </a:r>
            <a:endParaRPr lang="zh-CN" altLang="en-US" sz="2400" b="1" kern="0" dirty="0" smtClean="0">
              <a:solidFill>
                <a:srgbClr val="990000"/>
              </a:solidFill>
              <a:latin typeface="Arial" pitchFamily="34" charset="0"/>
              <a:ea typeface="微软雅黑" pitchFamily="34" charset="-122"/>
              <a:cs typeface="Arial" pitchFamily="34" charset="0"/>
            </a:endParaRPr>
          </a:p>
        </p:txBody>
      </p:sp>
    </p:spTree>
    <p:extLst>
      <p:ext uri="{BB962C8B-B14F-4D97-AF65-F5344CB8AC3E}">
        <p14:creationId xmlns:p14="http://schemas.microsoft.com/office/powerpoint/2010/main" xmlns="" val="2374410726"/>
      </p:ext>
    </p:extLst>
  </p:cSld>
  <p:clrMapOvr>
    <a:masterClrMapping/>
  </p:clrMapOvr>
  <p:transition advClick="0" advTm="8000">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63088" y="166699"/>
            <a:ext cx="8101853" cy="351376"/>
          </a:xfrm>
          <a:prstGeom prst="rect">
            <a:avLst/>
          </a:prstGeom>
        </p:spPr>
        <p:txBody>
          <a:bodyPr/>
          <a:lstStyle/>
          <a:p>
            <a:pPr lvl="0" eaLnBrk="0" hangingPunct="0">
              <a:defRPr/>
            </a:pPr>
            <a:endParaRPr lang="zh-CN" altLang="en-US" sz="2400" b="1" kern="0" dirty="0" smtClean="0">
              <a:solidFill>
                <a:srgbClr val="990000"/>
              </a:solidFill>
              <a:latin typeface="Arial" pitchFamily="34" charset="0"/>
              <a:ea typeface="微软雅黑" pitchFamily="34" charset="-122"/>
              <a:cs typeface="Arial" pitchFamily="34" charset="0"/>
            </a:endParaRPr>
          </a:p>
        </p:txBody>
      </p:sp>
      <p:sp>
        <p:nvSpPr>
          <p:cNvPr id="5" name="AutoShape 45"/>
          <p:cNvSpPr>
            <a:spLocks noChangeArrowheads="1"/>
          </p:cNvSpPr>
          <p:nvPr>
            <p:custDataLst>
              <p:tags r:id="rId1"/>
            </p:custDataLst>
          </p:nvPr>
        </p:nvSpPr>
        <p:spPr bwMode="auto">
          <a:xfrm>
            <a:off x="544849" y="758718"/>
            <a:ext cx="8028000" cy="346447"/>
          </a:xfrm>
          <a:prstGeom prst="round2SameRect">
            <a:avLst>
              <a:gd name="adj1" fmla="val 9450"/>
              <a:gd name="adj2" fmla="val 0"/>
            </a:avLst>
          </a:prstGeom>
          <a:solidFill>
            <a:srgbClr val="C00000"/>
          </a:solidFill>
          <a:ln w="9525" cap="flat" cmpd="sng" algn="ctr">
            <a:noFill/>
            <a:prstDash val="solid"/>
          </a:ln>
          <a:effectLst/>
        </p:spPr>
        <p:txBody>
          <a:bodyPr wrap="none" rIns="45720" rtlCol="0" anchor="ctr"/>
          <a:lstStyle/>
          <a:p>
            <a:pPr marL="342900" indent="-342900" eaLnBrk="0" fontAlgn="auto" hangingPunct="0">
              <a:lnSpc>
                <a:spcPct val="120000"/>
              </a:lnSpc>
              <a:spcBef>
                <a:spcPts val="0"/>
              </a:spcBef>
              <a:spcAft>
                <a:spcPts val="0"/>
              </a:spcAft>
              <a:buSzPct val="60000"/>
              <a:defRPr/>
            </a:pPr>
            <a:r>
              <a:rPr lang="en-US" altLang="zh-CN" sz="1400" b="1" kern="0" dirty="0" smtClean="0">
                <a:solidFill>
                  <a:schemeClr val="bg1"/>
                </a:solidFill>
                <a:latin typeface="Arial" pitchFamily="34" charset="0"/>
                <a:ea typeface="华文细黑" pitchFamily="2" charset="-122"/>
                <a:cs typeface="Arial" pitchFamily="34" charset="0"/>
              </a:rPr>
              <a:t>KM :</a:t>
            </a:r>
            <a:r>
              <a:rPr lang="zh-CN" altLang="en-US" sz="1400" b="1" dirty="0" smtClean="0">
                <a:solidFill>
                  <a:srgbClr val="FFFFFF"/>
                </a:solidFill>
                <a:latin typeface="微软雅黑" pitchFamily="34" charset="-122"/>
                <a:ea typeface="微软雅黑" pitchFamily="34" charset="-122"/>
                <a:sym typeface="Arial"/>
              </a:rPr>
              <a:t>有线无线深度融合，</a:t>
            </a:r>
            <a:r>
              <a:rPr lang="en-US" altLang="zh-CN" sz="1400" b="1" dirty="0" smtClean="0">
                <a:solidFill>
                  <a:srgbClr val="FFFFFF"/>
                </a:solidFill>
                <a:latin typeface="微软雅黑" pitchFamily="34" charset="-122"/>
                <a:ea typeface="微软雅黑" pitchFamily="34" charset="-122"/>
                <a:sym typeface="Arial"/>
              </a:rPr>
              <a:t>1</a:t>
            </a:r>
            <a:r>
              <a:rPr lang="zh-CN" altLang="en-US" sz="1400" b="1" dirty="0" smtClean="0">
                <a:solidFill>
                  <a:srgbClr val="FFFFFF"/>
                </a:solidFill>
                <a:latin typeface="微软雅黑" pitchFamily="34" charset="-122"/>
                <a:ea typeface="微软雅黑" pitchFamily="34" charset="-122"/>
                <a:sym typeface="Arial"/>
              </a:rPr>
              <a:t>张网络，</a:t>
            </a:r>
            <a:r>
              <a:rPr lang="en-US" altLang="zh-CN" sz="1400" b="1" dirty="0" smtClean="0">
                <a:solidFill>
                  <a:srgbClr val="FFFFFF"/>
                </a:solidFill>
                <a:latin typeface="微软雅黑" pitchFamily="34" charset="-122"/>
                <a:ea typeface="微软雅黑" pitchFamily="34" charset="-122"/>
                <a:sym typeface="Arial"/>
              </a:rPr>
              <a:t> 1</a:t>
            </a:r>
            <a:r>
              <a:rPr lang="zh-CN" altLang="en-US" sz="1400" b="1" dirty="0" smtClean="0">
                <a:solidFill>
                  <a:srgbClr val="FFFFFF"/>
                </a:solidFill>
                <a:latin typeface="微软雅黑" pitchFamily="34" charset="-122"/>
                <a:ea typeface="微软雅黑" pitchFamily="34" charset="-122"/>
                <a:sym typeface="Arial"/>
              </a:rPr>
              <a:t>台设备，</a:t>
            </a:r>
            <a:r>
              <a:rPr lang="en-US" altLang="zh-CN" sz="1400" b="1" dirty="0" smtClean="0">
                <a:solidFill>
                  <a:srgbClr val="FFFFFF"/>
                </a:solidFill>
                <a:latin typeface="微软雅黑" pitchFamily="34" charset="-122"/>
                <a:ea typeface="微软雅黑" pitchFamily="34" charset="-122"/>
                <a:sym typeface="Arial"/>
              </a:rPr>
              <a:t>1</a:t>
            </a:r>
            <a:r>
              <a:rPr lang="zh-CN" altLang="en-US" sz="1400" b="1" dirty="0" smtClean="0">
                <a:solidFill>
                  <a:srgbClr val="FFFFFF"/>
                </a:solidFill>
                <a:latin typeface="微软雅黑" pitchFamily="34" charset="-122"/>
                <a:ea typeface="微软雅黑" pitchFamily="34" charset="-122"/>
                <a:sym typeface="Arial"/>
              </a:rPr>
              <a:t>种策略，用户一致体验</a:t>
            </a:r>
            <a:endParaRPr lang="zh-CN" altLang="en-US" sz="1400" b="1" dirty="0">
              <a:solidFill>
                <a:srgbClr val="FFFFFF"/>
              </a:solidFill>
              <a:latin typeface="微软雅黑" pitchFamily="34" charset="-122"/>
              <a:ea typeface="微软雅黑" pitchFamily="34" charset="-122"/>
              <a:sym typeface="Calibri" pitchFamily="34" charset="0"/>
            </a:endParaRPr>
          </a:p>
        </p:txBody>
      </p:sp>
      <p:sp>
        <p:nvSpPr>
          <p:cNvPr id="6" name="Title 2"/>
          <p:cNvSpPr txBox="1">
            <a:spLocks/>
          </p:cNvSpPr>
          <p:nvPr/>
        </p:nvSpPr>
        <p:spPr bwMode="auto">
          <a:xfrm>
            <a:off x="538528" y="1128714"/>
            <a:ext cx="784240" cy="949777"/>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9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9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1</a:t>
            </a:r>
          </a:p>
        </p:txBody>
      </p:sp>
      <p:sp>
        <p:nvSpPr>
          <p:cNvPr id="23" name="Title 2"/>
          <p:cNvSpPr txBox="1">
            <a:spLocks/>
          </p:cNvSpPr>
          <p:nvPr/>
        </p:nvSpPr>
        <p:spPr bwMode="auto">
          <a:xfrm>
            <a:off x="534690" y="2158374"/>
            <a:ext cx="778934" cy="1069318"/>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9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9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2</a:t>
            </a:r>
          </a:p>
        </p:txBody>
      </p:sp>
      <p:sp>
        <p:nvSpPr>
          <p:cNvPr id="34" name="Title 2"/>
          <p:cNvSpPr txBox="1">
            <a:spLocks/>
          </p:cNvSpPr>
          <p:nvPr/>
        </p:nvSpPr>
        <p:spPr bwMode="auto">
          <a:xfrm>
            <a:off x="531189" y="3315883"/>
            <a:ext cx="778934" cy="1083870"/>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900" b="1" kern="0" dirty="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支撑点</a:t>
            </a:r>
            <a:r>
              <a:rPr lang="en-US" altLang="zh-CN" sz="9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3</a:t>
            </a:r>
          </a:p>
        </p:txBody>
      </p:sp>
      <p:sp>
        <p:nvSpPr>
          <p:cNvPr id="27" name="矩形 26"/>
          <p:cNvSpPr/>
          <p:nvPr/>
        </p:nvSpPr>
        <p:spPr>
          <a:xfrm>
            <a:off x="1354614" y="1128015"/>
            <a:ext cx="7200000" cy="246221"/>
          </a:xfrm>
          <a:prstGeom prst="rect">
            <a:avLst/>
          </a:prstGeom>
          <a:solidFill>
            <a:schemeClr val="bg1">
              <a:lumMod val="75000"/>
            </a:schemeClr>
          </a:solidFill>
        </p:spPr>
        <p:txBody>
          <a:bodyPr wrap="square">
            <a:spAutoFit/>
          </a:bodyPr>
          <a:lstStyle/>
          <a:p>
            <a:r>
              <a:rPr lang="zh-CN" altLang="en-US" sz="1000" b="1" dirty="0" smtClean="0">
                <a:solidFill>
                  <a:srgbClr val="C00000"/>
                </a:solidFill>
                <a:latin typeface="微软雅黑" pitchFamily="34" charset="-122"/>
                <a:ea typeface="微软雅黑" pitchFamily="34" charset="-122"/>
                <a:sym typeface="Arial"/>
              </a:rPr>
              <a:t>融合转发</a:t>
            </a:r>
            <a:r>
              <a:rPr lang="zh-CN" altLang="en-US" sz="1000" b="1" dirty="0" smtClean="0">
                <a:solidFill>
                  <a:srgbClr val="C00000"/>
                </a:solidFill>
                <a:latin typeface="微软雅黑" pitchFamily="34" charset="-122"/>
                <a:ea typeface="微软雅黑" pitchFamily="34" charset="-122"/>
              </a:rPr>
              <a:t>，</a:t>
            </a:r>
            <a:r>
              <a:rPr lang="zh-CN" altLang="en-US" sz="1000" b="1" dirty="0" smtClean="0">
                <a:solidFill>
                  <a:srgbClr val="C00000"/>
                </a:solidFill>
                <a:latin typeface="微软雅黑" pitchFamily="34" charset="-122"/>
                <a:ea typeface="微软雅黑" pitchFamily="34" charset="-122"/>
                <a:sym typeface="Arial"/>
              </a:rPr>
              <a:t>有线无线流量统一转发，性能无瓶颈</a:t>
            </a:r>
            <a:endParaRPr lang="en-US" altLang="zh-CN" sz="1000" b="1" dirty="0" smtClean="0">
              <a:solidFill>
                <a:srgbClr val="C00000"/>
              </a:solidFill>
              <a:latin typeface="微软雅黑" pitchFamily="34" charset="-122"/>
              <a:ea typeface="微软雅黑" pitchFamily="34" charset="-122"/>
              <a:sym typeface="Arial"/>
            </a:endParaRPr>
          </a:p>
        </p:txBody>
      </p:sp>
      <p:sp>
        <p:nvSpPr>
          <p:cNvPr id="29" name="矩形 28"/>
          <p:cNvSpPr/>
          <p:nvPr/>
        </p:nvSpPr>
        <p:spPr>
          <a:xfrm>
            <a:off x="1339374" y="3304497"/>
            <a:ext cx="7200000" cy="246221"/>
          </a:xfrm>
          <a:prstGeom prst="rect">
            <a:avLst/>
          </a:prstGeom>
          <a:solidFill>
            <a:schemeClr val="bg1">
              <a:lumMod val="75000"/>
            </a:schemeClr>
          </a:solidFill>
        </p:spPr>
        <p:txBody>
          <a:bodyPr wrap="square">
            <a:spAutoFit/>
          </a:bodyPr>
          <a:lstStyle/>
          <a:p>
            <a:pPr marL="0" lvl="1"/>
            <a:r>
              <a:rPr lang="zh-CN" altLang="en-US" sz="1000" b="1" dirty="0" smtClean="0">
                <a:solidFill>
                  <a:srgbClr val="C00000"/>
                </a:solidFill>
                <a:latin typeface="微软雅黑" pitchFamily="34" charset="-122"/>
                <a:ea typeface="微软雅黑" pitchFamily="34" charset="-122"/>
                <a:sym typeface="Arial"/>
              </a:rPr>
              <a:t>融合策略</a:t>
            </a:r>
            <a:r>
              <a:rPr lang="zh-CN" altLang="en-US" sz="1000" b="1" dirty="0" smtClean="0">
                <a:solidFill>
                  <a:srgbClr val="C00000"/>
                </a:solidFill>
                <a:latin typeface="微软雅黑" pitchFamily="34" charset="-122"/>
                <a:ea typeface="微软雅黑" pitchFamily="34" charset="-122"/>
              </a:rPr>
              <a:t>，有线无线融合策略，用户一致体验</a:t>
            </a:r>
            <a:endParaRPr lang="en-US" altLang="zh-CN" sz="1000" b="1" dirty="0" smtClean="0">
              <a:solidFill>
                <a:srgbClr val="C00000"/>
              </a:solidFill>
              <a:latin typeface="微软雅黑" pitchFamily="34" charset="-122"/>
              <a:ea typeface="微软雅黑" pitchFamily="34" charset="-122"/>
            </a:endParaRPr>
          </a:p>
        </p:txBody>
      </p:sp>
      <p:sp>
        <p:nvSpPr>
          <p:cNvPr id="30" name="TextBox 8"/>
          <p:cNvSpPr txBox="1"/>
          <p:nvPr/>
        </p:nvSpPr>
        <p:spPr>
          <a:xfrm>
            <a:off x="1348625" y="1366262"/>
            <a:ext cx="7200000" cy="646331"/>
          </a:xfrm>
          <a:prstGeom prst="rect">
            <a:avLst/>
          </a:prstGeom>
          <a:solidFill>
            <a:schemeClr val="bg1"/>
          </a:solidFill>
          <a:ln>
            <a:solidFill>
              <a:schemeClr val="bg1">
                <a:lumMod val="75000"/>
              </a:schemeClr>
            </a:solidFill>
          </a:ln>
        </p:spPr>
        <p:txBody>
          <a:bodyPr wrap="square" rtlCol="0">
            <a:spAutoFit/>
          </a:bodyPr>
          <a:lstStyle/>
          <a:p>
            <a:pPr marL="53975" lvl="1" indent="-228600" fontAlgn="auto">
              <a:spcBef>
                <a:spcPts val="0"/>
              </a:spcBef>
              <a:spcAft>
                <a:spcPts val="0"/>
              </a:spcAft>
              <a:buSzPct val="100000"/>
              <a:defRPr/>
            </a:pPr>
            <a:r>
              <a:rPr lang="zh-CN" altLang="en-US" sz="900" b="1" dirty="0" smtClean="0">
                <a:solidFill>
                  <a:srgbClr val="0070C0"/>
                </a:solidFill>
                <a:latin typeface="微软雅黑" pitchFamily="34" charset="-122"/>
                <a:ea typeface="微软雅黑" pitchFamily="34" charset="-122"/>
                <a:cs typeface="Arial" pitchFamily="34" charset="0"/>
              </a:rPr>
              <a:t>客户价值：业界性能最强</a:t>
            </a:r>
            <a:r>
              <a:rPr lang="en-US" altLang="zh-CN" sz="900" b="1" dirty="0" err="1" smtClean="0">
                <a:solidFill>
                  <a:srgbClr val="0070C0"/>
                </a:solidFill>
                <a:latin typeface="微软雅黑" pitchFamily="34" charset="-122"/>
                <a:ea typeface="微软雅黑" pitchFamily="34" charset="-122"/>
                <a:cs typeface="Arial" pitchFamily="34" charset="0"/>
              </a:rPr>
              <a:t>Tbit</a:t>
            </a:r>
            <a:r>
              <a:rPr lang="zh-CN" altLang="en-US" sz="900" b="1" dirty="0" smtClean="0">
                <a:solidFill>
                  <a:srgbClr val="0070C0"/>
                </a:solidFill>
                <a:latin typeface="微软雅黑" pitchFamily="34" charset="-122"/>
                <a:ea typeface="微软雅黑" pitchFamily="34" charset="-122"/>
                <a:cs typeface="Arial" pitchFamily="34" charset="0"/>
              </a:rPr>
              <a:t>随板</a:t>
            </a:r>
            <a:r>
              <a:rPr lang="en-US" altLang="zh-CN" sz="900" b="1" dirty="0" smtClean="0">
                <a:solidFill>
                  <a:srgbClr val="0070C0"/>
                </a:solidFill>
                <a:latin typeface="微软雅黑" pitchFamily="34" charset="-122"/>
                <a:ea typeface="微软雅黑" pitchFamily="34" charset="-122"/>
                <a:cs typeface="Arial" pitchFamily="34" charset="0"/>
              </a:rPr>
              <a:t>AC</a:t>
            </a:r>
            <a:r>
              <a:rPr lang="zh-CN" altLang="en-US" sz="900" b="1" dirty="0" smtClean="0">
                <a:solidFill>
                  <a:srgbClr val="0070C0"/>
                </a:solidFill>
                <a:latin typeface="微软雅黑" pitchFamily="34" charset="-122"/>
                <a:ea typeface="微软雅黑" pitchFamily="34" charset="-122"/>
                <a:cs typeface="Arial" pitchFamily="34" charset="0"/>
              </a:rPr>
              <a:t>，无线用户带宽不再是瓶颈</a:t>
            </a:r>
            <a:endParaRPr lang="en-US" altLang="zh-CN" sz="900" b="1" dirty="0" smtClean="0">
              <a:solidFill>
                <a:srgbClr val="0070C0"/>
              </a:solidFill>
              <a:latin typeface="微软雅黑" pitchFamily="34" charset="-122"/>
              <a:ea typeface="微软雅黑" pitchFamily="34" charset="-122"/>
              <a:cs typeface="Arial" pitchFamily="34" charset="0"/>
            </a:endParaRPr>
          </a:p>
          <a:p>
            <a:pPr marL="53975" lvl="1" indent="-228600" fontAlgn="auto">
              <a:spcBef>
                <a:spcPts val="0"/>
              </a:spcBef>
              <a:spcAft>
                <a:spcPts val="0"/>
              </a:spcAft>
              <a:buClr>
                <a:srgbClr val="C00000"/>
              </a:buClr>
              <a:buSzPts val="1600"/>
              <a:defRPr/>
            </a:pPr>
            <a:r>
              <a:rPr lang="zh-CN" altLang="en-US" sz="900" dirty="0" smtClean="0">
                <a:solidFill>
                  <a:srgbClr val="C00000"/>
                </a:solidFill>
                <a:latin typeface="微软雅黑" pitchFamily="34" charset="-122"/>
                <a:ea typeface="微软雅黑" pitchFamily="34" charset="-122"/>
                <a:cs typeface="Arial" pitchFamily="34" charset="0"/>
              </a:rPr>
              <a:t>价值支撑</a:t>
            </a:r>
            <a:r>
              <a:rPr lang="en-US" altLang="zh-CN" sz="900" dirty="0" smtClean="0">
                <a:solidFill>
                  <a:srgbClr val="C00000"/>
                </a:solidFill>
                <a:latin typeface="微软雅黑" pitchFamily="34" charset="-122"/>
                <a:ea typeface="微软雅黑" pitchFamily="34" charset="-122"/>
                <a:cs typeface="Arial" pitchFamily="34" charset="0"/>
              </a:rPr>
              <a:t>:</a:t>
            </a:r>
          </a:p>
          <a:p>
            <a:pPr marL="180975" indent="-180975">
              <a:buFont typeface="Arial" pitchFamily="34" charset="0"/>
              <a:buChar char="•"/>
            </a:pPr>
            <a:r>
              <a:rPr lang="zh-CN" altLang="en-US" sz="900" dirty="0" smtClean="0">
                <a:solidFill>
                  <a:srgbClr val="C00000"/>
                </a:solidFill>
                <a:latin typeface="微软雅黑" pitchFamily="34" charset="-122"/>
                <a:ea typeface="微软雅黑" pitchFamily="34" charset="-122"/>
                <a:cs typeface="Arial" pitchFamily="34" charset="0"/>
                <a:sym typeface="Arial"/>
              </a:rPr>
              <a:t>敏捷交换机通过</a:t>
            </a:r>
            <a:r>
              <a:rPr lang="zh-CN" altLang="en-US" sz="900" dirty="0" smtClean="0">
                <a:solidFill>
                  <a:srgbClr val="C00000"/>
                </a:solidFill>
                <a:latin typeface="微软雅黑" pitchFamily="34" charset="-122"/>
                <a:ea typeface="微软雅黑" pitchFamily="34" charset="-122"/>
                <a:cs typeface="Arial" pitchFamily="34" charset="0"/>
              </a:rPr>
              <a:t>编程实现</a:t>
            </a:r>
            <a:r>
              <a:rPr lang="en-US" altLang="zh-CN" sz="900" dirty="0" smtClean="0">
                <a:solidFill>
                  <a:srgbClr val="C00000"/>
                </a:solidFill>
                <a:latin typeface="微软雅黑" pitchFamily="34" charset="-122"/>
                <a:ea typeface="微软雅黑" pitchFamily="34" charset="-122"/>
                <a:cs typeface="Arial" pitchFamily="34" charset="0"/>
              </a:rPr>
              <a:t>AC</a:t>
            </a:r>
            <a:r>
              <a:rPr lang="zh-CN" altLang="en-US" sz="900" dirty="0" smtClean="0">
                <a:solidFill>
                  <a:srgbClr val="C00000"/>
                </a:solidFill>
                <a:latin typeface="微软雅黑" pitchFamily="34" charset="-122"/>
                <a:ea typeface="微软雅黑" pitchFamily="34" charset="-122"/>
                <a:cs typeface="Arial" pitchFamily="34" charset="0"/>
              </a:rPr>
              <a:t>功能，</a:t>
            </a:r>
            <a:r>
              <a:rPr lang="zh-CN" altLang="en-US" sz="900" dirty="0" smtClean="0">
                <a:solidFill>
                  <a:srgbClr val="C00000"/>
                </a:solidFill>
                <a:latin typeface="微软雅黑" pitchFamily="34" charset="-122"/>
                <a:ea typeface="微软雅黑" pitchFamily="34" charset="-122"/>
                <a:cs typeface="Arial" pitchFamily="34" charset="0"/>
                <a:sym typeface="Arial"/>
              </a:rPr>
              <a:t>有线无线流量统一转发，整机无线转发性能可达</a:t>
            </a:r>
            <a:r>
              <a:rPr lang="en-US" altLang="zh-CN" sz="900" dirty="0" err="1" smtClean="0">
                <a:solidFill>
                  <a:srgbClr val="C00000"/>
                </a:solidFill>
                <a:latin typeface="微软雅黑" pitchFamily="34" charset="-122"/>
                <a:ea typeface="微软雅黑" pitchFamily="34" charset="-122"/>
                <a:cs typeface="Arial" pitchFamily="34" charset="0"/>
              </a:rPr>
              <a:t>Tbit</a:t>
            </a:r>
            <a:r>
              <a:rPr lang="en-US" altLang="zh-CN" sz="900" dirty="0" smtClean="0">
                <a:solidFill>
                  <a:srgbClr val="C00000"/>
                </a:solidFill>
                <a:latin typeface="微软雅黑" pitchFamily="34" charset="-122"/>
                <a:ea typeface="微软雅黑" pitchFamily="34" charset="-122"/>
                <a:cs typeface="Arial" pitchFamily="34" charset="0"/>
              </a:rPr>
              <a:t> </a:t>
            </a:r>
            <a:r>
              <a:rPr lang="zh-CN" altLang="en-US" sz="900" dirty="0" smtClean="0">
                <a:solidFill>
                  <a:srgbClr val="C00000"/>
                </a:solidFill>
                <a:latin typeface="微软雅黑" pitchFamily="34" charset="-122"/>
                <a:ea typeface="微软雅黑" pitchFamily="34" charset="-122"/>
                <a:cs typeface="Arial" pitchFamily="34" charset="0"/>
              </a:rPr>
              <a:t>，</a:t>
            </a:r>
            <a:r>
              <a:rPr lang="zh-CN" altLang="en-US" sz="900" dirty="0" smtClean="0">
                <a:solidFill>
                  <a:srgbClr val="C00000"/>
                </a:solidFill>
                <a:latin typeface="微软雅黑" pitchFamily="34" charset="-122"/>
                <a:ea typeface="微软雅黑" pitchFamily="34" charset="-122"/>
                <a:cs typeface="Arial" pitchFamily="34" charset="0"/>
                <a:sym typeface="Arial"/>
              </a:rPr>
              <a:t>性能无瓶颈 </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a:p>
            <a:pPr marL="180975" indent="-180975">
              <a:buFont typeface="Arial" pitchFamily="34" charset="0"/>
              <a:buChar char="•"/>
            </a:pPr>
            <a:r>
              <a:rPr lang="zh-CN" altLang="en-US" sz="900" dirty="0" smtClean="0">
                <a:solidFill>
                  <a:srgbClr val="C00000"/>
                </a:solidFill>
                <a:latin typeface="微软雅黑" pitchFamily="34" charset="-122"/>
                <a:ea typeface="微软雅黑" pitchFamily="34" charset="-122"/>
                <a:cs typeface="Arial" pitchFamily="34" charset="0"/>
                <a:sym typeface="Arial"/>
              </a:rPr>
              <a:t>无需额外购买</a:t>
            </a:r>
            <a:r>
              <a:rPr lang="en-US" altLang="zh-CN" sz="900" dirty="0" smtClean="0">
                <a:solidFill>
                  <a:srgbClr val="C00000"/>
                </a:solidFill>
                <a:latin typeface="微软雅黑" pitchFamily="34" charset="-122"/>
                <a:ea typeface="微软雅黑" pitchFamily="34" charset="-122"/>
                <a:cs typeface="Arial" pitchFamily="34" charset="0"/>
                <a:sym typeface="Arial"/>
              </a:rPr>
              <a:t>AC</a:t>
            </a:r>
            <a:r>
              <a:rPr lang="zh-CN" altLang="en-US" sz="900" dirty="0" smtClean="0">
                <a:solidFill>
                  <a:srgbClr val="C00000"/>
                </a:solidFill>
                <a:latin typeface="微软雅黑" pitchFamily="34" charset="-122"/>
                <a:ea typeface="微软雅黑" pitchFamily="34" charset="-122"/>
                <a:cs typeface="Arial" pitchFamily="34" charset="0"/>
                <a:sym typeface="Arial"/>
              </a:rPr>
              <a:t>设备，节省槽位，节省投资</a:t>
            </a:r>
            <a:endParaRPr lang="en-US" altLang="zh-CN" sz="900" dirty="0" smtClean="0">
              <a:solidFill>
                <a:srgbClr val="C00000"/>
              </a:solidFill>
              <a:latin typeface="微软雅黑" pitchFamily="34" charset="-122"/>
              <a:ea typeface="微软雅黑" pitchFamily="34" charset="-122"/>
              <a:cs typeface="Arial" pitchFamily="34" charset="0"/>
            </a:endParaRPr>
          </a:p>
        </p:txBody>
      </p:sp>
      <p:sp>
        <p:nvSpPr>
          <p:cNvPr id="33" name="TextBox 8"/>
          <p:cNvSpPr txBox="1"/>
          <p:nvPr/>
        </p:nvSpPr>
        <p:spPr>
          <a:xfrm>
            <a:off x="1333385" y="2385923"/>
            <a:ext cx="7200000" cy="784830"/>
          </a:xfrm>
          <a:prstGeom prst="rect">
            <a:avLst/>
          </a:prstGeom>
          <a:solidFill>
            <a:schemeClr val="bg1"/>
          </a:solidFill>
          <a:ln>
            <a:solidFill>
              <a:schemeClr val="bg1">
                <a:lumMod val="75000"/>
              </a:schemeClr>
            </a:solidFill>
          </a:ln>
        </p:spPr>
        <p:txBody>
          <a:bodyPr wrap="square" rtlCol="0">
            <a:spAutoFit/>
          </a:bodyPr>
          <a:lstStyle/>
          <a:p>
            <a:pPr marL="161934" indent="-171380"/>
            <a:r>
              <a:rPr lang="zh-CN" altLang="en-US" sz="900" b="1" dirty="0" smtClean="0">
                <a:solidFill>
                  <a:srgbClr val="0070C0"/>
                </a:solidFill>
                <a:latin typeface="微软雅黑" pitchFamily="34" charset="-122"/>
                <a:ea typeface="微软雅黑" pitchFamily="34" charset="-122"/>
                <a:cs typeface="Arial" pitchFamily="34" charset="0"/>
              </a:rPr>
              <a:t>客户价值：园区虚拟 </a:t>
            </a:r>
            <a:r>
              <a:rPr lang="en-US" altLang="zh-CN" sz="900" b="1" dirty="0" smtClean="0">
                <a:solidFill>
                  <a:srgbClr val="0070C0"/>
                </a:solidFill>
                <a:latin typeface="微软雅黑" pitchFamily="34" charset="-122"/>
                <a:ea typeface="微软雅黑" pitchFamily="34" charset="-122"/>
                <a:cs typeface="Arial" pitchFamily="34" charset="0"/>
              </a:rPr>
              <a:t>1 </a:t>
            </a:r>
            <a:r>
              <a:rPr lang="zh-CN" altLang="en-US" sz="900" b="1" dirty="0" smtClean="0">
                <a:solidFill>
                  <a:srgbClr val="0070C0"/>
                </a:solidFill>
                <a:latin typeface="微软雅黑" pitchFamily="34" charset="-122"/>
                <a:ea typeface="微软雅黑" pitchFamily="34" charset="-122"/>
                <a:cs typeface="Arial" pitchFamily="34" charset="0"/>
              </a:rPr>
              <a:t>台设备，接入交换机和无线</a:t>
            </a:r>
            <a:r>
              <a:rPr lang="en-US" altLang="zh-CN" sz="900" b="1" dirty="0" smtClean="0">
                <a:solidFill>
                  <a:srgbClr val="0070C0"/>
                </a:solidFill>
                <a:latin typeface="微软雅黑" pitchFamily="34" charset="-122"/>
                <a:ea typeface="微软雅黑" pitchFamily="34" charset="-122"/>
                <a:cs typeface="Arial" pitchFamily="34" charset="0"/>
              </a:rPr>
              <a:t>AP</a:t>
            </a:r>
            <a:r>
              <a:rPr lang="zh-CN" altLang="en-US" sz="900" b="1" dirty="0" smtClean="0">
                <a:solidFill>
                  <a:srgbClr val="0070C0"/>
                </a:solidFill>
                <a:latin typeface="微软雅黑" pitchFamily="34" charset="-122"/>
                <a:ea typeface="微软雅黑" pitchFamily="34" charset="-122"/>
                <a:cs typeface="Arial" pitchFamily="34" charset="0"/>
              </a:rPr>
              <a:t>只是虚拟交换机的扩展端口，</a:t>
            </a:r>
            <a:r>
              <a:rPr lang="zh-CN" altLang="en-US" sz="900" b="1" dirty="0" smtClean="0">
                <a:solidFill>
                  <a:srgbClr val="0070C0"/>
                </a:solidFill>
                <a:latin typeface="微软雅黑" pitchFamily="34" charset="-122"/>
                <a:ea typeface="微软雅黑" pitchFamily="34" charset="-122"/>
                <a:cs typeface="Arial" pitchFamily="34" charset="0"/>
                <a:sym typeface="Arial"/>
              </a:rPr>
              <a:t>一台“设备”管理一个园区</a:t>
            </a:r>
            <a:endParaRPr lang="en-US" altLang="zh-CN" sz="900" b="1" dirty="0" smtClean="0">
              <a:solidFill>
                <a:srgbClr val="0070C0"/>
              </a:solidFill>
              <a:latin typeface="微软雅黑" pitchFamily="34" charset="-122"/>
              <a:ea typeface="微软雅黑" pitchFamily="34" charset="-122"/>
              <a:cs typeface="Arial" pitchFamily="34" charset="0"/>
              <a:sym typeface="Arial"/>
            </a:endParaRPr>
          </a:p>
          <a:p>
            <a:pPr marL="161934" indent="-171380"/>
            <a:r>
              <a:rPr lang="zh-CN" altLang="en-US" sz="900" dirty="0" smtClean="0">
                <a:solidFill>
                  <a:srgbClr val="C00000"/>
                </a:solidFill>
                <a:latin typeface="微软雅黑" pitchFamily="34" charset="-122"/>
                <a:ea typeface="微软雅黑" pitchFamily="34" charset="-122"/>
                <a:cs typeface="Arial" pitchFamily="34" charset="0"/>
                <a:sym typeface="Arial"/>
              </a:rPr>
              <a:t>价值支撑：</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a:p>
            <a:pPr indent="216000">
              <a:buFont typeface="Arial" pitchFamily="34" charset="0"/>
              <a:buChar char="•"/>
            </a:pPr>
            <a:r>
              <a:rPr lang="zh-CN" altLang="en-US" sz="900" dirty="0" smtClean="0">
                <a:solidFill>
                  <a:srgbClr val="C00000"/>
                </a:solidFill>
                <a:latin typeface="微软雅黑" pitchFamily="34" charset="-122"/>
                <a:ea typeface="微软雅黑" pitchFamily="34" charset="-122"/>
                <a:cs typeface="Arial" pitchFamily="34" charset="0"/>
                <a:sym typeface="Arial"/>
              </a:rPr>
              <a:t>简化设备管理：</a:t>
            </a:r>
            <a:r>
              <a:rPr lang="en-US" altLang="zh-CN" sz="900" dirty="0" smtClean="0">
                <a:solidFill>
                  <a:srgbClr val="C00000"/>
                </a:solidFill>
                <a:latin typeface="微软雅黑" pitchFamily="34" charset="-122"/>
                <a:ea typeface="微软雅黑" pitchFamily="34" charset="-122"/>
                <a:cs typeface="Arial" pitchFamily="34" charset="0"/>
                <a:sym typeface="Arial"/>
              </a:rPr>
              <a:t>1200+</a:t>
            </a:r>
            <a:r>
              <a:rPr lang="zh-CN" altLang="en-US" sz="900" dirty="0" smtClean="0">
                <a:solidFill>
                  <a:srgbClr val="C00000"/>
                </a:solidFill>
                <a:latin typeface="微软雅黑" pitchFamily="34" charset="-122"/>
                <a:ea typeface="微软雅黑" pitchFamily="34" charset="-122"/>
                <a:cs typeface="Arial" pitchFamily="34" charset="0"/>
                <a:sym typeface="Arial"/>
              </a:rPr>
              <a:t>台（业界最大）有线无线设备虚拟为一台，只需一个网元</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a:p>
            <a:pPr marL="0" lvl="1" indent="216000">
              <a:buFont typeface="Arial" pitchFamily="34" charset="0"/>
              <a:buChar char="•"/>
            </a:pPr>
            <a:r>
              <a:rPr lang="zh-CN" altLang="en-US" sz="900" dirty="0" smtClean="0">
                <a:solidFill>
                  <a:srgbClr val="C00000"/>
                </a:solidFill>
                <a:latin typeface="微软雅黑" pitchFamily="34" charset="-122"/>
                <a:ea typeface="微软雅黑" pitchFamily="34" charset="-122"/>
                <a:cs typeface="Arial" pitchFamily="34" charset="0"/>
                <a:sym typeface="Arial"/>
              </a:rPr>
              <a:t>简化业务配置：降低多协议应用下的网络配置、运行复杂度，提升网络可靠性</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a:p>
            <a:pPr indent="216000">
              <a:buFont typeface="Arial" pitchFamily="34" charset="0"/>
              <a:buChar char="•"/>
            </a:pPr>
            <a:r>
              <a:rPr lang="zh-CN" altLang="en-US" sz="900" dirty="0" smtClean="0">
                <a:solidFill>
                  <a:srgbClr val="C00000"/>
                </a:solidFill>
                <a:latin typeface="微软雅黑" pitchFamily="34" charset="-122"/>
                <a:ea typeface="微软雅黑" pitchFamily="34" charset="-122"/>
                <a:cs typeface="Arial" pitchFamily="34" charset="0"/>
                <a:sym typeface="Arial"/>
              </a:rPr>
              <a:t>面向业务的网络：所有业务均在虚拟设备上配置，自动下发到接入设备集中管控，灵活调整</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p:txBody>
      </p:sp>
      <p:sp>
        <p:nvSpPr>
          <p:cNvPr id="39" name="TextBox 8"/>
          <p:cNvSpPr txBox="1"/>
          <p:nvPr/>
        </p:nvSpPr>
        <p:spPr>
          <a:xfrm>
            <a:off x="1325765" y="3550364"/>
            <a:ext cx="7200000" cy="784830"/>
          </a:xfrm>
          <a:prstGeom prst="rect">
            <a:avLst/>
          </a:prstGeom>
          <a:solidFill>
            <a:schemeClr val="bg1"/>
          </a:solidFill>
          <a:ln>
            <a:solidFill>
              <a:schemeClr val="bg1">
                <a:lumMod val="75000"/>
              </a:schemeClr>
            </a:solidFill>
          </a:ln>
        </p:spPr>
        <p:txBody>
          <a:bodyPr wrap="square" rtlCol="0">
            <a:spAutoFit/>
          </a:bodyPr>
          <a:lstStyle/>
          <a:p>
            <a:pPr marL="161934" indent="-171380"/>
            <a:r>
              <a:rPr lang="zh-CN" altLang="en-US" sz="900" b="1" dirty="0" smtClean="0">
                <a:solidFill>
                  <a:srgbClr val="0070C0"/>
                </a:solidFill>
                <a:latin typeface="微软雅黑" pitchFamily="34" charset="-122"/>
                <a:ea typeface="微软雅黑" pitchFamily="34" charset="-122"/>
                <a:cs typeface="Arial" pitchFamily="34" charset="0"/>
              </a:rPr>
              <a:t>客户价值：敏捷交换机将有线无线认证网关和策略控制点归一，用户体验一致</a:t>
            </a:r>
            <a:endParaRPr lang="en-US" altLang="zh-CN" sz="900" b="1" dirty="0" smtClean="0">
              <a:solidFill>
                <a:srgbClr val="0070C0"/>
              </a:solidFill>
              <a:latin typeface="微软雅黑" pitchFamily="34" charset="-122"/>
              <a:ea typeface="微软雅黑" pitchFamily="34" charset="-122"/>
              <a:cs typeface="Arial" pitchFamily="34" charset="0"/>
            </a:endParaRPr>
          </a:p>
          <a:p>
            <a:pPr marL="53975" lvl="1" indent="-228600">
              <a:buClr>
                <a:srgbClr val="C00000"/>
              </a:buClr>
              <a:buSzPts val="1600"/>
              <a:defRPr/>
            </a:pPr>
            <a:r>
              <a:rPr lang="zh-CN" altLang="en-US" sz="900" dirty="0" smtClean="0">
                <a:solidFill>
                  <a:srgbClr val="C00000"/>
                </a:solidFill>
                <a:latin typeface="微软雅黑" pitchFamily="34" charset="-122"/>
                <a:ea typeface="微软雅黑" pitchFamily="34" charset="-122"/>
                <a:cs typeface="Arial" pitchFamily="34" charset="0"/>
                <a:sym typeface="Arial"/>
              </a:rPr>
              <a:t>价值支撑：</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a:p>
            <a:pPr marL="53975" lvl="1" indent="216000">
              <a:buSzPct val="100000"/>
              <a:buFont typeface="Arial" pitchFamily="34" charset="0"/>
              <a:buChar char="•"/>
              <a:defRPr/>
            </a:pPr>
            <a:r>
              <a:rPr lang="zh-CN" altLang="en-US" sz="900" dirty="0" smtClean="0">
                <a:solidFill>
                  <a:srgbClr val="C00000"/>
                </a:solidFill>
                <a:latin typeface="微软雅黑" pitchFamily="34" charset="-122"/>
                <a:ea typeface="微软雅黑" pitchFamily="34" charset="-122"/>
                <a:cs typeface="Arial" pitchFamily="34" charset="0"/>
                <a:sym typeface="Arial"/>
              </a:rPr>
              <a:t>融合认证网关，有线无线用户统一认证</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a:p>
            <a:pPr marL="53975" lvl="1" indent="216000">
              <a:buSzPct val="100000"/>
              <a:buFont typeface="Arial" pitchFamily="34" charset="0"/>
              <a:buChar char="•"/>
              <a:defRPr/>
            </a:pPr>
            <a:r>
              <a:rPr lang="zh-CN" altLang="en-US" sz="900" dirty="0" smtClean="0">
                <a:solidFill>
                  <a:srgbClr val="C00000"/>
                </a:solidFill>
                <a:latin typeface="微软雅黑" pitchFamily="34" charset="-122"/>
                <a:ea typeface="微软雅黑" pitchFamily="34" charset="-122"/>
                <a:cs typeface="Arial" pitchFamily="34" charset="0"/>
                <a:sym typeface="Arial"/>
              </a:rPr>
              <a:t>统一策略控制点，用户、业务、精准管理</a:t>
            </a:r>
            <a:endParaRPr lang="en-US" altLang="zh-CN" sz="900" dirty="0" smtClean="0">
              <a:solidFill>
                <a:srgbClr val="C00000"/>
              </a:solidFill>
              <a:latin typeface="微软雅黑" pitchFamily="34" charset="-122"/>
              <a:ea typeface="微软雅黑" pitchFamily="34" charset="-122"/>
              <a:cs typeface="Arial" pitchFamily="34" charset="0"/>
              <a:sym typeface="Arial"/>
            </a:endParaRPr>
          </a:p>
          <a:p>
            <a:pPr marL="53975" lvl="1" indent="216000">
              <a:buSzPct val="100000"/>
              <a:buFont typeface="Arial" pitchFamily="34" charset="0"/>
              <a:buChar char="•"/>
              <a:defRPr/>
            </a:pPr>
            <a:r>
              <a:rPr lang="zh-CN" altLang="en-US" sz="900" dirty="0" smtClean="0">
                <a:solidFill>
                  <a:srgbClr val="C00000"/>
                </a:solidFill>
                <a:latin typeface="微软雅黑" pitchFamily="34" charset="-122"/>
                <a:ea typeface="微软雅黑" pitchFamily="34" charset="-122"/>
                <a:cs typeface="Arial" pitchFamily="34" charset="0"/>
                <a:sym typeface="冬青黑体简体中文 W3"/>
              </a:rPr>
              <a:t>策略联动按需执行，</a:t>
            </a:r>
            <a:r>
              <a:rPr lang="en-US" altLang="zh-CN" sz="900" dirty="0" smtClean="0">
                <a:solidFill>
                  <a:srgbClr val="C00000"/>
                </a:solidFill>
                <a:latin typeface="微软雅黑" pitchFamily="34" charset="-122"/>
                <a:ea typeface="微软雅黑" pitchFamily="34" charset="-122"/>
                <a:cs typeface="Arial" pitchFamily="34" charset="0"/>
                <a:sym typeface="Arial"/>
              </a:rPr>
              <a:t>H-</a:t>
            </a:r>
            <a:r>
              <a:rPr lang="en-US" altLang="zh-CN" sz="900" dirty="0" err="1" smtClean="0">
                <a:solidFill>
                  <a:srgbClr val="C00000"/>
                </a:solidFill>
                <a:latin typeface="微软雅黑" pitchFamily="34" charset="-122"/>
                <a:ea typeface="微软雅黑" pitchFamily="34" charset="-122"/>
                <a:cs typeface="Arial" pitchFamily="34" charset="0"/>
                <a:sym typeface="Arial"/>
              </a:rPr>
              <a:t>QosS</a:t>
            </a:r>
            <a:r>
              <a:rPr lang="zh-CN" altLang="en-US" sz="900" dirty="0" smtClean="0">
                <a:solidFill>
                  <a:srgbClr val="C00000"/>
                </a:solidFill>
                <a:latin typeface="微软雅黑" pitchFamily="34" charset="-122"/>
                <a:ea typeface="微软雅黑" pitchFamily="34" charset="-122"/>
                <a:cs typeface="Arial" pitchFamily="34" charset="0"/>
                <a:sym typeface="Arial"/>
              </a:rPr>
              <a:t>实现</a:t>
            </a:r>
            <a:r>
              <a:rPr lang="zh-CN" altLang="en-US" sz="900" dirty="0" smtClean="0">
                <a:solidFill>
                  <a:srgbClr val="C00000"/>
                </a:solidFill>
                <a:latin typeface="微软雅黑" pitchFamily="34" charset="-122"/>
                <a:ea typeface="微软雅黑" pitchFamily="34" charset="-122"/>
                <a:cs typeface="Arial" pitchFamily="34" charset="0"/>
                <a:sym typeface="冬青黑体简体中文 W3"/>
              </a:rPr>
              <a:t>精细化安全管控</a:t>
            </a:r>
            <a:endParaRPr lang="zh-CN" altLang="en-US" sz="900" dirty="0" smtClean="0">
              <a:solidFill>
                <a:srgbClr val="C00000"/>
              </a:solidFill>
              <a:latin typeface="微软雅黑" pitchFamily="34" charset="-122"/>
              <a:ea typeface="微软雅黑" pitchFamily="34" charset="-122"/>
              <a:cs typeface="Arial" pitchFamily="34" charset="0"/>
              <a:sym typeface="Arial"/>
            </a:endParaRPr>
          </a:p>
        </p:txBody>
      </p:sp>
      <p:sp>
        <p:nvSpPr>
          <p:cNvPr id="40" name="Title 2"/>
          <p:cNvSpPr txBox="1">
            <a:spLocks/>
          </p:cNvSpPr>
          <p:nvPr/>
        </p:nvSpPr>
        <p:spPr bwMode="auto">
          <a:xfrm>
            <a:off x="531722" y="4483962"/>
            <a:ext cx="775806" cy="247255"/>
          </a:xfrm>
          <a:prstGeom prst="rect">
            <a:avLst/>
          </a:prstGeom>
          <a:solidFill>
            <a:srgbClr val="C00000"/>
          </a:solidFill>
          <a:ln w="9525" cap="flat" cmpd="sng" algn="ctr">
            <a:noFill/>
            <a:prstDash val="solid"/>
          </a:ln>
          <a:effectLst/>
        </p:spPr>
        <p:txBody>
          <a:bodyPr wrap="none" rIns="45720" rtlCol="0" anchor="ctr"/>
          <a:lstStyle/>
          <a:p>
            <a:pPr algn="ctr" eaLnBrk="0" fontAlgn="auto" hangingPunct="0">
              <a:lnSpc>
                <a:spcPct val="120000"/>
              </a:lnSpc>
              <a:spcBef>
                <a:spcPts val="0"/>
              </a:spcBef>
              <a:spcAft>
                <a:spcPts val="0"/>
              </a:spcAft>
              <a:defRPr/>
            </a:pPr>
            <a:r>
              <a:rPr lang="zh-CN" altLang="en-US" sz="9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关键技术</a:t>
            </a:r>
            <a:endParaRPr lang="en-US" altLang="zh-CN" sz="900" b="1" kern="0" dirty="0" smtClean="0">
              <a:solidFill>
                <a:schemeClr val="bg1"/>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sp>
        <p:nvSpPr>
          <p:cNvPr id="41" name="TextBox 40"/>
          <p:cNvSpPr txBox="1"/>
          <p:nvPr/>
        </p:nvSpPr>
        <p:spPr>
          <a:xfrm>
            <a:off x="1324636" y="4475953"/>
            <a:ext cx="7200000" cy="258532"/>
          </a:xfrm>
          <a:prstGeom prst="rect">
            <a:avLst/>
          </a:prstGeom>
          <a:solidFill>
            <a:schemeClr val="bg1"/>
          </a:solidFill>
          <a:ln>
            <a:solidFill>
              <a:schemeClr val="bg1">
                <a:lumMod val="75000"/>
              </a:schemeClr>
            </a:solidFill>
          </a:ln>
        </p:spPr>
        <p:txBody>
          <a:bodyPr wrap="square">
            <a:spAutoFit/>
          </a:bodyPr>
          <a:lstStyle/>
          <a:p>
            <a:pPr marL="0" lvl="1">
              <a:lnSpc>
                <a:spcPct val="120000"/>
              </a:lnSpc>
            </a:pPr>
            <a:r>
              <a:rPr lang="zh-CN" altLang="en-US" sz="900" b="1" dirty="0" smtClean="0">
                <a:latin typeface="微软雅黑" pitchFamily="34" charset="-122"/>
                <a:ea typeface="微软雅黑" pitchFamily="34" charset="-122"/>
                <a:cs typeface="Arial" pitchFamily="34" charset="0"/>
              </a:rPr>
              <a:t>敏捷交换机</a:t>
            </a:r>
            <a:r>
              <a:rPr lang="en-US" altLang="zh-CN" sz="900" b="1" dirty="0" smtClean="0">
                <a:latin typeface="微软雅黑" pitchFamily="34" charset="-122"/>
                <a:ea typeface="微软雅黑" pitchFamily="34" charset="-122"/>
                <a:cs typeface="Arial" pitchFamily="34" charset="0"/>
              </a:rPr>
              <a:t>S12700</a:t>
            </a:r>
            <a:r>
              <a:rPr lang="zh-CN" altLang="en-US" sz="900" b="1" dirty="0" smtClean="0">
                <a:latin typeface="微软雅黑" pitchFamily="34" charset="-122"/>
                <a:ea typeface="微软雅黑" pitchFamily="34" charset="-122"/>
                <a:cs typeface="Arial" pitchFamily="34" charset="0"/>
              </a:rPr>
              <a:t>，随板</a:t>
            </a:r>
            <a:r>
              <a:rPr lang="en-US" altLang="zh-CN" sz="900" b="1" dirty="0" smtClean="0">
                <a:latin typeface="微软雅黑" pitchFamily="34" charset="-122"/>
                <a:ea typeface="微软雅黑" pitchFamily="34" charset="-122"/>
                <a:cs typeface="Arial" pitchFamily="34" charset="0"/>
              </a:rPr>
              <a:t>AC,SVF</a:t>
            </a:r>
            <a:endParaRPr lang="zh-CN" altLang="en-US" sz="900" b="1" dirty="0" smtClean="0">
              <a:latin typeface="微软雅黑" pitchFamily="34" charset="-122"/>
              <a:ea typeface="微软雅黑" pitchFamily="34" charset="-122"/>
              <a:cs typeface="Arial" pitchFamily="34" charset="0"/>
            </a:endParaRPr>
          </a:p>
        </p:txBody>
      </p:sp>
      <p:sp>
        <p:nvSpPr>
          <p:cNvPr id="28" name="矩形 27"/>
          <p:cNvSpPr/>
          <p:nvPr/>
        </p:nvSpPr>
        <p:spPr>
          <a:xfrm>
            <a:off x="1339374" y="2155296"/>
            <a:ext cx="7200000" cy="246221"/>
          </a:xfrm>
          <a:prstGeom prst="rect">
            <a:avLst/>
          </a:prstGeom>
          <a:solidFill>
            <a:schemeClr val="bg1">
              <a:lumMod val="75000"/>
            </a:schemeClr>
          </a:solidFill>
        </p:spPr>
        <p:txBody>
          <a:bodyPr wrap="square">
            <a:spAutoFit/>
          </a:bodyPr>
          <a:lstStyle/>
          <a:p>
            <a:pPr marL="0" lvl="1"/>
            <a:r>
              <a:rPr lang="zh-CN" altLang="en-US" sz="1000" b="1" dirty="0" smtClean="0">
                <a:solidFill>
                  <a:srgbClr val="C00000"/>
                </a:solidFill>
                <a:latin typeface="微软雅黑" pitchFamily="34" charset="-122"/>
                <a:ea typeface="微软雅黑" pitchFamily="34" charset="-122"/>
              </a:rPr>
              <a:t>融合管理，</a:t>
            </a:r>
            <a:r>
              <a:rPr lang="zh-CN" altLang="en-US" sz="1000" b="1" dirty="0" smtClean="0">
                <a:solidFill>
                  <a:srgbClr val="C00000"/>
                </a:solidFill>
                <a:latin typeface="微软雅黑" pitchFamily="34" charset="-122"/>
                <a:ea typeface="微软雅黑" pitchFamily="34" charset="-122"/>
                <a:sym typeface="Arial"/>
              </a:rPr>
              <a:t>有线无线融合管理，一台“设备”管理一个园区</a:t>
            </a:r>
            <a:endParaRPr lang="en-US" altLang="zh-CN" sz="1000" b="1" dirty="0" smtClean="0">
              <a:solidFill>
                <a:srgbClr val="C00000"/>
              </a:solidFill>
              <a:latin typeface="微软雅黑" pitchFamily="34" charset="-122"/>
              <a:ea typeface="微软雅黑" pitchFamily="34" charset="-122"/>
            </a:endParaRPr>
          </a:p>
        </p:txBody>
      </p:sp>
      <p:sp>
        <p:nvSpPr>
          <p:cNvPr id="16" name="Title 2"/>
          <p:cNvSpPr txBox="1">
            <a:spLocks/>
          </p:cNvSpPr>
          <p:nvPr/>
        </p:nvSpPr>
        <p:spPr>
          <a:xfrm>
            <a:off x="465008" y="201355"/>
            <a:ext cx="8338749" cy="532292"/>
          </a:xfrm>
          <a:prstGeom prst="rect">
            <a:avLst/>
          </a:prstGeom>
        </p:spPr>
        <p:txBody>
          <a:bodyPr/>
          <a:lstStyle/>
          <a:p>
            <a:pPr eaLnBrk="0" hangingPunct="0">
              <a:defRPr/>
            </a:pPr>
            <a:r>
              <a:rPr lang="zh-CN" altLang="en-US" sz="2400" b="1" kern="0" dirty="0" smtClean="0">
                <a:solidFill>
                  <a:schemeClr val="bg1"/>
                </a:solidFill>
                <a:latin typeface="Arial" pitchFamily="34" charset="0"/>
                <a:ea typeface="微软雅黑" pitchFamily="34" charset="-122"/>
                <a:cs typeface="Arial" pitchFamily="34" charset="0"/>
              </a:rPr>
              <a:t>华为</a:t>
            </a:r>
            <a:r>
              <a:rPr lang="en-US" altLang="zh-CN" sz="2400" b="1" kern="0" dirty="0" smtClean="0">
                <a:solidFill>
                  <a:schemeClr val="bg1"/>
                </a:solidFill>
                <a:latin typeface="Arial" pitchFamily="34" charset="0"/>
                <a:ea typeface="微软雅黑" pitchFamily="34" charset="-122"/>
                <a:cs typeface="Arial" pitchFamily="34" charset="0"/>
              </a:rPr>
              <a:t>WLAN Key Message</a:t>
            </a:r>
            <a:r>
              <a:rPr lang="zh-CN" altLang="en-US" sz="2400" b="1" kern="0" dirty="0" smtClean="0">
                <a:solidFill>
                  <a:schemeClr val="bg1"/>
                </a:solidFill>
                <a:latin typeface="Arial" pitchFamily="34" charset="0"/>
                <a:ea typeface="微软雅黑" pitchFamily="34" charset="-122"/>
                <a:cs typeface="Arial" pitchFamily="34" charset="0"/>
              </a:rPr>
              <a:t>：有线无线深度融合</a:t>
            </a:r>
          </a:p>
          <a:p>
            <a:pPr eaLnBrk="0" hangingPunct="0">
              <a:defRPr/>
            </a:pPr>
            <a:endParaRPr lang="zh-CN" altLang="en-US" sz="2400" b="1" kern="0" dirty="0" smtClean="0">
              <a:solidFill>
                <a:srgbClr val="990000"/>
              </a:solidFill>
              <a:latin typeface="Arial" pitchFamily="34" charset="0"/>
              <a:ea typeface="微软雅黑" pitchFamily="34" charset="-122"/>
              <a:cs typeface="Arial" pitchFamily="34" charset="0"/>
            </a:endParaRPr>
          </a:p>
          <a:p>
            <a:pPr lvl="0" eaLnBrk="0" hangingPunct="0">
              <a:defRPr/>
            </a:pPr>
            <a:r>
              <a:rPr lang="en-US" altLang="zh-CN" sz="2400" b="1" kern="0" dirty="0" smtClean="0">
                <a:solidFill>
                  <a:srgbClr val="990000"/>
                </a:solidFill>
                <a:latin typeface="Arial" pitchFamily="34" charset="0"/>
                <a:ea typeface="微软雅黑" pitchFamily="34" charset="-122"/>
                <a:cs typeface="Arial" pitchFamily="34" charset="0"/>
              </a:rPr>
              <a:t> </a:t>
            </a:r>
            <a:endParaRPr lang="zh-CN" altLang="en-US" sz="2400" b="1" kern="0" dirty="0" smtClean="0">
              <a:solidFill>
                <a:srgbClr val="990000"/>
              </a:solidFill>
              <a:latin typeface="Arial" pitchFamily="34" charset="0"/>
              <a:ea typeface="微软雅黑" pitchFamily="34" charset="-122"/>
              <a:cs typeface="Arial" pitchFamily="34" charset="0"/>
            </a:endParaRPr>
          </a:p>
        </p:txBody>
      </p:sp>
    </p:spTree>
    <p:extLst>
      <p:ext uri="{BB962C8B-B14F-4D97-AF65-F5344CB8AC3E}">
        <p14:creationId xmlns:p14="http://schemas.microsoft.com/office/powerpoint/2010/main" xmlns="" val="2374410726"/>
      </p:ext>
    </p:extLst>
  </p:cSld>
  <p:clrMapOvr>
    <a:masterClrMapping/>
  </p:clrMapOvr>
  <p:transition advClick="0" advTm="8000">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9" name="Picture 34"/>
          <p:cNvPicPr/>
          <p:nvPr/>
        </p:nvPicPr>
        <p:blipFill>
          <a:blip r:embed="rId3" cstate="screen">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402542" y="3806049"/>
            <a:ext cx="1398662" cy="878353"/>
          </a:xfrm>
          <a:prstGeom prst="rect">
            <a:avLst/>
          </a:prstGeom>
          <a:noFill/>
          <a:ln>
            <a:noFill/>
          </a:ln>
        </p:spPr>
      </p:pic>
      <p:pic>
        <p:nvPicPr>
          <p:cNvPr id="1480" name="Picture 2"/>
          <p:cNvPicPr>
            <a:picLocks noChangeAspect="1" noChangeArrowheads="1"/>
          </p:cNvPicPr>
          <p:nvPr/>
        </p:nvPicPr>
        <p:blipFill>
          <a:blip r:embed="rId4" cstate="screen">
            <a:extLst>
              <a:ext uri="{28A0092B-C50C-407E-A947-70E740481C1C}">
                <a14:useLocalDpi xmlns:a14="http://schemas.microsoft.com/office/drawing/2010/main" xmlns="" val="0"/>
              </a:ext>
            </a:extLst>
          </a:blip>
          <a:srcRect/>
          <a:stretch>
            <a:fillRect/>
          </a:stretch>
        </p:blipFill>
        <p:spPr bwMode="auto">
          <a:xfrm>
            <a:off x="1619837" y="3779408"/>
            <a:ext cx="1482286" cy="9036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 name="组合 1451"/>
          <p:cNvGrpSpPr/>
          <p:nvPr/>
        </p:nvGrpSpPr>
        <p:grpSpPr>
          <a:xfrm>
            <a:off x="539552" y="765544"/>
            <a:ext cx="8189785" cy="3855120"/>
            <a:chOff x="398991" y="556673"/>
            <a:chExt cx="8387885" cy="4063991"/>
          </a:xfrm>
        </p:grpSpPr>
        <p:sp>
          <p:nvSpPr>
            <p:cNvPr id="1453" name="矩形 12"/>
            <p:cNvSpPr>
              <a:spLocks noChangeArrowheads="1"/>
            </p:cNvSpPr>
            <p:nvPr/>
          </p:nvSpPr>
          <p:spPr bwMode="auto">
            <a:xfrm>
              <a:off x="3655983" y="1878174"/>
              <a:ext cx="773368" cy="588988"/>
            </a:xfrm>
            <a:prstGeom prst="roundRect">
              <a:avLst>
                <a:gd name="adj" fmla="val 8468"/>
              </a:avLst>
            </a:prstGeom>
            <a:solidFill>
              <a:srgbClr val="C00000"/>
            </a:solidFill>
            <a:ln>
              <a:noFill/>
            </a:ln>
            <a:effectLst>
              <a:outerShdw blurRad="40000" dist="23000" dir="5400000" sx="113000" sy="113000" rotWithShape="0">
                <a:srgbClr val="000000">
                  <a:alpha val="35000"/>
                </a:srgbClr>
              </a:outerShdw>
            </a:effectLst>
          </p:spPr>
          <p:txBody>
            <a:bodyPr lIns="0" tIns="36247" rIns="0" bIns="36247" anchor="ctr"/>
            <a:lstStyle/>
            <a:p>
              <a:pPr algn="ctr" defTabSz="661914" eaLnBrk="0" hangingPunct="0"/>
              <a:endParaRPr lang="zh-CN" altLang="en-US" sz="1300" b="1" dirty="0">
                <a:latin typeface="微软雅黑" pitchFamily="34" charset="-122"/>
                <a:ea typeface="微软雅黑" pitchFamily="34" charset="-122"/>
              </a:endParaRPr>
            </a:p>
          </p:txBody>
        </p:sp>
        <p:sp>
          <p:nvSpPr>
            <p:cNvPr id="1477" name="AutoShape 53"/>
            <p:cNvSpPr>
              <a:spLocks noChangeArrowheads="1"/>
            </p:cNvSpPr>
            <p:nvPr/>
          </p:nvSpPr>
          <p:spPr bwMode="gray">
            <a:xfrm flipV="1">
              <a:off x="2143451" y="3409082"/>
              <a:ext cx="488771" cy="153929"/>
            </a:xfrm>
            <a:prstGeom prst="triangle">
              <a:avLst>
                <a:gd name="adj" fmla="val 50000"/>
              </a:avLst>
            </a:prstGeom>
            <a:solidFill>
              <a:schemeClr val="bg1">
                <a:lumMod val="75000"/>
              </a:schemeClr>
            </a:solidFill>
            <a:ln w="9525">
              <a:noFill/>
              <a:miter lim="800000"/>
              <a:headEnd/>
              <a:tailEnd/>
            </a:ln>
            <a:effectLst>
              <a:outerShdw blurRad="50800" dist="38100" dir="2700000" algn="tl" rotWithShape="0">
                <a:prstClr val="black">
                  <a:alpha val="40000"/>
                </a:prstClr>
              </a:outerShdw>
            </a:effectLst>
          </p:spPr>
          <p:txBody>
            <a:bodyPr wrap="none" lIns="72494" tIns="36247" rIns="72494" bIns="36247" anchor="ctr"/>
            <a:lstStyle/>
            <a:p>
              <a:endParaRPr lang="zh-CN" altLang="en-US">
                <a:solidFill>
                  <a:srgbClr val="000000"/>
                </a:solidFill>
                <a:latin typeface="微软雅黑" pitchFamily="34" charset="-122"/>
                <a:ea typeface="微软雅黑" pitchFamily="34" charset="-122"/>
              </a:endParaRPr>
            </a:p>
          </p:txBody>
        </p:sp>
        <p:sp>
          <p:nvSpPr>
            <p:cNvPr id="1470" name="AutoShape 67"/>
            <p:cNvSpPr>
              <a:spLocks noChangeArrowheads="1"/>
            </p:cNvSpPr>
            <p:nvPr/>
          </p:nvSpPr>
          <p:spPr bwMode="gray">
            <a:xfrm flipV="1">
              <a:off x="6510159" y="3405264"/>
              <a:ext cx="488771" cy="153929"/>
            </a:xfrm>
            <a:prstGeom prst="triangle">
              <a:avLst>
                <a:gd name="adj" fmla="val 50000"/>
              </a:avLst>
            </a:prstGeom>
            <a:solidFill>
              <a:schemeClr val="bg1">
                <a:lumMod val="75000"/>
              </a:schemeClr>
            </a:solidFill>
            <a:ln w="9525">
              <a:noFill/>
              <a:miter lim="800000"/>
              <a:headEnd/>
              <a:tailEnd/>
            </a:ln>
            <a:effectLst>
              <a:outerShdw blurRad="50800" dist="38100" dir="2700000" algn="tl" rotWithShape="0">
                <a:prstClr val="black">
                  <a:alpha val="40000"/>
                </a:prstClr>
              </a:outerShdw>
            </a:effectLst>
          </p:spPr>
          <p:txBody>
            <a:bodyPr wrap="none" lIns="72494" tIns="36247" rIns="72494" bIns="36247" anchor="ctr"/>
            <a:lstStyle/>
            <a:p>
              <a:endParaRPr lang="zh-CN" altLang="en-US">
                <a:solidFill>
                  <a:srgbClr val="000000"/>
                </a:solidFill>
                <a:latin typeface="微软雅黑" pitchFamily="34" charset="-122"/>
                <a:ea typeface="微软雅黑" pitchFamily="34" charset="-122"/>
              </a:endParaRPr>
            </a:p>
          </p:txBody>
        </p:sp>
        <p:sp>
          <p:nvSpPr>
            <p:cNvPr id="1531" name="矩形 12"/>
            <p:cNvSpPr>
              <a:spLocks noChangeArrowheads="1"/>
            </p:cNvSpPr>
            <p:nvPr/>
          </p:nvSpPr>
          <p:spPr bwMode="auto">
            <a:xfrm>
              <a:off x="4684415" y="2745270"/>
              <a:ext cx="792011" cy="525927"/>
            </a:xfrm>
            <a:prstGeom prst="roundRect">
              <a:avLst>
                <a:gd name="adj" fmla="val 8468"/>
              </a:avLst>
            </a:prstGeom>
            <a:solidFill>
              <a:srgbClr val="C00000"/>
            </a:solidFill>
            <a:ln>
              <a:noFill/>
            </a:ln>
            <a:effectLst>
              <a:outerShdw blurRad="40000" dist="23000" dir="5400000" sx="113000" sy="113000" rotWithShape="0">
                <a:srgbClr val="000000">
                  <a:alpha val="35000"/>
                </a:srgbClr>
              </a:outerShdw>
            </a:effectLst>
          </p:spPr>
          <p:txBody>
            <a:bodyPr lIns="0" tIns="36247" rIns="0" bIns="36247" anchor="ctr"/>
            <a:lstStyle/>
            <a:p>
              <a:pPr algn="ctr" defTabSz="661914" eaLnBrk="0" hangingPunct="0"/>
              <a:endParaRPr lang="zh-CN" altLang="en-US" sz="1300" b="1" dirty="0">
                <a:solidFill>
                  <a:srgbClr val="FFFFFF"/>
                </a:solidFill>
                <a:latin typeface="微软雅黑" pitchFamily="34" charset="-122"/>
                <a:ea typeface="微软雅黑" pitchFamily="34" charset="-122"/>
              </a:endParaRPr>
            </a:p>
          </p:txBody>
        </p:sp>
        <p:sp>
          <p:nvSpPr>
            <p:cNvPr id="1532" name="矩形 12"/>
            <p:cNvSpPr>
              <a:spLocks noChangeArrowheads="1"/>
            </p:cNvSpPr>
            <p:nvPr/>
          </p:nvSpPr>
          <p:spPr bwMode="auto">
            <a:xfrm>
              <a:off x="4668654" y="1866346"/>
              <a:ext cx="792011" cy="600811"/>
            </a:xfrm>
            <a:prstGeom prst="roundRect">
              <a:avLst>
                <a:gd name="adj" fmla="val 8468"/>
              </a:avLst>
            </a:prstGeom>
            <a:solidFill>
              <a:srgbClr val="C00000"/>
            </a:solidFill>
            <a:ln>
              <a:noFill/>
            </a:ln>
            <a:effectLst>
              <a:outerShdw blurRad="40000" dist="23000" dir="5400000" sx="113000" sy="113000" rotWithShape="0">
                <a:srgbClr val="000000">
                  <a:alpha val="35000"/>
                </a:srgbClr>
              </a:outerShdw>
            </a:effectLst>
          </p:spPr>
          <p:txBody>
            <a:bodyPr lIns="0" tIns="36247" rIns="0" bIns="36247" anchor="ctr"/>
            <a:lstStyle/>
            <a:p>
              <a:pPr algn="ctr" defTabSz="661914" eaLnBrk="0" hangingPunct="0"/>
              <a:endParaRPr lang="zh-CN" altLang="en-US" sz="1300" b="1" dirty="0">
                <a:solidFill>
                  <a:srgbClr val="FFFFFF"/>
                </a:solidFill>
                <a:latin typeface="微软雅黑" pitchFamily="34" charset="-122"/>
                <a:ea typeface="微软雅黑" pitchFamily="34" charset="-122"/>
              </a:endParaRPr>
            </a:p>
          </p:txBody>
        </p:sp>
        <p:sp>
          <p:nvSpPr>
            <p:cNvPr id="1530" name="矩形 12"/>
            <p:cNvSpPr>
              <a:spLocks noChangeArrowheads="1"/>
            </p:cNvSpPr>
            <p:nvPr/>
          </p:nvSpPr>
          <p:spPr bwMode="auto">
            <a:xfrm>
              <a:off x="3624463" y="2745270"/>
              <a:ext cx="836414" cy="525927"/>
            </a:xfrm>
            <a:prstGeom prst="roundRect">
              <a:avLst>
                <a:gd name="adj" fmla="val 8468"/>
              </a:avLst>
            </a:prstGeom>
            <a:solidFill>
              <a:srgbClr val="C00000"/>
            </a:solidFill>
            <a:ln>
              <a:noFill/>
            </a:ln>
            <a:effectLst>
              <a:outerShdw blurRad="40000" dist="23000" dir="5400000" sx="113000" sy="113000" rotWithShape="0">
                <a:srgbClr val="000000">
                  <a:alpha val="35000"/>
                </a:srgbClr>
              </a:outerShdw>
            </a:effectLst>
          </p:spPr>
          <p:txBody>
            <a:bodyPr lIns="0" tIns="36247" rIns="0" bIns="36247" anchor="ctr"/>
            <a:lstStyle/>
            <a:p>
              <a:pPr algn="ctr" defTabSz="661914" eaLnBrk="0" hangingPunct="0"/>
              <a:endParaRPr lang="zh-CN" altLang="en-US" sz="1300" b="1" dirty="0">
                <a:solidFill>
                  <a:srgbClr val="FFFFFF"/>
                </a:solidFill>
                <a:latin typeface="微软雅黑" pitchFamily="34" charset="-122"/>
                <a:ea typeface="微软雅黑" pitchFamily="34" charset="-122"/>
              </a:endParaRPr>
            </a:p>
          </p:txBody>
        </p:sp>
        <p:sp>
          <p:nvSpPr>
            <p:cNvPr id="1511" name="矩形 12"/>
            <p:cNvSpPr>
              <a:spLocks noChangeArrowheads="1"/>
            </p:cNvSpPr>
            <p:nvPr/>
          </p:nvSpPr>
          <p:spPr bwMode="auto">
            <a:xfrm>
              <a:off x="4668822" y="3778501"/>
              <a:ext cx="1324334" cy="801518"/>
            </a:xfrm>
            <a:prstGeom prst="roundRect">
              <a:avLst>
                <a:gd name="adj" fmla="val 8468"/>
              </a:avLst>
            </a:prstGeom>
            <a:solidFill>
              <a:schemeClr val="bg1">
                <a:lumMod val="9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endParaRPr lang="zh-CN" altLang="en-US" sz="1300" b="1" dirty="0">
                <a:solidFill>
                  <a:srgbClr val="FFFFFF"/>
                </a:solidFill>
                <a:latin typeface="微软雅黑" pitchFamily="34" charset="-122"/>
                <a:ea typeface="微软雅黑" pitchFamily="34" charset="-122"/>
              </a:endParaRPr>
            </a:p>
          </p:txBody>
        </p:sp>
        <p:sp>
          <p:nvSpPr>
            <p:cNvPr id="47112" name="Rectangle 1431"/>
            <p:cNvSpPr>
              <a:spLocks noChangeArrowheads="1"/>
            </p:cNvSpPr>
            <p:nvPr/>
          </p:nvSpPr>
          <p:spPr bwMode="auto">
            <a:xfrm>
              <a:off x="1281989" y="2078731"/>
              <a:ext cx="1766012" cy="742295"/>
            </a:xfrm>
            <a:prstGeom prst="rect">
              <a:avLst/>
            </a:prstGeom>
            <a:noFill/>
            <a:ln w="9525" algn="ctr">
              <a:noFill/>
              <a:miter lim="800000"/>
              <a:headEnd/>
              <a:tailEnd/>
            </a:ln>
          </p:spPr>
          <p:txBody>
            <a:bodyPr wrap="square" lIns="72494" tIns="36247" rIns="72494" bIns="36247">
              <a:spAutoFit/>
            </a:bodyPr>
            <a:lstStyle/>
            <a:p>
              <a:pPr>
                <a:buClr>
                  <a:srgbClr val="C00000"/>
                </a:buClr>
                <a:buSzPct val="70000"/>
                <a:buFont typeface="Wingdings" pitchFamily="2" charset="2"/>
                <a:buChar char="n"/>
              </a:pPr>
              <a:r>
                <a:rPr lang="en-US" altLang="zh-CN" sz="1000" dirty="0" smtClean="0">
                  <a:solidFill>
                    <a:schemeClr val="bg1"/>
                  </a:solidFill>
                  <a:latin typeface="微软雅黑" pitchFamily="34" charset="-122"/>
                  <a:ea typeface="微软雅黑" pitchFamily="34" charset="-122"/>
                </a:rPr>
                <a:t>200+</a:t>
              </a:r>
              <a:r>
                <a:rPr lang="zh-CN" altLang="en-US" sz="1000" dirty="0" smtClean="0">
                  <a:solidFill>
                    <a:schemeClr val="bg1"/>
                  </a:solidFill>
                  <a:latin typeface="微软雅黑" pitchFamily="34" charset="-122"/>
                  <a:ea typeface="微软雅黑" pitchFamily="34" charset="-122"/>
                </a:rPr>
                <a:t>无线测试仪器</a:t>
              </a:r>
              <a:endParaRPr lang="en-US" altLang="zh-CN" sz="1000" dirty="0" smtClean="0">
                <a:solidFill>
                  <a:schemeClr val="bg1"/>
                </a:solidFill>
                <a:latin typeface="微软雅黑" pitchFamily="34" charset="-122"/>
                <a:ea typeface="微软雅黑" pitchFamily="34" charset="-122"/>
              </a:endParaRPr>
            </a:p>
            <a:p>
              <a:pPr>
                <a:buClr>
                  <a:srgbClr val="C00000"/>
                </a:buClr>
                <a:buFont typeface="Wingdings" pitchFamily="2" charset="2"/>
                <a:buChar char="n"/>
              </a:pPr>
              <a:endParaRPr lang="en-US" altLang="zh-CN" sz="1000" dirty="0" smtClean="0">
                <a:solidFill>
                  <a:schemeClr val="bg1"/>
                </a:solidFill>
                <a:latin typeface="微软雅黑" pitchFamily="34" charset="-122"/>
                <a:ea typeface="微软雅黑" pitchFamily="34" charset="-122"/>
              </a:endParaRPr>
            </a:p>
            <a:p>
              <a:pPr>
                <a:buClr>
                  <a:srgbClr val="C00000"/>
                </a:buClr>
                <a:buSzPct val="70000"/>
                <a:buFont typeface="Wingdings" pitchFamily="2" charset="2"/>
                <a:buChar char="n"/>
              </a:pPr>
              <a:r>
                <a:rPr lang="en-US" altLang="zh-CN" sz="1000" dirty="0" smtClean="0">
                  <a:solidFill>
                    <a:schemeClr val="bg1"/>
                  </a:solidFill>
                  <a:latin typeface="微软雅黑" pitchFamily="34" charset="-122"/>
                  <a:ea typeface="微软雅黑" pitchFamily="34" charset="-122"/>
                </a:rPr>
                <a:t>1500+WLAN</a:t>
              </a:r>
              <a:r>
                <a:rPr lang="zh-CN" altLang="en-US" sz="1000" dirty="0" smtClean="0">
                  <a:solidFill>
                    <a:schemeClr val="bg1"/>
                  </a:solidFill>
                  <a:latin typeface="微软雅黑" pitchFamily="34" charset="-122"/>
                  <a:ea typeface="微软雅黑" pitchFamily="34" charset="-122"/>
                </a:rPr>
                <a:t>测试设备</a:t>
              </a:r>
              <a:endParaRPr lang="en-US" altLang="zh-CN" sz="1000" dirty="0" smtClean="0">
                <a:solidFill>
                  <a:schemeClr val="bg1"/>
                </a:solidFill>
                <a:latin typeface="微软雅黑" pitchFamily="34" charset="-122"/>
                <a:ea typeface="微软雅黑" pitchFamily="34" charset="-122"/>
              </a:endParaRPr>
            </a:p>
            <a:p>
              <a:pPr marL="147232" indent="-147232">
                <a:lnSpc>
                  <a:spcPct val="110000"/>
                </a:lnSpc>
                <a:buClr>
                  <a:srgbClr val="990000"/>
                </a:buClr>
                <a:buSzPct val="60000"/>
                <a:buFont typeface="Wingdings" pitchFamily="2" charset="2"/>
                <a:buChar char="n"/>
              </a:pPr>
              <a:endParaRPr lang="zh-CN" altLang="en-US" sz="1000" dirty="0">
                <a:solidFill>
                  <a:srgbClr val="2D2015"/>
                </a:solidFill>
                <a:latin typeface="微软雅黑" pitchFamily="34" charset="-122"/>
                <a:ea typeface="微软雅黑" pitchFamily="34" charset="-122"/>
              </a:endParaRPr>
            </a:p>
          </p:txBody>
        </p:sp>
        <p:sp>
          <p:nvSpPr>
            <p:cNvPr id="47134" name="Freeform 32"/>
            <p:cNvSpPr>
              <a:spLocks/>
            </p:cNvSpPr>
            <p:nvPr/>
          </p:nvSpPr>
          <p:spPr bwMode="auto">
            <a:xfrm>
              <a:off x="1045554" y="1489609"/>
              <a:ext cx="3452813" cy="292007"/>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ln>
              <a:headEnd/>
              <a:tailEnd/>
            </a:ln>
          </p:spPr>
          <p:style>
            <a:lnRef idx="2">
              <a:schemeClr val="dk1"/>
            </a:lnRef>
            <a:fillRef idx="0">
              <a:schemeClr val="dk1"/>
            </a:fillRef>
            <a:effectRef idx="1">
              <a:schemeClr val="dk1"/>
            </a:effectRef>
            <a:fontRef idx="minor">
              <a:schemeClr val="tx1"/>
            </a:fontRef>
          </p:style>
          <p:txBody>
            <a:bodyPr lIns="0" tIns="0" rIns="0" bIns="0" anchor="ctr">
              <a:spAutoFit/>
            </a:bodyPr>
            <a:lstStyle/>
            <a:p>
              <a:endParaRPr lang="zh-CN" altLang="en-US">
                <a:solidFill>
                  <a:srgbClr val="000000"/>
                </a:solidFill>
                <a:latin typeface="微软雅黑" pitchFamily="34" charset="-122"/>
                <a:ea typeface="微软雅黑" pitchFamily="34" charset="-122"/>
              </a:endParaRPr>
            </a:p>
          </p:txBody>
        </p:sp>
        <p:sp>
          <p:nvSpPr>
            <p:cNvPr id="47135" name="Freeform 33"/>
            <p:cNvSpPr>
              <a:spLocks/>
            </p:cNvSpPr>
            <p:nvPr/>
          </p:nvSpPr>
          <p:spPr bwMode="auto">
            <a:xfrm flipH="1">
              <a:off x="4599968" y="1489609"/>
              <a:ext cx="3452813" cy="292007"/>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ln>
              <a:headEnd/>
              <a:tailEnd/>
            </a:ln>
          </p:spPr>
          <p:style>
            <a:lnRef idx="2">
              <a:schemeClr val="dk1"/>
            </a:lnRef>
            <a:fillRef idx="0">
              <a:schemeClr val="dk1"/>
            </a:fillRef>
            <a:effectRef idx="1">
              <a:schemeClr val="dk1"/>
            </a:effectRef>
            <a:fontRef idx="minor">
              <a:schemeClr val="tx1"/>
            </a:fontRef>
          </p:style>
          <p:txBody>
            <a:bodyPr lIns="0" tIns="0" rIns="0" bIns="0" anchor="ctr">
              <a:spAutoFit/>
            </a:bodyPr>
            <a:lstStyle/>
            <a:p>
              <a:endParaRPr lang="zh-CN" altLang="en-US">
                <a:solidFill>
                  <a:srgbClr val="000000"/>
                </a:solidFill>
                <a:latin typeface="微软雅黑" pitchFamily="34" charset="-122"/>
                <a:ea typeface="微软雅黑" pitchFamily="34" charset="-122"/>
              </a:endParaRPr>
            </a:p>
          </p:txBody>
        </p:sp>
        <p:sp>
          <p:nvSpPr>
            <p:cNvPr id="47136" name="Freeform 34"/>
            <p:cNvSpPr>
              <a:spLocks/>
            </p:cNvSpPr>
            <p:nvPr/>
          </p:nvSpPr>
          <p:spPr bwMode="auto">
            <a:xfrm flipV="1">
              <a:off x="1045554" y="3366034"/>
              <a:ext cx="3452813" cy="292007"/>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ln>
              <a:headEnd/>
              <a:tailEnd/>
            </a:ln>
          </p:spPr>
          <p:style>
            <a:lnRef idx="2">
              <a:schemeClr val="dk1"/>
            </a:lnRef>
            <a:fillRef idx="0">
              <a:schemeClr val="dk1"/>
            </a:fillRef>
            <a:effectRef idx="1">
              <a:schemeClr val="dk1"/>
            </a:effectRef>
            <a:fontRef idx="minor">
              <a:schemeClr val="tx1"/>
            </a:fontRef>
          </p:style>
          <p:txBody>
            <a:bodyPr lIns="0" tIns="0" rIns="0" bIns="0" anchor="ctr">
              <a:spAutoFit/>
            </a:bodyPr>
            <a:lstStyle/>
            <a:p>
              <a:endParaRPr lang="zh-CN" altLang="en-US">
                <a:solidFill>
                  <a:srgbClr val="000000"/>
                </a:solidFill>
                <a:latin typeface="微软雅黑" pitchFamily="34" charset="-122"/>
                <a:ea typeface="微软雅黑" pitchFamily="34" charset="-122"/>
              </a:endParaRPr>
            </a:p>
          </p:txBody>
        </p:sp>
        <p:sp>
          <p:nvSpPr>
            <p:cNvPr id="47137" name="Freeform 35"/>
            <p:cNvSpPr>
              <a:spLocks/>
            </p:cNvSpPr>
            <p:nvPr/>
          </p:nvSpPr>
          <p:spPr bwMode="auto">
            <a:xfrm flipH="1" flipV="1">
              <a:off x="4599968" y="3366034"/>
              <a:ext cx="3452813" cy="292007"/>
            </a:xfrm>
            <a:custGeom>
              <a:avLst/>
              <a:gdLst>
                <a:gd name="T0" fmla="*/ 0 w 2604"/>
                <a:gd name="T1" fmla="*/ 2147483647 h 1320"/>
                <a:gd name="T2" fmla="*/ 2147483647 w 2604"/>
                <a:gd name="T3" fmla="*/ 2147483647 h 1320"/>
                <a:gd name="T4" fmla="*/ 2147483647 w 2604"/>
                <a:gd name="T5" fmla="*/ 2147483647 h 1320"/>
                <a:gd name="T6" fmla="*/ 2147483647 w 2604"/>
                <a:gd name="T7" fmla="*/ 2147483647 h 1320"/>
                <a:gd name="T8" fmla="*/ 2147483647 w 2604"/>
                <a:gd name="T9" fmla="*/ 0 h 1320"/>
                <a:gd name="T10" fmla="*/ 0 60000 65536"/>
                <a:gd name="T11" fmla="*/ 0 60000 65536"/>
                <a:gd name="T12" fmla="*/ 0 60000 65536"/>
                <a:gd name="T13" fmla="*/ 0 60000 65536"/>
                <a:gd name="T14" fmla="*/ 0 60000 65536"/>
                <a:gd name="T15" fmla="*/ 0 w 2604"/>
                <a:gd name="T16" fmla="*/ 0 h 1320"/>
                <a:gd name="T17" fmla="*/ 2604 w 2604"/>
                <a:gd name="T18" fmla="*/ 1320 h 1320"/>
              </a:gdLst>
              <a:ahLst/>
              <a:cxnLst>
                <a:cxn ang="T10">
                  <a:pos x="T0" y="T1"/>
                </a:cxn>
                <a:cxn ang="T11">
                  <a:pos x="T2" y="T3"/>
                </a:cxn>
                <a:cxn ang="T12">
                  <a:pos x="T4" y="T5"/>
                </a:cxn>
                <a:cxn ang="T13">
                  <a:pos x="T6" y="T7"/>
                </a:cxn>
                <a:cxn ang="T14">
                  <a:pos x="T8" y="T9"/>
                </a:cxn>
              </a:cxnLst>
              <a:rect l="T15" t="T16" r="T17" b="T18"/>
              <a:pathLst>
                <a:path w="2604" h="1320">
                  <a:moveTo>
                    <a:pt x="0" y="1319"/>
                  </a:moveTo>
                  <a:lnTo>
                    <a:pt x="1932" y="1320"/>
                  </a:lnTo>
                  <a:lnTo>
                    <a:pt x="1932" y="954"/>
                  </a:lnTo>
                  <a:lnTo>
                    <a:pt x="2604" y="954"/>
                  </a:lnTo>
                  <a:lnTo>
                    <a:pt x="2604" y="0"/>
                  </a:lnTo>
                </a:path>
              </a:pathLst>
            </a:custGeom>
            <a:ln>
              <a:headEnd/>
              <a:tailEnd/>
            </a:ln>
          </p:spPr>
          <p:style>
            <a:lnRef idx="2">
              <a:schemeClr val="dk1"/>
            </a:lnRef>
            <a:fillRef idx="0">
              <a:schemeClr val="dk1"/>
            </a:fillRef>
            <a:effectRef idx="1">
              <a:schemeClr val="dk1"/>
            </a:effectRef>
            <a:fontRef idx="minor">
              <a:schemeClr val="tx1"/>
            </a:fontRef>
          </p:style>
          <p:txBody>
            <a:bodyPr lIns="0" tIns="0" rIns="0" bIns="0" anchor="ctr">
              <a:spAutoFit/>
            </a:bodyPr>
            <a:lstStyle/>
            <a:p>
              <a:endParaRPr lang="zh-CN" altLang="en-US">
                <a:solidFill>
                  <a:srgbClr val="000000"/>
                </a:solidFill>
                <a:latin typeface="微软雅黑" pitchFamily="34" charset="-122"/>
                <a:ea typeface="微软雅黑" pitchFamily="34" charset="-122"/>
              </a:endParaRPr>
            </a:p>
          </p:txBody>
        </p:sp>
        <p:sp>
          <p:nvSpPr>
            <p:cNvPr id="47139" name="Text Box 1410"/>
            <p:cNvSpPr txBox="1">
              <a:spLocks noChangeArrowheads="1"/>
            </p:cNvSpPr>
            <p:nvPr/>
          </p:nvSpPr>
          <p:spPr bwMode="auto">
            <a:xfrm>
              <a:off x="4688711" y="1824074"/>
              <a:ext cx="832925" cy="498955"/>
            </a:xfrm>
            <a:prstGeom prst="rect">
              <a:avLst/>
            </a:prstGeom>
            <a:noFill/>
            <a:ln w="9525">
              <a:noFill/>
              <a:miter lim="800000"/>
              <a:headEnd/>
              <a:tailEnd/>
            </a:ln>
          </p:spPr>
          <p:txBody>
            <a:bodyPr wrap="none" lIns="72494" tIns="36247" rIns="72494" bIns="36247">
              <a:spAutoFit/>
            </a:bodyPr>
            <a:lstStyle/>
            <a:p>
              <a:pPr algn="ct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全球</a:t>
              </a:r>
              <a:b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b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交付团队</a:t>
              </a:r>
              <a:endParaRPr lang="zh-CN" altLang="en-US" sz="13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47140" name="Text Box 1410"/>
            <p:cNvSpPr txBox="1">
              <a:spLocks noChangeArrowheads="1"/>
            </p:cNvSpPr>
            <p:nvPr/>
          </p:nvSpPr>
          <p:spPr bwMode="auto">
            <a:xfrm>
              <a:off x="3623053" y="2806117"/>
              <a:ext cx="832925" cy="498955"/>
            </a:xfrm>
            <a:prstGeom prst="rect">
              <a:avLst/>
            </a:prstGeom>
            <a:noFill/>
            <a:ln w="9525">
              <a:noFill/>
              <a:miter lim="800000"/>
              <a:headEnd/>
              <a:tailEnd/>
            </a:ln>
          </p:spPr>
          <p:txBody>
            <a:bodyPr wrap="none" lIns="72494" tIns="36247" rIns="72494" bIns="36247">
              <a:spAutoFit/>
            </a:bodyPr>
            <a:lstStyle/>
            <a:p>
              <a:pPr algn="ctr"/>
              <a:r>
                <a:rPr lang="zh-CN" altLang="en-US" sz="13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专业</a:t>
              </a: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的</a:t>
              </a:r>
              <a:endParaRPr lang="en-US" altLang="zh-CN"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algn="ct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仿真平台</a:t>
              </a:r>
              <a:endParaRPr lang="zh-CN" altLang="en-US" sz="13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47141" name="Text Box 1410"/>
            <p:cNvSpPr txBox="1">
              <a:spLocks noChangeArrowheads="1"/>
            </p:cNvSpPr>
            <p:nvPr/>
          </p:nvSpPr>
          <p:spPr bwMode="auto">
            <a:xfrm>
              <a:off x="4714395" y="2784683"/>
              <a:ext cx="832925" cy="498955"/>
            </a:xfrm>
            <a:prstGeom prst="rect">
              <a:avLst/>
            </a:prstGeom>
            <a:noFill/>
            <a:ln w="9525">
              <a:noFill/>
              <a:miter lim="800000"/>
              <a:headEnd/>
              <a:tailEnd/>
            </a:ln>
          </p:spPr>
          <p:txBody>
            <a:bodyPr wrap="none" lIns="72494" tIns="36247" rIns="72494" bIns="36247">
              <a:spAutoFit/>
            </a:bodyPr>
            <a:lstStyle/>
            <a:p>
              <a:pPr algn="ct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高效的</a:t>
              </a:r>
              <a:b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b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专业工具</a:t>
              </a:r>
              <a:endParaRPr lang="zh-CN" altLang="en-US" sz="13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47143" name="Rectangle 1431"/>
            <p:cNvSpPr>
              <a:spLocks noChangeArrowheads="1"/>
            </p:cNvSpPr>
            <p:nvPr/>
          </p:nvSpPr>
          <p:spPr bwMode="auto">
            <a:xfrm>
              <a:off x="5911042" y="1829275"/>
              <a:ext cx="2861483" cy="1293863"/>
            </a:xfrm>
            <a:prstGeom prst="rect">
              <a:avLst/>
            </a:prstGeom>
            <a:noFill/>
            <a:ln w="9525" algn="ctr">
              <a:noFill/>
              <a:miter lim="800000"/>
              <a:headEnd/>
              <a:tailEnd/>
            </a:ln>
          </p:spPr>
          <p:txBody>
            <a:bodyPr wrap="square" lIns="72494" tIns="36247" rIns="72494" bIns="36247">
              <a:spAutoFit/>
            </a:bodyPr>
            <a:lstStyle/>
            <a:p>
              <a:pPr marL="147232" indent="-147232">
                <a:lnSpc>
                  <a:spcPct val="150000"/>
                </a:lnSpc>
                <a:buClr>
                  <a:srgbClr val="990000"/>
                </a:buClr>
                <a:buSzPct val="60000"/>
                <a:buFont typeface="Wingdings" pitchFamily="2" charset="2"/>
                <a:buChar char="n"/>
              </a:pPr>
              <a:r>
                <a:rPr lang="zh-CN" altLang="zh-CN" sz="1000" dirty="0">
                  <a:solidFill>
                    <a:schemeClr val="bg1"/>
                  </a:solidFill>
                  <a:latin typeface="微软雅黑" pitchFamily="34" charset="-122"/>
                  <a:ea typeface="微软雅黑" pitchFamily="34" charset="-122"/>
                </a:rPr>
                <a:t>全球3大交付资源共享中心</a:t>
              </a:r>
            </a:p>
            <a:p>
              <a:pPr marL="147232" indent="-147232">
                <a:lnSpc>
                  <a:spcPct val="150000"/>
                </a:lnSpc>
                <a:buClr>
                  <a:srgbClr val="990000"/>
                </a:buClr>
                <a:buSzPct val="60000"/>
                <a:buFont typeface="Wingdings" pitchFamily="2" charset="2"/>
                <a:buChar char="n"/>
              </a:pPr>
              <a:r>
                <a:rPr lang="zh-CN" altLang="zh-CN" sz="1000" dirty="0">
                  <a:solidFill>
                    <a:schemeClr val="bg1"/>
                  </a:solidFill>
                  <a:latin typeface="微软雅黑" pitchFamily="34" charset="-122"/>
                  <a:ea typeface="微软雅黑" pitchFamily="34" charset="-122"/>
                </a:rPr>
                <a:t>150+名数通网规专家</a:t>
              </a:r>
            </a:p>
            <a:p>
              <a:pPr marL="147232" indent="-147232">
                <a:lnSpc>
                  <a:spcPct val="150000"/>
                </a:lnSpc>
                <a:buClr>
                  <a:srgbClr val="990000"/>
                </a:buClr>
                <a:buSzPct val="60000"/>
                <a:buFont typeface="Wingdings" pitchFamily="2" charset="2"/>
                <a:buChar char="n"/>
              </a:pPr>
              <a:r>
                <a:rPr lang="zh-CN" altLang="zh-CN" sz="1000" dirty="0">
                  <a:solidFill>
                    <a:schemeClr val="bg1"/>
                  </a:solidFill>
                  <a:latin typeface="微软雅黑" pitchFamily="34" charset="-122"/>
                  <a:ea typeface="微软雅黑" pitchFamily="34" charset="-122"/>
                </a:rPr>
                <a:t>800多名专业的服务工程师，本地化率65</a:t>
              </a:r>
              <a:r>
                <a:rPr lang="en-US" altLang="zh-CN" sz="1000" dirty="0" smtClean="0">
                  <a:solidFill>
                    <a:schemeClr val="bg1"/>
                  </a:solidFill>
                  <a:latin typeface="微软雅黑" pitchFamily="34" charset="-122"/>
                  <a:ea typeface="微软雅黑" pitchFamily="34" charset="-122"/>
                </a:rPr>
                <a:t>%</a:t>
              </a:r>
            </a:p>
            <a:p>
              <a:pPr marL="147232" indent="-147232">
                <a:lnSpc>
                  <a:spcPct val="150000"/>
                </a:lnSpc>
                <a:buClr>
                  <a:srgbClr val="990000"/>
                </a:buClr>
                <a:buSzPct val="60000"/>
                <a:buFont typeface="Wingdings" pitchFamily="2" charset="2"/>
                <a:buChar char="n"/>
              </a:pPr>
              <a:r>
                <a:rPr lang="en-US" altLang="zh-CN" sz="1000" dirty="0" smtClean="0">
                  <a:solidFill>
                    <a:schemeClr val="bg1"/>
                  </a:solidFill>
                  <a:latin typeface="微软雅黑" pitchFamily="34" charset="-122"/>
                  <a:ea typeface="微软雅黑" pitchFamily="34" charset="-122"/>
                </a:rPr>
                <a:t>300+</a:t>
              </a:r>
              <a:r>
                <a:rPr lang="zh-CN" altLang="en-US" sz="1000" dirty="0" smtClean="0">
                  <a:solidFill>
                    <a:schemeClr val="bg1"/>
                  </a:solidFill>
                  <a:latin typeface="微软雅黑" pitchFamily="34" charset="-122"/>
                  <a:ea typeface="微软雅黑" pitchFamily="34" charset="-122"/>
                </a:rPr>
                <a:t>网络评估规则</a:t>
              </a:r>
              <a:endParaRPr lang="en-US" altLang="zh-CN" sz="1000" dirty="0" smtClean="0">
                <a:solidFill>
                  <a:schemeClr val="bg1"/>
                </a:solidFill>
                <a:latin typeface="微软雅黑" pitchFamily="34" charset="-122"/>
                <a:ea typeface="微软雅黑" pitchFamily="34" charset="-122"/>
              </a:endParaRPr>
            </a:p>
            <a:p>
              <a:pPr marL="147232" indent="-147232">
                <a:lnSpc>
                  <a:spcPct val="150000"/>
                </a:lnSpc>
                <a:buClr>
                  <a:srgbClr val="990000"/>
                </a:buClr>
                <a:buSzPct val="60000"/>
                <a:buFont typeface="Wingdings" pitchFamily="2" charset="2"/>
                <a:buChar char="n"/>
              </a:pPr>
              <a:r>
                <a:rPr lang="en-US" altLang="zh-CN" sz="1000" dirty="0" smtClean="0">
                  <a:solidFill>
                    <a:schemeClr val="bg1"/>
                  </a:solidFill>
                  <a:latin typeface="微软雅黑" pitchFamily="34" charset="-122"/>
                  <a:ea typeface="微软雅黑" pitchFamily="34" charset="-122"/>
                </a:rPr>
                <a:t>100+</a:t>
              </a:r>
              <a:r>
                <a:rPr lang="zh-CN" altLang="en-US" sz="1000" dirty="0" smtClean="0">
                  <a:solidFill>
                    <a:schemeClr val="bg1"/>
                  </a:solidFill>
                  <a:latin typeface="微软雅黑" pitchFamily="34" charset="-122"/>
                  <a:ea typeface="微软雅黑" pitchFamily="34" charset="-122"/>
                </a:rPr>
                <a:t>仿真数据库</a:t>
              </a:r>
              <a:endParaRPr lang="zh-CN" altLang="zh-CN" sz="1000" dirty="0">
                <a:solidFill>
                  <a:schemeClr val="bg1"/>
                </a:solidFill>
                <a:latin typeface="微软雅黑" pitchFamily="34" charset="-122"/>
                <a:ea typeface="微软雅黑" pitchFamily="34" charset="-122"/>
              </a:endParaRPr>
            </a:p>
          </p:txBody>
        </p:sp>
        <p:sp>
          <p:nvSpPr>
            <p:cNvPr id="47152" name="AutoShape 52"/>
            <p:cNvSpPr>
              <a:spLocks noChangeArrowheads="1"/>
            </p:cNvSpPr>
            <p:nvPr/>
          </p:nvSpPr>
          <p:spPr bwMode="gray">
            <a:xfrm flipV="1">
              <a:off x="1273212" y="3412019"/>
              <a:ext cx="490210" cy="153929"/>
            </a:xfrm>
            <a:prstGeom prst="triangle">
              <a:avLst>
                <a:gd name="adj" fmla="val 50000"/>
              </a:avLst>
            </a:prstGeom>
            <a:solidFill>
              <a:schemeClr val="bg1">
                <a:lumMod val="75000"/>
              </a:schemeClr>
            </a:solidFill>
            <a:ln w="9525">
              <a:noFill/>
              <a:miter lim="800000"/>
              <a:headEnd/>
              <a:tailEnd/>
            </a:ln>
            <a:effectLst>
              <a:outerShdw blurRad="50800" dist="38100" dir="2700000" algn="tl" rotWithShape="0">
                <a:prstClr val="black">
                  <a:alpha val="40000"/>
                </a:prstClr>
              </a:outerShdw>
            </a:effectLst>
          </p:spPr>
          <p:txBody>
            <a:bodyPr wrap="none" lIns="72494" tIns="36247" rIns="72494" bIns="36247" anchor="ctr"/>
            <a:lstStyle/>
            <a:p>
              <a:endParaRPr lang="zh-CN" altLang="en-US">
                <a:solidFill>
                  <a:srgbClr val="000000"/>
                </a:solidFill>
                <a:latin typeface="微软雅黑" pitchFamily="34" charset="-122"/>
                <a:ea typeface="微软雅黑" pitchFamily="34" charset="-122"/>
              </a:endParaRPr>
            </a:p>
          </p:txBody>
        </p:sp>
        <p:sp>
          <p:nvSpPr>
            <p:cNvPr id="47153" name="AutoShape 53"/>
            <p:cNvSpPr>
              <a:spLocks noChangeArrowheads="1"/>
            </p:cNvSpPr>
            <p:nvPr/>
          </p:nvSpPr>
          <p:spPr bwMode="gray">
            <a:xfrm flipV="1">
              <a:off x="2955303" y="3412019"/>
              <a:ext cx="488771" cy="153929"/>
            </a:xfrm>
            <a:prstGeom prst="triangle">
              <a:avLst>
                <a:gd name="adj" fmla="val 50000"/>
              </a:avLst>
            </a:prstGeom>
            <a:solidFill>
              <a:schemeClr val="bg1">
                <a:lumMod val="75000"/>
              </a:schemeClr>
            </a:solidFill>
            <a:ln w="9525">
              <a:noFill/>
              <a:miter lim="800000"/>
              <a:headEnd/>
              <a:tailEnd/>
            </a:ln>
            <a:effectLst>
              <a:outerShdw blurRad="50800" dist="38100" dir="2700000" algn="tl" rotWithShape="0">
                <a:prstClr val="black">
                  <a:alpha val="40000"/>
                </a:prstClr>
              </a:outerShdw>
            </a:effectLst>
          </p:spPr>
          <p:txBody>
            <a:bodyPr wrap="none" lIns="72494" tIns="36247" rIns="72494" bIns="36247" anchor="ctr"/>
            <a:lstStyle/>
            <a:p>
              <a:endParaRPr lang="zh-CN" altLang="en-US">
                <a:solidFill>
                  <a:srgbClr val="000000"/>
                </a:solidFill>
                <a:latin typeface="微软雅黑" pitchFamily="34" charset="-122"/>
                <a:ea typeface="微软雅黑" pitchFamily="34" charset="-122"/>
              </a:endParaRPr>
            </a:p>
          </p:txBody>
        </p:sp>
        <p:sp>
          <p:nvSpPr>
            <p:cNvPr id="47163" name="Rectangle 1431"/>
            <p:cNvSpPr>
              <a:spLocks noChangeArrowheads="1"/>
            </p:cNvSpPr>
            <p:nvPr/>
          </p:nvSpPr>
          <p:spPr bwMode="auto">
            <a:xfrm>
              <a:off x="4700204" y="3883556"/>
              <a:ext cx="1244851" cy="401621"/>
            </a:xfrm>
            <a:prstGeom prst="rect">
              <a:avLst/>
            </a:prstGeom>
            <a:noFill/>
            <a:ln w="9525" algn="ctr">
              <a:noFill/>
              <a:miter lim="800000"/>
              <a:headEnd/>
              <a:tailEnd/>
            </a:ln>
          </p:spPr>
          <p:txBody>
            <a:bodyPr wrap="square" lIns="72494" tIns="36247" rIns="72494" bIns="36247">
              <a:spAutoFit/>
            </a:bodyPr>
            <a:lstStyle/>
            <a:p>
              <a:pPr marL="147232" indent="-147232">
                <a:buClr>
                  <a:srgbClr val="FF9900"/>
                </a:buClr>
                <a:buSzPct val="60000"/>
                <a:buFont typeface="Wingdings" pitchFamily="2" charset="2"/>
                <a:buChar char="n"/>
              </a:pPr>
              <a:r>
                <a:rPr lang="en-US" altLang="zh-CN" sz="1000" dirty="0" smtClean="0">
                  <a:solidFill>
                    <a:srgbClr val="2D2015"/>
                  </a:solidFill>
                  <a:latin typeface="微软雅黑" pitchFamily="34" charset="-122"/>
                  <a:ea typeface="微软雅黑" pitchFamily="34" charset="-122"/>
                </a:rPr>
                <a:t>WLAN</a:t>
              </a:r>
              <a:r>
                <a:rPr lang="zh-CN" altLang="en-US" sz="1000" dirty="0" smtClean="0">
                  <a:solidFill>
                    <a:srgbClr val="2D2015"/>
                  </a:solidFill>
                  <a:latin typeface="微软雅黑" pitchFamily="34" charset="-122"/>
                  <a:ea typeface="微软雅黑" pitchFamily="34" charset="-122"/>
                </a:rPr>
                <a:t>布放规划</a:t>
              </a:r>
              <a:endParaRPr lang="zh-CN" altLang="zh-CN" sz="1000" dirty="0">
                <a:solidFill>
                  <a:srgbClr val="2D2015"/>
                </a:solidFill>
                <a:latin typeface="微软雅黑" pitchFamily="34" charset="-122"/>
                <a:ea typeface="微软雅黑" pitchFamily="34" charset="-122"/>
              </a:endParaRPr>
            </a:p>
            <a:p>
              <a:pPr marL="147232" indent="-147232">
                <a:buClr>
                  <a:srgbClr val="FF9900"/>
                </a:buClr>
                <a:buSzPct val="60000"/>
                <a:buFont typeface="Wingdings" pitchFamily="2" charset="2"/>
                <a:buChar char="n"/>
              </a:pPr>
              <a:r>
                <a:rPr lang="zh-CN" altLang="en-US" sz="1000" dirty="0" smtClean="0">
                  <a:solidFill>
                    <a:srgbClr val="2D2015"/>
                  </a:solidFill>
                  <a:latin typeface="微软雅黑" pitchFamily="34" charset="-122"/>
                  <a:ea typeface="微软雅黑" pitchFamily="34" charset="-122"/>
                </a:rPr>
                <a:t>覆盖效果仿真</a:t>
              </a:r>
              <a:endParaRPr lang="zh-CN" altLang="en-US" sz="1000" dirty="0">
                <a:solidFill>
                  <a:srgbClr val="2D2015"/>
                </a:solidFill>
                <a:latin typeface="微软雅黑" pitchFamily="34" charset="-122"/>
                <a:ea typeface="微软雅黑" pitchFamily="34" charset="-122"/>
              </a:endParaRPr>
            </a:p>
          </p:txBody>
        </p:sp>
        <p:sp>
          <p:nvSpPr>
            <p:cNvPr id="47164" name="AutoShape 66"/>
            <p:cNvSpPr>
              <a:spLocks noChangeArrowheads="1"/>
            </p:cNvSpPr>
            <p:nvPr/>
          </p:nvSpPr>
          <p:spPr bwMode="gray">
            <a:xfrm flipV="1">
              <a:off x="5670274" y="3412019"/>
              <a:ext cx="490209" cy="153929"/>
            </a:xfrm>
            <a:prstGeom prst="triangle">
              <a:avLst>
                <a:gd name="adj" fmla="val 50000"/>
              </a:avLst>
            </a:prstGeom>
            <a:solidFill>
              <a:schemeClr val="bg1">
                <a:lumMod val="75000"/>
              </a:schemeClr>
            </a:solidFill>
            <a:ln w="9525">
              <a:noFill/>
              <a:miter lim="800000"/>
              <a:headEnd/>
              <a:tailEnd/>
            </a:ln>
            <a:effectLst>
              <a:outerShdw blurRad="50800" dist="38100" dir="2700000" algn="tl" rotWithShape="0">
                <a:prstClr val="black">
                  <a:alpha val="40000"/>
                </a:prstClr>
              </a:outerShdw>
            </a:effectLst>
          </p:spPr>
          <p:txBody>
            <a:bodyPr wrap="none" lIns="72494" tIns="36247" rIns="72494" bIns="36247" anchor="ctr"/>
            <a:lstStyle/>
            <a:p>
              <a:endParaRPr lang="zh-CN" altLang="en-US">
                <a:solidFill>
                  <a:srgbClr val="000000"/>
                </a:solidFill>
                <a:latin typeface="微软雅黑" pitchFamily="34" charset="-122"/>
                <a:ea typeface="微软雅黑" pitchFamily="34" charset="-122"/>
              </a:endParaRPr>
            </a:p>
          </p:txBody>
        </p:sp>
        <p:sp>
          <p:nvSpPr>
            <p:cNvPr id="47165" name="AutoShape 67"/>
            <p:cNvSpPr>
              <a:spLocks noChangeArrowheads="1"/>
            </p:cNvSpPr>
            <p:nvPr/>
          </p:nvSpPr>
          <p:spPr bwMode="gray">
            <a:xfrm flipV="1">
              <a:off x="7354972" y="3402494"/>
              <a:ext cx="488771" cy="153929"/>
            </a:xfrm>
            <a:prstGeom prst="triangle">
              <a:avLst>
                <a:gd name="adj" fmla="val 50000"/>
              </a:avLst>
            </a:prstGeom>
            <a:solidFill>
              <a:schemeClr val="bg1">
                <a:lumMod val="75000"/>
              </a:schemeClr>
            </a:solidFill>
            <a:ln w="9525">
              <a:noFill/>
              <a:miter lim="800000"/>
              <a:headEnd/>
              <a:tailEnd/>
            </a:ln>
            <a:effectLst>
              <a:outerShdw blurRad="50800" dist="38100" dir="2700000" algn="tl" rotWithShape="0">
                <a:prstClr val="black">
                  <a:alpha val="40000"/>
                </a:prstClr>
              </a:outerShdw>
            </a:effectLst>
          </p:spPr>
          <p:txBody>
            <a:bodyPr wrap="none" lIns="72494" tIns="36247" rIns="72494" bIns="36247" anchor="ctr"/>
            <a:lstStyle/>
            <a:p>
              <a:endParaRPr lang="zh-CN" altLang="en-US">
                <a:solidFill>
                  <a:srgbClr val="000000"/>
                </a:solidFill>
                <a:latin typeface="微软雅黑" pitchFamily="34" charset="-122"/>
                <a:ea typeface="微软雅黑" pitchFamily="34" charset="-122"/>
              </a:endParaRPr>
            </a:p>
          </p:txBody>
        </p:sp>
        <p:sp>
          <p:nvSpPr>
            <p:cNvPr id="47168" name="Text Box 1389"/>
            <p:cNvSpPr txBox="1">
              <a:spLocks noChangeArrowheads="1"/>
            </p:cNvSpPr>
            <p:nvPr/>
          </p:nvSpPr>
          <p:spPr bwMode="auto">
            <a:xfrm>
              <a:off x="7609512" y="1015628"/>
              <a:ext cx="1176337" cy="210213"/>
            </a:xfrm>
            <a:prstGeom prst="rect">
              <a:avLst/>
            </a:prstGeom>
            <a:noFill/>
            <a:ln w="9525" algn="ctr">
              <a:noFill/>
              <a:miter lim="800000"/>
              <a:headEnd/>
              <a:tailEnd/>
            </a:ln>
          </p:spPr>
          <p:txBody>
            <a:bodyPr lIns="75561" tIns="37780" rIns="75561" bIns="37780">
              <a:spAutoFit/>
            </a:bodyPr>
            <a:lstStyle/>
            <a:p>
              <a:pPr defTabSz="757551" fontAlgn="t">
                <a:spcBef>
                  <a:spcPct val="50000"/>
                </a:spcBef>
              </a:pPr>
              <a:r>
                <a:rPr lang="zh-CN" altLang="en-US" sz="800" dirty="0">
                  <a:solidFill>
                    <a:schemeClr val="bg1"/>
                  </a:solidFill>
                  <a:latin typeface="微软雅黑" pitchFamily="34" charset="-122"/>
                  <a:ea typeface="微软雅黑" pitchFamily="34" charset="-122"/>
                </a:rPr>
                <a:t>研发中心</a:t>
              </a:r>
            </a:p>
          </p:txBody>
        </p:sp>
        <p:sp>
          <p:nvSpPr>
            <p:cNvPr id="47109" name="Text Box 1389"/>
            <p:cNvSpPr txBox="1">
              <a:spLocks noChangeArrowheads="1"/>
            </p:cNvSpPr>
            <p:nvPr/>
          </p:nvSpPr>
          <p:spPr bwMode="auto">
            <a:xfrm>
              <a:off x="7612575" y="866642"/>
              <a:ext cx="960438" cy="210213"/>
            </a:xfrm>
            <a:prstGeom prst="rect">
              <a:avLst/>
            </a:prstGeom>
            <a:noFill/>
            <a:ln w="9525" algn="ctr">
              <a:noFill/>
              <a:miter lim="800000"/>
              <a:headEnd/>
              <a:tailEnd/>
            </a:ln>
          </p:spPr>
          <p:txBody>
            <a:bodyPr lIns="75561" tIns="37780" rIns="75561" bIns="37780">
              <a:spAutoFit/>
            </a:bodyPr>
            <a:lstStyle/>
            <a:p>
              <a:pPr defTabSz="757551" fontAlgn="t">
                <a:spcBef>
                  <a:spcPct val="50000"/>
                </a:spcBef>
              </a:pPr>
              <a:r>
                <a:rPr lang="zh-CN" altLang="en-US" sz="800" dirty="0">
                  <a:solidFill>
                    <a:schemeClr val="bg1"/>
                  </a:solidFill>
                  <a:latin typeface="微软雅黑" pitchFamily="34" charset="-122"/>
                  <a:ea typeface="微软雅黑" pitchFamily="34" charset="-122"/>
                </a:rPr>
                <a:t>华为总部</a:t>
              </a:r>
            </a:p>
          </p:txBody>
        </p:sp>
        <p:pic>
          <p:nvPicPr>
            <p:cNvPr id="47166" name="Picture 68" descr="Logo"/>
            <p:cNvPicPr>
              <a:picLocks noChangeAspect="1" noChangeArrowheads="1"/>
            </p:cNvPicPr>
            <p:nvPr/>
          </p:nvPicPr>
          <p:blipFill>
            <a:blip r:embed="rId5" cstate="screen"/>
            <a:srcRect/>
            <a:stretch>
              <a:fillRect/>
            </a:stretch>
          </p:blipFill>
          <p:spPr bwMode="auto">
            <a:xfrm>
              <a:off x="7517555" y="929464"/>
              <a:ext cx="94848" cy="96044"/>
            </a:xfrm>
            <a:prstGeom prst="rect">
              <a:avLst/>
            </a:prstGeom>
            <a:noFill/>
            <a:ln>
              <a:noFill/>
            </a:ln>
            <a:effectLst>
              <a:outerShdw blurRad="292100" dist="139700" dir="2700000" algn="tl" rotWithShape="0">
                <a:srgbClr val="333333">
                  <a:alpha val="65000"/>
                </a:srgbClr>
              </a:outerShdw>
            </a:effectLst>
          </p:spPr>
        </p:pic>
        <p:grpSp>
          <p:nvGrpSpPr>
            <p:cNvPr id="3" name="组合 1536"/>
            <p:cNvGrpSpPr/>
            <p:nvPr/>
          </p:nvGrpSpPr>
          <p:grpSpPr>
            <a:xfrm>
              <a:off x="4666404" y="556673"/>
              <a:ext cx="2982913" cy="1334690"/>
              <a:chOff x="6234885" y="1015694"/>
              <a:chExt cx="3978253" cy="1779587"/>
            </a:xfrm>
          </p:grpSpPr>
          <p:sp>
            <p:nvSpPr>
              <p:cNvPr id="47172" name="Freeform 3"/>
              <p:cNvSpPr>
                <a:spLocks/>
              </p:cNvSpPr>
              <p:nvPr/>
            </p:nvSpPr>
            <p:spPr bwMode="auto">
              <a:xfrm>
                <a:off x="8632445" y="1204606"/>
                <a:ext cx="1573620" cy="1585912"/>
              </a:xfrm>
              <a:custGeom>
                <a:avLst/>
                <a:gdLst>
                  <a:gd name="T0" fmla="*/ 10242 w 463"/>
                  <a:gd name="T1" fmla="*/ 10917 h 566"/>
                  <a:gd name="T2" fmla="*/ 10080 w 463"/>
                  <a:gd name="T3" fmla="*/ 10542 h 566"/>
                  <a:gd name="T4" fmla="*/ 10276 w 463"/>
                  <a:gd name="T5" fmla="*/ 10205 h 566"/>
                  <a:gd name="T6" fmla="*/ 10534 w 463"/>
                  <a:gd name="T7" fmla="*/ 9459 h 566"/>
                  <a:gd name="T8" fmla="*/ 10726 w 463"/>
                  <a:gd name="T9" fmla="*/ 7567 h 566"/>
                  <a:gd name="T10" fmla="*/ 10180 w 463"/>
                  <a:gd name="T11" fmla="*/ 6483 h 566"/>
                  <a:gd name="T12" fmla="*/ 10405 w 463"/>
                  <a:gd name="T13" fmla="*/ 5673 h 566"/>
                  <a:gd name="T14" fmla="*/ 9632 w 463"/>
                  <a:gd name="T15" fmla="*/ 5498 h 566"/>
                  <a:gd name="T16" fmla="*/ 8410 w 463"/>
                  <a:gd name="T17" fmla="*/ 4988 h 566"/>
                  <a:gd name="T18" fmla="*/ 6422 w 463"/>
                  <a:gd name="T19" fmla="*/ 3860 h 566"/>
                  <a:gd name="T20" fmla="*/ 6293 w 463"/>
                  <a:gd name="T21" fmla="*/ 3860 h 566"/>
                  <a:gd name="T22" fmla="*/ 5007 w 463"/>
                  <a:gd name="T23" fmla="*/ 2342 h 566"/>
                  <a:gd name="T24" fmla="*/ 4396 w 463"/>
                  <a:gd name="T25" fmla="*/ 1890 h 566"/>
                  <a:gd name="T26" fmla="*/ 3821 w 463"/>
                  <a:gd name="T27" fmla="*/ 1596 h 566"/>
                  <a:gd name="T28" fmla="*/ 3466 w 463"/>
                  <a:gd name="T29" fmla="*/ 1479 h 566"/>
                  <a:gd name="T30" fmla="*/ 2728 w 463"/>
                  <a:gd name="T31" fmla="*/ 1380 h 566"/>
                  <a:gd name="T32" fmla="*/ 1895 w 463"/>
                  <a:gd name="T33" fmla="*/ 1438 h 566"/>
                  <a:gd name="T34" fmla="*/ 1315 w 463"/>
                  <a:gd name="T35" fmla="*/ 1770 h 566"/>
                  <a:gd name="T36" fmla="*/ 1286 w 463"/>
                  <a:gd name="T37" fmla="*/ 1596 h 566"/>
                  <a:gd name="T38" fmla="*/ 417 w 463"/>
                  <a:gd name="T39" fmla="*/ 1458 h 566"/>
                  <a:gd name="T40" fmla="*/ 417 w 463"/>
                  <a:gd name="T41" fmla="*/ 1084 h 566"/>
                  <a:gd name="T42" fmla="*/ 702 w 463"/>
                  <a:gd name="T43" fmla="*/ 969 h 566"/>
                  <a:gd name="T44" fmla="*/ 356 w 463"/>
                  <a:gd name="T45" fmla="*/ 590 h 566"/>
                  <a:gd name="T46" fmla="*/ 1507 w 463"/>
                  <a:gd name="T47" fmla="*/ 510 h 566"/>
                  <a:gd name="T48" fmla="*/ 3081 w 463"/>
                  <a:gd name="T49" fmla="*/ 432 h 566"/>
                  <a:gd name="T50" fmla="*/ 3921 w 463"/>
                  <a:gd name="T51" fmla="*/ 473 h 566"/>
                  <a:gd name="T52" fmla="*/ 4977 w 463"/>
                  <a:gd name="T53" fmla="*/ 533 h 566"/>
                  <a:gd name="T54" fmla="*/ 5553 w 463"/>
                  <a:gd name="T55" fmla="*/ 432 h 566"/>
                  <a:gd name="T56" fmla="*/ 6714 w 463"/>
                  <a:gd name="T57" fmla="*/ 432 h 566"/>
                  <a:gd name="T58" fmla="*/ 6739 w 463"/>
                  <a:gd name="T59" fmla="*/ 37 h 566"/>
                  <a:gd name="T60" fmla="*/ 7416 w 463"/>
                  <a:gd name="T61" fmla="*/ 274 h 566"/>
                  <a:gd name="T62" fmla="*/ 8062 w 463"/>
                  <a:gd name="T63" fmla="*/ 274 h 566"/>
                  <a:gd name="T64" fmla="*/ 7708 w 463"/>
                  <a:gd name="T65" fmla="*/ 551 h 566"/>
                  <a:gd name="T66" fmla="*/ 7833 w 463"/>
                  <a:gd name="T67" fmla="*/ 1280 h 566"/>
                  <a:gd name="T68" fmla="*/ 9340 w 463"/>
                  <a:gd name="T69" fmla="*/ 1791 h 566"/>
                  <a:gd name="T70" fmla="*/ 9148 w 463"/>
                  <a:gd name="T71" fmla="*/ 1121 h 566"/>
                  <a:gd name="T72" fmla="*/ 9888 w 463"/>
                  <a:gd name="T73" fmla="*/ 868 h 566"/>
                  <a:gd name="T74" fmla="*/ 10305 w 463"/>
                  <a:gd name="T75" fmla="*/ 868 h 566"/>
                  <a:gd name="T76" fmla="*/ 11491 w 463"/>
                  <a:gd name="T77" fmla="*/ 1359 h 566"/>
                  <a:gd name="T78" fmla="*/ 11491 w 463"/>
                  <a:gd name="T79" fmla="*/ 1869 h 566"/>
                  <a:gd name="T80" fmla="*/ 10818 w 463"/>
                  <a:gd name="T81" fmla="*/ 1954 h 566"/>
                  <a:gd name="T82" fmla="*/ 11555 w 463"/>
                  <a:gd name="T83" fmla="*/ 2227 h 566"/>
                  <a:gd name="T84" fmla="*/ 10945 w 463"/>
                  <a:gd name="T85" fmla="*/ 2443 h 566"/>
                  <a:gd name="T86" fmla="*/ 10405 w 463"/>
                  <a:gd name="T87" fmla="*/ 2953 h 566"/>
                  <a:gd name="T88" fmla="*/ 10276 w 463"/>
                  <a:gd name="T89" fmla="*/ 3249 h 566"/>
                  <a:gd name="T90" fmla="*/ 10051 w 463"/>
                  <a:gd name="T91" fmla="*/ 4134 h 566"/>
                  <a:gd name="T92" fmla="*/ 9086 w 463"/>
                  <a:gd name="T93" fmla="*/ 3804 h 566"/>
                  <a:gd name="T94" fmla="*/ 8346 w 463"/>
                  <a:gd name="T95" fmla="*/ 4593 h 566"/>
                  <a:gd name="T96" fmla="*/ 9211 w 463"/>
                  <a:gd name="T97" fmla="*/ 4492 h 566"/>
                  <a:gd name="T98" fmla="*/ 9796 w 463"/>
                  <a:gd name="T99" fmla="*/ 5044 h 566"/>
                  <a:gd name="T100" fmla="*/ 10369 w 463"/>
                  <a:gd name="T101" fmla="*/ 5477 h 566"/>
                  <a:gd name="T102" fmla="*/ 11082 w 463"/>
                  <a:gd name="T103" fmla="*/ 5461 h 566"/>
                  <a:gd name="T104" fmla="*/ 12039 w 463"/>
                  <a:gd name="T105" fmla="*/ 5299 h 566"/>
                  <a:gd name="T106" fmla="*/ 13033 w 463"/>
                  <a:gd name="T107" fmla="*/ 5735 h 566"/>
                  <a:gd name="T108" fmla="*/ 13162 w 463"/>
                  <a:gd name="T109" fmla="*/ 6305 h 566"/>
                  <a:gd name="T110" fmla="*/ 14100 w 463"/>
                  <a:gd name="T111" fmla="*/ 6462 h 566"/>
                  <a:gd name="T112" fmla="*/ 14611 w 463"/>
                  <a:gd name="T113" fmla="*/ 7346 h 566"/>
                  <a:gd name="T114" fmla="*/ 13838 w 463"/>
                  <a:gd name="T115" fmla="*/ 8237 h 566"/>
                  <a:gd name="T116" fmla="*/ 13033 w 463"/>
                  <a:gd name="T117" fmla="*/ 9044 h 566"/>
                  <a:gd name="T118" fmla="*/ 12231 w 463"/>
                  <a:gd name="T119" fmla="*/ 9337 h 566"/>
                  <a:gd name="T120" fmla="*/ 11299 w 463"/>
                  <a:gd name="T121" fmla="*/ 9791 h 566"/>
                  <a:gd name="T122" fmla="*/ 11045 w 463"/>
                  <a:gd name="T123" fmla="*/ 10442 h 566"/>
                  <a:gd name="T124" fmla="*/ 10853 w 463"/>
                  <a:gd name="T125" fmla="*/ 11090 h 5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63"/>
                  <a:gd name="T190" fmla="*/ 0 h 566"/>
                  <a:gd name="T191" fmla="*/ 463 w 463"/>
                  <a:gd name="T192" fmla="*/ 566 h 5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63" h="566">
                    <a:moveTo>
                      <a:pt x="334" y="566"/>
                    </a:moveTo>
                    <a:lnTo>
                      <a:pt x="334" y="566"/>
                    </a:lnTo>
                    <a:lnTo>
                      <a:pt x="333" y="565"/>
                    </a:lnTo>
                    <a:lnTo>
                      <a:pt x="330" y="564"/>
                    </a:lnTo>
                    <a:lnTo>
                      <a:pt x="328" y="563"/>
                    </a:lnTo>
                    <a:lnTo>
                      <a:pt x="326" y="563"/>
                    </a:lnTo>
                    <a:lnTo>
                      <a:pt x="324" y="562"/>
                    </a:lnTo>
                    <a:lnTo>
                      <a:pt x="323" y="563"/>
                    </a:lnTo>
                    <a:lnTo>
                      <a:pt x="322" y="560"/>
                    </a:lnTo>
                    <a:lnTo>
                      <a:pt x="322" y="558"/>
                    </a:lnTo>
                    <a:lnTo>
                      <a:pt x="321" y="558"/>
                    </a:lnTo>
                    <a:lnTo>
                      <a:pt x="322" y="557"/>
                    </a:lnTo>
                    <a:lnTo>
                      <a:pt x="323" y="556"/>
                    </a:lnTo>
                    <a:lnTo>
                      <a:pt x="323" y="555"/>
                    </a:lnTo>
                    <a:lnTo>
                      <a:pt x="322" y="554"/>
                    </a:lnTo>
                    <a:lnTo>
                      <a:pt x="321" y="553"/>
                    </a:lnTo>
                    <a:lnTo>
                      <a:pt x="321" y="552"/>
                    </a:lnTo>
                    <a:lnTo>
                      <a:pt x="321" y="551"/>
                    </a:lnTo>
                    <a:lnTo>
                      <a:pt x="322" y="550"/>
                    </a:lnTo>
                    <a:lnTo>
                      <a:pt x="323" y="550"/>
                    </a:lnTo>
                    <a:lnTo>
                      <a:pt x="325" y="548"/>
                    </a:lnTo>
                    <a:lnTo>
                      <a:pt x="324" y="548"/>
                    </a:lnTo>
                    <a:lnTo>
                      <a:pt x="319" y="551"/>
                    </a:lnTo>
                    <a:lnTo>
                      <a:pt x="319" y="553"/>
                    </a:lnTo>
                    <a:lnTo>
                      <a:pt x="319" y="554"/>
                    </a:lnTo>
                    <a:lnTo>
                      <a:pt x="318" y="556"/>
                    </a:lnTo>
                    <a:lnTo>
                      <a:pt x="318" y="557"/>
                    </a:lnTo>
                    <a:lnTo>
                      <a:pt x="318" y="558"/>
                    </a:lnTo>
                    <a:lnTo>
                      <a:pt x="317" y="558"/>
                    </a:lnTo>
                    <a:lnTo>
                      <a:pt x="316" y="558"/>
                    </a:lnTo>
                    <a:lnTo>
                      <a:pt x="315" y="555"/>
                    </a:lnTo>
                    <a:lnTo>
                      <a:pt x="315" y="552"/>
                    </a:lnTo>
                    <a:lnTo>
                      <a:pt x="315" y="551"/>
                    </a:lnTo>
                    <a:lnTo>
                      <a:pt x="316" y="550"/>
                    </a:lnTo>
                    <a:lnTo>
                      <a:pt x="315" y="549"/>
                    </a:lnTo>
                    <a:lnTo>
                      <a:pt x="314" y="549"/>
                    </a:lnTo>
                    <a:lnTo>
                      <a:pt x="313" y="549"/>
                    </a:lnTo>
                    <a:lnTo>
                      <a:pt x="313" y="548"/>
                    </a:lnTo>
                    <a:lnTo>
                      <a:pt x="313" y="547"/>
                    </a:lnTo>
                    <a:lnTo>
                      <a:pt x="314" y="547"/>
                    </a:lnTo>
                    <a:lnTo>
                      <a:pt x="315" y="546"/>
                    </a:lnTo>
                    <a:lnTo>
                      <a:pt x="315" y="545"/>
                    </a:lnTo>
                    <a:lnTo>
                      <a:pt x="313" y="545"/>
                    </a:lnTo>
                    <a:lnTo>
                      <a:pt x="312" y="544"/>
                    </a:lnTo>
                    <a:lnTo>
                      <a:pt x="312" y="543"/>
                    </a:lnTo>
                    <a:lnTo>
                      <a:pt x="312" y="542"/>
                    </a:lnTo>
                    <a:lnTo>
                      <a:pt x="313" y="541"/>
                    </a:lnTo>
                    <a:lnTo>
                      <a:pt x="314" y="539"/>
                    </a:lnTo>
                    <a:lnTo>
                      <a:pt x="314" y="538"/>
                    </a:lnTo>
                    <a:lnTo>
                      <a:pt x="314" y="537"/>
                    </a:lnTo>
                    <a:lnTo>
                      <a:pt x="314" y="536"/>
                    </a:lnTo>
                    <a:lnTo>
                      <a:pt x="314" y="535"/>
                    </a:lnTo>
                    <a:lnTo>
                      <a:pt x="313" y="534"/>
                    </a:lnTo>
                    <a:lnTo>
                      <a:pt x="314" y="534"/>
                    </a:lnTo>
                    <a:lnTo>
                      <a:pt x="315" y="533"/>
                    </a:lnTo>
                    <a:lnTo>
                      <a:pt x="316" y="532"/>
                    </a:lnTo>
                    <a:lnTo>
                      <a:pt x="317" y="531"/>
                    </a:lnTo>
                    <a:lnTo>
                      <a:pt x="318" y="529"/>
                    </a:lnTo>
                    <a:lnTo>
                      <a:pt x="319" y="528"/>
                    </a:lnTo>
                    <a:lnTo>
                      <a:pt x="318" y="527"/>
                    </a:lnTo>
                    <a:lnTo>
                      <a:pt x="317" y="527"/>
                    </a:lnTo>
                    <a:lnTo>
                      <a:pt x="316" y="526"/>
                    </a:lnTo>
                    <a:lnTo>
                      <a:pt x="316" y="525"/>
                    </a:lnTo>
                    <a:lnTo>
                      <a:pt x="317" y="524"/>
                    </a:lnTo>
                    <a:lnTo>
                      <a:pt x="317" y="523"/>
                    </a:lnTo>
                    <a:lnTo>
                      <a:pt x="317" y="522"/>
                    </a:lnTo>
                    <a:lnTo>
                      <a:pt x="316" y="521"/>
                    </a:lnTo>
                    <a:lnTo>
                      <a:pt x="313" y="520"/>
                    </a:lnTo>
                    <a:lnTo>
                      <a:pt x="314" y="519"/>
                    </a:lnTo>
                    <a:lnTo>
                      <a:pt x="315" y="518"/>
                    </a:lnTo>
                    <a:lnTo>
                      <a:pt x="316" y="517"/>
                    </a:lnTo>
                    <a:lnTo>
                      <a:pt x="317" y="516"/>
                    </a:lnTo>
                    <a:lnTo>
                      <a:pt x="318" y="517"/>
                    </a:lnTo>
                    <a:lnTo>
                      <a:pt x="319" y="518"/>
                    </a:lnTo>
                    <a:lnTo>
                      <a:pt x="320" y="518"/>
                    </a:lnTo>
                    <a:lnTo>
                      <a:pt x="321" y="515"/>
                    </a:lnTo>
                    <a:lnTo>
                      <a:pt x="322" y="514"/>
                    </a:lnTo>
                    <a:lnTo>
                      <a:pt x="323" y="513"/>
                    </a:lnTo>
                    <a:lnTo>
                      <a:pt x="323" y="512"/>
                    </a:lnTo>
                    <a:lnTo>
                      <a:pt x="324" y="512"/>
                    </a:lnTo>
                    <a:lnTo>
                      <a:pt x="324" y="509"/>
                    </a:lnTo>
                    <a:lnTo>
                      <a:pt x="325" y="506"/>
                    </a:lnTo>
                    <a:lnTo>
                      <a:pt x="325" y="505"/>
                    </a:lnTo>
                    <a:lnTo>
                      <a:pt x="326" y="504"/>
                    </a:lnTo>
                    <a:lnTo>
                      <a:pt x="327" y="503"/>
                    </a:lnTo>
                    <a:lnTo>
                      <a:pt x="328" y="502"/>
                    </a:lnTo>
                    <a:lnTo>
                      <a:pt x="327" y="501"/>
                    </a:lnTo>
                    <a:lnTo>
                      <a:pt x="327" y="500"/>
                    </a:lnTo>
                    <a:lnTo>
                      <a:pt x="327" y="499"/>
                    </a:lnTo>
                    <a:lnTo>
                      <a:pt x="327" y="498"/>
                    </a:lnTo>
                    <a:lnTo>
                      <a:pt x="326" y="497"/>
                    </a:lnTo>
                    <a:lnTo>
                      <a:pt x="325" y="497"/>
                    </a:lnTo>
                    <a:lnTo>
                      <a:pt x="324" y="496"/>
                    </a:lnTo>
                    <a:lnTo>
                      <a:pt x="323" y="495"/>
                    </a:lnTo>
                    <a:lnTo>
                      <a:pt x="323" y="494"/>
                    </a:lnTo>
                    <a:lnTo>
                      <a:pt x="324" y="493"/>
                    </a:lnTo>
                    <a:lnTo>
                      <a:pt x="324" y="492"/>
                    </a:lnTo>
                    <a:lnTo>
                      <a:pt x="328" y="489"/>
                    </a:lnTo>
                    <a:lnTo>
                      <a:pt x="328" y="483"/>
                    </a:lnTo>
                    <a:lnTo>
                      <a:pt x="328" y="480"/>
                    </a:lnTo>
                    <a:lnTo>
                      <a:pt x="329" y="477"/>
                    </a:lnTo>
                    <a:lnTo>
                      <a:pt x="332" y="471"/>
                    </a:lnTo>
                    <a:lnTo>
                      <a:pt x="335" y="464"/>
                    </a:lnTo>
                    <a:lnTo>
                      <a:pt x="336" y="460"/>
                    </a:lnTo>
                    <a:lnTo>
                      <a:pt x="337" y="456"/>
                    </a:lnTo>
                    <a:lnTo>
                      <a:pt x="338" y="452"/>
                    </a:lnTo>
                    <a:lnTo>
                      <a:pt x="337" y="450"/>
                    </a:lnTo>
                    <a:lnTo>
                      <a:pt x="338" y="448"/>
                    </a:lnTo>
                    <a:lnTo>
                      <a:pt x="339" y="447"/>
                    </a:lnTo>
                    <a:lnTo>
                      <a:pt x="340" y="446"/>
                    </a:lnTo>
                    <a:lnTo>
                      <a:pt x="341" y="445"/>
                    </a:lnTo>
                    <a:lnTo>
                      <a:pt x="341" y="440"/>
                    </a:lnTo>
                    <a:lnTo>
                      <a:pt x="342" y="434"/>
                    </a:lnTo>
                    <a:lnTo>
                      <a:pt x="343" y="429"/>
                    </a:lnTo>
                    <a:lnTo>
                      <a:pt x="344" y="425"/>
                    </a:lnTo>
                    <a:lnTo>
                      <a:pt x="344" y="417"/>
                    </a:lnTo>
                    <a:lnTo>
                      <a:pt x="345" y="411"/>
                    </a:lnTo>
                    <a:lnTo>
                      <a:pt x="345" y="405"/>
                    </a:lnTo>
                    <a:lnTo>
                      <a:pt x="345" y="399"/>
                    </a:lnTo>
                    <a:lnTo>
                      <a:pt x="344" y="394"/>
                    </a:lnTo>
                    <a:lnTo>
                      <a:pt x="343" y="391"/>
                    </a:lnTo>
                    <a:lnTo>
                      <a:pt x="343" y="390"/>
                    </a:lnTo>
                    <a:lnTo>
                      <a:pt x="342" y="388"/>
                    </a:lnTo>
                    <a:lnTo>
                      <a:pt x="341" y="387"/>
                    </a:lnTo>
                    <a:lnTo>
                      <a:pt x="338" y="387"/>
                    </a:lnTo>
                    <a:lnTo>
                      <a:pt x="336" y="386"/>
                    </a:lnTo>
                    <a:lnTo>
                      <a:pt x="334" y="384"/>
                    </a:lnTo>
                    <a:lnTo>
                      <a:pt x="332" y="383"/>
                    </a:lnTo>
                    <a:lnTo>
                      <a:pt x="330" y="381"/>
                    </a:lnTo>
                    <a:lnTo>
                      <a:pt x="329" y="378"/>
                    </a:lnTo>
                    <a:lnTo>
                      <a:pt x="328" y="375"/>
                    </a:lnTo>
                    <a:lnTo>
                      <a:pt x="328" y="371"/>
                    </a:lnTo>
                    <a:lnTo>
                      <a:pt x="325" y="366"/>
                    </a:lnTo>
                    <a:lnTo>
                      <a:pt x="323" y="362"/>
                    </a:lnTo>
                    <a:lnTo>
                      <a:pt x="323" y="359"/>
                    </a:lnTo>
                    <a:lnTo>
                      <a:pt x="322" y="358"/>
                    </a:lnTo>
                    <a:lnTo>
                      <a:pt x="322" y="356"/>
                    </a:lnTo>
                    <a:lnTo>
                      <a:pt x="323" y="355"/>
                    </a:lnTo>
                    <a:lnTo>
                      <a:pt x="321" y="352"/>
                    </a:lnTo>
                    <a:lnTo>
                      <a:pt x="320" y="350"/>
                    </a:lnTo>
                    <a:lnTo>
                      <a:pt x="318" y="349"/>
                    </a:lnTo>
                    <a:lnTo>
                      <a:pt x="318" y="348"/>
                    </a:lnTo>
                    <a:lnTo>
                      <a:pt x="318" y="346"/>
                    </a:lnTo>
                    <a:lnTo>
                      <a:pt x="318" y="344"/>
                    </a:lnTo>
                    <a:lnTo>
                      <a:pt x="318" y="343"/>
                    </a:lnTo>
                    <a:lnTo>
                      <a:pt x="317" y="343"/>
                    </a:lnTo>
                    <a:lnTo>
                      <a:pt x="317" y="342"/>
                    </a:lnTo>
                    <a:lnTo>
                      <a:pt x="316" y="342"/>
                    </a:lnTo>
                    <a:lnTo>
                      <a:pt x="313" y="341"/>
                    </a:lnTo>
                    <a:lnTo>
                      <a:pt x="312" y="337"/>
                    </a:lnTo>
                    <a:lnTo>
                      <a:pt x="312" y="334"/>
                    </a:lnTo>
                    <a:lnTo>
                      <a:pt x="313" y="333"/>
                    </a:lnTo>
                    <a:lnTo>
                      <a:pt x="313" y="332"/>
                    </a:lnTo>
                    <a:lnTo>
                      <a:pt x="314" y="331"/>
                    </a:lnTo>
                    <a:lnTo>
                      <a:pt x="315" y="330"/>
                    </a:lnTo>
                    <a:lnTo>
                      <a:pt x="317" y="329"/>
                    </a:lnTo>
                    <a:lnTo>
                      <a:pt x="318" y="329"/>
                    </a:lnTo>
                    <a:lnTo>
                      <a:pt x="318" y="328"/>
                    </a:lnTo>
                    <a:lnTo>
                      <a:pt x="315" y="327"/>
                    </a:lnTo>
                    <a:lnTo>
                      <a:pt x="313" y="326"/>
                    </a:lnTo>
                    <a:lnTo>
                      <a:pt x="313" y="325"/>
                    </a:lnTo>
                    <a:lnTo>
                      <a:pt x="313" y="324"/>
                    </a:lnTo>
                    <a:lnTo>
                      <a:pt x="315" y="324"/>
                    </a:lnTo>
                    <a:lnTo>
                      <a:pt x="314" y="320"/>
                    </a:lnTo>
                    <a:lnTo>
                      <a:pt x="314" y="316"/>
                    </a:lnTo>
                    <a:lnTo>
                      <a:pt x="315" y="314"/>
                    </a:lnTo>
                    <a:lnTo>
                      <a:pt x="315" y="312"/>
                    </a:lnTo>
                    <a:lnTo>
                      <a:pt x="316" y="311"/>
                    </a:lnTo>
                    <a:lnTo>
                      <a:pt x="318" y="310"/>
                    </a:lnTo>
                    <a:lnTo>
                      <a:pt x="319" y="309"/>
                    </a:lnTo>
                    <a:lnTo>
                      <a:pt x="320" y="308"/>
                    </a:lnTo>
                    <a:lnTo>
                      <a:pt x="321" y="307"/>
                    </a:lnTo>
                    <a:lnTo>
                      <a:pt x="323" y="307"/>
                    </a:lnTo>
                    <a:lnTo>
                      <a:pt x="325" y="306"/>
                    </a:lnTo>
                    <a:lnTo>
                      <a:pt x="326" y="305"/>
                    </a:lnTo>
                    <a:lnTo>
                      <a:pt x="326" y="304"/>
                    </a:lnTo>
                    <a:lnTo>
                      <a:pt x="326" y="301"/>
                    </a:lnTo>
                    <a:lnTo>
                      <a:pt x="325" y="299"/>
                    </a:lnTo>
                    <a:lnTo>
                      <a:pt x="325" y="294"/>
                    </a:lnTo>
                    <a:lnTo>
                      <a:pt x="326" y="291"/>
                    </a:lnTo>
                    <a:lnTo>
                      <a:pt x="326" y="289"/>
                    </a:lnTo>
                    <a:lnTo>
                      <a:pt x="324" y="288"/>
                    </a:lnTo>
                    <a:lnTo>
                      <a:pt x="323" y="288"/>
                    </a:lnTo>
                    <a:lnTo>
                      <a:pt x="323" y="286"/>
                    </a:lnTo>
                    <a:lnTo>
                      <a:pt x="323" y="283"/>
                    </a:lnTo>
                    <a:lnTo>
                      <a:pt x="322" y="282"/>
                    </a:lnTo>
                    <a:lnTo>
                      <a:pt x="320" y="282"/>
                    </a:lnTo>
                    <a:lnTo>
                      <a:pt x="319" y="282"/>
                    </a:lnTo>
                    <a:lnTo>
                      <a:pt x="318" y="283"/>
                    </a:lnTo>
                    <a:lnTo>
                      <a:pt x="317" y="284"/>
                    </a:lnTo>
                    <a:lnTo>
                      <a:pt x="316" y="284"/>
                    </a:lnTo>
                    <a:lnTo>
                      <a:pt x="316" y="288"/>
                    </a:lnTo>
                    <a:lnTo>
                      <a:pt x="316" y="289"/>
                    </a:lnTo>
                    <a:lnTo>
                      <a:pt x="315" y="289"/>
                    </a:lnTo>
                    <a:lnTo>
                      <a:pt x="314" y="290"/>
                    </a:lnTo>
                    <a:lnTo>
                      <a:pt x="313" y="289"/>
                    </a:lnTo>
                    <a:lnTo>
                      <a:pt x="313" y="288"/>
                    </a:lnTo>
                    <a:lnTo>
                      <a:pt x="311" y="286"/>
                    </a:lnTo>
                    <a:lnTo>
                      <a:pt x="310" y="285"/>
                    </a:lnTo>
                    <a:lnTo>
                      <a:pt x="309" y="284"/>
                    </a:lnTo>
                    <a:lnTo>
                      <a:pt x="308" y="284"/>
                    </a:lnTo>
                    <a:lnTo>
                      <a:pt x="305" y="283"/>
                    </a:lnTo>
                    <a:lnTo>
                      <a:pt x="305" y="282"/>
                    </a:lnTo>
                    <a:lnTo>
                      <a:pt x="304" y="279"/>
                    </a:lnTo>
                    <a:lnTo>
                      <a:pt x="304" y="278"/>
                    </a:lnTo>
                    <a:lnTo>
                      <a:pt x="303" y="277"/>
                    </a:lnTo>
                    <a:lnTo>
                      <a:pt x="303" y="276"/>
                    </a:lnTo>
                    <a:lnTo>
                      <a:pt x="302" y="276"/>
                    </a:lnTo>
                    <a:lnTo>
                      <a:pt x="301" y="277"/>
                    </a:lnTo>
                    <a:lnTo>
                      <a:pt x="301" y="278"/>
                    </a:lnTo>
                    <a:lnTo>
                      <a:pt x="300" y="279"/>
                    </a:lnTo>
                    <a:lnTo>
                      <a:pt x="299" y="279"/>
                    </a:lnTo>
                    <a:lnTo>
                      <a:pt x="299" y="280"/>
                    </a:lnTo>
                    <a:lnTo>
                      <a:pt x="298" y="279"/>
                    </a:lnTo>
                    <a:lnTo>
                      <a:pt x="297" y="279"/>
                    </a:lnTo>
                    <a:lnTo>
                      <a:pt x="296" y="278"/>
                    </a:lnTo>
                    <a:lnTo>
                      <a:pt x="296" y="271"/>
                    </a:lnTo>
                    <a:lnTo>
                      <a:pt x="294" y="270"/>
                    </a:lnTo>
                    <a:lnTo>
                      <a:pt x="292" y="268"/>
                    </a:lnTo>
                    <a:lnTo>
                      <a:pt x="290" y="267"/>
                    </a:lnTo>
                    <a:lnTo>
                      <a:pt x="289" y="266"/>
                    </a:lnTo>
                    <a:lnTo>
                      <a:pt x="288" y="266"/>
                    </a:lnTo>
                    <a:lnTo>
                      <a:pt x="287" y="266"/>
                    </a:lnTo>
                    <a:lnTo>
                      <a:pt x="283" y="266"/>
                    </a:lnTo>
                    <a:lnTo>
                      <a:pt x="281" y="266"/>
                    </a:lnTo>
                    <a:lnTo>
                      <a:pt x="280" y="265"/>
                    </a:lnTo>
                    <a:lnTo>
                      <a:pt x="278" y="262"/>
                    </a:lnTo>
                    <a:lnTo>
                      <a:pt x="276" y="260"/>
                    </a:lnTo>
                    <a:lnTo>
                      <a:pt x="275" y="260"/>
                    </a:lnTo>
                    <a:lnTo>
                      <a:pt x="274" y="257"/>
                    </a:lnTo>
                    <a:lnTo>
                      <a:pt x="272" y="255"/>
                    </a:lnTo>
                    <a:lnTo>
                      <a:pt x="271" y="253"/>
                    </a:lnTo>
                    <a:lnTo>
                      <a:pt x="270" y="252"/>
                    </a:lnTo>
                    <a:lnTo>
                      <a:pt x="269" y="252"/>
                    </a:lnTo>
                    <a:lnTo>
                      <a:pt x="267" y="251"/>
                    </a:lnTo>
                    <a:lnTo>
                      <a:pt x="265" y="252"/>
                    </a:lnTo>
                    <a:lnTo>
                      <a:pt x="262" y="253"/>
                    </a:lnTo>
                    <a:lnTo>
                      <a:pt x="261" y="254"/>
                    </a:lnTo>
                    <a:lnTo>
                      <a:pt x="259" y="254"/>
                    </a:lnTo>
                    <a:lnTo>
                      <a:pt x="256" y="253"/>
                    </a:lnTo>
                    <a:lnTo>
                      <a:pt x="254" y="253"/>
                    </a:lnTo>
                    <a:lnTo>
                      <a:pt x="251" y="252"/>
                    </a:lnTo>
                    <a:lnTo>
                      <a:pt x="249" y="251"/>
                    </a:lnTo>
                    <a:lnTo>
                      <a:pt x="246" y="250"/>
                    </a:lnTo>
                    <a:lnTo>
                      <a:pt x="243" y="248"/>
                    </a:lnTo>
                    <a:lnTo>
                      <a:pt x="240" y="245"/>
                    </a:lnTo>
                    <a:lnTo>
                      <a:pt x="236" y="242"/>
                    </a:lnTo>
                    <a:lnTo>
                      <a:pt x="233" y="239"/>
                    </a:lnTo>
                    <a:lnTo>
                      <a:pt x="230" y="235"/>
                    </a:lnTo>
                    <a:lnTo>
                      <a:pt x="231" y="232"/>
                    </a:lnTo>
                    <a:lnTo>
                      <a:pt x="231" y="230"/>
                    </a:lnTo>
                    <a:lnTo>
                      <a:pt x="231" y="229"/>
                    </a:lnTo>
                    <a:lnTo>
                      <a:pt x="230" y="227"/>
                    </a:lnTo>
                    <a:lnTo>
                      <a:pt x="224" y="220"/>
                    </a:lnTo>
                    <a:lnTo>
                      <a:pt x="215" y="209"/>
                    </a:lnTo>
                    <a:lnTo>
                      <a:pt x="210" y="203"/>
                    </a:lnTo>
                    <a:lnTo>
                      <a:pt x="206" y="197"/>
                    </a:lnTo>
                    <a:lnTo>
                      <a:pt x="203" y="193"/>
                    </a:lnTo>
                    <a:lnTo>
                      <a:pt x="202" y="191"/>
                    </a:lnTo>
                    <a:lnTo>
                      <a:pt x="202" y="189"/>
                    </a:lnTo>
                    <a:lnTo>
                      <a:pt x="201" y="189"/>
                    </a:lnTo>
                    <a:lnTo>
                      <a:pt x="200" y="189"/>
                    </a:lnTo>
                    <a:lnTo>
                      <a:pt x="199" y="190"/>
                    </a:lnTo>
                    <a:lnTo>
                      <a:pt x="199" y="191"/>
                    </a:lnTo>
                    <a:lnTo>
                      <a:pt x="199" y="192"/>
                    </a:lnTo>
                    <a:lnTo>
                      <a:pt x="199" y="193"/>
                    </a:lnTo>
                    <a:lnTo>
                      <a:pt x="199" y="194"/>
                    </a:lnTo>
                    <a:lnTo>
                      <a:pt x="200" y="196"/>
                    </a:lnTo>
                    <a:lnTo>
                      <a:pt x="202" y="198"/>
                    </a:lnTo>
                    <a:lnTo>
                      <a:pt x="204" y="202"/>
                    </a:lnTo>
                    <a:lnTo>
                      <a:pt x="210" y="210"/>
                    </a:lnTo>
                    <a:lnTo>
                      <a:pt x="213" y="215"/>
                    </a:lnTo>
                    <a:lnTo>
                      <a:pt x="216" y="219"/>
                    </a:lnTo>
                    <a:lnTo>
                      <a:pt x="218" y="223"/>
                    </a:lnTo>
                    <a:lnTo>
                      <a:pt x="218" y="224"/>
                    </a:lnTo>
                    <a:lnTo>
                      <a:pt x="218" y="225"/>
                    </a:lnTo>
                    <a:lnTo>
                      <a:pt x="217" y="226"/>
                    </a:lnTo>
                    <a:lnTo>
                      <a:pt x="215" y="225"/>
                    </a:lnTo>
                    <a:lnTo>
                      <a:pt x="214" y="225"/>
                    </a:lnTo>
                    <a:lnTo>
                      <a:pt x="212" y="224"/>
                    </a:lnTo>
                    <a:lnTo>
                      <a:pt x="210" y="222"/>
                    </a:lnTo>
                    <a:lnTo>
                      <a:pt x="209" y="221"/>
                    </a:lnTo>
                    <a:lnTo>
                      <a:pt x="208" y="218"/>
                    </a:lnTo>
                    <a:lnTo>
                      <a:pt x="207" y="215"/>
                    </a:lnTo>
                    <a:lnTo>
                      <a:pt x="206" y="213"/>
                    </a:lnTo>
                    <a:lnTo>
                      <a:pt x="206" y="211"/>
                    </a:lnTo>
                    <a:lnTo>
                      <a:pt x="205" y="210"/>
                    </a:lnTo>
                    <a:lnTo>
                      <a:pt x="202" y="209"/>
                    </a:lnTo>
                    <a:lnTo>
                      <a:pt x="200" y="207"/>
                    </a:lnTo>
                    <a:lnTo>
                      <a:pt x="199" y="205"/>
                    </a:lnTo>
                    <a:lnTo>
                      <a:pt x="199" y="204"/>
                    </a:lnTo>
                    <a:lnTo>
                      <a:pt x="199" y="201"/>
                    </a:lnTo>
                    <a:lnTo>
                      <a:pt x="198" y="199"/>
                    </a:lnTo>
                    <a:lnTo>
                      <a:pt x="197" y="197"/>
                    </a:lnTo>
                    <a:lnTo>
                      <a:pt x="196" y="196"/>
                    </a:lnTo>
                    <a:lnTo>
                      <a:pt x="194" y="196"/>
                    </a:lnTo>
                    <a:lnTo>
                      <a:pt x="193" y="192"/>
                    </a:lnTo>
                    <a:lnTo>
                      <a:pt x="192" y="188"/>
                    </a:lnTo>
                    <a:lnTo>
                      <a:pt x="192" y="186"/>
                    </a:lnTo>
                    <a:lnTo>
                      <a:pt x="191" y="185"/>
                    </a:lnTo>
                    <a:lnTo>
                      <a:pt x="190" y="184"/>
                    </a:lnTo>
                    <a:lnTo>
                      <a:pt x="189" y="183"/>
                    </a:lnTo>
                    <a:lnTo>
                      <a:pt x="187" y="182"/>
                    </a:lnTo>
                    <a:lnTo>
                      <a:pt x="185" y="182"/>
                    </a:lnTo>
                    <a:lnTo>
                      <a:pt x="182" y="181"/>
                    </a:lnTo>
                    <a:lnTo>
                      <a:pt x="180" y="180"/>
                    </a:lnTo>
                    <a:lnTo>
                      <a:pt x="178" y="179"/>
                    </a:lnTo>
                    <a:lnTo>
                      <a:pt x="175" y="176"/>
                    </a:lnTo>
                    <a:lnTo>
                      <a:pt x="174" y="175"/>
                    </a:lnTo>
                    <a:lnTo>
                      <a:pt x="173" y="173"/>
                    </a:lnTo>
                    <a:lnTo>
                      <a:pt x="172" y="171"/>
                    </a:lnTo>
                    <a:lnTo>
                      <a:pt x="171" y="168"/>
                    </a:lnTo>
                    <a:lnTo>
                      <a:pt x="164" y="156"/>
                    </a:lnTo>
                    <a:lnTo>
                      <a:pt x="162" y="151"/>
                    </a:lnTo>
                    <a:lnTo>
                      <a:pt x="159" y="147"/>
                    </a:lnTo>
                    <a:lnTo>
                      <a:pt x="159" y="130"/>
                    </a:lnTo>
                    <a:lnTo>
                      <a:pt x="160" y="128"/>
                    </a:lnTo>
                    <a:lnTo>
                      <a:pt x="160" y="126"/>
                    </a:lnTo>
                    <a:lnTo>
                      <a:pt x="160" y="124"/>
                    </a:lnTo>
                    <a:lnTo>
                      <a:pt x="159" y="123"/>
                    </a:lnTo>
                    <a:lnTo>
                      <a:pt x="158" y="122"/>
                    </a:lnTo>
                    <a:lnTo>
                      <a:pt x="158" y="121"/>
                    </a:lnTo>
                    <a:lnTo>
                      <a:pt x="156" y="119"/>
                    </a:lnTo>
                    <a:lnTo>
                      <a:pt x="159" y="118"/>
                    </a:lnTo>
                    <a:lnTo>
                      <a:pt x="161" y="118"/>
                    </a:lnTo>
                    <a:lnTo>
                      <a:pt x="162" y="117"/>
                    </a:lnTo>
                    <a:lnTo>
                      <a:pt x="161" y="117"/>
                    </a:lnTo>
                    <a:lnTo>
                      <a:pt x="161" y="116"/>
                    </a:lnTo>
                    <a:lnTo>
                      <a:pt x="160" y="115"/>
                    </a:lnTo>
                    <a:lnTo>
                      <a:pt x="158" y="114"/>
                    </a:lnTo>
                    <a:lnTo>
                      <a:pt x="156" y="113"/>
                    </a:lnTo>
                    <a:lnTo>
                      <a:pt x="155" y="112"/>
                    </a:lnTo>
                    <a:lnTo>
                      <a:pt x="155" y="111"/>
                    </a:lnTo>
                    <a:lnTo>
                      <a:pt x="152" y="111"/>
                    </a:lnTo>
                    <a:lnTo>
                      <a:pt x="149" y="111"/>
                    </a:lnTo>
                    <a:lnTo>
                      <a:pt x="147" y="111"/>
                    </a:lnTo>
                    <a:lnTo>
                      <a:pt x="146" y="111"/>
                    </a:lnTo>
                    <a:lnTo>
                      <a:pt x="145" y="110"/>
                    </a:lnTo>
                    <a:lnTo>
                      <a:pt x="145" y="109"/>
                    </a:lnTo>
                    <a:lnTo>
                      <a:pt x="144" y="107"/>
                    </a:lnTo>
                    <a:lnTo>
                      <a:pt x="143" y="105"/>
                    </a:lnTo>
                    <a:lnTo>
                      <a:pt x="142" y="104"/>
                    </a:lnTo>
                    <a:lnTo>
                      <a:pt x="140" y="104"/>
                    </a:lnTo>
                    <a:lnTo>
                      <a:pt x="139" y="103"/>
                    </a:lnTo>
                    <a:lnTo>
                      <a:pt x="138" y="101"/>
                    </a:lnTo>
                    <a:lnTo>
                      <a:pt x="138" y="97"/>
                    </a:lnTo>
                    <a:lnTo>
                      <a:pt x="138" y="96"/>
                    </a:lnTo>
                    <a:lnTo>
                      <a:pt x="137" y="96"/>
                    </a:lnTo>
                    <a:lnTo>
                      <a:pt x="135" y="96"/>
                    </a:lnTo>
                    <a:lnTo>
                      <a:pt x="133" y="93"/>
                    </a:lnTo>
                    <a:lnTo>
                      <a:pt x="132" y="90"/>
                    </a:lnTo>
                    <a:lnTo>
                      <a:pt x="130" y="89"/>
                    </a:lnTo>
                    <a:lnTo>
                      <a:pt x="129" y="88"/>
                    </a:lnTo>
                    <a:lnTo>
                      <a:pt x="128" y="87"/>
                    </a:lnTo>
                    <a:lnTo>
                      <a:pt x="127" y="88"/>
                    </a:lnTo>
                    <a:lnTo>
                      <a:pt x="127" y="89"/>
                    </a:lnTo>
                    <a:lnTo>
                      <a:pt x="127" y="91"/>
                    </a:lnTo>
                    <a:lnTo>
                      <a:pt x="128" y="93"/>
                    </a:lnTo>
                    <a:lnTo>
                      <a:pt x="127" y="93"/>
                    </a:lnTo>
                    <a:lnTo>
                      <a:pt x="125" y="92"/>
                    </a:lnTo>
                    <a:lnTo>
                      <a:pt x="124" y="92"/>
                    </a:lnTo>
                    <a:lnTo>
                      <a:pt x="122" y="91"/>
                    </a:lnTo>
                    <a:lnTo>
                      <a:pt x="120" y="90"/>
                    </a:lnTo>
                    <a:lnTo>
                      <a:pt x="119" y="89"/>
                    </a:lnTo>
                    <a:lnTo>
                      <a:pt x="118" y="88"/>
                    </a:lnTo>
                    <a:lnTo>
                      <a:pt x="118" y="87"/>
                    </a:lnTo>
                    <a:lnTo>
                      <a:pt x="118" y="86"/>
                    </a:lnTo>
                    <a:lnTo>
                      <a:pt x="119" y="86"/>
                    </a:lnTo>
                    <a:lnTo>
                      <a:pt x="122" y="86"/>
                    </a:lnTo>
                    <a:lnTo>
                      <a:pt x="123" y="86"/>
                    </a:lnTo>
                    <a:lnTo>
                      <a:pt x="124" y="85"/>
                    </a:lnTo>
                    <a:lnTo>
                      <a:pt x="122" y="83"/>
                    </a:lnTo>
                    <a:lnTo>
                      <a:pt x="119" y="81"/>
                    </a:lnTo>
                    <a:lnTo>
                      <a:pt x="118" y="80"/>
                    </a:lnTo>
                    <a:lnTo>
                      <a:pt x="117" y="79"/>
                    </a:lnTo>
                    <a:lnTo>
                      <a:pt x="116" y="82"/>
                    </a:lnTo>
                    <a:lnTo>
                      <a:pt x="116" y="83"/>
                    </a:lnTo>
                    <a:lnTo>
                      <a:pt x="115" y="86"/>
                    </a:lnTo>
                    <a:lnTo>
                      <a:pt x="113" y="86"/>
                    </a:lnTo>
                    <a:lnTo>
                      <a:pt x="113" y="85"/>
                    </a:lnTo>
                    <a:lnTo>
                      <a:pt x="112" y="85"/>
                    </a:lnTo>
                    <a:lnTo>
                      <a:pt x="112" y="84"/>
                    </a:lnTo>
                    <a:lnTo>
                      <a:pt x="112" y="83"/>
                    </a:lnTo>
                    <a:lnTo>
                      <a:pt x="112" y="82"/>
                    </a:lnTo>
                    <a:lnTo>
                      <a:pt x="112" y="81"/>
                    </a:lnTo>
                    <a:lnTo>
                      <a:pt x="111" y="81"/>
                    </a:lnTo>
                    <a:lnTo>
                      <a:pt x="109" y="80"/>
                    </a:lnTo>
                    <a:lnTo>
                      <a:pt x="109" y="79"/>
                    </a:lnTo>
                    <a:lnTo>
                      <a:pt x="109" y="78"/>
                    </a:lnTo>
                    <a:lnTo>
                      <a:pt x="110" y="78"/>
                    </a:lnTo>
                    <a:lnTo>
                      <a:pt x="111" y="77"/>
                    </a:lnTo>
                    <a:lnTo>
                      <a:pt x="112" y="77"/>
                    </a:lnTo>
                    <a:lnTo>
                      <a:pt x="112" y="76"/>
                    </a:lnTo>
                    <a:lnTo>
                      <a:pt x="112" y="75"/>
                    </a:lnTo>
                    <a:lnTo>
                      <a:pt x="111" y="75"/>
                    </a:lnTo>
                    <a:lnTo>
                      <a:pt x="109" y="75"/>
                    </a:lnTo>
                    <a:lnTo>
                      <a:pt x="108" y="75"/>
                    </a:lnTo>
                    <a:lnTo>
                      <a:pt x="108" y="76"/>
                    </a:lnTo>
                    <a:lnTo>
                      <a:pt x="107" y="78"/>
                    </a:lnTo>
                    <a:lnTo>
                      <a:pt x="107" y="79"/>
                    </a:lnTo>
                    <a:lnTo>
                      <a:pt x="107" y="80"/>
                    </a:lnTo>
                    <a:lnTo>
                      <a:pt x="107" y="79"/>
                    </a:lnTo>
                    <a:lnTo>
                      <a:pt x="106" y="78"/>
                    </a:lnTo>
                    <a:lnTo>
                      <a:pt x="104" y="76"/>
                    </a:lnTo>
                    <a:lnTo>
                      <a:pt x="101" y="75"/>
                    </a:lnTo>
                    <a:lnTo>
                      <a:pt x="98" y="74"/>
                    </a:lnTo>
                    <a:lnTo>
                      <a:pt x="97" y="74"/>
                    </a:lnTo>
                    <a:lnTo>
                      <a:pt x="96" y="73"/>
                    </a:lnTo>
                    <a:lnTo>
                      <a:pt x="96" y="72"/>
                    </a:lnTo>
                    <a:lnTo>
                      <a:pt x="96" y="71"/>
                    </a:lnTo>
                    <a:lnTo>
                      <a:pt x="96" y="70"/>
                    </a:lnTo>
                    <a:lnTo>
                      <a:pt x="95" y="70"/>
                    </a:lnTo>
                    <a:lnTo>
                      <a:pt x="93" y="70"/>
                    </a:lnTo>
                    <a:lnTo>
                      <a:pt x="92" y="71"/>
                    </a:lnTo>
                    <a:lnTo>
                      <a:pt x="91" y="71"/>
                    </a:lnTo>
                    <a:lnTo>
                      <a:pt x="90" y="72"/>
                    </a:lnTo>
                    <a:lnTo>
                      <a:pt x="89" y="72"/>
                    </a:lnTo>
                    <a:lnTo>
                      <a:pt x="88" y="71"/>
                    </a:lnTo>
                    <a:lnTo>
                      <a:pt x="88" y="70"/>
                    </a:lnTo>
                    <a:lnTo>
                      <a:pt x="87" y="70"/>
                    </a:lnTo>
                    <a:lnTo>
                      <a:pt x="86" y="69"/>
                    </a:lnTo>
                    <a:lnTo>
                      <a:pt x="85" y="70"/>
                    </a:lnTo>
                    <a:lnTo>
                      <a:pt x="82" y="71"/>
                    </a:lnTo>
                    <a:lnTo>
                      <a:pt x="81" y="71"/>
                    </a:lnTo>
                    <a:lnTo>
                      <a:pt x="79" y="71"/>
                    </a:lnTo>
                    <a:lnTo>
                      <a:pt x="78" y="70"/>
                    </a:lnTo>
                    <a:lnTo>
                      <a:pt x="77" y="69"/>
                    </a:lnTo>
                    <a:lnTo>
                      <a:pt x="75" y="68"/>
                    </a:lnTo>
                    <a:lnTo>
                      <a:pt x="73" y="67"/>
                    </a:lnTo>
                    <a:lnTo>
                      <a:pt x="72" y="66"/>
                    </a:lnTo>
                    <a:lnTo>
                      <a:pt x="69" y="69"/>
                    </a:lnTo>
                    <a:lnTo>
                      <a:pt x="69" y="70"/>
                    </a:lnTo>
                    <a:lnTo>
                      <a:pt x="68" y="70"/>
                    </a:lnTo>
                    <a:lnTo>
                      <a:pt x="67" y="70"/>
                    </a:lnTo>
                    <a:lnTo>
                      <a:pt x="68" y="71"/>
                    </a:lnTo>
                    <a:lnTo>
                      <a:pt x="70" y="72"/>
                    </a:lnTo>
                    <a:lnTo>
                      <a:pt x="71" y="73"/>
                    </a:lnTo>
                    <a:lnTo>
                      <a:pt x="71" y="74"/>
                    </a:lnTo>
                    <a:lnTo>
                      <a:pt x="70" y="75"/>
                    </a:lnTo>
                    <a:lnTo>
                      <a:pt x="69" y="75"/>
                    </a:lnTo>
                    <a:lnTo>
                      <a:pt x="68" y="75"/>
                    </a:lnTo>
                    <a:lnTo>
                      <a:pt x="66" y="75"/>
                    </a:lnTo>
                    <a:lnTo>
                      <a:pt x="65" y="74"/>
                    </a:lnTo>
                    <a:lnTo>
                      <a:pt x="64" y="74"/>
                    </a:lnTo>
                    <a:lnTo>
                      <a:pt x="63" y="75"/>
                    </a:lnTo>
                    <a:lnTo>
                      <a:pt x="62" y="75"/>
                    </a:lnTo>
                    <a:lnTo>
                      <a:pt x="60" y="74"/>
                    </a:lnTo>
                    <a:lnTo>
                      <a:pt x="59" y="73"/>
                    </a:lnTo>
                    <a:lnTo>
                      <a:pt x="58" y="72"/>
                    </a:lnTo>
                    <a:lnTo>
                      <a:pt x="58" y="71"/>
                    </a:lnTo>
                    <a:lnTo>
                      <a:pt x="58" y="70"/>
                    </a:lnTo>
                    <a:lnTo>
                      <a:pt x="59" y="70"/>
                    </a:lnTo>
                    <a:lnTo>
                      <a:pt x="58" y="71"/>
                    </a:lnTo>
                    <a:lnTo>
                      <a:pt x="57" y="72"/>
                    </a:lnTo>
                    <a:lnTo>
                      <a:pt x="57" y="74"/>
                    </a:lnTo>
                    <a:lnTo>
                      <a:pt x="57" y="75"/>
                    </a:lnTo>
                    <a:lnTo>
                      <a:pt x="56" y="76"/>
                    </a:lnTo>
                    <a:lnTo>
                      <a:pt x="55" y="76"/>
                    </a:lnTo>
                    <a:lnTo>
                      <a:pt x="55" y="77"/>
                    </a:lnTo>
                    <a:lnTo>
                      <a:pt x="56" y="79"/>
                    </a:lnTo>
                    <a:lnTo>
                      <a:pt x="56" y="80"/>
                    </a:lnTo>
                    <a:lnTo>
                      <a:pt x="56" y="81"/>
                    </a:lnTo>
                    <a:lnTo>
                      <a:pt x="56" y="82"/>
                    </a:lnTo>
                    <a:lnTo>
                      <a:pt x="55" y="83"/>
                    </a:lnTo>
                    <a:lnTo>
                      <a:pt x="54" y="84"/>
                    </a:lnTo>
                    <a:lnTo>
                      <a:pt x="52" y="84"/>
                    </a:lnTo>
                    <a:lnTo>
                      <a:pt x="49" y="85"/>
                    </a:lnTo>
                    <a:lnTo>
                      <a:pt x="47" y="86"/>
                    </a:lnTo>
                    <a:lnTo>
                      <a:pt x="46" y="87"/>
                    </a:lnTo>
                    <a:lnTo>
                      <a:pt x="46" y="88"/>
                    </a:lnTo>
                    <a:lnTo>
                      <a:pt x="45" y="88"/>
                    </a:lnTo>
                    <a:lnTo>
                      <a:pt x="45" y="89"/>
                    </a:lnTo>
                    <a:lnTo>
                      <a:pt x="44" y="90"/>
                    </a:lnTo>
                    <a:lnTo>
                      <a:pt x="43" y="90"/>
                    </a:lnTo>
                    <a:lnTo>
                      <a:pt x="42" y="90"/>
                    </a:lnTo>
                    <a:lnTo>
                      <a:pt x="41" y="90"/>
                    </a:lnTo>
                    <a:lnTo>
                      <a:pt x="41" y="89"/>
                    </a:lnTo>
                    <a:lnTo>
                      <a:pt x="40" y="89"/>
                    </a:lnTo>
                    <a:lnTo>
                      <a:pt x="39" y="90"/>
                    </a:lnTo>
                    <a:lnTo>
                      <a:pt x="38" y="91"/>
                    </a:lnTo>
                    <a:lnTo>
                      <a:pt x="38" y="93"/>
                    </a:lnTo>
                    <a:lnTo>
                      <a:pt x="37" y="94"/>
                    </a:lnTo>
                    <a:lnTo>
                      <a:pt x="37" y="95"/>
                    </a:lnTo>
                    <a:lnTo>
                      <a:pt x="36" y="95"/>
                    </a:lnTo>
                    <a:lnTo>
                      <a:pt x="34" y="95"/>
                    </a:lnTo>
                    <a:lnTo>
                      <a:pt x="32" y="94"/>
                    </a:lnTo>
                    <a:lnTo>
                      <a:pt x="31" y="94"/>
                    </a:lnTo>
                    <a:lnTo>
                      <a:pt x="30" y="95"/>
                    </a:lnTo>
                    <a:lnTo>
                      <a:pt x="29" y="95"/>
                    </a:lnTo>
                    <a:lnTo>
                      <a:pt x="28" y="94"/>
                    </a:lnTo>
                    <a:lnTo>
                      <a:pt x="27" y="94"/>
                    </a:lnTo>
                    <a:lnTo>
                      <a:pt x="27" y="93"/>
                    </a:lnTo>
                    <a:lnTo>
                      <a:pt x="27" y="92"/>
                    </a:lnTo>
                    <a:lnTo>
                      <a:pt x="28" y="92"/>
                    </a:lnTo>
                    <a:lnTo>
                      <a:pt x="29" y="91"/>
                    </a:lnTo>
                    <a:lnTo>
                      <a:pt x="33" y="90"/>
                    </a:lnTo>
                    <a:lnTo>
                      <a:pt x="36" y="88"/>
                    </a:lnTo>
                    <a:lnTo>
                      <a:pt x="39" y="87"/>
                    </a:lnTo>
                    <a:lnTo>
                      <a:pt x="40" y="86"/>
                    </a:lnTo>
                    <a:lnTo>
                      <a:pt x="41" y="84"/>
                    </a:lnTo>
                    <a:lnTo>
                      <a:pt x="41" y="83"/>
                    </a:lnTo>
                    <a:lnTo>
                      <a:pt x="40" y="82"/>
                    </a:lnTo>
                    <a:lnTo>
                      <a:pt x="40" y="81"/>
                    </a:lnTo>
                    <a:lnTo>
                      <a:pt x="40" y="80"/>
                    </a:lnTo>
                    <a:lnTo>
                      <a:pt x="41" y="79"/>
                    </a:lnTo>
                    <a:lnTo>
                      <a:pt x="41" y="78"/>
                    </a:lnTo>
                    <a:lnTo>
                      <a:pt x="40" y="78"/>
                    </a:lnTo>
                    <a:lnTo>
                      <a:pt x="39" y="77"/>
                    </a:lnTo>
                    <a:lnTo>
                      <a:pt x="38" y="77"/>
                    </a:lnTo>
                    <a:lnTo>
                      <a:pt x="37" y="77"/>
                    </a:lnTo>
                    <a:lnTo>
                      <a:pt x="36" y="78"/>
                    </a:lnTo>
                    <a:lnTo>
                      <a:pt x="36" y="79"/>
                    </a:lnTo>
                    <a:lnTo>
                      <a:pt x="36" y="80"/>
                    </a:lnTo>
                    <a:lnTo>
                      <a:pt x="35" y="81"/>
                    </a:lnTo>
                    <a:lnTo>
                      <a:pt x="35" y="82"/>
                    </a:lnTo>
                    <a:lnTo>
                      <a:pt x="34" y="81"/>
                    </a:lnTo>
                    <a:lnTo>
                      <a:pt x="32" y="81"/>
                    </a:lnTo>
                    <a:lnTo>
                      <a:pt x="31" y="79"/>
                    </a:lnTo>
                    <a:lnTo>
                      <a:pt x="30" y="80"/>
                    </a:lnTo>
                    <a:lnTo>
                      <a:pt x="29" y="80"/>
                    </a:lnTo>
                    <a:lnTo>
                      <a:pt x="28" y="79"/>
                    </a:lnTo>
                    <a:lnTo>
                      <a:pt x="27" y="79"/>
                    </a:lnTo>
                    <a:lnTo>
                      <a:pt x="26" y="77"/>
                    </a:lnTo>
                    <a:lnTo>
                      <a:pt x="24" y="75"/>
                    </a:lnTo>
                    <a:lnTo>
                      <a:pt x="23" y="75"/>
                    </a:lnTo>
                    <a:lnTo>
                      <a:pt x="22" y="76"/>
                    </a:lnTo>
                    <a:lnTo>
                      <a:pt x="21" y="76"/>
                    </a:lnTo>
                    <a:lnTo>
                      <a:pt x="18" y="76"/>
                    </a:lnTo>
                    <a:lnTo>
                      <a:pt x="15" y="75"/>
                    </a:lnTo>
                    <a:lnTo>
                      <a:pt x="13" y="74"/>
                    </a:lnTo>
                    <a:lnTo>
                      <a:pt x="13" y="73"/>
                    </a:lnTo>
                    <a:lnTo>
                      <a:pt x="14" y="73"/>
                    </a:lnTo>
                    <a:lnTo>
                      <a:pt x="14" y="72"/>
                    </a:lnTo>
                    <a:lnTo>
                      <a:pt x="12" y="72"/>
                    </a:lnTo>
                    <a:lnTo>
                      <a:pt x="11" y="71"/>
                    </a:lnTo>
                    <a:lnTo>
                      <a:pt x="10" y="71"/>
                    </a:lnTo>
                    <a:lnTo>
                      <a:pt x="10" y="70"/>
                    </a:lnTo>
                    <a:lnTo>
                      <a:pt x="11" y="68"/>
                    </a:lnTo>
                    <a:lnTo>
                      <a:pt x="12" y="66"/>
                    </a:lnTo>
                    <a:lnTo>
                      <a:pt x="13" y="64"/>
                    </a:lnTo>
                    <a:lnTo>
                      <a:pt x="15" y="63"/>
                    </a:lnTo>
                    <a:lnTo>
                      <a:pt x="16" y="62"/>
                    </a:lnTo>
                    <a:lnTo>
                      <a:pt x="21" y="61"/>
                    </a:lnTo>
                    <a:lnTo>
                      <a:pt x="24" y="60"/>
                    </a:lnTo>
                    <a:lnTo>
                      <a:pt x="25" y="59"/>
                    </a:lnTo>
                    <a:lnTo>
                      <a:pt x="25" y="57"/>
                    </a:lnTo>
                    <a:lnTo>
                      <a:pt x="26" y="55"/>
                    </a:lnTo>
                    <a:lnTo>
                      <a:pt x="26" y="54"/>
                    </a:lnTo>
                    <a:lnTo>
                      <a:pt x="25" y="53"/>
                    </a:lnTo>
                    <a:lnTo>
                      <a:pt x="24" y="53"/>
                    </a:lnTo>
                    <a:lnTo>
                      <a:pt x="20" y="55"/>
                    </a:lnTo>
                    <a:lnTo>
                      <a:pt x="17" y="56"/>
                    </a:lnTo>
                    <a:lnTo>
                      <a:pt x="15" y="56"/>
                    </a:lnTo>
                    <a:lnTo>
                      <a:pt x="14" y="56"/>
                    </a:lnTo>
                    <a:lnTo>
                      <a:pt x="13" y="56"/>
                    </a:lnTo>
                    <a:lnTo>
                      <a:pt x="13" y="55"/>
                    </a:lnTo>
                    <a:lnTo>
                      <a:pt x="10" y="56"/>
                    </a:lnTo>
                    <a:lnTo>
                      <a:pt x="7" y="57"/>
                    </a:lnTo>
                    <a:lnTo>
                      <a:pt x="6" y="57"/>
                    </a:lnTo>
                    <a:lnTo>
                      <a:pt x="5" y="57"/>
                    </a:lnTo>
                    <a:lnTo>
                      <a:pt x="5" y="56"/>
                    </a:lnTo>
                    <a:lnTo>
                      <a:pt x="5" y="55"/>
                    </a:lnTo>
                    <a:lnTo>
                      <a:pt x="5" y="54"/>
                    </a:lnTo>
                    <a:lnTo>
                      <a:pt x="6" y="53"/>
                    </a:lnTo>
                    <a:lnTo>
                      <a:pt x="8" y="53"/>
                    </a:lnTo>
                    <a:lnTo>
                      <a:pt x="9" y="52"/>
                    </a:lnTo>
                    <a:lnTo>
                      <a:pt x="10" y="52"/>
                    </a:lnTo>
                    <a:lnTo>
                      <a:pt x="9" y="52"/>
                    </a:lnTo>
                    <a:lnTo>
                      <a:pt x="5" y="51"/>
                    </a:lnTo>
                    <a:lnTo>
                      <a:pt x="2" y="50"/>
                    </a:lnTo>
                    <a:lnTo>
                      <a:pt x="0" y="50"/>
                    </a:lnTo>
                    <a:lnTo>
                      <a:pt x="0" y="49"/>
                    </a:lnTo>
                    <a:lnTo>
                      <a:pt x="1" y="48"/>
                    </a:lnTo>
                    <a:lnTo>
                      <a:pt x="3" y="48"/>
                    </a:lnTo>
                    <a:lnTo>
                      <a:pt x="5" y="48"/>
                    </a:lnTo>
                    <a:lnTo>
                      <a:pt x="8" y="47"/>
                    </a:lnTo>
                    <a:lnTo>
                      <a:pt x="11" y="46"/>
                    </a:lnTo>
                    <a:lnTo>
                      <a:pt x="12" y="46"/>
                    </a:lnTo>
                    <a:lnTo>
                      <a:pt x="13" y="47"/>
                    </a:lnTo>
                    <a:lnTo>
                      <a:pt x="16" y="48"/>
                    </a:lnTo>
                    <a:lnTo>
                      <a:pt x="19" y="49"/>
                    </a:lnTo>
                    <a:lnTo>
                      <a:pt x="22" y="49"/>
                    </a:lnTo>
                    <a:lnTo>
                      <a:pt x="21" y="48"/>
                    </a:lnTo>
                    <a:lnTo>
                      <a:pt x="19" y="48"/>
                    </a:lnTo>
                    <a:lnTo>
                      <a:pt x="18" y="47"/>
                    </a:lnTo>
                    <a:lnTo>
                      <a:pt x="16" y="46"/>
                    </a:lnTo>
                    <a:lnTo>
                      <a:pt x="16" y="45"/>
                    </a:lnTo>
                    <a:lnTo>
                      <a:pt x="15" y="44"/>
                    </a:lnTo>
                    <a:lnTo>
                      <a:pt x="15" y="43"/>
                    </a:lnTo>
                    <a:lnTo>
                      <a:pt x="16" y="43"/>
                    </a:lnTo>
                    <a:lnTo>
                      <a:pt x="18" y="44"/>
                    </a:lnTo>
                    <a:lnTo>
                      <a:pt x="19" y="43"/>
                    </a:lnTo>
                    <a:lnTo>
                      <a:pt x="17" y="42"/>
                    </a:lnTo>
                    <a:lnTo>
                      <a:pt x="12" y="41"/>
                    </a:lnTo>
                    <a:lnTo>
                      <a:pt x="8" y="40"/>
                    </a:lnTo>
                    <a:lnTo>
                      <a:pt x="4" y="39"/>
                    </a:lnTo>
                    <a:lnTo>
                      <a:pt x="2" y="38"/>
                    </a:lnTo>
                    <a:lnTo>
                      <a:pt x="2" y="37"/>
                    </a:lnTo>
                    <a:lnTo>
                      <a:pt x="3" y="37"/>
                    </a:lnTo>
                    <a:lnTo>
                      <a:pt x="5" y="37"/>
                    </a:lnTo>
                    <a:lnTo>
                      <a:pt x="6" y="37"/>
                    </a:lnTo>
                    <a:lnTo>
                      <a:pt x="7" y="36"/>
                    </a:lnTo>
                    <a:lnTo>
                      <a:pt x="8" y="36"/>
                    </a:lnTo>
                    <a:lnTo>
                      <a:pt x="9" y="35"/>
                    </a:lnTo>
                    <a:lnTo>
                      <a:pt x="10" y="34"/>
                    </a:lnTo>
                    <a:lnTo>
                      <a:pt x="11" y="30"/>
                    </a:lnTo>
                    <a:lnTo>
                      <a:pt x="12" y="29"/>
                    </a:lnTo>
                    <a:lnTo>
                      <a:pt x="13" y="27"/>
                    </a:lnTo>
                    <a:lnTo>
                      <a:pt x="14" y="26"/>
                    </a:lnTo>
                    <a:lnTo>
                      <a:pt x="15" y="26"/>
                    </a:lnTo>
                    <a:lnTo>
                      <a:pt x="16" y="25"/>
                    </a:lnTo>
                    <a:lnTo>
                      <a:pt x="17" y="25"/>
                    </a:lnTo>
                    <a:lnTo>
                      <a:pt x="19" y="25"/>
                    </a:lnTo>
                    <a:lnTo>
                      <a:pt x="21" y="26"/>
                    </a:lnTo>
                    <a:lnTo>
                      <a:pt x="22" y="26"/>
                    </a:lnTo>
                    <a:lnTo>
                      <a:pt x="23" y="26"/>
                    </a:lnTo>
                    <a:lnTo>
                      <a:pt x="24" y="25"/>
                    </a:lnTo>
                    <a:lnTo>
                      <a:pt x="25" y="25"/>
                    </a:lnTo>
                    <a:lnTo>
                      <a:pt x="26" y="23"/>
                    </a:lnTo>
                    <a:lnTo>
                      <a:pt x="27" y="22"/>
                    </a:lnTo>
                    <a:lnTo>
                      <a:pt x="28" y="22"/>
                    </a:lnTo>
                    <a:lnTo>
                      <a:pt x="29" y="22"/>
                    </a:lnTo>
                    <a:lnTo>
                      <a:pt x="30" y="22"/>
                    </a:lnTo>
                    <a:lnTo>
                      <a:pt x="31" y="22"/>
                    </a:lnTo>
                    <a:lnTo>
                      <a:pt x="32" y="23"/>
                    </a:lnTo>
                    <a:lnTo>
                      <a:pt x="34" y="24"/>
                    </a:lnTo>
                    <a:lnTo>
                      <a:pt x="36" y="26"/>
                    </a:lnTo>
                    <a:lnTo>
                      <a:pt x="37" y="25"/>
                    </a:lnTo>
                    <a:lnTo>
                      <a:pt x="38" y="25"/>
                    </a:lnTo>
                    <a:lnTo>
                      <a:pt x="39" y="24"/>
                    </a:lnTo>
                    <a:lnTo>
                      <a:pt x="41" y="24"/>
                    </a:lnTo>
                    <a:lnTo>
                      <a:pt x="42" y="24"/>
                    </a:lnTo>
                    <a:lnTo>
                      <a:pt x="43" y="24"/>
                    </a:lnTo>
                    <a:lnTo>
                      <a:pt x="45" y="25"/>
                    </a:lnTo>
                    <a:lnTo>
                      <a:pt x="46" y="26"/>
                    </a:lnTo>
                    <a:lnTo>
                      <a:pt x="47" y="26"/>
                    </a:lnTo>
                    <a:lnTo>
                      <a:pt x="48" y="25"/>
                    </a:lnTo>
                    <a:lnTo>
                      <a:pt x="49" y="24"/>
                    </a:lnTo>
                    <a:lnTo>
                      <a:pt x="50" y="24"/>
                    </a:lnTo>
                    <a:lnTo>
                      <a:pt x="51" y="23"/>
                    </a:lnTo>
                    <a:lnTo>
                      <a:pt x="52" y="24"/>
                    </a:lnTo>
                    <a:lnTo>
                      <a:pt x="54" y="24"/>
                    </a:lnTo>
                    <a:lnTo>
                      <a:pt x="57" y="25"/>
                    </a:lnTo>
                    <a:lnTo>
                      <a:pt x="60" y="27"/>
                    </a:lnTo>
                    <a:lnTo>
                      <a:pt x="62" y="27"/>
                    </a:lnTo>
                    <a:lnTo>
                      <a:pt x="64" y="27"/>
                    </a:lnTo>
                    <a:lnTo>
                      <a:pt x="65" y="26"/>
                    </a:lnTo>
                    <a:lnTo>
                      <a:pt x="67" y="26"/>
                    </a:lnTo>
                    <a:lnTo>
                      <a:pt x="67" y="25"/>
                    </a:lnTo>
                    <a:lnTo>
                      <a:pt x="68" y="25"/>
                    </a:lnTo>
                    <a:lnTo>
                      <a:pt x="71" y="25"/>
                    </a:lnTo>
                    <a:lnTo>
                      <a:pt x="75" y="26"/>
                    </a:lnTo>
                    <a:lnTo>
                      <a:pt x="76" y="26"/>
                    </a:lnTo>
                    <a:lnTo>
                      <a:pt x="79" y="27"/>
                    </a:lnTo>
                    <a:lnTo>
                      <a:pt x="84" y="28"/>
                    </a:lnTo>
                    <a:lnTo>
                      <a:pt x="90" y="29"/>
                    </a:lnTo>
                    <a:lnTo>
                      <a:pt x="93" y="29"/>
                    </a:lnTo>
                    <a:lnTo>
                      <a:pt x="92" y="28"/>
                    </a:lnTo>
                    <a:lnTo>
                      <a:pt x="93" y="26"/>
                    </a:lnTo>
                    <a:lnTo>
                      <a:pt x="93" y="25"/>
                    </a:lnTo>
                    <a:lnTo>
                      <a:pt x="94" y="24"/>
                    </a:lnTo>
                    <a:lnTo>
                      <a:pt x="95" y="23"/>
                    </a:lnTo>
                    <a:lnTo>
                      <a:pt x="96" y="22"/>
                    </a:lnTo>
                    <a:lnTo>
                      <a:pt x="97" y="22"/>
                    </a:lnTo>
                    <a:lnTo>
                      <a:pt x="97" y="23"/>
                    </a:lnTo>
                    <a:lnTo>
                      <a:pt x="99" y="25"/>
                    </a:lnTo>
                    <a:lnTo>
                      <a:pt x="101" y="26"/>
                    </a:lnTo>
                    <a:lnTo>
                      <a:pt x="102" y="26"/>
                    </a:lnTo>
                    <a:lnTo>
                      <a:pt x="104" y="24"/>
                    </a:lnTo>
                    <a:lnTo>
                      <a:pt x="105" y="21"/>
                    </a:lnTo>
                    <a:lnTo>
                      <a:pt x="106" y="20"/>
                    </a:lnTo>
                    <a:lnTo>
                      <a:pt x="107" y="20"/>
                    </a:lnTo>
                    <a:lnTo>
                      <a:pt x="107" y="21"/>
                    </a:lnTo>
                    <a:lnTo>
                      <a:pt x="108" y="22"/>
                    </a:lnTo>
                    <a:lnTo>
                      <a:pt x="108" y="23"/>
                    </a:lnTo>
                    <a:lnTo>
                      <a:pt x="107" y="25"/>
                    </a:lnTo>
                    <a:lnTo>
                      <a:pt x="107" y="26"/>
                    </a:lnTo>
                    <a:lnTo>
                      <a:pt x="108" y="25"/>
                    </a:lnTo>
                    <a:lnTo>
                      <a:pt x="108" y="24"/>
                    </a:lnTo>
                    <a:lnTo>
                      <a:pt x="109" y="21"/>
                    </a:lnTo>
                    <a:lnTo>
                      <a:pt x="109" y="17"/>
                    </a:lnTo>
                    <a:lnTo>
                      <a:pt x="113" y="20"/>
                    </a:lnTo>
                    <a:lnTo>
                      <a:pt x="118" y="23"/>
                    </a:lnTo>
                    <a:lnTo>
                      <a:pt x="120" y="24"/>
                    </a:lnTo>
                    <a:lnTo>
                      <a:pt x="122" y="25"/>
                    </a:lnTo>
                    <a:lnTo>
                      <a:pt x="122" y="24"/>
                    </a:lnTo>
                    <a:lnTo>
                      <a:pt x="121" y="22"/>
                    </a:lnTo>
                    <a:lnTo>
                      <a:pt x="121" y="21"/>
                    </a:lnTo>
                    <a:lnTo>
                      <a:pt x="121" y="20"/>
                    </a:lnTo>
                    <a:lnTo>
                      <a:pt x="122" y="20"/>
                    </a:lnTo>
                    <a:lnTo>
                      <a:pt x="123" y="21"/>
                    </a:lnTo>
                    <a:lnTo>
                      <a:pt x="124" y="22"/>
                    </a:lnTo>
                    <a:lnTo>
                      <a:pt x="125" y="24"/>
                    </a:lnTo>
                    <a:lnTo>
                      <a:pt x="126" y="23"/>
                    </a:lnTo>
                    <a:lnTo>
                      <a:pt x="126" y="22"/>
                    </a:lnTo>
                    <a:lnTo>
                      <a:pt x="128" y="21"/>
                    </a:lnTo>
                    <a:lnTo>
                      <a:pt x="130" y="20"/>
                    </a:lnTo>
                    <a:lnTo>
                      <a:pt x="133" y="20"/>
                    </a:lnTo>
                    <a:lnTo>
                      <a:pt x="135" y="20"/>
                    </a:lnTo>
                    <a:lnTo>
                      <a:pt x="138" y="20"/>
                    </a:lnTo>
                    <a:lnTo>
                      <a:pt x="140" y="20"/>
                    </a:lnTo>
                    <a:lnTo>
                      <a:pt x="142" y="21"/>
                    </a:lnTo>
                    <a:lnTo>
                      <a:pt x="143" y="21"/>
                    </a:lnTo>
                    <a:lnTo>
                      <a:pt x="145" y="21"/>
                    </a:lnTo>
                    <a:lnTo>
                      <a:pt x="148" y="23"/>
                    </a:lnTo>
                    <a:lnTo>
                      <a:pt x="150" y="24"/>
                    </a:lnTo>
                    <a:lnTo>
                      <a:pt x="151" y="24"/>
                    </a:lnTo>
                    <a:lnTo>
                      <a:pt x="152" y="24"/>
                    </a:lnTo>
                    <a:lnTo>
                      <a:pt x="153" y="24"/>
                    </a:lnTo>
                    <a:lnTo>
                      <a:pt x="153" y="25"/>
                    </a:lnTo>
                    <a:lnTo>
                      <a:pt x="153" y="26"/>
                    </a:lnTo>
                    <a:lnTo>
                      <a:pt x="154" y="26"/>
                    </a:lnTo>
                    <a:lnTo>
                      <a:pt x="155" y="27"/>
                    </a:lnTo>
                    <a:lnTo>
                      <a:pt x="156" y="27"/>
                    </a:lnTo>
                    <a:lnTo>
                      <a:pt x="158" y="27"/>
                    </a:lnTo>
                    <a:lnTo>
                      <a:pt x="159" y="27"/>
                    </a:lnTo>
                    <a:lnTo>
                      <a:pt x="163" y="27"/>
                    </a:lnTo>
                    <a:lnTo>
                      <a:pt x="165" y="27"/>
                    </a:lnTo>
                    <a:lnTo>
                      <a:pt x="167" y="26"/>
                    </a:lnTo>
                    <a:lnTo>
                      <a:pt x="168" y="25"/>
                    </a:lnTo>
                    <a:lnTo>
                      <a:pt x="168" y="24"/>
                    </a:lnTo>
                    <a:lnTo>
                      <a:pt x="170" y="25"/>
                    </a:lnTo>
                    <a:lnTo>
                      <a:pt x="172" y="26"/>
                    </a:lnTo>
                    <a:lnTo>
                      <a:pt x="176" y="28"/>
                    </a:lnTo>
                    <a:lnTo>
                      <a:pt x="179" y="30"/>
                    </a:lnTo>
                    <a:lnTo>
                      <a:pt x="180" y="31"/>
                    </a:lnTo>
                    <a:lnTo>
                      <a:pt x="181" y="30"/>
                    </a:lnTo>
                    <a:lnTo>
                      <a:pt x="180" y="28"/>
                    </a:lnTo>
                    <a:lnTo>
                      <a:pt x="180" y="27"/>
                    </a:lnTo>
                    <a:lnTo>
                      <a:pt x="180" y="25"/>
                    </a:lnTo>
                    <a:lnTo>
                      <a:pt x="181" y="25"/>
                    </a:lnTo>
                    <a:lnTo>
                      <a:pt x="182" y="23"/>
                    </a:lnTo>
                    <a:lnTo>
                      <a:pt x="181" y="22"/>
                    </a:lnTo>
                    <a:lnTo>
                      <a:pt x="180" y="22"/>
                    </a:lnTo>
                    <a:lnTo>
                      <a:pt x="178" y="22"/>
                    </a:lnTo>
                    <a:lnTo>
                      <a:pt x="176" y="23"/>
                    </a:lnTo>
                    <a:lnTo>
                      <a:pt x="174" y="23"/>
                    </a:lnTo>
                    <a:lnTo>
                      <a:pt x="173" y="23"/>
                    </a:lnTo>
                    <a:lnTo>
                      <a:pt x="173" y="22"/>
                    </a:lnTo>
                    <a:lnTo>
                      <a:pt x="174" y="21"/>
                    </a:lnTo>
                    <a:lnTo>
                      <a:pt x="175" y="20"/>
                    </a:lnTo>
                    <a:lnTo>
                      <a:pt x="176" y="19"/>
                    </a:lnTo>
                    <a:lnTo>
                      <a:pt x="177" y="19"/>
                    </a:lnTo>
                    <a:lnTo>
                      <a:pt x="178" y="19"/>
                    </a:lnTo>
                    <a:lnTo>
                      <a:pt x="180" y="20"/>
                    </a:lnTo>
                    <a:lnTo>
                      <a:pt x="183" y="21"/>
                    </a:lnTo>
                    <a:lnTo>
                      <a:pt x="187" y="21"/>
                    </a:lnTo>
                    <a:lnTo>
                      <a:pt x="189" y="21"/>
                    </a:lnTo>
                    <a:lnTo>
                      <a:pt x="190" y="21"/>
                    </a:lnTo>
                    <a:lnTo>
                      <a:pt x="191" y="21"/>
                    </a:lnTo>
                    <a:lnTo>
                      <a:pt x="193" y="21"/>
                    </a:lnTo>
                    <a:lnTo>
                      <a:pt x="196" y="23"/>
                    </a:lnTo>
                    <a:lnTo>
                      <a:pt x="198" y="24"/>
                    </a:lnTo>
                    <a:lnTo>
                      <a:pt x="200" y="24"/>
                    </a:lnTo>
                    <a:lnTo>
                      <a:pt x="201" y="23"/>
                    </a:lnTo>
                    <a:lnTo>
                      <a:pt x="201" y="22"/>
                    </a:lnTo>
                    <a:lnTo>
                      <a:pt x="200" y="20"/>
                    </a:lnTo>
                    <a:lnTo>
                      <a:pt x="199" y="19"/>
                    </a:lnTo>
                    <a:lnTo>
                      <a:pt x="199" y="18"/>
                    </a:lnTo>
                    <a:lnTo>
                      <a:pt x="200" y="18"/>
                    </a:lnTo>
                    <a:lnTo>
                      <a:pt x="200" y="17"/>
                    </a:lnTo>
                    <a:lnTo>
                      <a:pt x="203" y="18"/>
                    </a:lnTo>
                    <a:lnTo>
                      <a:pt x="205" y="19"/>
                    </a:lnTo>
                    <a:lnTo>
                      <a:pt x="207" y="20"/>
                    </a:lnTo>
                    <a:lnTo>
                      <a:pt x="208" y="21"/>
                    </a:lnTo>
                    <a:lnTo>
                      <a:pt x="209" y="22"/>
                    </a:lnTo>
                    <a:lnTo>
                      <a:pt x="209" y="24"/>
                    </a:lnTo>
                    <a:lnTo>
                      <a:pt x="210" y="25"/>
                    </a:lnTo>
                    <a:lnTo>
                      <a:pt x="211" y="26"/>
                    </a:lnTo>
                    <a:lnTo>
                      <a:pt x="212" y="27"/>
                    </a:lnTo>
                    <a:lnTo>
                      <a:pt x="213" y="27"/>
                    </a:lnTo>
                    <a:lnTo>
                      <a:pt x="214" y="27"/>
                    </a:lnTo>
                    <a:lnTo>
                      <a:pt x="213" y="26"/>
                    </a:lnTo>
                    <a:lnTo>
                      <a:pt x="213" y="25"/>
                    </a:lnTo>
                    <a:lnTo>
                      <a:pt x="213" y="24"/>
                    </a:lnTo>
                    <a:lnTo>
                      <a:pt x="212" y="21"/>
                    </a:lnTo>
                    <a:lnTo>
                      <a:pt x="211" y="19"/>
                    </a:lnTo>
                    <a:lnTo>
                      <a:pt x="211" y="18"/>
                    </a:lnTo>
                    <a:lnTo>
                      <a:pt x="212" y="16"/>
                    </a:lnTo>
                    <a:lnTo>
                      <a:pt x="213" y="14"/>
                    </a:lnTo>
                    <a:lnTo>
                      <a:pt x="210" y="11"/>
                    </a:lnTo>
                    <a:lnTo>
                      <a:pt x="206" y="9"/>
                    </a:lnTo>
                    <a:lnTo>
                      <a:pt x="202" y="7"/>
                    </a:lnTo>
                    <a:lnTo>
                      <a:pt x="200" y="6"/>
                    </a:lnTo>
                    <a:lnTo>
                      <a:pt x="199" y="6"/>
                    </a:lnTo>
                    <a:lnTo>
                      <a:pt x="199" y="4"/>
                    </a:lnTo>
                    <a:lnTo>
                      <a:pt x="199" y="3"/>
                    </a:lnTo>
                    <a:lnTo>
                      <a:pt x="200" y="2"/>
                    </a:lnTo>
                    <a:lnTo>
                      <a:pt x="200" y="1"/>
                    </a:lnTo>
                    <a:lnTo>
                      <a:pt x="201" y="1"/>
                    </a:lnTo>
                    <a:lnTo>
                      <a:pt x="202" y="0"/>
                    </a:lnTo>
                    <a:lnTo>
                      <a:pt x="204" y="1"/>
                    </a:lnTo>
                    <a:lnTo>
                      <a:pt x="205" y="1"/>
                    </a:lnTo>
                    <a:lnTo>
                      <a:pt x="208" y="2"/>
                    </a:lnTo>
                    <a:lnTo>
                      <a:pt x="210" y="2"/>
                    </a:lnTo>
                    <a:lnTo>
                      <a:pt x="213" y="3"/>
                    </a:lnTo>
                    <a:lnTo>
                      <a:pt x="214" y="3"/>
                    </a:lnTo>
                    <a:lnTo>
                      <a:pt x="215" y="3"/>
                    </a:lnTo>
                    <a:lnTo>
                      <a:pt x="216" y="4"/>
                    </a:lnTo>
                    <a:lnTo>
                      <a:pt x="216" y="5"/>
                    </a:lnTo>
                    <a:lnTo>
                      <a:pt x="217" y="6"/>
                    </a:lnTo>
                    <a:lnTo>
                      <a:pt x="217" y="7"/>
                    </a:lnTo>
                    <a:lnTo>
                      <a:pt x="217" y="8"/>
                    </a:lnTo>
                    <a:lnTo>
                      <a:pt x="218" y="8"/>
                    </a:lnTo>
                    <a:lnTo>
                      <a:pt x="219" y="9"/>
                    </a:lnTo>
                    <a:lnTo>
                      <a:pt x="220" y="10"/>
                    </a:lnTo>
                    <a:lnTo>
                      <a:pt x="222" y="11"/>
                    </a:lnTo>
                    <a:lnTo>
                      <a:pt x="224" y="12"/>
                    </a:lnTo>
                    <a:lnTo>
                      <a:pt x="226" y="14"/>
                    </a:lnTo>
                    <a:lnTo>
                      <a:pt x="227" y="15"/>
                    </a:lnTo>
                    <a:lnTo>
                      <a:pt x="226" y="14"/>
                    </a:lnTo>
                    <a:lnTo>
                      <a:pt x="226" y="13"/>
                    </a:lnTo>
                    <a:lnTo>
                      <a:pt x="226" y="12"/>
                    </a:lnTo>
                    <a:lnTo>
                      <a:pt x="224" y="10"/>
                    </a:lnTo>
                    <a:lnTo>
                      <a:pt x="223" y="8"/>
                    </a:lnTo>
                    <a:lnTo>
                      <a:pt x="225" y="8"/>
                    </a:lnTo>
                    <a:lnTo>
                      <a:pt x="227" y="9"/>
                    </a:lnTo>
                    <a:lnTo>
                      <a:pt x="229" y="11"/>
                    </a:lnTo>
                    <a:lnTo>
                      <a:pt x="231" y="14"/>
                    </a:lnTo>
                    <a:lnTo>
                      <a:pt x="232" y="16"/>
                    </a:lnTo>
                    <a:lnTo>
                      <a:pt x="233" y="17"/>
                    </a:lnTo>
                    <a:lnTo>
                      <a:pt x="234" y="17"/>
                    </a:lnTo>
                    <a:lnTo>
                      <a:pt x="235" y="17"/>
                    </a:lnTo>
                    <a:lnTo>
                      <a:pt x="236" y="17"/>
                    </a:lnTo>
                    <a:lnTo>
                      <a:pt x="236" y="16"/>
                    </a:lnTo>
                    <a:lnTo>
                      <a:pt x="235" y="13"/>
                    </a:lnTo>
                    <a:lnTo>
                      <a:pt x="233" y="11"/>
                    </a:lnTo>
                    <a:lnTo>
                      <a:pt x="233" y="9"/>
                    </a:lnTo>
                    <a:lnTo>
                      <a:pt x="233" y="8"/>
                    </a:lnTo>
                    <a:lnTo>
                      <a:pt x="233" y="7"/>
                    </a:lnTo>
                    <a:lnTo>
                      <a:pt x="233" y="6"/>
                    </a:lnTo>
                    <a:lnTo>
                      <a:pt x="234" y="5"/>
                    </a:lnTo>
                    <a:lnTo>
                      <a:pt x="235" y="5"/>
                    </a:lnTo>
                    <a:lnTo>
                      <a:pt x="236" y="5"/>
                    </a:lnTo>
                    <a:lnTo>
                      <a:pt x="238" y="5"/>
                    </a:lnTo>
                    <a:lnTo>
                      <a:pt x="239" y="5"/>
                    </a:lnTo>
                    <a:lnTo>
                      <a:pt x="241" y="6"/>
                    </a:lnTo>
                    <a:lnTo>
                      <a:pt x="244" y="7"/>
                    </a:lnTo>
                    <a:lnTo>
                      <a:pt x="247" y="8"/>
                    </a:lnTo>
                    <a:lnTo>
                      <a:pt x="248" y="8"/>
                    </a:lnTo>
                    <a:lnTo>
                      <a:pt x="249" y="9"/>
                    </a:lnTo>
                    <a:lnTo>
                      <a:pt x="249" y="10"/>
                    </a:lnTo>
                    <a:lnTo>
                      <a:pt x="249" y="11"/>
                    </a:lnTo>
                    <a:lnTo>
                      <a:pt x="249" y="13"/>
                    </a:lnTo>
                    <a:lnTo>
                      <a:pt x="250" y="13"/>
                    </a:lnTo>
                    <a:lnTo>
                      <a:pt x="251" y="14"/>
                    </a:lnTo>
                    <a:lnTo>
                      <a:pt x="252" y="15"/>
                    </a:lnTo>
                    <a:lnTo>
                      <a:pt x="253" y="16"/>
                    </a:lnTo>
                    <a:lnTo>
                      <a:pt x="253" y="17"/>
                    </a:lnTo>
                    <a:lnTo>
                      <a:pt x="253" y="19"/>
                    </a:lnTo>
                    <a:lnTo>
                      <a:pt x="254" y="20"/>
                    </a:lnTo>
                    <a:lnTo>
                      <a:pt x="253" y="21"/>
                    </a:lnTo>
                    <a:lnTo>
                      <a:pt x="253" y="22"/>
                    </a:lnTo>
                    <a:lnTo>
                      <a:pt x="252" y="22"/>
                    </a:lnTo>
                    <a:lnTo>
                      <a:pt x="251" y="23"/>
                    </a:lnTo>
                    <a:lnTo>
                      <a:pt x="250" y="23"/>
                    </a:lnTo>
                    <a:lnTo>
                      <a:pt x="249" y="22"/>
                    </a:lnTo>
                    <a:lnTo>
                      <a:pt x="248" y="21"/>
                    </a:lnTo>
                    <a:lnTo>
                      <a:pt x="247" y="21"/>
                    </a:lnTo>
                    <a:lnTo>
                      <a:pt x="246" y="22"/>
                    </a:lnTo>
                    <a:lnTo>
                      <a:pt x="245" y="23"/>
                    </a:lnTo>
                    <a:lnTo>
                      <a:pt x="244" y="23"/>
                    </a:lnTo>
                    <a:lnTo>
                      <a:pt x="243" y="23"/>
                    </a:lnTo>
                    <a:lnTo>
                      <a:pt x="242" y="23"/>
                    </a:lnTo>
                    <a:lnTo>
                      <a:pt x="241" y="23"/>
                    </a:lnTo>
                    <a:lnTo>
                      <a:pt x="241" y="24"/>
                    </a:lnTo>
                    <a:lnTo>
                      <a:pt x="241" y="25"/>
                    </a:lnTo>
                    <a:lnTo>
                      <a:pt x="239" y="26"/>
                    </a:lnTo>
                    <a:lnTo>
                      <a:pt x="238" y="27"/>
                    </a:lnTo>
                    <a:lnTo>
                      <a:pt x="239" y="28"/>
                    </a:lnTo>
                    <a:lnTo>
                      <a:pt x="240" y="28"/>
                    </a:lnTo>
                    <a:lnTo>
                      <a:pt x="242" y="28"/>
                    </a:lnTo>
                    <a:lnTo>
                      <a:pt x="243" y="28"/>
                    </a:lnTo>
                    <a:lnTo>
                      <a:pt x="244" y="29"/>
                    </a:lnTo>
                    <a:lnTo>
                      <a:pt x="244" y="30"/>
                    </a:lnTo>
                    <a:lnTo>
                      <a:pt x="244" y="32"/>
                    </a:lnTo>
                    <a:lnTo>
                      <a:pt x="244" y="33"/>
                    </a:lnTo>
                    <a:lnTo>
                      <a:pt x="243" y="36"/>
                    </a:lnTo>
                    <a:lnTo>
                      <a:pt x="243" y="37"/>
                    </a:lnTo>
                    <a:lnTo>
                      <a:pt x="243" y="38"/>
                    </a:lnTo>
                    <a:lnTo>
                      <a:pt x="242" y="38"/>
                    </a:lnTo>
                    <a:lnTo>
                      <a:pt x="241" y="39"/>
                    </a:lnTo>
                    <a:lnTo>
                      <a:pt x="239" y="38"/>
                    </a:lnTo>
                    <a:lnTo>
                      <a:pt x="238" y="38"/>
                    </a:lnTo>
                    <a:lnTo>
                      <a:pt x="238" y="39"/>
                    </a:lnTo>
                    <a:lnTo>
                      <a:pt x="238" y="40"/>
                    </a:lnTo>
                    <a:lnTo>
                      <a:pt x="238" y="42"/>
                    </a:lnTo>
                    <a:lnTo>
                      <a:pt x="237" y="43"/>
                    </a:lnTo>
                    <a:lnTo>
                      <a:pt x="236" y="45"/>
                    </a:lnTo>
                    <a:lnTo>
                      <a:pt x="235" y="49"/>
                    </a:lnTo>
                    <a:lnTo>
                      <a:pt x="234" y="53"/>
                    </a:lnTo>
                    <a:lnTo>
                      <a:pt x="233" y="54"/>
                    </a:lnTo>
                    <a:lnTo>
                      <a:pt x="233" y="55"/>
                    </a:lnTo>
                    <a:lnTo>
                      <a:pt x="235" y="60"/>
                    </a:lnTo>
                    <a:lnTo>
                      <a:pt x="236" y="63"/>
                    </a:lnTo>
                    <a:lnTo>
                      <a:pt x="241" y="63"/>
                    </a:lnTo>
                    <a:lnTo>
                      <a:pt x="243" y="64"/>
                    </a:lnTo>
                    <a:lnTo>
                      <a:pt x="244" y="64"/>
                    </a:lnTo>
                    <a:lnTo>
                      <a:pt x="244" y="65"/>
                    </a:lnTo>
                    <a:lnTo>
                      <a:pt x="245" y="66"/>
                    </a:lnTo>
                    <a:lnTo>
                      <a:pt x="246" y="69"/>
                    </a:lnTo>
                    <a:lnTo>
                      <a:pt x="248" y="70"/>
                    </a:lnTo>
                    <a:lnTo>
                      <a:pt x="249" y="71"/>
                    </a:lnTo>
                    <a:lnTo>
                      <a:pt x="251" y="70"/>
                    </a:lnTo>
                    <a:lnTo>
                      <a:pt x="252" y="70"/>
                    </a:lnTo>
                    <a:lnTo>
                      <a:pt x="253" y="69"/>
                    </a:lnTo>
                    <a:lnTo>
                      <a:pt x="254" y="69"/>
                    </a:lnTo>
                    <a:lnTo>
                      <a:pt x="255" y="70"/>
                    </a:lnTo>
                    <a:lnTo>
                      <a:pt x="256" y="70"/>
                    </a:lnTo>
                    <a:lnTo>
                      <a:pt x="257" y="71"/>
                    </a:lnTo>
                    <a:lnTo>
                      <a:pt x="259" y="72"/>
                    </a:lnTo>
                    <a:lnTo>
                      <a:pt x="261" y="73"/>
                    </a:lnTo>
                    <a:lnTo>
                      <a:pt x="267" y="74"/>
                    </a:lnTo>
                    <a:lnTo>
                      <a:pt x="274" y="76"/>
                    </a:lnTo>
                    <a:lnTo>
                      <a:pt x="277" y="76"/>
                    </a:lnTo>
                    <a:lnTo>
                      <a:pt x="280" y="76"/>
                    </a:lnTo>
                    <a:lnTo>
                      <a:pt x="282" y="79"/>
                    </a:lnTo>
                    <a:lnTo>
                      <a:pt x="282" y="81"/>
                    </a:lnTo>
                    <a:lnTo>
                      <a:pt x="283" y="83"/>
                    </a:lnTo>
                    <a:lnTo>
                      <a:pt x="283" y="85"/>
                    </a:lnTo>
                    <a:lnTo>
                      <a:pt x="283" y="86"/>
                    </a:lnTo>
                    <a:lnTo>
                      <a:pt x="284" y="87"/>
                    </a:lnTo>
                    <a:lnTo>
                      <a:pt x="285" y="88"/>
                    </a:lnTo>
                    <a:lnTo>
                      <a:pt x="287" y="89"/>
                    </a:lnTo>
                    <a:lnTo>
                      <a:pt x="289" y="90"/>
                    </a:lnTo>
                    <a:lnTo>
                      <a:pt x="291" y="91"/>
                    </a:lnTo>
                    <a:lnTo>
                      <a:pt x="293" y="93"/>
                    </a:lnTo>
                    <a:lnTo>
                      <a:pt x="294" y="92"/>
                    </a:lnTo>
                    <a:lnTo>
                      <a:pt x="295" y="92"/>
                    </a:lnTo>
                    <a:lnTo>
                      <a:pt x="296" y="91"/>
                    </a:lnTo>
                    <a:lnTo>
                      <a:pt x="296" y="90"/>
                    </a:lnTo>
                    <a:lnTo>
                      <a:pt x="297" y="89"/>
                    </a:lnTo>
                    <a:lnTo>
                      <a:pt x="297" y="88"/>
                    </a:lnTo>
                    <a:lnTo>
                      <a:pt x="296" y="88"/>
                    </a:lnTo>
                    <a:lnTo>
                      <a:pt x="296" y="86"/>
                    </a:lnTo>
                    <a:lnTo>
                      <a:pt x="296" y="85"/>
                    </a:lnTo>
                    <a:lnTo>
                      <a:pt x="296" y="84"/>
                    </a:lnTo>
                    <a:lnTo>
                      <a:pt x="295" y="82"/>
                    </a:lnTo>
                    <a:lnTo>
                      <a:pt x="295" y="81"/>
                    </a:lnTo>
                    <a:lnTo>
                      <a:pt x="295" y="79"/>
                    </a:lnTo>
                    <a:lnTo>
                      <a:pt x="294" y="79"/>
                    </a:lnTo>
                    <a:lnTo>
                      <a:pt x="293" y="78"/>
                    </a:lnTo>
                    <a:lnTo>
                      <a:pt x="292" y="77"/>
                    </a:lnTo>
                    <a:lnTo>
                      <a:pt x="292" y="76"/>
                    </a:lnTo>
                    <a:lnTo>
                      <a:pt x="292" y="75"/>
                    </a:lnTo>
                    <a:lnTo>
                      <a:pt x="293" y="74"/>
                    </a:lnTo>
                    <a:lnTo>
                      <a:pt x="295" y="70"/>
                    </a:lnTo>
                    <a:lnTo>
                      <a:pt x="293" y="67"/>
                    </a:lnTo>
                    <a:lnTo>
                      <a:pt x="292" y="66"/>
                    </a:lnTo>
                    <a:lnTo>
                      <a:pt x="292" y="65"/>
                    </a:lnTo>
                    <a:lnTo>
                      <a:pt x="291" y="64"/>
                    </a:lnTo>
                    <a:lnTo>
                      <a:pt x="290" y="62"/>
                    </a:lnTo>
                    <a:lnTo>
                      <a:pt x="287" y="60"/>
                    </a:lnTo>
                    <a:lnTo>
                      <a:pt x="285" y="58"/>
                    </a:lnTo>
                    <a:lnTo>
                      <a:pt x="285" y="57"/>
                    </a:lnTo>
                    <a:lnTo>
                      <a:pt x="286" y="53"/>
                    </a:lnTo>
                    <a:lnTo>
                      <a:pt x="286" y="51"/>
                    </a:lnTo>
                    <a:lnTo>
                      <a:pt x="286" y="49"/>
                    </a:lnTo>
                    <a:lnTo>
                      <a:pt x="285" y="48"/>
                    </a:lnTo>
                    <a:lnTo>
                      <a:pt x="282" y="46"/>
                    </a:lnTo>
                    <a:lnTo>
                      <a:pt x="279" y="42"/>
                    </a:lnTo>
                    <a:lnTo>
                      <a:pt x="278" y="41"/>
                    </a:lnTo>
                    <a:lnTo>
                      <a:pt x="278" y="40"/>
                    </a:lnTo>
                    <a:lnTo>
                      <a:pt x="278" y="39"/>
                    </a:lnTo>
                    <a:lnTo>
                      <a:pt x="281" y="39"/>
                    </a:lnTo>
                    <a:lnTo>
                      <a:pt x="285" y="39"/>
                    </a:lnTo>
                    <a:lnTo>
                      <a:pt x="289" y="39"/>
                    </a:lnTo>
                    <a:lnTo>
                      <a:pt x="291" y="39"/>
                    </a:lnTo>
                    <a:lnTo>
                      <a:pt x="293" y="39"/>
                    </a:lnTo>
                    <a:lnTo>
                      <a:pt x="295" y="40"/>
                    </a:lnTo>
                    <a:lnTo>
                      <a:pt x="297" y="41"/>
                    </a:lnTo>
                    <a:lnTo>
                      <a:pt x="299" y="43"/>
                    </a:lnTo>
                    <a:lnTo>
                      <a:pt x="301" y="45"/>
                    </a:lnTo>
                    <a:lnTo>
                      <a:pt x="302" y="45"/>
                    </a:lnTo>
                    <a:lnTo>
                      <a:pt x="303" y="45"/>
                    </a:lnTo>
                    <a:lnTo>
                      <a:pt x="305" y="44"/>
                    </a:lnTo>
                    <a:lnTo>
                      <a:pt x="306" y="44"/>
                    </a:lnTo>
                    <a:lnTo>
                      <a:pt x="307" y="44"/>
                    </a:lnTo>
                    <a:lnTo>
                      <a:pt x="308" y="44"/>
                    </a:lnTo>
                    <a:lnTo>
                      <a:pt x="308" y="45"/>
                    </a:lnTo>
                    <a:lnTo>
                      <a:pt x="308" y="47"/>
                    </a:lnTo>
                    <a:lnTo>
                      <a:pt x="307" y="49"/>
                    </a:lnTo>
                    <a:lnTo>
                      <a:pt x="308" y="50"/>
                    </a:lnTo>
                    <a:lnTo>
                      <a:pt x="309" y="50"/>
                    </a:lnTo>
                    <a:lnTo>
                      <a:pt x="310" y="50"/>
                    </a:lnTo>
                    <a:lnTo>
                      <a:pt x="312" y="50"/>
                    </a:lnTo>
                    <a:lnTo>
                      <a:pt x="313" y="50"/>
                    </a:lnTo>
                    <a:lnTo>
                      <a:pt x="313" y="51"/>
                    </a:lnTo>
                    <a:lnTo>
                      <a:pt x="313" y="53"/>
                    </a:lnTo>
                    <a:lnTo>
                      <a:pt x="313" y="54"/>
                    </a:lnTo>
                    <a:lnTo>
                      <a:pt x="314" y="54"/>
                    </a:lnTo>
                    <a:lnTo>
                      <a:pt x="315" y="54"/>
                    </a:lnTo>
                    <a:lnTo>
                      <a:pt x="316" y="54"/>
                    </a:lnTo>
                    <a:lnTo>
                      <a:pt x="317" y="54"/>
                    </a:lnTo>
                    <a:lnTo>
                      <a:pt x="318" y="55"/>
                    </a:lnTo>
                    <a:lnTo>
                      <a:pt x="319" y="55"/>
                    </a:lnTo>
                    <a:lnTo>
                      <a:pt x="320" y="56"/>
                    </a:lnTo>
                    <a:lnTo>
                      <a:pt x="321" y="56"/>
                    </a:lnTo>
                    <a:lnTo>
                      <a:pt x="322" y="55"/>
                    </a:lnTo>
                    <a:lnTo>
                      <a:pt x="323" y="54"/>
                    </a:lnTo>
                    <a:lnTo>
                      <a:pt x="323" y="53"/>
                    </a:lnTo>
                    <a:lnTo>
                      <a:pt x="322" y="51"/>
                    </a:lnTo>
                    <a:lnTo>
                      <a:pt x="322" y="48"/>
                    </a:lnTo>
                    <a:lnTo>
                      <a:pt x="321" y="46"/>
                    </a:lnTo>
                    <a:lnTo>
                      <a:pt x="321" y="44"/>
                    </a:lnTo>
                    <a:lnTo>
                      <a:pt x="325" y="46"/>
                    </a:lnTo>
                    <a:lnTo>
                      <a:pt x="328" y="49"/>
                    </a:lnTo>
                    <a:lnTo>
                      <a:pt x="331" y="52"/>
                    </a:lnTo>
                    <a:lnTo>
                      <a:pt x="332" y="53"/>
                    </a:lnTo>
                    <a:lnTo>
                      <a:pt x="334" y="53"/>
                    </a:lnTo>
                    <a:lnTo>
                      <a:pt x="335" y="55"/>
                    </a:lnTo>
                    <a:lnTo>
                      <a:pt x="335" y="57"/>
                    </a:lnTo>
                    <a:lnTo>
                      <a:pt x="335" y="58"/>
                    </a:lnTo>
                    <a:lnTo>
                      <a:pt x="336" y="58"/>
                    </a:lnTo>
                    <a:lnTo>
                      <a:pt x="337" y="59"/>
                    </a:lnTo>
                    <a:lnTo>
                      <a:pt x="339" y="60"/>
                    </a:lnTo>
                    <a:lnTo>
                      <a:pt x="341" y="62"/>
                    </a:lnTo>
                    <a:lnTo>
                      <a:pt x="344" y="63"/>
                    </a:lnTo>
                    <a:lnTo>
                      <a:pt x="345" y="64"/>
                    </a:lnTo>
                    <a:lnTo>
                      <a:pt x="346" y="65"/>
                    </a:lnTo>
                    <a:lnTo>
                      <a:pt x="347" y="66"/>
                    </a:lnTo>
                    <a:lnTo>
                      <a:pt x="348" y="67"/>
                    </a:lnTo>
                    <a:lnTo>
                      <a:pt x="349" y="67"/>
                    </a:lnTo>
                    <a:lnTo>
                      <a:pt x="350" y="68"/>
                    </a:lnTo>
                    <a:lnTo>
                      <a:pt x="352" y="68"/>
                    </a:lnTo>
                    <a:lnTo>
                      <a:pt x="353" y="68"/>
                    </a:lnTo>
                    <a:lnTo>
                      <a:pt x="355" y="67"/>
                    </a:lnTo>
                    <a:lnTo>
                      <a:pt x="356" y="67"/>
                    </a:lnTo>
                    <a:lnTo>
                      <a:pt x="357" y="68"/>
                    </a:lnTo>
                    <a:lnTo>
                      <a:pt x="358" y="68"/>
                    </a:lnTo>
                    <a:lnTo>
                      <a:pt x="358" y="69"/>
                    </a:lnTo>
                    <a:lnTo>
                      <a:pt x="357" y="70"/>
                    </a:lnTo>
                    <a:lnTo>
                      <a:pt x="359" y="70"/>
                    </a:lnTo>
                    <a:lnTo>
                      <a:pt x="362" y="71"/>
                    </a:lnTo>
                    <a:lnTo>
                      <a:pt x="364" y="71"/>
                    </a:lnTo>
                    <a:lnTo>
                      <a:pt x="365" y="71"/>
                    </a:lnTo>
                    <a:lnTo>
                      <a:pt x="366" y="72"/>
                    </a:lnTo>
                    <a:lnTo>
                      <a:pt x="366" y="73"/>
                    </a:lnTo>
                    <a:lnTo>
                      <a:pt x="366" y="74"/>
                    </a:lnTo>
                    <a:lnTo>
                      <a:pt x="366" y="75"/>
                    </a:lnTo>
                    <a:lnTo>
                      <a:pt x="366" y="76"/>
                    </a:lnTo>
                    <a:lnTo>
                      <a:pt x="367" y="76"/>
                    </a:lnTo>
                    <a:lnTo>
                      <a:pt x="369" y="78"/>
                    </a:lnTo>
                    <a:lnTo>
                      <a:pt x="370" y="79"/>
                    </a:lnTo>
                    <a:lnTo>
                      <a:pt x="370" y="80"/>
                    </a:lnTo>
                    <a:lnTo>
                      <a:pt x="368" y="81"/>
                    </a:lnTo>
                    <a:lnTo>
                      <a:pt x="365" y="83"/>
                    </a:lnTo>
                    <a:lnTo>
                      <a:pt x="362" y="85"/>
                    </a:lnTo>
                    <a:lnTo>
                      <a:pt x="361" y="85"/>
                    </a:lnTo>
                    <a:lnTo>
                      <a:pt x="361" y="86"/>
                    </a:lnTo>
                    <a:lnTo>
                      <a:pt x="360" y="88"/>
                    </a:lnTo>
                    <a:lnTo>
                      <a:pt x="360" y="89"/>
                    </a:lnTo>
                    <a:lnTo>
                      <a:pt x="360" y="91"/>
                    </a:lnTo>
                    <a:lnTo>
                      <a:pt x="360" y="92"/>
                    </a:lnTo>
                    <a:lnTo>
                      <a:pt x="359" y="93"/>
                    </a:lnTo>
                    <a:lnTo>
                      <a:pt x="359" y="94"/>
                    </a:lnTo>
                    <a:lnTo>
                      <a:pt x="358" y="95"/>
                    </a:lnTo>
                    <a:lnTo>
                      <a:pt x="357" y="95"/>
                    </a:lnTo>
                    <a:lnTo>
                      <a:pt x="355" y="95"/>
                    </a:lnTo>
                    <a:lnTo>
                      <a:pt x="354" y="94"/>
                    </a:lnTo>
                    <a:lnTo>
                      <a:pt x="353" y="93"/>
                    </a:lnTo>
                    <a:lnTo>
                      <a:pt x="352" y="93"/>
                    </a:lnTo>
                    <a:lnTo>
                      <a:pt x="351" y="92"/>
                    </a:lnTo>
                    <a:lnTo>
                      <a:pt x="350" y="91"/>
                    </a:lnTo>
                    <a:lnTo>
                      <a:pt x="349" y="92"/>
                    </a:lnTo>
                    <a:lnTo>
                      <a:pt x="347" y="93"/>
                    </a:lnTo>
                    <a:lnTo>
                      <a:pt x="343" y="93"/>
                    </a:lnTo>
                    <a:lnTo>
                      <a:pt x="341" y="94"/>
                    </a:lnTo>
                    <a:lnTo>
                      <a:pt x="340" y="94"/>
                    </a:lnTo>
                    <a:lnTo>
                      <a:pt x="339" y="93"/>
                    </a:lnTo>
                    <a:lnTo>
                      <a:pt x="336" y="96"/>
                    </a:lnTo>
                    <a:lnTo>
                      <a:pt x="334" y="99"/>
                    </a:lnTo>
                    <a:lnTo>
                      <a:pt x="333" y="100"/>
                    </a:lnTo>
                    <a:lnTo>
                      <a:pt x="333" y="101"/>
                    </a:lnTo>
                    <a:lnTo>
                      <a:pt x="332" y="103"/>
                    </a:lnTo>
                    <a:lnTo>
                      <a:pt x="331" y="106"/>
                    </a:lnTo>
                    <a:lnTo>
                      <a:pt x="330" y="108"/>
                    </a:lnTo>
                    <a:lnTo>
                      <a:pt x="330" y="109"/>
                    </a:lnTo>
                    <a:lnTo>
                      <a:pt x="331" y="109"/>
                    </a:lnTo>
                    <a:lnTo>
                      <a:pt x="332" y="107"/>
                    </a:lnTo>
                    <a:lnTo>
                      <a:pt x="333" y="105"/>
                    </a:lnTo>
                    <a:lnTo>
                      <a:pt x="335" y="101"/>
                    </a:lnTo>
                    <a:lnTo>
                      <a:pt x="337" y="99"/>
                    </a:lnTo>
                    <a:lnTo>
                      <a:pt x="338" y="98"/>
                    </a:lnTo>
                    <a:lnTo>
                      <a:pt x="339" y="98"/>
                    </a:lnTo>
                    <a:lnTo>
                      <a:pt x="340" y="97"/>
                    </a:lnTo>
                    <a:lnTo>
                      <a:pt x="341" y="97"/>
                    </a:lnTo>
                    <a:lnTo>
                      <a:pt x="342" y="97"/>
                    </a:lnTo>
                    <a:lnTo>
                      <a:pt x="345" y="97"/>
                    </a:lnTo>
                    <a:lnTo>
                      <a:pt x="347" y="98"/>
                    </a:lnTo>
                    <a:lnTo>
                      <a:pt x="347" y="99"/>
                    </a:lnTo>
                    <a:lnTo>
                      <a:pt x="347" y="101"/>
                    </a:lnTo>
                    <a:lnTo>
                      <a:pt x="347" y="103"/>
                    </a:lnTo>
                    <a:lnTo>
                      <a:pt x="347" y="104"/>
                    </a:lnTo>
                    <a:lnTo>
                      <a:pt x="346" y="104"/>
                    </a:lnTo>
                    <a:lnTo>
                      <a:pt x="345" y="104"/>
                    </a:lnTo>
                    <a:lnTo>
                      <a:pt x="344" y="104"/>
                    </a:lnTo>
                    <a:lnTo>
                      <a:pt x="345" y="105"/>
                    </a:lnTo>
                    <a:lnTo>
                      <a:pt x="346" y="106"/>
                    </a:lnTo>
                    <a:lnTo>
                      <a:pt x="347" y="109"/>
                    </a:lnTo>
                    <a:lnTo>
                      <a:pt x="349" y="111"/>
                    </a:lnTo>
                    <a:lnTo>
                      <a:pt x="351" y="112"/>
                    </a:lnTo>
                    <a:lnTo>
                      <a:pt x="353" y="112"/>
                    </a:lnTo>
                    <a:lnTo>
                      <a:pt x="355" y="112"/>
                    </a:lnTo>
                    <a:lnTo>
                      <a:pt x="356" y="113"/>
                    </a:lnTo>
                    <a:lnTo>
                      <a:pt x="358" y="113"/>
                    </a:lnTo>
                    <a:lnTo>
                      <a:pt x="360" y="113"/>
                    </a:lnTo>
                    <a:lnTo>
                      <a:pt x="361" y="113"/>
                    </a:lnTo>
                    <a:lnTo>
                      <a:pt x="361" y="114"/>
                    </a:lnTo>
                    <a:lnTo>
                      <a:pt x="360" y="116"/>
                    </a:lnTo>
                    <a:lnTo>
                      <a:pt x="359" y="118"/>
                    </a:lnTo>
                    <a:lnTo>
                      <a:pt x="357" y="120"/>
                    </a:lnTo>
                    <a:lnTo>
                      <a:pt x="355" y="123"/>
                    </a:lnTo>
                    <a:lnTo>
                      <a:pt x="353" y="125"/>
                    </a:lnTo>
                    <a:lnTo>
                      <a:pt x="351" y="127"/>
                    </a:lnTo>
                    <a:lnTo>
                      <a:pt x="349" y="128"/>
                    </a:lnTo>
                    <a:lnTo>
                      <a:pt x="348" y="128"/>
                    </a:lnTo>
                    <a:lnTo>
                      <a:pt x="347" y="128"/>
                    </a:lnTo>
                    <a:lnTo>
                      <a:pt x="347" y="127"/>
                    </a:lnTo>
                    <a:lnTo>
                      <a:pt x="347" y="124"/>
                    </a:lnTo>
                    <a:lnTo>
                      <a:pt x="347" y="121"/>
                    </a:lnTo>
                    <a:lnTo>
                      <a:pt x="347" y="119"/>
                    </a:lnTo>
                    <a:lnTo>
                      <a:pt x="348" y="118"/>
                    </a:lnTo>
                    <a:lnTo>
                      <a:pt x="349" y="117"/>
                    </a:lnTo>
                    <a:lnTo>
                      <a:pt x="350" y="116"/>
                    </a:lnTo>
                    <a:lnTo>
                      <a:pt x="349" y="115"/>
                    </a:lnTo>
                    <a:lnTo>
                      <a:pt x="348" y="115"/>
                    </a:lnTo>
                    <a:lnTo>
                      <a:pt x="347" y="114"/>
                    </a:lnTo>
                    <a:lnTo>
                      <a:pt x="346" y="114"/>
                    </a:lnTo>
                    <a:lnTo>
                      <a:pt x="345" y="116"/>
                    </a:lnTo>
                    <a:lnTo>
                      <a:pt x="345" y="118"/>
                    </a:lnTo>
                    <a:lnTo>
                      <a:pt x="345" y="119"/>
                    </a:lnTo>
                    <a:lnTo>
                      <a:pt x="344" y="121"/>
                    </a:lnTo>
                    <a:lnTo>
                      <a:pt x="343" y="123"/>
                    </a:lnTo>
                    <a:lnTo>
                      <a:pt x="341" y="124"/>
                    </a:lnTo>
                    <a:lnTo>
                      <a:pt x="340" y="125"/>
                    </a:lnTo>
                    <a:lnTo>
                      <a:pt x="337" y="126"/>
                    </a:lnTo>
                    <a:lnTo>
                      <a:pt x="336" y="126"/>
                    </a:lnTo>
                    <a:lnTo>
                      <a:pt x="334" y="128"/>
                    </a:lnTo>
                    <a:lnTo>
                      <a:pt x="332" y="130"/>
                    </a:lnTo>
                    <a:lnTo>
                      <a:pt x="333" y="130"/>
                    </a:lnTo>
                    <a:lnTo>
                      <a:pt x="335" y="130"/>
                    </a:lnTo>
                    <a:lnTo>
                      <a:pt x="338" y="131"/>
                    </a:lnTo>
                    <a:lnTo>
                      <a:pt x="339" y="131"/>
                    </a:lnTo>
                    <a:lnTo>
                      <a:pt x="339" y="132"/>
                    </a:lnTo>
                    <a:lnTo>
                      <a:pt x="338" y="133"/>
                    </a:lnTo>
                    <a:lnTo>
                      <a:pt x="337" y="135"/>
                    </a:lnTo>
                    <a:lnTo>
                      <a:pt x="336" y="136"/>
                    </a:lnTo>
                    <a:lnTo>
                      <a:pt x="334" y="137"/>
                    </a:lnTo>
                    <a:lnTo>
                      <a:pt x="332" y="137"/>
                    </a:lnTo>
                    <a:lnTo>
                      <a:pt x="331" y="138"/>
                    </a:lnTo>
                    <a:lnTo>
                      <a:pt x="329" y="140"/>
                    </a:lnTo>
                    <a:lnTo>
                      <a:pt x="329" y="142"/>
                    </a:lnTo>
                    <a:lnTo>
                      <a:pt x="328" y="143"/>
                    </a:lnTo>
                    <a:lnTo>
                      <a:pt x="326" y="145"/>
                    </a:lnTo>
                    <a:lnTo>
                      <a:pt x="325" y="146"/>
                    </a:lnTo>
                    <a:lnTo>
                      <a:pt x="325" y="147"/>
                    </a:lnTo>
                    <a:lnTo>
                      <a:pt x="325" y="148"/>
                    </a:lnTo>
                    <a:lnTo>
                      <a:pt x="324" y="150"/>
                    </a:lnTo>
                    <a:lnTo>
                      <a:pt x="323" y="150"/>
                    </a:lnTo>
                    <a:lnTo>
                      <a:pt x="322" y="150"/>
                    </a:lnTo>
                    <a:lnTo>
                      <a:pt x="322" y="149"/>
                    </a:lnTo>
                    <a:lnTo>
                      <a:pt x="321" y="148"/>
                    </a:lnTo>
                    <a:lnTo>
                      <a:pt x="322" y="151"/>
                    </a:lnTo>
                    <a:lnTo>
                      <a:pt x="323" y="155"/>
                    </a:lnTo>
                    <a:lnTo>
                      <a:pt x="324" y="156"/>
                    </a:lnTo>
                    <a:lnTo>
                      <a:pt x="324" y="158"/>
                    </a:lnTo>
                    <a:lnTo>
                      <a:pt x="323" y="158"/>
                    </a:lnTo>
                    <a:lnTo>
                      <a:pt x="322" y="157"/>
                    </a:lnTo>
                    <a:lnTo>
                      <a:pt x="320" y="156"/>
                    </a:lnTo>
                    <a:lnTo>
                      <a:pt x="318" y="154"/>
                    </a:lnTo>
                    <a:lnTo>
                      <a:pt x="317" y="152"/>
                    </a:lnTo>
                    <a:lnTo>
                      <a:pt x="318" y="153"/>
                    </a:lnTo>
                    <a:lnTo>
                      <a:pt x="318" y="155"/>
                    </a:lnTo>
                    <a:lnTo>
                      <a:pt x="319" y="157"/>
                    </a:lnTo>
                    <a:lnTo>
                      <a:pt x="321" y="159"/>
                    </a:lnTo>
                    <a:lnTo>
                      <a:pt x="323" y="161"/>
                    </a:lnTo>
                    <a:lnTo>
                      <a:pt x="322" y="163"/>
                    </a:lnTo>
                    <a:lnTo>
                      <a:pt x="322" y="164"/>
                    </a:lnTo>
                    <a:lnTo>
                      <a:pt x="321" y="165"/>
                    </a:lnTo>
                    <a:lnTo>
                      <a:pt x="319" y="165"/>
                    </a:lnTo>
                    <a:lnTo>
                      <a:pt x="320" y="165"/>
                    </a:lnTo>
                    <a:lnTo>
                      <a:pt x="321" y="166"/>
                    </a:lnTo>
                    <a:lnTo>
                      <a:pt x="322" y="166"/>
                    </a:lnTo>
                    <a:lnTo>
                      <a:pt x="323" y="166"/>
                    </a:lnTo>
                    <a:lnTo>
                      <a:pt x="323" y="167"/>
                    </a:lnTo>
                    <a:lnTo>
                      <a:pt x="323" y="168"/>
                    </a:lnTo>
                    <a:lnTo>
                      <a:pt x="315" y="175"/>
                    </a:lnTo>
                    <a:lnTo>
                      <a:pt x="312" y="177"/>
                    </a:lnTo>
                    <a:lnTo>
                      <a:pt x="310" y="179"/>
                    </a:lnTo>
                    <a:lnTo>
                      <a:pt x="309" y="181"/>
                    </a:lnTo>
                    <a:lnTo>
                      <a:pt x="308" y="182"/>
                    </a:lnTo>
                    <a:lnTo>
                      <a:pt x="308" y="183"/>
                    </a:lnTo>
                    <a:lnTo>
                      <a:pt x="308" y="188"/>
                    </a:lnTo>
                    <a:lnTo>
                      <a:pt x="309" y="192"/>
                    </a:lnTo>
                    <a:lnTo>
                      <a:pt x="310" y="195"/>
                    </a:lnTo>
                    <a:lnTo>
                      <a:pt x="311" y="197"/>
                    </a:lnTo>
                    <a:lnTo>
                      <a:pt x="310" y="200"/>
                    </a:lnTo>
                    <a:lnTo>
                      <a:pt x="310" y="201"/>
                    </a:lnTo>
                    <a:lnTo>
                      <a:pt x="310" y="202"/>
                    </a:lnTo>
                    <a:lnTo>
                      <a:pt x="310" y="203"/>
                    </a:lnTo>
                    <a:lnTo>
                      <a:pt x="311" y="204"/>
                    </a:lnTo>
                    <a:lnTo>
                      <a:pt x="312" y="205"/>
                    </a:lnTo>
                    <a:lnTo>
                      <a:pt x="313" y="206"/>
                    </a:lnTo>
                    <a:lnTo>
                      <a:pt x="314" y="207"/>
                    </a:lnTo>
                    <a:lnTo>
                      <a:pt x="314" y="208"/>
                    </a:lnTo>
                    <a:lnTo>
                      <a:pt x="314" y="209"/>
                    </a:lnTo>
                    <a:lnTo>
                      <a:pt x="314" y="210"/>
                    </a:lnTo>
                    <a:lnTo>
                      <a:pt x="313" y="210"/>
                    </a:lnTo>
                    <a:lnTo>
                      <a:pt x="312" y="211"/>
                    </a:lnTo>
                    <a:lnTo>
                      <a:pt x="311" y="211"/>
                    </a:lnTo>
                    <a:lnTo>
                      <a:pt x="310" y="210"/>
                    </a:lnTo>
                    <a:lnTo>
                      <a:pt x="309" y="210"/>
                    </a:lnTo>
                    <a:lnTo>
                      <a:pt x="308" y="209"/>
                    </a:lnTo>
                    <a:lnTo>
                      <a:pt x="307" y="207"/>
                    </a:lnTo>
                    <a:lnTo>
                      <a:pt x="306" y="206"/>
                    </a:lnTo>
                    <a:lnTo>
                      <a:pt x="303" y="200"/>
                    </a:lnTo>
                    <a:lnTo>
                      <a:pt x="302" y="198"/>
                    </a:lnTo>
                    <a:lnTo>
                      <a:pt x="302" y="196"/>
                    </a:lnTo>
                    <a:lnTo>
                      <a:pt x="300" y="194"/>
                    </a:lnTo>
                    <a:lnTo>
                      <a:pt x="299" y="192"/>
                    </a:lnTo>
                    <a:lnTo>
                      <a:pt x="298" y="191"/>
                    </a:lnTo>
                    <a:lnTo>
                      <a:pt x="296" y="191"/>
                    </a:lnTo>
                    <a:lnTo>
                      <a:pt x="295" y="191"/>
                    </a:lnTo>
                    <a:lnTo>
                      <a:pt x="294" y="192"/>
                    </a:lnTo>
                    <a:lnTo>
                      <a:pt x="293" y="192"/>
                    </a:lnTo>
                    <a:lnTo>
                      <a:pt x="291" y="191"/>
                    </a:lnTo>
                    <a:lnTo>
                      <a:pt x="290" y="190"/>
                    </a:lnTo>
                    <a:lnTo>
                      <a:pt x="288" y="188"/>
                    </a:lnTo>
                    <a:lnTo>
                      <a:pt x="287" y="188"/>
                    </a:lnTo>
                    <a:lnTo>
                      <a:pt x="285" y="188"/>
                    </a:lnTo>
                    <a:lnTo>
                      <a:pt x="284" y="189"/>
                    </a:lnTo>
                    <a:lnTo>
                      <a:pt x="283" y="190"/>
                    </a:lnTo>
                    <a:lnTo>
                      <a:pt x="283" y="191"/>
                    </a:lnTo>
                    <a:lnTo>
                      <a:pt x="283" y="193"/>
                    </a:lnTo>
                    <a:lnTo>
                      <a:pt x="283" y="195"/>
                    </a:lnTo>
                    <a:lnTo>
                      <a:pt x="283" y="197"/>
                    </a:lnTo>
                    <a:lnTo>
                      <a:pt x="279" y="196"/>
                    </a:lnTo>
                    <a:lnTo>
                      <a:pt x="277" y="196"/>
                    </a:lnTo>
                    <a:lnTo>
                      <a:pt x="276" y="196"/>
                    </a:lnTo>
                    <a:lnTo>
                      <a:pt x="276" y="195"/>
                    </a:lnTo>
                    <a:lnTo>
                      <a:pt x="274" y="194"/>
                    </a:lnTo>
                    <a:lnTo>
                      <a:pt x="273" y="193"/>
                    </a:lnTo>
                    <a:lnTo>
                      <a:pt x="272" y="193"/>
                    </a:lnTo>
                    <a:lnTo>
                      <a:pt x="270" y="194"/>
                    </a:lnTo>
                    <a:lnTo>
                      <a:pt x="268" y="195"/>
                    </a:lnTo>
                    <a:lnTo>
                      <a:pt x="265" y="197"/>
                    </a:lnTo>
                    <a:lnTo>
                      <a:pt x="262" y="199"/>
                    </a:lnTo>
                    <a:lnTo>
                      <a:pt x="261" y="200"/>
                    </a:lnTo>
                    <a:lnTo>
                      <a:pt x="260" y="201"/>
                    </a:lnTo>
                    <a:lnTo>
                      <a:pt x="259" y="203"/>
                    </a:lnTo>
                    <a:lnTo>
                      <a:pt x="258" y="205"/>
                    </a:lnTo>
                    <a:lnTo>
                      <a:pt x="257" y="207"/>
                    </a:lnTo>
                    <a:lnTo>
                      <a:pt x="257" y="209"/>
                    </a:lnTo>
                    <a:lnTo>
                      <a:pt x="257" y="211"/>
                    </a:lnTo>
                    <a:lnTo>
                      <a:pt x="257" y="214"/>
                    </a:lnTo>
                    <a:lnTo>
                      <a:pt x="258" y="219"/>
                    </a:lnTo>
                    <a:lnTo>
                      <a:pt x="258" y="224"/>
                    </a:lnTo>
                    <a:lnTo>
                      <a:pt x="259" y="227"/>
                    </a:lnTo>
                    <a:lnTo>
                      <a:pt x="259" y="230"/>
                    </a:lnTo>
                    <a:lnTo>
                      <a:pt x="259" y="232"/>
                    </a:lnTo>
                    <a:lnTo>
                      <a:pt x="260" y="233"/>
                    </a:lnTo>
                    <a:lnTo>
                      <a:pt x="261" y="235"/>
                    </a:lnTo>
                    <a:lnTo>
                      <a:pt x="262" y="237"/>
                    </a:lnTo>
                    <a:lnTo>
                      <a:pt x="263" y="239"/>
                    </a:lnTo>
                    <a:lnTo>
                      <a:pt x="264" y="240"/>
                    </a:lnTo>
                    <a:lnTo>
                      <a:pt x="266" y="241"/>
                    </a:lnTo>
                    <a:lnTo>
                      <a:pt x="267" y="242"/>
                    </a:lnTo>
                    <a:lnTo>
                      <a:pt x="268" y="242"/>
                    </a:lnTo>
                    <a:lnTo>
                      <a:pt x="269" y="242"/>
                    </a:lnTo>
                    <a:lnTo>
                      <a:pt x="270" y="241"/>
                    </a:lnTo>
                    <a:lnTo>
                      <a:pt x="271" y="241"/>
                    </a:lnTo>
                    <a:lnTo>
                      <a:pt x="272" y="240"/>
                    </a:lnTo>
                    <a:lnTo>
                      <a:pt x="273" y="240"/>
                    </a:lnTo>
                    <a:lnTo>
                      <a:pt x="274" y="240"/>
                    </a:lnTo>
                    <a:lnTo>
                      <a:pt x="274" y="241"/>
                    </a:lnTo>
                    <a:lnTo>
                      <a:pt x="276" y="243"/>
                    </a:lnTo>
                    <a:lnTo>
                      <a:pt x="277" y="243"/>
                    </a:lnTo>
                    <a:lnTo>
                      <a:pt x="278" y="243"/>
                    </a:lnTo>
                    <a:lnTo>
                      <a:pt x="278" y="242"/>
                    </a:lnTo>
                    <a:lnTo>
                      <a:pt x="278" y="240"/>
                    </a:lnTo>
                    <a:lnTo>
                      <a:pt x="278" y="238"/>
                    </a:lnTo>
                    <a:lnTo>
                      <a:pt x="278" y="236"/>
                    </a:lnTo>
                    <a:lnTo>
                      <a:pt x="278" y="234"/>
                    </a:lnTo>
                    <a:lnTo>
                      <a:pt x="279" y="232"/>
                    </a:lnTo>
                    <a:lnTo>
                      <a:pt x="280" y="230"/>
                    </a:lnTo>
                    <a:lnTo>
                      <a:pt x="282" y="229"/>
                    </a:lnTo>
                    <a:lnTo>
                      <a:pt x="283" y="228"/>
                    </a:lnTo>
                    <a:lnTo>
                      <a:pt x="287" y="228"/>
                    </a:lnTo>
                    <a:lnTo>
                      <a:pt x="289" y="228"/>
                    </a:lnTo>
                    <a:lnTo>
                      <a:pt x="291" y="228"/>
                    </a:lnTo>
                    <a:lnTo>
                      <a:pt x="292" y="228"/>
                    </a:lnTo>
                    <a:lnTo>
                      <a:pt x="292" y="229"/>
                    </a:lnTo>
                    <a:lnTo>
                      <a:pt x="293" y="230"/>
                    </a:lnTo>
                    <a:lnTo>
                      <a:pt x="293" y="233"/>
                    </a:lnTo>
                    <a:lnTo>
                      <a:pt x="292" y="237"/>
                    </a:lnTo>
                    <a:lnTo>
                      <a:pt x="290" y="241"/>
                    </a:lnTo>
                    <a:lnTo>
                      <a:pt x="290" y="243"/>
                    </a:lnTo>
                    <a:lnTo>
                      <a:pt x="291" y="244"/>
                    </a:lnTo>
                    <a:lnTo>
                      <a:pt x="290" y="244"/>
                    </a:lnTo>
                    <a:lnTo>
                      <a:pt x="290" y="245"/>
                    </a:lnTo>
                    <a:lnTo>
                      <a:pt x="289" y="245"/>
                    </a:lnTo>
                    <a:lnTo>
                      <a:pt x="287" y="245"/>
                    </a:lnTo>
                    <a:lnTo>
                      <a:pt x="286" y="244"/>
                    </a:lnTo>
                    <a:lnTo>
                      <a:pt x="287" y="244"/>
                    </a:lnTo>
                    <a:lnTo>
                      <a:pt x="288" y="246"/>
                    </a:lnTo>
                    <a:lnTo>
                      <a:pt x="289" y="247"/>
                    </a:lnTo>
                    <a:lnTo>
                      <a:pt x="290" y="248"/>
                    </a:lnTo>
                    <a:lnTo>
                      <a:pt x="290" y="250"/>
                    </a:lnTo>
                    <a:lnTo>
                      <a:pt x="290" y="251"/>
                    </a:lnTo>
                    <a:lnTo>
                      <a:pt x="295" y="251"/>
                    </a:lnTo>
                    <a:lnTo>
                      <a:pt x="298" y="251"/>
                    </a:lnTo>
                    <a:lnTo>
                      <a:pt x="300" y="251"/>
                    </a:lnTo>
                    <a:lnTo>
                      <a:pt x="302" y="251"/>
                    </a:lnTo>
                    <a:lnTo>
                      <a:pt x="304" y="253"/>
                    </a:lnTo>
                    <a:lnTo>
                      <a:pt x="305" y="255"/>
                    </a:lnTo>
                    <a:lnTo>
                      <a:pt x="305" y="256"/>
                    </a:lnTo>
                    <a:lnTo>
                      <a:pt x="305" y="258"/>
                    </a:lnTo>
                    <a:lnTo>
                      <a:pt x="305" y="260"/>
                    </a:lnTo>
                    <a:lnTo>
                      <a:pt x="305" y="263"/>
                    </a:lnTo>
                    <a:lnTo>
                      <a:pt x="305" y="268"/>
                    </a:lnTo>
                    <a:lnTo>
                      <a:pt x="305" y="270"/>
                    </a:lnTo>
                    <a:lnTo>
                      <a:pt x="305" y="272"/>
                    </a:lnTo>
                    <a:lnTo>
                      <a:pt x="306" y="273"/>
                    </a:lnTo>
                    <a:lnTo>
                      <a:pt x="307" y="275"/>
                    </a:lnTo>
                    <a:lnTo>
                      <a:pt x="308" y="275"/>
                    </a:lnTo>
                    <a:lnTo>
                      <a:pt x="310" y="276"/>
                    </a:lnTo>
                    <a:lnTo>
                      <a:pt x="311" y="277"/>
                    </a:lnTo>
                    <a:lnTo>
                      <a:pt x="311" y="278"/>
                    </a:lnTo>
                    <a:lnTo>
                      <a:pt x="311" y="279"/>
                    </a:lnTo>
                    <a:lnTo>
                      <a:pt x="311" y="280"/>
                    </a:lnTo>
                    <a:lnTo>
                      <a:pt x="312" y="281"/>
                    </a:lnTo>
                    <a:lnTo>
                      <a:pt x="313" y="281"/>
                    </a:lnTo>
                    <a:lnTo>
                      <a:pt x="314" y="281"/>
                    </a:lnTo>
                    <a:lnTo>
                      <a:pt x="314" y="280"/>
                    </a:lnTo>
                    <a:lnTo>
                      <a:pt x="315" y="279"/>
                    </a:lnTo>
                    <a:lnTo>
                      <a:pt x="315" y="278"/>
                    </a:lnTo>
                    <a:lnTo>
                      <a:pt x="315" y="277"/>
                    </a:lnTo>
                    <a:lnTo>
                      <a:pt x="315" y="276"/>
                    </a:lnTo>
                    <a:lnTo>
                      <a:pt x="316" y="276"/>
                    </a:lnTo>
                    <a:lnTo>
                      <a:pt x="318" y="276"/>
                    </a:lnTo>
                    <a:lnTo>
                      <a:pt x="319" y="276"/>
                    </a:lnTo>
                    <a:lnTo>
                      <a:pt x="321" y="277"/>
                    </a:lnTo>
                    <a:lnTo>
                      <a:pt x="323" y="278"/>
                    </a:lnTo>
                    <a:lnTo>
                      <a:pt x="326" y="279"/>
                    </a:lnTo>
                    <a:lnTo>
                      <a:pt x="327" y="280"/>
                    </a:lnTo>
                    <a:lnTo>
                      <a:pt x="328" y="279"/>
                    </a:lnTo>
                    <a:lnTo>
                      <a:pt x="328" y="278"/>
                    </a:lnTo>
                    <a:lnTo>
                      <a:pt x="329" y="277"/>
                    </a:lnTo>
                    <a:lnTo>
                      <a:pt x="329" y="275"/>
                    </a:lnTo>
                    <a:lnTo>
                      <a:pt x="330" y="274"/>
                    </a:lnTo>
                    <a:lnTo>
                      <a:pt x="331" y="273"/>
                    </a:lnTo>
                    <a:lnTo>
                      <a:pt x="332" y="272"/>
                    </a:lnTo>
                    <a:lnTo>
                      <a:pt x="333" y="271"/>
                    </a:lnTo>
                    <a:lnTo>
                      <a:pt x="335" y="271"/>
                    </a:lnTo>
                    <a:lnTo>
                      <a:pt x="336" y="270"/>
                    </a:lnTo>
                    <a:lnTo>
                      <a:pt x="337" y="270"/>
                    </a:lnTo>
                    <a:lnTo>
                      <a:pt x="338" y="269"/>
                    </a:lnTo>
                    <a:lnTo>
                      <a:pt x="339" y="269"/>
                    </a:lnTo>
                    <a:lnTo>
                      <a:pt x="341" y="267"/>
                    </a:lnTo>
                    <a:lnTo>
                      <a:pt x="342" y="265"/>
                    </a:lnTo>
                    <a:lnTo>
                      <a:pt x="343" y="264"/>
                    </a:lnTo>
                    <a:lnTo>
                      <a:pt x="344" y="265"/>
                    </a:lnTo>
                    <a:lnTo>
                      <a:pt x="344" y="267"/>
                    </a:lnTo>
                    <a:lnTo>
                      <a:pt x="343" y="269"/>
                    </a:lnTo>
                    <a:lnTo>
                      <a:pt x="343" y="271"/>
                    </a:lnTo>
                    <a:lnTo>
                      <a:pt x="342" y="273"/>
                    </a:lnTo>
                    <a:lnTo>
                      <a:pt x="343" y="275"/>
                    </a:lnTo>
                    <a:lnTo>
                      <a:pt x="345" y="277"/>
                    </a:lnTo>
                    <a:lnTo>
                      <a:pt x="346" y="276"/>
                    </a:lnTo>
                    <a:lnTo>
                      <a:pt x="345" y="274"/>
                    </a:lnTo>
                    <a:lnTo>
                      <a:pt x="344" y="272"/>
                    </a:lnTo>
                    <a:lnTo>
                      <a:pt x="345" y="270"/>
                    </a:lnTo>
                    <a:lnTo>
                      <a:pt x="346" y="270"/>
                    </a:lnTo>
                    <a:lnTo>
                      <a:pt x="346" y="269"/>
                    </a:lnTo>
                    <a:lnTo>
                      <a:pt x="346" y="268"/>
                    </a:lnTo>
                    <a:lnTo>
                      <a:pt x="346" y="267"/>
                    </a:lnTo>
                    <a:lnTo>
                      <a:pt x="346" y="266"/>
                    </a:lnTo>
                    <a:lnTo>
                      <a:pt x="346" y="265"/>
                    </a:lnTo>
                    <a:lnTo>
                      <a:pt x="347" y="265"/>
                    </a:lnTo>
                    <a:lnTo>
                      <a:pt x="350" y="266"/>
                    </a:lnTo>
                    <a:lnTo>
                      <a:pt x="352" y="268"/>
                    </a:lnTo>
                    <a:lnTo>
                      <a:pt x="354" y="270"/>
                    </a:lnTo>
                    <a:lnTo>
                      <a:pt x="357" y="271"/>
                    </a:lnTo>
                    <a:lnTo>
                      <a:pt x="358" y="272"/>
                    </a:lnTo>
                    <a:lnTo>
                      <a:pt x="359" y="272"/>
                    </a:lnTo>
                    <a:lnTo>
                      <a:pt x="361" y="271"/>
                    </a:lnTo>
                    <a:lnTo>
                      <a:pt x="362" y="271"/>
                    </a:lnTo>
                    <a:lnTo>
                      <a:pt x="363" y="271"/>
                    </a:lnTo>
                    <a:lnTo>
                      <a:pt x="364" y="272"/>
                    </a:lnTo>
                    <a:lnTo>
                      <a:pt x="365" y="273"/>
                    </a:lnTo>
                    <a:lnTo>
                      <a:pt x="367" y="272"/>
                    </a:lnTo>
                    <a:lnTo>
                      <a:pt x="370" y="271"/>
                    </a:lnTo>
                    <a:lnTo>
                      <a:pt x="373" y="270"/>
                    </a:lnTo>
                    <a:lnTo>
                      <a:pt x="375" y="269"/>
                    </a:lnTo>
                    <a:lnTo>
                      <a:pt x="376" y="269"/>
                    </a:lnTo>
                    <a:lnTo>
                      <a:pt x="376" y="270"/>
                    </a:lnTo>
                    <a:lnTo>
                      <a:pt x="376" y="271"/>
                    </a:lnTo>
                    <a:lnTo>
                      <a:pt x="376" y="272"/>
                    </a:lnTo>
                    <a:lnTo>
                      <a:pt x="376" y="273"/>
                    </a:lnTo>
                    <a:lnTo>
                      <a:pt x="375" y="273"/>
                    </a:lnTo>
                    <a:lnTo>
                      <a:pt x="375" y="274"/>
                    </a:lnTo>
                    <a:lnTo>
                      <a:pt x="376" y="275"/>
                    </a:lnTo>
                    <a:lnTo>
                      <a:pt x="377" y="276"/>
                    </a:lnTo>
                    <a:lnTo>
                      <a:pt x="378" y="276"/>
                    </a:lnTo>
                    <a:lnTo>
                      <a:pt x="380" y="278"/>
                    </a:lnTo>
                    <a:lnTo>
                      <a:pt x="381" y="278"/>
                    </a:lnTo>
                    <a:lnTo>
                      <a:pt x="381" y="279"/>
                    </a:lnTo>
                    <a:lnTo>
                      <a:pt x="380" y="279"/>
                    </a:lnTo>
                    <a:lnTo>
                      <a:pt x="380" y="280"/>
                    </a:lnTo>
                    <a:lnTo>
                      <a:pt x="380" y="281"/>
                    </a:lnTo>
                    <a:lnTo>
                      <a:pt x="383" y="282"/>
                    </a:lnTo>
                    <a:lnTo>
                      <a:pt x="385" y="284"/>
                    </a:lnTo>
                    <a:lnTo>
                      <a:pt x="386" y="285"/>
                    </a:lnTo>
                    <a:lnTo>
                      <a:pt x="387" y="287"/>
                    </a:lnTo>
                    <a:lnTo>
                      <a:pt x="388" y="288"/>
                    </a:lnTo>
                    <a:lnTo>
                      <a:pt x="388" y="289"/>
                    </a:lnTo>
                    <a:lnTo>
                      <a:pt x="397" y="289"/>
                    </a:lnTo>
                    <a:lnTo>
                      <a:pt x="402" y="290"/>
                    </a:lnTo>
                    <a:lnTo>
                      <a:pt x="404" y="290"/>
                    </a:lnTo>
                    <a:lnTo>
                      <a:pt x="406" y="291"/>
                    </a:lnTo>
                    <a:lnTo>
                      <a:pt x="407" y="292"/>
                    </a:lnTo>
                    <a:lnTo>
                      <a:pt x="407" y="293"/>
                    </a:lnTo>
                    <a:lnTo>
                      <a:pt x="408" y="296"/>
                    </a:lnTo>
                    <a:lnTo>
                      <a:pt x="408" y="297"/>
                    </a:lnTo>
                    <a:lnTo>
                      <a:pt x="408" y="298"/>
                    </a:lnTo>
                    <a:lnTo>
                      <a:pt x="409" y="299"/>
                    </a:lnTo>
                    <a:lnTo>
                      <a:pt x="411" y="301"/>
                    </a:lnTo>
                    <a:lnTo>
                      <a:pt x="411" y="302"/>
                    </a:lnTo>
                    <a:lnTo>
                      <a:pt x="411" y="303"/>
                    </a:lnTo>
                    <a:lnTo>
                      <a:pt x="411" y="304"/>
                    </a:lnTo>
                    <a:lnTo>
                      <a:pt x="411" y="305"/>
                    </a:lnTo>
                    <a:lnTo>
                      <a:pt x="411" y="306"/>
                    </a:lnTo>
                    <a:lnTo>
                      <a:pt x="412" y="307"/>
                    </a:lnTo>
                    <a:lnTo>
                      <a:pt x="414" y="308"/>
                    </a:lnTo>
                    <a:lnTo>
                      <a:pt x="415" y="309"/>
                    </a:lnTo>
                    <a:lnTo>
                      <a:pt x="416" y="310"/>
                    </a:lnTo>
                    <a:lnTo>
                      <a:pt x="416" y="311"/>
                    </a:lnTo>
                    <a:lnTo>
                      <a:pt x="415" y="312"/>
                    </a:lnTo>
                    <a:lnTo>
                      <a:pt x="414" y="313"/>
                    </a:lnTo>
                    <a:lnTo>
                      <a:pt x="413" y="314"/>
                    </a:lnTo>
                    <a:lnTo>
                      <a:pt x="410" y="317"/>
                    </a:lnTo>
                    <a:lnTo>
                      <a:pt x="409" y="319"/>
                    </a:lnTo>
                    <a:lnTo>
                      <a:pt x="409" y="320"/>
                    </a:lnTo>
                    <a:lnTo>
                      <a:pt x="409" y="321"/>
                    </a:lnTo>
                    <a:lnTo>
                      <a:pt x="410" y="320"/>
                    </a:lnTo>
                    <a:lnTo>
                      <a:pt x="412" y="319"/>
                    </a:lnTo>
                    <a:lnTo>
                      <a:pt x="413" y="319"/>
                    </a:lnTo>
                    <a:lnTo>
                      <a:pt x="414" y="319"/>
                    </a:lnTo>
                    <a:lnTo>
                      <a:pt x="416" y="318"/>
                    </a:lnTo>
                    <a:lnTo>
                      <a:pt x="418" y="318"/>
                    </a:lnTo>
                    <a:lnTo>
                      <a:pt x="418" y="319"/>
                    </a:lnTo>
                    <a:lnTo>
                      <a:pt x="419" y="319"/>
                    </a:lnTo>
                    <a:lnTo>
                      <a:pt x="419" y="320"/>
                    </a:lnTo>
                    <a:lnTo>
                      <a:pt x="420" y="319"/>
                    </a:lnTo>
                    <a:lnTo>
                      <a:pt x="421" y="318"/>
                    </a:lnTo>
                    <a:lnTo>
                      <a:pt x="422" y="318"/>
                    </a:lnTo>
                    <a:lnTo>
                      <a:pt x="423" y="319"/>
                    </a:lnTo>
                    <a:lnTo>
                      <a:pt x="424" y="319"/>
                    </a:lnTo>
                    <a:lnTo>
                      <a:pt x="427" y="320"/>
                    </a:lnTo>
                    <a:lnTo>
                      <a:pt x="428" y="322"/>
                    </a:lnTo>
                    <a:lnTo>
                      <a:pt x="430" y="322"/>
                    </a:lnTo>
                    <a:lnTo>
                      <a:pt x="431" y="322"/>
                    </a:lnTo>
                    <a:lnTo>
                      <a:pt x="432" y="322"/>
                    </a:lnTo>
                    <a:lnTo>
                      <a:pt x="432" y="323"/>
                    </a:lnTo>
                    <a:lnTo>
                      <a:pt x="432" y="325"/>
                    </a:lnTo>
                    <a:lnTo>
                      <a:pt x="432" y="327"/>
                    </a:lnTo>
                    <a:lnTo>
                      <a:pt x="431" y="328"/>
                    </a:lnTo>
                    <a:lnTo>
                      <a:pt x="431" y="329"/>
                    </a:lnTo>
                    <a:lnTo>
                      <a:pt x="431" y="330"/>
                    </a:lnTo>
                    <a:lnTo>
                      <a:pt x="433" y="330"/>
                    </a:lnTo>
                    <a:lnTo>
                      <a:pt x="439" y="328"/>
                    </a:lnTo>
                    <a:lnTo>
                      <a:pt x="440" y="328"/>
                    </a:lnTo>
                    <a:lnTo>
                      <a:pt x="441" y="328"/>
                    </a:lnTo>
                    <a:lnTo>
                      <a:pt x="442" y="328"/>
                    </a:lnTo>
                    <a:lnTo>
                      <a:pt x="443" y="328"/>
                    </a:lnTo>
                    <a:lnTo>
                      <a:pt x="446" y="329"/>
                    </a:lnTo>
                    <a:lnTo>
                      <a:pt x="449" y="330"/>
                    </a:lnTo>
                    <a:lnTo>
                      <a:pt x="451" y="331"/>
                    </a:lnTo>
                    <a:lnTo>
                      <a:pt x="452" y="332"/>
                    </a:lnTo>
                    <a:lnTo>
                      <a:pt x="454" y="333"/>
                    </a:lnTo>
                    <a:lnTo>
                      <a:pt x="455" y="335"/>
                    </a:lnTo>
                    <a:lnTo>
                      <a:pt x="457" y="336"/>
                    </a:lnTo>
                    <a:lnTo>
                      <a:pt x="458" y="337"/>
                    </a:lnTo>
                    <a:lnTo>
                      <a:pt x="461" y="338"/>
                    </a:lnTo>
                    <a:lnTo>
                      <a:pt x="462" y="338"/>
                    </a:lnTo>
                    <a:lnTo>
                      <a:pt x="462" y="339"/>
                    </a:lnTo>
                    <a:lnTo>
                      <a:pt x="463" y="340"/>
                    </a:lnTo>
                    <a:lnTo>
                      <a:pt x="463" y="341"/>
                    </a:lnTo>
                    <a:lnTo>
                      <a:pt x="463" y="346"/>
                    </a:lnTo>
                    <a:lnTo>
                      <a:pt x="463" y="351"/>
                    </a:lnTo>
                    <a:lnTo>
                      <a:pt x="463" y="354"/>
                    </a:lnTo>
                    <a:lnTo>
                      <a:pt x="462" y="357"/>
                    </a:lnTo>
                    <a:lnTo>
                      <a:pt x="461" y="360"/>
                    </a:lnTo>
                    <a:lnTo>
                      <a:pt x="460" y="363"/>
                    </a:lnTo>
                    <a:lnTo>
                      <a:pt x="458" y="364"/>
                    </a:lnTo>
                    <a:lnTo>
                      <a:pt x="457" y="366"/>
                    </a:lnTo>
                    <a:lnTo>
                      <a:pt x="456" y="367"/>
                    </a:lnTo>
                    <a:lnTo>
                      <a:pt x="456" y="368"/>
                    </a:lnTo>
                    <a:lnTo>
                      <a:pt x="456" y="370"/>
                    </a:lnTo>
                    <a:lnTo>
                      <a:pt x="455" y="373"/>
                    </a:lnTo>
                    <a:lnTo>
                      <a:pt x="454" y="374"/>
                    </a:lnTo>
                    <a:lnTo>
                      <a:pt x="452" y="375"/>
                    </a:lnTo>
                    <a:lnTo>
                      <a:pt x="451" y="375"/>
                    </a:lnTo>
                    <a:lnTo>
                      <a:pt x="450" y="376"/>
                    </a:lnTo>
                    <a:lnTo>
                      <a:pt x="450" y="377"/>
                    </a:lnTo>
                    <a:lnTo>
                      <a:pt x="449" y="378"/>
                    </a:lnTo>
                    <a:lnTo>
                      <a:pt x="450" y="383"/>
                    </a:lnTo>
                    <a:lnTo>
                      <a:pt x="450" y="385"/>
                    </a:lnTo>
                    <a:lnTo>
                      <a:pt x="450" y="388"/>
                    </a:lnTo>
                    <a:lnTo>
                      <a:pt x="449" y="390"/>
                    </a:lnTo>
                    <a:lnTo>
                      <a:pt x="448" y="392"/>
                    </a:lnTo>
                    <a:lnTo>
                      <a:pt x="449" y="395"/>
                    </a:lnTo>
                    <a:lnTo>
                      <a:pt x="449" y="398"/>
                    </a:lnTo>
                    <a:lnTo>
                      <a:pt x="449" y="400"/>
                    </a:lnTo>
                    <a:lnTo>
                      <a:pt x="448" y="401"/>
                    </a:lnTo>
                    <a:lnTo>
                      <a:pt x="448" y="403"/>
                    </a:lnTo>
                    <a:lnTo>
                      <a:pt x="447" y="406"/>
                    </a:lnTo>
                    <a:lnTo>
                      <a:pt x="446" y="408"/>
                    </a:lnTo>
                    <a:lnTo>
                      <a:pt x="445" y="411"/>
                    </a:lnTo>
                    <a:lnTo>
                      <a:pt x="444" y="413"/>
                    </a:lnTo>
                    <a:lnTo>
                      <a:pt x="442" y="415"/>
                    </a:lnTo>
                    <a:lnTo>
                      <a:pt x="441" y="417"/>
                    </a:lnTo>
                    <a:lnTo>
                      <a:pt x="439" y="419"/>
                    </a:lnTo>
                    <a:lnTo>
                      <a:pt x="438" y="420"/>
                    </a:lnTo>
                    <a:lnTo>
                      <a:pt x="437" y="420"/>
                    </a:lnTo>
                    <a:lnTo>
                      <a:pt x="435" y="420"/>
                    </a:lnTo>
                    <a:lnTo>
                      <a:pt x="433" y="420"/>
                    </a:lnTo>
                    <a:lnTo>
                      <a:pt x="431" y="418"/>
                    </a:lnTo>
                    <a:lnTo>
                      <a:pt x="430" y="418"/>
                    </a:lnTo>
                    <a:lnTo>
                      <a:pt x="429" y="418"/>
                    </a:lnTo>
                    <a:lnTo>
                      <a:pt x="428" y="419"/>
                    </a:lnTo>
                    <a:lnTo>
                      <a:pt x="427" y="420"/>
                    </a:lnTo>
                    <a:lnTo>
                      <a:pt x="423" y="422"/>
                    </a:lnTo>
                    <a:lnTo>
                      <a:pt x="419" y="425"/>
                    </a:lnTo>
                    <a:lnTo>
                      <a:pt x="418" y="426"/>
                    </a:lnTo>
                    <a:lnTo>
                      <a:pt x="417" y="428"/>
                    </a:lnTo>
                    <a:lnTo>
                      <a:pt x="416" y="429"/>
                    </a:lnTo>
                    <a:lnTo>
                      <a:pt x="415" y="432"/>
                    </a:lnTo>
                    <a:lnTo>
                      <a:pt x="415" y="433"/>
                    </a:lnTo>
                    <a:lnTo>
                      <a:pt x="414" y="434"/>
                    </a:lnTo>
                    <a:lnTo>
                      <a:pt x="413" y="434"/>
                    </a:lnTo>
                    <a:lnTo>
                      <a:pt x="412" y="434"/>
                    </a:lnTo>
                    <a:lnTo>
                      <a:pt x="412" y="435"/>
                    </a:lnTo>
                    <a:lnTo>
                      <a:pt x="412" y="437"/>
                    </a:lnTo>
                    <a:lnTo>
                      <a:pt x="413" y="438"/>
                    </a:lnTo>
                    <a:lnTo>
                      <a:pt x="415" y="440"/>
                    </a:lnTo>
                    <a:lnTo>
                      <a:pt x="416" y="441"/>
                    </a:lnTo>
                    <a:lnTo>
                      <a:pt x="416" y="443"/>
                    </a:lnTo>
                    <a:lnTo>
                      <a:pt x="416" y="444"/>
                    </a:lnTo>
                    <a:lnTo>
                      <a:pt x="415" y="445"/>
                    </a:lnTo>
                    <a:lnTo>
                      <a:pt x="414" y="446"/>
                    </a:lnTo>
                    <a:lnTo>
                      <a:pt x="412" y="448"/>
                    </a:lnTo>
                    <a:lnTo>
                      <a:pt x="411" y="450"/>
                    </a:lnTo>
                    <a:lnTo>
                      <a:pt x="409" y="453"/>
                    </a:lnTo>
                    <a:lnTo>
                      <a:pt x="407" y="457"/>
                    </a:lnTo>
                    <a:lnTo>
                      <a:pt x="406" y="458"/>
                    </a:lnTo>
                    <a:lnTo>
                      <a:pt x="406" y="459"/>
                    </a:lnTo>
                    <a:lnTo>
                      <a:pt x="405" y="459"/>
                    </a:lnTo>
                    <a:lnTo>
                      <a:pt x="404" y="459"/>
                    </a:lnTo>
                    <a:lnTo>
                      <a:pt x="403" y="458"/>
                    </a:lnTo>
                    <a:lnTo>
                      <a:pt x="403" y="457"/>
                    </a:lnTo>
                    <a:lnTo>
                      <a:pt x="403" y="455"/>
                    </a:lnTo>
                    <a:lnTo>
                      <a:pt x="402" y="453"/>
                    </a:lnTo>
                    <a:lnTo>
                      <a:pt x="400" y="458"/>
                    </a:lnTo>
                    <a:lnTo>
                      <a:pt x="399" y="459"/>
                    </a:lnTo>
                    <a:lnTo>
                      <a:pt x="399" y="460"/>
                    </a:lnTo>
                    <a:lnTo>
                      <a:pt x="399" y="461"/>
                    </a:lnTo>
                    <a:lnTo>
                      <a:pt x="399" y="463"/>
                    </a:lnTo>
                    <a:lnTo>
                      <a:pt x="399" y="465"/>
                    </a:lnTo>
                    <a:lnTo>
                      <a:pt x="399" y="466"/>
                    </a:lnTo>
                    <a:lnTo>
                      <a:pt x="398" y="468"/>
                    </a:lnTo>
                    <a:lnTo>
                      <a:pt x="397" y="470"/>
                    </a:lnTo>
                    <a:lnTo>
                      <a:pt x="396" y="471"/>
                    </a:lnTo>
                    <a:lnTo>
                      <a:pt x="394" y="472"/>
                    </a:lnTo>
                    <a:lnTo>
                      <a:pt x="391" y="474"/>
                    </a:lnTo>
                    <a:lnTo>
                      <a:pt x="390" y="474"/>
                    </a:lnTo>
                    <a:lnTo>
                      <a:pt x="388" y="473"/>
                    </a:lnTo>
                    <a:lnTo>
                      <a:pt x="385" y="472"/>
                    </a:lnTo>
                    <a:lnTo>
                      <a:pt x="382" y="470"/>
                    </a:lnTo>
                    <a:lnTo>
                      <a:pt x="381" y="469"/>
                    </a:lnTo>
                    <a:lnTo>
                      <a:pt x="380" y="469"/>
                    </a:lnTo>
                    <a:lnTo>
                      <a:pt x="379" y="469"/>
                    </a:lnTo>
                    <a:lnTo>
                      <a:pt x="379" y="470"/>
                    </a:lnTo>
                    <a:lnTo>
                      <a:pt x="381" y="474"/>
                    </a:lnTo>
                    <a:lnTo>
                      <a:pt x="382" y="475"/>
                    </a:lnTo>
                    <a:lnTo>
                      <a:pt x="383" y="477"/>
                    </a:lnTo>
                    <a:lnTo>
                      <a:pt x="384" y="478"/>
                    </a:lnTo>
                    <a:lnTo>
                      <a:pt x="383" y="478"/>
                    </a:lnTo>
                    <a:lnTo>
                      <a:pt x="383" y="479"/>
                    </a:lnTo>
                    <a:lnTo>
                      <a:pt x="382" y="480"/>
                    </a:lnTo>
                    <a:lnTo>
                      <a:pt x="381" y="481"/>
                    </a:lnTo>
                    <a:lnTo>
                      <a:pt x="380" y="483"/>
                    </a:lnTo>
                    <a:lnTo>
                      <a:pt x="380" y="485"/>
                    </a:lnTo>
                    <a:lnTo>
                      <a:pt x="379" y="486"/>
                    </a:lnTo>
                    <a:lnTo>
                      <a:pt x="378" y="487"/>
                    </a:lnTo>
                    <a:lnTo>
                      <a:pt x="375" y="487"/>
                    </a:lnTo>
                    <a:lnTo>
                      <a:pt x="372" y="488"/>
                    </a:lnTo>
                    <a:lnTo>
                      <a:pt x="368" y="489"/>
                    </a:lnTo>
                    <a:lnTo>
                      <a:pt x="365" y="489"/>
                    </a:lnTo>
                    <a:lnTo>
                      <a:pt x="363" y="489"/>
                    </a:lnTo>
                    <a:lnTo>
                      <a:pt x="362" y="490"/>
                    </a:lnTo>
                    <a:lnTo>
                      <a:pt x="361" y="491"/>
                    </a:lnTo>
                    <a:lnTo>
                      <a:pt x="361" y="492"/>
                    </a:lnTo>
                    <a:lnTo>
                      <a:pt x="361" y="493"/>
                    </a:lnTo>
                    <a:lnTo>
                      <a:pt x="362" y="494"/>
                    </a:lnTo>
                    <a:lnTo>
                      <a:pt x="362" y="495"/>
                    </a:lnTo>
                    <a:lnTo>
                      <a:pt x="361" y="495"/>
                    </a:lnTo>
                    <a:lnTo>
                      <a:pt x="360" y="496"/>
                    </a:lnTo>
                    <a:lnTo>
                      <a:pt x="359" y="497"/>
                    </a:lnTo>
                    <a:lnTo>
                      <a:pt x="358" y="497"/>
                    </a:lnTo>
                    <a:lnTo>
                      <a:pt x="354" y="497"/>
                    </a:lnTo>
                    <a:lnTo>
                      <a:pt x="352" y="497"/>
                    </a:lnTo>
                    <a:lnTo>
                      <a:pt x="352" y="501"/>
                    </a:lnTo>
                    <a:lnTo>
                      <a:pt x="353" y="502"/>
                    </a:lnTo>
                    <a:lnTo>
                      <a:pt x="353" y="503"/>
                    </a:lnTo>
                    <a:lnTo>
                      <a:pt x="354" y="503"/>
                    </a:lnTo>
                    <a:lnTo>
                      <a:pt x="355" y="504"/>
                    </a:lnTo>
                    <a:lnTo>
                      <a:pt x="356" y="504"/>
                    </a:lnTo>
                    <a:lnTo>
                      <a:pt x="356" y="505"/>
                    </a:lnTo>
                    <a:lnTo>
                      <a:pt x="356" y="506"/>
                    </a:lnTo>
                    <a:lnTo>
                      <a:pt x="354" y="507"/>
                    </a:lnTo>
                    <a:lnTo>
                      <a:pt x="352" y="508"/>
                    </a:lnTo>
                    <a:lnTo>
                      <a:pt x="351" y="509"/>
                    </a:lnTo>
                    <a:lnTo>
                      <a:pt x="349" y="513"/>
                    </a:lnTo>
                    <a:lnTo>
                      <a:pt x="347" y="515"/>
                    </a:lnTo>
                    <a:lnTo>
                      <a:pt x="345" y="516"/>
                    </a:lnTo>
                    <a:lnTo>
                      <a:pt x="343" y="517"/>
                    </a:lnTo>
                    <a:lnTo>
                      <a:pt x="342" y="518"/>
                    </a:lnTo>
                    <a:lnTo>
                      <a:pt x="341" y="521"/>
                    </a:lnTo>
                    <a:lnTo>
                      <a:pt x="341" y="524"/>
                    </a:lnTo>
                    <a:lnTo>
                      <a:pt x="341" y="526"/>
                    </a:lnTo>
                    <a:lnTo>
                      <a:pt x="342" y="526"/>
                    </a:lnTo>
                    <a:lnTo>
                      <a:pt x="343" y="526"/>
                    </a:lnTo>
                    <a:lnTo>
                      <a:pt x="344" y="527"/>
                    </a:lnTo>
                    <a:lnTo>
                      <a:pt x="345" y="527"/>
                    </a:lnTo>
                    <a:lnTo>
                      <a:pt x="345" y="528"/>
                    </a:lnTo>
                    <a:lnTo>
                      <a:pt x="344" y="530"/>
                    </a:lnTo>
                    <a:lnTo>
                      <a:pt x="339" y="532"/>
                    </a:lnTo>
                    <a:lnTo>
                      <a:pt x="337" y="533"/>
                    </a:lnTo>
                    <a:lnTo>
                      <a:pt x="336" y="533"/>
                    </a:lnTo>
                    <a:lnTo>
                      <a:pt x="335" y="533"/>
                    </a:lnTo>
                    <a:lnTo>
                      <a:pt x="335" y="534"/>
                    </a:lnTo>
                    <a:lnTo>
                      <a:pt x="336" y="535"/>
                    </a:lnTo>
                    <a:lnTo>
                      <a:pt x="334" y="536"/>
                    </a:lnTo>
                    <a:lnTo>
                      <a:pt x="331" y="538"/>
                    </a:lnTo>
                    <a:lnTo>
                      <a:pt x="329" y="540"/>
                    </a:lnTo>
                    <a:lnTo>
                      <a:pt x="328" y="541"/>
                    </a:lnTo>
                    <a:lnTo>
                      <a:pt x="328" y="542"/>
                    </a:lnTo>
                    <a:lnTo>
                      <a:pt x="328" y="545"/>
                    </a:lnTo>
                    <a:lnTo>
                      <a:pt x="328" y="546"/>
                    </a:lnTo>
                    <a:lnTo>
                      <a:pt x="328" y="547"/>
                    </a:lnTo>
                    <a:lnTo>
                      <a:pt x="329" y="548"/>
                    </a:lnTo>
                    <a:lnTo>
                      <a:pt x="329" y="551"/>
                    </a:lnTo>
                    <a:lnTo>
                      <a:pt x="329" y="553"/>
                    </a:lnTo>
                    <a:lnTo>
                      <a:pt x="329" y="554"/>
                    </a:lnTo>
                    <a:lnTo>
                      <a:pt x="329" y="556"/>
                    </a:lnTo>
                    <a:lnTo>
                      <a:pt x="329" y="557"/>
                    </a:lnTo>
                    <a:lnTo>
                      <a:pt x="330" y="558"/>
                    </a:lnTo>
                    <a:lnTo>
                      <a:pt x="331" y="559"/>
                    </a:lnTo>
                    <a:lnTo>
                      <a:pt x="334" y="561"/>
                    </a:lnTo>
                    <a:lnTo>
                      <a:pt x="336" y="562"/>
                    </a:lnTo>
                    <a:lnTo>
                      <a:pt x="337" y="563"/>
                    </a:lnTo>
                    <a:lnTo>
                      <a:pt x="338" y="563"/>
                    </a:lnTo>
                    <a:lnTo>
                      <a:pt x="338" y="564"/>
                    </a:lnTo>
                    <a:lnTo>
                      <a:pt x="338" y="565"/>
                    </a:lnTo>
                    <a:lnTo>
                      <a:pt x="336" y="566"/>
                    </a:lnTo>
                    <a:lnTo>
                      <a:pt x="334" y="566"/>
                    </a:lnTo>
                  </a:path>
                </a:pathLst>
              </a:custGeom>
              <a:solidFill>
                <a:schemeClr val="bg1">
                  <a:lumMod val="85000"/>
                </a:schemeClr>
              </a:solidFill>
              <a:ln w="9525">
                <a:noFill/>
                <a:round/>
                <a:headEnd/>
                <a:tailEnd/>
              </a:ln>
              <a:effectLst>
                <a:outerShdw blurRad="50800" dist="38100" dir="2700000" algn="tl" rotWithShape="0">
                  <a:prstClr val="black">
                    <a:alpha val="40000"/>
                  </a:prstClr>
                </a:outerShdw>
              </a:effectLst>
            </p:spPr>
            <p:txBody>
              <a:bodyPr/>
              <a:lstStyle/>
              <a:p>
                <a:endParaRPr lang="zh-CN" altLang="en-US">
                  <a:solidFill>
                    <a:srgbClr val="000000"/>
                  </a:solidFill>
                  <a:latin typeface="微软雅黑" pitchFamily="34" charset="-122"/>
                  <a:ea typeface="微软雅黑" pitchFamily="34" charset="-122"/>
                </a:endParaRPr>
              </a:p>
            </p:txBody>
          </p:sp>
          <p:sp>
            <p:nvSpPr>
              <p:cNvPr id="47173" name="Freeform 4"/>
              <p:cNvSpPr>
                <a:spLocks/>
              </p:cNvSpPr>
              <p:nvPr/>
            </p:nvSpPr>
            <p:spPr bwMode="auto">
              <a:xfrm>
                <a:off x="9723371" y="2776231"/>
                <a:ext cx="51275" cy="14287"/>
              </a:xfrm>
              <a:custGeom>
                <a:avLst/>
                <a:gdLst>
                  <a:gd name="T0" fmla="*/ 0 w 15"/>
                  <a:gd name="T1" fmla="*/ 45 h 5"/>
                  <a:gd name="T2" fmla="*/ 64 w 15"/>
                  <a:gd name="T3" fmla="*/ 45 h 5"/>
                  <a:gd name="T4" fmla="*/ 261 w 15"/>
                  <a:gd name="T5" fmla="*/ 65 h 5"/>
                  <a:gd name="T6" fmla="*/ 420 w 15"/>
                  <a:gd name="T7" fmla="*/ 110 h 5"/>
                  <a:gd name="T8" fmla="*/ 485 w 15"/>
                  <a:gd name="T9" fmla="*/ 65 h 5"/>
                  <a:gd name="T10" fmla="*/ 261 w 15"/>
                  <a:gd name="T11" fmla="*/ 45 h 5"/>
                  <a:gd name="T12" fmla="*/ 0 w 15"/>
                  <a:gd name="T13" fmla="*/ 0 h 5"/>
                  <a:gd name="T14" fmla="*/ 64 w 15"/>
                  <a:gd name="T15" fmla="*/ 45 h 5"/>
                  <a:gd name="T16" fmla="*/ 0 w 15"/>
                  <a:gd name="T17" fmla="*/ 45 h 5"/>
                  <a:gd name="T18" fmla="*/ 0 w 15"/>
                  <a:gd name="T19" fmla="*/ 65 h 5"/>
                  <a:gd name="T20" fmla="*/ 64 w 15"/>
                  <a:gd name="T21" fmla="*/ 45 h 5"/>
                  <a:gd name="T22" fmla="*/ 0 w 15"/>
                  <a:gd name="T23" fmla="*/ 45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5"/>
                  <a:gd name="T38" fmla="*/ 15 w 15"/>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5">
                    <a:moveTo>
                      <a:pt x="0" y="2"/>
                    </a:moveTo>
                    <a:lnTo>
                      <a:pt x="2" y="2"/>
                    </a:lnTo>
                    <a:lnTo>
                      <a:pt x="8" y="3"/>
                    </a:lnTo>
                    <a:lnTo>
                      <a:pt x="13" y="5"/>
                    </a:lnTo>
                    <a:lnTo>
                      <a:pt x="15" y="3"/>
                    </a:lnTo>
                    <a:lnTo>
                      <a:pt x="8" y="2"/>
                    </a:lnTo>
                    <a:lnTo>
                      <a:pt x="0" y="0"/>
                    </a:lnTo>
                    <a:lnTo>
                      <a:pt x="2" y="2"/>
                    </a:lnTo>
                    <a:lnTo>
                      <a:pt x="0" y="2"/>
                    </a:lnTo>
                    <a:lnTo>
                      <a:pt x="0" y="3"/>
                    </a:lnTo>
                    <a:lnTo>
                      <a:pt x="2" y="2"/>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74" name="Freeform 5"/>
              <p:cNvSpPr>
                <a:spLocks/>
              </p:cNvSpPr>
              <p:nvPr/>
            </p:nvSpPr>
            <p:spPr bwMode="auto">
              <a:xfrm>
                <a:off x="9716298" y="2761944"/>
                <a:ext cx="14145" cy="20637"/>
              </a:xfrm>
              <a:custGeom>
                <a:avLst/>
                <a:gdLst>
                  <a:gd name="T0" fmla="*/ 72 w 4"/>
                  <a:gd name="T1" fmla="*/ 0 h 7"/>
                  <a:gd name="T2" fmla="*/ 72 w 4"/>
                  <a:gd name="T3" fmla="*/ 45 h 7"/>
                  <a:gd name="T4" fmla="*/ 72 w 4"/>
                  <a:gd name="T5" fmla="*/ 45 h 7"/>
                  <a:gd name="T6" fmla="*/ 72 w 4"/>
                  <a:gd name="T7" fmla="*/ 165 h 7"/>
                  <a:gd name="T8" fmla="*/ 144 w 4"/>
                  <a:gd name="T9" fmla="*/ 165 h 7"/>
                  <a:gd name="T10" fmla="*/ 144 w 4"/>
                  <a:gd name="T11" fmla="*/ 45 h 7"/>
                  <a:gd name="T12" fmla="*/ 144 w 4"/>
                  <a:gd name="T13" fmla="*/ 0 h 7"/>
                  <a:gd name="T14" fmla="*/ 144 w 4"/>
                  <a:gd name="T15" fmla="*/ 45 h 7"/>
                  <a:gd name="T16" fmla="*/ 72 w 4"/>
                  <a:gd name="T17" fmla="*/ 0 h 7"/>
                  <a:gd name="T18" fmla="*/ 0 w 4"/>
                  <a:gd name="T19" fmla="*/ 45 h 7"/>
                  <a:gd name="T20" fmla="*/ 72 w 4"/>
                  <a:gd name="T21" fmla="*/ 45 h 7"/>
                  <a:gd name="T22" fmla="*/ 72 w 4"/>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7"/>
                  <a:gd name="T38" fmla="*/ 4 w 4"/>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7">
                    <a:moveTo>
                      <a:pt x="2" y="0"/>
                    </a:moveTo>
                    <a:lnTo>
                      <a:pt x="2" y="2"/>
                    </a:lnTo>
                    <a:lnTo>
                      <a:pt x="2" y="7"/>
                    </a:lnTo>
                    <a:lnTo>
                      <a:pt x="4" y="7"/>
                    </a:lnTo>
                    <a:lnTo>
                      <a:pt x="4" y="2"/>
                    </a:lnTo>
                    <a:lnTo>
                      <a:pt x="4" y="0"/>
                    </a:lnTo>
                    <a:lnTo>
                      <a:pt x="4" y="2"/>
                    </a:lnTo>
                    <a:lnTo>
                      <a:pt x="2" y="0"/>
                    </a:lnTo>
                    <a:lnTo>
                      <a:pt x="0" y="2"/>
                    </a:lnTo>
                    <a:lnTo>
                      <a:pt x="2" y="2"/>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75" name="Freeform 6"/>
              <p:cNvSpPr>
                <a:spLocks/>
              </p:cNvSpPr>
              <p:nvPr/>
            </p:nvSpPr>
            <p:spPr bwMode="auto">
              <a:xfrm>
                <a:off x="9723371" y="2760356"/>
                <a:ext cx="10609" cy="6350"/>
              </a:xfrm>
              <a:custGeom>
                <a:avLst/>
                <a:gdLst>
                  <a:gd name="T0" fmla="*/ 72 w 3"/>
                  <a:gd name="T1" fmla="*/ 7 h 3"/>
                  <a:gd name="T2" fmla="*/ 72 w 3"/>
                  <a:gd name="T3" fmla="*/ 0 h 3"/>
                  <a:gd name="T4" fmla="*/ 72 w 3"/>
                  <a:gd name="T5" fmla="*/ 0 h 3"/>
                  <a:gd name="T6" fmla="*/ 0 w 3"/>
                  <a:gd name="T7" fmla="*/ 7 h 3"/>
                  <a:gd name="T8" fmla="*/ 72 w 3"/>
                  <a:gd name="T9" fmla="*/ 21 h 3"/>
                  <a:gd name="T10" fmla="*/ 104 w 3"/>
                  <a:gd name="T11" fmla="*/ 7 h 3"/>
                  <a:gd name="T12" fmla="*/ 104 w 3"/>
                  <a:gd name="T13" fmla="*/ 0 h 3"/>
                  <a:gd name="T14" fmla="*/ 104 w 3"/>
                  <a:gd name="T15" fmla="*/ 0 h 3"/>
                  <a:gd name="T16" fmla="*/ 104 w 3"/>
                  <a:gd name="T17" fmla="*/ 0 h 3"/>
                  <a:gd name="T18" fmla="*/ 104 w 3"/>
                  <a:gd name="T19" fmla="*/ 0 h 3"/>
                  <a:gd name="T20" fmla="*/ 104 w 3"/>
                  <a:gd name="T21" fmla="*/ 0 h 3"/>
                  <a:gd name="T22" fmla="*/ 72 w 3"/>
                  <a:gd name="T23" fmla="*/ 7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3"/>
                  <a:gd name="T38" fmla="*/ 3 w 3"/>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3">
                    <a:moveTo>
                      <a:pt x="2" y="1"/>
                    </a:moveTo>
                    <a:lnTo>
                      <a:pt x="2" y="0"/>
                    </a:lnTo>
                    <a:lnTo>
                      <a:pt x="0" y="1"/>
                    </a:lnTo>
                    <a:lnTo>
                      <a:pt x="2" y="3"/>
                    </a:lnTo>
                    <a:lnTo>
                      <a:pt x="3" y="1"/>
                    </a:lnTo>
                    <a:lnTo>
                      <a:pt x="3" y="0"/>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76" name="Freeform 7"/>
              <p:cNvSpPr>
                <a:spLocks/>
              </p:cNvSpPr>
              <p:nvPr/>
            </p:nvSpPr>
            <p:spPr bwMode="auto">
              <a:xfrm>
                <a:off x="9723371" y="2744481"/>
                <a:ext cx="10609" cy="17462"/>
              </a:xfrm>
              <a:custGeom>
                <a:avLst/>
                <a:gdLst>
                  <a:gd name="T0" fmla="*/ 72 w 3"/>
                  <a:gd name="T1" fmla="*/ 0 h 6"/>
                  <a:gd name="T2" fmla="*/ 72 w 3"/>
                  <a:gd name="T3" fmla="*/ 0 h 6"/>
                  <a:gd name="T4" fmla="*/ 0 w 3"/>
                  <a:gd name="T5" fmla="*/ 68 h 6"/>
                  <a:gd name="T6" fmla="*/ 72 w 3"/>
                  <a:gd name="T7" fmla="*/ 134 h 6"/>
                  <a:gd name="T8" fmla="*/ 104 w 3"/>
                  <a:gd name="T9" fmla="*/ 112 h 6"/>
                  <a:gd name="T10" fmla="*/ 72 w 3"/>
                  <a:gd name="T11" fmla="*/ 68 h 6"/>
                  <a:gd name="T12" fmla="*/ 72 w 3"/>
                  <a:gd name="T13" fmla="*/ 24 h 6"/>
                  <a:gd name="T14" fmla="*/ 104 w 3"/>
                  <a:gd name="T15" fmla="*/ 24 h 6"/>
                  <a:gd name="T16" fmla="*/ 72 w 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2" y="0"/>
                    </a:moveTo>
                    <a:lnTo>
                      <a:pt x="2" y="0"/>
                    </a:lnTo>
                    <a:lnTo>
                      <a:pt x="0" y="3"/>
                    </a:lnTo>
                    <a:lnTo>
                      <a:pt x="2" y="6"/>
                    </a:lnTo>
                    <a:lnTo>
                      <a:pt x="3" y="5"/>
                    </a:lnTo>
                    <a:lnTo>
                      <a:pt x="2" y="3"/>
                    </a:lnTo>
                    <a:lnTo>
                      <a:pt x="2" y="1"/>
                    </a:lnTo>
                    <a:lnTo>
                      <a:pt x="3" y="1"/>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77" name="Freeform 8"/>
              <p:cNvSpPr>
                <a:spLocks/>
              </p:cNvSpPr>
              <p:nvPr/>
            </p:nvSpPr>
            <p:spPr bwMode="auto">
              <a:xfrm>
                <a:off x="9712762" y="2739719"/>
                <a:ext cx="28290" cy="7937"/>
              </a:xfrm>
              <a:custGeom>
                <a:avLst/>
                <a:gdLst>
                  <a:gd name="T0" fmla="*/ 40 w 8"/>
                  <a:gd name="T1" fmla="*/ 47 h 3"/>
                  <a:gd name="T2" fmla="*/ 40 w 8"/>
                  <a:gd name="T3" fmla="*/ 47 h 3"/>
                  <a:gd name="T4" fmla="*/ 224 w 8"/>
                  <a:gd name="T5" fmla="*/ 33 h 3"/>
                  <a:gd name="T6" fmla="*/ 192 w 8"/>
                  <a:gd name="T7" fmla="*/ 0 h 3"/>
                  <a:gd name="T8" fmla="*/ 192 w 8"/>
                  <a:gd name="T9" fmla="*/ 0 h 3"/>
                  <a:gd name="T10" fmla="*/ 192 w 8"/>
                  <a:gd name="T11" fmla="*/ 33 h 3"/>
                  <a:gd name="T12" fmla="*/ 224 w 8"/>
                  <a:gd name="T13" fmla="*/ 47 h 3"/>
                  <a:gd name="T14" fmla="*/ 224 w 8"/>
                  <a:gd name="T15" fmla="*/ 33 h 3"/>
                  <a:gd name="T16" fmla="*/ 304 w 8"/>
                  <a:gd name="T17" fmla="*/ 0 h 3"/>
                  <a:gd name="T18" fmla="*/ 192 w 8"/>
                  <a:gd name="T19" fmla="*/ 0 h 3"/>
                  <a:gd name="T20" fmla="*/ 0 w 8"/>
                  <a:gd name="T21" fmla="*/ 33 h 3"/>
                  <a:gd name="T22" fmla="*/ 0 w 8"/>
                  <a:gd name="T23" fmla="*/ 33 h 3"/>
                  <a:gd name="T24" fmla="*/ 40 w 8"/>
                  <a:gd name="T25" fmla="*/ 47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3"/>
                  <a:gd name="T41" fmla="*/ 8 w 8"/>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3">
                    <a:moveTo>
                      <a:pt x="1" y="3"/>
                    </a:moveTo>
                    <a:lnTo>
                      <a:pt x="1" y="3"/>
                    </a:lnTo>
                    <a:lnTo>
                      <a:pt x="6" y="2"/>
                    </a:lnTo>
                    <a:lnTo>
                      <a:pt x="5" y="0"/>
                    </a:lnTo>
                    <a:lnTo>
                      <a:pt x="5" y="2"/>
                    </a:lnTo>
                    <a:lnTo>
                      <a:pt x="6" y="3"/>
                    </a:lnTo>
                    <a:lnTo>
                      <a:pt x="6" y="2"/>
                    </a:lnTo>
                    <a:lnTo>
                      <a:pt x="8" y="0"/>
                    </a:lnTo>
                    <a:lnTo>
                      <a:pt x="5" y="0"/>
                    </a:lnTo>
                    <a:lnTo>
                      <a:pt x="0" y="2"/>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78" name="Freeform 9"/>
              <p:cNvSpPr>
                <a:spLocks/>
              </p:cNvSpPr>
              <p:nvPr/>
            </p:nvSpPr>
            <p:spPr bwMode="auto">
              <a:xfrm>
                <a:off x="9705690" y="2744481"/>
                <a:ext cx="10609" cy="22225"/>
              </a:xfrm>
              <a:custGeom>
                <a:avLst/>
                <a:gdLst>
                  <a:gd name="T0" fmla="*/ 0 w 3"/>
                  <a:gd name="T1" fmla="*/ 156 h 8"/>
                  <a:gd name="T2" fmla="*/ 0 w 3"/>
                  <a:gd name="T3" fmla="*/ 156 h 8"/>
                  <a:gd name="T4" fmla="*/ 112 w 3"/>
                  <a:gd name="T5" fmla="*/ 115 h 8"/>
                  <a:gd name="T6" fmla="*/ 112 w 3"/>
                  <a:gd name="T7" fmla="*/ 21 h 8"/>
                  <a:gd name="T8" fmla="*/ 72 w 3"/>
                  <a:gd name="T9" fmla="*/ 0 h 8"/>
                  <a:gd name="T10" fmla="*/ 72 w 3"/>
                  <a:gd name="T11" fmla="*/ 115 h 8"/>
                  <a:gd name="T12" fmla="*/ 72 w 3"/>
                  <a:gd name="T13" fmla="*/ 115 h 8"/>
                  <a:gd name="T14" fmla="*/ 72 w 3"/>
                  <a:gd name="T15" fmla="*/ 115 h 8"/>
                  <a:gd name="T16" fmla="*/ 0 w 3"/>
                  <a:gd name="T17" fmla="*/ 15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0" y="8"/>
                    </a:moveTo>
                    <a:lnTo>
                      <a:pt x="0" y="8"/>
                    </a:lnTo>
                    <a:lnTo>
                      <a:pt x="3" y="6"/>
                    </a:lnTo>
                    <a:lnTo>
                      <a:pt x="3" y="1"/>
                    </a:lnTo>
                    <a:lnTo>
                      <a:pt x="2" y="0"/>
                    </a:lnTo>
                    <a:lnTo>
                      <a:pt x="2" y="6"/>
                    </a:lnTo>
                    <a:lnTo>
                      <a:pt x="0"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79" name="Freeform 10"/>
              <p:cNvSpPr>
                <a:spLocks/>
              </p:cNvSpPr>
              <p:nvPr/>
            </p:nvSpPr>
            <p:spPr bwMode="auto">
              <a:xfrm>
                <a:off x="9703922" y="2739719"/>
                <a:ext cx="8841" cy="26987"/>
              </a:xfrm>
              <a:custGeom>
                <a:avLst/>
                <a:gdLst>
                  <a:gd name="T0" fmla="*/ 20 w 3"/>
                  <a:gd name="T1" fmla="*/ 49 h 10"/>
                  <a:gd name="T2" fmla="*/ 0 w 3"/>
                  <a:gd name="T3" fmla="*/ 34 h 10"/>
                  <a:gd name="T4" fmla="*/ 0 w 3"/>
                  <a:gd name="T5" fmla="*/ 90 h 10"/>
                  <a:gd name="T6" fmla="*/ 20 w 3"/>
                  <a:gd name="T7" fmla="*/ 173 h 10"/>
                  <a:gd name="T8" fmla="*/ 55 w 3"/>
                  <a:gd name="T9" fmla="*/ 139 h 10"/>
                  <a:gd name="T10" fmla="*/ 20 w 3"/>
                  <a:gd name="T11" fmla="*/ 90 h 10"/>
                  <a:gd name="T12" fmla="*/ 20 w 3"/>
                  <a:gd name="T13" fmla="*/ 34 h 10"/>
                  <a:gd name="T14" fmla="*/ 20 w 3"/>
                  <a:gd name="T15" fmla="*/ 0 h 10"/>
                  <a:gd name="T16" fmla="*/ 20 w 3"/>
                  <a:gd name="T17" fmla="*/ 34 h 10"/>
                  <a:gd name="T18" fmla="*/ 55 w 3"/>
                  <a:gd name="T19" fmla="*/ 0 h 10"/>
                  <a:gd name="T20" fmla="*/ 20 w 3"/>
                  <a:gd name="T21" fmla="*/ 0 h 10"/>
                  <a:gd name="T22" fmla="*/ 20 w 3"/>
                  <a:gd name="T23" fmla="*/ 49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10"/>
                  <a:gd name="T38" fmla="*/ 3 w 3"/>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10">
                    <a:moveTo>
                      <a:pt x="1" y="3"/>
                    </a:moveTo>
                    <a:lnTo>
                      <a:pt x="0" y="2"/>
                    </a:lnTo>
                    <a:lnTo>
                      <a:pt x="0" y="5"/>
                    </a:lnTo>
                    <a:lnTo>
                      <a:pt x="1" y="10"/>
                    </a:lnTo>
                    <a:lnTo>
                      <a:pt x="3" y="8"/>
                    </a:lnTo>
                    <a:lnTo>
                      <a:pt x="1" y="5"/>
                    </a:lnTo>
                    <a:lnTo>
                      <a:pt x="1" y="2"/>
                    </a:lnTo>
                    <a:lnTo>
                      <a:pt x="1" y="0"/>
                    </a:lnTo>
                    <a:lnTo>
                      <a:pt x="1" y="2"/>
                    </a:lnTo>
                    <a:lnTo>
                      <a:pt x="3" y="0"/>
                    </a:lnTo>
                    <a:lnTo>
                      <a:pt x="1" y="0"/>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0" name="Freeform 11"/>
              <p:cNvSpPr>
                <a:spLocks/>
              </p:cNvSpPr>
              <p:nvPr/>
            </p:nvSpPr>
            <p:spPr bwMode="auto">
              <a:xfrm>
                <a:off x="9689777" y="2731781"/>
                <a:ext cx="15913" cy="15875"/>
              </a:xfrm>
              <a:custGeom>
                <a:avLst/>
                <a:gdLst>
                  <a:gd name="T0" fmla="*/ 104 w 5"/>
                  <a:gd name="T1" fmla="*/ 0 h 6"/>
                  <a:gd name="T2" fmla="*/ 104 w 5"/>
                  <a:gd name="T3" fmla="*/ 0 h 6"/>
                  <a:gd name="T4" fmla="*/ 52 w 5"/>
                  <a:gd name="T5" fmla="*/ 13 h 6"/>
                  <a:gd name="T6" fmla="*/ 0 w 5"/>
                  <a:gd name="T7" fmla="*/ 47 h 6"/>
                  <a:gd name="T8" fmla="*/ 52 w 5"/>
                  <a:gd name="T9" fmla="*/ 78 h 6"/>
                  <a:gd name="T10" fmla="*/ 133 w 5"/>
                  <a:gd name="T11" fmla="*/ 92 h 6"/>
                  <a:gd name="T12" fmla="*/ 133 w 5"/>
                  <a:gd name="T13" fmla="*/ 47 h 6"/>
                  <a:gd name="T14" fmla="*/ 104 w 5"/>
                  <a:gd name="T15" fmla="*/ 47 h 6"/>
                  <a:gd name="T16" fmla="*/ 104 w 5"/>
                  <a:gd name="T17" fmla="*/ 47 h 6"/>
                  <a:gd name="T18" fmla="*/ 104 w 5"/>
                  <a:gd name="T19" fmla="*/ 47 h 6"/>
                  <a:gd name="T20" fmla="*/ 133 w 5"/>
                  <a:gd name="T21" fmla="*/ 13 h 6"/>
                  <a:gd name="T22" fmla="*/ 133 w 5"/>
                  <a:gd name="T23" fmla="*/ 13 h 6"/>
                  <a:gd name="T24" fmla="*/ 104 w 5"/>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6"/>
                  <a:gd name="T41" fmla="*/ 5 w 5"/>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6">
                    <a:moveTo>
                      <a:pt x="4" y="0"/>
                    </a:moveTo>
                    <a:lnTo>
                      <a:pt x="4" y="0"/>
                    </a:lnTo>
                    <a:lnTo>
                      <a:pt x="2" y="1"/>
                    </a:lnTo>
                    <a:lnTo>
                      <a:pt x="0" y="3"/>
                    </a:lnTo>
                    <a:lnTo>
                      <a:pt x="2" y="5"/>
                    </a:lnTo>
                    <a:lnTo>
                      <a:pt x="5" y="6"/>
                    </a:lnTo>
                    <a:lnTo>
                      <a:pt x="5" y="3"/>
                    </a:lnTo>
                    <a:lnTo>
                      <a:pt x="4" y="3"/>
                    </a:lnTo>
                    <a:lnTo>
                      <a:pt x="5" y="1"/>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1" name="Freeform 12"/>
              <p:cNvSpPr>
                <a:spLocks/>
              </p:cNvSpPr>
              <p:nvPr/>
            </p:nvSpPr>
            <p:spPr bwMode="auto">
              <a:xfrm>
                <a:off x="9689777" y="2714319"/>
                <a:ext cx="15913" cy="19050"/>
              </a:xfrm>
              <a:custGeom>
                <a:avLst/>
                <a:gdLst>
                  <a:gd name="T0" fmla="*/ 0 w 5"/>
                  <a:gd name="T1" fmla="*/ 0 h 7"/>
                  <a:gd name="T2" fmla="*/ 0 w 5"/>
                  <a:gd name="T3" fmla="*/ 0 h 7"/>
                  <a:gd name="T4" fmla="*/ 52 w 5"/>
                  <a:gd name="T5" fmla="*/ 106 h 7"/>
                  <a:gd name="T6" fmla="*/ 104 w 5"/>
                  <a:gd name="T7" fmla="*/ 106 h 7"/>
                  <a:gd name="T8" fmla="*/ 133 w 5"/>
                  <a:gd name="T9" fmla="*/ 127 h 7"/>
                  <a:gd name="T10" fmla="*/ 104 w 5"/>
                  <a:gd name="T11" fmla="*/ 70 h 7"/>
                  <a:gd name="T12" fmla="*/ 52 w 5"/>
                  <a:gd name="T13" fmla="*/ 36 h 7"/>
                  <a:gd name="T14" fmla="*/ 52 w 5"/>
                  <a:gd name="T15" fmla="*/ 36 h 7"/>
                  <a:gd name="T16" fmla="*/ 0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0" y="0"/>
                    </a:moveTo>
                    <a:lnTo>
                      <a:pt x="0" y="0"/>
                    </a:lnTo>
                    <a:lnTo>
                      <a:pt x="2" y="6"/>
                    </a:lnTo>
                    <a:lnTo>
                      <a:pt x="4" y="6"/>
                    </a:lnTo>
                    <a:lnTo>
                      <a:pt x="5" y="7"/>
                    </a:lnTo>
                    <a:lnTo>
                      <a:pt x="4" y="4"/>
                    </a:lnTo>
                    <a:lnTo>
                      <a:pt x="2"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2" name="Freeform 13"/>
              <p:cNvSpPr>
                <a:spLocks/>
              </p:cNvSpPr>
              <p:nvPr/>
            </p:nvSpPr>
            <p:spPr bwMode="auto">
              <a:xfrm>
                <a:off x="9689777" y="2692094"/>
                <a:ext cx="14145" cy="28575"/>
              </a:xfrm>
              <a:custGeom>
                <a:avLst/>
                <a:gdLst>
                  <a:gd name="T0" fmla="*/ 152 w 4"/>
                  <a:gd name="T1" fmla="*/ 0 h 10"/>
                  <a:gd name="T2" fmla="*/ 152 w 4"/>
                  <a:gd name="T3" fmla="*/ 0 h 10"/>
                  <a:gd name="T4" fmla="*/ 80 w 4"/>
                  <a:gd name="T5" fmla="*/ 104 h 10"/>
                  <a:gd name="T6" fmla="*/ 0 w 4"/>
                  <a:gd name="T7" fmla="*/ 169 h 10"/>
                  <a:gd name="T8" fmla="*/ 80 w 4"/>
                  <a:gd name="T9" fmla="*/ 211 h 10"/>
                  <a:gd name="T10" fmla="*/ 152 w 4"/>
                  <a:gd name="T11" fmla="*/ 104 h 10"/>
                  <a:gd name="T12" fmla="*/ 152 w 4"/>
                  <a:gd name="T13" fmla="*/ 81 h 10"/>
                  <a:gd name="T14" fmla="*/ 152 w 4"/>
                  <a:gd name="T15" fmla="*/ 81 h 10"/>
                  <a:gd name="T16" fmla="*/ 152 w 4"/>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0"/>
                  <a:gd name="T29" fmla="*/ 4 w 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0">
                    <a:moveTo>
                      <a:pt x="4" y="0"/>
                    </a:moveTo>
                    <a:lnTo>
                      <a:pt x="4" y="0"/>
                    </a:lnTo>
                    <a:lnTo>
                      <a:pt x="2" y="5"/>
                    </a:lnTo>
                    <a:lnTo>
                      <a:pt x="0" y="8"/>
                    </a:lnTo>
                    <a:lnTo>
                      <a:pt x="2" y="10"/>
                    </a:lnTo>
                    <a:lnTo>
                      <a:pt x="4" y="5"/>
                    </a:lnTo>
                    <a:lnTo>
                      <a:pt x="4" y="4"/>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3" name="Freeform 14"/>
              <p:cNvSpPr>
                <a:spLocks/>
              </p:cNvSpPr>
              <p:nvPr/>
            </p:nvSpPr>
            <p:spPr bwMode="auto">
              <a:xfrm>
                <a:off x="9703922" y="2679394"/>
                <a:ext cx="19449" cy="23812"/>
              </a:xfrm>
              <a:custGeom>
                <a:avLst/>
                <a:gdLst>
                  <a:gd name="T0" fmla="*/ 88 w 6"/>
                  <a:gd name="T1" fmla="*/ 33 h 9"/>
                  <a:gd name="T2" fmla="*/ 88 w 6"/>
                  <a:gd name="T3" fmla="*/ 0 h 9"/>
                  <a:gd name="T4" fmla="*/ 31 w 6"/>
                  <a:gd name="T5" fmla="*/ 63 h 9"/>
                  <a:gd name="T6" fmla="*/ 0 w 6"/>
                  <a:gd name="T7" fmla="*/ 78 h 9"/>
                  <a:gd name="T8" fmla="*/ 0 w 6"/>
                  <a:gd name="T9" fmla="*/ 145 h 9"/>
                  <a:gd name="T10" fmla="*/ 88 w 6"/>
                  <a:gd name="T11" fmla="*/ 78 h 9"/>
                  <a:gd name="T12" fmla="*/ 112 w 6"/>
                  <a:gd name="T13" fmla="*/ 33 h 9"/>
                  <a:gd name="T14" fmla="*/ 112 w 6"/>
                  <a:gd name="T15" fmla="*/ 0 h 9"/>
                  <a:gd name="T16" fmla="*/ 112 w 6"/>
                  <a:gd name="T17" fmla="*/ 33 h 9"/>
                  <a:gd name="T18" fmla="*/ 165 w 6"/>
                  <a:gd name="T19" fmla="*/ 33 h 9"/>
                  <a:gd name="T20" fmla="*/ 112 w 6"/>
                  <a:gd name="T21" fmla="*/ 0 h 9"/>
                  <a:gd name="T22" fmla="*/ 88 w 6"/>
                  <a:gd name="T23" fmla="*/ 33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9"/>
                  <a:gd name="T38" fmla="*/ 6 w 6"/>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9">
                    <a:moveTo>
                      <a:pt x="3" y="2"/>
                    </a:moveTo>
                    <a:lnTo>
                      <a:pt x="3" y="0"/>
                    </a:lnTo>
                    <a:lnTo>
                      <a:pt x="1" y="4"/>
                    </a:lnTo>
                    <a:lnTo>
                      <a:pt x="0" y="5"/>
                    </a:lnTo>
                    <a:lnTo>
                      <a:pt x="0" y="9"/>
                    </a:lnTo>
                    <a:lnTo>
                      <a:pt x="3" y="5"/>
                    </a:lnTo>
                    <a:lnTo>
                      <a:pt x="4" y="2"/>
                    </a:lnTo>
                    <a:lnTo>
                      <a:pt x="4" y="0"/>
                    </a:lnTo>
                    <a:lnTo>
                      <a:pt x="4" y="2"/>
                    </a:lnTo>
                    <a:lnTo>
                      <a:pt x="6" y="2"/>
                    </a:lnTo>
                    <a:lnTo>
                      <a:pt x="4" y="0"/>
                    </a:lnTo>
                    <a:lnTo>
                      <a:pt x="3"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4" name="Freeform 15"/>
              <p:cNvSpPr>
                <a:spLocks/>
              </p:cNvSpPr>
              <p:nvPr/>
            </p:nvSpPr>
            <p:spPr bwMode="auto">
              <a:xfrm>
                <a:off x="9705690" y="2674631"/>
                <a:ext cx="10609" cy="7937"/>
              </a:xfrm>
              <a:custGeom>
                <a:avLst/>
                <a:gdLst>
                  <a:gd name="T0" fmla="*/ 0 w 3"/>
                  <a:gd name="T1" fmla="*/ 0 h 3"/>
                  <a:gd name="T2" fmla="*/ 0 w 3"/>
                  <a:gd name="T3" fmla="*/ 0 h 3"/>
                  <a:gd name="T4" fmla="*/ 0 w 3"/>
                  <a:gd name="T5" fmla="*/ 47 h 3"/>
                  <a:gd name="T6" fmla="*/ 72 w 3"/>
                  <a:gd name="T7" fmla="*/ 47 h 3"/>
                  <a:gd name="T8" fmla="*/ 112 w 3"/>
                  <a:gd name="T9" fmla="*/ 13 h 3"/>
                  <a:gd name="T10" fmla="*/ 72 w 3"/>
                  <a:gd name="T11" fmla="*/ 13 h 3"/>
                  <a:gd name="T12" fmla="*/ 72 w 3"/>
                  <a:gd name="T13" fmla="*/ 13 h 3"/>
                  <a:gd name="T14" fmla="*/ 72 w 3"/>
                  <a:gd name="T15" fmla="*/ 13 h 3"/>
                  <a:gd name="T16" fmla="*/ 0 w 3"/>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0" y="0"/>
                    </a:moveTo>
                    <a:lnTo>
                      <a:pt x="0" y="0"/>
                    </a:lnTo>
                    <a:lnTo>
                      <a:pt x="0" y="3"/>
                    </a:lnTo>
                    <a:lnTo>
                      <a:pt x="2" y="3"/>
                    </a:lnTo>
                    <a:lnTo>
                      <a:pt x="3" y="1"/>
                    </a:lnTo>
                    <a:lnTo>
                      <a:pt x="2" y="1"/>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5" name="Freeform 16"/>
              <p:cNvSpPr>
                <a:spLocks/>
              </p:cNvSpPr>
              <p:nvPr/>
            </p:nvSpPr>
            <p:spPr bwMode="auto">
              <a:xfrm>
                <a:off x="9689777" y="2655581"/>
                <a:ext cx="22985" cy="23812"/>
              </a:xfrm>
              <a:custGeom>
                <a:avLst/>
                <a:gdLst>
                  <a:gd name="T0" fmla="*/ 59 w 7"/>
                  <a:gd name="T1" fmla="*/ 52 h 8"/>
                  <a:gd name="T2" fmla="*/ 59 w 7"/>
                  <a:gd name="T3" fmla="*/ 97 h 8"/>
                  <a:gd name="T4" fmla="*/ 141 w 7"/>
                  <a:gd name="T5" fmla="*/ 97 h 8"/>
                  <a:gd name="T6" fmla="*/ 141 w 7"/>
                  <a:gd name="T7" fmla="*/ 126 h 8"/>
                  <a:gd name="T8" fmla="*/ 141 w 7"/>
                  <a:gd name="T9" fmla="*/ 126 h 8"/>
                  <a:gd name="T10" fmla="*/ 141 w 7"/>
                  <a:gd name="T11" fmla="*/ 172 h 8"/>
                  <a:gd name="T12" fmla="*/ 201 w 7"/>
                  <a:gd name="T13" fmla="*/ 197 h 8"/>
                  <a:gd name="T14" fmla="*/ 201 w 7"/>
                  <a:gd name="T15" fmla="*/ 126 h 8"/>
                  <a:gd name="T16" fmla="*/ 201 w 7"/>
                  <a:gd name="T17" fmla="*/ 97 h 8"/>
                  <a:gd name="T18" fmla="*/ 141 w 7"/>
                  <a:gd name="T19" fmla="*/ 52 h 8"/>
                  <a:gd name="T20" fmla="*/ 113 w 7"/>
                  <a:gd name="T21" fmla="*/ 0 h 8"/>
                  <a:gd name="T22" fmla="*/ 113 w 7"/>
                  <a:gd name="T23" fmla="*/ 97 h 8"/>
                  <a:gd name="T24" fmla="*/ 59 w 7"/>
                  <a:gd name="T25" fmla="*/ 52 h 8"/>
                  <a:gd name="T26" fmla="*/ 0 w 7"/>
                  <a:gd name="T27" fmla="*/ 97 h 8"/>
                  <a:gd name="T28" fmla="*/ 59 w 7"/>
                  <a:gd name="T29" fmla="*/ 97 h 8"/>
                  <a:gd name="T30" fmla="*/ 59 w 7"/>
                  <a:gd name="T31" fmla="*/ 52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
                  <a:gd name="T49" fmla="*/ 0 h 8"/>
                  <a:gd name="T50" fmla="*/ 7 w 7"/>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 h="8">
                    <a:moveTo>
                      <a:pt x="2" y="2"/>
                    </a:moveTo>
                    <a:lnTo>
                      <a:pt x="2" y="4"/>
                    </a:lnTo>
                    <a:lnTo>
                      <a:pt x="5" y="4"/>
                    </a:lnTo>
                    <a:lnTo>
                      <a:pt x="5" y="5"/>
                    </a:lnTo>
                    <a:lnTo>
                      <a:pt x="5" y="7"/>
                    </a:lnTo>
                    <a:lnTo>
                      <a:pt x="7" y="8"/>
                    </a:lnTo>
                    <a:lnTo>
                      <a:pt x="7" y="5"/>
                    </a:lnTo>
                    <a:lnTo>
                      <a:pt x="7" y="4"/>
                    </a:lnTo>
                    <a:lnTo>
                      <a:pt x="5" y="2"/>
                    </a:lnTo>
                    <a:lnTo>
                      <a:pt x="4" y="0"/>
                    </a:lnTo>
                    <a:lnTo>
                      <a:pt x="4" y="4"/>
                    </a:lnTo>
                    <a:lnTo>
                      <a:pt x="2" y="2"/>
                    </a:lnTo>
                    <a:lnTo>
                      <a:pt x="0" y="4"/>
                    </a:lnTo>
                    <a:lnTo>
                      <a:pt x="2" y="4"/>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6" name="Freeform 17"/>
              <p:cNvSpPr>
                <a:spLocks/>
              </p:cNvSpPr>
              <p:nvPr/>
            </p:nvSpPr>
            <p:spPr bwMode="auto">
              <a:xfrm>
                <a:off x="9695081" y="2647644"/>
                <a:ext cx="17681" cy="17462"/>
              </a:xfrm>
              <a:custGeom>
                <a:avLst/>
                <a:gdLst>
                  <a:gd name="T0" fmla="*/ 176 w 5"/>
                  <a:gd name="T1" fmla="*/ 0 h 7"/>
                  <a:gd name="T2" fmla="*/ 176 w 5"/>
                  <a:gd name="T3" fmla="*/ 0 h 7"/>
                  <a:gd name="T4" fmla="*/ 72 w 5"/>
                  <a:gd name="T5" fmla="*/ 27 h 7"/>
                  <a:gd name="T6" fmla="*/ 0 w 5"/>
                  <a:gd name="T7" fmla="*/ 61 h 7"/>
                  <a:gd name="T8" fmla="*/ 72 w 5"/>
                  <a:gd name="T9" fmla="*/ 90 h 7"/>
                  <a:gd name="T10" fmla="*/ 104 w 5"/>
                  <a:gd name="T11" fmla="*/ 39 h 7"/>
                  <a:gd name="T12" fmla="*/ 104 w 5"/>
                  <a:gd name="T13" fmla="*/ 27 h 7"/>
                  <a:gd name="T14" fmla="*/ 104 w 5"/>
                  <a:gd name="T15" fmla="*/ 27 h 7"/>
                  <a:gd name="T16" fmla="*/ 176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0"/>
                    </a:moveTo>
                    <a:lnTo>
                      <a:pt x="5" y="0"/>
                    </a:lnTo>
                    <a:lnTo>
                      <a:pt x="2" y="2"/>
                    </a:lnTo>
                    <a:lnTo>
                      <a:pt x="0" y="5"/>
                    </a:lnTo>
                    <a:lnTo>
                      <a:pt x="2" y="7"/>
                    </a:lnTo>
                    <a:lnTo>
                      <a:pt x="3" y="3"/>
                    </a:lnTo>
                    <a:lnTo>
                      <a:pt x="3" y="2"/>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7" name="Freeform 18"/>
              <p:cNvSpPr>
                <a:spLocks/>
              </p:cNvSpPr>
              <p:nvPr/>
            </p:nvSpPr>
            <p:spPr bwMode="auto">
              <a:xfrm>
                <a:off x="9705690" y="2647644"/>
                <a:ext cx="17681" cy="14287"/>
              </a:xfrm>
              <a:custGeom>
                <a:avLst/>
                <a:gdLst>
                  <a:gd name="T0" fmla="*/ 112 w 5"/>
                  <a:gd name="T1" fmla="*/ 0 h 5"/>
                  <a:gd name="T2" fmla="*/ 112 w 5"/>
                  <a:gd name="T3" fmla="*/ 0 h 5"/>
                  <a:gd name="T4" fmla="*/ 112 w 5"/>
                  <a:gd name="T5" fmla="*/ 41 h 5"/>
                  <a:gd name="T6" fmla="*/ 112 w 5"/>
                  <a:gd name="T7" fmla="*/ 41 h 5"/>
                  <a:gd name="T8" fmla="*/ 112 w 5"/>
                  <a:gd name="T9" fmla="*/ 41 h 5"/>
                  <a:gd name="T10" fmla="*/ 72 w 5"/>
                  <a:gd name="T11" fmla="*/ 0 h 5"/>
                  <a:gd name="T12" fmla="*/ 0 w 5"/>
                  <a:gd name="T13" fmla="*/ 41 h 5"/>
                  <a:gd name="T14" fmla="*/ 72 w 5"/>
                  <a:gd name="T15" fmla="*/ 65 h 5"/>
                  <a:gd name="T16" fmla="*/ 112 w 5"/>
                  <a:gd name="T17" fmla="*/ 104 h 5"/>
                  <a:gd name="T18" fmla="*/ 184 w 5"/>
                  <a:gd name="T19" fmla="*/ 65 h 5"/>
                  <a:gd name="T20" fmla="*/ 184 w 5"/>
                  <a:gd name="T21" fmla="*/ 0 h 5"/>
                  <a:gd name="T22" fmla="*/ 184 w 5"/>
                  <a:gd name="T23" fmla="*/ 41 h 5"/>
                  <a:gd name="T24" fmla="*/ 112 w 5"/>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3" y="0"/>
                    </a:moveTo>
                    <a:lnTo>
                      <a:pt x="3" y="0"/>
                    </a:lnTo>
                    <a:lnTo>
                      <a:pt x="3" y="2"/>
                    </a:lnTo>
                    <a:lnTo>
                      <a:pt x="2" y="0"/>
                    </a:lnTo>
                    <a:lnTo>
                      <a:pt x="0" y="2"/>
                    </a:lnTo>
                    <a:lnTo>
                      <a:pt x="2" y="3"/>
                    </a:lnTo>
                    <a:lnTo>
                      <a:pt x="3" y="5"/>
                    </a:lnTo>
                    <a:lnTo>
                      <a:pt x="5" y="3"/>
                    </a:lnTo>
                    <a:lnTo>
                      <a:pt x="5" y="0"/>
                    </a:lnTo>
                    <a:lnTo>
                      <a:pt x="5" y="2"/>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8" name="Freeform 19"/>
              <p:cNvSpPr>
                <a:spLocks/>
              </p:cNvSpPr>
              <p:nvPr/>
            </p:nvSpPr>
            <p:spPr bwMode="auto">
              <a:xfrm>
                <a:off x="9716298" y="2633356"/>
                <a:ext cx="17681" cy="19050"/>
              </a:xfrm>
              <a:custGeom>
                <a:avLst/>
                <a:gdLst>
                  <a:gd name="T0" fmla="*/ 144 w 5"/>
                  <a:gd name="T1" fmla="*/ 0 h 7"/>
                  <a:gd name="T2" fmla="*/ 144 w 5"/>
                  <a:gd name="T3" fmla="*/ 0 h 7"/>
                  <a:gd name="T4" fmla="*/ 72 w 5"/>
                  <a:gd name="T5" fmla="*/ 36 h 7"/>
                  <a:gd name="T6" fmla="*/ 0 w 5"/>
                  <a:gd name="T7" fmla="*/ 86 h 7"/>
                  <a:gd name="T8" fmla="*/ 72 w 5"/>
                  <a:gd name="T9" fmla="*/ 120 h 7"/>
                  <a:gd name="T10" fmla="*/ 144 w 5"/>
                  <a:gd name="T11" fmla="*/ 50 h 7"/>
                  <a:gd name="T12" fmla="*/ 176 w 5"/>
                  <a:gd name="T13" fmla="*/ 36 h 7"/>
                  <a:gd name="T14" fmla="*/ 176 w 5"/>
                  <a:gd name="T15" fmla="*/ 36 h 7"/>
                  <a:gd name="T16" fmla="*/ 144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4" y="0"/>
                    </a:moveTo>
                    <a:lnTo>
                      <a:pt x="4" y="0"/>
                    </a:lnTo>
                    <a:lnTo>
                      <a:pt x="2" y="2"/>
                    </a:lnTo>
                    <a:lnTo>
                      <a:pt x="0" y="5"/>
                    </a:lnTo>
                    <a:lnTo>
                      <a:pt x="2" y="7"/>
                    </a:lnTo>
                    <a:lnTo>
                      <a:pt x="4" y="3"/>
                    </a:lnTo>
                    <a:lnTo>
                      <a:pt x="5" y="2"/>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89" name="Freeform 20"/>
              <p:cNvSpPr>
                <a:spLocks/>
              </p:cNvSpPr>
              <p:nvPr/>
            </p:nvSpPr>
            <p:spPr bwMode="auto">
              <a:xfrm>
                <a:off x="9730443" y="2611131"/>
                <a:ext cx="15913" cy="26987"/>
              </a:xfrm>
              <a:custGeom>
                <a:avLst/>
                <a:gdLst>
                  <a:gd name="T0" fmla="*/ 74 w 5"/>
                  <a:gd name="T1" fmla="*/ 0 h 10"/>
                  <a:gd name="T2" fmla="*/ 74 w 5"/>
                  <a:gd name="T3" fmla="*/ 0 h 10"/>
                  <a:gd name="T4" fmla="*/ 23 w 5"/>
                  <a:gd name="T5" fmla="*/ 54 h 10"/>
                  <a:gd name="T6" fmla="*/ 0 w 5"/>
                  <a:gd name="T7" fmla="*/ 141 h 10"/>
                  <a:gd name="T8" fmla="*/ 23 w 5"/>
                  <a:gd name="T9" fmla="*/ 177 h 10"/>
                  <a:gd name="T10" fmla="*/ 74 w 5"/>
                  <a:gd name="T11" fmla="*/ 90 h 10"/>
                  <a:gd name="T12" fmla="*/ 130 w 5"/>
                  <a:gd name="T13" fmla="*/ 34 h 10"/>
                  <a:gd name="T14" fmla="*/ 130 w 5"/>
                  <a:gd name="T15" fmla="*/ 0 h 10"/>
                  <a:gd name="T16" fmla="*/ 130 w 5"/>
                  <a:gd name="T17" fmla="*/ 34 h 10"/>
                  <a:gd name="T18" fmla="*/ 130 w 5"/>
                  <a:gd name="T19" fmla="*/ 0 h 10"/>
                  <a:gd name="T20" fmla="*/ 130 w 5"/>
                  <a:gd name="T21" fmla="*/ 0 h 10"/>
                  <a:gd name="T22" fmla="*/ 74 w 5"/>
                  <a:gd name="T23" fmla="*/ 0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10"/>
                  <a:gd name="T38" fmla="*/ 5 w 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10">
                    <a:moveTo>
                      <a:pt x="3" y="0"/>
                    </a:moveTo>
                    <a:lnTo>
                      <a:pt x="3" y="0"/>
                    </a:lnTo>
                    <a:lnTo>
                      <a:pt x="1" y="3"/>
                    </a:lnTo>
                    <a:lnTo>
                      <a:pt x="0" y="8"/>
                    </a:lnTo>
                    <a:lnTo>
                      <a:pt x="1" y="10"/>
                    </a:lnTo>
                    <a:lnTo>
                      <a:pt x="3" y="5"/>
                    </a:lnTo>
                    <a:lnTo>
                      <a:pt x="5" y="2"/>
                    </a:lnTo>
                    <a:lnTo>
                      <a:pt x="5" y="0"/>
                    </a:lnTo>
                    <a:lnTo>
                      <a:pt x="5" y="2"/>
                    </a:lnTo>
                    <a:lnTo>
                      <a:pt x="5" y="0"/>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0" name="Freeform 21"/>
              <p:cNvSpPr>
                <a:spLocks/>
              </p:cNvSpPr>
              <p:nvPr/>
            </p:nvSpPr>
            <p:spPr bwMode="auto">
              <a:xfrm>
                <a:off x="9733980" y="2596844"/>
                <a:ext cx="12377" cy="14287"/>
              </a:xfrm>
              <a:custGeom>
                <a:avLst/>
                <a:gdLst>
                  <a:gd name="T0" fmla="*/ 0 w 4"/>
                  <a:gd name="T1" fmla="*/ 41 h 5"/>
                  <a:gd name="T2" fmla="*/ 49 w 4"/>
                  <a:gd name="T3" fmla="*/ 41 h 5"/>
                  <a:gd name="T4" fmla="*/ 49 w 4"/>
                  <a:gd name="T5" fmla="*/ 65 h 5"/>
                  <a:gd name="T6" fmla="*/ 49 w 4"/>
                  <a:gd name="T7" fmla="*/ 104 h 5"/>
                  <a:gd name="T8" fmla="*/ 94 w 4"/>
                  <a:gd name="T9" fmla="*/ 104 h 5"/>
                  <a:gd name="T10" fmla="*/ 94 w 4"/>
                  <a:gd name="T11" fmla="*/ 41 h 5"/>
                  <a:gd name="T12" fmla="*/ 49 w 4"/>
                  <a:gd name="T13" fmla="*/ 0 h 5"/>
                  <a:gd name="T14" fmla="*/ 49 w 4"/>
                  <a:gd name="T15" fmla="*/ 0 h 5"/>
                  <a:gd name="T16" fmla="*/ 0 w 4"/>
                  <a:gd name="T17" fmla="*/ 4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0" y="2"/>
                    </a:moveTo>
                    <a:lnTo>
                      <a:pt x="2" y="2"/>
                    </a:lnTo>
                    <a:lnTo>
                      <a:pt x="2" y="3"/>
                    </a:lnTo>
                    <a:lnTo>
                      <a:pt x="2" y="5"/>
                    </a:lnTo>
                    <a:lnTo>
                      <a:pt x="4" y="5"/>
                    </a:lnTo>
                    <a:lnTo>
                      <a:pt x="4"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1" name="Freeform 22"/>
              <p:cNvSpPr>
                <a:spLocks/>
              </p:cNvSpPr>
              <p:nvPr/>
            </p:nvSpPr>
            <p:spPr bwMode="auto">
              <a:xfrm>
                <a:off x="9723371" y="2582556"/>
                <a:ext cx="17681" cy="19050"/>
              </a:xfrm>
              <a:custGeom>
                <a:avLst/>
                <a:gdLst>
                  <a:gd name="T0" fmla="*/ 112 w 5"/>
                  <a:gd name="T1" fmla="*/ 0 h 7"/>
                  <a:gd name="T2" fmla="*/ 112 w 5"/>
                  <a:gd name="T3" fmla="*/ 0 h 7"/>
                  <a:gd name="T4" fmla="*/ 72 w 5"/>
                  <a:gd name="T5" fmla="*/ 36 h 7"/>
                  <a:gd name="T6" fmla="*/ 0 w 5"/>
                  <a:gd name="T7" fmla="*/ 57 h 7"/>
                  <a:gd name="T8" fmla="*/ 72 w 5"/>
                  <a:gd name="T9" fmla="*/ 91 h 7"/>
                  <a:gd name="T10" fmla="*/ 112 w 5"/>
                  <a:gd name="T11" fmla="*/ 127 h 7"/>
                  <a:gd name="T12" fmla="*/ 184 w 5"/>
                  <a:gd name="T13" fmla="*/ 91 h 7"/>
                  <a:gd name="T14" fmla="*/ 112 w 5"/>
                  <a:gd name="T15" fmla="*/ 57 h 7"/>
                  <a:gd name="T16" fmla="*/ 112 w 5"/>
                  <a:gd name="T17" fmla="*/ 57 h 7"/>
                  <a:gd name="T18" fmla="*/ 112 w 5"/>
                  <a:gd name="T19" fmla="*/ 36 h 7"/>
                  <a:gd name="T20" fmla="*/ 112 w 5"/>
                  <a:gd name="T21" fmla="*/ 36 h 7"/>
                  <a:gd name="T22" fmla="*/ 112 w 5"/>
                  <a:gd name="T23" fmla="*/ 36 h 7"/>
                  <a:gd name="T24" fmla="*/ 112 w 5"/>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3" y="0"/>
                    </a:moveTo>
                    <a:lnTo>
                      <a:pt x="3" y="0"/>
                    </a:lnTo>
                    <a:lnTo>
                      <a:pt x="2" y="2"/>
                    </a:lnTo>
                    <a:lnTo>
                      <a:pt x="0" y="3"/>
                    </a:lnTo>
                    <a:lnTo>
                      <a:pt x="2" y="5"/>
                    </a:lnTo>
                    <a:lnTo>
                      <a:pt x="3" y="7"/>
                    </a:lnTo>
                    <a:lnTo>
                      <a:pt x="5" y="5"/>
                    </a:lnTo>
                    <a:lnTo>
                      <a:pt x="3" y="3"/>
                    </a:lnTo>
                    <a:lnTo>
                      <a:pt x="3" y="2"/>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2" name="Freeform 23"/>
              <p:cNvSpPr>
                <a:spLocks/>
              </p:cNvSpPr>
              <p:nvPr/>
            </p:nvSpPr>
            <p:spPr bwMode="auto">
              <a:xfrm>
                <a:off x="9733980" y="2574619"/>
                <a:ext cx="17681" cy="12700"/>
              </a:xfrm>
              <a:custGeom>
                <a:avLst/>
                <a:gdLst>
                  <a:gd name="T0" fmla="*/ 72 w 5"/>
                  <a:gd name="T1" fmla="*/ 0 h 5"/>
                  <a:gd name="T2" fmla="*/ 72 w 5"/>
                  <a:gd name="T3" fmla="*/ 0 h 5"/>
                  <a:gd name="T4" fmla="*/ 72 w 5"/>
                  <a:gd name="T5" fmla="*/ 13 h 5"/>
                  <a:gd name="T6" fmla="*/ 0 w 5"/>
                  <a:gd name="T7" fmla="*/ 42 h 5"/>
                  <a:gd name="T8" fmla="*/ 0 w 5"/>
                  <a:gd name="T9" fmla="*/ 69 h 5"/>
                  <a:gd name="T10" fmla="*/ 144 w 5"/>
                  <a:gd name="T11" fmla="*/ 42 h 5"/>
                  <a:gd name="T12" fmla="*/ 184 w 5"/>
                  <a:gd name="T13" fmla="*/ 13 h 5"/>
                  <a:gd name="T14" fmla="*/ 184 w 5"/>
                  <a:gd name="T15" fmla="*/ 13 h 5"/>
                  <a:gd name="T16" fmla="*/ 72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0"/>
                    </a:moveTo>
                    <a:lnTo>
                      <a:pt x="2" y="0"/>
                    </a:lnTo>
                    <a:lnTo>
                      <a:pt x="2" y="1"/>
                    </a:lnTo>
                    <a:lnTo>
                      <a:pt x="0" y="3"/>
                    </a:lnTo>
                    <a:lnTo>
                      <a:pt x="0" y="5"/>
                    </a:lnTo>
                    <a:lnTo>
                      <a:pt x="4" y="3"/>
                    </a:lnTo>
                    <a:lnTo>
                      <a:pt x="5" y="1"/>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3" name="Freeform 24"/>
              <p:cNvSpPr>
                <a:spLocks/>
              </p:cNvSpPr>
              <p:nvPr/>
            </p:nvSpPr>
            <p:spPr bwMode="auto">
              <a:xfrm>
                <a:off x="9741052" y="2536519"/>
                <a:ext cx="15913" cy="41275"/>
              </a:xfrm>
              <a:custGeom>
                <a:avLst/>
                <a:gdLst>
                  <a:gd name="T0" fmla="*/ 52 w 5"/>
                  <a:gd name="T1" fmla="*/ 0 h 14"/>
                  <a:gd name="T2" fmla="*/ 52 w 5"/>
                  <a:gd name="T3" fmla="*/ 0 h 14"/>
                  <a:gd name="T4" fmla="*/ 52 w 5"/>
                  <a:gd name="T5" fmla="*/ 141 h 14"/>
                  <a:gd name="T6" fmla="*/ 0 w 5"/>
                  <a:gd name="T7" fmla="*/ 301 h 14"/>
                  <a:gd name="T8" fmla="*/ 74 w 5"/>
                  <a:gd name="T9" fmla="*/ 327 h 14"/>
                  <a:gd name="T10" fmla="*/ 74 w 5"/>
                  <a:gd name="T11" fmla="*/ 141 h 14"/>
                  <a:gd name="T12" fmla="*/ 130 w 5"/>
                  <a:gd name="T13" fmla="*/ 24 h 14"/>
                  <a:gd name="T14" fmla="*/ 130 w 5"/>
                  <a:gd name="T15" fmla="*/ 24 h 14"/>
                  <a:gd name="T16" fmla="*/ 52 w 5"/>
                  <a:gd name="T17" fmla="*/ 0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4"/>
                  <a:gd name="T29" fmla="*/ 5 w 5"/>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4">
                    <a:moveTo>
                      <a:pt x="2" y="0"/>
                    </a:moveTo>
                    <a:lnTo>
                      <a:pt x="2" y="0"/>
                    </a:lnTo>
                    <a:lnTo>
                      <a:pt x="2" y="6"/>
                    </a:lnTo>
                    <a:lnTo>
                      <a:pt x="0" y="13"/>
                    </a:lnTo>
                    <a:lnTo>
                      <a:pt x="3" y="14"/>
                    </a:lnTo>
                    <a:lnTo>
                      <a:pt x="3" y="6"/>
                    </a:lnTo>
                    <a:lnTo>
                      <a:pt x="5" y="1"/>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4" name="Freeform 25"/>
              <p:cNvSpPr>
                <a:spLocks/>
              </p:cNvSpPr>
              <p:nvPr/>
            </p:nvSpPr>
            <p:spPr bwMode="auto">
              <a:xfrm>
                <a:off x="9746356" y="2466669"/>
                <a:ext cx="37130" cy="74612"/>
              </a:xfrm>
              <a:custGeom>
                <a:avLst/>
                <a:gdLst>
                  <a:gd name="T0" fmla="*/ 252 w 11"/>
                  <a:gd name="T1" fmla="*/ 0 h 27"/>
                  <a:gd name="T2" fmla="*/ 252 w 11"/>
                  <a:gd name="T3" fmla="*/ 0 h 27"/>
                  <a:gd name="T4" fmla="*/ 252 w 11"/>
                  <a:gd name="T5" fmla="*/ 94 h 27"/>
                  <a:gd name="T6" fmla="*/ 189 w 11"/>
                  <a:gd name="T7" fmla="*/ 242 h 27"/>
                  <a:gd name="T8" fmla="*/ 92 w 11"/>
                  <a:gd name="T9" fmla="*/ 397 h 27"/>
                  <a:gd name="T10" fmla="*/ 0 w 11"/>
                  <a:gd name="T11" fmla="*/ 486 h 27"/>
                  <a:gd name="T12" fmla="*/ 92 w 11"/>
                  <a:gd name="T13" fmla="*/ 507 h 27"/>
                  <a:gd name="T14" fmla="*/ 153 w 11"/>
                  <a:gd name="T15" fmla="*/ 397 h 27"/>
                  <a:gd name="T16" fmla="*/ 252 w 11"/>
                  <a:gd name="T17" fmla="*/ 242 h 27"/>
                  <a:gd name="T18" fmla="*/ 342 w 11"/>
                  <a:gd name="T19" fmla="*/ 111 h 27"/>
                  <a:gd name="T20" fmla="*/ 277 w 11"/>
                  <a:gd name="T21" fmla="*/ 0 h 27"/>
                  <a:gd name="T22" fmla="*/ 277 w 11"/>
                  <a:gd name="T23" fmla="*/ 0 h 27"/>
                  <a:gd name="T24" fmla="*/ 252 w 11"/>
                  <a:gd name="T25" fmla="*/ 0 h 27"/>
                  <a:gd name="T26" fmla="*/ 252 w 11"/>
                  <a:gd name="T27" fmla="*/ 0 h 27"/>
                  <a:gd name="T28" fmla="*/ 252 w 11"/>
                  <a:gd name="T29" fmla="*/ 0 h 27"/>
                  <a:gd name="T30" fmla="*/ 252 w 11"/>
                  <a:gd name="T31" fmla="*/ 0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
                  <a:gd name="T49" fmla="*/ 0 h 27"/>
                  <a:gd name="T50" fmla="*/ 11 w 11"/>
                  <a:gd name="T51" fmla="*/ 27 h 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 h="27">
                    <a:moveTo>
                      <a:pt x="8" y="0"/>
                    </a:moveTo>
                    <a:lnTo>
                      <a:pt x="8" y="0"/>
                    </a:lnTo>
                    <a:lnTo>
                      <a:pt x="8" y="5"/>
                    </a:lnTo>
                    <a:lnTo>
                      <a:pt x="6" y="13"/>
                    </a:lnTo>
                    <a:lnTo>
                      <a:pt x="3" y="21"/>
                    </a:lnTo>
                    <a:lnTo>
                      <a:pt x="0" y="26"/>
                    </a:lnTo>
                    <a:lnTo>
                      <a:pt x="3" y="27"/>
                    </a:lnTo>
                    <a:lnTo>
                      <a:pt x="5" y="21"/>
                    </a:lnTo>
                    <a:lnTo>
                      <a:pt x="8" y="13"/>
                    </a:lnTo>
                    <a:lnTo>
                      <a:pt x="11" y="6"/>
                    </a:lnTo>
                    <a:lnTo>
                      <a:pt x="9" y="0"/>
                    </a:lnTo>
                    <a:lnTo>
                      <a:pt x="8"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5" name="Freeform 26"/>
              <p:cNvSpPr>
                <a:spLocks/>
              </p:cNvSpPr>
              <p:nvPr/>
            </p:nvSpPr>
            <p:spPr bwMode="auto">
              <a:xfrm>
                <a:off x="9774646" y="2450794"/>
                <a:ext cx="21217" cy="15875"/>
              </a:xfrm>
              <a:custGeom>
                <a:avLst/>
                <a:gdLst>
                  <a:gd name="T0" fmla="*/ 112 w 6"/>
                  <a:gd name="T1" fmla="*/ 0 h 5"/>
                  <a:gd name="T2" fmla="*/ 184 w 6"/>
                  <a:gd name="T3" fmla="*/ 0 h 5"/>
                  <a:gd name="T4" fmla="*/ 112 w 6"/>
                  <a:gd name="T5" fmla="*/ 0 h 5"/>
                  <a:gd name="T6" fmla="*/ 0 w 6"/>
                  <a:gd name="T7" fmla="*/ 160 h 5"/>
                  <a:gd name="T8" fmla="*/ 40 w 6"/>
                  <a:gd name="T9" fmla="*/ 160 h 5"/>
                  <a:gd name="T10" fmla="*/ 184 w 6"/>
                  <a:gd name="T11" fmla="*/ 32 h 5"/>
                  <a:gd name="T12" fmla="*/ 224 w 6"/>
                  <a:gd name="T13" fmla="*/ 0 h 5"/>
                  <a:gd name="T14" fmla="*/ 224 w 6"/>
                  <a:gd name="T15" fmla="*/ 0 h 5"/>
                  <a:gd name="T16" fmla="*/ 112 w 6"/>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3" y="0"/>
                    </a:moveTo>
                    <a:lnTo>
                      <a:pt x="5" y="0"/>
                    </a:lnTo>
                    <a:lnTo>
                      <a:pt x="3" y="0"/>
                    </a:lnTo>
                    <a:lnTo>
                      <a:pt x="0" y="5"/>
                    </a:lnTo>
                    <a:lnTo>
                      <a:pt x="1" y="5"/>
                    </a:lnTo>
                    <a:lnTo>
                      <a:pt x="5" y="1"/>
                    </a:lnTo>
                    <a:lnTo>
                      <a:pt x="6" y="0"/>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6" name="Freeform 27"/>
              <p:cNvSpPr>
                <a:spLocks/>
              </p:cNvSpPr>
              <p:nvPr/>
            </p:nvSpPr>
            <p:spPr bwMode="auto">
              <a:xfrm>
                <a:off x="9783487" y="2395231"/>
                <a:ext cx="24754" cy="55562"/>
              </a:xfrm>
              <a:custGeom>
                <a:avLst/>
                <a:gdLst>
                  <a:gd name="T0" fmla="*/ 184 w 7"/>
                  <a:gd name="T1" fmla="*/ 0 h 20"/>
                  <a:gd name="T2" fmla="*/ 184 w 7"/>
                  <a:gd name="T3" fmla="*/ 0 h 20"/>
                  <a:gd name="T4" fmla="*/ 72 w 7"/>
                  <a:gd name="T5" fmla="*/ 150 h 20"/>
                  <a:gd name="T6" fmla="*/ 0 w 7"/>
                  <a:gd name="T7" fmla="*/ 380 h 20"/>
                  <a:gd name="T8" fmla="*/ 112 w 7"/>
                  <a:gd name="T9" fmla="*/ 380 h 20"/>
                  <a:gd name="T10" fmla="*/ 112 w 7"/>
                  <a:gd name="T11" fmla="*/ 192 h 20"/>
                  <a:gd name="T12" fmla="*/ 256 w 7"/>
                  <a:gd name="T13" fmla="*/ 37 h 20"/>
                  <a:gd name="T14" fmla="*/ 256 w 7"/>
                  <a:gd name="T15" fmla="*/ 37 h 20"/>
                  <a:gd name="T16" fmla="*/ 184 w 7"/>
                  <a:gd name="T17" fmla="*/ 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20"/>
                  <a:gd name="T29" fmla="*/ 7 w 7"/>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20">
                    <a:moveTo>
                      <a:pt x="5" y="0"/>
                    </a:moveTo>
                    <a:lnTo>
                      <a:pt x="5" y="0"/>
                    </a:lnTo>
                    <a:lnTo>
                      <a:pt x="2" y="8"/>
                    </a:lnTo>
                    <a:lnTo>
                      <a:pt x="0" y="20"/>
                    </a:lnTo>
                    <a:lnTo>
                      <a:pt x="3" y="20"/>
                    </a:lnTo>
                    <a:lnTo>
                      <a:pt x="3" y="10"/>
                    </a:lnTo>
                    <a:lnTo>
                      <a:pt x="7" y="2"/>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7" name="Freeform 28"/>
              <p:cNvSpPr>
                <a:spLocks/>
              </p:cNvSpPr>
              <p:nvPr/>
            </p:nvSpPr>
            <p:spPr bwMode="auto">
              <a:xfrm>
                <a:off x="9790559" y="2288869"/>
                <a:ext cx="21217" cy="111125"/>
              </a:xfrm>
              <a:custGeom>
                <a:avLst/>
                <a:gdLst>
                  <a:gd name="T0" fmla="*/ 0 w 6"/>
                  <a:gd name="T1" fmla="*/ 37 h 40"/>
                  <a:gd name="T2" fmla="*/ 0 w 6"/>
                  <a:gd name="T3" fmla="*/ 37 h 40"/>
                  <a:gd name="T4" fmla="*/ 32 w 6"/>
                  <a:gd name="T5" fmla="*/ 73 h 40"/>
                  <a:gd name="T6" fmla="*/ 104 w 6"/>
                  <a:gd name="T7" fmla="*/ 135 h 40"/>
                  <a:gd name="T8" fmla="*/ 104 w 6"/>
                  <a:gd name="T9" fmla="*/ 229 h 40"/>
                  <a:gd name="T10" fmla="*/ 104 w 6"/>
                  <a:gd name="T11" fmla="*/ 364 h 40"/>
                  <a:gd name="T12" fmla="*/ 104 w 6"/>
                  <a:gd name="T13" fmla="*/ 572 h 40"/>
                  <a:gd name="T14" fmla="*/ 104 w 6"/>
                  <a:gd name="T15" fmla="*/ 728 h 40"/>
                  <a:gd name="T16" fmla="*/ 176 w 6"/>
                  <a:gd name="T17" fmla="*/ 765 h 40"/>
                  <a:gd name="T18" fmla="*/ 176 w 6"/>
                  <a:gd name="T19" fmla="*/ 572 h 40"/>
                  <a:gd name="T20" fmla="*/ 208 w 6"/>
                  <a:gd name="T21" fmla="*/ 364 h 40"/>
                  <a:gd name="T22" fmla="*/ 176 w 6"/>
                  <a:gd name="T23" fmla="*/ 229 h 40"/>
                  <a:gd name="T24" fmla="*/ 176 w 6"/>
                  <a:gd name="T25" fmla="*/ 135 h 40"/>
                  <a:gd name="T26" fmla="*/ 104 w 6"/>
                  <a:gd name="T27" fmla="*/ 37 h 40"/>
                  <a:gd name="T28" fmla="*/ 32 w 6"/>
                  <a:gd name="T29" fmla="*/ 0 h 40"/>
                  <a:gd name="T30" fmla="*/ 32 w 6"/>
                  <a:gd name="T31" fmla="*/ 0 h 40"/>
                  <a:gd name="T32" fmla="*/ 0 w 6"/>
                  <a:gd name="T33" fmla="*/ 37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
                  <a:gd name="T52" fmla="*/ 0 h 40"/>
                  <a:gd name="T53" fmla="*/ 6 w 6"/>
                  <a:gd name="T54" fmla="*/ 40 h 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 h="40">
                    <a:moveTo>
                      <a:pt x="0" y="2"/>
                    </a:moveTo>
                    <a:lnTo>
                      <a:pt x="0" y="2"/>
                    </a:lnTo>
                    <a:lnTo>
                      <a:pt x="1" y="4"/>
                    </a:lnTo>
                    <a:lnTo>
                      <a:pt x="3" y="7"/>
                    </a:lnTo>
                    <a:lnTo>
                      <a:pt x="3" y="12"/>
                    </a:lnTo>
                    <a:lnTo>
                      <a:pt x="3" y="19"/>
                    </a:lnTo>
                    <a:lnTo>
                      <a:pt x="3" y="30"/>
                    </a:lnTo>
                    <a:lnTo>
                      <a:pt x="3" y="38"/>
                    </a:lnTo>
                    <a:lnTo>
                      <a:pt x="5" y="40"/>
                    </a:lnTo>
                    <a:lnTo>
                      <a:pt x="5" y="30"/>
                    </a:lnTo>
                    <a:lnTo>
                      <a:pt x="6" y="19"/>
                    </a:lnTo>
                    <a:lnTo>
                      <a:pt x="5" y="12"/>
                    </a:lnTo>
                    <a:lnTo>
                      <a:pt x="5" y="7"/>
                    </a:lnTo>
                    <a:lnTo>
                      <a:pt x="3" y="2"/>
                    </a:lnTo>
                    <a:lnTo>
                      <a:pt x="1"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8" name="Freeform 29"/>
              <p:cNvSpPr>
                <a:spLocks/>
              </p:cNvSpPr>
              <p:nvPr/>
            </p:nvSpPr>
            <p:spPr bwMode="auto">
              <a:xfrm>
                <a:off x="9741052" y="2238069"/>
                <a:ext cx="54811" cy="55562"/>
              </a:xfrm>
              <a:custGeom>
                <a:avLst/>
                <a:gdLst>
                  <a:gd name="T0" fmla="*/ 0 w 16"/>
                  <a:gd name="T1" fmla="*/ 37 h 20"/>
                  <a:gd name="T2" fmla="*/ 0 w 16"/>
                  <a:gd name="T3" fmla="*/ 37 h 20"/>
                  <a:gd name="T4" fmla="*/ 64 w 16"/>
                  <a:gd name="T5" fmla="*/ 192 h 20"/>
                  <a:gd name="T6" fmla="*/ 161 w 16"/>
                  <a:gd name="T7" fmla="*/ 287 h 20"/>
                  <a:gd name="T8" fmla="*/ 327 w 16"/>
                  <a:gd name="T9" fmla="*/ 348 h 20"/>
                  <a:gd name="T10" fmla="*/ 488 w 16"/>
                  <a:gd name="T11" fmla="*/ 385 h 20"/>
                  <a:gd name="T12" fmla="*/ 521 w 16"/>
                  <a:gd name="T13" fmla="*/ 348 h 20"/>
                  <a:gd name="T14" fmla="*/ 356 w 16"/>
                  <a:gd name="T15" fmla="*/ 327 h 20"/>
                  <a:gd name="T16" fmla="*/ 225 w 16"/>
                  <a:gd name="T17" fmla="*/ 250 h 20"/>
                  <a:gd name="T18" fmla="*/ 93 w 16"/>
                  <a:gd name="T19" fmla="*/ 156 h 20"/>
                  <a:gd name="T20" fmla="*/ 64 w 16"/>
                  <a:gd name="T21" fmla="*/ 37 h 20"/>
                  <a:gd name="T22" fmla="*/ 64 w 16"/>
                  <a:gd name="T23" fmla="*/ 0 h 20"/>
                  <a:gd name="T24" fmla="*/ 0 w 16"/>
                  <a:gd name="T25" fmla="*/ 37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20"/>
                  <a:gd name="T41" fmla="*/ 16 w 16"/>
                  <a:gd name="T42" fmla="*/ 20 h 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20">
                    <a:moveTo>
                      <a:pt x="0" y="2"/>
                    </a:moveTo>
                    <a:lnTo>
                      <a:pt x="0" y="2"/>
                    </a:lnTo>
                    <a:lnTo>
                      <a:pt x="2" y="10"/>
                    </a:lnTo>
                    <a:lnTo>
                      <a:pt x="5" y="15"/>
                    </a:lnTo>
                    <a:lnTo>
                      <a:pt x="10" y="18"/>
                    </a:lnTo>
                    <a:lnTo>
                      <a:pt x="15" y="20"/>
                    </a:lnTo>
                    <a:lnTo>
                      <a:pt x="16" y="18"/>
                    </a:lnTo>
                    <a:lnTo>
                      <a:pt x="11" y="17"/>
                    </a:lnTo>
                    <a:lnTo>
                      <a:pt x="7" y="13"/>
                    </a:lnTo>
                    <a:lnTo>
                      <a:pt x="3" y="8"/>
                    </a:lnTo>
                    <a:lnTo>
                      <a:pt x="2"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199" name="Freeform 30"/>
              <p:cNvSpPr>
                <a:spLocks/>
              </p:cNvSpPr>
              <p:nvPr/>
            </p:nvSpPr>
            <p:spPr bwMode="auto">
              <a:xfrm>
                <a:off x="9723371" y="2193619"/>
                <a:ext cx="22985" cy="50800"/>
              </a:xfrm>
              <a:custGeom>
                <a:avLst/>
                <a:gdLst>
                  <a:gd name="T0" fmla="*/ 0 w 7"/>
                  <a:gd name="T1" fmla="*/ 37 h 18"/>
                  <a:gd name="T2" fmla="*/ 0 w 7"/>
                  <a:gd name="T3" fmla="*/ 37 h 18"/>
                  <a:gd name="T4" fmla="*/ 59 w 7"/>
                  <a:gd name="T5" fmla="*/ 164 h 18"/>
                  <a:gd name="T6" fmla="*/ 141 w 7"/>
                  <a:gd name="T7" fmla="*/ 366 h 18"/>
                  <a:gd name="T8" fmla="*/ 201 w 7"/>
                  <a:gd name="T9" fmla="*/ 325 h 18"/>
                  <a:gd name="T10" fmla="*/ 84 w 7"/>
                  <a:gd name="T11" fmla="*/ 164 h 18"/>
                  <a:gd name="T12" fmla="*/ 84 w 7"/>
                  <a:gd name="T13" fmla="*/ 37 h 18"/>
                  <a:gd name="T14" fmla="*/ 59 w 7"/>
                  <a:gd name="T15" fmla="*/ 0 h 18"/>
                  <a:gd name="T16" fmla="*/ 84 w 7"/>
                  <a:gd name="T17" fmla="*/ 37 h 18"/>
                  <a:gd name="T18" fmla="*/ 84 w 7"/>
                  <a:gd name="T19" fmla="*/ 37 h 18"/>
                  <a:gd name="T20" fmla="*/ 59 w 7"/>
                  <a:gd name="T21" fmla="*/ 0 h 18"/>
                  <a:gd name="T22" fmla="*/ 0 w 7"/>
                  <a:gd name="T23" fmla="*/ 3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18"/>
                  <a:gd name="T38" fmla="*/ 7 w 7"/>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18">
                    <a:moveTo>
                      <a:pt x="0" y="2"/>
                    </a:moveTo>
                    <a:lnTo>
                      <a:pt x="0" y="2"/>
                    </a:lnTo>
                    <a:lnTo>
                      <a:pt x="2" y="8"/>
                    </a:lnTo>
                    <a:lnTo>
                      <a:pt x="5" y="18"/>
                    </a:lnTo>
                    <a:lnTo>
                      <a:pt x="7" y="16"/>
                    </a:lnTo>
                    <a:lnTo>
                      <a:pt x="3" y="8"/>
                    </a:lnTo>
                    <a:lnTo>
                      <a:pt x="3" y="2"/>
                    </a:lnTo>
                    <a:lnTo>
                      <a:pt x="2" y="0"/>
                    </a:lnTo>
                    <a:lnTo>
                      <a:pt x="3"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0" name="Freeform 31"/>
              <p:cNvSpPr>
                <a:spLocks/>
              </p:cNvSpPr>
              <p:nvPr/>
            </p:nvSpPr>
            <p:spPr bwMode="auto">
              <a:xfrm>
                <a:off x="9712762" y="2174569"/>
                <a:ext cx="17681" cy="23812"/>
              </a:xfrm>
              <a:custGeom>
                <a:avLst/>
                <a:gdLst>
                  <a:gd name="T0" fmla="*/ 0 w 5"/>
                  <a:gd name="T1" fmla="*/ 0 h 9"/>
                  <a:gd name="T2" fmla="*/ 0 w 5"/>
                  <a:gd name="T3" fmla="*/ 0 h 9"/>
                  <a:gd name="T4" fmla="*/ 0 w 5"/>
                  <a:gd name="T5" fmla="*/ 78 h 9"/>
                  <a:gd name="T6" fmla="*/ 112 w 5"/>
                  <a:gd name="T7" fmla="*/ 145 h 9"/>
                  <a:gd name="T8" fmla="*/ 192 w 5"/>
                  <a:gd name="T9" fmla="*/ 112 h 9"/>
                  <a:gd name="T10" fmla="*/ 40 w 5"/>
                  <a:gd name="T11" fmla="*/ 63 h 9"/>
                  <a:gd name="T12" fmla="*/ 40 w 5"/>
                  <a:gd name="T13" fmla="*/ 0 h 9"/>
                  <a:gd name="T14" fmla="*/ 40 w 5"/>
                  <a:gd name="T15" fmla="*/ 0 h 9"/>
                  <a:gd name="T16" fmla="*/ 0 w 5"/>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9"/>
                  <a:gd name="T29" fmla="*/ 5 w 5"/>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9">
                    <a:moveTo>
                      <a:pt x="0" y="0"/>
                    </a:moveTo>
                    <a:lnTo>
                      <a:pt x="0" y="0"/>
                    </a:lnTo>
                    <a:lnTo>
                      <a:pt x="0" y="5"/>
                    </a:lnTo>
                    <a:lnTo>
                      <a:pt x="3" y="9"/>
                    </a:lnTo>
                    <a:lnTo>
                      <a:pt x="5" y="7"/>
                    </a:lnTo>
                    <a:lnTo>
                      <a:pt x="1" y="4"/>
                    </a:lnTo>
                    <a:lnTo>
                      <a:pt x="1"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1" name="Freeform 32"/>
              <p:cNvSpPr>
                <a:spLocks/>
              </p:cNvSpPr>
              <p:nvPr/>
            </p:nvSpPr>
            <p:spPr bwMode="auto">
              <a:xfrm>
                <a:off x="9695081" y="2157106"/>
                <a:ext cx="21217" cy="17462"/>
              </a:xfrm>
              <a:custGeom>
                <a:avLst/>
                <a:gdLst>
                  <a:gd name="T0" fmla="*/ 0 w 6"/>
                  <a:gd name="T1" fmla="*/ 24 h 6"/>
                  <a:gd name="T2" fmla="*/ 0 w 6"/>
                  <a:gd name="T3" fmla="*/ 68 h 6"/>
                  <a:gd name="T4" fmla="*/ 112 w 6"/>
                  <a:gd name="T5" fmla="*/ 68 h 6"/>
                  <a:gd name="T6" fmla="*/ 112 w 6"/>
                  <a:gd name="T7" fmla="*/ 68 h 6"/>
                  <a:gd name="T8" fmla="*/ 112 w 6"/>
                  <a:gd name="T9" fmla="*/ 112 h 6"/>
                  <a:gd name="T10" fmla="*/ 184 w 6"/>
                  <a:gd name="T11" fmla="*/ 134 h 6"/>
                  <a:gd name="T12" fmla="*/ 224 w 6"/>
                  <a:gd name="T13" fmla="*/ 134 h 6"/>
                  <a:gd name="T14" fmla="*/ 224 w 6"/>
                  <a:gd name="T15" fmla="*/ 112 h 6"/>
                  <a:gd name="T16" fmla="*/ 184 w 6"/>
                  <a:gd name="T17" fmla="*/ 24 h 6"/>
                  <a:gd name="T18" fmla="*/ 112 w 6"/>
                  <a:gd name="T19" fmla="*/ 24 h 6"/>
                  <a:gd name="T20" fmla="*/ 0 w 6"/>
                  <a:gd name="T21" fmla="*/ 0 h 6"/>
                  <a:gd name="T22" fmla="*/ 72 w 6"/>
                  <a:gd name="T23" fmla="*/ 24 h 6"/>
                  <a:gd name="T24" fmla="*/ 0 w 6"/>
                  <a:gd name="T25" fmla="*/ 24 h 6"/>
                  <a:gd name="T26" fmla="*/ 0 w 6"/>
                  <a:gd name="T27" fmla="*/ 68 h 6"/>
                  <a:gd name="T28" fmla="*/ 0 w 6"/>
                  <a:gd name="T29" fmla="*/ 68 h 6"/>
                  <a:gd name="T30" fmla="*/ 0 w 6"/>
                  <a:gd name="T31" fmla="*/ 24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
                  <a:gd name="T49" fmla="*/ 0 h 6"/>
                  <a:gd name="T50" fmla="*/ 6 w 6"/>
                  <a:gd name="T51" fmla="*/ 6 h 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 h="6">
                    <a:moveTo>
                      <a:pt x="0" y="1"/>
                    </a:moveTo>
                    <a:lnTo>
                      <a:pt x="0" y="3"/>
                    </a:lnTo>
                    <a:lnTo>
                      <a:pt x="3" y="3"/>
                    </a:lnTo>
                    <a:lnTo>
                      <a:pt x="3" y="5"/>
                    </a:lnTo>
                    <a:lnTo>
                      <a:pt x="5" y="6"/>
                    </a:lnTo>
                    <a:lnTo>
                      <a:pt x="6" y="6"/>
                    </a:lnTo>
                    <a:lnTo>
                      <a:pt x="6" y="5"/>
                    </a:lnTo>
                    <a:lnTo>
                      <a:pt x="5" y="1"/>
                    </a:lnTo>
                    <a:lnTo>
                      <a:pt x="3" y="1"/>
                    </a:lnTo>
                    <a:lnTo>
                      <a:pt x="0" y="0"/>
                    </a:lnTo>
                    <a:lnTo>
                      <a:pt x="2" y="1"/>
                    </a:lnTo>
                    <a:lnTo>
                      <a:pt x="0" y="1"/>
                    </a:lnTo>
                    <a:lnTo>
                      <a:pt x="0" y="3"/>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2" name="Freeform 33"/>
              <p:cNvSpPr>
                <a:spLocks/>
              </p:cNvSpPr>
              <p:nvPr/>
            </p:nvSpPr>
            <p:spPr bwMode="auto">
              <a:xfrm>
                <a:off x="9689777" y="2134881"/>
                <a:ext cx="14145" cy="25400"/>
              </a:xfrm>
              <a:custGeom>
                <a:avLst/>
                <a:gdLst>
                  <a:gd name="T0" fmla="*/ 80 w 4"/>
                  <a:gd name="T1" fmla="*/ 0 h 9"/>
                  <a:gd name="T2" fmla="*/ 80 w 4"/>
                  <a:gd name="T3" fmla="*/ 0 h 9"/>
                  <a:gd name="T4" fmla="*/ 0 w 4"/>
                  <a:gd name="T5" fmla="*/ 101 h 9"/>
                  <a:gd name="T6" fmla="*/ 80 w 4"/>
                  <a:gd name="T7" fmla="*/ 187 h 9"/>
                  <a:gd name="T8" fmla="*/ 152 w 4"/>
                  <a:gd name="T9" fmla="*/ 187 h 9"/>
                  <a:gd name="T10" fmla="*/ 80 w 4"/>
                  <a:gd name="T11" fmla="*/ 101 h 9"/>
                  <a:gd name="T12" fmla="*/ 152 w 4"/>
                  <a:gd name="T13" fmla="*/ 21 h 9"/>
                  <a:gd name="T14" fmla="*/ 152 w 4"/>
                  <a:gd name="T15" fmla="*/ 21 h 9"/>
                  <a:gd name="T16" fmla="*/ 80 w 4"/>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9"/>
                  <a:gd name="T29" fmla="*/ 4 w 4"/>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9">
                    <a:moveTo>
                      <a:pt x="2" y="0"/>
                    </a:moveTo>
                    <a:lnTo>
                      <a:pt x="2" y="0"/>
                    </a:lnTo>
                    <a:lnTo>
                      <a:pt x="0" y="5"/>
                    </a:lnTo>
                    <a:lnTo>
                      <a:pt x="2" y="9"/>
                    </a:lnTo>
                    <a:lnTo>
                      <a:pt x="4" y="9"/>
                    </a:lnTo>
                    <a:lnTo>
                      <a:pt x="2" y="5"/>
                    </a:lnTo>
                    <a:lnTo>
                      <a:pt x="4" y="1"/>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3" name="Freeform 34"/>
              <p:cNvSpPr>
                <a:spLocks/>
              </p:cNvSpPr>
              <p:nvPr/>
            </p:nvSpPr>
            <p:spPr bwMode="auto">
              <a:xfrm>
                <a:off x="9695081" y="2120594"/>
                <a:ext cx="17681" cy="15875"/>
              </a:xfrm>
              <a:custGeom>
                <a:avLst/>
                <a:gdLst>
                  <a:gd name="T0" fmla="*/ 104 w 5"/>
                  <a:gd name="T1" fmla="*/ 20 h 6"/>
                  <a:gd name="T2" fmla="*/ 104 w 5"/>
                  <a:gd name="T3" fmla="*/ 20 h 6"/>
                  <a:gd name="T4" fmla="*/ 104 w 5"/>
                  <a:gd name="T5" fmla="*/ 20 h 6"/>
                  <a:gd name="T6" fmla="*/ 0 w 5"/>
                  <a:gd name="T7" fmla="*/ 83 h 6"/>
                  <a:gd name="T8" fmla="*/ 72 w 5"/>
                  <a:gd name="T9" fmla="*/ 97 h 6"/>
                  <a:gd name="T10" fmla="*/ 176 w 5"/>
                  <a:gd name="T11" fmla="*/ 50 h 6"/>
                  <a:gd name="T12" fmla="*/ 176 w 5"/>
                  <a:gd name="T13" fmla="*/ 20 h 6"/>
                  <a:gd name="T14" fmla="*/ 176 w 5"/>
                  <a:gd name="T15" fmla="*/ 0 h 6"/>
                  <a:gd name="T16" fmla="*/ 104 w 5"/>
                  <a:gd name="T17" fmla="*/ 2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3" y="1"/>
                    </a:moveTo>
                    <a:lnTo>
                      <a:pt x="3" y="1"/>
                    </a:lnTo>
                    <a:lnTo>
                      <a:pt x="0" y="5"/>
                    </a:lnTo>
                    <a:lnTo>
                      <a:pt x="2" y="6"/>
                    </a:lnTo>
                    <a:lnTo>
                      <a:pt x="5" y="3"/>
                    </a:lnTo>
                    <a:lnTo>
                      <a:pt x="5" y="1"/>
                    </a:lnTo>
                    <a:lnTo>
                      <a:pt x="5" y="0"/>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4" name="Freeform 35"/>
              <p:cNvSpPr>
                <a:spLocks/>
              </p:cNvSpPr>
              <p:nvPr/>
            </p:nvSpPr>
            <p:spPr bwMode="auto">
              <a:xfrm>
                <a:off x="9689777" y="2106306"/>
                <a:ext cx="22985" cy="17462"/>
              </a:xfrm>
              <a:custGeom>
                <a:avLst/>
                <a:gdLst>
                  <a:gd name="T0" fmla="*/ 59 w 7"/>
                  <a:gd name="T1" fmla="*/ 44 h 6"/>
                  <a:gd name="T2" fmla="*/ 113 w 7"/>
                  <a:gd name="T3" fmla="*/ 0 h 6"/>
                  <a:gd name="T4" fmla="*/ 0 w 7"/>
                  <a:gd name="T5" fmla="*/ 44 h 6"/>
                  <a:gd name="T6" fmla="*/ 59 w 7"/>
                  <a:gd name="T7" fmla="*/ 112 h 6"/>
                  <a:gd name="T8" fmla="*/ 113 w 7"/>
                  <a:gd name="T9" fmla="*/ 112 h 6"/>
                  <a:gd name="T10" fmla="*/ 141 w 7"/>
                  <a:gd name="T11" fmla="*/ 134 h 6"/>
                  <a:gd name="T12" fmla="*/ 201 w 7"/>
                  <a:gd name="T13" fmla="*/ 112 h 6"/>
                  <a:gd name="T14" fmla="*/ 141 w 7"/>
                  <a:gd name="T15" fmla="*/ 68 h 6"/>
                  <a:gd name="T16" fmla="*/ 113 w 7"/>
                  <a:gd name="T17" fmla="*/ 68 h 6"/>
                  <a:gd name="T18" fmla="*/ 59 w 7"/>
                  <a:gd name="T19" fmla="*/ 68 h 6"/>
                  <a:gd name="T20" fmla="*/ 113 w 7"/>
                  <a:gd name="T21" fmla="*/ 44 h 6"/>
                  <a:gd name="T22" fmla="*/ 141 w 7"/>
                  <a:gd name="T23" fmla="*/ 44 h 6"/>
                  <a:gd name="T24" fmla="*/ 113 w 7"/>
                  <a:gd name="T25" fmla="*/ 44 h 6"/>
                  <a:gd name="T26" fmla="*/ 141 w 7"/>
                  <a:gd name="T27" fmla="*/ 44 h 6"/>
                  <a:gd name="T28" fmla="*/ 141 w 7"/>
                  <a:gd name="T29" fmla="*/ 44 h 6"/>
                  <a:gd name="T30" fmla="*/ 59 w 7"/>
                  <a:gd name="T31" fmla="*/ 44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
                  <a:gd name="T49" fmla="*/ 0 h 6"/>
                  <a:gd name="T50" fmla="*/ 7 w 7"/>
                  <a:gd name="T51" fmla="*/ 6 h 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 h="6">
                    <a:moveTo>
                      <a:pt x="2" y="2"/>
                    </a:moveTo>
                    <a:lnTo>
                      <a:pt x="4" y="0"/>
                    </a:lnTo>
                    <a:lnTo>
                      <a:pt x="0" y="2"/>
                    </a:lnTo>
                    <a:lnTo>
                      <a:pt x="2" y="5"/>
                    </a:lnTo>
                    <a:lnTo>
                      <a:pt x="4" y="5"/>
                    </a:lnTo>
                    <a:lnTo>
                      <a:pt x="5" y="6"/>
                    </a:lnTo>
                    <a:lnTo>
                      <a:pt x="7" y="5"/>
                    </a:lnTo>
                    <a:lnTo>
                      <a:pt x="5" y="3"/>
                    </a:lnTo>
                    <a:lnTo>
                      <a:pt x="4" y="3"/>
                    </a:lnTo>
                    <a:lnTo>
                      <a:pt x="2" y="3"/>
                    </a:lnTo>
                    <a:lnTo>
                      <a:pt x="4" y="2"/>
                    </a:lnTo>
                    <a:lnTo>
                      <a:pt x="5" y="2"/>
                    </a:lnTo>
                    <a:lnTo>
                      <a:pt x="4" y="2"/>
                    </a:lnTo>
                    <a:lnTo>
                      <a:pt x="5" y="2"/>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5" name="Freeform 36"/>
              <p:cNvSpPr>
                <a:spLocks/>
              </p:cNvSpPr>
              <p:nvPr/>
            </p:nvSpPr>
            <p:spPr bwMode="auto">
              <a:xfrm>
                <a:off x="9695081" y="2072969"/>
                <a:ext cx="21217" cy="38100"/>
              </a:xfrm>
              <a:custGeom>
                <a:avLst/>
                <a:gdLst>
                  <a:gd name="T0" fmla="*/ 184 w 6"/>
                  <a:gd name="T1" fmla="*/ 0 h 14"/>
                  <a:gd name="T2" fmla="*/ 184 w 6"/>
                  <a:gd name="T3" fmla="*/ 0 h 14"/>
                  <a:gd name="T4" fmla="*/ 72 w 6"/>
                  <a:gd name="T5" fmla="*/ 36 h 14"/>
                  <a:gd name="T6" fmla="*/ 0 w 6"/>
                  <a:gd name="T7" fmla="*/ 91 h 14"/>
                  <a:gd name="T8" fmla="*/ 0 w 6"/>
                  <a:gd name="T9" fmla="*/ 182 h 14"/>
                  <a:gd name="T10" fmla="*/ 0 w 6"/>
                  <a:gd name="T11" fmla="*/ 252 h 14"/>
                  <a:gd name="T12" fmla="*/ 112 w 6"/>
                  <a:gd name="T13" fmla="*/ 252 h 14"/>
                  <a:gd name="T14" fmla="*/ 112 w 6"/>
                  <a:gd name="T15" fmla="*/ 182 h 14"/>
                  <a:gd name="T16" fmla="*/ 112 w 6"/>
                  <a:gd name="T17" fmla="*/ 91 h 14"/>
                  <a:gd name="T18" fmla="*/ 112 w 6"/>
                  <a:gd name="T19" fmla="*/ 70 h 14"/>
                  <a:gd name="T20" fmla="*/ 184 w 6"/>
                  <a:gd name="T21" fmla="*/ 36 h 14"/>
                  <a:gd name="T22" fmla="*/ 224 w 6"/>
                  <a:gd name="T23" fmla="*/ 0 h 14"/>
                  <a:gd name="T24" fmla="*/ 184 w 6"/>
                  <a:gd name="T25" fmla="*/ 36 h 14"/>
                  <a:gd name="T26" fmla="*/ 224 w 6"/>
                  <a:gd name="T27" fmla="*/ 36 h 14"/>
                  <a:gd name="T28" fmla="*/ 224 w 6"/>
                  <a:gd name="T29" fmla="*/ 0 h 14"/>
                  <a:gd name="T30" fmla="*/ 184 w 6"/>
                  <a:gd name="T31" fmla="*/ 0 h 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
                  <a:gd name="T49" fmla="*/ 0 h 14"/>
                  <a:gd name="T50" fmla="*/ 6 w 6"/>
                  <a:gd name="T51" fmla="*/ 14 h 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 h="14">
                    <a:moveTo>
                      <a:pt x="5" y="0"/>
                    </a:moveTo>
                    <a:lnTo>
                      <a:pt x="5" y="0"/>
                    </a:lnTo>
                    <a:lnTo>
                      <a:pt x="2" y="2"/>
                    </a:lnTo>
                    <a:lnTo>
                      <a:pt x="0" y="5"/>
                    </a:lnTo>
                    <a:lnTo>
                      <a:pt x="0" y="10"/>
                    </a:lnTo>
                    <a:lnTo>
                      <a:pt x="0" y="14"/>
                    </a:lnTo>
                    <a:lnTo>
                      <a:pt x="3" y="14"/>
                    </a:lnTo>
                    <a:lnTo>
                      <a:pt x="3" y="10"/>
                    </a:lnTo>
                    <a:lnTo>
                      <a:pt x="3" y="5"/>
                    </a:lnTo>
                    <a:lnTo>
                      <a:pt x="3" y="4"/>
                    </a:lnTo>
                    <a:lnTo>
                      <a:pt x="5" y="2"/>
                    </a:lnTo>
                    <a:lnTo>
                      <a:pt x="6" y="0"/>
                    </a:lnTo>
                    <a:lnTo>
                      <a:pt x="5" y="2"/>
                    </a:lnTo>
                    <a:lnTo>
                      <a:pt x="6" y="2"/>
                    </a:lnTo>
                    <a:lnTo>
                      <a:pt x="6" y="0"/>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6" name="Freeform 37"/>
              <p:cNvSpPr>
                <a:spLocks/>
              </p:cNvSpPr>
              <p:nvPr/>
            </p:nvSpPr>
            <p:spPr bwMode="auto">
              <a:xfrm>
                <a:off x="9712762" y="2055506"/>
                <a:ext cx="33594" cy="17462"/>
              </a:xfrm>
              <a:custGeom>
                <a:avLst/>
                <a:gdLst>
                  <a:gd name="T0" fmla="*/ 192 w 10"/>
                  <a:gd name="T1" fmla="*/ 0 h 6"/>
                  <a:gd name="T2" fmla="*/ 192 w 10"/>
                  <a:gd name="T3" fmla="*/ 0 h 6"/>
                  <a:gd name="T4" fmla="*/ 97 w 10"/>
                  <a:gd name="T5" fmla="*/ 44 h 6"/>
                  <a:gd name="T6" fmla="*/ 0 w 10"/>
                  <a:gd name="T7" fmla="*/ 134 h 6"/>
                  <a:gd name="T8" fmla="*/ 36 w 10"/>
                  <a:gd name="T9" fmla="*/ 134 h 6"/>
                  <a:gd name="T10" fmla="*/ 160 w 10"/>
                  <a:gd name="T11" fmla="*/ 68 h 6"/>
                  <a:gd name="T12" fmla="*/ 313 w 10"/>
                  <a:gd name="T13" fmla="*/ 0 h 6"/>
                  <a:gd name="T14" fmla="*/ 313 w 10"/>
                  <a:gd name="T15" fmla="*/ 0 h 6"/>
                  <a:gd name="T16" fmla="*/ 192 w 10"/>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6" y="0"/>
                    </a:moveTo>
                    <a:lnTo>
                      <a:pt x="6" y="0"/>
                    </a:lnTo>
                    <a:lnTo>
                      <a:pt x="3" y="2"/>
                    </a:lnTo>
                    <a:lnTo>
                      <a:pt x="0" y="6"/>
                    </a:lnTo>
                    <a:lnTo>
                      <a:pt x="1" y="6"/>
                    </a:lnTo>
                    <a:lnTo>
                      <a:pt x="5" y="3"/>
                    </a:lnTo>
                    <a:lnTo>
                      <a:pt x="10" y="0"/>
                    </a:lnTo>
                    <a:lnTo>
                      <a:pt x="6"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7" name="Freeform 38"/>
              <p:cNvSpPr>
                <a:spLocks/>
              </p:cNvSpPr>
              <p:nvPr/>
            </p:nvSpPr>
            <p:spPr bwMode="auto">
              <a:xfrm>
                <a:off x="9733980" y="2014231"/>
                <a:ext cx="12377" cy="41275"/>
              </a:xfrm>
              <a:custGeom>
                <a:avLst/>
                <a:gdLst>
                  <a:gd name="T0" fmla="*/ 0 w 4"/>
                  <a:gd name="T1" fmla="*/ 36 h 15"/>
                  <a:gd name="T2" fmla="*/ 0 w 4"/>
                  <a:gd name="T3" fmla="*/ 0 h 15"/>
                  <a:gd name="T4" fmla="*/ 0 w 4"/>
                  <a:gd name="T5" fmla="*/ 94 h 15"/>
                  <a:gd name="T6" fmla="*/ 0 w 4"/>
                  <a:gd name="T7" fmla="*/ 276 h 15"/>
                  <a:gd name="T8" fmla="*/ 94 w 4"/>
                  <a:gd name="T9" fmla="*/ 276 h 15"/>
                  <a:gd name="T10" fmla="*/ 49 w 4"/>
                  <a:gd name="T11" fmla="*/ 94 h 15"/>
                  <a:gd name="T12" fmla="*/ 49 w 4"/>
                  <a:gd name="T13" fmla="*/ 36 h 15"/>
                  <a:gd name="T14" fmla="*/ 49 w 4"/>
                  <a:gd name="T15" fmla="*/ 0 h 15"/>
                  <a:gd name="T16" fmla="*/ 49 w 4"/>
                  <a:gd name="T17" fmla="*/ 36 h 15"/>
                  <a:gd name="T18" fmla="*/ 94 w 4"/>
                  <a:gd name="T19" fmla="*/ 0 h 15"/>
                  <a:gd name="T20" fmla="*/ 49 w 4"/>
                  <a:gd name="T21" fmla="*/ 0 h 15"/>
                  <a:gd name="T22" fmla="*/ 0 w 4"/>
                  <a:gd name="T23" fmla="*/ 36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15"/>
                  <a:gd name="T38" fmla="*/ 4 w 4"/>
                  <a:gd name="T39" fmla="*/ 15 h 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15">
                    <a:moveTo>
                      <a:pt x="0" y="2"/>
                    </a:moveTo>
                    <a:lnTo>
                      <a:pt x="0" y="0"/>
                    </a:lnTo>
                    <a:lnTo>
                      <a:pt x="0" y="5"/>
                    </a:lnTo>
                    <a:lnTo>
                      <a:pt x="0" y="15"/>
                    </a:lnTo>
                    <a:lnTo>
                      <a:pt x="4" y="15"/>
                    </a:lnTo>
                    <a:lnTo>
                      <a:pt x="2" y="5"/>
                    </a:lnTo>
                    <a:lnTo>
                      <a:pt x="2" y="2"/>
                    </a:lnTo>
                    <a:lnTo>
                      <a:pt x="2" y="0"/>
                    </a:lnTo>
                    <a:lnTo>
                      <a:pt x="2" y="2"/>
                    </a:lnTo>
                    <a:lnTo>
                      <a:pt x="4" y="0"/>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8" name="Freeform 39"/>
              <p:cNvSpPr>
                <a:spLocks/>
              </p:cNvSpPr>
              <p:nvPr/>
            </p:nvSpPr>
            <p:spPr bwMode="auto">
              <a:xfrm>
                <a:off x="9723371" y="1990419"/>
                <a:ext cx="17681" cy="30162"/>
              </a:xfrm>
              <a:custGeom>
                <a:avLst/>
                <a:gdLst>
                  <a:gd name="T0" fmla="*/ 0 w 5"/>
                  <a:gd name="T1" fmla="*/ 47 h 10"/>
                  <a:gd name="T2" fmla="*/ 0 w 5"/>
                  <a:gd name="T3" fmla="*/ 47 h 10"/>
                  <a:gd name="T4" fmla="*/ 0 w 5"/>
                  <a:gd name="T5" fmla="*/ 177 h 10"/>
                  <a:gd name="T6" fmla="*/ 112 w 5"/>
                  <a:gd name="T7" fmla="*/ 253 h 10"/>
                  <a:gd name="T8" fmla="*/ 184 w 5"/>
                  <a:gd name="T9" fmla="*/ 205 h 10"/>
                  <a:gd name="T10" fmla="*/ 112 w 5"/>
                  <a:gd name="T11" fmla="*/ 177 h 10"/>
                  <a:gd name="T12" fmla="*/ 72 w 5"/>
                  <a:gd name="T13" fmla="*/ 47 h 10"/>
                  <a:gd name="T14" fmla="*/ 72 w 5"/>
                  <a:gd name="T15" fmla="*/ 0 h 10"/>
                  <a:gd name="T16" fmla="*/ 72 w 5"/>
                  <a:gd name="T17" fmla="*/ 47 h 10"/>
                  <a:gd name="T18" fmla="*/ 72 w 5"/>
                  <a:gd name="T19" fmla="*/ 0 h 10"/>
                  <a:gd name="T20" fmla="*/ 72 w 5"/>
                  <a:gd name="T21" fmla="*/ 0 h 10"/>
                  <a:gd name="T22" fmla="*/ 0 w 5"/>
                  <a:gd name="T23" fmla="*/ 47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10"/>
                  <a:gd name="T38" fmla="*/ 5 w 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10">
                    <a:moveTo>
                      <a:pt x="0" y="2"/>
                    </a:moveTo>
                    <a:lnTo>
                      <a:pt x="0" y="2"/>
                    </a:lnTo>
                    <a:lnTo>
                      <a:pt x="0" y="7"/>
                    </a:lnTo>
                    <a:lnTo>
                      <a:pt x="3" y="10"/>
                    </a:lnTo>
                    <a:lnTo>
                      <a:pt x="5" y="8"/>
                    </a:lnTo>
                    <a:lnTo>
                      <a:pt x="3" y="7"/>
                    </a:lnTo>
                    <a:lnTo>
                      <a:pt x="2" y="2"/>
                    </a:lnTo>
                    <a:lnTo>
                      <a:pt x="2" y="0"/>
                    </a:lnTo>
                    <a:lnTo>
                      <a:pt x="2"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09" name="Freeform 40"/>
              <p:cNvSpPr>
                <a:spLocks/>
              </p:cNvSpPr>
              <p:nvPr/>
            </p:nvSpPr>
            <p:spPr bwMode="auto">
              <a:xfrm>
                <a:off x="9703922" y="1990419"/>
                <a:ext cx="26522" cy="9525"/>
              </a:xfrm>
              <a:custGeom>
                <a:avLst/>
                <a:gdLst>
                  <a:gd name="T0" fmla="*/ 84 w 8"/>
                  <a:gd name="T1" fmla="*/ 88 h 3"/>
                  <a:gd name="T2" fmla="*/ 0 w 8"/>
                  <a:gd name="T3" fmla="*/ 88 h 3"/>
                  <a:gd name="T4" fmla="*/ 120 w 8"/>
                  <a:gd name="T5" fmla="*/ 88 h 3"/>
                  <a:gd name="T6" fmla="*/ 180 w 8"/>
                  <a:gd name="T7" fmla="*/ 56 h 3"/>
                  <a:gd name="T8" fmla="*/ 236 w 8"/>
                  <a:gd name="T9" fmla="*/ 0 h 3"/>
                  <a:gd name="T10" fmla="*/ 84 w 8"/>
                  <a:gd name="T11" fmla="*/ 0 h 3"/>
                  <a:gd name="T12" fmla="*/ 84 w 8"/>
                  <a:gd name="T13" fmla="*/ 88 h 3"/>
                  <a:gd name="T14" fmla="*/ 0 w 8"/>
                  <a:gd name="T15" fmla="*/ 88 h 3"/>
                  <a:gd name="T16" fmla="*/ 84 w 8"/>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3" y="3"/>
                    </a:moveTo>
                    <a:lnTo>
                      <a:pt x="0" y="3"/>
                    </a:lnTo>
                    <a:lnTo>
                      <a:pt x="4" y="3"/>
                    </a:lnTo>
                    <a:lnTo>
                      <a:pt x="6" y="2"/>
                    </a:lnTo>
                    <a:lnTo>
                      <a:pt x="8" y="0"/>
                    </a:lnTo>
                    <a:lnTo>
                      <a:pt x="3" y="0"/>
                    </a:lnTo>
                    <a:lnTo>
                      <a:pt x="3" y="3"/>
                    </a:lnTo>
                    <a:lnTo>
                      <a:pt x="0" y="3"/>
                    </a:lnTo>
                    <a:lnTo>
                      <a:pt x="3"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0" name="Freeform 41"/>
              <p:cNvSpPr>
                <a:spLocks/>
              </p:cNvSpPr>
              <p:nvPr/>
            </p:nvSpPr>
            <p:spPr bwMode="auto">
              <a:xfrm>
                <a:off x="9689777" y="1999944"/>
                <a:ext cx="22985" cy="14287"/>
              </a:xfrm>
              <a:custGeom>
                <a:avLst/>
                <a:gdLst>
                  <a:gd name="T0" fmla="*/ 0 w 7"/>
                  <a:gd name="T1" fmla="*/ 81 h 5"/>
                  <a:gd name="T2" fmla="*/ 0 w 7"/>
                  <a:gd name="T3" fmla="*/ 81 h 5"/>
                  <a:gd name="T4" fmla="*/ 59 w 7"/>
                  <a:gd name="T5" fmla="*/ 104 h 5"/>
                  <a:gd name="T6" fmla="*/ 141 w 7"/>
                  <a:gd name="T7" fmla="*/ 104 h 5"/>
                  <a:gd name="T8" fmla="*/ 201 w 7"/>
                  <a:gd name="T9" fmla="*/ 81 h 5"/>
                  <a:gd name="T10" fmla="*/ 201 w 7"/>
                  <a:gd name="T11" fmla="*/ 0 h 5"/>
                  <a:gd name="T12" fmla="*/ 113 w 7"/>
                  <a:gd name="T13" fmla="*/ 0 h 5"/>
                  <a:gd name="T14" fmla="*/ 113 w 7"/>
                  <a:gd name="T15" fmla="*/ 41 h 5"/>
                  <a:gd name="T16" fmla="*/ 113 w 7"/>
                  <a:gd name="T17" fmla="*/ 81 h 5"/>
                  <a:gd name="T18" fmla="*/ 113 w 7"/>
                  <a:gd name="T19" fmla="*/ 81 h 5"/>
                  <a:gd name="T20" fmla="*/ 59 w 7"/>
                  <a:gd name="T21" fmla="*/ 41 h 5"/>
                  <a:gd name="T22" fmla="*/ 59 w 7"/>
                  <a:gd name="T23" fmla="*/ 41 h 5"/>
                  <a:gd name="T24" fmla="*/ 0 w 7"/>
                  <a:gd name="T25" fmla="*/ 81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0" y="4"/>
                    </a:moveTo>
                    <a:lnTo>
                      <a:pt x="0" y="4"/>
                    </a:lnTo>
                    <a:lnTo>
                      <a:pt x="2" y="5"/>
                    </a:lnTo>
                    <a:lnTo>
                      <a:pt x="5" y="5"/>
                    </a:lnTo>
                    <a:lnTo>
                      <a:pt x="7" y="4"/>
                    </a:lnTo>
                    <a:lnTo>
                      <a:pt x="7" y="0"/>
                    </a:lnTo>
                    <a:lnTo>
                      <a:pt x="4" y="0"/>
                    </a:lnTo>
                    <a:lnTo>
                      <a:pt x="4" y="2"/>
                    </a:lnTo>
                    <a:lnTo>
                      <a:pt x="4" y="4"/>
                    </a:lnTo>
                    <a:lnTo>
                      <a:pt x="2" y="2"/>
                    </a:lnTo>
                    <a:lnTo>
                      <a:pt x="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1" name="Freeform 42"/>
              <p:cNvSpPr>
                <a:spLocks/>
              </p:cNvSpPr>
              <p:nvPr/>
            </p:nvSpPr>
            <p:spPr bwMode="auto">
              <a:xfrm>
                <a:off x="9670327" y="1996769"/>
                <a:ext cx="24754" cy="14287"/>
              </a:xfrm>
              <a:custGeom>
                <a:avLst/>
                <a:gdLst>
                  <a:gd name="T0" fmla="*/ 0 w 8"/>
                  <a:gd name="T1" fmla="*/ 16 h 5"/>
                  <a:gd name="T2" fmla="*/ 0 w 8"/>
                  <a:gd name="T3" fmla="*/ 16 h 5"/>
                  <a:gd name="T4" fmla="*/ 115 w 8"/>
                  <a:gd name="T5" fmla="*/ 58 h 5"/>
                  <a:gd name="T6" fmla="*/ 138 w 8"/>
                  <a:gd name="T7" fmla="*/ 101 h 5"/>
                  <a:gd name="T8" fmla="*/ 187 w 8"/>
                  <a:gd name="T9" fmla="*/ 58 h 5"/>
                  <a:gd name="T10" fmla="*/ 115 w 8"/>
                  <a:gd name="T11" fmla="*/ 0 h 5"/>
                  <a:gd name="T12" fmla="*/ 21 w 8"/>
                  <a:gd name="T13" fmla="*/ 0 h 5"/>
                  <a:gd name="T14" fmla="*/ 21 w 8"/>
                  <a:gd name="T15" fmla="*/ 0 h 5"/>
                  <a:gd name="T16" fmla="*/ 0 w 8"/>
                  <a:gd name="T17" fmla="*/ 16 h 5"/>
                  <a:gd name="T18" fmla="*/ 0 w 8"/>
                  <a:gd name="T19" fmla="*/ 16 h 5"/>
                  <a:gd name="T20" fmla="*/ 0 w 8"/>
                  <a:gd name="T21" fmla="*/ 16 h 5"/>
                  <a:gd name="T22" fmla="*/ 0 w 8"/>
                  <a:gd name="T23" fmla="*/ 16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5"/>
                  <a:gd name="T38" fmla="*/ 8 w 8"/>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5">
                    <a:moveTo>
                      <a:pt x="0" y="1"/>
                    </a:moveTo>
                    <a:lnTo>
                      <a:pt x="0" y="1"/>
                    </a:lnTo>
                    <a:lnTo>
                      <a:pt x="5" y="3"/>
                    </a:lnTo>
                    <a:lnTo>
                      <a:pt x="6" y="5"/>
                    </a:lnTo>
                    <a:lnTo>
                      <a:pt x="8" y="3"/>
                    </a:lnTo>
                    <a:lnTo>
                      <a:pt x="5" y="0"/>
                    </a:lnTo>
                    <a:lnTo>
                      <a:pt x="1"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2" name="Freeform 43"/>
              <p:cNvSpPr>
                <a:spLocks/>
              </p:cNvSpPr>
              <p:nvPr/>
            </p:nvSpPr>
            <p:spPr bwMode="auto">
              <a:xfrm>
                <a:off x="9650878" y="1974544"/>
                <a:ext cx="21217" cy="25400"/>
              </a:xfrm>
              <a:custGeom>
                <a:avLst/>
                <a:gdLst>
                  <a:gd name="T0" fmla="*/ 112 w 6"/>
                  <a:gd name="T1" fmla="*/ 21 h 9"/>
                  <a:gd name="T2" fmla="*/ 72 w 6"/>
                  <a:gd name="T3" fmla="*/ 64 h 9"/>
                  <a:gd name="T4" fmla="*/ 112 w 6"/>
                  <a:gd name="T5" fmla="*/ 85 h 9"/>
                  <a:gd name="T6" fmla="*/ 184 w 6"/>
                  <a:gd name="T7" fmla="*/ 187 h 9"/>
                  <a:gd name="T8" fmla="*/ 216 w 6"/>
                  <a:gd name="T9" fmla="*/ 164 h 9"/>
                  <a:gd name="T10" fmla="*/ 216 w 6"/>
                  <a:gd name="T11" fmla="*/ 85 h 9"/>
                  <a:gd name="T12" fmla="*/ 72 w 6"/>
                  <a:gd name="T13" fmla="*/ 0 h 9"/>
                  <a:gd name="T14" fmla="*/ 72 w 6"/>
                  <a:gd name="T15" fmla="*/ 21 h 9"/>
                  <a:gd name="T16" fmla="*/ 72 w 6"/>
                  <a:gd name="T17" fmla="*/ 0 h 9"/>
                  <a:gd name="T18" fmla="*/ 0 w 6"/>
                  <a:gd name="T19" fmla="*/ 21 h 9"/>
                  <a:gd name="T20" fmla="*/ 72 w 6"/>
                  <a:gd name="T21" fmla="*/ 21 h 9"/>
                  <a:gd name="T22" fmla="*/ 112 w 6"/>
                  <a:gd name="T23" fmla="*/ 21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9"/>
                  <a:gd name="T38" fmla="*/ 6 w 6"/>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9">
                    <a:moveTo>
                      <a:pt x="3" y="1"/>
                    </a:moveTo>
                    <a:lnTo>
                      <a:pt x="2" y="3"/>
                    </a:lnTo>
                    <a:lnTo>
                      <a:pt x="3" y="4"/>
                    </a:lnTo>
                    <a:lnTo>
                      <a:pt x="5" y="9"/>
                    </a:lnTo>
                    <a:lnTo>
                      <a:pt x="6" y="8"/>
                    </a:lnTo>
                    <a:lnTo>
                      <a:pt x="6" y="4"/>
                    </a:lnTo>
                    <a:lnTo>
                      <a:pt x="2" y="0"/>
                    </a:lnTo>
                    <a:lnTo>
                      <a:pt x="2" y="1"/>
                    </a:lnTo>
                    <a:lnTo>
                      <a:pt x="2" y="0"/>
                    </a:lnTo>
                    <a:lnTo>
                      <a:pt x="0" y="1"/>
                    </a:lnTo>
                    <a:lnTo>
                      <a:pt x="2" y="1"/>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3" name="Freeform 44"/>
              <p:cNvSpPr>
                <a:spLocks/>
              </p:cNvSpPr>
              <p:nvPr/>
            </p:nvSpPr>
            <p:spPr bwMode="auto">
              <a:xfrm>
                <a:off x="9638501" y="1977719"/>
                <a:ext cx="22985" cy="12700"/>
              </a:xfrm>
              <a:custGeom>
                <a:avLst/>
                <a:gdLst>
                  <a:gd name="T0" fmla="*/ 0 w 7"/>
                  <a:gd name="T1" fmla="*/ 42 h 5"/>
                  <a:gd name="T2" fmla="*/ 0 w 7"/>
                  <a:gd name="T3" fmla="*/ 42 h 5"/>
                  <a:gd name="T4" fmla="*/ 59 w 7"/>
                  <a:gd name="T5" fmla="*/ 69 h 5"/>
                  <a:gd name="T6" fmla="*/ 113 w 7"/>
                  <a:gd name="T7" fmla="*/ 69 h 5"/>
                  <a:gd name="T8" fmla="*/ 204 w 7"/>
                  <a:gd name="T9" fmla="*/ 42 h 5"/>
                  <a:gd name="T10" fmla="*/ 204 w 7"/>
                  <a:gd name="T11" fmla="*/ 0 h 5"/>
                  <a:gd name="T12" fmla="*/ 173 w 7"/>
                  <a:gd name="T13" fmla="*/ 0 h 5"/>
                  <a:gd name="T14" fmla="*/ 113 w 7"/>
                  <a:gd name="T15" fmla="*/ 29 h 5"/>
                  <a:gd name="T16" fmla="*/ 113 w 7"/>
                  <a:gd name="T17" fmla="*/ 29 h 5"/>
                  <a:gd name="T18" fmla="*/ 59 w 7"/>
                  <a:gd name="T19" fmla="*/ 29 h 5"/>
                  <a:gd name="T20" fmla="*/ 59 w 7"/>
                  <a:gd name="T21" fmla="*/ 29 h 5"/>
                  <a:gd name="T22" fmla="*/ 59 w 7"/>
                  <a:gd name="T23" fmla="*/ 29 h 5"/>
                  <a:gd name="T24" fmla="*/ 0 w 7"/>
                  <a:gd name="T25" fmla="*/ 42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0" y="3"/>
                    </a:moveTo>
                    <a:lnTo>
                      <a:pt x="0" y="3"/>
                    </a:lnTo>
                    <a:lnTo>
                      <a:pt x="2" y="5"/>
                    </a:lnTo>
                    <a:lnTo>
                      <a:pt x="4" y="5"/>
                    </a:lnTo>
                    <a:lnTo>
                      <a:pt x="7" y="3"/>
                    </a:lnTo>
                    <a:lnTo>
                      <a:pt x="7" y="0"/>
                    </a:lnTo>
                    <a:lnTo>
                      <a:pt x="6" y="0"/>
                    </a:lnTo>
                    <a:lnTo>
                      <a:pt x="4" y="2"/>
                    </a:lnTo>
                    <a:lnTo>
                      <a:pt x="2"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4" name="Freeform 45"/>
              <p:cNvSpPr>
                <a:spLocks/>
              </p:cNvSpPr>
              <p:nvPr/>
            </p:nvSpPr>
            <p:spPr bwMode="auto">
              <a:xfrm>
                <a:off x="9634965" y="1963431"/>
                <a:ext cx="10609" cy="23812"/>
              </a:xfrm>
              <a:custGeom>
                <a:avLst/>
                <a:gdLst>
                  <a:gd name="T0" fmla="*/ 40 w 3"/>
                  <a:gd name="T1" fmla="*/ 52 h 8"/>
                  <a:gd name="T2" fmla="*/ 0 w 3"/>
                  <a:gd name="T3" fmla="*/ 0 h 8"/>
                  <a:gd name="T4" fmla="*/ 0 w 3"/>
                  <a:gd name="T5" fmla="*/ 97 h 8"/>
                  <a:gd name="T6" fmla="*/ 40 w 3"/>
                  <a:gd name="T7" fmla="*/ 197 h 8"/>
                  <a:gd name="T8" fmla="*/ 120 w 3"/>
                  <a:gd name="T9" fmla="*/ 172 h 8"/>
                  <a:gd name="T10" fmla="*/ 120 w 3"/>
                  <a:gd name="T11" fmla="*/ 97 h 8"/>
                  <a:gd name="T12" fmla="*/ 120 w 3"/>
                  <a:gd name="T13" fmla="*/ 0 h 8"/>
                  <a:gd name="T14" fmla="*/ 40 w 3"/>
                  <a:gd name="T15" fmla="*/ 0 h 8"/>
                  <a:gd name="T16" fmla="*/ 120 w 3"/>
                  <a:gd name="T17" fmla="*/ 0 h 8"/>
                  <a:gd name="T18" fmla="*/ 120 w 3"/>
                  <a:gd name="T19" fmla="*/ 0 h 8"/>
                  <a:gd name="T20" fmla="*/ 40 w 3"/>
                  <a:gd name="T21" fmla="*/ 0 h 8"/>
                  <a:gd name="T22" fmla="*/ 40 w 3"/>
                  <a:gd name="T23" fmla="*/ 52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8"/>
                  <a:gd name="T38" fmla="*/ 3 w 3"/>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8">
                    <a:moveTo>
                      <a:pt x="1" y="2"/>
                    </a:moveTo>
                    <a:lnTo>
                      <a:pt x="0" y="0"/>
                    </a:lnTo>
                    <a:lnTo>
                      <a:pt x="0" y="4"/>
                    </a:lnTo>
                    <a:lnTo>
                      <a:pt x="1" y="8"/>
                    </a:lnTo>
                    <a:lnTo>
                      <a:pt x="3" y="7"/>
                    </a:lnTo>
                    <a:lnTo>
                      <a:pt x="3" y="4"/>
                    </a:lnTo>
                    <a:lnTo>
                      <a:pt x="3" y="0"/>
                    </a:lnTo>
                    <a:lnTo>
                      <a:pt x="1" y="0"/>
                    </a:lnTo>
                    <a:lnTo>
                      <a:pt x="3" y="0"/>
                    </a:lnTo>
                    <a:lnTo>
                      <a:pt x="1" y="0"/>
                    </a:lnTo>
                    <a:lnTo>
                      <a:pt x="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5" name="Freeform 46"/>
              <p:cNvSpPr>
                <a:spLocks/>
              </p:cNvSpPr>
              <p:nvPr/>
            </p:nvSpPr>
            <p:spPr bwMode="auto">
              <a:xfrm>
                <a:off x="9606675" y="1945969"/>
                <a:ext cx="31826" cy="23812"/>
              </a:xfrm>
              <a:custGeom>
                <a:avLst/>
                <a:gdLst>
                  <a:gd name="T0" fmla="*/ 40 w 9"/>
                  <a:gd name="T1" fmla="*/ 28 h 8"/>
                  <a:gd name="T2" fmla="*/ 40 w 9"/>
                  <a:gd name="T3" fmla="*/ 28 h 8"/>
                  <a:gd name="T4" fmla="*/ 184 w 9"/>
                  <a:gd name="T5" fmla="*/ 73 h 8"/>
                  <a:gd name="T6" fmla="*/ 328 w 9"/>
                  <a:gd name="T7" fmla="*/ 189 h 8"/>
                  <a:gd name="T8" fmla="*/ 328 w 9"/>
                  <a:gd name="T9" fmla="*/ 144 h 8"/>
                  <a:gd name="T10" fmla="*/ 184 w 9"/>
                  <a:gd name="T11" fmla="*/ 28 h 8"/>
                  <a:gd name="T12" fmla="*/ 0 w 9"/>
                  <a:gd name="T13" fmla="*/ 0 h 8"/>
                  <a:gd name="T14" fmla="*/ 0 w 9"/>
                  <a:gd name="T15" fmla="*/ 0 h 8"/>
                  <a:gd name="T16" fmla="*/ 40 w 9"/>
                  <a:gd name="T17" fmla="*/ 2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8"/>
                  <a:gd name="T29" fmla="*/ 9 w 9"/>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8">
                    <a:moveTo>
                      <a:pt x="1" y="1"/>
                    </a:moveTo>
                    <a:lnTo>
                      <a:pt x="1" y="1"/>
                    </a:lnTo>
                    <a:lnTo>
                      <a:pt x="5" y="3"/>
                    </a:lnTo>
                    <a:lnTo>
                      <a:pt x="9" y="8"/>
                    </a:lnTo>
                    <a:lnTo>
                      <a:pt x="9" y="6"/>
                    </a:lnTo>
                    <a:lnTo>
                      <a:pt x="5" y="1"/>
                    </a:lnTo>
                    <a:lnTo>
                      <a:pt x="0" y="0"/>
                    </a:lnTo>
                    <a:lnTo>
                      <a:pt x="1"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6" name="Freeform 47"/>
              <p:cNvSpPr>
                <a:spLocks/>
              </p:cNvSpPr>
              <p:nvPr/>
            </p:nvSpPr>
            <p:spPr bwMode="auto">
              <a:xfrm>
                <a:off x="9585458" y="1945969"/>
                <a:ext cx="24754" cy="9525"/>
              </a:xfrm>
              <a:custGeom>
                <a:avLst/>
                <a:gdLst>
                  <a:gd name="T0" fmla="*/ 0 w 8"/>
                  <a:gd name="T1" fmla="*/ 32 h 3"/>
                  <a:gd name="T2" fmla="*/ 0 w 8"/>
                  <a:gd name="T3" fmla="*/ 0 h 3"/>
                  <a:gd name="T4" fmla="*/ 70 w 8"/>
                  <a:gd name="T5" fmla="*/ 88 h 3"/>
                  <a:gd name="T6" fmla="*/ 187 w 8"/>
                  <a:gd name="T7" fmla="*/ 32 h 3"/>
                  <a:gd name="T8" fmla="*/ 164 w 8"/>
                  <a:gd name="T9" fmla="*/ 0 h 3"/>
                  <a:gd name="T10" fmla="*/ 70 w 8"/>
                  <a:gd name="T11" fmla="*/ 0 h 3"/>
                  <a:gd name="T12" fmla="*/ 49 w 8"/>
                  <a:gd name="T13" fmla="*/ 0 h 3"/>
                  <a:gd name="T14" fmla="*/ 49 w 8"/>
                  <a:gd name="T15" fmla="*/ 0 h 3"/>
                  <a:gd name="T16" fmla="*/ 49 w 8"/>
                  <a:gd name="T17" fmla="*/ 0 h 3"/>
                  <a:gd name="T18" fmla="*/ 49 w 8"/>
                  <a:gd name="T19" fmla="*/ 0 h 3"/>
                  <a:gd name="T20" fmla="*/ 49 w 8"/>
                  <a:gd name="T21" fmla="*/ 0 h 3"/>
                  <a:gd name="T22" fmla="*/ 0 w 8"/>
                  <a:gd name="T23" fmla="*/ 32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3"/>
                  <a:gd name="T38" fmla="*/ 8 w 8"/>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3">
                    <a:moveTo>
                      <a:pt x="0" y="1"/>
                    </a:moveTo>
                    <a:lnTo>
                      <a:pt x="0" y="0"/>
                    </a:lnTo>
                    <a:lnTo>
                      <a:pt x="3" y="3"/>
                    </a:lnTo>
                    <a:lnTo>
                      <a:pt x="8" y="1"/>
                    </a:lnTo>
                    <a:lnTo>
                      <a:pt x="7" y="0"/>
                    </a:lnTo>
                    <a:lnTo>
                      <a:pt x="3" y="0"/>
                    </a:lnTo>
                    <a:lnTo>
                      <a:pt x="2"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7" name="Freeform 48"/>
              <p:cNvSpPr>
                <a:spLocks/>
              </p:cNvSpPr>
              <p:nvPr/>
            </p:nvSpPr>
            <p:spPr bwMode="auto">
              <a:xfrm>
                <a:off x="9562473" y="1926919"/>
                <a:ext cx="28290" cy="22225"/>
              </a:xfrm>
              <a:custGeom>
                <a:avLst/>
                <a:gdLst>
                  <a:gd name="T0" fmla="*/ 0 w 8"/>
                  <a:gd name="T1" fmla="*/ 58 h 8"/>
                  <a:gd name="T2" fmla="*/ 40 w 8"/>
                  <a:gd name="T3" fmla="*/ 58 h 8"/>
                  <a:gd name="T4" fmla="*/ 104 w 8"/>
                  <a:gd name="T5" fmla="*/ 94 h 8"/>
                  <a:gd name="T6" fmla="*/ 216 w 8"/>
                  <a:gd name="T7" fmla="*/ 156 h 8"/>
                  <a:gd name="T8" fmla="*/ 288 w 8"/>
                  <a:gd name="T9" fmla="*/ 135 h 8"/>
                  <a:gd name="T10" fmla="*/ 144 w 8"/>
                  <a:gd name="T11" fmla="*/ 58 h 8"/>
                  <a:gd name="T12" fmla="*/ 40 w 8"/>
                  <a:gd name="T13" fmla="*/ 0 h 8"/>
                  <a:gd name="T14" fmla="*/ 40 w 8"/>
                  <a:gd name="T15" fmla="*/ 37 h 8"/>
                  <a:gd name="T16" fmla="*/ 0 w 8"/>
                  <a:gd name="T17" fmla="*/ 58 h 8"/>
                  <a:gd name="T18" fmla="*/ 0 w 8"/>
                  <a:gd name="T19" fmla="*/ 58 h 8"/>
                  <a:gd name="T20" fmla="*/ 40 w 8"/>
                  <a:gd name="T21" fmla="*/ 58 h 8"/>
                  <a:gd name="T22" fmla="*/ 0 w 8"/>
                  <a:gd name="T23" fmla="*/ 58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8"/>
                  <a:gd name="T38" fmla="*/ 8 w 8"/>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8">
                    <a:moveTo>
                      <a:pt x="0" y="3"/>
                    </a:moveTo>
                    <a:lnTo>
                      <a:pt x="1" y="3"/>
                    </a:lnTo>
                    <a:lnTo>
                      <a:pt x="3" y="5"/>
                    </a:lnTo>
                    <a:lnTo>
                      <a:pt x="6" y="8"/>
                    </a:lnTo>
                    <a:lnTo>
                      <a:pt x="8" y="7"/>
                    </a:lnTo>
                    <a:lnTo>
                      <a:pt x="4" y="3"/>
                    </a:lnTo>
                    <a:lnTo>
                      <a:pt x="1" y="0"/>
                    </a:lnTo>
                    <a:lnTo>
                      <a:pt x="1" y="2"/>
                    </a:lnTo>
                    <a:lnTo>
                      <a:pt x="0" y="3"/>
                    </a:lnTo>
                    <a:lnTo>
                      <a:pt x="1" y="3"/>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8" name="Freeform 49"/>
              <p:cNvSpPr>
                <a:spLocks/>
              </p:cNvSpPr>
              <p:nvPr/>
            </p:nvSpPr>
            <p:spPr bwMode="auto">
              <a:xfrm>
                <a:off x="9539487" y="1904694"/>
                <a:ext cx="26522" cy="30162"/>
              </a:xfrm>
              <a:custGeom>
                <a:avLst/>
                <a:gdLst>
                  <a:gd name="T0" fmla="*/ 60 w 8"/>
                  <a:gd name="T1" fmla="*/ 21 h 11"/>
                  <a:gd name="T2" fmla="*/ 0 w 8"/>
                  <a:gd name="T3" fmla="*/ 21 h 11"/>
                  <a:gd name="T4" fmla="*/ 84 w 8"/>
                  <a:gd name="T5" fmla="*/ 93 h 11"/>
                  <a:gd name="T6" fmla="*/ 204 w 8"/>
                  <a:gd name="T7" fmla="*/ 200 h 11"/>
                  <a:gd name="T8" fmla="*/ 232 w 8"/>
                  <a:gd name="T9" fmla="*/ 180 h 11"/>
                  <a:gd name="T10" fmla="*/ 204 w 8"/>
                  <a:gd name="T11" fmla="*/ 57 h 11"/>
                  <a:gd name="T12" fmla="*/ 60 w 8"/>
                  <a:gd name="T13" fmla="*/ 0 h 11"/>
                  <a:gd name="T14" fmla="*/ 0 w 8"/>
                  <a:gd name="T15" fmla="*/ 0 h 11"/>
                  <a:gd name="T16" fmla="*/ 60 w 8"/>
                  <a:gd name="T17" fmla="*/ 0 h 11"/>
                  <a:gd name="T18" fmla="*/ 0 w 8"/>
                  <a:gd name="T19" fmla="*/ 0 h 11"/>
                  <a:gd name="T20" fmla="*/ 0 w 8"/>
                  <a:gd name="T21" fmla="*/ 0 h 11"/>
                  <a:gd name="T22" fmla="*/ 60 w 8"/>
                  <a:gd name="T23" fmla="*/ 21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11"/>
                  <a:gd name="T38" fmla="*/ 8 w 8"/>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11">
                    <a:moveTo>
                      <a:pt x="2" y="1"/>
                    </a:moveTo>
                    <a:lnTo>
                      <a:pt x="0" y="1"/>
                    </a:lnTo>
                    <a:lnTo>
                      <a:pt x="3" y="5"/>
                    </a:lnTo>
                    <a:lnTo>
                      <a:pt x="7" y="11"/>
                    </a:lnTo>
                    <a:lnTo>
                      <a:pt x="8" y="10"/>
                    </a:lnTo>
                    <a:lnTo>
                      <a:pt x="7" y="3"/>
                    </a:lnTo>
                    <a:lnTo>
                      <a:pt x="2" y="0"/>
                    </a:lnTo>
                    <a:lnTo>
                      <a:pt x="0" y="0"/>
                    </a:lnTo>
                    <a:lnTo>
                      <a:pt x="2" y="0"/>
                    </a:lnTo>
                    <a:lnTo>
                      <a:pt x="0" y="0"/>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19" name="Freeform 50"/>
              <p:cNvSpPr>
                <a:spLocks/>
              </p:cNvSpPr>
              <p:nvPr/>
            </p:nvSpPr>
            <p:spPr bwMode="auto">
              <a:xfrm>
                <a:off x="9413951" y="1857069"/>
                <a:ext cx="132608" cy="61912"/>
              </a:xfrm>
              <a:custGeom>
                <a:avLst/>
                <a:gdLst>
                  <a:gd name="T0" fmla="*/ 0 w 39"/>
                  <a:gd name="T1" fmla="*/ 37 h 22"/>
                  <a:gd name="T2" fmla="*/ 0 w 39"/>
                  <a:gd name="T3" fmla="*/ 37 h 22"/>
                  <a:gd name="T4" fmla="*/ 192 w 39"/>
                  <a:gd name="T5" fmla="*/ 195 h 22"/>
                  <a:gd name="T6" fmla="*/ 417 w 39"/>
                  <a:gd name="T7" fmla="*/ 296 h 22"/>
                  <a:gd name="T8" fmla="*/ 585 w 39"/>
                  <a:gd name="T9" fmla="*/ 355 h 22"/>
                  <a:gd name="T10" fmla="*/ 785 w 39"/>
                  <a:gd name="T11" fmla="*/ 434 h 22"/>
                  <a:gd name="T12" fmla="*/ 1038 w 39"/>
                  <a:gd name="T13" fmla="*/ 434 h 22"/>
                  <a:gd name="T14" fmla="*/ 1265 w 39"/>
                  <a:gd name="T15" fmla="*/ 355 h 22"/>
                  <a:gd name="T16" fmla="*/ 1202 w 39"/>
                  <a:gd name="T17" fmla="*/ 333 h 22"/>
                  <a:gd name="T18" fmla="*/ 1038 w 39"/>
                  <a:gd name="T19" fmla="*/ 355 h 22"/>
                  <a:gd name="T20" fmla="*/ 785 w 39"/>
                  <a:gd name="T21" fmla="*/ 355 h 22"/>
                  <a:gd name="T22" fmla="*/ 617 w 39"/>
                  <a:gd name="T23" fmla="*/ 333 h 22"/>
                  <a:gd name="T24" fmla="*/ 417 w 39"/>
                  <a:gd name="T25" fmla="*/ 257 h 22"/>
                  <a:gd name="T26" fmla="*/ 263 w 39"/>
                  <a:gd name="T27" fmla="*/ 179 h 22"/>
                  <a:gd name="T28" fmla="*/ 37 w 39"/>
                  <a:gd name="T29" fmla="*/ 0 h 22"/>
                  <a:gd name="T30" fmla="*/ 37 w 39"/>
                  <a:gd name="T31" fmla="*/ 37 h 22"/>
                  <a:gd name="T32" fmla="*/ 0 w 39"/>
                  <a:gd name="T33" fmla="*/ 37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
                  <a:gd name="T52" fmla="*/ 0 h 22"/>
                  <a:gd name="T53" fmla="*/ 39 w 39"/>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 h="22">
                    <a:moveTo>
                      <a:pt x="0" y="2"/>
                    </a:moveTo>
                    <a:lnTo>
                      <a:pt x="0" y="2"/>
                    </a:lnTo>
                    <a:lnTo>
                      <a:pt x="6" y="10"/>
                    </a:lnTo>
                    <a:lnTo>
                      <a:pt x="13" y="15"/>
                    </a:lnTo>
                    <a:lnTo>
                      <a:pt x="18" y="18"/>
                    </a:lnTo>
                    <a:lnTo>
                      <a:pt x="24" y="22"/>
                    </a:lnTo>
                    <a:lnTo>
                      <a:pt x="32" y="22"/>
                    </a:lnTo>
                    <a:lnTo>
                      <a:pt x="39" y="18"/>
                    </a:lnTo>
                    <a:lnTo>
                      <a:pt x="37" y="17"/>
                    </a:lnTo>
                    <a:lnTo>
                      <a:pt x="32" y="18"/>
                    </a:lnTo>
                    <a:lnTo>
                      <a:pt x="24" y="18"/>
                    </a:lnTo>
                    <a:lnTo>
                      <a:pt x="19" y="17"/>
                    </a:lnTo>
                    <a:lnTo>
                      <a:pt x="13" y="13"/>
                    </a:lnTo>
                    <a:lnTo>
                      <a:pt x="8" y="9"/>
                    </a:lnTo>
                    <a:lnTo>
                      <a:pt x="1" y="0"/>
                    </a:lnTo>
                    <a:lnTo>
                      <a:pt x="1" y="2"/>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0" name="Freeform 51"/>
              <p:cNvSpPr>
                <a:spLocks/>
              </p:cNvSpPr>
              <p:nvPr/>
            </p:nvSpPr>
            <p:spPr bwMode="auto">
              <a:xfrm>
                <a:off x="9413951" y="1839606"/>
                <a:ext cx="3536" cy="22225"/>
              </a:xfrm>
              <a:custGeom>
                <a:avLst/>
                <a:gdLst>
                  <a:gd name="T0" fmla="*/ 0 w 1"/>
                  <a:gd name="T1" fmla="*/ 21 h 8"/>
                  <a:gd name="T2" fmla="*/ 0 w 1"/>
                  <a:gd name="T3" fmla="*/ 21 h 8"/>
                  <a:gd name="T4" fmla="*/ 0 w 1"/>
                  <a:gd name="T5" fmla="*/ 52 h 8"/>
                  <a:gd name="T6" fmla="*/ 0 w 1"/>
                  <a:gd name="T7" fmla="*/ 150 h 8"/>
                  <a:gd name="T8" fmla="*/ 40 w 1"/>
                  <a:gd name="T9" fmla="*/ 150 h 8"/>
                  <a:gd name="T10" fmla="*/ 40 w 1"/>
                  <a:gd name="T11" fmla="*/ 52 h 8"/>
                  <a:gd name="T12" fmla="*/ 40 w 1"/>
                  <a:gd name="T13" fmla="*/ 0 h 8"/>
                  <a:gd name="T14" fmla="*/ 40 w 1"/>
                  <a:gd name="T15" fmla="*/ 0 h 8"/>
                  <a:gd name="T16" fmla="*/ 0 w 1"/>
                  <a:gd name="T17" fmla="*/ 21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8"/>
                  <a:gd name="T29" fmla="*/ 1 w 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8">
                    <a:moveTo>
                      <a:pt x="0" y="1"/>
                    </a:moveTo>
                    <a:lnTo>
                      <a:pt x="0" y="1"/>
                    </a:lnTo>
                    <a:lnTo>
                      <a:pt x="0" y="3"/>
                    </a:lnTo>
                    <a:lnTo>
                      <a:pt x="0" y="8"/>
                    </a:lnTo>
                    <a:lnTo>
                      <a:pt x="1" y="8"/>
                    </a:lnTo>
                    <a:lnTo>
                      <a:pt x="1" y="3"/>
                    </a:lnTo>
                    <a:lnTo>
                      <a:pt x="1"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1" name="Freeform 52"/>
              <p:cNvSpPr>
                <a:spLocks/>
              </p:cNvSpPr>
              <p:nvPr/>
            </p:nvSpPr>
            <p:spPr bwMode="auto">
              <a:xfrm>
                <a:off x="9313169" y="1731656"/>
                <a:ext cx="104319" cy="111125"/>
              </a:xfrm>
              <a:custGeom>
                <a:avLst/>
                <a:gdLst>
                  <a:gd name="T0" fmla="*/ 61 w 31"/>
                  <a:gd name="T1" fmla="*/ 21 h 40"/>
                  <a:gd name="T2" fmla="*/ 0 w 31"/>
                  <a:gd name="T3" fmla="*/ 21 h 40"/>
                  <a:gd name="T4" fmla="*/ 398 w 31"/>
                  <a:gd name="T5" fmla="*/ 401 h 40"/>
                  <a:gd name="T6" fmla="*/ 931 w 31"/>
                  <a:gd name="T7" fmla="*/ 765 h 40"/>
                  <a:gd name="T8" fmla="*/ 959 w 31"/>
                  <a:gd name="T9" fmla="*/ 744 h 40"/>
                  <a:gd name="T10" fmla="*/ 464 w 31"/>
                  <a:gd name="T11" fmla="*/ 401 h 40"/>
                  <a:gd name="T12" fmla="*/ 61 w 31"/>
                  <a:gd name="T13" fmla="*/ 21 h 40"/>
                  <a:gd name="T14" fmla="*/ 61 w 31"/>
                  <a:gd name="T15" fmla="*/ 0 h 40"/>
                  <a:gd name="T16" fmla="*/ 61 w 31"/>
                  <a:gd name="T17" fmla="*/ 21 h 40"/>
                  <a:gd name="T18" fmla="*/ 61 w 31"/>
                  <a:gd name="T19" fmla="*/ 0 h 40"/>
                  <a:gd name="T20" fmla="*/ 61 w 31"/>
                  <a:gd name="T21" fmla="*/ 0 h 40"/>
                  <a:gd name="T22" fmla="*/ 61 w 31"/>
                  <a:gd name="T23" fmla="*/ 21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
                  <a:gd name="T37" fmla="*/ 0 h 40"/>
                  <a:gd name="T38" fmla="*/ 31 w 31"/>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 h="40">
                    <a:moveTo>
                      <a:pt x="2" y="1"/>
                    </a:moveTo>
                    <a:lnTo>
                      <a:pt x="0" y="1"/>
                    </a:lnTo>
                    <a:lnTo>
                      <a:pt x="13" y="21"/>
                    </a:lnTo>
                    <a:lnTo>
                      <a:pt x="30" y="40"/>
                    </a:lnTo>
                    <a:lnTo>
                      <a:pt x="31" y="39"/>
                    </a:lnTo>
                    <a:lnTo>
                      <a:pt x="15" y="21"/>
                    </a:lnTo>
                    <a:lnTo>
                      <a:pt x="2" y="1"/>
                    </a:lnTo>
                    <a:lnTo>
                      <a:pt x="2" y="0"/>
                    </a:lnTo>
                    <a:lnTo>
                      <a:pt x="2" y="1"/>
                    </a:lnTo>
                    <a:lnTo>
                      <a:pt x="2" y="0"/>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2" name="Freeform 53"/>
              <p:cNvSpPr>
                <a:spLocks/>
              </p:cNvSpPr>
              <p:nvPr/>
            </p:nvSpPr>
            <p:spPr bwMode="auto">
              <a:xfrm>
                <a:off x="6454131" y="2125356"/>
                <a:ext cx="15913" cy="22225"/>
              </a:xfrm>
              <a:custGeom>
                <a:avLst/>
                <a:gdLst>
                  <a:gd name="T0" fmla="*/ 74 w 5"/>
                  <a:gd name="T1" fmla="*/ 156 h 8"/>
                  <a:gd name="T2" fmla="*/ 74 w 5"/>
                  <a:gd name="T3" fmla="*/ 115 h 8"/>
                  <a:gd name="T4" fmla="*/ 45 w 5"/>
                  <a:gd name="T5" fmla="*/ 94 h 8"/>
                  <a:gd name="T6" fmla="*/ 74 w 5"/>
                  <a:gd name="T7" fmla="*/ 58 h 8"/>
                  <a:gd name="T8" fmla="*/ 74 w 5"/>
                  <a:gd name="T9" fmla="*/ 21 h 8"/>
                  <a:gd name="T10" fmla="*/ 122 w 5"/>
                  <a:gd name="T11" fmla="*/ 21 h 8"/>
                  <a:gd name="T12" fmla="*/ 122 w 5"/>
                  <a:gd name="T13" fmla="*/ 0 h 8"/>
                  <a:gd name="T14" fmla="*/ 45 w 5"/>
                  <a:gd name="T15" fmla="*/ 0 h 8"/>
                  <a:gd name="T16" fmla="*/ 0 w 5"/>
                  <a:gd name="T17" fmla="*/ 58 h 8"/>
                  <a:gd name="T18" fmla="*/ 0 w 5"/>
                  <a:gd name="T19" fmla="*/ 115 h 8"/>
                  <a:gd name="T20" fmla="*/ 45 w 5"/>
                  <a:gd name="T21" fmla="*/ 156 h 8"/>
                  <a:gd name="T22" fmla="*/ 45 w 5"/>
                  <a:gd name="T23" fmla="*/ 156 h 8"/>
                  <a:gd name="T24" fmla="*/ 74 w 5"/>
                  <a:gd name="T25" fmla="*/ 156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8"/>
                  <a:gd name="T41" fmla="*/ 5 w 5"/>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8">
                    <a:moveTo>
                      <a:pt x="3" y="8"/>
                    </a:moveTo>
                    <a:lnTo>
                      <a:pt x="3" y="6"/>
                    </a:lnTo>
                    <a:lnTo>
                      <a:pt x="2" y="5"/>
                    </a:lnTo>
                    <a:lnTo>
                      <a:pt x="3" y="3"/>
                    </a:lnTo>
                    <a:lnTo>
                      <a:pt x="3" y="1"/>
                    </a:lnTo>
                    <a:lnTo>
                      <a:pt x="5" y="1"/>
                    </a:lnTo>
                    <a:lnTo>
                      <a:pt x="5" y="0"/>
                    </a:lnTo>
                    <a:lnTo>
                      <a:pt x="2" y="0"/>
                    </a:lnTo>
                    <a:lnTo>
                      <a:pt x="0" y="3"/>
                    </a:lnTo>
                    <a:lnTo>
                      <a:pt x="0" y="6"/>
                    </a:lnTo>
                    <a:lnTo>
                      <a:pt x="2" y="8"/>
                    </a:lnTo>
                    <a:lnTo>
                      <a:pt x="3"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3" name="Freeform 54"/>
              <p:cNvSpPr>
                <a:spLocks/>
              </p:cNvSpPr>
              <p:nvPr/>
            </p:nvSpPr>
            <p:spPr bwMode="auto">
              <a:xfrm>
                <a:off x="9307864" y="1753881"/>
                <a:ext cx="65420" cy="80962"/>
              </a:xfrm>
              <a:custGeom>
                <a:avLst/>
                <a:gdLst>
                  <a:gd name="T0" fmla="*/ 641 w 19"/>
                  <a:gd name="T1" fmla="*/ 566 h 29"/>
                  <a:gd name="T2" fmla="*/ 641 w 19"/>
                  <a:gd name="T3" fmla="*/ 566 h 29"/>
                  <a:gd name="T4" fmla="*/ 368 w 19"/>
                  <a:gd name="T5" fmla="*/ 257 h 29"/>
                  <a:gd name="T6" fmla="*/ 37 w 19"/>
                  <a:gd name="T7" fmla="*/ 0 h 29"/>
                  <a:gd name="T8" fmla="*/ 0 w 19"/>
                  <a:gd name="T9" fmla="*/ 0 h 29"/>
                  <a:gd name="T10" fmla="*/ 341 w 19"/>
                  <a:gd name="T11" fmla="*/ 273 h 29"/>
                  <a:gd name="T12" fmla="*/ 608 w 19"/>
                  <a:gd name="T13" fmla="*/ 566 h 29"/>
                  <a:gd name="T14" fmla="*/ 608 w 19"/>
                  <a:gd name="T15" fmla="*/ 545 h 29"/>
                  <a:gd name="T16" fmla="*/ 641 w 19"/>
                  <a:gd name="T17" fmla="*/ 566 h 29"/>
                  <a:gd name="T18" fmla="*/ 641 w 19"/>
                  <a:gd name="T19" fmla="*/ 566 h 29"/>
                  <a:gd name="T20" fmla="*/ 641 w 19"/>
                  <a:gd name="T21" fmla="*/ 566 h 29"/>
                  <a:gd name="T22" fmla="*/ 641 w 19"/>
                  <a:gd name="T23" fmla="*/ 566 h 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29"/>
                  <a:gd name="T38" fmla="*/ 19 w 19"/>
                  <a:gd name="T39" fmla="*/ 29 h 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29">
                    <a:moveTo>
                      <a:pt x="19" y="29"/>
                    </a:moveTo>
                    <a:lnTo>
                      <a:pt x="19" y="29"/>
                    </a:lnTo>
                    <a:lnTo>
                      <a:pt x="11" y="13"/>
                    </a:lnTo>
                    <a:lnTo>
                      <a:pt x="1" y="0"/>
                    </a:lnTo>
                    <a:lnTo>
                      <a:pt x="0" y="0"/>
                    </a:lnTo>
                    <a:lnTo>
                      <a:pt x="10" y="14"/>
                    </a:lnTo>
                    <a:lnTo>
                      <a:pt x="18" y="29"/>
                    </a:lnTo>
                    <a:lnTo>
                      <a:pt x="18" y="28"/>
                    </a:lnTo>
                    <a:lnTo>
                      <a:pt x="19" y="29"/>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4" name="Freeform 55"/>
              <p:cNvSpPr>
                <a:spLocks/>
              </p:cNvSpPr>
              <p:nvPr/>
            </p:nvSpPr>
            <p:spPr bwMode="auto">
              <a:xfrm>
                <a:off x="9336154" y="1806269"/>
                <a:ext cx="37130" cy="33337"/>
              </a:xfrm>
              <a:custGeom>
                <a:avLst/>
                <a:gdLst>
                  <a:gd name="T0" fmla="*/ 0 w 11"/>
                  <a:gd name="T1" fmla="*/ 37 h 12"/>
                  <a:gd name="T2" fmla="*/ 0 w 11"/>
                  <a:gd name="T3" fmla="*/ 37 h 12"/>
                  <a:gd name="T4" fmla="*/ 61 w 11"/>
                  <a:gd name="T5" fmla="*/ 135 h 12"/>
                  <a:gd name="T6" fmla="*/ 160 w 11"/>
                  <a:gd name="T7" fmla="*/ 192 h 12"/>
                  <a:gd name="T8" fmla="*/ 252 w 11"/>
                  <a:gd name="T9" fmla="*/ 229 h 12"/>
                  <a:gd name="T10" fmla="*/ 346 w 11"/>
                  <a:gd name="T11" fmla="*/ 192 h 12"/>
                  <a:gd name="T12" fmla="*/ 313 w 11"/>
                  <a:gd name="T13" fmla="*/ 171 h 12"/>
                  <a:gd name="T14" fmla="*/ 252 w 11"/>
                  <a:gd name="T15" fmla="*/ 171 h 12"/>
                  <a:gd name="T16" fmla="*/ 189 w 11"/>
                  <a:gd name="T17" fmla="*/ 171 h 12"/>
                  <a:gd name="T18" fmla="*/ 99 w 11"/>
                  <a:gd name="T19" fmla="*/ 98 h 12"/>
                  <a:gd name="T20" fmla="*/ 61 w 11"/>
                  <a:gd name="T21" fmla="*/ 0 h 12"/>
                  <a:gd name="T22" fmla="*/ 61 w 11"/>
                  <a:gd name="T23" fmla="*/ 0 h 12"/>
                  <a:gd name="T24" fmla="*/ 0 w 11"/>
                  <a:gd name="T25" fmla="*/ 37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2"/>
                  <a:gd name="T41" fmla="*/ 11 w 11"/>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2">
                    <a:moveTo>
                      <a:pt x="0" y="2"/>
                    </a:moveTo>
                    <a:lnTo>
                      <a:pt x="0" y="2"/>
                    </a:lnTo>
                    <a:lnTo>
                      <a:pt x="2" y="7"/>
                    </a:lnTo>
                    <a:lnTo>
                      <a:pt x="5" y="10"/>
                    </a:lnTo>
                    <a:lnTo>
                      <a:pt x="8" y="12"/>
                    </a:lnTo>
                    <a:lnTo>
                      <a:pt x="11" y="10"/>
                    </a:lnTo>
                    <a:lnTo>
                      <a:pt x="10" y="9"/>
                    </a:lnTo>
                    <a:lnTo>
                      <a:pt x="8" y="9"/>
                    </a:lnTo>
                    <a:lnTo>
                      <a:pt x="6" y="9"/>
                    </a:lnTo>
                    <a:lnTo>
                      <a:pt x="3" y="5"/>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5" name="Freeform 56"/>
              <p:cNvSpPr>
                <a:spLocks/>
              </p:cNvSpPr>
              <p:nvPr/>
            </p:nvSpPr>
            <p:spPr bwMode="auto">
              <a:xfrm>
                <a:off x="9316705" y="1784044"/>
                <a:ext cx="24754" cy="28575"/>
              </a:xfrm>
              <a:custGeom>
                <a:avLst/>
                <a:gdLst>
                  <a:gd name="T0" fmla="*/ 0 w 7"/>
                  <a:gd name="T1" fmla="*/ 41 h 10"/>
                  <a:gd name="T2" fmla="*/ 0 w 7"/>
                  <a:gd name="T3" fmla="*/ 65 h 10"/>
                  <a:gd name="T4" fmla="*/ 112 w 7"/>
                  <a:gd name="T5" fmla="*/ 104 h 10"/>
                  <a:gd name="T6" fmla="*/ 192 w 7"/>
                  <a:gd name="T7" fmla="*/ 211 h 10"/>
                  <a:gd name="T8" fmla="*/ 264 w 7"/>
                  <a:gd name="T9" fmla="*/ 169 h 10"/>
                  <a:gd name="T10" fmla="*/ 192 w 7"/>
                  <a:gd name="T11" fmla="*/ 65 h 10"/>
                  <a:gd name="T12" fmla="*/ 0 w 7"/>
                  <a:gd name="T13" fmla="*/ 0 h 10"/>
                  <a:gd name="T14" fmla="*/ 72 w 7"/>
                  <a:gd name="T15" fmla="*/ 41 h 10"/>
                  <a:gd name="T16" fmla="*/ 0 w 7"/>
                  <a:gd name="T17" fmla="*/ 4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0"/>
                  <a:gd name="T29" fmla="*/ 7 w 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0">
                    <a:moveTo>
                      <a:pt x="0" y="2"/>
                    </a:moveTo>
                    <a:lnTo>
                      <a:pt x="0" y="3"/>
                    </a:lnTo>
                    <a:lnTo>
                      <a:pt x="3" y="5"/>
                    </a:lnTo>
                    <a:lnTo>
                      <a:pt x="5" y="10"/>
                    </a:lnTo>
                    <a:lnTo>
                      <a:pt x="7" y="8"/>
                    </a:lnTo>
                    <a:lnTo>
                      <a:pt x="5" y="3"/>
                    </a:lnTo>
                    <a:lnTo>
                      <a:pt x="0" y="0"/>
                    </a:lnTo>
                    <a:lnTo>
                      <a:pt x="2" y="2"/>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6" name="Freeform 57"/>
              <p:cNvSpPr>
                <a:spLocks/>
              </p:cNvSpPr>
              <p:nvPr/>
            </p:nvSpPr>
            <p:spPr bwMode="auto">
              <a:xfrm>
                <a:off x="6461203" y="2160281"/>
                <a:ext cx="17681" cy="22225"/>
              </a:xfrm>
              <a:custGeom>
                <a:avLst/>
                <a:gdLst>
                  <a:gd name="T0" fmla="*/ 0 w 5"/>
                  <a:gd name="T1" fmla="*/ 21 h 8"/>
                  <a:gd name="T2" fmla="*/ 0 w 5"/>
                  <a:gd name="T3" fmla="*/ 0 h 8"/>
                  <a:gd name="T4" fmla="*/ 0 w 5"/>
                  <a:gd name="T5" fmla="*/ 94 h 8"/>
                  <a:gd name="T6" fmla="*/ 112 w 5"/>
                  <a:gd name="T7" fmla="*/ 156 h 8"/>
                  <a:gd name="T8" fmla="*/ 192 w 5"/>
                  <a:gd name="T9" fmla="*/ 156 h 8"/>
                  <a:gd name="T10" fmla="*/ 40 w 5"/>
                  <a:gd name="T11" fmla="*/ 94 h 8"/>
                  <a:gd name="T12" fmla="*/ 40 w 5"/>
                  <a:gd name="T13" fmla="*/ 21 h 8"/>
                  <a:gd name="T14" fmla="*/ 40 w 5"/>
                  <a:gd name="T15" fmla="*/ 0 h 8"/>
                  <a:gd name="T16" fmla="*/ 0 w 5"/>
                  <a:gd name="T17" fmla="*/ 21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1"/>
                    </a:moveTo>
                    <a:lnTo>
                      <a:pt x="0" y="0"/>
                    </a:lnTo>
                    <a:lnTo>
                      <a:pt x="0" y="5"/>
                    </a:lnTo>
                    <a:lnTo>
                      <a:pt x="3" y="8"/>
                    </a:lnTo>
                    <a:lnTo>
                      <a:pt x="5" y="8"/>
                    </a:lnTo>
                    <a:lnTo>
                      <a:pt x="1" y="5"/>
                    </a:lnTo>
                    <a:lnTo>
                      <a:pt x="1" y="1"/>
                    </a:lnTo>
                    <a:lnTo>
                      <a:pt x="1"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7" name="Freeform 58"/>
              <p:cNvSpPr>
                <a:spLocks/>
              </p:cNvSpPr>
              <p:nvPr/>
            </p:nvSpPr>
            <p:spPr bwMode="auto">
              <a:xfrm>
                <a:off x="6443522" y="2141231"/>
                <a:ext cx="22985" cy="22225"/>
              </a:xfrm>
              <a:custGeom>
                <a:avLst/>
                <a:gdLst>
                  <a:gd name="T0" fmla="*/ 0 w 6"/>
                  <a:gd name="T1" fmla="*/ 37 h 8"/>
                  <a:gd name="T2" fmla="*/ 0 w 6"/>
                  <a:gd name="T3" fmla="*/ 52 h 8"/>
                  <a:gd name="T4" fmla="*/ 104 w 6"/>
                  <a:gd name="T5" fmla="*/ 52 h 8"/>
                  <a:gd name="T6" fmla="*/ 245 w 6"/>
                  <a:gd name="T7" fmla="*/ 150 h 8"/>
                  <a:gd name="T8" fmla="*/ 295 w 6"/>
                  <a:gd name="T9" fmla="*/ 128 h 8"/>
                  <a:gd name="T10" fmla="*/ 150 w 6"/>
                  <a:gd name="T11" fmla="*/ 37 h 8"/>
                  <a:gd name="T12" fmla="*/ 0 w 6"/>
                  <a:gd name="T13" fmla="*/ 0 h 8"/>
                  <a:gd name="T14" fmla="*/ 104 w 6"/>
                  <a:gd name="T15" fmla="*/ 37 h 8"/>
                  <a:gd name="T16" fmla="*/ 0 w 6"/>
                  <a:gd name="T17" fmla="*/ 37 h 8"/>
                  <a:gd name="T18" fmla="*/ 0 w 6"/>
                  <a:gd name="T19" fmla="*/ 52 h 8"/>
                  <a:gd name="T20" fmla="*/ 0 w 6"/>
                  <a:gd name="T21" fmla="*/ 52 h 8"/>
                  <a:gd name="T22" fmla="*/ 0 w 6"/>
                  <a:gd name="T23" fmla="*/ 3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8"/>
                  <a:gd name="T38" fmla="*/ 6 w 6"/>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8">
                    <a:moveTo>
                      <a:pt x="0" y="2"/>
                    </a:moveTo>
                    <a:lnTo>
                      <a:pt x="0" y="3"/>
                    </a:lnTo>
                    <a:lnTo>
                      <a:pt x="2" y="3"/>
                    </a:lnTo>
                    <a:lnTo>
                      <a:pt x="5" y="8"/>
                    </a:lnTo>
                    <a:lnTo>
                      <a:pt x="6" y="7"/>
                    </a:lnTo>
                    <a:lnTo>
                      <a:pt x="3" y="2"/>
                    </a:lnTo>
                    <a:lnTo>
                      <a:pt x="0" y="0"/>
                    </a:lnTo>
                    <a:lnTo>
                      <a:pt x="2" y="2"/>
                    </a:lnTo>
                    <a:lnTo>
                      <a:pt x="0" y="2"/>
                    </a:lnTo>
                    <a:lnTo>
                      <a:pt x="0" y="3"/>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8" name="Freeform 59"/>
              <p:cNvSpPr>
                <a:spLocks/>
              </p:cNvSpPr>
              <p:nvPr/>
            </p:nvSpPr>
            <p:spPr bwMode="auto">
              <a:xfrm>
                <a:off x="6422305" y="2104719"/>
                <a:ext cx="30058" cy="42862"/>
              </a:xfrm>
              <a:custGeom>
                <a:avLst/>
                <a:gdLst>
                  <a:gd name="T0" fmla="*/ 60 w 9"/>
                  <a:gd name="T1" fmla="*/ 41 h 15"/>
                  <a:gd name="T2" fmla="*/ 0 w 9"/>
                  <a:gd name="T3" fmla="*/ 41 h 15"/>
                  <a:gd name="T4" fmla="*/ 121 w 9"/>
                  <a:gd name="T5" fmla="*/ 169 h 15"/>
                  <a:gd name="T6" fmla="*/ 213 w 9"/>
                  <a:gd name="T7" fmla="*/ 320 h 15"/>
                  <a:gd name="T8" fmla="*/ 274 w 9"/>
                  <a:gd name="T9" fmla="*/ 320 h 15"/>
                  <a:gd name="T10" fmla="*/ 153 w 9"/>
                  <a:gd name="T11" fmla="*/ 153 h 15"/>
                  <a:gd name="T12" fmla="*/ 60 w 9"/>
                  <a:gd name="T13" fmla="*/ 0 h 15"/>
                  <a:gd name="T14" fmla="*/ 60 w 9"/>
                  <a:gd name="T15" fmla="*/ 0 h 15"/>
                  <a:gd name="T16" fmla="*/ 60 w 9"/>
                  <a:gd name="T17" fmla="*/ 41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5"/>
                  <a:gd name="T29" fmla="*/ 9 w 9"/>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5">
                    <a:moveTo>
                      <a:pt x="2" y="2"/>
                    </a:moveTo>
                    <a:lnTo>
                      <a:pt x="0" y="2"/>
                    </a:lnTo>
                    <a:lnTo>
                      <a:pt x="4" y="8"/>
                    </a:lnTo>
                    <a:lnTo>
                      <a:pt x="7" y="15"/>
                    </a:lnTo>
                    <a:lnTo>
                      <a:pt x="9" y="15"/>
                    </a:lnTo>
                    <a:lnTo>
                      <a:pt x="5" y="7"/>
                    </a:lnTo>
                    <a:lnTo>
                      <a:pt x="2"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29" name="Freeform 60"/>
              <p:cNvSpPr>
                <a:spLocks/>
              </p:cNvSpPr>
              <p:nvPr/>
            </p:nvSpPr>
            <p:spPr bwMode="auto">
              <a:xfrm>
                <a:off x="6358653" y="2063444"/>
                <a:ext cx="70724" cy="46037"/>
              </a:xfrm>
              <a:custGeom>
                <a:avLst/>
                <a:gdLst>
                  <a:gd name="T0" fmla="*/ 72 w 20"/>
                  <a:gd name="T1" fmla="*/ 34 h 17"/>
                  <a:gd name="T2" fmla="*/ 0 w 20"/>
                  <a:gd name="T3" fmla="*/ 34 h 17"/>
                  <a:gd name="T4" fmla="*/ 184 w 20"/>
                  <a:gd name="T5" fmla="*/ 174 h 17"/>
                  <a:gd name="T6" fmla="*/ 376 w 20"/>
                  <a:gd name="T7" fmla="*/ 259 h 17"/>
                  <a:gd name="T8" fmla="*/ 560 w 20"/>
                  <a:gd name="T9" fmla="*/ 293 h 17"/>
                  <a:gd name="T10" fmla="*/ 744 w 20"/>
                  <a:gd name="T11" fmla="*/ 293 h 17"/>
                  <a:gd name="T12" fmla="*/ 744 w 20"/>
                  <a:gd name="T13" fmla="*/ 259 h 17"/>
                  <a:gd name="T14" fmla="*/ 632 w 20"/>
                  <a:gd name="T15" fmla="*/ 259 h 17"/>
                  <a:gd name="T16" fmla="*/ 448 w 20"/>
                  <a:gd name="T17" fmla="*/ 223 h 17"/>
                  <a:gd name="T18" fmla="*/ 264 w 20"/>
                  <a:gd name="T19" fmla="*/ 174 h 17"/>
                  <a:gd name="T20" fmla="*/ 152 w 20"/>
                  <a:gd name="T21" fmla="*/ 0 h 17"/>
                  <a:gd name="T22" fmla="*/ 152 w 20"/>
                  <a:gd name="T23" fmla="*/ 0 h 17"/>
                  <a:gd name="T24" fmla="*/ 72 w 20"/>
                  <a:gd name="T25" fmla="*/ 34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17"/>
                  <a:gd name="T41" fmla="*/ 20 w 20"/>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17">
                    <a:moveTo>
                      <a:pt x="2" y="2"/>
                    </a:moveTo>
                    <a:lnTo>
                      <a:pt x="0" y="2"/>
                    </a:lnTo>
                    <a:lnTo>
                      <a:pt x="5" y="10"/>
                    </a:lnTo>
                    <a:lnTo>
                      <a:pt x="10" y="15"/>
                    </a:lnTo>
                    <a:lnTo>
                      <a:pt x="15" y="17"/>
                    </a:lnTo>
                    <a:lnTo>
                      <a:pt x="20" y="17"/>
                    </a:lnTo>
                    <a:lnTo>
                      <a:pt x="20" y="15"/>
                    </a:lnTo>
                    <a:lnTo>
                      <a:pt x="17" y="15"/>
                    </a:lnTo>
                    <a:lnTo>
                      <a:pt x="12" y="13"/>
                    </a:lnTo>
                    <a:lnTo>
                      <a:pt x="7" y="10"/>
                    </a:lnTo>
                    <a:lnTo>
                      <a:pt x="4"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0" name="Freeform 61"/>
              <p:cNvSpPr>
                <a:spLocks/>
              </p:cNvSpPr>
              <p:nvPr/>
            </p:nvSpPr>
            <p:spPr bwMode="auto">
              <a:xfrm>
                <a:off x="9168184" y="1615769"/>
                <a:ext cx="51275" cy="58737"/>
              </a:xfrm>
              <a:custGeom>
                <a:avLst/>
                <a:gdLst>
                  <a:gd name="T0" fmla="*/ 0 w 15"/>
                  <a:gd name="T1" fmla="*/ 0 h 21"/>
                  <a:gd name="T2" fmla="*/ 0 w 15"/>
                  <a:gd name="T3" fmla="*/ 21 h 21"/>
                  <a:gd name="T4" fmla="*/ 164 w 15"/>
                  <a:gd name="T5" fmla="*/ 196 h 21"/>
                  <a:gd name="T6" fmla="*/ 425 w 15"/>
                  <a:gd name="T7" fmla="*/ 411 h 21"/>
                  <a:gd name="T8" fmla="*/ 489 w 15"/>
                  <a:gd name="T9" fmla="*/ 372 h 21"/>
                  <a:gd name="T10" fmla="*/ 232 w 15"/>
                  <a:gd name="T11" fmla="*/ 159 h 21"/>
                  <a:gd name="T12" fmla="*/ 37 w 15"/>
                  <a:gd name="T13" fmla="*/ 0 h 21"/>
                  <a:gd name="T14" fmla="*/ 37 w 15"/>
                  <a:gd name="T15" fmla="*/ 0 h 21"/>
                  <a:gd name="T16" fmla="*/ 0 w 15"/>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1"/>
                  <a:gd name="T29" fmla="*/ 15 w 15"/>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1">
                    <a:moveTo>
                      <a:pt x="0" y="0"/>
                    </a:moveTo>
                    <a:lnTo>
                      <a:pt x="0" y="1"/>
                    </a:lnTo>
                    <a:lnTo>
                      <a:pt x="5" y="10"/>
                    </a:lnTo>
                    <a:lnTo>
                      <a:pt x="13" y="21"/>
                    </a:lnTo>
                    <a:lnTo>
                      <a:pt x="15" y="19"/>
                    </a:lnTo>
                    <a:lnTo>
                      <a:pt x="7" y="8"/>
                    </a:lnTo>
                    <a:lnTo>
                      <a:pt x="1"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1" name="Freeform 62"/>
              <p:cNvSpPr>
                <a:spLocks/>
              </p:cNvSpPr>
              <p:nvPr/>
            </p:nvSpPr>
            <p:spPr bwMode="auto">
              <a:xfrm>
                <a:off x="9168184" y="1568144"/>
                <a:ext cx="12377" cy="47625"/>
              </a:xfrm>
              <a:custGeom>
                <a:avLst/>
                <a:gdLst>
                  <a:gd name="T0" fmla="*/ 65 w 3"/>
                  <a:gd name="T1" fmla="*/ 0 h 17"/>
                  <a:gd name="T2" fmla="*/ 65 w 3"/>
                  <a:gd name="T3" fmla="*/ 0 h 17"/>
                  <a:gd name="T4" fmla="*/ 0 w 3"/>
                  <a:gd name="T5" fmla="*/ 180 h 17"/>
                  <a:gd name="T6" fmla="*/ 0 w 3"/>
                  <a:gd name="T7" fmla="*/ 339 h 17"/>
                  <a:gd name="T8" fmla="*/ 65 w 3"/>
                  <a:gd name="T9" fmla="*/ 339 h 17"/>
                  <a:gd name="T10" fmla="*/ 201 w 3"/>
                  <a:gd name="T11" fmla="*/ 180 h 17"/>
                  <a:gd name="T12" fmla="*/ 201 w 3"/>
                  <a:gd name="T13" fmla="*/ 0 h 17"/>
                  <a:gd name="T14" fmla="*/ 201 w 3"/>
                  <a:gd name="T15" fmla="*/ 0 h 17"/>
                  <a:gd name="T16" fmla="*/ 65 w 3"/>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7"/>
                  <a:gd name="T29" fmla="*/ 3 w 3"/>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7">
                    <a:moveTo>
                      <a:pt x="1" y="0"/>
                    </a:moveTo>
                    <a:lnTo>
                      <a:pt x="1" y="0"/>
                    </a:lnTo>
                    <a:lnTo>
                      <a:pt x="0" y="9"/>
                    </a:lnTo>
                    <a:lnTo>
                      <a:pt x="0" y="17"/>
                    </a:lnTo>
                    <a:lnTo>
                      <a:pt x="1" y="17"/>
                    </a:lnTo>
                    <a:lnTo>
                      <a:pt x="3" y="9"/>
                    </a:lnTo>
                    <a:lnTo>
                      <a:pt x="3" y="0"/>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2" name="Freeform 63"/>
              <p:cNvSpPr>
                <a:spLocks/>
              </p:cNvSpPr>
              <p:nvPr/>
            </p:nvSpPr>
            <p:spPr bwMode="auto">
              <a:xfrm>
                <a:off x="9159343" y="1537981"/>
                <a:ext cx="21217" cy="30162"/>
              </a:xfrm>
              <a:custGeom>
                <a:avLst/>
                <a:gdLst>
                  <a:gd name="T0" fmla="*/ 40 w 6"/>
                  <a:gd name="T1" fmla="*/ 0 h 11"/>
                  <a:gd name="T2" fmla="*/ 40 w 6"/>
                  <a:gd name="T3" fmla="*/ 36 h 11"/>
                  <a:gd name="T4" fmla="*/ 120 w 6"/>
                  <a:gd name="T5" fmla="*/ 86 h 11"/>
                  <a:gd name="T6" fmla="*/ 152 w 6"/>
                  <a:gd name="T7" fmla="*/ 197 h 11"/>
                  <a:gd name="T8" fmla="*/ 232 w 6"/>
                  <a:gd name="T9" fmla="*/ 197 h 11"/>
                  <a:gd name="T10" fmla="*/ 152 w 6"/>
                  <a:gd name="T11" fmla="*/ 50 h 11"/>
                  <a:gd name="T12" fmla="*/ 40 w 6"/>
                  <a:gd name="T13" fmla="*/ 0 h 11"/>
                  <a:gd name="T14" fmla="*/ 40 w 6"/>
                  <a:gd name="T15" fmla="*/ 36 h 11"/>
                  <a:gd name="T16" fmla="*/ 40 w 6"/>
                  <a:gd name="T17" fmla="*/ 0 h 11"/>
                  <a:gd name="T18" fmla="*/ 0 w 6"/>
                  <a:gd name="T19" fmla="*/ 0 h 11"/>
                  <a:gd name="T20" fmla="*/ 40 w 6"/>
                  <a:gd name="T21" fmla="*/ 36 h 11"/>
                  <a:gd name="T22" fmla="*/ 40 w 6"/>
                  <a:gd name="T23" fmla="*/ 0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11"/>
                  <a:gd name="T38" fmla="*/ 6 w 6"/>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11">
                    <a:moveTo>
                      <a:pt x="1" y="0"/>
                    </a:moveTo>
                    <a:lnTo>
                      <a:pt x="1" y="2"/>
                    </a:lnTo>
                    <a:lnTo>
                      <a:pt x="3" y="5"/>
                    </a:lnTo>
                    <a:lnTo>
                      <a:pt x="4" y="11"/>
                    </a:lnTo>
                    <a:lnTo>
                      <a:pt x="6" y="11"/>
                    </a:lnTo>
                    <a:lnTo>
                      <a:pt x="4" y="3"/>
                    </a:lnTo>
                    <a:lnTo>
                      <a:pt x="1" y="0"/>
                    </a:lnTo>
                    <a:lnTo>
                      <a:pt x="1" y="2"/>
                    </a:lnTo>
                    <a:lnTo>
                      <a:pt x="1" y="0"/>
                    </a:lnTo>
                    <a:lnTo>
                      <a:pt x="0" y="0"/>
                    </a:lnTo>
                    <a:lnTo>
                      <a:pt x="1" y="2"/>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3" name="Freeform 64"/>
              <p:cNvSpPr>
                <a:spLocks/>
              </p:cNvSpPr>
              <p:nvPr/>
            </p:nvSpPr>
            <p:spPr bwMode="auto">
              <a:xfrm>
                <a:off x="9162879" y="1528456"/>
                <a:ext cx="22985" cy="14287"/>
              </a:xfrm>
              <a:custGeom>
                <a:avLst/>
                <a:gdLst>
                  <a:gd name="T0" fmla="*/ 141 w 7"/>
                  <a:gd name="T1" fmla="*/ 23 h 5"/>
                  <a:gd name="T2" fmla="*/ 141 w 7"/>
                  <a:gd name="T3" fmla="*/ 23 h 5"/>
                  <a:gd name="T4" fmla="*/ 84 w 7"/>
                  <a:gd name="T5" fmla="*/ 23 h 5"/>
                  <a:gd name="T6" fmla="*/ 0 w 7"/>
                  <a:gd name="T7" fmla="*/ 65 h 5"/>
                  <a:gd name="T8" fmla="*/ 0 w 7"/>
                  <a:gd name="T9" fmla="*/ 104 h 5"/>
                  <a:gd name="T10" fmla="*/ 141 w 7"/>
                  <a:gd name="T11" fmla="*/ 65 h 5"/>
                  <a:gd name="T12" fmla="*/ 201 w 7"/>
                  <a:gd name="T13" fmla="*/ 0 h 5"/>
                  <a:gd name="T14" fmla="*/ 201 w 7"/>
                  <a:gd name="T15" fmla="*/ 0 h 5"/>
                  <a:gd name="T16" fmla="*/ 141 w 7"/>
                  <a:gd name="T17" fmla="*/ 23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5" y="1"/>
                    </a:moveTo>
                    <a:lnTo>
                      <a:pt x="5" y="1"/>
                    </a:lnTo>
                    <a:lnTo>
                      <a:pt x="3" y="1"/>
                    </a:lnTo>
                    <a:lnTo>
                      <a:pt x="0" y="3"/>
                    </a:lnTo>
                    <a:lnTo>
                      <a:pt x="0" y="5"/>
                    </a:lnTo>
                    <a:lnTo>
                      <a:pt x="5" y="3"/>
                    </a:lnTo>
                    <a:lnTo>
                      <a:pt x="7" y="0"/>
                    </a:lnTo>
                    <a:lnTo>
                      <a:pt x="5"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4" name="Freeform 65"/>
              <p:cNvSpPr>
                <a:spLocks/>
              </p:cNvSpPr>
              <p:nvPr/>
            </p:nvSpPr>
            <p:spPr bwMode="auto">
              <a:xfrm>
                <a:off x="9152271" y="1509406"/>
                <a:ext cx="33594" cy="22225"/>
              </a:xfrm>
              <a:custGeom>
                <a:avLst/>
                <a:gdLst>
                  <a:gd name="T0" fmla="*/ 61 w 10"/>
                  <a:gd name="T1" fmla="*/ 37 h 8"/>
                  <a:gd name="T2" fmla="*/ 0 w 10"/>
                  <a:gd name="T3" fmla="*/ 37 h 8"/>
                  <a:gd name="T4" fmla="*/ 97 w 10"/>
                  <a:gd name="T5" fmla="*/ 91 h 8"/>
                  <a:gd name="T6" fmla="*/ 253 w 10"/>
                  <a:gd name="T7" fmla="*/ 150 h 8"/>
                  <a:gd name="T8" fmla="*/ 313 w 10"/>
                  <a:gd name="T9" fmla="*/ 128 h 8"/>
                  <a:gd name="T10" fmla="*/ 160 w 10"/>
                  <a:gd name="T11" fmla="*/ 52 h 8"/>
                  <a:gd name="T12" fmla="*/ 97 w 10"/>
                  <a:gd name="T13" fmla="*/ 37 h 8"/>
                  <a:gd name="T14" fmla="*/ 61 w 10"/>
                  <a:gd name="T15" fmla="*/ 0 h 8"/>
                  <a:gd name="T16" fmla="*/ 97 w 10"/>
                  <a:gd name="T17" fmla="*/ 37 h 8"/>
                  <a:gd name="T18" fmla="*/ 97 w 10"/>
                  <a:gd name="T19" fmla="*/ 0 h 8"/>
                  <a:gd name="T20" fmla="*/ 61 w 10"/>
                  <a:gd name="T21" fmla="*/ 0 h 8"/>
                  <a:gd name="T22" fmla="*/ 61 w 10"/>
                  <a:gd name="T23" fmla="*/ 3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8"/>
                  <a:gd name="T38" fmla="*/ 10 w 1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8">
                    <a:moveTo>
                      <a:pt x="2" y="2"/>
                    </a:moveTo>
                    <a:lnTo>
                      <a:pt x="0" y="2"/>
                    </a:lnTo>
                    <a:lnTo>
                      <a:pt x="3" y="5"/>
                    </a:lnTo>
                    <a:lnTo>
                      <a:pt x="8" y="8"/>
                    </a:lnTo>
                    <a:lnTo>
                      <a:pt x="10" y="7"/>
                    </a:lnTo>
                    <a:lnTo>
                      <a:pt x="5" y="3"/>
                    </a:lnTo>
                    <a:lnTo>
                      <a:pt x="3" y="2"/>
                    </a:lnTo>
                    <a:lnTo>
                      <a:pt x="2" y="0"/>
                    </a:lnTo>
                    <a:lnTo>
                      <a:pt x="3" y="2"/>
                    </a:lnTo>
                    <a:lnTo>
                      <a:pt x="3" y="0"/>
                    </a:lnTo>
                    <a:lnTo>
                      <a:pt x="2"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5" name="Freeform 66"/>
              <p:cNvSpPr>
                <a:spLocks/>
              </p:cNvSpPr>
              <p:nvPr/>
            </p:nvSpPr>
            <p:spPr bwMode="auto">
              <a:xfrm>
                <a:off x="9118676" y="1509406"/>
                <a:ext cx="40667" cy="9525"/>
              </a:xfrm>
              <a:custGeom>
                <a:avLst/>
                <a:gdLst>
                  <a:gd name="T0" fmla="*/ 63 w 12"/>
                  <a:gd name="T1" fmla="*/ 0 h 3"/>
                  <a:gd name="T2" fmla="*/ 0 w 12"/>
                  <a:gd name="T3" fmla="*/ 0 h 3"/>
                  <a:gd name="T4" fmla="*/ 217 w 12"/>
                  <a:gd name="T5" fmla="*/ 88 h 3"/>
                  <a:gd name="T6" fmla="*/ 378 w 12"/>
                  <a:gd name="T7" fmla="*/ 56 h 3"/>
                  <a:gd name="T8" fmla="*/ 378 w 12"/>
                  <a:gd name="T9" fmla="*/ 0 h 3"/>
                  <a:gd name="T10" fmla="*/ 217 w 12"/>
                  <a:gd name="T11" fmla="*/ 56 h 3"/>
                  <a:gd name="T12" fmla="*/ 100 w 12"/>
                  <a:gd name="T13" fmla="*/ 0 h 3"/>
                  <a:gd name="T14" fmla="*/ 100 w 12"/>
                  <a:gd name="T15" fmla="*/ 0 h 3"/>
                  <a:gd name="T16" fmla="*/ 63 w 12"/>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3"/>
                  <a:gd name="T29" fmla="*/ 12 w 12"/>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3">
                    <a:moveTo>
                      <a:pt x="2" y="0"/>
                    </a:moveTo>
                    <a:lnTo>
                      <a:pt x="0" y="0"/>
                    </a:lnTo>
                    <a:lnTo>
                      <a:pt x="7" y="3"/>
                    </a:lnTo>
                    <a:lnTo>
                      <a:pt x="12" y="2"/>
                    </a:lnTo>
                    <a:lnTo>
                      <a:pt x="12" y="0"/>
                    </a:lnTo>
                    <a:lnTo>
                      <a:pt x="7" y="2"/>
                    </a:lnTo>
                    <a:lnTo>
                      <a:pt x="3" y="0"/>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6" name="Freeform 67"/>
              <p:cNvSpPr>
                <a:spLocks/>
              </p:cNvSpPr>
              <p:nvPr/>
            </p:nvSpPr>
            <p:spPr bwMode="auto">
              <a:xfrm>
                <a:off x="9115140" y="1490356"/>
                <a:ext cx="12377" cy="19050"/>
              </a:xfrm>
              <a:custGeom>
                <a:avLst/>
                <a:gdLst>
                  <a:gd name="T0" fmla="*/ 0 w 4"/>
                  <a:gd name="T1" fmla="*/ 36 h 7"/>
                  <a:gd name="T2" fmla="*/ 0 w 4"/>
                  <a:gd name="T3" fmla="*/ 36 h 7"/>
                  <a:gd name="T4" fmla="*/ 0 w 4"/>
                  <a:gd name="T5" fmla="*/ 70 h 7"/>
                  <a:gd name="T6" fmla="*/ 65 w 4"/>
                  <a:gd name="T7" fmla="*/ 127 h 7"/>
                  <a:gd name="T8" fmla="*/ 86 w 4"/>
                  <a:gd name="T9" fmla="*/ 127 h 7"/>
                  <a:gd name="T10" fmla="*/ 21 w 4"/>
                  <a:gd name="T11" fmla="*/ 36 h 7"/>
                  <a:gd name="T12" fmla="*/ 21 w 4"/>
                  <a:gd name="T13" fmla="*/ 0 h 7"/>
                  <a:gd name="T14" fmla="*/ 0 w 4"/>
                  <a:gd name="T15" fmla="*/ 0 h 7"/>
                  <a:gd name="T16" fmla="*/ 21 w 4"/>
                  <a:gd name="T17" fmla="*/ 0 h 7"/>
                  <a:gd name="T18" fmla="*/ 21 w 4"/>
                  <a:gd name="T19" fmla="*/ 0 h 7"/>
                  <a:gd name="T20" fmla="*/ 0 w 4"/>
                  <a:gd name="T21" fmla="*/ 0 h 7"/>
                  <a:gd name="T22" fmla="*/ 0 w 4"/>
                  <a:gd name="T23" fmla="*/ 36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7"/>
                  <a:gd name="T38" fmla="*/ 4 w 4"/>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7">
                    <a:moveTo>
                      <a:pt x="0" y="2"/>
                    </a:moveTo>
                    <a:lnTo>
                      <a:pt x="0" y="2"/>
                    </a:lnTo>
                    <a:lnTo>
                      <a:pt x="0" y="4"/>
                    </a:lnTo>
                    <a:lnTo>
                      <a:pt x="3" y="7"/>
                    </a:lnTo>
                    <a:lnTo>
                      <a:pt x="4" y="7"/>
                    </a:lnTo>
                    <a:lnTo>
                      <a:pt x="1" y="2"/>
                    </a:lnTo>
                    <a:lnTo>
                      <a:pt x="1" y="0"/>
                    </a:lnTo>
                    <a:lnTo>
                      <a:pt x="0" y="0"/>
                    </a:lnTo>
                    <a:lnTo>
                      <a:pt x="1" y="0"/>
                    </a:lnTo>
                    <a:lnTo>
                      <a:pt x="0"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7" name="Freeform 68"/>
              <p:cNvSpPr>
                <a:spLocks/>
              </p:cNvSpPr>
              <p:nvPr/>
            </p:nvSpPr>
            <p:spPr bwMode="auto">
              <a:xfrm>
                <a:off x="9097459" y="1474481"/>
                <a:ext cx="17681" cy="20637"/>
              </a:xfrm>
              <a:custGeom>
                <a:avLst/>
                <a:gdLst>
                  <a:gd name="T0" fmla="*/ 0 w 5"/>
                  <a:gd name="T1" fmla="*/ 45 h 7"/>
                  <a:gd name="T2" fmla="*/ 0 w 5"/>
                  <a:gd name="T3" fmla="*/ 0 h 7"/>
                  <a:gd name="T4" fmla="*/ 0 w 5"/>
                  <a:gd name="T5" fmla="*/ 89 h 7"/>
                  <a:gd name="T6" fmla="*/ 40 w 5"/>
                  <a:gd name="T7" fmla="*/ 113 h 7"/>
                  <a:gd name="T8" fmla="*/ 112 w 5"/>
                  <a:gd name="T9" fmla="*/ 158 h 7"/>
                  <a:gd name="T10" fmla="*/ 192 w 5"/>
                  <a:gd name="T11" fmla="*/ 158 h 7"/>
                  <a:gd name="T12" fmla="*/ 192 w 5"/>
                  <a:gd name="T13" fmla="*/ 113 h 7"/>
                  <a:gd name="T14" fmla="*/ 112 w 5"/>
                  <a:gd name="T15" fmla="*/ 113 h 7"/>
                  <a:gd name="T16" fmla="*/ 112 w 5"/>
                  <a:gd name="T17" fmla="*/ 113 h 7"/>
                  <a:gd name="T18" fmla="*/ 112 w 5"/>
                  <a:gd name="T19" fmla="*/ 89 h 7"/>
                  <a:gd name="T20" fmla="*/ 112 w 5"/>
                  <a:gd name="T21" fmla="*/ 45 h 7"/>
                  <a:gd name="T22" fmla="*/ 112 w 5"/>
                  <a:gd name="T23" fmla="*/ 0 h 7"/>
                  <a:gd name="T24" fmla="*/ 0 w 5"/>
                  <a:gd name="T25" fmla="*/ 45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0" y="2"/>
                    </a:moveTo>
                    <a:lnTo>
                      <a:pt x="0" y="0"/>
                    </a:lnTo>
                    <a:lnTo>
                      <a:pt x="0" y="4"/>
                    </a:lnTo>
                    <a:lnTo>
                      <a:pt x="1" y="5"/>
                    </a:lnTo>
                    <a:lnTo>
                      <a:pt x="3" y="7"/>
                    </a:lnTo>
                    <a:lnTo>
                      <a:pt x="5" y="7"/>
                    </a:lnTo>
                    <a:lnTo>
                      <a:pt x="5" y="5"/>
                    </a:lnTo>
                    <a:lnTo>
                      <a:pt x="3" y="5"/>
                    </a:lnTo>
                    <a:lnTo>
                      <a:pt x="3" y="4"/>
                    </a:lnTo>
                    <a:lnTo>
                      <a:pt x="3" y="2"/>
                    </a:lnTo>
                    <a:lnTo>
                      <a:pt x="3"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8" name="Freeform 69"/>
              <p:cNvSpPr>
                <a:spLocks/>
              </p:cNvSpPr>
              <p:nvPr/>
            </p:nvSpPr>
            <p:spPr bwMode="auto">
              <a:xfrm>
                <a:off x="9083314" y="1468131"/>
                <a:ext cx="24754" cy="14287"/>
              </a:xfrm>
              <a:custGeom>
                <a:avLst/>
                <a:gdLst>
                  <a:gd name="T0" fmla="*/ 0 w 7"/>
                  <a:gd name="T1" fmla="*/ 41 h 5"/>
                  <a:gd name="T2" fmla="*/ 72 w 7"/>
                  <a:gd name="T3" fmla="*/ 65 h 5"/>
                  <a:gd name="T4" fmla="*/ 144 w 7"/>
                  <a:gd name="T5" fmla="*/ 65 h 5"/>
                  <a:gd name="T6" fmla="*/ 144 w 7"/>
                  <a:gd name="T7" fmla="*/ 104 h 5"/>
                  <a:gd name="T8" fmla="*/ 256 w 7"/>
                  <a:gd name="T9" fmla="*/ 65 h 5"/>
                  <a:gd name="T10" fmla="*/ 184 w 7"/>
                  <a:gd name="T11" fmla="*/ 41 h 5"/>
                  <a:gd name="T12" fmla="*/ 72 w 7"/>
                  <a:gd name="T13" fmla="*/ 0 h 5"/>
                  <a:gd name="T14" fmla="*/ 72 w 7"/>
                  <a:gd name="T15" fmla="*/ 41 h 5"/>
                  <a:gd name="T16" fmla="*/ 0 w 7"/>
                  <a:gd name="T17" fmla="*/ 41 h 5"/>
                  <a:gd name="T18" fmla="*/ 0 w 7"/>
                  <a:gd name="T19" fmla="*/ 65 h 5"/>
                  <a:gd name="T20" fmla="*/ 72 w 7"/>
                  <a:gd name="T21" fmla="*/ 65 h 5"/>
                  <a:gd name="T22" fmla="*/ 0 w 7"/>
                  <a:gd name="T23" fmla="*/ 41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5"/>
                  <a:gd name="T38" fmla="*/ 7 w 7"/>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5">
                    <a:moveTo>
                      <a:pt x="0" y="2"/>
                    </a:moveTo>
                    <a:lnTo>
                      <a:pt x="2" y="3"/>
                    </a:lnTo>
                    <a:lnTo>
                      <a:pt x="4" y="3"/>
                    </a:lnTo>
                    <a:lnTo>
                      <a:pt x="4" y="5"/>
                    </a:lnTo>
                    <a:lnTo>
                      <a:pt x="7" y="3"/>
                    </a:lnTo>
                    <a:lnTo>
                      <a:pt x="5" y="2"/>
                    </a:lnTo>
                    <a:lnTo>
                      <a:pt x="2" y="0"/>
                    </a:lnTo>
                    <a:lnTo>
                      <a:pt x="2" y="2"/>
                    </a:lnTo>
                    <a:lnTo>
                      <a:pt x="0" y="2"/>
                    </a:lnTo>
                    <a:lnTo>
                      <a:pt x="0" y="3"/>
                    </a:lnTo>
                    <a:lnTo>
                      <a:pt x="2" y="3"/>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39" name="Freeform 70"/>
              <p:cNvSpPr>
                <a:spLocks/>
              </p:cNvSpPr>
              <p:nvPr/>
            </p:nvSpPr>
            <p:spPr bwMode="auto">
              <a:xfrm>
                <a:off x="9063865" y="1445906"/>
                <a:ext cx="28290" cy="26987"/>
              </a:xfrm>
              <a:custGeom>
                <a:avLst/>
                <a:gdLst>
                  <a:gd name="T0" fmla="*/ 40 w 8"/>
                  <a:gd name="T1" fmla="*/ 54 h 10"/>
                  <a:gd name="T2" fmla="*/ 40 w 8"/>
                  <a:gd name="T3" fmla="*/ 54 h 10"/>
                  <a:gd name="T4" fmla="*/ 104 w 8"/>
                  <a:gd name="T5" fmla="*/ 90 h 10"/>
                  <a:gd name="T6" fmla="*/ 216 w 8"/>
                  <a:gd name="T7" fmla="*/ 177 h 10"/>
                  <a:gd name="T8" fmla="*/ 288 w 8"/>
                  <a:gd name="T9" fmla="*/ 177 h 10"/>
                  <a:gd name="T10" fmla="*/ 176 w 8"/>
                  <a:gd name="T11" fmla="*/ 54 h 10"/>
                  <a:gd name="T12" fmla="*/ 0 w 8"/>
                  <a:gd name="T13" fmla="*/ 0 h 10"/>
                  <a:gd name="T14" fmla="*/ 0 w 8"/>
                  <a:gd name="T15" fmla="*/ 0 h 10"/>
                  <a:gd name="T16" fmla="*/ 40 w 8"/>
                  <a:gd name="T17" fmla="*/ 54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0"/>
                  <a:gd name="T29" fmla="*/ 8 w 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0">
                    <a:moveTo>
                      <a:pt x="1" y="3"/>
                    </a:moveTo>
                    <a:lnTo>
                      <a:pt x="1" y="3"/>
                    </a:lnTo>
                    <a:lnTo>
                      <a:pt x="3" y="5"/>
                    </a:lnTo>
                    <a:lnTo>
                      <a:pt x="6" y="10"/>
                    </a:lnTo>
                    <a:lnTo>
                      <a:pt x="8" y="10"/>
                    </a:lnTo>
                    <a:lnTo>
                      <a:pt x="5" y="3"/>
                    </a:lnTo>
                    <a:lnTo>
                      <a:pt x="0" y="0"/>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0" name="Freeform 71"/>
              <p:cNvSpPr>
                <a:spLocks/>
              </p:cNvSpPr>
              <p:nvPr/>
            </p:nvSpPr>
            <p:spPr bwMode="auto">
              <a:xfrm>
                <a:off x="9063865" y="1445906"/>
                <a:ext cx="3536" cy="22225"/>
              </a:xfrm>
              <a:custGeom>
                <a:avLst/>
                <a:gdLst>
                  <a:gd name="T0" fmla="*/ 0 w 1"/>
                  <a:gd name="T1" fmla="*/ 156 h 8"/>
                  <a:gd name="T2" fmla="*/ 0 w 1"/>
                  <a:gd name="T3" fmla="*/ 156 h 8"/>
                  <a:gd name="T4" fmla="*/ 32 w 1"/>
                  <a:gd name="T5" fmla="*/ 94 h 8"/>
                  <a:gd name="T6" fmla="*/ 32 w 1"/>
                  <a:gd name="T7" fmla="*/ 58 h 8"/>
                  <a:gd name="T8" fmla="*/ 0 w 1"/>
                  <a:gd name="T9" fmla="*/ 0 h 8"/>
                  <a:gd name="T10" fmla="*/ 0 w 1"/>
                  <a:gd name="T11" fmla="*/ 94 h 8"/>
                  <a:gd name="T12" fmla="*/ 0 w 1"/>
                  <a:gd name="T13" fmla="*/ 94 h 8"/>
                  <a:gd name="T14" fmla="*/ 0 w 1"/>
                  <a:gd name="T15" fmla="*/ 94 h 8"/>
                  <a:gd name="T16" fmla="*/ 0 w 1"/>
                  <a:gd name="T17" fmla="*/ 15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8"/>
                  <a:gd name="T29" fmla="*/ 1 w 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8">
                    <a:moveTo>
                      <a:pt x="0" y="8"/>
                    </a:moveTo>
                    <a:lnTo>
                      <a:pt x="0" y="8"/>
                    </a:lnTo>
                    <a:lnTo>
                      <a:pt x="1" y="5"/>
                    </a:lnTo>
                    <a:lnTo>
                      <a:pt x="1" y="3"/>
                    </a:lnTo>
                    <a:lnTo>
                      <a:pt x="0" y="0"/>
                    </a:lnTo>
                    <a:lnTo>
                      <a:pt x="0" y="5"/>
                    </a:lnTo>
                    <a:lnTo>
                      <a:pt x="0"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1" name="Freeform 72"/>
              <p:cNvSpPr>
                <a:spLocks/>
              </p:cNvSpPr>
              <p:nvPr/>
            </p:nvSpPr>
            <p:spPr bwMode="auto">
              <a:xfrm>
                <a:off x="9030271" y="1445906"/>
                <a:ext cx="33594" cy="22225"/>
              </a:xfrm>
              <a:custGeom>
                <a:avLst/>
                <a:gdLst>
                  <a:gd name="T0" fmla="*/ 61 w 10"/>
                  <a:gd name="T1" fmla="*/ 0 h 8"/>
                  <a:gd name="T2" fmla="*/ 61 w 10"/>
                  <a:gd name="T3" fmla="*/ 0 h 8"/>
                  <a:gd name="T4" fmla="*/ 0 w 10"/>
                  <a:gd name="T5" fmla="*/ 37 h 8"/>
                  <a:gd name="T6" fmla="*/ 89 w 10"/>
                  <a:gd name="T7" fmla="*/ 94 h 8"/>
                  <a:gd name="T8" fmla="*/ 213 w 10"/>
                  <a:gd name="T9" fmla="*/ 135 h 8"/>
                  <a:gd name="T10" fmla="*/ 306 w 10"/>
                  <a:gd name="T11" fmla="*/ 156 h 8"/>
                  <a:gd name="T12" fmla="*/ 306 w 10"/>
                  <a:gd name="T13" fmla="*/ 94 h 8"/>
                  <a:gd name="T14" fmla="*/ 213 w 10"/>
                  <a:gd name="T15" fmla="*/ 94 h 8"/>
                  <a:gd name="T16" fmla="*/ 160 w 10"/>
                  <a:gd name="T17" fmla="*/ 58 h 8"/>
                  <a:gd name="T18" fmla="*/ 89 w 10"/>
                  <a:gd name="T19" fmla="*/ 37 h 8"/>
                  <a:gd name="T20" fmla="*/ 89 w 10"/>
                  <a:gd name="T21" fmla="*/ 37 h 8"/>
                  <a:gd name="T22" fmla="*/ 61 w 10"/>
                  <a:gd name="T23" fmla="*/ 37 h 8"/>
                  <a:gd name="T24" fmla="*/ 61 w 10"/>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8"/>
                  <a:gd name="T41" fmla="*/ 10 w 10"/>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8">
                    <a:moveTo>
                      <a:pt x="2" y="0"/>
                    </a:moveTo>
                    <a:lnTo>
                      <a:pt x="2" y="0"/>
                    </a:lnTo>
                    <a:lnTo>
                      <a:pt x="0" y="2"/>
                    </a:lnTo>
                    <a:lnTo>
                      <a:pt x="3" y="5"/>
                    </a:lnTo>
                    <a:lnTo>
                      <a:pt x="7" y="7"/>
                    </a:lnTo>
                    <a:lnTo>
                      <a:pt x="10" y="8"/>
                    </a:lnTo>
                    <a:lnTo>
                      <a:pt x="10" y="5"/>
                    </a:lnTo>
                    <a:lnTo>
                      <a:pt x="7" y="5"/>
                    </a:lnTo>
                    <a:lnTo>
                      <a:pt x="5" y="3"/>
                    </a:lnTo>
                    <a:lnTo>
                      <a:pt x="3" y="2"/>
                    </a:lnTo>
                    <a:lnTo>
                      <a:pt x="2" y="2"/>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2" name="Freeform 73"/>
              <p:cNvSpPr>
                <a:spLocks/>
              </p:cNvSpPr>
              <p:nvPr/>
            </p:nvSpPr>
            <p:spPr bwMode="auto">
              <a:xfrm>
                <a:off x="9035575" y="1436381"/>
                <a:ext cx="21217" cy="14287"/>
              </a:xfrm>
              <a:custGeom>
                <a:avLst/>
                <a:gdLst>
                  <a:gd name="T0" fmla="*/ 112 w 6"/>
                  <a:gd name="T1" fmla="*/ 23 h 5"/>
                  <a:gd name="T2" fmla="*/ 40 w 6"/>
                  <a:gd name="T3" fmla="*/ 23 h 5"/>
                  <a:gd name="T4" fmla="*/ 112 w 6"/>
                  <a:gd name="T5" fmla="*/ 65 h 5"/>
                  <a:gd name="T6" fmla="*/ 184 w 6"/>
                  <a:gd name="T7" fmla="*/ 23 h 5"/>
                  <a:gd name="T8" fmla="*/ 112 w 6"/>
                  <a:gd name="T9" fmla="*/ 65 h 5"/>
                  <a:gd name="T10" fmla="*/ 0 w 6"/>
                  <a:gd name="T11" fmla="*/ 65 h 5"/>
                  <a:gd name="T12" fmla="*/ 0 w 6"/>
                  <a:gd name="T13" fmla="*/ 104 h 5"/>
                  <a:gd name="T14" fmla="*/ 112 w 6"/>
                  <a:gd name="T15" fmla="*/ 104 h 5"/>
                  <a:gd name="T16" fmla="*/ 184 w 6"/>
                  <a:gd name="T17" fmla="*/ 104 h 5"/>
                  <a:gd name="T18" fmla="*/ 224 w 6"/>
                  <a:gd name="T19" fmla="*/ 23 h 5"/>
                  <a:gd name="T20" fmla="*/ 112 w 6"/>
                  <a:gd name="T21" fmla="*/ 0 h 5"/>
                  <a:gd name="T22" fmla="*/ 112 w 6"/>
                  <a:gd name="T23" fmla="*/ 0 h 5"/>
                  <a:gd name="T24" fmla="*/ 112 w 6"/>
                  <a:gd name="T25" fmla="*/ 23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5"/>
                  <a:gd name="T41" fmla="*/ 6 w 6"/>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5">
                    <a:moveTo>
                      <a:pt x="3" y="1"/>
                    </a:moveTo>
                    <a:lnTo>
                      <a:pt x="1" y="1"/>
                    </a:lnTo>
                    <a:lnTo>
                      <a:pt x="3" y="3"/>
                    </a:lnTo>
                    <a:lnTo>
                      <a:pt x="5" y="1"/>
                    </a:lnTo>
                    <a:lnTo>
                      <a:pt x="3" y="3"/>
                    </a:lnTo>
                    <a:lnTo>
                      <a:pt x="0" y="3"/>
                    </a:lnTo>
                    <a:lnTo>
                      <a:pt x="0" y="5"/>
                    </a:lnTo>
                    <a:lnTo>
                      <a:pt x="3" y="5"/>
                    </a:lnTo>
                    <a:lnTo>
                      <a:pt x="5" y="5"/>
                    </a:lnTo>
                    <a:lnTo>
                      <a:pt x="6" y="1"/>
                    </a:lnTo>
                    <a:lnTo>
                      <a:pt x="3" y="0"/>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3" name="Freeform 74"/>
              <p:cNvSpPr>
                <a:spLocks/>
              </p:cNvSpPr>
              <p:nvPr/>
            </p:nvSpPr>
            <p:spPr bwMode="auto">
              <a:xfrm>
                <a:off x="9030271" y="1425269"/>
                <a:ext cx="15913" cy="14287"/>
              </a:xfrm>
              <a:custGeom>
                <a:avLst/>
                <a:gdLst>
                  <a:gd name="T0" fmla="*/ 45 w 5"/>
                  <a:gd name="T1" fmla="*/ 45 h 5"/>
                  <a:gd name="T2" fmla="*/ 45 w 5"/>
                  <a:gd name="T3" fmla="*/ 45 h 5"/>
                  <a:gd name="T4" fmla="*/ 45 w 5"/>
                  <a:gd name="T5" fmla="*/ 45 h 5"/>
                  <a:gd name="T6" fmla="*/ 122 w 5"/>
                  <a:gd name="T7" fmla="*/ 110 h 5"/>
                  <a:gd name="T8" fmla="*/ 122 w 5"/>
                  <a:gd name="T9" fmla="*/ 88 h 5"/>
                  <a:gd name="T10" fmla="*/ 45 w 5"/>
                  <a:gd name="T11" fmla="*/ 0 h 5"/>
                  <a:gd name="T12" fmla="*/ 0 w 5"/>
                  <a:gd name="T13" fmla="*/ 0 h 5"/>
                  <a:gd name="T14" fmla="*/ 0 w 5"/>
                  <a:gd name="T15" fmla="*/ 0 h 5"/>
                  <a:gd name="T16" fmla="*/ 45 w 5"/>
                  <a:gd name="T17" fmla="*/ 4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2"/>
                    </a:moveTo>
                    <a:lnTo>
                      <a:pt x="2" y="2"/>
                    </a:lnTo>
                    <a:lnTo>
                      <a:pt x="5" y="5"/>
                    </a:lnTo>
                    <a:lnTo>
                      <a:pt x="5" y="4"/>
                    </a:lnTo>
                    <a:lnTo>
                      <a:pt x="2" y="0"/>
                    </a:lnTo>
                    <a:lnTo>
                      <a:pt x="0"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4" name="Freeform 75"/>
              <p:cNvSpPr>
                <a:spLocks/>
              </p:cNvSpPr>
              <p:nvPr/>
            </p:nvSpPr>
            <p:spPr bwMode="auto">
              <a:xfrm>
                <a:off x="9019662" y="1425269"/>
                <a:ext cx="15913" cy="25400"/>
              </a:xfrm>
              <a:custGeom>
                <a:avLst/>
                <a:gdLst>
                  <a:gd name="T0" fmla="*/ 23 w 5"/>
                  <a:gd name="T1" fmla="*/ 187 h 9"/>
                  <a:gd name="T2" fmla="*/ 23 w 5"/>
                  <a:gd name="T3" fmla="*/ 146 h 9"/>
                  <a:gd name="T4" fmla="*/ 74 w 5"/>
                  <a:gd name="T5" fmla="*/ 101 h 9"/>
                  <a:gd name="T6" fmla="*/ 130 w 5"/>
                  <a:gd name="T7" fmla="*/ 37 h 9"/>
                  <a:gd name="T8" fmla="*/ 74 w 5"/>
                  <a:gd name="T9" fmla="*/ 0 h 9"/>
                  <a:gd name="T10" fmla="*/ 0 w 5"/>
                  <a:gd name="T11" fmla="*/ 85 h 9"/>
                  <a:gd name="T12" fmla="*/ 0 w 5"/>
                  <a:gd name="T13" fmla="*/ 146 h 9"/>
                  <a:gd name="T14" fmla="*/ 0 w 5"/>
                  <a:gd name="T15" fmla="*/ 101 h 9"/>
                  <a:gd name="T16" fmla="*/ 23 w 5"/>
                  <a:gd name="T17" fmla="*/ 18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9"/>
                  <a:gd name="T29" fmla="*/ 5 w 5"/>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9">
                    <a:moveTo>
                      <a:pt x="1" y="9"/>
                    </a:moveTo>
                    <a:lnTo>
                      <a:pt x="1" y="7"/>
                    </a:lnTo>
                    <a:lnTo>
                      <a:pt x="3" y="5"/>
                    </a:lnTo>
                    <a:lnTo>
                      <a:pt x="5" y="2"/>
                    </a:lnTo>
                    <a:lnTo>
                      <a:pt x="3" y="0"/>
                    </a:lnTo>
                    <a:lnTo>
                      <a:pt x="0" y="4"/>
                    </a:lnTo>
                    <a:lnTo>
                      <a:pt x="0" y="7"/>
                    </a:lnTo>
                    <a:lnTo>
                      <a:pt x="0" y="5"/>
                    </a:lnTo>
                    <a:lnTo>
                      <a:pt x="1" y="9"/>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5" name="Freeform 76"/>
              <p:cNvSpPr>
                <a:spLocks/>
              </p:cNvSpPr>
              <p:nvPr/>
            </p:nvSpPr>
            <p:spPr bwMode="auto">
              <a:xfrm>
                <a:off x="9009053" y="1431619"/>
                <a:ext cx="14145" cy="19050"/>
              </a:xfrm>
              <a:custGeom>
                <a:avLst/>
                <a:gdLst>
                  <a:gd name="T0" fmla="*/ 40 w 4"/>
                  <a:gd name="T1" fmla="*/ 36 h 7"/>
                  <a:gd name="T2" fmla="*/ 0 w 4"/>
                  <a:gd name="T3" fmla="*/ 0 h 7"/>
                  <a:gd name="T4" fmla="*/ 40 w 4"/>
                  <a:gd name="T5" fmla="*/ 91 h 7"/>
                  <a:gd name="T6" fmla="*/ 144 w 4"/>
                  <a:gd name="T7" fmla="*/ 127 h 7"/>
                  <a:gd name="T8" fmla="*/ 104 w 4"/>
                  <a:gd name="T9" fmla="*/ 57 h 7"/>
                  <a:gd name="T10" fmla="*/ 104 w 4"/>
                  <a:gd name="T11" fmla="*/ 57 h 7"/>
                  <a:gd name="T12" fmla="*/ 104 w 4"/>
                  <a:gd name="T13" fmla="*/ 0 h 7"/>
                  <a:gd name="T14" fmla="*/ 40 w 4"/>
                  <a:gd name="T15" fmla="*/ 0 h 7"/>
                  <a:gd name="T16" fmla="*/ 104 w 4"/>
                  <a:gd name="T17" fmla="*/ 0 h 7"/>
                  <a:gd name="T18" fmla="*/ 104 w 4"/>
                  <a:gd name="T19" fmla="*/ 0 h 7"/>
                  <a:gd name="T20" fmla="*/ 40 w 4"/>
                  <a:gd name="T21" fmla="*/ 0 h 7"/>
                  <a:gd name="T22" fmla="*/ 40 w 4"/>
                  <a:gd name="T23" fmla="*/ 36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7"/>
                  <a:gd name="T38" fmla="*/ 4 w 4"/>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7">
                    <a:moveTo>
                      <a:pt x="1" y="2"/>
                    </a:moveTo>
                    <a:lnTo>
                      <a:pt x="0" y="0"/>
                    </a:lnTo>
                    <a:lnTo>
                      <a:pt x="1" y="5"/>
                    </a:lnTo>
                    <a:lnTo>
                      <a:pt x="4" y="7"/>
                    </a:lnTo>
                    <a:lnTo>
                      <a:pt x="3" y="3"/>
                    </a:lnTo>
                    <a:lnTo>
                      <a:pt x="3" y="0"/>
                    </a:lnTo>
                    <a:lnTo>
                      <a:pt x="1" y="0"/>
                    </a:lnTo>
                    <a:lnTo>
                      <a:pt x="3" y="0"/>
                    </a:lnTo>
                    <a:lnTo>
                      <a:pt x="1" y="0"/>
                    </a:lnTo>
                    <a:lnTo>
                      <a:pt x="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6" name="Freeform 77"/>
              <p:cNvSpPr>
                <a:spLocks/>
              </p:cNvSpPr>
              <p:nvPr/>
            </p:nvSpPr>
            <p:spPr bwMode="auto">
              <a:xfrm>
                <a:off x="9001981" y="1422094"/>
                <a:ext cx="12377" cy="14287"/>
              </a:xfrm>
              <a:custGeom>
                <a:avLst/>
                <a:gdLst>
                  <a:gd name="T0" fmla="*/ 0 w 3"/>
                  <a:gd name="T1" fmla="*/ 0 h 5"/>
                  <a:gd name="T2" fmla="*/ 0 w 3"/>
                  <a:gd name="T3" fmla="*/ 0 h 5"/>
                  <a:gd name="T4" fmla="*/ 0 w 3"/>
                  <a:gd name="T5" fmla="*/ 65 h 5"/>
                  <a:gd name="T6" fmla="*/ 191 w 3"/>
                  <a:gd name="T7" fmla="*/ 104 h 5"/>
                  <a:gd name="T8" fmla="*/ 191 w 3"/>
                  <a:gd name="T9" fmla="*/ 65 h 5"/>
                  <a:gd name="T10" fmla="*/ 126 w 3"/>
                  <a:gd name="T11" fmla="*/ 23 h 5"/>
                  <a:gd name="T12" fmla="*/ 126 w 3"/>
                  <a:gd name="T13" fmla="*/ 23 h 5"/>
                  <a:gd name="T14" fmla="*/ 126 w 3"/>
                  <a:gd name="T15" fmla="*/ 23 h 5"/>
                  <a:gd name="T16" fmla="*/ 0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0" y="0"/>
                    </a:moveTo>
                    <a:lnTo>
                      <a:pt x="0" y="0"/>
                    </a:lnTo>
                    <a:lnTo>
                      <a:pt x="0" y="3"/>
                    </a:lnTo>
                    <a:lnTo>
                      <a:pt x="3" y="5"/>
                    </a:lnTo>
                    <a:lnTo>
                      <a:pt x="3" y="3"/>
                    </a:lnTo>
                    <a:lnTo>
                      <a:pt x="2" y="1"/>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7" name="Freeform 78"/>
              <p:cNvSpPr>
                <a:spLocks/>
              </p:cNvSpPr>
              <p:nvPr/>
            </p:nvSpPr>
            <p:spPr bwMode="auto">
              <a:xfrm>
                <a:off x="9001981" y="1407806"/>
                <a:ext cx="17681" cy="17462"/>
              </a:xfrm>
              <a:custGeom>
                <a:avLst/>
                <a:gdLst>
                  <a:gd name="T0" fmla="*/ 72 w 5"/>
                  <a:gd name="T1" fmla="*/ 68 h 6"/>
                  <a:gd name="T2" fmla="*/ 72 w 5"/>
                  <a:gd name="T3" fmla="*/ 68 h 6"/>
                  <a:gd name="T4" fmla="*/ 104 w 5"/>
                  <a:gd name="T5" fmla="*/ 68 h 6"/>
                  <a:gd name="T6" fmla="*/ 104 w 5"/>
                  <a:gd name="T7" fmla="*/ 68 h 6"/>
                  <a:gd name="T8" fmla="*/ 72 w 5"/>
                  <a:gd name="T9" fmla="*/ 68 h 6"/>
                  <a:gd name="T10" fmla="*/ 0 w 5"/>
                  <a:gd name="T11" fmla="*/ 112 h 6"/>
                  <a:gd name="T12" fmla="*/ 72 w 5"/>
                  <a:gd name="T13" fmla="*/ 132 h 6"/>
                  <a:gd name="T14" fmla="*/ 104 w 5"/>
                  <a:gd name="T15" fmla="*/ 112 h 6"/>
                  <a:gd name="T16" fmla="*/ 176 w 5"/>
                  <a:gd name="T17" fmla="*/ 68 h 6"/>
                  <a:gd name="T18" fmla="*/ 176 w 5"/>
                  <a:gd name="T19" fmla="*/ 44 h 6"/>
                  <a:gd name="T20" fmla="*/ 72 w 5"/>
                  <a:gd name="T21" fmla="*/ 0 h 6"/>
                  <a:gd name="T22" fmla="*/ 72 w 5"/>
                  <a:gd name="T23" fmla="*/ 0 h 6"/>
                  <a:gd name="T24" fmla="*/ 72 w 5"/>
                  <a:gd name="T25" fmla="*/ 68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6"/>
                  <a:gd name="T41" fmla="*/ 5 w 5"/>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6">
                    <a:moveTo>
                      <a:pt x="2" y="3"/>
                    </a:moveTo>
                    <a:lnTo>
                      <a:pt x="2" y="3"/>
                    </a:lnTo>
                    <a:lnTo>
                      <a:pt x="3" y="3"/>
                    </a:lnTo>
                    <a:lnTo>
                      <a:pt x="2" y="3"/>
                    </a:lnTo>
                    <a:lnTo>
                      <a:pt x="0" y="5"/>
                    </a:lnTo>
                    <a:lnTo>
                      <a:pt x="2" y="6"/>
                    </a:lnTo>
                    <a:lnTo>
                      <a:pt x="3" y="5"/>
                    </a:lnTo>
                    <a:lnTo>
                      <a:pt x="5" y="3"/>
                    </a:lnTo>
                    <a:lnTo>
                      <a:pt x="5" y="2"/>
                    </a:lnTo>
                    <a:lnTo>
                      <a:pt x="2" y="0"/>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8" name="Freeform 79"/>
              <p:cNvSpPr>
                <a:spLocks/>
              </p:cNvSpPr>
              <p:nvPr/>
            </p:nvSpPr>
            <p:spPr bwMode="auto">
              <a:xfrm>
                <a:off x="8996677" y="1407806"/>
                <a:ext cx="12377" cy="14287"/>
              </a:xfrm>
              <a:custGeom>
                <a:avLst/>
                <a:gdLst>
                  <a:gd name="T0" fmla="*/ 49 w 4"/>
                  <a:gd name="T1" fmla="*/ 104 h 5"/>
                  <a:gd name="T2" fmla="*/ 49 w 4"/>
                  <a:gd name="T3" fmla="*/ 104 h 5"/>
                  <a:gd name="T4" fmla="*/ 49 w 4"/>
                  <a:gd name="T5" fmla="*/ 65 h 5"/>
                  <a:gd name="T6" fmla="*/ 49 w 4"/>
                  <a:gd name="T7" fmla="*/ 65 h 5"/>
                  <a:gd name="T8" fmla="*/ 49 w 4"/>
                  <a:gd name="T9" fmla="*/ 65 h 5"/>
                  <a:gd name="T10" fmla="*/ 94 w 4"/>
                  <a:gd name="T11" fmla="*/ 65 h 5"/>
                  <a:gd name="T12" fmla="*/ 94 w 4"/>
                  <a:gd name="T13" fmla="*/ 0 h 5"/>
                  <a:gd name="T14" fmla="*/ 49 w 4"/>
                  <a:gd name="T15" fmla="*/ 0 h 5"/>
                  <a:gd name="T16" fmla="*/ 0 w 4"/>
                  <a:gd name="T17" fmla="*/ 41 h 5"/>
                  <a:gd name="T18" fmla="*/ 0 w 4"/>
                  <a:gd name="T19" fmla="*/ 65 h 5"/>
                  <a:gd name="T20" fmla="*/ 0 w 4"/>
                  <a:gd name="T21" fmla="*/ 104 h 5"/>
                  <a:gd name="T22" fmla="*/ 0 w 4"/>
                  <a:gd name="T23" fmla="*/ 104 h 5"/>
                  <a:gd name="T24" fmla="*/ 49 w 4"/>
                  <a:gd name="T25" fmla="*/ 104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5"/>
                  <a:gd name="T41" fmla="*/ 4 w 4"/>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5">
                    <a:moveTo>
                      <a:pt x="2" y="5"/>
                    </a:moveTo>
                    <a:lnTo>
                      <a:pt x="2" y="5"/>
                    </a:lnTo>
                    <a:lnTo>
                      <a:pt x="2" y="3"/>
                    </a:lnTo>
                    <a:lnTo>
                      <a:pt x="4" y="3"/>
                    </a:lnTo>
                    <a:lnTo>
                      <a:pt x="4" y="0"/>
                    </a:lnTo>
                    <a:lnTo>
                      <a:pt x="2" y="0"/>
                    </a:lnTo>
                    <a:lnTo>
                      <a:pt x="0" y="2"/>
                    </a:lnTo>
                    <a:lnTo>
                      <a:pt x="0" y="3"/>
                    </a:lnTo>
                    <a:lnTo>
                      <a:pt x="0" y="5"/>
                    </a:lnTo>
                    <a:lnTo>
                      <a:pt x="2"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49" name="Freeform 80"/>
              <p:cNvSpPr>
                <a:spLocks/>
              </p:cNvSpPr>
              <p:nvPr/>
            </p:nvSpPr>
            <p:spPr bwMode="auto">
              <a:xfrm>
                <a:off x="8978996" y="1417331"/>
                <a:ext cx="22985" cy="14287"/>
              </a:xfrm>
              <a:custGeom>
                <a:avLst/>
                <a:gdLst>
                  <a:gd name="T0" fmla="*/ 0 w 7"/>
                  <a:gd name="T1" fmla="*/ 41 h 5"/>
                  <a:gd name="T2" fmla="*/ 0 w 7"/>
                  <a:gd name="T3" fmla="*/ 41 h 5"/>
                  <a:gd name="T4" fmla="*/ 113 w 7"/>
                  <a:gd name="T5" fmla="*/ 65 h 5"/>
                  <a:gd name="T6" fmla="*/ 149 w 7"/>
                  <a:gd name="T7" fmla="*/ 104 h 5"/>
                  <a:gd name="T8" fmla="*/ 204 w 7"/>
                  <a:gd name="T9" fmla="*/ 65 h 5"/>
                  <a:gd name="T10" fmla="*/ 204 w 7"/>
                  <a:gd name="T11" fmla="*/ 41 h 5"/>
                  <a:gd name="T12" fmla="*/ 149 w 7"/>
                  <a:gd name="T13" fmla="*/ 41 h 5"/>
                  <a:gd name="T14" fmla="*/ 149 w 7"/>
                  <a:gd name="T15" fmla="*/ 65 h 5"/>
                  <a:gd name="T16" fmla="*/ 149 w 7"/>
                  <a:gd name="T17" fmla="*/ 41 h 5"/>
                  <a:gd name="T18" fmla="*/ 113 w 7"/>
                  <a:gd name="T19" fmla="*/ 41 h 5"/>
                  <a:gd name="T20" fmla="*/ 59 w 7"/>
                  <a:gd name="T21" fmla="*/ 0 h 5"/>
                  <a:gd name="T22" fmla="*/ 59 w 7"/>
                  <a:gd name="T23" fmla="*/ 0 h 5"/>
                  <a:gd name="T24" fmla="*/ 0 w 7"/>
                  <a:gd name="T25" fmla="*/ 41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0" y="2"/>
                    </a:moveTo>
                    <a:lnTo>
                      <a:pt x="0" y="2"/>
                    </a:lnTo>
                    <a:lnTo>
                      <a:pt x="4" y="3"/>
                    </a:lnTo>
                    <a:lnTo>
                      <a:pt x="5" y="5"/>
                    </a:lnTo>
                    <a:lnTo>
                      <a:pt x="7" y="3"/>
                    </a:lnTo>
                    <a:lnTo>
                      <a:pt x="7" y="2"/>
                    </a:lnTo>
                    <a:lnTo>
                      <a:pt x="5" y="2"/>
                    </a:lnTo>
                    <a:lnTo>
                      <a:pt x="5" y="3"/>
                    </a:lnTo>
                    <a:lnTo>
                      <a:pt x="5" y="2"/>
                    </a:lnTo>
                    <a:lnTo>
                      <a:pt x="4"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0" name="Freeform 81"/>
              <p:cNvSpPr>
                <a:spLocks/>
              </p:cNvSpPr>
              <p:nvPr/>
            </p:nvSpPr>
            <p:spPr bwMode="auto">
              <a:xfrm>
                <a:off x="8952474" y="1403044"/>
                <a:ext cx="33594" cy="19050"/>
              </a:xfrm>
              <a:custGeom>
                <a:avLst/>
                <a:gdLst>
                  <a:gd name="T0" fmla="*/ 0 w 10"/>
                  <a:gd name="T1" fmla="*/ 0 h 7"/>
                  <a:gd name="T2" fmla="*/ 0 w 10"/>
                  <a:gd name="T3" fmla="*/ 0 h 7"/>
                  <a:gd name="T4" fmla="*/ 124 w 10"/>
                  <a:gd name="T5" fmla="*/ 70 h 7"/>
                  <a:gd name="T6" fmla="*/ 245 w 10"/>
                  <a:gd name="T7" fmla="*/ 120 h 7"/>
                  <a:gd name="T8" fmla="*/ 306 w 10"/>
                  <a:gd name="T9" fmla="*/ 86 h 7"/>
                  <a:gd name="T10" fmla="*/ 124 w 10"/>
                  <a:gd name="T11" fmla="*/ 36 h 7"/>
                  <a:gd name="T12" fmla="*/ 61 w 10"/>
                  <a:gd name="T13" fmla="*/ 36 h 7"/>
                  <a:gd name="T14" fmla="*/ 61 w 10"/>
                  <a:gd name="T15" fmla="*/ 36 h 7"/>
                  <a:gd name="T16" fmla="*/ 0 w 10"/>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7"/>
                  <a:gd name="T29" fmla="*/ 10 w 10"/>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7">
                    <a:moveTo>
                      <a:pt x="0" y="0"/>
                    </a:moveTo>
                    <a:lnTo>
                      <a:pt x="0" y="0"/>
                    </a:lnTo>
                    <a:lnTo>
                      <a:pt x="4" y="4"/>
                    </a:lnTo>
                    <a:lnTo>
                      <a:pt x="8" y="7"/>
                    </a:lnTo>
                    <a:lnTo>
                      <a:pt x="10" y="5"/>
                    </a:lnTo>
                    <a:lnTo>
                      <a:pt x="4" y="2"/>
                    </a:lnTo>
                    <a:lnTo>
                      <a:pt x="2"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1" name="Freeform 82"/>
              <p:cNvSpPr>
                <a:spLocks/>
              </p:cNvSpPr>
              <p:nvPr/>
            </p:nvSpPr>
            <p:spPr bwMode="auto">
              <a:xfrm>
                <a:off x="8941865" y="1399869"/>
                <a:ext cx="24754" cy="7937"/>
              </a:xfrm>
              <a:custGeom>
                <a:avLst/>
                <a:gdLst>
                  <a:gd name="T0" fmla="*/ 0 w 7"/>
                  <a:gd name="T1" fmla="*/ 50 h 3"/>
                  <a:gd name="T2" fmla="*/ 0 w 7"/>
                  <a:gd name="T3" fmla="*/ 50 h 3"/>
                  <a:gd name="T4" fmla="*/ 72 w 7"/>
                  <a:gd name="T5" fmla="*/ 20 h 3"/>
                  <a:gd name="T6" fmla="*/ 112 w 7"/>
                  <a:gd name="T7" fmla="*/ 20 h 3"/>
                  <a:gd name="T8" fmla="*/ 184 w 7"/>
                  <a:gd name="T9" fmla="*/ 20 h 3"/>
                  <a:gd name="T10" fmla="*/ 112 w 7"/>
                  <a:gd name="T11" fmla="*/ 20 h 3"/>
                  <a:gd name="T12" fmla="*/ 184 w 7"/>
                  <a:gd name="T13" fmla="*/ 50 h 3"/>
                  <a:gd name="T14" fmla="*/ 256 w 7"/>
                  <a:gd name="T15" fmla="*/ 0 h 3"/>
                  <a:gd name="T16" fmla="*/ 112 w 7"/>
                  <a:gd name="T17" fmla="*/ 0 h 3"/>
                  <a:gd name="T18" fmla="*/ 72 w 7"/>
                  <a:gd name="T19" fmla="*/ 0 h 3"/>
                  <a:gd name="T20" fmla="*/ 0 w 7"/>
                  <a:gd name="T21" fmla="*/ 20 h 3"/>
                  <a:gd name="T22" fmla="*/ 0 w 7"/>
                  <a:gd name="T23" fmla="*/ 20 h 3"/>
                  <a:gd name="T24" fmla="*/ 0 w 7"/>
                  <a:gd name="T25" fmla="*/ 50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3"/>
                  <a:gd name="T41" fmla="*/ 7 w 7"/>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3">
                    <a:moveTo>
                      <a:pt x="0" y="3"/>
                    </a:moveTo>
                    <a:lnTo>
                      <a:pt x="0" y="3"/>
                    </a:lnTo>
                    <a:lnTo>
                      <a:pt x="2" y="1"/>
                    </a:lnTo>
                    <a:lnTo>
                      <a:pt x="3" y="1"/>
                    </a:lnTo>
                    <a:lnTo>
                      <a:pt x="5" y="1"/>
                    </a:lnTo>
                    <a:lnTo>
                      <a:pt x="3" y="1"/>
                    </a:lnTo>
                    <a:lnTo>
                      <a:pt x="5" y="3"/>
                    </a:lnTo>
                    <a:lnTo>
                      <a:pt x="7" y="0"/>
                    </a:lnTo>
                    <a:lnTo>
                      <a:pt x="3" y="0"/>
                    </a:lnTo>
                    <a:lnTo>
                      <a:pt x="2" y="0"/>
                    </a:lnTo>
                    <a:lnTo>
                      <a:pt x="0" y="1"/>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2" name="Freeform 83"/>
              <p:cNvSpPr>
                <a:spLocks/>
              </p:cNvSpPr>
              <p:nvPr/>
            </p:nvSpPr>
            <p:spPr bwMode="auto">
              <a:xfrm>
                <a:off x="8920648" y="1395106"/>
                <a:ext cx="21217" cy="12700"/>
              </a:xfrm>
              <a:custGeom>
                <a:avLst/>
                <a:gdLst>
                  <a:gd name="T0" fmla="*/ 0 w 6"/>
                  <a:gd name="T1" fmla="*/ 42 h 5"/>
                  <a:gd name="T2" fmla="*/ 0 w 6"/>
                  <a:gd name="T3" fmla="*/ 42 h 5"/>
                  <a:gd name="T4" fmla="*/ 112 w 6"/>
                  <a:gd name="T5" fmla="*/ 42 h 5"/>
                  <a:gd name="T6" fmla="*/ 224 w 6"/>
                  <a:gd name="T7" fmla="*/ 69 h 5"/>
                  <a:gd name="T8" fmla="*/ 224 w 6"/>
                  <a:gd name="T9" fmla="*/ 42 h 5"/>
                  <a:gd name="T10" fmla="*/ 112 w 6"/>
                  <a:gd name="T11" fmla="*/ 29 h 5"/>
                  <a:gd name="T12" fmla="*/ 0 w 6"/>
                  <a:gd name="T13" fmla="*/ 0 h 5"/>
                  <a:gd name="T14" fmla="*/ 0 w 6"/>
                  <a:gd name="T15" fmla="*/ 0 h 5"/>
                  <a:gd name="T16" fmla="*/ 0 w 6"/>
                  <a:gd name="T17" fmla="*/ 4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3"/>
                    </a:moveTo>
                    <a:lnTo>
                      <a:pt x="0" y="3"/>
                    </a:lnTo>
                    <a:lnTo>
                      <a:pt x="3" y="3"/>
                    </a:lnTo>
                    <a:lnTo>
                      <a:pt x="6" y="5"/>
                    </a:lnTo>
                    <a:lnTo>
                      <a:pt x="6" y="3"/>
                    </a:lnTo>
                    <a:lnTo>
                      <a:pt x="3" y="2"/>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3" name="Freeform 84"/>
              <p:cNvSpPr>
                <a:spLocks/>
              </p:cNvSpPr>
              <p:nvPr/>
            </p:nvSpPr>
            <p:spPr bwMode="auto">
              <a:xfrm>
                <a:off x="8897662" y="1395106"/>
                <a:ext cx="22985" cy="12700"/>
              </a:xfrm>
              <a:custGeom>
                <a:avLst/>
                <a:gdLst>
                  <a:gd name="T0" fmla="*/ 0 w 7"/>
                  <a:gd name="T1" fmla="*/ 29 h 5"/>
                  <a:gd name="T2" fmla="*/ 0 w 7"/>
                  <a:gd name="T3" fmla="*/ 29 h 5"/>
                  <a:gd name="T4" fmla="*/ 84 w 7"/>
                  <a:gd name="T5" fmla="*/ 69 h 5"/>
                  <a:gd name="T6" fmla="*/ 201 w 7"/>
                  <a:gd name="T7" fmla="*/ 42 h 5"/>
                  <a:gd name="T8" fmla="*/ 201 w 7"/>
                  <a:gd name="T9" fmla="*/ 0 h 5"/>
                  <a:gd name="T10" fmla="*/ 84 w 7"/>
                  <a:gd name="T11" fmla="*/ 29 h 5"/>
                  <a:gd name="T12" fmla="*/ 59 w 7"/>
                  <a:gd name="T13" fmla="*/ 29 h 5"/>
                  <a:gd name="T14" fmla="*/ 59 w 7"/>
                  <a:gd name="T15" fmla="*/ 29 h 5"/>
                  <a:gd name="T16" fmla="*/ 0 w 7"/>
                  <a:gd name="T17" fmla="*/ 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2"/>
                    </a:moveTo>
                    <a:lnTo>
                      <a:pt x="0" y="2"/>
                    </a:lnTo>
                    <a:lnTo>
                      <a:pt x="3" y="5"/>
                    </a:lnTo>
                    <a:lnTo>
                      <a:pt x="7" y="3"/>
                    </a:lnTo>
                    <a:lnTo>
                      <a:pt x="7" y="0"/>
                    </a:lnTo>
                    <a:lnTo>
                      <a:pt x="3" y="2"/>
                    </a:lnTo>
                    <a:lnTo>
                      <a:pt x="2" y="2"/>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4" name="Freeform 85"/>
              <p:cNvSpPr>
                <a:spLocks/>
              </p:cNvSpPr>
              <p:nvPr/>
            </p:nvSpPr>
            <p:spPr bwMode="auto">
              <a:xfrm>
                <a:off x="8876445" y="1387169"/>
                <a:ext cx="28290" cy="12700"/>
              </a:xfrm>
              <a:custGeom>
                <a:avLst/>
                <a:gdLst>
                  <a:gd name="T0" fmla="*/ 40 w 8"/>
                  <a:gd name="T1" fmla="*/ 42 h 5"/>
                  <a:gd name="T2" fmla="*/ 0 w 8"/>
                  <a:gd name="T3" fmla="*/ 42 h 5"/>
                  <a:gd name="T4" fmla="*/ 112 w 8"/>
                  <a:gd name="T5" fmla="*/ 69 h 5"/>
                  <a:gd name="T6" fmla="*/ 224 w 8"/>
                  <a:gd name="T7" fmla="*/ 69 h 5"/>
                  <a:gd name="T8" fmla="*/ 296 w 8"/>
                  <a:gd name="T9" fmla="*/ 69 h 5"/>
                  <a:gd name="T10" fmla="*/ 152 w 8"/>
                  <a:gd name="T11" fmla="*/ 13 h 5"/>
                  <a:gd name="T12" fmla="*/ 40 w 8"/>
                  <a:gd name="T13" fmla="*/ 13 h 5"/>
                  <a:gd name="T14" fmla="*/ 0 w 8"/>
                  <a:gd name="T15" fmla="*/ 13 h 5"/>
                  <a:gd name="T16" fmla="*/ 40 w 8"/>
                  <a:gd name="T17" fmla="*/ 13 h 5"/>
                  <a:gd name="T18" fmla="*/ 0 w 8"/>
                  <a:gd name="T19" fmla="*/ 0 h 5"/>
                  <a:gd name="T20" fmla="*/ 0 w 8"/>
                  <a:gd name="T21" fmla="*/ 13 h 5"/>
                  <a:gd name="T22" fmla="*/ 40 w 8"/>
                  <a:gd name="T23" fmla="*/ 4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5"/>
                  <a:gd name="T38" fmla="*/ 8 w 8"/>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5">
                    <a:moveTo>
                      <a:pt x="1" y="3"/>
                    </a:moveTo>
                    <a:lnTo>
                      <a:pt x="0" y="3"/>
                    </a:lnTo>
                    <a:lnTo>
                      <a:pt x="3" y="5"/>
                    </a:lnTo>
                    <a:lnTo>
                      <a:pt x="6" y="5"/>
                    </a:lnTo>
                    <a:lnTo>
                      <a:pt x="8" y="5"/>
                    </a:lnTo>
                    <a:lnTo>
                      <a:pt x="4" y="1"/>
                    </a:lnTo>
                    <a:lnTo>
                      <a:pt x="1" y="1"/>
                    </a:lnTo>
                    <a:lnTo>
                      <a:pt x="0" y="1"/>
                    </a:lnTo>
                    <a:lnTo>
                      <a:pt x="1" y="1"/>
                    </a:lnTo>
                    <a:lnTo>
                      <a:pt x="0" y="0"/>
                    </a:lnTo>
                    <a:lnTo>
                      <a:pt x="0" y="1"/>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5" name="Freeform 86"/>
              <p:cNvSpPr>
                <a:spLocks/>
              </p:cNvSpPr>
              <p:nvPr/>
            </p:nvSpPr>
            <p:spPr bwMode="auto">
              <a:xfrm>
                <a:off x="8860532" y="1388756"/>
                <a:ext cx="19449" cy="11112"/>
              </a:xfrm>
              <a:custGeom>
                <a:avLst/>
                <a:gdLst>
                  <a:gd name="T0" fmla="*/ 24 w 6"/>
                  <a:gd name="T1" fmla="*/ 73 h 4"/>
                  <a:gd name="T2" fmla="*/ 0 w 6"/>
                  <a:gd name="T3" fmla="*/ 73 h 4"/>
                  <a:gd name="T4" fmla="*/ 81 w 6"/>
                  <a:gd name="T5" fmla="*/ 73 h 4"/>
                  <a:gd name="T6" fmla="*/ 161 w 6"/>
                  <a:gd name="T7" fmla="*/ 37 h 4"/>
                  <a:gd name="T8" fmla="*/ 134 w 6"/>
                  <a:gd name="T9" fmla="*/ 0 h 4"/>
                  <a:gd name="T10" fmla="*/ 24 w 6"/>
                  <a:gd name="T11" fmla="*/ 37 h 4"/>
                  <a:gd name="T12" fmla="*/ 24 w 6"/>
                  <a:gd name="T13" fmla="*/ 73 h 4"/>
                  <a:gd name="T14" fmla="*/ 0 w 6"/>
                  <a:gd name="T15" fmla="*/ 73 h 4"/>
                  <a:gd name="T16" fmla="*/ 24 w 6"/>
                  <a:gd name="T17" fmla="*/ 73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1" y="4"/>
                    </a:moveTo>
                    <a:lnTo>
                      <a:pt x="0" y="4"/>
                    </a:lnTo>
                    <a:lnTo>
                      <a:pt x="3" y="4"/>
                    </a:lnTo>
                    <a:lnTo>
                      <a:pt x="6" y="2"/>
                    </a:lnTo>
                    <a:lnTo>
                      <a:pt x="5" y="0"/>
                    </a:lnTo>
                    <a:lnTo>
                      <a:pt x="1" y="2"/>
                    </a:lnTo>
                    <a:lnTo>
                      <a:pt x="1" y="4"/>
                    </a:lnTo>
                    <a:lnTo>
                      <a:pt x="0" y="4"/>
                    </a:lnTo>
                    <a:lnTo>
                      <a:pt x="1"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6" name="Freeform 87"/>
              <p:cNvSpPr>
                <a:spLocks/>
              </p:cNvSpPr>
              <p:nvPr/>
            </p:nvSpPr>
            <p:spPr bwMode="auto">
              <a:xfrm>
                <a:off x="8860532" y="1399869"/>
                <a:ext cx="15913" cy="17462"/>
              </a:xfrm>
              <a:custGeom>
                <a:avLst/>
                <a:gdLst>
                  <a:gd name="T0" fmla="*/ 130 w 5"/>
                  <a:gd name="T1" fmla="*/ 134 h 6"/>
                  <a:gd name="T2" fmla="*/ 130 w 5"/>
                  <a:gd name="T3" fmla="*/ 134 h 6"/>
                  <a:gd name="T4" fmla="*/ 130 w 5"/>
                  <a:gd name="T5" fmla="*/ 24 h 6"/>
                  <a:gd name="T6" fmla="*/ 23 w 5"/>
                  <a:gd name="T7" fmla="*/ 0 h 6"/>
                  <a:gd name="T8" fmla="*/ 0 w 5"/>
                  <a:gd name="T9" fmla="*/ 0 h 6"/>
                  <a:gd name="T10" fmla="*/ 74 w 5"/>
                  <a:gd name="T11" fmla="*/ 68 h 6"/>
                  <a:gd name="T12" fmla="*/ 74 w 5"/>
                  <a:gd name="T13" fmla="*/ 68 h 6"/>
                  <a:gd name="T14" fmla="*/ 74 w 5"/>
                  <a:gd name="T15" fmla="*/ 68 h 6"/>
                  <a:gd name="T16" fmla="*/ 130 w 5"/>
                  <a:gd name="T17" fmla="*/ 134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5" y="6"/>
                    </a:moveTo>
                    <a:lnTo>
                      <a:pt x="5" y="6"/>
                    </a:lnTo>
                    <a:lnTo>
                      <a:pt x="5" y="1"/>
                    </a:lnTo>
                    <a:lnTo>
                      <a:pt x="1" y="0"/>
                    </a:lnTo>
                    <a:lnTo>
                      <a:pt x="0" y="0"/>
                    </a:lnTo>
                    <a:lnTo>
                      <a:pt x="3" y="3"/>
                    </a:lnTo>
                    <a:lnTo>
                      <a:pt x="5"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7" name="Freeform 88"/>
              <p:cNvSpPr>
                <a:spLocks/>
              </p:cNvSpPr>
              <p:nvPr/>
            </p:nvSpPr>
            <p:spPr bwMode="auto">
              <a:xfrm>
                <a:off x="8842851" y="1407806"/>
                <a:ext cx="33594" cy="9525"/>
              </a:xfrm>
              <a:custGeom>
                <a:avLst/>
                <a:gdLst>
                  <a:gd name="T0" fmla="*/ 36 w 10"/>
                  <a:gd name="T1" fmla="*/ 88 h 3"/>
                  <a:gd name="T2" fmla="*/ 36 w 10"/>
                  <a:gd name="T3" fmla="*/ 88 h 3"/>
                  <a:gd name="T4" fmla="*/ 160 w 10"/>
                  <a:gd name="T5" fmla="*/ 88 h 3"/>
                  <a:gd name="T6" fmla="*/ 313 w 10"/>
                  <a:gd name="T7" fmla="*/ 88 h 3"/>
                  <a:gd name="T8" fmla="*/ 253 w 10"/>
                  <a:gd name="T9" fmla="*/ 0 h 3"/>
                  <a:gd name="T10" fmla="*/ 160 w 10"/>
                  <a:gd name="T11" fmla="*/ 0 h 3"/>
                  <a:gd name="T12" fmla="*/ 0 w 10"/>
                  <a:gd name="T13" fmla="*/ 56 h 3"/>
                  <a:gd name="T14" fmla="*/ 0 w 10"/>
                  <a:gd name="T15" fmla="*/ 56 h 3"/>
                  <a:gd name="T16" fmla="*/ 36 w 10"/>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 y="3"/>
                    </a:moveTo>
                    <a:lnTo>
                      <a:pt x="1" y="3"/>
                    </a:lnTo>
                    <a:lnTo>
                      <a:pt x="5" y="3"/>
                    </a:lnTo>
                    <a:lnTo>
                      <a:pt x="10" y="3"/>
                    </a:lnTo>
                    <a:lnTo>
                      <a:pt x="8" y="0"/>
                    </a:lnTo>
                    <a:lnTo>
                      <a:pt x="5" y="0"/>
                    </a:lnTo>
                    <a:lnTo>
                      <a:pt x="0" y="2"/>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8" name="Freeform 89"/>
              <p:cNvSpPr>
                <a:spLocks/>
              </p:cNvSpPr>
              <p:nvPr/>
            </p:nvSpPr>
            <p:spPr bwMode="auto">
              <a:xfrm>
                <a:off x="8825170" y="1395106"/>
                <a:ext cx="21217" cy="22225"/>
              </a:xfrm>
              <a:custGeom>
                <a:avLst/>
                <a:gdLst>
                  <a:gd name="T0" fmla="*/ 72 w 6"/>
                  <a:gd name="T1" fmla="*/ 52 h 8"/>
                  <a:gd name="T2" fmla="*/ 0 w 6"/>
                  <a:gd name="T3" fmla="*/ 0 h 8"/>
                  <a:gd name="T4" fmla="*/ 0 w 6"/>
                  <a:gd name="T5" fmla="*/ 52 h 8"/>
                  <a:gd name="T6" fmla="*/ 72 w 6"/>
                  <a:gd name="T7" fmla="*/ 128 h 8"/>
                  <a:gd name="T8" fmla="*/ 184 w 6"/>
                  <a:gd name="T9" fmla="*/ 150 h 8"/>
                  <a:gd name="T10" fmla="*/ 224 w 6"/>
                  <a:gd name="T11" fmla="*/ 150 h 8"/>
                  <a:gd name="T12" fmla="*/ 184 w 6"/>
                  <a:gd name="T13" fmla="*/ 128 h 8"/>
                  <a:gd name="T14" fmla="*/ 184 w 6"/>
                  <a:gd name="T15" fmla="*/ 128 h 8"/>
                  <a:gd name="T16" fmla="*/ 112 w 6"/>
                  <a:gd name="T17" fmla="*/ 91 h 8"/>
                  <a:gd name="T18" fmla="*/ 72 w 6"/>
                  <a:gd name="T19" fmla="*/ 52 h 8"/>
                  <a:gd name="T20" fmla="*/ 72 w 6"/>
                  <a:gd name="T21" fmla="*/ 52 h 8"/>
                  <a:gd name="T22" fmla="*/ 0 w 6"/>
                  <a:gd name="T23" fmla="*/ 37 h 8"/>
                  <a:gd name="T24" fmla="*/ 72 w 6"/>
                  <a:gd name="T25" fmla="*/ 52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8"/>
                  <a:gd name="T41" fmla="*/ 6 w 6"/>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8">
                    <a:moveTo>
                      <a:pt x="2" y="3"/>
                    </a:moveTo>
                    <a:lnTo>
                      <a:pt x="0" y="0"/>
                    </a:lnTo>
                    <a:lnTo>
                      <a:pt x="0" y="3"/>
                    </a:lnTo>
                    <a:lnTo>
                      <a:pt x="2" y="7"/>
                    </a:lnTo>
                    <a:lnTo>
                      <a:pt x="5" y="8"/>
                    </a:lnTo>
                    <a:lnTo>
                      <a:pt x="6" y="8"/>
                    </a:lnTo>
                    <a:lnTo>
                      <a:pt x="5" y="7"/>
                    </a:lnTo>
                    <a:lnTo>
                      <a:pt x="3" y="5"/>
                    </a:lnTo>
                    <a:lnTo>
                      <a:pt x="2" y="3"/>
                    </a:lnTo>
                    <a:lnTo>
                      <a:pt x="0" y="2"/>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59" name="Freeform 90"/>
              <p:cNvSpPr>
                <a:spLocks/>
              </p:cNvSpPr>
              <p:nvPr/>
            </p:nvSpPr>
            <p:spPr bwMode="auto">
              <a:xfrm>
                <a:off x="8819865" y="1399869"/>
                <a:ext cx="12377" cy="22225"/>
              </a:xfrm>
              <a:custGeom>
                <a:avLst/>
                <a:gdLst>
                  <a:gd name="T0" fmla="*/ 49 w 4"/>
                  <a:gd name="T1" fmla="*/ 156 h 8"/>
                  <a:gd name="T2" fmla="*/ 49 w 4"/>
                  <a:gd name="T3" fmla="*/ 156 h 8"/>
                  <a:gd name="T4" fmla="*/ 49 w 4"/>
                  <a:gd name="T5" fmla="*/ 94 h 8"/>
                  <a:gd name="T6" fmla="*/ 94 w 4"/>
                  <a:gd name="T7" fmla="*/ 21 h 8"/>
                  <a:gd name="T8" fmla="*/ 49 w 4"/>
                  <a:gd name="T9" fmla="*/ 0 h 8"/>
                  <a:gd name="T10" fmla="*/ 0 w 4"/>
                  <a:gd name="T11" fmla="*/ 58 h 8"/>
                  <a:gd name="T12" fmla="*/ 0 w 4"/>
                  <a:gd name="T13" fmla="*/ 115 h 8"/>
                  <a:gd name="T14" fmla="*/ 0 w 4"/>
                  <a:gd name="T15" fmla="*/ 115 h 8"/>
                  <a:gd name="T16" fmla="*/ 49 w 4"/>
                  <a:gd name="T17" fmla="*/ 15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2" y="8"/>
                    </a:moveTo>
                    <a:lnTo>
                      <a:pt x="2" y="8"/>
                    </a:lnTo>
                    <a:lnTo>
                      <a:pt x="2" y="5"/>
                    </a:lnTo>
                    <a:lnTo>
                      <a:pt x="4" y="1"/>
                    </a:lnTo>
                    <a:lnTo>
                      <a:pt x="2" y="0"/>
                    </a:lnTo>
                    <a:lnTo>
                      <a:pt x="0" y="3"/>
                    </a:lnTo>
                    <a:lnTo>
                      <a:pt x="0" y="6"/>
                    </a:lnTo>
                    <a:lnTo>
                      <a:pt x="2"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0" name="Freeform 91"/>
              <p:cNvSpPr>
                <a:spLocks/>
              </p:cNvSpPr>
              <p:nvPr/>
            </p:nvSpPr>
            <p:spPr bwMode="auto">
              <a:xfrm>
                <a:off x="8816329" y="1417331"/>
                <a:ext cx="8841" cy="19050"/>
              </a:xfrm>
              <a:custGeom>
                <a:avLst/>
                <a:gdLst>
                  <a:gd name="T0" fmla="*/ 20 w 3"/>
                  <a:gd name="T1" fmla="*/ 127 h 7"/>
                  <a:gd name="T2" fmla="*/ 20 w 3"/>
                  <a:gd name="T3" fmla="*/ 127 h 7"/>
                  <a:gd name="T4" fmla="*/ 55 w 3"/>
                  <a:gd name="T5" fmla="*/ 57 h 7"/>
                  <a:gd name="T6" fmla="*/ 55 w 3"/>
                  <a:gd name="T7" fmla="*/ 36 h 7"/>
                  <a:gd name="T8" fmla="*/ 20 w 3"/>
                  <a:gd name="T9" fmla="*/ 0 h 7"/>
                  <a:gd name="T10" fmla="*/ 20 w 3"/>
                  <a:gd name="T11" fmla="*/ 57 h 7"/>
                  <a:gd name="T12" fmla="*/ 0 w 3"/>
                  <a:gd name="T13" fmla="*/ 91 h 7"/>
                  <a:gd name="T14" fmla="*/ 0 w 3"/>
                  <a:gd name="T15" fmla="*/ 91 h 7"/>
                  <a:gd name="T16" fmla="*/ 20 w 3"/>
                  <a:gd name="T17" fmla="*/ 12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1" y="7"/>
                    </a:moveTo>
                    <a:lnTo>
                      <a:pt x="1" y="7"/>
                    </a:lnTo>
                    <a:lnTo>
                      <a:pt x="3" y="3"/>
                    </a:lnTo>
                    <a:lnTo>
                      <a:pt x="3" y="2"/>
                    </a:lnTo>
                    <a:lnTo>
                      <a:pt x="1" y="0"/>
                    </a:lnTo>
                    <a:lnTo>
                      <a:pt x="1" y="3"/>
                    </a:lnTo>
                    <a:lnTo>
                      <a:pt x="0" y="5"/>
                    </a:lnTo>
                    <a:lnTo>
                      <a:pt x="1"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1" name="Freeform 92"/>
              <p:cNvSpPr>
                <a:spLocks/>
              </p:cNvSpPr>
              <p:nvPr/>
            </p:nvSpPr>
            <p:spPr bwMode="auto">
              <a:xfrm>
                <a:off x="8788039" y="1431619"/>
                <a:ext cx="31826" cy="19050"/>
              </a:xfrm>
              <a:custGeom>
                <a:avLst/>
                <a:gdLst>
                  <a:gd name="T0" fmla="*/ 40 w 9"/>
                  <a:gd name="T1" fmla="*/ 127 h 7"/>
                  <a:gd name="T2" fmla="*/ 40 w 9"/>
                  <a:gd name="T3" fmla="*/ 127 h 7"/>
                  <a:gd name="T4" fmla="*/ 152 w 9"/>
                  <a:gd name="T5" fmla="*/ 91 h 7"/>
                  <a:gd name="T6" fmla="*/ 336 w 9"/>
                  <a:gd name="T7" fmla="*/ 36 h 7"/>
                  <a:gd name="T8" fmla="*/ 296 w 9"/>
                  <a:gd name="T9" fmla="*/ 0 h 7"/>
                  <a:gd name="T10" fmla="*/ 112 w 9"/>
                  <a:gd name="T11" fmla="*/ 57 h 7"/>
                  <a:gd name="T12" fmla="*/ 0 w 9"/>
                  <a:gd name="T13" fmla="*/ 91 h 7"/>
                  <a:gd name="T14" fmla="*/ 0 w 9"/>
                  <a:gd name="T15" fmla="*/ 91 h 7"/>
                  <a:gd name="T16" fmla="*/ 40 w 9"/>
                  <a:gd name="T17" fmla="*/ 12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7"/>
                  <a:gd name="T29" fmla="*/ 9 w 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7">
                    <a:moveTo>
                      <a:pt x="1" y="7"/>
                    </a:moveTo>
                    <a:lnTo>
                      <a:pt x="1" y="7"/>
                    </a:lnTo>
                    <a:lnTo>
                      <a:pt x="4" y="5"/>
                    </a:lnTo>
                    <a:lnTo>
                      <a:pt x="9" y="2"/>
                    </a:lnTo>
                    <a:lnTo>
                      <a:pt x="8" y="0"/>
                    </a:lnTo>
                    <a:lnTo>
                      <a:pt x="3" y="3"/>
                    </a:lnTo>
                    <a:lnTo>
                      <a:pt x="0" y="5"/>
                    </a:lnTo>
                    <a:lnTo>
                      <a:pt x="1"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2" name="Freeform 93"/>
              <p:cNvSpPr>
                <a:spLocks/>
              </p:cNvSpPr>
              <p:nvPr/>
            </p:nvSpPr>
            <p:spPr bwMode="auto">
              <a:xfrm>
                <a:off x="8772126" y="1445906"/>
                <a:ext cx="21217" cy="12700"/>
              </a:xfrm>
              <a:custGeom>
                <a:avLst/>
                <a:gdLst>
                  <a:gd name="T0" fmla="*/ 0 w 6"/>
                  <a:gd name="T1" fmla="*/ 74 h 5"/>
                  <a:gd name="T2" fmla="*/ 0 w 6"/>
                  <a:gd name="T3" fmla="*/ 74 h 5"/>
                  <a:gd name="T4" fmla="*/ 112 w 6"/>
                  <a:gd name="T5" fmla="*/ 74 h 5"/>
                  <a:gd name="T6" fmla="*/ 224 w 6"/>
                  <a:gd name="T7" fmla="*/ 29 h 5"/>
                  <a:gd name="T8" fmla="*/ 184 w 6"/>
                  <a:gd name="T9" fmla="*/ 0 h 5"/>
                  <a:gd name="T10" fmla="*/ 112 w 6"/>
                  <a:gd name="T11" fmla="*/ 46 h 5"/>
                  <a:gd name="T12" fmla="*/ 40 w 6"/>
                  <a:gd name="T13" fmla="*/ 46 h 5"/>
                  <a:gd name="T14" fmla="*/ 40 w 6"/>
                  <a:gd name="T15" fmla="*/ 46 h 5"/>
                  <a:gd name="T16" fmla="*/ 0 w 6"/>
                  <a:gd name="T17" fmla="*/ 7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5"/>
                    </a:moveTo>
                    <a:lnTo>
                      <a:pt x="0" y="5"/>
                    </a:lnTo>
                    <a:lnTo>
                      <a:pt x="3" y="5"/>
                    </a:lnTo>
                    <a:lnTo>
                      <a:pt x="6" y="2"/>
                    </a:lnTo>
                    <a:lnTo>
                      <a:pt x="5" y="0"/>
                    </a:lnTo>
                    <a:lnTo>
                      <a:pt x="3" y="3"/>
                    </a:lnTo>
                    <a:lnTo>
                      <a:pt x="1" y="3"/>
                    </a:lnTo>
                    <a:lnTo>
                      <a:pt x="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3" name="Freeform 94"/>
              <p:cNvSpPr>
                <a:spLocks/>
              </p:cNvSpPr>
              <p:nvPr/>
            </p:nvSpPr>
            <p:spPr bwMode="auto">
              <a:xfrm>
                <a:off x="8754445" y="1452256"/>
                <a:ext cx="19449" cy="15875"/>
              </a:xfrm>
              <a:custGeom>
                <a:avLst/>
                <a:gdLst>
                  <a:gd name="T0" fmla="*/ 31 w 6"/>
                  <a:gd name="T1" fmla="*/ 152 h 5"/>
                  <a:gd name="T2" fmla="*/ 31 w 6"/>
                  <a:gd name="T3" fmla="*/ 152 h 5"/>
                  <a:gd name="T4" fmla="*/ 88 w 6"/>
                  <a:gd name="T5" fmla="*/ 120 h 5"/>
                  <a:gd name="T6" fmla="*/ 141 w 6"/>
                  <a:gd name="T7" fmla="*/ 64 h 5"/>
                  <a:gd name="T8" fmla="*/ 165 w 6"/>
                  <a:gd name="T9" fmla="*/ 0 h 5"/>
                  <a:gd name="T10" fmla="*/ 31 w 6"/>
                  <a:gd name="T11" fmla="*/ 64 h 5"/>
                  <a:gd name="T12" fmla="*/ 0 w 6"/>
                  <a:gd name="T13" fmla="*/ 152 h 5"/>
                  <a:gd name="T14" fmla="*/ 0 w 6"/>
                  <a:gd name="T15" fmla="*/ 152 h 5"/>
                  <a:gd name="T16" fmla="*/ 31 w 6"/>
                  <a:gd name="T17" fmla="*/ 15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1" y="5"/>
                    </a:moveTo>
                    <a:lnTo>
                      <a:pt x="1" y="5"/>
                    </a:lnTo>
                    <a:lnTo>
                      <a:pt x="3" y="4"/>
                    </a:lnTo>
                    <a:lnTo>
                      <a:pt x="5" y="2"/>
                    </a:lnTo>
                    <a:lnTo>
                      <a:pt x="6" y="0"/>
                    </a:lnTo>
                    <a:lnTo>
                      <a:pt x="1" y="2"/>
                    </a:lnTo>
                    <a:lnTo>
                      <a:pt x="0" y="5"/>
                    </a:lnTo>
                    <a:lnTo>
                      <a:pt x="1"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4" name="Freeform 95"/>
              <p:cNvSpPr>
                <a:spLocks/>
              </p:cNvSpPr>
              <p:nvPr/>
            </p:nvSpPr>
            <p:spPr bwMode="auto">
              <a:xfrm>
                <a:off x="8731460" y="1468131"/>
                <a:ext cx="26522" cy="4762"/>
              </a:xfrm>
              <a:custGeom>
                <a:avLst/>
                <a:gdLst>
                  <a:gd name="T0" fmla="*/ 60 w 8"/>
                  <a:gd name="T1" fmla="*/ 22 h 2"/>
                  <a:gd name="T2" fmla="*/ 60 w 8"/>
                  <a:gd name="T3" fmla="*/ 22 h 2"/>
                  <a:gd name="T4" fmla="*/ 144 w 8"/>
                  <a:gd name="T5" fmla="*/ 22 h 2"/>
                  <a:gd name="T6" fmla="*/ 232 w 8"/>
                  <a:gd name="T7" fmla="*/ 0 h 2"/>
                  <a:gd name="T8" fmla="*/ 204 w 8"/>
                  <a:gd name="T9" fmla="*/ 0 h 2"/>
                  <a:gd name="T10" fmla="*/ 144 w 8"/>
                  <a:gd name="T11" fmla="*/ 0 h 2"/>
                  <a:gd name="T12" fmla="*/ 0 w 8"/>
                  <a:gd name="T13" fmla="*/ 0 h 2"/>
                  <a:gd name="T14" fmla="*/ 0 w 8"/>
                  <a:gd name="T15" fmla="*/ 0 h 2"/>
                  <a:gd name="T16" fmla="*/ 60 w 8"/>
                  <a:gd name="T17" fmla="*/ 2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2"/>
                  <a:gd name="T29" fmla="*/ 8 w 8"/>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2">
                    <a:moveTo>
                      <a:pt x="2" y="2"/>
                    </a:moveTo>
                    <a:lnTo>
                      <a:pt x="2" y="2"/>
                    </a:lnTo>
                    <a:lnTo>
                      <a:pt x="5" y="2"/>
                    </a:lnTo>
                    <a:lnTo>
                      <a:pt x="8" y="0"/>
                    </a:lnTo>
                    <a:lnTo>
                      <a:pt x="7" y="0"/>
                    </a:lnTo>
                    <a:lnTo>
                      <a:pt x="5" y="0"/>
                    </a:lnTo>
                    <a:lnTo>
                      <a:pt x="0"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5" name="Freeform 96"/>
              <p:cNvSpPr>
                <a:spLocks/>
              </p:cNvSpPr>
              <p:nvPr/>
            </p:nvSpPr>
            <p:spPr bwMode="auto">
              <a:xfrm>
                <a:off x="8720851" y="1458606"/>
                <a:ext cx="15913" cy="14287"/>
              </a:xfrm>
              <a:custGeom>
                <a:avLst/>
                <a:gdLst>
                  <a:gd name="T0" fmla="*/ 74 w 5"/>
                  <a:gd name="T1" fmla="*/ 0 h 5"/>
                  <a:gd name="T2" fmla="*/ 74 w 5"/>
                  <a:gd name="T3" fmla="*/ 0 h 5"/>
                  <a:gd name="T4" fmla="*/ 0 w 5"/>
                  <a:gd name="T5" fmla="*/ 41 h 5"/>
                  <a:gd name="T6" fmla="*/ 0 w 5"/>
                  <a:gd name="T7" fmla="*/ 65 h 5"/>
                  <a:gd name="T8" fmla="*/ 52 w 5"/>
                  <a:gd name="T9" fmla="*/ 104 h 5"/>
                  <a:gd name="T10" fmla="*/ 130 w 5"/>
                  <a:gd name="T11" fmla="*/ 104 h 5"/>
                  <a:gd name="T12" fmla="*/ 74 w 5"/>
                  <a:gd name="T13" fmla="*/ 65 h 5"/>
                  <a:gd name="T14" fmla="*/ 74 w 5"/>
                  <a:gd name="T15" fmla="*/ 65 h 5"/>
                  <a:gd name="T16" fmla="*/ 52 w 5"/>
                  <a:gd name="T17" fmla="*/ 41 h 5"/>
                  <a:gd name="T18" fmla="*/ 52 w 5"/>
                  <a:gd name="T19" fmla="*/ 41 h 5"/>
                  <a:gd name="T20" fmla="*/ 74 w 5"/>
                  <a:gd name="T21" fmla="*/ 41 h 5"/>
                  <a:gd name="T22" fmla="*/ 74 w 5"/>
                  <a:gd name="T23" fmla="*/ 41 h 5"/>
                  <a:gd name="T24" fmla="*/ 74 w 5"/>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3" y="0"/>
                    </a:moveTo>
                    <a:lnTo>
                      <a:pt x="3" y="0"/>
                    </a:lnTo>
                    <a:lnTo>
                      <a:pt x="0" y="2"/>
                    </a:lnTo>
                    <a:lnTo>
                      <a:pt x="0" y="3"/>
                    </a:lnTo>
                    <a:lnTo>
                      <a:pt x="2" y="5"/>
                    </a:lnTo>
                    <a:lnTo>
                      <a:pt x="5" y="5"/>
                    </a:lnTo>
                    <a:lnTo>
                      <a:pt x="3" y="3"/>
                    </a:lnTo>
                    <a:lnTo>
                      <a:pt x="2" y="2"/>
                    </a:lnTo>
                    <a:lnTo>
                      <a:pt x="3" y="2"/>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6" name="Freeform 97"/>
              <p:cNvSpPr>
                <a:spLocks/>
              </p:cNvSpPr>
              <p:nvPr/>
            </p:nvSpPr>
            <p:spPr bwMode="auto">
              <a:xfrm>
                <a:off x="8731460" y="1439556"/>
                <a:ext cx="40667" cy="23812"/>
              </a:xfrm>
              <a:custGeom>
                <a:avLst/>
                <a:gdLst>
                  <a:gd name="T0" fmla="*/ 316 w 12"/>
                  <a:gd name="T1" fmla="*/ 0 h 9"/>
                  <a:gd name="T2" fmla="*/ 316 w 12"/>
                  <a:gd name="T3" fmla="*/ 0 h 9"/>
                  <a:gd name="T4" fmla="*/ 217 w 12"/>
                  <a:gd name="T5" fmla="*/ 63 h 9"/>
                  <a:gd name="T6" fmla="*/ 0 w 12"/>
                  <a:gd name="T7" fmla="*/ 112 h 9"/>
                  <a:gd name="T8" fmla="*/ 0 w 12"/>
                  <a:gd name="T9" fmla="*/ 145 h 9"/>
                  <a:gd name="T10" fmla="*/ 253 w 12"/>
                  <a:gd name="T11" fmla="*/ 78 h 9"/>
                  <a:gd name="T12" fmla="*/ 378 w 12"/>
                  <a:gd name="T13" fmla="*/ 33 h 9"/>
                  <a:gd name="T14" fmla="*/ 378 w 12"/>
                  <a:gd name="T15" fmla="*/ 33 h 9"/>
                  <a:gd name="T16" fmla="*/ 316 w 12"/>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9"/>
                  <a:gd name="T29" fmla="*/ 12 w 12"/>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9">
                    <a:moveTo>
                      <a:pt x="10" y="0"/>
                    </a:moveTo>
                    <a:lnTo>
                      <a:pt x="10" y="0"/>
                    </a:lnTo>
                    <a:lnTo>
                      <a:pt x="7" y="4"/>
                    </a:lnTo>
                    <a:lnTo>
                      <a:pt x="0" y="7"/>
                    </a:lnTo>
                    <a:lnTo>
                      <a:pt x="0" y="9"/>
                    </a:lnTo>
                    <a:lnTo>
                      <a:pt x="8" y="5"/>
                    </a:lnTo>
                    <a:lnTo>
                      <a:pt x="12" y="2"/>
                    </a:lnTo>
                    <a:lnTo>
                      <a:pt x="1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7" name="Freeform 98"/>
              <p:cNvSpPr>
                <a:spLocks/>
              </p:cNvSpPr>
              <p:nvPr/>
            </p:nvSpPr>
            <p:spPr bwMode="auto">
              <a:xfrm>
                <a:off x="8765054" y="1425269"/>
                <a:ext cx="7072" cy="20637"/>
              </a:xfrm>
              <a:custGeom>
                <a:avLst/>
                <a:gdLst>
                  <a:gd name="T0" fmla="*/ 0 w 2"/>
                  <a:gd name="T1" fmla="*/ 0 h 7"/>
                  <a:gd name="T2" fmla="*/ 0 w 2"/>
                  <a:gd name="T3" fmla="*/ 0 h 7"/>
                  <a:gd name="T4" fmla="*/ 0 w 2"/>
                  <a:gd name="T5" fmla="*/ 97 h 7"/>
                  <a:gd name="T6" fmla="*/ 0 w 2"/>
                  <a:gd name="T7" fmla="*/ 121 h 7"/>
                  <a:gd name="T8" fmla="*/ 80 w 2"/>
                  <a:gd name="T9" fmla="*/ 165 h 7"/>
                  <a:gd name="T10" fmla="*/ 80 w 2"/>
                  <a:gd name="T11" fmla="*/ 97 h 7"/>
                  <a:gd name="T12" fmla="*/ 80 w 2"/>
                  <a:gd name="T13" fmla="*/ 45 h 7"/>
                  <a:gd name="T14" fmla="*/ 80 w 2"/>
                  <a:gd name="T15" fmla="*/ 45 h 7"/>
                  <a:gd name="T16" fmla="*/ 0 w 2"/>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7"/>
                  <a:gd name="T29" fmla="*/ 2 w 2"/>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7">
                    <a:moveTo>
                      <a:pt x="0" y="0"/>
                    </a:moveTo>
                    <a:lnTo>
                      <a:pt x="0" y="0"/>
                    </a:lnTo>
                    <a:lnTo>
                      <a:pt x="0" y="4"/>
                    </a:lnTo>
                    <a:lnTo>
                      <a:pt x="0" y="5"/>
                    </a:lnTo>
                    <a:lnTo>
                      <a:pt x="2" y="7"/>
                    </a:lnTo>
                    <a:lnTo>
                      <a:pt x="2" y="4"/>
                    </a:lnTo>
                    <a:lnTo>
                      <a:pt x="2"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8" name="Freeform 99"/>
              <p:cNvSpPr>
                <a:spLocks/>
              </p:cNvSpPr>
              <p:nvPr/>
            </p:nvSpPr>
            <p:spPr bwMode="auto">
              <a:xfrm>
                <a:off x="8747373" y="1417331"/>
                <a:ext cx="24754" cy="14287"/>
              </a:xfrm>
              <a:custGeom>
                <a:avLst/>
                <a:gdLst>
                  <a:gd name="T0" fmla="*/ 112 w 7"/>
                  <a:gd name="T1" fmla="*/ 41 h 5"/>
                  <a:gd name="T2" fmla="*/ 112 w 7"/>
                  <a:gd name="T3" fmla="*/ 41 h 5"/>
                  <a:gd name="T4" fmla="*/ 112 w 7"/>
                  <a:gd name="T5" fmla="*/ 41 h 5"/>
                  <a:gd name="T6" fmla="*/ 184 w 7"/>
                  <a:gd name="T7" fmla="*/ 41 h 5"/>
                  <a:gd name="T8" fmla="*/ 184 w 7"/>
                  <a:gd name="T9" fmla="*/ 41 h 5"/>
                  <a:gd name="T10" fmla="*/ 184 w 7"/>
                  <a:gd name="T11" fmla="*/ 65 h 5"/>
                  <a:gd name="T12" fmla="*/ 256 w 7"/>
                  <a:gd name="T13" fmla="*/ 104 h 5"/>
                  <a:gd name="T14" fmla="*/ 256 w 7"/>
                  <a:gd name="T15" fmla="*/ 41 h 5"/>
                  <a:gd name="T16" fmla="*/ 184 w 7"/>
                  <a:gd name="T17" fmla="*/ 0 h 5"/>
                  <a:gd name="T18" fmla="*/ 112 w 7"/>
                  <a:gd name="T19" fmla="*/ 0 h 5"/>
                  <a:gd name="T20" fmla="*/ 0 w 7"/>
                  <a:gd name="T21" fmla="*/ 41 h 5"/>
                  <a:gd name="T22" fmla="*/ 0 w 7"/>
                  <a:gd name="T23" fmla="*/ 41 h 5"/>
                  <a:gd name="T24" fmla="*/ 112 w 7"/>
                  <a:gd name="T25" fmla="*/ 41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3" y="2"/>
                    </a:moveTo>
                    <a:lnTo>
                      <a:pt x="3" y="2"/>
                    </a:lnTo>
                    <a:lnTo>
                      <a:pt x="5" y="2"/>
                    </a:lnTo>
                    <a:lnTo>
                      <a:pt x="5" y="3"/>
                    </a:lnTo>
                    <a:lnTo>
                      <a:pt x="7" y="5"/>
                    </a:lnTo>
                    <a:lnTo>
                      <a:pt x="7" y="2"/>
                    </a:lnTo>
                    <a:lnTo>
                      <a:pt x="5" y="0"/>
                    </a:lnTo>
                    <a:lnTo>
                      <a:pt x="3" y="0"/>
                    </a:lnTo>
                    <a:lnTo>
                      <a:pt x="0" y="2"/>
                    </a:lnTo>
                    <a:lnTo>
                      <a:pt x="3"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69" name="Freeform 100"/>
              <p:cNvSpPr>
                <a:spLocks/>
              </p:cNvSpPr>
              <p:nvPr/>
            </p:nvSpPr>
            <p:spPr bwMode="auto">
              <a:xfrm>
                <a:off x="8731460" y="1422094"/>
                <a:ext cx="26522" cy="14287"/>
              </a:xfrm>
              <a:custGeom>
                <a:avLst/>
                <a:gdLst>
                  <a:gd name="T0" fmla="*/ 60 w 8"/>
                  <a:gd name="T1" fmla="*/ 65 h 5"/>
                  <a:gd name="T2" fmla="*/ 0 w 8"/>
                  <a:gd name="T3" fmla="*/ 65 h 5"/>
                  <a:gd name="T4" fmla="*/ 144 w 8"/>
                  <a:gd name="T5" fmla="*/ 104 h 5"/>
                  <a:gd name="T6" fmla="*/ 204 w 8"/>
                  <a:gd name="T7" fmla="*/ 65 h 5"/>
                  <a:gd name="T8" fmla="*/ 232 w 8"/>
                  <a:gd name="T9" fmla="*/ 23 h 5"/>
                  <a:gd name="T10" fmla="*/ 232 w 8"/>
                  <a:gd name="T11" fmla="*/ 0 h 5"/>
                  <a:gd name="T12" fmla="*/ 144 w 8"/>
                  <a:gd name="T13" fmla="*/ 0 h 5"/>
                  <a:gd name="T14" fmla="*/ 144 w 8"/>
                  <a:gd name="T15" fmla="*/ 23 h 5"/>
                  <a:gd name="T16" fmla="*/ 144 w 8"/>
                  <a:gd name="T17" fmla="*/ 65 h 5"/>
                  <a:gd name="T18" fmla="*/ 144 w 8"/>
                  <a:gd name="T19" fmla="*/ 65 h 5"/>
                  <a:gd name="T20" fmla="*/ 60 w 8"/>
                  <a:gd name="T21" fmla="*/ 23 h 5"/>
                  <a:gd name="T22" fmla="*/ 0 w 8"/>
                  <a:gd name="T23" fmla="*/ 23 h 5"/>
                  <a:gd name="T24" fmla="*/ 60 w 8"/>
                  <a:gd name="T25" fmla="*/ 23 h 5"/>
                  <a:gd name="T26" fmla="*/ 60 w 8"/>
                  <a:gd name="T27" fmla="*/ 0 h 5"/>
                  <a:gd name="T28" fmla="*/ 0 w 8"/>
                  <a:gd name="T29" fmla="*/ 23 h 5"/>
                  <a:gd name="T30" fmla="*/ 60 w 8"/>
                  <a:gd name="T31" fmla="*/ 65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5"/>
                  <a:gd name="T50" fmla="*/ 8 w 8"/>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5">
                    <a:moveTo>
                      <a:pt x="2" y="3"/>
                    </a:moveTo>
                    <a:lnTo>
                      <a:pt x="0" y="3"/>
                    </a:lnTo>
                    <a:lnTo>
                      <a:pt x="5" y="5"/>
                    </a:lnTo>
                    <a:lnTo>
                      <a:pt x="7" y="3"/>
                    </a:lnTo>
                    <a:lnTo>
                      <a:pt x="8" y="1"/>
                    </a:lnTo>
                    <a:lnTo>
                      <a:pt x="8" y="0"/>
                    </a:lnTo>
                    <a:lnTo>
                      <a:pt x="5" y="0"/>
                    </a:lnTo>
                    <a:lnTo>
                      <a:pt x="5" y="1"/>
                    </a:lnTo>
                    <a:lnTo>
                      <a:pt x="5" y="3"/>
                    </a:lnTo>
                    <a:lnTo>
                      <a:pt x="2" y="1"/>
                    </a:lnTo>
                    <a:lnTo>
                      <a:pt x="0" y="1"/>
                    </a:lnTo>
                    <a:lnTo>
                      <a:pt x="2" y="1"/>
                    </a:lnTo>
                    <a:lnTo>
                      <a:pt x="2" y="0"/>
                    </a:lnTo>
                    <a:lnTo>
                      <a:pt x="0" y="1"/>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0" name="Freeform 101"/>
              <p:cNvSpPr>
                <a:spLocks/>
              </p:cNvSpPr>
              <p:nvPr/>
            </p:nvSpPr>
            <p:spPr bwMode="auto">
              <a:xfrm>
                <a:off x="8710242" y="1403044"/>
                <a:ext cx="26522" cy="28575"/>
              </a:xfrm>
              <a:custGeom>
                <a:avLst/>
                <a:gdLst>
                  <a:gd name="T0" fmla="*/ 32 w 8"/>
                  <a:gd name="T1" fmla="*/ 81 h 10"/>
                  <a:gd name="T2" fmla="*/ 0 w 8"/>
                  <a:gd name="T3" fmla="*/ 81 h 10"/>
                  <a:gd name="T4" fmla="*/ 32 w 8"/>
                  <a:gd name="T5" fmla="*/ 139 h 10"/>
                  <a:gd name="T6" fmla="*/ 84 w 8"/>
                  <a:gd name="T7" fmla="*/ 162 h 10"/>
                  <a:gd name="T8" fmla="*/ 180 w 8"/>
                  <a:gd name="T9" fmla="*/ 203 h 10"/>
                  <a:gd name="T10" fmla="*/ 236 w 8"/>
                  <a:gd name="T11" fmla="*/ 203 h 10"/>
                  <a:gd name="T12" fmla="*/ 180 w 8"/>
                  <a:gd name="T13" fmla="*/ 162 h 10"/>
                  <a:gd name="T14" fmla="*/ 180 w 8"/>
                  <a:gd name="T15" fmla="*/ 162 h 10"/>
                  <a:gd name="T16" fmla="*/ 144 w 8"/>
                  <a:gd name="T17" fmla="*/ 139 h 10"/>
                  <a:gd name="T18" fmla="*/ 84 w 8"/>
                  <a:gd name="T19" fmla="*/ 104 h 10"/>
                  <a:gd name="T20" fmla="*/ 32 w 8"/>
                  <a:gd name="T21" fmla="*/ 41 h 10"/>
                  <a:gd name="T22" fmla="*/ 0 w 8"/>
                  <a:gd name="T23" fmla="*/ 41 h 10"/>
                  <a:gd name="T24" fmla="*/ 32 w 8"/>
                  <a:gd name="T25" fmla="*/ 41 h 10"/>
                  <a:gd name="T26" fmla="*/ 32 w 8"/>
                  <a:gd name="T27" fmla="*/ 0 h 10"/>
                  <a:gd name="T28" fmla="*/ 0 w 8"/>
                  <a:gd name="T29" fmla="*/ 41 h 10"/>
                  <a:gd name="T30" fmla="*/ 32 w 8"/>
                  <a:gd name="T31" fmla="*/ 81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10"/>
                  <a:gd name="T50" fmla="*/ 8 w 8"/>
                  <a:gd name="T51" fmla="*/ 10 h 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10">
                    <a:moveTo>
                      <a:pt x="1" y="4"/>
                    </a:moveTo>
                    <a:lnTo>
                      <a:pt x="0" y="4"/>
                    </a:lnTo>
                    <a:lnTo>
                      <a:pt x="1" y="7"/>
                    </a:lnTo>
                    <a:lnTo>
                      <a:pt x="3" y="8"/>
                    </a:lnTo>
                    <a:lnTo>
                      <a:pt x="6" y="10"/>
                    </a:lnTo>
                    <a:lnTo>
                      <a:pt x="8" y="10"/>
                    </a:lnTo>
                    <a:lnTo>
                      <a:pt x="6" y="8"/>
                    </a:lnTo>
                    <a:lnTo>
                      <a:pt x="5" y="7"/>
                    </a:lnTo>
                    <a:lnTo>
                      <a:pt x="3" y="5"/>
                    </a:lnTo>
                    <a:lnTo>
                      <a:pt x="1" y="2"/>
                    </a:lnTo>
                    <a:lnTo>
                      <a:pt x="0" y="2"/>
                    </a:lnTo>
                    <a:lnTo>
                      <a:pt x="1" y="2"/>
                    </a:lnTo>
                    <a:lnTo>
                      <a:pt x="1" y="0"/>
                    </a:lnTo>
                    <a:lnTo>
                      <a:pt x="0" y="2"/>
                    </a:lnTo>
                    <a:lnTo>
                      <a:pt x="1"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1" name="Freeform 102"/>
              <p:cNvSpPr>
                <a:spLocks/>
              </p:cNvSpPr>
              <p:nvPr/>
            </p:nvSpPr>
            <p:spPr bwMode="auto">
              <a:xfrm>
                <a:off x="8694329" y="1407806"/>
                <a:ext cx="19449" cy="9525"/>
              </a:xfrm>
              <a:custGeom>
                <a:avLst/>
                <a:gdLst>
                  <a:gd name="T0" fmla="*/ 0 w 6"/>
                  <a:gd name="T1" fmla="*/ 88 h 3"/>
                  <a:gd name="T2" fmla="*/ 0 w 6"/>
                  <a:gd name="T3" fmla="*/ 88 h 3"/>
                  <a:gd name="T4" fmla="*/ 134 w 6"/>
                  <a:gd name="T5" fmla="*/ 88 h 3"/>
                  <a:gd name="T6" fmla="*/ 161 w 6"/>
                  <a:gd name="T7" fmla="*/ 56 h 3"/>
                  <a:gd name="T8" fmla="*/ 134 w 6"/>
                  <a:gd name="T9" fmla="*/ 0 h 3"/>
                  <a:gd name="T10" fmla="*/ 134 w 6"/>
                  <a:gd name="T11" fmla="*/ 56 h 3"/>
                  <a:gd name="T12" fmla="*/ 0 w 6"/>
                  <a:gd name="T13" fmla="*/ 56 h 3"/>
                  <a:gd name="T14" fmla="*/ 0 w 6"/>
                  <a:gd name="T15" fmla="*/ 56 h 3"/>
                  <a:gd name="T16" fmla="*/ 0 w 6"/>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0" y="3"/>
                    </a:moveTo>
                    <a:lnTo>
                      <a:pt x="0" y="3"/>
                    </a:lnTo>
                    <a:lnTo>
                      <a:pt x="5" y="3"/>
                    </a:lnTo>
                    <a:lnTo>
                      <a:pt x="6" y="2"/>
                    </a:lnTo>
                    <a:lnTo>
                      <a:pt x="5" y="0"/>
                    </a:lnTo>
                    <a:lnTo>
                      <a:pt x="5" y="2"/>
                    </a:lnTo>
                    <a:lnTo>
                      <a:pt x="0"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2" name="Freeform 103"/>
              <p:cNvSpPr>
                <a:spLocks/>
              </p:cNvSpPr>
              <p:nvPr/>
            </p:nvSpPr>
            <p:spPr bwMode="auto">
              <a:xfrm>
                <a:off x="8669576" y="1403044"/>
                <a:ext cx="24754" cy="14287"/>
              </a:xfrm>
              <a:custGeom>
                <a:avLst/>
                <a:gdLst>
                  <a:gd name="T0" fmla="*/ 112 w 7"/>
                  <a:gd name="T1" fmla="*/ 0 h 5"/>
                  <a:gd name="T2" fmla="*/ 112 w 7"/>
                  <a:gd name="T3" fmla="*/ 0 h 5"/>
                  <a:gd name="T4" fmla="*/ 0 w 7"/>
                  <a:gd name="T5" fmla="*/ 41 h 5"/>
                  <a:gd name="T6" fmla="*/ 72 w 7"/>
                  <a:gd name="T7" fmla="*/ 81 h 5"/>
                  <a:gd name="T8" fmla="*/ 112 w 7"/>
                  <a:gd name="T9" fmla="*/ 101 h 5"/>
                  <a:gd name="T10" fmla="*/ 256 w 7"/>
                  <a:gd name="T11" fmla="*/ 101 h 5"/>
                  <a:gd name="T12" fmla="*/ 256 w 7"/>
                  <a:gd name="T13" fmla="*/ 81 h 5"/>
                  <a:gd name="T14" fmla="*/ 112 w 7"/>
                  <a:gd name="T15" fmla="*/ 81 h 5"/>
                  <a:gd name="T16" fmla="*/ 112 w 7"/>
                  <a:gd name="T17" fmla="*/ 41 h 5"/>
                  <a:gd name="T18" fmla="*/ 112 w 7"/>
                  <a:gd name="T19" fmla="*/ 81 h 5"/>
                  <a:gd name="T20" fmla="*/ 112 w 7"/>
                  <a:gd name="T21" fmla="*/ 41 h 5"/>
                  <a:gd name="T22" fmla="*/ 112 w 7"/>
                  <a:gd name="T23" fmla="*/ 41 h 5"/>
                  <a:gd name="T24" fmla="*/ 112 w 7"/>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3" y="0"/>
                    </a:moveTo>
                    <a:lnTo>
                      <a:pt x="3" y="0"/>
                    </a:lnTo>
                    <a:lnTo>
                      <a:pt x="0" y="2"/>
                    </a:lnTo>
                    <a:lnTo>
                      <a:pt x="2" y="4"/>
                    </a:lnTo>
                    <a:lnTo>
                      <a:pt x="3" y="5"/>
                    </a:lnTo>
                    <a:lnTo>
                      <a:pt x="7" y="5"/>
                    </a:lnTo>
                    <a:lnTo>
                      <a:pt x="7" y="4"/>
                    </a:lnTo>
                    <a:lnTo>
                      <a:pt x="3" y="4"/>
                    </a:lnTo>
                    <a:lnTo>
                      <a:pt x="3" y="2"/>
                    </a:lnTo>
                    <a:lnTo>
                      <a:pt x="3" y="4"/>
                    </a:lnTo>
                    <a:lnTo>
                      <a:pt x="3" y="2"/>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3" name="Freeform 104"/>
              <p:cNvSpPr>
                <a:spLocks/>
              </p:cNvSpPr>
              <p:nvPr/>
            </p:nvSpPr>
            <p:spPr bwMode="auto">
              <a:xfrm>
                <a:off x="8662503" y="1388756"/>
                <a:ext cx="17681" cy="19050"/>
              </a:xfrm>
              <a:custGeom>
                <a:avLst/>
                <a:gdLst>
                  <a:gd name="T0" fmla="*/ 0 w 5"/>
                  <a:gd name="T1" fmla="*/ 0 h 7"/>
                  <a:gd name="T2" fmla="*/ 0 w 5"/>
                  <a:gd name="T3" fmla="*/ 0 h 7"/>
                  <a:gd name="T4" fmla="*/ 72 w 5"/>
                  <a:gd name="T5" fmla="*/ 127 h 7"/>
                  <a:gd name="T6" fmla="*/ 184 w 5"/>
                  <a:gd name="T7" fmla="*/ 91 h 7"/>
                  <a:gd name="T8" fmla="*/ 184 w 5"/>
                  <a:gd name="T9" fmla="*/ 127 h 7"/>
                  <a:gd name="T10" fmla="*/ 144 w 5"/>
                  <a:gd name="T11" fmla="*/ 91 h 7"/>
                  <a:gd name="T12" fmla="*/ 72 w 5"/>
                  <a:gd name="T13" fmla="*/ 36 h 7"/>
                  <a:gd name="T14" fmla="*/ 72 w 5"/>
                  <a:gd name="T15" fmla="*/ 36 h 7"/>
                  <a:gd name="T16" fmla="*/ 0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0" y="0"/>
                    </a:moveTo>
                    <a:lnTo>
                      <a:pt x="0" y="0"/>
                    </a:lnTo>
                    <a:lnTo>
                      <a:pt x="2" y="7"/>
                    </a:lnTo>
                    <a:lnTo>
                      <a:pt x="5" y="5"/>
                    </a:lnTo>
                    <a:lnTo>
                      <a:pt x="5" y="7"/>
                    </a:lnTo>
                    <a:lnTo>
                      <a:pt x="4" y="5"/>
                    </a:lnTo>
                    <a:lnTo>
                      <a:pt x="2"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4" name="Freeform 105"/>
              <p:cNvSpPr>
                <a:spLocks/>
              </p:cNvSpPr>
              <p:nvPr/>
            </p:nvSpPr>
            <p:spPr bwMode="auto">
              <a:xfrm>
                <a:off x="8662503" y="1366531"/>
                <a:ext cx="58348" cy="28575"/>
              </a:xfrm>
              <a:custGeom>
                <a:avLst/>
                <a:gdLst>
                  <a:gd name="T0" fmla="*/ 468 w 17"/>
                  <a:gd name="T1" fmla="*/ 41 h 10"/>
                  <a:gd name="T2" fmla="*/ 505 w 17"/>
                  <a:gd name="T3" fmla="*/ 0 h 10"/>
                  <a:gd name="T4" fmla="*/ 336 w 17"/>
                  <a:gd name="T5" fmla="*/ 41 h 10"/>
                  <a:gd name="T6" fmla="*/ 233 w 17"/>
                  <a:gd name="T7" fmla="*/ 65 h 10"/>
                  <a:gd name="T8" fmla="*/ 132 w 17"/>
                  <a:gd name="T9" fmla="*/ 104 h 10"/>
                  <a:gd name="T10" fmla="*/ 0 w 17"/>
                  <a:gd name="T11" fmla="*/ 169 h 10"/>
                  <a:gd name="T12" fmla="*/ 64 w 17"/>
                  <a:gd name="T13" fmla="*/ 211 h 10"/>
                  <a:gd name="T14" fmla="*/ 169 w 17"/>
                  <a:gd name="T15" fmla="*/ 146 h 10"/>
                  <a:gd name="T16" fmla="*/ 301 w 17"/>
                  <a:gd name="T17" fmla="*/ 104 h 10"/>
                  <a:gd name="T18" fmla="*/ 404 w 17"/>
                  <a:gd name="T19" fmla="*/ 65 h 10"/>
                  <a:gd name="T20" fmla="*/ 505 w 17"/>
                  <a:gd name="T21" fmla="*/ 41 h 10"/>
                  <a:gd name="T22" fmla="*/ 569 w 17"/>
                  <a:gd name="T23" fmla="*/ 41 h 10"/>
                  <a:gd name="T24" fmla="*/ 505 w 17"/>
                  <a:gd name="T25" fmla="*/ 41 h 10"/>
                  <a:gd name="T26" fmla="*/ 569 w 17"/>
                  <a:gd name="T27" fmla="*/ 41 h 10"/>
                  <a:gd name="T28" fmla="*/ 569 w 17"/>
                  <a:gd name="T29" fmla="*/ 41 h 10"/>
                  <a:gd name="T30" fmla="*/ 468 w 17"/>
                  <a:gd name="T31" fmla="*/ 41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
                  <a:gd name="T49" fmla="*/ 0 h 10"/>
                  <a:gd name="T50" fmla="*/ 17 w 17"/>
                  <a:gd name="T51" fmla="*/ 10 h 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 h="10">
                    <a:moveTo>
                      <a:pt x="14" y="2"/>
                    </a:moveTo>
                    <a:lnTo>
                      <a:pt x="15" y="0"/>
                    </a:lnTo>
                    <a:lnTo>
                      <a:pt x="10" y="2"/>
                    </a:lnTo>
                    <a:lnTo>
                      <a:pt x="7" y="3"/>
                    </a:lnTo>
                    <a:lnTo>
                      <a:pt x="4" y="5"/>
                    </a:lnTo>
                    <a:lnTo>
                      <a:pt x="0" y="8"/>
                    </a:lnTo>
                    <a:lnTo>
                      <a:pt x="2" y="10"/>
                    </a:lnTo>
                    <a:lnTo>
                      <a:pt x="5" y="7"/>
                    </a:lnTo>
                    <a:lnTo>
                      <a:pt x="9" y="5"/>
                    </a:lnTo>
                    <a:lnTo>
                      <a:pt x="12" y="3"/>
                    </a:lnTo>
                    <a:lnTo>
                      <a:pt x="15" y="2"/>
                    </a:lnTo>
                    <a:lnTo>
                      <a:pt x="17" y="2"/>
                    </a:lnTo>
                    <a:lnTo>
                      <a:pt x="15" y="2"/>
                    </a:lnTo>
                    <a:lnTo>
                      <a:pt x="17" y="2"/>
                    </a:lnTo>
                    <a:lnTo>
                      <a:pt x="14"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5" name="Freeform 106"/>
              <p:cNvSpPr>
                <a:spLocks/>
              </p:cNvSpPr>
              <p:nvPr/>
            </p:nvSpPr>
            <p:spPr bwMode="auto">
              <a:xfrm>
                <a:off x="8710242" y="1349069"/>
                <a:ext cx="10609" cy="22225"/>
              </a:xfrm>
              <a:custGeom>
                <a:avLst/>
                <a:gdLst>
                  <a:gd name="T0" fmla="*/ 40 w 3"/>
                  <a:gd name="T1" fmla="*/ 52 h 8"/>
                  <a:gd name="T2" fmla="*/ 40 w 3"/>
                  <a:gd name="T3" fmla="*/ 52 h 8"/>
                  <a:gd name="T4" fmla="*/ 40 w 3"/>
                  <a:gd name="T5" fmla="*/ 52 h 8"/>
                  <a:gd name="T6" fmla="*/ 0 w 3"/>
                  <a:gd name="T7" fmla="*/ 143 h 8"/>
                  <a:gd name="T8" fmla="*/ 112 w 3"/>
                  <a:gd name="T9" fmla="*/ 143 h 8"/>
                  <a:gd name="T10" fmla="*/ 112 w 3"/>
                  <a:gd name="T11" fmla="*/ 52 h 8"/>
                  <a:gd name="T12" fmla="*/ 40 w 3"/>
                  <a:gd name="T13" fmla="*/ 0 h 8"/>
                  <a:gd name="T14" fmla="*/ 0 w 3"/>
                  <a:gd name="T15" fmla="*/ 0 h 8"/>
                  <a:gd name="T16" fmla="*/ 40 w 3"/>
                  <a:gd name="T17" fmla="*/ 52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1" y="3"/>
                    </a:moveTo>
                    <a:lnTo>
                      <a:pt x="1" y="3"/>
                    </a:lnTo>
                    <a:lnTo>
                      <a:pt x="0" y="8"/>
                    </a:lnTo>
                    <a:lnTo>
                      <a:pt x="3" y="8"/>
                    </a:lnTo>
                    <a:lnTo>
                      <a:pt x="3" y="3"/>
                    </a:lnTo>
                    <a:lnTo>
                      <a:pt x="1" y="0"/>
                    </a:lnTo>
                    <a:lnTo>
                      <a:pt x="0" y="0"/>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6" name="Freeform 107"/>
              <p:cNvSpPr>
                <a:spLocks/>
              </p:cNvSpPr>
              <p:nvPr/>
            </p:nvSpPr>
            <p:spPr bwMode="auto">
              <a:xfrm>
                <a:off x="8669576" y="1349069"/>
                <a:ext cx="44203" cy="14287"/>
              </a:xfrm>
              <a:custGeom>
                <a:avLst/>
                <a:gdLst>
                  <a:gd name="T0" fmla="*/ 63 w 13"/>
                  <a:gd name="T1" fmla="*/ 65 h 5"/>
                  <a:gd name="T2" fmla="*/ 0 w 13"/>
                  <a:gd name="T3" fmla="*/ 65 h 5"/>
                  <a:gd name="T4" fmla="*/ 221 w 13"/>
                  <a:gd name="T5" fmla="*/ 104 h 5"/>
                  <a:gd name="T6" fmla="*/ 413 w 13"/>
                  <a:gd name="T7" fmla="*/ 65 h 5"/>
                  <a:gd name="T8" fmla="*/ 385 w 13"/>
                  <a:gd name="T9" fmla="*/ 0 h 5"/>
                  <a:gd name="T10" fmla="*/ 221 w 13"/>
                  <a:gd name="T11" fmla="*/ 65 h 5"/>
                  <a:gd name="T12" fmla="*/ 63 w 13"/>
                  <a:gd name="T13" fmla="*/ 23 h 5"/>
                  <a:gd name="T14" fmla="*/ 0 w 13"/>
                  <a:gd name="T15" fmla="*/ 23 h 5"/>
                  <a:gd name="T16" fmla="*/ 63 w 13"/>
                  <a:gd name="T17" fmla="*/ 23 h 5"/>
                  <a:gd name="T18" fmla="*/ 63 w 13"/>
                  <a:gd name="T19" fmla="*/ 23 h 5"/>
                  <a:gd name="T20" fmla="*/ 0 w 13"/>
                  <a:gd name="T21" fmla="*/ 23 h 5"/>
                  <a:gd name="T22" fmla="*/ 63 w 13"/>
                  <a:gd name="T23" fmla="*/ 65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5"/>
                  <a:gd name="T38" fmla="*/ 13 w 13"/>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5">
                    <a:moveTo>
                      <a:pt x="2" y="3"/>
                    </a:moveTo>
                    <a:lnTo>
                      <a:pt x="0" y="3"/>
                    </a:lnTo>
                    <a:lnTo>
                      <a:pt x="7" y="5"/>
                    </a:lnTo>
                    <a:lnTo>
                      <a:pt x="13" y="3"/>
                    </a:lnTo>
                    <a:lnTo>
                      <a:pt x="12" y="0"/>
                    </a:lnTo>
                    <a:lnTo>
                      <a:pt x="7" y="3"/>
                    </a:lnTo>
                    <a:lnTo>
                      <a:pt x="2" y="1"/>
                    </a:lnTo>
                    <a:lnTo>
                      <a:pt x="0" y="1"/>
                    </a:lnTo>
                    <a:lnTo>
                      <a:pt x="2" y="1"/>
                    </a:lnTo>
                    <a:lnTo>
                      <a:pt x="0" y="1"/>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7" name="Freeform 108"/>
              <p:cNvSpPr>
                <a:spLocks/>
              </p:cNvSpPr>
              <p:nvPr/>
            </p:nvSpPr>
            <p:spPr bwMode="auto">
              <a:xfrm>
                <a:off x="8641286" y="1352244"/>
                <a:ext cx="35362" cy="14287"/>
              </a:xfrm>
              <a:custGeom>
                <a:avLst/>
                <a:gdLst>
                  <a:gd name="T0" fmla="*/ 0 w 10"/>
                  <a:gd name="T1" fmla="*/ 41 h 5"/>
                  <a:gd name="T2" fmla="*/ 0 w 10"/>
                  <a:gd name="T3" fmla="*/ 41 h 5"/>
                  <a:gd name="T4" fmla="*/ 72 w 10"/>
                  <a:gd name="T5" fmla="*/ 104 h 5"/>
                  <a:gd name="T6" fmla="*/ 192 w 10"/>
                  <a:gd name="T7" fmla="*/ 104 h 5"/>
                  <a:gd name="T8" fmla="*/ 224 w 10"/>
                  <a:gd name="T9" fmla="*/ 81 h 5"/>
                  <a:gd name="T10" fmla="*/ 376 w 10"/>
                  <a:gd name="T11" fmla="*/ 41 h 5"/>
                  <a:gd name="T12" fmla="*/ 304 w 10"/>
                  <a:gd name="T13" fmla="*/ 0 h 5"/>
                  <a:gd name="T14" fmla="*/ 224 w 10"/>
                  <a:gd name="T15" fmla="*/ 41 h 5"/>
                  <a:gd name="T16" fmla="*/ 192 w 10"/>
                  <a:gd name="T17" fmla="*/ 41 h 5"/>
                  <a:gd name="T18" fmla="*/ 112 w 10"/>
                  <a:gd name="T19" fmla="*/ 41 h 5"/>
                  <a:gd name="T20" fmla="*/ 112 w 10"/>
                  <a:gd name="T21" fmla="*/ 41 h 5"/>
                  <a:gd name="T22" fmla="*/ 112 w 10"/>
                  <a:gd name="T23" fmla="*/ 41 h 5"/>
                  <a:gd name="T24" fmla="*/ 0 w 10"/>
                  <a:gd name="T25" fmla="*/ 41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5"/>
                  <a:gd name="T41" fmla="*/ 10 w 10"/>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5">
                    <a:moveTo>
                      <a:pt x="0" y="2"/>
                    </a:moveTo>
                    <a:lnTo>
                      <a:pt x="0" y="2"/>
                    </a:lnTo>
                    <a:lnTo>
                      <a:pt x="2" y="5"/>
                    </a:lnTo>
                    <a:lnTo>
                      <a:pt x="5" y="5"/>
                    </a:lnTo>
                    <a:lnTo>
                      <a:pt x="6" y="4"/>
                    </a:lnTo>
                    <a:lnTo>
                      <a:pt x="10" y="2"/>
                    </a:lnTo>
                    <a:lnTo>
                      <a:pt x="8" y="0"/>
                    </a:lnTo>
                    <a:lnTo>
                      <a:pt x="6" y="2"/>
                    </a:lnTo>
                    <a:lnTo>
                      <a:pt x="5" y="2"/>
                    </a:lnTo>
                    <a:lnTo>
                      <a:pt x="3" y="2"/>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8" name="Freeform 109"/>
              <p:cNvSpPr>
                <a:spLocks/>
              </p:cNvSpPr>
              <p:nvPr/>
            </p:nvSpPr>
            <p:spPr bwMode="auto">
              <a:xfrm>
                <a:off x="8641286" y="1344306"/>
                <a:ext cx="28290" cy="14287"/>
              </a:xfrm>
              <a:custGeom>
                <a:avLst/>
                <a:gdLst>
                  <a:gd name="T0" fmla="*/ 224 w 8"/>
                  <a:gd name="T1" fmla="*/ 65 h 5"/>
                  <a:gd name="T2" fmla="*/ 192 w 8"/>
                  <a:gd name="T3" fmla="*/ 41 h 5"/>
                  <a:gd name="T4" fmla="*/ 112 w 8"/>
                  <a:gd name="T5" fmla="*/ 41 h 5"/>
                  <a:gd name="T6" fmla="*/ 0 w 8"/>
                  <a:gd name="T7" fmla="*/ 104 h 5"/>
                  <a:gd name="T8" fmla="*/ 112 w 8"/>
                  <a:gd name="T9" fmla="*/ 104 h 5"/>
                  <a:gd name="T10" fmla="*/ 192 w 8"/>
                  <a:gd name="T11" fmla="*/ 65 h 5"/>
                  <a:gd name="T12" fmla="*/ 304 w 8"/>
                  <a:gd name="T13" fmla="*/ 41 h 5"/>
                  <a:gd name="T14" fmla="*/ 224 w 8"/>
                  <a:gd name="T15" fmla="*/ 0 h 5"/>
                  <a:gd name="T16" fmla="*/ 304 w 8"/>
                  <a:gd name="T17" fmla="*/ 41 h 5"/>
                  <a:gd name="T18" fmla="*/ 304 w 8"/>
                  <a:gd name="T19" fmla="*/ 0 h 5"/>
                  <a:gd name="T20" fmla="*/ 224 w 8"/>
                  <a:gd name="T21" fmla="*/ 0 h 5"/>
                  <a:gd name="T22" fmla="*/ 224 w 8"/>
                  <a:gd name="T23" fmla="*/ 65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5"/>
                  <a:gd name="T38" fmla="*/ 8 w 8"/>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5">
                    <a:moveTo>
                      <a:pt x="6" y="3"/>
                    </a:moveTo>
                    <a:lnTo>
                      <a:pt x="5" y="2"/>
                    </a:lnTo>
                    <a:lnTo>
                      <a:pt x="3" y="2"/>
                    </a:lnTo>
                    <a:lnTo>
                      <a:pt x="0" y="5"/>
                    </a:lnTo>
                    <a:lnTo>
                      <a:pt x="3" y="5"/>
                    </a:lnTo>
                    <a:lnTo>
                      <a:pt x="5" y="3"/>
                    </a:lnTo>
                    <a:lnTo>
                      <a:pt x="8" y="2"/>
                    </a:lnTo>
                    <a:lnTo>
                      <a:pt x="6" y="0"/>
                    </a:lnTo>
                    <a:lnTo>
                      <a:pt x="8" y="2"/>
                    </a:lnTo>
                    <a:lnTo>
                      <a:pt x="8" y="0"/>
                    </a:lnTo>
                    <a:lnTo>
                      <a:pt x="6" y="0"/>
                    </a:lnTo>
                    <a:lnTo>
                      <a:pt x="6"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79" name="Freeform 110"/>
              <p:cNvSpPr>
                <a:spLocks/>
              </p:cNvSpPr>
              <p:nvPr/>
            </p:nvSpPr>
            <p:spPr bwMode="auto">
              <a:xfrm>
                <a:off x="8635982" y="1337956"/>
                <a:ext cx="26522" cy="14287"/>
              </a:xfrm>
              <a:custGeom>
                <a:avLst/>
                <a:gdLst>
                  <a:gd name="T0" fmla="*/ 0 w 8"/>
                  <a:gd name="T1" fmla="*/ 0 h 5"/>
                  <a:gd name="T2" fmla="*/ 0 w 8"/>
                  <a:gd name="T3" fmla="*/ 0 h 5"/>
                  <a:gd name="T4" fmla="*/ 0 w 8"/>
                  <a:gd name="T5" fmla="*/ 88 h 5"/>
                  <a:gd name="T6" fmla="*/ 232 w 8"/>
                  <a:gd name="T7" fmla="*/ 110 h 5"/>
                  <a:gd name="T8" fmla="*/ 232 w 8"/>
                  <a:gd name="T9" fmla="*/ 45 h 5"/>
                  <a:gd name="T10" fmla="*/ 0 w 8"/>
                  <a:gd name="T11" fmla="*/ 0 h 5"/>
                  <a:gd name="T12" fmla="*/ 0 w 8"/>
                  <a:gd name="T13" fmla="*/ 45 h 5"/>
                  <a:gd name="T14" fmla="*/ 0 w 8"/>
                  <a:gd name="T15" fmla="*/ 45 h 5"/>
                  <a:gd name="T16" fmla="*/ 0 w 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0" y="0"/>
                    </a:moveTo>
                    <a:lnTo>
                      <a:pt x="0" y="0"/>
                    </a:lnTo>
                    <a:lnTo>
                      <a:pt x="0" y="4"/>
                    </a:lnTo>
                    <a:lnTo>
                      <a:pt x="8" y="5"/>
                    </a:lnTo>
                    <a:lnTo>
                      <a:pt x="8" y="2"/>
                    </a:lnTo>
                    <a:lnTo>
                      <a:pt x="0" y="0"/>
                    </a:lnTo>
                    <a:lnTo>
                      <a:pt x="0"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0" name="Freeform 111"/>
              <p:cNvSpPr>
                <a:spLocks/>
              </p:cNvSpPr>
              <p:nvPr/>
            </p:nvSpPr>
            <p:spPr bwMode="auto">
              <a:xfrm>
                <a:off x="8635982" y="1330019"/>
                <a:ext cx="44203" cy="14287"/>
              </a:xfrm>
              <a:custGeom>
                <a:avLst/>
                <a:gdLst>
                  <a:gd name="T0" fmla="*/ 413 w 13"/>
                  <a:gd name="T1" fmla="*/ 0 h 5"/>
                  <a:gd name="T2" fmla="*/ 413 w 13"/>
                  <a:gd name="T3" fmla="*/ 0 h 5"/>
                  <a:gd name="T4" fmla="*/ 221 w 13"/>
                  <a:gd name="T5" fmla="*/ 0 h 5"/>
                  <a:gd name="T6" fmla="*/ 0 w 13"/>
                  <a:gd name="T7" fmla="*/ 65 h 5"/>
                  <a:gd name="T8" fmla="*/ 0 w 13"/>
                  <a:gd name="T9" fmla="*/ 104 h 5"/>
                  <a:gd name="T10" fmla="*/ 221 w 13"/>
                  <a:gd name="T11" fmla="*/ 65 h 5"/>
                  <a:gd name="T12" fmla="*/ 385 w 13"/>
                  <a:gd name="T13" fmla="*/ 41 h 5"/>
                  <a:gd name="T14" fmla="*/ 385 w 13"/>
                  <a:gd name="T15" fmla="*/ 41 h 5"/>
                  <a:gd name="T16" fmla="*/ 413 w 1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13" y="0"/>
                    </a:moveTo>
                    <a:lnTo>
                      <a:pt x="13" y="0"/>
                    </a:lnTo>
                    <a:lnTo>
                      <a:pt x="7" y="0"/>
                    </a:lnTo>
                    <a:lnTo>
                      <a:pt x="0" y="3"/>
                    </a:lnTo>
                    <a:lnTo>
                      <a:pt x="0" y="5"/>
                    </a:lnTo>
                    <a:lnTo>
                      <a:pt x="7" y="3"/>
                    </a:lnTo>
                    <a:lnTo>
                      <a:pt x="12" y="2"/>
                    </a:lnTo>
                    <a:lnTo>
                      <a:pt x="1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1" name="Freeform 112"/>
              <p:cNvSpPr>
                <a:spLocks/>
              </p:cNvSpPr>
              <p:nvPr/>
            </p:nvSpPr>
            <p:spPr bwMode="auto">
              <a:xfrm>
                <a:off x="8676648" y="1330019"/>
                <a:ext cx="26522" cy="14287"/>
              </a:xfrm>
              <a:custGeom>
                <a:avLst/>
                <a:gdLst>
                  <a:gd name="T0" fmla="*/ 172 w 8"/>
                  <a:gd name="T1" fmla="*/ 104 h 5"/>
                  <a:gd name="T2" fmla="*/ 172 w 8"/>
                  <a:gd name="T3" fmla="*/ 104 h 5"/>
                  <a:gd name="T4" fmla="*/ 172 w 8"/>
                  <a:gd name="T5" fmla="*/ 65 h 5"/>
                  <a:gd name="T6" fmla="*/ 28 w 8"/>
                  <a:gd name="T7" fmla="*/ 0 h 5"/>
                  <a:gd name="T8" fmla="*/ 0 w 8"/>
                  <a:gd name="T9" fmla="*/ 41 h 5"/>
                  <a:gd name="T10" fmla="*/ 172 w 8"/>
                  <a:gd name="T11" fmla="*/ 104 h 5"/>
                  <a:gd name="T12" fmla="*/ 232 w 8"/>
                  <a:gd name="T13" fmla="*/ 41 h 5"/>
                  <a:gd name="T14" fmla="*/ 232 w 8"/>
                  <a:gd name="T15" fmla="*/ 41 h 5"/>
                  <a:gd name="T16" fmla="*/ 172 w 8"/>
                  <a:gd name="T17" fmla="*/ 10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6" y="5"/>
                    </a:moveTo>
                    <a:lnTo>
                      <a:pt x="6" y="5"/>
                    </a:lnTo>
                    <a:lnTo>
                      <a:pt x="6" y="3"/>
                    </a:lnTo>
                    <a:lnTo>
                      <a:pt x="1" y="0"/>
                    </a:lnTo>
                    <a:lnTo>
                      <a:pt x="0" y="2"/>
                    </a:lnTo>
                    <a:lnTo>
                      <a:pt x="6" y="5"/>
                    </a:lnTo>
                    <a:lnTo>
                      <a:pt x="8" y="2"/>
                    </a:lnTo>
                    <a:lnTo>
                      <a:pt x="6"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2" name="Freeform 113"/>
              <p:cNvSpPr>
                <a:spLocks/>
              </p:cNvSpPr>
              <p:nvPr/>
            </p:nvSpPr>
            <p:spPr bwMode="auto">
              <a:xfrm>
                <a:off x="8680185" y="1322081"/>
                <a:ext cx="22985" cy="22225"/>
              </a:xfrm>
              <a:custGeom>
                <a:avLst/>
                <a:gdLst>
                  <a:gd name="T0" fmla="*/ 141 w 7"/>
                  <a:gd name="T1" fmla="*/ 0 h 8"/>
                  <a:gd name="T2" fmla="*/ 141 w 7"/>
                  <a:gd name="T3" fmla="*/ 0 h 8"/>
                  <a:gd name="T4" fmla="*/ 59 w 7"/>
                  <a:gd name="T5" fmla="*/ 0 h 8"/>
                  <a:gd name="T6" fmla="*/ 0 w 7"/>
                  <a:gd name="T7" fmla="*/ 58 h 8"/>
                  <a:gd name="T8" fmla="*/ 113 w 7"/>
                  <a:gd name="T9" fmla="*/ 94 h 8"/>
                  <a:gd name="T10" fmla="*/ 141 w 7"/>
                  <a:gd name="T11" fmla="*/ 156 h 8"/>
                  <a:gd name="T12" fmla="*/ 201 w 7"/>
                  <a:gd name="T13" fmla="*/ 94 h 8"/>
                  <a:gd name="T14" fmla="*/ 141 w 7"/>
                  <a:gd name="T15" fmla="*/ 58 h 8"/>
                  <a:gd name="T16" fmla="*/ 113 w 7"/>
                  <a:gd name="T17" fmla="*/ 37 h 8"/>
                  <a:gd name="T18" fmla="*/ 59 w 7"/>
                  <a:gd name="T19" fmla="*/ 37 h 8"/>
                  <a:gd name="T20" fmla="*/ 113 w 7"/>
                  <a:gd name="T21" fmla="*/ 37 h 8"/>
                  <a:gd name="T22" fmla="*/ 113 w 7"/>
                  <a:gd name="T23" fmla="*/ 37 h 8"/>
                  <a:gd name="T24" fmla="*/ 141 w 7"/>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8"/>
                  <a:gd name="T41" fmla="*/ 7 w 7"/>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8">
                    <a:moveTo>
                      <a:pt x="5" y="0"/>
                    </a:moveTo>
                    <a:lnTo>
                      <a:pt x="5" y="0"/>
                    </a:lnTo>
                    <a:lnTo>
                      <a:pt x="2" y="0"/>
                    </a:lnTo>
                    <a:lnTo>
                      <a:pt x="0" y="3"/>
                    </a:lnTo>
                    <a:lnTo>
                      <a:pt x="4" y="5"/>
                    </a:lnTo>
                    <a:lnTo>
                      <a:pt x="5" y="8"/>
                    </a:lnTo>
                    <a:lnTo>
                      <a:pt x="7" y="5"/>
                    </a:lnTo>
                    <a:lnTo>
                      <a:pt x="5" y="3"/>
                    </a:lnTo>
                    <a:lnTo>
                      <a:pt x="4" y="2"/>
                    </a:lnTo>
                    <a:lnTo>
                      <a:pt x="2" y="2"/>
                    </a:lnTo>
                    <a:lnTo>
                      <a:pt x="4" y="2"/>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3" name="Freeform 114"/>
              <p:cNvSpPr>
                <a:spLocks/>
              </p:cNvSpPr>
              <p:nvPr/>
            </p:nvSpPr>
            <p:spPr bwMode="auto">
              <a:xfrm>
                <a:off x="8658967" y="1314144"/>
                <a:ext cx="38898" cy="14287"/>
              </a:xfrm>
              <a:custGeom>
                <a:avLst/>
                <a:gdLst>
                  <a:gd name="T0" fmla="*/ 0 w 11"/>
                  <a:gd name="T1" fmla="*/ 65 h 5"/>
                  <a:gd name="T2" fmla="*/ 0 w 11"/>
                  <a:gd name="T3" fmla="*/ 65 h 5"/>
                  <a:gd name="T4" fmla="*/ 296 w 11"/>
                  <a:gd name="T5" fmla="*/ 104 h 5"/>
                  <a:gd name="T6" fmla="*/ 408 w 11"/>
                  <a:gd name="T7" fmla="*/ 65 h 5"/>
                  <a:gd name="T8" fmla="*/ 368 w 11"/>
                  <a:gd name="T9" fmla="*/ 104 h 5"/>
                  <a:gd name="T10" fmla="*/ 368 w 11"/>
                  <a:gd name="T11" fmla="*/ 65 h 5"/>
                  <a:gd name="T12" fmla="*/ 0 w 11"/>
                  <a:gd name="T13" fmla="*/ 0 h 5"/>
                  <a:gd name="T14" fmla="*/ 0 w 11"/>
                  <a:gd name="T15" fmla="*/ 0 h 5"/>
                  <a:gd name="T16" fmla="*/ 0 w 11"/>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0" y="3"/>
                    </a:moveTo>
                    <a:lnTo>
                      <a:pt x="0" y="3"/>
                    </a:lnTo>
                    <a:lnTo>
                      <a:pt x="8" y="5"/>
                    </a:lnTo>
                    <a:lnTo>
                      <a:pt x="11" y="3"/>
                    </a:lnTo>
                    <a:lnTo>
                      <a:pt x="10" y="5"/>
                    </a:lnTo>
                    <a:lnTo>
                      <a:pt x="10" y="3"/>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4" name="Freeform 115"/>
              <p:cNvSpPr>
                <a:spLocks/>
              </p:cNvSpPr>
              <p:nvPr/>
            </p:nvSpPr>
            <p:spPr bwMode="auto">
              <a:xfrm>
                <a:off x="8641286" y="1301444"/>
                <a:ext cx="17681" cy="20637"/>
              </a:xfrm>
              <a:custGeom>
                <a:avLst/>
                <a:gdLst>
                  <a:gd name="T0" fmla="*/ 0 w 5"/>
                  <a:gd name="T1" fmla="*/ 0 h 7"/>
                  <a:gd name="T2" fmla="*/ 0 w 5"/>
                  <a:gd name="T3" fmla="*/ 0 h 7"/>
                  <a:gd name="T4" fmla="*/ 0 w 5"/>
                  <a:gd name="T5" fmla="*/ 89 h 7"/>
                  <a:gd name="T6" fmla="*/ 192 w 5"/>
                  <a:gd name="T7" fmla="*/ 158 h 7"/>
                  <a:gd name="T8" fmla="*/ 192 w 5"/>
                  <a:gd name="T9" fmla="*/ 89 h 7"/>
                  <a:gd name="T10" fmla="*/ 80 w 5"/>
                  <a:gd name="T11" fmla="*/ 45 h 7"/>
                  <a:gd name="T12" fmla="*/ 0 w 5"/>
                  <a:gd name="T13" fmla="*/ 45 h 7"/>
                  <a:gd name="T14" fmla="*/ 0 w 5"/>
                  <a:gd name="T15" fmla="*/ 45 h 7"/>
                  <a:gd name="T16" fmla="*/ 0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0" y="0"/>
                    </a:moveTo>
                    <a:lnTo>
                      <a:pt x="0" y="0"/>
                    </a:lnTo>
                    <a:lnTo>
                      <a:pt x="0" y="4"/>
                    </a:lnTo>
                    <a:lnTo>
                      <a:pt x="5" y="7"/>
                    </a:lnTo>
                    <a:lnTo>
                      <a:pt x="5" y="4"/>
                    </a:lnTo>
                    <a:lnTo>
                      <a:pt x="2" y="2"/>
                    </a:lnTo>
                    <a:lnTo>
                      <a:pt x="0"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5" name="Freeform 116"/>
              <p:cNvSpPr>
                <a:spLocks/>
              </p:cNvSpPr>
              <p:nvPr/>
            </p:nvSpPr>
            <p:spPr bwMode="auto">
              <a:xfrm>
                <a:off x="8641286" y="1287156"/>
                <a:ext cx="35362" cy="20637"/>
              </a:xfrm>
              <a:custGeom>
                <a:avLst/>
                <a:gdLst>
                  <a:gd name="T0" fmla="*/ 304 w 10"/>
                  <a:gd name="T1" fmla="*/ 0 h 7"/>
                  <a:gd name="T2" fmla="*/ 304 w 10"/>
                  <a:gd name="T3" fmla="*/ 0 h 7"/>
                  <a:gd name="T4" fmla="*/ 224 w 10"/>
                  <a:gd name="T5" fmla="*/ 45 h 7"/>
                  <a:gd name="T6" fmla="*/ 192 w 10"/>
                  <a:gd name="T7" fmla="*/ 97 h 7"/>
                  <a:gd name="T8" fmla="*/ 112 w 10"/>
                  <a:gd name="T9" fmla="*/ 121 h 7"/>
                  <a:gd name="T10" fmla="*/ 0 w 10"/>
                  <a:gd name="T11" fmla="*/ 121 h 7"/>
                  <a:gd name="T12" fmla="*/ 0 w 10"/>
                  <a:gd name="T13" fmla="*/ 165 h 7"/>
                  <a:gd name="T14" fmla="*/ 112 w 10"/>
                  <a:gd name="T15" fmla="*/ 165 h 7"/>
                  <a:gd name="T16" fmla="*/ 224 w 10"/>
                  <a:gd name="T17" fmla="*/ 121 h 7"/>
                  <a:gd name="T18" fmla="*/ 304 w 10"/>
                  <a:gd name="T19" fmla="*/ 97 h 7"/>
                  <a:gd name="T20" fmla="*/ 376 w 10"/>
                  <a:gd name="T21" fmla="*/ 0 h 7"/>
                  <a:gd name="T22" fmla="*/ 376 w 10"/>
                  <a:gd name="T23" fmla="*/ 0 h 7"/>
                  <a:gd name="T24" fmla="*/ 304 w 10"/>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7"/>
                  <a:gd name="T41" fmla="*/ 10 w 10"/>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7">
                    <a:moveTo>
                      <a:pt x="8" y="0"/>
                    </a:moveTo>
                    <a:lnTo>
                      <a:pt x="8" y="0"/>
                    </a:lnTo>
                    <a:lnTo>
                      <a:pt x="6" y="2"/>
                    </a:lnTo>
                    <a:lnTo>
                      <a:pt x="5" y="4"/>
                    </a:lnTo>
                    <a:lnTo>
                      <a:pt x="3" y="5"/>
                    </a:lnTo>
                    <a:lnTo>
                      <a:pt x="0" y="5"/>
                    </a:lnTo>
                    <a:lnTo>
                      <a:pt x="0" y="7"/>
                    </a:lnTo>
                    <a:lnTo>
                      <a:pt x="3" y="7"/>
                    </a:lnTo>
                    <a:lnTo>
                      <a:pt x="6" y="5"/>
                    </a:lnTo>
                    <a:lnTo>
                      <a:pt x="8" y="4"/>
                    </a:lnTo>
                    <a:lnTo>
                      <a:pt x="10" y="0"/>
                    </a:lnTo>
                    <a:lnTo>
                      <a:pt x="8"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6" name="Freeform 117"/>
              <p:cNvSpPr>
                <a:spLocks/>
              </p:cNvSpPr>
              <p:nvPr/>
            </p:nvSpPr>
            <p:spPr bwMode="auto">
              <a:xfrm>
                <a:off x="8669576" y="1271281"/>
                <a:ext cx="33594" cy="15875"/>
              </a:xfrm>
              <a:custGeom>
                <a:avLst/>
                <a:gdLst>
                  <a:gd name="T0" fmla="*/ 304 w 10"/>
                  <a:gd name="T1" fmla="*/ 0 h 6"/>
                  <a:gd name="T2" fmla="*/ 304 w 10"/>
                  <a:gd name="T3" fmla="*/ 0 h 6"/>
                  <a:gd name="T4" fmla="*/ 213 w 10"/>
                  <a:gd name="T5" fmla="*/ 0 h 6"/>
                  <a:gd name="T6" fmla="*/ 89 w 10"/>
                  <a:gd name="T7" fmla="*/ 33 h 6"/>
                  <a:gd name="T8" fmla="*/ 61 w 10"/>
                  <a:gd name="T9" fmla="*/ 50 h 6"/>
                  <a:gd name="T10" fmla="*/ 0 w 10"/>
                  <a:gd name="T11" fmla="*/ 103 h 6"/>
                  <a:gd name="T12" fmla="*/ 61 w 10"/>
                  <a:gd name="T13" fmla="*/ 103 h 6"/>
                  <a:gd name="T14" fmla="*/ 89 w 10"/>
                  <a:gd name="T15" fmla="*/ 83 h 6"/>
                  <a:gd name="T16" fmla="*/ 152 w 10"/>
                  <a:gd name="T17" fmla="*/ 50 h 6"/>
                  <a:gd name="T18" fmla="*/ 213 w 10"/>
                  <a:gd name="T19" fmla="*/ 50 h 6"/>
                  <a:gd name="T20" fmla="*/ 241 w 10"/>
                  <a:gd name="T21" fmla="*/ 50 h 6"/>
                  <a:gd name="T22" fmla="*/ 241 w 10"/>
                  <a:gd name="T23" fmla="*/ 50 h 6"/>
                  <a:gd name="T24" fmla="*/ 304 w 10"/>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6"/>
                  <a:gd name="T41" fmla="*/ 10 w 10"/>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6">
                    <a:moveTo>
                      <a:pt x="10" y="0"/>
                    </a:moveTo>
                    <a:lnTo>
                      <a:pt x="10" y="0"/>
                    </a:lnTo>
                    <a:lnTo>
                      <a:pt x="7" y="0"/>
                    </a:lnTo>
                    <a:lnTo>
                      <a:pt x="3" y="2"/>
                    </a:lnTo>
                    <a:lnTo>
                      <a:pt x="2" y="3"/>
                    </a:lnTo>
                    <a:lnTo>
                      <a:pt x="0" y="6"/>
                    </a:lnTo>
                    <a:lnTo>
                      <a:pt x="2" y="6"/>
                    </a:lnTo>
                    <a:lnTo>
                      <a:pt x="3" y="5"/>
                    </a:lnTo>
                    <a:lnTo>
                      <a:pt x="5" y="3"/>
                    </a:lnTo>
                    <a:lnTo>
                      <a:pt x="7" y="3"/>
                    </a:lnTo>
                    <a:lnTo>
                      <a:pt x="8" y="3"/>
                    </a:lnTo>
                    <a:lnTo>
                      <a:pt x="1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7" name="Freeform 118"/>
              <p:cNvSpPr>
                <a:spLocks/>
              </p:cNvSpPr>
              <p:nvPr/>
            </p:nvSpPr>
            <p:spPr bwMode="auto">
              <a:xfrm>
                <a:off x="8697866" y="1263344"/>
                <a:ext cx="33594" cy="15875"/>
              </a:xfrm>
              <a:custGeom>
                <a:avLst/>
                <a:gdLst>
                  <a:gd name="T0" fmla="*/ 281 w 10"/>
                  <a:gd name="T1" fmla="*/ 0 h 6"/>
                  <a:gd name="T2" fmla="*/ 281 w 10"/>
                  <a:gd name="T3" fmla="*/ 0 h 6"/>
                  <a:gd name="T4" fmla="*/ 160 w 10"/>
                  <a:gd name="T5" fmla="*/ 50 h 6"/>
                  <a:gd name="T6" fmla="*/ 61 w 10"/>
                  <a:gd name="T7" fmla="*/ 50 h 6"/>
                  <a:gd name="T8" fmla="*/ 0 w 10"/>
                  <a:gd name="T9" fmla="*/ 97 h 6"/>
                  <a:gd name="T10" fmla="*/ 213 w 10"/>
                  <a:gd name="T11" fmla="*/ 83 h 6"/>
                  <a:gd name="T12" fmla="*/ 306 w 10"/>
                  <a:gd name="T13" fmla="*/ 20 h 6"/>
                  <a:gd name="T14" fmla="*/ 306 w 10"/>
                  <a:gd name="T15" fmla="*/ 20 h 6"/>
                  <a:gd name="T16" fmla="*/ 281 w 10"/>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9" y="0"/>
                    </a:moveTo>
                    <a:lnTo>
                      <a:pt x="9" y="0"/>
                    </a:lnTo>
                    <a:lnTo>
                      <a:pt x="5" y="3"/>
                    </a:lnTo>
                    <a:lnTo>
                      <a:pt x="2" y="3"/>
                    </a:lnTo>
                    <a:lnTo>
                      <a:pt x="0" y="6"/>
                    </a:lnTo>
                    <a:lnTo>
                      <a:pt x="7" y="5"/>
                    </a:lnTo>
                    <a:lnTo>
                      <a:pt x="10" y="1"/>
                    </a:lnTo>
                    <a:lnTo>
                      <a:pt x="9"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8" name="Freeform 119"/>
              <p:cNvSpPr>
                <a:spLocks/>
              </p:cNvSpPr>
              <p:nvPr/>
            </p:nvSpPr>
            <p:spPr bwMode="auto">
              <a:xfrm>
                <a:off x="8726155" y="1263344"/>
                <a:ext cx="28290" cy="14287"/>
              </a:xfrm>
              <a:custGeom>
                <a:avLst/>
                <a:gdLst>
                  <a:gd name="T0" fmla="*/ 296 w 8"/>
                  <a:gd name="T1" fmla="*/ 65 h 5"/>
                  <a:gd name="T2" fmla="*/ 296 w 8"/>
                  <a:gd name="T3" fmla="*/ 65 h 5"/>
                  <a:gd name="T4" fmla="*/ 184 w 8"/>
                  <a:gd name="T5" fmla="*/ 23 h 5"/>
                  <a:gd name="T6" fmla="*/ 0 w 8"/>
                  <a:gd name="T7" fmla="*/ 0 h 5"/>
                  <a:gd name="T8" fmla="*/ 40 w 8"/>
                  <a:gd name="T9" fmla="*/ 23 h 5"/>
                  <a:gd name="T10" fmla="*/ 112 w 8"/>
                  <a:gd name="T11" fmla="*/ 65 h 5"/>
                  <a:gd name="T12" fmla="*/ 296 w 8"/>
                  <a:gd name="T13" fmla="*/ 110 h 5"/>
                  <a:gd name="T14" fmla="*/ 296 w 8"/>
                  <a:gd name="T15" fmla="*/ 110 h 5"/>
                  <a:gd name="T16" fmla="*/ 296 w 8"/>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3"/>
                    </a:moveTo>
                    <a:lnTo>
                      <a:pt x="8" y="3"/>
                    </a:lnTo>
                    <a:lnTo>
                      <a:pt x="5" y="1"/>
                    </a:lnTo>
                    <a:lnTo>
                      <a:pt x="0" y="0"/>
                    </a:lnTo>
                    <a:lnTo>
                      <a:pt x="1" y="1"/>
                    </a:lnTo>
                    <a:lnTo>
                      <a:pt x="3" y="3"/>
                    </a:lnTo>
                    <a:lnTo>
                      <a:pt x="8" y="5"/>
                    </a:lnTo>
                    <a:lnTo>
                      <a:pt x="8"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89" name="Freeform 120"/>
              <p:cNvSpPr>
                <a:spLocks/>
              </p:cNvSpPr>
              <p:nvPr/>
            </p:nvSpPr>
            <p:spPr bwMode="auto">
              <a:xfrm>
                <a:off x="8754445" y="1266519"/>
                <a:ext cx="17681" cy="11112"/>
              </a:xfrm>
              <a:custGeom>
                <a:avLst/>
                <a:gdLst>
                  <a:gd name="T0" fmla="*/ 192 w 5"/>
                  <a:gd name="T1" fmla="*/ 0 h 4"/>
                  <a:gd name="T2" fmla="*/ 192 w 5"/>
                  <a:gd name="T3" fmla="*/ 0 h 4"/>
                  <a:gd name="T4" fmla="*/ 40 w 5"/>
                  <a:gd name="T5" fmla="*/ 42 h 4"/>
                  <a:gd name="T6" fmla="*/ 0 w 5"/>
                  <a:gd name="T7" fmla="*/ 42 h 4"/>
                  <a:gd name="T8" fmla="*/ 0 w 5"/>
                  <a:gd name="T9" fmla="*/ 79 h 4"/>
                  <a:gd name="T10" fmla="*/ 40 w 5"/>
                  <a:gd name="T11" fmla="*/ 79 h 4"/>
                  <a:gd name="T12" fmla="*/ 192 w 5"/>
                  <a:gd name="T13" fmla="*/ 79 h 4"/>
                  <a:gd name="T14" fmla="*/ 192 w 5"/>
                  <a:gd name="T15" fmla="*/ 79 h 4"/>
                  <a:gd name="T16" fmla="*/ 192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0"/>
                    </a:moveTo>
                    <a:lnTo>
                      <a:pt x="5" y="0"/>
                    </a:lnTo>
                    <a:lnTo>
                      <a:pt x="1" y="2"/>
                    </a:lnTo>
                    <a:lnTo>
                      <a:pt x="0" y="2"/>
                    </a:lnTo>
                    <a:lnTo>
                      <a:pt x="0" y="4"/>
                    </a:lnTo>
                    <a:lnTo>
                      <a:pt x="1" y="4"/>
                    </a:lnTo>
                    <a:lnTo>
                      <a:pt x="5" y="4"/>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0" name="Freeform 121"/>
              <p:cNvSpPr>
                <a:spLocks/>
              </p:cNvSpPr>
              <p:nvPr/>
            </p:nvSpPr>
            <p:spPr bwMode="auto">
              <a:xfrm>
                <a:off x="8772126" y="1266519"/>
                <a:ext cx="21217" cy="12700"/>
              </a:xfrm>
              <a:custGeom>
                <a:avLst/>
                <a:gdLst>
                  <a:gd name="T0" fmla="*/ 224 w 6"/>
                  <a:gd name="T1" fmla="*/ 56 h 5"/>
                  <a:gd name="T2" fmla="*/ 224 w 6"/>
                  <a:gd name="T3" fmla="*/ 56 h 5"/>
                  <a:gd name="T4" fmla="*/ 112 w 6"/>
                  <a:gd name="T5" fmla="*/ 29 h 5"/>
                  <a:gd name="T6" fmla="*/ 0 w 6"/>
                  <a:gd name="T7" fmla="*/ 0 h 5"/>
                  <a:gd name="T8" fmla="*/ 0 w 6"/>
                  <a:gd name="T9" fmla="*/ 56 h 5"/>
                  <a:gd name="T10" fmla="*/ 112 w 6"/>
                  <a:gd name="T11" fmla="*/ 56 h 5"/>
                  <a:gd name="T12" fmla="*/ 224 w 6"/>
                  <a:gd name="T13" fmla="*/ 69 h 5"/>
                  <a:gd name="T14" fmla="*/ 224 w 6"/>
                  <a:gd name="T15" fmla="*/ 69 h 5"/>
                  <a:gd name="T16" fmla="*/ 224 w 6"/>
                  <a:gd name="T17" fmla="*/ 5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4"/>
                    </a:moveTo>
                    <a:lnTo>
                      <a:pt x="6" y="4"/>
                    </a:lnTo>
                    <a:lnTo>
                      <a:pt x="3" y="2"/>
                    </a:lnTo>
                    <a:lnTo>
                      <a:pt x="0" y="0"/>
                    </a:lnTo>
                    <a:lnTo>
                      <a:pt x="0" y="4"/>
                    </a:lnTo>
                    <a:lnTo>
                      <a:pt x="3" y="4"/>
                    </a:lnTo>
                    <a:lnTo>
                      <a:pt x="6" y="5"/>
                    </a:lnTo>
                    <a:lnTo>
                      <a:pt x="6"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1" name="Freeform 122"/>
              <p:cNvSpPr>
                <a:spLocks/>
              </p:cNvSpPr>
              <p:nvPr/>
            </p:nvSpPr>
            <p:spPr bwMode="auto">
              <a:xfrm>
                <a:off x="8793344" y="1266519"/>
                <a:ext cx="22985" cy="12700"/>
              </a:xfrm>
              <a:custGeom>
                <a:avLst/>
                <a:gdLst>
                  <a:gd name="T0" fmla="*/ 201 w 7"/>
                  <a:gd name="T1" fmla="*/ 0 h 5"/>
                  <a:gd name="T2" fmla="*/ 201 w 7"/>
                  <a:gd name="T3" fmla="*/ 0 h 5"/>
                  <a:gd name="T4" fmla="*/ 59 w 7"/>
                  <a:gd name="T5" fmla="*/ 0 h 5"/>
                  <a:gd name="T6" fmla="*/ 0 w 7"/>
                  <a:gd name="T7" fmla="*/ 56 h 5"/>
                  <a:gd name="T8" fmla="*/ 0 w 7"/>
                  <a:gd name="T9" fmla="*/ 69 h 5"/>
                  <a:gd name="T10" fmla="*/ 84 w 7"/>
                  <a:gd name="T11" fmla="*/ 56 h 5"/>
                  <a:gd name="T12" fmla="*/ 141 w 7"/>
                  <a:gd name="T13" fmla="*/ 56 h 5"/>
                  <a:gd name="T14" fmla="*/ 141 w 7"/>
                  <a:gd name="T15" fmla="*/ 56 h 5"/>
                  <a:gd name="T16" fmla="*/ 201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0"/>
                    </a:moveTo>
                    <a:lnTo>
                      <a:pt x="7" y="0"/>
                    </a:lnTo>
                    <a:lnTo>
                      <a:pt x="2" y="0"/>
                    </a:lnTo>
                    <a:lnTo>
                      <a:pt x="0" y="4"/>
                    </a:lnTo>
                    <a:lnTo>
                      <a:pt x="0" y="5"/>
                    </a:lnTo>
                    <a:lnTo>
                      <a:pt x="3" y="4"/>
                    </a:lnTo>
                    <a:lnTo>
                      <a:pt x="5" y="4"/>
                    </a:lnTo>
                    <a:lnTo>
                      <a:pt x="7"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2" name="Freeform 123"/>
              <p:cNvSpPr>
                <a:spLocks/>
              </p:cNvSpPr>
              <p:nvPr/>
            </p:nvSpPr>
            <p:spPr bwMode="auto">
              <a:xfrm>
                <a:off x="8809257" y="1266519"/>
                <a:ext cx="51275" cy="12700"/>
              </a:xfrm>
              <a:custGeom>
                <a:avLst/>
                <a:gdLst>
                  <a:gd name="T0" fmla="*/ 425 w 15"/>
                  <a:gd name="T1" fmla="*/ 56 h 5"/>
                  <a:gd name="T2" fmla="*/ 425 w 15"/>
                  <a:gd name="T3" fmla="*/ 56 h 5"/>
                  <a:gd name="T4" fmla="*/ 261 w 15"/>
                  <a:gd name="T5" fmla="*/ 56 h 5"/>
                  <a:gd name="T6" fmla="*/ 64 w 15"/>
                  <a:gd name="T7" fmla="*/ 0 h 5"/>
                  <a:gd name="T8" fmla="*/ 0 w 15"/>
                  <a:gd name="T9" fmla="*/ 56 h 5"/>
                  <a:gd name="T10" fmla="*/ 261 w 15"/>
                  <a:gd name="T11" fmla="*/ 69 h 5"/>
                  <a:gd name="T12" fmla="*/ 489 w 15"/>
                  <a:gd name="T13" fmla="*/ 69 h 5"/>
                  <a:gd name="T14" fmla="*/ 489 w 15"/>
                  <a:gd name="T15" fmla="*/ 69 h 5"/>
                  <a:gd name="T16" fmla="*/ 425 w 15"/>
                  <a:gd name="T17" fmla="*/ 5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
                  <a:gd name="T29" fmla="*/ 15 w 1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
                    <a:moveTo>
                      <a:pt x="13" y="4"/>
                    </a:moveTo>
                    <a:lnTo>
                      <a:pt x="13" y="4"/>
                    </a:lnTo>
                    <a:lnTo>
                      <a:pt x="8" y="4"/>
                    </a:lnTo>
                    <a:lnTo>
                      <a:pt x="2" y="0"/>
                    </a:lnTo>
                    <a:lnTo>
                      <a:pt x="0" y="4"/>
                    </a:lnTo>
                    <a:lnTo>
                      <a:pt x="8" y="5"/>
                    </a:lnTo>
                    <a:lnTo>
                      <a:pt x="15" y="5"/>
                    </a:lnTo>
                    <a:lnTo>
                      <a:pt x="13"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3" name="Freeform 124"/>
              <p:cNvSpPr>
                <a:spLocks/>
              </p:cNvSpPr>
              <p:nvPr/>
            </p:nvSpPr>
            <p:spPr bwMode="auto">
              <a:xfrm>
                <a:off x="8853460" y="1271281"/>
                <a:ext cx="37130" cy="7937"/>
              </a:xfrm>
              <a:custGeom>
                <a:avLst/>
                <a:gdLst>
                  <a:gd name="T0" fmla="*/ 346 w 11"/>
                  <a:gd name="T1" fmla="*/ 33 h 3"/>
                  <a:gd name="T2" fmla="*/ 346 w 11"/>
                  <a:gd name="T3" fmla="*/ 33 h 3"/>
                  <a:gd name="T4" fmla="*/ 160 w 11"/>
                  <a:gd name="T5" fmla="*/ 0 h 3"/>
                  <a:gd name="T6" fmla="*/ 0 w 11"/>
                  <a:gd name="T7" fmla="*/ 33 h 3"/>
                  <a:gd name="T8" fmla="*/ 61 w 11"/>
                  <a:gd name="T9" fmla="*/ 50 h 3"/>
                  <a:gd name="T10" fmla="*/ 160 w 11"/>
                  <a:gd name="T11" fmla="*/ 50 h 3"/>
                  <a:gd name="T12" fmla="*/ 313 w 11"/>
                  <a:gd name="T13" fmla="*/ 50 h 3"/>
                  <a:gd name="T14" fmla="*/ 313 w 11"/>
                  <a:gd name="T15" fmla="*/ 50 h 3"/>
                  <a:gd name="T16" fmla="*/ 346 w 11"/>
                  <a:gd name="T17" fmla="*/ 3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11" y="2"/>
                    </a:moveTo>
                    <a:lnTo>
                      <a:pt x="11" y="2"/>
                    </a:lnTo>
                    <a:lnTo>
                      <a:pt x="5" y="0"/>
                    </a:lnTo>
                    <a:lnTo>
                      <a:pt x="0" y="2"/>
                    </a:lnTo>
                    <a:lnTo>
                      <a:pt x="2" y="3"/>
                    </a:lnTo>
                    <a:lnTo>
                      <a:pt x="5" y="3"/>
                    </a:lnTo>
                    <a:lnTo>
                      <a:pt x="10" y="3"/>
                    </a:lnTo>
                    <a:lnTo>
                      <a:pt x="1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4" name="Freeform 125"/>
              <p:cNvSpPr>
                <a:spLocks/>
              </p:cNvSpPr>
              <p:nvPr/>
            </p:nvSpPr>
            <p:spPr bwMode="auto">
              <a:xfrm>
                <a:off x="8887054" y="1277631"/>
                <a:ext cx="65420" cy="9525"/>
              </a:xfrm>
              <a:custGeom>
                <a:avLst/>
                <a:gdLst>
                  <a:gd name="T0" fmla="*/ 608 w 19"/>
                  <a:gd name="T1" fmla="*/ 33 h 4"/>
                  <a:gd name="T2" fmla="*/ 608 w 19"/>
                  <a:gd name="T3" fmla="*/ 9 h 4"/>
                  <a:gd name="T4" fmla="*/ 341 w 19"/>
                  <a:gd name="T5" fmla="*/ 9 h 4"/>
                  <a:gd name="T6" fmla="*/ 37 w 19"/>
                  <a:gd name="T7" fmla="*/ 0 h 4"/>
                  <a:gd name="T8" fmla="*/ 0 w 19"/>
                  <a:gd name="T9" fmla="*/ 9 h 4"/>
                  <a:gd name="T10" fmla="*/ 341 w 19"/>
                  <a:gd name="T11" fmla="*/ 33 h 4"/>
                  <a:gd name="T12" fmla="*/ 608 w 19"/>
                  <a:gd name="T13" fmla="*/ 42 h 4"/>
                  <a:gd name="T14" fmla="*/ 641 w 19"/>
                  <a:gd name="T15" fmla="*/ 33 h 4"/>
                  <a:gd name="T16" fmla="*/ 608 w 19"/>
                  <a:gd name="T17" fmla="*/ 42 h 4"/>
                  <a:gd name="T18" fmla="*/ 641 w 19"/>
                  <a:gd name="T19" fmla="*/ 42 h 4"/>
                  <a:gd name="T20" fmla="*/ 641 w 19"/>
                  <a:gd name="T21" fmla="*/ 33 h 4"/>
                  <a:gd name="T22" fmla="*/ 608 w 19"/>
                  <a:gd name="T23" fmla="*/ 33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4"/>
                  <a:gd name="T38" fmla="*/ 19 w 19"/>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4">
                    <a:moveTo>
                      <a:pt x="18" y="3"/>
                    </a:moveTo>
                    <a:lnTo>
                      <a:pt x="18" y="1"/>
                    </a:lnTo>
                    <a:lnTo>
                      <a:pt x="10" y="1"/>
                    </a:lnTo>
                    <a:lnTo>
                      <a:pt x="1" y="0"/>
                    </a:lnTo>
                    <a:lnTo>
                      <a:pt x="0" y="1"/>
                    </a:lnTo>
                    <a:lnTo>
                      <a:pt x="10" y="3"/>
                    </a:lnTo>
                    <a:lnTo>
                      <a:pt x="18" y="4"/>
                    </a:lnTo>
                    <a:lnTo>
                      <a:pt x="19" y="3"/>
                    </a:lnTo>
                    <a:lnTo>
                      <a:pt x="18" y="4"/>
                    </a:lnTo>
                    <a:lnTo>
                      <a:pt x="19" y="4"/>
                    </a:lnTo>
                    <a:lnTo>
                      <a:pt x="19" y="3"/>
                    </a:lnTo>
                    <a:lnTo>
                      <a:pt x="18"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5" name="Freeform 126"/>
              <p:cNvSpPr>
                <a:spLocks/>
              </p:cNvSpPr>
              <p:nvPr/>
            </p:nvSpPr>
            <p:spPr bwMode="auto">
              <a:xfrm>
                <a:off x="8947169" y="1266519"/>
                <a:ext cx="10609" cy="19050"/>
              </a:xfrm>
              <a:custGeom>
                <a:avLst/>
                <a:gdLst>
                  <a:gd name="T0" fmla="*/ 104 w 3"/>
                  <a:gd name="T1" fmla="*/ 0 h 7"/>
                  <a:gd name="T2" fmla="*/ 104 w 3"/>
                  <a:gd name="T3" fmla="*/ 0 h 7"/>
                  <a:gd name="T4" fmla="*/ 0 w 3"/>
                  <a:gd name="T5" fmla="*/ 36 h 7"/>
                  <a:gd name="T6" fmla="*/ 0 w 3"/>
                  <a:gd name="T7" fmla="*/ 127 h 7"/>
                  <a:gd name="T8" fmla="*/ 32 w 3"/>
                  <a:gd name="T9" fmla="*/ 127 h 7"/>
                  <a:gd name="T10" fmla="*/ 32 w 3"/>
                  <a:gd name="T11" fmla="*/ 70 h 7"/>
                  <a:gd name="T12" fmla="*/ 104 w 3"/>
                  <a:gd name="T13" fmla="*/ 36 h 7"/>
                  <a:gd name="T14" fmla="*/ 104 w 3"/>
                  <a:gd name="T15" fmla="*/ 36 h 7"/>
                  <a:gd name="T16" fmla="*/ 104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3" y="0"/>
                    </a:moveTo>
                    <a:lnTo>
                      <a:pt x="3" y="0"/>
                    </a:lnTo>
                    <a:lnTo>
                      <a:pt x="0" y="2"/>
                    </a:lnTo>
                    <a:lnTo>
                      <a:pt x="0" y="7"/>
                    </a:lnTo>
                    <a:lnTo>
                      <a:pt x="1" y="7"/>
                    </a:lnTo>
                    <a:lnTo>
                      <a:pt x="1" y="4"/>
                    </a:lnTo>
                    <a:lnTo>
                      <a:pt x="3" y="2"/>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6" name="Freeform 127"/>
              <p:cNvSpPr>
                <a:spLocks/>
              </p:cNvSpPr>
              <p:nvPr/>
            </p:nvSpPr>
            <p:spPr bwMode="auto">
              <a:xfrm>
                <a:off x="8957778" y="1266519"/>
                <a:ext cx="21217" cy="11112"/>
              </a:xfrm>
              <a:custGeom>
                <a:avLst/>
                <a:gdLst>
                  <a:gd name="T0" fmla="*/ 184 w 6"/>
                  <a:gd name="T1" fmla="*/ 79 h 4"/>
                  <a:gd name="T2" fmla="*/ 184 w 6"/>
                  <a:gd name="T3" fmla="*/ 79 h 4"/>
                  <a:gd name="T4" fmla="*/ 112 w 6"/>
                  <a:gd name="T5" fmla="*/ 42 h 4"/>
                  <a:gd name="T6" fmla="*/ 0 w 6"/>
                  <a:gd name="T7" fmla="*/ 0 h 4"/>
                  <a:gd name="T8" fmla="*/ 0 w 6"/>
                  <a:gd name="T9" fmla="*/ 42 h 4"/>
                  <a:gd name="T10" fmla="*/ 112 w 6"/>
                  <a:gd name="T11" fmla="*/ 79 h 4"/>
                  <a:gd name="T12" fmla="*/ 224 w 6"/>
                  <a:gd name="T13" fmla="*/ 79 h 4"/>
                  <a:gd name="T14" fmla="*/ 224 w 6"/>
                  <a:gd name="T15" fmla="*/ 79 h 4"/>
                  <a:gd name="T16" fmla="*/ 184 w 6"/>
                  <a:gd name="T17" fmla="*/ 79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5" y="4"/>
                    </a:moveTo>
                    <a:lnTo>
                      <a:pt x="5" y="4"/>
                    </a:lnTo>
                    <a:lnTo>
                      <a:pt x="3" y="2"/>
                    </a:lnTo>
                    <a:lnTo>
                      <a:pt x="0" y="0"/>
                    </a:lnTo>
                    <a:lnTo>
                      <a:pt x="0" y="2"/>
                    </a:lnTo>
                    <a:lnTo>
                      <a:pt x="3" y="4"/>
                    </a:lnTo>
                    <a:lnTo>
                      <a:pt x="6" y="4"/>
                    </a:lnTo>
                    <a:lnTo>
                      <a:pt x="5"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7" name="Freeform 128"/>
              <p:cNvSpPr>
                <a:spLocks/>
              </p:cNvSpPr>
              <p:nvPr/>
            </p:nvSpPr>
            <p:spPr bwMode="auto">
              <a:xfrm>
                <a:off x="8975459" y="1256994"/>
                <a:ext cx="21217" cy="20637"/>
              </a:xfrm>
              <a:custGeom>
                <a:avLst/>
                <a:gdLst>
                  <a:gd name="T0" fmla="*/ 224 w 6"/>
                  <a:gd name="T1" fmla="*/ 0 h 7"/>
                  <a:gd name="T2" fmla="*/ 224 w 6"/>
                  <a:gd name="T3" fmla="*/ 0 h 7"/>
                  <a:gd name="T4" fmla="*/ 112 w 6"/>
                  <a:gd name="T5" fmla="*/ 45 h 7"/>
                  <a:gd name="T6" fmla="*/ 0 w 6"/>
                  <a:gd name="T7" fmla="*/ 165 h 7"/>
                  <a:gd name="T8" fmla="*/ 40 w 6"/>
                  <a:gd name="T9" fmla="*/ 165 h 7"/>
                  <a:gd name="T10" fmla="*/ 184 w 6"/>
                  <a:gd name="T11" fmla="*/ 69 h 7"/>
                  <a:gd name="T12" fmla="*/ 184 w 6"/>
                  <a:gd name="T13" fmla="*/ 45 h 7"/>
                  <a:gd name="T14" fmla="*/ 184 w 6"/>
                  <a:gd name="T15" fmla="*/ 45 h 7"/>
                  <a:gd name="T16" fmla="*/ 224 w 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6" y="0"/>
                    </a:moveTo>
                    <a:lnTo>
                      <a:pt x="6" y="0"/>
                    </a:lnTo>
                    <a:lnTo>
                      <a:pt x="3" y="2"/>
                    </a:lnTo>
                    <a:lnTo>
                      <a:pt x="0" y="7"/>
                    </a:lnTo>
                    <a:lnTo>
                      <a:pt x="1" y="7"/>
                    </a:lnTo>
                    <a:lnTo>
                      <a:pt x="5" y="3"/>
                    </a:lnTo>
                    <a:lnTo>
                      <a:pt x="5" y="2"/>
                    </a:lnTo>
                    <a:lnTo>
                      <a:pt x="6"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8" name="Freeform 129"/>
              <p:cNvSpPr>
                <a:spLocks/>
              </p:cNvSpPr>
              <p:nvPr/>
            </p:nvSpPr>
            <p:spPr bwMode="auto">
              <a:xfrm>
                <a:off x="8993140" y="1256994"/>
                <a:ext cx="8841" cy="20637"/>
              </a:xfrm>
              <a:custGeom>
                <a:avLst/>
                <a:gdLst>
                  <a:gd name="T0" fmla="*/ 22 w 3"/>
                  <a:gd name="T1" fmla="*/ 121 h 7"/>
                  <a:gd name="T2" fmla="*/ 22 w 3"/>
                  <a:gd name="T3" fmla="*/ 121 h 7"/>
                  <a:gd name="T4" fmla="*/ 63 w 3"/>
                  <a:gd name="T5" fmla="*/ 121 h 7"/>
                  <a:gd name="T6" fmla="*/ 22 w 3"/>
                  <a:gd name="T7" fmla="*/ 0 h 7"/>
                  <a:gd name="T8" fmla="*/ 0 w 3"/>
                  <a:gd name="T9" fmla="*/ 45 h 7"/>
                  <a:gd name="T10" fmla="*/ 0 w 3"/>
                  <a:gd name="T11" fmla="*/ 121 h 7"/>
                  <a:gd name="T12" fmla="*/ 63 w 3"/>
                  <a:gd name="T13" fmla="*/ 165 h 7"/>
                  <a:gd name="T14" fmla="*/ 63 w 3"/>
                  <a:gd name="T15" fmla="*/ 165 h 7"/>
                  <a:gd name="T16" fmla="*/ 22 w 3"/>
                  <a:gd name="T17" fmla="*/ 1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1" y="5"/>
                    </a:moveTo>
                    <a:lnTo>
                      <a:pt x="1" y="5"/>
                    </a:lnTo>
                    <a:lnTo>
                      <a:pt x="3" y="5"/>
                    </a:lnTo>
                    <a:lnTo>
                      <a:pt x="1" y="0"/>
                    </a:lnTo>
                    <a:lnTo>
                      <a:pt x="0" y="2"/>
                    </a:lnTo>
                    <a:lnTo>
                      <a:pt x="0" y="5"/>
                    </a:lnTo>
                    <a:lnTo>
                      <a:pt x="3" y="7"/>
                    </a:lnTo>
                    <a:lnTo>
                      <a:pt x="1"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299" name="Freeform 130"/>
              <p:cNvSpPr>
                <a:spLocks/>
              </p:cNvSpPr>
              <p:nvPr/>
            </p:nvSpPr>
            <p:spPr bwMode="auto">
              <a:xfrm>
                <a:off x="8996677" y="1250644"/>
                <a:ext cx="12377" cy="26987"/>
              </a:xfrm>
              <a:custGeom>
                <a:avLst/>
                <a:gdLst>
                  <a:gd name="T0" fmla="*/ 49 w 4"/>
                  <a:gd name="T1" fmla="*/ 0 h 9"/>
                  <a:gd name="T2" fmla="*/ 49 w 4"/>
                  <a:gd name="T3" fmla="*/ 0 h 9"/>
                  <a:gd name="T4" fmla="*/ 0 w 4"/>
                  <a:gd name="T5" fmla="*/ 100 h 9"/>
                  <a:gd name="T6" fmla="*/ 0 w 4"/>
                  <a:gd name="T7" fmla="*/ 176 h 9"/>
                  <a:gd name="T8" fmla="*/ 49 w 4"/>
                  <a:gd name="T9" fmla="*/ 229 h 9"/>
                  <a:gd name="T10" fmla="*/ 94 w 4"/>
                  <a:gd name="T11" fmla="*/ 128 h 9"/>
                  <a:gd name="T12" fmla="*/ 94 w 4"/>
                  <a:gd name="T13" fmla="*/ 53 h 9"/>
                  <a:gd name="T14" fmla="*/ 49 w 4"/>
                  <a:gd name="T15" fmla="*/ 53 h 9"/>
                  <a:gd name="T16" fmla="*/ 49 w 4"/>
                  <a:gd name="T17" fmla="*/ 0 h 9"/>
                  <a:gd name="T18" fmla="*/ 49 w 4"/>
                  <a:gd name="T19" fmla="*/ 0 h 9"/>
                  <a:gd name="T20" fmla="*/ 49 w 4"/>
                  <a:gd name="T21" fmla="*/ 0 h 9"/>
                  <a:gd name="T22" fmla="*/ 49 w 4"/>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9"/>
                  <a:gd name="T38" fmla="*/ 4 w 4"/>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9">
                    <a:moveTo>
                      <a:pt x="2" y="0"/>
                    </a:moveTo>
                    <a:lnTo>
                      <a:pt x="2" y="0"/>
                    </a:lnTo>
                    <a:lnTo>
                      <a:pt x="0" y="4"/>
                    </a:lnTo>
                    <a:lnTo>
                      <a:pt x="0" y="7"/>
                    </a:lnTo>
                    <a:lnTo>
                      <a:pt x="2" y="9"/>
                    </a:lnTo>
                    <a:lnTo>
                      <a:pt x="4" y="5"/>
                    </a:lnTo>
                    <a:lnTo>
                      <a:pt x="4" y="2"/>
                    </a:lnTo>
                    <a:lnTo>
                      <a:pt x="2" y="2"/>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0" name="Freeform 131"/>
              <p:cNvSpPr>
                <a:spLocks/>
              </p:cNvSpPr>
              <p:nvPr/>
            </p:nvSpPr>
            <p:spPr bwMode="auto">
              <a:xfrm>
                <a:off x="9001981" y="1250644"/>
                <a:ext cx="53043" cy="26987"/>
              </a:xfrm>
              <a:custGeom>
                <a:avLst/>
                <a:gdLst>
                  <a:gd name="T0" fmla="*/ 408 w 15"/>
                  <a:gd name="T1" fmla="*/ 229 h 9"/>
                  <a:gd name="T2" fmla="*/ 408 w 15"/>
                  <a:gd name="T3" fmla="*/ 229 h 9"/>
                  <a:gd name="T4" fmla="*/ 368 w 15"/>
                  <a:gd name="T5" fmla="*/ 128 h 9"/>
                  <a:gd name="T6" fmla="*/ 0 w 15"/>
                  <a:gd name="T7" fmla="*/ 0 h 9"/>
                  <a:gd name="T8" fmla="*/ 0 w 15"/>
                  <a:gd name="T9" fmla="*/ 53 h 9"/>
                  <a:gd name="T10" fmla="*/ 296 w 15"/>
                  <a:gd name="T11" fmla="*/ 176 h 9"/>
                  <a:gd name="T12" fmla="*/ 552 w 15"/>
                  <a:gd name="T13" fmla="*/ 176 h 9"/>
                  <a:gd name="T14" fmla="*/ 552 w 15"/>
                  <a:gd name="T15" fmla="*/ 176 h 9"/>
                  <a:gd name="T16" fmla="*/ 408 w 15"/>
                  <a:gd name="T17" fmla="*/ 229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9"/>
                  <a:gd name="T29" fmla="*/ 15 w 15"/>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9">
                    <a:moveTo>
                      <a:pt x="11" y="9"/>
                    </a:moveTo>
                    <a:lnTo>
                      <a:pt x="11" y="9"/>
                    </a:lnTo>
                    <a:lnTo>
                      <a:pt x="10" y="5"/>
                    </a:lnTo>
                    <a:lnTo>
                      <a:pt x="0" y="0"/>
                    </a:lnTo>
                    <a:lnTo>
                      <a:pt x="0" y="2"/>
                    </a:lnTo>
                    <a:lnTo>
                      <a:pt x="8" y="7"/>
                    </a:lnTo>
                    <a:lnTo>
                      <a:pt x="15" y="7"/>
                    </a:lnTo>
                    <a:lnTo>
                      <a:pt x="11" y="9"/>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1" name="Freeform 132"/>
              <p:cNvSpPr>
                <a:spLocks/>
              </p:cNvSpPr>
              <p:nvPr/>
            </p:nvSpPr>
            <p:spPr bwMode="auto">
              <a:xfrm>
                <a:off x="9040879" y="1256994"/>
                <a:ext cx="22985" cy="20637"/>
              </a:xfrm>
              <a:custGeom>
                <a:avLst/>
                <a:gdLst>
                  <a:gd name="T0" fmla="*/ 149 w 7"/>
                  <a:gd name="T1" fmla="*/ 121 h 7"/>
                  <a:gd name="T2" fmla="*/ 204 w 7"/>
                  <a:gd name="T3" fmla="*/ 69 h 7"/>
                  <a:gd name="T4" fmla="*/ 113 w 7"/>
                  <a:gd name="T5" fmla="*/ 45 h 7"/>
                  <a:gd name="T6" fmla="*/ 59 w 7"/>
                  <a:gd name="T7" fmla="*/ 0 h 7"/>
                  <a:gd name="T8" fmla="*/ 0 w 7"/>
                  <a:gd name="T9" fmla="*/ 45 h 7"/>
                  <a:gd name="T10" fmla="*/ 0 w 7"/>
                  <a:gd name="T11" fmla="*/ 165 h 7"/>
                  <a:gd name="T12" fmla="*/ 113 w 7"/>
                  <a:gd name="T13" fmla="*/ 121 h 7"/>
                  <a:gd name="T14" fmla="*/ 59 w 7"/>
                  <a:gd name="T15" fmla="*/ 45 h 7"/>
                  <a:gd name="T16" fmla="*/ 59 w 7"/>
                  <a:gd name="T17" fmla="*/ 69 h 7"/>
                  <a:gd name="T18" fmla="*/ 59 w 7"/>
                  <a:gd name="T19" fmla="*/ 69 h 7"/>
                  <a:gd name="T20" fmla="*/ 149 w 7"/>
                  <a:gd name="T21" fmla="*/ 121 h 7"/>
                  <a:gd name="T22" fmla="*/ 204 w 7"/>
                  <a:gd name="T23" fmla="*/ 121 h 7"/>
                  <a:gd name="T24" fmla="*/ 149 w 7"/>
                  <a:gd name="T25" fmla="*/ 121 h 7"/>
                  <a:gd name="T26" fmla="*/ 204 w 7"/>
                  <a:gd name="T27" fmla="*/ 165 h 7"/>
                  <a:gd name="T28" fmla="*/ 204 w 7"/>
                  <a:gd name="T29" fmla="*/ 121 h 7"/>
                  <a:gd name="T30" fmla="*/ 149 w 7"/>
                  <a:gd name="T31" fmla="*/ 121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
                  <a:gd name="T49" fmla="*/ 0 h 7"/>
                  <a:gd name="T50" fmla="*/ 7 w 7"/>
                  <a:gd name="T51" fmla="*/ 7 h 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 h="7">
                    <a:moveTo>
                      <a:pt x="5" y="5"/>
                    </a:moveTo>
                    <a:lnTo>
                      <a:pt x="7" y="3"/>
                    </a:lnTo>
                    <a:lnTo>
                      <a:pt x="4" y="2"/>
                    </a:lnTo>
                    <a:lnTo>
                      <a:pt x="2" y="0"/>
                    </a:lnTo>
                    <a:lnTo>
                      <a:pt x="0" y="2"/>
                    </a:lnTo>
                    <a:lnTo>
                      <a:pt x="0" y="7"/>
                    </a:lnTo>
                    <a:lnTo>
                      <a:pt x="4" y="5"/>
                    </a:lnTo>
                    <a:lnTo>
                      <a:pt x="2" y="2"/>
                    </a:lnTo>
                    <a:lnTo>
                      <a:pt x="2" y="3"/>
                    </a:lnTo>
                    <a:lnTo>
                      <a:pt x="5" y="5"/>
                    </a:lnTo>
                    <a:lnTo>
                      <a:pt x="7" y="5"/>
                    </a:lnTo>
                    <a:lnTo>
                      <a:pt x="5" y="5"/>
                    </a:lnTo>
                    <a:lnTo>
                      <a:pt x="7" y="7"/>
                    </a:lnTo>
                    <a:lnTo>
                      <a:pt x="7" y="5"/>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2" name="Freeform 133"/>
              <p:cNvSpPr>
                <a:spLocks/>
              </p:cNvSpPr>
              <p:nvPr/>
            </p:nvSpPr>
            <p:spPr bwMode="auto">
              <a:xfrm>
                <a:off x="9056792" y="1256994"/>
                <a:ext cx="58348" cy="14287"/>
              </a:xfrm>
              <a:custGeom>
                <a:avLst/>
                <a:gdLst>
                  <a:gd name="T0" fmla="*/ 569 w 17"/>
                  <a:gd name="T1" fmla="*/ 0 h 5"/>
                  <a:gd name="T2" fmla="*/ 569 w 17"/>
                  <a:gd name="T3" fmla="*/ 0 h 5"/>
                  <a:gd name="T4" fmla="*/ 437 w 17"/>
                  <a:gd name="T5" fmla="*/ 0 h 5"/>
                  <a:gd name="T6" fmla="*/ 272 w 17"/>
                  <a:gd name="T7" fmla="*/ 0 h 5"/>
                  <a:gd name="T8" fmla="*/ 101 w 17"/>
                  <a:gd name="T9" fmla="*/ 41 h 5"/>
                  <a:gd name="T10" fmla="*/ 0 w 17"/>
                  <a:gd name="T11" fmla="*/ 101 h 5"/>
                  <a:gd name="T12" fmla="*/ 64 w 17"/>
                  <a:gd name="T13" fmla="*/ 101 h 5"/>
                  <a:gd name="T14" fmla="*/ 101 w 17"/>
                  <a:gd name="T15" fmla="*/ 58 h 5"/>
                  <a:gd name="T16" fmla="*/ 272 w 17"/>
                  <a:gd name="T17" fmla="*/ 41 h 5"/>
                  <a:gd name="T18" fmla="*/ 437 w 17"/>
                  <a:gd name="T19" fmla="*/ 41 h 5"/>
                  <a:gd name="T20" fmla="*/ 569 w 17"/>
                  <a:gd name="T21" fmla="*/ 41 h 5"/>
                  <a:gd name="T22" fmla="*/ 569 w 17"/>
                  <a:gd name="T23" fmla="*/ 41 h 5"/>
                  <a:gd name="T24" fmla="*/ 569 w 17"/>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5"/>
                  <a:gd name="T41" fmla="*/ 17 w 1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5">
                    <a:moveTo>
                      <a:pt x="17" y="0"/>
                    </a:moveTo>
                    <a:lnTo>
                      <a:pt x="17" y="0"/>
                    </a:lnTo>
                    <a:lnTo>
                      <a:pt x="13" y="0"/>
                    </a:lnTo>
                    <a:lnTo>
                      <a:pt x="8" y="0"/>
                    </a:lnTo>
                    <a:lnTo>
                      <a:pt x="3" y="2"/>
                    </a:lnTo>
                    <a:lnTo>
                      <a:pt x="0" y="5"/>
                    </a:lnTo>
                    <a:lnTo>
                      <a:pt x="2" y="5"/>
                    </a:lnTo>
                    <a:lnTo>
                      <a:pt x="3" y="3"/>
                    </a:lnTo>
                    <a:lnTo>
                      <a:pt x="8" y="2"/>
                    </a:lnTo>
                    <a:lnTo>
                      <a:pt x="13" y="2"/>
                    </a:lnTo>
                    <a:lnTo>
                      <a:pt x="17" y="2"/>
                    </a:lnTo>
                    <a:lnTo>
                      <a:pt x="17"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3" name="Freeform 134"/>
              <p:cNvSpPr>
                <a:spLocks/>
              </p:cNvSpPr>
              <p:nvPr/>
            </p:nvSpPr>
            <p:spPr bwMode="auto">
              <a:xfrm>
                <a:off x="9115140" y="1256994"/>
                <a:ext cx="37130" cy="14287"/>
              </a:xfrm>
              <a:custGeom>
                <a:avLst/>
                <a:gdLst>
                  <a:gd name="T0" fmla="*/ 269 w 11"/>
                  <a:gd name="T1" fmla="*/ 58 h 5"/>
                  <a:gd name="T2" fmla="*/ 269 w 11"/>
                  <a:gd name="T3" fmla="*/ 58 h 5"/>
                  <a:gd name="T4" fmla="*/ 181 w 11"/>
                  <a:gd name="T5" fmla="*/ 58 h 5"/>
                  <a:gd name="T6" fmla="*/ 0 w 11"/>
                  <a:gd name="T7" fmla="*/ 0 h 5"/>
                  <a:gd name="T8" fmla="*/ 0 w 11"/>
                  <a:gd name="T9" fmla="*/ 41 h 5"/>
                  <a:gd name="T10" fmla="*/ 181 w 11"/>
                  <a:gd name="T11" fmla="*/ 101 h 5"/>
                  <a:gd name="T12" fmla="*/ 336 w 11"/>
                  <a:gd name="T13" fmla="*/ 101 h 5"/>
                  <a:gd name="T14" fmla="*/ 336 w 11"/>
                  <a:gd name="T15" fmla="*/ 101 h 5"/>
                  <a:gd name="T16" fmla="*/ 269 w 11"/>
                  <a:gd name="T17" fmla="*/ 5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9" y="3"/>
                    </a:moveTo>
                    <a:lnTo>
                      <a:pt x="9" y="3"/>
                    </a:lnTo>
                    <a:lnTo>
                      <a:pt x="6" y="3"/>
                    </a:lnTo>
                    <a:lnTo>
                      <a:pt x="0" y="0"/>
                    </a:lnTo>
                    <a:lnTo>
                      <a:pt x="0" y="2"/>
                    </a:lnTo>
                    <a:lnTo>
                      <a:pt x="6" y="5"/>
                    </a:lnTo>
                    <a:lnTo>
                      <a:pt x="11" y="5"/>
                    </a:lnTo>
                    <a:lnTo>
                      <a:pt x="9"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4" name="Freeform 135"/>
              <p:cNvSpPr>
                <a:spLocks/>
              </p:cNvSpPr>
              <p:nvPr/>
            </p:nvSpPr>
            <p:spPr bwMode="auto">
              <a:xfrm>
                <a:off x="9145198" y="1266519"/>
                <a:ext cx="17681" cy="12700"/>
              </a:xfrm>
              <a:custGeom>
                <a:avLst/>
                <a:gdLst>
                  <a:gd name="T0" fmla="*/ 192 w 5"/>
                  <a:gd name="T1" fmla="*/ 56 h 5"/>
                  <a:gd name="T2" fmla="*/ 192 w 5"/>
                  <a:gd name="T3" fmla="*/ 56 h 5"/>
                  <a:gd name="T4" fmla="*/ 80 w 5"/>
                  <a:gd name="T5" fmla="*/ 29 h 5"/>
                  <a:gd name="T6" fmla="*/ 0 w 5"/>
                  <a:gd name="T7" fmla="*/ 0 h 5"/>
                  <a:gd name="T8" fmla="*/ 80 w 5"/>
                  <a:gd name="T9" fmla="*/ 29 h 5"/>
                  <a:gd name="T10" fmla="*/ 80 w 5"/>
                  <a:gd name="T11" fmla="*/ 56 h 5"/>
                  <a:gd name="T12" fmla="*/ 192 w 5"/>
                  <a:gd name="T13" fmla="*/ 69 h 5"/>
                  <a:gd name="T14" fmla="*/ 192 w 5"/>
                  <a:gd name="T15" fmla="*/ 69 h 5"/>
                  <a:gd name="T16" fmla="*/ 192 w 5"/>
                  <a:gd name="T17" fmla="*/ 5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4"/>
                    </a:moveTo>
                    <a:lnTo>
                      <a:pt x="5" y="4"/>
                    </a:lnTo>
                    <a:lnTo>
                      <a:pt x="2" y="2"/>
                    </a:lnTo>
                    <a:lnTo>
                      <a:pt x="0" y="0"/>
                    </a:lnTo>
                    <a:lnTo>
                      <a:pt x="2" y="2"/>
                    </a:lnTo>
                    <a:lnTo>
                      <a:pt x="2" y="4"/>
                    </a:lnTo>
                    <a:lnTo>
                      <a:pt x="5" y="5"/>
                    </a:lnTo>
                    <a:lnTo>
                      <a:pt x="5"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5" name="Freeform 136"/>
              <p:cNvSpPr>
                <a:spLocks/>
              </p:cNvSpPr>
              <p:nvPr/>
            </p:nvSpPr>
            <p:spPr bwMode="auto">
              <a:xfrm>
                <a:off x="9162879" y="1271281"/>
                <a:ext cx="42435" cy="7937"/>
              </a:xfrm>
              <a:custGeom>
                <a:avLst/>
                <a:gdLst>
                  <a:gd name="T0" fmla="*/ 358 w 13"/>
                  <a:gd name="T1" fmla="*/ 0 h 3"/>
                  <a:gd name="T2" fmla="*/ 334 w 13"/>
                  <a:gd name="T3" fmla="*/ 0 h 3"/>
                  <a:gd name="T4" fmla="*/ 194 w 13"/>
                  <a:gd name="T5" fmla="*/ 33 h 3"/>
                  <a:gd name="T6" fmla="*/ 0 w 13"/>
                  <a:gd name="T7" fmla="*/ 33 h 3"/>
                  <a:gd name="T8" fmla="*/ 0 w 13"/>
                  <a:gd name="T9" fmla="*/ 50 h 3"/>
                  <a:gd name="T10" fmla="*/ 194 w 13"/>
                  <a:gd name="T11" fmla="*/ 50 h 3"/>
                  <a:gd name="T12" fmla="*/ 358 w 13"/>
                  <a:gd name="T13" fmla="*/ 33 h 3"/>
                  <a:gd name="T14" fmla="*/ 334 w 13"/>
                  <a:gd name="T15" fmla="*/ 33 h 3"/>
                  <a:gd name="T16" fmla="*/ 358 w 13"/>
                  <a:gd name="T17" fmla="*/ 0 h 3"/>
                  <a:gd name="T18" fmla="*/ 334 w 13"/>
                  <a:gd name="T19" fmla="*/ 0 h 3"/>
                  <a:gd name="T20" fmla="*/ 334 w 13"/>
                  <a:gd name="T21" fmla="*/ 0 h 3"/>
                  <a:gd name="T22" fmla="*/ 358 w 13"/>
                  <a:gd name="T23" fmla="*/ 0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3"/>
                  <a:gd name="T38" fmla="*/ 13 w 13"/>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3">
                    <a:moveTo>
                      <a:pt x="13" y="0"/>
                    </a:moveTo>
                    <a:lnTo>
                      <a:pt x="12" y="0"/>
                    </a:lnTo>
                    <a:lnTo>
                      <a:pt x="7" y="2"/>
                    </a:lnTo>
                    <a:lnTo>
                      <a:pt x="0" y="2"/>
                    </a:lnTo>
                    <a:lnTo>
                      <a:pt x="0" y="3"/>
                    </a:lnTo>
                    <a:lnTo>
                      <a:pt x="7" y="3"/>
                    </a:lnTo>
                    <a:lnTo>
                      <a:pt x="13" y="2"/>
                    </a:lnTo>
                    <a:lnTo>
                      <a:pt x="12" y="2"/>
                    </a:lnTo>
                    <a:lnTo>
                      <a:pt x="13" y="0"/>
                    </a:lnTo>
                    <a:lnTo>
                      <a:pt x="12" y="0"/>
                    </a:lnTo>
                    <a:lnTo>
                      <a:pt x="1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6" name="Freeform 137"/>
              <p:cNvSpPr>
                <a:spLocks/>
              </p:cNvSpPr>
              <p:nvPr/>
            </p:nvSpPr>
            <p:spPr bwMode="auto">
              <a:xfrm>
                <a:off x="9203546" y="1271281"/>
                <a:ext cx="45971" cy="15875"/>
              </a:xfrm>
              <a:custGeom>
                <a:avLst/>
                <a:gdLst>
                  <a:gd name="T0" fmla="*/ 408 w 13"/>
                  <a:gd name="T1" fmla="*/ 103 h 6"/>
                  <a:gd name="T2" fmla="*/ 408 w 13"/>
                  <a:gd name="T3" fmla="*/ 103 h 6"/>
                  <a:gd name="T4" fmla="*/ 296 w 13"/>
                  <a:gd name="T5" fmla="*/ 50 h 6"/>
                  <a:gd name="T6" fmla="*/ 40 w 13"/>
                  <a:gd name="T7" fmla="*/ 0 h 6"/>
                  <a:gd name="T8" fmla="*/ 0 w 13"/>
                  <a:gd name="T9" fmla="*/ 33 h 6"/>
                  <a:gd name="T10" fmla="*/ 296 w 13"/>
                  <a:gd name="T11" fmla="*/ 103 h 6"/>
                  <a:gd name="T12" fmla="*/ 480 w 13"/>
                  <a:gd name="T13" fmla="*/ 103 h 6"/>
                  <a:gd name="T14" fmla="*/ 480 w 13"/>
                  <a:gd name="T15" fmla="*/ 103 h 6"/>
                  <a:gd name="T16" fmla="*/ 408 w 13"/>
                  <a:gd name="T17" fmla="*/ 10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11" y="6"/>
                    </a:moveTo>
                    <a:lnTo>
                      <a:pt x="11" y="6"/>
                    </a:lnTo>
                    <a:lnTo>
                      <a:pt x="8" y="3"/>
                    </a:lnTo>
                    <a:lnTo>
                      <a:pt x="1" y="0"/>
                    </a:lnTo>
                    <a:lnTo>
                      <a:pt x="0" y="2"/>
                    </a:lnTo>
                    <a:lnTo>
                      <a:pt x="8" y="6"/>
                    </a:lnTo>
                    <a:lnTo>
                      <a:pt x="13" y="6"/>
                    </a:lnTo>
                    <a:lnTo>
                      <a:pt x="11"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7" name="Freeform 138"/>
              <p:cNvSpPr>
                <a:spLocks/>
              </p:cNvSpPr>
              <p:nvPr/>
            </p:nvSpPr>
            <p:spPr bwMode="auto">
              <a:xfrm>
                <a:off x="9240676" y="1266519"/>
                <a:ext cx="12377" cy="20637"/>
              </a:xfrm>
              <a:custGeom>
                <a:avLst/>
                <a:gdLst>
                  <a:gd name="T0" fmla="*/ 49 w 4"/>
                  <a:gd name="T1" fmla="*/ 29 h 8"/>
                  <a:gd name="T2" fmla="*/ 49 w 4"/>
                  <a:gd name="T3" fmla="*/ 29 h 8"/>
                  <a:gd name="T4" fmla="*/ 49 w 4"/>
                  <a:gd name="T5" fmla="*/ 29 h 8"/>
                  <a:gd name="T6" fmla="*/ 0 w 4"/>
                  <a:gd name="T7" fmla="*/ 119 h 8"/>
                  <a:gd name="T8" fmla="*/ 49 w 4"/>
                  <a:gd name="T9" fmla="*/ 119 h 8"/>
                  <a:gd name="T10" fmla="*/ 94 w 4"/>
                  <a:gd name="T11" fmla="*/ 60 h 8"/>
                  <a:gd name="T12" fmla="*/ 94 w 4"/>
                  <a:gd name="T13" fmla="*/ 0 h 8"/>
                  <a:gd name="T14" fmla="*/ 94 w 4"/>
                  <a:gd name="T15" fmla="*/ 0 h 8"/>
                  <a:gd name="T16" fmla="*/ 49 w 4"/>
                  <a:gd name="T17" fmla="*/ 2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2" y="2"/>
                    </a:moveTo>
                    <a:lnTo>
                      <a:pt x="2" y="2"/>
                    </a:lnTo>
                    <a:lnTo>
                      <a:pt x="0" y="8"/>
                    </a:lnTo>
                    <a:lnTo>
                      <a:pt x="2" y="8"/>
                    </a:lnTo>
                    <a:lnTo>
                      <a:pt x="4" y="4"/>
                    </a:lnTo>
                    <a:lnTo>
                      <a:pt x="4"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8" name="Freeform 139"/>
              <p:cNvSpPr>
                <a:spLocks/>
              </p:cNvSpPr>
              <p:nvPr/>
            </p:nvSpPr>
            <p:spPr bwMode="auto">
              <a:xfrm>
                <a:off x="9219459" y="1266519"/>
                <a:ext cx="33594" cy="4762"/>
              </a:xfrm>
              <a:custGeom>
                <a:avLst/>
                <a:gdLst>
                  <a:gd name="T0" fmla="*/ 0 w 10"/>
                  <a:gd name="T1" fmla="*/ 0 h 2"/>
                  <a:gd name="T2" fmla="*/ 0 w 10"/>
                  <a:gd name="T3" fmla="*/ 0 h 2"/>
                  <a:gd name="T4" fmla="*/ 89 w 10"/>
                  <a:gd name="T5" fmla="*/ 19 h 2"/>
                  <a:gd name="T6" fmla="*/ 245 w 10"/>
                  <a:gd name="T7" fmla="*/ 19 h 2"/>
                  <a:gd name="T8" fmla="*/ 306 w 10"/>
                  <a:gd name="T9" fmla="*/ 0 h 2"/>
                  <a:gd name="T10" fmla="*/ 89 w 10"/>
                  <a:gd name="T11" fmla="*/ 0 h 2"/>
                  <a:gd name="T12" fmla="*/ 36 w 10"/>
                  <a:gd name="T13" fmla="*/ 0 h 2"/>
                  <a:gd name="T14" fmla="*/ 36 w 10"/>
                  <a:gd name="T15" fmla="*/ 0 h 2"/>
                  <a:gd name="T16" fmla="*/ 0 w 10"/>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2"/>
                  <a:gd name="T29" fmla="*/ 10 w 10"/>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2">
                    <a:moveTo>
                      <a:pt x="0" y="0"/>
                    </a:moveTo>
                    <a:lnTo>
                      <a:pt x="0" y="0"/>
                    </a:lnTo>
                    <a:lnTo>
                      <a:pt x="3" y="2"/>
                    </a:lnTo>
                    <a:lnTo>
                      <a:pt x="8" y="2"/>
                    </a:lnTo>
                    <a:lnTo>
                      <a:pt x="10" y="0"/>
                    </a:lnTo>
                    <a:lnTo>
                      <a:pt x="3" y="0"/>
                    </a:lnTo>
                    <a:lnTo>
                      <a:pt x="1"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09" name="Freeform 140"/>
              <p:cNvSpPr>
                <a:spLocks/>
              </p:cNvSpPr>
              <p:nvPr/>
            </p:nvSpPr>
            <p:spPr bwMode="auto">
              <a:xfrm>
                <a:off x="9219459" y="1250644"/>
                <a:ext cx="33594" cy="15875"/>
              </a:xfrm>
              <a:custGeom>
                <a:avLst/>
                <a:gdLst>
                  <a:gd name="T0" fmla="*/ 306 w 10"/>
                  <a:gd name="T1" fmla="*/ 64 h 5"/>
                  <a:gd name="T2" fmla="*/ 306 w 10"/>
                  <a:gd name="T3" fmla="*/ 64 h 5"/>
                  <a:gd name="T4" fmla="*/ 184 w 10"/>
                  <a:gd name="T5" fmla="*/ 0 h 5"/>
                  <a:gd name="T6" fmla="*/ 89 w 10"/>
                  <a:gd name="T7" fmla="*/ 0 h 5"/>
                  <a:gd name="T8" fmla="*/ 36 w 10"/>
                  <a:gd name="T9" fmla="*/ 64 h 5"/>
                  <a:gd name="T10" fmla="*/ 0 w 10"/>
                  <a:gd name="T11" fmla="*/ 152 h 5"/>
                  <a:gd name="T12" fmla="*/ 36 w 10"/>
                  <a:gd name="T13" fmla="*/ 152 h 5"/>
                  <a:gd name="T14" fmla="*/ 89 w 10"/>
                  <a:gd name="T15" fmla="*/ 120 h 5"/>
                  <a:gd name="T16" fmla="*/ 160 w 10"/>
                  <a:gd name="T17" fmla="*/ 120 h 5"/>
                  <a:gd name="T18" fmla="*/ 184 w 10"/>
                  <a:gd name="T19" fmla="*/ 120 h 5"/>
                  <a:gd name="T20" fmla="*/ 245 w 10"/>
                  <a:gd name="T21" fmla="*/ 120 h 5"/>
                  <a:gd name="T22" fmla="*/ 245 w 10"/>
                  <a:gd name="T23" fmla="*/ 120 h 5"/>
                  <a:gd name="T24" fmla="*/ 306 w 10"/>
                  <a:gd name="T25" fmla="*/ 64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5"/>
                  <a:gd name="T41" fmla="*/ 10 w 10"/>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5">
                    <a:moveTo>
                      <a:pt x="10" y="2"/>
                    </a:moveTo>
                    <a:lnTo>
                      <a:pt x="10" y="2"/>
                    </a:lnTo>
                    <a:lnTo>
                      <a:pt x="6" y="0"/>
                    </a:lnTo>
                    <a:lnTo>
                      <a:pt x="3" y="0"/>
                    </a:lnTo>
                    <a:lnTo>
                      <a:pt x="1" y="2"/>
                    </a:lnTo>
                    <a:lnTo>
                      <a:pt x="0" y="5"/>
                    </a:lnTo>
                    <a:lnTo>
                      <a:pt x="1" y="5"/>
                    </a:lnTo>
                    <a:lnTo>
                      <a:pt x="3" y="4"/>
                    </a:lnTo>
                    <a:lnTo>
                      <a:pt x="5" y="4"/>
                    </a:lnTo>
                    <a:lnTo>
                      <a:pt x="6" y="4"/>
                    </a:lnTo>
                    <a:lnTo>
                      <a:pt x="8" y="4"/>
                    </a:lnTo>
                    <a:lnTo>
                      <a:pt x="1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0" name="Freeform 141"/>
              <p:cNvSpPr>
                <a:spLocks/>
              </p:cNvSpPr>
              <p:nvPr/>
            </p:nvSpPr>
            <p:spPr bwMode="auto">
              <a:xfrm>
                <a:off x="9249517" y="1256994"/>
                <a:ext cx="31826" cy="9525"/>
              </a:xfrm>
              <a:custGeom>
                <a:avLst/>
                <a:gdLst>
                  <a:gd name="T0" fmla="*/ 250 w 10"/>
                  <a:gd name="T1" fmla="*/ 56 h 3"/>
                  <a:gd name="T2" fmla="*/ 250 w 10"/>
                  <a:gd name="T3" fmla="*/ 56 h 3"/>
                  <a:gd name="T4" fmla="*/ 130 w 10"/>
                  <a:gd name="T5" fmla="*/ 56 h 3"/>
                  <a:gd name="T6" fmla="*/ 52 w 10"/>
                  <a:gd name="T7" fmla="*/ 0 h 3"/>
                  <a:gd name="T8" fmla="*/ 0 w 10"/>
                  <a:gd name="T9" fmla="*/ 56 h 3"/>
                  <a:gd name="T10" fmla="*/ 130 w 10"/>
                  <a:gd name="T11" fmla="*/ 88 h 3"/>
                  <a:gd name="T12" fmla="*/ 250 w 10"/>
                  <a:gd name="T13" fmla="*/ 88 h 3"/>
                  <a:gd name="T14" fmla="*/ 250 w 10"/>
                  <a:gd name="T15" fmla="*/ 88 h 3"/>
                  <a:gd name="T16" fmla="*/ 250 w 10"/>
                  <a:gd name="T17" fmla="*/ 56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2"/>
                    </a:moveTo>
                    <a:lnTo>
                      <a:pt x="10" y="2"/>
                    </a:lnTo>
                    <a:lnTo>
                      <a:pt x="5" y="2"/>
                    </a:lnTo>
                    <a:lnTo>
                      <a:pt x="2" y="0"/>
                    </a:lnTo>
                    <a:lnTo>
                      <a:pt x="0" y="2"/>
                    </a:lnTo>
                    <a:lnTo>
                      <a:pt x="5" y="3"/>
                    </a:lnTo>
                    <a:lnTo>
                      <a:pt x="10" y="3"/>
                    </a:lnTo>
                    <a:lnTo>
                      <a:pt x="1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1" name="Freeform 142"/>
              <p:cNvSpPr>
                <a:spLocks/>
              </p:cNvSpPr>
              <p:nvPr/>
            </p:nvSpPr>
            <p:spPr bwMode="auto">
              <a:xfrm>
                <a:off x="9281343" y="1263344"/>
                <a:ext cx="35362" cy="7937"/>
              </a:xfrm>
              <a:custGeom>
                <a:avLst/>
                <a:gdLst>
                  <a:gd name="T0" fmla="*/ 211 w 11"/>
                  <a:gd name="T1" fmla="*/ 13 h 3"/>
                  <a:gd name="T2" fmla="*/ 211 w 11"/>
                  <a:gd name="T3" fmla="*/ 13 h 3"/>
                  <a:gd name="T4" fmla="*/ 133 w 11"/>
                  <a:gd name="T5" fmla="*/ 13 h 3"/>
                  <a:gd name="T6" fmla="*/ 0 w 11"/>
                  <a:gd name="T7" fmla="*/ 0 h 3"/>
                  <a:gd name="T8" fmla="*/ 0 w 11"/>
                  <a:gd name="T9" fmla="*/ 13 h 3"/>
                  <a:gd name="T10" fmla="*/ 133 w 11"/>
                  <a:gd name="T11" fmla="*/ 47 h 3"/>
                  <a:gd name="T12" fmla="*/ 287 w 11"/>
                  <a:gd name="T13" fmla="*/ 47 h 3"/>
                  <a:gd name="T14" fmla="*/ 287 w 11"/>
                  <a:gd name="T15" fmla="*/ 47 h 3"/>
                  <a:gd name="T16" fmla="*/ 211 w 11"/>
                  <a:gd name="T17" fmla="*/ 1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8" y="1"/>
                    </a:moveTo>
                    <a:lnTo>
                      <a:pt x="8" y="1"/>
                    </a:lnTo>
                    <a:lnTo>
                      <a:pt x="5" y="1"/>
                    </a:lnTo>
                    <a:lnTo>
                      <a:pt x="0" y="0"/>
                    </a:lnTo>
                    <a:lnTo>
                      <a:pt x="0" y="1"/>
                    </a:lnTo>
                    <a:lnTo>
                      <a:pt x="5" y="3"/>
                    </a:lnTo>
                    <a:lnTo>
                      <a:pt x="11" y="3"/>
                    </a:lnTo>
                    <a:lnTo>
                      <a:pt x="8"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2" name="Freeform 143"/>
              <p:cNvSpPr>
                <a:spLocks/>
              </p:cNvSpPr>
              <p:nvPr/>
            </p:nvSpPr>
            <p:spPr bwMode="auto">
              <a:xfrm>
                <a:off x="9307864" y="1249056"/>
                <a:ext cx="8841" cy="22225"/>
              </a:xfrm>
              <a:custGeom>
                <a:avLst/>
                <a:gdLst>
                  <a:gd name="T0" fmla="*/ 20 w 3"/>
                  <a:gd name="T1" fmla="*/ 0 h 8"/>
                  <a:gd name="T2" fmla="*/ 20 w 3"/>
                  <a:gd name="T3" fmla="*/ 0 h 8"/>
                  <a:gd name="T4" fmla="*/ 0 w 3"/>
                  <a:gd name="T5" fmla="*/ 52 h 8"/>
                  <a:gd name="T6" fmla="*/ 0 w 3"/>
                  <a:gd name="T7" fmla="*/ 107 h 8"/>
                  <a:gd name="T8" fmla="*/ 55 w 3"/>
                  <a:gd name="T9" fmla="*/ 143 h 8"/>
                  <a:gd name="T10" fmla="*/ 20 w 3"/>
                  <a:gd name="T11" fmla="*/ 52 h 8"/>
                  <a:gd name="T12" fmla="*/ 20 w 3"/>
                  <a:gd name="T13" fmla="*/ 52 h 8"/>
                  <a:gd name="T14" fmla="*/ 20 w 3"/>
                  <a:gd name="T15" fmla="*/ 52 h 8"/>
                  <a:gd name="T16" fmla="*/ 20 w 3"/>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1" y="0"/>
                    </a:moveTo>
                    <a:lnTo>
                      <a:pt x="1" y="0"/>
                    </a:lnTo>
                    <a:lnTo>
                      <a:pt x="0" y="3"/>
                    </a:lnTo>
                    <a:lnTo>
                      <a:pt x="0" y="6"/>
                    </a:lnTo>
                    <a:lnTo>
                      <a:pt x="3" y="8"/>
                    </a:lnTo>
                    <a:lnTo>
                      <a:pt x="1" y="3"/>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3" name="Freeform 144"/>
              <p:cNvSpPr>
                <a:spLocks/>
              </p:cNvSpPr>
              <p:nvPr/>
            </p:nvSpPr>
            <p:spPr bwMode="auto">
              <a:xfrm>
                <a:off x="9313169" y="1249056"/>
                <a:ext cx="31826" cy="22225"/>
              </a:xfrm>
              <a:custGeom>
                <a:avLst/>
                <a:gdLst>
                  <a:gd name="T0" fmla="*/ 256 w 10"/>
                  <a:gd name="T1" fmla="*/ 107 h 8"/>
                  <a:gd name="T2" fmla="*/ 256 w 10"/>
                  <a:gd name="T3" fmla="*/ 107 h 8"/>
                  <a:gd name="T4" fmla="*/ 130 w 10"/>
                  <a:gd name="T5" fmla="*/ 16 h 8"/>
                  <a:gd name="T6" fmla="*/ 0 w 10"/>
                  <a:gd name="T7" fmla="*/ 0 h 8"/>
                  <a:gd name="T8" fmla="*/ 0 w 10"/>
                  <a:gd name="T9" fmla="*/ 52 h 8"/>
                  <a:gd name="T10" fmla="*/ 104 w 10"/>
                  <a:gd name="T11" fmla="*/ 52 h 8"/>
                  <a:gd name="T12" fmla="*/ 182 w 10"/>
                  <a:gd name="T13" fmla="*/ 143 h 8"/>
                  <a:gd name="T14" fmla="*/ 182 w 10"/>
                  <a:gd name="T15" fmla="*/ 143 h 8"/>
                  <a:gd name="T16" fmla="*/ 256 w 10"/>
                  <a:gd name="T17" fmla="*/ 10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10" y="6"/>
                    </a:moveTo>
                    <a:lnTo>
                      <a:pt x="10" y="6"/>
                    </a:lnTo>
                    <a:lnTo>
                      <a:pt x="5" y="1"/>
                    </a:lnTo>
                    <a:lnTo>
                      <a:pt x="0" y="0"/>
                    </a:lnTo>
                    <a:lnTo>
                      <a:pt x="0" y="3"/>
                    </a:lnTo>
                    <a:lnTo>
                      <a:pt x="4" y="3"/>
                    </a:lnTo>
                    <a:lnTo>
                      <a:pt x="7" y="8"/>
                    </a:lnTo>
                    <a:lnTo>
                      <a:pt x="10"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4" name="Freeform 145"/>
              <p:cNvSpPr>
                <a:spLocks/>
              </p:cNvSpPr>
              <p:nvPr/>
            </p:nvSpPr>
            <p:spPr bwMode="auto">
              <a:xfrm>
                <a:off x="9336154" y="1266519"/>
                <a:ext cx="26522" cy="12700"/>
              </a:xfrm>
              <a:custGeom>
                <a:avLst/>
                <a:gdLst>
                  <a:gd name="T0" fmla="*/ 144 w 8"/>
                  <a:gd name="T1" fmla="*/ 56 h 5"/>
                  <a:gd name="T2" fmla="*/ 144 w 8"/>
                  <a:gd name="T3" fmla="*/ 56 h 5"/>
                  <a:gd name="T4" fmla="*/ 180 w 8"/>
                  <a:gd name="T5" fmla="*/ 56 h 5"/>
                  <a:gd name="T6" fmla="*/ 84 w 8"/>
                  <a:gd name="T7" fmla="*/ 0 h 5"/>
                  <a:gd name="T8" fmla="*/ 0 w 8"/>
                  <a:gd name="T9" fmla="*/ 29 h 5"/>
                  <a:gd name="T10" fmla="*/ 144 w 8"/>
                  <a:gd name="T11" fmla="*/ 69 h 5"/>
                  <a:gd name="T12" fmla="*/ 236 w 8"/>
                  <a:gd name="T13" fmla="*/ 56 h 5"/>
                  <a:gd name="T14" fmla="*/ 236 w 8"/>
                  <a:gd name="T15" fmla="*/ 56 h 5"/>
                  <a:gd name="T16" fmla="*/ 144 w 8"/>
                  <a:gd name="T17" fmla="*/ 5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5" y="4"/>
                    </a:moveTo>
                    <a:lnTo>
                      <a:pt x="5" y="4"/>
                    </a:lnTo>
                    <a:lnTo>
                      <a:pt x="6" y="4"/>
                    </a:lnTo>
                    <a:lnTo>
                      <a:pt x="3" y="0"/>
                    </a:lnTo>
                    <a:lnTo>
                      <a:pt x="0" y="2"/>
                    </a:lnTo>
                    <a:lnTo>
                      <a:pt x="5" y="5"/>
                    </a:lnTo>
                    <a:lnTo>
                      <a:pt x="8" y="4"/>
                    </a:lnTo>
                    <a:lnTo>
                      <a:pt x="5"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5" name="Freeform 146"/>
              <p:cNvSpPr>
                <a:spLocks/>
              </p:cNvSpPr>
              <p:nvPr/>
            </p:nvSpPr>
            <p:spPr bwMode="auto">
              <a:xfrm>
                <a:off x="9344995" y="1237944"/>
                <a:ext cx="17681" cy="39687"/>
              </a:xfrm>
              <a:custGeom>
                <a:avLst/>
                <a:gdLst>
                  <a:gd name="T0" fmla="*/ 72 w 5"/>
                  <a:gd name="T1" fmla="*/ 41 h 14"/>
                  <a:gd name="T2" fmla="*/ 72 w 5"/>
                  <a:gd name="T3" fmla="*/ 0 h 14"/>
                  <a:gd name="T4" fmla="*/ 0 w 5"/>
                  <a:gd name="T5" fmla="*/ 102 h 14"/>
                  <a:gd name="T6" fmla="*/ 0 w 5"/>
                  <a:gd name="T7" fmla="*/ 188 h 14"/>
                  <a:gd name="T8" fmla="*/ 72 w 5"/>
                  <a:gd name="T9" fmla="*/ 252 h 14"/>
                  <a:gd name="T10" fmla="*/ 72 w 5"/>
                  <a:gd name="T11" fmla="*/ 291 h 14"/>
                  <a:gd name="T12" fmla="*/ 184 w 5"/>
                  <a:gd name="T13" fmla="*/ 291 h 14"/>
                  <a:gd name="T14" fmla="*/ 112 w 5"/>
                  <a:gd name="T15" fmla="*/ 204 h 14"/>
                  <a:gd name="T16" fmla="*/ 72 w 5"/>
                  <a:gd name="T17" fmla="*/ 188 h 14"/>
                  <a:gd name="T18" fmla="*/ 72 w 5"/>
                  <a:gd name="T19" fmla="*/ 102 h 14"/>
                  <a:gd name="T20" fmla="*/ 112 w 5"/>
                  <a:gd name="T21" fmla="*/ 41 h 14"/>
                  <a:gd name="T22" fmla="*/ 112 w 5"/>
                  <a:gd name="T23" fmla="*/ 0 h 14"/>
                  <a:gd name="T24" fmla="*/ 112 w 5"/>
                  <a:gd name="T25" fmla="*/ 41 h 14"/>
                  <a:gd name="T26" fmla="*/ 184 w 5"/>
                  <a:gd name="T27" fmla="*/ 41 h 14"/>
                  <a:gd name="T28" fmla="*/ 112 w 5"/>
                  <a:gd name="T29" fmla="*/ 0 h 14"/>
                  <a:gd name="T30" fmla="*/ 72 w 5"/>
                  <a:gd name="T31" fmla="*/ 41 h 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14"/>
                  <a:gd name="T50" fmla="*/ 5 w 5"/>
                  <a:gd name="T51" fmla="*/ 14 h 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14">
                    <a:moveTo>
                      <a:pt x="2" y="2"/>
                    </a:moveTo>
                    <a:lnTo>
                      <a:pt x="2" y="0"/>
                    </a:lnTo>
                    <a:lnTo>
                      <a:pt x="0" y="5"/>
                    </a:lnTo>
                    <a:lnTo>
                      <a:pt x="0" y="9"/>
                    </a:lnTo>
                    <a:lnTo>
                      <a:pt x="2" y="12"/>
                    </a:lnTo>
                    <a:lnTo>
                      <a:pt x="2" y="14"/>
                    </a:lnTo>
                    <a:lnTo>
                      <a:pt x="5" y="14"/>
                    </a:lnTo>
                    <a:lnTo>
                      <a:pt x="3" y="10"/>
                    </a:lnTo>
                    <a:lnTo>
                      <a:pt x="2" y="9"/>
                    </a:lnTo>
                    <a:lnTo>
                      <a:pt x="2" y="5"/>
                    </a:lnTo>
                    <a:lnTo>
                      <a:pt x="3" y="2"/>
                    </a:lnTo>
                    <a:lnTo>
                      <a:pt x="3" y="0"/>
                    </a:lnTo>
                    <a:lnTo>
                      <a:pt x="3" y="2"/>
                    </a:lnTo>
                    <a:lnTo>
                      <a:pt x="5" y="2"/>
                    </a:lnTo>
                    <a:lnTo>
                      <a:pt x="3"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6" name="Freeform 147"/>
              <p:cNvSpPr>
                <a:spLocks/>
              </p:cNvSpPr>
              <p:nvPr/>
            </p:nvSpPr>
            <p:spPr bwMode="auto">
              <a:xfrm>
                <a:off x="9300792" y="1220481"/>
                <a:ext cx="54811" cy="23812"/>
              </a:xfrm>
              <a:custGeom>
                <a:avLst/>
                <a:gdLst>
                  <a:gd name="T0" fmla="*/ 0 w 16"/>
                  <a:gd name="T1" fmla="*/ 0 h 8"/>
                  <a:gd name="T2" fmla="*/ 64 w 16"/>
                  <a:gd name="T3" fmla="*/ 52 h 8"/>
                  <a:gd name="T4" fmla="*/ 263 w 16"/>
                  <a:gd name="T5" fmla="*/ 126 h 8"/>
                  <a:gd name="T6" fmla="*/ 488 w 16"/>
                  <a:gd name="T7" fmla="*/ 197 h 8"/>
                  <a:gd name="T8" fmla="*/ 521 w 16"/>
                  <a:gd name="T9" fmla="*/ 144 h 8"/>
                  <a:gd name="T10" fmla="*/ 263 w 16"/>
                  <a:gd name="T11" fmla="*/ 52 h 8"/>
                  <a:gd name="T12" fmla="*/ 64 w 16"/>
                  <a:gd name="T13" fmla="*/ 0 h 8"/>
                  <a:gd name="T14" fmla="*/ 64 w 16"/>
                  <a:gd name="T15" fmla="*/ 0 h 8"/>
                  <a:gd name="T16" fmla="*/ 0 w 16"/>
                  <a:gd name="T17" fmla="*/ 0 h 8"/>
                  <a:gd name="T18" fmla="*/ 0 w 16"/>
                  <a:gd name="T19" fmla="*/ 52 h 8"/>
                  <a:gd name="T20" fmla="*/ 64 w 16"/>
                  <a:gd name="T21" fmla="*/ 52 h 8"/>
                  <a:gd name="T22" fmla="*/ 0 w 16"/>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8"/>
                  <a:gd name="T38" fmla="*/ 16 w 16"/>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8">
                    <a:moveTo>
                      <a:pt x="0" y="0"/>
                    </a:moveTo>
                    <a:lnTo>
                      <a:pt x="2" y="2"/>
                    </a:lnTo>
                    <a:lnTo>
                      <a:pt x="8" y="5"/>
                    </a:lnTo>
                    <a:lnTo>
                      <a:pt x="15" y="8"/>
                    </a:lnTo>
                    <a:lnTo>
                      <a:pt x="16" y="6"/>
                    </a:lnTo>
                    <a:lnTo>
                      <a:pt x="8" y="2"/>
                    </a:lnTo>
                    <a:lnTo>
                      <a:pt x="2" y="0"/>
                    </a:lnTo>
                    <a:lnTo>
                      <a:pt x="0" y="0"/>
                    </a:lnTo>
                    <a:lnTo>
                      <a:pt x="0" y="2"/>
                    </a:lnTo>
                    <a:lnTo>
                      <a:pt x="2"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7" name="Freeform 148"/>
              <p:cNvSpPr>
                <a:spLocks/>
              </p:cNvSpPr>
              <p:nvPr/>
            </p:nvSpPr>
            <p:spPr bwMode="auto">
              <a:xfrm>
                <a:off x="9300792" y="1201431"/>
                <a:ext cx="28290" cy="19050"/>
              </a:xfrm>
              <a:custGeom>
                <a:avLst/>
                <a:gdLst>
                  <a:gd name="T0" fmla="*/ 288 w 8"/>
                  <a:gd name="T1" fmla="*/ 0 h 7"/>
                  <a:gd name="T2" fmla="*/ 288 w 8"/>
                  <a:gd name="T3" fmla="*/ 0 h 7"/>
                  <a:gd name="T4" fmla="*/ 176 w 8"/>
                  <a:gd name="T5" fmla="*/ 0 h 7"/>
                  <a:gd name="T6" fmla="*/ 72 w 8"/>
                  <a:gd name="T7" fmla="*/ 0 h 7"/>
                  <a:gd name="T8" fmla="*/ 72 w 8"/>
                  <a:gd name="T9" fmla="*/ 70 h 7"/>
                  <a:gd name="T10" fmla="*/ 0 w 8"/>
                  <a:gd name="T11" fmla="*/ 127 h 7"/>
                  <a:gd name="T12" fmla="*/ 72 w 8"/>
                  <a:gd name="T13" fmla="*/ 127 h 7"/>
                  <a:gd name="T14" fmla="*/ 104 w 8"/>
                  <a:gd name="T15" fmla="*/ 91 h 7"/>
                  <a:gd name="T16" fmla="*/ 104 w 8"/>
                  <a:gd name="T17" fmla="*/ 36 h 7"/>
                  <a:gd name="T18" fmla="*/ 176 w 8"/>
                  <a:gd name="T19" fmla="*/ 36 h 7"/>
                  <a:gd name="T20" fmla="*/ 248 w 8"/>
                  <a:gd name="T21" fmla="*/ 36 h 7"/>
                  <a:gd name="T22" fmla="*/ 248 w 8"/>
                  <a:gd name="T23" fmla="*/ 36 h 7"/>
                  <a:gd name="T24" fmla="*/ 288 w 8"/>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7"/>
                  <a:gd name="T41" fmla="*/ 8 w 8"/>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7">
                    <a:moveTo>
                      <a:pt x="8" y="0"/>
                    </a:moveTo>
                    <a:lnTo>
                      <a:pt x="8" y="0"/>
                    </a:lnTo>
                    <a:lnTo>
                      <a:pt x="5" y="0"/>
                    </a:lnTo>
                    <a:lnTo>
                      <a:pt x="2" y="0"/>
                    </a:lnTo>
                    <a:lnTo>
                      <a:pt x="2" y="4"/>
                    </a:lnTo>
                    <a:lnTo>
                      <a:pt x="0" y="7"/>
                    </a:lnTo>
                    <a:lnTo>
                      <a:pt x="2" y="7"/>
                    </a:lnTo>
                    <a:lnTo>
                      <a:pt x="3" y="5"/>
                    </a:lnTo>
                    <a:lnTo>
                      <a:pt x="3" y="2"/>
                    </a:lnTo>
                    <a:lnTo>
                      <a:pt x="5" y="2"/>
                    </a:lnTo>
                    <a:lnTo>
                      <a:pt x="7" y="2"/>
                    </a:lnTo>
                    <a:lnTo>
                      <a:pt x="8"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8" name="Freeform 149"/>
              <p:cNvSpPr>
                <a:spLocks/>
              </p:cNvSpPr>
              <p:nvPr/>
            </p:nvSpPr>
            <p:spPr bwMode="auto">
              <a:xfrm>
                <a:off x="9325546" y="1201431"/>
                <a:ext cx="30058" cy="14287"/>
              </a:xfrm>
              <a:custGeom>
                <a:avLst/>
                <a:gdLst>
                  <a:gd name="T0" fmla="*/ 264 w 9"/>
                  <a:gd name="T1" fmla="*/ 88 h 5"/>
                  <a:gd name="T2" fmla="*/ 264 w 9"/>
                  <a:gd name="T3" fmla="*/ 88 h 5"/>
                  <a:gd name="T4" fmla="*/ 176 w 9"/>
                  <a:gd name="T5" fmla="*/ 45 h 5"/>
                  <a:gd name="T6" fmla="*/ 28 w 9"/>
                  <a:gd name="T7" fmla="*/ 0 h 5"/>
                  <a:gd name="T8" fmla="*/ 0 w 9"/>
                  <a:gd name="T9" fmla="*/ 45 h 5"/>
                  <a:gd name="T10" fmla="*/ 176 w 9"/>
                  <a:gd name="T11" fmla="*/ 88 h 5"/>
                  <a:gd name="T12" fmla="*/ 264 w 9"/>
                  <a:gd name="T13" fmla="*/ 110 h 5"/>
                  <a:gd name="T14" fmla="*/ 264 w 9"/>
                  <a:gd name="T15" fmla="*/ 110 h 5"/>
                  <a:gd name="T16" fmla="*/ 264 w 9"/>
                  <a:gd name="T17" fmla="*/ 8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4"/>
                    </a:moveTo>
                    <a:lnTo>
                      <a:pt x="9" y="4"/>
                    </a:lnTo>
                    <a:lnTo>
                      <a:pt x="6" y="2"/>
                    </a:lnTo>
                    <a:lnTo>
                      <a:pt x="1" y="0"/>
                    </a:lnTo>
                    <a:lnTo>
                      <a:pt x="0" y="2"/>
                    </a:lnTo>
                    <a:lnTo>
                      <a:pt x="6" y="4"/>
                    </a:lnTo>
                    <a:lnTo>
                      <a:pt x="9" y="5"/>
                    </a:lnTo>
                    <a:lnTo>
                      <a:pt x="9"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19" name="Freeform 150"/>
              <p:cNvSpPr>
                <a:spLocks/>
              </p:cNvSpPr>
              <p:nvPr/>
            </p:nvSpPr>
            <p:spPr bwMode="auto">
              <a:xfrm>
                <a:off x="9355603" y="1212544"/>
                <a:ext cx="14145" cy="14287"/>
              </a:xfrm>
              <a:custGeom>
                <a:avLst/>
                <a:gdLst>
                  <a:gd name="T0" fmla="*/ 144 w 4"/>
                  <a:gd name="T1" fmla="*/ 65 h 5"/>
                  <a:gd name="T2" fmla="*/ 144 w 4"/>
                  <a:gd name="T3" fmla="*/ 65 h 5"/>
                  <a:gd name="T4" fmla="*/ 144 w 4"/>
                  <a:gd name="T5" fmla="*/ 0 h 5"/>
                  <a:gd name="T6" fmla="*/ 0 w 4"/>
                  <a:gd name="T7" fmla="*/ 0 h 5"/>
                  <a:gd name="T8" fmla="*/ 0 w 4"/>
                  <a:gd name="T9" fmla="*/ 23 h 5"/>
                  <a:gd name="T10" fmla="*/ 72 w 4"/>
                  <a:gd name="T11" fmla="*/ 23 h 5"/>
                  <a:gd name="T12" fmla="*/ 72 w 4"/>
                  <a:gd name="T13" fmla="*/ 110 h 5"/>
                  <a:gd name="T14" fmla="*/ 72 w 4"/>
                  <a:gd name="T15" fmla="*/ 110 h 5"/>
                  <a:gd name="T16" fmla="*/ 144 w 4"/>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4" y="3"/>
                    </a:moveTo>
                    <a:lnTo>
                      <a:pt x="4" y="3"/>
                    </a:lnTo>
                    <a:lnTo>
                      <a:pt x="4" y="0"/>
                    </a:lnTo>
                    <a:lnTo>
                      <a:pt x="0" y="0"/>
                    </a:lnTo>
                    <a:lnTo>
                      <a:pt x="0" y="1"/>
                    </a:lnTo>
                    <a:lnTo>
                      <a:pt x="2" y="1"/>
                    </a:lnTo>
                    <a:lnTo>
                      <a:pt x="2" y="5"/>
                    </a:lnTo>
                    <a:lnTo>
                      <a:pt x="4"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0" name="Freeform 151"/>
              <p:cNvSpPr>
                <a:spLocks/>
              </p:cNvSpPr>
              <p:nvPr/>
            </p:nvSpPr>
            <p:spPr bwMode="auto">
              <a:xfrm>
                <a:off x="9362676" y="1220481"/>
                <a:ext cx="24754" cy="14287"/>
              </a:xfrm>
              <a:custGeom>
                <a:avLst/>
                <a:gdLst>
                  <a:gd name="T0" fmla="*/ 256 w 7"/>
                  <a:gd name="T1" fmla="*/ 65 h 5"/>
                  <a:gd name="T2" fmla="*/ 256 w 7"/>
                  <a:gd name="T3" fmla="*/ 65 h 5"/>
                  <a:gd name="T4" fmla="*/ 112 w 7"/>
                  <a:gd name="T5" fmla="*/ 41 h 5"/>
                  <a:gd name="T6" fmla="*/ 72 w 7"/>
                  <a:gd name="T7" fmla="*/ 0 h 5"/>
                  <a:gd name="T8" fmla="*/ 0 w 7"/>
                  <a:gd name="T9" fmla="*/ 41 h 5"/>
                  <a:gd name="T10" fmla="*/ 72 w 7"/>
                  <a:gd name="T11" fmla="*/ 65 h 5"/>
                  <a:gd name="T12" fmla="*/ 184 w 7"/>
                  <a:gd name="T13" fmla="*/ 104 h 5"/>
                  <a:gd name="T14" fmla="*/ 184 w 7"/>
                  <a:gd name="T15" fmla="*/ 104 h 5"/>
                  <a:gd name="T16" fmla="*/ 256 w 7"/>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3"/>
                    </a:moveTo>
                    <a:lnTo>
                      <a:pt x="7" y="3"/>
                    </a:lnTo>
                    <a:lnTo>
                      <a:pt x="3" y="2"/>
                    </a:lnTo>
                    <a:lnTo>
                      <a:pt x="2" y="0"/>
                    </a:lnTo>
                    <a:lnTo>
                      <a:pt x="0" y="2"/>
                    </a:lnTo>
                    <a:lnTo>
                      <a:pt x="2" y="3"/>
                    </a:lnTo>
                    <a:lnTo>
                      <a:pt x="5" y="5"/>
                    </a:lnTo>
                    <a:lnTo>
                      <a:pt x="7"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1" name="Freeform 152"/>
              <p:cNvSpPr>
                <a:spLocks/>
              </p:cNvSpPr>
              <p:nvPr/>
            </p:nvSpPr>
            <p:spPr bwMode="auto">
              <a:xfrm>
                <a:off x="9380357" y="1230006"/>
                <a:ext cx="26522" cy="14287"/>
              </a:xfrm>
              <a:custGeom>
                <a:avLst/>
                <a:gdLst>
                  <a:gd name="T0" fmla="*/ 172 w 8"/>
                  <a:gd name="T1" fmla="*/ 110 h 5"/>
                  <a:gd name="T2" fmla="*/ 172 w 8"/>
                  <a:gd name="T3" fmla="*/ 110 h 5"/>
                  <a:gd name="T4" fmla="*/ 172 w 8"/>
                  <a:gd name="T5" fmla="*/ 65 h 5"/>
                  <a:gd name="T6" fmla="*/ 60 w 8"/>
                  <a:gd name="T7" fmla="*/ 0 h 5"/>
                  <a:gd name="T8" fmla="*/ 0 w 8"/>
                  <a:gd name="T9" fmla="*/ 45 h 5"/>
                  <a:gd name="T10" fmla="*/ 144 w 8"/>
                  <a:gd name="T11" fmla="*/ 110 h 5"/>
                  <a:gd name="T12" fmla="*/ 232 w 8"/>
                  <a:gd name="T13" fmla="*/ 110 h 5"/>
                  <a:gd name="T14" fmla="*/ 232 w 8"/>
                  <a:gd name="T15" fmla="*/ 110 h 5"/>
                  <a:gd name="T16" fmla="*/ 172 w 8"/>
                  <a:gd name="T17" fmla="*/ 11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6" y="5"/>
                    </a:moveTo>
                    <a:lnTo>
                      <a:pt x="6" y="5"/>
                    </a:lnTo>
                    <a:lnTo>
                      <a:pt x="6" y="3"/>
                    </a:lnTo>
                    <a:lnTo>
                      <a:pt x="2" y="0"/>
                    </a:lnTo>
                    <a:lnTo>
                      <a:pt x="0" y="2"/>
                    </a:lnTo>
                    <a:lnTo>
                      <a:pt x="5" y="5"/>
                    </a:lnTo>
                    <a:lnTo>
                      <a:pt x="8" y="5"/>
                    </a:lnTo>
                    <a:lnTo>
                      <a:pt x="6"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2" name="Freeform 153"/>
              <p:cNvSpPr>
                <a:spLocks/>
              </p:cNvSpPr>
              <p:nvPr/>
            </p:nvSpPr>
            <p:spPr bwMode="auto">
              <a:xfrm>
                <a:off x="9389198" y="1220481"/>
                <a:ext cx="17681" cy="23812"/>
              </a:xfrm>
              <a:custGeom>
                <a:avLst/>
                <a:gdLst>
                  <a:gd name="T0" fmla="*/ 0 w 5"/>
                  <a:gd name="T1" fmla="*/ 0 h 8"/>
                  <a:gd name="T2" fmla="*/ 0 w 5"/>
                  <a:gd name="T3" fmla="*/ 0 h 8"/>
                  <a:gd name="T4" fmla="*/ 0 w 5"/>
                  <a:gd name="T5" fmla="*/ 126 h 8"/>
                  <a:gd name="T6" fmla="*/ 104 w 5"/>
                  <a:gd name="T7" fmla="*/ 197 h 8"/>
                  <a:gd name="T8" fmla="*/ 176 w 5"/>
                  <a:gd name="T9" fmla="*/ 197 h 8"/>
                  <a:gd name="T10" fmla="*/ 72 w 5"/>
                  <a:gd name="T11" fmla="*/ 73 h 8"/>
                  <a:gd name="T12" fmla="*/ 0 w 5"/>
                  <a:gd name="T13" fmla="*/ 73 h 8"/>
                  <a:gd name="T14" fmla="*/ 0 w 5"/>
                  <a:gd name="T15" fmla="*/ 73 h 8"/>
                  <a:gd name="T16" fmla="*/ 0 w 5"/>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0"/>
                    </a:moveTo>
                    <a:lnTo>
                      <a:pt x="0" y="0"/>
                    </a:lnTo>
                    <a:lnTo>
                      <a:pt x="0" y="5"/>
                    </a:lnTo>
                    <a:lnTo>
                      <a:pt x="3" y="8"/>
                    </a:lnTo>
                    <a:lnTo>
                      <a:pt x="5" y="8"/>
                    </a:lnTo>
                    <a:lnTo>
                      <a:pt x="2" y="3"/>
                    </a:lnTo>
                    <a:lnTo>
                      <a:pt x="0" y="3"/>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3" name="Freeform 154"/>
              <p:cNvSpPr>
                <a:spLocks/>
              </p:cNvSpPr>
              <p:nvPr/>
            </p:nvSpPr>
            <p:spPr bwMode="auto">
              <a:xfrm>
                <a:off x="9389198" y="1220481"/>
                <a:ext cx="35362" cy="28575"/>
              </a:xfrm>
              <a:custGeom>
                <a:avLst/>
                <a:gdLst>
                  <a:gd name="T0" fmla="*/ 368 w 10"/>
                  <a:gd name="T1" fmla="*/ 175 h 10"/>
                  <a:gd name="T2" fmla="*/ 368 w 10"/>
                  <a:gd name="T3" fmla="*/ 175 h 10"/>
                  <a:gd name="T4" fmla="*/ 184 w 10"/>
                  <a:gd name="T5" fmla="*/ 41 h 10"/>
                  <a:gd name="T6" fmla="*/ 0 w 10"/>
                  <a:gd name="T7" fmla="*/ 0 h 10"/>
                  <a:gd name="T8" fmla="*/ 0 w 10"/>
                  <a:gd name="T9" fmla="*/ 65 h 10"/>
                  <a:gd name="T10" fmla="*/ 112 w 10"/>
                  <a:gd name="T11" fmla="*/ 65 h 10"/>
                  <a:gd name="T12" fmla="*/ 296 w 10"/>
                  <a:gd name="T13" fmla="*/ 218 h 10"/>
                  <a:gd name="T14" fmla="*/ 296 w 10"/>
                  <a:gd name="T15" fmla="*/ 218 h 10"/>
                  <a:gd name="T16" fmla="*/ 368 w 10"/>
                  <a:gd name="T17" fmla="*/ 175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0"/>
                  <a:gd name="T29" fmla="*/ 10 w 1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0">
                    <a:moveTo>
                      <a:pt x="10" y="8"/>
                    </a:moveTo>
                    <a:lnTo>
                      <a:pt x="10" y="8"/>
                    </a:lnTo>
                    <a:lnTo>
                      <a:pt x="5" y="2"/>
                    </a:lnTo>
                    <a:lnTo>
                      <a:pt x="0" y="0"/>
                    </a:lnTo>
                    <a:lnTo>
                      <a:pt x="0" y="3"/>
                    </a:lnTo>
                    <a:lnTo>
                      <a:pt x="3" y="3"/>
                    </a:lnTo>
                    <a:lnTo>
                      <a:pt x="8" y="10"/>
                    </a:lnTo>
                    <a:lnTo>
                      <a:pt x="10"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4" name="Freeform 155"/>
              <p:cNvSpPr>
                <a:spLocks/>
              </p:cNvSpPr>
              <p:nvPr/>
            </p:nvSpPr>
            <p:spPr bwMode="auto">
              <a:xfrm>
                <a:off x="9417487" y="1244294"/>
                <a:ext cx="22985" cy="12700"/>
              </a:xfrm>
              <a:custGeom>
                <a:avLst/>
                <a:gdLst>
                  <a:gd name="T0" fmla="*/ 113 w 7"/>
                  <a:gd name="T1" fmla="*/ 29 h 5"/>
                  <a:gd name="T2" fmla="*/ 113 w 7"/>
                  <a:gd name="T3" fmla="*/ 29 h 5"/>
                  <a:gd name="T4" fmla="*/ 113 w 7"/>
                  <a:gd name="T5" fmla="*/ 42 h 5"/>
                  <a:gd name="T6" fmla="*/ 113 w 7"/>
                  <a:gd name="T7" fmla="*/ 29 h 5"/>
                  <a:gd name="T8" fmla="*/ 113 w 7"/>
                  <a:gd name="T9" fmla="*/ 29 h 5"/>
                  <a:gd name="T10" fmla="*/ 59 w 7"/>
                  <a:gd name="T11" fmla="*/ 0 h 5"/>
                  <a:gd name="T12" fmla="*/ 0 w 7"/>
                  <a:gd name="T13" fmla="*/ 29 h 5"/>
                  <a:gd name="T14" fmla="*/ 59 w 7"/>
                  <a:gd name="T15" fmla="*/ 42 h 5"/>
                  <a:gd name="T16" fmla="*/ 113 w 7"/>
                  <a:gd name="T17" fmla="*/ 69 h 5"/>
                  <a:gd name="T18" fmla="*/ 204 w 7"/>
                  <a:gd name="T19" fmla="*/ 42 h 5"/>
                  <a:gd name="T20" fmla="*/ 149 w 7"/>
                  <a:gd name="T21" fmla="*/ 29 h 5"/>
                  <a:gd name="T22" fmla="*/ 149 w 7"/>
                  <a:gd name="T23" fmla="*/ 29 h 5"/>
                  <a:gd name="T24" fmla="*/ 113 w 7"/>
                  <a:gd name="T25" fmla="*/ 29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4" y="2"/>
                    </a:moveTo>
                    <a:lnTo>
                      <a:pt x="4" y="2"/>
                    </a:lnTo>
                    <a:lnTo>
                      <a:pt x="4" y="3"/>
                    </a:lnTo>
                    <a:lnTo>
                      <a:pt x="4" y="2"/>
                    </a:lnTo>
                    <a:lnTo>
                      <a:pt x="2" y="0"/>
                    </a:lnTo>
                    <a:lnTo>
                      <a:pt x="0" y="2"/>
                    </a:lnTo>
                    <a:lnTo>
                      <a:pt x="2" y="3"/>
                    </a:lnTo>
                    <a:lnTo>
                      <a:pt x="4" y="5"/>
                    </a:lnTo>
                    <a:lnTo>
                      <a:pt x="7" y="3"/>
                    </a:lnTo>
                    <a:lnTo>
                      <a:pt x="5" y="2"/>
                    </a:lnTo>
                    <a:lnTo>
                      <a:pt x="4"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5" name="Freeform 156"/>
              <p:cNvSpPr>
                <a:spLocks/>
              </p:cNvSpPr>
              <p:nvPr/>
            </p:nvSpPr>
            <p:spPr bwMode="auto">
              <a:xfrm>
                <a:off x="9417487" y="1220481"/>
                <a:ext cx="17681" cy="28575"/>
              </a:xfrm>
              <a:custGeom>
                <a:avLst/>
                <a:gdLst>
                  <a:gd name="T0" fmla="*/ 0 w 5"/>
                  <a:gd name="T1" fmla="*/ 41 h 10"/>
                  <a:gd name="T2" fmla="*/ 0 w 5"/>
                  <a:gd name="T3" fmla="*/ 0 h 10"/>
                  <a:gd name="T4" fmla="*/ 0 w 5"/>
                  <a:gd name="T5" fmla="*/ 130 h 10"/>
                  <a:gd name="T6" fmla="*/ 144 w 5"/>
                  <a:gd name="T7" fmla="*/ 218 h 10"/>
                  <a:gd name="T8" fmla="*/ 184 w 5"/>
                  <a:gd name="T9" fmla="*/ 218 h 10"/>
                  <a:gd name="T10" fmla="*/ 144 w 5"/>
                  <a:gd name="T11" fmla="*/ 110 h 10"/>
                  <a:gd name="T12" fmla="*/ 72 w 5"/>
                  <a:gd name="T13" fmla="*/ 41 h 10"/>
                  <a:gd name="T14" fmla="*/ 72 w 5"/>
                  <a:gd name="T15" fmla="*/ 0 h 10"/>
                  <a:gd name="T16" fmla="*/ 72 w 5"/>
                  <a:gd name="T17" fmla="*/ 41 h 10"/>
                  <a:gd name="T18" fmla="*/ 144 w 5"/>
                  <a:gd name="T19" fmla="*/ 41 h 10"/>
                  <a:gd name="T20" fmla="*/ 72 w 5"/>
                  <a:gd name="T21" fmla="*/ 0 h 10"/>
                  <a:gd name="T22" fmla="*/ 0 w 5"/>
                  <a:gd name="T23" fmla="*/ 41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10"/>
                  <a:gd name="T38" fmla="*/ 5 w 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10">
                    <a:moveTo>
                      <a:pt x="0" y="2"/>
                    </a:moveTo>
                    <a:lnTo>
                      <a:pt x="0" y="0"/>
                    </a:lnTo>
                    <a:lnTo>
                      <a:pt x="0" y="6"/>
                    </a:lnTo>
                    <a:lnTo>
                      <a:pt x="4" y="10"/>
                    </a:lnTo>
                    <a:lnTo>
                      <a:pt x="5" y="10"/>
                    </a:lnTo>
                    <a:lnTo>
                      <a:pt x="4" y="5"/>
                    </a:lnTo>
                    <a:lnTo>
                      <a:pt x="2" y="2"/>
                    </a:lnTo>
                    <a:lnTo>
                      <a:pt x="2" y="0"/>
                    </a:lnTo>
                    <a:lnTo>
                      <a:pt x="2" y="2"/>
                    </a:lnTo>
                    <a:lnTo>
                      <a:pt x="4"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6" name="Freeform 157"/>
              <p:cNvSpPr>
                <a:spLocks/>
              </p:cNvSpPr>
              <p:nvPr/>
            </p:nvSpPr>
            <p:spPr bwMode="auto">
              <a:xfrm>
                <a:off x="9417487" y="1215719"/>
                <a:ext cx="40667" cy="11112"/>
              </a:xfrm>
              <a:custGeom>
                <a:avLst/>
                <a:gdLst>
                  <a:gd name="T0" fmla="*/ 385 w 12"/>
                  <a:gd name="T1" fmla="*/ 0 h 4"/>
                  <a:gd name="T2" fmla="*/ 385 w 12"/>
                  <a:gd name="T3" fmla="*/ 0 h 4"/>
                  <a:gd name="T4" fmla="*/ 224 w 12"/>
                  <a:gd name="T5" fmla="*/ 0 h 4"/>
                  <a:gd name="T6" fmla="*/ 128 w 12"/>
                  <a:gd name="T7" fmla="*/ 0 h 4"/>
                  <a:gd name="T8" fmla="*/ 0 w 12"/>
                  <a:gd name="T9" fmla="*/ 0 h 4"/>
                  <a:gd name="T10" fmla="*/ 0 w 12"/>
                  <a:gd name="T11" fmla="*/ 73 h 4"/>
                  <a:gd name="T12" fmla="*/ 63 w 12"/>
                  <a:gd name="T13" fmla="*/ 37 h 4"/>
                  <a:gd name="T14" fmla="*/ 63 w 12"/>
                  <a:gd name="T15" fmla="*/ 37 h 4"/>
                  <a:gd name="T16" fmla="*/ 128 w 12"/>
                  <a:gd name="T17" fmla="*/ 37 h 4"/>
                  <a:gd name="T18" fmla="*/ 224 w 12"/>
                  <a:gd name="T19" fmla="*/ 37 h 4"/>
                  <a:gd name="T20" fmla="*/ 324 w 12"/>
                  <a:gd name="T21" fmla="*/ 37 h 4"/>
                  <a:gd name="T22" fmla="*/ 324 w 12"/>
                  <a:gd name="T23" fmla="*/ 37 h 4"/>
                  <a:gd name="T24" fmla="*/ 385 w 12"/>
                  <a:gd name="T25" fmla="*/ 0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4"/>
                  <a:gd name="T41" fmla="*/ 12 w 12"/>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4">
                    <a:moveTo>
                      <a:pt x="12" y="0"/>
                    </a:moveTo>
                    <a:lnTo>
                      <a:pt x="12" y="0"/>
                    </a:lnTo>
                    <a:lnTo>
                      <a:pt x="7" y="0"/>
                    </a:lnTo>
                    <a:lnTo>
                      <a:pt x="4" y="0"/>
                    </a:lnTo>
                    <a:lnTo>
                      <a:pt x="0" y="0"/>
                    </a:lnTo>
                    <a:lnTo>
                      <a:pt x="0" y="4"/>
                    </a:lnTo>
                    <a:lnTo>
                      <a:pt x="2" y="2"/>
                    </a:lnTo>
                    <a:lnTo>
                      <a:pt x="4" y="2"/>
                    </a:lnTo>
                    <a:lnTo>
                      <a:pt x="7" y="2"/>
                    </a:lnTo>
                    <a:lnTo>
                      <a:pt x="10" y="2"/>
                    </a:lnTo>
                    <a:lnTo>
                      <a:pt x="1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7" name="Freeform 158"/>
              <p:cNvSpPr>
                <a:spLocks/>
              </p:cNvSpPr>
              <p:nvPr/>
            </p:nvSpPr>
            <p:spPr bwMode="auto">
              <a:xfrm>
                <a:off x="9451082" y="1215719"/>
                <a:ext cx="28290" cy="19050"/>
              </a:xfrm>
              <a:custGeom>
                <a:avLst/>
                <a:gdLst>
                  <a:gd name="T0" fmla="*/ 288 w 8"/>
                  <a:gd name="T1" fmla="*/ 120 h 7"/>
                  <a:gd name="T2" fmla="*/ 288 w 8"/>
                  <a:gd name="T3" fmla="*/ 120 h 7"/>
                  <a:gd name="T4" fmla="*/ 248 w 8"/>
                  <a:gd name="T5" fmla="*/ 70 h 7"/>
                  <a:gd name="T6" fmla="*/ 72 w 8"/>
                  <a:gd name="T7" fmla="*/ 0 h 7"/>
                  <a:gd name="T8" fmla="*/ 0 w 8"/>
                  <a:gd name="T9" fmla="*/ 36 h 7"/>
                  <a:gd name="T10" fmla="*/ 176 w 8"/>
                  <a:gd name="T11" fmla="*/ 86 h 7"/>
                  <a:gd name="T12" fmla="*/ 248 w 8"/>
                  <a:gd name="T13" fmla="*/ 120 h 7"/>
                  <a:gd name="T14" fmla="*/ 248 w 8"/>
                  <a:gd name="T15" fmla="*/ 120 h 7"/>
                  <a:gd name="T16" fmla="*/ 288 w 8"/>
                  <a:gd name="T17" fmla="*/ 12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8" y="7"/>
                    </a:moveTo>
                    <a:lnTo>
                      <a:pt x="8" y="7"/>
                    </a:lnTo>
                    <a:lnTo>
                      <a:pt x="7" y="4"/>
                    </a:lnTo>
                    <a:lnTo>
                      <a:pt x="2" y="0"/>
                    </a:lnTo>
                    <a:lnTo>
                      <a:pt x="0" y="2"/>
                    </a:lnTo>
                    <a:lnTo>
                      <a:pt x="5" y="5"/>
                    </a:lnTo>
                    <a:lnTo>
                      <a:pt x="7" y="7"/>
                    </a:lnTo>
                    <a:lnTo>
                      <a:pt x="8"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8" name="Freeform 159"/>
              <p:cNvSpPr>
                <a:spLocks/>
              </p:cNvSpPr>
              <p:nvPr/>
            </p:nvSpPr>
            <p:spPr bwMode="auto">
              <a:xfrm>
                <a:off x="9474067" y="1234769"/>
                <a:ext cx="15913" cy="14287"/>
              </a:xfrm>
              <a:custGeom>
                <a:avLst/>
                <a:gdLst>
                  <a:gd name="T0" fmla="*/ 218 w 4"/>
                  <a:gd name="T1" fmla="*/ 65 h 5"/>
                  <a:gd name="T2" fmla="*/ 218 w 4"/>
                  <a:gd name="T3" fmla="*/ 65 h 5"/>
                  <a:gd name="T4" fmla="*/ 157 w 4"/>
                  <a:gd name="T5" fmla="*/ 23 h 5"/>
                  <a:gd name="T6" fmla="*/ 56 w 4"/>
                  <a:gd name="T7" fmla="*/ 0 h 5"/>
                  <a:gd name="T8" fmla="*/ 0 w 4"/>
                  <a:gd name="T9" fmla="*/ 0 h 5"/>
                  <a:gd name="T10" fmla="*/ 56 w 4"/>
                  <a:gd name="T11" fmla="*/ 65 h 5"/>
                  <a:gd name="T12" fmla="*/ 157 w 4"/>
                  <a:gd name="T13" fmla="*/ 110 h 5"/>
                  <a:gd name="T14" fmla="*/ 157 w 4"/>
                  <a:gd name="T15" fmla="*/ 110 h 5"/>
                  <a:gd name="T16" fmla="*/ 218 w 4"/>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4" y="3"/>
                    </a:moveTo>
                    <a:lnTo>
                      <a:pt x="4" y="3"/>
                    </a:lnTo>
                    <a:lnTo>
                      <a:pt x="3" y="1"/>
                    </a:lnTo>
                    <a:lnTo>
                      <a:pt x="1" y="0"/>
                    </a:lnTo>
                    <a:lnTo>
                      <a:pt x="0" y="0"/>
                    </a:lnTo>
                    <a:lnTo>
                      <a:pt x="1" y="3"/>
                    </a:lnTo>
                    <a:lnTo>
                      <a:pt x="3" y="5"/>
                    </a:lnTo>
                    <a:lnTo>
                      <a:pt x="4"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29" name="Freeform 160"/>
              <p:cNvSpPr>
                <a:spLocks/>
              </p:cNvSpPr>
              <p:nvPr/>
            </p:nvSpPr>
            <p:spPr bwMode="auto">
              <a:xfrm>
                <a:off x="9484676" y="1244294"/>
                <a:ext cx="10609" cy="26987"/>
              </a:xfrm>
              <a:custGeom>
                <a:avLst/>
                <a:gdLst>
                  <a:gd name="T0" fmla="*/ 40 w 3"/>
                  <a:gd name="T1" fmla="*/ 168 h 10"/>
                  <a:gd name="T2" fmla="*/ 40 w 3"/>
                  <a:gd name="T3" fmla="*/ 168 h 10"/>
                  <a:gd name="T4" fmla="*/ 112 w 3"/>
                  <a:gd name="T5" fmla="*/ 133 h 10"/>
                  <a:gd name="T6" fmla="*/ 112 w 3"/>
                  <a:gd name="T7" fmla="*/ 83 h 10"/>
                  <a:gd name="T8" fmla="*/ 112 w 3"/>
                  <a:gd name="T9" fmla="*/ 34 h 10"/>
                  <a:gd name="T10" fmla="*/ 40 w 3"/>
                  <a:gd name="T11" fmla="*/ 0 h 10"/>
                  <a:gd name="T12" fmla="*/ 0 w 3"/>
                  <a:gd name="T13" fmla="*/ 34 h 10"/>
                  <a:gd name="T14" fmla="*/ 40 w 3"/>
                  <a:gd name="T15" fmla="*/ 49 h 10"/>
                  <a:gd name="T16" fmla="*/ 40 w 3"/>
                  <a:gd name="T17" fmla="*/ 83 h 10"/>
                  <a:gd name="T18" fmla="*/ 40 w 3"/>
                  <a:gd name="T19" fmla="*/ 119 h 10"/>
                  <a:gd name="T20" fmla="*/ 0 w 3"/>
                  <a:gd name="T21" fmla="*/ 133 h 10"/>
                  <a:gd name="T22" fmla="*/ 0 w 3"/>
                  <a:gd name="T23" fmla="*/ 133 h 10"/>
                  <a:gd name="T24" fmla="*/ 40 w 3"/>
                  <a:gd name="T25" fmla="*/ 168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10"/>
                  <a:gd name="T41" fmla="*/ 3 w 3"/>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10">
                    <a:moveTo>
                      <a:pt x="1" y="10"/>
                    </a:moveTo>
                    <a:lnTo>
                      <a:pt x="1" y="10"/>
                    </a:lnTo>
                    <a:lnTo>
                      <a:pt x="3" y="8"/>
                    </a:lnTo>
                    <a:lnTo>
                      <a:pt x="3" y="5"/>
                    </a:lnTo>
                    <a:lnTo>
                      <a:pt x="3" y="2"/>
                    </a:lnTo>
                    <a:lnTo>
                      <a:pt x="1" y="0"/>
                    </a:lnTo>
                    <a:lnTo>
                      <a:pt x="0" y="2"/>
                    </a:lnTo>
                    <a:lnTo>
                      <a:pt x="1" y="3"/>
                    </a:lnTo>
                    <a:lnTo>
                      <a:pt x="1" y="5"/>
                    </a:lnTo>
                    <a:lnTo>
                      <a:pt x="1" y="7"/>
                    </a:lnTo>
                    <a:lnTo>
                      <a:pt x="0" y="8"/>
                    </a:lnTo>
                    <a:lnTo>
                      <a:pt x="1" y="1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0" name="Freeform 161"/>
              <p:cNvSpPr>
                <a:spLocks/>
              </p:cNvSpPr>
              <p:nvPr/>
            </p:nvSpPr>
            <p:spPr bwMode="auto">
              <a:xfrm>
                <a:off x="9461690" y="1263344"/>
                <a:ext cx="28290" cy="7937"/>
              </a:xfrm>
              <a:custGeom>
                <a:avLst/>
                <a:gdLst>
                  <a:gd name="T0" fmla="*/ 144 w 8"/>
                  <a:gd name="T1" fmla="*/ 13 h 3"/>
                  <a:gd name="T2" fmla="*/ 144 w 8"/>
                  <a:gd name="T3" fmla="*/ 13 h 3"/>
                  <a:gd name="T4" fmla="*/ 144 w 8"/>
                  <a:gd name="T5" fmla="*/ 47 h 3"/>
                  <a:gd name="T6" fmla="*/ 288 w 8"/>
                  <a:gd name="T7" fmla="*/ 47 h 3"/>
                  <a:gd name="T8" fmla="*/ 248 w 8"/>
                  <a:gd name="T9" fmla="*/ 13 h 3"/>
                  <a:gd name="T10" fmla="*/ 176 w 8"/>
                  <a:gd name="T11" fmla="*/ 0 h 3"/>
                  <a:gd name="T12" fmla="*/ 0 w 8"/>
                  <a:gd name="T13" fmla="*/ 13 h 3"/>
                  <a:gd name="T14" fmla="*/ 0 w 8"/>
                  <a:gd name="T15" fmla="*/ 13 h 3"/>
                  <a:gd name="T16" fmla="*/ 144 w 8"/>
                  <a:gd name="T17" fmla="*/ 1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4" y="1"/>
                    </a:moveTo>
                    <a:lnTo>
                      <a:pt x="4" y="1"/>
                    </a:lnTo>
                    <a:lnTo>
                      <a:pt x="4" y="3"/>
                    </a:lnTo>
                    <a:lnTo>
                      <a:pt x="8" y="3"/>
                    </a:lnTo>
                    <a:lnTo>
                      <a:pt x="7" y="1"/>
                    </a:lnTo>
                    <a:lnTo>
                      <a:pt x="5" y="0"/>
                    </a:lnTo>
                    <a:lnTo>
                      <a:pt x="0" y="1"/>
                    </a:lnTo>
                    <a:lnTo>
                      <a:pt x="4"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1" name="Freeform 162"/>
              <p:cNvSpPr>
                <a:spLocks/>
              </p:cNvSpPr>
              <p:nvPr/>
            </p:nvSpPr>
            <p:spPr bwMode="auto">
              <a:xfrm>
                <a:off x="9444009" y="1266519"/>
                <a:ext cx="30058" cy="4762"/>
              </a:xfrm>
              <a:custGeom>
                <a:avLst/>
                <a:gdLst>
                  <a:gd name="T0" fmla="*/ 60 w 9"/>
                  <a:gd name="T1" fmla="*/ 19 h 2"/>
                  <a:gd name="T2" fmla="*/ 60 w 9"/>
                  <a:gd name="T3" fmla="*/ 19 h 2"/>
                  <a:gd name="T4" fmla="*/ 121 w 9"/>
                  <a:gd name="T5" fmla="*/ 19 h 2"/>
                  <a:gd name="T6" fmla="*/ 272 w 9"/>
                  <a:gd name="T7" fmla="*/ 0 h 2"/>
                  <a:gd name="T8" fmla="*/ 149 w 9"/>
                  <a:gd name="T9" fmla="*/ 0 h 2"/>
                  <a:gd name="T10" fmla="*/ 121 w 9"/>
                  <a:gd name="T11" fmla="*/ 0 h 2"/>
                  <a:gd name="T12" fmla="*/ 0 w 9"/>
                  <a:gd name="T13" fmla="*/ 19 h 2"/>
                  <a:gd name="T14" fmla="*/ 0 w 9"/>
                  <a:gd name="T15" fmla="*/ 19 h 2"/>
                  <a:gd name="T16" fmla="*/ 60 w 9"/>
                  <a:gd name="T17" fmla="*/ 19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2"/>
                  <a:gd name="T29" fmla="*/ 9 w 9"/>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2">
                    <a:moveTo>
                      <a:pt x="2" y="2"/>
                    </a:moveTo>
                    <a:lnTo>
                      <a:pt x="2" y="2"/>
                    </a:lnTo>
                    <a:lnTo>
                      <a:pt x="4" y="2"/>
                    </a:lnTo>
                    <a:lnTo>
                      <a:pt x="9" y="0"/>
                    </a:lnTo>
                    <a:lnTo>
                      <a:pt x="5" y="0"/>
                    </a:lnTo>
                    <a:lnTo>
                      <a:pt x="4" y="0"/>
                    </a:lnTo>
                    <a:lnTo>
                      <a:pt x="0" y="2"/>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2" name="Freeform 163"/>
              <p:cNvSpPr>
                <a:spLocks/>
              </p:cNvSpPr>
              <p:nvPr/>
            </p:nvSpPr>
            <p:spPr bwMode="auto">
              <a:xfrm>
                <a:off x="9440473" y="1271281"/>
                <a:ext cx="10609" cy="14287"/>
              </a:xfrm>
              <a:custGeom>
                <a:avLst/>
                <a:gdLst>
                  <a:gd name="T0" fmla="*/ 0 w 3"/>
                  <a:gd name="T1" fmla="*/ 65 h 5"/>
                  <a:gd name="T2" fmla="*/ 0 w 3"/>
                  <a:gd name="T3" fmla="*/ 65 h 5"/>
                  <a:gd name="T4" fmla="*/ 40 w 3"/>
                  <a:gd name="T5" fmla="*/ 65 h 5"/>
                  <a:gd name="T6" fmla="*/ 112 w 3"/>
                  <a:gd name="T7" fmla="*/ 0 h 5"/>
                  <a:gd name="T8" fmla="*/ 40 w 3"/>
                  <a:gd name="T9" fmla="*/ 0 h 5"/>
                  <a:gd name="T10" fmla="*/ 0 w 3"/>
                  <a:gd name="T11" fmla="*/ 45 h 5"/>
                  <a:gd name="T12" fmla="*/ 0 w 3"/>
                  <a:gd name="T13" fmla="*/ 110 h 5"/>
                  <a:gd name="T14" fmla="*/ 0 w 3"/>
                  <a:gd name="T15" fmla="*/ 110 h 5"/>
                  <a:gd name="T16" fmla="*/ 0 w 3"/>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0" y="3"/>
                    </a:moveTo>
                    <a:lnTo>
                      <a:pt x="0" y="3"/>
                    </a:lnTo>
                    <a:lnTo>
                      <a:pt x="1" y="3"/>
                    </a:lnTo>
                    <a:lnTo>
                      <a:pt x="3" y="0"/>
                    </a:lnTo>
                    <a:lnTo>
                      <a:pt x="1" y="0"/>
                    </a:lnTo>
                    <a:lnTo>
                      <a:pt x="0" y="2"/>
                    </a:lnTo>
                    <a:lnTo>
                      <a:pt x="0" y="5"/>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3" name="Freeform 164"/>
              <p:cNvSpPr>
                <a:spLocks/>
              </p:cNvSpPr>
              <p:nvPr/>
            </p:nvSpPr>
            <p:spPr bwMode="auto">
              <a:xfrm>
                <a:off x="9440473" y="1279219"/>
                <a:ext cx="21217" cy="7937"/>
              </a:xfrm>
              <a:custGeom>
                <a:avLst/>
                <a:gdLst>
                  <a:gd name="T0" fmla="*/ 224 w 6"/>
                  <a:gd name="T1" fmla="*/ 50 h 3"/>
                  <a:gd name="T2" fmla="*/ 224 w 6"/>
                  <a:gd name="T3" fmla="*/ 50 h 3"/>
                  <a:gd name="T4" fmla="*/ 184 w 6"/>
                  <a:gd name="T5" fmla="*/ 0 h 3"/>
                  <a:gd name="T6" fmla="*/ 0 w 6"/>
                  <a:gd name="T7" fmla="*/ 0 h 3"/>
                  <a:gd name="T8" fmla="*/ 0 w 6"/>
                  <a:gd name="T9" fmla="*/ 33 h 3"/>
                  <a:gd name="T10" fmla="*/ 112 w 6"/>
                  <a:gd name="T11" fmla="*/ 33 h 3"/>
                  <a:gd name="T12" fmla="*/ 184 w 6"/>
                  <a:gd name="T13" fmla="*/ 50 h 3"/>
                  <a:gd name="T14" fmla="*/ 184 w 6"/>
                  <a:gd name="T15" fmla="*/ 50 h 3"/>
                  <a:gd name="T16" fmla="*/ 224 w 6"/>
                  <a:gd name="T17" fmla="*/ 5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3"/>
                    </a:moveTo>
                    <a:lnTo>
                      <a:pt x="6" y="3"/>
                    </a:lnTo>
                    <a:lnTo>
                      <a:pt x="5" y="0"/>
                    </a:lnTo>
                    <a:lnTo>
                      <a:pt x="0" y="0"/>
                    </a:lnTo>
                    <a:lnTo>
                      <a:pt x="0" y="2"/>
                    </a:lnTo>
                    <a:lnTo>
                      <a:pt x="3" y="2"/>
                    </a:lnTo>
                    <a:lnTo>
                      <a:pt x="5" y="3"/>
                    </a:lnTo>
                    <a:lnTo>
                      <a:pt x="6"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4" name="Freeform 165"/>
              <p:cNvSpPr>
                <a:spLocks/>
              </p:cNvSpPr>
              <p:nvPr/>
            </p:nvSpPr>
            <p:spPr bwMode="auto">
              <a:xfrm>
                <a:off x="9451082" y="1287156"/>
                <a:ext cx="10609" cy="26987"/>
              </a:xfrm>
              <a:custGeom>
                <a:avLst/>
                <a:gdLst>
                  <a:gd name="T0" fmla="*/ 0 w 3"/>
                  <a:gd name="T1" fmla="*/ 221 h 9"/>
                  <a:gd name="T2" fmla="*/ 0 w 3"/>
                  <a:gd name="T3" fmla="*/ 221 h 9"/>
                  <a:gd name="T4" fmla="*/ 72 w 3"/>
                  <a:gd name="T5" fmla="*/ 221 h 9"/>
                  <a:gd name="T6" fmla="*/ 112 w 3"/>
                  <a:gd name="T7" fmla="*/ 121 h 9"/>
                  <a:gd name="T8" fmla="*/ 112 w 3"/>
                  <a:gd name="T9" fmla="*/ 100 h 9"/>
                  <a:gd name="T10" fmla="*/ 112 w 3"/>
                  <a:gd name="T11" fmla="*/ 0 h 9"/>
                  <a:gd name="T12" fmla="*/ 72 w 3"/>
                  <a:gd name="T13" fmla="*/ 0 h 9"/>
                  <a:gd name="T14" fmla="*/ 72 w 3"/>
                  <a:gd name="T15" fmla="*/ 100 h 9"/>
                  <a:gd name="T16" fmla="*/ 72 w 3"/>
                  <a:gd name="T17" fmla="*/ 121 h 9"/>
                  <a:gd name="T18" fmla="*/ 0 w 3"/>
                  <a:gd name="T19" fmla="*/ 176 h 9"/>
                  <a:gd name="T20" fmla="*/ 0 w 3"/>
                  <a:gd name="T21" fmla="*/ 176 h 9"/>
                  <a:gd name="T22" fmla="*/ 0 w 3"/>
                  <a:gd name="T23" fmla="*/ 176 h 9"/>
                  <a:gd name="T24" fmla="*/ 0 w 3"/>
                  <a:gd name="T25" fmla="*/ 221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9"/>
                  <a:gd name="T41" fmla="*/ 3 w 3"/>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9">
                    <a:moveTo>
                      <a:pt x="0" y="9"/>
                    </a:moveTo>
                    <a:lnTo>
                      <a:pt x="0" y="9"/>
                    </a:lnTo>
                    <a:lnTo>
                      <a:pt x="2" y="9"/>
                    </a:lnTo>
                    <a:lnTo>
                      <a:pt x="3" y="5"/>
                    </a:lnTo>
                    <a:lnTo>
                      <a:pt x="3" y="4"/>
                    </a:lnTo>
                    <a:lnTo>
                      <a:pt x="3" y="0"/>
                    </a:lnTo>
                    <a:lnTo>
                      <a:pt x="2" y="0"/>
                    </a:lnTo>
                    <a:lnTo>
                      <a:pt x="2" y="4"/>
                    </a:lnTo>
                    <a:lnTo>
                      <a:pt x="2" y="5"/>
                    </a:lnTo>
                    <a:lnTo>
                      <a:pt x="0" y="7"/>
                    </a:lnTo>
                    <a:lnTo>
                      <a:pt x="0" y="9"/>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5" name="Freeform 166"/>
              <p:cNvSpPr>
                <a:spLocks/>
              </p:cNvSpPr>
              <p:nvPr/>
            </p:nvSpPr>
            <p:spPr bwMode="auto">
              <a:xfrm>
                <a:off x="9435169" y="1307794"/>
                <a:ext cx="15913" cy="14287"/>
              </a:xfrm>
              <a:custGeom>
                <a:avLst/>
                <a:gdLst>
                  <a:gd name="T0" fmla="*/ 52 w 5"/>
                  <a:gd name="T1" fmla="*/ 101 h 5"/>
                  <a:gd name="T2" fmla="*/ 52 w 5"/>
                  <a:gd name="T3" fmla="*/ 101 h 5"/>
                  <a:gd name="T4" fmla="*/ 81 w 5"/>
                  <a:gd name="T5" fmla="*/ 41 h 5"/>
                  <a:gd name="T6" fmla="*/ 133 w 5"/>
                  <a:gd name="T7" fmla="*/ 41 h 5"/>
                  <a:gd name="T8" fmla="*/ 133 w 5"/>
                  <a:gd name="T9" fmla="*/ 0 h 5"/>
                  <a:gd name="T10" fmla="*/ 52 w 5"/>
                  <a:gd name="T11" fmla="*/ 0 h 5"/>
                  <a:gd name="T12" fmla="*/ 0 w 5"/>
                  <a:gd name="T13" fmla="*/ 101 h 5"/>
                  <a:gd name="T14" fmla="*/ 0 w 5"/>
                  <a:gd name="T15" fmla="*/ 58 h 5"/>
                  <a:gd name="T16" fmla="*/ 52 w 5"/>
                  <a:gd name="T17" fmla="*/ 10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5"/>
                    </a:moveTo>
                    <a:lnTo>
                      <a:pt x="2" y="5"/>
                    </a:lnTo>
                    <a:lnTo>
                      <a:pt x="3" y="2"/>
                    </a:lnTo>
                    <a:lnTo>
                      <a:pt x="5" y="2"/>
                    </a:lnTo>
                    <a:lnTo>
                      <a:pt x="5" y="0"/>
                    </a:lnTo>
                    <a:lnTo>
                      <a:pt x="2" y="0"/>
                    </a:lnTo>
                    <a:lnTo>
                      <a:pt x="0" y="5"/>
                    </a:lnTo>
                    <a:lnTo>
                      <a:pt x="0" y="3"/>
                    </a:lnTo>
                    <a:lnTo>
                      <a:pt x="2"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6" name="Freeform 167"/>
              <p:cNvSpPr>
                <a:spLocks/>
              </p:cNvSpPr>
              <p:nvPr/>
            </p:nvSpPr>
            <p:spPr bwMode="auto">
              <a:xfrm>
                <a:off x="9417487" y="1315731"/>
                <a:ext cx="22985" cy="42862"/>
              </a:xfrm>
              <a:custGeom>
                <a:avLst/>
                <a:gdLst>
                  <a:gd name="T0" fmla="*/ 113 w 7"/>
                  <a:gd name="T1" fmla="*/ 275 h 15"/>
                  <a:gd name="T2" fmla="*/ 59 w 7"/>
                  <a:gd name="T3" fmla="*/ 315 h 15"/>
                  <a:gd name="T4" fmla="*/ 149 w 7"/>
                  <a:gd name="T5" fmla="*/ 211 h 15"/>
                  <a:gd name="T6" fmla="*/ 204 w 7"/>
                  <a:gd name="T7" fmla="*/ 41 h 15"/>
                  <a:gd name="T8" fmla="*/ 149 w 7"/>
                  <a:gd name="T9" fmla="*/ 0 h 15"/>
                  <a:gd name="T10" fmla="*/ 59 w 7"/>
                  <a:gd name="T11" fmla="*/ 169 h 15"/>
                  <a:gd name="T12" fmla="*/ 59 w 7"/>
                  <a:gd name="T13" fmla="*/ 275 h 15"/>
                  <a:gd name="T14" fmla="*/ 0 w 7"/>
                  <a:gd name="T15" fmla="*/ 315 h 15"/>
                  <a:gd name="T16" fmla="*/ 59 w 7"/>
                  <a:gd name="T17" fmla="*/ 275 h 15"/>
                  <a:gd name="T18" fmla="*/ 0 w 7"/>
                  <a:gd name="T19" fmla="*/ 275 h 15"/>
                  <a:gd name="T20" fmla="*/ 0 w 7"/>
                  <a:gd name="T21" fmla="*/ 315 h 15"/>
                  <a:gd name="T22" fmla="*/ 113 w 7"/>
                  <a:gd name="T23" fmla="*/ 275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15"/>
                  <a:gd name="T38" fmla="*/ 7 w 7"/>
                  <a:gd name="T39" fmla="*/ 15 h 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15">
                    <a:moveTo>
                      <a:pt x="4" y="13"/>
                    </a:moveTo>
                    <a:lnTo>
                      <a:pt x="2" y="15"/>
                    </a:lnTo>
                    <a:lnTo>
                      <a:pt x="5" y="10"/>
                    </a:lnTo>
                    <a:lnTo>
                      <a:pt x="7" y="2"/>
                    </a:lnTo>
                    <a:lnTo>
                      <a:pt x="5" y="0"/>
                    </a:lnTo>
                    <a:lnTo>
                      <a:pt x="2" y="8"/>
                    </a:lnTo>
                    <a:lnTo>
                      <a:pt x="2" y="13"/>
                    </a:lnTo>
                    <a:lnTo>
                      <a:pt x="0" y="15"/>
                    </a:lnTo>
                    <a:lnTo>
                      <a:pt x="2" y="13"/>
                    </a:lnTo>
                    <a:lnTo>
                      <a:pt x="0" y="13"/>
                    </a:lnTo>
                    <a:lnTo>
                      <a:pt x="0" y="15"/>
                    </a:lnTo>
                    <a:lnTo>
                      <a:pt x="4" y="1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7" name="Freeform 168"/>
              <p:cNvSpPr>
                <a:spLocks/>
              </p:cNvSpPr>
              <p:nvPr/>
            </p:nvSpPr>
            <p:spPr bwMode="auto">
              <a:xfrm>
                <a:off x="9417487" y="1352244"/>
                <a:ext cx="17681" cy="34925"/>
              </a:xfrm>
              <a:custGeom>
                <a:avLst/>
                <a:gdLst>
                  <a:gd name="T0" fmla="*/ 184 w 5"/>
                  <a:gd name="T1" fmla="*/ 178 h 12"/>
                  <a:gd name="T2" fmla="*/ 184 w 5"/>
                  <a:gd name="T3" fmla="*/ 178 h 12"/>
                  <a:gd name="T4" fmla="*/ 184 w 5"/>
                  <a:gd name="T5" fmla="*/ 154 h 12"/>
                  <a:gd name="T6" fmla="*/ 144 w 5"/>
                  <a:gd name="T7" fmla="*/ 0 h 12"/>
                  <a:gd name="T8" fmla="*/ 0 w 5"/>
                  <a:gd name="T9" fmla="*/ 44 h 12"/>
                  <a:gd name="T10" fmla="*/ 144 w 5"/>
                  <a:gd name="T11" fmla="*/ 154 h 12"/>
                  <a:gd name="T12" fmla="*/ 184 w 5"/>
                  <a:gd name="T13" fmla="*/ 266 h 12"/>
                  <a:gd name="T14" fmla="*/ 184 w 5"/>
                  <a:gd name="T15" fmla="*/ 266 h 12"/>
                  <a:gd name="T16" fmla="*/ 184 w 5"/>
                  <a:gd name="T17" fmla="*/ 178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2"/>
                  <a:gd name="T29" fmla="*/ 5 w 5"/>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2">
                    <a:moveTo>
                      <a:pt x="5" y="8"/>
                    </a:moveTo>
                    <a:lnTo>
                      <a:pt x="5" y="8"/>
                    </a:lnTo>
                    <a:lnTo>
                      <a:pt x="5" y="7"/>
                    </a:lnTo>
                    <a:lnTo>
                      <a:pt x="4" y="0"/>
                    </a:lnTo>
                    <a:lnTo>
                      <a:pt x="0" y="2"/>
                    </a:lnTo>
                    <a:lnTo>
                      <a:pt x="4" y="7"/>
                    </a:lnTo>
                    <a:lnTo>
                      <a:pt x="5" y="12"/>
                    </a:lnTo>
                    <a:lnTo>
                      <a:pt x="5"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8" name="Freeform 169"/>
              <p:cNvSpPr>
                <a:spLocks/>
              </p:cNvSpPr>
              <p:nvPr/>
            </p:nvSpPr>
            <p:spPr bwMode="auto">
              <a:xfrm>
                <a:off x="9435169" y="1376056"/>
                <a:ext cx="31826" cy="11112"/>
              </a:xfrm>
              <a:custGeom>
                <a:avLst/>
                <a:gdLst>
                  <a:gd name="T0" fmla="*/ 256 w 10"/>
                  <a:gd name="T1" fmla="*/ 70 h 4"/>
                  <a:gd name="T2" fmla="*/ 256 w 10"/>
                  <a:gd name="T3" fmla="*/ 70 h 4"/>
                  <a:gd name="T4" fmla="*/ 130 w 10"/>
                  <a:gd name="T5" fmla="*/ 37 h 4"/>
                  <a:gd name="T6" fmla="*/ 0 w 10"/>
                  <a:gd name="T7" fmla="*/ 0 h 4"/>
                  <a:gd name="T8" fmla="*/ 0 w 10"/>
                  <a:gd name="T9" fmla="*/ 70 h 4"/>
                  <a:gd name="T10" fmla="*/ 130 w 10"/>
                  <a:gd name="T11" fmla="*/ 70 h 4"/>
                  <a:gd name="T12" fmla="*/ 182 w 10"/>
                  <a:gd name="T13" fmla="*/ 70 h 4"/>
                  <a:gd name="T14" fmla="*/ 182 w 10"/>
                  <a:gd name="T15" fmla="*/ 70 h 4"/>
                  <a:gd name="T16" fmla="*/ 256 w 10"/>
                  <a:gd name="T17" fmla="*/ 7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10" y="4"/>
                    </a:moveTo>
                    <a:lnTo>
                      <a:pt x="10" y="4"/>
                    </a:lnTo>
                    <a:lnTo>
                      <a:pt x="5" y="2"/>
                    </a:lnTo>
                    <a:lnTo>
                      <a:pt x="0" y="0"/>
                    </a:lnTo>
                    <a:lnTo>
                      <a:pt x="0" y="4"/>
                    </a:lnTo>
                    <a:lnTo>
                      <a:pt x="5" y="4"/>
                    </a:lnTo>
                    <a:lnTo>
                      <a:pt x="7" y="4"/>
                    </a:lnTo>
                    <a:lnTo>
                      <a:pt x="1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39" name="Freeform 170"/>
              <p:cNvSpPr>
                <a:spLocks/>
              </p:cNvSpPr>
              <p:nvPr/>
            </p:nvSpPr>
            <p:spPr bwMode="auto">
              <a:xfrm>
                <a:off x="9458154" y="1387169"/>
                <a:ext cx="21217" cy="15875"/>
              </a:xfrm>
              <a:custGeom>
                <a:avLst/>
                <a:gdLst>
                  <a:gd name="T0" fmla="*/ 184 w 6"/>
                  <a:gd name="T1" fmla="*/ 83 h 6"/>
                  <a:gd name="T2" fmla="*/ 184 w 6"/>
                  <a:gd name="T3" fmla="*/ 83 h 6"/>
                  <a:gd name="T4" fmla="*/ 112 w 6"/>
                  <a:gd name="T5" fmla="*/ 50 h 6"/>
                  <a:gd name="T6" fmla="*/ 112 w 6"/>
                  <a:gd name="T7" fmla="*/ 0 h 6"/>
                  <a:gd name="T8" fmla="*/ 0 w 6"/>
                  <a:gd name="T9" fmla="*/ 0 h 6"/>
                  <a:gd name="T10" fmla="*/ 40 w 6"/>
                  <a:gd name="T11" fmla="*/ 83 h 6"/>
                  <a:gd name="T12" fmla="*/ 216 w 6"/>
                  <a:gd name="T13" fmla="*/ 103 h 6"/>
                  <a:gd name="T14" fmla="*/ 216 w 6"/>
                  <a:gd name="T15" fmla="*/ 103 h 6"/>
                  <a:gd name="T16" fmla="*/ 184 w 6"/>
                  <a:gd name="T17" fmla="*/ 8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5" y="5"/>
                    </a:moveTo>
                    <a:lnTo>
                      <a:pt x="5" y="5"/>
                    </a:lnTo>
                    <a:lnTo>
                      <a:pt x="3" y="3"/>
                    </a:lnTo>
                    <a:lnTo>
                      <a:pt x="3" y="0"/>
                    </a:lnTo>
                    <a:lnTo>
                      <a:pt x="0" y="0"/>
                    </a:lnTo>
                    <a:lnTo>
                      <a:pt x="1" y="5"/>
                    </a:lnTo>
                    <a:lnTo>
                      <a:pt x="6" y="6"/>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0" name="Freeform 171"/>
              <p:cNvSpPr>
                <a:spLocks/>
              </p:cNvSpPr>
              <p:nvPr/>
            </p:nvSpPr>
            <p:spPr bwMode="auto">
              <a:xfrm>
                <a:off x="9474067" y="1395106"/>
                <a:ext cx="30058" cy="7937"/>
              </a:xfrm>
              <a:custGeom>
                <a:avLst/>
                <a:gdLst>
                  <a:gd name="T0" fmla="*/ 272 w 9"/>
                  <a:gd name="T1" fmla="*/ 33 h 3"/>
                  <a:gd name="T2" fmla="*/ 272 w 9"/>
                  <a:gd name="T3" fmla="*/ 33 h 3"/>
                  <a:gd name="T4" fmla="*/ 121 w 9"/>
                  <a:gd name="T5" fmla="*/ 0 h 3"/>
                  <a:gd name="T6" fmla="*/ 0 w 9"/>
                  <a:gd name="T7" fmla="*/ 33 h 3"/>
                  <a:gd name="T8" fmla="*/ 28 w 9"/>
                  <a:gd name="T9" fmla="*/ 50 h 3"/>
                  <a:gd name="T10" fmla="*/ 121 w 9"/>
                  <a:gd name="T11" fmla="*/ 50 h 3"/>
                  <a:gd name="T12" fmla="*/ 242 w 9"/>
                  <a:gd name="T13" fmla="*/ 50 h 3"/>
                  <a:gd name="T14" fmla="*/ 242 w 9"/>
                  <a:gd name="T15" fmla="*/ 50 h 3"/>
                  <a:gd name="T16" fmla="*/ 272 w 9"/>
                  <a:gd name="T17" fmla="*/ 3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9" y="2"/>
                    </a:moveTo>
                    <a:lnTo>
                      <a:pt x="9" y="2"/>
                    </a:lnTo>
                    <a:lnTo>
                      <a:pt x="4" y="0"/>
                    </a:lnTo>
                    <a:lnTo>
                      <a:pt x="0" y="2"/>
                    </a:lnTo>
                    <a:lnTo>
                      <a:pt x="1" y="3"/>
                    </a:lnTo>
                    <a:lnTo>
                      <a:pt x="4" y="3"/>
                    </a:lnTo>
                    <a:lnTo>
                      <a:pt x="8" y="3"/>
                    </a:lnTo>
                    <a:lnTo>
                      <a:pt x="9"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1" name="Freeform 172"/>
              <p:cNvSpPr>
                <a:spLocks/>
              </p:cNvSpPr>
              <p:nvPr/>
            </p:nvSpPr>
            <p:spPr bwMode="auto">
              <a:xfrm>
                <a:off x="9502357" y="1399869"/>
                <a:ext cx="83101" cy="17462"/>
              </a:xfrm>
              <a:custGeom>
                <a:avLst/>
                <a:gdLst>
                  <a:gd name="T0" fmla="*/ 824 w 24"/>
                  <a:gd name="T1" fmla="*/ 112 h 6"/>
                  <a:gd name="T2" fmla="*/ 824 w 24"/>
                  <a:gd name="T3" fmla="*/ 112 h 6"/>
                  <a:gd name="T4" fmla="*/ 376 w 24"/>
                  <a:gd name="T5" fmla="*/ 68 h 6"/>
                  <a:gd name="T6" fmla="*/ 39 w 24"/>
                  <a:gd name="T7" fmla="*/ 0 h 6"/>
                  <a:gd name="T8" fmla="*/ 0 w 24"/>
                  <a:gd name="T9" fmla="*/ 24 h 6"/>
                  <a:gd name="T10" fmla="*/ 307 w 24"/>
                  <a:gd name="T11" fmla="*/ 112 h 6"/>
                  <a:gd name="T12" fmla="*/ 824 w 24"/>
                  <a:gd name="T13" fmla="*/ 134 h 6"/>
                  <a:gd name="T14" fmla="*/ 760 w 24"/>
                  <a:gd name="T15" fmla="*/ 134 h 6"/>
                  <a:gd name="T16" fmla="*/ 824 w 24"/>
                  <a:gd name="T17" fmla="*/ 112 h 6"/>
                  <a:gd name="T18" fmla="*/ 824 w 24"/>
                  <a:gd name="T19" fmla="*/ 112 h 6"/>
                  <a:gd name="T20" fmla="*/ 824 w 24"/>
                  <a:gd name="T21" fmla="*/ 112 h 6"/>
                  <a:gd name="T22" fmla="*/ 824 w 24"/>
                  <a:gd name="T23" fmla="*/ 112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6"/>
                  <a:gd name="T38" fmla="*/ 24 w 24"/>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6">
                    <a:moveTo>
                      <a:pt x="24" y="5"/>
                    </a:moveTo>
                    <a:lnTo>
                      <a:pt x="24" y="5"/>
                    </a:lnTo>
                    <a:lnTo>
                      <a:pt x="11" y="3"/>
                    </a:lnTo>
                    <a:lnTo>
                      <a:pt x="1" y="0"/>
                    </a:lnTo>
                    <a:lnTo>
                      <a:pt x="0" y="1"/>
                    </a:lnTo>
                    <a:lnTo>
                      <a:pt x="9" y="5"/>
                    </a:lnTo>
                    <a:lnTo>
                      <a:pt x="24" y="6"/>
                    </a:lnTo>
                    <a:lnTo>
                      <a:pt x="22" y="6"/>
                    </a:lnTo>
                    <a:lnTo>
                      <a:pt x="24"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2" name="Freeform 173"/>
              <p:cNvSpPr>
                <a:spLocks/>
              </p:cNvSpPr>
              <p:nvPr/>
            </p:nvSpPr>
            <p:spPr bwMode="auto">
              <a:xfrm>
                <a:off x="9576618" y="1414156"/>
                <a:ext cx="24754" cy="36512"/>
              </a:xfrm>
              <a:custGeom>
                <a:avLst/>
                <a:gdLst>
                  <a:gd name="T0" fmla="*/ 256 w 7"/>
                  <a:gd name="T1" fmla="*/ 223 h 13"/>
                  <a:gd name="T2" fmla="*/ 256 w 7"/>
                  <a:gd name="T3" fmla="*/ 223 h 13"/>
                  <a:gd name="T4" fmla="*/ 184 w 7"/>
                  <a:gd name="T5" fmla="*/ 182 h 13"/>
                  <a:gd name="T6" fmla="*/ 72 w 7"/>
                  <a:gd name="T7" fmla="*/ 0 h 13"/>
                  <a:gd name="T8" fmla="*/ 0 w 7"/>
                  <a:gd name="T9" fmla="*/ 21 h 13"/>
                  <a:gd name="T10" fmla="*/ 144 w 7"/>
                  <a:gd name="T11" fmla="*/ 182 h 13"/>
                  <a:gd name="T12" fmla="*/ 256 w 7"/>
                  <a:gd name="T13" fmla="*/ 260 h 13"/>
                  <a:gd name="T14" fmla="*/ 256 w 7"/>
                  <a:gd name="T15" fmla="*/ 260 h 13"/>
                  <a:gd name="T16" fmla="*/ 256 w 7"/>
                  <a:gd name="T17" fmla="*/ 22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3"/>
                  <a:gd name="T29" fmla="*/ 7 w 7"/>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3">
                    <a:moveTo>
                      <a:pt x="7" y="11"/>
                    </a:moveTo>
                    <a:lnTo>
                      <a:pt x="7" y="11"/>
                    </a:lnTo>
                    <a:lnTo>
                      <a:pt x="5" y="9"/>
                    </a:lnTo>
                    <a:lnTo>
                      <a:pt x="2" y="0"/>
                    </a:lnTo>
                    <a:lnTo>
                      <a:pt x="0" y="1"/>
                    </a:lnTo>
                    <a:lnTo>
                      <a:pt x="4" y="9"/>
                    </a:lnTo>
                    <a:lnTo>
                      <a:pt x="7" y="13"/>
                    </a:lnTo>
                    <a:lnTo>
                      <a:pt x="7" y="1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3" name="Freeform 174"/>
              <p:cNvSpPr>
                <a:spLocks/>
              </p:cNvSpPr>
              <p:nvPr/>
            </p:nvSpPr>
            <p:spPr bwMode="auto">
              <a:xfrm>
                <a:off x="9601371" y="1445906"/>
                <a:ext cx="24754" cy="17462"/>
              </a:xfrm>
              <a:custGeom>
                <a:avLst/>
                <a:gdLst>
                  <a:gd name="T0" fmla="*/ 180 w 8"/>
                  <a:gd name="T1" fmla="*/ 66 h 7"/>
                  <a:gd name="T2" fmla="*/ 180 w 8"/>
                  <a:gd name="T3" fmla="*/ 66 h 7"/>
                  <a:gd name="T4" fmla="*/ 114 w 8"/>
                  <a:gd name="T5" fmla="*/ 39 h 7"/>
                  <a:gd name="T6" fmla="*/ 0 w 8"/>
                  <a:gd name="T7" fmla="*/ 0 h 7"/>
                  <a:gd name="T8" fmla="*/ 0 w 8"/>
                  <a:gd name="T9" fmla="*/ 27 h 7"/>
                  <a:gd name="T10" fmla="*/ 70 w 8"/>
                  <a:gd name="T11" fmla="*/ 66 h 7"/>
                  <a:gd name="T12" fmla="*/ 159 w 8"/>
                  <a:gd name="T13" fmla="*/ 94 h 7"/>
                  <a:gd name="T14" fmla="*/ 159 w 8"/>
                  <a:gd name="T15" fmla="*/ 94 h 7"/>
                  <a:gd name="T16" fmla="*/ 180 w 8"/>
                  <a:gd name="T17" fmla="*/ 6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8" y="5"/>
                    </a:moveTo>
                    <a:lnTo>
                      <a:pt x="8" y="5"/>
                    </a:lnTo>
                    <a:lnTo>
                      <a:pt x="5" y="3"/>
                    </a:lnTo>
                    <a:lnTo>
                      <a:pt x="0" y="0"/>
                    </a:lnTo>
                    <a:lnTo>
                      <a:pt x="0" y="2"/>
                    </a:lnTo>
                    <a:lnTo>
                      <a:pt x="3" y="5"/>
                    </a:lnTo>
                    <a:lnTo>
                      <a:pt x="7" y="7"/>
                    </a:lnTo>
                    <a:lnTo>
                      <a:pt x="8"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4" name="Freeform 175"/>
              <p:cNvSpPr>
                <a:spLocks/>
              </p:cNvSpPr>
              <p:nvPr/>
            </p:nvSpPr>
            <p:spPr bwMode="auto">
              <a:xfrm>
                <a:off x="9626125" y="1445906"/>
                <a:ext cx="19449" cy="17462"/>
              </a:xfrm>
              <a:custGeom>
                <a:avLst/>
                <a:gdLst>
                  <a:gd name="T0" fmla="*/ 117 w 6"/>
                  <a:gd name="T1" fmla="*/ 27 h 7"/>
                  <a:gd name="T2" fmla="*/ 117 w 6"/>
                  <a:gd name="T3" fmla="*/ 27 h 7"/>
                  <a:gd name="T4" fmla="*/ 117 w 6"/>
                  <a:gd name="T5" fmla="*/ 39 h 7"/>
                  <a:gd name="T6" fmla="*/ 88 w 6"/>
                  <a:gd name="T7" fmla="*/ 66 h 7"/>
                  <a:gd name="T8" fmla="*/ 88 w 6"/>
                  <a:gd name="T9" fmla="*/ 66 h 7"/>
                  <a:gd name="T10" fmla="*/ 31 w 6"/>
                  <a:gd name="T11" fmla="*/ 66 h 7"/>
                  <a:gd name="T12" fmla="*/ 0 w 6"/>
                  <a:gd name="T13" fmla="*/ 94 h 7"/>
                  <a:gd name="T14" fmla="*/ 88 w 6"/>
                  <a:gd name="T15" fmla="*/ 94 h 7"/>
                  <a:gd name="T16" fmla="*/ 117 w 6"/>
                  <a:gd name="T17" fmla="*/ 94 h 7"/>
                  <a:gd name="T18" fmla="*/ 171 w 6"/>
                  <a:gd name="T19" fmla="*/ 39 h 7"/>
                  <a:gd name="T20" fmla="*/ 171 w 6"/>
                  <a:gd name="T21" fmla="*/ 0 h 7"/>
                  <a:gd name="T22" fmla="*/ 171 w 6"/>
                  <a:gd name="T23" fmla="*/ 0 h 7"/>
                  <a:gd name="T24" fmla="*/ 117 w 6"/>
                  <a:gd name="T25" fmla="*/ 2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7"/>
                  <a:gd name="T41" fmla="*/ 6 w 6"/>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7">
                    <a:moveTo>
                      <a:pt x="4" y="2"/>
                    </a:moveTo>
                    <a:lnTo>
                      <a:pt x="4" y="2"/>
                    </a:lnTo>
                    <a:lnTo>
                      <a:pt x="4" y="3"/>
                    </a:lnTo>
                    <a:lnTo>
                      <a:pt x="3" y="5"/>
                    </a:lnTo>
                    <a:lnTo>
                      <a:pt x="1" y="5"/>
                    </a:lnTo>
                    <a:lnTo>
                      <a:pt x="0" y="7"/>
                    </a:lnTo>
                    <a:lnTo>
                      <a:pt x="3" y="7"/>
                    </a:lnTo>
                    <a:lnTo>
                      <a:pt x="4" y="7"/>
                    </a:lnTo>
                    <a:lnTo>
                      <a:pt x="6" y="3"/>
                    </a:lnTo>
                    <a:lnTo>
                      <a:pt x="6" y="0"/>
                    </a:lnTo>
                    <a:lnTo>
                      <a:pt x="4"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5" name="Freeform 176"/>
              <p:cNvSpPr>
                <a:spLocks/>
              </p:cNvSpPr>
              <p:nvPr/>
            </p:nvSpPr>
            <p:spPr bwMode="auto">
              <a:xfrm>
                <a:off x="9626125" y="1425269"/>
                <a:ext cx="19449" cy="25400"/>
              </a:xfrm>
              <a:custGeom>
                <a:avLst/>
                <a:gdLst>
                  <a:gd name="T0" fmla="*/ 0 w 5"/>
                  <a:gd name="T1" fmla="*/ 37 h 9"/>
                  <a:gd name="T2" fmla="*/ 0 w 5"/>
                  <a:gd name="T3" fmla="*/ 37 h 9"/>
                  <a:gd name="T4" fmla="*/ 106 w 5"/>
                  <a:gd name="T5" fmla="*/ 101 h 9"/>
                  <a:gd name="T6" fmla="*/ 169 w 5"/>
                  <a:gd name="T7" fmla="*/ 187 h 9"/>
                  <a:gd name="T8" fmla="*/ 275 w 5"/>
                  <a:gd name="T9" fmla="*/ 146 h 9"/>
                  <a:gd name="T10" fmla="*/ 169 w 5"/>
                  <a:gd name="T11" fmla="*/ 85 h 9"/>
                  <a:gd name="T12" fmla="*/ 106 w 5"/>
                  <a:gd name="T13" fmla="*/ 0 h 9"/>
                  <a:gd name="T14" fmla="*/ 106 w 5"/>
                  <a:gd name="T15" fmla="*/ 0 h 9"/>
                  <a:gd name="T16" fmla="*/ 0 w 5"/>
                  <a:gd name="T17" fmla="*/ 3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9"/>
                  <a:gd name="T29" fmla="*/ 5 w 5"/>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9">
                    <a:moveTo>
                      <a:pt x="0" y="2"/>
                    </a:moveTo>
                    <a:lnTo>
                      <a:pt x="0" y="2"/>
                    </a:lnTo>
                    <a:lnTo>
                      <a:pt x="2" y="5"/>
                    </a:lnTo>
                    <a:lnTo>
                      <a:pt x="3" y="9"/>
                    </a:lnTo>
                    <a:lnTo>
                      <a:pt x="5" y="7"/>
                    </a:lnTo>
                    <a:lnTo>
                      <a:pt x="3" y="4"/>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6" name="Freeform 177"/>
              <p:cNvSpPr>
                <a:spLocks/>
              </p:cNvSpPr>
              <p:nvPr/>
            </p:nvSpPr>
            <p:spPr bwMode="auto">
              <a:xfrm>
                <a:off x="9626125" y="1395106"/>
                <a:ext cx="12377" cy="36512"/>
              </a:xfrm>
              <a:custGeom>
                <a:avLst/>
                <a:gdLst>
                  <a:gd name="T0" fmla="*/ 21 w 4"/>
                  <a:gd name="T1" fmla="*/ 37 h 13"/>
                  <a:gd name="T2" fmla="*/ 21 w 4"/>
                  <a:gd name="T3" fmla="*/ 37 h 13"/>
                  <a:gd name="T4" fmla="*/ 0 w 4"/>
                  <a:gd name="T5" fmla="*/ 101 h 13"/>
                  <a:gd name="T6" fmla="*/ 0 w 4"/>
                  <a:gd name="T7" fmla="*/ 156 h 13"/>
                  <a:gd name="T8" fmla="*/ 0 w 4"/>
                  <a:gd name="T9" fmla="*/ 216 h 13"/>
                  <a:gd name="T10" fmla="*/ 21 w 4"/>
                  <a:gd name="T11" fmla="*/ 253 h 13"/>
                  <a:gd name="T12" fmla="*/ 70 w 4"/>
                  <a:gd name="T13" fmla="*/ 216 h 13"/>
                  <a:gd name="T14" fmla="*/ 21 w 4"/>
                  <a:gd name="T15" fmla="*/ 195 h 13"/>
                  <a:gd name="T16" fmla="*/ 21 w 4"/>
                  <a:gd name="T17" fmla="*/ 156 h 13"/>
                  <a:gd name="T18" fmla="*/ 21 w 4"/>
                  <a:gd name="T19" fmla="*/ 138 h 13"/>
                  <a:gd name="T20" fmla="*/ 70 w 4"/>
                  <a:gd name="T21" fmla="*/ 37 h 13"/>
                  <a:gd name="T22" fmla="*/ 70 w 4"/>
                  <a:gd name="T23" fmla="*/ 0 h 13"/>
                  <a:gd name="T24" fmla="*/ 70 w 4"/>
                  <a:gd name="T25" fmla="*/ 37 h 13"/>
                  <a:gd name="T26" fmla="*/ 91 w 4"/>
                  <a:gd name="T27" fmla="*/ 37 h 13"/>
                  <a:gd name="T28" fmla="*/ 70 w 4"/>
                  <a:gd name="T29" fmla="*/ 0 h 13"/>
                  <a:gd name="T30" fmla="*/ 21 w 4"/>
                  <a:gd name="T31" fmla="*/ 37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
                  <a:gd name="T49" fmla="*/ 0 h 13"/>
                  <a:gd name="T50" fmla="*/ 4 w 4"/>
                  <a:gd name="T51" fmla="*/ 13 h 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 h="13">
                    <a:moveTo>
                      <a:pt x="1" y="2"/>
                    </a:moveTo>
                    <a:lnTo>
                      <a:pt x="1" y="2"/>
                    </a:lnTo>
                    <a:lnTo>
                      <a:pt x="0" y="5"/>
                    </a:lnTo>
                    <a:lnTo>
                      <a:pt x="0" y="8"/>
                    </a:lnTo>
                    <a:lnTo>
                      <a:pt x="0" y="11"/>
                    </a:lnTo>
                    <a:lnTo>
                      <a:pt x="1" y="13"/>
                    </a:lnTo>
                    <a:lnTo>
                      <a:pt x="3" y="11"/>
                    </a:lnTo>
                    <a:lnTo>
                      <a:pt x="1" y="10"/>
                    </a:lnTo>
                    <a:lnTo>
                      <a:pt x="1" y="8"/>
                    </a:lnTo>
                    <a:lnTo>
                      <a:pt x="1" y="7"/>
                    </a:lnTo>
                    <a:lnTo>
                      <a:pt x="3" y="2"/>
                    </a:lnTo>
                    <a:lnTo>
                      <a:pt x="3" y="0"/>
                    </a:lnTo>
                    <a:lnTo>
                      <a:pt x="3" y="2"/>
                    </a:lnTo>
                    <a:lnTo>
                      <a:pt x="4" y="2"/>
                    </a:lnTo>
                    <a:lnTo>
                      <a:pt x="3" y="0"/>
                    </a:lnTo>
                    <a:lnTo>
                      <a:pt x="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7" name="Freeform 178"/>
              <p:cNvSpPr>
                <a:spLocks/>
              </p:cNvSpPr>
              <p:nvPr/>
            </p:nvSpPr>
            <p:spPr bwMode="auto">
              <a:xfrm>
                <a:off x="9626125" y="1387169"/>
                <a:ext cx="8841" cy="12700"/>
              </a:xfrm>
              <a:custGeom>
                <a:avLst/>
                <a:gdLst>
                  <a:gd name="T0" fmla="*/ 0 w 3"/>
                  <a:gd name="T1" fmla="*/ 0 h 5"/>
                  <a:gd name="T2" fmla="*/ 0 w 3"/>
                  <a:gd name="T3" fmla="*/ 0 h 5"/>
                  <a:gd name="T4" fmla="*/ 0 w 3"/>
                  <a:gd name="T5" fmla="*/ 42 h 5"/>
                  <a:gd name="T6" fmla="*/ 20 w 3"/>
                  <a:gd name="T7" fmla="*/ 69 h 5"/>
                  <a:gd name="T8" fmla="*/ 62 w 3"/>
                  <a:gd name="T9" fmla="*/ 42 h 5"/>
                  <a:gd name="T10" fmla="*/ 20 w 3"/>
                  <a:gd name="T11" fmla="*/ 13 h 5"/>
                  <a:gd name="T12" fmla="*/ 20 w 3"/>
                  <a:gd name="T13" fmla="*/ 0 h 5"/>
                  <a:gd name="T14" fmla="*/ 20 w 3"/>
                  <a:gd name="T15" fmla="*/ 0 h 5"/>
                  <a:gd name="T16" fmla="*/ 0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0" y="0"/>
                    </a:moveTo>
                    <a:lnTo>
                      <a:pt x="0" y="0"/>
                    </a:lnTo>
                    <a:lnTo>
                      <a:pt x="0" y="3"/>
                    </a:lnTo>
                    <a:lnTo>
                      <a:pt x="1" y="5"/>
                    </a:lnTo>
                    <a:lnTo>
                      <a:pt x="3" y="3"/>
                    </a:lnTo>
                    <a:lnTo>
                      <a:pt x="1" y="1"/>
                    </a:lnTo>
                    <a:lnTo>
                      <a:pt x="1"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8" name="Freeform 179"/>
              <p:cNvSpPr>
                <a:spLocks/>
              </p:cNvSpPr>
              <p:nvPr/>
            </p:nvSpPr>
            <p:spPr bwMode="auto">
              <a:xfrm>
                <a:off x="9601371" y="1363356"/>
                <a:ext cx="24754" cy="23812"/>
              </a:xfrm>
              <a:custGeom>
                <a:avLst/>
                <a:gdLst>
                  <a:gd name="T0" fmla="*/ 0 w 8"/>
                  <a:gd name="T1" fmla="*/ 0 h 8"/>
                  <a:gd name="T2" fmla="*/ 0 w 8"/>
                  <a:gd name="T3" fmla="*/ 0 h 8"/>
                  <a:gd name="T4" fmla="*/ 49 w 8"/>
                  <a:gd name="T5" fmla="*/ 73 h 8"/>
                  <a:gd name="T6" fmla="*/ 159 w 8"/>
                  <a:gd name="T7" fmla="*/ 189 h 8"/>
                  <a:gd name="T8" fmla="*/ 180 w 8"/>
                  <a:gd name="T9" fmla="*/ 189 h 8"/>
                  <a:gd name="T10" fmla="*/ 70 w 8"/>
                  <a:gd name="T11" fmla="*/ 73 h 8"/>
                  <a:gd name="T12" fmla="*/ 49 w 8"/>
                  <a:gd name="T13" fmla="*/ 28 h 8"/>
                  <a:gd name="T14" fmla="*/ 49 w 8"/>
                  <a:gd name="T15" fmla="*/ 28 h 8"/>
                  <a:gd name="T16" fmla="*/ 0 w 8"/>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0" y="0"/>
                    </a:moveTo>
                    <a:lnTo>
                      <a:pt x="0" y="0"/>
                    </a:lnTo>
                    <a:lnTo>
                      <a:pt x="2" y="3"/>
                    </a:lnTo>
                    <a:lnTo>
                      <a:pt x="7" y="8"/>
                    </a:lnTo>
                    <a:lnTo>
                      <a:pt x="8" y="8"/>
                    </a:lnTo>
                    <a:lnTo>
                      <a:pt x="3" y="3"/>
                    </a:lnTo>
                    <a:lnTo>
                      <a:pt x="2" y="1"/>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49" name="Freeform 180"/>
              <p:cNvSpPr>
                <a:spLocks/>
              </p:cNvSpPr>
              <p:nvPr/>
            </p:nvSpPr>
            <p:spPr bwMode="auto">
              <a:xfrm>
                <a:off x="9594299" y="1336369"/>
                <a:ext cx="15913" cy="30162"/>
              </a:xfrm>
              <a:custGeom>
                <a:avLst/>
                <a:gdLst>
                  <a:gd name="T0" fmla="*/ 0 w 5"/>
                  <a:gd name="T1" fmla="*/ 21 h 11"/>
                  <a:gd name="T2" fmla="*/ 52 w 5"/>
                  <a:gd name="T3" fmla="*/ 57 h 11"/>
                  <a:gd name="T4" fmla="*/ 52 w 5"/>
                  <a:gd name="T5" fmla="*/ 57 h 11"/>
                  <a:gd name="T6" fmla="*/ 52 w 5"/>
                  <a:gd name="T7" fmla="*/ 57 h 11"/>
                  <a:gd name="T8" fmla="*/ 52 w 5"/>
                  <a:gd name="T9" fmla="*/ 107 h 11"/>
                  <a:gd name="T10" fmla="*/ 52 w 5"/>
                  <a:gd name="T11" fmla="*/ 180 h 11"/>
                  <a:gd name="T12" fmla="*/ 104 w 5"/>
                  <a:gd name="T13" fmla="*/ 200 h 11"/>
                  <a:gd name="T14" fmla="*/ 104 w 5"/>
                  <a:gd name="T15" fmla="*/ 107 h 11"/>
                  <a:gd name="T16" fmla="*/ 130 w 5"/>
                  <a:gd name="T17" fmla="*/ 57 h 11"/>
                  <a:gd name="T18" fmla="*/ 104 w 5"/>
                  <a:gd name="T19" fmla="*/ 21 h 11"/>
                  <a:gd name="T20" fmla="*/ 52 w 5"/>
                  <a:gd name="T21" fmla="*/ 0 h 11"/>
                  <a:gd name="T22" fmla="*/ 52 w 5"/>
                  <a:gd name="T23" fmla="*/ 21 h 11"/>
                  <a:gd name="T24" fmla="*/ 0 w 5"/>
                  <a:gd name="T25" fmla="*/ 21 h 11"/>
                  <a:gd name="T26" fmla="*/ 52 w 5"/>
                  <a:gd name="T27" fmla="*/ 57 h 11"/>
                  <a:gd name="T28" fmla="*/ 52 w 5"/>
                  <a:gd name="T29" fmla="*/ 57 h 11"/>
                  <a:gd name="T30" fmla="*/ 0 w 5"/>
                  <a:gd name="T31" fmla="*/ 21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11"/>
                  <a:gd name="T50" fmla="*/ 5 w 5"/>
                  <a:gd name="T51" fmla="*/ 11 h 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11">
                    <a:moveTo>
                      <a:pt x="0" y="1"/>
                    </a:moveTo>
                    <a:lnTo>
                      <a:pt x="2" y="3"/>
                    </a:lnTo>
                    <a:lnTo>
                      <a:pt x="2" y="6"/>
                    </a:lnTo>
                    <a:lnTo>
                      <a:pt x="2" y="10"/>
                    </a:lnTo>
                    <a:lnTo>
                      <a:pt x="4" y="11"/>
                    </a:lnTo>
                    <a:lnTo>
                      <a:pt x="4" y="6"/>
                    </a:lnTo>
                    <a:lnTo>
                      <a:pt x="5" y="3"/>
                    </a:lnTo>
                    <a:lnTo>
                      <a:pt x="4" y="1"/>
                    </a:lnTo>
                    <a:lnTo>
                      <a:pt x="2" y="0"/>
                    </a:lnTo>
                    <a:lnTo>
                      <a:pt x="2" y="1"/>
                    </a:lnTo>
                    <a:lnTo>
                      <a:pt x="0" y="1"/>
                    </a:lnTo>
                    <a:lnTo>
                      <a:pt x="2" y="3"/>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0" name="Freeform 181"/>
              <p:cNvSpPr>
                <a:spLocks/>
              </p:cNvSpPr>
              <p:nvPr/>
            </p:nvSpPr>
            <p:spPr bwMode="auto">
              <a:xfrm>
                <a:off x="9576618" y="1307794"/>
                <a:ext cx="24754" cy="30162"/>
              </a:xfrm>
              <a:custGeom>
                <a:avLst/>
                <a:gdLst>
                  <a:gd name="T0" fmla="*/ 0 w 7"/>
                  <a:gd name="T1" fmla="*/ 0 h 11"/>
                  <a:gd name="T2" fmla="*/ 0 w 7"/>
                  <a:gd name="T3" fmla="*/ 0 h 11"/>
                  <a:gd name="T4" fmla="*/ 0 w 7"/>
                  <a:gd name="T5" fmla="*/ 86 h 11"/>
                  <a:gd name="T6" fmla="*/ 184 w 7"/>
                  <a:gd name="T7" fmla="*/ 197 h 11"/>
                  <a:gd name="T8" fmla="*/ 256 w 7"/>
                  <a:gd name="T9" fmla="*/ 197 h 11"/>
                  <a:gd name="T10" fmla="*/ 72 w 7"/>
                  <a:gd name="T11" fmla="*/ 86 h 11"/>
                  <a:gd name="T12" fmla="*/ 0 w 7"/>
                  <a:gd name="T13" fmla="*/ 36 h 11"/>
                  <a:gd name="T14" fmla="*/ 0 w 7"/>
                  <a:gd name="T15" fmla="*/ 36 h 11"/>
                  <a:gd name="T16" fmla="*/ 0 w 7"/>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1"/>
                  <a:gd name="T29" fmla="*/ 7 w 7"/>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1">
                    <a:moveTo>
                      <a:pt x="0" y="0"/>
                    </a:moveTo>
                    <a:lnTo>
                      <a:pt x="0" y="0"/>
                    </a:lnTo>
                    <a:lnTo>
                      <a:pt x="0" y="5"/>
                    </a:lnTo>
                    <a:lnTo>
                      <a:pt x="5" y="11"/>
                    </a:lnTo>
                    <a:lnTo>
                      <a:pt x="7" y="11"/>
                    </a:lnTo>
                    <a:lnTo>
                      <a:pt x="2" y="5"/>
                    </a:lnTo>
                    <a:lnTo>
                      <a:pt x="0"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1" name="Freeform 182"/>
              <p:cNvSpPr>
                <a:spLocks/>
              </p:cNvSpPr>
              <p:nvPr/>
            </p:nvSpPr>
            <p:spPr bwMode="auto">
              <a:xfrm>
                <a:off x="9576618" y="1307794"/>
                <a:ext cx="49507" cy="7937"/>
              </a:xfrm>
              <a:custGeom>
                <a:avLst/>
                <a:gdLst>
                  <a:gd name="T0" fmla="*/ 429 w 15"/>
                  <a:gd name="T1" fmla="*/ 33 h 3"/>
                  <a:gd name="T2" fmla="*/ 429 w 15"/>
                  <a:gd name="T3" fmla="*/ 33 h 3"/>
                  <a:gd name="T4" fmla="*/ 202 w 15"/>
                  <a:gd name="T5" fmla="*/ 33 h 3"/>
                  <a:gd name="T6" fmla="*/ 0 w 15"/>
                  <a:gd name="T7" fmla="*/ 0 h 3"/>
                  <a:gd name="T8" fmla="*/ 0 w 15"/>
                  <a:gd name="T9" fmla="*/ 33 h 3"/>
                  <a:gd name="T10" fmla="*/ 202 w 15"/>
                  <a:gd name="T11" fmla="*/ 47 h 3"/>
                  <a:gd name="T12" fmla="*/ 429 w 15"/>
                  <a:gd name="T13" fmla="*/ 47 h 3"/>
                  <a:gd name="T14" fmla="*/ 429 w 15"/>
                  <a:gd name="T15" fmla="*/ 47 h 3"/>
                  <a:gd name="T16" fmla="*/ 429 w 15"/>
                  <a:gd name="T17" fmla="*/ 3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3"/>
                  <a:gd name="T29" fmla="*/ 15 w 1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3">
                    <a:moveTo>
                      <a:pt x="15" y="2"/>
                    </a:moveTo>
                    <a:lnTo>
                      <a:pt x="15" y="2"/>
                    </a:lnTo>
                    <a:lnTo>
                      <a:pt x="7" y="2"/>
                    </a:lnTo>
                    <a:lnTo>
                      <a:pt x="0" y="0"/>
                    </a:lnTo>
                    <a:lnTo>
                      <a:pt x="0" y="2"/>
                    </a:lnTo>
                    <a:lnTo>
                      <a:pt x="7" y="3"/>
                    </a:lnTo>
                    <a:lnTo>
                      <a:pt x="15" y="3"/>
                    </a:lnTo>
                    <a:lnTo>
                      <a:pt x="15"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2" name="Freeform 183"/>
              <p:cNvSpPr>
                <a:spLocks/>
              </p:cNvSpPr>
              <p:nvPr/>
            </p:nvSpPr>
            <p:spPr bwMode="auto">
              <a:xfrm>
                <a:off x="9626125" y="1314144"/>
                <a:ext cx="35362" cy="15875"/>
              </a:xfrm>
              <a:custGeom>
                <a:avLst/>
                <a:gdLst>
                  <a:gd name="T0" fmla="*/ 376 w 10"/>
                  <a:gd name="T1" fmla="*/ 83 h 6"/>
                  <a:gd name="T2" fmla="*/ 376 w 10"/>
                  <a:gd name="T3" fmla="*/ 83 h 6"/>
                  <a:gd name="T4" fmla="*/ 264 w 10"/>
                  <a:gd name="T5" fmla="*/ 50 h 6"/>
                  <a:gd name="T6" fmla="*/ 0 w 10"/>
                  <a:gd name="T7" fmla="*/ 0 h 6"/>
                  <a:gd name="T8" fmla="*/ 0 w 10"/>
                  <a:gd name="T9" fmla="*/ 20 h 6"/>
                  <a:gd name="T10" fmla="*/ 192 w 10"/>
                  <a:gd name="T11" fmla="*/ 83 h 6"/>
                  <a:gd name="T12" fmla="*/ 376 w 10"/>
                  <a:gd name="T13" fmla="*/ 97 h 6"/>
                  <a:gd name="T14" fmla="*/ 376 w 10"/>
                  <a:gd name="T15" fmla="*/ 97 h 6"/>
                  <a:gd name="T16" fmla="*/ 376 w 10"/>
                  <a:gd name="T17" fmla="*/ 8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10" y="5"/>
                    </a:moveTo>
                    <a:lnTo>
                      <a:pt x="10" y="5"/>
                    </a:lnTo>
                    <a:lnTo>
                      <a:pt x="7" y="3"/>
                    </a:lnTo>
                    <a:lnTo>
                      <a:pt x="0" y="0"/>
                    </a:lnTo>
                    <a:lnTo>
                      <a:pt x="0" y="1"/>
                    </a:lnTo>
                    <a:lnTo>
                      <a:pt x="5" y="5"/>
                    </a:lnTo>
                    <a:lnTo>
                      <a:pt x="10" y="6"/>
                    </a:lnTo>
                    <a:lnTo>
                      <a:pt x="1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3" name="Freeform 184"/>
              <p:cNvSpPr>
                <a:spLocks/>
              </p:cNvSpPr>
              <p:nvPr/>
            </p:nvSpPr>
            <p:spPr bwMode="auto">
              <a:xfrm>
                <a:off x="9661487" y="1322081"/>
                <a:ext cx="24754" cy="14287"/>
              </a:xfrm>
              <a:custGeom>
                <a:avLst/>
                <a:gdLst>
                  <a:gd name="T0" fmla="*/ 248 w 7"/>
                  <a:gd name="T1" fmla="*/ 110 h 5"/>
                  <a:gd name="T2" fmla="*/ 248 w 7"/>
                  <a:gd name="T3" fmla="*/ 110 h 5"/>
                  <a:gd name="T4" fmla="*/ 248 w 7"/>
                  <a:gd name="T5" fmla="*/ 45 h 5"/>
                  <a:gd name="T6" fmla="*/ 176 w 7"/>
                  <a:gd name="T7" fmla="*/ 0 h 5"/>
                  <a:gd name="T8" fmla="*/ 72 w 7"/>
                  <a:gd name="T9" fmla="*/ 45 h 5"/>
                  <a:gd name="T10" fmla="*/ 0 w 7"/>
                  <a:gd name="T11" fmla="*/ 45 h 5"/>
                  <a:gd name="T12" fmla="*/ 0 w 7"/>
                  <a:gd name="T13" fmla="*/ 65 h 5"/>
                  <a:gd name="T14" fmla="*/ 72 w 7"/>
                  <a:gd name="T15" fmla="*/ 65 h 5"/>
                  <a:gd name="T16" fmla="*/ 176 w 7"/>
                  <a:gd name="T17" fmla="*/ 65 h 5"/>
                  <a:gd name="T18" fmla="*/ 176 w 7"/>
                  <a:gd name="T19" fmla="*/ 65 h 5"/>
                  <a:gd name="T20" fmla="*/ 176 w 7"/>
                  <a:gd name="T21" fmla="*/ 65 h 5"/>
                  <a:gd name="T22" fmla="*/ 176 w 7"/>
                  <a:gd name="T23" fmla="*/ 65 h 5"/>
                  <a:gd name="T24" fmla="*/ 248 w 7"/>
                  <a:gd name="T25" fmla="*/ 11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7" y="5"/>
                    </a:moveTo>
                    <a:lnTo>
                      <a:pt x="7" y="5"/>
                    </a:lnTo>
                    <a:lnTo>
                      <a:pt x="7" y="2"/>
                    </a:lnTo>
                    <a:lnTo>
                      <a:pt x="5" y="0"/>
                    </a:lnTo>
                    <a:lnTo>
                      <a:pt x="2" y="2"/>
                    </a:lnTo>
                    <a:lnTo>
                      <a:pt x="0" y="2"/>
                    </a:lnTo>
                    <a:lnTo>
                      <a:pt x="0" y="3"/>
                    </a:lnTo>
                    <a:lnTo>
                      <a:pt x="2" y="3"/>
                    </a:lnTo>
                    <a:lnTo>
                      <a:pt x="5" y="3"/>
                    </a:lnTo>
                    <a:lnTo>
                      <a:pt x="7"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4" name="Freeform 185"/>
              <p:cNvSpPr>
                <a:spLocks/>
              </p:cNvSpPr>
              <p:nvPr/>
            </p:nvSpPr>
            <p:spPr bwMode="auto">
              <a:xfrm>
                <a:off x="9672096" y="1330019"/>
                <a:ext cx="14145" cy="19050"/>
              </a:xfrm>
              <a:custGeom>
                <a:avLst/>
                <a:gdLst>
                  <a:gd name="T0" fmla="*/ 144 w 4"/>
                  <a:gd name="T1" fmla="*/ 57 h 7"/>
                  <a:gd name="T2" fmla="*/ 144 w 4"/>
                  <a:gd name="T3" fmla="*/ 57 h 7"/>
                  <a:gd name="T4" fmla="*/ 144 w 4"/>
                  <a:gd name="T5" fmla="*/ 57 h 7"/>
                  <a:gd name="T6" fmla="*/ 144 w 4"/>
                  <a:gd name="T7" fmla="*/ 57 h 7"/>
                  <a:gd name="T8" fmla="*/ 144 w 4"/>
                  <a:gd name="T9" fmla="*/ 57 h 7"/>
                  <a:gd name="T10" fmla="*/ 144 w 4"/>
                  <a:gd name="T11" fmla="*/ 36 h 7"/>
                  <a:gd name="T12" fmla="*/ 72 w 4"/>
                  <a:gd name="T13" fmla="*/ 0 h 7"/>
                  <a:gd name="T14" fmla="*/ 0 w 4"/>
                  <a:gd name="T15" fmla="*/ 57 h 7"/>
                  <a:gd name="T16" fmla="*/ 0 w 4"/>
                  <a:gd name="T17" fmla="*/ 91 h 7"/>
                  <a:gd name="T18" fmla="*/ 72 w 4"/>
                  <a:gd name="T19" fmla="*/ 127 h 7"/>
                  <a:gd name="T20" fmla="*/ 144 w 4"/>
                  <a:gd name="T21" fmla="*/ 127 h 7"/>
                  <a:gd name="T22" fmla="*/ 144 w 4"/>
                  <a:gd name="T23" fmla="*/ 127 h 7"/>
                  <a:gd name="T24" fmla="*/ 144 w 4"/>
                  <a:gd name="T25" fmla="*/ 5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7"/>
                  <a:gd name="T41" fmla="*/ 4 w 4"/>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7">
                    <a:moveTo>
                      <a:pt x="4" y="3"/>
                    </a:moveTo>
                    <a:lnTo>
                      <a:pt x="4" y="3"/>
                    </a:lnTo>
                    <a:lnTo>
                      <a:pt x="4" y="2"/>
                    </a:lnTo>
                    <a:lnTo>
                      <a:pt x="2" y="0"/>
                    </a:lnTo>
                    <a:lnTo>
                      <a:pt x="0" y="3"/>
                    </a:lnTo>
                    <a:lnTo>
                      <a:pt x="0" y="5"/>
                    </a:lnTo>
                    <a:lnTo>
                      <a:pt x="2" y="7"/>
                    </a:lnTo>
                    <a:lnTo>
                      <a:pt x="4" y="7"/>
                    </a:lnTo>
                    <a:lnTo>
                      <a:pt x="4"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5" name="Freeform 186"/>
              <p:cNvSpPr>
                <a:spLocks/>
              </p:cNvSpPr>
              <p:nvPr/>
            </p:nvSpPr>
            <p:spPr bwMode="auto">
              <a:xfrm>
                <a:off x="9686240" y="1337956"/>
                <a:ext cx="17681" cy="14287"/>
              </a:xfrm>
              <a:custGeom>
                <a:avLst/>
                <a:gdLst>
                  <a:gd name="T0" fmla="*/ 192 w 5"/>
                  <a:gd name="T1" fmla="*/ 110 h 5"/>
                  <a:gd name="T2" fmla="*/ 192 w 5"/>
                  <a:gd name="T3" fmla="*/ 110 h 5"/>
                  <a:gd name="T4" fmla="*/ 112 w 5"/>
                  <a:gd name="T5" fmla="*/ 45 h 5"/>
                  <a:gd name="T6" fmla="*/ 0 w 5"/>
                  <a:gd name="T7" fmla="*/ 0 h 5"/>
                  <a:gd name="T8" fmla="*/ 0 w 5"/>
                  <a:gd name="T9" fmla="*/ 88 h 5"/>
                  <a:gd name="T10" fmla="*/ 40 w 5"/>
                  <a:gd name="T11" fmla="*/ 88 h 5"/>
                  <a:gd name="T12" fmla="*/ 40 w 5"/>
                  <a:gd name="T13" fmla="*/ 110 h 5"/>
                  <a:gd name="T14" fmla="*/ 40 w 5"/>
                  <a:gd name="T15" fmla="*/ 110 h 5"/>
                  <a:gd name="T16" fmla="*/ 192 w 5"/>
                  <a:gd name="T17" fmla="*/ 11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5"/>
                    </a:moveTo>
                    <a:lnTo>
                      <a:pt x="5" y="5"/>
                    </a:lnTo>
                    <a:lnTo>
                      <a:pt x="3" y="2"/>
                    </a:lnTo>
                    <a:lnTo>
                      <a:pt x="0" y="0"/>
                    </a:lnTo>
                    <a:lnTo>
                      <a:pt x="0" y="4"/>
                    </a:lnTo>
                    <a:lnTo>
                      <a:pt x="1" y="4"/>
                    </a:lnTo>
                    <a:lnTo>
                      <a:pt x="1" y="5"/>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6" name="Freeform 187"/>
              <p:cNvSpPr>
                <a:spLocks/>
              </p:cNvSpPr>
              <p:nvPr/>
            </p:nvSpPr>
            <p:spPr bwMode="auto">
              <a:xfrm>
                <a:off x="9689777" y="1352244"/>
                <a:ext cx="22985" cy="11112"/>
              </a:xfrm>
              <a:custGeom>
                <a:avLst/>
                <a:gdLst>
                  <a:gd name="T0" fmla="*/ 201 w 7"/>
                  <a:gd name="T1" fmla="*/ 37 h 4"/>
                  <a:gd name="T2" fmla="*/ 201 w 7"/>
                  <a:gd name="T3" fmla="*/ 37 h 4"/>
                  <a:gd name="T4" fmla="*/ 113 w 7"/>
                  <a:gd name="T5" fmla="*/ 0 h 4"/>
                  <a:gd name="T6" fmla="*/ 113 w 7"/>
                  <a:gd name="T7" fmla="*/ 0 h 4"/>
                  <a:gd name="T8" fmla="*/ 0 w 7"/>
                  <a:gd name="T9" fmla="*/ 0 h 4"/>
                  <a:gd name="T10" fmla="*/ 113 w 7"/>
                  <a:gd name="T11" fmla="*/ 37 h 4"/>
                  <a:gd name="T12" fmla="*/ 141 w 7"/>
                  <a:gd name="T13" fmla="*/ 37 h 4"/>
                  <a:gd name="T14" fmla="*/ 141 w 7"/>
                  <a:gd name="T15" fmla="*/ 73 h 4"/>
                  <a:gd name="T16" fmla="*/ 141 w 7"/>
                  <a:gd name="T17" fmla="*/ 37 h 4"/>
                  <a:gd name="T18" fmla="*/ 141 w 7"/>
                  <a:gd name="T19" fmla="*/ 73 h 4"/>
                  <a:gd name="T20" fmla="*/ 141 w 7"/>
                  <a:gd name="T21" fmla="*/ 73 h 4"/>
                  <a:gd name="T22" fmla="*/ 201 w 7"/>
                  <a:gd name="T23" fmla="*/ 37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4"/>
                  <a:gd name="T38" fmla="*/ 7 w 7"/>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4">
                    <a:moveTo>
                      <a:pt x="7" y="2"/>
                    </a:moveTo>
                    <a:lnTo>
                      <a:pt x="7" y="2"/>
                    </a:lnTo>
                    <a:lnTo>
                      <a:pt x="4" y="0"/>
                    </a:lnTo>
                    <a:lnTo>
                      <a:pt x="0" y="0"/>
                    </a:lnTo>
                    <a:lnTo>
                      <a:pt x="4" y="2"/>
                    </a:lnTo>
                    <a:lnTo>
                      <a:pt x="5" y="2"/>
                    </a:lnTo>
                    <a:lnTo>
                      <a:pt x="5" y="4"/>
                    </a:lnTo>
                    <a:lnTo>
                      <a:pt x="5" y="2"/>
                    </a:lnTo>
                    <a:lnTo>
                      <a:pt x="5" y="4"/>
                    </a:lnTo>
                    <a:lnTo>
                      <a:pt x="7"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7" name="Freeform 188"/>
              <p:cNvSpPr>
                <a:spLocks/>
              </p:cNvSpPr>
              <p:nvPr/>
            </p:nvSpPr>
            <p:spPr bwMode="auto">
              <a:xfrm>
                <a:off x="9705690" y="1352244"/>
                <a:ext cx="28290" cy="11112"/>
              </a:xfrm>
              <a:custGeom>
                <a:avLst/>
                <a:gdLst>
                  <a:gd name="T0" fmla="*/ 176 w 8"/>
                  <a:gd name="T1" fmla="*/ 0 h 4"/>
                  <a:gd name="T2" fmla="*/ 176 w 8"/>
                  <a:gd name="T3" fmla="*/ 0 h 4"/>
                  <a:gd name="T4" fmla="*/ 176 w 8"/>
                  <a:gd name="T5" fmla="*/ 37 h 4"/>
                  <a:gd name="T6" fmla="*/ 72 w 8"/>
                  <a:gd name="T7" fmla="*/ 37 h 4"/>
                  <a:gd name="T8" fmla="*/ 0 w 8"/>
                  <a:gd name="T9" fmla="*/ 73 h 4"/>
                  <a:gd name="T10" fmla="*/ 176 w 8"/>
                  <a:gd name="T11" fmla="*/ 73 h 4"/>
                  <a:gd name="T12" fmla="*/ 288 w 8"/>
                  <a:gd name="T13" fmla="*/ 0 h 4"/>
                  <a:gd name="T14" fmla="*/ 288 w 8"/>
                  <a:gd name="T15" fmla="*/ 0 h 4"/>
                  <a:gd name="T16" fmla="*/ 176 w 8"/>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5" y="0"/>
                    </a:moveTo>
                    <a:lnTo>
                      <a:pt x="5" y="0"/>
                    </a:lnTo>
                    <a:lnTo>
                      <a:pt x="5" y="2"/>
                    </a:lnTo>
                    <a:lnTo>
                      <a:pt x="2" y="2"/>
                    </a:lnTo>
                    <a:lnTo>
                      <a:pt x="0" y="4"/>
                    </a:lnTo>
                    <a:lnTo>
                      <a:pt x="5" y="4"/>
                    </a:lnTo>
                    <a:lnTo>
                      <a:pt x="8" y="0"/>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8" name="Freeform 189"/>
              <p:cNvSpPr>
                <a:spLocks/>
              </p:cNvSpPr>
              <p:nvPr/>
            </p:nvSpPr>
            <p:spPr bwMode="auto">
              <a:xfrm>
                <a:off x="9716298" y="1328431"/>
                <a:ext cx="17681" cy="23812"/>
              </a:xfrm>
              <a:custGeom>
                <a:avLst/>
                <a:gdLst>
                  <a:gd name="T0" fmla="*/ 72 w 5"/>
                  <a:gd name="T1" fmla="*/ 0 h 9"/>
                  <a:gd name="T2" fmla="*/ 0 w 5"/>
                  <a:gd name="T3" fmla="*/ 20 h 9"/>
                  <a:gd name="T4" fmla="*/ 72 w 5"/>
                  <a:gd name="T5" fmla="*/ 63 h 9"/>
                  <a:gd name="T6" fmla="*/ 72 w 5"/>
                  <a:gd name="T7" fmla="*/ 147 h 9"/>
                  <a:gd name="T8" fmla="*/ 176 w 5"/>
                  <a:gd name="T9" fmla="*/ 147 h 9"/>
                  <a:gd name="T10" fmla="*/ 144 w 5"/>
                  <a:gd name="T11" fmla="*/ 63 h 9"/>
                  <a:gd name="T12" fmla="*/ 144 w 5"/>
                  <a:gd name="T13" fmla="*/ 0 h 9"/>
                  <a:gd name="T14" fmla="*/ 72 w 5"/>
                  <a:gd name="T15" fmla="*/ 20 h 9"/>
                  <a:gd name="T16" fmla="*/ 72 w 5"/>
                  <a:gd name="T17" fmla="*/ 0 h 9"/>
                  <a:gd name="T18" fmla="*/ 0 w 5"/>
                  <a:gd name="T19" fmla="*/ 0 h 9"/>
                  <a:gd name="T20" fmla="*/ 0 w 5"/>
                  <a:gd name="T21" fmla="*/ 20 h 9"/>
                  <a:gd name="T22" fmla="*/ 72 w 5"/>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9"/>
                  <a:gd name="T38" fmla="*/ 5 w 5"/>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9">
                    <a:moveTo>
                      <a:pt x="2" y="0"/>
                    </a:moveTo>
                    <a:lnTo>
                      <a:pt x="0" y="1"/>
                    </a:lnTo>
                    <a:lnTo>
                      <a:pt x="2" y="4"/>
                    </a:lnTo>
                    <a:lnTo>
                      <a:pt x="2" y="9"/>
                    </a:lnTo>
                    <a:lnTo>
                      <a:pt x="5" y="9"/>
                    </a:lnTo>
                    <a:lnTo>
                      <a:pt x="4" y="4"/>
                    </a:lnTo>
                    <a:lnTo>
                      <a:pt x="4" y="0"/>
                    </a:lnTo>
                    <a:lnTo>
                      <a:pt x="2" y="1"/>
                    </a:lnTo>
                    <a:lnTo>
                      <a:pt x="2" y="0"/>
                    </a:lnTo>
                    <a:lnTo>
                      <a:pt x="0" y="0"/>
                    </a:lnTo>
                    <a:lnTo>
                      <a:pt x="0" y="1"/>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59" name="Freeform 190"/>
              <p:cNvSpPr>
                <a:spLocks/>
              </p:cNvSpPr>
              <p:nvPr/>
            </p:nvSpPr>
            <p:spPr bwMode="auto">
              <a:xfrm>
                <a:off x="9723371" y="1328431"/>
                <a:ext cx="45971" cy="30162"/>
              </a:xfrm>
              <a:custGeom>
                <a:avLst/>
                <a:gdLst>
                  <a:gd name="T0" fmla="*/ 480 w 13"/>
                  <a:gd name="T1" fmla="*/ 143 h 11"/>
                  <a:gd name="T2" fmla="*/ 480 w 13"/>
                  <a:gd name="T3" fmla="*/ 143 h 11"/>
                  <a:gd name="T4" fmla="*/ 296 w 13"/>
                  <a:gd name="T5" fmla="*/ 71 h 11"/>
                  <a:gd name="T6" fmla="*/ 0 w 13"/>
                  <a:gd name="T7" fmla="*/ 0 h 11"/>
                  <a:gd name="T8" fmla="*/ 0 w 13"/>
                  <a:gd name="T9" fmla="*/ 21 h 11"/>
                  <a:gd name="T10" fmla="*/ 256 w 13"/>
                  <a:gd name="T11" fmla="*/ 107 h 11"/>
                  <a:gd name="T12" fmla="*/ 440 w 13"/>
                  <a:gd name="T13" fmla="*/ 200 h 11"/>
                  <a:gd name="T14" fmla="*/ 440 w 13"/>
                  <a:gd name="T15" fmla="*/ 164 h 11"/>
                  <a:gd name="T16" fmla="*/ 480 w 13"/>
                  <a:gd name="T17" fmla="*/ 143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1"/>
                  <a:gd name="T29" fmla="*/ 13 w 1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1">
                    <a:moveTo>
                      <a:pt x="13" y="8"/>
                    </a:moveTo>
                    <a:lnTo>
                      <a:pt x="13" y="8"/>
                    </a:lnTo>
                    <a:lnTo>
                      <a:pt x="8" y="4"/>
                    </a:lnTo>
                    <a:lnTo>
                      <a:pt x="0" y="0"/>
                    </a:lnTo>
                    <a:lnTo>
                      <a:pt x="0" y="1"/>
                    </a:lnTo>
                    <a:lnTo>
                      <a:pt x="7" y="6"/>
                    </a:lnTo>
                    <a:lnTo>
                      <a:pt x="12" y="11"/>
                    </a:lnTo>
                    <a:lnTo>
                      <a:pt x="12" y="9"/>
                    </a:lnTo>
                    <a:lnTo>
                      <a:pt x="13"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0" name="Freeform 191"/>
              <p:cNvSpPr>
                <a:spLocks/>
              </p:cNvSpPr>
              <p:nvPr/>
            </p:nvSpPr>
            <p:spPr bwMode="auto">
              <a:xfrm>
                <a:off x="9764037" y="1349069"/>
                <a:ext cx="10609" cy="22225"/>
              </a:xfrm>
              <a:custGeom>
                <a:avLst/>
                <a:gdLst>
                  <a:gd name="T0" fmla="*/ 112 w 3"/>
                  <a:gd name="T1" fmla="*/ 91 h 8"/>
                  <a:gd name="T2" fmla="*/ 112 w 3"/>
                  <a:gd name="T3" fmla="*/ 91 h 8"/>
                  <a:gd name="T4" fmla="*/ 112 w 3"/>
                  <a:gd name="T5" fmla="*/ 91 h 8"/>
                  <a:gd name="T6" fmla="*/ 40 w 3"/>
                  <a:gd name="T7" fmla="*/ 0 h 8"/>
                  <a:gd name="T8" fmla="*/ 0 w 3"/>
                  <a:gd name="T9" fmla="*/ 16 h 8"/>
                  <a:gd name="T10" fmla="*/ 40 w 3"/>
                  <a:gd name="T11" fmla="*/ 91 h 8"/>
                  <a:gd name="T12" fmla="*/ 112 w 3"/>
                  <a:gd name="T13" fmla="*/ 143 h 8"/>
                  <a:gd name="T14" fmla="*/ 112 w 3"/>
                  <a:gd name="T15" fmla="*/ 143 h 8"/>
                  <a:gd name="T16" fmla="*/ 112 w 3"/>
                  <a:gd name="T17" fmla="*/ 91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5"/>
                    </a:moveTo>
                    <a:lnTo>
                      <a:pt x="3" y="5"/>
                    </a:lnTo>
                    <a:lnTo>
                      <a:pt x="1" y="0"/>
                    </a:lnTo>
                    <a:lnTo>
                      <a:pt x="0" y="1"/>
                    </a:lnTo>
                    <a:lnTo>
                      <a:pt x="1" y="5"/>
                    </a:lnTo>
                    <a:lnTo>
                      <a:pt x="3" y="8"/>
                    </a:lnTo>
                    <a:lnTo>
                      <a:pt x="3"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1" name="Freeform 192"/>
              <p:cNvSpPr>
                <a:spLocks/>
              </p:cNvSpPr>
              <p:nvPr/>
            </p:nvSpPr>
            <p:spPr bwMode="auto">
              <a:xfrm>
                <a:off x="9774646" y="1363356"/>
                <a:ext cx="26522" cy="23812"/>
              </a:xfrm>
              <a:custGeom>
                <a:avLst/>
                <a:gdLst>
                  <a:gd name="T0" fmla="*/ 232 w 8"/>
                  <a:gd name="T1" fmla="*/ 144 h 8"/>
                  <a:gd name="T2" fmla="*/ 232 w 8"/>
                  <a:gd name="T3" fmla="*/ 144 h 8"/>
                  <a:gd name="T4" fmla="*/ 144 w 8"/>
                  <a:gd name="T5" fmla="*/ 73 h 8"/>
                  <a:gd name="T6" fmla="*/ 0 w 8"/>
                  <a:gd name="T7" fmla="*/ 0 h 8"/>
                  <a:gd name="T8" fmla="*/ 0 w 8"/>
                  <a:gd name="T9" fmla="*/ 73 h 8"/>
                  <a:gd name="T10" fmla="*/ 84 w 8"/>
                  <a:gd name="T11" fmla="*/ 97 h 8"/>
                  <a:gd name="T12" fmla="*/ 232 w 8"/>
                  <a:gd name="T13" fmla="*/ 189 h 8"/>
                  <a:gd name="T14" fmla="*/ 232 w 8"/>
                  <a:gd name="T15" fmla="*/ 189 h 8"/>
                  <a:gd name="T16" fmla="*/ 232 w 8"/>
                  <a:gd name="T17" fmla="*/ 14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6"/>
                    </a:moveTo>
                    <a:lnTo>
                      <a:pt x="8" y="6"/>
                    </a:lnTo>
                    <a:lnTo>
                      <a:pt x="5" y="3"/>
                    </a:lnTo>
                    <a:lnTo>
                      <a:pt x="0" y="0"/>
                    </a:lnTo>
                    <a:lnTo>
                      <a:pt x="0" y="3"/>
                    </a:lnTo>
                    <a:lnTo>
                      <a:pt x="3" y="4"/>
                    </a:lnTo>
                    <a:lnTo>
                      <a:pt x="8" y="8"/>
                    </a:lnTo>
                    <a:lnTo>
                      <a:pt x="8"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2" name="Freeform 193"/>
              <p:cNvSpPr>
                <a:spLocks/>
              </p:cNvSpPr>
              <p:nvPr/>
            </p:nvSpPr>
            <p:spPr bwMode="auto">
              <a:xfrm>
                <a:off x="9801168" y="1380819"/>
                <a:ext cx="28290" cy="14287"/>
              </a:xfrm>
              <a:custGeom>
                <a:avLst/>
                <a:gdLst>
                  <a:gd name="T0" fmla="*/ 224 w 8"/>
                  <a:gd name="T1" fmla="*/ 65 h 5"/>
                  <a:gd name="T2" fmla="*/ 224 w 8"/>
                  <a:gd name="T3" fmla="*/ 65 h 5"/>
                  <a:gd name="T4" fmla="*/ 112 w 8"/>
                  <a:gd name="T5" fmla="*/ 65 h 5"/>
                  <a:gd name="T6" fmla="*/ 0 w 8"/>
                  <a:gd name="T7" fmla="*/ 0 h 5"/>
                  <a:gd name="T8" fmla="*/ 0 w 8"/>
                  <a:gd name="T9" fmla="*/ 41 h 5"/>
                  <a:gd name="T10" fmla="*/ 112 w 8"/>
                  <a:gd name="T11" fmla="*/ 104 h 5"/>
                  <a:gd name="T12" fmla="*/ 304 w 8"/>
                  <a:gd name="T13" fmla="*/ 104 h 5"/>
                  <a:gd name="T14" fmla="*/ 304 w 8"/>
                  <a:gd name="T15" fmla="*/ 104 h 5"/>
                  <a:gd name="T16" fmla="*/ 224 w 8"/>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6" y="3"/>
                    </a:moveTo>
                    <a:lnTo>
                      <a:pt x="6" y="3"/>
                    </a:lnTo>
                    <a:lnTo>
                      <a:pt x="3" y="3"/>
                    </a:lnTo>
                    <a:lnTo>
                      <a:pt x="0" y="0"/>
                    </a:lnTo>
                    <a:lnTo>
                      <a:pt x="0" y="2"/>
                    </a:lnTo>
                    <a:lnTo>
                      <a:pt x="3" y="5"/>
                    </a:lnTo>
                    <a:lnTo>
                      <a:pt x="8" y="5"/>
                    </a:lnTo>
                    <a:lnTo>
                      <a:pt x="6"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3" name="Freeform 194"/>
              <p:cNvSpPr>
                <a:spLocks/>
              </p:cNvSpPr>
              <p:nvPr/>
            </p:nvSpPr>
            <p:spPr bwMode="auto">
              <a:xfrm>
                <a:off x="9820617" y="1388756"/>
                <a:ext cx="26522" cy="11112"/>
              </a:xfrm>
              <a:custGeom>
                <a:avLst/>
                <a:gdLst>
                  <a:gd name="T0" fmla="*/ 326 w 7"/>
                  <a:gd name="T1" fmla="*/ 73 h 4"/>
                  <a:gd name="T2" fmla="*/ 326 w 7"/>
                  <a:gd name="T3" fmla="*/ 73 h 4"/>
                  <a:gd name="T4" fmla="*/ 326 w 7"/>
                  <a:gd name="T5" fmla="*/ 0 h 4"/>
                  <a:gd name="T6" fmla="*/ 0 w 7"/>
                  <a:gd name="T7" fmla="*/ 0 h 4"/>
                  <a:gd name="T8" fmla="*/ 88 w 7"/>
                  <a:gd name="T9" fmla="*/ 37 h 4"/>
                  <a:gd name="T10" fmla="*/ 326 w 7"/>
                  <a:gd name="T11" fmla="*/ 37 h 4"/>
                  <a:gd name="T12" fmla="*/ 326 w 7"/>
                  <a:gd name="T13" fmla="*/ 37 h 4"/>
                  <a:gd name="T14" fmla="*/ 326 w 7"/>
                  <a:gd name="T15" fmla="*/ 37 h 4"/>
                  <a:gd name="T16" fmla="*/ 326 w 7"/>
                  <a:gd name="T17" fmla="*/ 73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7" y="4"/>
                    </a:moveTo>
                    <a:lnTo>
                      <a:pt x="7" y="4"/>
                    </a:lnTo>
                    <a:lnTo>
                      <a:pt x="7" y="0"/>
                    </a:lnTo>
                    <a:lnTo>
                      <a:pt x="0" y="0"/>
                    </a:lnTo>
                    <a:lnTo>
                      <a:pt x="2" y="2"/>
                    </a:lnTo>
                    <a:lnTo>
                      <a:pt x="7" y="2"/>
                    </a:lnTo>
                    <a:lnTo>
                      <a:pt x="7"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4" name="Freeform 195"/>
              <p:cNvSpPr>
                <a:spLocks/>
              </p:cNvSpPr>
              <p:nvPr/>
            </p:nvSpPr>
            <p:spPr bwMode="auto">
              <a:xfrm>
                <a:off x="9847139" y="1395106"/>
                <a:ext cx="26522" cy="12700"/>
              </a:xfrm>
              <a:custGeom>
                <a:avLst/>
                <a:gdLst>
                  <a:gd name="T0" fmla="*/ 236 w 8"/>
                  <a:gd name="T1" fmla="*/ 29 h 5"/>
                  <a:gd name="T2" fmla="*/ 236 w 8"/>
                  <a:gd name="T3" fmla="*/ 29 h 5"/>
                  <a:gd name="T4" fmla="*/ 60 w 8"/>
                  <a:gd name="T5" fmla="*/ 29 h 5"/>
                  <a:gd name="T6" fmla="*/ 0 w 8"/>
                  <a:gd name="T7" fmla="*/ 29 h 5"/>
                  <a:gd name="T8" fmla="*/ 0 w 8"/>
                  <a:gd name="T9" fmla="*/ 0 h 5"/>
                  <a:gd name="T10" fmla="*/ 60 w 8"/>
                  <a:gd name="T11" fmla="*/ 42 h 5"/>
                  <a:gd name="T12" fmla="*/ 180 w 8"/>
                  <a:gd name="T13" fmla="*/ 69 h 5"/>
                  <a:gd name="T14" fmla="*/ 180 w 8"/>
                  <a:gd name="T15" fmla="*/ 69 h 5"/>
                  <a:gd name="T16" fmla="*/ 236 w 8"/>
                  <a:gd name="T17" fmla="*/ 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2"/>
                    </a:moveTo>
                    <a:lnTo>
                      <a:pt x="8" y="2"/>
                    </a:lnTo>
                    <a:lnTo>
                      <a:pt x="2" y="2"/>
                    </a:lnTo>
                    <a:lnTo>
                      <a:pt x="0" y="2"/>
                    </a:lnTo>
                    <a:lnTo>
                      <a:pt x="0" y="0"/>
                    </a:lnTo>
                    <a:lnTo>
                      <a:pt x="2" y="3"/>
                    </a:lnTo>
                    <a:lnTo>
                      <a:pt x="6" y="5"/>
                    </a:lnTo>
                    <a:lnTo>
                      <a:pt x="8"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5" name="Freeform 196"/>
              <p:cNvSpPr>
                <a:spLocks/>
              </p:cNvSpPr>
              <p:nvPr/>
            </p:nvSpPr>
            <p:spPr bwMode="auto">
              <a:xfrm>
                <a:off x="9866588" y="1399869"/>
                <a:ext cx="15913" cy="22225"/>
              </a:xfrm>
              <a:custGeom>
                <a:avLst/>
                <a:gdLst>
                  <a:gd name="T0" fmla="*/ 133 w 5"/>
                  <a:gd name="T1" fmla="*/ 115 h 8"/>
                  <a:gd name="T2" fmla="*/ 133 w 5"/>
                  <a:gd name="T3" fmla="*/ 115 h 8"/>
                  <a:gd name="T4" fmla="*/ 104 w 5"/>
                  <a:gd name="T5" fmla="*/ 58 h 8"/>
                  <a:gd name="T6" fmla="*/ 52 w 5"/>
                  <a:gd name="T7" fmla="*/ 0 h 8"/>
                  <a:gd name="T8" fmla="*/ 0 w 5"/>
                  <a:gd name="T9" fmla="*/ 58 h 8"/>
                  <a:gd name="T10" fmla="*/ 52 w 5"/>
                  <a:gd name="T11" fmla="*/ 94 h 8"/>
                  <a:gd name="T12" fmla="*/ 104 w 5"/>
                  <a:gd name="T13" fmla="*/ 156 h 8"/>
                  <a:gd name="T14" fmla="*/ 104 w 5"/>
                  <a:gd name="T15" fmla="*/ 156 h 8"/>
                  <a:gd name="T16" fmla="*/ 133 w 5"/>
                  <a:gd name="T17" fmla="*/ 11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5" y="6"/>
                    </a:moveTo>
                    <a:lnTo>
                      <a:pt x="5" y="6"/>
                    </a:lnTo>
                    <a:lnTo>
                      <a:pt x="4" y="3"/>
                    </a:lnTo>
                    <a:lnTo>
                      <a:pt x="2" y="0"/>
                    </a:lnTo>
                    <a:lnTo>
                      <a:pt x="0" y="3"/>
                    </a:lnTo>
                    <a:lnTo>
                      <a:pt x="2" y="5"/>
                    </a:lnTo>
                    <a:lnTo>
                      <a:pt x="4" y="8"/>
                    </a:lnTo>
                    <a:lnTo>
                      <a:pt x="5"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6" name="Freeform 197"/>
              <p:cNvSpPr>
                <a:spLocks/>
              </p:cNvSpPr>
              <p:nvPr/>
            </p:nvSpPr>
            <p:spPr bwMode="auto">
              <a:xfrm>
                <a:off x="9880733" y="1417331"/>
                <a:ext cx="10609" cy="19050"/>
              </a:xfrm>
              <a:custGeom>
                <a:avLst/>
                <a:gdLst>
                  <a:gd name="T0" fmla="*/ 40 w 3"/>
                  <a:gd name="T1" fmla="*/ 127 h 7"/>
                  <a:gd name="T2" fmla="*/ 40 w 3"/>
                  <a:gd name="T3" fmla="*/ 127 h 7"/>
                  <a:gd name="T4" fmla="*/ 112 w 3"/>
                  <a:gd name="T5" fmla="*/ 91 h 7"/>
                  <a:gd name="T6" fmla="*/ 112 w 3"/>
                  <a:gd name="T7" fmla="*/ 57 h 7"/>
                  <a:gd name="T8" fmla="*/ 112 w 3"/>
                  <a:gd name="T9" fmla="*/ 36 h 7"/>
                  <a:gd name="T10" fmla="*/ 40 w 3"/>
                  <a:gd name="T11" fmla="*/ 0 h 7"/>
                  <a:gd name="T12" fmla="*/ 0 w 3"/>
                  <a:gd name="T13" fmla="*/ 36 h 7"/>
                  <a:gd name="T14" fmla="*/ 40 w 3"/>
                  <a:gd name="T15" fmla="*/ 57 h 7"/>
                  <a:gd name="T16" fmla="*/ 40 w 3"/>
                  <a:gd name="T17" fmla="*/ 57 h 7"/>
                  <a:gd name="T18" fmla="*/ 40 w 3"/>
                  <a:gd name="T19" fmla="*/ 57 h 7"/>
                  <a:gd name="T20" fmla="*/ 0 w 3"/>
                  <a:gd name="T21" fmla="*/ 91 h 7"/>
                  <a:gd name="T22" fmla="*/ 0 w 3"/>
                  <a:gd name="T23" fmla="*/ 91 h 7"/>
                  <a:gd name="T24" fmla="*/ 40 w 3"/>
                  <a:gd name="T25" fmla="*/ 12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7"/>
                  <a:gd name="T41" fmla="*/ 3 w 3"/>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7">
                    <a:moveTo>
                      <a:pt x="1" y="7"/>
                    </a:moveTo>
                    <a:lnTo>
                      <a:pt x="1" y="7"/>
                    </a:lnTo>
                    <a:lnTo>
                      <a:pt x="3" y="5"/>
                    </a:lnTo>
                    <a:lnTo>
                      <a:pt x="3" y="3"/>
                    </a:lnTo>
                    <a:lnTo>
                      <a:pt x="3" y="2"/>
                    </a:lnTo>
                    <a:lnTo>
                      <a:pt x="1" y="0"/>
                    </a:lnTo>
                    <a:lnTo>
                      <a:pt x="0" y="2"/>
                    </a:lnTo>
                    <a:lnTo>
                      <a:pt x="1" y="3"/>
                    </a:lnTo>
                    <a:lnTo>
                      <a:pt x="0" y="5"/>
                    </a:lnTo>
                    <a:lnTo>
                      <a:pt x="1"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7" name="Freeform 198"/>
              <p:cNvSpPr>
                <a:spLocks/>
              </p:cNvSpPr>
              <p:nvPr/>
            </p:nvSpPr>
            <p:spPr bwMode="auto">
              <a:xfrm>
                <a:off x="9852443" y="1431619"/>
                <a:ext cx="30058" cy="20637"/>
              </a:xfrm>
              <a:custGeom>
                <a:avLst/>
                <a:gdLst>
                  <a:gd name="T0" fmla="*/ 32 w 9"/>
                  <a:gd name="T1" fmla="*/ 119 h 8"/>
                  <a:gd name="T2" fmla="*/ 32 w 9"/>
                  <a:gd name="T3" fmla="*/ 119 h 8"/>
                  <a:gd name="T4" fmla="*/ 93 w 9"/>
                  <a:gd name="T5" fmla="*/ 73 h 8"/>
                  <a:gd name="T6" fmla="*/ 121 w 9"/>
                  <a:gd name="T7" fmla="*/ 42 h 8"/>
                  <a:gd name="T8" fmla="*/ 181 w 9"/>
                  <a:gd name="T9" fmla="*/ 42 h 8"/>
                  <a:gd name="T10" fmla="*/ 274 w 9"/>
                  <a:gd name="T11" fmla="*/ 29 h 8"/>
                  <a:gd name="T12" fmla="*/ 242 w 9"/>
                  <a:gd name="T13" fmla="*/ 0 h 8"/>
                  <a:gd name="T14" fmla="*/ 181 w 9"/>
                  <a:gd name="T15" fmla="*/ 29 h 8"/>
                  <a:gd name="T16" fmla="*/ 93 w 9"/>
                  <a:gd name="T17" fmla="*/ 29 h 8"/>
                  <a:gd name="T18" fmla="*/ 32 w 9"/>
                  <a:gd name="T19" fmla="*/ 73 h 8"/>
                  <a:gd name="T20" fmla="*/ 0 w 9"/>
                  <a:gd name="T21" fmla="*/ 119 h 8"/>
                  <a:gd name="T22" fmla="*/ 0 w 9"/>
                  <a:gd name="T23" fmla="*/ 119 h 8"/>
                  <a:gd name="T24" fmla="*/ 32 w 9"/>
                  <a:gd name="T25" fmla="*/ 119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8"/>
                  <a:gd name="T41" fmla="*/ 9 w 9"/>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8">
                    <a:moveTo>
                      <a:pt x="1" y="8"/>
                    </a:moveTo>
                    <a:lnTo>
                      <a:pt x="1" y="8"/>
                    </a:lnTo>
                    <a:lnTo>
                      <a:pt x="3" y="5"/>
                    </a:lnTo>
                    <a:lnTo>
                      <a:pt x="4" y="3"/>
                    </a:lnTo>
                    <a:lnTo>
                      <a:pt x="6" y="3"/>
                    </a:lnTo>
                    <a:lnTo>
                      <a:pt x="9" y="2"/>
                    </a:lnTo>
                    <a:lnTo>
                      <a:pt x="8" y="0"/>
                    </a:lnTo>
                    <a:lnTo>
                      <a:pt x="6" y="2"/>
                    </a:lnTo>
                    <a:lnTo>
                      <a:pt x="3" y="2"/>
                    </a:lnTo>
                    <a:lnTo>
                      <a:pt x="1" y="5"/>
                    </a:lnTo>
                    <a:lnTo>
                      <a:pt x="0" y="8"/>
                    </a:lnTo>
                    <a:lnTo>
                      <a:pt x="1"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8" name="Freeform 199"/>
              <p:cNvSpPr>
                <a:spLocks/>
              </p:cNvSpPr>
              <p:nvPr/>
            </p:nvSpPr>
            <p:spPr bwMode="auto">
              <a:xfrm>
                <a:off x="9834762" y="1452256"/>
                <a:ext cx="21217" cy="20637"/>
              </a:xfrm>
              <a:custGeom>
                <a:avLst/>
                <a:gdLst>
                  <a:gd name="T0" fmla="*/ 0 w 6"/>
                  <a:gd name="T1" fmla="*/ 121 h 7"/>
                  <a:gd name="T2" fmla="*/ 0 w 6"/>
                  <a:gd name="T3" fmla="*/ 121 h 7"/>
                  <a:gd name="T4" fmla="*/ 112 w 6"/>
                  <a:gd name="T5" fmla="*/ 165 h 7"/>
                  <a:gd name="T6" fmla="*/ 224 w 6"/>
                  <a:gd name="T7" fmla="*/ 121 h 7"/>
                  <a:gd name="T8" fmla="*/ 224 w 6"/>
                  <a:gd name="T9" fmla="*/ 97 h 7"/>
                  <a:gd name="T10" fmla="*/ 224 w 6"/>
                  <a:gd name="T11" fmla="*/ 0 h 7"/>
                  <a:gd name="T12" fmla="*/ 184 w 6"/>
                  <a:gd name="T13" fmla="*/ 0 h 7"/>
                  <a:gd name="T14" fmla="*/ 184 w 6"/>
                  <a:gd name="T15" fmla="*/ 45 h 7"/>
                  <a:gd name="T16" fmla="*/ 184 w 6"/>
                  <a:gd name="T17" fmla="*/ 97 h 7"/>
                  <a:gd name="T18" fmla="*/ 112 w 6"/>
                  <a:gd name="T19" fmla="*/ 97 h 7"/>
                  <a:gd name="T20" fmla="*/ 40 w 6"/>
                  <a:gd name="T21" fmla="*/ 97 h 7"/>
                  <a:gd name="T22" fmla="*/ 40 w 6"/>
                  <a:gd name="T23" fmla="*/ 97 h 7"/>
                  <a:gd name="T24" fmla="*/ 0 w 6"/>
                  <a:gd name="T25" fmla="*/ 121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7"/>
                  <a:gd name="T41" fmla="*/ 6 w 6"/>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7">
                    <a:moveTo>
                      <a:pt x="0" y="5"/>
                    </a:moveTo>
                    <a:lnTo>
                      <a:pt x="0" y="5"/>
                    </a:lnTo>
                    <a:lnTo>
                      <a:pt x="3" y="7"/>
                    </a:lnTo>
                    <a:lnTo>
                      <a:pt x="6" y="5"/>
                    </a:lnTo>
                    <a:lnTo>
                      <a:pt x="6" y="4"/>
                    </a:lnTo>
                    <a:lnTo>
                      <a:pt x="6" y="0"/>
                    </a:lnTo>
                    <a:lnTo>
                      <a:pt x="5" y="0"/>
                    </a:lnTo>
                    <a:lnTo>
                      <a:pt x="5" y="2"/>
                    </a:lnTo>
                    <a:lnTo>
                      <a:pt x="5" y="4"/>
                    </a:lnTo>
                    <a:lnTo>
                      <a:pt x="3" y="4"/>
                    </a:lnTo>
                    <a:lnTo>
                      <a:pt x="1" y="4"/>
                    </a:lnTo>
                    <a:lnTo>
                      <a:pt x="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69" name="Freeform 200"/>
              <p:cNvSpPr>
                <a:spLocks/>
              </p:cNvSpPr>
              <p:nvPr/>
            </p:nvSpPr>
            <p:spPr bwMode="auto">
              <a:xfrm>
                <a:off x="9808240" y="1458606"/>
                <a:ext cx="31826" cy="9525"/>
              </a:xfrm>
              <a:custGeom>
                <a:avLst/>
                <a:gdLst>
                  <a:gd name="T0" fmla="*/ 40 w 9"/>
                  <a:gd name="T1" fmla="*/ 88 h 3"/>
                  <a:gd name="T2" fmla="*/ 40 w 9"/>
                  <a:gd name="T3" fmla="*/ 88 h 3"/>
                  <a:gd name="T4" fmla="*/ 152 w 9"/>
                  <a:gd name="T5" fmla="*/ 56 h 3"/>
                  <a:gd name="T6" fmla="*/ 296 w 9"/>
                  <a:gd name="T7" fmla="*/ 88 h 3"/>
                  <a:gd name="T8" fmla="*/ 336 w 9"/>
                  <a:gd name="T9" fmla="*/ 56 h 3"/>
                  <a:gd name="T10" fmla="*/ 152 w 9"/>
                  <a:gd name="T11" fmla="*/ 0 h 3"/>
                  <a:gd name="T12" fmla="*/ 0 w 9"/>
                  <a:gd name="T13" fmla="*/ 0 h 3"/>
                  <a:gd name="T14" fmla="*/ 0 w 9"/>
                  <a:gd name="T15" fmla="*/ 0 h 3"/>
                  <a:gd name="T16" fmla="*/ 40 w 9"/>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1" y="3"/>
                    </a:moveTo>
                    <a:lnTo>
                      <a:pt x="1" y="3"/>
                    </a:lnTo>
                    <a:lnTo>
                      <a:pt x="4" y="2"/>
                    </a:lnTo>
                    <a:lnTo>
                      <a:pt x="8" y="3"/>
                    </a:lnTo>
                    <a:lnTo>
                      <a:pt x="9" y="2"/>
                    </a:lnTo>
                    <a:lnTo>
                      <a:pt x="4" y="0"/>
                    </a:lnTo>
                    <a:lnTo>
                      <a:pt x="0" y="0"/>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0" name="Freeform 201"/>
              <p:cNvSpPr>
                <a:spLocks/>
              </p:cNvSpPr>
              <p:nvPr/>
            </p:nvSpPr>
            <p:spPr bwMode="auto">
              <a:xfrm>
                <a:off x="9778182" y="1458606"/>
                <a:ext cx="33594" cy="14287"/>
              </a:xfrm>
              <a:custGeom>
                <a:avLst/>
                <a:gdLst>
                  <a:gd name="T0" fmla="*/ 0 w 10"/>
                  <a:gd name="T1" fmla="*/ 41 h 5"/>
                  <a:gd name="T2" fmla="*/ 0 w 10"/>
                  <a:gd name="T3" fmla="*/ 41 h 5"/>
                  <a:gd name="T4" fmla="*/ 116 w 10"/>
                  <a:gd name="T5" fmla="*/ 104 h 5"/>
                  <a:gd name="T6" fmla="*/ 296 w 10"/>
                  <a:gd name="T7" fmla="*/ 65 h 5"/>
                  <a:gd name="T8" fmla="*/ 268 w 10"/>
                  <a:gd name="T9" fmla="*/ 0 h 5"/>
                  <a:gd name="T10" fmla="*/ 116 w 10"/>
                  <a:gd name="T11" fmla="*/ 41 h 5"/>
                  <a:gd name="T12" fmla="*/ 61 w 10"/>
                  <a:gd name="T13" fmla="*/ 41 h 5"/>
                  <a:gd name="T14" fmla="*/ 61 w 10"/>
                  <a:gd name="T15" fmla="*/ 41 h 5"/>
                  <a:gd name="T16" fmla="*/ 0 w 10"/>
                  <a:gd name="T17" fmla="*/ 4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0" y="2"/>
                    </a:moveTo>
                    <a:lnTo>
                      <a:pt x="0" y="2"/>
                    </a:lnTo>
                    <a:lnTo>
                      <a:pt x="4" y="5"/>
                    </a:lnTo>
                    <a:lnTo>
                      <a:pt x="10" y="3"/>
                    </a:lnTo>
                    <a:lnTo>
                      <a:pt x="9" y="0"/>
                    </a:lnTo>
                    <a:lnTo>
                      <a:pt x="4" y="2"/>
                    </a:lnTo>
                    <a:lnTo>
                      <a:pt x="2" y="2"/>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1" name="Freeform 202"/>
              <p:cNvSpPr>
                <a:spLocks/>
              </p:cNvSpPr>
              <p:nvPr/>
            </p:nvSpPr>
            <p:spPr bwMode="auto">
              <a:xfrm>
                <a:off x="9756965" y="1463369"/>
                <a:ext cx="26522" cy="23812"/>
              </a:xfrm>
              <a:custGeom>
                <a:avLst/>
                <a:gdLst>
                  <a:gd name="T0" fmla="*/ 60 w 8"/>
                  <a:gd name="T1" fmla="*/ 197 h 8"/>
                  <a:gd name="T2" fmla="*/ 60 w 8"/>
                  <a:gd name="T3" fmla="*/ 197 h 8"/>
                  <a:gd name="T4" fmla="*/ 144 w 8"/>
                  <a:gd name="T5" fmla="*/ 97 h 8"/>
                  <a:gd name="T6" fmla="*/ 172 w 8"/>
                  <a:gd name="T7" fmla="*/ 0 h 8"/>
                  <a:gd name="T8" fmla="*/ 232 w 8"/>
                  <a:gd name="T9" fmla="*/ 0 h 8"/>
                  <a:gd name="T10" fmla="*/ 84 w 8"/>
                  <a:gd name="T11" fmla="*/ 73 h 8"/>
                  <a:gd name="T12" fmla="*/ 0 w 8"/>
                  <a:gd name="T13" fmla="*/ 197 h 8"/>
                  <a:gd name="T14" fmla="*/ 0 w 8"/>
                  <a:gd name="T15" fmla="*/ 197 h 8"/>
                  <a:gd name="T16" fmla="*/ 60 w 8"/>
                  <a:gd name="T17" fmla="*/ 19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2" y="8"/>
                    </a:moveTo>
                    <a:lnTo>
                      <a:pt x="2" y="8"/>
                    </a:lnTo>
                    <a:lnTo>
                      <a:pt x="5" y="4"/>
                    </a:lnTo>
                    <a:lnTo>
                      <a:pt x="6" y="0"/>
                    </a:lnTo>
                    <a:lnTo>
                      <a:pt x="8" y="0"/>
                    </a:lnTo>
                    <a:lnTo>
                      <a:pt x="3" y="3"/>
                    </a:lnTo>
                    <a:lnTo>
                      <a:pt x="0" y="8"/>
                    </a:lnTo>
                    <a:lnTo>
                      <a:pt x="2"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2" name="Freeform 203"/>
              <p:cNvSpPr>
                <a:spLocks/>
              </p:cNvSpPr>
              <p:nvPr/>
            </p:nvSpPr>
            <p:spPr bwMode="auto">
              <a:xfrm>
                <a:off x="9751661" y="1487181"/>
                <a:ext cx="12377" cy="22225"/>
              </a:xfrm>
              <a:custGeom>
                <a:avLst/>
                <a:gdLst>
                  <a:gd name="T0" fmla="*/ 49 w 4"/>
                  <a:gd name="T1" fmla="*/ 115 h 8"/>
                  <a:gd name="T2" fmla="*/ 49 w 4"/>
                  <a:gd name="T3" fmla="*/ 115 h 8"/>
                  <a:gd name="T4" fmla="*/ 49 w 4"/>
                  <a:gd name="T5" fmla="*/ 115 h 8"/>
                  <a:gd name="T6" fmla="*/ 91 w 4"/>
                  <a:gd name="T7" fmla="*/ 0 h 8"/>
                  <a:gd name="T8" fmla="*/ 49 w 4"/>
                  <a:gd name="T9" fmla="*/ 0 h 8"/>
                  <a:gd name="T10" fmla="*/ 0 w 4"/>
                  <a:gd name="T11" fmla="*/ 94 h 8"/>
                  <a:gd name="T12" fmla="*/ 91 w 4"/>
                  <a:gd name="T13" fmla="*/ 156 h 8"/>
                  <a:gd name="T14" fmla="*/ 91 w 4"/>
                  <a:gd name="T15" fmla="*/ 156 h 8"/>
                  <a:gd name="T16" fmla="*/ 49 w 4"/>
                  <a:gd name="T17" fmla="*/ 11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2" y="6"/>
                    </a:moveTo>
                    <a:lnTo>
                      <a:pt x="2" y="6"/>
                    </a:lnTo>
                    <a:lnTo>
                      <a:pt x="4" y="0"/>
                    </a:lnTo>
                    <a:lnTo>
                      <a:pt x="2" y="0"/>
                    </a:lnTo>
                    <a:lnTo>
                      <a:pt x="0" y="5"/>
                    </a:lnTo>
                    <a:lnTo>
                      <a:pt x="4" y="8"/>
                    </a:lnTo>
                    <a:lnTo>
                      <a:pt x="2"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3" name="Freeform 204"/>
              <p:cNvSpPr>
                <a:spLocks/>
              </p:cNvSpPr>
              <p:nvPr/>
            </p:nvSpPr>
            <p:spPr bwMode="auto">
              <a:xfrm>
                <a:off x="9756965" y="1474481"/>
                <a:ext cx="38898" cy="34925"/>
              </a:xfrm>
              <a:custGeom>
                <a:avLst/>
                <a:gdLst>
                  <a:gd name="T0" fmla="*/ 400 w 11"/>
                  <a:gd name="T1" fmla="*/ 0 h 13"/>
                  <a:gd name="T2" fmla="*/ 400 w 11"/>
                  <a:gd name="T3" fmla="*/ 0 h 13"/>
                  <a:gd name="T4" fmla="*/ 216 w 11"/>
                  <a:gd name="T5" fmla="*/ 20 h 13"/>
                  <a:gd name="T6" fmla="*/ 112 w 11"/>
                  <a:gd name="T7" fmla="*/ 86 h 13"/>
                  <a:gd name="T8" fmla="*/ 72 w 11"/>
                  <a:gd name="T9" fmla="*/ 169 h 13"/>
                  <a:gd name="T10" fmla="*/ 0 w 11"/>
                  <a:gd name="T11" fmla="*/ 190 h 13"/>
                  <a:gd name="T12" fmla="*/ 72 w 11"/>
                  <a:gd name="T13" fmla="*/ 223 h 13"/>
                  <a:gd name="T14" fmla="*/ 112 w 11"/>
                  <a:gd name="T15" fmla="*/ 169 h 13"/>
                  <a:gd name="T16" fmla="*/ 184 w 11"/>
                  <a:gd name="T17" fmla="*/ 103 h 13"/>
                  <a:gd name="T18" fmla="*/ 288 w 11"/>
                  <a:gd name="T19" fmla="*/ 54 h 13"/>
                  <a:gd name="T20" fmla="*/ 400 w 11"/>
                  <a:gd name="T21" fmla="*/ 20 h 13"/>
                  <a:gd name="T22" fmla="*/ 400 w 11"/>
                  <a:gd name="T23" fmla="*/ 20 h 13"/>
                  <a:gd name="T24" fmla="*/ 400 w 11"/>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3"/>
                  <a:gd name="T41" fmla="*/ 11 w 11"/>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3">
                    <a:moveTo>
                      <a:pt x="11" y="0"/>
                    </a:moveTo>
                    <a:lnTo>
                      <a:pt x="11" y="0"/>
                    </a:lnTo>
                    <a:lnTo>
                      <a:pt x="6" y="1"/>
                    </a:lnTo>
                    <a:lnTo>
                      <a:pt x="3" y="5"/>
                    </a:lnTo>
                    <a:lnTo>
                      <a:pt x="2" y="10"/>
                    </a:lnTo>
                    <a:lnTo>
                      <a:pt x="0" y="11"/>
                    </a:lnTo>
                    <a:lnTo>
                      <a:pt x="2" y="13"/>
                    </a:lnTo>
                    <a:lnTo>
                      <a:pt x="3" y="10"/>
                    </a:lnTo>
                    <a:lnTo>
                      <a:pt x="5" y="6"/>
                    </a:lnTo>
                    <a:lnTo>
                      <a:pt x="8" y="3"/>
                    </a:lnTo>
                    <a:lnTo>
                      <a:pt x="11" y="1"/>
                    </a:lnTo>
                    <a:lnTo>
                      <a:pt x="1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4" name="Freeform 205"/>
              <p:cNvSpPr>
                <a:spLocks/>
              </p:cNvSpPr>
              <p:nvPr/>
            </p:nvSpPr>
            <p:spPr bwMode="auto">
              <a:xfrm>
                <a:off x="9795863" y="1474481"/>
                <a:ext cx="15913" cy="7937"/>
              </a:xfrm>
              <a:custGeom>
                <a:avLst/>
                <a:gdLst>
                  <a:gd name="T0" fmla="*/ 122 w 5"/>
                  <a:gd name="T1" fmla="*/ 47 h 3"/>
                  <a:gd name="T2" fmla="*/ 122 w 5"/>
                  <a:gd name="T3" fmla="*/ 47 h 3"/>
                  <a:gd name="T4" fmla="*/ 122 w 5"/>
                  <a:gd name="T5" fmla="*/ 13 h 3"/>
                  <a:gd name="T6" fmla="*/ 0 w 5"/>
                  <a:gd name="T7" fmla="*/ 0 h 3"/>
                  <a:gd name="T8" fmla="*/ 0 w 5"/>
                  <a:gd name="T9" fmla="*/ 13 h 3"/>
                  <a:gd name="T10" fmla="*/ 101 w 5"/>
                  <a:gd name="T11" fmla="*/ 47 h 3"/>
                  <a:gd name="T12" fmla="*/ 101 w 5"/>
                  <a:gd name="T13" fmla="*/ 47 h 3"/>
                  <a:gd name="T14" fmla="*/ 101 w 5"/>
                  <a:gd name="T15" fmla="*/ 47 h 3"/>
                  <a:gd name="T16" fmla="*/ 122 w 5"/>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3"/>
                    </a:moveTo>
                    <a:lnTo>
                      <a:pt x="5" y="3"/>
                    </a:lnTo>
                    <a:lnTo>
                      <a:pt x="5" y="1"/>
                    </a:lnTo>
                    <a:lnTo>
                      <a:pt x="0" y="0"/>
                    </a:lnTo>
                    <a:lnTo>
                      <a:pt x="0" y="1"/>
                    </a:lnTo>
                    <a:lnTo>
                      <a:pt x="4" y="3"/>
                    </a:lnTo>
                    <a:lnTo>
                      <a:pt x="5"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5" name="Freeform 206"/>
              <p:cNvSpPr>
                <a:spLocks/>
              </p:cNvSpPr>
              <p:nvPr/>
            </p:nvSpPr>
            <p:spPr bwMode="auto">
              <a:xfrm>
                <a:off x="9808240" y="1482419"/>
                <a:ext cx="3536" cy="20637"/>
              </a:xfrm>
              <a:custGeom>
                <a:avLst/>
                <a:gdLst>
                  <a:gd name="T0" fmla="*/ 0 w 1"/>
                  <a:gd name="T1" fmla="*/ 165 h 7"/>
                  <a:gd name="T2" fmla="*/ 0 w 1"/>
                  <a:gd name="T3" fmla="*/ 165 h 7"/>
                  <a:gd name="T4" fmla="*/ 32 w 1"/>
                  <a:gd name="T5" fmla="*/ 121 h 7"/>
                  <a:gd name="T6" fmla="*/ 32 w 1"/>
                  <a:gd name="T7" fmla="*/ 0 h 7"/>
                  <a:gd name="T8" fmla="*/ 0 w 1"/>
                  <a:gd name="T9" fmla="*/ 0 h 7"/>
                  <a:gd name="T10" fmla="*/ 0 w 1"/>
                  <a:gd name="T11" fmla="*/ 69 h 7"/>
                  <a:gd name="T12" fmla="*/ 0 w 1"/>
                  <a:gd name="T13" fmla="*/ 69 h 7"/>
                  <a:gd name="T14" fmla="*/ 0 w 1"/>
                  <a:gd name="T15" fmla="*/ 69 h 7"/>
                  <a:gd name="T16" fmla="*/ 0 w 1"/>
                  <a:gd name="T17" fmla="*/ 16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7"/>
                  <a:gd name="T29" fmla="*/ 1 w 1"/>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7">
                    <a:moveTo>
                      <a:pt x="0" y="7"/>
                    </a:moveTo>
                    <a:lnTo>
                      <a:pt x="0" y="7"/>
                    </a:lnTo>
                    <a:lnTo>
                      <a:pt x="1" y="5"/>
                    </a:lnTo>
                    <a:lnTo>
                      <a:pt x="1" y="0"/>
                    </a:lnTo>
                    <a:lnTo>
                      <a:pt x="0" y="0"/>
                    </a:lnTo>
                    <a:lnTo>
                      <a:pt x="0" y="3"/>
                    </a:lnTo>
                    <a:lnTo>
                      <a:pt x="0"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6" name="Freeform 207"/>
              <p:cNvSpPr>
                <a:spLocks/>
              </p:cNvSpPr>
              <p:nvPr/>
            </p:nvSpPr>
            <p:spPr bwMode="auto">
              <a:xfrm>
                <a:off x="9801168" y="1490356"/>
                <a:ext cx="17681" cy="19050"/>
              </a:xfrm>
              <a:custGeom>
                <a:avLst/>
                <a:gdLst>
                  <a:gd name="T0" fmla="*/ 200 w 5"/>
                  <a:gd name="T1" fmla="*/ 91 h 7"/>
                  <a:gd name="T2" fmla="*/ 200 w 5"/>
                  <a:gd name="T3" fmla="*/ 91 h 7"/>
                  <a:gd name="T4" fmla="*/ 80 w 5"/>
                  <a:gd name="T5" fmla="*/ 36 h 7"/>
                  <a:gd name="T6" fmla="*/ 80 w 5"/>
                  <a:gd name="T7" fmla="*/ 70 h 7"/>
                  <a:gd name="T8" fmla="*/ 80 w 5"/>
                  <a:gd name="T9" fmla="*/ 0 h 7"/>
                  <a:gd name="T10" fmla="*/ 0 w 5"/>
                  <a:gd name="T11" fmla="*/ 70 h 7"/>
                  <a:gd name="T12" fmla="*/ 120 w 5"/>
                  <a:gd name="T13" fmla="*/ 127 h 7"/>
                  <a:gd name="T14" fmla="*/ 120 w 5"/>
                  <a:gd name="T15" fmla="*/ 127 h 7"/>
                  <a:gd name="T16" fmla="*/ 200 w 5"/>
                  <a:gd name="T17" fmla="*/ 9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5"/>
                    </a:moveTo>
                    <a:lnTo>
                      <a:pt x="5" y="5"/>
                    </a:lnTo>
                    <a:lnTo>
                      <a:pt x="2" y="2"/>
                    </a:lnTo>
                    <a:lnTo>
                      <a:pt x="2" y="4"/>
                    </a:lnTo>
                    <a:lnTo>
                      <a:pt x="2" y="0"/>
                    </a:lnTo>
                    <a:lnTo>
                      <a:pt x="0" y="4"/>
                    </a:lnTo>
                    <a:lnTo>
                      <a:pt x="3" y="7"/>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7" name="Freeform 208"/>
              <p:cNvSpPr>
                <a:spLocks/>
              </p:cNvSpPr>
              <p:nvPr/>
            </p:nvSpPr>
            <p:spPr bwMode="auto">
              <a:xfrm>
                <a:off x="9811776" y="1503056"/>
                <a:ext cx="28290" cy="19050"/>
              </a:xfrm>
              <a:custGeom>
                <a:avLst/>
                <a:gdLst>
                  <a:gd name="T0" fmla="*/ 304 w 8"/>
                  <a:gd name="T1" fmla="*/ 86 h 7"/>
                  <a:gd name="T2" fmla="*/ 304 w 8"/>
                  <a:gd name="T3" fmla="*/ 86 h 7"/>
                  <a:gd name="T4" fmla="*/ 192 w 8"/>
                  <a:gd name="T5" fmla="*/ 70 h 7"/>
                  <a:gd name="T6" fmla="*/ 80 w 8"/>
                  <a:gd name="T7" fmla="*/ 0 h 7"/>
                  <a:gd name="T8" fmla="*/ 0 w 8"/>
                  <a:gd name="T9" fmla="*/ 36 h 7"/>
                  <a:gd name="T10" fmla="*/ 112 w 8"/>
                  <a:gd name="T11" fmla="*/ 86 h 7"/>
                  <a:gd name="T12" fmla="*/ 304 w 8"/>
                  <a:gd name="T13" fmla="*/ 120 h 7"/>
                  <a:gd name="T14" fmla="*/ 304 w 8"/>
                  <a:gd name="T15" fmla="*/ 120 h 7"/>
                  <a:gd name="T16" fmla="*/ 304 w 8"/>
                  <a:gd name="T17" fmla="*/ 8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8" y="5"/>
                    </a:moveTo>
                    <a:lnTo>
                      <a:pt x="8" y="5"/>
                    </a:lnTo>
                    <a:lnTo>
                      <a:pt x="5" y="4"/>
                    </a:lnTo>
                    <a:lnTo>
                      <a:pt x="2" y="0"/>
                    </a:lnTo>
                    <a:lnTo>
                      <a:pt x="0" y="2"/>
                    </a:lnTo>
                    <a:lnTo>
                      <a:pt x="3" y="5"/>
                    </a:lnTo>
                    <a:lnTo>
                      <a:pt x="8" y="7"/>
                    </a:lnTo>
                    <a:lnTo>
                      <a:pt x="8"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8" name="Freeform 209"/>
              <p:cNvSpPr>
                <a:spLocks/>
              </p:cNvSpPr>
              <p:nvPr/>
            </p:nvSpPr>
            <p:spPr bwMode="auto">
              <a:xfrm>
                <a:off x="9840066" y="1518931"/>
                <a:ext cx="21217" cy="11112"/>
              </a:xfrm>
              <a:custGeom>
                <a:avLst/>
                <a:gdLst>
                  <a:gd name="T0" fmla="*/ 106 w 7"/>
                  <a:gd name="T1" fmla="*/ 79 h 4"/>
                  <a:gd name="T2" fmla="*/ 106 w 7"/>
                  <a:gd name="T3" fmla="*/ 79 h 4"/>
                  <a:gd name="T4" fmla="*/ 149 w 7"/>
                  <a:gd name="T5" fmla="*/ 0 h 4"/>
                  <a:gd name="T6" fmla="*/ 106 w 7"/>
                  <a:gd name="T7" fmla="*/ 0 h 4"/>
                  <a:gd name="T8" fmla="*/ 45 w 7"/>
                  <a:gd name="T9" fmla="*/ 0 h 4"/>
                  <a:gd name="T10" fmla="*/ 0 w 7"/>
                  <a:gd name="T11" fmla="*/ 0 h 4"/>
                  <a:gd name="T12" fmla="*/ 0 w 7"/>
                  <a:gd name="T13" fmla="*/ 42 h 4"/>
                  <a:gd name="T14" fmla="*/ 45 w 7"/>
                  <a:gd name="T15" fmla="*/ 42 h 4"/>
                  <a:gd name="T16" fmla="*/ 86 w 7"/>
                  <a:gd name="T17" fmla="*/ 42 h 4"/>
                  <a:gd name="T18" fmla="*/ 86 w 7"/>
                  <a:gd name="T19" fmla="*/ 42 h 4"/>
                  <a:gd name="T20" fmla="*/ 86 w 7"/>
                  <a:gd name="T21" fmla="*/ 79 h 4"/>
                  <a:gd name="T22" fmla="*/ 86 w 7"/>
                  <a:gd name="T23" fmla="*/ 79 h 4"/>
                  <a:gd name="T24" fmla="*/ 106 w 7"/>
                  <a:gd name="T25" fmla="*/ 79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4"/>
                  <a:gd name="T41" fmla="*/ 7 w 7"/>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4">
                    <a:moveTo>
                      <a:pt x="5" y="4"/>
                    </a:moveTo>
                    <a:lnTo>
                      <a:pt x="5" y="4"/>
                    </a:lnTo>
                    <a:lnTo>
                      <a:pt x="7" y="0"/>
                    </a:lnTo>
                    <a:lnTo>
                      <a:pt x="5" y="0"/>
                    </a:lnTo>
                    <a:lnTo>
                      <a:pt x="2" y="0"/>
                    </a:lnTo>
                    <a:lnTo>
                      <a:pt x="0" y="0"/>
                    </a:lnTo>
                    <a:lnTo>
                      <a:pt x="0" y="2"/>
                    </a:lnTo>
                    <a:lnTo>
                      <a:pt x="2" y="2"/>
                    </a:lnTo>
                    <a:lnTo>
                      <a:pt x="4" y="2"/>
                    </a:lnTo>
                    <a:lnTo>
                      <a:pt x="4" y="4"/>
                    </a:lnTo>
                    <a:lnTo>
                      <a:pt x="5"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79" name="Freeform 210"/>
              <p:cNvSpPr>
                <a:spLocks/>
              </p:cNvSpPr>
              <p:nvPr/>
            </p:nvSpPr>
            <p:spPr bwMode="auto">
              <a:xfrm>
                <a:off x="9808240" y="1530044"/>
                <a:ext cx="47739" cy="34925"/>
              </a:xfrm>
              <a:custGeom>
                <a:avLst/>
                <a:gdLst>
                  <a:gd name="T0" fmla="*/ 0 w 14"/>
                  <a:gd name="T1" fmla="*/ 183 h 13"/>
                  <a:gd name="T2" fmla="*/ 0 w 14"/>
                  <a:gd name="T3" fmla="*/ 183 h 13"/>
                  <a:gd name="T4" fmla="*/ 100 w 14"/>
                  <a:gd name="T5" fmla="*/ 218 h 13"/>
                  <a:gd name="T6" fmla="*/ 264 w 14"/>
                  <a:gd name="T7" fmla="*/ 169 h 13"/>
                  <a:gd name="T8" fmla="*/ 424 w 14"/>
                  <a:gd name="T9" fmla="*/ 83 h 13"/>
                  <a:gd name="T10" fmla="*/ 457 w 14"/>
                  <a:gd name="T11" fmla="*/ 0 h 13"/>
                  <a:gd name="T12" fmla="*/ 424 w 14"/>
                  <a:gd name="T13" fmla="*/ 0 h 13"/>
                  <a:gd name="T14" fmla="*/ 293 w 14"/>
                  <a:gd name="T15" fmla="*/ 49 h 13"/>
                  <a:gd name="T16" fmla="*/ 193 w 14"/>
                  <a:gd name="T17" fmla="*/ 135 h 13"/>
                  <a:gd name="T18" fmla="*/ 100 w 14"/>
                  <a:gd name="T19" fmla="*/ 183 h 13"/>
                  <a:gd name="T20" fmla="*/ 100 w 14"/>
                  <a:gd name="T21" fmla="*/ 183 h 13"/>
                  <a:gd name="T22" fmla="*/ 100 w 14"/>
                  <a:gd name="T23" fmla="*/ 183 h 13"/>
                  <a:gd name="T24" fmla="*/ 0 w 14"/>
                  <a:gd name="T25" fmla="*/ 183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3"/>
                  <a:gd name="T41" fmla="*/ 14 w 14"/>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3">
                    <a:moveTo>
                      <a:pt x="0" y="11"/>
                    </a:moveTo>
                    <a:lnTo>
                      <a:pt x="0" y="11"/>
                    </a:lnTo>
                    <a:lnTo>
                      <a:pt x="3" y="13"/>
                    </a:lnTo>
                    <a:lnTo>
                      <a:pt x="8" y="10"/>
                    </a:lnTo>
                    <a:lnTo>
                      <a:pt x="13" y="5"/>
                    </a:lnTo>
                    <a:lnTo>
                      <a:pt x="14" y="0"/>
                    </a:lnTo>
                    <a:lnTo>
                      <a:pt x="13" y="0"/>
                    </a:lnTo>
                    <a:lnTo>
                      <a:pt x="9" y="3"/>
                    </a:lnTo>
                    <a:lnTo>
                      <a:pt x="6" y="8"/>
                    </a:lnTo>
                    <a:lnTo>
                      <a:pt x="3" y="11"/>
                    </a:lnTo>
                    <a:lnTo>
                      <a:pt x="0" y="1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0" name="Freeform 211"/>
              <p:cNvSpPr>
                <a:spLocks/>
              </p:cNvSpPr>
              <p:nvPr/>
            </p:nvSpPr>
            <p:spPr bwMode="auto">
              <a:xfrm>
                <a:off x="9808240" y="1530044"/>
                <a:ext cx="12377" cy="30162"/>
              </a:xfrm>
              <a:custGeom>
                <a:avLst/>
                <a:gdLst>
                  <a:gd name="T0" fmla="*/ 94 w 4"/>
                  <a:gd name="T1" fmla="*/ 21 h 11"/>
                  <a:gd name="T2" fmla="*/ 94 w 4"/>
                  <a:gd name="T3" fmla="*/ 0 h 11"/>
                  <a:gd name="T4" fmla="*/ 28 w 4"/>
                  <a:gd name="T5" fmla="*/ 21 h 11"/>
                  <a:gd name="T6" fmla="*/ 0 w 4"/>
                  <a:gd name="T7" fmla="*/ 93 h 11"/>
                  <a:gd name="T8" fmla="*/ 0 w 4"/>
                  <a:gd name="T9" fmla="*/ 143 h 11"/>
                  <a:gd name="T10" fmla="*/ 0 w 4"/>
                  <a:gd name="T11" fmla="*/ 200 h 11"/>
                  <a:gd name="T12" fmla="*/ 70 w 4"/>
                  <a:gd name="T13" fmla="*/ 200 h 11"/>
                  <a:gd name="T14" fmla="*/ 28 w 4"/>
                  <a:gd name="T15" fmla="*/ 143 h 11"/>
                  <a:gd name="T16" fmla="*/ 28 w 4"/>
                  <a:gd name="T17" fmla="*/ 93 h 11"/>
                  <a:gd name="T18" fmla="*/ 70 w 4"/>
                  <a:gd name="T19" fmla="*/ 57 h 11"/>
                  <a:gd name="T20" fmla="*/ 94 w 4"/>
                  <a:gd name="T21" fmla="*/ 21 h 11"/>
                  <a:gd name="T22" fmla="*/ 94 w 4"/>
                  <a:gd name="T23" fmla="*/ 0 h 11"/>
                  <a:gd name="T24" fmla="*/ 94 w 4"/>
                  <a:gd name="T25" fmla="*/ 21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11"/>
                  <a:gd name="T41" fmla="*/ 4 w 4"/>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11">
                    <a:moveTo>
                      <a:pt x="4" y="1"/>
                    </a:moveTo>
                    <a:lnTo>
                      <a:pt x="4" y="0"/>
                    </a:lnTo>
                    <a:lnTo>
                      <a:pt x="1" y="1"/>
                    </a:lnTo>
                    <a:lnTo>
                      <a:pt x="0" y="5"/>
                    </a:lnTo>
                    <a:lnTo>
                      <a:pt x="0" y="8"/>
                    </a:lnTo>
                    <a:lnTo>
                      <a:pt x="0" y="11"/>
                    </a:lnTo>
                    <a:lnTo>
                      <a:pt x="3" y="11"/>
                    </a:lnTo>
                    <a:lnTo>
                      <a:pt x="1" y="8"/>
                    </a:lnTo>
                    <a:lnTo>
                      <a:pt x="1" y="5"/>
                    </a:lnTo>
                    <a:lnTo>
                      <a:pt x="3" y="3"/>
                    </a:lnTo>
                    <a:lnTo>
                      <a:pt x="4" y="1"/>
                    </a:lnTo>
                    <a:lnTo>
                      <a:pt x="4" y="0"/>
                    </a:lnTo>
                    <a:lnTo>
                      <a:pt x="4"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1" name="Freeform 212"/>
              <p:cNvSpPr>
                <a:spLocks/>
              </p:cNvSpPr>
              <p:nvPr/>
            </p:nvSpPr>
            <p:spPr bwMode="auto">
              <a:xfrm>
                <a:off x="9808240" y="1518931"/>
                <a:ext cx="12377" cy="14287"/>
              </a:xfrm>
              <a:custGeom>
                <a:avLst/>
                <a:gdLst>
                  <a:gd name="T0" fmla="*/ 28 w 4"/>
                  <a:gd name="T1" fmla="*/ 41 h 5"/>
                  <a:gd name="T2" fmla="*/ 0 w 4"/>
                  <a:gd name="T3" fmla="*/ 41 h 5"/>
                  <a:gd name="T4" fmla="*/ 28 w 4"/>
                  <a:gd name="T5" fmla="*/ 81 h 5"/>
                  <a:gd name="T6" fmla="*/ 94 w 4"/>
                  <a:gd name="T7" fmla="*/ 104 h 5"/>
                  <a:gd name="T8" fmla="*/ 94 w 4"/>
                  <a:gd name="T9" fmla="*/ 81 h 5"/>
                  <a:gd name="T10" fmla="*/ 70 w 4"/>
                  <a:gd name="T11" fmla="*/ 41 h 5"/>
                  <a:gd name="T12" fmla="*/ 0 w 4"/>
                  <a:gd name="T13" fmla="*/ 0 h 5"/>
                  <a:gd name="T14" fmla="*/ 0 w 4"/>
                  <a:gd name="T15" fmla="*/ 41 h 5"/>
                  <a:gd name="T16" fmla="*/ 0 w 4"/>
                  <a:gd name="T17" fmla="*/ 0 h 5"/>
                  <a:gd name="T18" fmla="*/ 0 w 4"/>
                  <a:gd name="T19" fmla="*/ 0 h 5"/>
                  <a:gd name="T20" fmla="*/ 0 w 4"/>
                  <a:gd name="T21" fmla="*/ 41 h 5"/>
                  <a:gd name="T22" fmla="*/ 28 w 4"/>
                  <a:gd name="T23" fmla="*/ 41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5"/>
                  <a:gd name="T38" fmla="*/ 4 w 4"/>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5">
                    <a:moveTo>
                      <a:pt x="1" y="2"/>
                    </a:moveTo>
                    <a:lnTo>
                      <a:pt x="0" y="2"/>
                    </a:lnTo>
                    <a:lnTo>
                      <a:pt x="1" y="4"/>
                    </a:lnTo>
                    <a:lnTo>
                      <a:pt x="4" y="5"/>
                    </a:lnTo>
                    <a:lnTo>
                      <a:pt x="4" y="4"/>
                    </a:lnTo>
                    <a:lnTo>
                      <a:pt x="3" y="2"/>
                    </a:lnTo>
                    <a:lnTo>
                      <a:pt x="0" y="0"/>
                    </a:lnTo>
                    <a:lnTo>
                      <a:pt x="0" y="2"/>
                    </a:lnTo>
                    <a:lnTo>
                      <a:pt x="0" y="0"/>
                    </a:lnTo>
                    <a:lnTo>
                      <a:pt x="0" y="2"/>
                    </a:lnTo>
                    <a:lnTo>
                      <a:pt x="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2" name="Freeform 213"/>
              <p:cNvSpPr>
                <a:spLocks/>
              </p:cNvSpPr>
              <p:nvPr/>
            </p:nvSpPr>
            <p:spPr bwMode="auto">
              <a:xfrm>
                <a:off x="9801168" y="1522106"/>
                <a:ext cx="10609" cy="23812"/>
              </a:xfrm>
              <a:custGeom>
                <a:avLst/>
                <a:gdLst>
                  <a:gd name="T0" fmla="*/ 72 w 3"/>
                  <a:gd name="T1" fmla="*/ 189 h 8"/>
                  <a:gd name="T2" fmla="*/ 72 w 3"/>
                  <a:gd name="T3" fmla="*/ 189 h 8"/>
                  <a:gd name="T4" fmla="*/ 112 w 3"/>
                  <a:gd name="T5" fmla="*/ 73 h 8"/>
                  <a:gd name="T6" fmla="*/ 112 w 3"/>
                  <a:gd name="T7" fmla="*/ 0 h 8"/>
                  <a:gd name="T8" fmla="*/ 72 w 3"/>
                  <a:gd name="T9" fmla="*/ 0 h 8"/>
                  <a:gd name="T10" fmla="*/ 0 w 3"/>
                  <a:gd name="T11" fmla="*/ 73 h 8"/>
                  <a:gd name="T12" fmla="*/ 0 w 3"/>
                  <a:gd name="T13" fmla="*/ 165 h 8"/>
                  <a:gd name="T14" fmla="*/ 0 w 3"/>
                  <a:gd name="T15" fmla="*/ 165 h 8"/>
                  <a:gd name="T16" fmla="*/ 72 w 3"/>
                  <a:gd name="T17" fmla="*/ 18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2" y="8"/>
                    </a:moveTo>
                    <a:lnTo>
                      <a:pt x="2" y="8"/>
                    </a:lnTo>
                    <a:lnTo>
                      <a:pt x="3" y="3"/>
                    </a:lnTo>
                    <a:lnTo>
                      <a:pt x="3" y="0"/>
                    </a:lnTo>
                    <a:lnTo>
                      <a:pt x="2" y="0"/>
                    </a:lnTo>
                    <a:lnTo>
                      <a:pt x="0" y="3"/>
                    </a:lnTo>
                    <a:lnTo>
                      <a:pt x="0" y="7"/>
                    </a:lnTo>
                    <a:lnTo>
                      <a:pt x="2"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3" name="Freeform 214"/>
              <p:cNvSpPr>
                <a:spLocks/>
              </p:cNvSpPr>
              <p:nvPr/>
            </p:nvSpPr>
            <p:spPr bwMode="auto">
              <a:xfrm>
                <a:off x="9778182" y="1542744"/>
                <a:ext cx="30058" cy="14287"/>
              </a:xfrm>
              <a:custGeom>
                <a:avLst/>
                <a:gdLst>
                  <a:gd name="T0" fmla="*/ 0 w 9"/>
                  <a:gd name="T1" fmla="*/ 104 h 5"/>
                  <a:gd name="T2" fmla="*/ 0 w 9"/>
                  <a:gd name="T3" fmla="*/ 104 h 5"/>
                  <a:gd name="T4" fmla="*/ 149 w 9"/>
                  <a:gd name="T5" fmla="*/ 104 h 5"/>
                  <a:gd name="T6" fmla="*/ 264 w 9"/>
                  <a:gd name="T7" fmla="*/ 23 h 5"/>
                  <a:gd name="T8" fmla="*/ 204 w 9"/>
                  <a:gd name="T9" fmla="*/ 0 h 5"/>
                  <a:gd name="T10" fmla="*/ 113 w 9"/>
                  <a:gd name="T11" fmla="*/ 23 h 5"/>
                  <a:gd name="T12" fmla="*/ 0 w 9"/>
                  <a:gd name="T13" fmla="*/ 65 h 5"/>
                  <a:gd name="T14" fmla="*/ 0 w 9"/>
                  <a:gd name="T15" fmla="*/ 65 h 5"/>
                  <a:gd name="T16" fmla="*/ 0 w 9"/>
                  <a:gd name="T17" fmla="*/ 10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0" y="5"/>
                    </a:moveTo>
                    <a:lnTo>
                      <a:pt x="0" y="5"/>
                    </a:lnTo>
                    <a:lnTo>
                      <a:pt x="5" y="5"/>
                    </a:lnTo>
                    <a:lnTo>
                      <a:pt x="9" y="1"/>
                    </a:lnTo>
                    <a:lnTo>
                      <a:pt x="7" y="0"/>
                    </a:lnTo>
                    <a:lnTo>
                      <a:pt x="4" y="1"/>
                    </a:lnTo>
                    <a:lnTo>
                      <a:pt x="0" y="3"/>
                    </a:lnTo>
                    <a:lnTo>
                      <a:pt x="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4" name="Freeform 215"/>
              <p:cNvSpPr>
                <a:spLocks/>
              </p:cNvSpPr>
              <p:nvPr/>
            </p:nvSpPr>
            <p:spPr bwMode="auto">
              <a:xfrm>
                <a:off x="9764037" y="1552269"/>
                <a:ext cx="14145" cy="20637"/>
              </a:xfrm>
              <a:custGeom>
                <a:avLst/>
                <a:gdLst>
                  <a:gd name="T0" fmla="*/ 0 w 4"/>
                  <a:gd name="T1" fmla="*/ 73 h 8"/>
                  <a:gd name="T2" fmla="*/ 0 w 4"/>
                  <a:gd name="T3" fmla="*/ 73 h 8"/>
                  <a:gd name="T4" fmla="*/ 40 w 4"/>
                  <a:gd name="T5" fmla="*/ 73 h 8"/>
                  <a:gd name="T6" fmla="*/ 160 w 4"/>
                  <a:gd name="T7" fmla="*/ 29 h 8"/>
                  <a:gd name="T8" fmla="*/ 160 w 4"/>
                  <a:gd name="T9" fmla="*/ 0 h 8"/>
                  <a:gd name="T10" fmla="*/ 0 w 4"/>
                  <a:gd name="T11" fmla="*/ 42 h 8"/>
                  <a:gd name="T12" fmla="*/ 0 w 4"/>
                  <a:gd name="T13" fmla="*/ 119 h 8"/>
                  <a:gd name="T14" fmla="*/ 0 w 4"/>
                  <a:gd name="T15" fmla="*/ 119 h 8"/>
                  <a:gd name="T16" fmla="*/ 0 w 4"/>
                  <a:gd name="T17" fmla="*/ 7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0" y="5"/>
                    </a:moveTo>
                    <a:lnTo>
                      <a:pt x="0" y="5"/>
                    </a:lnTo>
                    <a:lnTo>
                      <a:pt x="1" y="5"/>
                    </a:lnTo>
                    <a:lnTo>
                      <a:pt x="4" y="2"/>
                    </a:lnTo>
                    <a:lnTo>
                      <a:pt x="4" y="0"/>
                    </a:lnTo>
                    <a:lnTo>
                      <a:pt x="0" y="3"/>
                    </a:lnTo>
                    <a:lnTo>
                      <a:pt x="0" y="8"/>
                    </a:lnTo>
                    <a:lnTo>
                      <a:pt x="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5" name="Freeform 216"/>
              <p:cNvSpPr>
                <a:spLocks/>
              </p:cNvSpPr>
              <p:nvPr/>
            </p:nvSpPr>
            <p:spPr bwMode="auto">
              <a:xfrm>
                <a:off x="9764037" y="1564969"/>
                <a:ext cx="21217" cy="7937"/>
              </a:xfrm>
              <a:custGeom>
                <a:avLst/>
                <a:gdLst>
                  <a:gd name="T0" fmla="*/ 224 w 6"/>
                  <a:gd name="T1" fmla="*/ 47 h 3"/>
                  <a:gd name="T2" fmla="*/ 224 w 6"/>
                  <a:gd name="T3" fmla="*/ 47 h 3"/>
                  <a:gd name="T4" fmla="*/ 152 w 6"/>
                  <a:gd name="T5" fmla="*/ 0 h 3"/>
                  <a:gd name="T6" fmla="*/ 0 w 6"/>
                  <a:gd name="T7" fmla="*/ 0 h 3"/>
                  <a:gd name="T8" fmla="*/ 0 w 6"/>
                  <a:gd name="T9" fmla="*/ 47 h 3"/>
                  <a:gd name="T10" fmla="*/ 152 w 6"/>
                  <a:gd name="T11" fmla="*/ 47 h 3"/>
                  <a:gd name="T12" fmla="*/ 152 w 6"/>
                  <a:gd name="T13" fmla="*/ 47 h 3"/>
                  <a:gd name="T14" fmla="*/ 152 w 6"/>
                  <a:gd name="T15" fmla="*/ 47 h 3"/>
                  <a:gd name="T16" fmla="*/ 224 w 6"/>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3"/>
                    </a:moveTo>
                    <a:lnTo>
                      <a:pt x="6" y="3"/>
                    </a:lnTo>
                    <a:lnTo>
                      <a:pt x="4" y="0"/>
                    </a:lnTo>
                    <a:lnTo>
                      <a:pt x="0" y="0"/>
                    </a:lnTo>
                    <a:lnTo>
                      <a:pt x="0" y="3"/>
                    </a:lnTo>
                    <a:lnTo>
                      <a:pt x="4" y="3"/>
                    </a:lnTo>
                    <a:lnTo>
                      <a:pt x="6"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6" name="Freeform 217"/>
              <p:cNvSpPr>
                <a:spLocks/>
              </p:cNvSpPr>
              <p:nvPr/>
            </p:nvSpPr>
            <p:spPr bwMode="auto">
              <a:xfrm>
                <a:off x="9769342" y="1572906"/>
                <a:ext cx="15913" cy="20637"/>
              </a:xfrm>
              <a:custGeom>
                <a:avLst/>
                <a:gdLst>
                  <a:gd name="T0" fmla="*/ 0 w 5"/>
                  <a:gd name="T1" fmla="*/ 165 h 7"/>
                  <a:gd name="T2" fmla="*/ 0 w 5"/>
                  <a:gd name="T3" fmla="*/ 165 h 7"/>
                  <a:gd name="T4" fmla="*/ 74 w 5"/>
                  <a:gd name="T5" fmla="*/ 69 h 7"/>
                  <a:gd name="T6" fmla="*/ 122 w 5"/>
                  <a:gd name="T7" fmla="*/ 0 h 7"/>
                  <a:gd name="T8" fmla="*/ 74 w 5"/>
                  <a:gd name="T9" fmla="*/ 0 h 7"/>
                  <a:gd name="T10" fmla="*/ 74 w 5"/>
                  <a:gd name="T11" fmla="*/ 45 h 7"/>
                  <a:gd name="T12" fmla="*/ 0 w 5"/>
                  <a:gd name="T13" fmla="*/ 69 h 7"/>
                  <a:gd name="T14" fmla="*/ 0 w 5"/>
                  <a:gd name="T15" fmla="*/ 69 h 7"/>
                  <a:gd name="T16" fmla="*/ 0 w 5"/>
                  <a:gd name="T17" fmla="*/ 16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0" y="7"/>
                    </a:moveTo>
                    <a:lnTo>
                      <a:pt x="0" y="7"/>
                    </a:lnTo>
                    <a:lnTo>
                      <a:pt x="3" y="3"/>
                    </a:lnTo>
                    <a:lnTo>
                      <a:pt x="5" y="0"/>
                    </a:lnTo>
                    <a:lnTo>
                      <a:pt x="3" y="0"/>
                    </a:lnTo>
                    <a:lnTo>
                      <a:pt x="3" y="2"/>
                    </a:lnTo>
                    <a:lnTo>
                      <a:pt x="0" y="3"/>
                    </a:lnTo>
                    <a:lnTo>
                      <a:pt x="0"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7" name="Freeform 218"/>
              <p:cNvSpPr>
                <a:spLocks/>
              </p:cNvSpPr>
              <p:nvPr/>
            </p:nvSpPr>
            <p:spPr bwMode="auto">
              <a:xfrm>
                <a:off x="9751661" y="1582431"/>
                <a:ext cx="17681" cy="19050"/>
              </a:xfrm>
              <a:custGeom>
                <a:avLst/>
                <a:gdLst>
                  <a:gd name="T0" fmla="*/ 80 w 5"/>
                  <a:gd name="T1" fmla="*/ 115 h 7"/>
                  <a:gd name="T2" fmla="*/ 80 w 5"/>
                  <a:gd name="T3" fmla="*/ 115 h 7"/>
                  <a:gd name="T4" fmla="*/ 152 w 5"/>
                  <a:gd name="T5" fmla="*/ 65 h 7"/>
                  <a:gd name="T6" fmla="*/ 192 w 5"/>
                  <a:gd name="T7" fmla="*/ 65 h 7"/>
                  <a:gd name="T8" fmla="*/ 192 w 5"/>
                  <a:gd name="T9" fmla="*/ 0 h 7"/>
                  <a:gd name="T10" fmla="*/ 80 w 5"/>
                  <a:gd name="T11" fmla="*/ 36 h 7"/>
                  <a:gd name="T12" fmla="*/ 0 w 5"/>
                  <a:gd name="T13" fmla="*/ 79 h 7"/>
                  <a:gd name="T14" fmla="*/ 0 w 5"/>
                  <a:gd name="T15" fmla="*/ 79 h 7"/>
                  <a:gd name="T16" fmla="*/ 80 w 5"/>
                  <a:gd name="T17" fmla="*/ 11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2" y="7"/>
                    </a:moveTo>
                    <a:lnTo>
                      <a:pt x="2" y="7"/>
                    </a:lnTo>
                    <a:lnTo>
                      <a:pt x="4" y="4"/>
                    </a:lnTo>
                    <a:lnTo>
                      <a:pt x="5" y="4"/>
                    </a:lnTo>
                    <a:lnTo>
                      <a:pt x="5" y="0"/>
                    </a:lnTo>
                    <a:lnTo>
                      <a:pt x="2" y="2"/>
                    </a:lnTo>
                    <a:lnTo>
                      <a:pt x="0" y="5"/>
                    </a:lnTo>
                    <a:lnTo>
                      <a:pt x="2"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8" name="Freeform 219"/>
              <p:cNvSpPr>
                <a:spLocks/>
              </p:cNvSpPr>
              <p:nvPr/>
            </p:nvSpPr>
            <p:spPr bwMode="auto">
              <a:xfrm>
                <a:off x="9733980" y="1596719"/>
                <a:ext cx="22985" cy="33337"/>
              </a:xfrm>
              <a:custGeom>
                <a:avLst/>
                <a:gdLst>
                  <a:gd name="T0" fmla="*/ 0 w 7"/>
                  <a:gd name="T1" fmla="*/ 229 h 12"/>
                  <a:gd name="T2" fmla="*/ 59 w 7"/>
                  <a:gd name="T3" fmla="*/ 192 h 12"/>
                  <a:gd name="T4" fmla="*/ 113 w 7"/>
                  <a:gd name="T5" fmla="*/ 135 h 12"/>
                  <a:gd name="T6" fmla="*/ 204 w 7"/>
                  <a:gd name="T7" fmla="*/ 37 h 12"/>
                  <a:gd name="T8" fmla="*/ 149 w 7"/>
                  <a:gd name="T9" fmla="*/ 0 h 12"/>
                  <a:gd name="T10" fmla="*/ 59 w 7"/>
                  <a:gd name="T11" fmla="*/ 98 h 12"/>
                  <a:gd name="T12" fmla="*/ 0 w 7"/>
                  <a:gd name="T13" fmla="*/ 192 h 12"/>
                  <a:gd name="T14" fmla="*/ 0 w 7"/>
                  <a:gd name="T15" fmla="*/ 156 h 12"/>
                  <a:gd name="T16" fmla="*/ 0 w 7"/>
                  <a:gd name="T17" fmla="*/ 229 h 12"/>
                  <a:gd name="T18" fmla="*/ 59 w 7"/>
                  <a:gd name="T19" fmla="*/ 229 h 12"/>
                  <a:gd name="T20" fmla="*/ 59 w 7"/>
                  <a:gd name="T21" fmla="*/ 192 h 12"/>
                  <a:gd name="T22" fmla="*/ 0 w 7"/>
                  <a:gd name="T23" fmla="*/ 229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12"/>
                  <a:gd name="T38" fmla="*/ 7 w 7"/>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12">
                    <a:moveTo>
                      <a:pt x="0" y="12"/>
                    </a:moveTo>
                    <a:lnTo>
                      <a:pt x="2" y="10"/>
                    </a:lnTo>
                    <a:lnTo>
                      <a:pt x="4" y="7"/>
                    </a:lnTo>
                    <a:lnTo>
                      <a:pt x="7" y="2"/>
                    </a:lnTo>
                    <a:lnTo>
                      <a:pt x="5" y="0"/>
                    </a:lnTo>
                    <a:lnTo>
                      <a:pt x="2" y="5"/>
                    </a:lnTo>
                    <a:lnTo>
                      <a:pt x="0" y="10"/>
                    </a:lnTo>
                    <a:lnTo>
                      <a:pt x="0" y="8"/>
                    </a:lnTo>
                    <a:lnTo>
                      <a:pt x="0" y="12"/>
                    </a:lnTo>
                    <a:lnTo>
                      <a:pt x="2" y="12"/>
                    </a:lnTo>
                    <a:lnTo>
                      <a:pt x="2" y="10"/>
                    </a:lnTo>
                    <a:lnTo>
                      <a:pt x="0" y="1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89" name="Freeform 220"/>
              <p:cNvSpPr>
                <a:spLocks/>
              </p:cNvSpPr>
              <p:nvPr/>
            </p:nvSpPr>
            <p:spPr bwMode="auto">
              <a:xfrm>
                <a:off x="9716298" y="1618944"/>
                <a:ext cx="17681" cy="11112"/>
              </a:xfrm>
              <a:custGeom>
                <a:avLst/>
                <a:gdLst>
                  <a:gd name="T0" fmla="*/ 144 w 5"/>
                  <a:gd name="T1" fmla="*/ 0 h 4"/>
                  <a:gd name="T2" fmla="*/ 144 w 5"/>
                  <a:gd name="T3" fmla="*/ 0 h 4"/>
                  <a:gd name="T4" fmla="*/ 72 w 5"/>
                  <a:gd name="T5" fmla="*/ 37 h 4"/>
                  <a:gd name="T6" fmla="*/ 176 w 5"/>
                  <a:gd name="T7" fmla="*/ 70 h 4"/>
                  <a:gd name="T8" fmla="*/ 176 w 5"/>
                  <a:gd name="T9" fmla="*/ 0 h 4"/>
                  <a:gd name="T10" fmla="*/ 144 w 5"/>
                  <a:gd name="T11" fmla="*/ 0 h 4"/>
                  <a:gd name="T12" fmla="*/ 0 w 5"/>
                  <a:gd name="T13" fmla="*/ 0 h 4"/>
                  <a:gd name="T14" fmla="*/ 0 w 5"/>
                  <a:gd name="T15" fmla="*/ 0 h 4"/>
                  <a:gd name="T16" fmla="*/ 144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4" y="0"/>
                    </a:moveTo>
                    <a:lnTo>
                      <a:pt x="4" y="0"/>
                    </a:lnTo>
                    <a:lnTo>
                      <a:pt x="2" y="2"/>
                    </a:lnTo>
                    <a:lnTo>
                      <a:pt x="5" y="4"/>
                    </a:lnTo>
                    <a:lnTo>
                      <a:pt x="5" y="0"/>
                    </a:lnTo>
                    <a:lnTo>
                      <a:pt x="4" y="0"/>
                    </a:lnTo>
                    <a:lnTo>
                      <a:pt x="0" y="0"/>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0" name="Freeform 221"/>
              <p:cNvSpPr>
                <a:spLocks/>
              </p:cNvSpPr>
              <p:nvPr/>
            </p:nvSpPr>
            <p:spPr bwMode="auto">
              <a:xfrm>
                <a:off x="9716298" y="1618944"/>
                <a:ext cx="17681" cy="28575"/>
              </a:xfrm>
              <a:custGeom>
                <a:avLst/>
                <a:gdLst>
                  <a:gd name="T0" fmla="*/ 144 w 5"/>
                  <a:gd name="T1" fmla="*/ 203 h 10"/>
                  <a:gd name="T2" fmla="*/ 144 w 5"/>
                  <a:gd name="T3" fmla="*/ 203 h 10"/>
                  <a:gd name="T4" fmla="*/ 176 w 5"/>
                  <a:gd name="T5" fmla="*/ 139 h 10"/>
                  <a:gd name="T6" fmla="*/ 144 w 5"/>
                  <a:gd name="T7" fmla="*/ 0 h 10"/>
                  <a:gd name="T8" fmla="*/ 0 w 5"/>
                  <a:gd name="T9" fmla="*/ 0 h 10"/>
                  <a:gd name="T10" fmla="*/ 144 w 5"/>
                  <a:gd name="T11" fmla="*/ 139 h 10"/>
                  <a:gd name="T12" fmla="*/ 144 w 5"/>
                  <a:gd name="T13" fmla="*/ 187 h 10"/>
                  <a:gd name="T14" fmla="*/ 144 w 5"/>
                  <a:gd name="T15" fmla="*/ 187 h 10"/>
                  <a:gd name="T16" fmla="*/ 144 w 5"/>
                  <a:gd name="T17" fmla="*/ 203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4" y="10"/>
                    </a:moveTo>
                    <a:lnTo>
                      <a:pt x="4" y="10"/>
                    </a:lnTo>
                    <a:lnTo>
                      <a:pt x="5" y="7"/>
                    </a:lnTo>
                    <a:lnTo>
                      <a:pt x="4" y="0"/>
                    </a:lnTo>
                    <a:lnTo>
                      <a:pt x="0" y="0"/>
                    </a:lnTo>
                    <a:lnTo>
                      <a:pt x="4" y="7"/>
                    </a:lnTo>
                    <a:lnTo>
                      <a:pt x="4" y="9"/>
                    </a:lnTo>
                    <a:lnTo>
                      <a:pt x="4" y="1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1" name="Freeform 222"/>
              <p:cNvSpPr>
                <a:spLocks/>
              </p:cNvSpPr>
              <p:nvPr/>
            </p:nvSpPr>
            <p:spPr bwMode="auto">
              <a:xfrm>
                <a:off x="9705690" y="1630056"/>
                <a:ext cx="24754" cy="17462"/>
              </a:xfrm>
              <a:custGeom>
                <a:avLst/>
                <a:gdLst>
                  <a:gd name="T0" fmla="*/ 72 w 7"/>
                  <a:gd name="T1" fmla="*/ 0 h 6"/>
                  <a:gd name="T2" fmla="*/ 72 w 7"/>
                  <a:gd name="T3" fmla="*/ 0 h 6"/>
                  <a:gd name="T4" fmla="*/ 72 w 7"/>
                  <a:gd name="T5" fmla="*/ 68 h 6"/>
                  <a:gd name="T6" fmla="*/ 256 w 7"/>
                  <a:gd name="T7" fmla="*/ 134 h 6"/>
                  <a:gd name="T8" fmla="*/ 256 w 7"/>
                  <a:gd name="T9" fmla="*/ 112 h 6"/>
                  <a:gd name="T10" fmla="*/ 112 w 7"/>
                  <a:gd name="T11" fmla="*/ 24 h 6"/>
                  <a:gd name="T12" fmla="*/ 0 w 7"/>
                  <a:gd name="T13" fmla="*/ 24 h 6"/>
                  <a:gd name="T14" fmla="*/ 0 w 7"/>
                  <a:gd name="T15" fmla="*/ 24 h 6"/>
                  <a:gd name="T16" fmla="*/ 72 w 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2" y="0"/>
                    </a:moveTo>
                    <a:lnTo>
                      <a:pt x="2" y="0"/>
                    </a:lnTo>
                    <a:lnTo>
                      <a:pt x="2" y="3"/>
                    </a:lnTo>
                    <a:lnTo>
                      <a:pt x="7" y="6"/>
                    </a:lnTo>
                    <a:lnTo>
                      <a:pt x="7" y="5"/>
                    </a:lnTo>
                    <a:lnTo>
                      <a:pt x="3" y="1"/>
                    </a:lnTo>
                    <a:lnTo>
                      <a:pt x="0" y="1"/>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2" name="Freeform 223"/>
              <p:cNvSpPr>
                <a:spLocks/>
              </p:cNvSpPr>
              <p:nvPr/>
            </p:nvSpPr>
            <p:spPr bwMode="auto">
              <a:xfrm>
                <a:off x="9705690" y="1630056"/>
                <a:ext cx="28290" cy="25400"/>
              </a:xfrm>
              <a:custGeom>
                <a:avLst/>
                <a:gdLst>
                  <a:gd name="T0" fmla="*/ 288 w 8"/>
                  <a:gd name="T1" fmla="*/ 180 h 9"/>
                  <a:gd name="T2" fmla="*/ 288 w 8"/>
                  <a:gd name="T3" fmla="*/ 158 h 9"/>
                  <a:gd name="T4" fmla="*/ 104 w 8"/>
                  <a:gd name="T5" fmla="*/ 101 h 9"/>
                  <a:gd name="T6" fmla="*/ 72 w 8"/>
                  <a:gd name="T7" fmla="*/ 0 h 9"/>
                  <a:gd name="T8" fmla="*/ 0 w 8"/>
                  <a:gd name="T9" fmla="*/ 21 h 9"/>
                  <a:gd name="T10" fmla="*/ 72 w 8"/>
                  <a:gd name="T11" fmla="*/ 101 h 9"/>
                  <a:gd name="T12" fmla="*/ 248 w 8"/>
                  <a:gd name="T13" fmla="*/ 180 h 9"/>
                  <a:gd name="T14" fmla="*/ 176 w 8"/>
                  <a:gd name="T15" fmla="*/ 180 h 9"/>
                  <a:gd name="T16" fmla="*/ 288 w 8"/>
                  <a:gd name="T17" fmla="*/ 180 h 9"/>
                  <a:gd name="T18" fmla="*/ 288 w 8"/>
                  <a:gd name="T19" fmla="*/ 180 h 9"/>
                  <a:gd name="T20" fmla="*/ 288 w 8"/>
                  <a:gd name="T21" fmla="*/ 158 h 9"/>
                  <a:gd name="T22" fmla="*/ 288 w 8"/>
                  <a:gd name="T23" fmla="*/ 18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9"/>
                  <a:gd name="T38" fmla="*/ 8 w 8"/>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9">
                    <a:moveTo>
                      <a:pt x="8" y="9"/>
                    </a:moveTo>
                    <a:lnTo>
                      <a:pt x="8" y="8"/>
                    </a:lnTo>
                    <a:lnTo>
                      <a:pt x="3" y="5"/>
                    </a:lnTo>
                    <a:lnTo>
                      <a:pt x="2" y="0"/>
                    </a:lnTo>
                    <a:lnTo>
                      <a:pt x="0" y="1"/>
                    </a:lnTo>
                    <a:lnTo>
                      <a:pt x="2" y="5"/>
                    </a:lnTo>
                    <a:lnTo>
                      <a:pt x="7" y="9"/>
                    </a:lnTo>
                    <a:lnTo>
                      <a:pt x="5" y="9"/>
                    </a:lnTo>
                    <a:lnTo>
                      <a:pt x="8" y="9"/>
                    </a:lnTo>
                    <a:lnTo>
                      <a:pt x="8" y="8"/>
                    </a:lnTo>
                    <a:lnTo>
                      <a:pt x="8" y="9"/>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3" name="Freeform 224"/>
              <p:cNvSpPr>
                <a:spLocks/>
              </p:cNvSpPr>
              <p:nvPr/>
            </p:nvSpPr>
            <p:spPr bwMode="auto">
              <a:xfrm>
                <a:off x="9716298" y="1655456"/>
                <a:ext cx="17681" cy="14287"/>
              </a:xfrm>
              <a:custGeom>
                <a:avLst/>
                <a:gdLst>
                  <a:gd name="T0" fmla="*/ 0 w 5"/>
                  <a:gd name="T1" fmla="*/ 110 h 5"/>
                  <a:gd name="T2" fmla="*/ 0 w 5"/>
                  <a:gd name="T3" fmla="*/ 110 h 5"/>
                  <a:gd name="T4" fmla="*/ 144 w 5"/>
                  <a:gd name="T5" fmla="*/ 88 h 5"/>
                  <a:gd name="T6" fmla="*/ 176 w 5"/>
                  <a:gd name="T7" fmla="*/ 0 h 5"/>
                  <a:gd name="T8" fmla="*/ 72 w 5"/>
                  <a:gd name="T9" fmla="*/ 0 h 5"/>
                  <a:gd name="T10" fmla="*/ 72 w 5"/>
                  <a:gd name="T11" fmla="*/ 45 h 5"/>
                  <a:gd name="T12" fmla="*/ 0 w 5"/>
                  <a:gd name="T13" fmla="*/ 88 h 5"/>
                  <a:gd name="T14" fmla="*/ 0 w 5"/>
                  <a:gd name="T15" fmla="*/ 88 h 5"/>
                  <a:gd name="T16" fmla="*/ 0 w 5"/>
                  <a:gd name="T17" fmla="*/ 11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5"/>
                    </a:moveTo>
                    <a:lnTo>
                      <a:pt x="0" y="5"/>
                    </a:lnTo>
                    <a:lnTo>
                      <a:pt x="4" y="4"/>
                    </a:lnTo>
                    <a:lnTo>
                      <a:pt x="5" y="0"/>
                    </a:lnTo>
                    <a:lnTo>
                      <a:pt x="2" y="0"/>
                    </a:lnTo>
                    <a:lnTo>
                      <a:pt x="2" y="2"/>
                    </a:lnTo>
                    <a:lnTo>
                      <a:pt x="0" y="4"/>
                    </a:lnTo>
                    <a:lnTo>
                      <a:pt x="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4" name="Freeform 225"/>
              <p:cNvSpPr>
                <a:spLocks/>
              </p:cNvSpPr>
              <p:nvPr/>
            </p:nvSpPr>
            <p:spPr bwMode="auto">
              <a:xfrm>
                <a:off x="9716298" y="1666569"/>
                <a:ext cx="17681" cy="7937"/>
              </a:xfrm>
              <a:custGeom>
                <a:avLst/>
                <a:gdLst>
                  <a:gd name="T0" fmla="*/ 176 w 5"/>
                  <a:gd name="T1" fmla="*/ 50 h 3"/>
                  <a:gd name="T2" fmla="*/ 176 w 5"/>
                  <a:gd name="T3" fmla="*/ 50 h 3"/>
                  <a:gd name="T4" fmla="*/ 144 w 5"/>
                  <a:gd name="T5" fmla="*/ 0 h 3"/>
                  <a:gd name="T6" fmla="*/ 0 w 5"/>
                  <a:gd name="T7" fmla="*/ 20 h 3"/>
                  <a:gd name="T8" fmla="*/ 0 w 5"/>
                  <a:gd name="T9" fmla="*/ 0 h 3"/>
                  <a:gd name="T10" fmla="*/ 72 w 5"/>
                  <a:gd name="T11" fmla="*/ 20 h 3"/>
                  <a:gd name="T12" fmla="*/ 144 w 5"/>
                  <a:gd name="T13" fmla="*/ 20 h 3"/>
                  <a:gd name="T14" fmla="*/ 144 w 5"/>
                  <a:gd name="T15" fmla="*/ 20 h 3"/>
                  <a:gd name="T16" fmla="*/ 176 w 5"/>
                  <a:gd name="T17" fmla="*/ 5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3"/>
                    </a:moveTo>
                    <a:lnTo>
                      <a:pt x="5" y="3"/>
                    </a:lnTo>
                    <a:lnTo>
                      <a:pt x="4" y="0"/>
                    </a:lnTo>
                    <a:lnTo>
                      <a:pt x="0" y="1"/>
                    </a:lnTo>
                    <a:lnTo>
                      <a:pt x="0" y="0"/>
                    </a:lnTo>
                    <a:lnTo>
                      <a:pt x="2" y="1"/>
                    </a:lnTo>
                    <a:lnTo>
                      <a:pt x="4" y="1"/>
                    </a:lnTo>
                    <a:lnTo>
                      <a:pt x="5"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5" name="Freeform 226"/>
              <p:cNvSpPr>
                <a:spLocks/>
              </p:cNvSpPr>
              <p:nvPr/>
            </p:nvSpPr>
            <p:spPr bwMode="auto">
              <a:xfrm>
                <a:off x="9673864" y="1669744"/>
                <a:ext cx="60116" cy="47625"/>
              </a:xfrm>
              <a:custGeom>
                <a:avLst/>
                <a:gdLst>
                  <a:gd name="T0" fmla="*/ 60 w 18"/>
                  <a:gd name="T1" fmla="*/ 337 h 17"/>
                  <a:gd name="T2" fmla="*/ 60 w 18"/>
                  <a:gd name="T3" fmla="*/ 337 h 17"/>
                  <a:gd name="T4" fmla="*/ 272 w 18"/>
                  <a:gd name="T5" fmla="*/ 199 h 17"/>
                  <a:gd name="T6" fmla="*/ 538 w 18"/>
                  <a:gd name="T7" fmla="*/ 37 h 17"/>
                  <a:gd name="T8" fmla="*/ 514 w 18"/>
                  <a:gd name="T9" fmla="*/ 0 h 17"/>
                  <a:gd name="T10" fmla="*/ 272 w 18"/>
                  <a:gd name="T11" fmla="*/ 175 h 17"/>
                  <a:gd name="T12" fmla="*/ 0 w 18"/>
                  <a:gd name="T13" fmla="*/ 337 h 17"/>
                  <a:gd name="T14" fmla="*/ 0 w 18"/>
                  <a:gd name="T15" fmla="*/ 337 h 17"/>
                  <a:gd name="T16" fmla="*/ 60 w 18"/>
                  <a:gd name="T17" fmla="*/ 33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7"/>
                  <a:gd name="T29" fmla="*/ 18 w 18"/>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7">
                    <a:moveTo>
                      <a:pt x="2" y="17"/>
                    </a:moveTo>
                    <a:lnTo>
                      <a:pt x="2" y="17"/>
                    </a:lnTo>
                    <a:lnTo>
                      <a:pt x="9" y="10"/>
                    </a:lnTo>
                    <a:lnTo>
                      <a:pt x="18" y="2"/>
                    </a:lnTo>
                    <a:lnTo>
                      <a:pt x="17" y="0"/>
                    </a:lnTo>
                    <a:lnTo>
                      <a:pt x="9" y="9"/>
                    </a:lnTo>
                    <a:lnTo>
                      <a:pt x="0" y="17"/>
                    </a:lnTo>
                    <a:lnTo>
                      <a:pt x="2" y="1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6" name="Freeform 227"/>
              <p:cNvSpPr>
                <a:spLocks/>
              </p:cNvSpPr>
              <p:nvPr/>
            </p:nvSpPr>
            <p:spPr bwMode="auto">
              <a:xfrm>
                <a:off x="9673864" y="1717369"/>
                <a:ext cx="21217" cy="44450"/>
              </a:xfrm>
              <a:custGeom>
                <a:avLst/>
                <a:gdLst>
                  <a:gd name="T0" fmla="*/ 106 w 7"/>
                  <a:gd name="T1" fmla="*/ 266 h 16"/>
                  <a:gd name="T2" fmla="*/ 106 w 7"/>
                  <a:gd name="T3" fmla="*/ 245 h 16"/>
                  <a:gd name="T4" fmla="*/ 86 w 7"/>
                  <a:gd name="T5" fmla="*/ 156 h 16"/>
                  <a:gd name="T6" fmla="*/ 45 w 7"/>
                  <a:gd name="T7" fmla="*/ 0 h 16"/>
                  <a:gd name="T8" fmla="*/ 0 w 7"/>
                  <a:gd name="T9" fmla="*/ 0 h 16"/>
                  <a:gd name="T10" fmla="*/ 45 w 7"/>
                  <a:gd name="T11" fmla="*/ 192 h 16"/>
                  <a:gd name="T12" fmla="*/ 106 w 7"/>
                  <a:gd name="T13" fmla="*/ 306 h 16"/>
                  <a:gd name="T14" fmla="*/ 86 w 7"/>
                  <a:gd name="T15" fmla="*/ 266 h 16"/>
                  <a:gd name="T16" fmla="*/ 106 w 7"/>
                  <a:gd name="T17" fmla="*/ 266 h 16"/>
                  <a:gd name="T18" fmla="*/ 149 w 7"/>
                  <a:gd name="T19" fmla="*/ 266 h 16"/>
                  <a:gd name="T20" fmla="*/ 106 w 7"/>
                  <a:gd name="T21" fmla="*/ 245 h 16"/>
                  <a:gd name="T22" fmla="*/ 106 w 7"/>
                  <a:gd name="T23" fmla="*/ 266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16"/>
                  <a:gd name="T38" fmla="*/ 7 w 7"/>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16">
                    <a:moveTo>
                      <a:pt x="5" y="14"/>
                    </a:moveTo>
                    <a:lnTo>
                      <a:pt x="5" y="13"/>
                    </a:lnTo>
                    <a:lnTo>
                      <a:pt x="4" y="8"/>
                    </a:lnTo>
                    <a:lnTo>
                      <a:pt x="2" y="0"/>
                    </a:lnTo>
                    <a:lnTo>
                      <a:pt x="0" y="0"/>
                    </a:lnTo>
                    <a:lnTo>
                      <a:pt x="2" y="10"/>
                    </a:lnTo>
                    <a:lnTo>
                      <a:pt x="5" y="16"/>
                    </a:lnTo>
                    <a:lnTo>
                      <a:pt x="4" y="14"/>
                    </a:lnTo>
                    <a:lnTo>
                      <a:pt x="5" y="14"/>
                    </a:lnTo>
                    <a:lnTo>
                      <a:pt x="7" y="14"/>
                    </a:lnTo>
                    <a:lnTo>
                      <a:pt x="5" y="13"/>
                    </a:lnTo>
                    <a:lnTo>
                      <a:pt x="5" y="1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7" name="Freeform 228"/>
              <p:cNvSpPr>
                <a:spLocks/>
              </p:cNvSpPr>
              <p:nvPr/>
            </p:nvSpPr>
            <p:spPr bwMode="auto">
              <a:xfrm>
                <a:off x="9686240" y="1757056"/>
                <a:ext cx="8841" cy="23812"/>
              </a:xfrm>
              <a:custGeom>
                <a:avLst/>
                <a:gdLst>
                  <a:gd name="T0" fmla="*/ 63 w 3"/>
                  <a:gd name="T1" fmla="*/ 112 h 9"/>
                  <a:gd name="T2" fmla="*/ 63 w 3"/>
                  <a:gd name="T3" fmla="*/ 112 h 9"/>
                  <a:gd name="T4" fmla="*/ 22 w 3"/>
                  <a:gd name="T5" fmla="*/ 63 h 9"/>
                  <a:gd name="T6" fmla="*/ 22 w 3"/>
                  <a:gd name="T7" fmla="*/ 0 h 9"/>
                  <a:gd name="T8" fmla="*/ 0 w 3"/>
                  <a:gd name="T9" fmla="*/ 0 h 9"/>
                  <a:gd name="T10" fmla="*/ 0 w 3"/>
                  <a:gd name="T11" fmla="*/ 78 h 9"/>
                  <a:gd name="T12" fmla="*/ 22 w 3"/>
                  <a:gd name="T13" fmla="*/ 145 h 9"/>
                  <a:gd name="T14" fmla="*/ 22 w 3"/>
                  <a:gd name="T15" fmla="*/ 145 h 9"/>
                  <a:gd name="T16" fmla="*/ 63 w 3"/>
                  <a:gd name="T17" fmla="*/ 112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9"/>
                  <a:gd name="T29" fmla="*/ 3 w 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9">
                    <a:moveTo>
                      <a:pt x="3" y="7"/>
                    </a:moveTo>
                    <a:lnTo>
                      <a:pt x="3" y="7"/>
                    </a:lnTo>
                    <a:lnTo>
                      <a:pt x="1" y="4"/>
                    </a:lnTo>
                    <a:lnTo>
                      <a:pt x="1" y="0"/>
                    </a:lnTo>
                    <a:lnTo>
                      <a:pt x="0" y="0"/>
                    </a:lnTo>
                    <a:lnTo>
                      <a:pt x="0" y="5"/>
                    </a:lnTo>
                    <a:lnTo>
                      <a:pt x="1" y="9"/>
                    </a:lnTo>
                    <a:lnTo>
                      <a:pt x="3"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8" name="Freeform 229"/>
              <p:cNvSpPr>
                <a:spLocks/>
              </p:cNvSpPr>
              <p:nvPr/>
            </p:nvSpPr>
            <p:spPr bwMode="auto">
              <a:xfrm>
                <a:off x="9689777" y="1776106"/>
                <a:ext cx="14145" cy="22225"/>
              </a:xfrm>
              <a:custGeom>
                <a:avLst/>
                <a:gdLst>
                  <a:gd name="T0" fmla="*/ 80 w 4"/>
                  <a:gd name="T1" fmla="*/ 143 h 8"/>
                  <a:gd name="T2" fmla="*/ 80 w 4"/>
                  <a:gd name="T3" fmla="*/ 143 h 8"/>
                  <a:gd name="T4" fmla="*/ 152 w 4"/>
                  <a:gd name="T5" fmla="*/ 107 h 8"/>
                  <a:gd name="T6" fmla="*/ 152 w 4"/>
                  <a:gd name="T7" fmla="*/ 91 h 8"/>
                  <a:gd name="T8" fmla="*/ 152 w 4"/>
                  <a:gd name="T9" fmla="*/ 37 h 8"/>
                  <a:gd name="T10" fmla="*/ 80 w 4"/>
                  <a:gd name="T11" fmla="*/ 0 h 8"/>
                  <a:gd name="T12" fmla="*/ 0 w 4"/>
                  <a:gd name="T13" fmla="*/ 37 h 8"/>
                  <a:gd name="T14" fmla="*/ 80 w 4"/>
                  <a:gd name="T15" fmla="*/ 52 h 8"/>
                  <a:gd name="T16" fmla="*/ 80 w 4"/>
                  <a:gd name="T17" fmla="*/ 91 h 8"/>
                  <a:gd name="T18" fmla="*/ 80 w 4"/>
                  <a:gd name="T19" fmla="*/ 107 h 8"/>
                  <a:gd name="T20" fmla="*/ 80 w 4"/>
                  <a:gd name="T21" fmla="*/ 107 h 8"/>
                  <a:gd name="T22" fmla="*/ 80 w 4"/>
                  <a:gd name="T23" fmla="*/ 107 h 8"/>
                  <a:gd name="T24" fmla="*/ 80 w 4"/>
                  <a:gd name="T25" fmla="*/ 143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8"/>
                  <a:gd name="T41" fmla="*/ 4 w 4"/>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8">
                    <a:moveTo>
                      <a:pt x="2" y="8"/>
                    </a:moveTo>
                    <a:lnTo>
                      <a:pt x="2" y="8"/>
                    </a:lnTo>
                    <a:lnTo>
                      <a:pt x="4" y="6"/>
                    </a:lnTo>
                    <a:lnTo>
                      <a:pt x="4" y="5"/>
                    </a:lnTo>
                    <a:lnTo>
                      <a:pt x="4" y="2"/>
                    </a:lnTo>
                    <a:lnTo>
                      <a:pt x="2" y="0"/>
                    </a:lnTo>
                    <a:lnTo>
                      <a:pt x="0" y="2"/>
                    </a:lnTo>
                    <a:lnTo>
                      <a:pt x="2" y="3"/>
                    </a:lnTo>
                    <a:lnTo>
                      <a:pt x="2" y="5"/>
                    </a:lnTo>
                    <a:lnTo>
                      <a:pt x="2" y="6"/>
                    </a:lnTo>
                    <a:lnTo>
                      <a:pt x="2"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399" name="Freeform 230"/>
              <p:cNvSpPr>
                <a:spLocks/>
              </p:cNvSpPr>
              <p:nvPr/>
            </p:nvSpPr>
            <p:spPr bwMode="auto">
              <a:xfrm>
                <a:off x="9670327" y="1780869"/>
                <a:ext cx="24754" cy="17462"/>
              </a:xfrm>
              <a:custGeom>
                <a:avLst/>
                <a:gdLst>
                  <a:gd name="T0" fmla="*/ 21 w 8"/>
                  <a:gd name="T1" fmla="*/ 24 h 6"/>
                  <a:gd name="T2" fmla="*/ 0 w 8"/>
                  <a:gd name="T3" fmla="*/ 0 h 6"/>
                  <a:gd name="T4" fmla="*/ 115 w 8"/>
                  <a:gd name="T5" fmla="*/ 90 h 6"/>
                  <a:gd name="T6" fmla="*/ 187 w 8"/>
                  <a:gd name="T7" fmla="*/ 134 h 6"/>
                  <a:gd name="T8" fmla="*/ 187 w 8"/>
                  <a:gd name="T9" fmla="*/ 90 h 6"/>
                  <a:gd name="T10" fmla="*/ 115 w 8"/>
                  <a:gd name="T11" fmla="*/ 68 h 6"/>
                  <a:gd name="T12" fmla="*/ 70 w 8"/>
                  <a:gd name="T13" fmla="*/ 0 h 6"/>
                  <a:gd name="T14" fmla="*/ 70 w 8"/>
                  <a:gd name="T15" fmla="*/ 0 h 6"/>
                  <a:gd name="T16" fmla="*/ 21 w 8"/>
                  <a:gd name="T17" fmla="*/ 24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1" y="1"/>
                    </a:moveTo>
                    <a:lnTo>
                      <a:pt x="0" y="0"/>
                    </a:lnTo>
                    <a:lnTo>
                      <a:pt x="5" y="4"/>
                    </a:lnTo>
                    <a:lnTo>
                      <a:pt x="8" y="6"/>
                    </a:lnTo>
                    <a:lnTo>
                      <a:pt x="8" y="4"/>
                    </a:lnTo>
                    <a:lnTo>
                      <a:pt x="5" y="3"/>
                    </a:lnTo>
                    <a:lnTo>
                      <a:pt x="3" y="0"/>
                    </a:lnTo>
                    <a:lnTo>
                      <a:pt x="1"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0" name="Freeform 231"/>
              <p:cNvSpPr>
                <a:spLocks/>
              </p:cNvSpPr>
              <p:nvPr/>
            </p:nvSpPr>
            <p:spPr bwMode="auto">
              <a:xfrm>
                <a:off x="9657951" y="1753881"/>
                <a:ext cx="22985" cy="30162"/>
              </a:xfrm>
              <a:custGeom>
                <a:avLst/>
                <a:gdLst>
                  <a:gd name="T0" fmla="*/ 0 w 6"/>
                  <a:gd name="T1" fmla="*/ 0 h 11"/>
                  <a:gd name="T2" fmla="*/ 0 w 6"/>
                  <a:gd name="T3" fmla="*/ 0 h 11"/>
                  <a:gd name="T4" fmla="*/ 0 w 6"/>
                  <a:gd name="T5" fmla="*/ 93 h 11"/>
                  <a:gd name="T6" fmla="*/ 193 w 6"/>
                  <a:gd name="T7" fmla="*/ 200 h 11"/>
                  <a:gd name="T8" fmla="*/ 295 w 6"/>
                  <a:gd name="T9" fmla="*/ 180 h 11"/>
                  <a:gd name="T10" fmla="*/ 52 w 6"/>
                  <a:gd name="T11" fmla="*/ 57 h 11"/>
                  <a:gd name="T12" fmla="*/ 52 w 6"/>
                  <a:gd name="T13" fmla="*/ 0 h 11"/>
                  <a:gd name="T14" fmla="*/ 52 w 6"/>
                  <a:gd name="T15" fmla="*/ 0 h 11"/>
                  <a:gd name="T16" fmla="*/ 0 w 6"/>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1"/>
                  <a:gd name="T29" fmla="*/ 6 w 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1">
                    <a:moveTo>
                      <a:pt x="0" y="0"/>
                    </a:moveTo>
                    <a:lnTo>
                      <a:pt x="0" y="0"/>
                    </a:lnTo>
                    <a:lnTo>
                      <a:pt x="0" y="5"/>
                    </a:lnTo>
                    <a:lnTo>
                      <a:pt x="4" y="11"/>
                    </a:lnTo>
                    <a:lnTo>
                      <a:pt x="6" y="10"/>
                    </a:lnTo>
                    <a:lnTo>
                      <a:pt x="1" y="3"/>
                    </a:lnTo>
                    <a:lnTo>
                      <a:pt x="1"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1" name="Freeform 232"/>
              <p:cNvSpPr>
                <a:spLocks/>
              </p:cNvSpPr>
              <p:nvPr/>
            </p:nvSpPr>
            <p:spPr bwMode="auto">
              <a:xfrm>
                <a:off x="9638501" y="1733244"/>
                <a:ext cx="22985" cy="20637"/>
              </a:xfrm>
              <a:custGeom>
                <a:avLst/>
                <a:gdLst>
                  <a:gd name="T0" fmla="*/ 0 w 7"/>
                  <a:gd name="T1" fmla="*/ 97 h 7"/>
                  <a:gd name="T2" fmla="*/ 0 w 7"/>
                  <a:gd name="T3" fmla="*/ 97 h 7"/>
                  <a:gd name="T4" fmla="*/ 59 w 7"/>
                  <a:gd name="T5" fmla="*/ 97 h 7"/>
                  <a:gd name="T6" fmla="*/ 173 w 7"/>
                  <a:gd name="T7" fmla="*/ 165 h 7"/>
                  <a:gd name="T8" fmla="*/ 204 w 7"/>
                  <a:gd name="T9" fmla="*/ 165 h 7"/>
                  <a:gd name="T10" fmla="*/ 113 w 7"/>
                  <a:gd name="T11" fmla="*/ 45 h 7"/>
                  <a:gd name="T12" fmla="*/ 0 w 7"/>
                  <a:gd name="T13" fmla="*/ 0 h 7"/>
                  <a:gd name="T14" fmla="*/ 0 w 7"/>
                  <a:gd name="T15" fmla="*/ 0 h 7"/>
                  <a:gd name="T16" fmla="*/ 0 w 7"/>
                  <a:gd name="T17" fmla="*/ 9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7"/>
                  <a:gd name="T29" fmla="*/ 7 w 7"/>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7">
                    <a:moveTo>
                      <a:pt x="0" y="4"/>
                    </a:moveTo>
                    <a:lnTo>
                      <a:pt x="0" y="4"/>
                    </a:lnTo>
                    <a:lnTo>
                      <a:pt x="2" y="4"/>
                    </a:lnTo>
                    <a:lnTo>
                      <a:pt x="6" y="7"/>
                    </a:lnTo>
                    <a:lnTo>
                      <a:pt x="7" y="7"/>
                    </a:lnTo>
                    <a:lnTo>
                      <a:pt x="4" y="2"/>
                    </a:lnTo>
                    <a:lnTo>
                      <a:pt x="0" y="0"/>
                    </a:lnTo>
                    <a:lnTo>
                      <a:pt x="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2" name="Freeform 233"/>
              <p:cNvSpPr>
                <a:spLocks/>
              </p:cNvSpPr>
              <p:nvPr/>
            </p:nvSpPr>
            <p:spPr bwMode="auto">
              <a:xfrm>
                <a:off x="9610212" y="1725306"/>
                <a:ext cx="28290" cy="20637"/>
              </a:xfrm>
              <a:custGeom>
                <a:avLst/>
                <a:gdLst>
                  <a:gd name="T0" fmla="*/ 0 w 8"/>
                  <a:gd name="T1" fmla="*/ 45 h 7"/>
                  <a:gd name="T2" fmla="*/ 0 w 8"/>
                  <a:gd name="T3" fmla="*/ 45 h 7"/>
                  <a:gd name="T4" fmla="*/ 72 w 8"/>
                  <a:gd name="T5" fmla="*/ 113 h 7"/>
                  <a:gd name="T6" fmla="*/ 176 w 8"/>
                  <a:gd name="T7" fmla="*/ 158 h 7"/>
                  <a:gd name="T8" fmla="*/ 288 w 8"/>
                  <a:gd name="T9" fmla="*/ 158 h 7"/>
                  <a:gd name="T10" fmla="*/ 288 w 8"/>
                  <a:gd name="T11" fmla="*/ 158 h 7"/>
                  <a:gd name="T12" fmla="*/ 288 w 8"/>
                  <a:gd name="T13" fmla="*/ 69 h 7"/>
                  <a:gd name="T14" fmla="*/ 248 w 8"/>
                  <a:gd name="T15" fmla="*/ 113 h 7"/>
                  <a:gd name="T16" fmla="*/ 176 w 8"/>
                  <a:gd name="T17" fmla="*/ 113 h 7"/>
                  <a:gd name="T18" fmla="*/ 144 w 8"/>
                  <a:gd name="T19" fmla="*/ 69 h 7"/>
                  <a:gd name="T20" fmla="*/ 72 w 8"/>
                  <a:gd name="T21" fmla="*/ 0 h 7"/>
                  <a:gd name="T22" fmla="*/ 0 w 8"/>
                  <a:gd name="T23" fmla="*/ 0 h 7"/>
                  <a:gd name="T24" fmla="*/ 72 w 8"/>
                  <a:gd name="T25" fmla="*/ 0 h 7"/>
                  <a:gd name="T26" fmla="*/ 0 w 8"/>
                  <a:gd name="T27" fmla="*/ 0 h 7"/>
                  <a:gd name="T28" fmla="*/ 0 w 8"/>
                  <a:gd name="T29" fmla="*/ 0 h 7"/>
                  <a:gd name="T30" fmla="*/ 0 w 8"/>
                  <a:gd name="T31" fmla="*/ 45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7"/>
                  <a:gd name="T50" fmla="*/ 8 w 8"/>
                  <a:gd name="T51" fmla="*/ 7 h 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7">
                    <a:moveTo>
                      <a:pt x="0" y="2"/>
                    </a:moveTo>
                    <a:lnTo>
                      <a:pt x="0" y="2"/>
                    </a:lnTo>
                    <a:lnTo>
                      <a:pt x="2" y="5"/>
                    </a:lnTo>
                    <a:lnTo>
                      <a:pt x="5" y="7"/>
                    </a:lnTo>
                    <a:lnTo>
                      <a:pt x="8" y="7"/>
                    </a:lnTo>
                    <a:lnTo>
                      <a:pt x="8" y="3"/>
                    </a:lnTo>
                    <a:lnTo>
                      <a:pt x="7" y="5"/>
                    </a:lnTo>
                    <a:lnTo>
                      <a:pt x="5" y="5"/>
                    </a:lnTo>
                    <a:lnTo>
                      <a:pt x="4" y="3"/>
                    </a:lnTo>
                    <a:lnTo>
                      <a:pt x="2" y="0"/>
                    </a:lnTo>
                    <a:lnTo>
                      <a:pt x="0" y="0"/>
                    </a:lnTo>
                    <a:lnTo>
                      <a:pt x="2" y="0"/>
                    </a:lnTo>
                    <a:lnTo>
                      <a:pt x="0"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3" name="Freeform 234"/>
              <p:cNvSpPr>
                <a:spLocks/>
              </p:cNvSpPr>
              <p:nvPr/>
            </p:nvSpPr>
            <p:spPr bwMode="auto">
              <a:xfrm>
                <a:off x="9590762" y="1725306"/>
                <a:ext cx="19449" cy="36512"/>
              </a:xfrm>
              <a:custGeom>
                <a:avLst/>
                <a:gdLst>
                  <a:gd name="T0" fmla="*/ 31 w 6"/>
                  <a:gd name="T1" fmla="*/ 253 h 13"/>
                  <a:gd name="T2" fmla="*/ 31 w 6"/>
                  <a:gd name="T3" fmla="*/ 216 h 13"/>
                  <a:gd name="T4" fmla="*/ 31 w 6"/>
                  <a:gd name="T5" fmla="*/ 138 h 13"/>
                  <a:gd name="T6" fmla="*/ 31 w 6"/>
                  <a:gd name="T7" fmla="*/ 101 h 13"/>
                  <a:gd name="T8" fmla="*/ 88 w 6"/>
                  <a:gd name="T9" fmla="*/ 60 h 13"/>
                  <a:gd name="T10" fmla="*/ 171 w 6"/>
                  <a:gd name="T11" fmla="*/ 37 h 13"/>
                  <a:gd name="T12" fmla="*/ 171 w 6"/>
                  <a:gd name="T13" fmla="*/ 0 h 13"/>
                  <a:gd name="T14" fmla="*/ 88 w 6"/>
                  <a:gd name="T15" fmla="*/ 37 h 13"/>
                  <a:gd name="T16" fmla="*/ 0 w 6"/>
                  <a:gd name="T17" fmla="*/ 60 h 13"/>
                  <a:gd name="T18" fmla="*/ 0 w 6"/>
                  <a:gd name="T19" fmla="*/ 138 h 13"/>
                  <a:gd name="T20" fmla="*/ 0 w 6"/>
                  <a:gd name="T21" fmla="*/ 216 h 13"/>
                  <a:gd name="T22" fmla="*/ 31 w 6"/>
                  <a:gd name="T23" fmla="*/ 216 h 13"/>
                  <a:gd name="T24" fmla="*/ 31 w 6"/>
                  <a:gd name="T25" fmla="*/ 253 h 13"/>
                  <a:gd name="T26" fmla="*/ 88 w 6"/>
                  <a:gd name="T27" fmla="*/ 253 h 13"/>
                  <a:gd name="T28" fmla="*/ 31 w 6"/>
                  <a:gd name="T29" fmla="*/ 216 h 13"/>
                  <a:gd name="T30" fmla="*/ 31 w 6"/>
                  <a:gd name="T31" fmla="*/ 253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
                  <a:gd name="T49" fmla="*/ 0 h 13"/>
                  <a:gd name="T50" fmla="*/ 6 w 6"/>
                  <a:gd name="T51" fmla="*/ 13 h 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 h="13">
                    <a:moveTo>
                      <a:pt x="1" y="13"/>
                    </a:moveTo>
                    <a:lnTo>
                      <a:pt x="1" y="11"/>
                    </a:lnTo>
                    <a:lnTo>
                      <a:pt x="1" y="7"/>
                    </a:lnTo>
                    <a:lnTo>
                      <a:pt x="1" y="5"/>
                    </a:lnTo>
                    <a:lnTo>
                      <a:pt x="3" y="3"/>
                    </a:lnTo>
                    <a:lnTo>
                      <a:pt x="6" y="2"/>
                    </a:lnTo>
                    <a:lnTo>
                      <a:pt x="6" y="0"/>
                    </a:lnTo>
                    <a:lnTo>
                      <a:pt x="3" y="2"/>
                    </a:lnTo>
                    <a:lnTo>
                      <a:pt x="0" y="3"/>
                    </a:lnTo>
                    <a:lnTo>
                      <a:pt x="0" y="7"/>
                    </a:lnTo>
                    <a:lnTo>
                      <a:pt x="0" y="11"/>
                    </a:lnTo>
                    <a:lnTo>
                      <a:pt x="1" y="11"/>
                    </a:lnTo>
                    <a:lnTo>
                      <a:pt x="1" y="13"/>
                    </a:lnTo>
                    <a:lnTo>
                      <a:pt x="3" y="13"/>
                    </a:lnTo>
                    <a:lnTo>
                      <a:pt x="1" y="11"/>
                    </a:lnTo>
                    <a:lnTo>
                      <a:pt x="1" y="1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4" name="Freeform 235"/>
              <p:cNvSpPr>
                <a:spLocks/>
              </p:cNvSpPr>
              <p:nvPr/>
            </p:nvSpPr>
            <p:spPr bwMode="auto">
              <a:xfrm>
                <a:off x="9574849" y="1747531"/>
                <a:ext cx="19449" cy="14287"/>
              </a:xfrm>
              <a:custGeom>
                <a:avLst/>
                <a:gdLst>
                  <a:gd name="T0" fmla="*/ 0 w 6"/>
                  <a:gd name="T1" fmla="*/ 45 h 5"/>
                  <a:gd name="T2" fmla="*/ 0 w 6"/>
                  <a:gd name="T3" fmla="*/ 45 h 5"/>
                  <a:gd name="T4" fmla="*/ 31 w 6"/>
                  <a:gd name="T5" fmla="*/ 65 h 5"/>
                  <a:gd name="T6" fmla="*/ 165 w 6"/>
                  <a:gd name="T7" fmla="*/ 110 h 5"/>
                  <a:gd name="T8" fmla="*/ 165 w 6"/>
                  <a:gd name="T9" fmla="*/ 65 h 5"/>
                  <a:gd name="T10" fmla="*/ 88 w 6"/>
                  <a:gd name="T11" fmla="*/ 0 h 5"/>
                  <a:gd name="T12" fmla="*/ 0 w 6"/>
                  <a:gd name="T13" fmla="*/ 0 h 5"/>
                  <a:gd name="T14" fmla="*/ 0 w 6"/>
                  <a:gd name="T15" fmla="*/ 0 h 5"/>
                  <a:gd name="T16" fmla="*/ 0 w 6"/>
                  <a:gd name="T17" fmla="*/ 4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2"/>
                    </a:moveTo>
                    <a:lnTo>
                      <a:pt x="0" y="2"/>
                    </a:lnTo>
                    <a:lnTo>
                      <a:pt x="1" y="3"/>
                    </a:lnTo>
                    <a:lnTo>
                      <a:pt x="6" y="5"/>
                    </a:lnTo>
                    <a:lnTo>
                      <a:pt x="6" y="3"/>
                    </a:lnTo>
                    <a:lnTo>
                      <a:pt x="3" y="0"/>
                    </a:lnTo>
                    <a:lnTo>
                      <a:pt x="0"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5" name="Freeform 236"/>
              <p:cNvSpPr>
                <a:spLocks/>
              </p:cNvSpPr>
              <p:nvPr/>
            </p:nvSpPr>
            <p:spPr bwMode="auto">
              <a:xfrm>
                <a:off x="9557168" y="1745944"/>
                <a:ext cx="17681" cy="7937"/>
              </a:xfrm>
              <a:custGeom>
                <a:avLst/>
                <a:gdLst>
                  <a:gd name="T0" fmla="*/ 72 w 5"/>
                  <a:gd name="T1" fmla="*/ 20 h 3"/>
                  <a:gd name="T2" fmla="*/ 0 w 5"/>
                  <a:gd name="T3" fmla="*/ 20 h 3"/>
                  <a:gd name="T4" fmla="*/ 72 w 5"/>
                  <a:gd name="T5" fmla="*/ 50 h 3"/>
                  <a:gd name="T6" fmla="*/ 176 w 5"/>
                  <a:gd name="T7" fmla="*/ 50 h 3"/>
                  <a:gd name="T8" fmla="*/ 176 w 5"/>
                  <a:gd name="T9" fmla="*/ 20 h 3"/>
                  <a:gd name="T10" fmla="*/ 104 w 5"/>
                  <a:gd name="T11" fmla="*/ 0 h 3"/>
                  <a:gd name="T12" fmla="*/ 0 w 5"/>
                  <a:gd name="T13" fmla="*/ 0 h 3"/>
                  <a:gd name="T14" fmla="*/ 0 w 5"/>
                  <a:gd name="T15" fmla="*/ 0 h 3"/>
                  <a:gd name="T16" fmla="*/ 72 w 5"/>
                  <a:gd name="T17" fmla="*/ 2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1"/>
                    </a:moveTo>
                    <a:lnTo>
                      <a:pt x="0" y="1"/>
                    </a:lnTo>
                    <a:lnTo>
                      <a:pt x="2" y="3"/>
                    </a:lnTo>
                    <a:lnTo>
                      <a:pt x="5" y="3"/>
                    </a:lnTo>
                    <a:lnTo>
                      <a:pt x="5" y="1"/>
                    </a:lnTo>
                    <a:lnTo>
                      <a:pt x="3" y="0"/>
                    </a:lnTo>
                    <a:lnTo>
                      <a:pt x="0" y="0"/>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6" name="Freeform 237"/>
              <p:cNvSpPr>
                <a:spLocks/>
              </p:cNvSpPr>
              <p:nvPr/>
            </p:nvSpPr>
            <p:spPr bwMode="auto">
              <a:xfrm>
                <a:off x="9520038" y="1745944"/>
                <a:ext cx="44203" cy="15875"/>
              </a:xfrm>
              <a:custGeom>
                <a:avLst/>
                <a:gdLst>
                  <a:gd name="T0" fmla="*/ 29 w 13"/>
                  <a:gd name="T1" fmla="*/ 97 h 6"/>
                  <a:gd name="T2" fmla="*/ 29 w 13"/>
                  <a:gd name="T3" fmla="*/ 97 h 6"/>
                  <a:gd name="T4" fmla="*/ 185 w 13"/>
                  <a:gd name="T5" fmla="*/ 50 h 6"/>
                  <a:gd name="T6" fmla="*/ 408 w 13"/>
                  <a:gd name="T7" fmla="*/ 20 h 6"/>
                  <a:gd name="T8" fmla="*/ 340 w 13"/>
                  <a:gd name="T9" fmla="*/ 0 h 6"/>
                  <a:gd name="T10" fmla="*/ 185 w 13"/>
                  <a:gd name="T11" fmla="*/ 20 h 6"/>
                  <a:gd name="T12" fmla="*/ 0 w 13"/>
                  <a:gd name="T13" fmla="*/ 63 h 6"/>
                  <a:gd name="T14" fmla="*/ 0 w 13"/>
                  <a:gd name="T15" fmla="*/ 63 h 6"/>
                  <a:gd name="T16" fmla="*/ 29 w 13"/>
                  <a:gd name="T17" fmla="*/ 9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1" y="6"/>
                    </a:moveTo>
                    <a:lnTo>
                      <a:pt x="1" y="6"/>
                    </a:lnTo>
                    <a:lnTo>
                      <a:pt x="6" y="3"/>
                    </a:lnTo>
                    <a:lnTo>
                      <a:pt x="13" y="1"/>
                    </a:lnTo>
                    <a:lnTo>
                      <a:pt x="11" y="0"/>
                    </a:lnTo>
                    <a:lnTo>
                      <a:pt x="6" y="1"/>
                    </a:lnTo>
                    <a:lnTo>
                      <a:pt x="0" y="4"/>
                    </a:lnTo>
                    <a:lnTo>
                      <a:pt x="1"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7" name="Freeform 238"/>
              <p:cNvSpPr>
                <a:spLocks/>
              </p:cNvSpPr>
              <p:nvPr/>
            </p:nvSpPr>
            <p:spPr bwMode="auto">
              <a:xfrm>
                <a:off x="9502357" y="1757056"/>
                <a:ext cx="21217" cy="47625"/>
              </a:xfrm>
              <a:custGeom>
                <a:avLst/>
                <a:gdLst>
                  <a:gd name="T0" fmla="*/ 40 w 6"/>
                  <a:gd name="T1" fmla="*/ 337 h 17"/>
                  <a:gd name="T2" fmla="*/ 40 w 6"/>
                  <a:gd name="T3" fmla="*/ 337 h 17"/>
                  <a:gd name="T4" fmla="*/ 40 w 6"/>
                  <a:gd name="T5" fmla="*/ 236 h 17"/>
                  <a:gd name="T6" fmla="*/ 112 w 6"/>
                  <a:gd name="T7" fmla="*/ 175 h 17"/>
                  <a:gd name="T8" fmla="*/ 184 w 6"/>
                  <a:gd name="T9" fmla="*/ 99 h 17"/>
                  <a:gd name="T10" fmla="*/ 224 w 6"/>
                  <a:gd name="T11" fmla="*/ 37 h 17"/>
                  <a:gd name="T12" fmla="*/ 184 w 6"/>
                  <a:gd name="T13" fmla="*/ 0 h 17"/>
                  <a:gd name="T14" fmla="*/ 112 w 6"/>
                  <a:gd name="T15" fmla="*/ 78 h 17"/>
                  <a:gd name="T16" fmla="*/ 40 w 6"/>
                  <a:gd name="T17" fmla="*/ 138 h 17"/>
                  <a:gd name="T18" fmla="*/ 0 w 6"/>
                  <a:gd name="T19" fmla="*/ 236 h 17"/>
                  <a:gd name="T20" fmla="*/ 0 w 6"/>
                  <a:gd name="T21" fmla="*/ 337 h 17"/>
                  <a:gd name="T22" fmla="*/ 0 w 6"/>
                  <a:gd name="T23" fmla="*/ 337 h 17"/>
                  <a:gd name="T24" fmla="*/ 40 w 6"/>
                  <a:gd name="T25" fmla="*/ 337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7"/>
                  <a:gd name="T41" fmla="*/ 6 w 6"/>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7">
                    <a:moveTo>
                      <a:pt x="1" y="17"/>
                    </a:moveTo>
                    <a:lnTo>
                      <a:pt x="1" y="17"/>
                    </a:lnTo>
                    <a:lnTo>
                      <a:pt x="1" y="12"/>
                    </a:lnTo>
                    <a:lnTo>
                      <a:pt x="3" y="9"/>
                    </a:lnTo>
                    <a:lnTo>
                      <a:pt x="5" y="5"/>
                    </a:lnTo>
                    <a:lnTo>
                      <a:pt x="6" y="2"/>
                    </a:lnTo>
                    <a:lnTo>
                      <a:pt x="5" y="0"/>
                    </a:lnTo>
                    <a:lnTo>
                      <a:pt x="3" y="4"/>
                    </a:lnTo>
                    <a:lnTo>
                      <a:pt x="1" y="7"/>
                    </a:lnTo>
                    <a:lnTo>
                      <a:pt x="0" y="12"/>
                    </a:lnTo>
                    <a:lnTo>
                      <a:pt x="0" y="17"/>
                    </a:lnTo>
                    <a:lnTo>
                      <a:pt x="1" y="1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8" name="Freeform 239"/>
              <p:cNvSpPr>
                <a:spLocks/>
              </p:cNvSpPr>
              <p:nvPr/>
            </p:nvSpPr>
            <p:spPr bwMode="auto">
              <a:xfrm>
                <a:off x="9502357" y="1804681"/>
                <a:ext cx="17681" cy="44450"/>
              </a:xfrm>
              <a:custGeom>
                <a:avLst/>
                <a:gdLst>
                  <a:gd name="T0" fmla="*/ 200 w 5"/>
                  <a:gd name="T1" fmla="*/ 306 h 16"/>
                  <a:gd name="T2" fmla="*/ 200 w 5"/>
                  <a:gd name="T3" fmla="*/ 306 h 16"/>
                  <a:gd name="T4" fmla="*/ 120 w 5"/>
                  <a:gd name="T5" fmla="*/ 192 h 16"/>
                  <a:gd name="T6" fmla="*/ 40 w 5"/>
                  <a:gd name="T7" fmla="*/ 0 h 16"/>
                  <a:gd name="T8" fmla="*/ 0 w 5"/>
                  <a:gd name="T9" fmla="*/ 0 h 16"/>
                  <a:gd name="T10" fmla="*/ 40 w 5"/>
                  <a:gd name="T11" fmla="*/ 192 h 16"/>
                  <a:gd name="T12" fmla="*/ 40 w 5"/>
                  <a:gd name="T13" fmla="*/ 306 h 16"/>
                  <a:gd name="T14" fmla="*/ 40 w 5"/>
                  <a:gd name="T15" fmla="*/ 306 h 16"/>
                  <a:gd name="T16" fmla="*/ 200 w 5"/>
                  <a:gd name="T17" fmla="*/ 306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6"/>
                  <a:gd name="T29" fmla="*/ 5 w 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6">
                    <a:moveTo>
                      <a:pt x="5" y="16"/>
                    </a:moveTo>
                    <a:lnTo>
                      <a:pt x="5" y="16"/>
                    </a:lnTo>
                    <a:lnTo>
                      <a:pt x="3" y="10"/>
                    </a:lnTo>
                    <a:lnTo>
                      <a:pt x="1" y="0"/>
                    </a:lnTo>
                    <a:lnTo>
                      <a:pt x="0" y="0"/>
                    </a:lnTo>
                    <a:lnTo>
                      <a:pt x="1" y="10"/>
                    </a:lnTo>
                    <a:lnTo>
                      <a:pt x="1" y="16"/>
                    </a:lnTo>
                    <a:lnTo>
                      <a:pt x="5" y="1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09" name="Freeform 240"/>
              <p:cNvSpPr>
                <a:spLocks/>
              </p:cNvSpPr>
              <p:nvPr/>
            </p:nvSpPr>
            <p:spPr bwMode="auto">
              <a:xfrm>
                <a:off x="9504125" y="1849131"/>
                <a:ext cx="35362" cy="34925"/>
              </a:xfrm>
              <a:custGeom>
                <a:avLst/>
                <a:gdLst>
                  <a:gd name="T0" fmla="*/ 376 w 10"/>
                  <a:gd name="T1" fmla="*/ 203 h 13"/>
                  <a:gd name="T2" fmla="*/ 376 w 10"/>
                  <a:gd name="T3" fmla="*/ 203 h 13"/>
                  <a:gd name="T4" fmla="*/ 264 w 10"/>
                  <a:gd name="T5" fmla="*/ 120 h 13"/>
                  <a:gd name="T6" fmla="*/ 152 w 10"/>
                  <a:gd name="T7" fmla="*/ 0 h 13"/>
                  <a:gd name="T8" fmla="*/ 0 w 10"/>
                  <a:gd name="T9" fmla="*/ 0 h 13"/>
                  <a:gd name="T10" fmla="*/ 152 w 10"/>
                  <a:gd name="T11" fmla="*/ 135 h 13"/>
                  <a:gd name="T12" fmla="*/ 376 w 10"/>
                  <a:gd name="T13" fmla="*/ 223 h 13"/>
                  <a:gd name="T14" fmla="*/ 376 w 10"/>
                  <a:gd name="T15" fmla="*/ 223 h 13"/>
                  <a:gd name="T16" fmla="*/ 376 w 10"/>
                  <a:gd name="T17" fmla="*/ 20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3"/>
                  <a:gd name="T29" fmla="*/ 10 w 10"/>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3">
                    <a:moveTo>
                      <a:pt x="10" y="12"/>
                    </a:moveTo>
                    <a:lnTo>
                      <a:pt x="10" y="12"/>
                    </a:lnTo>
                    <a:lnTo>
                      <a:pt x="7" y="7"/>
                    </a:lnTo>
                    <a:lnTo>
                      <a:pt x="4" y="0"/>
                    </a:lnTo>
                    <a:lnTo>
                      <a:pt x="0" y="0"/>
                    </a:lnTo>
                    <a:lnTo>
                      <a:pt x="4" y="8"/>
                    </a:lnTo>
                    <a:lnTo>
                      <a:pt x="10" y="13"/>
                    </a:lnTo>
                    <a:lnTo>
                      <a:pt x="10" y="1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0" name="Freeform 241"/>
              <p:cNvSpPr>
                <a:spLocks/>
              </p:cNvSpPr>
              <p:nvPr/>
            </p:nvSpPr>
            <p:spPr bwMode="auto">
              <a:xfrm>
                <a:off x="9539487" y="1871356"/>
                <a:ext cx="24754" cy="12700"/>
              </a:xfrm>
              <a:custGeom>
                <a:avLst/>
                <a:gdLst>
                  <a:gd name="T0" fmla="*/ 248 w 7"/>
                  <a:gd name="T1" fmla="*/ 0 h 5"/>
                  <a:gd name="T2" fmla="*/ 248 w 7"/>
                  <a:gd name="T3" fmla="*/ 0 h 5"/>
                  <a:gd name="T4" fmla="*/ 104 w 7"/>
                  <a:gd name="T5" fmla="*/ 29 h 5"/>
                  <a:gd name="T6" fmla="*/ 0 w 7"/>
                  <a:gd name="T7" fmla="*/ 56 h 5"/>
                  <a:gd name="T8" fmla="*/ 0 w 7"/>
                  <a:gd name="T9" fmla="*/ 74 h 5"/>
                  <a:gd name="T10" fmla="*/ 104 w 7"/>
                  <a:gd name="T11" fmla="*/ 56 h 5"/>
                  <a:gd name="T12" fmla="*/ 176 w 7"/>
                  <a:gd name="T13" fmla="*/ 29 h 5"/>
                  <a:gd name="T14" fmla="*/ 176 w 7"/>
                  <a:gd name="T15" fmla="*/ 29 h 5"/>
                  <a:gd name="T16" fmla="*/ 248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0"/>
                    </a:moveTo>
                    <a:lnTo>
                      <a:pt x="7" y="0"/>
                    </a:lnTo>
                    <a:lnTo>
                      <a:pt x="3" y="2"/>
                    </a:lnTo>
                    <a:lnTo>
                      <a:pt x="0" y="4"/>
                    </a:lnTo>
                    <a:lnTo>
                      <a:pt x="0" y="5"/>
                    </a:lnTo>
                    <a:lnTo>
                      <a:pt x="3" y="4"/>
                    </a:lnTo>
                    <a:lnTo>
                      <a:pt x="5" y="2"/>
                    </a:lnTo>
                    <a:lnTo>
                      <a:pt x="7"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1" name="Freeform 242"/>
              <p:cNvSpPr>
                <a:spLocks/>
              </p:cNvSpPr>
              <p:nvPr/>
            </p:nvSpPr>
            <p:spPr bwMode="auto">
              <a:xfrm>
                <a:off x="9557168" y="1871356"/>
                <a:ext cx="19449" cy="12700"/>
              </a:xfrm>
              <a:custGeom>
                <a:avLst/>
                <a:gdLst>
                  <a:gd name="T0" fmla="*/ 134 w 6"/>
                  <a:gd name="T1" fmla="*/ 56 h 5"/>
                  <a:gd name="T2" fmla="*/ 134 w 6"/>
                  <a:gd name="T3" fmla="*/ 56 h 5"/>
                  <a:gd name="T4" fmla="*/ 134 w 6"/>
                  <a:gd name="T5" fmla="*/ 56 h 5"/>
                  <a:gd name="T6" fmla="*/ 57 w 6"/>
                  <a:gd name="T7" fmla="*/ 0 h 5"/>
                  <a:gd name="T8" fmla="*/ 0 w 6"/>
                  <a:gd name="T9" fmla="*/ 29 h 5"/>
                  <a:gd name="T10" fmla="*/ 81 w 6"/>
                  <a:gd name="T11" fmla="*/ 74 h 5"/>
                  <a:gd name="T12" fmla="*/ 161 w 6"/>
                  <a:gd name="T13" fmla="*/ 56 h 5"/>
                  <a:gd name="T14" fmla="*/ 161 w 6"/>
                  <a:gd name="T15" fmla="*/ 56 h 5"/>
                  <a:gd name="T16" fmla="*/ 134 w 6"/>
                  <a:gd name="T17" fmla="*/ 5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5" y="4"/>
                    </a:moveTo>
                    <a:lnTo>
                      <a:pt x="5" y="4"/>
                    </a:lnTo>
                    <a:lnTo>
                      <a:pt x="2" y="0"/>
                    </a:lnTo>
                    <a:lnTo>
                      <a:pt x="0" y="2"/>
                    </a:lnTo>
                    <a:lnTo>
                      <a:pt x="3" y="5"/>
                    </a:lnTo>
                    <a:lnTo>
                      <a:pt x="6" y="4"/>
                    </a:lnTo>
                    <a:lnTo>
                      <a:pt x="5"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2" name="Freeform 243"/>
              <p:cNvSpPr>
                <a:spLocks/>
              </p:cNvSpPr>
              <p:nvPr/>
            </p:nvSpPr>
            <p:spPr bwMode="auto">
              <a:xfrm>
                <a:off x="9574849" y="1842781"/>
                <a:ext cx="19449" cy="39687"/>
              </a:xfrm>
              <a:custGeom>
                <a:avLst/>
                <a:gdLst>
                  <a:gd name="T0" fmla="*/ 165 w 6"/>
                  <a:gd name="T1" fmla="*/ 0 h 14"/>
                  <a:gd name="T2" fmla="*/ 165 w 6"/>
                  <a:gd name="T3" fmla="*/ 0 h 14"/>
                  <a:gd name="T4" fmla="*/ 31 w 6"/>
                  <a:gd name="T5" fmla="*/ 41 h 14"/>
                  <a:gd name="T6" fmla="*/ 0 w 6"/>
                  <a:gd name="T7" fmla="*/ 102 h 14"/>
                  <a:gd name="T8" fmla="*/ 0 w 6"/>
                  <a:gd name="T9" fmla="*/ 204 h 14"/>
                  <a:gd name="T10" fmla="*/ 0 w 6"/>
                  <a:gd name="T11" fmla="*/ 284 h 14"/>
                  <a:gd name="T12" fmla="*/ 31 w 6"/>
                  <a:gd name="T13" fmla="*/ 284 h 14"/>
                  <a:gd name="T14" fmla="*/ 31 w 6"/>
                  <a:gd name="T15" fmla="*/ 204 h 14"/>
                  <a:gd name="T16" fmla="*/ 31 w 6"/>
                  <a:gd name="T17" fmla="*/ 143 h 14"/>
                  <a:gd name="T18" fmla="*/ 88 w 6"/>
                  <a:gd name="T19" fmla="*/ 80 h 14"/>
                  <a:gd name="T20" fmla="*/ 165 w 6"/>
                  <a:gd name="T21" fmla="*/ 41 h 14"/>
                  <a:gd name="T22" fmla="*/ 165 w 6"/>
                  <a:gd name="T23" fmla="*/ 41 h 14"/>
                  <a:gd name="T24" fmla="*/ 165 w 6"/>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4"/>
                  <a:gd name="T41" fmla="*/ 6 w 6"/>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4">
                    <a:moveTo>
                      <a:pt x="6" y="0"/>
                    </a:moveTo>
                    <a:lnTo>
                      <a:pt x="6" y="0"/>
                    </a:lnTo>
                    <a:lnTo>
                      <a:pt x="1" y="2"/>
                    </a:lnTo>
                    <a:lnTo>
                      <a:pt x="0" y="5"/>
                    </a:lnTo>
                    <a:lnTo>
                      <a:pt x="0" y="10"/>
                    </a:lnTo>
                    <a:lnTo>
                      <a:pt x="0" y="14"/>
                    </a:lnTo>
                    <a:lnTo>
                      <a:pt x="1" y="14"/>
                    </a:lnTo>
                    <a:lnTo>
                      <a:pt x="1" y="10"/>
                    </a:lnTo>
                    <a:lnTo>
                      <a:pt x="1" y="7"/>
                    </a:lnTo>
                    <a:lnTo>
                      <a:pt x="3" y="4"/>
                    </a:lnTo>
                    <a:lnTo>
                      <a:pt x="6" y="2"/>
                    </a:lnTo>
                    <a:lnTo>
                      <a:pt x="6"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3" name="Freeform 244"/>
              <p:cNvSpPr>
                <a:spLocks/>
              </p:cNvSpPr>
              <p:nvPr/>
            </p:nvSpPr>
            <p:spPr bwMode="auto">
              <a:xfrm>
                <a:off x="9594299" y="1839606"/>
                <a:ext cx="33594" cy="9525"/>
              </a:xfrm>
              <a:custGeom>
                <a:avLst/>
                <a:gdLst>
                  <a:gd name="T0" fmla="*/ 306 w 10"/>
                  <a:gd name="T1" fmla="*/ 88 h 3"/>
                  <a:gd name="T2" fmla="*/ 306 w 10"/>
                  <a:gd name="T3" fmla="*/ 88 h 3"/>
                  <a:gd name="T4" fmla="*/ 213 w 10"/>
                  <a:gd name="T5" fmla="*/ 0 h 3"/>
                  <a:gd name="T6" fmla="*/ 0 w 10"/>
                  <a:gd name="T7" fmla="*/ 32 h 3"/>
                  <a:gd name="T8" fmla="*/ 0 w 10"/>
                  <a:gd name="T9" fmla="*/ 88 h 3"/>
                  <a:gd name="T10" fmla="*/ 213 w 10"/>
                  <a:gd name="T11" fmla="*/ 88 h 3"/>
                  <a:gd name="T12" fmla="*/ 281 w 10"/>
                  <a:gd name="T13" fmla="*/ 88 h 3"/>
                  <a:gd name="T14" fmla="*/ 281 w 10"/>
                  <a:gd name="T15" fmla="*/ 88 h 3"/>
                  <a:gd name="T16" fmla="*/ 306 w 10"/>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3"/>
                    </a:moveTo>
                    <a:lnTo>
                      <a:pt x="10" y="3"/>
                    </a:lnTo>
                    <a:lnTo>
                      <a:pt x="7" y="0"/>
                    </a:lnTo>
                    <a:lnTo>
                      <a:pt x="0" y="1"/>
                    </a:lnTo>
                    <a:lnTo>
                      <a:pt x="0" y="3"/>
                    </a:lnTo>
                    <a:lnTo>
                      <a:pt x="7" y="3"/>
                    </a:lnTo>
                    <a:lnTo>
                      <a:pt x="9" y="3"/>
                    </a:lnTo>
                    <a:lnTo>
                      <a:pt x="1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4" name="Freeform 245"/>
              <p:cNvSpPr>
                <a:spLocks/>
              </p:cNvSpPr>
              <p:nvPr/>
            </p:nvSpPr>
            <p:spPr bwMode="auto">
              <a:xfrm>
                <a:off x="9619052" y="1849131"/>
                <a:ext cx="8841" cy="41275"/>
              </a:xfrm>
              <a:custGeom>
                <a:avLst/>
                <a:gdLst>
                  <a:gd name="T0" fmla="*/ 42 w 3"/>
                  <a:gd name="T1" fmla="*/ 241 h 15"/>
                  <a:gd name="T2" fmla="*/ 42 w 3"/>
                  <a:gd name="T3" fmla="*/ 241 h 15"/>
                  <a:gd name="T4" fmla="*/ 42 w 3"/>
                  <a:gd name="T5" fmla="*/ 147 h 15"/>
                  <a:gd name="T6" fmla="*/ 62 w 3"/>
                  <a:gd name="T7" fmla="*/ 0 h 15"/>
                  <a:gd name="T8" fmla="*/ 42 w 3"/>
                  <a:gd name="T9" fmla="*/ 0 h 15"/>
                  <a:gd name="T10" fmla="*/ 0 w 3"/>
                  <a:gd name="T11" fmla="*/ 147 h 15"/>
                  <a:gd name="T12" fmla="*/ 0 w 3"/>
                  <a:gd name="T13" fmla="*/ 276 h 15"/>
                  <a:gd name="T14" fmla="*/ 0 w 3"/>
                  <a:gd name="T15" fmla="*/ 276 h 15"/>
                  <a:gd name="T16" fmla="*/ 42 w 3"/>
                  <a:gd name="T17" fmla="*/ 241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5"/>
                  <a:gd name="T29" fmla="*/ 3 w 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5">
                    <a:moveTo>
                      <a:pt x="2" y="13"/>
                    </a:moveTo>
                    <a:lnTo>
                      <a:pt x="2" y="13"/>
                    </a:lnTo>
                    <a:lnTo>
                      <a:pt x="2" y="8"/>
                    </a:lnTo>
                    <a:lnTo>
                      <a:pt x="3" y="0"/>
                    </a:lnTo>
                    <a:lnTo>
                      <a:pt x="2" y="0"/>
                    </a:lnTo>
                    <a:lnTo>
                      <a:pt x="0" y="8"/>
                    </a:lnTo>
                    <a:lnTo>
                      <a:pt x="0" y="15"/>
                    </a:lnTo>
                    <a:lnTo>
                      <a:pt x="2" y="1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5" name="Freeform 246"/>
              <p:cNvSpPr>
                <a:spLocks/>
              </p:cNvSpPr>
              <p:nvPr/>
            </p:nvSpPr>
            <p:spPr bwMode="auto">
              <a:xfrm>
                <a:off x="9608444" y="1884056"/>
                <a:ext cx="17681" cy="9525"/>
              </a:xfrm>
              <a:custGeom>
                <a:avLst/>
                <a:gdLst>
                  <a:gd name="T0" fmla="*/ 0 w 5"/>
                  <a:gd name="T1" fmla="*/ 56 h 3"/>
                  <a:gd name="T2" fmla="*/ 0 w 5"/>
                  <a:gd name="T3" fmla="*/ 56 h 3"/>
                  <a:gd name="T4" fmla="*/ 112 w 5"/>
                  <a:gd name="T5" fmla="*/ 88 h 3"/>
                  <a:gd name="T6" fmla="*/ 184 w 5"/>
                  <a:gd name="T7" fmla="*/ 0 h 3"/>
                  <a:gd name="T8" fmla="*/ 112 w 5"/>
                  <a:gd name="T9" fmla="*/ 56 h 3"/>
                  <a:gd name="T10" fmla="*/ 112 w 5"/>
                  <a:gd name="T11" fmla="*/ 0 h 3"/>
                  <a:gd name="T12" fmla="*/ 40 w 5"/>
                  <a:gd name="T13" fmla="*/ 0 h 3"/>
                  <a:gd name="T14" fmla="*/ 40 w 5"/>
                  <a:gd name="T15" fmla="*/ 0 h 3"/>
                  <a:gd name="T16" fmla="*/ 0 w 5"/>
                  <a:gd name="T17" fmla="*/ 56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0" y="2"/>
                    </a:moveTo>
                    <a:lnTo>
                      <a:pt x="0" y="2"/>
                    </a:lnTo>
                    <a:lnTo>
                      <a:pt x="3" y="3"/>
                    </a:lnTo>
                    <a:lnTo>
                      <a:pt x="5" y="0"/>
                    </a:lnTo>
                    <a:lnTo>
                      <a:pt x="3" y="2"/>
                    </a:lnTo>
                    <a:lnTo>
                      <a:pt x="3" y="0"/>
                    </a:lnTo>
                    <a:lnTo>
                      <a:pt x="1"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6" name="Freeform 247"/>
              <p:cNvSpPr>
                <a:spLocks/>
              </p:cNvSpPr>
              <p:nvPr/>
            </p:nvSpPr>
            <p:spPr bwMode="auto">
              <a:xfrm>
                <a:off x="9608444" y="1884056"/>
                <a:ext cx="10609" cy="23812"/>
              </a:xfrm>
              <a:custGeom>
                <a:avLst/>
                <a:gdLst>
                  <a:gd name="T0" fmla="*/ 112 w 3"/>
                  <a:gd name="T1" fmla="*/ 165 h 8"/>
                  <a:gd name="T2" fmla="*/ 112 w 3"/>
                  <a:gd name="T3" fmla="*/ 189 h 8"/>
                  <a:gd name="T4" fmla="*/ 112 w 3"/>
                  <a:gd name="T5" fmla="*/ 73 h 8"/>
                  <a:gd name="T6" fmla="*/ 0 w 3"/>
                  <a:gd name="T7" fmla="*/ 45 h 8"/>
                  <a:gd name="T8" fmla="*/ 40 w 3"/>
                  <a:gd name="T9" fmla="*/ 0 h 8"/>
                  <a:gd name="T10" fmla="*/ 0 w 3"/>
                  <a:gd name="T11" fmla="*/ 73 h 8"/>
                  <a:gd name="T12" fmla="*/ 40 w 3"/>
                  <a:gd name="T13" fmla="*/ 165 h 8"/>
                  <a:gd name="T14" fmla="*/ 40 w 3"/>
                  <a:gd name="T15" fmla="*/ 189 h 8"/>
                  <a:gd name="T16" fmla="*/ 40 w 3"/>
                  <a:gd name="T17" fmla="*/ 165 h 8"/>
                  <a:gd name="T18" fmla="*/ 40 w 3"/>
                  <a:gd name="T19" fmla="*/ 189 h 8"/>
                  <a:gd name="T20" fmla="*/ 40 w 3"/>
                  <a:gd name="T21" fmla="*/ 189 h 8"/>
                  <a:gd name="T22" fmla="*/ 112 w 3"/>
                  <a:gd name="T23" fmla="*/ 165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8"/>
                  <a:gd name="T38" fmla="*/ 3 w 3"/>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8">
                    <a:moveTo>
                      <a:pt x="3" y="7"/>
                    </a:moveTo>
                    <a:lnTo>
                      <a:pt x="3" y="8"/>
                    </a:lnTo>
                    <a:lnTo>
                      <a:pt x="3" y="3"/>
                    </a:lnTo>
                    <a:lnTo>
                      <a:pt x="0" y="2"/>
                    </a:lnTo>
                    <a:lnTo>
                      <a:pt x="1" y="0"/>
                    </a:lnTo>
                    <a:lnTo>
                      <a:pt x="0" y="3"/>
                    </a:lnTo>
                    <a:lnTo>
                      <a:pt x="1" y="7"/>
                    </a:lnTo>
                    <a:lnTo>
                      <a:pt x="1" y="8"/>
                    </a:lnTo>
                    <a:lnTo>
                      <a:pt x="1" y="7"/>
                    </a:lnTo>
                    <a:lnTo>
                      <a:pt x="1" y="8"/>
                    </a:lnTo>
                    <a:lnTo>
                      <a:pt x="3"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7" name="Freeform 248"/>
              <p:cNvSpPr>
                <a:spLocks/>
              </p:cNvSpPr>
              <p:nvPr/>
            </p:nvSpPr>
            <p:spPr bwMode="auto">
              <a:xfrm>
                <a:off x="9610212" y="1904694"/>
                <a:ext cx="47739" cy="9525"/>
              </a:xfrm>
              <a:custGeom>
                <a:avLst/>
                <a:gdLst>
                  <a:gd name="T0" fmla="*/ 449 w 14"/>
                  <a:gd name="T1" fmla="*/ 32 h 3"/>
                  <a:gd name="T2" fmla="*/ 449 w 14"/>
                  <a:gd name="T3" fmla="*/ 32 h 3"/>
                  <a:gd name="T4" fmla="*/ 231 w 14"/>
                  <a:gd name="T5" fmla="*/ 0 h 3"/>
                  <a:gd name="T6" fmla="*/ 64 w 14"/>
                  <a:gd name="T7" fmla="*/ 0 h 3"/>
                  <a:gd name="T8" fmla="*/ 0 w 14"/>
                  <a:gd name="T9" fmla="*/ 32 h 3"/>
                  <a:gd name="T10" fmla="*/ 231 w 14"/>
                  <a:gd name="T11" fmla="*/ 32 h 3"/>
                  <a:gd name="T12" fmla="*/ 449 w 14"/>
                  <a:gd name="T13" fmla="*/ 88 h 3"/>
                  <a:gd name="T14" fmla="*/ 449 w 14"/>
                  <a:gd name="T15" fmla="*/ 88 h 3"/>
                  <a:gd name="T16" fmla="*/ 449 w 14"/>
                  <a:gd name="T17" fmla="*/ 3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3"/>
                  <a:gd name="T29" fmla="*/ 14 w 1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3">
                    <a:moveTo>
                      <a:pt x="14" y="1"/>
                    </a:moveTo>
                    <a:lnTo>
                      <a:pt x="14" y="1"/>
                    </a:lnTo>
                    <a:lnTo>
                      <a:pt x="7" y="0"/>
                    </a:lnTo>
                    <a:lnTo>
                      <a:pt x="2" y="0"/>
                    </a:lnTo>
                    <a:lnTo>
                      <a:pt x="0" y="1"/>
                    </a:lnTo>
                    <a:lnTo>
                      <a:pt x="7" y="1"/>
                    </a:lnTo>
                    <a:lnTo>
                      <a:pt x="14" y="3"/>
                    </a:lnTo>
                    <a:lnTo>
                      <a:pt x="14"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8" name="Freeform 249"/>
              <p:cNvSpPr>
                <a:spLocks/>
              </p:cNvSpPr>
              <p:nvPr/>
            </p:nvSpPr>
            <p:spPr bwMode="auto">
              <a:xfrm>
                <a:off x="9657951" y="1907869"/>
                <a:ext cx="15913" cy="33337"/>
              </a:xfrm>
              <a:custGeom>
                <a:avLst/>
                <a:gdLst>
                  <a:gd name="T0" fmla="*/ 227 w 4"/>
                  <a:gd name="T1" fmla="*/ 229 h 12"/>
                  <a:gd name="T2" fmla="*/ 227 w 4"/>
                  <a:gd name="T3" fmla="*/ 229 h 12"/>
                  <a:gd name="T4" fmla="*/ 227 w 4"/>
                  <a:gd name="T5" fmla="*/ 135 h 12"/>
                  <a:gd name="T6" fmla="*/ 227 w 4"/>
                  <a:gd name="T7" fmla="*/ 74 h 12"/>
                  <a:gd name="T8" fmla="*/ 171 w 4"/>
                  <a:gd name="T9" fmla="*/ 37 h 12"/>
                  <a:gd name="T10" fmla="*/ 0 w 4"/>
                  <a:gd name="T11" fmla="*/ 0 h 12"/>
                  <a:gd name="T12" fmla="*/ 0 w 4"/>
                  <a:gd name="T13" fmla="*/ 37 h 12"/>
                  <a:gd name="T14" fmla="*/ 56 w 4"/>
                  <a:gd name="T15" fmla="*/ 74 h 12"/>
                  <a:gd name="T16" fmla="*/ 171 w 4"/>
                  <a:gd name="T17" fmla="*/ 74 h 12"/>
                  <a:gd name="T18" fmla="*/ 171 w 4"/>
                  <a:gd name="T19" fmla="*/ 135 h 12"/>
                  <a:gd name="T20" fmla="*/ 171 w 4"/>
                  <a:gd name="T21" fmla="*/ 229 h 12"/>
                  <a:gd name="T22" fmla="*/ 171 w 4"/>
                  <a:gd name="T23" fmla="*/ 229 h 12"/>
                  <a:gd name="T24" fmla="*/ 227 w 4"/>
                  <a:gd name="T25" fmla="*/ 229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12"/>
                  <a:gd name="T41" fmla="*/ 4 w 4"/>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12">
                    <a:moveTo>
                      <a:pt x="4" y="12"/>
                    </a:moveTo>
                    <a:lnTo>
                      <a:pt x="4" y="12"/>
                    </a:lnTo>
                    <a:lnTo>
                      <a:pt x="4" y="7"/>
                    </a:lnTo>
                    <a:lnTo>
                      <a:pt x="4" y="4"/>
                    </a:lnTo>
                    <a:lnTo>
                      <a:pt x="3" y="2"/>
                    </a:lnTo>
                    <a:lnTo>
                      <a:pt x="0" y="0"/>
                    </a:lnTo>
                    <a:lnTo>
                      <a:pt x="0" y="2"/>
                    </a:lnTo>
                    <a:lnTo>
                      <a:pt x="1" y="4"/>
                    </a:lnTo>
                    <a:lnTo>
                      <a:pt x="3" y="4"/>
                    </a:lnTo>
                    <a:lnTo>
                      <a:pt x="3" y="7"/>
                    </a:lnTo>
                    <a:lnTo>
                      <a:pt x="3" y="12"/>
                    </a:lnTo>
                    <a:lnTo>
                      <a:pt x="4" y="1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19" name="Freeform 250"/>
              <p:cNvSpPr>
                <a:spLocks/>
              </p:cNvSpPr>
              <p:nvPr/>
            </p:nvSpPr>
            <p:spPr bwMode="auto">
              <a:xfrm>
                <a:off x="9670327" y="1941206"/>
                <a:ext cx="15913" cy="41275"/>
              </a:xfrm>
              <a:custGeom>
                <a:avLst/>
                <a:gdLst>
                  <a:gd name="T0" fmla="*/ 122 w 5"/>
                  <a:gd name="T1" fmla="*/ 220 h 15"/>
                  <a:gd name="T2" fmla="*/ 122 w 5"/>
                  <a:gd name="T3" fmla="*/ 220 h 15"/>
                  <a:gd name="T4" fmla="*/ 74 w 5"/>
                  <a:gd name="T5" fmla="*/ 220 h 15"/>
                  <a:gd name="T6" fmla="*/ 23 w 5"/>
                  <a:gd name="T7" fmla="*/ 147 h 15"/>
                  <a:gd name="T8" fmla="*/ 23 w 5"/>
                  <a:gd name="T9" fmla="*/ 94 h 15"/>
                  <a:gd name="T10" fmla="*/ 23 w 5"/>
                  <a:gd name="T11" fmla="*/ 0 h 15"/>
                  <a:gd name="T12" fmla="*/ 0 w 5"/>
                  <a:gd name="T13" fmla="*/ 0 h 15"/>
                  <a:gd name="T14" fmla="*/ 0 w 5"/>
                  <a:gd name="T15" fmla="*/ 94 h 15"/>
                  <a:gd name="T16" fmla="*/ 0 w 5"/>
                  <a:gd name="T17" fmla="*/ 184 h 15"/>
                  <a:gd name="T18" fmla="*/ 23 w 5"/>
                  <a:gd name="T19" fmla="*/ 241 h 15"/>
                  <a:gd name="T20" fmla="*/ 122 w 5"/>
                  <a:gd name="T21" fmla="*/ 276 h 15"/>
                  <a:gd name="T22" fmla="*/ 122 w 5"/>
                  <a:gd name="T23" fmla="*/ 276 h 15"/>
                  <a:gd name="T24" fmla="*/ 122 w 5"/>
                  <a:gd name="T25" fmla="*/ 22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15"/>
                  <a:gd name="T41" fmla="*/ 5 w 5"/>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15">
                    <a:moveTo>
                      <a:pt x="5" y="12"/>
                    </a:moveTo>
                    <a:lnTo>
                      <a:pt x="5" y="12"/>
                    </a:lnTo>
                    <a:lnTo>
                      <a:pt x="3" y="12"/>
                    </a:lnTo>
                    <a:lnTo>
                      <a:pt x="1" y="8"/>
                    </a:lnTo>
                    <a:lnTo>
                      <a:pt x="1" y="5"/>
                    </a:lnTo>
                    <a:lnTo>
                      <a:pt x="1" y="0"/>
                    </a:lnTo>
                    <a:lnTo>
                      <a:pt x="0" y="0"/>
                    </a:lnTo>
                    <a:lnTo>
                      <a:pt x="0" y="5"/>
                    </a:lnTo>
                    <a:lnTo>
                      <a:pt x="0" y="10"/>
                    </a:lnTo>
                    <a:lnTo>
                      <a:pt x="1" y="13"/>
                    </a:lnTo>
                    <a:lnTo>
                      <a:pt x="5" y="15"/>
                    </a:lnTo>
                    <a:lnTo>
                      <a:pt x="5" y="1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0" name="Freeform 251"/>
              <p:cNvSpPr>
                <a:spLocks/>
              </p:cNvSpPr>
              <p:nvPr/>
            </p:nvSpPr>
            <p:spPr bwMode="auto">
              <a:xfrm>
                <a:off x="9686240" y="1974544"/>
                <a:ext cx="8841" cy="15875"/>
              </a:xfrm>
              <a:custGeom>
                <a:avLst/>
                <a:gdLst>
                  <a:gd name="T0" fmla="*/ 63 w 3"/>
                  <a:gd name="T1" fmla="*/ 70 h 6"/>
                  <a:gd name="T2" fmla="*/ 63 w 3"/>
                  <a:gd name="T3" fmla="*/ 70 h 6"/>
                  <a:gd name="T4" fmla="*/ 63 w 3"/>
                  <a:gd name="T5" fmla="*/ 50 h 6"/>
                  <a:gd name="T6" fmla="*/ 0 w 3"/>
                  <a:gd name="T7" fmla="*/ 0 h 6"/>
                  <a:gd name="T8" fmla="*/ 0 w 3"/>
                  <a:gd name="T9" fmla="*/ 50 h 6"/>
                  <a:gd name="T10" fmla="*/ 22 w 3"/>
                  <a:gd name="T11" fmla="*/ 70 h 6"/>
                  <a:gd name="T12" fmla="*/ 63 w 3"/>
                  <a:gd name="T13" fmla="*/ 103 h 6"/>
                  <a:gd name="T14" fmla="*/ 63 w 3"/>
                  <a:gd name="T15" fmla="*/ 103 h 6"/>
                  <a:gd name="T16" fmla="*/ 63 w 3"/>
                  <a:gd name="T17" fmla="*/ 7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3" y="4"/>
                    </a:moveTo>
                    <a:lnTo>
                      <a:pt x="3" y="4"/>
                    </a:lnTo>
                    <a:lnTo>
                      <a:pt x="3" y="3"/>
                    </a:lnTo>
                    <a:lnTo>
                      <a:pt x="0" y="0"/>
                    </a:lnTo>
                    <a:lnTo>
                      <a:pt x="0" y="3"/>
                    </a:lnTo>
                    <a:lnTo>
                      <a:pt x="1" y="4"/>
                    </a:lnTo>
                    <a:lnTo>
                      <a:pt x="3" y="6"/>
                    </a:lnTo>
                    <a:lnTo>
                      <a:pt x="3"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1" name="Freeform 252"/>
              <p:cNvSpPr>
                <a:spLocks/>
              </p:cNvSpPr>
              <p:nvPr/>
            </p:nvSpPr>
            <p:spPr bwMode="auto">
              <a:xfrm>
                <a:off x="9695081" y="1974544"/>
                <a:ext cx="10609" cy="15875"/>
              </a:xfrm>
              <a:custGeom>
                <a:avLst/>
                <a:gdLst>
                  <a:gd name="T0" fmla="*/ 112 w 3"/>
                  <a:gd name="T1" fmla="*/ 0 h 6"/>
                  <a:gd name="T2" fmla="*/ 112 w 3"/>
                  <a:gd name="T3" fmla="*/ 0 h 6"/>
                  <a:gd name="T4" fmla="*/ 72 w 3"/>
                  <a:gd name="T5" fmla="*/ 50 h 6"/>
                  <a:gd name="T6" fmla="*/ 0 w 3"/>
                  <a:gd name="T7" fmla="*/ 70 h 6"/>
                  <a:gd name="T8" fmla="*/ 0 w 3"/>
                  <a:gd name="T9" fmla="*/ 103 h 6"/>
                  <a:gd name="T10" fmla="*/ 112 w 3"/>
                  <a:gd name="T11" fmla="*/ 70 h 6"/>
                  <a:gd name="T12" fmla="*/ 112 w 3"/>
                  <a:gd name="T13" fmla="*/ 20 h 6"/>
                  <a:gd name="T14" fmla="*/ 112 w 3"/>
                  <a:gd name="T15" fmla="*/ 20 h 6"/>
                  <a:gd name="T16" fmla="*/ 112 w 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3" y="0"/>
                    </a:moveTo>
                    <a:lnTo>
                      <a:pt x="3" y="0"/>
                    </a:lnTo>
                    <a:lnTo>
                      <a:pt x="2" y="3"/>
                    </a:lnTo>
                    <a:lnTo>
                      <a:pt x="0" y="4"/>
                    </a:lnTo>
                    <a:lnTo>
                      <a:pt x="0" y="6"/>
                    </a:lnTo>
                    <a:lnTo>
                      <a:pt x="3" y="4"/>
                    </a:lnTo>
                    <a:lnTo>
                      <a:pt x="3" y="1"/>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2" name="Freeform 253"/>
              <p:cNvSpPr>
                <a:spLocks/>
              </p:cNvSpPr>
              <p:nvPr/>
            </p:nvSpPr>
            <p:spPr bwMode="auto">
              <a:xfrm>
                <a:off x="9705690" y="1974544"/>
                <a:ext cx="40667" cy="15875"/>
              </a:xfrm>
              <a:custGeom>
                <a:avLst/>
                <a:gdLst>
                  <a:gd name="T0" fmla="*/ 378 w 12"/>
                  <a:gd name="T1" fmla="*/ 70 h 6"/>
                  <a:gd name="T2" fmla="*/ 378 w 12"/>
                  <a:gd name="T3" fmla="*/ 70 h 6"/>
                  <a:gd name="T4" fmla="*/ 217 w 12"/>
                  <a:gd name="T5" fmla="*/ 20 h 6"/>
                  <a:gd name="T6" fmla="*/ 0 w 12"/>
                  <a:gd name="T7" fmla="*/ 0 h 6"/>
                  <a:gd name="T8" fmla="*/ 0 w 12"/>
                  <a:gd name="T9" fmla="*/ 20 h 6"/>
                  <a:gd name="T10" fmla="*/ 217 w 12"/>
                  <a:gd name="T11" fmla="*/ 70 h 6"/>
                  <a:gd name="T12" fmla="*/ 378 w 12"/>
                  <a:gd name="T13" fmla="*/ 103 h 6"/>
                  <a:gd name="T14" fmla="*/ 378 w 12"/>
                  <a:gd name="T15" fmla="*/ 103 h 6"/>
                  <a:gd name="T16" fmla="*/ 378 w 12"/>
                  <a:gd name="T17" fmla="*/ 7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6"/>
                  <a:gd name="T29" fmla="*/ 12 w 12"/>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6">
                    <a:moveTo>
                      <a:pt x="12" y="4"/>
                    </a:moveTo>
                    <a:lnTo>
                      <a:pt x="12" y="4"/>
                    </a:lnTo>
                    <a:lnTo>
                      <a:pt x="7" y="1"/>
                    </a:lnTo>
                    <a:lnTo>
                      <a:pt x="0" y="0"/>
                    </a:lnTo>
                    <a:lnTo>
                      <a:pt x="0" y="1"/>
                    </a:lnTo>
                    <a:lnTo>
                      <a:pt x="7" y="4"/>
                    </a:lnTo>
                    <a:lnTo>
                      <a:pt x="12" y="6"/>
                    </a:lnTo>
                    <a:lnTo>
                      <a:pt x="12"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3" name="Freeform 254"/>
              <p:cNvSpPr>
                <a:spLocks/>
              </p:cNvSpPr>
              <p:nvPr/>
            </p:nvSpPr>
            <p:spPr bwMode="auto">
              <a:xfrm>
                <a:off x="9746356" y="1963431"/>
                <a:ext cx="10609" cy="26987"/>
              </a:xfrm>
              <a:custGeom>
                <a:avLst/>
                <a:gdLst>
                  <a:gd name="T0" fmla="*/ 40 w 3"/>
                  <a:gd name="T1" fmla="*/ 0 h 10"/>
                  <a:gd name="T2" fmla="*/ 40 w 3"/>
                  <a:gd name="T3" fmla="*/ 0 h 10"/>
                  <a:gd name="T4" fmla="*/ 0 w 3"/>
                  <a:gd name="T5" fmla="*/ 90 h 10"/>
                  <a:gd name="T6" fmla="*/ 0 w 3"/>
                  <a:gd name="T7" fmla="*/ 141 h 10"/>
                  <a:gd name="T8" fmla="*/ 0 w 3"/>
                  <a:gd name="T9" fmla="*/ 177 h 10"/>
                  <a:gd name="T10" fmla="*/ 40 w 3"/>
                  <a:gd name="T11" fmla="*/ 121 h 10"/>
                  <a:gd name="T12" fmla="*/ 112 w 3"/>
                  <a:gd name="T13" fmla="*/ 34 h 10"/>
                  <a:gd name="T14" fmla="*/ 112 w 3"/>
                  <a:gd name="T15" fmla="*/ 34 h 10"/>
                  <a:gd name="T16" fmla="*/ 40 w 3"/>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1" y="0"/>
                    </a:moveTo>
                    <a:lnTo>
                      <a:pt x="1" y="0"/>
                    </a:lnTo>
                    <a:lnTo>
                      <a:pt x="0" y="5"/>
                    </a:lnTo>
                    <a:lnTo>
                      <a:pt x="0" y="8"/>
                    </a:lnTo>
                    <a:lnTo>
                      <a:pt x="0" y="10"/>
                    </a:lnTo>
                    <a:lnTo>
                      <a:pt x="1" y="7"/>
                    </a:lnTo>
                    <a:lnTo>
                      <a:pt x="3" y="2"/>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4" name="Freeform 255"/>
              <p:cNvSpPr>
                <a:spLocks/>
              </p:cNvSpPr>
              <p:nvPr/>
            </p:nvSpPr>
            <p:spPr bwMode="auto">
              <a:xfrm>
                <a:off x="9751661" y="1961844"/>
                <a:ext cx="33594" cy="7937"/>
              </a:xfrm>
              <a:custGeom>
                <a:avLst/>
                <a:gdLst>
                  <a:gd name="T0" fmla="*/ 245 w 10"/>
                  <a:gd name="T1" fmla="*/ 0 h 3"/>
                  <a:gd name="T2" fmla="*/ 245 w 10"/>
                  <a:gd name="T3" fmla="*/ 0 h 3"/>
                  <a:gd name="T4" fmla="*/ 160 w 10"/>
                  <a:gd name="T5" fmla="*/ 0 h 3"/>
                  <a:gd name="T6" fmla="*/ 0 w 10"/>
                  <a:gd name="T7" fmla="*/ 13 h 3"/>
                  <a:gd name="T8" fmla="*/ 61 w 10"/>
                  <a:gd name="T9" fmla="*/ 47 h 3"/>
                  <a:gd name="T10" fmla="*/ 213 w 10"/>
                  <a:gd name="T11" fmla="*/ 13 h 3"/>
                  <a:gd name="T12" fmla="*/ 245 w 10"/>
                  <a:gd name="T13" fmla="*/ 13 h 3"/>
                  <a:gd name="T14" fmla="*/ 306 w 10"/>
                  <a:gd name="T15" fmla="*/ 13 h 3"/>
                  <a:gd name="T16" fmla="*/ 245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8" y="0"/>
                    </a:moveTo>
                    <a:lnTo>
                      <a:pt x="8" y="0"/>
                    </a:lnTo>
                    <a:lnTo>
                      <a:pt x="5" y="0"/>
                    </a:lnTo>
                    <a:lnTo>
                      <a:pt x="0" y="1"/>
                    </a:lnTo>
                    <a:lnTo>
                      <a:pt x="2" y="3"/>
                    </a:lnTo>
                    <a:lnTo>
                      <a:pt x="7" y="1"/>
                    </a:lnTo>
                    <a:lnTo>
                      <a:pt x="8" y="1"/>
                    </a:lnTo>
                    <a:lnTo>
                      <a:pt x="10" y="1"/>
                    </a:lnTo>
                    <a:lnTo>
                      <a:pt x="8"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5" name="Freeform 256"/>
              <p:cNvSpPr>
                <a:spLocks/>
              </p:cNvSpPr>
              <p:nvPr/>
            </p:nvSpPr>
            <p:spPr bwMode="auto">
              <a:xfrm>
                <a:off x="9778182" y="1945969"/>
                <a:ext cx="22985" cy="17462"/>
              </a:xfrm>
              <a:custGeom>
                <a:avLst/>
                <a:gdLst>
                  <a:gd name="T0" fmla="*/ 186 w 7"/>
                  <a:gd name="T1" fmla="*/ 0 h 6"/>
                  <a:gd name="T2" fmla="*/ 186 w 7"/>
                  <a:gd name="T3" fmla="*/ 0 h 6"/>
                  <a:gd name="T4" fmla="*/ 110 w 7"/>
                  <a:gd name="T5" fmla="*/ 0 h 6"/>
                  <a:gd name="T6" fmla="*/ 0 w 7"/>
                  <a:gd name="T7" fmla="*/ 112 h 6"/>
                  <a:gd name="T8" fmla="*/ 52 w 7"/>
                  <a:gd name="T9" fmla="*/ 132 h 6"/>
                  <a:gd name="T10" fmla="*/ 110 w 7"/>
                  <a:gd name="T11" fmla="*/ 24 h 6"/>
                  <a:gd name="T12" fmla="*/ 134 w 7"/>
                  <a:gd name="T13" fmla="*/ 24 h 6"/>
                  <a:gd name="T14" fmla="*/ 134 w 7"/>
                  <a:gd name="T15" fmla="*/ 24 h 6"/>
                  <a:gd name="T16" fmla="*/ 186 w 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7" y="0"/>
                    </a:moveTo>
                    <a:lnTo>
                      <a:pt x="7" y="0"/>
                    </a:lnTo>
                    <a:lnTo>
                      <a:pt x="4" y="0"/>
                    </a:lnTo>
                    <a:lnTo>
                      <a:pt x="0" y="5"/>
                    </a:lnTo>
                    <a:lnTo>
                      <a:pt x="2" y="6"/>
                    </a:lnTo>
                    <a:lnTo>
                      <a:pt x="4" y="1"/>
                    </a:lnTo>
                    <a:lnTo>
                      <a:pt x="5" y="1"/>
                    </a:lnTo>
                    <a:lnTo>
                      <a:pt x="7"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6" name="Freeform 257"/>
              <p:cNvSpPr>
                <a:spLocks/>
              </p:cNvSpPr>
              <p:nvPr/>
            </p:nvSpPr>
            <p:spPr bwMode="auto">
              <a:xfrm>
                <a:off x="9795863" y="1945969"/>
                <a:ext cx="5304" cy="23812"/>
              </a:xfrm>
              <a:custGeom>
                <a:avLst/>
                <a:gdLst>
                  <a:gd name="T0" fmla="*/ 22 w 2"/>
                  <a:gd name="T1" fmla="*/ 189 h 8"/>
                  <a:gd name="T2" fmla="*/ 22 w 2"/>
                  <a:gd name="T3" fmla="*/ 189 h 8"/>
                  <a:gd name="T4" fmla="*/ 22 w 2"/>
                  <a:gd name="T5" fmla="*/ 73 h 8"/>
                  <a:gd name="T6" fmla="*/ 22 w 2"/>
                  <a:gd name="T7" fmla="*/ 0 h 8"/>
                  <a:gd name="T8" fmla="*/ 0 w 2"/>
                  <a:gd name="T9" fmla="*/ 28 h 8"/>
                  <a:gd name="T10" fmla="*/ 0 w 2"/>
                  <a:gd name="T11" fmla="*/ 73 h 8"/>
                  <a:gd name="T12" fmla="*/ 0 w 2"/>
                  <a:gd name="T13" fmla="*/ 189 h 8"/>
                  <a:gd name="T14" fmla="*/ 0 w 2"/>
                  <a:gd name="T15" fmla="*/ 189 h 8"/>
                  <a:gd name="T16" fmla="*/ 22 w 2"/>
                  <a:gd name="T17" fmla="*/ 18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8"/>
                  <a:gd name="T29" fmla="*/ 2 w 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8">
                    <a:moveTo>
                      <a:pt x="2" y="8"/>
                    </a:moveTo>
                    <a:lnTo>
                      <a:pt x="2" y="8"/>
                    </a:lnTo>
                    <a:lnTo>
                      <a:pt x="2" y="3"/>
                    </a:lnTo>
                    <a:lnTo>
                      <a:pt x="2" y="0"/>
                    </a:lnTo>
                    <a:lnTo>
                      <a:pt x="0" y="1"/>
                    </a:lnTo>
                    <a:lnTo>
                      <a:pt x="0" y="3"/>
                    </a:lnTo>
                    <a:lnTo>
                      <a:pt x="0" y="8"/>
                    </a:lnTo>
                    <a:lnTo>
                      <a:pt x="2"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7" name="Freeform 258"/>
              <p:cNvSpPr>
                <a:spLocks/>
              </p:cNvSpPr>
              <p:nvPr/>
            </p:nvSpPr>
            <p:spPr bwMode="auto">
              <a:xfrm>
                <a:off x="9795863" y="1969781"/>
                <a:ext cx="12377" cy="12700"/>
              </a:xfrm>
              <a:custGeom>
                <a:avLst/>
                <a:gdLst>
                  <a:gd name="T0" fmla="*/ 49 w 4"/>
                  <a:gd name="T1" fmla="*/ 42 h 5"/>
                  <a:gd name="T2" fmla="*/ 49 w 4"/>
                  <a:gd name="T3" fmla="*/ 42 h 5"/>
                  <a:gd name="T4" fmla="*/ 91 w 4"/>
                  <a:gd name="T5" fmla="*/ 42 h 5"/>
                  <a:gd name="T6" fmla="*/ 49 w 4"/>
                  <a:gd name="T7" fmla="*/ 0 h 5"/>
                  <a:gd name="T8" fmla="*/ 0 w 4"/>
                  <a:gd name="T9" fmla="*/ 0 h 5"/>
                  <a:gd name="T10" fmla="*/ 49 w 4"/>
                  <a:gd name="T11" fmla="*/ 69 h 5"/>
                  <a:gd name="T12" fmla="*/ 91 w 4"/>
                  <a:gd name="T13" fmla="*/ 42 h 5"/>
                  <a:gd name="T14" fmla="*/ 91 w 4"/>
                  <a:gd name="T15" fmla="*/ 42 h 5"/>
                  <a:gd name="T16" fmla="*/ 49 w 4"/>
                  <a:gd name="T17" fmla="*/ 4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2" y="3"/>
                    </a:moveTo>
                    <a:lnTo>
                      <a:pt x="2" y="3"/>
                    </a:lnTo>
                    <a:lnTo>
                      <a:pt x="4" y="3"/>
                    </a:lnTo>
                    <a:lnTo>
                      <a:pt x="2" y="0"/>
                    </a:lnTo>
                    <a:lnTo>
                      <a:pt x="0" y="0"/>
                    </a:lnTo>
                    <a:lnTo>
                      <a:pt x="2" y="5"/>
                    </a:lnTo>
                    <a:lnTo>
                      <a:pt x="4" y="3"/>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8" name="Freeform 259"/>
              <p:cNvSpPr>
                <a:spLocks/>
              </p:cNvSpPr>
              <p:nvPr/>
            </p:nvSpPr>
            <p:spPr bwMode="auto">
              <a:xfrm>
                <a:off x="9801168" y="1955494"/>
                <a:ext cx="7072" cy="22225"/>
              </a:xfrm>
              <a:custGeom>
                <a:avLst/>
                <a:gdLst>
                  <a:gd name="T0" fmla="*/ 80 w 2"/>
                  <a:gd name="T1" fmla="*/ 0 h 8"/>
                  <a:gd name="T2" fmla="*/ 80 w 2"/>
                  <a:gd name="T3" fmla="*/ 0 h 8"/>
                  <a:gd name="T4" fmla="*/ 0 w 2"/>
                  <a:gd name="T5" fmla="*/ 52 h 8"/>
                  <a:gd name="T6" fmla="*/ 0 w 2"/>
                  <a:gd name="T7" fmla="*/ 150 h 8"/>
                  <a:gd name="T8" fmla="*/ 80 w 2"/>
                  <a:gd name="T9" fmla="*/ 150 h 8"/>
                  <a:gd name="T10" fmla="*/ 80 w 2"/>
                  <a:gd name="T11" fmla="*/ 52 h 8"/>
                  <a:gd name="T12" fmla="*/ 80 w 2"/>
                  <a:gd name="T13" fmla="*/ 37 h 8"/>
                  <a:gd name="T14" fmla="*/ 80 w 2"/>
                  <a:gd name="T15" fmla="*/ 37 h 8"/>
                  <a:gd name="T16" fmla="*/ 80 w 2"/>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8"/>
                  <a:gd name="T29" fmla="*/ 2 w 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8">
                    <a:moveTo>
                      <a:pt x="2" y="0"/>
                    </a:moveTo>
                    <a:lnTo>
                      <a:pt x="2" y="0"/>
                    </a:lnTo>
                    <a:lnTo>
                      <a:pt x="0" y="3"/>
                    </a:lnTo>
                    <a:lnTo>
                      <a:pt x="0" y="8"/>
                    </a:lnTo>
                    <a:lnTo>
                      <a:pt x="2" y="8"/>
                    </a:lnTo>
                    <a:lnTo>
                      <a:pt x="2" y="3"/>
                    </a:lnTo>
                    <a:lnTo>
                      <a:pt x="2" y="2"/>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29" name="Freeform 260"/>
              <p:cNvSpPr>
                <a:spLocks/>
              </p:cNvSpPr>
              <p:nvPr/>
            </p:nvSpPr>
            <p:spPr bwMode="auto">
              <a:xfrm>
                <a:off x="9808240" y="1945969"/>
                <a:ext cx="3536" cy="15875"/>
              </a:xfrm>
              <a:custGeom>
                <a:avLst/>
                <a:gdLst>
                  <a:gd name="T0" fmla="*/ 32 w 1"/>
                  <a:gd name="T1" fmla="*/ 0 h 5"/>
                  <a:gd name="T2" fmla="*/ 32 w 1"/>
                  <a:gd name="T3" fmla="*/ 0 h 5"/>
                  <a:gd name="T4" fmla="*/ 0 w 1"/>
                  <a:gd name="T5" fmla="*/ 32 h 5"/>
                  <a:gd name="T6" fmla="*/ 0 w 1"/>
                  <a:gd name="T7" fmla="*/ 88 h 5"/>
                  <a:gd name="T8" fmla="*/ 0 w 1"/>
                  <a:gd name="T9" fmla="*/ 152 h 5"/>
                  <a:gd name="T10" fmla="*/ 32 w 1"/>
                  <a:gd name="T11" fmla="*/ 32 h 5"/>
                  <a:gd name="T12" fmla="*/ 32 w 1"/>
                  <a:gd name="T13" fmla="*/ 32 h 5"/>
                  <a:gd name="T14" fmla="*/ 32 w 1"/>
                  <a:gd name="T15" fmla="*/ 32 h 5"/>
                  <a:gd name="T16" fmla="*/ 32 w 1"/>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5"/>
                  <a:gd name="T29" fmla="*/ 1 w 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5">
                    <a:moveTo>
                      <a:pt x="1" y="0"/>
                    </a:moveTo>
                    <a:lnTo>
                      <a:pt x="1" y="0"/>
                    </a:lnTo>
                    <a:lnTo>
                      <a:pt x="0" y="1"/>
                    </a:lnTo>
                    <a:lnTo>
                      <a:pt x="0" y="3"/>
                    </a:lnTo>
                    <a:lnTo>
                      <a:pt x="0" y="5"/>
                    </a:lnTo>
                    <a:lnTo>
                      <a:pt x="1" y="1"/>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0" name="Freeform 261"/>
              <p:cNvSpPr>
                <a:spLocks/>
              </p:cNvSpPr>
              <p:nvPr/>
            </p:nvSpPr>
            <p:spPr bwMode="auto">
              <a:xfrm>
                <a:off x="9811776" y="1945969"/>
                <a:ext cx="35362" cy="23812"/>
              </a:xfrm>
              <a:custGeom>
                <a:avLst/>
                <a:gdLst>
                  <a:gd name="T0" fmla="*/ 376 w 10"/>
                  <a:gd name="T1" fmla="*/ 120 h 8"/>
                  <a:gd name="T2" fmla="*/ 376 w 10"/>
                  <a:gd name="T3" fmla="*/ 120 h 8"/>
                  <a:gd name="T4" fmla="*/ 192 w 10"/>
                  <a:gd name="T5" fmla="*/ 73 h 8"/>
                  <a:gd name="T6" fmla="*/ 0 w 10"/>
                  <a:gd name="T7" fmla="*/ 0 h 8"/>
                  <a:gd name="T8" fmla="*/ 0 w 10"/>
                  <a:gd name="T9" fmla="*/ 28 h 8"/>
                  <a:gd name="T10" fmla="*/ 192 w 10"/>
                  <a:gd name="T11" fmla="*/ 120 h 8"/>
                  <a:gd name="T12" fmla="*/ 376 w 10"/>
                  <a:gd name="T13" fmla="*/ 189 h 8"/>
                  <a:gd name="T14" fmla="*/ 376 w 10"/>
                  <a:gd name="T15" fmla="*/ 189 h 8"/>
                  <a:gd name="T16" fmla="*/ 376 w 10"/>
                  <a:gd name="T17" fmla="*/ 12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10" y="5"/>
                    </a:moveTo>
                    <a:lnTo>
                      <a:pt x="10" y="5"/>
                    </a:lnTo>
                    <a:lnTo>
                      <a:pt x="5" y="3"/>
                    </a:lnTo>
                    <a:lnTo>
                      <a:pt x="0" y="0"/>
                    </a:lnTo>
                    <a:lnTo>
                      <a:pt x="0" y="1"/>
                    </a:lnTo>
                    <a:lnTo>
                      <a:pt x="5" y="5"/>
                    </a:lnTo>
                    <a:lnTo>
                      <a:pt x="10" y="8"/>
                    </a:lnTo>
                    <a:lnTo>
                      <a:pt x="1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1" name="Freeform 262"/>
              <p:cNvSpPr>
                <a:spLocks/>
              </p:cNvSpPr>
              <p:nvPr/>
            </p:nvSpPr>
            <p:spPr bwMode="auto">
              <a:xfrm>
                <a:off x="9847139" y="1961844"/>
                <a:ext cx="26522" cy="7937"/>
              </a:xfrm>
              <a:custGeom>
                <a:avLst/>
                <a:gdLst>
                  <a:gd name="T0" fmla="*/ 236 w 8"/>
                  <a:gd name="T1" fmla="*/ 13 h 3"/>
                  <a:gd name="T2" fmla="*/ 236 w 8"/>
                  <a:gd name="T3" fmla="*/ 13 h 3"/>
                  <a:gd name="T4" fmla="*/ 84 w 8"/>
                  <a:gd name="T5" fmla="*/ 0 h 3"/>
                  <a:gd name="T6" fmla="*/ 0 w 8"/>
                  <a:gd name="T7" fmla="*/ 0 h 3"/>
                  <a:gd name="T8" fmla="*/ 0 w 8"/>
                  <a:gd name="T9" fmla="*/ 47 h 3"/>
                  <a:gd name="T10" fmla="*/ 84 w 8"/>
                  <a:gd name="T11" fmla="*/ 47 h 3"/>
                  <a:gd name="T12" fmla="*/ 236 w 8"/>
                  <a:gd name="T13" fmla="*/ 47 h 3"/>
                  <a:gd name="T14" fmla="*/ 236 w 8"/>
                  <a:gd name="T15" fmla="*/ 47 h 3"/>
                  <a:gd name="T16" fmla="*/ 236 w 8"/>
                  <a:gd name="T17" fmla="*/ 47 h 3"/>
                  <a:gd name="T18" fmla="*/ 236 w 8"/>
                  <a:gd name="T19" fmla="*/ 47 h 3"/>
                  <a:gd name="T20" fmla="*/ 236 w 8"/>
                  <a:gd name="T21" fmla="*/ 47 h 3"/>
                  <a:gd name="T22" fmla="*/ 236 w 8"/>
                  <a:gd name="T23" fmla="*/ 13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3"/>
                  <a:gd name="T38" fmla="*/ 8 w 8"/>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3">
                    <a:moveTo>
                      <a:pt x="8" y="1"/>
                    </a:moveTo>
                    <a:lnTo>
                      <a:pt x="8" y="1"/>
                    </a:lnTo>
                    <a:lnTo>
                      <a:pt x="3" y="0"/>
                    </a:lnTo>
                    <a:lnTo>
                      <a:pt x="0" y="0"/>
                    </a:lnTo>
                    <a:lnTo>
                      <a:pt x="0" y="3"/>
                    </a:lnTo>
                    <a:lnTo>
                      <a:pt x="3" y="3"/>
                    </a:lnTo>
                    <a:lnTo>
                      <a:pt x="8" y="3"/>
                    </a:lnTo>
                    <a:lnTo>
                      <a:pt x="8"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2" name="Freeform 263"/>
              <p:cNvSpPr>
                <a:spLocks/>
              </p:cNvSpPr>
              <p:nvPr/>
            </p:nvSpPr>
            <p:spPr bwMode="auto">
              <a:xfrm>
                <a:off x="9873660" y="1955494"/>
                <a:ext cx="44203" cy="14287"/>
              </a:xfrm>
              <a:custGeom>
                <a:avLst/>
                <a:gdLst>
                  <a:gd name="T0" fmla="*/ 417 w 13"/>
                  <a:gd name="T1" fmla="*/ 58 h 5"/>
                  <a:gd name="T2" fmla="*/ 417 w 13"/>
                  <a:gd name="T3" fmla="*/ 58 h 5"/>
                  <a:gd name="T4" fmla="*/ 256 w 13"/>
                  <a:gd name="T5" fmla="*/ 0 h 5"/>
                  <a:gd name="T6" fmla="*/ 0 w 13"/>
                  <a:gd name="T7" fmla="*/ 58 h 5"/>
                  <a:gd name="T8" fmla="*/ 0 w 13"/>
                  <a:gd name="T9" fmla="*/ 101 h 5"/>
                  <a:gd name="T10" fmla="*/ 256 w 13"/>
                  <a:gd name="T11" fmla="*/ 58 h 5"/>
                  <a:gd name="T12" fmla="*/ 356 w 13"/>
                  <a:gd name="T13" fmla="*/ 58 h 5"/>
                  <a:gd name="T14" fmla="*/ 356 w 13"/>
                  <a:gd name="T15" fmla="*/ 58 h 5"/>
                  <a:gd name="T16" fmla="*/ 417 w 13"/>
                  <a:gd name="T17" fmla="*/ 5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13" y="3"/>
                    </a:moveTo>
                    <a:lnTo>
                      <a:pt x="13" y="3"/>
                    </a:lnTo>
                    <a:lnTo>
                      <a:pt x="8" y="0"/>
                    </a:lnTo>
                    <a:lnTo>
                      <a:pt x="0" y="3"/>
                    </a:lnTo>
                    <a:lnTo>
                      <a:pt x="0" y="5"/>
                    </a:lnTo>
                    <a:lnTo>
                      <a:pt x="8" y="3"/>
                    </a:lnTo>
                    <a:lnTo>
                      <a:pt x="11" y="3"/>
                    </a:lnTo>
                    <a:lnTo>
                      <a:pt x="13"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3" name="Freeform 264"/>
              <p:cNvSpPr>
                <a:spLocks/>
              </p:cNvSpPr>
              <p:nvPr/>
            </p:nvSpPr>
            <p:spPr bwMode="auto">
              <a:xfrm>
                <a:off x="9907255" y="1963431"/>
                <a:ext cx="10609" cy="14287"/>
              </a:xfrm>
              <a:custGeom>
                <a:avLst/>
                <a:gdLst>
                  <a:gd name="T0" fmla="*/ 40 w 3"/>
                  <a:gd name="T1" fmla="*/ 88 h 5"/>
                  <a:gd name="T2" fmla="*/ 40 w 3"/>
                  <a:gd name="T3" fmla="*/ 88 h 5"/>
                  <a:gd name="T4" fmla="*/ 40 w 3"/>
                  <a:gd name="T5" fmla="*/ 45 h 5"/>
                  <a:gd name="T6" fmla="*/ 112 w 3"/>
                  <a:gd name="T7" fmla="*/ 0 h 5"/>
                  <a:gd name="T8" fmla="*/ 40 w 3"/>
                  <a:gd name="T9" fmla="*/ 0 h 5"/>
                  <a:gd name="T10" fmla="*/ 0 w 3"/>
                  <a:gd name="T11" fmla="*/ 45 h 5"/>
                  <a:gd name="T12" fmla="*/ 0 w 3"/>
                  <a:gd name="T13" fmla="*/ 110 h 5"/>
                  <a:gd name="T14" fmla="*/ 0 w 3"/>
                  <a:gd name="T15" fmla="*/ 110 h 5"/>
                  <a:gd name="T16" fmla="*/ 40 w 3"/>
                  <a:gd name="T17" fmla="*/ 8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4"/>
                    </a:moveTo>
                    <a:lnTo>
                      <a:pt x="1" y="4"/>
                    </a:lnTo>
                    <a:lnTo>
                      <a:pt x="1" y="2"/>
                    </a:lnTo>
                    <a:lnTo>
                      <a:pt x="3" y="0"/>
                    </a:lnTo>
                    <a:lnTo>
                      <a:pt x="1" y="0"/>
                    </a:lnTo>
                    <a:lnTo>
                      <a:pt x="0" y="2"/>
                    </a:lnTo>
                    <a:lnTo>
                      <a:pt x="0" y="5"/>
                    </a:lnTo>
                    <a:lnTo>
                      <a:pt x="1"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4" name="Freeform 265"/>
              <p:cNvSpPr>
                <a:spLocks/>
              </p:cNvSpPr>
              <p:nvPr/>
            </p:nvSpPr>
            <p:spPr bwMode="auto">
              <a:xfrm>
                <a:off x="9907255" y="1974544"/>
                <a:ext cx="19449" cy="12700"/>
              </a:xfrm>
              <a:custGeom>
                <a:avLst/>
                <a:gdLst>
                  <a:gd name="T0" fmla="*/ 165 w 6"/>
                  <a:gd name="T1" fmla="*/ 128 h 4"/>
                  <a:gd name="T2" fmla="*/ 165 w 6"/>
                  <a:gd name="T3" fmla="*/ 128 h 4"/>
                  <a:gd name="T4" fmla="*/ 165 w 6"/>
                  <a:gd name="T5" fmla="*/ 32 h 4"/>
                  <a:gd name="T6" fmla="*/ 31 w 6"/>
                  <a:gd name="T7" fmla="*/ 0 h 4"/>
                  <a:gd name="T8" fmla="*/ 0 w 6"/>
                  <a:gd name="T9" fmla="*/ 32 h 4"/>
                  <a:gd name="T10" fmla="*/ 141 w 6"/>
                  <a:gd name="T11" fmla="*/ 96 h 4"/>
                  <a:gd name="T12" fmla="*/ 141 w 6"/>
                  <a:gd name="T13" fmla="*/ 128 h 4"/>
                  <a:gd name="T14" fmla="*/ 141 w 6"/>
                  <a:gd name="T15" fmla="*/ 128 h 4"/>
                  <a:gd name="T16" fmla="*/ 165 w 6"/>
                  <a:gd name="T17" fmla="*/ 128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6" y="4"/>
                    </a:moveTo>
                    <a:lnTo>
                      <a:pt x="6" y="4"/>
                    </a:lnTo>
                    <a:lnTo>
                      <a:pt x="6" y="1"/>
                    </a:lnTo>
                    <a:lnTo>
                      <a:pt x="1" y="0"/>
                    </a:lnTo>
                    <a:lnTo>
                      <a:pt x="0" y="1"/>
                    </a:lnTo>
                    <a:lnTo>
                      <a:pt x="5" y="3"/>
                    </a:lnTo>
                    <a:lnTo>
                      <a:pt x="5" y="4"/>
                    </a:lnTo>
                    <a:lnTo>
                      <a:pt x="6"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5" name="Freeform 266"/>
              <p:cNvSpPr>
                <a:spLocks/>
              </p:cNvSpPr>
              <p:nvPr/>
            </p:nvSpPr>
            <p:spPr bwMode="auto">
              <a:xfrm>
                <a:off x="9923168" y="1987244"/>
                <a:ext cx="31826" cy="26987"/>
              </a:xfrm>
              <a:custGeom>
                <a:avLst/>
                <a:gdLst>
                  <a:gd name="T0" fmla="*/ 296 w 9"/>
                  <a:gd name="T1" fmla="*/ 156 h 10"/>
                  <a:gd name="T2" fmla="*/ 336 w 9"/>
                  <a:gd name="T3" fmla="*/ 156 h 10"/>
                  <a:gd name="T4" fmla="*/ 184 w 9"/>
                  <a:gd name="T5" fmla="*/ 34 h 10"/>
                  <a:gd name="T6" fmla="*/ 40 w 9"/>
                  <a:gd name="T7" fmla="*/ 0 h 10"/>
                  <a:gd name="T8" fmla="*/ 0 w 9"/>
                  <a:gd name="T9" fmla="*/ 0 h 10"/>
                  <a:gd name="T10" fmla="*/ 112 w 9"/>
                  <a:gd name="T11" fmla="*/ 70 h 10"/>
                  <a:gd name="T12" fmla="*/ 224 w 9"/>
                  <a:gd name="T13" fmla="*/ 173 h 10"/>
                  <a:gd name="T14" fmla="*/ 296 w 9"/>
                  <a:gd name="T15" fmla="*/ 173 h 10"/>
                  <a:gd name="T16" fmla="*/ 224 w 9"/>
                  <a:gd name="T17" fmla="*/ 173 h 10"/>
                  <a:gd name="T18" fmla="*/ 224 w 9"/>
                  <a:gd name="T19" fmla="*/ 173 h 10"/>
                  <a:gd name="T20" fmla="*/ 296 w 9"/>
                  <a:gd name="T21" fmla="*/ 173 h 10"/>
                  <a:gd name="T22" fmla="*/ 296 w 9"/>
                  <a:gd name="T23" fmla="*/ 156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10"/>
                  <a:gd name="T38" fmla="*/ 9 w 9"/>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10">
                    <a:moveTo>
                      <a:pt x="8" y="9"/>
                    </a:moveTo>
                    <a:lnTo>
                      <a:pt x="9" y="9"/>
                    </a:lnTo>
                    <a:lnTo>
                      <a:pt x="5" y="2"/>
                    </a:lnTo>
                    <a:lnTo>
                      <a:pt x="1" y="0"/>
                    </a:lnTo>
                    <a:lnTo>
                      <a:pt x="0" y="0"/>
                    </a:lnTo>
                    <a:lnTo>
                      <a:pt x="3" y="4"/>
                    </a:lnTo>
                    <a:lnTo>
                      <a:pt x="6" y="10"/>
                    </a:lnTo>
                    <a:lnTo>
                      <a:pt x="8" y="10"/>
                    </a:lnTo>
                    <a:lnTo>
                      <a:pt x="6" y="10"/>
                    </a:lnTo>
                    <a:lnTo>
                      <a:pt x="8" y="10"/>
                    </a:lnTo>
                    <a:lnTo>
                      <a:pt x="8" y="9"/>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6" name="Freeform 267"/>
              <p:cNvSpPr>
                <a:spLocks/>
              </p:cNvSpPr>
              <p:nvPr/>
            </p:nvSpPr>
            <p:spPr bwMode="auto">
              <a:xfrm>
                <a:off x="9951457" y="2011056"/>
                <a:ext cx="63652" cy="11112"/>
              </a:xfrm>
              <a:custGeom>
                <a:avLst/>
                <a:gdLst>
                  <a:gd name="T0" fmla="*/ 585 w 19"/>
                  <a:gd name="T1" fmla="*/ 52 h 4"/>
                  <a:gd name="T2" fmla="*/ 549 w 19"/>
                  <a:gd name="T3" fmla="*/ 52 h 4"/>
                  <a:gd name="T4" fmla="*/ 305 w 19"/>
                  <a:gd name="T5" fmla="*/ 0 h 4"/>
                  <a:gd name="T6" fmla="*/ 0 w 19"/>
                  <a:gd name="T7" fmla="*/ 0 h 4"/>
                  <a:gd name="T8" fmla="*/ 0 w 19"/>
                  <a:gd name="T9" fmla="*/ 21 h 4"/>
                  <a:gd name="T10" fmla="*/ 305 w 19"/>
                  <a:gd name="T11" fmla="*/ 52 h 4"/>
                  <a:gd name="T12" fmla="*/ 549 w 19"/>
                  <a:gd name="T13" fmla="*/ 73 h 4"/>
                  <a:gd name="T14" fmla="*/ 549 w 19"/>
                  <a:gd name="T15" fmla="*/ 73 h 4"/>
                  <a:gd name="T16" fmla="*/ 585 w 19"/>
                  <a:gd name="T17" fmla="*/ 5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4"/>
                  <a:gd name="T29" fmla="*/ 19 w 19"/>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4">
                    <a:moveTo>
                      <a:pt x="19" y="3"/>
                    </a:moveTo>
                    <a:lnTo>
                      <a:pt x="18" y="3"/>
                    </a:lnTo>
                    <a:lnTo>
                      <a:pt x="10" y="0"/>
                    </a:lnTo>
                    <a:lnTo>
                      <a:pt x="0" y="0"/>
                    </a:lnTo>
                    <a:lnTo>
                      <a:pt x="0" y="1"/>
                    </a:lnTo>
                    <a:lnTo>
                      <a:pt x="10" y="3"/>
                    </a:lnTo>
                    <a:lnTo>
                      <a:pt x="18" y="4"/>
                    </a:lnTo>
                    <a:lnTo>
                      <a:pt x="19"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7" name="Freeform 268"/>
              <p:cNvSpPr>
                <a:spLocks/>
              </p:cNvSpPr>
              <p:nvPr/>
            </p:nvSpPr>
            <p:spPr bwMode="auto">
              <a:xfrm>
                <a:off x="10013341" y="2020581"/>
                <a:ext cx="15913" cy="26987"/>
              </a:xfrm>
              <a:custGeom>
                <a:avLst/>
                <a:gdLst>
                  <a:gd name="T0" fmla="*/ 122 w 5"/>
                  <a:gd name="T1" fmla="*/ 141 h 10"/>
                  <a:gd name="T2" fmla="*/ 122 w 5"/>
                  <a:gd name="T3" fmla="*/ 141 h 10"/>
                  <a:gd name="T4" fmla="*/ 74 w 5"/>
                  <a:gd name="T5" fmla="*/ 90 h 10"/>
                  <a:gd name="T6" fmla="*/ 23 w 5"/>
                  <a:gd name="T7" fmla="*/ 0 h 10"/>
                  <a:gd name="T8" fmla="*/ 0 w 5"/>
                  <a:gd name="T9" fmla="*/ 20 h 10"/>
                  <a:gd name="T10" fmla="*/ 23 w 5"/>
                  <a:gd name="T11" fmla="*/ 90 h 10"/>
                  <a:gd name="T12" fmla="*/ 74 w 5"/>
                  <a:gd name="T13" fmla="*/ 177 h 10"/>
                  <a:gd name="T14" fmla="*/ 74 w 5"/>
                  <a:gd name="T15" fmla="*/ 177 h 10"/>
                  <a:gd name="T16" fmla="*/ 122 w 5"/>
                  <a:gd name="T17" fmla="*/ 14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5" y="8"/>
                    </a:moveTo>
                    <a:lnTo>
                      <a:pt x="5" y="8"/>
                    </a:lnTo>
                    <a:lnTo>
                      <a:pt x="3" y="5"/>
                    </a:lnTo>
                    <a:lnTo>
                      <a:pt x="1" y="0"/>
                    </a:lnTo>
                    <a:lnTo>
                      <a:pt x="0" y="1"/>
                    </a:lnTo>
                    <a:lnTo>
                      <a:pt x="1" y="5"/>
                    </a:lnTo>
                    <a:lnTo>
                      <a:pt x="3" y="10"/>
                    </a:lnTo>
                    <a:lnTo>
                      <a:pt x="5"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8" name="Freeform 269"/>
              <p:cNvSpPr>
                <a:spLocks/>
              </p:cNvSpPr>
              <p:nvPr/>
            </p:nvSpPr>
            <p:spPr bwMode="auto">
              <a:xfrm>
                <a:off x="10023950" y="2041219"/>
                <a:ext cx="8841" cy="23812"/>
              </a:xfrm>
              <a:custGeom>
                <a:avLst/>
                <a:gdLst>
                  <a:gd name="T0" fmla="*/ 55 w 3"/>
                  <a:gd name="T1" fmla="*/ 165 h 8"/>
                  <a:gd name="T2" fmla="*/ 55 w 3"/>
                  <a:gd name="T3" fmla="*/ 165 h 8"/>
                  <a:gd name="T4" fmla="*/ 55 w 3"/>
                  <a:gd name="T5" fmla="*/ 120 h 8"/>
                  <a:gd name="T6" fmla="*/ 37 w 3"/>
                  <a:gd name="T7" fmla="*/ 0 h 8"/>
                  <a:gd name="T8" fmla="*/ 0 w 3"/>
                  <a:gd name="T9" fmla="*/ 45 h 8"/>
                  <a:gd name="T10" fmla="*/ 0 w 3"/>
                  <a:gd name="T11" fmla="*/ 120 h 8"/>
                  <a:gd name="T12" fmla="*/ 37 w 3"/>
                  <a:gd name="T13" fmla="*/ 189 h 8"/>
                  <a:gd name="T14" fmla="*/ 37 w 3"/>
                  <a:gd name="T15" fmla="*/ 189 h 8"/>
                  <a:gd name="T16" fmla="*/ 55 w 3"/>
                  <a:gd name="T17" fmla="*/ 16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7"/>
                    </a:moveTo>
                    <a:lnTo>
                      <a:pt x="3" y="7"/>
                    </a:lnTo>
                    <a:lnTo>
                      <a:pt x="3" y="5"/>
                    </a:lnTo>
                    <a:lnTo>
                      <a:pt x="2" y="0"/>
                    </a:lnTo>
                    <a:lnTo>
                      <a:pt x="0" y="2"/>
                    </a:lnTo>
                    <a:lnTo>
                      <a:pt x="0" y="5"/>
                    </a:lnTo>
                    <a:lnTo>
                      <a:pt x="2" y="8"/>
                    </a:lnTo>
                    <a:lnTo>
                      <a:pt x="3"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39" name="Freeform 270"/>
              <p:cNvSpPr>
                <a:spLocks/>
              </p:cNvSpPr>
              <p:nvPr/>
            </p:nvSpPr>
            <p:spPr bwMode="auto">
              <a:xfrm>
                <a:off x="10029254" y="2061856"/>
                <a:ext cx="14145" cy="17462"/>
              </a:xfrm>
              <a:custGeom>
                <a:avLst/>
                <a:gdLst>
                  <a:gd name="T0" fmla="*/ 160 w 4"/>
                  <a:gd name="T1" fmla="*/ 134 h 6"/>
                  <a:gd name="T2" fmla="*/ 160 w 4"/>
                  <a:gd name="T3" fmla="*/ 134 h 6"/>
                  <a:gd name="T4" fmla="*/ 160 w 4"/>
                  <a:gd name="T5" fmla="*/ 68 h 6"/>
                  <a:gd name="T6" fmla="*/ 40 w 4"/>
                  <a:gd name="T7" fmla="*/ 0 h 6"/>
                  <a:gd name="T8" fmla="*/ 0 w 4"/>
                  <a:gd name="T9" fmla="*/ 24 h 6"/>
                  <a:gd name="T10" fmla="*/ 120 w 4"/>
                  <a:gd name="T11" fmla="*/ 90 h 6"/>
                  <a:gd name="T12" fmla="*/ 120 w 4"/>
                  <a:gd name="T13" fmla="*/ 90 h 6"/>
                  <a:gd name="T14" fmla="*/ 120 w 4"/>
                  <a:gd name="T15" fmla="*/ 90 h 6"/>
                  <a:gd name="T16" fmla="*/ 160 w 4"/>
                  <a:gd name="T17" fmla="*/ 134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4" y="6"/>
                    </a:moveTo>
                    <a:lnTo>
                      <a:pt x="4" y="6"/>
                    </a:lnTo>
                    <a:lnTo>
                      <a:pt x="4" y="3"/>
                    </a:lnTo>
                    <a:lnTo>
                      <a:pt x="1" y="0"/>
                    </a:lnTo>
                    <a:lnTo>
                      <a:pt x="0" y="1"/>
                    </a:lnTo>
                    <a:lnTo>
                      <a:pt x="3" y="4"/>
                    </a:lnTo>
                    <a:lnTo>
                      <a:pt x="4"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0" name="Freeform 271"/>
              <p:cNvSpPr>
                <a:spLocks/>
              </p:cNvSpPr>
              <p:nvPr/>
            </p:nvSpPr>
            <p:spPr bwMode="auto">
              <a:xfrm>
                <a:off x="10015109" y="2072969"/>
                <a:ext cx="28290" cy="33337"/>
              </a:xfrm>
              <a:custGeom>
                <a:avLst/>
                <a:gdLst>
                  <a:gd name="T0" fmla="*/ 80 w 8"/>
                  <a:gd name="T1" fmla="*/ 192 h 12"/>
                  <a:gd name="T2" fmla="*/ 80 w 8"/>
                  <a:gd name="T3" fmla="*/ 192 h 12"/>
                  <a:gd name="T4" fmla="*/ 152 w 8"/>
                  <a:gd name="T5" fmla="*/ 135 h 12"/>
                  <a:gd name="T6" fmla="*/ 304 w 8"/>
                  <a:gd name="T7" fmla="*/ 37 h 12"/>
                  <a:gd name="T8" fmla="*/ 264 w 8"/>
                  <a:gd name="T9" fmla="*/ 0 h 12"/>
                  <a:gd name="T10" fmla="*/ 80 w 8"/>
                  <a:gd name="T11" fmla="*/ 98 h 12"/>
                  <a:gd name="T12" fmla="*/ 0 w 8"/>
                  <a:gd name="T13" fmla="*/ 229 h 12"/>
                  <a:gd name="T14" fmla="*/ 0 w 8"/>
                  <a:gd name="T15" fmla="*/ 229 h 12"/>
                  <a:gd name="T16" fmla="*/ 80 w 8"/>
                  <a:gd name="T17" fmla="*/ 192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2"/>
                  <a:gd name="T29" fmla="*/ 8 w 8"/>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2">
                    <a:moveTo>
                      <a:pt x="2" y="10"/>
                    </a:moveTo>
                    <a:lnTo>
                      <a:pt x="2" y="10"/>
                    </a:lnTo>
                    <a:lnTo>
                      <a:pt x="4" y="7"/>
                    </a:lnTo>
                    <a:lnTo>
                      <a:pt x="8" y="2"/>
                    </a:lnTo>
                    <a:lnTo>
                      <a:pt x="7" y="0"/>
                    </a:lnTo>
                    <a:lnTo>
                      <a:pt x="2" y="5"/>
                    </a:lnTo>
                    <a:lnTo>
                      <a:pt x="0" y="12"/>
                    </a:lnTo>
                    <a:lnTo>
                      <a:pt x="2" y="1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1" name="Freeform 272"/>
              <p:cNvSpPr>
                <a:spLocks/>
              </p:cNvSpPr>
              <p:nvPr/>
            </p:nvSpPr>
            <p:spPr bwMode="auto">
              <a:xfrm>
                <a:off x="10015109" y="2093606"/>
                <a:ext cx="24754" cy="12700"/>
              </a:xfrm>
              <a:custGeom>
                <a:avLst/>
                <a:gdLst>
                  <a:gd name="T0" fmla="*/ 264 w 7"/>
                  <a:gd name="T1" fmla="*/ 0 h 5"/>
                  <a:gd name="T2" fmla="*/ 264 w 7"/>
                  <a:gd name="T3" fmla="*/ 0 h 5"/>
                  <a:gd name="T4" fmla="*/ 152 w 7"/>
                  <a:gd name="T5" fmla="*/ 29 h 5"/>
                  <a:gd name="T6" fmla="*/ 72 w 7"/>
                  <a:gd name="T7" fmla="*/ 42 h 5"/>
                  <a:gd name="T8" fmla="*/ 0 w 7"/>
                  <a:gd name="T9" fmla="*/ 69 h 5"/>
                  <a:gd name="T10" fmla="*/ 152 w 7"/>
                  <a:gd name="T11" fmla="*/ 69 h 5"/>
                  <a:gd name="T12" fmla="*/ 264 w 7"/>
                  <a:gd name="T13" fmla="*/ 42 h 5"/>
                  <a:gd name="T14" fmla="*/ 264 w 7"/>
                  <a:gd name="T15" fmla="*/ 42 h 5"/>
                  <a:gd name="T16" fmla="*/ 264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0"/>
                    </a:moveTo>
                    <a:lnTo>
                      <a:pt x="7" y="0"/>
                    </a:lnTo>
                    <a:lnTo>
                      <a:pt x="4" y="2"/>
                    </a:lnTo>
                    <a:lnTo>
                      <a:pt x="2" y="3"/>
                    </a:lnTo>
                    <a:lnTo>
                      <a:pt x="0" y="5"/>
                    </a:lnTo>
                    <a:lnTo>
                      <a:pt x="4" y="5"/>
                    </a:lnTo>
                    <a:lnTo>
                      <a:pt x="7" y="3"/>
                    </a:lnTo>
                    <a:lnTo>
                      <a:pt x="7"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2" name="Freeform 273"/>
              <p:cNvSpPr>
                <a:spLocks/>
              </p:cNvSpPr>
              <p:nvPr/>
            </p:nvSpPr>
            <p:spPr bwMode="auto">
              <a:xfrm>
                <a:off x="10039863" y="2093606"/>
                <a:ext cx="15913" cy="6350"/>
              </a:xfrm>
              <a:custGeom>
                <a:avLst/>
                <a:gdLst>
                  <a:gd name="T0" fmla="*/ 117 w 5"/>
                  <a:gd name="T1" fmla="*/ 23 h 3"/>
                  <a:gd name="T2" fmla="*/ 117 w 5"/>
                  <a:gd name="T3" fmla="*/ 23 h 3"/>
                  <a:gd name="T4" fmla="*/ 72 w 5"/>
                  <a:gd name="T5" fmla="*/ 0 h 3"/>
                  <a:gd name="T6" fmla="*/ 0 w 5"/>
                  <a:gd name="T7" fmla="*/ 0 h 3"/>
                  <a:gd name="T8" fmla="*/ 0 w 5"/>
                  <a:gd name="T9" fmla="*/ 23 h 3"/>
                  <a:gd name="T10" fmla="*/ 72 w 5"/>
                  <a:gd name="T11" fmla="*/ 16 h 3"/>
                  <a:gd name="T12" fmla="*/ 72 w 5"/>
                  <a:gd name="T13" fmla="*/ 23 h 3"/>
                  <a:gd name="T14" fmla="*/ 72 w 5"/>
                  <a:gd name="T15" fmla="*/ 23 h 3"/>
                  <a:gd name="T16" fmla="*/ 117 w 5"/>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3"/>
                    </a:moveTo>
                    <a:lnTo>
                      <a:pt x="5" y="3"/>
                    </a:lnTo>
                    <a:lnTo>
                      <a:pt x="3" y="0"/>
                    </a:lnTo>
                    <a:lnTo>
                      <a:pt x="0" y="0"/>
                    </a:lnTo>
                    <a:lnTo>
                      <a:pt x="0" y="3"/>
                    </a:lnTo>
                    <a:lnTo>
                      <a:pt x="3" y="2"/>
                    </a:lnTo>
                    <a:lnTo>
                      <a:pt x="3" y="3"/>
                    </a:lnTo>
                    <a:lnTo>
                      <a:pt x="5"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3" name="Freeform 274"/>
              <p:cNvSpPr>
                <a:spLocks/>
              </p:cNvSpPr>
              <p:nvPr/>
            </p:nvSpPr>
            <p:spPr bwMode="auto">
              <a:xfrm>
                <a:off x="10050472" y="2093606"/>
                <a:ext cx="17681" cy="12700"/>
              </a:xfrm>
              <a:custGeom>
                <a:avLst/>
                <a:gdLst>
                  <a:gd name="T0" fmla="*/ 104 w 5"/>
                  <a:gd name="T1" fmla="*/ 0 h 5"/>
                  <a:gd name="T2" fmla="*/ 104 w 5"/>
                  <a:gd name="T3" fmla="*/ 0 h 5"/>
                  <a:gd name="T4" fmla="*/ 72 w 5"/>
                  <a:gd name="T5" fmla="*/ 42 h 5"/>
                  <a:gd name="T6" fmla="*/ 72 w 5"/>
                  <a:gd name="T7" fmla="*/ 42 h 5"/>
                  <a:gd name="T8" fmla="*/ 0 w 5"/>
                  <a:gd name="T9" fmla="*/ 42 h 5"/>
                  <a:gd name="T10" fmla="*/ 72 w 5"/>
                  <a:gd name="T11" fmla="*/ 69 h 5"/>
                  <a:gd name="T12" fmla="*/ 176 w 5"/>
                  <a:gd name="T13" fmla="*/ 42 h 5"/>
                  <a:gd name="T14" fmla="*/ 176 w 5"/>
                  <a:gd name="T15" fmla="*/ 42 h 5"/>
                  <a:gd name="T16" fmla="*/ 104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0"/>
                    </a:moveTo>
                    <a:lnTo>
                      <a:pt x="3" y="0"/>
                    </a:lnTo>
                    <a:lnTo>
                      <a:pt x="2" y="3"/>
                    </a:lnTo>
                    <a:lnTo>
                      <a:pt x="0" y="3"/>
                    </a:lnTo>
                    <a:lnTo>
                      <a:pt x="2" y="5"/>
                    </a:lnTo>
                    <a:lnTo>
                      <a:pt x="5" y="3"/>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4" name="Freeform 275"/>
              <p:cNvSpPr>
                <a:spLocks/>
              </p:cNvSpPr>
              <p:nvPr/>
            </p:nvSpPr>
            <p:spPr bwMode="auto">
              <a:xfrm>
                <a:off x="10059312" y="2093606"/>
                <a:ext cx="33594" cy="17462"/>
              </a:xfrm>
              <a:custGeom>
                <a:avLst/>
                <a:gdLst>
                  <a:gd name="T0" fmla="*/ 304 w 10"/>
                  <a:gd name="T1" fmla="*/ 66 h 7"/>
                  <a:gd name="T2" fmla="*/ 304 w 10"/>
                  <a:gd name="T3" fmla="*/ 66 h 7"/>
                  <a:gd name="T4" fmla="*/ 152 w 10"/>
                  <a:gd name="T5" fmla="*/ 27 h 7"/>
                  <a:gd name="T6" fmla="*/ 0 w 10"/>
                  <a:gd name="T7" fmla="*/ 0 h 7"/>
                  <a:gd name="T8" fmla="*/ 61 w 10"/>
                  <a:gd name="T9" fmla="*/ 39 h 7"/>
                  <a:gd name="T10" fmla="*/ 124 w 10"/>
                  <a:gd name="T11" fmla="*/ 39 h 7"/>
                  <a:gd name="T12" fmla="*/ 241 w 10"/>
                  <a:gd name="T13" fmla="*/ 94 h 7"/>
                  <a:gd name="T14" fmla="*/ 241 w 10"/>
                  <a:gd name="T15" fmla="*/ 94 h 7"/>
                  <a:gd name="T16" fmla="*/ 304 w 10"/>
                  <a:gd name="T17" fmla="*/ 6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7"/>
                  <a:gd name="T29" fmla="*/ 10 w 10"/>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7">
                    <a:moveTo>
                      <a:pt x="10" y="5"/>
                    </a:moveTo>
                    <a:lnTo>
                      <a:pt x="10" y="5"/>
                    </a:lnTo>
                    <a:lnTo>
                      <a:pt x="5" y="2"/>
                    </a:lnTo>
                    <a:lnTo>
                      <a:pt x="0" y="0"/>
                    </a:lnTo>
                    <a:lnTo>
                      <a:pt x="2" y="3"/>
                    </a:lnTo>
                    <a:lnTo>
                      <a:pt x="4" y="3"/>
                    </a:lnTo>
                    <a:lnTo>
                      <a:pt x="8" y="7"/>
                    </a:lnTo>
                    <a:lnTo>
                      <a:pt x="1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5" name="Freeform 276"/>
              <p:cNvSpPr>
                <a:spLocks/>
              </p:cNvSpPr>
              <p:nvPr/>
            </p:nvSpPr>
            <p:spPr bwMode="auto">
              <a:xfrm>
                <a:off x="10087602" y="2099956"/>
                <a:ext cx="15913" cy="15875"/>
              </a:xfrm>
              <a:custGeom>
                <a:avLst/>
                <a:gdLst>
                  <a:gd name="T0" fmla="*/ 130 w 5"/>
                  <a:gd name="T1" fmla="*/ 152 h 5"/>
                  <a:gd name="T2" fmla="*/ 130 w 5"/>
                  <a:gd name="T3" fmla="*/ 152 h 5"/>
                  <a:gd name="T4" fmla="*/ 130 w 5"/>
                  <a:gd name="T5" fmla="*/ 64 h 5"/>
                  <a:gd name="T6" fmla="*/ 104 w 5"/>
                  <a:gd name="T7" fmla="*/ 0 h 5"/>
                  <a:gd name="T8" fmla="*/ 104 w 5"/>
                  <a:gd name="T9" fmla="*/ 64 h 5"/>
                  <a:gd name="T10" fmla="*/ 52 w 5"/>
                  <a:gd name="T11" fmla="*/ 64 h 5"/>
                  <a:gd name="T12" fmla="*/ 0 w 5"/>
                  <a:gd name="T13" fmla="*/ 120 h 5"/>
                  <a:gd name="T14" fmla="*/ 104 w 5"/>
                  <a:gd name="T15" fmla="*/ 120 h 5"/>
                  <a:gd name="T16" fmla="*/ 104 w 5"/>
                  <a:gd name="T17" fmla="*/ 120 h 5"/>
                  <a:gd name="T18" fmla="*/ 104 w 5"/>
                  <a:gd name="T19" fmla="*/ 64 h 5"/>
                  <a:gd name="T20" fmla="*/ 52 w 5"/>
                  <a:gd name="T21" fmla="*/ 152 h 5"/>
                  <a:gd name="T22" fmla="*/ 52 w 5"/>
                  <a:gd name="T23" fmla="*/ 152 h 5"/>
                  <a:gd name="T24" fmla="*/ 130 w 5"/>
                  <a:gd name="T25" fmla="*/ 152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5" y="5"/>
                    </a:moveTo>
                    <a:lnTo>
                      <a:pt x="5" y="5"/>
                    </a:lnTo>
                    <a:lnTo>
                      <a:pt x="5" y="2"/>
                    </a:lnTo>
                    <a:lnTo>
                      <a:pt x="4" y="0"/>
                    </a:lnTo>
                    <a:lnTo>
                      <a:pt x="4" y="2"/>
                    </a:lnTo>
                    <a:lnTo>
                      <a:pt x="2" y="2"/>
                    </a:lnTo>
                    <a:lnTo>
                      <a:pt x="0" y="4"/>
                    </a:lnTo>
                    <a:lnTo>
                      <a:pt x="4" y="4"/>
                    </a:lnTo>
                    <a:lnTo>
                      <a:pt x="4" y="2"/>
                    </a:lnTo>
                    <a:lnTo>
                      <a:pt x="2" y="5"/>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6" name="Freeform 277"/>
              <p:cNvSpPr>
                <a:spLocks/>
              </p:cNvSpPr>
              <p:nvPr/>
            </p:nvSpPr>
            <p:spPr bwMode="auto">
              <a:xfrm>
                <a:off x="10092906" y="2115831"/>
                <a:ext cx="10609" cy="19050"/>
              </a:xfrm>
              <a:custGeom>
                <a:avLst/>
                <a:gdLst>
                  <a:gd name="T0" fmla="*/ 120 w 3"/>
                  <a:gd name="T1" fmla="*/ 50 h 7"/>
                  <a:gd name="T2" fmla="*/ 120 w 3"/>
                  <a:gd name="T3" fmla="*/ 50 h 7"/>
                  <a:gd name="T4" fmla="*/ 80 w 3"/>
                  <a:gd name="T5" fmla="*/ 50 h 7"/>
                  <a:gd name="T6" fmla="*/ 80 w 3"/>
                  <a:gd name="T7" fmla="*/ 86 h 7"/>
                  <a:gd name="T8" fmla="*/ 80 w 3"/>
                  <a:gd name="T9" fmla="*/ 50 h 7"/>
                  <a:gd name="T10" fmla="*/ 120 w 3"/>
                  <a:gd name="T11" fmla="*/ 0 h 7"/>
                  <a:gd name="T12" fmla="*/ 0 w 3"/>
                  <a:gd name="T13" fmla="*/ 0 h 7"/>
                  <a:gd name="T14" fmla="*/ 0 w 3"/>
                  <a:gd name="T15" fmla="*/ 36 h 7"/>
                  <a:gd name="T16" fmla="*/ 0 w 3"/>
                  <a:gd name="T17" fmla="*/ 86 h 7"/>
                  <a:gd name="T18" fmla="*/ 80 w 3"/>
                  <a:gd name="T19" fmla="*/ 120 h 7"/>
                  <a:gd name="T20" fmla="*/ 120 w 3"/>
                  <a:gd name="T21" fmla="*/ 86 h 7"/>
                  <a:gd name="T22" fmla="*/ 120 w 3"/>
                  <a:gd name="T23" fmla="*/ 86 h 7"/>
                  <a:gd name="T24" fmla="*/ 120 w 3"/>
                  <a:gd name="T25" fmla="*/ 5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7"/>
                  <a:gd name="T41" fmla="*/ 3 w 3"/>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7">
                    <a:moveTo>
                      <a:pt x="3" y="3"/>
                    </a:moveTo>
                    <a:lnTo>
                      <a:pt x="3" y="3"/>
                    </a:lnTo>
                    <a:lnTo>
                      <a:pt x="2" y="3"/>
                    </a:lnTo>
                    <a:lnTo>
                      <a:pt x="2" y="5"/>
                    </a:lnTo>
                    <a:lnTo>
                      <a:pt x="2" y="3"/>
                    </a:lnTo>
                    <a:lnTo>
                      <a:pt x="3" y="0"/>
                    </a:lnTo>
                    <a:lnTo>
                      <a:pt x="0" y="0"/>
                    </a:lnTo>
                    <a:lnTo>
                      <a:pt x="0" y="2"/>
                    </a:lnTo>
                    <a:lnTo>
                      <a:pt x="0" y="5"/>
                    </a:lnTo>
                    <a:lnTo>
                      <a:pt x="2" y="7"/>
                    </a:lnTo>
                    <a:lnTo>
                      <a:pt x="3" y="5"/>
                    </a:lnTo>
                    <a:lnTo>
                      <a:pt x="3"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7" name="Freeform 278"/>
              <p:cNvSpPr>
                <a:spLocks/>
              </p:cNvSpPr>
              <p:nvPr/>
            </p:nvSpPr>
            <p:spPr bwMode="auto">
              <a:xfrm>
                <a:off x="10103515" y="2120594"/>
                <a:ext cx="33594" cy="7937"/>
              </a:xfrm>
              <a:custGeom>
                <a:avLst/>
                <a:gdLst>
                  <a:gd name="T0" fmla="*/ 306 w 10"/>
                  <a:gd name="T1" fmla="*/ 0 h 3"/>
                  <a:gd name="T2" fmla="*/ 306 w 10"/>
                  <a:gd name="T3" fmla="*/ 0 h 3"/>
                  <a:gd name="T4" fmla="*/ 213 w 10"/>
                  <a:gd name="T5" fmla="*/ 0 h 3"/>
                  <a:gd name="T6" fmla="*/ 0 w 10"/>
                  <a:gd name="T7" fmla="*/ 20 h 3"/>
                  <a:gd name="T8" fmla="*/ 0 w 10"/>
                  <a:gd name="T9" fmla="*/ 50 h 3"/>
                  <a:gd name="T10" fmla="*/ 213 w 10"/>
                  <a:gd name="T11" fmla="*/ 20 h 3"/>
                  <a:gd name="T12" fmla="*/ 306 w 10"/>
                  <a:gd name="T13" fmla="*/ 50 h 3"/>
                  <a:gd name="T14" fmla="*/ 306 w 10"/>
                  <a:gd name="T15" fmla="*/ 50 h 3"/>
                  <a:gd name="T16" fmla="*/ 306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0"/>
                    </a:moveTo>
                    <a:lnTo>
                      <a:pt x="10" y="0"/>
                    </a:lnTo>
                    <a:lnTo>
                      <a:pt x="7" y="0"/>
                    </a:lnTo>
                    <a:lnTo>
                      <a:pt x="0" y="1"/>
                    </a:lnTo>
                    <a:lnTo>
                      <a:pt x="0" y="3"/>
                    </a:lnTo>
                    <a:lnTo>
                      <a:pt x="7" y="1"/>
                    </a:lnTo>
                    <a:lnTo>
                      <a:pt x="10" y="3"/>
                    </a:lnTo>
                    <a:lnTo>
                      <a:pt x="1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8" name="Freeform 279"/>
              <p:cNvSpPr>
                <a:spLocks/>
              </p:cNvSpPr>
              <p:nvPr/>
            </p:nvSpPr>
            <p:spPr bwMode="auto">
              <a:xfrm>
                <a:off x="10137109" y="2120594"/>
                <a:ext cx="40667" cy="23812"/>
              </a:xfrm>
              <a:custGeom>
                <a:avLst/>
                <a:gdLst>
                  <a:gd name="T0" fmla="*/ 378 w 12"/>
                  <a:gd name="T1" fmla="*/ 144 h 8"/>
                  <a:gd name="T2" fmla="*/ 378 w 12"/>
                  <a:gd name="T3" fmla="*/ 197 h 8"/>
                  <a:gd name="T4" fmla="*/ 217 w 12"/>
                  <a:gd name="T5" fmla="*/ 28 h 8"/>
                  <a:gd name="T6" fmla="*/ 0 w 12"/>
                  <a:gd name="T7" fmla="*/ 0 h 8"/>
                  <a:gd name="T8" fmla="*/ 0 w 12"/>
                  <a:gd name="T9" fmla="*/ 73 h 8"/>
                  <a:gd name="T10" fmla="*/ 161 w 12"/>
                  <a:gd name="T11" fmla="*/ 126 h 8"/>
                  <a:gd name="T12" fmla="*/ 316 w 12"/>
                  <a:gd name="T13" fmla="*/ 197 h 8"/>
                  <a:gd name="T14" fmla="*/ 316 w 12"/>
                  <a:gd name="T15" fmla="*/ 197 h 8"/>
                  <a:gd name="T16" fmla="*/ 378 w 12"/>
                  <a:gd name="T17" fmla="*/ 14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8"/>
                  <a:gd name="T29" fmla="*/ 12 w 1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8">
                    <a:moveTo>
                      <a:pt x="12" y="6"/>
                    </a:moveTo>
                    <a:lnTo>
                      <a:pt x="12" y="8"/>
                    </a:lnTo>
                    <a:lnTo>
                      <a:pt x="7" y="1"/>
                    </a:lnTo>
                    <a:lnTo>
                      <a:pt x="0" y="0"/>
                    </a:lnTo>
                    <a:lnTo>
                      <a:pt x="0" y="3"/>
                    </a:lnTo>
                    <a:lnTo>
                      <a:pt x="5" y="5"/>
                    </a:lnTo>
                    <a:lnTo>
                      <a:pt x="10" y="8"/>
                    </a:lnTo>
                    <a:lnTo>
                      <a:pt x="12"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49" name="Freeform 280"/>
              <p:cNvSpPr>
                <a:spLocks/>
              </p:cNvSpPr>
              <p:nvPr/>
            </p:nvSpPr>
            <p:spPr bwMode="auto">
              <a:xfrm>
                <a:off x="10172471" y="2136469"/>
                <a:ext cx="33594" cy="23812"/>
              </a:xfrm>
              <a:custGeom>
                <a:avLst/>
                <a:gdLst>
                  <a:gd name="T0" fmla="*/ 304 w 10"/>
                  <a:gd name="T1" fmla="*/ 197 h 8"/>
                  <a:gd name="T2" fmla="*/ 304 w 10"/>
                  <a:gd name="T3" fmla="*/ 197 h 8"/>
                  <a:gd name="T4" fmla="*/ 241 w 10"/>
                  <a:gd name="T5" fmla="*/ 97 h 8"/>
                  <a:gd name="T6" fmla="*/ 61 w 10"/>
                  <a:gd name="T7" fmla="*/ 0 h 8"/>
                  <a:gd name="T8" fmla="*/ 0 w 10"/>
                  <a:gd name="T9" fmla="*/ 52 h 8"/>
                  <a:gd name="T10" fmla="*/ 213 w 10"/>
                  <a:gd name="T11" fmla="*/ 126 h 8"/>
                  <a:gd name="T12" fmla="*/ 241 w 10"/>
                  <a:gd name="T13" fmla="*/ 197 h 8"/>
                  <a:gd name="T14" fmla="*/ 241 w 10"/>
                  <a:gd name="T15" fmla="*/ 197 h 8"/>
                  <a:gd name="T16" fmla="*/ 304 w 10"/>
                  <a:gd name="T17" fmla="*/ 19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10" y="8"/>
                    </a:moveTo>
                    <a:lnTo>
                      <a:pt x="10" y="8"/>
                    </a:lnTo>
                    <a:lnTo>
                      <a:pt x="8" y="4"/>
                    </a:lnTo>
                    <a:lnTo>
                      <a:pt x="2" y="0"/>
                    </a:lnTo>
                    <a:lnTo>
                      <a:pt x="0" y="2"/>
                    </a:lnTo>
                    <a:lnTo>
                      <a:pt x="7" y="5"/>
                    </a:lnTo>
                    <a:lnTo>
                      <a:pt x="8" y="8"/>
                    </a:lnTo>
                    <a:lnTo>
                      <a:pt x="10"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0" name="Freeform 281"/>
              <p:cNvSpPr>
                <a:spLocks/>
              </p:cNvSpPr>
              <p:nvPr/>
            </p:nvSpPr>
            <p:spPr bwMode="auto">
              <a:xfrm>
                <a:off x="10195457" y="2160281"/>
                <a:ext cx="17681" cy="61912"/>
              </a:xfrm>
              <a:custGeom>
                <a:avLst/>
                <a:gdLst>
                  <a:gd name="T0" fmla="*/ 40 w 5"/>
                  <a:gd name="T1" fmla="*/ 440 h 22"/>
                  <a:gd name="T2" fmla="*/ 40 w 5"/>
                  <a:gd name="T3" fmla="*/ 440 h 22"/>
                  <a:gd name="T4" fmla="*/ 184 w 5"/>
                  <a:gd name="T5" fmla="*/ 200 h 22"/>
                  <a:gd name="T6" fmla="*/ 112 w 5"/>
                  <a:gd name="T7" fmla="*/ 0 h 22"/>
                  <a:gd name="T8" fmla="*/ 40 w 5"/>
                  <a:gd name="T9" fmla="*/ 0 h 22"/>
                  <a:gd name="T10" fmla="*/ 40 w 5"/>
                  <a:gd name="T11" fmla="*/ 200 h 22"/>
                  <a:gd name="T12" fmla="*/ 0 w 5"/>
                  <a:gd name="T13" fmla="*/ 440 h 22"/>
                  <a:gd name="T14" fmla="*/ 0 w 5"/>
                  <a:gd name="T15" fmla="*/ 402 h 22"/>
                  <a:gd name="T16" fmla="*/ 40 w 5"/>
                  <a:gd name="T17" fmla="*/ 44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22"/>
                  <a:gd name="T29" fmla="*/ 5 w 5"/>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22">
                    <a:moveTo>
                      <a:pt x="1" y="22"/>
                    </a:moveTo>
                    <a:lnTo>
                      <a:pt x="1" y="22"/>
                    </a:lnTo>
                    <a:lnTo>
                      <a:pt x="5" y="10"/>
                    </a:lnTo>
                    <a:lnTo>
                      <a:pt x="3" y="0"/>
                    </a:lnTo>
                    <a:lnTo>
                      <a:pt x="1" y="0"/>
                    </a:lnTo>
                    <a:lnTo>
                      <a:pt x="1" y="10"/>
                    </a:lnTo>
                    <a:lnTo>
                      <a:pt x="0" y="22"/>
                    </a:lnTo>
                    <a:lnTo>
                      <a:pt x="0" y="20"/>
                    </a:lnTo>
                    <a:lnTo>
                      <a:pt x="1" y="2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1" name="Freeform 282"/>
              <p:cNvSpPr>
                <a:spLocks/>
              </p:cNvSpPr>
              <p:nvPr/>
            </p:nvSpPr>
            <p:spPr bwMode="auto">
              <a:xfrm>
                <a:off x="10172471" y="2214256"/>
                <a:ext cx="26522" cy="34925"/>
              </a:xfrm>
              <a:custGeom>
                <a:avLst/>
                <a:gdLst>
                  <a:gd name="T0" fmla="*/ 60 w 8"/>
                  <a:gd name="T1" fmla="*/ 273 h 12"/>
                  <a:gd name="T2" fmla="*/ 60 w 8"/>
                  <a:gd name="T3" fmla="*/ 273 h 12"/>
                  <a:gd name="T4" fmla="*/ 84 w 8"/>
                  <a:gd name="T5" fmla="*/ 178 h 12"/>
                  <a:gd name="T6" fmla="*/ 232 w 8"/>
                  <a:gd name="T7" fmla="*/ 44 h 12"/>
                  <a:gd name="T8" fmla="*/ 204 w 8"/>
                  <a:gd name="T9" fmla="*/ 0 h 12"/>
                  <a:gd name="T10" fmla="*/ 60 w 8"/>
                  <a:gd name="T11" fmla="*/ 161 h 12"/>
                  <a:gd name="T12" fmla="*/ 0 w 8"/>
                  <a:gd name="T13" fmla="*/ 273 h 12"/>
                  <a:gd name="T14" fmla="*/ 0 w 8"/>
                  <a:gd name="T15" fmla="*/ 273 h 12"/>
                  <a:gd name="T16" fmla="*/ 60 w 8"/>
                  <a:gd name="T17" fmla="*/ 273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2"/>
                  <a:gd name="T29" fmla="*/ 8 w 8"/>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2">
                    <a:moveTo>
                      <a:pt x="2" y="12"/>
                    </a:moveTo>
                    <a:lnTo>
                      <a:pt x="2" y="12"/>
                    </a:lnTo>
                    <a:lnTo>
                      <a:pt x="3" y="8"/>
                    </a:lnTo>
                    <a:lnTo>
                      <a:pt x="8" y="2"/>
                    </a:lnTo>
                    <a:lnTo>
                      <a:pt x="7" y="0"/>
                    </a:lnTo>
                    <a:lnTo>
                      <a:pt x="2" y="7"/>
                    </a:lnTo>
                    <a:lnTo>
                      <a:pt x="0" y="12"/>
                    </a:lnTo>
                    <a:lnTo>
                      <a:pt x="2" y="1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2" name="Freeform 283"/>
              <p:cNvSpPr>
                <a:spLocks/>
              </p:cNvSpPr>
              <p:nvPr/>
            </p:nvSpPr>
            <p:spPr bwMode="auto">
              <a:xfrm>
                <a:off x="10154790" y="2249181"/>
                <a:ext cx="22985" cy="7937"/>
              </a:xfrm>
              <a:custGeom>
                <a:avLst/>
                <a:gdLst>
                  <a:gd name="T0" fmla="*/ 59 w 7"/>
                  <a:gd name="T1" fmla="*/ 47 h 3"/>
                  <a:gd name="T2" fmla="*/ 113 w 7"/>
                  <a:gd name="T3" fmla="*/ 47 h 3"/>
                  <a:gd name="T4" fmla="*/ 141 w 7"/>
                  <a:gd name="T5" fmla="*/ 47 h 3"/>
                  <a:gd name="T6" fmla="*/ 201 w 7"/>
                  <a:gd name="T7" fmla="*/ 0 h 3"/>
                  <a:gd name="T8" fmla="*/ 141 w 7"/>
                  <a:gd name="T9" fmla="*/ 0 h 3"/>
                  <a:gd name="T10" fmla="*/ 113 w 7"/>
                  <a:gd name="T11" fmla="*/ 13 h 3"/>
                  <a:gd name="T12" fmla="*/ 0 w 7"/>
                  <a:gd name="T13" fmla="*/ 47 h 3"/>
                  <a:gd name="T14" fmla="*/ 0 w 7"/>
                  <a:gd name="T15" fmla="*/ 47 h 3"/>
                  <a:gd name="T16" fmla="*/ 59 w 7"/>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2" y="3"/>
                    </a:moveTo>
                    <a:lnTo>
                      <a:pt x="4" y="3"/>
                    </a:lnTo>
                    <a:lnTo>
                      <a:pt x="5" y="3"/>
                    </a:lnTo>
                    <a:lnTo>
                      <a:pt x="7" y="0"/>
                    </a:lnTo>
                    <a:lnTo>
                      <a:pt x="5" y="0"/>
                    </a:lnTo>
                    <a:lnTo>
                      <a:pt x="4" y="1"/>
                    </a:lnTo>
                    <a:lnTo>
                      <a:pt x="0" y="3"/>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3" name="Freeform 284"/>
              <p:cNvSpPr>
                <a:spLocks/>
              </p:cNvSpPr>
              <p:nvPr/>
            </p:nvSpPr>
            <p:spPr bwMode="auto">
              <a:xfrm>
                <a:off x="10151254" y="2257119"/>
                <a:ext cx="17681" cy="46037"/>
              </a:xfrm>
              <a:custGeom>
                <a:avLst/>
                <a:gdLst>
                  <a:gd name="T0" fmla="*/ 112 w 5"/>
                  <a:gd name="T1" fmla="*/ 323 h 16"/>
                  <a:gd name="T2" fmla="*/ 112 w 5"/>
                  <a:gd name="T3" fmla="*/ 344 h 16"/>
                  <a:gd name="T4" fmla="*/ 184 w 5"/>
                  <a:gd name="T5" fmla="*/ 130 h 16"/>
                  <a:gd name="T6" fmla="*/ 112 w 5"/>
                  <a:gd name="T7" fmla="*/ 0 h 16"/>
                  <a:gd name="T8" fmla="*/ 40 w 5"/>
                  <a:gd name="T9" fmla="*/ 0 h 16"/>
                  <a:gd name="T10" fmla="*/ 40 w 5"/>
                  <a:gd name="T11" fmla="*/ 130 h 16"/>
                  <a:gd name="T12" fmla="*/ 0 w 5"/>
                  <a:gd name="T13" fmla="*/ 323 h 16"/>
                  <a:gd name="T14" fmla="*/ 0 w 5"/>
                  <a:gd name="T15" fmla="*/ 344 h 16"/>
                  <a:gd name="T16" fmla="*/ 112 w 5"/>
                  <a:gd name="T17" fmla="*/ 323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6"/>
                  <a:gd name="T29" fmla="*/ 5 w 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6">
                    <a:moveTo>
                      <a:pt x="3" y="15"/>
                    </a:moveTo>
                    <a:lnTo>
                      <a:pt x="3" y="16"/>
                    </a:lnTo>
                    <a:lnTo>
                      <a:pt x="5" y="6"/>
                    </a:lnTo>
                    <a:lnTo>
                      <a:pt x="3" y="0"/>
                    </a:lnTo>
                    <a:lnTo>
                      <a:pt x="1" y="0"/>
                    </a:lnTo>
                    <a:lnTo>
                      <a:pt x="1" y="6"/>
                    </a:lnTo>
                    <a:lnTo>
                      <a:pt x="0" y="15"/>
                    </a:lnTo>
                    <a:lnTo>
                      <a:pt x="0" y="16"/>
                    </a:lnTo>
                    <a:lnTo>
                      <a:pt x="3" y="1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4" name="Freeform 285"/>
              <p:cNvSpPr>
                <a:spLocks/>
              </p:cNvSpPr>
              <p:nvPr/>
            </p:nvSpPr>
            <p:spPr bwMode="auto">
              <a:xfrm>
                <a:off x="10151254" y="2299981"/>
                <a:ext cx="10609" cy="41275"/>
              </a:xfrm>
              <a:custGeom>
                <a:avLst/>
                <a:gdLst>
                  <a:gd name="T0" fmla="*/ 40 w 3"/>
                  <a:gd name="T1" fmla="*/ 283 h 15"/>
                  <a:gd name="T2" fmla="*/ 40 w 3"/>
                  <a:gd name="T3" fmla="*/ 283 h 15"/>
                  <a:gd name="T4" fmla="*/ 112 w 3"/>
                  <a:gd name="T5" fmla="*/ 151 h 15"/>
                  <a:gd name="T6" fmla="*/ 112 w 3"/>
                  <a:gd name="T7" fmla="*/ 0 h 15"/>
                  <a:gd name="T8" fmla="*/ 0 w 3"/>
                  <a:gd name="T9" fmla="*/ 21 h 15"/>
                  <a:gd name="T10" fmla="*/ 40 w 3"/>
                  <a:gd name="T11" fmla="*/ 151 h 15"/>
                  <a:gd name="T12" fmla="*/ 0 w 3"/>
                  <a:gd name="T13" fmla="*/ 283 h 15"/>
                  <a:gd name="T14" fmla="*/ 0 w 3"/>
                  <a:gd name="T15" fmla="*/ 283 h 15"/>
                  <a:gd name="T16" fmla="*/ 40 w 3"/>
                  <a:gd name="T17" fmla="*/ 283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5"/>
                  <a:gd name="T29" fmla="*/ 3 w 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5">
                    <a:moveTo>
                      <a:pt x="1" y="15"/>
                    </a:moveTo>
                    <a:lnTo>
                      <a:pt x="1" y="15"/>
                    </a:lnTo>
                    <a:lnTo>
                      <a:pt x="3" y="8"/>
                    </a:lnTo>
                    <a:lnTo>
                      <a:pt x="3" y="0"/>
                    </a:lnTo>
                    <a:lnTo>
                      <a:pt x="0" y="1"/>
                    </a:lnTo>
                    <a:lnTo>
                      <a:pt x="1" y="8"/>
                    </a:lnTo>
                    <a:lnTo>
                      <a:pt x="0" y="15"/>
                    </a:lnTo>
                    <a:lnTo>
                      <a:pt x="1" y="1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5" name="Freeform 286"/>
              <p:cNvSpPr>
                <a:spLocks/>
              </p:cNvSpPr>
              <p:nvPr/>
            </p:nvSpPr>
            <p:spPr bwMode="auto">
              <a:xfrm>
                <a:off x="10117660" y="2341256"/>
                <a:ext cx="37130" cy="46037"/>
              </a:xfrm>
              <a:custGeom>
                <a:avLst/>
                <a:gdLst>
                  <a:gd name="T0" fmla="*/ 0 w 11"/>
                  <a:gd name="T1" fmla="*/ 344 h 16"/>
                  <a:gd name="T2" fmla="*/ 0 w 11"/>
                  <a:gd name="T3" fmla="*/ 344 h 16"/>
                  <a:gd name="T4" fmla="*/ 99 w 11"/>
                  <a:gd name="T5" fmla="*/ 279 h 16"/>
                  <a:gd name="T6" fmla="*/ 189 w 11"/>
                  <a:gd name="T7" fmla="*/ 198 h 16"/>
                  <a:gd name="T8" fmla="*/ 252 w 11"/>
                  <a:gd name="T9" fmla="*/ 89 h 16"/>
                  <a:gd name="T10" fmla="*/ 346 w 11"/>
                  <a:gd name="T11" fmla="*/ 0 h 16"/>
                  <a:gd name="T12" fmla="*/ 313 w 11"/>
                  <a:gd name="T13" fmla="*/ 0 h 16"/>
                  <a:gd name="T14" fmla="*/ 189 w 11"/>
                  <a:gd name="T15" fmla="*/ 89 h 16"/>
                  <a:gd name="T16" fmla="*/ 160 w 11"/>
                  <a:gd name="T17" fmla="*/ 174 h 16"/>
                  <a:gd name="T18" fmla="*/ 36 w 11"/>
                  <a:gd name="T19" fmla="*/ 236 h 16"/>
                  <a:gd name="T20" fmla="*/ 0 w 11"/>
                  <a:gd name="T21" fmla="*/ 279 h 16"/>
                  <a:gd name="T22" fmla="*/ 0 w 11"/>
                  <a:gd name="T23" fmla="*/ 279 h 16"/>
                  <a:gd name="T24" fmla="*/ 0 w 11"/>
                  <a:gd name="T25" fmla="*/ 344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6"/>
                  <a:gd name="T41" fmla="*/ 11 w 11"/>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6">
                    <a:moveTo>
                      <a:pt x="0" y="16"/>
                    </a:moveTo>
                    <a:lnTo>
                      <a:pt x="0" y="16"/>
                    </a:lnTo>
                    <a:lnTo>
                      <a:pt x="3" y="13"/>
                    </a:lnTo>
                    <a:lnTo>
                      <a:pt x="6" y="9"/>
                    </a:lnTo>
                    <a:lnTo>
                      <a:pt x="8" y="4"/>
                    </a:lnTo>
                    <a:lnTo>
                      <a:pt x="11" y="0"/>
                    </a:lnTo>
                    <a:lnTo>
                      <a:pt x="10" y="0"/>
                    </a:lnTo>
                    <a:lnTo>
                      <a:pt x="6" y="4"/>
                    </a:lnTo>
                    <a:lnTo>
                      <a:pt x="5" y="8"/>
                    </a:lnTo>
                    <a:lnTo>
                      <a:pt x="1" y="11"/>
                    </a:lnTo>
                    <a:lnTo>
                      <a:pt x="0" y="13"/>
                    </a:lnTo>
                    <a:lnTo>
                      <a:pt x="0" y="1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6" name="Freeform 287"/>
              <p:cNvSpPr>
                <a:spLocks/>
              </p:cNvSpPr>
              <p:nvPr/>
            </p:nvSpPr>
            <p:spPr bwMode="auto">
              <a:xfrm>
                <a:off x="10076993" y="2377769"/>
                <a:ext cx="40667" cy="9525"/>
              </a:xfrm>
              <a:custGeom>
                <a:avLst/>
                <a:gdLst>
                  <a:gd name="T0" fmla="*/ 63 w 12"/>
                  <a:gd name="T1" fmla="*/ 32 h 3"/>
                  <a:gd name="T2" fmla="*/ 63 w 12"/>
                  <a:gd name="T3" fmla="*/ 32 h 3"/>
                  <a:gd name="T4" fmla="*/ 217 w 12"/>
                  <a:gd name="T5" fmla="*/ 32 h 3"/>
                  <a:gd name="T6" fmla="*/ 378 w 12"/>
                  <a:gd name="T7" fmla="*/ 96 h 3"/>
                  <a:gd name="T8" fmla="*/ 378 w 12"/>
                  <a:gd name="T9" fmla="*/ 0 h 3"/>
                  <a:gd name="T10" fmla="*/ 217 w 12"/>
                  <a:gd name="T11" fmla="*/ 0 h 3"/>
                  <a:gd name="T12" fmla="*/ 0 w 12"/>
                  <a:gd name="T13" fmla="*/ 32 h 3"/>
                  <a:gd name="T14" fmla="*/ 0 w 12"/>
                  <a:gd name="T15" fmla="*/ 32 h 3"/>
                  <a:gd name="T16" fmla="*/ 63 w 12"/>
                  <a:gd name="T17" fmla="*/ 3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3"/>
                  <a:gd name="T29" fmla="*/ 12 w 12"/>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3">
                    <a:moveTo>
                      <a:pt x="2" y="1"/>
                    </a:moveTo>
                    <a:lnTo>
                      <a:pt x="2" y="1"/>
                    </a:lnTo>
                    <a:lnTo>
                      <a:pt x="7" y="1"/>
                    </a:lnTo>
                    <a:lnTo>
                      <a:pt x="12" y="3"/>
                    </a:lnTo>
                    <a:lnTo>
                      <a:pt x="12" y="0"/>
                    </a:lnTo>
                    <a:lnTo>
                      <a:pt x="7" y="0"/>
                    </a:lnTo>
                    <a:lnTo>
                      <a:pt x="0" y="1"/>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7" name="Freeform 288"/>
              <p:cNvSpPr>
                <a:spLocks/>
              </p:cNvSpPr>
              <p:nvPr/>
            </p:nvSpPr>
            <p:spPr bwMode="auto">
              <a:xfrm>
                <a:off x="10039863" y="2380944"/>
                <a:ext cx="42435" cy="34925"/>
              </a:xfrm>
              <a:custGeom>
                <a:avLst/>
                <a:gdLst>
                  <a:gd name="T0" fmla="*/ 81 w 13"/>
                  <a:gd name="T1" fmla="*/ 273 h 12"/>
                  <a:gd name="T2" fmla="*/ 81 w 13"/>
                  <a:gd name="T3" fmla="*/ 273 h 12"/>
                  <a:gd name="T4" fmla="*/ 164 w 13"/>
                  <a:gd name="T5" fmla="*/ 161 h 12"/>
                  <a:gd name="T6" fmla="*/ 358 w 13"/>
                  <a:gd name="T7" fmla="*/ 0 h 12"/>
                  <a:gd name="T8" fmla="*/ 303 w 13"/>
                  <a:gd name="T9" fmla="*/ 0 h 12"/>
                  <a:gd name="T10" fmla="*/ 140 w 13"/>
                  <a:gd name="T11" fmla="*/ 112 h 12"/>
                  <a:gd name="T12" fmla="*/ 0 w 13"/>
                  <a:gd name="T13" fmla="*/ 273 h 12"/>
                  <a:gd name="T14" fmla="*/ 0 w 13"/>
                  <a:gd name="T15" fmla="*/ 273 h 12"/>
                  <a:gd name="T16" fmla="*/ 81 w 13"/>
                  <a:gd name="T17" fmla="*/ 273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2"/>
                  <a:gd name="T29" fmla="*/ 13 w 13"/>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2">
                    <a:moveTo>
                      <a:pt x="3" y="12"/>
                    </a:moveTo>
                    <a:lnTo>
                      <a:pt x="3" y="12"/>
                    </a:lnTo>
                    <a:lnTo>
                      <a:pt x="6" y="7"/>
                    </a:lnTo>
                    <a:lnTo>
                      <a:pt x="13" y="0"/>
                    </a:lnTo>
                    <a:lnTo>
                      <a:pt x="11" y="0"/>
                    </a:lnTo>
                    <a:lnTo>
                      <a:pt x="5" y="5"/>
                    </a:lnTo>
                    <a:lnTo>
                      <a:pt x="0" y="12"/>
                    </a:lnTo>
                    <a:lnTo>
                      <a:pt x="3" y="1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8" name="Freeform 289"/>
              <p:cNvSpPr>
                <a:spLocks/>
              </p:cNvSpPr>
              <p:nvPr/>
            </p:nvSpPr>
            <p:spPr bwMode="auto">
              <a:xfrm>
                <a:off x="10029254" y="2415869"/>
                <a:ext cx="21217" cy="6350"/>
              </a:xfrm>
              <a:custGeom>
                <a:avLst/>
                <a:gdLst>
                  <a:gd name="T0" fmla="*/ 40 w 6"/>
                  <a:gd name="T1" fmla="*/ 21 h 3"/>
                  <a:gd name="T2" fmla="*/ 40 w 6"/>
                  <a:gd name="T3" fmla="*/ 7 h 3"/>
                  <a:gd name="T4" fmla="*/ 120 w 6"/>
                  <a:gd name="T5" fmla="*/ 21 h 3"/>
                  <a:gd name="T6" fmla="*/ 232 w 6"/>
                  <a:gd name="T7" fmla="*/ 0 h 3"/>
                  <a:gd name="T8" fmla="*/ 120 w 6"/>
                  <a:gd name="T9" fmla="*/ 0 h 3"/>
                  <a:gd name="T10" fmla="*/ 40 w 6"/>
                  <a:gd name="T11" fmla="*/ 7 h 3"/>
                  <a:gd name="T12" fmla="*/ 0 w 6"/>
                  <a:gd name="T13" fmla="*/ 21 h 3"/>
                  <a:gd name="T14" fmla="*/ 0 w 6"/>
                  <a:gd name="T15" fmla="*/ 21 h 3"/>
                  <a:gd name="T16" fmla="*/ 40 w 6"/>
                  <a:gd name="T17" fmla="*/ 2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1" y="3"/>
                    </a:moveTo>
                    <a:lnTo>
                      <a:pt x="1" y="1"/>
                    </a:lnTo>
                    <a:lnTo>
                      <a:pt x="3" y="3"/>
                    </a:lnTo>
                    <a:lnTo>
                      <a:pt x="6" y="0"/>
                    </a:lnTo>
                    <a:lnTo>
                      <a:pt x="3" y="0"/>
                    </a:lnTo>
                    <a:lnTo>
                      <a:pt x="1" y="1"/>
                    </a:lnTo>
                    <a:lnTo>
                      <a:pt x="0" y="3"/>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59" name="Freeform 290"/>
              <p:cNvSpPr>
                <a:spLocks/>
              </p:cNvSpPr>
              <p:nvPr/>
            </p:nvSpPr>
            <p:spPr bwMode="auto">
              <a:xfrm>
                <a:off x="10029254" y="2422219"/>
                <a:ext cx="14145" cy="31750"/>
              </a:xfrm>
              <a:custGeom>
                <a:avLst/>
                <a:gdLst>
                  <a:gd name="T0" fmla="*/ 160 w 4"/>
                  <a:gd name="T1" fmla="*/ 247 h 11"/>
                  <a:gd name="T2" fmla="*/ 160 w 4"/>
                  <a:gd name="T3" fmla="*/ 247 h 11"/>
                  <a:gd name="T4" fmla="*/ 160 w 4"/>
                  <a:gd name="T5" fmla="*/ 116 h 11"/>
                  <a:gd name="T6" fmla="*/ 40 w 4"/>
                  <a:gd name="T7" fmla="*/ 0 h 11"/>
                  <a:gd name="T8" fmla="*/ 0 w 4"/>
                  <a:gd name="T9" fmla="*/ 0 h 11"/>
                  <a:gd name="T10" fmla="*/ 120 w 4"/>
                  <a:gd name="T11" fmla="*/ 133 h 11"/>
                  <a:gd name="T12" fmla="*/ 120 w 4"/>
                  <a:gd name="T13" fmla="*/ 222 h 11"/>
                  <a:gd name="T14" fmla="*/ 120 w 4"/>
                  <a:gd name="T15" fmla="*/ 222 h 11"/>
                  <a:gd name="T16" fmla="*/ 160 w 4"/>
                  <a:gd name="T17" fmla="*/ 247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1"/>
                  <a:gd name="T29" fmla="*/ 4 w 4"/>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1">
                    <a:moveTo>
                      <a:pt x="4" y="11"/>
                    </a:moveTo>
                    <a:lnTo>
                      <a:pt x="4" y="11"/>
                    </a:lnTo>
                    <a:lnTo>
                      <a:pt x="4" y="5"/>
                    </a:lnTo>
                    <a:lnTo>
                      <a:pt x="1" y="0"/>
                    </a:lnTo>
                    <a:lnTo>
                      <a:pt x="0" y="0"/>
                    </a:lnTo>
                    <a:lnTo>
                      <a:pt x="3" y="6"/>
                    </a:lnTo>
                    <a:lnTo>
                      <a:pt x="3" y="10"/>
                    </a:lnTo>
                    <a:lnTo>
                      <a:pt x="4" y="1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0" name="Freeform 291"/>
              <p:cNvSpPr>
                <a:spLocks/>
              </p:cNvSpPr>
              <p:nvPr/>
            </p:nvSpPr>
            <p:spPr bwMode="auto">
              <a:xfrm>
                <a:off x="10004501" y="2450794"/>
                <a:ext cx="38898" cy="39687"/>
              </a:xfrm>
              <a:custGeom>
                <a:avLst/>
                <a:gdLst>
                  <a:gd name="T0" fmla="*/ 72 w 11"/>
                  <a:gd name="T1" fmla="*/ 291 h 14"/>
                  <a:gd name="T2" fmla="*/ 72 w 11"/>
                  <a:gd name="T3" fmla="*/ 291 h 14"/>
                  <a:gd name="T4" fmla="*/ 264 w 11"/>
                  <a:gd name="T5" fmla="*/ 166 h 14"/>
                  <a:gd name="T6" fmla="*/ 416 w 11"/>
                  <a:gd name="T7" fmla="*/ 23 h 14"/>
                  <a:gd name="T8" fmla="*/ 376 w 11"/>
                  <a:gd name="T9" fmla="*/ 0 h 14"/>
                  <a:gd name="T10" fmla="*/ 192 w 11"/>
                  <a:gd name="T11" fmla="*/ 166 h 14"/>
                  <a:gd name="T12" fmla="*/ 0 w 11"/>
                  <a:gd name="T13" fmla="*/ 268 h 14"/>
                  <a:gd name="T14" fmla="*/ 0 w 11"/>
                  <a:gd name="T15" fmla="*/ 268 h 14"/>
                  <a:gd name="T16" fmla="*/ 72 w 11"/>
                  <a:gd name="T17" fmla="*/ 291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4"/>
                  <a:gd name="T29" fmla="*/ 11 w 11"/>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4">
                    <a:moveTo>
                      <a:pt x="2" y="14"/>
                    </a:moveTo>
                    <a:lnTo>
                      <a:pt x="2" y="14"/>
                    </a:lnTo>
                    <a:lnTo>
                      <a:pt x="7" y="8"/>
                    </a:lnTo>
                    <a:lnTo>
                      <a:pt x="11" y="1"/>
                    </a:lnTo>
                    <a:lnTo>
                      <a:pt x="10" y="0"/>
                    </a:lnTo>
                    <a:lnTo>
                      <a:pt x="5" y="8"/>
                    </a:lnTo>
                    <a:lnTo>
                      <a:pt x="0" y="13"/>
                    </a:lnTo>
                    <a:lnTo>
                      <a:pt x="2" y="1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1" name="Freeform 292"/>
              <p:cNvSpPr>
                <a:spLocks/>
              </p:cNvSpPr>
              <p:nvPr/>
            </p:nvSpPr>
            <p:spPr bwMode="auto">
              <a:xfrm>
                <a:off x="9999196" y="2473019"/>
                <a:ext cx="14145" cy="17462"/>
              </a:xfrm>
              <a:custGeom>
                <a:avLst/>
                <a:gdLst>
                  <a:gd name="T0" fmla="*/ 80 w 4"/>
                  <a:gd name="T1" fmla="*/ 0 h 6"/>
                  <a:gd name="T2" fmla="*/ 0 w 4"/>
                  <a:gd name="T3" fmla="*/ 0 h 6"/>
                  <a:gd name="T4" fmla="*/ 0 w 4"/>
                  <a:gd name="T5" fmla="*/ 112 h 6"/>
                  <a:gd name="T6" fmla="*/ 152 w 4"/>
                  <a:gd name="T7" fmla="*/ 134 h 6"/>
                  <a:gd name="T8" fmla="*/ 80 w 4"/>
                  <a:gd name="T9" fmla="*/ 112 h 6"/>
                  <a:gd name="T10" fmla="*/ 80 w 4"/>
                  <a:gd name="T11" fmla="*/ 68 h 6"/>
                  <a:gd name="T12" fmla="*/ 80 w 4"/>
                  <a:gd name="T13" fmla="*/ 0 h 6"/>
                  <a:gd name="T14" fmla="*/ 0 w 4"/>
                  <a:gd name="T15" fmla="*/ 0 h 6"/>
                  <a:gd name="T16" fmla="*/ 80 w 4"/>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2" y="0"/>
                    </a:moveTo>
                    <a:lnTo>
                      <a:pt x="0" y="0"/>
                    </a:lnTo>
                    <a:lnTo>
                      <a:pt x="0" y="5"/>
                    </a:lnTo>
                    <a:lnTo>
                      <a:pt x="4" y="6"/>
                    </a:lnTo>
                    <a:lnTo>
                      <a:pt x="2" y="5"/>
                    </a:lnTo>
                    <a:lnTo>
                      <a:pt x="2" y="3"/>
                    </a:lnTo>
                    <a:lnTo>
                      <a:pt x="2" y="0"/>
                    </a:lnTo>
                    <a:lnTo>
                      <a:pt x="0" y="0"/>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2" name="Freeform 293"/>
              <p:cNvSpPr>
                <a:spLocks/>
              </p:cNvSpPr>
              <p:nvPr/>
            </p:nvSpPr>
            <p:spPr bwMode="auto">
              <a:xfrm>
                <a:off x="9985051" y="2473019"/>
                <a:ext cx="19449" cy="28575"/>
              </a:xfrm>
              <a:custGeom>
                <a:avLst/>
                <a:gdLst>
                  <a:gd name="T0" fmla="*/ 81 w 6"/>
                  <a:gd name="T1" fmla="*/ 211 h 10"/>
                  <a:gd name="T2" fmla="*/ 81 w 6"/>
                  <a:gd name="T3" fmla="*/ 211 h 10"/>
                  <a:gd name="T4" fmla="*/ 81 w 6"/>
                  <a:gd name="T5" fmla="*/ 104 h 10"/>
                  <a:gd name="T6" fmla="*/ 161 w 6"/>
                  <a:gd name="T7" fmla="*/ 0 h 10"/>
                  <a:gd name="T8" fmla="*/ 104 w 6"/>
                  <a:gd name="T9" fmla="*/ 0 h 10"/>
                  <a:gd name="T10" fmla="*/ 24 w 6"/>
                  <a:gd name="T11" fmla="*/ 104 h 10"/>
                  <a:gd name="T12" fmla="*/ 0 w 6"/>
                  <a:gd name="T13" fmla="*/ 211 h 10"/>
                  <a:gd name="T14" fmla="*/ 0 w 6"/>
                  <a:gd name="T15" fmla="*/ 211 h 10"/>
                  <a:gd name="T16" fmla="*/ 81 w 6"/>
                  <a:gd name="T17" fmla="*/ 21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0"/>
                  <a:gd name="T29" fmla="*/ 6 w 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0">
                    <a:moveTo>
                      <a:pt x="3" y="10"/>
                    </a:moveTo>
                    <a:lnTo>
                      <a:pt x="3" y="10"/>
                    </a:lnTo>
                    <a:lnTo>
                      <a:pt x="3" y="5"/>
                    </a:lnTo>
                    <a:lnTo>
                      <a:pt x="6" y="0"/>
                    </a:lnTo>
                    <a:lnTo>
                      <a:pt x="4" y="0"/>
                    </a:lnTo>
                    <a:lnTo>
                      <a:pt x="1" y="5"/>
                    </a:lnTo>
                    <a:lnTo>
                      <a:pt x="0" y="10"/>
                    </a:lnTo>
                    <a:lnTo>
                      <a:pt x="3" y="1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3" name="Freeform 294"/>
              <p:cNvSpPr>
                <a:spLocks/>
              </p:cNvSpPr>
              <p:nvPr/>
            </p:nvSpPr>
            <p:spPr bwMode="auto">
              <a:xfrm>
                <a:off x="9960298" y="2501594"/>
                <a:ext cx="35362" cy="30162"/>
              </a:xfrm>
              <a:custGeom>
                <a:avLst/>
                <a:gdLst>
                  <a:gd name="T0" fmla="*/ 0 w 10"/>
                  <a:gd name="T1" fmla="*/ 200 h 11"/>
                  <a:gd name="T2" fmla="*/ 0 w 10"/>
                  <a:gd name="T3" fmla="*/ 200 h 11"/>
                  <a:gd name="T4" fmla="*/ 112 w 10"/>
                  <a:gd name="T5" fmla="*/ 180 h 11"/>
                  <a:gd name="T6" fmla="*/ 256 w 10"/>
                  <a:gd name="T7" fmla="*/ 143 h 11"/>
                  <a:gd name="T8" fmla="*/ 296 w 10"/>
                  <a:gd name="T9" fmla="*/ 57 h 11"/>
                  <a:gd name="T10" fmla="*/ 368 w 10"/>
                  <a:gd name="T11" fmla="*/ 0 h 11"/>
                  <a:gd name="T12" fmla="*/ 256 w 10"/>
                  <a:gd name="T13" fmla="*/ 0 h 11"/>
                  <a:gd name="T14" fmla="*/ 256 w 10"/>
                  <a:gd name="T15" fmla="*/ 57 h 11"/>
                  <a:gd name="T16" fmla="*/ 184 w 10"/>
                  <a:gd name="T17" fmla="*/ 107 h 11"/>
                  <a:gd name="T18" fmla="*/ 72 w 10"/>
                  <a:gd name="T19" fmla="*/ 143 h 11"/>
                  <a:gd name="T20" fmla="*/ 0 w 10"/>
                  <a:gd name="T21" fmla="*/ 180 h 11"/>
                  <a:gd name="T22" fmla="*/ 0 w 10"/>
                  <a:gd name="T23" fmla="*/ 180 h 11"/>
                  <a:gd name="T24" fmla="*/ 0 w 10"/>
                  <a:gd name="T25" fmla="*/ 200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1"/>
                  <a:gd name="T41" fmla="*/ 10 w 10"/>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1">
                    <a:moveTo>
                      <a:pt x="0" y="11"/>
                    </a:moveTo>
                    <a:lnTo>
                      <a:pt x="0" y="11"/>
                    </a:lnTo>
                    <a:lnTo>
                      <a:pt x="3" y="10"/>
                    </a:lnTo>
                    <a:lnTo>
                      <a:pt x="7" y="8"/>
                    </a:lnTo>
                    <a:lnTo>
                      <a:pt x="8" y="3"/>
                    </a:lnTo>
                    <a:lnTo>
                      <a:pt x="10" y="0"/>
                    </a:lnTo>
                    <a:lnTo>
                      <a:pt x="7" y="0"/>
                    </a:lnTo>
                    <a:lnTo>
                      <a:pt x="7" y="3"/>
                    </a:lnTo>
                    <a:lnTo>
                      <a:pt x="5" y="6"/>
                    </a:lnTo>
                    <a:lnTo>
                      <a:pt x="2" y="8"/>
                    </a:lnTo>
                    <a:lnTo>
                      <a:pt x="0" y="10"/>
                    </a:lnTo>
                    <a:lnTo>
                      <a:pt x="0" y="1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4" name="Freeform 295"/>
              <p:cNvSpPr>
                <a:spLocks/>
              </p:cNvSpPr>
              <p:nvPr/>
            </p:nvSpPr>
            <p:spPr bwMode="auto">
              <a:xfrm>
                <a:off x="9923168" y="2515881"/>
                <a:ext cx="37130" cy="15875"/>
              </a:xfrm>
              <a:custGeom>
                <a:avLst/>
                <a:gdLst>
                  <a:gd name="T0" fmla="*/ 0 w 11"/>
                  <a:gd name="T1" fmla="*/ 13 h 6"/>
                  <a:gd name="T2" fmla="*/ 0 w 11"/>
                  <a:gd name="T3" fmla="*/ 13 h 6"/>
                  <a:gd name="T4" fmla="*/ 153 w 11"/>
                  <a:gd name="T5" fmla="*/ 78 h 6"/>
                  <a:gd name="T6" fmla="*/ 342 w 11"/>
                  <a:gd name="T7" fmla="*/ 92 h 6"/>
                  <a:gd name="T8" fmla="*/ 342 w 11"/>
                  <a:gd name="T9" fmla="*/ 78 h 6"/>
                  <a:gd name="T10" fmla="*/ 153 w 11"/>
                  <a:gd name="T11" fmla="*/ 47 h 6"/>
                  <a:gd name="T12" fmla="*/ 0 w 11"/>
                  <a:gd name="T13" fmla="*/ 0 h 6"/>
                  <a:gd name="T14" fmla="*/ 0 w 11"/>
                  <a:gd name="T15" fmla="*/ 0 h 6"/>
                  <a:gd name="T16" fmla="*/ 0 w 11"/>
                  <a:gd name="T17" fmla="*/ 1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6"/>
                  <a:gd name="T29" fmla="*/ 11 w 11"/>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6">
                    <a:moveTo>
                      <a:pt x="0" y="1"/>
                    </a:moveTo>
                    <a:lnTo>
                      <a:pt x="0" y="1"/>
                    </a:lnTo>
                    <a:lnTo>
                      <a:pt x="5" y="5"/>
                    </a:lnTo>
                    <a:lnTo>
                      <a:pt x="11" y="6"/>
                    </a:lnTo>
                    <a:lnTo>
                      <a:pt x="11" y="5"/>
                    </a:lnTo>
                    <a:lnTo>
                      <a:pt x="5" y="3"/>
                    </a:lnTo>
                    <a:lnTo>
                      <a:pt x="0"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5" name="Freeform 296"/>
              <p:cNvSpPr>
                <a:spLocks/>
              </p:cNvSpPr>
              <p:nvPr/>
            </p:nvSpPr>
            <p:spPr bwMode="auto">
              <a:xfrm>
                <a:off x="9917863" y="2515881"/>
                <a:ext cx="8841" cy="15875"/>
              </a:xfrm>
              <a:custGeom>
                <a:avLst/>
                <a:gdLst>
                  <a:gd name="T0" fmla="*/ 62 w 3"/>
                  <a:gd name="T1" fmla="*/ 78 h 6"/>
                  <a:gd name="T2" fmla="*/ 62 w 3"/>
                  <a:gd name="T3" fmla="*/ 78 h 6"/>
                  <a:gd name="T4" fmla="*/ 62 w 3"/>
                  <a:gd name="T5" fmla="*/ 13 h 6"/>
                  <a:gd name="T6" fmla="*/ 42 w 3"/>
                  <a:gd name="T7" fmla="*/ 13 h 6"/>
                  <a:gd name="T8" fmla="*/ 42 w 3"/>
                  <a:gd name="T9" fmla="*/ 0 h 6"/>
                  <a:gd name="T10" fmla="*/ 0 w 3"/>
                  <a:gd name="T11" fmla="*/ 47 h 6"/>
                  <a:gd name="T12" fmla="*/ 42 w 3"/>
                  <a:gd name="T13" fmla="*/ 92 h 6"/>
                  <a:gd name="T14" fmla="*/ 42 w 3"/>
                  <a:gd name="T15" fmla="*/ 92 h 6"/>
                  <a:gd name="T16" fmla="*/ 62 w 3"/>
                  <a:gd name="T17" fmla="*/ 78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3" y="5"/>
                    </a:moveTo>
                    <a:lnTo>
                      <a:pt x="3" y="5"/>
                    </a:lnTo>
                    <a:lnTo>
                      <a:pt x="3" y="1"/>
                    </a:lnTo>
                    <a:lnTo>
                      <a:pt x="2" y="1"/>
                    </a:lnTo>
                    <a:lnTo>
                      <a:pt x="2" y="0"/>
                    </a:lnTo>
                    <a:lnTo>
                      <a:pt x="0" y="3"/>
                    </a:lnTo>
                    <a:lnTo>
                      <a:pt x="2" y="6"/>
                    </a:lnTo>
                    <a:lnTo>
                      <a:pt x="3"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6" name="Freeform 297"/>
              <p:cNvSpPr>
                <a:spLocks/>
              </p:cNvSpPr>
              <p:nvPr/>
            </p:nvSpPr>
            <p:spPr bwMode="auto">
              <a:xfrm>
                <a:off x="9923168" y="2528581"/>
                <a:ext cx="17681" cy="17462"/>
              </a:xfrm>
              <a:custGeom>
                <a:avLst/>
                <a:gdLst>
                  <a:gd name="T0" fmla="*/ 112 w 5"/>
                  <a:gd name="T1" fmla="*/ 134 h 6"/>
                  <a:gd name="T2" fmla="*/ 112 w 5"/>
                  <a:gd name="T3" fmla="*/ 134 h 6"/>
                  <a:gd name="T4" fmla="*/ 184 w 5"/>
                  <a:gd name="T5" fmla="*/ 68 h 6"/>
                  <a:gd name="T6" fmla="*/ 40 w 5"/>
                  <a:gd name="T7" fmla="*/ 0 h 6"/>
                  <a:gd name="T8" fmla="*/ 0 w 5"/>
                  <a:gd name="T9" fmla="*/ 24 h 6"/>
                  <a:gd name="T10" fmla="*/ 40 w 5"/>
                  <a:gd name="T11" fmla="*/ 90 h 6"/>
                  <a:gd name="T12" fmla="*/ 40 w 5"/>
                  <a:gd name="T13" fmla="*/ 134 h 6"/>
                  <a:gd name="T14" fmla="*/ 40 w 5"/>
                  <a:gd name="T15" fmla="*/ 134 h 6"/>
                  <a:gd name="T16" fmla="*/ 112 w 5"/>
                  <a:gd name="T17" fmla="*/ 134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3" y="6"/>
                    </a:moveTo>
                    <a:lnTo>
                      <a:pt x="3" y="6"/>
                    </a:lnTo>
                    <a:lnTo>
                      <a:pt x="5" y="3"/>
                    </a:lnTo>
                    <a:lnTo>
                      <a:pt x="1" y="0"/>
                    </a:lnTo>
                    <a:lnTo>
                      <a:pt x="0" y="1"/>
                    </a:lnTo>
                    <a:lnTo>
                      <a:pt x="1" y="4"/>
                    </a:lnTo>
                    <a:lnTo>
                      <a:pt x="1" y="6"/>
                    </a:lnTo>
                    <a:lnTo>
                      <a:pt x="3"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7" name="Freeform 298"/>
              <p:cNvSpPr>
                <a:spLocks/>
              </p:cNvSpPr>
              <p:nvPr/>
            </p:nvSpPr>
            <p:spPr bwMode="auto">
              <a:xfrm>
                <a:off x="9917863" y="2546044"/>
                <a:ext cx="15913" cy="23812"/>
              </a:xfrm>
              <a:custGeom>
                <a:avLst/>
                <a:gdLst>
                  <a:gd name="T0" fmla="*/ 0 w 5"/>
                  <a:gd name="T1" fmla="*/ 189 h 8"/>
                  <a:gd name="T2" fmla="*/ 0 w 5"/>
                  <a:gd name="T3" fmla="*/ 189 h 8"/>
                  <a:gd name="T4" fmla="*/ 74 w 5"/>
                  <a:gd name="T5" fmla="*/ 120 h 8"/>
                  <a:gd name="T6" fmla="*/ 130 w 5"/>
                  <a:gd name="T7" fmla="*/ 0 h 8"/>
                  <a:gd name="T8" fmla="*/ 74 w 5"/>
                  <a:gd name="T9" fmla="*/ 0 h 8"/>
                  <a:gd name="T10" fmla="*/ 52 w 5"/>
                  <a:gd name="T11" fmla="*/ 73 h 8"/>
                  <a:gd name="T12" fmla="*/ 0 w 5"/>
                  <a:gd name="T13" fmla="*/ 165 h 8"/>
                  <a:gd name="T14" fmla="*/ 0 w 5"/>
                  <a:gd name="T15" fmla="*/ 165 h 8"/>
                  <a:gd name="T16" fmla="*/ 0 w 5"/>
                  <a:gd name="T17" fmla="*/ 18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8"/>
                    </a:moveTo>
                    <a:lnTo>
                      <a:pt x="0" y="8"/>
                    </a:lnTo>
                    <a:lnTo>
                      <a:pt x="3" y="5"/>
                    </a:lnTo>
                    <a:lnTo>
                      <a:pt x="5" y="0"/>
                    </a:lnTo>
                    <a:lnTo>
                      <a:pt x="3" y="0"/>
                    </a:lnTo>
                    <a:lnTo>
                      <a:pt x="2" y="3"/>
                    </a:lnTo>
                    <a:lnTo>
                      <a:pt x="0" y="7"/>
                    </a:lnTo>
                    <a:lnTo>
                      <a:pt x="0"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8" name="Freeform 299"/>
              <p:cNvSpPr>
                <a:spLocks/>
              </p:cNvSpPr>
              <p:nvPr/>
            </p:nvSpPr>
            <p:spPr bwMode="auto">
              <a:xfrm>
                <a:off x="9873660" y="2566681"/>
                <a:ext cx="44203" cy="11112"/>
              </a:xfrm>
              <a:custGeom>
                <a:avLst/>
                <a:gdLst>
                  <a:gd name="T0" fmla="*/ 0 w 13"/>
                  <a:gd name="T1" fmla="*/ 73 h 4"/>
                  <a:gd name="T2" fmla="*/ 0 w 13"/>
                  <a:gd name="T3" fmla="*/ 73 h 4"/>
                  <a:gd name="T4" fmla="*/ 229 w 13"/>
                  <a:gd name="T5" fmla="*/ 52 h 4"/>
                  <a:gd name="T6" fmla="*/ 417 w 13"/>
                  <a:gd name="T7" fmla="*/ 21 h 4"/>
                  <a:gd name="T8" fmla="*/ 417 w 13"/>
                  <a:gd name="T9" fmla="*/ 0 h 4"/>
                  <a:gd name="T10" fmla="*/ 229 w 13"/>
                  <a:gd name="T11" fmla="*/ 21 h 4"/>
                  <a:gd name="T12" fmla="*/ 0 w 13"/>
                  <a:gd name="T13" fmla="*/ 52 h 4"/>
                  <a:gd name="T14" fmla="*/ 0 w 13"/>
                  <a:gd name="T15" fmla="*/ 52 h 4"/>
                  <a:gd name="T16" fmla="*/ 0 w 13"/>
                  <a:gd name="T17" fmla="*/ 73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4"/>
                  <a:gd name="T29" fmla="*/ 13 w 1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4">
                    <a:moveTo>
                      <a:pt x="0" y="4"/>
                    </a:moveTo>
                    <a:lnTo>
                      <a:pt x="0" y="4"/>
                    </a:lnTo>
                    <a:lnTo>
                      <a:pt x="7" y="3"/>
                    </a:lnTo>
                    <a:lnTo>
                      <a:pt x="13" y="1"/>
                    </a:lnTo>
                    <a:lnTo>
                      <a:pt x="13" y="0"/>
                    </a:lnTo>
                    <a:lnTo>
                      <a:pt x="7" y="1"/>
                    </a:lnTo>
                    <a:lnTo>
                      <a:pt x="0" y="3"/>
                    </a:lnTo>
                    <a:lnTo>
                      <a:pt x="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69" name="Freeform 300"/>
              <p:cNvSpPr>
                <a:spLocks/>
              </p:cNvSpPr>
              <p:nvPr/>
            </p:nvSpPr>
            <p:spPr bwMode="auto">
              <a:xfrm>
                <a:off x="9855979" y="2574619"/>
                <a:ext cx="17681" cy="12700"/>
              </a:xfrm>
              <a:custGeom>
                <a:avLst/>
                <a:gdLst>
                  <a:gd name="T0" fmla="*/ 72 w 5"/>
                  <a:gd name="T1" fmla="*/ 69 h 5"/>
                  <a:gd name="T2" fmla="*/ 72 w 5"/>
                  <a:gd name="T3" fmla="*/ 69 h 5"/>
                  <a:gd name="T4" fmla="*/ 72 w 5"/>
                  <a:gd name="T5" fmla="*/ 42 h 5"/>
                  <a:gd name="T6" fmla="*/ 72 w 5"/>
                  <a:gd name="T7" fmla="*/ 13 h 5"/>
                  <a:gd name="T8" fmla="*/ 112 w 5"/>
                  <a:gd name="T9" fmla="*/ 13 h 5"/>
                  <a:gd name="T10" fmla="*/ 184 w 5"/>
                  <a:gd name="T11" fmla="*/ 13 h 5"/>
                  <a:gd name="T12" fmla="*/ 184 w 5"/>
                  <a:gd name="T13" fmla="*/ 0 h 5"/>
                  <a:gd name="T14" fmla="*/ 112 w 5"/>
                  <a:gd name="T15" fmla="*/ 0 h 5"/>
                  <a:gd name="T16" fmla="*/ 0 w 5"/>
                  <a:gd name="T17" fmla="*/ 13 h 5"/>
                  <a:gd name="T18" fmla="*/ 0 w 5"/>
                  <a:gd name="T19" fmla="*/ 42 h 5"/>
                  <a:gd name="T20" fmla="*/ 0 w 5"/>
                  <a:gd name="T21" fmla="*/ 69 h 5"/>
                  <a:gd name="T22" fmla="*/ 0 w 5"/>
                  <a:gd name="T23" fmla="*/ 69 h 5"/>
                  <a:gd name="T24" fmla="*/ 72 w 5"/>
                  <a:gd name="T25" fmla="*/ 69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2" y="5"/>
                    </a:moveTo>
                    <a:lnTo>
                      <a:pt x="2" y="5"/>
                    </a:lnTo>
                    <a:lnTo>
                      <a:pt x="2" y="3"/>
                    </a:lnTo>
                    <a:lnTo>
                      <a:pt x="2" y="1"/>
                    </a:lnTo>
                    <a:lnTo>
                      <a:pt x="3" y="1"/>
                    </a:lnTo>
                    <a:lnTo>
                      <a:pt x="5" y="1"/>
                    </a:lnTo>
                    <a:lnTo>
                      <a:pt x="5" y="0"/>
                    </a:lnTo>
                    <a:lnTo>
                      <a:pt x="3" y="0"/>
                    </a:lnTo>
                    <a:lnTo>
                      <a:pt x="0" y="1"/>
                    </a:lnTo>
                    <a:lnTo>
                      <a:pt x="0" y="3"/>
                    </a:lnTo>
                    <a:lnTo>
                      <a:pt x="0" y="5"/>
                    </a:lnTo>
                    <a:lnTo>
                      <a:pt x="2"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0" name="Freeform 301"/>
              <p:cNvSpPr>
                <a:spLocks/>
              </p:cNvSpPr>
              <p:nvPr/>
            </p:nvSpPr>
            <p:spPr bwMode="auto">
              <a:xfrm>
                <a:off x="9820617" y="2587319"/>
                <a:ext cx="40667" cy="14287"/>
              </a:xfrm>
              <a:custGeom>
                <a:avLst/>
                <a:gdLst>
                  <a:gd name="T0" fmla="*/ 63 w 12"/>
                  <a:gd name="T1" fmla="*/ 65 h 5"/>
                  <a:gd name="T2" fmla="*/ 63 w 12"/>
                  <a:gd name="T3" fmla="*/ 104 h 5"/>
                  <a:gd name="T4" fmla="*/ 128 w 12"/>
                  <a:gd name="T5" fmla="*/ 104 h 5"/>
                  <a:gd name="T6" fmla="*/ 217 w 12"/>
                  <a:gd name="T7" fmla="*/ 104 h 5"/>
                  <a:gd name="T8" fmla="*/ 316 w 12"/>
                  <a:gd name="T9" fmla="*/ 65 h 5"/>
                  <a:gd name="T10" fmla="*/ 378 w 12"/>
                  <a:gd name="T11" fmla="*/ 0 h 5"/>
                  <a:gd name="T12" fmla="*/ 316 w 12"/>
                  <a:gd name="T13" fmla="*/ 0 h 5"/>
                  <a:gd name="T14" fmla="*/ 316 w 12"/>
                  <a:gd name="T15" fmla="*/ 23 h 5"/>
                  <a:gd name="T16" fmla="*/ 217 w 12"/>
                  <a:gd name="T17" fmla="*/ 23 h 5"/>
                  <a:gd name="T18" fmla="*/ 128 w 12"/>
                  <a:gd name="T19" fmla="*/ 65 h 5"/>
                  <a:gd name="T20" fmla="*/ 63 w 12"/>
                  <a:gd name="T21" fmla="*/ 65 h 5"/>
                  <a:gd name="T22" fmla="*/ 0 w 12"/>
                  <a:gd name="T23" fmla="*/ 65 h 5"/>
                  <a:gd name="T24" fmla="*/ 63 w 12"/>
                  <a:gd name="T25" fmla="*/ 65 h 5"/>
                  <a:gd name="T26" fmla="*/ 0 w 12"/>
                  <a:gd name="T27" fmla="*/ 65 h 5"/>
                  <a:gd name="T28" fmla="*/ 0 w 12"/>
                  <a:gd name="T29" fmla="*/ 65 h 5"/>
                  <a:gd name="T30" fmla="*/ 63 w 12"/>
                  <a:gd name="T31" fmla="*/ 65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5"/>
                  <a:gd name="T50" fmla="*/ 12 w 12"/>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5">
                    <a:moveTo>
                      <a:pt x="2" y="3"/>
                    </a:moveTo>
                    <a:lnTo>
                      <a:pt x="2" y="5"/>
                    </a:lnTo>
                    <a:lnTo>
                      <a:pt x="4" y="5"/>
                    </a:lnTo>
                    <a:lnTo>
                      <a:pt x="7" y="5"/>
                    </a:lnTo>
                    <a:lnTo>
                      <a:pt x="10" y="3"/>
                    </a:lnTo>
                    <a:lnTo>
                      <a:pt x="12" y="0"/>
                    </a:lnTo>
                    <a:lnTo>
                      <a:pt x="10" y="0"/>
                    </a:lnTo>
                    <a:lnTo>
                      <a:pt x="10" y="1"/>
                    </a:lnTo>
                    <a:lnTo>
                      <a:pt x="7" y="1"/>
                    </a:lnTo>
                    <a:lnTo>
                      <a:pt x="4" y="3"/>
                    </a:lnTo>
                    <a:lnTo>
                      <a:pt x="2" y="3"/>
                    </a:lnTo>
                    <a:lnTo>
                      <a:pt x="0" y="3"/>
                    </a:lnTo>
                    <a:lnTo>
                      <a:pt x="2" y="3"/>
                    </a:lnTo>
                    <a:lnTo>
                      <a:pt x="0" y="3"/>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1" name="Freeform 302"/>
              <p:cNvSpPr>
                <a:spLocks/>
              </p:cNvSpPr>
              <p:nvPr/>
            </p:nvSpPr>
            <p:spPr bwMode="auto">
              <a:xfrm>
                <a:off x="9820617" y="2596844"/>
                <a:ext cx="19449" cy="22225"/>
              </a:xfrm>
              <a:custGeom>
                <a:avLst/>
                <a:gdLst>
                  <a:gd name="T0" fmla="*/ 257 w 5"/>
                  <a:gd name="T1" fmla="*/ 91 h 8"/>
                  <a:gd name="T2" fmla="*/ 257 w 5"/>
                  <a:gd name="T3" fmla="*/ 91 h 8"/>
                  <a:gd name="T4" fmla="*/ 202 w 5"/>
                  <a:gd name="T5" fmla="*/ 91 h 8"/>
                  <a:gd name="T6" fmla="*/ 202 w 5"/>
                  <a:gd name="T7" fmla="*/ 91 h 8"/>
                  <a:gd name="T8" fmla="*/ 202 w 5"/>
                  <a:gd name="T9" fmla="*/ 52 h 8"/>
                  <a:gd name="T10" fmla="*/ 106 w 5"/>
                  <a:gd name="T11" fmla="*/ 0 h 8"/>
                  <a:gd name="T12" fmla="*/ 0 w 5"/>
                  <a:gd name="T13" fmla="*/ 0 h 8"/>
                  <a:gd name="T14" fmla="*/ 0 w 5"/>
                  <a:gd name="T15" fmla="*/ 91 h 8"/>
                  <a:gd name="T16" fmla="*/ 106 w 5"/>
                  <a:gd name="T17" fmla="*/ 128 h 8"/>
                  <a:gd name="T18" fmla="*/ 202 w 5"/>
                  <a:gd name="T19" fmla="*/ 150 h 8"/>
                  <a:gd name="T20" fmla="*/ 257 w 5"/>
                  <a:gd name="T21" fmla="*/ 128 h 8"/>
                  <a:gd name="T22" fmla="*/ 257 w 5"/>
                  <a:gd name="T23" fmla="*/ 128 h 8"/>
                  <a:gd name="T24" fmla="*/ 257 w 5"/>
                  <a:gd name="T25" fmla="*/ 91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8"/>
                  <a:gd name="T41" fmla="*/ 5 w 5"/>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8">
                    <a:moveTo>
                      <a:pt x="5" y="5"/>
                    </a:moveTo>
                    <a:lnTo>
                      <a:pt x="5" y="5"/>
                    </a:lnTo>
                    <a:lnTo>
                      <a:pt x="4" y="5"/>
                    </a:lnTo>
                    <a:lnTo>
                      <a:pt x="4" y="3"/>
                    </a:lnTo>
                    <a:lnTo>
                      <a:pt x="2" y="0"/>
                    </a:lnTo>
                    <a:lnTo>
                      <a:pt x="0" y="0"/>
                    </a:lnTo>
                    <a:lnTo>
                      <a:pt x="0" y="5"/>
                    </a:lnTo>
                    <a:lnTo>
                      <a:pt x="2" y="7"/>
                    </a:lnTo>
                    <a:lnTo>
                      <a:pt x="4" y="8"/>
                    </a:lnTo>
                    <a:lnTo>
                      <a:pt x="5" y="7"/>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2" name="Freeform 303"/>
              <p:cNvSpPr>
                <a:spLocks/>
              </p:cNvSpPr>
              <p:nvPr/>
            </p:nvSpPr>
            <p:spPr bwMode="auto">
              <a:xfrm>
                <a:off x="9829458" y="2611131"/>
                <a:ext cx="17681" cy="17462"/>
              </a:xfrm>
              <a:custGeom>
                <a:avLst/>
                <a:gdLst>
                  <a:gd name="T0" fmla="*/ 72 w 5"/>
                  <a:gd name="T1" fmla="*/ 134 h 6"/>
                  <a:gd name="T2" fmla="*/ 72 w 5"/>
                  <a:gd name="T3" fmla="*/ 134 h 6"/>
                  <a:gd name="T4" fmla="*/ 176 w 5"/>
                  <a:gd name="T5" fmla="*/ 68 h 6"/>
                  <a:gd name="T6" fmla="*/ 104 w 5"/>
                  <a:gd name="T7" fmla="*/ 0 h 6"/>
                  <a:gd name="T8" fmla="*/ 104 w 5"/>
                  <a:gd name="T9" fmla="*/ 44 h 6"/>
                  <a:gd name="T10" fmla="*/ 104 w 5"/>
                  <a:gd name="T11" fmla="*/ 44 h 6"/>
                  <a:gd name="T12" fmla="*/ 0 w 5"/>
                  <a:gd name="T13" fmla="*/ 68 h 6"/>
                  <a:gd name="T14" fmla="*/ 0 w 5"/>
                  <a:gd name="T15" fmla="*/ 68 h 6"/>
                  <a:gd name="T16" fmla="*/ 72 w 5"/>
                  <a:gd name="T17" fmla="*/ 134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2" y="6"/>
                    </a:moveTo>
                    <a:lnTo>
                      <a:pt x="2" y="6"/>
                    </a:lnTo>
                    <a:lnTo>
                      <a:pt x="5" y="3"/>
                    </a:lnTo>
                    <a:lnTo>
                      <a:pt x="3" y="0"/>
                    </a:lnTo>
                    <a:lnTo>
                      <a:pt x="3" y="2"/>
                    </a:lnTo>
                    <a:lnTo>
                      <a:pt x="0" y="3"/>
                    </a:lnTo>
                    <a:lnTo>
                      <a:pt x="2"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3" name="Freeform 304"/>
              <p:cNvSpPr>
                <a:spLocks/>
              </p:cNvSpPr>
              <p:nvPr/>
            </p:nvSpPr>
            <p:spPr bwMode="auto">
              <a:xfrm>
                <a:off x="9818849" y="2619069"/>
                <a:ext cx="15913" cy="22225"/>
              </a:xfrm>
              <a:custGeom>
                <a:avLst/>
                <a:gdLst>
                  <a:gd name="T0" fmla="*/ 23 w 5"/>
                  <a:gd name="T1" fmla="*/ 156 h 8"/>
                  <a:gd name="T2" fmla="*/ 23 w 5"/>
                  <a:gd name="T3" fmla="*/ 156 h 8"/>
                  <a:gd name="T4" fmla="*/ 23 w 5"/>
                  <a:gd name="T5" fmla="*/ 94 h 8"/>
                  <a:gd name="T6" fmla="*/ 122 w 5"/>
                  <a:gd name="T7" fmla="*/ 58 h 8"/>
                  <a:gd name="T8" fmla="*/ 74 w 5"/>
                  <a:gd name="T9" fmla="*/ 0 h 8"/>
                  <a:gd name="T10" fmla="*/ 0 w 5"/>
                  <a:gd name="T11" fmla="*/ 58 h 8"/>
                  <a:gd name="T12" fmla="*/ 0 w 5"/>
                  <a:gd name="T13" fmla="*/ 156 h 8"/>
                  <a:gd name="T14" fmla="*/ 0 w 5"/>
                  <a:gd name="T15" fmla="*/ 156 h 8"/>
                  <a:gd name="T16" fmla="*/ 23 w 5"/>
                  <a:gd name="T17" fmla="*/ 15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1" y="8"/>
                    </a:moveTo>
                    <a:lnTo>
                      <a:pt x="1" y="8"/>
                    </a:lnTo>
                    <a:lnTo>
                      <a:pt x="1" y="5"/>
                    </a:lnTo>
                    <a:lnTo>
                      <a:pt x="5" y="3"/>
                    </a:lnTo>
                    <a:lnTo>
                      <a:pt x="3" y="0"/>
                    </a:lnTo>
                    <a:lnTo>
                      <a:pt x="0" y="3"/>
                    </a:lnTo>
                    <a:lnTo>
                      <a:pt x="0" y="8"/>
                    </a:lnTo>
                    <a:lnTo>
                      <a:pt x="1"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4" name="Freeform 305"/>
              <p:cNvSpPr>
                <a:spLocks/>
              </p:cNvSpPr>
              <p:nvPr/>
            </p:nvSpPr>
            <p:spPr bwMode="auto">
              <a:xfrm>
                <a:off x="9790559" y="2641294"/>
                <a:ext cx="30058" cy="14287"/>
              </a:xfrm>
              <a:custGeom>
                <a:avLst/>
                <a:gdLst>
                  <a:gd name="T0" fmla="*/ 28 w 9"/>
                  <a:gd name="T1" fmla="*/ 104 h 5"/>
                  <a:gd name="T2" fmla="*/ 28 w 9"/>
                  <a:gd name="T3" fmla="*/ 104 h 5"/>
                  <a:gd name="T4" fmla="*/ 149 w 9"/>
                  <a:gd name="T5" fmla="*/ 81 h 5"/>
                  <a:gd name="T6" fmla="*/ 272 w 9"/>
                  <a:gd name="T7" fmla="*/ 0 h 5"/>
                  <a:gd name="T8" fmla="*/ 242 w 9"/>
                  <a:gd name="T9" fmla="*/ 0 h 5"/>
                  <a:gd name="T10" fmla="*/ 89 w 9"/>
                  <a:gd name="T11" fmla="*/ 41 h 5"/>
                  <a:gd name="T12" fmla="*/ 0 w 9"/>
                  <a:gd name="T13" fmla="*/ 104 h 5"/>
                  <a:gd name="T14" fmla="*/ 0 w 9"/>
                  <a:gd name="T15" fmla="*/ 104 h 5"/>
                  <a:gd name="T16" fmla="*/ 28 w 9"/>
                  <a:gd name="T17" fmla="*/ 10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1" y="5"/>
                    </a:moveTo>
                    <a:lnTo>
                      <a:pt x="1" y="5"/>
                    </a:lnTo>
                    <a:lnTo>
                      <a:pt x="5" y="4"/>
                    </a:lnTo>
                    <a:lnTo>
                      <a:pt x="9" y="0"/>
                    </a:lnTo>
                    <a:lnTo>
                      <a:pt x="8" y="0"/>
                    </a:lnTo>
                    <a:lnTo>
                      <a:pt x="3" y="2"/>
                    </a:lnTo>
                    <a:lnTo>
                      <a:pt x="0" y="5"/>
                    </a:lnTo>
                    <a:lnTo>
                      <a:pt x="1"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5" name="Freeform 306"/>
              <p:cNvSpPr>
                <a:spLocks/>
              </p:cNvSpPr>
              <p:nvPr/>
            </p:nvSpPr>
            <p:spPr bwMode="auto">
              <a:xfrm>
                <a:off x="9785255" y="2655581"/>
                <a:ext cx="10609" cy="23812"/>
              </a:xfrm>
              <a:custGeom>
                <a:avLst/>
                <a:gdLst>
                  <a:gd name="T0" fmla="*/ 112 w 3"/>
                  <a:gd name="T1" fmla="*/ 172 h 8"/>
                  <a:gd name="T2" fmla="*/ 112 w 3"/>
                  <a:gd name="T3" fmla="*/ 172 h 8"/>
                  <a:gd name="T4" fmla="*/ 112 w 3"/>
                  <a:gd name="T5" fmla="*/ 126 h 8"/>
                  <a:gd name="T6" fmla="*/ 112 w 3"/>
                  <a:gd name="T7" fmla="*/ 0 h 8"/>
                  <a:gd name="T8" fmla="*/ 72 w 3"/>
                  <a:gd name="T9" fmla="*/ 0 h 8"/>
                  <a:gd name="T10" fmla="*/ 0 w 3"/>
                  <a:gd name="T11" fmla="*/ 126 h 8"/>
                  <a:gd name="T12" fmla="*/ 112 w 3"/>
                  <a:gd name="T13" fmla="*/ 197 h 8"/>
                  <a:gd name="T14" fmla="*/ 112 w 3"/>
                  <a:gd name="T15" fmla="*/ 197 h 8"/>
                  <a:gd name="T16" fmla="*/ 112 w 3"/>
                  <a:gd name="T17" fmla="*/ 172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7"/>
                    </a:moveTo>
                    <a:lnTo>
                      <a:pt x="3" y="7"/>
                    </a:lnTo>
                    <a:lnTo>
                      <a:pt x="3" y="5"/>
                    </a:lnTo>
                    <a:lnTo>
                      <a:pt x="3" y="0"/>
                    </a:lnTo>
                    <a:lnTo>
                      <a:pt x="2" y="0"/>
                    </a:lnTo>
                    <a:lnTo>
                      <a:pt x="0" y="5"/>
                    </a:lnTo>
                    <a:lnTo>
                      <a:pt x="3" y="8"/>
                    </a:lnTo>
                    <a:lnTo>
                      <a:pt x="3"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6" name="Freeform 307"/>
              <p:cNvSpPr>
                <a:spLocks/>
              </p:cNvSpPr>
              <p:nvPr/>
            </p:nvSpPr>
            <p:spPr bwMode="auto">
              <a:xfrm>
                <a:off x="9795863" y="2674631"/>
                <a:ext cx="12377" cy="14287"/>
              </a:xfrm>
              <a:custGeom>
                <a:avLst/>
                <a:gdLst>
                  <a:gd name="T0" fmla="*/ 49 w 4"/>
                  <a:gd name="T1" fmla="*/ 117 h 5"/>
                  <a:gd name="T2" fmla="*/ 49 w 4"/>
                  <a:gd name="T3" fmla="*/ 117 h 5"/>
                  <a:gd name="T4" fmla="*/ 91 w 4"/>
                  <a:gd name="T5" fmla="*/ 72 h 5"/>
                  <a:gd name="T6" fmla="*/ 91 w 4"/>
                  <a:gd name="T7" fmla="*/ 0 h 5"/>
                  <a:gd name="T8" fmla="*/ 49 w 4"/>
                  <a:gd name="T9" fmla="*/ 0 h 5"/>
                  <a:gd name="T10" fmla="*/ 0 w 4"/>
                  <a:gd name="T11" fmla="*/ 0 h 5"/>
                  <a:gd name="T12" fmla="*/ 0 w 4"/>
                  <a:gd name="T13" fmla="*/ 23 h 5"/>
                  <a:gd name="T14" fmla="*/ 49 w 4"/>
                  <a:gd name="T15" fmla="*/ 23 h 5"/>
                  <a:gd name="T16" fmla="*/ 49 w 4"/>
                  <a:gd name="T17" fmla="*/ 23 h 5"/>
                  <a:gd name="T18" fmla="*/ 49 w 4"/>
                  <a:gd name="T19" fmla="*/ 23 h 5"/>
                  <a:gd name="T20" fmla="*/ 0 w 4"/>
                  <a:gd name="T21" fmla="*/ 72 h 5"/>
                  <a:gd name="T22" fmla="*/ 0 w 4"/>
                  <a:gd name="T23" fmla="*/ 72 h 5"/>
                  <a:gd name="T24" fmla="*/ 49 w 4"/>
                  <a:gd name="T25" fmla="*/ 117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5"/>
                  <a:gd name="T41" fmla="*/ 4 w 4"/>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5">
                    <a:moveTo>
                      <a:pt x="2" y="5"/>
                    </a:moveTo>
                    <a:lnTo>
                      <a:pt x="2" y="5"/>
                    </a:lnTo>
                    <a:lnTo>
                      <a:pt x="4" y="3"/>
                    </a:lnTo>
                    <a:lnTo>
                      <a:pt x="4" y="0"/>
                    </a:lnTo>
                    <a:lnTo>
                      <a:pt x="2" y="0"/>
                    </a:lnTo>
                    <a:lnTo>
                      <a:pt x="0" y="0"/>
                    </a:lnTo>
                    <a:lnTo>
                      <a:pt x="0" y="1"/>
                    </a:lnTo>
                    <a:lnTo>
                      <a:pt x="2" y="1"/>
                    </a:lnTo>
                    <a:lnTo>
                      <a:pt x="0" y="3"/>
                    </a:lnTo>
                    <a:lnTo>
                      <a:pt x="2"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7" name="Freeform 308"/>
              <p:cNvSpPr>
                <a:spLocks/>
              </p:cNvSpPr>
              <p:nvPr/>
            </p:nvSpPr>
            <p:spPr bwMode="auto">
              <a:xfrm>
                <a:off x="9769342" y="2682569"/>
                <a:ext cx="31826" cy="20637"/>
              </a:xfrm>
              <a:custGeom>
                <a:avLst/>
                <a:gdLst>
                  <a:gd name="T0" fmla="*/ 45 w 10"/>
                  <a:gd name="T1" fmla="*/ 165 h 7"/>
                  <a:gd name="T2" fmla="*/ 45 w 10"/>
                  <a:gd name="T3" fmla="*/ 165 h 7"/>
                  <a:gd name="T4" fmla="*/ 122 w 10"/>
                  <a:gd name="T5" fmla="*/ 121 h 7"/>
                  <a:gd name="T6" fmla="*/ 247 w 10"/>
                  <a:gd name="T7" fmla="*/ 45 h 7"/>
                  <a:gd name="T8" fmla="*/ 198 w 10"/>
                  <a:gd name="T9" fmla="*/ 0 h 7"/>
                  <a:gd name="T10" fmla="*/ 122 w 10"/>
                  <a:gd name="T11" fmla="*/ 69 h 7"/>
                  <a:gd name="T12" fmla="*/ 0 w 10"/>
                  <a:gd name="T13" fmla="*/ 121 h 7"/>
                  <a:gd name="T14" fmla="*/ 0 w 10"/>
                  <a:gd name="T15" fmla="*/ 121 h 7"/>
                  <a:gd name="T16" fmla="*/ 45 w 10"/>
                  <a:gd name="T17" fmla="*/ 16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7"/>
                  <a:gd name="T29" fmla="*/ 10 w 10"/>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7">
                    <a:moveTo>
                      <a:pt x="2" y="7"/>
                    </a:moveTo>
                    <a:lnTo>
                      <a:pt x="2" y="7"/>
                    </a:lnTo>
                    <a:lnTo>
                      <a:pt x="5" y="5"/>
                    </a:lnTo>
                    <a:lnTo>
                      <a:pt x="10" y="2"/>
                    </a:lnTo>
                    <a:lnTo>
                      <a:pt x="8" y="0"/>
                    </a:lnTo>
                    <a:lnTo>
                      <a:pt x="5" y="3"/>
                    </a:lnTo>
                    <a:lnTo>
                      <a:pt x="0" y="5"/>
                    </a:lnTo>
                    <a:lnTo>
                      <a:pt x="2"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8" name="Freeform 309"/>
              <p:cNvSpPr>
                <a:spLocks/>
              </p:cNvSpPr>
              <p:nvPr/>
            </p:nvSpPr>
            <p:spPr bwMode="auto">
              <a:xfrm>
                <a:off x="9764037" y="2696856"/>
                <a:ext cx="10609" cy="14287"/>
              </a:xfrm>
              <a:custGeom>
                <a:avLst/>
                <a:gdLst>
                  <a:gd name="T0" fmla="*/ 40 w 3"/>
                  <a:gd name="T1" fmla="*/ 110 h 5"/>
                  <a:gd name="T2" fmla="*/ 40 w 3"/>
                  <a:gd name="T3" fmla="*/ 110 h 5"/>
                  <a:gd name="T4" fmla="*/ 112 w 3"/>
                  <a:gd name="T5" fmla="*/ 45 h 5"/>
                  <a:gd name="T6" fmla="*/ 112 w 3"/>
                  <a:gd name="T7" fmla="*/ 45 h 5"/>
                  <a:gd name="T8" fmla="*/ 40 w 3"/>
                  <a:gd name="T9" fmla="*/ 0 h 5"/>
                  <a:gd name="T10" fmla="*/ 40 w 3"/>
                  <a:gd name="T11" fmla="*/ 45 h 5"/>
                  <a:gd name="T12" fmla="*/ 0 w 3"/>
                  <a:gd name="T13" fmla="*/ 65 h 5"/>
                  <a:gd name="T14" fmla="*/ 0 w 3"/>
                  <a:gd name="T15" fmla="*/ 65 h 5"/>
                  <a:gd name="T16" fmla="*/ 40 w 3"/>
                  <a:gd name="T17" fmla="*/ 11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5"/>
                    </a:moveTo>
                    <a:lnTo>
                      <a:pt x="1" y="5"/>
                    </a:lnTo>
                    <a:lnTo>
                      <a:pt x="3" y="2"/>
                    </a:lnTo>
                    <a:lnTo>
                      <a:pt x="1" y="0"/>
                    </a:lnTo>
                    <a:lnTo>
                      <a:pt x="1" y="2"/>
                    </a:lnTo>
                    <a:lnTo>
                      <a:pt x="0" y="3"/>
                    </a:lnTo>
                    <a:lnTo>
                      <a:pt x="1"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79" name="Freeform 310"/>
              <p:cNvSpPr>
                <a:spLocks/>
              </p:cNvSpPr>
              <p:nvPr/>
            </p:nvSpPr>
            <p:spPr bwMode="auto">
              <a:xfrm>
                <a:off x="9741052" y="2704794"/>
                <a:ext cx="28290" cy="26987"/>
              </a:xfrm>
              <a:custGeom>
                <a:avLst/>
                <a:gdLst>
                  <a:gd name="T0" fmla="*/ 104 w 8"/>
                  <a:gd name="T1" fmla="*/ 176 h 9"/>
                  <a:gd name="T2" fmla="*/ 104 w 8"/>
                  <a:gd name="T3" fmla="*/ 176 h 9"/>
                  <a:gd name="T4" fmla="*/ 104 w 8"/>
                  <a:gd name="T5" fmla="*/ 128 h 9"/>
                  <a:gd name="T6" fmla="*/ 288 w 8"/>
                  <a:gd name="T7" fmla="*/ 53 h 9"/>
                  <a:gd name="T8" fmla="*/ 248 w 8"/>
                  <a:gd name="T9" fmla="*/ 0 h 9"/>
                  <a:gd name="T10" fmla="*/ 72 w 8"/>
                  <a:gd name="T11" fmla="*/ 76 h 9"/>
                  <a:gd name="T12" fmla="*/ 0 w 8"/>
                  <a:gd name="T13" fmla="*/ 229 h 9"/>
                  <a:gd name="T14" fmla="*/ 0 w 8"/>
                  <a:gd name="T15" fmla="*/ 229 h 9"/>
                  <a:gd name="T16" fmla="*/ 104 w 8"/>
                  <a:gd name="T17" fmla="*/ 176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9"/>
                  <a:gd name="T29" fmla="*/ 8 w 8"/>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9">
                    <a:moveTo>
                      <a:pt x="3" y="7"/>
                    </a:moveTo>
                    <a:lnTo>
                      <a:pt x="3" y="7"/>
                    </a:lnTo>
                    <a:lnTo>
                      <a:pt x="3" y="5"/>
                    </a:lnTo>
                    <a:lnTo>
                      <a:pt x="8" y="2"/>
                    </a:lnTo>
                    <a:lnTo>
                      <a:pt x="7" y="0"/>
                    </a:lnTo>
                    <a:lnTo>
                      <a:pt x="2" y="3"/>
                    </a:lnTo>
                    <a:lnTo>
                      <a:pt x="0" y="9"/>
                    </a:lnTo>
                    <a:lnTo>
                      <a:pt x="3"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0" name="Freeform 311"/>
              <p:cNvSpPr>
                <a:spLocks/>
              </p:cNvSpPr>
              <p:nvPr/>
            </p:nvSpPr>
            <p:spPr bwMode="auto">
              <a:xfrm>
                <a:off x="9741052" y="2725431"/>
                <a:ext cx="10609" cy="22225"/>
              </a:xfrm>
              <a:custGeom>
                <a:avLst/>
                <a:gdLst>
                  <a:gd name="T0" fmla="*/ 96 w 3"/>
                  <a:gd name="T1" fmla="*/ 156 h 8"/>
                  <a:gd name="T2" fmla="*/ 96 w 3"/>
                  <a:gd name="T3" fmla="*/ 156 h 8"/>
                  <a:gd name="T4" fmla="*/ 96 w 3"/>
                  <a:gd name="T5" fmla="*/ 58 h 8"/>
                  <a:gd name="T6" fmla="*/ 96 w 3"/>
                  <a:gd name="T7" fmla="*/ 0 h 8"/>
                  <a:gd name="T8" fmla="*/ 0 w 3"/>
                  <a:gd name="T9" fmla="*/ 37 h 8"/>
                  <a:gd name="T10" fmla="*/ 64 w 3"/>
                  <a:gd name="T11" fmla="*/ 58 h 8"/>
                  <a:gd name="T12" fmla="*/ 64 w 3"/>
                  <a:gd name="T13" fmla="*/ 156 h 8"/>
                  <a:gd name="T14" fmla="*/ 64 w 3"/>
                  <a:gd name="T15" fmla="*/ 156 h 8"/>
                  <a:gd name="T16" fmla="*/ 96 w 3"/>
                  <a:gd name="T17" fmla="*/ 15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8"/>
                    </a:moveTo>
                    <a:lnTo>
                      <a:pt x="3" y="8"/>
                    </a:lnTo>
                    <a:lnTo>
                      <a:pt x="3" y="3"/>
                    </a:lnTo>
                    <a:lnTo>
                      <a:pt x="3" y="0"/>
                    </a:lnTo>
                    <a:lnTo>
                      <a:pt x="0" y="2"/>
                    </a:lnTo>
                    <a:lnTo>
                      <a:pt x="2" y="3"/>
                    </a:lnTo>
                    <a:lnTo>
                      <a:pt x="2" y="8"/>
                    </a:lnTo>
                    <a:lnTo>
                      <a:pt x="3"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1" name="Freeform 312"/>
              <p:cNvSpPr>
                <a:spLocks/>
              </p:cNvSpPr>
              <p:nvPr/>
            </p:nvSpPr>
            <p:spPr bwMode="auto">
              <a:xfrm>
                <a:off x="9746356" y="2747656"/>
                <a:ext cx="22985" cy="28575"/>
              </a:xfrm>
              <a:custGeom>
                <a:avLst/>
                <a:gdLst>
                  <a:gd name="T0" fmla="*/ 295 w 6"/>
                  <a:gd name="T1" fmla="*/ 169 h 10"/>
                  <a:gd name="T2" fmla="*/ 295 w 6"/>
                  <a:gd name="T3" fmla="*/ 169 h 10"/>
                  <a:gd name="T4" fmla="*/ 245 w 6"/>
                  <a:gd name="T5" fmla="*/ 146 h 10"/>
                  <a:gd name="T6" fmla="*/ 150 w 6"/>
                  <a:gd name="T7" fmla="*/ 104 h 10"/>
                  <a:gd name="T8" fmla="*/ 52 w 6"/>
                  <a:gd name="T9" fmla="*/ 81 h 10"/>
                  <a:gd name="T10" fmla="*/ 52 w 6"/>
                  <a:gd name="T11" fmla="*/ 0 h 10"/>
                  <a:gd name="T12" fmla="*/ 0 w 6"/>
                  <a:gd name="T13" fmla="*/ 0 h 10"/>
                  <a:gd name="T14" fmla="*/ 0 w 6"/>
                  <a:gd name="T15" fmla="*/ 81 h 10"/>
                  <a:gd name="T16" fmla="*/ 52 w 6"/>
                  <a:gd name="T17" fmla="*/ 146 h 10"/>
                  <a:gd name="T18" fmla="*/ 150 w 6"/>
                  <a:gd name="T19" fmla="*/ 169 h 10"/>
                  <a:gd name="T20" fmla="*/ 295 w 6"/>
                  <a:gd name="T21" fmla="*/ 211 h 10"/>
                  <a:gd name="T22" fmla="*/ 295 w 6"/>
                  <a:gd name="T23" fmla="*/ 211 h 10"/>
                  <a:gd name="T24" fmla="*/ 295 w 6"/>
                  <a:gd name="T25" fmla="*/ 169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0"/>
                  <a:gd name="T41" fmla="*/ 6 w 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0">
                    <a:moveTo>
                      <a:pt x="6" y="8"/>
                    </a:moveTo>
                    <a:lnTo>
                      <a:pt x="6" y="8"/>
                    </a:lnTo>
                    <a:lnTo>
                      <a:pt x="5" y="7"/>
                    </a:lnTo>
                    <a:lnTo>
                      <a:pt x="3" y="5"/>
                    </a:lnTo>
                    <a:lnTo>
                      <a:pt x="1" y="4"/>
                    </a:lnTo>
                    <a:lnTo>
                      <a:pt x="1" y="0"/>
                    </a:lnTo>
                    <a:lnTo>
                      <a:pt x="0" y="0"/>
                    </a:lnTo>
                    <a:lnTo>
                      <a:pt x="0" y="4"/>
                    </a:lnTo>
                    <a:lnTo>
                      <a:pt x="1" y="7"/>
                    </a:lnTo>
                    <a:lnTo>
                      <a:pt x="3" y="8"/>
                    </a:lnTo>
                    <a:lnTo>
                      <a:pt x="6" y="10"/>
                    </a:lnTo>
                    <a:lnTo>
                      <a:pt x="6"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2" name="Freeform 313"/>
              <p:cNvSpPr>
                <a:spLocks/>
              </p:cNvSpPr>
              <p:nvPr/>
            </p:nvSpPr>
            <p:spPr bwMode="auto">
              <a:xfrm>
                <a:off x="9769342" y="2771469"/>
                <a:ext cx="15913" cy="23812"/>
              </a:xfrm>
              <a:custGeom>
                <a:avLst/>
                <a:gdLst>
                  <a:gd name="T0" fmla="*/ 0 w 5"/>
                  <a:gd name="T1" fmla="*/ 112 h 9"/>
                  <a:gd name="T2" fmla="*/ 0 w 5"/>
                  <a:gd name="T3" fmla="*/ 145 h 9"/>
                  <a:gd name="T4" fmla="*/ 122 w 5"/>
                  <a:gd name="T5" fmla="*/ 112 h 9"/>
                  <a:gd name="T6" fmla="*/ 122 w 5"/>
                  <a:gd name="T7" fmla="*/ 78 h 9"/>
                  <a:gd name="T8" fmla="*/ 74 w 5"/>
                  <a:gd name="T9" fmla="*/ 33 h 9"/>
                  <a:gd name="T10" fmla="*/ 0 w 5"/>
                  <a:gd name="T11" fmla="*/ 0 h 9"/>
                  <a:gd name="T12" fmla="*/ 0 w 5"/>
                  <a:gd name="T13" fmla="*/ 33 h 9"/>
                  <a:gd name="T14" fmla="*/ 45 w 5"/>
                  <a:gd name="T15" fmla="*/ 63 h 9"/>
                  <a:gd name="T16" fmla="*/ 74 w 5"/>
                  <a:gd name="T17" fmla="*/ 78 h 9"/>
                  <a:gd name="T18" fmla="*/ 74 w 5"/>
                  <a:gd name="T19" fmla="*/ 78 h 9"/>
                  <a:gd name="T20" fmla="*/ 0 w 5"/>
                  <a:gd name="T21" fmla="*/ 78 h 9"/>
                  <a:gd name="T22" fmla="*/ 45 w 5"/>
                  <a:gd name="T23" fmla="*/ 78 h 9"/>
                  <a:gd name="T24" fmla="*/ 0 w 5"/>
                  <a:gd name="T25" fmla="*/ 112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9"/>
                  <a:gd name="T41" fmla="*/ 5 w 5"/>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9">
                    <a:moveTo>
                      <a:pt x="0" y="7"/>
                    </a:moveTo>
                    <a:lnTo>
                      <a:pt x="0" y="9"/>
                    </a:lnTo>
                    <a:lnTo>
                      <a:pt x="5" y="7"/>
                    </a:lnTo>
                    <a:lnTo>
                      <a:pt x="5" y="5"/>
                    </a:lnTo>
                    <a:lnTo>
                      <a:pt x="3" y="2"/>
                    </a:lnTo>
                    <a:lnTo>
                      <a:pt x="0" y="0"/>
                    </a:lnTo>
                    <a:lnTo>
                      <a:pt x="0" y="2"/>
                    </a:lnTo>
                    <a:lnTo>
                      <a:pt x="2" y="4"/>
                    </a:lnTo>
                    <a:lnTo>
                      <a:pt x="3" y="5"/>
                    </a:lnTo>
                    <a:lnTo>
                      <a:pt x="0" y="5"/>
                    </a:lnTo>
                    <a:lnTo>
                      <a:pt x="2" y="5"/>
                    </a:lnTo>
                    <a:lnTo>
                      <a:pt x="0"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3" name="Freeform 314"/>
              <p:cNvSpPr>
                <a:spLocks/>
              </p:cNvSpPr>
              <p:nvPr/>
            </p:nvSpPr>
            <p:spPr bwMode="auto">
              <a:xfrm>
                <a:off x="9461690" y="1279219"/>
                <a:ext cx="74261" cy="34925"/>
              </a:xfrm>
              <a:custGeom>
                <a:avLst/>
                <a:gdLst>
                  <a:gd name="T0" fmla="*/ 0 w 22"/>
                  <a:gd name="T1" fmla="*/ 0 h 12"/>
                  <a:gd name="T2" fmla="*/ 0 w 22"/>
                  <a:gd name="T3" fmla="*/ 0 h 12"/>
                  <a:gd name="T4" fmla="*/ 36 w 22"/>
                  <a:gd name="T5" fmla="*/ 49 h 12"/>
                  <a:gd name="T6" fmla="*/ 36 w 22"/>
                  <a:gd name="T7" fmla="*/ 68 h 12"/>
                  <a:gd name="T8" fmla="*/ 36 w 22"/>
                  <a:gd name="T9" fmla="*/ 68 h 12"/>
                  <a:gd name="T10" fmla="*/ 61 w 22"/>
                  <a:gd name="T11" fmla="*/ 68 h 12"/>
                  <a:gd name="T12" fmla="*/ 61 w 22"/>
                  <a:gd name="T13" fmla="*/ 68 h 12"/>
                  <a:gd name="T14" fmla="*/ 61 w 22"/>
                  <a:gd name="T15" fmla="*/ 117 h 12"/>
                  <a:gd name="T16" fmla="*/ 92 w 22"/>
                  <a:gd name="T17" fmla="*/ 141 h 12"/>
                  <a:gd name="T18" fmla="*/ 92 w 22"/>
                  <a:gd name="T19" fmla="*/ 161 h 12"/>
                  <a:gd name="T20" fmla="*/ 124 w 22"/>
                  <a:gd name="T21" fmla="*/ 185 h 12"/>
                  <a:gd name="T22" fmla="*/ 124 w 22"/>
                  <a:gd name="T23" fmla="*/ 185 h 12"/>
                  <a:gd name="T24" fmla="*/ 124 w 22"/>
                  <a:gd name="T25" fmla="*/ 209 h 12"/>
                  <a:gd name="T26" fmla="*/ 124 w 22"/>
                  <a:gd name="T27" fmla="*/ 235 h 12"/>
                  <a:gd name="T28" fmla="*/ 160 w 22"/>
                  <a:gd name="T29" fmla="*/ 253 h 12"/>
                  <a:gd name="T30" fmla="*/ 216 w 22"/>
                  <a:gd name="T31" fmla="*/ 253 h 12"/>
                  <a:gd name="T32" fmla="*/ 252 w 22"/>
                  <a:gd name="T33" fmla="*/ 279 h 12"/>
                  <a:gd name="T34" fmla="*/ 252 w 22"/>
                  <a:gd name="T35" fmla="*/ 279 h 12"/>
                  <a:gd name="T36" fmla="*/ 313 w 22"/>
                  <a:gd name="T37" fmla="*/ 253 h 12"/>
                  <a:gd name="T38" fmla="*/ 376 w 22"/>
                  <a:gd name="T39" fmla="*/ 253 h 12"/>
                  <a:gd name="T40" fmla="*/ 405 w 22"/>
                  <a:gd name="T41" fmla="*/ 235 h 12"/>
                  <a:gd name="T42" fmla="*/ 405 w 22"/>
                  <a:gd name="T43" fmla="*/ 209 h 12"/>
                  <a:gd name="T44" fmla="*/ 405 w 22"/>
                  <a:gd name="T45" fmla="*/ 185 h 12"/>
                  <a:gd name="T46" fmla="*/ 405 w 22"/>
                  <a:gd name="T47" fmla="*/ 185 h 12"/>
                  <a:gd name="T48" fmla="*/ 405 w 22"/>
                  <a:gd name="T49" fmla="*/ 161 h 12"/>
                  <a:gd name="T50" fmla="*/ 405 w 22"/>
                  <a:gd name="T51" fmla="*/ 161 h 12"/>
                  <a:gd name="T52" fmla="*/ 405 w 22"/>
                  <a:gd name="T53" fmla="*/ 161 h 12"/>
                  <a:gd name="T54" fmla="*/ 437 w 22"/>
                  <a:gd name="T55" fmla="*/ 161 h 12"/>
                  <a:gd name="T56" fmla="*/ 536 w 22"/>
                  <a:gd name="T57" fmla="*/ 161 h 12"/>
                  <a:gd name="T58" fmla="*/ 536 w 22"/>
                  <a:gd name="T59" fmla="*/ 161 h 12"/>
                  <a:gd name="T60" fmla="*/ 565 w 22"/>
                  <a:gd name="T61" fmla="*/ 185 h 12"/>
                  <a:gd name="T62" fmla="*/ 626 w 22"/>
                  <a:gd name="T63" fmla="*/ 185 h 12"/>
                  <a:gd name="T64" fmla="*/ 661 w 22"/>
                  <a:gd name="T65" fmla="*/ 185 h 12"/>
                  <a:gd name="T66" fmla="*/ 661 w 22"/>
                  <a:gd name="T67" fmla="*/ 161 h 12"/>
                  <a:gd name="T68" fmla="*/ 661 w 22"/>
                  <a:gd name="T69" fmla="*/ 161 h 12"/>
                  <a:gd name="T70" fmla="*/ 661 w 22"/>
                  <a:gd name="T71" fmla="*/ 161 h 12"/>
                  <a:gd name="T72" fmla="*/ 689 w 22"/>
                  <a:gd name="T73" fmla="*/ 141 h 12"/>
                  <a:gd name="T74" fmla="*/ 661 w 22"/>
                  <a:gd name="T75" fmla="*/ 141 h 12"/>
                  <a:gd name="T76" fmla="*/ 598 w 22"/>
                  <a:gd name="T77" fmla="*/ 117 h 12"/>
                  <a:gd name="T78" fmla="*/ 500 w 22"/>
                  <a:gd name="T79" fmla="*/ 68 h 12"/>
                  <a:gd name="T80" fmla="*/ 405 w 22"/>
                  <a:gd name="T81" fmla="*/ 49 h 12"/>
                  <a:gd name="T82" fmla="*/ 284 w 22"/>
                  <a:gd name="T83" fmla="*/ 24 h 12"/>
                  <a:gd name="T84" fmla="*/ 160 w 22"/>
                  <a:gd name="T85" fmla="*/ 0 h 12"/>
                  <a:gd name="T86" fmla="*/ 61 w 22"/>
                  <a:gd name="T87" fmla="*/ 0 h 12"/>
                  <a:gd name="T88" fmla="*/ 36 w 22"/>
                  <a:gd name="T89" fmla="*/ 0 h 12"/>
                  <a:gd name="T90" fmla="*/ 0 w 22"/>
                  <a:gd name="T91" fmla="*/ 0 h 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2"/>
                  <a:gd name="T139" fmla="*/ 0 h 12"/>
                  <a:gd name="T140" fmla="*/ 22 w 22"/>
                  <a:gd name="T141" fmla="*/ 12 h 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2" h="12">
                    <a:moveTo>
                      <a:pt x="0" y="0"/>
                    </a:moveTo>
                    <a:lnTo>
                      <a:pt x="0" y="0"/>
                    </a:lnTo>
                    <a:lnTo>
                      <a:pt x="1" y="2"/>
                    </a:lnTo>
                    <a:lnTo>
                      <a:pt x="1" y="3"/>
                    </a:lnTo>
                    <a:lnTo>
                      <a:pt x="2" y="3"/>
                    </a:lnTo>
                    <a:lnTo>
                      <a:pt x="2" y="5"/>
                    </a:lnTo>
                    <a:lnTo>
                      <a:pt x="3" y="6"/>
                    </a:lnTo>
                    <a:lnTo>
                      <a:pt x="3" y="7"/>
                    </a:lnTo>
                    <a:lnTo>
                      <a:pt x="4" y="8"/>
                    </a:lnTo>
                    <a:lnTo>
                      <a:pt x="4" y="9"/>
                    </a:lnTo>
                    <a:lnTo>
                      <a:pt x="4" y="10"/>
                    </a:lnTo>
                    <a:lnTo>
                      <a:pt x="5" y="11"/>
                    </a:lnTo>
                    <a:lnTo>
                      <a:pt x="7" y="11"/>
                    </a:lnTo>
                    <a:lnTo>
                      <a:pt x="8" y="12"/>
                    </a:lnTo>
                    <a:lnTo>
                      <a:pt x="10" y="11"/>
                    </a:lnTo>
                    <a:lnTo>
                      <a:pt x="12" y="11"/>
                    </a:lnTo>
                    <a:lnTo>
                      <a:pt x="13" y="10"/>
                    </a:lnTo>
                    <a:lnTo>
                      <a:pt x="13" y="9"/>
                    </a:lnTo>
                    <a:lnTo>
                      <a:pt x="13" y="8"/>
                    </a:lnTo>
                    <a:lnTo>
                      <a:pt x="13" y="7"/>
                    </a:lnTo>
                    <a:lnTo>
                      <a:pt x="14" y="7"/>
                    </a:lnTo>
                    <a:lnTo>
                      <a:pt x="17" y="7"/>
                    </a:lnTo>
                    <a:lnTo>
                      <a:pt x="18" y="8"/>
                    </a:lnTo>
                    <a:lnTo>
                      <a:pt x="20" y="8"/>
                    </a:lnTo>
                    <a:lnTo>
                      <a:pt x="21" y="8"/>
                    </a:lnTo>
                    <a:lnTo>
                      <a:pt x="21" y="7"/>
                    </a:lnTo>
                    <a:lnTo>
                      <a:pt x="22" y="6"/>
                    </a:lnTo>
                    <a:lnTo>
                      <a:pt x="21" y="6"/>
                    </a:lnTo>
                    <a:lnTo>
                      <a:pt x="19" y="5"/>
                    </a:lnTo>
                    <a:lnTo>
                      <a:pt x="16" y="3"/>
                    </a:lnTo>
                    <a:lnTo>
                      <a:pt x="13" y="2"/>
                    </a:lnTo>
                    <a:lnTo>
                      <a:pt x="9" y="1"/>
                    </a:lnTo>
                    <a:lnTo>
                      <a:pt x="5" y="0"/>
                    </a:lnTo>
                    <a:lnTo>
                      <a:pt x="2" y="0"/>
                    </a:lnTo>
                    <a:lnTo>
                      <a:pt x="1"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4" name="Freeform 315"/>
              <p:cNvSpPr>
                <a:spLocks/>
              </p:cNvSpPr>
              <p:nvPr/>
            </p:nvSpPr>
            <p:spPr bwMode="auto">
              <a:xfrm>
                <a:off x="9459922" y="1279219"/>
                <a:ext cx="7072" cy="15875"/>
              </a:xfrm>
              <a:custGeom>
                <a:avLst/>
                <a:gdLst>
                  <a:gd name="T0" fmla="*/ 27 w 3"/>
                  <a:gd name="T1" fmla="*/ 96 h 5"/>
                  <a:gd name="T2" fmla="*/ 27 w 3"/>
                  <a:gd name="T3" fmla="*/ 96 h 5"/>
                  <a:gd name="T4" fmla="*/ 27 w 3"/>
                  <a:gd name="T5" fmla="*/ 64 h 5"/>
                  <a:gd name="T6" fmla="*/ 27 w 3"/>
                  <a:gd name="T7" fmla="*/ 0 h 5"/>
                  <a:gd name="T8" fmla="*/ 0 w 3"/>
                  <a:gd name="T9" fmla="*/ 0 h 5"/>
                  <a:gd name="T10" fmla="*/ 0 w 3"/>
                  <a:gd name="T11" fmla="*/ 64 h 5"/>
                  <a:gd name="T12" fmla="*/ 9 w 3"/>
                  <a:gd name="T13" fmla="*/ 160 h 5"/>
                  <a:gd name="T14" fmla="*/ 9 w 3"/>
                  <a:gd name="T15" fmla="*/ 160 h 5"/>
                  <a:gd name="T16" fmla="*/ 27 w 3"/>
                  <a:gd name="T17" fmla="*/ 9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3"/>
                    </a:moveTo>
                    <a:lnTo>
                      <a:pt x="3" y="3"/>
                    </a:lnTo>
                    <a:lnTo>
                      <a:pt x="3" y="2"/>
                    </a:lnTo>
                    <a:lnTo>
                      <a:pt x="3" y="0"/>
                    </a:lnTo>
                    <a:lnTo>
                      <a:pt x="0" y="0"/>
                    </a:lnTo>
                    <a:lnTo>
                      <a:pt x="0" y="2"/>
                    </a:lnTo>
                    <a:lnTo>
                      <a:pt x="1" y="5"/>
                    </a:lnTo>
                    <a:lnTo>
                      <a:pt x="3"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5" name="Freeform 316"/>
              <p:cNvSpPr>
                <a:spLocks/>
              </p:cNvSpPr>
              <p:nvPr/>
            </p:nvSpPr>
            <p:spPr bwMode="auto">
              <a:xfrm>
                <a:off x="9461690" y="1288744"/>
                <a:ext cx="17681" cy="12700"/>
              </a:xfrm>
              <a:custGeom>
                <a:avLst/>
                <a:gdLst>
                  <a:gd name="T0" fmla="*/ 184 w 5"/>
                  <a:gd name="T1" fmla="*/ 67 h 5"/>
                  <a:gd name="T2" fmla="*/ 184 w 5"/>
                  <a:gd name="T3" fmla="*/ 67 h 5"/>
                  <a:gd name="T4" fmla="*/ 144 w 5"/>
                  <a:gd name="T5" fmla="*/ 26 h 5"/>
                  <a:gd name="T6" fmla="*/ 72 w 5"/>
                  <a:gd name="T7" fmla="*/ 0 h 5"/>
                  <a:gd name="T8" fmla="*/ 0 w 5"/>
                  <a:gd name="T9" fmla="*/ 26 h 5"/>
                  <a:gd name="T10" fmla="*/ 72 w 5"/>
                  <a:gd name="T11" fmla="*/ 54 h 5"/>
                  <a:gd name="T12" fmla="*/ 72 w 5"/>
                  <a:gd name="T13" fmla="*/ 67 h 5"/>
                  <a:gd name="T14" fmla="*/ 72 w 5"/>
                  <a:gd name="T15" fmla="*/ 67 h 5"/>
                  <a:gd name="T16" fmla="*/ 184 w 5"/>
                  <a:gd name="T17" fmla="*/ 67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5"/>
                    </a:moveTo>
                    <a:lnTo>
                      <a:pt x="5" y="5"/>
                    </a:lnTo>
                    <a:lnTo>
                      <a:pt x="4" y="2"/>
                    </a:lnTo>
                    <a:lnTo>
                      <a:pt x="2" y="0"/>
                    </a:lnTo>
                    <a:lnTo>
                      <a:pt x="0" y="2"/>
                    </a:lnTo>
                    <a:lnTo>
                      <a:pt x="2" y="4"/>
                    </a:lnTo>
                    <a:lnTo>
                      <a:pt x="2" y="5"/>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6" name="Freeform 317"/>
              <p:cNvSpPr>
                <a:spLocks/>
              </p:cNvSpPr>
              <p:nvPr/>
            </p:nvSpPr>
            <p:spPr bwMode="auto">
              <a:xfrm>
                <a:off x="9466995" y="1301444"/>
                <a:ext cx="22985" cy="15875"/>
              </a:xfrm>
              <a:custGeom>
                <a:avLst/>
                <a:gdLst>
                  <a:gd name="T0" fmla="*/ 295 w 6"/>
                  <a:gd name="T1" fmla="*/ 64 h 5"/>
                  <a:gd name="T2" fmla="*/ 295 w 6"/>
                  <a:gd name="T3" fmla="*/ 64 h 5"/>
                  <a:gd name="T4" fmla="*/ 150 w 6"/>
                  <a:gd name="T5" fmla="*/ 64 h 5"/>
                  <a:gd name="T6" fmla="*/ 150 w 6"/>
                  <a:gd name="T7" fmla="*/ 0 h 5"/>
                  <a:gd name="T8" fmla="*/ 0 w 6"/>
                  <a:gd name="T9" fmla="*/ 0 h 5"/>
                  <a:gd name="T10" fmla="*/ 150 w 6"/>
                  <a:gd name="T11" fmla="*/ 128 h 5"/>
                  <a:gd name="T12" fmla="*/ 295 w 6"/>
                  <a:gd name="T13" fmla="*/ 160 h 5"/>
                  <a:gd name="T14" fmla="*/ 295 w 6"/>
                  <a:gd name="T15" fmla="*/ 160 h 5"/>
                  <a:gd name="T16" fmla="*/ 295 w 6"/>
                  <a:gd name="T17" fmla="*/ 6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2"/>
                    </a:moveTo>
                    <a:lnTo>
                      <a:pt x="6" y="2"/>
                    </a:lnTo>
                    <a:lnTo>
                      <a:pt x="3" y="2"/>
                    </a:lnTo>
                    <a:lnTo>
                      <a:pt x="3" y="0"/>
                    </a:lnTo>
                    <a:lnTo>
                      <a:pt x="0" y="0"/>
                    </a:lnTo>
                    <a:lnTo>
                      <a:pt x="3" y="4"/>
                    </a:lnTo>
                    <a:lnTo>
                      <a:pt x="6" y="5"/>
                    </a:lnTo>
                    <a:lnTo>
                      <a:pt x="6"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7" name="Freeform 318"/>
              <p:cNvSpPr>
                <a:spLocks/>
              </p:cNvSpPr>
              <p:nvPr/>
            </p:nvSpPr>
            <p:spPr bwMode="auto">
              <a:xfrm>
                <a:off x="9489980" y="1301444"/>
                <a:ext cx="14145" cy="15875"/>
              </a:xfrm>
              <a:custGeom>
                <a:avLst/>
                <a:gdLst>
                  <a:gd name="T0" fmla="*/ 69 w 5"/>
                  <a:gd name="T1" fmla="*/ 0 h 5"/>
                  <a:gd name="T2" fmla="*/ 69 w 5"/>
                  <a:gd name="T3" fmla="*/ 0 h 5"/>
                  <a:gd name="T4" fmla="*/ 69 w 5"/>
                  <a:gd name="T5" fmla="*/ 64 h 5"/>
                  <a:gd name="T6" fmla="*/ 0 w 5"/>
                  <a:gd name="T7" fmla="*/ 64 h 5"/>
                  <a:gd name="T8" fmla="*/ 0 w 5"/>
                  <a:gd name="T9" fmla="*/ 160 h 5"/>
                  <a:gd name="T10" fmla="*/ 69 w 5"/>
                  <a:gd name="T11" fmla="*/ 128 h 5"/>
                  <a:gd name="T12" fmla="*/ 86 w 5"/>
                  <a:gd name="T13" fmla="*/ 0 h 5"/>
                  <a:gd name="T14" fmla="*/ 86 w 5"/>
                  <a:gd name="T15" fmla="*/ 0 h 5"/>
                  <a:gd name="T16" fmla="*/ 69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4" y="0"/>
                    </a:moveTo>
                    <a:lnTo>
                      <a:pt x="4" y="0"/>
                    </a:lnTo>
                    <a:lnTo>
                      <a:pt x="4" y="2"/>
                    </a:lnTo>
                    <a:lnTo>
                      <a:pt x="0" y="2"/>
                    </a:lnTo>
                    <a:lnTo>
                      <a:pt x="0" y="5"/>
                    </a:lnTo>
                    <a:lnTo>
                      <a:pt x="4" y="4"/>
                    </a:lnTo>
                    <a:lnTo>
                      <a:pt x="5" y="0"/>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8" name="Freeform 319"/>
              <p:cNvSpPr>
                <a:spLocks/>
              </p:cNvSpPr>
              <p:nvPr/>
            </p:nvSpPr>
            <p:spPr bwMode="auto">
              <a:xfrm>
                <a:off x="9502357" y="1298269"/>
                <a:ext cx="17681" cy="3175"/>
              </a:xfrm>
              <a:custGeom>
                <a:avLst/>
                <a:gdLst>
                  <a:gd name="T0" fmla="*/ 200 w 5"/>
                  <a:gd name="T1" fmla="*/ 0 h 1"/>
                  <a:gd name="T2" fmla="*/ 200 w 5"/>
                  <a:gd name="T3" fmla="*/ 0 h 1"/>
                  <a:gd name="T4" fmla="*/ 40 w 5"/>
                  <a:gd name="T5" fmla="*/ 0 h 1"/>
                  <a:gd name="T6" fmla="*/ 0 w 5"/>
                  <a:gd name="T7" fmla="*/ 32 h 1"/>
                  <a:gd name="T8" fmla="*/ 40 w 5"/>
                  <a:gd name="T9" fmla="*/ 32 h 1"/>
                  <a:gd name="T10" fmla="*/ 40 w 5"/>
                  <a:gd name="T11" fmla="*/ 32 h 1"/>
                  <a:gd name="T12" fmla="*/ 200 w 5"/>
                  <a:gd name="T13" fmla="*/ 32 h 1"/>
                  <a:gd name="T14" fmla="*/ 200 w 5"/>
                  <a:gd name="T15" fmla="*/ 32 h 1"/>
                  <a:gd name="T16" fmla="*/ 200 w 5"/>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
                  <a:gd name="T29" fmla="*/ 5 w 5"/>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
                    <a:moveTo>
                      <a:pt x="5" y="0"/>
                    </a:moveTo>
                    <a:lnTo>
                      <a:pt x="5" y="0"/>
                    </a:lnTo>
                    <a:lnTo>
                      <a:pt x="1" y="0"/>
                    </a:lnTo>
                    <a:lnTo>
                      <a:pt x="0" y="1"/>
                    </a:lnTo>
                    <a:lnTo>
                      <a:pt x="1" y="1"/>
                    </a:lnTo>
                    <a:lnTo>
                      <a:pt x="5" y="1"/>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89" name="Freeform 320"/>
              <p:cNvSpPr>
                <a:spLocks/>
              </p:cNvSpPr>
              <p:nvPr/>
            </p:nvSpPr>
            <p:spPr bwMode="auto">
              <a:xfrm>
                <a:off x="9520038" y="1298269"/>
                <a:ext cx="19449" cy="3175"/>
              </a:xfrm>
              <a:custGeom>
                <a:avLst/>
                <a:gdLst>
                  <a:gd name="T0" fmla="*/ 104 w 6"/>
                  <a:gd name="T1" fmla="*/ 0 h 1"/>
                  <a:gd name="T2" fmla="*/ 104 w 6"/>
                  <a:gd name="T3" fmla="*/ 0 h 1"/>
                  <a:gd name="T4" fmla="*/ 81 w 6"/>
                  <a:gd name="T5" fmla="*/ 0 h 1"/>
                  <a:gd name="T6" fmla="*/ 0 w 6"/>
                  <a:gd name="T7" fmla="*/ 0 h 1"/>
                  <a:gd name="T8" fmla="*/ 0 w 6"/>
                  <a:gd name="T9" fmla="*/ 32 h 1"/>
                  <a:gd name="T10" fmla="*/ 81 w 6"/>
                  <a:gd name="T11" fmla="*/ 32 h 1"/>
                  <a:gd name="T12" fmla="*/ 161 w 6"/>
                  <a:gd name="T13" fmla="*/ 0 h 1"/>
                  <a:gd name="T14" fmla="*/ 161 w 6"/>
                  <a:gd name="T15" fmla="*/ 0 h 1"/>
                  <a:gd name="T16" fmla="*/ 104 w 6"/>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
                  <a:gd name="T29" fmla="*/ 6 w 6"/>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
                    <a:moveTo>
                      <a:pt x="4" y="0"/>
                    </a:moveTo>
                    <a:lnTo>
                      <a:pt x="4" y="0"/>
                    </a:lnTo>
                    <a:lnTo>
                      <a:pt x="3" y="0"/>
                    </a:lnTo>
                    <a:lnTo>
                      <a:pt x="0" y="0"/>
                    </a:lnTo>
                    <a:lnTo>
                      <a:pt x="0" y="1"/>
                    </a:lnTo>
                    <a:lnTo>
                      <a:pt x="3" y="1"/>
                    </a:lnTo>
                    <a:lnTo>
                      <a:pt x="6" y="0"/>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0" name="Freeform 321"/>
              <p:cNvSpPr>
                <a:spLocks/>
              </p:cNvSpPr>
              <p:nvPr/>
            </p:nvSpPr>
            <p:spPr bwMode="auto">
              <a:xfrm>
                <a:off x="9459922" y="1277631"/>
                <a:ext cx="79565" cy="20637"/>
              </a:xfrm>
              <a:custGeom>
                <a:avLst/>
                <a:gdLst>
                  <a:gd name="T0" fmla="*/ 92 w 24"/>
                  <a:gd name="T1" fmla="*/ 13 h 8"/>
                  <a:gd name="T2" fmla="*/ 32 w 24"/>
                  <a:gd name="T3" fmla="*/ 13 h 8"/>
                  <a:gd name="T4" fmla="*/ 382 w 24"/>
                  <a:gd name="T5" fmla="*/ 60 h 8"/>
                  <a:gd name="T6" fmla="*/ 654 w 24"/>
                  <a:gd name="T7" fmla="*/ 115 h 8"/>
                  <a:gd name="T8" fmla="*/ 711 w 24"/>
                  <a:gd name="T9" fmla="*/ 115 h 8"/>
                  <a:gd name="T10" fmla="*/ 414 w 24"/>
                  <a:gd name="T11" fmla="*/ 42 h 8"/>
                  <a:gd name="T12" fmla="*/ 32 w 24"/>
                  <a:gd name="T13" fmla="*/ 0 h 8"/>
                  <a:gd name="T14" fmla="*/ 0 w 24"/>
                  <a:gd name="T15" fmla="*/ 13 h 8"/>
                  <a:gd name="T16" fmla="*/ 32 w 24"/>
                  <a:gd name="T17" fmla="*/ 0 h 8"/>
                  <a:gd name="T18" fmla="*/ 0 w 24"/>
                  <a:gd name="T19" fmla="*/ 0 h 8"/>
                  <a:gd name="T20" fmla="*/ 0 w 24"/>
                  <a:gd name="T21" fmla="*/ 13 h 8"/>
                  <a:gd name="T22" fmla="*/ 92 w 24"/>
                  <a:gd name="T23" fmla="*/ 13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8"/>
                  <a:gd name="T38" fmla="*/ 24 w 24"/>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8">
                    <a:moveTo>
                      <a:pt x="3" y="1"/>
                    </a:moveTo>
                    <a:lnTo>
                      <a:pt x="1" y="1"/>
                    </a:lnTo>
                    <a:lnTo>
                      <a:pt x="13" y="4"/>
                    </a:lnTo>
                    <a:lnTo>
                      <a:pt x="22" y="8"/>
                    </a:lnTo>
                    <a:lnTo>
                      <a:pt x="24" y="8"/>
                    </a:lnTo>
                    <a:lnTo>
                      <a:pt x="14" y="3"/>
                    </a:lnTo>
                    <a:lnTo>
                      <a:pt x="1" y="0"/>
                    </a:lnTo>
                    <a:lnTo>
                      <a:pt x="0" y="1"/>
                    </a:lnTo>
                    <a:lnTo>
                      <a:pt x="1" y="0"/>
                    </a:lnTo>
                    <a:lnTo>
                      <a:pt x="0" y="0"/>
                    </a:lnTo>
                    <a:lnTo>
                      <a:pt x="0" y="1"/>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1" name="Freeform 322"/>
              <p:cNvSpPr>
                <a:spLocks/>
              </p:cNvSpPr>
              <p:nvPr/>
            </p:nvSpPr>
            <p:spPr bwMode="auto">
              <a:xfrm>
                <a:off x="9346763" y="1163331"/>
                <a:ext cx="348318" cy="142875"/>
              </a:xfrm>
              <a:custGeom>
                <a:avLst/>
                <a:gdLst>
                  <a:gd name="T0" fmla="*/ 1895 w 103"/>
                  <a:gd name="T1" fmla="*/ 748 h 51"/>
                  <a:gd name="T2" fmla="*/ 1863 w 103"/>
                  <a:gd name="T3" fmla="*/ 806 h 51"/>
                  <a:gd name="T4" fmla="*/ 1960 w 103"/>
                  <a:gd name="T5" fmla="*/ 884 h 51"/>
                  <a:gd name="T6" fmla="*/ 2148 w 103"/>
                  <a:gd name="T7" fmla="*/ 884 h 51"/>
                  <a:gd name="T8" fmla="*/ 2245 w 103"/>
                  <a:gd name="T9" fmla="*/ 847 h 51"/>
                  <a:gd name="T10" fmla="*/ 2309 w 103"/>
                  <a:gd name="T11" fmla="*/ 806 h 51"/>
                  <a:gd name="T12" fmla="*/ 2525 w 103"/>
                  <a:gd name="T13" fmla="*/ 868 h 51"/>
                  <a:gd name="T14" fmla="*/ 2842 w 103"/>
                  <a:gd name="T15" fmla="*/ 969 h 51"/>
                  <a:gd name="T16" fmla="*/ 3251 w 103"/>
                  <a:gd name="T17" fmla="*/ 1006 h 51"/>
                  <a:gd name="T18" fmla="*/ 2966 w 103"/>
                  <a:gd name="T19" fmla="*/ 884 h 51"/>
                  <a:gd name="T20" fmla="*/ 3127 w 103"/>
                  <a:gd name="T21" fmla="*/ 907 h 51"/>
                  <a:gd name="T22" fmla="*/ 3251 w 103"/>
                  <a:gd name="T23" fmla="*/ 868 h 51"/>
                  <a:gd name="T24" fmla="*/ 3066 w 103"/>
                  <a:gd name="T25" fmla="*/ 732 h 51"/>
                  <a:gd name="T26" fmla="*/ 2685 w 103"/>
                  <a:gd name="T27" fmla="*/ 611 h 51"/>
                  <a:gd name="T28" fmla="*/ 2813 w 103"/>
                  <a:gd name="T29" fmla="*/ 611 h 51"/>
                  <a:gd name="T30" fmla="*/ 3003 w 103"/>
                  <a:gd name="T31" fmla="*/ 669 h 51"/>
                  <a:gd name="T32" fmla="*/ 3091 w 103"/>
                  <a:gd name="T33" fmla="*/ 632 h 51"/>
                  <a:gd name="T34" fmla="*/ 3190 w 103"/>
                  <a:gd name="T35" fmla="*/ 549 h 51"/>
                  <a:gd name="T36" fmla="*/ 3091 w 103"/>
                  <a:gd name="T37" fmla="*/ 455 h 51"/>
                  <a:gd name="T38" fmla="*/ 2842 w 103"/>
                  <a:gd name="T39" fmla="*/ 473 h 51"/>
                  <a:gd name="T40" fmla="*/ 2750 w 103"/>
                  <a:gd name="T41" fmla="*/ 411 h 51"/>
                  <a:gd name="T42" fmla="*/ 2622 w 103"/>
                  <a:gd name="T43" fmla="*/ 432 h 51"/>
                  <a:gd name="T44" fmla="*/ 2525 w 103"/>
                  <a:gd name="T45" fmla="*/ 411 h 51"/>
                  <a:gd name="T46" fmla="*/ 2309 w 103"/>
                  <a:gd name="T47" fmla="*/ 374 h 51"/>
                  <a:gd name="T48" fmla="*/ 2309 w 103"/>
                  <a:gd name="T49" fmla="*/ 337 h 51"/>
                  <a:gd name="T50" fmla="*/ 2337 w 103"/>
                  <a:gd name="T51" fmla="*/ 258 h 51"/>
                  <a:gd name="T52" fmla="*/ 2148 w 103"/>
                  <a:gd name="T53" fmla="*/ 258 h 51"/>
                  <a:gd name="T54" fmla="*/ 2048 w 103"/>
                  <a:gd name="T55" fmla="*/ 199 h 51"/>
                  <a:gd name="T56" fmla="*/ 1895 w 103"/>
                  <a:gd name="T57" fmla="*/ 199 h 51"/>
                  <a:gd name="T58" fmla="*/ 1771 w 103"/>
                  <a:gd name="T59" fmla="*/ 138 h 51"/>
                  <a:gd name="T60" fmla="*/ 1643 w 103"/>
                  <a:gd name="T61" fmla="*/ 122 h 51"/>
                  <a:gd name="T62" fmla="*/ 1482 w 103"/>
                  <a:gd name="T63" fmla="*/ 122 h 51"/>
                  <a:gd name="T64" fmla="*/ 1071 w 103"/>
                  <a:gd name="T65" fmla="*/ 60 h 51"/>
                  <a:gd name="T66" fmla="*/ 1042 w 103"/>
                  <a:gd name="T67" fmla="*/ 138 h 51"/>
                  <a:gd name="T68" fmla="*/ 918 w 103"/>
                  <a:gd name="T69" fmla="*/ 159 h 51"/>
                  <a:gd name="T70" fmla="*/ 629 w 103"/>
                  <a:gd name="T71" fmla="*/ 37 h 51"/>
                  <a:gd name="T72" fmla="*/ 440 w 103"/>
                  <a:gd name="T73" fmla="*/ 0 h 51"/>
                  <a:gd name="T74" fmla="*/ 352 w 103"/>
                  <a:gd name="T75" fmla="*/ 60 h 51"/>
                  <a:gd name="T76" fmla="*/ 413 w 103"/>
                  <a:gd name="T77" fmla="*/ 159 h 51"/>
                  <a:gd name="T78" fmla="*/ 566 w 103"/>
                  <a:gd name="T79" fmla="*/ 215 h 51"/>
                  <a:gd name="T80" fmla="*/ 566 w 103"/>
                  <a:gd name="T81" fmla="*/ 258 h 51"/>
                  <a:gd name="T82" fmla="*/ 352 w 103"/>
                  <a:gd name="T83" fmla="*/ 175 h 51"/>
                  <a:gd name="T84" fmla="*/ 224 w 103"/>
                  <a:gd name="T85" fmla="*/ 199 h 51"/>
                  <a:gd name="T86" fmla="*/ 224 w 103"/>
                  <a:gd name="T87" fmla="*/ 99 h 51"/>
                  <a:gd name="T88" fmla="*/ 252 w 103"/>
                  <a:gd name="T89" fmla="*/ 21 h 51"/>
                  <a:gd name="T90" fmla="*/ 0 w 103"/>
                  <a:gd name="T91" fmla="*/ 60 h 51"/>
                  <a:gd name="T92" fmla="*/ 63 w 103"/>
                  <a:gd name="T93" fmla="*/ 199 h 51"/>
                  <a:gd name="T94" fmla="*/ 252 w 103"/>
                  <a:gd name="T95" fmla="*/ 296 h 51"/>
                  <a:gd name="T96" fmla="*/ 314 w 103"/>
                  <a:gd name="T97" fmla="*/ 395 h 51"/>
                  <a:gd name="T98" fmla="*/ 566 w 103"/>
                  <a:gd name="T99" fmla="*/ 411 h 51"/>
                  <a:gd name="T100" fmla="*/ 757 w 103"/>
                  <a:gd name="T101" fmla="*/ 374 h 51"/>
                  <a:gd name="T102" fmla="*/ 1167 w 103"/>
                  <a:gd name="T103" fmla="*/ 337 h 51"/>
                  <a:gd name="T104" fmla="*/ 1142 w 103"/>
                  <a:gd name="T105" fmla="*/ 236 h 51"/>
                  <a:gd name="T106" fmla="*/ 1482 w 103"/>
                  <a:gd name="T107" fmla="*/ 314 h 51"/>
                  <a:gd name="T108" fmla="*/ 1771 w 103"/>
                  <a:gd name="T109" fmla="*/ 374 h 51"/>
                  <a:gd name="T110" fmla="*/ 2113 w 103"/>
                  <a:gd name="T111" fmla="*/ 549 h 51"/>
                  <a:gd name="T112" fmla="*/ 2309 w 103"/>
                  <a:gd name="T113" fmla="*/ 611 h 51"/>
                  <a:gd name="T114" fmla="*/ 2148 w 103"/>
                  <a:gd name="T115" fmla="*/ 611 h 51"/>
                  <a:gd name="T116" fmla="*/ 2113 w 103"/>
                  <a:gd name="T117" fmla="*/ 709 h 5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
                  <a:gd name="T178" fmla="*/ 0 h 51"/>
                  <a:gd name="T179" fmla="*/ 103 w 103"/>
                  <a:gd name="T180" fmla="*/ 51 h 5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 h="51">
                    <a:moveTo>
                      <a:pt x="65" y="37"/>
                    </a:moveTo>
                    <a:lnTo>
                      <a:pt x="65" y="37"/>
                    </a:lnTo>
                    <a:lnTo>
                      <a:pt x="64" y="38"/>
                    </a:lnTo>
                    <a:lnTo>
                      <a:pt x="63" y="38"/>
                    </a:lnTo>
                    <a:lnTo>
                      <a:pt x="60" y="38"/>
                    </a:lnTo>
                    <a:lnTo>
                      <a:pt x="59" y="39"/>
                    </a:lnTo>
                    <a:lnTo>
                      <a:pt x="58" y="40"/>
                    </a:lnTo>
                    <a:lnTo>
                      <a:pt x="59" y="41"/>
                    </a:lnTo>
                    <a:lnTo>
                      <a:pt x="60" y="42"/>
                    </a:lnTo>
                    <a:lnTo>
                      <a:pt x="60" y="44"/>
                    </a:lnTo>
                    <a:lnTo>
                      <a:pt x="61" y="45"/>
                    </a:lnTo>
                    <a:lnTo>
                      <a:pt x="62" y="45"/>
                    </a:lnTo>
                    <a:lnTo>
                      <a:pt x="63" y="45"/>
                    </a:lnTo>
                    <a:lnTo>
                      <a:pt x="64" y="45"/>
                    </a:lnTo>
                    <a:lnTo>
                      <a:pt x="66" y="45"/>
                    </a:lnTo>
                    <a:lnTo>
                      <a:pt x="68" y="45"/>
                    </a:lnTo>
                    <a:lnTo>
                      <a:pt x="69" y="44"/>
                    </a:lnTo>
                    <a:lnTo>
                      <a:pt x="70" y="44"/>
                    </a:lnTo>
                    <a:lnTo>
                      <a:pt x="71" y="44"/>
                    </a:lnTo>
                    <a:lnTo>
                      <a:pt x="71" y="43"/>
                    </a:lnTo>
                    <a:lnTo>
                      <a:pt x="71" y="42"/>
                    </a:lnTo>
                    <a:lnTo>
                      <a:pt x="72" y="41"/>
                    </a:lnTo>
                    <a:lnTo>
                      <a:pt x="73" y="41"/>
                    </a:lnTo>
                    <a:lnTo>
                      <a:pt x="75" y="41"/>
                    </a:lnTo>
                    <a:lnTo>
                      <a:pt x="76" y="42"/>
                    </a:lnTo>
                    <a:lnTo>
                      <a:pt x="80" y="44"/>
                    </a:lnTo>
                    <a:lnTo>
                      <a:pt x="81" y="45"/>
                    </a:lnTo>
                    <a:lnTo>
                      <a:pt x="83" y="46"/>
                    </a:lnTo>
                    <a:lnTo>
                      <a:pt x="88" y="49"/>
                    </a:lnTo>
                    <a:lnTo>
                      <a:pt x="90" y="49"/>
                    </a:lnTo>
                    <a:lnTo>
                      <a:pt x="92" y="50"/>
                    </a:lnTo>
                    <a:lnTo>
                      <a:pt x="98" y="51"/>
                    </a:lnTo>
                    <a:lnTo>
                      <a:pt x="103" y="51"/>
                    </a:lnTo>
                    <a:lnTo>
                      <a:pt x="103" y="50"/>
                    </a:lnTo>
                    <a:lnTo>
                      <a:pt x="101" y="49"/>
                    </a:lnTo>
                    <a:lnTo>
                      <a:pt x="97" y="47"/>
                    </a:lnTo>
                    <a:lnTo>
                      <a:pt x="94" y="45"/>
                    </a:lnTo>
                    <a:lnTo>
                      <a:pt x="93" y="45"/>
                    </a:lnTo>
                    <a:lnTo>
                      <a:pt x="96" y="46"/>
                    </a:lnTo>
                    <a:lnTo>
                      <a:pt x="99" y="46"/>
                    </a:lnTo>
                    <a:lnTo>
                      <a:pt x="100" y="47"/>
                    </a:lnTo>
                    <a:lnTo>
                      <a:pt x="101" y="47"/>
                    </a:lnTo>
                    <a:lnTo>
                      <a:pt x="102" y="46"/>
                    </a:lnTo>
                    <a:lnTo>
                      <a:pt x="103" y="44"/>
                    </a:lnTo>
                    <a:lnTo>
                      <a:pt x="102" y="42"/>
                    </a:lnTo>
                    <a:lnTo>
                      <a:pt x="101" y="41"/>
                    </a:lnTo>
                    <a:lnTo>
                      <a:pt x="99" y="39"/>
                    </a:lnTo>
                    <a:lnTo>
                      <a:pt x="97" y="37"/>
                    </a:lnTo>
                    <a:lnTo>
                      <a:pt x="91" y="35"/>
                    </a:lnTo>
                    <a:lnTo>
                      <a:pt x="89" y="34"/>
                    </a:lnTo>
                    <a:lnTo>
                      <a:pt x="87" y="33"/>
                    </a:lnTo>
                    <a:lnTo>
                      <a:pt x="85" y="32"/>
                    </a:lnTo>
                    <a:lnTo>
                      <a:pt x="85" y="31"/>
                    </a:lnTo>
                    <a:lnTo>
                      <a:pt x="86" y="30"/>
                    </a:lnTo>
                    <a:lnTo>
                      <a:pt x="87" y="30"/>
                    </a:lnTo>
                    <a:lnTo>
                      <a:pt x="89" y="31"/>
                    </a:lnTo>
                    <a:lnTo>
                      <a:pt x="90" y="31"/>
                    </a:lnTo>
                    <a:lnTo>
                      <a:pt x="93" y="33"/>
                    </a:lnTo>
                    <a:lnTo>
                      <a:pt x="95" y="34"/>
                    </a:lnTo>
                    <a:lnTo>
                      <a:pt x="96" y="35"/>
                    </a:lnTo>
                    <a:lnTo>
                      <a:pt x="97" y="35"/>
                    </a:lnTo>
                    <a:lnTo>
                      <a:pt x="97" y="34"/>
                    </a:lnTo>
                    <a:lnTo>
                      <a:pt x="98" y="34"/>
                    </a:lnTo>
                    <a:lnTo>
                      <a:pt x="98" y="32"/>
                    </a:lnTo>
                    <a:lnTo>
                      <a:pt x="99" y="31"/>
                    </a:lnTo>
                    <a:lnTo>
                      <a:pt x="100" y="30"/>
                    </a:lnTo>
                    <a:lnTo>
                      <a:pt x="101" y="28"/>
                    </a:lnTo>
                    <a:lnTo>
                      <a:pt x="101" y="27"/>
                    </a:lnTo>
                    <a:lnTo>
                      <a:pt x="101" y="26"/>
                    </a:lnTo>
                    <a:lnTo>
                      <a:pt x="99" y="24"/>
                    </a:lnTo>
                    <a:lnTo>
                      <a:pt x="98" y="23"/>
                    </a:lnTo>
                    <a:lnTo>
                      <a:pt x="96" y="23"/>
                    </a:lnTo>
                    <a:lnTo>
                      <a:pt x="94" y="23"/>
                    </a:lnTo>
                    <a:lnTo>
                      <a:pt x="92" y="23"/>
                    </a:lnTo>
                    <a:lnTo>
                      <a:pt x="90" y="24"/>
                    </a:lnTo>
                    <a:lnTo>
                      <a:pt x="88" y="24"/>
                    </a:lnTo>
                    <a:lnTo>
                      <a:pt x="88" y="23"/>
                    </a:lnTo>
                    <a:lnTo>
                      <a:pt x="87" y="21"/>
                    </a:lnTo>
                    <a:lnTo>
                      <a:pt x="86" y="21"/>
                    </a:lnTo>
                    <a:lnTo>
                      <a:pt x="85" y="21"/>
                    </a:lnTo>
                    <a:lnTo>
                      <a:pt x="83" y="22"/>
                    </a:lnTo>
                    <a:lnTo>
                      <a:pt x="82" y="23"/>
                    </a:lnTo>
                    <a:lnTo>
                      <a:pt x="81" y="23"/>
                    </a:lnTo>
                    <a:lnTo>
                      <a:pt x="80" y="21"/>
                    </a:lnTo>
                    <a:lnTo>
                      <a:pt x="80" y="20"/>
                    </a:lnTo>
                    <a:lnTo>
                      <a:pt x="79" y="20"/>
                    </a:lnTo>
                    <a:lnTo>
                      <a:pt x="78" y="20"/>
                    </a:lnTo>
                    <a:lnTo>
                      <a:pt x="76" y="19"/>
                    </a:lnTo>
                    <a:lnTo>
                      <a:pt x="73" y="19"/>
                    </a:lnTo>
                    <a:lnTo>
                      <a:pt x="72" y="19"/>
                    </a:lnTo>
                    <a:lnTo>
                      <a:pt x="72" y="18"/>
                    </a:lnTo>
                    <a:lnTo>
                      <a:pt x="73" y="17"/>
                    </a:lnTo>
                    <a:lnTo>
                      <a:pt x="74" y="16"/>
                    </a:lnTo>
                    <a:lnTo>
                      <a:pt x="75" y="15"/>
                    </a:lnTo>
                    <a:lnTo>
                      <a:pt x="75" y="14"/>
                    </a:lnTo>
                    <a:lnTo>
                      <a:pt x="74" y="13"/>
                    </a:lnTo>
                    <a:lnTo>
                      <a:pt x="72" y="12"/>
                    </a:lnTo>
                    <a:lnTo>
                      <a:pt x="70" y="12"/>
                    </a:lnTo>
                    <a:lnTo>
                      <a:pt x="69" y="12"/>
                    </a:lnTo>
                    <a:lnTo>
                      <a:pt x="68" y="13"/>
                    </a:lnTo>
                    <a:lnTo>
                      <a:pt x="68" y="12"/>
                    </a:lnTo>
                    <a:lnTo>
                      <a:pt x="67" y="12"/>
                    </a:lnTo>
                    <a:lnTo>
                      <a:pt x="66" y="11"/>
                    </a:lnTo>
                    <a:lnTo>
                      <a:pt x="65" y="10"/>
                    </a:lnTo>
                    <a:lnTo>
                      <a:pt x="64" y="10"/>
                    </a:lnTo>
                    <a:lnTo>
                      <a:pt x="62" y="9"/>
                    </a:lnTo>
                    <a:lnTo>
                      <a:pt x="61" y="9"/>
                    </a:lnTo>
                    <a:lnTo>
                      <a:pt x="60" y="10"/>
                    </a:lnTo>
                    <a:lnTo>
                      <a:pt x="58" y="10"/>
                    </a:lnTo>
                    <a:lnTo>
                      <a:pt x="57" y="10"/>
                    </a:lnTo>
                    <a:lnTo>
                      <a:pt x="56" y="7"/>
                    </a:lnTo>
                    <a:lnTo>
                      <a:pt x="55" y="6"/>
                    </a:lnTo>
                    <a:lnTo>
                      <a:pt x="54" y="6"/>
                    </a:lnTo>
                    <a:lnTo>
                      <a:pt x="53" y="6"/>
                    </a:lnTo>
                    <a:lnTo>
                      <a:pt x="52" y="6"/>
                    </a:lnTo>
                    <a:lnTo>
                      <a:pt x="51" y="7"/>
                    </a:lnTo>
                    <a:lnTo>
                      <a:pt x="50" y="7"/>
                    </a:lnTo>
                    <a:lnTo>
                      <a:pt x="49" y="6"/>
                    </a:lnTo>
                    <a:lnTo>
                      <a:pt x="47" y="6"/>
                    </a:lnTo>
                    <a:lnTo>
                      <a:pt x="44" y="4"/>
                    </a:lnTo>
                    <a:lnTo>
                      <a:pt x="42" y="3"/>
                    </a:lnTo>
                    <a:lnTo>
                      <a:pt x="34" y="3"/>
                    </a:lnTo>
                    <a:lnTo>
                      <a:pt x="33" y="4"/>
                    </a:lnTo>
                    <a:lnTo>
                      <a:pt x="33" y="5"/>
                    </a:lnTo>
                    <a:lnTo>
                      <a:pt x="33" y="6"/>
                    </a:lnTo>
                    <a:lnTo>
                      <a:pt x="33" y="7"/>
                    </a:lnTo>
                    <a:lnTo>
                      <a:pt x="33" y="8"/>
                    </a:lnTo>
                    <a:lnTo>
                      <a:pt x="31" y="8"/>
                    </a:lnTo>
                    <a:lnTo>
                      <a:pt x="29" y="8"/>
                    </a:lnTo>
                    <a:lnTo>
                      <a:pt x="25" y="6"/>
                    </a:lnTo>
                    <a:lnTo>
                      <a:pt x="23" y="5"/>
                    </a:lnTo>
                    <a:lnTo>
                      <a:pt x="22" y="5"/>
                    </a:lnTo>
                    <a:lnTo>
                      <a:pt x="20" y="2"/>
                    </a:lnTo>
                    <a:lnTo>
                      <a:pt x="19" y="0"/>
                    </a:lnTo>
                    <a:lnTo>
                      <a:pt x="18" y="0"/>
                    </a:lnTo>
                    <a:lnTo>
                      <a:pt x="16" y="0"/>
                    </a:lnTo>
                    <a:lnTo>
                      <a:pt x="14" y="0"/>
                    </a:lnTo>
                    <a:lnTo>
                      <a:pt x="13" y="0"/>
                    </a:lnTo>
                    <a:lnTo>
                      <a:pt x="12" y="0"/>
                    </a:lnTo>
                    <a:lnTo>
                      <a:pt x="12" y="1"/>
                    </a:lnTo>
                    <a:lnTo>
                      <a:pt x="11" y="3"/>
                    </a:lnTo>
                    <a:lnTo>
                      <a:pt x="11" y="5"/>
                    </a:lnTo>
                    <a:lnTo>
                      <a:pt x="11" y="6"/>
                    </a:lnTo>
                    <a:lnTo>
                      <a:pt x="12" y="6"/>
                    </a:lnTo>
                    <a:lnTo>
                      <a:pt x="12" y="7"/>
                    </a:lnTo>
                    <a:lnTo>
                      <a:pt x="13" y="8"/>
                    </a:lnTo>
                    <a:lnTo>
                      <a:pt x="15" y="8"/>
                    </a:lnTo>
                    <a:lnTo>
                      <a:pt x="16" y="9"/>
                    </a:lnTo>
                    <a:lnTo>
                      <a:pt x="17" y="10"/>
                    </a:lnTo>
                    <a:lnTo>
                      <a:pt x="18" y="11"/>
                    </a:lnTo>
                    <a:lnTo>
                      <a:pt x="18" y="12"/>
                    </a:lnTo>
                    <a:lnTo>
                      <a:pt x="18" y="13"/>
                    </a:lnTo>
                    <a:lnTo>
                      <a:pt x="16" y="13"/>
                    </a:lnTo>
                    <a:lnTo>
                      <a:pt x="14" y="12"/>
                    </a:lnTo>
                    <a:lnTo>
                      <a:pt x="12" y="10"/>
                    </a:lnTo>
                    <a:lnTo>
                      <a:pt x="11" y="9"/>
                    </a:lnTo>
                    <a:lnTo>
                      <a:pt x="10" y="9"/>
                    </a:lnTo>
                    <a:lnTo>
                      <a:pt x="9" y="9"/>
                    </a:lnTo>
                    <a:lnTo>
                      <a:pt x="8" y="10"/>
                    </a:lnTo>
                    <a:lnTo>
                      <a:pt x="7" y="10"/>
                    </a:lnTo>
                    <a:lnTo>
                      <a:pt x="7" y="9"/>
                    </a:lnTo>
                    <a:lnTo>
                      <a:pt x="7" y="8"/>
                    </a:lnTo>
                    <a:lnTo>
                      <a:pt x="7" y="6"/>
                    </a:lnTo>
                    <a:lnTo>
                      <a:pt x="7" y="5"/>
                    </a:lnTo>
                    <a:lnTo>
                      <a:pt x="9" y="3"/>
                    </a:lnTo>
                    <a:lnTo>
                      <a:pt x="9" y="2"/>
                    </a:lnTo>
                    <a:lnTo>
                      <a:pt x="9" y="1"/>
                    </a:lnTo>
                    <a:lnTo>
                      <a:pt x="8" y="1"/>
                    </a:lnTo>
                    <a:lnTo>
                      <a:pt x="3" y="1"/>
                    </a:lnTo>
                    <a:lnTo>
                      <a:pt x="2" y="1"/>
                    </a:lnTo>
                    <a:lnTo>
                      <a:pt x="1" y="1"/>
                    </a:lnTo>
                    <a:lnTo>
                      <a:pt x="0" y="2"/>
                    </a:lnTo>
                    <a:lnTo>
                      <a:pt x="0" y="3"/>
                    </a:lnTo>
                    <a:lnTo>
                      <a:pt x="0" y="6"/>
                    </a:lnTo>
                    <a:lnTo>
                      <a:pt x="1" y="8"/>
                    </a:lnTo>
                    <a:lnTo>
                      <a:pt x="1" y="9"/>
                    </a:lnTo>
                    <a:lnTo>
                      <a:pt x="2" y="10"/>
                    </a:lnTo>
                    <a:lnTo>
                      <a:pt x="3" y="11"/>
                    </a:lnTo>
                    <a:lnTo>
                      <a:pt x="6" y="13"/>
                    </a:lnTo>
                    <a:lnTo>
                      <a:pt x="7" y="14"/>
                    </a:lnTo>
                    <a:lnTo>
                      <a:pt x="8" y="15"/>
                    </a:lnTo>
                    <a:lnTo>
                      <a:pt x="8" y="16"/>
                    </a:lnTo>
                    <a:lnTo>
                      <a:pt x="9" y="17"/>
                    </a:lnTo>
                    <a:lnTo>
                      <a:pt x="10" y="19"/>
                    </a:lnTo>
                    <a:lnTo>
                      <a:pt x="10" y="20"/>
                    </a:lnTo>
                    <a:lnTo>
                      <a:pt x="11" y="20"/>
                    </a:lnTo>
                    <a:lnTo>
                      <a:pt x="12" y="21"/>
                    </a:lnTo>
                    <a:lnTo>
                      <a:pt x="13" y="21"/>
                    </a:lnTo>
                    <a:lnTo>
                      <a:pt x="18" y="21"/>
                    </a:lnTo>
                    <a:lnTo>
                      <a:pt x="20" y="20"/>
                    </a:lnTo>
                    <a:lnTo>
                      <a:pt x="21" y="20"/>
                    </a:lnTo>
                    <a:lnTo>
                      <a:pt x="21" y="19"/>
                    </a:lnTo>
                    <a:lnTo>
                      <a:pt x="24" y="19"/>
                    </a:lnTo>
                    <a:lnTo>
                      <a:pt x="29" y="19"/>
                    </a:lnTo>
                    <a:lnTo>
                      <a:pt x="32" y="19"/>
                    </a:lnTo>
                    <a:lnTo>
                      <a:pt x="35" y="18"/>
                    </a:lnTo>
                    <a:lnTo>
                      <a:pt x="36" y="17"/>
                    </a:lnTo>
                    <a:lnTo>
                      <a:pt x="37" y="17"/>
                    </a:lnTo>
                    <a:lnTo>
                      <a:pt x="38" y="16"/>
                    </a:lnTo>
                    <a:lnTo>
                      <a:pt x="36" y="15"/>
                    </a:lnTo>
                    <a:lnTo>
                      <a:pt x="36" y="13"/>
                    </a:lnTo>
                    <a:lnTo>
                      <a:pt x="36" y="12"/>
                    </a:lnTo>
                    <a:lnTo>
                      <a:pt x="37" y="11"/>
                    </a:lnTo>
                    <a:lnTo>
                      <a:pt x="38" y="11"/>
                    </a:lnTo>
                    <a:lnTo>
                      <a:pt x="47" y="16"/>
                    </a:lnTo>
                    <a:lnTo>
                      <a:pt x="52" y="18"/>
                    </a:lnTo>
                    <a:lnTo>
                      <a:pt x="54" y="19"/>
                    </a:lnTo>
                    <a:lnTo>
                      <a:pt x="55" y="19"/>
                    </a:lnTo>
                    <a:lnTo>
                      <a:pt x="56" y="19"/>
                    </a:lnTo>
                    <a:lnTo>
                      <a:pt x="57" y="20"/>
                    </a:lnTo>
                    <a:lnTo>
                      <a:pt x="61" y="24"/>
                    </a:lnTo>
                    <a:lnTo>
                      <a:pt x="64" y="26"/>
                    </a:lnTo>
                    <a:lnTo>
                      <a:pt x="67" y="28"/>
                    </a:lnTo>
                    <a:lnTo>
                      <a:pt x="70" y="30"/>
                    </a:lnTo>
                    <a:lnTo>
                      <a:pt x="73" y="30"/>
                    </a:lnTo>
                    <a:lnTo>
                      <a:pt x="75" y="31"/>
                    </a:lnTo>
                    <a:lnTo>
                      <a:pt x="73" y="31"/>
                    </a:lnTo>
                    <a:lnTo>
                      <a:pt x="72" y="31"/>
                    </a:lnTo>
                    <a:lnTo>
                      <a:pt x="70" y="31"/>
                    </a:lnTo>
                    <a:lnTo>
                      <a:pt x="68" y="31"/>
                    </a:lnTo>
                    <a:lnTo>
                      <a:pt x="67" y="32"/>
                    </a:lnTo>
                    <a:lnTo>
                      <a:pt x="67" y="33"/>
                    </a:lnTo>
                    <a:lnTo>
                      <a:pt x="67" y="34"/>
                    </a:lnTo>
                    <a:lnTo>
                      <a:pt x="67" y="35"/>
                    </a:lnTo>
                    <a:lnTo>
                      <a:pt x="67" y="36"/>
                    </a:lnTo>
                    <a:lnTo>
                      <a:pt x="66" y="37"/>
                    </a:lnTo>
                    <a:lnTo>
                      <a:pt x="65" y="3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2" name="Freeform 323"/>
              <p:cNvSpPr>
                <a:spLocks/>
              </p:cNvSpPr>
              <p:nvPr/>
            </p:nvSpPr>
            <p:spPr bwMode="auto">
              <a:xfrm>
                <a:off x="9539487" y="1263344"/>
                <a:ext cx="26522" cy="14287"/>
              </a:xfrm>
              <a:custGeom>
                <a:avLst/>
                <a:gdLst>
                  <a:gd name="T0" fmla="*/ 60 w 8"/>
                  <a:gd name="T1" fmla="*/ 65 h 5"/>
                  <a:gd name="T2" fmla="*/ 60 w 8"/>
                  <a:gd name="T3" fmla="*/ 65 h 5"/>
                  <a:gd name="T4" fmla="*/ 84 w 8"/>
                  <a:gd name="T5" fmla="*/ 65 h 5"/>
                  <a:gd name="T6" fmla="*/ 232 w 8"/>
                  <a:gd name="T7" fmla="*/ 65 h 5"/>
                  <a:gd name="T8" fmla="*/ 204 w 8"/>
                  <a:gd name="T9" fmla="*/ 0 h 5"/>
                  <a:gd name="T10" fmla="*/ 60 w 8"/>
                  <a:gd name="T11" fmla="*/ 23 h 5"/>
                  <a:gd name="T12" fmla="*/ 0 w 8"/>
                  <a:gd name="T13" fmla="*/ 104 h 5"/>
                  <a:gd name="T14" fmla="*/ 0 w 8"/>
                  <a:gd name="T15" fmla="*/ 104 h 5"/>
                  <a:gd name="T16" fmla="*/ 60 w 8"/>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2" y="3"/>
                    </a:moveTo>
                    <a:lnTo>
                      <a:pt x="2" y="3"/>
                    </a:lnTo>
                    <a:lnTo>
                      <a:pt x="3" y="3"/>
                    </a:lnTo>
                    <a:lnTo>
                      <a:pt x="8" y="3"/>
                    </a:lnTo>
                    <a:lnTo>
                      <a:pt x="7" y="0"/>
                    </a:lnTo>
                    <a:lnTo>
                      <a:pt x="2" y="1"/>
                    </a:lnTo>
                    <a:lnTo>
                      <a:pt x="0" y="5"/>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3" name="Freeform 324"/>
              <p:cNvSpPr>
                <a:spLocks/>
              </p:cNvSpPr>
              <p:nvPr/>
            </p:nvSpPr>
            <p:spPr bwMode="auto">
              <a:xfrm>
                <a:off x="9539487" y="1271281"/>
                <a:ext cx="17681" cy="17462"/>
              </a:xfrm>
              <a:custGeom>
                <a:avLst/>
                <a:gdLst>
                  <a:gd name="T0" fmla="*/ 184 w 5"/>
                  <a:gd name="T1" fmla="*/ 125 h 6"/>
                  <a:gd name="T2" fmla="*/ 184 w 5"/>
                  <a:gd name="T3" fmla="*/ 125 h 6"/>
                  <a:gd name="T4" fmla="*/ 112 w 5"/>
                  <a:gd name="T5" fmla="*/ 125 h 6"/>
                  <a:gd name="T6" fmla="*/ 72 w 5"/>
                  <a:gd name="T7" fmla="*/ 0 h 6"/>
                  <a:gd name="T8" fmla="*/ 0 w 5"/>
                  <a:gd name="T9" fmla="*/ 49 h 6"/>
                  <a:gd name="T10" fmla="*/ 72 w 5"/>
                  <a:gd name="T11" fmla="*/ 125 h 6"/>
                  <a:gd name="T12" fmla="*/ 184 w 5"/>
                  <a:gd name="T13" fmla="*/ 149 h 6"/>
                  <a:gd name="T14" fmla="*/ 184 w 5"/>
                  <a:gd name="T15" fmla="*/ 149 h 6"/>
                  <a:gd name="T16" fmla="*/ 184 w 5"/>
                  <a:gd name="T17" fmla="*/ 125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5" y="5"/>
                    </a:moveTo>
                    <a:lnTo>
                      <a:pt x="5" y="5"/>
                    </a:lnTo>
                    <a:lnTo>
                      <a:pt x="3" y="5"/>
                    </a:lnTo>
                    <a:lnTo>
                      <a:pt x="2" y="0"/>
                    </a:lnTo>
                    <a:lnTo>
                      <a:pt x="0" y="2"/>
                    </a:lnTo>
                    <a:lnTo>
                      <a:pt x="2" y="5"/>
                    </a:lnTo>
                    <a:lnTo>
                      <a:pt x="5" y="6"/>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4" name="Freeform 325"/>
              <p:cNvSpPr>
                <a:spLocks/>
              </p:cNvSpPr>
              <p:nvPr/>
            </p:nvSpPr>
            <p:spPr bwMode="auto">
              <a:xfrm>
                <a:off x="9557168" y="1287156"/>
                <a:ext cx="28290" cy="1587"/>
              </a:xfrm>
              <a:custGeom>
                <a:avLst/>
                <a:gdLst>
                  <a:gd name="T0" fmla="*/ 216 w 8"/>
                  <a:gd name="T1" fmla="*/ 0 h 1"/>
                  <a:gd name="T2" fmla="*/ 216 w 8"/>
                  <a:gd name="T3" fmla="*/ 0 h 1"/>
                  <a:gd name="T4" fmla="*/ 104 w 8"/>
                  <a:gd name="T5" fmla="*/ 0 h 1"/>
                  <a:gd name="T6" fmla="*/ 0 w 8"/>
                  <a:gd name="T7" fmla="*/ 0 h 1"/>
                  <a:gd name="T8" fmla="*/ 0 w 8"/>
                  <a:gd name="T9" fmla="*/ 4 h 1"/>
                  <a:gd name="T10" fmla="*/ 176 w 8"/>
                  <a:gd name="T11" fmla="*/ 4 h 1"/>
                  <a:gd name="T12" fmla="*/ 288 w 8"/>
                  <a:gd name="T13" fmla="*/ 4 h 1"/>
                  <a:gd name="T14" fmla="*/ 288 w 8"/>
                  <a:gd name="T15" fmla="*/ 4 h 1"/>
                  <a:gd name="T16" fmla="*/ 216 w 8"/>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
                  <a:gd name="T29" fmla="*/ 8 w 8"/>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
                    <a:moveTo>
                      <a:pt x="6" y="0"/>
                    </a:moveTo>
                    <a:lnTo>
                      <a:pt x="6" y="0"/>
                    </a:lnTo>
                    <a:lnTo>
                      <a:pt x="3" y="0"/>
                    </a:lnTo>
                    <a:lnTo>
                      <a:pt x="0" y="0"/>
                    </a:lnTo>
                    <a:lnTo>
                      <a:pt x="0" y="1"/>
                    </a:lnTo>
                    <a:lnTo>
                      <a:pt x="5" y="1"/>
                    </a:lnTo>
                    <a:lnTo>
                      <a:pt x="8" y="1"/>
                    </a:lnTo>
                    <a:lnTo>
                      <a:pt x="6"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5" name="Freeform 326"/>
              <p:cNvSpPr>
                <a:spLocks/>
              </p:cNvSpPr>
              <p:nvPr/>
            </p:nvSpPr>
            <p:spPr bwMode="auto">
              <a:xfrm>
                <a:off x="9576618" y="1277631"/>
                <a:ext cx="17681" cy="11112"/>
              </a:xfrm>
              <a:custGeom>
                <a:avLst/>
                <a:gdLst>
                  <a:gd name="T0" fmla="*/ 184 w 5"/>
                  <a:gd name="T1" fmla="*/ 0 h 4"/>
                  <a:gd name="T2" fmla="*/ 184 w 5"/>
                  <a:gd name="T3" fmla="*/ 0 h 4"/>
                  <a:gd name="T4" fmla="*/ 72 w 5"/>
                  <a:gd name="T5" fmla="*/ 0 h 4"/>
                  <a:gd name="T6" fmla="*/ 0 w 5"/>
                  <a:gd name="T7" fmla="*/ 58 h 4"/>
                  <a:gd name="T8" fmla="*/ 72 w 5"/>
                  <a:gd name="T9" fmla="*/ 79 h 4"/>
                  <a:gd name="T10" fmla="*/ 144 w 5"/>
                  <a:gd name="T11" fmla="*/ 21 h 4"/>
                  <a:gd name="T12" fmla="*/ 184 w 5"/>
                  <a:gd name="T13" fmla="*/ 21 h 4"/>
                  <a:gd name="T14" fmla="*/ 184 w 5"/>
                  <a:gd name="T15" fmla="*/ 21 h 4"/>
                  <a:gd name="T16" fmla="*/ 184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0"/>
                    </a:moveTo>
                    <a:lnTo>
                      <a:pt x="5" y="0"/>
                    </a:lnTo>
                    <a:lnTo>
                      <a:pt x="2" y="0"/>
                    </a:lnTo>
                    <a:lnTo>
                      <a:pt x="0" y="3"/>
                    </a:lnTo>
                    <a:lnTo>
                      <a:pt x="2" y="4"/>
                    </a:lnTo>
                    <a:lnTo>
                      <a:pt x="4" y="1"/>
                    </a:lnTo>
                    <a:lnTo>
                      <a:pt x="5" y="1"/>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6" name="Freeform 327"/>
              <p:cNvSpPr>
                <a:spLocks/>
              </p:cNvSpPr>
              <p:nvPr/>
            </p:nvSpPr>
            <p:spPr bwMode="auto">
              <a:xfrm>
                <a:off x="9594299" y="1277631"/>
                <a:ext cx="24754" cy="11112"/>
              </a:xfrm>
              <a:custGeom>
                <a:avLst/>
                <a:gdLst>
                  <a:gd name="T0" fmla="*/ 256 w 7"/>
                  <a:gd name="T1" fmla="*/ 58 h 4"/>
                  <a:gd name="T2" fmla="*/ 256 w 7"/>
                  <a:gd name="T3" fmla="*/ 58 h 4"/>
                  <a:gd name="T4" fmla="*/ 144 w 7"/>
                  <a:gd name="T5" fmla="*/ 0 h 4"/>
                  <a:gd name="T6" fmla="*/ 0 w 7"/>
                  <a:gd name="T7" fmla="*/ 0 h 4"/>
                  <a:gd name="T8" fmla="*/ 0 w 7"/>
                  <a:gd name="T9" fmla="*/ 21 h 4"/>
                  <a:gd name="T10" fmla="*/ 72 w 7"/>
                  <a:gd name="T11" fmla="*/ 21 h 4"/>
                  <a:gd name="T12" fmla="*/ 184 w 7"/>
                  <a:gd name="T13" fmla="*/ 79 h 4"/>
                  <a:gd name="T14" fmla="*/ 184 w 7"/>
                  <a:gd name="T15" fmla="*/ 79 h 4"/>
                  <a:gd name="T16" fmla="*/ 256 w 7"/>
                  <a:gd name="T17" fmla="*/ 58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7" y="3"/>
                    </a:moveTo>
                    <a:lnTo>
                      <a:pt x="7" y="3"/>
                    </a:lnTo>
                    <a:lnTo>
                      <a:pt x="4" y="0"/>
                    </a:lnTo>
                    <a:lnTo>
                      <a:pt x="0" y="0"/>
                    </a:lnTo>
                    <a:lnTo>
                      <a:pt x="0" y="1"/>
                    </a:lnTo>
                    <a:lnTo>
                      <a:pt x="2" y="1"/>
                    </a:lnTo>
                    <a:lnTo>
                      <a:pt x="5" y="4"/>
                    </a:lnTo>
                    <a:lnTo>
                      <a:pt x="7"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7" name="Freeform 328"/>
              <p:cNvSpPr>
                <a:spLocks/>
              </p:cNvSpPr>
              <p:nvPr/>
            </p:nvSpPr>
            <p:spPr bwMode="auto">
              <a:xfrm>
                <a:off x="9610212" y="1287156"/>
                <a:ext cx="35362" cy="14287"/>
              </a:xfrm>
              <a:custGeom>
                <a:avLst/>
                <a:gdLst>
                  <a:gd name="T0" fmla="*/ 376 w 10"/>
                  <a:gd name="T1" fmla="*/ 59 h 6"/>
                  <a:gd name="T2" fmla="*/ 376 w 10"/>
                  <a:gd name="T3" fmla="*/ 59 h 6"/>
                  <a:gd name="T4" fmla="*/ 192 w 10"/>
                  <a:gd name="T5" fmla="*/ 12 h 6"/>
                  <a:gd name="T6" fmla="*/ 72 w 10"/>
                  <a:gd name="T7" fmla="*/ 0 h 6"/>
                  <a:gd name="T8" fmla="*/ 0 w 10"/>
                  <a:gd name="T9" fmla="*/ 12 h 6"/>
                  <a:gd name="T10" fmla="*/ 192 w 10"/>
                  <a:gd name="T11" fmla="*/ 33 h 6"/>
                  <a:gd name="T12" fmla="*/ 376 w 10"/>
                  <a:gd name="T13" fmla="*/ 68 h 6"/>
                  <a:gd name="T14" fmla="*/ 376 w 10"/>
                  <a:gd name="T15" fmla="*/ 68 h 6"/>
                  <a:gd name="T16" fmla="*/ 376 w 10"/>
                  <a:gd name="T17" fmla="*/ 59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10" y="5"/>
                    </a:moveTo>
                    <a:lnTo>
                      <a:pt x="10" y="5"/>
                    </a:lnTo>
                    <a:lnTo>
                      <a:pt x="5" y="1"/>
                    </a:lnTo>
                    <a:lnTo>
                      <a:pt x="2" y="0"/>
                    </a:lnTo>
                    <a:lnTo>
                      <a:pt x="0" y="1"/>
                    </a:lnTo>
                    <a:lnTo>
                      <a:pt x="5" y="3"/>
                    </a:lnTo>
                    <a:lnTo>
                      <a:pt x="10" y="6"/>
                    </a:lnTo>
                    <a:lnTo>
                      <a:pt x="1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8" name="Freeform 329"/>
              <p:cNvSpPr>
                <a:spLocks/>
              </p:cNvSpPr>
              <p:nvPr/>
            </p:nvSpPr>
            <p:spPr bwMode="auto">
              <a:xfrm>
                <a:off x="9645574" y="1298269"/>
                <a:ext cx="58348" cy="9525"/>
              </a:xfrm>
              <a:custGeom>
                <a:avLst/>
                <a:gdLst>
                  <a:gd name="T0" fmla="*/ 489 w 17"/>
                  <a:gd name="T1" fmla="*/ 96 h 3"/>
                  <a:gd name="T2" fmla="*/ 489 w 17"/>
                  <a:gd name="T3" fmla="*/ 96 h 3"/>
                  <a:gd name="T4" fmla="*/ 328 w 17"/>
                  <a:gd name="T5" fmla="*/ 32 h 3"/>
                  <a:gd name="T6" fmla="*/ 0 w 17"/>
                  <a:gd name="T7" fmla="*/ 0 h 3"/>
                  <a:gd name="T8" fmla="*/ 0 w 17"/>
                  <a:gd name="T9" fmla="*/ 32 h 3"/>
                  <a:gd name="T10" fmla="*/ 328 w 17"/>
                  <a:gd name="T11" fmla="*/ 96 h 3"/>
                  <a:gd name="T12" fmla="*/ 557 w 17"/>
                  <a:gd name="T13" fmla="*/ 0 h 3"/>
                  <a:gd name="T14" fmla="*/ 557 w 17"/>
                  <a:gd name="T15" fmla="*/ 0 h 3"/>
                  <a:gd name="T16" fmla="*/ 489 w 17"/>
                  <a:gd name="T17" fmla="*/ 96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3"/>
                  <a:gd name="T29" fmla="*/ 17 w 1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3">
                    <a:moveTo>
                      <a:pt x="15" y="3"/>
                    </a:moveTo>
                    <a:lnTo>
                      <a:pt x="15" y="3"/>
                    </a:lnTo>
                    <a:lnTo>
                      <a:pt x="10" y="1"/>
                    </a:lnTo>
                    <a:lnTo>
                      <a:pt x="0" y="0"/>
                    </a:lnTo>
                    <a:lnTo>
                      <a:pt x="0" y="1"/>
                    </a:lnTo>
                    <a:lnTo>
                      <a:pt x="10" y="3"/>
                    </a:lnTo>
                    <a:lnTo>
                      <a:pt x="17" y="0"/>
                    </a:lnTo>
                    <a:lnTo>
                      <a:pt x="15"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499" name="Freeform 330"/>
              <p:cNvSpPr>
                <a:spLocks/>
              </p:cNvSpPr>
              <p:nvPr/>
            </p:nvSpPr>
            <p:spPr bwMode="auto">
              <a:xfrm>
                <a:off x="9661487" y="1287156"/>
                <a:ext cx="42435" cy="20637"/>
              </a:xfrm>
              <a:custGeom>
                <a:avLst/>
                <a:gdLst>
                  <a:gd name="T0" fmla="*/ 0 w 12"/>
                  <a:gd name="T1" fmla="*/ 0 h 8"/>
                  <a:gd name="T2" fmla="*/ 0 w 12"/>
                  <a:gd name="T3" fmla="*/ 0 h 8"/>
                  <a:gd name="T4" fmla="*/ 112 w 12"/>
                  <a:gd name="T5" fmla="*/ 42 h 8"/>
                  <a:gd name="T6" fmla="*/ 368 w 12"/>
                  <a:gd name="T7" fmla="*/ 119 h 8"/>
                  <a:gd name="T8" fmla="*/ 440 w 12"/>
                  <a:gd name="T9" fmla="*/ 73 h 8"/>
                  <a:gd name="T10" fmla="*/ 112 w 12"/>
                  <a:gd name="T11" fmla="*/ 18 h 8"/>
                  <a:gd name="T12" fmla="*/ 0 w 12"/>
                  <a:gd name="T13" fmla="*/ 18 h 8"/>
                  <a:gd name="T14" fmla="*/ 0 w 12"/>
                  <a:gd name="T15" fmla="*/ 18 h 8"/>
                  <a:gd name="T16" fmla="*/ 0 w 12"/>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8"/>
                  <a:gd name="T29" fmla="*/ 12 w 1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8">
                    <a:moveTo>
                      <a:pt x="0" y="0"/>
                    </a:moveTo>
                    <a:lnTo>
                      <a:pt x="0" y="0"/>
                    </a:lnTo>
                    <a:lnTo>
                      <a:pt x="3" y="3"/>
                    </a:lnTo>
                    <a:lnTo>
                      <a:pt x="10" y="8"/>
                    </a:lnTo>
                    <a:lnTo>
                      <a:pt x="12" y="5"/>
                    </a:lnTo>
                    <a:lnTo>
                      <a:pt x="3" y="1"/>
                    </a:lnTo>
                    <a:lnTo>
                      <a:pt x="0" y="1"/>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0" name="Freeform 331"/>
              <p:cNvSpPr>
                <a:spLocks/>
              </p:cNvSpPr>
              <p:nvPr/>
            </p:nvSpPr>
            <p:spPr bwMode="auto">
              <a:xfrm>
                <a:off x="9661487" y="1287156"/>
                <a:ext cx="28290" cy="7937"/>
              </a:xfrm>
              <a:custGeom>
                <a:avLst/>
                <a:gdLst>
                  <a:gd name="T0" fmla="*/ 248 w 8"/>
                  <a:gd name="T1" fmla="*/ 20 h 3"/>
                  <a:gd name="T2" fmla="*/ 288 w 8"/>
                  <a:gd name="T3" fmla="*/ 20 h 3"/>
                  <a:gd name="T4" fmla="*/ 176 w 8"/>
                  <a:gd name="T5" fmla="*/ 20 h 3"/>
                  <a:gd name="T6" fmla="*/ 0 w 8"/>
                  <a:gd name="T7" fmla="*/ 0 h 3"/>
                  <a:gd name="T8" fmla="*/ 0 w 8"/>
                  <a:gd name="T9" fmla="*/ 20 h 3"/>
                  <a:gd name="T10" fmla="*/ 176 w 8"/>
                  <a:gd name="T11" fmla="*/ 50 h 3"/>
                  <a:gd name="T12" fmla="*/ 288 w 8"/>
                  <a:gd name="T13" fmla="*/ 50 h 3"/>
                  <a:gd name="T14" fmla="*/ 288 w 8"/>
                  <a:gd name="T15" fmla="*/ 50 h 3"/>
                  <a:gd name="T16" fmla="*/ 288 w 8"/>
                  <a:gd name="T17" fmla="*/ 50 h 3"/>
                  <a:gd name="T18" fmla="*/ 288 w 8"/>
                  <a:gd name="T19" fmla="*/ 50 h 3"/>
                  <a:gd name="T20" fmla="*/ 288 w 8"/>
                  <a:gd name="T21" fmla="*/ 50 h 3"/>
                  <a:gd name="T22" fmla="*/ 248 w 8"/>
                  <a:gd name="T23" fmla="*/ 20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3"/>
                  <a:gd name="T38" fmla="*/ 8 w 8"/>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3">
                    <a:moveTo>
                      <a:pt x="7" y="1"/>
                    </a:moveTo>
                    <a:lnTo>
                      <a:pt x="8" y="1"/>
                    </a:lnTo>
                    <a:lnTo>
                      <a:pt x="5" y="1"/>
                    </a:lnTo>
                    <a:lnTo>
                      <a:pt x="0" y="0"/>
                    </a:lnTo>
                    <a:lnTo>
                      <a:pt x="0" y="1"/>
                    </a:lnTo>
                    <a:lnTo>
                      <a:pt x="5" y="3"/>
                    </a:lnTo>
                    <a:lnTo>
                      <a:pt x="8" y="3"/>
                    </a:lnTo>
                    <a:lnTo>
                      <a:pt x="7"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1" name="Freeform 332"/>
              <p:cNvSpPr>
                <a:spLocks/>
              </p:cNvSpPr>
              <p:nvPr/>
            </p:nvSpPr>
            <p:spPr bwMode="auto">
              <a:xfrm>
                <a:off x="9686240" y="1277631"/>
                <a:ext cx="8841" cy="17462"/>
              </a:xfrm>
              <a:custGeom>
                <a:avLst/>
                <a:gdLst>
                  <a:gd name="T0" fmla="*/ 0 w 3"/>
                  <a:gd name="T1" fmla="*/ 24 h 6"/>
                  <a:gd name="T2" fmla="*/ 0 w 3"/>
                  <a:gd name="T3" fmla="*/ 24 h 6"/>
                  <a:gd name="T4" fmla="*/ 22 w 3"/>
                  <a:gd name="T5" fmla="*/ 24 h 6"/>
                  <a:gd name="T6" fmla="*/ 22 w 3"/>
                  <a:gd name="T7" fmla="*/ 68 h 6"/>
                  <a:gd name="T8" fmla="*/ 22 w 3"/>
                  <a:gd name="T9" fmla="*/ 90 h 6"/>
                  <a:gd name="T10" fmla="*/ 0 w 3"/>
                  <a:gd name="T11" fmla="*/ 90 h 6"/>
                  <a:gd name="T12" fmla="*/ 22 w 3"/>
                  <a:gd name="T13" fmla="*/ 134 h 6"/>
                  <a:gd name="T14" fmla="*/ 63 w 3"/>
                  <a:gd name="T15" fmla="*/ 90 h 6"/>
                  <a:gd name="T16" fmla="*/ 63 w 3"/>
                  <a:gd name="T17" fmla="*/ 68 h 6"/>
                  <a:gd name="T18" fmla="*/ 63 w 3"/>
                  <a:gd name="T19" fmla="*/ 24 h 6"/>
                  <a:gd name="T20" fmla="*/ 22 w 3"/>
                  <a:gd name="T21" fmla="*/ 0 h 6"/>
                  <a:gd name="T22" fmla="*/ 22 w 3"/>
                  <a:gd name="T23" fmla="*/ 0 h 6"/>
                  <a:gd name="T24" fmla="*/ 0 w 3"/>
                  <a:gd name="T25" fmla="*/ 24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6"/>
                  <a:gd name="T41" fmla="*/ 3 w 3"/>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6">
                    <a:moveTo>
                      <a:pt x="0" y="1"/>
                    </a:moveTo>
                    <a:lnTo>
                      <a:pt x="0" y="1"/>
                    </a:lnTo>
                    <a:lnTo>
                      <a:pt x="1" y="1"/>
                    </a:lnTo>
                    <a:lnTo>
                      <a:pt x="1" y="3"/>
                    </a:lnTo>
                    <a:lnTo>
                      <a:pt x="1" y="4"/>
                    </a:lnTo>
                    <a:lnTo>
                      <a:pt x="0" y="4"/>
                    </a:lnTo>
                    <a:lnTo>
                      <a:pt x="1" y="6"/>
                    </a:lnTo>
                    <a:lnTo>
                      <a:pt x="3" y="4"/>
                    </a:lnTo>
                    <a:lnTo>
                      <a:pt x="3" y="3"/>
                    </a:lnTo>
                    <a:lnTo>
                      <a:pt x="3" y="1"/>
                    </a:lnTo>
                    <a:lnTo>
                      <a:pt x="1"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2" name="Freeform 333"/>
              <p:cNvSpPr>
                <a:spLocks/>
              </p:cNvSpPr>
              <p:nvPr/>
            </p:nvSpPr>
            <p:spPr bwMode="auto">
              <a:xfrm>
                <a:off x="9627893" y="1244294"/>
                <a:ext cx="61884" cy="34925"/>
              </a:xfrm>
              <a:custGeom>
                <a:avLst/>
                <a:gdLst>
                  <a:gd name="T0" fmla="*/ 68 w 18"/>
                  <a:gd name="T1" fmla="*/ 0 h 13"/>
                  <a:gd name="T2" fmla="*/ 0 w 18"/>
                  <a:gd name="T3" fmla="*/ 34 h 13"/>
                  <a:gd name="T4" fmla="*/ 227 w 18"/>
                  <a:gd name="T5" fmla="*/ 117 h 13"/>
                  <a:gd name="T6" fmla="*/ 568 w 18"/>
                  <a:gd name="T7" fmla="*/ 218 h 13"/>
                  <a:gd name="T8" fmla="*/ 593 w 18"/>
                  <a:gd name="T9" fmla="*/ 203 h 13"/>
                  <a:gd name="T10" fmla="*/ 303 w 18"/>
                  <a:gd name="T11" fmla="*/ 83 h 13"/>
                  <a:gd name="T12" fmla="*/ 95 w 18"/>
                  <a:gd name="T13" fmla="*/ 34 h 13"/>
                  <a:gd name="T14" fmla="*/ 68 w 18"/>
                  <a:gd name="T15" fmla="*/ 34 h 13"/>
                  <a:gd name="T16" fmla="*/ 68 w 18"/>
                  <a:gd name="T17" fmla="*/ 0 h 13"/>
                  <a:gd name="T18" fmla="*/ 68 w 18"/>
                  <a:gd name="T19" fmla="*/ 0 h 13"/>
                  <a:gd name="T20" fmla="*/ 0 w 18"/>
                  <a:gd name="T21" fmla="*/ 34 h 13"/>
                  <a:gd name="T22" fmla="*/ 68 w 18"/>
                  <a:gd name="T23" fmla="*/ 0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3"/>
                  <a:gd name="T38" fmla="*/ 18 w 18"/>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3">
                    <a:moveTo>
                      <a:pt x="2" y="0"/>
                    </a:moveTo>
                    <a:lnTo>
                      <a:pt x="0" y="2"/>
                    </a:lnTo>
                    <a:lnTo>
                      <a:pt x="7" y="7"/>
                    </a:lnTo>
                    <a:lnTo>
                      <a:pt x="17" y="13"/>
                    </a:lnTo>
                    <a:lnTo>
                      <a:pt x="18" y="12"/>
                    </a:lnTo>
                    <a:lnTo>
                      <a:pt x="9" y="5"/>
                    </a:lnTo>
                    <a:lnTo>
                      <a:pt x="3" y="2"/>
                    </a:lnTo>
                    <a:lnTo>
                      <a:pt x="2" y="2"/>
                    </a:lnTo>
                    <a:lnTo>
                      <a:pt x="2" y="0"/>
                    </a:lnTo>
                    <a:lnTo>
                      <a:pt x="0" y="2"/>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3" name="Freeform 334"/>
              <p:cNvSpPr>
                <a:spLocks/>
              </p:cNvSpPr>
              <p:nvPr/>
            </p:nvSpPr>
            <p:spPr bwMode="auto">
              <a:xfrm>
                <a:off x="9634965" y="1244294"/>
                <a:ext cx="38898" cy="14287"/>
              </a:xfrm>
              <a:custGeom>
                <a:avLst/>
                <a:gdLst>
                  <a:gd name="T0" fmla="*/ 408 w 11"/>
                  <a:gd name="T1" fmla="*/ 65 h 5"/>
                  <a:gd name="T2" fmla="*/ 408 w 11"/>
                  <a:gd name="T3" fmla="*/ 65 h 5"/>
                  <a:gd name="T4" fmla="*/ 256 w 11"/>
                  <a:gd name="T5" fmla="*/ 41 h 5"/>
                  <a:gd name="T6" fmla="*/ 0 w 11"/>
                  <a:gd name="T7" fmla="*/ 0 h 5"/>
                  <a:gd name="T8" fmla="*/ 0 w 11"/>
                  <a:gd name="T9" fmla="*/ 41 h 5"/>
                  <a:gd name="T10" fmla="*/ 184 w 11"/>
                  <a:gd name="T11" fmla="*/ 65 h 5"/>
                  <a:gd name="T12" fmla="*/ 368 w 11"/>
                  <a:gd name="T13" fmla="*/ 104 h 5"/>
                  <a:gd name="T14" fmla="*/ 368 w 11"/>
                  <a:gd name="T15" fmla="*/ 104 h 5"/>
                  <a:gd name="T16" fmla="*/ 408 w 11"/>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11" y="3"/>
                    </a:moveTo>
                    <a:lnTo>
                      <a:pt x="11" y="3"/>
                    </a:lnTo>
                    <a:lnTo>
                      <a:pt x="7" y="2"/>
                    </a:lnTo>
                    <a:lnTo>
                      <a:pt x="0" y="0"/>
                    </a:lnTo>
                    <a:lnTo>
                      <a:pt x="0" y="2"/>
                    </a:lnTo>
                    <a:lnTo>
                      <a:pt x="5" y="3"/>
                    </a:lnTo>
                    <a:lnTo>
                      <a:pt x="10" y="5"/>
                    </a:lnTo>
                    <a:lnTo>
                      <a:pt x="1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4" name="Freeform 335"/>
              <p:cNvSpPr>
                <a:spLocks/>
              </p:cNvSpPr>
              <p:nvPr/>
            </p:nvSpPr>
            <p:spPr bwMode="auto">
              <a:xfrm>
                <a:off x="9670327" y="1250644"/>
                <a:ext cx="15913" cy="12700"/>
              </a:xfrm>
              <a:custGeom>
                <a:avLst/>
                <a:gdLst>
                  <a:gd name="T0" fmla="*/ 74 w 5"/>
                  <a:gd name="T1" fmla="*/ 0 h 4"/>
                  <a:gd name="T2" fmla="*/ 74 w 5"/>
                  <a:gd name="T3" fmla="*/ 0 h 4"/>
                  <a:gd name="T4" fmla="*/ 23 w 5"/>
                  <a:gd name="T5" fmla="*/ 0 h 4"/>
                  <a:gd name="T6" fmla="*/ 23 w 5"/>
                  <a:gd name="T7" fmla="*/ 0 h 4"/>
                  <a:gd name="T8" fmla="*/ 0 w 5"/>
                  <a:gd name="T9" fmla="*/ 64 h 4"/>
                  <a:gd name="T10" fmla="*/ 74 w 5"/>
                  <a:gd name="T11" fmla="*/ 128 h 4"/>
                  <a:gd name="T12" fmla="*/ 122 w 5"/>
                  <a:gd name="T13" fmla="*/ 0 h 4"/>
                  <a:gd name="T14" fmla="*/ 122 w 5"/>
                  <a:gd name="T15" fmla="*/ 0 h 4"/>
                  <a:gd name="T16" fmla="*/ 74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3" y="0"/>
                    </a:moveTo>
                    <a:lnTo>
                      <a:pt x="3" y="0"/>
                    </a:lnTo>
                    <a:lnTo>
                      <a:pt x="1" y="0"/>
                    </a:lnTo>
                    <a:lnTo>
                      <a:pt x="0" y="2"/>
                    </a:lnTo>
                    <a:lnTo>
                      <a:pt x="3" y="4"/>
                    </a:lnTo>
                    <a:lnTo>
                      <a:pt x="5" y="0"/>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5" name="Freeform 336"/>
              <p:cNvSpPr>
                <a:spLocks/>
              </p:cNvSpPr>
              <p:nvPr/>
            </p:nvSpPr>
            <p:spPr bwMode="auto">
              <a:xfrm>
                <a:off x="9680936" y="1234769"/>
                <a:ext cx="8841" cy="15875"/>
              </a:xfrm>
              <a:custGeom>
                <a:avLst/>
                <a:gdLst>
                  <a:gd name="T0" fmla="*/ 37 w 3"/>
                  <a:gd name="T1" fmla="*/ 13 h 6"/>
                  <a:gd name="T2" fmla="*/ 37 w 3"/>
                  <a:gd name="T3" fmla="*/ 13 h 6"/>
                  <a:gd name="T4" fmla="*/ 0 w 3"/>
                  <a:gd name="T5" fmla="*/ 47 h 6"/>
                  <a:gd name="T6" fmla="*/ 0 w 3"/>
                  <a:gd name="T7" fmla="*/ 92 h 6"/>
                  <a:gd name="T8" fmla="*/ 37 w 3"/>
                  <a:gd name="T9" fmla="*/ 92 h 6"/>
                  <a:gd name="T10" fmla="*/ 55 w 3"/>
                  <a:gd name="T11" fmla="*/ 47 h 6"/>
                  <a:gd name="T12" fmla="*/ 55 w 3"/>
                  <a:gd name="T13" fmla="*/ 0 h 6"/>
                  <a:gd name="T14" fmla="*/ 55 w 3"/>
                  <a:gd name="T15" fmla="*/ 0 h 6"/>
                  <a:gd name="T16" fmla="*/ 37 w 3"/>
                  <a:gd name="T17" fmla="*/ 1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2" y="1"/>
                    </a:moveTo>
                    <a:lnTo>
                      <a:pt x="2" y="1"/>
                    </a:lnTo>
                    <a:lnTo>
                      <a:pt x="0" y="3"/>
                    </a:lnTo>
                    <a:lnTo>
                      <a:pt x="0" y="6"/>
                    </a:lnTo>
                    <a:lnTo>
                      <a:pt x="2" y="6"/>
                    </a:lnTo>
                    <a:lnTo>
                      <a:pt x="3" y="3"/>
                    </a:lnTo>
                    <a:lnTo>
                      <a:pt x="3" y="0"/>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6" name="Freeform 337"/>
              <p:cNvSpPr>
                <a:spLocks/>
              </p:cNvSpPr>
              <p:nvPr/>
            </p:nvSpPr>
            <p:spPr bwMode="auto">
              <a:xfrm>
                <a:off x="9673864" y="1226831"/>
                <a:ext cx="15913" cy="11112"/>
              </a:xfrm>
              <a:custGeom>
                <a:avLst/>
                <a:gdLst>
                  <a:gd name="T0" fmla="*/ 0 w 5"/>
                  <a:gd name="T1" fmla="*/ 21 h 4"/>
                  <a:gd name="T2" fmla="*/ 0 w 5"/>
                  <a:gd name="T3" fmla="*/ 21 h 4"/>
                  <a:gd name="T4" fmla="*/ 45 w 5"/>
                  <a:gd name="T5" fmla="*/ 21 h 4"/>
                  <a:gd name="T6" fmla="*/ 101 w 5"/>
                  <a:gd name="T7" fmla="*/ 79 h 4"/>
                  <a:gd name="T8" fmla="*/ 122 w 5"/>
                  <a:gd name="T9" fmla="*/ 58 h 4"/>
                  <a:gd name="T10" fmla="*/ 101 w 5"/>
                  <a:gd name="T11" fmla="*/ 0 h 4"/>
                  <a:gd name="T12" fmla="*/ 0 w 5"/>
                  <a:gd name="T13" fmla="*/ 0 h 4"/>
                  <a:gd name="T14" fmla="*/ 0 w 5"/>
                  <a:gd name="T15" fmla="*/ 0 h 4"/>
                  <a:gd name="T16" fmla="*/ 0 w 5"/>
                  <a:gd name="T17" fmla="*/ 2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0" y="1"/>
                    </a:moveTo>
                    <a:lnTo>
                      <a:pt x="0" y="1"/>
                    </a:lnTo>
                    <a:lnTo>
                      <a:pt x="2" y="1"/>
                    </a:lnTo>
                    <a:lnTo>
                      <a:pt x="4" y="4"/>
                    </a:lnTo>
                    <a:lnTo>
                      <a:pt x="5" y="3"/>
                    </a:lnTo>
                    <a:lnTo>
                      <a:pt x="4" y="0"/>
                    </a:lnTo>
                    <a:lnTo>
                      <a:pt x="0"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7" name="Freeform 338"/>
              <p:cNvSpPr>
                <a:spLocks/>
              </p:cNvSpPr>
              <p:nvPr/>
            </p:nvSpPr>
            <p:spPr bwMode="auto">
              <a:xfrm>
                <a:off x="9645574" y="1226831"/>
                <a:ext cx="28290" cy="3175"/>
              </a:xfrm>
              <a:custGeom>
                <a:avLst/>
                <a:gdLst>
                  <a:gd name="T0" fmla="*/ 0 w 8"/>
                  <a:gd name="T1" fmla="*/ 24 h 1"/>
                  <a:gd name="T2" fmla="*/ 0 w 8"/>
                  <a:gd name="T3" fmla="*/ 24 h 1"/>
                  <a:gd name="T4" fmla="*/ 144 w 8"/>
                  <a:gd name="T5" fmla="*/ 24 h 1"/>
                  <a:gd name="T6" fmla="*/ 288 w 8"/>
                  <a:gd name="T7" fmla="*/ 24 h 1"/>
                  <a:gd name="T8" fmla="*/ 288 w 8"/>
                  <a:gd name="T9" fmla="*/ 0 h 1"/>
                  <a:gd name="T10" fmla="*/ 144 w 8"/>
                  <a:gd name="T11" fmla="*/ 0 h 1"/>
                  <a:gd name="T12" fmla="*/ 72 w 8"/>
                  <a:gd name="T13" fmla="*/ 0 h 1"/>
                  <a:gd name="T14" fmla="*/ 72 w 8"/>
                  <a:gd name="T15" fmla="*/ 0 h 1"/>
                  <a:gd name="T16" fmla="*/ 0 w 8"/>
                  <a:gd name="T17" fmla="*/ 24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
                  <a:gd name="T29" fmla="*/ 8 w 8"/>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
                    <a:moveTo>
                      <a:pt x="0" y="1"/>
                    </a:moveTo>
                    <a:lnTo>
                      <a:pt x="0" y="1"/>
                    </a:lnTo>
                    <a:lnTo>
                      <a:pt x="4" y="1"/>
                    </a:lnTo>
                    <a:lnTo>
                      <a:pt x="8" y="1"/>
                    </a:lnTo>
                    <a:lnTo>
                      <a:pt x="8" y="0"/>
                    </a:lnTo>
                    <a:lnTo>
                      <a:pt x="4" y="0"/>
                    </a:lnTo>
                    <a:lnTo>
                      <a:pt x="2"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8" name="Freeform 339"/>
              <p:cNvSpPr>
                <a:spLocks/>
              </p:cNvSpPr>
              <p:nvPr/>
            </p:nvSpPr>
            <p:spPr bwMode="auto">
              <a:xfrm>
                <a:off x="9627893" y="1215719"/>
                <a:ext cx="24754" cy="14287"/>
              </a:xfrm>
              <a:custGeom>
                <a:avLst/>
                <a:gdLst>
                  <a:gd name="T0" fmla="*/ 72 w 7"/>
                  <a:gd name="T1" fmla="*/ 41 h 5"/>
                  <a:gd name="T2" fmla="*/ 72 w 7"/>
                  <a:gd name="T3" fmla="*/ 41 h 5"/>
                  <a:gd name="T4" fmla="*/ 112 w 7"/>
                  <a:gd name="T5" fmla="*/ 81 h 5"/>
                  <a:gd name="T6" fmla="*/ 184 w 7"/>
                  <a:gd name="T7" fmla="*/ 101 h 5"/>
                  <a:gd name="T8" fmla="*/ 256 w 7"/>
                  <a:gd name="T9" fmla="*/ 81 h 5"/>
                  <a:gd name="T10" fmla="*/ 184 w 7"/>
                  <a:gd name="T11" fmla="*/ 0 h 5"/>
                  <a:gd name="T12" fmla="*/ 0 w 7"/>
                  <a:gd name="T13" fmla="*/ 0 h 5"/>
                  <a:gd name="T14" fmla="*/ 0 w 7"/>
                  <a:gd name="T15" fmla="*/ 0 h 5"/>
                  <a:gd name="T16" fmla="*/ 72 w 7"/>
                  <a:gd name="T17" fmla="*/ 4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2" y="2"/>
                    </a:moveTo>
                    <a:lnTo>
                      <a:pt x="2" y="2"/>
                    </a:lnTo>
                    <a:lnTo>
                      <a:pt x="3" y="4"/>
                    </a:lnTo>
                    <a:lnTo>
                      <a:pt x="5" y="5"/>
                    </a:lnTo>
                    <a:lnTo>
                      <a:pt x="7" y="4"/>
                    </a:lnTo>
                    <a:lnTo>
                      <a:pt x="5" y="0"/>
                    </a:lnTo>
                    <a:lnTo>
                      <a:pt x="0"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09" name="Freeform 340"/>
              <p:cNvSpPr>
                <a:spLocks/>
              </p:cNvSpPr>
              <p:nvPr/>
            </p:nvSpPr>
            <p:spPr bwMode="auto">
              <a:xfrm>
                <a:off x="9619052" y="1215719"/>
                <a:ext cx="15913" cy="14287"/>
              </a:xfrm>
              <a:custGeom>
                <a:avLst/>
                <a:gdLst>
                  <a:gd name="T0" fmla="*/ 0 w 5"/>
                  <a:gd name="T1" fmla="*/ 81 h 5"/>
                  <a:gd name="T2" fmla="*/ 0 w 5"/>
                  <a:gd name="T3" fmla="*/ 81 h 5"/>
                  <a:gd name="T4" fmla="*/ 52 w 5"/>
                  <a:gd name="T5" fmla="*/ 101 h 5"/>
                  <a:gd name="T6" fmla="*/ 130 w 5"/>
                  <a:gd name="T7" fmla="*/ 41 h 5"/>
                  <a:gd name="T8" fmla="*/ 74 w 5"/>
                  <a:gd name="T9" fmla="*/ 0 h 5"/>
                  <a:gd name="T10" fmla="*/ 52 w 5"/>
                  <a:gd name="T11" fmla="*/ 41 h 5"/>
                  <a:gd name="T12" fmla="*/ 52 w 5"/>
                  <a:gd name="T13" fmla="*/ 41 h 5"/>
                  <a:gd name="T14" fmla="*/ 52 w 5"/>
                  <a:gd name="T15" fmla="*/ 41 h 5"/>
                  <a:gd name="T16" fmla="*/ 0 w 5"/>
                  <a:gd name="T17" fmla="*/ 8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4"/>
                    </a:moveTo>
                    <a:lnTo>
                      <a:pt x="0" y="4"/>
                    </a:lnTo>
                    <a:lnTo>
                      <a:pt x="2" y="5"/>
                    </a:lnTo>
                    <a:lnTo>
                      <a:pt x="5" y="2"/>
                    </a:lnTo>
                    <a:lnTo>
                      <a:pt x="3" y="0"/>
                    </a:lnTo>
                    <a:lnTo>
                      <a:pt x="2" y="2"/>
                    </a:lnTo>
                    <a:lnTo>
                      <a:pt x="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0" name="Freeform 341"/>
              <p:cNvSpPr>
                <a:spLocks/>
              </p:cNvSpPr>
              <p:nvPr/>
            </p:nvSpPr>
            <p:spPr bwMode="auto">
              <a:xfrm>
                <a:off x="9594299" y="1212544"/>
                <a:ext cx="31826" cy="14287"/>
              </a:xfrm>
              <a:custGeom>
                <a:avLst/>
                <a:gdLst>
                  <a:gd name="T0" fmla="*/ 0 w 9"/>
                  <a:gd name="T1" fmla="*/ 65 h 5"/>
                  <a:gd name="T2" fmla="*/ 0 w 9"/>
                  <a:gd name="T3" fmla="*/ 65 h 5"/>
                  <a:gd name="T4" fmla="*/ 144 w 9"/>
                  <a:gd name="T5" fmla="*/ 65 h 5"/>
                  <a:gd name="T6" fmla="*/ 256 w 9"/>
                  <a:gd name="T7" fmla="*/ 104 h 5"/>
                  <a:gd name="T8" fmla="*/ 328 w 9"/>
                  <a:gd name="T9" fmla="*/ 65 h 5"/>
                  <a:gd name="T10" fmla="*/ 184 w 9"/>
                  <a:gd name="T11" fmla="*/ 23 h 5"/>
                  <a:gd name="T12" fmla="*/ 0 w 9"/>
                  <a:gd name="T13" fmla="*/ 0 h 5"/>
                  <a:gd name="T14" fmla="*/ 0 w 9"/>
                  <a:gd name="T15" fmla="*/ 0 h 5"/>
                  <a:gd name="T16" fmla="*/ 0 w 9"/>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0" y="3"/>
                    </a:moveTo>
                    <a:lnTo>
                      <a:pt x="0" y="3"/>
                    </a:lnTo>
                    <a:lnTo>
                      <a:pt x="4" y="3"/>
                    </a:lnTo>
                    <a:lnTo>
                      <a:pt x="7" y="5"/>
                    </a:lnTo>
                    <a:lnTo>
                      <a:pt x="9" y="3"/>
                    </a:lnTo>
                    <a:lnTo>
                      <a:pt x="5" y="1"/>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1" name="Freeform 342"/>
              <p:cNvSpPr>
                <a:spLocks/>
              </p:cNvSpPr>
              <p:nvPr/>
            </p:nvSpPr>
            <p:spPr bwMode="auto">
              <a:xfrm>
                <a:off x="9590762" y="1201431"/>
                <a:ext cx="10609" cy="19050"/>
              </a:xfrm>
              <a:custGeom>
                <a:avLst/>
                <a:gdLst>
                  <a:gd name="T0" fmla="*/ 40 w 3"/>
                  <a:gd name="T1" fmla="*/ 36 h 7"/>
                  <a:gd name="T2" fmla="*/ 40 w 3"/>
                  <a:gd name="T3" fmla="*/ 36 h 7"/>
                  <a:gd name="T4" fmla="*/ 0 w 3"/>
                  <a:gd name="T5" fmla="*/ 70 h 7"/>
                  <a:gd name="T6" fmla="*/ 40 w 3"/>
                  <a:gd name="T7" fmla="*/ 127 h 7"/>
                  <a:gd name="T8" fmla="*/ 40 w 3"/>
                  <a:gd name="T9" fmla="*/ 70 h 7"/>
                  <a:gd name="T10" fmla="*/ 40 w 3"/>
                  <a:gd name="T11" fmla="*/ 70 h 7"/>
                  <a:gd name="T12" fmla="*/ 120 w 3"/>
                  <a:gd name="T13" fmla="*/ 0 h 7"/>
                  <a:gd name="T14" fmla="*/ 120 w 3"/>
                  <a:gd name="T15" fmla="*/ 0 h 7"/>
                  <a:gd name="T16" fmla="*/ 40 w 3"/>
                  <a:gd name="T17" fmla="*/ 3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1" y="2"/>
                    </a:moveTo>
                    <a:lnTo>
                      <a:pt x="1" y="2"/>
                    </a:lnTo>
                    <a:lnTo>
                      <a:pt x="0" y="4"/>
                    </a:lnTo>
                    <a:lnTo>
                      <a:pt x="1" y="7"/>
                    </a:lnTo>
                    <a:lnTo>
                      <a:pt x="1" y="4"/>
                    </a:lnTo>
                    <a:lnTo>
                      <a:pt x="3" y="0"/>
                    </a:lnTo>
                    <a:lnTo>
                      <a:pt x="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2" name="Freeform 343"/>
              <p:cNvSpPr>
                <a:spLocks/>
              </p:cNvSpPr>
              <p:nvPr/>
            </p:nvSpPr>
            <p:spPr bwMode="auto">
              <a:xfrm>
                <a:off x="9576618" y="1193494"/>
                <a:ext cx="24754" cy="14287"/>
              </a:xfrm>
              <a:custGeom>
                <a:avLst/>
                <a:gdLst>
                  <a:gd name="T0" fmla="*/ 0 w 7"/>
                  <a:gd name="T1" fmla="*/ 41 h 5"/>
                  <a:gd name="T2" fmla="*/ 0 w 7"/>
                  <a:gd name="T3" fmla="*/ 41 h 5"/>
                  <a:gd name="T4" fmla="*/ 144 w 7"/>
                  <a:gd name="T5" fmla="*/ 65 h 5"/>
                  <a:gd name="T6" fmla="*/ 184 w 7"/>
                  <a:gd name="T7" fmla="*/ 104 h 5"/>
                  <a:gd name="T8" fmla="*/ 256 w 7"/>
                  <a:gd name="T9" fmla="*/ 65 h 5"/>
                  <a:gd name="T10" fmla="*/ 144 w 7"/>
                  <a:gd name="T11" fmla="*/ 0 h 5"/>
                  <a:gd name="T12" fmla="*/ 0 w 7"/>
                  <a:gd name="T13" fmla="*/ 0 h 5"/>
                  <a:gd name="T14" fmla="*/ 0 w 7"/>
                  <a:gd name="T15" fmla="*/ 0 h 5"/>
                  <a:gd name="T16" fmla="*/ 0 w 7"/>
                  <a:gd name="T17" fmla="*/ 4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2"/>
                    </a:moveTo>
                    <a:lnTo>
                      <a:pt x="0" y="2"/>
                    </a:lnTo>
                    <a:lnTo>
                      <a:pt x="4" y="3"/>
                    </a:lnTo>
                    <a:lnTo>
                      <a:pt x="5" y="5"/>
                    </a:lnTo>
                    <a:lnTo>
                      <a:pt x="7" y="3"/>
                    </a:lnTo>
                    <a:lnTo>
                      <a:pt x="4" y="0"/>
                    </a:lnTo>
                    <a:lnTo>
                      <a:pt x="0"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3" name="Freeform 344"/>
              <p:cNvSpPr>
                <a:spLocks/>
              </p:cNvSpPr>
              <p:nvPr/>
            </p:nvSpPr>
            <p:spPr bwMode="auto">
              <a:xfrm>
                <a:off x="9564241" y="1183969"/>
                <a:ext cx="12377" cy="14287"/>
              </a:xfrm>
              <a:custGeom>
                <a:avLst/>
                <a:gdLst>
                  <a:gd name="T0" fmla="*/ 0 w 4"/>
                  <a:gd name="T1" fmla="*/ 65 h 5"/>
                  <a:gd name="T2" fmla="*/ 0 w 4"/>
                  <a:gd name="T3" fmla="*/ 65 h 5"/>
                  <a:gd name="T4" fmla="*/ 70 w 4"/>
                  <a:gd name="T5" fmla="*/ 104 h 5"/>
                  <a:gd name="T6" fmla="*/ 94 w 4"/>
                  <a:gd name="T7" fmla="*/ 104 h 5"/>
                  <a:gd name="T8" fmla="*/ 94 w 4"/>
                  <a:gd name="T9" fmla="*/ 65 h 5"/>
                  <a:gd name="T10" fmla="*/ 70 w 4"/>
                  <a:gd name="T11" fmla="*/ 65 h 5"/>
                  <a:gd name="T12" fmla="*/ 0 w 4"/>
                  <a:gd name="T13" fmla="*/ 0 h 5"/>
                  <a:gd name="T14" fmla="*/ 0 w 4"/>
                  <a:gd name="T15" fmla="*/ 0 h 5"/>
                  <a:gd name="T16" fmla="*/ 0 w 4"/>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0" y="3"/>
                    </a:moveTo>
                    <a:lnTo>
                      <a:pt x="0" y="3"/>
                    </a:lnTo>
                    <a:lnTo>
                      <a:pt x="3" y="5"/>
                    </a:lnTo>
                    <a:lnTo>
                      <a:pt x="4" y="5"/>
                    </a:lnTo>
                    <a:lnTo>
                      <a:pt x="4" y="3"/>
                    </a:lnTo>
                    <a:lnTo>
                      <a:pt x="3" y="3"/>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4" name="Freeform 345"/>
              <p:cNvSpPr>
                <a:spLocks/>
              </p:cNvSpPr>
              <p:nvPr/>
            </p:nvSpPr>
            <p:spPr bwMode="auto">
              <a:xfrm>
                <a:off x="9534183" y="1183969"/>
                <a:ext cx="30058" cy="9525"/>
              </a:xfrm>
              <a:custGeom>
                <a:avLst/>
                <a:gdLst>
                  <a:gd name="T0" fmla="*/ 0 w 9"/>
                  <a:gd name="T1" fmla="*/ 56 h 3"/>
                  <a:gd name="T2" fmla="*/ 0 w 9"/>
                  <a:gd name="T3" fmla="*/ 56 h 3"/>
                  <a:gd name="T4" fmla="*/ 149 w 9"/>
                  <a:gd name="T5" fmla="*/ 88 h 3"/>
                  <a:gd name="T6" fmla="*/ 272 w 9"/>
                  <a:gd name="T7" fmla="*/ 88 h 3"/>
                  <a:gd name="T8" fmla="*/ 272 w 9"/>
                  <a:gd name="T9" fmla="*/ 0 h 3"/>
                  <a:gd name="T10" fmla="*/ 149 w 9"/>
                  <a:gd name="T11" fmla="*/ 56 h 3"/>
                  <a:gd name="T12" fmla="*/ 60 w 9"/>
                  <a:gd name="T13" fmla="*/ 0 h 3"/>
                  <a:gd name="T14" fmla="*/ 60 w 9"/>
                  <a:gd name="T15" fmla="*/ 0 h 3"/>
                  <a:gd name="T16" fmla="*/ 0 w 9"/>
                  <a:gd name="T17" fmla="*/ 56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0" y="2"/>
                    </a:moveTo>
                    <a:lnTo>
                      <a:pt x="0" y="2"/>
                    </a:lnTo>
                    <a:lnTo>
                      <a:pt x="5" y="3"/>
                    </a:lnTo>
                    <a:lnTo>
                      <a:pt x="9" y="3"/>
                    </a:lnTo>
                    <a:lnTo>
                      <a:pt x="9" y="0"/>
                    </a:lnTo>
                    <a:lnTo>
                      <a:pt x="5"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5" name="Freeform 346"/>
              <p:cNvSpPr>
                <a:spLocks/>
              </p:cNvSpPr>
              <p:nvPr/>
            </p:nvSpPr>
            <p:spPr bwMode="auto">
              <a:xfrm>
                <a:off x="9520038" y="1177619"/>
                <a:ext cx="19449" cy="12700"/>
              </a:xfrm>
              <a:custGeom>
                <a:avLst/>
                <a:gdLst>
                  <a:gd name="T0" fmla="*/ 24 w 6"/>
                  <a:gd name="T1" fmla="*/ 46 h 5"/>
                  <a:gd name="T2" fmla="*/ 24 w 6"/>
                  <a:gd name="T3" fmla="*/ 46 h 5"/>
                  <a:gd name="T4" fmla="*/ 81 w 6"/>
                  <a:gd name="T5" fmla="*/ 46 h 5"/>
                  <a:gd name="T6" fmla="*/ 104 w 6"/>
                  <a:gd name="T7" fmla="*/ 74 h 5"/>
                  <a:gd name="T8" fmla="*/ 161 w 6"/>
                  <a:gd name="T9" fmla="*/ 46 h 5"/>
                  <a:gd name="T10" fmla="*/ 104 w 6"/>
                  <a:gd name="T11" fmla="*/ 0 h 5"/>
                  <a:gd name="T12" fmla="*/ 0 w 6"/>
                  <a:gd name="T13" fmla="*/ 16 h 5"/>
                  <a:gd name="T14" fmla="*/ 0 w 6"/>
                  <a:gd name="T15" fmla="*/ 16 h 5"/>
                  <a:gd name="T16" fmla="*/ 24 w 6"/>
                  <a:gd name="T17" fmla="*/ 4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1" y="3"/>
                    </a:moveTo>
                    <a:lnTo>
                      <a:pt x="1" y="3"/>
                    </a:lnTo>
                    <a:lnTo>
                      <a:pt x="3" y="3"/>
                    </a:lnTo>
                    <a:lnTo>
                      <a:pt x="4" y="5"/>
                    </a:lnTo>
                    <a:lnTo>
                      <a:pt x="6" y="3"/>
                    </a:lnTo>
                    <a:lnTo>
                      <a:pt x="4" y="0"/>
                    </a:lnTo>
                    <a:lnTo>
                      <a:pt x="0" y="1"/>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6" name="Freeform 347"/>
              <p:cNvSpPr>
                <a:spLocks/>
              </p:cNvSpPr>
              <p:nvPr/>
            </p:nvSpPr>
            <p:spPr bwMode="auto">
              <a:xfrm>
                <a:off x="9484676" y="1171269"/>
                <a:ext cx="38898" cy="12700"/>
              </a:xfrm>
              <a:custGeom>
                <a:avLst/>
                <a:gdLst>
                  <a:gd name="T0" fmla="*/ 0 w 11"/>
                  <a:gd name="T1" fmla="*/ 29 h 5"/>
                  <a:gd name="T2" fmla="*/ 0 w 11"/>
                  <a:gd name="T3" fmla="*/ 29 h 5"/>
                  <a:gd name="T4" fmla="*/ 216 w 11"/>
                  <a:gd name="T5" fmla="*/ 46 h 5"/>
                  <a:gd name="T6" fmla="*/ 400 w 11"/>
                  <a:gd name="T7" fmla="*/ 74 h 5"/>
                  <a:gd name="T8" fmla="*/ 360 w 11"/>
                  <a:gd name="T9" fmla="*/ 46 h 5"/>
                  <a:gd name="T10" fmla="*/ 216 w 11"/>
                  <a:gd name="T11" fmla="*/ 29 h 5"/>
                  <a:gd name="T12" fmla="*/ 40 w 11"/>
                  <a:gd name="T13" fmla="*/ 0 h 5"/>
                  <a:gd name="T14" fmla="*/ 40 w 11"/>
                  <a:gd name="T15" fmla="*/ 0 h 5"/>
                  <a:gd name="T16" fmla="*/ 0 w 11"/>
                  <a:gd name="T17" fmla="*/ 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0" y="2"/>
                    </a:moveTo>
                    <a:lnTo>
                      <a:pt x="0" y="2"/>
                    </a:lnTo>
                    <a:lnTo>
                      <a:pt x="6" y="3"/>
                    </a:lnTo>
                    <a:lnTo>
                      <a:pt x="11" y="5"/>
                    </a:lnTo>
                    <a:lnTo>
                      <a:pt x="10" y="3"/>
                    </a:lnTo>
                    <a:lnTo>
                      <a:pt x="6" y="2"/>
                    </a:lnTo>
                    <a:lnTo>
                      <a:pt x="1"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7" name="Freeform 348"/>
              <p:cNvSpPr>
                <a:spLocks/>
              </p:cNvSpPr>
              <p:nvPr/>
            </p:nvSpPr>
            <p:spPr bwMode="auto">
              <a:xfrm>
                <a:off x="9461690" y="1164919"/>
                <a:ext cx="28290" cy="12700"/>
              </a:xfrm>
              <a:custGeom>
                <a:avLst/>
                <a:gdLst>
                  <a:gd name="T0" fmla="*/ 0 w 8"/>
                  <a:gd name="T1" fmla="*/ 120 h 4"/>
                  <a:gd name="T2" fmla="*/ 0 w 8"/>
                  <a:gd name="T3" fmla="*/ 120 h 4"/>
                  <a:gd name="T4" fmla="*/ 144 w 8"/>
                  <a:gd name="T5" fmla="*/ 120 h 4"/>
                  <a:gd name="T6" fmla="*/ 248 w 8"/>
                  <a:gd name="T7" fmla="*/ 120 h 4"/>
                  <a:gd name="T8" fmla="*/ 288 w 8"/>
                  <a:gd name="T9" fmla="*/ 64 h 4"/>
                  <a:gd name="T10" fmla="*/ 144 w 8"/>
                  <a:gd name="T11" fmla="*/ 0 h 4"/>
                  <a:gd name="T12" fmla="*/ 0 w 8"/>
                  <a:gd name="T13" fmla="*/ 64 h 4"/>
                  <a:gd name="T14" fmla="*/ 0 w 8"/>
                  <a:gd name="T15" fmla="*/ 64 h 4"/>
                  <a:gd name="T16" fmla="*/ 0 w 8"/>
                  <a:gd name="T17" fmla="*/ 12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0" y="4"/>
                    </a:moveTo>
                    <a:lnTo>
                      <a:pt x="0" y="4"/>
                    </a:lnTo>
                    <a:lnTo>
                      <a:pt x="4" y="4"/>
                    </a:lnTo>
                    <a:lnTo>
                      <a:pt x="7" y="4"/>
                    </a:lnTo>
                    <a:lnTo>
                      <a:pt x="8" y="2"/>
                    </a:lnTo>
                    <a:lnTo>
                      <a:pt x="4" y="0"/>
                    </a:lnTo>
                    <a:lnTo>
                      <a:pt x="0" y="2"/>
                    </a:lnTo>
                    <a:lnTo>
                      <a:pt x="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8" name="Freeform 349"/>
              <p:cNvSpPr>
                <a:spLocks/>
              </p:cNvSpPr>
              <p:nvPr/>
            </p:nvSpPr>
            <p:spPr bwMode="auto">
              <a:xfrm>
                <a:off x="9459922" y="1171269"/>
                <a:ext cx="1768" cy="19050"/>
              </a:xfrm>
              <a:custGeom>
                <a:avLst/>
                <a:gdLst>
                  <a:gd name="T0" fmla="*/ 0 w 1"/>
                  <a:gd name="T1" fmla="*/ 132 h 7"/>
                  <a:gd name="T2" fmla="*/ 0 w 1"/>
                  <a:gd name="T3" fmla="*/ 132 h 7"/>
                  <a:gd name="T4" fmla="*/ 4 w 1"/>
                  <a:gd name="T5" fmla="*/ 57 h 7"/>
                  <a:gd name="T6" fmla="*/ 4 w 1"/>
                  <a:gd name="T7" fmla="*/ 36 h 7"/>
                  <a:gd name="T8" fmla="*/ 4 w 1"/>
                  <a:gd name="T9" fmla="*/ 0 h 7"/>
                  <a:gd name="T10" fmla="*/ 0 w 1"/>
                  <a:gd name="T11" fmla="*/ 57 h 7"/>
                  <a:gd name="T12" fmla="*/ 0 w 1"/>
                  <a:gd name="T13" fmla="*/ 57 h 7"/>
                  <a:gd name="T14" fmla="*/ 0 w 1"/>
                  <a:gd name="T15" fmla="*/ 57 h 7"/>
                  <a:gd name="T16" fmla="*/ 0 w 1"/>
                  <a:gd name="T17" fmla="*/ 132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7"/>
                  <a:gd name="T29" fmla="*/ 1 w 1"/>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7">
                    <a:moveTo>
                      <a:pt x="0" y="7"/>
                    </a:moveTo>
                    <a:lnTo>
                      <a:pt x="0" y="7"/>
                    </a:lnTo>
                    <a:lnTo>
                      <a:pt x="1" y="3"/>
                    </a:lnTo>
                    <a:lnTo>
                      <a:pt x="1" y="2"/>
                    </a:lnTo>
                    <a:lnTo>
                      <a:pt x="1" y="0"/>
                    </a:lnTo>
                    <a:lnTo>
                      <a:pt x="0" y="3"/>
                    </a:lnTo>
                    <a:lnTo>
                      <a:pt x="0"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19" name="Freeform 350"/>
              <p:cNvSpPr>
                <a:spLocks/>
              </p:cNvSpPr>
              <p:nvPr/>
            </p:nvSpPr>
            <p:spPr bwMode="auto">
              <a:xfrm>
                <a:off x="9431632" y="1177619"/>
                <a:ext cx="28290" cy="12700"/>
              </a:xfrm>
              <a:custGeom>
                <a:avLst/>
                <a:gdLst>
                  <a:gd name="T0" fmla="*/ 0 w 8"/>
                  <a:gd name="T1" fmla="*/ 16 h 5"/>
                  <a:gd name="T2" fmla="*/ 0 w 8"/>
                  <a:gd name="T3" fmla="*/ 16 h 5"/>
                  <a:gd name="T4" fmla="*/ 152 w 8"/>
                  <a:gd name="T5" fmla="*/ 46 h 5"/>
                  <a:gd name="T6" fmla="*/ 296 w 8"/>
                  <a:gd name="T7" fmla="*/ 74 h 5"/>
                  <a:gd name="T8" fmla="*/ 296 w 8"/>
                  <a:gd name="T9" fmla="*/ 16 h 5"/>
                  <a:gd name="T10" fmla="*/ 152 w 8"/>
                  <a:gd name="T11" fmla="*/ 16 h 5"/>
                  <a:gd name="T12" fmla="*/ 40 w 8"/>
                  <a:gd name="T13" fmla="*/ 0 h 5"/>
                  <a:gd name="T14" fmla="*/ 40 w 8"/>
                  <a:gd name="T15" fmla="*/ 0 h 5"/>
                  <a:gd name="T16" fmla="*/ 0 w 8"/>
                  <a:gd name="T17" fmla="*/ 1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0" y="1"/>
                    </a:moveTo>
                    <a:lnTo>
                      <a:pt x="0" y="1"/>
                    </a:lnTo>
                    <a:lnTo>
                      <a:pt x="4" y="3"/>
                    </a:lnTo>
                    <a:lnTo>
                      <a:pt x="8" y="5"/>
                    </a:lnTo>
                    <a:lnTo>
                      <a:pt x="8" y="1"/>
                    </a:lnTo>
                    <a:lnTo>
                      <a:pt x="4" y="1"/>
                    </a:lnTo>
                    <a:lnTo>
                      <a:pt x="1"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0" name="Freeform 351"/>
              <p:cNvSpPr>
                <a:spLocks/>
              </p:cNvSpPr>
              <p:nvPr/>
            </p:nvSpPr>
            <p:spPr bwMode="auto">
              <a:xfrm>
                <a:off x="9399806" y="1163331"/>
                <a:ext cx="35362" cy="17462"/>
              </a:xfrm>
              <a:custGeom>
                <a:avLst/>
                <a:gdLst>
                  <a:gd name="T0" fmla="*/ 0 w 10"/>
                  <a:gd name="T1" fmla="*/ 24 h 6"/>
                  <a:gd name="T2" fmla="*/ 0 w 10"/>
                  <a:gd name="T3" fmla="*/ 24 h 6"/>
                  <a:gd name="T4" fmla="*/ 152 w 10"/>
                  <a:gd name="T5" fmla="*/ 68 h 6"/>
                  <a:gd name="T6" fmla="*/ 336 w 10"/>
                  <a:gd name="T7" fmla="*/ 134 h 6"/>
                  <a:gd name="T8" fmla="*/ 376 w 10"/>
                  <a:gd name="T9" fmla="*/ 112 h 6"/>
                  <a:gd name="T10" fmla="*/ 192 w 10"/>
                  <a:gd name="T11" fmla="*/ 24 h 6"/>
                  <a:gd name="T12" fmla="*/ 0 w 10"/>
                  <a:gd name="T13" fmla="*/ 0 h 6"/>
                  <a:gd name="T14" fmla="*/ 0 w 10"/>
                  <a:gd name="T15" fmla="*/ 0 h 6"/>
                  <a:gd name="T16" fmla="*/ 0 w 10"/>
                  <a:gd name="T17" fmla="*/ 24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0" y="1"/>
                    </a:moveTo>
                    <a:lnTo>
                      <a:pt x="0" y="1"/>
                    </a:lnTo>
                    <a:lnTo>
                      <a:pt x="4" y="3"/>
                    </a:lnTo>
                    <a:lnTo>
                      <a:pt x="9" y="6"/>
                    </a:lnTo>
                    <a:lnTo>
                      <a:pt x="10" y="5"/>
                    </a:lnTo>
                    <a:lnTo>
                      <a:pt x="5" y="1"/>
                    </a:lnTo>
                    <a:lnTo>
                      <a:pt x="0"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1" name="Freeform 352"/>
              <p:cNvSpPr>
                <a:spLocks/>
              </p:cNvSpPr>
              <p:nvPr/>
            </p:nvSpPr>
            <p:spPr bwMode="auto">
              <a:xfrm>
                <a:off x="9380357" y="1163331"/>
                <a:ext cx="19449" cy="1587"/>
              </a:xfrm>
              <a:custGeom>
                <a:avLst/>
                <a:gdLst>
                  <a:gd name="T0" fmla="*/ 88 w 6"/>
                  <a:gd name="T1" fmla="*/ 3 h 1"/>
                  <a:gd name="T2" fmla="*/ 88 w 6"/>
                  <a:gd name="T3" fmla="*/ 3 h 1"/>
                  <a:gd name="T4" fmla="*/ 88 w 6"/>
                  <a:gd name="T5" fmla="*/ 3 h 1"/>
                  <a:gd name="T6" fmla="*/ 165 w 6"/>
                  <a:gd name="T7" fmla="*/ 3 h 1"/>
                  <a:gd name="T8" fmla="*/ 165 w 6"/>
                  <a:gd name="T9" fmla="*/ 0 h 1"/>
                  <a:gd name="T10" fmla="*/ 88 w 6"/>
                  <a:gd name="T11" fmla="*/ 0 h 1"/>
                  <a:gd name="T12" fmla="*/ 0 w 6"/>
                  <a:gd name="T13" fmla="*/ 3 h 1"/>
                  <a:gd name="T14" fmla="*/ 0 w 6"/>
                  <a:gd name="T15" fmla="*/ 3 h 1"/>
                  <a:gd name="T16" fmla="*/ 88 w 6"/>
                  <a:gd name="T17" fmla="*/ 3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
                  <a:gd name="T29" fmla="*/ 6 w 6"/>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
                    <a:moveTo>
                      <a:pt x="3" y="1"/>
                    </a:moveTo>
                    <a:lnTo>
                      <a:pt x="3" y="1"/>
                    </a:lnTo>
                    <a:lnTo>
                      <a:pt x="6" y="1"/>
                    </a:lnTo>
                    <a:lnTo>
                      <a:pt x="6" y="0"/>
                    </a:lnTo>
                    <a:lnTo>
                      <a:pt x="3" y="0"/>
                    </a:lnTo>
                    <a:lnTo>
                      <a:pt x="0" y="1"/>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2" name="Freeform 353"/>
              <p:cNvSpPr>
                <a:spLocks/>
              </p:cNvSpPr>
              <p:nvPr/>
            </p:nvSpPr>
            <p:spPr bwMode="auto">
              <a:xfrm>
                <a:off x="9380357" y="1164919"/>
                <a:ext cx="10609" cy="19050"/>
              </a:xfrm>
              <a:custGeom>
                <a:avLst/>
                <a:gdLst>
                  <a:gd name="T0" fmla="*/ 112 w 3"/>
                  <a:gd name="T1" fmla="*/ 91 h 7"/>
                  <a:gd name="T2" fmla="*/ 112 w 3"/>
                  <a:gd name="T3" fmla="*/ 91 h 7"/>
                  <a:gd name="T4" fmla="*/ 72 w 3"/>
                  <a:gd name="T5" fmla="*/ 70 h 7"/>
                  <a:gd name="T6" fmla="*/ 112 w 3"/>
                  <a:gd name="T7" fmla="*/ 0 h 7"/>
                  <a:gd name="T8" fmla="*/ 0 w 3"/>
                  <a:gd name="T9" fmla="*/ 0 h 7"/>
                  <a:gd name="T10" fmla="*/ 0 w 3"/>
                  <a:gd name="T11" fmla="*/ 70 h 7"/>
                  <a:gd name="T12" fmla="*/ 72 w 3"/>
                  <a:gd name="T13" fmla="*/ 127 h 7"/>
                  <a:gd name="T14" fmla="*/ 72 w 3"/>
                  <a:gd name="T15" fmla="*/ 127 h 7"/>
                  <a:gd name="T16" fmla="*/ 112 w 3"/>
                  <a:gd name="T17" fmla="*/ 9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3" y="5"/>
                    </a:moveTo>
                    <a:lnTo>
                      <a:pt x="3" y="5"/>
                    </a:lnTo>
                    <a:lnTo>
                      <a:pt x="2" y="4"/>
                    </a:lnTo>
                    <a:lnTo>
                      <a:pt x="3" y="0"/>
                    </a:lnTo>
                    <a:lnTo>
                      <a:pt x="0" y="0"/>
                    </a:lnTo>
                    <a:lnTo>
                      <a:pt x="0" y="4"/>
                    </a:lnTo>
                    <a:lnTo>
                      <a:pt x="2" y="7"/>
                    </a:lnTo>
                    <a:lnTo>
                      <a:pt x="3"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3" name="Freeform 354"/>
              <p:cNvSpPr>
                <a:spLocks/>
              </p:cNvSpPr>
              <p:nvPr/>
            </p:nvSpPr>
            <p:spPr bwMode="auto">
              <a:xfrm>
                <a:off x="9387429" y="1180794"/>
                <a:ext cx="26522" cy="17462"/>
              </a:xfrm>
              <a:custGeom>
                <a:avLst/>
                <a:gdLst>
                  <a:gd name="T0" fmla="*/ 236 w 8"/>
                  <a:gd name="T1" fmla="*/ 94 h 7"/>
                  <a:gd name="T2" fmla="*/ 236 w 8"/>
                  <a:gd name="T3" fmla="*/ 94 h 7"/>
                  <a:gd name="T4" fmla="*/ 120 w 8"/>
                  <a:gd name="T5" fmla="*/ 27 h 7"/>
                  <a:gd name="T6" fmla="*/ 32 w 8"/>
                  <a:gd name="T7" fmla="*/ 0 h 7"/>
                  <a:gd name="T8" fmla="*/ 0 w 8"/>
                  <a:gd name="T9" fmla="*/ 27 h 7"/>
                  <a:gd name="T10" fmla="*/ 120 w 8"/>
                  <a:gd name="T11" fmla="*/ 55 h 7"/>
                  <a:gd name="T12" fmla="*/ 180 w 8"/>
                  <a:gd name="T13" fmla="*/ 94 h 7"/>
                  <a:gd name="T14" fmla="*/ 180 w 8"/>
                  <a:gd name="T15" fmla="*/ 94 h 7"/>
                  <a:gd name="T16" fmla="*/ 236 w 8"/>
                  <a:gd name="T17" fmla="*/ 94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8" y="7"/>
                    </a:moveTo>
                    <a:lnTo>
                      <a:pt x="8" y="7"/>
                    </a:lnTo>
                    <a:lnTo>
                      <a:pt x="4" y="2"/>
                    </a:lnTo>
                    <a:lnTo>
                      <a:pt x="1" y="0"/>
                    </a:lnTo>
                    <a:lnTo>
                      <a:pt x="0" y="2"/>
                    </a:lnTo>
                    <a:lnTo>
                      <a:pt x="4" y="4"/>
                    </a:lnTo>
                    <a:lnTo>
                      <a:pt x="6" y="7"/>
                    </a:lnTo>
                    <a:lnTo>
                      <a:pt x="8"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4" name="Freeform 355"/>
              <p:cNvSpPr>
                <a:spLocks/>
              </p:cNvSpPr>
              <p:nvPr/>
            </p:nvSpPr>
            <p:spPr bwMode="auto">
              <a:xfrm>
                <a:off x="9387429" y="1190319"/>
                <a:ext cx="26522" cy="11112"/>
              </a:xfrm>
              <a:custGeom>
                <a:avLst/>
                <a:gdLst>
                  <a:gd name="T0" fmla="*/ 0 w 8"/>
                  <a:gd name="T1" fmla="*/ 16 h 4"/>
                  <a:gd name="T2" fmla="*/ 0 w 8"/>
                  <a:gd name="T3" fmla="*/ 16 h 4"/>
                  <a:gd name="T4" fmla="*/ 32 w 8"/>
                  <a:gd name="T5" fmla="*/ 52 h 4"/>
                  <a:gd name="T6" fmla="*/ 120 w 8"/>
                  <a:gd name="T7" fmla="*/ 70 h 4"/>
                  <a:gd name="T8" fmla="*/ 180 w 8"/>
                  <a:gd name="T9" fmla="*/ 70 h 4"/>
                  <a:gd name="T10" fmla="*/ 236 w 8"/>
                  <a:gd name="T11" fmla="*/ 52 h 4"/>
                  <a:gd name="T12" fmla="*/ 180 w 8"/>
                  <a:gd name="T13" fmla="*/ 52 h 4"/>
                  <a:gd name="T14" fmla="*/ 180 w 8"/>
                  <a:gd name="T15" fmla="*/ 52 h 4"/>
                  <a:gd name="T16" fmla="*/ 120 w 8"/>
                  <a:gd name="T17" fmla="*/ 52 h 4"/>
                  <a:gd name="T18" fmla="*/ 84 w 8"/>
                  <a:gd name="T19" fmla="*/ 16 h 4"/>
                  <a:gd name="T20" fmla="*/ 32 w 8"/>
                  <a:gd name="T21" fmla="*/ 0 h 4"/>
                  <a:gd name="T22" fmla="*/ 32 w 8"/>
                  <a:gd name="T23" fmla="*/ 0 h 4"/>
                  <a:gd name="T24" fmla="*/ 0 w 8"/>
                  <a:gd name="T25" fmla="*/ 16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4"/>
                  <a:gd name="T41" fmla="*/ 8 w 8"/>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4">
                    <a:moveTo>
                      <a:pt x="0" y="1"/>
                    </a:moveTo>
                    <a:lnTo>
                      <a:pt x="0" y="1"/>
                    </a:lnTo>
                    <a:lnTo>
                      <a:pt x="1" y="3"/>
                    </a:lnTo>
                    <a:lnTo>
                      <a:pt x="4" y="4"/>
                    </a:lnTo>
                    <a:lnTo>
                      <a:pt x="6" y="4"/>
                    </a:lnTo>
                    <a:lnTo>
                      <a:pt x="8" y="3"/>
                    </a:lnTo>
                    <a:lnTo>
                      <a:pt x="6" y="3"/>
                    </a:lnTo>
                    <a:lnTo>
                      <a:pt x="4" y="3"/>
                    </a:lnTo>
                    <a:lnTo>
                      <a:pt x="3" y="1"/>
                    </a:lnTo>
                    <a:lnTo>
                      <a:pt x="1"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5" name="Freeform 356"/>
              <p:cNvSpPr>
                <a:spLocks/>
              </p:cNvSpPr>
              <p:nvPr/>
            </p:nvSpPr>
            <p:spPr bwMode="auto">
              <a:xfrm>
                <a:off x="9362676" y="1183969"/>
                <a:ext cx="28290" cy="9525"/>
              </a:xfrm>
              <a:custGeom>
                <a:avLst/>
                <a:gdLst>
                  <a:gd name="T0" fmla="*/ 0 w 8"/>
                  <a:gd name="T1" fmla="*/ 0 h 3"/>
                  <a:gd name="T2" fmla="*/ 0 w 8"/>
                  <a:gd name="T3" fmla="*/ 0 h 3"/>
                  <a:gd name="T4" fmla="*/ 112 w 8"/>
                  <a:gd name="T5" fmla="*/ 56 h 3"/>
                  <a:gd name="T6" fmla="*/ 256 w 8"/>
                  <a:gd name="T7" fmla="*/ 88 h 3"/>
                  <a:gd name="T8" fmla="*/ 296 w 8"/>
                  <a:gd name="T9" fmla="*/ 56 h 3"/>
                  <a:gd name="T10" fmla="*/ 112 w 8"/>
                  <a:gd name="T11" fmla="*/ 0 h 3"/>
                  <a:gd name="T12" fmla="*/ 112 w 8"/>
                  <a:gd name="T13" fmla="*/ 0 h 3"/>
                  <a:gd name="T14" fmla="*/ 112 w 8"/>
                  <a:gd name="T15" fmla="*/ 0 h 3"/>
                  <a:gd name="T16" fmla="*/ 0 w 8"/>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0" y="0"/>
                    </a:moveTo>
                    <a:lnTo>
                      <a:pt x="0" y="0"/>
                    </a:lnTo>
                    <a:lnTo>
                      <a:pt x="3" y="2"/>
                    </a:lnTo>
                    <a:lnTo>
                      <a:pt x="7" y="3"/>
                    </a:lnTo>
                    <a:lnTo>
                      <a:pt x="8" y="2"/>
                    </a:lnTo>
                    <a:lnTo>
                      <a:pt x="3"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6" name="Freeform 357"/>
              <p:cNvSpPr>
                <a:spLocks/>
              </p:cNvSpPr>
              <p:nvPr/>
            </p:nvSpPr>
            <p:spPr bwMode="auto">
              <a:xfrm>
                <a:off x="9362676" y="1163331"/>
                <a:ext cx="17681" cy="20637"/>
              </a:xfrm>
              <a:custGeom>
                <a:avLst/>
                <a:gdLst>
                  <a:gd name="T0" fmla="*/ 112 w 5"/>
                  <a:gd name="T1" fmla="*/ 18 h 8"/>
                  <a:gd name="T2" fmla="*/ 112 w 5"/>
                  <a:gd name="T3" fmla="*/ 18 h 8"/>
                  <a:gd name="T4" fmla="*/ 72 w 5"/>
                  <a:gd name="T5" fmla="*/ 42 h 8"/>
                  <a:gd name="T6" fmla="*/ 0 w 5"/>
                  <a:gd name="T7" fmla="*/ 119 h 8"/>
                  <a:gd name="T8" fmla="*/ 112 w 5"/>
                  <a:gd name="T9" fmla="*/ 119 h 8"/>
                  <a:gd name="T10" fmla="*/ 184 w 5"/>
                  <a:gd name="T11" fmla="*/ 42 h 8"/>
                  <a:gd name="T12" fmla="*/ 112 w 5"/>
                  <a:gd name="T13" fmla="*/ 0 h 8"/>
                  <a:gd name="T14" fmla="*/ 112 w 5"/>
                  <a:gd name="T15" fmla="*/ 0 h 8"/>
                  <a:gd name="T16" fmla="*/ 112 w 5"/>
                  <a:gd name="T17" fmla="*/ 1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3" y="1"/>
                    </a:moveTo>
                    <a:lnTo>
                      <a:pt x="3" y="1"/>
                    </a:lnTo>
                    <a:lnTo>
                      <a:pt x="2" y="3"/>
                    </a:lnTo>
                    <a:lnTo>
                      <a:pt x="0" y="8"/>
                    </a:lnTo>
                    <a:lnTo>
                      <a:pt x="3" y="8"/>
                    </a:lnTo>
                    <a:lnTo>
                      <a:pt x="5" y="3"/>
                    </a:lnTo>
                    <a:lnTo>
                      <a:pt x="3" y="0"/>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7" name="Freeform 358"/>
              <p:cNvSpPr>
                <a:spLocks/>
              </p:cNvSpPr>
              <p:nvPr/>
            </p:nvSpPr>
            <p:spPr bwMode="auto">
              <a:xfrm>
                <a:off x="9346763" y="1163331"/>
                <a:ext cx="26522" cy="7937"/>
              </a:xfrm>
              <a:custGeom>
                <a:avLst/>
                <a:gdLst>
                  <a:gd name="T0" fmla="*/ 60 w 8"/>
                  <a:gd name="T1" fmla="*/ 47 h 3"/>
                  <a:gd name="T2" fmla="*/ 60 w 8"/>
                  <a:gd name="T3" fmla="*/ 47 h 3"/>
                  <a:gd name="T4" fmla="*/ 60 w 8"/>
                  <a:gd name="T5" fmla="*/ 47 h 3"/>
                  <a:gd name="T6" fmla="*/ 84 w 8"/>
                  <a:gd name="T7" fmla="*/ 13 h 3"/>
                  <a:gd name="T8" fmla="*/ 144 w 8"/>
                  <a:gd name="T9" fmla="*/ 13 h 3"/>
                  <a:gd name="T10" fmla="*/ 236 w 8"/>
                  <a:gd name="T11" fmla="*/ 13 h 3"/>
                  <a:gd name="T12" fmla="*/ 236 w 8"/>
                  <a:gd name="T13" fmla="*/ 0 h 3"/>
                  <a:gd name="T14" fmla="*/ 144 w 8"/>
                  <a:gd name="T15" fmla="*/ 0 h 3"/>
                  <a:gd name="T16" fmla="*/ 84 w 8"/>
                  <a:gd name="T17" fmla="*/ 0 h 3"/>
                  <a:gd name="T18" fmla="*/ 0 w 8"/>
                  <a:gd name="T19" fmla="*/ 13 h 3"/>
                  <a:gd name="T20" fmla="*/ 0 w 8"/>
                  <a:gd name="T21" fmla="*/ 47 h 3"/>
                  <a:gd name="T22" fmla="*/ 0 w 8"/>
                  <a:gd name="T23" fmla="*/ 47 h 3"/>
                  <a:gd name="T24" fmla="*/ 60 w 8"/>
                  <a:gd name="T25" fmla="*/ 47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3"/>
                  <a:gd name="T41" fmla="*/ 8 w 8"/>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3">
                    <a:moveTo>
                      <a:pt x="2" y="3"/>
                    </a:moveTo>
                    <a:lnTo>
                      <a:pt x="2" y="3"/>
                    </a:lnTo>
                    <a:lnTo>
                      <a:pt x="3" y="1"/>
                    </a:lnTo>
                    <a:lnTo>
                      <a:pt x="5" y="1"/>
                    </a:lnTo>
                    <a:lnTo>
                      <a:pt x="8" y="1"/>
                    </a:lnTo>
                    <a:lnTo>
                      <a:pt x="8" y="0"/>
                    </a:lnTo>
                    <a:lnTo>
                      <a:pt x="5" y="0"/>
                    </a:lnTo>
                    <a:lnTo>
                      <a:pt x="3" y="0"/>
                    </a:lnTo>
                    <a:lnTo>
                      <a:pt x="0" y="1"/>
                    </a:lnTo>
                    <a:lnTo>
                      <a:pt x="0" y="3"/>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8" name="Freeform 359"/>
              <p:cNvSpPr>
                <a:spLocks/>
              </p:cNvSpPr>
              <p:nvPr/>
            </p:nvSpPr>
            <p:spPr bwMode="auto">
              <a:xfrm>
                <a:off x="9346763" y="1171269"/>
                <a:ext cx="8841" cy="26987"/>
              </a:xfrm>
              <a:custGeom>
                <a:avLst/>
                <a:gdLst>
                  <a:gd name="T0" fmla="*/ 55 w 3"/>
                  <a:gd name="T1" fmla="*/ 141 h 10"/>
                  <a:gd name="T2" fmla="*/ 55 w 3"/>
                  <a:gd name="T3" fmla="*/ 141 h 10"/>
                  <a:gd name="T4" fmla="*/ 37 w 3"/>
                  <a:gd name="T5" fmla="*/ 90 h 10"/>
                  <a:gd name="T6" fmla="*/ 37 w 3"/>
                  <a:gd name="T7" fmla="*/ 0 h 10"/>
                  <a:gd name="T8" fmla="*/ 0 w 3"/>
                  <a:gd name="T9" fmla="*/ 0 h 10"/>
                  <a:gd name="T10" fmla="*/ 0 w 3"/>
                  <a:gd name="T11" fmla="*/ 90 h 10"/>
                  <a:gd name="T12" fmla="*/ 37 w 3"/>
                  <a:gd name="T13" fmla="*/ 177 h 10"/>
                  <a:gd name="T14" fmla="*/ 37 w 3"/>
                  <a:gd name="T15" fmla="*/ 177 h 10"/>
                  <a:gd name="T16" fmla="*/ 55 w 3"/>
                  <a:gd name="T17" fmla="*/ 14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3" y="8"/>
                    </a:moveTo>
                    <a:lnTo>
                      <a:pt x="3" y="8"/>
                    </a:lnTo>
                    <a:lnTo>
                      <a:pt x="2" y="5"/>
                    </a:lnTo>
                    <a:lnTo>
                      <a:pt x="2" y="0"/>
                    </a:lnTo>
                    <a:lnTo>
                      <a:pt x="0" y="0"/>
                    </a:lnTo>
                    <a:lnTo>
                      <a:pt x="0" y="5"/>
                    </a:lnTo>
                    <a:lnTo>
                      <a:pt x="2" y="10"/>
                    </a:lnTo>
                    <a:lnTo>
                      <a:pt x="3"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29" name="Freeform 360"/>
              <p:cNvSpPr>
                <a:spLocks/>
              </p:cNvSpPr>
              <p:nvPr/>
            </p:nvSpPr>
            <p:spPr bwMode="auto">
              <a:xfrm>
                <a:off x="9353835" y="1193494"/>
                <a:ext cx="26522" cy="14287"/>
              </a:xfrm>
              <a:custGeom>
                <a:avLst/>
                <a:gdLst>
                  <a:gd name="T0" fmla="*/ 236 w 8"/>
                  <a:gd name="T1" fmla="*/ 104 h 5"/>
                  <a:gd name="T2" fmla="*/ 236 w 8"/>
                  <a:gd name="T3" fmla="*/ 104 h 5"/>
                  <a:gd name="T4" fmla="*/ 180 w 8"/>
                  <a:gd name="T5" fmla="*/ 41 h 5"/>
                  <a:gd name="T6" fmla="*/ 32 w 8"/>
                  <a:gd name="T7" fmla="*/ 0 h 5"/>
                  <a:gd name="T8" fmla="*/ 0 w 8"/>
                  <a:gd name="T9" fmla="*/ 41 h 5"/>
                  <a:gd name="T10" fmla="*/ 144 w 8"/>
                  <a:gd name="T11" fmla="*/ 65 h 5"/>
                  <a:gd name="T12" fmla="*/ 144 w 8"/>
                  <a:gd name="T13" fmla="*/ 104 h 5"/>
                  <a:gd name="T14" fmla="*/ 144 w 8"/>
                  <a:gd name="T15" fmla="*/ 104 h 5"/>
                  <a:gd name="T16" fmla="*/ 236 w 8"/>
                  <a:gd name="T17" fmla="*/ 10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5"/>
                    </a:moveTo>
                    <a:lnTo>
                      <a:pt x="8" y="5"/>
                    </a:lnTo>
                    <a:lnTo>
                      <a:pt x="6" y="2"/>
                    </a:lnTo>
                    <a:lnTo>
                      <a:pt x="1" y="0"/>
                    </a:lnTo>
                    <a:lnTo>
                      <a:pt x="0" y="2"/>
                    </a:lnTo>
                    <a:lnTo>
                      <a:pt x="5" y="3"/>
                    </a:lnTo>
                    <a:lnTo>
                      <a:pt x="5" y="5"/>
                    </a:lnTo>
                    <a:lnTo>
                      <a:pt x="8"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0" name="Freeform 361"/>
              <p:cNvSpPr>
                <a:spLocks/>
              </p:cNvSpPr>
              <p:nvPr/>
            </p:nvSpPr>
            <p:spPr bwMode="auto">
              <a:xfrm>
                <a:off x="9369748" y="1207781"/>
                <a:ext cx="21217" cy="12700"/>
              </a:xfrm>
              <a:custGeom>
                <a:avLst/>
                <a:gdLst>
                  <a:gd name="T0" fmla="*/ 192 w 6"/>
                  <a:gd name="T1" fmla="*/ 42 h 5"/>
                  <a:gd name="T2" fmla="*/ 192 w 6"/>
                  <a:gd name="T3" fmla="*/ 42 h 5"/>
                  <a:gd name="T4" fmla="*/ 120 w 6"/>
                  <a:gd name="T5" fmla="*/ 29 h 5"/>
                  <a:gd name="T6" fmla="*/ 120 w 6"/>
                  <a:gd name="T7" fmla="*/ 0 h 5"/>
                  <a:gd name="T8" fmla="*/ 0 w 6"/>
                  <a:gd name="T9" fmla="*/ 0 h 5"/>
                  <a:gd name="T10" fmla="*/ 40 w 6"/>
                  <a:gd name="T11" fmla="*/ 42 h 5"/>
                  <a:gd name="T12" fmla="*/ 232 w 6"/>
                  <a:gd name="T13" fmla="*/ 69 h 5"/>
                  <a:gd name="T14" fmla="*/ 232 w 6"/>
                  <a:gd name="T15" fmla="*/ 69 h 5"/>
                  <a:gd name="T16" fmla="*/ 192 w 6"/>
                  <a:gd name="T17" fmla="*/ 4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5" y="3"/>
                    </a:moveTo>
                    <a:lnTo>
                      <a:pt x="5" y="3"/>
                    </a:lnTo>
                    <a:lnTo>
                      <a:pt x="3" y="2"/>
                    </a:lnTo>
                    <a:lnTo>
                      <a:pt x="3" y="0"/>
                    </a:lnTo>
                    <a:lnTo>
                      <a:pt x="0" y="0"/>
                    </a:lnTo>
                    <a:lnTo>
                      <a:pt x="1" y="3"/>
                    </a:lnTo>
                    <a:lnTo>
                      <a:pt x="6" y="5"/>
                    </a:lnTo>
                    <a:lnTo>
                      <a:pt x="5"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1" name="Freeform 362"/>
              <p:cNvSpPr>
                <a:spLocks/>
              </p:cNvSpPr>
              <p:nvPr/>
            </p:nvSpPr>
            <p:spPr bwMode="auto">
              <a:xfrm>
                <a:off x="9387429" y="1215719"/>
                <a:ext cx="37130" cy="4762"/>
              </a:xfrm>
              <a:custGeom>
                <a:avLst/>
                <a:gdLst>
                  <a:gd name="T0" fmla="*/ 284 w 11"/>
                  <a:gd name="T1" fmla="*/ 0 h 2"/>
                  <a:gd name="T2" fmla="*/ 284 w 11"/>
                  <a:gd name="T3" fmla="*/ 0 h 2"/>
                  <a:gd name="T4" fmla="*/ 189 w 11"/>
                  <a:gd name="T5" fmla="*/ 0 h 2"/>
                  <a:gd name="T6" fmla="*/ 0 w 11"/>
                  <a:gd name="T7" fmla="*/ 0 h 2"/>
                  <a:gd name="T8" fmla="*/ 36 w 11"/>
                  <a:gd name="T9" fmla="*/ 19 h 2"/>
                  <a:gd name="T10" fmla="*/ 189 w 11"/>
                  <a:gd name="T11" fmla="*/ 19 h 2"/>
                  <a:gd name="T12" fmla="*/ 346 w 11"/>
                  <a:gd name="T13" fmla="*/ 19 h 2"/>
                  <a:gd name="T14" fmla="*/ 346 w 11"/>
                  <a:gd name="T15" fmla="*/ 19 h 2"/>
                  <a:gd name="T16" fmla="*/ 284 w 11"/>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2"/>
                  <a:gd name="T29" fmla="*/ 11 w 11"/>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2">
                    <a:moveTo>
                      <a:pt x="9" y="0"/>
                    </a:moveTo>
                    <a:lnTo>
                      <a:pt x="9" y="0"/>
                    </a:lnTo>
                    <a:lnTo>
                      <a:pt x="6" y="0"/>
                    </a:lnTo>
                    <a:lnTo>
                      <a:pt x="0" y="0"/>
                    </a:lnTo>
                    <a:lnTo>
                      <a:pt x="1" y="2"/>
                    </a:lnTo>
                    <a:lnTo>
                      <a:pt x="6" y="2"/>
                    </a:lnTo>
                    <a:lnTo>
                      <a:pt x="11" y="2"/>
                    </a:lnTo>
                    <a:lnTo>
                      <a:pt x="9"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2" name="Freeform 363"/>
              <p:cNvSpPr>
                <a:spLocks/>
              </p:cNvSpPr>
              <p:nvPr/>
            </p:nvSpPr>
            <p:spPr bwMode="auto">
              <a:xfrm>
                <a:off x="9417487" y="1201431"/>
                <a:ext cx="58348" cy="19050"/>
              </a:xfrm>
              <a:custGeom>
                <a:avLst/>
                <a:gdLst>
                  <a:gd name="T0" fmla="*/ 505 w 17"/>
                  <a:gd name="T1" fmla="*/ 36 h 7"/>
                  <a:gd name="T2" fmla="*/ 505 w 17"/>
                  <a:gd name="T3" fmla="*/ 36 h 7"/>
                  <a:gd name="T4" fmla="*/ 272 w 17"/>
                  <a:gd name="T5" fmla="*/ 70 h 7"/>
                  <a:gd name="T6" fmla="*/ 0 w 17"/>
                  <a:gd name="T7" fmla="*/ 91 h 7"/>
                  <a:gd name="T8" fmla="*/ 64 w 17"/>
                  <a:gd name="T9" fmla="*/ 127 h 7"/>
                  <a:gd name="T10" fmla="*/ 272 w 17"/>
                  <a:gd name="T11" fmla="*/ 91 h 7"/>
                  <a:gd name="T12" fmla="*/ 569 w 17"/>
                  <a:gd name="T13" fmla="*/ 36 h 7"/>
                  <a:gd name="T14" fmla="*/ 569 w 17"/>
                  <a:gd name="T15" fmla="*/ 0 h 7"/>
                  <a:gd name="T16" fmla="*/ 569 w 17"/>
                  <a:gd name="T17" fmla="*/ 36 h 7"/>
                  <a:gd name="T18" fmla="*/ 569 w 17"/>
                  <a:gd name="T19" fmla="*/ 0 h 7"/>
                  <a:gd name="T20" fmla="*/ 569 w 17"/>
                  <a:gd name="T21" fmla="*/ 0 h 7"/>
                  <a:gd name="T22" fmla="*/ 505 w 17"/>
                  <a:gd name="T23" fmla="*/ 36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
                  <a:gd name="T38" fmla="*/ 17 w 17"/>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
                    <a:moveTo>
                      <a:pt x="15" y="2"/>
                    </a:moveTo>
                    <a:lnTo>
                      <a:pt x="15" y="2"/>
                    </a:lnTo>
                    <a:lnTo>
                      <a:pt x="8" y="4"/>
                    </a:lnTo>
                    <a:lnTo>
                      <a:pt x="0" y="5"/>
                    </a:lnTo>
                    <a:lnTo>
                      <a:pt x="2" y="7"/>
                    </a:lnTo>
                    <a:lnTo>
                      <a:pt x="8" y="5"/>
                    </a:lnTo>
                    <a:lnTo>
                      <a:pt x="17" y="2"/>
                    </a:lnTo>
                    <a:lnTo>
                      <a:pt x="17" y="0"/>
                    </a:lnTo>
                    <a:lnTo>
                      <a:pt x="17" y="2"/>
                    </a:lnTo>
                    <a:lnTo>
                      <a:pt x="17" y="0"/>
                    </a:lnTo>
                    <a:lnTo>
                      <a:pt x="15"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3" name="Freeform 364"/>
              <p:cNvSpPr>
                <a:spLocks/>
              </p:cNvSpPr>
              <p:nvPr/>
            </p:nvSpPr>
            <p:spPr bwMode="auto">
              <a:xfrm>
                <a:off x="9461690" y="1193494"/>
                <a:ext cx="14145" cy="14287"/>
              </a:xfrm>
              <a:custGeom>
                <a:avLst/>
                <a:gdLst>
                  <a:gd name="T0" fmla="*/ 144 w 4"/>
                  <a:gd name="T1" fmla="*/ 0 h 5"/>
                  <a:gd name="T2" fmla="*/ 144 w 4"/>
                  <a:gd name="T3" fmla="*/ 0 h 5"/>
                  <a:gd name="T4" fmla="*/ 72 w 4"/>
                  <a:gd name="T5" fmla="*/ 0 h 5"/>
                  <a:gd name="T6" fmla="*/ 0 w 4"/>
                  <a:gd name="T7" fmla="*/ 41 h 5"/>
                  <a:gd name="T8" fmla="*/ 0 w 4"/>
                  <a:gd name="T9" fmla="*/ 65 h 5"/>
                  <a:gd name="T10" fmla="*/ 72 w 4"/>
                  <a:gd name="T11" fmla="*/ 104 h 5"/>
                  <a:gd name="T12" fmla="*/ 144 w 4"/>
                  <a:gd name="T13" fmla="*/ 65 h 5"/>
                  <a:gd name="T14" fmla="*/ 144 w 4"/>
                  <a:gd name="T15" fmla="*/ 41 h 5"/>
                  <a:gd name="T16" fmla="*/ 72 w 4"/>
                  <a:gd name="T17" fmla="*/ 41 h 5"/>
                  <a:gd name="T18" fmla="*/ 72 w 4"/>
                  <a:gd name="T19" fmla="*/ 41 h 5"/>
                  <a:gd name="T20" fmla="*/ 144 w 4"/>
                  <a:gd name="T21" fmla="*/ 41 h 5"/>
                  <a:gd name="T22" fmla="*/ 144 w 4"/>
                  <a:gd name="T23" fmla="*/ 41 h 5"/>
                  <a:gd name="T24" fmla="*/ 144 w 4"/>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5"/>
                  <a:gd name="T41" fmla="*/ 4 w 4"/>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5">
                    <a:moveTo>
                      <a:pt x="4" y="0"/>
                    </a:moveTo>
                    <a:lnTo>
                      <a:pt x="4" y="0"/>
                    </a:lnTo>
                    <a:lnTo>
                      <a:pt x="2" y="0"/>
                    </a:lnTo>
                    <a:lnTo>
                      <a:pt x="0" y="2"/>
                    </a:lnTo>
                    <a:lnTo>
                      <a:pt x="0" y="3"/>
                    </a:lnTo>
                    <a:lnTo>
                      <a:pt x="2" y="5"/>
                    </a:lnTo>
                    <a:lnTo>
                      <a:pt x="4" y="3"/>
                    </a:lnTo>
                    <a:lnTo>
                      <a:pt x="4" y="2"/>
                    </a:lnTo>
                    <a:lnTo>
                      <a:pt x="2" y="2"/>
                    </a:lnTo>
                    <a:lnTo>
                      <a:pt x="4" y="2"/>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4" name="Freeform 365"/>
              <p:cNvSpPr>
                <a:spLocks/>
              </p:cNvSpPr>
              <p:nvPr/>
            </p:nvSpPr>
            <p:spPr bwMode="auto">
              <a:xfrm>
                <a:off x="9475835" y="1193494"/>
                <a:ext cx="58348" cy="22225"/>
              </a:xfrm>
              <a:custGeom>
                <a:avLst/>
                <a:gdLst>
                  <a:gd name="T0" fmla="*/ 528 w 17"/>
                  <a:gd name="T1" fmla="*/ 135 h 8"/>
                  <a:gd name="T2" fmla="*/ 528 w 17"/>
                  <a:gd name="T3" fmla="*/ 135 h 8"/>
                  <a:gd name="T4" fmla="*/ 301 w 17"/>
                  <a:gd name="T5" fmla="*/ 58 h 8"/>
                  <a:gd name="T6" fmla="*/ 0 w 17"/>
                  <a:gd name="T7" fmla="*/ 0 h 8"/>
                  <a:gd name="T8" fmla="*/ 0 w 17"/>
                  <a:gd name="T9" fmla="*/ 37 h 8"/>
                  <a:gd name="T10" fmla="*/ 264 w 17"/>
                  <a:gd name="T11" fmla="*/ 94 h 8"/>
                  <a:gd name="T12" fmla="*/ 561 w 17"/>
                  <a:gd name="T13" fmla="*/ 156 h 8"/>
                  <a:gd name="T14" fmla="*/ 561 w 17"/>
                  <a:gd name="T15" fmla="*/ 156 h 8"/>
                  <a:gd name="T16" fmla="*/ 528 w 17"/>
                  <a:gd name="T17" fmla="*/ 13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8"/>
                  <a:gd name="T29" fmla="*/ 17 w 1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8">
                    <a:moveTo>
                      <a:pt x="16" y="7"/>
                    </a:moveTo>
                    <a:lnTo>
                      <a:pt x="16" y="7"/>
                    </a:lnTo>
                    <a:lnTo>
                      <a:pt x="9" y="3"/>
                    </a:lnTo>
                    <a:lnTo>
                      <a:pt x="0" y="0"/>
                    </a:lnTo>
                    <a:lnTo>
                      <a:pt x="0" y="2"/>
                    </a:lnTo>
                    <a:lnTo>
                      <a:pt x="8" y="5"/>
                    </a:lnTo>
                    <a:lnTo>
                      <a:pt x="17" y="8"/>
                    </a:lnTo>
                    <a:lnTo>
                      <a:pt x="16"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5" name="Freeform 366"/>
              <p:cNvSpPr>
                <a:spLocks/>
              </p:cNvSpPr>
              <p:nvPr/>
            </p:nvSpPr>
            <p:spPr bwMode="auto">
              <a:xfrm>
                <a:off x="9530647" y="1212544"/>
                <a:ext cx="70724" cy="36512"/>
              </a:xfrm>
              <a:custGeom>
                <a:avLst/>
                <a:gdLst>
                  <a:gd name="T0" fmla="*/ 657 w 21"/>
                  <a:gd name="T1" fmla="*/ 260 h 13"/>
                  <a:gd name="T2" fmla="*/ 657 w 21"/>
                  <a:gd name="T3" fmla="*/ 223 h 13"/>
                  <a:gd name="T4" fmla="*/ 185 w 21"/>
                  <a:gd name="T5" fmla="*/ 101 h 13"/>
                  <a:gd name="T6" fmla="*/ 0 w 21"/>
                  <a:gd name="T7" fmla="*/ 0 h 13"/>
                  <a:gd name="T8" fmla="*/ 36 w 21"/>
                  <a:gd name="T9" fmla="*/ 21 h 13"/>
                  <a:gd name="T10" fmla="*/ 185 w 21"/>
                  <a:gd name="T11" fmla="*/ 122 h 13"/>
                  <a:gd name="T12" fmla="*/ 657 w 21"/>
                  <a:gd name="T13" fmla="*/ 260 h 13"/>
                  <a:gd name="T14" fmla="*/ 594 w 21"/>
                  <a:gd name="T15" fmla="*/ 223 h 13"/>
                  <a:gd name="T16" fmla="*/ 657 w 21"/>
                  <a:gd name="T17" fmla="*/ 26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3"/>
                  <a:gd name="T29" fmla="*/ 21 w 2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3">
                    <a:moveTo>
                      <a:pt x="21" y="13"/>
                    </a:moveTo>
                    <a:lnTo>
                      <a:pt x="21" y="11"/>
                    </a:lnTo>
                    <a:lnTo>
                      <a:pt x="6" y="5"/>
                    </a:lnTo>
                    <a:lnTo>
                      <a:pt x="0" y="0"/>
                    </a:lnTo>
                    <a:lnTo>
                      <a:pt x="1" y="1"/>
                    </a:lnTo>
                    <a:lnTo>
                      <a:pt x="6" y="6"/>
                    </a:lnTo>
                    <a:lnTo>
                      <a:pt x="21" y="13"/>
                    </a:lnTo>
                    <a:lnTo>
                      <a:pt x="19" y="11"/>
                    </a:lnTo>
                    <a:lnTo>
                      <a:pt x="21" y="1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6" name="Freeform 367"/>
              <p:cNvSpPr>
                <a:spLocks/>
              </p:cNvSpPr>
              <p:nvPr/>
            </p:nvSpPr>
            <p:spPr bwMode="auto">
              <a:xfrm>
                <a:off x="9576618" y="1244294"/>
                <a:ext cx="24754" cy="6350"/>
              </a:xfrm>
              <a:custGeom>
                <a:avLst/>
                <a:gdLst>
                  <a:gd name="T0" fmla="*/ 0 w 7"/>
                  <a:gd name="T1" fmla="*/ 21 h 3"/>
                  <a:gd name="T2" fmla="*/ 0 w 7"/>
                  <a:gd name="T3" fmla="*/ 21 h 3"/>
                  <a:gd name="T4" fmla="*/ 144 w 7"/>
                  <a:gd name="T5" fmla="*/ 21 h 3"/>
                  <a:gd name="T6" fmla="*/ 256 w 7"/>
                  <a:gd name="T7" fmla="*/ 15 h 3"/>
                  <a:gd name="T8" fmla="*/ 184 w 7"/>
                  <a:gd name="T9" fmla="*/ 0 h 3"/>
                  <a:gd name="T10" fmla="*/ 72 w 7"/>
                  <a:gd name="T11" fmla="*/ 15 h 3"/>
                  <a:gd name="T12" fmla="*/ 0 w 7"/>
                  <a:gd name="T13" fmla="*/ 15 h 3"/>
                  <a:gd name="T14" fmla="*/ 0 w 7"/>
                  <a:gd name="T15" fmla="*/ 15 h 3"/>
                  <a:gd name="T16" fmla="*/ 0 w 7"/>
                  <a:gd name="T17" fmla="*/ 2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3"/>
                    </a:moveTo>
                    <a:lnTo>
                      <a:pt x="0" y="3"/>
                    </a:lnTo>
                    <a:lnTo>
                      <a:pt x="4" y="3"/>
                    </a:lnTo>
                    <a:lnTo>
                      <a:pt x="7" y="2"/>
                    </a:lnTo>
                    <a:lnTo>
                      <a:pt x="5" y="0"/>
                    </a:lnTo>
                    <a:lnTo>
                      <a:pt x="2" y="2"/>
                    </a:lnTo>
                    <a:lnTo>
                      <a:pt x="0"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7" name="Freeform 368"/>
              <p:cNvSpPr>
                <a:spLocks/>
              </p:cNvSpPr>
              <p:nvPr/>
            </p:nvSpPr>
            <p:spPr bwMode="auto">
              <a:xfrm>
                <a:off x="9564241" y="1249056"/>
                <a:ext cx="12377" cy="22225"/>
              </a:xfrm>
              <a:custGeom>
                <a:avLst/>
                <a:gdLst>
                  <a:gd name="T0" fmla="*/ 28 w 4"/>
                  <a:gd name="T1" fmla="*/ 143 h 8"/>
                  <a:gd name="T2" fmla="*/ 28 w 4"/>
                  <a:gd name="T3" fmla="*/ 143 h 8"/>
                  <a:gd name="T4" fmla="*/ 70 w 4"/>
                  <a:gd name="T5" fmla="*/ 52 h 8"/>
                  <a:gd name="T6" fmla="*/ 94 w 4"/>
                  <a:gd name="T7" fmla="*/ 16 h 8"/>
                  <a:gd name="T8" fmla="*/ 94 w 4"/>
                  <a:gd name="T9" fmla="*/ 0 h 8"/>
                  <a:gd name="T10" fmla="*/ 28 w 4"/>
                  <a:gd name="T11" fmla="*/ 52 h 8"/>
                  <a:gd name="T12" fmla="*/ 0 w 4"/>
                  <a:gd name="T13" fmla="*/ 91 h 8"/>
                  <a:gd name="T14" fmla="*/ 0 w 4"/>
                  <a:gd name="T15" fmla="*/ 91 h 8"/>
                  <a:gd name="T16" fmla="*/ 28 w 4"/>
                  <a:gd name="T17" fmla="*/ 14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1" y="8"/>
                    </a:moveTo>
                    <a:lnTo>
                      <a:pt x="1" y="8"/>
                    </a:lnTo>
                    <a:lnTo>
                      <a:pt x="3" y="3"/>
                    </a:lnTo>
                    <a:lnTo>
                      <a:pt x="4" y="1"/>
                    </a:lnTo>
                    <a:lnTo>
                      <a:pt x="4" y="0"/>
                    </a:lnTo>
                    <a:lnTo>
                      <a:pt x="1" y="3"/>
                    </a:lnTo>
                    <a:lnTo>
                      <a:pt x="0" y="5"/>
                    </a:lnTo>
                    <a:lnTo>
                      <a:pt x="1"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8" name="Freeform 369"/>
              <p:cNvSpPr>
                <a:spLocks/>
              </p:cNvSpPr>
              <p:nvPr/>
            </p:nvSpPr>
            <p:spPr bwMode="auto">
              <a:xfrm>
                <a:off x="9083314" y="1190319"/>
                <a:ext cx="194492" cy="80962"/>
              </a:xfrm>
              <a:custGeom>
                <a:avLst/>
                <a:gdLst>
                  <a:gd name="T0" fmla="*/ 1791 w 57"/>
                  <a:gd name="T1" fmla="*/ 417 h 29"/>
                  <a:gd name="T2" fmla="*/ 1818 w 57"/>
                  <a:gd name="T3" fmla="*/ 366 h 29"/>
                  <a:gd name="T4" fmla="*/ 1855 w 57"/>
                  <a:gd name="T5" fmla="*/ 327 h 29"/>
                  <a:gd name="T6" fmla="*/ 1855 w 57"/>
                  <a:gd name="T7" fmla="*/ 302 h 29"/>
                  <a:gd name="T8" fmla="*/ 1791 w 57"/>
                  <a:gd name="T9" fmla="*/ 288 h 29"/>
                  <a:gd name="T10" fmla="*/ 1494 w 57"/>
                  <a:gd name="T11" fmla="*/ 229 h 29"/>
                  <a:gd name="T12" fmla="*/ 1274 w 57"/>
                  <a:gd name="T13" fmla="*/ 135 h 29"/>
                  <a:gd name="T14" fmla="*/ 1237 w 57"/>
                  <a:gd name="T15" fmla="*/ 58 h 29"/>
                  <a:gd name="T16" fmla="*/ 1173 w 57"/>
                  <a:gd name="T17" fmla="*/ 0 h 29"/>
                  <a:gd name="T18" fmla="*/ 1042 w 57"/>
                  <a:gd name="T19" fmla="*/ 21 h 29"/>
                  <a:gd name="T20" fmla="*/ 1005 w 57"/>
                  <a:gd name="T21" fmla="*/ 58 h 29"/>
                  <a:gd name="T22" fmla="*/ 1005 w 57"/>
                  <a:gd name="T23" fmla="*/ 58 h 29"/>
                  <a:gd name="T24" fmla="*/ 913 w 57"/>
                  <a:gd name="T25" fmla="*/ 98 h 29"/>
                  <a:gd name="T26" fmla="*/ 849 w 57"/>
                  <a:gd name="T27" fmla="*/ 151 h 29"/>
                  <a:gd name="T28" fmla="*/ 812 w 57"/>
                  <a:gd name="T29" fmla="*/ 151 h 29"/>
                  <a:gd name="T30" fmla="*/ 749 w 57"/>
                  <a:gd name="T31" fmla="*/ 151 h 29"/>
                  <a:gd name="T32" fmla="*/ 782 w 57"/>
                  <a:gd name="T33" fmla="*/ 172 h 29"/>
                  <a:gd name="T34" fmla="*/ 812 w 57"/>
                  <a:gd name="T35" fmla="*/ 213 h 29"/>
                  <a:gd name="T36" fmla="*/ 749 w 57"/>
                  <a:gd name="T37" fmla="*/ 213 h 29"/>
                  <a:gd name="T38" fmla="*/ 656 w 57"/>
                  <a:gd name="T39" fmla="*/ 192 h 29"/>
                  <a:gd name="T40" fmla="*/ 656 w 57"/>
                  <a:gd name="T41" fmla="*/ 151 h 29"/>
                  <a:gd name="T42" fmla="*/ 454 w 57"/>
                  <a:gd name="T43" fmla="*/ 151 h 29"/>
                  <a:gd name="T44" fmla="*/ 357 w 57"/>
                  <a:gd name="T45" fmla="*/ 135 h 29"/>
                  <a:gd name="T46" fmla="*/ 293 w 57"/>
                  <a:gd name="T47" fmla="*/ 98 h 29"/>
                  <a:gd name="T48" fmla="*/ 100 w 57"/>
                  <a:gd name="T49" fmla="*/ 192 h 29"/>
                  <a:gd name="T50" fmla="*/ 0 w 57"/>
                  <a:gd name="T51" fmla="*/ 266 h 29"/>
                  <a:gd name="T52" fmla="*/ 131 w 57"/>
                  <a:gd name="T53" fmla="*/ 302 h 29"/>
                  <a:gd name="T54" fmla="*/ 232 w 57"/>
                  <a:gd name="T55" fmla="*/ 302 h 29"/>
                  <a:gd name="T56" fmla="*/ 164 w 57"/>
                  <a:gd name="T57" fmla="*/ 343 h 29"/>
                  <a:gd name="T58" fmla="*/ 164 w 57"/>
                  <a:gd name="T59" fmla="*/ 366 h 29"/>
                  <a:gd name="T60" fmla="*/ 324 w 57"/>
                  <a:gd name="T61" fmla="*/ 343 h 29"/>
                  <a:gd name="T62" fmla="*/ 782 w 57"/>
                  <a:gd name="T63" fmla="*/ 327 h 29"/>
                  <a:gd name="T64" fmla="*/ 812 w 57"/>
                  <a:gd name="T65" fmla="*/ 327 h 29"/>
                  <a:gd name="T66" fmla="*/ 812 w 57"/>
                  <a:gd name="T67" fmla="*/ 380 h 29"/>
                  <a:gd name="T68" fmla="*/ 749 w 57"/>
                  <a:gd name="T69" fmla="*/ 403 h 29"/>
                  <a:gd name="T70" fmla="*/ 517 w 57"/>
                  <a:gd name="T71" fmla="*/ 380 h 29"/>
                  <a:gd name="T72" fmla="*/ 388 w 57"/>
                  <a:gd name="T73" fmla="*/ 403 h 29"/>
                  <a:gd name="T74" fmla="*/ 388 w 57"/>
                  <a:gd name="T75" fmla="*/ 417 h 29"/>
                  <a:gd name="T76" fmla="*/ 454 w 57"/>
                  <a:gd name="T77" fmla="*/ 457 h 29"/>
                  <a:gd name="T78" fmla="*/ 656 w 57"/>
                  <a:gd name="T79" fmla="*/ 480 h 29"/>
                  <a:gd name="T80" fmla="*/ 718 w 57"/>
                  <a:gd name="T81" fmla="*/ 517 h 29"/>
                  <a:gd name="T82" fmla="*/ 812 w 57"/>
                  <a:gd name="T83" fmla="*/ 554 h 29"/>
                  <a:gd name="T84" fmla="*/ 913 w 57"/>
                  <a:gd name="T85" fmla="*/ 517 h 29"/>
                  <a:gd name="T86" fmla="*/ 1366 w 57"/>
                  <a:gd name="T87" fmla="*/ 440 h 29"/>
                  <a:gd name="T88" fmla="*/ 1530 w 57"/>
                  <a:gd name="T89" fmla="*/ 440 h 29"/>
                  <a:gd name="T90" fmla="*/ 1754 w 57"/>
                  <a:gd name="T91" fmla="*/ 457 h 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29"/>
                  <a:gd name="T140" fmla="*/ 57 w 57"/>
                  <a:gd name="T141" fmla="*/ 29 h 2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29">
                    <a:moveTo>
                      <a:pt x="54" y="24"/>
                    </a:moveTo>
                    <a:lnTo>
                      <a:pt x="54" y="24"/>
                    </a:lnTo>
                    <a:lnTo>
                      <a:pt x="55" y="22"/>
                    </a:lnTo>
                    <a:lnTo>
                      <a:pt x="56" y="21"/>
                    </a:lnTo>
                    <a:lnTo>
                      <a:pt x="56" y="19"/>
                    </a:lnTo>
                    <a:lnTo>
                      <a:pt x="56" y="18"/>
                    </a:lnTo>
                    <a:lnTo>
                      <a:pt x="57" y="17"/>
                    </a:lnTo>
                    <a:lnTo>
                      <a:pt x="57" y="16"/>
                    </a:lnTo>
                    <a:lnTo>
                      <a:pt x="56" y="16"/>
                    </a:lnTo>
                    <a:lnTo>
                      <a:pt x="55" y="15"/>
                    </a:lnTo>
                    <a:lnTo>
                      <a:pt x="53" y="15"/>
                    </a:lnTo>
                    <a:lnTo>
                      <a:pt x="48" y="13"/>
                    </a:lnTo>
                    <a:lnTo>
                      <a:pt x="46" y="12"/>
                    </a:lnTo>
                    <a:lnTo>
                      <a:pt x="43" y="11"/>
                    </a:lnTo>
                    <a:lnTo>
                      <a:pt x="40" y="9"/>
                    </a:lnTo>
                    <a:lnTo>
                      <a:pt x="39" y="7"/>
                    </a:lnTo>
                    <a:lnTo>
                      <a:pt x="38" y="6"/>
                    </a:lnTo>
                    <a:lnTo>
                      <a:pt x="38" y="3"/>
                    </a:lnTo>
                    <a:lnTo>
                      <a:pt x="37" y="2"/>
                    </a:lnTo>
                    <a:lnTo>
                      <a:pt x="37" y="1"/>
                    </a:lnTo>
                    <a:lnTo>
                      <a:pt x="36" y="0"/>
                    </a:lnTo>
                    <a:lnTo>
                      <a:pt x="35" y="0"/>
                    </a:lnTo>
                    <a:lnTo>
                      <a:pt x="33" y="0"/>
                    </a:lnTo>
                    <a:lnTo>
                      <a:pt x="32" y="1"/>
                    </a:lnTo>
                    <a:lnTo>
                      <a:pt x="30" y="3"/>
                    </a:lnTo>
                    <a:lnTo>
                      <a:pt x="31" y="3"/>
                    </a:lnTo>
                    <a:lnTo>
                      <a:pt x="32" y="3"/>
                    </a:lnTo>
                    <a:lnTo>
                      <a:pt x="31" y="3"/>
                    </a:lnTo>
                    <a:lnTo>
                      <a:pt x="31" y="4"/>
                    </a:lnTo>
                    <a:lnTo>
                      <a:pt x="30" y="4"/>
                    </a:lnTo>
                    <a:lnTo>
                      <a:pt x="28" y="5"/>
                    </a:lnTo>
                    <a:lnTo>
                      <a:pt x="26" y="6"/>
                    </a:lnTo>
                    <a:lnTo>
                      <a:pt x="26" y="8"/>
                    </a:lnTo>
                    <a:lnTo>
                      <a:pt x="25" y="8"/>
                    </a:lnTo>
                    <a:lnTo>
                      <a:pt x="24" y="7"/>
                    </a:lnTo>
                    <a:lnTo>
                      <a:pt x="23" y="8"/>
                    </a:lnTo>
                    <a:lnTo>
                      <a:pt x="24" y="9"/>
                    </a:lnTo>
                    <a:lnTo>
                      <a:pt x="24" y="10"/>
                    </a:lnTo>
                    <a:lnTo>
                      <a:pt x="25" y="10"/>
                    </a:lnTo>
                    <a:lnTo>
                      <a:pt x="25" y="11"/>
                    </a:lnTo>
                    <a:lnTo>
                      <a:pt x="24" y="11"/>
                    </a:lnTo>
                    <a:lnTo>
                      <a:pt x="23" y="11"/>
                    </a:lnTo>
                    <a:lnTo>
                      <a:pt x="21" y="11"/>
                    </a:lnTo>
                    <a:lnTo>
                      <a:pt x="21" y="10"/>
                    </a:lnTo>
                    <a:lnTo>
                      <a:pt x="20" y="10"/>
                    </a:lnTo>
                    <a:lnTo>
                      <a:pt x="20" y="9"/>
                    </a:lnTo>
                    <a:lnTo>
                      <a:pt x="20" y="8"/>
                    </a:lnTo>
                    <a:lnTo>
                      <a:pt x="18" y="8"/>
                    </a:lnTo>
                    <a:lnTo>
                      <a:pt x="16" y="8"/>
                    </a:lnTo>
                    <a:lnTo>
                      <a:pt x="14" y="8"/>
                    </a:lnTo>
                    <a:lnTo>
                      <a:pt x="12" y="9"/>
                    </a:lnTo>
                    <a:lnTo>
                      <a:pt x="11" y="7"/>
                    </a:lnTo>
                    <a:lnTo>
                      <a:pt x="10" y="6"/>
                    </a:lnTo>
                    <a:lnTo>
                      <a:pt x="9" y="5"/>
                    </a:lnTo>
                    <a:lnTo>
                      <a:pt x="7" y="6"/>
                    </a:lnTo>
                    <a:lnTo>
                      <a:pt x="3" y="10"/>
                    </a:lnTo>
                    <a:lnTo>
                      <a:pt x="1" y="12"/>
                    </a:lnTo>
                    <a:lnTo>
                      <a:pt x="1" y="13"/>
                    </a:lnTo>
                    <a:lnTo>
                      <a:pt x="0" y="14"/>
                    </a:lnTo>
                    <a:lnTo>
                      <a:pt x="2" y="15"/>
                    </a:lnTo>
                    <a:lnTo>
                      <a:pt x="4" y="16"/>
                    </a:lnTo>
                    <a:lnTo>
                      <a:pt x="7" y="16"/>
                    </a:lnTo>
                    <a:lnTo>
                      <a:pt x="5" y="17"/>
                    </a:lnTo>
                    <a:lnTo>
                      <a:pt x="5" y="18"/>
                    </a:lnTo>
                    <a:lnTo>
                      <a:pt x="4" y="18"/>
                    </a:lnTo>
                    <a:lnTo>
                      <a:pt x="4" y="19"/>
                    </a:lnTo>
                    <a:lnTo>
                      <a:pt x="5" y="19"/>
                    </a:lnTo>
                    <a:lnTo>
                      <a:pt x="7" y="19"/>
                    </a:lnTo>
                    <a:lnTo>
                      <a:pt x="10" y="18"/>
                    </a:lnTo>
                    <a:lnTo>
                      <a:pt x="16" y="17"/>
                    </a:lnTo>
                    <a:lnTo>
                      <a:pt x="22" y="17"/>
                    </a:lnTo>
                    <a:lnTo>
                      <a:pt x="24" y="17"/>
                    </a:lnTo>
                    <a:lnTo>
                      <a:pt x="25" y="17"/>
                    </a:lnTo>
                    <a:lnTo>
                      <a:pt x="25" y="19"/>
                    </a:lnTo>
                    <a:lnTo>
                      <a:pt x="25" y="20"/>
                    </a:lnTo>
                    <a:lnTo>
                      <a:pt x="24" y="21"/>
                    </a:lnTo>
                    <a:lnTo>
                      <a:pt x="23" y="21"/>
                    </a:lnTo>
                    <a:lnTo>
                      <a:pt x="20" y="21"/>
                    </a:lnTo>
                    <a:lnTo>
                      <a:pt x="16" y="20"/>
                    </a:lnTo>
                    <a:lnTo>
                      <a:pt x="15" y="20"/>
                    </a:lnTo>
                    <a:lnTo>
                      <a:pt x="13" y="21"/>
                    </a:lnTo>
                    <a:lnTo>
                      <a:pt x="12" y="21"/>
                    </a:lnTo>
                    <a:lnTo>
                      <a:pt x="12" y="22"/>
                    </a:lnTo>
                    <a:lnTo>
                      <a:pt x="12" y="23"/>
                    </a:lnTo>
                    <a:lnTo>
                      <a:pt x="13" y="24"/>
                    </a:lnTo>
                    <a:lnTo>
                      <a:pt x="14" y="24"/>
                    </a:lnTo>
                    <a:lnTo>
                      <a:pt x="15" y="25"/>
                    </a:lnTo>
                    <a:lnTo>
                      <a:pt x="18" y="25"/>
                    </a:lnTo>
                    <a:lnTo>
                      <a:pt x="20" y="25"/>
                    </a:lnTo>
                    <a:lnTo>
                      <a:pt x="22" y="26"/>
                    </a:lnTo>
                    <a:lnTo>
                      <a:pt x="22" y="27"/>
                    </a:lnTo>
                    <a:lnTo>
                      <a:pt x="23" y="28"/>
                    </a:lnTo>
                    <a:lnTo>
                      <a:pt x="24" y="29"/>
                    </a:lnTo>
                    <a:lnTo>
                      <a:pt x="25" y="29"/>
                    </a:lnTo>
                    <a:lnTo>
                      <a:pt x="26" y="28"/>
                    </a:lnTo>
                    <a:lnTo>
                      <a:pt x="28" y="27"/>
                    </a:lnTo>
                    <a:lnTo>
                      <a:pt x="34" y="25"/>
                    </a:lnTo>
                    <a:lnTo>
                      <a:pt x="40" y="23"/>
                    </a:lnTo>
                    <a:lnTo>
                      <a:pt x="42" y="23"/>
                    </a:lnTo>
                    <a:lnTo>
                      <a:pt x="45" y="22"/>
                    </a:lnTo>
                    <a:lnTo>
                      <a:pt x="47" y="23"/>
                    </a:lnTo>
                    <a:lnTo>
                      <a:pt x="50" y="23"/>
                    </a:lnTo>
                    <a:lnTo>
                      <a:pt x="52" y="24"/>
                    </a:lnTo>
                    <a:lnTo>
                      <a:pt x="54" y="2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39" name="Freeform 370"/>
              <p:cNvSpPr>
                <a:spLocks/>
              </p:cNvSpPr>
              <p:nvPr/>
            </p:nvSpPr>
            <p:spPr bwMode="auto">
              <a:xfrm>
                <a:off x="9263662" y="1244294"/>
                <a:ext cx="12377" cy="14287"/>
              </a:xfrm>
              <a:custGeom>
                <a:avLst/>
                <a:gdLst>
                  <a:gd name="T0" fmla="*/ 65 w 3"/>
                  <a:gd name="T1" fmla="*/ 0 h 5"/>
                  <a:gd name="T2" fmla="*/ 65 w 3"/>
                  <a:gd name="T3" fmla="*/ 0 h 5"/>
                  <a:gd name="T4" fmla="*/ 65 w 3"/>
                  <a:gd name="T5" fmla="*/ 65 h 5"/>
                  <a:gd name="T6" fmla="*/ 0 w 3"/>
                  <a:gd name="T7" fmla="*/ 104 h 5"/>
                  <a:gd name="T8" fmla="*/ 191 w 3"/>
                  <a:gd name="T9" fmla="*/ 104 h 5"/>
                  <a:gd name="T10" fmla="*/ 191 w 3"/>
                  <a:gd name="T11" fmla="*/ 65 h 5"/>
                  <a:gd name="T12" fmla="*/ 191 w 3"/>
                  <a:gd name="T13" fmla="*/ 0 h 5"/>
                  <a:gd name="T14" fmla="*/ 191 w 3"/>
                  <a:gd name="T15" fmla="*/ 0 h 5"/>
                  <a:gd name="T16" fmla="*/ 65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0"/>
                    </a:moveTo>
                    <a:lnTo>
                      <a:pt x="1" y="0"/>
                    </a:lnTo>
                    <a:lnTo>
                      <a:pt x="1" y="3"/>
                    </a:lnTo>
                    <a:lnTo>
                      <a:pt x="0" y="5"/>
                    </a:lnTo>
                    <a:lnTo>
                      <a:pt x="3" y="5"/>
                    </a:lnTo>
                    <a:lnTo>
                      <a:pt x="3" y="3"/>
                    </a:lnTo>
                    <a:lnTo>
                      <a:pt x="3" y="0"/>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0" name="Freeform 371"/>
              <p:cNvSpPr>
                <a:spLocks/>
              </p:cNvSpPr>
              <p:nvPr/>
            </p:nvSpPr>
            <p:spPr bwMode="auto">
              <a:xfrm>
                <a:off x="9268966" y="1230006"/>
                <a:ext cx="12377" cy="14287"/>
              </a:xfrm>
              <a:custGeom>
                <a:avLst/>
                <a:gdLst>
                  <a:gd name="T0" fmla="*/ 49 w 4"/>
                  <a:gd name="T1" fmla="*/ 45 h 5"/>
                  <a:gd name="T2" fmla="*/ 49 w 4"/>
                  <a:gd name="T3" fmla="*/ 45 h 5"/>
                  <a:gd name="T4" fmla="*/ 49 w 4"/>
                  <a:gd name="T5" fmla="*/ 65 h 5"/>
                  <a:gd name="T6" fmla="*/ 0 w 4"/>
                  <a:gd name="T7" fmla="*/ 110 h 5"/>
                  <a:gd name="T8" fmla="*/ 49 w 4"/>
                  <a:gd name="T9" fmla="*/ 110 h 5"/>
                  <a:gd name="T10" fmla="*/ 94 w 4"/>
                  <a:gd name="T11" fmla="*/ 65 h 5"/>
                  <a:gd name="T12" fmla="*/ 94 w 4"/>
                  <a:gd name="T13" fmla="*/ 0 h 5"/>
                  <a:gd name="T14" fmla="*/ 94 w 4"/>
                  <a:gd name="T15" fmla="*/ 0 h 5"/>
                  <a:gd name="T16" fmla="*/ 49 w 4"/>
                  <a:gd name="T17" fmla="*/ 4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2" y="2"/>
                    </a:moveTo>
                    <a:lnTo>
                      <a:pt x="2" y="2"/>
                    </a:lnTo>
                    <a:lnTo>
                      <a:pt x="2" y="3"/>
                    </a:lnTo>
                    <a:lnTo>
                      <a:pt x="0" y="5"/>
                    </a:lnTo>
                    <a:lnTo>
                      <a:pt x="2" y="5"/>
                    </a:lnTo>
                    <a:lnTo>
                      <a:pt x="4" y="3"/>
                    </a:lnTo>
                    <a:lnTo>
                      <a:pt x="4"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1" name="Freeform 372"/>
              <p:cNvSpPr>
                <a:spLocks/>
              </p:cNvSpPr>
              <p:nvPr/>
            </p:nvSpPr>
            <p:spPr bwMode="auto">
              <a:xfrm>
                <a:off x="9205314" y="1201431"/>
                <a:ext cx="76029" cy="33337"/>
              </a:xfrm>
              <a:custGeom>
                <a:avLst/>
                <a:gdLst>
                  <a:gd name="T0" fmla="*/ 0 w 22"/>
                  <a:gd name="T1" fmla="*/ 37 h 12"/>
                  <a:gd name="T2" fmla="*/ 0 w 22"/>
                  <a:gd name="T3" fmla="*/ 37 h 12"/>
                  <a:gd name="T4" fmla="*/ 172 w 22"/>
                  <a:gd name="T5" fmla="*/ 138 h 12"/>
                  <a:gd name="T6" fmla="*/ 408 w 22"/>
                  <a:gd name="T7" fmla="*/ 199 h 12"/>
                  <a:gd name="T8" fmla="*/ 581 w 22"/>
                  <a:gd name="T9" fmla="*/ 236 h 12"/>
                  <a:gd name="T10" fmla="*/ 688 w 22"/>
                  <a:gd name="T11" fmla="*/ 236 h 12"/>
                  <a:gd name="T12" fmla="*/ 752 w 22"/>
                  <a:gd name="T13" fmla="*/ 199 h 12"/>
                  <a:gd name="T14" fmla="*/ 581 w 22"/>
                  <a:gd name="T15" fmla="*/ 177 h 12"/>
                  <a:gd name="T16" fmla="*/ 408 w 22"/>
                  <a:gd name="T17" fmla="*/ 177 h 12"/>
                  <a:gd name="T18" fmla="*/ 240 w 22"/>
                  <a:gd name="T19" fmla="*/ 98 h 12"/>
                  <a:gd name="T20" fmla="*/ 68 w 22"/>
                  <a:gd name="T21" fmla="*/ 0 h 12"/>
                  <a:gd name="T22" fmla="*/ 68 w 22"/>
                  <a:gd name="T23" fmla="*/ 37 h 12"/>
                  <a:gd name="T24" fmla="*/ 0 w 22"/>
                  <a:gd name="T25" fmla="*/ 37 h 12"/>
                  <a:gd name="T26" fmla="*/ 0 w 22"/>
                  <a:gd name="T27" fmla="*/ 37 h 12"/>
                  <a:gd name="T28" fmla="*/ 0 w 22"/>
                  <a:gd name="T29" fmla="*/ 37 h 12"/>
                  <a:gd name="T30" fmla="*/ 0 w 22"/>
                  <a:gd name="T31" fmla="*/ 37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
                  <a:gd name="T49" fmla="*/ 0 h 12"/>
                  <a:gd name="T50" fmla="*/ 22 w 22"/>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 h="12">
                    <a:moveTo>
                      <a:pt x="0" y="2"/>
                    </a:moveTo>
                    <a:lnTo>
                      <a:pt x="0" y="2"/>
                    </a:lnTo>
                    <a:lnTo>
                      <a:pt x="5" y="7"/>
                    </a:lnTo>
                    <a:lnTo>
                      <a:pt x="12" y="10"/>
                    </a:lnTo>
                    <a:lnTo>
                      <a:pt x="17" y="12"/>
                    </a:lnTo>
                    <a:lnTo>
                      <a:pt x="20" y="12"/>
                    </a:lnTo>
                    <a:lnTo>
                      <a:pt x="22" y="10"/>
                    </a:lnTo>
                    <a:lnTo>
                      <a:pt x="17" y="9"/>
                    </a:lnTo>
                    <a:lnTo>
                      <a:pt x="12" y="9"/>
                    </a:lnTo>
                    <a:lnTo>
                      <a:pt x="7" y="5"/>
                    </a:lnTo>
                    <a:lnTo>
                      <a:pt x="2" y="0"/>
                    </a:lnTo>
                    <a:lnTo>
                      <a:pt x="2" y="2"/>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2" name="Freeform 373"/>
              <p:cNvSpPr>
                <a:spLocks/>
              </p:cNvSpPr>
              <p:nvPr/>
            </p:nvSpPr>
            <p:spPr bwMode="auto">
              <a:xfrm>
                <a:off x="9185865" y="1190319"/>
                <a:ext cx="28290" cy="17462"/>
              </a:xfrm>
              <a:custGeom>
                <a:avLst/>
                <a:gdLst>
                  <a:gd name="T0" fmla="*/ 72 w 8"/>
                  <a:gd name="T1" fmla="*/ 24 h 6"/>
                  <a:gd name="T2" fmla="*/ 72 w 8"/>
                  <a:gd name="T3" fmla="*/ 68 h 6"/>
                  <a:gd name="T4" fmla="*/ 184 w 8"/>
                  <a:gd name="T5" fmla="*/ 24 h 6"/>
                  <a:gd name="T6" fmla="*/ 224 w 8"/>
                  <a:gd name="T7" fmla="*/ 68 h 6"/>
                  <a:gd name="T8" fmla="*/ 224 w 8"/>
                  <a:gd name="T9" fmla="*/ 88 h 6"/>
                  <a:gd name="T10" fmla="*/ 224 w 8"/>
                  <a:gd name="T11" fmla="*/ 132 h 6"/>
                  <a:gd name="T12" fmla="*/ 296 w 8"/>
                  <a:gd name="T13" fmla="*/ 132 h 6"/>
                  <a:gd name="T14" fmla="*/ 296 w 8"/>
                  <a:gd name="T15" fmla="*/ 68 h 6"/>
                  <a:gd name="T16" fmla="*/ 224 w 8"/>
                  <a:gd name="T17" fmla="*/ 24 h 6"/>
                  <a:gd name="T18" fmla="*/ 184 w 8"/>
                  <a:gd name="T19" fmla="*/ 0 h 6"/>
                  <a:gd name="T20" fmla="*/ 0 w 8"/>
                  <a:gd name="T21" fmla="*/ 0 h 6"/>
                  <a:gd name="T22" fmla="*/ 0 w 8"/>
                  <a:gd name="T23" fmla="*/ 24 h 6"/>
                  <a:gd name="T24" fmla="*/ 72 w 8"/>
                  <a:gd name="T25" fmla="*/ 24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6"/>
                  <a:gd name="T41" fmla="*/ 8 w 8"/>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6">
                    <a:moveTo>
                      <a:pt x="2" y="1"/>
                    </a:moveTo>
                    <a:lnTo>
                      <a:pt x="2" y="3"/>
                    </a:lnTo>
                    <a:lnTo>
                      <a:pt x="5" y="1"/>
                    </a:lnTo>
                    <a:lnTo>
                      <a:pt x="6" y="3"/>
                    </a:lnTo>
                    <a:lnTo>
                      <a:pt x="6" y="4"/>
                    </a:lnTo>
                    <a:lnTo>
                      <a:pt x="6" y="6"/>
                    </a:lnTo>
                    <a:lnTo>
                      <a:pt x="8" y="6"/>
                    </a:lnTo>
                    <a:lnTo>
                      <a:pt x="8" y="3"/>
                    </a:lnTo>
                    <a:lnTo>
                      <a:pt x="6" y="1"/>
                    </a:lnTo>
                    <a:lnTo>
                      <a:pt x="5" y="0"/>
                    </a:lnTo>
                    <a:lnTo>
                      <a:pt x="0" y="0"/>
                    </a:lnTo>
                    <a:lnTo>
                      <a:pt x="0" y="1"/>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3" name="Freeform 374"/>
              <p:cNvSpPr>
                <a:spLocks/>
              </p:cNvSpPr>
              <p:nvPr/>
            </p:nvSpPr>
            <p:spPr bwMode="auto">
              <a:xfrm>
                <a:off x="9180560" y="1193494"/>
                <a:ext cx="12377" cy="7937"/>
              </a:xfrm>
              <a:custGeom>
                <a:avLst/>
                <a:gdLst>
                  <a:gd name="T0" fmla="*/ 86 w 4"/>
                  <a:gd name="T1" fmla="*/ 33 h 3"/>
                  <a:gd name="T2" fmla="*/ 86 w 4"/>
                  <a:gd name="T3" fmla="*/ 33 h 3"/>
                  <a:gd name="T4" fmla="*/ 86 w 4"/>
                  <a:gd name="T5" fmla="*/ 33 h 3"/>
                  <a:gd name="T6" fmla="*/ 86 w 4"/>
                  <a:gd name="T7" fmla="*/ 0 h 3"/>
                  <a:gd name="T8" fmla="*/ 42 w 4"/>
                  <a:gd name="T9" fmla="*/ 0 h 3"/>
                  <a:gd name="T10" fmla="*/ 0 w 4"/>
                  <a:gd name="T11" fmla="*/ 33 h 3"/>
                  <a:gd name="T12" fmla="*/ 42 w 4"/>
                  <a:gd name="T13" fmla="*/ 47 h 3"/>
                  <a:gd name="T14" fmla="*/ 42 w 4"/>
                  <a:gd name="T15" fmla="*/ 47 h 3"/>
                  <a:gd name="T16" fmla="*/ 86 w 4"/>
                  <a:gd name="T17" fmla="*/ 3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2"/>
                    </a:moveTo>
                    <a:lnTo>
                      <a:pt x="4" y="2"/>
                    </a:lnTo>
                    <a:lnTo>
                      <a:pt x="4" y="0"/>
                    </a:lnTo>
                    <a:lnTo>
                      <a:pt x="2" y="0"/>
                    </a:lnTo>
                    <a:lnTo>
                      <a:pt x="0" y="2"/>
                    </a:lnTo>
                    <a:lnTo>
                      <a:pt x="2" y="3"/>
                    </a:lnTo>
                    <a:lnTo>
                      <a:pt x="4"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4" name="Freeform 375"/>
              <p:cNvSpPr>
                <a:spLocks/>
              </p:cNvSpPr>
              <p:nvPr/>
            </p:nvSpPr>
            <p:spPr bwMode="auto">
              <a:xfrm>
                <a:off x="9171720" y="1198256"/>
                <a:ext cx="21217" cy="9525"/>
              </a:xfrm>
              <a:custGeom>
                <a:avLst/>
                <a:gdLst>
                  <a:gd name="T0" fmla="*/ 72 w 6"/>
                  <a:gd name="T1" fmla="*/ 88 h 3"/>
                  <a:gd name="T2" fmla="*/ 72 w 6"/>
                  <a:gd name="T3" fmla="*/ 88 h 3"/>
                  <a:gd name="T4" fmla="*/ 224 w 6"/>
                  <a:gd name="T5" fmla="*/ 32 h 3"/>
                  <a:gd name="T6" fmla="*/ 224 w 6"/>
                  <a:gd name="T7" fmla="*/ 0 h 3"/>
                  <a:gd name="T8" fmla="*/ 152 w 6"/>
                  <a:gd name="T9" fmla="*/ 32 h 3"/>
                  <a:gd name="T10" fmla="*/ 152 w 6"/>
                  <a:gd name="T11" fmla="*/ 0 h 3"/>
                  <a:gd name="T12" fmla="*/ 0 w 6"/>
                  <a:gd name="T13" fmla="*/ 32 h 3"/>
                  <a:gd name="T14" fmla="*/ 0 w 6"/>
                  <a:gd name="T15" fmla="*/ 32 h 3"/>
                  <a:gd name="T16" fmla="*/ 72 w 6"/>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2" y="3"/>
                    </a:moveTo>
                    <a:lnTo>
                      <a:pt x="2" y="3"/>
                    </a:lnTo>
                    <a:lnTo>
                      <a:pt x="6" y="1"/>
                    </a:lnTo>
                    <a:lnTo>
                      <a:pt x="6" y="0"/>
                    </a:lnTo>
                    <a:lnTo>
                      <a:pt x="4" y="1"/>
                    </a:lnTo>
                    <a:lnTo>
                      <a:pt x="4" y="0"/>
                    </a:lnTo>
                    <a:lnTo>
                      <a:pt x="0" y="1"/>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5" name="Freeform 376"/>
              <p:cNvSpPr>
                <a:spLocks/>
              </p:cNvSpPr>
              <p:nvPr/>
            </p:nvSpPr>
            <p:spPr bwMode="auto">
              <a:xfrm>
                <a:off x="9169952" y="1201431"/>
                <a:ext cx="10609" cy="11112"/>
              </a:xfrm>
              <a:custGeom>
                <a:avLst/>
                <a:gdLst>
                  <a:gd name="T0" fmla="*/ 120 w 3"/>
                  <a:gd name="T1" fmla="*/ 79 h 4"/>
                  <a:gd name="T2" fmla="*/ 120 w 3"/>
                  <a:gd name="T3" fmla="*/ 79 h 4"/>
                  <a:gd name="T4" fmla="*/ 120 w 3"/>
                  <a:gd name="T5" fmla="*/ 42 h 4"/>
                  <a:gd name="T6" fmla="*/ 120 w 3"/>
                  <a:gd name="T7" fmla="*/ 42 h 4"/>
                  <a:gd name="T8" fmla="*/ 40 w 3"/>
                  <a:gd name="T9" fmla="*/ 0 h 4"/>
                  <a:gd name="T10" fmla="*/ 0 w 3"/>
                  <a:gd name="T11" fmla="*/ 42 h 4"/>
                  <a:gd name="T12" fmla="*/ 40 w 3"/>
                  <a:gd name="T13" fmla="*/ 79 h 4"/>
                  <a:gd name="T14" fmla="*/ 40 w 3"/>
                  <a:gd name="T15" fmla="*/ 79 h 4"/>
                  <a:gd name="T16" fmla="*/ 120 w 3"/>
                  <a:gd name="T17" fmla="*/ 79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3" y="4"/>
                    </a:moveTo>
                    <a:lnTo>
                      <a:pt x="3" y="4"/>
                    </a:lnTo>
                    <a:lnTo>
                      <a:pt x="3" y="2"/>
                    </a:lnTo>
                    <a:lnTo>
                      <a:pt x="1" y="0"/>
                    </a:lnTo>
                    <a:lnTo>
                      <a:pt x="0" y="2"/>
                    </a:lnTo>
                    <a:lnTo>
                      <a:pt x="1" y="4"/>
                    </a:lnTo>
                    <a:lnTo>
                      <a:pt x="3"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6" name="Freeform 377"/>
              <p:cNvSpPr>
                <a:spLocks/>
              </p:cNvSpPr>
              <p:nvPr/>
            </p:nvSpPr>
            <p:spPr bwMode="auto">
              <a:xfrm>
                <a:off x="9162879" y="1207781"/>
                <a:ext cx="17681" cy="7937"/>
              </a:xfrm>
              <a:custGeom>
                <a:avLst/>
                <a:gdLst>
                  <a:gd name="T0" fmla="*/ 80 w 5"/>
                  <a:gd name="T1" fmla="*/ 33 h 3"/>
                  <a:gd name="T2" fmla="*/ 80 w 5"/>
                  <a:gd name="T3" fmla="*/ 33 h 3"/>
                  <a:gd name="T4" fmla="*/ 112 w 5"/>
                  <a:gd name="T5" fmla="*/ 50 h 3"/>
                  <a:gd name="T6" fmla="*/ 192 w 5"/>
                  <a:gd name="T7" fmla="*/ 33 h 3"/>
                  <a:gd name="T8" fmla="*/ 112 w 5"/>
                  <a:gd name="T9" fmla="*/ 33 h 3"/>
                  <a:gd name="T10" fmla="*/ 112 w 5"/>
                  <a:gd name="T11" fmla="*/ 0 h 3"/>
                  <a:gd name="T12" fmla="*/ 0 w 5"/>
                  <a:gd name="T13" fmla="*/ 0 h 3"/>
                  <a:gd name="T14" fmla="*/ 0 w 5"/>
                  <a:gd name="T15" fmla="*/ 0 h 3"/>
                  <a:gd name="T16" fmla="*/ 80 w 5"/>
                  <a:gd name="T17" fmla="*/ 3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2"/>
                    </a:moveTo>
                    <a:lnTo>
                      <a:pt x="2" y="2"/>
                    </a:lnTo>
                    <a:lnTo>
                      <a:pt x="3" y="3"/>
                    </a:lnTo>
                    <a:lnTo>
                      <a:pt x="5" y="2"/>
                    </a:lnTo>
                    <a:lnTo>
                      <a:pt x="3" y="2"/>
                    </a:lnTo>
                    <a:lnTo>
                      <a:pt x="3" y="0"/>
                    </a:lnTo>
                    <a:lnTo>
                      <a:pt x="0"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7" name="Freeform 378"/>
              <p:cNvSpPr>
                <a:spLocks/>
              </p:cNvSpPr>
              <p:nvPr/>
            </p:nvSpPr>
            <p:spPr bwMode="auto">
              <a:xfrm>
                <a:off x="9162879" y="1207781"/>
                <a:ext cx="7072" cy="19050"/>
              </a:xfrm>
              <a:custGeom>
                <a:avLst/>
                <a:gdLst>
                  <a:gd name="T0" fmla="*/ 0 w 2"/>
                  <a:gd name="T1" fmla="*/ 127 h 7"/>
                  <a:gd name="T2" fmla="*/ 0 w 2"/>
                  <a:gd name="T3" fmla="*/ 127 h 7"/>
                  <a:gd name="T4" fmla="*/ 72 w 2"/>
                  <a:gd name="T5" fmla="*/ 57 h 7"/>
                  <a:gd name="T6" fmla="*/ 72 w 2"/>
                  <a:gd name="T7" fmla="*/ 36 h 7"/>
                  <a:gd name="T8" fmla="*/ 0 w 2"/>
                  <a:gd name="T9" fmla="*/ 0 h 7"/>
                  <a:gd name="T10" fmla="*/ 0 w 2"/>
                  <a:gd name="T11" fmla="*/ 57 h 7"/>
                  <a:gd name="T12" fmla="*/ 0 w 2"/>
                  <a:gd name="T13" fmla="*/ 57 h 7"/>
                  <a:gd name="T14" fmla="*/ 0 w 2"/>
                  <a:gd name="T15" fmla="*/ 57 h 7"/>
                  <a:gd name="T16" fmla="*/ 0 w 2"/>
                  <a:gd name="T17" fmla="*/ 12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7"/>
                  <a:gd name="T29" fmla="*/ 2 w 2"/>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7">
                    <a:moveTo>
                      <a:pt x="0" y="7"/>
                    </a:moveTo>
                    <a:lnTo>
                      <a:pt x="0" y="7"/>
                    </a:lnTo>
                    <a:lnTo>
                      <a:pt x="2" y="3"/>
                    </a:lnTo>
                    <a:lnTo>
                      <a:pt x="2" y="2"/>
                    </a:lnTo>
                    <a:lnTo>
                      <a:pt x="0" y="0"/>
                    </a:lnTo>
                    <a:lnTo>
                      <a:pt x="0" y="3"/>
                    </a:lnTo>
                    <a:lnTo>
                      <a:pt x="0"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8" name="Freeform 379"/>
              <p:cNvSpPr>
                <a:spLocks/>
              </p:cNvSpPr>
              <p:nvPr/>
            </p:nvSpPr>
            <p:spPr bwMode="auto">
              <a:xfrm>
                <a:off x="9145198" y="1212544"/>
                <a:ext cx="17681" cy="14287"/>
              </a:xfrm>
              <a:custGeom>
                <a:avLst/>
                <a:gdLst>
                  <a:gd name="T0" fmla="*/ 0 w 5"/>
                  <a:gd name="T1" fmla="*/ 23 h 5"/>
                  <a:gd name="T2" fmla="*/ 0 w 5"/>
                  <a:gd name="T3" fmla="*/ 23 h 5"/>
                  <a:gd name="T4" fmla="*/ 72 w 5"/>
                  <a:gd name="T5" fmla="*/ 65 h 5"/>
                  <a:gd name="T6" fmla="*/ 184 w 5"/>
                  <a:gd name="T7" fmla="*/ 104 h 5"/>
                  <a:gd name="T8" fmla="*/ 184 w 5"/>
                  <a:gd name="T9" fmla="*/ 23 h 5"/>
                  <a:gd name="T10" fmla="*/ 144 w 5"/>
                  <a:gd name="T11" fmla="*/ 23 h 5"/>
                  <a:gd name="T12" fmla="*/ 72 w 5"/>
                  <a:gd name="T13" fmla="*/ 0 h 5"/>
                  <a:gd name="T14" fmla="*/ 72 w 5"/>
                  <a:gd name="T15" fmla="*/ 0 h 5"/>
                  <a:gd name="T16" fmla="*/ 0 w 5"/>
                  <a:gd name="T17" fmla="*/ 23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1"/>
                    </a:moveTo>
                    <a:lnTo>
                      <a:pt x="0" y="1"/>
                    </a:lnTo>
                    <a:lnTo>
                      <a:pt x="2" y="3"/>
                    </a:lnTo>
                    <a:lnTo>
                      <a:pt x="5" y="5"/>
                    </a:lnTo>
                    <a:lnTo>
                      <a:pt x="5" y="1"/>
                    </a:lnTo>
                    <a:lnTo>
                      <a:pt x="4" y="1"/>
                    </a:lnTo>
                    <a:lnTo>
                      <a:pt x="2"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49" name="Freeform 380"/>
              <p:cNvSpPr>
                <a:spLocks/>
              </p:cNvSpPr>
              <p:nvPr/>
            </p:nvSpPr>
            <p:spPr bwMode="auto">
              <a:xfrm>
                <a:off x="9125749" y="1207781"/>
                <a:ext cx="28290" cy="12700"/>
              </a:xfrm>
              <a:custGeom>
                <a:avLst/>
                <a:gdLst>
                  <a:gd name="T0" fmla="*/ 0 w 8"/>
                  <a:gd name="T1" fmla="*/ 42 h 5"/>
                  <a:gd name="T2" fmla="*/ 40 w 8"/>
                  <a:gd name="T3" fmla="*/ 42 h 5"/>
                  <a:gd name="T4" fmla="*/ 176 w 8"/>
                  <a:gd name="T5" fmla="*/ 42 h 5"/>
                  <a:gd name="T6" fmla="*/ 216 w 8"/>
                  <a:gd name="T7" fmla="*/ 42 h 5"/>
                  <a:gd name="T8" fmla="*/ 288 w 8"/>
                  <a:gd name="T9" fmla="*/ 29 h 5"/>
                  <a:gd name="T10" fmla="*/ 104 w 8"/>
                  <a:gd name="T11" fmla="*/ 0 h 5"/>
                  <a:gd name="T12" fmla="*/ 0 w 8"/>
                  <a:gd name="T13" fmla="*/ 29 h 5"/>
                  <a:gd name="T14" fmla="*/ 40 w 8"/>
                  <a:gd name="T15" fmla="*/ 29 h 5"/>
                  <a:gd name="T16" fmla="*/ 0 w 8"/>
                  <a:gd name="T17" fmla="*/ 42 h 5"/>
                  <a:gd name="T18" fmla="*/ 0 w 8"/>
                  <a:gd name="T19" fmla="*/ 69 h 5"/>
                  <a:gd name="T20" fmla="*/ 40 w 8"/>
                  <a:gd name="T21" fmla="*/ 42 h 5"/>
                  <a:gd name="T22" fmla="*/ 0 w 8"/>
                  <a:gd name="T23" fmla="*/ 4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5"/>
                  <a:gd name="T38" fmla="*/ 8 w 8"/>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5">
                    <a:moveTo>
                      <a:pt x="0" y="3"/>
                    </a:moveTo>
                    <a:lnTo>
                      <a:pt x="1" y="3"/>
                    </a:lnTo>
                    <a:lnTo>
                      <a:pt x="5" y="3"/>
                    </a:lnTo>
                    <a:lnTo>
                      <a:pt x="6" y="3"/>
                    </a:lnTo>
                    <a:lnTo>
                      <a:pt x="8" y="2"/>
                    </a:lnTo>
                    <a:lnTo>
                      <a:pt x="3" y="0"/>
                    </a:lnTo>
                    <a:lnTo>
                      <a:pt x="0" y="2"/>
                    </a:lnTo>
                    <a:lnTo>
                      <a:pt x="1" y="2"/>
                    </a:lnTo>
                    <a:lnTo>
                      <a:pt x="0" y="3"/>
                    </a:lnTo>
                    <a:lnTo>
                      <a:pt x="0" y="5"/>
                    </a:lnTo>
                    <a:lnTo>
                      <a:pt x="1" y="3"/>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0" name="Freeform 381"/>
              <p:cNvSpPr>
                <a:spLocks/>
              </p:cNvSpPr>
              <p:nvPr/>
            </p:nvSpPr>
            <p:spPr bwMode="auto">
              <a:xfrm>
                <a:off x="9108068" y="1201431"/>
                <a:ext cx="21217" cy="14287"/>
              </a:xfrm>
              <a:custGeom>
                <a:avLst/>
                <a:gdLst>
                  <a:gd name="T0" fmla="*/ 72 w 6"/>
                  <a:gd name="T1" fmla="*/ 88 h 5"/>
                  <a:gd name="T2" fmla="*/ 72 w 6"/>
                  <a:gd name="T3" fmla="*/ 88 h 5"/>
                  <a:gd name="T4" fmla="*/ 72 w 6"/>
                  <a:gd name="T5" fmla="*/ 88 h 5"/>
                  <a:gd name="T6" fmla="*/ 184 w 6"/>
                  <a:gd name="T7" fmla="*/ 110 h 5"/>
                  <a:gd name="T8" fmla="*/ 224 w 6"/>
                  <a:gd name="T9" fmla="*/ 88 h 5"/>
                  <a:gd name="T10" fmla="*/ 112 w 6"/>
                  <a:gd name="T11" fmla="*/ 45 h 5"/>
                  <a:gd name="T12" fmla="*/ 0 w 6"/>
                  <a:gd name="T13" fmla="*/ 0 h 5"/>
                  <a:gd name="T14" fmla="*/ 0 w 6"/>
                  <a:gd name="T15" fmla="*/ 0 h 5"/>
                  <a:gd name="T16" fmla="*/ 72 w 6"/>
                  <a:gd name="T17" fmla="*/ 8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2" y="4"/>
                    </a:moveTo>
                    <a:lnTo>
                      <a:pt x="2" y="4"/>
                    </a:lnTo>
                    <a:lnTo>
                      <a:pt x="5" y="5"/>
                    </a:lnTo>
                    <a:lnTo>
                      <a:pt x="6" y="4"/>
                    </a:lnTo>
                    <a:lnTo>
                      <a:pt x="3" y="2"/>
                    </a:lnTo>
                    <a:lnTo>
                      <a:pt x="0" y="0"/>
                    </a:lnTo>
                    <a:lnTo>
                      <a:pt x="2"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1" name="Freeform 382"/>
              <p:cNvSpPr>
                <a:spLocks/>
              </p:cNvSpPr>
              <p:nvPr/>
            </p:nvSpPr>
            <p:spPr bwMode="auto">
              <a:xfrm>
                <a:off x="9083314" y="1201431"/>
                <a:ext cx="31826" cy="28575"/>
              </a:xfrm>
              <a:custGeom>
                <a:avLst/>
                <a:gdLst>
                  <a:gd name="T0" fmla="*/ 72 w 9"/>
                  <a:gd name="T1" fmla="*/ 211 h 10"/>
                  <a:gd name="T2" fmla="*/ 72 w 9"/>
                  <a:gd name="T3" fmla="*/ 211 h 10"/>
                  <a:gd name="T4" fmla="*/ 152 w 9"/>
                  <a:gd name="T5" fmla="*/ 104 h 10"/>
                  <a:gd name="T6" fmla="*/ 336 w 9"/>
                  <a:gd name="T7" fmla="*/ 81 h 10"/>
                  <a:gd name="T8" fmla="*/ 264 w 9"/>
                  <a:gd name="T9" fmla="*/ 0 h 10"/>
                  <a:gd name="T10" fmla="*/ 72 w 9"/>
                  <a:gd name="T11" fmla="*/ 104 h 10"/>
                  <a:gd name="T12" fmla="*/ 0 w 9"/>
                  <a:gd name="T13" fmla="*/ 211 h 10"/>
                  <a:gd name="T14" fmla="*/ 0 w 9"/>
                  <a:gd name="T15" fmla="*/ 211 h 10"/>
                  <a:gd name="T16" fmla="*/ 72 w 9"/>
                  <a:gd name="T17" fmla="*/ 21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0"/>
                  <a:gd name="T29" fmla="*/ 9 w 9"/>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0">
                    <a:moveTo>
                      <a:pt x="2" y="10"/>
                    </a:moveTo>
                    <a:lnTo>
                      <a:pt x="2" y="10"/>
                    </a:lnTo>
                    <a:lnTo>
                      <a:pt x="4" y="5"/>
                    </a:lnTo>
                    <a:lnTo>
                      <a:pt x="9" y="4"/>
                    </a:lnTo>
                    <a:lnTo>
                      <a:pt x="7" y="0"/>
                    </a:lnTo>
                    <a:lnTo>
                      <a:pt x="2" y="5"/>
                    </a:lnTo>
                    <a:lnTo>
                      <a:pt x="0" y="10"/>
                    </a:lnTo>
                    <a:lnTo>
                      <a:pt x="2" y="1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2" name="Freeform 383"/>
              <p:cNvSpPr>
                <a:spLocks/>
              </p:cNvSpPr>
              <p:nvPr/>
            </p:nvSpPr>
            <p:spPr bwMode="auto">
              <a:xfrm>
                <a:off x="9083314" y="1230006"/>
                <a:ext cx="24754" cy="7937"/>
              </a:xfrm>
              <a:custGeom>
                <a:avLst/>
                <a:gdLst>
                  <a:gd name="T0" fmla="*/ 184 w 7"/>
                  <a:gd name="T1" fmla="*/ 0 h 3"/>
                  <a:gd name="T2" fmla="*/ 184 w 7"/>
                  <a:gd name="T3" fmla="*/ 0 h 3"/>
                  <a:gd name="T4" fmla="*/ 144 w 7"/>
                  <a:gd name="T5" fmla="*/ 0 h 3"/>
                  <a:gd name="T6" fmla="*/ 72 w 7"/>
                  <a:gd name="T7" fmla="*/ 0 h 3"/>
                  <a:gd name="T8" fmla="*/ 0 w 7"/>
                  <a:gd name="T9" fmla="*/ 0 h 3"/>
                  <a:gd name="T10" fmla="*/ 144 w 7"/>
                  <a:gd name="T11" fmla="*/ 55 h 3"/>
                  <a:gd name="T12" fmla="*/ 256 w 7"/>
                  <a:gd name="T13" fmla="*/ 37 h 3"/>
                  <a:gd name="T14" fmla="*/ 256 w 7"/>
                  <a:gd name="T15" fmla="*/ 37 h 3"/>
                  <a:gd name="T16" fmla="*/ 184 w 7"/>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5" y="0"/>
                    </a:moveTo>
                    <a:lnTo>
                      <a:pt x="5" y="0"/>
                    </a:lnTo>
                    <a:lnTo>
                      <a:pt x="4" y="0"/>
                    </a:lnTo>
                    <a:lnTo>
                      <a:pt x="2" y="0"/>
                    </a:lnTo>
                    <a:lnTo>
                      <a:pt x="0" y="0"/>
                    </a:lnTo>
                    <a:lnTo>
                      <a:pt x="4" y="3"/>
                    </a:lnTo>
                    <a:lnTo>
                      <a:pt x="7" y="2"/>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3" name="Freeform 384"/>
              <p:cNvSpPr>
                <a:spLocks/>
              </p:cNvSpPr>
              <p:nvPr/>
            </p:nvSpPr>
            <p:spPr bwMode="auto">
              <a:xfrm>
                <a:off x="9097459" y="1230006"/>
                <a:ext cx="10609" cy="14287"/>
              </a:xfrm>
              <a:custGeom>
                <a:avLst/>
                <a:gdLst>
                  <a:gd name="T0" fmla="*/ 40 w 3"/>
                  <a:gd name="T1" fmla="*/ 65 h 5"/>
                  <a:gd name="T2" fmla="*/ 40 w 3"/>
                  <a:gd name="T3" fmla="*/ 65 h 5"/>
                  <a:gd name="T4" fmla="*/ 112 w 3"/>
                  <a:gd name="T5" fmla="*/ 65 h 5"/>
                  <a:gd name="T6" fmla="*/ 40 w 3"/>
                  <a:gd name="T7" fmla="*/ 0 h 5"/>
                  <a:gd name="T8" fmla="*/ 112 w 3"/>
                  <a:gd name="T9" fmla="*/ 45 h 5"/>
                  <a:gd name="T10" fmla="*/ 0 w 3"/>
                  <a:gd name="T11" fmla="*/ 45 h 5"/>
                  <a:gd name="T12" fmla="*/ 40 w 3"/>
                  <a:gd name="T13" fmla="*/ 110 h 5"/>
                  <a:gd name="T14" fmla="*/ 40 w 3"/>
                  <a:gd name="T15" fmla="*/ 110 h 5"/>
                  <a:gd name="T16" fmla="*/ 40 w 3"/>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3"/>
                    </a:moveTo>
                    <a:lnTo>
                      <a:pt x="1" y="3"/>
                    </a:lnTo>
                    <a:lnTo>
                      <a:pt x="3" y="3"/>
                    </a:lnTo>
                    <a:lnTo>
                      <a:pt x="1" y="0"/>
                    </a:lnTo>
                    <a:lnTo>
                      <a:pt x="3" y="2"/>
                    </a:lnTo>
                    <a:lnTo>
                      <a:pt x="0" y="2"/>
                    </a:lnTo>
                    <a:lnTo>
                      <a:pt x="1" y="5"/>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4" name="Freeform 385"/>
              <p:cNvSpPr>
                <a:spLocks/>
              </p:cNvSpPr>
              <p:nvPr/>
            </p:nvSpPr>
            <p:spPr bwMode="auto">
              <a:xfrm>
                <a:off x="9100995" y="1234769"/>
                <a:ext cx="68956" cy="9525"/>
              </a:xfrm>
              <a:custGeom>
                <a:avLst/>
                <a:gdLst>
                  <a:gd name="T0" fmla="*/ 673 w 20"/>
                  <a:gd name="T1" fmla="*/ 32 h 3"/>
                  <a:gd name="T2" fmla="*/ 673 w 20"/>
                  <a:gd name="T3" fmla="*/ 0 h 3"/>
                  <a:gd name="T4" fmla="*/ 408 w 20"/>
                  <a:gd name="T5" fmla="*/ 0 h 3"/>
                  <a:gd name="T6" fmla="*/ 0 w 20"/>
                  <a:gd name="T7" fmla="*/ 32 h 3"/>
                  <a:gd name="T8" fmla="*/ 0 w 20"/>
                  <a:gd name="T9" fmla="*/ 88 h 3"/>
                  <a:gd name="T10" fmla="*/ 408 w 20"/>
                  <a:gd name="T11" fmla="*/ 88 h 3"/>
                  <a:gd name="T12" fmla="*/ 608 w 20"/>
                  <a:gd name="T13" fmla="*/ 32 h 3"/>
                  <a:gd name="T14" fmla="*/ 608 w 20"/>
                  <a:gd name="T15" fmla="*/ 32 h 3"/>
                  <a:gd name="T16" fmla="*/ 673 w 20"/>
                  <a:gd name="T17" fmla="*/ 3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3"/>
                  <a:gd name="T29" fmla="*/ 20 w 2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3">
                    <a:moveTo>
                      <a:pt x="20" y="1"/>
                    </a:moveTo>
                    <a:lnTo>
                      <a:pt x="20" y="0"/>
                    </a:lnTo>
                    <a:lnTo>
                      <a:pt x="12" y="0"/>
                    </a:lnTo>
                    <a:lnTo>
                      <a:pt x="0" y="1"/>
                    </a:lnTo>
                    <a:lnTo>
                      <a:pt x="0" y="3"/>
                    </a:lnTo>
                    <a:lnTo>
                      <a:pt x="12" y="3"/>
                    </a:lnTo>
                    <a:lnTo>
                      <a:pt x="18" y="1"/>
                    </a:lnTo>
                    <a:lnTo>
                      <a:pt x="2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5" name="Freeform 386"/>
              <p:cNvSpPr>
                <a:spLocks/>
              </p:cNvSpPr>
              <p:nvPr/>
            </p:nvSpPr>
            <p:spPr bwMode="auto">
              <a:xfrm>
                <a:off x="9162879" y="1237944"/>
                <a:ext cx="8841" cy="12700"/>
              </a:xfrm>
              <a:custGeom>
                <a:avLst/>
                <a:gdLst>
                  <a:gd name="T0" fmla="*/ 0 w 3"/>
                  <a:gd name="T1" fmla="*/ 67 h 5"/>
                  <a:gd name="T2" fmla="*/ 0 w 3"/>
                  <a:gd name="T3" fmla="*/ 67 h 5"/>
                  <a:gd name="T4" fmla="*/ 55 w 3"/>
                  <a:gd name="T5" fmla="*/ 54 h 5"/>
                  <a:gd name="T6" fmla="*/ 37 w 3"/>
                  <a:gd name="T7" fmla="*/ 0 h 5"/>
                  <a:gd name="T8" fmla="*/ 0 w 3"/>
                  <a:gd name="T9" fmla="*/ 0 h 5"/>
                  <a:gd name="T10" fmla="*/ 37 w 3"/>
                  <a:gd name="T11" fmla="*/ 26 h 5"/>
                  <a:gd name="T12" fmla="*/ 0 w 3"/>
                  <a:gd name="T13" fmla="*/ 26 h 5"/>
                  <a:gd name="T14" fmla="*/ 0 w 3"/>
                  <a:gd name="T15" fmla="*/ 26 h 5"/>
                  <a:gd name="T16" fmla="*/ 0 w 3"/>
                  <a:gd name="T17" fmla="*/ 67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0" y="5"/>
                    </a:moveTo>
                    <a:lnTo>
                      <a:pt x="0" y="5"/>
                    </a:lnTo>
                    <a:lnTo>
                      <a:pt x="3" y="4"/>
                    </a:lnTo>
                    <a:lnTo>
                      <a:pt x="2" y="0"/>
                    </a:lnTo>
                    <a:lnTo>
                      <a:pt x="0" y="0"/>
                    </a:lnTo>
                    <a:lnTo>
                      <a:pt x="2" y="2"/>
                    </a:lnTo>
                    <a:lnTo>
                      <a:pt x="0" y="2"/>
                    </a:lnTo>
                    <a:lnTo>
                      <a:pt x="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6" name="Freeform 387"/>
              <p:cNvSpPr>
                <a:spLocks/>
              </p:cNvSpPr>
              <p:nvPr/>
            </p:nvSpPr>
            <p:spPr bwMode="auto">
              <a:xfrm>
                <a:off x="9118676" y="1244294"/>
                <a:ext cx="44203" cy="6350"/>
              </a:xfrm>
              <a:custGeom>
                <a:avLst/>
                <a:gdLst>
                  <a:gd name="T0" fmla="*/ 100 w 13"/>
                  <a:gd name="T1" fmla="*/ 21 h 3"/>
                  <a:gd name="T2" fmla="*/ 100 w 13"/>
                  <a:gd name="T3" fmla="*/ 21 h 3"/>
                  <a:gd name="T4" fmla="*/ 229 w 13"/>
                  <a:gd name="T5" fmla="*/ 15 h 3"/>
                  <a:gd name="T6" fmla="*/ 417 w 13"/>
                  <a:gd name="T7" fmla="*/ 21 h 3"/>
                  <a:gd name="T8" fmla="*/ 417 w 13"/>
                  <a:gd name="T9" fmla="*/ 0 h 3"/>
                  <a:gd name="T10" fmla="*/ 229 w 13"/>
                  <a:gd name="T11" fmla="*/ 0 h 3"/>
                  <a:gd name="T12" fmla="*/ 0 w 13"/>
                  <a:gd name="T13" fmla="*/ 21 h 3"/>
                  <a:gd name="T14" fmla="*/ 0 w 13"/>
                  <a:gd name="T15" fmla="*/ 21 h 3"/>
                  <a:gd name="T16" fmla="*/ 100 w 13"/>
                  <a:gd name="T17" fmla="*/ 2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3"/>
                  <a:gd name="T29" fmla="*/ 13 w 1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3">
                    <a:moveTo>
                      <a:pt x="3" y="3"/>
                    </a:moveTo>
                    <a:lnTo>
                      <a:pt x="3" y="3"/>
                    </a:lnTo>
                    <a:lnTo>
                      <a:pt x="7" y="2"/>
                    </a:lnTo>
                    <a:lnTo>
                      <a:pt x="13" y="3"/>
                    </a:lnTo>
                    <a:lnTo>
                      <a:pt x="13" y="0"/>
                    </a:lnTo>
                    <a:lnTo>
                      <a:pt x="7" y="0"/>
                    </a:lnTo>
                    <a:lnTo>
                      <a:pt x="0" y="3"/>
                    </a:lnTo>
                    <a:lnTo>
                      <a:pt x="3"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7" name="Freeform 388"/>
              <p:cNvSpPr>
                <a:spLocks/>
              </p:cNvSpPr>
              <p:nvPr/>
            </p:nvSpPr>
            <p:spPr bwMode="auto">
              <a:xfrm>
                <a:off x="9118676" y="1250644"/>
                <a:ext cx="44203" cy="15875"/>
              </a:xfrm>
              <a:custGeom>
                <a:avLst/>
                <a:gdLst>
                  <a:gd name="T0" fmla="*/ 417 w 13"/>
                  <a:gd name="T1" fmla="*/ 128 h 5"/>
                  <a:gd name="T2" fmla="*/ 385 w 13"/>
                  <a:gd name="T3" fmla="*/ 64 h 5"/>
                  <a:gd name="T4" fmla="*/ 163 w 13"/>
                  <a:gd name="T5" fmla="*/ 64 h 5"/>
                  <a:gd name="T6" fmla="*/ 100 w 13"/>
                  <a:gd name="T7" fmla="*/ 0 h 5"/>
                  <a:gd name="T8" fmla="*/ 0 w 13"/>
                  <a:gd name="T9" fmla="*/ 0 h 5"/>
                  <a:gd name="T10" fmla="*/ 163 w 13"/>
                  <a:gd name="T11" fmla="*/ 128 h 5"/>
                  <a:gd name="T12" fmla="*/ 385 w 13"/>
                  <a:gd name="T13" fmla="*/ 160 h 5"/>
                  <a:gd name="T14" fmla="*/ 321 w 13"/>
                  <a:gd name="T15" fmla="*/ 128 h 5"/>
                  <a:gd name="T16" fmla="*/ 417 w 13"/>
                  <a:gd name="T17" fmla="*/ 128 h 5"/>
                  <a:gd name="T18" fmla="*/ 417 w 13"/>
                  <a:gd name="T19" fmla="*/ 128 h 5"/>
                  <a:gd name="T20" fmla="*/ 385 w 13"/>
                  <a:gd name="T21" fmla="*/ 64 h 5"/>
                  <a:gd name="T22" fmla="*/ 417 w 13"/>
                  <a:gd name="T23" fmla="*/ 128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5"/>
                  <a:gd name="T38" fmla="*/ 13 w 13"/>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5">
                    <a:moveTo>
                      <a:pt x="13" y="4"/>
                    </a:moveTo>
                    <a:lnTo>
                      <a:pt x="12" y="2"/>
                    </a:lnTo>
                    <a:lnTo>
                      <a:pt x="5" y="2"/>
                    </a:lnTo>
                    <a:lnTo>
                      <a:pt x="3" y="0"/>
                    </a:lnTo>
                    <a:lnTo>
                      <a:pt x="0" y="0"/>
                    </a:lnTo>
                    <a:lnTo>
                      <a:pt x="5" y="4"/>
                    </a:lnTo>
                    <a:lnTo>
                      <a:pt x="12" y="5"/>
                    </a:lnTo>
                    <a:lnTo>
                      <a:pt x="10" y="4"/>
                    </a:lnTo>
                    <a:lnTo>
                      <a:pt x="13" y="4"/>
                    </a:lnTo>
                    <a:lnTo>
                      <a:pt x="12" y="2"/>
                    </a:lnTo>
                    <a:lnTo>
                      <a:pt x="13"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8" name="Freeform 389"/>
              <p:cNvSpPr>
                <a:spLocks/>
              </p:cNvSpPr>
              <p:nvPr/>
            </p:nvSpPr>
            <p:spPr bwMode="auto">
              <a:xfrm>
                <a:off x="9154039" y="1263344"/>
                <a:ext cx="15913" cy="7937"/>
              </a:xfrm>
              <a:custGeom>
                <a:avLst/>
                <a:gdLst>
                  <a:gd name="T0" fmla="*/ 130 w 5"/>
                  <a:gd name="T1" fmla="*/ 13 h 3"/>
                  <a:gd name="T2" fmla="*/ 130 w 5"/>
                  <a:gd name="T3" fmla="*/ 13 h 3"/>
                  <a:gd name="T4" fmla="*/ 74 w 5"/>
                  <a:gd name="T5" fmla="*/ 13 h 3"/>
                  <a:gd name="T6" fmla="*/ 74 w 5"/>
                  <a:gd name="T7" fmla="*/ 0 h 3"/>
                  <a:gd name="T8" fmla="*/ 0 w 5"/>
                  <a:gd name="T9" fmla="*/ 0 h 3"/>
                  <a:gd name="T10" fmla="*/ 52 w 5"/>
                  <a:gd name="T11" fmla="*/ 42 h 3"/>
                  <a:gd name="T12" fmla="*/ 130 w 5"/>
                  <a:gd name="T13" fmla="*/ 42 h 3"/>
                  <a:gd name="T14" fmla="*/ 130 w 5"/>
                  <a:gd name="T15" fmla="*/ 42 h 3"/>
                  <a:gd name="T16" fmla="*/ 130 w 5"/>
                  <a:gd name="T17" fmla="*/ 1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1"/>
                    </a:moveTo>
                    <a:lnTo>
                      <a:pt x="5" y="1"/>
                    </a:lnTo>
                    <a:lnTo>
                      <a:pt x="3" y="1"/>
                    </a:lnTo>
                    <a:lnTo>
                      <a:pt x="3" y="0"/>
                    </a:lnTo>
                    <a:lnTo>
                      <a:pt x="0" y="0"/>
                    </a:lnTo>
                    <a:lnTo>
                      <a:pt x="2" y="3"/>
                    </a:lnTo>
                    <a:lnTo>
                      <a:pt x="5" y="3"/>
                    </a:lnTo>
                    <a:lnTo>
                      <a:pt x="5"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59" name="Freeform 390"/>
              <p:cNvSpPr>
                <a:spLocks/>
              </p:cNvSpPr>
              <p:nvPr/>
            </p:nvSpPr>
            <p:spPr bwMode="auto">
              <a:xfrm>
                <a:off x="9169952" y="1249056"/>
                <a:ext cx="68956" cy="22225"/>
              </a:xfrm>
              <a:custGeom>
                <a:avLst/>
                <a:gdLst>
                  <a:gd name="T0" fmla="*/ 673 w 20"/>
                  <a:gd name="T1" fmla="*/ 0 h 8"/>
                  <a:gd name="T2" fmla="*/ 673 w 20"/>
                  <a:gd name="T3" fmla="*/ 0 h 8"/>
                  <a:gd name="T4" fmla="*/ 267 w 20"/>
                  <a:gd name="T5" fmla="*/ 52 h 8"/>
                  <a:gd name="T6" fmla="*/ 0 w 20"/>
                  <a:gd name="T7" fmla="*/ 107 h 8"/>
                  <a:gd name="T8" fmla="*/ 0 w 20"/>
                  <a:gd name="T9" fmla="*/ 143 h 8"/>
                  <a:gd name="T10" fmla="*/ 267 w 20"/>
                  <a:gd name="T11" fmla="*/ 91 h 8"/>
                  <a:gd name="T12" fmla="*/ 608 w 20"/>
                  <a:gd name="T13" fmla="*/ 16 h 8"/>
                  <a:gd name="T14" fmla="*/ 608 w 20"/>
                  <a:gd name="T15" fmla="*/ 16 h 8"/>
                  <a:gd name="T16" fmla="*/ 673 w 20"/>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8"/>
                  <a:gd name="T29" fmla="*/ 20 w 2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8">
                    <a:moveTo>
                      <a:pt x="20" y="0"/>
                    </a:moveTo>
                    <a:lnTo>
                      <a:pt x="20" y="0"/>
                    </a:lnTo>
                    <a:lnTo>
                      <a:pt x="8" y="3"/>
                    </a:lnTo>
                    <a:lnTo>
                      <a:pt x="0" y="6"/>
                    </a:lnTo>
                    <a:lnTo>
                      <a:pt x="0" y="8"/>
                    </a:lnTo>
                    <a:lnTo>
                      <a:pt x="8" y="5"/>
                    </a:lnTo>
                    <a:lnTo>
                      <a:pt x="18" y="1"/>
                    </a:lnTo>
                    <a:lnTo>
                      <a:pt x="2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0" name="Freeform 391"/>
              <p:cNvSpPr>
                <a:spLocks/>
              </p:cNvSpPr>
              <p:nvPr/>
            </p:nvSpPr>
            <p:spPr bwMode="auto">
              <a:xfrm>
                <a:off x="9230067" y="1249056"/>
                <a:ext cx="45971" cy="9525"/>
              </a:xfrm>
              <a:custGeom>
                <a:avLst/>
                <a:gdLst>
                  <a:gd name="T0" fmla="*/ 368 w 13"/>
                  <a:gd name="T1" fmla="*/ 88 h 3"/>
                  <a:gd name="T2" fmla="*/ 408 w 13"/>
                  <a:gd name="T3" fmla="*/ 32 h 3"/>
                  <a:gd name="T4" fmla="*/ 256 w 13"/>
                  <a:gd name="T5" fmla="*/ 32 h 3"/>
                  <a:gd name="T6" fmla="*/ 72 w 13"/>
                  <a:gd name="T7" fmla="*/ 0 h 3"/>
                  <a:gd name="T8" fmla="*/ 0 w 13"/>
                  <a:gd name="T9" fmla="*/ 32 h 3"/>
                  <a:gd name="T10" fmla="*/ 256 w 13"/>
                  <a:gd name="T11" fmla="*/ 88 h 3"/>
                  <a:gd name="T12" fmla="*/ 408 w 13"/>
                  <a:gd name="T13" fmla="*/ 88 h 3"/>
                  <a:gd name="T14" fmla="*/ 480 w 13"/>
                  <a:gd name="T15" fmla="*/ 88 h 3"/>
                  <a:gd name="T16" fmla="*/ 368 w 13"/>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3"/>
                  <a:gd name="T29" fmla="*/ 13 w 1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3">
                    <a:moveTo>
                      <a:pt x="10" y="3"/>
                    </a:moveTo>
                    <a:lnTo>
                      <a:pt x="11" y="1"/>
                    </a:lnTo>
                    <a:lnTo>
                      <a:pt x="7" y="1"/>
                    </a:lnTo>
                    <a:lnTo>
                      <a:pt x="2" y="0"/>
                    </a:lnTo>
                    <a:lnTo>
                      <a:pt x="0" y="1"/>
                    </a:lnTo>
                    <a:lnTo>
                      <a:pt x="7" y="3"/>
                    </a:lnTo>
                    <a:lnTo>
                      <a:pt x="11" y="3"/>
                    </a:lnTo>
                    <a:lnTo>
                      <a:pt x="13" y="3"/>
                    </a:lnTo>
                    <a:lnTo>
                      <a:pt x="1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1" name="Freeform 392"/>
              <p:cNvSpPr>
                <a:spLocks/>
              </p:cNvSpPr>
              <p:nvPr/>
            </p:nvSpPr>
            <p:spPr bwMode="auto">
              <a:xfrm>
                <a:off x="9014358" y="1193494"/>
                <a:ext cx="90174" cy="44450"/>
              </a:xfrm>
              <a:custGeom>
                <a:avLst/>
                <a:gdLst>
                  <a:gd name="T0" fmla="*/ 60 w 27"/>
                  <a:gd name="T1" fmla="*/ 156 h 16"/>
                  <a:gd name="T2" fmla="*/ 60 w 27"/>
                  <a:gd name="T3" fmla="*/ 156 h 16"/>
                  <a:gd name="T4" fmla="*/ 89 w 27"/>
                  <a:gd name="T5" fmla="*/ 177 h 16"/>
                  <a:gd name="T6" fmla="*/ 89 w 27"/>
                  <a:gd name="T7" fmla="*/ 192 h 16"/>
                  <a:gd name="T8" fmla="*/ 89 w 27"/>
                  <a:gd name="T9" fmla="*/ 229 h 16"/>
                  <a:gd name="T10" fmla="*/ 89 w 27"/>
                  <a:gd name="T11" fmla="*/ 229 h 16"/>
                  <a:gd name="T12" fmla="*/ 89 w 27"/>
                  <a:gd name="T13" fmla="*/ 250 h 16"/>
                  <a:gd name="T14" fmla="*/ 89 w 27"/>
                  <a:gd name="T15" fmla="*/ 273 h 16"/>
                  <a:gd name="T16" fmla="*/ 89 w 27"/>
                  <a:gd name="T17" fmla="*/ 273 h 16"/>
                  <a:gd name="T18" fmla="*/ 89 w 27"/>
                  <a:gd name="T19" fmla="*/ 287 h 16"/>
                  <a:gd name="T20" fmla="*/ 121 w 27"/>
                  <a:gd name="T21" fmla="*/ 287 h 16"/>
                  <a:gd name="T22" fmla="*/ 149 w 27"/>
                  <a:gd name="T23" fmla="*/ 287 h 16"/>
                  <a:gd name="T24" fmla="*/ 149 w 27"/>
                  <a:gd name="T25" fmla="*/ 287 h 16"/>
                  <a:gd name="T26" fmla="*/ 210 w 27"/>
                  <a:gd name="T27" fmla="*/ 287 h 16"/>
                  <a:gd name="T28" fmla="*/ 272 w 27"/>
                  <a:gd name="T29" fmla="*/ 310 h 16"/>
                  <a:gd name="T30" fmla="*/ 304 w 27"/>
                  <a:gd name="T31" fmla="*/ 310 h 16"/>
                  <a:gd name="T32" fmla="*/ 365 w 27"/>
                  <a:gd name="T33" fmla="*/ 310 h 16"/>
                  <a:gd name="T34" fmla="*/ 365 w 27"/>
                  <a:gd name="T35" fmla="*/ 310 h 16"/>
                  <a:gd name="T36" fmla="*/ 393 w 27"/>
                  <a:gd name="T37" fmla="*/ 310 h 16"/>
                  <a:gd name="T38" fmla="*/ 485 w 27"/>
                  <a:gd name="T39" fmla="*/ 287 h 16"/>
                  <a:gd name="T40" fmla="*/ 546 w 27"/>
                  <a:gd name="T41" fmla="*/ 273 h 16"/>
                  <a:gd name="T42" fmla="*/ 606 w 27"/>
                  <a:gd name="T43" fmla="*/ 250 h 16"/>
                  <a:gd name="T44" fmla="*/ 606 w 27"/>
                  <a:gd name="T45" fmla="*/ 250 h 16"/>
                  <a:gd name="T46" fmla="*/ 606 w 27"/>
                  <a:gd name="T47" fmla="*/ 229 h 16"/>
                  <a:gd name="T48" fmla="*/ 606 w 27"/>
                  <a:gd name="T49" fmla="*/ 213 h 16"/>
                  <a:gd name="T50" fmla="*/ 606 w 27"/>
                  <a:gd name="T51" fmla="*/ 192 h 16"/>
                  <a:gd name="T52" fmla="*/ 635 w 27"/>
                  <a:gd name="T53" fmla="*/ 156 h 16"/>
                  <a:gd name="T54" fmla="*/ 635 w 27"/>
                  <a:gd name="T55" fmla="*/ 156 h 16"/>
                  <a:gd name="T56" fmla="*/ 695 w 27"/>
                  <a:gd name="T57" fmla="*/ 135 h 16"/>
                  <a:gd name="T58" fmla="*/ 756 w 27"/>
                  <a:gd name="T59" fmla="*/ 115 h 16"/>
                  <a:gd name="T60" fmla="*/ 788 w 27"/>
                  <a:gd name="T61" fmla="*/ 94 h 16"/>
                  <a:gd name="T62" fmla="*/ 788 w 27"/>
                  <a:gd name="T63" fmla="*/ 94 h 16"/>
                  <a:gd name="T64" fmla="*/ 818 w 27"/>
                  <a:gd name="T65" fmla="*/ 79 h 16"/>
                  <a:gd name="T66" fmla="*/ 788 w 27"/>
                  <a:gd name="T67" fmla="*/ 58 h 16"/>
                  <a:gd name="T68" fmla="*/ 788 w 27"/>
                  <a:gd name="T69" fmla="*/ 58 h 16"/>
                  <a:gd name="T70" fmla="*/ 727 w 27"/>
                  <a:gd name="T71" fmla="*/ 21 h 16"/>
                  <a:gd name="T72" fmla="*/ 695 w 27"/>
                  <a:gd name="T73" fmla="*/ 0 h 16"/>
                  <a:gd name="T74" fmla="*/ 635 w 27"/>
                  <a:gd name="T75" fmla="*/ 0 h 16"/>
                  <a:gd name="T76" fmla="*/ 635 w 27"/>
                  <a:gd name="T77" fmla="*/ 0 h 16"/>
                  <a:gd name="T78" fmla="*/ 606 w 27"/>
                  <a:gd name="T79" fmla="*/ 21 h 16"/>
                  <a:gd name="T80" fmla="*/ 574 w 27"/>
                  <a:gd name="T81" fmla="*/ 37 h 16"/>
                  <a:gd name="T82" fmla="*/ 514 w 27"/>
                  <a:gd name="T83" fmla="*/ 37 h 16"/>
                  <a:gd name="T84" fmla="*/ 453 w 27"/>
                  <a:gd name="T85" fmla="*/ 37 h 16"/>
                  <a:gd name="T86" fmla="*/ 453 w 27"/>
                  <a:gd name="T87" fmla="*/ 37 h 16"/>
                  <a:gd name="T88" fmla="*/ 425 w 27"/>
                  <a:gd name="T89" fmla="*/ 37 h 16"/>
                  <a:gd name="T90" fmla="*/ 393 w 27"/>
                  <a:gd name="T91" fmla="*/ 21 h 16"/>
                  <a:gd name="T92" fmla="*/ 365 w 27"/>
                  <a:gd name="T93" fmla="*/ 21 h 16"/>
                  <a:gd name="T94" fmla="*/ 242 w 27"/>
                  <a:gd name="T95" fmla="*/ 37 h 16"/>
                  <a:gd name="T96" fmla="*/ 242 w 27"/>
                  <a:gd name="T97" fmla="*/ 37 h 16"/>
                  <a:gd name="T98" fmla="*/ 181 w 27"/>
                  <a:gd name="T99" fmla="*/ 58 h 16"/>
                  <a:gd name="T100" fmla="*/ 121 w 27"/>
                  <a:gd name="T101" fmla="*/ 58 h 16"/>
                  <a:gd name="T102" fmla="*/ 28 w 27"/>
                  <a:gd name="T103" fmla="*/ 79 h 16"/>
                  <a:gd name="T104" fmla="*/ 0 w 27"/>
                  <a:gd name="T105" fmla="*/ 94 h 16"/>
                  <a:gd name="T106" fmla="*/ 0 w 27"/>
                  <a:gd name="T107" fmla="*/ 115 h 16"/>
                  <a:gd name="T108" fmla="*/ 0 w 27"/>
                  <a:gd name="T109" fmla="*/ 135 h 16"/>
                  <a:gd name="T110" fmla="*/ 60 w 27"/>
                  <a:gd name="T111" fmla="*/ 156 h 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
                  <a:gd name="T169" fmla="*/ 0 h 16"/>
                  <a:gd name="T170" fmla="*/ 27 w 27"/>
                  <a:gd name="T171" fmla="*/ 16 h 1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 h="16">
                    <a:moveTo>
                      <a:pt x="2" y="8"/>
                    </a:moveTo>
                    <a:lnTo>
                      <a:pt x="2" y="8"/>
                    </a:lnTo>
                    <a:lnTo>
                      <a:pt x="3" y="9"/>
                    </a:lnTo>
                    <a:lnTo>
                      <a:pt x="3" y="10"/>
                    </a:lnTo>
                    <a:lnTo>
                      <a:pt x="3" y="12"/>
                    </a:lnTo>
                    <a:lnTo>
                      <a:pt x="3" y="13"/>
                    </a:lnTo>
                    <a:lnTo>
                      <a:pt x="3" y="14"/>
                    </a:lnTo>
                    <a:lnTo>
                      <a:pt x="3" y="15"/>
                    </a:lnTo>
                    <a:lnTo>
                      <a:pt x="4" y="15"/>
                    </a:lnTo>
                    <a:lnTo>
                      <a:pt x="5" y="15"/>
                    </a:lnTo>
                    <a:lnTo>
                      <a:pt x="7" y="15"/>
                    </a:lnTo>
                    <a:lnTo>
                      <a:pt x="9" y="16"/>
                    </a:lnTo>
                    <a:lnTo>
                      <a:pt x="10" y="16"/>
                    </a:lnTo>
                    <a:lnTo>
                      <a:pt x="12" y="16"/>
                    </a:lnTo>
                    <a:lnTo>
                      <a:pt x="13" y="16"/>
                    </a:lnTo>
                    <a:lnTo>
                      <a:pt x="16" y="15"/>
                    </a:lnTo>
                    <a:lnTo>
                      <a:pt x="18" y="14"/>
                    </a:lnTo>
                    <a:lnTo>
                      <a:pt x="20" y="13"/>
                    </a:lnTo>
                    <a:lnTo>
                      <a:pt x="20" y="12"/>
                    </a:lnTo>
                    <a:lnTo>
                      <a:pt x="20" y="11"/>
                    </a:lnTo>
                    <a:lnTo>
                      <a:pt x="20" y="10"/>
                    </a:lnTo>
                    <a:lnTo>
                      <a:pt x="21" y="8"/>
                    </a:lnTo>
                    <a:lnTo>
                      <a:pt x="23" y="7"/>
                    </a:lnTo>
                    <a:lnTo>
                      <a:pt x="25" y="6"/>
                    </a:lnTo>
                    <a:lnTo>
                      <a:pt x="26" y="5"/>
                    </a:lnTo>
                    <a:lnTo>
                      <a:pt x="27" y="4"/>
                    </a:lnTo>
                    <a:lnTo>
                      <a:pt x="26" y="3"/>
                    </a:lnTo>
                    <a:lnTo>
                      <a:pt x="24" y="1"/>
                    </a:lnTo>
                    <a:lnTo>
                      <a:pt x="23" y="0"/>
                    </a:lnTo>
                    <a:lnTo>
                      <a:pt x="21" y="0"/>
                    </a:lnTo>
                    <a:lnTo>
                      <a:pt x="20" y="1"/>
                    </a:lnTo>
                    <a:lnTo>
                      <a:pt x="19" y="2"/>
                    </a:lnTo>
                    <a:lnTo>
                      <a:pt x="17" y="2"/>
                    </a:lnTo>
                    <a:lnTo>
                      <a:pt x="15" y="2"/>
                    </a:lnTo>
                    <a:lnTo>
                      <a:pt x="14" y="2"/>
                    </a:lnTo>
                    <a:lnTo>
                      <a:pt x="13" y="1"/>
                    </a:lnTo>
                    <a:lnTo>
                      <a:pt x="12" y="1"/>
                    </a:lnTo>
                    <a:lnTo>
                      <a:pt x="8" y="2"/>
                    </a:lnTo>
                    <a:lnTo>
                      <a:pt x="6" y="3"/>
                    </a:lnTo>
                    <a:lnTo>
                      <a:pt x="4" y="3"/>
                    </a:lnTo>
                    <a:lnTo>
                      <a:pt x="1" y="4"/>
                    </a:lnTo>
                    <a:lnTo>
                      <a:pt x="0" y="5"/>
                    </a:lnTo>
                    <a:lnTo>
                      <a:pt x="0" y="6"/>
                    </a:lnTo>
                    <a:lnTo>
                      <a:pt x="0" y="7"/>
                    </a:lnTo>
                    <a:lnTo>
                      <a:pt x="2"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2" name="Freeform 393"/>
              <p:cNvSpPr>
                <a:spLocks/>
              </p:cNvSpPr>
              <p:nvPr/>
            </p:nvSpPr>
            <p:spPr bwMode="auto">
              <a:xfrm>
                <a:off x="9014358" y="1212544"/>
                <a:ext cx="15913" cy="14287"/>
              </a:xfrm>
              <a:custGeom>
                <a:avLst/>
                <a:gdLst>
                  <a:gd name="T0" fmla="*/ 130 w 5"/>
                  <a:gd name="T1" fmla="*/ 104 h 5"/>
                  <a:gd name="T2" fmla="*/ 130 w 5"/>
                  <a:gd name="T3" fmla="*/ 104 h 5"/>
                  <a:gd name="T4" fmla="*/ 74 w 5"/>
                  <a:gd name="T5" fmla="*/ 23 h 5"/>
                  <a:gd name="T6" fmla="*/ 52 w 5"/>
                  <a:gd name="T7" fmla="*/ 0 h 5"/>
                  <a:gd name="T8" fmla="*/ 0 w 5"/>
                  <a:gd name="T9" fmla="*/ 23 h 5"/>
                  <a:gd name="T10" fmla="*/ 52 w 5"/>
                  <a:gd name="T11" fmla="*/ 65 h 5"/>
                  <a:gd name="T12" fmla="*/ 52 w 5"/>
                  <a:gd name="T13" fmla="*/ 104 h 5"/>
                  <a:gd name="T14" fmla="*/ 52 w 5"/>
                  <a:gd name="T15" fmla="*/ 104 h 5"/>
                  <a:gd name="T16" fmla="*/ 130 w 5"/>
                  <a:gd name="T17" fmla="*/ 10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5"/>
                    </a:moveTo>
                    <a:lnTo>
                      <a:pt x="5" y="5"/>
                    </a:lnTo>
                    <a:lnTo>
                      <a:pt x="3" y="1"/>
                    </a:lnTo>
                    <a:lnTo>
                      <a:pt x="2" y="0"/>
                    </a:lnTo>
                    <a:lnTo>
                      <a:pt x="0" y="1"/>
                    </a:lnTo>
                    <a:lnTo>
                      <a:pt x="2" y="3"/>
                    </a:lnTo>
                    <a:lnTo>
                      <a:pt x="2" y="5"/>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3" name="Freeform 394"/>
              <p:cNvSpPr>
                <a:spLocks/>
              </p:cNvSpPr>
              <p:nvPr/>
            </p:nvSpPr>
            <p:spPr bwMode="auto">
              <a:xfrm>
                <a:off x="9019662" y="1226831"/>
                <a:ext cx="10609" cy="11112"/>
              </a:xfrm>
              <a:custGeom>
                <a:avLst/>
                <a:gdLst>
                  <a:gd name="T0" fmla="*/ 112 w 3"/>
                  <a:gd name="T1" fmla="*/ 21 h 4"/>
                  <a:gd name="T2" fmla="*/ 112 w 3"/>
                  <a:gd name="T3" fmla="*/ 21 h 4"/>
                  <a:gd name="T4" fmla="*/ 40 w 3"/>
                  <a:gd name="T5" fmla="*/ 21 h 4"/>
                  <a:gd name="T6" fmla="*/ 112 w 3"/>
                  <a:gd name="T7" fmla="*/ 0 h 4"/>
                  <a:gd name="T8" fmla="*/ 0 w 3"/>
                  <a:gd name="T9" fmla="*/ 0 h 4"/>
                  <a:gd name="T10" fmla="*/ 0 w 3"/>
                  <a:gd name="T11" fmla="*/ 21 h 4"/>
                  <a:gd name="T12" fmla="*/ 112 w 3"/>
                  <a:gd name="T13" fmla="*/ 79 h 4"/>
                  <a:gd name="T14" fmla="*/ 112 w 3"/>
                  <a:gd name="T15" fmla="*/ 79 h 4"/>
                  <a:gd name="T16" fmla="*/ 112 w 3"/>
                  <a:gd name="T17" fmla="*/ 2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3" y="1"/>
                    </a:moveTo>
                    <a:lnTo>
                      <a:pt x="3" y="1"/>
                    </a:lnTo>
                    <a:lnTo>
                      <a:pt x="1" y="1"/>
                    </a:lnTo>
                    <a:lnTo>
                      <a:pt x="3" y="0"/>
                    </a:lnTo>
                    <a:lnTo>
                      <a:pt x="0" y="0"/>
                    </a:lnTo>
                    <a:lnTo>
                      <a:pt x="0" y="1"/>
                    </a:lnTo>
                    <a:lnTo>
                      <a:pt x="3" y="4"/>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4" name="Freeform 395"/>
              <p:cNvSpPr>
                <a:spLocks/>
              </p:cNvSpPr>
              <p:nvPr/>
            </p:nvSpPr>
            <p:spPr bwMode="auto">
              <a:xfrm>
                <a:off x="9030271" y="1230006"/>
                <a:ext cx="24754" cy="14287"/>
              </a:xfrm>
              <a:custGeom>
                <a:avLst/>
                <a:gdLst>
                  <a:gd name="T0" fmla="*/ 256 w 7"/>
                  <a:gd name="T1" fmla="*/ 45 h 5"/>
                  <a:gd name="T2" fmla="*/ 256 w 7"/>
                  <a:gd name="T3" fmla="*/ 45 h 5"/>
                  <a:gd name="T4" fmla="*/ 112 w 7"/>
                  <a:gd name="T5" fmla="*/ 45 h 5"/>
                  <a:gd name="T6" fmla="*/ 0 w 7"/>
                  <a:gd name="T7" fmla="*/ 0 h 5"/>
                  <a:gd name="T8" fmla="*/ 0 w 7"/>
                  <a:gd name="T9" fmla="*/ 65 h 5"/>
                  <a:gd name="T10" fmla="*/ 112 w 7"/>
                  <a:gd name="T11" fmla="*/ 65 h 5"/>
                  <a:gd name="T12" fmla="*/ 256 w 7"/>
                  <a:gd name="T13" fmla="*/ 110 h 5"/>
                  <a:gd name="T14" fmla="*/ 256 w 7"/>
                  <a:gd name="T15" fmla="*/ 110 h 5"/>
                  <a:gd name="T16" fmla="*/ 256 w 7"/>
                  <a:gd name="T17" fmla="*/ 4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2"/>
                    </a:moveTo>
                    <a:lnTo>
                      <a:pt x="7" y="2"/>
                    </a:lnTo>
                    <a:lnTo>
                      <a:pt x="3" y="2"/>
                    </a:lnTo>
                    <a:lnTo>
                      <a:pt x="0" y="0"/>
                    </a:lnTo>
                    <a:lnTo>
                      <a:pt x="0" y="3"/>
                    </a:lnTo>
                    <a:lnTo>
                      <a:pt x="3" y="3"/>
                    </a:lnTo>
                    <a:lnTo>
                      <a:pt x="7" y="5"/>
                    </a:lnTo>
                    <a:lnTo>
                      <a:pt x="7"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5" name="Freeform 396"/>
              <p:cNvSpPr>
                <a:spLocks/>
              </p:cNvSpPr>
              <p:nvPr/>
            </p:nvSpPr>
            <p:spPr bwMode="auto">
              <a:xfrm>
                <a:off x="9055024" y="1230006"/>
                <a:ext cx="26522" cy="14287"/>
              </a:xfrm>
              <a:custGeom>
                <a:avLst/>
                <a:gdLst>
                  <a:gd name="T0" fmla="*/ 180 w 8"/>
                  <a:gd name="T1" fmla="*/ 0 h 5"/>
                  <a:gd name="T2" fmla="*/ 180 w 8"/>
                  <a:gd name="T3" fmla="*/ 0 h 5"/>
                  <a:gd name="T4" fmla="*/ 120 w 8"/>
                  <a:gd name="T5" fmla="*/ 45 h 5"/>
                  <a:gd name="T6" fmla="*/ 0 w 8"/>
                  <a:gd name="T7" fmla="*/ 45 h 5"/>
                  <a:gd name="T8" fmla="*/ 0 w 8"/>
                  <a:gd name="T9" fmla="*/ 110 h 5"/>
                  <a:gd name="T10" fmla="*/ 120 w 8"/>
                  <a:gd name="T11" fmla="*/ 65 h 5"/>
                  <a:gd name="T12" fmla="*/ 236 w 8"/>
                  <a:gd name="T13" fmla="*/ 0 h 5"/>
                  <a:gd name="T14" fmla="*/ 236 w 8"/>
                  <a:gd name="T15" fmla="*/ 0 h 5"/>
                  <a:gd name="T16" fmla="*/ 180 w 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6" y="0"/>
                    </a:moveTo>
                    <a:lnTo>
                      <a:pt x="6" y="0"/>
                    </a:lnTo>
                    <a:lnTo>
                      <a:pt x="4" y="2"/>
                    </a:lnTo>
                    <a:lnTo>
                      <a:pt x="0" y="2"/>
                    </a:lnTo>
                    <a:lnTo>
                      <a:pt x="0" y="5"/>
                    </a:lnTo>
                    <a:lnTo>
                      <a:pt x="4" y="3"/>
                    </a:lnTo>
                    <a:lnTo>
                      <a:pt x="8" y="0"/>
                    </a:lnTo>
                    <a:lnTo>
                      <a:pt x="6"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6" name="Freeform 397"/>
              <p:cNvSpPr>
                <a:spLocks/>
              </p:cNvSpPr>
              <p:nvPr/>
            </p:nvSpPr>
            <p:spPr bwMode="auto">
              <a:xfrm>
                <a:off x="9074474" y="1212544"/>
                <a:ext cx="17681" cy="17462"/>
              </a:xfrm>
              <a:custGeom>
                <a:avLst/>
                <a:gdLst>
                  <a:gd name="T0" fmla="*/ 112 w 5"/>
                  <a:gd name="T1" fmla="*/ 0 h 6"/>
                  <a:gd name="T2" fmla="*/ 112 w 5"/>
                  <a:gd name="T3" fmla="*/ 0 h 6"/>
                  <a:gd name="T4" fmla="*/ 72 w 5"/>
                  <a:gd name="T5" fmla="*/ 68 h 6"/>
                  <a:gd name="T6" fmla="*/ 0 w 5"/>
                  <a:gd name="T7" fmla="*/ 132 h 6"/>
                  <a:gd name="T8" fmla="*/ 72 w 5"/>
                  <a:gd name="T9" fmla="*/ 132 h 6"/>
                  <a:gd name="T10" fmla="*/ 112 w 5"/>
                  <a:gd name="T11" fmla="*/ 112 h 6"/>
                  <a:gd name="T12" fmla="*/ 184 w 5"/>
                  <a:gd name="T13" fmla="*/ 24 h 6"/>
                  <a:gd name="T14" fmla="*/ 184 w 5"/>
                  <a:gd name="T15" fmla="*/ 24 h 6"/>
                  <a:gd name="T16" fmla="*/ 112 w 5"/>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3" y="0"/>
                    </a:moveTo>
                    <a:lnTo>
                      <a:pt x="3" y="0"/>
                    </a:lnTo>
                    <a:lnTo>
                      <a:pt x="2" y="3"/>
                    </a:lnTo>
                    <a:lnTo>
                      <a:pt x="0" y="6"/>
                    </a:lnTo>
                    <a:lnTo>
                      <a:pt x="2" y="6"/>
                    </a:lnTo>
                    <a:lnTo>
                      <a:pt x="3" y="5"/>
                    </a:lnTo>
                    <a:lnTo>
                      <a:pt x="5" y="1"/>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7" name="Freeform 398"/>
              <p:cNvSpPr>
                <a:spLocks/>
              </p:cNvSpPr>
              <p:nvPr/>
            </p:nvSpPr>
            <p:spPr bwMode="auto">
              <a:xfrm>
                <a:off x="9083314" y="1201431"/>
                <a:ext cx="24754" cy="14287"/>
              </a:xfrm>
              <a:custGeom>
                <a:avLst/>
                <a:gdLst>
                  <a:gd name="T0" fmla="*/ 144 w 7"/>
                  <a:gd name="T1" fmla="*/ 0 h 5"/>
                  <a:gd name="T2" fmla="*/ 144 w 7"/>
                  <a:gd name="T3" fmla="*/ 0 h 5"/>
                  <a:gd name="T4" fmla="*/ 144 w 7"/>
                  <a:gd name="T5" fmla="*/ 45 h 5"/>
                  <a:gd name="T6" fmla="*/ 0 w 7"/>
                  <a:gd name="T7" fmla="*/ 88 h 5"/>
                  <a:gd name="T8" fmla="*/ 72 w 7"/>
                  <a:gd name="T9" fmla="*/ 110 h 5"/>
                  <a:gd name="T10" fmla="*/ 184 w 7"/>
                  <a:gd name="T11" fmla="*/ 88 h 5"/>
                  <a:gd name="T12" fmla="*/ 256 w 7"/>
                  <a:gd name="T13" fmla="*/ 0 h 5"/>
                  <a:gd name="T14" fmla="*/ 256 w 7"/>
                  <a:gd name="T15" fmla="*/ 0 h 5"/>
                  <a:gd name="T16" fmla="*/ 144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4" y="0"/>
                    </a:moveTo>
                    <a:lnTo>
                      <a:pt x="4" y="0"/>
                    </a:lnTo>
                    <a:lnTo>
                      <a:pt x="4" y="2"/>
                    </a:lnTo>
                    <a:lnTo>
                      <a:pt x="0" y="4"/>
                    </a:lnTo>
                    <a:lnTo>
                      <a:pt x="2" y="5"/>
                    </a:lnTo>
                    <a:lnTo>
                      <a:pt x="5" y="4"/>
                    </a:lnTo>
                    <a:lnTo>
                      <a:pt x="7" y="0"/>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8" name="Freeform 399"/>
              <p:cNvSpPr>
                <a:spLocks/>
              </p:cNvSpPr>
              <p:nvPr/>
            </p:nvSpPr>
            <p:spPr bwMode="auto">
              <a:xfrm>
                <a:off x="9083314" y="1193494"/>
                <a:ext cx="24754" cy="7937"/>
              </a:xfrm>
              <a:custGeom>
                <a:avLst/>
                <a:gdLst>
                  <a:gd name="T0" fmla="*/ 0 w 7"/>
                  <a:gd name="T1" fmla="*/ 33 h 3"/>
                  <a:gd name="T2" fmla="*/ 0 w 7"/>
                  <a:gd name="T3" fmla="*/ 33 h 3"/>
                  <a:gd name="T4" fmla="*/ 144 w 7"/>
                  <a:gd name="T5" fmla="*/ 33 h 3"/>
                  <a:gd name="T6" fmla="*/ 144 w 7"/>
                  <a:gd name="T7" fmla="*/ 47 h 3"/>
                  <a:gd name="T8" fmla="*/ 256 w 7"/>
                  <a:gd name="T9" fmla="*/ 47 h 3"/>
                  <a:gd name="T10" fmla="*/ 144 w 7"/>
                  <a:gd name="T11" fmla="*/ 0 h 3"/>
                  <a:gd name="T12" fmla="*/ 0 w 7"/>
                  <a:gd name="T13" fmla="*/ 0 h 3"/>
                  <a:gd name="T14" fmla="*/ 0 w 7"/>
                  <a:gd name="T15" fmla="*/ 0 h 3"/>
                  <a:gd name="T16" fmla="*/ 0 w 7"/>
                  <a:gd name="T17" fmla="*/ 3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2"/>
                    </a:moveTo>
                    <a:lnTo>
                      <a:pt x="0" y="2"/>
                    </a:lnTo>
                    <a:lnTo>
                      <a:pt x="4" y="2"/>
                    </a:lnTo>
                    <a:lnTo>
                      <a:pt x="4" y="3"/>
                    </a:lnTo>
                    <a:lnTo>
                      <a:pt x="7" y="3"/>
                    </a:lnTo>
                    <a:lnTo>
                      <a:pt x="4" y="0"/>
                    </a:lnTo>
                    <a:lnTo>
                      <a:pt x="0"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69" name="Freeform 400"/>
              <p:cNvSpPr>
                <a:spLocks/>
              </p:cNvSpPr>
              <p:nvPr/>
            </p:nvSpPr>
            <p:spPr bwMode="auto">
              <a:xfrm>
                <a:off x="9063865" y="1193494"/>
                <a:ext cx="19449" cy="7937"/>
              </a:xfrm>
              <a:custGeom>
                <a:avLst/>
                <a:gdLst>
                  <a:gd name="T0" fmla="*/ 0 w 6"/>
                  <a:gd name="T1" fmla="*/ 47 h 3"/>
                  <a:gd name="T2" fmla="*/ 0 w 6"/>
                  <a:gd name="T3" fmla="*/ 47 h 3"/>
                  <a:gd name="T4" fmla="*/ 134 w 6"/>
                  <a:gd name="T5" fmla="*/ 47 h 3"/>
                  <a:gd name="T6" fmla="*/ 161 w 6"/>
                  <a:gd name="T7" fmla="*/ 33 h 3"/>
                  <a:gd name="T8" fmla="*/ 161 w 6"/>
                  <a:gd name="T9" fmla="*/ 0 h 3"/>
                  <a:gd name="T10" fmla="*/ 81 w 6"/>
                  <a:gd name="T11" fmla="*/ 0 h 3"/>
                  <a:gd name="T12" fmla="*/ 0 w 6"/>
                  <a:gd name="T13" fmla="*/ 33 h 3"/>
                  <a:gd name="T14" fmla="*/ 0 w 6"/>
                  <a:gd name="T15" fmla="*/ 33 h 3"/>
                  <a:gd name="T16" fmla="*/ 0 w 6"/>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0" y="3"/>
                    </a:moveTo>
                    <a:lnTo>
                      <a:pt x="0" y="3"/>
                    </a:lnTo>
                    <a:lnTo>
                      <a:pt x="5" y="3"/>
                    </a:lnTo>
                    <a:lnTo>
                      <a:pt x="6" y="2"/>
                    </a:lnTo>
                    <a:lnTo>
                      <a:pt x="6" y="0"/>
                    </a:lnTo>
                    <a:lnTo>
                      <a:pt x="3" y="0"/>
                    </a:lnTo>
                    <a:lnTo>
                      <a:pt x="0"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70" name="Freeform 401"/>
              <p:cNvSpPr>
                <a:spLocks/>
              </p:cNvSpPr>
              <p:nvPr/>
            </p:nvSpPr>
            <p:spPr bwMode="auto">
              <a:xfrm>
                <a:off x="9040879" y="1193494"/>
                <a:ext cx="22985" cy="7937"/>
              </a:xfrm>
              <a:custGeom>
                <a:avLst/>
                <a:gdLst>
                  <a:gd name="T0" fmla="*/ 0 w 7"/>
                  <a:gd name="T1" fmla="*/ 47 h 3"/>
                  <a:gd name="T2" fmla="*/ 0 w 7"/>
                  <a:gd name="T3" fmla="*/ 47 h 3"/>
                  <a:gd name="T4" fmla="*/ 141 w 7"/>
                  <a:gd name="T5" fmla="*/ 33 h 3"/>
                  <a:gd name="T6" fmla="*/ 201 w 7"/>
                  <a:gd name="T7" fmla="*/ 47 h 3"/>
                  <a:gd name="T8" fmla="*/ 201 w 7"/>
                  <a:gd name="T9" fmla="*/ 33 h 3"/>
                  <a:gd name="T10" fmla="*/ 141 w 7"/>
                  <a:gd name="T11" fmla="*/ 0 h 3"/>
                  <a:gd name="T12" fmla="*/ 0 w 7"/>
                  <a:gd name="T13" fmla="*/ 33 h 3"/>
                  <a:gd name="T14" fmla="*/ 0 w 7"/>
                  <a:gd name="T15" fmla="*/ 33 h 3"/>
                  <a:gd name="T16" fmla="*/ 0 w 7"/>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3"/>
                    </a:moveTo>
                    <a:lnTo>
                      <a:pt x="0" y="3"/>
                    </a:lnTo>
                    <a:lnTo>
                      <a:pt x="5" y="2"/>
                    </a:lnTo>
                    <a:lnTo>
                      <a:pt x="7" y="3"/>
                    </a:lnTo>
                    <a:lnTo>
                      <a:pt x="7" y="2"/>
                    </a:lnTo>
                    <a:lnTo>
                      <a:pt x="5" y="0"/>
                    </a:lnTo>
                    <a:lnTo>
                      <a:pt x="0"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71" name="Freeform 402"/>
              <p:cNvSpPr>
                <a:spLocks/>
              </p:cNvSpPr>
              <p:nvPr/>
            </p:nvSpPr>
            <p:spPr bwMode="auto">
              <a:xfrm>
                <a:off x="9009053" y="1198256"/>
                <a:ext cx="31826" cy="17462"/>
              </a:xfrm>
              <a:custGeom>
                <a:avLst/>
                <a:gdLst>
                  <a:gd name="T0" fmla="*/ 112 w 9"/>
                  <a:gd name="T1" fmla="*/ 112 h 6"/>
                  <a:gd name="T2" fmla="*/ 112 w 9"/>
                  <a:gd name="T3" fmla="*/ 112 h 6"/>
                  <a:gd name="T4" fmla="*/ 40 w 9"/>
                  <a:gd name="T5" fmla="*/ 68 h 6"/>
                  <a:gd name="T6" fmla="*/ 112 w 9"/>
                  <a:gd name="T7" fmla="*/ 68 h 6"/>
                  <a:gd name="T8" fmla="*/ 224 w 9"/>
                  <a:gd name="T9" fmla="*/ 68 h 6"/>
                  <a:gd name="T10" fmla="*/ 336 w 9"/>
                  <a:gd name="T11" fmla="*/ 24 h 6"/>
                  <a:gd name="T12" fmla="*/ 336 w 9"/>
                  <a:gd name="T13" fmla="*/ 0 h 6"/>
                  <a:gd name="T14" fmla="*/ 152 w 9"/>
                  <a:gd name="T15" fmla="*/ 0 h 6"/>
                  <a:gd name="T16" fmla="*/ 40 w 9"/>
                  <a:gd name="T17" fmla="*/ 24 h 6"/>
                  <a:gd name="T18" fmla="*/ 0 w 9"/>
                  <a:gd name="T19" fmla="*/ 68 h 6"/>
                  <a:gd name="T20" fmla="*/ 40 w 9"/>
                  <a:gd name="T21" fmla="*/ 134 h 6"/>
                  <a:gd name="T22" fmla="*/ 40 w 9"/>
                  <a:gd name="T23" fmla="*/ 134 h 6"/>
                  <a:gd name="T24" fmla="*/ 112 w 9"/>
                  <a:gd name="T25" fmla="*/ 112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6"/>
                  <a:gd name="T41" fmla="*/ 9 w 9"/>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6">
                    <a:moveTo>
                      <a:pt x="3" y="5"/>
                    </a:moveTo>
                    <a:lnTo>
                      <a:pt x="3" y="5"/>
                    </a:lnTo>
                    <a:lnTo>
                      <a:pt x="1" y="3"/>
                    </a:lnTo>
                    <a:lnTo>
                      <a:pt x="3" y="3"/>
                    </a:lnTo>
                    <a:lnTo>
                      <a:pt x="6" y="3"/>
                    </a:lnTo>
                    <a:lnTo>
                      <a:pt x="9" y="1"/>
                    </a:lnTo>
                    <a:lnTo>
                      <a:pt x="9" y="0"/>
                    </a:lnTo>
                    <a:lnTo>
                      <a:pt x="4" y="0"/>
                    </a:lnTo>
                    <a:lnTo>
                      <a:pt x="1" y="1"/>
                    </a:lnTo>
                    <a:lnTo>
                      <a:pt x="0" y="3"/>
                    </a:lnTo>
                    <a:lnTo>
                      <a:pt x="1" y="6"/>
                    </a:lnTo>
                    <a:lnTo>
                      <a:pt x="3"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grpSp>
            <p:nvGrpSpPr>
              <p:cNvPr id="4" name="Group 403"/>
              <p:cNvGrpSpPr>
                <a:grpSpLocks/>
              </p:cNvGrpSpPr>
              <p:nvPr/>
            </p:nvGrpSpPr>
            <p:grpSpPr bwMode="auto">
              <a:xfrm>
                <a:off x="7631694" y="1034744"/>
                <a:ext cx="1775185" cy="1481137"/>
                <a:chOff x="2310" y="1131"/>
                <a:chExt cx="1709" cy="1730"/>
              </a:xfrm>
              <a:solidFill>
                <a:schemeClr val="bg1">
                  <a:lumMod val="85000"/>
                </a:schemeClr>
              </a:solidFill>
              <a:effectLst>
                <a:outerShdw blurRad="50800" dist="38100" dir="2700000" algn="tl" rotWithShape="0">
                  <a:prstClr val="black">
                    <a:alpha val="40000"/>
                  </a:prstClr>
                </a:outerShdw>
              </a:effectLst>
            </p:grpSpPr>
            <p:sp>
              <p:nvSpPr>
                <p:cNvPr id="48367" name="Freeform 404"/>
                <p:cNvSpPr>
                  <a:spLocks/>
                </p:cNvSpPr>
                <p:nvPr/>
              </p:nvSpPr>
              <p:spPr bwMode="auto">
                <a:xfrm>
                  <a:off x="3617" y="1262"/>
                  <a:ext cx="62" cy="43"/>
                </a:xfrm>
                <a:custGeom>
                  <a:avLst/>
                  <a:gdLst>
                    <a:gd name="T0" fmla="*/ 108 w 19"/>
                    <a:gd name="T1" fmla="*/ 1303 h 13"/>
                    <a:gd name="T2" fmla="*/ 108 w 19"/>
                    <a:gd name="T3" fmla="*/ 1303 h 13"/>
                    <a:gd name="T4" fmla="*/ 0 w 19"/>
                    <a:gd name="T5" fmla="*/ 1303 h 13"/>
                    <a:gd name="T6" fmla="*/ 108 w 19"/>
                    <a:gd name="T7" fmla="*/ 1445 h 13"/>
                    <a:gd name="T8" fmla="*/ 447 w 19"/>
                    <a:gd name="T9" fmla="*/ 1445 h 13"/>
                    <a:gd name="T10" fmla="*/ 692 w 19"/>
                    <a:gd name="T11" fmla="*/ 1555 h 13"/>
                    <a:gd name="T12" fmla="*/ 904 w 19"/>
                    <a:gd name="T13" fmla="*/ 1555 h 13"/>
                    <a:gd name="T14" fmla="*/ 1012 w 19"/>
                    <a:gd name="T15" fmla="*/ 1445 h 13"/>
                    <a:gd name="T16" fmla="*/ 1149 w 19"/>
                    <a:gd name="T17" fmla="*/ 1445 h 13"/>
                    <a:gd name="T18" fmla="*/ 1149 w 19"/>
                    <a:gd name="T19" fmla="*/ 1303 h 13"/>
                    <a:gd name="T20" fmla="*/ 1149 w 19"/>
                    <a:gd name="T21" fmla="*/ 1303 h 13"/>
                    <a:gd name="T22" fmla="*/ 1247 w 19"/>
                    <a:gd name="T23" fmla="*/ 1194 h 13"/>
                    <a:gd name="T24" fmla="*/ 1247 w 19"/>
                    <a:gd name="T25" fmla="*/ 1082 h 13"/>
                    <a:gd name="T26" fmla="*/ 1247 w 19"/>
                    <a:gd name="T27" fmla="*/ 1082 h 13"/>
                    <a:gd name="T28" fmla="*/ 1351 w 19"/>
                    <a:gd name="T29" fmla="*/ 939 h 13"/>
                    <a:gd name="T30" fmla="*/ 1596 w 19"/>
                    <a:gd name="T31" fmla="*/ 939 h 13"/>
                    <a:gd name="T32" fmla="*/ 1596 w 19"/>
                    <a:gd name="T33" fmla="*/ 939 h 13"/>
                    <a:gd name="T34" fmla="*/ 1703 w 19"/>
                    <a:gd name="T35" fmla="*/ 939 h 13"/>
                    <a:gd name="T36" fmla="*/ 1811 w 19"/>
                    <a:gd name="T37" fmla="*/ 939 h 13"/>
                    <a:gd name="T38" fmla="*/ 1906 w 19"/>
                    <a:gd name="T39" fmla="*/ 939 h 13"/>
                    <a:gd name="T40" fmla="*/ 1906 w 19"/>
                    <a:gd name="T41" fmla="*/ 939 h 13"/>
                    <a:gd name="T42" fmla="*/ 2056 w 19"/>
                    <a:gd name="T43" fmla="*/ 830 h 13"/>
                    <a:gd name="T44" fmla="*/ 2150 w 19"/>
                    <a:gd name="T45" fmla="*/ 721 h 13"/>
                    <a:gd name="T46" fmla="*/ 2150 w 19"/>
                    <a:gd name="T47" fmla="*/ 721 h 13"/>
                    <a:gd name="T48" fmla="*/ 2150 w 19"/>
                    <a:gd name="T49" fmla="*/ 612 h 13"/>
                    <a:gd name="T50" fmla="*/ 2056 w 19"/>
                    <a:gd name="T51" fmla="*/ 470 h 13"/>
                    <a:gd name="T52" fmla="*/ 2056 w 19"/>
                    <a:gd name="T53" fmla="*/ 361 h 13"/>
                    <a:gd name="T54" fmla="*/ 1906 w 19"/>
                    <a:gd name="T55" fmla="*/ 109 h 13"/>
                    <a:gd name="T56" fmla="*/ 1906 w 19"/>
                    <a:gd name="T57" fmla="*/ 109 h 13"/>
                    <a:gd name="T58" fmla="*/ 1811 w 19"/>
                    <a:gd name="T59" fmla="*/ 109 h 13"/>
                    <a:gd name="T60" fmla="*/ 1703 w 19"/>
                    <a:gd name="T61" fmla="*/ 109 h 13"/>
                    <a:gd name="T62" fmla="*/ 1596 w 19"/>
                    <a:gd name="T63" fmla="*/ 0 h 13"/>
                    <a:gd name="T64" fmla="*/ 1351 w 19"/>
                    <a:gd name="T65" fmla="*/ 0 h 13"/>
                    <a:gd name="T66" fmla="*/ 1351 w 19"/>
                    <a:gd name="T67" fmla="*/ 0 h 13"/>
                    <a:gd name="T68" fmla="*/ 799 w 19"/>
                    <a:gd name="T69" fmla="*/ 251 h 13"/>
                    <a:gd name="T70" fmla="*/ 447 w 19"/>
                    <a:gd name="T71" fmla="*/ 361 h 13"/>
                    <a:gd name="T72" fmla="*/ 245 w 19"/>
                    <a:gd name="T73" fmla="*/ 612 h 13"/>
                    <a:gd name="T74" fmla="*/ 245 w 19"/>
                    <a:gd name="T75" fmla="*/ 612 h 13"/>
                    <a:gd name="T76" fmla="*/ 245 w 19"/>
                    <a:gd name="T77" fmla="*/ 939 h 13"/>
                    <a:gd name="T78" fmla="*/ 245 w 19"/>
                    <a:gd name="T79" fmla="*/ 1194 h 13"/>
                    <a:gd name="T80" fmla="*/ 108 w 19"/>
                    <a:gd name="T81" fmla="*/ 1303 h 1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
                    <a:gd name="T124" fmla="*/ 0 h 13"/>
                    <a:gd name="T125" fmla="*/ 19 w 19"/>
                    <a:gd name="T126" fmla="*/ 13 h 1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 h="13">
                      <a:moveTo>
                        <a:pt x="1" y="11"/>
                      </a:moveTo>
                      <a:lnTo>
                        <a:pt x="1" y="11"/>
                      </a:lnTo>
                      <a:lnTo>
                        <a:pt x="0" y="11"/>
                      </a:lnTo>
                      <a:lnTo>
                        <a:pt x="1" y="12"/>
                      </a:lnTo>
                      <a:lnTo>
                        <a:pt x="4" y="12"/>
                      </a:lnTo>
                      <a:lnTo>
                        <a:pt x="6" y="13"/>
                      </a:lnTo>
                      <a:lnTo>
                        <a:pt x="8" y="13"/>
                      </a:lnTo>
                      <a:lnTo>
                        <a:pt x="9" y="12"/>
                      </a:lnTo>
                      <a:lnTo>
                        <a:pt x="10" y="12"/>
                      </a:lnTo>
                      <a:lnTo>
                        <a:pt x="10" y="11"/>
                      </a:lnTo>
                      <a:lnTo>
                        <a:pt x="11" y="10"/>
                      </a:lnTo>
                      <a:lnTo>
                        <a:pt x="11" y="9"/>
                      </a:lnTo>
                      <a:lnTo>
                        <a:pt x="12" y="8"/>
                      </a:lnTo>
                      <a:lnTo>
                        <a:pt x="14" y="8"/>
                      </a:lnTo>
                      <a:lnTo>
                        <a:pt x="15" y="8"/>
                      </a:lnTo>
                      <a:lnTo>
                        <a:pt x="16" y="8"/>
                      </a:lnTo>
                      <a:lnTo>
                        <a:pt x="17" y="8"/>
                      </a:lnTo>
                      <a:lnTo>
                        <a:pt x="18" y="7"/>
                      </a:lnTo>
                      <a:lnTo>
                        <a:pt x="19" y="6"/>
                      </a:lnTo>
                      <a:lnTo>
                        <a:pt x="19" y="5"/>
                      </a:lnTo>
                      <a:lnTo>
                        <a:pt x="18" y="4"/>
                      </a:lnTo>
                      <a:lnTo>
                        <a:pt x="18" y="3"/>
                      </a:lnTo>
                      <a:lnTo>
                        <a:pt x="17" y="1"/>
                      </a:lnTo>
                      <a:lnTo>
                        <a:pt x="16" y="1"/>
                      </a:lnTo>
                      <a:lnTo>
                        <a:pt x="15" y="1"/>
                      </a:lnTo>
                      <a:lnTo>
                        <a:pt x="14" y="0"/>
                      </a:lnTo>
                      <a:lnTo>
                        <a:pt x="12" y="0"/>
                      </a:lnTo>
                      <a:lnTo>
                        <a:pt x="7" y="2"/>
                      </a:lnTo>
                      <a:lnTo>
                        <a:pt x="4" y="3"/>
                      </a:lnTo>
                      <a:lnTo>
                        <a:pt x="2" y="5"/>
                      </a:lnTo>
                      <a:lnTo>
                        <a:pt x="2" y="8"/>
                      </a:lnTo>
                      <a:lnTo>
                        <a:pt x="2" y="10"/>
                      </a:lnTo>
                      <a:lnTo>
                        <a:pt x="1"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8" name="Freeform 405"/>
                <p:cNvSpPr>
                  <a:spLocks/>
                </p:cNvSpPr>
                <p:nvPr/>
              </p:nvSpPr>
              <p:spPr bwMode="auto">
                <a:xfrm>
                  <a:off x="3613" y="1295"/>
                  <a:ext cx="36" cy="10"/>
                </a:xfrm>
                <a:custGeom>
                  <a:avLst/>
                  <a:gdLst>
                    <a:gd name="T0" fmla="*/ 1155 w 11"/>
                    <a:gd name="T1" fmla="*/ 110 h 3"/>
                    <a:gd name="T2" fmla="*/ 1155 w 11"/>
                    <a:gd name="T3" fmla="*/ 110 h 3"/>
                    <a:gd name="T4" fmla="*/ 556 w 11"/>
                    <a:gd name="T5" fmla="*/ 110 h 3"/>
                    <a:gd name="T6" fmla="*/ 245 w 11"/>
                    <a:gd name="T7" fmla="*/ 110 h 3"/>
                    <a:gd name="T8" fmla="*/ 0 w 11"/>
                    <a:gd name="T9" fmla="*/ 0 h 3"/>
                    <a:gd name="T10" fmla="*/ 556 w 11"/>
                    <a:gd name="T11" fmla="*/ 367 h 3"/>
                    <a:gd name="T12" fmla="*/ 1263 w 11"/>
                    <a:gd name="T13" fmla="*/ 367 h 3"/>
                    <a:gd name="T14" fmla="*/ 1263 w 11"/>
                    <a:gd name="T15" fmla="*/ 367 h 3"/>
                    <a:gd name="T16" fmla="*/ 1155 w 11"/>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10" y="1"/>
                      </a:moveTo>
                      <a:lnTo>
                        <a:pt x="10" y="1"/>
                      </a:lnTo>
                      <a:lnTo>
                        <a:pt x="5" y="1"/>
                      </a:lnTo>
                      <a:lnTo>
                        <a:pt x="2" y="1"/>
                      </a:lnTo>
                      <a:lnTo>
                        <a:pt x="0" y="0"/>
                      </a:lnTo>
                      <a:lnTo>
                        <a:pt x="5" y="3"/>
                      </a:lnTo>
                      <a:lnTo>
                        <a:pt x="11" y="3"/>
                      </a:lnTo>
                      <a:lnTo>
                        <a:pt x="1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9" name="Freeform 406"/>
                <p:cNvSpPr>
                  <a:spLocks/>
                </p:cNvSpPr>
                <p:nvPr/>
              </p:nvSpPr>
              <p:spPr bwMode="auto">
                <a:xfrm>
                  <a:off x="3646" y="1282"/>
                  <a:ext cx="16" cy="23"/>
                </a:xfrm>
                <a:custGeom>
                  <a:avLst/>
                  <a:gdLst>
                    <a:gd name="T0" fmla="*/ 522 w 5"/>
                    <a:gd name="T1" fmla="*/ 0 h 7"/>
                    <a:gd name="T2" fmla="*/ 522 w 5"/>
                    <a:gd name="T3" fmla="*/ 0 h 7"/>
                    <a:gd name="T4" fmla="*/ 102 w 5"/>
                    <a:gd name="T5" fmla="*/ 250 h 7"/>
                    <a:gd name="T6" fmla="*/ 0 w 5"/>
                    <a:gd name="T7" fmla="*/ 572 h 7"/>
                    <a:gd name="T8" fmla="*/ 102 w 5"/>
                    <a:gd name="T9" fmla="*/ 821 h 7"/>
                    <a:gd name="T10" fmla="*/ 326 w 5"/>
                    <a:gd name="T11" fmla="*/ 463 h 7"/>
                    <a:gd name="T12" fmla="*/ 522 w 5"/>
                    <a:gd name="T13" fmla="*/ 463 h 7"/>
                    <a:gd name="T14" fmla="*/ 522 w 5"/>
                    <a:gd name="T15" fmla="*/ 463 h 7"/>
                    <a:gd name="T16" fmla="*/ 522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0"/>
                      </a:moveTo>
                      <a:lnTo>
                        <a:pt x="5" y="0"/>
                      </a:lnTo>
                      <a:lnTo>
                        <a:pt x="1" y="2"/>
                      </a:lnTo>
                      <a:lnTo>
                        <a:pt x="0" y="5"/>
                      </a:lnTo>
                      <a:lnTo>
                        <a:pt x="1" y="7"/>
                      </a:lnTo>
                      <a:lnTo>
                        <a:pt x="3" y="4"/>
                      </a:lnTo>
                      <a:lnTo>
                        <a:pt x="5" y="4"/>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0" name="Freeform 407"/>
                <p:cNvSpPr>
                  <a:spLocks/>
                </p:cNvSpPr>
                <p:nvPr/>
              </p:nvSpPr>
              <p:spPr bwMode="auto">
                <a:xfrm>
                  <a:off x="3662" y="1282"/>
                  <a:ext cx="17" cy="13"/>
                </a:xfrm>
                <a:custGeom>
                  <a:avLst/>
                  <a:gdLst>
                    <a:gd name="T0" fmla="*/ 394 w 5"/>
                    <a:gd name="T1" fmla="*/ 0 h 4"/>
                    <a:gd name="T2" fmla="*/ 394 w 5"/>
                    <a:gd name="T3" fmla="*/ 0 h 4"/>
                    <a:gd name="T4" fmla="*/ 116 w 5"/>
                    <a:gd name="T5" fmla="*/ 244 h 4"/>
                    <a:gd name="T6" fmla="*/ 0 w 5"/>
                    <a:gd name="T7" fmla="*/ 0 h 4"/>
                    <a:gd name="T8" fmla="*/ 0 w 5"/>
                    <a:gd name="T9" fmla="*/ 442 h 4"/>
                    <a:gd name="T10" fmla="*/ 394 w 5"/>
                    <a:gd name="T11" fmla="*/ 442 h 4"/>
                    <a:gd name="T12" fmla="*/ 670 w 5"/>
                    <a:gd name="T13" fmla="*/ 244 h 4"/>
                    <a:gd name="T14" fmla="*/ 670 w 5"/>
                    <a:gd name="T15" fmla="*/ 244 h 4"/>
                    <a:gd name="T16" fmla="*/ 394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3" y="0"/>
                      </a:moveTo>
                      <a:lnTo>
                        <a:pt x="3" y="0"/>
                      </a:lnTo>
                      <a:lnTo>
                        <a:pt x="1" y="2"/>
                      </a:lnTo>
                      <a:lnTo>
                        <a:pt x="0" y="0"/>
                      </a:lnTo>
                      <a:lnTo>
                        <a:pt x="0" y="4"/>
                      </a:lnTo>
                      <a:lnTo>
                        <a:pt x="3" y="4"/>
                      </a:lnTo>
                      <a:lnTo>
                        <a:pt x="5"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1" name="Freeform 408"/>
                <p:cNvSpPr>
                  <a:spLocks/>
                </p:cNvSpPr>
                <p:nvPr/>
              </p:nvSpPr>
              <p:spPr bwMode="auto">
                <a:xfrm>
                  <a:off x="3672" y="1262"/>
                  <a:ext cx="7" cy="26"/>
                </a:xfrm>
                <a:custGeom>
                  <a:avLst/>
                  <a:gdLst>
                    <a:gd name="T0" fmla="*/ 0 w 2"/>
                    <a:gd name="T1" fmla="*/ 338 h 8"/>
                    <a:gd name="T2" fmla="*/ 0 w 2"/>
                    <a:gd name="T3" fmla="*/ 338 h 8"/>
                    <a:gd name="T4" fmla="*/ 0 w 2"/>
                    <a:gd name="T5" fmla="*/ 549 h 8"/>
                    <a:gd name="T6" fmla="*/ 0 w 2"/>
                    <a:gd name="T7" fmla="*/ 653 h 8"/>
                    <a:gd name="T8" fmla="*/ 294 w 2"/>
                    <a:gd name="T9" fmla="*/ 887 h 8"/>
                    <a:gd name="T10" fmla="*/ 294 w 2"/>
                    <a:gd name="T11" fmla="*/ 338 h 8"/>
                    <a:gd name="T12" fmla="*/ 0 w 2"/>
                    <a:gd name="T13" fmla="*/ 0 h 8"/>
                    <a:gd name="T14" fmla="*/ 0 w 2"/>
                    <a:gd name="T15" fmla="*/ 0 h 8"/>
                    <a:gd name="T16" fmla="*/ 0 w 2"/>
                    <a:gd name="T17" fmla="*/ 33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8"/>
                    <a:gd name="T29" fmla="*/ 2 w 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8">
                      <a:moveTo>
                        <a:pt x="0" y="3"/>
                      </a:moveTo>
                      <a:lnTo>
                        <a:pt x="0" y="3"/>
                      </a:lnTo>
                      <a:lnTo>
                        <a:pt x="0" y="5"/>
                      </a:lnTo>
                      <a:lnTo>
                        <a:pt x="0" y="6"/>
                      </a:lnTo>
                      <a:lnTo>
                        <a:pt x="2" y="8"/>
                      </a:lnTo>
                      <a:lnTo>
                        <a:pt x="2" y="3"/>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2" name="Freeform 409"/>
                <p:cNvSpPr>
                  <a:spLocks/>
                </p:cNvSpPr>
                <p:nvPr/>
              </p:nvSpPr>
              <p:spPr bwMode="auto">
                <a:xfrm>
                  <a:off x="3656" y="1262"/>
                  <a:ext cx="16" cy="10"/>
                </a:xfrm>
                <a:custGeom>
                  <a:avLst/>
                  <a:gdLst>
                    <a:gd name="T0" fmla="*/ 0 w 5"/>
                    <a:gd name="T1" fmla="*/ 110 h 3"/>
                    <a:gd name="T2" fmla="*/ 0 w 5"/>
                    <a:gd name="T3" fmla="*/ 110 h 3"/>
                    <a:gd name="T4" fmla="*/ 326 w 5"/>
                    <a:gd name="T5" fmla="*/ 110 h 3"/>
                    <a:gd name="T6" fmla="*/ 522 w 5"/>
                    <a:gd name="T7" fmla="*/ 367 h 3"/>
                    <a:gd name="T8" fmla="*/ 522 w 5"/>
                    <a:gd name="T9" fmla="*/ 0 h 3"/>
                    <a:gd name="T10" fmla="*/ 326 w 5"/>
                    <a:gd name="T11" fmla="*/ 0 h 3"/>
                    <a:gd name="T12" fmla="*/ 0 w 5"/>
                    <a:gd name="T13" fmla="*/ 0 h 3"/>
                    <a:gd name="T14" fmla="*/ 0 w 5"/>
                    <a:gd name="T15" fmla="*/ 0 h 3"/>
                    <a:gd name="T16" fmla="*/ 0 w 5"/>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0" y="1"/>
                      </a:moveTo>
                      <a:lnTo>
                        <a:pt x="0" y="1"/>
                      </a:lnTo>
                      <a:lnTo>
                        <a:pt x="3" y="1"/>
                      </a:lnTo>
                      <a:lnTo>
                        <a:pt x="5" y="3"/>
                      </a:lnTo>
                      <a:lnTo>
                        <a:pt x="5" y="0"/>
                      </a:lnTo>
                      <a:lnTo>
                        <a:pt x="3"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3" name="Freeform 410"/>
                <p:cNvSpPr>
                  <a:spLocks/>
                </p:cNvSpPr>
                <p:nvPr/>
              </p:nvSpPr>
              <p:spPr bwMode="auto">
                <a:xfrm>
                  <a:off x="3623" y="1262"/>
                  <a:ext cx="33" cy="17"/>
                </a:xfrm>
                <a:custGeom>
                  <a:avLst/>
                  <a:gdLst>
                    <a:gd name="T0" fmla="*/ 251 w 10"/>
                    <a:gd name="T1" fmla="*/ 670 h 5"/>
                    <a:gd name="T2" fmla="*/ 251 w 10"/>
                    <a:gd name="T3" fmla="*/ 670 h 5"/>
                    <a:gd name="T4" fmla="*/ 610 w 10"/>
                    <a:gd name="T5" fmla="*/ 394 h 5"/>
                    <a:gd name="T6" fmla="*/ 1188 w 10"/>
                    <a:gd name="T7" fmla="*/ 116 h 5"/>
                    <a:gd name="T8" fmla="*/ 1188 w 10"/>
                    <a:gd name="T9" fmla="*/ 0 h 5"/>
                    <a:gd name="T10" fmla="*/ 469 w 10"/>
                    <a:gd name="T11" fmla="*/ 116 h 5"/>
                    <a:gd name="T12" fmla="*/ 0 w 10"/>
                    <a:gd name="T13" fmla="*/ 670 h 5"/>
                    <a:gd name="T14" fmla="*/ 0 w 10"/>
                    <a:gd name="T15" fmla="*/ 670 h 5"/>
                    <a:gd name="T16" fmla="*/ 251 w 10"/>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2" y="5"/>
                      </a:moveTo>
                      <a:lnTo>
                        <a:pt x="2" y="5"/>
                      </a:lnTo>
                      <a:lnTo>
                        <a:pt x="5" y="3"/>
                      </a:lnTo>
                      <a:lnTo>
                        <a:pt x="10" y="1"/>
                      </a:lnTo>
                      <a:lnTo>
                        <a:pt x="10" y="0"/>
                      </a:lnTo>
                      <a:lnTo>
                        <a:pt x="4" y="1"/>
                      </a:lnTo>
                      <a:lnTo>
                        <a:pt x="0" y="5"/>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4" name="Freeform 411"/>
                <p:cNvSpPr>
                  <a:spLocks/>
                </p:cNvSpPr>
                <p:nvPr/>
              </p:nvSpPr>
              <p:spPr bwMode="auto">
                <a:xfrm>
                  <a:off x="3613" y="1279"/>
                  <a:ext cx="17" cy="19"/>
                </a:xfrm>
                <a:custGeom>
                  <a:avLst/>
                  <a:gdLst>
                    <a:gd name="T0" fmla="*/ 279 w 5"/>
                    <a:gd name="T1" fmla="*/ 602 h 6"/>
                    <a:gd name="T2" fmla="*/ 279 w 5"/>
                    <a:gd name="T3" fmla="*/ 602 h 6"/>
                    <a:gd name="T4" fmla="*/ 394 w 5"/>
                    <a:gd name="T5" fmla="*/ 320 h 6"/>
                    <a:gd name="T6" fmla="*/ 670 w 5"/>
                    <a:gd name="T7" fmla="*/ 0 h 6"/>
                    <a:gd name="T8" fmla="*/ 394 w 5"/>
                    <a:gd name="T9" fmla="*/ 0 h 6"/>
                    <a:gd name="T10" fmla="*/ 279 w 5"/>
                    <a:gd name="T11" fmla="*/ 320 h 6"/>
                    <a:gd name="T12" fmla="*/ 0 w 5"/>
                    <a:gd name="T13" fmla="*/ 510 h 6"/>
                    <a:gd name="T14" fmla="*/ 0 w 5"/>
                    <a:gd name="T15" fmla="*/ 510 h 6"/>
                    <a:gd name="T16" fmla="*/ 279 w 5"/>
                    <a:gd name="T17" fmla="*/ 60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2" y="6"/>
                      </a:moveTo>
                      <a:lnTo>
                        <a:pt x="2" y="6"/>
                      </a:lnTo>
                      <a:lnTo>
                        <a:pt x="3" y="3"/>
                      </a:lnTo>
                      <a:lnTo>
                        <a:pt x="5" y="0"/>
                      </a:lnTo>
                      <a:lnTo>
                        <a:pt x="3" y="0"/>
                      </a:lnTo>
                      <a:lnTo>
                        <a:pt x="2" y="3"/>
                      </a:lnTo>
                      <a:lnTo>
                        <a:pt x="0" y="5"/>
                      </a:lnTo>
                      <a:lnTo>
                        <a:pt x="2"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5" name="Freeform 412"/>
                <p:cNvSpPr>
                  <a:spLocks/>
                </p:cNvSpPr>
                <p:nvPr/>
              </p:nvSpPr>
              <p:spPr bwMode="auto">
                <a:xfrm>
                  <a:off x="3692" y="1243"/>
                  <a:ext cx="29" cy="32"/>
                </a:xfrm>
                <a:custGeom>
                  <a:avLst/>
                  <a:gdLst>
                    <a:gd name="T0" fmla="*/ 541 w 9"/>
                    <a:gd name="T1" fmla="*/ 102 h 10"/>
                    <a:gd name="T2" fmla="*/ 541 w 9"/>
                    <a:gd name="T3" fmla="*/ 102 h 10"/>
                    <a:gd name="T4" fmla="*/ 435 w 9"/>
                    <a:gd name="T5" fmla="*/ 195 h 10"/>
                    <a:gd name="T6" fmla="*/ 197 w 9"/>
                    <a:gd name="T7" fmla="*/ 429 h 10"/>
                    <a:gd name="T8" fmla="*/ 103 w 9"/>
                    <a:gd name="T9" fmla="*/ 429 h 10"/>
                    <a:gd name="T10" fmla="*/ 0 w 9"/>
                    <a:gd name="T11" fmla="*/ 522 h 10"/>
                    <a:gd name="T12" fmla="*/ 0 w 9"/>
                    <a:gd name="T13" fmla="*/ 624 h 10"/>
                    <a:gd name="T14" fmla="*/ 0 w 9"/>
                    <a:gd name="T15" fmla="*/ 717 h 10"/>
                    <a:gd name="T16" fmla="*/ 0 w 9"/>
                    <a:gd name="T17" fmla="*/ 717 h 10"/>
                    <a:gd name="T18" fmla="*/ 103 w 9"/>
                    <a:gd name="T19" fmla="*/ 954 h 10"/>
                    <a:gd name="T20" fmla="*/ 197 w 9"/>
                    <a:gd name="T21" fmla="*/ 954 h 10"/>
                    <a:gd name="T22" fmla="*/ 332 w 9"/>
                    <a:gd name="T23" fmla="*/ 1043 h 10"/>
                    <a:gd name="T24" fmla="*/ 332 w 9"/>
                    <a:gd name="T25" fmla="*/ 1043 h 10"/>
                    <a:gd name="T26" fmla="*/ 541 w 9"/>
                    <a:gd name="T27" fmla="*/ 954 h 10"/>
                    <a:gd name="T28" fmla="*/ 541 w 9"/>
                    <a:gd name="T29" fmla="*/ 954 h 10"/>
                    <a:gd name="T30" fmla="*/ 767 w 9"/>
                    <a:gd name="T31" fmla="*/ 851 h 10"/>
                    <a:gd name="T32" fmla="*/ 873 w 9"/>
                    <a:gd name="T33" fmla="*/ 717 h 10"/>
                    <a:gd name="T34" fmla="*/ 967 w 9"/>
                    <a:gd name="T35" fmla="*/ 717 h 10"/>
                    <a:gd name="T36" fmla="*/ 967 w 9"/>
                    <a:gd name="T37" fmla="*/ 624 h 10"/>
                    <a:gd name="T38" fmla="*/ 967 w 9"/>
                    <a:gd name="T39" fmla="*/ 522 h 10"/>
                    <a:gd name="T40" fmla="*/ 967 w 9"/>
                    <a:gd name="T41" fmla="*/ 429 h 10"/>
                    <a:gd name="T42" fmla="*/ 967 w 9"/>
                    <a:gd name="T43" fmla="*/ 429 h 10"/>
                    <a:gd name="T44" fmla="*/ 873 w 9"/>
                    <a:gd name="T45" fmla="*/ 195 h 10"/>
                    <a:gd name="T46" fmla="*/ 873 w 9"/>
                    <a:gd name="T47" fmla="*/ 102 h 10"/>
                    <a:gd name="T48" fmla="*/ 873 w 9"/>
                    <a:gd name="T49" fmla="*/ 0 h 10"/>
                    <a:gd name="T50" fmla="*/ 767 w 9"/>
                    <a:gd name="T51" fmla="*/ 102 h 10"/>
                    <a:gd name="T52" fmla="*/ 767 w 9"/>
                    <a:gd name="T53" fmla="*/ 102 h 10"/>
                    <a:gd name="T54" fmla="*/ 541 w 9"/>
                    <a:gd name="T55" fmla="*/ 195 h 10"/>
                    <a:gd name="T56" fmla="*/ 541 w 9"/>
                    <a:gd name="T57" fmla="*/ 195 h 10"/>
                    <a:gd name="T58" fmla="*/ 541 w 9"/>
                    <a:gd name="T59" fmla="*/ 102 h 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
                    <a:gd name="T91" fmla="*/ 0 h 10"/>
                    <a:gd name="T92" fmla="*/ 9 w 9"/>
                    <a:gd name="T93" fmla="*/ 10 h 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 h="10">
                      <a:moveTo>
                        <a:pt x="5" y="1"/>
                      </a:moveTo>
                      <a:lnTo>
                        <a:pt x="5" y="1"/>
                      </a:lnTo>
                      <a:lnTo>
                        <a:pt x="4" y="2"/>
                      </a:lnTo>
                      <a:lnTo>
                        <a:pt x="2" y="4"/>
                      </a:lnTo>
                      <a:lnTo>
                        <a:pt x="1" y="4"/>
                      </a:lnTo>
                      <a:lnTo>
                        <a:pt x="0" y="5"/>
                      </a:lnTo>
                      <a:lnTo>
                        <a:pt x="0" y="6"/>
                      </a:lnTo>
                      <a:lnTo>
                        <a:pt x="0" y="7"/>
                      </a:lnTo>
                      <a:lnTo>
                        <a:pt x="1" y="9"/>
                      </a:lnTo>
                      <a:lnTo>
                        <a:pt x="2" y="9"/>
                      </a:lnTo>
                      <a:lnTo>
                        <a:pt x="3" y="10"/>
                      </a:lnTo>
                      <a:lnTo>
                        <a:pt x="5" y="9"/>
                      </a:lnTo>
                      <a:lnTo>
                        <a:pt x="7" y="8"/>
                      </a:lnTo>
                      <a:lnTo>
                        <a:pt x="8" y="7"/>
                      </a:lnTo>
                      <a:lnTo>
                        <a:pt x="9" y="7"/>
                      </a:lnTo>
                      <a:lnTo>
                        <a:pt x="9" y="6"/>
                      </a:lnTo>
                      <a:lnTo>
                        <a:pt x="9" y="5"/>
                      </a:lnTo>
                      <a:lnTo>
                        <a:pt x="9" y="4"/>
                      </a:lnTo>
                      <a:lnTo>
                        <a:pt x="8" y="2"/>
                      </a:lnTo>
                      <a:lnTo>
                        <a:pt x="8" y="1"/>
                      </a:lnTo>
                      <a:lnTo>
                        <a:pt x="8" y="0"/>
                      </a:lnTo>
                      <a:lnTo>
                        <a:pt x="7" y="1"/>
                      </a:lnTo>
                      <a:lnTo>
                        <a:pt x="5" y="2"/>
                      </a:lnTo>
                      <a:lnTo>
                        <a:pt x="5"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6" name="Freeform 413"/>
                <p:cNvSpPr>
                  <a:spLocks/>
                </p:cNvSpPr>
                <p:nvPr/>
              </p:nvSpPr>
              <p:spPr bwMode="auto">
                <a:xfrm>
                  <a:off x="3689" y="1246"/>
                  <a:ext cx="19" cy="20"/>
                </a:xfrm>
                <a:custGeom>
                  <a:avLst/>
                  <a:gdLst>
                    <a:gd name="T0" fmla="*/ 320 w 6"/>
                    <a:gd name="T1" fmla="*/ 633 h 6"/>
                    <a:gd name="T2" fmla="*/ 320 w 6"/>
                    <a:gd name="T3" fmla="*/ 633 h 6"/>
                    <a:gd name="T4" fmla="*/ 320 w 6"/>
                    <a:gd name="T5" fmla="*/ 367 h 6"/>
                    <a:gd name="T6" fmla="*/ 602 w 6"/>
                    <a:gd name="T7" fmla="*/ 257 h 6"/>
                    <a:gd name="T8" fmla="*/ 602 w 6"/>
                    <a:gd name="T9" fmla="*/ 0 h 6"/>
                    <a:gd name="T10" fmla="*/ 101 w 6"/>
                    <a:gd name="T11" fmla="*/ 257 h 6"/>
                    <a:gd name="T12" fmla="*/ 0 w 6"/>
                    <a:gd name="T13" fmla="*/ 743 h 6"/>
                    <a:gd name="T14" fmla="*/ 0 w 6"/>
                    <a:gd name="T15" fmla="*/ 743 h 6"/>
                    <a:gd name="T16" fmla="*/ 320 w 6"/>
                    <a:gd name="T17" fmla="*/ 63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3" y="5"/>
                      </a:moveTo>
                      <a:lnTo>
                        <a:pt x="3" y="5"/>
                      </a:lnTo>
                      <a:lnTo>
                        <a:pt x="3" y="3"/>
                      </a:lnTo>
                      <a:lnTo>
                        <a:pt x="6" y="2"/>
                      </a:lnTo>
                      <a:lnTo>
                        <a:pt x="6" y="0"/>
                      </a:lnTo>
                      <a:lnTo>
                        <a:pt x="1" y="2"/>
                      </a:lnTo>
                      <a:lnTo>
                        <a:pt x="0" y="6"/>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7" name="Freeform 414"/>
                <p:cNvSpPr>
                  <a:spLocks/>
                </p:cNvSpPr>
                <p:nvPr/>
              </p:nvSpPr>
              <p:spPr bwMode="auto">
                <a:xfrm>
                  <a:off x="3689" y="1262"/>
                  <a:ext cx="19" cy="17"/>
                </a:xfrm>
                <a:custGeom>
                  <a:avLst/>
                  <a:gdLst>
                    <a:gd name="T0" fmla="*/ 510 w 6"/>
                    <a:gd name="T1" fmla="*/ 116 h 5"/>
                    <a:gd name="T2" fmla="*/ 510 w 6"/>
                    <a:gd name="T3" fmla="*/ 116 h 5"/>
                    <a:gd name="T4" fmla="*/ 320 w 6"/>
                    <a:gd name="T5" fmla="*/ 116 h 5"/>
                    <a:gd name="T6" fmla="*/ 320 w 6"/>
                    <a:gd name="T7" fmla="*/ 0 h 5"/>
                    <a:gd name="T8" fmla="*/ 0 w 6"/>
                    <a:gd name="T9" fmla="*/ 116 h 5"/>
                    <a:gd name="T10" fmla="*/ 320 w 6"/>
                    <a:gd name="T11" fmla="*/ 670 h 5"/>
                    <a:gd name="T12" fmla="*/ 602 w 6"/>
                    <a:gd name="T13" fmla="*/ 394 h 5"/>
                    <a:gd name="T14" fmla="*/ 602 w 6"/>
                    <a:gd name="T15" fmla="*/ 394 h 5"/>
                    <a:gd name="T16" fmla="*/ 510 w 6"/>
                    <a:gd name="T17" fmla="*/ 11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5" y="1"/>
                      </a:moveTo>
                      <a:lnTo>
                        <a:pt x="5" y="1"/>
                      </a:lnTo>
                      <a:lnTo>
                        <a:pt x="3" y="1"/>
                      </a:lnTo>
                      <a:lnTo>
                        <a:pt x="3" y="0"/>
                      </a:lnTo>
                      <a:lnTo>
                        <a:pt x="0" y="1"/>
                      </a:lnTo>
                      <a:lnTo>
                        <a:pt x="3" y="5"/>
                      </a:lnTo>
                      <a:lnTo>
                        <a:pt x="6" y="3"/>
                      </a:lnTo>
                      <a:lnTo>
                        <a:pt x="5"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8" name="Freeform 415"/>
                <p:cNvSpPr>
                  <a:spLocks/>
                </p:cNvSpPr>
                <p:nvPr/>
              </p:nvSpPr>
              <p:spPr bwMode="auto">
                <a:xfrm>
                  <a:off x="3705" y="1256"/>
                  <a:ext cx="16" cy="16"/>
                </a:xfrm>
                <a:custGeom>
                  <a:avLst/>
                  <a:gdLst>
                    <a:gd name="T0" fmla="*/ 326 w 5"/>
                    <a:gd name="T1" fmla="*/ 0 h 5"/>
                    <a:gd name="T2" fmla="*/ 326 w 5"/>
                    <a:gd name="T3" fmla="*/ 0 h 5"/>
                    <a:gd name="T4" fmla="*/ 326 w 5"/>
                    <a:gd name="T5" fmla="*/ 195 h 5"/>
                    <a:gd name="T6" fmla="*/ 0 w 5"/>
                    <a:gd name="T7" fmla="*/ 326 h 5"/>
                    <a:gd name="T8" fmla="*/ 102 w 5"/>
                    <a:gd name="T9" fmla="*/ 522 h 5"/>
                    <a:gd name="T10" fmla="*/ 522 w 5"/>
                    <a:gd name="T11" fmla="*/ 326 h 5"/>
                    <a:gd name="T12" fmla="*/ 522 w 5"/>
                    <a:gd name="T13" fmla="*/ 0 h 5"/>
                    <a:gd name="T14" fmla="*/ 522 w 5"/>
                    <a:gd name="T15" fmla="*/ 0 h 5"/>
                    <a:gd name="T16" fmla="*/ 326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0"/>
                      </a:moveTo>
                      <a:lnTo>
                        <a:pt x="3" y="0"/>
                      </a:lnTo>
                      <a:lnTo>
                        <a:pt x="3" y="2"/>
                      </a:lnTo>
                      <a:lnTo>
                        <a:pt x="0" y="3"/>
                      </a:lnTo>
                      <a:lnTo>
                        <a:pt x="1" y="5"/>
                      </a:lnTo>
                      <a:lnTo>
                        <a:pt x="5" y="3"/>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79" name="Freeform 416"/>
                <p:cNvSpPr>
                  <a:spLocks/>
                </p:cNvSpPr>
                <p:nvPr/>
              </p:nvSpPr>
              <p:spPr bwMode="auto">
                <a:xfrm>
                  <a:off x="3715" y="1239"/>
                  <a:ext cx="6" cy="17"/>
                </a:xfrm>
                <a:custGeom>
                  <a:avLst/>
                  <a:gdLst>
                    <a:gd name="T0" fmla="*/ 0 w 2"/>
                    <a:gd name="T1" fmla="*/ 279 h 5"/>
                    <a:gd name="T2" fmla="*/ 0 w 2"/>
                    <a:gd name="T3" fmla="*/ 279 h 5"/>
                    <a:gd name="T4" fmla="*/ 0 w 2"/>
                    <a:gd name="T5" fmla="*/ 279 h 5"/>
                    <a:gd name="T6" fmla="*/ 0 w 2"/>
                    <a:gd name="T7" fmla="*/ 670 h 5"/>
                    <a:gd name="T8" fmla="*/ 162 w 2"/>
                    <a:gd name="T9" fmla="*/ 670 h 5"/>
                    <a:gd name="T10" fmla="*/ 162 w 2"/>
                    <a:gd name="T11" fmla="*/ 279 h 5"/>
                    <a:gd name="T12" fmla="*/ 0 w 2"/>
                    <a:gd name="T13" fmla="*/ 0 h 5"/>
                    <a:gd name="T14" fmla="*/ 0 w 2"/>
                    <a:gd name="T15" fmla="*/ 0 h 5"/>
                    <a:gd name="T16" fmla="*/ 0 w 2"/>
                    <a:gd name="T17" fmla="*/ 27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5"/>
                    <a:gd name="T29" fmla="*/ 2 w 2"/>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5">
                      <a:moveTo>
                        <a:pt x="0" y="2"/>
                      </a:moveTo>
                      <a:lnTo>
                        <a:pt x="0" y="2"/>
                      </a:lnTo>
                      <a:lnTo>
                        <a:pt x="0" y="5"/>
                      </a:lnTo>
                      <a:lnTo>
                        <a:pt x="2" y="5"/>
                      </a:lnTo>
                      <a:lnTo>
                        <a:pt x="2"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0" name="Freeform 417"/>
                <p:cNvSpPr>
                  <a:spLocks/>
                </p:cNvSpPr>
                <p:nvPr/>
              </p:nvSpPr>
              <p:spPr bwMode="auto">
                <a:xfrm>
                  <a:off x="3705" y="1239"/>
                  <a:ext cx="10" cy="13"/>
                </a:xfrm>
                <a:custGeom>
                  <a:avLst/>
                  <a:gdLst>
                    <a:gd name="T0" fmla="*/ 110 w 3"/>
                    <a:gd name="T1" fmla="*/ 442 h 4"/>
                    <a:gd name="T2" fmla="*/ 110 w 3"/>
                    <a:gd name="T3" fmla="*/ 244 h 4"/>
                    <a:gd name="T4" fmla="*/ 110 w 3"/>
                    <a:gd name="T5" fmla="*/ 442 h 4"/>
                    <a:gd name="T6" fmla="*/ 367 w 3"/>
                    <a:gd name="T7" fmla="*/ 244 h 4"/>
                    <a:gd name="T8" fmla="*/ 367 w 3"/>
                    <a:gd name="T9" fmla="*/ 0 h 4"/>
                    <a:gd name="T10" fmla="*/ 0 w 3"/>
                    <a:gd name="T11" fmla="*/ 244 h 4"/>
                    <a:gd name="T12" fmla="*/ 110 w 3"/>
                    <a:gd name="T13" fmla="*/ 442 h 4"/>
                    <a:gd name="T14" fmla="*/ 110 w 3"/>
                    <a:gd name="T15" fmla="*/ 244 h 4"/>
                    <a:gd name="T16" fmla="*/ 110 w 3"/>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1" y="4"/>
                      </a:moveTo>
                      <a:lnTo>
                        <a:pt x="1" y="2"/>
                      </a:lnTo>
                      <a:lnTo>
                        <a:pt x="1" y="4"/>
                      </a:lnTo>
                      <a:lnTo>
                        <a:pt x="3" y="2"/>
                      </a:lnTo>
                      <a:lnTo>
                        <a:pt x="3" y="0"/>
                      </a:lnTo>
                      <a:lnTo>
                        <a:pt x="0" y="2"/>
                      </a:lnTo>
                      <a:lnTo>
                        <a:pt x="1" y="4"/>
                      </a:lnTo>
                      <a:lnTo>
                        <a:pt x="1" y="2"/>
                      </a:lnTo>
                      <a:lnTo>
                        <a:pt x="1"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1" name="Freeform 418"/>
                <p:cNvSpPr>
                  <a:spLocks/>
                </p:cNvSpPr>
                <p:nvPr/>
              </p:nvSpPr>
              <p:spPr bwMode="auto">
                <a:xfrm>
                  <a:off x="3692" y="1262"/>
                  <a:ext cx="98" cy="59"/>
                </a:xfrm>
                <a:custGeom>
                  <a:avLst/>
                  <a:gdLst>
                    <a:gd name="T0" fmla="*/ 1601 w 30"/>
                    <a:gd name="T1" fmla="*/ 1160 h 18"/>
                    <a:gd name="T2" fmla="*/ 1153 w 30"/>
                    <a:gd name="T3" fmla="*/ 1160 h 18"/>
                    <a:gd name="T4" fmla="*/ 1013 w 30"/>
                    <a:gd name="T5" fmla="*/ 1052 h 18"/>
                    <a:gd name="T6" fmla="*/ 800 w 30"/>
                    <a:gd name="T7" fmla="*/ 915 h 18"/>
                    <a:gd name="T8" fmla="*/ 555 w 30"/>
                    <a:gd name="T9" fmla="*/ 915 h 18"/>
                    <a:gd name="T10" fmla="*/ 245 w 30"/>
                    <a:gd name="T11" fmla="*/ 806 h 18"/>
                    <a:gd name="T12" fmla="*/ 245 w 30"/>
                    <a:gd name="T13" fmla="*/ 915 h 18"/>
                    <a:gd name="T14" fmla="*/ 108 w 30"/>
                    <a:gd name="T15" fmla="*/ 915 h 18"/>
                    <a:gd name="T16" fmla="*/ 0 w 30"/>
                    <a:gd name="T17" fmla="*/ 1052 h 18"/>
                    <a:gd name="T18" fmla="*/ 0 w 30"/>
                    <a:gd name="T19" fmla="*/ 1268 h 18"/>
                    <a:gd name="T20" fmla="*/ 0 w 30"/>
                    <a:gd name="T21" fmla="*/ 1268 h 18"/>
                    <a:gd name="T22" fmla="*/ 108 w 30"/>
                    <a:gd name="T23" fmla="*/ 1377 h 18"/>
                    <a:gd name="T24" fmla="*/ 0 w 30"/>
                    <a:gd name="T25" fmla="*/ 1731 h 18"/>
                    <a:gd name="T26" fmla="*/ 108 w 30"/>
                    <a:gd name="T27" fmla="*/ 1731 h 18"/>
                    <a:gd name="T28" fmla="*/ 245 w 30"/>
                    <a:gd name="T29" fmla="*/ 1826 h 18"/>
                    <a:gd name="T30" fmla="*/ 353 w 30"/>
                    <a:gd name="T31" fmla="*/ 1826 h 18"/>
                    <a:gd name="T32" fmla="*/ 693 w 30"/>
                    <a:gd name="T33" fmla="*/ 1731 h 18"/>
                    <a:gd name="T34" fmla="*/ 800 w 30"/>
                    <a:gd name="T35" fmla="*/ 1731 h 18"/>
                    <a:gd name="T36" fmla="*/ 1013 w 30"/>
                    <a:gd name="T37" fmla="*/ 1514 h 18"/>
                    <a:gd name="T38" fmla="*/ 1153 w 30"/>
                    <a:gd name="T39" fmla="*/ 1514 h 18"/>
                    <a:gd name="T40" fmla="*/ 1356 w 30"/>
                    <a:gd name="T41" fmla="*/ 1377 h 18"/>
                    <a:gd name="T42" fmla="*/ 1463 w 30"/>
                    <a:gd name="T43" fmla="*/ 1377 h 18"/>
                    <a:gd name="T44" fmla="*/ 1601 w 30"/>
                    <a:gd name="T45" fmla="*/ 1514 h 18"/>
                    <a:gd name="T46" fmla="*/ 1708 w 30"/>
                    <a:gd name="T47" fmla="*/ 1731 h 18"/>
                    <a:gd name="T48" fmla="*/ 1601 w 30"/>
                    <a:gd name="T49" fmla="*/ 1826 h 18"/>
                    <a:gd name="T50" fmla="*/ 1601 w 30"/>
                    <a:gd name="T51" fmla="*/ 1976 h 18"/>
                    <a:gd name="T52" fmla="*/ 1601 w 30"/>
                    <a:gd name="T53" fmla="*/ 2075 h 18"/>
                    <a:gd name="T54" fmla="*/ 1708 w 30"/>
                    <a:gd name="T55" fmla="*/ 2075 h 18"/>
                    <a:gd name="T56" fmla="*/ 1953 w 30"/>
                    <a:gd name="T57" fmla="*/ 1976 h 18"/>
                    <a:gd name="T58" fmla="*/ 2264 w 30"/>
                    <a:gd name="T59" fmla="*/ 1826 h 18"/>
                    <a:gd name="T60" fmla="*/ 2509 w 30"/>
                    <a:gd name="T61" fmla="*/ 1731 h 18"/>
                    <a:gd name="T62" fmla="*/ 2509 w 30"/>
                    <a:gd name="T63" fmla="*/ 1377 h 18"/>
                    <a:gd name="T64" fmla="*/ 2613 w 30"/>
                    <a:gd name="T65" fmla="*/ 1514 h 18"/>
                    <a:gd name="T66" fmla="*/ 3064 w 30"/>
                    <a:gd name="T67" fmla="*/ 1514 h 18"/>
                    <a:gd name="T68" fmla="*/ 3414 w 30"/>
                    <a:gd name="T69" fmla="*/ 1268 h 18"/>
                    <a:gd name="T70" fmla="*/ 3414 w 30"/>
                    <a:gd name="T71" fmla="*/ 1268 h 18"/>
                    <a:gd name="T72" fmla="*/ 3414 w 30"/>
                    <a:gd name="T73" fmla="*/ 1160 h 18"/>
                    <a:gd name="T74" fmla="*/ 3309 w 30"/>
                    <a:gd name="T75" fmla="*/ 915 h 18"/>
                    <a:gd name="T76" fmla="*/ 3169 w 30"/>
                    <a:gd name="T77" fmla="*/ 915 h 18"/>
                    <a:gd name="T78" fmla="*/ 2721 w 30"/>
                    <a:gd name="T79" fmla="*/ 806 h 18"/>
                    <a:gd name="T80" fmla="*/ 2264 w 30"/>
                    <a:gd name="T81" fmla="*/ 557 h 18"/>
                    <a:gd name="T82" fmla="*/ 1813 w 30"/>
                    <a:gd name="T83" fmla="*/ 246 h 18"/>
                    <a:gd name="T84" fmla="*/ 1708 w 30"/>
                    <a:gd name="T85" fmla="*/ 0 h 18"/>
                    <a:gd name="T86" fmla="*/ 1463 w 30"/>
                    <a:gd name="T87" fmla="*/ 0 h 18"/>
                    <a:gd name="T88" fmla="*/ 1356 w 30"/>
                    <a:gd name="T89" fmla="*/ 0 h 18"/>
                    <a:gd name="T90" fmla="*/ 1356 w 30"/>
                    <a:gd name="T91" fmla="*/ 354 h 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
                    <a:gd name="T139" fmla="*/ 0 h 18"/>
                    <a:gd name="T140" fmla="*/ 30 w 30"/>
                    <a:gd name="T141" fmla="*/ 18 h 1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 h="18">
                      <a:moveTo>
                        <a:pt x="14" y="10"/>
                      </a:moveTo>
                      <a:lnTo>
                        <a:pt x="14" y="10"/>
                      </a:lnTo>
                      <a:lnTo>
                        <a:pt x="10" y="10"/>
                      </a:lnTo>
                      <a:lnTo>
                        <a:pt x="9" y="9"/>
                      </a:lnTo>
                      <a:lnTo>
                        <a:pt x="8" y="8"/>
                      </a:lnTo>
                      <a:lnTo>
                        <a:pt x="7" y="8"/>
                      </a:lnTo>
                      <a:lnTo>
                        <a:pt x="5" y="8"/>
                      </a:lnTo>
                      <a:lnTo>
                        <a:pt x="3" y="7"/>
                      </a:lnTo>
                      <a:lnTo>
                        <a:pt x="2" y="7"/>
                      </a:lnTo>
                      <a:lnTo>
                        <a:pt x="2" y="8"/>
                      </a:lnTo>
                      <a:lnTo>
                        <a:pt x="1" y="8"/>
                      </a:lnTo>
                      <a:lnTo>
                        <a:pt x="0" y="9"/>
                      </a:lnTo>
                      <a:lnTo>
                        <a:pt x="0" y="10"/>
                      </a:lnTo>
                      <a:lnTo>
                        <a:pt x="0" y="11"/>
                      </a:lnTo>
                      <a:lnTo>
                        <a:pt x="1" y="11"/>
                      </a:lnTo>
                      <a:lnTo>
                        <a:pt x="1" y="12"/>
                      </a:lnTo>
                      <a:lnTo>
                        <a:pt x="1" y="13"/>
                      </a:lnTo>
                      <a:lnTo>
                        <a:pt x="0" y="15"/>
                      </a:lnTo>
                      <a:lnTo>
                        <a:pt x="1" y="15"/>
                      </a:lnTo>
                      <a:lnTo>
                        <a:pt x="1" y="16"/>
                      </a:lnTo>
                      <a:lnTo>
                        <a:pt x="2" y="16"/>
                      </a:lnTo>
                      <a:lnTo>
                        <a:pt x="3" y="16"/>
                      </a:lnTo>
                      <a:lnTo>
                        <a:pt x="5" y="16"/>
                      </a:lnTo>
                      <a:lnTo>
                        <a:pt x="6" y="15"/>
                      </a:lnTo>
                      <a:lnTo>
                        <a:pt x="7" y="15"/>
                      </a:lnTo>
                      <a:lnTo>
                        <a:pt x="8" y="14"/>
                      </a:lnTo>
                      <a:lnTo>
                        <a:pt x="9" y="13"/>
                      </a:lnTo>
                      <a:lnTo>
                        <a:pt x="10" y="13"/>
                      </a:lnTo>
                      <a:lnTo>
                        <a:pt x="11" y="13"/>
                      </a:lnTo>
                      <a:lnTo>
                        <a:pt x="12" y="12"/>
                      </a:lnTo>
                      <a:lnTo>
                        <a:pt x="13" y="12"/>
                      </a:lnTo>
                      <a:lnTo>
                        <a:pt x="14" y="13"/>
                      </a:lnTo>
                      <a:lnTo>
                        <a:pt x="14" y="14"/>
                      </a:lnTo>
                      <a:lnTo>
                        <a:pt x="15" y="15"/>
                      </a:lnTo>
                      <a:lnTo>
                        <a:pt x="14" y="16"/>
                      </a:lnTo>
                      <a:lnTo>
                        <a:pt x="14" y="17"/>
                      </a:lnTo>
                      <a:lnTo>
                        <a:pt x="14" y="18"/>
                      </a:lnTo>
                      <a:lnTo>
                        <a:pt x="15" y="18"/>
                      </a:lnTo>
                      <a:lnTo>
                        <a:pt x="17" y="17"/>
                      </a:lnTo>
                      <a:lnTo>
                        <a:pt x="19" y="17"/>
                      </a:lnTo>
                      <a:lnTo>
                        <a:pt x="20" y="16"/>
                      </a:lnTo>
                      <a:lnTo>
                        <a:pt x="22" y="15"/>
                      </a:lnTo>
                      <a:lnTo>
                        <a:pt x="22" y="13"/>
                      </a:lnTo>
                      <a:lnTo>
                        <a:pt x="22" y="12"/>
                      </a:lnTo>
                      <a:lnTo>
                        <a:pt x="23" y="13"/>
                      </a:lnTo>
                      <a:lnTo>
                        <a:pt x="27" y="13"/>
                      </a:lnTo>
                      <a:lnTo>
                        <a:pt x="28" y="12"/>
                      </a:lnTo>
                      <a:lnTo>
                        <a:pt x="30" y="11"/>
                      </a:lnTo>
                      <a:lnTo>
                        <a:pt x="30" y="10"/>
                      </a:lnTo>
                      <a:lnTo>
                        <a:pt x="29" y="8"/>
                      </a:lnTo>
                      <a:lnTo>
                        <a:pt x="28" y="8"/>
                      </a:lnTo>
                      <a:lnTo>
                        <a:pt x="26" y="8"/>
                      </a:lnTo>
                      <a:lnTo>
                        <a:pt x="24" y="7"/>
                      </a:lnTo>
                      <a:lnTo>
                        <a:pt x="22" y="6"/>
                      </a:lnTo>
                      <a:lnTo>
                        <a:pt x="20" y="5"/>
                      </a:lnTo>
                      <a:lnTo>
                        <a:pt x="18" y="4"/>
                      </a:lnTo>
                      <a:lnTo>
                        <a:pt x="16" y="2"/>
                      </a:lnTo>
                      <a:lnTo>
                        <a:pt x="16" y="1"/>
                      </a:lnTo>
                      <a:lnTo>
                        <a:pt x="15" y="0"/>
                      </a:lnTo>
                      <a:lnTo>
                        <a:pt x="13" y="0"/>
                      </a:lnTo>
                      <a:lnTo>
                        <a:pt x="12" y="0"/>
                      </a:lnTo>
                      <a:lnTo>
                        <a:pt x="12" y="1"/>
                      </a:lnTo>
                      <a:lnTo>
                        <a:pt x="12" y="3"/>
                      </a:lnTo>
                      <a:lnTo>
                        <a:pt x="14"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2" name="Freeform 419"/>
                <p:cNvSpPr>
                  <a:spLocks/>
                </p:cNvSpPr>
                <p:nvPr/>
              </p:nvSpPr>
              <p:spPr bwMode="auto">
                <a:xfrm>
                  <a:off x="3725" y="1288"/>
                  <a:ext cx="13" cy="10"/>
                </a:xfrm>
                <a:custGeom>
                  <a:avLst/>
                  <a:gdLst>
                    <a:gd name="T0" fmla="*/ 0 w 4"/>
                    <a:gd name="T1" fmla="*/ 367 h 3"/>
                    <a:gd name="T2" fmla="*/ 0 w 4"/>
                    <a:gd name="T3" fmla="*/ 367 h 3"/>
                    <a:gd name="T4" fmla="*/ 244 w 4"/>
                    <a:gd name="T5" fmla="*/ 367 h 3"/>
                    <a:gd name="T6" fmla="*/ 442 w 4"/>
                    <a:gd name="T7" fmla="*/ 367 h 3"/>
                    <a:gd name="T8" fmla="*/ 442 w 4"/>
                    <a:gd name="T9" fmla="*/ 0 h 3"/>
                    <a:gd name="T10" fmla="*/ 442 w 4"/>
                    <a:gd name="T11" fmla="*/ 0 h 3"/>
                    <a:gd name="T12" fmla="*/ 0 w 4"/>
                    <a:gd name="T13" fmla="*/ 0 h 3"/>
                    <a:gd name="T14" fmla="*/ 0 w 4"/>
                    <a:gd name="T15" fmla="*/ 0 h 3"/>
                    <a:gd name="T16" fmla="*/ 0 w 4"/>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0" y="3"/>
                      </a:moveTo>
                      <a:lnTo>
                        <a:pt x="0" y="3"/>
                      </a:lnTo>
                      <a:lnTo>
                        <a:pt x="2" y="3"/>
                      </a:lnTo>
                      <a:lnTo>
                        <a:pt x="4" y="3"/>
                      </a:lnTo>
                      <a:lnTo>
                        <a:pt x="4" y="0"/>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3" name="Freeform 420"/>
                <p:cNvSpPr>
                  <a:spLocks/>
                </p:cNvSpPr>
                <p:nvPr/>
              </p:nvSpPr>
              <p:spPr bwMode="auto">
                <a:xfrm>
                  <a:off x="3715" y="1282"/>
                  <a:ext cx="10" cy="16"/>
                </a:xfrm>
                <a:custGeom>
                  <a:avLst/>
                  <a:gdLst>
                    <a:gd name="T0" fmla="*/ 0 w 3"/>
                    <a:gd name="T1" fmla="*/ 429 h 5"/>
                    <a:gd name="T2" fmla="*/ 0 w 3"/>
                    <a:gd name="T3" fmla="*/ 429 h 5"/>
                    <a:gd name="T4" fmla="*/ 257 w 3"/>
                    <a:gd name="T5" fmla="*/ 429 h 5"/>
                    <a:gd name="T6" fmla="*/ 367 w 3"/>
                    <a:gd name="T7" fmla="*/ 522 h 5"/>
                    <a:gd name="T8" fmla="*/ 367 w 3"/>
                    <a:gd name="T9" fmla="*/ 195 h 5"/>
                    <a:gd name="T10" fmla="*/ 257 w 3"/>
                    <a:gd name="T11" fmla="*/ 195 h 5"/>
                    <a:gd name="T12" fmla="*/ 0 w 3"/>
                    <a:gd name="T13" fmla="*/ 0 h 5"/>
                    <a:gd name="T14" fmla="*/ 0 w 3"/>
                    <a:gd name="T15" fmla="*/ 0 h 5"/>
                    <a:gd name="T16" fmla="*/ 0 w 3"/>
                    <a:gd name="T17" fmla="*/ 4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0" y="4"/>
                      </a:moveTo>
                      <a:lnTo>
                        <a:pt x="0" y="4"/>
                      </a:lnTo>
                      <a:lnTo>
                        <a:pt x="2" y="4"/>
                      </a:lnTo>
                      <a:lnTo>
                        <a:pt x="3" y="5"/>
                      </a:lnTo>
                      <a:lnTo>
                        <a:pt x="3" y="2"/>
                      </a:lnTo>
                      <a:lnTo>
                        <a:pt x="2" y="2"/>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4" name="Freeform 421"/>
                <p:cNvSpPr>
                  <a:spLocks/>
                </p:cNvSpPr>
                <p:nvPr/>
              </p:nvSpPr>
              <p:spPr bwMode="auto">
                <a:xfrm>
                  <a:off x="3692" y="1282"/>
                  <a:ext cx="23" cy="13"/>
                </a:xfrm>
                <a:custGeom>
                  <a:avLst/>
                  <a:gdLst>
                    <a:gd name="T0" fmla="*/ 250 w 7"/>
                    <a:gd name="T1" fmla="*/ 244 h 4"/>
                    <a:gd name="T2" fmla="*/ 250 w 7"/>
                    <a:gd name="T3" fmla="*/ 244 h 4"/>
                    <a:gd name="T4" fmla="*/ 463 w 7"/>
                    <a:gd name="T5" fmla="*/ 244 h 4"/>
                    <a:gd name="T6" fmla="*/ 821 w 7"/>
                    <a:gd name="T7" fmla="*/ 442 h 4"/>
                    <a:gd name="T8" fmla="*/ 821 w 7"/>
                    <a:gd name="T9" fmla="*/ 0 h 4"/>
                    <a:gd name="T10" fmla="*/ 463 w 7"/>
                    <a:gd name="T11" fmla="*/ 0 h 4"/>
                    <a:gd name="T12" fmla="*/ 0 w 7"/>
                    <a:gd name="T13" fmla="*/ 0 h 4"/>
                    <a:gd name="T14" fmla="*/ 0 w 7"/>
                    <a:gd name="T15" fmla="*/ 0 h 4"/>
                    <a:gd name="T16" fmla="*/ 250 w 7"/>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2" y="2"/>
                      </a:moveTo>
                      <a:lnTo>
                        <a:pt x="2" y="2"/>
                      </a:lnTo>
                      <a:lnTo>
                        <a:pt x="4" y="2"/>
                      </a:lnTo>
                      <a:lnTo>
                        <a:pt x="7" y="4"/>
                      </a:lnTo>
                      <a:lnTo>
                        <a:pt x="7" y="0"/>
                      </a:lnTo>
                      <a:lnTo>
                        <a:pt x="4" y="0"/>
                      </a:lnTo>
                      <a:lnTo>
                        <a:pt x="0"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5" name="Freeform 422"/>
                <p:cNvSpPr>
                  <a:spLocks/>
                </p:cNvSpPr>
                <p:nvPr/>
              </p:nvSpPr>
              <p:spPr bwMode="auto">
                <a:xfrm>
                  <a:off x="3689" y="1282"/>
                  <a:ext cx="9" cy="16"/>
                </a:xfrm>
                <a:custGeom>
                  <a:avLst/>
                  <a:gdLst>
                    <a:gd name="T0" fmla="*/ 243 w 3"/>
                    <a:gd name="T1" fmla="*/ 429 h 5"/>
                    <a:gd name="T2" fmla="*/ 243 w 3"/>
                    <a:gd name="T3" fmla="*/ 429 h 5"/>
                    <a:gd name="T4" fmla="*/ 243 w 3"/>
                    <a:gd name="T5" fmla="*/ 429 h 5"/>
                    <a:gd name="T6" fmla="*/ 243 w 3"/>
                    <a:gd name="T7" fmla="*/ 195 h 5"/>
                    <a:gd name="T8" fmla="*/ 81 w 3"/>
                    <a:gd name="T9" fmla="*/ 0 h 5"/>
                    <a:gd name="T10" fmla="*/ 0 w 3"/>
                    <a:gd name="T11" fmla="*/ 195 h 5"/>
                    <a:gd name="T12" fmla="*/ 0 w 3"/>
                    <a:gd name="T13" fmla="*/ 522 h 5"/>
                    <a:gd name="T14" fmla="*/ 0 w 3"/>
                    <a:gd name="T15" fmla="*/ 522 h 5"/>
                    <a:gd name="T16" fmla="*/ 243 w 3"/>
                    <a:gd name="T17" fmla="*/ 4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4"/>
                      </a:moveTo>
                      <a:lnTo>
                        <a:pt x="3" y="4"/>
                      </a:lnTo>
                      <a:lnTo>
                        <a:pt x="3" y="2"/>
                      </a:lnTo>
                      <a:lnTo>
                        <a:pt x="1" y="0"/>
                      </a:lnTo>
                      <a:lnTo>
                        <a:pt x="0" y="2"/>
                      </a:lnTo>
                      <a:lnTo>
                        <a:pt x="0" y="5"/>
                      </a:lnTo>
                      <a:lnTo>
                        <a:pt x="3"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6" name="Freeform 423"/>
                <p:cNvSpPr>
                  <a:spLocks/>
                </p:cNvSpPr>
                <p:nvPr/>
              </p:nvSpPr>
              <p:spPr bwMode="auto">
                <a:xfrm>
                  <a:off x="3689" y="1295"/>
                  <a:ext cx="9" cy="16"/>
                </a:xfrm>
                <a:custGeom>
                  <a:avLst/>
                  <a:gdLst>
                    <a:gd name="T0" fmla="*/ 243 w 3"/>
                    <a:gd name="T1" fmla="*/ 522 h 5"/>
                    <a:gd name="T2" fmla="*/ 243 w 3"/>
                    <a:gd name="T3" fmla="*/ 522 h 5"/>
                    <a:gd name="T4" fmla="*/ 243 w 3"/>
                    <a:gd name="T5" fmla="*/ 326 h 5"/>
                    <a:gd name="T6" fmla="*/ 243 w 3"/>
                    <a:gd name="T7" fmla="*/ 0 h 5"/>
                    <a:gd name="T8" fmla="*/ 0 w 3"/>
                    <a:gd name="T9" fmla="*/ 102 h 5"/>
                    <a:gd name="T10" fmla="*/ 81 w 3"/>
                    <a:gd name="T11" fmla="*/ 326 h 5"/>
                    <a:gd name="T12" fmla="*/ 81 w 3"/>
                    <a:gd name="T13" fmla="*/ 522 h 5"/>
                    <a:gd name="T14" fmla="*/ 81 w 3"/>
                    <a:gd name="T15" fmla="*/ 522 h 5"/>
                    <a:gd name="T16" fmla="*/ 243 w 3"/>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5"/>
                      </a:moveTo>
                      <a:lnTo>
                        <a:pt x="3" y="5"/>
                      </a:lnTo>
                      <a:lnTo>
                        <a:pt x="3" y="3"/>
                      </a:lnTo>
                      <a:lnTo>
                        <a:pt x="3" y="0"/>
                      </a:lnTo>
                      <a:lnTo>
                        <a:pt x="0" y="1"/>
                      </a:lnTo>
                      <a:lnTo>
                        <a:pt x="1" y="3"/>
                      </a:lnTo>
                      <a:lnTo>
                        <a:pt x="1" y="5"/>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7" name="Freeform 424"/>
                <p:cNvSpPr>
                  <a:spLocks/>
                </p:cNvSpPr>
                <p:nvPr/>
              </p:nvSpPr>
              <p:spPr bwMode="auto">
                <a:xfrm>
                  <a:off x="3689" y="1311"/>
                  <a:ext cx="9" cy="10"/>
                </a:xfrm>
                <a:custGeom>
                  <a:avLst/>
                  <a:gdLst>
                    <a:gd name="T0" fmla="*/ 243 w 3"/>
                    <a:gd name="T1" fmla="*/ 0 h 3"/>
                    <a:gd name="T2" fmla="*/ 243 w 3"/>
                    <a:gd name="T3" fmla="*/ 0 h 3"/>
                    <a:gd name="T4" fmla="*/ 81 w 3"/>
                    <a:gd name="T5" fmla="*/ 0 h 3"/>
                    <a:gd name="T6" fmla="*/ 243 w 3"/>
                    <a:gd name="T7" fmla="*/ 0 h 3"/>
                    <a:gd name="T8" fmla="*/ 81 w 3"/>
                    <a:gd name="T9" fmla="*/ 0 h 3"/>
                    <a:gd name="T10" fmla="*/ 0 w 3"/>
                    <a:gd name="T11" fmla="*/ 110 h 3"/>
                    <a:gd name="T12" fmla="*/ 243 w 3"/>
                    <a:gd name="T13" fmla="*/ 367 h 3"/>
                    <a:gd name="T14" fmla="*/ 243 w 3"/>
                    <a:gd name="T15" fmla="*/ 367 h 3"/>
                    <a:gd name="T16" fmla="*/ 243 w 3"/>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0"/>
                      </a:moveTo>
                      <a:lnTo>
                        <a:pt x="3" y="0"/>
                      </a:lnTo>
                      <a:lnTo>
                        <a:pt x="1" y="0"/>
                      </a:lnTo>
                      <a:lnTo>
                        <a:pt x="3" y="0"/>
                      </a:lnTo>
                      <a:lnTo>
                        <a:pt x="1" y="0"/>
                      </a:lnTo>
                      <a:lnTo>
                        <a:pt x="0" y="1"/>
                      </a:lnTo>
                      <a:lnTo>
                        <a:pt x="3" y="3"/>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8" name="Freeform 425"/>
                <p:cNvSpPr>
                  <a:spLocks/>
                </p:cNvSpPr>
                <p:nvPr/>
              </p:nvSpPr>
              <p:spPr bwMode="auto">
                <a:xfrm>
                  <a:off x="3698" y="1305"/>
                  <a:ext cx="17" cy="16"/>
                </a:xfrm>
                <a:custGeom>
                  <a:avLst/>
                  <a:gdLst>
                    <a:gd name="T0" fmla="*/ 670 w 5"/>
                    <a:gd name="T1" fmla="*/ 0 h 5"/>
                    <a:gd name="T2" fmla="*/ 670 w 5"/>
                    <a:gd name="T3" fmla="*/ 0 h 5"/>
                    <a:gd name="T4" fmla="*/ 279 w 5"/>
                    <a:gd name="T5" fmla="*/ 195 h 5"/>
                    <a:gd name="T6" fmla="*/ 0 w 5"/>
                    <a:gd name="T7" fmla="*/ 195 h 5"/>
                    <a:gd name="T8" fmla="*/ 0 w 5"/>
                    <a:gd name="T9" fmla="*/ 522 h 5"/>
                    <a:gd name="T10" fmla="*/ 394 w 5"/>
                    <a:gd name="T11" fmla="*/ 326 h 5"/>
                    <a:gd name="T12" fmla="*/ 670 w 5"/>
                    <a:gd name="T13" fmla="*/ 326 h 5"/>
                    <a:gd name="T14" fmla="*/ 670 w 5"/>
                    <a:gd name="T15" fmla="*/ 326 h 5"/>
                    <a:gd name="T16" fmla="*/ 670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0"/>
                      </a:moveTo>
                      <a:lnTo>
                        <a:pt x="5" y="0"/>
                      </a:lnTo>
                      <a:lnTo>
                        <a:pt x="2" y="2"/>
                      </a:lnTo>
                      <a:lnTo>
                        <a:pt x="0" y="2"/>
                      </a:lnTo>
                      <a:lnTo>
                        <a:pt x="0" y="5"/>
                      </a:lnTo>
                      <a:lnTo>
                        <a:pt x="3" y="3"/>
                      </a:lnTo>
                      <a:lnTo>
                        <a:pt x="5" y="3"/>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89" name="Freeform 426"/>
                <p:cNvSpPr>
                  <a:spLocks/>
                </p:cNvSpPr>
                <p:nvPr/>
              </p:nvSpPr>
              <p:spPr bwMode="auto">
                <a:xfrm>
                  <a:off x="3715" y="1298"/>
                  <a:ext cx="10" cy="17"/>
                </a:xfrm>
                <a:custGeom>
                  <a:avLst/>
                  <a:gdLst>
                    <a:gd name="T0" fmla="*/ 367 w 3"/>
                    <a:gd name="T1" fmla="*/ 0 h 5"/>
                    <a:gd name="T2" fmla="*/ 367 w 3"/>
                    <a:gd name="T3" fmla="*/ 0 h 5"/>
                    <a:gd name="T4" fmla="*/ 257 w 3"/>
                    <a:gd name="T5" fmla="*/ 279 h 5"/>
                    <a:gd name="T6" fmla="*/ 0 w 3"/>
                    <a:gd name="T7" fmla="*/ 279 h 5"/>
                    <a:gd name="T8" fmla="*/ 0 w 3"/>
                    <a:gd name="T9" fmla="*/ 670 h 5"/>
                    <a:gd name="T10" fmla="*/ 367 w 3"/>
                    <a:gd name="T11" fmla="*/ 554 h 5"/>
                    <a:gd name="T12" fmla="*/ 367 w 3"/>
                    <a:gd name="T13" fmla="*/ 554 h 5"/>
                    <a:gd name="T14" fmla="*/ 367 w 3"/>
                    <a:gd name="T15" fmla="*/ 554 h 5"/>
                    <a:gd name="T16" fmla="*/ 367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0"/>
                      </a:moveTo>
                      <a:lnTo>
                        <a:pt x="3" y="0"/>
                      </a:lnTo>
                      <a:lnTo>
                        <a:pt x="2" y="2"/>
                      </a:lnTo>
                      <a:lnTo>
                        <a:pt x="0" y="2"/>
                      </a:lnTo>
                      <a:lnTo>
                        <a:pt x="0" y="5"/>
                      </a:lnTo>
                      <a:lnTo>
                        <a:pt x="3" y="4"/>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0" name="Freeform 427"/>
                <p:cNvSpPr>
                  <a:spLocks/>
                </p:cNvSpPr>
                <p:nvPr/>
              </p:nvSpPr>
              <p:spPr bwMode="auto">
                <a:xfrm>
                  <a:off x="3725" y="1298"/>
                  <a:ext cx="16" cy="13"/>
                </a:xfrm>
                <a:custGeom>
                  <a:avLst/>
                  <a:gdLst>
                    <a:gd name="T0" fmla="*/ 522 w 5"/>
                    <a:gd name="T1" fmla="*/ 244 h 4"/>
                    <a:gd name="T2" fmla="*/ 522 w 5"/>
                    <a:gd name="T3" fmla="*/ 244 h 4"/>
                    <a:gd name="T4" fmla="*/ 195 w 5"/>
                    <a:gd name="T5" fmla="*/ 0 h 4"/>
                    <a:gd name="T6" fmla="*/ 0 w 5"/>
                    <a:gd name="T7" fmla="*/ 0 h 4"/>
                    <a:gd name="T8" fmla="*/ 0 w 5"/>
                    <a:gd name="T9" fmla="*/ 442 h 4"/>
                    <a:gd name="T10" fmla="*/ 195 w 5"/>
                    <a:gd name="T11" fmla="*/ 244 h 4"/>
                    <a:gd name="T12" fmla="*/ 195 w 5"/>
                    <a:gd name="T13" fmla="*/ 244 h 4"/>
                    <a:gd name="T14" fmla="*/ 195 w 5"/>
                    <a:gd name="T15" fmla="*/ 244 h 4"/>
                    <a:gd name="T16" fmla="*/ 522 w 5"/>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2"/>
                      </a:moveTo>
                      <a:lnTo>
                        <a:pt x="5" y="2"/>
                      </a:lnTo>
                      <a:lnTo>
                        <a:pt x="2" y="0"/>
                      </a:lnTo>
                      <a:lnTo>
                        <a:pt x="0" y="0"/>
                      </a:lnTo>
                      <a:lnTo>
                        <a:pt x="0" y="4"/>
                      </a:lnTo>
                      <a:lnTo>
                        <a:pt x="2" y="2"/>
                      </a:lnTo>
                      <a:lnTo>
                        <a:pt x="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1" name="Freeform 428"/>
                <p:cNvSpPr>
                  <a:spLocks/>
                </p:cNvSpPr>
                <p:nvPr/>
              </p:nvSpPr>
              <p:spPr bwMode="auto">
                <a:xfrm>
                  <a:off x="3731" y="1305"/>
                  <a:ext cx="10" cy="16"/>
                </a:xfrm>
                <a:custGeom>
                  <a:avLst/>
                  <a:gdLst>
                    <a:gd name="T0" fmla="*/ 367 w 3"/>
                    <a:gd name="T1" fmla="*/ 522 h 5"/>
                    <a:gd name="T2" fmla="*/ 367 w 3"/>
                    <a:gd name="T3" fmla="*/ 522 h 5"/>
                    <a:gd name="T4" fmla="*/ 367 w 3"/>
                    <a:gd name="T5" fmla="*/ 195 h 5"/>
                    <a:gd name="T6" fmla="*/ 367 w 3"/>
                    <a:gd name="T7" fmla="*/ 0 h 5"/>
                    <a:gd name="T8" fmla="*/ 0 w 3"/>
                    <a:gd name="T9" fmla="*/ 0 h 5"/>
                    <a:gd name="T10" fmla="*/ 257 w 3"/>
                    <a:gd name="T11" fmla="*/ 195 h 5"/>
                    <a:gd name="T12" fmla="*/ 257 w 3"/>
                    <a:gd name="T13" fmla="*/ 326 h 5"/>
                    <a:gd name="T14" fmla="*/ 257 w 3"/>
                    <a:gd name="T15" fmla="*/ 326 h 5"/>
                    <a:gd name="T16" fmla="*/ 367 w 3"/>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5"/>
                      </a:moveTo>
                      <a:lnTo>
                        <a:pt x="3" y="5"/>
                      </a:lnTo>
                      <a:lnTo>
                        <a:pt x="3" y="2"/>
                      </a:lnTo>
                      <a:lnTo>
                        <a:pt x="3" y="0"/>
                      </a:lnTo>
                      <a:lnTo>
                        <a:pt x="0" y="0"/>
                      </a:lnTo>
                      <a:lnTo>
                        <a:pt x="2" y="2"/>
                      </a:lnTo>
                      <a:lnTo>
                        <a:pt x="2" y="3"/>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2" name="Freeform 429"/>
                <p:cNvSpPr>
                  <a:spLocks/>
                </p:cNvSpPr>
                <p:nvPr/>
              </p:nvSpPr>
              <p:spPr bwMode="auto">
                <a:xfrm>
                  <a:off x="3738" y="1315"/>
                  <a:ext cx="10" cy="10"/>
                </a:xfrm>
                <a:custGeom>
                  <a:avLst/>
                  <a:gdLst>
                    <a:gd name="T0" fmla="*/ 110 w 3"/>
                    <a:gd name="T1" fmla="*/ 257 h 3"/>
                    <a:gd name="T2" fmla="*/ 110 w 3"/>
                    <a:gd name="T3" fmla="*/ 257 h 3"/>
                    <a:gd name="T4" fmla="*/ 110 w 3"/>
                    <a:gd name="T5" fmla="*/ 257 h 3"/>
                    <a:gd name="T6" fmla="*/ 110 w 3"/>
                    <a:gd name="T7" fmla="*/ 257 h 3"/>
                    <a:gd name="T8" fmla="*/ 0 w 3"/>
                    <a:gd name="T9" fmla="*/ 0 h 3"/>
                    <a:gd name="T10" fmla="*/ 0 w 3"/>
                    <a:gd name="T11" fmla="*/ 367 h 3"/>
                    <a:gd name="T12" fmla="*/ 367 w 3"/>
                    <a:gd name="T13" fmla="*/ 367 h 3"/>
                    <a:gd name="T14" fmla="*/ 367 w 3"/>
                    <a:gd name="T15" fmla="*/ 367 h 3"/>
                    <a:gd name="T16" fmla="*/ 110 w 3"/>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1" y="2"/>
                      </a:moveTo>
                      <a:lnTo>
                        <a:pt x="1" y="2"/>
                      </a:lnTo>
                      <a:lnTo>
                        <a:pt x="0" y="0"/>
                      </a:lnTo>
                      <a:lnTo>
                        <a:pt x="0" y="3"/>
                      </a:lnTo>
                      <a:lnTo>
                        <a:pt x="3" y="3"/>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3" name="Freeform 430"/>
                <p:cNvSpPr>
                  <a:spLocks/>
                </p:cNvSpPr>
                <p:nvPr/>
              </p:nvSpPr>
              <p:spPr bwMode="auto">
                <a:xfrm>
                  <a:off x="3741" y="1305"/>
                  <a:ext cx="23" cy="20"/>
                </a:xfrm>
                <a:custGeom>
                  <a:avLst/>
                  <a:gdLst>
                    <a:gd name="T0" fmla="*/ 572 w 7"/>
                    <a:gd name="T1" fmla="*/ 0 h 6"/>
                    <a:gd name="T2" fmla="*/ 572 w 7"/>
                    <a:gd name="T3" fmla="*/ 0 h 6"/>
                    <a:gd name="T4" fmla="*/ 355 w 7"/>
                    <a:gd name="T5" fmla="*/ 367 h 6"/>
                    <a:gd name="T6" fmla="*/ 0 w 7"/>
                    <a:gd name="T7" fmla="*/ 633 h 6"/>
                    <a:gd name="T8" fmla="*/ 250 w 7"/>
                    <a:gd name="T9" fmla="*/ 743 h 6"/>
                    <a:gd name="T10" fmla="*/ 572 w 7"/>
                    <a:gd name="T11" fmla="*/ 633 h 6"/>
                    <a:gd name="T12" fmla="*/ 821 w 7"/>
                    <a:gd name="T13" fmla="*/ 257 h 6"/>
                    <a:gd name="T14" fmla="*/ 821 w 7"/>
                    <a:gd name="T15" fmla="*/ 257 h 6"/>
                    <a:gd name="T16" fmla="*/ 572 w 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5" y="0"/>
                      </a:moveTo>
                      <a:lnTo>
                        <a:pt x="5" y="0"/>
                      </a:lnTo>
                      <a:lnTo>
                        <a:pt x="3" y="3"/>
                      </a:lnTo>
                      <a:lnTo>
                        <a:pt x="0" y="5"/>
                      </a:lnTo>
                      <a:lnTo>
                        <a:pt x="2" y="6"/>
                      </a:lnTo>
                      <a:lnTo>
                        <a:pt x="5" y="5"/>
                      </a:lnTo>
                      <a:lnTo>
                        <a:pt x="7"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4" name="Freeform 431"/>
                <p:cNvSpPr>
                  <a:spLocks/>
                </p:cNvSpPr>
                <p:nvPr/>
              </p:nvSpPr>
              <p:spPr bwMode="auto">
                <a:xfrm>
                  <a:off x="3757" y="1298"/>
                  <a:ext cx="10" cy="13"/>
                </a:xfrm>
                <a:custGeom>
                  <a:avLst/>
                  <a:gdLst>
                    <a:gd name="T0" fmla="*/ 367 w 3"/>
                    <a:gd name="T1" fmla="*/ 0 h 4"/>
                    <a:gd name="T2" fmla="*/ 367 w 3"/>
                    <a:gd name="T3" fmla="*/ 0 h 4"/>
                    <a:gd name="T4" fmla="*/ 257 w 3"/>
                    <a:gd name="T5" fmla="*/ 0 h 4"/>
                    <a:gd name="T6" fmla="*/ 0 w 3"/>
                    <a:gd name="T7" fmla="*/ 244 h 4"/>
                    <a:gd name="T8" fmla="*/ 257 w 3"/>
                    <a:gd name="T9" fmla="*/ 442 h 4"/>
                    <a:gd name="T10" fmla="*/ 367 w 3"/>
                    <a:gd name="T11" fmla="*/ 244 h 4"/>
                    <a:gd name="T12" fmla="*/ 367 w 3"/>
                    <a:gd name="T13" fmla="*/ 244 h 4"/>
                    <a:gd name="T14" fmla="*/ 367 w 3"/>
                    <a:gd name="T15" fmla="*/ 244 h 4"/>
                    <a:gd name="T16" fmla="*/ 367 w 3"/>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3" y="0"/>
                      </a:moveTo>
                      <a:lnTo>
                        <a:pt x="3" y="0"/>
                      </a:lnTo>
                      <a:lnTo>
                        <a:pt x="2" y="0"/>
                      </a:lnTo>
                      <a:lnTo>
                        <a:pt x="0" y="2"/>
                      </a:lnTo>
                      <a:lnTo>
                        <a:pt x="2" y="4"/>
                      </a:lnTo>
                      <a:lnTo>
                        <a:pt x="3"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5" name="Freeform 432"/>
                <p:cNvSpPr>
                  <a:spLocks/>
                </p:cNvSpPr>
                <p:nvPr/>
              </p:nvSpPr>
              <p:spPr bwMode="auto">
                <a:xfrm>
                  <a:off x="3767" y="1298"/>
                  <a:ext cx="23" cy="7"/>
                </a:xfrm>
                <a:custGeom>
                  <a:avLst/>
                  <a:gdLst>
                    <a:gd name="T0" fmla="*/ 821 w 7"/>
                    <a:gd name="T1" fmla="*/ 0 h 2"/>
                    <a:gd name="T2" fmla="*/ 821 w 7"/>
                    <a:gd name="T3" fmla="*/ 0 h 2"/>
                    <a:gd name="T4" fmla="*/ 463 w 7"/>
                    <a:gd name="T5" fmla="*/ 0 h 2"/>
                    <a:gd name="T6" fmla="*/ 0 w 7"/>
                    <a:gd name="T7" fmla="*/ 0 h 2"/>
                    <a:gd name="T8" fmla="*/ 0 w 7"/>
                    <a:gd name="T9" fmla="*/ 294 h 2"/>
                    <a:gd name="T10" fmla="*/ 463 w 7"/>
                    <a:gd name="T11" fmla="*/ 294 h 2"/>
                    <a:gd name="T12" fmla="*/ 821 w 7"/>
                    <a:gd name="T13" fmla="*/ 294 h 2"/>
                    <a:gd name="T14" fmla="*/ 821 w 7"/>
                    <a:gd name="T15" fmla="*/ 294 h 2"/>
                    <a:gd name="T16" fmla="*/ 821 w 7"/>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2"/>
                    <a:gd name="T29" fmla="*/ 7 w 7"/>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2">
                      <a:moveTo>
                        <a:pt x="7" y="0"/>
                      </a:moveTo>
                      <a:lnTo>
                        <a:pt x="7" y="0"/>
                      </a:lnTo>
                      <a:lnTo>
                        <a:pt x="4" y="0"/>
                      </a:lnTo>
                      <a:lnTo>
                        <a:pt x="0" y="0"/>
                      </a:lnTo>
                      <a:lnTo>
                        <a:pt x="0" y="2"/>
                      </a:lnTo>
                      <a:lnTo>
                        <a:pt x="4" y="2"/>
                      </a:lnTo>
                      <a:lnTo>
                        <a:pt x="7" y="2"/>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6" name="Freeform 433"/>
                <p:cNvSpPr>
                  <a:spLocks/>
                </p:cNvSpPr>
                <p:nvPr/>
              </p:nvSpPr>
              <p:spPr bwMode="auto">
                <a:xfrm>
                  <a:off x="3784" y="1282"/>
                  <a:ext cx="9" cy="23"/>
                </a:xfrm>
                <a:custGeom>
                  <a:avLst/>
                  <a:gdLst>
                    <a:gd name="T0" fmla="*/ 0 w 3"/>
                    <a:gd name="T1" fmla="*/ 463 h 7"/>
                    <a:gd name="T2" fmla="*/ 0 w 3"/>
                    <a:gd name="T3" fmla="*/ 463 h 7"/>
                    <a:gd name="T4" fmla="*/ 162 w 3"/>
                    <a:gd name="T5" fmla="*/ 463 h 7"/>
                    <a:gd name="T6" fmla="*/ 162 w 3"/>
                    <a:gd name="T7" fmla="*/ 572 h 7"/>
                    <a:gd name="T8" fmla="*/ 162 w 3"/>
                    <a:gd name="T9" fmla="*/ 821 h 7"/>
                    <a:gd name="T10" fmla="*/ 243 w 3"/>
                    <a:gd name="T11" fmla="*/ 463 h 7"/>
                    <a:gd name="T12" fmla="*/ 0 w 3"/>
                    <a:gd name="T13" fmla="*/ 0 h 7"/>
                    <a:gd name="T14" fmla="*/ 0 w 3"/>
                    <a:gd name="T15" fmla="*/ 0 h 7"/>
                    <a:gd name="T16" fmla="*/ 0 w 3"/>
                    <a:gd name="T17" fmla="*/ 463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0" y="4"/>
                      </a:moveTo>
                      <a:lnTo>
                        <a:pt x="0" y="4"/>
                      </a:lnTo>
                      <a:lnTo>
                        <a:pt x="2" y="4"/>
                      </a:lnTo>
                      <a:lnTo>
                        <a:pt x="2" y="5"/>
                      </a:lnTo>
                      <a:lnTo>
                        <a:pt x="2" y="7"/>
                      </a:lnTo>
                      <a:lnTo>
                        <a:pt x="3" y="4"/>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7" name="Freeform 434"/>
                <p:cNvSpPr>
                  <a:spLocks/>
                </p:cNvSpPr>
                <p:nvPr/>
              </p:nvSpPr>
              <p:spPr bwMode="auto">
                <a:xfrm>
                  <a:off x="3738" y="1262"/>
                  <a:ext cx="46" cy="33"/>
                </a:xfrm>
                <a:custGeom>
                  <a:avLst/>
                  <a:gdLst>
                    <a:gd name="T0" fmla="*/ 0 w 14"/>
                    <a:gd name="T1" fmla="*/ 109 h 10"/>
                    <a:gd name="T2" fmla="*/ 0 w 14"/>
                    <a:gd name="T3" fmla="*/ 109 h 10"/>
                    <a:gd name="T4" fmla="*/ 917 w 14"/>
                    <a:gd name="T5" fmla="*/ 719 h 10"/>
                    <a:gd name="T6" fmla="*/ 1630 w 14"/>
                    <a:gd name="T7" fmla="*/ 1188 h 10"/>
                    <a:gd name="T8" fmla="*/ 1630 w 14"/>
                    <a:gd name="T9" fmla="*/ 719 h 10"/>
                    <a:gd name="T10" fmla="*/ 1068 w 14"/>
                    <a:gd name="T11" fmla="*/ 610 h 10"/>
                    <a:gd name="T12" fmla="*/ 108 w 14"/>
                    <a:gd name="T13" fmla="*/ 0 h 10"/>
                    <a:gd name="T14" fmla="*/ 108 w 14"/>
                    <a:gd name="T15" fmla="*/ 0 h 10"/>
                    <a:gd name="T16" fmla="*/ 108 w 14"/>
                    <a:gd name="T17" fmla="*/ 0 h 10"/>
                    <a:gd name="T18" fmla="*/ 108 w 14"/>
                    <a:gd name="T19" fmla="*/ 0 h 10"/>
                    <a:gd name="T20" fmla="*/ 108 w 14"/>
                    <a:gd name="T21" fmla="*/ 0 h 10"/>
                    <a:gd name="T22" fmla="*/ 0 w 14"/>
                    <a:gd name="T23" fmla="*/ 109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0"/>
                    <a:gd name="T38" fmla="*/ 14 w 14"/>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0">
                      <a:moveTo>
                        <a:pt x="0" y="1"/>
                      </a:moveTo>
                      <a:lnTo>
                        <a:pt x="0" y="1"/>
                      </a:lnTo>
                      <a:lnTo>
                        <a:pt x="8" y="6"/>
                      </a:lnTo>
                      <a:lnTo>
                        <a:pt x="14" y="10"/>
                      </a:lnTo>
                      <a:lnTo>
                        <a:pt x="14" y="6"/>
                      </a:lnTo>
                      <a:lnTo>
                        <a:pt x="9" y="5"/>
                      </a:lnTo>
                      <a:lnTo>
                        <a:pt x="1"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8" name="Freeform 435"/>
                <p:cNvSpPr>
                  <a:spLocks/>
                </p:cNvSpPr>
                <p:nvPr/>
              </p:nvSpPr>
              <p:spPr bwMode="auto">
                <a:xfrm>
                  <a:off x="3725" y="1262"/>
                  <a:ext cx="16" cy="36"/>
                </a:xfrm>
                <a:custGeom>
                  <a:avLst/>
                  <a:gdLst>
                    <a:gd name="T0" fmla="*/ 429 w 5"/>
                    <a:gd name="T1" fmla="*/ 1263 h 11"/>
                    <a:gd name="T2" fmla="*/ 522 w 5"/>
                    <a:gd name="T3" fmla="*/ 1155 h 11"/>
                    <a:gd name="T4" fmla="*/ 429 w 5"/>
                    <a:gd name="T5" fmla="*/ 353 h 11"/>
                    <a:gd name="T6" fmla="*/ 195 w 5"/>
                    <a:gd name="T7" fmla="*/ 108 h 11"/>
                    <a:gd name="T8" fmla="*/ 429 w 5"/>
                    <a:gd name="T9" fmla="*/ 108 h 11"/>
                    <a:gd name="T10" fmla="*/ 429 w 5"/>
                    <a:gd name="T11" fmla="*/ 108 h 11"/>
                    <a:gd name="T12" fmla="*/ 522 w 5"/>
                    <a:gd name="T13" fmla="*/ 0 h 11"/>
                    <a:gd name="T14" fmla="*/ 195 w 5"/>
                    <a:gd name="T15" fmla="*/ 0 h 11"/>
                    <a:gd name="T16" fmla="*/ 0 w 5"/>
                    <a:gd name="T17" fmla="*/ 108 h 11"/>
                    <a:gd name="T18" fmla="*/ 0 w 5"/>
                    <a:gd name="T19" fmla="*/ 556 h 11"/>
                    <a:gd name="T20" fmla="*/ 195 w 5"/>
                    <a:gd name="T21" fmla="*/ 1155 h 11"/>
                    <a:gd name="T22" fmla="*/ 429 w 5"/>
                    <a:gd name="T23" fmla="*/ 910 h 11"/>
                    <a:gd name="T24" fmla="*/ 429 w 5"/>
                    <a:gd name="T25" fmla="*/ 1263 h 11"/>
                    <a:gd name="T26" fmla="*/ 522 w 5"/>
                    <a:gd name="T27" fmla="*/ 1263 h 11"/>
                    <a:gd name="T28" fmla="*/ 522 w 5"/>
                    <a:gd name="T29" fmla="*/ 1155 h 11"/>
                    <a:gd name="T30" fmla="*/ 429 w 5"/>
                    <a:gd name="T31" fmla="*/ 1263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11"/>
                    <a:gd name="T50" fmla="*/ 5 w 5"/>
                    <a:gd name="T51" fmla="*/ 11 h 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11">
                      <a:moveTo>
                        <a:pt x="4" y="11"/>
                      </a:moveTo>
                      <a:lnTo>
                        <a:pt x="5" y="10"/>
                      </a:lnTo>
                      <a:lnTo>
                        <a:pt x="4" y="3"/>
                      </a:lnTo>
                      <a:lnTo>
                        <a:pt x="2" y="1"/>
                      </a:lnTo>
                      <a:lnTo>
                        <a:pt x="4" y="1"/>
                      </a:lnTo>
                      <a:lnTo>
                        <a:pt x="5" y="0"/>
                      </a:lnTo>
                      <a:lnTo>
                        <a:pt x="2" y="0"/>
                      </a:lnTo>
                      <a:lnTo>
                        <a:pt x="0" y="1"/>
                      </a:lnTo>
                      <a:lnTo>
                        <a:pt x="0" y="5"/>
                      </a:lnTo>
                      <a:lnTo>
                        <a:pt x="2" y="10"/>
                      </a:lnTo>
                      <a:lnTo>
                        <a:pt x="4" y="8"/>
                      </a:lnTo>
                      <a:lnTo>
                        <a:pt x="4" y="11"/>
                      </a:lnTo>
                      <a:lnTo>
                        <a:pt x="5" y="11"/>
                      </a:lnTo>
                      <a:lnTo>
                        <a:pt x="5" y="10"/>
                      </a:lnTo>
                      <a:lnTo>
                        <a:pt x="4"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99" name="Freeform 436"/>
                <p:cNvSpPr>
                  <a:spLocks/>
                </p:cNvSpPr>
                <p:nvPr/>
              </p:nvSpPr>
              <p:spPr bwMode="auto">
                <a:xfrm>
                  <a:off x="3728" y="1223"/>
                  <a:ext cx="88" cy="26"/>
                </a:xfrm>
                <a:custGeom>
                  <a:avLst/>
                  <a:gdLst>
                    <a:gd name="T0" fmla="*/ 108 w 27"/>
                    <a:gd name="T1" fmla="*/ 442 h 8"/>
                    <a:gd name="T2" fmla="*/ 108 w 27"/>
                    <a:gd name="T3" fmla="*/ 442 h 8"/>
                    <a:gd name="T4" fmla="*/ 447 w 27"/>
                    <a:gd name="T5" fmla="*/ 442 h 8"/>
                    <a:gd name="T6" fmla="*/ 691 w 27"/>
                    <a:gd name="T7" fmla="*/ 442 h 8"/>
                    <a:gd name="T8" fmla="*/ 795 w 27"/>
                    <a:gd name="T9" fmla="*/ 549 h 8"/>
                    <a:gd name="T10" fmla="*/ 795 w 27"/>
                    <a:gd name="T11" fmla="*/ 549 h 8"/>
                    <a:gd name="T12" fmla="*/ 795 w 27"/>
                    <a:gd name="T13" fmla="*/ 549 h 8"/>
                    <a:gd name="T14" fmla="*/ 903 w 27"/>
                    <a:gd name="T15" fmla="*/ 549 h 8"/>
                    <a:gd name="T16" fmla="*/ 903 w 27"/>
                    <a:gd name="T17" fmla="*/ 653 h 8"/>
                    <a:gd name="T18" fmla="*/ 903 w 27"/>
                    <a:gd name="T19" fmla="*/ 793 h 8"/>
                    <a:gd name="T20" fmla="*/ 1010 w 27"/>
                    <a:gd name="T21" fmla="*/ 793 h 8"/>
                    <a:gd name="T22" fmla="*/ 1010 w 27"/>
                    <a:gd name="T23" fmla="*/ 793 h 8"/>
                    <a:gd name="T24" fmla="*/ 1147 w 27"/>
                    <a:gd name="T25" fmla="*/ 793 h 8"/>
                    <a:gd name="T26" fmla="*/ 1242 w 27"/>
                    <a:gd name="T27" fmla="*/ 793 h 8"/>
                    <a:gd name="T28" fmla="*/ 1242 w 27"/>
                    <a:gd name="T29" fmla="*/ 793 h 8"/>
                    <a:gd name="T30" fmla="*/ 1349 w 27"/>
                    <a:gd name="T31" fmla="*/ 653 h 8"/>
                    <a:gd name="T32" fmla="*/ 1594 w 27"/>
                    <a:gd name="T33" fmla="*/ 653 h 8"/>
                    <a:gd name="T34" fmla="*/ 2040 w 27"/>
                    <a:gd name="T35" fmla="*/ 653 h 8"/>
                    <a:gd name="T36" fmla="*/ 2497 w 27"/>
                    <a:gd name="T37" fmla="*/ 653 h 8"/>
                    <a:gd name="T38" fmla="*/ 2591 w 27"/>
                    <a:gd name="T39" fmla="*/ 653 h 8"/>
                    <a:gd name="T40" fmla="*/ 2699 w 27"/>
                    <a:gd name="T41" fmla="*/ 793 h 8"/>
                    <a:gd name="T42" fmla="*/ 2699 w 27"/>
                    <a:gd name="T43" fmla="*/ 793 h 8"/>
                    <a:gd name="T44" fmla="*/ 2803 w 27"/>
                    <a:gd name="T45" fmla="*/ 887 h 8"/>
                    <a:gd name="T46" fmla="*/ 3047 w 27"/>
                    <a:gd name="T47" fmla="*/ 887 h 8"/>
                    <a:gd name="T48" fmla="*/ 3047 w 27"/>
                    <a:gd name="T49" fmla="*/ 887 h 8"/>
                    <a:gd name="T50" fmla="*/ 3047 w 27"/>
                    <a:gd name="T51" fmla="*/ 793 h 8"/>
                    <a:gd name="T52" fmla="*/ 3047 w 27"/>
                    <a:gd name="T53" fmla="*/ 653 h 8"/>
                    <a:gd name="T54" fmla="*/ 2943 w 27"/>
                    <a:gd name="T55" fmla="*/ 549 h 8"/>
                    <a:gd name="T56" fmla="*/ 2943 w 27"/>
                    <a:gd name="T57" fmla="*/ 549 h 8"/>
                    <a:gd name="T58" fmla="*/ 2497 w 27"/>
                    <a:gd name="T59" fmla="*/ 442 h 8"/>
                    <a:gd name="T60" fmla="*/ 2252 w 27"/>
                    <a:gd name="T61" fmla="*/ 338 h 8"/>
                    <a:gd name="T62" fmla="*/ 2145 w 27"/>
                    <a:gd name="T63" fmla="*/ 244 h 8"/>
                    <a:gd name="T64" fmla="*/ 2145 w 27"/>
                    <a:gd name="T65" fmla="*/ 244 h 8"/>
                    <a:gd name="T66" fmla="*/ 1900 w 27"/>
                    <a:gd name="T67" fmla="*/ 244 h 8"/>
                    <a:gd name="T68" fmla="*/ 1698 w 27"/>
                    <a:gd name="T69" fmla="*/ 104 h 8"/>
                    <a:gd name="T70" fmla="*/ 1594 w 27"/>
                    <a:gd name="T71" fmla="*/ 104 h 8"/>
                    <a:gd name="T72" fmla="*/ 1242 w 27"/>
                    <a:gd name="T73" fmla="*/ 0 h 8"/>
                    <a:gd name="T74" fmla="*/ 1242 w 27"/>
                    <a:gd name="T75" fmla="*/ 0 h 8"/>
                    <a:gd name="T76" fmla="*/ 1010 w 27"/>
                    <a:gd name="T77" fmla="*/ 104 h 8"/>
                    <a:gd name="T78" fmla="*/ 795 w 27"/>
                    <a:gd name="T79" fmla="*/ 104 h 8"/>
                    <a:gd name="T80" fmla="*/ 551 w 27"/>
                    <a:gd name="T81" fmla="*/ 104 h 8"/>
                    <a:gd name="T82" fmla="*/ 244 w 27"/>
                    <a:gd name="T83" fmla="*/ 104 h 8"/>
                    <a:gd name="T84" fmla="*/ 244 w 27"/>
                    <a:gd name="T85" fmla="*/ 244 h 8"/>
                    <a:gd name="T86" fmla="*/ 108 w 27"/>
                    <a:gd name="T87" fmla="*/ 244 h 8"/>
                    <a:gd name="T88" fmla="*/ 108 w 27"/>
                    <a:gd name="T89" fmla="*/ 244 h 8"/>
                    <a:gd name="T90" fmla="*/ 0 w 27"/>
                    <a:gd name="T91" fmla="*/ 338 h 8"/>
                    <a:gd name="T92" fmla="*/ 0 w 27"/>
                    <a:gd name="T93" fmla="*/ 442 h 8"/>
                    <a:gd name="T94" fmla="*/ 108 w 27"/>
                    <a:gd name="T95" fmla="*/ 442 h 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
                    <a:gd name="T145" fmla="*/ 0 h 8"/>
                    <a:gd name="T146" fmla="*/ 27 w 27"/>
                    <a:gd name="T147" fmla="*/ 8 h 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 h="8">
                      <a:moveTo>
                        <a:pt x="1" y="4"/>
                      </a:moveTo>
                      <a:lnTo>
                        <a:pt x="1" y="4"/>
                      </a:lnTo>
                      <a:lnTo>
                        <a:pt x="4" y="4"/>
                      </a:lnTo>
                      <a:lnTo>
                        <a:pt x="6" y="4"/>
                      </a:lnTo>
                      <a:lnTo>
                        <a:pt x="7" y="5"/>
                      </a:lnTo>
                      <a:lnTo>
                        <a:pt x="8" y="5"/>
                      </a:lnTo>
                      <a:lnTo>
                        <a:pt x="8" y="6"/>
                      </a:lnTo>
                      <a:lnTo>
                        <a:pt x="8" y="7"/>
                      </a:lnTo>
                      <a:lnTo>
                        <a:pt x="9" y="7"/>
                      </a:lnTo>
                      <a:lnTo>
                        <a:pt x="10" y="7"/>
                      </a:lnTo>
                      <a:lnTo>
                        <a:pt x="11" y="7"/>
                      </a:lnTo>
                      <a:lnTo>
                        <a:pt x="12" y="6"/>
                      </a:lnTo>
                      <a:lnTo>
                        <a:pt x="14" y="6"/>
                      </a:lnTo>
                      <a:lnTo>
                        <a:pt x="18" y="6"/>
                      </a:lnTo>
                      <a:lnTo>
                        <a:pt x="22" y="6"/>
                      </a:lnTo>
                      <a:lnTo>
                        <a:pt x="23" y="6"/>
                      </a:lnTo>
                      <a:lnTo>
                        <a:pt x="24" y="7"/>
                      </a:lnTo>
                      <a:lnTo>
                        <a:pt x="25" y="8"/>
                      </a:lnTo>
                      <a:lnTo>
                        <a:pt x="27" y="8"/>
                      </a:lnTo>
                      <a:lnTo>
                        <a:pt x="27" y="7"/>
                      </a:lnTo>
                      <a:lnTo>
                        <a:pt x="27" y="6"/>
                      </a:lnTo>
                      <a:lnTo>
                        <a:pt x="26" y="5"/>
                      </a:lnTo>
                      <a:lnTo>
                        <a:pt x="22" y="4"/>
                      </a:lnTo>
                      <a:lnTo>
                        <a:pt x="20" y="3"/>
                      </a:lnTo>
                      <a:lnTo>
                        <a:pt x="19" y="2"/>
                      </a:lnTo>
                      <a:lnTo>
                        <a:pt x="17" y="2"/>
                      </a:lnTo>
                      <a:lnTo>
                        <a:pt x="15" y="1"/>
                      </a:lnTo>
                      <a:lnTo>
                        <a:pt x="14" y="1"/>
                      </a:lnTo>
                      <a:lnTo>
                        <a:pt x="11" y="0"/>
                      </a:lnTo>
                      <a:lnTo>
                        <a:pt x="9" y="1"/>
                      </a:lnTo>
                      <a:lnTo>
                        <a:pt x="7" y="1"/>
                      </a:lnTo>
                      <a:lnTo>
                        <a:pt x="5" y="1"/>
                      </a:lnTo>
                      <a:lnTo>
                        <a:pt x="2" y="1"/>
                      </a:lnTo>
                      <a:lnTo>
                        <a:pt x="2" y="2"/>
                      </a:lnTo>
                      <a:lnTo>
                        <a:pt x="1" y="2"/>
                      </a:lnTo>
                      <a:lnTo>
                        <a:pt x="0" y="3"/>
                      </a:lnTo>
                      <a:lnTo>
                        <a:pt x="0" y="4"/>
                      </a:lnTo>
                      <a:lnTo>
                        <a:pt x="1"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0" name="Freeform 437"/>
                <p:cNvSpPr>
                  <a:spLocks/>
                </p:cNvSpPr>
                <p:nvPr/>
              </p:nvSpPr>
              <p:spPr bwMode="auto">
                <a:xfrm>
                  <a:off x="3731" y="1236"/>
                  <a:ext cx="26" cy="3"/>
                </a:xfrm>
                <a:custGeom>
                  <a:avLst/>
                  <a:gdLst>
                    <a:gd name="T0" fmla="*/ 887 w 8"/>
                    <a:gd name="T1" fmla="*/ 0 h 1"/>
                    <a:gd name="T2" fmla="*/ 887 w 8"/>
                    <a:gd name="T3" fmla="*/ 0 h 1"/>
                    <a:gd name="T4" fmla="*/ 338 w 8"/>
                    <a:gd name="T5" fmla="*/ 0 h 1"/>
                    <a:gd name="T6" fmla="*/ 0 w 8"/>
                    <a:gd name="T7" fmla="*/ 0 h 1"/>
                    <a:gd name="T8" fmla="*/ 0 w 8"/>
                    <a:gd name="T9" fmla="*/ 81 h 1"/>
                    <a:gd name="T10" fmla="*/ 338 w 8"/>
                    <a:gd name="T11" fmla="*/ 81 h 1"/>
                    <a:gd name="T12" fmla="*/ 653 w 8"/>
                    <a:gd name="T13" fmla="*/ 81 h 1"/>
                    <a:gd name="T14" fmla="*/ 653 w 8"/>
                    <a:gd name="T15" fmla="*/ 81 h 1"/>
                    <a:gd name="T16" fmla="*/ 887 w 8"/>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
                    <a:gd name="T29" fmla="*/ 8 w 8"/>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
                      <a:moveTo>
                        <a:pt x="8" y="0"/>
                      </a:moveTo>
                      <a:lnTo>
                        <a:pt x="8" y="0"/>
                      </a:lnTo>
                      <a:lnTo>
                        <a:pt x="3" y="0"/>
                      </a:lnTo>
                      <a:lnTo>
                        <a:pt x="0" y="0"/>
                      </a:lnTo>
                      <a:lnTo>
                        <a:pt x="0" y="1"/>
                      </a:lnTo>
                      <a:lnTo>
                        <a:pt x="3" y="1"/>
                      </a:lnTo>
                      <a:lnTo>
                        <a:pt x="6" y="1"/>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1" name="Freeform 438"/>
                <p:cNvSpPr>
                  <a:spLocks/>
                </p:cNvSpPr>
                <p:nvPr/>
              </p:nvSpPr>
              <p:spPr bwMode="auto">
                <a:xfrm>
                  <a:off x="3751" y="1236"/>
                  <a:ext cx="13" cy="16"/>
                </a:xfrm>
                <a:custGeom>
                  <a:avLst/>
                  <a:gdLst>
                    <a:gd name="T0" fmla="*/ 442 w 4"/>
                    <a:gd name="T1" fmla="*/ 102 h 5"/>
                    <a:gd name="T2" fmla="*/ 442 w 4"/>
                    <a:gd name="T3" fmla="*/ 102 h 5"/>
                    <a:gd name="T4" fmla="*/ 244 w 4"/>
                    <a:gd name="T5" fmla="*/ 102 h 5"/>
                    <a:gd name="T6" fmla="*/ 244 w 4"/>
                    <a:gd name="T7" fmla="*/ 0 h 5"/>
                    <a:gd name="T8" fmla="*/ 0 w 4"/>
                    <a:gd name="T9" fmla="*/ 102 h 5"/>
                    <a:gd name="T10" fmla="*/ 0 w 4"/>
                    <a:gd name="T11" fmla="*/ 326 h 5"/>
                    <a:gd name="T12" fmla="*/ 442 w 4"/>
                    <a:gd name="T13" fmla="*/ 522 h 5"/>
                    <a:gd name="T14" fmla="*/ 442 w 4"/>
                    <a:gd name="T15" fmla="*/ 522 h 5"/>
                    <a:gd name="T16" fmla="*/ 442 w 4"/>
                    <a:gd name="T17" fmla="*/ 10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4" y="1"/>
                      </a:moveTo>
                      <a:lnTo>
                        <a:pt x="4" y="1"/>
                      </a:lnTo>
                      <a:lnTo>
                        <a:pt x="2" y="1"/>
                      </a:lnTo>
                      <a:lnTo>
                        <a:pt x="2" y="0"/>
                      </a:lnTo>
                      <a:lnTo>
                        <a:pt x="0" y="1"/>
                      </a:lnTo>
                      <a:lnTo>
                        <a:pt x="0" y="3"/>
                      </a:lnTo>
                      <a:lnTo>
                        <a:pt x="4" y="5"/>
                      </a:lnTo>
                      <a:lnTo>
                        <a:pt x="4"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2" name="Freeform 439"/>
                <p:cNvSpPr>
                  <a:spLocks/>
                </p:cNvSpPr>
                <p:nvPr/>
              </p:nvSpPr>
              <p:spPr bwMode="auto">
                <a:xfrm>
                  <a:off x="3764" y="1239"/>
                  <a:ext cx="43" cy="13"/>
                </a:xfrm>
                <a:custGeom>
                  <a:avLst/>
                  <a:gdLst>
                    <a:gd name="T0" fmla="*/ 1555 w 13"/>
                    <a:gd name="T1" fmla="*/ 244 h 4"/>
                    <a:gd name="T2" fmla="*/ 1555 w 13"/>
                    <a:gd name="T3" fmla="*/ 244 h 4"/>
                    <a:gd name="T4" fmla="*/ 939 w 13"/>
                    <a:gd name="T5" fmla="*/ 0 h 4"/>
                    <a:gd name="T6" fmla="*/ 0 w 13"/>
                    <a:gd name="T7" fmla="*/ 0 h 4"/>
                    <a:gd name="T8" fmla="*/ 0 w 13"/>
                    <a:gd name="T9" fmla="*/ 442 h 4"/>
                    <a:gd name="T10" fmla="*/ 939 w 13"/>
                    <a:gd name="T11" fmla="*/ 244 h 4"/>
                    <a:gd name="T12" fmla="*/ 1555 w 13"/>
                    <a:gd name="T13" fmla="*/ 442 h 4"/>
                    <a:gd name="T14" fmla="*/ 1555 w 13"/>
                    <a:gd name="T15" fmla="*/ 442 h 4"/>
                    <a:gd name="T16" fmla="*/ 1555 w 13"/>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4"/>
                    <a:gd name="T29" fmla="*/ 13 w 1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4">
                      <a:moveTo>
                        <a:pt x="13" y="2"/>
                      </a:moveTo>
                      <a:lnTo>
                        <a:pt x="13" y="2"/>
                      </a:lnTo>
                      <a:lnTo>
                        <a:pt x="8" y="0"/>
                      </a:lnTo>
                      <a:lnTo>
                        <a:pt x="0" y="0"/>
                      </a:lnTo>
                      <a:lnTo>
                        <a:pt x="0" y="4"/>
                      </a:lnTo>
                      <a:lnTo>
                        <a:pt x="8" y="2"/>
                      </a:lnTo>
                      <a:lnTo>
                        <a:pt x="13" y="4"/>
                      </a:lnTo>
                      <a:lnTo>
                        <a:pt x="1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3" name="Freeform 440"/>
                <p:cNvSpPr>
                  <a:spLocks/>
                </p:cNvSpPr>
                <p:nvPr/>
              </p:nvSpPr>
              <p:spPr bwMode="auto">
                <a:xfrm>
                  <a:off x="3807" y="1239"/>
                  <a:ext cx="9" cy="13"/>
                </a:xfrm>
                <a:custGeom>
                  <a:avLst/>
                  <a:gdLst>
                    <a:gd name="T0" fmla="*/ 162 w 3"/>
                    <a:gd name="T1" fmla="*/ 244 h 4"/>
                    <a:gd name="T2" fmla="*/ 162 w 3"/>
                    <a:gd name="T3" fmla="*/ 244 h 4"/>
                    <a:gd name="T4" fmla="*/ 162 w 3"/>
                    <a:gd name="T5" fmla="*/ 244 h 4"/>
                    <a:gd name="T6" fmla="*/ 162 w 3"/>
                    <a:gd name="T7" fmla="*/ 244 h 4"/>
                    <a:gd name="T8" fmla="*/ 162 w 3"/>
                    <a:gd name="T9" fmla="*/ 244 h 4"/>
                    <a:gd name="T10" fmla="*/ 0 w 3"/>
                    <a:gd name="T11" fmla="*/ 244 h 4"/>
                    <a:gd name="T12" fmla="*/ 0 w 3"/>
                    <a:gd name="T13" fmla="*/ 442 h 4"/>
                    <a:gd name="T14" fmla="*/ 162 w 3"/>
                    <a:gd name="T15" fmla="*/ 442 h 4"/>
                    <a:gd name="T16" fmla="*/ 243 w 3"/>
                    <a:gd name="T17" fmla="*/ 442 h 4"/>
                    <a:gd name="T18" fmla="*/ 243 w 3"/>
                    <a:gd name="T19" fmla="*/ 244 h 4"/>
                    <a:gd name="T20" fmla="*/ 243 w 3"/>
                    <a:gd name="T21" fmla="*/ 0 h 4"/>
                    <a:gd name="T22" fmla="*/ 243 w 3"/>
                    <a:gd name="T23" fmla="*/ 0 h 4"/>
                    <a:gd name="T24" fmla="*/ 162 w 3"/>
                    <a:gd name="T25" fmla="*/ 244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4"/>
                    <a:gd name="T41" fmla="*/ 3 w 3"/>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4">
                      <a:moveTo>
                        <a:pt x="2" y="2"/>
                      </a:moveTo>
                      <a:lnTo>
                        <a:pt x="2" y="2"/>
                      </a:lnTo>
                      <a:lnTo>
                        <a:pt x="0" y="2"/>
                      </a:lnTo>
                      <a:lnTo>
                        <a:pt x="0" y="4"/>
                      </a:lnTo>
                      <a:lnTo>
                        <a:pt x="2" y="4"/>
                      </a:lnTo>
                      <a:lnTo>
                        <a:pt x="3" y="4"/>
                      </a:lnTo>
                      <a:lnTo>
                        <a:pt x="3" y="2"/>
                      </a:lnTo>
                      <a:lnTo>
                        <a:pt x="3"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4" name="Freeform 441"/>
                <p:cNvSpPr>
                  <a:spLocks/>
                </p:cNvSpPr>
                <p:nvPr/>
              </p:nvSpPr>
              <p:spPr bwMode="auto">
                <a:xfrm>
                  <a:off x="3790" y="1230"/>
                  <a:ext cx="26" cy="16"/>
                </a:xfrm>
                <a:custGeom>
                  <a:avLst/>
                  <a:gdLst>
                    <a:gd name="T0" fmla="*/ 0 w 8"/>
                    <a:gd name="T1" fmla="*/ 195 h 5"/>
                    <a:gd name="T2" fmla="*/ 0 w 8"/>
                    <a:gd name="T3" fmla="*/ 195 h 5"/>
                    <a:gd name="T4" fmla="*/ 338 w 8"/>
                    <a:gd name="T5" fmla="*/ 326 h 5"/>
                    <a:gd name="T6" fmla="*/ 793 w 8"/>
                    <a:gd name="T7" fmla="*/ 522 h 5"/>
                    <a:gd name="T8" fmla="*/ 887 w 8"/>
                    <a:gd name="T9" fmla="*/ 326 h 5"/>
                    <a:gd name="T10" fmla="*/ 338 w 8"/>
                    <a:gd name="T11" fmla="*/ 0 h 5"/>
                    <a:gd name="T12" fmla="*/ 0 w 8"/>
                    <a:gd name="T13" fmla="*/ 0 h 5"/>
                    <a:gd name="T14" fmla="*/ 0 w 8"/>
                    <a:gd name="T15" fmla="*/ 0 h 5"/>
                    <a:gd name="T16" fmla="*/ 0 w 8"/>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0" y="2"/>
                      </a:moveTo>
                      <a:lnTo>
                        <a:pt x="0" y="2"/>
                      </a:lnTo>
                      <a:lnTo>
                        <a:pt x="3" y="3"/>
                      </a:lnTo>
                      <a:lnTo>
                        <a:pt x="7" y="5"/>
                      </a:lnTo>
                      <a:lnTo>
                        <a:pt x="8" y="3"/>
                      </a:lnTo>
                      <a:lnTo>
                        <a:pt x="3"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5" name="Freeform 442"/>
                <p:cNvSpPr>
                  <a:spLocks/>
                </p:cNvSpPr>
                <p:nvPr/>
              </p:nvSpPr>
              <p:spPr bwMode="auto">
                <a:xfrm>
                  <a:off x="3764" y="1223"/>
                  <a:ext cx="26" cy="13"/>
                </a:xfrm>
                <a:custGeom>
                  <a:avLst/>
                  <a:gdLst>
                    <a:gd name="T0" fmla="*/ 0 w 8"/>
                    <a:gd name="T1" fmla="*/ 244 h 4"/>
                    <a:gd name="T2" fmla="*/ 0 w 8"/>
                    <a:gd name="T3" fmla="*/ 244 h 4"/>
                    <a:gd name="T4" fmla="*/ 549 w 8"/>
                    <a:gd name="T5" fmla="*/ 244 h 4"/>
                    <a:gd name="T6" fmla="*/ 887 w 8"/>
                    <a:gd name="T7" fmla="*/ 442 h 4"/>
                    <a:gd name="T8" fmla="*/ 887 w 8"/>
                    <a:gd name="T9" fmla="*/ 244 h 4"/>
                    <a:gd name="T10" fmla="*/ 549 w 8"/>
                    <a:gd name="T11" fmla="*/ 0 h 4"/>
                    <a:gd name="T12" fmla="*/ 0 w 8"/>
                    <a:gd name="T13" fmla="*/ 0 h 4"/>
                    <a:gd name="T14" fmla="*/ 0 w 8"/>
                    <a:gd name="T15" fmla="*/ 0 h 4"/>
                    <a:gd name="T16" fmla="*/ 0 w 8"/>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0" y="2"/>
                      </a:moveTo>
                      <a:lnTo>
                        <a:pt x="0" y="2"/>
                      </a:lnTo>
                      <a:lnTo>
                        <a:pt x="5" y="2"/>
                      </a:lnTo>
                      <a:lnTo>
                        <a:pt x="8" y="4"/>
                      </a:lnTo>
                      <a:lnTo>
                        <a:pt x="8" y="2"/>
                      </a:lnTo>
                      <a:lnTo>
                        <a:pt x="5"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6" name="Freeform 443"/>
                <p:cNvSpPr>
                  <a:spLocks/>
                </p:cNvSpPr>
                <p:nvPr/>
              </p:nvSpPr>
              <p:spPr bwMode="auto">
                <a:xfrm>
                  <a:off x="3725" y="1223"/>
                  <a:ext cx="39" cy="13"/>
                </a:xfrm>
                <a:custGeom>
                  <a:avLst/>
                  <a:gdLst>
                    <a:gd name="T0" fmla="*/ 244 w 12"/>
                    <a:gd name="T1" fmla="*/ 442 h 4"/>
                    <a:gd name="T2" fmla="*/ 244 w 12"/>
                    <a:gd name="T3" fmla="*/ 442 h 4"/>
                    <a:gd name="T4" fmla="*/ 549 w 12"/>
                    <a:gd name="T5" fmla="*/ 244 h 4"/>
                    <a:gd name="T6" fmla="*/ 1342 w 12"/>
                    <a:gd name="T7" fmla="*/ 244 h 4"/>
                    <a:gd name="T8" fmla="*/ 1342 w 12"/>
                    <a:gd name="T9" fmla="*/ 0 h 4"/>
                    <a:gd name="T10" fmla="*/ 549 w 12"/>
                    <a:gd name="T11" fmla="*/ 0 h 4"/>
                    <a:gd name="T12" fmla="*/ 0 w 12"/>
                    <a:gd name="T13" fmla="*/ 244 h 4"/>
                    <a:gd name="T14" fmla="*/ 0 w 12"/>
                    <a:gd name="T15" fmla="*/ 244 h 4"/>
                    <a:gd name="T16" fmla="*/ 244 w 12"/>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4"/>
                    <a:gd name="T29" fmla="*/ 12 w 1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4">
                      <a:moveTo>
                        <a:pt x="2" y="4"/>
                      </a:moveTo>
                      <a:lnTo>
                        <a:pt x="2" y="4"/>
                      </a:lnTo>
                      <a:lnTo>
                        <a:pt x="5" y="2"/>
                      </a:lnTo>
                      <a:lnTo>
                        <a:pt x="12" y="2"/>
                      </a:lnTo>
                      <a:lnTo>
                        <a:pt x="12" y="0"/>
                      </a:lnTo>
                      <a:lnTo>
                        <a:pt x="5" y="0"/>
                      </a:lnTo>
                      <a:lnTo>
                        <a:pt x="0" y="2"/>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7" name="Freeform 444"/>
                <p:cNvSpPr>
                  <a:spLocks/>
                </p:cNvSpPr>
                <p:nvPr/>
              </p:nvSpPr>
              <p:spPr bwMode="auto">
                <a:xfrm>
                  <a:off x="3725" y="1230"/>
                  <a:ext cx="6" cy="9"/>
                </a:xfrm>
                <a:custGeom>
                  <a:avLst/>
                  <a:gdLst>
                    <a:gd name="T0" fmla="*/ 162 w 2"/>
                    <a:gd name="T1" fmla="*/ 162 h 3"/>
                    <a:gd name="T2" fmla="*/ 162 w 2"/>
                    <a:gd name="T3" fmla="*/ 162 h 3"/>
                    <a:gd name="T4" fmla="*/ 162 w 2"/>
                    <a:gd name="T5" fmla="*/ 162 h 3"/>
                    <a:gd name="T6" fmla="*/ 162 w 2"/>
                    <a:gd name="T7" fmla="*/ 162 h 3"/>
                    <a:gd name="T8" fmla="*/ 0 w 2"/>
                    <a:gd name="T9" fmla="*/ 0 h 3"/>
                    <a:gd name="T10" fmla="*/ 0 w 2"/>
                    <a:gd name="T11" fmla="*/ 162 h 3"/>
                    <a:gd name="T12" fmla="*/ 162 w 2"/>
                    <a:gd name="T13" fmla="*/ 243 h 3"/>
                    <a:gd name="T14" fmla="*/ 162 w 2"/>
                    <a:gd name="T15" fmla="*/ 243 h 3"/>
                    <a:gd name="T16" fmla="*/ 162 w 2"/>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3"/>
                    <a:gd name="T29" fmla="*/ 2 w 2"/>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3">
                      <a:moveTo>
                        <a:pt x="2" y="2"/>
                      </a:moveTo>
                      <a:lnTo>
                        <a:pt x="2" y="2"/>
                      </a:lnTo>
                      <a:lnTo>
                        <a:pt x="0" y="0"/>
                      </a:lnTo>
                      <a:lnTo>
                        <a:pt x="0" y="2"/>
                      </a:lnTo>
                      <a:lnTo>
                        <a:pt x="2" y="3"/>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8" name="Freeform 445"/>
                <p:cNvSpPr>
                  <a:spLocks/>
                </p:cNvSpPr>
                <p:nvPr/>
              </p:nvSpPr>
              <p:spPr bwMode="auto">
                <a:xfrm>
                  <a:off x="3810" y="1259"/>
                  <a:ext cx="65" cy="36"/>
                </a:xfrm>
                <a:custGeom>
                  <a:avLst/>
                  <a:gdLst>
                    <a:gd name="T0" fmla="*/ 549 w 20"/>
                    <a:gd name="T1" fmla="*/ 108 h 11"/>
                    <a:gd name="T2" fmla="*/ 549 w 20"/>
                    <a:gd name="T3" fmla="*/ 108 h 11"/>
                    <a:gd name="T4" fmla="*/ 442 w 20"/>
                    <a:gd name="T5" fmla="*/ 108 h 11"/>
                    <a:gd name="T6" fmla="*/ 348 w 20"/>
                    <a:gd name="T7" fmla="*/ 108 h 11"/>
                    <a:gd name="T8" fmla="*/ 244 w 20"/>
                    <a:gd name="T9" fmla="*/ 245 h 11"/>
                    <a:gd name="T10" fmla="*/ 107 w 20"/>
                    <a:gd name="T11" fmla="*/ 353 h 11"/>
                    <a:gd name="T12" fmla="*/ 107 w 20"/>
                    <a:gd name="T13" fmla="*/ 353 h 11"/>
                    <a:gd name="T14" fmla="*/ 0 w 20"/>
                    <a:gd name="T15" fmla="*/ 461 h 11"/>
                    <a:gd name="T16" fmla="*/ 0 w 20"/>
                    <a:gd name="T17" fmla="*/ 556 h 11"/>
                    <a:gd name="T18" fmla="*/ 107 w 20"/>
                    <a:gd name="T19" fmla="*/ 697 h 11"/>
                    <a:gd name="T20" fmla="*/ 107 w 20"/>
                    <a:gd name="T21" fmla="*/ 697 h 11"/>
                    <a:gd name="T22" fmla="*/ 107 w 20"/>
                    <a:gd name="T23" fmla="*/ 802 h 11"/>
                    <a:gd name="T24" fmla="*/ 244 w 20"/>
                    <a:gd name="T25" fmla="*/ 910 h 11"/>
                    <a:gd name="T26" fmla="*/ 244 w 20"/>
                    <a:gd name="T27" fmla="*/ 1018 h 11"/>
                    <a:gd name="T28" fmla="*/ 348 w 20"/>
                    <a:gd name="T29" fmla="*/ 1018 h 11"/>
                    <a:gd name="T30" fmla="*/ 442 w 20"/>
                    <a:gd name="T31" fmla="*/ 1155 h 11"/>
                    <a:gd name="T32" fmla="*/ 549 w 20"/>
                    <a:gd name="T33" fmla="*/ 1263 h 11"/>
                    <a:gd name="T34" fmla="*/ 549 w 20"/>
                    <a:gd name="T35" fmla="*/ 1263 h 11"/>
                    <a:gd name="T36" fmla="*/ 991 w 20"/>
                    <a:gd name="T37" fmla="*/ 1263 h 11"/>
                    <a:gd name="T38" fmla="*/ 1342 w 20"/>
                    <a:gd name="T39" fmla="*/ 1155 h 11"/>
                    <a:gd name="T40" fmla="*/ 1544 w 20"/>
                    <a:gd name="T41" fmla="*/ 1155 h 11"/>
                    <a:gd name="T42" fmla="*/ 1680 w 20"/>
                    <a:gd name="T43" fmla="*/ 1018 h 11"/>
                    <a:gd name="T44" fmla="*/ 1680 w 20"/>
                    <a:gd name="T45" fmla="*/ 1018 h 11"/>
                    <a:gd name="T46" fmla="*/ 1892 w 20"/>
                    <a:gd name="T47" fmla="*/ 910 h 11"/>
                    <a:gd name="T48" fmla="*/ 2122 w 20"/>
                    <a:gd name="T49" fmla="*/ 802 h 11"/>
                    <a:gd name="T50" fmla="*/ 2122 w 20"/>
                    <a:gd name="T51" fmla="*/ 697 h 11"/>
                    <a:gd name="T52" fmla="*/ 2229 w 20"/>
                    <a:gd name="T53" fmla="*/ 556 h 11"/>
                    <a:gd name="T54" fmla="*/ 2122 w 20"/>
                    <a:gd name="T55" fmla="*/ 556 h 11"/>
                    <a:gd name="T56" fmla="*/ 2122 w 20"/>
                    <a:gd name="T57" fmla="*/ 461 h 11"/>
                    <a:gd name="T58" fmla="*/ 2122 w 20"/>
                    <a:gd name="T59" fmla="*/ 461 h 11"/>
                    <a:gd name="T60" fmla="*/ 1680 w 20"/>
                    <a:gd name="T61" fmla="*/ 353 h 11"/>
                    <a:gd name="T62" fmla="*/ 1342 w 20"/>
                    <a:gd name="T63" fmla="*/ 108 h 11"/>
                    <a:gd name="T64" fmla="*/ 1131 w 20"/>
                    <a:gd name="T65" fmla="*/ 108 h 11"/>
                    <a:gd name="T66" fmla="*/ 991 w 20"/>
                    <a:gd name="T67" fmla="*/ 0 h 11"/>
                    <a:gd name="T68" fmla="*/ 793 w 20"/>
                    <a:gd name="T69" fmla="*/ 0 h 11"/>
                    <a:gd name="T70" fmla="*/ 549 w 20"/>
                    <a:gd name="T71" fmla="*/ 108 h 1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
                    <a:gd name="T109" fmla="*/ 0 h 11"/>
                    <a:gd name="T110" fmla="*/ 20 w 20"/>
                    <a:gd name="T111" fmla="*/ 11 h 1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 h="11">
                      <a:moveTo>
                        <a:pt x="5" y="1"/>
                      </a:moveTo>
                      <a:lnTo>
                        <a:pt x="5" y="1"/>
                      </a:lnTo>
                      <a:lnTo>
                        <a:pt x="4" y="1"/>
                      </a:lnTo>
                      <a:lnTo>
                        <a:pt x="3" y="1"/>
                      </a:lnTo>
                      <a:lnTo>
                        <a:pt x="2" y="2"/>
                      </a:lnTo>
                      <a:lnTo>
                        <a:pt x="1" y="3"/>
                      </a:lnTo>
                      <a:lnTo>
                        <a:pt x="0" y="4"/>
                      </a:lnTo>
                      <a:lnTo>
                        <a:pt x="0" y="5"/>
                      </a:lnTo>
                      <a:lnTo>
                        <a:pt x="1" y="6"/>
                      </a:lnTo>
                      <a:lnTo>
                        <a:pt x="1" y="7"/>
                      </a:lnTo>
                      <a:lnTo>
                        <a:pt x="2" y="8"/>
                      </a:lnTo>
                      <a:lnTo>
                        <a:pt x="2" y="9"/>
                      </a:lnTo>
                      <a:lnTo>
                        <a:pt x="3" y="9"/>
                      </a:lnTo>
                      <a:lnTo>
                        <a:pt x="4" y="10"/>
                      </a:lnTo>
                      <a:lnTo>
                        <a:pt x="5" y="11"/>
                      </a:lnTo>
                      <a:lnTo>
                        <a:pt x="9" y="11"/>
                      </a:lnTo>
                      <a:lnTo>
                        <a:pt x="12" y="10"/>
                      </a:lnTo>
                      <a:lnTo>
                        <a:pt x="14" y="10"/>
                      </a:lnTo>
                      <a:lnTo>
                        <a:pt x="15" y="9"/>
                      </a:lnTo>
                      <a:lnTo>
                        <a:pt x="17" y="8"/>
                      </a:lnTo>
                      <a:lnTo>
                        <a:pt x="19" y="7"/>
                      </a:lnTo>
                      <a:lnTo>
                        <a:pt x="19" y="6"/>
                      </a:lnTo>
                      <a:lnTo>
                        <a:pt x="20" y="5"/>
                      </a:lnTo>
                      <a:lnTo>
                        <a:pt x="19" y="5"/>
                      </a:lnTo>
                      <a:lnTo>
                        <a:pt x="19" y="4"/>
                      </a:lnTo>
                      <a:lnTo>
                        <a:pt x="15" y="3"/>
                      </a:lnTo>
                      <a:lnTo>
                        <a:pt x="12" y="1"/>
                      </a:lnTo>
                      <a:lnTo>
                        <a:pt x="10" y="1"/>
                      </a:lnTo>
                      <a:lnTo>
                        <a:pt x="9" y="0"/>
                      </a:lnTo>
                      <a:lnTo>
                        <a:pt x="7" y="0"/>
                      </a:lnTo>
                      <a:lnTo>
                        <a:pt x="5"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09" name="Freeform 446"/>
                <p:cNvSpPr>
                  <a:spLocks/>
                </p:cNvSpPr>
                <p:nvPr/>
              </p:nvSpPr>
              <p:spPr bwMode="auto">
                <a:xfrm>
                  <a:off x="3807" y="1256"/>
                  <a:ext cx="19" cy="23"/>
                </a:xfrm>
                <a:custGeom>
                  <a:avLst/>
                  <a:gdLst>
                    <a:gd name="T0" fmla="*/ 190 w 6"/>
                    <a:gd name="T1" fmla="*/ 821 h 7"/>
                    <a:gd name="T2" fmla="*/ 190 w 6"/>
                    <a:gd name="T3" fmla="*/ 821 h 7"/>
                    <a:gd name="T4" fmla="*/ 320 w 6"/>
                    <a:gd name="T5" fmla="*/ 355 h 7"/>
                    <a:gd name="T6" fmla="*/ 602 w 6"/>
                    <a:gd name="T7" fmla="*/ 355 h 7"/>
                    <a:gd name="T8" fmla="*/ 510 w 6"/>
                    <a:gd name="T9" fmla="*/ 0 h 7"/>
                    <a:gd name="T10" fmla="*/ 190 w 6"/>
                    <a:gd name="T11" fmla="*/ 355 h 7"/>
                    <a:gd name="T12" fmla="*/ 0 w 6"/>
                    <a:gd name="T13" fmla="*/ 821 h 7"/>
                    <a:gd name="T14" fmla="*/ 0 w 6"/>
                    <a:gd name="T15" fmla="*/ 821 h 7"/>
                    <a:gd name="T16" fmla="*/ 190 w 6"/>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2" y="7"/>
                      </a:moveTo>
                      <a:lnTo>
                        <a:pt x="2" y="7"/>
                      </a:lnTo>
                      <a:lnTo>
                        <a:pt x="3" y="3"/>
                      </a:lnTo>
                      <a:lnTo>
                        <a:pt x="6" y="3"/>
                      </a:lnTo>
                      <a:lnTo>
                        <a:pt x="5" y="0"/>
                      </a:lnTo>
                      <a:lnTo>
                        <a:pt x="2" y="3"/>
                      </a:lnTo>
                      <a:lnTo>
                        <a:pt x="0" y="7"/>
                      </a:lnTo>
                      <a:lnTo>
                        <a:pt x="2"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0" name="Freeform 447"/>
                <p:cNvSpPr>
                  <a:spLocks/>
                </p:cNvSpPr>
                <p:nvPr/>
              </p:nvSpPr>
              <p:spPr bwMode="auto">
                <a:xfrm>
                  <a:off x="3807" y="1279"/>
                  <a:ext cx="19" cy="16"/>
                </a:xfrm>
                <a:custGeom>
                  <a:avLst/>
                  <a:gdLst>
                    <a:gd name="T0" fmla="*/ 602 w 6"/>
                    <a:gd name="T1" fmla="*/ 326 h 5"/>
                    <a:gd name="T2" fmla="*/ 602 w 6"/>
                    <a:gd name="T3" fmla="*/ 326 h 5"/>
                    <a:gd name="T4" fmla="*/ 320 w 6"/>
                    <a:gd name="T5" fmla="*/ 102 h 5"/>
                    <a:gd name="T6" fmla="*/ 190 w 6"/>
                    <a:gd name="T7" fmla="*/ 0 h 5"/>
                    <a:gd name="T8" fmla="*/ 0 w 6"/>
                    <a:gd name="T9" fmla="*/ 0 h 5"/>
                    <a:gd name="T10" fmla="*/ 190 w 6"/>
                    <a:gd name="T11" fmla="*/ 326 h 5"/>
                    <a:gd name="T12" fmla="*/ 602 w 6"/>
                    <a:gd name="T13" fmla="*/ 522 h 5"/>
                    <a:gd name="T14" fmla="*/ 602 w 6"/>
                    <a:gd name="T15" fmla="*/ 522 h 5"/>
                    <a:gd name="T16" fmla="*/ 602 w 6"/>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3"/>
                      </a:moveTo>
                      <a:lnTo>
                        <a:pt x="6" y="3"/>
                      </a:lnTo>
                      <a:lnTo>
                        <a:pt x="3" y="1"/>
                      </a:lnTo>
                      <a:lnTo>
                        <a:pt x="2" y="0"/>
                      </a:lnTo>
                      <a:lnTo>
                        <a:pt x="0" y="0"/>
                      </a:lnTo>
                      <a:lnTo>
                        <a:pt x="2" y="3"/>
                      </a:lnTo>
                      <a:lnTo>
                        <a:pt x="6" y="5"/>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1" name="Freeform 448"/>
                <p:cNvSpPr>
                  <a:spLocks/>
                </p:cNvSpPr>
                <p:nvPr/>
              </p:nvSpPr>
              <p:spPr bwMode="auto">
                <a:xfrm>
                  <a:off x="3826" y="1288"/>
                  <a:ext cx="33" cy="10"/>
                </a:xfrm>
                <a:custGeom>
                  <a:avLst/>
                  <a:gdLst>
                    <a:gd name="T0" fmla="*/ 1188 w 10"/>
                    <a:gd name="T1" fmla="*/ 0 h 3"/>
                    <a:gd name="T2" fmla="*/ 1188 w 10"/>
                    <a:gd name="T3" fmla="*/ 0 h 3"/>
                    <a:gd name="T4" fmla="*/ 828 w 10"/>
                    <a:gd name="T5" fmla="*/ 0 h 3"/>
                    <a:gd name="T6" fmla="*/ 0 w 10"/>
                    <a:gd name="T7" fmla="*/ 0 h 3"/>
                    <a:gd name="T8" fmla="*/ 0 w 10"/>
                    <a:gd name="T9" fmla="*/ 257 h 3"/>
                    <a:gd name="T10" fmla="*/ 828 w 10"/>
                    <a:gd name="T11" fmla="*/ 367 h 3"/>
                    <a:gd name="T12" fmla="*/ 1188 w 10"/>
                    <a:gd name="T13" fmla="*/ 257 h 3"/>
                    <a:gd name="T14" fmla="*/ 1188 w 10"/>
                    <a:gd name="T15" fmla="*/ 257 h 3"/>
                    <a:gd name="T16" fmla="*/ 1188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0"/>
                      </a:moveTo>
                      <a:lnTo>
                        <a:pt x="10" y="0"/>
                      </a:lnTo>
                      <a:lnTo>
                        <a:pt x="7" y="0"/>
                      </a:lnTo>
                      <a:lnTo>
                        <a:pt x="0" y="0"/>
                      </a:lnTo>
                      <a:lnTo>
                        <a:pt x="0" y="2"/>
                      </a:lnTo>
                      <a:lnTo>
                        <a:pt x="7" y="3"/>
                      </a:lnTo>
                      <a:lnTo>
                        <a:pt x="10" y="2"/>
                      </a:lnTo>
                      <a:lnTo>
                        <a:pt x="1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2" name="Freeform 449"/>
                <p:cNvSpPr>
                  <a:spLocks/>
                </p:cNvSpPr>
                <p:nvPr/>
              </p:nvSpPr>
              <p:spPr bwMode="auto">
                <a:xfrm>
                  <a:off x="3859" y="1272"/>
                  <a:ext cx="16" cy="23"/>
                </a:xfrm>
                <a:custGeom>
                  <a:avLst/>
                  <a:gdLst>
                    <a:gd name="T0" fmla="*/ 429 w 5"/>
                    <a:gd name="T1" fmla="*/ 250 h 7"/>
                    <a:gd name="T2" fmla="*/ 429 w 5"/>
                    <a:gd name="T3" fmla="*/ 250 h 7"/>
                    <a:gd name="T4" fmla="*/ 429 w 5"/>
                    <a:gd name="T5" fmla="*/ 250 h 7"/>
                    <a:gd name="T6" fmla="*/ 429 w 5"/>
                    <a:gd name="T7" fmla="*/ 250 h 7"/>
                    <a:gd name="T8" fmla="*/ 195 w 5"/>
                    <a:gd name="T9" fmla="*/ 355 h 7"/>
                    <a:gd name="T10" fmla="*/ 0 w 5"/>
                    <a:gd name="T11" fmla="*/ 572 h 7"/>
                    <a:gd name="T12" fmla="*/ 0 w 5"/>
                    <a:gd name="T13" fmla="*/ 821 h 7"/>
                    <a:gd name="T14" fmla="*/ 195 w 5"/>
                    <a:gd name="T15" fmla="*/ 572 h 7"/>
                    <a:gd name="T16" fmla="*/ 522 w 5"/>
                    <a:gd name="T17" fmla="*/ 355 h 7"/>
                    <a:gd name="T18" fmla="*/ 522 w 5"/>
                    <a:gd name="T19" fmla="*/ 250 h 7"/>
                    <a:gd name="T20" fmla="*/ 429 w 5"/>
                    <a:gd name="T21" fmla="*/ 0 h 7"/>
                    <a:gd name="T22" fmla="*/ 429 w 5"/>
                    <a:gd name="T23" fmla="*/ 0 h 7"/>
                    <a:gd name="T24" fmla="*/ 429 w 5"/>
                    <a:gd name="T25" fmla="*/ 25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4" y="2"/>
                      </a:moveTo>
                      <a:lnTo>
                        <a:pt x="4" y="2"/>
                      </a:lnTo>
                      <a:lnTo>
                        <a:pt x="2" y="3"/>
                      </a:lnTo>
                      <a:lnTo>
                        <a:pt x="0" y="5"/>
                      </a:lnTo>
                      <a:lnTo>
                        <a:pt x="0" y="7"/>
                      </a:lnTo>
                      <a:lnTo>
                        <a:pt x="2" y="5"/>
                      </a:lnTo>
                      <a:lnTo>
                        <a:pt x="5" y="3"/>
                      </a:lnTo>
                      <a:lnTo>
                        <a:pt x="5" y="2"/>
                      </a:lnTo>
                      <a:lnTo>
                        <a:pt x="4" y="0"/>
                      </a:lnTo>
                      <a:lnTo>
                        <a:pt x="4"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3" name="Freeform 450"/>
                <p:cNvSpPr>
                  <a:spLocks/>
                </p:cNvSpPr>
                <p:nvPr/>
              </p:nvSpPr>
              <p:spPr bwMode="auto">
                <a:xfrm>
                  <a:off x="3823" y="1256"/>
                  <a:ext cx="49" cy="23"/>
                </a:xfrm>
                <a:custGeom>
                  <a:avLst/>
                  <a:gdLst>
                    <a:gd name="T0" fmla="*/ 108 w 15"/>
                    <a:gd name="T1" fmla="*/ 355 h 7"/>
                    <a:gd name="T2" fmla="*/ 108 w 15"/>
                    <a:gd name="T3" fmla="*/ 355 h 7"/>
                    <a:gd name="T4" fmla="*/ 908 w 15"/>
                    <a:gd name="T5" fmla="*/ 355 h 7"/>
                    <a:gd name="T6" fmla="*/ 1708 w 15"/>
                    <a:gd name="T7" fmla="*/ 821 h 7"/>
                    <a:gd name="T8" fmla="*/ 1708 w 15"/>
                    <a:gd name="T9" fmla="*/ 572 h 7"/>
                    <a:gd name="T10" fmla="*/ 908 w 15"/>
                    <a:gd name="T11" fmla="*/ 250 h 7"/>
                    <a:gd name="T12" fmla="*/ 0 w 15"/>
                    <a:gd name="T13" fmla="*/ 0 h 7"/>
                    <a:gd name="T14" fmla="*/ 0 w 15"/>
                    <a:gd name="T15" fmla="*/ 0 h 7"/>
                    <a:gd name="T16" fmla="*/ 108 w 15"/>
                    <a:gd name="T17" fmla="*/ 35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7"/>
                    <a:gd name="T29" fmla="*/ 15 w 1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7">
                      <a:moveTo>
                        <a:pt x="1" y="3"/>
                      </a:moveTo>
                      <a:lnTo>
                        <a:pt x="1" y="3"/>
                      </a:lnTo>
                      <a:lnTo>
                        <a:pt x="8" y="3"/>
                      </a:lnTo>
                      <a:lnTo>
                        <a:pt x="15" y="7"/>
                      </a:lnTo>
                      <a:lnTo>
                        <a:pt x="15" y="5"/>
                      </a:lnTo>
                      <a:lnTo>
                        <a:pt x="8" y="2"/>
                      </a:lnTo>
                      <a:lnTo>
                        <a:pt x="0" y="0"/>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4" name="Freeform 451"/>
                <p:cNvSpPr>
                  <a:spLocks/>
                </p:cNvSpPr>
                <p:nvPr/>
              </p:nvSpPr>
              <p:spPr bwMode="auto">
                <a:xfrm>
                  <a:off x="3843" y="1302"/>
                  <a:ext cx="72" cy="49"/>
                </a:xfrm>
                <a:custGeom>
                  <a:avLst/>
                  <a:gdLst>
                    <a:gd name="T0" fmla="*/ 1155 w 22"/>
                    <a:gd name="T1" fmla="*/ 108 h 15"/>
                    <a:gd name="T2" fmla="*/ 1155 w 22"/>
                    <a:gd name="T3" fmla="*/ 108 h 15"/>
                    <a:gd name="T4" fmla="*/ 1018 w 22"/>
                    <a:gd name="T5" fmla="*/ 0 h 15"/>
                    <a:gd name="T6" fmla="*/ 910 w 22"/>
                    <a:gd name="T7" fmla="*/ 0 h 15"/>
                    <a:gd name="T8" fmla="*/ 802 w 22"/>
                    <a:gd name="T9" fmla="*/ 0 h 15"/>
                    <a:gd name="T10" fmla="*/ 556 w 22"/>
                    <a:gd name="T11" fmla="*/ 108 h 15"/>
                    <a:gd name="T12" fmla="*/ 461 w 22"/>
                    <a:gd name="T13" fmla="*/ 108 h 15"/>
                    <a:gd name="T14" fmla="*/ 353 w 22"/>
                    <a:gd name="T15" fmla="*/ 245 h 15"/>
                    <a:gd name="T16" fmla="*/ 245 w 22"/>
                    <a:gd name="T17" fmla="*/ 353 h 15"/>
                    <a:gd name="T18" fmla="*/ 245 w 22"/>
                    <a:gd name="T19" fmla="*/ 448 h 15"/>
                    <a:gd name="T20" fmla="*/ 245 w 22"/>
                    <a:gd name="T21" fmla="*/ 448 h 15"/>
                    <a:gd name="T22" fmla="*/ 245 w 22"/>
                    <a:gd name="T23" fmla="*/ 555 h 15"/>
                    <a:gd name="T24" fmla="*/ 353 w 22"/>
                    <a:gd name="T25" fmla="*/ 555 h 15"/>
                    <a:gd name="T26" fmla="*/ 461 w 22"/>
                    <a:gd name="T27" fmla="*/ 555 h 15"/>
                    <a:gd name="T28" fmla="*/ 556 w 22"/>
                    <a:gd name="T29" fmla="*/ 555 h 15"/>
                    <a:gd name="T30" fmla="*/ 556 w 22"/>
                    <a:gd name="T31" fmla="*/ 555 h 15"/>
                    <a:gd name="T32" fmla="*/ 556 w 22"/>
                    <a:gd name="T33" fmla="*/ 693 h 15"/>
                    <a:gd name="T34" fmla="*/ 556 w 22"/>
                    <a:gd name="T35" fmla="*/ 693 h 15"/>
                    <a:gd name="T36" fmla="*/ 461 w 22"/>
                    <a:gd name="T37" fmla="*/ 800 h 15"/>
                    <a:gd name="T38" fmla="*/ 353 w 22"/>
                    <a:gd name="T39" fmla="*/ 800 h 15"/>
                    <a:gd name="T40" fmla="*/ 245 w 22"/>
                    <a:gd name="T41" fmla="*/ 800 h 15"/>
                    <a:gd name="T42" fmla="*/ 0 w 22"/>
                    <a:gd name="T43" fmla="*/ 800 h 15"/>
                    <a:gd name="T44" fmla="*/ 0 w 22"/>
                    <a:gd name="T45" fmla="*/ 800 h 15"/>
                    <a:gd name="T46" fmla="*/ 0 w 22"/>
                    <a:gd name="T47" fmla="*/ 800 h 15"/>
                    <a:gd name="T48" fmla="*/ 0 w 22"/>
                    <a:gd name="T49" fmla="*/ 908 h 15"/>
                    <a:gd name="T50" fmla="*/ 108 w 22"/>
                    <a:gd name="T51" fmla="*/ 908 h 15"/>
                    <a:gd name="T52" fmla="*/ 245 w 22"/>
                    <a:gd name="T53" fmla="*/ 1013 h 15"/>
                    <a:gd name="T54" fmla="*/ 461 w 22"/>
                    <a:gd name="T55" fmla="*/ 1258 h 15"/>
                    <a:gd name="T56" fmla="*/ 461 w 22"/>
                    <a:gd name="T57" fmla="*/ 1258 h 15"/>
                    <a:gd name="T58" fmla="*/ 697 w 22"/>
                    <a:gd name="T59" fmla="*/ 1258 h 15"/>
                    <a:gd name="T60" fmla="*/ 802 w 22"/>
                    <a:gd name="T61" fmla="*/ 1258 h 15"/>
                    <a:gd name="T62" fmla="*/ 910 w 22"/>
                    <a:gd name="T63" fmla="*/ 1258 h 15"/>
                    <a:gd name="T64" fmla="*/ 1155 w 22"/>
                    <a:gd name="T65" fmla="*/ 1356 h 15"/>
                    <a:gd name="T66" fmla="*/ 1155 w 22"/>
                    <a:gd name="T67" fmla="*/ 1356 h 15"/>
                    <a:gd name="T68" fmla="*/ 1371 w 22"/>
                    <a:gd name="T69" fmla="*/ 1463 h 15"/>
                    <a:gd name="T70" fmla="*/ 1509 w 22"/>
                    <a:gd name="T71" fmla="*/ 1463 h 15"/>
                    <a:gd name="T72" fmla="*/ 1617 w 22"/>
                    <a:gd name="T73" fmla="*/ 1601 h 15"/>
                    <a:gd name="T74" fmla="*/ 1715 w 22"/>
                    <a:gd name="T75" fmla="*/ 1601 h 15"/>
                    <a:gd name="T76" fmla="*/ 1715 w 22"/>
                    <a:gd name="T77" fmla="*/ 1708 h 15"/>
                    <a:gd name="T78" fmla="*/ 1820 w 22"/>
                    <a:gd name="T79" fmla="*/ 1708 h 15"/>
                    <a:gd name="T80" fmla="*/ 1820 w 22"/>
                    <a:gd name="T81" fmla="*/ 1708 h 15"/>
                    <a:gd name="T82" fmla="*/ 1960 w 22"/>
                    <a:gd name="T83" fmla="*/ 1601 h 15"/>
                    <a:gd name="T84" fmla="*/ 1960 w 22"/>
                    <a:gd name="T85" fmla="*/ 1601 h 15"/>
                    <a:gd name="T86" fmla="*/ 2173 w 22"/>
                    <a:gd name="T87" fmla="*/ 1463 h 15"/>
                    <a:gd name="T88" fmla="*/ 2422 w 22"/>
                    <a:gd name="T89" fmla="*/ 1258 h 15"/>
                    <a:gd name="T90" fmla="*/ 2422 w 22"/>
                    <a:gd name="T91" fmla="*/ 1153 h 15"/>
                    <a:gd name="T92" fmla="*/ 2527 w 22"/>
                    <a:gd name="T93" fmla="*/ 1153 h 15"/>
                    <a:gd name="T94" fmla="*/ 2422 w 22"/>
                    <a:gd name="T95" fmla="*/ 1013 h 15"/>
                    <a:gd name="T96" fmla="*/ 2281 w 22"/>
                    <a:gd name="T97" fmla="*/ 800 h 15"/>
                    <a:gd name="T98" fmla="*/ 2281 w 22"/>
                    <a:gd name="T99" fmla="*/ 800 h 15"/>
                    <a:gd name="T100" fmla="*/ 1960 w 22"/>
                    <a:gd name="T101" fmla="*/ 693 h 15"/>
                    <a:gd name="T102" fmla="*/ 1617 w 22"/>
                    <a:gd name="T103" fmla="*/ 555 h 15"/>
                    <a:gd name="T104" fmla="*/ 1371 w 22"/>
                    <a:gd name="T105" fmla="*/ 353 h 15"/>
                    <a:gd name="T106" fmla="*/ 1263 w 22"/>
                    <a:gd name="T107" fmla="*/ 245 h 15"/>
                    <a:gd name="T108" fmla="*/ 1155 w 22"/>
                    <a:gd name="T109" fmla="*/ 108 h 1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2"/>
                    <a:gd name="T166" fmla="*/ 0 h 15"/>
                    <a:gd name="T167" fmla="*/ 22 w 22"/>
                    <a:gd name="T168" fmla="*/ 15 h 1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2" h="15">
                      <a:moveTo>
                        <a:pt x="10" y="1"/>
                      </a:moveTo>
                      <a:lnTo>
                        <a:pt x="10" y="1"/>
                      </a:lnTo>
                      <a:lnTo>
                        <a:pt x="9" y="0"/>
                      </a:lnTo>
                      <a:lnTo>
                        <a:pt x="8" y="0"/>
                      </a:lnTo>
                      <a:lnTo>
                        <a:pt x="7" y="0"/>
                      </a:lnTo>
                      <a:lnTo>
                        <a:pt x="5" y="1"/>
                      </a:lnTo>
                      <a:lnTo>
                        <a:pt x="4" y="1"/>
                      </a:lnTo>
                      <a:lnTo>
                        <a:pt x="3" y="2"/>
                      </a:lnTo>
                      <a:lnTo>
                        <a:pt x="2" y="3"/>
                      </a:lnTo>
                      <a:lnTo>
                        <a:pt x="2" y="4"/>
                      </a:lnTo>
                      <a:lnTo>
                        <a:pt x="2" y="5"/>
                      </a:lnTo>
                      <a:lnTo>
                        <a:pt x="3" y="5"/>
                      </a:lnTo>
                      <a:lnTo>
                        <a:pt x="4" y="5"/>
                      </a:lnTo>
                      <a:lnTo>
                        <a:pt x="5" y="5"/>
                      </a:lnTo>
                      <a:lnTo>
                        <a:pt x="5" y="6"/>
                      </a:lnTo>
                      <a:lnTo>
                        <a:pt x="4" y="7"/>
                      </a:lnTo>
                      <a:lnTo>
                        <a:pt x="3" y="7"/>
                      </a:lnTo>
                      <a:lnTo>
                        <a:pt x="2" y="7"/>
                      </a:lnTo>
                      <a:lnTo>
                        <a:pt x="0" y="7"/>
                      </a:lnTo>
                      <a:lnTo>
                        <a:pt x="0" y="8"/>
                      </a:lnTo>
                      <a:lnTo>
                        <a:pt x="1" y="8"/>
                      </a:lnTo>
                      <a:lnTo>
                        <a:pt x="2" y="9"/>
                      </a:lnTo>
                      <a:lnTo>
                        <a:pt x="4" y="11"/>
                      </a:lnTo>
                      <a:lnTo>
                        <a:pt x="6" y="11"/>
                      </a:lnTo>
                      <a:lnTo>
                        <a:pt x="7" y="11"/>
                      </a:lnTo>
                      <a:lnTo>
                        <a:pt x="8" y="11"/>
                      </a:lnTo>
                      <a:lnTo>
                        <a:pt x="10" y="12"/>
                      </a:lnTo>
                      <a:lnTo>
                        <a:pt x="12" y="13"/>
                      </a:lnTo>
                      <a:lnTo>
                        <a:pt x="13" y="13"/>
                      </a:lnTo>
                      <a:lnTo>
                        <a:pt x="14" y="14"/>
                      </a:lnTo>
                      <a:lnTo>
                        <a:pt x="15" y="14"/>
                      </a:lnTo>
                      <a:lnTo>
                        <a:pt x="15" y="15"/>
                      </a:lnTo>
                      <a:lnTo>
                        <a:pt x="16" y="15"/>
                      </a:lnTo>
                      <a:lnTo>
                        <a:pt x="17" y="14"/>
                      </a:lnTo>
                      <a:lnTo>
                        <a:pt x="19" y="13"/>
                      </a:lnTo>
                      <a:lnTo>
                        <a:pt x="21" y="11"/>
                      </a:lnTo>
                      <a:lnTo>
                        <a:pt x="21" y="10"/>
                      </a:lnTo>
                      <a:lnTo>
                        <a:pt x="22" y="10"/>
                      </a:lnTo>
                      <a:lnTo>
                        <a:pt x="21" y="9"/>
                      </a:lnTo>
                      <a:lnTo>
                        <a:pt x="20" y="7"/>
                      </a:lnTo>
                      <a:lnTo>
                        <a:pt x="17" y="6"/>
                      </a:lnTo>
                      <a:lnTo>
                        <a:pt x="14" y="5"/>
                      </a:lnTo>
                      <a:lnTo>
                        <a:pt x="12" y="3"/>
                      </a:lnTo>
                      <a:lnTo>
                        <a:pt x="11" y="2"/>
                      </a:lnTo>
                      <a:lnTo>
                        <a:pt x="1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5" name="Freeform 452"/>
                <p:cNvSpPr>
                  <a:spLocks/>
                </p:cNvSpPr>
                <p:nvPr/>
              </p:nvSpPr>
              <p:spPr bwMode="auto">
                <a:xfrm>
                  <a:off x="3849" y="1298"/>
                  <a:ext cx="26" cy="17"/>
                </a:xfrm>
                <a:custGeom>
                  <a:avLst/>
                  <a:gdLst>
                    <a:gd name="T0" fmla="*/ 244 w 8"/>
                    <a:gd name="T1" fmla="*/ 670 h 5"/>
                    <a:gd name="T2" fmla="*/ 244 w 8"/>
                    <a:gd name="T3" fmla="*/ 670 h 5"/>
                    <a:gd name="T4" fmla="*/ 244 w 8"/>
                    <a:gd name="T5" fmla="*/ 554 h 5"/>
                    <a:gd name="T6" fmla="*/ 338 w 8"/>
                    <a:gd name="T7" fmla="*/ 554 h 5"/>
                    <a:gd name="T8" fmla="*/ 793 w 8"/>
                    <a:gd name="T9" fmla="*/ 279 h 5"/>
                    <a:gd name="T10" fmla="*/ 793 w 8"/>
                    <a:gd name="T11" fmla="*/ 279 h 5"/>
                    <a:gd name="T12" fmla="*/ 887 w 8"/>
                    <a:gd name="T13" fmla="*/ 279 h 5"/>
                    <a:gd name="T14" fmla="*/ 793 w 8"/>
                    <a:gd name="T15" fmla="*/ 0 h 5"/>
                    <a:gd name="T16" fmla="*/ 338 w 8"/>
                    <a:gd name="T17" fmla="*/ 0 h 5"/>
                    <a:gd name="T18" fmla="*/ 0 w 8"/>
                    <a:gd name="T19" fmla="*/ 279 h 5"/>
                    <a:gd name="T20" fmla="*/ 0 w 8"/>
                    <a:gd name="T21" fmla="*/ 670 h 5"/>
                    <a:gd name="T22" fmla="*/ 0 w 8"/>
                    <a:gd name="T23" fmla="*/ 670 h 5"/>
                    <a:gd name="T24" fmla="*/ 244 w 8"/>
                    <a:gd name="T25" fmla="*/ 67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5"/>
                    <a:gd name="T41" fmla="*/ 8 w 8"/>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5">
                      <a:moveTo>
                        <a:pt x="2" y="5"/>
                      </a:moveTo>
                      <a:lnTo>
                        <a:pt x="2" y="5"/>
                      </a:lnTo>
                      <a:lnTo>
                        <a:pt x="2" y="4"/>
                      </a:lnTo>
                      <a:lnTo>
                        <a:pt x="3" y="4"/>
                      </a:lnTo>
                      <a:lnTo>
                        <a:pt x="7" y="2"/>
                      </a:lnTo>
                      <a:lnTo>
                        <a:pt x="8" y="2"/>
                      </a:lnTo>
                      <a:lnTo>
                        <a:pt x="7" y="0"/>
                      </a:lnTo>
                      <a:lnTo>
                        <a:pt x="3" y="0"/>
                      </a:lnTo>
                      <a:lnTo>
                        <a:pt x="0" y="2"/>
                      </a:lnTo>
                      <a:lnTo>
                        <a:pt x="0" y="5"/>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6" name="Freeform 453"/>
                <p:cNvSpPr>
                  <a:spLocks/>
                </p:cNvSpPr>
                <p:nvPr/>
              </p:nvSpPr>
              <p:spPr bwMode="auto">
                <a:xfrm>
                  <a:off x="3849" y="1315"/>
                  <a:ext cx="10" cy="10"/>
                </a:xfrm>
                <a:custGeom>
                  <a:avLst/>
                  <a:gdLst>
                    <a:gd name="T0" fmla="*/ 367 w 3"/>
                    <a:gd name="T1" fmla="*/ 367 h 3"/>
                    <a:gd name="T2" fmla="*/ 367 w 3"/>
                    <a:gd name="T3" fmla="*/ 367 h 3"/>
                    <a:gd name="T4" fmla="*/ 367 w 3"/>
                    <a:gd name="T5" fmla="*/ 0 h 3"/>
                    <a:gd name="T6" fmla="*/ 257 w 3"/>
                    <a:gd name="T7" fmla="*/ 0 h 3"/>
                    <a:gd name="T8" fmla="*/ 0 w 3"/>
                    <a:gd name="T9" fmla="*/ 0 h 3"/>
                    <a:gd name="T10" fmla="*/ 257 w 3"/>
                    <a:gd name="T11" fmla="*/ 257 h 3"/>
                    <a:gd name="T12" fmla="*/ 257 w 3"/>
                    <a:gd name="T13" fmla="*/ 257 h 3"/>
                    <a:gd name="T14" fmla="*/ 257 w 3"/>
                    <a:gd name="T15" fmla="*/ 257 h 3"/>
                    <a:gd name="T16" fmla="*/ 367 w 3"/>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3"/>
                      </a:moveTo>
                      <a:lnTo>
                        <a:pt x="3" y="3"/>
                      </a:lnTo>
                      <a:lnTo>
                        <a:pt x="3" y="0"/>
                      </a:lnTo>
                      <a:lnTo>
                        <a:pt x="2" y="0"/>
                      </a:lnTo>
                      <a:lnTo>
                        <a:pt x="0" y="0"/>
                      </a:lnTo>
                      <a:lnTo>
                        <a:pt x="2" y="2"/>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7" name="Freeform 454"/>
                <p:cNvSpPr>
                  <a:spLocks/>
                </p:cNvSpPr>
                <p:nvPr/>
              </p:nvSpPr>
              <p:spPr bwMode="auto">
                <a:xfrm>
                  <a:off x="3843" y="1321"/>
                  <a:ext cx="16" cy="10"/>
                </a:xfrm>
                <a:custGeom>
                  <a:avLst/>
                  <a:gdLst>
                    <a:gd name="T0" fmla="*/ 195 w 5"/>
                    <a:gd name="T1" fmla="*/ 367 h 3"/>
                    <a:gd name="T2" fmla="*/ 195 w 5"/>
                    <a:gd name="T3" fmla="*/ 367 h 3"/>
                    <a:gd name="T4" fmla="*/ 429 w 5"/>
                    <a:gd name="T5" fmla="*/ 367 h 3"/>
                    <a:gd name="T6" fmla="*/ 522 w 5"/>
                    <a:gd name="T7" fmla="*/ 110 h 3"/>
                    <a:gd name="T8" fmla="*/ 429 w 5"/>
                    <a:gd name="T9" fmla="*/ 0 h 3"/>
                    <a:gd name="T10" fmla="*/ 429 w 5"/>
                    <a:gd name="T11" fmla="*/ 0 h 3"/>
                    <a:gd name="T12" fmla="*/ 0 w 5"/>
                    <a:gd name="T13" fmla="*/ 0 h 3"/>
                    <a:gd name="T14" fmla="*/ 0 w 5"/>
                    <a:gd name="T15" fmla="*/ 0 h 3"/>
                    <a:gd name="T16" fmla="*/ 195 w 5"/>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3"/>
                      </a:moveTo>
                      <a:lnTo>
                        <a:pt x="2" y="3"/>
                      </a:lnTo>
                      <a:lnTo>
                        <a:pt x="4" y="3"/>
                      </a:lnTo>
                      <a:lnTo>
                        <a:pt x="5" y="1"/>
                      </a:lnTo>
                      <a:lnTo>
                        <a:pt x="4" y="0"/>
                      </a:lnTo>
                      <a:lnTo>
                        <a:pt x="0" y="0"/>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8" name="Freeform 455"/>
                <p:cNvSpPr>
                  <a:spLocks/>
                </p:cNvSpPr>
                <p:nvPr/>
              </p:nvSpPr>
              <p:spPr bwMode="auto">
                <a:xfrm>
                  <a:off x="3843" y="1321"/>
                  <a:ext cx="16" cy="17"/>
                </a:xfrm>
                <a:custGeom>
                  <a:avLst/>
                  <a:gdLst>
                    <a:gd name="T0" fmla="*/ 522 w 5"/>
                    <a:gd name="T1" fmla="*/ 394 h 5"/>
                    <a:gd name="T2" fmla="*/ 522 w 5"/>
                    <a:gd name="T3" fmla="*/ 394 h 5"/>
                    <a:gd name="T4" fmla="*/ 195 w 5"/>
                    <a:gd name="T5" fmla="*/ 116 h 5"/>
                    <a:gd name="T6" fmla="*/ 195 w 5"/>
                    <a:gd name="T7" fmla="*/ 394 h 5"/>
                    <a:gd name="T8" fmla="*/ 0 w 5"/>
                    <a:gd name="T9" fmla="*/ 0 h 5"/>
                    <a:gd name="T10" fmla="*/ 0 w 5"/>
                    <a:gd name="T11" fmla="*/ 394 h 5"/>
                    <a:gd name="T12" fmla="*/ 429 w 5"/>
                    <a:gd name="T13" fmla="*/ 670 h 5"/>
                    <a:gd name="T14" fmla="*/ 429 w 5"/>
                    <a:gd name="T15" fmla="*/ 670 h 5"/>
                    <a:gd name="T16" fmla="*/ 522 w 5"/>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3"/>
                      </a:moveTo>
                      <a:lnTo>
                        <a:pt x="5" y="3"/>
                      </a:lnTo>
                      <a:lnTo>
                        <a:pt x="2" y="1"/>
                      </a:lnTo>
                      <a:lnTo>
                        <a:pt x="2" y="3"/>
                      </a:lnTo>
                      <a:lnTo>
                        <a:pt x="0" y="0"/>
                      </a:lnTo>
                      <a:lnTo>
                        <a:pt x="0" y="3"/>
                      </a:lnTo>
                      <a:lnTo>
                        <a:pt x="4" y="5"/>
                      </a:lnTo>
                      <a:lnTo>
                        <a:pt x="5"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19" name="Freeform 456"/>
                <p:cNvSpPr>
                  <a:spLocks/>
                </p:cNvSpPr>
                <p:nvPr/>
              </p:nvSpPr>
              <p:spPr bwMode="auto">
                <a:xfrm>
                  <a:off x="3856" y="1331"/>
                  <a:ext cx="26" cy="10"/>
                </a:xfrm>
                <a:custGeom>
                  <a:avLst/>
                  <a:gdLst>
                    <a:gd name="T0" fmla="*/ 887 w 8"/>
                    <a:gd name="T1" fmla="*/ 257 h 3"/>
                    <a:gd name="T2" fmla="*/ 887 w 8"/>
                    <a:gd name="T3" fmla="*/ 257 h 3"/>
                    <a:gd name="T4" fmla="*/ 338 w 8"/>
                    <a:gd name="T5" fmla="*/ 257 h 3"/>
                    <a:gd name="T6" fmla="*/ 104 w 8"/>
                    <a:gd name="T7" fmla="*/ 0 h 3"/>
                    <a:gd name="T8" fmla="*/ 0 w 8"/>
                    <a:gd name="T9" fmla="*/ 257 h 3"/>
                    <a:gd name="T10" fmla="*/ 338 w 8"/>
                    <a:gd name="T11" fmla="*/ 367 h 3"/>
                    <a:gd name="T12" fmla="*/ 653 w 8"/>
                    <a:gd name="T13" fmla="*/ 367 h 3"/>
                    <a:gd name="T14" fmla="*/ 653 w 8"/>
                    <a:gd name="T15" fmla="*/ 367 h 3"/>
                    <a:gd name="T16" fmla="*/ 887 w 8"/>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8" y="2"/>
                      </a:moveTo>
                      <a:lnTo>
                        <a:pt x="8" y="2"/>
                      </a:lnTo>
                      <a:lnTo>
                        <a:pt x="3" y="2"/>
                      </a:lnTo>
                      <a:lnTo>
                        <a:pt x="1" y="0"/>
                      </a:lnTo>
                      <a:lnTo>
                        <a:pt x="0" y="2"/>
                      </a:lnTo>
                      <a:lnTo>
                        <a:pt x="3" y="3"/>
                      </a:lnTo>
                      <a:lnTo>
                        <a:pt x="6" y="3"/>
                      </a:lnTo>
                      <a:lnTo>
                        <a:pt x="8"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0" name="Freeform 457"/>
                <p:cNvSpPr>
                  <a:spLocks/>
                </p:cNvSpPr>
                <p:nvPr/>
              </p:nvSpPr>
              <p:spPr bwMode="auto">
                <a:xfrm>
                  <a:off x="3875" y="1338"/>
                  <a:ext cx="27" cy="16"/>
                </a:xfrm>
                <a:custGeom>
                  <a:avLst/>
                  <a:gdLst>
                    <a:gd name="T0" fmla="*/ 921 w 8"/>
                    <a:gd name="T1" fmla="*/ 326 h 5"/>
                    <a:gd name="T2" fmla="*/ 921 w 8"/>
                    <a:gd name="T3" fmla="*/ 326 h 5"/>
                    <a:gd name="T4" fmla="*/ 648 w 8"/>
                    <a:gd name="T5" fmla="*/ 326 h 5"/>
                    <a:gd name="T6" fmla="*/ 273 w 8"/>
                    <a:gd name="T7" fmla="*/ 0 h 5"/>
                    <a:gd name="T8" fmla="*/ 0 w 8"/>
                    <a:gd name="T9" fmla="*/ 102 h 5"/>
                    <a:gd name="T10" fmla="*/ 388 w 8"/>
                    <a:gd name="T11" fmla="*/ 522 h 5"/>
                    <a:gd name="T12" fmla="*/ 1036 w 8"/>
                    <a:gd name="T13" fmla="*/ 522 h 5"/>
                    <a:gd name="T14" fmla="*/ 1036 w 8"/>
                    <a:gd name="T15" fmla="*/ 522 h 5"/>
                    <a:gd name="T16" fmla="*/ 921 w 8"/>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7" y="3"/>
                      </a:moveTo>
                      <a:lnTo>
                        <a:pt x="7" y="3"/>
                      </a:lnTo>
                      <a:lnTo>
                        <a:pt x="5" y="3"/>
                      </a:lnTo>
                      <a:lnTo>
                        <a:pt x="2" y="0"/>
                      </a:lnTo>
                      <a:lnTo>
                        <a:pt x="0" y="1"/>
                      </a:lnTo>
                      <a:lnTo>
                        <a:pt x="3" y="5"/>
                      </a:lnTo>
                      <a:lnTo>
                        <a:pt x="8" y="5"/>
                      </a:lnTo>
                      <a:lnTo>
                        <a:pt x="7"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1" name="Freeform 458"/>
                <p:cNvSpPr>
                  <a:spLocks/>
                </p:cNvSpPr>
                <p:nvPr/>
              </p:nvSpPr>
              <p:spPr bwMode="auto">
                <a:xfrm>
                  <a:off x="3898" y="1325"/>
                  <a:ext cx="20" cy="29"/>
                </a:xfrm>
                <a:custGeom>
                  <a:avLst/>
                  <a:gdLst>
                    <a:gd name="T0" fmla="*/ 367 w 6"/>
                    <a:gd name="T1" fmla="*/ 197 h 9"/>
                    <a:gd name="T2" fmla="*/ 367 w 6"/>
                    <a:gd name="T3" fmla="*/ 197 h 9"/>
                    <a:gd name="T4" fmla="*/ 633 w 6"/>
                    <a:gd name="T5" fmla="*/ 197 h 9"/>
                    <a:gd name="T6" fmla="*/ 367 w 6"/>
                    <a:gd name="T7" fmla="*/ 435 h 9"/>
                    <a:gd name="T8" fmla="*/ 110 w 6"/>
                    <a:gd name="T9" fmla="*/ 541 h 9"/>
                    <a:gd name="T10" fmla="*/ 0 w 6"/>
                    <a:gd name="T11" fmla="*/ 767 h 9"/>
                    <a:gd name="T12" fmla="*/ 110 w 6"/>
                    <a:gd name="T13" fmla="*/ 967 h 9"/>
                    <a:gd name="T14" fmla="*/ 367 w 6"/>
                    <a:gd name="T15" fmla="*/ 767 h 9"/>
                    <a:gd name="T16" fmla="*/ 633 w 6"/>
                    <a:gd name="T17" fmla="*/ 541 h 9"/>
                    <a:gd name="T18" fmla="*/ 743 w 6"/>
                    <a:gd name="T19" fmla="*/ 197 h 9"/>
                    <a:gd name="T20" fmla="*/ 633 w 6"/>
                    <a:gd name="T21" fmla="*/ 0 h 9"/>
                    <a:gd name="T22" fmla="*/ 633 w 6"/>
                    <a:gd name="T23" fmla="*/ 0 h 9"/>
                    <a:gd name="T24" fmla="*/ 367 w 6"/>
                    <a:gd name="T25" fmla="*/ 19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9"/>
                    <a:gd name="T41" fmla="*/ 6 w 6"/>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9">
                      <a:moveTo>
                        <a:pt x="3" y="2"/>
                      </a:moveTo>
                      <a:lnTo>
                        <a:pt x="3" y="2"/>
                      </a:lnTo>
                      <a:lnTo>
                        <a:pt x="5" y="2"/>
                      </a:lnTo>
                      <a:lnTo>
                        <a:pt x="3" y="4"/>
                      </a:lnTo>
                      <a:lnTo>
                        <a:pt x="1" y="5"/>
                      </a:lnTo>
                      <a:lnTo>
                        <a:pt x="0" y="7"/>
                      </a:lnTo>
                      <a:lnTo>
                        <a:pt x="1" y="9"/>
                      </a:lnTo>
                      <a:lnTo>
                        <a:pt x="3" y="7"/>
                      </a:lnTo>
                      <a:lnTo>
                        <a:pt x="5" y="5"/>
                      </a:lnTo>
                      <a:lnTo>
                        <a:pt x="6" y="2"/>
                      </a:lnTo>
                      <a:lnTo>
                        <a:pt x="5" y="0"/>
                      </a:lnTo>
                      <a:lnTo>
                        <a:pt x="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2" name="Freeform 459"/>
                <p:cNvSpPr>
                  <a:spLocks/>
                </p:cNvSpPr>
                <p:nvPr/>
              </p:nvSpPr>
              <p:spPr bwMode="auto">
                <a:xfrm>
                  <a:off x="3872" y="1305"/>
                  <a:ext cx="43" cy="26"/>
                </a:xfrm>
                <a:custGeom>
                  <a:avLst/>
                  <a:gdLst>
                    <a:gd name="T0" fmla="*/ 0 w 13"/>
                    <a:gd name="T1" fmla="*/ 0 h 8"/>
                    <a:gd name="T2" fmla="*/ 0 w 13"/>
                    <a:gd name="T3" fmla="*/ 0 h 8"/>
                    <a:gd name="T4" fmla="*/ 470 w 13"/>
                    <a:gd name="T5" fmla="*/ 549 h 8"/>
                    <a:gd name="T6" fmla="*/ 1303 w 13"/>
                    <a:gd name="T7" fmla="*/ 887 h 8"/>
                    <a:gd name="T8" fmla="*/ 1555 w 13"/>
                    <a:gd name="T9" fmla="*/ 653 h 8"/>
                    <a:gd name="T10" fmla="*/ 721 w 13"/>
                    <a:gd name="T11" fmla="*/ 338 h 8"/>
                    <a:gd name="T12" fmla="*/ 109 w 13"/>
                    <a:gd name="T13" fmla="*/ 0 h 8"/>
                    <a:gd name="T14" fmla="*/ 109 w 13"/>
                    <a:gd name="T15" fmla="*/ 0 h 8"/>
                    <a:gd name="T16" fmla="*/ 0 w 13"/>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0" y="0"/>
                      </a:moveTo>
                      <a:lnTo>
                        <a:pt x="0" y="0"/>
                      </a:lnTo>
                      <a:lnTo>
                        <a:pt x="4" y="5"/>
                      </a:lnTo>
                      <a:lnTo>
                        <a:pt x="11" y="8"/>
                      </a:lnTo>
                      <a:lnTo>
                        <a:pt x="13" y="6"/>
                      </a:lnTo>
                      <a:lnTo>
                        <a:pt x="6" y="3"/>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3" name="Freeform 460"/>
                <p:cNvSpPr>
                  <a:spLocks/>
                </p:cNvSpPr>
                <p:nvPr/>
              </p:nvSpPr>
              <p:spPr bwMode="auto">
                <a:xfrm>
                  <a:off x="3905" y="1292"/>
                  <a:ext cx="39" cy="36"/>
                </a:xfrm>
                <a:custGeom>
                  <a:avLst/>
                  <a:gdLst>
                    <a:gd name="T0" fmla="*/ 1235 w 12"/>
                    <a:gd name="T1" fmla="*/ 108 h 11"/>
                    <a:gd name="T2" fmla="*/ 1235 w 12"/>
                    <a:gd name="T3" fmla="*/ 108 h 11"/>
                    <a:gd name="T4" fmla="*/ 995 w 12"/>
                    <a:gd name="T5" fmla="*/ 0 h 11"/>
                    <a:gd name="T6" fmla="*/ 887 w 12"/>
                    <a:gd name="T7" fmla="*/ 0 h 11"/>
                    <a:gd name="T8" fmla="*/ 793 w 12"/>
                    <a:gd name="T9" fmla="*/ 0 h 11"/>
                    <a:gd name="T10" fmla="*/ 686 w 12"/>
                    <a:gd name="T11" fmla="*/ 108 h 11"/>
                    <a:gd name="T12" fmla="*/ 445 w 12"/>
                    <a:gd name="T13" fmla="*/ 245 h 11"/>
                    <a:gd name="T14" fmla="*/ 445 w 12"/>
                    <a:gd name="T15" fmla="*/ 353 h 11"/>
                    <a:gd name="T16" fmla="*/ 348 w 12"/>
                    <a:gd name="T17" fmla="*/ 461 h 11"/>
                    <a:gd name="T18" fmla="*/ 348 w 12"/>
                    <a:gd name="T19" fmla="*/ 461 h 11"/>
                    <a:gd name="T20" fmla="*/ 107 w 12"/>
                    <a:gd name="T21" fmla="*/ 461 h 11"/>
                    <a:gd name="T22" fmla="*/ 0 w 12"/>
                    <a:gd name="T23" fmla="*/ 461 h 11"/>
                    <a:gd name="T24" fmla="*/ 0 w 12"/>
                    <a:gd name="T25" fmla="*/ 556 h 11"/>
                    <a:gd name="T26" fmla="*/ 0 w 12"/>
                    <a:gd name="T27" fmla="*/ 556 h 11"/>
                    <a:gd name="T28" fmla="*/ 0 w 12"/>
                    <a:gd name="T29" fmla="*/ 697 h 11"/>
                    <a:gd name="T30" fmla="*/ 107 w 12"/>
                    <a:gd name="T31" fmla="*/ 802 h 11"/>
                    <a:gd name="T32" fmla="*/ 107 w 12"/>
                    <a:gd name="T33" fmla="*/ 802 h 11"/>
                    <a:gd name="T34" fmla="*/ 244 w 12"/>
                    <a:gd name="T35" fmla="*/ 910 h 11"/>
                    <a:gd name="T36" fmla="*/ 445 w 12"/>
                    <a:gd name="T37" fmla="*/ 1018 h 11"/>
                    <a:gd name="T38" fmla="*/ 793 w 12"/>
                    <a:gd name="T39" fmla="*/ 1155 h 11"/>
                    <a:gd name="T40" fmla="*/ 793 w 12"/>
                    <a:gd name="T41" fmla="*/ 1155 h 11"/>
                    <a:gd name="T42" fmla="*/ 887 w 12"/>
                    <a:gd name="T43" fmla="*/ 1263 h 11"/>
                    <a:gd name="T44" fmla="*/ 995 w 12"/>
                    <a:gd name="T45" fmla="*/ 1263 h 11"/>
                    <a:gd name="T46" fmla="*/ 995 w 12"/>
                    <a:gd name="T47" fmla="*/ 1263 h 11"/>
                    <a:gd name="T48" fmla="*/ 1235 w 12"/>
                    <a:gd name="T49" fmla="*/ 1018 h 11"/>
                    <a:gd name="T50" fmla="*/ 1235 w 12"/>
                    <a:gd name="T51" fmla="*/ 1018 h 11"/>
                    <a:gd name="T52" fmla="*/ 1235 w 12"/>
                    <a:gd name="T53" fmla="*/ 910 h 11"/>
                    <a:gd name="T54" fmla="*/ 1235 w 12"/>
                    <a:gd name="T55" fmla="*/ 697 h 11"/>
                    <a:gd name="T56" fmla="*/ 1342 w 12"/>
                    <a:gd name="T57" fmla="*/ 461 h 11"/>
                    <a:gd name="T58" fmla="*/ 1342 w 12"/>
                    <a:gd name="T59" fmla="*/ 353 h 11"/>
                    <a:gd name="T60" fmla="*/ 1342 w 12"/>
                    <a:gd name="T61" fmla="*/ 245 h 11"/>
                    <a:gd name="T62" fmla="*/ 1342 w 12"/>
                    <a:gd name="T63" fmla="*/ 108 h 11"/>
                    <a:gd name="T64" fmla="*/ 1235 w 12"/>
                    <a:gd name="T65" fmla="*/ 108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
                    <a:gd name="T100" fmla="*/ 0 h 11"/>
                    <a:gd name="T101" fmla="*/ 12 w 12"/>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 h="11">
                      <a:moveTo>
                        <a:pt x="11" y="1"/>
                      </a:moveTo>
                      <a:lnTo>
                        <a:pt x="11" y="1"/>
                      </a:lnTo>
                      <a:lnTo>
                        <a:pt x="9" y="0"/>
                      </a:lnTo>
                      <a:lnTo>
                        <a:pt x="8" y="0"/>
                      </a:lnTo>
                      <a:lnTo>
                        <a:pt x="7" y="0"/>
                      </a:lnTo>
                      <a:lnTo>
                        <a:pt x="6" y="1"/>
                      </a:lnTo>
                      <a:lnTo>
                        <a:pt x="4" y="2"/>
                      </a:lnTo>
                      <a:lnTo>
                        <a:pt x="4" y="3"/>
                      </a:lnTo>
                      <a:lnTo>
                        <a:pt x="3" y="4"/>
                      </a:lnTo>
                      <a:lnTo>
                        <a:pt x="1" y="4"/>
                      </a:lnTo>
                      <a:lnTo>
                        <a:pt x="0" y="4"/>
                      </a:lnTo>
                      <a:lnTo>
                        <a:pt x="0" y="5"/>
                      </a:lnTo>
                      <a:lnTo>
                        <a:pt x="0" y="6"/>
                      </a:lnTo>
                      <a:lnTo>
                        <a:pt x="1" y="7"/>
                      </a:lnTo>
                      <a:lnTo>
                        <a:pt x="2" y="8"/>
                      </a:lnTo>
                      <a:lnTo>
                        <a:pt x="4" y="9"/>
                      </a:lnTo>
                      <a:lnTo>
                        <a:pt x="7" y="10"/>
                      </a:lnTo>
                      <a:lnTo>
                        <a:pt x="8" y="11"/>
                      </a:lnTo>
                      <a:lnTo>
                        <a:pt x="9" y="11"/>
                      </a:lnTo>
                      <a:lnTo>
                        <a:pt x="11" y="9"/>
                      </a:lnTo>
                      <a:lnTo>
                        <a:pt x="11" y="8"/>
                      </a:lnTo>
                      <a:lnTo>
                        <a:pt x="11" y="6"/>
                      </a:lnTo>
                      <a:lnTo>
                        <a:pt x="12" y="4"/>
                      </a:lnTo>
                      <a:lnTo>
                        <a:pt x="12" y="3"/>
                      </a:lnTo>
                      <a:lnTo>
                        <a:pt x="12" y="2"/>
                      </a:lnTo>
                      <a:lnTo>
                        <a:pt x="12" y="1"/>
                      </a:lnTo>
                      <a:lnTo>
                        <a:pt x="11"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4" name="Freeform 461"/>
                <p:cNvSpPr>
                  <a:spLocks/>
                </p:cNvSpPr>
                <p:nvPr/>
              </p:nvSpPr>
              <p:spPr bwMode="auto">
                <a:xfrm>
                  <a:off x="3915" y="1295"/>
                  <a:ext cx="26" cy="10"/>
                </a:xfrm>
                <a:custGeom>
                  <a:avLst/>
                  <a:gdLst>
                    <a:gd name="T0" fmla="*/ 0 w 8"/>
                    <a:gd name="T1" fmla="*/ 367 h 3"/>
                    <a:gd name="T2" fmla="*/ 0 w 8"/>
                    <a:gd name="T3" fmla="*/ 367 h 3"/>
                    <a:gd name="T4" fmla="*/ 338 w 8"/>
                    <a:gd name="T5" fmla="*/ 110 h 3"/>
                    <a:gd name="T6" fmla="*/ 887 w 8"/>
                    <a:gd name="T7" fmla="*/ 110 h 3"/>
                    <a:gd name="T8" fmla="*/ 887 w 8"/>
                    <a:gd name="T9" fmla="*/ 0 h 3"/>
                    <a:gd name="T10" fmla="*/ 338 w 8"/>
                    <a:gd name="T11" fmla="*/ 0 h 3"/>
                    <a:gd name="T12" fmla="*/ 0 w 8"/>
                    <a:gd name="T13" fmla="*/ 110 h 3"/>
                    <a:gd name="T14" fmla="*/ 0 w 8"/>
                    <a:gd name="T15" fmla="*/ 110 h 3"/>
                    <a:gd name="T16" fmla="*/ 0 w 8"/>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0" y="3"/>
                      </a:moveTo>
                      <a:lnTo>
                        <a:pt x="0" y="3"/>
                      </a:lnTo>
                      <a:lnTo>
                        <a:pt x="3" y="1"/>
                      </a:lnTo>
                      <a:lnTo>
                        <a:pt x="8" y="1"/>
                      </a:lnTo>
                      <a:lnTo>
                        <a:pt x="8" y="0"/>
                      </a:lnTo>
                      <a:lnTo>
                        <a:pt x="3" y="0"/>
                      </a:lnTo>
                      <a:lnTo>
                        <a:pt x="0" y="1"/>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5" name="Freeform 462"/>
                <p:cNvSpPr>
                  <a:spLocks/>
                </p:cNvSpPr>
                <p:nvPr/>
              </p:nvSpPr>
              <p:spPr bwMode="auto">
                <a:xfrm>
                  <a:off x="3902" y="1298"/>
                  <a:ext cx="13" cy="17"/>
                </a:xfrm>
                <a:custGeom>
                  <a:avLst/>
                  <a:gdLst>
                    <a:gd name="T0" fmla="*/ 244 w 4"/>
                    <a:gd name="T1" fmla="*/ 554 h 5"/>
                    <a:gd name="T2" fmla="*/ 244 w 4"/>
                    <a:gd name="T3" fmla="*/ 554 h 5"/>
                    <a:gd name="T4" fmla="*/ 244 w 4"/>
                    <a:gd name="T5" fmla="*/ 554 h 5"/>
                    <a:gd name="T6" fmla="*/ 244 w 4"/>
                    <a:gd name="T7" fmla="*/ 554 h 5"/>
                    <a:gd name="T8" fmla="*/ 244 w 4"/>
                    <a:gd name="T9" fmla="*/ 554 h 5"/>
                    <a:gd name="T10" fmla="*/ 442 w 4"/>
                    <a:gd name="T11" fmla="*/ 279 h 5"/>
                    <a:gd name="T12" fmla="*/ 442 w 4"/>
                    <a:gd name="T13" fmla="*/ 0 h 5"/>
                    <a:gd name="T14" fmla="*/ 244 w 4"/>
                    <a:gd name="T15" fmla="*/ 0 h 5"/>
                    <a:gd name="T16" fmla="*/ 0 w 4"/>
                    <a:gd name="T17" fmla="*/ 279 h 5"/>
                    <a:gd name="T18" fmla="*/ 0 w 4"/>
                    <a:gd name="T19" fmla="*/ 554 h 5"/>
                    <a:gd name="T20" fmla="*/ 244 w 4"/>
                    <a:gd name="T21" fmla="*/ 670 h 5"/>
                    <a:gd name="T22" fmla="*/ 244 w 4"/>
                    <a:gd name="T23" fmla="*/ 670 h 5"/>
                    <a:gd name="T24" fmla="*/ 244 w 4"/>
                    <a:gd name="T25" fmla="*/ 554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5"/>
                    <a:gd name="T41" fmla="*/ 4 w 4"/>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5">
                      <a:moveTo>
                        <a:pt x="2" y="4"/>
                      </a:moveTo>
                      <a:lnTo>
                        <a:pt x="2" y="4"/>
                      </a:lnTo>
                      <a:lnTo>
                        <a:pt x="4" y="2"/>
                      </a:lnTo>
                      <a:lnTo>
                        <a:pt x="4" y="0"/>
                      </a:lnTo>
                      <a:lnTo>
                        <a:pt x="2" y="0"/>
                      </a:lnTo>
                      <a:lnTo>
                        <a:pt x="0" y="2"/>
                      </a:lnTo>
                      <a:lnTo>
                        <a:pt x="0" y="4"/>
                      </a:lnTo>
                      <a:lnTo>
                        <a:pt x="2" y="5"/>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6" name="Freeform 463"/>
                <p:cNvSpPr>
                  <a:spLocks/>
                </p:cNvSpPr>
                <p:nvPr/>
              </p:nvSpPr>
              <p:spPr bwMode="auto">
                <a:xfrm>
                  <a:off x="3908" y="1311"/>
                  <a:ext cx="20" cy="20"/>
                </a:xfrm>
                <a:custGeom>
                  <a:avLst/>
                  <a:gdLst>
                    <a:gd name="T0" fmla="*/ 743 w 6"/>
                    <a:gd name="T1" fmla="*/ 367 h 6"/>
                    <a:gd name="T2" fmla="*/ 743 w 6"/>
                    <a:gd name="T3" fmla="*/ 367 h 6"/>
                    <a:gd name="T4" fmla="*/ 367 w 6"/>
                    <a:gd name="T5" fmla="*/ 110 h 6"/>
                    <a:gd name="T6" fmla="*/ 0 w 6"/>
                    <a:gd name="T7" fmla="*/ 0 h 6"/>
                    <a:gd name="T8" fmla="*/ 0 w 6"/>
                    <a:gd name="T9" fmla="*/ 110 h 6"/>
                    <a:gd name="T10" fmla="*/ 367 w 6"/>
                    <a:gd name="T11" fmla="*/ 477 h 6"/>
                    <a:gd name="T12" fmla="*/ 633 w 6"/>
                    <a:gd name="T13" fmla="*/ 743 h 6"/>
                    <a:gd name="T14" fmla="*/ 633 w 6"/>
                    <a:gd name="T15" fmla="*/ 743 h 6"/>
                    <a:gd name="T16" fmla="*/ 743 w 6"/>
                    <a:gd name="T17" fmla="*/ 36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6" y="3"/>
                      </a:moveTo>
                      <a:lnTo>
                        <a:pt x="6" y="3"/>
                      </a:lnTo>
                      <a:lnTo>
                        <a:pt x="3" y="1"/>
                      </a:lnTo>
                      <a:lnTo>
                        <a:pt x="0" y="0"/>
                      </a:lnTo>
                      <a:lnTo>
                        <a:pt x="0" y="1"/>
                      </a:lnTo>
                      <a:lnTo>
                        <a:pt x="3" y="4"/>
                      </a:lnTo>
                      <a:lnTo>
                        <a:pt x="5" y="6"/>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7" name="Freeform 464"/>
                <p:cNvSpPr>
                  <a:spLocks/>
                </p:cNvSpPr>
                <p:nvPr/>
              </p:nvSpPr>
              <p:spPr bwMode="auto">
                <a:xfrm>
                  <a:off x="3924" y="1321"/>
                  <a:ext cx="17" cy="10"/>
                </a:xfrm>
                <a:custGeom>
                  <a:avLst/>
                  <a:gdLst>
                    <a:gd name="T0" fmla="*/ 394 w 5"/>
                    <a:gd name="T1" fmla="*/ 0 h 3"/>
                    <a:gd name="T2" fmla="*/ 394 w 5"/>
                    <a:gd name="T3" fmla="*/ 0 h 3"/>
                    <a:gd name="T4" fmla="*/ 394 w 5"/>
                    <a:gd name="T5" fmla="*/ 110 h 3"/>
                    <a:gd name="T6" fmla="*/ 116 w 5"/>
                    <a:gd name="T7" fmla="*/ 0 h 3"/>
                    <a:gd name="T8" fmla="*/ 0 w 5"/>
                    <a:gd name="T9" fmla="*/ 367 h 3"/>
                    <a:gd name="T10" fmla="*/ 394 w 5"/>
                    <a:gd name="T11" fmla="*/ 367 h 3"/>
                    <a:gd name="T12" fmla="*/ 670 w 5"/>
                    <a:gd name="T13" fmla="*/ 0 h 3"/>
                    <a:gd name="T14" fmla="*/ 670 w 5"/>
                    <a:gd name="T15" fmla="*/ 0 h 3"/>
                    <a:gd name="T16" fmla="*/ 394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0"/>
                      </a:moveTo>
                      <a:lnTo>
                        <a:pt x="3" y="0"/>
                      </a:lnTo>
                      <a:lnTo>
                        <a:pt x="3" y="1"/>
                      </a:lnTo>
                      <a:lnTo>
                        <a:pt x="1" y="0"/>
                      </a:lnTo>
                      <a:lnTo>
                        <a:pt x="0" y="3"/>
                      </a:lnTo>
                      <a:lnTo>
                        <a:pt x="3" y="3"/>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8" name="Freeform 465"/>
                <p:cNvSpPr>
                  <a:spLocks/>
                </p:cNvSpPr>
                <p:nvPr/>
              </p:nvSpPr>
              <p:spPr bwMode="auto">
                <a:xfrm>
                  <a:off x="3934" y="1295"/>
                  <a:ext cx="10" cy="26"/>
                </a:xfrm>
                <a:custGeom>
                  <a:avLst/>
                  <a:gdLst>
                    <a:gd name="T0" fmla="*/ 257 w 3"/>
                    <a:gd name="T1" fmla="*/ 104 h 8"/>
                    <a:gd name="T2" fmla="*/ 257 w 3"/>
                    <a:gd name="T3" fmla="*/ 104 h 8"/>
                    <a:gd name="T4" fmla="*/ 257 w 3"/>
                    <a:gd name="T5" fmla="*/ 338 h 8"/>
                    <a:gd name="T6" fmla="*/ 0 w 3"/>
                    <a:gd name="T7" fmla="*/ 887 h 8"/>
                    <a:gd name="T8" fmla="*/ 257 w 3"/>
                    <a:gd name="T9" fmla="*/ 887 h 8"/>
                    <a:gd name="T10" fmla="*/ 367 w 3"/>
                    <a:gd name="T11" fmla="*/ 338 h 8"/>
                    <a:gd name="T12" fmla="*/ 257 w 3"/>
                    <a:gd name="T13" fmla="*/ 0 h 8"/>
                    <a:gd name="T14" fmla="*/ 257 w 3"/>
                    <a:gd name="T15" fmla="*/ 0 h 8"/>
                    <a:gd name="T16" fmla="*/ 257 w 3"/>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2" y="1"/>
                      </a:moveTo>
                      <a:lnTo>
                        <a:pt x="2" y="1"/>
                      </a:lnTo>
                      <a:lnTo>
                        <a:pt x="2" y="3"/>
                      </a:lnTo>
                      <a:lnTo>
                        <a:pt x="0" y="8"/>
                      </a:lnTo>
                      <a:lnTo>
                        <a:pt x="2" y="8"/>
                      </a:lnTo>
                      <a:lnTo>
                        <a:pt x="3" y="3"/>
                      </a:lnTo>
                      <a:lnTo>
                        <a:pt x="2"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29" name="Freeform 466"/>
                <p:cNvSpPr>
                  <a:spLocks/>
                </p:cNvSpPr>
                <p:nvPr/>
              </p:nvSpPr>
              <p:spPr bwMode="auto">
                <a:xfrm>
                  <a:off x="3866" y="1138"/>
                  <a:ext cx="150" cy="150"/>
                </a:xfrm>
                <a:custGeom>
                  <a:avLst/>
                  <a:gdLst>
                    <a:gd name="T0" fmla="*/ 691 w 46"/>
                    <a:gd name="T1" fmla="*/ 3955 h 46"/>
                    <a:gd name="T2" fmla="*/ 1011 w 46"/>
                    <a:gd name="T3" fmla="*/ 4063 h 46"/>
                    <a:gd name="T4" fmla="*/ 1246 w 46"/>
                    <a:gd name="T5" fmla="*/ 4510 h 46"/>
                    <a:gd name="T6" fmla="*/ 1702 w 46"/>
                    <a:gd name="T7" fmla="*/ 4957 h 46"/>
                    <a:gd name="T8" fmla="*/ 2361 w 46"/>
                    <a:gd name="T9" fmla="*/ 5201 h 46"/>
                    <a:gd name="T10" fmla="*/ 2700 w 46"/>
                    <a:gd name="T11" fmla="*/ 4957 h 46"/>
                    <a:gd name="T12" fmla="*/ 3297 w 46"/>
                    <a:gd name="T13" fmla="*/ 4957 h 46"/>
                    <a:gd name="T14" fmla="*/ 3848 w 46"/>
                    <a:gd name="T15" fmla="*/ 4859 h 46"/>
                    <a:gd name="T16" fmla="*/ 4200 w 46"/>
                    <a:gd name="T17" fmla="*/ 4647 h 46"/>
                    <a:gd name="T18" fmla="*/ 4957 w 46"/>
                    <a:gd name="T19" fmla="*/ 4510 h 46"/>
                    <a:gd name="T20" fmla="*/ 5093 w 46"/>
                    <a:gd name="T21" fmla="*/ 4063 h 46"/>
                    <a:gd name="T22" fmla="*/ 4859 w 46"/>
                    <a:gd name="T23" fmla="*/ 3848 h 46"/>
                    <a:gd name="T24" fmla="*/ 4063 w 46"/>
                    <a:gd name="T25" fmla="*/ 3743 h 46"/>
                    <a:gd name="T26" fmla="*/ 2605 w 46"/>
                    <a:gd name="T27" fmla="*/ 3955 h 46"/>
                    <a:gd name="T28" fmla="*/ 2700 w 46"/>
                    <a:gd name="T29" fmla="*/ 3743 h 46"/>
                    <a:gd name="T30" fmla="*/ 3499 w 46"/>
                    <a:gd name="T31" fmla="*/ 3499 h 46"/>
                    <a:gd name="T32" fmla="*/ 3848 w 46"/>
                    <a:gd name="T33" fmla="*/ 3499 h 46"/>
                    <a:gd name="T34" fmla="*/ 4510 w 46"/>
                    <a:gd name="T35" fmla="*/ 3157 h 46"/>
                    <a:gd name="T36" fmla="*/ 4647 w 46"/>
                    <a:gd name="T37" fmla="*/ 2945 h 46"/>
                    <a:gd name="T38" fmla="*/ 3848 w 46"/>
                    <a:gd name="T39" fmla="*/ 2840 h 46"/>
                    <a:gd name="T40" fmla="*/ 4063 w 46"/>
                    <a:gd name="T41" fmla="*/ 2361 h 46"/>
                    <a:gd name="T42" fmla="*/ 4402 w 46"/>
                    <a:gd name="T43" fmla="*/ 1904 h 46"/>
                    <a:gd name="T44" fmla="*/ 4200 w 46"/>
                    <a:gd name="T45" fmla="*/ 1807 h 46"/>
                    <a:gd name="T46" fmla="*/ 3603 w 46"/>
                    <a:gd name="T47" fmla="*/ 1595 h 46"/>
                    <a:gd name="T48" fmla="*/ 3848 w 46"/>
                    <a:gd name="T49" fmla="*/ 1246 h 46"/>
                    <a:gd name="T50" fmla="*/ 4754 w 46"/>
                    <a:gd name="T51" fmla="*/ 352 h 46"/>
                    <a:gd name="T52" fmla="*/ 4510 w 46"/>
                    <a:gd name="T53" fmla="*/ 108 h 46"/>
                    <a:gd name="T54" fmla="*/ 3297 w 46"/>
                    <a:gd name="T55" fmla="*/ 0 h 46"/>
                    <a:gd name="T56" fmla="*/ 2605 w 46"/>
                    <a:gd name="T57" fmla="*/ 245 h 46"/>
                    <a:gd name="T58" fmla="*/ 2253 w 46"/>
                    <a:gd name="T59" fmla="*/ 447 h 46"/>
                    <a:gd name="T60" fmla="*/ 2041 w 46"/>
                    <a:gd name="T61" fmla="*/ 554 h 46"/>
                    <a:gd name="T62" fmla="*/ 1595 w 46"/>
                    <a:gd name="T63" fmla="*/ 447 h 46"/>
                    <a:gd name="T64" fmla="*/ 1702 w 46"/>
                    <a:gd name="T65" fmla="*/ 691 h 46"/>
                    <a:gd name="T66" fmla="*/ 1702 w 46"/>
                    <a:gd name="T67" fmla="*/ 1011 h 46"/>
                    <a:gd name="T68" fmla="*/ 1246 w 46"/>
                    <a:gd name="T69" fmla="*/ 1350 h 46"/>
                    <a:gd name="T70" fmla="*/ 691 w 46"/>
                    <a:gd name="T71" fmla="*/ 1458 h 46"/>
                    <a:gd name="T72" fmla="*/ 108 w 46"/>
                    <a:gd name="T73" fmla="*/ 1350 h 46"/>
                    <a:gd name="T74" fmla="*/ 0 w 46"/>
                    <a:gd name="T75" fmla="*/ 1595 h 46"/>
                    <a:gd name="T76" fmla="*/ 691 w 46"/>
                    <a:gd name="T77" fmla="*/ 1807 h 46"/>
                    <a:gd name="T78" fmla="*/ 1350 w 46"/>
                    <a:gd name="T79" fmla="*/ 2253 h 46"/>
                    <a:gd name="T80" fmla="*/ 1702 w 46"/>
                    <a:gd name="T81" fmla="*/ 2149 h 46"/>
                    <a:gd name="T82" fmla="*/ 2041 w 46"/>
                    <a:gd name="T83" fmla="*/ 2253 h 46"/>
                    <a:gd name="T84" fmla="*/ 1595 w 46"/>
                    <a:gd name="T85" fmla="*/ 2605 h 46"/>
                    <a:gd name="T86" fmla="*/ 1458 w 46"/>
                    <a:gd name="T87" fmla="*/ 2840 h 46"/>
                    <a:gd name="T88" fmla="*/ 2149 w 46"/>
                    <a:gd name="T89" fmla="*/ 3052 h 46"/>
                    <a:gd name="T90" fmla="*/ 2149 w 46"/>
                    <a:gd name="T91" fmla="*/ 3157 h 46"/>
                    <a:gd name="T92" fmla="*/ 1807 w 46"/>
                    <a:gd name="T93" fmla="*/ 3052 h 46"/>
                    <a:gd name="T94" fmla="*/ 1458 w 46"/>
                    <a:gd name="T95" fmla="*/ 3401 h 46"/>
                    <a:gd name="T96" fmla="*/ 903 w 46"/>
                    <a:gd name="T97" fmla="*/ 3603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5" y="33"/>
                      </a:moveTo>
                      <a:lnTo>
                        <a:pt x="5" y="33"/>
                      </a:lnTo>
                      <a:lnTo>
                        <a:pt x="5" y="34"/>
                      </a:lnTo>
                      <a:lnTo>
                        <a:pt x="6" y="35"/>
                      </a:lnTo>
                      <a:lnTo>
                        <a:pt x="7" y="35"/>
                      </a:lnTo>
                      <a:lnTo>
                        <a:pt x="8" y="36"/>
                      </a:lnTo>
                      <a:lnTo>
                        <a:pt x="9" y="36"/>
                      </a:lnTo>
                      <a:lnTo>
                        <a:pt x="9" y="37"/>
                      </a:lnTo>
                      <a:lnTo>
                        <a:pt x="10" y="38"/>
                      </a:lnTo>
                      <a:lnTo>
                        <a:pt x="11" y="40"/>
                      </a:lnTo>
                      <a:lnTo>
                        <a:pt x="12" y="41"/>
                      </a:lnTo>
                      <a:lnTo>
                        <a:pt x="13" y="42"/>
                      </a:lnTo>
                      <a:lnTo>
                        <a:pt x="15" y="44"/>
                      </a:lnTo>
                      <a:lnTo>
                        <a:pt x="16" y="45"/>
                      </a:lnTo>
                      <a:lnTo>
                        <a:pt x="18" y="46"/>
                      </a:lnTo>
                      <a:lnTo>
                        <a:pt x="21" y="46"/>
                      </a:lnTo>
                      <a:lnTo>
                        <a:pt x="22" y="45"/>
                      </a:lnTo>
                      <a:lnTo>
                        <a:pt x="23" y="45"/>
                      </a:lnTo>
                      <a:lnTo>
                        <a:pt x="24" y="44"/>
                      </a:lnTo>
                      <a:lnTo>
                        <a:pt x="25" y="44"/>
                      </a:lnTo>
                      <a:lnTo>
                        <a:pt x="26" y="44"/>
                      </a:lnTo>
                      <a:lnTo>
                        <a:pt x="27" y="44"/>
                      </a:lnTo>
                      <a:lnTo>
                        <a:pt x="29" y="44"/>
                      </a:lnTo>
                      <a:lnTo>
                        <a:pt x="30" y="44"/>
                      </a:lnTo>
                      <a:lnTo>
                        <a:pt x="31" y="43"/>
                      </a:lnTo>
                      <a:lnTo>
                        <a:pt x="34" y="43"/>
                      </a:lnTo>
                      <a:lnTo>
                        <a:pt x="36" y="42"/>
                      </a:lnTo>
                      <a:lnTo>
                        <a:pt x="37" y="42"/>
                      </a:lnTo>
                      <a:lnTo>
                        <a:pt x="37" y="41"/>
                      </a:lnTo>
                      <a:lnTo>
                        <a:pt x="42" y="41"/>
                      </a:lnTo>
                      <a:lnTo>
                        <a:pt x="43" y="41"/>
                      </a:lnTo>
                      <a:lnTo>
                        <a:pt x="44" y="40"/>
                      </a:lnTo>
                      <a:lnTo>
                        <a:pt x="45" y="39"/>
                      </a:lnTo>
                      <a:lnTo>
                        <a:pt x="45" y="38"/>
                      </a:lnTo>
                      <a:lnTo>
                        <a:pt x="46" y="37"/>
                      </a:lnTo>
                      <a:lnTo>
                        <a:pt x="45" y="36"/>
                      </a:lnTo>
                      <a:lnTo>
                        <a:pt x="45" y="35"/>
                      </a:lnTo>
                      <a:lnTo>
                        <a:pt x="44" y="35"/>
                      </a:lnTo>
                      <a:lnTo>
                        <a:pt x="43" y="34"/>
                      </a:lnTo>
                      <a:lnTo>
                        <a:pt x="41" y="34"/>
                      </a:lnTo>
                      <a:lnTo>
                        <a:pt x="39" y="33"/>
                      </a:lnTo>
                      <a:lnTo>
                        <a:pt x="36" y="33"/>
                      </a:lnTo>
                      <a:lnTo>
                        <a:pt x="32" y="34"/>
                      </a:lnTo>
                      <a:lnTo>
                        <a:pt x="29" y="34"/>
                      </a:lnTo>
                      <a:lnTo>
                        <a:pt x="23" y="35"/>
                      </a:lnTo>
                      <a:lnTo>
                        <a:pt x="22" y="35"/>
                      </a:lnTo>
                      <a:lnTo>
                        <a:pt x="22" y="34"/>
                      </a:lnTo>
                      <a:lnTo>
                        <a:pt x="24" y="33"/>
                      </a:lnTo>
                      <a:lnTo>
                        <a:pt x="26" y="32"/>
                      </a:lnTo>
                      <a:lnTo>
                        <a:pt x="28" y="31"/>
                      </a:lnTo>
                      <a:lnTo>
                        <a:pt x="31" y="31"/>
                      </a:lnTo>
                      <a:lnTo>
                        <a:pt x="32" y="31"/>
                      </a:lnTo>
                      <a:lnTo>
                        <a:pt x="33" y="31"/>
                      </a:lnTo>
                      <a:lnTo>
                        <a:pt x="34" y="31"/>
                      </a:lnTo>
                      <a:lnTo>
                        <a:pt x="36" y="31"/>
                      </a:lnTo>
                      <a:lnTo>
                        <a:pt x="38" y="30"/>
                      </a:lnTo>
                      <a:lnTo>
                        <a:pt x="40" y="28"/>
                      </a:lnTo>
                      <a:lnTo>
                        <a:pt x="41" y="27"/>
                      </a:lnTo>
                      <a:lnTo>
                        <a:pt x="41" y="26"/>
                      </a:lnTo>
                      <a:lnTo>
                        <a:pt x="39" y="25"/>
                      </a:lnTo>
                      <a:lnTo>
                        <a:pt x="37" y="25"/>
                      </a:lnTo>
                      <a:lnTo>
                        <a:pt x="34" y="25"/>
                      </a:lnTo>
                      <a:lnTo>
                        <a:pt x="33" y="25"/>
                      </a:lnTo>
                      <a:lnTo>
                        <a:pt x="33" y="24"/>
                      </a:lnTo>
                      <a:lnTo>
                        <a:pt x="36" y="21"/>
                      </a:lnTo>
                      <a:lnTo>
                        <a:pt x="36" y="20"/>
                      </a:lnTo>
                      <a:lnTo>
                        <a:pt x="37" y="19"/>
                      </a:lnTo>
                      <a:lnTo>
                        <a:pt x="39" y="17"/>
                      </a:lnTo>
                      <a:lnTo>
                        <a:pt x="39" y="16"/>
                      </a:lnTo>
                      <a:lnTo>
                        <a:pt x="37" y="16"/>
                      </a:lnTo>
                      <a:lnTo>
                        <a:pt x="34" y="15"/>
                      </a:lnTo>
                      <a:lnTo>
                        <a:pt x="33" y="15"/>
                      </a:lnTo>
                      <a:lnTo>
                        <a:pt x="32" y="14"/>
                      </a:lnTo>
                      <a:lnTo>
                        <a:pt x="32" y="13"/>
                      </a:lnTo>
                      <a:lnTo>
                        <a:pt x="34" y="11"/>
                      </a:lnTo>
                      <a:lnTo>
                        <a:pt x="35" y="10"/>
                      </a:lnTo>
                      <a:lnTo>
                        <a:pt x="37" y="8"/>
                      </a:lnTo>
                      <a:lnTo>
                        <a:pt x="40" y="5"/>
                      </a:lnTo>
                      <a:lnTo>
                        <a:pt x="42" y="3"/>
                      </a:lnTo>
                      <a:lnTo>
                        <a:pt x="42" y="2"/>
                      </a:lnTo>
                      <a:lnTo>
                        <a:pt x="40" y="1"/>
                      </a:lnTo>
                      <a:lnTo>
                        <a:pt x="38" y="0"/>
                      </a:lnTo>
                      <a:lnTo>
                        <a:pt x="35" y="0"/>
                      </a:lnTo>
                      <a:lnTo>
                        <a:pt x="32" y="0"/>
                      </a:lnTo>
                      <a:lnTo>
                        <a:pt x="29" y="0"/>
                      </a:lnTo>
                      <a:lnTo>
                        <a:pt x="26" y="0"/>
                      </a:lnTo>
                      <a:lnTo>
                        <a:pt x="24" y="1"/>
                      </a:lnTo>
                      <a:lnTo>
                        <a:pt x="23" y="1"/>
                      </a:lnTo>
                      <a:lnTo>
                        <a:pt x="23" y="2"/>
                      </a:lnTo>
                      <a:lnTo>
                        <a:pt x="22" y="2"/>
                      </a:lnTo>
                      <a:lnTo>
                        <a:pt x="21" y="3"/>
                      </a:lnTo>
                      <a:lnTo>
                        <a:pt x="20" y="4"/>
                      </a:lnTo>
                      <a:lnTo>
                        <a:pt x="19" y="5"/>
                      </a:lnTo>
                      <a:lnTo>
                        <a:pt x="18" y="5"/>
                      </a:lnTo>
                      <a:lnTo>
                        <a:pt x="17" y="4"/>
                      </a:lnTo>
                      <a:lnTo>
                        <a:pt x="16" y="4"/>
                      </a:lnTo>
                      <a:lnTo>
                        <a:pt x="15" y="4"/>
                      </a:lnTo>
                      <a:lnTo>
                        <a:pt x="14" y="4"/>
                      </a:lnTo>
                      <a:lnTo>
                        <a:pt x="14" y="5"/>
                      </a:lnTo>
                      <a:lnTo>
                        <a:pt x="14" y="6"/>
                      </a:lnTo>
                      <a:lnTo>
                        <a:pt x="15" y="6"/>
                      </a:lnTo>
                      <a:lnTo>
                        <a:pt x="15" y="8"/>
                      </a:lnTo>
                      <a:lnTo>
                        <a:pt x="15" y="9"/>
                      </a:lnTo>
                      <a:lnTo>
                        <a:pt x="14" y="9"/>
                      </a:lnTo>
                      <a:lnTo>
                        <a:pt x="13" y="10"/>
                      </a:lnTo>
                      <a:lnTo>
                        <a:pt x="11" y="12"/>
                      </a:lnTo>
                      <a:lnTo>
                        <a:pt x="10" y="13"/>
                      </a:lnTo>
                      <a:lnTo>
                        <a:pt x="8" y="13"/>
                      </a:lnTo>
                      <a:lnTo>
                        <a:pt x="6" y="13"/>
                      </a:lnTo>
                      <a:lnTo>
                        <a:pt x="6" y="12"/>
                      </a:lnTo>
                      <a:lnTo>
                        <a:pt x="5" y="12"/>
                      </a:lnTo>
                      <a:lnTo>
                        <a:pt x="3" y="12"/>
                      </a:lnTo>
                      <a:lnTo>
                        <a:pt x="1" y="12"/>
                      </a:lnTo>
                      <a:lnTo>
                        <a:pt x="0" y="12"/>
                      </a:lnTo>
                      <a:lnTo>
                        <a:pt x="0" y="13"/>
                      </a:lnTo>
                      <a:lnTo>
                        <a:pt x="0" y="14"/>
                      </a:lnTo>
                      <a:lnTo>
                        <a:pt x="2" y="15"/>
                      </a:lnTo>
                      <a:lnTo>
                        <a:pt x="4" y="16"/>
                      </a:lnTo>
                      <a:lnTo>
                        <a:pt x="6" y="16"/>
                      </a:lnTo>
                      <a:lnTo>
                        <a:pt x="9" y="18"/>
                      </a:lnTo>
                      <a:lnTo>
                        <a:pt x="10" y="19"/>
                      </a:lnTo>
                      <a:lnTo>
                        <a:pt x="12" y="20"/>
                      </a:lnTo>
                      <a:lnTo>
                        <a:pt x="13" y="20"/>
                      </a:lnTo>
                      <a:lnTo>
                        <a:pt x="15" y="19"/>
                      </a:lnTo>
                      <a:lnTo>
                        <a:pt x="17" y="19"/>
                      </a:lnTo>
                      <a:lnTo>
                        <a:pt x="18" y="19"/>
                      </a:lnTo>
                      <a:lnTo>
                        <a:pt x="18" y="20"/>
                      </a:lnTo>
                      <a:lnTo>
                        <a:pt x="17" y="21"/>
                      </a:lnTo>
                      <a:lnTo>
                        <a:pt x="16" y="21"/>
                      </a:lnTo>
                      <a:lnTo>
                        <a:pt x="14" y="23"/>
                      </a:lnTo>
                      <a:lnTo>
                        <a:pt x="13" y="23"/>
                      </a:lnTo>
                      <a:lnTo>
                        <a:pt x="12" y="24"/>
                      </a:lnTo>
                      <a:lnTo>
                        <a:pt x="13" y="25"/>
                      </a:lnTo>
                      <a:lnTo>
                        <a:pt x="15" y="26"/>
                      </a:lnTo>
                      <a:lnTo>
                        <a:pt x="16" y="26"/>
                      </a:lnTo>
                      <a:lnTo>
                        <a:pt x="19" y="27"/>
                      </a:lnTo>
                      <a:lnTo>
                        <a:pt x="20" y="27"/>
                      </a:lnTo>
                      <a:lnTo>
                        <a:pt x="20" y="28"/>
                      </a:lnTo>
                      <a:lnTo>
                        <a:pt x="19" y="28"/>
                      </a:lnTo>
                      <a:lnTo>
                        <a:pt x="18" y="28"/>
                      </a:lnTo>
                      <a:lnTo>
                        <a:pt x="17" y="28"/>
                      </a:lnTo>
                      <a:lnTo>
                        <a:pt x="16" y="27"/>
                      </a:lnTo>
                      <a:lnTo>
                        <a:pt x="15" y="27"/>
                      </a:lnTo>
                      <a:lnTo>
                        <a:pt x="14" y="28"/>
                      </a:lnTo>
                      <a:lnTo>
                        <a:pt x="13" y="30"/>
                      </a:lnTo>
                      <a:lnTo>
                        <a:pt x="12" y="31"/>
                      </a:lnTo>
                      <a:lnTo>
                        <a:pt x="11" y="31"/>
                      </a:lnTo>
                      <a:lnTo>
                        <a:pt x="10" y="32"/>
                      </a:lnTo>
                      <a:lnTo>
                        <a:pt x="8" y="32"/>
                      </a:lnTo>
                      <a:lnTo>
                        <a:pt x="6" y="32"/>
                      </a:lnTo>
                      <a:lnTo>
                        <a:pt x="5" y="32"/>
                      </a:lnTo>
                      <a:lnTo>
                        <a:pt x="5" y="3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0" name="Freeform 467"/>
                <p:cNvSpPr>
                  <a:spLocks/>
                </p:cNvSpPr>
                <p:nvPr/>
              </p:nvSpPr>
              <p:spPr bwMode="auto">
                <a:xfrm>
                  <a:off x="3875" y="1246"/>
                  <a:ext cx="27" cy="16"/>
                </a:xfrm>
                <a:custGeom>
                  <a:avLst/>
                  <a:gdLst>
                    <a:gd name="T0" fmla="*/ 1036 w 8"/>
                    <a:gd name="T1" fmla="*/ 522 h 5"/>
                    <a:gd name="T2" fmla="*/ 1036 w 8"/>
                    <a:gd name="T3" fmla="*/ 522 h 5"/>
                    <a:gd name="T4" fmla="*/ 648 w 8"/>
                    <a:gd name="T5" fmla="*/ 195 h 5"/>
                    <a:gd name="T6" fmla="*/ 388 w 8"/>
                    <a:gd name="T7" fmla="*/ 0 h 5"/>
                    <a:gd name="T8" fmla="*/ 0 w 8"/>
                    <a:gd name="T9" fmla="*/ 0 h 5"/>
                    <a:gd name="T10" fmla="*/ 388 w 8"/>
                    <a:gd name="T11" fmla="*/ 326 h 5"/>
                    <a:gd name="T12" fmla="*/ 921 w 8"/>
                    <a:gd name="T13" fmla="*/ 522 h 5"/>
                    <a:gd name="T14" fmla="*/ 921 w 8"/>
                    <a:gd name="T15" fmla="*/ 522 h 5"/>
                    <a:gd name="T16" fmla="*/ 1036 w 8"/>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5"/>
                      </a:moveTo>
                      <a:lnTo>
                        <a:pt x="8" y="5"/>
                      </a:lnTo>
                      <a:lnTo>
                        <a:pt x="5" y="2"/>
                      </a:lnTo>
                      <a:lnTo>
                        <a:pt x="3" y="0"/>
                      </a:lnTo>
                      <a:lnTo>
                        <a:pt x="0" y="0"/>
                      </a:lnTo>
                      <a:lnTo>
                        <a:pt x="3" y="3"/>
                      </a:lnTo>
                      <a:lnTo>
                        <a:pt x="7" y="5"/>
                      </a:lnTo>
                      <a:lnTo>
                        <a:pt x="8"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1" name="Freeform 468"/>
                <p:cNvSpPr>
                  <a:spLocks/>
                </p:cNvSpPr>
                <p:nvPr/>
              </p:nvSpPr>
              <p:spPr bwMode="auto">
                <a:xfrm>
                  <a:off x="3898" y="1262"/>
                  <a:ext cx="20" cy="20"/>
                </a:xfrm>
                <a:custGeom>
                  <a:avLst/>
                  <a:gdLst>
                    <a:gd name="T0" fmla="*/ 743 w 6"/>
                    <a:gd name="T1" fmla="*/ 633 h 6"/>
                    <a:gd name="T2" fmla="*/ 743 w 6"/>
                    <a:gd name="T3" fmla="*/ 633 h 6"/>
                    <a:gd name="T4" fmla="*/ 367 w 6"/>
                    <a:gd name="T5" fmla="*/ 367 h 6"/>
                    <a:gd name="T6" fmla="*/ 110 w 6"/>
                    <a:gd name="T7" fmla="*/ 0 h 6"/>
                    <a:gd name="T8" fmla="*/ 0 w 6"/>
                    <a:gd name="T9" fmla="*/ 0 h 6"/>
                    <a:gd name="T10" fmla="*/ 110 w 6"/>
                    <a:gd name="T11" fmla="*/ 367 h 6"/>
                    <a:gd name="T12" fmla="*/ 633 w 6"/>
                    <a:gd name="T13" fmla="*/ 743 h 6"/>
                    <a:gd name="T14" fmla="*/ 633 w 6"/>
                    <a:gd name="T15" fmla="*/ 743 h 6"/>
                    <a:gd name="T16" fmla="*/ 743 w 6"/>
                    <a:gd name="T17" fmla="*/ 63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6" y="5"/>
                      </a:moveTo>
                      <a:lnTo>
                        <a:pt x="6" y="5"/>
                      </a:lnTo>
                      <a:lnTo>
                        <a:pt x="3" y="3"/>
                      </a:lnTo>
                      <a:lnTo>
                        <a:pt x="1" y="0"/>
                      </a:lnTo>
                      <a:lnTo>
                        <a:pt x="0" y="0"/>
                      </a:lnTo>
                      <a:lnTo>
                        <a:pt x="1" y="3"/>
                      </a:lnTo>
                      <a:lnTo>
                        <a:pt x="5" y="6"/>
                      </a:lnTo>
                      <a:lnTo>
                        <a:pt x="6"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2" name="Freeform 469"/>
                <p:cNvSpPr>
                  <a:spLocks/>
                </p:cNvSpPr>
                <p:nvPr/>
              </p:nvSpPr>
              <p:spPr bwMode="auto">
                <a:xfrm>
                  <a:off x="3915" y="1279"/>
                  <a:ext cx="26" cy="9"/>
                </a:xfrm>
                <a:custGeom>
                  <a:avLst/>
                  <a:gdLst>
                    <a:gd name="T0" fmla="*/ 653 w 8"/>
                    <a:gd name="T1" fmla="*/ 81 h 3"/>
                    <a:gd name="T2" fmla="*/ 653 w 8"/>
                    <a:gd name="T3" fmla="*/ 81 h 3"/>
                    <a:gd name="T4" fmla="*/ 442 w 8"/>
                    <a:gd name="T5" fmla="*/ 81 h 3"/>
                    <a:gd name="T6" fmla="*/ 104 w 8"/>
                    <a:gd name="T7" fmla="*/ 0 h 3"/>
                    <a:gd name="T8" fmla="*/ 0 w 8"/>
                    <a:gd name="T9" fmla="*/ 81 h 3"/>
                    <a:gd name="T10" fmla="*/ 338 w 8"/>
                    <a:gd name="T11" fmla="*/ 243 h 3"/>
                    <a:gd name="T12" fmla="*/ 887 w 8"/>
                    <a:gd name="T13" fmla="*/ 243 h 3"/>
                    <a:gd name="T14" fmla="*/ 887 w 8"/>
                    <a:gd name="T15" fmla="*/ 243 h 3"/>
                    <a:gd name="T16" fmla="*/ 653 w 8"/>
                    <a:gd name="T17" fmla="*/ 8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6" y="1"/>
                      </a:moveTo>
                      <a:lnTo>
                        <a:pt x="6" y="1"/>
                      </a:lnTo>
                      <a:lnTo>
                        <a:pt x="4" y="1"/>
                      </a:lnTo>
                      <a:lnTo>
                        <a:pt x="1" y="0"/>
                      </a:lnTo>
                      <a:lnTo>
                        <a:pt x="0" y="1"/>
                      </a:lnTo>
                      <a:lnTo>
                        <a:pt x="3" y="3"/>
                      </a:lnTo>
                      <a:lnTo>
                        <a:pt x="8" y="3"/>
                      </a:lnTo>
                      <a:lnTo>
                        <a:pt x="6"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3" name="Freeform 470"/>
                <p:cNvSpPr>
                  <a:spLocks/>
                </p:cNvSpPr>
                <p:nvPr/>
              </p:nvSpPr>
              <p:spPr bwMode="auto">
                <a:xfrm>
                  <a:off x="3934" y="1279"/>
                  <a:ext cx="17" cy="9"/>
                </a:xfrm>
                <a:custGeom>
                  <a:avLst/>
                  <a:gdLst>
                    <a:gd name="T0" fmla="*/ 394 w 5"/>
                    <a:gd name="T1" fmla="*/ 0 h 3"/>
                    <a:gd name="T2" fmla="*/ 394 w 5"/>
                    <a:gd name="T3" fmla="*/ 0 h 3"/>
                    <a:gd name="T4" fmla="*/ 279 w 5"/>
                    <a:gd name="T5" fmla="*/ 0 h 3"/>
                    <a:gd name="T6" fmla="*/ 0 w 5"/>
                    <a:gd name="T7" fmla="*/ 81 h 3"/>
                    <a:gd name="T8" fmla="*/ 279 w 5"/>
                    <a:gd name="T9" fmla="*/ 243 h 3"/>
                    <a:gd name="T10" fmla="*/ 394 w 5"/>
                    <a:gd name="T11" fmla="*/ 243 h 3"/>
                    <a:gd name="T12" fmla="*/ 670 w 5"/>
                    <a:gd name="T13" fmla="*/ 81 h 3"/>
                    <a:gd name="T14" fmla="*/ 670 w 5"/>
                    <a:gd name="T15" fmla="*/ 81 h 3"/>
                    <a:gd name="T16" fmla="*/ 394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0"/>
                      </a:moveTo>
                      <a:lnTo>
                        <a:pt x="3" y="0"/>
                      </a:lnTo>
                      <a:lnTo>
                        <a:pt x="2" y="0"/>
                      </a:lnTo>
                      <a:lnTo>
                        <a:pt x="0" y="1"/>
                      </a:lnTo>
                      <a:lnTo>
                        <a:pt x="2" y="3"/>
                      </a:lnTo>
                      <a:lnTo>
                        <a:pt x="3" y="3"/>
                      </a:lnTo>
                      <a:lnTo>
                        <a:pt x="5"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4" name="Freeform 471"/>
                <p:cNvSpPr>
                  <a:spLocks/>
                </p:cNvSpPr>
                <p:nvPr/>
              </p:nvSpPr>
              <p:spPr bwMode="auto">
                <a:xfrm>
                  <a:off x="3944" y="1279"/>
                  <a:ext cx="23" cy="3"/>
                </a:xfrm>
                <a:custGeom>
                  <a:avLst/>
                  <a:gdLst>
                    <a:gd name="T0" fmla="*/ 572 w 7"/>
                    <a:gd name="T1" fmla="*/ 0 h 1"/>
                    <a:gd name="T2" fmla="*/ 572 w 7"/>
                    <a:gd name="T3" fmla="*/ 0 h 1"/>
                    <a:gd name="T4" fmla="*/ 463 w 7"/>
                    <a:gd name="T5" fmla="*/ 0 h 1"/>
                    <a:gd name="T6" fmla="*/ 0 w 7"/>
                    <a:gd name="T7" fmla="*/ 0 h 1"/>
                    <a:gd name="T8" fmla="*/ 250 w 7"/>
                    <a:gd name="T9" fmla="*/ 81 h 1"/>
                    <a:gd name="T10" fmla="*/ 463 w 7"/>
                    <a:gd name="T11" fmla="*/ 81 h 1"/>
                    <a:gd name="T12" fmla="*/ 821 w 7"/>
                    <a:gd name="T13" fmla="*/ 81 h 1"/>
                    <a:gd name="T14" fmla="*/ 821 w 7"/>
                    <a:gd name="T15" fmla="*/ 81 h 1"/>
                    <a:gd name="T16" fmla="*/ 572 w 7"/>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
                    <a:gd name="T29" fmla="*/ 7 w 7"/>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
                      <a:moveTo>
                        <a:pt x="5" y="0"/>
                      </a:moveTo>
                      <a:lnTo>
                        <a:pt x="5" y="0"/>
                      </a:lnTo>
                      <a:lnTo>
                        <a:pt x="4" y="0"/>
                      </a:lnTo>
                      <a:lnTo>
                        <a:pt x="0" y="0"/>
                      </a:lnTo>
                      <a:lnTo>
                        <a:pt x="2" y="1"/>
                      </a:lnTo>
                      <a:lnTo>
                        <a:pt x="4" y="1"/>
                      </a:lnTo>
                      <a:lnTo>
                        <a:pt x="7" y="1"/>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5" name="Freeform 472"/>
                <p:cNvSpPr>
                  <a:spLocks/>
                </p:cNvSpPr>
                <p:nvPr/>
              </p:nvSpPr>
              <p:spPr bwMode="auto">
                <a:xfrm>
                  <a:off x="3961" y="1272"/>
                  <a:ext cx="32" cy="10"/>
                </a:xfrm>
                <a:custGeom>
                  <a:avLst/>
                  <a:gdLst>
                    <a:gd name="T0" fmla="*/ 717 w 10"/>
                    <a:gd name="T1" fmla="*/ 0 h 3"/>
                    <a:gd name="T2" fmla="*/ 717 w 10"/>
                    <a:gd name="T3" fmla="*/ 0 h 3"/>
                    <a:gd name="T4" fmla="*/ 522 w 10"/>
                    <a:gd name="T5" fmla="*/ 257 h 3"/>
                    <a:gd name="T6" fmla="*/ 0 w 10"/>
                    <a:gd name="T7" fmla="*/ 257 h 3"/>
                    <a:gd name="T8" fmla="*/ 195 w 10"/>
                    <a:gd name="T9" fmla="*/ 367 h 3"/>
                    <a:gd name="T10" fmla="*/ 522 w 10"/>
                    <a:gd name="T11" fmla="*/ 367 h 3"/>
                    <a:gd name="T12" fmla="*/ 1043 w 10"/>
                    <a:gd name="T13" fmla="*/ 0 h 3"/>
                    <a:gd name="T14" fmla="*/ 1043 w 10"/>
                    <a:gd name="T15" fmla="*/ 0 h 3"/>
                    <a:gd name="T16" fmla="*/ 717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7" y="0"/>
                      </a:moveTo>
                      <a:lnTo>
                        <a:pt x="7" y="0"/>
                      </a:lnTo>
                      <a:lnTo>
                        <a:pt x="5" y="2"/>
                      </a:lnTo>
                      <a:lnTo>
                        <a:pt x="0" y="2"/>
                      </a:lnTo>
                      <a:lnTo>
                        <a:pt x="2" y="3"/>
                      </a:lnTo>
                      <a:lnTo>
                        <a:pt x="5" y="3"/>
                      </a:lnTo>
                      <a:lnTo>
                        <a:pt x="10" y="0"/>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6" name="Freeform 473"/>
                <p:cNvSpPr>
                  <a:spLocks/>
                </p:cNvSpPr>
                <p:nvPr/>
              </p:nvSpPr>
              <p:spPr bwMode="auto">
                <a:xfrm>
                  <a:off x="3983" y="1266"/>
                  <a:ext cx="20" cy="13"/>
                </a:xfrm>
                <a:custGeom>
                  <a:avLst/>
                  <a:gdLst>
                    <a:gd name="T0" fmla="*/ 743 w 6"/>
                    <a:gd name="T1" fmla="*/ 0 h 4"/>
                    <a:gd name="T2" fmla="*/ 743 w 6"/>
                    <a:gd name="T3" fmla="*/ 0 h 4"/>
                    <a:gd name="T4" fmla="*/ 367 w 6"/>
                    <a:gd name="T5" fmla="*/ 0 h 4"/>
                    <a:gd name="T6" fmla="*/ 0 w 6"/>
                    <a:gd name="T7" fmla="*/ 244 h 4"/>
                    <a:gd name="T8" fmla="*/ 367 w 6"/>
                    <a:gd name="T9" fmla="*/ 244 h 4"/>
                    <a:gd name="T10" fmla="*/ 367 w 6"/>
                    <a:gd name="T11" fmla="*/ 442 h 4"/>
                    <a:gd name="T12" fmla="*/ 743 w 6"/>
                    <a:gd name="T13" fmla="*/ 442 h 4"/>
                    <a:gd name="T14" fmla="*/ 743 w 6"/>
                    <a:gd name="T15" fmla="*/ 442 h 4"/>
                    <a:gd name="T16" fmla="*/ 743 w 6"/>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6" y="0"/>
                      </a:moveTo>
                      <a:lnTo>
                        <a:pt x="6" y="0"/>
                      </a:lnTo>
                      <a:lnTo>
                        <a:pt x="3" y="0"/>
                      </a:lnTo>
                      <a:lnTo>
                        <a:pt x="0" y="2"/>
                      </a:lnTo>
                      <a:lnTo>
                        <a:pt x="3" y="2"/>
                      </a:lnTo>
                      <a:lnTo>
                        <a:pt x="3" y="4"/>
                      </a:lnTo>
                      <a:lnTo>
                        <a:pt x="6" y="4"/>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7" name="Freeform 474"/>
                <p:cNvSpPr>
                  <a:spLocks/>
                </p:cNvSpPr>
                <p:nvPr/>
              </p:nvSpPr>
              <p:spPr bwMode="auto">
                <a:xfrm>
                  <a:off x="4003" y="1252"/>
                  <a:ext cx="16" cy="27"/>
                </a:xfrm>
                <a:custGeom>
                  <a:avLst/>
                  <a:gdLst>
                    <a:gd name="T0" fmla="*/ 195 w 5"/>
                    <a:gd name="T1" fmla="*/ 115 h 8"/>
                    <a:gd name="T2" fmla="*/ 195 w 5"/>
                    <a:gd name="T3" fmla="*/ 115 h 8"/>
                    <a:gd name="T4" fmla="*/ 326 w 5"/>
                    <a:gd name="T5" fmla="*/ 115 h 8"/>
                    <a:gd name="T6" fmla="*/ 195 w 5"/>
                    <a:gd name="T7" fmla="*/ 388 h 8"/>
                    <a:gd name="T8" fmla="*/ 195 w 5"/>
                    <a:gd name="T9" fmla="*/ 537 h 8"/>
                    <a:gd name="T10" fmla="*/ 0 w 5"/>
                    <a:gd name="T11" fmla="*/ 537 h 8"/>
                    <a:gd name="T12" fmla="*/ 0 w 5"/>
                    <a:gd name="T13" fmla="*/ 1036 h 8"/>
                    <a:gd name="T14" fmla="*/ 195 w 5"/>
                    <a:gd name="T15" fmla="*/ 763 h 8"/>
                    <a:gd name="T16" fmla="*/ 522 w 5"/>
                    <a:gd name="T17" fmla="*/ 537 h 8"/>
                    <a:gd name="T18" fmla="*/ 522 w 5"/>
                    <a:gd name="T19" fmla="*/ 115 h 8"/>
                    <a:gd name="T20" fmla="*/ 326 w 5"/>
                    <a:gd name="T21" fmla="*/ 0 h 8"/>
                    <a:gd name="T22" fmla="*/ 326 w 5"/>
                    <a:gd name="T23" fmla="*/ 0 h 8"/>
                    <a:gd name="T24" fmla="*/ 195 w 5"/>
                    <a:gd name="T25" fmla="*/ 115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8"/>
                    <a:gd name="T41" fmla="*/ 5 w 5"/>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8">
                      <a:moveTo>
                        <a:pt x="2" y="1"/>
                      </a:moveTo>
                      <a:lnTo>
                        <a:pt x="2" y="1"/>
                      </a:lnTo>
                      <a:lnTo>
                        <a:pt x="3" y="1"/>
                      </a:lnTo>
                      <a:lnTo>
                        <a:pt x="2" y="3"/>
                      </a:lnTo>
                      <a:lnTo>
                        <a:pt x="2" y="4"/>
                      </a:lnTo>
                      <a:lnTo>
                        <a:pt x="0" y="4"/>
                      </a:lnTo>
                      <a:lnTo>
                        <a:pt x="0" y="8"/>
                      </a:lnTo>
                      <a:lnTo>
                        <a:pt x="2" y="6"/>
                      </a:lnTo>
                      <a:lnTo>
                        <a:pt x="5" y="4"/>
                      </a:lnTo>
                      <a:lnTo>
                        <a:pt x="5" y="1"/>
                      </a:lnTo>
                      <a:lnTo>
                        <a:pt x="3"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8" name="Freeform 475"/>
                <p:cNvSpPr>
                  <a:spLocks/>
                </p:cNvSpPr>
                <p:nvPr/>
              </p:nvSpPr>
              <p:spPr bwMode="auto">
                <a:xfrm>
                  <a:off x="3983" y="1246"/>
                  <a:ext cx="30" cy="10"/>
                </a:xfrm>
                <a:custGeom>
                  <a:avLst/>
                  <a:gdLst>
                    <a:gd name="T0" fmla="*/ 0 w 9"/>
                    <a:gd name="T1" fmla="*/ 257 h 3"/>
                    <a:gd name="T2" fmla="*/ 0 w 9"/>
                    <a:gd name="T3" fmla="*/ 257 h 3"/>
                    <a:gd name="T4" fmla="*/ 633 w 9"/>
                    <a:gd name="T5" fmla="*/ 257 h 3"/>
                    <a:gd name="T6" fmla="*/ 1000 w 9"/>
                    <a:gd name="T7" fmla="*/ 367 h 3"/>
                    <a:gd name="T8" fmla="*/ 1110 w 9"/>
                    <a:gd name="T9" fmla="*/ 257 h 3"/>
                    <a:gd name="T10" fmla="*/ 633 w 9"/>
                    <a:gd name="T11" fmla="*/ 0 h 3"/>
                    <a:gd name="T12" fmla="*/ 0 w 9"/>
                    <a:gd name="T13" fmla="*/ 0 h 3"/>
                    <a:gd name="T14" fmla="*/ 0 w 9"/>
                    <a:gd name="T15" fmla="*/ 0 h 3"/>
                    <a:gd name="T16" fmla="*/ 0 w 9"/>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0" y="2"/>
                      </a:moveTo>
                      <a:lnTo>
                        <a:pt x="0" y="2"/>
                      </a:lnTo>
                      <a:lnTo>
                        <a:pt x="5" y="2"/>
                      </a:lnTo>
                      <a:lnTo>
                        <a:pt x="8" y="3"/>
                      </a:lnTo>
                      <a:lnTo>
                        <a:pt x="9" y="2"/>
                      </a:lnTo>
                      <a:lnTo>
                        <a:pt x="5"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39" name="Freeform 476"/>
                <p:cNvSpPr>
                  <a:spLocks/>
                </p:cNvSpPr>
                <p:nvPr/>
              </p:nvSpPr>
              <p:spPr bwMode="auto">
                <a:xfrm>
                  <a:off x="3941" y="1246"/>
                  <a:ext cx="42" cy="10"/>
                </a:xfrm>
                <a:custGeom>
                  <a:avLst/>
                  <a:gdLst>
                    <a:gd name="T0" fmla="*/ 0 w 13"/>
                    <a:gd name="T1" fmla="*/ 367 h 3"/>
                    <a:gd name="T2" fmla="*/ 0 w 13"/>
                    <a:gd name="T3" fmla="*/ 367 h 3"/>
                    <a:gd name="T4" fmla="*/ 636 w 13"/>
                    <a:gd name="T5" fmla="*/ 367 h 3"/>
                    <a:gd name="T6" fmla="*/ 1418 w 13"/>
                    <a:gd name="T7" fmla="*/ 257 h 3"/>
                    <a:gd name="T8" fmla="*/ 1418 w 13"/>
                    <a:gd name="T9" fmla="*/ 0 h 3"/>
                    <a:gd name="T10" fmla="*/ 543 w 13"/>
                    <a:gd name="T11" fmla="*/ 0 h 3"/>
                    <a:gd name="T12" fmla="*/ 103 w 13"/>
                    <a:gd name="T13" fmla="*/ 257 h 3"/>
                    <a:gd name="T14" fmla="*/ 103 w 13"/>
                    <a:gd name="T15" fmla="*/ 257 h 3"/>
                    <a:gd name="T16" fmla="*/ 0 w 13"/>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3"/>
                    <a:gd name="T29" fmla="*/ 13 w 1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3">
                      <a:moveTo>
                        <a:pt x="0" y="3"/>
                      </a:moveTo>
                      <a:lnTo>
                        <a:pt x="0" y="3"/>
                      </a:lnTo>
                      <a:lnTo>
                        <a:pt x="6" y="3"/>
                      </a:lnTo>
                      <a:lnTo>
                        <a:pt x="13" y="2"/>
                      </a:lnTo>
                      <a:lnTo>
                        <a:pt x="13" y="0"/>
                      </a:lnTo>
                      <a:lnTo>
                        <a:pt x="5" y="0"/>
                      </a:lnTo>
                      <a:lnTo>
                        <a:pt x="1" y="2"/>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0" name="Freeform 477"/>
                <p:cNvSpPr>
                  <a:spLocks/>
                </p:cNvSpPr>
                <p:nvPr/>
              </p:nvSpPr>
              <p:spPr bwMode="auto">
                <a:xfrm>
                  <a:off x="3934" y="1239"/>
                  <a:ext cx="17" cy="17"/>
                </a:xfrm>
                <a:custGeom>
                  <a:avLst/>
                  <a:gdLst>
                    <a:gd name="T0" fmla="*/ 394 w 5"/>
                    <a:gd name="T1" fmla="*/ 0 h 5"/>
                    <a:gd name="T2" fmla="*/ 394 w 5"/>
                    <a:gd name="T3" fmla="*/ 0 h 5"/>
                    <a:gd name="T4" fmla="*/ 0 w 5"/>
                    <a:gd name="T5" fmla="*/ 554 h 5"/>
                    <a:gd name="T6" fmla="*/ 279 w 5"/>
                    <a:gd name="T7" fmla="*/ 670 h 5"/>
                    <a:gd name="T8" fmla="*/ 394 w 5"/>
                    <a:gd name="T9" fmla="*/ 554 h 5"/>
                    <a:gd name="T10" fmla="*/ 279 w 5"/>
                    <a:gd name="T11" fmla="*/ 554 h 5"/>
                    <a:gd name="T12" fmla="*/ 670 w 5"/>
                    <a:gd name="T13" fmla="*/ 554 h 5"/>
                    <a:gd name="T14" fmla="*/ 670 w 5"/>
                    <a:gd name="T15" fmla="*/ 554 h 5"/>
                    <a:gd name="T16" fmla="*/ 394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0"/>
                      </a:moveTo>
                      <a:lnTo>
                        <a:pt x="3" y="0"/>
                      </a:lnTo>
                      <a:lnTo>
                        <a:pt x="0" y="4"/>
                      </a:lnTo>
                      <a:lnTo>
                        <a:pt x="2" y="5"/>
                      </a:lnTo>
                      <a:lnTo>
                        <a:pt x="3" y="4"/>
                      </a:lnTo>
                      <a:lnTo>
                        <a:pt x="2" y="4"/>
                      </a:lnTo>
                      <a:lnTo>
                        <a:pt x="5" y="4"/>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1" name="Freeform 478"/>
                <p:cNvSpPr>
                  <a:spLocks/>
                </p:cNvSpPr>
                <p:nvPr/>
              </p:nvSpPr>
              <p:spPr bwMode="auto">
                <a:xfrm>
                  <a:off x="3944" y="1236"/>
                  <a:ext cx="23" cy="16"/>
                </a:xfrm>
                <a:custGeom>
                  <a:avLst/>
                  <a:gdLst>
                    <a:gd name="T0" fmla="*/ 821 w 7"/>
                    <a:gd name="T1" fmla="*/ 0 h 5"/>
                    <a:gd name="T2" fmla="*/ 821 w 7"/>
                    <a:gd name="T3" fmla="*/ 0 h 5"/>
                    <a:gd name="T4" fmla="*/ 463 w 7"/>
                    <a:gd name="T5" fmla="*/ 102 h 5"/>
                    <a:gd name="T6" fmla="*/ 0 w 7"/>
                    <a:gd name="T7" fmla="*/ 102 h 5"/>
                    <a:gd name="T8" fmla="*/ 250 w 7"/>
                    <a:gd name="T9" fmla="*/ 522 h 5"/>
                    <a:gd name="T10" fmla="*/ 572 w 7"/>
                    <a:gd name="T11" fmla="*/ 326 h 5"/>
                    <a:gd name="T12" fmla="*/ 821 w 7"/>
                    <a:gd name="T13" fmla="*/ 102 h 5"/>
                    <a:gd name="T14" fmla="*/ 821 w 7"/>
                    <a:gd name="T15" fmla="*/ 102 h 5"/>
                    <a:gd name="T16" fmla="*/ 821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0"/>
                      </a:moveTo>
                      <a:lnTo>
                        <a:pt x="7" y="0"/>
                      </a:lnTo>
                      <a:lnTo>
                        <a:pt x="4" y="1"/>
                      </a:lnTo>
                      <a:lnTo>
                        <a:pt x="0" y="1"/>
                      </a:lnTo>
                      <a:lnTo>
                        <a:pt x="2" y="5"/>
                      </a:lnTo>
                      <a:lnTo>
                        <a:pt x="5" y="3"/>
                      </a:lnTo>
                      <a:lnTo>
                        <a:pt x="7" y="1"/>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2" name="Freeform 479"/>
                <p:cNvSpPr>
                  <a:spLocks/>
                </p:cNvSpPr>
                <p:nvPr/>
              </p:nvSpPr>
              <p:spPr bwMode="auto">
                <a:xfrm>
                  <a:off x="3967" y="1236"/>
                  <a:ext cx="16" cy="3"/>
                </a:xfrm>
                <a:custGeom>
                  <a:avLst/>
                  <a:gdLst>
                    <a:gd name="T0" fmla="*/ 522 w 5"/>
                    <a:gd name="T1" fmla="*/ 0 h 1"/>
                    <a:gd name="T2" fmla="*/ 522 w 5"/>
                    <a:gd name="T3" fmla="*/ 0 h 1"/>
                    <a:gd name="T4" fmla="*/ 102 w 5"/>
                    <a:gd name="T5" fmla="*/ 0 h 1"/>
                    <a:gd name="T6" fmla="*/ 0 w 5"/>
                    <a:gd name="T7" fmla="*/ 0 h 1"/>
                    <a:gd name="T8" fmla="*/ 0 w 5"/>
                    <a:gd name="T9" fmla="*/ 81 h 1"/>
                    <a:gd name="T10" fmla="*/ 102 w 5"/>
                    <a:gd name="T11" fmla="*/ 81 h 1"/>
                    <a:gd name="T12" fmla="*/ 522 w 5"/>
                    <a:gd name="T13" fmla="*/ 81 h 1"/>
                    <a:gd name="T14" fmla="*/ 522 w 5"/>
                    <a:gd name="T15" fmla="*/ 81 h 1"/>
                    <a:gd name="T16" fmla="*/ 522 w 5"/>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
                    <a:gd name="T29" fmla="*/ 5 w 5"/>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
                      <a:moveTo>
                        <a:pt x="5" y="0"/>
                      </a:moveTo>
                      <a:lnTo>
                        <a:pt x="5" y="0"/>
                      </a:lnTo>
                      <a:lnTo>
                        <a:pt x="1" y="0"/>
                      </a:lnTo>
                      <a:lnTo>
                        <a:pt x="0" y="0"/>
                      </a:lnTo>
                      <a:lnTo>
                        <a:pt x="0" y="1"/>
                      </a:lnTo>
                      <a:lnTo>
                        <a:pt x="1" y="1"/>
                      </a:lnTo>
                      <a:lnTo>
                        <a:pt x="5" y="1"/>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3" name="Freeform 480"/>
                <p:cNvSpPr>
                  <a:spLocks/>
                </p:cNvSpPr>
                <p:nvPr/>
              </p:nvSpPr>
              <p:spPr bwMode="auto">
                <a:xfrm>
                  <a:off x="3983" y="1220"/>
                  <a:ext cx="17" cy="19"/>
                </a:xfrm>
                <a:custGeom>
                  <a:avLst/>
                  <a:gdLst>
                    <a:gd name="T0" fmla="*/ 670 w 5"/>
                    <a:gd name="T1" fmla="*/ 320 h 6"/>
                    <a:gd name="T2" fmla="*/ 670 w 5"/>
                    <a:gd name="T3" fmla="*/ 320 h 6"/>
                    <a:gd name="T4" fmla="*/ 394 w 5"/>
                    <a:gd name="T5" fmla="*/ 320 h 6"/>
                    <a:gd name="T6" fmla="*/ 0 w 5"/>
                    <a:gd name="T7" fmla="*/ 510 h 6"/>
                    <a:gd name="T8" fmla="*/ 0 w 5"/>
                    <a:gd name="T9" fmla="*/ 602 h 6"/>
                    <a:gd name="T10" fmla="*/ 670 w 5"/>
                    <a:gd name="T11" fmla="*/ 510 h 6"/>
                    <a:gd name="T12" fmla="*/ 670 w 5"/>
                    <a:gd name="T13" fmla="*/ 0 h 6"/>
                    <a:gd name="T14" fmla="*/ 670 w 5"/>
                    <a:gd name="T15" fmla="*/ 0 h 6"/>
                    <a:gd name="T16" fmla="*/ 670 w 5"/>
                    <a:gd name="T17" fmla="*/ 32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5" y="3"/>
                      </a:moveTo>
                      <a:lnTo>
                        <a:pt x="5" y="3"/>
                      </a:lnTo>
                      <a:lnTo>
                        <a:pt x="3" y="3"/>
                      </a:lnTo>
                      <a:lnTo>
                        <a:pt x="0" y="5"/>
                      </a:lnTo>
                      <a:lnTo>
                        <a:pt x="0" y="6"/>
                      </a:lnTo>
                      <a:lnTo>
                        <a:pt x="5" y="5"/>
                      </a:lnTo>
                      <a:lnTo>
                        <a:pt x="5" y="0"/>
                      </a:lnTo>
                      <a:lnTo>
                        <a:pt x="5"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4" name="Freeform 481"/>
                <p:cNvSpPr>
                  <a:spLocks/>
                </p:cNvSpPr>
                <p:nvPr/>
              </p:nvSpPr>
              <p:spPr bwMode="auto">
                <a:xfrm>
                  <a:off x="3977" y="1213"/>
                  <a:ext cx="23" cy="17"/>
                </a:xfrm>
                <a:custGeom>
                  <a:avLst/>
                  <a:gdLst>
                    <a:gd name="T0" fmla="*/ 0 w 7"/>
                    <a:gd name="T1" fmla="*/ 394 h 5"/>
                    <a:gd name="T2" fmla="*/ 0 w 7"/>
                    <a:gd name="T3" fmla="*/ 394 h 5"/>
                    <a:gd name="T4" fmla="*/ 355 w 7"/>
                    <a:gd name="T5" fmla="*/ 394 h 5"/>
                    <a:gd name="T6" fmla="*/ 821 w 7"/>
                    <a:gd name="T7" fmla="*/ 670 h 5"/>
                    <a:gd name="T8" fmla="*/ 821 w 7"/>
                    <a:gd name="T9" fmla="*/ 279 h 5"/>
                    <a:gd name="T10" fmla="*/ 355 w 7"/>
                    <a:gd name="T11" fmla="*/ 279 h 5"/>
                    <a:gd name="T12" fmla="*/ 0 w 7"/>
                    <a:gd name="T13" fmla="*/ 0 h 5"/>
                    <a:gd name="T14" fmla="*/ 0 w 7"/>
                    <a:gd name="T15" fmla="*/ 0 h 5"/>
                    <a:gd name="T16" fmla="*/ 0 w 7"/>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3"/>
                      </a:moveTo>
                      <a:lnTo>
                        <a:pt x="0" y="3"/>
                      </a:lnTo>
                      <a:lnTo>
                        <a:pt x="3" y="3"/>
                      </a:lnTo>
                      <a:lnTo>
                        <a:pt x="7" y="5"/>
                      </a:lnTo>
                      <a:lnTo>
                        <a:pt x="7" y="2"/>
                      </a:lnTo>
                      <a:lnTo>
                        <a:pt x="3" y="2"/>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5" name="Freeform 482"/>
                <p:cNvSpPr>
                  <a:spLocks/>
                </p:cNvSpPr>
                <p:nvPr/>
              </p:nvSpPr>
              <p:spPr bwMode="auto">
                <a:xfrm>
                  <a:off x="3970" y="1207"/>
                  <a:ext cx="13" cy="16"/>
                </a:xfrm>
                <a:custGeom>
                  <a:avLst/>
                  <a:gdLst>
                    <a:gd name="T0" fmla="*/ 244 w 4"/>
                    <a:gd name="T1" fmla="*/ 0 h 5"/>
                    <a:gd name="T2" fmla="*/ 244 w 4"/>
                    <a:gd name="T3" fmla="*/ 0 h 5"/>
                    <a:gd name="T4" fmla="*/ 0 w 4"/>
                    <a:gd name="T5" fmla="*/ 195 h 5"/>
                    <a:gd name="T6" fmla="*/ 244 w 4"/>
                    <a:gd name="T7" fmla="*/ 522 h 5"/>
                    <a:gd name="T8" fmla="*/ 244 w 4"/>
                    <a:gd name="T9" fmla="*/ 195 h 5"/>
                    <a:gd name="T10" fmla="*/ 244 w 4"/>
                    <a:gd name="T11" fmla="*/ 429 h 5"/>
                    <a:gd name="T12" fmla="*/ 442 w 4"/>
                    <a:gd name="T13" fmla="*/ 0 h 5"/>
                    <a:gd name="T14" fmla="*/ 442 w 4"/>
                    <a:gd name="T15" fmla="*/ 0 h 5"/>
                    <a:gd name="T16" fmla="*/ 244 w 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2" y="0"/>
                      </a:moveTo>
                      <a:lnTo>
                        <a:pt x="2" y="0"/>
                      </a:lnTo>
                      <a:lnTo>
                        <a:pt x="0" y="2"/>
                      </a:lnTo>
                      <a:lnTo>
                        <a:pt x="2" y="5"/>
                      </a:lnTo>
                      <a:lnTo>
                        <a:pt x="2" y="2"/>
                      </a:lnTo>
                      <a:lnTo>
                        <a:pt x="2" y="4"/>
                      </a:lnTo>
                      <a:lnTo>
                        <a:pt x="4"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6" name="Freeform 483"/>
                <p:cNvSpPr>
                  <a:spLocks/>
                </p:cNvSpPr>
                <p:nvPr/>
              </p:nvSpPr>
              <p:spPr bwMode="auto">
                <a:xfrm>
                  <a:off x="3977" y="1187"/>
                  <a:ext cx="23" cy="20"/>
                </a:xfrm>
                <a:custGeom>
                  <a:avLst/>
                  <a:gdLst>
                    <a:gd name="T0" fmla="*/ 250 w 7"/>
                    <a:gd name="T1" fmla="*/ 110 h 6"/>
                    <a:gd name="T2" fmla="*/ 250 w 7"/>
                    <a:gd name="T3" fmla="*/ 110 h 6"/>
                    <a:gd name="T4" fmla="*/ 572 w 7"/>
                    <a:gd name="T5" fmla="*/ 367 h 6"/>
                    <a:gd name="T6" fmla="*/ 355 w 7"/>
                    <a:gd name="T7" fmla="*/ 110 h 6"/>
                    <a:gd name="T8" fmla="*/ 355 w 7"/>
                    <a:gd name="T9" fmla="*/ 367 h 6"/>
                    <a:gd name="T10" fmla="*/ 0 w 7"/>
                    <a:gd name="T11" fmla="*/ 743 h 6"/>
                    <a:gd name="T12" fmla="*/ 250 w 7"/>
                    <a:gd name="T13" fmla="*/ 743 h 6"/>
                    <a:gd name="T14" fmla="*/ 572 w 7"/>
                    <a:gd name="T15" fmla="*/ 633 h 6"/>
                    <a:gd name="T16" fmla="*/ 821 w 7"/>
                    <a:gd name="T17" fmla="*/ 367 h 6"/>
                    <a:gd name="T18" fmla="*/ 572 w 7"/>
                    <a:gd name="T19" fmla="*/ 110 h 6"/>
                    <a:gd name="T20" fmla="*/ 355 w 7"/>
                    <a:gd name="T21" fmla="*/ 0 h 6"/>
                    <a:gd name="T22" fmla="*/ 355 w 7"/>
                    <a:gd name="T23" fmla="*/ 0 h 6"/>
                    <a:gd name="T24" fmla="*/ 250 w 7"/>
                    <a:gd name="T25" fmla="*/ 11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6"/>
                    <a:gd name="T41" fmla="*/ 7 w 7"/>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6">
                      <a:moveTo>
                        <a:pt x="2" y="1"/>
                      </a:moveTo>
                      <a:lnTo>
                        <a:pt x="2" y="1"/>
                      </a:lnTo>
                      <a:lnTo>
                        <a:pt x="5" y="3"/>
                      </a:lnTo>
                      <a:lnTo>
                        <a:pt x="3" y="1"/>
                      </a:lnTo>
                      <a:lnTo>
                        <a:pt x="3" y="3"/>
                      </a:lnTo>
                      <a:lnTo>
                        <a:pt x="0" y="6"/>
                      </a:lnTo>
                      <a:lnTo>
                        <a:pt x="2" y="6"/>
                      </a:lnTo>
                      <a:lnTo>
                        <a:pt x="5" y="5"/>
                      </a:lnTo>
                      <a:lnTo>
                        <a:pt x="7" y="3"/>
                      </a:lnTo>
                      <a:lnTo>
                        <a:pt x="5" y="1"/>
                      </a:lnTo>
                      <a:lnTo>
                        <a:pt x="3"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7" name="Freeform 484"/>
                <p:cNvSpPr>
                  <a:spLocks/>
                </p:cNvSpPr>
                <p:nvPr/>
              </p:nvSpPr>
              <p:spPr bwMode="auto">
                <a:xfrm>
                  <a:off x="3967" y="1171"/>
                  <a:ext cx="20" cy="19"/>
                </a:xfrm>
                <a:custGeom>
                  <a:avLst/>
                  <a:gdLst>
                    <a:gd name="T0" fmla="*/ 367 w 6"/>
                    <a:gd name="T1" fmla="*/ 0 h 6"/>
                    <a:gd name="T2" fmla="*/ 367 w 6"/>
                    <a:gd name="T3" fmla="*/ 0 h 6"/>
                    <a:gd name="T4" fmla="*/ 0 w 6"/>
                    <a:gd name="T5" fmla="*/ 320 h 6"/>
                    <a:gd name="T6" fmla="*/ 0 w 6"/>
                    <a:gd name="T7" fmla="*/ 510 h 6"/>
                    <a:gd name="T8" fmla="*/ 367 w 6"/>
                    <a:gd name="T9" fmla="*/ 602 h 6"/>
                    <a:gd name="T10" fmla="*/ 633 w 6"/>
                    <a:gd name="T11" fmla="*/ 602 h 6"/>
                    <a:gd name="T12" fmla="*/ 743 w 6"/>
                    <a:gd name="T13" fmla="*/ 510 h 6"/>
                    <a:gd name="T14" fmla="*/ 367 w 6"/>
                    <a:gd name="T15" fmla="*/ 320 h 6"/>
                    <a:gd name="T16" fmla="*/ 110 w 6"/>
                    <a:gd name="T17" fmla="*/ 320 h 6"/>
                    <a:gd name="T18" fmla="*/ 367 w 6"/>
                    <a:gd name="T19" fmla="*/ 320 h 6"/>
                    <a:gd name="T20" fmla="*/ 633 w 6"/>
                    <a:gd name="T21" fmla="*/ 101 h 6"/>
                    <a:gd name="T22" fmla="*/ 633 w 6"/>
                    <a:gd name="T23" fmla="*/ 101 h 6"/>
                    <a:gd name="T24" fmla="*/ 367 w 6"/>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6"/>
                    <a:gd name="T41" fmla="*/ 6 w 6"/>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6">
                      <a:moveTo>
                        <a:pt x="3" y="0"/>
                      </a:moveTo>
                      <a:lnTo>
                        <a:pt x="3" y="0"/>
                      </a:lnTo>
                      <a:lnTo>
                        <a:pt x="0" y="3"/>
                      </a:lnTo>
                      <a:lnTo>
                        <a:pt x="0" y="5"/>
                      </a:lnTo>
                      <a:lnTo>
                        <a:pt x="3" y="6"/>
                      </a:lnTo>
                      <a:lnTo>
                        <a:pt x="5" y="6"/>
                      </a:lnTo>
                      <a:lnTo>
                        <a:pt x="6" y="5"/>
                      </a:lnTo>
                      <a:lnTo>
                        <a:pt x="3" y="3"/>
                      </a:lnTo>
                      <a:lnTo>
                        <a:pt x="1" y="3"/>
                      </a:lnTo>
                      <a:lnTo>
                        <a:pt x="3" y="3"/>
                      </a:lnTo>
                      <a:lnTo>
                        <a:pt x="5"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8" name="Freeform 485"/>
                <p:cNvSpPr>
                  <a:spLocks/>
                </p:cNvSpPr>
                <p:nvPr/>
              </p:nvSpPr>
              <p:spPr bwMode="auto">
                <a:xfrm>
                  <a:off x="3977" y="1144"/>
                  <a:ext cx="26" cy="30"/>
                </a:xfrm>
                <a:custGeom>
                  <a:avLst/>
                  <a:gdLst>
                    <a:gd name="T0" fmla="*/ 793 w 8"/>
                    <a:gd name="T1" fmla="*/ 110 h 9"/>
                    <a:gd name="T2" fmla="*/ 793 w 8"/>
                    <a:gd name="T3" fmla="*/ 110 h 9"/>
                    <a:gd name="T4" fmla="*/ 549 w 8"/>
                    <a:gd name="T5" fmla="*/ 367 h 9"/>
                    <a:gd name="T6" fmla="*/ 0 w 8"/>
                    <a:gd name="T7" fmla="*/ 1000 h 9"/>
                    <a:gd name="T8" fmla="*/ 244 w 8"/>
                    <a:gd name="T9" fmla="*/ 1110 h 9"/>
                    <a:gd name="T10" fmla="*/ 793 w 8"/>
                    <a:gd name="T11" fmla="*/ 477 h 9"/>
                    <a:gd name="T12" fmla="*/ 887 w 8"/>
                    <a:gd name="T13" fmla="*/ 0 h 9"/>
                    <a:gd name="T14" fmla="*/ 887 w 8"/>
                    <a:gd name="T15" fmla="*/ 0 h 9"/>
                    <a:gd name="T16" fmla="*/ 793 w 8"/>
                    <a:gd name="T17" fmla="*/ 11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9"/>
                    <a:gd name="T29" fmla="*/ 8 w 8"/>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9">
                      <a:moveTo>
                        <a:pt x="7" y="1"/>
                      </a:moveTo>
                      <a:lnTo>
                        <a:pt x="7" y="1"/>
                      </a:lnTo>
                      <a:lnTo>
                        <a:pt x="5" y="3"/>
                      </a:lnTo>
                      <a:lnTo>
                        <a:pt x="0" y="8"/>
                      </a:lnTo>
                      <a:lnTo>
                        <a:pt x="2" y="9"/>
                      </a:lnTo>
                      <a:lnTo>
                        <a:pt x="7" y="4"/>
                      </a:lnTo>
                      <a:lnTo>
                        <a:pt x="8" y="0"/>
                      </a:lnTo>
                      <a:lnTo>
                        <a:pt x="7"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49" name="Freeform 486"/>
                <p:cNvSpPr>
                  <a:spLocks/>
                </p:cNvSpPr>
                <p:nvPr/>
              </p:nvSpPr>
              <p:spPr bwMode="auto">
                <a:xfrm>
                  <a:off x="3934" y="1131"/>
                  <a:ext cx="69" cy="17"/>
                </a:xfrm>
                <a:custGeom>
                  <a:avLst/>
                  <a:gdLst>
                    <a:gd name="T0" fmla="*/ 250 w 21"/>
                    <a:gd name="T1" fmla="*/ 554 h 5"/>
                    <a:gd name="T2" fmla="*/ 250 w 21"/>
                    <a:gd name="T3" fmla="*/ 554 h 5"/>
                    <a:gd name="T4" fmla="*/ 1275 w 21"/>
                    <a:gd name="T5" fmla="*/ 554 h 5"/>
                    <a:gd name="T6" fmla="*/ 2343 w 21"/>
                    <a:gd name="T7" fmla="*/ 670 h 5"/>
                    <a:gd name="T8" fmla="*/ 2451 w 21"/>
                    <a:gd name="T9" fmla="*/ 554 h 5"/>
                    <a:gd name="T10" fmla="*/ 1275 w 21"/>
                    <a:gd name="T11" fmla="*/ 0 h 5"/>
                    <a:gd name="T12" fmla="*/ 0 w 21"/>
                    <a:gd name="T13" fmla="*/ 279 h 5"/>
                    <a:gd name="T14" fmla="*/ 0 w 21"/>
                    <a:gd name="T15" fmla="*/ 279 h 5"/>
                    <a:gd name="T16" fmla="*/ 250 w 21"/>
                    <a:gd name="T17" fmla="*/ 55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5"/>
                    <a:gd name="T29" fmla="*/ 21 w 2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5">
                      <a:moveTo>
                        <a:pt x="2" y="4"/>
                      </a:moveTo>
                      <a:lnTo>
                        <a:pt x="2" y="4"/>
                      </a:lnTo>
                      <a:lnTo>
                        <a:pt x="11" y="4"/>
                      </a:lnTo>
                      <a:lnTo>
                        <a:pt x="20" y="5"/>
                      </a:lnTo>
                      <a:lnTo>
                        <a:pt x="21" y="4"/>
                      </a:lnTo>
                      <a:lnTo>
                        <a:pt x="11" y="0"/>
                      </a:lnTo>
                      <a:lnTo>
                        <a:pt x="0" y="2"/>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0" name="Freeform 487"/>
                <p:cNvSpPr>
                  <a:spLocks/>
                </p:cNvSpPr>
                <p:nvPr/>
              </p:nvSpPr>
              <p:spPr bwMode="auto">
                <a:xfrm>
                  <a:off x="3924" y="1138"/>
                  <a:ext cx="17" cy="16"/>
                </a:xfrm>
                <a:custGeom>
                  <a:avLst/>
                  <a:gdLst>
                    <a:gd name="T0" fmla="*/ 0 w 5"/>
                    <a:gd name="T1" fmla="*/ 522 h 5"/>
                    <a:gd name="T2" fmla="*/ 0 w 5"/>
                    <a:gd name="T3" fmla="*/ 522 h 5"/>
                    <a:gd name="T4" fmla="*/ 394 w 5"/>
                    <a:gd name="T5" fmla="*/ 522 h 5"/>
                    <a:gd name="T6" fmla="*/ 670 w 5"/>
                    <a:gd name="T7" fmla="*/ 195 h 5"/>
                    <a:gd name="T8" fmla="*/ 394 w 5"/>
                    <a:gd name="T9" fmla="*/ 0 h 5"/>
                    <a:gd name="T10" fmla="*/ 116 w 5"/>
                    <a:gd name="T11" fmla="*/ 326 h 5"/>
                    <a:gd name="T12" fmla="*/ 0 w 5"/>
                    <a:gd name="T13" fmla="*/ 326 h 5"/>
                    <a:gd name="T14" fmla="*/ 0 w 5"/>
                    <a:gd name="T15" fmla="*/ 326 h 5"/>
                    <a:gd name="T16" fmla="*/ 0 w 5"/>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5"/>
                      </a:moveTo>
                      <a:lnTo>
                        <a:pt x="0" y="5"/>
                      </a:lnTo>
                      <a:lnTo>
                        <a:pt x="3" y="5"/>
                      </a:lnTo>
                      <a:lnTo>
                        <a:pt x="5" y="2"/>
                      </a:lnTo>
                      <a:lnTo>
                        <a:pt x="3" y="0"/>
                      </a:lnTo>
                      <a:lnTo>
                        <a:pt x="1" y="3"/>
                      </a:lnTo>
                      <a:lnTo>
                        <a:pt x="0" y="3"/>
                      </a:lnTo>
                      <a:lnTo>
                        <a:pt x="0"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1" name="Freeform 488"/>
                <p:cNvSpPr>
                  <a:spLocks/>
                </p:cNvSpPr>
                <p:nvPr/>
              </p:nvSpPr>
              <p:spPr bwMode="auto">
                <a:xfrm>
                  <a:off x="3908" y="1148"/>
                  <a:ext cx="16" cy="16"/>
                </a:xfrm>
                <a:custGeom>
                  <a:avLst/>
                  <a:gdLst>
                    <a:gd name="T0" fmla="*/ 195 w 5"/>
                    <a:gd name="T1" fmla="*/ 326 h 5"/>
                    <a:gd name="T2" fmla="*/ 195 w 5"/>
                    <a:gd name="T3" fmla="*/ 326 h 5"/>
                    <a:gd name="T4" fmla="*/ 195 w 5"/>
                    <a:gd name="T5" fmla="*/ 326 h 5"/>
                    <a:gd name="T6" fmla="*/ 195 w 5"/>
                    <a:gd name="T7" fmla="*/ 326 h 5"/>
                    <a:gd name="T8" fmla="*/ 326 w 5"/>
                    <a:gd name="T9" fmla="*/ 195 h 5"/>
                    <a:gd name="T10" fmla="*/ 522 w 5"/>
                    <a:gd name="T11" fmla="*/ 195 h 5"/>
                    <a:gd name="T12" fmla="*/ 522 w 5"/>
                    <a:gd name="T13" fmla="*/ 0 h 5"/>
                    <a:gd name="T14" fmla="*/ 195 w 5"/>
                    <a:gd name="T15" fmla="*/ 0 h 5"/>
                    <a:gd name="T16" fmla="*/ 0 w 5"/>
                    <a:gd name="T17" fmla="*/ 195 h 5"/>
                    <a:gd name="T18" fmla="*/ 0 w 5"/>
                    <a:gd name="T19" fmla="*/ 326 h 5"/>
                    <a:gd name="T20" fmla="*/ 0 w 5"/>
                    <a:gd name="T21" fmla="*/ 522 h 5"/>
                    <a:gd name="T22" fmla="*/ 0 w 5"/>
                    <a:gd name="T23" fmla="*/ 522 h 5"/>
                    <a:gd name="T24" fmla="*/ 195 w 5"/>
                    <a:gd name="T25" fmla="*/ 326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2" y="3"/>
                      </a:moveTo>
                      <a:lnTo>
                        <a:pt x="2" y="3"/>
                      </a:lnTo>
                      <a:lnTo>
                        <a:pt x="3" y="2"/>
                      </a:lnTo>
                      <a:lnTo>
                        <a:pt x="5" y="2"/>
                      </a:lnTo>
                      <a:lnTo>
                        <a:pt x="5" y="0"/>
                      </a:lnTo>
                      <a:lnTo>
                        <a:pt x="2" y="0"/>
                      </a:lnTo>
                      <a:lnTo>
                        <a:pt x="0" y="2"/>
                      </a:lnTo>
                      <a:lnTo>
                        <a:pt x="0" y="3"/>
                      </a:lnTo>
                      <a:lnTo>
                        <a:pt x="0" y="5"/>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2" name="Freeform 489"/>
                <p:cNvSpPr>
                  <a:spLocks/>
                </p:cNvSpPr>
                <p:nvPr/>
              </p:nvSpPr>
              <p:spPr bwMode="auto">
                <a:xfrm>
                  <a:off x="3902" y="1157"/>
                  <a:ext cx="16" cy="17"/>
                </a:xfrm>
                <a:custGeom>
                  <a:avLst/>
                  <a:gdLst>
                    <a:gd name="T0" fmla="*/ 195 w 5"/>
                    <a:gd name="T1" fmla="*/ 670 h 5"/>
                    <a:gd name="T2" fmla="*/ 195 w 5"/>
                    <a:gd name="T3" fmla="*/ 670 h 5"/>
                    <a:gd name="T4" fmla="*/ 522 w 5"/>
                    <a:gd name="T5" fmla="*/ 554 h 5"/>
                    <a:gd name="T6" fmla="*/ 429 w 5"/>
                    <a:gd name="T7" fmla="*/ 0 h 5"/>
                    <a:gd name="T8" fmla="*/ 195 w 5"/>
                    <a:gd name="T9" fmla="*/ 279 h 5"/>
                    <a:gd name="T10" fmla="*/ 195 w 5"/>
                    <a:gd name="T11" fmla="*/ 279 h 5"/>
                    <a:gd name="T12" fmla="*/ 0 w 5"/>
                    <a:gd name="T13" fmla="*/ 554 h 5"/>
                    <a:gd name="T14" fmla="*/ 0 w 5"/>
                    <a:gd name="T15" fmla="*/ 554 h 5"/>
                    <a:gd name="T16" fmla="*/ 195 w 5"/>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5"/>
                      </a:moveTo>
                      <a:lnTo>
                        <a:pt x="2" y="5"/>
                      </a:lnTo>
                      <a:lnTo>
                        <a:pt x="5" y="4"/>
                      </a:lnTo>
                      <a:lnTo>
                        <a:pt x="4" y="0"/>
                      </a:lnTo>
                      <a:lnTo>
                        <a:pt x="2" y="2"/>
                      </a:lnTo>
                      <a:lnTo>
                        <a:pt x="0" y="4"/>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3" name="Freeform 490"/>
                <p:cNvSpPr>
                  <a:spLocks/>
                </p:cNvSpPr>
                <p:nvPr/>
              </p:nvSpPr>
              <p:spPr bwMode="auto">
                <a:xfrm>
                  <a:off x="3885" y="1171"/>
                  <a:ext cx="23" cy="9"/>
                </a:xfrm>
                <a:custGeom>
                  <a:avLst/>
                  <a:gdLst>
                    <a:gd name="T0" fmla="*/ 0 w 7"/>
                    <a:gd name="T1" fmla="*/ 243 h 3"/>
                    <a:gd name="T2" fmla="*/ 0 w 7"/>
                    <a:gd name="T3" fmla="*/ 243 h 3"/>
                    <a:gd name="T4" fmla="*/ 463 w 7"/>
                    <a:gd name="T5" fmla="*/ 243 h 3"/>
                    <a:gd name="T6" fmla="*/ 821 w 7"/>
                    <a:gd name="T7" fmla="*/ 81 h 3"/>
                    <a:gd name="T8" fmla="*/ 572 w 7"/>
                    <a:gd name="T9" fmla="*/ 0 h 3"/>
                    <a:gd name="T10" fmla="*/ 463 w 7"/>
                    <a:gd name="T11" fmla="*/ 81 h 3"/>
                    <a:gd name="T12" fmla="*/ 0 w 7"/>
                    <a:gd name="T13" fmla="*/ 81 h 3"/>
                    <a:gd name="T14" fmla="*/ 0 w 7"/>
                    <a:gd name="T15" fmla="*/ 81 h 3"/>
                    <a:gd name="T16" fmla="*/ 0 w 7"/>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3"/>
                      </a:moveTo>
                      <a:lnTo>
                        <a:pt x="0" y="3"/>
                      </a:lnTo>
                      <a:lnTo>
                        <a:pt x="4" y="3"/>
                      </a:lnTo>
                      <a:lnTo>
                        <a:pt x="7" y="1"/>
                      </a:lnTo>
                      <a:lnTo>
                        <a:pt x="5" y="0"/>
                      </a:lnTo>
                      <a:lnTo>
                        <a:pt x="4" y="1"/>
                      </a:lnTo>
                      <a:lnTo>
                        <a:pt x="0" y="1"/>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4" name="Freeform 491"/>
                <p:cNvSpPr>
                  <a:spLocks/>
                </p:cNvSpPr>
                <p:nvPr/>
              </p:nvSpPr>
              <p:spPr bwMode="auto">
                <a:xfrm>
                  <a:off x="3866" y="1174"/>
                  <a:ext cx="19" cy="6"/>
                </a:xfrm>
                <a:custGeom>
                  <a:avLst/>
                  <a:gdLst>
                    <a:gd name="T0" fmla="*/ 190 w 6"/>
                    <a:gd name="T1" fmla="*/ 162 h 2"/>
                    <a:gd name="T2" fmla="*/ 190 w 6"/>
                    <a:gd name="T3" fmla="*/ 162 h 2"/>
                    <a:gd name="T4" fmla="*/ 320 w 6"/>
                    <a:gd name="T5" fmla="*/ 162 h 2"/>
                    <a:gd name="T6" fmla="*/ 602 w 6"/>
                    <a:gd name="T7" fmla="*/ 162 h 2"/>
                    <a:gd name="T8" fmla="*/ 602 w 6"/>
                    <a:gd name="T9" fmla="*/ 0 h 2"/>
                    <a:gd name="T10" fmla="*/ 320 w 6"/>
                    <a:gd name="T11" fmla="*/ 0 h 2"/>
                    <a:gd name="T12" fmla="*/ 0 w 6"/>
                    <a:gd name="T13" fmla="*/ 162 h 2"/>
                    <a:gd name="T14" fmla="*/ 0 w 6"/>
                    <a:gd name="T15" fmla="*/ 162 h 2"/>
                    <a:gd name="T16" fmla="*/ 190 w 6"/>
                    <a:gd name="T17" fmla="*/ 16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2"/>
                    <a:gd name="T29" fmla="*/ 6 w 6"/>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2">
                      <a:moveTo>
                        <a:pt x="2" y="2"/>
                      </a:moveTo>
                      <a:lnTo>
                        <a:pt x="2" y="2"/>
                      </a:lnTo>
                      <a:lnTo>
                        <a:pt x="3" y="2"/>
                      </a:lnTo>
                      <a:lnTo>
                        <a:pt x="6" y="2"/>
                      </a:lnTo>
                      <a:lnTo>
                        <a:pt x="6" y="0"/>
                      </a:lnTo>
                      <a:lnTo>
                        <a:pt x="3" y="0"/>
                      </a:lnTo>
                      <a:lnTo>
                        <a:pt x="0" y="2"/>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5" name="Freeform 492"/>
                <p:cNvSpPr>
                  <a:spLocks/>
                </p:cNvSpPr>
                <p:nvPr/>
              </p:nvSpPr>
              <p:spPr bwMode="auto">
                <a:xfrm>
                  <a:off x="3866" y="1180"/>
                  <a:ext cx="19" cy="17"/>
                </a:xfrm>
                <a:custGeom>
                  <a:avLst/>
                  <a:gdLst>
                    <a:gd name="T0" fmla="*/ 602 w 6"/>
                    <a:gd name="T1" fmla="*/ 394 h 5"/>
                    <a:gd name="T2" fmla="*/ 602 w 6"/>
                    <a:gd name="T3" fmla="*/ 394 h 5"/>
                    <a:gd name="T4" fmla="*/ 320 w 6"/>
                    <a:gd name="T5" fmla="*/ 279 h 5"/>
                    <a:gd name="T6" fmla="*/ 190 w 6"/>
                    <a:gd name="T7" fmla="*/ 0 h 5"/>
                    <a:gd name="T8" fmla="*/ 0 w 6"/>
                    <a:gd name="T9" fmla="*/ 0 h 5"/>
                    <a:gd name="T10" fmla="*/ 190 w 6"/>
                    <a:gd name="T11" fmla="*/ 394 h 5"/>
                    <a:gd name="T12" fmla="*/ 602 w 6"/>
                    <a:gd name="T13" fmla="*/ 670 h 5"/>
                    <a:gd name="T14" fmla="*/ 602 w 6"/>
                    <a:gd name="T15" fmla="*/ 670 h 5"/>
                    <a:gd name="T16" fmla="*/ 602 w 6"/>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3"/>
                      </a:moveTo>
                      <a:lnTo>
                        <a:pt x="6" y="3"/>
                      </a:lnTo>
                      <a:lnTo>
                        <a:pt x="3" y="2"/>
                      </a:lnTo>
                      <a:lnTo>
                        <a:pt x="2" y="0"/>
                      </a:lnTo>
                      <a:lnTo>
                        <a:pt x="0" y="0"/>
                      </a:lnTo>
                      <a:lnTo>
                        <a:pt x="2" y="3"/>
                      </a:lnTo>
                      <a:lnTo>
                        <a:pt x="6" y="5"/>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6" name="Freeform 493"/>
                <p:cNvSpPr>
                  <a:spLocks/>
                </p:cNvSpPr>
                <p:nvPr/>
              </p:nvSpPr>
              <p:spPr bwMode="auto">
                <a:xfrm>
                  <a:off x="3885" y="1190"/>
                  <a:ext cx="30" cy="17"/>
                </a:xfrm>
                <a:custGeom>
                  <a:avLst/>
                  <a:gdLst>
                    <a:gd name="T0" fmla="*/ 857 w 9"/>
                    <a:gd name="T1" fmla="*/ 554 h 5"/>
                    <a:gd name="T2" fmla="*/ 857 w 9"/>
                    <a:gd name="T3" fmla="*/ 554 h 5"/>
                    <a:gd name="T4" fmla="*/ 633 w 9"/>
                    <a:gd name="T5" fmla="*/ 279 h 5"/>
                    <a:gd name="T6" fmla="*/ 0 w 9"/>
                    <a:gd name="T7" fmla="*/ 0 h 5"/>
                    <a:gd name="T8" fmla="*/ 0 w 9"/>
                    <a:gd name="T9" fmla="*/ 279 h 5"/>
                    <a:gd name="T10" fmla="*/ 477 w 9"/>
                    <a:gd name="T11" fmla="*/ 554 h 5"/>
                    <a:gd name="T12" fmla="*/ 1110 w 9"/>
                    <a:gd name="T13" fmla="*/ 670 h 5"/>
                    <a:gd name="T14" fmla="*/ 1110 w 9"/>
                    <a:gd name="T15" fmla="*/ 670 h 5"/>
                    <a:gd name="T16" fmla="*/ 857 w 9"/>
                    <a:gd name="T17" fmla="*/ 55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7" y="4"/>
                      </a:moveTo>
                      <a:lnTo>
                        <a:pt x="7" y="4"/>
                      </a:lnTo>
                      <a:lnTo>
                        <a:pt x="5" y="2"/>
                      </a:lnTo>
                      <a:lnTo>
                        <a:pt x="0" y="0"/>
                      </a:lnTo>
                      <a:lnTo>
                        <a:pt x="0" y="2"/>
                      </a:lnTo>
                      <a:lnTo>
                        <a:pt x="4" y="4"/>
                      </a:lnTo>
                      <a:lnTo>
                        <a:pt x="9" y="5"/>
                      </a:lnTo>
                      <a:lnTo>
                        <a:pt x="7"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7" name="Freeform 494"/>
                <p:cNvSpPr>
                  <a:spLocks/>
                </p:cNvSpPr>
                <p:nvPr/>
              </p:nvSpPr>
              <p:spPr bwMode="auto">
                <a:xfrm>
                  <a:off x="3908" y="1197"/>
                  <a:ext cx="20" cy="10"/>
                </a:xfrm>
                <a:custGeom>
                  <a:avLst/>
                  <a:gdLst>
                    <a:gd name="T0" fmla="*/ 743 w 6"/>
                    <a:gd name="T1" fmla="*/ 367 h 3"/>
                    <a:gd name="T2" fmla="*/ 743 w 6"/>
                    <a:gd name="T3" fmla="*/ 367 h 3"/>
                    <a:gd name="T4" fmla="*/ 633 w 6"/>
                    <a:gd name="T5" fmla="*/ 0 h 3"/>
                    <a:gd name="T6" fmla="*/ 0 w 6"/>
                    <a:gd name="T7" fmla="*/ 257 h 3"/>
                    <a:gd name="T8" fmla="*/ 257 w 6"/>
                    <a:gd name="T9" fmla="*/ 367 h 3"/>
                    <a:gd name="T10" fmla="*/ 633 w 6"/>
                    <a:gd name="T11" fmla="*/ 257 h 3"/>
                    <a:gd name="T12" fmla="*/ 633 w 6"/>
                    <a:gd name="T13" fmla="*/ 257 h 3"/>
                    <a:gd name="T14" fmla="*/ 633 w 6"/>
                    <a:gd name="T15" fmla="*/ 257 h 3"/>
                    <a:gd name="T16" fmla="*/ 743 w 6"/>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3"/>
                      </a:moveTo>
                      <a:lnTo>
                        <a:pt x="6" y="3"/>
                      </a:lnTo>
                      <a:lnTo>
                        <a:pt x="5" y="0"/>
                      </a:lnTo>
                      <a:lnTo>
                        <a:pt x="0" y="2"/>
                      </a:lnTo>
                      <a:lnTo>
                        <a:pt x="2" y="3"/>
                      </a:lnTo>
                      <a:lnTo>
                        <a:pt x="5" y="2"/>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8" name="Freeform 495"/>
                <p:cNvSpPr>
                  <a:spLocks/>
                </p:cNvSpPr>
                <p:nvPr/>
              </p:nvSpPr>
              <p:spPr bwMode="auto">
                <a:xfrm>
                  <a:off x="3908" y="1203"/>
                  <a:ext cx="20" cy="20"/>
                </a:xfrm>
                <a:custGeom>
                  <a:avLst/>
                  <a:gdLst>
                    <a:gd name="T0" fmla="*/ 257 w 6"/>
                    <a:gd name="T1" fmla="*/ 633 h 6"/>
                    <a:gd name="T2" fmla="*/ 257 w 6"/>
                    <a:gd name="T3" fmla="*/ 633 h 6"/>
                    <a:gd name="T4" fmla="*/ 257 w 6"/>
                    <a:gd name="T5" fmla="*/ 367 h 6"/>
                    <a:gd name="T6" fmla="*/ 743 w 6"/>
                    <a:gd name="T7" fmla="*/ 110 h 6"/>
                    <a:gd name="T8" fmla="*/ 633 w 6"/>
                    <a:gd name="T9" fmla="*/ 0 h 6"/>
                    <a:gd name="T10" fmla="*/ 0 w 6"/>
                    <a:gd name="T11" fmla="*/ 110 h 6"/>
                    <a:gd name="T12" fmla="*/ 0 w 6"/>
                    <a:gd name="T13" fmla="*/ 743 h 6"/>
                    <a:gd name="T14" fmla="*/ 0 w 6"/>
                    <a:gd name="T15" fmla="*/ 743 h 6"/>
                    <a:gd name="T16" fmla="*/ 257 w 6"/>
                    <a:gd name="T17" fmla="*/ 63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2" y="5"/>
                      </a:moveTo>
                      <a:lnTo>
                        <a:pt x="2" y="5"/>
                      </a:lnTo>
                      <a:lnTo>
                        <a:pt x="2" y="3"/>
                      </a:lnTo>
                      <a:lnTo>
                        <a:pt x="6" y="1"/>
                      </a:lnTo>
                      <a:lnTo>
                        <a:pt x="5" y="0"/>
                      </a:lnTo>
                      <a:lnTo>
                        <a:pt x="0" y="1"/>
                      </a:lnTo>
                      <a:lnTo>
                        <a:pt x="0" y="6"/>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59" name="Freeform 496"/>
                <p:cNvSpPr>
                  <a:spLocks/>
                </p:cNvSpPr>
                <p:nvPr/>
              </p:nvSpPr>
              <p:spPr bwMode="auto">
                <a:xfrm>
                  <a:off x="3908" y="1220"/>
                  <a:ext cx="20" cy="10"/>
                </a:xfrm>
                <a:custGeom>
                  <a:avLst/>
                  <a:gdLst>
                    <a:gd name="T0" fmla="*/ 743 w 6"/>
                    <a:gd name="T1" fmla="*/ 367 h 3"/>
                    <a:gd name="T2" fmla="*/ 743 w 6"/>
                    <a:gd name="T3" fmla="*/ 367 h 3"/>
                    <a:gd name="T4" fmla="*/ 743 w 6"/>
                    <a:gd name="T5" fmla="*/ 110 h 3"/>
                    <a:gd name="T6" fmla="*/ 257 w 6"/>
                    <a:gd name="T7" fmla="*/ 0 h 3"/>
                    <a:gd name="T8" fmla="*/ 0 w 6"/>
                    <a:gd name="T9" fmla="*/ 110 h 3"/>
                    <a:gd name="T10" fmla="*/ 633 w 6"/>
                    <a:gd name="T11" fmla="*/ 367 h 3"/>
                    <a:gd name="T12" fmla="*/ 743 w 6"/>
                    <a:gd name="T13" fmla="*/ 110 h 3"/>
                    <a:gd name="T14" fmla="*/ 743 w 6"/>
                    <a:gd name="T15" fmla="*/ 110 h 3"/>
                    <a:gd name="T16" fmla="*/ 743 w 6"/>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3"/>
                      </a:moveTo>
                      <a:lnTo>
                        <a:pt x="6" y="3"/>
                      </a:lnTo>
                      <a:lnTo>
                        <a:pt x="6" y="1"/>
                      </a:lnTo>
                      <a:lnTo>
                        <a:pt x="2" y="0"/>
                      </a:lnTo>
                      <a:lnTo>
                        <a:pt x="0" y="1"/>
                      </a:lnTo>
                      <a:lnTo>
                        <a:pt x="5" y="3"/>
                      </a:lnTo>
                      <a:lnTo>
                        <a:pt x="6" y="1"/>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0" name="Freeform 497"/>
                <p:cNvSpPr>
                  <a:spLocks/>
                </p:cNvSpPr>
                <p:nvPr/>
              </p:nvSpPr>
              <p:spPr bwMode="auto">
                <a:xfrm>
                  <a:off x="3908" y="1223"/>
                  <a:ext cx="20" cy="13"/>
                </a:xfrm>
                <a:custGeom>
                  <a:avLst/>
                  <a:gdLst>
                    <a:gd name="T0" fmla="*/ 257 w 6"/>
                    <a:gd name="T1" fmla="*/ 442 h 4"/>
                    <a:gd name="T2" fmla="*/ 257 w 6"/>
                    <a:gd name="T3" fmla="*/ 442 h 4"/>
                    <a:gd name="T4" fmla="*/ 367 w 6"/>
                    <a:gd name="T5" fmla="*/ 244 h 4"/>
                    <a:gd name="T6" fmla="*/ 743 w 6"/>
                    <a:gd name="T7" fmla="*/ 244 h 4"/>
                    <a:gd name="T8" fmla="*/ 743 w 6"/>
                    <a:gd name="T9" fmla="*/ 0 h 4"/>
                    <a:gd name="T10" fmla="*/ 367 w 6"/>
                    <a:gd name="T11" fmla="*/ 0 h 4"/>
                    <a:gd name="T12" fmla="*/ 0 w 6"/>
                    <a:gd name="T13" fmla="*/ 442 h 4"/>
                    <a:gd name="T14" fmla="*/ 0 w 6"/>
                    <a:gd name="T15" fmla="*/ 442 h 4"/>
                    <a:gd name="T16" fmla="*/ 257 w 6"/>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2" y="4"/>
                      </a:moveTo>
                      <a:lnTo>
                        <a:pt x="2" y="4"/>
                      </a:lnTo>
                      <a:lnTo>
                        <a:pt x="3" y="2"/>
                      </a:lnTo>
                      <a:lnTo>
                        <a:pt x="6" y="2"/>
                      </a:lnTo>
                      <a:lnTo>
                        <a:pt x="6" y="0"/>
                      </a:lnTo>
                      <a:lnTo>
                        <a:pt x="3" y="0"/>
                      </a:lnTo>
                      <a:lnTo>
                        <a:pt x="0" y="4"/>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1" name="Freeform 498"/>
                <p:cNvSpPr>
                  <a:spLocks/>
                </p:cNvSpPr>
                <p:nvPr/>
              </p:nvSpPr>
              <p:spPr bwMode="auto">
                <a:xfrm>
                  <a:off x="3875" y="1236"/>
                  <a:ext cx="40" cy="10"/>
                </a:xfrm>
                <a:custGeom>
                  <a:avLst/>
                  <a:gdLst>
                    <a:gd name="T0" fmla="*/ 367 w 12"/>
                    <a:gd name="T1" fmla="*/ 367 h 3"/>
                    <a:gd name="T2" fmla="*/ 367 w 12"/>
                    <a:gd name="T3" fmla="*/ 367 h 3"/>
                    <a:gd name="T4" fmla="*/ 857 w 12"/>
                    <a:gd name="T5" fmla="*/ 367 h 3"/>
                    <a:gd name="T6" fmla="*/ 1477 w 12"/>
                    <a:gd name="T7" fmla="*/ 0 h 3"/>
                    <a:gd name="T8" fmla="*/ 1223 w 12"/>
                    <a:gd name="T9" fmla="*/ 0 h 3"/>
                    <a:gd name="T10" fmla="*/ 633 w 12"/>
                    <a:gd name="T11" fmla="*/ 110 h 3"/>
                    <a:gd name="T12" fmla="*/ 0 w 12"/>
                    <a:gd name="T13" fmla="*/ 367 h 3"/>
                    <a:gd name="T14" fmla="*/ 0 w 12"/>
                    <a:gd name="T15" fmla="*/ 367 h 3"/>
                    <a:gd name="T16" fmla="*/ 367 w 12"/>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3"/>
                    <a:gd name="T29" fmla="*/ 12 w 12"/>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3">
                      <a:moveTo>
                        <a:pt x="3" y="3"/>
                      </a:moveTo>
                      <a:lnTo>
                        <a:pt x="3" y="3"/>
                      </a:lnTo>
                      <a:lnTo>
                        <a:pt x="7" y="3"/>
                      </a:lnTo>
                      <a:lnTo>
                        <a:pt x="12" y="0"/>
                      </a:lnTo>
                      <a:lnTo>
                        <a:pt x="10" y="0"/>
                      </a:lnTo>
                      <a:lnTo>
                        <a:pt x="5" y="1"/>
                      </a:lnTo>
                      <a:lnTo>
                        <a:pt x="0" y="3"/>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2" name="Freeform 499"/>
                <p:cNvSpPr>
                  <a:spLocks/>
                </p:cNvSpPr>
                <p:nvPr/>
              </p:nvSpPr>
              <p:spPr bwMode="auto">
                <a:xfrm>
                  <a:off x="3777" y="1167"/>
                  <a:ext cx="121" cy="69"/>
                </a:xfrm>
                <a:custGeom>
                  <a:avLst/>
                  <a:gdLst>
                    <a:gd name="T0" fmla="*/ 2279 w 37"/>
                    <a:gd name="T1" fmla="*/ 1879 h 21"/>
                    <a:gd name="T2" fmla="*/ 2727 w 37"/>
                    <a:gd name="T3" fmla="*/ 1879 h 21"/>
                    <a:gd name="T4" fmla="*/ 2865 w 37"/>
                    <a:gd name="T5" fmla="*/ 1988 h 21"/>
                    <a:gd name="T6" fmla="*/ 2865 w 37"/>
                    <a:gd name="T7" fmla="*/ 2201 h 21"/>
                    <a:gd name="T8" fmla="*/ 3081 w 37"/>
                    <a:gd name="T9" fmla="*/ 2451 h 21"/>
                    <a:gd name="T10" fmla="*/ 3326 w 37"/>
                    <a:gd name="T11" fmla="*/ 2451 h 21"/>
                    <a:gd name="T12" fmla="*/ 3669 w 37"/>
                    <a:gd name="T13" fmla="*/ 2343 h 21"/>
                    <a:gd name="T14" fmla="*/ 3882 w 37"/>
                    <a:gd name="T15" fmla="*/ 2201 h 21"/>
                    <a:gd name="T16" fmla="*/ 3990 w 37"/>
                    <a:gd name="T17" fmla="*/ 2201 h 21"/>
                    <a:gd name="T18" fmla="*/ 4235 w 37"/>
                    <a:gd name="T19" fmla="*/ 1988 h 21"/>
                    <a:gd name="T20" fmla="*/ 4235 w 37"/>
                    <a:gd name="T21" fmla="*/ 1738 h 21"/>
                    <a:gd name="T22" fmla="*/ 4235 w 37"/>
                    <a:gd name="T23" fmla="*/ 1630 h 21"/>
                    <a:gd name="T24" fmla="*/ 4127 w 37"/>
                    <a:gd name="T25" fmla="*/ 1166 h 21"/>
                    <a:gd name="T26" fmla="*/ 3990 w 37"/>
                    <a:gd name="T27" fmla="*/ 1068 h 21"/>
                    <a:gd name="T28" fmla="*/ 3774 w 37"/>
                    <a:gd name="T29" fmla="*/ 1068 h 21"/>
                    <a:gd name="T30" fmla="*/ 3529 w 37"/>
                    <a:gd name="T31" fmla="*/ 917 h 21"/>
                    <a:gd name="T32" fmla="*/ 3081 w 37"/>
                    <a:gd name="T33" fmla="*/ 713 h 21"/>
                    <a:gd name="T34" fmla="*/ 2279 w 37"/>
                    <a:gd name="T35" fmla="*/ 713 h 21"/>
                    <a:gd name="T36" fmla="*/ 1956 w 37"/>
                    <a:gd name="T37" fmla="*/ 572 h 21"/>
                    <a:gd name="T38" fmla="*/ 1606 w 37"/>
                    <a:gd name="T39" fmla="*/ 463 h 21"/>
                    <a:gd name="T40" fmla="*/ 1508 w 37"/>
                    <a:gd name="T41" fmla="*/ 355 h 21"/>
                    <a:gd name="T42" fmla="*/ 1262 w 37"/>
                    <a:gd name="T43" fmla="*/ 108 h 21"/>
                    <a:gd name="T44" fmla="*/ 1017 w 37"/>
                    <a:gd name="T45" fmla="*/ 0 h 21"/>
                    <a:gd name="T46" fmla="*/ 801 w 37"/>
                    <a:gd name="T47" fmla="*/ 108 h 21"/>
                    <a:gd name="T48" fmla="*/ 461 w 37"/>
                    <a:gd name="T49" fmla="*/ 108 h 21"/>
                    <a:gd name="T50" fmla="*/ 108 w 37"/>
                    <a:gd name="T51" fmla="*/ 250 h 21"/>
                    <a:gd name="T52" fmla="*/ 0 w 37"/>
                    <a:gd name="T53" fmla="*/ 355 h 21"/>
                    <a:gd name="T54" fmla="*/ 108 w 37"/>
                    <a:gd name="T55" fmla="*/ 463 h 21"/>
                    <a:gd name="T56" fmla="*/ 353 w 37"/>
                    <a:gd name="T57" fmla="*/ 713 h 21"/>
                    <a:gd name="T58" fmla="*/ 461 w 37"/>
                    <a:gd name="T59" fmla="*/ 713 h 21"/>
                    <a:gd name="T60" fmla="*/ 556 w 37"/>
                    <a:gd name="T61" fmla="*/ 713 h 21"/>
                    <a:gd name="T62" fmla="*/ 909 w 37"/>
                    <a:gd name="T63" fmla="*/ 713 h 21"/>
                    <a:gd name="T64" fmla="*/ 1154 w 37"/>
                    <a:gd name="T65" fmla="*/ 821 h 21"/>
                    <a:gd name="T66" fmla="*/ 1154 w 37"/>
                    <a:gd name="T67" fmla="*/ 917 h 21"/>
                    <a:gd name="T68" fmla="*/ 1017 w 37"/>
                    <a:gd name="T69" fmla="*/ 1068 h 21"/>
                    <a:gd name="T70" fmla="*/ 909 w 37"/>
                    <a:gd name="T71" fmla="*/ 1068 h 21"/>
                    <a:gd name="T72" fmla="*/ 909 w 37"/>
                    <a:gd name="T73" fmla="*/ 1166 h 21"/>
                    <a:gd name="T74" fmla="*/ 1017 w 37"/>
                    <a:gd name="T75" fmla="*/ 1275 h 21"/>
                    <a:gd name="T76" fmla="*/ 1262 w 37"/>
                    <a:gd name="T77" fmla="*/ 1275 h 21"/>
                    <a:gd name="T78" fmla="*/ 1508 w 37"/>
                    <a:gd name="T79" fmla="*/ 1275 h 21"/>
                    <a:gd name="T80" fmla="*/ 1710 w 37"/>
                    <a:gd name="T81" fmla="*/ 1275 h 21"/>
                    <a:gd name="T82" fmla="*/ 1710 w 37"/>
                    <a:gd name="T83" fmla="*/ 1383 h 21"/>
                    <a:gd name="T84" fmla="*/ 1710 w 37"/>
                    <a:gd name="T85" fmla="*/ 1738 h 21"/>
                    <a:gd name="T86" fmla="*/ 1710 w 37"/>
                    <a:gd name="T87" fmla="*/ 1738 h 21"/>
                    <a:gd name="T88" fmla="*/ 1956 w 37"/>
                    <a:gd name="T89" fmla="*/ 1630 h 21"/>
                    <a:gd name="T90" fmla="*/ 2515 w 37"/>
                    <a:gd name="T91" fmla="*/ 1521 h 21"/>
                    <a:gd name="T92" fmla="*/ 2727 w 37"/>
                    <a:gd name="T93" fmla="*/ 1521 h 21"/>
                    <a:gd name="T94" fmla="*/ 2727 w 37"/>
                    <a:gd name="T95" fmla="*/ 1630 h 21"/>
                    <a:gd name="T96" fmla="*/ 2417 w 37"/>
                    <a:gd name="T97" fmla="*/ 1738 h 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7"/>
                    <a:gd name="T148" fmla="*/ 0 h 21"/>
                    <a:gd name="T149" fmla="*/ 37 w 37"/>
                    <a:gd name="T150" fmla="*/ 21 h 2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7" h="21">
                      <a:moveTo>
                        <a:pt x="20" y="16"/>
                      </a:moveTo>
                      <a:lnTo>
                        <a:pt x="20" y="16"/>
                      </a:lnTo>
                      <a:lnTo>
                        <a:pt x="23" y="16"/>
                      </a:lnTo>
                      <a:lnTo>
                        <a:pt x="24" y="16"/>
                      </a:lnTo>
                      <a:lnTo>
                        <a:pt x="25" y="16"/>
                      </a:lnTo>
                      <a:lnTo>
                        <a:pt x="25" y="17"/>
                      </a:lnTo>
                      <a:lnTo>
                        <a:pt x="25" y="19"/>
                      </a:lnTo>
                      <a:lnTo>
                        <a:pt x="26" y="20"/>
                      </a:lnTo>
                      <a:lnTo>
                        <a:pt x="27" y="21"/>
                      </a:lnTo>
                      <a:lnTo>
                        <a:pt x="29" y="21"/>
                      </a:lnTo>
                      <a:lnTo>
                        <a:pt x="31" y="20"/>
                      </a:lnTo>
                      <a:lnTo>
                        <a:pt x="32" y="20"/>
                      </a:lnTo>
                      <a:lnTo>
                        <a:pt x="34" y="20"/>
                      </a:lnTo>
                      <a:lnTo>
                        <a:pt x="34" y="19"/>
                      </a:lnTo>
                      <a:lnTo>
                        <a:pt x="35" y="19"/>
                      </a:lnTo>
                      <a:lnTo>
                        <a:pt x="36" y="18"/>
                      </a:lnTo>
                      <a:lnTo>
                        <a:pt x="37" y="17"/>
                      </a:lnTo>
                      <a:lnTo>
                        <a:pt x="37" y="15"/>
                      </a:lnTo>
                      <a:lnTo>
                        <a:pt x="37" y="14"/>
                      </a:lnTo>
                      <a:lnTo>
                        <a:pt x="37" y="12"/>
                      </a:lnTo>
                      <a:lnTo>
                        <a:pt x="36" y="10"/>
                      </a:lnTo>
                      <a:lnTo>
                        <a:pt x="35" y="9"/>
                      </a:lnTo>
                      <a:lnTo>
                        <a:pt x="33" y="9"/>
                      </a:lnTo>
                      <a:lnTo>
                        <a:pt x="32" y="9"/>
                      </a:lnTo>
                      <a:lnTo>
                        <a:pt x="31" y="8"/>
                      </a:lnTo>
                      <a:lnTo>
                        <a:pt x="27" y="6"/>
                      </a:lnTo>
                      <a:lnTo>
                        <a:pt x="20" y="6"/>
                      </a:lnTo>
                      <a:lnTo>
                        <a:pt x="18" y="6"/>
                      </a:lnTo>
                      <a:lnTo>
                        <a:pt x="17" y="5"/>
                      </a:lnTo>
                      <a:lnTo>
                        <a:pt x="16" y="5"/>
                      </a:lnTo>
                      <a:lnTo>
                        <a:pt x="14" y="4"/>
                      </a:lnTo>
                      <a:lnTo>
                        <a:pt x="13" y="3"/>
                      </a:lnTo>
                      <a:lnTo>
                        <a:pt x="12" y="3"/>
                      </a:lnTo>
                      <a:lnTo>
                        <a:pt x="11" y="1"/>
                      </a:lnTo>
                      <a:lnTo>
                        <a:pt x="10" y="1"/>
                      </a:lnTo>
                      <a:lnTo>
                        <a:pt x="9" y="0"/>
                      </a:lnTo>
                      <a:lnTo>
                        <a:pt x="8" y="0"/>
                      </a:lnTo>
                      <a:lnTo>
                        <a:pt x="7" y="1"/>
                      </a:lnTo>
                      <a:lnTo>
                        <a:pt x="4" y="1"/>
                      </a:lnTo>
                      <a:lnTo>
                        <a:pt x="2" y="2"/>
                      </a:lnTo>
                      <a:lnTo>
                        <a:pt x="1" y="2"/>
                      </a:lnTo>
                      <a:lnTo>
                        <a:pt x="0" y="3"/>
                      </a:lnTo>
                      <a:lnTo>
                        <a:pt x="1" y="4"/>
                      </a:lnTo>
                      <a:lnTo>
                        <a:pt x="2" y="5"/>
                      </a:lnTo>
                      <a:lnTo>
                        <a:pt x="3" y="6"/>
                      </a:lnTo>
                      <a:lnTo>
                        <a:pt x="4" y="6"/>
                      </a:lnTo>
                      <a:lnTo>
                        <a:pt x="5" y="6"/>
                      </a:lnTo>
                      <a:lnTo>
                        <a:pt x="8" y="6"/>
                      </a:lnTo>
                      <a:lnTo>
                        <a:pt x="10" y="7"/>
                      </a:lnTo>
                      <a:lnTo>
                        <a:pt x="10" y="8"/>
                      </a:lnTo>
                      <a:lnTo>
                        <a:pt x="9" y="9"/>
                      </a:lnTo>
                      <a:lnTo>
                        <a:pt x="8" y="9"/>
                      </a:lnTo>
                      <a:lnTo>
                        <a:pt x="8" y="10"/>
                      </a:lnTo>
                      <a:lnTo>
                        <a:pt x="8" y="11"/>
                      </a:lnTo>
                      <a:lnTo>
                        <a:pt x="9" y="11"/>
                      </a:lnTo>
                      <a:lnTo>
                        <a:pt x="10" y="11"/>
                      </a:lnTo>
                      <a:lnTo>
                        <a:pt x="11" y="11"/>
                      </a:lnTo>
                      <a:lnTo>
                        <a:pt x="13" y="11"/>
                      </a:lnTo>
                      <a:lnTo>
                        <a:pt x="14" y="11"/>
                      </a:lnTo>
                      <a:lnTo>
                        <a:pt x="15" y="11"/>
                      </a:lnTo>
                      <a:lnTo>
                        <a:pt x="15" y="12"/>
                      </a:lnTo>
                      <a:lnTo>
                        <a:pt x="15" y="13"/>
                      </a:lnTo>
                      <a:lnTo>
                        <a:pt x="15" y="15"/>
                      </a:lnTo>
                      <a:lnTo>
                        <a:pt x="17" y="14"/>
                      </a:lnTo>
                      <a:lnTo>
                        <a:pt x="20" y="14"/>
                      </a:lnTo>
                      <a:lnTo>
                        <a:pt x="22" y="13"/>
                      </a:lnTo>
                      <a:lnTo>
                        <a:pt x="24" y="13"/>
                      </a:lnTo>
                      <a:lnTo>
                        <a:pt x="24" y="14"/>
                      </a:lnTo>
                      <a:lnTo>
                        <a:pt x="22" y="14"/>
                      </a:lnTo>
                      <a:lnTo>
                        <a:pt x="21" y="15"/>
                      </a:lnTo>
                      <a:lnTo>
                        <a:pt x="20" y="1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3" name="Freeform 500"/>
                <p:cNvSpPr>
                  <a:spLocks/>
                </p:cNvSpPr>
                <p:nvPr/>
              </p:nvSpPr>
              <p:spPr bwMode="auto">
                <a:xfrm>
                  <a:off x="3843" y="1213"/>
                  <a:ext cx="23" cy="17"/>
                </a:xfrm>
                <a:custGeom>
                  <a:avLst/>
                  <a:gdLst>
                    <a:gd name="T0" fmla="*/ 821 w 7"/>
                    <a:gd name="T1" fmla="*/ 394 h 5"/>
                    <a:gd name="T2" fmla="*/ 821 w 7"/>
                    <a:gd name="T3" fmla="*/ 394 h 5"/>
                    <a:gd name="T4" fmla="*/ 572 w 7"/>
                    <a:gd name="T5" fmla="*/ 279 h 5"/>
                    <a:gd name="T6" fmla="*/ 0 w 7"/>
                    <a:gd name="T7" fmla="*/ 0 h 5"/>
                    <a:gd name="T8" fmla="*/ 0 w 7"/>
                    <a:gd name="T9" fmla="*/ 394 h 5"/>
                    <a:gd name="T10" fmla="*/ 463 w 7"/>
                    <a:gd name="T11" fmla="*/ 394 h 5"/>
                    <a:gd name="T12" fmla="*/ 463 w 7"/>
                    <a:gd name="T13" fmla="*/ 670 h 5"/>
                    <a:gd name="T14" fmla="*/ 463 w 7"/>
                    <a:gd name="T15" fmla="*/ 670 h 5"/>
                    <a:gd name="T16" fmla="*/ 821 w 7"/>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3"/>
                      </a:moveTo>
                      <a:lnTo>
                        <a:pt x="7" y="3"/>
                      </a:lnTo>
                      <a:lnTo>
                        <a:pt x="5" y="2"/>
                      </a:lnTo>
                      <a:lnTo>
                        <a:pt x="0" y="0"/>
                      </a:lnTo>
                      <a:lnTo>
                        <a:pt x="0" y="3"/>
                      </a:lnTo>
                      <a:lnTo>
                        <a:pt x="4" y="3"/>
                      </a:lnTo>
                      <a:lnTo>
                        <a:pt x="4" y="5"/>
                      </a:lnTo>
                      <a:lnTo>
                        <a:pt x="7"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4" name="Freeform 501"/>
                <p:cNvSpPr>
                  <a:spLocks/>
                </p:cNvSpPr>
                <p:nvPr/>
              </p:nvSpPr>
              <p:spPr bwMode="auto">
                <a:xfrm>
                  <a:off x="3856" y="1223"/>
                  <a:ext cx="16" cy="13"/>
                </a:xfrm>
                <a:custGeom>
                  <a:avLst/>
                  <a:gdLst>
                    <a:gd name="T0" fmla="*/ 522 w 5"/>
                    <a:gd name="T1" fmla="*/ 244 h 4"/>
                    <a:gd name="T2" fmla="*/ 522 w 5"/>
                    <a:gd name="T3" fmla="*/ 244 h 4"/>
                    <a:gd name="T4" fmla="*/ 326 w 5"/>
                    <a:gd name="T5" fmla="*/ 244 h 4"/>
                    <a:gd name="T6" fmla="*/ 326 w 5"/>
                    <a:gd name="T7" fmla="*/ 0 h 4"/>
                    <a:gd name="T8" fmla="*/ 0 w 5"/>
                    <a:gd name="T9" fmla="*/ 244 h 4"/>
                    <a:gd name="T10" fmla="*/ 102 w 5"/>
                    <a:gd name="T11" fmla="*/ 442 h 4"/>
                    <a:gd name="T12" fmla="*/ 522 w 5"/>
                    <a:gd name="T13" fmla="*/ 442 h 4"/>
                    <a:gd name="T14" fmla="*/ 522 w 5"/>
                    <a:gd name="T15" fmla="*/ 442 h 4"/>
                    <a:gd name="T16" fmla="*/ 522 w 5"/>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2"/>
                      </a:moveTo>
                      <a:lnTo>
                        <a:pt x="5" y="2"/>
                      </a:lnTo>
                      <a:lnTo>
                        <a:pt x="3" y="2"/>
                      </a:lnTo>
                      <a:lnTo>
                        <a:pt x="3" y="0"/>
                      </a:lnTo>
                      <a:lnTo>
                        <a:pt x="0" y="2"/>
                      </a:lnTo>
                      <a:lnTo>
                        <a:pt x="1" y="4"/>
                      </a:lnTo>
                      <a:lnTo>
                        <a:pt x="5" y="4"/>
                      </a:lnTo>
                      <a:lnTo>
                        <a:pt x="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5" name="Freeform 502"/>
                <p:cNvSpPr>
                  <a:spLocks/>
                </p:cNvSpPr>
                <p:nvPr/>
              </p:nvSpPr>
              <p:spPr bwMode="auto">
                <a:xfrm>
                  <a:off x="3872" y="1223"/>
                  <a:ext cx="20" cy="13"/>
                </a:xfrm>
                <a:custGeom>
                  <a:avLst/>
                  <a:gdLst>
                    <a:gd name="T0" fmla="*/ 477 w 6"/>
                    <a:gd name="T1" fmla="*/ 0 h 4"/>
                    <a:gd name="T2" fmla="*/ 477 w 6"/>
                    <a:gd name="T3" fmla="*/ 0 h 4"/>
                    <a:gd name="T4" fmla="*/ 367 w 6"/>
                    <a:gd name="T5" fmla="*/ 244 h 4"/>
                    <a:gd name="T6" fmla="*/ 0 w 6"/>
                    <a:gd name="T7" fmla="*/ 244 h 4"/>
                    <a:gd name="T8" fmla="*/ 0 w 6"/>
                    <a:gd name="T9" fmla="*/ 442 h 4"/>
                    <a:gd name="T10" fmla="*/ 477 w 6"/>
                    <a:gd name="T11" fmla="*/ 442 h 4"/>
                    <a:gd name="T12" fmla="*/ 743 w 6"/>
                    <a:gd name="T13" fmla="*/ 244 h 4"/>
                    <a:gd name="T14" fmla="*/ 743 w 6"/>
                    <a:gd name="T15" fmla="*/ 244 h 4"/>
                    <a:gd name="T16" fmla="*/ 477 w 6"/>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4" y="0"/>
                      </a:moveTo>
                      <a:lnTo>
                        <a:pt x="4" y="0"/>
                      </a:lnTo>
                      <a:lnTo>
                        <a:pt x="3" y="2"/>
                      </a:lnTo>
                      <a:lnTo>
                        <a:pt x="0" y="2"/>
                      </a:lnTo>
                      <a:lnTo>
                        <a:pt x="0" y="4"/>
                      </a:lnTo>
                      <a:lnTo>
                        <a:pt x="4" y="4"/>
                      </a:lnTo>
                      <a:lnTo>
                        <a:pt x="6" y="2"/>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6" name="Freeform 503"/>
                <p:cNvSpPr>
                  <a:spLocks/>
                </p:cNvSpPr>
                <p:nvPr/>
              </p:nvSpPr>
              <p:spPr bwMode="auto">
                <a:xfrm>
                  <a:off x="3885" y="1207"/>
                  <a:ext cx="17" cy="23"/>
                </a:xfrm>
                <a:custGeom>
                  <a:avLst/>
                  <a:gdLst>
                    <a:gd name="T0" fmla="*/ 554 w 5"/>
                    <a:gd name="T1" fmla="*/ 250 h 7"/>
                    <a:gd name="T2" fmla="*/ 554 w 5"/>
                    <a:gd name="T3" fmla="*/ 250 h 7"/>
                    <a:gd name="T4" fmla="*/ 554 w 5"/>
                    <a:gd name="T5" fmla="*/ 463 h 7"/>
                    <a:gd name="T6" fmla="*/ 0 w 5"/>
                    <a:gd name="T7" fmla="*/ 572 h 7"/>
                    <a:gd name="T8" fmla="*/ 279 w 5"/>
                    <a:gd name="T9" fmla="*/ 821 h 7"/>
                    <a:gd name="T10" fmla="*/ 670 w 5"/>
                    <a:gd name="T11" fmla="*/ 572 h 7"/>
                    <a:gd name="T12" fmla="*/ 670 w 5"/>
                    <a:gd name="T13" fmla="*/ 0 h 7"/>
                    <a:gd name="T14" fmla="*/ 670 w 5"/>
                    <a:gd name="T15" fmla="*/ 0 h 7"/>
                    <a:gd name="T16" fmla="*/ 554 w 5"/>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4" y="2"/>
                      </a:moveTo>
                      <a:lnTo>
                        <a:pt x="4" y="2"/>
                      </a:lnTo>
                      <a:lnTo>
                        <a:pt x="4" y="4"/>
                      </a:lnTo>
                      <a:lnTo>
                        <a:pt x="0" y="5"/>
                      </a:lnTo>
                      <a:lnTo>
                        <a:pt x="2" y="7"/>
                      </a:lnTo>
                      <a:lnTo>
                        <a:pt x="5" y="5"/>
                      </a:lnTo>
                      <a:lnTo>
                        <a:pt x="5" y="0"/>
                      </a:lnTo>
                      <a:lnTo>
                        <a:pt x="4"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7" name="Freeform 504"/>
                <p:cNvSpPr>
                  <a:spLocks/>
                </p:cNvSpPr>
                <p:nvPr/>
              </p:nvSpPr>
              <p:spPr bwMode="auto">
                <a:xfrm>
                  <a:off x="3885" y="1197"/>
                  <a:ext cx="17" cy="16"/>
                </a:xfrm>
                <a:custGeom>
                  <a:avLst/>
                  <a:gdLst>
                    <a:gd name="T0" fmla="*/ 0 w 5"/>
                    <a:gd name="T1" fmla="*/ 195 h 5"/>
                    <a:gd name="T2" fmla="*/ 0 w 5"/>
                    <a:gd name="T3" fmla="*/ 195 h 5"/>
                    <a:gd name="T4" fmla="*/ 279 w 5"/>
                    <a:gd name="T5" fmla="*/ 195 h 5"/>
                    <a:gd name="T6" fmla="*/ 554 w 5"/>
                    <a:gd name="T7" fmla="*/ 522 h 5"/>
                    <a:gd name="T8" fmla="*/ 670 w 5"/>
                    <a:gd name="T9" fmla="*/ 326 h 5"/>
                    <a:gd name="T10" fmla="*/ 554 w 5"/>
                    <a:gd name="T11" fmla="*/ 195 h 5"/>
                    <a:gd name="T12" fmla="*/ 0 w 5"/>
                    <a:gd name="T13" fmla="*/ 0 h 5"/>
                    <a:gd name="T14" fmla="*/ 0 w 5"/>
                    <a:gd name="T15" fmla="*/ 0 h 5"/>
                    <a:gd name="T16" fmla="*/ 0 w 5"/>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2"/>
                      </a:moveTo>
                      <a:lnTo>
                        <a:pt x="0" y="2"/>
                      </a:lnTo>
                      <a:lnTo>
                        <a:pt x="2" y="2"/>
                      </a:lnTo>
                      <a:lnTo>
                        <a:pt x="4" y="5"/>
                      </a:lnTo>
                      <a:lnTo>
                        <a:pt x="5" y="3"/>
                      </a:lnTo>
                      <a:lnTo>
                        <a:pt x="4"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8" name="Freeform 505"/>
                <p:cNvSpPr>
                  <a:spLocks/>
                </p:cNvSpPr>
                <p:nvPr/>
              </p:nvSpPr>
              <p:spPr bwMode="auto">
                <a:xfrm>
                  <a:off x="3866" y="1187"/>
                  <a:ext cx="19" cy="16"/>
                </a:xfrm>
                <a:custGeom>
                  <a:avLst/>
                  <a:gdLst>
                    <a:gd name="T0" fmla="*/ 0 w 6"/>
                    <a:gd name="T1" fmla="*/ 102 h 5"/>
                    <a:gd name="T2" fmla="*/ 0 w 6"/>
                    <a:gd name="T3" fmla="*/ 102 h 5"/>
                    <a:gd name="T4" fmla="*/ 320 w 6"/>
                    <a:gd name="T5" fmla="*/ 326 h 5"/>
                    <a:gd name="T6" fmla="*/ 602 w 6"/>
                    <a:gd name="T7" fmla="*/ 522 h 5"/>
                    <a:gd name="T8" fmla="*/ 602 w 6"/>
                    <a:gd name="T9" fmla="*/ 326 h 5"/>
                    <a:gd name="T10" fmla="*/ 320 w 6"/>
                    <a:gd name="T11" fmla="*/ 102 h 5"/>
                    <a:gd name="T12" fmla="*/ 0 w 6"/>
                    <a:gd name="T13" fmla="*/ 0 h 5"/>
                    <a:gd name="T14" fmla="*/ 0 w 6"/>
                    <a:gd name="T15" fmla="*/ 0 h 5"/>
                    <a:gd name="T16" fmla="*/ 0 w 6"/>
                    <a:gd name="T17" fmla="*/ 10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1"/>
                      </a:moveTo>
                      <a:lnTo>
                        <a:pt x="0" y="1"/>
                      </a:lnTo>
                      <a:lnTo>
                        <a:pt x="3" y="3"/>
                      </a:lnTo>
                      <a:lnTo>
                        <a:pt x="6" y="5"/>
                      </a:lnTo>
                      <a:lnTo>
                        <a:pt x="6" y="3"/>
                      </a:lnTo>
                      <a:lnTo>
                        <a:pt x="3" y="1"/>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69" name="Freeform 506"/>
                <p:cNvSpPr>
                  <a:spLocks/>
                </p:cNvSpPr>
                <p:nvPr/>
              </p:nvSpPr>
              <p:spPr bwMode="auto">
                <a:xfrm>
                  <a:off x="3843" y="1180"/>
                  <a:ext cx="23" cy="10"/>
                </a:xfrm>
                <a:custGeom>
                  <a:avLst/>
                  <a:gdLst>
                    <a:gd name="T0" fmla="*/ 0 w 7"/>
                    <a:gd name="T1" fmla="*/ 367 h 3"/>
                    <a:gd name="T2" fmla="*/ 0 w 7"/>
                    <a:gd name="T3" fmla="*/ 367 h 3"/>
                    <a:gd name="T4" fmla="*/ 463 w 7"/>
                    <a:gd name="T5" fmla="*/ 367 h 3"/>
                    <a:gd name="T6" fmla="*/ 821 w 7"/>
                    <a:gd name="T7" fmla="*/ 367 h 3"/>
                    <a:gd name="T8" fmla="*/ 821 w 7"/>
                    <a:gd name="T9" fmla="*/ 257 h 3"/>
                    <a:gd name="T10" fmla="*/ 463 w 7"/>
                    <a:gd name="T11" fmla="*/ 0 h 3"/>
                    <a:gd name="T12" fmla="*/ 0 w 7"/>
                    <a:gd name="T13" fmla="*/ 0 h 3"/>
                    <a:gd name="T14" fmla="*/ 0 w 7"/>
                    <a:gd name="T15" fmla="*/ 0 h 3"/>
                    <a:gd name="T16" fmla="*/ 0 w 7"/>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3"/>
                      </a:moveTo>
                      <a:lnTo>
                        <a:pt x="0" y="3"/>
                      </a:lnTo>
                      <a:lnTo>
                        <a:pt x="4" y="3"/>
                      </a:lnTo>
                      <a:lnTo>
                        <a:pt x="7" y="3"/>
                      </a:lnTo>
                      <a:lnTo>
                        <a:pt x="7" y="2"/>
                      </a:lnTo>
                      <a:lnTo>
                        <a:pt x="4" y="0"/>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0" name="Freeform 507"/>
                <p:cNvSpPr>
                  <a:spLocks/>
                </p:cNvSpPr>
                <p:nvPr/>
              </p:nvSpPr>
              <p:spPr bwMode="auto">
                <a:xfrm>
                  <a:off x="3823" y="1174"/>
                  <a:ext cx="20" cy="16"/>
                </a:xfrm>
                <a:custGeom>
                  <a:avLst/>
                  <a:gdLst>
                    <a:gd name="T0" fmla="*/ 0 w 6"/>
                    <a:gd name="T1" fmla="*/ 195 h 5"/>
                    <a:gd name="T2" fmla="*/ 0 w 6"/>
                    <a:gd name="T3" fmla="*/ 195 h 5"/>
                    <a:gd name="T4" fmla="*/ 367 w 6"/>
                    <a:gd name="T5" fmla="*/ 429 h 5"/>
                    <a:gd name="T6" fmla="*/ 743 w 6"/>
                    <a:gd name="T7" fmla="*/ 522 h 5"/>
                    <a:gd name="T8" fmla="*/ 743 w 6"/>
                    <a:gd name="T9" fmla="*/ 195 h 5"/>
                    <a:gd name="T10" fmla="*/ 367 w 6"/>
                    <a:gd name="T11" fmla="*/ 195 h 5"/>
                    <a:gd name="T12" fmla="*/ 0 w 6"/>
                    <a:gd name="T13" fmla="*/ 0 h 5"/>
                    <a:gd name="T14" fmla="*/ 0 w 6"/>
                    <a:gd name="T15" fmla="*/ 0 h 5"/>
                    <a:gd name="T16" fmla="*/ 0 w 6"/>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2"/>
                      </a:moveTo>
                      <a:lnTo>
                        <a:pt x="0" y="2"/>
                      </a:lnTo>
                      <a:lnTo>
                        <a:pt x="3" y="4"/>
                      </a:lnTo>
                      <a:lnTo>
                        <a:pt x="6" y="5"/>
                      </a:lnTo>
                      <a:lnTo>
                        <a:pt x="6" y="2"/>
                      </a:lnTo>
                      <a:lnTo>
                        <a:pt x="3"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1" name="Freeform 508"/>
                <p:cNvSpPr>
                  <a:spLocks/>
                </p:cNvSpPr>
                <p:nvPr/>
              </p:nvSpPr>
              <p:spPr bwMode="auto">
                <a:xfrm>
                  <a:off x="3800" y="1164"/>
                  <a:ext cx="23" cy="16"/>
                </a:xfrm>
                <a:custGeom>
                  <a:avLst/>
                  <a:gdLst>
                    <a:gd name="T0" fmla="*/ 0 w 7"/>
                    <a:gd name="T1" fmla="*/ 195 h 5"/>
                    <a:gd name="T2" fmla="*/ 0 w 7"/>
                    <a:gd name="T3" fmla="*/ 195 h 5"/>
                    <a:gd name="T4" fmla="*/ 463 w 7"/>
                    <a:gd name="T5" fmla="*/ 326 h 5"/>
                    <a:gd name="T6" fmla="*/ 821 w 7"/>
                    <a:gd name="T7" fmla="*/ 522 h 5"/>
                    <a:gd name="T8" fmla="*/ 821 w 7"/>
                    <a:gd name="T9" fmla="*/ 326 h 5"/>
                    <a:gd name="T10" fmla="*/ 463 w 7"/>
                    <a:gd name="T11" fmla="*/ 195 h 5"/>
                    <a:gd name="T12" fmla="*/ 0 w 7"/>
                    <a:gd name="T13" fmla="*/ 0 h 5"/>
                    <a:gd name="T14" fmla="*/ 0 w 7"/>
                    <a:gd name="T15" fmla="*/ 0 h 5"/>
                    <a:gd name="T16" fmla="*/ 0 w 7"/>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2"/>
                      </a:moveTo>
                      <a:lnTo>
                        <a:pt x="0" y="2"/>
                      </a:lnTo>
                      <a:lnTo>
                        <a:pt x="4" y="3"/>
                      </a:lnTo>
                      <a:lnTo>
                        <a:pt x="7" y="5"/>
                      </a:lnTo>
                      <a:lnTo>
                        <a:pt x="7" y="3"/>
                      </a:lnTo>
                      <a:lnTo>
                        <a:pt x="4"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2" name="Freeform 509"/>
                <p:cNvSpPr>
                  <a:spLocks/>
                </p:cNvSpPr>
                <p:nvPr/>
              </p:nvSpPr>
              <p:spPr bwMode="auto">
                <a:xfrm>
                  <a:off x="3780" y="1164"/>
                  <a:ext cx="20" cy="23"/>
                </a:xfrm>
                <a:custGeom>
                  <a:avLst/>
                  <a:gdLst>
                    <a:gd name="T0" fmla="*/ 110 w 6"/>
                    <a:gd name="T1" fmla="*/ 572 h 7"/>
                    <a:gd name="T2" fmla="*/ 110 w 6"/>
                    <a:gd name="T3" fmla="*/ 572 h 7"/>
                    <a:gd name="T4" fmla="*/ 110 w 6"/>
                    <a:gd name="T5" fmla="*/ 355 h 7"/>
                    <a:gd name="T6" fmla="*/ 743 w 6"/>
                    <a:gd name="T7" fmla="*/ 250 h 7"/>
                    <a:gd name="T8" fmla="*/ 743 w 6"/>
                    <a:gd name="T9" fmla="*/ 0 h 7"/>
                    <a:gd name="T10" fmla="*/ 0 w 6"/>
                    <a:gd name="T11" fmla="*/ 250 h 7"/>
                    <a:gd name="T12" fmla="*/ 0 w 6"/>
                    <a:gd name="T13" fmla="*/ 821 h 7"/>
                    <a:gd name="T14" fmla="*/ 0 w 6"/>
                    <a:gd name="T15" fmla="*/ 821 h 7"/>
                    <a:gd name="T16" fmla="*/ 110 w 6"/>
                    <a:gd name="T17" fmla="*/ 572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1" y="5"/>
                      </a:moveTo>
                      <a:lnTo>
                        <a:pt x="1" y="5"/>
                      </a:lnTo>
                      <a:lnTo>
                        <a:pt x="1" y="3"/>
                      </a:lnTo>
                      <a:lnTo>
                        <a:pt x="6" y="2"/>
                      </a:lnTo>
                      <a:lnTo>
                        <a:pt x="6" y="0"/>
                      </a:lnTo>
                      <a:lnTo>
                        <a:pt x="0" y="2"/>
                      </a:lnTo>
                      <a:lnTo>
                        <a:pt x="0" y="7"/>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3" name="Freeform 510"/>
                <p:cNvSpPr>
                  <a:spLocks/>
                </p:cNvSpPr>
                <p:nvPr/>
              </p:nvSpPr>
              <p:spPr bwMode="auto">
                <a:xfrm>
                  <a:off x="3780" y="1180"/>
                  <a:ext cx="13" cy="10"/>
                </a:xfrm>
                <a:custGeom>
                  <a:avLst/>
                  <a:gdLst>
                    <a:gd name="T0" fmla="*/ 442 w 4"/>
                    <a:gd name="T1" fmla="*/ 257 h 3"/>
                    <a:gd name="T2" fmla="*/ 442 w 4"/>
                    <a:gd name="T3" fmla="*/ 257 h 3"/>
                    <a:gd name="T4" fmla="*/ 338 w 4"/>
                    <a:gd name="T5" fmla="*/ 257 h 3"/>
                    <a:gd name="T6" fmla="*/ 104 w 4"/>
                    <a:gd name="T7" fmla="*/ 0 h 3"/>
                    <a:gd name="T8" fmla="*/ 0 w 4"/>
                    <a:gd name="T9" fmla="*/ 257 h 3"/>
                    <a:gd name="T10" fmla="*/ 104 w 4"/>
                    <a:gd name="T11" fmla="*/ 367 h 3"/>
                    <a:gd name="T12" fmla="*/ 442 w 4"/>
                    <a:gd name="T13" fmla="*/ 367 h 3"/>
                    <a:gd name="T14" fmla="*/ 442 w 4"/>
                    <a:gd name="T15" fmla="*/ 367 h 3"/>
                    <a:gd name="T16" fmla="*/ 442 w 4"/>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2"/>
                      </a:moveTo>
                      <a:lnTo>
                        <a:pt x="4" y="2"/>
                      </a:lnTo>
                      <a:lnTo>
                        <a:pt x="3" y="2"/>
                      </a:lnTo>
                      <a:lnTo>
                        <a:pt x="1" y="0"/>
                      </a:lnTo>
                      <a:lnTo>
                        <a:pt x="0" y="2"/>
                      </a:lnTo>
                      <a:lnTo>
                        <a:pt x="1" y="3"/>
                      </a:lnTo>
                      <a:lnTo>
                        <a:pt x="4" y="3"/>
                      </a:lnTo>
                      <a:lnTo>
                        <a:pt x="4"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4" name="Freeform 511"/>
                <p:cNvSpPr>
                  <a:spLocks/>
                </p:cNvSpPr>
                <p:nvPr/>
              </p:nvSpPr>
              <p:spPr bwMode="auto">
                <a:xfrm>
                  <a:off x="3793" y="1187"/>
                  <a:ext cx="23" cy="10"/>
                </a:xfrm>
                <a:custGeom>
                  <a:avLst/>
                  <a:gdLst>
                    <a:gd name="T0" fmla="*/ 713 w 7"/>
                    <a:gd name="T1" fmla="*/ 367 h 3"/>
                    <a:gd name="T2" fmla="*/ 713 w 7"/>
                    <a:gd name="T3" fmla="*/ 367 h 3"/>
                    <a:gd name="T4" fmla="*/ 821 w 7"/>
                    <a:gd name="T5" fmla="*/ 110 h 3"/>
                    <a:gd name="T6" fmla="*/ 713 w 7"/>
                    <a:gd name="T7" fmla="*/ 0 h 3"/>
                    <a:gd name="T8" fmla="*/ 463 w 7"/>
                    <a:gd name="T9" fmla="*/ 0 h 3"/>
                    <a:gd name="T10" fmla="*/ 0 w 7"/>
                    <a:gd name="T11" fmla="*/ 0 h 3"/>
                    <a:gd name="T12" fmla="*/ 0 w 7"/>
                    <a:gd name="T13" fmla="*/ 110 h 3"/>
                    <a:gd name="T14" fmla="*/ 250 w 7"/>
                    <a:gd name="T15" fmla="*/ 110 h 3"/>
                    <a:gd name="T16" fmla="*/ 463 w 7"/>
                    <a:gd name="T17" fmla="*/ 110 h 3"/>
                    <a:gd name="T18" fmla="*/ 463 w 7"/>
                    <a:gd name="T19" fmla="*/ 110 h 3"/>
                    <a:gd name="T20" fmla="*/ 463 w 7"/>
                    <a:gd name="T21" fmla="*/ 110 h 3"/>
                    <a:gd name="T22" fmla="*/ 463 w 7"/>
                    <a:gd name="T23" fmla="*/ 110 h 3"/>
                    <a:gd name="T24" fmla="*/ 713 w 7"/>
                    <a:gd name="T25" fmla="*/ 367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3"/>
                    <a:gd name="T41" fmla="*/ 7 w 7"/>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3">
                      <a:moveTo>
                        <a:pt x="6" y="3"/>
                      </a:moveTo>
                      <a:lnTo>
                        <a:pt x="6" y="3"/>
                      </a:lnTo>
                      <a:lnTo>
                        <a:pt x="7" y="1"/>
                      </a:lnTo>
                      <a:lnTo>
                        <a:pt x="6" y="0"/>
                      </a:lnTo>
                      <a:lnTo>
                        <a:pt x="4" y="0"/>
                      </a:lnTo>
                      <a:lnTo>
                        <a:pt x="0" y="0"/>
                      </a:lnTo>
                      <a:lnTo>
                        <a:pt x="0" y="1"/>
                      </a:lnTo>
                      <a:lnTo>
                        <a:pt x="2" y="1"/>
                      </a:lnTo>
                      <a:lnTo>
                        <a:pt x="4" y="1"/>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5" name="Freeform 512"/>
                <p:cNvSpPr>
                  <a:spLocks/>
                </p:cNvSpPr>
                <p:nvPr/>
              </p:nvSpPr>
              <p:spPr bwMode="auto">
                <a:xfrm>
                  <a:off x="3800" y="1190"/>
                  <a:ext cx="13" cy="17"/>
                </a:xfrm>
                <a:custGeom>
                  <a:avLst/>
                  <a:gdLst>
                    <a:gd name="T0" fmla="*/ 442 w 4"/>
                    <a:gd name="T1" fmla="*/ 554 h 5"/>
                    <a:gd name="T2" fmla="*/ 442 w 4"/>
                    <a:gd name="T3" fmla="*/ 554 h 5"/>
                    <a:gd name="T4" fmla="*/ 244 w 4"/>
                    <a:gd name="T5" fmla="*/ 554 h 5"/>
                    <a:gd name="T6" fmla="*/ 244 w 4"/>
                    <a:gd name="T7" fmla="*/ 554 h 5"/>
                    <a:gd name="T8" fmla="*/ 244 w 4"/>
                    <a:gd name="T9" fmla="*/ 554 h 5"/>
                    <a:gd name="T10" fmla="*/ 442 w 4"/>
                    <a:gd name="T11" fmla="*/ 279 h 5"/>
                    <a:gd name="T12" fmla="*/ 244 w 4"/>
                    <a:gd name="T13" fmla="*/ 0 h 5"/>
                    <a:gd name="T14" fmla="*/ 0 w 4"/>
                    <a:gd name="T15" fmla="*/ 279 h 5"/>
                    <a:gd name="T16" fmla="*/ 0 w 4"/>
                    <a:gd name="T17" fmla="*/ 554 h 5"/>
                    <a:gd name="T18" fmla="*/ 244 w 4"/>
                    <a:gd name="T19" fmla="*/ 670 h 5"/>
                    <a:gd name="T20" fmla="*/ 442 w 4"/>
                    <a:gd name="T21" fmla="*/ 670 h 5"/>
                    <a:gd name="T22" fmla="*/ 442 w 4"/>
                    <a:gd name="T23" fmla="*/ 670 h 5"/>
                    <a:gd name="T24" fmla="*/ 442 w 4"/>
                    <a:gd name="T25" fmla="*/ 554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5"/>
                    <a:gd name="T41" fmla="*/ 4 w 4"/>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5">
                      <a:moveTo>
                        <a:pt x="4" y="4"/>
                      </a:moveTo>
                      <a:lnTo>
                        <a:pt x="4" y="4"/>
                      </a:lnTo>
                      <a:lnTo>
                        <a:pt x="2" y="4"/>
                      </a:lnTo>
                      <a:lnTo>
                        <a:pt x="4" y="2"/>
                      </a:lnTo>
                      <a:lnTo>
                        <a:pt x="2" y="0"/>
                      </a:lnTo>
                      <a:lnTo>
                        <a:pt x="0" y="2"/>
                      </a:lnTo>
                      <a:lnTo>
                        <a:pt x="0" y="4"/>
                      </a:lnTo>
                      <a:lnTo>
                        <a:pt x="2" y="5"/>
                      </a:lnTo>
                      <a:lnTo>
                        <a:pt x="4" y="5"/>
                      </a:lnTo>
                      <a:lnTo>
                        <a:pt x="4"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6" name="Freeform 513"/>
                <p:cNvSpPr>
                  <a:spLocks/>
                </p:cNvSpPr>
                <p:nvPr/>
              </p:nvSpPr>
              <p:spPr bwMode="auto">
                <a:xfrm>
                  <a:off x="3813" y="1203"/>
                  <a:ext cx="13" cy="4"/>
                </a:xfrm>
                <a:custGeom>
                  <a:avLst/>
                  <a:gdLst>
                    <a:gd name="T0" fmla="*/ 442 w 4"/>
                    <a:gd name="T1" fmla="*/ 256 h 1"/>
                    <a:gd name="T2" fmla="*/ 442 w 4"/>
                    <a:gd name="T3" fmla="*/ 256 h 1"/>
                    <a:gd name="T4" fmla="*/ 338 w 4"/>
                    <a:gd name="T5" fmla="*/ 0 h 1"/>
                    <a:gd name="T6" fmla="*/ 0 w 4"/>
                    <a:gd name="T7" fmla="*/ 0 h 1"/>
                    <a:gd name="T8" fmla="*/ 0 w 4"/>
                    <a:gd name="T9" fmla="*/ 256 h 1"/>
                    <a:gd name="T10" fmla="*/ 338 w 4"/>
                    <a:gd name="T11" fmla="*/ 256 h 1"/>
                    <a:gd name="T12" fmla="*/ 338 w 4"/>
                    <a:gd name="T13" fmla="*/ 256 h 1"/>
                    <a:gd name="T14" fmla="*/ 338 w 4"/>
                    <a:gd name="T15" fmla="*/ 256 h 1"/>
                    <a:gd name="T16" fmla="*/ 442 w 4"/>
                    <a:gd name="T17" fmla="*/ 256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
                    <a:gd name="T29" fmla="*/ 4 w 4"/>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
                      <a:moveTo>
                        <a:pt x="4" y="1"/>
                      </a:moveTo>
                      <a:lnTo>
                        <a:pt x="4" y="1"/>
                      </a:lnTo>
                      <a:lnTo>
                        <a:pt x="3" y="0"/>
                      </a:lnTo>
                      <a:lnTo>
                        <a:pt x="0" y="0"/>
                      </a:lnTo>
                      <a:lnTo>
                        <a:pt x="0" y="1"/>
                      </a:lnTo>
                      <a:lnTo>
                        <a:pt x="3" y="1"/>
                      </a:lnTo>
                      <a:lnTo>
                        <a:pt x="4"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7" name="Freeform 514"/>
                <p:cNvSpPr>
                  <a:spLocks/>
                </p:cNvSpPr>
                <p:nvPr/>
              </p:nvSpPr>
              <p:spPr bwMode="auto">
                <a:xfrm>
                  <a:off x="3823" y="1207"/>
                  <a:ext cx="10" cy="13"/>
                </a:xfrm>
                <a:custGeom>
                  <a:avLst/>
                  <a:gdLst>
                    <a:gd name="T0" fmla="*/ 367 w 3"/>
                    <a:gd name="T1" fmla="*/ 244 h 4"/>
                    <a:gd name="T2" fmla="*/ 367 w 3"/>
                    <a:gd name="T3" fmla="*/ 244 h 4"/>
                    <a:gd name="T4" fmla="*/ 110 w 3"/>
                    <a:gd name="T5" fmla="*/ 244 h 4"/>
                    <a:gd name="T6" fmla="*/ 110 w 3"/>
                    <a:gd name="T7" fmla="*/ 0 h 4"/>
                    <a:gd name="T8" fmla="*/ 0 w 3"/>
                    <a:gd name="T9" fmla="*/ 0 h 4"/>
                    <a:gd name="T10" fmla="*/ 0 w 3"/>
                    <a:gd name="T11" fmla="*/ 442 h 4"/>
                    <a:gd name="T12" fmla="*/ 367 w 3"/>
                    <a:gd name="T13" fmla="*/ 442 h 4"/>
                    <a:gd name="T14" fmla="*/ 367 w 3"/>
                    <a:gd name="T15" fmla="*/ 442 h 4"/>
                    <a:gd name="T16" fmla="*/ 367 w 3"/>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3" y="2"/>
                      </a:moveTo>
                      <a:lnTo>
                        <a:pt x="3" y="2"/>
                      </a:lnTo>
                      <a:lnTo>
                        <a:pt x="1" y="2"/>
                      </a:lnTo>
                      <a:lnTo>
                        <a:pt x="1" y="0"/>
                      </a:lnTo>
                      <a:lnTo>
                        <a:pt x="0" y="0"/>
                      </a:lnTo>
                      <a:lnTo>
                        <a:pt x="0" y="4"/>
                      </a:lnTo>
                      <a:lnTo>
                        <a:pt x="3" y="4"/>
                      </a:lnTo>
                      <a:lnTo>
                        <a:pt x="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8" name="Freeform 515"/>
                <p:cNvSpPr>
                  <a:spLocks/>
                </p:cNvSpPr>
                <p:nvPr/>
              </p:nvSpPr>
              <p:spPr bwMode="auto">
                <a:xfrm>
                  <a:off x="3833" y="1207"/>
                  <a:ext cx="26" cy="13"/>
                </a:xfrm>
                <a:custGeom>
                  <a:avLst/>
                  <a:gdLst>
                    <a:gd name="T0" fmla="*/ 887 w 8"/>
                    <a:gd name="T1" fmla="*/ 244 h 4"/>
                    <a:gd name="T2" fmla="*/ 887 w 8"/>
                    <a:gd name="T3" fmla="*/ 244 h 4"/>
                    <a:gd name="T4" fmla="*/ 549 w 8"/>
                    <a:gd name="T5" fmla="*/ 0 h 4"/>
                    <a:gd name="T6" fmla="*/ 0 w 8"/>
                    <a:gd name="T7" fmla="*/ 244 h 4"/>
                    <a:gd name="T8" fmla="*/ 0 w 8"/>
                    <a:gd name="T9" fmla="*/ 442 h 4"/>
                    <a:gd name="T10" fmla="*/ 549 w 8"/>
                    <a:gd name="T11" fmla="*/ 244 h 4"/>
                    <a:gd name="T12" fmla="*/ 793 w 8"/>
                    <a:gd name="T13" fmla="*/ 0 h 4"/>
                    <a:gd name="T14" fmla="*/ 793 w 8"/>
                    <a:gd name="T15" fmla="*/ 0 h 4"/>
                    <a:gd name="T16" fmla="*/ 887 w 8"/>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8" y="2"/>
                      </a:moveTo>
                      <a:lnTo>
                        <a:pt x="8" y="2"/>
                      </a:lnTo>
                      <a:lnTo>
                        <a:pt x="5" y="0"/>
                      </a:lnTo>
                      <a:lnTo>
                        <a:pt x="0" y="2"/>
                      </a:lnTo>
                      <a:lnTo>
                        <a:pt x="0" y="4"/>
                      </a:lnTo>
                      <a:lnTo>
                        <a:pt x="5" y="2"/>
                      </a:lnTo>
                      <a:lnTo>
                        <a:pt x="7" y="0"/>
                      </a:lnTo>
                      <a:lnTo>
                        <a:pt x="8"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79" name="Freeform 516"/>
                <p:cNvSpPr>
                  <a:spLocks/>
                </p:cNvSpPr>
                <p:nvPr/>
              </p:nvSpPr>
              <p:spPr bwMode="auto">
                <a:xfrm>
                  <a:off x="3839" y="1207"/>
                  <a:ext cx="20" cy="16"/>
                </a:xfrm>
                <a:custGeom>
                  <a:avLst/>
                  <a:gdLst>
                    <a:gd name="T0" fmla="*/ 110 w 6"/>
                    <a:gd name="T1" fmla="*/ 195 h 5"/>
                    <a:gd name="T2" fmla="*/ 367 w 6"/>
                    <a:gd name="T3" fmla="*/ 522 h 5"/>
                    <a:gd name="T4" fmla="*/ 367 w 6"/>
                    <a:gd name="T5" fmla="*/ 429 h 5"/>
                    <a:gd name="T6" fmla="*/ 743 w 6"/>
                    <a:gd name="T7" fmla="*/ 195 h 5"/>
                    <a:gd name="T8" fmla="*/ 633 w 6"/>
                    <a:gd name="T9" fmla="*/ 0 h 5"/>
                    <a:gd name="T10" fmla="*/ 110 w 6"/>
                    <a:gd name="T11" fmla="*/ 195 h 5"/>
                    <a:gd name="T12" fmla="*/ 110 w 6"/>
                    <a:gd name="T13" fmla="*/ 195 h 5"/>
                    <a:gd name="T14" fmla="*/ 110 w 6"/>
                    <a:gd name="T15" fmla="*/ 522 h 5"/>
                    <a:gd name="T16" fmla="*/ 110 w 6"/>
                    <a:gd name="T17" fmla="*/ 195 h 5"/>
                    <a:gd name="T18" fmla="*/ 0 w 6"/>
                    <a:gd name="T19" fmla="*/ 429 h 5"/>
                    <a:gd name="T20" fmla="*/ 110 w 6"/>
                    <a:gd name="T21" fmla="*/ 522 h 5"/>
                    <a:gd name="T22" fmla="*/ 110 w 6"/>
                    <a:gd name="T23" fmla="*/ 195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5"/>
                    <a:gd name="T38" fmla="*/ 6 w 6"/>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5">
                      <a:moveTo>
                        <a:pt x="1" y="2"/>
                      </a:moveTo>
                      <a:lnTo>
                        <a:pt x="3" y="5"/>
                      </a:lnTo>
                      <a:lnTo>
                        <a:pt x="3" y="4"/>
                      </a:lnTo>
                      <a:lnTo>
                        <a:pt x="6" y="2"/>
                      </a:lnTo>
                      <a:lnTo>
                        <a:pt x="5" y="0"/>
                      </a:lnTo>
                      <a:lnTo>
                        <a:pt x="1" y="2"/>
                      </a:lnTo>
                      <a:lnTo>
                        <a:pt x="1" y="5"/>
                      </a:lnTo>
                      <a:lnTo>
                        <a:pt x="1" y="2"/>
                      </a:lnTo>
                      <a:lnTo>
                        <a:pt x="0" y="4"/>
                      </a:lnTo>
                      <a:lnTo>
                        <a:pt x="1" y="5"/>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0" name="Freeform 517"/>
                <p:cNvSpPr>
                  <a:spLocks/>
                </p:cNvSpPr>
                <p:nvPr/>
              </p:nvSpPr>
              <p:spPr bwMode="auto">
                <a:xfrm>
                  <a:off x="2401" y="2497"/>
                  <a:ext cx="482" cy="360"/>
                </a:xfrm>
                <a:custGeom>
                  <a:avLst/>
                  <a:gdLst>
                    <a:gd name="T0" fmla="*/ 2076 w 147"/>
                    <a:gd name="T1" fmla="*/ 11108 h 110"/>
                    <a:gd name="T2" fmla="*/ 2784 w 147"/>
                    <a:gd name="T3" fmla="*/ 10797 h 110"/>
                    <a:gd name="T4" fmla="*/ 3246 w 147"/>
                    <a:gd name="T5" fmla="*/ 10551 h 110"/>
                    <a:gd name="T6" fmla="*/ 4053 w 147"/>
                    <a:gd name="T7" fmla="*/ 10335 h 110"/>
                    <a:gd name="T8" fmla="*/ 4859 w 147"/>
                    <a:gd name="T9" fmla="*/ 10100 h 110"/>
                    <a:gd name="T10" fmla="*/ 6945 w 147"/>
                    <a:gd name="T11" fmla="*/ 9180 h 110"/>
                    <a:gd name="T12" fmla="*/ 8568 w 147"/>
                    <a:gd name="T13" fmla="*/ 9393 h 110"/>
                    <a:gd name="T14" fmla="*/ 9237 w 147"/>
                    <a:gd name="T15" fmla="*/ 9854 h 110"/>
                    <a:gd name="T16" fmla="*/ 9591 w 147"/>
                    <a:gd name="T17" fmla="*/ 11009 h 110"/>
                    <a:gd name="T18" fmla="*/ 10397 w 147"/>
                    <a:gd name="T19" fmla="*/ 9854 h 110"/>
                    <a:gd name="T20" fmla="*/ 10397 w 147"/>
                    <a:gd name="T21" fmla="*/ 10551 h 110"/>
                    <a:gd name="T22" fmla="*/ 10397 w 147"/>
                    <a:gd name="T23" fmla="*/ 11108 h 110"/>
                    <a:gd name="T24" fmla="*/ 10965 w 147"/>
                    <a:gd name="T25" fmla="*/ 11258 h 110"/>
                    <a:gd name="T26" fmla="*/ 11460 w 147"/>
                    <a:gd name="T27" fmla="*/ 11461 h 110"/>
                    <a:gd name="T28" fmla="*/ 11912 w 147"/>
                    <a:gd name="T29" fmla="*/ 12060 h 110"/>
                    <a:gd name="T30" fmla="*/ 12935 w 147"/>
                    <a:gd name="T31" fmla="*/ 12263 h 110"/>
                    <a:gd name="T32" fmla="*/ 13535 w 147"/>
                    <a:gd name="T33" fmla="*/ 12060 h 110"/>
                    <a:gd name="T34" fmla="*/ 13998 w 147"/>
                    <a:gd name="T35" fmla="*/ 12616 h 110"/>
                    <a:gd name="T36" fmla="*/ 14450 w 147"/>
                    <a:gd name="T37" fmla="*/ 12512 h 110"/>
                    <a:gd name="T38" fmla="*/ 15021 w 147"/>
                    <a:gd name="T39" fmla="*/ 12263 h 110"/>
                    <a:gd name="T40" fmla="*/ 15621 w 147"/>
                    <a:gd name="T41" fmla="*/ 12371 h 110"/>
                    <a:gd name="T42" fmla="*/ 15375 w 147"/>
                    <a:gd name="T43" fmla="*/ 11599 h 110"/>
                    <a:gd name="T44" fmla="*/ 15470 w 147"/>
                    <a:gd name="T45" fmla="*/ 11009 h 110"/>
                    <a:gd name="T46" fmla="*/ 16427 w 147"/>
                    <a:gd name="T47" fmla="*/ 9746 h 110"/>
                    <a:gd name="T48" fmla="*/ 16739 w 147"/>
                    <a:gd name="T49" fmla="*/ 8483 h 110"/>
                    <a:gd name="T50" fmla="*/ 16988 w 147"/>
                    <a:gd name="T51" fmla="*/ 7681 h 110"/>
                    <a:gd name="T52" fmla="*/ 16739 w 147"/>
                    <a:gd name="T53" fmla="*/ 7220 h 110"/>
                    <a:gd name="T54" fmla="*/ 16739 w 147"/>
                    <a:gd name="T55" fmla="*/ 6866 h 110"/>
                    <a:gd name="T56" fmla="*/ 16644 w 147"/>
                    <a:gd name="T57" fmla="*/ 6310 h 110"/>
                    <a:gd name="T58" fmla="*/ 15932 w 147"/>
                    <a:gd name="T59" fmla="*/ 5613 h 110"/>
                    <a:gd name="T60" fmla="*/ 15470 w 147"/>
                    <a:gd name="T61" fmla="*/ 4939 h 110"/>
                    <a:gd name="T62" fmla="*/ 14912 w 147"/>
                    <a:gd name="T63" fmla="*/ 4595 h 110"/>
                    <a:gd name="T64" fmla="*/ 13860 w 147"/>
                    <a:gd name="T65" fmla="*/ 2775 h 110"/>
                    <a:gd name="T66" fmla="*/ 13181 w 147"/>
                    <a:gd name="T67" fmla="*/ 1371 h 110"/>
                    <a:gd name="T68" fmla="*/ 12483 w 147"/>
                    <a:gd name="T69" fmla="*/ 245 h 110"/>
                    <a:gd name="T70" fmla="*/ 12266 w 147"/>
                    <a:gd name="T71" fmla="*/ 0 h 110"/>
                    <a:gd name="T72" fmla="*/ 11912 w 147"/>
                    <a:gd name="T73" fmla="*/ 461 h 110"/>
                    <a:gd name="T74" fmla="*/ 11771 w 147"/>
                    <a:gd name="T75" fmla="*/ 2870 h 110"/>
                    <a:gd name="T76" fmla="*/ 11322 w 147"/>
                    <a:gd name="T77" fmla="*/ 2870 h 110"/>
                    <a:gd name="T78" fmla="*/ 9699 w 147"/>
                    <a:gd name="T79" fmla="*/ 1820 h 110"/>
                    <a:gd name="T80" fmla="*/ 9837 w 147"/>
                    <a:gd name="T81" fmla="*/ 1263 h 110"/>
                    <a:gd name="T82" fmla="*/ 9945 w 147"/>
                    <a:gd name="T83" fmla="*/ 556 h 110"/>
                    <a:gd name="T84" fmla="*/ 8879 w 147"/>
                    <a:gd name="T85" fmla="*/ 556 h 110"/>
                    <a:gd name="T86" fmla="*/ 8105 w 147"/>
                    <a:gd name="T87" fmla="*/ 245 h 110"/>
                    <a:gd name="T88" fmla="*/ 7860 w 147"/>
                    <a:gd name="T89" fmla="*/ 697 h 110"/>
                    <a:gd name="T90" fmla="*/ 6945 w 147"/>
                    <a:gd name="T91" fmla="*/ 1715 h 110"/>
                    <a:gd name="T92" fmla="*/ 6482 w 147"/>
                    <a:gd name="T93" fmla="*/ 1820 h 110"/>
                    <a:gd name="T94" fmla="*/ 6030 w 147"/>
                    <a:gd name="T95" fmla="*/ 1371 h 110"/>
                    <a:gd name="T96" fmla="*/ 4859 w 147"/>
                    <a:gd name="T97" fmla="*/ 1715 h 110"/>
                    <a:gd name="T98" fmla="*/ 4515 w 147"/>
                    <a:gd name="T99" fmla="*/ 2422 h 110"/>
                    <a:gd name="T100" fmla="*/ 3807 w 147"/>
                    <a:gd name="T101" fmla="*/ 2775 h 110"/>
                    <a:gd name="T102" fmla="*/ 3590 w 147"/>
                    <a:gd name="T103" fmla="*/ 3544 h 110"/>
                    <a:gd name="T104" fmla="*/ 3246 w 147"/>
                    <a:gd name="T105" fmla="*/ 3888 h 110"/>
                    <a:gd name="T106" fmla="*/ 915 w 147"/>
                    <a:gd name="T107" fmla="*/ 4939 h 110"/>
                    <a:gd name="T108" fmla="*/ 108 w 147"/>
                    <a:gd name="T109" fmla="*/ 5613 h 110"/>
                    <a:gd name="T110" fmla="*/ 108 w 147"/>
                    <a:gd name="T111" fmla="*/ 6663 h 110"/>
                    <a:gd name="T112" fmla="*/ 108 w 147"/>
                    <a:gd name="T113" fmla="*/ 7220 h 110"/>
                    <a:gd name="T114" fmla="*/ 708 w 147"/>
                    <a:gd name="T115" fmla="*/ 8375 h 110"/>
                    <a:gd name="T116" fmla="*/ 1053 w 147"/>
                    <a:gd name="T117" fmla="*/ 8836 h 110"/>
                    <a:gd name="T118" fmla="*/ 1377 w 147"/>
                    <a:gd name="T119" fmla="*/ 9533 h 110"/>
                    <a:gd name="T120" fmla="*/ 1377 w 147"/>
                    <a:gd name="T121" fmla="*/ 9854 h 1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7"/>
                    <a:gd name="T184" fmla="*/ 0 h 110"/>
                    <a:gd name="T185" fmla="*/ 147 w 147"/>
                    <a:gd name="T186" fmla="*/ 110 h 11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7" h="110">
                      <a:moveTo>
                        <a:pt x="8" y="91"/>
                      </a:moveTo>
                      <a:lnTo>
                        <a:pt x="8" y="91"/>
                      </a:lnTo>
                      <a:lnTo>
                        <a:pt x="13" y="94"/>
                      </a:lnTo>
                      <a:lnTo>
                        <a:pt x="17" y="97"/>
                      </a:lnTo>
                      <a:lnTo>
                        <a:pt x="18" y="97"/>
                      </a:lnTo>
                      <a:lnTo>
                        <a:pt x="20" y="98"/>
                      </a:lnTo>
                      <a:lnTo>
                        <a:pt x="21" y="97"/>
                      </a:lnTo>
                      <a:lnTo>
                        <a:pt x="23" y="96"/>
                      </a:lnTo>
                      <a:lnTo>
                        <a:pt x="24" y="94"/>
                      </a:lnTo>
                      <a:lnTo>
                        <a:pt x="25" y="93"/>
                      </a:lnTo>
                      <a:lnTo>
                        <a:pt x="26" y="93"/>
                      </a:lnTo>
                      <a:lnTo>
                        <a:pt x="28" y="92"/>
                      </a:lnTo>
                      <a:lnTo>
                        <a:pt x="29" y="91"/>
                      </a:lnTo>
                      <a:lnTo>
                        <a:pt x="31" y="90"/>
                      </a:lnTo>
                      <a:lnTo>
                        <a:pt x="33" y="89"/>
                      </a:lnTo>
                      <a:lnTo>
                        <a:pt x="35" y="90"/>
                      </a:lnTo>
                      <a:lnTo>
                        <a:pt x="37" y="90"/>
                      </a:lnTo>
                      <a:lnTo>
                        <a:pt x="41" y="91"/>
                      </a:lnTo>
                      <a:lnTo>
                        <a:pt x="41" y="89"/>
                      </a:lnTo>
                      <a:lnTo>
                        <a:pt x="42" y="88"/>
                      </a:lnTo>
                      <a:lnTo>
                        <a:pt x="42" y="86"/>
                      </a:lnTo>
                      <a:lnTo>
                        <a:pt x="47" y="84"/>
                      </a:lnTo>
                      <a:lnTo>
                        <a:pt x="53" y="82"/>
                      </a:lnTo>
                      <a:lnTo>
                        <a:pt x="60" y="80"/>
                      </a:lnTo>
                      <a:lnTo>
                        <a:pt x="63" y="80"/>
                      </a:lnTo>
                      <a:lnTo>
                        <a:pt x="65" y="80"/>
                      </a:lnTo>
                      <a:lnTo>
                        <a:pt x="70" y="81"/>
                      </a:lnTo>
                      <a:lnTo>
                        <a:pt x="74" y="82"/>
                      </a:lnTo>
                      <a:lnTo>
                        <a:pt x="76" y="82"/>
                      </a:lnTo>
                      <a:lnTo>
                        <a:pt x="78" y="83"/>
                      </a:lnTo>
                      <a:lnTo>
                        <a:pt x="79" y="84"/>
                      </a:lnTo>
                      <a:lnTo>
                        <a:pt x="80" y="86"/>
                      </a:lnTo>
                      <a:lnTo>
                        <a:pt x="81" y="93"/>
                      </a:lnTo>
                      <a:lnTo>
                        <a:pt x="82" y="95"/>
                      </a:lnTo>
                      <a:lnTo>
                        <a:pt x="83" y="96"/>
                      </a:lnTo>
                      <a:lnTo>
                        <a:pt x="85" y="94"/>
                      </a:lnTo>
                      <a:lnTo>
                        <a:pt x="86" y="91"/>
                      </a:lnTo>
                      <a:lnTo>
                        <a:pt x="88" y="88"/>
                      </a:lnTo>
                      <a:lnTo>
                        <a:pt x="90" y="86"/>
                      </a:lnTo>
                      <a:lnTo>
                        <a:pt x="91" y="86"/>
                      </a:lnTo>
                      <a:lnTo>
                        <a:pt x="91" y="88"/>
                      </a:lnTo>
                      <a:lnTo>
                        <a:pt x="91" y="89"/>
                      </a:lnTo>
                      <a:lnTo>
                        <a:pt x="90" y="92"/>
                      </a:lnTo>
                      <a:lnTo>
                        <a:pt x="90" y="94"/>
                      </a:lnTo>
                      <a:lnTo>
                        <a:pt x="89" y="95"/>
                      </a:lnTo>
                      <a:lnTo>
                        <a:pt x="89" y="96"/>
                      </a:lnTo>
                      <a:lnTo>
                        <a:pt x="90" y="97"/>
                      </a:lnTo>
                      <a:lnTo>
                        <a:pt x="91" y="98"/>
                      </a:lnTo>
                      <a:lnTo>
                        <a:pt x="92" y="98"/>
                      </a:lnTo>
                      <a:lnTo>
                        <a:pt x="93" y="98"/>
                      </a:lnTo>
                      <a:lnTo>
                        <a:pt x="94" y="98"/>
                      </a:lnTo>
                      <a:lnTo>
                        <a:pt x="95" y="98"/>
                      </a:lnTo>
                      <a:lnTo>
                        <a:pt x="95" y="97"/>
                      </a:lnTo>
                      <a:lnTo>
                        <a:pt x="97" y="98"/>
                      </a:lnTo>
                      <a:lnTo>
                        <a:pt x="99" y="100"/>
                      </a:lnTo>
                      <a:lnTo>
                        <a:pt x="100" y="101"/>
                      </a:lnTo>
                      <a:lnTo>
                        <a:pt x="101" y="102"/>
                      </a:lnTo>
                      <a:lnTo>
                        <a:pt x="102" y="104"/>
                      </a:lnTo>
                      <a:lnTo>
                        <a:pt x="103" y="105"/>
                      </a:lnTo>
                      <a:lnTo>
                        <a:pt x="105" y="106"/>
                      </a:lnTo>
                      <a:lnTo>
                        <a:pt x="107" y="107"/>
                      </a:lnTo>
                      <a:lnTo>
                        <a:pt x="110" y="107"/>
                      </a:lnTo>
                      <a:lnTo>
                        <a:pt x="112" y="107"/>
                      </a:lnTo>
                      <a:lnTo>
                        <a:pt x="113" y="107"/>
                      </a:lnTo>
                      <a:lnTo>
                        <a:pt x="114" y="107"/>
                      </a:lnTo>
                      <a:lnTo>
                        <a:pt x="115" y="106"/>
                      </a:lnTo>
                      <a:lnTo>
                        <a:pt x="116" y="105"/>
                      </a:lnTo>
                      <a:lnTo>
                        <a:pt x="117" y="105"/>
                      </a:lnTo>
                      <a:lnTo>
                        <a:pt x="117" y="106"/>
                      </a:lnTo>
                      <a:lnTo>
                        <a:pt x="119" y="108"/>
                      </a:lnTo>
                      <a:lnTo>
                        <a:pt x="120" y="110"/>
                      </a:lnTo>
                      <a:lnTo>
                        <a:pt x="121" y="110"/>
                      </a:lnTo>
                      <a:lnTo>
                        <a:pt x="122" y="110"/>
                      </a:lnTo>
                      <a:lnTo>
                        <a:pt x="123" y="110"/>
                      </a:lnTo>
                      <a:lnTo>
                        <a:pt x="124" y="110"/>
                      </a:lnTo>
                      <a:lnTo>
                        <a:pt x="125" y="109"/>
                      </a:lnTo>
                      <a:lnTo>
                        <a:pt x="126" y="108"/>
                      </a:lnTo>
                      <a:lnTo>
                        <a:pt x="127" y="107"/>
                      </a:lnTo>
                      <a:lnTo>
                        <a:pt x="129" y="107"/>
                      </a:lnTo>
                      <a:lnTo>
                        <a:pt x="130" y="107"/>
                      </a:lnTo>
                      <a:lnTo>
                        <a:pt x="131" y="107"/>
                      </a:lnTo>
                      <a:lnTo>
                        <a:pt x="133" y="108"/>
                      </a:lnTo>
                      <a:lnTo>
                        <a:pt x="134" y="108"/>
                      </a:lnTo>
                      <a:lnTo>
                        <a:pt x="135" y="108"/>
                      </a:lnTo>
                      <a:lnTo>
                        <a:pt x="135" y="107"/>
                      </a:lnTo>
                      <a:lnTo>
                        <a:pt x="135" y="106"/>
                      </a:lnTo>
                      <a:lnTo>
                        <a:pt x="134" y="104"/>
                      </a:lnTo>
                      <a:lnTo>
                        <a:pt x="133" y="101"/>
                      </a:lnTo>
                      <a:lnTo>
                        <a:pt x="133" y="99"/>
                      </a:lnTo>
                      <a:lnTo>
                        <a:pt x="132" y="98"/>
                      </a:lnTo>
                      <a:lnTo>
                        <a:pt x="133" y="97"/>
                      </a:lnTo>
                      <a:lnTo>
                        <a:pt x="133" y="96"/>
                      </a:lnTo>
                      <a:lnTo>
                        <a:pt x="134" y="96"/>
                      </a:lnTo>
                      <a:lnTo>
                        <a:pt x="135" y="95"/>
                      </a:lnTo>
                      <a:lnTo>
                        <a:pt x="136" y="93"/>
                      </a:lnTo>
                      <a:lnTo>
                        <a:pt x="139" y="89"/>
                      </a:lnTo>
                      <a:lnTo>
                        <a:pt x="142" y="85"/>
                      </a:lnTo>
                      <a:lnTo>
                        <a:pt x="143" y="81"/>
                      </a:lnTo>
                      <a:lnTo>
                        <a:pt x="144" y="79"/>
                      </a:lnTo>
                      <a:lnTo>
                        <a:pt x="144" y="77"/>
                      </a:lnTo>
                      <a:lnTo>
                        <a:pt x="145" y="74"/>
                      </a:lnTo>
                      <a:lnTo>
                        <a:pt x="145" y="71"/>
                      </a:lnTo>
                      <a:lnTo>
                        <a:pt x="145" y="70"/>
                      </a:lnTo>
                      <a:lnTo>
                        <a:pt x="146" y="69"/>
                      </a:lnTo>
                      <a:lnTo>
                        <a:pt x="147" y="67"/>
                      </a:lnTo>
                      <a:lnTo>
                        <a:pt x="147" y="66"/>
                      </a:lnTo>
                      <a:lnTo>
                        <a:pt x="147" y="65"/>
                      </a:lnTo>
                      <a:lnTo>
                        <a:pt x="147" y="64"/>
                      </a:lnTo>
                      <a:lnTo>
                        <a:pt x="145" y="63"/>
                      </a:lnTo>
                      <a:lnTo>
                        <a:pt x="144" y="63"/>
                      </a:lnTo>
                      <a:lnTo>
                        <a:pt x="144" y="62"/>
                      </a:lnTo>
                      <a:lnTo>
                        <a:pt x="144" y="61"/>
                      </a:lnTo>
                      <a:lnTo>
                        <a:pt x="145" y="60"/>
                      </a:lnTo>
                      <a:lnTo>
                        <a:pt x="145" y="58"/>
                      </a:lnTo>
                      <a:lnTo>
                        <a:pt x="145" y="57"/>
                      </a:lnTo>
                      <a:lnTo>
                        <a:pt x="144" y="55"/>
                      </a:lnTo>
                      <a:lnTo>
                        <a:pt x="143" y="53"/>
                      </a:lnTo>
                      <a:lnTo>
                        <a:pt x="142" y="52"/>
                      </a:lnTo>
                      <a:lnTo>
                        <a:pt x="141" y="51"/>
                      </a:lnTo>
                      <a:lnTo>
                        <a:pt x="139" y="49"/>
                      </a:lnTo>
                      <a:lnTo>
                        <a:pt x="138" y="49"/>
                      </a:lnTo>
                      <a:lnTo>
                        <a:pt x="137" y="49"/>
                      </a:lnTo>
                      <a:lnTo>
                        <a:pt x="136" y="47"/>
                      </a:lnTo>
                      <a:lnTo>
                        <a:pt x="135" y="45"/>
                      </a:lnTo>
                      <a:lnTo>
                        <a:pt x="134" y="43"/>
                      </a:lnTo>
                      <a:lnTo>
                        <a:pt x="133" y="43"/>
                      </a:lnTo>
                      <a:lnTo>
                        <a:pt x="132" y="42"/>
                      </a:lnTo>
                      <a:lnTo>
                        <a:pt x="131" y="41"/>
                      </a:lnTo>
                      <a:lnTo>
                        <a:pt x="129" y="40"/>
                      </a:lnTo>
                      <a:lnTo>
                        <a:pt x="127" y="37"/>
                      </a:lnTo>
                      <a:lnTo>
                        <a:pt x="125" y="33"/>
                      </a:lnTo>
                      <a:lnTo>
                        <a:pt x="122" y="29"/>
                      </a:lnTo>
                      <a:lnTo>
                        <a:pt x="120" y="24"/>
                      </a:lnTo>
                      <a:lnTo>
                        <a:pt x="118" y="19"/>
                      </a:lnTo>
                      <a:lnTo>
                        <a:pt x="116" y="15"/>
                      </a:lnTo>
                      <a:lnTo>
                        <a:pt x="115" y="13"/>
                      </a:lnTo>
                      <a:lnTo>
                        <a:pt x="114" y="12"/>
                      </a:lnTo>
                      <a:lnTo>
                        <a:pt x="112" y="10"/>
                      </a:lnTo>
                      <a:lnTo>
                        <a:pt x="110" y="7"/>
                      </a:lnTo>
                      <a:lnTo>
                        <a:pt x="108" y="5"/>
                      </a:lnTo>
                      <a:lnTo>
                        <a:pt x="108" y="4"/>
                      </a:lnTo>
                      <a:lnTo>
                        <a:pt x="108" y="2"/>
                      </a:lnTo>
                      <a:lnTo>
                        <a:pt x="107" y="1"/>
                      </a:lnTo>
                      <a:lnTo>
                        <a:pt x="106" y="0"/>
                      </a:lnTo>
                      <a:lnTo>
                        <a:pt x="105" y="1"/>
                      </a:lnTo>
                      <a:lnTo>
                        <a:pt x="104" y="1"/>
                      </a:lnTo>
                      <a:lnTo>
                        <a:pt x="103" y="2"/>
                      </a:lnTo>
                      <a:lnTo>
                        <a:pt x="103" y="4"/>
                      </a:lnTo>
                      <a:lnTo>
                        <a:pt x="103" y="9"/>
                      </a:lnTo>
                      <a:lnTo>
                        <a:pt x="103" y="17"/>
                      </a:lnTo>
                      <a:lnTo>
                        <a:pt x="103" y="20"/>
                      </a:lnTo>
                      <a:lnTo>
                        <a:pt x="103" y="23"/>
                      </a:lnTo>
                      <a:lnTo>
                        <a:pt x="102" y="25"/>
                      </a:lnTo>
                      <a:lnTo>
                        <a:pt x="101" y="25"/>
                      </a:lnTo>
                      <a:lnTo>
                        <a:pt x="100" y="25"/>
                      </a:lnTo>
                      <a:lnTo>
                        <a:pt x="98" y="25"/>
                      </a:lnTo>
                      <a:lnTo>
                        <a:pt x="94" y="23"/>
                      </a:lnTo>
                      <a:lnTo>
                        <a:pt x="90" y="21"/>
                      </a:lnTo>
                      <a:lnTo>
                        <a:pt x="86" y="19"/>
                      </a:lnTo>
                      <a:lnTo>
                        <a:pt x="84" y="16"/>
                      </a:lnTo>
                      <a:lnTo>
                        <a:pt x="83" y="13"/>
                      </a:lnTo>
                      <a:lnTo>
                        <a:pt x="83" y="12"/>
                      </a:lnTo>
                      <a:lnTo>
                        <a:pt x="84" y="11"/>
                      </a:lnTo>
                      <a:lnTo>
                        <a:pt x="85" y="11"/>
                      </a:lnTo>
                      <a:lnTo>
                        <a:pt x="86" y="8"/>
                      </a:lnTo>
                      <a:lnTo>
                        <a:pt x="87" y="6"/>
                      </a:lnTo>
                      <a:lnTo>
                        <a:pt x="87" y="5"/>
                      </a:lnTo>
                      <a:lnTo>
                        <a:pt x="86" y="5"/>
                      </a:lnTo>
                      <a:lnTo>
                        <a:pt x="86" y="4"/>
                      </a:lnTo>
                      <a:lnTo>
                        <a:pt x="85" y="4"/>
                      </a:lnTo>
                      <a:lnTo>
                        <a:pt x="82" y="4"/>
                      </a:lnTo>
                      <a:lnTo>
                        <a:pt x="77" y="5"/>
                      </a:lnTo>
                      <a:lnTo>
                        <a:pt x="75" y="4"/>
                      </a:lnTo>
                      <a:lnTo>
                        <a:pt x="73" y="4"/>
                      </a:lnTo>
                      <a:lnTo>
                        <a:pt x="72" y="3"/>
                      </a:lnTo>
                      <a:lnTo>
                        <a:pt x="70" y="2"/>
                      </a:lnTo>
                      <a:lnTo>
                        <a:pt x="70" y="5"/>
                      </a:lnTo>
                      <a:lnTo>
                        <a:pt x="69" y="6"/>
                      </a:lnTo>
                      <a:lnTo>
                        <a:pt x="68" y="6"/>
                      </a:lnTo>
                      <a:lnTo>
                        <a:pt x="65" y="6"/>
                      </a:lnTo>
                      <a:lnTo>
                        <a:pt x="64" y="9"/>
                      </a:lnTo>
                      <a:lnTo>
                        <a:pt x="62" y="13"/>
                      </a:lnTo>
                      <a:lnTo>
                        <a:pt x="60" y="15"/>
                      </a:lnTo>
                      <a:lnTo>
                        <a:pt x="58" y="16"/>
                      </a:lnTo>
                      <a:lnTo>
                        <a:pt x="57" y="17"/>
                      </a:lnTo>
                      <a:lnTo>
                        <a:pt x="56" y="16"/>
                      </a:lnTo>
                      <a:lnTo>
                        <a:pt x="55" y="14"/>
                      </a:lnTo>
                      <a:lnTo>
                        <a:pt x="55" y="13"/>
                      </a:lnTo>
                      <a:lnTo>
                        <a:pt x="54" y="12"/>
                      </a:lnTo>
                      <a:lnTo>
                        <a:pt x="53" y="12"/>
                      </a:lnTo>
                      <a:lnTo>
                        <a:pt x="52" y="12"/>
                      </a:lnTo>
                      <a:lnTo>
                        <a:pt x="49" y="13"/>
                      </a:lnTo>
                      <a:lnTo>
                        <a:pt x="46" y="14"/>
                      </a:lnTo>
                      <a:lnTo>
                        <a:pt x="43" y="15"/>
                      </a:lnTo>
                      <a:lnTo>
                        <a:pt x="42" y="15"/>
                      </a:lnTo>
                      <a:lnTo>
                        <a:pt x="41" y="16"/>
                      </a:lnTo>
                      <a:lnTo>
                        <a:pt x="41" y="18"/>
                      </a:lnTo>
                      <a:lnTo>
                        <a:pt x="40" y="19"/>
                      </a:lnTo>
                      <a:lnTo>
                        <a:pt x="39" y="21"/>
                      </a:lnTo>
                      <a:lnTo>
                        <a:pt x="38" y="22"/>
                      </a:lnTo>
                      <a:lnTo>
                        <a:pt x="35" y="23"/>
                      </a:lnTo>
                      <a:lnTo>
                        <a:pt x="33" y="24"/>
                      </a:lnTo>
                      <a:lnTo>
                        <a:pt x="33" y="25"/>
                      </a:lnTo>
                      <a:lnTo>
                        <a:pt x="32" y="27"/>
                      </a:lnTo>
                      <a:lnTo>
                        <a:pt x="32" y="28"/>
                      </a:lnTo>
                      <a:lnTo>
                        <a:pt x="31" y="31"/>
                      </a:lnTo>
                      <a:lnTo>
                        <a:pt x="31" y="32"/>
                      </a:lnTo>
                      <a:lnTo>
                        <a:pt x="30" y="33"/>
                      </a:lnTo>
                      <a:lnTo>
                        <a:pt x="29" y="33"/>
                      </a:lnTo>
                      <a:lnTo>
                        <a:pt x="28" y="34"/>
                      </a:lnTo>
                      <a:lnTo>
                        <a:pt x="25" y="34"/>
                      </a:lnTo>
                      <a:lnTo>
                        <a:pt x="22" y="35"/>
                      </a:lnTo>
                      <a:lnTo>
                        <a:pt x="18" y="37"/>
                      </a:lnTo>
                      <a:lnTo>
                        <a:pt x="14" y="39"/>
                      </a:lnTo>
                      <a:lnTo>
                        <a:pt x="8" y="43"/>
                      </a:lnTo>
                      <a:lnTo>
                        <a:pt x="3" y="45"/>
                      </a:lnTo>
                      <a:lnTo>
                        <a:pt x="1" y="47"/>
                      </a:lnTo>
                      <a:lnTo>
                        <a:pt x="1" y="48"/>
                      </a:lnTo>
                      <a:lnTo>
                        <a:pt x="1" y="49"/>
                      </a:lnTo>
                      <a:lnTo>
                        <a:pt x="1" y="50"/>
                      </a:lnTo>
                      <a:lnTo>
                        <a:pt x="1" y="52"/>
                      </a:lnTo>
                      <a:lnTo>
                        <a:pt x="3" y="57"/>
                      </a:lnTo>
                      <a:lnTo>
                        <a:pt x="1" y="58"/>
                      </a:lnTo>
                      <a:lnTo>
                        <a:pt x="1" y="59"/>
                      </a:lnTo>
                      <a:lnTo>
                        <a:pt x="0" y="59"/>
                      </a:lnTo>
                      <a:lnTo>
                        <a:pt x="0" y="60"/>
                      </a:lnTo>
                      <a:lnTo>
                        <a:pt x="1" y="61"/>
                      </a:lnTo>
                      <a:lnTo>
                        <a:pt x="1" y="63"/>
                      </a:lnTo>
                      <a:lnTo>
                        <a:pt x="3" y="65"/>
                      </a:lnTo>
                      <a:lnTo>
                        <a:pt x="3" y="66"/>
                      </a:lnTo>
                      <a:lnTo>
                        <a:pt x="5" y="70"/>
                      </a:lnTo>
                      <a:lnTo>
                        <a:pt x="6" y="73"/>
                      </a:lnTo>
                      <a:lnTo>
                        <a:pt x="7" y="74"/>
                      </a:lnTo>
                      <a:lnTo>
                        <a:pt x="8" y="75"/>
                      </a:lnTo>
                      <a:lnTo>
                        <a:pt x="9" y="76"/>
                      </a:lnTo>
                      <a:lnTo>
                        <a:pt x="9" y="77"/>
                      </a:lnTo>
                      <a:lnTo>
                        <a:pt x="9" y="80"/>
                      </a:lnTo>
                      <a:lnTo>
                        <a:pt x="10" y="81"/>
                      </a:lnTo>
                      <a:lnTo>
                        <a:pt x="10" y="82"/>
                      </a:lnTo>
                      <a:lnTo>
                        <a:pt x="11" y="83"/>
                      </a:lnTo>
                      <a:lnTo>
                        <a:pt x="12" y="83"/>
                      </a:lnTo>
                      <a:lnTo>
                        <a:pt x="12" y="84"/>
                      </a:lnTo>
                      <a:lnTo>
                        <a:pt x="12" y="85"/>
                      </a:lnTo>
                      <a:lnTo>
                        <a:pt x="12" y="86"/>
                      </a:lnTo>
                      <a:lnTo>
                        <a:pt x="11" y="88"/>
                      </a:lnTo>
                      <a:lnTo>
                        <a:pt x="10" y="89"/>
                      </a:lnTo>
                      <a:lnTo>
                        <a:pt x="9" y="90"/>
                      </a:lnTo>
                      <a:lnTo>
                        <a:pt x="8" y="9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1" name="Freeform 518"/>
                <p:cNvSpPr>
                  <a:spLocks/>
                </p:cNvSpPr>
                <p:nvPr/>
              </p:nvSpPr>
              <p:spPr bwMode="auto">
                <a:xfrm>
                  <a:off x="2428" y="2789"/>
                  <a:ext cx="39" cy="29"/>
                </a:xfrm>
                <a:custGeom>
                  <a:avLst/>
                  <a:gdLst>
                    <a:gd name="T0" fmla="*/ 1342 w 12"/>
                    <a:gd name="T1" fmla="*/ 767 h 9"/>
                    <a:gd name="T2" fmla="*/ 1342 w 12"/>
                    <a:gd name="T3" fmla="*/ 767 h 9"/>
                    <a:gd name="T4" fmla="*/ 549 w 12"/>
                    <a:gd name="T5" fmla="*/ 435 h 9"/>
                    <a:gd name="T6" fmla="*/ 244 w 12"/>
                    <a:gd name="T7" fmla="*/ 0 h 9"/>
                    <a:gd name="T8" fmla="*/ 0 w 12"/>
                    <a:gd name="T9" fmla="*/ 197 h 9"/>
                    <a:gd name="T10" fmla="*/ 445 w 12"/>
                    <a:gd name="T11" fmla="*/ 541 h 9"/>
                    <a:gd name="T12" fmla="*/ 1342 w 12"/>
                    <a:gd name="T13" fmla="*/ 967 h 9"/>
                    <a:gd name="T14" fmla="*/ 1342 w 12"/>
                    <a:gd name="T15" fmla="*/ 967 h 9"/>
                    <a:gd name="T16" fmla="*/ 1342 w 12"/>
                    <a:gd name="T17" fmla="*/ 76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9"/>
                    <a:gd name="T29" fmla="*/ 12 w 12"/>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9">
                      <a:moveTo>
                        <a:pt x="12" y="7"/>
                      </a:moveTo>
                      <a:lnTo>
                        <a:pt x="12" y="7"/>
                      </a:lnTo>
                      <a:lnTo>
                        <a:pt x="5" y="4"/>
                      </a:lnTo>
                      <a:lnTo>
                        <a:pt x="2" y="0"/>
                      </a:lnTo>
                      <a:lnTo>
                        <a:pt x="0" y="2"/>
                      </a:lnTo>
                      <a:lnTo>
                        <a:pt x="4" y="5"/>
                      </a:lnTo>
                      <a:lnTo>
                        <a:pt x="12" y="9"/>
                      </a:lnTo>
                      <a:lnTo>
                        <a:pt x="12"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2" name="Freeform 519"/>
                <p:cNvSpPr>
                  <a:spLocks/>
                </p:cNvSpPr>
                <p:nvPr/>
              </p:nvSpPr>
              <p:spPr bwMode="auto">
                <a:xfrm>
                  <a:off x="2467" y="2795"/>
                  <a:ext cx="19" cy="23"/>
                </a:xfrm>
                <a:custGeom>
                  <a:avLst/>
                  <a:gdLst>
                    <a:gd name="T0" fmla="*/ 602 w 6"/>
                    <a:gd name="T1" fmla="*/ 0 h 7"/>
                    <a:gd name="T2" fmla="*/ 602 w 6"/>
                    <a:gd name="T3" fmla="*/ 0 h 7"/>
                    <a:gd name="T4" fmla="*/ 320 w 6"/>
                    <a:gd name="T5" fmla="*/ 355 h 7"/>
                    <a:gd name="T6" fmla="*/ 0 w 6"/>
                    <a:gd name="T7" fmla="*/ 572 h 7"/>
                    <a:gd name="T8" fmla="*/ 0 w 6"/>
                    <a:gd name="T9" fmla="*/ 821 h 7"/>
                    <a:gd name="T10" fmla="*/ 510 w 6"/>
                    <a:gd name="T11" fmla="*/ 572 h 7"/>
                    <a:gd name="T12" fmla="*/ 602 w 6"/>
                    <a:gd name="T13" fmla="*/ 355 h 7"/>
                    <a:gd name="T14" fmla="*/ 602 w 6"/>
                    <a:gd name="T15" fmla="*/ 355 h 7"/>
                    <a:gd name="T16" fmla="*/ 602 w 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6" y="0"/>
                      </a:moveTo>
                      <a:lnTo>
                        <a:pt x="6" y="0"/>
                      </a:lnTo>
                      <a:lnTo>
                        <a:pt x="3" y="3"/>
                      </a:lnTo>
                      <a:lnTo>
                        <a:pt x="0" y="5"/>
                      </a:lnTo>
                      <a:lnTo>
                        <a:pt x="0" y="7"/>
                      </a:lnTo>
                      <a:lnTo>
                        <a:pt x="5" y="5"/>
                      </a:lnTo>
                      <a:lnTo>
                        <a:pt x="6" y="3"/>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3" name="Freeform 520"/>
                <p:cNvSpPr>
                  <a:spLocks/>
                </p:cNvSpPr>
                <p:nvPr/>
              </p:nvSpPr>
              <p:spPr bwMode="auto">
                <a:xfrm>
                  <a:off x="2486" y="2785"/>
                  <a:ext cx="23" cy="20"/>
                </a:xfrm>
                <a:custGeom>
                  <a:avLst/>
                  <a:gdLst>
                    <a:gd name="T0" fmla="*/ 821 w 7"/>
                    <a:gd name="T1" fmla="*/ 0 h 6"/>
                    <a:gd name="T2" fmla="*/ 821 w 7"/>
                    <a:gd name="T3" fmla="*/ 0 h 6"/>
                    <a:gd name="T4" fmla="*/ 355 w 7"/>
                    <a:gd name="T5" fmla="*/ 110 h 6"/>
                    <a:gd name="T6" fmla="*/ 0 w 7"/>
                    <a:gd name="T7" fmla="*/ 367 h 6"/>
                    <a:gd name="T8" fmla="*/ 0 w 7"/>
                    <a:gd name="T9" fmla="*/ 743 h 6"/>
                    <a:gd name="T10" fmla="*/ 572 w 7"/>
                    <a:gd name="T11" fmla="*/ 633 h 6"/>
                    <a:gd name="T12" fmla="*/ 821 w 7"/>
                    <a:gd name="T13" fmla="*/ 367 h 6"/>
                    <a:gd name="T14" fmla="*/ 821 w 7"/>
                    <a:gd name="T15" fmla="*/ 367 h 6"/>
                    <a:gd name="T16" fmla="*/ 821 w 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7" y="0"/>
                      </a:moveTo>
                      <a:lnTo>
                        <a:pt x="7" y="0"/>
                      </a:lnTo>
                      <a:lnTo>
                        <a:pt x="3" y="1"/>
                      </a:lnTo>
                      <a:lnTo>
                        <a:pt x="0" y="3"/>
                      </a:lnTo>
                      <a:lnTo>
                        <a:pt x="0" y="6"/>
                      </a:lnTo>
                      <a:lnTo>
                        <a:pt x="5" y="5"/>
                      </a:lnTo>
                      <a:lnTo>
                        <a:pt x="7" y="3"/>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4" name="Freeform 521"/>
                <p:cNvSpPr>
                  <a:spLocks/>
                </p:cNvSpPr>
                <p:nvPr/>
              </p:nvSpPr>
              <p:spPr bwMode="auto">
                <a:xfrm>
                  <a:off x="2509" y="2785"/>
                  <a:ext cx="30" cy="17"/>
                </a:xfrm>
                <a:custGeom>
                  <a:avLst/>
                  <a:gdLst>
                    <a:gd name="T0" fmla="*/ 743 w 9"/>
                    <a:gd name="T1" fmla="*/ 394 h 5"/>
                    <a:gd name="T2" fmla="*/ 1000 w 9"/>
                    <a:gd name="T3" fmla="*/ 116 h 5"/>
                    <a:gd name="T4" fmla="*/ 633 w 9"/>
                    <a:gd name="T5" fmla="*/ 116 h 5"/>
                    <a:gd name="T6" fmla="*/ 0 w 9"/>
                    <a:gd name="T7" fmla="*/ 0 h 5"/>
                    <a:gd name="T8" fmla="*/ 0 w 9"/>
                    <a:gd name="T9" fmla="*/ 394 h 5"/>
                    <a:gd name="T10" fmla="*/ 633 w 9"/>
                    <a:gd name="T11" fmla="*/ 394 h 5"/>
                    <a:gd name="T12" fmla="*/ 1000 w 9"/>
                    <a:gd name="T13" fmla="*/ 670 h 5"/>
                    <a:gd name="T14" fmla="*/ 1110 w 9"/>
                    <a:gd name="T15" fmla="*/ 394 h 5"/>
                    <a:gd name="T16" fmla="*/ 1000 w 9"/>
                    <a:gd name="T17" fmla="*/ 670 h 5"/>
                    <a:gd name="T18" fmla="*/ 1110 w 9"/>
                    <a:gd name="T19" fmla="*/ 670 h 5"/>
                    <a:gd name="T20" fmla="*/ 1110 w 9"/>
                    <a:gd name="T21" fmla="*/ 394 h 5"/>
                    <a:gd name="T22" fmla="*/ 743 w 9"/>
                    <a:gd name="T23" fmla="*/ 394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5"/>
                    <a:gd name="T38" fmla="*/ 9 w 9"/>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5">
                      <a:moveTo>
                        <a:pt x="6" y="3"/>
                      </a:moveTo>
                      <a:lnTo>
                        <a:pt x="8" y="1"/>
                      </a:lnTo>
                      <a:lnTo>
                        <a:pt x="5" y="1"/>
                      </a:lnTo>
                      <a:lnTo>
                        <a:pt x="0" y="0"/>
                      </a:lnTo>
                      <a:lnTo>
                        <a:pt x="0" y="3"/>
                      </a:lnTo>
                      <a:lnTo>
                        <a:pt x="5" y="3"/>
                      </a:lnTo>
                      <a:lnTo>
                        <a:pt x="8" y="5"/>
                      </a:lnTo>
                      <a:lnTo>
                        <a:pt x="9" y="3"/>
                      </a:lnTo>
                      <a:lnTo>
                        <a:pt x="8" y="5"/>
                      </a:lnTo>
                      <a:lnTo>
                        <a:pt x="9" y="5"/>
                      </a:lnTo>
                      <a:lnTo>
                        <a:pt x="9" y="3"/>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5" name="Freeform 522"/>
                <p:cNvSpPr>
                  <a:spLocks/>
                </p:cNvSpPr>
                <p:nvPr/>
              </p:nvSpPr>
              <p:spPr bwMode="auto">
                <a:xfrm>
                  <a:off x="2529" y="2772"/>
                  <a:ext cx="16" cy="23"/>
                </a:xfrm>
                <a:custGeom>
                  <a:avLst/>
                  <a:gdLst>
                    <a:gd name="T0" fmla="*/ 326 w 5"/>
                    <a:gd name="T1" fmla="*/ 0 h 7"/>
                    <a:gd name="T2" fmla="*/ 326 w 5"/>
                    <a:gd name="T3" fmla="*/ 0 h 7"/>
                    <a:gd name="T4" fmla="*/ 0 w 5"/>
                    <a:gd name="T5" fmla="*/ 572 h 7"/>
                    <a:gd name="T6" fmla="*/ 0 w 5"/>
                    <a:gd name="T7" fmla="*/ 821 h 7"/>
                    <a:gd name="T8" fmla="*/ 326 w 5"/>
                    <a:gd name="T9" fmla="*/ 821 h 7"/>
                    <a:gd name="T10" fmla="*/ 326 w 5"/>
                    <a:gd name="T11" fmla="*/ 572 h 7"/>
                    <a:gd name="T12" fmla="*/ 522 w 5"/>
                    <a:gd name="T13" fmla="*/ 250 h 7"/>
                    <a:gd name="T14" fmla="*/ 522 w 5"/>
                    <a:gd name="T15" fmla="*/ 250 h 7"/>
                    <a:gd name="T16" fmla="*/ 326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3" y="0"/>
                      </a:moveTo>
                      <a:lnTo>
                        <a:pt x="3" y="0"/>
                      </a:lnTo>
                      <a:lnTo>
                        <a:pt x="0" y="5"/>
                      </a:lnTo>
                      <a:lnTo>
                        <a:pt x="0" y="7"/>
                      </a:lnTo>
                      <a:lnTo>
                        <a:pt x="3" y="7"/>
                      </a:lnTo>
                      <a:lnTo>
                        <a:pt x="3" y="5"/>
                      </a:lnTo>
                      <a:lnTo>
                        <a:pt x="5"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6" name="Freeform 523"/>
                <p:cNvSpPr>
                  <a:spLocks/>
                </p:cNvSpPr>
                <p:nvPr/>
              </p:nvSpPr>
              <p:spPr bwMode="auto">
                <a:xfrm>
                  <a:off x="2539" y="2759"/>
                  <a:ext cx="75" cy="20"/>
                </a:xfrm>
                <a:custGeom>
                  <a:avLst/>
                  <a:gdLst>
                    <a:gd name="T0" fmla="*/ 2605 w 23"/>
                    <a:gd name="T1" fmla="*/ 0 h 6"/>
                    <a:gd name="T2" fmla="*/ 2605 w 23"/>
                    <a:gd name="T3" fmla="*/ 0 h 6"/>
                    <a:gd name="T4" fmla="*/ 1148 w 23"/>
                    <a:gd name="T5" fmla="*/ 110 h 6"/>
                    <a:gd name="T6" fmla="*/ 0 w 23"/>
                    <a:gd name="T7" fmla="*/ 477 h 6"/>
                    <a:gd name="T8" fmla="*/ 245 w 23"/>
                    <a:gd name="T9" fmla="*/ 743 h 6"/>
                    <a:gd name="T10" fmla="*/ 1350 w 23"/>
                    <a:gd name="T11" fmla="*/ 367 h 6"/>
                    <a:gd name="T12" fmla="*/ 2605 w 23"/>
                    <a:gd name="T13" fmla="*/ 110 h 6"/>
                    <a:gd name="T14" fmla="*/ 2605 w 23"/>
                    <a:gd name="T15" fmla="*/ 110 h 6"/>
                    <a:gd name="T16" fmla="*/ 2605 w 2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6"/>
                    <a:gd name="T29" fmla="*/ 23 w 2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6">
                      <a:moveTo>
                        <a:pt x="23" y="0"/>
                      </a:moveTo>
                      <a:lnTo>
                        <a:pt x="23" y="0"/>
                      </a:lnTo>
                      <a:lnTo>
                        <a:pt x="10" y="1"/>
                      </a:lnTo>
                      <a:lnTo>
                        <a:pt x="0" y="4"/>
                      </a:lnTo>
                      <a:lnTo>
                        <a:pt x="2" y="6"/>
                      </a:lnTo>
                      <a:lnTo>
                        <a:pt x="12" y="3"/>
                      </a:lnTo>
                      <a:lnTo>
                        <a:pt x="23" y="1"/>
                      </a:lnTo>
                      <a:lnTo>
                        <a:pt x="2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7" name="Freeform 524"/>
                <p:cNvSpPr>
                  <a:spLocks/>
                </p:cNvSpPr>
                <p:nvPr/>
              </p:nvSpPr>
              <p:spPr bwMode="auto">
                <a:xfrm>
                  <a:off x="2614" y="2759"/>
                  <a:ext cx="49" cy="26"/>
                </a:xfrm>
                <a:custGeom>
                  <a:avLst/>
                  <a:gdLst>
                    <a:gd name="T0" fmla="*/ 1708 w 15"/>
                    <a:gd name="T1" fmla="*/ 653 h 8"/>
                    <a:gd name="T2" fmla="*/ 1708 w 15"/>
                    <a:gd name="T3" fmla="*/ 653 h 8"/>
                    <a:gd name="T4" fmla="*/ 1463 w 15"/>
                    <a:gd name="T5" fmla="*/ 338 h 8"/>
                    <a:gd name="T6" fmla="*/ 1153 w 15"/>
                    <a:gd name="T7" fmla="*/ 104 h 8"/>
                    <a:gd name="T8" fmla="*/ 555 w 15"/>
                    <a:gd name="T9" fmla="*/ 0 h 8"/>
                    <a:gd name="T10" fmla="*/ 0 w 15"/>
                    <a:gd name="T11" fmla="*/ 0 h 8"/>
                    <a:gd name="T12" fmla="*/ 0 w 15"/>
                    <a:gd name="T13" fmla="*/ 104 h 8"/>
                    <a:gd name="T14" fmla="*/ 555 w 15"/>
                    <a:gd name="T15" fmla="*/ 338 h 8"/>
                    <a:gd name="T16" fmla="*/ 908 w 15"/>
                    <a:gd name="T17" fmla="*/ 338 h 8"/>
                    <a:gd name="T18" fmla="*/ 1356 w 15"/>
                    <a:gd name="T19" fmla="*/ 442 h 8"/>
                    <a:gd name="T20" fmla="*/ 1463 w 15"/>
                    <a:gd name="T21" fmla="*/ 887 h 8"/>
                    <a:gd name="T22" fmla="*/ 1463 w 15"/>
                    <a:gd name="T23" fmla="*/ 887 h 8"/>
                    <a:gd name="T24" fmla="*/ 1708 w 15"/>
                    <a:gd name="T25" fmla="*/ 653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8"/>
                    <a:gd name="T41" fmla="*/ 15 w 15"/>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8">
                      <a:moveTo>
                        <a:pt x="15" y="6"/>
                      </a:moveTo>
                      <a:lnTo>
                        <a:pt x="15" y="6"/>
                      </a:lnTo>
                      <a:lnTo>
                        <a:pt x="13" y="3"/>
                      </a:lnTo>
                      <a:lnTo>
                        <a:pt x="10" y="1"/>
                      </a:lnTo>
                      <a:lnTo>
                        <a:pt x="5" y="0"/>
                      </a:lnTo>
                      <a:lnTo>
                        <a:pt x="0" y="0"/>
                      </a:lnTo>
                      <a:lnTo>
                        <a:pt x="0" y="1"/>
                      </a:lnTo>
                      <a:lnTo>
                        <a:pt x="5" y="3"/>
                      </a:lnTo>
                      <a:lnTo>
                        <a:pt x="8" y="3"/>
                      </a:lnTo>
                      <a:lnTo>
                        <a:pt x="12" y="4"/>
                      </a:lnTo>
                      <a:lnTo>
                        <a:pt x="13" y="8"/>
                      </a:lnTo>
                      <a:lnTo>
                        <a:pt x="15"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8" name="Freeform 525"/>
                <p:cNvSpPr>
                  <a:spLocks/>
                </p:cNvSpPr>
                <p:nvPr/>
              </p:nvSpPr>
              <p:spPr bwMode="auto">
                <a:xfrm>
                  <a:off x="2657" y="2779"/>
                  <a:ext cx="16" cy="32"/>
                </a:xfrm>
                <a:custGeom>
                  <a:avLst/>
                  <a:gdLst>
                    <a:gd name="T0" fmla="*/ 522 w 5"/>
                    <a:gd name="T1" fmla="*/ 851 h 10"/>
                    <a:gd name="T2" fmla="*/ 522 w 5"/>
                    <a:gd name="T3" fmla="*/ 851 h 10"/>
                    <a:gd name="T4" fmla="*/ 522 w 5"/>
                    <a:gd name="T5" fmla="*/ 717 h 10"/>
                    <a:gd name="T6" fmla="*/ 195 w 5"/>
                    <a:gd name="T7" fmla="*/ 0 h 10"/>
                    <a:gd name="T8" fmla="*/ 0 w 5"/>
                    <a:gd name="T9" fmla="*/ 195 h 10"/>
                    <a:gd name="T10" fmla="*/ 195 w 5"/>
                    <a:gd name="T11" fmla="*/ 851 h 10"/>
                    <a:gd name="T12" fmla="*/ 522 w 5"/>
                    <a:gd name="T13" fmla="*/ 1043 h 10"/>
                    <a:gd name="T14" fmla="*/ 522 w 5"/>
                    <a:gd name="T15" fmla="*/ 1043 h 10"/>
                    <a:gd name="T16" fmla="*/ 522 w 5"/>
                    <a:gd name="T17" fmla="*/ 85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5" y="8"/>
                      </a:moveTo>
                      <a:lnTo>
                        <a:pt x="5" y="8"/>
                      </a:lnTo>
                      <a:lnTo>
                        <a:pt x="5" y="7"/>
                      </a:lnTo>
                      <a:lnTo>
                        <a:pt x="2" y="0"/>
                      </a:lnTo>
                      <a:lnTo>
                        <a:pt x="0" y="2"/>
                      </a:lnTo>
                      <a:lnTo>
                        <a:pt x="2" y="8"/>
                      </a:lnTo>
                      <a:lnTo>
                        <a:pt x="5" y="10"/>
                      </a:lnTo>
                      <a:lnTo>
                        <a:pt x="5"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89" name="Freeform 526"/>
                <p:cNvSpPr>
                  <a:spLocks/>
                </p:cNvSpPr>
                <p:nvPr/>
              </p:nvSpPr>
              <p:spPr bwMode="auto">
                <a:xfrm>
                  <a:off x="2673" y="2779"/>
                  <a:ext cx="26" cy="29"/>
                </a:xfrm>
                <a:custGeom>
                  <a:avLst/>
                  <a:gdLst>
                    <a:gd name="T0" fmla="*/ 793 w 8"/>
                    <a:gd name="T1" fmla="*/ 0 h 9"/>
                    <a:gd name="T2" fmla="*/ 793 w 8"/>
                    <a:gd name="T3" fmla="*/ 0 h 9"/>
                    <a:gd name="T4" fmla="*/ 244 w 8"/>
                    <a:gd name="T5" fmla="*/ 541 h 9"/>
                    <a:gd name="T6" fmla="*/ 0 w 8"/>
                    <a:gd name="T7" fmla="*/ 873 h 9"/>
                    <a:gd name="T8" fmla="*/ 0 w 8"/>
                    <a:gd name="T9" fmla="*/ 967 h 9"/>
                    <a:gd name="T10" fmla="*/ 338 w 8"/>
                    <a:gd name="T11" fmla="*/ 767 h 9"/>
                    <a:gd name="T12" fmla="*/ 887 w 8"/>
                    <a:gd name="T13" fmla="*/ 197 h 9"/>
                    <a:gd name="T14" fmla="*/ 887 w 8"/>
                    <a:gd name="T15" fmla="*/ 197 h 9"/>
                    <a:gd name="T16" fmla="*/ 793 w 8"/>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9"/>
                    <a:gd name="T29" fmla="*/ 8 w 8"/>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9">
                      <a:moveTo>
                        <a:pt x="7" y="0"/>
                      </a:moveTo>
                      <a:lnTo>
                        <a:pt x="7" y="0"/>
                      </a:lnTo>
                      <a:lnTo>
                        <a:pt x="2" y="5"/>
                      </a:lnTo>
                      <a:lnTo>
                        <a:pt x="0" y="8"/>
                      </a:lnTo>
                      <a:lnTo>
                        <a:pt x="0" y="9"/>
                      </a:lnTo>
                      <a:lnTo>
                        <a:pt x="3" y="7"/>
                      </a:lnTo>
                      <a:lnTo>
                        <a:pt x="8" y="2"/>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0" name="Freeform 527"/>
                <p:cNvSpPr>
                  <a:spLocks/>
                </p:cNvSpPr>
                <p:nvPr/>
              </p:nvSpPr>
              <p:spPr bwMode="auto">
                <a:xfrm>
                  <a:off x="2690" y="2779"/>
                  <a:ext cx="9" cy="32"/>
                </a:xfrm>
                <a:custGeom>
                  <a:avLst/>
                  <a:gdLst>
                    <a:gd name="T0" fmla="*/ 162 w 3"/>
                    <a:gd name="T1" fmla="*/ 1043 h 10"/>
                    <a:gd name="T2" fmla="*/ 162 w 3"/>
                    <a:gd name="T3" fmla="*/ 1043 h 10"/>
                    <a:gd name="T4" fmla="*/ 243 w 3"/>
                    <a:gd name="T5" fmla="*/ 326 h 10"/>
                    <a:gd name="T6" fmla="*/ 162 w 3"/>
                    <a:gd name="T7" fmla="*/ 0 h 10"/>
                    <a:gd name="T8" fmla="*/ 243 w 3"/>
                    <a:gd name="T9" fmla="*/ 195 h 10"/>
                    <a:gd name="T10" fmla="*/ 162 w 3"/>
                    <a:gd name="T11" fmla="*/ 326 h 10"/>
                    <a:gd name="T12" fmla="*/ 0 w 3"/>
                    <a:gd name="T13" fmla="*/ 851 h 10"/>
                    <a:gd name="T14" fmla="*/ 0 w 3"/>
                    <a:gd name="T15" fmla="*/ 851 h 10"/>
                    <a:gd name="T16" fmla="*/ 162 w 3"/>
                    <a:gd name="T17" fmla="*/ 1043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2" y="10"/>
                      </a:moveTo>
                      <a:lnTo>
                        <a:pt x="2" y="10"/>
                      </a:lnTo>
                      <a:lnTo>
                        <a:pt x="3" y="3"/>
                      </a:lnTo>
                      <a:lnTo>
                        <a:pt x="2" y="0"/>
                      </a:lnTo>
                      <a:lnTo>
                        <a:pt x="3" y="2"/>
                      </a:lnTo>
                      <a:lnTo>
                        <a:pt x="2" y="3"/>
                      </a:lnTo>
                      <a:lnTo>
                        <a:pt x="0" y="8"/>
                      </a:lnTo>
                      <a:lnTo>
                        <a:pt x="2"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1" name="Freeform 528"/>
                <p:cNvSpPr>
                  <a:spLocks/>
                </p:cNvSpPr>
                <p:nvPr/>
              </p:nvSpPr>
              <p:spPr bwMode="auto">
                <a:xfrm>
                  <a:off x="2690" y="2805"/>
                  <a:ext cx="22" cy="16"/>
                </a:xfrm>
                <a:custGeom>
                  <a:avLst/>
                  <a:gdLst>
                    <a:gd name="T0" fmla="*/ 493 w 7"/>
                    <a:gd name="T1" fmla="*/ 429 h 5"/>
                    <a:gd name="T2" fmla="*/ 493 w 7"/>
                    <a:gd name="T3" fmla="*/ 429 h 5"/>
                    <a:gd name="T4" fmla="*/ 493 w 7"/>
                    <a:gd name="T5" fmla="*/ 429 h 5"/>
                    <a:gd name="T6" fmla="*/ 277 w 7"/>
                    <a:gd name="T7" fmla="*/ 429 h 5"/>
                    <a:gd name="T8" fmla="*/ 189 w 7"/>
                    <a:gd name="T9" fmla="*/ 195 h 5"/>
                    <a:gd name="T10" fmla="*/ 189 w 7"/>
                    <a:gd name="T11" fmla="*/ 195 h 5"/>
                    <a:gd name="T12" fmla="*/ 0 w 7"/>
                    <a:gd name="T13" fmla="*/ 0 h 5"/>
                    <a:gd name="T14" fmla="*/ 0 w 7"/>
                    <a:gd name="T15" fmla="*/ 429 h 5"/>
                    <a:gd name="T16" fmla="*/ 189 w 7"/>
                    <a:gd name="T17" fmla="*/ 522 h 5"/>
                    <a:gd name="T18" fmla="*/ 493 w 7"/>
                    <a:gd name="T19" fmla="*/ 522 h 5"/>
                    <a:gd name="T20" fmla="*/ 682 w 7"/>
                    <a:gd name="T21" fmla="*/ 429 h 5"/>
                    <a:gd name="T22" fmla="*/ 682 w 7"/>
                    <a:gd name="T23" fmla="*/ 429 h 5"/>
                    <a:gd name="T24" fmla="*/ 493 w 7"/>
                    <a:gd name="T25" fmla="*/ 429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5" y="4"/>
                      </a:moveTo>
                      <a:lnTo>
                        <a:pt x="5" y="4"/>
                      </a:lnTo>
                      <a:lnTo>
                        <a:pt x="3" y="4"/>
                      </a:lnTo>
                      <a:lnTo>
                        <a:pt x="2" y="2"/>
                      </a:lnTo>
                      <a:lnTo>
                        <a:pt x="0" y="0"/>
                      </a:lnTo>
                      <a:lnTo>
                        <a:pt x="0" y="4"/>
                      </a:lnTo>
                      <a:lnTo>
                        <a:pt x="2" y="5"/>
                      </a:lnTo>
                      <a:lnTo>
                        <a:pt x="5" y="5"/>
                      </a:lnTo>
                      <a:lnTo>
                        <a:pt x="7" y="4"/>
                      </a:lnTo>
                      <a:lnTo>
                        <a:pt x="5"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2" name="Freeform 529"/>
                <p:cNvSpPr>
                  <a:spLocks/>
                </p:cNvSpPr>
                <p:nvPr/>
              </p:nvSpPr>
              <p:spPr bwMode="auto">
                <a:xfrm>
                  <a:off x="2706" y="2818"/>
                  <a:ext cx="26" cy="20"/>
                </a:xfrm>
                <a:custGeom>
                  <a:avLst/>
                  <a:gdLst>
                    <a:gd name="T0" fmla="*/ 887 w 8"/>
                    <a:gd name="T1" fmla="*/ 477 h 6"/>
                    <a:gd name="T2" fmla="*/ 887 w 8"/>
                    <a:gd name="T3" fmla="*/ 477 h 6"/>
                    <a:gd name="T4" fmla="*/ 549 w 8"/>
                    <a:gd name="T5" fmla="*/ 0 h 6"/>
                    <a:gd name="T6" fmla="*/ 0 w 8"/>
                    <a:gd name="T7" fmla="*/ 0 h 6"/>
                    <a:gd name="T8" fmla="*/ 244 w 8"/>
                    <a:gd name="T9" fmla="*/ 0 h 6"/>
                    <a:gd name="T10" fmla="*/ 338 w 8"/>
                    <a:gd name="T11" fmla="*/ 110 h 6"/>
                    <a:gd name="T12" fmla="*/ 653 w 8"/>
                    <a:gd name="T13" fmla="*/ 743 h 6"/>
                    <a:gd name="T14" fmla="*/ 653 w 8"/>
                    <a:gd name="T15" fmla="*/ 743 h 6"/>
                    <a:gd name="T16" fmla="*/ 887 w 8"/>
                    <a:gd name="T17" fmla="*/ 47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8" y="4"/>
                      </a:moveTo>
                      <a:lnTo>
                        <a:pt x="8" y="4"/>
                      </a:lnTo>
                      <a:lnTo>
                        <a:pt x="5" y="0"/>
                      </a:lnTo>
                      <a:lnTo>
                        <a:pt x="0" y="0"/>
                      </a:lnTo>
                      <a:lnTo>
                        <a:pt x="2" y="0"/>
                      </a:lnTo>
                      <a:lnTo>
                        <a:pt x="3" y="1"/>
                      </a:lnTo>
                      <a:lnTo>
                        <a:pt x="6" y="6"/>
                      </a:lnTo>
                      <a:lnTo>
                        <a:pt x="8"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3" name="Freeform 530"/>
                <p:cNvSpPr>
                  <a:spLocks/>
                </p:cNvSpPr>
                <p:nvPr/>
              </p:nvSpPr>
              <p:spPr bwMode="auto">
                <a:xfrm>
                  <a:off x="2726" y="2831"/>
                  <a:ext cx="42" cy="23"/>
                </a:xfrm>
                <a:custGeom>
                  <a:avLst/>
                  <a:gdLst>
                    <a:gd name="T0" fmla="*/ 1418 w 13"/>
                    <a:gd name="T1" fmla="*/ 572 h 7"/>
                    <a:gd name="T2" fmla="*/ 1418 w 13"/>
                    <a:gd name="T3" fmla="*/ 572 h 7"/>
                    <a:gd name="T4" fmla="*/ 772 w 13"/>
                    <a:gd name="T5" fmla="*/ 463 h 7"/>
                    <a:gd name="T6" fmla="*/ 197 w 13"/>
                    <a:gd name="T7" fmla="*/ 0 h 7"/>
                    <a:gd name="T8" fmla="*/ 0 w 13"/>
                    <a:gd name="T9" fmla="*/ 250 h 7"/>
                    <a:gd name="T10" fmla="*/ 772 w 13"/>
                    <a:gd name="T11" fmla="*/ 572 h 7"/>
                    <a:gd name="T12" fmla="*/ 1418 w 13"/>
                    <a:gd name="T13" fmla="*/ 821 h 7"/>
                    <a:gd name="T14" fmla="*/ 1418 w 13"/>
                    <a:gd name="T15" fmla="*/ 821 h 7"/>
                    <a:gd name="T16" fmla="*/ 1418 w 13"/>
                    <a:gd name="T17" fmla="*/ 572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7"/>
                    <a:gd name="T29" fmla="*/ 13 w 1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7">
                      <a:moveTo>
                        <a:pt x="13" y="5"/>
                      </a:moveTo>
                      <a:lnTo>
                        <a:pt x="13" y="5"/>
                      </a:lnTo>
                      <a:lnTo>
                        <a:pt x="7" y="4"/>
                      </a:lnTo>
                      <a:lnTo>
                        <a:pt x="2" y="0"/>
                      </a:lnTo>
                      <a:lnTo>
                        <a:pt x="0" y="2"/>
                      </a:lnTo>
                      <a:lnTo>
                        <a:pt x="7" y="5"/>
                      </a:lnTo>
                      <a:lnTo>
                        <a:pt x="13" y="7"/>
                      </a:lnTo>
                      <a:lnTo>
                        <a:pt x="1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4" name="Freeform 531"/>
                <p:cNvSpPr>
                  <a:spLocks/>
                </p:cNvSpPr>
                <p:nvPr/>
              </p:nvSpPr>
              <p:spPr bwMode="auto">
                <a:xfrm>
                  <a:off x="2768" y="2844"/>
                  <a:ext cx="17" cy="10"/>
                </a:xfrm>
                <a:custGeom>
                  <a:avLst/>
                  <a:gdLst>
                    <a:gd name="T0" fmla="*/ 670 w 5"/>
                    <a:gd name="T1" fmla="*/ 0 h 3"/>
                    <a:gd name="T2" fmla="*/ 670 w 5"/>
                    <a:gd name="T3" fmla="*/ 0 h 3"/>
                    <a:gd name="T4" fmla="*/ 279 w 5"/>
                    <a:gd name="T5" fmla="*/ 0 h 3"/>
                    <a:gd name="T6" fmla="*/ 0 w 5"/>
                    <a:gd name="T7" fmla="*/ 110 h 3"/>
                    <a:gd name="T8" fmla="*/ 0 w 5"/>
                    <a:gd name="T9" fmla="*/ 367 h 3"/>
                    <a:gd name="T10" fmla="*/ 554 w 5"/>
                    <a:gd name="T11" fmla="*/ 110 h 3"/>
                    <a:gd name="T12" fmla="*/ 554 w 5"/>
                    <a:gd name="T13" fmla="*/ 110 h 3"/>
                    <a:gd name="T14" fmla="*/ 554 w 5"/>
                    <a:gd name="T15" fmla="*/ 110 h 3"/>
                    <a:gd name="T16" fmla="*/ 670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0"/>
                      </a:moveTo>
                      <a:lnTo>
                        <a:pt x="5" y="0"/>
                      </a:lnTo>
                      <a:lnTo>
                        <a:pt x="2" y="0"/>
                      </a:lnTo>
                      <a:lnTo>
                        <a:pt x="0" y="1"/>
                      </a:lnTo>
                      <a:lnTo>
                        <a:pt x="0" y="3"/>
                      </a:lnTo>
                      <a:lnTo>
                        <a:pt x="4" y="1"/>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5" name="Freeform 532"/>
                <p:cNvSpPr>
                  <a:spLocks/>
                </p:cNvSpPr>
                <p:nvPr/>
              </p:nvSpPr>
              <p:spPr bwMode="auto">
                <a:xfrm>
                  <a:off x="2781" y="2844"/>
                  <a:ext cx="26" cy="17"/>
                </a:xfrm>
                <a:custGeom>
                  <a:avLst/>
                  <a:gdLst>
                    <a:gd name="T0" fmla="*/ 653 w 8"/>
                    <a:gd name="T1" fmla="*/ 394 h 5"/>
                    <a:gd name="T2" fmla="*/ 653 w 8"/>
                    <a:gd name="T3" fmla="*/ 394 h 5"/>
                    <a:gd name="T4" fmla="*/ 549 w 8"/>
                    <a:gd name="T5" fmla="*/ 394 h 5"/>
                    <a:gd name="T6" fmla="*/ 104 w 8"/>
                    <a:gd name="T7" fmla="*/ 0 h 5"/>
                    <a:gd name="T8" fmla="*/ 0 w 8"/>
                    <a:gd name="T9" fmla="*/ 116 h 5"/>
                    <a:gd name="T10" fmla="*/ 338 w 8"/>
                    <a:gd name="T11" fmla="*/ 670 h 5"/>
                    <a:gd name="T12" fmla="*/ 887 w 8"/>
                    <a:gd name="T13" fmla="*/ 670 h 5"/>
                    <a:gd name="T14" fmla="*/ 887 w 8"/>
                    <a:gd name="T15" fmla="*/ 670 h 5"/>
                    <a:gd name="T16" fmla="*/ 653 w 8"/>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6" y="3"/>
                      </a:moveTo>
                      <a:lnTo>
                        <a:pt x="6" y="3"/>
                      </a:lnTo>
                      <a:lnTo>
                        <a:pt x="5" y="3"/>
                      </a:lnTo>
                      <a:lnTo>
                        <a:pt x="1" y="0"/>
                      </a:lnTo>
                      <a:lnTo>
                        <a:pt x="0" y="1"/>
                      </a:lnTo>
                      <a:lnTo>
                        <a:pt x="3" y="5"/>
                      </a:lnTo>
                      <a:lnTo>
                        <a:pt x="8" y="5"/>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6" name="Freeform 533"/>
                <p:cNvSpPr>
                  <a:spLocks/>
                </p:cNvSpPr>
                <p:nvPr/>
              </p:nvSpPr>
              <p:spPr bwMode="auto">
                <a:xfrm>
                  <a:off x="2801" y="2844"/>
                  <a:ext cx="23" cy="17"/>
                </a:xfrm>
                <a:custGeom>
                  <a:avLst/>
                  <a:gdLst>
                    <a:gd name="T0" fmla="*/ 821 w 7"/>
                    <a:gd name="T1" fmla="*/ 0 h 5"/>
                    <a:gd name="T2" fmla="*/ 821 w 7"/>
                    <a:gd name="T3" fmla="*/ 0 h 5"/>
                    <a:gd name="T4" fmla="*/ 355 w 7"/>
                    <a:gd name="T5" fmla="*/ 116 h 5"/>
                    <a:gd name="T6" fmla="*/ 0 w 7"/>
                    <a:gd name="T7" fmla="*/ 394 h 5"/>
                    <a:gd name="T8" fmla="*/ 250 w 7"/>
                    <a:gd name="T9" fmla="*/ 670 h 5"/>
                    <a:gd name="T10" fmla="*/ 572 w 7"/>
                    <a:gd name="T11" fmla="*/ 394 h 5"/>
                    <a:gd name="T12" fmla="*/ 821 w 7"/>
                    <a:gd name="T13" fmla="*/ 116 h 5"/>
                    <a:gd name="T14" fmla="*/ 821 w 7"/>
                    <a:gd name="T15" fmla="*/ 116 h 5"/>
                    <a:gd name="T16" fmla="*/ 821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0"/>
                      </a:moveTo>
                      <a:lnTo>
                        <a:pt x="7" y="0"/>
                      </a:lnTo>
                      <a:lnTo>
                        <a:pt x="3" y="1"/>
                      </a:lnTo>
                      <a:lnTo>
                        <a:pt x="0" y="3"/>
                      </a:lnTo>
                      <a:lnTo>
                        <a:pt x="2" y="5"/>
                      </a:lnTo>
                      <a:lnTo>
                        <a:pt x="5" y="3"/>
                      </a:lnTo>
                      <a:lnTo>
                        <a:pt x="7" y="1"/>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7" name="Freeform 534"/>
                <p:cNvSpPr>
                  <a:spLocks/>
                </p:cNvSpPr>
                <p:nvPr/>
              </p:nvSpPr>
              <p:spPr bwMode="auto">
                <a:xfrm>
                  <a:off x="2824" y="2844"/>
                  <a:ext cx="26" cy="10"/>
                </a:xfrm>
                <a:custGeom>
                  <a:avLst/>
                  <a:gdLst>
                    <a:gd name="T0" fmla="*/ 549 w 8"/>
                    <a:gd name="T1" fmla="*/ 110 h 3"/>
                    <a:gd name="T2" fmla="*/ 549 w 8"/>
                    <a:gd name="T3" fmla="*/ 110 h 3"/>
                    <a:gd name="T4" fmla="*/ 549 w 8"/>
                    <a:gd name="T5" fmla="*/ 110 h 3"/>
                    <a:gd name="T6" fmla="*/ 0 w 8"/>
                    <a:gd name="T7" fmla="*/ 0 h 3"/>
                    <a:gd name="T8" fmla="*/ 0 w 8"/>
                    <a:gd name="T9" fmla="*/ 110 h 3"/>
                    <a:gd name="T10" fmla="*/ 338 w 8"/>
                    <a:gd name="T11" fmla="*/ 367 h 3"/>
                    <a:gd name="T12" fmla="*/ 887 w 8"/>
                    <a:gd name="T13" fmla="*/ 110 h 3"/>
                    <a:gd name="T14" fmla="*/ 887 w 8"/>
                    <a:gd name="T15" fmla="*/ 110 h 3"/>
                    <a:gd name="T16" fmla="*/ 549 w 8"/>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5" y="1"/>
                      </a:moveTo>
                      <a:lnTo>
                        <a:pt x="5" y="1"/>
                      </a:lnTo>
                      <a:lnTo>
                        <a:pt x="0" y="0"/>
                      </a:lnTo>
                      <a:lnTo>
                        <a:pt x="0" y="1"/>
                      </a:lnTo>
                      <a:lnTo>
                        <a:pt x="3" y="3"/>
                      </a:lnTo>
                      <a:lnTo>
                        <a:pt x="8" y="1"/>
                      </a:lnTo>
                      <a:lnTo>
                        <a:pt x="5"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8" name="Freeform 535"/>
                <p:cNvSpPr>
                  <a:spLocks/>
                </p:cNvSpPr>
                <p:nvPr/>
              </p:nvSpPr>
              <p:spPr bwMode="auto">
                <a:xfrm>
                  <a:off x="2834" y="2811"/>
                  <a:ext cx="16" cy="36"/>
                </a:xfrm>
                <a:custGeom>
                  <a:avLst/>
                  <a:gdLst>
                    <a:gd name="T0" fmla="*/ 195 w 5"/>
                    <a:gd name="T1" fmla="*/ 0 h 11"/>
                    <a:gd name="T2" fmla="*/ 195 w 5"/>
                    <a:gd name="T3" fmla="*/ 0 h 11"/>
                    <a:gd name="T4" fmla="*/ 0 w 5"/>
                    <a:gd name="T5" fmla="*/ 556 h 11"/>
                    <a:gd name="T6" fmla="*/ 195 w 5"/>
                    <a:gd name="T7" fmla="*/ 1263 h 11"/>
                    <a:gd name="T8" fmla="*/ 522 w 5"/>
                    <a:gd name="T9" fmla="*/ 1263 h 11"/>
                    <a:gd name="T10" fmla="*/ 326 w 5"/>
                    <a:gd name="T11" fmla="*/ 556 h 11"/>
                    <a:gd name="T12" fmla="*/ 195 w 5"/>
                    <a:gd name="T13" fmla="*/ 245 h 11"/>
                    <a:gd name="T14" fmla="*/ 195 w 5"/>
                    <a:gd name="T15" fmla="*/ 245 h 11"/>
                    <a:gd name="T16" fmla="*/ 195 w 5"/>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1"/>
                    <a:gd name="T29" fmla="*/ 5 w 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1">
                      <a:moveTo>
                        <a:pt x="2" y="0"/>
                      </a:moveTo>
                      <a:lnTo>
                        <a:pt x="2" y="0"/>
                      </a:lnTo>
                      <a:lnTo>
                        <a:pt x="0" y="5"/>
                      </a:lnTo>
                      <a:lnTo>
                        <a:pt x="2" y="11"/>
                      </a:lnTo>
                      <a:lnTo>
                        <a:pt x="5" y="11"/>
                      </a:lnTo>
                      <a:lnTo>
                        <a:pt x="3" y="5"/>
                      </a:lnTo>
                      <a:lnTo>
                        <a:pt x="2" y="2"/>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499" name="Freeform 536"/>
                <p:cNvSpPr>
                  <a:spLocks/>
                </p:cNvSpPr>
                <p:nvPr/>
              </p:nvSpPr>
              <p:spPr bwMode="auto">
                <a:xfrm>
                  <a:off x="2840" y="2762"/>
                  <a:ext cx="30" cy="56"/>
                </a:xfrm>
                <a:custGeom>
                  <a:avLst/>
                  <a:gdLst>
                    <a:gd name="T0" fmla="*/ 1000 w 9"/>
                    <a:gd name="T1" fmla="*/ 0 h 17"/>
                    <a:gd name="T2" fmla="*/ 1000 w 9"/>
                    <a:gd name="T3" fmla="*/ 0 h 17"/>
                    <a:gd name="T4" fmla="*/ 477 w 9"/>
                    <a:gd name="T5" fmla="*/ 932 h 17"/>
                    <a:gd name="T6" fmla="*/ 0 w 9"/>
                    <a:gd name="T7" fmla="*/ 1746 h 17"/>
                    <a:gd name="T8" fmla="*/ 0 w 9"/>
                    <a:gd name="T9" fmla="*/ 1996 h 17"/>
                    <a:gd name="T10" fmla="*/ 743 w 9"/>
                    <a:gd name="T11" fmla="*/ 932 h 17"/>
                    <a:gd name="T12" fmla="*/ 1110 w 9"/>
                    <a:gd name="T13" fmla="*/ 250 h 17"/>
                    <a:gd name="T14" fmla="*/ 1110 w 9"/>
                    <a:gd name="T15" fmla="*/ 250 h 17"/>
                    <a:gd name="T16" fmla="*/ 1000 w 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7"/>
                    <a:gd name="T29" fmla="*/ 9 w 9"/>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7">
                      <a:moveTo>
                        <a:pt x="8" y="0"/>
                      </a:moveTo>
                      <a:lnTo>
                        <a:pt x="8" y="0"/>
                      </a:lnTo>
                      <a:lnTo>
                        <a:pt x="4" y="8"/>
                      </a:lnTo>
                      <a:lnTo>
                        <a:pt x="0" y="15"/>
                      </a:lnTo>
                      <a:lnTo>
                        <a:pt x="0" y="17"/>
                      </a:lnTo>
                      <a:lnTo>
                        <a:pt x="6" y="8"/>
                      </a:lnTo>
                      <a:lnTo>
                        <a:pt x="9" y="2"/>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0" name="Freeform 537"/>
                <p:cNvSpPr>
                  <a:spLocks/>
                </p:cNvSpPr>
                <p:nvPr/>
              </p:nvSpPr>
              <p:spPr bwMode="auto">
                <a:xfrm>
                  <a:off x="2866" y="2730"/>
                  <a:ext cx="17" cy="39"/>
                </a:xfrm>
                <a:custGeom>
                  <a:avLst/>
                  <a:gdLst>
                    <a:gd name="T0" fmla="*/ 394 w 5"/>
                    <a:gd name="T1" fmla="*/ 0 h 12"/>
                    <a:gd name="T2" fmla="*/ 394 w 5"/>
                    <a:gd name="T3" fmla="*/ 0 h 12"/>
                    <a:gd name="T4" fmla="*/ 116 w 5"/>
                    <a:gd name="T5" fmla="*/ 549 h 12"/>
                    <a:gd name="T6" fmla="*/ 0 w 5"/>
                    <a:gd name="T7" fmla="*/ 1131 h 12"/>
                    <a:gd name="T8" fmla="*/ 116 w 5"/>
                    <a:gd name="T9" fmla="*/ 1342 h 12"/>
                    <a:gd name="T10" fmla="*/ 394 w 5"/>
                    <a:gd name="T11" fmla="*/ 793 h 12"/>
                    <a:gd name="T12" fmla="*/ 670 w 5"/>
                    <a:gd name="T13" fmla="*/ 0 h 12"/>
                    <a:gd name="T14" fmla="*/ 670 w 5"/>
                    <a:gd name="T15" fmla="*/ 0 h 12"/>
                    <a:gd name="T16" fmla="*/ 394 w 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2"/>
                    <a:gd name="T29" fmla="*/ 5 w 5"/>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2">
                      <a:moveTo>
                        <a:pt x="3" y="0"/>
                      </a:moveTo>
                      <a:lnTo>
                        <a:pt x="3" y="0"/>
                      </a:lnTo>
                      <a:lnTo>
                        <a:pt x="1" y="5"/>
                      </a:lnTo>
                      <a:lnTo>
                        <a:pt x="0" y="10"/>
                      </a:lnTo>
                      <a:lnTo>
                        <a:pt x="1" y="12"/>
                      </a:lnTo>
                      <a:lnTo>
                        <a:pt x="3" y="7"/>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1" name="Freeform 538"/>
                <p:cNvSpPr>
                  <a:spLocks/>
                </p:cNvSpPr>
                <p:nvPr/>
              </p:nvSpPr>
              <p:spPr bwMode="auto">
                <a:xfrm>
                  <a:off x="2876" y="2703"/>
                  <a:ext cx="13" cy="27"/>
                </a:xfrm>
                <a:custGeom>
                  <a:avLst/>
                  <a:gdLst>
                    <a:gd name="T0" fmla="*/ 0 w 4"/>
                    <a:gd name="T1" fmla="*/ 273 h 8"/>
                    <a:gd name="T2" fmla="*/ 0 w 4"/>
                    <a:gd name="T3" fmla="*/ 273 h 8"/>
                    <a:gd name="T4" fmla="*/ 244 w 4"/>
                    <a:gd name="T5" fmla="*/ 648 h 8"/>
                    <a:gd name="T6" fmla="*/ 0 w 4"/>
                    <a:gd name="T7" fmla="*/ 1036 h 8"/>
                    <a:gd name="T8" fmla="*/ 244 w 4"/>
                    <a:gd name="T9" fmla="*/ 1036 h 8"/>
                    <a:gd name="T10" fmla="*/ 442 w 4"/>
                    <a:gd name="T11" fmla="*/ 648 h 8"/>
                    <a:gd name="T12" fmla="*/ 244 w 4"/>
                    <a:gd name="T13" fmla="*/ 0 h 8"/>
                    <a:gd name="T14" fmla="*/ 244 w 4"/>
                    <a:gd name="T15" fmla="*/ 0 h 8"/>
                    <a:gd name="T16" fmla="*/ 0 w 4"/>
                    <a:gd name="T17" fmla="*/ 27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0" y="2"/>
                      </a:moveTo>
                      <a:lnTo>
                        <a:pt x="0" y="2"/>
                      </a:lnTo>
                      <a:lnTo>
                        <a:pt x="2" y="5"/>
                      </a:lnTo>
                      <a:lnTo>
                        <a:pt x="0" y="8"/>
                      </a:lnTo>
                      <a:lnTo>
                        <a:pt x="2" y="8"/>
                      </a:lnTo>
                      <a:lnTo>
                        <a:pt x="4" y="5"/>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2" name="Freeform 539"/>
                <p:cNvSpPr>
                  <a:spLocks/>
                </p:cNvSpPr>
                <p:nvPr/>
              </p:nvSpPr>
              <p:spPr bwMode="auto">
                <a:xfrm>
                  <a:off x="2870" y="2684"/>
                  <a:ext cx="13" cy="26"/>
                </a:xfrm>
                <a:custGeom>
                  <a:avLst/>
                  <a:gdLst>
                    <a:gd name="T0" fmla="*/ 0 w 4"/>
                    <a:gd name="T1" fmla="*/ 0 h 8"/>
                    <a:gd name="T2" fmla="*/ 0 w 4"/>
                    <a:gd name="T3" fmla="*/ 0 h 8"/>
                    <a:gd name="T4" fmla="*/ 0 w 4"/>
                    <a:gd name="T5" fmla="*/ 549 h 8"/>
                    <a:gd name="T6" fmla="*/ 244 w 4"/>
                    <a:gd name="T7" fmla="*/ 887 h 8"/>
                    <a:gd name="T8" fmla="*/ 442 w 4"/>
                    <a:gd name="T9" fmla="*/ 653 h 8"/>
                    <a:gd name="T10" fmla="*/ 244 w 4"/>
                    <a:gd name="T11" fmla="*/ 338 h 8"/>
                    <a:gd name="T12" fmla="*/ 442 w 4"/>
                    <a:gd name="T13" fmla="*/ 0 h 8"/>
                    <a:gd name="T14" fmla="*/ 442 w 4"/>
                    <a:gd name="T15" fmla="*/ 0 h 8"/>
                    <a:gd name="T16" fmla="*/ 0 w 4"/>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0" y="0"/>
                      </a:moveTo>
                      <a:lnTo>
                        <a:pt x="0" y="0"/>
                      </a:lnTo>
                      <a:lnTo>
                        <a:pt x="0" y="5"/>
                      </a:lnTo>
                      <a:lnTo>
                        <a:pt x="2" y="8"/>
                      </a:lnTo>
                      <a:lnTo>
                        <a:pt x="4" y="6"/>
                      </a:lnTo>
                      <a:lnTo>
                        <a:pt x="2" y="3"/>
                      </a:lnTo>
                      <a:lnTo>
                        <a:pt x="4"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3" name="Freeform 540"/>
                <p:cNvSpPr>
                  <a:spLocks/>
                </p:cNvSpPr>
                <p:nvPr/>
              </p:nvSpPr>
              <p:spPr bwMode="auto">
                <a:xfrm>
                  <a:off x="2850" y="2651"/>
                  <a:ext cx="33" cy="33"/>
                </a:xfrm>
                <a:custGeom>
                  <a:avLst/>
                  <a:gdLst>
                    <a:gd name="T0" fmla="*/ 0 w 10"/>
                    <a:gd name="T1" fmla="*/ 251 h 10"/>
                    <a:gd name="T2" fmla="*/ 0 w 10"/>
                    <a:gd name="T3" fmla="*/ 251 h 10"/>
                    <a:gd name="T4" fmla="*/ 360 w 10"/>
                    <a:gd name="T5" fmla="*/ 610 h 10"/>
                    <a:gd name="T6" fmla="*/ 719 w 10"/>
                    <a:gd name="T7" fmla="*/ 1188 h 10"/>
                    <a:gd name="T8" fmla="*/ 1188 w 10"/>
                    <a:gd name="T9" fmla="*/ 1188 h 10"/>
                    <a:gd name="T10" fmla="*/ 610 w 10"/>
                    <a:gd name="T11" fmla="*/ 360 h 10"/>
                    <a:gd name="T12" fmla="*/ 109 w 10"/>
                    <a:gd name="T13" fmla="*/ 0 h 10"/>
                    <a:gd name="T14" fmla="*/ 109 w 10"/>
                    <a:gd name="T15" fmla="*/ 0 h 10"/>
                    <a:gd name="T16" fmla="*/ 0 w 10"/>
                    <a:gd name="T17" fmla="*/ 25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0"/>
                    <a:gd name="T29" fmla="*/ 10 w 10"/>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0">
                      <a:moveTo>
                        <a:pt x="0" y="2"/>
                      </a:moveTo>
                      <a:lnTo>
                        <a:pt x="0" y="2"/>
                      </a:lnTo>
                      <a:lnTo>
                        <a:pt x="3" y="5"/>
                      </a:lnTo>
                      <a:lnTo>
                        <a:pt x="6" y="10"/>
                      </a:lnTo>
                      <a:lnTo>
                        <a:pt x="10" y="10"/>
                      </a:lnTo>
                      <a:lnTo>
                        <a:pt x="5" y="3"/>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4" name="Freeform 541"/>
                <p:cNvSpPr>
                  <a:spLocks/>
                </p:cNvSpPr>
                <p:nvPr/>
              </p:nvSpPr>
              <p:spPr bwMode="auto">
                <a:xfrm>
                  <a:off x="2834" y="2628"/>
                  <a:ext cx="19" cy="30"/>
                </a:xfrm>
                <a:custGeom>
                  <a:avLst/>
                  <a:gdLst>
                    <a:gd name="T0" fmla="*/ 0 w 6"/>
                    <a:gd name="T1" fmla="*/ 257 h 9"/>
                    <a:gd name="T2" fmla="*/ 0 w 6"/>
                    <a:gd name="T3" fmla="*/ 257 h 9"/>
                    <a:gd name="T4" fmla="*/ 190 w 6"/>
                    <a:gd name="T5" fmla="*/ 633 h 9"/>
                    <a:gd name="T6" fmla="*/ 510 w 6"/>
                    <a:gd name="T7" fmla="*/ 1110 h 9"/>
                    <a:gd name="T8" fmla="*/ 602 w 6"/>
                    <a:gd name="T9" fmla="*/ 857 h 9"/>
                    <a:gd name="T10" fmla="*/ 320 w 6"/>
                    <a:gd name="T11" fmla="*/ 477 h 9"/>
                    <a:gd name="T12" fmla="*/ 0 w 6"/>
                    <a:gd name="T13" fmla="*/ 0 h 9"/>
                    <a:gd name="T14" fmla="*/ 0 w 6"/>
                    <a:gd name="T15" fmla="*/ 0 h 9"/>
                    <a:gd name="T16" fmla="*/ 0 w 6"/>
                    <a:gd name="T17" fmla="*/ 25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9"/>
                    <a:gd name="T29" fmla="*/ 6 w 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9">
                      <a:moveTo>
                        <a:pt x="0" y="2"/>
                      </a:moveTo>
                      <a:lnTo>
                        <a:pt x="0" y="2"/>
                      </a:lnTo>
                      <a:lnTo>
                        <a:pt x="2" y="5"/>
                      </a:lnTo>
                      <a:lnTo>
                        <a:pt x="5" y="9"/>
                      </a:lnTo>
                      <a:lnTo>
                        <a:pt x="6" y="7"/>
                      </a:lnTo>
                      <a:lnTo>
                        <a:pt x="3" y="4"/>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5" name="Freeform 542"/>
                <p:cNvSpPr>
                  <a:spLocks/>
                </p:cNvSpPr>
                <p:nvPr/>
              </p:nvSpPr>
              <p:spPr bwMode="auto">
                <a:xfrm>
                  <a:off x="2798" y="2585"/>
                  <a:ext cx="36" cy="50"/>
                </a:xfrm>
                <a:custGeom>
                  <a:avLst/>
                  <a:gdLst>
                    <a:gd name="T0" fmla="*/ 0 w 11"/>
                    <a:gd name="T1" fmla="*/ 257 h 15"/>
                    <a:gd name="T2" fmla="*/ 0 w 11"/>
                    <a:gd name="T3" fmla="*/ 257 h 15"/>
                    <a:gd name="T4" fmla="*/ 697 w 11"/>
                    <a:gd name="T5" fmla="*/ 1223 h 15"/>
                    <a:gd name="T6" fmla="*/ 1263 w 11"/>
                    <a:gd name="T7" fmla="*/ 1857 h 15"/>
                    <a:gd name="T8" fmla="*/ 1263 w 11"/>
                    <a:gd name="T9" fmla="*/ 1590 h 15"/>
                    <a:gd name="T10" fmla="*/ 910 w 11"/>
                    <a:gd name="T11" fmla="*/ 1000 h 15"/>
                    <a:gd name="T12" fmla="*/ 353 w 11"/>
                    <a:gd name="T13" fmla="*/ 0 h 15"/>
                    <a:gd name="T14" fmla="*/ 353 w 11"/>
                    <a:gd name="T15" fmla="*/ 0 h 15"/>
                    <a:gd name="T16" fmla="*/ 0 w 11"/>
                    <a:gd name="T17" fmla="*/ 25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5"/>
                    <a:gd name="T29" fmla="*/ 11 w 11"/>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5">
                      <a:moveTo>
                        <a:pt x="0" y="2"/>
                      </a:moveTo>
                      <a:lnTo>
                        <a:pt x="0" y="2"/>
                      </a:lnTo>
                      <a:lnTo>
                        <a:pt x="6" y="10"/>
                      </a:lnTo>
                      <a:lnTo>
                        <a:pt x="11" y="15"/>
                      </a:lnTo>
                      <a:lnTo>
                        <a:pt x="11" y="13"/>
                      </a:lnTo>
                      <a:lnTo>
                        <a:pt x="8" y="8"/>
                      </a:lnTo>
                      <a:lnTo>
                        <a:pt x="3"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6" name="Freeform 543"/>
                <p:cNvSpPr>
                  <a:spLocks/>
                </p:cNvSpPr>
                <p:nvPr/>
              </p:nvSpPr>
              <p:spPr bwMode="auto">
                <a:xfrm>
                  <a:off x="2768" y="2536"/>
                  <a:ext cx="39" cy="56"/>
                </a:xfrm>
                <a:custGeom>
                  <a:avLst/>
                  <a:gdLst>
                    <a:gd name="T0" fmla="*/ 0 w 12"/>
                    <a:gd name="T1" fmla="*/ 250 h 17"/>
                    <a:gd name="T2" fmla="*/ 0 w 12"/>
                    <a:gd name="T3" fmla="*/ 250 h 17"/>
                    <a:gd name="T4" fmla="*/ 549 w 12"/>
                    <a:gd name="T5" fmla="*/ 824 h 17"/>
                    <a:gd name="T6" fmla="*/ 995 w 12"/>
                    <a:gd name="T7" fmla="*/ 1996 h 17"/>
                    <a:gd name="T8" fmla="*/ 1342 w 12"/>
                    <a:gd name="T9" fmla="*/ 1746 h 17"/>
                    <a:gd name="T10" fmla="*/ 793 w 12"/>
                    <a:gd name="T11" fmla="*/ 824 h 17"/>
                    <a:gd name="T12" fmla="*/ 244 w 12"/>
                    <a:gd name="T13" fmla="*/ 0 h 17"/>
                    <a:gd name="T14" fmla="*/ 244 w 12"/>
                    <a:gd name="T15" fmla="*/ 0 h 17"/>
                    <a:gd name="T16" fmla="*/ 0 w 12"/>
                    <a:gd name="T17" fmla="*/ 25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17"/>
                    <a:gd name="T29" fmla="*/ 12 w 12"/>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17">
                      <a:moveTo>
                        <a:pt x="0" y="2"/>
                      </a:moveTo>
                      <a:lnTo>
                        <a:pt x="0" y="2"/>
                      </a:lnTo>
                      <a:lnTo>
                        <a:pt x="5" y="7"/>
                      </a:lnTo>
                      <a:lnTo>
                        <a:pt x="9" y="17"/>
                      </a:lnTo>
                      <a:lnTo>
                        <a:pt x="12" y="15"/>
                      </a:lnTo>
                      <a:lnTo>
                        <a:pt x="7" y="7"/>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7" name="Freeform 544"/>
                <p:cNvSpPr>
                  <a:spLocks/>
                </p:cNvSpPr>
                <p:nvPr/>
              </p:nvSpPr>
              <p:spPr bwMode="auto">
                <a:xfrm>
                  <a:off x="2755" y="2504"/>
                  <a:ext cx="20" cy="39"/>
                </a:xfrm>
                <a:custGeom>
                  <a:avLst/>
                  <a:gdLst>
                    <a:gd name="T0" fmla="*/ 0 w 6"/>
                    <a:gd name="T1" fmla="*/ 0 h 12"/>
                    <a:gd name="T2" fmla="*/ 0 w 6"/>
                    <a:gd name="T3" fmla="*/ 0 h 12"/>
                    <a:gd name="T4" fmla="*/ 110 w 6"/>
                    <a:gd name="T5" fmla="*/ 549 h 12"/>
                    <a:gd name="T6" fmla="*/ 477 w 6"/>
                    <a:gd name="T7" fmla="*/ 1342 h 12"/>
                    <a:gd name="T8" fmla="*/ 743 w 6"/>
                    <a:gd name="T9" fmla="*/ 1131 h 12"/>
                    <a:gd name="T10" fmla="*/ 367 w 6"/>
                    <a:gd name="T11" fmla="*/ 549 h 12"/>
                    <a:gd name="T12" fmla="*/ 110 w 6"/>
                    <a:gd name="T13" fmla="*/ 0 h 12"/>
                    <a:gd name="T14" fmla="*/ 110 w 6"/>
                    <a:gd name="T15" fmla="*/ 0 h 12"/>
                    <a:gd name="T16" fmla="*/ 0 w 6"/>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2"/>
                    <a:gd name="T29" fmla="*/ 6 w 6"/>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2">
                      <a:moveTo>
                        <a:pt x="0" y="0"/>
                      </a:moveTo>
                      <a:lnTo>
                        <a:pt x="0" y="0"/>
                      </a:lnTo>
                      <a:lnTo>
                        <a:pt x="1" y="5"/>
                      </a:lnTo>
                      <a:lnTo>
                        <a:pt x="4" y="12"/>
                      </a:lnTo>
                      <a:lnTo>
                        <a:pt x="6" y="10"/>
                      </a:lnTo>
                      <a:lnTo>
                        <a:pt x="3" y="5"/>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8" name="Freeform 545"/>
                <p:cNvSpPr>
                  <a:spLocks/>
                </p:cNvSpPr>
                <p:nvPr/>
              </p:nvSpPr>
              <p:spPr bwMode="auto">
                <a:xfrm>
                  <a:off x="2739" y="2494"/>
                  <a:ext cx="19" cy="16"/>
                </a:xfrm>
                <a:custGeom>
                  <a:avLst/>
                  <a:gdLst>
                    <a:gd name="T0" fmla="*/ 101 w 6"/>
                    <a:gd name="T1" fmla="*/ 522 h 5"/>
                    <a:gd name="T2" fmla="*/ 101 w 6"/>
                    <a:gd name="T3" fmla="*/ 522 h 5"/>
                    <a:gd name="T4" fmla="*/ 101 w 6"/>
                    <a:gd name="T5" fmla="*/ 326 h 5"/>
                    <a:gd name="T6" fmla="*/ 320 w 6"/>
                    <a:gd name="T7" fmla="*/ 195 h 5"/>
                    <a:gd name="T8" fmla="*/ 320 w 6"/>
                    <a:gd name="T9" fmla="*/ 195 h 5"/>
                    <a:gd name="T10" fmla="*/ 510 w 6"/>
                    <a:gd name="T11" fmla="*/ 326 h 5"/>
                    <a:gd name="T12" fmla="*/ 602 w 6"/>
                    <a:gd name="T13" fmla="*/ 326 h 5"/>
                    <a:gd name="T14" fmla="*/ 510 w 6"/>
                    <a:gd name="T15" fmla="*/ 195 h 5"/>
                    <a:gd name="T16" fmla="*/ 320 w 6"/>
                    <a:gd name="T17" fmla="*/ 0 h 5"/>
                    <a:gd name="T18" fmla="*/ 0 w 6"/>
                    <a:gd name="T19" fmla="*/ 195 h 5"/>
                    <a:gd name="T20" fmla="*/ 0 w 6"/>
                    <a:gd name="T21" fmla="*/ 522 h 5"/>
                    <a:gd name="T22" fmla="*/ 0 w 6"/>
                    <a:gd name="T23" fmla="*/ 522 h 5"/>
                    <a:gd name="T24" fmla="*/ 101 w 6"/>
                    <a:gd name="T25" fmla="*/ 522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5"/>
                    <a:gd name="T41" fmla="*/ 6 w 6"/>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5">
                      <a:moveTo>
                        <a:pt x="1" y="5"/>
                      </a:moveTo>
                      <a:lnTo>
                        <a:pt x="1" y="5"/>
                      </a:lnTo>
                      <a:lnTo>
                        <a:pt x="1" y="3"/>
                      </a:lnTo>
                      <a:lnTo>
                        <a:pt x="3" y="2"/>
                      </a:lnTo>
                      <a:lnTo>
                        <a:pt x="5" y="3"/>
                      </a:lnTo>
                      <a:lnTo>
                        <a:pt x="6" y="3"/>
                      </a:lnTo>
                      <a:lnTo>
                        <a:pt x="5" y="2"/>
                      </a:lnTo>
                      <a:lnTo>
                        <a:pt x="3" y="0"/>
                      </a:lnTo>
                      <a:lnTo>
                        <a:pt x="0" y="2"/>
                      </a:lnTo>
                      <a:lnTo>
                        <a:pt x="0" y="5"/>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09" name="Freeform 546"/>
                <p:cNvSpPr>
                  <a:spLocks/>
                </p:cNvSpPr>
                <p:nvPr/>
              </p:nvSpPr>
              <p:spPr bwMode="auto">
                <a:xfrm>
                  <a:off x="2732" y="2510"/>
                  <a:ext cx="10" cy="75"/>
                </a:xfrm>
                <a:custGeom>
                  <a:avLst/>
                  <a:gdLst>
                    <a:gd name="T0" fmla="*/ 0 w 3"/>
                    <a:gd name="T1" fmla="*/ 2605 h 23"/>
                    <a:gd name="T2" fmla="*/ 0 w 3"/>
                    <a:gd name="T3" fmla="*/ 2605 h 23"/>
                    <a:gd name="T4" fmla="*/ 367 w 3"/>
                    <a:gd name="T5" fmla="*/ 1458 h 23"/>
                    <a:gd name="T6" fmla="*/ 367 w 3"/>
                    <a:gd name="T7" fmla="*/ 0 h 23"/>
                    <a:gd name="T8" fmla="*/ 257 w 3"/>
                    <a:gd name="T9" fmla="*/ 0 h 23"/>
                    <a:gd name="T10" fmla="*/ 257 w 3"/>
                    <a:gd name="T11" fmla="*/ 1458 h 23"/>
                    <a:gd name="T12" fmla="*/ 0 w 3"/>
                    <a:gd name="T13" fmla="*/ 2253 h 23"/>
                    <a:gd name="T14" fmla="*/ 0 w 3"/>
                    <a:gd name="T15" fmla="*/ 2253 h 23"/>
                    <a:gd name="T16" fmla="*/ 0 w 3"/>
                    <a:gd name="T17" fmla="*/ 2605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23"/>
                    <a:gd name="T29" fmla="*/ 3 w 3"/>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23">
                      <a:moveTo>
                        <a:pt x="0" y="23"/>
                      </a:moveTo>
                      <a:lnTo>
                        <a:pt x="0" y="23"/>
                      </a:lnTo>
                      <a:lnTo>
                        <a:pt x="3" y="13"/>
                      </a:lnTo>
                      <a:lnTo>
                        <a:pt x="3" y="0"/>
                      </a:lnTo>
                      <a:lnTo>
                        <a:pt x="2" y="0"/>
                      </a:lnTo>
                      <a:lnTo>
                        <a:pt x="2" y="13"/>
                      </a:lnTo>
                      <a:lnTo>
                        <a:pt x="0" y="20"/>
                      </a:lnTo>
                      <a:lnTo>
                        <a:pt x="0" y="2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0" name="Freeform 547"/>
                <p:cNvSpPr>
                  <a:spLocks/>
                </p:cNvSpPr>
                <p:nvPr/>
              </p:nvSpPr>
              <p:spPr bwMode="auto">
                <a:xfrm>
                  <a:off x="2680" y="2559"/>
                  <a:ext cx="52" cy="26"/>
                </a:xfrm>
                <a:custGeom>
                  <a:avLst/>
                  <a:gdLst>
                    <a:gd name="T0" fmla="*/ 0 w 16"/>
                    <a:gd name="T1" fmla="*/ 104 h 8"/>
                    <a:gd name="T2" fmla="*/ 0 w 16"/>
                    <a:gd name="T3" fmla="*/ 104 h 8"/>
                    <a:gd name="T4" fmla="*/ 1098 w 16"/>
                    <a:gd name="T5" fmla="*/ 549 h 8"/>
                    <a:gd name="T6" fmla="*/ 1784 w 16"/>
                    <a:gd name="T7" fmla="*/ 887 h 8"/>
                    <a:gd name="T8" fmla="*/ 1784 w 16"/>
                    <a:gd name="T9" fmla="*/ 549 h 8"/>
                    <a:gd name="T10" fmla="*/ 1098 w 16"/>
                    <a:gd name="T11" fmla="*/ 338 h 8"/>
                    <a:gd name="T12" fmla="*/ 104 w 16"/>
                    <a:gd name="T13" fmla="*/ 0 h 8"/>
                    <a:gd name="T14" fmla="*/ 104 w 16"/>
                    <a:gd name="T15" fmla="*/ 0 h 8"/>
                    <a:gd name="T16" fmla="*/ 0 w 16"/>
                    <a:gd name="T17" fmla="*/ 104 h 8"/>
                    <a:gd name="T18" fmla="*/ 0 w 16"/>
                    <a:gd name="T19" fmla="*/ 104 h 8"/>
                    <a:gd name="T20" fmla="*/ 0 w 16"/>
                    <a:gd name="T21" fmla="*/ 104 h 8"/>
                    <a:gd name="T22" fmla="*/ 0 w 16"/>
                    <a:gd name="T23" fmla="*/ 104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8"/>
                    <a:gd name="T38" fmla="*/ 16 w 16"/>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8">
                      <a:moveTo>
                        <a:pt x="0" y="1"/>
                      </a:moveTo>
                      <a:lnTo>
                        <a:pt x="0" y="1"/>
                      </a:lnTo>
                      <a:lnTo>
                        <a:pt x="10" y="5"/>
                      </a:lnTo>
                      <a:lnTo>
                        <a:pt x="16" y="8"/>
                      </a:lnTo>
                      <a:lnTo>
                        <a:pt x="16" y="5"/>
                      </a:lnTo>
                      <a:lnTo>
                        <a:pt x="10" y="3"/>
                      </a:lnTo>
                      <a:lnTo>
                        <a:pt x="1"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1" name="Freeform 548"/>
                <p:cNvSpPr>
                  <a:spLocks/>
                </p:cNvSpPr>
                <p:nvPr/>
              </p:nvSpPr>
              <p:spPr bwMode="auto">
                <a:xfrm>
                  <a:off x="2667" y="2527"/>
                  <a:ext cx="16" cy="36"/>
                </a:xfrm>
                <a:custGeom>
                  <a:avLst/>
                  <a:gdLst>
                    <a:gd name="T0" fmla="*/ 195 w 5"/>
                    <a:gd name="T1" fmla="*/ 0 h 11"/>
                    <a:gd name="T2" fmla="*/ 195 w 5"/>
                    <a:gd name="T3" fmla="*/ 0 h 11"/>
                    <a:gd name="T4" fmla="*/ 0 w 5"/>
                    <a:gd name="T5" fmla="*/ 353 h 11"/>
                    <a:gd name="T6" fmla="*/ 0 w 5"/>
                    <a:gd name="T7" fmla="*/ 556 h 11"/>
                    <a:gd name="T8" fmla="*/ 195 w 5"/>
                    <a:gd name="T9" fmla="*/ 910 h 11"/>
                    <a:gd name="T10" fmla="*/ 429 w 5"/>
                    <a:gd name="T11" fmla="*/ 1263 h 11"/>
                    <a:gd name="T12" fmla="*/ 522 w 5"/>
                    <a:gd name="T13" fmla="*/ 1155 h 11"/>
                    <a:gd name="T14" fmla="*/ 429 w 5"/>
                    <a:gd name="T15" fmla="*/ 802 h 11"/>
                    <a:gd name="T16" fmla="*/ 195 w 5"/>
                    <a:gd name="T17" fmla="*/ 556 h 11"/>
                    <a:gd name="T18" fmla="*/ 429 w 5"/>
                    <a:gd name="T19" fmla="*/ 353 h 11"/>
                    <a:gd name="T20" fmla="*/ 429 w 5"/>
                    <a:gd name="T21" fmla="*/ 245 h 11"/>
                    <a:gd name="T22" fmla="*/ 429 w 5"/>
                    <a:gd name="T23" fmla="*/ 245 h 11"/>
                    <a:gd name="T24" fmla="*/ 195 w 5"/>
                    <a:gd name="T25" fmla="*/ 0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11"/>
                    <a:gd name="T41" fmla="*/ 5 w 5"/>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11">
                      <a:moveTo>
                        <a:pt x="2" y="0"/>
                      </a:moveTo>
                      <a:lnTo>
                        <a:pt x="2" y="0"/>
                      </a:lnTo>
                      <a:lnTo>
                        <a:pt x="0" y="3"/>
                      </a:lnTo>
                      <a:lnTo>
                        <a:pt x="0" y="5"/>
                      </a:lnTo>
                      <a:lnTo>
                        <a:pt x="2" y="8"/>
                      </a:lnTo>
                      <a:lnTo>
                        <a:pt x="4" y="11"/>
                      </a:lnTo>
                      <a:lnTo>
                        <a:pt x="5" y="10"/>
                      </a:lnTo>
                      <a:lnTo>
                        <a:pt x="4" y="7"/>
                      </a:lnTo>
                      <a:lnTo>
                        <a:pt x="2" y="5"/>
                      </a:lnTo>
                      <a:lnTo>
                        <a:pt x="4" y="3"/>
                      </a:lnTo>
                      <a:lnTo>
                        <a:pt x="4" y="2"/>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2" name="Freeform 549"/>
                <p:cNvSpPr>
                  <a:spLocks/>
                </p:cNvSpPr>
                <p:nvPr/>
              </p:nvSpPr>
              <p:spPr bwMode="auto">
                <a:xfrm>
                  <a:off x="2673" y="2504"/>
                  <a:ext cx="17" cy="29"/>
                </a:xfrm>
                <a:custGeom>
                  <a:avLst/>
                  <a:gdLst>
                    <a:gd name="T0" fmla="*/ 279 w 5"/>
                    <a:gd name="T1" fmla="*/ 197 h 9"/>
                    <a:gd name="T2" fmla="*/ 279 w 5"/>
                    <a:gd name="T3" fmla="*/ 197 h 9"/>
                    <a:gd name="T4" fmla="*/ 279 w 5"/>
                    <a:gd name="T5" fmla="*/ 435 h 9"/>
                    <a:gd name="T6" fmla="*/ 279 w 5"/>
                    <a:gd name="T7" fmla="*/ 435 h 9"/>
                    <a:gd name="T8" fmla="*/ 279 w 5"/>
                    <a:gd name="T9" fmla="*/ 541 h 9"/>
                    <a:gd name="T10" fmla="*/ 0 w 5"/>
                    <a:gd name="T11" fmla="*/ 767 h 9"/>
                    <a:gd name="T12" fmla="*/ 279 w 5"/>
                    <a:gd name="T13" fmla="*/ 967 h 9"/>
                    <a:gd name="T14" fmla="*/ 394 w 5"/>
                    <a:gd name="T15" fmla="*/ 767 h 9"/>
                    <a:gd name="T16" fmla="*/ 670 w 5"/>
                    <a:gd name="T17" fmla="*/ 435 h 9"/>
                    <a:gd name="T18" fmla="*/ 394 w 5"/>
                    <a:gd name="T19" fmla="*/ 197 h 9"/>
                    <a:gd name="T20" fmla="*/ 279 w 5"/>
                    <a:gd name="T21" fmla="*/ 0 h 9"/>
                    <a:gd name="T22" fmla="*/ 279 w 5"/>
                    <a:gd name="T23" fmla="*/ 0 h 9"/>
                    <a:gd name="T24" fmla="*/ 279 w 5"/>
                    <a:gd name="T25" fmla="*/ 19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9"/>
                    <a:gd name="T41" fmla="*/ 5 w 5"/>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9">
                      <a:moveTo>
                        <a:pt x="2" y="2"/>
                      </a:moveTo>
                      <a:lnTo>
                        <a:pt x="2" y="2"/>
                      </a:lnTo>
                      <a:lnTo>
                        <a:pt x="2" y="4"/>
                      </a:lnTo>
                      <a:lnTo>
                        <a:pt x="2" y="5"/>
                      </a:lnTo>
                      <a:lnTo>
                        <a:pt x="0" y="7"/>
                      </a:lnTo>
                      <a:lnTo>
                        <a:pt x="2" y="9"/>
                      </a:lnTo>
                      <a:lnTo>
                        <a:pt x="3" y="7"/>
                      </a:lnTo>
                      <a:lnTo>
                        <a:pt x="5" y="4"/>
                      </a:lnTo>
                      <a:lnTo>
                        <a:pt x="3" y="2"/>
                      </a:lnTo>
                      <a:lnTo>
                        <a:pt x="2"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3" name="Freeform 550"/>
                <p:cNvSpPr>
                  <a:spLocks/>
                </p:cNvSpPr>
                <p:nvPr/>
              </p:nvSpPr>
              <p:spPr bwMode="auto">
                <a:xfrm>
                  <a:off x="2624" y="2500"/>
                  <a:ext cx="56" cy="17"/>
                </a:xfrm>
                <a:custGeom>
                  <a:avLst/>
                  <a:gdLst>
                    <a:gd name="T0" fmla="*/ 468 w 17"/>
                    <a:gd name="T1" fmla="*/ 116 h 5"/>
                    <a:gd name="T2" fmla="*/ 0 w 17"/>
                    <a:gd name="T3" fmla="*/ 116 h 5"/>
                    <a:gd name="T4" fmla="*/ 1183 w 17"/>
                    <a:gd name="T5" fmla="*/ 670 h 5"/>
                    <a:gd name="T6" fmla="*/ 1996 w 17"/>
                    <a:gd name="T7" fmla="*/ 394 h 5"/>
                    <a:gd name="T8" fmla="*/ 1996 w 17"/>
                    <a:gd name="T9" fmla="*/ 116 h 5"/>
                    <a:gd name="T10" fmla="*/ 1183 w 17"/>
                    <a:gd name="T11" fmla="*/ 394 h 5"/>
                    <a:gd name="T12" fmla="*/ 250 w 17"/>
                    <a:gd name="T13" fmla="*/ 0 h 5"/>
                    <a:gd name="T14" fmla="*/ 0 w 17"/>
                    <a:gd name="T15" fmla="*/ 116 h 5"/>
                    <a:gd name="T16" fmla="*/ 468 w 17"/>
                    <a:gd name="T17" fmla="*/ 11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5"/>
                    <a:gd name="T29" fmla="*/ 17 w 1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5">
                      <a:moveTo>
                        <a:pt x="4" y="1"/>
                      </a:moveTo>
                      <a:lnTo>
                        <a:pt x="0" y="1"/>
                      </a:lnTo>
                      <a:lnTo>
                        <a:pt x="10" y="5"/>
                      </a:lnTo>
                      <a:lnTo>
                        <a:pt x="17" y="3"/>
                      </a:lnTo>
                      <a:lnTo>
                        <a:pt x="17" y="1"/>
                      </a:lnTo>
                      <a:lnTo>
                        <a:pt x="10" y="3"/>
                      </a:lnTo>
                      <a:lnTo>
                        <a:pt x="2" y="0"/>
                      </a:lnTo>
                      <a:lnTo>
                        <a:pt x="0" y="1"/>
                      </a:lnTo>
                      <a:lnTo>
                        <a:pt x="4"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4" name="Freeform 551"/>
                <p:cNvSpPr>
                  <a:spLocks/>
                </p:cNvSpPr>
                <p:nvPr/>
              </p:nvSpPr>
              <p:spPr bwMode="auto">
                <a:xfrm>
                  <a:off x="2611" y="2504"/>
                  <a:ext cx="26" cy="16"/>
                </a:xfrm>
                <a:custGeom>
                  <a:avLst/>
                  <a:gdLst>
                    <a:gd name="T0" fmla="*/ 104 w 8"/>
                    <a:gd name="T1" fmla="*/ 522 h 5"/>
                    <a:gd name="T2" fmla="*/ 104 w 8"/>
                    <a:gd name="T3" fmla="*/ 522 h 5"/>
                    <a:gd name="T4" fmla="*/ 442 w 8"/>
                    <a:gd name="T5" fmla="*/ 522 h 5"/>
                    <a:gd name="T6" fmla="*/ 653 w 8"/>
                    <a:gd name="T7" fmla="*/ 522 h 5"/>
                    <a:gd name="T8" fmla="*/ 653 w 8"/>
                    <a:gd name="T9" fmla="*/ 195 h 5"/>
                    <a:gd name="T10" fmla="*/ 887 w 8"/>
                    <a:gd name="T11" fmla="*/ 0 h 5"/>
                    <a:gd name="T12" fmla="*/ 442 w 8"/>
                    <a:gd name="T13" fmla="*/ 0 h 5"/>
                    <a:gd name="T14" fmla="*/ 442 w 8"/>
                    <a:gd name="T15" fmla="*/ 195 h 5"/>
                    <a:gd name="T16" fmla="*/ 442 w 8"/>
                    <a:gd name="T17" fmla="*/ 429 h 5"/>
                    <a:gd name="T18" fmla="*/ 338 w 8"/>
                    <a:gd name="T19" fmla="*/ 429 h 5"/>
                    <a:gd name="T20" fmla="*/ 104 w 8"/>
                    <a:gd name="T21" fmla="*/ 429 h 5"/>
                    <a:gd name="T22" fmla="*/ 0 w 8"/>
                    <a:gd name="T23" fmla="*/ 429 h 5"/>
                    <a:gd name="T24" fmla="*/ 104 w 8"/>
                    <a:gd name="T25" fmla="*/ 429 h 5"/>
                    <a:gd name="T26" fmla="*/ 0 w 8"/>
                    <a:gd name="T27" fmla="*/ 429 h 5"/>
                    <a:gd name="T28" fmla="*/ 0 w 8"/>
                    <a:gd name="T29" fmla="*/ 429 h 5"/>
                    <a:gd name="T30" fmla="*/ 104 w 8"/>
                    <a:gd name="T31" fmla="*/ 522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5"/>
                    <a:gd name="T50" fmla="*/ 8 w 8"/>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5">
                      <a:moveTo>
                        <a:pt x="1" y="5"/>
                      </a:moveTo>
                      <a:lnTo>
                        <a:pt x="1" y="5"/>
                      </a:lnTo>
                      <a:lnTo>
                        <a:pt x="4" y="5"/>
                      </a:lnTo>
                      <a:lnTo>
                        <a:pt x="6" y="5"/>
                      </a:lnTo>
                      <a:lnTo>
                        <a:pt x="6" y="2"/>
                      </a:lnTo>
                      <a:lnTo>
                        <a:pt x="8" y="0"/>
                      </a:lnTo>
                      <a:lnTo>
                        <a:pt x="4" y="0"/>
                      </a:lnTo>
                      <a:lnTo>
                        <a:pt x="4" y="2"/>
                      </a:lnTo>
                      <a:lnTo>
                        <a:pt x="4" y="4"/>
                      </a:lnTo>
                      <a:lnTo>
                        <a:pt x="3" y="4"/>
                      </a:lnTo>
                      <a:lnTo>
                        <a:pt x="1" y="4"/>
                      </a:lnTo>
                      <a:lnTo>
                        <a:pt x="0" y="4"/>
                      </a:lnTo>
                      <a:lnTo>
                        <a:pt x="1" y="4"/>
                      </a:lnTo>
                      <a:lnTo>
                        <a:pt x="0" y="4"/>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5" name="Freeform 552"/>
                <p:cNvSpPr>
                  <a:spLocks/>
                </p:cNvSpPr>
                <p:nvPr/>
              </p:nvSpPr>
              <p:spPr bwMode="auto">
                <a:xfrm>
                  <a:off x="2588" y="2517"/>
                  <a:ext cx="26" cy="42"/>
                </a:xfrm>
                <a:custGeom>
                  <a:avLst/>
                  <a:gdLst>
                    <a:gd name="T0" fmla="*/ 0 w 8"/>
                    <a:gd name="T1" fmla="*/ 1418 h 13"/>
                    <a:gd name="T2" fmla="*/ 244 w 8"/>
                    <a:gd name="T3" fmla="*/ 1212 h 13"/>
                    <a:gd name="T4" fmla="*/ 549 w 8"/>
                    <a:gd name="T5" fmla="*/ 876 h 13"/>
                    <a:gd name="T6" fmla="*/ 887 w 8"/>
                    <a:gd name="T7" fmla="*/ 103 h 13"/>
                    <a:gd name="T8" fmla="*/ 793 w 8"/>
                    <a:gd name="T9" fmla="*/ 0 h 13"/>
                    <a:gd name="T10" fmla="*/ 338 w 8"/>
                    <a:gd name="T11" fmla="*/ 636 h 13"/>
                    <a:gd name="T12" fmla="*/ 0 w 8"/>
                    <a:gd name="T13" fmla="*/ 1076 h 13"/>
                    <a:gd name="T14" fmla="*/ 0 w 8"/>
                    <a:gd name="T15" fmla="*/ 1076 h 13"/>
                    <a:gd name="T16" fmla="*/ 0 w 8"/>
                    <a:gd name="T17" fmla="*/ 141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3"/>
                    <a:gd name="T29" fmla="*/ 8 w 8"/>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3">
                      <a:moveTo>
                        <a:pt x="0" y="13"/>
                      </a:moveTo>
                      <a:lnTo>
                        <a:pt x="2" y="11"/>
                      </a:lnTo>
                      <a:lnTo>
                        <a:pt x="5" y="8"/>
                      </a:lnTo>
                      <a:lnTo>
                        <a:pt x="8" y="1"/>
                      </a:lnTo>
                      <a:lnTo>
                        <a:pt x="7" y="0"/>
                      </a:lnTo>
                      <a:lnTo>
                        <a:pt x="3" y="6"/>
                      </a:lnTo>
                      <a:lnTo>
                        <a:pt x="0" y="10"/>
                      </a:lnTo>
                      <a:lnTo>
                        <a:pt x="0"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6" name="Freeform 553"/>
                <p:cNvSpPr>
                  <a:spLocks/>
                </p:cNvSpPr>
                <p:nvPr/>
              </p:nvSpPr>
              <p:spPr bwMode="auto">
                <a:xfrm>
                  <a:off x="2572" y="2533"/>
                  <a:ext cx="16" cy="26"/>
                </a:xfrm>
                <a:custGeom>
                  <a:avLst/>
                  <a:gdLst>
                    <a:gd name="T0" fmla="*/ 0 w 5"/>
                    <a:gd name="T1" fmla="*/ 338 h 8"/>
                    <a:gd name="T2" fmla="*/ 0 w 5"/>
                    <a:gd name="T3" fmla="*/ 338 h 8"/>
                    <a:gd name="T4" fmla="*/ 326 w 5"/>
                    <a:gd name="T5" fmla="*/ 549 h 8"/>
                    <a:gd name="T6" fmla="*/ 522 w 5"/>
                    <a:gd name="T7" fmla="*/ 887 h 8"/>
                    <a:gd name="T8" fmla="*/ 522 w 5"/>
                    <a:gd name="T9" fmla="*/ 549 h 8"/>
                    <a:gd name="T10" fmla="*/ 326 w 5"/>
                    <a:gd name="T11" fmla="*/ 338 h 8"/>
                    <a:gd name="T12" fmla="*/ 0 w 5"/>
                    <a:gd name="T13" fmla="*/ 0 h 8"/>
                    <a:gd name="T14" fmla="*/ 0 w 5"/>
                    <a:gd name="T15" fmla="*/ 0 h 8"/>
                    <a:gd name="T16" fmla="*/ 0 w 5"/>
                    <a:gd name="T17" fmla="*/ 33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3"/>
                      </a:moveTo>
                      <a:lnTo>
                        <a:pt x="0" y="3"/>
                      </a:lnTo>
                      <a:lnTo>
                        <a:pt x="3" y="5"/>
                      </a:lnTo>
                      <a:lnTo>
                        <a:pt x="5" y="8"/>
                      </a:lnTo>
                      <a:lnTo>
                        <a:pt x="5" y="5"/>
                      </a:lnTo>
                      <a:lnTo>
                        <a:pt x="3" y="3"/>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7" name="Freeform 554"/>
                <p:cNvSpPr>
                  <a:spLocks/>
                </p:cNvSpPr>
                <p:nvPr/>
              </p:nvSpPr>
              <p:spPr bwMode="auto">
                <a:xfrm>
                  <a:off x="2536" y="2533"/>
                  <a:ext cx="36" cy="20"/>
                </a:xfrm>
                <a:custGeom>
                  <a:avLst/>
                  <a:gdLst>
                    <a:gd name="T0" fmla="*/ 108 w 11"/>
                    <a:gd name="T1" fmla="*/ 743 h 6"/>
                    <a:gd name="T2" fmla="*/ 108 w 11"/>
                    <a:gd name="T3" fmla="*/ 633 h 6"/>
                    <a:gd name="T4" fmla="*/ 556 w 11"/>
                    <a:gd name="T5" fmla="*/ 367 h 6"/>
                    <a:gd name="T6" fmla="*/ 1263 w 11"/>
                    <a:gd name="T7" fmla="*/ 367 h 6"/>
                    <a:gd name="T8" fmla="*/ 1263 w 11"/>
                    <a:gd name="T9" fmla="*/ 0 h 6"/>
                    <a:gd name="T10" fmla="*/ 556 w 11"/>
                    <a:gd name="T11" fmla="*/ 110 h 6"/>
                    <a:gd name="T12" fmla="*/ 0 w 11"/>
                    <a:gd name="T13" fmla="*/ 633 h 6"/>
                    <a:gd name="T14" fmla="*/ 0 w 11"/>
                    <a:gd name="T15" fmla="*/ 633 h 6"/>
                    <a:gd name="T16" fmla="*/ 108 w 11"/>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6"/>
                    <a:gd name="T29" fmla="*/ 11 w 11"/>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6">
                      <a:moveTo>
                        <a:pt x="1" y="6"/>
                      </a:moveTo>
                      <a:lnTo>
                        <a:pt x="1" y="5"/>
                      </a:lnTo>
                      <a:lnTo>
                        <a:pt x="5" y="3"/>
                      </a:lnTo>
                      <a:lnTo>
                        <a:pt x="11" y="3"/>
                      </a:lnTo>
                      <a:lnTo>
                        <a:pt x="11" y="0"/>
                      </a:lnTo>
                      <a:lnTo>
                        <a:pt x="5" y="1"/>
                      </a:lnTo>
                      <a:lnTo>
                        <a:pt x="0" y="5"/>
                      </a:lnTo>
                      <a:lnTo>
                        <a:pt x="1"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8" name="Freeform 555"/>
                <p:cNvSpPr>
                  <a:spLocks/>
                </p:cNvSpPr>
                <p:nvPr/>
              </p:nvSpPr>
              <p:spPr bwMode="auto">
                <a:xfrm>
                  <a:off x="2519" y="2549"/>
                  <a:ext cx="20" cy="27"/>
                </a:xfrm>
                <a:custGeom>
                  <a:avLst/>
                  <a:gdLst>
                    <a:gd name="T0" fmla="*/ 257 w 6"/>
                    <a:gd name="T1" fmla="*/ 1036 h 8"/>
                    <a:gd name="T2" fmla="*/ 257 w 6"/>
                    <a:gd name="T3" fmla="*/ 1036 h 8"/>
                    <a:gd name="T4" fmla="*/ 633 w 6"/>
                    <a:gd name="T5" fmla="*/ 537 h 8"/>
                    <a:gd name="T6" fmla="*/ 743 w 6"/>
                    <a:gd name="T7" fmla="*/ 115 h 8"/>
                    <a:gd name="T8" fmla="*/ 633 w 6"/>
                    <a:gd name="T9" fmla="*/ 0 h 8"/>
                    <a:gd name="T10" fmla="*/ 367 w 6"/>
                    <a:gd name="T11" fmla="*/ 388 h 8"/>
                    <a:gd name="T12" fmla="*/ 0 w 6"/>
                    <a:gd name="T13" fmla="*/ 537 h 8"/>
                    <a:gd name="T14" fmla="*/ 0 w 6"/>
                    <a:gd name="T15" fmla="*/ 537 h 8"/>
                    <a:gd name="T16" fmla="*/ 257 w 6"/>
                    <a:gd name="T17" fmla="*/ 103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2" y="8"/>
                      </a:moveTo>
                      <a:lnTo>
                        <a:pt x="2" y="8"/>
                      </a:lnTo>
                      <a:lnTo>
                        <a:pt x="5" y="4"/>
                      </a:lnTo>
                      <a:lnTo>
                        <a:pt x="6" y="1"/>
                      </a:lnTo>
                      <a:lnTo>
                        <a:pt x="5" y="0"/>
                      </a:lnTo>
                      <a:lnTo>
                        <a:pt x="3" y="3"/>
                      </a:lnTo>
                      <a:lnTo>
                        <a:pt x="0" y="4"/>
                      </a:lnTo>
                      <a:lnTo>
                        <a:pt x="2"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19" name="Freeform 556"/>
                <p:cNvSpPr>
                  <a:spLocks/>
                </p:cNvSpPr>
                <p:nvPr/>
              </p:nvSpPr>
              <p:spPr bwMode="auto">
                <a:xfrm>
                  <a:off x="2503" y="2563"/>
                  <a:ext cx="23" cy="22"/>
                </a:xfrm>
                <a:custGeom>
                  <a:avLst/>
                  <a:gdLst>
                    <a:gd name="T0" fmla="*/ 250 w 7"/>
                    <a:gd name="T1" fmla="*/ 682 h 7"/>
                    <a:gd name="T2" fmla="*/ 250 w 7"/>
                    <a:gd name="T3" fmla="*/ 682 h 7"/>
                    <a:gd name="T4" fmla="*/ 355 w 7"/>
                    <a:gd name="T5" fmla="*/ 405 h 7"/>
                    <a:gd name="T6" fmla="*/ 821 w 7"/>
                    <a:gd name="T7" fmla="*/ 405 h 7"/>
                    <a:gd name="T8" fmla="*/ 572 w 7"/>
                    <a:gd name="T9" fmla="*/ 0 h 7"/>
                    <a:gd name="T10" fmla="*/ 250 w 7"/>
                    <a:gd name="T11" fmla="*/ 189 h 7"/>
                    <a:gd name="T12" fmla="*/ 0 w 7"/>
                    <a:gd name="T13" fmla="*/ 493 h 7"/>
                    <a:gd name="T14" fmla="*/ 0 w 7"/>
                    <a:gd name="T15" fmla="*/ 493 h 7"/>
                    <a:gd name="T16" fmla="*/ 250 w 7"/>
                    <a:gd name="T17" fmla="*/ 682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7"/>
                    <a:gd name="T29" fmla="*/ 7 w 7"/>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7">
                      <a:moveTo>
                        <a:pt x="2" y="7"/>
                      </a:moveTo>
                      <a:lnTo>
                        <a:pt x="2" y="7"/>
                      </a:lnTo>
                      <a:lnTo>
                        <a:pt x="3" y="4"/>
                      </a:lnTo>
                      <a:lnTo>
                        <a:pt x="7" y="4"/>
                      </a:lnTo>
                      <a:lnTo>
                        <a:pt x="5" y="0"/>
                      </a:lnTo>
                      <a:lnTo>
                        <a:pt x="2" y="2"/>
                      </a:lnTo>
                      <a:lnTo>
                        <a:pt x="0" y="5"/>
                      </a:lnTo>
                      <a:lnTo>
                        <a:pt x="2"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0" name="Freeform 557"/>
                <p:cNvSpPr>
                  <a:spLocks/>
                </p:cNvSpPr>
                <p:nvPr/>
              </p:nvSpPr>
              <p:spPr bwMode="auto">
                <a:xfrm>
                  <a:off x="2493" y="2579"/>
                  <a:ext cx="16" cy="33"/>
                </a:xfrm>
                <a:custGeom>
                  <a:avLst/>
                  <a:gdLst>
                    <a:gd name="T0" fmla="*/ 0 w 5"/>
                    <a:gd name="T1" fmla="*/ 1188 h 10"/>
                    <a:gd name="T2" fmla="*/ 0 w 5"/>
                    <a:gd name="T3" fmla="*/ 1188 h 10"/>
                    <a:gd name="T4" fmla="*/ 326 w 5"/>
                    <a:gd name="T5" fmla="*/ 1079 h 10"/>
                    <a:gd name="T6" fmla="*/ 522 w 5"/>
                    <a:gd name="T7" fmla="*/ 828 h 10"/>
                    <a:gd name="T8" fmla="*/ 522 w 5"/>
                    <a:gd name="T9" fmla="*/ 469 h 10"/>
                    <a:gd name="T10" fmla="*/ 522 w 5"/>
                    <a:gd name="T11" fmla="*/ 251 h 10"/>
                    <a:gd name="T12" fmla="*/ 326 w 5"/>
                    <a:gd name="T13" fmla="*/ 0 h 10"/>
                    <a:gd name="T14" fmla="*/ 326 w 5"/>
                    <a:gd name="T15" fmla="*/ 469 h 10"/>
                    <a:gd name="T16" fmla="*/ 102 w 5"/>
                    <a:gd name="T17" fmla="*/ 610 h 10"/>
                    <a:gd name="T18" fmla="*/ 102 w 5"/>
                    <a:gd name="T19" fmla="*/ 828 h 10"/>
                    <a:gd name="T20" fmla="*/ 0 w 5"/>
                    <a:gd name="T21" fmla="*/ 1079 h 10"/>
                    <a:gd name="T22" fmla="*/ 0 w 5"/>
                    <a:gd name="T23" fmla="*/ 1079 h 10"/>
                    <a:gd name="T24" fmla="*/ 0 w 5"/>
                    <a:gd name="T25" fmla="*/ 1188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10"/>
                    <a:gd name="T41" fmla="*/ 5 w 5"/>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10">
                      <a:moveTo>
                        <a:pt x="0" y="10"/>
                      </a:moveTo>
                      <a:lnTo>
                        <a:pt x="0" y="10"/>
                      </a:lnTo>
                      <a:lnTo>
                        <a:pt x="3" y="9"/>
                      </a:lnTo>
                      <a:lnTo>
                        <a:pt x="5" y="7"/>
                      </a:lnTo>
                      <a:lnTo>
                        <a:pt x="5" y="4"/>
                      </a:lnTo>
                      <a:lnTo>
                        <a:pt x="5" y="2"/>
                      </a:lnTo>
                      <a:lnTo>
                        <a:pt x="3" y="0"/>
                      </a:lnTo>
                      <a:lnTo>
                        <a:pt x="3" y="4"/>
                      </a:lnTo>
                      <a:lnTo>
                        <a:pt x="1" y="5"/>
                      </a:lnTo>
                      <a:lnTo>
                        <a:pt x="1" y="7"/>
                      </a:lnTo>
                      <a:lnTo>
                        <a:pt x="0" y="9"/>
                      </a:lnTo>
                      <a:lnTo>
                        <a:pt x="0"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1" name="Freeform 558"/>
                <p:cNvSpPr>
                  <a:spLocks/>
                </p:cNvSpPr>
                <p:nvPr/>
              </p:nvSpPr>
              <p:spPr bwMode="auto">
                <a:xfrm>
                  <a:off x="2411" y="2608"/>
                  <a:ext cx="82" cy="43"/>
                </a:xfrm>
                <a:custGeom>
                  <a:avLst/>
                  <a:gdLst>
                    <a:gd name="T0" fmla="*/ 246 w 25"/>
                    <a:gd name="T1" fmla="*/ 1555 h 13"/>
                    <a:gd name="T2" fmla="*/ 246 w 25"/>
                    <a:gd name="T3" fmla="*/ 1555 h 13"/>
                    <a:gd name="T4" fmla="*/ 1378 w 25"/>
                    <a:gd name="T5" fmla="*/ 721 h 13"/>
                    <a:gd name="T6" fmla="*/ 2893 w 25"/>
                    <a:gd name="T7" fmla="*/ 109 h 13"/>
                    <a:gd name="T8" fmla="*/ 2893 w 25"/>
                    <a:gd name="T9" fmla="*/ 0 h 13"/>
                    <a:gd name="T10" fmla="*/ 1378 w 25"/>
                    <a:gd name="T11" fmla="*/ 470 h 13"/>
                    <a:gd name="T12" fmla="*/ 0 w 25"/>
                    <a:gd name="T13" fmla="*/ 1303 h 13"/>
                    <a:gd name="T14" fmla="*/ 0 w 25"/>
                    <a:gd name="T15" fmla="*/ 1303 h 13"/>
                    <a:gd name="T16" fmla="*/ 246 w 25"/>
                    <a:gd name="T17" fmla="*/ 1555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13"/>
                    <a:gd name="T29" fmla="*/ 25 w 2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13">
                      <a:moveTo>
                        <a:pt x="2" y="13"/>
                      </a:moveTo>
                      <a:lnTo>
                        <a:pt x="2" y="13"/>
                      </a:lnTo>
                      <a:lnTo>
                        <a:pt x="12" y="6"/>
                      </a:lnTo>
                      <a:lnTo>
                        <a:pt x="25" y="1"/>
                      </a:lnTo>
                      <a:lnTo>
                        <a:pt x="25" y="0"/>
                      </a:lnTo>
                      <a:lnTo>
                        <a:pt x="12" y="4"/>
                      </a:lnTo>
                      <a:lnTo>
                        <a:pt x="0" y="11"/>
                      </a:lnTo>
                      <a:lnTo>
                        <a:pt x="2"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2" name="Freeform 559"/>
                <p:cNvSpPr>
                  <a:spLocks/>
                </p:cNvSpPr>
                <p:nvPr/>
              </p:nvSpPr>
              <p:spPr bwMode="auto">
                <a:xfrm>
                  <a:off x="2401" y="2644"/>
                  <a:ext cx="17" cy="43"/>
                </a:xfrm>
                <a:custGeom>
                  <a:avLst/>
                  <a:gdLst>
                    <a:gd name="T0" fmla="*/ 394 w 5"/>
                    <a:gd name="T1" fmla="*/ 1555 h 13"/>
                    <a:gd name="T2" fmla="*/ 670 w 5"/>
                    <a:gd name="T3" fmla="*/ 1445 h 13"/>
                    <a:gd name="T4" fmla="*/ 394 w 5"/>
                    <a:gd name="T5" fmla="*/ 830 h 13"/>
                    <a:gd name="T6" fmla="*/ 116 w 5"/>
                    <a:gd name="T7" fmla="*/ 612 h 13"/>
                    <a:gd name="T8" fmla="*/ 394 w 5"/>
                    <a:gd name="T9" fmla="*/ 470 h 13"/>
                    <a:gd name="T10" fmla="*/ 670 w 5"/>
                    <a:gd name="T11" fmla="*/ 251 h 13"/>
                    <a:gd name="T12" fmla="*/ 394 w 5"/>
                    <a:gd name="T13" fmla="*/ 0 h 13"/>
                    <a:gd name="T14" fmla="*/ 116 w 5"/>
                    <a:gd name="T15" fmla="*/ 251 h 13"/>
                    <a:gd name="T16" fmla="*/ 0 w 5"/>
                    <a:gd name="T17" fmla="*/ 470 h 13"/>
                    <a:gd name="T18" fmla="*/ 0 w 5"/>
                    <a:gd name="T19" fmla="*/ 939 h 13"/>
                    <a:gd name="T20" fmla="*/ 116 w 5"/>
                    <a:gd name="T21" fmla="*/ 1555 h 13"/>
                    <a:gd name="T22" fmla="*/ 394 w 5"/>
                    <a:gd name="T23" fmla="*/ 1445 h 13"/>
                    <a:gd name="T24" fmla="*/ 394 w 5"/>
                    <a:gd name="T25" fmla="*/ 1555 h 13"/>
                    <a:gd name="T26" fmla="*/ 670 w 5"/>
                    <a:gd name="T27" fmla="*/ 1555 h 13"/>
                    <a:gd name="T28" fmla="*/ 670 w 5"/>
                    <a:gd name="T29" fmla="*/ 1445 h 13"/>
                    <a:gd name="T30" fmla="*/ 394 w 5"/>
                    <a:gd name="T31" fmla="*/ 1555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13"/>
                    <a:gd name="T50" fmla="*/ 5 w 5"/>
                    <a:gd name="T51" fmla="*/ 13 h 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13">
                      <a:moveTo>
                        <a:pt x="3" y="13"/>
                      </a:moveTo>
                      <a:lnTo>
                        <a:pt x="5" y="12"/>
                      </a:lnTo>
                      <a:lnTo>
                        <a:pt x="3" y="7"/>
                      </a:lnTo>
                      <a:lnTo>
                        <a:pt x="1" y="5"/>
                      </a:lnTo>
                      <a:lnTo>
                        <a:pt x="3" y="4"/>
                      </a:lnTo>
                      <a:lnTo>
                        <a:pt x="5" y="2"/>
                      </a:lnTo>
                      <a:lnTo>
                        <a:pt x="3" y="0"/>
                      </a:lnTo>
                      <a:lnTo>
                        <a:pt x="1" y="2"/>
                      </a:lnTo>
                      <a:lnTo>
                        <a:pt x="0" y="4"/>
                      </a:lnTo>
                      <a:lnTo>
                        <a:pt x="0" y="8"/>
                      </a:lnTo>
                      <a:lnTo>
                        <a:pt x="1" y="13"/>
                      </a:lnTo>
                      <a:lnTo>
                        <a:pt x="3" y="12"/>
                      </a:lnTo>
                      <a:lnTo>
                        <a:pt x="3" y="13"/>
                      </a:lnTo>
                      <a:lnTo>
                        <a:pt x="5" y="13"/>
                      </a:lnTo>
                      <a:lnTo>
                        <a:pt x="5" y="12"/>
                      </a:lnTo>
                      <a:lnTo>
                        <a:pt x="3"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3" name="Freeform 560"/>
                <p:cNvSpPr>
                  <a:spLocks/>
                </p:cNvSpPr>
                <p:nvPr/>
              </p:nvSpPr>
              <p:spPr bwMode="auto">
                <a:xfrm>
                  <a:off x="2395" y="2684"/>
                  <a:ext cx="16" cy="26"/>
                </a:xfrm>
                <a:custGeom>
                  <a:avLst/>
                  <a:gdLst>
                    <a:gd name="T0" fmla="*/ 522 w 5"/>
                    <a:gd name="T1" fmla="*/ 653 h 8"/>
                    <a:gd name="T2" fmla="*/ 522 w 5"/>
                    <a:gd name="T3" fmla="*/ 653 h 8"/>
                    <a:gd name="T4" fmla="*/ 326 w 5"/>
                    <a:gd name="T5" fmla="*/ 549 h 8"/>
                    <a:gd name="T6" fmla="*/ 326 w 5"/>
                    <a:gd name="T7" fmla="*/ 338 h 8"/>
                    <a:gd name="T8" fmla="*/ 326 w 5"/>
                    <a:gd name="T9" fmla="*/ 338 h 8"/>
                    <a:gd name="T10" fmla="*/ 522 w 5"/>
                    <a:gd name="T11" fmla="*/ 104 h 8"/>
                    <a:gd name="T12" fmla="*/ 522 w 5"/>
                    <a:gd name="T13" fmla="*/ 0 h 8"/>
                    <a:gd name="T14" fmla="*/ 195 w 5"/>
                    <a:gd name="T15" fmla="*/ 104 h 8"/>
                    <a:gd name="T16" fmla="*/ 0 w 5"/>
                    <a:gd name="T17" fmla="*/ 338 h 8"/>
                    <a:gd name="T18" fmla="*/ 195 w 5"/>
                    <a:gd name="T19" fmla="*/ 549 h 8"/>
                    <a:gd name="T20" fmla="*/ 326 w 5"/>
                    <a:gd name="T21" fmla="*/ 887 h 8"/>
                    <a:gd name="T22" fmla="*/ 326 w 5"/>
                    <a:gd name="T23" fmla="*/ 887 h 8"/>
                    <a:gd name="T24" fmla="*/ 522 w 5"/>
                    <a:gd name="T25" fmla="*/ 653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8"/>
                    <a:gd name="T41" fmla="*/ 5 w 5"/>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8">
                      <a:moveTo>
                        <a:pt x="5" y="6"/>
                      </a:moveTo>
                      <a:lnTo>
                        <a:pt x="5" y="6"/>
                      </a:lnTo>
                      <a:lnTo>
                        <a:pt x="3" y="5"/>
                      </a:lnTo>
                      <a:lnTo>
                        <a:pt x="3" y="3"/>
                      </a:lnTo>
                      <a:lnTo>
                        <a:pt x="5" y="1"/>
                      </a:lnTo>
                      <a:lnTo>
                        <a:pt x="5" y="0"/>
                      </a:lnTo>
                      <a:lnTo>
                        <a:pt x="2" y="1"/>
                      </a:lnTo>
                      <a:lnTo>
                        <a:pt x="0" y="3"/>
                      </a:lnTo>
                      <a:lnTo>
                        <a:pt x="2" y="5"/>
                      </a:lnTo>
                      <a:lnTo>
                        <a:pt x="3" y="8"/>
                      </a:lnTo>
                      <a:lnTo>
                        <a:pt x="5"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4" name="Freeform 561"/>
                <p:cNvSpPr>
                  <a:spLocks/>
                </p:cNvSpPr>
                <p:nvPr/>
              </p:nvSpPr>
              <p:spPr bwMode="auto">
                <a:xfrm>
                  <a:off x="2405" y="2703"/>
                  <a:ext cx="23" cy="43"/>
                </a:xfrm>
                <a:custGeom>
                  <a:avLst/>
                  <a:gdLst>
                    <a:gd name="T0" fmla="*/ 821 w 7"/>
                    <a:gd name="T1" fmla="*/ 1445 h 13"/>
                    <a:gd name="T2" fmla="*/ 821 w 7"/>
                    <a:gd name="T3" fmla="*/ 1445 h 13"/>
                    <a:gd name="T4" fmla="*/ 713 w 7"/>
                    <a:gd name="T5" fmla="*/ 830 h 13"/>
                    <a:gd name="T6" fmla="*/ 250 w 7"/>
                    <a:gd name="T7" fmla="*/ 0 h 13"/>
                    <a:gd name="T8" fmla="*/ 0 w 7"/>
                    <a:gd name="T9" fmla="*/ 251 h 13"/>
                    <a:gd name="T10" fmla="*/ 463 w 7"/>
                    <a:gd name="T11" fmla="*/ 830 h 13"/>
                    <a:gd name="T12" fmla="*/ 713 w 7"/>
                    <a:gd name="T13" fmla="*/ 1555 h 13"/>
                    <a:gd name="T14" fmla="*/ 713 w 7"/>
                    <a:gd name="T15" fmla="*/ 1555 h 13"/>
                    <a:gd name="T16" fmla="*/ 821 w 7"/>
                    <a:gd name="T17" fmla="*/ 1445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3"/>
                    <a:gd name="T29" fmla="*/ 7 w 7"/>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3">
                      <a:moveTo>
                        <a:pt x="7" y="12"/>
                      </a:moveTo>
                      <a:lnTo>
                        <a:pt x="7" y="12"/>
                      </a:lnTo>
                      <a:lnTo>
                        <a:pt x="6" y="7"/>
                      </a:lnTo>
                      <a:lnTo>
                        <a:pt x="2" y="0"/>
                      </a:lnTo>
                      <a:lnTo>
                        <a:pt x="0" y="2"/>
                      </a:lnTo>
                      <a:lnTo>
                        <a:pt x="4" y="7"/>
                      </a:lnTo>
                      <a:lnTo>
                        <a:pt x="6" y="13"/>
                      </a:lnTo>
                      <a:lnTo>
                        <a:pt x="7" y="1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5" name="Freeform 562"/>
                <p:cNvSpPr>
                  <a:spLocks/>
                </p:cNvSpPr>
                <p:nvPr/>
              </p:nvSpPr>
              <p:spPr bwMode="auto">
                <a:xfrm>
                  <a:off x="2424" y="2743"/>
                  <a:ext cx="17" cy="26"/>
                </a:xfrm>
                <a:custGeom>
                  <a:avLst/>
                  <a:gdLst>
                    <a:gd name="T0" fmla="*/ 670 w 5"/>
                    <a:gd name="T1" fmla="*/ 653 h 8"/>
                    <a:gd name="T2" fmla="*/ 670 w 5"/>
                    <a:gd name="T3" fmla="*/ 653 h 8"/>
                    <a:gd name="T4" fmla="*/ 394 w 5"/>
                    <a:gd name="T5" fmla="*/ 549 h 8"/>
                    <a:gd name="T6" fmla="*/ 116 w 5"/>
                    <a:gd name="T7" fmla="*/ 0 h 8"/>
                    <a:gd name="T8" fmla="*/ 0 w 5"/>
                    <a:gd name="T9" fmla="*/ 104 h 8"/>
                    <a:gd name="T10" fmla="*/ 116 w 5"/>
                    <a:gd name="T11" fmla="*/ 549 h 8"/>
                    <a:gd name="T12" fmla="*/ 670 w 5"/>
                    <a:gd name="T13" fmla="*/ 887 h 8"/>
                    <a:gd name="T14" fmla="*/ 670 w 5"/>
                    <a:gd name="T15" fmla="*/ 887 h 8"/>
                    <a:gd name="T16" fmla="*/ 670 w 5"/>
                    <a:gd name="T17" fmla="*/ 65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5" y="6"/>
                      </a:moveTo>
                      <a:lnTo>
                        <a:pt x="5" y="6"/>
                      </a:lnTo>
                      <a:lnTo>
                        <a:pt x="3" y="5"/>
                      </a:lnTo>
                      <a:lnTo>
                        <a:pt x="1" y="0"/>
                      </a:lnTo>
                      <a:lnTo>
                        <a:pt x="0" y="1"/>
                      </a:lnTo>
                      <a:lnTo>
                        <a:pt x="1" y="5"/>
                      </a:lnTo>
                      <a:lnTo>
                        <a:pt x="5" y="8"/>
                      </a:lnTo>
                      <a:lnTo>
                        <a:pt x="5"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6" name="Freeform 563"/>
                <p:cNvSpPr>
                  <a:spLocks/>
                </p:cNvSpPr>
                <p:nvPr/>
              </p:nvSpPr>
              <p:spPr bwMode="auto">
                <a:xfrm>
                  <a:off x="2424" y="2762"/>
                  <a:ext cx="20" cy="33"/>
                </a:xfrm>
                <a:custGeom>
                  <a:avLst/>
                  <a:gdLst>
                    <a:gd name="T0" fmla="*/ 367 w 6"/>
                    <a:gd name="T1" fmla="*/ 937 h 10"/>
                    <a:gd name="T2" fmla="*/ 367 w 6"/>
                    <a:gd name="T3" fmla="*/ 1188 h 10"/>
                    <a:gd name="T4" fmla="*/ 633 w 6"/>
                    <a:gd name="T5" fmla="*/ 937 h 10"/>
                    <a:gd name="T6" fmla="*/ 743 w 6"/>
                    <a:gd name="T7" fmla="*/ 610 h 10"/>
                    <a:gd name="T8" fmla="*/ 743 w 6"/>
                    <a:gd name="T9" fmla="*/ 251 h 10"/>
                    <a:gd name="T10" fmla="*/ 633 w 6"/>
                    <a:gd name="T11" fmla="*/ 0 h 10"/>
                    <a:gd name="T12" fmla="*/ 633 w 6"/>
                    <a:gd name="T13" fmla="*/ 251 h 10"/>
                    <a:gd name="T14" fmla="*/ 633 w 6"/>
                    <a:gd name="T15" fmla="*/ 360 h 10"/>
                    <a:gd name="T16" fmla="*/ 633 w 6"/>
                    <a:gd name="T17" fmla="*/ 610 h 10"/>
                    <a:gd name="T18" fmla="*/ 367 w 6"/>
                    <a:gd name="T19" fmla="*/ 828 h 10"/>
                    <a:gd name="T20" fmla="*/ 110 w 6"/>
                    <a:gd name="T21" fmla="*/ 937 h 10"/>
                    <a:gd name="T22" fmla="*/ 110 w 6"/>
                    <a:gd name="T23" fmla="*/ 1188 h 10"/>
                    <a:gd name="T24" fmla="*/ 110 w 6"/>
                    <a:gd name="T25" fmla="*/ 937 h 10"/>
                    <a:gd name="T26" fmla="*/ 0 w 6"/>
                    <a:gd name="T27" fmla="*/ 937 h 10"/>
                    <a:gd name="T28" fmla="*/ 110 w 6"/>
                    <a:gd name="T29" fmla="*/ 1188 h 10"/>
                    <a:gd name="T30" fmla="*/ 367 w 6"/>
                    <a:gd name="T31" fmla="*/ 937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
                    <a:gd name="T49" fmla="*/ 0 h 10"/>
                    <a:gd name="T50" fmla="*/ 6 w 6"/>
                    <a:gd name="T51" fmla="*/ 10 h 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 h="10">
                      <a:moveTo>
                        <a:pt x="3" y="8"/>
                      </a:moveTo>
                      <a:lnTo>
                        <a:pt x="3" y="10"/>
                      </a:lnTo>
                      <a:lnTo>
                        <a:pt x="5" y="8"/>
                      </a:lnTo>
                      <a:lnTo>
                        <a:pt x="6" y="5"/>
                      </a:lnTo>
                      <a:lnTo>
                        <a:pt x="6" y="2"/>
                      </a:lnTo>
                      <a:lnTo>
                        <a:pt x="5" y="0"/>
                      </a:lnTo>
                      <a:lnTo>
                        <a:pt x="5" y="2"/>
                      </a:lnTo>
                      <a:lnTo>
                        <a:pt x="5" y="3"/>
                      </a:lnTo>
                      <a:lnTo>
                        <a:pt x="5" y="5"/>
                      </a:lnTo>
                      <a:lnTo>
                        <a:pt x="3" y="7"/>
                      </a:lnTo>
                      <a:lnTo>
                        <a:pt x="1" y="8"/>
                      </a:lnTo>
                      <a:lnTo>
                        <a:pt x="1" y="10"/>
                      </a:lnTo>
                      <a:lnTo>
                        <a:pt x="1" y="8"/>
                      </a:lnTo>
                      <a:lnTo>
                        <a:pt x="0" y="8"/>
                      </a:lnTo>
                      <a:lnTo>
                        <a:pt x="1" y="10"/>
                      </a:lnTo>
                      <a:lnTo>
                        <a:pt x="3"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7" name="Freeform 564"/>
                <p:cNvSpPr>
                  <a:spLocks/>
                </p:cNvSpPr>
                <p:nvPr/>
              </p:nvSpPr>
              <p:spPr bwMode="auto">
                <a:xfrm>
                  <a:off x="2624" y="2373"/>
                  <a:ext cx="223" cy="124"/>
                </a:xfrm>
                <a:custGeom>
                  <a:avLst/>
                  <a:gdLst>
                    <a:gd name="T0" fmla="*/ 246 w 68"/>
                    <a:gd name="T1" fmla="*/ 1149 h 38"/>
                    <a:gd name="T2" fmla="*/ 108 w 68"/>
                    <a:gd name="T3" fmla="*/ 1351 h 38"/>
                    <a:gd name="T4" fmla="*/ 246 w 68"/>
                    <a:gd name="T5" fmla="*/ 1459 h 38"/>
                    <a:gd name="T6" fmla="*/ 708 w 68"/>
                    <a:gd name="T7" fmla="*/ 1703 h 38"/>
                    <a:gd name="T8" fmla="*/ 807 w 68"/>
                    <a:gd name="T9" fmla="*/ 1596 h 38"/>
                    <a:gd name="T10" fmla="*/ 915 w 68"/>
                    <a:gd name="T11" fmla="*/ 1459 h 38"/>
                    <a:gd name="T12" fmla="*/ 1732 w 68"/>
                    <a:gd name="T13" fmla="*/ 1811 h 38"/>
                    <a:gd name="T14" fmla="*/ 2076 w 68"/>
                    <a:gd name="T15" fmla="*/ 1906 h 38"/>
                    <a:gd name="T16" fmla="*/ 2784 w 68"/>
                    <a:gd name="T17" fmla="*/ 2258 h 38"/>
                    <a:gd name="T18" fmla="*/ 3142 w 68"/>
                    <a:gd name="T19" fmla="*/ 3058 h 38"/>
                    <a:gd name="T20" fmla="*/ 3355 w 68"/>
                    <a:gd name="T21" fmla="*/ 3302 h 38"/>
                    <a:gd name="T22" fmla="*/ 3453 w 68"/>
                    <a:gd name="T23" fmla="*/ 3302 h 38"/>
                    <a:gd name="T24" fmla="*/ 4516 w 68"/>
                    <a:gd name="T25" fmla="*/ 3749 h 38"/>
                    <a:gd name="T26" fmla="*/ 4873 w 68"/>
                    <a:gd name="T27" fmla="*/ 3749 h 38"/>
                    <a:gd name="T28" fmla="*/ 4873 w 68"/>
                    <a:gd name="T29" fmla="*/ 3302 h 38"/>
                    <a:gd name="T30" fmla="*/ 5077 w 68"/>
                    <a:gd name="T31" fmla="*/ 3058 h 38"/>
                    <a:gd name="T32" fmla="*/ 5431 w 68"/>
                    <a:gd name="T33" fmla="*/ 3162 h 38"/>
                    <a:gd name="T34" fmla="*/ 6142 w 68"/>
                    <a:gd name="T35" fmla="*/ 3854 h 38"/>
                    <a:gd name="T36" fmla="*/ 7162 w 68"/>
                    <a:gd name="T37" fmla="*/ 4206 h 38"/>
                    <a:gd name="T38" fmla="*/ 7753 w 68"/>
                    <a:gd name="T39" fmla="*/ 4314 h 38"/>
                    <a:gd name="T40" fmla="*/ 7753 w 68"/>
                    <a:gd name="T41" fmla="*/ 4206 h 38"/>
                    <a:gd name="T42" fmla="*/ 7615 w 68"/>
                    <a:gd name="T43" fmla="*/ 3961 h 38"/>
                    <a:gd name="T44" fmla="*/ 7054 w 68"/>
                    <a:gd name="T45" fmla="*/ 3609 h 38"/>
                    <a:gd name="T46" fmla="*/ 6592 w 68"/>
                    <a:gd name="T47" fmla="*/ 3407 h 38"/>
                    <a:gd name="T48" fmla="*/ 6483 w 68"/>
                    <a:gd name="T49" fmla="*/ 3058 h 38"/>
                    <a:gd name="T50" fmla="*/ 6346 w 68"/>
                    <a:gd name="T51" fmla="*/ 2503 h 38"/>
                    <a:gd name="T52" fmla="*/ 6237 w 68"/>
                    <a:gd name="T53" fmla="*/ 2056 h 38"/>
                    <a:gd name="T54" fmla="*/ 5785 w 68"/>
                    <a:gd name="T55" fmla="*/ 1703 h 38"/>
                    <a:gd name="T56" fmla="*/ 5322 w 68"/>
                    <a:gd name="T57" fmla="*/ 1459 h 38"/>
                    <a:gd name="T58" fmla="*/ 4873 w 68"/>
                    <a:gd name="T59" fmla="*/ 1149 h 38"/>
                    <a:gd name="T60" fmla="*/ 3453 w 68"/>
                    <a:gd name="T61" fmla="*/ 692 h 38"/>
                    <a:gd name="T62" fmla="*/ 2538 w 68"/>
                    <a:gd name="T63" fmla="*/ 447 h 38"/>
                    <a:gd name="T64" fmla="*/ 2322 w 68"/>
                    <a:gd name="T65" fmla="*/ 555 h 38"/>
                    <a:gd name="T66" fmla="*/ 2184 w 68"/>
                    <a:gd name="T67" fmla="*/ 692 h 38"/>
                    <a:gd name="T68" fmla="*/ 1977 w 68"/>
                    <a:gd name="T69" fmla="*/ 904 h 38"/>
                    <a:gd name="T70" fmla="*/ 1269 w 68"/>
                    <a:gd name="T71" fmla="*/ 1012 h 38"/>
                    <a:gd name="T72" fmla="*/ 1161 w 68"/>
                    <a:gd name="T73" fmla="*/ 904 h 38"/>
                    <a:gd name="T74" fmla="*/ 1161 w 68"/>
                    <a:gd name="T75" fmla="*/ 799 h 38"/>
                    <a:gd name="T76" fmla="*/ 807 w 68"/>
                    <a:gd name="T77" fmla="*/ 245 h 38"/>
                    <a:gd name="T78" fmla="*/ 354 w 68"/>
                    <a:gd name="T79" fmla="*/ 0 h 38"/>
                    <a:gd name="T80" fmla="*/ 0 w 68"/>
                    <a:gd name="T81" fmla="*/ 108 h 38"/>
                    <a:gd name="T82" fmla="*/ 108 w 68"/>
                    <a:gd name="T83" fmla="*/ 555 h 38"/>
                    <a:gd name="T84" fmla="*/ 246 w 68"/>
                    <a:gd name="T85" fmla="*/ 555 h 38"/>
                    <a:gd name="T86" fmla="*/ 561 w 68"/>
                    <a:gd name="T87" fmla="*/ 692 h 38"/>
                    <a:gd name="T88" fmla="*/ 561 w 68"/>
                    <a:gd name="T89" fmla="*/ 904 h 3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
                    <a:gd name="T136" fmla="*/ 0 h 38"/>
                    <a:gd name="T137" fmla="*/ 68 w 68"/>
                    <a:gd name="T138" fmla="*/ 38 h 3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 h="38">
                      <a:moveTo>
                        <a:pt x="4" y="9"/>
                      </a:moveTo>
                      <a:lnTo>
                        <a:pt x="4" y="9"/>
                      </a:lnTo>
                      <a:lnTo>
                        <a:pt x="2" y="10"/>
                      </a:lnTo>
                      <a:lnTo>
                        <a:pt x="1" y="11"/>
                      </a:lnTo>
                      <a:lnTo>
                        <a:pt x="1" y="12"/>
                      </a:lnTo>
                      <a:lnTo>
                        <a:pt x="2" y="13"/>
                      </a:lnTo>
                      <a:lnTo>
                        <a:pt x="4" y="14"/>
                      </a:lnTo>
                      <a:lnTo>
                        <a:pt x="5" y="15"/>
                      </a:lnTo>
                      <a:lnTo>
                        <a:pt x="6" y="15"/>
                      </a:lnTo>
                      <a:lnTo>
                        <a:pt x="7" y="15"/>
                      </a:lnTo>
                      <a:lnTo>
                        <a:pt x="7" y="14"/>
                      </a:lnTo>
                      <a:lnTo>
                        <a:pt x="7" y="13"/>
                      </a:lnTo>
                      <a:lnTo>
                        <a:pt x="8" y="13"/>
                      </a:lnTo>
                      <a:lnTo>
                        <a:pt x="9" y="13"/>
                      </a:lnTo>
                      <a:lnTo>
                        <a:pt x="12" y="15"/>
                      </a:lnTo>
                      <a:lnTo>
                        <a:pt x="15" y="16"/>
                      </a:lnTo>
                      <a:lnTo>
                        <a:pt x="17" y="16"/>
                      </a:lnTo>
                      <a:lnTo>
                        <a:pt x="18" y="17"/>
                      </a:lnTo>
                      <a:lnTo>
                        <a:pt x="20" y="17"/>
                      </a:lnTo>
                      <a:lnTo>
                        <a:pt x="22" y="19"/>
                      </a:lnTo>
                      <a:lnTo>
                        <a:pt x="24" y="20"/>
                      </a:lnTo>
                      <a:lnTo>
                        <a:pt x="25" y="22"/>
                      </a:lnTo>
                      <a:lnTo>
                        <a:pt x="26" y="25"/>
                      </a:lnTo>
                      <a:lnTo>
                        <a:pt x="27" y="27"/>
                      </a:lnTo>
                      <a:lnTo>
                        <a:pt x="28" y="29"/>
                      </a:lnTo>
                      <a:lnTo>
                        <a:pt x="29" y="29"/>
                      </a:lnTo>
                      <a:lnTo>
                        <a:pt x="30" y="29"/>
                      </a:lnTo>
                      <a:lnTo>
                        <a:pt x="36" y="32"/>
                      </a:lnTo>
                      <a:lnTo>
                        <a:pt x="39" y="33"/>
                      </a:lnTo>
                      <a:lnTo>
                        <a:pt x="41" y="34"/>
                      </a:lnTo>
                      <a:lnTo>
                        <a:pt x="42" y="33"/>
                      </a:lnTo>
                      <a:lnTo>
                        <a:pt x="42" y="32"/>
                      </a:lnTo>
                      <a:lnTo>
                        <a:pt x="42" y="30"/>
                      </a:lnTo>
                      <a:lnTo>
                        <a:pt x="42" y="29"/>
                      </a:lnTo>
                      <a:lnTo>
                        <a:pt x="43" y="28"/>
                      </a:lnTo>
                      <a:lnTo>
                        <a:pt x="44" y="27"/>
                      </a:lnTo>
                      <a:lnTo>
                        <a:pt x="46" y="28"/>
                      </a:lnTo>
                      <a:lnTo>
                        <a:pt x="47" y="28"/>
                      </a:lnTo>
                      <a:lnTo>
                        <a:pt x="49" y="30"/>
                      </a:lnTo>
                      <a:lnTo>
                        <a:pt x="53" y="34"/>
                      </a:lnTo>
                      <a:lnTo>
                        <a:pt x="57" y="36"/>
                      </a:lnTo>
                      <a:lnTo>
                        <a:pt x="60" y="37"/>
                      </a:lnTo>
                      <a:lnTo>
                        <a:pt x="62" y="37"/>
                      </a:lnTo>
                      <a:lnTo>
                        <a:pt x="65" y="37"/>
                      </a:lnTo>
                      <a:lnTo>
                        <a:pt x="67" y="38"/>
                      </a:lnTo>
                      <a:lnTo>
                        <a:pt x="68" y="38"/>
                      </a:lnTo>
                      <a:lnTo>
                        <a:pt x="67" y="37"/>
                      </a:lnTo>
                      <a:lnTo>
                        <a:pt x="67" y="36"/>
                      </a:lnTo>
                      <a:lnTo>
                        <a:pt x="66" y="35"/>
                      </a:lnTo>
                      <a:lnTo>
                        <a:pt x="64" y="34"/>
                      </a:lnTo>
                      <a:lnTo>
                        <a:pt x="61" y="32"/>
                      </a:lnTo>
                      <a:lnTo>
                        <a:pt x="59" y="32"/>
                      </a:lnTo>
                      <a:lnTo>
                        <a:pt x="58" y="31"/>
                      </a:lnTo>
                      <a:lnTo>
                        <a:pt x="57" y="30"/>
                      </a:lnTo>
                      <a:lnTo>
                        <a:pt x="57" y="29"/>
                      </a:lnTo>
                      <a:lnTo>
                        <a:pt x="56" y="27"/>
                      </a:lnTo>
                      <a:lnTo>
                        <a:pt x="56" y="25"/>
                      </a:lnTo>
                      <a:lnTo>
                        <a:pt x="55" y="22"/>
                      </a:lnTo>
                      <a:lnTo>
                        <a:pt x="55" y="21"/>
                      </a:lnTo>
                      <a:lnTo>
                        <a:pt x="54" y="19"/>
                      </a:lnTo>
                      <a:lnTo>
                        <a:pt x="54" y="18"/>
                      </a:lnTo>
                      <a:lnTo>
                        <a:pt x="53" y="18"/>
                      </a:lnTo>
                      <a:lnTo>
                        <a:pt x="50" y="15"/>
                      </a:lnTo>
                      <a:lnTo>
                        <a:pt x="48" y="14"/>
                      </a:lnTo>
                      <a:lnTo>
                        <a:pt x="46" y="13"/>
                      </a:lnTo>
                      <a:lnTo>
                        <a:pt x="46" y="12"/>
                      </a:lnTo>
                      <a:lnTo>
                        <a:pt x="45" y="11"/>
                      </a:lnTo>
                      <a:lnTo>
                        <a:pt x="42" y="10"/>
                      </a:lnTo>
                      <a:lnTo>
                        <a:pt x="38" y="8"/>
                      </a:lnTo>
                      <a:lnTo>
                        <a:pt x="34" y="7"/>
                      </a:lnTo>
                      <a:lnTo>
                        <a:pt x="30" y="6"/>
                      </a:lnTo>
                      <a:lnTo>
                        <a:pt x="27" y="5"/>
                      </a:lnTo>
                      <a:lnTo>
                        <a:pt x="24" y="4"/>
                      </a:lnTo>
                      <a:lnTo>
                        <a:pt x="22" y="4"/>
                      </a:lnTo>
                      <a:lnTo>
                        <a:pt x="22" y="5"/>
                      </a:lnTo>
                      <a:lnTo>
                        <a:pt x="20" y="5"/>
                      </a:lnTo>
                      <a:lnTo>
                        <a:pt x="19" y="5"/>
                      </a:lnTo>
                      <a:lnTo>
                        <a:pt x="19" y="6"/>
                      </a:lnTo>
                      <a:lnTo>
                        <a:pt x="18" y="7"/>
                      </a:lnTo>
                      <a:lnTo>
                        <a:pt x="18" y="8"/>
                      </a:lnTo>
                      <a:lnTo>
                        <a:pt x="17" y="8"/>
                      </a:lnTo>
                      <a:lnTo>
                        <a:pt x="13" y="9"/>
                      </a:lnTo>
                      <a:lnTo>
                        <a:pt x="11" y="9"/>
                      </a:lnTo>
                      <a:lnTo>
                        <a:pt x="10" y="9"/>
                      </a:lnTo>
                      <a:lnTo>
                        <a:pt x="10" y="8"/>
                      </a:lnTo>
                      <a:lnTo>
                        <a:pt x="10" y="7"/>
                      </a:lnTo>
                      <a:lnTo>
                        <a:pt x="9" y="5"/>
                      </a:lnTo>
                      <a:lnTo>
                        <a:pt x="8" y="4"/>
                      </a:lnTo>
                      <a:lnTo>
                        <a:pt x="7" y="2"/>
                      </a:lnTo>
                      <a:lnTo>
                        <a:pt x="6" y="1"/>
                      </a:lnTo>
                      <a:lnTo>
                        <a:pt x="4" y="0"/>
                      </a:lnTo>
                      <a:lnTo>
                        <a:pt x="3" y="0"/>
                      </a:lnTo>
                      <a:lnTo>
                        <a:pt x="2" y="0"/>
                      </a:lnTo>
                      <a:lnTo>
                        <a:pt x="1" y="1"/>
                      </a:lnTo>
                      <a:lnTo>
                        <a:pt x="0" y="1"/>
                      </a:lnTo>
                      <a:lnTo>
                        <a:pt x="1" y="4"/>
                      </a:lnTo>
                      <a:lnTo>
                        <a:pt x="1" y="5"/>
                      </a:lnTo>
                      <a:lnTo>
                        <a:pt x="1" y="6"/>
                      </a:lnTo>
                      <a:lnTo>
                        <a:pt x="2" y="5"/>
                      </a:lnTo>
                      <a:lnTo>
                        <a:pt x="4" y="5"/>
                      </a:lnTo>
                      <a:lnTo>
                        <a:pt x="5" y="6"/>
                      </a:lnTo>
                      <a:lnTo>
                        <a:pt x="6" y="7"/>
                      </a:lnTo>
                      <a:lnTo>
                        <a:pt x="6" y="8"/>
                      </a:lnTo>
                      <a:lnTo>
                        <a:pt x="5" y="8"/>
                      </a:lnTo>
                      <a:lnTo>
                        <a:pt x="4"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8" name="Freeform 565"/>
                <p:cNvSpPr>
                  <a:spLocks/>
                </p:cNvSpPr>
                <p:nvPr/>
              </p:nvSpPr>
              <p:spPr bwMode="auto">
                <a:xfrm>
                  <a:off x="2624" y="2399"/>
                  <a:ext cx="16" cy="16"/>
                </a:xfrm>
                <a:custGeom>
                  <a:avLst/>
                  <a:gdLst>
                    <a:gd name="T0" fmla="*/ 195 w 5"/>
                    <a:gd name="T1" fmla="*/ 326 h 5"/>
                    <a:gd name="T2" fmla="*/ 195 w 5"/>
                    <a:gd name="T3" fmla="*/ 326 h 5"/>
                    <a:gd name="T4" fmla="*/ 195 w 5"/>
                    <a:gd name="T5" fmla="*/ 326 h 5"/>
                    <a:gd name="T6" fmla="*/ 522 w 5"/>
                    <a:gd name="T7" fmla="*/ 102 h 5"/>
                    <a:gd name="T8" fmla="*/ 429 w 5"/>
                    <a:gd name="T9" fmla="*/ 0 h 5"/>
                    <a:gd name="T10" fmla="*/ 0 w 5"/>
                    <a:gd name="T11" fmla="*/ 326 h 5"/>
                    <a:gd name="T12" fmla="*/ 0 w 5"/>
                    <a:gd name="T13" fmla="*/ 522 h 5"/>
                    <a:gd name="T14" fmla="*/ 0 w 5"/>
                    <a:gd name="T15" fmla="*/ 522 h 5"/>
                    <a:gd name="T16" fmla="*/ 195 w 5"/>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3"/>
                      </a:moveTo>
                      <a:lnTo>
                        <a:pt x="2" y="3"/>
                      </a:lnTo>
                      <a:lnTo>
                        <a:pt x="5" y="1"/>
                      </a:lnTo>
                      <a:lnTo>
                        <a:pt x="4" y="0"/>
                      </a:lnTo>
                      <a:lnTo>
                        <a:pt x="0" y="3"/>
                      </a:lnTo>
                      <a:lnTo>
                        <a:pt x="0" y="5"/>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29" name="Freeform 566"/>
                <p:cNvSpPr>
                  <a:spLocks/>
                </p:cNvSpPr>
                <p:nvPr/>
              </p:nvSpPr>
              <p:spPr bwMode="auto">
                <a:xfrm>
                  <a:off x="2624" y="2409"/>
                  <a:ext cx="30" cy="16"/>
                </a:xfrm>
                <a:custGeom>
                  <a:avLst/>
                  <a:gdLst>
                    <a:gd name="T0" fmla="*/ 633 w 9"/>
                    <a:gd name="T1" fmla="*/ 326 h 5"/>
                    <a:gd name="T2" fmla="*/ 633 w 9"/>
                    <a:gd name="T3" fmla="*/ 326 h 5"/>
                    <a:gd name="T4" fmla="*/ 633 w 9"/>
                    <a:gd name="T5" fmla="*/ 326 h 5"/>
                    <a:gd name="T6" fmla="*/ 257 w 9"/>
                    <a:gd name="T7" fmla="*/ 0 h 5"/>
                    <a:gd name="T8" fmla="*/ 0 w 9"/>
                    <a:gd name="T9" fmla="*/ 195 h 5"/>
                    <a:gd name="T10" fmla="*/ 633 w 9"/>
                    <a:gd name="T11" fmla="*/ 522 h 5"/>
                    <a:gd name="T12" fmla="*/ 1110 w 9"/>
                    <a:gd name="T13" fmla="*/ 326 h 5"/>
                    <a:gd name="T14" fmla="*/ 1110 w 9"/>
                    <a:gd name="T15" fmla="*/ 326 h 5"/>
                    <a:gd name="T16" fmla="*/ 633 w 9"/>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5" y="3"/>
                      </a:moveTo>
                      <a:lnTo>
                        <a:pt x="5" y="3"/>
                      </a:lnTo>
                      <a:lnTo>
                        <a:pt x="2" y="0"/>
                      </a:lnTo>
                      <a:lnTo>
                        <a:pt x="0" y="2"/>
                      </a:lnTo>
                      <a:lnTo>
                        <a:pt x="5" y="5"/>
                      </a:lnTo>
                      <a:lnTo>
                        <a:pt x="9" y="3"/>
                      </a:lnTo>
                      <a:lnTo>
                        <a:pt x="5"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0" name="Freeform 567"/>
                <p:cNvSpPr>
                  <a:spLocks/>
                </p:cNvSpPr>
                <p:nvPr/>
              </p:nvSpPr>
              <p:spPr bwMode="auto">
                <a:xfrm>
                  <a:off x="2640" y="2415"/>
                  <a:ext cx="33" cy="10"/>
                </a:xfrm>
                <a:custGeom>
                  <a:avLst/>
                  <a:gdLst>
                    <a:gd name="T0" fmla="*/ 1188 w 10"/>
                    <a:gd name="T1" fmla="*/ 110 h 3"/>
                    <a:gd name="T2" fmla="*/ 1188 w 10"/>
                    <a:gd name="T3" fmla="*/ 110 h 3"/>
                    <a:gd name="T4" fmla="*/ 469 w 10"/>
                    <a:gd name="T5" fmla="*/ 0 h 3"/>
                    <a:gd name="T6" fmla="*/ 0 w 10"/>
                    <a:gd name="T7" fmla="*/ 110 h 3"/>
                    <a:gd name="T8" fmla="*/ 469 w 10"/>
                    <a:gd name="T9" fmla="*/ 110 h 3"/>
                    <a:gd name="T10" fmla="*/ 469 w 10"/>
                    <a:gd name="T11" fmla="*/ 110 h 3"/>
                    <a:gd name="T12" fmla="*/ 937 w 10"/>
                    <a:gd name="T13" fmla="*/ 367 h 3"/>
                    <a:gd name="T14" fmla="*/ 937 w 10"/>
                    <a:gd name="T15" fmla="*/ 367 h 3"/>
                    <a:gd name="T16" fmla="*/ 1188 w 10"/>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1"/>
                      </a:moveTo>
                      <a:lnTo>
                        <a:pt x="10" y="1"/>
                      </a:lnTo>
                      <a:lnTo>
                        <a:pt x="4" y="0"/>
                      </a:lnTo>
                      <a:lnTo>
                        <a:pt x="0" y="1"/>
                      </a:lnTo>
                      <a:lnTo>
                        <a:pt x="4" y="1"/>
                      </a:lnTo>
                      <a:lnTo>
                        <a:pt x="8" y="3"/>
                      </a:lnTo>
                      <a:lnTo>
                        <a:pt x="1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1" name="Freeform 568"/>
                <p:cNvSpPr>
                  <a:spLocks/>
                </p:cNvSpPr>
                <p:nvPr/>
              </p:nvSpPr>
              <p:spPr bwMode="auto">
                <a:xfrm>
                  <a:off x="2667" y="2418"/>
                  <a:ext cx="45" cy="43"/>
                </a:xfrm>
                <a:custGeom>
                  <a:avLst/>
                  <a:gdLst>
                    <a:gd name="T0" fmla="*/ 1498 w 14"/>
                    <a:gd name="T1" fmla="*/ 1445 h 13"/>
                    <a:gd name="T2" fmla="*/ 1498 w 14"/>
                    <a:gd name="T3" fmla="*/ 1555 h 13"/>
                    <a:gd name="T4" fmla="*/ 1292 w 14"/>
                    <a:gd name="T5" fmla="*/ 830 h 13"/>
                    <a:gd name="T6" fmla="*/ 961 w 14"/>
                    <a:gd name="T7" fmla="*/ 470 h 13"/>
                    <a:gd name="T8" fmla="*/ 527 w 14"/>
                    <a:gd name="T9" fmla="*/ 251 h 13"/>
                    <a:gd name="T10" fmla="*/ 196 w 14"/>
                    <a:gd name="T11" fmla="*/ 0 h 13"/>
                    <a:gd name="T12" fmla="*/ 0 w 14"/>
                    <a:gd name="T13" fmla="*/ 251 h 13"/>
                    <a:gd name="T14" fmla="*/ 434 w 14"/>
                    <a:gd name="T15" fmla="*/ 470 h 13"/>
                    <a:gd name="T16" fmla="*/ 961 w 14"/>
                    <a:gd name="T17" fmla="*/ 612 h 13"/>
                    <a:gd name="T18" fmla="*/ 1064 w 14"/>
                    <a:gd name="T19" fmla="*/ 939 h 13"/>
                    <a:gd name="T20" fmla="*/ 1292 w 14"/>
                    <a:gd name="T21" fmla="*/ 1555 h 13"/>
                    <a:gd name="T22" fmla="*/ 1292 w 14"/>
                    <a:gd name="T23" fmla="*/ 1555 h 13"/>
                    <a:gd name="T24" fmla="*/ 1498 w 14"/>
                    <a:gd name="T25" fmla="*/ 1445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3"/>
                    <a:gd name="T41" fmla="*/ 14 w 14"/>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3">
                      <a:moveTo>
                        <a:pt x="14" y="12"/>
                      </a:moveTo>
                      <a:lnTo>
                        <a:pt x="14" y="13"/>
                      </a:lnTo>
                      <a:lnTo>
                        <a:pt x="12" y="7"/>
                      </a:lnTo>
                      <a:lnTo>
                        <a:pt x="9" y="4"/>
                      </a:lnTo>
                      <a:lnTo>
                        <a:pt x="5" y="2"/>
                      </a:lnTo>
                      <a:lnTo>
                        <a:pt x="2" y="0"/>
                      </a:lnTo>
                      <a:lnTo>
                        <a:pt x="0" y="2"/>
                      </a:lnTo>
                      <a:lnTo>
                        <a:pt x="4" y="4"/>
                      </a:lnTo>
                      <a:lnTo>
                        <a:pt x="9" y="5"/>
                      </a:lnTo>
                      <a:lnTo>
                        <a:pt x="10" y="8"/>
                      </a:lnTo>
                      <a:lnTo>
                        <a:pt x="12" y="13"/>
                      </a:lnTo>
                      <a:lnTo>
                        <a:pt x="14" y="1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2" name="Freeform 569"/>
                <p:cNvSpPr>
                  <a:spLocks/>
                </p:cNvSpPr>
                <p:nvPr/>
              </p:nvSpPr>
              <p:spPr bwMode="auto">
                <a:xfrm>
                  <a:off x="2706" y="2458"/>
                  <a:ext cx="20" cy="16"/>
                </a:xfrm>
                <a:custGeom>
                  <a:avLst/>
                  <a:gdLst>
                    <a:gd name="T0" fmla="*/ 743 w 6"/>
                    <a:gd name="T1" fmla="*/ 326 h 5"/>
                    <a:gd name="T2" fmla="*/ 743 w 6"/>
                    <a:gd name="T3" fmla="*/ 326 h 5"/>
                    <a:gd name="T4" fmla="*/ 633 w 6"/>
                    <a:gd name="T5" fmla="*/ 326 h 5"/>
                    <a:gd name="T6" fmla="*/ 257 w 6"/>
                    <a:gd name="T7" fmla="*/ 0 h 5"/>
                    <a:gd name="T8" fmla="*/ 0 w 6"/>
                    <a:gd name="T9" fmla="*/ 102 h 5"/>
                    <a:gd name="T10" fmla="*/ 367 w 6"/>
                    <a:gd name="T11" fmla="*/ 522 h 5"/>
                    <a:gd name="T12" fmla="*/ 633 w 6"/>
                    <a:gd name="T13" fmla="*/ 522 h 5"/>
                    <a:gd name="T14" fmla="*/ 633 w 6"/>
                    <a:gd name="T15" fmla="*/ 522 h 5"/>
                    <a:gd name="T16" fmla="*/ 743 w 6"/>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3"/>
                      </a:moveTo>
                      <a:lnTo>
                        <a:pt x="6" y="3"/>
                      </a:lnTo>
                      <a:lnTo>
                        <a:pt x="5" y="3"/>
                      </a:lnTo>
                      <a:lnTo>
                        <a:pt x="2" y="0"/>
                      </a:lnTo>
                      <a:lnTo>
                        <a:pt x="0" y="1"/>
                      </a:lnTo>
                      <a:lnTo>
                        <a:pt x="3" y="5"/>
                      </a:lnTo>
                      <a:lnTo>
                        <a:pt x="5" y="5"/>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3" name="Freeform 570"/>
                <p:cNvSpPr>
                  <a:spLocks/>
                </p:cNvSpPr>
                <p:nvPr/>
              </p:nvSpPr>
              <p:spPr bwMode="auto">
                <a:xfrm>
                  <a:off x="2722" y="2468"/>
                  <a:ext cx="36" cy="16"/>
                </a:xfrm>
                <a:custGeom>
                  <a:avLst/>
                  <a:gdLst>
                    <a:gd name="T0" fmla="*/ 1155 w 11"/>
                    <a:gd name="T1" fmla="*/ 326 h 5"/>
                    <a:gd name="T2" fmla="*/ 1155 w 11"/>
                    <a:gd name="T3" fmla="*/ 326 h 5"/>
                    <a:gd name="T4" fmla="*/ 697 w 11"/>
                    <a:gd name="T5" fmla="*/ 195 h 5"/>
                    <a:gd name="T6" fmla="*/ 108 w 11"/>
                    <a:gd name="T7" fmla="*/ 0 h 5"/>
                    <a:gd name="T8" fmla="*/ 0 w 11"/>
                    <a:gd name="T9" fmla="*/ 195 h 5"/>
                    <a:gd name="T10" fmla="*/ 697 w 11"/>
                    <a:gd name="T11" fmla="*/ 522 h 5"/>
                    <a:gd name="T12" fmla="*/ 1263 w 11"/>
                    <a:gd name="T13" fmla="*/ 522 h 5"/>
                    <a:gd name="T14" fmla="*/ 1263 w 11"/>
                    <a:gd name="T15" fmla="*/ 522 h 5"/>
                    <a:gd name="T16" fmla="*/ 1155 w 11"/>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10" y="3"/>
                      </a:moveTo>
                      <a:lnTo>
                        <a:pt x="10" y="3"/>
                      </a:lnTo>
                      <a:lnTo>
                        <a:pt x="6" y="2"/>
                      </a:lnTo>
                      <a:lnTo>
                        <a:pt x="1" y="0"/>
                      </a:lnTo>
                      <a:lnTo>
                        <a:pt x="0" y="2"/>
                      </a:lnTo>
                      <a:lnTo>
                        <a:pt x="6" y="5"/>
                      </a:lnTo>
                      <a:lnTo>
                        <a:pt x="11" y="5"/>
                      </a:lnTo>
                      <a:lnTo>
                        <a:pt x="1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4" name="Freeform 571"/>
                <p:cNvSpPr>
                  <a:spLocks/>
                </p:cNvSpPr>
                <p:nvPr/>
              </p:nvSpPr>
              <p:spPr bwMode="auto">
                <a:xfrm>
                  <a:off x="2755" y="2458"/>
                  <a:ext cx="13" cy="26"/>
                </a:xfrm>
                <a:custGeom>
                  <a:avLst/>
                  <a:gdLst>
                    <a:gd name="T0" fmla="*/ 442 w 4"/>
                    <a:gd name="T1" fmla="*/ 0 h 8"/>
                    <a:gd name="T2" fmla="*/ 442 w 4"/>
                    <a:gd name="T3" fmla="*/ 0 h 8"/>
                    <a:gd name="T4" fmla="*/ 104 w 4"/>
                    <a:gd name="T5" fmla="*/ 338 h 8"/>
                    <a:gd name="T6" fmla="*/ 0 w 4"/>
                    <a:gd name="T7" fmla="*/ 653 h 8"/>
                    <a:gd name="T8" fmla="*/ 104 w 4"/>
                    <a:gd name="T9" fmla="*/ 887 h 8"/>
                    <a:gd name="T10" fmla="*/ 338 w 4"/>
                    <a:gd name="T11" fmla="*/ 549 h 8"/>
                    <a:gd name="T12" fmla="*/ 442 w 4"/>
                    <a:gd name="T13" fmla="*/ 104 h 8"/>
                    <a:gd name="T14" fmla="*/ 442 w 4"/>
                    <a:gd name="T15" fmla="*/ 104 h 8"/>
                    <a:gd name="T16" fmla="*/ 442 w 4"/>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4" y="0"/>
                      </a:moveTo>
                      <a:lnTo>
                        <a:pt x="4" y="0"/>
                      </a:lnTo>
                      <a:lnTo>
                        <a:pt x="1" y="3"/>
                      </a:lnTo>
                      <a:lnTo>
                        <a:pt x="0" y="6"/>
                      </a:lnTo>
                      <a:lnTo>
                        <a:pt x="1" y="8"/>
                      </a:lnTo>
                      <a:lnTo>
                        <a:pt x="3" y="5"/>
                      </a:lnTo>
                      <a:lnTo>
                        <a:pt x="4"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5" name="Freeform 572"/>
                <p:cNvSpPr>
                  <a:spLocks/>
                </p:cNvSpPr>
                <p:nvPr/>
              </p:nvSpPr>
              <p:spPr bwMode="auto">
                <a:xfrm>
                  <a:off x="2768" y="2458"/>
                  <a:ext cx="33" cy="26"/>
                </a:xfrm>
                <a:custGeom>
                  <a:avLst/>
                  <a:gdLst>
                    <a:gd name="T0" fmla="*/ 1188 w 10"/>
                    <a:gd name="T1" fmla="*/ 653 h 8"/>
                    <a:gd name="T2" fmla="*/ 1188 w 10"/>
                    <a:gd name="T3" fmla="*/ 653 h 8"/>
                    <a:gd name="T4" fmla="*/ 610 w 10"/>
                    <a:gd name="T5" fmla="*/ 338 h 8"/>
                    <a:gd name="T6" fmla="*/ 0 w 10"/>
                    <a:gd name="T7" fmla="*/ 0 h 8"/>
                    <a:gd name="T8" fmla="*/ 0 w 10"/>
                    <a:gd name="T9" fmla="*/ 104 h 8"/>
                    <a:gd name="T10" fmla="*/ 469 w 10"/>
                    <a:gd name="T11" fmla="*/ 549 h 8"/>
                    <a:gd name="T12" fmla="*/ 1079 w 10"/>
                    <a:gd name="T13" fmla="*/ 887 h 8"/>
                    <a:gd name="T14" fmla="*/ 1079 w 10"/>
                    <a:gd name="T15" fmla="*/ 887 h 8"/>
                    <a:gd name="T16" fmla="*/ 1188 w 10"/>
                    <a:gd name="T17" fmla="*/ 65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10" y="6"/>
                      </a:moveTo>
                      <a:lnTo>
                        <a:pt x="10" y="6"/>
                      </a:lnTo>
                      <a:lnTo>
                        <a:pt x="5" y="3"/>
                      </a:lnTo>
                      <a:lnTo>
                        <a:pt x="0" y="0"/>
                      </a:lnTo>
                      <a:lnTo>
                        <a:pt x="0" y="1"/>
                      </a:lnTo>
                      <a:lnTo>
                        <a:pt x="4" y="5"/>
                      </a:lnTo>
                      <a:lnTo>
                        <a:pt x="9" y="8"/>
                      </a:lnTo>
                      <a:lnTo>
                        <a:pt x="10"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6" name="Freeform 573"/>
                <p:cNvSpPr>
                  <a:spLocks/>
                </p:cNvSpPr>
                <p:nvPr/>
              </p:nvSpPr>
              <p:spPr bwMode="auto">
                <a:xfrm>
                  <a:off x="2798" y="2477"/>
                  <a:ext cx="29" cy="23"/>
                </a:xfrm>
                <a:custGeom>
                  <a:avLst/>
                  <a:gdLst>
                    <a:gd name="T0" fmla="*/ 967 w 9"/>
                    <a:gd name="T1" fmla="*/ 463 h 7"/>
                    <a:gd name="T2" fmla="*/ 967 w 9"/>
                    <a:gd name="T3" fmla="*/ 463 h 7"/>
                    <a:gd name="T4" fmla="*/ 435 w 9"/>
                    <a:gd name="T5" fmla="*/ 463 h 7"/>
                    <a:gd name="T6" fmla="*/ 103 w 9"/>
                    <a:gd name="T7" fmla="*/ 0 h 7"/>
                    <a:gd name="T8" fmla="*/ 0 w 9"/>
                    <a:gd name="T9" fmla="*/ 250 h 7"/>
                    <a:gd name="T10" fmla="*/ 435 w 9"/>
                    <a:gd name="T11" fmla="*/ 572 h 7"/>
                    <a:gd name="T12" fmla="*/ 967 w 9"/>
                    <a:gd name="T13" fmla="*/ 821 h 7"/>
                    <a:gd name="T14" fmla="*/ 967 w 9"/>
                    <a:gd name="T15" fmla="*/ 821 h 7"/>
                    <a:gd name="T16" fmla="*/ 967 w 9"/>
                    <a:gd name="T17" fmla="*/ 463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7"/>
                    <a:gd name="T29" fmla="*/ 9 w 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7">
                      <a:moveTo>
                        <a:pt x="9" y="4"/>
                      </a:moveTo>
                      <a:lnTo>
                        <a:pt x="9" y="4"/>
                      </a:lnTo>
                      <a:lnTo>
                        <a:pt x="4" y="4"/>
                      </a:lnTo>
                      <a:lnTo>
                        <a:pt x="1" y="0"/>
                      </a:lnTo>
                      <a:lnTo>
                        <a:pt x="0" y="2"/>
                      </a:lnTo>
                      <a:lnTo>
                        <a:pt x="4" y="5"/>
                      </a:lnTo>
                      <a:lnTo>
                        <a:pt x="9" y="7"/>
                      </a:lnTo>
                      <a:lnTo>
                        <a:pt x="9"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7" name="Freeform 574"/>
                <p:cNvSpPr>
                  <a:spLocks/>
                </p:cNvSpPr>
                <p:nvPr/>
              </p:nvSpPr>
              <p:spPr bwMode="auto">
                <a:xfrm>
                  <a:off x="2827" y="2490"/>
                  <a:ext cx="23" cy="10"/>
                </a:xfrm>
                <a:custGeom>
                  <a:avLst/>
                  <a:gdLst>
                    <a:gd name="T0" fmla="*/ 572 w 7"/>
                    <a:gd name="T1" fmla="*/ 110 h 3"/>
                    <a:gd name="T2" fmla="*/ 572 w 7"/>
                    <a:gd name="T3" fmla="*/ 110 h 3"/>
                    <a:gd name="T4" fmla="*/ 572 w 7"/>
                    <a:gd name="T5" fmla="*/ 110 h 3"/>
                    <a:gd name="T6" fmla="*/ 0 w 7"/>
                    <a:gd name="T7" fmla="*/ 0 h 3"/>
                    <a:gd name="T8" fmla="*/ 0 w 7"/>
                    <a:gd name="T9" fmla="*/ 367 h 3"/>
                    <a:gd name="T10" fmla="*/ 463 w 7"/>
                    <a:gd name="T11" fmla="*/ 367 h 3"/>
                    <a:gd name="T12" fmla="*/ 821 w 7"/>
                    <a:gd name="T13" fmla="*/ 110 h 3"/>
                    <a:gd name="T14" fmla="*/ 821 w 7"/>
                    <a:gd name="T15" fmla="*/ 110 h 3"/>
                    <a:gd name="T16" fmla="*/ 572 w 7"/>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5" y="1"/>
                      </a:moveTo>
                      <a:lnTo>
                        <a:pt x="5" y="1"/>
                      </a:lnTo>
                      <a:lnTo>
                        <a:pt x="0" y="0"/>
                      </a:lnTo>
                      <a:lnTo>
                        <a:pt x="0" y="3"/>
                      </a:lnTo>
                      <a:lnTo>
                        <a:pt x="4" y="3"/>
                      </a:lnTo>
                      <a:lnTo>
                        <a:pt x="7" y="1"/>
                      </a:lnTo>
                      <a:lnTo>
                        <a:pt x="5"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8" name="Freeform 575"/>
                <p:cNvSpPr>
                  <a:spLocks/>
                </p:cNvSpPr>
                <p:nvPr/>
              </p:nvSpPr>
              <p:spPr bwMode="auto">
                <a:xfrm>
                  <a:off x="2824" y="2474"/>
                  <a:ext cx="26" cy="20"/>
                </a:xfrm>
                <a:custGeom>
                  <a:avLst/>
                  <a:gdLst>
                    <a:gd name="T0" fmla="*/ 0 w 8"/>
                    <a:gd name="T1" fmla="*/ 110 h 6"/>
                    <a:gd name="T2" fmla="*/ 0 w 8"/>
                    <a:gd name="T3" fmla="*/ 110 h 6"/>
                    <a:gd name="T4" fmla="*/ 549 w 8"/>
                    <a:gd name="T5" fmla="*/ 633 h 6"/>
                    <a:gd name="T6" fmla="*/ 653 w 8"/>
                    <a:gd name="T7" fmla="*/ 743 h 6"/>
                    <a:gd name="T8" fmla="*/ 887 w 8"/>
                    <a:gd name="T9" fmla="*/ 743 h 6"/>
                    <a:gd name="T10" fmla="*/ 653 w 8"/>
                    <a:gd name="T11" fmla="*/ 367 h 6"/>
                    <a:gd name="T12" fmla="*/ 0 w 8"/>
                    <a:gd name="T13" fmla="*/ 0 h 6"/>
                    <a:gd name="T14" fmla="*/ 0 w 8"/>
                    <a:gd name="T15" fmla="*/ 0 h 6"/>
                    <a:gd name="T16" fmla="*/ 0 w 8"/>
                    <a:gd name="T17" fmla="*/ 11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0" y="1"/>
                      </a:moveTo>
                      <a:lnTo>
                        <a:pt x="0" y="1"/>
                      </a:lnTo>
                      <a:lnTo>
                        <a:pt x="5" y="5"/>
                      </a:lnTo>
                      <a:lnTo>
                        <a:pt x="6" y="6"/>
                      </a:lnTo>
                      <a:lnTo>
                        <a:pt x="8" y="6"/>
                      </a:lnTo>
                      <a:lnTo>
                        <a:pt x="6" y="3"/>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39" name="Freeform 576"/>
                <p:cNvSpPr>
                  <a:spLocks/>
                </p:cNvSpPr>
                <p:nvPr/>
              </p:nvSpPr>
              <p:spPr bwMode="auto">
                <a:xfrm>
                  <a:off x="2807" y="2458"/>
                  <a:ext cx="17" cy="19"/>
                </a:xfrm>
                <a:custGeom>
                  <a:avLst/>
                  <a:gdLst>
                    <a:gd name="T0" fmla="*/ 0 w 5"/>
                    <a:gd name="T1" fmla="*/ 101 h 6"/>
                    <a:gd name="T2" fmla="*/ 0 w 5"/>
                    <a:gd name="T3" fmla="*/ 101 h 6"/>
                    <a:gd name="T4" fmla="*/ 0 w 5"/>
                    <a:gd name="T5" fmla="*/ 320 h 6"/>
                    <a:gd name="T6" fmla="*/ 0 w 5"/>
                    <a:gd name="T7" fmla="*/ 510 h 6"/>
                    <a:gd name="T8" fmla="*/ 116 w 5"/>
                    <a:gd name="T9" fmla="*/ 602 h 6"/>
                    <a:gd name="T10" fmla="*/ 670 w 5"/>
                    <a:gd name="T11" fmla="*/ 602 h 6"/>
                    <a:gd name="T12" fmla="*/ 670 w 5"/>
                    <a:gd name="T13" fmla="*/ 510 h 6"/>
                    <a:gd name="T14" fmla="*/ 394 w 5"/>
                    <a:gd name="T15" fmla="*/ 510 h 6"/>
                    <a:gd name="T16" fmla="*/ 116 w 5"/>
                    <a:gd name="T17" fmla="*/ 320 h 6"/>
                    <a:gd name="T18" fmla="*/ 116 w 5"/>
                    <a:gd name="T19" fmla="*/ 320 h 6"/>
                    <a:gd name="T20" fmla="*/ 116 w 5"/>
                    <a:gd name="T21" fmla="*/ 0 h 6"/>
                    <a:gd name="T22" fmla="*/ 116 w 5"/>
                    <a:gd name="T23" fmla="*/ 0 h 6"/>
                    <a:gd name="T24" fmla="*/ 0 w 5"/>
                    <a:gd name="T25" fmla="*/ 10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6"/>
                    <a:gd name="T41" fmla="*/ 5 w 5"/>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6">
                      <a:moveTo>
                        <a:pt x="0" y="1"/>
                      </a:moveTo>
                      <a:lnTo>
                        <a:pt x="0" y="1"/>
                      </a:lnTo>
                      <a:lnTo>
                        <a:pt x="0" y="3"/>
                      </a:lnTo>
                      <a:lnTo>
                        <a:pt x="0" y="5"/>
                      </a:lnTo>
                      <a:lnTo>
                        <a:pt x="1" y="6"/>
                      </a:lnTo>
                      <a:lnTo>
                        <a:pt x="5" y="6"/>
                      </a:lnTo>
                      <a:lnTo>
                        <a:pt x="5" y="5"/>
                      </a:lnTo>
                      <a:lnTo>
                        <a:pt x="3" y="5"/>
                      </a:lnTo>
                      <a:lnTo>
                        <a:pt x="1" y="3"/>
                      </a:lnTo>
                      <a:lnTo>
                        <a:pt x="1"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0" name="Freeform 577"/>
                <p:cNvSpPr>
                  <a:spLocks/>
                </p:cNvSpPr>
                <p:nvPr/>
              </p:nvSpPr>
              <p:spPr bwMode="auto">
                <a:xfrm>
                  <a:off x="2798" y="2432"/>
                  <a:ext cx="13" cy="29"/>
                </a:xfrm>
                <a:custGeom>
                  <a:avLst/>
                  <a:gdLst>
                    <a:gd name="T0" fmla="*/ 0 w 4"/>
                    <a:gd name="T1" fmla="*/ 103 h 9"/>
                    <a:gd name="T2" fmla="*/ 0 w 4"/>
                    <a:gd name="T3" fmla="*/ 103 h 9"/>
                    <a:gd name="T4" fmla="*/ 104 w 4"/>
                    <a:gd name="T5" fmla="*/ 435 h 9"/>
                    <a:gd name="T6" fmla="*/ 338 w 4"/>
                    <a:gd name="T7" fmla="*/ 967 h 9"/>
                    <a:gd name="T8" fmla="*/ 442 w 4"/>
                    <a:gd name="T9" fmla="*/ 873 h 9"/>
                    <a:gd name="T10" fmla="*/ 442 w 4"/>
                    <a:gd name="T11" fmla="*/ 332 h 9"/>
                    <a:gd name="T12" fmla="*/ 104 w 4"/>
                    <a:gd name="T13" fmla="*/ 0 h 9"/>
                    <a:gd name="T14" fmla="*/ 104 w 4"/>
                    <a:gd name="T15" fmla="*/ 0 h 9"/>
                    <a:gd name="T16" fmla="*/ 0 w 4"/>
                    <a:gd name="T17" fmla="*/ 103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9"/>
                    <a:gd name="T29" fmla="*/ 4 w 4"/>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9">
                      <a:moveTo>
                        <a:pt x="0" y="1"/>
                      </a:moveTo>
                      <a:lnTo>
                        <a:pt x="0" y="1"/>
                      </a:lnTo>
                      <a:lnTo>
                        <a:pt x="1" y="4"/>
                      </a:lnTo>
                      <a:lnTo>
                        <a:pt x="3" y="9"/>
                      </a:lnTo>
                      <a:lnTo>
                        <a:pt x="4" y="8"/>
                      </a:lnTo>
                      <a:lnTo>
                        <a:pt x="4" y="3"/>
                      </a:lnTo>
                      <a:lnTo>
                        <a:pt x="1"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1" name="Freeform 578"/>
                <p:cNvSpPr>
                  <a:spLocks/>
                </p:cNvSpPr>
                <p:nvPr/>
              </p:nvSpPr>
              <p:spPr bwMode="auto">
                <a:xfrm>
                  <a:off x="2775" y="2409"/>
                  <a:ext cx="26" cy="26"/>
                </a:xfrm>
                <a:custGeom>
                  <a:avLst/>
                  <a:gdLst>
                    <a:gd name="T0" fmla="*/ 0 w 8"/>
                    <a:gd name="T1" fmla="*/ 244 h 8"/>
                    <a:gd name="T2" fmla="*/ 0 w 8"/>
                    <a:gd name="T3" fmla="*/ 244 h 8"/>
                    <a:gd name="T4" fmla="*/ 338 w 8"/>
                    <a:gd name="T5" fmla="*/ 549 h 8"/>
                    <a:gd name="T6" fmla="*/ 793 w 8"/>
                    <a:gd name="T7" fmla="*/ 887 h 8"/>
                    <a:gd name="T8" fmla="*/ 887 w 8"/>
                    <a:gd name="T9" fmla="*/ 793 h 8"/>
                    <a:gd name="T10" fmla="*/ 549 w 8"/>
                    <a:gd name="T11" fmla="*/ 338 h 8"/>
                    <a:gd name="T12" fmla="*/ 244 w 8"/>
                    <a:gd name="T13" fmla="*/ 0 h 8"/>
                    <a:gd name="T14" fmla="*/ 244 w 8"/>
                    <a:gd name="T15" fmla="*/ 0 h 8"/>
                    <a:gd name="T16" fmla="*/ 0 w 8"/>
                    <a:gd name="T17" fmla="*/ 24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0" y="2"/>
                      </a:moveTo>
                      <a:lnTo>
                        <a:pt x="0" y="2"/>
                      </a:lnTo>
                      <a:lnTo>
                        <a:pt x="3" y="5"/>
                      </a:lnTo>
                      <a:lnTo>
                        <a:pt x="7" y="8"/>
                      </a:lnTo>
                      <a:lnTo>
                        <a:pt x="8" y="7"/>
                      </a:lnTo>
                      <a:lnTo>
                        <a:pt x="5" y="3"/>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2" name="Freeform 579"/>
                <p:cNvSpPr>
                  <a:spLocks/>
                </p:cNvSpPr>
                <p:nvPr/>
              </p:nvSpPr>
              <p:spPr bwMode="auto">
                <a:xfrm>
                  <a:off x="2690" y="2382"/>
                  <a:ext cx="91" cy="33"/>
                </a:xfrm>
                <a:custGeom>
                  <a:avLst/>
                  <a:gdLst>
                    <a:gd name="T0" fmla="*/ 244 w 28"/>
                    <a:gd name="T1" fmla="*/ 251 h 10"/>
                    <a:gd name="T2" fmla="*/ 244 w 28"/>
                    <a:gd name="T3" fmla="*/ 251 h 10"/>
                    <a:gd name="T4" fmla="*/ 1680 w 28"/>
                    <a:gd name="T5" fmla="*/ 610 h 10"/>
                    <a:gd name="T6" fmla="*/ 2915 w 28"/>
                    <a:gd name="T7" fmla="*/ 1188 h 10"/>
                    <a:gd name="T8" fmla="*/ 3126 w 28"/>
                    <a:gd name="T9" fmla="*/ 937 h 10"/>
                    <a:gd name="T10" fmla="*/ 1680 w 28"/>
                    <a:gd name="T11" fmla="*/ 360 h 10"/>
                    <a:gd name="T12" fmla="*/ 0 w 28"/>
                    <a:gd name="T13" fmla="*/ 0 h 10"/>
                    <a:gd name="T14" fmla="*/ 0 w 28"/>
                    <a:gd name="T15" fmla="*/ 0 h 10"/>
                    <a:gd name="T16" fmla="*/ 244 w 28"/>
                    <a:gd name="T17" fmla="*/ 25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0"/>
                    <a:gd name="T29" fmla="*/ 28 w 2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0">
                      <a:moveTo>
                        <a:pt x="2" y="2"/>
                      </a:moveTo>
                      <a:lnTo>
                        <a:pt x="2" y="2"/>
                      </a:lnTo>
                      <a:lnTo>
                        <a:pt x="15" y="5"/>
                      </a:lnTo>
                      <a:lnTo>
                        <a:pt x="26" y="10"/>
                      </a:lnTo>
                      <a:lnTo>
                        <a:pt x="28" y="8"/>
                      </a:lnTo>
                      <a:lnTo>
                        <a:pt x="15" y="3"/>
                      </a:lnTo>
                      <a:lnTo>
                        <a:pt x="0"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3" name="Freeform 580"/>
                <p:cNvSpPr>
                  <a:spLocks/>
                </p:cNvSpPr>
                <p:nvPr/>
              </p:nvSpPr>
              <p:spPr bwMode="auto">
                <a:xfrm>
                  <a:off x="2673" y="2382"/>
                  <a:ext cx="23" cy="20"/>
                </a:xfrm>
                <a:custGeom>
                  <a:avLst/>
                  <a:gdLst>
                    <a:gd name="T0" fmla="*/ 250 w 7"/>
                    <a:gd name="T1" fmla="*/ 743 h 6"/>
                    <a:gd name="T2" fmla="*/ 250 w 7"/>
                    <a:gd name="T3" fmla="*/ 743 h 6"/>
                    <a:gd name="T4" fmla="*/ 572 w 7"/>
                    <a:gd name="T5" fmla="*/ 633 h 6"/>
                    <a:gd name="T6" fmla="*/ 821 w 7"/>
                    <a:gd name="T7" fmla="*/ 257 h 6"/>
                    <a:gd name="T8" fmla="*/ 572 w 7"/>
                    <a:gd name="T9" fmla="*/ 0 h 6"/>
                    <a:gd name="T10" fmla="*/ 355 w 7"/>
                    <a:gd name="T11" fmla="*/ 367 h 6"/>
                    <a:gd name="T12" fmla="*/ 0 w 7"/>
                    <a:gd name="T13" fmla="*/ 633 h 6"/>
                    <a:gd name="T14" fmla="*/ 0 w 7"/>
                    <a:gd name="T15" fmla="*/ 633 h 6"/>
                    <a:gd name="T16" fmla="*/ 250 w 7"/>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2" y="6"/>
                      </a:moveTo>
                      <a:lnTo>
                        <a:pt x="2" y="6"/>
                      </a:lnTo>
                      <a:lnTo>
                        <a:pt x="5" y="5"/>
                      </a:lnTo>
                      <a:lnTo>
                        <a:pt x="7" y="2"/>
                      </a:lnTo>
                      <a:lnTo>
                        <a:pt x="5" y="0"/>
                      </a:lnTo>
                      <a:lnTo>
                        <a:pt x="3" y="3"/>
                      </a:lnTo>
                      <a:lnTo>
                        <a:pt x="0" y="5"/>
                      </a:lnTo>
                      <a:lnTo>
                        <a:pt x="2"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4" name="Freeform 581"/>
                <p:cNvSpPr>
                  <a:spLocks/>
                </p:cNvSpPr>
                <p:nvPr/>
              </p:nvSpPr>
              <p:spPr bwMode="auto">
                <a:xfrm>
                  <a:off x="2654" y="2399"/>
                  <a:ext cx="26" cy="3"/>
                </a:xfrm>
                <a:custGeom>
                  <a:avLst/>
                  <a:gdLst>
                    <a:gd name="T0" fmla="*/ 0 w 8"/>
                    <a:gd name="T1" fmla="*/ 0 h 1"/>
                    <a:gd name="T2" fmla="*/ 0 w 8"/>
                    <a:gd name="T3" fmla="*/ 0 h 1"/>
                    <a:gd name="T4" fmla="*/ 338 w 8"/>
                    <a:gd name="T5" fmla="*/ 81 h 1"/>
                    <a:gd name="T6" fmla="*/ 887 w 8"/>
                    <a:gd name="T7" fmla="*/ 81 h 1"/>
                    <a:gd name="T8" fmla="*/ 653 w 8"/>
                    <a:gd name="T9" fmla="*/ 0 h 1"/>
                    <a:gd name="T10" fmla="*/ 338 w 8"/>
                    <a:gd name="T11" fmla="*/ 0 h 1"/>
                    <a:gd name="T12" fmla="*/ 104 w 8"/>
                    <a:gd name="T13" fmla="*/ 0 h 1"/>
                    <a:gd name="T14" fmla="*/ 104 w 8"/>
                    <a:gd name="T15" fmla="*/ 0 h 1"/>
                    <a:gd name="T16" fmla="*/ 0 w 8"/>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
                    <a:gd name="T29" fmla="*/ 8 w 8"/>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
                      <a:moveTo>
                        <a:pt x="0" y="0"/>
                      </a:moveTo>
                      <a:lnTo>
                        <a:pt x="0" y="0"/>
                      </a:lnTo>
                      <a:lnTo>
                        <a:pt x="3" y="1"/>
                      </a:lnTo>
                      <a:lnTo>
                        <a:pt x="8" y="1"/>
                      </a:lnTo>
                      <a:lnTo>
                        <a:pt x="6" y="0"/>
                      </a:lnTo>
                      <a:lnTo>
                        <a:pt x="3" y="0"/>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5" name="Freeform 582"/>
                <p:cNvSpPr>
                  <a:spLocks/>
                </p:cNvSpPr>
                <p:nvPr/>
              </p:nvSpPr>
              <p:spPr bwMode="auto">
                <a:xfrm>
                  <a:off x="2621" y="2366"/>
                  <a:ext cx="36" cy="33"/>
                </a:xfrm>
                <a:custGeom>
                  <a:avLst/>
                  <a:gdLst>
                    <a:gd name="T0" fmla="*/ 108 w 11"/>
                    <a:gd name="T1" fmla="*/ 360 h 10"/>
                    <a:gd name="T2" fmla="*/ 108 w 11"/>
                    <a:gd name="T3" fmla="*/ 360 h 10"/>
                    <a:gd name="T4" fmla="*/ 353 w 11"/>
                    <a:gd name="T5" fmla="*/ 360 h 10"/>
                    <a:gd name="T6" fmla="*/ 556 w 11"/>
                    <a:gd name="T7" fmla="*/ 360 h 10"/>
                    <a:gd name="T8" fmla="*/ 697 w 11"/>
                    <a:gd name="T9" fmla="*/ 360 h 10"/>
                    <a:gd name="T10" fmla="*/ 697 w 11"/>
                    <a:gd name="T11" fmla="*/ 610 h 10"/>
                    <a:gd name="T12" fmla="*/ 1155 w 11"/>
                    <a:gd name="T13" fmla="*/ 828 h 10"/>
                    <a:gd name="T14" fmla="*/ 1155 w 11"/>
                    <a:gd name="T15" fmla="*/ 1188 h 10"/>
                    <a:gd name="T16" fmla="*/ 1263 w 11"/>
                    <a:gd name="T17" fmla="*/ 1188 h 10"/>
                    <a:gd name="T18" fmla="*/ 1263 w 11"/>
                    <a:gd name="T19" fmla="*/ 828 h 10"/>
                    <a:gd name="T20" fmla="*/ 910 w 11"/>
                    <a:gd name="T21" fmla="*/ 360 h 10"/>
                    <a:gd name="T22" fmla="*/ 697 w 11"/>
                    <a:gd name="T23" fmla="*/ 251 h 10"/>
                    <a:gd name="T24" fmla="*/ 556 w 11"/>
                    <a:gd name="T25" fmla="*/ 0 h 10"/>
                    <a:gd name="T26" fmla="*/ 353 w 11"/>
                    <a:gd name="T27" fmla="*/ 251 h 10"/>
                    <a:gd name="T28" fmla="*/ 0 w 11"/>
                    <a:gd name="T29" fmla="*/ 360 h 10"/>
                    <a:gd name="T30" fmla="*/ 0 w 11"/>
                    <a:gd name="T31" fmla="*/ 360 h 10"/>
                    <a:gd name="T32" fmla="*/ 108 w 11"/>
                    <a:gd name="T33" fmla="*/ 360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
                    <a:gd name="T52" fmla="*/ 0 h 10"/>
                    <a:gd name="T53" fmla="*/ 11 w 11"/>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 h="10">
                      <a:moveTo>
                        <a:pt x="1" y="3"/>
                      </a:moveTo>
                      <a:lnTo>
                        <a:pt x="1" y="3"/>
                      </a:lnTo>
                      <a:lnTo>
                        <a:pt x="3" y="3"/>
                      </a:lnTo>
                      <a:lnTo>
                        <a:pt x="5" y="3"/>
                      </a:lnTo>
                      <a:lnTo>
                        <a:pt x="6" y="3"/>
                      </a:lnTo>
                      <a:lnTo>
                        <a:pt x="6" y="5"/>
                      </a:lnTo>
                      <a:lnTo>
                        <a:pt x="10" y="7"/>
                      </a:lnTo>
                      <a:lnTo>
                        <a:pt x="10" y="10"/>
                      </a:lnTo>
                      <a:lnTo>
                        <a:pt x="11" y="10"/>
                      </a:lnTo>
                      <a:lnTo>
                        <a:pt x="11" y="7"/>
                      </a:lnTo>
                      <a:lnTo>
                        <a:pt x="8" y="3"/>
                      </a:lnTo>
                      <a:lnTo>
                        <a:pt x="6" y="2"/>
                      </a:lnTo>
                      <a:lnTo>
                        <a:pt x="5" y="0"/>
                      </a:lnTo>
                      <a:lnTo>
                        <a:pt x="3" y="2"/>
                      </a:lnTo>
                      <a:lnTo>
                        <a:pt x="0" y="3"/>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6" name="Freeform 583"/>
                <p:cNvSpPr>
                  <a:spLocks/>
                </p:cNvSpPr>
                <p:nvPr/>
              </p:nvSpPr>
              <p:spPr bwMode="auto">
                <a:xfrm>
                  <a:off x="2621" y="2376"/>
                  <a:ext cx="16" cy="16"/>
                </a:xfrm>
                <a:custGeom>
                  <a:avLst/>
                  <a:gdLst>
                    <a:gd name="T0" fmla="*/ 522 w 5"/>
                    <a:gd name="T1" fmla="*/ 195 h 5"/>
                    <a:gd name="T2" fmla="*/ 522 w 5"/>
                    <a:gd name="T3" fmla="*/ 195 h 5"/>
                    <a:gd name="T4" fmla="*/ 326 w 5"/>
                    <a:gd name="T5" fmla="*/ 429 h 5"/>
                    <a:gd name="T6" fmla="*/ 326 w 5"/>
                    <a:gd name="T7" fmla="*/ 429 h 5"/>
                    <a:gd name="T8" fmla="*/ 326 w 5"/>
                    <a:gd name="T9" fmla="*/ 429 h 5"/>
                    <a:gd name="T10" fmla="*/ 102 w 5"/>
                    <a:gd name="T11" fmla="*/ 0 h 5"/>
                    <a:gd name="T12" fmla="*/ 0 w 5"/>
                    <a:gd name="T13" fmla="*/ 0 h 5"/>
                    <a:gd name="T14" fmla="*/ 0 w 5"/>
                    <a:gd name="T15" fmla="*/ 429 h 5"/>
                    <a:gd name="T16" fmla="*/ 102 w 5"/>
                    <a:gd name="T17" fmla="*/ 522 h 5"/>
                    <a:gd name="T18" fmla="*/ 326 w 5"/>
                    <a:gd name="T19" fmla="*/ 522 h 5"/>
                    <a:gd name="T20" fmla="*/ 522 w 5"/>
                    <a:gd name="T21" fmla="*/ 522 h 5"/>
                    <a:gd name="T22" fmla="*/ 326 w 5"/>
                    <a:gd name="T23" fmla="*/ 429 h 5"/>
                    <a:gd name="T24" fmla="*/ 522 w 5"/>
                    <a:gd name="T25" fmla="*/ 195 h 5"/>
                    <a:gd name="T26" fmla="*/ 522 w 5"/>
                    <a:gd name="T27" fmla="*/ 195 h 5"/>
                    <a:gd name="T28" fmla="*/ 522 w 5"/>
                    <a:gd name="T29" fmla="*/ 195 h 5"/>
                    <a:gd name="T30" fmla="*/ 522 w 5"/>
                    <a:gd name="T31" fmla="*/ 195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5"/>
                    <a:gd name="T50" fmla="*/ 5 w 5"/>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5">
                      <a:moveTo>
                        <a:pt x="5" y="2"/>
                      </a:moveTo>
                      <a:lnTo>
                        <a:pt x="5" y="2"/>
                      </a:lnTo>
                      <a:lnTo>
                        <a:pt x="3" y="4"/>
                      </a:lnTo>
                      <a:lnTo>
                        <a:pt x="1" y="0"/>
                      </a:lnTo>
                      <a:lnTo>
                        <a:pt x="0" y="0"/>
                      </a:lnTo>
                      <a:lnTo>
                        <a:pt x="0" y="4"/>
                      </a:lnTo>
                      <a:lnTo>
                        <a:pt x="1" y="5"/>
                      </a:lnTo>
                      <a:lnTo>
                        <a:pt x="3" y="5"/>
                      </a:lnTo>
                      <a:lnTo>
                        <a:pt x="5" y="5"/>
                      </a:lnTo>
                      <a:lnTo>
                        <a:pt x="3" y="4"/>
                      </a:lnTo>
                      <a:lnTo>
                        <a:pt x="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7" name="Freeform 584"/>
                <p:cNvSpPr>
                  <a:spLocks/>
                </p:cNvSpPr>
                <p:nvPr/>
              </p:nvSpPr>
              <p:spPr bwMode="auto">
                <a:xfrm>
                  <a:off x="2631" y="2382"/>
                  <a:ext cx="16" cy="20"/>
                </a:xfrm>
                <a:custGeom>
                  <a:avLst/>
                  <a:gdLst>
                    <a:gd name="T0" fmla="*/ 326 w 5"/>
                    <a:gd name="T1" fmla="*/ 743 h 6"/>
                    <a:gd name="T2" fmla="*/ 326 w 5"/>
                    <a:gd name="T3" fmla="*/ 743 h 6"/>
                    <a:gd name="T4" fmla="*/ 326 w 5"/>
                    <a:gd name="T5" fmla="*/ 743 h 6"/>
                    <a:gd name="T6" fmla="*/ 522 w 5"/>
                    <a:gd name="T7" fmla="*/ 633 h 6"/>
                    <a:gd name="T8" fmla="*/ 326 w 5"/>
                    <a:gd name="T9" fmla="*/ 367 h 6"/>
                    <a:gd name="T10" fmla="*/ 195 w 5"/>
                    <a:gd name="T11" fmla="*/ 0 h 6"/>
                    <a:gd name="T12" fmla="*/ 0 w 5"/>
                    <a:gd name="T13" fmla="*/ 257 h 6"/>
                    <a:gd name="T14" fmla="*/ 195 w 5"/>
                    <a:gd name="T15" fmla="*/ 367 h 6"/>
                    <a:gd name="T16" fmla="*/ 326 w 5"/>
                    <a:gd name="T17" fmla="*/ 633 h 6"/>
                    <a:gd name="T18" fmla="*/ 195 w 5"/>
                    <a:gd name="T19" fmla="*/ 633 h 6"/>
                    <a:gd name="T20" fmla="*/ 195 w 5"/>
                    <a:gd name="T21" fmla="*/ 633 h 6"/>
                    <a:gd name="T22" fmla="*/ 195 w 5"/>
                    <a:gd name="T23" fmla="*/ 633 h 6"/>
                    <a:gd name="T24" fmla="*/ 326 w 5"/>
                    <a:gd name="T25" fmla="*/ 743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6"/>
                    <a:gd name="T41" fmla="*/ 5 w 5"/>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6">
                      <a:moveTo>
                        <a:pt x="3" y="6"/>
                      </a:moveTo>
                      <a:lnTo>
                        <a:pt x="3" y="6"/>
                      </a:lnTo>
                      <a:lnTo>
                        <a:pt x="5" y="5"/>
                      </a:lnTo>
                      <a:lnTo>
                        <a:pt x="3" y="3"/>
                      </a:lnTo>
                      <a:lnTo>
                        <a:pt x="2" y="0"/>
                      </a:lnTo>
                      <a:lnTo>
                        <a:pt x="0" y="2"/>
                      </a:lnTo>
                      <a:lnTo>
                        <a:pt x="2" y="3"/>
                      </a:lnTo>
                      <a:lnTo>
                        <a:pt x="3" y="5"/>
                      </a:lnTo>
                      <a:lnTo>
                        <a:pt x="2" y="5"/>
                      </a:lnTo>
                      <a:lnTo>
                        <a:pt x="3"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8" name="Freeform 585"/>
                <p:cNvSpPr>
                  <a:spLocks/>
                </p:cNvSpPr>
                <p:nvPr/>
              </p:nvSpPr>
              <p:spPr bwMode="auto">
                <a:xfrm>
                  <a:off x="2310" y="2441"/>
                  <a:ext cx="111" cy="36"/>
                </a:xfrm>
                <a:custGeom>
                  <a:avLst/>
                  <a:gdLst>
                    <a:gd name="T0" fmla="*/ 3516 w 34"/>
                    <a:gd name="T1" fmla="*/ 1263 h 11"/>
                    <a:gd name="T2" fmla="*/ 3516 w 34"/>
                    <a:gd name="T3" fmla="*/ 1263 h 11"/>
                    <a:gd name="T4" fmla="*/ 3412 w 34"/>
                    <a:gd name="T5" fmla="*/ 1263 h 11"/>
                    <a:gd name="T6" fmla="*/ 3412 w 34"/>
                    <a:gd name="T7" fmla="*/ 1263 h 11"/>
                    <a:gd name="T8" fmla="*/ 3304 w 34"/>
                    <a:gd name="T9" fmla="*/ 1155 h 11"/>
                    <a:gd name="T10" fmla="*/ 3059 w 34"/>
                    <a:gd name="T11" fmla="*/ 1018 h 11"/>
                    <a:gd name="T12" fmla="*/ 3059 w 34"/>
                    <a:gd name="T13" fmla="*/ 1018 h 11"/>
                    <a:gd name="T14" fmla="*/ 2951 w 34"/>
                    <a:gd name="T15" fmla="*/ 1155 h 11"/>
                    <a:gd name="T16" fmla="*/ 2951 w 34"/>
                    <a:gd name="T17" fmla="*/ 1155 h 11"/>
                    <a:gd name="T18" fmla="*/ 2951 w 34"/>
                    <a:gd name="T19" fmla="*/ 1155 h 11"/>
                    <a:gd name="T20" fmla="*/ 2857 w 34"/>
                    <a:gd name="T21" fmla="*/ 1155 h 11"/>
                    <a:gd name="T22" fmla="*/ 2716 w 34"/>
                    <a:gd name="T23" fmla="*/ 1155 h 11"/>
                    <a:gd name="T24" fmla="*/ 2259 w 34"/>
                    <a:gd name="T25" fmla="*/ 910 h 11"/>
                    <a:gd name="T26" fmla="*/ 1812 w 34"/>
                    <a:gd name="T27" fmla="*/ 697 h 11"/>
                    <a:gd name="T28" fmla="*/ 1704 w 34"/>
                    <a:gd name="T29" fmla="*/ 697 h 11"/>
                    <a:gd name="T30" fmla="*/ 1459 w 34"/>
                    <a:gd name="T31" fmla="*/ 697 h 11"/>
                    <a:gd name="T32" fmla="*/ 1459 w 34"/>
                    <a:gd name="T33" fmla="*/ 697 h 11"/>
                    <a:gd name="T34" fmla="*/ 1355 w 34"/>
                    <a:gd name="T35" fmla="*/ 802 h 11"/>
                    <a:gd name="T36" fmla="*/ 1152 w 34"/>
                    <a:gd name="T37" fmla="*/ 802 h 11"/>
                    <a:gd name="T38" fmla="*/ 555 w 34"/>
                    <a:gd name="T39" fmla="*/ 802 h 11"/>
                    <a:gd name="T40" fmla="*/ 245 w 34"/>
                    <a:gd name="T41" fmla="*/ 697 h 11"/>
                    <a:gd name="T42" fmla="*/ 108 w 34"/>
                    <a:gd name="T43" fmla="*/ 556 h 11"/>
                    <a:gd name="T44" fmla="*/ 0 w 34"/>
                    <a:gd name="T45" fmla="*/ 556 h 11"/>
                    <a:gd name="T46" fmla="*/ 0 w 34"/>
                    <a:gd name="T47" fmla="*/ 556 h 11"/>
                    <a:gd name="T48" fmla="*/ 0 w 34"/>
                    <a:gd name="T49" fmla="*/ 353 h 11"/>
                    <a:gd name="T50" fmla="*/ 108 w 34"/>
                    <a:gd name="T51" fmla="*/ 245 h 11"/>
                    <a:gd name="T52" fmla="*/ 245 w 34"/>
                    <a:gd name="T53" fmla="*/ 0 h 11"/>
                    <a:gd name="T54" fmla="*/ 353 w 34"/>
                    <a:gd name="T55" fmla="*/ 0 h 11"/>
                    <a:gd name="T56" fmla="*/ 353 w 34"/>
                    <a:gd name="T57" fmla="*/ 0 h 11"/>
                    <a:gd name="T58" fmla="*/ 353 w 34"/>
                    <a:gd name="T59" fmla="*/ 0 h 11"/>
                    <a:gd name="T60" fmla="*/ 555 w 34"/>
                    <a:gd name="T61" fmla="*/ 0 h 11"/>
                    <a:gd name="T62" fmla="*/ 800 w 34"/>
                    <a:gd name="T63" fmla="*/ 108 h 11"/>
                    <a:gd name="T64" fmla="*/ 1152 w 34"/>
                    <a:gd name="T65" fmla="*/ 108 h 11"/>
                    <a:gd name="T66" fmla="*/ 1355 w 34"/>
                    <a:gd name="T67" fmla="*/ 108 h 11"/>
                    <a:gd name="T68" fmla="*/ 1355 w 34"/>
                    <a:gd name="T69" fmla="*/ 108 h 11"/>
                    <a:gd name="T70" fmla="*/ 1600 w 34"/>
                    <a:gd name="T71" fmla="*/ 245 h 11"/>
                    <a:gd name="T72" fmla="*/ 1949 w 34"/>
                    <a:gd name="T73" fmla="*/ 245 h 11"/>
                    <a:gd name="T74" fmla="*/ 2151 w 34"/>
                    <a:gd name="T75" fmla="*/ 245 h 11"/>
                    <a:gd name="T76" fmla="*/ 2151 w 34"/>
                    <a:gd name="T77" fmla="*/ 245 h 11"/>
                    <a:gd name="T78" fmla="*/ 2259 w 34"/>
                    <a:gd name="T79" fmla="*/ 108 h 11"/>
                    <a:gd name="T80" fmla="*/ 2259 w 34"/>
                    <a:gd name="T81" fmla="*/ 108 h 11"/>
                    <a:gd name="T82" fmla="*/ 2716 w 34"/>
                    <a:gd name="T83" fmla="*/ 353 h 11"/>
                    <a:gd name="T84" fmla="*/ 3059 w 34"/>
                    <a:gd name="T85" fmla="*/ 461 h 11"/>
                    <a:gd name="T86" fmla="*/ 3412 w 34"/>
                    <a:gd name="T87" fmla="*/ 556 h 11"/>
                    <a:gd name="T88" fmla="*/ 3624 w 34"/>
                    <a:gd name="T89" fmla="*/ 802 h 11"/>
                    <a:gd name="T90" fmla="*/ 3761 w 34"/>
                    <a:gd name="T91" fmla="*/ 910 h 11"/>
                    <a:gd name="T92" fmla="*/ 3859 w 34"/>
                    <a:gd name="T93" fmla="*/ 910 h 11"/>
                    <a:gd name="T94" fmla="*/ 3859 w 34"/>
                    <a:gd name="T95" fmla="*/ 1018 h 11"/>
                    <a:gd name="T96" fmla="*/ 3761 w 34"/>
                    <a:gd name="T97" fmla="*/ 1155 h 11"/>
                    <a:gd name="T98" fmla="*/ 3761 w 34"/>
                    <a:gd name="T99" fmla="*/ 1263 h 11"/>
                    <a:gd name="T100" fmla="*/ 3516 w 34"/>
                    <a:gd name="T101" fmla="*/ 1263 h 1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4"/>
                    <a:gd name="T154" fmla="*/ 0 h 11"/>
                    <a:gd name="T155" fmla="*/ 34 w 34"/>
                    <a:gd name="T156" fmla="*/ 11 h 1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4" h="11">
                      <a:moveTo>
                        <a:pt x="31" y="11"/>
                      </a:moveTo>
                      <a:lnTo>
                        <a:pt x="31" y="11"/>
                      </a:lnTo>
                      <a:lnTo>
                        <a:pt x="30" y="11"/>
                      </a:lnTo>
                      <a:lnTo>
                        <a:pt x="29" y="10"/>
                      </a:lnTo>
                      <a:lnTo>
                        <a:pt x="27" y="9"/>
                      </a:lnTo>
                      <a:lnTo>
                        <a:pt x="26" y="10"/>
                      </a:lnTo>
                      <a:lnTo>
                        <a:pt x="25" y="10"/>
                      </a:lnTo>
                      <a:lnTo>
                        <a:pt x="24" y="10"/>
                      </a:lnTo>
                      <a:lnTo>
                        <a:pt x="20" y="8"/>
                      </a:lnTo>
                      <a:lnTo>
                        <a:pt x="16" y="6"/>
                      </a:lnTo>
                      <a:lnTo>
                        <a:pt x="15" y="6"/>
                      </a:lnTo>
                      <a:lnTo>
                        <a:pt x="13" y="6"/>
                      </a:lnTo>
                      <a:lnTo>
                        <a:pt x="12" y="7"/>
                      </a:lnTo>
                      <a:lnTo>
                        <a:pt x="10" y="7"/>
                      </a:lnTo>
                      <a:lnTo>
                        <a:pt x="5" y="7"/>
                      </a:lnTo>
                      <a:lnTo>
                        <a:pt x="2" y="6"/>
                      </a:lnTo>
                      <a:lnTo>
                        <a:pt x="1" y="5"/>
                      </a:lnTo>
                      <a:lnTo>
                        <a:pt x="0" y="5"/>
                      </a:lnTo>
                      <a:lnTo>
                        <a:pt x="0" y="3"/>
                      </a:lnTo>
                      <a:lnTo>
                        <a:pt x="1" y="2"/>
                      </a:lnTo>
                      <a:lnTo>
                        <a:pt x="2" y="0"/>
                      </a:lnTo>
                      <a:lnTo>
                        <a:pt x="3" y="0"/>
                      </a:lnTo>
                      <a:lnTo>
                        <a:pt x="5" y="0"/>
                      </a:lnTo>
                      <a:lnTo>
                        <a:pt x="7" y="1"/>
                      </a:lnTo>
                      <a:lnTo>
                        <a:pt x="10" y="1"/>
                      </a:lnTo>
                      <a:lnTo>
                        <a:pt x="12" y="1"/>
                      </a:lnTo>
                      <a:lnTo>
                        <a:pt x="14" y="2"/>
                      </a:lnTo>
                      <a:lnTo>
                        <a:pt x="17" y="2"/>
                      </a:lnTo>
                      <a:lnTo>
                        <a:pt x="19" y="2"/>
                      </a:lnTo>
                      <a:lnTo>
                        <a:pt x="20" y="1"/>
                      </a:lnTo>
                      <a:lnTo>
                        <a:pt x="24" y="3"/>
                      </a:lnTo>
                      <a:lnTo>
                        <a:pt x="27" y="4"/>
                      </a:lnTo>
                      <a:lnTo>
                        <a:pt x="30" y="5"/>
                      </a:lnTo>
                      <a:lnTo>
                        <a:pt x="32" y="7"/>
                      </a:lnTo>
                      <a:lnTo>
                        <a:pt x="33" y="8"/>
                      </a:lnTo>
                      <a:lnTo>
                        <a:pt x="34" y="8"/>
                      </a:lnTo>
                      <a:lnTo>
                        <a:pt x="34" y="9"/>
                      </a:lnTo>
                      <a:lnTo>
                        <a:pt x="33" y="10"/>
                      </a:lnTo>
                      <a:lnTo>
                        <a:pt x="33" y="11"/>
                      </a:lnTo>
                      <a:lnTo>
                        <a:pt x="31"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49" name="Freeform 586"/>
                <p:cNvSpPr>
                  <a:spLocks/>
                </p:cNvSpPr>
                <p:nvPr/>
              </p:nvSpPr>
              <p:spPr bwMode="auto">
                <a:xfrm>
                  <a:off x="2391" y="2468"/>
                  <a:ext cx="20" cy="9"/>
                </a:xfrm>
                <a:custGeom>
                  <a:avLst/>
                  <a:gdLst>
                    <a:gd name="T0" fmla="*/ 110 w 6"/>
                    <a:gd name="T1" fmla="*/ 162 h 3"/>
                    <a:gd name="T2" fmla="*/ 110 w 6"/>
                    <a:gd name="T3" fmla="*/ 162 h 3"/>
                    <a:gd name="T4" fmla="*/ 477 w 6"/>
                    <a:gd name="T5" fmla="*/ 243 h 3"/>
                    <a:gd name="T6" fmla="*/ 743 w 6"/>
                    <a:gd name="T7" fmla="*/ 243 h 3"/>
                    <a:gd name="T8" fmla="*/ 743 w 6"/>
                    <a:gd name="T9" fmla="*/ 162 h 3"/>
                    <a:gd name="T10" fmla="*/ 477 w 6"/>
                    <a:gd name="T11" fmla="*/ 0 h 3"/>
                    <a:gd name="T12" fmla="*/ 0 w 6"/>
                    <a:gd name="T13" fmla="*/ 0 h 3"/>
                    <a:gd name="T14" fmla="*/ 0 w 6"/>
                    <a:gd name="T15" fmla="*/ 0 h 3"/>
                    <a:gd name="T16" fmla="*/ 110 w 6"/>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1" y="2"/>
                      </a:moveTo>
                      <a:lnTo>
                        <a:pt x="1" y="2"/>
                      </a:lnTo>
                      <a:lnTo>
                        <a:pt x="4" y="3"/>
                      </a:lnTo>
                      <a:lnTo>
                        <a:pt x="6" y="3"/>
                      </a:lnTo>
                      <a:lnTo>
                        <a:pt x="6" y="2"/>
                      </a:lnTo>
                      <a:lnTo>
                        <a:pt x="4" y="0"/>
                      </a:lnTo>
                      <a:lnTo>
                        <a:pt x="0" y="0"/>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0" name="Freeform 587"/>
                <p:cNvSpPr>
                  <a:spLocks/>
                </p:cNvSpPr>
                <p:nvPr/>
              </p:nvSpPr>
              <p:spPr bwMode="auto">
                <a:xfrm>
                  <a:off x="2349" y="2458"/>
                  <a:ext cx="46" cy="16"/>
                </a:xfrm>
                <a:custGeom>
                  <a:avLst/>
                  <a:gdLst>
                    <a:gd name="T0" fmla="*/ 108 w 14"/>
                    <a:gd name="T1" fmla="*/ 326 h 5"/>
                    <a:gd name="T2" fmla="*/ 108 w 14"/>
                    <a:gd name="T3" fmla="*/ 326 h 5"/>
                    <a:gd name="T4" fmla="*/ 917 w 14"/>
                    <a:gd name="T5" fmla="*/ 522 h 5"/>
                    <a:gd name="T6" fmla="*/ 1630 w 14"/>
                    <a:gd name="T7" fmla="*/ 522 h 5"/>
                    <a:gd name="T8" fmla="*/ 1521 w 14"/>
                    <a:gd name="T9" fmla="*/ 326 h 5"/>
                    <a:gd name="T10" fmla="*/ 917 w 14"/>
                    <a:gd name="T11" fmla="*/ 102 h 5"/>
                    <a:gd name="T12" fmla="*/ 0 w 14"/>
                    <a:gd name="T13" fmla="*/ 0 h 5"/>
                    <a:gd name="T14" fmla="*/ 0 w 14"/>
                    <a:gd name="T15" fmla="*/ 0 h 5"/>
                    <a:gd name="T16" fmla="*/ 108 w 14"/>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5"/>
                    <a:gd name="T29" fmla="*/ 14 w 1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5">
                      <a:moveTo>
                        <a:pt x="1" y="3"/>
                      </a:moveTo>
                      <a:lnTo>
                        <a:pt x="1" y="3"/>
                      </a:lnTo>
                      <a:lnTo>
                        <a:pt x="8" y="5"/>
                      </a:lnTo>
                      <a:lnTo>
                        <a:pt x="14" y="5"/>
                      </a:lnTo>
                      <a:lnTo>
                        <a:pt x="13" y="3"/>
                      </a:lnTo>
                      <a:lnTo>
                        <a:pt x="8" y="1"/>
                      </a:lnTo>
                      <a:lnTo>
                        <a:pt x="0" y="0"/>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1" name="Freeform 588"/>
                <p:cNvSpPr>
                  <a:spLocks/>
                </p:cNvSpPr>
                <p:nvPr/>
              </p:nvSpPr>
              <p:spPr bwMode="auto">
                <a:xfrm>
                  <a:off x="2310" y="2458"/>
                  <a:ext cx="42" cy="10"/>
                </a:xfrm>
                <a:custGeom>
                  <a:avLst/>
                  <a:gdLst>
                    <a:gd name="T0" fmla="*/ 0 w 13"/>
                    <a:gd name="T1" fmla="*/ 0 h 3"/>
                    <a:gd name="T2" fmla="*/ 0 w 13"/>
                    <a:gd name="T3" fmla="*/ 0 h 3"/>
                    <a:gd name="T4" fmla="*/ 543 w 13"/>
                    <a:gd name="T5" fmla="*/ 367 h 3"/>
                    <a:gd name="T6" fmla="*/ 1418 w 13"/>
                    <a:gd name="T7" fmla="*/ 367 h 3"/>
                    <a:gd name="T8" fmla="*/ 1315 w 13"/>
                    <a:gd name="T9" fmla="*/ 0 h 3"/>
                    <a:gd name="T10" fmla="*/ 543 w 13"/>
                    <a:gd name="T11" fmla="*/ 0 h 3"/>
                    <a:gd name="T12" fmla="*/ 197 w 13"/>
                    <a:gd name="T13" fmla="*/ 0 h 3"/>
                    <a:gd name="T14" fmla="*/ 197 w 13"/>
                    <a:gd name="T15" fmla="*/ 0 h 3"/>
                    <a:gd name="T16" fmla="*/ 0 w 13"/>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3"/>
                    <a:gd name="T29" fmla="*/ 13 w 1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3">
                      <a:moveTo>
                        <a:pt x="0" y="0"/>
                      </a:moveTo>
                      <a:lnTo>
                        <a:pt x="0" y="0"/>
                      </a:lnTo>
                      <a:lnTo>
                        <a:pt x="5" y="3"/>
                      </a:lnTo>
                      <a:lnTo>
                        <a:pt x="13" y="3"/>
                      </a:lnTo>
                      <a:lnTo>
                        <a:pt x="12" y="0"/>
                      </a:lnTo>
                      <a:lnTo>
                        <a:pt x="5" y="0"/>
                      </a:lnTo>
                      <a:lnTo>
                        <a:pt x="2"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2" name="Freeform 589"/>
                <p:cNvSpPr>
                  <a:spLocks/>
                </p:cNvSpPr>
                <p:nvPr/>
              </p:nvSpPr>
              <p:spPr bwMode="auto">
                <a:xfrm>
                  <a:off x="2310" y="2441"/>
                  <a:ext cx="9" cy="17"/>
                </a:xfrm>
                <a:custGeom>
                  <a:avLst/>
                  <a:gdLst>
                    <a:gd name="T0" fmla="*/ 243 w 3"/>
                    <a:gd name="T1" fmla="*/ 0 h 5"/>
                    <a:gd name="T2" fmla="*/ 243 w 3"/>
                    <a:gd name="T3" fmla="*/ 0 h 5"/>
                    <a:gd name="T4" fmla="*/ 0 w 3"/>
                    <a:gd name="T5" fmla="*/ 116 h 5"/>
                    <a:gd name="T6" fmla="*/ 0 w 3"/>
                    <a:gd name="T7" fmla="*/ 670 h 5"/>
                    <a:gd name="T8" fmla="*/ 162 w 3"/>
                    <a:gd name="T9" fmla="*/ 670 h 5"/>
                    <a:gd name="T10" fmla="*/ 162 w 3"/>
                    <a:gd name="T11" fmla="*/ 394 h 5"/>
                    <a:gd name="T12" fmla="*/ 243 w 3"/>
                    <a:gd name="T13" fmla="*/ 116 h 5"/>
                    <a:gd name="T14" fmla="*/ 243 w 3"/>
                    <a:gd name="T15" fmla="*/ 116 h 5"/>
                    <a:gd name="T16" fmla="*/ 243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0"/>
                      </a:moveTo>
                      <a:lnTo>
                        <a:pt x="3" y="0"/>
                      </a:lnTo>
                      <a:lnTo>
                        <a:pt x="0" y="1"/>
                      </a:lnTo>
                      <a:lnTo>
                        <a:pt x="0" y="5"/>
                      </a:lnTo>
                      <a:lnTo>
                        <a:pt x="2" y="5"/>
                      </a:lnTo>
                      <a:lnTo>
                        <a:pt x="2" y="3"/>
                      </a:lnTo>
                      <a:lnTo>
                        <a:pt x="3"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3" name="Freeform 590"/>
                <p:cNvSpPr>
                  <a:spLocks/>
                </p:cNvSpPr>
                <p:nvPr/>
              </p:nvSpPr>
              <p:spPr bwMode="auto">
                <a:xfrm>
                  <a:off x="2319" y="2441"/>
                  <a:ext cx="33" cy="4"/>
                </a:xfrm>
                <a:custGeom>
                  <a:avLst/>
                  <a:gdLst>
                    <a:gd name="T0" fmla="*/ 1188 w 10"/>
                    <a:gd name="T1" fmla="*/ 0 h 1"/>
                    <a:gd name="T2" fmla="*/ 1188 w 10"/>
                    <a:gd name="T3" fmla="*/ 0 h 1"/>
                    <a:gd name="T4" fmla="*/ 610 w 10"/>
                    <a:gd name="T5" fmla="*/ 0 h 1"/>
                    <a:gd name="T6" fmla="*/ 0 w 10"/>
                    <a:gd name="T7" fmla="*/ 0 h 1"/>
                    <a:gd name="T8" fmla="*/ 0 w 10"/>
                    <a:gd name="T9" fmla="*/ 256 h 1"/>
                    <a:gd name="T10" fmla="*/ 610 w 10"/>
                    <a:gd name="T11" fmla="*/ 256 h 1"/>
                    <a:gd name="T12" fmla="*/ 1079 w 10"/>
                    <a:gd name="T13" fmla="*/ 256 h 1"/>
                    <a:gd name="T14" fmla="*/ 1079 w 10"/>
                    <a:gd name="T15" fmla="*/ 256 h 1"/>
                    <a:gd name="T16" fmla="*/ 1188 w 10"/>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
                    <a:gd name="T29" fmla="*/ 10 w 10"/>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
                      <a:moveTo>
                        <a:pt x="10" y="0"/>
                      </a:moveTo>
                      <a:lnTo>
                        <a:pt x="10" y="0"/>
                      </a:lnTo>
                      <a:lnTo>
                        <a:pt x="5" y="0"/>
                      </a:lnTo>
                      <a:lnTo>
                        <a:pt x="0" y="0"/>
                      </a:lnTo>
                      <a:lnTo>
                        <a:pt x="0" y="1"/>
                      </a:lnTo>
                      <a:lnTo>
                        <a:pt x="5" y="1"/>
                      </a:lnTo>
                      <a:lnTo>
                        <a:pt x="9" y="1"/>
                      </a:lnTo>
                      <a:lnTo>
                        <a:pt x="1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4" name="Freeform 591"/>
                <p:cNvSpPr>
                  <a:spLocks/>
                </p:cNvSpPr>
                <p:nvPr/>
              </p:nvSpPr>
              <p:spPr bwMode="auto">
                <a:xfrm>
                  <a:off x="2349" y="2441"/>
                  <a:ext cx="29" cy="10"/>
                </a:xfrm>
                <a:custGeom>
                  <a:avLst/>
                  <a:gdLst>
                    <a:gd name="T0" fmla="*/ 873 w 9"/>
                    <a:gd name="T1" fmla="*/ 110 h 3"/>
                    <a:gd name="T2" fmla="*/ 873 w 9"/>
                    <a:gd name="T3" fmla="*/ 110 h 3"/>
                    <a:gd name="T4" fmla="*/ 435 w 9"/>
                    <a:gd name="T5" fmla="*/ 110 h 3"/>
                    <a:gd name="T6" fmla="*/ 103 w 9"/>
                    <a:gd name="T7" fmla="*/ 0 h 3"/>
                    <a:gd name="T8" fmla="*/ 0 w 9"/>
                    <a:gd name="T9" fmla="*/ 110 h 3"/>
                    <a:gd name="T10" fmla="*/ 435 w 9"/>
                    <a:gd name="T11" fmla="*/ 367 h 3"/>
                    <a:gd name="T12" fmla="*/ 967 w 9"/>
                    <a:gd name="T13" fmla="*/ 367 h 3"/>
                    <a:gd name="T14" fmla="*/ 967 w 9"/>
                    <a:gd name="T15" fmla="*/ 367 h 3"/>
                    <a:gd name="T16" fmla="*/ 873 w 9"/>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8" y="1"/>
                      </a:moveTo>
                      <a:lnTo>
                        <a:pt x="8" y="1"/>
                      </a:lnTo>
                      <a:lnTo>
                        <a:pt x="4" y="1"/>
                      </a:lnTo>
                      <a:lnTo>
                        <a:pt x="1" y="0"/>
                      </a:lnTo>
                      <a:lnTo>
                        <a:pt x="0" y="1"/>
                      </a:lnTo>
                      <a:lnTo>
                        <a:pt x="4" y="3"/>
                      </a:lnTo>
                      <a:lnTo>
                        <a:pt x="9" y="3"/>
                      </a:lnTo>
                      <a:lnTo>
                        <a:pt x="8"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5" name="Freeform 592"/>
                <p:cNvSpPr>
                  <a:spLocks/>
                </p:cNvSpPr>
                <p:nvPr/>
              </p:nvSpPr>
              <p:spPr bwMode="auto">
                <a:xfrm>
                  <a:off x="2375" y="2445"/>
                  <a:ext cx="49" cy="32"/>
                </a:xfrm>
                <a:custGeom>
                  <a:avLst/>
                  <a:gdLst>
                    <a:gd name="T0" fmla="*/ 1258 w 15"/>
                    <a:gd name="T1" fmla="*/ 1043 h 10"/>
                    <a:gd name="T2" fmla="*/ 1258 w 15"/>
                    <a:gd name="T3" fmla="*/ 1043 h 10"/>
                    <a:gd name="T4" fmla="*/ 1708 w 15"/>
                    <a:gd name="T5" fmla="*/ 954 h 10"/>
                    <a:gd name="T6" fmla="*/ 1708 w 15"/>
                    <a:gd name="T7" fmla="*/ 717 h 10"/>
                    <a:gd name="T8" fmla="*/ 1463 w 15"/>
                    <a:gd name="T9" fmla="*/ 522 h 10"/>
                    <a:gd name="T10" fmla="*/ 1013 w 15"/>
                    <a:gd name="T11" fmla="*/ 429 h 10"/>
                    <a:gd name="T12" fmla="*/ 555 w 15"/>
                    <a:gd name="T13" fmla="*/ 0 h 10"/>
                    <a:gd name="T14" fmla="*/ 0 w 15"/>
                    <a:gd name="T15" fmla="*/ 0 h 10"/>
                    <a:gd name="T16" fmla="*/ 108 w 15"/>
                    <a:gd name="T17" fmla="*/ 195 h 10"/>
                    <a:gd name="T18" fmla="*/ 353 w 15"/>
                    <a:gd name="T19" fmla="*/ 195 h 10"/>
                    <a:gd name="T20" fmla="*/ 1013 w 15"/>
                    <a:gd name="T21" fmla="*/ 522 h 10"/>
                    <a:gd name="T22" fmla="*/ 1258 w 15"/>
                    <a:gd name="T23" fmla="*/ 717 h 10"/>
                    <a:gd name="T24" fmla="*/ 1463 w 15"/>
                    <a:gd name="T25" fmla="*/ 954 h 10"/>
                    <a:gd name="T26" fmla="*/ 1463 w 15"/>
                    <a:gd name="T27" fmla="*/ 954 h 10"/>
                    <a:gd name="T28" fmla="*/ 1258 w 15"/>
                    <a:gd name="T29" fmla="*/ 954 h 10"/>
                    <a:gd name="T30" fmla="*/ 1258 w 15"/>
                    <a:gd name="T31" fmla="*/ 954 h 10"/>
                    <a:gd name="T32" fmla="*/ 1258 w 15"/>
                    <a:gd name="T33" fmla="*/ 1043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
                    <a:gd name="T52" fmla="*/ 0 h 10"/>
                    <a:gd name="T53" fmla="*/ 15 w 15"/>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 h="10">
                      <a:moveTo>
                        <a:pt x="11" y="10"/>
                      </a:moveTo>
                      <a:lnTo>
                        <a:pt x="11" y="10"/>
                      </a:lnTo>
                      <a:lnTo>
                        <a:pt x="15" y="9"/>
                      </a:lnTo>
                      <a:lnTo>
                        <a:pt x="15" y="7"/>
                      </a:lnTo>
                      <a:lnTo>
                        <a:pt x="13" y="5"/>
                      </a:lnTo>
                      <a:lnTo>
                        <a:pt x="9" y="4"/>
                      </a:lnTo>
                      <a:lnTo>
                        <a:pt x="5" y="0"/>
                      </a:lnTo>
                      <a:lnTo>
                        <a:pt x="0" y="0"/>
                      </a:lnTo>
                      <a:lnTo>
                        <a:pt x="1" y="2"/>
                      </a:lnTo>
                      <a:lnTo>
                        <a:pt x="3" y="2"/>
                      </a:lnTo>
                      <a:lnTo>
                        <a:pt x="9" y="5"/>
                      </a:lnTo>
                      <a:lnTo>
                        <a:pt x="11" y="7"/>
                      </a:lnTo>
                      <a:lnTo>
                        <a:pt x="13" y="9"/>
                      </a:lnTo>
                      <a:lnTo>
                        <a:pt x="11" y="9"/>
                      </a:lnTo>
                      <a:lnTo>
                        <a:pt x="11"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6" name="Freeform 593"/>
                <p:cNvSpPr>
                  <a:spLocks/>
                </p:cNvSpPr>
                <p:nvPr/>
              </p:nvSpPr>
              <p:spPr bwMode="auto">
                <a:xfrm>
                  <a:off x="2467" y="2346"/>
                  <a:ext cx="78" cy="95"/>
                </a:xfrm>
                <a:custGeom>
                  <a:avLst/>
                  <a:gdLst>
                    <a:gd name="T0" fmla="*/ 107 w 24"/>
                    <a:gd name="T1" fmla="*/ 3338 h 29"/>
                    <a:gd name="T2" fmla="*/ 0 w 24"/>
                    <a:gd name="T3" fmla="*/ 3338 h 29"/>
                    <a:gd name="T4" fmla="*/ 0 w 24"/>
                    <a:gd name="T5" fmla="*/ 2984 h 29"/>
                    <a:gd name="T6" fmla="*/ 0 w 24"/>
                    <a:gd name="T7" fmla="*/ 2424 h 29"/>
                    <a:gd name="T8" fmla="*/ 0 w 24"/>
                    <a:gd name="T9" fmla="*/ 2178 h 29"/>
                    <a:gd name="T10" fmla="*/ 0 w 24"/>
                    <a:gd name="T11" fmla="*/ 1825 h 29"/>
                    <a:gd name="T12" fmla="*/ 107 w 24"/>
                    <a:gd name="T13" fmla="*/ 1268 h 29"/>
                    <a:gd name="T14" fmla="*/ 244 w 24"/>
                    <a:gd name="T15" fmla="*/ 1160 h 29"/>
                    <a:gd name="T16" fmla="*/ 348 w 24"/>
                    <a:gd name="T17" fmla="*/ 1019 h 29"/>
                    <a:gd name="T18" fmla="*/ 348 w 24"/>
                    <a:gd name="T19" fmla="*/ 806 h 29"/>
                    <a:gd name="T20" fmla="*/ 445 w 24"/>
                    <a:gd name="T21" fmla="*/ 557 h 29"/>
                    <a:gd name="T22" fmla="*/ 549 w 24"/>
                    <a:gd name="T23" fmla="*/ 462 h 29"/>
                    <a:gd name="T24" fmla="*/ 1235 w 24"/>
                    <a:gd name="T25" fmla="*/ 108 h 29"/>
                    <a:gd name="T26" fmla="*/ 1446 w 24"/>
                    <a:gd name="T27" fmla="*/ 108 h 29"/>
                    <a:gd name="T28" fmla="*/ 1544 w 24"/>
                    <a:gd name="T29" fmla="*/ 108 h 29"/>
                    <a:gd name="T30" fmla="*/ 2028 w 24"/>
                    <a:gd name="T31" fmla="*/ 246 h 29"/>
                    <a:gd name="T32" fmla="*/ 2334 w 24"/>
                    <a:gd name="T33" fmla="*/ 108 h 29"/>
                    <a:gd name="T34" fmla="*/ 2334 w 24"/>
                    <a:gd name="T35" fmla="*/ 108 h 29"/>
                    <a:gd name="T36" fmla="*/ 2470 w 24"/>
                    <a:gd name="T37" fmla="*/ 0 h 29"/>
                    <a:gd name="T38" fmla="*/ 2577 w 24"/>
                    <a:gd name="T39" fmla="*/ 0 h 29"/>
                    <a:gd name="T40" fmla="*/ 2577 w 24"/>
                    <a:gd name="T41" fmla="*/ 246 h 29"/>
                    <a:gd name="T42" fmla="*/ 2470 w 24"/>
                    <a:gd name="T43" fmla="*/ 354 h 29"/>
                    <a:gd name="T44" fmla="*/ 2334 w 24"/>
                    <a:gd name="T45" fmla="*/ 557 h 29"/>
                    <a:gd name="T46" fmla="*/ 2122 w 24"/>
                    <a:gd name="T47" fmla="*/ 708 h 29"/>
                    <a:gd name="T48" fmla="*/ 1892 w 24"/>
                    <a:gd name="T49" fmla="*/ 806 h 29"/>
                    <a:gd name="T50" fmla="*/ 1544 w 24"/>
                    <a:gd name="T51" fmla="*/ 708 h 29"/>
                    <a:gd name="T52" fmla="*/ 1342 w 24"/>
                    <a:gd name="T53" fmla="*/ 708 h 29"/>
                    <a:gd name="T54" fmla="*/ 887 w 24"/>
                    <a:gd name="T55" fmla="*/ 708 h 29"/>
                    <a:gd name="T56" fmla="*/ 793 w 24"/>
                    <a:gd name="T57" fmla="*/ 806 h 29"/>
                    <a:gd name="T58" fmla="*/ 887 w 24"/>
                    <a:gd name="T59" fmla="*/ 911 h 29"/>
                    <a:gd name="T60" fmla="*/ 995 w 24"/>
                    <a:gd name="T61" fmla="*/ 1268 h 29"/>
                    <a:gd name="T62" fmla="*/ 1131 w 24"/>
                    <a:gd name="T63" fmla="*/ 1513 h 29"/>
                    <a:gd name="T64" fmla="*/ 1235 w 24"/>
                    <a:gd name="T65" fmla="*/ 1513 h 29"/>
                    <a:gd name="T66" fmla="*/ 1446 w 24"/>
                    <a:gd name="T67" fmla="*/ 1268 h 29"/>
                    <a:gd name="T68" fmla="*/ 1680 w 24"/>
                    <a:gd name="T69" fmla="*/ 1160 h 29"/>
                    <a:gd name="T70" fmla="*/ 1784 w 24"/>
                    <a:gd name="T71" fmla="*/ 1160 h 29"/>
                    <a:gd name="T72" fmla="*/ 1784 w 24"/>
                    <a:gd name="T73" fmla="*/ 1268 h 29"/>
                    <a:gd name="T74" fmla="*/ 1680 w 24"/>
                    <a:gd name="T75" fmla="*/ 1373 h 29"/>
                    <a:gd name="T76" fmla="*/ 1446 w 24"/>
                    <a:gd name="T77" fmla="*/ 1622 h 29"/>
                    <a:gd name="T78" fmla="*/ 1446 w 24"/>
                    <a:gd name="T79" fmla="*/ 1825 h 29"/>
                    <a:gd name="T80" fmla="*/ 1544 w 24"/>
                    <a:gd name="T81" fmla="*/ 1962 h 29"/>
                    <a:gd name="T82" fmla="*/ 1892 w 24"/>
                    <a:gd name="T83" fmla="*/ 2319 h 29"/>
                    <a:gd name="T84" fmla="*/ 1892 w 24"/>
                    <a:gd name="T85" fmla="*/ 2532 h 29"/>
                    <a:gd name="T86" fmla="*/ 1784 w 24"/>
                    <a:gd name="T87" fmla="*/ 2532 h 29"/>
                    <a:gd name="T88" fmla="*/ 1446 w 24"/>
                    <a:gd name="T89" fmla="*/ 2984 h 29"/>
                    <a:gd name="T90" fmla="*/ 1342 w 24"/>
                    <a:gd name="T91" fmla="*/ 2984 h 29"/>
                    <a:gd name="T92" fmla="*/ 1235 w 24"/>
                    <a:gd name="T93" fmla="*/ 2984 h 29"/>
                    <a:gd name="T94" fmla="*/ 1131 w 24"/>
                    <a:gd name="T95" fmla="*/ 2778 h 29"/>
                    <a:gd name="T96" fmla="*/ 887 w 24"/>
                    <a:gd name="T97" fmla="*/ 2178 h 29"/>
                    <a:gd name="T98" fmla="*/ 887 w 24"/>
                    <a:gd name="T99" fmla="*/ 1962 h 29"/>
                    <a:gd name="T100" fmla="*/ 686 w 24"/>
                    <a:gd name="T101" fmla="*/ 2070 h 29"/>
                    <a:gd name="T102" fmla="*/ 686 w 24"/>
                    <a:gd name="T103" fmla="*/ 2178 h 29"/>
                    <a:gd name="T104" fmla="*/ 686 w 24"/>
                    <a:gd name="T105" fmla="*/ 2778 h 29"/>
                    <a:gd name="T106" fmla="*/ 549 w 24"/>
                    <a:gd name="T107" fmla="*/ 3089 h 29"/>
                    <a:gd name="T108" fmla="*/ 549 w 24"/>
                    <a:gd name="T109" fmla="*/ 3089 h 29"/>
                    <a:gd name="T110" fmla="*/ 445 w 24"/>
                    <a:gd name="T111" fmla="*/ 3338 h 29"/>
                    <a:gd name="T112" fmla="*/ 107 w 24"/>
                    <a:gd name="T113" fmla="*/ 3338 h 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
                    <a:gd name="T172" fmla="*/ 0 h 29"/>
                    <a:gd name="T173" fmla="*/ 24 w 24"/>
                    <a:gd name="T174" fmla="*/ 29 h 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 h="29">
                      <a:moveTo>
                        <a:pt x="1" y="29"/>
                      </a:moveTo>
                      <a:lnTo>
                        <a:pt x="1" y="29"/>
                      </a:lnTo>
                      <a:lnTo>
                        <a:pt x="0" y="29"/>
                      </a:lnTo>
                      <a:lnTo>
                        <a:pt x="0" y="28"/>
                      </a:lnTo>
                      <a:lnTo>
                        <a:pt x="0" y="26"/>
                      </a:lnTo>
                      <a:lnTo>
                        <a:pt x="0" y="25"/>
                      </a:lnTo>
                      <a:lnTo>
                        <a:pt x="0" y="21"/>
                      </a:lnTo>
                      <a:lnTo>
                        <a:pt x="0" y="20"/>
                      </a:lnTo>
                      <a:lnTo>
                        <a:pt x="0" y="19"/>
                      </a:lnTo>
                      <a:lnTo>
                        <a:pt x="0" y="16"/>
                      </a:lnTo>
                      <a:lnTo>
                        <a:pt x="0" y="13"/>
                      </a:lnTo>
                      <a:lnTo>
                        <a:pt x="1" y="11"/>
                      </a:lnTo>
                      <a:lnTo>
                        <a:pt x="2" y="10"/>
                      </a:lnTo>
                      <a:lnTo>
                        <a:pt x="3" y="9"/>
                      </a:lnTo>
                      <a:lnTo>
                        <a:pt x="3" y="8"/>
                      </a:lnTo>
                      <a:lnTo>
                        <a:pt x="3" y="7"/>
                      </a:lnTo>
                      <a:lnTo>
                        <a:pt x="3" y="6"/>
                      </a:lnTo>
                      <a:lnTo>
                        <a:pt x="4" y="5"/>
                      </a:lnTo>
                      <a:lnTo>
                        <a:pt x="5" y="4"/>
                      </a:lnTo>
                      <a:lnTo>
                        <a:pt x="9" y="1"/>
                      </a:lnTo>
                      <a:lnTo>
                        <a:pt x="11" y="1"/>
                      </a:lnTo>
                      <a:lnTo>
                        <a:pt x="12" y="1"/>
                      </a:lnTo>
                      <a:lnTo>
                        <a:pt x="13" y="1"/>
                      </a:lnTo>
                      <a:lnTo>
                        <a:pt x="14" y="1"/>
                      </a:lnTo>
                      <a:lnTo>
                        <a:pt x="16" y="2"/>
                      </a:lnTo>
                      <a:lnTo>
                        <a:pt x="18" y="2"/>
                      </a:lnTo>
                      <a:lnTo>
                        <a:pt x="19" y="2"/>
                      </a:lnTo>
                      <a:lnTo>
                        <a:pt x="21" y="1"/>
                      </a:lnTo>
                      <a:lnTo>
                        <a:pt x="22" y="0"/>
                      </a:lnTo>
                      <a:lnTo>
                        <a:pt x="23" y="0"/>
                      </a:lnTo>
                      <a:lnTo>
                        <a:pt x="24" y="1"/>
                      </a:lnTo>
                      <a:lnTo>
                        <a:pt x="23" y="2"/>
                      </a:lnTo>
                      <a:lnTo>
                        <a:pt x="22" y="3"/>
                      </a:lnTo>
                      <a:lnTo>
                        <a:pt x="22" y="4"/>
                      </a:lnTo>
                      <a:lnTo>
                        <a:pt x="21" y="5"/>
                      </a:lnTo>
                      <a:lnTo>
                        <a:pt x="20" y="6"/>
                      </a:lnTo>
                      <a:lnTo>
                        <a:pt x="19" y="6"/>
                      </a:lnTo>
                      <a:lnTo>
                        <a:pt x="18" y="7"/>
                      </a:lnTo>
                      <a:lnTo>
                        <a:pt x="17" y="7"/>
                      </a:lnTo>
                      <a:lnTo>
                        <a:pt x="16" y="6"/>
                      </a:lnTo>
                      <a:lnTo>
                        <a:pt x="14" y="6"/>
                      </a:lnTo>
                      <a:lnTo>
                        <a:pt x="12" y="6"/>
                      </a:lnTo>
                      <a:lnTo>
                        <a:pt x="9" y="6"/>
                      </a:lnTo>
                      <a:lnTo>
                        <a:pt x="8" y="6"/>
                      </a:lnTo>
                      <a:lnTo>
                        <a:pt x="8" y="7"/>
                      </a:lnTo>
                      <a:lnTo>
                        <a:pt x="7" y="7"/>
                      </a:lnTo>
                      <a:lnTo>
                        <a:pt x="8" y="8"/>
                      </a:lnTo>
                      <a:lnTo>
                        <a:pt x="8" y="9"/>
                      </a:lnTo>
                      <a:lnTo>
                        <a:pt x="9" y="11"/>
                      </a:lnTo>
                      <a:lnTo>
                        <a:pt x="9" y="12"/>
                      </a:lnTo>
                      <a:lnTo>
                        <a:pt x="10" y="13"/>
                      </a:lnTo>
                      <a:lnTo>
                        <a:pt x="11" y="13"/>
                      </a:lnTo>
                      <a:lnTo>
                        <a:pt x="13" y="11"/>
                      </a:lnTo>
                      <a:lnTo>
                        <a:pt x="14" y="10"/>
                      </a:lnTo>
                      <a:lnTo>
                        <a:pt x="15" y="10"/>
                      </a:lnTo>
                      <a:lnTo>
                        <a:pt x="16" y="10"/>
                      </a:lnTo>
                      <a:lnTo>
                        <a:pt x="16" y="11"/>
                      </a:lnTo>
                      <a:lnTo>
                        <a:pt x="15" y="12"/>
                      </a:lnTo>
                      <a:lnTo>
                        <a:pt x="14" y="13"/>
                      </a:lnTo>
                      <a:lnTo>
                        <a:pt x="13" y="14"/>
                      </a:lnTo>
                      <a:lnTo>
                        <a:pt x="13" y="15"/>
                      </a:lnTo>
                      <a:lnTo>
                        <a:pt x="13" y="16"/>
                      </a:lnTo>
                      <a:lnTo>
                        <a:pt x="14" y="17"/>
                      </a:lnTo>
                      <a:lnTo>
                        <a:pt x="16" y="19"/>
                      </a:lnTo>
                      <a:lnTo>
                        <a:pt x="17" y="20"/>
                      </a:lnTo>
                      <a:lnTo>
                        <a:pt x="17" y="21"/>
                      </a:lnTo>
                      <a:lnTo>
                        <a:pt x="17" y="22"/>
                      </a:lnTo>
                      <a:lnTo>
                        <a:pt x="16" y="22"/>
                      </a:lnTo>
                      <a:lnTo>
                        <a:pt x="15" y="24"/>
                      </a:lnTo>
                      <a:lnTo>
                        <a:pt x="13" y="26"/>
                      </a:lnTo>
                      <a:lnTo>
                        <a:pt x="12" y="26"/>
                      </a:lnTo>
                      <a:lnTo>
                        <a:pt x="11" y="26"/>
                      </a:lnTo>
                      <a:lnTo>
                        <a:pt x="10" y="24"/>
                      </a:lnTo>
                      <a:lnTo>
                        <a:pt x="9" y="22"/>
                      </a:lnTo>
                      <a:lnTo>
                        <a:pt x="8" y="19"/>
                      </a:lnTo>
                      <a:lnTo>
                        <a:pt x="8" y="17"/>
                      </a:lnTo>
                      <a:lnTo>
                        <a:pt x="7" y="18"/>
                      </a:lnTo>
                      <a:lnTo>
                        <a:pt x="6" y="18"/>
                      </a:lnTo>
                      <a:lnTo>
                        <a:pt x="6" y="19"/>
                      </a:lnTo>
                      <a:lnTo>
                        <a:pt x="6" y="22"/>
                      </a:lnTo>
                      <a:lnTo>
                        <a:pt x="6" y="24"/>
                      </a:lnTo>
                      <a:lnTo>
                        <a:pt x="5" y="26"/>
                      </a:lnTo>
                      <a:lnTo>
                        <a:pt x="5" y="27"/>
                      </a:lnTo>
                      <a:lnTo>
                        <a:pt x="4" y="28"/>
                      </a:lnTo>
                      <a:lnTo>
                        <a:pt x="4" y="29"/>
                      </a:lnTo>
                      <a:lnTo>
                        <a:pt x="3" y="29"/>
                      </a:lnTo>
                      <a:lnTo>
                        <a:pt x="1" y="2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7" name="Freeform 594"/>
                <p:cNvSpPr>
                  <a:spLocks/>
                </p:cNvSpPr>
                <p:nvPr/>
              </p:nvSpPr>
              <p:spPr bwMode="auto">
                <a:xfrm>
                  <a:off x="2467" y="2402"/>
                  <a:ext cx="3" cy="39"/>
                </a:xfrm>
                <a:custGeom>
                  <a:avLst/>
                  <a:gdLst>
                    <a:gd name="T0" fmla="*/ 0 w 1"/>
                    <a:gd name="T1" fmla="*/ 244 h 12"/>
                    <a:gd name="T2" fmla="*/ 0 w 1"/>
                    <a:gd name="T3" fmla="*/ 244 h 12"/>
                    <a:gd name="T4" fmla="*/ 0 w 1"/>
                    <a:gd name="T5" fmla="*/ 793 h 12"/>
                    <a:gd name="T6" fmla="*/ 81 w 1"/>
                    <a:gd name="T7" fmla="*/ 1342 h 12"/>
                    <a:gd name="T8" fmla="*/ 81 w 1"/>
                    <a:gd name="T9" fmla="*/ 1131 h 12"/>
                    <a:gd name="T10" fmla="*/ 81 w 1"/>
                    <a:gd name="T11" fmla="*/ 793 h 12"/>
                    <a:gd name="T12" fmla="*/ 81 w 1"/>
                    <a:gd name="T13" fmla="*/ 0 h 12"/>
                    <a:gd name="T14" fmla="*/ 81 w 1"/>
                    <a:gd name="T15" fmla="*/ 0 h 12"/>
                    <a:gd name="T16" fmla="*/ 0 w 1"/>
                    <a:gd name="T17" fmla="*/ 244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2"/>
                    <a:gd name="T29" fmla="*/ 1 w 1"/>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2">
                      <a:moveTo>
                        <a:pt x="0" y="2"/>
                      </a:moveTo>
                      <a:lnTo>
                        <a:pt x="0" y="2"/>
                      </a:lnTo>
                      <a:lnTo>
                        <a:pt x="0" y="7"/>
                      </a:lnTo>
                      <a:lnTo>
                        <a:pt x="1" y="12"/>
                      </a:lnTo>
                      <a:lnTo>
                        <a:pt x="1" y="10"/>
                      </a:lnTo>
                      <a:lnTo>
                        <a:pt x="1" y="7"/>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8" name="Freeform 595"/>
                <p:cNvSpPr>
                  <a:spLocks/>
                </p:cNvSpPr>
                <p:nvPr/>
              </p:nvSpPr>
              <p:spPr bwMode="auto">
                <a:xfrm>
                  <a:off x="2460" y="2382"/>
                  <a:ext cx="17" cy="27"/>
                </a:xfrm>
                <a:custGeom>
                  <a:avLst/>
                  <a:gdLst>
                    <a:gd name="T0" fmla="*/ 394 w 5"/>
                    <a:gd name="T1" fmla="*/ 0 h 8"/>
                    <a:gd name="T2" fmla="*/ 394 w 5"/>
                    <a:gd name="T3" fmla="*/ 0 h 8"/>
                    <a:gd name="T4" fmla="*/ 0 w 5"/>
                    <a:gd name="T5" fmla="*/ 648 h 8"/>
                    <a:gd name="T6" fmla="*/ 279 w 5"/>
                    <a:gd name="T7" fmla="*/ 1036 h 8"/>
                    <a:gd name="T8" fmla="*/ 394 w 5"/>
                    <a:gd name="T9" fmla="*/ 763 h 8"/>
                    <a:gd name="T10" fmla="*/ 394 w 5"/>
                    <a:gd name="T11" fmla="*/ 648 h 8"/>
                    <a:gd name="T12" fmla="*/ 670 w 5"/>
                    <a:gd name="T13" fmla="*/ 273 h 8"/>
                    <a:gd name="T14" fmla="*/ 670 w 5"/>
                    <a:gd name="T15" fmla="*/ 273 h 8"/>
                    <a:gd name="T16" fmla="*/ 394 w 5"/>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3" y="0"/>
                      </a:moveTo>
                      <a:lnTo>
                        <a:pt x="3" y="0"/>
                      </a:lnTo>
                      <a:lnTo>
                        <a:pt x="0" y="5"/>
                      </a:lnTo>
                      <a:lnTo>
                        <a:pt x="2" y="8"/>
                      </a:lnTo>
                      <a:lnTo>
                        <a:pt x="3" y="6"/>
                      </a:lnTo>
                      <a:lnTo>
                        <a:pt x="3" y="5"/>
                      </a:lnTo>
                      <a:lnTo>
                        <a:pt x="5"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59" name="Freeform 596"/>
                <p:cNvSpPr>
                  <a:spLocks/>
                </p:cNvSpPr>
                <p:nvPr/>
              </p:nvSpPr>
              <p:spPr bwMode="auto">
                <a:xfrm>
                  <a:off x="2470" y="2356"/>
                  <a:ext cx="13" cy="33"/>
                </a:xfrm>
                <a:custGeom>
                  <a:avLst/>
                  <a:gdLst>
                    <a:gd name="T0" fmla="*/ 442 w 4"/>
                    <a:gd name="T1" fmla="*/ 0 h 10"/>
                    <a:gd name="T2" fmla="*/ 442 w 4"/>
                    <a:gd name="T3" fmla="*/ 0 h 10"/>
                    <a:gd name="T4" fmla="*/ 0 w 4"/>
                    <a:gd name="T5" fmla="*/ 610 h 10"/>
                    <a:gd name="T6" fmla="*/ 0 w 4"/>
                    <a:gd name="T7" fmla="*/ 937 h 10"/>
                    <a:gd name="T8" fmla="*/ 244 w 4"/>
                    <a:gd name="T9" fmla="*/ 1188 h 10"/>
                    <a:gd name="T10" fmla="*/ 442 w 4"/>
                    <a:gd name="T11" fmla="*/ 610 h 10"/>
                    <a:gd name="T12" fmla="*/ 442 w 4"/>
                    <a:gd name="T13" fmla="*/ 109 h 10"/>
                    <a:gd name="T14" fmla="*/ 442 w 4"/>
                    <a:gd name="T15" fmla="*/ 109 h 10"/>
                    <a:gd name="T16" fmla="*/ 442 w 4"/>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0"/>
                    <a:gd name="T29" fmla="*/ 4 w 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0">
                      <a:moveTo>
                        <a:pt x="4" y="0"/>
                      </a:moveTo>
                      <a:lnTo>
                        <a:pt x="4" y="0"/>
                      </a:lnTo>
                      <a:lnTo>
                        <a:pt x="0" y="5"/>
                      </a:lnTo>
                      <a:lnTo>
                        <a:pt x="0" y="8"/>
                      </a:lnTo>
                      <a:lnTo>
                        <a:pt x="2" y="10"/>
                      </a:lnTo>
                      <a:lnTo>
                        <a:pt x="4" y="5"/>
                      </a:lnTo>
                      <a:lnTo>
                        <a:pt x="4"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60" name="Freeform 597"/>
                <p:cNvSpPr>
                  <a:spLocks/>
                </p:cNvSpPr>
                <p:nvPr/>
              </p:nvSpPr>
              <p:spPr bwMode="auto">
                <a:xfrm>
                  <a:off x="2483" y="2343"/>
                  <a:ext cx="30" cy="16"/>
                </a:xfrm>
                <a:custGeom>
                  <a:avLst/>
                  <a:gdLst>
                    <a:gd name="T0" fmla="*/ 1110 w 9"/>
                    <a:gd name="T1" fmla="*/ 195 h 5"/>
                    <a:gd name="T2" fmla="*/ 1110 w 9"/>
                    <a:gd name="T3" fmla="*/ 195 h 5"/>
                    <a:gd name="T4" fmla="*/ 477 w 9"/>
                    <a:gd name="T5" fmla="*/ 0 h 5"/>
                    <a:gd name="T6" fmla="*/ 0 w 9"/>
                    <a:gd name="T7" fmla="*/ 429 h 5"/>
                    <a:gd name="T8" fmla="*/ 0 w 9"/>
                    <a:gd name="T9" fmla="*/ 522 h 5"/>
                    <a:gd name="T10" fmla="*/ 477 w 9"/>
                    <a:gd name="T11" fmla="*/ 429 h 5"/>
                    <a:gd name="T12" fmla="*/ 1000 w 9"/>
                    <a:gd name="T13" fmla="*/ 429 h 5"/>
                    <a:gd name="T14" fmla="*/ 1000 w 9"/>
                    <a:gd name="T15" fmla="*/ 429 h 5"/>
                    <a:gd name="T16" fmla="*/ 1110 w 9"/>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2"/>
                      </a:moveTo>
                      <a:lnTo>
                        <a:pt x="9" y="2"/>
                      </a:lnTo>
                      <a:lnTo>
                        <a:pt x="4" y="0"/>
                      </a:lnTo>
                      <a:lnTo>
                        <a:pt x="0" y="4"/>
                      </a:lnTo>
                      <a:lnTo>
                        <a:pt x="0" y="5"/>
                      </a:lnTo>
                      <a:lnTo>
                        <a:pt x="4" y="4"/>
                      </a:lnTo>
                      <a:lnTo>
                        <a:pt x="8" y="4"/>
                      </a:lnTo>
                      <a:lnTo>
                        <a:pt x="9"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61" name="Freeform 598"/>
                <p:cNvSpPr>
                  <a:spLocks/>
                </p:cNvSpPr>
                <p:nvPr/>
              </p:nvSpPr>
              <p:spPr bwMode="auto">
                <a:xfrm>
                  <a:off x="2509" y="2343"/>
                  <a:ext cx="27" cy="13"/>
                </a:xfrm>
                <a:custGeom>
                  <a:avLst/>
                  <a:gdLst>
                    <a:gd name="T0" fmla="*/ 763 w 8"/>
                    <a:gd name="T1" fmla="*/ 0 h 4"/>
                    <a:gd name="T2" fmla="*/ 763 w 8"/>
                    <a:gd name="T3" fmla="*/ 0 h 4"/>
                    <a:gd name="T4" fmla="*/ 648 w 8"/>
                    <a:gd name="T5" fmla="*/ 244 h 4"/>
                    <a:gd name="T6" fmla="*/ 115 w 8"/>
                    <a:gd name="T7" fmla="*/ 244 h 4"/>
                    <a:gd name="T8" fmla="*/ 0 w 8"/>
                    <a:gd name="T9" fmla="*/ 442 h 4"/>
                    <a:gd name="T10" fmla="*/ 648 w 8"/>
                    <a:gd name="T11" fmla="*/ 442 h 4"/>
                    <a:gd name="T12" fmla="*/ 1036 w 8"/>
                    <a:gd name="T13" fmla="*/ 244 h 4"/>
                    <a:gd name="T14" fmla="*/ 1036 w 8"/>
                    <a:gd name="T15" fmla="*/ 244 h 4"/>
                    <a:gd name="T16" fmla="*/ 763 w 8"/>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6" y="0"/>
                      </a:moveTo>
                      <a:lnTo>
                        <a:pt x="6" y="0"/>
                      </a:lnTo>
                      <a:lnTo>
                        <a:pt x="5" y="2"/>
                      </a:lnTo>
                      <a:lnTo>
                        <a:pt x="1" y="2"/>
                      </a:lnTo>
                      <a:lnTo>
                        <a:pt x="0" y="4"/>
                      </a:lnTo>
                      <a:lnTo>
                        <a:pt x="5" y="4"/>
                      </a:lnTo>
                      <a:lnTo>
                        <a:pt x="8" y="2"/>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62" name="Freeform 599"/>
                <p:cNvSpPr>
                  <a:spLocks/>
                </p:cNvSpPr>
                <p:nvPr/>
              </p:nvSpPr>
              <p:spPr bwMode="auto">
                <a:xfrm>
                  <a:off x="2529" y="2343"/>
                  <a:ext cx="16" cy="16"/>
                </a:xfrm>
                <a:custGeom>
                  <a:avLst/>
                  <a:gdLst>
                    <a:gd name="T0" fmla="*/ 522 w 5"/>
                    <a:gd name="T1" fmla="*/ 522 h 5"/>
                    <a:gd name="T2" fmla="*/ 522 w 5"/>
                    <a:gd name="T3" fmla="*/ 522 h 5"/>
                    <a:gd name="T4" fmla="*/ 522 w 5"/>
                    <a:gd name="T5" fmla="*/ 195 h 5"/>
                    <a:gd name="T6" fmla="*/ 522 w 5"/>
                    <a:gd name="T7" fmla="*/ 0 h 5"/>
                    <a:gd name="T8" fmla="*/ 195 w 5"/>
                    <a:gd name="T9" fmla="*/ 0 h 5"/>
                    <a:gd name="T10" fmla="*/ 0 w 5"/>
                    <a:gd name="T11" fmla="*/ 0 h 5"/>
                    <a:gd name="T12" fmla="*/ 195 w 5"/>
                    <a:gd name="T13" fmla="*/ 195 h 5"/>
                    <a:gd name="T14" fmla="*/ 195 w 5"/>
                    <a:gd name="T15" fmla="*/ 195 h 5"/>
                    <a:gd name="T16" fmla="*/ 326 w 5"/>
                    <a:gd name="T17" fmla="*/ 195 h 5"/>
                    <a:gd name="T18" fmla="*/ 326 w 5"/>
                    <a:gd name="T19" fmla="*/ 195 h 5"/>
                    <a:gd name="T20" fmla="*/ 326 w 5"/>
                    <a:gd name="T21" fmla="*/ 429 h 5"/>
                    <a:gd name="T22" fmla="*/ 326 w 5"/>
                    <a:gd name="T23" fmla="*/ 429 h 5"/>
                    <a:gd name="T24" fmla="*/ 522 w 5"/>
                    <a:gd name="T25" fmla="*/ 522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5" y="5"/>
                      </a:moveTo>
                      <a:lnTo>
                        <a:pt x="5" y="5"/>
                      </a:lnTo>
                      <a:lnTo>
                        <a:pt x="5" y="2"/>
                      </a:lnTo>
                      <a:lnTo>
                        <a:pt x="5" y="0"/>
                      </a:lnTo>
                      <a:lnTo>
                        <a:pt x="2" y="0"/>
                      </a:lnTo>
                      <a:lnTo>
                        <a:pt x="0" y="0"/>
                      </a:lnTo>
                      <a:lnTo>
                        <a:pt x="2" y="2"/>
                      </a:lnTo>
                      <a:lnTo>
                        <a:pt x="3" y="2"/>
                      </a:lnTo>
                      <a:lnTo>
                        <a:pt x="3" y="4"/>
                      </a:lnTo>
                      <a:lnTo>
                        <a:pt x="5"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63" name="Freeform 600"/>
                <p:cNvSpPr>
                  <a:spLocks/>
                </p:cNvSpPr>
                <p:nvPr/>
              </p:nvSpPr>
              <p:spPr bwMode="auto">
                <a:xfrm>
                  <a:off x="2513" y="2356"/>
                  <a:ext cx="32" cy="17"/>
                </a:xfrm>
                <a:custGeom>
                  <a:avLst/>
                  <a:gdLst>
                    <a:gd name="T0" fmla="*/ 0 w 10"/>
                    <a:gd name="T1" fmla="*/ 670 h 5"/>
                    <a:gd name="T2" fmla="*/ 0 w 10"/>
                    <a:gd name="T3" fmla="*/ 670 h 5"/>
                    <a:gd name="T4" fmla="*/ 522 w 10"/>
                    <a:gd name="T5" fmla="*/ 670 h 5"/>
                    <a:gd name="T6" fmla="*/ 1043 w 10"/>
                    <a:gd name="T7" fmla="*/ 116 h 5"/>
                    <a:gd name="T8" fmla="*/ 851 w 10"/>
                    <a:gd name="T9" fmla="*/ 0 h 5"/>
                    <a:gd name="T10" fmla="*/ 429 w 10"/>
                    <a:gd name="T11" fmla="*/ 116 h 5"/>
                    <a:gd name="T12" fmla="*/ 0 w 10"/>
                    <a:gd name="T13" fmla="*/ 394 h 5"/>
                    <a:gd name="T14" fmla="*/ 0 w 10"/>
                    <a:gd name="T15" fmla="*/ 394 h 5"/>
                    <a:gd name="T16" fmla="*/ 0 w 10"/>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0" y="5"/>
                      </a:moveTo>
                      <a:lnTo>
                        <a:pt x="0" y="5"/>
                      </a:lnTo>
                      <a:lnTo>
                        <a:pt x="5" y="5"/>
                      </a:lnTo>
                      <a:lnTo>
                        <a:pt x="10" y="1"/>
                      </a:lnTo>
                      <a:lnTo>
                        <a:pt x="8" y="0"/>
                      </a:lnTo>
                      <a:lnTo>
                        <a:pt x="4" y="1"/>
                      </a:lnTo>
                      <a:lnTo>
                        <a:pt x="0" y="3"/>
                      </a:lnTo>
                      <a:lnTo>
                        <a:pt x="0"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64" name="Freeform 601"/>
                <p:cNvSpPr>
                  <a:spLocks/>
                </p:cNvSpPr>
                <p:nvPr/>
              </p:nvSpPr>
              <p:spPr bwMode="auto">
                <a:xfrm>
                  <a:off x="2486" y="2359"/>
                  <a:ext cx="27" cy="14"/>
                </a:xfrm>
                <a:custGeom>
                  <a:avLst/>
                  <a:gdLst>
                    <a:gd name="T0" fmla="*/ 273 w 8"/>
                    <a:gd name="T1" fmla="*/ 598 h 4"/>
                    <a:gd name="T2" fmla="*/ 273 w 8"/>
                    <a:gd name="T3" fmla="*/ 598 h 4"/>
                    <a:gd name="T4" fmla="*/ 388 w 8"/>
                    <a:gd name="T5" fmla="*/ 598 h 4"/>
                    <a:gd name="T6" fmla="*/ 1036 w 8"/>
                    <a:gd name="T7" fmla="*/ 598 h 4"/>
                    <a:gd name="T8" fmla="*/ 1036 w 8"/>
                    <a:gd name="T9" fmla="*/ 294 h 4"/>
                    <a:gd name="T10" fmla="*/ 388 w 8"/>
                    <a:gd name="T11" fmla="*/ 0 h 4"/>
                    <a:gd name="T12" fmla="*/ 0 w 8"/>
                    <a:gd name="T13" fmla="*/ 598 h 4"/>
                    <a:gd name="T14" fmla="*/ 0 w 8"/>
                    <a:gd name="T15" fmla="*/ 598 h 4"/>
                    <a:gd name="T16" fmla="*/ 273 w 8"/>
                    <a:gd name="T17" fmla="*/ 598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2" y="4"/>
                      </a:moveTo>
                      <a:lnTo>
                        <a:pt x="2" y="4"/>
                      </a:lnTo>
                      <a:lnTo>
                        <a:pt x="3" y="4"/>
                      </a:lnTo>
                      <a:lnTo>
                        <a:pt x="8" y="4"/>
                      </a:lnTo>
                      <a:lnTo>
                        <a:pt x="8" y="2"/>
                      </a:lnTo>
                      <a:lnTo>
                        <a:pt x="3" y="0"/>
                      </a:lnTo>
                      <a:lnTo>
                        <a:pt x="0" y="4"/>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65" name="Freeform 602"/>
                <p:cNvSpPr>
                  <a:spLocks/>
                </p:cNvSpPr>
                <p:nvPr/>
              </p:nvSpPr>
              <p:spPr bwMode="auto">
                <a:xfrm>
                  <a:off x="2486" y="2373"/>
                  <a:ext cx="17" cy="16"/>
                </a:xfrm>
                <a:custGeom>
                  <a:avLst/>
                  <a:gdLst>
                    <a:gd name="T0" fmla="*/ 394 w 5"/>
                    <a:gd name="T1" fmla="*/ 326 h 5"/>
                    <a:gd name="T2" fmla="*/ 394 w 5"/>
                    <a:gd name="T3" fmla="*/ 326 h 5"/>
                    <a:gd name="T4" fmla="*/ 394 w 5"/>
                    <a:gd name="T5" fmla="*/ 326 h 5"/>
                    <a:gd name="T6" fmla="*/ 279 w 5"/>
                    <a:gd name="T7" fmla="*/ 0 h 5"/>
                    <a:gd name="T8" fmla="*/ 0 w 5"/>
                    <a:gd name="T9" fmla="*/ 0 h 5"/>
                    <a:gd name="T10" fmla="*/ 279 w 5"/>
                    <a:gd name="T11" fmla="*/ 522 h 5"/>
                    <a:gd name="T12" fmla="*/ 670 w 5"/>
                    <a:gd name="T13" fmla="*/ 522 h 5"/>
                    <a:gd name="T14" fmla="*/ 670 w 5"/>
                    <a:gd name="T15" fmla="*/ 522 h 5"/>
                    <a:gd name="T16" fmla="*/ 394 w 5"/>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3"/>
                      </a:moveTo>
                      <a:lnTo>
                        <a:pt x="3" y="3"/>
                      </a:lnTo>
                      <a:lnTo>
                        <a:pt x="2" y="0"/>
                      </a:lnTo>
                      <a:lnTo>
                        <a:pt x="0" y="0"/>
                      </a:lnTo>
                      <a:lnTo>
                        <a:pt x="2" y="5"/>
                      </a:lnTo>
                      <a:lnTo>
                        <a:pt x="5" y="5"/>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566" name="Freeform 603"/>
                <p:cNvSpPr>
                  <a:spLocks/>
                </p:cNvSpPr>
                <p:nvPr/>
              </p:nvSpPr>
              <p:spPr bwMode="auto">
                <a:xfrm>
                  <a:off x="2496" y="2376"/>
                  <a:ext cx="30" cy="13"/>
                </a:xfrm>
                <a:custGeom>
                  <a:avLst/>
                  <a:gdLst>
                    <a:gd name="T0" fmla="*/ 1110 w 9"/>
                    <a:gd name="T1" fmla="*/ 244 h 4"/>
                    <a:gd name="T2" fmla="*/ 1110 w 9"/>
                    <a:gd name="T3" fmla="*/ 244 h 4"/>
                    <a:gd name="T4" fmla="*/ 477 w 9"/>
                    <a:gd name="T5" fmla="*/ 0 h 4"/>
                    <a:gd name="T6" fmla="*/ 0 w 9"/>
                    <a:gd name="T7" fmla="*/ 244 h 4"/>
                    <a:gd name="T8" fmla="*/ 257 w 9"/>
                    <a:gd name="T9" fmla="*/ 442 h 4"/>
                    <a:gd name="T10" fmla="*/ 633 w 9"/>
                    <a:gd name="T11" fmla="*/ 244 h 4"/>
                    <a:gd name="T12" fmla="*/ 633 w 9"/>
                    <a:gd name="T13" fmla="*/ 244 h 4"/>
                    <a:gd name="T14" fmla="*/ 633 w 9"/>
                    <a:gd name="T15" fmla="*/ 244 h 4"/>
                    <a:gd name="T16" fmla="*/ 1110 w 9"/>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4"/>
                    <a:gd name="T29" fmla="*/ 9 w 9"/>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4">
                      <a:moveTo>
                        <a:pt x="9" y="2"/>
                      </a:moveTo>
                      <a:lnTo>
                        <a:pt x="9" y="2"/>
                      </a:lnTo>
                      <a:lnTo>
                        <a:pt x="4" y="0"/>
                      </a:lnTo>
                      <a:lnTo>
                        <a:pt x="0" y="2"/>
                      </a:lnTo>
                      <a:lnTo>
                        <a:pt x="2" y="4"/>
                      </a:lnTo>
                      <a:lnTo>
                        <a:pt x="5" y="2"/>
                      </a:lnTo>
                      <a:lnTo>
                        <a:pt x="9"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grpSp>
          <p:grpSp>
            <p:nvGrpSpPr>
              <p:cNvPr id="5" name="Group 604"/>
              <p:cNvGrpSpPr>
                <a:grpSpLocks/>
              </p:cNvGrpSpPr>
              <p:nvPr/>
            </p:nvGrpSpPr>
            <p:grpSpPr bwMode="auto">
              <a:xfrm>
                <a:off x="6243726" y="1190319"/>
                <a:ext cx="2360430" cy="1330325"/>
                <a:chOff x="970" y="1311"/>
                <a:chExt cx="2276" cy="1556"/>
              </a:xfrm>
              <a:solidFill>
                <a:schemeClr val="bg1">
                  <a:lumMod val="85000"/>
                </a:schemeClr>
              </a:solidFill>
              <a:effectLst>
                <a:outerShdw blurRad="50800" dist="38100" dir="2700000" algn="tl" rotWithShape="0">
                  <a:prstClr val="black">
                    <a:alpha val="40000"/>
                  </a:prstClr>
                </a:outerShdw>
              </a:effectLst>
            </p:grpSpPr>
            <p:sp>
              <p:nvSpPr>
                <p:cNvPr id="48167" name="Freeform 605"/>
                <p:cNvSpPr>
                  <a:spLocks/>
                </p:cNvSpPr>
                <p:nvPr/>
              </p:nvSpPr>
              <p:spPr bwMode="auto">
                <a:xfrm>
                  <a:off x="2509" y="2382"/>
                  <a:ext cx="17" cy="17"/>
                </a:xfrm>
                <a:custGeom>
                  <a:avLst/>
                  <a:gdLst>
                    <a:gd name="T0" fmla="*/ 116 w 5"/>
                    <a:gd name="T1" fmla="*/ 394 h 5"/>
                    <a:gd name="T2" fmla="*/ 116 w 5"/>
                    <a:gd name="T3" fmla="*/ 394 h 5"/>
                    <a:gd name="T4" fmla="*/ 116 w 5"/>
                    <a:gd name="T5" fmla="*/ 394 h 5"/>
                    <a:gd name="T6" fmla="*/ 670 w 5"/>
                    <a:gd name="T7" fmla="*/ 0 h 5"/>
                    <a:gd name="T8" fmla="*/ 116 w 5"/>
                    <a:gd name="T9" fmla="*/ 0 h 5"/>
                    <a:gd name="T10" fmla="*/ 0 w 5"/>
                    <a:gd name="T11" fmla="*/ 279 h 5"/>
                    <a:gd name="T12" fmla="*/ 0 w 5"/>
                    <a:gd name="T13" fmla="*/ 670 h 5"/>
                    <a:gd name="T14" fmla="*/ 0 w 5"/>
                    <a:gd name="T15" fmla="*/ 670 h 5"/>
                    <a:gd name="T16" fmla="*/ 116 w 5"/>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1" y="3"/>
                      </a:moveTo>
                      <a:lnTo>
                        <a:pt x="1" y="3"/>
                      </a:lnTo>
                      <a:lnTo>
                        <a:pt x="5" y="0"/>
                      </a:lnTo>
                      <a:lnTo>
                        <a:pt x="1" y="0"/>
                      </a:lnTo>
                      <a:lnTo>
                        <a:pt x="0" y="2"/>
                      </a:lnTo>
                      <a:lnTo>
                        <a:pt x="0" y="5"/>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8" name="Freeform 606"/>
                <p:cNvSpPr>
                  <a:spLocks/>
                </p:cNvSpPr>
                <p:nvPr/>
              </p:nvSpPr>
              <p:spPr bwMode="auto">
                <a:xfrm>
                  <a:off x="2509" y="2392"/>
                  <a:ext cx="17" cy="33"/>
                </a:xfrm>
                <a:custGeom>
                  <a:avLst/>
                  <a:gdLst>
                    <a:gd name="T0" fmla="*/ 670 w 5"/>
                    <a:gd name="T1" fmla="*/ 1188 h 10"/>
                    <a:gd name="T2" fmla="*/ 670 w 5"/>
                    <a:gd name="T3" fmla="*/ 1188 h 10"/>
                    <a:gd name="T4" fmla="*/ 670 w 5"/>
                    <a:gd name="T5" fmla="*/ 610 h 10"/>
                    <a:gd name="T6" fmla="*/ 116 w 5"/>
                    <a:gd name="T7" fmla="*/ 0 h 10"/>
                    <a:gd name="T8" fmla="*/ 0 w 5"/>
                    <a:gd name="T9" fmla="*/ 251 h 10"/>
                    <a:gd name="T10" fmla="*/ 394 w 5"/>
                    <a:gd name="T11" fmla="*/ 610 h 10"/>
                    <a:gd name="T12" fmla="*/ 394 w 5"/>
                    <a:gd name="T13" fmla="*/ 937 h 10"/>
                    <a:gd name="T14" fmla="*/ 394 w 5"/>
                    <a:gd name="T15" fmla="*/ 937 h 10"/>
                    <a:gd name="T16" fmla="*/ 670 w 5"/>
                    <a:gd name="T17" fmla="*/ 1188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5" y="10"/>
                      </a:moveTo>
                      <a:lnTo>
                        <a:pt x="5" y="10"/>
                      </a:lnTo>
                      <a:lnTo>
                        <a:pt x="5" y="5"/>
                      </a:lnTo>
                      <a:lnTo>
                        <a:pt x="1" y="0"/>
                      </a:lnTo>
                      <a:lnTo>
                        <a:pt x="0" y="2"/>
                      </a:lnTo>
                      <a:lnTo>
                        <a:pt x="3" y="5"/>
                      </a:lnTo>
                      <a:lnTo>
                        <a:pt x="3" y="8"/>
                      </a:lnTo>
                      <a:lnTo>
                        <a:pt x="5"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9" name="Freeform 607"/>
                <p:cNvSpPr>
                  <a:spLocks/>
                </p:cNvSpPr>
                <p:nvPr/>
              </p:nvSpPr>
              <p:spPr bwMode="auto">
                <a:xfrm>
                  <a:off x="2503" y="2418"/>
                  <a:ext cx="23" cy="17"/>
                </a:xfrm>
                <a:custGeom>
                  <a:avLst/>
                  <a:gdLst>
                    <a:gd name="T0" fmla="*/ 0 w 7"/>
                    <a:gd name="T1" fmla="*/ 554 h 5"/>
                    <a:gd name="T2" fmla="*/ 0 w 7"/>
                    <a:gd name="T3" fmla="*/ 554 h 5"/>
                    <a:gd name="T4" fmla="*/ 355 w 7"/>
                    <a:gd name="T5" fmla="*/ 670 h 5"/>
                    <a:gd name="T6" fmla="*/ 821 w 7"/>
                    <a:gd name="T7" fmla="*/ 279 h 5"/>
                    <a:gd name="T8" fmla="*/ 572 w 7"/>
                    <a:gd name="T9" fmla="*/ 0 h 5"/>
                    <a:gd name="T10" fmla="*/ 250 w 7"/>
                    <a:gd name="T11" fmla="*/ 554 h 5"/>
                    <a:gd name="T12" fmla="*/ 250 w 7"/>
                    <a:gd name="T13" fmla="*/ 554 h 5"/>
                    <a:gd name="T14" fmla="*/ 250 w 7"/>
                    <a:gd name="T15" fmla="*/ 554 h 5"/>
                    <a:gd name="T16" fmla="*/ 0 w 7"/>
                    <a:gd name="T17" fmla="*/ 55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4"/>
                      </a:moveTo>
                      <a:lnTo>
                        <a:pt x="0" y="4"/>
                      </a:lnTo>
                      <a:lnTo>
                        <a:pt x="3" y="5"/>
                      </a:lnTo>
                      <a:lnTo>
                        <a:pt x="7" y="2"/>
                      </a:lnTo>
                      <a:lnTo>
                        <a:pt x="5" y="0"/>
                      </a:lnTo>
                      <a:lnTo>
                        <a:pt x="2" y="4"/>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0" name="Freeform 608"/>
                <p:cNvSpPr>
                  <a:spLocks/>
                </p:cNvSpPr>
                <p:nvPr/>
              </p:nvSpPr>
              <p:spPr bwMode="auto">
                <a:xfrm>
                  <a:off x="2486" y="2402"/>
                  <a:ext cx="23" cy="30"/>
                </a:xfrm>
                <a:custGeom>
                  <a:avLst/>
                  <a:gdLst>
                    <a:gd name="T0" fmla="*/ 0 w 7"/>
                    <a:gd name="T1" fmla="*/ 0 h 9"/>
                    <a:gd name="T2" fmla="*/ 0 w 7"/>
                    <a:gd name="T3" fmla="*/ 0 h 9"/>
                    <a:gd name="T4" fmla="*/ 250 w 7"/>
                    <a:gd name="T5" fmla="*/ 633 h 9"/>
                    <a:gd name="T6" fmla="*/ 572 w 7"/>
                    <a:gd name="T7" fmla="*/ 1110 h 9"/>
                    <a:gd name="T8" fmla="*/ 821 w 7"/>
                    <a:gd name="T9" fmla="*/ 1110 h 9"/>
                    <a:gd name="T10" fmla="*/ 355 w 7"/>
                    <a:gd name="T11" fmla="*/ 477 h 9"/>
                    <a:gd name="T12" fmla="*/ 355 w 7"/>
                    <a:gd name="T13" fmla="*/ 0 h 9"/>
                    <a:gd name="T14" fmla="*/ 355 w 7"/>
                    <a:gd name="T15" fmla="*/ 0 h 9"/>
                    <a:gd name="T16" fmla="*/ 0 w 7"/>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9"/>
                    <a:gd name="T29" fmla="*/ 7 w 7"/>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9">
                      <a:moveTo>
                        <a:pt x="0" y="0"/>
                      </a:moveTo>
                      <a:lnTo>
                        <a:pt x="0" y="0"/>
                      </a:lnTo>
                      <a:lnTo>
                        <a:pt x="2" y="5"/>
                      </a:lnTo>
                      <a:lnTo>
                        <a:pt x="5" y="9"/>
                      </a:lnTo>
                      <a:lnTo>
                        <a:pt x="7" y="9"/>
                      </a:lnTo>
                      <a:lnTo>
                        <a:pt x="3" y="4"/>
                      </a:lnTo>
                      <a:lnTo>
                        <a:pt x="3"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1" name="Freeform 609"/>
                <p:cNvSpPr>
                  <a:spLocks/>
                </p:cNvSpPr>
                <p:nvPr/>
              </p:nvSpPr>
              <p:spPr bwMode="auto">
                <a:xfrm>
                  <a:off x="2486" y="2402"/>
                  <a:ext cx="10" cy="7"/>
                </a:xfrm>
                <a:custGeom>
                  <a:avLst/>
                  <a:gdLst>
                    <a:gd name="T0" fmla="*/ 257 w 3"/>
                    <a:gd name="T1" fmla="*/ 294 h 2"/>
                    <a:gd name="T2" fmla="*/ 257 w 3"/>
                    <a:gd name="T3" fmla="*/ 294 h 2"/>
                    <a:gd name="T4" fmla="*/ 257 w 3"/>
                    <a:gd name="T5" fmla="*/ 0 h 2"/>
                    <a:gd name="T6" fmla="*/ 0 w 3"/>
                    <a:gd name="T7" fmla="*/ 0 h 2"/>
                    <a:gd name="T8" fmla="*/ 367 w 3"/>
                    <a:gd name="T9" fmla="*/ 0 h 2"/>
                    <a:gd name="T10" fmla="*/ 0 w 3"/>
                    <a:gd name="T11" fmla="*/ 0 h 2"/>
                    <a:gd name="T12" fmla="*/ 0 w 3"/>
                    <a:gd name="T13" fmla="*/ 294 h 2"/>
                    <a:gd name="T14" fmla="*/ 0 w 3"/>
                    <a:gd name="T15" fmla="*/ 294 h 2"/>
                    <a:gd name="T16" fmla="*/ 257 w 3"/>
                    <a:gd name="T17" fmla="*/ 29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2"/>
                    <a:gd name="T29" fmla="*/ 3 w 3"/>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2">
                      <a:moveTo>
                        <a:pt x="2" y="2"/>
                      </a:moveTo>
                      <a:lnTo>
                        <a:pt x="2" y="2"/>
                      </a:lnTo>
                      <a:lnTo>
                        <a:pt x="2" y="0"/>
                      </a:lnTo>
                      <a:lnTo>
                        <a:pt x="0" y="0"/>
                      </a:lnTo>
                      <a:lnTo>
                        <a:pt x="3" y="0"/>
                      </a:lnTo>
                      <a:lnTo>
                        <a:pt x="0" y="0"/>
                      </a:lnTo>
                      <a:lnTo>
                        <a:pt x="0" y="2"/>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2" name="Freeform 610"/>
                <p:cNvSpPr>
                  <a:spLocks/>
                </p:cNvSpPr>
                <p:nvPr/>
              </p:nvSpPr>
              <p:spPr bwMode="auto">
                <a:xfrm>
                  <a:off x="2483" y="2409"/>
                  <a:ext cx="10" cy="32"/>
                </a:xfrm>
                <a:custGeom>
                  <a:avLst/>
                  <a:gdLst>
                    <a:gd name="T0" fmla="*/ 110 w 3"/>
                    <a:gd name="T1" fmla="*/ 1043 h 10"/>
                    <a:gd name="T2" fmla="*/ 110 w 3"/>
                    <a:gd name="T3" fmla="*/ 1043 h 10"/>
                    <a:gd name="T4" fmla="*/ 367 w 3"/>
                    <a:gd name="T5" fmla="*/ 522 h 10"/>
                    <a:gd name="T6" fmla="*/ 367 w 3"/>
                    <a:gd name="T7" fmla="*/ 0 h 10"/>
                    <a:gd name="T8" fmla="*/ 110 w 3"/>
                    <a:gd name="T9" fmla="*/ 0 h 10"/>
                    <a:gd name="T10" fmla="*/ 0 w 3"/>
                    <a:gd name="T11" fmla="*/ 522 h 10"/>
                    <a:gd name="T12" fmla="*/ 0 w 3"/>
                    <a:gd name="T13" fmla="*/ 851 h 10"/>
                    <a:gd name="T14" fmla="*/ 0 w 3"/>
                    <a:gd name="T15" fmla="*/ 851 h 10"/>
                    <a:gd name="T16" fmla="*/ 110 w 3"/>
                    <a:gd name="T17" fmla="*/ 1043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1" y="10"/>
                      </a:moveTo>
                      <a:lnTo>
                        <a:pt x="1" y="10"/>
                      </a:lnTo>
                      <a:lnTo>
                        <a:pt x="3" y="5"/>
                      </a:lnTo>
                      <a:lnTo>
                        <a:pt x="3" y="0"/>
                      </a:lnTo>
                      <a:lnTo>
                        <a:pt x="1" y="0"/>
                      </a:lnTo>
                      <a:lnTo>
                        <a:pt x="0" y="5"/>
                      </a:lnTo>
                      <a:lnTo>
                        <a:pt x="0" y="8"/>
                      </a:lnTo>
                      <a:lnTo>
                        <a:pt x="1"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3" name="Freeform 611"/>
                <p:cNvSpPr>
                  <a:spLocks/>
                </p:cNvSpPr>
                <p:nvPr/>
              </p:nvSpPr>
              <p:spPr bwMode="auto">
                <a:xfrm>
                  <a:off x="2470" y="2435"/>
                  <a:ext cx="16" cy="6"/>
                </a:xfrm>
                <a:custGeom>
                  <a:avLst/>
                  <a:gdLst>
                    <a:gd name="T0" fmla="*/ 0 w 5"/>
                    <a:gd name="T1" fmla="*/ 162 h 2"/>
                    <a:gd name="T2" fmla="*/ 0 w 5"/>
                    <a:gd name="T3" fmla="*/ 162 h 2"/>
                    <a:gd name="T4" fmla="*/ 429 w 5"/>
                    <a:gd name="T5" fmla="*/ 162 h 2"/>
                    <a:gd name="T6" fmla="*/ 522 w 5"/>
                    <a:gd name="T7" fmla="*/ 162 h 2"/>
                    <a:gd name="T8" fmla="*/ 429 w 5"/>
                    <a:gd name="T9" fmla="*/ 0 h 2"/>
                    <a:gd name="T10" fmla="*/ 195 w 5"/>
                    <a:gd name="T11" fmla="*/ 0 h 2"/>
                    <a:gd name="T12" fmla="*/ 0 w 5"/>
                    <a:gd name="T13" fmla="*/ 0 h 2"/>
                    <a:gd name="T14" fmla="*/ 0 w 5"/>
                    <a:gd name="T15" fmla="*/ 0 h 2"/>
                    <a:gd name="T16" fmla="*/ 0 w 5"/>
                    <a:gd name="T17" fmla="*/ 16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2"/>
                    <a:gd name="T29" fmla="*/ 5 w 5"/>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2">
                      <a:moveTo>
                        <a:pt x="0" y="2"/>
                      </a:moveTo>
                      <a:lnTo>
                        <a:pt x="0" y="2"/>
                      </a:lnTo>
                      <a:lnTo>
                        <a:pt x="4" y="2"/>
                      </a:lnTo>
                      <a:lnTo>
                        <a:pt x="5" y="2"/>
                      </a:lnTo>
                      <a:lnTo>
                        <a:pt x="4" y="0"/>
                      </a:lnTo>
                      <a:lnTo>
                        <a:pt x="2"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4" name="Freeform 612"/>
                <p:cNvSpPr>
                  <a:spLocks/>
                </p:cNvSpPr>
                <p:nvPr/>
              </p:nvSpPr>
              <p:spPr bwMode="auto">
                <a:xfrm>
                  <a:off x="2352" y="2294"/>
                  <a:ext cx="115" cy="128"/>
                </a:xfrm>
                <a:custGeom>
                  <a:avLst/>
                  <a:gdLst>
                    <a:gd name="T0" fmla="*/ 2698 w 35"/>
                    <a:gd name="T1" fmla="*/ 4418 h 39"/>
                    <a:gd name="T2" fmla="*/ 2451 w 35"/>
                    <a:gd name="T3" fmla="*/ 4523 h 39"/>
                    <a:gd name="T4" fmla="*/ 2093 w 35"/>
                    <a:gd name="T5" fmla="*/ 4418 h 39"/>
                    <a:gd name="T6" fmla="*/ 1988 w 35"/>
                    <a:gd name="T7" fmla="*/ 4168 h 39"/>
                    <a:gd name="T8" fmla="*/ 1879 w 35"/>
                    <a:gd name="T9" fmla="*/ 4060 h 39"/>
                    <a:gd name="T10" fmla="*/ 1738 w 35"/>
                    <a:gd name="T11" fmla="*/ 3965 h 39"/>
                    <a:gd name="T12" fmla="*/ 1521 w 35"/>
                    <a:gd name="T13" fmla="*/ 4060 h 39"/>
                    <a:gd name="T14" fmla="*/ 1383 w 35"/>
                    <a:gd name="T15" fmla="*/ 4168 h 39"/>
                    <a:gd name="T16" fmla="*/ 1166 w 35"/>
                    <a:gd name="T17" fmla="*/ 4168 h 39"/>
                    <a:gd name="T18" fmla="*/ 1166 w 35"/>
                    <a:gd name="T19" fmla="*/ 4060 h 39"/>
                    <a:gd name="T20" fmla="*/ 1068 w 35"/>
                    <a:gd name="T21" fmla="*/ 3814 h 39"/>
                    <a:gd name="T22" fmla="*/ 917 w 35"/>
                    <a:gd name="T23" fmla="*/ 3715 h 39"/>
                    <a:gd name="T24" fmla="*/ 572 w 35"/>
                    <a:gd name="T25" fmla="*/ 3715 h 39"/>
                    <a:gd name="T26" fmla="*/ 572 w 35"/>
                    <a:gd name="T27" fmla="*/ 3715 h 39"/>
                    <a:gd name="T28" fmla="*/ 463 w 35"/>
                    <a:gd name="T29" fmla="*/ 3469 h 39"/>
                    <a:gd name="T30" fmla="*/ 355 w 35"/>
                    <a:gd name="T31" fmla="*/ 3144 h 39"/>
                    <a:gd name="T32" fmla="*/ 355 w 35"/>
                    <a:gd name="T33" fmla="*/ 3006 h 39"/>
                    <a:gd name="T34" fmla="*/ 250 w 35"/>
                    <a:gd name="T35" fmla="*/ 2790 h 39"/>
                    <a:gd name="T36" fmla="*/ 0 w 35"/>
                    <a:gd name="T37" fmla="*/ 2544 h 39"/>
                    <a:gd name="T38" fmla="*/ 0 w 35"/>
                    <a:gd name="T39" fmla="*/ 2337 h 39"/>
                    <a:gd name="T40" fmla="*/ 108 w 35"/>
                    <a:gd name="T41" fmla="*/ 1874 h 39"/>
                    <a:gd name="T42" fmla="*/ 355 w 35"/>
                    <a:gd name="T43" fmla="*/ 1628 h 39"/>
                    <a:gd name="T44" fmla="*/ 355 w 35"/>
                    <a:gd name="T45" fmla="*/ 1628 h 39"/>
                    <a:gd name="T46" fmla="*/ 821 w 35"/>
                    <a:gd name="T47" fmla="*/ 1520 h 39"/>
                    <a:gd name="T48" fmla="*/ 1275 w 35"/>
                    <a:gd name="T49" fmla="*/ 1162 h 39"/>
                    <a:gd name="T50" fmla="*/ 1383 w 35"/>
                    <a:gd name="T51" fmla="*/ 1057 h 39"/>
                    <a:gd name="T52" fmla="*/ 2201 w 35"/>
                    <a:gd name="T53" fmla="*/ 463 h 39"/>
                    <a:gd name="T54" fmla="*/ 3013 w 35"/>
                    <a:gd name="T55" fmla="*/ 108 h 39"/>
                    <a:gd name="T56" fmla="*/ 3151 w 35"/>
                    <a:gd name="T57" fmla="*/ 108 h 39"/>
                    <a:gd name="T58" fmla="*/ 3259 w 35"/>
                    <a:gd name="T59" fmla="*/ 0 h 39"/>
                    <a:gd name="T60" fmla="*/ 3726 w 35"/>
                    <a:gd name="T61" fmla="*/ 0 h 39"/>
                    <a:gd name="T62" fmla="*/ 3831 w 35"/>
                    <a:gd name="T63" fmla="*/ 108 h 39"/>
                    <a:gd name="T64" fmla="*/ 3972 w 35"/>
                    <a:gd name="T65" fmla="*/ 108 h 39"/>
                    <a:gd name="T66" fmla="*/ 4081 w 35"/>
                    <a:gd name="T67" fmla="*/ 246 h 39"/>
                    <a:gd name="T68" fmla="*/ 4081 w 35"/>
                    <a:gd name="T69" fmla="*/ 463 h 39"/>
                    <a:gd name="T70" fmla="*/ 3972 w 35"/>
                    <a:gd name="T71" fmla="*/ 712 h 39"/>
                    <a:gd name="T72" fmla="*/ 3972 w 35"/>
                    <a:gd name="T73" fmla="*/ 916 h 39"/>
                    <a:gd name="T74" fmla="*/ 3831 w 35"/>
                    <a:gd name="T75" fmla="*/ 1057 h 39"/>
                    <a:gd name="T76" fmla="*/ 3509 w 35"/>
                    <a:gd name="T77" fmla="*/ 1378 h 39"/>
                    <a:gd name="T78" fmla="*/ 3368 w 35"/>
                    <a:gd name="T79" fmla="*/ 1520 h 39"/>
                    <a:gd name="T80" fmla="*/ 3509 w 35"/>
                    <a:gd name="T81" fmla="*/ 1628 h 39"/>
                    <a:gd name="T82" fmla="*/ 3618 w 35"/>
                    <a:gd name="T83" fmla="*/ 1733 h 39"/>
                    <a:gd name="T84" fmla="*/ 3972 w 35"/>
                    <a:gd name="T85" fmla="*/ 1874 h 39"/>
                    <a:gd name="T86" fmla="*/ 4081 w 35"/>
                    <a:gd name="T87" fmla="*/ 2091 h 39"/>
                    <a:gd name="T88" fmla="*/ 4081 w 35"/>
                    <a:gd name="T89" fmla="*/ 2186 h 39"/>
                    <a:gd name="T90" fmla="*/ 3972 w 35"/>
                    <a:gd name="T91" fmla="*/ 2186 h 39"/>
                    <a:gd name="T92" fmla="*/ 3726 w 35"/>
                    <a:gd name="T93" fmla="*/ 2337 h 39"/>
                    <a:gd name="T94" fmla="*/ 3618 w 35"/>
                    <a:gd name="T95" fmla="*/ 2337 h 39"/>
                    <a:gd name="T96" fmla="*/ 3618 w 35"/>
                    <a:gd name="T97" fmla="*/ 2435 h 39"/>
                    <a:gd name="T98" fmla="*/ 3618 w 35"/>
                    <a:gd name="T99" fmla="*/ 2649 h 39"/>
                    <a:gd name="T100" fmla="*/ 3509 w 35"/>
                    <a:gd name="T101" fmla="*/ 2898 h 39"/>
                    <a:gd name="T102" fmla="*/ 3151 w 35"/>
                    <a:gd name="T103" fmla="*/ 3469 h 39"/>
                    <a:gd name="T104" fmla="*/ 3013 w 35"/>
                    <a:gd name="T105" fmla="*/ 3607 h 39"/>
                    <a:gd name="T106" fmla="*/ 3013 w 35"/>
                    <a:gd name="T107" fmla="*/ 4060 h 39"/>
                    <a:gd name="T108" fmla="*/ 2905 w 35"/>
                    <a:gd name="T109" fmla="*/ 4277 h 39"/>
                    <a:gd name="T110" fmla="*/ 2698 w 35"/>
                    <a:gd name="T111" fmla="*/ 4418 h 3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5"/>
                    <a:gd name="T169" fmla="*/ 0 h 39"/>
                    <a:gd name="T170" fmla="*/ 35 w 35"/>
                    <a:gd name="T171" fmla="*/ 39 h 3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5" h="39">
                      <a:moveTo>
                        <a:pt x="23" y="38"/>
                      </a:moveTo>
                      <a:lnTo>
                        <a:pt x="23" y="38"/>
                      </a:lnTo>
                      <a:lnTo>
                        <a:pt x="22" y="39"/>
                      </a:lnTo>
                      <a:lnTo>
                        <a:pt x="21" y="39"/>
                      </a:lnTo>
                      <a:lnTo>
                        <a:pt x="19" y="38"/>
                      </a:lnTo>
                      <a:lnTo>
                        <a:pt x="18" y="38"/>
                      </a:lnTo>
                      <a:lnTo>
                        <a:pt x="17" y="36"/>
                      </a:lnTo>
                      <a:lnTo>
                        <a:pt x="16" y="35"/>
                      </a:lnTo>
                      <a:lnTo>
                        <a:pt x="15" y="34"/>
                      </a:lnTo>
                      <a:lnTo>
                        <a:pt x="14" y="34"/>
                      </a:lnTo>
                      <a:lnTo>
                        <a:pt x="13" y="35"/>
                      </a:lnTo>
                      <a:lnTo>
                        <a:pt x="12" y="36"/>
                      </a:lnTo>
                      <a:lnTo>
                        <a:pt x="11" y="36"/>
                      </a:lnTo>
                      <a:lnTo>
                        <a:pt x="10" y="36"/>
                      </a:lnTo>
                      <a:lnTo>
                        <a:pt x="10" y="35"/>
                      </a:lnTo>
                      <a:lnTo>
                        <a:pt x="10" y="34"/>
                      </a:lnTo>
                      <a:lnTo>
                        <a:pt x="9" y="33"/>
                      </a:lnTo>
                      <a:lnTo>
                        <a:pt x="8" y="32"/>
                      </a:lnTo>
                      <a:lnTo>
                        <a:pt x="7" y="32"/>
                      </a:lnTo>
                      <a:lnTo>
                        <a:pt x="5" y="32"/>
                      </a:lnTo>
                      <a:lnTo>
                        <a:pt x="4" y="31"/>
                      </a:lnTo>
                      <a:lnTo>
                        <a:pt x="4" y="30"/>
                      </a:lnTo>
                      <a:lnTo>
                        <a:pt x="3" y="28"/>
                      </a:lnTo>
                      <a:lnTo>
                        <a:pt x="3" y="27"/>
                      </a:lnTo>
                      <a:lnTo>
                        <a:pt x="3" y="26"/>
                      </a:lnTo>
                      <a:lnTo>
                        <a:pt x="2" y="24"/>
                      </a:lnTo>
                      <a:lnTo>
                        <a:pt x="1" y="23"/>
                      </a:lnTo>
                      <a:lnTo>
                        <a:pt x="0" y="22"/>
                      </a:lnTo>
                      <a:lnTo>
                        <a:pt x="0" y="20"/>
                      </a:lnTo>
                      <a:lnTo>
                        <a:pt x="0" y="18"/>
                      </a:lnTo>
                      <a:lnTo>
                        <a:pt x="1" y="16"/>
                      </a:lnTo>
                      <a:lnTo>
                        <a:pt x="2" y="14"/>
                      </a:lnTo>
                      <a:lnTo>
                        <a:pt x="3" y="14"/>
                      </a:lnTo>
                      <a:lnTo>
                        <a:pt x="5" y="14"/>
                      </a:lnTo>
                      <a:lnTo>
                        <a:pt x="7" y="13"/>
                      </a:lnTo>
                      <a:lnTo>
                        <a:pt x="10" y="11"/>
                      </a:lnTo>
                      <a:lnTo>
                        <a:pt x="11" y="10"/>
                      </a:lnTo>
                      <a:lnTo>
                        <a:pt x="12" y="9"/>
                      </a:lnTo>
                      <a:lnTo>
                        <a:pt x="14" y="7"/>
                      </a:lnTo>
                      <a:lnTo>
                        <a:pt x="19" y="4"/>
                      </a:lnTo>
                      <a:lnTo>
                        <a:pt x="24" y="2"/>
                      </a:lnTo>
                      <a:lnTo>
                        <a:pt x="26" y="1"/>
                      </a:lnTo>
                      <a:lnTo>
                        <a:pt x="27" y="1"/>
                      </a:lnTo>
                      <a:lnTo>
                        <a:pt x="27" y="0"/>
                      </a:lnTo>
                      <a:lnTo>
                        <a:pt x="28" y="0"/>
                      </a:lnTo>
                      <a:lnTo>
                        <a:pt x="30" y="0"/>
                      </a:lnTo>
                      <a:lnTo>
                        <a:pt x="32" y="0"/>
                      </a:lnTo>
                      <a:lnTo>
                        <a:pt x="33" y="0"/>
                      </a:lnTo>
                      <a:lnTo>
                        <a:pt x="33" y="1"/>
                      </a:lnTo>
                      <a:lnTo>
                        <a:pt x="34" y="1"/>
                      </a:lnTo>
                      <a:lnTo>
                        <a:pt x="35" y="2"/>
                      </a:lnTo>
                      <a:lnTo>
                        <a:pt x="35" y="4"/>
                      </a:lnTo>
                      <a:lnTo>
                        <a:pt x="34" y="6"/>
                      </a:lnTo>
                      <a:lnTo>
                        <a:pt x="34" y="7"/>
                      </a:lnTo>
                      <a:lnTo>
                        <a:pt x="34" y="8"/>
                      </a:lnTo>
                      <a:lnTo>
                        <a:pt x="33" y="9"/>
                      </a:lnTo>
                      <a:lnTo>
                        <a:pt x="31" y="11"/>
                      </a:lnTo>
                      <a:lnTo>
                        <a:pt x="30" y="12"/>
                      </a:lnTo>
                      <a:lnTo>
                        <a:pt x="29" y="12"/>
                      </a:lnTo>
                      <a:lnTo>
                        <a:pt x="29" y="13"/>
                      </a:lnTo>
                      <a:lnTo>
                        <a:pt x="30" y="14"/>
                      </a:lnTo>
                      <a:lnTo>
                        <a:pt x="31" y="14"/>
                      </a:lnTo>
                      <a:lnTo>
                        <a:pt x="31" y="15"/>
                      </a:lnTo>
                      <a:lnTo>
                        <a:pt x="33" y="16"/>
                      </a:lnTo>
                      <a:lnTo>
                        <a:pt x="34" y="16"/>
                      </a:lnTo>
                      <a:lnTo>
                        <a:pt x="35" y="17"/>
                      </a:lnTo>
                      <a:lnTo>
                        <a:pt x="35" y="18"/>
                      </a:lnTo>
                      <a:lnTo>
                        <a:pt x="35" y="19"/>
                      </a:lnTo>
                      <a:lnTo>
                        <a:pt x="34" y="19"/>
                      </a:lnTo>
                      <a:lnTo>
                        <a:pt x="33" y="20"/>
                      </a:lnTo>
                      <a:lnTo>
                        <a:pt x="32" y="20"/>
                      </a:lnTo>
                      <a:lnTo>
                        <a:pt x="31" y="20"/>
                      </a:lnTo>
                      <a:lnTo>
                        <a:pt x="31" y="21"/>
                      </a:lnTo>
                      <a:lnTo>
                        <a:pt x="31" y="22"/>
                      </a:lnTo>
                      <a:lnTo>
                        <a:pt x="31" y="23"/>
                      </a:lnTo>
                      <a:lnTo>
                        <a:pt x="30" y="25"/>
                      </a:lnTo>
                      <a:lnTo>
                        <a:pt x="28" y="28"/>
                      </a:lnTo>
                      <a:lnTo>
                        <a:pt x="27" y="30"/>
                      </a:lnTo>
                      <a:lnTo>
                        <a:pt x="26" y="31"/>
                      </a:lnTo>
                      <a:lnTo>
                        <a:pt x="26" y="33"/>
                      </a:lnTo>
                      <a:lnTo>
                        <a:pt x="26" y="35"/>
                      </a:lnTo>
                      <a:lnTo>
                        <a:pt x="25" y="36"/>
                      </a:lnTo>
                      <a:lnTo>
                        <a:pt x="25" y="37"/>
                      </a:lnTo>
                      <a:lnTo>
                        <a:pt x="24" y="38"/>
                      </a:lnTo>
                      <a:lnTo>
                        <a:pt x="23" y="3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5" name="Freeform 613"/>
                <p:cNvSpPr>
                  <a:spLocks/>
                </p:cNvSpPr>
                <p:nvPr/>
              </p:nvSpPr>
              <p:spPr bwMode="auto">
                <a:xfrm>
                  <a:off x="2401" y="2409"/>
                  <a:ext cx="27" cy="16"/>
                </a:xfrm>
                <a:custGeom>
                  <a:avLst/>
                  <a:gdLst>
                    <a:gd name="T0" fmla="*/ 0 w 8"/>
                    <a:gd name="T1" fmla="*/ 0 h 5"/>
                    <a:gd name="T2" fmla="*/ 0 w 8"/>
                    <a:gd name="T3" fmla="*/ 0 h 5"/>
                    <a:gd name="T4" fmla="*/ 388 w 8"/>
                    <a:gd name="T5" fmla="*/ 326 h 5"/>
                    <a:gd name="T6" fmla="*/ 1036 w 8"/>
                    <a:gd name="T7" fmla="*/ 522 h 5"/>
                    <a:gd name="T8" fmla="*/ 1036 w 8"/>
                    <a:gd name="T9" fmla="*/ 195 h 5"/>
                    <a:gd name="T10" fmla="*/ 388 w 8"/>
                    <a:gd name="T11" fmla="*/ 195 h 5"/>
                    <a:gd name="T12" fmla="*/ 115 w 8"/>
                    <a:gd name="T13" fmla="*/ 0 h 5"/>
                    <a:gd name="T14" fmla="*/ 115 w 8"/>
                    <a:gd name="T15" fmla="*/ 0 h 5"/>
                    <a:gd name="T16" fmla="*/ 0 w 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0" y="0"/>
                      </a:moveTo>
                      <a:lnTo>
                        <a:pt x="0" y="0"/>
                      </a:lnTo>
                      <a:lnTo>
                        <a:pt x="3" y="3"/>
                      </a:lnTo>
                      <a:lnTo>
                        <a:pt x="8" y="5"/>
                      </a:lnTo>
                      <a:lnTo>
                        <a:pt x="8" y="2"/>
                      </a:lnTo>
                      <a:lnTo>
                        <a:pt x="3" y="2"/>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6" name="Freeform 614"/>
                <p:cNvSpPr>
                  <a:spLocks/>
                </p:cNvSpPr>
                <p:nvPr/>
              </p:nvSpPr>
              <p:spPr bwMode="auto">
                <a:xfrm>
                  <a:off x="2395" y="2402"/>
                  <a:ext cx="10" cy="7"/>
                </a:xfrm>
                <a:custGeom>
                  <a:avLst/>
                  <a:gdLst>
                    <a:gd name="T0" fmla="*/ 257 w 3"/>
                    <a:gd name="T1" fmla="*/ 294 h 2"/>
                    <a:gd name="T2" fmla="*/ 257 w 3"/>
                    <a:gd name="T3" fmla="*/ 294 h 2"/>
                    <a:gd name="T4" fmla="*/ 257 w 3"/>
                    <a:gd name="T5" fmla="*/ 294 h 2"/>
                    <a:gd name="T6" fmla="*/ 257 w 3"/>
                    <a:gd name="T7" fmla="*/ 294 h 2"/>
                    <a:gd name="T8" fmla="*/ 367 w 3"/>
                    <a:gd name="T9" fmla="*/ 294 h 2"/>
                    <a:gd name="T10" fmla="*/ 257 w 3"/>
                    <a:gd name="T11" fmla="*/ 0 h 2"/>
                    <a:gd name="T12" fmla="*/ 0 w 3"/>
                    <a:gd name="T13" fmla="*/ 294 h 2"/>
                    <a:gd name="T14" fmla="*/ 0 w 3"/>
                    <a:gd name="T15" fmla="*/ 294 h 2"/>
                    <a:gd name="T16" fmla="*/ 257 w 3"/>
                    <a:gd name="T17" fmla="*/ 29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2"/>
                    <a:gd name="T29" fmla="*/ 3 w 3"/>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2">
                      <a:moveTo>
                        <a:pt x="2" y="2"/>
                      </a:moveTo>
                      <a:lnTo>
                        <a:pt x="2" y="2"/>
                      </a:lnTo>
                      <a:lnTo>
                        <a:pt x="3" y="2"/>
                      </a:lnTo>
                      <a:lnTo>
                        <a:pt x="2" y="0"/>
                      </a:lnTo>
                      <a:lnTo>
                        <a:pt x="0" y="2"/>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7" name="Freeform 615"/>
                <p:cNvSpPr>
                  <a:spLocks/>
                </p:cNvSpPr>
                <p:nvPr/>
              </p:nvSpPr>
              <p:spPr bwMode="auto">
                <a:xfrm>
                  <a:off x="2378" y="2409"/>
                  <a:ext cx="23" cy="6"/>
                </a:xfrm>
                <a:custGeom>
                  <a:avLst/>
                  <a:gdLst>
                    <a:gd name="T0" fmla="*/ 0 w 7"/>
                    <a:gd name="T1" fmla="*/ 0 h 2"/>
                    <a:gd name="T2" fmla="*/ 0 w 7"/>
                    <a:gd name="T3" fmla="*/ 0 h 2"/>
                    <a:gd name="T4" fmla="*/ 250 w 7"/>
                    <a:gd name="T5" fmla="*/ 162 h 2"/>
                    <a:gd name="T6" fmla="*/ 463 w 7"/>
                    <a:gd name="T7" fmla="*/ 162 h 2"/>
                    <a:gd name="T8" fmla="*/ 572 w 7"/>
                    <a:gd name="T9" fmla="*/ 162 h 2"/>
                    <a:gd name="T10" fmla="*/ 821 w 7"/>
                    <a:gd name="T11" fmla="*/ 0 h 2"/>
                    <a:gd name="T12" fmla="*/ 572 w 7"/>
                    <a:gd name="T13" fmla="*/ 0 h 2"/>
                    <a:gd name="T14" fmla="*/ 463 w 7"/>
                    <a:gd name="T15" fmla="*/ 0 h 2"/>
                    <a:gd name="T16" fmla="*/ 463 w 7"/>
                    <a:gd name="T17" fmla="*/ 0 h 2"/>
                    <a:gd name="T18" fmla="*/ 463 w 7"/>
                    <a:gd name="T19" fmla="*/ 0 h 2"/>
                    <a:gd name="T20" fmla="*/ 463 w 7"/>
                    <a:gd name="T21" fmla="*/ 0 h 2"/>
                    <a:gd name="T22" fmla="*/ 463 w 7"/>
                    <a:gd name="T23" fmla="*/ 0 h 2"/>
                    <a:gd name="T24" fmla="*/ 0 w 7"/>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2"/>
                    <a:gd name="T41" fmla="*/ 7 w 7"/>
                    <a:gd name="T42" fmla="*/ 2 h 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2">
                      <a:moveTo>
                        <a:pt x="0" y="0"/>
                      </a:moveTo>
                      <a:lnTo>
                        <a:pt x="0" y="0"/>
                      </a:lnTo>
                      <a:lnTo>
                        <a:pt x="2" y="2"/>
                      </a:lnTo>
                      <a:lnTo>
                        <a:pt x="4" y="2"/>
                      </a:lnTo>
                      <a:lnTo>
                        <a:pt x="5" y="2"/>
                      </a:lnTo>
                      <a:lnTo>
                        <a:pt x="7" y="0"/>
                      </a:lnTo>
                      <a:lnTo>
                        <a:pt x="5" y="0"/>
                      </a:lnTo>
                      <a:lnTo>
                        <a:pt x="4"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8" name="Freeform 616"/>
                <p:cNvSpPr>
                  <a:spLocks/>
                </p:cNvSpPr>
                <p:nvPr/>
              </p:nvSpPr>
              <p:spPr bwMode="auto">
                <a:xfrm>
                  <a:off x="2369" y="2399"/>
                  <a:ext cx="22" cy="10"/>
                </a:xfrm>
                <a:custGeom>
                  <a:avLst/>
                  <a:gdLst>
                    <a:gd name="T0" fmla="*/ 0 w 7"/>
                    <a:gd name="T1" fmla="*/ 110 h 3"/>
                    <a:gd name="T2" fmla="*/ 0 w 7"/>
                    <a:gd name="T3" fmla="*/ 110 h 3"/>
                    <a:gd name="T4" fmla="*/ 277 w 7"/>
                    <a:gd name="T5" fmla="*/ 110 h 3"/>
                    <a:gd name="T6" fmla="*/ 277 w 7"/>
                    <a:gd name="T7" fmla="*/ 367 h 3"/>
                    <a:gd name="T8" fmla="*/ 682 w 7"/>
                    <a:gd name="T9" fmla="*/ 367 h 3"/>
                    <a:gd name="T10" fmla="*/ 277 w 7"/>
                    <a:gd name="T11" fmla="*/ 0 h 3"/>
                    <a:gd name="T12" fmla="*/ 0 w 7"/>
                    <a:gd name="T13" fmla="*/ 0 h 3"/>
                    <a:gd name="T14" fmla="*/ 0 w 7"/>
                    <a:gd name="T15" fmla="*/ 0 h 3"/>
                    <a:gd name="T16" fmla="*/ 0 w 7"/>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1"/>
                      </a:moveTo>
                      <a:lnTo>
                        <a:pt x="0" y="1"/>
                      </a:lnTo>
                      <a:lnTo>
                        <a:pt x="3" y="1"/>
                      </a:lnTo>
                      <a:lnTo>
                        <a:pt x="3" y="3"/>
                      </a:lnTo>
                      <a:lnTo>
                        <a:pt x="7" y="3"/>
                      </a:lnTo>
                      <a:lnTo>
                        <a:pt x="3"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79" name="Freeform 617"/>
                <p:cNvSpPr>
                  <a:spLocks/>
                </p:cNvSpPr>
                <p:nvPr/>
              </p:nvSpPr>
              <p:spPr bwMode="auto">
                <a:xfrm>
                  <a:off x="2359" y="2382"/>
                  <a:ext cx="10" cy="20"/>
                </a:xfrm>
                <a:custGeom>
                  <a:avLst/>
                  <a:gdLst>
                    <a:gd name="T0" fmla="*/ 0 w 3"/>
                    <a:gd name="T1" fmla="*/ 0 h 6"/>
                    <a:gd name="T2" fmla="*/ 0 w 3"/>
                    <a:gd name="T3" fmla="*/ 0 h 6"/>
                    <a:gd name="T4" fmla="*/ 0 w 3"/>
                    <a:gd name="T5" fmla="*/ 633 h 6"/>
                    <a:gd name="T6" fmla="*/ 367 w 3"/>
                    <a:gd name="T7" fmla="*/ 743 h 6"/>
                    <a:gd name="T8" fmla="*/ 367 w 3"/>
                    <a:gd name="T9" fmla="*/ 633 h 6"/>
                    <a:gd name="T10" fmla="*/ 367 w 3"/>
                    <a:gd name="T11" fmla="*/ 367 h 6"/>
                    <a:gd name="T12" fmla="*/ 110 w 3"/>
                    <a:gd name="T13" fmla="*/ 0 h 6"/>
                    <a:gd name="T14" fmla="*/ 110 w 3"/>
                    <a:gd name="T15" fmla="*/ 0 h 6"/>
                    <a:gd name="T16" fmla="*/ 0 w 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0" y="0"/>
                      </a:moveTo>
                      <a:lnTo>
                        <a:pt x="0" y="0"/>
                      </a:lnTo>
                      <a:lnTo>
                        <a:pt x="0" y="5"/>
                      </a:lnTo>
                      <a:lnTo>
                        <a:pt x="3" y="6"/>
                      </a:lnTo>
                      <a:lnTo>
                        <a:pt x="3" y="5"/>
                      </a:lnTo>
                      <a:lnTo>
                        <a:pt x="3" y="3"/>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0" name="Freeform 618"/>
                <p:cNvSpPr>
                  <a:spLocks/>
                </p:cNvSpPr>
                <p:nvPr/>
              </p:nvSpPr>
              <p:spPr bwMode="auto">
                <a:xfrm>
                  <a:off x="2349" y="2359"/>
                  <a:ext cx="13" cy="23"/>
                </a:xfrm>
                <a:custGeom>
                  <a:avLst/>
                  <a:gdLst>
                    <a:gd name="T0" fmla="*/ 0 w 4"/>
                    <a:gd name="T1" fmla="*/ 0 h 7"/>
                    <a:gd name="T2" fmla="*/ 0 w 4"/>
                    <a:gd name="T3" fmla="*/ 0 h 7"/>
                    <a:gd name="T4" fmla="*/ 104 w 4"/>
                    <a:gd name="T5" fmla="*/ 572 h 7"/>
                    <a:gd name="T6" fmla="*/ 338 w 4"/>
                    <a:gd name="T7" fmla="*/ 821 h 7"/>
                    <a:gd name="T8" fmla="*/ 442 w 4"/>
                    <a:gd name="T9" fmla="*/ 821 h 7"/>
                    <a:gd name="T10" fmla="*/ 338 w 4"/>
                    <a:gd name="T11" fmla="*/ 463 h 7"/>
                    <a:gd name="T12" fmla="*/ 338 w 4"/>
                    <a:gd name="T13" fmla="*/ 0 h 7"/>
                    <a:gd name="T14" fmla="*/ 338 w 4"/>
                    <a:gd name="T15" fmla="*/ 0 h 7"/>
                    <a:gd name="T16" fmla="*/ 0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0" y="0"/>
                      </a:moveTo>
                      <a:lnTo>
                        <a:pt x="0" y="0"/>
                      </a:lnTo>
                      <a:lnTo>
                        <a:pt x="1" y="5"/>
                      </a:lnTo>
                      <a:lnTo>
                        <a:pt x="3" y="7"/>
                      </a:lnTo>
                      <a:lnTo>
                        <a:pt x="4" y="7"/>
                      </a:lnTo>
                      <a:lnTo>
                        <a:pt x="3" y="4"/>
                      </a:lnTo>
                      <a:lnTo>
                        <a:pt x="3"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1" name="Freeform 619"/>
                <p:cNvSpPr>
                  <a:spLocks/>
                </p:cNvSpPr>
                <p:nvPr/>
              </p:nvSpPr>
              <p:spPr bwMode="auto">
                <a:xfrm>
                  <a:off x="2349" y="2333"/>
                  <a:ext cx="13" cy="26"/>
                </a:xfrm>
                <a:custGeom>
                  <a:avLst/>
                  <a:gdLst>
                    <a:gd name="T0" fmla="*/ 442 w 4"/>
                    <a:gd name="T1" fmla="*/ 0 h 8"/>
                    <a:gd name="T2" fmla="*/ 442 w 4"/>
                    <a:gd name="T3" fmla="*/ 0 h 8"/>
                    <a:gd name="T4" fmla="*/ 104 w 4"/>
                    <a:gd name="T5" fmla="*/ 338 h 8"/>
                    <a:gd name="T6" fmla="*/ 0 w 4"/>
                    <a:gd name="T7" fmla="*/ 887 h 8"/>
                    <a:gd name="T8" fmla="*/ 338 w 4"/>
                    <a:gd name="T9" fmla="*/ 887 h 8"/>
                    <a:gd name="T10" fmla="*/ 338 w 4"/>
                    <a:gd name="T11" fmla="*/ 338 h 8"/>
                    <a:gd name="T12" fmla="*/ 442 w 4"/>
                    <a:gd name="T13" fmla="*/ 338 h 8"/>
                    <a:gd name="T14" fmla="*/ 442 w 4"/>
                    <a:gd name="T15" fmla="*/ 338 h 8"/>
                    <a:gd name="T16" fmla="*/ 442 w 4"/>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4" y="0"/>
                      </a:moveTo>
                      <a:lnTo>
                        <a:pt x="4" y="0"/>
                      </a:lnTo>
                      <a:lnTo>
                        <a:pt x="1" y="3"/>
                      </a:lnTo>
                      <a:lnTo>
                        <a:pt x="0" y="8"/>
                      </a:lnTo>
                      <a:lnTo>
                        <a:pt x="3" y="8"/>
                      </a:lnTo>
                      <a:lnTo>
                        <a:pt x="3" y="3"/>
                      </a:lnTo>
                      <a:lnTo>
                        <a:pt x="4" y="3"/>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2" name="Freeform 620"/>
                <p:cNvSpPr>
                  <a:spLocks/>
                </p:cNvSpPr>
                <p:nvPr/>
              </p:nvSpPr>
              <p:spPr bwMode="auto">
                <a:xfrm>
                  <a:off x="2362" y="2323"/>
                  <a:ext cx="33" cy="20"/>
                </a:xfrm>
                <a:custGeom>
                  <a:avLst/>
                  <a:gdLst>
                    <a:gd name="T0" fmla="*/ 828 w 10"/>
                    <a:gd name="T1" fmla="*/ 0 h 6"/>
                    <a:gd name="T2" fmla="*/ 828 w 10"/>
                    <a:gd name="T3" fmla="*/ 0 h 6"/>
                    <a:gd name="T4" fmla="*/ 469 w 10"/>
                    <a:gd name="T5" fmla="*/ 367 h 6"/>
                    <a:gd name="T6" fmla="*/ 0 w 10"/>
                    <a:gd name="T7" fmla="*/ 367 h 6"/>
                    <a:gd name="T8" fmla="*/ 0 w 10"/>
                    <a:gd name="T9" fmla="*/ 743 h 6"/>
                    <a:gd name="T10" fmla="*/ 610 w 10"/>
                    <a:gd name="T11" fmla="*/ 633 h 6"/>
                    <a:gd name="T12" fmla="*/ 1188 w 10"/>
                    <a:gd name="T13" fmla="*/ 257 h 6"/>
                    <a:gd name="T14" fmla="*/ 1188 w 10"/>
                    <a:gd name="T15" fmla="*/ 257 h 6"/>
                    <a:gd name="T16" fmla="*/ 828 w 10"/>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7" y="0"/>
                      </a:moveTo>
                      <a:lnTo>
                        <a:pt x="7" y="0"/>
                      </a:lnTo>
                      <a:lnTo>
                        <a:pt x="4" y="3"/>
                      </a:lnTo>
                      <a:lnTo>
                        <a:pt x="0" y="3"/>
                      </a:lnTo>
                      <a:lnTo>
                        <a:pt x="0" y="6"/>
                      </a:lnTo>
                      <a:lnTo>
                        <a:pt x="5" y="5"/>
                      </a:lnTo>
                      <a:lnTo>
                        <a:pt x="10" y="2"/>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3" name="Freeform 621"/>
                <p:cNvSpPr>
                  <a:spLocks/>
                </p:cNvSpPr>
                <p:nvPr/>
              </p:nvSpPr>
              <p:spPr bwMode="auto">
                <a:xfrm>
                  <a:off x="2385" y="2291"/>
                  <a:ext cx="56" cy="39"/>
                </a:xfrm>
                <a:custGeom>
                  <a:avLst/>
                  <a:gdLst>
                    <a:gd name="T0" fmla="*/ 1996 w 17"/>
                    <a:gd name="T1" fmla="*/ 0 h 12"/>
                    <a:gd name="T2" fmla="*/ 1996 w 17"/>
                    <a:gd name="T3" fmla="*/ 0 h 12"/>
                    <a:gd name="T4" fmla="*/ 932 w 17"/>
                    <a:gd name="T5" fmla="*/ 549 h 12"/>
                    <a:gd name="T6" fmla="*/ 0 w 17"/>
                    <a:gd name="T7" fmla="*/ 1131 h 12"/>
                    <a:gd name="T8" fmla="*/ 359 w 17"/>
                    <a:gd name="T9" fmla="*/ 1342 h 12"/>
                    <a:gd name="T10" fmla="*/ 1183 w 17"/>
                    <a:gd name="T11" fmla="*/ 793 h 12"/>
                    <a:gd name="T12" fmla="*/ 1996 w 17"/>
                    <a:gd name="T13" fmla="*/ 244 h 12"/>
                    <a:gd name="T14" fmla="*/ 1996 w 17"/>
                    <a:gd name="T15" fmla="*/ 244 h 12"/>
                    <a:gd name="T16" fmla="*/ 1996 w 17"/>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2"/>
                    <a:gd name="T29" fmla="*/ 17 w 17"/>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2">
                      <a:moveTo>
                        <a:pt x="17" y="0"/>
                      </a:moveTo>
                      <a:lnTo>
                        <a:pt x="17" y="0"/>
                      </a:lnTo>
                      <a:lnTo>
                        <a:pt x="8" y="5"/>
                      </a:lnTo>
                      <a:lnTo>
                        <a:pt x="0" y="10"/>
                      </a:lnTo>
                      <a:lnTo>
                        <a:pt x="3" y="12"/>
                      </a:lnTo>
                      <a:lnTo>
                        <a:pt x="10" y="7"/>
                      </a:lnTo>
                      <a:lnTo>
                        <a:pt x="17" y="2"/>
                      </a:lnTo>
                      <a:lnTo>
                        <a:pt x="1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4" name="Freeform 622"/>
                <p:cNvSpPr>
                  <a:spLocks/>
                </p:cNvSpPr>
                <p:nvPr/>
              </p:nvSpPr>
              <p:spPr bwMode="auto">
                <a:xfrm>
                  <a:off x="2441" y="2284"/>
                  <a:ext cx="26" cy="13"/>
                </a:xfrm>
                <a:custGeom>
                  <a:avLst/>
                  <a:gdLst>
                    <a:gd name="T0" fmla="*/ 887 w 8"/>
                    <a:gd name="T1" fmla="*/ 442 h 4"/>
                    <a:gd name="T2" fmla="*/ 887 w 8"/>
                    <a:gd name="T3" fmla="*/ 442 h 4"/>
                    <a:gd name="T4" fmla="*/ 442 w 8"/>
                    <a:gd name="T5" fmla="*/ 0 h 4"/>
                    <a:gd name="T6" fmla="*/ 0 w 8"/>
                    <a:gd name="T7" fmla="*/ 244 h 4"/>
                    <a:gd name="T8" fmla="*/ 0 w 8"/>
                    <a:gd name="T9" fmla="*/ 442 h 4"/>
                    <a:gd name="T10" fmla="*/ 338 w 8"/>
                    <a:gd name="T11" fmla="*/ 442 h 4"/>
                    <a:gd name="T12" fmla="*/ 653 w 8"/>
                    <a:gd name="T13" fmla="*/ 442 h 4"/>
                    <a:gd name="T14" fmla="*/ 653 w 8"/>
                    <a:gd name="T15" fmla="*/ 442 h 4"/>
                    <a:gd name="T16" fmla="*/ 887 w 8"/>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8" y="4"/>
                      </a:moveTo>
                      <a:lnTo>
                        <a:pt x="8" y="4"/>
                      </a:lnTo>
                      <a:lnTo>
                        <a:pt x="4" y="0"/>
                      </a:lnTo>
                      <a:lnTo>
                        <a:pt x="0" y="2"/>
                      </a:lnTo>
                      <a:lnTo>
                        <a:pt x="0" y="4"/>
                      </a:lnTo>
                      <a:lnTo>
                        <a:pt x="3" y="4"/>
                      </a:lnTo>
                      <a:lnTo>
                        <a:pt x="6" y="4"/>
                      </a:lnTo>
                      <a:lnTo>
                        <a:pt x="8"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5" name="Freeform 623"/>
                <p:cNvSpPr>
                  <a:spLocks/>
                </p:cNvSpPr>
                <p:nvPr/>
              </p:nvSpPr>
              <p:spPr bwMode="auto">
                <a:xfrm>
                  <a:off x="2460" y="2297"/>
                  <a:ext cx="10" cy="10"/>
                </a:xfrm>
                <a:custGeom>
                  <a:avLst/>
                  <a:gdLst>
                    <a:gd name="T0" fmla="*/ 367 w 3"/>
                    <a:gd name="T1" fmla="*/ 367 h 3"/>
                    <a:gd name="T2" fmla="*/ 367 w 3"/>
                    <a:gd name="T3" fmla="*/ 367 h 3"/>
                    <a:gd name="T4" fmla="*/ 367 w 3"/>
                    <a:gd name="T5" fmla="*/ 0 h 3"/>
                    <a:gd name="T6" fmla="*/ 257 w 3"/>
                    <a:gd name="T7" fmla="*/ 0 h 3"/>
                    <a:gd name="T8" fmla="*/ 0 w 3"/>
                    <a:gd name="T9" fmla="*/ 0 h 3"/>
                    <a:gd name="T10" fmla="*/ 257 w 3"/>
                    <a:gd name="T11" fmla="*/ 110 h 3"/>
                    <a:gd name="T12" fmla="*/ 0 w 3"/>
                    <a:gd name="T13" fmla="*/ 110 h 3"/>
                    <a:gd name="T14" fmla="*/ 0 w 3"/>
                    <a:gd name="T15" fmla="*/ 110 h 3"/>
                    <a:gd name="T16" fmla="*/ 367 w 3"/>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3"/>
                      </a:moveTo>
                      <a:lnTo>
                        <a:pt x="3" y="3"/>
                      </a:lnTo>
                      <a:lnTo>
                        <a:pt x="3" y="0"/>
                      </a:lnTo>
                      <a:lnTo>
                        <a:pt x="2" y="0"/>
                      </a:lnTo>
                      <a:lnTo>
                        <a:pt x="0" y="0"/>
                      </a:lnTo>
                      <a:lnTo>
                        <a:pt x="2" y="1"/>
                      </a:lnTo>
                      <a:lnTo>
                        <a:pt x="0" y="1"/>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6" name="Freeform 624"/>
                <p:cNvSpPr>
                  <a:spLocks/>
                </p:cNvSpPr>
                <p:nvPr/>
              </p:nvSpPr>
              <p:spPr bwMode="auto">
                <a:xfrm>
                  <a:off x="2454" y="2301"/>
                  <a:ext cx="16" cy="29"/>
                </a:xfrm>
                <a:custGeom>
                  <a:avLst/>
                  <a:gdLst>
                    <a:gd name="T0" fmla="*/ 195 w 5"/>
                    <a:gd name="T1" fmla="*/ 967 h 9"/>
                    <a:gd name="T2" fmla="*/ 195 w 5"/>
                    <a:gd name="T3" fmla="*/ 967 h 9"/>
                    <a:gd name="T4" fmla="*/ 429 w 5"/>
                    <a:gd name="T5" fmla="*/ 541 h 9"/>
                    <a:gd name="T6" fmla="*/ 522 w 5"/>
                    <a:gd name="T7" fmla="*/ 197 h 9"/>
                    <a:gd name="T8" fmla="*/ 195 w 5"/>
                    <a:gd name="T9" fmla="*/ 0 h 9"/>
                    <a:gd name="T10" fmla="*/ 195 w 5"/>
                    <a:gd name="T11" fmla="*/ 541 h 9"/>
                    <a:gd name="T12" fmla="*/ 0 w 5"/>
                    <a:gd name="T13" fmla="*/ 767 h 9"/>
                    <a:gd name="T14" fmla="*/ 0 w 5"/>
                    <a:gd name="T15" fmla="*/ 767 h 9"/>
                    <a:gd name="T16" fmla="*/ 195 w 5"/>
                    <a:gd name="T17" fmla="*/ 96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9"/>
                    <a:gd name="T29" fmla="*/ 5 w 5"/>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9">
                      <a:moveTo>
                        <a:pt x="2" y="9"/>
                      </a:moveTo>
                      <a:lnTo>
                        <a:pt x="2" y="9"/>
                      </a:lnTo>
                      <a:lnTo>
                        <a:pt x="4" y="5"/>
                      </a:lnTo>
                      <a:lnTo>
                        <a:pt x="5" y="2"/>
                      </a:lnTo>
                      <a:lnTo>
                        <a:pt x="2" y="0"/>
                      </a:lnTo>
                      <a:lnTo>
                        <a:pt x="2" y="5"/>
                      </a:lnTo>
                      <a:lnTo>
                        <a:pt x="0" y="7"/>
                      </a:lnTo>
                      <a:lnTo>
                        <a:pt x="2"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7" name="Freeform 625"/>
                <p:cNvSpPr>
                  <a:spLocks/>
                </p:cNvSpPr>
                <p:nvPr/>
              </p:nvSpPr>
              <p:spPr bwMode="auto">
                <a:xfrm>
                  <a:off x="2444" y="2323"/>
                  <a:ext cx="16" cy="20"/>
                </a:xfrm>
                <a:custGeom>
                  <a:avLst/>
                  <a:gdLst>
                    <a:gd name="T0" fmla="*/ 326 w 5"/>
                    <a:gd name="T1" fmla="*/ 633 h 6"/>
                    <a:gd name="T2" fmla="*/ 326 w 5"/>
                    <a:gd name="T3" fmla="*/ 633 h 6"/>
                    <a:gd name="T4" fmla="*/ 195 w 5"/>
                    <a:gd name="T5" fmla="*/ 367 h 6"/>
                    <a:gd name="T6" fmla="*/ 522 w 5"/>
                    <a:gd name="T7" fmla="*/ 257 h 6"/>
                    <a:gd name="T8" fmla="*/ 326 w 5"/>
                    <a:gd name="T9" fmla="*/ 0 h 6"/>
                    <a:gd name="T10" fmla="*/ 0 w 5"/>
                    <a:gd name="T11" fmla="*/ 367 h 6"/>
                    <a:gd name="T12" fmla="*/ 195 w 5"/>
                    <a:gd name="T13" fmla="*/ 743 h 6"/>
                    <a:gd name="T14" fmla="*/ 195 w 5"/>
                    <a:gd name="T15" fmla="*/ 743 h 6"/>
                    <a:gd name="T16" fmla="*/ 326 w 5"/>
                    <a:gd name="T17" fmla="*/ 63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3" y="5"/>
                      </a:moveTo>
                      <a:lnTo>
                        <a:pt x="3" y="5"/>
                      </a:lnTo>
                      <a:lnTo>
                        <a:pt x="2" y="3"/>
                      </a:lnTo>
                      <a:lnTo>
                        <a:pt x="5" y="2"/>
                      </a:lnTo>
                      <a:lnTo>
                        <a:pt x="3" y="0"/>
                      </a:lnTo>
                      <a:lnTo>
                        <a:pt x="0" y="3"/>
                      </a:lnTo>
                      <a:lnTo>
                        <a:pt x="2" y="6"/>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8" name="Freeform 626"/>
                <p:cNvSpPr>
                  <a:spLocks/>
                </p:cNvSpPr>
                <p:nvPr/>
              </p:nvSpPr>
              <p:spPr bwMode="auto">
                <a:xfrm>
                  <a:off x="2450" y="2340"/>
                  <a:ext cx="20" cy="16"/>
                </a:xfrm>
                <a:custGeom>
                  <a:avLst/>
                  <a:gdLst>
                    <a:gd name="T0" fmla="*/ 743 w 6"/>
                    <a:gd name="T1" fmla="*/ 522 h 5"/>
                    <a:gd name="T2" fmla="*/ 743 w 6"/>
                    <a:gd name="T3" fmla="*/ 522 h 5"/>
                    <a:gd name="T4" fmla="*/ 633 w 6"/>
                    <a:gd name="T5" fmla="*/ 102 h 5"/>
                    <a:gd name="T6" fmla="*/ 110 w 6"/>
                    <a:gd name="T7" fmla="*/ 0 h 5"/>
                    <a:gd name="T8" fmla="*/ 0 w 6"/>
                    <a:gd name="T9" fmla="*/ 102 h 5"/>
                    <a:gd name="T10" fmla="*/ 367 w 6"/>
                    <a:gd name="T11" fmla="*/ 326 h 5"/>
                    <a:gd name="T12" fmla="*/ 633 w 6"/>
                    <a:gd name="T13" fmla="*/ 522 h 5"/>
                    <a:gd name="T14" fmla="*/ 633 w 6"/>
                    <a:gd name="T15" fmla="*/ 522 h 5"/>
                    <a:gd name="T16" fmla="*/ 743 w 6"/>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5"/>
                      </a:moveTo>
                      <a:lnTo>
                        <a:pt x="6" y="5"/>
                      </a:lnTo>
                      <a:lnTo>
                        <a:pt x="5" y="1"/>
                      </a:lnTo>
                      <a:lnTo>
                        <a:pt x="1" y="0"/>
                      </a:lnTo>
                      <a:lnTo>
                        <a:pt x="0" y="1"/>
                      </a:lnTo>
                      <a:lnTo>
                        <a:pt x="3" y="3"/>
                      </a:lnTo>
                      <a:lnTo>
                        <a:pt x="5" y="5"/>
                      </a:lnTo>
                      <a:lnTo>
                        <a:pt x="6"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89" name="Freeform 627"/>
                <p:cNvSpPr>
                  <a:spLocks/>
                </p:cNvSpPr>
                <p:nvPr/>
              </p:nvSpPr>
              <p:spPr bwMode="auto">
                <a:xfrm>
                  <a:off x="2450" y="2356"/>
                  <a:ext cx="20" cy="10"/>
                </a:xfrm>
                <a:custGeom>
                  <a:avLst/>
                  <a:gdLst>
                    <a:gd name="T0" fmla="*/ 110 w 6"/>
                    <a:gd name="T1" fmla="*/ 367 h 3"/>
                    <a:gd name="T2" fmla="*/ 110 w 6"/>
                    <a:gd name="T3" fmla="*/ 367 h 3"/>
                    <a:gd name="T4" fmla="*/ 633 w 6"/>
                    <a:gd name="T5" fmla="*/ 110 h 3"/>
                    <a:gd name="T6" fmla="*/ 743 w 6"/>
                    <a:gd name="T7" fmla="*/ 0 h 3"/>
                    <a:gd name="T8" fmla="*/ 633 w 6"/>
                    <a:gd name="T9" fmla="*/ 0 h 3"/>
                    <a:gd name="T10" fmla="*/ 367 w 6"/>
                    <a:gd name="T11" fmla="*/ 0 h 3"/>
                    <a:gd name="T12" fmla="*/ 0 w 6"/>
                    <a:gd name="T13" fmla="*/ 110 h 3"/>
                    <a:gd name="T14" fmla="*/ 0 w 6"/>
                    <a:gd name="T15" fmla="*/ 110 h 3"/>
                    <a:gd name="T16" fmla="*/ 110 w 6"/>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1" y="3"/>
                      </a:moveTo>
                      <a:lnTo>
                        <a:pt x="1" y="3"/>
                      </a:lnTo>
                      <a:lnTo>
                        <a:pt x="5" y="1"/>
                      </a:lnTo>
                      <a:lnTo>
                        <a:pt x="6" y="0"/>
                      </a:lnTo>
                      <a:lnTo>
                        <a:pt x="5" y="0"/>
                      </a:lnTo>
                      <a:lnTo>
                        <a:pt x="3" y="0"/>
                      </a:lnTo>
                      <a:lnTo>
                        <a:pt x="0" y="1"/>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0" name="Freeform 628"/>
                <p:cNvSpPr>
                  <a:spLocks/>
                </p:cNvSpPr>
                <p:nvPr/>
              </p:nvSpPr>
              <p:spPr bwMode="auto">
                <a:xfrm>
                  <a:off x="2450" y="2359"/>
                  <a:ext cx="4" cy="23"/>
                </a:xfrm>
                <a:custGeom>
                  <a:avLst/>
                  <a:gdLst>
                    <a:gd name="T0" fmla="*/ 256 w 1"/>
                    <a:gd name="T1" fmla="*/ 821 h 7"/>
                    <a:gd name="T2" fmla="*/ 256 w 1"/>
                    <a:gd name="T3" fmla="*/ 821 h 7"/>
                    <a:gd name="T4" fmla="*/ 256 w 1"/>
                    <a:gd name="T5" fmla="*/ 250 h 7"/>
                    <a:gd name="T6" fmla="*/ 256 w 1"/>
                    <a:gd name="T7" fmla="*/ 250 h 7"/>
                    <a:gd name="T8" fmla="*/ 0 w 1"/>
                    <a:gd name="T9" fmla="*/ 0 h 7"/>
                    <a:gd name="T10" fmla="*/ 0 w 1"/>
                    <a:gd name="T11" fmla="*/ 250 h 7"/>
                    <a:gd name="T12" fmla="*/ 0 w 1"/>
                    <a:gd name="T13" fmla="*/ 572 h 7"/>
                    <a:gd name="T14" fmla="*/ 0 w 1"/>
                    <a:gd name="T15" fmla="*/ 572 h 7"/>
                    <a:gd name="T16" fmla="*/ 256 w 1"/>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7"/>
                    <a:gd name="T29" fmla="*/ 1 w 1"/>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7">
                      <a:moveTo>
                        <a:pt x="1" y="7"/>
                      </a:moveTo>
                      <a:lnTo>
                        <a:pt x="1" y="7"/>
                      </a:lnTo>
                      <a:lnTo>
                        <a:pt x="1" y="2"/>
                      </a:lnTo>
                      <a:lnTo>
                        <a:pt x="0" y="0"/>
                      </a:lnTo>
                      <a:lnTo>
                        <a:pt x="0" y="2"/>
                      </a:lnTo>
                      <a:lnTo>
                        <a:pt x="0" y="5"/>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1" name="Freeform 629"/>
                <p:cNvSpPr>
                  <a:spLocks/>
                </p:cNvSpPr>
                <p:nvPr/>
              </p:nvSpPr>
              <p:spPr bwMode="auto">
                <a:xfrm>
                  <a:off x="2441" y="2376"/>
                  <a:ext cx="13" cy="23"/>
                </a:xfrm>
                <a:custGeom>
                  <a:avLst/>
                  <a:gdLst>
                    <a:gd name="T0" fmla="*/ 104 w 4"/>
                    <a:gd name="T1" fmla="*/ 821 h 7"/>
                    <a:gd name="T2" fmla="*/ 104 w 4"/>
                    <a:gd name="T3" fmla="*/ 821 h 7"/>
                    <a:gd name="T4" fmla="*/ 338 w 4"/>
                    <a:gd name="T5" fmla="*/ 572 h 7"/>
                    <a:gd name="T6" fmla="*/ 442 w 4"/>
                    <a:gd name="T7" fmla="*/ 250 h 7"/>
                    <a:gd name="T8" fmla="*/ 338 w 4"/>
                    <a:gd name="T9" fmla="*/ 0 h 7"/>
                    <a:gd name="T10" fmla="*/ 104 w 4"/>
                    <a:gd name="T11" fmla="*/ 463 h 7"/>
                    <a:gd name="T12" fmla="*/ 0 w 4"/>
                    <a:gd name="T13" fmla="*/ 572 h 7"/>
                    <a:gd name="T14" fmla="*/ 0 w 4"/>
                    <a:gd name="T15" fmla="*/ 572 h 7"/>
                    <a:gd name="T16" fmla="*/ 104 w 4"/>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1" y="7"/>
                      </a:moveTo>
                      <a:lnTo>
                        <a:pt x="1" y="7"/>
                      </a:lnTo>
                      <a:lnTo>
                        <a:pt x="3" y="5"/>
                      </a:lnTo>
                      <a:lnTo>
                        <a:pt x="4" y="2"/>
                      </a:lnTo>
                      <a:lnTo>
                        <a:pt x="3" y="0"/>
                      </a:lnTo>
                      <a:lnTo>
                        <a:pt x="1" y="4"/>
                      </a:lnTo>
                      <a:lnTo>
                        <a:pt x="0" y="5"/>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2" name="Freeform 630"/>
                <p:cNvSpPr>
                  <a:spLocks/>
                </p:cNvSpPr>
                <p:nvPr/>
              </p:nvSpPr>
              <p:spPr bwMode="auto">
                <a:xfrm>
                  <a:off x="2428" y="2392"/>
                  <a:ext cx="16" cy="33"/>
                </a:xfrm>
                <a:custGeom>
                  <a:avLst/>
                  <a:gdLst>
                    <a:gd name="T0" fmla="*/ 0 w 5"/>
                    <a:gd name="T1" fmla="*/ 1188 h 10"/>
                    <a:gd name="T2" fmla="*/ 0 w 5"/>
                    <a:gd name="T3" fmla="*/ 1188 h 10"/>
                    <a:gd name="T4" fmla="*/ 429 w 5"/>
                    <a:gd name="T5" fmla="*/ 610 h 10"/>
                    <a:gd name="T6" fmla="*/ 522 w 5"/>
                    <a:gd name="T7" fmla="*/ 251 h 10"/>
                    <a:gd name="T8" fmla="*/ 429 w 5"/>
                    <a:gd name="T9" fmla="*/ 0 h 10"/>
                    <a:gd name="T10" fmla="*/ 195 w 5"/>
                    <a:gd name="T11" fmla="*/ 610 h 10"/>
                    <a:gd name="T12" fmla="*/ 0 w 5"/>
                    <a:gd name="T13" fmla="*/ 828 h 10"/>
                    <a:gd name="T14" fmla="*/ 0 w 5"/>
                    <a:gd name="T15" fmla="*/ 828 h 10"/>
                    <a:gd name="T16" fmla="*/ 0 w 5"/>
                    <a:gd name="T17" fmla="*/ 1188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0" y="10"/>
                      </a:moveTo>
                      <a:lnTo>
                        <a:pt x="0" y="10"/>
                      </a:lnTo>
                      <a:lnTo>
                        <a:pt x="4" y="5"/>
                      </a:lnTo>
                      <a:lnTo>
                        <a:pt x="5" y="2"/>
                      </a:lnTo>
                      <a:lnTo>
                        <a:pt x="4" y="0"/>
                      </a:lnTo>
                      <a:lnTo>
                        <a:pt x="2" y="5"/>
                      </a:lnTo>
                      <a:lnTo>
                        <a:pt x="0" y="7"/>
                      </a:lnTo>
                      <a:lnTo>
                        <a:pt x="0"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3" name="Freeform 631"/>
                <p:cNvSpPr>
                  <a:spLocks/>
                </p:cNvSpPr>
                <p:nvPr/>
              </p:nvSpPr>
              <p:spPr bwMode="auto">
                <a:xfrm>
                  <a:off x="2473" y="2140"/>
                  <a:ext cx="89" cy="164"/>
                </a:xfrm>
                <a:custGeom>
                  <a:avLst/>
                  <a:gdLst>
                    <a:gd name="T0" fmla="*/ 2011 w 27"/>
                    <a:gd name="T1" fmla="*/ 5077 h 50"/>
                    <a:gd name="T2" fmla="*/ 1902 w 27"/>
                    <a:gd name="T3" fmla="*/ 5077 h 50"/>
                    <a:gd name="T4" fmla="*/ 1760 w 27"/>
                    <a:gd name="T5" fmla="*/ 4874 h 50"/>
                    <a:gd name="T6" fmla="*/ 1651 w 27"/>
                    <a:gd name="T7" fmla="*/ 4969 h 50"/>
                    <a:gd name="T8" fmla="*/ 1434 w 27"/>
                    <a:gd name="T9" fmla="*/ 5077 h 50"/>
                    <a:gd name="T10" fmla="*/ 1292 w 27"/>
                    <a:gd name="T11" fmla="*/ 5218 h 50"/>
                    <a:gd name="T12" fmla="*/ 1292 w 27"/>
                    <a:gd name="T13" fmla="*/ 5327 h 50"/>
                    <a:gd name="T14" fmla="*/ 1075 w 27"/>
                    <a:gd name="T15" fmla="*/ 5327 h 50"/>
                    <a:gd name="T16" fmla="*/ 719 w 27"/>
                    <a:gd name="T17" fmla="*/ 5327 h 50"/>
                    <a:gd name="T18" fmla="*/ 577 w 27"/>
                    <a:gd name="T19" fmla="*/ 5077 h 50"/>
                    <a:gd name="T20" fmla="*/ 719 w 27"/>
                    <a:gd name="T21" fmla="*/ 4733 h 50"/>
                    <a:gd name="T22" fmla="*/ 1434 w 27"/>
                    <a:gd name="T23" fmla="*/ 4412 h 50"/>
                    <a:gd name="T24" fmla="*/ 1651 w 27"/>
                    <a:gd name="T25" fmla="*/ 4162 h 50"/>
                    <a:gd name="T26" fmla="*/ 1760 w 27"/>
                    <a:gd name="T27" fmla="*/ 4271 h 50"/>
                    <a:gd name="T28" fmla="*/ 2106 w 27"/>
                    <a:gd name="T29" fmla="*/ 4412 h 50"/>
                    <a:gd name="T30" fmla="*/ 2261 w 27"/>
                    <a:gd name="T31" fmla="*/ 4412 h 50"/>
                    <a:gd name="T32" fmla="*/ 2261 w 27"/>
                    <a:gd name="T33" fmla="*/ 4271 h 50"/>
                    <a:gd name="T34" fmla="*/ 2370 w 27"/>
                    <a:gd name="T35" fmla="*/ 3808 h 50"/>
                    <a:gd name="T36" fmla="*/ 2261 w 27"/>
                    <a:gd name="T37" fmla="*/ 3250 h 50"/>
                    <a:gd name="T38" fmla="*/ 2011 w 27"/>
                    <a:gd name="T39" fmla="*/ 2788 h 50"/>
                    <a:gd name="T40" fmla="*/ 1651 w 27"/>
                    <a:gd name="T41" fmla="*/ 2539 h 50"/>
                    <a:gd name="T42" fmla="*/ 1434 w 27"/>
                    <a:gd name="T43" fmla="*/ 2539 h 50"/>
                    <a:gd name="T44" fmla="*/ 827 w 27"/>
                    <a:gd name="T45" fmla="*/ 2184 h 50"/>
                    <a:gd name="T46" fmla="*/ 359 w 27"/>
                    <a:gd name="T47" fmla="*/ 1981 h 50"/>
                    <a:gd name="T48" fmla="*/ 109 w 27"/>
                    <a:gd name="T49" fmla="*/ 1515 h 50"/>
                    <a:gd name="T50" fmla="*/ 0 w 27"/>
                    <a:gd name="T51" fmla="*/ 1269 h 50"/>
                    <a:gd name="T52" fmla="*/ 109 w 27"/>
                    <a:gd name="T53" fmla="*/ 1161 h 50"/>
                    <a:gd name="T54" fmla="*/ 468 w 27"/>
                    <a:gd name="T55" fmla="*/ 1161 h 50"/>
                    <a:gd name="T56" fmla="*/ 468 w 27"/>
                    <a:gd name="T57" fmla="*/ 807 h 50"/>
                    <a:gd name="T58" fmla="*/ 468 w 27"/>
                    <a:gd name="T59" fmla="*/ 561 h 50"/>
                    <a:gd name="T60" fmla="*/ 468 w 27"/>
                    <a:gd name="T61" fmla="*/ 462 h 50"/>
                    <a:gd name="T62" fmla="*/ 577 w 27"/>
                    <a:gd name="T63" fmla="*/ 246 h 50"/>
                    <a:gd name="T64" fmla="*/ 719 w 27"/>
                    <a:gd name="T65" fmla="*/ 246 h 50"/>
                    <a:gd name="T66" fmla="*/ 1075 w 27"/>
                    <a:gd name="T67" fmla="*/ 0 h 50"/>
                    <a:gd name="T68" fmla="*/ 1292 w 27"/>
                    <a:gd name="T69" fmla="*/ 246 h 50"/>
                    <a:gd name="T70" fmla="*/ 1434 w 27"/>
                    <a:gd name="T71" fmla="*/ 354 h 50"/>
                    <a:gd name="T72" fmla="*/ 1543 w 27"/>
                    <a:gd name="T73" fmla="*/ 462 h 50"/>
                    <a:gd name="T74" fmla="*/ 1292 w 27"/>
                    <a:gd name="T75" fmla="*/ 807 h 50"/>
                    <a:gd name="T76" fmla="*/ 1183 w 27"/>
                    <a:gd name="T77" fmla="*/ 1053 h 50"/>
                    <a:gd name="T78" fmla="*/ 933 w 27"/>
                    <a:gd name="T79" fmla="*/ 1624 h 50"/>
                    <a:gd name="T80" fmla="*/ 1075 w 27"/>
                    <a:gd name="T81" fmla="*/ 1732 h 50"/>
                    <a:gd name="T82" fmla="*/ 1292 w 27"/>
                    <a:gd name="T83" fmla="*/ 1981 h 50"/>
                    <a:gd name="T84" fmla="*/ 1651 w 27"/>
                    <a:gd name="T85" fmla="*/ 2086 h 50"/>
                    <a:gd name="T86" fmla="*/ 1760 w 27"/>
                    <a:gd name="T87" fmla="*/ 2086 h 50"/>
                    <a:gd name="T88" fmla="*/ 2106 w 27"/>
                    <a:gd name="T89" fmla="*/ 2184 h 50"/>
                    <a:gd name="T90" fmla="*/ 2261 w 27"/>
                    <a:gd name="T91" fmla="*/ 2322 h 50"/>
                    <a:gd name="T92" fmla="*/ 2261 w 27"/>
                    <a:gd name="T93" fmla="*/ 2430 h 50"/>
                    <a:gd name="T94" fmla="*/ 2726 w 27"/>
                    <a:gd name="T95" fmla="*/ 3454 h 50"/>
                    <a:gd name="T96" fmla="*/ 3184 w 27"/>
                    <a:gd name="T97" fmla="*/ 4625 h 50"/>
                    <a:gd name="T98" fmla="*/ 3184 w 27"/>
                    <a:gd name="T99" fmla="*/ 4969 h 50"/>
                    <a:gd name="T100" fmla="*/ 2825 w 27"/>
                    <a:gd name="T101" fmla="*/ 5218 h 50"/>
                    <a:gd name="T102" fmla="*/ 2825 w 27"/>
                    <a:gd name="T103" fmla="*/ 5540 h 50"/>
                    <a:gd name="T104" fmla="*/ 2825 w 27"/>
                    <a:gd name="T105" fmla="*/ 5681 h 50"/>
                    <a:gd name="T106" fmla="*/ 2825 w 27"/>
                    <a:gd name="T107" fmla="*/ 5789 h 50"/>
                    <a:gd name="T108" fmla="*/ 2617 w 27"/>
                    <a:gd name="T109" fmla="*/ 5681 h 50"/>
                    <a:gd name="T110" fmla="*/ 2261 w 27"/>
                    <a:gd name="T111" fmla="*/ 5681 h 50"/>
                    <a:gd name="T112" fmla="*/ 1902 w 27"/>
                    <a:gd name="T113" fmla="*/ 5540 h 50"/>
                    <a:gd name="T114" fmla="*/ 1902 w 27"/>
                    <a:gd name="T115" fmla="*/ 5432 h 50"/>
                    <a:gd name="T116" fmla="*/ 2011 w 27"/>
                    <a:gd name="T117" fmla="*/ 5327 h 50"/>
                    <a:gd name="T118" fmla="*/ 2106 w 27"/>
                    <a:gd name="T119" fmla="*/ 5327 h 50"/>
                    <a:gd name="T120" fmla="*/ 2011 w 27"/>
                    <a:gd name="T121" fmla="*/ 5077 h 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7"/>
                    <a:gd name="T184" fmla="*/ 0 h 50"/>
                    <a:gd name="T185" fmla="*/ 27 w 27"/>
                    <a:gd name="T186" fmla="*/ 50 h 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7" h="50">
                      <a:moveTo>
                        <a:pt x="17" y="44"/>
                      </a:moveTo>
                      <a:lnTo>
                        <a:pt x="17" y="44"/>
                      </a:lnTo>
                      <a:lnTo>
                        <a:pt x="16" y="44"/>
                      </a:lnTo>
                      <a:lnTo>
                        <a:pt x="15" y="43"/>
                      </a:lnTo>
                      <a:lnTo>
                        <a:pt x="15" y="42"/>
                      </a:lnTo>
                      <a:lnTo>
                        <a:pt x="14" y="42"/>
                      </a:lnTo>
                      <a:lnTo>
                        <a:pt x="14" y="43"/>
                      </a:lnTo>
                      <a:lnTo>
                        <a:pt x="12" y="44"/>
                      </a:lnTo>
                      <a:lnTo>
                        <a:pt x="11" y="44"/>
                      </a:lnTo>
                      <a:lnTo>
                        <a:pt x="11" y="45"/>
                      </a:lnTo>
                      <a:lnTo>
                        <a:pt x="11" y="46"/>
                      </a:lnTo>
                      <a:lnTo>
                        <a:pt x="10" y="47"/>
                      </a:lnTo>
                      <a:lnTo>
                        <a:pt x="9" y="46"/>
                      </a:lnTo>
                      <a:lnTo>
                        <a:pt x="8" y="46"/>
                      </a:lnTo>
                      <a:lnTo>
                        <a:pt x="6" y="46"/>
                      </a:lnTo>
                      <a:lnTo>
                        <a:pt x="5" y="45"/>
                      </a:lnTo>
                      <a:lnTo>
                        <a:pt x="5" y="44"/>
                      </a:lnTo>
                      <a:lnTo>
                        <a:pt x="5" y="42"/>
                      </a:lnTo>
                      <a:lnTo>
                        <a:pt x="6" y="41"/>
                      </a:lnTo>
                      <a:lnTo>
                        <a:pt x="12" y="38"/>
                      </a:lnTo>
                      <a:lnTo>
                        <a:pt x="14" y="36"/>
                      </a:lnTo>
                      <a:lnTo>
                        <a:pt x="15" y="36"/>
                      </a:lnTo>
                      <a:lnTo>
                        <a:pt x="15" y="37"/>
                      </a:lnTo>
                      <a:lnTo>
                        <a:pt x="16" y="38"/>
                      </a:lnTo>
                      <a:lnTo>
                        <a:pt x="18" y="38"/>
                      </a:lnTo>
                      <a:lnTo>
                        <a:pt x="19" y="38"/>
                      </a:lnTo>
                      <a:lnTo>
                        <a:pt x="19" y="37"/>
                      </a:lnTo>
                      <a:lnTo>
                        <a:pt x="20" y="35"/>
                      </a:lnTo>
                      <a:lnTo>
                        <a:pt x="20" y="33"/>
                      </a:lnTo>
                      <a:lnTo>
                        <a:pt x="20" y="30"/>
                      </a:lnTo>
                      <a:lnTo>
                        <a:pt x="19" y="28"/>
                      </a:lnTo>
                      <a:lnTo>
                        <a:pt x="18" y="25"/>
                      </a:lnTo>
                      <a:lnTo>
                        <a:pt x="17" y="24"/>
                      </a:lnTo>
                      <a:lnTo>
                        <a:pt x="15" y="23"/>
                      </a:lnTo>
                      <a:lnTo>
                        <a:pt x="14" y="22"/>
                      </a:lnTo>
                      <a:lnTo>
                        <a:pt x="12" y="22"/>
                      </a:lnTo>
                      <a:lnTo>
                        <a:pt x="9" y="20"/>
                      </a:lnTo>
                      <a:lnTo>
                        <a:pt x="7" y="19"/>
                      </a:lnTo>
                      <a:lnTo>
                        <a:pt x="3" y="17"/>
                      </a:lnTo>
                      <a:lnTo>
                        <a:pt x="1" y="15"/>
                      </a:lnTo>
                      <a:lnTo>
                        <a:pt x="1" y="13"/>
                      </a:lnTo>
                      <a:lnTo>
                        <a:pt x="0" y="12"/>
                      </a:lnTo>
                      <a:lnTo>
                        <a:pt x="0" y="11"/>
                      </a:lnTo>
                      <a:lnTo>
                        <a:pt x="1" y="10"/>
                      </a:lnTo>
                      <a:lnTo>
                        <a:pt x="3" y="10"/>
                      </a:lnTo>
                      <a:lnTo>
                        <a:pt x="4" y="10"/>
                      </a:lnTo>
                      <a:lnTo>
                        <a:pt x="4" y="9"/>
                      </a:lnTo>
                      <a:lnTo>
                        <a:pt x="4" y="7"/>
                      </a:lnTo>
                      <a:lnTo>
                        <a:pt x="4" y="5"/>
                      </a:lnTo>
                      <a:lnTo>
                        <a:pt x="4" y="4"/>
                      </a:lnTo>
                      <a:lnTo>
                        <a:pt x="4" y="3"/>
                      </a:lnTo>
                      <a:lnTo>
                        <a:pt x="5" y="2"/>
                      </a:lnTo>
                      <a:lnTo>
                        <a:pt x="6" y="2"/>
                      </a:lnTo>
                      <a:lnTo>
                        <a:pt x="8" y="1"/>
                      </a:lnTo>
                      <a:lnTo>
                        <a:pt x="9" y="0"/>
                      </a:lnTo>
                      <a:lnTo>
                        <a:pt x="10" y="1"/>
                      </a:lnTo>
                      <a:lnTo>
                        <a:pt x="11" y="2"/>
                      </a:lnTo>
                      <a:lnTo>
                        <a:pt x="12" y="3"/>
                      </a:lnTo>
                      <a:lnTo>
                        <a:pt x="13" y="4"/>
                      </a:lnTo>
                      <a:lnTo>
                        <a:pt x="12" y="5"/>
                      </a:lnTo>
                      <a:lnTo>
                        <a:pt x="11" y="7"/>
                      </a:lnTo>
                      <a:lnTo>
                        <a:pt x="10" y="9"/>
                      </a:lnTo>
                      <a:lnTo>
                        <a:pt x="9" y="12"/>
                      </a:lnTo>
                      <a:lnTo>
                        <a:pt x="8" y="14"/>
                      </a:lnTo>
                      <a:lnTo>
                        <a:pt x="9" y="14"/>
                      </a:lnTo>
                      <a:lnTo>
                        <a:pt x="9" y="15"/>
                      </a:lnTo>
                      <a:lnTo>
                        <a:pt x="11" y="17"/>
                      </a:lnTo>
                      <a:lnTo>
                        <a:pt x="12" y="18"/>
                      </a:lnTo>
                      <a:lnTo>
                        <a:pt x="14" y="18"/>
                      </a:lnTo>
                      <a:lnTo>
                        <a:pt x="15" y="18"/>
                      </a:lnTo>
                      <a:lnTo>
                        <a:pt x="17" y="19"/>
                      </a:lnTo>
                      <a:lnTo>
                        <a:pt x="18" y="19"/>
                      </a:lnTo>
                      <a:lnTo>
                        <a:pt x="19" y="19"/>
                      </a:lnTo>
                      <a:lnTo>
                        <a:pt x="19" y="20"/>
                      </a:lnTo>
                      <a:lnTo>
                        <a:pt x="19" y="21"/>
                      </a:lnTo>
                      <a:lnTo>
                        <a:pt x="20" y="23"/>
                      </a:lnTo>
                      <a:lnTo>
                        <a:pt x="23" y="30"/>
                      </a:lnTo>
                      <a:lnTo>
                        <a:pt x="26" y="37"/>
                      </a:lnTo>
                      <a:lnTo>
                        <a:pt x="27" y="40"/>
                      </a:lnTo>
                      <a:lnTo>
                        <a:pt x="27" y="43"/>
                      </a:lnTo>
                      <a:lnTo>
                        <a:pt x="25" y="44"/>
                      </a:lnTo>
                      <a:lnTo>
                        <a:pt x="24" y="45"/>
                      </a:lnTo>
                      <a:lnTo>
                        <a:pt x="24" y="46"/>
                      </a:lnTo>
                      <a:lnTo>
                        <a:pt x="24" y="48"/>
                      </a:lnTo>
                      <a:lnTo>
                        <a:pt x="24" y="49"/>
                      </a:lnTo>
                      <a:lnTo>
                        <a:pt x="24" y="50"/>
                      </a:lnTo>
                      <a:lnTo>
                        <a:pt x="22" y="49"/>
                      </a:lnTo>
                      <a:lnTo>
                        <a:pt x="19" y="49"/>
                      </a:lnTo>
                      <a:lnTo>
                        <a:pt x="17" y="48"/>
                      </a:lnTo>
                      <a:lnTo>
                        <a:pt x="16" y="48"/>
                      </a:lnTo>
                      <a:lnTo>
                        <a:pt x="16" y="47"/>
                      </a:lnTo>
                      <a:lnTo>
                        <a:pt x="17" y="46"/>
                      </a:lnTo>
                      <a:lnTo>
                        <a:pt x="18" y="46"/>
                      </a:lnTo>
                      <a:lnTo>
                        <a:pt x="18" y="45"/>
                      </a:lnTo>
                      <a:lnTo>
                        <a:pt x="17" y="4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4" name="Freeform 632"/>
                <p:cNvSpPr>
                  <a:spLocks/>
                </p:cNvSpPr>
                <p:nvPr/>
              </p:nvSpPr>
              <p:spPr bwMode="auto">
                <a:xfrm>
                  <a:off x="2513" y="2274"/>
                  <a:ext cx="16" cy="10"/>
                </a:xfrm>
                <a:custGeom>
                  <a:avLst/>
                  <a:gdLst>
                    <a:gd name="T0" fmla="*/ 195 w 5"/>
                    <a:gd name="T1" fmla="*/ 367 h 3"/>
                    <a:gd name="T2" fmla="*/ 195 w 5"/>
                    <a:gd name="T3" fmla="*/ 367 h 3"/>
                    <a:gd name="T4" fmla="*/ 195 w 5"/>
                    <a:gd name="T5" fmla="*/ 367 h 3"/>
                    <a:gd name="T6" fmla="*/ 522 w 5"/>
                    <a:gd name="T7" fmla="*/ 367 h 3"/>
                    <a:gd name="T8" fmla="*/ 522 w 5"/>
                    <a:gd name="T9" fmla="*/ 257 h 3"/>
                    <a:gd name="T10" fmla="*/ 429 w 5"/>
                    <a:gd name="T11" fmla="*/ 257 h 3"/>
                    <a:gd name="T12" fmla="*/ 0 w 5"/>
                    <a:gd name="T13" fmla="*/ 0 h 3"/>
                    <a:gd name="T14" fmla="*/ 0 w 5"/>
                    <a:gd name="T15" fmla="*/ 0 h 3"/>
                    <a:gd name="T16" fmla="*/ 195 w 5"/>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3"/>
                      </a:moveTo>
                      <a:lnTo>
                        <a:pt x="2" y="3"/>
                      </a:lnTo>
                      <a:lnTo>
                        <a:pt x="5" y="3"/>
                      </a:lnTo>
                      <a:lnTo>
                        <a:pt x="5" y="2"/>
                      </a:lnTo>
                      <a:lnTo>
                        <a:pt x="4" y="2"/>
                      </a:lnTo>
                      <a:lnTo>
                        <a:pt x="0" y="0"/>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5" name="Freeform 633"/>
                <p:cNvSpPr>
                  <a:spLocks/>
                </p:cNvSpPr>
                <p:nvPr/>
              </p:nvSpPr>
              <p:spPr bwMode="auto">
                <a:xfrm>
                  <a:off x="2503" y="2274"/>
                  <a:ext cx="16" cy="17"/>
                </a:xfrm>
                <a:custGeom>
                  <a:avLst/>
                  <a:gdLst>
                    <a:gd name="T0" fmla="*/ 195 w 5"/>
                    <a:gd name="T1" fmla="*/ 670 h 5"/>
                    <a:gd name="T2" fmla="*/ 195 w 5"/>
                    <a:gd name="T3" fmla="*/ 670 h 5"/>
                    <a:gd name="T4" fmla="*/ 326 w 5"/>
                    <a:gd name="T5" fmla="*/ 394 h 5"/>
                    <a:gd name="T6" fmla="*/ 522 w 5"/>
                    <a:gd name="T7" fmla="*/ 394 h 5"/>
                    <a:gd name="T8" fmla="*/ 326 w 5"/>
                    <a:gd name="T9" fmla="*/ 0 h 5"/>
                    <a:gd name="T10" fmla="*/ 195 w 5"/>
                    <a:gd name="T11" fmla="*/ 279 h 5"/>
                    <a:gd name="T12" fmla="*/ 0 w 5"/>
                    <a:gd name="T13" fmla="*/ 394 h 5"/>
                    <a:gd name="T14" fmla="*/ 0 w 5"/>
                    <a:gd name="T15" fmla="*/ 394 h 5"/>
                    <a:gd name="T16" fmla="*/ 195 w 5"/>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5"/>
                      </a:moveTo>
                      <a:lnTo>
                        <a:pt x="2" y="5"/>
                      </a:lnTo>
                      <a:lnTo>
                        <a:pt x="3" y="3"/>
                      </a:lnTo>
                      <a:lnTo>
                        <a:pt x="5" y="3"/>
                      </a:lnTo>
                      <a:lnTo>
                        <a:pt x="3" y="0"/>
                      </a:lnTo>
                      <a:lnTo>
                        <a:pt x="2" y="2"/>
                      </a:lnTo>
                      <a:lnTo>
                        <a:pt x="0" y="3"/>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6" name="Freeform 634"/>
                <p:cNvSpPr>
                  <a:spLocks/>
                </p:cNvSpPr>
                <p:nvPr/>
              </p:nvSpPr>
              <p:spPr bwMode="auto">
                <a:xfrm>
                  <a:off x="2486" y="2274"/>
                  <a:ext cx="23" cy="23"/>
                </a:xfrm>
                <a:custGeom>
                  <a:avLst/>
                  <a:gdLst>
                    <a:gd name="T0" fmla="*/ 250 w 7"/>
                    <a:gd name="T1" fmla="*/ 0 h 7"/>
                    <a:gd name="T2" fmla="*/ 250 w 7"/>
                    <a:gd name="T3" fmla="*/ 0 h 7"/>
                    <a:gd name="T4" fmla="*/ 0 w 7"/>
                    <a:gd name="T5" fmla="*/ 355 h 7"/>
                    <a:gd name="T6" fmla="*/ 250 w 7"/>
                    <a:gd name="T7" fmla="*/ 572 h 7"/>
                    <a:gd name="T8" fmla="*/ 355 w 7"/>
                    <a:gd name="T9" fmla="*/ 821 h 7"/>
                    <a:gd name="T10" fmla="*/ 821 w 7"/>
                    <a:gd name="T11" fmla="*/ 572 h 7"/>
                    <a:gd name="T12" fmla="*/ 572 w 7"/>
                    <a:gd name="T13" fmla="*/ 355 h 7"/>
                    <a:gd name="T14" fmla="*/ 355 w 7"/>
                    <a:gd name="T15" fmla="*/ 355 h 7"/>
                    <a:gd name="T16" fmla="*/ 250 w 7"/>
                    <a:gd name="T17" fmla="*/ 355 h 7"/>
                    <a:gd name="T18" fmla="*/ 250 w 7"/>
                    <a:gd name="T19" fmla="*/ 355 h 7"/>
                    <a:gd name="T20" fmla="*/ 355 w 7"/>
                    <a:gd name="T21" fmla="*/ 250 h 7"/>
                    <a:gd name="T22" fmla="*/ 355 w 7"/>
                    <a:gd name="T23" fmla="*/ 250 h 7"/>
                    <a:gd name="T24" fmla="*/ 250 w 7"/>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7"/>
                    <a:gd name="T41" fmla="*/ 7 w 7"/>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7">
                      <a:moveTo>
                        <a:pt x="2" y="0"/>
                      </a:moveTo>
                      <a:lnTo>
                        <a:pt x="2" y="0"/>
                      </a:lnTo>
                      <a:lnTo>
                        <a:pt x="0" y="3"/>
                      </a:lnTo>
                      <a:lnTo>
                        <a:pt x="2" y="5"/>
                      </a:lnTo>
                      <a:lnTo>
                        <a:pt x="3" y="7"/>
                      </a:lnTo>
                      <a:lnTo>
                        <a:pt x="7" y="5"/>
                      </a:lnTo>
                      <a:lnTo>
                        <a:pt x="5" y="3"/>
                      </a:lnTo>
                      <a:lnTo>
                        <a:pt x="3" y="3"/>
                      </a:lnTo>
                      <a:lnTo>
                        <a:pt x="2" y="3"/>
                      </a:lnTo>
                      <a:lnTo>
                        <a:pt x="3" y="2"/>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7" name="Freeform 635"/>
                <p:cNvSpPr>
                  <a:spLocks/>
                </p:cNvSpPr>
                <p:nvPr/>
              </p:nvSpPr>
              <p:spPr bwMode="auto">
                <a:xfrm>
                  <a:off x="2493" y="2258"/>
                  <a:ext cx="26" cy="23"/>
                </a:xfrm>
                <a:custGeom>
                  <a:avLst/>
                  <a:gdLst>
                    <a:gd name="T0" fmla="*/ 887 w 8"/>
                    <a:gd name="T1" fmla="*/ 0 h 7"/>
                    <a:gd name="T2" fmla="*/ 887 w 8"/>
                    <a:gd name="T3" fmla="*/ 0 h 7"/>
                    <a:gd name="T4" fmla="*/ 549 w 8"/>
                    <a:gd name="T5" fmla="*/ 0 h 7"/>
                    <a:gd name="T6" fmla="*/ 0 w 8"/>
                    <a:gd name="T7" fmla="*/ 572 h 7"/>
                    <a:gd name="T8" fmla="*/ 104 w 8"/>
                    <a:gd name="T9" fmla="*/ 821 h 7"/>
                    <a:gd name="T10" fmla="*/ 653 w 8"/>
                    <a:gd name="T11" fmla="*/ 463 h 7"/>
                    <a:gd name="T12" fmla="*/ 887 w 8"/>
                    <a:gd name="T13" fmla="*/ 250 h 7"/>
                    <a:gd name="T14" fmla="*/ 887 w 8"/>
                    <a:gd name="T15" fmla="*/ 250 h 7"/>
                    <a:gd name="T16" fmla="*/ 887 w 8"/>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8" y="0"/>
                      </a:moveTo>
                      <a:lnTo>
                        <a:pt x="8" y="0"/>
                      </a:lnTo>
                      <a:lnTo>
                        <a:pt x="5" y="0"/>
                      </a:lnTo>
                      <a:lnTo>
                        <a:pt x="0" y="5"/>
                      </a:lnTo>
                      <a:lnTo>
                        <a:pt x="1" y="7"/>
                      </a:lnTo>
                      <a:lnTo>
                        <a:pt x="6" y="4"/>
                      </a:lnTo>
                      <a:lnTo>
                        <a:pt x="8" y="2"/>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8" name="Freeform 636"/>
                <p:cNvSpPr>
                  <a:spLocks/>
                </p:cNvSpPr>
                <p:nvPr/>
              </p:nvSpPr>
              <p:spPr bwMode="auto">
                <a:xfrm>
                  <a:off x="2519" y="2258"/>
                  <a:ext cx="17" cy="13"/>
                </a:xfrm>
                <a:custGeom>
                  <a:avLst/>
                  <a:gdLst>
                    <a:gd name="T0" fmla="*/ 670 w 5"/>
                    <a:gd name="T1" fmla="*/ 0 h 4"/>
                    <a:gd name="T2" fmla="*/ 670 w 5"/>
                    <a:gd name="T3" fmla="*/ 0 h 4"/>
                    <a:gd name="T4" fmla="*/ 394 w 5"/>
                    <a:gd name="T5" fmla="*/ 0 h 4"/>
                    <a:gd name="T6" fmla="*/ 0 w 5"/>
                    <a:gd name="T7" fmla="*/ 0 h 4"/>
                    <a:gd name="T8" fmla="*/ 0 w 5"/>
                    <a:gd name="T9" fmla="*/ 244 h 4"/>
                    <a:gd name="T10" fmla="*/ 279 w 5"/>
                    <a:gd name="T11" fmla="*/ 442 h 4"/>
                    <a:gd name="T12" fmla="*/ 670 w 5"/>
                    <a:gd name="T13" fmla="*/ 244 h 4"/>
                    <a:gd name="T14" fmla="*/ 670 w 5"/>
                    <a:gd name="T15" fmla="*/ 244 h 4"/>
                    <a:gd name="T16" fmla="*/ 670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0"/>
                      </a:moveTo>
                      <a:lnTo>
                        <a:pt x="5" y="0"/>
                      </a:lnTo>
                      <a:lnTo>
                        <a:pt x="3" y="0"/>
                      </a:lnTo>
                      <a:lnTo>
                        <a:pt x="0" y="0"/>
                      </a:lnTo>
                      <a:lnTo>
                        <a:pt x="0" y="2"/>
                      </a:lnTo>
                      <a:lnTo>
                        <a:pt x="2" y="4"/>
                      </a:lnTo>
                      <a:lnTo>
                        <a:pt x="5"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99" name="Freeform 637"/>
                <p:cNvSpPr>
                  <a:spLocks/>
                </p:cNvSpPr>
                <p:nvPr/>
              </p:nvSpPr>
              <p:spPr bwMode="auto">
                <a:xfrm>
                  <a:off x="2509" y="2206"/>
                  <a:ext cx="30" cy="58"/>
                </a:xfrm>
                <a:custGeom>
                  <a:avLst/>
                  <a:gdLst>
                    <a:gd name="T0" fmla="*/ 0 w 9"/>
                    <a:gd name="T1" fmla="*/ 197 h 18"/>
                    <a:gd name="T2" fmla="*/ 0 w 9"/>
                    <a:gd name="T3" fmla="*/ 197 h 18"/>
                    <a:gd name="T4" fmla="*/ 367 w 9"/>
                    <a:gd name="T5" fmla="*/ 332 h 18"/>
                    <a:gd name="T6" fmla="*/ 743 w 9"/>
                    <a:gd name="T7" fmla="*/ 541 h 18"/>
                    <a:gd name="T8" fmla="*/ 743 w 9"/>
                    <a:gd name="T9" fmla="*/ 873 h 18"/>
                    <a:gd name="T10" fmla="*/ 1000 w 9"/>
                    <a:gd name="T11" fmla="*/ 1070 h 18"/>
                    <a:gd name="T12" fmla="*/ 1000 w 9"/>
                    <a:gd name="T13" fmla="*/ 1608 h 18"/>
                    <a:gd name="T14" fmla="*/ 1000 w 9"/>
                    <a:gd name="T15" fmla="*/ 1743 h 18"/>
                    <a:gd name="T16" fmla="*/ 1000 w 9"/>
                    <a:gd name="T17" fmla="*/ 1943 h 18"/>
                    <a:gd name="T18" fmla="*/ 1110 w 9"/>
                    <a:gd name="T19" fmla="*/ 1608 h 18"/>
                    <a:gd name="T20" fmla="*/ 1110 w 9"/>
                    <a:gd name="T21" fmla="*/ 1070 h 18"/>
                    <a:gd name="T22" fmla="*/ 1110 w 9"/>
                    <a:gd name="T23" fmla="*/ 767 h 18"/>
                    <a:gd name="T24" fmla="*/ 1000 w 9"/>
                    <a:gd name="T25" fmla="*/ 541 h 18"/>
                    <a:gd name="T26" fmla="*/ 633 w 9"/>
                    <a:gd name="T27" fmla="*/ 197 h 18"/>
                    <a:gd name="T28" fmla="*/ 110 w 9"/>
                    <a:gd name="T29" fmla="*/ 0 h 18"/>
                    <a:gd name="T30" fmla="*/ 110 w 9"/>
                    <a:gd name="T31" fmla="*/ 0 h 18"/>
                    <a:gd name="T32" fmla="*/ 0 w 9"/>
                    <a:gd name="T33" fmla="*/ 197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18"/>
                    <a:gd name="T53" fmla="*/ 9 w 9"/>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18">
                      <a:moveTo>
                        <a:pt x="0" y="2"/>
                      </a:moveTo>
                      <a:lnTo>
                        <a:pt x="0" y="2"/>
                      </a:lnTo>
                      <a:lnTo>
                        <a:pt x="3" y="3"/>
                      </a:lnTo>
                      <a:lnTo>
                        <a:pt x="6" y="5"/>
                      </a:lnTo>
                      <a:lnTo>
                        <a:pt x="6" y="8"/>
                      </a:lnTo>
                      <a:lnTo>
                        <a:pt x="8" y="10"/>
                      </a:lnTo>
                      <a:lnTo>
                        <a:pt x="8" y="15"/>
                      </a:lnTo>
                      <a:lnTo>
                        <a:pt x="8" y="16"/>
                      </a:lnTo>
                      <a:lnTo>
                        <a:pt x="8" y="18"/>
                      </a:lnTo>
                      <a:lnTo>
                        <a:pt x="9" y="15"/>
                      </a:lnTo>
                      <a:lnTo>
                        <a:pt x="9" y="10"/>
                      </a:lnTo>
                      <a:lnTo>
                        <a:pt x="9" y="7"/>
                      </a:lnTo>
                      <a:lnTo>
                        <a:pt x="8" y="5"/>
                      </a:lnTo>
                      <a:lnTo>
                        <a:pt x="5" y="2"/>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0" name="Freeform 638"/>
                <p:cNvSpPr>
                  <a:spLocks/>
                </p:cNvSpPr>
                <p:nvPr/>
              </p:nvSpPr>
              <p:spPr bwMode="auto">
                <a:xfrm>
                  <a:off x="2483" y="2189"/>
                  <a:ext cx="30" cy="23"/>
                </a:xfrm>
                <a:custGeom>
                  <a:avLst/>
                  <a:gdLst>
                    <a:gd name="T0" fmla="*/ 0 w 9"/>
                    <a:gd name="T1" fmla="*/ 250 h 7"/>
                    <a:gd name="T2" fmla="*/ 0 w 9"/>
                    <a:gd name="T3" fmla="*/ 250 h 7"/>
                    <a:gd name="T4" fmla="*/ 367 w 9"/>
                    <a:gd name="T5" fmla="*/ 572 h 7"/>
                    <a:gd name="T6" fmla="*/ 1000 w 9"/>
                    <a:gd name="T7" fmla="*/ 821 h 7"/>
                    <a:gd name="T8" fmla="*/ 1110 w 9"/>
                    <a:gd name="T9" fmla="*/ 572 h 7"/>
                    <a:gd name="T10" fmla="*/ 477 w 9"/>
                    <a:gd name="T11" fmla="*/ 355 h 7"/>
                    <a:gd name="T12" fmla="*/ 110 w 9"/>
                    <a:gd name="T13" fmla="*/ 0 h 7"/>
                    <a:gd name="T14" fmla="*/ 110 w 9"/>
                    <a:gd name="T15" fmla="*/ 0 h 7"/>
                    <a:gd name="T16" fmla="*/ 0 w 9"/>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7"/>
                    <a:gd name="T29" fmla="*/ 9 w 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7">
                      <a:moveTo>
                        <a:pt x="0" y="2"/>
                      </a:moveTo>
                      <a:lnTo>
                        <a:pt x="0" y="2"/>
                      </a:lnTo>
                      <a:lnTo>
                        <a:pt x="3" y="5"/>
                      </a:lnTo>
                      <a:lnTo>
                        <a:pt x="8" y="7"/>
                      </a:lnTo>
                      <a:lnTo>
                        <a:pt x="9" y="5"/>
                      </a:lnTo>
                      <a:lnTo>
                        <a:pt x="4" y="3"/>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1" name="Freeform 639"/>
                <p:cNvSpPr>
                  <a:spLocks/>
                </p:cNvSpPr>
                <p:nvPr/>
              </p:nvSpPr>
              <p:spPr bwMode="auto">
                <a:xfrm>
                  <a:off x="2470" y="2173"/>
                  <a:ext cx="16" cy="23"/>
                </a:xfrm>
                <a:custGeom>
                  <a:avLst/>
                  <a:gdLst>
                    <a:gd name="T0" fmla="*/ 195 w 5"/>
                    <a:gd name="T1" fmla="*/ 0 h 7"/>
                    <a:gd name="T2" fmla="*/ 195 w 5"/>
                    <a:gd name="T3" fmla="*/ 0 h 7"/>
                    <a:gd name="T4" fmla="*/ 0 w 5"/>
                    <a:gd name="T5" fmla="*/ 355 h 7"/>
                    <a:gd name="T6" fmla="*/ 429 w 5"/>
                    <a:gd name="T7" fmla="*/ 821 h 7"/>
                    <a:gd name="T8" fmla="*/ 522 w 5"/>
                    <a:gd name="T9" fmla="*/ 572 h 7"/>
                    <a:gd name="T10" fmla="*/ 429 w 5"/>
                    <a:gd name="T11" fmla="*/ 355 h 7"/>
                    <a:gd name="T12" fmla="*/ 195 w 5"/>
                    <a:gd name="T13" fmla="*/ 250 h 7"/>
                    <a:gd name="T14" fmla="*/ 195 w 5"/>
                    <a:gd name="T15" fmla="*/ 250 h 7"/>
                    <a:gd name="T16" fmla="*/ 195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2" y="0"/>
                      </a:moveTo>
                      <a:lnTo>
                        <a:pt x="2" y="0"/>
                      </a:lnTo>
                      <a:lnTo>
                        <a:pt x="0" y="3"/>
                      </a:lnTo>
                      <a:lnTo>
                        <a:pt x="4" y="7"/>
                      </a:lnTo>
                      <a:lnTo>
                        <a:pt x="5" y="5"/>
                      </a:lnTo>
                      <a:lnTo>
                        <a:pt x="4" y="3"/>
                      </a:lnTo>
                      <a:lnTo>
                        <a:pt x="2" y="2"/>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2" name="Freeform 640"/>
                <p:cNvSpPr>
                  <a:spLocks/>
                </p:cNvSpPr>
                <p:nvPr/>
              </p:nvSpPr>
              <p:spPr bwMode="auto">
                <a:xfrm>
                  <a:off x="2477" y="2163"/>
                  <a:ext cx="16" cy="16"/>
                </a:xfrm>
                <a:custGeom>
                  <a:avLst/>
                  <a:gdLst>
                    <a:gd name="T0" fmla="*/ 195 w 5"/>
                    <a:gd name="T1" fmla="*/ 0 h 5"/>
                    <a:gd name="T2" fmla="*/ 195 w 5"/>
                    <a:gd name="T3" fmla="*/ 0 h 5"/>
                    <a:gd name="T4" fmla="*/ 195 w 5"/>
                    <a:gd name="T5" fmla="*/ 195 h 5"/>
                    <a:gd name="T6" fmla="*/ 0 w 5"/>
                    <a:gd name="T7" fmla="*/ 326 h 5"/>
                    <a:gd name="T8" fmla="*/ 0 w 5"/>
                    <a:gd name="T9" fmla="*/ 522 h 5"/>
                    <a:gd name="T10" fmla="*/ 326 w 5"/>
                    <a:gd name="T11" fmla="*/ 326 h 5"/>
                    <a:gd name="T12" fmla="*/ 522 w 5"/>
                    <a:gd name="T13" fmla="*/ 0 h 5"/>
                    <a:gd name="T14" fmla="*/ 522 w 5"/>
                    <a:gd name="T15" fmla="*/ 0 h 5"/>
                    <a:gd name="T16" fmla="*/ 195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0"/>
                      </a:moveTo>
                      <a:lnTo>
                        <a:pt x="2" y="0"/>
                      </a:lnTo>
                      <a:lnTo>
                        <a:pt x="2" y="2"/>
                      </a:lnTo>
                      <a:lnTo>
                        <a:pt x="0" y="3"/>
                      </a:lnTo>
                      <a:lnTo>
                        <a:pt x="0" y="5"/>
                      </a:lnTo>
                      <a:lnTo>
                        <a:pt x="3" y="3"/>
                      </a:lnTo>
                      <a:lnTo>
                        <a:pt x="5"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3" name="Freeform 641"/>
                <p:cNvSpPr>
                  <a:spLocks/>
                </p:cNvSpPr>
                <p:nvPr/>
              </p:nvSpPr>
              <p:spPr bwMode="auto">
                <a:xfrm>
                  <a:off x="2483" y="2140"/>
                  <a:ext cx="10" cy="23"/>
                </a:xfrm>
                <a:custGeom>
                  <a:avLst/>
                  <a:gdLst>
                    <a:gd name="T0" fmla="*/ 367 w 3"/>
                    <a:gd name="T1" fmla="*/ 0 h 7"/>
                    <a:gd name="T2" fmla="*/ 367 w 3"/>
                    <a:gd name="T3" fmla="*/ 0 h 7"/>
                    <a:gd name="T4" fmla="*/ 0 w 3"/>
                    <a:gd name="T5" fmla="*/ 355 h 7"/>
                    <a:gd name="T6" fmla="*/ 0 w 3"/>
                    <a:gd name="T7" fmla="*/ 821 h 7"/>
                    <a:gd name="T8" fmla="*/ 367 w 3"/>
                    <a:gd name="T9" fmla="*/ 821 h 7"/>
                    <a:gd name="T10" fmla="*/ 110 w 3"/>
                    <a:gd name="T11" fmla="*/ 572 h 7"/>
                    <a:gd name="T12" fmla="*/ 367 w 3"/>
                    <a:gd name="T13" fmla="*/ 355 h 7"/>
                    <a:gd name="T14" fmla="*/ 367 w 3"/>
                    <a:gd name="T15" fmla="*/ 355 h 7"/>
                    <a:gd name="T16" fmla="*/ 367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3" y="0"/>
                      </a:moveTo>
                      <a:lnTo>
                        <a:pt x="3" y="0"/>
                      </a:lnTo>
                      <a:lnTo>
                        <a:pt x="0" y="3"/>
                      </a:lnTo>
                      <a:lnTo>
                        <a:pt x="0" y="7"/>
                      </a:lnTo>
                      <a:lnTo>
                        <a:pt x="3" y="7"/>
                      </a:lnTo>
                      <a:lnTo>
                        <a:pt x="1" y="5"/>
                      </a:lnTo>
                      <a:lnTo>
                        <a:pt x="3" y="3"/>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4" name="Freeform 642"/>
                <p:cNvSpPr>
                  <a:spLocks/>
                </p:cNvSpPr>
                <p:nvPr/>
              </p:nvSpPr>
              <p:spPr bwMode="auto">
                <a:xfrm>
                  <a:off x="2493" y="2140"/>
                  <a:ext cx="20" cy="10"/>
                </a:xfrm>
                <a:custGeom>
                  <a:avLst/>
                  <a:gdLst>
                    <a:gd name="T0" fmla="*/ 743 w 6"/>
                    <a:gd name="T1" fmla="*/ 257 h 3"/>
                    <a:gd name="T2" fmla="*/ 743 w 6"/>
                    <a:gd name="T3" fmla="*/ 257 h 3"/>
                    <a:gd name="T4" fmla="*/ 367 w 6"/>
                    <a:gd name="T5" fmla="*/ 0 h 3"/>
                    <a:gd name="T6" fmla="*/ 0 w 6"/>
                    <a:gd name="T7" fmla="*/ 0 h 3"/>
                    <a:gd name="T8" fmla="*/ 0 w 6"/>
                    <a:gd name="T9" fmla="*/ 367 h 3"/>
                    <a:gd name="T10" fmla="*/ 367 w 6"/>
                    <a:gd name="T11" fmla="*/ 257 h 3"/>
                    <a:gd name="T12" fmla="*/ 633 w 6"/>
                    <a:gd name="T13" fmla="*/ 257 h 3"/>
                    <a:gd name="T14" fmla="*/ 633 w 6"/>
                    <a:gd name="T15" fmla="*/ 257 h 3"/>
                    <a:gd name="T16" fmla="*/ 743 w 6"/>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2"/>
                      </a:moveTo>
                      <a:lnTo>
                        <a:pt x="6" y="2"/>
                      </a:lnTo>
                      <a:lnTo>
                        <a:pt x="3" y="0"/>
                      </a:lnTo>
                      <a:lnTo>
                        <a:pt x="0" y="0"/>
                      </a:lnTo>
                      <a:lnTo>
                        <a:pt x="0" y="3"/>
                      </a:lnTo>
                      <a:lnTo>
                        <a:pt x="3" y="2"/>
                      </a:lnTo>
                      <a:lnTo>
                        <a:pt x="5" y="2"/>
                      </a:lnTo>
                      <a:lnTo>
                        <a:pt x="6"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5" name="Freeform 643"/>
                <p:cNvSpPr>
                  <a:spLocks/>
                </p:cNvSpPr>
                <p:nvPr/>
              </p:nvSpPr>
              <p:spPr bwMode="auto">
                <a:xfrm>
                  <a:off x="2509" y="2147"/>
                  <a:ext cx="10" cy="23"/>
                </a:xfrm>
                <a:custGeom>
                  <a:avLst/>
                  <a:gdLst>
                    <a:gd name="T0" fmla="*/ 110 w 3"/>
                    <a:gd name="T1" fmla="*/ 821 h 7"/>
                    <a:gd name="T2" fmla="*/ 110 w 3"/>
                    <a:gd name="T3" fmla="*/ 821 h 7"/>
                    <a:gd name="T4" fmla="*/ 367 w 3"/>
                    <a:gd name="T5" fmla="*/ 108 h 7"/>
                    <a:gd name="T6" fmla="*/ 110 w 3"/>
                    <a:gd name="T7" fmla="*/ 0 h 7"/>
                    <a:gd name="T8" fmla="*/ 0 w 3"/>
                    <a:gd name="T9" fmla="*/ 0 h 7"/>
                    <a:gd name="T10" fmla="*/ 0 w 3"/>
                    <a:gd name="T11" fmla="*/ 108 h 7"/>
                    <a:gd name="T12" fmla="*/ 0 w 3"/>
                    <a:gd name="T13" fmla="*/ 572 h 7"/>
                    <a:gd name="T14" fmla="*/ 0 w 3"/>
                    <a:gd name="T15" fmla="*/ 572 h 7"/>
                    <a:gd name="T16" fmla="*/ 110 w 3"/>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1" y="7"/>
                      </a:moveTo>
                      <a:lnTo>
                        <a:pt x="1" y="7"/>
                      </a:lnTo>
                      <a:lnTo>
                        <a:pt x="3" y="1"/>
                      </a:lnTo>
                      <a:lnTo>
                        <a:pt x="1" y="0"/>
                      </a:lnTo>
                      <a:lnTo>
                        <a:pt x="0" y="0"/>
                      </a:lnTo>
                      <a:lnTo>
                        <a:pt x="0" y="1"/>
                      </a:lnTo>
                      <a:lnTo>
                        <a:pt x="0" y="5"/>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6" name="Freeform 644"/>
                <p:cNvSpPr>
                  <a:spLocks/>
                </p:cNvSpPr>
                <p:nvPr/>
              </p:nvSpPr>
              <p:spPr bwMode="auto">
                <a:xfrm>
                  <a:off x="2496" y="2163"/>
                  <a:ext cx="17" cy="26"/>
                </a:xfrm>
                <a:custGeom>
                  <a:avLst/>
                  <a:gdLst>
                    <a:gd name="T0" fmla="*/ 279 w 5"/>
                    <a:gd name="T1" fmla="*/ 887 h 8"/>
                    <a:gd name="T2" fmla="*/ 279 w 5"/>
                    <a:gd name="T3" fmla="*/ 887 h 8"/>
                    <a:gd name="T4" fmla="*/ 554 w 5"/>
                    <a:gd name="T5" fmla="*/ 549 h 8"/>
                    <a:gd name="T6" fmla="*/ 670 w 5"/>
                    <a:gd name="T7" fmla="*/ 244 h 8"/>
                    <a:gd name="T8" fmla="*/ 554 w 5"/>
                    <a:gd name="T9" fmla="*/ 0 h 8"/>
                    <a:gd name="T10" fmla="*/ 0 w 5"/>
                    <a:gd name="T11" fmla="*/ 549 h 8"/>
                    <a:gd name="T12" fmla="*/ 0 w 5"/>
                    <a:gd name="T13" fmla="*/ 887 h 8"/>
                    <a:gd name="T14" fmla="*/ 0 w 5"/>
                    <a:gd name="T15" fmla="*/ 887 h 8"/>
                    <a:gd name="T16" fmla="*/ 279 w 5"/>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2" y="8"/>
                      </a:moveTo>
                      <a:lnTo>
                        <a:pt x="2" y="8"/>
                      </a:lnTo>
                      <a:lnTo>
                        <a:pt x="4" y="5"/>
                      </a:lnTo>
                      <a:lnTo>
                        <a:pt x="5" y="2"/>
                      </a:lnTo>
                      <a:lnTo>
                        <a:pt x="4" y="0"/>
                      </a:lnTo>
                      <a:lnTo>
                        <a:pt x="0" y="5"/>
                      </a:lnTo>
                      <a:lnTo>
                        <a:pt x="0" y="8"/>
                      </a:lnTo>
                      <a:lnTo>
                        <a:pt x="2"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7" name="Freeform 645"/>
                <p:cNvSpPr>
                  <a:spLocks/>
                </p:cNvSpPr>
                <p:nvPr/>
              </p:nvSpPr>
              <p:spPr bwMode="auto">
                <a:xfrm>
                  <a:off x="2496" y="2189"/>
                  <a:ext cx="23" cy="10"/>
                </a:xfrm>
                <a:custGeom>
                  <a:avLst/>
                  <a:gdLst>
                    <a:gd name="T0" fmla="*/ 821 w 7"/>
                    <a:gd name="T1" fmla="*/ 257 h 3"/>
                    <a:gd name="T2" fmla="*/ 821 w 7"/>
                    <a:gd name="T3" fmla="*/ 257 h 3"/>
                    <a:gd name="T4" fmla="*/ 463 w 7"/>
                    <a:gd name="T5" fmla="*/ 257 h 3"/>
                    <a:gd name="T6" fmla="*/ 250 w 7"/>
                    <a:gd name="T7" fmla="*/ 0 h 3"/>
                    <a:gd name="T8" fmla="*/ 0 w 7"/>
                    <a:gd name="T9" fmla="*/ 0 h 3"/>
                    <a:gd name="T10" fmla="*/ 463 w 7"/>
                    <a:gd name="T11" fmla="*/ 367 h 3"/>
                    <a:gd name="T12" fmla="*/ 821 w 7"/>
                    <a:gd name="T13" fmla="*/ 367 h 3"/>
                    <a:gd name="T14" fmla="*/ 821 w 7"/>
                    <a:gd name="T15" fmla="*/ 367 h 3"/>
                    <a:gd name="T16" fmla="*/ 821 w 7"/>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7" y="2"/>
                      </a:moveTo>
                      <a:lnTo>
                        <a:pt x="7" y="2"/>
                      </a:lnTo>
                      <a:lnTo>
                        <a:pt x="4" y="2"/>
                      </a:lnTo>
                      <a:lnTo>
                        <a:pt x="2" y="0"/>
                      </a:lnTo>
                      <a:lnTo>
                        <a:pt x="0" y="0"/>
                      </a:lnTo>
                      <a:lnTo>
                        <a:pt x="4" y="3"/>
                      </a:lnTo>
                      <a:lnTo>
                        <a:pt x="7" y="3"/>
                      </a:lnTo>
                      <a:lnTo>
                        <a:pt x="7"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8" name="Freeform 646"/>
                <p:cNvSpPr>
                  <a:spLocks/>
                </p:cNvSpPr>
                <p:nvPr/>
              </p:nvSpPr>
              <p:spPr bwMode="auto">
                <a:xfrm>
                  <a:off x="2519" y="2196"/>
                  <a:ext cx="20" cy="16"/>
                </a:xfrm>
                <a:custGeom>
                  <a:avLst/>
                  <a:gdLst>
                    <a:gd name="T0" fmla="*/ 743 w 6"/>
                    <a:gd name="T1" fmla="*/ 326 h 5"/>
                    <a:gd name="T2" fmla="*/ 743 w 6"/>
                    <a:gd name="T3" fmla="*/ 326 h 5"/>
                    <a:gd name="T4" fmla="*/ 367 w 6"/>
                    <a:gd name="T5" fmla="*/ 102 h 5"/>
                    <a:gd name="T6" fmla="*/ 0 w 6"/>
                    <a:gd name="T7" fmla="*/ 0 h 5"/>
                    <a:gd name="T8" fmla="*/ 0 w 6"/>
                    <a:gd name="T9" fmla="*/ 102 h 5"/>
                    <a:gd name="T10" fmla="*/ 257 w 6"/>
                    <a:gd name="T11" fmla="*/ 326 h 5"/>
                    <a:gd name="T12" fmla="*/ 367 w 6"/>
                    <a:gd name="T13" fmla="*/ 522 h 5"/>
                    <a:gd name="T14" fmla="*/ 367 w 6"/>
                    <a:gd name="T15" fmla="*/ 522 h 5"/>
                    <a:gd name="T16" fmla="*/ 743 w 6"/>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3"/>
                      </a:moveTo>
                      <a:lnTo>
                        <a:pt x="6" y="3"/>
                      </a:lnTo>
                      <a:lnTo>
                        <a:pt x="3" y="1"/>
                      </a:lnTo>
                      <a:lnTo>
                        <a:pt x="0" y="0"/>
                      </a:lnTo>
                      <a:lnTo>
                        <a:pt x="0" y="1"/>
                      </a:lnTo>
                      <a:lnTo>
                        <a:pt x="2" y="3"/>
                      </a:lnTo>
                      <a:lnTo>
                        <a:pt x="3" y="5"/>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09" name="Freeform 647"/>
                <p:cNvSpPr>
                  <a:spLocks/>
                </p:cNvSpPr>
                <p:nvPr/>
              </p:nvSpPr>
              <p:spPr bwMode="auto">
                <a:xfrm>
                  <a:off x="2529" y="2206"/>
                  <a:ext cx="39" cy="75"/>
                </a:xfrm>
                <a:custGeom>
                  <a:avLst/>
                  <a:gdLst>
                    <a:gd name="T0" fmla="*/ 1131 w 12"/>
                    <a:gd name="T1" fmla="*/ 2605 h 23"/>
                    <a:gd name="T2" fmla="*/ 1342 w 12"/>
                    <a:gd name="T3" fmla="*/ 2605 h 23"/>
                    <a:gd name="T4" fmla="*/ 793 w 12"/>
                    <a:gd name="T5" fmla="*/ 1148 h 23"/>
                    <a:gd name="T6" fmla="*/ 348 w 12"/>
                    <a:gd name="T7" fmla="*/ 0 h 23"/>
                    <a:gd name="T8" fmla="*/ 0 w 12"/>
                    <a:gd name="T9" fmla="*/ 245 h 23"/>
                    <a:gd name="T10" fmla="*/ 549 w 12"/>
                    <a:gd name="T11" fmla="*/ 1148 h 23"/>
                    <a:gd name="T12" fmla="*/ 887 w 12"/>
                    <a:gd name="T13" fmla="*/ 2605 h 23"/>
                    <a:gd name="T14" fmla="*/ 887 w 12"/>
                    <a:gd name="T15" fmla="*/ 2361 h 23"/>
                    <a:gd name="T16" fmla="*/ 1131 w 12"/>
                    <a:gd name="T17" fmla="*/ 2605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23"/>
                    <a:gd name="T29" fmla="*/ 12 w 12"/>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23">
                      <a:moveTo>
                        <a:pt x="10" y="23"/>
                      </a:moveTo>
                      <a:lnTo>
                        <a:pt x="12" y="23"/>
                      </a:lnTo>
                      <a:lnTo>
                        <a:pt x="7" y="10"/>
                      </a:lnTo>
                      <a:lnTo>
                        <a:pt x="3" y="0"/>
                      </a:lnTo>
                      <a:lnTo>
                        <a:pt x="0" y="2"/>
                      </a:lnTo>
                      <a:lnTo>
                        <a:pt x="5" y="10"/>
                      </a:lnTo>
                      <a:lnTo>
                        <a:pt x="8" y="23"/>
                      </a:lnTo>
                      <a:lnTo>
                        <a:pt x="8" y="21"/>
                      </a:lnTo>
                      <a:lnTo>
                        <a:pt x="10" y="2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0" name="Freeform 648"/>
                <p:cNvSpPr>
                  <a:spLocks/>
                </p:cNvSpPr>
                <p:nvPr/>
              </p:nvSpPr>
              <p:spPr bwMode="auto">
                <a:xfrm>
                  <a:off x="2545" y="2274"/>
                  <a:ext cx="17" cy="23"/>
                </a:xfrm>
                <a:custGeom>
                  <a:avLst/>
                  <a:gdLst>
                    <a:gd name="T0" fmla="*/ 394 w 5"/>
                    <a:gd name="T1" fmla="*/ 821 h 7"/>
                    <a:gd name="T2" fmla="*/ 394 w 5"/>
                    <a:gd name="T3" fmla="*/ 821 h 7"/>
                    <a:gd name="T4" fmla="*/ 394 w 5"/>
                    <a:gd name="T5" fmla="*/ 572 h 7"/>
                    <a:gd name="T6" fmla="*/ 670 w 5"/>
                    <a:gd name="T7" fmla="*/ 250 h 7"/>
                    <a:gd name="T8" fmla="*/ 394 w 5"/>
                    <a:gd name="T9" fmla="*/ 0 h 7"/>
                    <a:gd name="T10" fmla="*/ 279 w 5"/>
                    <a:gd name="T11" fmla="*/ 355 h 7"/>
                    <a:gd name="T12" fmla="*/ 0 w 5"/>
                    <a:gd name="T13" fmla="*/ 821 h 7"/>
                    <a:gd name="T14" fmla="*/ 0 w 5"/>
                    <a:gd name="T15" fmla="*/ 821 h 7"/>
                    <a:gd name="T16" fmla="*/ 394 w 5"/>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3" y="7"/>
                      </a:moveTo>
                      <a:lnTo>
                        <a:pt x="3" y="7"/>
                      </a:lnTo>
                      <a:lnTo>
                        <a:pt x="3" y="5"/>
                      </a:lnTo>
                      <a:lnTo>
                        <a:pt x="5" y="2"/>
                      </a:lnTo>
                      <a:lnTo>
                        <a:pt x="3" y="0"/>
                      </a:lnTo>
                      <a:lnTo>
                        <a:pt x="2" y="3"/>
                      </a:lnTo>
                      <a:lnTo>
                        <a:pt x="0" y="7"/>
                      </a:lnTo>
                      <a:lnTo>
                        <a:pt x="3"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1" name="Freeform 649"/>
                <p:cNvSpPr>
                  <a:spLocks/>
                </p:cNvSpPr>
                <p:nvPr/>
              </p:nvSpPr>
              <p:spPr bwMode="auto">
                <a:xfrm>
                  <a:off x="2545" y="2297"/>
                  <a:ext cx="10" cy="10"/>
                </a:xfrm>
                <a:custGeom>
                  <a:avLst/>
                  <a:gdLst>
                    <a:gd name="T0" fmla="*/ 0 w 3"/>
                    <a:gd name="T1" fmla="*/ 367 h 3"/>
                    <a:gd name="T2" fmla="*/ 0 w 3"/>
                    <a:gd name="T3" fmla="*/ 367 h 3"/>
                    <a:gd name="T4" fmla="*/ 367 w 3"/>
                    <a:gd name="T5" fmla="*/ 110 h 3"/>
                    <a:gd name="T6" fmla="*/ 367 w 3"/>
                    <a:gd name="T7" fmla="*/ 0 h 3"/>
                    <a:gd name="T8" fmla="*/ 0 w 3"/>
                    <a:gd name="T9" fmla="*/ 0 h 3"/>
                    <a:gd name="T10" fmla="*/ 257 w 3"/>
                    <a:gd name="T11" fmla="*/ 110 h 3"/>
                    <a:gd name="T12" fmla="*/ 0 w 3"/>
                    <a:gd name="T13" fmla="*/ 110 h 3"/>
                    <a:gd name="T14" fmla="*/ 0 w 3"/>
                    <a:gd name="T15" fmla="*/ 110 h 3"/>
                    <a:gd name="T16" fmla="*/ 0 w 3"/>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0" y="3"/>
                      </a:moveTo>
                      <a:lnTo>
                        <a:pt x="0" y="3"/>
                      </a:lnTo>
                      <a:lnTo>
                        <a:pt x="3" y="1"/>
                      </a:lnTo>
                      <a:lnTo>
                        <a:pt x="3" y="0"/>
                      </a:lnTo>
                      <a:lnTo>
                        <a:pt x="0" y="0"/>
                      </a:lnTo>
                      <a:lnTo>
                        <a:pt x="2" y="1"/>
                      </a:lnTo>
                      <a:lnTo>
                        <a:pt x="0" y="1"/>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2" name="Freeform 650"/>
                <p:cNvSpPr>
                  <a:spLocks/>
                </p:cNvSpPr>
                <p:nvPr/>
              </p:nvSpPr>
              <p:spPr bwMode="auto">
                <a:xfrm>
                  <a:off x="2526" y="2291"/>
                  <a:ext cx="19" cy="16"/>
                </a:xfrm>
                <a:custGeom>
                  <a:avLst/>
                  <a:gdLst>
                    <a:gd name="T0" fmla="*/ 0 w 6"/>
                    <a:gd name="T1" fmla="*/ 0 h 5"/>
                    <a:gd name="T2" fmla="*/ 0 w 6"/>
                    <a:gd name="T3" fmla="*/ 0 h 5"/>
                    <a:gd name="T4" fmla="*/ 101 w 6"/>
                    <a:gd name="T5" fmla="*/ 326 h 5"/>
                    <a:gd name="T6" fmla="*/ 602 w 6"/>
                    <a:gd name="T7" fmla="*/ 522 h 5"/>
                    <a:gd name="T8" fmla="*/ 602 w 6"/>
                    <a:gd name="T9" fmla="*/ 326 h 5"/>
                    <a:gd name="T10" fmla="*/ 101 w 6"/>
                    <a:gd name="T11" fmla="*/ 195 h 5"/>
                    <a:gd name="T12" fmla="*/ 101 w 6"/>
                    <a:gd name="T13" fmla="*/ 195 h 5"/>
                    <a:gd name="T14" fmla="*/ 101 w 6"/>
                    <a:gd name="T15" fmla="*/ 195 h 5"/>
                    <a:gd name="T16" fmla="*/ 0 w 6"/>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0"/>
                      </a:moveTo>
                      <a:lnTo>
                        <a:pt x="0" y="0"/>
                      </a:lnTo>
                      <a:lnTo>
                        <a:pt x="1" y="3"/>
                      </a:lnTo>
                      <a:lnTo>
                        <a:pt x="6" y="5"/>
                      </a:lnTo>
                      <a:lnTo>
                        <a:pt x="6" y="3"/>
                      </a:lnTo>
                      <a:lnTo>
                        <a:pt x="1" y="2"/>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3" name="Freeform 651"/>
                <p:cNvSpPr>
                  <a:spLocks/>
                </p:cNvSpPr>
                <p:nvPr/>
              </p:nvSpPr>
              <p:spPr bwMode="auto">
                <a:xfrm>
                  <a:off x="2526" y="2281"/>
                  <a:ext cx="10" cy="16"/>
                </a:xfrm>
                <a:custGeom>
                  <a:avLst/>
                  <a:gdLst>
                    <a:gd name="T0" fmla="*/ 110 w 3"/>
                    <a:gd name="T1" fmla="*/ 102 h 5"/>
                    <a:gd name="T2" fmla="*/ 0 w 3"/>
                    <a:gd name="T3" fmla="*/ 102 h 5"/>
                    <a:gd name="T4" fmla="*/ 0 w 3"/>
                    <a:gd name="T5" fmla="*/ 102 h 5"/>
                    <a:gd name="T6" fmla="*/ 0 w 3"/>
                    <a:gd name="T7" fmla="*/ 326 h 5"/>
                    <a:gd name="T8" fmla="*/ 110 w 3"/>
                    <a:gd name="T9" fmla="*/ 522 h 5"/>
                    <a:gd name="T10" fmla="*/ 367 w 3"/>
                    <a:gd name="T11" fmla="*/ 102 h 5"/>
                    <a:gd name="T12" fmla="*/ 110 w 3"/>
                    <a:gd name="T13" fmla="*/ 0 h 5"/>
                    <a:gd name="T14" fmla="*/ 110 w 3"/>
                    <a:gd name="T15" fmla="*/ 0 h 5"/>
                    <a:gd name="T16" fmla="*/ 110 w 3"/>
                    <a:gd name="T17" fmla="*/ 0 h 5"/>
                    <a:gd name="T18" fmla="*/ 110 w 3"/>
                    <a:gd name="T19" fmla="*/ 0 h 5"/>
                    <a:gd name="T20" fmla="*/ 110 w 3"/>
                    <a:gd name="T21" fmla="*/ 0 h 5"/>
                    <a:gd name="T22" fmla="*/ 110 w 3"/>
                    <a:gd name="T23" fmla="*/ 10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5"/>
                    <a:gd name="T38" fmla="*/ 3 w 3"/>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5">
                      <a:moveTo>
                        <a:pt x="1" y="1"/>
                      </a:moveTo>
                      <a:lnTo>
                        <a:pt x="0" y="1"/>
                      </a:lnTo>
                      <a:lnTo>
                        <a:pt x="0" y="3"/>
                      </a:lnTo>
                      <a:lnTo>
                        <a:pt x="1" y="5"/>
                      </a:lnTo>
                      <a:lnTo>
                        <a:pt x="3" y="1"/>
                      </a:lnTo>
                      <a:lnTo>
                        <a:pt x="1" y="0"/>
                      </a:lnTo>
                      <a:lnTo>
                        <a:pt x="1"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4" name="Freeform 652"/>
                <p:cNvSpPr>
                  <a:spLocks/>
                </p:cNvSpPr>
                <p:nvPr/>
              </p:nvSpPr>
              <p:spPr bwMode="auto">
                <a:xfrm>
                  <a:off x="2198" y="2301"/>
                  <a:ext cx="121" cy="137"/>
                </a:xfrm>
                <a:custGeom>
                  <a:avLst/>
                  <a:gdLst>
                    <a:gd name="T0" fmla="*/ 4127 w 37"/>
                    <a:gd name="T1" fmla="*/ 4648 h 42"/>
                    <a:gd name="T2" fmla="*/ 4127 w 37"/>
                    <a:gd name="T3" fmla="*/ 4648 h 42"/>
                    <a:gd name="T4" fmla="*/ 4235 w 37"/>
                    <a:gd name="T5" fmla="*/ 4299 h 42"/>
                    <a:gd name="T6" fmla="*/ 4235 w 37"/>
                    <a:gd name="T7" fmla="*/ 4064 h 42"/>
                    <a:gd name="T8" fmla="*/ 4235 w 37"/>
                    <a:gd name="T9" fmla="*/ 3852 h 42"/>
                    <a:gd name="T10" fmla="*/ 4127 w 37"/>
                    <a:gd name="T11" fmla="*/ 3500 h 42"/>
                    <a:gd name="T12" fmla="*/ 3882 w 37"/>
                    <a:gd name="T13" fmla="*/ 3405 h 42"/>
                    <a:gd name="T14" fmla="*/ 3529 w 37"/>
                    <a:gd name="T15" fmla="*/ 3161 h 42"/>
                    <a:gd name="T16" fmla="*/ 3326 w 37"/>
                    <a:gd name="T17" fmla="*/ 2841 h 42"/>
                    <a:gd name="T18" fmla="*/ 3218 w 37"/>
                    <a:gd name="T19" fmla="*/ 2841 h 42"/>
                    <a:gd name="T20" fmla="*/ 2973 w 37"/>
                    <a:gd name="T21" fmla="*/ 2606 h 42"/>
                    <a:gd name="T22" fmla="*/ 2973 w 37"/>
                    <a:gd name="T23" fmla="*/ 2502 h 42"/>
                    <a:gd name="T24" fmla="*/ 3081 w 37"/>
                    <a:gd name="T25" fmla="*/ 2150 h 42"/>
                    <a:gd name="T26" fmla="*/ 3081 w 37"/>
                    <a:gd name="T27" fmla="*/ 1905 h 42"/>
                    <a:gd name="T28" fmla="*/ 2973 w 37"/>
                    <a:gd name="T29" fmla="*/ 1905 h 42"/>
                    <a:gd name="T30" fmla="*/ 2727 w 37"/>
                    <a:gd name="T31" fmla="*/ 1905 h 42"/>
                    <a:gd name="T32" fmla="*/ 2515 w 37"/>
                    <a:gd name="T33" fmla="*/ 1905 h 42"/>
                    <a:gd name="T34" fmla="*/ 2279 w 37"/>
                    <a:gd name="T35" fmla="*/ 1703 h 42"/>
                    <a:gd name="T36" fmla="*/ 2171 w 37"/>
                    <a:gd name="T37" fmla="*/ 1703 h 42"/>
                    <a:gd name="T38" fmla="*/ 1508 w 37"/>
                    <a:gd name="T39" fmla="*/ 1148 h 42"/>
                    <a:gd name="T40" fmla="*/ 1017 w 37"/>
                    <a:gd name="T41" fmla="*/ 692 h 42"/>
                    <a:gd name="T42" fmla="*/ 801 w 37"/>
                    <a:gd name="T43" fmla="*/ 245 h 42"/>
                    <a:gd name="T44" fmla="*/ 461 w 37"/>
                    <a:gd name="T45" fmla="*/ 108 h 42"/>
                    <a:gd name="T46" fmla="*/ 0 w 37"/>
                    <a:gd name="T47" fmla="*/ 0 h 42"/>
                    <a:gd name="T48" fmla="*/ 0 w 37"/>
                    <a:gd name="T49" fmla="*/ 0 h 42"/>
                    <a:gd name="T50" fmla="*/ 108 w 37"/>
                    <a:gd name="T51" fmla="*/ 245 h 42"/>
                    <a:gd name="T52" fmla="*/ 556 w 37"/>
                    <a:gd name="T53" fmla="*/ 904 h 42"/>
                    <a:gd name="T54" fmla="*/ 801 w 37"/>
                    <a:gd name="T55" fmla="*/ 1148 h 42"/>
                    <a:gd name="T56" fmla="*/ 1154 w 37"/>
                    <a:gd name="T57" fmla="*/ 1703 h 42"/>
                    <a:gd name="T58" fmla="*/ 1262 w 37"/>
                    <a:gd name="T59" fmla="*/ 1703 h 42"/>
                    <a:gd name="T60" fmla="*/ 1370 w 37"/>
                    <a:gd name="T61" fmla="*/ 1810 h 42"/>
                    <a:gd name="T62" fmla="*/ 1508 w 37"/>
                    <a:gd name="T63" fmla="*/ 2257 h 42"/>
                    <a:gd name="T64" fmla="*/ 1606 w 37"/>
                    <a:gd name="T65" fmla="*/ 2704 h 42"/>
                    <a:gd name="T66" fmla="*/ 1818 w 37"/>
                    <a:gd name="T67" fmla="*/ 3053 h 42"/>
                    <a:gd name="T68" fmla="*/ 2064 w 37"/>
                    <a:gd name="T69" fmla="*/ 3298 h 42"/>
                    <a:gd name="T70" fmla="*/ 2515 w 37"/>
                    <a:gd name="T71" fmla="*/ 3957 h 42"/>
                    <a:gd name="T72" fmla="*/ 3081 w 37"/>
                    <a:gd name="T73" fmla="*/ 4511 h 42"/>
                    <a:gd name="T74" fmla="*/ 3421 w 37"/>
                    <a:gd name="T75" fmla="*/ 4756 h 42"/>
                    <a:gd name="T76" fmla="*/ 3774 w 37"/>
                    <a:gd name="T77" fmla="*/ 4756 h 42"/>
                    <a:gd name="T78" fmla="*/ 4127 w 37"/>
                    <a:gd name="T79" fmla="*/ 4648 h 4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
                    <a:gd name="T121" fmla="*/ 0 h 42"/>
                    <a:gd name="T122" fmla="*/ 37 w 37"/>
                    <a:gd name="T123" fmla="*/ 42 h 4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 h="42">
                      <a:moveTo>
                        <a:pt x="36" y="41"/>
                      </a:moveTo>
                      <a:lnTo>
                        <a:pt x="36" y="41"/>
                      </a:lnTo>
                      <a:lnTo>
                        <a:pt x="37" y="39"/>
                      </a:lnTo>
                      <a:lnTo>
                        <a:pt x="37" y="38"/>
                      </a:lnTo>
                      <a:lnTo>
                        <a:pt x="37" y="37"/>
                      </a:lnTo>
                      <a:lnTo>
                        <a:pt x="37" y="36"/>
                      </a:lnTo>
                      <a:lnTo>
                        <a:pt x="37" y="34"/>
                      </a:lnTo>
                      <a:lnTo>
                        <a:pt x="37" y="32"/>
                      </a:lnTo>
                      <a:lnTo>
                        <a:pt x="36" y="31"/>
                      </a:lnTo>
                      <a:lnTo>
                        <a:pt x="34" y="30"/>
                      </a:lnTo>
                      <a:lnTo>
                        <a:pt x="33" y="29"/>
                      </a:lnTo>
                      <a:lnTo>
                        <a:pt x="31" y="28"/>
                      </a:lnTo>
                      <a:lnTo>
                        <a:pt x="30" y="27"/>
                      </a:lnTo>
                      <a:lnTo>
                        <a:pt x="29" y="25"/>
                      </a:lnTo>
                      <a:lnTo>
                        <a:pt x="28" y="25"/>
                      </a:lnTo>
                      <a:lnTo>
                        <a:pt x="26" y="23"/>
                      </a:lnTo>
                      <a:lnTo>
                        <a:pt x="26" y="22"/>
                      </a:lnTo>
                      <a:lnTo>
                        <a:pt x="27" y="19"/>
                      </a:lnTo>
                      <a:lnTo>
                        <a:pt x="27" y="18"/>
                      </a:lnTo>
                      <a:lnTo>
                        <a:pt x="27" y="17"/>
                      </a:lnTo>
                      <a:lnTo>
                        <a:pt x="26" y="17"/>
                      </a:lnTo>
                      <a:lnTo>
                        <a:pt x="25" y="17"/>
                      </a:lnTo>
                      <a:lnTo>
                        <a:pt x="24" y="17"/>
                      </a:lnTo>
                      <a:lnTo>
                        <a:pt x="23" y="17"/>
                      </a:lnTo>
                      <a:lnTo>
                        <a:pt x="22" y="17"/>
                      </a:lnTo>
                      <a:lnTo>
                        <a:pt x="21" y="16"/>
                      </a:lnTo>
                      <a:lnTo>
                        <a:pt x="20" y="15"/>
                      </a:lnTo>
                      <a:lnTo>
                        <a:pt x="19" y="15"/>
                      </a:lnTo>
                      <a:lnTo>
                        <a:pt x="17" y="14"/>
                      </a:lnTo>
                      <a:lnTo>
                        <a:pt x="13" y="10"/>
                      </a:lnTo>
                      <a:lnTo>
                        <a:pt x="11" y="8"/>
                      </a:lnTo>
                      <a:lnTo>
                        <a:pt x="9" y="6"/>
                      </a:lnTo>
                      <a:lnTo>
                        <a:pt x="7" y="4"/>
                      </a:lnTo>
                      <a:lnTo>
                        <a:pt x="7" y="2"/>
                      </a:lnTo>
                      <a:lnTo>
                        <a:pt x="4" y="1"/>
                      </a:lnTo>
                      <a:lnTo>
                        <a:pt x="1" y="0"/>
                      </a:lnTo>
                      <a:lnTo>
                        <a:pt x="0" y="0"/>
                      </a:lnTo>
                      <a:lnTo>
                        <a:pt x="1" y="2"/>
                      </a:lnTo>
                      <a:lnTo>
                        <a:pt x="3" y="5"/>
                      </a:lnTo>
                      <a:lnTo>
                        <a:pt x="5" y="8"/>
                      </a:lnTo>
                      <a:lnTo>
                        <a:pt x="7" y="10"/>
                      </a:lnTo>
                      <a:lnTo>
                        <a:pt x="9" y="13"/>
                      </a:lnTo>
                      <a:lnTo>
                        <a:pt x="10" y="15"/>
                      </a:lnTo>
                      <a:lnTo>
                        <a:pt x="11" y="15"/>
                      </a:lnTo>
                      <a:lnTo>
                        <a:pt x="12" y="16"/>
                      </a:lnTo>
                      <a:lnTo>
                        <a:pt x="12" y="17"/>
                      </a:lnTo>
                      <a:lnTo>
                        <a:pt x="13" y="20"/>
                      </a:lnTo>
                      <a:lnTo>
                        <a:pt x="14" y="22"/>
                      </a:lnTo>
                      <a:lnTo>
                        <a:pt x="14" y="24"/>
                      </a:lnTo>
                      <a:lnTo>
                        <a:pt x="15" y="26"/>
                      </a:lnTo>
                      <a:lnTo>
                        <a:pt x="16" y="27"/>
                      </a:lnTo>
                      <a:lnTo>
                        <a:pt x="18" y="29"/>
                      </a:lnTo>
                      <a:lnTo>
                        <a:pt x="20" y="32"/>
                      </a:lnTo>
                      <a:lnTo>
                        <a:pt x="22" y="35"/>
                      </a:lnTo>
                      <a:lnTo>
                        <a:pt x="24" y="38"/>
                      </a:lnTo>
                      <a:lnTo>
                        <a:pt x="27" y="40"/>
                      </a:lnTo>
                      <a:lnTo>
                        <a:pt x="28" y="41"/>
                      </a:lnTo>
                      <a:lnTo>
                        <a:pt x="30" y="42"/>
                      </a:lnTo>
                      <a:lnTo>
                        <a:pt x="31" y="42"/>
                      </a:lnTo>
                      <a:lnTo>
                        <a:pt x="33" y="42"/>
                      </a:lnTo>
                      <a:lnTo>
                        <a:pt x="34" y="42"/>
                      </a:lnTo>
                      <a:lnTo>
                        <a:pt x="36" y="4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5" name="Freeform 653"/>
                <p:cNvSpPr>
                  <a:spLocks/>
                </p:cNvSpPr>
                <p:nvPr/>
              </p:nvSpPr>
              <p:spPr bwMode="auto">
                <a:xfrm>
                  <a:off x="2310" y="2418"/>
                  <a:ext cx="9" cy="23"/>
                </a:xfrm>
                <a:custGeom>
                  <a:avLst/>
                  <a:gdLst>
                    <a:gd name="T0" fmla="*/ 162 w 3"/>
                    <a:gd name="T1" fmla="*/ 0 h 7"/>
                    <a:gd name="T2" fmla="*/ 162 w 3"/>
                    <a:gd name="T3" fmla="*/ 0 h 7"/>
                    <a:gd name="T4" fmla="*/ 162 w 3"/>
                    <a:gd name="T5" fmla="*/ 463 h 7"/>
                    <a:gd name="T6" fmla="*/ 0 w 3"/>
                    <a:gd name="T7" fmla="*/ 572 h 7"/>
                    <a:gd name="T8" fmla="*/ 162 w 3"/>
                    <a:gd name="T9" fmla="*/ 821 h 7"/>
                    <a:gd name="T10" fmla="*/ 243 w 3"/>
                    <a:gd name="T11" fmla="*/ 463 h 7"/>
                    <a:gd name="T12" fmla="*/ 243 w 3"/>
                    <a:gd name="T13" fmla="*/ 0 h 7"/>
                    <a:gd name="T14" fmla="*/ 243 w 3"/>
                    <a:gd name="T15" fmla="*/ 0 h 7"/>
                    <a:gd name="T16" fmla="*/ 162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2" y="0"/>
                      </a:moveTo>
                      <a:lnTo>
                        <a:pt x="2" y="0"/>
                      </a:lnTo>
                      <a:lnTo>
                        <a:pt x="2" y="4"/>
                      </a:lnTo>
                      <a:lnTo>
                        <a:pt x="0" y="5"/>
                      </a:lnTo>
                      <a:lnTo>
                        <a:pt x="2" y="7"/>
                      </a:lnTo>
                      <a:lnTo>
                        <a:pt x="3" y="4"/>
                      </a:lnTo>
                      <a:lnTo>
                        <a:pt x="3"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6" name="Freeform 654"/>
                <p:cNvSpPr>
                  <a:spLocks/>
                </p:cNvSpPr>
                <p:nvPr/>
              </p:nvSpPr>
              <p:spPr bwMode="auto">
                <a:xfrm>
                  <a:off x="2306" y="2392"/>
                  <a:ext cx="20" cy="26"/>
                </a:xfrm>
                <a:custGeom>
                  <a:avLst/>
                  <a:gdLst>
                    <a:gd name="T0" fmla="*/ 0 w 6"/>
                    <a:gd name="T1" fmla="*/ 244 h 8"/>
                    <a:gd name="T2" fmla="*/ 0 w 6"/>
                    <a:gd name="T3" fmla="*/ 244 h 8"/>
                    <a:gd name="T4" fmla="*/ 367 w 6"/>
                    <a:gd name="T5" fmla="*/ 338 h 8"/>
                    <a:gd name="T6" fmla="*/ 367 w 6"/>
                    <a:gd name="T7" fmla="*/ 549 h 8"/>
                    <a:gd name="T8" fmla="*/ 367 w 6"/>
                    <a:gd name="T9" fmla="*/ 793 h 8"/>
                    <a:gd name="T10" fmla="*/ 367 w 6"/>
                    <a:gd name="T11" fmla="*/ 887 h 8"/>
                    <a:gd name="T12" fmla="*/ 477 w 6"/>
                    <a:gd name="T13" fmla="*/ 887 h 8"/>
                    <a:gd name="T14" fmla="*/ 743 w 6"/>
                    <a:gd name="T15" fmla="*/ 793 h 8"/>
                    <a:gd name="T16" fmla="*/ 477 w 6"/>
                    <a:gd name="T17" fmla="*/ 338 h 8"/>
                    <a:gd name="T18" fmla="*/ 477 w 6"/>
                    <a:gd name="T19" fmla="*/ 244 h 8"/>
                    <a:gd name="T20" fmla="*/ 110 w 6"/>
                    <a:gd name="T21" fmla="*/ 0 h 8"/>
                    <a:gd name="T22" fmla="*/ 110 w 6"/>
                    <a:gd name="T23" fmla="*/ 0 h 8"/>
                    <a:gd name="T24" fmla="*/ 0 w 6"/>
                    <a:gd name="T25" fmla="*/ 244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8"/>
                    <a:gd name="T41" fmla="*/ 6 w 6"/>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8">
                      <a:moveTo>
                        <a:pt x="0" y="2"/>
                      </a:moveTo>
                      <a:lnTo>
                        <a:pt x="0" y="2"/>
                      </a:lnTo>
                      <a:lnTo>
                        <a:pt x="3" y="3"/>
                      </a:lnTo>
                      <a:lnTo>
                        <a:pt x="3" y="5"/>
                      </a:lnTo>
                      <a:lnTo>
                        <a:pt x="3" y="7"/>
                      </a:lnTo>
                      <a:lnTo>
                        <a:pt x="3" y="8"/>
                      </a:lnTo>
                      <a:lnTo>
                        <a:pt x="4" y="8"/>
                      </a:lnTo>
                      <a:lnTo>
                        <a:pt x="6" y="7"/>
                      </a:lnTo>
                      <a:lnTo>
                        <a:pt x="4" y="3"/>
                      </a:lnTo>
                      <a:lnTo>
                        <a:pt x="4" y="2"/>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7" name="Freeform 655"/>
                <p:cNvSpPr>
                  <a:spLocks/>
                </p:cNvSpPr>
                <p:nvPr/>
              </p:nvSpPr>
              <p:spPr bwMode="auto">
                <a:xfrm>
                  <a:off x="2290" y="2376"/>
                  <a:ext cx="20" cy="23"/>
                </a:xfrm>
                <a:custGeom>
                  <a:avLst/>
                  <a:gdLst>
                    <a:gd name="T0" fmla="*/ 0 w 6"/>
                    <a:gd name="T1" fmla="*/ 250 h 7"/>
                    <a:gd name="T2" fmla="*/ 0 w 6"/>
                    <a:gd name="T3" fmla="*/ 250 h 7"/>
                    <a:gd name="T4" fmla="*/ 110 w 6"/>
                    <a:gd name="T5" fmla="*/ 463 h 7"/>
                    <a:gd name="T6" fmla="*/ 633 w 6"/>
                    <a:gd name="T7" fmla="*/ 821 h 7"/>
                    <a:gd name="T8" fmla="*/ 743 w 6"/>
                    <a:gd name="T9" fmla="*/ 572 h 7"/>
                    <a:gd name="T10" fmla="*/ 367 w 6"/>
                    <a:gd name="T11" fmla="*/ 250 h 7"/>
                    <a:gd name="T12" fmla="*/ 0 w 6"/>
                    <a:gd name="T13" fmla="*/ 0 h 7"/>
                    <a:gd name="T14" fmla="*/ 0 w 6"/>
                    <a:gd name="T15" fmla="*/ 0 h 7"/>
                    <a:gd name="T16" fmla="*/ 0 w 6"/>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0" y="2"/>
                      </a:moveTo>
                      <a:lnTo>
                        <a:pt x="0" y="2"/>
                      </a:lnTo>
                      <a:lnTo>
                        <a:pt x="1" y="4"/>
                      </a:lnTo>
                      <a:lnTo>
                        <a:pt x="5" y="7"/>
                      </a:lnTo>
                      <a:lnTo>
                        <a:pt x="6" y="5"/>
                      </a:lnTo>
                      <a:lnTo>
                        <a:pt x="3"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8" name="Freeform 656"/>
                <p:cNvSpPr>
                  <a:spLocks/>
                </p:cNvSpPr>
                <p:nvPr/>
              </p:nvSpPr>
              <p:spPr bwMode="auto">
                <a:xfrm>
                  <a:off x="2277" y="2373"/>
                  <a:ext cx="13" cy="9"/>
                </a:xfrm>
                <a:custGeom>
                  <a:avLst/>
                  <a:gdLst>
                    <a:gd name="T0" fmla="*/ 244 w 4"/>
                    <a:gd name="T1" fmla="*/ 0 h 3"/>
                    <a:gd name="T2" fmla="*/ 244 w 4"/>
                    <a:gd name="T3" fmla="*/ 0 h 3"/>
                    <a:gd name="T4" fmla="*/ 0 w 4"/>
                    <a:gd name="T5" fmla="*/ 81 h 3"/>
                    <a:gd name="T6" fmla="*/ 442 w 4"/>
                    <a:gd name="T7" fmla="*/ 243 h 3"/>
                    <a:gd name="T8" fmla="*/ 442 w 4"/>
                    <a:gd name="T9" fmla="*/ 81 h 3"/>
                    <a:gd name="T10" fmla="*/ 442 w 4"/>
                    <a:gd name="T11" fmla="*/ 81 h 3"/>
                    <a:gd name="T12" fmla="*/ 442 w 4"/>
                    <a:gd name="T13" fmla="*/ 0 h 3"/>
                    <a:gd name="T14" fmla="*/ 442 w 4"/>
                    <a:gd name="T15" fmla="*/ 0 h 3"/>
                    <a:gd name="T16" fmla="*/ 244 w 4"/>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2" y="0"/>
                      </a:moveTo>
                      <a:lnTo>
                        <a:pt x="2" y="0"/>
                      </a:lnTo>
                      <a:lnTo>
                        <a:pt x="0" y="1"/>
                      </a:lnTo>
                      <a:lnTo>
                        <a:pt x="4" y="3"/>
                      </a:lnTo>
                      <a:lnTo>
                        <a:pt x="4" y="1"/>
                      </a:lnTo>
                      <a:lnTo>
                        <a:pt x="4"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19" name="Freeform 657"/>
                <p:cNvSpPr>
                  <a:spLocks/>
                </p:cNvSpPr>
                <p:nvPr/>
              </p:nvSpPr>
              <p:spPr bwMode="auto">
                <a:xfrm>
                  <a:off x="2283" y="2356"/>
                  <a:ext cx="7" cy="17"/>
                </a:xfrm>
                <a:custGeom>
                  <a:avLst/>
                  <a:gdLst>
                    <a:gd name="T0" fmla="*/ 0 w 2"/>
                    <a:gd name="T1" fmla="*/ 116 h 5"/>
                    <a:gd name="T2" fmla="*/ 0 w 2"/>
                    <a:gd name="T3" fmla="*/ 116 h 5"/>
                    <a:gd name="T4" fmla="*/ 0 w 2"/>
                    <a:gd name="T5" fmla="*/ 116 h 5"/>
                    <a:gd name="T6" fmla="*/ 0 w 2"/>
                    <a:gd name="T7" fmla="*/ 670 h 5"/>
                    <a:gd name="T8" fmla="*/ 294 w 2"/>
                    <a:gd name="T9" fmla="*/ 670 h 5"/>
                    <a:gd name="T10" fmla="*/ 294 w 2"/>
                    <a:gd name="T11" fmla="*/ 116 h 5"/>
                    <a:gd name="T12" fmla="*/ 0 w 2"/>
                    <a:gd name="T13" fmla="*/ 0 h 5"/>
                    <a:gd name="T14" fmla="*/ 0 w 2"/>
                    <a:gd name="T15" fmla="*/ 0 h 5"/>
                    <a:gd name="T16" fmla="*/ 0 w 2"/>
                    <a:gd name="T17" fmla="*/ 11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5"/>
                    <a:gd name="T29" fmla="*/ 2 w 2"/>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5">
                      <a:moveTo>
                        <a:pt x="0" y="1"/>
                      </a:moveTo>
                      <a:lnTo>
                        <a:pt x="0" y="1"/>
                      </a:lnTo>
                      <a:lnTo>
                        <a:pt x="0" y="5"/>
                      </a:lnTo>
                      <a:lnTo>
                        <a:pt x="2" y="5"/>
                      </a:lnTo>
                      <a:lnTo>
                        <a:pt x="2" y="1"/>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0" name="Freeform 658"/>
                <p:cNvSpPr>
                  <a:spLocks/>
                </p:cNvSpPr>
                <p:nvPr/>
              </p:nvSpPr>
              <p:spPr bwMode="auto">
                <a:xfrm>
                  <a:off x="2264" y="2350"/>
                  <a:ext cx="19" cy="9"/>
                </a:xfrm>
                <a:custGeom>
                  <a:avLst/>
                  <a:gdLst>
                    <a:gd name="T0" fmla="*/ 0 w 6"/>
                    <a:gd name="T1" fmla="*/ 162 h 3"/>
                    <a:gd name="T2" fmla="*/ 0 w 6"/>
                    <a:gd name="T3" fmla="*/ 162 h 3"/>
                    <a:gd name="T4" fmla="*/ 320 w 6"/>
                    <a:gd name="T5" fmla="*/ 243 h 3"/>
                    <a:gd name="T6" fmla="*/ 602 w 6"/>
                    <a:gd name="T7" fmla="*/ 243 h 3"/>
                    <a:gd name="T8" fmla="*/ 602 w 6"/>
                    <a:gd name="T9" fmla="*/ 162 h 3"/>
                    <a:gd name="T10" fmla="*/ 320 w 6"/>
                    <a:gd name="T11" fmla="*/ 162 h 3"/>
                    <a:gd name="T12" fmla="*/ 101 w 6"/>
                    <a:gd name="T13" fmla="*/ 0 h 3"/>
                    <a:gd name="T14" fmla="*/ 101 w 6"/>
                    <a:gd name="T15" fmla="*/ 0 h 3"/>
                    <a:gd name="T16" fmla="*/ 0 w 6"/>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0" y="2"/>
                      </a:moveTo>
                      <a:lnTo>
                        <a:pt x="0" y="2"/>
                      </a:lnTo>
                      <a:lnTo>
                        <a:pt x="3" y="3"/>
                      </a:lnTo>
                      <a:lnTo>
                        <a:pt x="6" y="3"/>
                      </a:lnTo>
                      <a:lnTo>
                        <a:pt x="6" y="2"/>
                      </a:lnTo>
                      <a:lnTo>
                        <a:pt x="3" y="2"/>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1" name="Freeform 659"/>
                <p:cNvSpPr>
                  <a:spLocks/>
                </p:cNvSpPr>
                <p:nvPr/>
              </p:nvSpPr>
              <p:spPr bwMode="auto">
                <a:xfrm>
                  <a:off x="2221" y="2301"/>
                  <a:ext cx="46" cy="55"/>
                </a:xfrm>
                <a:custGeom>
                  <a:avLst/>
                  <a:gdLst>
                    <a:gd name="T0" fmla="*/ 0 w 14"/>
                    <a:gd name="T1" fmla="*/ 440 h 17"/>
                    <a:gd name="T2" fmla="*/ 0 w 14"/>
                    <a:gd name="T3" fmla="*/ 197 h 17"/>
                    <a:gd name="T4" fmla="*/ 713 w 14"/>
                    <a:gd name="T5" fmla="*/ 1087 h 17"/>
                    <a:gd name="T6" fmla="*/ 1521 w 14"/>
                    <a:gd name="T7" fmla="*/ 1864 h 17"/>
                    <a:gd name="T8" fmla="*/ 1630 w 14"/>
                    <a:gd name="T9" fmla="*/ 1663 h 17"/>
                    <a:gd name="T10" fmla="*/ 917 w 14"/>
                    <a:gd name="T11" fmla="*/ 984 h 17"/>
                    <a:gd name="T12" fmla="*/ 108 w 14"/>
                    <a:gd name="T13" fmla="*/ 197 h 17"/>
                    <a:gd name="T14" fmla="*/ 108 w 14"/>
                    <a:gd name="T15" fmla="*/ 0 h 17"/>
                    <a:gd name="T16" fmla="*/ 108 w 14"/>
                    <a:gd name="T17" fmla="*/ 197 h 17"/>
                    <a:gd name="T18" fmla="*/ 108 w 14"/>
                    <a:gd name="T19" fmla="*/ 197 h 17"/>
                    <a:gd name="T20" fmla="*/ 108 w 14"/>
                    <a:gd name="T21" fmla="*/ 0 h 17"/>
                    <a:gd name="T22" fmla="*/ 0 w 14"/>
                    <a:gd name="T23" fmla="*/ 440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7"/>
                    <a:gd name="T38" fmla="*/ 14 w 14"/>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7">
                      <a:moveTo>
                        <a:pt x="0" y="4"/>
                      </a:moveTo>
                      <a:lnTo>
                        <a:pt x="0" y="2"/>
                      </a:lnTo>
                      <a:lnTo>
                        <a:pt x="6" y="10"/>
                      </a:lnTo>
                      <a:lnTo>
                        <a:pt x="13" y="17"/>
                      </a:lnTo>
                      <a:lnTo>
                        <a:pt x="14" y="15"/>
                      </a:lnTo>
                      <a:lnTo>
                        <a:pt x="8" y="9"/>
                      </a:lnTo>
                      <a:lnTo>
                        <a:pt x="1" y="2"/>
                      </a:lnTo>
                      <a:lnTo>
                        <a:pt x="1" y="0"/>
                      </a:lnTo>
                      <a:lnTo>
                        <a:pt x="1" y="2"/>
                      </a:lnTo>
                      <a:lnTo>
                        <a:pt x="1"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2" name="Freeform 660"/>
                <p:cNvSpPr>
                  <a:spLocks/>
                </p:cNvSpPr>
                <p:nvPr/>
              </p:nvSpPr>
              <p:spPr bwMode="auto">
                <a:xfrm>
                  <a:off x="2192" y="2297"/>
                  <a:ext cx="32" cy="17"/>
                </a:xfrm>
                <a:custGeom>
                  <a:avLst/>
                  <a:gdLst>
                    <a:gd name="T0" fmla="*/ 195 w 10"/>
                    <a:gd name="T1" fmla="*/ 116 h 5"/>
                    <a:gd name="T2" fmla="*/ 195 w 10"/>
                    <a:gd name="T3" fmla="*/ 116 h 5"/>
                    <a:gd name="T4" fmla="*/ 429 w 10"/>
                    <a:gd name="T5" fmla="*/ 394 h 5"/>
                    <a:gd name="T6" fmla="*/ 954 w 10"/>
                    <a:gd name="T7" fmla="*/ 670 h 5"/>
                    <a:gd name="T8" fmla="*/ 1043 w 10"/>
                    <a:gd name="T9" fmla="*/ 116 h 5"/>
                    <a:gd name="T10" fmla="*/ 429 w 10"/>
                    <a:gd name="T11" fmla="*/ 0 h 5"/>
                    <a:gd name="T12" fmla="*/ 0 w 10"/>
                    <a:gd name="T13" fmla="*/ 394 h 5"/>
                    <a:gd name="T14" fmla="*/ 0 w 10"/>
                    <a:gd name="T15" fmla="*/ 394 h 5"/>
                    <a:gd name="T16" fmla="*/ 195 w 10"/>
                    <a:gd name="T17" fmla="*/ 11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2" y="1"/>
                      </a:moveTo>
                      <a:lnTo>
                        <a:pt x="2" y="1"/>
                      </a:lnTo>
                      <a:lnTo>
                        <a:pt x="4" y="3"/>
                      </a:lnTo>
                      <a:lnTo>
                        <a:pt x="9" y="5"/>
                      </a:lnTo>
                      <a:lnTo>
                        <a:pt x="10" y="1"/>
                      </a:lnTo>
                      <a:lnTo>
                        <a:pt x="4" y="0"/>
                      </a:lnTo>
                      <a:lnTo>
                        <a:pt x="0" y="3"/>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3" name="Freeform 661"/>
                <p:cNvSpPr>
                  <a:spLocks/>
                </p:cNvSpPr>
                <p:nvPr/>
              </p:nvSpPr>
              <p:spPr bwMode="auto">
                <a:xfrm>
                  <a:off x="2192" y="2301"/>
                  <a:ext cx="29" cy="39"/>
                </a:xfrm>
                <a:custGeom>
                  <a:avLst/>
                  <a:gdLst>
                    <a:gd name="T0" fmla="*/ 967 w 9"/>
                    <a:gd name="T1" fmla="*/ 1131 h 12"/>
                    <a:gd name="T2" fmla="*/ 967 w 9"/>
                    <a:gd name="T3" fmla="*/ 1131 h 12"/>
                    <a:gd name="T4" fmla="*/ 541 w 9"/>
                    <a:gd name="T5" fmla="*/ 549 h 12"/>
                    <a:gd name="T6" fmla="*/ 197 w 9"/>
                    <a:gd name="T7" fmla="*/ 0 h 12"/>
                    <a:gd name="T8" fmla="*/ 0 w 9"/>
                    <a:gd name="T9" fmla="*/ 244 h 12"/>
                    <a:gd name="T10" fmla="*/ 435 w 9"/>
                    <a:gd name="T11" fmla="*/ 793 h 12"/>
                    <a:gd name="T12" fmla="*/ 767 w 9"/>
                    <a:gd name="T13" fmla="*/ 1342 h 12"/>
                    <a:gd name="T14" fmla="*/ 767 w 9"/>
                    <a:gd name="T15" fmla="*/ 1342 h 12"/>
                    <a:gd name="T16" fmla="*/ 967 w 9"/>
                    <a:gd name="T17" fmla="*/ 1131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2"/>
                    <a:gd name="T29" fmla="*/ 9 w 9"/>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2">
                      <a:moveTo>
                        <a:pt x="9" y="10"/>
                      </a:moveTo>
                      <a:lnTo>
                        <a:pt x="9" y="10"/>
                      </a:lnTo>
                      <a:lnTo>
                        <a:pt x="5" y="5"/>
                      </a:lnTo>
                      <a:lnTo>
                        <a:pt x="2" y="0"/>
                      </a:lnTo>
                      <a:lnTo>
                        <a:pt x="0" y="2"/>
                      </a:lnTo>
                      <a:lnTo>
                        <a:pt x="4" y="7"/>
                      </a:lnTo>
                      <a:lnTo>
                        <a:pt x="7" y="12"/>
                      </a:lnTo>
                      <a:lnTo>
                        <a:pt x="9"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4" name="Freeform 662"/>
                <p:cNvSpPr>
                  <a:spLocks/>
                </p:cNvSpPr>
                <p:nvPr/>
              </p:nvSpPr>
              <p:spPr bwMode="auto">
                <a:xfrm>
                  <a:off x="2215" y="2333"/>
                  <a:ext cx="19" cy="23"/>
                </a:xfrm>
                <a:custGeom>
                  <a:avLst/>
                  <a:gdLst>
                    <a:gd name="T0" fmla="*/ 602 w 6"/>
                    <a:gd name="T1" fmla="*/ 355 h 7"/>
                    <a:gd name="T2" fmla="*/ 602 w 6"/>
                    <a:gd name="T3" fmla="*/ 355 h 7"/>
                    <a:gd name="T4" fmla="*/ 510 w 6"/>
                    <a:gd name="T5" fmla="*/ 250 h 7"/>
                    <a:gd name="T6" fmla="*/ 190 w 6"/>
                    <a:gd name="T7" fmla="*/ 0 h 7"/>
                    <a:gd name="T8" fmla="*/ 0 w 6"/>
                    <a:gd name="T9" fmla="*/ 250 h 7"/>
                    <a:gd name="T10" fmla="*/ 320 w 6"/>
                    <a:gd name="T11" fmla="*/ 355 h 7"/>
                    <a:gd name="T12" fmla="*/ 602 w 6"/>
                    <a:gd name="T13" fmla="*/ 821 h 7"/>
                    <a:gd name="T14" fmla="*/ 602 w 6"/>
                    <a:gd name="T15" fmla="*/ 821 h 7"/>
                    <a:gd name="T16" fmla="*/ 602 w 6"/>
                    <a:gd name="T17" fmla="*/ 35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6" y="3"/>
                      </a:moveTo>
                      <a:lnTo>
                        <a:pt x="6" y="3"/>
                      </a:lnTo>
                      <a:lnTo>
                        <a:pt x="5" y="2"/>
                      </a:lnTo>
                      <a:lnTo>
                        <a:pt x="2" y="0"/>
                      </a:lnTo>
                      <a:lnTo>
                        <a:pt x="0" y="2"/>
                      </a:lnTo>
                      <a:lnTo>
                        <a:pt x="3" y="3"/>
                      </a:lnTo>
                      <a:lnTo>
                        <a:pt x="6" y="7"/>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5" name="Freeform 663"/>
                <p:cNvSpPr>
                  <a:spLocks/>
                </p:cNvSpPr>
                <p:nvPr/>
              </p:nvSpPr>
              <p:spPr bwMode="auto">
                <a:xfrm>
                  <a:off x="2234" y="2343"/>
                  <a:ext cx="17" cy="46"/>
                </a:xfrm>
                <a:custGeom>
                  <a:avLst/>
                  <a:gdLst>
                    <a:gd name="T0" fmla="*/ 670 w 5"/>
                    <a:gd name="T1" fmla="*/ 1383 h 14"/>
                    <a:gd name="T2" fmla="*/ 670 w 5"/>
                    <a:gd name="T3" fmla="*/ 1383 h 14"/>
                    <a:gd name="T4" fmla="*/ 554 w 5"/>
                    <a:gd name="T5" fmla="*/ 821 h 14"/>
                    <a:gd name="T6" fmla="*/ 0 w 5"/>
                    <a:gd name="T7" fmla="*/ 0 h 14"/>
                    <a:gd name="T8" fmla="*/ 0 w 5"/>
                    <a:gd name="T9" fmla="*/ 463 h 14"/>
                    <a:gd name="T10" fmla="*/ 0 w 5"/>
                    <a:gd name="T11" fmla="*/ 821 h 14"/>
                    <a:gd name="T12" fmla="*/ 670 w 5"/>
                    <a:gd name="T13" fmla="*/ 1630 h 14"/>
                    <a:gd name="T14" fmla="*/ 554 w 5"/>
                    <a:gd name="T15" fmla="*/ 1630 h 14"/>
                    <a:gd name="T16" fmla="*/ 670 w 5"/>
                    <a:gd name="T17" fmla="*/ 1383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4"/>
                    <a:gd name="T29" fmla="*/ 5 w 5"/>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4">
                      <a:moveTo>
                        <a:pt x="5" y="12"/>
                      </a:moveTo>
                      <a:lnTo>
                        <a:pt x="5" y="12"/>
                      </a:lnTo>
                      <a:lnTo>
                        <a:pt x="4" y="7"/>
                      </a:lnTo>
                      <a:lnTo>
                        <a:pt x="0" y="0"/>
                      </a:lnTo>
                      <a:lnTo>
                        <a:pt x="0" y="4"/>
                      </a:lnTo>
                      <a:lnTo>
                        <a:pt x="0" y="7"/>
                      </a:lnTo>
                      <a:lnTo>
                        <a:pt x="5" y="14"/>
                      </a:lnTo>
                      <a:lnTo>
                        <a:pt x="4" y="14"/>
                      </a:lnTo>
                      <a:lnTo>
                        <a:pt x="5" y="1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6" name="Freeform 664"/>
                <p:cNvSpPr>
                  <a:spLocks/>
                </p:cNvSpPr>
                <p:nvPr/>
              </p:nvSpPr>
              <p:spPr bwMode="auto">
                <a:xfrm>
                  <a:off x="2247" y="2382"/>
                  <a:ext cx="69" cy="59"/>
                </a:xfrm>
                <a:custGeom>
                  <a:avLst/>
                  <a:gdLst>
                    <a:gd name="T0" fmla="*/ 2201 w 21"/>
                    <a:gd name="T1" fmla="*/ 1826 h 18"/>
                    <a:gd name="T2" fmla="*/ 2201 w 21"/>
                    <a:gd name="T3" fmla="*/ 1826 h 18"/>
                    <a:gd name="T4" fmla="*/ 2093 w 21"/>
                    <a:gd name="T5" fmla="*/ 1826 h 18"/>
                    <a:gd name="T6" fmla="*/ 1879 w 21"/>
                    <a:gd name="T7" fmla="*/ 1826 h 18"/>
                    <a:gd name="T8" fmla="*/ 1521 w 21"/>
                    <a:gd name="T9" fmla="*/ 1731 h 18"/>
                    <a:gd name="T10" fmla="*/ 1068 w 21"/>
                    <a:gd name="T11" fmla="*/ 1268 h 18"/>
                    <a:gd name="T12" fmla="*/ 713 w 21"/>
                    <a:gd name="T13" fmla="*/ 708 h 18"/>
                    <a:gd name="T14" fmla="*/ 108 w 21"/>
                    <a:gd name="T15" fmla="*/ 0 h 18"/>
                    <a:gd name="T16" fmla="*/ 0 w 21"/>
                    <a:gd name="T17" fmla="*/ 246 h 18"/>
                    <a:gd name="T18" fmla="*/ 355 w 21"/>
                    <a:gd name="T19" fmla="*/ 915 h 18"/>
                    <a:gd name="T20" fmla="*/ 917 w 21"/>
                    <a:gd name="T21" fmla="*/ 1514 h 18"/>
                    <a:gd name="T22" fmla="*/ 1275 w 21"/>
                    <a:gd name="T23" fmla="*/ 1826 h 18"/>
                    <a:gd name="T24" fmla="*/ 1630 w 21"/>
                    <a:gd name="T25" fmla="*/ 2075 h 18"/>
                    <a:gd name="T26" fmla="*/ 2093 w 21"/>
                    <a:gd name="T27" fmla="*/ 2075 h 18"/>
                    <a:gd name="T28" fmla="*/ 2451 w 21"/>
                    <a:gd name="T29" fmla="*/ 2075 h 18"/>
                    <a:gd name="T30" fmla="*/ 2451 w 21"/>
                    <a:gd name="T31" fmla="*/ 2075 h 18"/>
                    <a:gd name="T32" fmla="*/ 2201 w 21"/>
                    <a:gd name="T33" fmla="*/ 1826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
                    <a:gd name="T52" fmla="*/ 0 h 18"/>
                    <a:gd name="T53" fmla="*/ 21 w 21"/>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 h="18">
                      <a:moveTo>
                        <a:pt x="19" y="16"/>
                      </a:moveTo>
                      <a:lnTo>
                        <a:pt x="19" y="16"/>
                      </a:lnTo>
                      <a:lnTo>
                        <a:pt x="18" y="16"/>
                      </a:lnTo>
                      <a:lnTo>
                        <a:pt x="16" y="16"/>
                      </a:lnTo>
                      <a:lnTo>
                        <a:pt x="13" y="15"/>
                      </a:lnTo>
                      <a:lnTo>
                        <a:pt x="9" y="11"/>
                      </a:lnTo>
                      <a:lnTo>
                        <a:pt x="6" y="6"/>
                      </a:lnTo>
                      <a:lnTo>
                        <a:pt x="1" y="0"/>
                      </a:lnTo>
                      <a:lnTo>
                        <a:pt x="0" y="2"/>
                      </a:lnTo>
                      <a:lnTo>
                        <a:pt x="3" y="8"/>
                      </a:lnTo>
                      <a:lnTo>
                        <a:pt x="8" y="13"/>
                      </a:lnTo>
                      <a:lnTo>
                        <a:pt x="11" y="16"/>
                      </a:lnTo>
                      <a:lnTo>
                        <a:pt x="14" y="18"/>
                      </a:lnTo>
                      <a:lnTo>
                        <a:pt x="18" y="18"/>
                      </a:lnTo>
                      <a:lnTo>
                        <a:pt x="21" y="18"/>
                      </a:lnTo>
                      <a:lnTo>
                        <a:pt x="19" y="1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7" name="Freeform 665"/>
                <p:cNvSpPr>
                  <a:spLocks/>
                </p:cNvSpPr>
                <p:nvPr/>
              </p:nvSpPr>
              <p:spPr bwMode="auto">
                <a:xfrm>
                  <a:off x="970" y="1311"/>
                  <a:ext cx="2273" cy="1556"/>
                </a:xfrm>
                <a:custGeom>
                  <a:avLst/>
                  <a:gdLst>
                    <a:gd name="T0" fmla="*/ 46940 w 694"/>
                    <a:gd name="T1" fmla="*/ 33148 h 475"/>
                    <a:gd name="T2" fmla="*/ 48797 w 694"/>
                    <a:gd name="T3" fmla="*/ 27985 h 475"/>
                    <a:gd name="T4" fmla="*/ 52701 w 694"/>
                    <a:gd name="T5" fmla="*/ 26151 h 475"/>
                    <a:gd name="T6" fmla="*/ 53615 w 694"/>
                    <a:gd name="T7" fmla="*/ 20497 h 475"/>
                    <a:gd name="T8" fmla="*/ 55125 w 694"/>
                    <a:gd name="T9" fmla="*/ 19478 h 475"/>
                    <a:gd name="T10" fmla="*/ 57090 w 694"/>
                    <a:gd name="T11" fmla="*/ 20143 h 475"/>
                    <a:gd name="T12" fmla="*/ 61905 w 694"/>
                    <a:gd name="T13" fmla="*/ 15183 h 475"/>
                    <a:gd name="T14" fmla="*/ 62259 w 694"/>
                    <a:gd name="T15" fmla="*/ 10270 h 475"/>
                    <a:gd name="T16" fmla="*/ 68128 w 694"/>
                    <a:gd name="T17" fmla="*/ 9208 h 475"/>
                    <a:gd name="T18" fmla="*/ 70895 w 694"/>
                    <a:gd name="T19" fmla="*/ 9313 h 475"/>
                    <a:gd name="T20" fmla="*/ 68685 w 694"/>
                    <a:gd name="T21" fmla="*/ 14273 h 475"/>
                    <a:gd name="T22" fmla="*/ 70754 w 694"/>
                    <a:gd name="T23" fmla="*/ 11740 h 475"/>
                    <a:gd name="T24" fmla="*/ 72268 w 694"/>
                    <a:gd name="T25" fmla="*/ 9667 h 475"/>
                    <a:gd name="T26" fmla="*/ 76624 w 694"/>
                    <a:gd name="T27" fmla="*/ 7030 h 475"/>
                    <a:gd name="T28" fmla="*/ 79293 w 694"/>
                    <a:gd name="T29" fmla="*/ 5762 h 475"/>
                    <a:gd name="T30" fmla="*/ 71570 w 694"/>
                    <a:gd name="T31" fmla="*/ 5172 h 475"/>
                    <a:gd name="T32" fmla="*/ 63870 w 694"/>
                    <a:gd name="T33" fmla="*/ 3230 h 475"/>
                    <a:gd name="T34" fmla="*/ 58571 w 694"/>
                    <a:gd name="T35" fmla="*/ 3338 h 475"/>
                    <a:gd name="T36" fmla="*/ 51188 w 694"/>
                    <a:gd name="T37" fmla="*/ 2640 h 475"/>
                    <a:gd name="T38" fmla="*/ 51329 w 694"/>
                    <a:gd name="T39" fmla="*/ 108 h 475"/>
                    <a:gd name="T40" fmla="*/ 44861 w 694"/>
                    <a:gd name="T41" fmla="*/ 1019 h 475"/>
                    <a:gd name="T42" fmla="*/ 40161 w 694"/>
                    <a:gd name="T43" fmla="*/ 2070 h 475"/>
                    <a:gd name="T44" fmla="*/ 38327 w 694"/>
                    <a:gd name="T45" fmla="*/ 4498 h 475"/>
                    <a:gd name="T46" fmla="*/ 36718 w 694"/>
                    <a:gd name="T47" fmla="*/ 4154 h 475"/>
                    <a:gd name="T48" fmla="*/ 28878 w 694"/>
                    <a:gd name="T49" fmla="*/ 3800 h 475"/>
                    <a:gd name="T50" fmla="*/ 27053 w 694"/>
                    <a:gd name="T51" fmla="*/ 4249 h 475"/>
                    <a:gd name="T52" fmla="*/ 24738 w 694"/>
                    <a:gd name="T53" fmla="*/ 4498 h 475"/>
                    <a:gd name="T54" fmla="*/ 25186 w 694"/>
                    <a:gd name="T55" fmla="*/ 1962 h 475"/>
                    <a:gd name="T56" fmla="*/ 13913 w 694"/>
                    <a:gd name="T57" fmla="*/ 4602 h 475"/>
                    <a:gd name="T58" fmla="*/ 15073 w 694"/>
                    <a:gd name="T59" fmla="*/ 9002 h 475"/>
                    <a:gd name="T60" fmla="*/ 20477 w 694"/>
                    <a:gd name="T61" fmla="*/ 3692 h 475"/>
                    <a:gd name="T62" fmla="*/ 20241 w 694"/>
                    <a:gd name="T63" fmla="*/ 7384 h 475"/>
                    <a:gd name="T64" fmla="*/ 13559 w 694"/>
                    <a:gd name="T65" fmla="*/ 8756 h 475"/>
                    <a:gd name="T66" fmla="*/ 8398 w 694"/>
                    <a:gd name="T67" fmla="*/ 11740 h 475"/>
                    <a:gd name="T68" fmla="*/ 4356 w 694"/>
                    <a:gd name="T69" fmla="*/ 15989 h 475"/>
                    <a:gd name="T70" fmla="*/ 7379 w 694"/>
                    <a:gd name="T71" fmla="*/ 17856 h 475"/>
                    <a:gd name="T72" fmla="*/ 12786 w 694"/>
                    <a:gd name="T73" fmla="*/ 17050 h 475"/>
                    <a:gd name="T74" fmla="*/ 14054 w 694"/>
                    <a:gd name="T75" fmla="*/ 16942 h 475"/>
                    <a:gd name="T76" fmla="*/ 13451 w 694"/>
                    <a:gd name="T77" fmla="*/ 15075 h 475"/>
                    <a:gd name="T78" fmla="*/ 16445 w 694"/>
                    <a:gd name="T79" fmla="*/ 18875 h 475"/>
                    <a:gd name="T80" fmla="*/ 18053 w 694"/>
                    <a:gd name="T81" fmla="*/ 16235 h 475"/>
                    <a:gd name="T82" fmla="*/ 21187 w 694"/>
                    <a:gd name="T83" fmla="*/ 14626 h 475"/>
                    <a:gd name="T84" fmla="*/ 20028 w 694"/>
                    <a:gd name="T85" fmla="*/ 16805 h 475"/>
                    <a:gd name="T86" fmla="*/ 17958 w 694"/>
                    <a:gd name="T87" fmla="*/ 19681 h 475"/>
                    <a:gd name="T88" fmla="*/ 15780 w 694"/>
                    <a:gd name="T89" fmla="*/ 21656 h 475"/>
                    <a:gd name="T90" fmla="*/ 10929 w 694"/>
                    <a:gd name="T91" fmla="*/ 20742 h 475"/>
                    <a:gd name="T92" fmla="*/ 3691 w 694"/>
                    <a:gd name="T93" fmla="*/ 20850 h 475"/>
                    <a:gd name="T94" fmla="*/ 1019 w 694"/>
                    <a:gd name="T95" fmla="*/ 31775 h 475"/>
                    <a:gd name="T96" fmla="*/ 7379 w 694"/>
                    <a:gd name="T97" fmla="*/ 34101 h 475"/>
                    <a:gd name="T98" fmla="*/ 11028 w 694"/>
                    <a:gd name="T99" fmla="*/ 41239 h 475"/>
                    <a:gd name="T100" fmla="*/ 12895 w 694"/>
                    <a:gd name="T101" fmla="*/ 51358 h 475"/>
                    <a:gd name="T102" fmla="*/ 18656 w 694"/>
                    <a:gd name="T103" fmla="*/ 50444 h 475"/>
                    <a:gd name="T104" fmla="*/ 20830 w 694"/>
                    <a:gd name="T105" fmla="*/ 39820 h 475"/>
                    <a:gd name="T106" fmla="*/ 24384 w 694"/>
                    <a:gd name="T107" fmla="*/ 32234 h 475"/>
                    <a:gd name="T108" fmla="*/ 19566 w 694"/>
                    <a:gd name="T109" fmla="*/ 26013 h 475"/>
                    <a:gd name="T110" fmla="*/ 21400 w 694"/>
                    <a:gd name="T111" fmla="*/ 27739 h 475"/>
                    <a:gd name="T112" fmla="*/ 26248 w 694"/>
                    <a:gd name="T113" fmla="*/ 30163 h 475"/>
                    <a:gd name="T114" fmla="*/ 27269 w 694"/>
                    <a:gd name="T115" fmla="*/ 25551 h 475"/>
                    <a:gd name="T116" fmla="*/ 26808 w 694"/>
                    <a:gd name="T117" fmla="*/ 24637 h 475"/>
                    <a:gd name="T118" fmla="*/ 33941 w 694"/>
                    <a:gd name="T119" fmla="*/ 27631 h 475"/>
                    <a:gd name="T120" fmla="*/ 36817 w 694"/>
                    <a:gd name="T121" fmla="*/ 32686 h 475"/>
                    <a:gd name="T122" fmla="*/ 41523 w 694"/>
                    <a:gd name="T123" fmla="*/ 27631 h 475"/>
                    <a:gd name="T124" fmla="*/ 44055 w 694"/>
                    <a:gd name="T125" fmla="*/ 32932 h 4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4"/>
                    <a:gd name="T190" fmla="*/ 0 h 475"/>
                    <a:gd name="T191" fmla="*/ 694 w 694"/>
                    <a:gd name="T192" fmla="*/ 475 h 47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4" h="475">
                      <a:moveTo>
                        <a:pt x="404" y="319"/>
                      </a:moveTo>
                      <a:lnTo>
                        <a:pt x="404" y="319"/>
                      </a:lnTo>
                      <a:lnTo>
                        <a:pt x="404" y="317"/>
                      </a:lnTo>
                      <a:lnTo>
                        <a:pt x="403" y="313"/>
                      </a:lnTo>
                      <a:lnTo>
                        <a:pt x="403" y="311"/>
                      </a:lnTo>
                      <a:lnTo>
                        <a:pt x="403" y="309"/>
                      </a:lnTo>
                      <a:lnTo>
                        <a:pt x="403" y="308"/>
                      </a:lnTo>
                      <a:lnTo>
                        <a:pt x="404" y="307"/>
                      </a:lnTo>
                      <a:lnTo>
                        <a:pt x="402" y="304"/>
                      </a:lnTo>
                      <a:lnTo>
                        <a:pt x="399" y="300"/>
                      </a:lnTo>
                      <a:lnTo>
                        <a:pt x="398" y="299"/>
                      </a:lnTo>
                      <a:lnTo>
                        <a:pt x="396" y="298"/>
                      </a:lnTo>
                      <a:lnTo>
                        <a:pt x="395" y="297"/>
                      </a:lnTo>
                      <a:lnTo>
                        <a:pt x="393" y="296"/>
                      </a:lnTo>
                      <a:lnTo>
                        <a:pt x="393" y="294"/>
                      </a:lnTo>
                      <a:lnTo>
                        <a:pt x="392" y="292"/>
                      </a:lnTo>
                      <a:lnTo>
                        <a:pt x="392" y="290"/>
                      </a:lnTo>
                      <a:lnTo>
                        <a:pt x="390" y="288"/>
                      </a:lnTo>
                      <a:lnTo>
                        <a:pt x="390" y="284"/>
                      </a:lnTo>
                      <a:lnTo>
                        <a:pt x="390" y="279"/>
                      </a:lnTo>
                      <a:lnTo>
                        <a:pt x="390" y="276"/>
                      </a:lnTo>
                      <a:lnTo>
                        <a:pt x="391" y="275"/>
                      </a:lnTo>
                      <a:lnTo>
                        <a:pt x="393" y="275"/>
                      </a:lnTo>
                      <a:lnTo>
                        <a:pt x="394" y="276"/>
                      </a:lnTo>
                      <a:lnTo>
                        <a:pt x="398" y="278"/>
                      </a:lnTo>
                      <a:lnTo>
                        <a:pt x="401" y="282"/>
                      </a:lnTo>
                      <a:lnTo>
                        <a:pt x="403" y="284"/>
                      </a:lnTo>
                      <a:lnTo>
                        <a:pt x="404" y="284"/>
                      </a:lnTo>
                      <a:lnTo>
                        <a:pt x="406" y="285"/>
                      </a:lnTo>
                      <a:lnTo>
                        <a:pt x="407" y="286"/>
                      </a:lnTo>
                      <a:lnTo>
                        <a:pt x="408" y="286"/>
                      </a:lnTo>
                      <a:lnTo>
                        <a:pt x="408" y="287"/>
                      </a:lnTo>
                      <a:lnTo>
                        <a:pt x="408" y="288"/>
                      </a:lnTo>
                      <a:lnTo>
                        <a:pt x="407" y="290"/>
                      </a:lnTo>
                      <a:lnTo>
                        <a:pt x="406" y="292"/>
                      </a:lnTo>
                      <a:lnTo>
                        <a:pt x="406" y="293"/>
                      </a:lnTo>
                      <a:lnTo>
                        <a:pt x="407" y="293"/>
                      </a:lnTo>
                      <a:lnTo>
                        <a:pt x="408" y="293"/>
                      </a:lnTo>
                      <a:lnTo>
                        <a:pt x="412" y="289"/>
                      </a:lnTo>
                      <a:lnTo>
                        <a:pt x="416" y="286"/>
                      </a:lnTo>
                      <a:lnTo>
                        <a:pt x="416" y="285"/>
                      </a:lnTo>
                      <a:lnTo>
                        <a:pt x="417" y="285"/>
                      </a:lnTo>
                      <a:lnTo>
                        <a:pt x="418" y="285"/>
                      </a:lnTo>
                      <a:lnTo>
                        <a:pt x="419" y="284"/>
                      </a:lnTo>
                      <a:lnTo>
                        <a:pt x="420" y="284"/>
                      </a:lnTo>
                      <a:lnTo>
                        <a:pt x="421" y="281"/>
                      </a:lnTo>
                      <a:lnTo>
                        <a:pt x="423" y="278"/>
                      </a:lnTo>
                      <a:lnTo>
                        <a:pt x="423" y="276"/>
                      </a:lnTo>
                      <a:lnTo>
                        <a:pt x="423" y="274"/>
                      </a:lnTo>
                      <a:lnTo>
                        <a:pt x="423" y="271"/>
                      </a:lnTo>
                      <a:lnTo>
                        <a:pt x="423" y="269"/>
                      </a:lnTo>
                      <a:lnTo>
                        <a:pt x="422" y="267"/>
                      </a:lnTo>
                      <a:lnTo>
                        <a:pt x="421" y="264"/>
                      </a:lnTo>
                      <a:lnTo>
                        <a:pt x="420" y="262"/>
                      </a:lnTo>
                      <a:lnTo>
                        <a:pt x="417" y="260"/>
                      </a:lnTo>
                      <a:lnTo>
                        <a:pt x="414" y="258"/>
                      </a:lnTo>
                      <a:lnTo>
                        <a:pt x="411" y="256"/>
                      </a:lnTo>
                      <a:lnTo>
                        <a:pt x="412" y="253"/>
                      </a:lnTo>
                      <a:lnTo>
                        <a:pt x="413" y="251"/>
                      </a:lnTo>
                      <a:lnTo>
                        <a:pt x="414" y="248"/>
                      </a:lnTo>
                      <a:lnTo>
                        <a:pt x="415" y="246"/>
                      </a:lnTo>
                      <a:lnTo>
                        <a:pt x="417" y="244"/>
                      </a:lnTo>
                      <a:lnTo>
                        <a:pt x="419" y="243"/>
                      </a:lnTo>
                      <a:lnTo>
                        <a:pt x="421" y="242"/>
                      </a:lnTo>
                      <a:lnTo>
                        <a:pt x="424" y="242"/>
                      </a:lnTo>
                      <a:lnTo>
                        <a:pt x="424" y="243"/>
                      </a:lnTo>
                      <a:lnTo>
                        <a:pt x="424" y="245"/>
                      </a:lnTo>
                      <a:lnTo>
                        <a:pt x="424" y="246"/>
                      </a:lnTo>
                      <a:lnTo>
                        <a:pt x="425" y="246"/>
                      </a:lnTo>
                      <a:lnTo>
                        <a:pt x="425" y="247"/>
                      </a:lnTo>
                      <a:lnTo>
                        <a:pt x="426" y="246"/>
                      </a:lnTo>
                      <a:lnTo>
                        <a:pt x="427" y="245"/>
                      </a:lnTo>
                      <a:lnTo>
                        <a:pt x="428" y="244"/>
                      </a:lnTo>
                      <a:lnTo>
                        <a:pt x="428" y="243"/>
                      </a:lnTo>
                      <a:lnTo>
                        <a:pt x="429" y="243"/>
                      </a:lnTo>
                      <a:lnTo>
                        <a:pt x="430" y="243"/>
                      </a:lnTo>
                      <a:lnTo>
                        <a:pt x="431" y="243"/>
                      </a:lnTo>
                      <a:lnTo>
                        <a:pt x="433" y="242"/>
                      </a:lnTo>
                      <a:lnTo>
                        <a:pt x="435" y="242"/>
                      </a:lnTo>
                      <a:lnTo>
                        <a:pt x="436" y="242"/>
                      </a:lnTo>
                      <a:lnTo>
                        <a:pt x="437" y="242"/>
                      </a:lnTo>
                      <a:lnTo>
                        <a:pt x="439" y="239"/>
                      </a:lnTo>
                      <a:lnTo>
                        <a:pt x="442" y="237"/>
                      </a:lnTo>
                      <a:lnTo>
                        <a:pt x="443" y="237"/>
                      </a:lnTo>
                      <a:lnTo>
                        <a:pt x="444" y="237"/>
                      </a:lnTo>
                      <a:lnTo>
                        <a:pt x="445" y="238"/>
                      </a:lnTo>
                      <a:lnTo>
                        <a:pt x="445" y="239"/>
                      </a:lnTo>
                      <a:lnTo>
                        <a:pt x="446" y="240"/>
                      </a:lnTo>
                      <a:lnTo>
                        <a:pt x="447" y="240"/>
                      </a:lnTo>
                      <a:lnTo>
                        <a:pt x="448" y="238"/>
                      </a:lnTo>
                      <a:lnTo>
                        <a:pt x="450" y="235"/>
                      </a:lnTo>
                      <a:lnTo>
                        <a:pt x="452" y="233"/>
                      </a:lnTo>
                      <a:lnTo>
                        <a:pt x="453" y="232"/>
                      </a:lnTo>
                      <a:lnTo>
                        <a:pt x="455" y="232"/>
                      </a:lnTo>
                      <a:lnTo>
                        <a:pt x="456" y="231"/>
                      </a:lnTo>
                      <a:lnTo>
                        <a:pt x="457" y="230"/>
                      </a:lnTo>
                      <a:lnTo>
                        <a:pt x="458" y="228"/>
                      </a:lnTo>
                      <a:lnTo>
                        <a:pt x="458" y="227"/>
                      </a:lnTo>
                      <a:lnTo>
                        <a:pt x="458" y="226"/>
                      </a:lnTo>
                      <a:lnTo>
                        <a:pt x="459" y="224"/>
                      </a:lnTo>
                      <a:lnTo>
                        <a:pt x="460" y="222"/>
                      </a:lnTo>
                      <a:lnTo>
                        <a:pt x="462" y="220"/>
                      </a:lnTo>
                      <a:lnTo>
                        <a:pt x="466" y="216"/>
                      </a:lnTo>
                      <a:lnTo>
                        <a:pt x="468" y="214"/>
                      </a:lnTo>
                      <a:lnTo>
                        <a:pt x="469" y="212"/>
                      </a:lnTo>
                      <a:lnTo>
                        <a:pt x="470" y="211"/>
                      </a:lnTo>
                      <a:lnTo>
                        <a:pt x="470" y="210"/>
                      </a:lnTo>
                      <a:lnTo>
                        <a:pt x="470" y="209"/>
                      </a:lnTo>
                      <a:lnTo>
                        <a:pt x="469" y="208"/>
                      </a:lnTo>
                      <a:lnTo>
                        <a:pt x="468" y="207"/>
                      </a:lnTo>
                      <a:lnTo>
                        <a:pt x="467" y="207"/>
                      </a:lnTo>
                      <a:lnTo>
                        <a:pt x="467" y="205"/>
                      </a:lnTo>
                      <a:lnTo>
                        <a:pt x="466" y="202"/>
                      </a:lnTo>
                      <a:lnTo>
                        <a:pt x="466" y="201"/>
                      </a:lnTo>
                      <a:lnTo>
                        <a:pt x="466" y="199"/>
                      </a:lnTo>
                      <a:lnTo>
                        <a:pt x="464" y="196"/>
                      </a:lnTo>
                      <a:lnTo>
                        <a:pt x="462" y="192"/>
                      </a:lnTo>
                      <a:lnTo>
                        <a:pt x="460" y="189"/>
                      </a:lnTo>
                      <a:lnTo>
                        <a:pt x="459" y="189"/>
                      </a:lnTo>
                      <a:lnTo>
                        <a:pt x="459" y="188"/>
                      </a:lnTo>
                      <a:lnTo>
                        <a:pt x="460" y="187"/>
                      </a:lnTo>
                      <a:lnTo>
                        <a:pt x="461" y="186"/>
                      </a:lnTo>
                      <a:lnTo>
                        <a:pt x="464" y="184"/>
                      </a:lnTo>
                      <a:lnTo>
                        <a:pt x="466" y="183"/>
                      </a:lnTo>
                      <a:lnTo>
                        <a:pt x="467" y="182"/>
                      </a:lnTo>
                      <a:lnTo>
                        <a:pt x="468" y="182"/>
                      </a:lnTo>
                      <a:lnTo>
                        <a:pt x="470" y="181"/>
                      </a:lnTo>
                      <a:lnTo>
                        <a:pt x="471" y="181"/>
                      </a:lnTo>
                      <a:lnTo>
                        <a:pt x="472" y="180"/>
                      </a:lnTo>
                      <a:lnTo>
                        <a:pt x="471" y="180"/>
                      </a:lnTo>
                      <a:lnTo>
                        <a:pt x="470" y="179"/>
                      </a:lnTo>
                      <a:lnTo>
                        <a:pt x="469" y="178"/>
                      </a:lnTo>
                      <a:lnTo>
                        <a:pt x="468" y="178"/>
                      </a:lnTo>
                      <a:lnTo>
                        <a:pt x="466" y="178"/>
                      </a:lnTo>
                      <a:lnTo>
                        <a:pt x="465" y="178"/>
                      </a:lnTo>
                      <a:lnTo>
                        <a:pt x="464" y="179"/>
                      </a:lnTo>
                      <a:lnTo>
                        <a:pt x="463" y="179"/>
                      </a:lnTo>
                      <a:lnTo>
                        <a:pt x="462" y="180"/>
                      </a:lnTo>
                      <a:lnTo>
                        <a:pt x="461" y="178"/>
                      </a:lnTo>
                      <a:lnTo>
                        <a:pt x="461" y="177"/>
                      </a:lnTo>
                      <a:lnTo>
                        <a:pt x="460" y="177"/>
                      </a:lnTo>
                      <a:lnTo>
                        <a:pt x="459" y="176"/>
                      </a:lnTo>
                      <a:lnTo>
                        <a:pt x="458" y="176"/>
                      </a:lnTo>
                      <a:lnTo>
                        <a:pt x="456" y="175"/>
                      </a:lnTo>
                      <a:lnTo>
                        <a:pt x="455" y="174"/>
                      </a:lnTo>
                      <a:lnTo>
                        <a:pt x="455" y="173"/>
                      </a:lnTo>
                      <a:lnTo>
                        <a:pt x="454" y="173"/>
                      </a:lnTo>
                      <a:lnTo>
                        <a:pt x="455" y="172"/>
                      </a:lnTo>
                      <a:lnTo>
                        <a:pt x="455" y="171"/>
                      </a:lnTo>
                      <a:lnTo>
                        <a:pt x="457" y="171"/>
                      </a:lnTo>
                      <a:lnTo>
                        <a:pt x="459" y="170"/>
                      </a:lnTo>
                      <a:lnTo>
                        <a:pt x="464" y="168"/>
                      </a:lnTo>
                      <a:lnTo>
                        <a:pt x="470" y="165"/>
                      </a:lnTo>
                      <a:lnTo>
                        <a:pt x="470" y="164"/>
                      </a:lnTo>
                      <a:lnTo>
                        <a:pt x="471" y="164"/>
                      </a:lnTo>
                      <a:lnTo>
                        <a:pt x="472" y="164"/>
                      </a:lnTo>
                      <a:lnTo>
                        <a:pt x="473" y="164"/>
                      </a:lnTo>
                      <a:lnTo>
                        <a:pt x="473" y="165"/>
                      </a:lnTo>
                      <a:lnTo>
                        <a:pt x="473" y="166"/>
                      </a:lnTo>
                      <a:lnTo>
                        <a:pt x="473" y="167"/>
                      </a:lnTo>
                      <a:lnTo>
                        <a:pt x="472" y="168"/>
                      </a:lnTo>
                      <a:lnTo>
                        <a:pt x="472" y="169"/>
                      </a:lnTo>
                      <a:lnTo>
                        <a:pt x="472" y="170"/>
                      </a:lnTo>
                      <a:lnTo>
                        <a:pt x="473" y="170"/>
                      </a:lnTo>
                      <a:lnTo>
                        <a:pt x="479" y="169"/>
                      </a:lnTo>
                      <a:lnTo>
                        <a:pt x="482" y="169"/>
                      </a:lnTo>
                      <a:lnTo>
                        <a:pt x="483" y="169"/>
                      </a:lnTo>
                      <a:lnTo>
                        <a:pt x="483" y="170"/>
                      </a:lnTo>
                      <a:lnTo>
                        <a:pt x="482" y="172"/>
                      </a:lnTo>
                      <a:lnTo>
                        <a:pt x="481" y="174"/>
                      </a:lnTo>
                      <a:lnTo>
                        <a:pt x="482" y="176"/>
                      </a:lnTo>
                      <a:lnTo>
                        <a:pt x="483" y="176"/>
                      </a:lnTo>
                      <a:lnTo>
                        <a:pt x="483" y="177"/>
                      </a:lnTo>
                      <a:lnTo>
                        <a:pt x="484" y="177"/>
                      </a:lnTo>
                      <a:lnTo>
                        <a:pt x="486" y="177"/>
                      </a:lnTo>
                      <a:lnTo>
                        <a:pt x="487" y="178"/>
                      </a:lnTo>
                      <a:lnTo>
                        <a:pt x="487" y="179"/>
                      </a:lnTo>
                      <a:lnTo>
                        <a:pt x="488" y="180"/>
                      </a:lnTo>
                      <a:lnTo>
                        <a:pt x="487" y="181"/>
                      </a:lnTo>
                      <a:lnTo>
                        <a:pt x="487" y="182"/>
                      </a:lnTo>
                      <a:lnTo>
                        <a:pt x="488" y="183"/>
                      </a:lnTo>
                      <a:lnTo>
                        <a:pt x="489" y="184"/>
                      </a:lnTo>
                      <a:lnTo>
                        <a:pt x="490" y="185"/>
                      </a:lnTo>
                      <a:lnTo>
                        <a:pt x="490" y="186"/>
                      </a:lnTo>
                      <a:lnTo>
                        <a:pt x="489" y="188"/>
                      </a:lnTo>
                      <a:lnTo>
                        <a:pt x="489" y="191"/>
                      </a:lnTo>
                      <a:lnTo>
                        <a:pt x="491" y="191"/>
                      </a:lnTo>
                      <a:lnTo>
                        <a:pt x="493" y="190"/>
                      </a:lnTo>
                      <a:lnTo>
                        <a:pt x="496" y="188"/>
                      </a:lnTo>
                      <a:lnTo>
                        <a:pt x="497" y="187"/>
                      </a:lnTo>
                      <a:lnTo>
                        <a:pt x="497" y="186"/>
                      </a:lnTo>
                      <a:lnTo>
                        <a:pt x="497" y="178"/>
                      </a:lnTo>
                      <a:lnTo>
                        <a:pt x="497" y="177"/>
                      </a:lnTo>
                      <a:lnTo>
                        <a:pt x="497" y="176"/>
                      </a:lnTo>
                      <a:lnTo>
                        <a:pt x="496" y="175"/>
                      </a:lnTo>
                      <a:lnTo>
                        <a:pt x="494" y="175"/>
                      </a:lnTo>
                      <a:lnTo>
                        <a:pt x="492" y="175"/>
                      </a:lnTo>
                      <a:lnTo>
                        <a:pt x="491" y="174"/>
                      </a:lnTo>
                      <a:lnTo>
                        <a:pt x="491" y="173"/>
                      </a:lnTo>
                      <a:lnTo>
                        <a:pt x="491" y="172"/>
                      </a:lnTo>
                      <a:lnTo>
                        <a:pt x="492" y="171"/>
                      </a:lnTo>
                      <a:lnTo>
                        <a:pt x="496" y="169"/>
                      </a:lnTo>
                      <a:lnTo>
                        <a:pt x="497" y="167"/>
                      </a:lnTo>
                      <a:lnTo>
                        <a:pt x="497" y="166"/>
                      </a:lnTo>
                      <a:lnTo>
                        <a:pt x="497" y="165"/>
                      </a:lnTo>
                      <a:lnTo>
                        <a:pt x="498" y="163"/>
                      </a:lnTo>
                      <a:lnTo>
                        <a:pt x="498" y="162"/>
                      </a:lnTo>
                      <a:lnTo>
                        <a:pt x="498" y="161"/>
                      </a:lnTo>
                      <a:lnTo>
                        <a:pt x="499" y="160"/>
                      </a:lnTo>
                      <a:lnTo>
                        <a:pt x="501" y="159"/>
                      </a:lnTo>
                      <a:lnTo>
                        <a:pt x="502" y="159"/>
                      </a:lnTo>
                      <a:lnTo>
                        <a:pt x="503" y="159"/>
                      </a:lnTo>
                      <a:lnTo>
                        <a:pt x="504" y="158"/>
                      </a:lnTo>
                      <a:lnTo>
                        <a:pt x="505" y="156"/>
                      </a:lnTo>
                      <a:lnTo>
                        <a:pt x="506" y="156"/>
                      </a:lnTo>
                      <a:lnTo>
                        <a:pt x="507" y="156"/>
                      </a:lnTo>
                      <a:lnTo>
                        <a:pt x="508" y="156"/>
                      </a:lnTo>
                      <a:lnTo>
                        <a:pt x="509" y="157"/>
                      </a:lnTo>
                      <a:lnTo>
                        <a:pt x="509" y="158"/>
                      </a:lnTo>
                      <a:lnTo>
                        <a:pt x="510" y="159"/>
                      </a:lnTo>
                      <a:lnTo>
                        <a:pt x="511" y="159"/>
                      </a:lnTo>
                      <a:lnTo>
                        <a:pt x="512" y="158"/>
                      </a:lnTo>
                      <a:lnTo>
                        <a:pt x="538" y="132"/>
                      </a:lnTo>
                      <a:lnTo>
                        <a:pt x="538" y="124"/>
                      </a:lnTo>
                      <a:lnTo>
                        <a:pt x="538" y="122"/>
                      </a:lnTo>
                      <a:lnTo>
                        <a:pt x="539" y="120"/>
                      </a:lnTo>
                      <a:lnTo>
                        <a:pt x="539" y="119"/>
                      </a:lnTo>
                      <a:lnTo>
                        <a:pt x="540" y="117"/>
                      </a:lnTo>
                      <a:lnTo>
                        <a:pt x="539" y="115"/>
                      </a:lnTo>
                      <a:lnTo>
                        <a:pt x="538" y="112"/>
                      </a:lnTo>
                      <a:lnTo>
                        <a:pt x="537" y="111"/>
                      </a:lnTo>
                      <a:lnTo>
                        <a:pt x="536" y="110"/>
                      </a:lnTo>
                      <a:lnTo>
                        <a:pt x="535" y="109"/>
                      </a:lnTo>
                      <a:lnTo>
                        <a:pt x="533" y="109"/>
                      </a:lnTo>
                      <a:lnTo>
                        <a:pt x="528" y="110"/>
                      </a:lnTo>
                      <a:lnTo>
                        <a:pt x="527" y="111"/>
                      </a:lnTo>
                      <a:lnTo>
                        <a:pt x="526" y="109"/>
                      </a:lnTo>
                      <a:lnTo>
                        <a:pt x="525" y="108"/>
                      </a:lnTo>
                      <a:lnTo>
                        <a:pt x="525" y="107"/>
                      </a:lnTo>
                      <a:lnTo>
                        <a:pt x="524" y="106"/>
                      </a:lnTo>
                      <a:lnTo>
                        <a:pt x="523" y="106"/>
                      </a:lnTo>
                      <a:lnTo>
                        <a:pt x="522" y="106"/>
                      </a:lnTo>
                      <a:lnTo>
                        <a:pt x="521" y="106"/>
                      </a:lnTo>
                      <a:lnTo>
                        <a:pt x="522" y="105"/>
                      </a:lnTo>
                      <a:lnTo>
                        <a:pt x="523" y="104"/>
                      </a:lnTo>
                      <a:lnTo>
                        <a:pt x="525" y="103"/>
                      </a:lnTo>
                      <a:lnTo>
                        <a:pt x="527" y="102"/>
                      </a:lnTo>
                      <a:lnTo>
                        <a:pt x="529" y="99"/>
                      </a:lnTo>
                      <a:lnTo>
                        <a:pt x="532" y="96"/>
                      </a:lnTo>
                      <a:lnTo>
                        <a:pt x="533" y="95"/>
                      </a:lnTo>
                      <a:lnTo>
                        <a:pt x="535" y="94"/>
                      </a:lnTo>
                      <a:lnTo>
                        <a:pt x="539" y="93"/>
                      </a:lnTo>
                      <a:lnTo>
                        <a:pt x="540" y="92"/>
                      </a:lnTo>
                      <a:lnTo>
                        <a:pt x="541" y="91"/>
                      </a:lnTo>
                      <a:lnTo>
                        <a:pt x="541" y="89"/>
                      </a:lnTo>
                      <a:lnTo>
                        <a:pt x="542" y="88"/>
                      </a:lnTo>
                      <a:lnTo>
                        <a:pt x="543" y="87"/>
                      </a:lnTo>
                      <a:lnTo>
                        <a:pt x="545" y="87"/>
                      </a:lnTo>
                      <a:lnTo>
                        <a:pt x="548" y="88"/>
                      </a:lnTo>
                      <a:lnTo>
                        <a:pt x="551" y="88"/>
                      </a:lnTo>
                      <a:lnTo>
                        <a:pt x="552" y="87"/>
                      </a:lnTo>
                      <a:lnTo>
                        <a:pt x="553" y="87"/>
                      </a:lnTo>
                      <a:lnTo>
                        <a:pt x="555" y="88"/>
                      </a:lnTo>
                      <a:lnTo>
                        <a:pt x="556" y="89"/>
                      </a:lnTo>
                      <a:lnTo>
                        <a:pt x="557" y="89"/>
                      </a:lnTo>
                      <a:lnTo>
                        <a:pt x="558" y="89"/>
                      </a:lnTo>
                      <a:lnTo>
                        <a:pt x="559" y="88"/>
                      </a:lnTo>
                      <a:lnTo>
                        <a:pt x="561" y="87"/>
                      </a:lnTo>
                      <a:lnTo>
                        <a:pt x="562" y="86"/>
                      </a:lnTo>
                      <a:lnTo>
                        <a:pt x="564" y="86"/>
                      </a:lnTo>
                      <a:lnTo>
                        <a:pt x="566" y="86"/>
                      </a:lnTo>
                      <a:lnTo>
                        <a:pt x="568" y="87"/>
                      </a:lnTo>
                      <a:lnTo>
                        <a:pt x="570" y="88"/>
                      </a:lnTo>
                      <a:lnTo>
                        <a:pt x="572" y="88"/>
                      </a:lnTo>
                      <a:lnTo>
                        <a:pt x="577" y="88"/>
                      </a:lnTo>
                      <a:lnTo>
                        <a:pt x="586" y="90"/>
                      </a:lnTo>
                      <a:lnTo>
                        <a:pt x="588" y="90"/>
                      </a:lnTo>
                      <a:lnTo>
                        <a:pt x="589" y="90"/>
                      </a:lnTo>
                      <a:lnTo>
                        <a:pt x="589" y="89"/>
                      </a:lnTo>
                      <a:lnTo>
                        <a:pt x="589" y="88"/>
                      </a:lnTo>
                      <a:lnTo>
                        <a:pt x="588" y="87"/>
                      </a:lnTo>
                      <a:lnTo>
                        <a:pt x="587" y="86"/>
                      </a:lnTo>
                      <a:lnTo>
                        <a:pt x="586" y="85"/>
                      </a:lnTo>
                      <a:lnTo>
                        <a:pt x="586" y="84"/>
                      </a:lnTo>
                      <a:lnTo>
                        <a:pt x="586" y="83"/>
                      </a:lnTo>
                      <a:lnTo>
                        <a:pt x="587" y="82"/>
                      </a:lnTo>
                      <a:lnTo>
                        <a:pt x="589" y="81"/>
                      </a:lnTo>
                      <a:lnTo>
                        <a:pt x="592" y="80"/>
                      </a:lnTo>
                      <a:lnTo>
                        <a:pt x="593" y="79"/>
                      </a:lnTo>
                      <a:lnTo>
                        <a:pt x="595" y="78"/>
                      </a:lnTo>
                      <a:lnTo>
                        <a:pt x="599" y="77"/>
                      </a:lnTo>
                      <a:lnTo>
                        <a:pt x="601" y="76"/>
                      </a:lnTo>
                      <a:lnTo>
                        <a:pt x="605" y="76"/>
                      </a:lnTo>
                      <a:lnTo>
                        <a:pt x="606" y="76"/>
                      </a:lnTo>
                      <a:lnTo>
                        <a:pt x="606" y="77"/>
                      </a:lnTo>
                      <a:lnTo>
                        <a:pt x="607" y="78"/>
                      </a:lnTo>
                      <a:lnTo>
                        <a:pt x="607" y="79"/>
                      </a:lnTo>
                      <a:lnTo>
                        <a:pt x="608" y="80"/>
                      </a:lnTo>
                      <a:lnTo>
                        <a:pt x="609" y="80"/>
                      </a:lnTo>
                      <a:lnTo>
                        <a:pt x="610" y="80"/>
                      </a:lnTo>
                      <a:lnTo>
                        <a:pt x="611" y="80"/>
                      </a:lnTo>
                      <a:lnTo>
                        <a:pt x="612" y="79"/>
                      </a:lnTo>
                      <a:lnTo>
                        <a:pt x="613" y="78"/>
                      </a:lnTo>
                      <a:lnTo>
                        <a:pt x="615" y="75"/>
                      </a:lnTo>
                      <a:lnTo>
                        <a:pt x="616" y="73"/>
                      </a:lnTo>
                      <a:lnTo>
                        <a:pt x="617" y="72"/>
                      </a:lnTo>
                      <a:lnTo>
                        <a:pt x="619" y="71"/>
                      </a:lnTo>
                      <a:lnTo>
                        <a:pt x="620" y="71"/>
                      </a:lnTo>
                      <a:lnTo>
                        <a:pt x="620" y="72"/>
                      </a:lnTo>
                      <a:lnTo>
                        <a:pt x="619" y="72"/>
                      </a:lnTo>
                      <a:lnTo>
                        <a:pt x="618" y="73"/>
                      </a:lnTo>
                      <a:lnTo>
                        <a:pt x="618" y="74"/>
                      </a:lnTo>
                      <a:lnTo>
                        <a:pt x="618" y="75"/>
                      </a:lnTo>
                      <a:lnTo>
                        <a:pt x="618" y="76"/>
                      </a:lnTo>
                      <a:lnTo>
                        <a:pt x="618" y="78"/>
                      </a:lnTo>
                      <a:lnTo>
                        <a:pt x="618" y="79"/>
                      </a:lnTo>
                      <a:lnTo>
                        <a:pt x="617" y="81"/>
                      </a:lnTo>
                      <a:lnTo>
                        <a:pt x="616" y="81"/>
                      </a:lnTo>
                      <a:lnTo>
                        <a:pt x="614" y="81"/>
                      </a:lnTo>
                      <a:lnTo>
                        <a:pt x="613" y="81"/>
                      </a:lnTo>
                      <a:lnTo>
                        <a:pt x="612" y="82"/>
                      </a:lnTo>
                      <a:lnTo>
                        <a:pt x="612" y="83"/>
                      </a:lnTo>
                      <a:lnTo>
                        <a:pt x="611" y="84"/>
                      </a:lnTo>
                      <a:lnTo>
                        <a:pt x="611" y="86"/>
                      </a:lnTo>
                      <a:lnTo>
                        <a:pt x="610" y="87"/>
                      </a:lnTo>
                      <a:lnTo>
                        <a:pt x="610" y="88"/>
                      </a:lnTo>
                      <a:lnTo>
                        <a:pt x="609" y="89"/>
                      </a:lnTo>
                      <a:lnTo>
                        <a:pt x="608" y="89"/>
                      </a:lnTo>
                      <a:lnTo>
                        <a:pt x="605" y="91"/>
                      </a:lnTo>
                      <a:lnTo>
                        <a:pt x="601" y="92"/>
                      </a:lnTo>
                      <a:lnTo>
                        <a:pt x="598" y="92"/>
                      </a:lnTo>
                      <a:lnTo>
                        <a:pt x="595" y="93"/>
                      </a:lnTo>
                      <a:lnTo>
                        <a:pt x="594" y="93"/>
                      </a:lnTo>
                      <a:lnTo>
                        <a:pt x="594" y="95"/>
                      </a:lnTo>
                      <a:lnTo>
                        <a:pt x="593" y="97"/>
                      </a:lnTo>
                      <a:lnTo>
                        <a:pt x="593" y="98"/>
                      </a:lnTo>
                      <a:lnTo>
                        <a:pt x="592" y="99"/>
                      </a:lnTo>
                      <a:lnTo>
                        <a:pt x="592" y="100"/>
                      </a:lnTo>
                      <a:lnTo>
                        <a:pt x="590" y="100"/>
                      </a:lnTo>
                      <a:lnTo>
                        <a:pt x="589" y="100"/>
                      </a:lnTo>
                      <a:lnTo>
                        <a:pt x="589" y="101"/>
                      </a:lnTo>
                      <a:lnTo>
                        <a:pt x="589" y="106"/>
                      </a:lnTo>
                      <a:lnTo>
                        <a:pt x="591" y="113"/>
                      </a:lnTo>
                      <a:lnTo>
                        <a:pt x="592" y="121"/>
                      </a:lnTo>
                      <a:lnTo>
                        <a:pt x="593" y="123"/>
                      </a:lnTo>
                      <a:lnTo>
                        <a:pt x="593" y="124"/>
                      </a:lnTo>
                      <a:lnTo>
                        <a:pt x="594" y="124"/>
                      </a:lnTo>
                      <a:lnTo>
                        <a:pt x="595" y="125"/>
                      </a:lnTo>
                      <a:lnTo>
                        <a:pt x="597" y="124"/>
                      </a:lnTo>
                      <a:lnTo>
                        <a:pt x="599" y="124"/>
                      </a:lnTo>
                      <a:lnTo>
                        <a:pt x="600" y="122"/>
                      </a:lnTo>
                      <a:lnTo>
                        <a:pt x="601" y="122"/>
                      </a:lnTo>
                      <a:lnTo>
                        <a:pt x="602" y="121"/>
                      </a:lnTo>
                      <a:lnTo>
                        <a:pt x="602" y="120"/>
                      </a:lnTo>
                      <a:lnTo>
                        <a:pt x="602" y="119"/>
                      </a:lnTo>
                      <a:lnTo>
                        <a:pt x="602" y="117"/>
                      </a:lnTo>
                      <a:lnTo>
                        <a:pt x="602" y="116"/>
                      </a:lnTo>
                      <a:lnTo>
                        <a:pt x="603" y="116"/>
                      </a:lnTo>
                      <a:lnTo>
                        <a:pt x="604" y="116"/>
                      </a:lnTo>
                      <a:lnTo>
                        <a:pt x="605" y="116"/>
                      </a:lnTo>
                      <a:lnTo>
                        <a:pt x="606" y="115"/>
                      </a:lnTo>
                      <a:lnTo>
                        <a:pt x="606" y="114"/>
                      </a:lnTo>
                      <a:lnTo>
                        <a:pt x="607" y="113"/>
                      </a:lnTo>
                      <a:lnTo>
                        <a:pt x="606" y="112"/>
                      </a:lnTo>
                      <a:lnTo>
                        <a:pt x="606" y="110"/>
                      </a:lnTo>
                      <a:lnTo>
                        <a:pt x="607" y="109"/>
                      </a:lnTo>
                      <a:lnTo>
                        <a:pt x="608" y="109"/>
                      </a:lnTo>
                      <a:lnTo>
                        <a:pt x="610" y="109"/>
                      </a:lnTo>
                      <a:lnTo>
                        <a:pt x="611" y="109"/>
                      </a:lnTo>
                      <a:lnTo>
                        <a:pt x="612" y="109"/>
                      </a:lnTo>
                      <a:lnTo>
                        <a:pt x="612" y="108"/>
                      </a:lnTo>
                      <a:lnTo>
                        <a:pt x="613" y="107"/>
                      </a:lnTo>
                      <a:lnTo>
                        <a:pt x="614" y="107"/>
                      </a:lnTo>
                      <a:lnTo>
                        <a:pt x="614" y="106"/>
                      </a:lnTo>
                      <a:lnTo>
                        <a:pt x="614" y="105"/>
                      </a:lnTo>
                      <a:lnTo>
                        <a:pt x="614" y="104"/>
                      </a:lnTo>
                      <a:lnTo>
                        <a:pt x="614" y="103"/>
                      </a:lnTo>
                      <a:lnTo>
                        <a:pt x="615" y="102"/>
                      </a:lnTo>
                      <a:lnTo>
                        <a:pt x="616" y="102"/>
                      </a:lnTo>
                      <a:lnTo>
                        <a:pt x="617" y="102"/>
                      </a:lnTo>
                      <a:lnTo>
                        <a:pt x="618" y="102"/>
                      </a:lnTo>
                      <a:lnTo>
                        <a:pt x="618" y="101"/>
                      </a:lnTo>
                      <a:lnTo>
                        <a:pt x="618" y="100"/>
                      </a:lnTo>
                      <a:lnTo>
                        <a:pt x="618" y="99"/>
                      </a:lnTo>
                      <a:lnTo>
                        <a:pt x="616" y="98"/>
                      </a:lnTo>
                      <a:lnTo>
                        <a:pt x="616" y="96"/>
                      </a:lnTo>
                      <a:lnTo>
                        <a:pt x="616" y="95"/>
                      </a:lnTo>
                      <a:lnTo>
                        <a:pt x="616" y="94"/>
                      </a:lnTo>
                      <a:lnTo>
                        <a:pt x="616" y="93"/>
                      </a:lnTo>
                      <a:lnTo>
                        <a:pt x="615" y="93"/>
                      </a:lnTo>
                      <a:lnTo>
                        <a:pt x="613" y="92"/>
                      </a:lnTo>
                      <a:lnTo>
                        <a:pt x="613" y="91"/>
                      </a:lnTo>
                      <a:lnTo>
                        <a:pt x="613" y="90"/>
                      </a:lnTo>
                      <a:lnTo>
                        <a:pt x="615" y="88"/>
                      </a:lnTo>
                      <a:lnTo>
                        <a:pt x="616" y="86"/>
                      </a:lnTo>
                      <a:lnTo>
                        <a:pt x="616" y="85"/>
                      </a:lnTo>
                      <a:lnTo>
                        <a:pt x="617" y="85"/>
                      </a:lnTo>
                      <a:lnTo>
                        <a:pt x="618" y="85"/>
                      </a:lnTo>
                      <a:lnTo>
                        <a:pt x="620" y="84"/>
                      </a:lnTo>
                      <a:lnTo>
                        <a:pt x="621" y="84"/>
                      </a:lnTo>
                      <a:lnTo>
                        <a:pt x="622" y="84"/>
                      </a:lnTo>
                      <a:lnTo>
                        <a:pt x="623" y="84"/>
                      </a:lnTo>
                      <a:lnTo>
                        <a:pt x="625" y="83"/>
                      </a:lnTo>
                      <a:lnTo>
                        <a:pt x="625" y="84"/>
                      </a:lnTo>
                      <a:lnTo>
                        <a:pt x="626" y="85"/>
                      </a:lnTo>
                      <a:lnTo>
                        <a:pt x="626" y="86"/>
                      </a:lnTo>
                      <a:lnTo>
                        <a:pt x="627" y="85"/>
                      </a:lnTo>
                      <a:lnTo>
                        <a:pt x="628" y="84"/>
                      </a:lnTo>
                      <a:lnTo>
                        <a:pt x="629" y="84"/>
                      </a:lnTo>
                      <a:lnTo>
                        <a:pt x="629" y="83"/>
                      </a:lnTo>
                      <a:lnTo>
                        <a:pt x="629" y="82"/>
                      </a:lnTo>
                      <a:lnTo>
                        <a:pt x="630" y="81"/>
                      </a:lnTo>
                      <a:lnTo>
                        <a:pt x="631" y="81"/>
                      </a:lnTo>
                      <a:lnTo>
                        <a:pt x="633" y="82"/>
                      </a:lnTo>
                      <a:lnTo>
                        <a:pt x="634" y="83"/>
                      </a:lnTo>
                      <a:lnTo>
                        <a:pt x="635" y="83"/>
                      </a:lnTo>
                      <a:lnTo>
                        <a:pt x="636" y="83"/>
                      </a:lnTo>
                      <a:lnTo>
                        <a:pt x="638" y="83"/>
                      </a:lnTo>
                      <a:lnTo>
                        <a:pt x="639" y="82"/>
                      </a:lnTo>
                      <a:lnTo>
                        <a:pt x="642" y="81"/>
                      </a:lnTo>
                      <a:lnTo>
                        <a:pt x="650" y="78"/>
                      </a:lnTo>
                      <a:lnTo>
                        <a:pt x="657" y="75"/>
                      </a:lnTo>
                      <a:lnTo>
                        <a:pt x="659" y="73"/>
                      </a:lnTo>
                      <a:lnTo>
                        <a:pt x="660" y="73"/>
                      </a:lnTo>
                      <a:lnTo>
                        <a:pt x="662" y="73"/>
                      </a:lnTo>
                      <a:lnTo>
                        <a:pt x="663" y="74"/>
                      </a:lnTo>
                      <a:lnTo>
                        <a:pt x="665" y="74"/>
                      </a:lnTo>
                      <a:lnTo>
                        <a:pt x="666" y="75"/>
                      </a:lnTo>
                      <a:lnTo>
                        <a:pt x="667" y="75"/>
                      </a:lnTo>
                      <a:lnTo>
                        <a:pt x="667" y="73"/>
                      </a:lnTo>
                      <a:lnTo>
                        <a:pt x="667" y="72"/>
                      </a:lnTo>
                      <a:lnTo>
                        <a:pt x="666" y="71"/>
                      </a:lnTo>
                      <a:lnTo>
                        <a:pt x="665" y="70"/>
                      </a:lnTo>
                      <a:lnTo>
                        <a:pt x="662" y="66"/>
                      </a:lnTo>
                      <a:lnTo>
                        <a:pt x="661" y="64"/>
                      </a:lnTo>
                      <a:lnTo>
                        <a:pt x="660" y="63"/>
                      </a:lnTo>
                      <a:lnTo>
                        <a:pt x="662" y="63"/>
                      </a:lnTo>
                      <a:lnTo>
                        <a:pt x="664" y="62"/>
                      </a:lnTo>
                      <a:lnTo>
                        <a:pt x="665" y="62"/>
                      </a:lnTo>
                      <a:lnTo>
                        <a:pt x="666" y="61"/>
                      </a:lnTo>
                      <a:lnTo>
                        <a:pt x="667" y="60"/>
                      </a:lnTo>
                      <a:lnTo>
                        <a:pt x="667" y="59"/>
                      </a:lnTo>
                      <a:lnTo>
                        <a:pt x="668" y="58"/>
                      </a:lnTo>
                      <a:lnTo>
                        <a:pt x="668" y="56"/>
                      </a:lnTo>
                      <a:lnTo>
                        <a:pt x="668" y="54"/>
                      </a:lnTo>
                      <a:lnTo>
                        <a:pt x="668" y="53"/>
                      </a:lnTo>
                      <a:lnTo>
                        <a:pt x="670" y="55"/>
                      </a:lnTo>
                      <a:lnTo>
                        <a:pt x="672" y="56"/>
                      </a:lnTo>
                      <a:lnTo>
                        <a:pt x="675" y="58"/>
                      </a:lnTo>
                      <a:lnTo>
                        <a:pt x="676" y="58"/>
                      </a:lnTo>
                      <a:lnTo>
                        <a:pt x="678" y="58"/>
                      </a:lnTo>
                      <a:lnTo>
                        <a:pt x="680" y="59"/>
                      </a:lnTo>
                      <a:lnTo>
                        <a:pt x="681" y="60"/>
                      </a:lnTo>
                      <a:lnTo>
                        <a:pt x="683" y="60"/>
                      </a:lnTo>
                      <a:lnTo>
                        <a:pt x="684" y="61"/>
                      </a:lnTo>
                      <a:lnTo>
                        <a:pt x="686" y="61"/>
                      </a:lnTo>
                      <a:lnTo>
                        <a:pt x="688" y="60"/>
                      </a:lnTo>
                      <a:lnTo>
                        <a:pt x="690" y="59"/>
                      </a:lnTo>
                      <a:lnTo>
                        <a:pt x="691" y="59"/>
                      </a:lnTo>
                      <a:lnTo>
                        <a:pt x="691" y="58"/>
                      </a:lnTo>
                      <a:lnTo>
                        <a:pt x="691" y="57"/>
                      </a:lnTo>
                      <a:lnTo>
                        <a:pt x="690" y="57"/>
                      </a:lnTo>
                      <a:lnTo>
                        <a:pt x="691" y="57"/>
                      </a:lnTo>
                      <a:lnTo>
                        <a:pt x="693" y="57"/>
                      </a:lnTo>
                      <a:lnTo>
                        <a:pt x="694" y="57"/>
                      </a:lnTo>
                      <a:lnTo>
                        <a:pt x="694" y="56"/>
                      </a:lnTo>
                      <a:lnTo>
                        <a:pt x="694" y="55"/>
                      </a:lnTo>
                      <a:lnTo>
                        <a:pt x="693" y="54"/>
                      </a:lnTo>
                      <a:lnTo>
                        <a:pt x="691" y="52"/>
                      </a:lnTo>
                      <a:lnTo>
                        <a:pt x="689" y="50"/>
                      </a:lnTo>
                      <a:lnTo>
                        <a:pt x="687" y="49"/>
                      </a:lnTo>
                      <a:lnTo>
                        <a:pt x="686" y="48"/>
                      </a:lnTo>
                      <a:lnTo>
                        <a:pt x="685" y="48"/>
                      </a:lnTo>
                      <a:lnTo>
                        <a:pt x="685" y="49"/>
                      </a:lnTo>
                      <a:lnTo>
                        <a:pt x="684" y="49"/>
                      </a:lnTo>
                      <a:lnTo>
                        <a:pt x="684" y="50"/>
                      </a:lnTo>
                      <a:lnTo>
                        <a:pt x="684" y="52"/>
                      </a:lnTo>
                      <a:lnTo>
                        <a:pt x="684" y="53"/>
                      </a:lnTo>
                      <a:lnTo>
                        <a:pt x="683" y="53"/>
                      </a:lnTo>
                      <a:lnTo>
                        <a:pt x="682" y="51"/>
                      </a:lnTo>
                      <a:lnTo>
                        <a:pt x="681" y="49"/>
                      </a:lnTo>
                      <a:lnTo>
                        <a:pt x="681" y="47"/>
                      </a:lnTo>
                      <a:lnTo>
                        <a:pt x="680" y="46"/>
                      </a:lnTo>
                      <a:lnTo>
                        <a:pt x="679" y="46"/>
                      </a:lnTo>
                      <a:lnTo>
                        <a:pt x="678" y="45"/>
                      </a:lnTo>
                      <a:lnTo>
                        <a:pt x="670" y="44"/>
                      </a:lnTo>
                      <a:lnTo>
                        <a:pt x="656" y="41"/>
                      </a:lnTo>
                      <a:lnTo>
                        <a:pt x="641" y="39"/>
                      </a:lnTo>
                      <a:lnTo>
                        <a:pt x="637" y="39"/>
                      </a:lnTo>
                      <a:lnTo>
                        <a:pt x="635" y="39"/>
                      </a:lnTo>
                      <a:lnTo>
                        <a:pt x="634" y="39"/>
                      </a:lnTo>
                      <a:lnTo>
                        <a:pt x="634" y="40"/>
                      </a:lnTo>
                      <a:lnTo>
                        <a:pt x="635" y="41"/>
                      </a:lnTo>
                      <a:lnTo>
                        <a:pt x="635" y="42"/>
                      </a:lnTo>
                      <a:lnTo>
                        <a:pt x="635" y="43"/>
                      </a:lnTo>
                      <a:lnTo>
                        <a:pt x="634" y="44"/>
                      </a:lnTo>
                      <a:lnTo>
                        <a:pt x="634" y="45"/>
                      </a:lnTo>
                      <a:lnTo>
                        <a:pt x="633" y="45"/>
                      </a:lnTo>
                      <a:lnTo>
                        <a:pt x="628" y="45"/>
                      </a:lnTo>
                      <a:lnTo>
                        <a:pt x="625" y="45"/>
                      </a:lnTo>
                      <a:lnTo>
                        <a:pt x="622" y="45"/>
                      </a:lnTo>
                      <a:lnTo>
                        <a:pt x="616" y="44"/>
                      </a:lnTo>
                      <a:lnTo>
                        <a:pt x="611" y="44"/>
                      </a:lnTo>
                      <a:lnTo>
                        <a:pt x="609" y="44"/>
                      </a:lnTo>
                      <a:lnTo>
                        <a:pt x="608" y="44"/>
                      </a:lnTo>
                      <a:lnTo>
                        <a:pt x="606" y="43"/>
                      </a:lnTo>
                      <a:lnTo>
                        <a:pt x="603" y="42"/>
                      </a:lnTo>
                      <a:lnTo>
                        <a:pt x="602" y="41"/>
                      </a:lnTo>
                      <a:lnTo>
                        <a:pt x="601" y="41"/>
                      </a:lnTo>
                      <a:lnTo>
                        <a:pt x="600" y="40"/>
                      </a:lnTo>
                      <a:lnTo>
                        <a:pt x="600" y="39"/>
                      </a:lnTo>
                      <a:lnTo>
                        <a:pt x="600" y="37"/>
                      </a:lnTo>
                      <a:lnTo>
                        <a:pt x="600" y="36"/>
                      </a:lnTo>
                      <a:lnTo>
                        <a:pt x="600" y="35"/>
                      </a:lnTo>
                      <a:lnTo>
                        <a:pt x="599" y="34"/>
                      </a:lnTo>
                      <a:lnTo>
                        <a:pt x="598" y="34"/>
                      </a:lnTo>
                      <a:lnTo>
                        <a:pt x="597" y="33"/>
                      </a:lnTo>
                      <a:lnTo>
                        <a:pt x="596" y="33"/>
                      </a:lnTo>
                      <a:lnTo>
                        <a:pt x="595" y="34"/>
                      </a:lnTo>
                      <a:lnTo>
                        <a:pt x="594" y="34"/>
                      </a:lnTo>
                      <a:lnTo>
                        <a:pt x="592" y="35"/>
                      </a:lnTo>
                      <a:lnTo>
                        <a:pt x="587" y="36"/>
                      </a:lnTo>
                      <a:lnTo>
                        <a:pt x="579" y="37"/>
                      </a:lnTo>
                      <a:lnTo>
                        <a:pt x="578" y="36"/>
                      </a:lnTo>
                      <a:lnTo>
                        <a:pt x="575" y="34"/>
                      </a:lnTo>
                      <a:lnTo>
                        <a:pt x="573" y="33"/>
                      </a:lnTo>
                      <a:lnTo>
                        <a:pt x="571" y="32"/>
                      </a:lnTo>
                      <a:lnTo>
                        <a:pt x="569" y="31"/>
                      </a:lnTo>
                      <a:lnTo>
                        <a:pt x="567" y="31"/>
                      </a:lnTo>
                      <a:lnTo>
                        <a:pt x="566" y="30"/>
                      </a:lnTo>
                      <a:lnTo>
                        <a:pt x="565" y="30"/>
                      </a:lnTo>
                      <a:lnTo>
                        <a:pt x="564" y="29"/>
                      </a:lnTo>
                      <a:lnTo>
                        <a:pt x="563" y="28"/>
                      </a:lnTo>
                      <a:lnTo>
                        <a:pt x="562" y="27"/>
                      </a:lnTo>
                      <a:lnTo>
                        <a:pt x="561" y="27"/>
                      </a:lnTo>
                      <a:lnTo>
                        <a:pt x="560" y="28"/>
                      </a:lnTo>
                      <a:lnTo>
                        <a:pt x="559" y="28"/>
                      </a:lnTo>
                      <a:lnTo>
                        <a:pt x="555" y="28"/>
                      </a:lnTo>
                      <a:lnTo>
                        <a:pt x="549" y="27"/>
                      </a:lnTo>
                      <a:lnTo>
                        <a:pt x="547" y="28"/>
                      </a:lnTo>
                      <a:lnTo>
                        <a:pt x="545" y="28"/>
                      </a:lnTo>
                      <a:lnTo>
                        <a:pt x="541" y="29"/>
                      </a:lnTo>
                      <a:lnTo>
                        <a:pt x="541" y="34"/>
                      </a:lnTo>
                      <a:lnTo>
                        <a:pt x="539" y="34"/>
                      </a:lnTo>
                      <a:lnTo>
                        <a:pt x="536" y="34"/>
                      </a:lnTo>
                      <a:lnTo>
                        <a:pt x="535" y="35"/>
                      </a:lnTo>
                      <a:lnTo>
                        <a:pt x="534" y="36"/>
                      </a:lnTo>
                      <a:lnTo>
                        <a:pt x="533" y="36"/>
                      </a:lnTo>
                      <a:lnTo>
                        <a:pt x="532" y="35"/>
                      </a:lnTo>
                      <a:lnTo>
                        <a:pt x="529" y="34"/>
                      </a:lnTo>
                      <a:lnTo>
                        <a:pt x="525" y="33"/>
                      </a:lnTo>
                      <a:lnTo>
                        <a:pt x="522" y="32"/>
                      </a:lnTo>
                      <a:lnTo>
                        <a:pt x="520" y="32"/>
                      </a:lnTo>
                      <a:lnTo>
                        <a:pt x="520" y="33"/>
                      </a:lnTo>
                      <a:lnTo>
                        <a:pt x="519" y="33"/>
                      </a:lnTo>
                      <a:lnTo>
                        <a:pt x="518" y="32"/>
                      </a:lnTo>
                      <a:lnTo>
                        <a:pt x="517" y="31"/>
                      </a:lnTo>
                      <a:lnTo>
                        <a:pt x="516" y="31"/>
                      </a:lnTo>
                      <a:lnTo>
                        <a:pt x="516" y="32"/>
                      </a:lnTo>
                      <a:lnTo>
                        <a:pt x="516" y="34"/>
                      </a:lnTo>
                      <a:lnTo>
                        <a:pt x="515" y="35"/>
                      </a:lnTo>
                      <a:lnTo>
                        <a:pt x="514" y="35"/>
                      </a:lnTo>
                      <a:lnTo>
                        <a:pt x="512" y="35"/>
                      </a:lnTo>
                      <a:lnTo>
                        <a:pt x="511" y="34"/>
                      </a:lnTo>
                      <a:lnTo>
                        <a:pt x="510" y="32"/>
                      </a:lnTo>
                      <a:lnTo>
                        <a:pt x="509" y="29"/>
                      </a:lnTo>
                      <a:lnTo>
                        <a:pt x="508" y="27"/>
                      </a:lnTo>
                      <a:lnTo>
                        <a:pt x="506" y="25"/>
                      </a:lnTo>
                      <a:lnTo>
                        <a:pt x="505" y="24"/>
                      </a:lnTo>
                      <a:lnTo>
                        <a:pt x="504" y="23"/>
                      </a:lnTo>
                      <a:lnTo>
                        <a:pt x="503" y="23"/>
                      </a:lnTo>
                      <a:lnTo>
                        <a:pt x="501" y="22"/>
                      </a:lnTo>
                      <a:lnTo>
                        <a:pt x="499" y="22"/>
                      </a:lnTo>
                      <a:lnTo>
                        <a:pt x="496" y="22"/>
                      </a:lnTo>
                      <a:lnTo>
                        <a:pt x="494" y="22"/>
                      </a:lnTo>
                      <a:lnTo>
                        <a:pt x="491" y="21"/>
                      </a:lnTo>
                      <a:lnTo>
                        <a:pt x="490" y="21"/>
                      </a:lnTo>
                      <a:lnTo>
                        <a:pt x="489" y="21"/>
                      </a:lnTo>
                      <a:lnTo>
                        <a:pt x="489" y="22"/>
                      </a:lnTo>
                      <a:lnTo>
                        <a:pt x="489" y="23"/>
                      </a:lnTo>
                      <a:lnTo>
                        <a:pt x="487" y="24"/>
                      </a:lnTo>
                      <a:lnTo>
                        <a:pt x="483" y="24"/>
                      </a:lnTo>
                      <a:lnTo>
                        <a:pt x="478" y="25"/>
                      </a:lnTo>
                      <a:lnTo>
                        <a:pt x="477" y="24"/>
                      </a:lnTo>
                      <a:lnTo>
                        <a:pt x="476" y="24"/>
                      </a:lnTo>
                      <a:lnTo>
                        <a:pt x="478" y="22"/>
                      </a:lnTo>
                      <a:lnTo>
                        <a:pt x="479" y="21"/>
                      </a:lnTo>
                      <a:lnTo>
                        <a:pt x="479" y="20"/>
                      </a:lnTo>
                      <a:lnTo>
                        <a:pt x="478" y="21"/>
                      </a:lnTo>
                      <a:lnTo>
                        <a:pt x="465" y="20"/>
                      </a:lnTo>
                      <a:lnTo>
                        <a:pt x="458" y="20"/>
                      </a:lnTo>
                      <a:lnTo>
                        <a:pt x="455" y="20"/>
                      </a:lnTo>
                      <a:lnTo>
                        <a:pt x="453" y="21"/>
                      </a:lnTo>
                      <a:lnTo>
                        <a:pt x="452" y="21"/>
                      </a:lnTo>
                      <a:lnTo>
                        <a:pt x="450" y="21"/>
                      </a:lnTo>
                      <a:lnTo>
                        <a:pt x="449" y="22"/>
                      </a:lnTo>
                      <a:lnTo>
                        <a:pt x="446" y="23"/>
                      </a:lnTo>
                      <a:lnTo>
                        <a:pt x="445" y="23"/>
                      </a:lnTo>
                      <a:lnTo>
                        <a:pt x="444" y="23"/>
                      </a:lnTo>
                      <a:lnTo>
                        <a:pt x="444" y="22"/>
                      </a:lnTo>
                      <a:lnTo>
                        <a:pt x="443" y="21"/>
                      </a:lnTo>
                      <a:lnTo>
                        <a:pt x="442" y="20"/>
                      </a:lnTo>
                      <a:lnTo>
                        <a:pt x="442" y="19"/>
                      </a:lnTo>
                      <a:lnTo>
                        <a:pt x="444" y="19"/>
                      </a:lnTo>
                      <a:lnTo>
                        <a:pt x="446" y="19"/>
                      </a:lnTo>
                      <a:lnTo>
                        <a:pt x="447" y="19"/>
                      </a:lnTo>
                      <a:lnTo>
                        <a:pt x="448" y="18"/>
                      </a:lnTo>
                      <a:lnTo>
                        <a:pt x="449" y="17"/>
                      </a:lnTo>
                      <a:lnTo>
                        <a:pt x="450" y="17"/>
                      </a:lnTo>
                      <a:lnTo>
                        <a:pt x="452" y="16"/>
                      </a:lnTo>
                      <a:lnTo>
                        <a:pt x="454" y="16"/>
                      </a:lnTo>
                      <a:lnTo>
                        <a:pt x="457" y="16"/>
                      </a:lnTo>
                      <a:lnTo>
                        <a:pt x="460" y="16"/>
                      </a:lnTo>
                      <a:lnTo>
                        <a:pt x="463" y="16"/>
                      </a:lnTo>
                      <a:lnTo>
                        <a:pt x="464" y="15"/>
                      </a:lnTo>
                      <a:lnTo>
                        <a:pt x="465" y="15"/>
                      </a:lnTo>
                      <a:lnTo>
                        <a:pt x="465" y="14"/>
                      </a:lnTo>
                      <a:lnTo>
                        <a:pt x="465" y="13"/>
                      </a:lnTo>
                      <a:lnTo>
                        <a:pt x="464" y="11"/>
                      </a:lnTo>
                      <a:lnTo>
                        <a:pt x="462" y="9"/>
                      </a:lnTo>
                      <a:lnTo>
                        <a:pt x="461" y="7"/>
                      </a:lnTo>
                      <a:lnTo>
                        <a:pt x="459" y="6"/>
                      </a:lnTo>
                      <a:lnTo>
                        <a:pt x="457" y="5"/>
                      </a:lnTo>
                      <a:lnTo>
                        <a:pt x="454" y="4"/>
                      </a:lnTo>
                      <a:lnTo>
                        <a:pt x="453" y="4"/>
                      </a:lnTo>
                      <a:lnTo>
                        <a:pt x="452" y="4"/>
                      </a:lnTo>
                      <a:lnTo>
                        <a:pt x="451" y="4"/>
                      </a:lnTo>
                      <a:lnTo>
                        <a:pt x="449" y="3"/>
                      </a:lnTo>
                      <a:lnTo>
                        <a:pt x="447" y="2"/>
                      </a:lnTo>
                      <a:lnTo>
                        <a:pt x="446" y="1"/>
                      </a:lnTo>
                      <a:lnTo>
                        <a:pt x="445" y="1"/>
                      </a:lnTo>
                      <a:lnTo>
                        <a:pt x="444" y="0"/>
                      </a:lnTo>
                      <a:lnTo>
                        <a:pt x="443" y="0"/>
                      </a:lnTo>
                      <a:lnTo>
                        <a:pt x="440" y="0"/>
                      </a:lnTo>
                      <a:lnTo>
                        <a:pt x="439" y="0"/>
                      </a:lnTo>
                      <a:lnTo>
                        <a:pt x="438" y="0"/>
                      </a:lnTo>
                      <a:lnTo>
                        <a:pt x="436" y="0"/>
                      </a:lnTo>
                      <a:lnTo>
                        <a:pt x="434" y="0"/>
                      </a:lnTo>
                      <a:lnTo>
                        <a:pt x="434" y="1"/>
                      </a:lnTo>
                      <a:lnTo>
                        <a:pt x="433" y="2"/>
                      </a:lnTo>
                      <a:lnTo>
                        <a:pt x="433" y="3"/>
                      </a:lnTo>
                      <a:lnTo>
                        <a:pt x="432" y="3"/>
                      </a:lnTo>
                      <a:lnTo>
                        <a:pt x="432" y="4"/>
                      </a:lnTo>
                      <a:lnTo>
                        <a:pt x="431" y="5"/>
                      </a:lnTo>
                      <a:lnTo>
                        <a:pt x="431" y="6"/>
                      </a:lnTo>
                      <a:lnTo>
                        <a:pt x="430" y="6"/>
                      </a:lnTo>
                      <a:lnTo>
                        <a:pt x="427" y="6"/>
                      </a:lnTo>
                      <a:lnTo>
                        <a:pt x="421" y="6"/>
                      </a:lnTo>
                      <a:lnTo>
                        <a:pt x="411" y="6"/>
                      </a:lnTo>
                      <a:lnTo>
                        <a:pt x="407" y="6"/>
                      </a:lnTo>
                      <a:lnTo>
                        <a:pt x="405" y="7"/>
                      </a:lnTo>
                      <a:lnTo>
                        <a:pt x="403" y="7"/>
                      </a:lnTo>
                      <a:lnTo>
                        <a:pt x="401" y="8"/>
                      </a:lnTo>
                      <a:lnTo>
                        <a:pt x="399" y="8"/>
                      </a:lnTo>
                      <a:lnTo>
                        <a:pt x="397" y="8"/>
                      </a:lnTo>
                      <a:lnTo>
                        <a:pt x="395" y="9"/>
                      </a:lnTo>
                      <a:lnTo>
                        <a:pt x="393" y="9"/>
                      </a:lnTo>
                      <a:lnTo>
                        <a:pt x="392" y="9"/>
                      </a:lnTo>
                      <a:lnTo>
                        <a:pt x="391" y="9"/>
                      </a:lnTo>
                      <a:lnTo>
                        <a:pt x="390" y="9"/>
                      </a:lnTo>
                      <a:lnTo>
                        <a:pt x="389" y="9"/>
                      </a:lnTo>
                      <a:lnTo>
                        <a:pt x="388" y="10"/>
                      </a:lnTo>
                      <a:lnTo>
                        <a:pt x="387" y="11"/>
                      </a:lnTo>
                      <a:lnTo>
                        <a:pt x="387" y="12"/>
                      </a:lnTo>
                      <a:lnTo>
                        <a:pt x="386" y="13"/>
                      </a:lnTo>
                      <a:lnTo>
                        <a:pt x="385" y="13"/>
                      </a:lnTo>
                      <a:lnTo>
                        <a:pt x="383" y="14"/>
                      </a:lnTo>
                      <a:lnTo>
                        <a:pt x="376" y="14"/>
                      </a:lnTo>
                      <a:lnTo>
                        <a:pt x="365" y="14"/>
                      </a:lnTo>
                      <a:lnTo>
                        <a:pt x="365" y="19"/>
                      </a:lnTo>
                      <a:lnTo>
                        <a:pt x="366" y="22"/>
                      </a:lnTo>
                      <a:lnTo>
                        <a:pt x="366" y="24"/>
                      </a:lnTo>
                      <a:lnTo>
                        <a:pt x="367" y="24"/>
                      </a:lnTo>
                      <a:lnTo>
                        <a:pt x="365" y="23"/>
                      </a:lnTo>
                      <a:lnTo>
                        <a:pt x="360" y="21"/>
                      </a:lnTo>
                      <a:lnTo>
                        <a:pt x="359" y="20"/>
                      </a:lnTo>
                      <a:lnTo>
                        <a:pt x="358" y="20"/>
                      </a:lnTo>
                      <a:lnTo>
                        <a:pt x="357" y="20"/>
                      </a:lnTo>
                      <a:lnTo>
                        <a:pt x="356" y="21"/>
                      </a:lnTo>
                      <a:lnTo>
                        <a:pt x="355" y="22"/>
                      </a:lnTo>
                      <a:lnTo>
                        <a:pt x="353" y="25"/>
                      </a:lnTo>
                      <a:lnTo>
                        <a:pt x="352" y="26"/>
                      </a:lnTo>
                      <a:lnTo>
                        <a:pt x="351" y="26"/>
                      </a:lnTo>
                      <a:lnTo>
                        <a:pt x="350" y="23"/>
                      </a:lnTo>
                      <a:lnTo>
                        <a:pt x="349" y="22"/>
                      </a:lnTo>
                      <a:lnTo>
                        <a:pt x="349" y="19"/>
                      </a:lnTo>
                      <a:lnTo>
                        <a:pt x="349" y="18"/>
                      </a:lnTo>
                      <a:lnTo>
                        <a:pt x="348" y="18"/>
                      </a:lnTo>
                      <a:lnTo>
                        <a:pt x="347" y="19"/>
                      </a:lnTo>
                      <a:lnTo>
                        <a:pt x="344" y="23"/>
                      </a:lnTo>
                      <a:lnTo>
                        <a:pt x="341" y="28"/>
                      </a:lnTo>
                      <a:lnTo>
                        <a:pt x="340" y="30"/>
                      </a:lnTo>
                      <a:lnTo>
                        <a:pt x="339" y="32"/>
                      </a:lnTo>
                      <a:lnTo>
                        <a:pt x="340" y="33"/>
                      </a:lnTo>
                      <a:lnTo>
                        <a:pt x="341" y="34"/>
                      </a:lnTo>
                      <a:lnTo>
                        <a:pt x="345" y="35"/>
                      </a:lnTo>
                      <a:lnTo>
                        <a:pt x="348" y="35"/>
                      </a:lnTo>
                      <a:lnTo>
                        <a:pt x="349" y="36"/>
                      </a:lnTo>
                      <a:lnTo>
                        <a:pt x="350" y="36"/>
                      </a:lnTo>
                      <a:lnTo>
                        <a:pt x="350" y="37"/>
                      </a:lnTo>
                      <a:lnTo>
                        <a:pt x="349" y="37"/>
                      </a:lnTo>
                      <a:lnTo>
                        <a:pt x="348" y="38"/>
                      </a:lnTo>
                      <a:lnTo>
                        <a:pt x="347" y="38"/>
                      </a:lnTo>
                      <a:lnTo>
                        <a:pt x="344" y="38"/>
                      </a:lnTo>
                      <a:lnTo>
                        <a:pt x="342" y="37"/>
                      </a:lnTo>
                      <a:lnTo>
                        <a:pt x="341" y="37"/>
                      </a:lnTo>
                      <a:lnTo>
                        <a:pt x="340" y="37"/>
                      </a:lnTo>
                      <a:lnTo>
                        <a:pt x="339" y="37"/>
                      </a:lnTo>
                      <a:lnTo>
                        <a:pt x="338" y="39"/>
                      </a:lnTo>
                      <a:lnTo>
                        <a:pt x="337" y="39"/>
                      </a:lnTo>
                      <a:lnTo>
                        <a:pt x="336" y="40"/>
                      </a:lnTo>
                      <a:lnTo>
                        <a:pt x="332" y="43"/>
                      </a:lnTo>
                      <a:lnTo>
                        <a:pt x="328" y="44"/>
                      </a:lnTo>
                      <a:lnTo>
                        <a:pt x="326" y="45"/>
                      </a:lnTo>
                      <a:lnTo>
                        <a:pt x="325" y="45"/>
                      </a:lnTo>
                      <a:lnTo>
                        <a:pt x="324" y="45"/>
                      </a:lnTo>
                      <a:lnTo>
                        <a:pt x="326" y="43"/>
                      </a:lnTo>
                      <a:lnTo>
                        <a:pt x="330" y="41"/>
                      </a:lnTo>
                      <a:lnTo>
                        <a:pt x="331" y="40"/>
                      </a:lnTo>
                      <a:lnTo>
                        <a:pt x="333" y="39"/>
                      </a:lnTo>
                      <a:lnTo>
                        <a:pt x="334" y="36"/>
                      </a:lnTo>
                      <a:lnTo>
                        <a:pt x="334" y="33"/>
                      </a:lnTo>
                      <a:lnTo>
                        <a:pt x="335" y="31"/>
                      </a:lnTo>
                      <a:lnTo>
                        <a:pt x="335" y="30"/>
                      </a:lnTo>
                      <a:lnTo>
                        <a:pt x="336" y="29"/>
                      </a:lnTo>
                      <a:lnTo>
                        <a:pt x="338" y="25"/>
                      </a:lnTo>
                      <a:lnTo>
                        <a:pt x="339" y="23"/>
                      </a:lnTo>
                      <a:lnTo>
                        <a:pt x="339" y="21"/>
                      </a:lnTo>
                      <a:lnTo>
                        <a:pt x="339" y="20"/>
                      </a:lnTo>
                      <a:lnTo>
                        <a:pt x="340" y="18"/>
                      </a:lnTo>
                      <a:lnTo>
                        <a:pt x="341" y="17"/>
                      </a:lnTo>
                      <a:lnTo>
                        <a:pt x="341" y="16"/>
                      </a:lnTo>
                      <a:lnTo>
                        <a:pt x="341" y="15"/>
                      </a:lnTo>
                      <a:lnTo>
                        <a:pt x="340" y="15"/>
                      </a:lnTo>
                      <a:lnTo>
                        <a:pt x="339" y="14"/>
                      </a:lnTo>
                      <a:lnTo>
                        <a:pt x="337" y="13"/>
                      </a:lnTo>
                      <a:lnTo>
                        <a:pt x="336" y="13"/>
                      </a:lnTo>
                      <a:lnTo>
                        <a:pt x="334" y="14"/>
                      </a:lnTo>
                      <a:lnTo>
                        <a:pt x="333" y="14"/>
                      </a:lnTo>
                      <a:lnTo>
                        <a:pt x="332" y="16"/>
                      </a:lnTo>
                      <a:lnTo>
                        <a:pt x="331" y="17"/>
                      </a:lnTo>
                      <a:lnTo>
                        <a:pt x="330" y="19"/>
                      </a:lnTo>
                      <a:lnTo>
                        <a:pt x="329" y="21"/>
                      </a:lnTo>
                      <a:lnTo>
                        <a:pt x="327" y="21"/>
                      </a:lnTo>
                      <a:lnTo>
                        <a:pt x="325" y="22"/>
                      </a:lnTo>
                      <a:lnTo>
                        <a:pt x="322" y="24"/>
                      </a:lnTo>
                      <a:lnTo>
                        <a:pt x="319" y="26"/>
                      </a:lnTo>
                      <a:lnTo>
                        <a:pt x="319" y="27"/>
                      </a:lnTo>
                      <a:lnTo>
                        <a:pt x="318" y="28"/>
                      </a:lnTo>
                      <a:lnTo>
                        <a:pt x="318" y="29"/>
                      </a:lnTo>
                      <a:lnTo>
                        <a:pt x="318" y="31"/>
                      </a:lnTo>
                      <a:lnTo>
                        <a:pt x="319" y="33"/>
                      </a:lnTo>
                      <a:lnTo>
                        <a:pt x="319" y="35"/>
                      </a:lnTo>
                      <a:lnTo>
                        <a:pt x="319" y="36"/>
                      </a:lnTo>
                      <a:lnTo>
                        <a:pt x="318" y="35"/>
                      </a:lnTo>
                      <a:lnTo>
                        <a:pt x="316" y="33"/>
                      </a:lnTo>
                      <a:lnTo>
                        <a:pt x="312" y="31"/>
                      </a:lnTo>
                      <a:lnTo>
                        <a:pt x="308" y="28"/>
                      </a:lnTo>
                      <a:lnTo>
                        <a:pt x="306" y="28"/>
                      </a:lnTo>
                      <a:lnTo>
                        <a:pt x="305" y="27"/>
                      </a:lnTo>
                      <a:lnTo>
                        <a:pt x="298" y="27"/>
                      </a:lnTo>
                      <a:lnTo>
                        <a:pt x="298" y="32"/>
                      </a:lnTo>
                      <a:lnTo>
                        <a:pt x="297" y="32"/>
                      </a:lnTo>
                      <a:lnTo>
                        <a:pt x="296" y="31"/>
                      </a:lnTo>
                      <a:lnTo>
                        <a:pt x="294" y="30"/>
                      </a:lnTo>
                      <a:lnTo>
                        <a:pt x="293" y="29"/>
                      </a:lnTo>
                      <a:lnTo>
                        <a:pt x="291" y="29"/>
                      </a:lnTo>
                      <a:lnTo>
                        <a:pt x="290" y="29"/>
                      </a:lnTo>
                      <a:lnTo>
                        <a:pt x="288" y="29"/>
                      </a:lnTo>
                      <a:lnTo>
                        <a:pt x="287" y="30"/>
                      </a:lnTo>
                      <a:lnTo>
                        <a:pt x="286" y="30"/>
                      </a:lnTo>
                      <a:lnTo>
                        <a:pt x="283" y="29"/>
                      </a:lnTo>
                      <a:lnTo>
                        <a:pt x="280" y="29"/>
                      </a:lnTo>
                      <a:lnTo>
                        <a:pt x="279" y="28"/>
                      </a:lnTo>
                      <a:lnTo>
                        <a:pt x="278" y="27"/>
                      </a:lnTo>
                      <a:lnTo>
                        <a:pt x="275" y="27"/>
                      </a:lnTo>
                      <a:lnTo>
                        <a:pt x="271" y="29"/>
                      </a:lnTo>
                      <a:lnTo>
                        <a:pt x="263" y="33"/>
                      </a:lnTo>
                      <a:lnTo>
                        <a:pt x="256" y="35"/>
                      </a:lnTo>
                      <a:lnTo>
                        <a:pt x="254" y="36"/>
                      </a:lnTo>
                      <a:lnTo>
                        <a:pt x="253" y="36"/>
                      </a:lnTo>
                      <a:lnTo>
                        <a:pt x="253" y="35"/>
                      </a:lnTo>
                      <a:lnTo>
                        <a:pt x="252" y="34"/>
                      </a:lnTo>
                      <a:lnTo>
                        <a:pt x="251" y="33"/>
                      </a:lnTo>
                      <a:lnTo>
                        <a:pt x="251" y="32"/>
                      </a:lnTo>
                      <a:lnTo>
                        <a:pt x="252" y="32"/>
                      </a:lnTo>
                      <a:lnTo>
                        <a:pt x="253" y="32"/>
                      </a:lnTo>
                      <a:lnTo>
                        <a:pt x="254" y="31"/>
                      </a:lnTo>
                      <a:lnTo>
                        <a:pt x="255" y="30"/>
                      </a:lnTo>
                      <a:lnTo>
                        <a:pt x="255" y="28"/>
                      </a:lnTo>
                      <a:lnTo>
                        <a:pt x="256" y="27"/>
                      </a:lnTo>
                      <a:lnTo>
                        <a:pt x="256" y="25"/>
                      </a:lnTo>
                      <a:lnTo>
                        <a:pt x="255" y="24"/>
                      </a:lnTo>
                      <a:lnTo>
                        <a:pt x="254" y="24"/>
                      </a:lnTo>
                      <a:lnTo>
                        <a:pt x="252" y="24"/>
                      </a:lnTo>
                      <a:lnTo>
                        <a:pt x="251" y="24"/>
                      </a:lnTo>
                      <a:lnTo>
                        <a:pt x="250" y="25"/>
                      </a:lnTo>
                      <a:lnTo>
                        <a:pt x="249" y="26"/>
                      </a:lnTo>
                      <a:lnTo>
                        <a:pt x="249" y="27"/>
                      </a:lnTo>
                      <a:lnTo>
                        <a:pt x="247" y="30"/>
                      </a:lnTo>
                      <a:lnTo>
                        <a:pt x="245" y="33"/>
                      </a:lnTo>
                      <a:lnTo>
                        <a:pt x="245" y="34"/>
                      </a:lnTo>
                      <a:lnTo>
                        <a:pt x="245" y="35"/>
                      </a:lnTo>
                      <a:lnTo>
                        <a:pt x="244" y="37"/>
                      </a:lnTo>
                      <a:lnTo>
                        <a:pt x="244" y="39"/>
                      </a:lnTo>
                      <a:lnTo>
                        <a:pt x="244" y="40"/>
                      </a:lnTo>
                      <a:lnTo>
                        <a:pt x="243" y="40"/>
                      </a:lnTo>
                      <a:lnTo>
                        <a:pt x="242" y="40"/>
                      </a:lnTo>
                      <a:lnTo>
                        <a:pt x="241" y="39"/>
                      </a:lnTo>
                      <a:lnTo>
                        <a:pt x="240" y="38"/>
                      </a:lnTo>
                      <a:lnTo>
                        <a:pt x="239" y="37"/>
                      </a:lnTo>
                      <a:lnTo>
                        <a:pt x="238" y="37"/>
                      </a:lnTo>
                      <a:lnTo>
                        <a:pt x="237" y="36"/>
                      </a:lnTo>
                      <a:lnTo>
                        <a:pt x="236" y="36"/>
                      </a:lnTo>
                      <a:lnTo>
                        <a:pt x="235" y="37"/>
                      </a:lnTo>
                      <a:lnTo>
                        <a:pt x="233" y="37"/>
                      </a:lnTo>
                      <a:lnTo>
                        <a:pt x="233" y="38"/>
                      </a:lnTo>
                      <a:lnTo>
                        <a:pt x="232" y="38"/>
                      </a:lnTo>
                      <a:lnTo>
                        <a:pt x="231" y="38"/>
                      </a:lnTo>
                      <a:lnTo>
                        <a:pt x="230" y="38"/>
                      </a:lnTo>
                      <a:lnTo>
                        <a:pt x="230" y="39"/>
                      </a:lnTo>
                      <a:lnTo>
                        <a:pt x="229" y="40"/>
                      </a:lnTo>
                      <a:lnTo>
                        <a:pt x="229" y="41"/>
                      </a:lnTo>
                      <a:lnTo>
                        <a:pt x="228" y="43"/>
                      </a:lnTo>
                      <a:lnTo>
                        <a:pt x="228" y="46"/>
                      </a:lnTo>
                      <a:lnTo>
                        <a:pt x="227" y="47"/>
                      </a:lnTo>
                      <a:lnTo>
                        <a:pt x="226" y="46"/>
                      </a:lnTo>
                      <a:lnTo>
                        <a:pt x="226" y="45"/>
                      </a:lnTo>
                      <a:lnTo>
                        <a:pt x="225" y="42"/>
                      </a:lnTo>
                      <a:lnTo>
                        <a:pt x="224" y="41"/>
                      </a:lnTo>
                      <a:lnTo>
                        <a:pt x="223" y="40"/>
                      </a:lnTo>
                      <a:lnTo>
                        <a:pt x="222" y="40"/>
                      </a:lnTo>
                      <a:lnTo>
                        <a:pt x="220" y="40"/>
                      </a:lnTo>
                      <a:lnTo>
                        <a:pt x="219" y="40"/>
                      </a:lnTo>
                      <a:lnTo>
                        <a:pt x="218" y="41"/>
                      </a:lnTo>
                      <a:lnTo>
                        <a:pt x="218" y="42"/>
                      </a:lnTo>
                      <a:lnTo>
                        <a:pt x="218" y="44"/>
                      </a:lnTo>
                      <a:lnTo>
                        <a:pt x="219" y="45"/>
                      </a:lnTo>
                      <a:lnTo>
                        <a:pt x="218" y="45"/>
                      </a:lnTo>
                      <a:lnTo>
                        <a:pt x="217" y="45"/>
                      </a:lnTo>
                      <a:lnTo>
                        <a:pt x="216" y="45"/>
                      </a:lnTo>
                      <a:lnTo>
                        <a:pt x="215" y="44"/>
                      </a:lnTo>
                      <a:lnTo>
                        <a:pt x="214" y="43"/>
                      </a:lnTo>
                      <a:lnTo>
                        <a:pt x="214" y="42"/>
                      </a:lnTo>
                      <a:lnTo>
                        <a:pt x="214" y="41"/>
                      </a:lnTo>
                      <a:lnTo>
                        <a:pt x="215" y="39"/>
                      </a:lnTo>
                      <a:lnTo>
                        <a:pt x="216" y="38"/>
                      </a:lnTo>
                      <a:lnTo>
                        <a:pt x="216" y="37"/>
                      </a:lnTo>
                      <a:lnTo>
                        <a:pt x="215" y="35"/>
                      </a:lnTo>
                      <a:lnTo>
                        <a:pt x="215" y="33"/>
                      </a:lnTo>
                      <a:lnTo>
                        <a:pt x="215" y="31"/>
                      </a:lnTo>
                      <a:lnTo>
                        <a:pt x="215" y="30"/>
                      </a:lnTo>
                      <a:lnTo>
                        <a:pt x="215" y="31"/>
                      </a:lnTo>
                      <a:lnTo>
                        <a:pt x="217" y="32"/>
                      </a:lnTo>
                      <a:lnTo>
                        <a:pt x="219" y="34"/>
                      </a:lnTo>
                      <a:lnTo>
                        <a:pt x="221" y="35"/>
                      </a:lnTo>
                      <a:lnTo>
                        <a:pt x="222" y="35"/>
                      </a:lnTo>
                      <a:lnTo>
                        <a:pt x="223" y="35"/>
                      </a:lnTo>
                      <a:lnTo>
                        <a:pt x="226" y="36"/>
                      </a:lnTo>
                      <a:lnTo>
                        <a:pt x="230" y="36"/>
                      </a:lnTo>
                      <a:lnTo>
                        <a:pt x="232" y="36"/>
                      </a:lnTo>
                      <a:lnTo>
                        <a:pt x="233" y="36"/>
                      </a:lnTo>
                      <a:lnTo>
                        <a:pt x="235" y="35"/>
                      </a:lnTo>
                      <a:lnTo>
                        <a:pt x="236" y="34"/>
                      </a:lnTo>
                      <a:lnTo>
                        <a:pt x="238" y="29"/>
                      </a:lnTo>
                      <a:lnTo>
                        <a:pt x="239" y="27"/>
                      </a:lnTo>
                      <a:lnTo>
                        <a:pt x="238" y="26"/>
                      </a:lnTo>
                      <a:lnTo>
                        <a:pt x="237" y="25"/>
                      </a:lnTo>
                      <a:lnTo>
                        <a:pt x="236" y="24"/>
                      </a:lnTo>
                      <a:lnTo>
                        <a:pt x="235" y="22"/>
                      </a:lnTo>
                      <a:lnTo>
                        <a:pt x="234" y="21"/>
                      </a:lnTo>
                      <a:lnTo>
                        <a:pt x="233" y="20"/>
                      </a:lnTo>
                      <a:lnTo>
                        <a:pt x="233" y="19"/>
                      </a:lnTo>
                      <a:lnTo>
                        <a:pt x="232" y="19"/>
                      </a:lnTo>
                      <a:lnTo>
                        <a:pt x="229" y="19"/>
                      </a:lnTo>
                      <a:lnTo>
                        <a:pt x="225" y="18"/>
                      </a:lnTo>
                      <a:lnTo>
                        <a:pt x="222" y="17"/>
                      </a:lnTo>
                      <a:lnTo>
                        <a:pt x="221" y="17"/>
                      </a:lnTo>
                      <a:lnTo>
                        <a:pt x="219" y="17"/>
                      </a:lnTo>
                      <a:lnTo>
                        <a:pt x="218" y="16"/>
                      </a:lnTo>
                      <a:lnTo>
                        <a:pt x="217" y="16"/>
                      </a:lnTo>
                      <a:lnTo>
                        <a:pt x="215" y="16"/>
                      </a:lnTo>
                      <a:lnTo>
                        <a:pt x="213" y="15"/>
                      </a:lnTo>
                      <a:lnTo>
                        <a:pt x="212" y="14"/>
                      </a:lnTo>
                      <a:lnTo>
                        <a:pt x="213" y="13"/>
                      </a:lnTo>
                      <a:lnTo>
                        <a:pt x="214" y="13"/>
                      </a:lnTo>
                      <a:lnTo>
                        <a:pt x="215" y="12"/>
                      </a:lnTo>
                      <a:lnTo>
                        <a:pt x="216" y="11"/>
                      </a:lnTo>
                      <a:lnTo>
                        <a:pt x="217" y="10"/>
                      </a:lnTo>
                      <a:lnTo>
                        <a:pt x="216" y="9"/>
                      </a:lnTo>
                      <a:lnTo>
                        <a:pt x="216" y="8"/>
                      </a:lnTo>
                      <a:lnTo>
                        <a:pt x="215" y="8"/>
                      </a:lnTo>
                      <a:lnTo>
                        <a:pt x="214" y="8"/>
                      </a:lnTo>
                      <a:lnTo>
                        <a:pt x="213" y="7"/>
                      </a:lnTo>
                      <a:lnTo>
                        <a:pt x="214" y="7"/>
                      </a:lnTo>
                      <a:lnTo>
                        <a:pt x="214" y="6"/>
                      </a:lnTo>
                      <a:lnTo>
                        <a:pt x="215" y="6"/>
                      </a:lnTo>
                      <a:lnTo>
                        <a:pt x="214" y="6"/>
                      </a:lnTo>
                      <a:lnTo>
                        <a:pt x="210" y="8"/>
                      </a:lnTo>
                      <a:lnTo>
                        <a:pt x="206" y="9"/>
                      </a:lnTo>
                      <a:lnTo>
                        <a:pt x="200" y="10"/>
                      </a:lnTo>
                      <a:lnTo>
                        <a:pt x="193" y="12"/>
                      </a:lnTo>
                      <a:lnTo>
                        <a:pt x="184" y="14"/>
                      </a:lnTo>
                      <a:lnTo>
                        <a:pt x="179" y="16"/>
                      </a:lnTo>
                      <a:lnTo>
                        <a:pt x="174" y="18"/>
                      </a:lnTo>
                      <a:lnTo>
                        <a:pt x="168" y="20"/>
                      </a:lnTo>
                      <a:lnTo>
                        <a:pt x="162" y="23"/>
                      </a:lnTo>
                      <a:lnTo>
                        <a:pt x="155" y="26"/>
                      </a:lnTo>
                      <a:lnTo>
                        <a:pt x="149" y="30"/>
                      </a:lnTo>
                      <a:lnTo>
                        <a:pt x="142" y="34"/>
                      </a:lnTo>
                      <a:lnTo>
                        <a:pt x="135" y="39"/>
                      </a:lnTo>
                      <a:lnTo>
                        <a:pt x="128" y="39"/>
                      </a:lnTo>
                      <a:lnTo>
                        <a:pt x="124" y="40"/>
                      </a:lnTo>
                      <a:lnTo>
                        <a:pt x="121" y="40"/>
                      </a:lnTo>
                      <a:lnTo>
                        <a:pt x="119" y="41"/>
                      </a:lnTo>
                      <a:lnTo>
                        <a:pt x="117" y="41"/>
                      </a:lnTo>
                      <a:lnTo>
                        <a:pt x="116" y="42"/>
                      </a:lnTo>
                      <a:lnTo>
                        <a:pt x="115" y="42"/>
                      </a:lnTo>
                      <a:lnTo>
                        <a:pt x="115" y="43"/>
                      </a:lnTo>
                      <a:lnTo>
                        <a:pt x="116" y="44"/>
                      </a:lnTo>
                      <a:lnTo>
                        <a:pt x="117" y="45"/>
                      </a:lnTo>
                      <a:lnTo>
                        <a:pt x="117" y="46"/>
                      </a:lnTo>
                      <a:lnTo>
                        <a:pt x="117" y="47"/>
                      </a:lnTo>
                      <a:lnTo>
                        <a:pt x="116" y="47"/>
                      </a:lnTo>
                      <a:lnTo>
                        <a:pt x="115" y="49"/>
                      </a:lnTo>
                      <a:lnTo>
                        <a:pt x="114" y="50"/>
                      </a:lnTo>
                      <a:lnTo>
                        <a:pt x="113" y="51"/>
                      </a:lnTo>
                      <a:lnTo>
                        <a:pt x="113" y="52"/>
                      </a:lnTo>
                      <a:lnTo>
                        <a:pt x="113" y="53"/>
                      </a:lnTo>
                      <a:lnTo>
                        <a:pt x="114" y="53"/>
                      </a:lnTo>
                      <a:lnTo>
                        <a:pt x="114" y="54"/>
                      </a:lnTo>
                      <a:lnTo>
                        <a:pt x="114" y="55"/>
                      </a:lnTo>
                      <a:lnTo>
                        <a:pt x="112" y="56"/>
                      </a:lnTo>
                      <a:lnTo>
                        <a:pt x="111" y="57"/>
                      </a:lnTo>
                      <a:lnTo>
                        <a:pt x="111" y="58"/>
                      </a:lnTo>
                      <a:lnTo>
                        <a:pt x="111" y="61"/>
                      </a:lnTo>
                      <a:lnTo>
                        <a:pt x="110" y="63"/>
                      </a:lnTo>
                      <a:lnTo>
                        <a:pt x="110" y="64"/>
                      </a:lnTo>
                      <a:lnTo>
                        <a:pt x="111" y="64"/>
                      </a:lnTo>
                      <a:lnTo>
                        <a:pt x="111" y="65"/>
                      </a:lnTo>
                      <a:lnTo>
                        <a:pt x="112" y="65"/>
                      </a:lnTo>
                      <a:lnTo>
                        <a:pt x="114" y="65"/>
                      </a:lnTo>
                      <a:lnTo>
                        <a:pt x="116" y="64"/>
                      </a:lnTo>
                      <a:lnTo>
                        <a:pt x="120" y="62"/>
                      </a:lnTo>
                      <a:lnTo>
                        <a:pt x="125" y="60"/>
                      </a:lnTo>
                      <a:lnTo>
                        <a:pt x="127" y="76"/>
                      </a:lnTo>
                      <a:lnTo>
                        <a:pt x="129" y="77"/>
                      </a:lnTo>
                      <a:lnTo>
                        <a:pt x="131" y="78"/>
                      </a:lnTo>
                      <a:lnTo>
                        <a:pt x="132" y="79"/>
                      </a:lnTo>
                      <a:lnTo>
                        <a:pt x="133" y="79"/>
                      </a:lnTo>
                      <a:lnTo>
                        <a:pt x="134" y="78"/>
                      </a:lnTo>
                      <a:lnTo>
                        <a:pt x="135" y="78"/>
                      </a:lnTo>
                      <a:lnTo>
                        <a:pt x="136" y="77"/>
                      </a:lnTo>
                      <a:lnTo>
                        <a:pt x="137" y="75"/>
                      </a:lnTo>
                      <a:lnTo>
                        <a:pt x="139" y="69"/>
                      </a:lnTo>
                      <a:lnTo>
                        <a:pt x="142" y="65"/>
                      </a:lnTo>
                      <a:lnTo>
                        <a:pt x="143" y="63"/>
                      </a:lnTo>
                      <a:lnTo>
                        <a:pt x="144" y="63"/>
                      </a:lnTo>
                      <a:lnTo>
                        <a:pt x="145" y="64"/>
                      </a:lnTo>
                      <a:lnTo>
                        <a:pt x="147" y="64"/>
                      </a:lnTo>
                      <a:lnTo>
                        <a:pt x="148" y="64"/>
                      </a:lnTo>
                      <a:lnTo>
                        <a:pt x="149" y="63"/>
                      </a:lnTo>
                      <a:lnTo>
                        <a:pt x="150" y="62"/>
                      </a:lnTo>
                      <a:lnTo>
                        <a:pt x="151" y="60"/>
                      </a:lnTo>
                      <a:lnTo>
                        <a:pt x="151" y="58"/>
                      </a:lnTo>
                      <a:lnTo>
                        <a:pt x="151" y="56"/>
                      </a:lnTo>
                      <a:lnTo>
                        <a:pt x="151" y="54"/>
                      </a:lnTo>
                      <a:lnTo>
                        <a:pt x="151" y="51"/>
                      </a:lnTo>
                      <a:lnTo>
                        <a:pt x="151" y="50"/>
                      </a:lnTo>
                      <a:lnTo>
                        <a:pt x="155" y="48"/>
                      </a:lnTo>
                      <a:lnTo>
                        <a:pt x="160" y="45"/>
                      </a:lnTo>
                      <a:lnTo>
                        <a:pt x="165" y="42"/>
                      </a:lnTo>
                      <a:lnTo>
                        <a:pt x="167" y="41"/>
                      </a:lnTo>
                      <a:lnTo>
                        <a:pt x="168" y="40"/>
                      </a:lnTo>
                      <a:lnTo>
                        <a:pt x="169" y="40"/>
                      </a:lnTo>
                      <a:lnTo>
                        <a:pt x="170" y="38"/>
                      </a:lnTo>
                      <a:lnTo>
                        <a:pt x="172" y="36"/>
                      </a:lnTo>
                      <a:lnTo>
                        <a:pt x="173" y="33"/>
                      </a:lnTo>
                      <a:lnTo>
                        <a:pt x="173" y="32"/>
                      </a:lnTo>
                      <a:lnTo>
                        <a:pt x="178" y="32"/>
                      </a:lnTo>
                      <a:lnTo>
                        <a:pt x="183" y="32"/>
                      </a:lnTo>
                      <a:lnTo>
                        <a:pt x="185" y="31"/>
                      </a:lnTo>
                      <a:lnTo>
                        <a:pt x="186" y="32"/>
                      </a:lnTo>
                      <a:lnTo>
                        <a:pt x="185" y="33"/>
                      </a:lnTo>
                      <a:lnTo>
                        <a:pt x="184" y="34"/>
                      </a:lnTo>
                      <a:lnTo>
                        <a:pt x="181" y="36"/>
                      </a:lnTo>
                      <a:lnTo>
                        <a:pt x="177" y="39"/>
                      </a:lnTo>
                      <a:lnTo>
                        <a:pt x="172" y="42"/>
                      </a:lnTo>
                      <a:lnTo>
                        <a:pt x="170" y="44"/>
                      </a:lnTo>
                      <a:lnTo>
                        <a:pt x="168" y="46"/>
                      </a:lnTo>
                      <a:lnTo>
                        <a:pt x="167" y="48"/>
                      </a:lnTo>
                      <a:lnTo>
                        <a:pt x="165" y="51"/>
                      </a:lnTo>
                      <a:lnTo>
                        <a:pt x="164" y="53"/>
                      </a:lnTo>
                      <a:lnTo>
                        <a:pt x="164" y="55"/>
                      </a:lnTo>
                      <a:lnTo>
                        <a:pt x="164" y="58"/>
                      </a:lnTo>
                      <a:lnTo>
                        <a:pt x="165" y="60"/>
                      </a:lnTo>
                      <a:lnTo>
                        <a:pt x="169" y="60"/>
                      </a:lnTo>
                      <a:lnTo>
                        <a:pt x="171" y="61"/>
                      </a:lnTo>
                      <a:lnTo>
                        <a:pt x="172" y="61"/>
                      </a:lnTo>
                      <a:lnTo>
                        <a:pt x="173" y="60"/>
                      </a:lnTo>
                      <a:lnTo>
                        <a:pt x="178" y="61"/>
                      </a:lnTo>
                      <a:lnTo>
                        <a:pt x="181" y="61"/>
                      </a:lnTo>
                      <a:lnTo>
                        <a:pt x="182" y="60"/>
                      </a:lnTo>
                      <a:lnTo>
                        <a:pt x="183" y="60"/>
                      </a:lnTo>
                      <a:lnTo>
                        <a:pt x="184" y="60"/>
                      </a:lnTo>
                      <a:lnTo>
                        <a:pt x="185" y="60"/>
                      </a:lnTo>
                      <a:lnTo>
                        <a:pt x="185" y="61"/>
                      </a:lnTo>
                      <a:lnTo>
                        <a:pt x="184" y="62"/>
                      </a:lnTo>
                      <a:lnTo>
                        <a:pt x="183" y="63"/>
                      </a:lnTo>
                      <a:lnTo>
                        <a:pt x="181" y="64"/>
                      </a:lnTo>
                      <a:lnTo>
                        <a:pt x="180" y="65"/>
                      </a:lnTo>
                      <a:lnTo>
                        <a:pt x="179" y="65"/>
                      </a:lnTo>
                      <a:lnTo>
                        <a:pt x="178" y="65"/>
                      </a:lnTo>
                      <a:lnTo>
                        <a:pt x="176" y="64"/>
                      </a:lnTo>
                      <a:lnTo>
                        <a:pt x="174" y="64"/>
                      </a:lnTo>
                      <a:lnTo>
                        <a:pt x="171" y="63"/>
                      </a:lnTo>
                      <a:lnTo>
                        <a:pt x="169" y="63"/>
                      </a:lnTo>
                      <a:lnTo>
                        <a:pt x="166" y="64"/>
                      </a:lnTo>
                      <a:lnTo>
                        <a:pt x="164" y="65"/>
                      </a:lnTo>
                      <a:lnTo>
                        <a:pt x="163" y="66"/>
                      </a:lnTo>
                      <a:lnTo>
                        <a:pt x="163" y="67"/>
                      </a:lnTo>
                      <a:lnTo>
                        <a:pt x="163" y="68"/>
                      </a:lnTo>
                      <a:lnTo>
                        <a:pt x="163" y="69"/>
                      </a:lnTo>
                      <a:lnTo>
                        <a:pt x="162" y="70"/>
                      </a:lnTo>
                      <a:lnTo>
                        <a:pt x="161" y="70"/>
                      </a:lnTo>
                      <a:lnTo>
                        <a:pt x="160" y="70"/>
                      </a:lnTo>
                      <a:lnTo>
                        <a:pt x="159" y="70"/>
                      </a:lnTo>
                      <a:lnTo>
                        <a:pt x="158" y="70"/>
                      </a:lnTo>
                      <a:lnTo>
                        <a:pt x="156" y="72"/>
                      </a:lnTo>
                      <a:lnTo>
                        <a:pt x="154" y="75"/>
                      </a:lnTo>
                      <a:lnTo>
                        <a:pt x="151" y="81"/>
                      </a:lnTo>
                      <a:lnTo>
                        <a:pt x="151" y="82"/>
                      </a:lnTo>
                      <a:lnTo>
                        <a:pt x="151" y="83"/>
                      </a:lnTo>
                      <a:lnTo>
                        <a:pt x="150" y="83"/>
                      </a:lnTo>
                      <a:lnTo>
                        <a:pt x="148" y="83"/>
                      </a:lnTo>
                      <a:lnTo>
                        <a:pt x="139" y="83"/>
                      </a:lnTo>
                      <a:lnTo>
                        <a:pt x="134" y="84"/>
                      </a:lnTo>
                      <a:lnTo>
                        <a:pt x="130" y="84"/>
                      </a:lnTo>
                      <a:lnTo>
                        <a:pt x="128" y="85"/>
                      </a:lnTo>
                      <a:lnTo>
                        <a:pt x="127" y="86"/>
                      </a:lnTo>
                      <a:lnTo>
                        <a:pt x="125" y="85"/>
                      </a:lnTo>
                      <a:lnTo>
                        <a:pt x="122" y="84"/>
                      </a:lnTo>
                      <a:lnTo>
                        <a:pt x="119" y="82"/>
                      </a:lnTo>
                      <a:lnTo>
                        <a:pt x="116" y="81"/>
                      </a:lnTo>
                      <a:lnTo>
                        <a:pt x="116" y="80"/>
                      </a:lnTo>
                      <a:lnTo>
                        <a:pt x="115" y="79"/>
                      </a:lnTo>
                      <a:lnTo>
                        <a:pt x="116" y="78"/>
                      </a:lnTo>
                      <a:lnTo>
                        <a:pt x="118" y="76"/>
                      </a:lnTo>
                      <a:lnTo>
                        <a:pt x="119" y="75"/>
                      </a:lnTo>
                      <a:lnTo>
                        <a:pt x="119" y="73"/>
                      </a:lnTo>
                      <a:lnTo>
                        <a:pt x="120" y="71"/>
                      </a:lnTo>
                      <a:lnTo>
                        <a:pt x="120" y="70"/>
                      </a:lnTo>
                      <a:lnTo>
                        <a:pt x="120" y="69"/>
                      </a:lnTo>
                      <a:lnTo>
                        <a:pt x="121" y="68"/>
                      </a:lnTo>
                      <a:lnTo>
                        <a:pt x="121" y="67"/>
                      </a:lnTo>
                      <a:lnTo>
                        <a:pt x="121" y="66"/>
                      </a:lnTo>
                      <a:lnTo>
                        <a:pt x="120" y="65"/>
                      </a:lnTo>
                      <a:lnTo>
                        <a:pt x="119" y="65"/>
                      </a:lnTo>
                      <a:lnTo>
                        <a:pt x="118" y="66"/>
                      </a:lnTo>
                      <a:lnTo>
                        <a:pt x="117" y="66"/>
                      </a:lnTo>
                      <a:lnTo>
                        <a:pt x="116" y="69"/>
                      </a:lnTo>
                      <a:lnTo>
                        <a:pt x="113" y="72"/>
                      </a:lnTo>
                      <a:lnTo>
                        <a:pt x="112" y="76"/>
                      </a:lnTo>
                      <a:lnTo>
                        <a:pt x="111" y="77"/>
                      </a:lnTo>
                      <a:lnTo>
                        <a:pt x="111" y="78"/>
                      </a:lnTo>
                      <a:lnTo>
                        <a:pt x="111" y="80"/>
                      </a:lnTo>
                      <a:lnTo>
                        <a:pt x="111" y="82"/>
                      </a:lnTo>
                      <a:lnTo>
                        <a:pt x="110" y="84"/>
                      </a:lnTo>
                      <a:lnTo>
                        <a:pt x="109" y="84"/>
                      </a:lnTo>
                      <a:lnTo>
                        <a:pt x="106" y="85"/>
                      </a:lnTo>
                      <a:lnTo>
                        <a:pt x="102" y="85"/>
                      </a:lnTo>
                      <a:lnTo>
                        <a:pt x="97" y="87"/>
                      </a:lnTo>
                      <a:lnTo>
                        <a:pt x="96" y="87"/>
                      </a:lnTo>
                      <a:lnTo>
                        <a:pt x="95" y="88"/>
                      </a:lnTo>
                      <a:lnTo>
                        <a:pt x="90" y="93"/>
                      </a:lnTo>
                      <a:lnTo>
                        <a:pt x="87" y="95"/>
                      </a:lnTo>
                      <a:lnTo>
                        <a:pt x="82" y="98"/>
                      </a:lnTo>
                      <a:lnTo>
                        <a:pt x="77" y="101"/>
                      </a:lnTo>
                      <a:lnTo>
                        <a:pt x="75" y="102"/>
                      </a:lnTo>
                      <a:lnTo>
                        <a:pt x="73" y="102"/>
                      </a:lnTo>
                      <a:lnTo>
                        <a:pt x="71" y="103"/>
                      </a:lnTo>
                      <a:lnTo>
                        <a:pt x="70" y="103"/>
                      </a:lnTo>
                      <a:lnTo>
                        <a:pt x="68" y="106"/>
                      </a:lnTo>
                      <a:lnTo>
                        <a:pt x="66" y="106"/>
                      </a:lnTo>
                      <a:lnTo>
                        <a:pt x="64" y="105"/>
                      </a:lnTo>
                      <a:lnTo>
                        <a:pt x="63" y="105"/>
                      </a:lnTo>
                      <a:lnTo>
                        <a:pt x="62" y="106"/>
                      </a:lnTo>
                      <a:lnTo>
                        <a:pt x="60" y="107"/>
                      </a:lnTo>
                      <a:lnTo>
                        <a:pt x="58" y="108"/>
                      </a:lnTo>
                      <a:lnTo>
                        <a:pt x="57" y="108"/>
                      </a:lnTo>
                      <a:lnTo>
                        <a:pt x="57" y="109"/>
                      </a:lnTo>
                      <a:lnTo>
                        <a:pt x="58" y="110"/>
                      </a:lnTo>
                      <a:lnTo>
                        <a:pt x="59" y="111"/>
                      </a:lnTo>
                      <a:lnTo>
                        <a:pt x="61" y="112"/>
                      </a:lnTo>
                      <a:lnTo>
                        <a:pt x="63" y="113"/>
                      </a:lnTo>
                      <a:lnTo>
                        <a:pt x="64" y="113"/>
                      </a:lnTo>
                      <a:lnTo>
                        <a:pt x="65" y="115"/>
                      </a:lnTo>
                      <a:lnTo>
                        <a:pt x="65" y="116"/>
                      </a:lnTo>
                      <a:lnTo>
                        <a:pt x="65" y="117"/>
                      </a:lnTo>
                      <a:lnTo>
                        <a:pt x="66" y="120"/>
                      </a:lnTo>
                      <a:lnTo>
                        <a:pt x="66" y="121"/>
                      </a:lnTo>
                      <a:lnTo>
                        <a:pt x="66" y="122"/>
                      </a:lnTo>
                      <a:lnTo>
                        <a:pt x="66" y="123"/>
                      </a:lnTo>
                      <a:lnTo>
                        <a:pt x="65" y="124"/>
                      </a:lnTo>
                      <a:lnTo>
                        <a:pt x="65" y="125"/>
                      </a:lnTo>
                      <a:lnTo>
                        <a:pt x="64" y="126"/>
                      </a:lnTo>
                      <a:lnTo>
                        <a:pt x="63" y="126"/>
                      </a:lnTo>
                      <a:lnTo>
                        <a:pt x="62" y="127"/>
                      </a:lnTo>
                      <a:lnTo>
                        <a:pt x="60" y="127"/>
                      </a:lnTo>
                      <a:lnTo>
                        <a:pt x="57" y="127"/>
                      </a:lnTo>
                      <a:lnTo>
                        <a:pt x="54" y="127"/>
                      </a:lnTo>
                      <a:lnTo>
                        <a:pt x="47" y="127"/>
                      </a:lnTo>
                      <a:lnTo>
                        <a:pt x="44" y="127"/>
                      </a:lnTo>
                      <a:lnTo>
                        <a:pt x="42" y="127"/>
                      </a:lnTo>
                      <a:lnTo>
                        <a:pt x="38" y="139"/>
                      </a:lnTo>
                      <a:lnTo>
                        <a:pt x="33" y="150"/>
                      </a:lnTo>
                      <a:lnTo>
                        <a:pt x="33" y="151"/>
                      </a:lnTo>
                      <a:lnTo>
                        <a:pt x="35" y="152"/>
                      </a:lnTo>
                      <a:lnTo>
                        <a:pt x="36" y="152"/>
                      </a:lnTo>
                      <a:lnTo>
                        <a:pt x="37" y="153"/>
                      </a:lnTo>
                      <a:lnTo>
                        <a:pt x="37" y="155"/>
                      </a:lnTo>
                      <a:lnTo>
                        <a:pt x="38" y="157"/>
                      </a:lnTo>
                      <a:lnTo>
                        <a:pt x="37" y="157"/>
                      </a:lnTo>
                      <a:lnTo>
                        <a:pt x="36" y="158"/>
                      </a:lnTo>
                      <a:lnTo>
                        <a:pt x="36" y="159"/>
                      </a:lnTo>
                      <a:lnTo>
                        <a:pt x="37" y="160"/>
                      </a:lnTo>
                      <a:lnTo>
                        <a:pt x="39" y="160"/>
                      </a:lnTo>
                      <a:lnTo>
                        <a:pt x="40" y="160"/>
                      </a:lnTo>
                      <a:lnTo>
                        <a:pt x="41" y="159"/>
                      </a:lnTo>
                      <a:lnTo>
                        <a:pt x="41" y="160"/>
                      </a:lnTo>
                      <a:lnTo>
                        <a:pt x="42" y="161"/>
                      </a:lnTo>
                      <a:lnTo>
                        <a:pt x="42" y="162"/>
                      </a:lnTo>
                      <a:lnTo>
                        <a:pt x="43" y="162"/>
                      </a:lnTo>
                      <a:lnTo>
                        <a:pt x="44" y="162"/>
                      </a:lnTo>
                      <a:lnTo>
                        <a:pt x="47" y="161"/>
                      </a:lnTo>
                      <a:lnTo>
                        <a:pt x="50" y="160"/>
                      </a:lnTo>
                      <a:lnTo>
                        <a:pt x="52" y="160"/>
                      </a:lnTo>
                      <a:lnTo>
                        <a:pt x="55" y="160"/>
                      </a:lnTo>
                      <a:lnTo>
                        <a:pt x="57" y="159"/>
                      </a:lnTo>
                      <a:lnTo>
                        <a:pt x="59" y="158"/>
                      </a:lnTo>
                      <a:lnTo>
                        <a:pt x="60" y="157"/>
                      </a:lnTo>
                      <a:lnTo>
                        <a:pt x="62" y="157"/>
                      </a:lnTo>
                      <a:lnTo>
                        <a:pt x="63" y="156"/>
                      </a:lnTo>
                      <a:lnTo>
                        <a:pt x="64" y="155"/>
                      </a:lnTo>
                      <a:lnTo>
                        <a:pt x="64" y="154"/>
                      </a:lnTo>
                      <a:lnTo>
                        <a:pt x="64" y="152"/>
                      </a:lnTo>
                      <a:lnTo>
                        <a:pt x="65" y="150"/>
                      </a:lnTo>
                      <a:lnTo>
                        <a:pt x="65" y="149"/>
                      </a:lnTo>
                      <a:lnTo>
                        <a:pt x="65" y="148"/>
                      </a:lnTo>
                      <a:lnTo>
                        <a:pt x="66" y="147"/>
                      </a:lnTo>
                      <a:lnTo>
                        <a:pt x="67" y="146"/>
                      </a:lnTo>
                      <a:lnTo>
                        <a:pt x="70" y="144"/>
                      </a:lnTo>
                      <a:lnTo>
                        <a:pt x="73" y="142"/>
                      </a:lnTo>
                      <a:lnTo>
                        <a:pt x="75" y="140"/>
                      </a:lnTo>
                      <a:lnTo>
                        <a:pt x="76" y="140"/>
                      </a:lnTo>
                      <a:lnTo>
                        <a:pt x="77" y="139"/>
                      </a:lnTo>
                      <a:lnTo>
                        <a:pt x="78" y="137"/>
                      </a:lnTo>
                      <a:lnTo>
                        <a:pt x="79" y="136"/>
                      </a:lnTo>
                      <a:lnTo>
                        <a:pt x="80" y="135"/>
                      </a:lnTo>
                      <a:lnTo>
                        <a:pt x="82" y="134"/>
                      </a:lnTo>
                      <a:lnTo>
                        <a:pt x="83" y="134"/>
                      </a:lnTo>
                      <a:lnTo>
                        <a:pt x="86" y="133"/>
                      </a:lnTo>
                      <a:lnTo>
                        <a:pt x="88" y="133"/>
                      </a:lnTo>
                      <a:lnTo>
                        <a:pt x="91" y="133"/>
                      </a:lnTo>
                      <a:lnTo>
                        <a:pt x="93" y="133"/>
                      </a:lnTo>
                      <a:lnTo>
                        <a:pt x="94" y="133"/>
                      </a:lnTo>
                      <a:lnTo>
                        <a:pt x="99" y="131"/>
                      </a:lnTo>
                      <a:lnTo>
                        <a:pt x="101" y="132"/>
                      </a:lnTo>
                      <a:lnTo>
                        <a:pt x="102" y="133"/>
                      </a:lnTo>
                      <a:lnTo>
                        <a:pt x="103" y="134"/>
                      </a:lnTo>
                      <a:lnTo>
                        <a:pt x="103" y="135"/>
                      </a:lnTo>
                      <a:lnTo>
                        <a:pt x="103" y="137"/>
                      </a:lnTo>
                      <a:lnTo>
                        <a:pt x="103" y="139"/>
                      </a:lnTo>
                      <a:lnTo>
                        <a:pt x="103" y="140"/>
                      </a:lnTo>
                      <a:lnTo>
                        <a:pt x="104" y="142"/>
                      </a:lnTo>
                      <a:lnTo>
                        <a:pt x="105" y="143"/>
                      </a:lnTo>
                      <a:lnTo>
                        <a:pt x="107" y="145"/>
                      </a:lnTo>
                      <a:lnTo>
                        <a:pt x="108" y="147"/>
                      </a:lnTo>
                      <a:lnTo>
                        <a:pt x="109" y="147"/>
                      </a:lnTo>
                      <a:lnTo>
                        <a:pt x="111" y="148"/>
                      </a:lnTo>
                      <a:lnTo>
                        <a:pt x="112" y="149"/>
                      </a:lnTo>
                      <a:lnTo>
                        <a:pt x="112" y="150"/>
                      </a:lnTo>
                      <a:lnTo>
                        <a:pt x="113" y="151"/>
                      </a:lnTo>
                      <a:lnTo>
                        <a:pt x="113" y="152"/>
                      </a:lnTo>
                      <a:lnTo>
                        <a:pt x="114" y="152"/>
                      </a:lnTo>
                      <a:lnTo>
                        <a:pt x="116" y="152"/>
                      </a:lnTo>
                      <a:lnTo>
                        <a:pt x="116" y="153"/>
                      </a:lnTo>
                      <a:lnTo>
                        <a:pt x="116" y="154"/>
                      </a:lnTo>
                      <a:lnTo>
                        <a:pt x="116" y="155"/>
                      </a:lnTo>
                      <a:lnTo>
                        <a:pt x="116" y="157"/>
                      </a:lnTo>
                      <a:lnTo>
                        <a:pt x="115" y="158"/>
                      </a:lnTo>
                      <a:lnTo>
                        <a:pt x="114" y="160"/>
                      </a:lnTo>
                      <a:lnTo>
                        <a:pt x="114" y="162"/>
                      </a:lnTo>
                      <a:lnTo>
                        <a:pt x="117" y="161"/>
                      </a:lnTo>
                      <a:lnTo>
                        <a:pt x="120" y="159"/>
                      </a:lnTo>
                      <a:lnTo>
                        <a:pt x="121" y="158"/>
                      </a:lnTo>
                      <a:lnTo>
                        <a:pt x="120" y="157"/>
                      </a:lnTo>
                      <a:lnTo>
                        <a:pt x="119" y="155"/>
                      </a:lnTo>
                      <a:lnTo>
                        <a:pt x="119" y="154"/>
                      </a:lnTo>
                      <a:lnTo>
                        <a:pt x="120" y="154"/>
                      </a:lnTo>
                      <a:lnTo>
                        <a:pt x="121" y="153"/>
                      </a:lnTo>
                      <a:lnTo>
                        <a:pt x="122" y="154"/>
                      </a:lnTo>
                      <a:lnTo>
                        <a:pt x="123" y="154"/>
                      </a:lnTo>
                      <a:lnTo>
                        <a:pt x="124" y="154"/>
                      </a:lnTo>
                      <a:lnTo>
                        <a:pt x="124" y="153"/>
                      </a:lnTo>
                      <a:lnTo>
                        <a:pt x="124" y="152"/>
                      </a:lnTo>
                      <a:lnTo>
                        <a:pt x="124" y="151"/>
                      </a:lnTo>
                      <a:lnTo>
                        <a:pt x="125" y="150"/>
                      </a:lnTo>
                      <a:lnTo>
                        <a:pt x="124" y="149"/>
                      </a:lnTo>
                      <a:lnTo>
                        <a:pt x="124" y="148"/>
                      </a:lnTo>
                      <a:lnTo>
                        <a:pt x="122" y="147"/>
                      </a:lnTo>
                      <a:lnTo>
                        <a:pt x="120" y="145"/>
                      </a:lnTo>
                      <a:lnTo>
                        <a:pt x="119" y="144"/>
                      </a:lnTo>
                      <a:lnTo>
                        <a:pt x="118" y="144"/>
                      </a:lnTo>
                      <a:lnTo>
                        <a:pt x="117" y="142"/>
                      </a:lnTo>
                      <a:lnTo>
                        <a:pt x="117" y="141"/>
                      </a:lnTo>
                      <a:lnTo>
                        <a:pt x="116" y="142"/>
                      </a:lnTo>
                      <a:lnTo>
                        <a:pt x="114" y="142"/>
                      </a:lnTo>
                      <a:lnTo>
                        <a:pt x="113" y="141"/>
                      </a:lnTo>
                      <a:lnTo>
                        <a:pt x="112" y="141"/>
                      </a:lnTo>
                      <a:lnTo>
                        <a:pt x="112" y="140"/>
                      </a:lnTo>
                      <a:lnTo>
                        <a:pt x="111" y="137"/>
                      </a:lnTo>
                      <a:lnTo>
                        <a:pt x="111" y="136"/>
                      </a:lnTo>
                      <a:lnTo>
                        <a:pt x="110" y="135"/>
                      </a:lnTo>
                      <a:lnTo>
                        <a:pt x="109" y="134"/>
                      </a:lnTo>
                      <a:lnTo>
                        <a:pt x="108" y="132"/>
                      </a:lnTo>
                      <a:lnTo>
                        <a:pt x="108" y="131"/>
                      </a:lnTo>
                      <a:lnTo>
                        <a:pt x="108" y="129"/>
                      </a:lnTo>
                      <a:lnTo>
                        <a:pt x="108" y="127"/>
                      </a:lnTo>
                      <a:lnTo>
                        <a:pt x="108" y="126"/>
                      </a:lnTo>
                      <a:lnTo>
                        <a:pt x="109" y="126"/>
                      </a:lnTo>
                      <a:lnTo>
                        <a:pt x="110" y="125"/>
                      </a:lnTo>
                      <a:lnTo>
                        <a:pt x="111" y="125"/>
                      </a:lnTo>
                      <a:lnTo>
                        <a:pt x="112" y="127"/>
                      </a:lnTo>
                      <a:lnTo>
                        <a:pt x="115" y="127"/>
                      </a:lnTo>
                      <a:lnTo>
                        <a:pt x="116" y="127"/>
                      </a:lnTo>
                      <a:lnTo>
                        <a:pt x="117" y="127"/>
                      </a:lnTo>
                      <a:lnTo>
                        <a:pt x="117" y="128"/>
                      </a:lnTo>
                      <a:lnTo>
                        <a:pt x="117" y="129"/>
                      </a:lnTo>
                      <a:lnTo>
                        <a:pt x="117" y="130"/>
                      </a:lnTo>
                      <a:lnTo>
                        <a:pt x="117" y="131"/>
                      </a:lnTo>
                      <a:lnTo>
                        <a:pt x="116" y="133"/>
                      </a:lnTo>
                      <a:lnTo>
                        <a:pt x="116" y="134"/>
                      </a:lnTo>
                      <a:lnTo>
                        <a:pt x="117" y="135"/>
                      </a:lnTo>
                      <a:lnTo>
                        <a:pt x="119" y="135"/>
                      </a:lnTo>
                      <a:lnTo>
                        <a:pt x="121" y="136"/>
                      </a:lnTo>
                      <a:lnTo>
                        <a:pt x="123" y="137"/>
                      </a:lnTo>
                      <a:lnTo>
                        <a:pt x="124" y="137"/>
                      </a:lnTo>
                      <a:lnTo>
                        <a:pt x="125" y="138"/>
                      </a:lnTo>
                      <a:lnTo>
                        <a:pt x="125" y="139"/>
                      </a:lnTo>
                      <a:lnTo>
                        <a:pt x="125" y="140"/>
                      </a:lnTo>
                      <a:lnTo>
                        <a:pt x="126" y="142"/>
                      </a:lnTo>
                      <a:lnTo>
                        <a:pt x="127" y="144"/>
                      </a:lnTo>
                      <a:lnTo>
                        <a:pt x="128" y="146"/>
                      </a:lnTo>
                      <a:lnTo>
                        <a:pt x="129" y="147"/>
                      </a:lnTo>
                      <a:lnTo>
                        <a:pt x="129" y="148"/>
                      </a:lnTo>
                      <a:lnTo>
                        <a:pt x="129" y="152"/>
                      </a:lnTo>
                      <a:lnTo>
                        <a:pt x="129" y="154"/>
                      </a:lnTo>
                      <a:lnTo>
                        <a:pt x="129" y="155"/>
                      </a:lnTo>
                      <a:lnTo>
                        <a:pt x="130" y="155"/>
                      </a:lnTo>
                      <a:lnTo>
                        <a:pt x="131" y="155"/>
                      </a:lnTo>
                      <a:lnTo>
                        <a:pt x="131" y="156"/>
                      </a:lnTo>
                      <a:lnTo>
                        <a:pt x="132" y="157"/>
                      </a:lnTo>
                      <a:lnTo>
                        <a:pt x="132" y="159"/>
                      </a:lnTo>
                      <a:lnTo>
                        <a:pt x="132" y="162"/>
                      </a:lnTo>
                      <a:lnTo>
                        <a:pt x="132" y="170"/>
                      </a:lnTo>
                      <a:lnTo>
                        <a:pt x="133" y="170"/>
                      </a:lnTo>
                      <a:lnTo>
                        <a:pt x="134" y="170"/>
                      </a:lnTo>
                      <a:lnTo>
                        <a:pt x="135" y="169"/>
                      </a:lnTo>
                      <a:lnTo>
                        <a:pt x="137" y="168"/>
                      </a:lnTo>
                      <a:lnTo>
                        <a:pt x="138" y="166"/>
                      </a:lnTo>
                      <a:lnTo>
                        <a:pt x="140" y="165"/>
                      </a:lnTo>
                      <a:lnTo>
                        <a:pt x="141" y="165"/>
                      </a:lnTo>
                      <a:lnTo>
                        <a:pt x="143" y="164"/>
                      </a:lnTo>
                      <a:lnTo>
                        <a:pt x="143" y="163"/>
                      </a:lnTo>
                      <a:lnTo>
                        <a:pt x="142" y="160"/>
                      </a:lnTo>
                      <a:lnTo>
                        <a:pt x="140" y="158"/>
                      </a:lnTo>
                      <a:lnTo>
                        <a:pt x="139" y="157"/>
                      </a:lnTo>
                      <a:lnTo>
                        <a:pt x="139" y="156"/>
                      </a:lnTo>
                      <a:lnTo>
                        <a:pt x="137" y="155"/>
                      </a:lnTo>
                      <a:lnTo>
                        <a:pt x="138" y="155"/>
                      </a:lnTo>
                      <a:lnTo>
                        <a:pt x="144" y="152"/>
                      </a:lnTo>
                      <a:lnTo>
                        <a:pt x="147" y="150"/>
                      </a:lnTo>
                      <a:lnTo>
                        <a:pt x="147" y="151"/>
                      </a:lnTo>
                      <a:lnTo>
                        <a:pt x="148" y="152"/>
                      </a:lnTo>
                      <a:lnTo>
                        <a:pt x="148" y="153"/>
                      </a:lnTo>
                      <a:lnTo>
                        <a:pt x="149" y="155"/>
                      </a:lnTo>
                      <a:lnTo>
                        <a:pt x="150" y="155"/>
                      </a:lnTo>
                      <a:lnTo>
                        <a:pt x="151" y="155"/>
                      </a:lnTo>
                      <a:lnTo>
                        <a:pt x="153" y="153"/>
                      </a:lnTo>
                      <a:lnTo>
                        <a:pt x="154" y="153"/>
                      </a:lnTo>
                      <a:lnTo>
                        <a:pt x="155" y="152"/>
                      </a:lnTo>
                      <a:lnTo>
                        <a:pt x="156" y="152"/>
                      </a:lnTo>
                      <a:lnTo>
                        <a:pt x="157" y="152"/>
                      </a:lnTo>
                      <a:lnTo>
                        <a:pt x="158" y="152"/>
                      </a:lnTo>
                      <a:lnTo>
                        <a:pt x="159" y="152"/>
                      </a:lnTo>
                      <a:lnTo>
                        <a:pt x="160" y="150"/>
                      </a:lnTo>
                      <a:lnTo>
                        <a:pt x="159" y="149"/>
                      </a:lnTo>
                      <a:lnTo>
                        <a:pt x="159" y="147"/>
                      </a:lnTo>
                      <a:lnTo>
                        <a:pt x="158" y="147"/>
                      </a:lnTo>
                      <a:lnTo>
                        <a:pt x="157" y="146"/>
                      </a:lnTo>
                      <a:lnTo>
                        <a:pt x="157" y="145"/>
                      </a:lnTo>
                      <a:lnTo>
                        <a:pt x="156" y="145"/>
                      </a:lnTo>
                      <a:lnTo>
                        <a:pt x="156" y="144"/>
                      </a:lnTo>
                      <a:lnTo>
                        <a:pt x="156" y="142"/>
                      </a:lnTo>
                      <a:lnTo>
                        <a:pt x="157" y="141"/>
                      </a:lnTo>
                      <a:lnTo>
                        <a:pt x="158" y="140"/>
                      </a:lnTo>
                      <a:lnTo>
                        <a:pt x="159" y="139"/>
                      </a:lnTo>
                      <a:lnTo>
                        <a:pt x="161" y="137"/>
                      </a:lnTo>
                      <a:lnTo>
                        <a:pt x="161" y="135"/>
                      </a:lnTo>
                      <a:lnTo>
                        <a:pt x="162" y="134"/>
                      </a:lnTo>
                      <a:lnTo>
                        <a:pt x="163" y="135"/>
                      </a:lnTo>
                      <a:lnTo>
                        <a:pt x="164" y="135"/>
                      </a:lnTo>
                      <a:lnTo>
                        <a:pt x="165" y="134"/>
                      </a:lnTo>
                      <a:lnTo>
                        <a:pt x="167" y="132"/>
                      </a:lnTo>
                      <a:lnTo>
                        <a:pt x="168" y="130"/>
                      </a:lnTo>
                      <a:lnTo>
                        <a:pt x="169" y="129"/>
                      </a:lnTo>
                      <a:lnTo>
                        <a:pt x="170" y="127"/>
                      </a:lnTo>
                      <a:lnTo>
                        <a:pt x="172" y="126"/>
                      </a:lnTo>
                      <a:lnTo>
                        <a:pt x="175" y="125"/>
                      </a:lnTo>
                      <a:lnTo>
                        <a:pt x="176" y="125"/>
                      </a:lnTo>
                      <a:lnTo>
                        <a:pt x="177" y="126"/>
                      </a:lnTo>
                      <a:lnTo>
                        <a:pt x="178" y="126"/>
                      </a:lnTo>
                      <a:lnTo>
                        <a:pt x="178" y="127"/>
                      </a:lnTo>
                      <a:lnTo>
                        <a:pt x="176" y="130"/>
                      </a:lnTo>
                      <a:lnTo>
                        <a:pt x="175" y="131"/>
                      </a:lnTo>
                      <a:lnTo>
                        <a:pt x="175" y="133"/>
                      </a:lnTo>
                      <a:lnTo>
                        <a:pt x="175" y="134"/>
                      </a:lnTo>
                      <a:lnTo>
                        <a:pt x="175" y="135"/>
                      </a:lnTo>
                      <a:lnTo>
                        <a:pt x="176" y="136"/>
                      </a:lnTo>
                      <a:lnTo>
                        <a:pt x="178" y="137"/>
                      </a:lnTo>
                      <a:lnTo>
                        <a:pt x="180" y="137"/>
                      </a:lnTo>
                      <a:lnTo>
                        <a:pt x="181" y="136"/>
                      </a:lnTo>
                      <a:lnTo>
                        <a:pt x="183" y="135"/>
                      </a:lnTo>
                      <a:lnTo>
                        <a:pt x="184" y="134"/>
                      </a:lnTo>
                      <a:lnTo>
                        <a:pt x="185" y="132"/>
                      </a:lnTo>
                      <a:lnTo>
                        <a:pt x="186" y="131"/>
                      </a:lnTo>
                      <a:lnTo>
                        <a:pt x="184" y="127"/>
                      </a:lnTo>
                      <a:lnTo>
                        <a:pt x="185" y="127"/>
                      </a:lnTo>
                      <a:lnTo>
                        <a:pt x="187" y="127"/>
                      </a:lnTo>
                      <a:lnTo>
                        <a:pt x="189" y="126"/>
                      </a:lnTo>
                      <a:lnTo>
                        <a:pt x="190" y="125"/>
                      </a:lnTo>
                      <a:lnTo>
                        <a:pt x="191" y="126"/>
                      </a:lnTo>
                      <a:lnTo>
                        <a:pt x="191" y="127"/>
                      </a:lnTo>
                      <a:lnTo>
                        <a:pt x="190" y="128"/>
                      </a:lnTo>
                      <a:lnTo>
                        <a:pt x="189" y="129"/>
                      </a:lnTo>
                      <a:lnTo>
                        <a:pt x="189" y="130"/>
                      </a:lnTo>
                      <a:lnTo>
                        <a:pt x="188" y="131"/>
                      </a:lnTo>
                      <a:lnTo>
                        <a:pt x="187" y="131"/>
                      </a:lnTo>
                      <a:lnTo>
                        <a:pt x="186" y="132"/>
                      </a:lnTo>
                      <a:lnTo>
                        <a:pt x="188" y="134"/>
                      </a:lnTo>
                      <a:lnTo>
                        <a:pt x="191" y="137"/>
                      </a:lnTo>
                      <a:lnTo>
                        <a:pt x="197" y="143"/>
                      </a:lnTo>
                      <a:lnTo>
                        <a:pt x="199" y="145"/>
                      </a:lnTo>
                      <a:lnTo>
                        <a:pt x="200" y="147"/>
                      </a:lnTo>
                      <a:lnTo>
                        <a:pt x="201" y="149"/>
                      </a:lnTo>
                      <a:lnTo>
                        <a:pt x="201" y="150"/>
                      </a:lnTo>
                      <a:lnTo>
                        <a:pt x="195" y="151"/>
                      </a:lnTo>
                      <a:lnTo>
                        <a:pt x="189" y="152"/>
                      </a:lnTo>
                      <a:lnTo>
                        <a:pt x="185" y="152"/>
                      </a:lnTo>
                      <a:lnTo>
                        <a:pt x="183" y="152"/>
                      </a:lnTo>
                      <a:lnTo>
                        <a:pt x="183" y="151"/>
                      </a:lnTo>
                      <a:lnTo>
                        <a:pt x="182" y="151"/>
                      </a:lnTo>
                      <a:lnTo>
                        <a:pt x="181" y="149"/>
                      </a:lnTo>
                      <a:lnTo>
                        <a:pt x="180" y="148"/>
                      </a:lnTo>
                      <a:lnTo>
                        <a:pt x="178" y="147"/>
                      </a:lnTo>
                      <a:lnTo>
                        <a:pt x="176" y="147"/>
                      </a:lnTo>
                      <a:lnTo>
                        <a:pt x="174" y="146"/>
                      </a:lnTo>
                      <a:lnTo>
                        <a:pt x="172" y="146"/>
                      </a:lnTo>
                      <a:lnTo>
                        <a:pt x="171" y="147"/>
                      </a:lnTo>
                      <a:lnTo>
                        <a:pt x="170" y="148"/>
                      </a:lnTo>
                      <a:lnTo>
                        <a:pt x="169" y="148"/>
                      </a:lnTo>
                      <a:lnTo>
                        <a:pt x="167" y="148"/>
                      </a:lnTo>
                      <a:lnTo>
                        <a:pt x="165" y="148"/>
                      </a:lnTo>
                      <a:lnTo>
                        <a:pt x="164" y="149"/>
                      </a:lnTo>
                      <a:lnTo>
                        <a:pt x="163" y="149"/>
                      </a:lnTo>
                      <a:lnTo>
                        <a:pt x="162" y="150"/>
                      </a:lnTo>
                      <a:lnTo>
                        <a:pt x="161" y="151"/>
                      </a:lnTo>
                      <a:lnTo>
                        <a:pt x="161" y="153"/>
                      </a:lnTo>
                      <a:lnTo>
                        <a:pt x="160" y="153"/>
                      </a:lnTo>
                      <a:lnTo>
                        <a:pt x="159" y="154"/>
                      </a:lnTo>
                      <a:lnTo>
                        <a:pt x="158" y="154"/>
                      </a:lnTo>
                      <a:lnTo>
                        <a:pt x="156" y="155"/>
                      </a:lnTo>
                      <a:lnTo>
                        <a:pt x="153" y="155"/>
                      </a:lnTo>
                      <a:lnTo>
                        <a:pt x="152" y="155"/>
                      </a:lnTo>
                      <a:lnTo>
                        <a:pt x="152" y="156"/>
                      </a:lnTo>
                      <a:lnTo>
                        <a:pt x="150" y="157"/>
                      </a:lnTo>
                      <a:lnTo>
                        <a:pt x="149" y="158"/>
                      </a:lnTo>
                      <a:lnTo>
                        <a:pt x="148" y="159"/>
                      </a:lnTo>
                      <a:lnTo>
                        <a:pt x="148" y="160"/>
                      </a:lnTo>
                      <a:lnTo>
                        <a:pt x="148" y="161"/>
                      </a:lnTo>
                      <a:lnTo>
                        <a:pt x="149" y="162"/>
                      </a:lnTo>
                      <a:lnTo>
                        <a:pt x="150" y="162"/>
                      </a:lnTo>
                      <a:lnTo>
                        <a:pt x="150" y="163"/>
                      </a:lnTo>
                      <a:lnTo>
                        <a:pt x="149" y="167"/>
                      </a:lnTo>
                      <a:lnTo>
                        <a:pt x="149" y="169"/>
                      </a:lnTo>
                      <a:lnTo>
                        <a:pt x="149" y="170"/>
                      </a:lnTo>
                      <a:lnTo>
                        <a:pt x="150" y="170"/>
                      </a:lnTo>
                      <a:lnTo>
                        <a:pt x="152" y="170"/>
                      </a:lnTo>
                      <a:lnTo>
                        <a:pt x="154" y="170"/>
                      </a:lnTo>
                      <a:lnTo>
                        <a:pt x="156" y="170"/>
                      </a:lnTo>
                      <a:lnTo>
                        <a:pt x="156" y="171"/>
                      </a:lnTo>
                      <a:lnTo>
                        <a:pt x="160" y="171"/>
                      </a:lnTo>
                      <a:lnTo>
                        <a:pt x="161" y="171"/>
                      </a:lnTo>
                      <a:lnTo>
                        <a:pt x="163" y="170"/>
                      </a:lnTo>
                      <a:lnTo>
                        <a:pt x="164" y="169"/>
                      </a:lnTo>
                      <a:lnTo>
                        <a:pt x="164" y="170"/>
                      </a:lnTo>
                      <a:lnTo>
                        <a:pt x="165" y="170"/>
                      </a:lnTo>
                      <a:lnTo>
                        <a:pt x="165" y="171"/>
                      </a:lnTo>
                      <a:lnTo>
                        <a:pt x="167" y="171"/>
                      </a:lnTo>
                      <a:lnTo>
                        <a:pt x="168" y="171"/>
                      </a:lnTo>
                      <a:lnTo>
                        <a:pt x="169" y="172"/>
                      </a:lnTo>
                      <a:lnTo>
                        <a:pt x="171" y="171"/>
                      </a:lnTo>
                      <a:lnTo>
                        <a:pt x="174" y="170"/>
                      </a:lnTo>
                      <a:lnTo>
                        <a:pt x="176" y="169"/>
                      </a:lnTo>
                      <a:lnTo>
                        <a:pt x="177" y="169"/>
                      </a:lnTo>
                      <a:lnTo>
                        <a:pt x="178" y="169"/>
                      </a:lnTo>
                      <a:lnTo>
                        <a:pt x="178" y="170"/>
                      </a:lnTo>
                      <a:lnTo>
                        <a:pt x="178" y="172"/>
                      </a:lnTo>
                      <a:lnTo>
                        <a:pt x="177" y="174"/>
                      </a:lnTo>
                      <a:lnTo>
                        <a:pt x="174" y="181"/>
                      </a:lnTo>
                      <a:lnTo>
                        <a:pt x="172" y="187"/>
                      </a:lnTo>
                      <a:lnTo>
                        <a:pt x="171" y="190"/>
                      </a:lnTo>
                      <a:lnTo>
                        <a:pt x="170" y="193"/>
                      </a:lnTo>
                      <a:lnTo>
                        <a:pt x="169" y="194"/>
                      </a:lnTo>
                      <a:lnTo>
                        <a:pt x="168" y="194"/>
                      </a:lnTo>
                      <a:lnTo>
                        <a:pt x="167" y="195"/>
                      </a:lnTo>
                      <a:lnTo>
                        <a:pt x="165" y="195"/>
                      </a:lnTo>
                      <a:lnTo>
                        <a:pt x="161" y="194"/>
                      </a:lnTo>
                      <a:lnTo>
                        <a:pt x="158" y="194"/>
                      </a:lnTo>
                      <a:lnTo>
                        <a:pt x="153" y="194"/>
                      </a:lnTo>
                      <a:lnTo>
                        <a:pt x="146" y="192"/>
                      </a:lnTo>
                      <a:lnTo>
                        <a:pt x="142" y="191"/>
                      </a:lnTo>
                      <a:lnTo>
                        <a:pt x="139" y="190"/>
                      </a:lnTo>
                      <a:lnTo>
                        <a:pt x="138" y="189"/>
                      </a:lnTo>
                      <a:lnTo>
                        <a:pt x="137" y="188"/>
                      </a:lnTo>
                      <a:lnTo>
                        <a:pt x="135" y="186"/>
                      </a:lnTo>
                      <a:lnTo>
                        <a:pt x="133" y="185"/>
                      </a:lnTo>
                      <a:lnTo>
                        <a:pt x="132" y="185"/>
                      </a:lnTo>
                      <a:lnTo>
                        <a:pt x="130" y="185"/>
                      </a:lnTo>
                      <a:lnTo>
                        <a:pt x="129" y="185"/>
                      </a:lnTo>
                      <a:lnTo>
                        <a:pt x="129" y="186"/>
                      </a:lnTo>
                      <a:lnTo>
                        <a:pt x="124" y="191"/>
                      </a:lnTo>
                      <a:lnTo>
                        <a:pt x="123" y="193"/>
                      </a:lnTo>
                      <a:lnTo>
                        <a:pt x="121" y="194"/>
                      </a:lnTo>
                      <a:lnTo>
                        <a:pt x="120" y="195"/>
                      </a:lnTo>
                      <a:lnTo>
                        <a:pt x="119" y="196"/>
                      </a:lnTo>
                      <a:lnTo>
                        <a:pt x="117" y="196"/>
                      </a:lnTo>
                      <a:lnTo>
                        <a:pt x="116" y="196"/>
                      </a:lnTo>
                      <a:lnTo>
                        <a:pt x="115" y="195"/>
                      </a:lnTo>
                      <a:lnTo>
                        <a:pt x="115" y="194"/>
                      </a:lnTo>
                      <a:lnTo>
                        <a:pt x="114" y="192"/>
                      </a:lnTo>
                      <a:lnTo>
                        <a:pt x="113" y="191"/>
                      </a:lnTo>
                      <a:lnTo>
                        <a:pt x="112" y="191"/>
                      </a:lnTo>
                      <a:lnTo>
                        <a:pt x="111" y="191"/>
                      </a:lnTo>
                      <a:lnTo>
                        <a:pt x="110" y="191"/>
                      </a:lnTo>
                      <a:lnTo>
                        <a:pt x="110" y="190"/>
                      </a:lnTo>
                      <a:lnTo>
                        <a:pt x="110" y="189"/>
                      </a:lnTo>
                      <a:lnTo>
                        <a:pt x="108" y="188"/>
                      </a:lnTo>
                      <a:lnTo>
                        <a:pt x="106" y="186"/>
                      </a:lnTo>
                      <a:lnTo>
                        <a:pt x="103" y="185"/>
                      </a:lnTo>
                      <a:lnTo>
                        <a:pt x="100" y="183"/>
                      </a:lnTo>
                      <a:lnTo>
                        <a:pt x="97" y="182"/>
                      </a:lnTo>
                      <a:lnTo>
                        <a:pt x="95" y="182"/>
                      </a:lnTo>
                      <a:lnTo>
                        <a:pt x="94" y="181"/>
                      </a:lnTo>
                      <a:lnTo>
                        <a:pt x="95" y="180"/>
                      </a:lnTo>
                      <a:lnTo>
                        <a:pt x="95" y="176"/>
                      </a:lnTo>
                      <a:lnTo>
                        <a:pt x="96" y="174"/>
                      </a:lnTo>
                      <a:lnTo>
                        <a:pt x="96" y="171"/>
                      </a:lnTo>
                      <a:lnTo>
                        <a:pt x="96" y="168"/>
                      </a:lnTo>
                      <a:lnTo>
                        <a:pt x="95" y="165"/>
                      </a:lnTo>
                      <a:lnTo>
                        <a:pt x="95" y="164"/>
                      </a:lnTo>
                      <a:lnTo>
                        <a:pt x="94" y="164"/>
                      </a:lnTo>
                      <a:lnTo>
                        <a:pt x="91" y="165"/>
                      </a:lnTo>
                      <a:lnTo>
                        <a:pt x="83" y="165"/>
                      </a:lnTo>
                      <a:lnTo>
                        <a:pt x="82" y="164"/>
                      </a:lnTo>
                      <a:lnTo>
                        <a:pt x="80" y="164"/>
                      </a:lnTo>
                      <a:lnTo>
                        <a:pt x="76" y="163"/>
                      </a:lnTo>
                      <a:lnTo>
                        <a:pt x="67" y="163"/>
                      </a:lnTo>
                      <a:lnTo>
                        <a:pt x="64" y="164"/>
                      </a:lnTo>
                      <a:lnTo>
                        <a:pt x="61" y="165"/>
                      </a:lnTo>
                      <a:lnTo>
                        <a:pt x="57" y="166"/>
                      </a:lnTo>
                      <a:lnTo>
                        <a:pt x="54" y="166"/>
                      </a:lnTo>
                      <a:lnTo>
                        <a:pt x="52" y="167"/>
                      </a:lnTo>
                      <a:lnTo>
                        <a:pt x="51" y="167"/>
                      </a:lnTo>
                      <a:lnTo>
                        <a:pt x="48" y="167"/>
                      </a:lnTo>
                      <a:lnTo>
                        <a:pt x="46" y="167"/>
                      </a:lnTo>
                      <a:lnTo>
                        <a:pt x="44" y="166"/>
                      </a:lnTo>
                      <a:lnTo>
                        <a:pt x="43" y="167"/>
                      </a:lnTo>
                      <a:lnTo>
                        <a:pt x="42" y="167"/>
                      </a:lnTo>
                      <a:lnTo>
                        <a:pt x="42" y="168"/>
                      </a:lnTo>
                      <a:lnTo>
                        <a:pt x="41" y="170"/>
                      </a:lnTo>
                      <a:lnTo>
                        <a:pt x="40" y="171"/>
                      </a:lnTo>
                      <a:lnTo>
                        <a:pt x="40" y="172"/>
                      </a:lnTo>
                      <a:lnTo>
                        <a:pt x="37" y="174"/>
                      </a:lnTo>
                      <a:lnTo>
                        <a:pt x="34" y="176"/>
                      </a:lnTo>
                      <a:lnTo>
                        <a:pt x="33" y="177"/>
                      </a:lnTo>
                      <a:lnTo>
                        <a:pt x="33" y="178"/>
                      </a:lnTo>
                      <a:lnTo>
                        <a:pt x="32" y="179"/>
                      </a:lnTo>
                      <a:lnTo>
                        <a:pt x="32" y="181"/>
                      </a:lnTo>
                      <a:lnTo>
                        <a:pt x="31" y="184"/>
                      </a:lnTo>
                      <a:lnTo>
                        <a:pt x="31" y="186"/>
                      </a:lnTo>
                      <a:lnTo>
                        <a:pt x="30" y="188"/>
                      </a:lnTo>
                      <a:lnTo>
                        <a:pt x="29" y="190"/>
                      </a:lnTo>
                      <a:lnTo>
                        <a:pt x="28" y="191"/>
                      </a:lnTo>
                      <a:lnTo>
                        <a:pt x="22" y="197"/>
                      </a:lnTo>
                      <a:lnTo>
                        <a:pt x="17" y="201"/>
                      </a:lnTo>
                      <a:lnTo>
                        <a:pt x="12" y="207"/>
                      </a:lnTo>
                      <a:lnTo>
                        <a:pt x="8" y="213"/>
                      </a:lnTo>
                      <a:lnTo>
                        <a:pt x="6" y="216"/>
                      </a:lnTo>
                      <a:lnTo>
                        <a:pt x="4" y="219"/>
                      </a:lnTo>
                      <a:lnTo>
                        <a:pt x="2" y="222"/>
                      </a:lnTo>
                      <a:lnTo>
                        <a:pt x="1" y="225"/>
                      </a:lnTo>
                      <a:lnTo>
                        <a:pt x="0" y="228"/>
                      </a:lnTo>
                      <a:lnTo>
                        <a:pt x="0" y="230"/>
                      </a:lnTo>
                      <a:lnTo>
                        <a:pt x="3" y="233"/>
                      </a:lnTo>
                      <a:lnTo>
                        <a:pt x="5" y="235"/>
                      </a:lnTo>
                      <a:lnTo>
                        <a:pt x="5" y="236"/>
                      </a:lnTo>
                      <a:lnTo>
                        <a:pt x="5" y="237"/>
                      </a:lnTo>
                      <a:lnTo>
                        <a:pt x="5" y="238"/>
                      </a:lnTo>
                      <a:lnTo>
                        <a:pt x="5" y="240"/>
                      </a:lnTo>
                      <a:lnTo>
                        <a:pt x="4" y="242"/>
                      </a:lnTo>
                      <a:lnTo>
                        <a:pt x="3" y="245"/>
                      </a:lnTo>
                      <a:lnTo>
                        <a:pt x="2" y="253"/>
                      </a:lnTo>
                      <a:lnTo>
                        <a:pt x="0" y="261"/>
                      </a:lnTo>
                      <a:lnTo>
                        <a:pt x="0" y="265"/>
                      </a:lnTo>
                      <a:lnTo>
                        <a:pt x="0" y="268"/>
                      </a:lnTo>
                      <a:lnTo>
                        <a:pt x="1" y="272"/>
                      </a:lnTo>
                      <a:lnTo>
                        <a:pt x="2" y="274"/>
                      </a:lnTo>
                      <a:lnTo>
                        <a:pt x="3" y="275"/>
                      </a:lnTo>
                      <a:lnTo>
                        <a:pt x="4" y="276"/>
                      </a:lnTo>
                      <a:lnTo>
                        <a:pt x="5" y="276"/>
                      </a:lnTo>
                      <a:lnTo>
                        <a:pt x="6" y="276"/>
                      </a:lnTo>
                      <a:lnTo>
                        <a:pt x="7" y="276"/>
                      </a:lnTo>
                      <a:lnTo>
                        <a:pt x="8" y="275"/>
                      </a:lnTo>
                      <a:lnTo>
                        <a:pt x="9" y="275"/>
                      </a:lnTo>
                      <a:lnTo>
                        <a:pt x="9" y="276"/>
                      </a:lnTo>
                      <a:lnTo>
                        <a:pt x="10" y="276"/>
                      </a:lnTo>
                      <a:lnTo>
                        <a:pt x="10" y="278"/>
                      </a:lnTo>
                      <a:lnTo>
                        <a:pt x="9" y="281"/>
                      </a:lnTo>
                      <a:lnTo>
                        <a:pt x="9" y="283"/>
                      </a:lnTo>
                      <a:lnTo>
                        <a:pt x="10" y="284"/>
                      </a:lnTo>
                      <a:lnTo>
                        <a:pt x="11" y="284"/>
                      </a:lnTo>
                      <a:lnTo>
                        <a:pt x="12" y="285"/>
                      </a:lnTo>
                      <a:lnTo>
                        <a:pt x="12" y="286"/>
                      </a:lnTo>
                      <a:lnTo>
                        <a:pt x="12" y="289"/>
                      </a:lnTo>
                      <a:lnTo>
                        <a:pt x="13" y="291"/>
                      </a:lnTo>
                      <a:lnTo>
                        <a:pt x="14" y="293"/>
                      </a:lnTo>
                      <a:lnTo>
                        <a:pt x="16" y="295"/>
                      </a:lnTo>
                      <a:lnTo>
                        <a:pt x="19" y="297"/>
                      </a:lnTo>
                      <a:lnTo>
                        <a:pt x="24" y="302"/>
                      </a:lnTo>
                      <a:lnTo>
                        <a:pt x="26" y="305"/>
                      </a:lnTo>
                      <a:lnTo>
                        <a:pt x="27" y="306"/>
                      </a:lnTo>
                      <a:lnTo>
                        <a:pt x="28" y="306"/>
                      </a:lnTo>
                      <a:lnTo>
                        <a:pt x="29" y="306"/>
                      </a:lnTo>
                      <a:lnTo>
                        <a:pt x="31" y="305"/>
                      </a:lnTo>
                      <a:lnTo>
                        <a:pt x="33" y="304"/>
                      </a:lnTo>
                      <a:lnTo>
                        <a:pt x="35" y="303"/>
                      </a:lnTo>
                      <a:lnTo>
                        <a:pt x="37" y="302"/>
                      </a:lnTo>
                      <a:lnTo>
                        <a:pt x="38" y="302"/>
                      </a:lnTo>
                      <a:lnTo>
                        <a:pt x="40" y="302"/>
                      </a:lnTo>
                      <a:lnTo>
                        <a:pt x="42" y="302"/>
                      </a:lnTo>
                      <a:lnTo>
                        <a:pt x="43" y="303"/>
                      </a:lnTo>
                      <a:lnTo>
                        <a:pt x="45" y="303"/>
                      </a:lnTo>
                      <a:lnTo>
                        <a:pt x="46" y="303"/>
                      </a:lnTo>
                      <a:lnTo>
                        <a:pt x="49" y="302"/>
                      </a:lnTo>
                      <a:lnTo>
                        <a:pt x="53" y="301"/>
                      </a:lnTo>
                      <a:lnTo>
                        <a:pt x="57" y="299"/>
                      </a:lnTo>
                      <a:lnTo>
                        <a:pt x="61" y="297"/>
                      </a:lnTo>
                      <a:lnTo>
                        <a:pt x="62" y="296"/>
                      </a:lnTo>
                      <a:lnTo>
                        <a:pt x="64" y="296"/>
                      </a:lnTo>
                      <a:lnTo>
                        <a:pt x="66" y="296"/>
                      </a:lnTo>
                      <a:lnTo>
                        <a:pt x="68" y="296"/>
                      </a:lnTo>
                      <a:lnTo>
                        <a:pt x="70" y="297"/>
                      </a:lnTo>
                      <a:lnTo>
                        <a:pt x="72" y="297"/>
                      </a:lnTo>
                      <a:lnTo>
                        <a:pt x="71" y="298"/>
                      </a:lnTo>
                      <a:lnTo>
                        <a:pt x="71" y="299"/>
                      </a:lnTo>
                      <a:lnTo>
                        <a:pt x="69" y="301"/>
                      </a:lnTo>
                      <a:lnTo>
                        <a:pt x="69" y="302"/>
                      </a:lnTo>
                      <a:lnTo>
                        <a:pt x="69" y="303"/>
                      </a:lnTo>
                      <a:lnTo>
                        <a:pt x="70" y="304"/>
                      </a:lnTo>
                      <a:lnTo>
                        <a:pt x="72" y="304"/>
                      </a:lnTo>
                      <a:lnTo>
                        <a:pt x="74" y="304"/>
                      </a:lnTo>
                      <a:lnTo>
                        <a:pt x="76" y="305"/>
                      </a:lnTo>
                      <a:lnTo>
                        <a:pt x="80" y="304"/>
                      </a:lnTo>
                      <a:lnTo>
                        <a:pt x="81" y="304"/>
                      </a:lnTo>
                      <a:lnTo>
                        <a:pt x="82" y="304"/>
                      </a:lnTo>
                      <a:lnTo>
                        <a:pt x="83" y="305"/>
                      </a:lnTo>
                      <a:lnTo>
                        <a:pt x="83" y="306"/>
                      </a:lnTo>
                      <a:lnTo>
                        <a:pt x="83" y="309"/>
                      </a:lnTo>
                      <a:lnTo>
                        <a:pt x="84" y="312"/>
                      </a:lnTo>
                      <a:lnTo>
                        <a:pt x="85" y="316"/>
                      </a:lnTo>
                      <a:lnTo>
                        <a:pt x="85" y="320"/>
                      </a:lnTo>
                      <a:lnTo>
                        <a:pt x="84" y="322"/>
                      </a:lnTo>
                      <a:lnTo>
                        <a:pt x="84" y="325"/>
                      </a:lnTo>
                      <a:lnTo>
                        <a:pt x="85" y="327"/>
                      </a:lnTo>
                      <a:lnTo>
                        <a:pt x="86" y="330"/>
                      </a:lnTo>
                      <a:lnTo>
                        <a:pt x="87" y="333"/>
                      </a:lnTo>
                      <a:lnTo>
                        <a:pt x="88" y="336"/>
                      </a:lnTo>
                      <a:lnTo>
                        <a:pt x="90" y="338"/>
                      </a:lnTo>
                      <a:lnTo>
                        <a:pt x="91" y="340"/>
                      </a:lnTo>
                      <a:lnTo>
                        <a:pt x="93" y="342"/>
                      </a:lnTo>
                      <a:lnTo>
                        <a:pt x="94" y="344"/>
                      </a:lnTo>
                      <a:lnTo>
                        <a:pt x="95" y="346"/>
                      </a:lnTo>
                      <a:lnTo>
                        <a:pt x="96" y="348"/>
                      </a:lnTo>
                      <a:lnTo>
                        <a:pt x="96" y="350"/>
                      </a:lnTo>
                      <a:lnTo>
                        <a:pt x="96" y="352"/>
                      </a:lnTo>
                      <a:lnTo>
                        <a:pt x="96" y="358"/>
                      </a:lnTo>
                      <a:lnTo>
                        <a:pt x="96" y="360"/>
                      </a:lnTo>
                      <a:lnTo>
                        <a:pt x="97" y="362"/>
                      </a:lnTo>
                      <a:lnTo>
                        <a:pt x="98" y="364"/>
                      </a:lnTo>
                      <a:lnTo>
                        <a:pt x="99" y="366"/>
                      </a:lnTo>
                      <a:lnTo>
                        <a:pt x="100" y="367"/>
                      </a:lnTo>
                      <a:lnTo>
                        <a:pt x="101" y="368"/>
                      </a:lnTo>
                      <a:lnTo>
                        <a:pt x="101" y="370"/>
                      </a:lnTo>
                      <a:lnTo>
                        <a:pt x="101" y="371"/>
                      </a:lnTo>
                      <a:lnTo>
                        <a:pt x="100" y="373"/>
                      </a:lnTo>
                      <a:lnTo>
                        <a:pt x="99" y="374"/>
                      </a:lnTo>
                      <a:lnTo>
                        <a:pt x="97" y="375"/>
                      </a:lnTo>
                      <a:lnTo>
                        <a:pt x="97" y="376"/>
                      </a:lnTo>
                      <a:lnTo>
                        <a:pt x="96" y="377"/>
                      </a:lnTo>
                      <a:lnTo>
                        <a:pt x="96" y="378"/>
                      </a:lnTo>
                      <a:lnTo>
                        <a:pt x="96" y="379"/>
                      </a:lnTo>
                      <a:lnTo>
                        <a:pt x="96" y="381"/>
                      </a:lnTo>
                      <a:lnTo>
                        <a:pt x="95" y="385"/>
                      </a:lnTo>
                      <a:lnTo>
                        <a:pt x="94" y="392"/>
                      </a:lnTo>
                      <a:lnTo>
                        <a:pt x="94" y="396"/>
                      </a:lnTo>
                      <a:lnTo>
                        <a:pt x="94" y="400"/>
                      </a:lnTo>
                      <a:lnTo>
                        <a:pt x="94" y="401"/>
                      </a:lnTo>
                      <a:lnTo>
                        <a:pt x="95" y="403"/>
                      </a:lnTo>
                      <a:lnTo>
                        <a:pt x="95" y="405"/>
                      </a:lnTo>
                      <a:lnTo>
                        <a:pt x="96" y="406"/>
                      </a:lnTo>
                      <a:lnTo>
                        <a:pt x="99" y="408"/>
                      </a:lnTo>
                      <a:lnTo>
                        <a:pt x="100" y="409"/>
                      </a:lnTo>
                      <a:lnTo>
                        <a:pt x="101" y="411"/>
                      </a:lnTo>
                      <a:lnTo>
                        <a:pt x="103" y="414"/>
                      </a:lnTo>
                      <a:lnTo>
                        <a:pt x="104" y="419"/>
                      </a:lnTo>
                      <a:lnTo>
                        <a:pt x="105" y="424"/>
                      </a:lnTo>
                      <a:lnTo>
                        <a:pt x="106" y="432"/>
                      </a:lnTo>
                      <a:lnTo>
                        <a:pt x="106" y="435"/>
                      </a:lnTo>
                      <a:lnTo>
                        <a:pt x="107" y="439"/>
                      </a:lnTo>
                      <a:lnTo>
                        <a:pt x="108" y="441"/>
                      </a:lnTo>
                      <a:lnTo>
                        <a:pt x="109" y="443"/>
                      </a:lnTo>
                      <a:lnTo>
                        <a:pt x="110" y="445"/>
                      </a:lnTo>
                      <a:lnTo>
                        <a:pt x="112" y="446"/>
                      </a:lnTo>
                      <a:lnTo>
                        <a:pt x="114" y="448"/>
                      </a:lnTo>
                      <a:lnTo>
                        <a:pt x="114" y="449"/>
                      </a:lnTo>
                      <a:lnTo>
                        <a:pt x="115" y="450"/>
                      </a:lnTo>
                      <a:lnTo>
                        <a:pt x="116" y="451"/>
                      </a:lnTo>
                      <a:lnTo>
                        <a:pt x="116" y="453"/>
                      </a:lnTo>
                      <a:lnTo>
                        <a:pt x="117" y="456"/>
                      </a:lnTo>
                      <a:lnTo>
                        <a:pt x="118" y="459"/>
                      </a:lnTo>
                      <a:lnTo>
                        <a:pt x="119" y="461"/>
                      </a:lnTo>
                      <a:lnTo>
                        <a:pt x="119" y="463"/>
                      </a:lnTo>
                      <a:lnTo>
                        <a:pt x="119" y="465"/>
                      </a:lnTo>
                      <a:lnTo>
                        <a:pt x="119" y="468"/>
                      </a:lnTo>
                      <a:lnTo>
                        <a:pt x="119" y="469"/>
                      </a:lnTo>
                      <a:lnTo>
                        <a:pt x="120" y="470"/>
                      </a:lnTo>
                      <a:lnTo>
                        <a:pt x="121" y="471"/>
                      </a:lnTo>
                      <a:lnTo>
                        <a:pt x="122" y="471"/>
                      </a:lnTo>
                      <a:lnTo>
                        <a:pt x="128" y="474"/>
                      </a:lnTo>
                      <a:lnTo>
                        <a:pt x="130" y="475"/>
                      </a:lnTo>
                      <a:lnTo>
                        <a:pt x="131" y="475"/>
                      </a:lnTo>
                      <a:lnTo>
                        <a:pt x="132" y="474"/>
                      </a:lnTo>
                      <a:lnTo>
                        <a:pt x="132" y="473"/>
                      </a:lnTo>
                      <a:lnTo>
                        <a:pt x="131" y="473"/>
                      </a:lnTo>
                      <a:lnTo>
                        <a:pt x="131" y="472"/>
                      </a:lnTo>
                      <a:lnTo>
                        <a:pt x="130" y="472"/>
                      </a:lnTo>
                      <a:lnTo>
                        <a:pt x="131" y="471"/>
                      </a:lnTo>
                      <a:lnTo>
                        <a:pt x="132" y="471"/>
                      </a:lnTo>
                      <a:lnTo>
                        <a:pt x="138" y="469"/>
                      </a:lnTo>
                      <a:lnTo>
                        <a:pt x="143" y="468"/>
                      </a:lnTo>
                      <a:lnTo>
                        <a:pt x="147" y="467"/>
                      </a:lnTo>
                      <a:lnTo>
                        <a:pt x="149" y="465"/>
                      </a:lnTo>
                      <a:lnTo>
                        <a:pt x="152" y="463"/>
                      </a:lnTo>
                      <a:lnTo>
                        <a:pt x="154" y="462"/>
                      </a:lnTo>
                      <a:lnTo>
                        <a:pt x="155" y="460"/>
                      </a:lnTo>
                      <a:lnTo>
                        <a:pt x="158" y="456"/>
                      </a:lnTo>
                      <a:lnTo>
                        <a:pt x="159" y="452"/>
                      </a:lnTo>
                      <a:lnTo>
                        <a:pt x="160" y="446"/>
                      </a:lnTo>
                      <a:lnTo>
                        <a:pt x="161" y="440"/>
                      </a:lnTo>
                      <a:lnTo>
                        <a:pt x="162" y="438"/>
                      </a:lnTo>
                      <a:lnTo>
                        <a:pt x="163" y="435"/>
                      </a:lnTo>
                      <a:lnTo>
                        <a:pt x="167" y="432"/>
                      </a:lnTo>
                      <a:lnTo>
                        <a:pt x="169" y="428"/>
                      </a:lnTo>
                      <a:lnTo>
                        <a:pt x="170" y="427"/>
                      </a:lnTo>
                      <a:lnTo>
                        <a:pt x="171" y="425"/>
                      </a:lnTo>
                      <a:lnTo>
                        <a:pt x="172" y="423"/>
                      </a:lnTo>
                      <a:lnTo>
                        <a:pt x="173" y="420"/>
                      </a:lnTo>
                      <a:lnTo>
                        <a:pt x="173" y="418"/>
                      </a:lnTo>
                      <a:lnTo>
                        <a:pt x="173" y="416"/>
                      </a:lnTo>
                      <a:lnTo>
                        <a:pt x="172" y="412"/>
                      </a:lnTo>
                      <a:lnTo>
                        <a:pt x="172" y="410"/>
                      </a:lnTo>
                      <a:lnTo>
                        <a:pt x="172" y="408"/>
                      </a:lnTo>
                      <a:lnTo>
                        <a:pt x="172" y="406"/>
                      </a:lnTo>
                      <a:lnTo>
                        <a:pt x="173" y="404"/>
                      </a:lnTo>
                      <a:lnTo>
                        <a:pt x="175" y="400"/>
                      </a:lnTo>
                      <a:lnTo>
                        <a:pt x="178" y="397"/>
                      </a:lnTo>
                      <a:lnTo>
                        <a:pt x="179" y="396"/>
                      </a:lnTo>
                      <a:lnTo>
                        <a:pt x="180" y="395"/>
                      </a:lnTo>
                      <a:lnTo>
                        <a:pt x="181" y="394"/>
                      </a:lnTo>
                      <a:lnTo>
                        <a:pt x="183" y="394"/>
                      </a:lnTo>
                      <a:lnTo>
                        <a:pt x="183" y="393"/>
                      </a:lnTo>
                      <a:lnTo>
                        <a:pt x="184" y="390"/>
                      </a:lnTo>
                      <a:lnTo>
                        <a:pt x="186" y="381"/>
                      </a:lnTo>
                      <a:lnTo>
                        <a:pt x="187" y="376"/>
                      </a:lnTo>
                      <a:lnTo>
                        <a:pt x="188" y="372"/>
                      </a:lnTo>
                      <a:lnTo>
                        <a:pt x="188" y="368"/>
                      </a:lnTo>
                      <a:lnTo>
                        <a:pt x="188" y="367"/>
                      </a:lnTo>
                      <a:lnTo>
                        <a:pt x="188" y="366"/>
                      </a:lnTo>
                      <a:lnTo>
                        <a:pt x="186" y="362"/>
                      </a:lnTo>
                      <a:lnTo>
                        <a:pt x="185" y="359"/>
                      </a:lnTo>
                      <a:lnTo>
                        <a:pt x="183" y="355"/>
                      </a:lnTo>
                      <a:lnTo>
                        <a:pt x="183" y="353"/>
                      </a:lnTo>
                      <a:lnTo>
                        <a:pt x="183" y="351"/>
                      </a:lnTo>
                      <a:lnTo>
                        <a:pt x="183" y="350"/>
                      </a:lnTo>
                      <a:lnTo>
                        <a:pt x="182" y="349"/>
                      </a:lnTo>
                      <a:lnTo>
                        <a:pt x="181" y="346"/>
                      </a:lnTo>
                      <a:lnTo>
                        <a:pt x="181" y="345"/>
                      </a:lnTo>
                      <a:lnTo>
                        <a:pt x="181" y="343"/>
                      </a:lnTo>
                      <a:lnTo>
                        <a:pt x="181" y="342"/>
                      </a:lnTo>
                      <a:lnTo>
                        <a:pt x="183" y="340"/>
                      </a:lnTo>
                      <a:lnTo>
                        <a:pt x="186" y="337"/>
                      </a:lnTo>
                      <a:lnTo>
                        <a:pt x="188" y="335"/>
                      </a:lnTo>
                      <a:lnTo>
                        <a:pt x="190" y="334"/>
                      </a:lnTo>
                      <a:lnTo>
                        <a:pt x="192" y="332"/>
                      </a:lnTo>
                      <a:lnTo>
                        <a:pt x="194" y="329"/>
                      </a:lnTo>
                      <a:lnTo>
                        <a:pt x="194" y="328"/>
                      </a:lnTo>
                      <a:lnTo>
                        <a:pt x="196" y="326"/>
                      </a:lnTo>
                      <a:lnTo>
                        <a:pt x="199" y="324"/>
                      </a:lnTo>
                      <a:lnTo>
                        <a:pt x="202" y="320"/>
                      </a:lnTo>
                      <a:lnTo>
                        <a:pt x="204" y="317"/>
                      </a:lnTo>
                      <a:lnTo>
                        <a:pt x="206" y="316"/>
                      </a:lnTo>
                      <a:lnTo>
                        <a:pt x="207" y="314"/>
                      </a:lnTo>
                      <a:lnTo>
                        <a:pt x="210" y="311"/>
                      </a:lnTo>
                      <a:lnTo>
                        <a:pt x="213" y="307"/>
                      </a:lnTo>
                      <a:lnTo>
                        <a:pt x="217" y="302"/>
                      </a:lnTo>
                      <a:lnTo>
                        <a:pt x="219" y="297"/>
                      </a:lnTo>
                      <a:lnTo>
                        <a:pt x="222" y="291"/>
                      </a:lnTo>
                      <a:lnTo>
                        <a:pt x="224" y="285"/>
                      </a:lnTo>
                      <a:lnTo>
                        <a:pt x="225" y="282"/>
                      </a:lnTo>
                      <a:lnTo>
                        <a:pt x="225" y="280"/>
                      </a:lnTo>
                      <a:lnTo>
                        <a:pt x="224" y="279"/>
                      </a:lnTo>
                      <a:lnTo>
                        <a:pt x="224" y="278"/>
                      </a:lnTo>
                      <a:lnTo>
                        <a:pt x="223" y="276"/>
                      </a:lnTo>
                      <a:lnTo>
                        <a:pt x="223" y="275"/>
                      </a:lnTo>
                      <a:lnTo>
                        <a:pt x="222" y="275"/>
                      </a:lnTo>
                      <a:lnTo>
                        <a:pt x="221" y="275"/>
                      </a:lnTo>
                      <a:lnTo>
                        <a:pt x="220" y="276"/>
                      </a:lnTo>
                      <a:lnTo>
                        <a:pt x="219" y="277"/>
                      </a:lnTo>
                      <a:lnTo>
                        <a:pt x="215" y="280"/>
                      </a:lnTo>
                      <a:lnTo>
                        <a:pt x="212" y="280"/>
                      </a:lnTo>
                      <a:lnTo>
                        <a:pt x="210" y="280"/>
                      </a:lnTo>
                      <a:lnTo>
                        <a:pt x="208" y="280"/>
                      </a:lnTo>
                      <a:lnTo>
                        <a:pt x="207" y="281"/>
                      </a:lnTo>
                      <a:lnTo>
                        <a:pt x="205" y="281"/>
                      </a:lnTo>
                      <a:lnTo>
                        <a:pt x="203" y="283"/>
                      </a:lnTo>
                      <a:lnTo>
                        <a:pt x="201" y="284"/>
                      </a:lnTo>
                      <a:lnTo>
                        <a:pt x="200" y="284"/>
                      </a:lnTo>
                      <a:lnTo>
                        <a:pt x="199" y="283"/>
                      </a:lnTo>
                      <a:lnTo>
                        <a:pt x="198" y="283"/>
                      </a:lnTo>
                      <a:lnTo>
                        <a:pt x="197" y="281"/>
                      </a:lnTo>
                      <a:lnTo>
                        <a:pt x="197" y="277"/>
                      </a:lnTo>
                      <a:lnTo>
                        <a:pt x="196" y="274"/>
                      </a:lnTo>
                      <a:lnTo>
                        <a:pt x="196" y="273"/>
                      </a:lnTo>
                      <a:lnTo>
                        <a:pt x="196" y="272"/>
                      </a:lnTo>
                      <a:lnTo>
                        <a:pt x="195" y="271"/>
                      </a:lnTo>
                      <a:lnTo>
                        <a:pt x="194" y="270"/>
                      </a:lnTo>
                      <a:lnTo>
                        <a:pt x="191" y="267"/>
                      </a:lnTo>
                      <a:lnTo>
                        <a:pt x="188" y="265"/>
                      </a:lnTo>
                      <a:lnTo>
                        <a:pt x="186" y="263"/>
                      </a:lnTo>
                      <a:lnTo>
                        <a:pt x="185" y="262"/>
                      </a:lnTo>
                      <a:lnTo>
                        <a:pt x="184" y="261"/>
                      </a:lnTo>
                      <a:lnTo>
                        <a:pt x="183" y="260"/>
                      </a:lnTo>
                      <a:lnTo>
                        <a:pt x="183" y="258"/>
                      </a:lnTo>
                      <a:lnTo>
                        <a:pt x="183" y="255"/>
                      </a:lnTo>
                      <a:lnTo>
                        <a:pt x="181" y="252"/>
                      </a:lnTo>
                      <a:lnTo>
                        <a:pt x="180" y="249"/>
                      </a:lnTo>
                      <a:lnTo>
                        <a:pt x="178" y="245"/>
                      </a:lnTo>
                      <a:lnTo>
                        <a:pt x="177" y="244"/>
                      </a:lnTo>
                      <a:lnTo>
                        <a:pt x="176" y="243"/>
                      </a:lnTo>
                      <a:lnTo>
                        <a:pt x="176" y="240"/>
                      </a:lnTo>
                      <a:lnTo>
                        <a:pt x="176" y="239"/>
                      </a:lnTo>
                      <a:lnTo>
                        <a:pt x="175" y="238"/>
                      </a:lnTo>
                      <a:lnTo>
                        <a:pt x="174" y="236"/>
                      </a:lnTo>
                      <a:lnTo>
                        <a:pt x="173" y="233"/>
                      </a:lnTo>
                      <a:lnTo>
                        <a:pt x="171" y="230"/>
                      </a:lnTo>
                      <a:lnTo>
                        <a:pt x="170" y="226"/>
                      </a:lnTo>
                      <a:lnTo>
                        <a:pt x="167" y="219"/>
                      </a:lnTo>
                      <a:lnTo>
                        <a:pt x="165" y="212"/>
                      </a:lnTo>
                      <a:lnTo>
                        <a:pt x="165" y="209"/>
                      </a:lnTo>
                      <a:lnTo>
                        <a:pt x="164" y="206"/>
                      </a:lnTo>
                      <a:lnTo>
                        <a:pt x="164" y="204"/>
                      </a:lnTo>
                      <a:lnTo>
                        <a:pt x="164" y="203"/>
                      </a:lnTo>
                      <a:lnTo>
                        <a:pt x="164" y="202"/>
                      </a:lnTo>
                      <a:lnTo>
                        <a:pt x="165" y="202"/>
                      </a:lnTo>
                      <a:lnTo>
                        <a:pt x="166" y="205"/>
                      </a:lnTo>
                      <a:lnTo>
                        <a:pt x="168" y="208"/>
                      </a:lnTo>
                      <a:lnTo>
                        <a:pt x="169" y="208"/>
                      </a:lnTo>
                      <a:lnTo>
                        <a:pt x="170" y="209"/>
                      </a:lnTo>
                      <a:lnTo>
                        <a:pt x="171" y="209"/>
                      </a:lnTo>
                      <a:lnTo>
                        <a:pt x="171" y="208"/>
                      </a:lnTo>
                      <a:lnTo>
                        <a:pt x="172" y="208"/>
                      </a:lnTo>
                      <a:lnTo>
                        <a:pt x="173" y="209"/>
                      </a:lnTo>
                      <a:lnTo>
                        <a:pt x="174" y="210"/>
                      </a:lnTo>
                      <a:lnTo>
                        <a:pt x="175" y="211"/>
                      </a:lnTo>
                      <a:lnTo>
                        <a:pt x="176" y="212"/>
                      </a:lnTo>
                      <a:lnTo>
                        <a:pt x="176" y="214"/>
                      </a:lnTo>
                      <a:lnTo>
                        <a:pt x="176" y="217"/>
                      </a:lnTo>
                      <a:lnTo>
                        <a:pt x="177" y="221"/>
                      </a:lnTo>
                      <a:lnTo>
                        <a:pt x="177" y="223"/>
                      </a:lnTo>
                      <a:lnTo>
                        <a:pt x="178" y="224"/>
                      </a:lnTo>
                      <a:lnTo>
                        <a:pt x="178" y="226"/>
                      </a:lnTo>
                      <a:lnTo>
                        <a:pt x="179" y="227"/>
                      </a:lnTo>
                      <a:lnTo>
                        <a:pt x="182" y="229"/>
                      </a:lnTo>
                      <a:lnTo>
                        <a:pt x="183" y="231"/>
                      </a:lnTo>
                      <a:lnTo>
                        <a:pt x="184" y="234"/>
                      </a:lnTo>
                      <a:lnTo>
                        <a:pt x="184" y="237"/>
                      </a:lnTo>
                      <a:lnTo>
                        <a:pt x="184" y="238"/>
                      </a:lnTo>
                      <a:lnTo>
                        <a:pt x="185" y="239"/>
                      </a:lnTo>
                      <a:lnTo>
                        <a:pt x="185" y="240"/>
                      </a:lnTo>
                      <a:lnTo>
                        <a:pt x="186" y="241"/>
                      </a:lnTo>
                      <a:lnTo>
                        <a:pt x="187" y="242"/>
                      </a:lnTo>
                      <a:lnTo>
                        <a:pt x="189" y="243"/>
                      </a:lnTo>
                      <a:lnTo>
                        <a:pt x="190" y="244"/>
                      </a:lnTo>
                      <a:lnTo>
                        <a:pt x="190" y="245"/>
                      </a:lnTo>
                      <a:lnTo>
                        <a:pt x="190" y="246"/>
                      </a:lnTo>
                      <a:lnTo>
                        <a:pt x="190" y="247"/>
                      </a:lnTo>
                      <a:lnTo>
                        <a:pt x="190" y="248"/>
                      </a:lnTo>
                      <a:lnTo>
                        <a:pt x="190" y="249"/>
                      </a:lnTo>
                      <a:lnTo>
                        <a:pt x="190" y="250"/>
                      </a:lnTo>
                      <a:lnTo>
                        <a:pt x="191" y="251"/>
                      </a:lnTo>
                      <a:lnTo>
                        <a:pt x="194" y="254"/>
                      </a:lnTo>
                      <a:lnTo>
                        <a:pt x="195" y="255"/>
                      </a:lnTo>
                      <a:lnTo>
                        <a:pt x="196" y="257"/>
                      </a:lnTo>
                      <a:lnTo>
                        <a:pt x="196" y="260"/>
                      </a:lnTo>
                      <a:lnTo>
                        <a:pt x="196" y="263"/>
                      </a:lnTo>
                      <a:lnTo>
                        <a:pt x="197" y="266"/>
                      </a:lnTo>
                      <a:lnTo>
                        <a:pt x="198" y="269"/>
                      </a:lnTo>
                      <a:lnTo>
                        <a:pt x="199" y="271"/>
                      </a:lnTo>
                      <a:lnTo>
                        <a:pt x="200" y="272"/>
                      </a:lnTo>
                      <a:lnTo>
                        <a:pt x="202" y="273"/>
                      </a:lnTo>
                      <a:lnTo>
                        <a:pt x="203" y="273"/>
                      </a:lnTo>
                      <a:lnTo>
                        <a:pt x="204" y="273"/>
                      </a:lnTo>
                      <a:lnTo>
                        <a:pt x="206" y="273"/>
                      </a:lnTo>
                      <a:lnTo>
                        <a:pt x="207" y="272"/>
                      </a:lnTo>
                      <a:lnTo>
                        <a:pt x="209" y="271"/>
                      </a:lnTo>
                      <a:lnTo>
                        <a:pt x="211" y="271"/>
                      </a:lnTo>
                      <a:lnTo>
                        <a:pt x="212" y="270"/>
                      </a:lnTo>
                      <a:lnTo>
                        <a:pt x="214" y="270"/>
                      </a:lnTo>
                      <a:lnTo>
                        <a:pt x="217" y="268"/>
                      </a:lnTo>
                      <a:lnTo>
                        <a:pt x="221" y="267"/>
                      </a:lnTo>
                      <a:lnTo>
                        <a:pt x="224" y="265"/>
                      </a:lnTo>
                      <a:lnTo>
                        <a:pt x="226" y="265"/>
                      </a:lnTo>
                      <a:lnTo>
                        <a:pt x="227" y="264"/>
                      </a:lnTo>
                      <a:lnTo>
                        <a:pt x="228" y="263"/>
                      </a:lnTo>
                      <a:lnTo>
                        <a:pt x="228" y="262"/>
                      </a:lnTo>
                      <a:lnTo>
                        <a:pt x="229" y="259"/>
                      </a:lnTo>
                      <a:lnTo>
                        <a:pt x="230" y="258"/>
                      </a:lnTo>
                      <a:lnTo>
                        <a:pt x="231" y="257"/>
                      </a:lnTo>
                      <a:lnTo>
                        <a:pt x="233" y="256"/>
                      </a:lnTo>
                      <a:lnTo>
                        <a:pt x="235" y="256"/>
                      </a:lnTo>
                      <a:lnTo>
                        <a:pt x="237" y="255"/>
                      </a:lnTo>
                      <a:lnTo>
                        <a:pt x="238" y="254"/>
                      </a:lnTo>
                      <a:lnTo>
                        <a:pt x="240" y="251"/>
                      </a:lnTo>
                      <a:lnTo>
                        <a:pt x="240" y="250"/>
                      </a:lnTo>
                      <a:lnTo>
                        <a:pt x="241" y="249"/>
                      </a:lnTo>
                      <a:lnTo>
                        <a:pt x="243" y="247"/>
                      </a:lnTo>
                      <a:lnTo>
                        <a:pt x="244" y="246"/>
                      </a:lnTo>
                      <a:lnTo>
                        <a:pt x="244" y="245"/>
                      </a:lnTo>
                      <a:lnTo>
                        <a:pt x="245" y="243"/>
                      </a:lnTo>
                      <a:lnTo>
                        <a:pt x="245" y="242"/>
                      </a:lnTo>
                      <a:lnTo>
                        <a:pt x="246" y="241"/>
                      </a:lnTo>
                      <a:lnTo>
                        <a:pt x="247" y="240"/>
                      </a:lnTo>
                      <a:lnTo>
                        <a:pt x="249" y="240"/>
                      </a:lnTo>
                      <a:lnTo>
                        <a:pt x="250" y="240"/>
                      </a:lnTo>
                      <a:lnTo>
                        <a:pt x="251" y="239"/>
                      </a:lnTo>
                      <a:lnTo>
                        <a:pt x="252" y="239"/>
                      </a:lnTo>
                      <a:lnTo>
                        <a:pt x="252" y="238"/>
                      </a:lnTo>
                      <a:lnTo>
                        <a:pt x="251" y="237"/>
                      </a:lnTo>
                      <a:lnTo>
                        <a:pt x="250" y="234"/>
                      </a:lnTo>
                      <a:lnTo>
                        <a:pt x="248" y="232"/>
                      </a:lnTo>
                      <a:lnTo>
                        <a:pt x="245" y="228"/>
                      </a:lnTo>
                      <a:lnTo>
                        <a:pt x="242" y="224"/>
                      </a:lnTo>
                      <a:lnTo>
                        <a:pt x="242" y="223"/>
                      </a:lnTo>
                      <a:lnTo>
                        <a:pt x="241" y="222"/>
                      </a:lnTo>
                      <a:lnTo>
                        <a:pt x="241" y="221"/>
                      </a:lnTo>
                      <a:lnTo>
                        <a:pt x="240" y="221"/>
                      </a:lnTo>
                      <a:lnTo>
                        <a:pt x="239" y="221"/>
                      </a:lnTo>
                      <a:lnTo>
                        <a:pt x="238" y="221"/>
                      </a:lnTo>
                      <a:lnTo>
                        <a:pt x="237" y="222"/>
                      </a:lnTo>
                      <a:lnTo>
                        <a:pt x="236" y="223"/>
                      </a:lnTo>
                      <a:lnTo>
                        <a:pt x="235" y="224"/>
                      </a:lnTo>
                      <a:lnTo>
                        <a:pt x="233" y="225"/>
                      </a:lnTo>
                      <a:lnTo>
                        <a:pt x="229" y="226"/>
                      </a:lnTo>
                      <a:lnTo>
                        <a:pt x="227" y="227"/>
                      </a:lnTo>
                      <a:lnTo>
                        <a:pt x="226" y="227"/>
                      </a:lnTo>
                      <a:lnTo>
                        <a:pt x="224" y="226"/>
                      </a:lnTo>
                      <a:lnTo>
                        <a:pt x="223" y="225"/>
                      </a:lnTo>
                      <a:lnTo>
                        <a:pt x="223" y="224"/>
                      </a:lnTo>
                      <a:lnTo>
                        <a:pt x="223" y="223"/>
                      </a:lnTo>
                      <a:lnTo>
                        <a:pt x="223" y="222"/>
                      </a:lnTo>
                      <a:lnTo>
                        <a:pt x="222" y="221"/>
                      </a:lnTo>
                      <a:lnTo>
                        <a:pt x="221" y="219"/>
                      </a:lnTo>
                      <a:lnTo>
                        <a:pt x="220" y="218"/>
                      </a:lnTo>
                      <a:lnTo>
                        <a:pt x="218" y="215"/>
                      </a:lnTo>
                      <a:lnTo>
                        <a:pt x="216" y="211"/>
                      </a:lnTo>
                      <a:lnTo>
                        <a:pt x="214" y="207"/>
                      </a:lnTo>
                      <a:lnTo>
                        <a:pt x="213" y="206"/>
                      </a:lnTo>
                      <a:lnTo>
                        <a:pt x="213" y="204"/>
                      </a:lnTo>
                      <a:lnTo>
                        <a:pt x="213" y="203"/>
                      </a:lnTo>
                      <a:lnTo>
                        <a:pt x="214" y="202"/>
                      </a:lnTo>
                      <a:lnTo>
                        <a:pt x="217" y="201"/>
                      </a:lnTo>
                      <a:lnTo>
                        <a:pt x="220" y="201"/>
                      </a:lnTo>
                      <a:lnTo>
                        <a:pt x="222" y="201"/>
                      </a:lnTo>
                      <a:lnTo>
                        <a:pt x="223" y="201"/>
                      </a:lnTo>
                      <a:lnTo>
                        <a:pt x="223" y="202"/>
                      </a:lnTo>
                      <a:lnTo>
                        <a:pt x="224" y="204"/>
                      </a:lnTo>
                      <a:lnTo>
                        <a:pt x="224" y="206"/>
                      </a:lnTo>
                      <a:lnTo>
                        <a:pt x="225" y="207"/>
                      </a:lnTo>
                      <a:lnTo>
                        <a:pt x="226" y="209"/>
                      </a:lnTo>
                      <a:lnTo>
                        <a:pt x="227" y="211"/>
                      </a:lnTo>
                      <a:lnTo>
                        <a:pt x="228" y="213"/>
                      </a:lnTo>
                      <a:lnTo>
                        <a:pt x="230" y="213"/>
                      </a:lnTo>
                      <a:lnTo>
                        <a:pt x="232" y="214"/>
                      </a:lnTo>
                      <a:lnTo>
                        <a:pt x="233" y="214"/>
                      </a:lnTo>
                      <a:lnTo>
                        <a:pt x="234" y="214"/>
                      </a:lnTo>
                      <a:lnTo>
                        <a:pt x="237" y="214"/>
                      </a:lnTo>
                      <a:lnTo>
                        <a:pt x="238" y="214"/>
                      </a:lnTo>
                      <a:lnTo>
                        <a:pt x="240" y="214"/>
                      </a:lnTo>
                      <a:lnTo>
                        <a:pt x="241" y="215"/>
                      </a:lnTo>
                      <a:lnTo>
                        <a:pt x="243" y="215"/>
                      </a:lnTo>
                      <a:lnTo>
                        <a:pt x="245" y="218"/>
                      </a:lnTo>
                      <a:lnTo>
                        <a:pt x="248" y="220"/>
                      </a:lnTo>
                      <a:lnTo>
                        <a:pt x="250" y="221"/>
                      </a:lnTo>
                      <a:lnTo>
                        <a:pt x="252" y="221"/>
                      </a:lnTo>
                      <a:lnTo>
                        <a:pt x="254" y="222"/>
                      </a:lnTo>
                      <a:lnTo>
                        <a:pt x="256" y="222"/>
                      </a:lnTo>
                      <a:lnTo>
                        <a:pt x="261" y="222"/>
                      </a:lnTo>
                      <a:lnTo>
                        <a:pt x="265" y="222"/>
                      </a:lnTo>
                      <a:lnTo>
                        <a:pt x="268" y="222"/>
                      </a:lnTo>
                      <a:lnTo>
                        <a:pt x="270" y="222"/>
                      </a:lnTo>
                      <a:lnTo>
                        <a:pt x="272" y="223"/>
                      </a:lnTo>
                      <a:lnTo>
                        <a:pt x="274" y="224"/>
                      </a:lnTo>
                      <a:lnTo>
                        <a:pt x="276" y="225"/>
                      </a:lnTo>
                      <a:lnTo>
                        <a:pt x="277" y="227"/>
                      </a:lnTo>
                      <a:lnTo>
                        <a:pt x="279" y="230"/>
                      </a:lnTo>
                      <a:lnTo>
                        <a:pt x="280" y="231"/>
                      </a:lnTo>
                      <a:lnTo>
                        <a:pt x="282" y="231"/>
                      </a:lnTo>
                      <a:lnTo>
                        <a:pt x="283" y="232"/>
                      </a:lnTo>
                      <a:lnTo>
                        <a:pt x="285" y="232"/>
                      </a:lnTo>
                      <a:lnTo>
                        <a:pt x="287" y="233"/>
                      </a:lnTo>
                      <a:lnTo>
                        <a:pt x="287" y="234"/>
                      </a:lnTo>
                      <a:lnTo>
                        <a:pt x="287" y="235"/>
                      </a:lnTo>
                      <a:lnTo>
                        <a:pt x="287" y="236"/>
                      </a:lnTo>
                      <a:lnTo>
                        <a:pt x="287" y="238"/>
                      </a:lnTo>
                      <a:lnTo>
                        <a:pt x="287" y="239"/>
                      </a:lnTo>
                      <a:lnTo>
                        <a:pt x="287" y="240"/>
                      </a:lnTo>
                      <a:lnTo>
                        <a:pt x="288" y="242"/>
                      </a:lnTo>
                      <a:lnTo>
                        <a:pt x="290" y="242"/>
                      </a:lnTo>
                      <a:lnTo>
                        <a:pt x="292" y="242"/>
                      </a:lnTo>
                      <a:lnTo>
                        <a:pt x="293" y="242"/>
                      </a:lnTo>
                      <a:lnTo>
                        <a:pt x="294" y="241"/>
                      </a:lnTo>
                      <a:lnTo>
                        <a:pt x="295" y="240"/>
                      </a:lnTo>
                      <a:lnTo>
                        <a:pt x="297" y="238"/>
                      </a:lnTo>
                      <a:lnTo>
                        <a:pt x="297" y="237"/>
                      </a:lnTo>
                      <a:lnTo>
                        <a:pt x="298" y="237"/>
                      </a:lnTo>
                      <a:lnTo>
                        <a:pt x="298" y="238"/>
                      </a:lnTo>
                      <a:lnTo>
                        <a:pt x="298" y="241"/>
                      </a:lnTo>
                      <a:lnTo>
                        <a:pt x="298" y="243"/>
                      </a:lnTo>
                      <a:lnTo>
                        <a:pt x="299" y="245"/>
                      </a:lnTo>
                      <a:lnTo>
                        <a:pt x="299" y="248"/>
                      </a:lnTo>
                      <a:lnTo>
                        <a:pt x="299" y="255"/>
                      </a:lnTo>
                      <a:lnTo>
                        <a:pt x="299" y="258"/>
                      </a:lnTo>
                      <a:lnTo>
                        <a:pt x="300" y="262"/>
                      </a:lnTo>
                      <a:lnTo>
                        <a:pt x="300" y="265"/>
                      </a:lnTo>
                      <a:lnTo>
                        <a:pt x="301" y="266"/>
                      </a:lnTo>
                      <a:lnTo>
                        <a:pt x="303" y="269"/>
                      </a:lnTo>
                      <a:lnTo>
                        <a:pt x="305" y="270"/>
                      </a:lnTo>
                      <a:lnTo>
                        <a:pt x="305" y="272"/>
                      </a:lnTo>
                      <a:lnTo>
                        <a:pt x="305" y="273"/>
                      </a:lnTo>
                      <a:lnTo>
                        <a:pt x="304" y="274"/>
                      </a:lnTo>
                      <a:lnTo>
                        <a:pt x="303" y="274"/>
                      </a:lnTo>
                      <a:lnTo>
                        <a:pt x="303" y="275"/>
                      </a:lnTo>
                      <a:lnTo>
                        <a:pt x="303" y="276"/>
                      </a:lnTo>
                      <a:lnTo>
                        <a:pt x="305" y="277"/>
                      </a:lnTo>
                      <a:lnTo>
                        <a:pt x="307" y="280"/>
                      </a:lnTo>
                      <a:lnTo>
                        <a:pt x="309" y="287"/>
                      </a:lnTo>
                      <a:lnTo>
                        <a:pt x="310" y="291"/>
                      </a:lnTo>
                      <a:lnTo>
                        <a:pt x="312" y="291"/>
                      </a:lnTo>
                      <a:lnTo>
                        <a:pt x="315" y="291"/>
                      </a:lnTo>
                      <a:lnTo>
                        <a:pt x="316" y="290"/>
                      </a:lnTo>
                      <a:lnTo>
                        <a:pt x="317" y="290"/>
                      </a:lnTo>
                      <a:lnTo>
                        <a:pt x="318" y="289"/>
                      </a:lnTo>
                      <a:lnTo>
                        <a:pt x="318" y="288"/>
                      </a:lnTo>
                      <a:lnTo>
                        <a:pt x="319" y="285"/>
                      </a:lnTo>
                      <a:lnTo>
                        <a:pt x="320" y="284"/>
                      </a:lnTo>
                      <a:lnTo>
                        <a:pt x="320" y="282"/>
                      </a:lnTo>
                      <a:lnTo>
                        <a:pt x="321" y="280"/>
                      </a:lnTo>
                      <a:lnTo>
                        <a:pt x="321" y="276"/>
                      </a:lnTo>
                      <a:lnTo>
                        <a:pt x="321" y="271"/>
                      </a:lnTo>
                      <a:lnTo>
                        <a:pt x="321" y="268"/>
                      </a:lnTo>
                      <a:lnTo>
                        <a:pt x="321" y="266"/>
                      </a:lnTo>
                      <a:lnTo>
                        <a:pt x="322" y="264"/>
                      </a:lnTo>
                      <a:lnTo>
                        <a:pt x="323" y="263"/>
                      </a:lnTo>
                      <a:lnTo>
                        <a:pt x="325" y="262"/>
                      </a:lnTo>
                      <a:lnTo>
                        <a:pt x="327" y="261"/>
                      </a:lnTo>
                      <a:lnTo>
                        <a:pt x="328" y="258"/>
                      </a:lnTo>
                      <a:lnTo>
                        <a:pt x="329" y="256"/>
                      </a:lnTo>
                      <a:lnTo>
                        <a:pt x="331" y="255"/>
                      </a:lnTo>
                      <a:lnTo>
                        <a:pt x="332" y="254"/>
                      </a:lnTo>
                      <a:lnTo>
                        <a:pt x="334" y="253"/>
                      </a:lnTo>
                      <a:lnTo>
                        <a:pt x="338" y="251"/>
                      </a:lnTo>
                      <a:lnTo>
                        <a:pt x="340" y="250"/>
                      </a:lnTo>
                      <a:lnTo>
                        <a:pt x="342" y="250"/>
                      </a:lnTo>
                      <a:lnTo>
                        <a:pt x="345" y="249"/>
                      </a:lnTo>
                      <a:lnTo>
                        <a:pt x="346" y="248"/>
                      </a:lnTo>
                      <a:lnTo>
                        <a:pt x="347" y="248"/>
                      </a:lnTo>
                      <a:lnTo>
                        <a:pt x="347" y="246"/>
                      </a:lnTo>
                      <a:lnTo>
                        <a:pt x="347" y="245"/>
                      </a:lnTo>
                      <a:lnTo>
                        <a:pt x="347" y="242"/>
                      </a:lnTo>
                      <a:lnTo>
                        <a:pt x="347" y="240"/>
                      </a:lnTo>
                      <a:lnTo>
                        <a:pt x="347" y="239"/>
                      </a:lnTo>
                      <a:lnTo>
                        <a:pt x="349" y="240"/>
                      </a:lnTo>
                      <a:lnTo>
                        <a:pt x="353" y="240"/>
                      </a:lnTo>
                      <a:lnTo>
                        <a:pt x="356" y="239"/>
                      </a:lnTo>
                      <a:lnTo>
                        <a:pt x="359" y="239"/>
                      </a:lnTo>
                      <a:lnTo>
                        <a:pt x="360" y="238"/>
                      </a:lnTo>
                      <a:lnTo>
                        <a:pt x="361" y="238"/>
                      </a:lnTo>
                      <a:lnTo>
                        <a:pt x="361" y="239"/>
                      </a:lnTo>
                      <a:lnTo>
                        <a:pt x="361" y="240"/>
                      </a:lnTo>
                      <a:lnTo>
                        <a:pt x="362" y="241"/>
                      </a:lnTo>
                      <a:lnTo>
                        <a:pt x="363" y="242"/>
                      </a:lnTo>
                      <a:lnTo>
                        <a:pt x="365" y="243"/>
                      </a:lnTo>
                      <a:lnTo>
                        <a:pt x="368" y="245"/>
                      </a:lnTo>
                      <a:lnTo>
                        <a:pt x="370" y="248"/>
                      </a:lnTo>
                      <a:lnTo>
                        <a:pt x="371" y="249"/>
                      </a:lnTo>
                      <a:lnTo>
                        <a:pt x="371" y="250"/>
                      </a:lnTo>
                      <a:lnTo>
                        <a:pt x="372" y="251"/>
                      </a:lnTo>
                      <a:lnTo>
                        <a:pt x="372" y="253"/>
                      </a:lnTo>
                      <a:lnTo>
                        <a:pt x="372" y="255"/>
                      </a:lnTo>
                      <a:lnTo>
                        <a:pt x="371" y="257"/>
                      </a:lnTo>
                      <a:lnTo>
                        <a:pt x="370" y="262"/>
                      </a:lnTo>
                      <a:lnTo>
                        <a:pt x="370" y="263"/>
                      </a:lnTo>
                      <a:lnTo>
                        <a:pt x="370" y="264"/>
                      </a:lnTo>
                      <a:lnTo>
                        <a:pt x="370" y="265"/>
                      </a:lnTo>
                      <a:lnTo>
                        <a:pt x="372" y="265"/>
                      </a:lnTo>
                      <a:lnTo>
                        <a:pt x="374" y="264"/>
                      </a:lnTo>
                      <a:lnTo>
                        <a:pt x="375" y="263"/>
                      </a:lnTo>
                      <a:lnTo>
                        <a:pt x="379" y="260"/>
                      </a:lnTo>
                      <a:lnTo>
                        <a:pt x="380" y="259"/>
                      </a:lnTo>
                      <a:lnTo>
                        <a:pt x="381" y="258"/>
                      </a:lnTo>
                      <a:lnTo>
                        <a:pt x="382" y="258"/>
                      </a:lnTo>
                      <a:lnTo>
                        <a:pt x="383" y="259"/>
                      </a:lnTo>
                      <a:lnTo>
                        <a:pt x="383" y="260"/>
                      </a:lnTo>
                      <a:lnTo>
                        <a:pt x="383" y="263"/>
                      </a:lnTo>
                      <a:lnTo>
                        <a:pt x="383" y="266"/>
                      </a:lnTo>
                      <a:lnTo>
                        <a:pt x="383" y="268"/>
                      </a:lnTo>
                      <a:lnTo>
                        <a:pt x="383" y="270"/>
                      </a:lnTo>
                      <a:lnTo>
                        <a:pt x="384" y="271"/>
                      </a:lnTo>
                      <a:lnTo>
                        <a:pt x="385" y="273"/>
                      </a:lnTo>
                      <a:lnTo>
                        <a:pt x="385" y="277"/>
                      </a:lnTo>
                      <a:lnTo>
                        <a:pt x="385" y="280"/>
                      </a:lnTo>
                      <a:lnTo>
                        <a:pt x="384" y="283"/>
                      </a:lnTo>
                      <a:lnTo>
                        <a:pt x="383" y="286"/>
                      </a:lnTo>
                      <a:lnTo>
                        <a:pt x="383" y="287"/>
                      </a:lnTo>
                      <a:lnTo>
                        <a:pt x="382" y="288"/>
                      </a:lnTo>
                      <a:lnTo>
                        <a:pt x="383" y="290"/>
                      </a:lnTo>
                      <a:lnTo>
                        <a:pt x="383" y="291"/>
                      </a:lnTo>
                      <a:lnTo>
                        <a:pt x="384" y="293"/>
                      </a:lnTo>
                      <a:lnTo>
                        <a:pt x="385" y="296"/>
                      </a:lnTo>
                      <a:lnTo>
                        <a:pt x="387" y="297"/>
                      </a:lnTo>
                      <a:lnTo>
                        <a:pt x="389" y="299"/>
                      </a:lnTo>
                      <a:lnTo>
                        <a:pt x="391" y="300"/>
                      </a:lnTo>
                      <a:lnTo>
                        <a:pt x="393" y="302"/>
                      </a:lnTo>
                      <a:lnTo>
                        <a:pt x="393" y="305"/>
                      </a:lnTo>
                      <a:lnTo>
                        <a:pt x="394" y="308"/>
                      </a:lnTo>
                      <a:lnTo>
                        <a:pt x="395" y="311"/>
                      </a:lnTo>
                      <a:lnTo>
                        <a:pt x="396" y="314"/>
                      </a:lnTo>
                      <a:lnTo>
                        <a:pt x="399" y="316"/>
                      </a:lnTo>
                      <a:lnTo>
                        <a:pt x="401" y="317"/>
                      </a:lnTo>
                      <a:lnTo>
                        <a:pt x="404" y="31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8" name="Freeform 666"/>
                <p:cNvSpPr>
                  <a:spLocks/>
                </p:cNvSpPr>
                <p:nvPr/>
              </p:nvSpPr>
              <p:spPr bwMode="auto">
                <a:xfrm>
                  <a:off x="2290" y="2314"/>
                  <a:ext cx="10" cy="45"/>
                </a:xfrm>
                <a:custGeom>
                  <a:avLst/>
                  <a:gdLst>
                    <a:gd name="T0" fmla="*/ 0 w 3"/>
                    <a:gd name="T1" fmla="*/ 103 h 14"/>
                    <a:gd name="T2" fmla="*/ 110 w 3"/>
                    <a:gd name="T3" fmla="*/ 0 h 14"/>
                    <a:gd name="T4" fmla="*/ 0 w 3"/>
                    <a:gd name="T5" fmla="*/ 868 h 14"/>
                    <a:gd name="T6" fmla="*/ 110 w 3"/>
                    <a:gd name="T7" fmla="*/ 1498 h 14"/>
                    <a:gd name="T8" fmla="*/ 367 w 3"/>
                    <a:gd name="T9" fmla="*/ 1395 h 14"/>
                    <a:gd name="T10" fmla="*/ 110 w 3"/>
                    <a:gd name="T11" fmla="*/ 868 h 14"/>
                    <a:gd name="T12" fmla="*/ 110 w 3"/>
                    <a:gd name="T13" fmla="*/ 103 h 14"/>
                    <a:gd name="T14" fmla="*/ 110 w 3"/>
                    <a:gd name="T15" fmla="*/ 0 h 14"/>
                    <a:gd name="T16" fmla="*/ 110 w 3"/>
                    <a:gd name="T17" fmla="*/ 103 h 14"/>
                    <a:gd name="T18" fmla="*/ 367 w 3"/>
                    <a:gd name="T19" fmla="*/ 103 h 14"/>
                    <a:gd name="T20" fmla="*/ 110 w 3"/>
                    <a:gd name="T21" fmla="*/ 0 h 14"/>
                    <a:gd name="T22" fmla="*/ 0 w 3"/>
                    <a:gd name="T23" fmla="*/ 103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14"/>
                    <a:gd name="T38" fmla="*/ 3 w 3"/>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14">
                      <a:moveTo>
                        <a:pt x="0" y="1"/>
                      </a:moveTo>
                      <a:lnTo>
                        <a:pt x="1" y="0"/>
                      </a:lnTo>
                      <a:lnTo>
                        <a:pt x="0" y="8"/>
                      </a:lnTo>
                      <a:lnTo>
                        <a:pt x="1" y="14"/>
                      </a:lnTo>
                      <a:lnTo>
                        <a:pt x="3" y="13"/>
                      </a:lnTo>
                      <a:lnTo>
                        <a:pt x="1" y="8"/>
                      </a:lnTo>
                      <a:lnTo>
                        <a:pt x="1" y="1"/>
                      </a:lnTo>
                      <a:lnTo>
                        <a:pt x="1" y="0"/>
                      </a:lnTo>
                      <a:lnTo>
                        <a:pt x="1" y="1"/>
                      </a:lnTo>
                      <a:lnTo>
                        <a:pt x="3" y="1"/>
                      </a:lnTo>
                      <a:lnTo>
                        <a:pt x="1"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29" name="Freeform 667"/>
                <p:cNvSpPr>
                  <a:spLocks/>
                </p:cNvSpPr>
                <p:nvPr/>
              </p:nvSpPr>
              <p:spPr bwMode="auto">
                <a:xfrm>
                  <a:off x="2257" y="2274"/>
                  <a:ext cx="36" cy="43"/>
                </a:xfrm>
                <a:custGeom>
                  <a:avLst/>
                  <a:gdLst>
                    <a:gd name="T0" fmla="*/ 0 w 11"/>
                    <a:gd name="T1" fmla="*/ 251 h 13"/>
                    <a:gd name="T2" fmla="*/ 0 w 11"/>
                    <a:gd name="T3" fmla="*/ 251 h 13"/>
                    <a:gd name="T4" fmla="*/ 556 w 11"/>
                    <a:gd name="T5" fmla="*/ 830 h 13"/>
                    <a:gd name="T6" fmla="*/ 1155 w 11"/>
                    <a:gd name="T7" fmla="*/ 1555 h 13"/>
                    <a:gd name="T8" fmla="*/ 1263 w 11"/>
                    <a:gd name="T9" fmla="*/ 1445 h 13"/>
                    <a:gd name="T10" fmla="*/ 697 w 11"/>
                    <a:gd name="T11" fmla="*/ 612 h 13"/>
                    <a:gd name="T12" fmla="*/ 245 w 11"/>
                    <a:gd name="T13" fmla="*/ 0 h 13"/>
                    <a:gd name="T14" fmla="*/ 245 w 11"/>
                    <a:gd name="T15" fmla="*/ 251 h 13"/>
                    <a:gd name="T16" fmla="*/ 0 w 11"/>
                    <a:gd name="T17" fmla="*/ 251 h 13"/>
                    <a:gd name="T18" fmla="*/ 0 w 11"/>
                    <a:gd name="T19" fmla="*/ 251 h 13"/>
                    <a:gd name="T20" fmla="*/ 0 w 11"/>
                    <a:gd name="T21" fmla="*/ 251 h 13"/>
                    <a:gd name="T22" fmla="*/ 0 w 11"/>
                    <a:gd name="T23" fmla="*/ 251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13"/>
                    <a:gd name="T38" fmla="*/ 11 w 11"/>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13">
                      <a:moveTo>
                        <a:pt x="0" y="2"/>
                      </a:moveTo>
                      <a:lnTo>
                        <a:pt x="0" y="2"/>
                      </a:lnTo>
                      <a:lnTo>
                        <a:pt x="5" y="7"/>
                      </a:lnTo>
                      <a:lnTo>
                        <a:pt x="10" y="13"/>
                      </a:lnTo>
                      <a:lnTo>
                        <a:pt x="11" y="12"/>
                      </a:lnTo>
                      <a:lnTo>
                        <a:pt x="6" y="5"/>
                      </a:lnTo>
                      <a:lnTo>
                        <a:pt x="2" y="0"/>
                      </a:lnTo>
                      <a:lnTo>
                        <a:pt x="2" y="2"/>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0" name="Freeform 668"/>
                <p:cNvSpPr>
                  <a:spLocks/>
                </p:cNvSpPr>
                <p:nvPr/>
              </p:nvSpPr>
              <p:spPr bwMode="auto">
                <a:xfrm>
                  <a:off x="2241" y="2255"/>
                  <a:ext cx="23" cy="26"/>
                </a:xfrm>
                <a:custGeom>
                  <a:avLst/>
                  <a:gdLst>
                    <a:gd name="T0" fmla="*/ 0 w 7"/>
                    <a:gd name="T1" fmla="*/ 0 h 8"/>
                    <a:gd name="T2" fmla="*/ 0 w 7"/>
                    <a:gd name="T3" fmla="*/ 104 h 8"/>
                    <a:gd name="T4" fmla="*/ 355 w 7"/>
                    <a:gd name="T5" fmla="*/ 549 h 8"/>
                    <a:gd name="T6" fmla="*/ 572 w 7"/>
                    <a:gd name="T7" fmla="*/ 887 h 8"/>
                    <a:gd name="T8" fmla="*/ 821 w 7"/>
                    <a:gd name="T9" fmla="*/ 887 h 8"/>
                    <a:gd name="T10" fmla="*/ 572 w 7"/>
                    <a:gd name="T11" fmla="*/ 338 h 8"/>
                    <a:gd name="T12" fmla="*/ 250 w 7"/>
                    <a:gd name="T13" fmla="*/ 0 h 8"/>
                    <a:gd name="T14" fmla="*/ 250 w 7"/>
                    <a:gd name="T15" fmla="*/ 0 h 8"/>
                    <a:gd name="T16" fmla="*/ 0 w 7"/>
                    <a:gd name="T17" fmla="*/ 0 h 8"/>
                    <a:gd name="T18" fmla="*/ 0 w 7"/>
                    <a:gd name="T19" fmla="*/ 104 h 8"/>
                    <a:gd name="T20" fmla="*/ 0 w 7"/>
                    <a:gd name="T21" fmla="*/ 104 h 8"/>
                    <a:gd name="T22" fmla="*/ 0 w 7"/>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8"/>
                    <a:gd name="T38" fmla="*/ 7 w 7"/>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8">
                      <a:moveTo>
                        <a:pt x="0" y="0"/>
                      </a:moveTo>
                      <a:lnTo>
                        <a:pt x="0" y="1"/>
                      </a:lnTo>
                      <a:lnTo>
                        <a:pt x="3" y="5"/>
                      </a:lnTo>
                      <a:lnTo>
                        <a:pt x="5" y="8"/>
                      </a:lnTo>
                      <a:lnTo>
                        <a:pt x="7" y="8"/>
                      </a:lnTo>
                      <a:lnTo>
                        <a:pt x="5" y="3"/>
                      </a:lnTo>
                      <a:lnTo>
                        <a:pt x="2" y="0"/>
                      </a:lnTo>
                      <a:lnTo>
                        <a:pt x="0" y="0"/>
                      </a:lnTo>
                      <a:lnTo>
                        <a:pt x="0" y="1"/>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1" name="Freeform 669"/>
                <p:cNvSpPr>
                  <a:spLocks/>
                </p:cNvSpPr>
                <p:nvPr/>
              </p:nvSpPr>
              <p:spPr bwMode="auto">
                <a:xfrm>
                  <a:off x="2241" y="2206"/>
                  <a:ext cx="10" cy="49"/>
                </a:xfrm>
                <a:custGeom>
                  <a:avLst/>
                  <a:gdLst>
                    <a:gd name="T0" fmla="*/ 367 w 3"/>
                    <a:gd name="T1" fmla="*/ 0 h 15"/>
                    <a:gd name="T2" fmla="*/ 367 w 3"/>
                    <a:gd name="T3" fmla="*/ 0 h 15"/>
                    <a:gd name="T4" fmla="*/ 0 w 3"/>
                    <a:gd name="T5" fmla="*/ 800 h 15"/>
                    <a:gd name="T6" fmla="*/ 0 w 3"/>
                    <a:gd name="T7" fmla="*/ 1708 h 15"/>
                    <a:gd name="T8" fmla="*/ 257 w 3"/>
                    <a:gd name="T9" fmla="*/ 1708 h 15"/>
                    <a:gd name="T10" fmla="*/ 367 w 3"/>
                    <a:gd name="T11" fmla="*/ 800 h 15"/>
                    <a:gd name="T12" fmla="*/ 367 w 3"/>
                    <a:gd name="T13" fmla="*/ 245 h 15"/>
                    <a:gd name="T14" fmla="*/ 367 w 3"/>
                    <a:gd name="T15" fmla="*/ 245 h 15"/>
                    <a:gd name="T16" fmla="*/ 367 w 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5"/>
                    <a:gd name="T29" fmla="*/ 3 w 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5">
                      <a:moveTo>
                        <a:pt x="3" y="0"/>
                      </a:moveTo>
                      <a:lnTo>
                        <a:pt x="3" y="0"/>
                      </a:lnTo>
                      <a:lnTo>
                        <a:pt x="0" y="7"/>
                      </a:lnTo>
                      <a:lnTo>
                        <a:pt x="0" y="15"/>
                      </a:lnTo>
                      <a:lnTo>
                        <a:pt x="2" y="15"/>
                      </a:lnTo>
                      <a:lnTo>
                        <a:pt x="3" y="7"/>
                      </a:lnTo>
                      <a:lnTo>
                        <a:pt x="3"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2" name="Freeform 670"/>
                <p:cNvSpPr>
                  <a:spLocks/>
                </p:cNvSpPr>
                <p:nvPr/>
              </p:nvSpPr>
              <p:spPr bwMode="auto">
                <a:xfrm>
                  <a:off x="2251" y="2206"/>
                  <a:ext cx="23" cy="16"/>
                </a:xfrm>
                <a:custGeom>
                  <a:avLst/>
                  <a:gdLst>
                    <a:gd name="T0" fmla="*/ 821 w 7"/>
                    <a:gd name="T1" fmla="*/ 326 h 5"/>
                    <a:gd name="T2" fmla="*/ 821 w 7"/>
                    <a:gd name="T3" fmla="*/ 326 h 5"/>
                    <a:gd name="T4" fmla="*/ 463 w 7"/>
                    <a:gd name="T5" fmla="*/ 195 h 5"/>
                    <a:gd name="T6" fmla="*/ 0 w 7"/>
                    <a:gd name="T7" fmla="*/ 0 h 5"/>
                    <a:gd name="T8" fmla="*/ 0 w 7"/>
                    <a:gd name="T9" fmla="*/ 195 h 5"/>
                    <a:gd name="T10" fmla="*/ 463 w 7"/>
                    <a:gd name="T11" fmla="*/ 326 h 5"/>
                    <a:gd name="T12" fmla="*/ 572 w 7"/>
                    <a:gd name="T13" fmla="*/ 522 h 5"/>
                    <a:gd name="T14" fmla="*/ 572 w 7"/>
                    <a:gd name="T15" fmla="*/ 522 h 5"/>
                    <a:gd name="T16" fmla="*/ 821 w 7"/>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7" y="3"/>
                      </a:moveTo>
                      <a:lnTo>
                        <a:pt x="7" y="3"/>
                      </a:lnTo>
                      <a:lnTo>
                        <a:pt x="4" y="2"/>
                      </a:lnTo>
                      <a:lnTo>
                        <a:pt x="0" y="0"/>
                      </a:lnTo>
                      <a:lnTo>
                        <a:pt x="0" y="2"/>
                      </a:lnTo>
                      <a:lnTo>
                        <a:pt x="4" y="3"/>
                      </a:lnTo>
                      <a:lnTo>
                        <a:pt x="5" y="5"/>
                      </a:lnTo>
                      <a:lnTo>
                        <a:pt x="7"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3" name="Freeform 671"/>
                <p:cNvSpPr>
                  <a:spLocks/>
                </p:cNvSpPr>
                <p:nvPr/>
              </p:nvSpPr>
              <p:spPr bwMode="auto">
                <a:xfrm>
                  <a:off x="2267" y="2215"/>
                  <a:ext cx="26" cy="33"/>
                </a:xfrm>
                <a:custGeom>
                  <a:avLst/>
                  <a:gdLst>
                    <a:gd name="T0" fmla="*/ 887 w 8"/>
                    <a:gd name="T1" fmla="*/ 937 h 10"/>
                    <a:gd name="T2" fmla="*/ 887 w 8"/>
                    <a:gd name="T3" fmla="*/ 937 h 10"/>
                    <a:gd name="T4" fmla="*/ 549 w 8"/>
                    <a:gd name="T5" fmla="*/ 610 h 10"/>
                    <a:gd name="T6" fmla="*/ 244 w 8"/>
                    <a:gd name="T7" fmla="*/ 0 h 10"/>
                    <a:gd name="T8" fmla="*/ 0 w 8"/>
                    <a:gd name="T9" fmla="*/ 251 h 10"/>
                    <a:gd name="T10" fmla="*/ 549 w 8"/>
                    <a:gd name="T11" fmla="*/ 828 h 10"/>
                    <a:gd name="T12" fmla="*/ 887 w 8"/>
                    <a:gd name="T13" fmla="*/ 1188 h 10"/>
                    <a:gd name="T14" fmla="*/ 887 w 8"/>
                    <a:gd name="T15" fmla="*/ 1188 h 10"/>
                    <a:gd name="T16" fmla="*/ 887 w 8"/>
                    <a:gd name="T17" fmla="*/ 93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0"/>
                    <a:gd name="T29" fmla="*/ 8 w 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0">
                      <a:moveTo>
                        <a:pt x="8" y="8"/>
                      </a:moveTo>
                      <a:lnTo>
                        <a:pt x="8" y="8"/>
                      </a:lnTo>
                      <a:lnTo>
                        <a:pt x="5" y="5"/>
                      </a:lnTo>
                      <a:lnTo>
                        <a:pt x="2" y="0"/>
                      </a:lnTo>
                      <a:lnTo>
                        <a:pt x="0" y="2"/>
                      </a:lnTo>
                      <a:lnTo>
                        <a:pt x="5" y="7"/>
                      </a:lnTo>
                      <a:lnTo>
                        <a:pt x="8" y="10"/>
                      </a:lnTo>
                      <a:lnTo>
                        <a:pt x="8"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4" name="Freeform 672"/>
                <p:cNvSpPr>
                  <a:spLocks/>
                </p:cNvSpPr>
                <p:nvPr/>
              </p:nvSpPr>
              <p:spPr bwMode="auto">
                <a:xfrm>
                  <a:off x="2293" y="2242"/>
                  <a:ext cx="17" cy="16"/>
                </a:xfrm>
                <a:custGeom>
                  <a:avLst/>
                  <a:gdLst>
                    <a:gd name="T0" fmla="*/ 670 w 5"/>
                    <a:gd name="T1" fmla="*/ 522 h 5"/>
                    <a:gd name="T2" fmla="*/ 670 w 5"/>
                    <a:gd name="T3" fmla="*/ 522 h 5"/>
                    <a:gd name="T4" fmla="*/ 554 w 5"/>
                    <a:gd name="T5" fmla="*/ 0 h 5"/>
                    <a:gd name="T6" fmla="*/ 0 w 5"/>
                    <a:gd name="T7" fmla="*/ 0 h 5"/>
                    <a:gd name="T8" fmla="*/ 0 w 5"/>
                    <a:gd name="T9" fmla="*/ 195 h 5"/>
                    <a:gd name="T10" fmla="*/ 279 w 5"/>
                    <a:gd name="T11" fmla="*/ 195 h 5"/>
                    <a:gd name="T12" fmla="*/ 279 w 5"/>
                    <a:gd name="T13" fmla="*/ 429 h 5"/>
                    <a:gd name="T14" fmla="*/ 279 w 5"/>
                    <a:gd name="T15" fmla="*/ 429 h 5"/>
                    <a:gd name="T16" fmla="*/ 670 w 5"/>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5"/>
                      </a:moveTo>
                      <a:lnTo>
                        <a:pt x="5" y="5"/>
                      </a:lnTo>
                      <a:lnTo>
                        <a:pt x="4" y="0"/>
                      </a:lnTo>
                      <a:lnTo>
                        <a:pt x="0" y="0"/>
                      </a:lnTo>
                      <a:lnTo>
                        <a:pt x="0" y="2"/>
                      </a:lnTo>
                      <a:lnTo>
                        <a:pt x="2" y="2"/>
                      </a:lnTo>
                      <a:lnTo>
                        <a:pt x="2" y="4"/>
                      </a:lnTo>
                      <a:lnTo>
                        <a:pt x="5"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5" name="Freeform 673"/>
                <p:cNvSpPr>
                  <a:spLocks/>
                </p:cNvSpPr>
                <p:nvPr/>
              </p:nvSpPr>
              <p:spPr bwMode="auto">
                <a:xfrm>
                  <a:off x="2300" y="2255"/>
                  <a:ext cx="10" cy="19"/>
                </a:xfrm>
                <a:custGeom>
                  <a:avLst/>
                  <a:gdLst>
                    <a:gd name="T0" fmla="*/ 257 w 3"/>
                    <a:gd name="T1" fmla="*/ 320 h 6"/>
                    <a:gd name="T2" fmla="*/ 257 w 3"/>
                    <a:gd name="T3" fmla="*/ 320 h 6"/>
                    <a:gd name="T4" fmla="*/ 257 w 3"/>
                    <a:gd name="T5" fmla="*/ 510 h 6"/>
                    <a:gd name="T6" fmla="*/ 367 w 3"/>
                    <a:gd name="T7" fmla="*/ 101 h 6"/>
                    <a:gd name="T8" fmla="*/ 0 w 3"/>
                    <a:gd name="T9" fmla="*/ 0 h 6"/>
                    <a:gd name="T10" fmla="*/ 0 w 3"/>
                    <a:gd name="T11" fmla="*/ 510 h 6"/>
                    <a:gd name="T12" fmla="*/ 257 w 3"/>
                    <a:gd name="T13" fmla="*/ 602 h 6"/>
                    <a:gd name="T14" fmla="*/ 257 w 3"/>
                    <a:gd name="T15" fmla="*/ 602 h 6"/>
                    <a:gd name="T16" fmla="*/ 257 w 3"/>
                    <a:gd name="T17" fmla="*/ 32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2" y="3"/>
                      </a:moveTo>
                      <a:lnTo>
                        <a:pt x="2" y="3"/>
                      </a:lnTo>
                      <a:lnTo>
                        <a:pt x="2" y="5"/>
                      </a:lnTo>
                      <a:lnTo>
                        <a:pt x="3" y="1"/>
                      </a:lnTo>
                      <a:lnTo>
                        <a:pt x="0" y="0"/>
                      </a:lnTo>
                      <a:lnTo>
                        <a:pt x="0" y="5"/>
                      </a:lnTo>
                      <a:lnTo>
                        <a:pt x="2" y="6"/>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6" name="Freeform 674"/>
                <p:cNvSpPr>
                  <a:spLocks/>
                </p:cNvSpPr>
                <p:nvPr/>
              </p:nvSpPr>
              <p:spPr bwMode="auto">
                <a:xfrm>
                  <a:off x="2306" y="2248"/>
                  <a:ext cx="27" cy="26"/>
                </a:xfrm>
                <a:custGeom>
                  <a:avLst/>
                  <a:gdLst>
                    <a:gd name="T0" fmla="*/ 763 w 8"/>
                    <a:gd name="T1" fmla="*/ 0 h 8"/>
                    <a:gd name="T2" fmla="*/ 763 w 8"/>
                    <a:gd name="T3" fmla="*/ 0 h 8"/>
                    <a:gd name="T4" fmla="*/ 388 w 8"/>
                    <a:gd name="T5" fmla="*/ 244 h 8"/>
                    <a:gd name="T6" fmla="*/ 0 w 8"/>
                    <a:gd name="T7" fmla="*/ 549 h 8"/>
                    <a:gd name="T8" fmla="*/ 0 w 8"/>
                    <a:gd name="T9" fmla="*/ 887 h 8"/>
                    <a:gd name="T10" fmla="*/ 537 w 8"/>
                    <a:gd name="T11" fmla="*/ 338 h 8"/>
                    <a:gd name="T12" fmla="*/ 1036 w 8"/>
                    <a:gd name="T13" fmla="*/ 0 h 8"/>
                    <a:gd name="T14" fmla="*/ 1036 w 8"/>
                    <a:gd name="T15" fmla="*/ 0 h 8"/>
                    <a:gd name="T16" fmla="*/ 763 w 8"/>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6" y="0"/>
                      </a:moveTo>
                      <a:lnTo>
                        <a:pt x="6" y="0"/>
                      </a:lnTo>
                      <a:lnTo>
                        <a:pt x="3" y="2"/>
                      </a:lnTo>
                      <a:lnTo>
                        <a:pt x="0" y="5"/>
                      </a:lnTo>
                      <a:lnTo>
                        <a:pt x="0" y="8"/>
                      </a:lnTo>
                      <a:lnTo>
                        <a:pt x="4" y="3"/>
                      </a:lnTo>
                      <a:lnTo>
                        <a:pt x="8" y="0"/>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7" name="Freeform 675"/>
                <p:cNvSpPr>
                  <a:spLocks/>
                </p:cNvSpPr>
                <p:nvPr/>
              </p:nvSpPr>
              <p:spPr bwMode="auto">
                <a:xfrm>
                  <a:off x="2326" y="2242"/>
                  <a:ext cx="16" cy="6"/>
                </a:xfrm>
                <a:custGeom>
                  <a:avLst/>
                  <a:gdLst>
                    <a:gd name="T0" fmla="*/ 522 w 5"/>
                    <a:gd name="T1" fmla="*/ 0 h 2"/>
                    <a:gd name="T2" fmla="*/ 522 w 5"/>
                    <a:gd name="T3" fmla="*/ 0 h 2"/>
                    <a:gd name="T4" fmla="*/ 326 w 5"/>
                    <a:gd name="T5" fmla="*/ 0 h 2"/>
                    <a:gd name="T6" fmla="*/ 0 w 5"/>
                    <a:gd name="T7" fmla="*/ 162 h 2"/>
                    <a:gd name="T8" fmla="*/ 195 w 5"/>
                    <a:gd name="T9" fmla="*/ 162 h 2"/>
                    <a:gd name="T10" fmla="*/ 326 w 5"/>
                    <a:gd name="T11" fmla="*/ 162 h 2"/>
                    <a:gd name="T12" fmla="*/ 522 w 5"/>
                    <a:gd name="T13" fmla="*/ 162 h 2"/>
                    <a:gd name="T14" fmla="*/ 522 w 5"/>
                    <a:gd name="T15" fmla="*/ 162 h 2"/>
                    <a:gd name="T16" fmla="*/ 522 w 5"/>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2"/>
                    <a:gd name="T29" fmla="*/ 5 w 5"/>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2">
                      <a:moveTo>
                        <a:pt x="5" y="0"/>
                      </a:moveTo>
                      <a:lnTo>
                        <a:pt x="5" y="0"/>
                      </a:lnTo>
                      <a:lnTo>
                        <a:pt x="3" y="0"/>
                      </a:lnTo>
                      <a:lnTo>
                        <a:pt x="0" y="2"/>
                      </a:lnTo>
                      <a:lnTo>
                        <a:pt x="2" y="2"/>
                      </a:lnTo>
                      <a:lnTo>
                        <a:pt x="3" y="2"/>
                      </a:lnTo>
                      <a:lnTo>
                        <a:pt x="5"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8" name="Freeform 676"/>
                <p:cNvSpPr>
                  <a:spLocks/>
                </p:cNvSpPr>
                <p:nvPr/>
              </p:nvSpPr>
              <p:spPr bwMode="auto">
                <a:xfrm>
                  <a:off x="2316" y="2147"/>
                  <a:ext cx="46" cy="101"/>
                </a:xfrm>
                <a:custGeom>
                  <a:avLst/>
                  <a:gdLst>
                    <a:gd name="T0" fmla="*/ 0 w 14"/>
                    <a:gd name="T1" fmla="*/ 108 h 31"/>
                    <a:gd name="T2" fmla="*/ 0 w 14"/>
                    <a:gd name="T3" fmla="*/ 352 h 31"/>
                    <a:gd name="T4" fmla="*/ 713 w 14"/>
                    <a:gd name="T5" fmla="*/ 795 h 31"/>
                    <a:gd name="T6" fmla="*/ 1166 w 14"/>
                    <a:gd name="T7" fmla="*/ 1147 h 31"/>
                    <a:gd name="T8" fmla="*/ 1275 w 14"/>
                    <a:gd name="T9" fmla="*/ 1697 h 31"/>
                    <a:gd name="T10" fmla="*/ 1275 w 14"/>
                    <a:gd name="T11" fmla="*/ 2040 h 31"/>
                    <a:gd name="T12" fmla="*/ 1166 w 14"/>
                    <a:gd name="T13" fmla="*/ 2939 h 31"/>
                    <a:gd name="T14" fmla="*/ 917 w 14"/>
                    <a:gd name="T15" fmla="*/ 3248 h 31"/>
                    <a:gd name="T16" fmla="*/ 917 w 14"/>
                    <a:gd name="T17" fmla="*/ 3493 h 31"/>
                    <a:gd name="T18" fmla="*/ 1275 w 14"/>
                    <a:gd name="T19" fmla="*/ 2939 h 31"/>
                    <a:gd name="T20" fmla="*/ 1630 w 14"/>
                    <a:gd name="T21" fmla="*/ 2251 h 31"/>
                    <a:gd name="T22" fmla="*/ 1521 w 14"/>
                    <a:gd name="T23" fmla="*/ 1697 h 31"/>
                    <a:gd name="T24" fmla="*/ 1275 w 14"/>
                    <a:gd name="T25" fmla="*/ 1147 h 31"/>
                    <a:gd name="T26" fmla="*/ 917 w 14"/>
                    <a:gd name="T27" fmla="*/ 551 h 31"/>
                    <a:gd name="T28" fmla="*/ 108 w 14"/>
                    <a:gd name="T29" fmla="*/ 0 h 31"/>
                    <a:gd name="T30" fmla="*/ 108 w 14"/>
                    <a:gd name="T31" fmla="*/ 108 h 31"/>
                    <a:gd name="T32" fmla="*/ 0 w 14"/>
                    <a:gd name="T33" fmla="*/ 108 h 31"/>
                    <a:gd name="T34" fmla="*/ 0 w 14"/>
                    <a:gd name="T35" fmla="*/ 352 h 31"/>
                    <a:gd name="T36" fmla="*/ 0 w 14"/>
                    <a:gd name="T37" fmla="*/ 352 h 31"/>
                    <a:gd name="T38" fmla="*/ 0 w 14"/>
                    <a:gd name="T39" fmla="*/ 108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
                    <a:gd name="T61" fmla="*/ 0 h 31"/>
                    <a:gd name="T62" fmla="*/ 14 w 14"/>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 h="31">
                      <a:moveTo>
                        <a:pt x="0" y="1"/>
                      </a:moveTo>
                      <a:lnTo>
                        <a:pt x="0" y="3"/>
                      </a:lnTo>
                      <a:lnTo>
                        <a:pt x="6" y="7"/>
                      </a:lnTo>
                      <a:lnTo>
                        <a:pt x="10" y="10"/>
                      </a:lnTo>
                      <a:lnTo>
                        <a:pt x="11" y="15"/>
                      </a:lnTo>
                      <a:lnTo>
                        <a:pt x="11" y="18"/>
                      </a:lnTo>
                      <a:lnTo>
                        <a:pt x="10" y="26"/>
                      </a:lnTo>
                      <a:lnTo>
                        <a:pt x="8" y="29"/>
                      </a:lnTo>
                      <a:lnTo>
                        <a:pt x="8" y="31"/>
                      </a:lnTo>
                      <a:lnTo>
                        <a:pt x="11" y="26"/>
                      </a:lnTo>
                      <a:lnTo>
                        <a:pt x="14" y="20"/>
                      </a:lnTo>
                      <a:lnTo>
                        <a:pt x="13" y="15"/>
                      </a:lnTo>
                      <a:lnTo>
                        <a:pt x="11" y="10"/>
                      </a:lnTo>
                      <a:lnTo>
                        <a:pt x="8" y="5"/>
                      </a:lnTo>
                      <a:lnTo>
                        <a:pt x="1" y="0"/>
                      </a:lnTo>
                      <a:lnTo>
                        <a:pt x="1" y="1"/>
                      </a:lnTo>
                      <a:lnTo>
                        <a:pt x="0" y="1"/>
                      </a:lnTo>
                      <a:lnTo>
                        <a:pt x="0" y="3"/>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39" name="Freeform 677"/>
                <p:cNvSpPr>
                  <a:spLocks/>
                </p:cNvSpPr>
                <p:nvPr/>
              </p:nvSpPr>
              <p:spPr bwMode="auto">
                <a:xfrm>
                  <a:off x="2316" y="2097"/>
                  <a:ext cx="43" cy="53"/>
                </a:xfrm>
                <a:custGeom>
                  <a:avLst/>
                  <a:gdLst>
                    <a:gd name="T0" fmla="*/ 1555 w 13"/>
                    <a:gd name="T1" fmla="*/ 252 h 16"/>
                    <a:gd name="T2" fmla="*/ 1555 w 13"/>
                    <a:gd name="T3" fmla="*/ 0 h 16"/>
                    <a:gd name="T4" fmla="*/ 939 w 13"/>
                    <a:gd name="T5" fmla="*/ 252 h 16"/>
                    <a:gd name="T6" fmla="*/ 361 w 13"/>
                    <a:gd name="T7" fmla="*/ 613 h 16"/>
                    <a:gd name="T8" fmla="*/ 0 w 13"/>
                    <a:gd name="T9" fmla="*/ 1196 h 16"/>
                    <a:gd name="T10" fmla="*/ 0 w 13"/>
                    <a:gd name="T11" fmla="*/ 1931 h 16"/>
                    <a:gd name="T12" fmla="*/ 109 w 13"/>
                    <a:gd name="T13" fmla="*/ 1931 h 16"/>
                    <a:gd name="T14" fmla="*/ 361 w 13"/>
                    <a:gd name="T15" fmla="*/ 1305 h 16"/>
                    <a:gd name="T16" fmla="*/ 612 w 13"/>
                    <a:gd name="T17" fmla="*/ 835 h 16"/>
                    <a:gd name="T18" fmla="*/ 939 w 13"/>
                    <a:gd name="T19" fmla="*/ 361 h 16"/>
                    <a:gd name="T20" fmla="*/ 1555 w 13"/>
                    <a:gd name="T21" fmla="*/ 252 h 16"/>
                    <a:gd name="T22" fmla="*/ 1303 w 13"/>
                    <a:gd name="T23" fmla="*/ 252 h 16"/>
                    <a:gd name="T24" fmla="*/ 1555 w 13"/>
                    <a:gd name="T25" fmla="*/ 252 h 16"/>
                    <a:gd name="T26" fmla="*/ 1555 w 13"/>
                    <a:gd name="T27" fmla="*/ 0 h 16"/>
                    <a:gd name="T28" fmla="*/ 1555 w 13"/>
                    <a:gd name="T29" fmla="*/ 0 h 16"/>
                    <a:gd name="T30" fmla="*/ 1555 w 13"/>
                    <a:gd name="T31" fmla="*/ 252 h 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
                    <a:gd name="T49" fmla="*/ 0 h 16"/>
                    <a:gd name="T50" fmla="*/ 13 w 13"/>
                    <a:gd name="T51" fmla="*/ 16 h 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 h="16">
                      <a:moveTo>
                        <a:pt x="13" y="2"/>
                      </a:moveTo>
                      <a:lnTo>
                        <a:pt x="13" y="0"/>
                      </a:lnTo>
                      <a:lnTo>
                        <a:pt x="8" y="2"/>
                      </a:lnTo>
                      <a:lnTo>
                        <a:pt x="3" y="5"/>
                      </a:lnTo>
                      <a:lnTo>
                        <a:pt x="0" y="10"/>
                      </a:lnTo>
                      <a:lnTo>
                        <a:pt x="0" y="16"/>
                      </a:lnTo>
                      <a:lnTo>
                        <a:pt x="1" y="16"/>
                      </a:lnTo>
                      <a:lnTo>
                        <a:pt x="3" y="11"/>
                      </a:lnTo>
                      <a:lnTo>
                        <a:pt x="5" y="7"/>
                      </a:lnTo>
                      <a:lnTo>
                        <a:pt x="8" y="3"/>
                      </a:lnTo>
                      <a:lnTo>
                        <a:pt x="13" y="2"/>
                      </a:lnTo>
                      <a:lnTo>
                        <a:pt x="11" y="2"/>
                      </a:lnTo>
                      <a:lnTo>
                        <a:pt x="13" y="2"/>
                      </a:lnTo>
                      <a:lnTo>
                        <a:pt x="13" y="0"/>
                      </a:lnTo>
                      <a:lnTo>
                        <a:pt x="1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0" name="Freeform 678"/>
                <p:cNvSpPr>
                  <a:spLocks/>
                </p:cNvSpPr>
                <p:nvPr/>
              </p:nvSpPr>
              <p:spPr bwMode="auto">
                <a:xfrm>
                  <a:off x="2352" y="2104"/>
                  <a:ext cx="10" cy="20"/>
                </a:xfrm>
                <a:custGeom>
                  <a:avLst/>
                  <a:gdLst>
                    <a:gd name="T0" fmla="*/ 367 w 3"/>
                    <a:gd name="T1" fmla="*/ 367 h 6"/>
                    <a:gd name="T2" fmla="*/ 367 w 3"/>
                    <a:gd name="T3" fmla="*/ 367 h 6"/>
                    <a:gd name="T4" fmla="*/ 367 w 3"/>
                    <a:gd name="T5" fmla="*/ 367 h 6"/>
                    <a:gd name="T6" fmla="*/ 257 w 3"/>
                    <a:gd name="T7" fmla="*/ 0 h 6"/>
                    <a:gd name="T8" fmla="*/ 0 w 3"/>
                    <a:gd name="T9" fmla="*/ 0 h 6"/>
                    <a:gd name="T10" fmla="*/ 257 w 3"/>
                    <a:gd name="T11" fmla="*/ 367 h 6"/>
                    <a:gd name="T12" fmla="*/ 367 w 3"/>
                    <a:gd name="T13" fmla="*/ 743 h 6"/>
                    <a:gd name="T14" fmla="*/ 367 w 3"/>
                    <a:gd name="T15" fmla="*/ 743 h 6"/>
                    <a:gd name="T16" fmla="*/ 367 w 3"/>
                    <a:gd name="T17" fmla="*/ 36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3" y="3"/>
                      </a:moveTo>
                      <a:lnTo>
                        <a:pt x="3" y="3"/>
                      </a:lnTo>
                      <a:lnTo>
                        <a:pt x="2" y="0"/>
                      </a:lnTo>
                      <a:lnTo>
                        <a:pt x="0" y="0"/>
                      </a:lnTo>
                      <a:lnTo>
                        <a:pt x="2" y="3"/>
                      </a:lnTo>
                      <a:lnTo>
                        <a:pt x="3" y="6"/>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1" name="Freeform 679"/>
                <p:cNvSpPr>
                  <a:spLocks/>
                </p:cNvSpPr>
                <p:nvPr/>
              </p:nvSpPr>
              <p:spPr bwMode="auto">
                <a:xfrm>
                  <a:off x="2362" y="2104"/>
                  <a:ext cx="13" cy="20"/>
                </a:xfrm>
                <a:custGeom>
                  <a:avLst/>
                  <a:gdLst>
                    <a:gd name="T0" fmla="*/ 442 w 4"/>
                    <a:gd name="T1" fmla="*/ 0 h 6"/>
                    <a:gd name="T2" fmla="*/ 442 w 4"/>
                    <a:gd name="T3" fmla="*/ 0 h 6"/>
                    <a:gd name="T4" fmla="*/ 0 w 4"/>
                    <a:gd name="T5" fmla="*/ 110 h 6"/>
                    <a:gd name="T6" fmla="*/ 0 w 4"/>
                    <a:gd name="T7" fmla="*/ 367 h 6"/>
                    <a:gd name="T8" fmla="*/ 0 w 4"/>
                    <a:gd name="T9" fmla="*/ 743 h 6"/>
                    <a:gd name="T10" fmla="*/ 244 w 4"/>
                    <a:gd name="T11" fmla="*/ 367 h 6"/>
                    <a:gd name="T12" fmla="*/ 442 w 4"/>
                    <a:gd name="T13" fmla="*/ 110 h 6"/>
                    <a:gd name="T14" fmla="*/ 442 w 4"/>
                    <a:gd name="T15" fmla="*/ 110 h 6"/>
                    <a:gd name="T16" fmla="*/ 442 w 4"/>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4" y="0"/>
                      </a:moveTo>
                      <a:lnTo>
                        <a:pt x="4" y="0"/>
                      </a:lnTo>
                      <a:lnTo>
                        <a:pt x="0" y="1"/>
                      </a:lnTo>
                      <a:lnTo>
                        <a:pt x="0" y="3"/>
                      </a:lnTo>
                      <a:lnTo>
                        <a:pt x="0" y="6"/>
                      </a:lnTo>
                      <a:lnTo>
                        <a:pt x="2" y="3"/>
                      </a:lnTo>
                      <a:lnTo>
                        <a:pt x="4"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2" name="Freeform 680"/>
                <p:cNvSpPr>
                  <a:spLocks/>
                </p:cNvSpPr>
                <p:nvPr/>
              </p:nvSpPr>
              <p:spPr bwMode="auto">
                <a:xfrm>
                  <a:off x="2375" y="2104"/>
                  <a:ext cx="26" cy="3"/>
                </a:xfrm>
                <a:custGeom>
                  <a:avLst/>
                  <a:gdLst>
                    <a:gd name="T0" fmla="*/ 653 w 8"/>
                    <a:gd name="T1" fmla="*/ 0 h 1"/>
                    <a:gd name="T2" fmla="*/ 653 w 8"/>
                    <a:gd name="T3" fmla="*/ 0 h 1"/>
                    <a:gd name="T4" fmla="*/ 549 w 8"/>
                    <a:gd name="T5" fmla="*/ 0 h 1"/>
                    <a:gd name="T6" fmla="*/ 0 w 8"/>
                    <a:gd name="T7" fmla="*/ 0 h 1"/>
                    <a:gd name="T8" fmla="*/ 0 w 8"/>
                    <a:gd name="T9" fmla="*/ 81 h 1"/>
                    <a:gd name="T10" fmla="*/ 549 w 8"/>
                    <a:gd name="T11" fmla="*/ 81 h 1"/>
                    <a:gd name="T12" fmla="*/ 887 w 8"/>
                    <a:gd name="T13" fmla="*/ 81 h 1"/>
                    <a:gd name="T14" fmla="*/ 887 w 8"/>
                    <a:gd name="T15" fmla="*/ 81 h 1"/>
                    <a:gd name="T16" fmla="*/ 653 w 8"/>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
                    <a:gd name="T29" fmla="*/ 8 w 8"/>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
                      <a:moveTo>
                        <a:pt x="6" y="0"/>
                      </a:moveTo>
                      <a:lnTo>
                        <a:pt x="6" y="0"/>
                      </a:lnTo>
                      <a:lnTo>
                        <a:pt x="5" y="0"/>
                      </a:lnTo>
                      <a:lnTo>
                        <a:pt x="0" y="0"/>
                      </a:lnTo>
                      <a:lnTo>
                        <a:pt x="0" y="1"/>
                      </a:lnTo>
                      <a:lnTo>
                        <a:pt x="5" y="1"/>
                      </a:lnTo>
                      <a:lnTo>
                        <a:pt x="8" y="1"/>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3" name="Freeform 681"/>
                <p:cNvSpPr>
                  <a:spLocks/>
                </p:cNvSpPr>
                <p:nvPr/>
              </p:nvSpPr>
              <p:spPr bwMode="auto">
                <a:xfrm>
                  <a:off x="2395" y="2088"/>
                  <a:ext cx="29" cy="19"/>
                </a:xfrm>
                <a:custGeom>
                  <a:avLst/>
                  <a:gdLst>
                    <a:gd name="T0" fmla="*/ 967 w 9"/>
                    <a:gd name="T1" fmla="*/ 0 h 6"/>
                    <a:gd name="T2" fmla="*/ 967 w 9"/>
                    <a:gd name="T3" fmla="*/ 0 h 6"/>
                    <a:gd name="T4" fmla="*/ 332 w 9"/>
                    <a:gd name="T5" fmla="*/ 101 h 6"/>
                    <a:gd name="T6" fmla="*/ 0 w 9"/>
                    <a:gd name="T7" fmla="*/ 510 h 6"/>
                    <a:gd name="T8" fmla="*/ 197 w 9"/>
                    <a:gd name="T9" fmla="*/ 602 h 6"/>
                    <a:gd name="T10" fmla="*/ 541 w 9"/>
                    <a:gd name="T11" fmla="*/ 320 h 6"/>
                    <a:gd name="T12" fmla="*/ 967 w 9"/>
                    <a:gd name="T13" fmla="*/ 101 h 6"/>
                    <a:gd name="T14" fmla="*/ 967 w 9"/>
                    <a:gd name="T15" fmla="*/ 101 h 6"/>
                    <a:gd name="T16" fmla="*/ 967 w 9"/>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6"/>
                    <a:gd name="T29" fmla="*/ 9 w 9"/>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6">
                      <a:moveTo>
                        <a:pt x="9" y="0"/>
                      </a:moveTo>
                      <a:lnTo>
                        <a:pt x="9" y="0"/>
                      </a:lnTo>
                      <a:lnTo>
                        <a:pt x="3" y="1"/>
                      </a:lnTo>
                      <a:lnTo>
                        <a:pt x="0" y="5"/>
                      </a:lnTo>
                      <a:lnTo>
                        <a:pt x="2" y="6"/>
                      </a:lnTo>
                      <a:lnTo>
                        <a:pt x="5" y="3"/>
                      </a:lnTo>
                      <a:lnTo>
                        <a:pt x="9" y="1"/>
                      </a:lnTo>
                      <a:lnTo>
                        <a:pt x="9"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4" name="Freeform 682"/>
                <p:cNvSpPr>
                  <a:spLocks/>
                </p:cNvSpPr>
                <p:nvPr/>
              </p:nvSpPr>
              <p:spPr bwMode="auto">
                <a:xfrm>
                  <a:off x="2424" y="2088"/>
                  <a:ext cx="17" cy="9"/>
                </a:xfrm>
                <a:custGeom>
                  <a:avLst/>
                  <a:gdLst>
                    <a:gd name="T0" fmla="*/ 394 w 5"/>
                    <a:gd name="T1" fmla="*/ 81 h 3"/>
                    <a:gd name="T2" fmla="*/ 394 w 5"/>
                    <a:gd name="T3" fmla="*/ 81 h 3"/>
                    <a:gd name="T4" fmla="*/ 394 w 5"/>
                    <a:gd name="T5" fmla="*/ 81 h 3"/>
                    <a:gd name="T6" fmla="*/ 0 w 5"/>
                    <a:gd name="T7" fmla="*/ 0 h 3"/>
                    <a:gd name="T8" fmla="*/ 0 w 5"/>
                    <a:gd name="T9" fmla="*/ 81 h 3"/>
                    <a:gd name="T10" fmla="*/ 116 w 5"/>
                    <a:gd name="T11" fmla="*/ 243 h 3"/>
                    <a:gd name="T12" fmla="*/ 670 w 5"/>
                    <a:gd name="T13" fmla="*/ 243 h 3"/>
                    <a:gd name="T14" fmla="*/ 670 w 5"/>
                    <a:gd name="T15" fmla="*/ 243 h 3"/>
                    <a:gd name="T16" fmla="*/ 394 w 5"/>
                    <a:gd name="T17" fmla="*/ 8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1"/>
                      </a:moveTo>
                      <a:lnTo>
                        <a:pt x="3" y="1"/>
                      </a:lnTo>
                      <a:lnTo>
                        <a:pt x="0" y="0"/>
                      </a:lnTo>
                      <a:lnTo>
                        <a:pt x="0" y="1"/>
                      </a:lnTo>
                      <a:lnTo>
                        <a:pt x="1" y="3"/>
                      </a:lnTo>
                      <a:lnTo>
                        <a:pt x="5" y="3"/>
                      </a:lnTo>
                      <a:lnTo>
                        <a:pt x="3"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5" name="Freeform 683"/>
                <p:cNvSpPr>
                  <a:spLocks/>
                </p:cNvSpPr>
                <p:nvPr/>
              </p:nvSpPr>
              <p:spPr bwMode="auto">
                <a:xfrm>
                  <a:off x="2434" y="2065"/>
                  <a:ext cx="20" cy="32"/>
                </a:xfrm>
                <a:custGeom>
                  <a:avLst/>
                  <a:gdLst>
                    <a:gd name="T0" fmla="*/ 743 w 6"/>
                    <a:gd name="T1" fmla="*/ 0 h 10"/>
                    <a:gd name="T2" fmla="*/ 743 w 6"/>
                    <a:gd name="T3" fmla="*/ 0 h 10"/>
                    <a:gd name="T4" fmla="*/ 257 w 6"/>
                    <a:gd name="T5" fmla="*/ 522 h 10"/>
                    <a:gd name="T6" fmla="*/ 0 w 6"/>
                    <a:gd name="T7" fmla="*/ 851 h 10"/>
                    <a:gd name="T8" fmla="*/ 257 w 6"/>
                    <a:gd name="T9" fmla="*/ 1043 h 10"/>
                    <a:gd name="T10" fmla="*/ 367 w 6"/>
                    <a:gd name="T11" fmla="*/ 717 h 10"/>
                    <a:gd name="T12" fmla="*/ 743 w 6"/>
                    <a:gd name="T13" fmla="*/ 326 h 10"/>
                    <a:gd name="T14" fmla="*/ 743 w 6"/>
                    <a:gd name="T15" fmla="*/ 326 h 10"/>
                    <a:gd name="T16" fmla="*/ 743 w 6"/>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0"/>
                    <a:gd name="T29" fmla="*/ 6 w 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0">
                      <a:moveTo>
                        <a:pt x="6" y="0"/>
                      </a:moveTo>
                      <a:lnTo>
                        <a:pt x="6" y="0"/>
                      </a:lnTo>
                      <a:lnTo>
                        <a:pt x="2" y="5"/>
                      </a:lnTo>
                      <a:lnTo>
                        <a:pt x="0" y="8"/>
                      </a:lnTo>
                      <a:lnTo>
                        <a:pt x="2" y="10"/>
                      </a:lnTo>
                      <a:lnTo>
                        <a:pt x="3" y="7"/>
                      </a:lnTo>
                      <a:lnTo>
                        <a:pt x="6" y="3"/>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6" name="Freeform 684"/>
                <p:cNvSpPr>
                  <a:spLocks/>
                </p:cNvSpPr>
                <p:nvPr/>
              </p:nvSpPr>
              <p:spPr bwMode="auto">
                <a:xfrm>
                  <a:off x="2454" y="2055"/>
                  <a:ext cx="23" cy="20"/>
                </a:xfrm>
                <a:custGeom>
                  <a:avLst/>
                  <a:gdLst>
                    <a:gd name="T0" fmla="*/ 463 w 7"/>
                    <a:gd name="T1" fmla="*/ 257 h 6"/>
                    <a:gd name="T2" fmla="*/ 463 w 7"/>
                    <a:gd name="T3" fmla="*/ 257 h 6"/>
                    <a:gd name="T4" fmla="*/ 463 w 7"/>
                    <a:gd name="T5" fmla="*/ 367 h 6"/>
                    <a:gd name="T6" fmla="*/ 0 w 7"/>
                    <a:gd name="T7" fmla="*/ 367 h 6"/>
                    <a:gd name="T8" fmla="*/ 0 w 7"/>
                    <a:gd name="T9" fmla="*/ 743 h 6"/>
                    <a:gd name="T10" fmla="*/ 572 w 7"/>
                    <a:gd name="T11" fmla="*/ 367 h 6"/>
                    <a:gd name="T12" fmla="*/ 821 w 7"/>
                    <a:gd name="T13" fmla="*/ 0 h 6"/>
                    <a:gd name="T14" fmla="*/ 821 w 7"/>
                    <a:gd name="T15" fmla="*/ 0 h 6"/>
                    <a:gd name="T16" fmla="*/ 463 w 7"/>
                    <a:gd name="T17" fmla="*/ 25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4" y="2"/>
                      </a:moveTo>
                      <a:lnTo>
                        <a:pt x="4" y="2"/>
                      </a:lnTo>
                      <a:lnTo>
                        <a:pt x="4" y="3"/>
                      </a:lnTo>
                      <a:lnTo>
                        <a:pt x="0" y="3"/>
                      </a:lnTo>
                      <a:lnTo>
                        <a:pt x="0" y="6"/>
                      </a:lnTo>
                      <a:lnTo>
                        <a:pt x="5" y="3"/>
                      </a:lnTo>
                      <a:lnTo>
                        <a:pt x="7" y="0"/>
                      </a:lnTo>
                      <a:lnTo>
                        <a:pt x="4"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7" name="Freeform 685"/>
                <p:cNvSpPr>
                  <a:spLocks/>
                </p:cNvSpPr>
                <p:nvPr/>
              </p:nvSpPr>
              <p:spPr bwMode="auto">
                <a:xfrm>
                  <a:off x="2467" y="2012"/>
                  <a:ext cx="36" cy="49"/>
                </a:xfrm>
                <a:custGeom>
                  <a:avLst/>
                  <a:gdLst>
                    <a:gd name="T0" fmla="*/ 1018 w 11"/>
                    <a:gd name="T1" fmla="*/ 0 h 15"/>
                    <a:gd name="T2" fmla="*/ 1018 w 11"/>
                    <a:gd name="T3" fmla="*/ 0 h 15"/>
                    <a:gd name="T4" fmla="*/ 556 w 11"/>
                    <a:gd name="T5" fmla="*/ 693 h 15"/>
                    <a:gd name="T6" fmla="*/ 0 w 11"/>
                    <a:gd name="T7" fmla="*/ 1708 h 15"/>
                    <a:gd name="T8" fmla="*/ 353 w 11"/>
                    <a:gd name="T9" fmla="*/ 1463 h 15"/>
                    <a:gd name="T10" fmla="*/ 697 w 11"/>
                    <a:gd name="T11" fmla="*/ 908 h 15"/>
                    <a:gd name="T12" fmla="*/ 1263 w 11"/>
                    <a:gd name="T13" fmla="*/ 108 h 15"/>
                    <a:gd name="T14" fmla="*/ 1263 w 11"/>
                    <a:gd name="T15" fmla="*/ 108 h 15"/>
                    <a:gd name="T16" fmla="*/ 1018 w 11"/>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5"/>
                    <a:gd name="T29" fmla="*/ 11 w 11"/>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5">
                      <a:moveTo>
                        <a:pt x="9" y="0"/>
                      </a:moveTo>
                      <a:lnTo>
                        <a:pt x="9" y="0"/>
                      </a:lnTo>
                      <a:lnTo>
                        <a:pt x="5" y="6"/>
                      </a:lnTo>
                      <a:lnTo>
                        <a:pt x="0" y="15"/>
                      </a:lnTo>
                      <a:lnTo>
                        <a:pt x="3" y="13"/>
                      </a:lnTo>
                      <a:lnTo>
                        <a:pt x="6" y="8"/>
                      </a:lnTo>
                      <a:lnTo>
                        <a:pt x="11" y="1"/>
                      </a:lnTo>
                      <a:lnTo>
                        <a:pt x="9"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8" name="Freeform 686"/>
                <p:cNvSpPr>
                  <a:spLocks/>
                </p:cNvSpPr>
                <p:nvPr/>
              </p:nvSpPr>
              <p:spPr bwMode="auto">
                <a:xfrm>
                  <a:off x="2496" y="1986"/>
                  <a:ext cx="17" cy="30"/>
                </a:xfrm>
                <a:custGeom>
                  <a:avLst/>
                  <a:gdLst>
                    <a:gd name="T0" fmla="*/ 279 w 5"/>
                    <a:gd name="T1" fmla="*/ 367 h 9"/>
                    <a:gd name="T2" fmla="*/ 279 w 5"/>
                    <a:gd name="T3" fmla="*/ 367 h 9"/>
                    <a:gd name="T4" fmla="*/ 279 w 5"/>
                    <a:gd name="T5" fmla="*/ 633 h 9"/>
                    <a:gd name="T6" fmla="*/ 0 w 5"/>
                    <a:gd name="T7" fmla="*/ 1000 h 9"/>
                    <a:gd name="T8" fmla="*/ 279 w 5"/>
                    <a:gd name="T9" fmla="*/ 1110 h 9"/>
                    <a:gd name="T10" fmla="*/ 670 w 5"/>
                    <a:gd name="T11" fmla="*/ 633 h 9"/>
                    <a:gd name="T12" fmla="*/ 554 w 5"/>
                    <a:gd name="T13" fmla="*/ 0 h 9"/>
                    <a:gd name="T14" fmla="*/ 554 w 5"/>
                    <a:gd name="T15" fmla="*/ 0 h 9"/>
                    <a:gd name="T16" fmla="*/ 279 w 5"/>
                    <a:gd name="T17" fmla="*/ 36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9"/>
                    <a:gd name="T29" fmla="*/ 5 w 5"/>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9">
                      <a:moveTo>
                        <a:pt x="2" y="3"/>
                      </a:moveTo>
                      <a:lnTo>
                        <a:pt x="2" y="3"/>
                      </a:lnTo>
                      <a:lnTo>
                        <a:pt x="2" y="5"/>
                      </a:lnTo>
                      <a:lnTo>
                        <a:pt x="0" y="8"/>
                      </a:lnTo>
                      <a:lnTo>
                        <a:pt x="2" y="9"/>
                      </a:lnTo>
                      <a:lnTo>
                        <a:pt x="5" y="5"/>
                      </a:lnTo>
                      <a:lnTo>
                        <a:pt x="4" y="0"/>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49" name="Freeform 687"/>
                <p:cNvSpPr>
                  <a:spLocks/>
                </p:cNvSpPr>
                <p:nvPr/>
              </p:nvSpPr>
              <p:spPr bwMode="auto">
                <a:xfrm>
                  <a:off x="2496" y="1973"/>
                  <a:ext cx="13" cy="23"/>
                </a:xfrm>
                <a:custGeom>
                  <a:avLst/>
                  <a:gdLst>
                    <a:gd name="T0" fmla="*/ 0 w 4"/>
                    <a:gd name="T1" fmla="*/ 0 h 7"/>
                    <a:gd name="T2" fmla="*/ 0 w 4"/>
                    <a:gd name="T3" fmla="*/ 0 h 7"/>
                    <a:gd name="T4" fmla="*/ 0 w 4"/>
                    <a:gd name="T5" fmla="*/ 572 h 7"/>
                    <a:gd name="T6" fmla="*/ 244 w 4"/>
                    <a:gd name="T7" fmla="*/ 821 h 7"/>
                    <a:gd name="T8" fmla="*/ 442 w 4"/>
                    <a:gd name="T9" fmla="*/ 463 h 7"/>
                    <a:gd name="T10" fmla="*/ 244 w 4"/>
                    <a:gd name="T11" fmla="*/ 463 h 7"/>
                    <a:gd name="T12" fmla="*/ 244 w 4"/>
                    <a:gd name="T13" fmla="*/ 0 h 7"/>
                    <a:gd name="T14" fmla="*/ 244 w 4"/>
                    <a:gd name="T15" fmla="*/ 0 h 7"/>
                    <a:gd name="T16" fmla="*/ 0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0" y="0"/>
                      </a:moveTo>
                      <a:lnTo>
                        <a:pt x="0" y="0"/>
                      </a:lnTo>
                      <a:lnTo>
                        <a:pt x="0" y="5"/>
                      </a:lnTo>
                      <a:lnTo>
                        <a:pt x="2" y="7"/>
                      </a:lnTo>
                      <a:lnTo>
                        <a:pt x="4" y="4"/>
                      </a:lnTo>
                      <a:lnTo>
                        <a:pt x="2" y="4"/>
                      </a:lnTo>
                      <a:lnTo>
                        <a:pt x="2"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0" name="Freeform 688"/>
                <p:cNvSpPr>
                  <a:spLocks/>
                </p:cNvSpPr>
                <p:nvPr/>
              </p:nvSpPr>
              <p:spPr bwMode="auto">
                <a:xfrm>
                  <a:off x="2477" y="1930"/>
                  <a:ext cx="26" cy="43"/>
                </a:xfrm>
                <a:custGeom>
                  <a:avLst/>
                  <a:gdLst>
                    <a:gd name="T0" fmla="*/ 0 w 8"/>
                    <a:gd name="T1" fmla="*/ 251 h 13"/>
                    <a:gd name="T2" fmla="*/ 0 w 8"/>
                    <a:gd name="T3" fmla="*/ 251 h 13"/>
                    <a:gd name="T4" fmla="*/ 338 w 8"/>
                    <a:gd name="T5" fmla="*/ 830 h 13"/>
                    <a:gd name="T6" fmla="*/ 653 w 8"/>
                    <a:gd name="T7" fmla="*/ 1555 h 13"/>
                    <a:gd name="T8" fmla="*/ 887 w 8"/>
                    <a:gd name="T9" fmla="*/ 1555 h 13"/>
                    <a:gd name="T10" fmla="*/ 549 w 8"/>
                    <a:gd name="T11" fmla="*/ 830 h 13"/>
                    <a:gd name="T12" fmla="*/ 0 w 8"/>
                    <a:gd name="T13" fmla="*/ 0 h 13"/>
                    <a:gd name="T14" fmla="*/ 0 w 8"/>
                    <a:gd name="T15" fmla="*/ 0 h 13"/>
                    <a:gd name="T16" fmla="*/ 0 w 8"/>
                    <a:gd name="T17" fmla="*/ 251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3"/>
                    <a:gd name="T29" fmla="*/ 8 w 8"/>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3">
                      <a:moveTo>
                        <a:pt x="0" y="2"/>
                      </a:moveTo>
                      <a:lnTo>
                        <a:pt x="0" y="2"/>
                      </a:lnTo>
                      <a:lnTo>
                        <a:pt x="3" y="7"/>
                      </a:lnTo>
                      <a:lnTo>
                        <a:pt x="6" y="13"/>
                      </a:lnTo>
                      <a:lnTo>
                        <a:pt x="8" y="13"/>
                      </a:lnTo>
                      <a:lnTo>
                        <a:pt x="5" y="7"/>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1" name="Freeform 689"/>
                <p:cNvSpPr>
                  <a:spLocks/>
                </p:cNvSpPr>
                <p:nvPr/>
              </p:nvSpPr>
              <p:spPr bwMode="auto">
                <a:xfrm>
                  <a:off x="2477" y="1904"/>
                  <a:ext cx="26" cy="33"/>
                </a:xfrm>
                <a:custGeom>
                  <a:avLst/>
                  <a:gdLst>
                    <a:gd name="T0" fmla="*/ 653 w 8"/>
                    <a:gd name="T1" fmla="*/ 0 h 10"/>
                    <a:gd name="T2" fmla="*/ 653 w 8"/>
                    <a:gd name="T3" fmla="*/ 0 h 10"/>
                    <a:gd name="T4" fmla="*/ 244 w 8"/>
                    <a:gd name="T5" fmla="*/ 610 h 10"/>
                    <a:gd name="T6" fmla="*/ 0 w 8"/>
                    <a:gd name="T7" fmla="*/ 1188 h 10"/>
                    <a:gd name="T8" fmla="*/ 0 w 8"/>
                    <a:gd name="T9" fmla="*/ 937 h 10"/>
                    <a:gd name="T10" fmla="*/ 338 w 8"/>
                    <a:gd name="T11" fmla="*/ 610 h 10"/>
                    <a:gd name="T12" fmla="*/ 887 w 8"/>
                    <a:gd name="T13" fmla="*/ 251 h 10"/>
                    <a:gd name="T14" fmla="*/ 887 w 8"/>
                    <a:gd name="T15" fmla="*/ 251 h 10"/>
                    <a:gd name="T16" fmla="*/ 653 w 8"/>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0"/>
                    <a:gd name="T29" fmla="*/ 8 w 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0">
                      <a:moveTo>
                        <a:pt x="6" y="0"/>
                      </a:moveTo>
                      <a:lnTo>
                        <a:pt x="6" y="0"/>
                      </a:lnTo>
                      <a:lnTo>
                        <a:pt x="2" y="5"/>
                      </a:lnTo>
                      <a:lnTo>
                        <a:pt x="0" y="10"/>
                      </a:lnTo>
                      <a:lnTo>
                        <a:pt x="0" y="8"/>
                      </a:lnTo>
                      <a:lnTo>
                        <a:pt x="3" y="5"/>
                      </a:lnTo>
                      <a:lnTo>
                        <a:pt x="8" y="2"/>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2" name="Freeform 690"/>
                <p:cNvSpPr>
                  <a:spLocks/>
                </p:cNvSpPr>
                <p:nvPr/>
              </p:nvSpPr>
              <p:spPr bwMode="auto">
                <a:xfrm>
                  <a:off x="2496" y="1894"/>
                  <a:ext cx="17" cy="17"/>
                </a:xfrm>
                <a:custGeom>
                  <a:avLst/>
                  <a:gdLst>
                    <a:gd name="T0" fmla="*/ 670 w 5"/>
                    <a:gd name="T1" fmla="*/ 394 h 5"/>
                    <a:gd name="T2" fmla="*/ 670 w 5"/>
                    <a:gd name="T3" fmla="*/ 394 h 5"/>
                    <a:gd name="T4" fmla="*/ 554 w 5"/>
                    <a:gd name="T5" fmla="*/ 279 h 5"/>
                    <a:gd name="T6" fmla="*/ 0 w 5"/>
                    <a:gd name="T7" fmla="*/ 394 h 5"/>
                    <a:gd name="T8" fmla="*/ 279 w 5"/>
                    <a:gd name="T9" fmla="*/ 670 h 5"/>
                    <a:gd name="T10" fmla="*/ 670 w 5"/>
                    <a:gd name="T11" fmla="*/ 394 h 5"/>
                    <a:gd name="T12" fmla="*/ 670 w 5"/>
                    <a:gd name="T13" fmla="*/ 0 h 5"/>
                    <a:gd name="T14" fmla="*/ 670 w 5"/>
                    <a:gd name="T15" fmla="*/ 0 h 5"/>
                    <a:gd name="T16" fmla="*/ 670 w 5"/>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3"/>
                      </a:moveTo>
                      <a:lnTo>
                        <a:pt x="5" y="3"/>
                      </a:lnTo>
                      <a:lnTo>
                        <a:pt x="4" y="2"/>
                      </a:lnTo>
                      <a:lnTo>
                        <a:pt x="0" y="3"/>
                      </a:lnTo>
                      <a:lnTo>
                        <a:pt x="2" y="5"/>
                      </a:lnTo>
                      <a:lnTo>
                        <a:pt x="5" y="3"/>
                      </a:lnTo>
                      <a:lnTo>
                        <a:pt x="5" y="0"/>
                      </a:lnTo>
                      <a:lnTo>
                        <a:pt x="5"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3" name="Freeform 691"/>
                <p:cNvSpPr>
                  <a:spLocks/>
                </p:cNvSpPr>
                <p:nvPr/>
              </p:nvSpPr>
              <p:spPr bwMode="auto">
                <a:xfrm>
                  <a:off x="2493" y="1888"/>
                  <a:ext cx="20" cy="16"/>
                </a:xfrm>
                <a:custGeom>
                  <a:avLst/>
                  <a:gdLst>
                    <a:gd name="T0" fmla="*/ 110 w 6"/>
                    <a:gd name="T1" fmla="*/ 429 h 5"/>
                    <a:gd name="T2" fmla="*/ 110 w 6"/>
                    <a:gd name="T3" fmla="*/ 429 h 5"/>
                    <a:gd name="T4" fmla="*/ 367 w 6"/>
                    <a:gd name="T5" fmla="*/ 429 h 5"/>
                    <a:gd name="T6" fmla="*/ 743 w 6"/>
                    <a:gd name="T7" fmla="*/ 522 h 5"/>
                    <a:gd name="T8" fmla="*/ 743 w 6"/>
                    <a:gd name="T9" fmla="*/ 195 h 5"/>
                    <a:gd name="T10" fmla="*/ 367 w 6"/>
                    <a:gd name="T11" fmla="*/ 0 h 5"/>
                    <a:gd name="T12" fmla="*/ 0 w 6"/>
                    <a:gd name="T13" fmla="*/ 0 h 5"/>
                    <a:gd name="T14" fmla="*/ 0 w 6"/>
                    <a:gd name="T15" fmla="*/ 0 h 5"/>
                    <a:gd name="T16" fmla="*/ 110 w 6"/>
                    <a:gd name="T17" fmla="*/ 4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1" y="4"/>
                      </a:moveTo>
                      <a:lnTo>
                        <a:pt x="1" y="4"/>
                      </a:lnTo>
                      <a:lnTo>
                        <a:pt x="3" y="4"/>
                      </a:lnTo>
                      <a:lnTo>
                        <a:pt x="6" y="5"/>
                      </a:lnTo>
                      <a:lnTo>
                        <a:pt x="6" y="2"/>
                      </a:lnTo>
                      <a:lnTo>
                        <a:pt x="3" y="0"/>
                      </a:lnTo>
                      <a:lnTo>
                        <a:pt x="0" y="0"/>
                      </a:lnTo>
                      <a:lnTo>
                        <a:pt x="1"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4" name="Freeform 692"/>
                <p:cNvSpPr>
                  <a:spLocks/>
                </p:cNvSpPr>
                <p:nvPr/>
              </p:nvSpPr>
              <p:spPr bwMode="auto">
                <a:xfrm>
                  <a:off x="2477" y="1888"/>
                  <a:ext cx="19" cy="13"/>
                </a:xfrm>
                <a:custGeom>
                  <a:avLst/>
                  <a:gdLst>
                    <a:gd name="T0" fmla="*/ 0 w 6"/>
                    <a:gd name="T1" fmla="*/ 442 h 4"/>
                    <a:gd name="T2" fmla="*/ 0 w 6"/>
                    <a:gd name="T3" fmla="*/ 442 h 4"/>
                    <a:gd name="T4" fmla="*/ 320 w 6"/>
                    <a:gd name="T5" fmla="*/ 442 h 4"/>
                    <a:gd name="T6" fmla="*/ 602 w 6"/>
                    <a:gd name="T7" fmla="*/ 442 h 4"/>
                    <a:gd name="T8" fmla="*/ 510 w 6"/>
                    <a:gd name="T9" fmla="*/ 0 h 4"/>
                    <a:gd name="T10" fmla="*/ 320 w 6"/>
                    <a:gd name="T11" fmla="*/ 244 h 4"/>
                    <a:gd name="T12" fmla="*/ 190 w 6"/>
                    <a:gd name="T13" fmla="*/ 244 h 4"/>
                    <a:gd name="T14" fmla="*/ 190 w 6"/>
                    <a:gd name="T15" fmla="*/ 244 h 4"/>
                    <a:gd name="T16" fmla="*/ 0 w 6"/>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0" y="4"/>
                      </a:moveTo>
                      <a:lnTo>
                        <a:pt x="0" y="4"/>
                      </a:lnTo>
                      <a:lnTo>
                        <a:pt x="3" y="4"/>
                      </a:lnTo>
                      <a:lnTo>
                        <a:pt x="6" y="4"/>
                      </a:lnTo>
                      <a:lnTo>
                        <a:pt x="5" y="0"/>
                      </a:lnTo>
                      <a:lnTo>
                        <a:pt x="3" y="2"/>
                      </a:lnTo>
                      <a:lnTo>
                        <a:pt x="2" y="2"/>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5" name="Freeform 693"/>
                <p:cNvSpPr>
                  <a:spLocks/>
                </p:cNvSpPr>
                <p:nvPr/>
              </p:nvSpPr>
              <p:spPr bwMode="auto">
                <a:xfrm>
                  <a:off x="2470" y="1885"/>
                  <a:ext cx="13" cy="16"/>
                </a:xfrm>
                <a:custGeom>
                  <a:avLst/>
                  <a:gdLst>
                    <a:gd name="T0" fmla="*/ 0 w 4"/>
                    <a:gd name="T1" fmla="*/ 102 h 5"/>
                    <a:gd name="T2" fmla="*/ 0 w 4"/>
                    <a:gd name="T3" fmla="*/ 102 h 5"/>
                    <a:gd name="T4" fmla="*/ 244 w 4"/>
                    <a:gd name="T5" fmla="*/ 326 h 5"/>
                    <a:gd name="T6" fmla="*/ 244 w 4"/>
                    <a:gd name="T7" fmla="*/ 522 h 5"/>
                    <a:gd name="T8" fmla="*/ 442 w 4"/>
                    <a:gd name="T9" fmla="*/ 326 h 5"/>
                    <a:gd name="T10" fmla="*/ 442 w 4"/>
                    <a:gd name="T11" fmla="*/ 102 h 5"/>
                    <a:gd name="T12" fmla="*/ 0 w 4"/>
                    <a:gd name="T13" fmla="*/ 0 h 5"/>
                    <a:gd name="T14" fmla="*/ 0 w 4"/>
                    <a:gd name="T15" fmla="*/ 0 h 5"/>
                    <a:gd name="T16" fmla="*/ 0 w 4"/>
                    <a:gd name="T17" fmla="*/ 10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0" y="1"/>
                      </a:moveTo>
                      <a:lnTo>
                        <a:pt x="0" y="1"/>
                      </a:lnTo>
                      <a:lnTo>
                        <a:pt x="2" y="3"/>
                      </a:lnTo>
                      <a:lnTo>
                        <a:pt x="2" y="5"/>
                      </a:lnTo>
                      <a:lnTo>
                        <a:pt x="4" y="3"/>
                      </a:lnTo>
                      <a:lnTo>
                        <a:pt x="4" y="1"/>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6" name="Freeform 694"/>
                <p:cNvSpPr>
                  <a:spLocks/>
                </p:cNvSpPr>
                <p:nvPr/>
              </p:nvSpPr>
              <p:spPr bwMode="auto">
                <a:xfrm>
                  <a:off x="2454" y="1871"/>
                  <a:ext cx="16" cy="17"/>
                </a:xfrm>
                <a:custGeom>
                  <a:avLst/>
                  <a:gdLst>
                    <a:gd name="T0" fmla="*/ 195 w 5"/>
                    <a:gd name="T1" fmla="*/ 0 h 5"/>
                    <a:gd name="T2" fmla="*/ 195 w 5"/>
                    <a:gd name="T3" fmla="*/ 0 h 5"/>
                    <a:gd name="T4" fmla="*/ 0 w 5"/>
                    <a:gd name="T5" fmla="*/ 279 h 5"/>
                    <a:gd name="T6" fmla="*/ 0 w 5"/>
                    <a:gd name="T7" fmla="*/ 554 h 5"/>
                    <a:gd name="T8" fmla="*/ 195 w 5"/>
                    <a:gd name="T9" fmla="*/ 670 h 5"/>
                    <a:gd name="T10" fmla="*/ 522 w 5"/>
                    <a:gd name="T11" fmla="*/ 670 h 5"/>
                    <a:gd name="T12" fmla="*/ 522 w 5"/>
                    <a:gd name="T13" fmla="*/ 554 h 5"/>
                    <a:gd name="T14" fmla="*/ 429 w 5"/>
                    <a:gd name="T15" fmla="*/ 554 h 5"/>
                    <a:gd name="T16" fmla="*/ 195 w 5"/>
                    <a:gd name="T17" fmla="*/ 279 h 5"/>
                    <a:gd name="T18" fmla="*/ 195 w 5"/>
                    <a:gd name="T19" fmla="*/ 279 h 5"/>
                    <a:gd name="T20" fmla="*/ 429 w 5"/>
                    <a:gd name="T21" fmla="*/ 279 h 5"/>
                    <a:gd name="T22" fmla="*/ 429 w 5"/>
                    <a:gd name="T23" fmla="*/ 279 h 5"/>
                    <a:gd name="T24" fmla="*/ 195 w 5"/>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2" y="0"/>
                      </a:moveTo>
                      <a:lnTo>
                        <a:pt x="2" y="0"/>
                      </a:lnTo>
                      <a:lnTo>
                        <a:pt x="0" y="2"/>
                      </a:lnTo>
                      <a:lnTo>
                        <a:pt x="0" y="4"/>
                      </a:lnTo>
                      <a:lnTo>
                        <a:pt x="2" y="5"/>
                      </a:lnTo>
                      <a:lnTo>
                        <a:pt x="5" y="5"/>
                      </a:lnTo>
                      <a:lnTo>
                        <a:pt x="5" y="4"/>
                      </a:lnTo>
                      <a:lnTo>
                        <a:pt x="4" y="4"/>
                      </a:lnTo>
                      <a:lnTo>
                        <a:pt x="2" y="2"/>
                      </a:lnTo>
                      <a:lnTo>
                        <a:pt x="4" y="2"/>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7" name="Freeform 695"/>
                <p:cNvSpPr>
                  <a:spLocks/>
                </p:cNvSpPr>
                <p:nvPr/>
              </p:nvSpPr>
              <p:spPr bwMode="auto">
                <a:xfrm>
                  <a:off x="2460" y="1845"/>
                  <a:ext cx="53" cy="33"/>
                </a:xfrm>
                <a:custGeom>
                  <a:avLst/>
                  <a:gdLst>
                    <a:gd name="T0" fmla="*/ 1822 w 16"/>
                    <a:gd name="T1" fmla="*/ 0 h 10"/>
                    <a:gd name="T2" fmla="*/ 1822 w 16"/>
                    <a:gd name="T3" fmla="*/ 0 h 10"/>
                    <a:gd name="T4" fmla="*/ 977 w 16"/>
                    <a:gd name="T5" fmla="*/ 360 h 10"/>
                    <a:gd name="T6" fmla="*/ 0 w 16"/>
                    <a:gd name="T7" fmla="*/ 937 h 10"/>
                    <a:gd name="T8" fmla="*/ 252 w 16"/>
                    <a:gd name="T9" fmla="*/ 1188 h 10"/>
                    <a:gd name="T10" fmla="*/ 1196 w 16"/>
                    <a:gd name="T11" fmla="*/ 828 h 10"/>
                    <a:gd name="T12" fmla="*/ 1931 w 16"/>
                    <a:gd name="T13" fmla="*/ 251 h 10"/>
                    <a:gd name="T14" fmla="*/ 1931 w 16"/>
                    <a:gd name="T15" fmla="*/ 251 h 10"/>
                    <a:gd name="T16" fmla="*/ 1822 w 16"/>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0"/>
                    <a:gd name="T29" fmla="*/ 16 w 1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0">
                      <a:moveTo>
                        <a:pt x="15" y="0"/>
                      </a:moveTo>
                      <a:lnTo>
                        <a:pt x="15" y="0"/>
                      </a:lnTo>
                      <a:lnTo>
                        <a:pt x="8" y="3"/>
                      </a:lnTo>
                      <a:lnTo>
                        <a:pt x="0" y="8"/>
                      </a:lnTo>
                      <a:lnTo>
                        <a:pt x="2" y="10"/>
                      </a:lnTo>
                      <a:lnTo>
                        <a:pt x="10" y="7"/>
                      </a:lnTo>
                      <a:lnTo>
                        <a:pt x="16" y="2"/>
                      </a:lnTo>
                      <a:lnTo>
                        <a:pt x="1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8" name="Freeform 696"/>
                <p:cNvSpPr>
                  <a:spLocks/>
                </p:cNvSpPr>
                <p:nvPr/>
              </p:nvSpPr>
              <p:spPr bwMode="auto">
                <a:xfrm>
                  <a:off x="2509" y="1845"/>
                  <a:ext cx="17" cy="10"/>
                </a:xfrm>
                <a:custGeom>
                  <a:avLst/>
                  <a:gdLst>
                    <a:gd name="T0" fmla="*/ 670 w 5"/>
                    <a:gd name="T1" fmla="*/ 367 h 3"/>
                    <a:gd name="T2" fmla="*/ 670 w 5"/>
                    <a:gd name="T3" fmla="*/ 367 h 3"/>
                    <a:gd name="T4" fmla="*/ 394 w 5"/>
                    <a:gd name="T5" fmla="*/ 0 h 3"/>
                    <a:gd name="T6" fmla="*/ 0 w 5"/>
                    <a:gd name="T7" fmla="*/ 0 h 3"/>
                    <a:gd name="T8" fmla="*/ 116 w 5"/>
                    <a:gd name="T9" fmla="*/ 257 h 3"/>
                    <a:gd name="T10" fmla="*/ 116 w 5"/>
                    <a:gd name="T11" fmla="*/ 257 h 3"/>
                    <a:gd name="T12" fmla="*/ 394 w 5"/>
                    <a:gd name="T13" fmla="*/ 367 h 3"/>
                    <a:gd name="T14" fmla="*/ 394 w 5"/>
                    <a:gd name="T15" fmla="*/ 367 h 3"/>
                    <a:gd name="T16" fmla="*/ 670 w 5"/>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3"/>
                      </a:moveTo>
                      <a:lnTo>
                        <a:pt x="5" y="3"/>
                      </a:lnTo>
                      <a:lnTo>
                        <a:pt x="3" y="0"/>
                      </a:lnTo>
                      <a:lnTo>
                        <a:pt x="0" y="0"/>
                      </a:lnTo>
                      <a:lnTo>
                        <a:pt x="1" y="2"/>
                      </a:lnTo>
                      <a:lnTo>
                        <a:pt x="3" y="3"/>
                      </a:lnTo>
                      <a:lnTo>
                        <a:pt x="5"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59" name="Freeform 697"/>
                <p:cNvSpPr>
                  <a:spLocks/>
                </p:cNvSpPr>
                <p:nvPr/>
              </p:nvSpPr>
              <p:spPr bwMode="auto">
                <a:xfrm>
                  <a:off x="2509" y="1855"/>
                  <a:ext cx="17" cy="16"/>
                </a:xfrm>
                <a:custGeom>
                  <a:avLst/>
                  <a:gdLst>
                    <a:gd name="T0" fmla="*/ 394 w 5"/>
                    <a:gd name="T1" fmla="*/ 429 h 5"/>
                    <a:gd name="T2" fmla="*/ 394 w 5"/>
                    <a:gd name="T3" fmla="*/ 429 h 5"/>
                    <a:gd name="T4" fmla="*/ 394 w 5"/>
                    <a:gd name="T5" fmla="*/ 429 h 5"/>
                    <a:gd name="T6" fmla="*/ 670 w 5"/>
                    <a:gd name="T7" fmla="*/ 0 h 5"/>
                    <a:gd name="T8" fmla="*/ 394 w 5"/>
                    <a:gd name="T9" fmla="*/ 0 h 5"/>
                    <a:gd name="T10" fmla="*/ 0 w 5"/>
                    <a:gd name="T11" fmla="*/ 195 h 5"/>
                    <a:gd name="T12" fmla="*/ 394 w 5"/>
                    <a:gd name="T13" fmla="*/ 522 h 5"/>
                    <a:gd name="T14" fmla="*/ 394 w 5"/>
                    <a:gd name="T15" fmla="*/ 522 h 5"/>
                    <a:gd name="T16" fmla="*/ 394 w 5"/>
                    <a:gd name="T17" fmla="*/ 4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4"/>
                      </a:moveTo>
                      <a:lnTo>
                        <a:pt x="3" y="4"/>
                      </a:lnTo>
                      <a:lnTo>
                        <a:pt x="5" y="0"/>
                      </a:lnTo>
                      <a:lnTo>
                        <a:pt x="3" y="0"/>
                      </a:lnTo>
                      <a:lnTo>
                        <a:pt x="0" y="2"/>
                      </a:lnTo>
                      <a:lnTo>
                        <a:pt x="3" y="5"/>
                      </a:lnTo>
                      <a:lnTo>
                        <a:pt x="3"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0" name="Freeform 698"/>
                <p:cNvSpPr>
                  <a:spLocks/>
                </p:cNvSpPr>
                <p:nvPr/>
              </p:nvSpPr>
              <p:spPr bwMode="auto">
                <a:xfrm>
                  <a:off x="2519" y="1862"/>
                  <a:ext cx="36" cy="9"/>
                </a:xfrm>
                <a:custGeom>
                  <a:avLst/>
                  <a:gdLst>
                    <a:gd name="T0" fmla="*/ 1263 w 11"/>
                    <a:gd name="T1" fmla="*/ 162 h 3"/>
                    <a:gd name="T2" fmla="*/ 1263 w 11"/>
                    <a:gd name="T3" fmla="*/ 162 h 3"/>
                    <a:gd name="T4" fmla="*/ 697 w 11"/>
                    <a:gd name="T5" fmla="*/ 0 h 3"/>
                    <a:gd name="T6" fmla="*/ 0 w 11"/>
                    <a:gd name="T7" fmla="*/ 162 h 3"/>
                    <a:gd name="T8" fmla="*/ 0 w 11"/>
                    <a:gd name="T9" fmla="*/ 243 h 3"/>
                    <a:gd name="T10" fmla="*/ 697 w 11"/>
                    <a:gd name="T11" fmla="*/ 162 h 3"/>
                    <a:gd name="T12" fmla="*/ 910 w 11"/>
                    <a:gd name="T13" fmla="*/ 162 h 3"/>
                    <a:gd name="T14" fmla="*/ 910 w 11"/>
                    <a:gd name="T15" fmla="*/ 162 h 3"/>
                    <a:gd name="T16" fmla="*/ 1263 w 11"/>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11" y="2"/>
                      </a:moveTo>
                      <a:lnTo>
                        <a:pt x="11" y="2"/>
                      </a:lnTo>
                      <a:lnTo>
                        <a:pt x="6" y="0"/>
                      </a:lnTo>
                      <a:lnTo>
                        <a:pt x="0" y="2"/>
                      </a:lnTo>
                      <a:lnTo>
                        <a:pt x="0" y="3"/>
                      </a:lnTo>
                      <a:lnTo>
                        <a:pt x="6" y="2"/>
                      </a:lnTo>
                      <a:lnTo>
                        <a:pt x="8" y="2"/>
                      </a:lnTo>
                      <a:lnTo>
                        <a:pt x="1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1" name="Freeform 699"/>
                <p:cNvSpPr>
                  <a:spLocks/>
                </p:cNvSpPr>
                <p:nvPr/>
              </p:nvSpPr>
              <p:spPr bwMode="auto">
                <a:xfrm>
                  <a:off x="2545" y="1868"/>
                  <a:ext cx="10" cy="26"/>
                </a:xfrm>
                <a:custGeom>
                  <a:avLst/>
                  <a:gdLst>
                    <a:gd name="T0" fmla="*/ 257 w 3"/>
                    <a:gd name="T1" fmla="*/ 653 h 8"/>
                    <a:gd name="T2" fmla="*/ 257 w 3"/>
                    <a:gd name="T3" fmla="*/ 653 h 8"/>
                    <a:gd name="T4" fmla="*/ 257 w 3"/>
                    <a:gd name="T5" fmla="*/ 549 h 8"/>
                    <a:gd name="T6" fmla="*/ 367 w 3"/>
                    <a:gd name="T7" fmla="*/ 0 h 8"/>
                    <a:gd name="T8" fmla="*/ 0 w 3"/>
                    <a:gd name="T9" fmla="*/ 0 h 8"/>
                    <a:gd name="T10" fmla="*/ 0 w 3"/>
                    <a:gd name="T11" fmla="*/ 549 h 8"/>
                    <a:gd name="T12" fmla="*/ 257 w 3"/>
                    <a:gd name="T13" fmla="*/ 887 h 8"/>
                    <a:gd name="T14" fmla="*/ 257 w 3"/>
                    <a:gd name="T15" fmla="*/ 887 h 8"/>
                    <a:gd name="T16" fmla="*/ 257 w 3"/>
                    <a:gd name="T17" fmla="*/ 65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2" y="6"/>
                      </a:moveTo>
                      <a:lnTo>
                        <a:pt x="2" y="6"/>
                      </a:lnTo>
                      <a:lnTo>
                        <a:pt x="2" y="5"/>
                      </a:lnTo>
                      <a:lnTo>
                        <a:pt x="3" y="0"/>
                      </a:lnTo>
                      <a:lnTo>
                        <a:pt x="0" y="0"/>
                      </a:lnTo>
                      <a:lnTo>
                        <a:pt x="0" y="5"/>
                      </a:lnTo>
                      <a:lnTo>
                        <a:pt x="2" y="8"/>
                      </a:lnTo>
                      <a:lnTo>
                        <a:pt x="2"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2" name="Freeform 700"/>
                <p:cNvSpPr>
                  <a:spLocks/>
                </p:cNvSpPr>
                <p:nvPr/>
              </p:nvSpPr>
              <p:spPr bwMode="auto">
                <a:xfrm>
                  <a:off x="2552" y="1888"/>
                  <a:ext cx="16" cy="13"/>
                </a:xfrm>
                <a:custGeom>
                  <a:avLst/>
                  <a:gdLst>
                    <a:gd name="T0" fmla="*/ 522 w 5"/>
                    <a:gd name="T1" fmla="*/ 442 h 4"/>
                    <a:gd name="T2" fmla="*/ 522 w 5"/>
                    <a:gd name="T3" fmla="*/ 442 h 4"/>
                    <a:gd name="T4" fmla="*/ 326 w 5"/>
                    <a:gd name="T5" fmla="*/ 0 h 4"/>
                    <a:gd name="T6" fmla="*/ 0 w 5"/>
                    <a:gd name="T7" fmla="*/ 0 h 4"/>
                    <a:gd name="T8" fmla="*/ 0 w 5"/>
                    <a:gd name="T9" fmla="*/ 244 h 4"/>
                    <a:gd name="T10" fmla="*/ 102 w 5"/>
                    <a:gd name="T11" fmla="*/ 244 h 4"/>
                    <a:gd name="T12" fmla="*/ 326 w 5"/>
                    <a:gd name="T13" fmla="*/ 442 h 4"/>
                    <a:gd name="T14" fmla="*/ 326 w 5"/>
                    <a:gd name="T15" fmla="*/ 442 h 4"/>
                    <a:gd name="T16" fmla="*/ 522 w 5"/>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4"/>
                      </a:moveTo>
                      <a:lnTo>
                        <a:pt x="5" y="4"/>
                      </a:lnTo>
                      <a:lnTo>
                        <a:pt x="3" y="0"/>
                      </a:lnTo>
                      <a:lnTo>
                        <a:pt x="0" y="0"/>
                      </a:lnTo>
                      <a:lnTo>
                        <a:pt x="0" y="2"/>
                      </a:lnTo>
                      <a:lnTo>
                        <a:pt x="1" y="2"/>
                      </a:lnTo>
                      <a:lnTo>
                        <a:pt x="3" y="4"/>
                      </a:lnTo>
                      <a:lnTo>
                        <a:pt x="5"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3" name="Freeform 701"/>
                <p:cNvSpPr>
                  <a:spLocks/>
                </p:cNvSpPr>
                <p:nvPr/>
              </p:nvSpPr>
              <p:spPr bwMode="auto">
                <a:xfrm>
                  <a:off x="2562" y="1901"/>
                  <a:ext cx="6" cy="13"/>
                </a:xfrm>
                <a:custGeom>
                  <a:avLst/>
                  <a:gdLst>
                    <a:gd name="T0" fmla="*/ 162 w 2"/>
                    <a:gd name="T1" fmla="*/ 338 h 4"/>
                    <a:gd name="T2" fmla="*/ 162 w 2"/>
                    <a:gd name="T3" fmla="*/ 338 h 4"/>
                    <a:gd name="T4" fmla="*/ 162 w 2"/>
                    <a:gd name="T5" fmla="*/ 104 h 4"/>
                    <a:gd name="T6" fmla="*/ 162 w 2"/>
                    <a:gd name="T7" fmla="*/ 0 h 4"/>
                    <a:gd name="T8" fmla="*/ 0 w 2"/>
                    <a:gd name="T9" fmla="*/ 0 h 4"/>
                    <a:gd name="T10" fmla="*/ 0 w 2"/>
                    <a:gd name="T11" fmla="*/ 104 h 4"/>
                    <a:gd name="T12" fmla="*/ 0 w 2"/>
                    <a:gd name="T13" fmla="*/ 442 h 4"/>
                    <a:gd name="T14" fmla="*/ 0 w 2"/>
                    <a:gd name="T15" fmla="*/ 442 h 4"/>
                    <a:gd name="T16" fmla="*/ 162 w 2"/>
                    <a:gd name="T17" fmla="*/ 338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4"/>
                    <a:gd name="T29" fmla="*/ 2 w 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4">
                      <a:moveTo>
                        <a:pt x="2" y="3"/>
                      </a:moveTo>
                      <a:lnTo>
                        <a:pt x="2" y="3"/>
                      </a:lnTo>
                      <a:lnTo>
                        <a:pt x="2" y="1"/>
                      </a:lnTo>
                      <a:lnTo>
                        <a:pt x="2" y="0"/>
                      </a:lnTo>
                      <a:lnTo>
                        <a:pt x="0" y="0"/>
                      </a:lnTo>
                      <a:lnTo>
                        <a:pt x="0" y="1"/>
                      </a:lnTo>
                      <a:lnTo>
                        <a:pt x="0" y="4"/>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4" name="Freeform 702"/>
                <p:cNvSpPr>
                  <a:spLocks/>
                </p:cNvSpPr>
                <p:nvPr/>
              </p:nvSpPr>
              <p:spPr bwMode="auto">
                <a:xfrm>
                  <a:off x="2562" y="1911"/>
                  <a:ext cx="16" cy="16"/>
                </a:xfrm>
                <a:custGeom>
                  <a:avLst/>
                  <a:gdLst>
                    <a:gd name="T0" fmla="*/ 522 w 5"/>
                    <a:gd name="T1" fmla="*/ 522 h 5"/>
                    <a:gd name="T2" fmla="*/ 522 w 5"/>
                    <a:gd name="T3" fmla="*/ 522 h 5"/>
                    <a:gd name="T4" fmla="*/ 522 w 5"/>
                    <a:gd name="T5" fmla="*/ 102 h 5"/>
                    <a:gd name="T6" fmla="*/ 195 w 5"/>
                    <a:gd name="T7" fmla="*/ 0 h 5"/>
                    <a:gd name="T8" fmla="*/ 0 w 5"/>
                    <a:gd name="T9" fmla="*/ 102 h 5"/>
                    <a:gd name="T10" fmla="*/ 326 w 5"/>
                    <a:gd name="T11" fmla="*/ 326 h 5"/>
                    <a:gd name="T12" fmla="*/ 326 w 5"/>
                    <a:gd name="T13" fmla="*/ 522 h 5"/>
                    <a:gd name="T14" fmla="*/ 326 w 5"/>
                    <a:gd name="T15" fmla="*/ 522 h 5"/>
                    <a:gd name="T16" fmla="*/ 522 w 5"/>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5"/>
                      </a:moveTo>
                      <a:lnTo>
                        <a:pt x="5" y="5"/>
                      </a:lnTo>
                      <a:lnTo>
                        <a:pt x="5" y="1"/>
                      </a:lnTo>
                      <a:lnTo>
                        <a:pt x="2" y="0"/>
                      </a:lnTo>
                      <a:lnTo>
                        <a:pt x="0" y="1"/>
                      </a:lnTo>
                      <a:lnTo>
                        <a:pt x="3" y="3"/>
                      </a:lnTo>
                      <a:lnTo>
                        <a:pt x="3" y="5"/>
                      </a:lnTo>
                      <a:lnTo>
                        <a:pt x="5"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5" name="Freeform 703"/>
                <p:cNvSpPr>
                  <a:spLocks/>
                </p:cNvSpPr>
                <p:nvPr/>
              </p:nvSpPr>
              <p:spPr bwMode="auto">
                <a:xfrm>
                  <a:off x="2568" y="1927"/>
                  <a:ext cx="10" cy="17"/>
                </a:xfrm>
                <a:custGeom>
                  <a:avLst/>
                  <a:gdLst>
                    <a:gd name="T0" fmla="*/ 110 w 3"/>
                    <a:gd name="T1" fmla="*/ 394 h 5"/>
                    <a:gd name="T2" fmla="*/ 110 w 3"/>
                    <a:gd name="T3" fmla="*/ 394 h 5"/>
                    <a:gd name="T4" fmla="*/ 110 w 3"/>
                    <a:gd name="T5" fmla="*/ 394 h 5"/>
                    <a:gd name="T6" fmla="*/ 367 w 3"/>
                    <a:gd name="T7" fmla="*/ 0 h 5"/>
                    <a:gd name="T8" fmla="*/ 110 w 3"/>
                    <a:gd name="T9" fmla="*/ 0 h 5"/>
                    <a:gd name="T10" fmla="*/ 0 w 3"/>
                    <a:gd name="T11" fmla="*/ 394 h 5"/>
                    <a:gd name="T12" fmla="*/ 367 w 3"/>
                    <a:gd name="T13" fmla="*/ 670 h 5"/>
                    <a:gd name="T14" fmla="*/ 367 w 3"/>
                    <a:gd name="T15" fmla="*/ 670 h 5"/>
                    <a:gd name="T16" fmla="*/ 110 w 3"/>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3"/>
                      </a:moveTo>
                      <a:lnTo>
                        <a:pt x="1" y="3"/>
                      </a:lnTo>
                      <a:lnTo>
                        <a:pt x="3" y="0"/>
                      </a:lnTo>
                      <a:lnTo>
                        <a:pt x="1" y="0"/>
                      </a:lnTo>
                      <a:lnTo>
                        <a:pt x="0" y="3"/>
                      </a:lnTo>
                      <a:lnTo>
                        <a:pt x="3" y="5"/>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6" name="Freeform 704"/>
                <p:cNvSpPr>
                  <a:spLocks/>
                </p:cNvSpPr>
                <p:nvPr/>
              </p:nvSpPr>
              <p:spPr bwMode="auto">
                <a:xfrm>
                  <a:off x="2572" y="1921"/>
                  <a:ext cx="26" cy="23"/>
                </a:xfrm>
                <a:custGeom>
                  <a:avLst/>
                  <a:gdLst>
                    <a:gd name="T0" fmla="*/ 793 w 8"/>
                    <a:gd name="T1" fmla="*/ 0 h 7"/>
                    <a:gd name="T2" fmla="*/ 793 w 8"/>
                    <a:gd name="T3" fmla="*/ 0 h 7"/>
                    <a:gd name="T4" fmla="*/ 338 w 8"/>
                    <a:gd name="T5" fmla="*/ 355 h 7"/>
                    <a:gd name="T6" fmla="*/ 0 w 8"/>
                    <a:gd name="T7" fmla="*/ 572 h 7"/>
                    <a:gd name="T8" fmla="*/ 244 w 8"/>
                    <a:gd name="T9" fmla="*/ 821 h 7"/>
                    <a:gd name="T10" fmla="*/ 549 w 8"/>
                    <a:gd name="T11" fmla="*/ 572 h 7"/>
                    <a:gd name="T12" fmla="*/ 887 w 8"/>
                    <a:gd name="T13" fmla="*/ 250 h 7"/>
                    <a:gd name="T14" fmla="*/ 887 w 8"/>
                    <a:gd name="T15" fmla="*/ 250 h 7"/>
                    <a:gd name="T16" fmla="*/ 793 w 8"/>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7" y="0"/>
                      </a:moveTo>
                      <a:lnTo>
                        <a:pt x="7" y="0"/>
                      </a:lnTo>
                      <a:lnTo>
                        <a:pt x="3" y="3"/>
                      </a:lnTo>
                      <a:lnTo>
                        <a:pt x="0" y="5"/>
                      </a:lnTo>
                      <a:lnTo>
                        <a:pt x="2" y="7"/>
                      </a:lnTo>
                      <a:lnTo>
                        <a:pt x="5" y="5"/>
                      </a:lnTo>
                      <a:lnTo>
                        <a:pt x="8" y="2"/>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7" name="Freeform 705"/>
                <p:cNvSpPr>
                  <a:spLocks/>
                </p:cNvSpPr>
                <p:nvPr/>
              </p:nvSpPr>
              <p:spPr bwMode="auto">
                <a:xfrm>
                  <a:off x="2595" y="1894"/>
                  <a:ext cx="3" cy="33"/>
                </a:xfrm>
                <a:custGeom>
                  <a:avLst/>
                  <a:gdLst>
                    <a:gd name="T0" fmla="*/ 0 w 1"/>
                    <a:gd name="T1" fmla="*/ 0 h 10"/>
                    <a:gd name="T2" fmla="*/ 0 w 1"/>
                    <a:gd name="T3" fmla="*/ 0 h 10"/>
                    <a:gd name="T4" fmla="*/ 0 w 1"/>
                    <a:gd name="T5" fmla="*/ 610 h 10"/>
                    <a:gd name="T6" fmla="*/ 0 w 1"/>
                    <a:gd name="T7" fmla="*/ 937 h 10"/>
                    <a:gd name="T8" fmla="*/ 81 w 1"/>
                    <a:gd name="T9" fmla="*/ 1188 h 10"/>
                    <a:gd name="T10" fmla="*/ 81 w 1"/>
                    <a:gd name="T11" fmla="*/ 610 h 10"/>
                    <a:gd name="T12" fmla="*/ 81 w 1"/>
                    <a:gd name="T13" fmla="*/ 0 h 10"/>
                    <a:gd name="T14" fmla="*/ 81 w 1"/>
                    <a:gd name="T15" fmla="*/ 0 h 10"/>
                    <a:gd name="T16" fmla="*/ 0 w 1"/>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0"/>
                    <a:gd name="T29" fmla="*/ 1 w 1"/>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0">
                      <a:moveTo>
                        <a:pt x="0" y="0"/>
                      </a:moveTo>
                      <a:lnTo>
                        <a:pt x="0" y="0"/>
                      </a:lnTo>
                      <a:lnTo>
                        <a:pt x="0" y="5"/>
                      </a:lnTo>
                      <a:lnTo>
                        <a:pt x="0" y="8"/>
                      </a:lnTo>
                      <a:lnTo>
                        <a:pt x="1" y="10"/>
                      </a:lnTo>
                      <a:lnTo>
                        <a:pt x="1" y="5"/>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8" name="Freeform 706"/>
                <p:cNvSpPr>
                  <a:spLocks/>
                </p:cNvSpPr>
                <p:nvPr/>
              </p:nvSpPr>
              <p:spPr bwMode="auto">
                <a:xfrm>
                  <a:off x="2581" y="1878"/>
                  <a:ext cx="17" cy="16"/>
                </a:xfrm>
                <a:custGeom>
                  <a:avLst/>
                  <a:gdLst>
                    <a:gd name="T0" fmla="*/ 0 w 5"/>
                    <a:gd name="T1" fmla="*/ 326 h 5"/>
                    <a:gd name="T2" fmla="*/ 0 w 5"/>
                    <a:gd name="T3" fmla="*/ 326 h 5"/>
                    <a:gd name="T4" fmla="*/ 279 w 5"/>
                    <a:gd name="T5" fmla="*/ 326 h 5"/>
                    <a:gd name="T6" fmla="*/ 554 w 5"/>
                    <a:gd name="T7" fmla="*/ 522 h 5"/>
                    <a:gd name="T8" fmla="*/ 670 w 5"/>
                    <a:gd name="T9" fmla="*/ 522 h 5"/>
                    <a:gd name="T10" fmla="*/ 554 w 5"/>
                    <a:gd name="T11" fmla="*/ 195 h 5"/>
                    <a:gd name="T12" fmla="*/ 0 w 5"/>
                    <a:gd name="T13" fmla="*/ 0 h 5"/>
                    <a:gd name="T14" fmla="*/ 0 w 5"/>
                    <a:gd name="T15" fmla="*/ 0 h 5"/>
                    <a:gd name="T16" fmla="*/ 0 w 5"/>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3"/>
                      </a:moveTo>
                      <a:lnTo>
                        <a:pt x="0" y="3"/>
                      </a:lnTo>
                      <a:lnTo>
                        <a:pt x="2" y="3"/>
                      </a:lnTo>
                      <a:lnTo>
                        <a:pt x="4" y="5"/>
                      </a:lnTo>
                      <a:lnTo>
                        <a:pt x="5" y="5"/>
                      </a:lnTo>
                      <a:lnTo>
                        <a:pt x="4" y="2"/>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69" name="Freeform 707"/>
                <p:cNvSpPr>
                  <a:spLocks/>
                </p:cNvSpPr>
                <p:nvPr/>
              </p:nvSpPr>
              <p:spPr bwMode="auto">
                <a:xfrm>
                  <a:off x="2572" y="1868"/>
                  <a:ext cx="9" cy="20"/>
                </a:xfrm>
                <a:custGeom>
                  <a:avLst/>
                  <a:gdLst>
                    <a:gd name="T0" fmla="*/ 162 w 3"/>
                    <a:gd name="T1" fmla="*/ 0 h 6"/>
                    <a:gd name="T2" fmla="*/ 162 w 3"/>
                    <a:gd name="T3" fmla="*/ 0 h 6"/>
                    <a:gd name="T4" fmla="*/ 0 w 3"/>
                    <a:gd name="T5" fmla="*/ 110 h 6"/>
                    <a:gd name="T6" fmla="*/ 0 w 3"/>
                    <a:gd name="T7" fmla="*/ 633 h 6"/>
                    <a:gd name="T8" fmla="*/ 162 w 3"/>
                    <a:gd name="T9" fmla="*/ 633 h 6"/>
                    <a:gd name="T10" fmla="*/ 243 w 3"/>
                    <a:gd name="T11" fmla="*/ 743 h 6"/>
                    <a:gd name="T12" fmla="*/ 243 w 3"/>
                    <a:gd name="T13" fmla="*/ 367 h 6"/>
                    <a:gd name="T14" fmla="*/ 243 w 3"/>
                    <a:gd name="T15" fmla="*/ 367 h 6"/>
                    <a:gd name="T16" fmla="*/ 243 w 3"/>
                    <a:gd name="T17" fmla="*/ 367 h 6"/>
                    <a:gd name="T18" fmla="*/ 243 w 3"/>
                    <a:gd name="T19" fmla="*/ 367 h 6"/>
                    <a:gd name="T20" fmla="*/ 243 w 3"/>
                    <a:gd name="T21" fmla="*/ 110 h 6"/>
                    <a:gd name="T22" fmla="*/ 243 w 3"/>
                    <a:gd name="T23" fmla="*/ 110 h 6"/>
                    <a:gd name="T24" fmla="*/ 162 w 3"/>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6"/>
                    <a:gd name="T41" fmla="*/ 3 w 3"/>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6">
                      <a:moveTo>
                        <a:pt x="2" y="0"/>
                      </a:moveTo>
                      <a:lnTo>
                        <a:pt x="2" y="0"/>
                      </a:lnTo>
                      <a:lnTo>
                        <a:pt x="0" y="1"/>
                      </a:lnTo>
                      <a:lnTo>
                        <a:pt x="0" y="5"/>
                      </a:lnTo>
                      <a:lnTo>
                        <a:pt x="2" y="5"/>
                      </a:lnTo>
                      <a:lnTo>
                        <a:pt x="3" y="6"/>
                      </a:lnTo>
                      <a:lnTo>
                        <a:pt x="3" y="3"/>
                      </a:lnTo>
                      <a:lnTo>
                        <a:pt x="3" y="1"/>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0" name="Freeform 708"/>
                <p:cNvSpPr>
                  <a:spLocks/>
                </p:cNvSpPr>
                <p:nvPr/>
              </p:nvSpPr>
              <p:spPr bwMode="auto">
                <a:xfrm>
                  <a:off x="2578" y="1852"/>
                  <a:ext cx="26" cy="19"/>
                </a:xfrm>
                <a:custGeom>
                  <a:avLst/>
                  <a:gdLst>
                    <a:gd name="T0" fmla="*/ 653 w 8"/>
                    <a:gd name="T1" fmla="*/ 0 h 6"/>
                    <a:gd name="T2" fmla="*/ 653 w 8"/>
                    <a:gd name="T3" fmla="*/ 0 h 6"/>
                    <a:gd name="T4" fmla="*/ 338 w 8"/>
                    <a:gd name="T5" fmla="*/ 320 h 6"/>
                    <a:gd name="T6" fmla="*/ 0 w 8"/>
                    <a:gd name="T7" fmla="*/ 510 h 6"/>
                    <a:gd name="T8" fmla="*/ 104 w 8"/>
                    <a:gd name="T9" fmla="*/ 602 h 6"/>
                    <a:gd name="T10" fmla="*/ 549 w 8"/>
                    <a:gd name="T11" fmla="*/ 510 h 6"/>
                    <a:gd name="T12" fmla="*/ 887 w 8"/>
                    <a:gd name="T13" fmla="*/ 0 h 6"/>
                    <a:gd name="T14" fmla="*/ 887 w 8"/>
                    <a:gd name="T15" fmla="*/ 0 h 6"/>
                    <a:gd name="T16" fmla="*/ 653 w 8"/>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6" y="0"/>
                      </a:moveTo>
                      <a:lnTo>
                        <a:pt x="6" y="0"/>
                      </a:lnTo>
                      <a:lnTo>
                        <a:pt x="3" y="3"/>
                      </a:lnTo>
                      <a:lnTo>
                        <a:pt x="0" y="5"/>
                      </a:lnTo>
                      <a:lnTo>
                        <a:pt x="1" y="6"/>
                      </a:lnTo>
                      <a:lnTo>
                        <a:pt x="5" y="5"/>
                      </a:lnTo>
                      <a:lnTo>
                        <a:pt x="8" y="0"/>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1" name="Freeform 709"/>
                <p:cNvSpPr>
                  <a:spLocks/>
                </p:cNvSpPr>
                <p:nvPr/>
              </p:nvSpPr>
              <p:spPr bwMode="auto">
                <a:xfrm>
                  <a:off x="2598" y="1829"/>
                  <a:ext cx="13" cy="23"/>
                </a:xfrm>
                <a:custGeom>
                  <a:avLst/>
                  <a:gdLst>
                    <a:gd name="T0" fmla="*/ 244 w 4"/>
                    <a:gd name="T1" fmla="*/ 0 h 7"/>
                    <a:gd name="T2" fmla="*/ 244 w 4"/>
                    <a:gd name="T3" fmla="*/ 0 h 7"/>
                    <a:gd name="T4" fmla="*/ 0 w 4"/>
                    <a:gd name="T5" fmla="*/ 463 h 7"/>
                    <a:gd name="T6" fmla="*/ 0 w 4"/>
                    <a:gd name="T7" fmla="*/ 821 h 7"/>
                    <a:gd name="T8" fmla="*/ 244 w 4"/>
                    <a:gd name="T9" fmla="*/ 821 h 7"/>
                    <a:gd name="T10" fmla="*/ 244 w 4"/>
                    <a:gd name="T11" fmla="*/ 463 h 7"/>
                    <a:gd name="T12" fmla="*/ 442 w 4"/>
                    <a:gd name="T13" fmla="*/ 463 h 7"/>
                    <a:gd name="T14" fmla="*/ 442 w 4"/>
                    <a:gd name="T15" fmla="*/ 463 h 7"/>
                    <a:gd name="T16" fmla="*/ 244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2" y="0"/>
                      </a:moveTo>
                      <a:lnTo>
                        <a:pt x="2" y="0"/>
                      </a:lnTo>
                      <a:lnTo>
                        <a:pt x="0" y="4"/>
                      </a:lnTo>
                      <a:lnTo>
                        <a:pt x="0" y="7"/>
                      </a:lnTo>
                      <a:lnTo>
                        <a:pt x="2" y="7"/>
                      </a:lnTo>
                      <a:lnTo>
                        <a:pt x="2" y="4"/>
                      </a:lnTo>
                      <a:lnTo>
                        <a:pt x="4" y="4"/>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2" name="Freeform 710"/>
                <p:cNvSpPr>
                  <a:spLocks/>
                </p:cNvSpPr>
                <p:nvPr/>
              </p:nvSpPr>
              <p:spPr bwMode="auto">
                <a:xfrm>
                  <a:off x="2604" y="1829"/>
                  <a:ext cx="20" cy="13"/>
                </a:xfrm>
                <a:custGeom>
                  <a:avLst/>
                  <a:gdLst>
                    <a:gd name="T0" fmla="*/ 633 w 6"/>
                    <a:gd name="T1" fmla="*/ 0 h 4"/>
                    <a:gd name="T2" fmla="*/ 633 w 6"/>
                    <a:gd name="T3" fmla="*/ 0 h 4"/>
                    <a:gd name="T4" fmla="*/ 367 w 6"/>
                    <a:gd name="T5" fmla="*/ 0 h 4"/>
                    <a:gd name="T6" fmla="*/ 0 w 6"/>
                    <a:gd name="T7" fmla="*/ 0 h 4"/>
                    <a:gd name="T8" fmla="*/ 257 w 6"/>
                    <a:gd name="T9" fmla="*/ 442 h 4"/>
                    <a:gd name="T10" fmla="*/ 367 w 6"/>
                    <a:gd name="T11" fmla="*/ 244 h 4"/>
                    <a:gd name="T12" fmla="*/ 743 w 6"/>
                    <a:gd name="T13" fmla="*/ 0 h 4"/>
                    <a:gd name="T14" fmla="*/ 743 w 6"/>
                    <a:gd name="T15" fmla="*/ 0 h 4"/>
                    <a:gd name="T16" fmla="*/ 633 w 6"/>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5" y="0"/>
                      </a:moveTo>
                      <a:lnTo>
                        <a:pt x="5" y="0"/>
                      </a:lnTo>
                      <a:lnTo>
                        <a:pt x="3" y="0"/>
                      </a:lnTo>
                      <a:lnTo>
                        <a:pt x="0" y="0"/>
                      </a:lnTo>
                      <a:lnTo>
                        <a:pt x="2" y="4"/>
                      </a:lnTo>
                      <a:lnTo>
                        <a:pt x="3" y="2"/>
                      </a:lnTo>
                      <a:lnTo>
                        <a:pt x="6"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3" name="Freeform 711"/>
                <p:cNvSpPr>
                  <a:spLocks/>
                </p:cNvSpPr>
                <p:nvPr/>
              </p:nvSpPr>
              <p:spPr bwMode="auto">
                <a:xfrm>
                  <a:off x="2621" y="1819"/>
                  <a:ext cx="16" cy="10"/>
                </a:xfrm>
                <a:custGeom>
                  <a:avLst/>
                  <a:gdLst>
                    <a:gd name="T0" fmla="*/ 522 w 5"/>
                    <a:gd name="T1" fmla="*/ 257 h 3"/>
                    <a:gd name="T2" fmla="*/ 522 w 5"/>
                    <a:gd name="T3" fmla="*/ 257 h 3"/>
                    <a:gd name="T4" fmla="*/ 102 w 5"/>
                    <a:gd name="T5" fmla="*/ 0 h 3"/>
                    <a:gd name="T6" fmla="*/ 0 w 5"/>
                    <a:gd name="T7" fmla="*/ 367 h 3"/>
                    <a:gd name="T8" fmla="*/ 102 w 5"/>
                    <a:gd name="T9" fmla="*/ 367 h 3"/>
                    <a:gd name="T10" fmla="*/ 326 w 5"/>
                    <a:gd name="T11" fmla="*/ 257 h 3"/>
                    <a:gd name="T12" fmla="*/ 326 w 5"/>
                    <a:gd name="T13" fmla="*/ 257 h 3"/>
                    <a:gd name="T14" fmla="*/ 326 w 5"/>
                    <a:gd name="T15" fmla="*/ 257 h 3"/>
                    <a:gd name="T16" fmla="*/ 522 w 5"/>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2"/>
                      </a:moveTo>
                      <a:lnTo>
                        <a:pt x="5" y="2"/>
                      </a:lnTo>
                      <a:lnTo>
                        <a:pt x="1" y="0"/>
                      </a:lnTo>
                      <a:lnTo>
                        <a:pt x="0" y="3"/>
                      </a:lnTo>
                      <a:lnTo>
                        <a:pt x="1" y="3"/>
                      </a:lnTo>
                      <a:lnTo>
                        <a:pt x="3" y="2"/>
                      </a:lnTo>
                      <a:lnTo>
                        <a:pt x="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4" name="Freeform 712"/>
                <p:cNvSpPr>
                  <a:spLocks/>
                </p:cNvSpPr>
                <p:nvPr/>
              </p:nvSpPr>
              <p:spPr bwMode="auto">
                <a:xfrm>
                  <a:off x="2631" y="1826"/>
                  <a:ext cx="16" cy="9"/>
                </a:xfrm>
                <a:custGeom>
                  <a:avLst/>
                  <a:gdLst>
                    <a:gd name="T0" fmla="*/ 522 w 5"/>
                    <a:gd name="T1" fmla="*/ 0 h 3"/>
                    <a:gd name="T2" fmla="*/ 522 w 5"/>
                    <a:gd name="T3" fmla="*/ 0 h 3"/>
                    <a:gd name="T4" fmla="*/ 326 w 5"/>
                    <a:gd name="T5" fmla="*/ 81 h 3"/>
                    <a:gd name="T6" fmla="*/ 195 w 5"/>
                    <a:gd name="T7" fmla="*/ 0 h 3"/>
                    <a:gd name="T8" fmla="*/ 0 w 5"/>
                    <a:gd name="T9" fmla="*/ 0 h 3"/>
                    <a:gd name="T10" fmla="*/ 195 w 5"/>
                    <a:gd name="T11" fmla="*/ 243 h 3"/>
                    <a:gd name="T12" fmla="*/ 522 w 5"/>
                    <a:gd name="T13" fmla="*/ 243 h 3"/>
                    <a:gd name="T14" fmla="*/ 522 w 5"/>
                    <a:gd name="T15" fmla="*/ 243 h 3"/>
                    <a:gd name="T16" fmla="*/ 522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0"/>
                      </a:moveTo>
                      <a:lnTo>
                        <a:pt x="5" y="0"/>
                      </a:lnTo>
                      <a:lnTo>
                        <a:pt x="3" y="1"/>
                      </a:lnTo>
                      <a:lnTo>
                        <a:pt x="2" y="0"/>
                      </a:lnTo>
                      <a:lnTo>
                        <a:pt x="0" y="0"/>
                      </a:lnTo>
                      <a:lnTo>
                        <a:pt x="2" y="3"/>
                      </a:lnTo>
                      <a:lnTo>
                        <a:pt x="5" y="3"/>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5" name="Freeform 713"/>
                <p:cNvSpPr>
                  <a:spLocks/>
                </p:cNvSpPr>
                <p:nvPr/>
              </p:nvSpPr>
              <p:spPr bwMode="auto">
                <a:xfrm>
                  <a:off x="2647" y="1740"/>
                  <a:ext cx="92" cy="95"/>
                </a:xfrm>
                <a:custGeom>
                  <a:avLst/>
                  <a:gdLst>
                    <a:gd name="T0" fmla="*/ 2806 w 28"/>
                    <a:gd name="T1" fmla="*/ 108 h 29"/>
                    <a:gd name="T2" fmla="*/ 3013 w 28"/>
                    <a:gd name="T3" fmla="*/ 0 h 29"/>
                    <a:gd name="T4" fmla="*/ 1521 w 28"/>
                    <a:gd name="T5" fmla="*/ 1513 h 29"/>
                    <a:gd name="T6" fmla="*/ 0 w 28"/>
                    <a:gd name="T7" fmla="*/ 2984 h 29"/>
                    <a:gd name="T8" fmla="*/ 0 w 28"/>
                    <a:gd name="T9" fmla="*/ 3338 h 29"/>
                    <a:gd name="T10" fmla="*/ 1738 w 28"/>
                    <a:gd name="T11" fmla="*/ 1622 h 29"/>
                    <a:gd name="T12" fmla="*/ 3259 w 28"/>
                    <a:gd name="T13" fmla="*/ 108 h 29"/>
                    <a:gd name="T14" fmla="*/ 3259 w 28"/>
                    <a:gd name="T15" fmla="*/ 108 h 29"/>
                    <a:gd name="T16" fmla="*/ 2806 w 28"/>
                    <a:gd name="T17" fmla="*/ 108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29"/>
                    <a:gd name="T29" fmla="*/ 28 w 28"/>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29">
                      <a:moveTo>
                        <a:pt x="24" y="1"/>
                      </a:moveTo>
                      <a:lnTo>
                        <a:pt x="26" y="0"/>
                      </a:lnTo>
                      <a:lnTo>
                        <a:pt x="13" y="13"/>
                      </a:lnTo>
                      <a:lnTo>
                        <a:pt x="0" y="26"/>
                      </a:lnTo>
                      <a:lnTo>
                        <a:pt x="0" y="29"/>
                      </a:lnTo>
                      <a:lnTo>
                        <a:pt x="15" y="14"/>
                      </a:lnTo>
                      <a:lnTo>
                        <a:pt x="28" y="1"/>
                      </a:lnTo>
                      <a:lnTo>
                        <a:pt x="24"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6" name="Freeform 714"/>
                <p:cNvSpPr>
                  <a:spLocks/>
                </p:cNvSpPr>
                <p:nvPr/>
              </p:nvSpPr>
              <p:spPr bwMode="auto">
                <a:xfrm>
                  <a:off x="2726" y="1718"/>
                  <a:ext cx="13" cy="26"/>
                </a:xfrm>
                <a:custGeom>
                  <a:avLst/>
                  <a:gdLst>
                    <a:gd name="T0" fmla="*/ 0 w 4"/>
                    <a:gd name="T1" fmla="*/ 0 h 8"/>
                    <a:gd name="T2" fmla="*/ 0 w 4"/>
                    <a:gd name="T3" fmla="*/ 0 h 8"/>
                    <a:gd name="T4" fmla="*/ 0 w 4"/>
                    <a:gd name="T5" fmla="*/ 549 h 8"/>
                    <a:gd name="T6" fmla="*/ 0 w 4"/>
                    <a:gd name="T7" fmla="*/ 887 h 8"/>
                    <a:gd name="T8" fmla="*/ 442 w 4"/>
                    <a:gd name="T9" fmla="*/ 887 h 8"/>
                    <a:gd name="T10" fmla="*/ 442 w 4"/>
                    <a:gd name="T11" fmla="*/ 549 h 8"/>
                    <a:gd name="T12" fmla="*/ 442 w 4"/>
                    <a:gd name="T13" fmla="*/ 0 h 8"/>
                    <a:gd name="T14" fmla="*/ 442 w 4"/>
                    <a:gd name="T15" fmla="*/ 0 h 8"/>
                    <a:gd name="T16" fmla="*/ 0 w 4"/>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0" y="0"/>
                      </a:moveTo>
                      <a:lnTo>
                        <a:pt x="0" y="0"/>
                      </a:lnTo>
                      <a:lnTo>
                        <a:pt x="0" y="5"/>
                      </a:lnTo>
                      <a:lnTo>
                        <a:pt x="0" y="8"/>
                      </a:lnTo>
                      <a:lnTo>
                        <a:pt x="4" y="8"/>
                      </a:lnTo>
                      <a:lnTo>
                        <a:pt x="4" y="5"/>
                      </a:lnTo>
                      <a:lnTo>
                        <a:pt x="4"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7" name="Freeform 715"/>
                <p:cNvSpPr>
                  <a:spLocks/>
                </p:cNvSpPr>
                <p:nvPr/>
              </p:nvSpPr>
              <p:spPr bwMode="auto">
                <a:xfrm>
                  <a:off x="2726" y="1695"/>
                  <a:ext cx="16" cy="23"/>
                </a:xfrm>
                <a:custGeom>
                  <a:avLst/>
                  <a:gdLst>
                    <a:gd name="T0" fmla="*/ 429 w 5"/>
                    <a:gd name="T1" fmla="*/ 0 h 7"/>
                    <a:gd name="T2" fmla="*/ 429 w 5"/>
                    <a:gd name="T3" fmla="*/ 0 h 7"/>
                    <a:gd name="T4" fmla="*/ 195 w 5"/>
                    <a:gd name="T5" fmla="*/ 463 h 7"/>
                    <a:gd name="T6" fmla="*/ 0 w 5"/>
                    <a:gd name="T7" fmla="*/ 821 h 7"/>
                    <a:gd name="T8" fmla="*/ 429 w 5"/>
                    <a:gd name="T9" fmla="*/ 821 h 7"/>
                    <a:gd name="T10" fmla="*/ 429 w 5"/>
                    <a:gd name="T11" fmla="*/ 463 h 7"/>
                    <a:gd name="T12" fmla="*/ 522 w 5"/>
                    <a:gd name="T13" fmla="*/ 0 h 7"/>
                    <a:gd name="T14" fmla="*/ 522 w 5"/>
                    <a:gd name="T15" fmla="*/ 0 h 7"/>
                    <a:gd name="T16" fmla="*/ 429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4" y="0"/>
                      </a:moveTo>
                      <a:lnTo>
                        <a:pt x="4" y="0"/>
                      </a:lnTo>
                      <a:lnTo>
                        <a:pt x="2" y="4"/>
                      </a:lnTo>
                      <a:lnTo>
                        <a:pt x="0" y="7"/>
                      </a:lnTo>
                      <a:lnTo>
                        <a:pt x="4" y="7"/>
                      </a:lnTo>
                      <a:lnTo>
                        <a:pt x="4" y="4"/>
                      </a:lnTo>
                      <a:lnTo>
                        <a:pt x="5" y="0"/>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8" name="Freeform 716"/>
                <p:cNvSpPr>
                  <a:spLocks/>
                </p:cNvSpPr>
                <p:nvPr/>
              </p:nvSpPr>
              <p:spPr bwMode="auto">
                <a:xfrm>
                  <a:off x="2716" y="1662"/>
                  <a:ext cx="26" cy="33"/>
                </a:xfrm>
                <a:custGeom>
                  <a:avLst/>
                  <a:gdLst>
                    <a:gd name="T0" fmla="*/ 0 w 8"/>
                    <a:gd name="T1" fmla="*/ 469 h 10"/>
                    <a:gd name="T2" fmla="*/ 0 w 8"/>
                    <a:gd name="T3" fmla="*/ 469 h 10"/>
                    <a:gd name="T4" fmla="*/ 338 w 8"/>
                    <a:gd name="T5" fmla="*/ 469 h 10"/>
                    <a:gd name="T6" fmla="*/ 549 w 8"/>
                    <a:gd name="T7" fmla="*/ 610 h 10"/>
                    <a:gd name="T8" fmla="*/ 793 w 8"/>
                    <a:gd name="T9" fmla="*/ 1079 h 10"/>
                    <a:gd name="T10" fmla="*/ 793 w 8"/>
                    <a:gd name="T11" fmla="*/ 1188 h 10"/>
                    <a:gd name="T12" fmla="*/ 887 w 8"/>
                    <a:gd name="T13" fmla="*/ 1188 h 10"/>
                    <a:gd name="T14" fmla="*/ 887 w 8"/>
                    <a:gd name="T15" fmla="*/ 1079 h 10"/>
                    <a:gd name="T16" fmla="*/ 793 w 8"/>
                    <a:gd name="T17" fmla="*/ 610 h 10"/>
                    <a:gd name="T18" fmla="*/ 549 w 8"/>
                    <a:gd name="T19" fmla="*/ 251 h 10"/>
                    <a:gd name="T20" fmla="*/ 0 w 8"/>
                    <a:gd name="T21" fmla="*/ 0 h 10"/>
                    <a:gd name="T22" fmla="*/ 0 w 8"/>
                    <a:gd name="T23" fmla="*/ 0 h 10"/>
                    <a:gd name="T24" fmla="*/ 0 w 8"/>
                    <a:gd name="T25" fmla="*/ 469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0"/>
                    <a:gd name="T41" fmla="*/ 8 w 8"/>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0">
                      <a:moveTo>
                        <a:pt x="0" y="4"/>
                      </a:moveTo>
                      <a:lnTo>
                        <a:pt x="0" y="4"/>
                      </a:lnTo>
                      <a:lnTo>
                        <a:pt x="3" y="4"/>
                      </a:lnTo>
                      <a:lnTo>
                        <a:pt x="5" y="5"/>
                      </a:lnTo>
                      <a:lnTo>
                        <a:pt x="7" y="9"/>
                      </a:lnTo>
                      <a:lnTo>
                        <a:pt x="7" y="10"/>
                      </a:lnTo>
                      <a:lnTo>
                        <a:pt x="8" y="10"/>
                      </a:lnTo>
                      <a:lnTo>
                        <a:pt x="8" y="9"/>
                      </a:lnTo>
                      <a:lnTo>
                        <a:pt x="7" y="5"/>
                      </a:lnTo>
                      <a:lnTo>
                        <a:pt x="5" y="2"/>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79" name="Freeform 717"/>
                <p:cNvSpPr>
                  <a:spLocks/>
                </p:cNvSpPr>
                <p:nvPr/>
              </p:nvSpPr>
              <p:spPr bwMode="auto">
                <a:xfrm>
                  <a:off x="2696" y="1662"/>
                  <a:ext cx="20" cy="13"/>
                </a:xfrm>
                <a:custGeom>
                  <a:avLst/>
                  <a:gdLst>
                    <a:gd name="T0" fmla="*/ 0 w 6"/>
                    <a:gd name="T1" fmla="*/ 442 h 4"/>
                    <a:gd name="T2" fmla="*/ 0 w 6"/>
                    <a:gd name="T3" fmla="*/ 442 h 4"/>
                    <a:gd name="T4" fmla="*/ 110 w 6"/>
                    <a:gd name="T5" fmla="*/ 442 h 4"/>
                    <a:gd name="T6" fmla="*/ 743 w 6"/>
                    <a:gd name="T7" fmla="*/ 442 h 4"/>
                    <a:gd name="T8" fmla="*/ 743 w 6"/>
                    <a:gd name="T9" fmla="*/ 0 h 4"/>
                    <a:gd name="T10" fmla="*/ 110 w 6"/>
                    <a:gd name="T11" fmla="*/ 244 h 4"/>
                    <a:gd name="T12" fmla="*/ 110 w 6"/>
                    <a:gd name="T13" fmla="*/ 442 h 4"/>
                    <a:gd name="T14" fmla="*/ 110 w 6"/>
                    <a:gd name="T15" fmla="*/ 442 h 4"/>
                    <a:gd name="T16" fmla="*/ 0 w 6"/>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0" y="4"/>
                      </a:moveTo>
                      <a:lnTo>
                        <a:pt x="0" y="4"/>
                      </a:lnTo>
                      <a:lnTo>
                        <a:pt x="1" y="4"/>
                      </a:lnTo>
                      <a:lnTo>
                        <a:pt x="6" y="4"/>
                      </a:lnTo>
                      <a:lnTo>
                        <a:pt x="6" y="0"/>
                      </a:lnTo>
                      <a:lnTo>
                        <a:pt x="1" y="2"/>
                      </a:lnTo>
                      <a:lnTo>
                        <a:pt x="1" y="4"/>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0" name="Freeform 718"/>
                <p:cNvSpPr>
                  <a:spLocks/>
                </p:cNvSpPr>
                <p:nvPr/>
              </p:nvSpPr>
              <p:spPr bwMode="auto">
                <a:xfrm>
                  <a:off x="2680" y="1659"/>
                  <a:ext cx="19" cy="16"/>
                </a:xfrm>
                <a:custGeom>
                  <a:avLst/>
                  <a:gdLst>
                    <a:gd name="T0" fmla="*/ 0 w 6"/>
                    <a:gd name="T1" fmla="*/ 102 h 5"/>
                    <a:gd name="T2" fmla="*/ 0 w 6"/>
                    <a:gd name="T3" fmla="*/ 102 h 5"/>
                    <a:gd name="T4" fmla="*/ 320 w 6"/>
                    <a:gd name="T5" fmla="*/ 102 h 5"/>
                    <a:gd name="T6" fmla="*/ 510 w 6"/>
                    <a:gd name="T7" fmla="*/ 522 h 5"/>
                    <a:gd name="T8" fmla="*/ 602 w 6"/>
                    <a:gd name="T9" fmla="*/ 522 h 5"/>
                    <a:gd name="T10" fmla="*/ 510 w 6"/>
                    <a:gd name="T11" fmla="*/ 0 h 5"/>
                    <a:gd name="T12" fmla="*/ 0 w 6"/>
                    <a:gd name="T13" fmla="*/ 0 h 5"/>
                    <a:gd name="T14" fmla="*/ 0 w 6"/>
                    <a:gd name="T15" fmla="*/ 0 h 5"/>
                    <a:gd name="T16" fmla="*/ 0 w 6"/>
                    <a:gd name="T17" fmla="*/ 10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1"/>
                      </a:moveTo>
                      <a:lnTo>
                        <a:pt x="0" y="1"/>
                      </a:lnTo>
                      <a:lnTo>
                        <a:pt x="3" y="1"/>
                      </a:lnTo>
                      <a:lnTo>
                        <a:pt x="5" y="5"/>
                      </a:lnTo>
                      <a:lnTo>
                        <a:pt x="6" y="5"/>
                      </a:lnTo>
                      <a:lnTo>
                        <a:pt x="5"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1" name="Freeform 719"/>
                <p:cNvSpPr>
                  <a:spLocks/>
                </p:cNvSpPr>
                <p:nvPr/>
              </p:nvSpPr>
              <p:spPr bwMode="auto">
                <a:xfrm>
                  <a:off x="2673" y="1645"/>
                  <a:ext cx="17" cy="17"/>
                </a:xfrm>
                <a:custGeom>
                  <a:avLst/>
                  <a:gdLst>
                    <a:gd name="T0" fmla="*/ 394 w 5"/>
                    <a:gd name="T1" fmla="*/ 0 h 5"/>
                    <a:gd name="T2" fmla="*/ 394 w 5"/>
                    <a:gd name="T3" fmla="*/ 0 h 5"/>
                    <a:gd name="T4" fmla="*/ 0 w 5"/>
                    <a:gd name="T5" fmla="*/ 554 h 5"/>
                    <a:gd name="T6" fmla="*/ 279 w 5"/>
                    <a:gd name="T7" fmla="*/ 670 h 5"/>
                    <a:gd name="T8" fmla="*/ 279 w 5"/>
                    <a:gd name="T9" fmla="*/ 554 h 5"/>
                    <a:gd name="T10" fmla="*/ 279 w 5"/>
                    <a:gd name="T11" fmla="*/ 554 h 5"/>
                    <a:gd name="T12" fmla="*/ 670 w 5"/>
                    <a:gd name="T13" fmla="*/ 279 h 5"/>
                    <a:gd name="T14" fmla="*/ 670 w 5"/>
                    <a:gd name="T15" fmla="*/ 279 h 5"/>
                    <a:gd name="T16" fmla="*/ 394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0"/>
                      </a:moveTo>
                      <a:lnTo>
                        <a:pt x="3" y="0"/>
                      </a:lnTo>
                      <a:lnTo>
                        <a:pt x="0" y="4"/>
                      </a:lnTo>
                      <a:lnTo>
                        <a:pt x="2" y="5"/>
                      </a:lnTo>
                      <a:lnTo>
                        <a:pt x="2" y="4"/>
                      </a:lnTo>
                      <a:lnTo>
                        <a:pt x="5"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2" name="Freeform 720"/>
                <p:cNvSpPr>
                  <a:spLocks/>
                </p:cNvSpPr>
                <p:nvPr/>
              </p:nvSpPr>
              <p:spPr bwMode="auto">
                <a:xfrm>
                  <a:off x="2683" y="1616"/>
                  <a:ext cx="39" cy="36"/>
                </a:xfrm>
                <a:custGeom>
                  <a:avLst/>
                  <a:gdLst>
                    <a:gd name="T0" fmla="*/ 1342 w 12"/>
                    <a:gd name="T1" fmla="*/ 0 h 11"/>
                    <a:gd name="T2" fmla="*/ 1342 w 12"/>
                    <a:gd name="T3" fmla="*/ 0 h 11"/>
                    <a:gd name="T4" fmla="*/ 549 w 12"/>
                    <a:gd name="T5" fmla="*/ 556 h 11"/>
                    <a:gd name="T6" fmla="*/ 0 w 12"/>
                    <a:gd name="T7" fmla="*/ 1018 h 11"/>
                    <a:gd name="T8" fmla="*/ 244 w 12"/>
                    <a:gd name="T9" fmla="*/ 1263 h 11"/>
                    <a:gd name="T10" fmla="*/ 793 w 12"/>
                    <a:gd name="T11" fmla="*/ 697 h 11"/>
                    <a:gd name="T12" fmla="*/ 1342 w 12"/>
                    <a:gd name="T13" fmla="*/ 353 h 11"/>
                    <a:gd name="T14" fmla="*/ 1342 w 12"/>
                    <a:gd name="T15" fmla="*/ 353 h 11"/>
                    <a:gd name="T16" fmla="*/ 1342 w 12"/>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11"/>
                    <a:gd name="T29" fmla="*/ 12 w 12"/>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11">
                      <a:moveTo>
                        <a:pt x="12" y="0"/>
                      </a:moveTo>
                      <a:lnTo>
                        <a:pt x="12" y="0"/>
                      </a:lnTo>
                      <a:lnTo>
                        <a:pt x="5" y="5"/>
                      </a:lnTo>
                      <a:lnTo>
                        <a:pt x="0" y="9"/>
                      </a:lnTo>
                      <a:lnTo>
                        <a:pt x="2" y="11"/>
                      </a:lnTo>
                      <a:lnTo>
                        <a:pt x="7" y="6"/>
                      </a:lnTo>
                      <a:lnTo>
                        <a:pt x="12" y="3"/>
                      </a:lnTo>
                      <a:lnTo>
                        <a:pt x="1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3" name="Freeform 721"/>
                <p:cNvSpPr>
                  <a:spLocks/>
                </p:cNvSpPr>
                <p:nvPr/>
              </p:nvSpPr>
              <p:spPr bwMode="auto">
                <a:xfrm>
                  <a:off x="2722" y="1603"/>
                  <a:ext cx="20" cy="23"/>
                </a:xfrm>
                <a:custGeom>
                  <a:avLst/>
                  <a:gdLst>
                    <a:gd name="T0" fmla="*/ 633 w 6"/>
                    <a:gd name="T1" fmla="*/ 0 h 7"/>
                    <a:gd name="T2" fmla="*/ 633 w 6"/>
                    <a:gd name="T3" fmla="*/ 0 h 7"/>
                    <a:gd name="T4" fmla="*/ 633 w 6"/>
                    <a:gd name="T5" fmla="*/ 250 h 7"/>
                    <a:gd name="T6" fmla="*/ 633 w 6"/>
                    <a:gd name="T7" fmla="*/ 250 h 7"/>
                    <a:gd name="T8" fmla="*/ 367 w 6"/>
                    <a:gd name="T9" fmla="*/ 463 h 7"/>
                    <a:gd name="T10" fmla="*/ 0 w 6"/>
                    <a:gd name="T11" fmla="*/ 463 h 7"/>
                    <a:gd name="T12" fmla="*/ 0 w 6"/>
                    <a:gd name="T13" fmla="*/ 821 h 7"/>
                    <a:gd name="T14" fmla="*/ 367 w 6"/>
                    <a:gd name="T15" fmla="*/ 572 h 7"/>
                    <a:gd name="T16" fmla="*/ 743 w 6"/>
                    <a:gd name="T17" fmla="*/ 463 h 7"/>
                    <a:gd name="T18" fmla="*/ 743 w 6"/>
                    <a:gd name="T19" fmla="*/ 250 h 7"/>
                    <a:gd name="T20" fmla="*/ 743 w 6"/>
                    <a:gd name="T21" fmla="*/ 0 h 7"/>
                    <a:gd name="T22" fmla="*/ 743 w 6"/>
                    <a:gd name="T23" fmla="*/ 0 h 7"/>
                    <a:gd name="T24" fmla="*/ 633 w 6"/>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7"/>
                    <a:gd name="T41" fmla="*/ 6 w 6"/>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7">
                      <a:moveTo>
                        <a:pt x="5" y="0"/>
                      </a:moveTo>
                      <a:lnTo>
                        <a:pt x="5" y="0"/>
                      </a:lnTo>
                      <a:lnTo>
                        <a:pt x="5" y="2"/>
                      </a:lnTo>
                      <a:lnTo>
                        <a:pt x="3" y="4"/>
                      </a:lnTo>
                      <a:lnTo>
                        <a:pt x="0" y="4"/>
                      </a:lnTo>
                      <a:lnTo>
                        <a:pt x="0" y="7"/>
                      </a:lnTo>
                      <a:lnTo>
                        <a:pt x="3" y="5"/>
                      </a:lnTo>
                      <a:lnTo>
                        <a:pt x="6" y="4"/>
                      </a:lnTo>
                      <a:lnTo>
                        <a:pt x="6" y="2"/>
                      </a:lnTo>
                      <a:lnTo>
                        <a:pt x="6"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4" name="Freeform 722"/>
                <p:cNvSpPr>
                  <a:spLocks/>
                </p:cNvSpPr>
                <p:nvPr/>
              </p:nvSpPr>
              <p:spPr bwMode="auto">
                <a:xfrm>
                  <a:off x="2739" y="1593"/>
                  <a:ext cx="36" cy="10"/>
                </a:xfrm>
                <a:custGeom>
                  <a:avLst/>
                  <a:gdLst>
                    <a:gd name="T0" fmla="*/ 1263 w 11"/>
                    <a:gd name="T1" fmla="*/ 0 h 3"/>
                    <a:gd name="T2" fmla="*/ 1263 w 11"/>
                    <a:gd name="T3" fmla="*/ 0 h 3"/>
                    <a:gd name="T4" fmla="*/ 556 w 11"/>
                    <a:gd name="T5" fmla="*/ 0 h 3"/>
                    <a:gd name="T6" fmla="*/ 0 w 11"/>
                    <a:gd name="T7" fmla="*/ 367 h 3"/>
                    <a:gd name="T8" fmla="*/ 108 w 11"/>
                    <a:gd name="T9" fmla="*/ 367 h 3"/>
                    <a:gd name="T10" fmla="*/ 556 w 11"/>
                    <a:gd name="T11" fmla="*/ 257 h 3"/>
                    <a:gd name="T12" fmla="*/ 1263 w 11"/>
                    <a:gd name="T13" fmla="*/ 257 h 3"/>
                    <a:gd name="T14" fmla="*/ 1263 w 11"/>
                    <a:gd name="T15" fmla="*/ 257 h 3"/>
                    <a:gd name="T16" fmla="*/ 1263 w 11"/>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11" y="0"/>
                      </a:moveTo>
                      <a:lnTo>
                        <a:pt x="11" y="0"/>
                      </a:lnTo>
                      <a:lnTo>
                        <a:pt x="5" y="0"/>
                      </a:lnTo>
                      <a:lnTo>
                        <a:pt x="0" y="3"/>
                      </a:lnTo>
                      <a:lnTo>
                        <a:pt x="1" y="3"/>
                      </a:lnTo>
                      <a:lnTo>
                        <a:pt x="5" y="2"/>
                      </a:lnTo>
                      <a:lnTo>
                        <a:pt x="11" y="2"/>
                      </a:lnTo>
                      <a:lnTo>
                        <a:pt x="1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5" name="Freeform 723"/>
                <p:cNvSpPr>
                  <a:spLocks/>
                </p:cNvSpPr>
                <p:nvPr/>
              </p:nvSpPr>
              <p:spPr bwMode="auto">
                <a:xfrm>
                  <a:off x="2775" y="1593"/>
                  <a:ext cx="26" cy="10"/>
                </a:xfrm>
                <a:custGeom>
                  <a:avLst/>
                  <a:gdLst>
                    <a:gd name="T0" fmla="*/ 793 w 8"/>
                    <a:gd name="T1" fmla="*/ 257 h 3"/>
                    <a:gd name="T2" fmla="*/ 793 w 8"/>
                    <a:gd name="T3" fmla="*/ 257 h 3"/>
                    <a:gd name="T4" fmla="*/ 338 w 8"/>
                    <a:gd name="T5" fmla="*/ 257 h 3"/>
                    <a:gd name="T6" fmla="*/ 0 w 8"/>
                    <a:gd name="T7" fmla="*/ 0 h 3"/>
                    <a:gd name="T8" fmla="*/ 0 w 8"/>
                    <a:gd name="T9" fmla="*/ 257 h 3"/>
                    <a:gd name="T10" fmla="*/ 338 w 8"/>
                    <a:gd name="T11" fmla="*/ 367 h 3"/>
                    <a:gd name="T12" fmla="*/ 887 w 8"/>
                    <a:gd name="T13" fmla="*/ 367 h 3"/>
                    <a:gd name="T14" fmla="*/ 887 w 8"/>
                    <a:gd name="T15" fmla="*/ 367 h 3"/>
                    <a:gd name="T16" fmla="*/ 793 w 8"/>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7" y="2"/>
                      </a:moveTo>
                      <a:lnTo>
                        <a:pt x="7" y="2"/>
                      </a:lnTo>
                      <a:lnTo>
                        <a:pt x="3" y="2"/>
                      </a:lnTo>
                      <a:lnTo>
                        <a:pt x="0" y="0"/>
                      </a:lnTo>
                      <a:lnTo>
                        <a:pt x="0" y="2"/>
                      </a:lnTo>
                      <a:lnTo>
                        <a:pt x="3" y="3"/>
                      </a:lnTo>
                      <a:lnTo>
                        <a:pt x="8" y="3"/>
                      </a:lnTo>
                      <a:lnTo>
                        <a:pt x="7"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6" name="Freeform 724"/>
                <p:cNvSpPr>
                  <a:spLocks/>
                </p:cNvSpPr>
                <p:nvPr/>
              </p:nvSpPr>
              <p:spPr bwMode="auto">
                <a:xfrm>
                  <a:off x="2798" y="1593"/>
                  <a:ext cx="26" cy="10"/>
                </a:xfrm>
                <a:custGeom>
                  <a:avLst/>
                  <a:gdLst>
                    <a:gd name="T0" fmla="*/ 887 w 8"/>
                    <a:gd name="T1" fmla="*/ 0 h 3"/>
                    <a:gd name="T2" fmla="*/ 887 w 8"/>
                    <a:gd name="T3" fmla="*/ 0 h 3"/>
                    <a:gd name="T4" fmla="*/ 442 w 8"/>
                    <a:gd name="T5" fmla="*/ 0 h 3"/>
                    <a:gd name="T6" fmla="*/ 0 w 8"/>
                    <a:gd name="T7" fmla="*/ 257 h 3"/>
                    <a:gd name="T8" fmla="*/ 104 w 8"/>
                    <a:gd name="T9" fmla="*/ 367 h 3"/>
                    <a:gd name="T10" fmla="*/ 442 w 8"/>
                    <a:gd name="T11" fmla="*/ 257 h 3"/>
                    <a:gd name="T12" fmla="*/ 887 w 8"/>
                    <a:gd name="T13" fmla="*/ 257 h 3"/>
                    <a:gd name="T14" fmla="*/ 887 w 8"/>
                    <a:gd name="T15" fmla="*/ 257 h 3"/>
                    <a:gd name="T16" fmla="*/ 887 w 8"/>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8" y="0"/>
                      </a:moveTo>
                      <a:lnTo>
                        <a:pt x="8" y="0"/>
                      </a:lnTo>
                      <a:lnTo>
                        <a:pt x="4" y="0"/>
                      </a:lnTo>
                      <a:lnTo>
                        <a:pt x="0" y="2"/>
                      </a:lnTo>
                      <a:lnTo>
                        <a:pt x="1" y="3"/>
                      </a:lnTo>
                      <a:lnTo>
                        <a:pt x="4" y="2"/>
                      </a:lnTo>
                      <a:lnTo>
                        <a:pt x="8" y="2"/>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7" name="Freeform 725"/>
                <p:cNvSpPr>
                  <a:spLocks/>
                </p:cNvSpPr>
                <p:nvPr/>
              </p:nvSpPr>
              <p:spPr bwMode="auto">
                <a:xfrm>
                  <a:off x="2824" y="1593"/>
                  <a:ext cx="36" cy="10"/>
                </a:xfrm>
                <a:custGeom>
                  <a:avLst/>
                  <a:gdLst>
                    <a:gd name="T0" fmla="*/ 1263 w 11"/>
                    <a:gd name="T1" fmla="*/ 257 h 3"/>
                    <a:gd name="T2" fmla="*/ 1263 w 11"/>
                    <a:gd name="T3" fmla="*/ 257 h 3"/>
                    <a:gd name="T4" fmla="*/ 556 w 11"/>
                    <a:gd name="T5" fmla="*/ 0 h 3"/>
                    <a:gd name="T6" fmla="*/ 0 w 11"/>
                    <a:gd name="T7" fmla="*/ 0 h 3"/>
                    <a:gd name="T8" fmla="*/ 0 w 11"/>
                    <a:gd name="T9" fmla="*/ 257 h 3"/>
                    <a:gd name="T10" fmla="*/ 353 w 11"/>
                    <a:gd name="T11" fmla="*/ 257 h 3"/>
                    <a:gd name="T12" fmla="*/ 1018 w 11"/>
                    <a:gd name="T13" fmla="*/ 367 h 3"/>
                    <a:gd name="T14" fmla="*/ 1018 w 11"/>
                    <a:gd name="T15" fmla="*/ 367 h 3"/>
                    <a:gd name="T16" fmla="*/ 1263 w 11"/>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11" y="2"/>
                      </a:moveTo>
                      <a:lnTo>
                        <a:pt x="11" y="2"/>
                      </a:lnTo>
                      <a:lnTo>
                        <a:pt x="5" y="0"/>
                      </a:lnTo>
                      <a:lnTo>
                        <a:pt x="0" y="0"/>
                      </a:lnTo>
                      <a:lnTo>
                        <a:pt x="0" y="2"/>
                      </a:lnTo>
                      <a:lnTo>
                        <a:pt x="3" y="2"/>
                      </a:lnTo>
                      <a:lnTo>
                        <a:pt x="9" y="3"/>
                      </a:lnTo>
                      <a:lnTo>
                        <a:pt x="1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8" name="Freeform 726"/>
                <p:cNvSpPr>
                  <a:spLocks/>
                </p:cNvSpPr>
                <p:nvPr/>
              </p:nvSpPr>
              <p:spPr bwMode="auto">
                <a:xfrm>
                  <a:off x="2853" y="1600"/>
                  <a:ext cx="49" cy="9"/>
                </a:xfrm>
                <a:custGeom>
                  <a:avLst/>
                  <a:gdLst>
                    <a:gd name="T0" fmla="*/ 1356 w 15"/>
                    <a:gd name="T1" fmla="*/ 81 h 3"/>
                    <a:gd name="T2" fmla="*/ 1356 w 15"/>
                    <a:gd name="T3" fmla="*/ 81 h 3"/>
                    <a:gd name="T4" fmla="*/ 1258 w 15"/>
                    <a:gd name="T5" fmla="*/ 0 h 3"/>
                    <a:gd name="T6" fmla="*/ 245 w 15"/>
                    <a:gd name="T7" fmla="*/ 0 h 3"/>
                    <a:gd name="T8" fmla="*/ 0 w 15"/>
                    <a:gd name="T9" fmla="*/ 81 h 3"/>
                    <a:gd name="T10" fmla="*/ 1258 w 15"/>
                    <a:gd name="T11" fmla="*/ 243 h 3"/>
                    <a:gd name="T12" fmla="*/ 1708 w 15"/>
                    <a:gd name="T13" fmla="*/ 0 h 3"/>
                    <a:gd name="T14" fmla="*/ 1708 w 15"/>
                    <a:gd name="T15" fmla="*/ 0 h 3"/>
                    <a:gd name="T16" fmla="*/ 1356 w 15"/>
                    <a:gd name="T17" fmla="*/ 8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3"/>
                    <a:gd name="T29" fmla="*/ 15 w 1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3">
                      <a:moveTo>
                        <a:pt x="12" y="1"/>
                      </a:moveTo>
                      <a:lnTo>
                        <a:pt x="12" y="1"/>
                      </a:lnTo>
                      <a:lnTo>
                        <a:pt x="11" y="0"/>
                      </a:lnTo>
                      <a:lnTo>
                        <a:pt x="2" y="0"/>
                      </a:lnTo>
                      <a:lnTo>
                        <a:pt x="0" y="1"/>
                      </a:lnTo>
                      <a:lnTo>
                        <a:pt x="11" y="3"/>
                      </a:lnTo>
                      <a:lnTo>
                        <a:pt x="15" y="0"/>
                      </a:lnTo>
                      <a:lnTo>
                        <a:pt x="1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89" name="Freeform 727"/>
                <p:cNvSpPr>
                  <a:spLocks/>
                </p:cNvSpPr>
                <p:nvPr/>
              </p:nvSpPr>
              <p:spPr bwMode="auto">
                <a:xfrm>
                  <a:off x="2883" y="1587"/>
                  <a:ext cx="19" cy="16"/>
                </a:xfrm>
                <a:custGeom>
                  <a:avLst/>
                  <a:gdLst>
                    <a:gd name="T0" fmla="*/ 0 w 6"/>
                    <a:gd name="T1" fmla="*/ 0 h 5"/>
                    <a:gd name="T2" fmla="*/ 0 w 6"/>
                    <a:gd name="T3" fmla="*/ 0 h 5"/>
                    <a:gd name="T4" fmla="*/ 190 w 6"/>
                    <a:gd name="T5" fmla="*/ 195 h 5"/>
                    <a:gd name="T6" fmla="*/ 320 w 6"/>
                    <a:gd name="T7" fmla="*/ 522 h 5"/>
                    <a:gd name="T8" fmla="*/ 602 w 6"/>
                    <a:gd name="T9" fmla="*/ 429 h 5"/>
                    <a:gd name="T10" fmla="*/ 320 w 6"/>
                    <a:gd name="T11" fmla="*/ 195 h 5"/>
                    <a:gd name="T12" fmla="*/ 320 w 6"/>
                    <a:gd name="T13" fmla="*/ 0 h 5"/>
                    <a:gd name="T14" fmla="*/ 320 w 6"/>
                    <a:gd name="T15" fmla="*/ 0 h 5"/>
                    <a:gd name="T16" fmla="*/ 0 w 6"/>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0"/>
                      </a:moveTo>
                      <a:lnTo>
                        <a:pt x="0" y="0"/>
                      </a:lnTo>
                      <a:lnTo>
                        <a:pt x="2" y="2"/>
                      </a:lnTo>
                      <a:lnTo>
                        <a:pt x="3" y="5"/>
                      </a:lnTo>
                      <a:lnTo>
                        <a:pt x="6" y="4"/>
                      </a:lnTo>
                      <a:lnTo>
                        <a:pt x="3" y="2"/>
                      </a:lnTo>
                      <a:lnTo>
                        <a:pt x="3"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0" name="Freeform 728"/>
                <p:cNvSpPr>
                  <a:spLocks/>
                </p:cNvSpPr>
                <p:nvPr/>
              </p:nvSpPr>
              <p:spPr bwMode="auto">
                <a:xfrm>
                  <a:off x="2883" y="1567"/>
                  <a:ext cx="36" cy="20"/>
                </a:xfrm>
                <a:custGeom>
                  <a:avLst/>
                  <a:gdLst>
                    <a:gd name="T0" fmla="*/ 1263 w 11"/>
                    <a:gd name="T1" fmla="*/ 0 h 6"/>
                    <a:gd name="T2" fmla="*/ 1263 w 11"/>
                    <a:gd name="T3" fmla="*/ 0 h 6"/>
                    <a:gd name="T4" fmla="*/ 556 w 11"/>
                    <a:gd name="T5" fmla="*/ 257 h 6"/>
                    <a:gd name="T6" fmla="*/ 0 w 11"/>
                    <a:gd name="T7" fmla="*/ 743 h 6"/>
                    <a:gd name="T8" fmla="*/ 353 w 11"/>
                    <a:gd name="T9" fmla="*/ 743 h 6"/>
                    <a:gd name="T10" fmla="*/ 556 w 11"/>
                    <a:gd name="T11" fmla="*/ 633 h 6"/>
                    <a:gd name="T12" fmla="*/ 1263 w 11"/>
                    <a:gd name="T13" fmla="*/ 257 h 6"/>
                    <a:gd name="T14" fmla="*/ 1263 w 11"/>
                    <a:gd name="T15" fmla="*/ 257 h 6"/>
                    <a:gd name="T16" fmla="*/ 1263 w 11"/>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6"/>
                    <a:gd name="T29" fmla="*/ 11 w 11"/>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6">
                      <a:moveTo>
                        <a:pt x="11" y="0"/>
                      </a:moveTo>
                      <a:lnTo>
                        <a:pt x="11" y="0"/>
                      </a:lnTo>
                      <a:lnTo>
                        <a:pt x="5" y="2"/>
                      </a:lnTo>
                      <a:lnTo>
                        <a:pt x="0" y="6"/>
                      </a:lnTo>
                      <a:lnTo>
                        <a:pt x="3" y="6"/>
                      </a:lnTo>
                      <a:lnTo>
                        <a:pt x="5" y="5"/>
                      </a:lnTo>
                      <a:lnTo>
                        <a:pt x="11" y="2"/>
                      </a:lnTo>
                      <a:lnTo>
                        <a:pt x="1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1" name="Freeform 729"/>
                <p:cNvSpPr>
                  <a:spLocks/>
                </p:cNvSpPr>
                <p:nvPr/>
              </p:nvSpPr>
              <p:spPr bwMode="auto">
                <a:xfrm>
                  <a:off x="2919" y="1560"/>
                  <a:ext cx="33" cy="13"/>
                </a:xfrm>
                <a:custGeom>
                  <a:avLst/>
                  <a:gdLst>
                    <a:gd name="T0" fmla="*/ 1188 w 10"/>
                    <a:gd name="T1" fmla="*/ 0 h 4"/>
                    <a:gd name="T2" fmla="*/ 1188 w 10"/>
                    <a:gd name="T3" fmla="*/ 0 h 4"/>
                    <a:gd name="T4" fmla="*/ 828 w 10"/>
                    <a:gd name="T5" fmla="*/ 0 h 4"/>
                    <a:gd name="T6" fmla="*/ 0 w 10"/>
                    <a:gd name="T7" fmla="*/ 244 h 4"/>
                    <a:gd name="T8" fmla="*/ 0 w 10"/>
                    <a:gd name="T9" fmla="*/ 442 h 4"/>
                    <a:gd name="T10" fmla="*/ 828 w 10"/>
                    <a:gd name="T11" fmla="*/ 244 h 4"/>
                    <a:gd name="T12" fmla="*/ 1188 w 10"/>
                    <a:gd name="T13" fmla="*/ 244 h 4"/>
                    <a:gd name="T14" fmla="*/ 1188 w 10"/>
                    <a:gd name="T15" fmla="*/ 244 h 4"/>
                    <a:gd name="T16" fmla="*/ 1188 w 10"/>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10" y="0"/>
                      </a:moveTo>
                      <a:lnTo>
                        <a:pt x="10" y="0"/>
                      </a:lnTo>
                      <a:lnTo>
                        <a:pt x="7" y="0"/>
                      </a:lnTo>
                      <a:lnTo>
                        <a:pt x="0" y="2"/>
                      </a:lnTo>
                      <a:lnTo>
                        <a:pt x="0" y="4"/>
                      </a:lnTo>
                      <a:lnTo>
                        <a:pt x="7" y="2"/>
                      </a:lnTo>
                      <a:lnTo>
                        <a:pt x="10" y="2"/>
                      </a:lnTo>
                      <a:lnTo>
                        <a:pt x="1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2" name="Freeform 730"/>
                <p:cNvSpPr>
                  <a:spLocks/>
                </p:cNvSpPr>
                <p:nvPr/>
              </p:nvSpPr>
              <p:spPr bwMode="auto">
                <a:xfrm>
                  <a:off x="2952" y="1560"/>
                  <a:ext cx="9" cy="13"/>
                </a:xfrm>
                <a:custGeom>
                  <a:avLst/>
                  <a:gdLst>
                    <a:gd name="T0" fmla="*/ 243 w 3"/>
                    <a:gd name="T1" fmla="*/ 244 h 4"/>
                    <a:gd name="T2" fmla="*/ 243 w 3"/>
                    <a:gd name="T3" fmla="*/ 244 h 4"/>
                    <a:gd name="T4" fmla="*/ 162 w 3"/>
                    <a:gd name="T5" fmla="*/ 0 h 4"/>
                    <a:gd name="T6" fmla="*/ 0 w 3"/>
                    <a:gd name="T7" fmla="*/ 0 h 4"/>
                    <a:gd name="T8" fmla="*/ 0 w 3"/>
                    <a:gd name="T9" fmla="*/ 244 h 4"/>
                    <a:gd name="T10" fmla="*/ 0 w 3"/>
                    <a:gd name="T11" fmla="*/ 244 h 4"/>
                    <a:gd name="T12" fmla="*/ 243 w 3"/>
                    <a:gd name="T13" fmla="*/ 442 h 4"/>
                    <a:gd name="T14" fmla="*/ 243 w 3"/>
                    <a:gd name="T15" fmla="*/ 442 h 4"/>
                    <a:gd name="T16" fmla="*/ 243 w 3"/>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3" y="2"/>
                      </a:moveTo>
                      <a:lnTo>
                        <a:pt x="3" y="2"/>
                      </a:lnTo>
                      <a:lnTo>
                        <a:pt x="2" y="0"/>
                      </a:lnTo>
                      <a:lnTo>
                        <a:pt x="0" y="0"/>
                      </a:lnTo>
                      <a:lnTo>
                        <a:pt x="0" y="2"/>
                      </a:lnTo>
                      <a:lnTo>
                        <a:pt x="3" y="4"/>
                      </a:lnTo>
                      <a:lnTo>
                        <a:pt x="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3" name="Freeform 731"/>
                <p:cNvSpPr>
                  <a:spLocks/>
                </p:cNvSpPr>
                <p:nvPr/>
              </p:nvSpPr>
              <p:spPr bwMode="auto">
                <a:xfrm>
                  <a:off x="2961" y="1560"/>
                  <a:ext cx="17" cy="17"/>
                </a:xfrm>
                <a:custGeom>
                  <a:avLst/>
                  <a:gdLst>
                    <a:gd name="T0" fmla="*/ 554 w 5"/>
                    <a:gd name="T1" fmla="*/ 0 h 5"/>
                    <a:gd name="T2" fmla="*/ 554 w 5"/>
                    <a:gd name="T3" fmla="*/ 0 h 5"/>
                    <a:gd name="T4" fmla="*/ 279 w 5"/>
                    <a:gd name="T5" fmla="*/ 554 h 5"/>
                    <a:gd name="T6" fmla="*/ 0 w 5"/>
                    <a:gd name="T7" fmla="*/ 279 h 5"/>
                    <a:gd name="T8" fmla="*/ 0 w 5"/>
                    <a:gd name="T9" fmla="*/ 554 h 5"/>
                    <a:gd name="T10" fmla="*/ 554 w 5"/>
                    <a:gd name="T11" fmla="*/ 670 h 5"/>
                    <a:gd name="T12" fmla="*/ 670 w 5"/>
                    <a:gd name="T13" fmla="*/ 279 h 5"/>
                    <a:gd name="T14" fmla="*/ 670 w 5"/>
                    <a:gd name="T15" fmla="*/ 279 h 5"/>
                    <a:gd name="T16" fmla="*/ 554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4" y="0"/>
                      </a:moveTo>
                      <a:lnTo>
                        <a:pt x="4" y="0"/>
                      </a:lnTo>
                      <a:lnTo>
                        <a:pt x="2" y="4"/>
                      </a:lnTo>
                      <a:lnTo>
                        <a:pt x="0" y="2"/>
                      </a:lnTo>
                      <a:lnTo>
                        <a:pt x="0" y="4"/>
                      </a:lnTo>
                      <a:lnTo>
                        <a:pt x="4" y="5"/>
                      </a:lnTo>
                      <a:lnTo>
                        <a:pt x="5" y="2"/>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4" name="Freeform 732"/>
                <p:cNvSpPr>
                  <a:spLocks/>
                </p:cNvSpPr>
                <p:nvPr/>
              </p:nvSpPr>
              <p:spPr bwMode="auto">
                <a:xfrm>
                  <a:off x="2975" y="1544"/>
                  <a:ext cx="13" cy="23"/>
                </a:xfrm>
                <a:custGeom>
                  <a:avLst/>
                  <a:gdLst>
                    <a:gd name="T0" fmla="*/ 338 w 4"/>
                    <a:gd name="T1" fmla="*/ 0 h 7"/>
                    <a:gd name="T2" fmla="*/ 338 w 4"/>
                    <a:gd name="T3" fmla="*/ 0 h 7"/>
                    <a:gd name="T4" fmla="*/ 104 w 4"/>
                    <a:gd name="T5" fmla="*/ 463 h 7"/>
                    <a:gd name="T6" fmla="*/ 0 w 4"/>
                    <a:gd name="T7" fmla="*/ 572 h 7"/>
                    <a:gd name="T8" fmla="*/ 104 w 4"/>
                    <a:gd name="T9" fmla="*/ 821 h 7"/>
                    <a:gd name="T10" fmla="*/ 338 w 4"/>
                    <a:gd name="T11" fmla="*/ 463 h 7"/>
                    <a:gd name="T12" fmla="*/ 442 w 4"/>
                    <a:gd name="T13" fmla="*/ 250 h 7"/>
                    <a:gd name="T14" fmla="*/ 442 w 4"/>
                    <a:gd name="T15" fmla="*/ 250 h 7"/>
                    <a:gd name="T16" fmla="*/ 338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3" y="0"/>
                      </a:moveTo>
                      <a:lnTo>
                        <a:pt x="3" y="0"/>
                      </a:lnTo>
                      <a:lnTo>
                        <a:pt x="1" y="4"/>
                      </a:lnTo>
                      <a:lnTo>
                        <a:pt x="0" y="5"/>
                      </a:lnTo>
                      <a:lnTo>
                        <a:pt x="1" y="7"/>
                      </a:lnTo>
                      <a:lnTo>
                        <a:pt x="3" y="4"/>
                      </a:lnTo>
                      <a:lnTo>
                        <a:pt x="4"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5" name="Freeform 733"/>
                <p:cNvSpPr>
                  <a:spLocks/>
                </p:cNvSpPr>
                <p:nvPr/>
              </p:nvSpPr>
              <p:spPr bwMode="auto">
                <a:xfrm>
                  <a:off x="2984" y="1541"/>
                  <a:ext cx="20" cy="10"/>
                </a:xfrm>
                <a:custGeom>
                  <a:avLst/>
                  <a:gdLst>
                    <a:gd name="T0" fmla="*/ 743 w 6"/>
                    <a:gd name="T1" fmla="*/ 110 h 3"/>
                    <a:gd name="T2" fmla="*/ 743 w 6"/>
                    <a:gd name="T3" fmla="*/ 110 h 3"/>
                    <a:gd name="T4" fmla="*/ 367 w 6"/>
                    <a:gd name="T5" fmla="*/ 0 h 3"/>
                    <a:gd name="T6" fmla="*/ 0 w 6"/>
                    <a:gd name="T7" fmla="*/ 110 h 3"/>
                    <a:gd name="T8" fmla="*/ 110 w 6"/>
                    <a:gd name="T9" fmla="*/ 367 h 3"/>
                    <a:gd name="T10" fmla="*/ 633 w 6"/>
                    <a:gd name="T11" fmla="*/ 110 h 3"/>
                    <a:gd name="T12" fmla="*/ 633 w 6"/>
                    <a:gd name="T13" fmla="*/ 110 h 3"/>
                    <a:gd name="T14" fmla="*/ 633 w 6"/>
                    <a:gd name="T15" fmla="*/ 110 h 3"/>
                    <a:gd name="T16" fmla="*/ 743 w 6"/>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1"/>
                      </a:moveTo>
                      <a:lnTo>
                        <a:pt x="6" y="1"/>
                      </a:lnTo>
                      <a:lnTo>
                        <a:pt x="3" y="0"/>
                      </a:lnTo>
                      <a:lnTo>
                        <a:pt x="0" y="1"/>
                      </a:lnTo>
                      <a:lnTo>
                        <a:pt x="1" y="3"/>
                      </a:lnTo>
                      <a:lnTo>
                        <a:pt x="5" y="1"/>
                      </a:lnTo>
                      <a:lnTo>
                        <a:pt x="6"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6" name="Freeform 734"/>
                <p:cNvSpPr>
                  <a:spLocks/>
                </p:cNvSpPr>
                <p:nvPr/>
              </p:nvSpPr>
              <p:spPr bwMode="auto">
                <a:xfrm>
                  <a:off x="2988" y="1544"/>
                  <a:ext cx="16" cy="16"/>
                </a:xfrm>
                <a:custGeom>
                  <a:avLst/>
                  <a:gdLst>
                    <a:gd name="T0" fmla="*/ 195 w 5"/>
                    <a:gd name="T1" fmla="*/ 522 h 5"/>
                    <a:gd name="T2" fmla="*/ 195 w 5"/>
                    <a:gd name="T3" fmla="*/ 522 h 5"/>
                    <a:gd name="T4" fmla="*/ 429 w 5"/>
                    <a:gd name="T5" fmla="*/ 429 h 5"/>
                    <a:gd name="T6" fmla="*/ 522 w 5"/>
                    <a:gd name="T7" fmla="*/ 0 h 5"/>
                    <a:gd name="T8" fmla="*/ 429 w 5"/>
                    <a:gd name="T9" fmla="*/ 0 h 5"/>
                    <a:gd name="T10" fmla="*/ 195 w 5"/>
                    <a:gd name="T11" fmla="*/ 195 h 5"/>
                    <a:gd name="T12" fmla="*/ 0 w 5"/>
                    <a:gd name="T13" fmla="*/ 522 h 5"/>
                    <a:gd name="T14" fmla="*/ 0 w 5"/>
                    <a:gd name="T15" fmla="*/ 522 h 5"/>
                    <a:gd name="T16" fmla="*/ 195 w 5"/>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5"/>
                      </a:moveTo>
                      <a:lnTo>
                        <a:pt x="2" y="5"/>
                      </a:lnTo>
                      <a:lnTo>
                        <a:pt x="4" y="4"/>
                      </a:lnTo>
                      <a:lnTo>
                        <a:pt x="5" y="0"/>
                      </a:lnTo>
                      <a:lnTo>
                        <a:pt x="4" y="0"/>
                      </a:lnTo>
                      <a:lnTo>
                        <a:pt x="2" y="2"/>
                      </a:lnTo>
                      <a:lnTo>
                        <a:pt x="0" y="5"/>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7" name="Freeform 735"/>
                <p:cNvSpPr>
                  <a:spLocks/>
                </p:cNvSpPr>
                <p:nvPr/>
              </p:nvSpPr>
              <p:spPr bwMode="auto">
                <a:xfrm>
                  <a:off x="2988" y="1560"/>
                  <a:ext cx="13" cy="23"/>
                </a:xfrm>
                <a:custGeom>
                  <a:avLst/>
                  <a:gdLst>
                    <a:gd name="T0" fmla="*/ 0 w 4"/>
                    <a:gd name="T1" fmla="*/ 821 h 7"/>
                    <a:gd name="T2" fmla="*/ 0 w 4"/>
                    <a:gd name="T3" fmla="*/ 821 h 7"/>
                    <a:gd name="T4" fmla="*/ 442 w 4"/>
                    <a:gd name="T5" fmla="*/ 463 h 7"/>
                    <a:gd name="T6" fmla="*/ 244 w 4"/>
                    <a:gd name="T7" fmla="*/ 0 h 7"/>
                    <a:gd name="T8" fmla="*/ 0 w 4"/>
                    <a:gd name="T9" fmla="*/ 0 h 7"/>
                    <a:gd name="T10" fmla="*/ 0 w 4"/>
                    <a:gd name="T11" fmla="*/ 463 h 7"/>
                    <a:gd name="T12" fmla="*/ 0 w 4"/>
                    <a:gd name="T13" fmla="*/ 463 h 7"/>
                    <a:gd name="T14" fmla="*/ 0 w 4"/>
                    <a:gd name="T15" fmla="*/ 463 h 7"/>
                    <a:gd name="T16" fmla="*/ 0 w 4"/>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0" y="7"/>
                      </a:moveTo>
                      <a:lnTo>
                        <a:pt x="0" y="7"/>
                      </a:lnTo>
                      <a:lnTo>
                        <a:pt x="4" y="4"/>
                      </a:lnTo>
                      <a:lnTo>
                        <a:pt x="2" y="0"/>
                      </a:lnTo>
                      <a:lnTo>
                        <a:pt x="0" y="0"/>
                      </a:lnTo>
                      <a:lnTo>
                        <a:pt x="0" y="4"/>
                      </a:lnTo>
                      <a:lnTo>
                        <a:pt x="0"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8" name="Freeform 736"/>
                <p:cNvSpPr>
                  <a:spLocks/>
                </p:cNvSpPr>
                <p:nvPr/>
              </p:nvSpPr>
              <p:spPr bwMode="auto">
                <a:xfrm>
                  <a:off x="2968" y="1573"/>
                  <a:ext cx="20" cy="10"/>
                </a:xfrm>
                <a:custGeom>
                  <a:avLst/>
                  <a:gdLst>
                    <a:gd name="T0" fmla="*/ 257 w 6"/>
                    <a:gd name="T1" fmla="*/ 367 h 3"/>
                    <a:gd name="T2" fmla="*/ 257 w 6"/>
                    <a:gd name="T3" fmla="*/ 367 h 3"/>
                    <a:gd name="T4" fmla="*/ 367 w 6"/>
                    <a:gd name="T5" fmla="*/ 367 h 3"/>
                    <a:gd name="T6" fmla="*/ 743 w 6"/>
                    <a:gd name="T7" fmla="*/ 367 h 3"/>
                    <a:gd name="T8" fmla="*/ 743 w 6"/>
                    <a:gd name="T9" fmla="*/ 0 h 3"/>
                    <a:gd name="T10" fmla="*/ 257 w 6"/>
                    <a:gd name="T11" fmla="*/ 110 h 3"/>
                    <a:gd name="T12" fmla="*/ 0 w 6"/>
                    <a:gd name="T13" fmla="*/ 367 h 3"/>
                    <a:gd name="T14" fmla="*/ 0 w 6"/>
                    <a:gd name="T15" fmla="*/ 367 h 3"/>
                    <a:gd name="T16" fmla="*/ 257 w 6"/>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2" y="3"/>
                      </a:moveTo>
                      <a:lnTo>
                        <a:pt x="2" y="3"/>
                      </a:lnTo>
                      <a:lnTo>
                        <a:pt x="3" y="3"/>
                      </a:lnTo>
                      <a:lnTo>
                        <a:pt x="6" y="3"/>
                      </a:lnTo>
                      <a:lnTo>
                        <a:pt x="6" y="0"/>
                      </a:lnTo>
                      <a:lnTo>
                        <a:pt x="2" y="1"/>
                      </a:lnTo>
                      <a:lnTo>
                        <a:pt x="0" y="3"/>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299" name="Freeform 737"/>
                <p:cNvSpPr>
                  <a:spLocks/>
                </p:cNvSpPr>
                <p:nvPr/>
              </p:nvSpPr>
              <p:spPr bwMode="auto">
                <a:xfrm>
                  <a:off x="2961" y="1583"/>
                  <a:ext cx="14" cy="20"/>
                </a:xfrm>
                <a:custGeom>
                  <a:avLst/>
                  <a:gdLst>
                    <a:gd name="T0" fmla="*/ 0 w 4"/>
                    <a:gd name="T1" fmla="*/ 743 h 6"/>
                    <a:gd name="T2" fmla="*/ 0 w 4"/>
                    <a:gd name="T3" fmla="*/ 743 h 6"/>
                    <a:gd name="T4" fmla="*/ 598 w 4"/>
                    <a:gd name="T5" fmla="*/ 367 h 6"/>
                    <a:gd name="T6" fmla="*/ 598 w 4"/>
                    <a:gd name="T7" fmla="*/ 0 h 6"/>
                    <a:gd name="T8" fmla="*/ 294 w 4"/>
                    <a:gd name="T9" fmla="*/ 0 h 6"/>
                    <a:gd name="T10" fmla="*/ 294 w 4"/>
                    <a:gd name="T11" fmla="*/ 367 h 6"/>
                    <a:gd name="T12" fmla="*/ 0 w 4"/>
                    <a:gd name="T13" fmla="*/ 633 h 6"/>
                    <a:gd name="T14" fmla="*/ 0 w 4"/>
                    <a:gd name="T15" fmla="*/ 633 h 6"/>
                    <a:gd name="T16" fmla="*/ 0 w 4"/>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0" y="6"/>
                      </a:moveTo>
                      <a:lnTo>
                        <a:pt x="0" y="6"/>
                      </a:lnTo>
                      <a:lnTo>
                        <a:pt x="4" y="3"/>
                      </a:lnTo>
                      <a:lnTo>
                        <a:pt x="4" y="0"/>
                      </a:lnTo>
                      <a:lnTo>
                        <a:pt x="2" y="0"/>
                      </a:lnTo>
                      <a:lnTo>
                        <a:pt x="2" y="3"/>
                      </a:lnTo>
                      <a:lnTo>
                        <a:pt x="0" y="5"/>
                      </a:lnTo>
                      <a:lnTo>
                        <a:pt x="0"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0" name="Freeform 738"/>
                <p:cNvSpPr>
                  <a:spLocks/>
                </p:cNvSpPr>
                <p:nvPr/>
              </p:nvSpPr>
              <p:spPr bwMode="auto">
                <a:xfrm>
                  <a:off x="2919" y="1600"/>
                  <a:ext cx="42" cy="19"/>
                </a:xfrm>
                <a:custGeom>
                  <a:avLst/>
                  <a:gdLst>
                    <a:gd name="T0" fmla="*/ 0 w 13"/>
                    <a:gd name="T1" fmla="*/ 602 h 6"/>
                    <a:gd name="T2" fmla="*/ 0 w 13"/>
                    <a:gd name="T3" fmla="*/ 602 h 6"/>
                    <a:gd name="T4" fmla="*/ 772 w 13"/>
                    <a:gd name="T5" fmla="*/ 510 h 6"/>
                    <a:gd name="T6" fmla="*/ 1418 w 13"/>
                    <a:gd name="T7" fmla="*/ 101 h 6"/>
                    <a:gd name="T8" fmla="*/ 1418 w 13"/>
                    <a:gd name="T9" fmla="*/ 0 h 6"/>
                    <a:gd name="T10" fmla="*/ 543 w 13"/>
                    <a:gd name="T11" fmla="*/ 320 h 6"/>
                    <a:gd name="T12" fmla="*/ 0 w 13"/>
                    <a:gd name="T13" fmla="*/ 510 h 6"/>
                    <a:gd name="T14" fmla="*/ 0 w 13"/>
                    <a:gd name="T15" fmla="*/ 510 h 6"/>
                    <a:gd name="T16" fmla="*/ 0 w 13"/>
                    <a:gd name="T17" fmla="*/ 60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0" y="6"/>
                      </a:moveTo>
                      <a:lnTo>
                        <a:pt x="0" y="6"/>
                      </a:lnTo>
                      <a:lnTo>
                        <a:pt x="7" y="5"/>
                      </a:lnTo>
                      <a:lnTo>
                        <a:pt x="13" y="1"/>
                      </a:lnTo>
                      <a:lnTo>
                        <a:pt x="13" y="0"/>
                      </a:lnTo>
                      <a:lnTo>
                        <a:pt x="5" y="3"/>
                      </a:lnTo>
                      <a:lnTo>
                        <a:pt x="0" y="5"/>
                      </a:lnTo>
                      <a:lnTo>
                        <a:pt x="0"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1" name="Freeform 739"/>
                <p:cNvSpPr>
                  <a:spLocks/>
                </p:cNvSpPr>
                <p:nvPr/>
              </p:nvSpPr>
              <p:spPr bwMode="auto">
                <a:xfrm>
                  <a:off x="2909" y="1616"/>
                  <a:ext cx="10" cy="20"/>
                </a:xfrm>
                <a:custGeom>
                  <a:avLst/>
                  <a:gdLst>
                    <a:gd name="T0" fmla="*/ 257 w 3"/>
                    <a:gd name="T1" fmla="*/ 743 h 6"/>
                    <a:gd name="T2" fmla="*/ 257 w 3"/>
                    <a:gd name="T3" fmla="*/ 743 h 6"/>
                    <a:gd name="T4" fmla="*/ 367 w 3"/>
                    <a:gd name="T5" fmla="*/ 367 h 6"/>
                    <a:gd name="T6" fmla="*/ 367 w 3"/>
                    <a:gd name="T7" fmla="*/ 110 h 6"/>
                    <a:gd name="T8" fmla="*/ 367 w 3"/>
                    <a:gd name="T9" fmla="*/ 0 h 6"/>
                    <a:gd name="T10" fmla="*/ 257 w 3"/>
                    <a:gd name="T11" fmla="*/ 110 h 6"/>
                    <a:gd name="T12" fmla="*/ 0 w 3"/>
                    <a:gd name="T13" fmla="*/ 633 h 6"/>
                    <a:gd name="T14" fmla="*/ 0 w 3"/>
                    <a:gd name="T15" fmla="*/ 633 h 6"/>
                    <a:gd name="T16" fmla="*/ 257 w 3"/>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2" y="6"/>
                      </a:moveTo>
                      <a:lnTo>
                        <a:pt x="2" y="6"/>
                      </a:lnTo>
                      <a:lnTo>
                        <a:pt x="3" y="3"/>
                      </a:lnTo>
                      <a:lnTo>
                        <a:pt x="3" y="1"/>
                      </a:lnTo>
                      <a:lnTo>
                        <a:pt x="3" y="0"/>
                      </a:lnTo>
                      <a:lnTo>
                        <a:pt x="2" y="1"/>
                      </a:lnTo>
                      <a:lnTo>
                        <a:pt x="0" y="5"/>
                      </a:lnTo>
                      <a:lnTo>
                        <a:pt x="2"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2" name="Freeform 740"/>
                <p:cNvSpPr>
                  <a:spLocks/>
                </p:cNvSpPr>
                <p:nvPr/>
              </p:nvSpPr>
              <p:spPr bwMode="auto">
                <a:xfrm>
                  <a:off x="2893" y="1632"/>
                  <a:ext cx="23" cy="10"/>
                </a:xfrm>
                <a:custGeom>
                  <a:avLst/>
                  <a:gdLst>
                    <a:gd name="T0" fmla="*/ 355 w 7"/>
                    <a:gd name="T1" fmla="*/ 367 h 3"/>
                    <a:gd name="T2" fmla="*/ 355 w 7"/>
                    <a:gd name="T3" fmla="*/ 367 h 3"/>
                    <a:gd name="T4" fmla="*/ 572 w 7"/>
                    <a:gd name="T5" fmla="*/ 367 h 3"/>
                    <a:gd name="T6" fmla="*/ 821 w 7"/>
                    <a:gd name="T7" fmla="*/ 110 h 3"/>
                    <a:gd name="T8" fmla="*/ 572 w 7"/>
                    <a:gd name="T9" fmla="*/ 0 h 3"/>
                    <a:gd name="T10" fmla="*/ 355 w 7"/>
                    <a:gd name="T11" fmla="*/ 110 h 3"/>
                    <a:gd name="T12" fmla="*/ 0 w 7"/>
                    <a:gd name="T13" fmla="*/ 367 h 3"/>
                    <a:gd name="T14" fmla="*/ 0 w 7"/>
                    <a:gd name="T15" fmla="*/ 367 h 3"/>
                    <a:gd name="T16" fmla="*/ 355 w 7"/>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3" y="3"/>
                      </a:moveTo>
                      <a:lnTo>
                        <a:pt x="3" y="3"/>
                      </a:lnTo>
                      <a:lnTo>
                        <a:pt x="5" y="3"/>
                      </a:lnTo>
                      <a:lnTo>
                        <a:pt x="7" y="1"/>
                      </a:lnTo>
                      <a:lnTo>
                        <a:pt x="5" y="0"/>
                      </a:lnTo>
                      <a:lnTo>
                        <a:pt x="3" y="1"/>
                      </a:lnTo>
                      <a:lnTo>
                        <a:pt x="0" y="3"/>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3" name="Freeform 741"/>
                <p:cNvSpPr>
                  <a:spLocks/>
                </p:cNvSpPr>
                <p:nvPr/>
              </p:nvSpPr>
              <p:spPr bwMode="auto">
                <a:xfrm>
                  <a:off x="2893" y="1642"/>
                  <a:ext cx="23" cy="82"/>
                </a:xfrm>
                <a:custGeom>
                  <a:avLst/>
                  <a:gdLst>
                    <a:gd name="T0" fmla="*/ 821 w 7"/>
                    <a:gd name="T1" fmla="*/ 2647 h 25"/>
                    <a:gd name="T2" fmla="*/ 821 w 7"/>
                    <a:gd name="T3" fmla="*/ 2647 h 25"/>
                    <a:gd name="T4" fmla="*/ 572 w 7"/>
                    <a:gd name="T5" fmla="*/ 1515 h 25"/>
                    <a:gd name="T6" fmla="*/ 355 w 7"/>
                    <a:gd name="T7" fmla="*/ 0 h 25"/>
                    <a:gd name="T8" fmla="*/ 0 w 7"/>
                    <a:gd name="T9" fmla="*/ 0 h 25"/>
                    <a:gd name="T10" fmla="*/ 355 w 7"/>
                    <a:gd name="T11" fmla="*/ 1515 h 25"/>
                    <a:gd name="T12" fmla="*/ 821 w 7"/>
                    <a:gd name="T13" fmla="*/ 2893 h 25"/>
                    <a:gd name="T14" fmla="*/ 821 w 7"/>
                    <a:gd name="T15" fmla="*/ 2893 h 25"/>
                    <a:gd name="T16" fmla="*/ 821 w 7"/>
                    <a:gd name="T17" fmla="*/ 264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25"/>
                    <a:gd name="T29" fmla="*/ 7 w 7"/>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25">
                      <a:moveTo>
                        <a:pt x="7" y="23"/>
                      </a:moveTo>
                      <a:lnTo>
                        <a:pt x="7" y="23"/>
                      </a:lnTo>
                      <a:lnTo>
                        <a:pt x="5" y="13"/>
                      </a:lnTo>
                      <a:lnTo>
                        <a:pt x="3" y="0"/>
                      </a:lnTo>
                      <a:lnTo>
                        <a:pt x="0" y="0"/>
                      </a:lnTo>
                      <a:lnTo>
                        <a:pt x="3" y="13"/>
                      </a:lnTo>
                      <a:lnTo>
                        <a:pt x="7" y="25"/>
                      </a:lnTo>
                      <a:lnTo>
                        <a:pt x="7" y="2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4" name="Freeform 742"/>
                <p:cNvSpPr>
                  <a:spLocks/>
                </p:cNvSpPr>
                <p:nvPr/>
              </p:nvSpPr>
              <p:spPr bwMode="auto">
                <a:xfrm>
                  <a:off x="2916" y="1711"/>
                  <a:ext cx="19" cy="13"/>
                </a:xfrm>
                <a:custGeom>
                  <a:avLst/>
                  <a:gdLst>
                    <a:gd name="T0" fmla="*/ 510 w 6"/>
                    <a:gd name="T1" fmla="*/ 0 h 4"/>
                    <a:gd name="T2" fmla="*/ 510 w 6"/>
                    <a:gd name="T3" fmla="*/ 0 h 4"/>
                    <a:gd name="T4" fmla="*/ 320 w 6"/>
                    <a:gd name="T5" fmla="*/ 0 h 4"/>
                    <a:gd name="T6" fmla="*/ 0 w 6"/>
                    <a:gd name="T7" fmla="*/ 244 h 4"/>
                    <a:gd name="T8" fmla="*/ 0 w 6"/>
                    <a:gd name="T9" fmla="*/ 442 h 4"/>
                    <a:gd name="T10" fmla="*/ 320 w 6"/>
                    <a:gd name="T11" fmla="*/ 442 h 4"/>
                    <a:gd name="T12" fmla="*/ 602 w 6"/>
                    <a:gd name="T13" fmla="*/ 0 h 4"/>
                    <a:gd name="T14" fmla="*/ 602 w 6"/>
                    <a:gd name="T15" fmla="*/ 0 h 4"/>
                    <a:gd name="T16" fmla="*/ 510 w 6"/>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5" y="0"/>
                      </a:moveTo>
                      <a:lnTo>
                        <a:pt x="5" y="0"/>
                      </a:lnTo>
                      <a:lnTo>
                        <a:pt x="3" y="0"/>
                      </a:lnTo>
                      <a:lnTo>
                        <a:pt x="0" y="2"/>
                      </a:lnTo>
                      <a:lnTo>
                        <a:pt x="0" y="4"/>
                      </a:lnTo>
                      <a:lnTo>
                        <a:pt x="3" y="4"/>
                      </a:lnTo>
                      <a:lnTo>
                        <a:pt x="6"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5" name="Freeform 743"/>
                <p:cNvSpPr>
                  <a:spLocks/>
                </p:cNvSpPr>
                <p:nvPr/>
              </p:nvSpPr>
              <p:spPr bwMode="auto">
                <a:xfrm>
                  <a:off x="2932" y="1695"/>
                  <a:ext cx="13" cy="16"/>
                </a:xfrm>
                <a:custGeom>
                  <a:avLst/>
                  <a:gdLst>
                    <a:gd name="T0" fmla="*/ 338 w 4"/>
                    <a:gd name="T1" fmla="*/ 0 h 5"/>
                    <a:gd name="T2" fmla="*/ 338 w 4"/>
                    <a:gd name="T3" fmla="*/ 0 h 5"/>
                    <a:gd name="T4" fmla="*/ 104 w 4"/>
                    <a:gd name="T5" fmla="*/ 429 h 5"/>
                    <a:gd name="T6" fmla="*/ 0 w 4"/>
                    <a:gd name="T7" fmla="*/ 522 h 5"/>
                    <a:gd name="T8" fmla="*/ 104 w 4"/>
                    <a:gd name="T9" fmla="*/ 522 h 5"/>
                    <a:gd name="T10" fmla="*/ 338 w 4"/>
                    <a:gd name="T11" fmla="*/ 522 h 5"/>
                    <a:gd name="T12" fmla="*/ 442 w 4"/>
                    <a:gd name="T13" fmla="*/ 0 h 5"/>
                    <a:gd name="T14" fmla="*/ 442 w 4"/>
                    <a:gd name="T15" fmla="*/ 0 h 5"/>
                    <a:gd name="T16" fmla="*/ 338 w 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3" y="0"/>
                      </a:moveTo>
                      <a:lnTo>
                        <a:pt x="3" y="0"/>
                      </a:lnTo>
                      <a:lnTo>
                        <a:pt x="1" y="4"/>
                      </a:lnTo>
                      <a:lnTo>
                        <a:pt x="0" y="5"/>
                      </a:lnTo>
                      <a:lnTo>
                        <a:pt x="1" y="5"/>
                      </a:lnTo>
                      <a:lnTo>
                        <a:pt x="3" y="5"/>
                      </a:lnTo>
                      <a:lnTo>
                        <a:pt x="4"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6" name="Freeform 744"/>
                <p:cNvSpPr>
                  <a:spLocks/>
                </p:cNvSpPr>
                <p:nvPr/>
              </p:nvSpPr>
              <p:spPr bwMode="auto">
                <a:xfrm>
                  <a:off x="2942" y="1691"/>
                  <a:ext cx="16" cy="4"/>
                </a:xfrm>
                <a:custGeom>
                  <a:avLst/>
                  <a:gdLst>
                    <a:gd name="T0" fmla="*/ 326 w 5"/>
                    <a:gd name="T1" fmla="*/ 0 h 1"/>
                    <a:gd name="T2" fmla="*/ 326 w 5"/>
                    <a:gd name="T3" fmla="*/ 0 h 1"/>
                    <a:gd name="T4" fmla="*/ 0 w 5"/>
                    <a:gd name="T5" fmla="*/ 0 h 1"/>
                    <a:gd name="T6" fmla="*/ 0 w 5"/>
                    <a:gd name="T7" fmla="*/ 256 h 1"/>
                    <a:gd name="T8" fmla="*/ 102 w 5"/>
                    <a:gd name="T9" fmla="*/ 256 h 1"/>
                    <a:gd name="T10" fmla="*/ 102 w 5"/>
                    <a:gd name="T11" fmla="*/ 256 h 1"/>
                    <a:gd name="T12" fmla="*/ 522 w 5"/>
                    <a:gd name="T13" fmla="*/ 256 h 1"/>
                    <a:gd name="T14" fmla="*/ 522 w 5"/>
                    <a:gd name="T15" fmla="*/ 256 h 1"/>
                    <a:gd name="T16" fmla="*/ 326 w 5"/>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
                    <a:gd name="T29" fmla="*/ 5 w 5"/>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
                      <a:moveTo>
                        <a:pt x="3" y="0"/>
                      </a:moveTo>
                      <a:lnTo>
                        <a:pt x="3" y="0"/>
                      </a:lnTo>
                      <a:lnTo>
                        <a:pt x="0" y="0"/>
                      </a:lnTo>
                      <a:lnTo>
                        <a:pt x="0" y="1"/>
                      </a:lnTo>
                      <a:lnTo>
                        <a:pt x="1" y="1"/>
                      </a:lnTo>
                      <a:lnTo>
                        <a:pt x="5"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7" name="Freeform 745"/>
                <p:cNvSpPr>
                  <a:spLocks/>
                </p:cNvSpPr>
                <p:nvPr/>
              </p:nvSpPr>
              <p:spPr bwMode="auto">
                <a:xfrm>
                  <a:off x="2952" y="1662"/>
                  <a:ext cx="6" cy="33"/>
                </a:xfrm>
                <a:custGeom>
                  <a:avLst/>
                  <a:gdLst>
                    <a:gd name="T0" fmla="*/ 162 w 2"/>
                    <a:gd name="T1" fmla="*/ 0 h 10"/>
                    <a:gd name="T2" fmla="*/ 162 w 2"/>
                    <a:gd name="T3" fmla="*/ 0 h 10"/>
                    <a:gd name="T4" fmla="*/ 0 w 2"/>
                    <a:gd name="T5" fmla="*/ 610 h 10"/>
                    <a:gd name="T6" fmla="*/ 0 w 2"/>
                    <a:gd name="T7" fmla="*/ 1079 h 10"/>
                    <a:gd name="T8" fmla="*/ 162 w 2"/>
                    <a:gd name="T9" fmla="*/ 1188 h 10"/>
                    <a:gd name="T10" fmla="*/ 162 w 2"/>
                    <a:gd name="T11" fmla="*/ 610 h 10"/>
                    <a:gd name="T12" fmla="*/ 162 w 2"/>
                    <a:gd name="T13" fmla="*/ 469 h 10"/>
                    <a:gd name="T14" fmla="*/ 162 w 2"/>
                    <a:gd name="T15" fmla="*/ 469 h 10"/>
                    <a:gd name="T16" fmla="*/ 162 w 2"/>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10"/>
                    <a:gd name="T29" fmla="*/ 2 w 2"/>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10">
                      <a:moveTo>
                        <a:pt x="2" y="0"/>
                      </a:moveTo>
                      <a:lnTo>
                        <a:pt x="2" y="0"/>
                      </a:lnTo>
                      <a:lnTo>
                        <a:pt x="0" y="5"/>
                      </a:lnTo>
                      <a:lnTo>
                        <a:pt x="0" y="9"/>
                      </a:lnTo>
                      <a:lnTo>
                        <a:pt x="2" y="10"/>
                      </a:lnTo>
                      <a:lnTo>
                        <a:pt x="2" y="5"/>
                      </a:lnTo>
                      <a:lnTo>
                        <a:pt x="2" y="4"/>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8" name="Freeform 746"/>
                <p:cNvSpPr>
                  <a:spLocks/>
                </p:cNvSpPr>
                <p:nvPr/>
              </p:nvSpPr>
              <p:spPr bwMode="auto">
                <a:xfrm>
                  <a:off x="2958" y="1662"/>
                  <a:ext cx="20" cy="13"/>
                </a:xfrm>
                <a:custGeom>
                  <a:avLst/>
                  <a:gdLst>
                    <a:gd name="T0" fmla="*/ 633 w 6"/>
                    <a:gd name="T1" fmla="*/ 0 h 4"/>
                    <a:gd name="T2" fmla="*/ 633 w 6"/>
                    <a:gd name="T3" fmla="*/ 0 h 4"/>
                    <a:gd name="T4" fmla="*/ 367 w 6"/>
                    <a:gd name="T5" fmla="*/ 0 h 4"/>
                    <a:gd name="T6" fmla="*/ 0 w 6"/>
                    <a:gd name="T7" fmla="*/ 0 h 4"/>
                    <a:gd name="T8" fmla="*/ 0 w 6"/>
                    <a:gd name="T9" fmla="*/ 442 h 4"/>
                    <a:gd name="T10" fmla="*/ 367 w 6"/>
                    <a:gd name="T11" fmla="*/ 442 h 4"/>
                    <a:gd name="T12" fmla="*/ 743 w 6"/>
                    <a:gd name="T13" fmla="*/ 244 h 4"/>
                    <a:gd name="T14" fmla="*/ 743 w 6"/>
                    <a:gd name="T15" fmla="*/ 244 h 4"/>
                    <a:gd name="T16" fmla="*/ 633 w 6"/>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5" y="0"/>
                      </a:moveTo>
                      <a:lnTo>
                        <a:pt x="5" y="0"/>
                      </a:lnTo>
                      <a:lnTo>
                        <a:pt x="3" y="0"/>
                      </a:lnTo>
                      <a:lnTo>
                        <a:pt x="0" y="0"/>
                      </a:lnTo>
                      <a:lnTo>
                        <a:pt x="0" y="4"/>
                      </a:lnTo>
                      <a:lnTo>
                        <a:pt x="3" y="4"/>
                      </a:lnTo>
                      <a:lnTo>
                        <a:pt x="6"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09" name="Freeform 747"/>
                <p:cNvSpPr>
                  <a:spLocks/>
                </p:cNvSpPr>
                <p:nvPr/>
              </p:nvSpPr>
              <p:spPr bwMode="auto">
                <a:xfrm>
                  <a:off x="2975" y="1645"/>
                  <a:ext cx="9" cy="23"/>
                </a:xfrm>
                <a:custGeom>
                  <a:avLst/>
                  <a:gdLst>
                    <a:gd name="T0" fmla="*/ 81 w 3"/>
                    <a:gd name="T1" fmla="*/ 0 h 7"/>
                    <a:gd name="T2" fmla="*/ 81 w 3"/>
                    <a:gd name="T3" fmla="*/ 0 h 7"/>
                    <a:gd name="T4" fmla="*/ 81 w 3"/>
                    <a:gd name="T5" fmla="*/ 463 h 7"/>
                    <a:gd name="T6" fmla="*/ 0 w 3"/>
                    <a:gd name="T7" fmla="*/ 572 h 7"/>
                    <a:gd name="T8" fmla="*/ 81 w 3"/>
                    <a:gd name="T9" fmla="*/ 821 h 7"/>
                    <a:gd name="T10" fmla="*/ 243 w 3"/>
                    <a:gd name="T11" fmla="*/ 463 h 7"/>
                    <a:gd name="T12" fmla="*/ 243 w 3"/>
                    <a:gd name="T13" fmla="*/ 0 h 7"/>
                    <a:gd name="T14" fmla="*/ 243 w 3"/>
                    <a:gd name="T15" fmla="*/ 0 h 7"/>
                    <a:gd name="T16" fmla="*/ 81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1" y="0"/>
                      </a:moveTo>
                      <a:lnTo>
                        <a:pt x="1" y="0"/>
                      </a:lnTo>
                      <a:lnTo>
                        <a:pt x="1" y="4"/>
                      </a:lnTo>
                      <a:lnTo>
                        <a:pt x="0" y="5"/>
                      </a:lnTo>
                      <a:lnTo>
                        <a:pt x="1" y="7"/>
                      </a:lnTo>
                      <a:lnTo>
                        <a:pt x="3" y="4"/>
                      </a:lnTo>
                      <a:lnTo>
                        <a:pt x="3" y="0"/>
                      </a:lnTo>
                      <a:lnTo>
                        <a:pt x="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0" name="Freeform 748"/>
                <p:cNvSpPr>
                  <a:spLocks/>
                </p:cNvSpPr>
                <p:nvPr/>
              </p:nvSpPr>
              <p:spPr bwMode="auto">
                <a:xfrm>
                  <a:off x="2978" y="1642"/>
                  <a:ext cx="16" cy="3"/>
                </a:xfrm>
                <a:custGeom>
                  <a:avLst/>
                  <a:gdLst>
                    <a:gd name="T0" fmla="*/ 326 w 5"/>
                    <a:gd name="T1" fmla="*/ 0 h 1"/>
                    <a:gd name="T2" fmla="*/ 326 w 5"/>
                    <a:gd name="T3" fmla="*/ 0 h 1"/>
                    <a:gd name="T4" fmla="*/ 326 w 5"/>
                    <a:gd name="T5" fmla="*/ 0 h 1"/>
                    <a:gd name="T6" fmla="*/ 0 w 5"/>
                    <a:gd name="T7" fmla="*/ 81 h 1"/>
                    <a:gd name="T8" fmla="*/ 195 w 5"/>
                    <a:gd name="T9" fmla="*/ 81 h 1"/>
                    <a:gd name="T10" fmla="*/ 326 w 5"/>
                    <a:gd name="T11" fmla="*/ 81 h 1"/>
                    <a:gd name="T12" fmla="*/ 522 w 5"/>
                    <a:gd name="T13" fmla="*/ 0 h 1"/>
                    <a:gd name="T14" fmla="*/ 522 w 5"/>
                    <a:gd name="T15" fmla="*/ 0 h 1"/>
                    <a:gd name="T16" fmla="*/ 326 w 5"/>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
                    <a:gd name="T29" fmla="*/ 5 w 5"/>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
                      <a:moveTo>
                        <a:pt x="3" y="0"/>
                      </a:moveTo>
                      <a:lnTo>
                        <a:pt x="3" y="0"/>
                      </a:lnTo>
                      <a:lnTo>
                        <a:pt x="0" y="1"/>
                      </a:lnTo>
                      <a:lnTo>
                        <a:pt x="2" y="1"/>
                      </a:lnTo>
                      <a:lnTo>
                        <a:pt x="3" y="1"/>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1" name="Freeform 749"/>
                <p:cNvSpPr>
                  <a:spLocks/>
                </p:cNvSpPr>
                <p:nvPr/>
              </p:nvSpPr>
              <p:spPr bwMode="auto">
                <a:xfrm>
                  <a:off x="2984" y="1626"/>
                  <a:ext cx="10" cy="16"/>
                </a:xfrm>
                <a:custGeom>
                  <a:avLst/>
                  <a:gdLst>
                    <a:gd name="T0" fmla="*/ 0 w 3"/>
                    <a:gd name="T1" fmla="*/ 195 h 5"/>
                    <a:gd name="T2" fmla="*/ 0 w 3"/>
                    <a:gd name="T3" fmla="*/ 195 h 5"/>
                    <a:gd name="T4" fmla="*/ 110 w 3"/>
                    <a:gd name="T5" fmla="*/ 326 h 5"/>
                    <a:gd name="T6" fmla="*/ 110 w 3"/>
                    <a:gd name="T7" fmla="*/ 522 h 5"/>
                    <a:gd name="T8" fmla="*/ 367 w 3"/>
                    <a:gd name="T9" fmla="*/ 522 h 5"/>
                    <a:gd name="T10" fmla="*/ 367 w 3"/>
                    <a:gd name="T11" fmla="*/ 326 h 5"/>
                    <a:gd name="T12" fmla="*/ 110 w 3"/>
                    <a:gd name="T13" fmla="*/ 0 h 5"/>
                    <a:gd name="T14" fmla="*/ 110 w 3"/>
                    <a:gd name="T15" fmla="*/ 0 h 5"/>
                    <a:gd name="T16" fmla="*/ 0 w 3"/>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0" y="2"/>
                      </a:moveTo>
                      <a:lnTo>
                        <a:pt x="0" y="2"/>
                      </a:lnTo>
                      <a:lnTo>
                        <a:pt x="1" y="3"/>
                      </a:lnTo>
                      <a:lnTo>
                        <a:pt x="1" y="5"/>
                      </a:lnTo>
                      <a:lnTo>
                        <a:pt x="3" y="5"/>
                      </a:lnTo>
                      <a:lnTo>
                        <a:pt x="3" y="3"/>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2" name="Freeform 750"/>
                <p:cNvSpPr>
                  <a:spLocks/>
                </p:cNvSpPr>
                <p:nvPr/>
              </p:nvSpPr>
              <p:spPr bwMode="auto">
                <a:xfrm>
                  <a:off x="2984" y="1609"/>
                  <a:ext cx="10" cy="23"/>
                </a:xfrm>
                <a:custGeom>
                  <a:avLst/>
                  <a:gdLst>
                    <a:gd name="T0" fmla="*/ 0 w 3"/>
                    <a:gd name="T1" fmla="*/ 355 h 7"/>
                    <a:gd name="T2" fmla="*/ 0 w 3"/>
                    <a:gd name="T3" fmla="*/ 355 h 7"/>
                    <a:gd name="T4" fmla="*/ 0 w 3"/>
                    <a:gd name="T5" fmla="*/ 355 h 7"/>
                    <a:gd name="T6" fmla="*/ 0 w 3"/>
                    <a:gd name="T7" fmla="*/ 821 h 7"/>
                    <a:gd name="T8" fmla="*/ 110 w 3"/>
                    <a:gd name="T9" fmla="*/ 572 h 7"/>
                    <a:gd name="T10" fmla="*/ 367 w 3"/>
                    <a:gd name="T11" fmla="*/ 355 h 7"/>
                    <a:gd name="T12" fmla="*/ 0 w 3"/>
                    <a:gd name="T13" fmla="*/ 0 h 7"/>
                    <a:gd name="T14" fmla="*/ 0 w 3"/>
                    <a:gd name="T15" fmla="*/ 0 h 7"/>
                    <a:gd name="T16" fmla="*/ 0 w 3"/>
                    <a:gd name="T17" fmla="*/ 35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0" y="3"/>
                      </a:moveTo>
                      <a:lnTo>
                        <a:pt x="0" y="3"/>
                      </a:lnTo>
                      <a:lnTo>
                        <a:pt x="0" y="7"/>
                      </a:lnTo>
                      <a:lnTo>
                        <a:pt x="1" y="5"/>
                      </a:lnTo>
                      <a:lnTo>
                        <a:pt x="3" y="3"/>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3" name="Freeform 751"/>
                <p:cNvSpPr>
                  <a:spLocks/>
                </p:cNvSpPr>
                <p:nvPr/>
              </p:nvSpPr>
              <p:spPr bwMode="auto">
                <a:xfrm>
                  <a:off x="2975" y="1593"/>
                  <a:ext cx="13" cy="26"/>
                </a:xfrm>
                <a:custGeom>
                  <a:avLst/>
                  <a:gdLst>
                    <a:gd name="T0" fmla="*/ 338 w 4"/>
                    <a:gd name="T1" fmla="*/ 0 h 8"/>
                    <a:gd name="T2" fmla="*/ 338 w 4"/>
                    <a:gd name="T3" fmla="*/ 0 h 8"/>
                    <a:gd name="T4" fmla="*/ 104 w 4"/>
                    <a:gd name="T5" fmla="*/ 244 h 8"/>
                    <a:gd name="T6" fmla="*/ 0 w 4"/>
                    <a:gd name="T7" fmla="*/ 338 h 8"/>
                    <a:gd name="T8" fmla="*/ 0 w 4"/>
                    <a:gd name="T9" fmla="*/ 793 h 8"/>
                    <a:gd name="T10" fmla="*/ 338 w 4"/>
                    <a:gd name="T11" fmla="*/ 887 h 8"/>
                    <a:gd name="T12" fmla="*/ 338 w 4"/>
                    <a:gd name="T13" fmla="*/ 549 h 8"/>
                    <a:gd name="T14" fmla="*/ 104 w 4"/>
                    <a:gd name="T15" fmla="*/ 549 h 8"/>
                    <a:gd name="T16" fmla="*/ 338 w 4"/>
                    <a:gd name="T17" fmla="*/ 549 h 8"/>
                    <a:gd name="T18" fmla="*/ 338 w 4"/>
                    <a:gd name="T19" fmla="*/ 338 h 8"/>
                    <a:gd name="T20" fmla="*/ 442 w 4"/>
                    <a:gd name="T21" fmla="*/ 244 h 8"/>
                    <a:gd name="T22" fmla="*/ 442 w 4"/>
                    <a:gd name="T23" fmla="*/ 244 h 8"/>
                    <a:gd name="T24" fmla="*/ 338 w 4"/>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8"/>
                    <a:gd name="T41" fmla="*/ 4 w 4"/>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8">
                      <a:moveTo>
                        <a:pt x="3" y="0"/>
                      </a:moveTo>
                      <a:lnTo>
                        <a:pt x="3" y="0"/>
                      </a:lnTo>
                      <a:lnTo>
                        <a:pt x="1" y="2"/>
                      </a:lnTo>
                      <a:lnTo>
                        <a:pt x="0" y="3"/>
                      </a:lnTo>
                      <a:lnTo>
                        <a:pt x="0" y="7"/>
                      </a:lnTo>
                      <a:lnTo>
                        <a:pt x="3" y="8"/>
                      </a:lnTo>
                      <a:lnTo>
                        <a:pt x="3" y="5"/>
                      </a:lnTo>
                      <a:lnTo>
                        <a:pt x="1" y="5"/>
                      </a:lnTo>
                      <a:lnTo>
                        <a:pt x="3" y="5"/>
                      </a:lnTo>
                      <a:lnTo>
                        <a:pt x="3" y="3"/>
                      </a:lnTo>
                      <a:lnTo>
                        <a:pt x="4"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4" name="Freeform 752"/>
                <p:cNvSpPr>
                  <a:spLocks/>
                </p:cNvSpPr>
                <p:nvPr/>
              </p:nvSpPr>
              <p:spPr bwMode="auto">
                <a:xfrm>
                  <a:off x="2984" y="1587"/>
                  <a:ext cx="17" cy="13"/>
                </a:xfrm>
                <a:custGeom>
                  <a:avLst/>
                  <a:gdLst>
                    <a:gd name="T0" fmla="*/ 670 w 5"/>
                    <a:gd name="T1" fmla="*/ 0 h 4"/>
                    <a:gd name="T2" fmla="*/ 670 w 5"/>
                    <a:gd name="T3" fmla="*/ 0 h 4"/>
                    <a:gd name="T4" fmla="*/ 116 w 5"/>
                    <a:gd name="T5" fmla="*/ 0 h 4"/>
                    <a:gd name="T6" fmla="*/ 0 w 5"/>
                    <a:gd name="T7" fmla="*/ 244 h 4"/>
                    <a:gd name="T8" fmla="*/ 116 w 5"/>
                    <a:gd name="T9" fmla="*/ 442 h 4"/>
                    <a:gd name="T10" fmla="*/ 394 w 5"/>
                    <a:gd name="T11" fmla="*/ 244 h 4"/>
                    <a:gd name="T12" fmla="*/ 670 w 5"/>
                    <a:gd name="T13" fmla="*/ 244 h 4"/>
                    <a:gd name="T14" fmla="*/ 670 w 5"/>
                    <a:gd name="T15" fmla="*/ 244 h 4"/>
                    <a:gd name="T16" fmla="*/ 670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0"/>
                      </a:moveTo>
                      <a:lnTo>
                        <a:pt x="5" y="0"/>
                      </a:lnTo>
                      <a:lnTo>
                        <a:pt x="1" y="0"/>
                      </a:lnTo>
                      <a:lnTo>
                        <a:pt x="0" y="2"/>
                      </a:lnTo>
                      <a:lnTo>
                        <a:pt x="1" y="4"/>
                      </a:lnTo>
                      <a:lnTo>
                        <a:pt x="3" y="2"/>
                      </a:lnTo>
                      <a:lnTo>
                        <a:pt x="5"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5" name="Freeform 753"/>
                <p:cNvSpPr>
                  <a:spLocks/>
                </p:cNvSpPr>
                <p:nvPr/>
              </p:nvSpPr>
              <p:spPr bwMode="auto">
                <a:xfrm>
                  <a:off x="3001" y="1583"/>
                  <a:ext cx="16" cy="10"/>
                </a:xfrm>
                <a:custGeom>
                  <a:avLst/>
                  <a:gdLst>
                    <a:gd name="T0" fmla="*/ 522 w 5"/>
                    <a:gd name="T1" fmla="*/ 0 h 3"/>
                    <a:gd name="T2" fmla="*/ 522 w 5"/>
                    <a:gd name="T3" fmla="*/ 0 h 3"/>
                    <a:gd name="T4" fmla="*/ 102 w 5"/>
                    <a:gd name="T5" fmla="*/ 0 h 3"/>
                    <a:gd name="T6" fmla="*/ 0 w 5"/>
                    <a:gd name="T7" fmla="*/ 110 h 3"/>
                    <a:gd name="T8" fmla="*/ 0 w 5"/>
                    <a:gd name="T9" fmla="*/ 367 h 3"/>
                    <a:gd name="T10" fmla="*/ 326 w 5"/>
                    <a:gd name="T11" fmla="*/ 110 h 3"/>
                    <a:gd name="T12" fmla="*/ 522 w 5"/>
                    <a:gd name="T13" fmla="*/ 110 h 3"/>
                    <a:gd name="T14" fmla="*/ 522 w 5"/>
                    <a:gd name="T15" fmla="*/ 110 h 3"/>
                    <a:gd name="T16" fmla="*/ 522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0"/>
                      </a:moveTo>
                      <a:lnTo>
                        <a:pt x="5" y="0"/>
                      </a:lnTo>
                      <a:lnTo>
                        <a:pt x="1" y="0"/>
                      </a:lnTo>
                      <a:lnTo>
                        <a:pt x="0" y="1"/>
                      </a:lnTo>
                      <a:lnTo>
                        <a:pt x="0" y="3"/>
                      </a:lnTo>
                      <a:lnTo>
                        <a:pt x="3" y="1"/>
                      </a:lnTo>
                      <a:lnTo>
                        <a:pt x="5" y="1"/>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6" name="Freeform 754"/>
                <p:cNvSpPr>
                  <a:spLocks/>
                </p:cNvSpPr>
                <p:nvPr/>
              </p:nvSpPr>
              <p:spPr bwMode="auto">
                <a:xfrm>
                  <a:off x="3017" y="1583"/>
                  <a:ext cx="10" cy="10"/>
                </a:xfrm>
                <a:custGeom>
                  <a:avLst/>
                  <a:gdLst>
                    <a:gd name="T0" fmla="*/ 367 w 3"/>
                    <a:gd name="T1" fmla="*/ 110 h 3"/>
                    <a:gd name="T2" fmla="*/ 367 w 3"/>
                    <a:gd name="T3" fmla="*/ 110 h 3"/>
                    <a:gd name="T4" fmla="*/ 110 w 3"/>
                    <a:gd name="T5" fmla="*/ 110 h 3"/>
                    <a:gd name="T6" fmla="*/ 0 w 3"/>
                    <a:gd name="T7" fmla="*/ 0 h 3"/>
                    <a:gd name="T8" fmla="*/ 0 w 3"/>
                    <a:gd name="T9" fmla="*/ 110 h 3"/>
                    <a:gd name="T10" fmla="*/ 0 w 3"/>
                    <a:gd name="T11" fmla="*/ 367 h 3"/>
                    <a:gd name="T12" fmla="*/ 367 w 3"/>
                    <a:gd name="T13" fmla="*/ 367 h 3"/>
                    <a:gd name="T14" fmla="*/ 367 w 3"/>
                    <a:gd name="T15" fmla="*/ 367 h 3"/>
                    <a:gd name="T16" fmla="*/ 367 w 3"/>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1"/>
                      </a:moveTo>
                      <a:lnTo>
                        <a:pt x="3" y="1"/>
                      </a:lnTo>
                      <a:lnTo>
                        <a:pt x="1" y="1"/>
                      </a:lnTo>
                      <a:lnTo>
                        <a:pt x="0" y="0"/>
                      </a:lnTo>
                      <a:lnTo>
                        <a:pt x="0" y="1"/>
                      </a:lnTo>
                      <a:lnTo>
                        <a:pt x="0" y="3"/>
                      </a:lnTo>
                      <a:lnTo>
                        <a:pt x="3" y="3"/>
                      </a:lnTo>
                      <a:lnTo>
                        <a:pt x="3"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7" name="Freeform 755"/>
                <p:cNvSpPr>
                  <a:spLocks/>
                </p:cNvSpPr>
                <p:nvPr/>
              </p:nvSpPr>
              <p:spPr bwMode="auto">
                <a:xfrm>
                  <a:off x="3027" y="1577"/>
                  <a:ext cx="10" cy="16"/>
                </a:xfrm>
                <a:custGeom>
                  <a:avLst/>
                  <a:gdLst>
                    <a:gd name="T0" fmla="*/ 367 w 3"/>
                    <a:gd name="T1" fmla="*/ 0 h 5"/>
                    <a:gd name="T2" fmla="*/ 367 w 3"/>
                    <a:gd name="T3" fmla="*/ 0 h 5"/>
                    <a:gd name="T4" fmla="*/ 110 w 3"/>
                    <a:gd name="T5" fmla="*/ 0 h 5"/>
                    <a:gd name="T6" fmla="*/ 0 w 3"/>
                    <a:gd name="T7" fmla="*/ 326 h 5"/>
                    <a:gd name="T8" fmla="*/ 0 w 3"/>
                    <a:gd name="T9" fmla="*/ 522 h 5"/>
                    <a:gd name="T10" fmla="*/ 367 w 3"/>
                    <a:gd name="T11" fmla="*/ 195 h 5"/>
                    <a:gd name="T12" fmla="*/ 367 w 3"/>
                    <a:gd name="T13" fmla="*/ 195 h 5"/>
                    <a:gd name="T14" fmla="*/ 367 w 3"/>
                    <a:gd name="T15" fmla="*/ 195 h 5"/>
                    <a:gd name="T16" fmla="*/ 367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0"/>
                      </a:moveTo>
                      <a:lnTo>
                        <a:pt x="3" y="0"/>
                      </a:lnTo>
                      <a:lnTo>
                        <a:pt x="1" y="0"/>
                      </a:lnTo>
                      <a:lnTo>
                        <a:pt x="0" y="3"/>
                      </a:lnTo>
                      <a:lnTo>
                        <a:pt x="0" y="5"/>
                      </a:lnTo>
                      <a:lnTo>
                        <a:pt x="3"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8" name="Freeform 756"/>
                <p:cNvSpPr>
                  <a:spLocks/>
                </p:cNvSpPr>
                <p:nvPr/>
              </p:nvSpPr>
              <p:spPr bwMode="auto">
                <a:xfrm>
                  <a:off x="3037" y="1577"/>
                  <a:ext cx="23" cy="10"/>
                </a:xfrm>
                <a:custGeom>
                  <a:avLst/>
                  <a:gdLst>
                    <a:gd name="T0" fmla="*/ 821 w 7"/>
                    <a:gd name="T1" fmla="*/ 257 h 3"/>
                    <a:gd name="T2" fmla="*/ 821 w 7"/>
                    <a:gd name="T3" fmla="*/ 257 h 3"/>
                    <a:gd name="T4" fmla="*/ 355 w 7"/>
                    <a:gd name="T5" fmla="*/ 257 h 3"/>
                    <a:gd name="T6" fmla="*/ 0 w 7"/>
                    <a:gd name="T7" fmla="*/ 0 h 3"/>
                    <a:gd name="T8" fmla="*/ 0 w 7"/>
                    <a:gd name="T9" fmla="*/ 257 h 3"/>
                    <a:gd name="T10" fmla="*/ 355 w 7"/>
                    <a:gd name="T11" fmla="*/ 367 h 3"/>
                    <a:gd name="T12" fmla="*/ 821 w 7"/>
                    <a:gd name="T13" fmla="*/ 367 h 3"/>
                    <a:gd name="T14" fmla="*/ 821 w 7"/>
                    <a:gd name="T15" fmla="*/ 367 h 3"/>
                    <a:gd name="T16" fmla="*/ 821 w 7"/>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7" y="2"/>
                      </a:moveTo>
                      <a:lnTo>
                        <a:pt x="7" y="2"/>
                      </a:lnTo>
                      <a:lnTo>
                        <a:pt x="3" y="2"/>
                      </a:lnTo>
                      <a:lnTo>
                        <a:pt x="0" y="0"/>
                      </a:lnTo>
                      <a:lnTo>
                        <a:pt x="0" y="2"/>
                      </a:lnTo>
                      <a:lnTo>
                        <a:pt x="3" y="3"/>
                      </a:lnTo>
                      <a:lnTo>
                        <a:pt x="7" y="3"/>
                      </a:lnTo>
                      <a:lnTo>
                        <a:pt x="7"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19" name="Freeform 757"/>
                <p:cNvSpPr>
                  <a:spLocks/>
                </p:cNvSpPr>
                <p:nvPr/>
              </p:nvSpPr>
              <p:spPr bwMode="auto">
                <a:xfrm>
                  <a:off x="3060" y="1544"/>
                  <a:ext cx="72" cy="43"/>
                </a:xfrm>
                <a:custGeom>
                  <a:avLst/>
                  <a:gdLst>
                    <a:gd name="T0" fmla="*/ 2527 w 22"/>
                    <a:gd name="T1" fmla="*/ 0 h 13"/>
                    <a:gd name="T2" fmla="*/ 2527 w 22"/>
                    <a:gd name="T3" fmla="*/ 0 h 13"/>
                    <a:gd name="T4" fmla="*/ 1263 w 22"/>
                    <a:gd name="T5" fmla="*/ 612 h 13"/>
                    <a:gd name="T6" fmla="*/ 0 w 22"/>
                    <a:gd name="T7" fmla="*/ 1445 h 13"/>
                    <a:gd name="T8" fmla="*/ 0 w 22"/>
                    <a:gd name="T9" fmla="*/ 1555 h 13"/>
                    <a:gd name="T10" fmla="*/ 1509 w 22"/>
                    <a:gd name="T11" fmla="*/ 1082 h 13"/>
                    <a:gd name="T12" fmla="*/ 2527 w 22"/>
                    <a:gd name="T13" fmla="*/ 251 h 13"/>
                    <a:gd name="T14" fmla="*/ 2527 w 22"/>
                    <a:gd name="T15" fmla="*/ 251 h 13"/>
                    <a:gd name="T16" fmla="*/ 2527 w 22"/>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3"/>
                    <a:gd name="T29" fmla="*/ 22 w 22"/>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3">
                      <a:moveTo>
                        <a:pt x="22" y="0"/>
                      </a:moveTo>
                      <a:lnTo>
                        <a:pt x="22" y="0"/>
                      </a:lnTo>
                      <a:lnTo>
                        <a:pt x="11" y="5"/>
                      </a:lnTo>
                      <a:lnTo>
                        <a:pt x="0" y="12"/>
                      </a:lnTo>
                      <a:lnTo>
                        <a:pt x="0" y="13"/>
                      </a:lnTo>
                      <a:lnTo>
                        <a:pt x="13" y="9"/>
                      </a:lnTo>
                      <a:lnTo>
                        <a:pt x="22" y="2"/>
                      </a:lnTo>
                      <a:lnTo>
                        <a:pt x="2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0" name="Freeform 758"/>
                <p:cNvSpPr>
                  <a:spLocks/>
                </p:cNvSpPr>
                <p:nvPr/>
              </p:nvSpPr>
              <p:spPr bwMode="auto">
                <a:xfrm>
                  <a:off x="3132" y="1544"/>
                  <a:ext cx="26" cy="13"/>
                </a:xfrm>
                <a:custGeom>
                  <a:avLst/>
                  <a:gdLst>
                    <a:gd name="T0" fmla="*/ 549 w 8"/>
                    <a:gd name="T1" fmla="*/ 244 h 4"/>
                    <a:gd name="T2" fmla="*/ 549 w 8"/>
                    <a:gd name="T3" fmla="*/ 244 h 4"/>
                    <a:gd name="T4" fmla="*/ 549 w 8"/>
                    <a:gd name="T5" fmla="*/ 244 h 4"/>
                    <a:gd name="T6" fmla="*/ 0 w 8"/>
                    <a:gd name="T7" fmla="*/ 0 h 4"/>
                    <a:gd name="T8" fmla="*/ 0 w 8"/>
                    <a:gd name="T9" fmla="*/ 244 h 4"/>
                    <a:gd name="T10" fmla="*/ 549 w 8"/>
                    <a:gd name="T11" fmla="*/ 442 h 4"/>
                    <a:gd name="T12" fmla="*/ 887 w 8"/>
                    <a:gd name="T13" fmla="*/ 442 h 4"/>
                    <a:gd name="T14" fmla="*/ 887 w 8"/>
                    <a:gd name="T15" fmla="*/ 442 h 4"/>
                    <a:gd name="T16" fmla="*/ 549 w 8"/>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5" y="2"/>
                      </a:moveTo>
                      <a:lnTo>
                        <a:pt x="5" y="2"/>
                      </a:lnTo>
                      <a:lnTo>
                        <a:pt x="0" y="0"/>
                      </a:lnTo>
                      <a:lnTo>
                        <a:pt x="0" y="2"/>
                      </a:lnTo>
                      <a:lnTo>
                        <a:pt x="5" y="4"/>
                      </a:lnTo>
                      <a:lnTo>
                        <a:pt x="8" y="4"/>
                      </a:lnTo>
                      <a:lnTo>
                        <a:pt x="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1" name="Freeform 759"/>
                <p:cNvSpPr>
                  <a:spLocks/>
                </p:cNvSpPr>
                <p:nvPr/>
              </p:nvSpPr>
              <p:spPr bwMode="auto">
                <a:xfrm>
                  <a:off x="3145" y="1534"/>
                  <a:ext cx="13" cy="23"/>
                </a:xfrm>
                <a:custGeom>
                  <a:avLst/>
                  <a:gdLst>
                    <a:gd name="T0" fmla="*/ 0 w 4"/>
                    <a:gd name="T1" fmla="*/ 250 h 7"/>
                    <a:gd name="T2" fmla="*/ 0 w 4"/>
                    <a:gd name="T3" fmla="*/ 250 h 7"/>
                    <a:gd name="T4" fmla="*/ 104 w 4"/>
                    <a:gd name="T5" fmla="*/ 572 h 7"/>
                    <a:gd name="T6" fmla="*/ 104 w 4"/>
                    <a:gd name="T7" fmla="*/ 572 h 7"/>
                    <a:gd name="T8" fmla="*/ 442 w 4"/>
                    <a:gd name="T9" fmla="*/ 821 h 7"/>
                    <a:gd name="T10" fmla="*/ 442 w 4"/>
                    <a:gd name="T11" fmla="*/ 355 h 7"/>
                    <a:gd name="T12" fmla="*/ 104 w 4"/>
                    <a:gd name="T13" fmla="*/ 0 h 7"/>
                    <a:gd name="T14" fmla="*/ 104 w 4"/>
                    <a:gd name="T15" fmla="*/ 0 h 7"/>
                    <a:gd name="T16" fmla="*/ 0 w 4"/>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0" y="2"/>
                      </a:moveTo>
                      <a:lnTo>
                        <a:pt x="0" y="2"/>
                      </a:lnTo>
                      <a:lnTo>
                        <a:pt x="1" y="5"/>
                      </a:lnTo>
                      <a:lnTo>
                        <a:pt x="4" y="7"/>
                      </a:lnTo>
                      <a:lnTo>
                        <a:pt x="4" y="3"/>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2" name="Freeform 760"/>
                <p:cNvSpPr>
                  <a:spLocks/>
                </p:cNvSpPr>
                <p:nvPr/>
              </p:nvSpPr>
              <p:spPr bwMode="auto">
                <a:xfrm>
                  <a:off x="3129" y="1518"/>
                  <a:ext cx="19" cy="23"/>
                </a:xfrm>
                <a:custGeom>
                  <a:avLst/>
                  <a:gdLst>
                    <a:gd name="T0" fmla="*/ 0 w 6"/>
                    <a:gd name="T1" fmla="*/ 250 h 7"/>
                    <a:gd name="T2" fmla="*/ 0 w 6"/>
                    <a:gd name="T3" fmla="*/ 250 h 7"/>
                    <a:gd name="T4" fmla="*/ 101 w 6"/>
                    <a:gd name="T5" fmla="*/ 355 h 7"/>
                    <a:gd name="T6" fmla="*/ 510 w 6"/>
                    <a:gd name="T7" fmla="*/ 821 h 7"/>
                    <a:gd name="T8" fmla="*/ 602 w 6"/>
                    <a:gd name="T9" fmla="*/ 572 h 7"/>
                    <a:gd name="T10" fmla="*/ 320 w 6"/>
                    <a:gd name="T11" fmla="*/ 250 h 7"/>
                    <a:gd name="T12" fmla="*/ 101 w 6"/>
                    <a:gd name="T13" fmla="*/ 0 h 7"/>
                    <a:gd name="T14" fmla="*/ 101 w 6"/>
                    <a:gd name="T15" fmla="*/ 0 h 7"/>
                    <a:gd name="T16" fmla="*/ 0 w 6"/>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0" y="2"/>
                      </a:moveTo>
                      <a:lnTo>
                        <a:pt x="0" y="2"/>
                      </a:lnTo>
                      <a:lnTo>
                        <a:pt x="1" y="3"/>
                      </a:lnTo>
                      <a:lnTo>
                        <a:pt x="5" y="7"/>
                      </a:lnTo>
                      <a:lnTo>
                        <a:pt x="6" y="5"/>
                      </a:lnTo>
                      <a:lnTo>
                        <a:pt x="3" y="2"/>
                      </a:lnTo>
                      <a:lnTo>
                        <a:pt x="1"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3" name="Freeform 761"/>
                <p:cNvSpPr>
                  <a:spLocks/>
                </p:cNvSpPr>
                <p:nvPr/>
              </p:nvSpPr>
              <p:spPr bwMode="auto">
                <a:xfrm>
                  <a:off x="3129" y="1508"/>
                  <a:ext cx="29" cy="16"/>
                </a:xfrm>
                <a:custGeom>
                  <a:avLst/>
                  <a:gdLst>
                    <a:gd name="T0" fmla="*/ 873 w 9"/>
                    <a:gd name="T1" fmla="*/ 0 h 5"/>
                    <a:gd name="T2" fmla="*/ 873 w 9"/>
                    <a:gd name="T3" fmla="*/ 0 h 5"/>
                    <a:gd name="T4" fmla="*/ 332 w 9"/>
                    <a:gd name="T5" fmla="*/ 195 h 5"/>
                    <a:gd name="T6" fmla="*/ 0 w 9"/>
                    <a:gd name="T7" fmla="*/ 522 h 5"/>
                    <a:gd name="T8" fmla="*/ 103 w 9"/>
                    <a:gd name="T9" fmla="*/ 326 h 5"/>
                    <a:gd name="T10" fmla="*/ 541 w 9"/>
                    <a:gd name="T11" fmla="*/ 326 h 5"/>
                    <a:gd name="T12" fmla="*/ 967 w 9"/>
                    <a:gd name="T13" fmla="*/ 195 h 5"/>
                    <a:gd name="T14" fmla="*/ 967 w 9"/>
                    <a:gd name="T15" fmla="*/ 195 h 5"/>
                    <a:gd name="T16" fmla="*/ 873 w 9"/>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8" y="0"/>
                      </a:moveTo>
                      <a:lnTo>
                        <a:pt x="8" y="0"/>
                      </a:lnTo>
                      <a:lnTo>
                        <a:pt x="3" y="2"/>
                      </a:lnTo>
                      <a:lnTo>
                        <a:pt x="0" y="5"/>
                      </a:lnTo>
                      <a:lnTo>
                        <a:pt x="1" y="3"/>
                      </a:lnTo>
                      <a:lnTo>
                        <a:pt x="5" y="3"/>
                      </a:lnTo>
                      <a:lnTo>
                        <a:pt x="9" y="2"/>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4" name="Freeform 762"/>
                <p:cNvSpPr>
                  <a:spLocks/>
                </p:cNvSpPr>
                <p:nvPr/>
              </p:nvSpPr>
              <p:spPr bwMode="auto">
                <a:xfrm>
                  <a:off x="3155" y="1485"/>
                  <a:ext cx="3" cy="29"/>
                </a:xfrm>
                <a:custGeom>
                  <a:avLst/>
                  <a:gdLst>
                    <a:gd name="T0" fmla="*/ 81 w 1"/>
                    <a:gd name="T1" fmla="*/ 0 h 9"/>
                    <a:gd name="T2" fmla="*/ 81 w 1"/>
                    <a:gd name="T3" fmla="*/ 0 h 9"/>
                    <a:gd name="T4" fmla="*/ 0 w 1"/>
                    <a:gd name="T5" fmla="*/ 435 h 9"/>
                    <a:gd name="T6" fmla="*/ 0 w 1"/>
                    <a:gd name="T7" fmla="*/ 767 h 9"/>
                    <a:gd name="T8" fmla="*/ 81 w 1"/>
                    <a:gd name="T9" fmla="*/ 967 h 9"/>
                    <a:gd name="T10" fmla="*/ 81 w 1"/>
                    <a:gd name="T11" fmla="*/ 435 h 9"/>
                    <a:gd name="T12" fmla="*/ 81 w 1"/>
                    <a:gd name="T13" fmla="*/ 197 h 9"/>
                    <a:gd name="T14" fmla="*/ 81 w 1"/>
                    <a:gd name="T15" fmla="*/ 197 h 9"/>
                    <a:gd name="T16" fmla="*/ 81 w 1"/>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9"/>
                    <a:gd name="T29" fmla="*/ 1 w 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9">
                      <a:moveTo>
                        <a:pt x="1" y="0"/>
                      </a:moveTo>
                      <a:lnTo>
                        <a:pt x="1" y="0"/>
                      </a:lnTo>
                      <a:lnTo>
                        <a:pt x="0" y="4"/>
                      </a:lnTo>
                      <a:lnTo>
                        <a:pt x="0" y="7"/>
                      </a:lnTo>
                      <a:lnTo>
                        <a:pt x="1" y="9"/>
                      </a:lnTo>
                      <a:lnTo>
                        <a:pt x="1" y="4"/>
                      </a:lnTo>
                      <a:lnTo>
                        <a:pt x="1" y="2"/>
                      </a:lnTo>
                      <a:lnTo>
                        <a:pt x="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5" name="Freeform 763"/>
                <p:cNvSpPr>
                  <a:spLocks/>
                </p:cNvSpPr>
                <p:nvPr/>
              </p:nvSpPr>
              <p:spPr bwMode="auto">
                <a:xfrm>
                  <a:off x="3158" y="1485"/>
                  <a:ext cx="29" cy="16"/>
                </a:xfrm>
                <a:custGeom>
                  <a:avLst/>
                  <a:gdLst>
                    <a:gd name="T0" fmla="*/ 767 w 9"/>
                    <a:gd name="T1" fmla="*/ 429 h 5"/>
                    <a:gd name="T2" fmla="*/ 767 w 9"/>
                    <a:gd name="T3" fmla="*/ 429 h 5"/>
                    <a:gd name="T4" fmla="*/ 541 w 9"/>
                    <a:gd name="T5" fmla="*/ 195 h 5"/>
                    <a:gd name="T6" fmla="*/ 0 w 9"/>
                    <a:gd name="T7" fmla="*/ 0 h 5"/>
                    <a:gd name="T8" fmla="*/ 0 w 9"/>
                    <a:gd name="T9" fmla="*/ 195 h 5"/>
                    <a:gd name="T10" fmla="*/ 435 w 9"/>
                    <a:gd name="T11" fmla="*/ 522 h 5"/>
                    <a:gd name="T12" fmla="*/ 967 w 9"/>
                    <a:gd name="T13" fmla="*/ 522 h 5"/>
                    <a:gd name="T14" fmla="*/ 967 w 9"/>
                    <a:gd name="T15" fmla="*/ 522 h 5"/>
                    <a:gd name="T16" fmla="*/ 767 w 9"/>
                    <a:gd name="T17" fmla="*/ 4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7" y="4"/>
                      </a:moveTo>
                      <a:lnTo>
                        <a:pt x="7" y="4"/>
                      </a:lnTo>
                      <a:lnTo>
                        <a:pt x="5" y="2"/>
                      </a:lnTo>
                      <a:lnTo>
                        <a:pt x="0" y="0"/>
                      </a:lnTo>
                      <a:lnTo>
                        <a:pt x="0" y="2"/>
                      </a:lnTo>
                      <a:lnTo>
                        <a:pt x="4" y="5"/>
                      </a:lnTo>
                      <a:lnTo>
                        <a:pt x="9" y="5"/>
                      </a:lnTo>
                      <a:lnTo>
                        <a:pt x="7"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6" name="Freeform 764"/>
                <p:cNvSpPr>
                  <a:spLocks/>
                </p:cNvSpPr>
                <p:nvPr/>
              </p:nvSpPr>
              <p:spPr bwMode="auto">
                <a:xfrm>
                  <a:off x="3181" y="1498"/>
                  <a:ext cx="26" cy="16"/>
                </a:xfrm>
                <a:custGeom>
                  <a:avLst/>
                  <a:gdLst>
                    <a:gd name="T0" fmla="*/ 887 w 8"/>
                    <a:gd name="T1" fmla="*/ 326 h 5"/>
                    <a:gd name="T2" fmla="*/ 887 w 8"/>
                    <a:gd name="T3" fmla="*/ 326 h 5"/>
                    <a:gd name="T4" fmla="*/ 338 w 8"/>
                    <a:gd name="T5" fmla="*/ 0 h 5"/>
                    <a:gd name="T6" fmla="*/ 0 w 8"/>
                    <a:gd name="T7" fmla="*/ 0 h 5"/>
                    <a:gd name="T8" fmla="*/ 244 w 8"/>
                    <a:gd name="T9" fmla="*/ 102 h 5"/>
                    <a:gd name="T10" fmla="*/ 338 w 8"/>
                    <a:gd name="T11" fmla="*/ 102 h 5"/>
                    <a:gd name="T12" fmla="*/ 653 w 8"/>
                    <a:gd name="T13" fmla="*/ 522 h 5"/>
                    <a:gd name="T14" fmla="*/ 653 w 8"/>
                    <a:gd name="T15" fmla="*/ 522 h 5"/>
                    <a:gd name="T16" fmla="*/ 887 w 8"/>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3"/>
                      </a:moveTo>
                      <a:lnTo>
                        <a:pt x="8" y="3"/>
                      </a:lnTo>
                      <a:lnTo>
                        <a:pt x="3" y="0"/>
                      </a:lnTo>
                      <a:lnTo>
                        <a:pt x="0" y="0"/>
                      </a:lnTo>
                      <a:lnTo>
                        <a:pt x="2" y="1"/>
                      </a:lnTo>
                      <a:lnTo>
                        <a:pt x="3" y="1"/>
                      </a:lnTo>
                      <a:lnTo>
                        <a:pt x="6" y="5"/>
                      </a:lnTo>
                      <a:lnTo>
                        <a:pt x="8"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7" name="Freeform 765"/>
                <p:cNvSpPr>
                  <a:spLocks/>
                </p:cNvSpPr>
                <p:nvPr/>
              </p:nvSpPr>
              <p:spPr bwMode="auto">
                <a:xfrm>
                  <a:off x="3201" y="1498"/>
                  <a:ext cx="32" cy="16"/>
                </a:xfrm>
                <a:custGeom>
                  <a:avLst/>
                  <a:gdLst>
                    <a:gd name="T0" fmla="*/ 954 w 10"/>
                    <a:gd name="T1" fmla="*/ 102 h 5"/>
                    <a:gd name="T2" fmla="*/ 954 w 10"/>
                    <a:gd name="T3" fmla="*/ 102 h 5"/>
                    <a:gd name="T4" fmla="*/ 717 w 10"/>
                    <a:gd name="T5" fmla="*/ 102 h 5"/>
                    <a:gd name="T6" fmla="*/ 195 w 10"/>
                    <a:gd name="T7" fmla="*/ 326 h 5"/>
                    <a:gd name="T8" fmla="*/ 0 w 10"/>
                    <a:gd name="T9" fmla="*/ 522 h 5"/>
                    <a:gd name="T10" fmla="*/ 717 w 10"/>
                    <a:gd name="T11" fmla="*/ 522 h 5"/>
                    <a:gd name="T12" fmla="*/ 1043 w 10"/>
                    <a:gd name="T13" fmla="*/ 0 h 5"/>
                    <a:gd name="T14" fmla="*/ 1043 w 10"/>
                    <a:gd name="T15" fmla="*/ 0 h 5"/>
                    <a:gd name="T16" fmla="*/ 954 w 10"/>
                    <a:gd name="T17" fmla="*/ 10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9" y="1"/>
                      </a:moveTo>
                      <a:lnTo>
                        <a:pt x="9" y="1"/>
                      </a:lnTo>
                      <a:lnTo>
                        <a:pt x="7" y="1"/>
                      </a:lnTo>
                      <a:lnTo>
                        <a:pt x="2" y="3"/>
                      </a:lnTo>
                      <a:lnTo>
                        <a:pt x="0" y="5"/>
                      </a:lnTo>
                      <a:lnTo>
                        <a:pt x="7" y="5"/>
                      </a:lnTo>
                      <a:lnTo>
                        <a:pt x="10" y="0"/>
                      </a:lnTo>
                      <a:lnTo>
                        <a:pt x="9"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8" name="Freeform 766"/>
                <p:cNvSpPr>
                  <a:spLocks/>
                </p:cNvSpPr>
                <p:nvPr/>
              </p:nvSpPr>
              <p:spPr bwMode="auto">
                <a:xfrm>
                  <a:off x="3230" y="1498"/>
                  <a:ext cx="10" cy="3"/>
                </a:xfrm>
                <a:custGeom>
                  <a:avLst/>
                  <a:gdLst>
                    <a:gd name="T0" fmla="*/ 367 w 3"/>
                    <a:gd name="T1" fmla="*/ 0 h 1"/>
                    <a:gd name="T2" fmla="*/ 367 w 3"/>
                    <a:gd name="T3" fmla="*/ 0 h 1"/>
                    <a:gd name="T4" fmla="*/ 0 w 3"/>
                    <a:gd name="T5" fmla="*/ 0 h 1"/>
                    <a:gd name="T6" fmla="*/ 0 w 3"/>
                    <a:gd name="T7" fmla="*/ 81 h 1"/>
                    <a:gd name="T8" fmla="*/ 110 w 3"/>
                    <a:gd name="T9" fmla="*/ 0 h 1"/>
                    <a:gd name="T10" fmla="*/ 0 w 3"/>
                    <a:gd name="T11" fmla="*/ 81 h 1"/>
                    <a:gd name="T12" fmla="*/ 367 w 3"/>
                    <a:gd name="T13" fmla="*/ 81 h 1"/>
                    <a:gd name="T14" fmla="*/ 367 w 3"/>
                    <a:gd name="T15" fmla="*/ 81 h 1"/>
                    <a:gd name="T16" fmla="*/ 367 w 3"/>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
                    <a:gd name="T29" fmla="*/ 3 w 3"/>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
                      <a:moveTo>
                        <a:pt x="3" y="0"/>
                      </a:moveTo>
                      <a:lnTo>
                        <a:pt x="3" y="0"/>
                      </a:lnTo>
                      <a:lnTo>
                        <a:pt x="0" y="0"/>
                      </a:lnTo>
                      <a:lnTo>
                        <a:pt x="0" y="1"/>
                      </a:lnTo>
                      <a:lnTo>
                        <a:pt x="1" y="0"/>
                      </a:lnTo>
                      <a:lnTo>
                        <a:pt x="0" y="1"/>
                      </a:lnTo>
                      <a:lnTo>
                        <a:pt x="3"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29" name="Freeform 767"/>
                <p:cNvSpPr>
                  <a:spLocks/>
                </p:cNvSpPr>
                <p:nvPr/>
              </p:nvSpPr>
              <p:spPr bwMode="auto">
                <a:xfrm>
                  <a:off x="3214" y="1472"/>
                  <a:ext cx="32" cy="29"/>
                </a:xfrm>
                <a:custGeom>
                  <a:avLst/>
                  <a:gdLst>
                    <a:gd name="T0" fmla="*/ 0 w 10"/>
                    <a:gd name="T1" fmla="*/ 103 h 9"/>
                    <a:gd name="T2" fmla="*/ 0 w 10"/>
                    <a:gd name="T3" fmla="*/ 103 h 9"/>
                    <a:gd name="T4" fmla="*/ 102 w 10"/>
                    <a:gd name="T5" fmla="*/ 103 h 9"/>
                    <a:gd name="T6" fmla="*/ 624 w 10"/>
                    <a:gd name="T7" fmla="*/ 435 h 9"/>
                    <a:gd name="T8" fmla="*/ 851 w 10"/>
                    <a:gd name="T9" fmla="*/ 635 h 9"/>
                    <a:gd name="T10" fmla="*/ 851 w 10"/>
                    <a:gd name="T11" fmla="*/ 873 h 9"/>
                    <a:gd name="T12" fmla="*/ 851 w 10"/>
                    <a:gd name="T13" fmla="*/ 967 h 9"/>
                    <a:gd name="T14" fmla="*/ 1043 w 10"/>
                    <a:gd name="T15" fmla="*/ 635 h 9"/>
                    <a:gd name="T16" fmla="*/ 851 w 10"/>
                    <a:gd name="T17" fmla="*/ 332 h 9"/>
                    <a:gd name="T18" fmla="*/ 326 w 10"/>
                    <a:gd name="T19" fmla="*/ 0 h 9"/>
                    <a:gd name="T20" fmla="*/ 0 w 10"/>
                    <a:gd name="T21" fmla="*/ 0 h 9"/>
                    <a:gd name="T22" fmla="*/ 0 w 10"/>
                    <a:gd name="T23" fmla="*/ 0 h 9"/>
                    <a:gd name="T24" fmla="*/ 0 w 10"/>
                    <a:gd name="T25" fmla="*/ 103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9"/>
                    <a:gd name="T41" fmla="*/ 10 w 10"/>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9">
                      <a:moveTo>
                        <a:pt x="0" y="1"/>
                      </a:moveTo>
                      <a:lnTo>
                        <a:pt x="0" y="1"/>
                      </a:lnTo>
                      <a:lnTo>
                        <a:pt x="1" y="1"/>
                      </a:lnTo>
                      <a:lnTo>
                        <a:pt x="6" y="4"/>
                      </a:lnTo>
                      <a:lnTo>
                        <a:pt x="8" y="6"/>
                      </a:lnTo>
                      <a:lnTo>
                        <a:pt x="8" y="8"/>
                      </a:lnTo>
                      <a:lnTo>
                        <a:pt x="8" y="9"/>
                      </a:lnTo>
                      <a:lnTo>
                        <a:pt x="10" y="6"/>
                      </a:lnTo>
                      <a:lnTo>
                        <a:pt x="8" y="3"/>
                      </a:lnTo>
                      <a:lnTo>
                        <a:pt x="3"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0" name="Freeform 768"/>
                <p:cNvSpPr>
                  <a:spLocks/>
                </p:cNvSpPr>
                <p:nvPr/>
              </p:nvSpPr>
              <p:spPr bwMode="auto">
                <a:xfrm>
                  <a:off x="3207" y="1472"/>
                  <a:ext cx="7" cy="13"/>
                </a:xfrm>
                <a:custGeom>
                  <a:avLst/>
                  <a:gdLst>
                    <a:gd name="T0" fmla="*/ 0 w 2"/>
                    <a:gd name="T1" fmla="*/ 442 h 4"/>
                    <a:gd name="T2" fmla="*/ 0 w 2"/>
                    <a:gd name="T3" fmla="*/ 442 h 4"/>
                    <a:gd name="T4" fmla="*/ 294 w 2"/>
                    <a:gd name="T5" fmla="*/ 338 h 4"/>
                    <a:gd name="T6" fmla="*/ 294 w 2"/>
                    <a:gd name="T7" fmla="*/ 104 h 4"/>
                    <a:gd name="T8" fmla="*/ 294 w 2"/>
                    <a:gd name="T9" fmla="*/ 0 h 4"/>
                    <a:gd name="T10" fmla="*/ 0 w 2"/>
                    <a:gd name="T11" fmla="*/ 338 h 4"/>
                    <a:gd name="T12" fmla="*/ 0 w 2"/>
                    <a:gd name="T13" fmla="*/ 338 h 4"/>
                    <a:gd name="T14" fmla="*/ 0 w 2"/>
                    <a:gd name="T15" fmla="*/ 338 h 4"/>
                    <a:gd name="T16" fmla="*/ 0 w 2"/>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4"/>
                    <a:gd name="T29" fmla="*/ 2 w 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4">
                      <a:moveTo>
                        <a:pt x="0" y="4"/>
                      </a:moveTo>
                      <a:lnTo>
                        <a:pt x="0" y="4"/>
                      </a:lnTo>
                      <a:lnTo>
                        <a:pt x="2" y="3"/>
                      </a:lnTo>
                      <a:lnTo>
                        <a:pt x="2" y="1"/>
                      </a:lnTo>
                      <a:lnTo>
                        <a:pt x="2" y="0"/>
                      </a:lnTo>
                      <a:lnTo>
                        <a:pt x="0" y="3"/>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1" name="Freeform 769"/>
                <p:cNvSpPr>
                  <a:spLocks/>
                </p:cNvSpPr>
                <p:nvPr/>
              </p:nvSpPr>
              <p:spPr bwMode="auto">
                <a:xfrm>
                  <a:off x="3191" y="1459"/>
                  <a:ext cx="16" cy="26"/>
                </a:xfrm>
                <a:custGeom>
                  <a:avLst/>
                  <a:gdLst>
                    <a:gd name="T0" fmla="*/ 0 w 5"/>
                    <a:gd name="T1" fmla="*/ 244 h 8"/>
                    <a:gd name="T2" fmla="*/ 0 w 5"/>
                    <a:gd name="T3" fmla="*/ 244 h 8"/>
                    <a:gd name="T4" fmla="*/ 195 w 5"/>
                    <a:gd name="T5" fmla="*/ 549 h 8"/>
                    <a:gd name="T6" fmla="*/ 522 w 5"/>
                    <a:gd name="T7" fmla="*/ 887 h 8"/>
                    <a:gd name="T8" fmla="*/ 522 w 5"/>
                    <a:gd name="T9" fmla="*/ 793 h 8"/>
                    <a:gd name="T10" fmla="*/ 326 w 5"/>
                    <a:gd name="T11" fmla="*/ 442 h 8"/>
                    <a:gd name="T12" fmla="*/ 0 w 5"/>
                    <a:gd name="T13" fmla="*/ 0 h 8"/>
                    <a:gd name="T14" fmla="*/ 0 w 5"/>
                    <a:gd name="T15" fmla="*/ 0 h 8"/>
                    <a:gd name="T16" fmla="*/ 0 w 5"/>
                    <a:gd name="T17" fmla="*/ 24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2"/>
                      </a:moveTo>
                      <a:lnTo>
                        <a:pt x="0" y="2"/>
                      </a:lnTo>
                      <a:lnTo>
                        <a:pt x="2" y="5"/>
                      </a:lnTo>
                      <a:lnTo>
                        <a:pt x="5" y="8"/>
                      </a:lnTo>
                      <a:lnTo>
                        <a:pt x="5" y="7"/>
                      </a:lnTo>
                      <a:lnTo>
                        <a:pt x="3" y="4"/>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2" name="Freeform 770"/>
                <p:cNvSpPr>
                  <a:spLocks/>
                </p:cNvSpPr>
                <p:nvPr/>
              </p:nvSpPr>
              <p:spPr bwMode="auto">
                <a:xfrm>
                  <a:off x="3047" y="1439"/>
                  <a:ext cx="144" cy="26"/>
                </a:xfrm>
                <a:custGeom>
                  <a:avLst/>
                  <a:gdLst>
                    <a:gd name="T0" fmla="*/ 245 w 44"/>
                    <a:gd name="T1" fmla="*/ 104 h 8"/>
                    <a:gd name="T2" fmla="*/ 245 w 44"/>
                    <a:gd name="T3" fmla="*/ 104 h 8"/>
                    <a:gd name="T4" fmla="*/ 2422 w 44"/>
                    <a:gd name="T5" fmla="*/ 338 h 8"/>
                    <a:gd name="T6" fmla="*/ 5043 w 44"/>
                    <a:gd name="T7" fmla="*/ 887 h 8"/>
                    <a:gd name="T8" fmla="*/ 5043 w 44"/>
                    <a:gd name="T9" fmla="*/ 653 h 8"/>
                    <a:gd name="T10" fmla="*/ 2422 w 44"/>
                    <a:gd name="T11" fmla="*/ 104 h 8"/>
                    <a:gd name="T12" fmla="*/ 0 w 44"/>
                    <a:gd name="T13" fmla="*/ 0 h 8"/>
                    <a:gd name="T14" fmla="*/ 0 w 44"/>
                    <a:gd name="T15" fmla="*/ 0 h 8"/>
                    <a:gd name="T16" fmla="*/ 245 w 44"/>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8"/>
                    <a:gd name="T29" fmla="*/ 44 w 4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8">
                      <a:moveTo>
                        <a:pt x="2" y="1"/>
                      </a:moveTo>
                      <a:lnTo>
                        <a:pt x="2" y="1"/>
                      </a:lnTo>
                      <a:lnTo>
                        <a:pt x="21" y="3"/>
                      </a:lnTo>
                      <a:lnTo>
                        <a:pt x="44" y="8"/>
                      </a:lnTo>
                      <a:lnTo>
                        <a:pt x="44" y="6"/>
                      </a:lnTo>
                      <a:lnTo>
                        <a:pt x="21" y="1"/>
                      </a:lnTo>
                      <a:lnTo>
                        <a:pt x="0"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3" name="Freeform 771"/>
                <p:cNvSpPr>
                  <a:spLocks/>
                </p:cNvSpPr>
                <p:nvPr/>
              </p:nvSpPr>
              <p:spPr bwMode="auto">
                <a:xfrm>
                  <a:off x="3047" y="1439"/>
                  <a:ext cx="6" cy="20"/>
                </a:xfrm>
                <a:custGeom>
                  <a:avLst/>
                  <a:gdLst>
                    <a:gd name="T0" fmla="*/ 162 w 2"/>
                    <a:gd name="T1" fmla="*/ 743 h 6"/>
                    <a:gd name="T2" fmla="*/ 162 w 2"/>
                    <a:gd name="T3" fmla="*/ 743 h 6"/>
                    <a:gd name="T4" fmla="*/ 162 w 2"/>
                    <a:gd name="T5" fmla="*/ 367 h 6"/>
                    <a:gd name="T6" fmla="*/ 162 w 2"/>
                    <a:gd name="T7" fmla="*/ 110 h 6"/>
                    <a:gd name="T8" fmla="*/ 0 w 2"/>
                    <a:gd name="T9" fmla="*/ 0 h 6"/>
                    <a:gd name="T10" fmla="*/ 0 w 2"/>
                    <a:gd name="T11" fmla="*/ 367 h 6"/>
                    <a:gd name="T12" fmla="*/ 0 w 2"/>
                    <a:gd name="T13" fmla="*/ 633 h 6"/>
                    <a:gd name="T14" fmla="*/ 0 w 2"/>
                    <a:gd name="T15" fmla="*/ 633 h 6"/>
                    <a:gd name="T16" fmla="*/ 162 w 2"/>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6"/>
                    <a:gd name="T29" fmla="*/ 2 w 2"/>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6">
                      <a:moveTo>
                        <a:pt x="2" y="6"/>
                      </a:moveTo>
                      <a:lnTo>
                        <a:pt x="2" y="6"/>
                      </a:lnTo>
                      <a:lnTo>
                        <a:pt x="2" y="3"/>
                      </a:lnTo>
                      <a:lnTo>
                        <a:pt x="2" y="1"/>
                      </a:lnTo>
                      <a:lnTo>
                        <a:pt x="0" y="0"/>
                      </a:lnTo>
                      <a:lnTo>
                        <a:pt x="0" y="3"/>
                      </a:lnTo>
                      <a:lnTo>
                        <a:pt x="0" y="5"/>
                      </a:lnTo>
                      <a:lnTo>
                        <a:pt x="2"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4" name="Freeform 772"/>
                <p:cNvSpPr>
                  <a:spLocks/>
                </p:cNvSpPr>
                <p:nvPr/>
              </p:nvSpPr>
              <p:spPr bwMode="auto">
                <a:xfrm>
                  <a:off x="3027" y="1456"/>
                  <a:ext cx="26" cy="9"/>
                </a:xfrm>
                <a:custGeom>
                  <a:avLst/>
                  <a:gdLst>
                    <a:gd name="T0" fmla="*/ 0 w 8"/>
                    <a:gd name="T1" fmla="*/ 81 h 3"/>
                    <a:gd name="T2" fmla="*/ 0 w 8"/>
                    <a:gd name="T3" fmla="*/ 81 h 3"/>
                    <a:gd name="T4" fmla="*/ 653 w 8"/>
                    <a:gd name="T5" fmla="*/ 243 h 3"/>
                    <a:gd name="T6" fmla="*/ 887 w 8"/>
                    <a:gd name="T7" fmla="*/ 81 h 3"/>
                    <a:gd name="T8" fmla="*/ 653 w 8"/>
                    <a:gd name="T9" fmla="*/ 0 h 3"/>
                    <a:gd name="T10" fmla="*/ 653 w 8"/>
                    <a:gd name="T11" fmla="*/ 0 h 3"/>
                    <a:gd name="T12" fmla="*/ 0 w 8"/>
                    <a:gd name="T13" fmla="*/ 0 h 3"/>
                    <a:gd name="T14" fmla="*/ 0 w 8"/>
                    <a:gd name="T15" fmla="*/ 0 h 3"/>
                    <a:gd name="T16" fmla="*/ 0 w 8"/>
                    <a:gd name="T17" fmla="*/ 8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0" y="1"/>
                      </a:moveTo>
                      <a:lnTo>
                        <a:pt x="0" y="1"/>
                      </a:lnTo>
                      <a:lnTo>
                        <a:pt x="6" y="3"/>
                      </a:lnTo>
                      <a:lnTo>
                        <a:pt x="8" y="1"/>
                      </a:lnTo>
                      <a:lnTo>
                        <a:pt x="6"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5" name="Freeform 773"/>
                <p:cNvSpPr>
                  <a:spLocks/>
                </p:cNvSpPr>
                <p:nvPr/>
              </p:nvSpPr>
              <p:spPr bwMode="auto">
                <a:xfrm>
                  <a:off x="2958" y="1456"/>
                  <a:ext cx="69" cy="3"/>
                </a:xfrm>
                <a:custGeom>
                  <a:avLst/>
                  <a:gdLst>
                    <a:gd name="T0" fmla="*/ 0 w 21"/>
                    <a:gd name="T1" fmla="*/ 81 h 1"/>
                    <a:gd name="T2" fmla="*/ 0 w 21"/>
                    <a:gd name="T3" fmla="*/ 81 h 1"/>
                    <a:gd name="T4" fmla="*/ 1068 w 21"/>
                    <a:gd name="T5" fmla="*/ 81 h 1"/>
                    <a:gd name="T6" fmla="*/ 2451 w 21"/>
                    <a:gd name="T7" fmla="*/ 81 h 1"/>
                    <a:gd name="T8" fmla="*/ 2451 w 21"/>
                    <a:gd name="T9" fmla="*/ 0 h 1"/>
                    <a:gd name="T10" fmla="*/ 1068 w 21"/>
                    <a:gd name="T11" fmla="*/ 0 h 1"/>
                    <a:gd name="T12" fmla="*/ 108 w 21"/>
                    <a:gd name="T13" fmla="*/ 0 h 1"/>
                    <a:gd name="T14" fmla="*/ 108 w 21"/>
                    <a:gd name="T15" fmla="*/ 0 h 1"/>
                    <a:gd name="T16" fmla="*/ 0 w 21"/>
                    <a:gd name="T17" fmla="*/ 81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
                    <a:gd name="T29" fmla="*/ 21 w 21"/>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
                      <a:moveTo>
                        <a:pt x="0" y="1"/>
                      </a:moveTo>
                      <a:lnTo>
                        <a:pt x="0" y="1"/>
                      </a:lnTo>
                      <a:lnTo>
                        <a:pt x="9" y="1"/>
                      </a:lnTo>
                      <a:lnTo>
                        <a:pt x="21" y="1"/>
                      </a:lnTo>
                      <a:lnTo>
                        <a:pt x="21" y="0"/>
                      </a:lnTo>
                      <a:lnTo>
                        <a:pt x="9" y="0"/>
                      </a:lnTo>
                      <a:lnTo>
                        <a:pt x="1"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6" name="Freeform 774"/>
                <p:cNvSpPr>
                  <a:spLocks/>
                </p:cNvSpPr>
                <p:nvPr/>
              </p:nvSpPr>
              <p:spPr bwMode="auto">
                <a:xfrm>
                  <a:off x="2935" y="1439"/>
                  <a:ext cx="26" cy="20"/>
                </a:xfrm>
                <a:custGeom>
                  <a:avLst/>
                  <a:gdLst>
                    <a:gd name="T0" fmla="*/ 0 w 8"/>
                    <a:gd name="T1" fmla="*/ 0 h 6"/>
                    <a:gd name="T2" fmla="*/ 0 w 8"/>
                    <a:gd name="T3" fmla="*/ 0 h 6"/>
                    <a:gd name="T4" fmla="*/ 244 w 8"/>
                    <a:gd name="T5" fmla="*/ 367 h 6"/>
                    <a:gd name="T6" fmla="*/ 793 w 8"/>
                    <a:gd name="T7" fmla="*/ 743 h 6"/>
                    <a:gd name="T8" fmla="*/ 887 w 8"/>
                    <a:gd name="T9" fmla="*/ 633 h 6"/>
                    <a:gd name="T10" fmla="*/ 338 w 8"/>
                    <a:gd name="T11" fmla="*/ 110 h 6"/>
                    <a:gd name="T12" fmla="*/ 244 w 8"/>
                    <a:gd name="T13" fmla="*/ 0 h 6"/>
                    <a:gd name="T14" fmla="*/ 244 w 8"/>
                    <a:gd name="T15" fmla="*/ 0 h 6"/>
                    <a:gd name="T16" fmla="*/ 0 w 8"/>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0" y="0"/>
                      </a:moveTo>
                      <a:lnTo>
                        <a:pt x="0" y="0"/>
                      </a:lnTo>
                      <a:lnTo>
                        <a:pt x="2" y="3"/>
                      </a:lnTo>
                      <a:lnTo>
                        <a:pt x="7" y="6"/>
                      </a:lnTo>
                      <a:lnTo>
                        <a:pt x="8" y="5"/>
                      </a:lnTo>
                      <a:lnTo>
                        <a:pt x="3" y="1"/>
                      </a:lnTo>
                      <a:lnTo>
                        <a:pt x="2"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7" name="Freeform 775"/>
                <p:cNvSpPr>
                  <a:spLocks/>
                </p:cNvSpPr>
                <p:nvPr/>
              </p:nvSpPr>
              <p:spPr bwMode="auto">
                <a:xfrm>
                  <a:off x="2919" y="1416"/>
                  <a:ext cx="23" cy="23"/>
                </a:xfrm>
                <a:custGeom>
                  <a:avLst/>
                  <a:gdLst>
                    <a:gd name="T0" fmla="*/ 250 w 7"/>
                    <a:gd name="T1" fmla="*/ 250 h 7"/>
                    <a:gd name="T2" fmla="*/ 250 w 7"/>
                    <a:gd name="T3" fmla="*/ 250 h 7"/>
                    <a:gd name="T4" fmla="*/ 250 w 7"/>
                    <a:gd name="T5" fmla="*/ 250 h 7"/>
                    <a:gd name="T6" fmla="*/ 463 w 7"/>
                    <a:gd name="T7" fmla="*/ 355 h 7"/>
                    <a:gd name="T8" fmla="*/ 572 w 7"/>
                    <a:gd name="T9" fmla="*/ 572 h 7"/>
                    <a:gd name="T10" fmla="*/ 572 w 7"/>
                    <a:gd name="T11" fmla="*/ 821 h 7"/>
                    <a:gd name="T12" fmla="*/ 821 w 7"/>
                    <a:gd name="T13" fmla="*/ 821 h 7"/>
                    <a:gd name="T14" fmla="*/ 821 w 7"/>
                    <a:gd name="T15" fmla="*/ 355 h 7"/>
                    <a:gd name="T16" fmla="*/ 572 w 7"/>
                    <a:gd name="T17" fmla="*/ 250 h 7"/>
                    <a:gd name="T18" fmla="*/ 250 w 7"/>
                    <a:gd name="T19" fmla="*/ 0 h 7"/>
                    <a:gd name="T20" fmla="*/ 0 w 7"/>
                    <a:gd name="T21" fmla="*/ 0 h 7"/>
                    <a:gd name="T22" fmla="*/ 0 w 7"/>
                    <a:gd name="T23" fmla="*/ 0 h 7"/>
                    <a:gd name="T24" fmla="*/ 250 w 7"/>
                    <a:gd name="T25" fmla="*/ 25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7"/>
                    <a:gd name="T41" fmla="*/ 7 w 7"/>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7">
                      <a:moveTo>
                        <a:pt x="2" y="2"/>
                      </a:moveTo>
                      <a:lnTo>
                        <a:pt x="2" y="2"/>
                      </a:lnTo>
                      <a:lnTo>
                        <a:pt x="4" y="3"/>
                      </a:lnTo>
                      <a:lnTo>
                        <a:pt x="5" y="5"/>
                      </a:lnTo>
                      <a:lnTo>
                        <a:pt x="5" y="7"/>
                      </a:lnTo>
                      <a:lnTo>
                        <a:pt x="7" y="7"/>
                      </a:lnTo>
                      <a:lnTo>
                        <a:pt x="7" y="3"/>
                      </a:lnTo>
                      <a:lnTo>
                        <a:pt x="5" y="2"/>
                      </a:lnTo>
                      <a:lnTo>
                        <a:pt x="2" y="0"/>
                      </a:lnTo>
                      <a:lnTo>
                        <a:pt x="0"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8" name="Freeform 776"/>
                <p:cNvSpPr>
                  <a:spLocks/>
                </p:cNvSpPr>
                <p:nvPr/>
              </p:nvSpPr>
              <p:spPr bwMode="auto">
                <a:xfrm>
                  <a:off x="2860" y="1416"/>
                  <a:ext cx="65" cy="23"/>
                </a:xfrm>
                <a:custGeom>
                  <a:avLst/>
                  <a:gdLst>
                    <a:gd name="T0" fmla="*/ 0 w 20"/>
                    <a:gd name="T1" fmla="*/ 821 h 7"/>
                    <a:gd name="T2" fmla="*/ 244 w 20"/>
                    <a:gd name="T3" fmla="*/ 821 h 7"/>
                    <a:gd name="T4" fmla="*/ 1131 w 20"/>
                    <a:gd name="T5" fmla="*/ 572 h 7"/>
                    <a:gd name="T6" fmla="*/ 2229 w 20"/>
                    <a:gd name="T7" fmla="*/ 250 h 7"/>
                    <a:gd name="T8" fmla="*/ 2028 w 20"/>
                    <a:gd name="T9" fmla="*/ 0 h 7"/>
                    <a:gd name="T10" fmla="*/ 991 w 20"/>
                    <a:gd name="T11" fmla="*/ 355 h 7"/>
                    <a:gd name="T12" fmla="*/ 244 w 20"/>
                    <a:gd name="T13" fmla="*/ 355 h 7"/>
                    <a:gd name="T14" fmla="*/ 244 w 20"/>
                    <a:gd name="T15" fmla="*/ 572 h 7"/>
                    <a:gd name="T16" fmla="*/ 0 w 20"/>
                    <a:gd name="T17" fmla="*/ 821 h 7"/>
                    <a:gd name="T18" fmla="*/ 0 w 20"/>
                    <a:gd name="T19" fmla="*/ 821 h 7"/>
                    <a:gd name="T20" fmla="*/ 244 w 20"/>
                    <a:gd name="T21" fmla="*/ 821 h 7"/>
                    <a:gd name="T22" fmla="*/ 0 w 20"/>
                    <a:gd name="T23" fmla="*/ 821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
                    <a:gd name="T37" fmla="*/ 0 h 7"/>
                    <a:gd name="T38" fmla="*/ 20 w 20"/>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 h="7">
                      <a:moveTo>
                        <a:pt x="0" y="7"/>
                      </a:moveTo>
                      <a:lnTo>
                        <a:pt x="2" y="7"/>
                      </a:lnTo>
                      <a:lnTo>
                        <a:pt x="10" y="5"/>
                      </a:lnTo>
                      <a:lnTo>
                        <a:pt x="20" y="2"/>
                      </a:lnTo>
                      <a:lnTo>
                        <a:pt x="18" y="0"/>
                      </a:lnTo>
                      <a:lnTo>
                        <a:pt x="9" y="3"/>
                      </a:lnTo>
                      <a:lnTo>
                        <a:pt x="2" y="3"/>
                      </a:lnTo>
                      <a:lnTo>
                        <a:pt x="2" y="5"/>
                      </a:lnTo>
                      <a:lnTo>
                        <a:pt x="0" y="7"/>
                      </a:lnTo>
                      <a:lnTo>
                        <a:pt x="2" y="7"/>
                      </a:lnTo>
                      <a:lnTo>
                        <a:pt x="0"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39" name="Freeform 777"/>
                <p:cNvSpPr>
                  <a:spLocks/>
                </p:cNvSpPr>
                <p:nvPr/>
              </p:nvSpPr>
              <p:spPr bwMode="auto">
                <a:xfrm>
                  <a:off x="2827" y="1413"/>
                  <a:ext cx="39" cy="26"/>
                </a:xfrm>
                <a:custGeom>
                  <a:avLst/>
                  <a:gdLst>
                    <a:gd name="T0" fmla="*/ 0 w 12"/>
                    <a:gd name="T1" fmla="*/ 104 h 8"/>
                    <a:gd name="T2" fmla="*/ 0 w 12"/>
                    <a:gd name="T3" fmla="*/ 104 h 8"/>
                    <a:gd name="T4" fmla="*/ 793 w 12"/>
                    <a:gd name="T5" fmla="*/ 442 h 8"/>
                    <a:gd name="T6" fmla="*/ 1131 w 12"/>
                    <a:gd name="T7" fmla="*/ 887 h 8"/>
                    <a:gd name="T8" fmla="*/ 1342 w 12"/>
                    <a:gd name="T9" fmla="*/ 653 h 8"/>
                    <a:gd name="T10" fmla="*/ 887 w 12"/>
                    <a:gd name="T11" fmla="*/ 338 h 8"/>
                    <a:gd name="T12" fmla="*/ 0 w 12"/>
                    <a:gd name="T13" fmla="*/ 0 h 8"/>
                    <a:gd name="T14" fmla="*/ 0 w 12"/>
                    <a:gd name="T15" fmla="*/ 0 h 8"/>
                    <a:gd name="T16" fmla="*/ 0 w 12"/>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8"/>
                    <a:gd name="T29" fmla="*/ 12 w 1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8">
                      <a:moveTo>
                        <a:pt x="0" y="1"/>
                      </a:moveTo>
                      <a:lnTo>
                        <a:pt x="0" y="1"/>
                      </a:lnTo>
                      <a:lnTo>
                        <a:pt x="7" y="4"/>
                      </a:lnTo>
                      <a:lnTo>
                        <a:pt x="10" y="8"/>
                      </a:lnTo>
                      <a:lnTo>
                        <a:pt x="12" y="6"/>
                      </a:lnTo>
                      <a:lnTo>
                        <a:pt x="8" y="3"/>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0" name="Freeform 778"/>
                <p:cNvSpPr>
                  <a:spLocks/>
                </p:cNvSpPr>
                <p:nvPr/>
              </p:nvSpPr>
              <p:spPr bwMode="auto">
                <a:xfrm>
                  <a:off x="2807" y="1400"/>
                  <a:ext cx="20" cy="16"/>
                </a:xfrm>
                <a:custGeom>
                  <a:avLst/>
                  <a:gdLst>
                    <a:gd name="T0" fmla="*/ 0 w 6"/>
                    <a:gd name="T1" fmla="*/ 195 h 5"/>
                    <a:gd name="T2" fmla="*/ 0 w 6"/>
                    <a:gd name="T3" fmla="*/ 195 h 5"/>
                    <a:gd name="T4" fmla="*/ 367 w 6"/>
                    <a:gd name="T5" fmla="*/ 429 h 5"/>
                    <a:gd name="T6" fmla="*/ 743 w 6"/>
                    <a:gd name="T7" fmla="*/ 522 h 5"/>
                    <a:gd name="T8" fmla="*/ 743 w 6"/>
                    <a:gd name="T9" fmla="*/ 429 h 5"/>
                    <a:gd name="T10" fmla="*/ 367 w 6"/>
                    <a:gd name="T11" fmla="*/ 195 h 5"/>
                    <a:gd name="T12" fmla="*/ 0 w 6"/>
                    <a:gd name="T13" fmla="*/ 0 h 5"/>
                    <a:gd name="T14" fmla="*/ 0 w 6"/>
                    <a:gd name="T15" fmla="*/ 0 h 5"/>
                    <a:gd name="T16" fmla="*/ 0 w 6"/>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2"/>
                      </a:moveTo>
                      <a:lnTo>
                        <a:pt x="0" y="2"/>
                      </a:lnTo>
                      <a:lnTo>
                        <a:pt x="3" y="4"/>
                      </a:lnTo>
                      <a:lnTo>
                        <a:pt x="6" y="5"/>
                      </a:lnTo>
                      <a:lnTo>
                        <a:pt x="6" y="4"/>
                      </a:lnTo>
                      <a:lnTo>
                        <a:pt x="3"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1" name="Freeform 779"/>
                <p:cNvSpPr>
                  <a:spLocks/>
                </p:cNvSpPr>
                <p:nvPr/>
              </p:nvSpPr>
              <p:spPr bwMode="auto">
                <a:xfrm>
                  <a:off x="2768" y="1400"/>
                  <a:ext cx="39" cy="6"/>
                </a:xfrm>
                <a:custGeom>
                  <a:avLst/>
                  <a:gdLst>
                    <a:gd name="T0" fmla="*/ 0 w 12"/>
                    <a:gd name="T1" fmla="*/ 162 h 2"/>
                    <a:gd name="T2" fmla="*/ 0 w 12"/>
                    <a:gd name="T3" fmla="*/ 162 h 2"/>
                    <a:gd name="T4" fmla="*/ 549 w 12"/>
                    <a:gd name="T5" fmla="*/ 162 h 2"/>
                    <a:gd name="T6" fmla="*/ 1342 w 12"/>
                    <a:gd name="T7" fmla="*/ 162 h 2"/>
                    <a:gd name="T8" fmla="*/ 1342 w 12"/>
                    <a:gd name="T9" fmla="*/ 0 h 2"/>
                    <a:gd name="T10" fmla="*/ 549 w 12"/>
                    <a:gd name="T11" fmla="*/ 0 h 2"/>
                    <a:gd name="T12" fmla="*/ 0 w 12"/>
                    <a:gd name="T13" fmla="*/ 0 h 2"/>
                    <a:gd name="T14" fmla="*/ 0 w 12"/>
                    <a:gd name="T15" fmla="*/ 0 h 2"/>
                    <a:gd name="T16" fmla="*/ 0 w 12"/>
                    <a:gd name="T17" fmla="*/ 16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2"/>
                    <a:gd name="T29" fmla="*/ 12 w 12"/>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2">
                      <a:moveTo>
                        <a:pt x="0" y="2"/>
                      </a:moveTo>
                      <a:lnTo>
                        <a:pt x="0" y="2"/>
                      </a:lnTo>
                      <a:lnTo>
                        <a:pt x="5" y="2"/>
                      </a:lnTo>
                      <a:lnTo>
                        <a:pt x="12" y="2"/>
                      </a:lnTo>
                      <a:lnTo>
                        <a:pt x="12" y="0"/>
                      </a:lnTo>
                      <a:lnTo>
                        <a:pt x="5"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2" name="Freeform 780"/>
                <p:cNvSpPr>
                  <a:spLocks/>
                </p:cNvSpPr>
                <p:nvPr/>
              </p:nvSpPr>
              <p:spPr bwMode="auto">
                <a:xfrm>
                  <a:off x="2739" y="1400"/>
                  <a:ext cx="29" cy="6"/>
                </a:xfrm>
                <a:custGeom>
                  <a:avLst/>
                  <a:gdLst>
                    <a:gd name="T0" fmla="*/ 103 w 9"/>
                    <a:gd name="T1" fmla="*/ 162 h 2"/>
                    <a:gd name="T2" fmla="*/ 103 w 9"/>
                    <a:gd name="T3" fmla="*/ 162 h 2"/>
                    <a:gd name="T4" fmla="*/ 541 w 9"/>
                    <a:gd name="T5" fmla="*/ 162 h 2"/>
                    <a:gd name="T6" fmla="*/ 967 w 9"/>
                    <a:gd name="T7" fmla="*/ 162 h 2"/>
                    <a:gd name="T8" fmla="*/ 967 w 9"/>
                    <a:gd name="T9" fmla="*/ 0 h 2"/>
                    <a:gd name="T10" fmla="*/ 541 w 9"/>
                    <a:gd name="T11" fmla="*/ 0 h 2"/>
                    <a:gd name="T12" fmla="*/ 103 w 9"/>
                    <a:gd name="T13" fmla="*/ 0 h 2"/>
                    <a:gd name="T14" fmla="*/ 0 w 9"/>
                    <a:gd name="T15" fmla="*/ 162 h 2"/>
                    <a:gd name="T16" fmla="*/ 103 w 9"/>
                    <a:gd name="T17" fmla="*/ 0 h 2"/>
                    <a:gd name="T18" fmla="*/ 0 w 9"/>
                    <a:gd name="T19" fmla="*/ 0 h 2"/>
                    <a:gd name="T20" fmla="*/ 0 w 9"/>
                    <a:gd name="T21" fmla="*/ 162 h 2"/>
                    <a:gd name="T22" fmla="*/ 103 w 9"/>
                    <a:gd name="T23" fmla="*/ 162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2"/>
                    <a:gd name="T38" fmla="*/ 9 w 9"/>
                    <a:gd name="T39" fmla="*/ 2 h 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2">
                      <a:moveTo>
                        <a:pt x="1" y="2"/>
                      </a:moveTo>
                      <a:lnTo>
                        <a:pt x="1" y="2"/>
                      </a:lnTo>
                      <a:lnTo>
                        <a:pt x="5" y="2"/>
                      </a:lnTo>
                      <a:lnTo>
                        <a:pt x="9" y="2"/>
                      </a:lnTo>
                      <a:lnTo>
                        <a:pt x="9" y="0"/>
                      </a:lnTo>
                      <a:lnTo>
                        <a:pt x="5" y="0"/>
                      </a:lnTo>
                      <a:lnTo>
                        <a:pt x="1" y="0"/>
                      </a:lnTo>
                      <a:lnTo>
                        <a:pt x="0" y="2"/>
                      </a:lnTo>
                      <a:lnTo>
                        <a:pt x="1" y="0"/>
                      </a:lnTo>
                      <a:lnTo>
                        <a:pt x="0" y="0"/>
                      </a:lnTo>
                      <a:lnTo>
                        <a:pt x="0" y="2"/>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3" name="Freeform 781"/>
                <p:cNvSpPr>
                  <a:spLocks/>
                </p:cNvSpPr>
                <p:nvPr/>
              </p:nvSpPr>
              <p:spPr bwMode="auto">
                <a:xfrm>
                  <a:off x="2739" y="1406"/>
                  <a:ext cx="3" cy="17"/>
                </a:xfrm>
                <a:custGeom>
                  <a:avLst/>
                  <a:gdLst>
                    <a:gd name="T0" fmla="*/ 81 w 1"/>
                    <a:gd name="T1" fmla="*/ 670 h 5"/>
                    <a:gd name="T2" fmla="*/ 81 w 1"/>
                    <a:gd name="T3" fmla="*/ 670 h 5"/>
                    <a:gd name="T4" fmla="*/ 81 w 1"/>
                    <a:gd name="T5" fmla="*/ 279 h 5"/>
                    <a:gd name="T6" fmla="*/ 81 w 1"/>
                    <a:gd name="T7" fmla="*/ 0 h 5"/>
                    <a:gd name="T8" fmla="*/ 0 w 1"/>
                    <a:gd name="T9" fmla="*/ 0 h 5"/>
                    <a:gd name="T10" fmla="*/ 0 w 1"/>
                    <a:gd name="T11" fmla="*/ 279 h 5"/>
                    <a:gd name="T12" fmla="*/ 0 w 1"/>
                    <a:gd name="T13" fmla="*/ 670 h 5"/>
                    <a:gd name="T14" fmla="*/ 0 w 1"/>
                    <a:gd name="T15" fmla="*/ 670 h 5"/>
                    <a:gd name="T16" fmla="*/ 81 w 1"/>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5"/>
                    <a:gd name="T29" fmla="*/ 1 w 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5">
                      <a:moveTo>
                        <a:pt x="1" y="5"/>
                      </a:moveTo>
                      <a:lnTo>
                        <a:pt x="1" y="5"/>
                      </a:lnTo>
                      <a:lnTo>
                        <a:pt x="1" y="2"/>
                      </a:lnTo>
                      <a:lnTo>
                        <a:pt x="1" y="0"/>
                      </a:lnTo>
                      <a:lnTo>
                        <a:pt x="0" y="0"/>
                      </a:lnTo>
                      <a:lnTo>
                        <a:pt x="0" y="2"/>
                      </a:lnTo>
                      <a:lnTo>
                        <a:pt x="0" y="5"/>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4" name="Freeform 782"/>
                <p:cNvSpPr>
                  <a:spLocks/>
                </p:cNvSpPr>
                <p:nvPr/>
              </p:nvSpPr>
              <p:spPr bwMode="auto">
                <a:xfrm>
                  <a:off x="2726" y="1423"/>
                  <a:ext cx="16" cy="3"/>
                </a:xfrm>
                <a:custGeom>
                  <a:avLst/>
                  <a:gdLst>
                    <a:gd name="T0" fmla="*/ 0 w 5"/>
                    <a:gd name="T1" fmla="*/ 81 h 1"/>
                    <a:gd name="T2" fmla="*/ 0 w 5"/>
                    <a:gd name="T3" fmla="*/ 81 h 1"/>
                    <a:gd name="T4" fmla="*/ 429 w 5"/>
                    <a:gd name="T5" fmla="*/ 81 h 1"/>
                    <a:gd name="T6" fmla="*/ 522 w 5"/>
                    <a:gd name="T7" fmla="*/ 0 h 1"/>
                    <a:gd name="T8" fmla="*/ 429 w 5"/>
                    <a:gd name="T9" fmla="*/ 0 h 1"/>
                    <a:gd name="T10" fmla="*/ 429 w 5"/>
                    <a:gd name="T11" fmla="*/ 0 h 1"/>
                    <a:gd name="T12" fmla="*/ 0 w 5"/>
                    <a:gd name="T13" fmla="*/ 0 h 1"/>
                    <a:gd name="T14" fmla="*/ 0 w 5"/>
                    <a:gd name="T15" fmla="*/ 0 h 1"/>
                    <a:gd name="T16" fmla="*/ 0 w 5"/>
                    <a:gd name="T17" fmla="*/ 81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
                    <a:gd name="T29" fmla="*/ 5 w 5"/>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
                      <a:moveTo>
                        <a:pt x="0" y="1"/>
                      </a:moveTo>
                      <a:lnTo>
                        <a:pt x="0" y="1"/>
                      </a:lnTo>
                      <a:lnTo>
                        <a:pt x="4" y="1"/>
                      </a:lnTo>
                      <a:lnTo>
                        <a:pt x="5" y="0"/>
                      </a:lnTo>
                      <a:lnTo>
                        <a:pt x="4"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5" name="Freeform 783"/>
                <p:cNvSpPr>
                  <a:spLocks/>
                </p:cNvSpPr>
                <p:nvPr/>
              </p:nvSpPr>
              <p:spPr bwMode="auto">
                <a:xfrm>
                  <a:off x="2712" y="1423"/>
                  <a:ext cx="14" cy="10"/>
                </a:xfrm>
                <a:custGeom>
                  <a:avLst/>
                  <a:gdLst>
                    <a:gd name="T0" fmla="*/ 0 w 4"/>
                    <a:gd name="T1" fmla="*/ 367 h 3"/>
                    <a:gd name="T2" fmla="*/ 0 w 4"/>
                    <a:gd name="T3" fmla="*/ 367 h 3"/>
                    <a:gd name="T4" fmla="*/ 427 w 4"/>
                    <a:gd name="T5" fmla="*/ 367 h 3"/>
                    <a:gd name="T6" fmla="*/ 598 w 4"/>
                    <a:gd name="T7" fmla="*/ 110 h 3"/>
                    <a:gd name="T8" fmla="*/ 598 w 4"/>
                    <a:gd name="T9" fmla="*/ 0 h 3"/>
                    <a:gd name="T10" fmla="*/ 171 w 4"/>
                    <a:gd name="T11" fmla="*/ 0 h 3"/>
                    <a:gd name="T12" fmla="*/ 171 w 4"/>
                    <a:gd name="T13" fmla="*/ 0 h 3"/>
                    <a:gd name="T14" fmla="*/ 171 w 4"/>
                    <a:gd name="T15" fmla="*/ 0 h 3"/>
                    <a:gd name="T16" fmla="*/ 0 w 4"/>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0" y="3"/>
                      </a:moveTo>
                      <a:lnTo>
                        <a:pt x="0" y="3"/>
                      </a:lnTo>
                      <a:lnTo>
                        <a:pt x="3" y="3"/>
                      </a:lnTo>
                      <a:lnTo>
                        <a:pt x="4" y="1"/>
                      </a:lnTo>
                      <a:lnTo>
                        <a:pt x="4" y="0"/>
                      </a:lnTo>
                      <a:lnTo>
                        <a:pt x="1"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6" name="Freeform 784"/>
                <p:cNvSpPr>
                  <a:spLocks/>
                </p:cNvSpPr>
                <p:nvPr/>
              </p:nvSpPr>
              <p:spPr bwMode="auto">
                <a:xfrm>
                  <a:off x="2667" y="1416"/>
                  <a:ext cx="49" cy="17"/>
                </a:xfrm>
                <a:custGeom>
                  <a:avLst/>
                  <a:gdLst>
                    <a:gd name="T0" fmla="*/ 245 w 15"/>
                    <a:gd name="T1" fmla="*/ 279 h 5"/>
                    <a:gd name="T2" fmla="*/ 245 w 15"/>
                    <a:gd name="T3" fmla="*/ 279 h 5"/>
                    <a:gd name="T4" fmla="*/ 800 w 15"/>
                    <a:gd name="T5" fmla="*/ 279 h 5"/>
                    <a:gd name="T6" fmla="*/ 1601 w 15"/>
                    <a:gd name="T7" fmla="*/ 670 h 5"/>
                    <a:gd name="T8" fmla="*/ 1708 w 15"/>
                    <a:gd name="T9" fmla="*/ 279 h 5"/>
                    <a:gd name="T10" fmla="*/ 800 w 15"/>
                    <a:gd name="T11" fmla="*/ 0 h 5"/>
                    <a:gd name="T12" fmla="*/ 0 w 15"/>
                    <a:gd name="T13" fmla="*/ 0 h 5"/>
                    <a:gd name="T14" fmla="*/ 0 w 15"/>
                    <a:gd name="T15" fmla="*/ 0 h 5"/>
                    <a:gd name="T16" fmla="*/ 245 w 15"/>
                    <a:gd name="T17" fmla="*/ 27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
                    <a:gd name="T29" fmla="*/ 15 w 1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
                      <a:moveTo>
                        <a:pt x="2" y="2"/>
                      </a:moveTo>
                      <a:lnTo>
                        <a:pt x="2" y="2"/>
                      </a:lnTo>
                      <a:lnTo>
                        <a:pt x="7" y="2"/>
                      </a:lnTo>
                      <a:lnTo>
                        <a:pt x="14" y="5"/>
                      </a:lnTo>
                      <a:lnTo>
                        <a:pt x="15" y="2"/>
                      </a:lnTo>
                      <a:lnTo>
                        <a:pt x="7" y="0"/>
                      </a:lnTo>
                      <a:lnTo>
                        <a:pt x="0"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7" name="Freeform 785"/>
                <p:cNvSpPr>
                  <a:spLocks/>
                </p:cNvSpPr>
                <p:nvPr/>
              </p:nvSpPr>
              <p:spPr bwMode="auto">
                <a:xfrm>
                  <a:off x="2657" y="1413"/>
                  <a:ext cx="16" cy="10"/>
                </a:xfrm>
                <a:custGeom>
                  <a:avLst/>
                  <a:gdLst>
                    <a:gd name="T0" fmla="*/ 195 w 5"/>
                    <a:gd name="T1" fmla="*/ 110 h 3"/>
                    <a:gd name="T2" fmla="*/ 195 w 5"/>
                    <a:gd name="T3" fmla="*/ 110 h 3"/>
                    <a:gd name="T4" fmla="*/ 195 w 5"/>
                    <a:gd name="T5" fmla="*/ 110 h 3"/>
                    <a:gd name="T6" fmla="*/ 522 w 5"/>
                    <a:gd name="T7" fmla="*/ 367 h 3"/>
                    <a:gd name="T8" fmla="*/ 326 w 5"/>
                    <a:gd name="T9" fmla="*/ 110 h 3"/>
                    <a:gd name="T10" fmla="*/ 326 w 5"/>
                    <a:gd name="T11" fmla="*/ 0 h 3"/>
                    <a:gd name="T12" fmla="*/ 0 w 5"/>
                    <a:gd name="T13" fmla="*/ 0 h 3"/>
                    <a:gd name="T14" fmla="*/ 0 w 5"/>
                    <a:gd name="T15" fmla="*/ 0 h 3"/>
                    <a:gd name="T16" fmla="*/ 195 w 5"/>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1"/>
                      </a:moveTo>
                      <a:lnTo>
                        <a:pt x="2" y="1"/>
                      </a:lnTo>
                      <a:lnTo>
                        <a:pt x="5" y="3"/>
                      </a:lnTo>
                      <a:lnTo>
                        <a:pt x="3" y="1"/>
                      </a:lnTo>
                      <a:lnTo>
                        <a:pt x="3" y="0"/>
                      </a:lnTo>
                      <a:lnTo>
                        <a:pt x="0"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8" name="Freeform 786"/>
                <p:cNvSpPr>
                  <a:spLocks/>
                </p:cNvSpPr>
                <p:nvPr/>
              </p:nvSpPr>
              <p:spPr bwMode="auto">
                <a:xfrm>
                  <a:off x="2654" y="1413"/>
                  <a:ext cx="9" cy="13"/>
                </a:xfrm>
                <a:custGeom>
                  <a:avLst/>
                  <a:gdLst>
                    <a:gd name="T0" fmla="*/ 81 w 3"/>
                    <a:gd name="T1" fmla="*/ 442 h 4"/>
                    <a:gd name="T2" fmla="*/ 81 w 3"/>
                    <a:gd name="T3" fmla="*/ 442 h 4"/>
                    <a:gd name="T4" fmla="*/ 243 w 3"/>
                    <a:gd name="T5" fmla="*/ 338 h 4"/>
                    <a:gd name="T6" fmla="*/ 243 w 3"/>
                    <a:gd name="T7" fmla="*/ 104 h 4"/>
                    <a:gd name="T8" fmla="*/ 81 w 3"/>
                    <a:gd name="T9" fmla="*/ 0 h 4"/>
                    <a:gd name="T10" fmla="*/ 81 w 3"/>
                    <a:gd name="T11" fmla="*/ 338 h 4"/>
                    <a:gd name="T12" fmla="*/ 0 w 3"/>
                    <a:gd name="T13" fmla="*/ 338 h 4"/>
                    <a:gd name="T14" fmla="*/ 0 w 3"/>
                    <a:gd name="T15" fmla="*/ 338 h 4"/>
                    <a:gd name="T16" fmla="*/ 81 w 3"/>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1" y="4"/>
                      </a:moveTo>
                      <a:lnTo>
                        <a:pt x="1" y="4"/>
                      </a:lnTo>
                      <a:lnTo>
                        <a:pt x="3" y="3"/>
                      </a:lnTo>
                      <a:lnTo>
                        <a:pt x="3" y="1"/>
                      </a:lnTo>
                      <a:lnTo>
                        <a:pt x="1" y="0"/>
                      </a:lnTo>
                      <a:lnTo>
                        <a:pt x="1" y="3"/>
                      </a:lnTo>
                      <a:lnTo>
                        <a:pt x="0" y="3"/>
                      </a:lnTo>
                      <a:lnTo>
                        <a:pt x="1"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49" name="Freeform 787"/>
                <p:cNvSpPr>
                  <a:spLocks/>
                </p:cNvSpPr>
                <p:nvPr/>
              </p:nvSpPr>
              <p:spPr bwMode="auto">
                <a:xfrm>
                  <a:off x="2631" y="1400"/>
                  <a:ext cx="26" cy="26"/>
                </a:xfrm>
                <a:custGeom>
                  <a:avLst/>
                  <a:gdLst>
                    <a:gd name="T0" fmla="*/ 0 w 8"/>
                    <a:gd name="T1" fmla="*/ 244 h 8"/>
                    <a:gd name="T2" fmla="*/ 0 w 8"/>
                    <a:gd name="T3" fmla="*/ 244 h 8"/>
                    <a:gd name="T4" fmla="*/ 338 w 8"/>
                    <a:gd name="T5" fmla="*/ 887 h 8"/>
                    <a:gd name="T6" fmla="*/ 887 w 8"/>
                    <a:gd name="T7" fmla="*/ 887 h 8"/>
                    <a:gd name="T8" fmla="*/ 793 w 8"/>
                    <a:gd name="T9" fmla="*/ 793 h 8"/>
                    <a:gd name="T10" fmla="*/ 549 w 8"/>
                    <a:gd name="T11" fmla="*/ 793 h 8"/>
                    <a:gd name="T12" fmla="*/ 338 w 8"/>
                    <a:gd name="T13" fmla="*/ 244 h 8"/>
                    <a:gd name="T14" fmla="*/ 338 w 8"/>
                    <a:gd name="T15" fmla="*/ 0 h 8"/>
                    <a:gd name="T16" fmla="*/ 0 w 8"/>
                    <a:gd name="T17" fmla="*/ 24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0" y="2"/>
                      </a:moveTo>
                      <a:lnTo>
                        <a:pt x="0" y="2"/>
                      </a:lnTo>
                      <a:lnTo>
                        <a:pt x="3" y="8"/>
                      </a:lnTo>
                      <a:lnTo>
                        <a:pt x="8" y="8"/>
                      </a:lnTo>
                      <a:lnTo>
                        <a:pt x="7" y="7"/>
                      </a:lnTo>
                      <a:lnTo>
                        <a:pt x="5" y="7"/>
                      </a:lnTo>
                      <a:lnTo>
                        <a:pt x="3" y="2"/>
                      </a:lnTo>
                      <a:lnTo>
                        <a:pt x="3"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0" name="Freeform 788"/>
                <p:cNvSpPr>
                  <a:spLocks/>
                </p:cNvSpPr>
                <p:nvPr/>
              </p:nvSpPr>
              <p:spPr bwMode="auto">
                <a:xfrm>
                  <a:off x="2604" y="1383"/>
                  <a:ext cx="36" cy="23"/>
                </a:xfrm>
                <a:custGeom>
                  <a:avLst/>
                  <a:gdLst>
                    <a:gd name="T0" fmla="*/ 0 w 11"/>
                    <a:gd name="T1" fmla="*/ 250 h 7"/>
                    <a:gd name="T2" fmla="*/ 0 w 11"/>
                    <a:gd name="T3" fmla="*/ 250 h 7"/>
                    <a:gd name="T4" fmla="*/ 245 w 11"/>
                    <a:gd name="T5" fmla="*/ 250 h 7"/>
                    <a:gd name="T6" fmla="*/ 353 w 11"/>
                    <a:gd name="T7" fmla="*/ 250 h 7"/>
                    <a:gd name="T8" fmla="*/ 697 w 11"/>
                    <a:gd name="T9" fmla="*/ 463 h 7"/>
                    <a:gd name="T10" fmla="*/ 910 w 11"/>
                    <a:gd name="T11" fmla="*/ 821 h 7"/>
                    <a:gd name="T12" fmla="*/ 1263 w 11"/>
                    <a:gd name="T13" fmla="*/ 572 h 7"/>
                    <a:gd name="T14" fmla="*/ 910 w 11"/>
                    <a:gd name="T15" fmla="*/ 250 h 7"/>
                    <a:gd name="T16" fmla="*/ 556 w 11"/>
                    <a:gd name="T17" fmla="*/ 0 h 7"/>
                    <a:gd name="T18" fmla="*/ 245 w 11"/>
                    <a:gd name="T19" fmla="*/ 0 h 7"/>
                    <a:gd name="T20" fmla="*/ 0 w 11"/>
                    <a:gd name="T21" fmla="*/ 0 h 7"/>
                    <a:gd name="T22" fmla="*/ 0 w 11"/>
                    <a:gd name="T23" fmla="*/ 0 h 7"/>
                    <a:gd name="T24" fmla="*/ 0 w 11"/>
                    <a:gd name="T25" fmla="*/ 25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7"/>
                    <a:gd name="T41" fmla="*/ 11 w 11"/>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7">
                      <a:moveTo>
                        <a:pt x="0" y="2"/>
                      </a:moveTo>
                      <a:lnTo>
                        <a:pt x="0" y="2"/>
                      </a:lnTo>
                      <a:lnTo>
                        <a:pt x="2" y="2"/>
                      </a:lnTo>
                      <a:lnTo>
                        <a:pt x="3" y="2"/>
                      </a:lnTo>
                      <a:lnTo>
                        <a:pt x="6" y="4"/>
                      </a:lnTo>
                      <a:lnTo>
                        <a:pt x="8" y="7"/>
                      </a:lnTo>
                      <a:lnTo>
                        <a:pt x="11" y="5"/>
                      </a:lnTo>
                      <a:lnTo>
                        <a:pt x="8" y="2"/>
                      </a:lnTo>
                      <a:lnTo>
                        <a:pt x="5" y="0"/>
                      </a:lnTo>
                      <a:lnTo>
                        <a:pt x="2"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1" name="Freeform 789"/>
                <p:cNvSpPr>
                  <a:spLocks/>
                </p:cNvSpPr>
                <p:nvPr/>
              </p:nvSpPr>
              <p:spPr bwMode="auto">
                <a:xfrm>
                  <a:off x="2578" y="1374"/>
                  <a:ext cx="26" cy="16"/>
                </a:xfrm>
                <a:custGeom>
                  <a:avLst/>
                  <a:gdLst>
                    <a:gd name="T0" fmla="*/ 0 w 8"/>
                    <a:gd name="T1" fmla="*/ 326 h 5"/>
                    <a:gd name="T2" fmla="*/ 0 w 8"/>
                    <a:gd name="T3" fmla="*/ 326 h 5"/>
                    <a:gd name="T4" fmla="*/ 338 w 8"/>
                    <a:gd name="T5" fmla="*/ 326 h 5"/>
                    <a:gd name="T6" fmla="*/ 887 w 8"/>
                    <a:gd name="T7" fmla="*/ 522 h 5"/>
                    <a:gd name="T8" fmla="*/ 887 w 8"/>
                    <a:gd name="T9" fmla="*/ 326 h 5"/>
                    <a:gd name="T10" fmla="*/ 338 w 8"/>
                    <a:gd name="T11" fmla="*/ 195 h 5"/>
                    <a:gd name="T12" fmla="*/ 0 w 8"/>
                    <a:gd name="T13" fmla="*/ 0 h 5"/>
                    <a:gd name="T14" fmla="*/ 0 w 8"/>
                    <a:gd name="T15" fmla="*/ 0 h 5"/>
                    <a:gd name="T16" fmla="*/ 0 w 8"/>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0" y="3"/>
                      </a:moveTo>
                      <a:lnTo>
                        <a:pt x="0" y="3"/>
                      </a:lnTo>
                      <a:lnTo>
                        <a:pt x="3" y="3"/>
                      </a:lnTo>
                      <a:lnTo>
                        <a:pt x="8" y="5"/>
                      </a:lnTo>
                      <a:lnTo>
                        <a:pt x="8" y="3"/>
                      </a:lnTo>
                      <a:lnTo>
                        <a:pt x="3" y="2"/>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2" name="Freeform 790"/>
                <p:cNvSpPr>
                  <a:spLocks/>
                </p:cNvSpPr>
                <p:nvPr/>
              </p:nvSpPr>
              <p:spPr bwMode="auto">
                <a:xfrm>
                  <a:off x="2568" y="1374"/>
                  <a:ext cx="10" cy="9"/>
                </a:xfrm>
                <a:custGeom>
                  <a:avLst/>
                  <a:gdLst>
                    <a:gd name="T0" fmla="*/ 367 w 3"/>
                    <a:gd name="T1" fmla="*/ 243 h 3"/>
                    <a:gd name="T2" fmla="*/ 367 w 3"/>
                    <a:gd name="T3" fmla="*/ 243 h 3"/>
                    <a:gd name="T4" fmla="*/ 367 w 3"/>
                    <a:gd name="T5" fmla="*/ 243 h 3"/>
                    <a:gd name="T6" fmla="*/ 367 w 3"/>
                    <a:gd name="T7" fmla="*/ 243 h 3"/>
                    <a:gd name="T8" fmla="*/ 367 w 3"/>
                    <a:gd name="T9" fmla="*/ 0 h 3"/>
                    <a:gd name="T10" fmla="*/ 110 w 3"/>
                    <a:gd name="T11" fmla="*/ 162 h 3"/>
                    <a:gd name="T12" fmla="*/ 0 w 3"/>
                    <a:gd name="T13" fmla="*/ 243 h 3"/>
                    <a:gd name="T14" fmla="*/ 0 w 3"/>
                    <a:gd name="T15" fmla="*/ 243 h 3"/>
                    <a:gd name="T16" fmla="*/ 367 w 3"/>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3"/>
                      </a:moveTo>
                      <a:lnTo>
                        <a:pt x="3" y="3"/>
                      </a:lnTo>
                      <a:lnTo>
                        <a:pt x="3" y="0"/>
                      </a:lnTo>
                      <a:lnTo>
                        <a:pt x="1" y="2"/>
                      </a:lnTo>
                      <a:lnTo>
                        <a:pt x="0" y="3"/>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3" name="Freeform 791"/>
                <p:cNvSpPr>
                  <a:spLocks/>
                </p:cNvSpPr>
                <p:nvPr/>
              </p:nvSpPr>
              <p:spPr bwMode="auto">
                <a:xfrm>
                  <a:off x="2529" y="1383"/>
                  <a:ext cx="49" cy="14"/>
                </a:xfrm>
                <a:custGeom>
                  <a:avLst/>
                  <a:gdLst>
                    <a:gd name="T0" fmla="*/ 0 w 15"/>
                    <a:gd name="T1" fmla="*/ 0 h 4"/>
                    <a:gd name="T2" fmla="*/ 0 w 15"/>
                    <a:gd name="T3" fmla="*/ 0 h 4"/>
                    <a:gd name="T4" fmla="*/ 800 w 15"/>
                    <a:gd name="T5" fmla="*/ 598 h 4"/>
                    <a:gd name="T6" fmla="*/ 1708 w 15"/>
                    <a:gd name="T7" fmla="*/ 0 h 4"/>
                    <a:gd name="T8" fmla="*/ 1356 w 15"/>
                    <a:gd name="T9" fmla="*/ 0 h 4"/>
                    <a:gd name="T10" fmla="*/ 800 w 15"/>
                    <a:gd name="T11" fmla="*/ 294 h 4"/>
                    <a:gd name="T12" fmla="*/ 245 w 15"/>
                    <a:gd name="T13" fmla="*/ 294 h 4"/>
                    <a:gd name="T14" fmla="*/ 245 w 15"/>
                    <a:gd name="T15" fmla="*/ 294 h 4"/>
                    <a:gd name="T16" fmla="*/ 0 w 1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4"/>
                    <a:gd name="T29" fmla="*/ 15 w 1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4">
                      <a:moveTo>
                        <a:pt x="0" y="0"/>
                      </a:moveTo>
                      <a:lnTo>
                        <a:pt x="0" y="0"/>
                      </a:lnTo>
                      <a:lnTo>
                        <a:pt x="7" y="4"/>
                      </a:lnTo>
                      <a:lnTo>
                        <a:pt x="15" y="0"/>
                      </a:lnTo>
                      <a:lnTo>
                        <a:pt x="12" y="0"/>
                      </a:lnTo>
                      <a:lnTo>
                        <a:pt x="7" y="2"/>
                      </a:lnTo>
                      <a:lnTo>
                        <a:pt x="2" y="2"/>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4" name="Freeform 792"/>
                <p:cNvSpPr>
                  <a:spLocks/>
                </p:cNvSpPr>
                <p:nvPr/>
              </p:nvSpPr>
              <p:spPr bwMode="auto">
                <a:xfrm>
                  <a:off x="2529" y="1374"/>
                  <a:ext cx="10" cy="16"/>
                </a:xfrm>
                <a:custGeom>
                  <a:avLst/>
                  <a:gdLst>
                    <a:gd name="T0" fmla="*/ 257 w 3"/>
                    <a:gd name="T1" fmla="*/ 195 h 5"/>
                    <a:gd name="T2" fmla="*/ 257 w 3"/>
                    <a:gd name="T3" fmla="*/ 195 h 5"/>
                    <a:gd name="T4" fmla="*/ 367 w 3"/>
                    <a:gd name="T5" fmla="*/ 195 h 5"/>
                    <a:gd name="T6" fmla="*/ 257 w 3"/>
                    <a:gd name="T7" fmla="*/ 195 h 5"/>
                    <a:gd name="T8" fmla="*/ 0 w 3"/>
                    <a:gd name="T9" fmla="*/ 195 h 5"/>
                    <a:gd name="T10" fmla="*/ 0 w 3"/>
                    <a:gd name="T11" fmla="*/ 326 h 5"/>
                    <a:gd name="T12" fmla="*/ 257 w 3"/>
                    <a:gd name="T13" fmla="*/ 522 h 5"/>
                    <a:gd name="T14" fmla="*/ 257 w 3"/>
                    <a:gd name="T15" fmla="*/ 326 h 5"/>
                    <a:gd name="T16" fmla="*/ 367 w 3"/>
                    <a:gd name="T17" fmla="*/ 195 h 5"/>
                    <a:gd name="T18" fmla="*/ 367 w 3"/>
                    <a:gd name="T19" fmla="*/ 0 h 5"/>
                    <a:gd name="T20" fmla="*/ 257 w 3"/>
                    <a:gd name="T21" fmla="*/ 0 h 5"/>
                    <a:gd name="T22" fmla="*/ 257 w 3"/>
                    <a:gd name="T23" fmla="*/ 0 h 5"/>
                    <a:gd name="T24" fmla="*/ 257 w 3"/>
                    <a:gd name="T25" fmla="*/ 19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5"/>
                    <a:gd name="T41" fmla="*/ 3 w 3"/>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5">
                      <a:moveTo>
                        <a:pt x="2" y="2"/>
                      </a:moveTo>
                      <a:lnTo>
                        <a:pt x="2" y="2"/>
                      </a:lnTo>
                      <a:lnTo>
                        <a:pt x="3" y="2"/>
                      </a:lnTo>
                      <a:lnTo>
                        <a:pt x="2" y="2"/>
                      </a:lnTo>
                      <a:lnTo>
                        <a:pt x="0" y="2"/>
                      </a:lnTo>
                      <a:lnTo>
                        <a:pt x="0" y="3"/>
                      </a:lnTo>
                      <a:lnTo>
                        <a:pt x="2" y="5"/>
                      </a:lnTo>
                      <a:lnTo>
                        <a:pt x="2" y="3"/>
                      </a:lnTo>
                      <a:lnTo>
                        <a:pt x="3" y="2"/>
                      </a:lnTo>
                      <a:lnTo>
                        <a:pt x="3" y="0"/>
                      </a:lnTo>
                      <a:lnTo>
                        <a:pt x="2"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5" name="Freeform 793"/>
                <p:cNvSpPr>
                  <a:spLocks/>
                </p:cNvSpPr>
                <p:nvPr/>
              </p:nvSpPr>
              <p:spPr bwMode="auto">
                <a:xfrm>
                  <a:off x="2454" y="1374"/>
                  <a:ext cx="82" cy="9"/>
                </a:xfrm>
                <a:custGeom>
                  <a:avLst/>
                  <a:gdLst>
                    <a:gd name="T0" fmla="*/ 0 w 25"/>
                    <a:gd name="T1" fmla="*/ 162 h 3"/>
                    <a:gd name="T2" fmla="*/ 0 w 25"/>
                    <a:gd name="T3" fmla="*/ 162 h 3"/>
                    <a:gd name="T4" fmla="*/ 1378 w 25"/>
                    <a:gd name="T5" fmla="*/ 243 h 3"/>
                    <a:gd name="T6" fmla="*/ 2893 w 25"/>
                    <a:gd name="T7" fmla="*/ 162 h 3"/>
                    <a:gd name="T8" fmla="*/ 2893 w 25"/>
                    <a:gd name="T9" fmla="*/ 0 h 3"/>
                    <a:gd name="T10" fmla="*/ 1378 w 25"/>
                    <a:gd name="T11" fmla="*/ 0 h 3"/>
                    <a:gd name="T12" fmla="*/ 0 w 25"/>
                    <a:gd name="T13" fmla="*/ 0 h 3"/>
                    <a:gd name="T14" fmla="*/ 0 w 25"/>
                    <a:gd name="T15" fmla="*/ 0 h 3"/>
                    <a:gd name="T16" fmla="*/ 0 w 25"/>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3"/>
                    <a:gd name="T29" fmla="*/ 25 w 2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3">
                      <a:moveTo>
                        <a:pt x="0" y="2"/>
                      </a:moveTo>
                      <a:lnTo>
                        <a:pt x="0" y="2"/>
                      </a:lnTo>
                      <a:lnTo>
                        <a:pt x="12" y="3"/>
                      </a:lnTo>
                      <a:lnTo>
                        <a:pt x="25" y="2"/>
                      </a:lnTo>
                      <a:lnTo>
                        <a:pt x="25" y="0"/>
                      </a:lnTo>
                      <a:lnTo>
                        <a:pt x="12"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6" name="Freeform 794"/>
                <p:cNvSpPr>
                  <a:spLocks/>
                </p:cNvSpPr>
                <p:nvPr/>
              </p:nvSpPr>
              <p:spPr bwMode="auto">
                <a:xfrm>
                  <a:off x="2434" y="1374"/>
                  <a:ext cx="20" cy="9"/>
                </a:xfrm>
                <a:custGeom>
                  <a:avLst/>
                  <a:gdLst>
                    <a:gd name="T0" fmla="*/ 257 w 6"/>
                    <a:gd name="T1" fmla="*/ 243 h 3"/>
                    <a:gd name="T2" fmla="*/ 257 w 6"/>
                    <a:gd name="T3" fmla="*/ 243 h 3"/>
                    <a:gd name="T4" fmla="*/ 633 w 6"/>
                    <a:gd name="T5" fmla="*/ 243 h 3"/>
                    <a:gd name="T6" fmla="*/ 743 w 6"/>
                    <a:gd name="T7" fmla="*/ 162 h 3"/>
                    <a:gd name="T8" fmla="*/ 743 w 6"/>
                    <a:gd name="T9" fmla="*/ 0 h 3"/>
                    <a:gd name="T10" fmla="*/ 367 w 6"/>
                    <a:gd name="T11" fmla="*/ 0 h 3"/>
                    <a:gd name="T12" fmla="*/ 0 w 6"/>
                    <a:gd name="T13" fmla="*/ 162 h 3"/>
                    <a:gd name="T14" fmla="*/ 0 w 6"/>
                    <a:gd name="T15" fmla="*/ 162 h 3"/>
                    <a:gd name="T16" fmla="*/ 257 w 6"/>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2" y="3"/>
                      </a:moveTo>
                      <a:lnTo>
                        <a:pt x="2" y="3"/>
                      </a:lnTo>
                      <a:lnTo>
                        <a:pt x="5" y="3"/>
                      </a:lnTo>
                      <a:lnTo>
                        <a:pt x="6" y="2"/>
                      </a:lnTo>
                      <a:lnTo>
                        <a:pt x="6" y="0"/>
                      </a:lnTo>
                      <a:lnTo>
                        <a:pt x="3" y="0"/>
                      </a:lnTo>
                      <a:lnTo>
                        <a:pt x="0" y="2"/>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7" name="Freeform 795"/>
                <p:cNvSpPr>
                  <a:spLocks/>
                </p:cNvSpPr>
                <p:nvPr/>
              </p:nvSpPr>
              <p:spPr bwMode="auto">
                <a:xfrm>
                  <a:off x="2418" y="1380"/>
                  <a:ext cx="23" cy="10"/>
                </a:xfrm>
                <a:custGeom>
                  <a:avLst/>
                  <a:gdLst>
                    <a:gd name="T0" fmla="*/ 0 w 7"/>
                    <a:gd name="T1" fmla="*/ 110 h 3"/>
                    <a:gd name="T2" fmla="*/ 0 w 7"/>
                    <a:gd name="T3" fmla="*/ 110 h 3"/>
                    <a:gd name="T4" fmla="*/ 355 w 7"/>
                    <a:gd name="T5" fmla="*/ 367 h 3"/>
                    <a:gd name="T6" fmla="*/ 821 w 7"/>
                    <a:gd name="T7" fmla="*/ 110 h 3"/>
                    <a:gd name="T8" fmla="*/ 572 w 7"/>
                    <a:gd name="T9" fmla="*/ 0 h 3"/>
                    <a:gd name="T10" fmla="*/ 355 w 7"/>
                    <a:gd name="T11" fmla="*/ 110 h 3"/>
                    <a:gd name="T12" fmla="*/ 250 w 7"/>
                    <a:gd name="T13" fmla="*/ 110 h 3"/>
                    <a:gd name="T14" fmla="*/ 250 w 7"/>
                    <a:gd name="T15" fmla="*/ 110 h 3"/>
                    <a:gd name="T16" fmla="*/ 0 w 7"/>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1"/>
                      </a:moveTo>
                      <a:lnTo>
                        <a:pt x="0" y="1"/>
                      </a:lnTo>
                      <a:lnTo>
                        <a:pt x="3" y="3"/>
                      </a:lnTo>
                      <a:lnTo>
                        <a:pt x="7" y="1"/>
                      </a:lnTo>
                      <a:lnTo>
                        <a:pt x="5" y="0"/>
                      </a:lnTo>
                      <a:lnTo>
                        <a:pt x="3" y="1"/>
                      </a:lnTo>
                      <a:lnTo>
                        <a:pt x="2" y="1"/>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8" name="Freeform 796"/>
                <p:cNvSpPr>
                  <a:spLocks/>
                </p:cNvSpPr>
                <p:nvPr/>
              </p:nvSpPr>
              <p:spPr bwMode="auto">
                <a:xfrm>
                  <a:off x="2411" y="1367"/>
                  <a:ext cx="13" cy="16"/>
                </a:xfrm>
                <a:custGeom>
                  <a:avLst/>
                  <a:gdLst>
                    <a:gd name="T0" fmla="*/ 442 w 4"/>
                    <a:gd name="T1" fmla="*/ 0 h 5"/>
                    <a:gd name="T2" fmla="*/ 442 w 4"/>
                    <a:gd name="T3" fmla="*/ 0 h 5"/>
                    <a:gd name="T4" fmla="*/ 0 w 4"/>
                    <a:gd name="T5" fmla="*/ 429 h 5"/>
                    <a:gd name="T6" fmla="*/ 244 w 4"/>
                    <a:gd name="T7" fmla="*/ 522 h 5"/>
                    <a:gd name="T8" fmla="*/ 442 w 4"/>
                    <a:gd name="T9" fmla="*/ 522 h 5"/>
                    <a:gd name="T10" fmla="*/ 442 w 4"/>
                    <a:gd name="T11" fmla="*/ 429 h 5"/>
                    <a:gd name="T12" fmla="*/ 442 w 4"/>
                    <a:gd name="T13" fmla="*/ 429 h 5"/>
                    <a:gd name="T14" fmla="*/ 442 w 4"/>
                    <a:gd name="T15" fmla="*/ 429 h 5"/>
                    <a:gd name="T16" fmla="*/ 442 w 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4" y="0"/>
                      </a:moveTo>
                      <a:lnTo>
                        <a:pt x="4" y="0"/>
                      </a:lnTo>
                      <a:lnTo>
                        <a:pt x="0" y="4"/>
                      </a:lnTo>
                      <a:lnTo>
                        <a:pt x="2" y="5"/>
                      </a:lnTo>
                      <a:lnTo>
                        <a:pt x="4" y="5"/>
                      </a:lnTo>
                      <a:lnTo>
                        <a:pt x="4" y="4"/>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59" name="Freeform 797"/>
                <p:cNvSpPr>
                  <a:spLocks/>
                </p:cNvSpPr>
                <p:nvPr/>
              </p:nvSpPr>
              <p:spPr bwMode="auto">
                <a:xfrm>
                  <a:off x="2424" y="1364"/>
                  <a:ext cx="20" cy="16"/>
                </a:xfrm>
                <a:custGeom>
                  <a:avLst/>
                  <a:gdLst>
                    <a:gd name="T0" fmla="*/ 633 w 6"/>
                    <a:gd name="T1" fmla="*/ 0 h 5"/>
                    <a:gd name="T2" fmla="*/ 633 w 6"/>
                    <a:gd name="T3" fmla="*/ 0 h 5"/>
                    <a:gd name="T4" fmla="*/ 110 w 6"/>
                    <a:gd name="T5" fmla="*/ 102 h 5"/>
                    <a:gd name="T6" fmla="*/ 0 w 6"/>
                    <a:gd name="T7" fmla="*/ 102 h 5"/>
                    <a:gd name="T8" fmla="*/ 0 w 6"/>
                    <a:gd name="T9" fmla="*/ 522 h 5"/>
                    <a:gd name="T10" fmla="*/ 367 w 6"/>
                    <a:gd name="T11" fmla="*/ 326 h 5"/>
                    <a:gd name="T12" fmla="*/ 743 w 6"/>
                    <a:gd name="T13" fmla="*/ 326 h 5"/>
                    <a:gd name="T14" fmla="*/ 743 w 6"/>
                    <a:gd name="T15" fmla="*/ 326 h 5"/>
                    <a:gd name="T16" fmla="*/ 633 w 6"/>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5" y="0"/>
                      </a:moveTo>
                      <a:lnTo>
                        <a:pt x="5" y="0"/>
                      </a:lnTo>
                      <a:lnTo>
                        <a:pt x="1" y="1"/>
                      </a:lnTo>
                      <a:lnTo>
                        <a:pt x="0" y="1"/>
                      </a:lnTo>
                      <a:lnTo>
                        <a:pt x="0" y="5"/>
                      </a:lnTo>
                      <a:lnTo>
                        <a:pt x="3" y="3"/>
                      </a:lnTo>
                      <a:lnTo>
                        <a:pt x="6" y="3"/>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0" name="Freeform 798"/>
                <p:cNvSpPr>
                  <a:spLocks/>
                </p:cNvSpPr>
                <p:nvPr/>
              </p:nvSpPr>
              <p:spPr bwMode="auto">
                <a:xfrm>
                  <a:off x="2441" y="1357"/>
                  <a:ext cx="26" cy="17"/>
                </a:xfrm>
                <a:custGeom>
                  <a:avLst/>
                  <a:gdLst>
                    <a:gd name="T0" fmla="*/ 887 w 8"/>
                    <a:gd name="T1" fmla="*/ 0 h 5"/>
                    <a:gd name="T2" fmla="*/ 887 w 8"/>
                    <a:gd name="T3" fmla="*/ 0 h 5"/>
                    <a:gd name="T4" fmla="*/ 338 w 8"/>
                    <a:gd name="T5" fmla="*/ 279 h 5"/>
                    <a:gd name="T6" fmla="*/ 0 w 8"/>
                    <a:gd name="T7" fmla="*/ 279 h 5"/>
                    <a:gd name="T8" fmla="*/ 104 w 8"/>
                    <a:gd name="T9" fmla="*/ 670 h 5"/>
                    <a:gd name="T10" fmla="*/ 338 w 8"/>
                    <a:gd name="T11" fmla="*/ 394 h 5"/>
                    <a:gd name="T12" fmla="*/ 887 w 8"/>
                    <a:gd name="T13" fmla="*/ 394 h 5"/>
                    <a:gd name="T14" fmla="*/ 887 w 8"/>
                    <a:gd name="T15" fmla="*/ 394 h 5"/>
                    <a:gd name="T16" fmla="*/ 887 w 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0"/>
                      </a:moveTo>
                      <a:lnTo>
                        <a:pt x="8" y="0"/>
                      </a:lnTo>
                      <a:lnTo>
                        <a:pt x="3" y="2"/>
                      </a:lnTo>
                      <a:lnTo>
                        <a:pt x="0" y="2"/>
                      </a:lnTo>
                      <a:lnTo>
                        <a:pt x="1" y="5"/>
                      </a:lnTo>
                      <a:lnTo>
                        <a:pt x="3" y="3"/>
                      </a:lnTo>
                      <a:lnTo>
                        <a:pt x="8" y="3"/>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1" name="Freeform 799"/>
                <p:cNvSpPr>
                  <a:spLocks/>
                </p:cNvSpPr>
                <p:nvPr/>
              </p:nvSpPr>
              <p:spPr bwMode="auto">
                <a:xfrm>
                  <a:off x="2467" y="1357"/>
                  <a:ext cx="29" cy="10"/>
                </a:xfrm>
                <a:custGeom>
                  <a:avLst/>
                  <a:gdLst>
                    <a:gd name="T0" fmla="*/ 635 w 9"/>
                    <a:gd name="T1" fmla="*/ 0 h 3"/>
                    <a:gd name="T2" fmla="*/ 635 w 9"/>
                    <a:gd name="T3" fmla="*/ 0 h 3"/>
                    <a:gd name="T4" fmla="*/ 541 w 9"/>
                    <a:gd name="T5" fmla="*/ 0 h 3"/>
                    <a:gd name="T6" fmla="*/ 0 w 9"/>
                    <a:gd name="T7" fmla="*/ 0 h 3"/>
                    <a:gd name="T8" fmla="*/ 0 w 9"/>
                    <a:gd name="T9" fmla="*/ 367 h 3"/>
                    <a:gd name="T10" fmla="*/ 635 w 9"/>
                    <a:gd name="T11" fmla="*/ 367 h 3"/>
                    <a:gd name="T12" fmla="*/ 967 w 9"/>
                    <a:gd name="T13" fmla="*/ 0 h 3"/>
                    <a:gd name="T14" fmla="*/ 967 w 9"/>
                    <a:gd name="T15" fmla="*/ 0 h 3"/>
                    <a:gd name="T16" fmla="*/ 635 w 9"/>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6" y="0"/>
                      </a:moveTo>
                      <a:lnTo>
                        <a:pt x="6" y="0"/>
                      </a:lnTo>
                      <a:lnTo>
                        <a:pt x="5" y="0"/>
                      </a:lnTo>
                      <a:lnTo>
                        <a:pt x="0" y="0"/>
                      </a:lnTo>
                      <a:lnTo>
                        <a:pt x="0" y="3"/>
                      </a:lnTo>
                      <a:lnTo>
                        <a:pt x="6" y="3"/>
                      </a:lnTo>
                      <a:lnTo>
                        <a:pt x="9" y="0"/>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2" name="Freeform 800"/>
                <p:cNvSpPr>
                  <a:spLocks/>
                </p:cNvSpPr>
                <p:nvPr/>
              </p:nvSpPr>
              <p:spPr bwMode="auto">
                <a:xfrm>
                  <a:off x="2450" y="1321"/>
                  <a:ext cx="46" cy="36"/>
                </a:xfrm>
                <a:custGeom>
                  <a:avLst/>
                  <a:gdLst>
                    <a:gd name="T0" fmla="*/ 0 w 14"/>
                    <a:gd name="T1" fmla="*/ 353 h 11"/>
                    <a:gd name="T2" fmla="*/ 0 w 14"/>
                    <a:gd name="T3" fmla="*/ 108 h 11"/>
                    <a:gd name="T4" fmla="*/ 572 w 14"/>
                    <a:gd name="T5" fmla="*/ 353 h 11"/>
                    <a:gd name="T6" fmla="*/ 917 w 14"/>
                    <a:gd name="T7" fmla="*/ 556 h 11"/>
                    <a:gd name="T8" fmla="*/ 1275 w 14"/>
                    <a:gd name="T9" fmla="*/ 910 h 11"/>
                    <a:gd name="T10" fmla="*/ 1275 w 14"/>
                    <a:gd name="T11" fmla="*/ 1263 h 11"/>
                    <a:gd name="T12" fmla="*/ 1630 w 14"/>
                    <a:gd name="T13" fmla="*/ 1263 h 11"/>
                    <a:gd name="T14" fmla="*/ 1521 w 14"/>
                    <a:gd name="T15" fmla="*/ 697 h 11"/>
                    <a:gd name="T16" fmla="*/ 1166 w 14"/>
                    <a:gd name="T17" fmla="*/ 353 h 11"/>
                    <a:gd name="T18" fmla="*/ 572 w 14"/>
                    <a:gd name="T19" fmla="*/ 0 h 11"/>
                    <a:gd name="T20" fmla="*/ 0 w 14"/>
                    <a:gd name="T21" fmla="*/ 0 h 11"/>
                    <a:gd name="T22" fmla="*/ 0 w 14"/>
                    <a:gd name="T23" fmla="*/ 0 h 11"/>
                    <a:gd name="T24" fmla="*/ 0 w 14"/>
                    <a:gd name="T25" fmla="*/ 353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1"/>
                    <a:gd name="T41" fmla="*/ 14 w 14"/>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1">
                      <a:moveTo>
                        <a:pt x="0" y="3"/>
                      </a:moveTo>
                      <a:lnTo>
                        <a:pt x="0" y="1"/>
                      </a:lnTo>
                      <a:lnTo>
                        <a:pt x="5" y="3"/>
                      </a:lnTo>
                      <a:lnTo>
                        <a:pt x="8" y="5"/>
                      </a:lnTo>
                      <a:lnTo>
                        <a:pt x="11" y="8"/>
                      </a:lnTo>
                      <a:lnTo>
                        <a:pt x="11" y="11"/>
                      </a:lnTo>
                      <a:lnTo>
                        <a:pt x="14" y="11"/>
                      </a:lnTo>
                      <a:lnTo>
                        <a:pt x="13" y="6"/>
                      </a:lnTo>
                      <a:lnTo>
                        <a:pt x="10" y="3"/>
                      </a:lnTo>
                      <a:lnTo>
                        <a:pt x="5" y="0"/>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3" name="Freeform 801"/>
                <p:cNvSpPr>
                  <a:spLocks/>
                </p:cNvSpPr>
                <p:nvPr/>
              </p:nvSpPr>
              <p:spPr bwMode="auto">
                <a:xfrm>
                  <a:off x="2428" y="1315"/>
                  <a:ext cx="22" cy="16"/>
                </a:xfrm>
                <a:custGeom>
                  <a:avLst/>
                  <a:gdLst>
                    <a:gd name="T0" fmla="*/ 0 w 7"/>
                    <a:gd name="T1" fmla="*/ 195 h 5"/>
                    <a:gd name="T2" fmla="*/ 0 w 7"/>
                    <a:gd name="T3" fmla="*/ 195 h 5"/>
                    <a:gd name="T4" fmla="*/ 405 w 7"/>
                    <a:gd name="T5" fmla="*/ 326 h 5"/>
                    <a:gd name="T6" fmla="*/ 682 w 7"/>
                    <a:gd name="T7" fmla="*/ 522 h 5"/>
                    <a:gd name="T8" fmla="*/ 682 w 7"/>
                    <a:gd name="T9" fmla="*/ 195 h 5"/>
                    <a:gd name="T10" fmla="*/ 405 w 7"/>
                    <a:gd name="T11" fmla="*/ 0 h 5"/>
                    <a:gd name="T12" fmla="*/ 0 w 7"/>
                    <a:gd name="T13" fmla="*/ 0 h 5"/>
                    <a:gd name="T14" fmla="*/ 0 w 7"/>
                    <a:gd name="T15" fmla="*/ 0 h 5"/>
                    <a:gd name="T16" fmla="*/ 0 w 7"/>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2"/>
                      </a:moveTo>
                      <a:lnTo>
                        <a:pt x="0" y="2"/>
                      </a:lnTo>
                      <a:lnTo>
                        <a:pt x="4" y="3"/>
                      </a:lnTo>
                      <a:lnTo>
                        <a:pt x="7" y="5"/>
                      </a:lnTo>
                      <a:lnTo>
                        <a:pt x="7" y="2"/>
                      </a:lnTo>
                      <a:lnTo>
                        <a:pt x="4"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4" name="Freeform 802"/>
                <p:cNvSpPr>
                  <a:spLocks/>
                </p:cNvSpPr>
                <p:nvPr/>
              </p:nvSpPr>
              <p:spPr bwMode="auto">
                <a:xfrm>
                  <a:off x="2411" y="1311"/>
                  <a:ext cx="17" cy="10"/>
                </a:xfrm>
                <a:custGeom>
                  <a:avLst/>
                  <a:gdLst>
                    <a:gd name="T0" fmla="*/ 0 w 5"/>
                    <a:gd name="T1" fmla="*/ 110 h 3"/>
                    <a:gd name="T2" fmla="*/ 0 w 5"/>
                    <a:gd name="T3" fmla="*/ 110 h 3"/>
                    <a:gd name="T4" fmla="*/ 554 w 5"/>
                    <a:gd name="T5" fmla="*/ 110 h 3"/>
                    <a:gd name="T6" fmla="*/ 670 w 5"/>
                    <a:gd name="T7" fmla="*/ 367 h 3"/>
                    <a:gd name="T8" fmla="*/ 670 w 5"/>
                    <a:gd name="T9" fmla="*/ 110 h 3"/>
                    <a:gd name="T10" fmla="*/ 554 w 5"/>
                    <a:gd name="T11" fmla="*/ 0 h 3"/>
                    <a:gd name="T12" fmla="*/ 0 w 5"/>
                    <a:gd name="T13" fmla="*/ 0 h 3"/>
                    <a:gd name="T14" fmla="*/ 0 w 5"/>
                    <a:gd name="T15" fmla="*/ 0 h 3"/>
                    <a:gd name="T16" fmla="*/ 0 w 5"/>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0" y="1"/>
                      </a:moveTo>
                      <a:lnTo>
                        <a:pt x="0" y="1"/>
                      </a:lnTo>
                      <a:lnTo>
                        <a:pt x="4" y="1"/>
                      </a:lnTo>
                      <a:lnTo>
                        <a:pt x="5" y="3"/>
                      </a:lnTo>
                      <a:lnTo>
                        <a:pt x="5" y="1"/>
                      </a:lnTo>
                      <a:lnTo>
                        <a:pt x="4"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5" name="Freeform 803"/>
                <p:cNvSpPr>
                  <a:spLocks/>
                </p:cNvSpPr>
                <p:nvPr/>
              </p:nvSpPr>
              <p:spPr bwMode="auto">
                <a:xfrm>
                  <a:off x="2385" y="1311"/>
                  <a:ext cx="26" cy="4"/>
                </a:xfrm>
                <a:custGeom>
                  <a:avLst/>
                  <a:gdLst>
                    <a:gd name="T0" fmla="*/ 338 w 8"/>
                    <a:gd name="T1" fmla="*/ 256 h 1"/>
                    <a:gd name="T2" fmla="*/ 338 w 8"/>
                    <a:gd name="T3" fmla="*/ 256 h 1"/>
                    <a:gd name="T4" fmla="*/ 338 w 8"/>
                    <a:gd name="T5" fmla="*/ 256 h 1"/>
                    <a:gd name="T6" fmla="*/ 887 w 8"/>
                    <a:gd name="T7" fmla="*/ 256 h 1"/>
                    <a:gd name="T8" fmla="*/ 887 w 8"/>
                    <a:gd name="T9" fmla="*/ 0 h 1"/>
                    <a:gd name="T10" fmla="*/ 338 w 8"/>
                    <a:gd name="T11" fmla="*/ 0 h 1"/>
                    <a:gd name="T12" fmla="*/ 0 w 8"/>
                    <a:gd name="T13" fmla="*/ 256 h 1"/>
                    <a:gd name="T14" fmla="*/ 0 w 8"/>
                    <a:gd name="T15" fmla="*/ 256 h 1"/>
                    <a:gd name="T16" fmla="*/ 338 w 8"/>
                    <a:gd name="T17" fmla="*/ 256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
                    <a:gd name="T29" fmla="*/ 8 w 8"/>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
                      <a:moveTo>
                        <a:pt x="3" y="1"/>
                      </a:moveTo>
                      <a:lnTo>
                        <a:pt x="3" y="1"/>
                      </a:lnTo>
                      <a:lnTo>
                        <a:pt x="8" y="1"/>
                      </a:lnTo>
                      <a:lnTo>
                        <a:pt x="8" y="0"/>
                      </a:lnTo>
                      <a:lnTo>
                        <a:pt x="3" y="0"/>
                      </a:lnTo>
                      <a:lnTo>
                        <a:pt x="0" y="1"/>
                      </a:lnTo>
                      <a:lnTo>
                        <a:pt x="3"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366" name="Freeform 804"/>
                <p:cNvSpPr>
                  <a:spLocks/>
                </p:cNvSpPr>
                <p:nvPr/>
              </p:nvSpPr>
              <p:spPr bwMode="auto">
                <a:xfrm>
                  <a:off x="2378" y="1315"/>
                  <a:ext cx="17" cy="10"/>
                </a:xfrm>
                <a:custGeom>
                  <a:avLst/>
                  <a:gdLst>
                    <a:gd name="T0" fmla="*/ 279 w 5"/>
                    <a:gd name="T1" fmla="*/ 367 h 3"/>
                    <a:gd name="T2" fmla="*/ 279 w 5"/>
                    <a:gd name="T3" fmla="*/ 367 h 3"/>
                    <a:gd name="T4" fmla="*/ 554 w 5"/>
                    <a:gd name="T5" fmla="*/ 367 h 3"/>
                    <a:gd name="T6" fmla="*/ 670 w 5"/>
                    <a:gd name="T7" fmla="*/ 0 h 3"/>
                    <a:gd name="T8" fmla="*/ 279 w 5"/>
                    <a:gd name="T9" fmla="*/ 0 h 3"/>
                    <a:gd name="T10" fmla="*/ 279 w 5"/>
                    <a:gd name="T11" fmla="*/ 257 h 3"/>
                    <a:gd name="T12" fmla="*/ 0 w 5"/>
                    <a:gd name="T13" fmla="*/ 367 h 3"/>
                    <a:gd name="T14" fmla="*/ 0 w 5"/>
                    <a:gd name="T15" fmla="*/ 367 h 3"/>
                    <a:gd name="T16" fmla="*/ 279 w 5"/>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3"/>
                      </a:moveTo>
                      <a:lnTo>
                        <a:pt x="2" y="3"/>
                      </a:lnTo>
                      <a:lnTo>
                        <a:pt x="4" y="3"/>
                      </a:lnTo>
                      <a:lnTo>
                        <a:pt x="5" y="0"/>
                      </a:lnTo>
                      <a:lnTo>
                        <a:pt x="2" y="0"/>
                      </a:lnTo>
                      <a:lnTo>
                        <a:pt x="2" y="2"/>
                      </a:lnTo>
                      <a:lnTo>
                        <a:pt x="0" y="3"/>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grpSp>
          <p:grpSp>
            <p:nvGrpSpPr>
              <p:cNvPr id="6" name="Group 805"/>
              <p:cNvGrpSpPr>
                <a:grpSpLocks/>
              </p:cNvGrpSpPr>
              <p:nvPr/>
            </p:nvGrpSpPr>
            <p:grpSpPr bwMode="auto">
              <a:xfrm>
                <a:off x="6234885" y="1201431"/>
                <a:ext cx="1476374" cy="847725"/>
                <a:chOff x="963" y="1325"/>
                <a:chExt cx="1422" cy="992"/>
              </a:xfrm>
              <a:solidFill>
                <a:schemeClr val="bg1">
                  <a:lumMod val="85000"/>
                </a:schemeClr>
              </a:solidFill>
            </p:grpSpPr>
            <p:sp>
              <p:nvSpPr>
                <p:cNvPr id="47967" name="Freeform 806"/>
                <p:cNvSpPr>
                  <a:spLocks/>
                </p:cNvSpPr>
                <p:nvPr/>
              </p:nvSpPr>
              <p:spPr bwMode="auto">
                <a:xfrm>
                  <a:off x="2369" y="1325"/>
                  <a:ext cx="16" cy="13"/>
                </a:xfrm>
                <a:custGeom>
                  <a:avLst/>
                  <a:gdLst>
                    <a:gd name="T0" fmla="*/ 0 w 5"/>
                    <a:gd name="T1" fmla="*/ 442 h 4"/>
                    <a:gd name="T2" fmla="*/ 0 w 5"/>
                    <a:gd name="T3" fmla="*/ 442 h 4"/>
                    <a:gd name="T4" fmla="*/ 326 w 5"/>
                    <a:gd name="T5" fmla="*/ 442 h 4"/>
                    <a:gd name="T6" fmla="*/ 522 w 5"/>
                    <a:gd name="T7" fmla="*/ 0 h 4"/>
                    <a:gd name="T8" fmla="*/ 326 w 5"/>
                    <a:gd name="T9" fmla="*/ 0 h 4"/>
                    <a:gd name="T10" fmla="*/ 326 w 5"/>
                    <a:gd name="T11" fmla="*/ 0 h 4"/>
                    <a:gd name="T12" fmla="*/ 0 w 5"/>
                    <a:gd name="T13" fmla="*/ 0 h 4"/>
                    <a:gd name="T14" fmla="*/ 0 w 5"/>
                    <a:gd name="T15" fmla="*/ 0 h 4"/>
                    <a:gd name="T16" fmla="*/ 0 w 5"/>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0" y="4"/>
                      </a:moveTo>
                      <a:lnTo>
                        <a:pt x="0" y="4"/>
                      </a:lnTo>
                      <a:lnTo>
                        <a:pt x="3" y="4"/>
                      </a:lnTo>
                      <a:lnTo>
                        <a:pt x="5" y="0"/>
                      </a:lnTo>
                      <a:lnTo>
                        <a:pt x="3" y="0"/>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8" name="Freeform 807"/>
                <p:cNvSpPr>
                  <a:spLocks/>
                </p:cNvSpPr>
                <p:nvPr/>
              </p:nvSpPr>
              <p:spPr bwMode="auto">
                <a:xfrm>
                  <a:off x="2349" y="1325"/>
                  <a:ext cx="20" cy="13"/>
                </a:xfrm>
                <a:custGeom>
                  <a:avLst/>
                  <a:gdLst>
                    <a:gd name="T0" fmla="*/ 0 w 6"/>
                    <a:gd name="T1" fmla="*/ 442 h 4"/>
                    <a:gd name="T2" fmla="*/ 0 w 6"/>
                    <a:gd name="T3" fmla="*/ 442 h 4"/>
                    <a:gd name="T4" fmla="*/ 367 w 6"/>
                    <a:gd name="T5" fmla="*/ 442 h 4"/>
                    <a:gd name="T6" fmla="*/ 743 w 6"/>
                    <a:gd name="T7" fmla="*/ 442 h 4"/>
                    <a:gd name="T8" fmla="*/ 743 w 6"/>
                    <a:gd name="T9" fmla="*/ 0 h 4"/>
                    <a:gd name="T10" fmla="*/ 367 w 6"/>
                    <a:gd name="T11" fmla="*/ 0 h 4"/>
                    <a:gd name="T12" fmla="*/ 0 w 6"/>
                    <a:gd name="T13" fmla="*/ 0 h 4"/>
                    <a:gd name="T14" fmla="*/ 0 w 6"/>
                    <a:gd name="T15" fmla="*/ 0 h 4"/>
                    <a:gd name="T16" fmla="*/ 0 w 6"/>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0" y="4"/>
                      </a:moveTo>
                      <a:lnTo>
                        <a:pt x="0" y="4"/>
                      </a:lnTo>
                      <a:lnTo>
                        <a:pt x="3" y="4"/>
                      </a:lnTo>
                      <a:lnTo>
                        <a:pt x="6" y="4"/>
                      </a:lnTo>
                      <a:lnTo>
                        <a:pt x="6" y="0"/>
                      </a:lnTo>
                      <a:lnTo>
                        <a:pt x="3" y="0"/>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9" name="Freeform 808"/>
                <p:cNvSpPr>
                  <a:spLocks/>
                </p:cNvSpPr>
                <p:nvPr/>
              </p:nvSpPr>
              <p:spPr bwMode="auto">
                <a:xfrm>
                  <a:off x="2316" y="1325"/>
                  <a:ext cx="33" cy="13"/>
                </a:xfrm>
                <a:custGeom>
                  <a:avLst/>
                  <a:gdLst>
                    <a:gd name="T0" fmla="*/ 0 w 10"/>
                    <a:gd name="T1" fmla="*/ 442 h 4"/>
                    <a:gd name="T2" fmla="*/ 0 w 10"/>
                    <a:gd name="T3" fmla="*/ 442 h 4"/>
                    <a:gd name="T4" fmla="*/ 610 w 10"/>
                    <a:gd name="T5" fmla="*/ 442 h 4"/>
                    <a:gd name="T6" fmla="*/ 1188 w 10"/>
                    <a:gd name="T7" fmla="*/ 442 h 4"/>
                    <a:gd name="T8" fmla="*/ 1188 w 10"/>
                    <a:gd name="T9" fmla="*/ 0 h 4"/>
                    <a:gd name="T10" fmla="*/ 610 w 10"/>
                    <a:gd name="T11" fmla="*/ 0 h 4"/>
                    <a:gd name="T12" fmla="*/ 0 w 10"/>
                    <a:gd name="T13" fmla="*/ 0 h 4"/>
                    <a:gd name="T14" fmla="*/ 0 w 10"/>
                    <a:gd name="T15" fmla="*/ 0 h 4"/>
                    <a:gd name="T16" fmla="*/ 0 w 10"/>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0" y="4"/>
                      </a:moveTo>
                      <a:lnTo>
                        <a:pt x="0" y="4"/>
                      </a:lnTo>
                      <a:lnTo>
                        <a:pt x="5" y="4"/>
                      </a:lnTo>
                      <a:lnTo>
                        <a:pt x="10" y="4"/>
                      </a:lnTo>
                      <a:lnTo>
                        <a:pt x="10" y="0"/>
                      </a:lnTo>
                      <a:lnTo>
                        <a:pt x="5" y="0"/>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0" name="Freeform 809"/>
                <p:cNvSpPr>
                  <a:spLocks/>
                </p:cNvSpPr>
                <p:nvPr/>
              </p:nvSpPr>
              <p:spPr bwMode="auto">
                <a:xfrm>
                  <a:off x="2283" y="1325"/>
                  <a:ext cx="33" cy="13"/>
                </a:xfrm>
                <a:custGeom>
                  <a:avLst/>
                  <a:gdLst>
                    <a:gd name="T0" fmla="*/ 0 w 10"/>
                    <a:gd name="T1" fmla="*/ 442 h 4"/>
                    <a:gd name="T2" fmla="*/ 0 w 10"/>
                    <a:gd name="T3" fmla="*/ 442 h 4"/>
                    <a:gd name="T4" fmla="*/ 360 w 10"/>
                    <a:gd name="T5" fmla="*/ 442 h 4"/>
                    <a:gd name="T6" fmla="*/ 1188 w 10"/>
                    <a:gd name="T7" fmla="*/ 442 h 4"/>
                    <a:gd name="T8" fmla="*/ 1188 w 10"/>
                    <a:gd name="T9" fmla="*/ 0 h 4"/>
                    <a:gd name="T10" fmla="*/ 360 w 10"/>
                    <a:gd name="T11" fmla="*/ 244 h 4"/>
                    <a:gd name="T12" fmla="*/ 0 w 10"/>
                    <a:gd name="T13" fmla="*/ 244 h 4"/>
                    <a:gd name="T14" fmla="*/ 0 w 10"/>
                    <a:gd name="T15" fmla="*/ 244 h 4"/>
                    <a:gd name="T16" fmla="*/ 0 w 10"/>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0" y="4"/>
                      </a:moveTo>
                      <a:lnTo>
                        <a:pt x="0" y="4"/>
                      </a:lnTo>
                      <a:lnTo>
                        <a:pt x="3" y="4"/>
                      </a:lnTo>
                      <a:lnTo>
                        <a:pt x="10" y="4"/>
                      </a:lnTo>
                      <a:lnTo>
                        <a:pt x="10" y="0"/>
                      </a:lnTo>
                      <a:lnTo>
                        <a:pt x="3" y="2"/>
                      </a:lnTo>
                      <a:lnTo>
                        <a:pt x="0" y="2"/>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1" name="Freeform 810"/>
                <p:cNvSpPr>
                  <a:spLocks/>
                </p:cNvSpPr>
                <p:nvPr/>
              </p:nvSpPr>
              <p:spPr bwMode="auto">
                <a:xfrm>
                  <a:off x="2257" y="1331"/>
                  <a:ext cx="26" cy="10"/>
                </a:xfrm>
                <a:custGeom>
                  <a:avLst/>
                  <a:gdLst>
                    <a:gd name="T0" fmla="*/ 0 w 8"/>
                    <a:gd name="T1" fmla="*/ 367 h 3"/>
                    <a:gd name="T2" fmla="*/ 0 w 8"/>
                    <a:gd name="T3" fmla="*/ 367 h 3"/>
                    <a:gd name="T4" fmla="*/ 549 w 8"/>
                    <a:gd name="T5" fmla="*/ 367 h 3"/>
                    <a:gd name="T6" fmla="*/ 887 w 8"/>
                    <a:gd name="T7" fmla="*/ 257 h 3"/>
                    <a:gd name="T8" fmla="*/ 887 w 8"/>
                    <a:gd name="T9" fmla="*/ 0 h 3"/>
                    <a:gd name="T10" fmla="*/ 338 w 8"/>
                    <a:gd name="T11" fmla="*/ 257 h 3"/>
                    <a:gd name="T12" fmla="*/ 0 w 8"/>
                    <a:gd name="T13" fmla="*/ 257 h 3"/>
                    <a:gd name="T14" fmla="*/ 0 w 8"/>
                    <a:gd name="T15" fmla="*/ 257 h 3"/>
                    <a:gd name="T16" fmla="*/ 0 w 8"/>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0" y="3"/>
                      </a:moveTo>
                      <a:lnTo>
                        <a:pt x="0" y="3"/>
                      </a:lnTo>
                      <a:lnTo>
                        <a:pt x="5" y="3"/>
                      </a:lnTo>
                      <a:lnTo>
                        <a:pt x="8" y="2"/>
                      </a:lnTo>
                      <a:lnTo>
                        <a:pt x="8" y="0"/>
                      </a:lnTo>
                      <a:lnTo>
                        <a:pt x="3" y="2"/>
                      </a:lnTo>
                      <a:lnTo>
                        <a:pt x="0" y="2"/>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2" name="Freeform 811"/>
                <p:cNvSpPr>
                  <a:spLocks/>
                </p:cNvSpPr>
                <p:nvPr/>
              </p:nvSpPr>
              <p:spPr bwMode="auto">
                <a:xfrm>
                  <a:off x="2247" y="1338"/>
                  <a:ext cx="10" cy="3"/>
                </a:xfrm>
                <a:custGeom>
                  <a:avLst/>
                  <a:gdLst>
                    <a:gd name="T0" fmla="*/ 0 w 3"/>
                    <a:gd name="T1" fmla="*/ 81 h 1"/>
                    <a:gd name="T2" fmla="*/ 0 w 3"/>
                    <a:gd name="T3" fmla="*/ 81 h 1"/>
                    <a:gd name="T4" fmla="*/ 110 w 3"/>
                    <a:gd name="T5" fmla="*/ 81 h 1"/>
                    <a:gd name="T6" fmla="*/ 367 w 3"/>
                    <a:gd name="T7" fmla="*/ 81 h 1"/>
                    <a:gd name="T8" fmla="*/ 367 w 3"/>
                    <a:gd name="T9" fmla="*/ 0 h 1"/>
                    <a:gd name="T10" fmla="*/ 110 w 3"/>
                    <a:gd name="T11" fmla="*/ 0 h 1"/>
                    <a:gd name="T12" fmla="*/ 0 w 3"/>
                    <a:gd name="T13" fmla="*/ 0 h 1"/>
                    <a:gd name="T14" fmla="*/ 0 w 3"/>
                    <a:gd name="T15" fmla="*/ 0 h 1"/>
                    <a:gd name="T16" fmla="*/ 0 w 3"/>
                    <a:gd name="T17" fmla="*/ 81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
                    <a:gd name="T29" fmla="*/ 3 w 3"/>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
                      <a:moveTo>
                        <a:pt x="0" y="1"/>
                      </a:moveTo>
                      <a:lnTo>
                        <a:pt x="0" y="1"/>
                      </a:lnTo>
                      <a:lnTo>
                        <a:pt x="1" y="1"/>
                      </a:lnTo>
                      <a:lnTo>
                        <a:pt x="3" y="1"/>
                      </a:lnTo>
                      <a:lnTo>
                        <a:pt x="3" y="0"/>
                      </a:lnTo>
                      <a:lnTo>
                        <a:pt x="1"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3" name="Freeform 812"/>
                <p:cNvSpPr>
                  <a:spLocks/>
                </p:cNvSpPr>
                <p:nvPr/>
              </p:nvSpPr>
              <p:spPr bwMode="auto">
                <a:xfrm>
                  <a:off x="2234" y="1338"/>
                  <a:ext cx="13" cy="19"/>
                </a:xfrm>
                <a:custGeom>
                  <a:avLst/>
                  <a:gdLst>
                    <a:gd name="T0" fmla="*/ 244 w 4"/>
                    <a:gd name="T1" fmla="*/ 602 h 6"/>
                    <a:gd name="T2" fmla="*/ 244 w 4"/>
                    <a:gd name="T3" fmla="*/ 602 h 6"/>
                    <a:gd name="T4" fmla="*/ 244 w 4"/>
                    <a:gd name="T5" fmla="*/ 320 h 6"/>
                    <a:gd name="T6" fmla="*/ 442 w 4"/>
                    <a:gd name="T7" fmla="*/ 101 h 6"/>
                    <a:gd name="T8" fmla="*/ 442 w 4"/>
                    <a:gd name="T9" fmla="*/ 0 h 6"/>
                    <a:gd name="T10" fmla="*/ 0 w 4"/>
                    <a:gd name="T11" fmla="*/ 320 h 6"/>
                    <a:gd name="T12" fmla="*/ 0 w 4"/>
                    <a:gd name="T13" fmla="*/ 510 h 6"/>
                    <a:gd name="T14" fmla="*/ 0 w 4"/>
                    <a:gd name="T15" fmla="*/ 510 h 6"/>
                    <a:gd name="T16" fmla="*/ 244 w 4"/>
                    <a:gd name="T17" fmla="*/ 60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2" y="6"/>
                      </a:moveTo>
                      <a:lnTo>
                        <a:pt x="2" y="6"/>
                      </a:lnTo>
                      <a:lnTo>
                        <a:pt x="2" y="3"/>
                      </a:lnTo>
                      <a:lnTo>
                        <a:pt x="4" y="1"/>
                      </a:lnTo>
                      <a:lnTo>
                        <a:pt x="4" y="0"/>
                      </a:lnTo>
                      <a:lnTo>
                        <a:pt x="0" y="3"/>
                      </a:lnTo>
                      <a:lnTo>
                        <a:pt x="0" y="5"/>
                      </a:lnTo>
                      <a:lnTo>
                        <a:pt x="2"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4" name="Freeform 813"/>
                <p:cNvSpPr>
                  <a:spLocks/>
                </p:cNvSpPr>
                <p:nvPr/>
              </p:nvSpPr>
              <p:spPr bwMode="auto">
                <a:xfrm>
                  <a:off x="2162" y="1354"/>
                  <a:ext cx="79" cy="10"/>
                </a:xfrm>
                <a:custGeom>
                  <a:avLst/>
                  <a:gdLst>
                    <a:gd name="T0" fmla="*/ 359 w 24"/>
                    <a:gd name="T1" fmla="*/ 110 h 3"/>
                    <a:gd name="T2" fmla="*/ 109 w 24"/>
                    <a:gd name="T3" fmla="*/ 367 h 3"/>
                    <a:gd name="T4" fmla="*/ 1537 w 24"/>
                    <a:gd name="T5" fmla="*/ 367 h 3"/>
                    <a:gd name="T6" fmla="*/ 2818 w 24"/>
                    <a:gd name="T7" fmla="*/ 110 h 3"/>
                    <a:gd name="T8" fmla="*/ 2567 w 24"/>
                    <a:gd name="T9" fmla="*/ 0 h 3"/>
                    <a:gd name="T10" fmla="*/ 1290 w 24"/>
                    <a:gd name="T11" fmla="*/ 110 h 3"/>
                    <a:gd name="T12" fmla="*/ 109 w 24"/>
                    <a:gd name="T13" fmla="*/ 110 h 3"/>
                    <a:gd name="T14" fmla="*/ 0 w 24"/>
                    <a:gd name="T15" fmla="*/ 110 h 3"/>
                    <a:gd name="T16" fmla="*/ 109 w 24"/>
                    <a:gd name="T17" fmla="*/ 110 h 3"/>
                    <a:gd name="T18" fmla="*/ 0 w 24"/>
                    <a:gd name="T19" fmla="*/ 110 h 3"/>
                    <a:gd name="T20" fmla="*/ 0 w 24"/>
                    <a:gd name="T21" fmla="*/ 110 h 3"/>
                    <a:gd name="T22" fmla="*/ 359 w 24"/>
                    <a:gd name="T23" fmla="*/ 110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3"/>
                    <a:gd name="T38" fmla="*/ 24 w 24"/>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3">
                      <a:moveTo>
                        <a:pt x="3" y="1"/>
                      </a:moveTo>
                      <a:lnTo>
                        <a:pt x="1" y="3"/>
                      </a:lnTo>
                      <a:lnTo>
                        <a:pt x="13" y="3"/>
                      </a:lnTo>
                      <a:lnTo>
                        <a:pt x="24" y="1"/>
                      </a:lnTo>
                      <a:lnTo>
                        <a:pt x="22" y="0"/>
                      </a:lnTo>
                      <a:lnTo>
                        <a:pt x="11" y="1"/>
                      </a:lnTo>
                      <a:lnTo>
                        <a:pt x="1" y="1"/>
                      </a:lnTo>
                      <a:lnTo>
                        <a:pt x="0" y="1"/>
                      </a:lnTo>
                      <a:lnTo>
                        <a:pt x="1" y="1"/>
                      </a:lnTo>
                      <a:lnTo>
                        <a:pt x="0" y="1"/>
                      </a:lnTo>
                      <a:lnTo>
                        <a:pt x="3"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5" name="Freeform 814"/>
                <p:cNvSpPr>
                  <a:spLocks/>
                </p:cNvSpPr>
                <p:nvPr/>
              </p:nvSpPr>
              <p:spPr bwMode="auto">
                <a:xfrm>
                  <a:off x="2162" y="1357"/>
                  <a:ext cx="10" cy="33"/>
                </a:xfrm>
                <a:custGeom>
                  <a:avLst/>
                  <a:gdLst>
                    <a:gd name="T0" fmla="*/ 367 w 3"/>
                    <a:gd name="T1" fmla="*/ 937 h 10"/>
                    <a:gd name="T2" fmla="*/ 367 w 3"/>
                    <a:gd name="T3" fmla="*/ 937 h 10"/>
                    <a:gd name="T4" fmla="*/ 367 w 3"/>
                    <a:gd name="T5" fmla="*/ 610 h 10"/>
                    <a:gd name="T6" fmla="*/ 367 w 3"/>
                    <a:gd name="T7" fmla="*/ 0 h 10"/>
                    <a:gd name="T8" fmla="*/ 0 w 3"/>
                    <a:gd name="T9" fmla="*/ 0 h 10"/>
                    <a:gd name="T10" fmla="*/ 110 w 3"/>
                    <a:gd name="T11" fmla="*/ 610 h 10"/>
                    <a:gd name="T12" fmla="*/ 367 w 3"/>
                    <a:gd name="T13" fmla="*/ 1188 h 10"/>
                    <a:gd name="T14" fmla="*/ 367 w 3"/>
                    <a:gd name="T15" fmla="*/ 1188 h 10"/>
                    <a:gd name="T16" fmla="*/ 367 w 3"/>
                    <a:gd name="T17" fmla="*/ 93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3" y="8"/>
                      </a:moveTo>
                      <a:lnTo>
                        <a:pt x="3" y="8"/>
                      </a:lnTo>
                      <a:lnTo>
                        <a:pt x="3" y="5"/>
                      </a:lnTo>
                      <a:lnTo>
                        <a:pt x="3" y="0"/>
                      </a:lnTo>
                      <a:lnTo>
                        <a:pt x="0" y="0"/>
                      </a:lnTo>
                      <a:lnTo>
                        <a:pt x="1" y="5"/>
                      </a:lnTo>
                      <a:lnTo>
                        <a:pt x="3" y="10"/>
                      </a:lnTo>
                      <a:lnTo>
                        <a:pt x="3"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6" name="Freeform 815"/>
                <p:cNvSpPr>
                  <a:spLocks/>
                </p:cNvSpPr>
                <p:nvPr/>
              </p:nvSpPr>
              <p:spPr bwMode="auto">
                <a:xfrm>
                  <a:off x="2149" y="1374"/>
                  <a:ext cx="23" cy="16"/>
                </a:xfrm>
                <a:custGeom>
                  <a:avLst/>
                  <a:gdLst>
                    <a:gd name="T0" fmla="*/ 0 w 7"/>
                    <a:gd name="T1" fmla="*/ 326 h 5"/>
                    <a:gd name="T2" fmla="*/ 0 w 7"/>
                    <a:gd name="T3" fmla="*/ 326 h 5"/>
                    <a:gd name="T4" fmla="*/ 572 w 7"/>
                    <a:gd name="T5" fmla="*/ 522 h 5"/>
                    <a:gd name="T6" fmla="*/ 821 w 7"/>
                    <a:gd name="T7" fmla="*/ 326 h 5"/>
                    <a:gd name="T8" fmla="*/ 821 w 7"/>
                    <a:gd name="T9" fmla="*/ 522 h 5"/>
                    <a:gd name="T10" fmla="*/ 821 w 7"/>
                    <a:gd name="T11" fmla="*/ 326 h 5"/>
                    <a:gd name="T12" fmla="*/ 0 w 7"/>
                    <a:gd name="T13" fmla="*/ 0 h 5"/>
                    <a:gd name="T14" fmla="*/ 0 w 7"/>
                    <a:gd name="T15" fmla="*/ 0 h 5"/>
                    <a:gd name="T16" fmla="*/ 0 w 7"/>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3"/>
                      </a:moveTo>
                      <a:lnTo>
                        <a:pt x="0" y="3"/>
                      </a:lnTo>
                      <a:lnTo>
                        <a:pt x="5" y="5"/>
                      </a:lnTo>
                      <a:lnTo>
                        <a:pt x="7" y="3"/>
                      </a:lnTo>
                      <a:lnTo>
                        <a:pt x="7" y="5"/>
                      </a:lnTo>
                      <a:lnTo>
                        <a:pt x="7" y="3"/>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7" name="Freeform 816"/>
                <p:cNvSpPr>
                  <a:spLocks/>
                </p:cNvSpPr>
                <p:nvPr/>
              </p:nvSpPr>
              <p:spPr bwMode="auto">
                <a:xfrm>
                  <a:off x="2129" y="1374"/>
                  <a:ext cx="20" cy="16"/>
                </a:xfrm>
                <a:custGeom>
                  <a:avLst/>
                  <a:gdLst>
                    <a:gd name="T0" fmla="*/ 110 w 6"/>
                    <a:gd name="T1" fmla="*/ 522 h 5"/>
                    <a:gd name="T2" fmla="*/ 110 w 6"/>
                    <a:gd name="T3" fmla="*/ 522 h 5"/>
                    <a:gd name="T4" fmla="*/ 367 w 6"/>
                    <a:gd name="T5" fmla="*/ 326 h 5"/>
                    <a:gd name="T6" fmla="*/ 743 w 6"/>
                    <a:gd name="T7" fmla="*/ 326 h 5"/>
                    <a:gd name="T8" fmla="*/ 743 w 6"/>
                    <a:gd name="T9" fmla="*/ 0 h 5"/>
                    <a:gd name="T10" fmla="*/ 110 w 6"/>
                    <a:gd name="T11" fmla="*/ 0 h 5"/>
                    <a:gd name="T12" fmla="*/ 0 w 6"/>
                    <a:gd name="T13" fmla="*/ 326 h 5"/>
                    <a:gd name="T14" fmla="*/ 0 w 6"/>
                    <a:gd name="T15" fmla="*/ 326 h 5"/>
                    <a:gd name="T16" fmla="*/ 110 w 6"/>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1" y="5"/>
                      </a:moveTo>
                      <a:lnTo>
                        <a:pt x="1" y="5"/>
                      </a:lnTo>
                      <a:lnTo>
                        <a:pt x="3" y="3"/>
                      </a:lnTo>
                      <a:lnTo>
                        <a:pt x="6" y="3"/>
                      </a:lnTo>
                      <a:lnTo>
                        <a:pt x="6" y="0"/>
                      </a:lnTo>
                      <a:lnTo>
                        <a:pt x="1" y="0"/>
                      </a:lnTo>
                      <a:lnTo>
                        <a:pt x="0" y="3"/>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8" name="Freeform 817"/>
                <p:cNvSpPr>
                  <a:spLocks/>
                </p:cNvSpPr>
                <p:nvPr/>
              </p:nvSpPr>
              <p:spPr bwMode="auto">
                <a:xfrm>
                  <a:off x="2120" y="1383"/>
                  <a:ext cx="13" cy="14"/>
                </a:xfrm>
                <a:custGeom>
                  <a:avLst/>
                  <a:gdLst>
                    <a:gd name="T0" fmla="*/ 0 w 4"/>
                    <a:gd name="T1" fmla="*/ 598 h 4"/>
                    <a:gd name="T2" fmla="*/ 0 w 4"/>
                    <a:gd name="T3" fmla="*/ 598 h 4"/>
                    <a:gd name="T4" fmla="*/ 338 w 4"/>
                    <a:gd name="T5" fmla="*/ 598 h 4"/>
                    <a:gd name="T6" fmla="*/ 442 w 4"/>
                    <a:gd name="T7" fmla="*/ 294 h 4"/>
                    <a:gd name="T8" fmla="*/ 338 w 4"/>
                    <a:gd name="T9" fmla="*/ 0 h 4"/>
                    <a:gd name="T10" fmla="*/ 104 w 4"/>
                    <a:gd name="T11" fmla="*/ 294 h 4"/>
                    <a:gd name="T12" fmla="*/ 104 w 4"/>
                    <a:gd name="T13" fmla="*/ 294 h 4"/>
                    <a:gd name="T14" fmla="*/ 104 w 4"/>
                    <a:gd name="T15" fmla="*/ 294 h 4"/>
                    <a:gd name="T16" fmla="*/ 0 w 4"/>
                    <a:gd name="T17" fmla="*/ 598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0" y="4"/>
                      </a:moveTo>
                      <a:lnTo>
                        <a:pt x="0" y="4"/>
                      </a:lnTo>
                      <a:lnTo>
                        <a:pt x="3" y="4"/>
                      </a:lnTo>
                      <a:lnTo>
                        <a:pt x="4" y="2"/>
                      </a:lnTo>
                      <a:lnTo>
                        <a:pt x="3" y="0"/>
                      </a:lnTo>
                      <a:lnTo>
                        <a:pt x="1" y="2"/>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79" name="Freeform 818"/>
                <p:cNvSpPr>
                  <a:spLocks/>
                </p:cNvSpPr>
                <p:nvPr/>
              </p:nvSpPr>
              <p:spPr bwMode="auto">
                <a:xfrm>
                  <a:off x="2113" y="1374"/>
                  <a:ext cx="10" cy="23"/>
                </a:xfrm>
                <a:custGeom>
                  <a:avLst/>
                  <a:gdLst>
                    <a:gd name="T0" fmla="*/ 0 w 3"/>
                    <a:gd name="T1" fmla="*/ 0 h 7"/>
                    <a:gd name="T2" fmla="*/ 0 w 3"/>
                    <a:gd name="T3" fmla="*/ 0 h 7"/>
                    <a:gd name="T4" fmla="*/ 0 w 3"/>
                    <a:gd name="T5" fmla="*/ 355 h 7"/>
                    <a:gd name="T6" fmla="*/ 257 w 3"/>
                    <a:gd name="T7" fmla="*/ 821 h 7"/>
                    <a:gd name="T8" fmla="*/ 367 w 3"/>
                    <a:gd name="T9" fmla="*/ 572 h 7"/>
                    <a:gd name="T10" fmla="*/ 257 w 3"/>
                    <a:gd name="T11" fmla="*/ 250 h 7"/>
                    <a:gd name="T12" fmla="*/ 257 w 3"/>
                    <a:gd name="T13" fmla="*/ 0 h 7"/>
                    <a:gd name="T14" fmla="*/ 257 w 3"/>
                    <a:gd name="T15" fmla="*/ 0 h 7"/>
                    <a:gd name="T16" fmla="*/ 0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0" y="0"/>
                      </a:moveTo>
                      <a:lnTo>
                        <a:pt x="0" y="0"/>
                      </a:lnTo>
                      <a:lnTo>
                        <a:pt x="0" y="3"/>
                      </a:lnTo>
                      <a:lnTo>
                        <a:pt x="2" y="7"/>
                      </a:lnTo>
                      <a:lnTo>
                        <a:pt x="3" y="5"/>
                      </a:lnTo>
                      <a:lnTo>
                        <a:pt x="2" y="2"/>
                      </a:lnTo>
                      <a:lnTo>
                        <a:pt x="2"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0" name="Freeform 819"/>
                <p:cNvSpPr>
                  <a:spLocks/>
                </p:cNvSpPr>
                <p:nvPr/>
              </p:nvSpPr>
              <p:spPr bwMode="auto">
                <a:xfrm>
                  <a:off x="2103" y="1364"/>
                  <a:ext cx="17" cy="10"/>
                </a:xfrm>
                <a:custGeom>
                  <a:avLst/>
                  <a:gdLst>
                    <a:gd name="T0" fmla="*/ 116 w 5"/>
                    <a:gd name="T1" fmla="*/ 367 h 3"/>
                    <a:gd name="T2" fmla="*/ 116 w 5"/>
                    <a:gd name="T3" fmla="*/ 367 h 3"/>
                    <a:gd name="T4" fmla="*/ 394 w 5"/>
                    <a:gd name="T5" fmla="*/ 110 h 3"/>
                    <a:gd name="T6" fmla="*/ 394 w 5"/>
                    <a:gd name="T7" fmla="*/ 110 h 3"/>
                    <a:gd name="T8" fmla="*/ 394 w 5"/>
                    <a:gd name="T9" fmla="*/ 367 h 3"/>
                    <a:gd name="T10" fmla="*/ 394 w 5"/>
                    <a:gd name="T11" fmla="*/ 367 h 3"/>
                    <a:gd name="T12" fmla="*/ 670 w 5"/>
                    <a:gd name="T13" fmla="*/ 367 h 3"/>
                    <a:gd name="T14" fmla="*/ 670 w 5"/>
                    <a:gd name="T15" fmla="*/ 110 h 3"/>
                    <a:gd name="T16" fmla="*/ 670 w 5"/>
                    <a:gd name="T17" fmla="*/ 0 h 3"/>
                    <a:gd name="T18" fmla="*/ 116 w 5"/>
                    <a:gd name="T19" fmla="*/ 0 h 3"/>
                    <a:gd name="T20" fmla="*/ 0 w 5"/>
                    <a:gd name="T21" fmla="*/ 367 h 3"/>
                    <a:gd name="T22" fmla="*/ 0 w 5"/>
                    <a:gd name="T23" fmla="*/ 367 h 3"/>
                    <a:gd name="T24" fmla="*/ 116 w 5"/>
                    <a:gd name="T25" fmla="*/ 367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3"/>
                    <a:gd name="T41" fmla="*/ 5 w 5"/>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3">
                      <a:moveTo>
                        <a:pt x="1" y="3"/>
                      </a:moveTo>
                      <a:lnTo>
                        <a:pt x="1" y="3"/>
                      </a:lnTo>
                      <a:lnTo>
                        <a:pt x="3" y="1"/>
                      </a:lnTo>
                      <a:lnTo>
                        <a:pt x="3" y="3"/>
                      </a:lnTo>
                      <a:lnTo>
                        <a:pt x="5" y="3"/>
                      </a:lnTo>
                      <a:lnTo>
                        <a:pt x="5" y="1"/>
                      </a:lnTo>
                      <a:lnTo>
                        <a:pt x="5" y="0"/>
                      </a:lnTo>
                      <a:lnTo>
                        <a:pt x="1" y="0"/>
                      </a:lnTo>
                      <a:lnTo>
                        <a:pt x="0" y="3"/>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1" name="Freeform 820"/>
                <p:cNvSpPr>
                  <a:spLocks/>
                </p:cNvSpPr>
                <p:nvPr/>
              </p:nvSpPr>
              <p:spPr bwMode="auto">
                <a:xfrm>
                  <a:off x="2077" y="1374"/>
                  <a:ext cx="29" cy="52"/>
                </a:xfrm>
                <a:custGeom>
                  <a:avLst/>
                  <a:gdLst>
                    <a:gd name="T0" fmla="*/ 332 w 9"/>
                    <a:gd name="T1" fmla="*/ 1680 h 16"/>
                    <a:gd name="T2" fmla="*/ 332 w 9"/>
                    <a:gd name="T3" fmla="*/ 1680 h 16"/>
                    <a:gd name="T4" fmla="*/ 332 w 9"/>
                    <a:gd name="T5" fmla="*/ 1436 h 16"/>
                    <a:gd name="T6" fmla="*/ 435 w 9"/>
                    <a:gd name="T7" fmla="*/ 1098 h 16"/>
                    <a:gd name="T8" fmla="*/ 635 w 9"/>
                    <a:gd name="T9" fmla="*/ 549 h 16"/>
                    <a:gd name="T10" fmla="*/ 967 w 9"/>
                    <a:gd name="T11" fmla="*/ 0 h 16"/>
                    <a:gd name="T12" fmla="*/ 873 w 9"/>
                    <a:gd name="T13" fmla="*/ 0 h 16"/>
                    <a:gd name="T14" fmla="*/ 435 w 9"/>
                    <a:gd name="T15" fmla="*/ 338 h 16"/>
                    <a:gd name="T16" fmla="*/ 103 w 9"/>
                    <a:gd name="T17" fmla="*/ 887 h 16"/>
                    <a:gd name="T18" fmla="*/ 0 w 9"/>
                    <a:gd name="T19" fmla="*/ 1436 h 16"/>
                    <a:gd name="T20" fmla="*/ 332 w 9"/>
                    <a:gd name="T21" fmla="*/ 1784 h 16"/>
                    <a:gd name="T22" fmla="*/ 332 w 9"/>
                    <a:gd name="T23" fmla="*/ 1784 h 16"/>
                    <a:gd name="T24" fmla="*/ 332 w 9"/>
                    <a:gd name="T25" fmla="*/ 1680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16"/>
                    <a:gd name="T41" fmla="*/ 9 w 9"/>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16">
                      <a:moveTo>
                        <a:pt x="3" y="15"/>
                      </a:moveTo>
                      <a:lnTo>
                        <a:pt x="3" y="15"/>
                      </a:lnTo>
                      <a:lnTo>
                        <a:pt x="3" y="13"/>
                      </a:lnTo>
                      <a:lnTo>
                        <a:pt x="4" y="10"/>
                      </a:lnTo>
                      <a:lnTo>
                        <a:pt x="6" y="5"/>
                      </a:lnTo>
                      <a:lnTo>
                        <a:pt x="9" y="0"/>
                      </a:lnTo>
                      <a:lnTo>
                        <a:pt x="8" y="0"/>
                      </a:lnTo>
                      <a:lnTo>
                        <a:pt x="4" y="3"/>
                      </a:lnTo>
                      <a:lnTo>
                        <a:pt x="1" y="8"/>
                      </a:lnTo>
                      <a:lnTo>
                        <a:pt x="0" y="13"/>
                      </a:lnTo>
                      <a:lnTo>
                        <a:pt x="3" y="16"/>
                      </a:lnTo>
                      <a:lnTo>
                        <a:pt x="3" y="1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2" name="Freeform 821"/>
                <p:cNvSpPr>
                  <a:spLocks/>
                </p:cNvSpPr>
                <p:nvPr/>
              </p:nvSpPr>
              <p:spPr bwMode="auto">
                <a:xfrm>
                  <a:off x="2087" y="1423"/>
                  <a:ext cx="33" cy="16"/>
                </a:xfrm>
                <a:custGeom>
                  <a:avLst/>
                  <a:gdLst>
                    <a:gd name="T0" fmla="*/ 1188 w 10"/>
                    <a:gd name="T1" fmla="*/ 522 h 5"/>
                    <a:gd name="T2" fmla="*/ 1188 w 10"/>
                    <a:gd name="T3" fmla="*/ 522 h 5"/>
                    <a:gd name="T4" fmla="*/ 937 w 10"/>
                    <a:gd name="T5" fmla="*/ 102 h 5"/>
                    <a:gd name="T6" fmla="*/ 0 w 10"/>
                    <a:gd name="T7" fmla="*/ 0 h 5"/>
                    <a:gd name="T8" fmla="*/ 0 w 10"/>
                    <a:gd name="T9" fmla="*/ 102 h 5"/>
                    <a:gd name="T10" fmla="*/ 719 w 10"/>
                    <a:gd name="T11" fmla="*/ 326 h 5"/>
                    <a:gd name="T12" fmla="*/ 937 w 10"/>
                    <a:gd name="T13" fmla="*/ 326 h 5"/>
                    <a:gd name="T14" fmla="*/ 937 w 10"/>
                    <a:gd name="T15" fmla="*/ 326 h 5"/>
                    <a:gd name="T16" fmla="*/ 1188 w 10"/>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10" y="5"/>
                      </a:moveTo>
                      <a:lnTo>
                        <a:pt x="10" y="5"/>
                      </a:lnTo>
                      <a:lnTo>
                        <a:pt x="8" y="1"/>
                      </a:lnTo>
                      <a:lnTo>
                        <a:pt x="0" y="0"/>
                      </a:lnTo>
                      <a:lnTo>
                        <a:pt x="0" y="1"/>
                      </a:lnTo>
                      <a:lnTo>
                        <a:pt x="6" y="3"/>
                      </a:lnTo>
                      <a:lnTo>
                        <a:pt x="8" y="3"/>
                      </a:lnTo>
                      <a:lnTo>
                        <a:pt x="10"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3" name="Freeform 822"/>
                <p:cNvSpPr>
                  <a:spLocks/>
                </p:cNvSpPr>
                <p:nvPr/>
              </p:nvSpPr>
              <p:spPr bwMode="auto">
                <a:xfrm>
                  <a:off x="2087" y="1426"/>
                  <a:ext cx="33" cy="13"/>
                </a:xfrm>
                <a:custGeom>
                  <a:avLst/>
                  <a:gdLst>
                    <a:gd name="T0" fmla="*/ 0 w 10"/>
                    <a:gd name="T1" fmla="*/ 442 h 4"/>
                    <a:gd name="T2" fmla="*/ 0 w 10"/>
                    <a:gd name="T3" fmla="*/ 442 h 4"/>
                    <a:gd name="T4" fmla="*/ 360 w 10"/>
                    <a:gd name="T5" fmla="*/ 442 h 4"/>
                    <a:gd name="T6" fmla="*/ 1188 w 10"/>
                    <a:gd name="T7" fmla="*/ 442 h 4"/>
                    <a:gd name="T8" fmla="*/ 937 w 10"/>
                    <a:gd name="T9" fmla="*/ 244 h 4"/>
                    <a:gd name="T10" fmla="*/ 360 w 10"/>
                    <a:gd name="T11" fmla="*/ 244 h 4"/>
                    <a:gd name="T12" fmla="*/ 0 w 10"/>
                    <a:gd name="T13" fmla="*/ 0 h 4"/>
                    <a:gd name="T14" fmla="*/ 0 w 10"/>
                    <a:gd name="T15" fmla="*/ 0 h 4"/>
                    <a:gd name="T16" fmla="*/ 0 w 10"/>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0" y="4"/>
                      </a:moveTo>
                      <a:lnTo>
                        <a:pt x="0" y="4"/>
                      </a:lnTo>
                      <a:lnTo>
                        <a:pt x="3" y="4"/>
                      </a:lnTo>
                      <a:lnTo>
                        <a:pt x="10" y="4"/>
                      </a:lnTo>
                      <a:lnTo>
                        <a:pt x="8" y="2"/>
                      </a:lnTo>
                      <a:lnTo>
                        <a:pt x="3" y="2"/>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4" name="Freeform 823"/>
                <p:cNvSpPr>
                  <a:spLocks/>
                </p:cNvSpPr>
                <p:nvPr/>
              </p:nvSpPr>
              <p:spPr bwMode="auto">
                <a:xfrm>
                  <a:off x="2077" y="1426"/>
                  <a:ext cx="10" cy="16"/>
                </a:xfrm>
                <a:custGeom>
                  <a:avLst/>
                  <a:gdLst>
                    <a:gd name="T0" fmla="*/ 110 w 3"/>
                    <a:gd name="T1" fmla="*/ 522 h 5"/>
                    <a:gd name="T2" fmla="*/ 110 w 3"/>
                    <a:gd name="T3" fmla="*/ 522 h 5"/>
                    <a:gd name="T4" fmla="*/ 110 w 3"/>
                    <a:gd name="T5" fmla="*/ 429 h 5"/>
                    <a:gd name="T6" fmla="*/ 367 w 3"/>
                    <a:gd name="T7" fmla="*/ 429 h 5"/>
                    <a:gd name="T8" fmla="*/ 367 w 3"/>
                    <a:gd name="T9" fmla="*/ 0 h 5"/>
                    <a:gd name="T10" fmla="*/ 0 w 3"/>
                    <a:gd name="T11" fmla="*/ 195 h 5"/>
                    <a:gd name="T12" fmla="*/ 0 w 3"/>
                    <a:gd name="T13" fmla="*/ 429 h 5"/>
                    <a:gd name="T14" fmla="*/ 0 w 3"/>
                    <a:gd name="T15" fmla="*/ 429 h 5"/>
                    <a:gd name="T16" fmla="*/ 110 w 3"/>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5"/>
                      </a:moveTo>
                      <a:lnTo>
                        <a:pt x="1" y="5"/>
                      </a:lnTo>
                      <a:lnTo>
                        <a:pt x="1" y="4"/>
                      </a:lnTo>
                      <a:lnTo>
                        <a:pt x="3" y="4"/>
                      </a:lnTo>
                      <a:lnTo>
                        <a:pt x="3" y="0"/>
                      </a:lnTo>
                      <a:lnTo>
                        <a:pt x="0" y="2"/>
                      </a:lnTo>
                      <a:lnTo>
                        <a:pt x="0" y="4"/>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5" name="Freeform 824"/>
                <p:cNvSpPr>
                  <a:spLocks/>
                </p:cNvSpPr>
                <p:nvPr/>
              </p:nvSpPr>
              <p:spPr bwMode="auto">
                <a:xfrm>
                  <a:off x="2034" y="1439"/>
                  <a:ext cx="46" cy="20"/>
                </a:xfrm>
                <a:custGeom>
                  <a:avLst/>
                  <a:gdLst>
                    <a:gd name="T0" fmla="*/ 0 w 14"/>
                    <a:gd name="T1" fmla="*/ 743 h 6"/>
                    <a:gd name="T2" fmla="*/ 0 w 14"/>
                    <a:gd name="T3" fmla="*/ 743 h 6"/>
                    <a:gd name="T4" fmla="*/ 917 w 14"/>
                    <a:gd name="T5" fmla="*/ 633 h 6"/>
                    <a:gd name="T6" fmla="*/ 1630 w 14"/>
                    <a:gd name="T7" fmla="*/ 110 h 6"/>
                    <a:gd name="T8" fmla="*/ 1521 w 14"/>
                    <a:gd name="T9" fmla="*/ 0 h 6"/>
                    <a:gd name="T10" fmla="*/ 713 w 14"/>
                    <a:gd name="T11" fmla="*/ 367 h 6"/>
                    <a:gd name="T12" fmla="*/ 0 w 14"/>
                    <a:gd name="T13" fmla="*/ 633 h 6"/>
                    <a:gd name="T14" fmla="*/ 0 w 14"/>
                    <a:gd name="T15" fmla="*/ 633 h 6"/>
                    <a:gd name="T16" fmla="*/ 0 w 14"/>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6"/>
                    <a:gd name="T29" fmla="*/ 14 w 1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6">
                      <a:moveTo>
                        <a:pt x="0" y="6"/>
                      </a:moveTo>
                      <a:lnTo>
                        <a:pt x="0" y="6"/>
                      </a:lnTo>
                      <a:lnTo>
                        <a:pt x="8" y="5"/>
                      </a:lnTo>
                      <a:lnTo>
                        <a:pt x="14" y="1"/>
                      </a:lnTo>
                      <a:lnTo>
                        <a:pt x="13" y="0"/>
                      </a:lnTo>
                      <a:lnTo>
                        <a:pt x="6" y="3"/>
                      </a:lnTo>
                      <a:lnTo>
                        <a:pt x="0" y="5"/>
                      </a:lnTo>
                      <a:lnTo>
                        <a:pt x="0"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6" name="Freeform 825"/>
                <p:cNvSpPr>
                  <a:spLocks/>
                </p:cNvSpPr>
                <p:nvPr/>
              </p:nvSpPr>
              <p:spPr bwMode="auto">
                <a:xfrm>
                  <a:off x="2034" y="1433"/>
                  <a:ext cx="27" cy="26"/>
                </a:xfrm>
                <a:custGeom>
                  <a:avLst/>
                  <a:gdLst>
                    <a:gd name="T0" fmla="*/ 763 w 8"/>
                    <a:gd name="T1" fmla="*/ 0 h 8"/>
                    <a:gd name="T2" fmla="*/ 763 w 8"/>
                    <a:gd name="T3" fmla="*/ 0 h 8"/>
                    <a:gd name="T4" fmla="*/ 115 w 8"/>
                    <a:gd name="T5" fmla="*/ 549 h 8"/>
                    <a:gd name="T6" fmla="*/ 0 w 8"/>
                    <a:gd name="T7" fmla="*/ 887 h 8"/>
                    <a:gd name="T8" fmla="*/ 0 w 8"/>
                    <a:gd name="T9" fmla="*/ 793 h 8"/>
                    <a:gd name="T10" fmla="*/ 388 w 8"/>
                    <a:gd name="T11" fmla="*/ 793 h 8"/>
                    <a:gd name="T12" fmla="*/ 1036 w 8"/>
                    <a:gd name="T13" fmla="*/ 244 h 8"/>
                    <a:gd name="T14" fmla="*/ 1036 w 8"/>
                    <a:gd name="T15" fmla="*/ 244 h 8"/>
                    <a:gd name="T16" fmla="*/ 763 w 8"/>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6" y="0"/>
                      </a:moveTo>
                      <a:lnTo>
                        <a:pt x="6" y="0"/>
                      </a:lnTo>
                      <a:lnTo>
                        <a:pt x="1" y="5"/>
                      </a:lnTo>
                      <a:lnTo>
                        <a:pt x="0" y="8"/>
                      </a:lnTo>
                      <a:lnTo>
                        <a:pt x="0" y="7"/>
                      </a:lnTo>
                      <a:lnTo>
                        <a:pt x="3" y="7"/>
                      </a:lnTo>
                      <a:lnTo>
                        <a:pt x="8" y="2"/>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7" name="Freeform 826"/>
                <p:cNvSpPr>
                  <a:spLocks/>
                </p:cNvSpPr>
                <p:nvPr/>
              </p:nvSpPr>
              <p:spPr bwMode="auto">
                <a:xfrm>
                  <a:off x="2054" y="1406"/>
                  <a:ext cx="16" cy="33"/>
                </a:xfrm>
                <a:custGeom>
                  <a:avLst/>
                  <a:gdLst>
                    <a:gd name="T0" fmla="*/ 326 w 5"/>
                    <a:gd name="T1" fmla="*/ 0 h 10"/>
                    <a:gd name="T2" fmla="*/ 326 w 5"/>
                    <a:gd name="T3" fmla="*/ 0 h 10"/>
                    <a:gd name="T4" fmla="*/ 195 w 5"/>
                    <a:gd name="T5" fmla="*/ 610 h 10"/>
                    <a:gd name="T6" fmla="*/ 0 w 5"/>
                    <a:gd name="T7" fmla="*/ 937 h 10"/>
                    <a:gd name="T8" fmla="*/ 195 w 5"/>
                    <a:gd name="T9" fmla="*/ 1188 h 10"/>
                    <a:gd name="T10" fmla="*/ 326 w 5"/>
                    <a:gd name="T11" fmla="*/ 610 h 10"/>
                    <a:gd name="T12" fmla="*/ 522 w 5"/>
                    <a:gd name="T13" fmla="*/ 0 h 10"/>
                    <a:gd name="T14" fmla="*/ 522 w 5"/>
                    <a:gd name="T15" fmla="*/ 0 h 10"/>
                    <a:gd name="T16" fmla="*/ 326 w 5"/>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3" y="0"/>
                      </a:moveTo>
                      <a:lnTo>
                        <a:pt x="3" y="0"/>
                      </a:lnTo>
                      <a:lnTo>
                        <a:pt x="2" y="5"/>
                      </a:lnTo>
                      <a:lnTo>
                        <a:pt x="0" y="8"/>
                      </a:lnTo>
                      <a:lnTo>
                        <a:pt x="2" y="10"/>
                      </a:lnTo>
                      <a:lnTo>
                        <a:pt x="3" y="5"/>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8" name="Freeform 827"/>
                <p:cNvSpPr>
                  <a:spLocks/>
                </p:cNvSpPr>
                <p:nvPr/>
              </p:nvSpPr>
              <p:spPr bwMode="auto">
                <a:xfrm>
                  <a:off x="2064" y="1380"/>
                  <a:ext cx="16" cy="26"/>
                </a:xfrm>
                <a:custGeom>
                  <a:avLst/>
                  <a:gdLst>
                    <a:gd name="T0" fmla="*/ 429 w 5"/>
                    <a:gd name="T1" fmla="*/ 0 h 8"/>
                    <a:gd name="T2" fmla="*/ 429 w 5"/>
                    <a:gd name="T3" fmla="*/ 0 h 8"/>
                    <a:gd name="T4" fmla="*/ 195 w 5"/>
                    <a:gd name="T5" fmla="*/ 338 h 8"/>
                    <a:gd name="T6" fmla="*/ 0 w 5"/>
                    <a:gd name="T7" fmla="*/ 887 h 8"/>
                    <a:gd name="T8" fmla="*/ 195 w 5"/>
                    <a:gd name="T9" fmla="*/ 887 h 8"/>
                    <a:gd name="T10" fmla="*/ 522 w 5"/>
                    <a:gd name="T11" fmla="*/ 549 h 8"/>
                    <a:gd name="T12" fmla="*/ 522 w 5"/>
                    <a:gd name="T13" fmla="*/ 0 h 8"/>
                    <a:gd name="T14" fmla="*/ 522 w 5"/>
                    <a:gd name="T15" fmla="*/ 0 h 8"/>
                    <a:gd name="T16" fmla="*/ 429 w 5"/>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4" y="0"/>
                      </a:moveTo>
                      <a:lnTo>
                        <a:pt x="4" y="0"/>
                      </a:lnTo>
                      <a:lnTo>
                        <a:pt x="2" y="3"/>
                      </a:lnTo>
                      <a:lnTo>
                        <a:pt x="0" y="8"/>
                      </a:lnTo>
                      <a:lnTo>
                        <a:pt x="2" y="8"/>
                      </a:lnTo>
                      <a:lnTo>
                        <a:pt x="5" y="5"/>
                      </a:lnTo>
                      <a:lnTo>
                        <a:pt x="5" y="0"/>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89" name="Freeform 828"/>
                <p:cNvSpPr>
                  <a:spLocks/>
                </p:cNvSpPr>
                <p:nvPr/>
              </p:nvSpPr>
              <p:spPr bwMode="auto">
                <a:xfrm>
                  <a:off x="2077" y="1364"/>
                  <a:ext cx="13" cy="16"/>
                </a:xfrm>
                <a:custGeom>
                  <a:avLst/>
                  <a:gdLst>
                    <a:gd name="T0" fmla="*/ 104 w 4"/>
                    <a:gd name="T1" fmla="*/ 0 h 5"/>
                    <a:gd name="T2" fmla="*/ 104 w 4"/>
                    <a:gd name="T3" fmla="*/ 0 h 5"/>
                    <a:gd name="T4" fmla="*/ 104 w 4"/>
                    <a:gd name="T5" fmla="*/ 102 h 5"/>
                    <a:gd name="T6" fmla="*/ 0 w 4"/>
                    <a:gd name="T7" fmla="*/ 522 h 5"/>
                    <a:gd name="T8" fmla="*/ 104 w 4"/>
                    <a:gd name="T9" fmla="*/ 522 h 5"/>
                    <a:gd name="T10" fmla="*/ 338 w 4"/>
                    <a:gd name="T11" fmla="*/ 326 h 5"/>
                    <a:gd name="T12" fmla="*/ 442 w 4"/>
                    <a:gd name="T13" fmla="*/ 0 h 5"/>
                    <a:gd name="T14" fmla="*/ 442 w 4"/>
                    <a:gd name="T15" fmla="*/ 0 h 5"/>
                    <a:gd name="T16" fmla="*/ 104 w 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1" y="0"/>
                      </a:moveTo>
                      <a:lnTo>
                        <a:pt x="1" y="0"/>
                      </a:lnTo>
                      <a:lnTo>
                        <a:pt x="1" y="1"/>
                      </a:lnTo>
                      <a:lnTo>
                        <a:pt x="0" y="5"/>
                      </a:lnTo>
                      <a:lnTo>
                        <a:pt x="1" y="5"/>
                      </a:lnTo>
                      <a:lnTo>
                        <a:pt x="3" y="3"/>
                      </a:lnTo>
                      <a:lnTo>
                        <a:pt x="4" y="0"/>
                      </a:lnTo>
                      <a:lnTo>
                        <a:pt x="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0" name="Freeform 829"/>
                <p:cNvSpPr>
                  <a:spLocks/>
                </p:cNvSpPr>
                <p:nvPr/>
              </p:nvSpPr>
              <p:spPr bwMode="auto">
                <a:xfrm>
                  <a:off x="2064" y="1354"/>
                  <a:ext cx="26" cy="10"/>
                </a:xfrm>
                <a:custGeom>
                  <a:avLst/>
                  <a:gdLst>
                    <a:gd name="T0" fmla="*/ 244 w 8"/>
                    <a:gd name="T1" fmla="*/ 110 h 3"/>
                    <a:gd name="T2" fmla="*/ 244 w 8"/>
                    <a:gd name="T3" fmla="*/ 110 h 3"/>
                    <a:gd name="T4" fmla="*/ 549 w 8"/>
                    <a:gd name="T5" fmla="*/ 110 h 3"/>
                    <a:gd name="T6" fmla="*/ 549 w 8"/>
                    <a:gd name="T7" fmla="*/ 367 h 3"/>
                    <a:gd name="T8" fmla="*/ 887 w 8"/>
                    <a:gd name="T9" fmla="*/ 367 h 3"/>
                    <a:gd name="T10" fmla="*/ 549 w 8"/>
                    <a:gd name="T11" fmla="*/ 0 h 3"/>
                    <a:gd name="T12" fmla="*/ 0 w 8"/>
                    <a:gd name="T13" fmla="*/ 0 h 3"/>
                    <a:gd name="T14" fmla="*/ 0 w 8"/>
                    <a:gd name="T15" fmla="*/ 0 h 3"/>
                    <a:gd name="T16" fmla="*/ 244 w 8"/>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2" y="1"/>
                      </a:moveTo>
                      <a:lnTo>
                        <a:pt x="2" y="1"/>
                      </a:lnTo>
                      <a:lnTo>
                        <a:pt x="5" y="1"/>
                      </a:lnTo>
                      <a:lnTo>
                        <a:pt x="5" y="3"/>
                      </a:lnTo>
                      <a:lnTo>
                        <a:pt x="8" y="3"/>
                      </a:lnTo>
                      <a:lnTo>
                        <a:pt x="5" y="0"/>
                      </a:lnTo>
                      <a:lnTo>
                        <a:pt x="0"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1" name="Freeform 830"/>
                <p:cNvSpPr>
                  <a:spLocks/>
                </p:cNvSpPr>
                <p:nvPr/>
              </p:nvSpPr>
              <p:spPr bwMode="auto">
                <a:xfrm>
                  <a:off x="2048" y="1354"/>
                  <a:ext cx="22" cy="13"/>
                </a:xfrm>
                <a:custGeom>
                  <a:avLst/>
                  <a:gdLst>
                    <a:gd name="T0" fmla="*/ 189 w 7"/>
                    <a:gd name="T1" fmla="*/ 442 h 4"/>
                    <a:gd name="T2" fmla="*/ 189 w 7"/>
                    <a:gd name="T3" fmla="*/ 442 h 4"/>
                    <a:gd name="T4" fmla="*/ 493 w 7"/>
                    <a:gd name="T5" fmla="*/ 338 h 4"/>
                    <a:gd name="T6" fmla="*/ 682 w 7"/>
                    <a:gd name="T7" fmla="*/ 104 h 4"/>
                    <a:gd name="T8" fmla="*/ 493 w 7"/>
                    <a:gd name="T9" fmla="*/ 0 h 4"/>
                    <a:gd name="T10" fmla="*/ 405 w 7"/>
                    <a:gd name="T11" fmla="*/ 104 h 4"/>
                    <a:gd name="T12" fmla="*/ 0 w 7"/>
                    <a:gd name="T13" fmla="*/ 442 h 4"/>
                    <a:gd name="T14" fmla="*/ 0 w 7"/>
                    <a:gd name="T15" fmla="*/ 442 h 4"/>
                    <a:gd name="T16" fmla="*/ 189 w 7"/>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2" y="4"/>
                      </a:moveTo>
                      <a:lnTo>
                        <a:pt x="2" y="4"/>
                      </a:lnTo>
                      <a:lnTo>
                        <a:pt x="5" y="3"/>
                      </a:lnTo>
                      <a:lnTo>
                        <a:pt x="7" y="1"/>
                      </a:lnTo>
                      <a:lnTo>
                        <a:pt x="5" y="0"/>
                      </a:lnTo>
                      <a:lnTo>
                        <a:pt x="4" y="1"/>
                      </a:lnTo>
                      <a:lnTo>
                        <a:pt x="0" y="4"/>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2" name="Freeform 831"/>
                <p:cNvSpPr>
                  <a:spLocks/>
                </p:cNvSpPr>
                <p:nvPr/>
              </p:nvSpPr>
              <p:spPr bwMode="auto">
                <a:xfrm>
                  <a:off x="2034" y="1367"/>
                  <a:ext cx="20" cy="23"/>
                </a:xfrm>
                <a:custGeom>
                  <a:avLst/>
                  <a:gdLst>
                    <a:gd name="T0" fmla="*/ 0 w 6"/>
                    <a:gd name="T1" fmla="*/ 821 h 7"/>
                    <a:gd name="T2" fmla="*/ 0 w 6"/>
                    <a:gd name="T3" fmla="*/ 821 h 7"/>
                    <a:gd name="T4" fmla="*/ 477 w 6"/>
                    <a:gd name="T5" fmla="*/ 463 h 7"/>
                    <a:gd name="T6" fmla="*/ 743 w 6"/>
                    <a:gd name="T7" fmla="*/ 0 h 7"/>
                    <a:gd name="T8" fmla="*/ 477 w 6"/>
                    <a:gd name="T9" fmla="*/ 0 h 7"/>
                    <a:gd name="T10" fmla="*/ 367 w 6"/>
                    <a:gd name="T11" fmla="*/ 250 h 7"/>
                    <a:gd name="T12" fmla="*/ 0 w 6"/>
                    <a:gd name="T13" fmla="*/ 572 h 7"/>
                    <a:gd name="T14" fmla="*/ 0 w 6"/>
                    <a:gd name="T15" fmla="*/ 572 h 7"/>
                    <a:gd name="T16" fmla="*/ 0 w 6"/>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0" y="7"/>
                      </a:moveTo>
                      <a:lnTo>
                        <a:pt x="0" y="7"/>
                      </a:lnTo>
                      <a:lnTo>
                        <a:pt x="4" y="4"/>
                      </a:lnTo>
                      <a:lnTo>
                        <a:pt x="6" y="0"/>
                      </a:lnTo>
                      <a:lnTo>
                        <a:pt x="4" y="0"/>
                      </a:lnTo>
                      <a:lnTo>
                        <a:pt x="3" y="2"/>
                      </a:lnTo>
                      <a:lnTo>
                        <a:pt x="0" y="5"/>
                      </a:lnTo>
                      <a:lnTo>
                        <a:pt x="0"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3" name="Freeform 832"/>
                <p:cNvSpPr>
                  <a:spLocks/>
                </p:cNvSpPr>
                <p:nvPr/>
              </p:nvSpPr>
              <p:spPr bwMode="auto">
                <a:xfrm>
                  <a:off x="2005" y="1383"/>
                  <a:ext cx="29" cy="30"/>
                </a:xfrm>
                <a:custGeom>
                  <a:avLst/>
                  <a:gdLst>
                    <a:gd name="T0" fmla="*/ 435 w 9"/>
                    <a:gd name="T1" fmla="*/ 857 h 9"/>
                    <a:gd name="T2" fmla="*/ 435 w 9"/>
                    <a:gd name="T3" fmla="*/ 857 h 9"/>
                    <a:gd name="T4" fmla="*/ 435 w 9"/>
                    <a:gd name="T5" fmla="*/ 633 h 9"/>
                    <a:gd name="T6" fmla="*/ 435 w 9"/>
                    <a:gd name="T7" fmla="*/ 633 h 9"/>
                    <a:gd name="T8" fmla="*/ 767 w 9"/>
                    <a:gd name="T9" fmla="*/ 477 h 9"/>
                    <a:gd name="T10" fmla="*/ 967 w 9"/>
                    <a:gd name="T11" fmla="*/ 257 h 9"/>
                    <a:gd name="T12" fmla="*/ 967 w 9"/>
                    <a:gd name="T13" fmla="*/ 0 h 9"/>
                    <a:gd name="T14" fmla="*/ 541 w 9"/>
                    <a:gd name="T15" fmla="*/ 0 h 9"/>
                    <a:gd name="T16" fmla="*/ 197 w 9"/>
                    <a:gd name="T17" fmla="*/ 477 h 9"/>
                    <a:gd name="T18" fmla="*/ 0 w 9"/>
                    <a:gd name="T19" fmla="*/ 633 h 9"/>
                    <a:gd name="T20" fmla="*/ 197 w 9"/>
                    <a:gd name="T21" fmla="*/ 1110 h 9"/>
                    <a:gd name="T22" fmla="*/ 197 w 9"/>
                    <a:gd name="T23" fmla="*/ 1110 h 9"/>
                    <a:gd name="T24" fmla="*/ 435 w 9"/>
                    <a:gd name="T25" fmla="*/ 85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9"/>
                    <a:gd name="T41" fmla="*/ 9 w 9"/>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9">
                      <a:moveTo>
                        <a:pt x="4" y="7"/>
                      </a:moveTo>
                      <a:lnTo>
                        <a:pt x="4" y="7"/>
                      </a:lnTo>
                      <a:lnTo>
                        <a:pt x="4" y="5"/>
                      </a:lnTo>
                      <a:lnTo>
                        <a:pt x="7" y="4"/>
                      </a:lnTo>
                      <a:lnTo>
                        <a:pt x="9" y="2"/>
                      </a:lnTo>
                      <a:lnTo>
                        <a:pt x="9" y="0"/>
                      </a:lnTo>
                      <a:lnTo>
                        <a:pt x="5" y="0"/>
                      </a:lnTo>
                      <a:lnTo>
                        <a:pt x="2" y="4"/>
                      </a:lnTo>
                      <a:lnTo>
                        <a:pt x="0" y="5"/>
                      </a:lnTo>
                      <a:lnTo>
                        <a:pt x="2" y="9"/>
                      </a:lnTo>
                      <a:lnTo>
                        <a:pt x="4"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4" name="Freeform 833"/>
                <p:cNvSpPr>
                  <a:spLocks/>
                </p:cNvSpPr>
                <p:nvPr/>
              </p:nvSpPr>
              <p:spPr bwMode="auto">
                <a:xfrm>
                  <a:off x="2005" y="1406"/>
                  <a:ext cx="16" cy="20"/>
                </a:xfrm>
                <a:custGeom>
                  <a:avLst/>
                  <a:gdLst>
                    <a:gd name="T0" fmla="*/ 0 w 5"/>
                    <a:gd name="T1" fmla="*/ 743 h 6"/>
                    <a:gd name="T2" fmla="*/ 0 w 5"/>
                    <a:gd name="T3" fmla="*/ 743 h 6"/>
                    <a:gd name="T4" fmla="*/ 522 w 5"/>
                    <a:gd name="T5" fmla="*/ 743 h 6"/>
                    <a:gd name="T6" fmla="*/ 429 w 5"/>
                    <a:gd name="T7" fmla="*/ 0 h 6"/>
                    <a:gd name="T8" fmla="*/ 195 w 5"/>
                    <a:gd name="T9" fmla="*/ 257 h 6"/>
                    <a:gd name="T10" fmla="*/ 195 w 5"/>
                    <a:gd name="T11" fmla="*/ 633 h 6"/>
                    <a:gd name="T12" fmla="*/ 195 w 5"/>
                    <a:gd name="T13" fmla="*/ 633 h 6"/>
                    <a:gd name="T14" fmla="*/ 195 w 5"/>
                    <a:gd name="T15" fmla="*/ 633 h 6"/>
                    <a:gd name="T16" fmla="*/ 0 w 5"/>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0" y="6"/>
                      </a:moveTo>
                      <a:lnTo>
                        <a:pt x="0" y="6"/>
                      </a:lnTo>
                      <a:lnTo>
                        <a:pt x="5" y="6"/>
                      </a:lnTo>
                      <a:lnTo>
                        <a:pt x="4" y="0"/>
                      </a:lnTo>
                      <a:lnTo>
                        <a:pt x="2" y="2"/>
                      </a:lnTo>
                      <a:lnTo>
                        <a:pt x="2" y="5"/>
                      </a:lnTo>
                      <a:lnTo>
                        <a:pt x="0"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5" name="Freeform 834"/>
                <p:cNvSpPr>
                  <a:spLocks/>
                </p:cNvSpPr>
                <p:nvPr/>
              </p:nvSpPr>
              <p:spPr bwMode="auto">
                <a:xfrm>
                  <a:off x="1969" y="1397"/>
                  <a:ext cx="42" cy="29"/>
                </a:xfrm>
                <a:custGeom>
                  <a:avLst/>
                  <a:gdLst>
                    <a:gd name="T0" fmla="*/ 0 w 13"/>
                    <a:gd name="T1" fmla="*/ 103 h 9"/>
                    <a:gd name="T2" fmla="*/ 0 w 13"/>
                    <a:gd name="T3" fmla="*/ 103 h 9"/>
                    <a:gd name="T4" fmla="*/ 772 w 13"/>
                    <a:gd name="T5" fmla="*/ 541 h 9"/>
                    <a:gd name="T6" fmla="*/ 1212 w 13"/>
                    <a:gd name="T7" fmla="*/ 967 h 9"/>
                    <a:gd name="T8" fmla="*/ 1418 w 13"/>
                    <a:gd name="T9" fmla="*/ 873 h 9"/>
                    <a:gd name="T10" fmla="*/ 876 w 13"/>
                    <a:gd name="T11" fmla="*/ 332 h 9"/>
                    <a:gd name="T12" fmla="*/ 0 w 13"/>
                    <a:gd name="T13" fmla="*/ 0 h 9"/>
                    <a:gd name="T14" fmla="*/ 0 w 13"/>
                    <a:gd name="T15" fmla="*/ 0 h 9"/>
                    <a:gd name="T16" fmla="*/ 0 w 13"/>
                    <a:gd name="T17" fmla="*/ 103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0" y="1"/>
                      </a:moveTo>
                      <a:lnTo>
                        <a:pt x="0" y="1"/>
                      </a:lnTo>
                      <a:lnTo>
                        <a:pt x="7" y="5"/>
                      </a:lnTo>
                      <a:lnTo>
                        <a:pt x="11" y="9"/>
                      </a:lnTo>
                      <a:lnTo>
                        <a:pt x="13" y="8"/>
                      </a:lnTo>
                      <a:lnTo>
                        <a:pt x="8" y="3"/>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6" name="Freeform 835"/>
                <p:cNvSpPr>
                  <a:spLocks/>
                </p:cNvSpPr>
                <p:nvPr/>
              </p:nvSpPr>
              <p:spPr bwMode="auto">
                <a:xfrm>
                  <a:off x="1946" y="1397"/>
                  <a:ext cx="23" cy="9"/>
                </a:xfrm>
                <a:custGeom>
                  <a:avLst/>
                  <a:gdLst>
                    <a:gd name="T0" fmla="*/ 250 w 7"/>
                    <a:gd name="T1" fmla="*/ 243 h 3"/>
                    <a:gd name="T2" fmla="*/ 250 w 7"/>
                    <a:gd name="T3" fmla="*/ 243 h 3"/>
                    <a:gd name="T4" fmla="*/ 355 w 7"/>
                    <a:gd name="T5" fmla="*/ 81 h 3"/>
                    <a:gd name="T6" fmla="*/ 821 w 7"/>
                    <a:gd name="T7" fmla="*/ 81 h 3"/>
                    <a:gd name="T8" fmla="*/ 821 w 7"/>
                    <a:gd name="T9" fmla="*/ 0 h 3"/>
                    <a:gd name="T10" fmla="*/ 355 w 7"/>
                    <a:gd name="T11" fmla="*/ 0 h 3"/>
                    <a:gd name="T12" fmla="*/ 0 w 7"/>
                    <a:gd name="T13" fmla="*/ 81 h 3"/>
                    <a:gd name="T14" fmla="*/ 0 w 7"/>
                    <a:gd name="T15" fmla="*/ 81 h 3"/>
                    <a:gd name="T16" fmla="*/ 250 w 7"/>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2" y="3"/>
                      </a:moveTo>
                      <a:lnTo>
                        <a:pt x="2" y="3"/>
                      </a:lnTo>
                      <a:lnTo>
                        <a:pt x="3" y="1"/>
                      </a:lnTo>
                      <a:lnTo>
                        <a:pt x="7" y="1"/>
                      </a:lnTo>
                      <a:lnTo>
                        <a:pt x="7" y="0"/>
                      </a:lnTo>
                      <a:lnTo>
                        <a:pt x="3" y="0"/>
                      </a:lnTo>
                      <a:lnTo>
                        <a:pt x="0" y="1"/>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7" name="Freeform 836"/>
                <p:cNvSpPr>
                  <a:spLocks/>
                </p:cNvSpPr>
                <p:nvPr/>
              </p:nvSpPr>
              <p:spPr bwMode="auto">
                <a:xfrm>
                  <a:off x="1943" y="1400"/>
                  <a:ext cx="10" cy="23"/>
                </a:xfrm>
                <a:custGeom>
                  <a:avLst/>
                  <a:gdLst>
                    <a:gd name="T0" fmla="*/ 110 w 3"/>
                    <a:gd name="T1" fmla="*/ 821 h 7"/>
                    <a:gd name="T2" fmla="*/ 110 w 3"/>
                    <a:gd name="T3" fmla="*/ 821 h 7"/>
                    <a:gd name="T4" fmla="*/ 367 w 3"/>
                    <a:gd name="T5" fmla="*/ 463 h 7"/>
                    <a:gd name="T6" fmla="*/ 367 w 3"/>
                    <a:gd name="T7" fmla="*/ 250 h 7"/>
                    <a:gd name="T8" fmla="*/ 110 w 3"/>
                    <a:gd name="T9" fmla="*/ 0 h 7"/>
                    <a:gd name="T10" fmla="*/ 0 w 3"/>
                    <a:gd name="T11" fmla="*/ 463 h 7"/>
                    <a:gd name="T12" fmla="*/ 110 w 3"/>
                    <a:gd name="T13" fmla="*/ 463 h 7"/>
                    <a:gd name="T14" fmla="*/ 110 w 3"/>
                    <a:gd name="T15" fmla="*/ 463 h 7"/>
                    <a:gd name="T16" fmla="*/ 110 w 3"/>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1" y="7"/>
                      </a:moveTo>
                      <a:lnTo>
                        <a:pt x="1" y="7"/>
                      </a:lnTo>
                      <a:lnTo>
                        <a:pt x="3" y="4"/>
                      </a:lnTo>
                      <a:lnTo>
                        <a:pt x="3" y="2"/>
                      </a:lnTo>
                      <a:lnTo>
                        <a:pt x="1" y="0"/>
                      </a:lnTo>
                      <a:lnTo>
                        <a:pt x="0" y="4"/>
                      </a:lnTo>
                      <a:lnTo>
                        <a:pt x="1" y="4"/>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8" name="Freeform 837"/>
                <p:cNvSpPr>
                  <a:spLocks/>
                </p:cNvSpPr>
                <p:nvPr/>
              </p:nvSpPr>
              <p:spPr bwMode="auto">
                <a:xfrm>
                  <a:off x="1913" y="1400"/>
                  <a:ext cx="33" cy="23"/>
                </a:xfrm>
                <a:custGeom>
                  <a:avLst/>
                  <a:gdLst>
                    <a:gd name="T0" fmla="*/ 251 w 10"/>
                    <a:gd name="T1" fmla="*/ 463 h 7"/>
                    <a:gd name="T2" fmla="*/ 251 w 10"/>
                    <a:gd name="T3" fmla="*/ 463 h 7"/>
                    <a:gd name="T4" fmla="*/ 610 w 10"/>
                    <a:gd name="T5" fmla="*/ 463 h 7"/>
                    <a:gd name="T6" fmla="*/ 1188 w 10"/>
                    <a:gd name="T7" fmla="*/ 821 h 7"/>
                    <a:gd name="T8" fmla="*/ 1188 w 10"/>
                    <a:gd name="T9" fmla="*/ 463 h 7"/>
                    <a:gd name="T10" fmla="*/ 828 w 10"/>
                    <a:gd name="T11" fmla="*/ 250 h 7"/>
                    <a:gd name="T12" fmla="*/ 0 w 10"/>
                    <a:gd name="T13" fmla="*/ 0 h 7"/>
                    <a:gd name="T14" fmla="*/ 0 w 10"/>
                    <a:gd name="T15" fmla="*/ 250 h 7"/>
                    <a:gd name="T16" fmla="*/ 251 w 10"/>
                    <a:gd name="T17" fmla="*/ 463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7"/>
                    <a:gd name="T29" fmla="*/ 10 w 10"/>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7">
                      <a:moveTo>
                        <a:pt x="2" y="4"/>
                      </a:moveTo>
                      <a:lnTo>
                        <a:pt x="2" y="4"/>
                      </a:lnTo>
                      <a:lnTo>
                        <a:pt x="5" y="4"/>
                      </a:lnTo>
                      <a:lnTo>
                        <a:pt x="10" y="7"/>
                      </a:lnTo>
                      <a:lnTo>
                        <a:pt x="10" y="4"/>
                      </a:lnTo>
                      <a:lnTo>
                        <a:pt x="7" y="2"/>
                      </a:lnTo>
                      <a:lnTo>
                        <a:pt x="0" y="0"/>
                      </a:lnTo>
                      <a:lnTo>
                        <a:pt x="0" y="2"/>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99" name="Freeform 838"/>
                <p:cNvSpPr>
                  <a:spLocks/>
                </p:cNvSpPr>
                <p:nvPr/>
              </p:nvSpPr>
              <p:spPr bwMode="auto">
                <a:xfrm>
                  <a:off x="1887" y="1400"/>
                  <a:ext cx="33" cy="13"/>
                </a:xfrm>
                <a:custGeom>
                  <a:avLst/>
                  <a:gdLst>
                    <a:gd name="T0" fmla="*/ 0 w 10"/>
                    <a:gd name="T1" fmla="*/ 244 h 4"/>
                    <a:gd name="T2" fmla="*/ 0 w 10"/>
                    <a:gd name="T3" fmla="*/ 244 h 4"/>
                    <a:gd name="T4" fmla="*/ 610 w 10"/>
                    <a:gd name="T5" fmla="*/ 442 h 4"/>
                    <a:gd name="T6" fmla="*/ 1188 w 10"/>
                    <a:gd name="T7" fmla="*/ 442 h 4"/>
                    <a:gd name="T8" fmla="*/ 937 w 10"/>
                    <a:gd name="T9" fmla="*/ 244 h 4"/>
                    <a:gd name="T10" fmla="*/ 610 w 10"/>
                    <a:gd name="T11" fmla="*/ 244 h 4"/>
                    <a:gd name="T12" fmla="*/ 0 w 10"/>
                    <a:gd name="T13" fmla="*/ 0 h 4"/>
                    <a:gd name="T14" fmla="*/ 0 w 10"/>
                    <a:gd name="T15" fmla="*/ 0 h 4"/>
                    <a:gd name="T16" fmla="*/ 0 w 10"/>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0" y="2"/>
                      </a:moveTo>
                      <a:lnTo>
                        <a:pt x="0" y="2"/>
                      </a:lnTo>
                      <a:lnTo>
                        <a:pt x="5" y="4"/>
                      </a:lnTo>
                      <a:lnTo>
                        <a:pt x="10" y="4"/>
                      </a:lnTo>
                      <a:lnTo>
                        <a:pt x="8" y="2"/>
                      </a:lnTo>
                      <a:lnTo>
                        <a:pt x="5"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0" name="Freeform 839"/>
                <p:cNvSpPr>
                  <a:spLocks/>
                </p:cNvSpPr>
                <p:nvPr/>
              </p:nvSpPr>
              <p:spPr bwMode="auto">
                <a:xfrm>
                  <a:off x="1871" y="1397"/>
                  <a:ext cx="16" cy="9"/>
                </a:xfrm>
                <a:custGeom>
                  <a:avLst/>
                  <a:gdLst>
                    <a:gd name="T0" fmla="*/ 195 w 5"/>
                    <a:gd name="T1" fmla="*/ 81 h 3"/>
                    <a:gd name="T2" fmla="*/ 195 w 5"/>
                    <a:gd name="T3" fmla="*/ 81 h 3"/>
                    <a:gd name="T4" fmla="*/ 195 w 5"/>
                    <a:gd name="T5" fmla="*/ 81 h 3"/>
                    <a:gd name="T6" fmla="*/ 522 w 5"/>
                    <a:gd name="T7" fmla="*/ 243 h 3"/>
                    <a:gd name="T8" fmla="*/ 522 w 5"/>
                    <a:gd name="T9" fmla="*/ 81 h 3"/>
                    <a:gd name="T10" fmla="*/ 429 w 5"/>
                    <a:gd name="T11" fmla="*/ 0 h 3"/>
                    <a:gd name="T12" fmla="*/ 0 w 5"/>
                    <a:gd name="T13" fmla="*/ 0 h 3"/>
                    <a:gd name="T14" fmla="*/ 0 w 5"/>
                    <a:gd name="T15" fmla="*/ 0 h 3"/>
                    <a:gd name="T16" fmla="*/ 195 w 5"/>
                    <a:gd name="T17" fmla="*/ 8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1"/>
                      </a:moveTo>
                      <a:lnTo>
                        <a:pt x="2" y="1"/>
                      </a:lnTo>
                      <a:lnTo>
                        <a:pt x="5" y="3"/>
                      </a:lnTo>
                      <a:lnTo>
                        <a:pt x="5" y="1"/>
                      </a:lnTo>
                      <a:lnTo>
                        <a:pt x="4" y="0"/>
                      </a:lnTo>
                      <a:lnTo>
                        <a:pt x="0"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1" name="Freeform 840"/>
                <p:cNvSpPr>
                  <a:spLocks/>
                </p:cNvSpPr>
                <p:nvPr/>
              </p:nvSpPr>
              <p:spPr bwMode="auto">
                <a:xfrm>
                  <a:off x="1792" y="1397"/>
                  <a:ext cx="85" cy="29"/>
                </a:xfrm>
                <a:custGeom>
                  <a:avLst/>
                  <a:gdLst>
                    <a:gd name="T0" fmla="*/ 0 w 26"/>
                    <a:gd name="T1" fmla="*/ 967 h 9"/>
                    <a:gd name="T2" fmla="*/ 0 w 26"/>
                    <a:gd name="T3" fmla="*/ 967 h 9"/>
                    <a:gd name="T4" fmla="*/ 1507 w 26"/>
                    <a:gd name="T5" fmla="*/ 873 h 9"/>
                    <a:gd name="T6" fmla="*/ 2972 w 26"/>
                    <a:gd name="T7" fmla="*/ 103 h 9"/>
                    <a:gd name="T8" fmla="*/ 2727 w 26"/>
                    <a:gd name="T9" fmla="*/ 0 h 9"/>
                    <a:gd name="T10" fmla="*/ 1262 w 26"/>
                    <a:gd name="T11" fmla="*/ 635 h 9"/>
                    <a:gd name="T12" fmla="*/ 245 w 26"/>
                    <a:gd name="T13" fmla="*/ 967 h 9"/>
                    <a:gd name="T14" fmla="*/ 245 w 26"/>
                    <a:gd name="T15" fmla="*/ 967 h 9"/>
                    <a:gd name="T16" fmla="*/ 0 w 26"/>
                    <a:gd name="T17" fmla="*/ 96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9"/>
                    <a:gd name="T29" fmla="*/ 26 w 2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9">
                      <a:moveTo>
                        <a:pt x="0" y="9"/>
                      </a:moveTo>
                      <a:lnTo>
                        <a:pt x="0" y="9"/>
                      </a:lnTo>
                      <a:lnTo>
                        <a:pt x="13" y="8"/>
                      </a:lnTo>
                      <a:lnTo>
                        <a:pt x="26" y="1"/>
                      </a:lnTo>
                      <a:lnTo>
                        <a:pt x="24" y="0"/>
                      </a:lnTo>
                      <a:lnTo>
                        <a:pt x="11" y="6"/>
                      </a:lnTo>
                      <a:lnTo>
                        <a:pt x="2" y="9"/>
                      </a:lnTo>
                      <a:lnTo>
                        <a:pt x="0"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2" name="Freeform 841"/>
                <p:cNvSpPr>
                  <a:spLocks/>
                </p:cNvSpPr>
                <p:nvPr/>
              </p:nvSpPr>
              <p:spPr bwMode="auto">
                <a:xfrm>
                  <a:off x="1785" y="1413"/>
                  <a:ext cx="14" cy="13"/>
                </a:xfrm>
                <a:custGeom>
                  <a:avLst/>
                  <a:gdLst>
                    <a:gd name="T0" fmla="*/ 598 w 4"/>
                    <a:gd name="T1" fmla="*/ 0 h 4"/>
                    <a:gd name="T2" fmla="*/ 598 w 4"/>
                    <a:gd name="T3" fmla="*/ 0 h 4"/>
                    <a:gd name="T4" fmla="*/ 0 w 4"/>
                    <a:gd name="T5" fmla="*/ 338 h 4"/>
                    <a:gd name="T6" fmla="*/ 294 w 4"/>
                    <a:gd name="T7" fmla="*/ 442 h 4"/>
                    <a:gd name="T8" fmla="*/ 598 w 4"/>
                    <a:gd name="T9" fmla="*/ 442 h 4"/>
                    <a:gd name="T10" fmla="*/ 598 w 4"/>
                    <a:gd name="T11" fmla="*/ 104 h 4"/>
                    <a:gd name="T12" fmla="*/ 598 w 4"/>
                    <a:gd name="T13" fmla="*/ 104 h 4"/>
                    <a:gd name="T14" fmla="*/ 598 w 4"/>
                    <a:gd name="T15" fmla="*/ 104 h 4"/>
                    <a:gd name="T16" fmla="*/ 598 w 4"/>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4" y="0"/>
                      </a:moveTo>
                      <a:lnTo>
                        <a:pt x="4" y="0"/>
                      </a:lnTo>
                      <a:lnTo>
                        <a:pt x="0" y="3"/>
                      </a:lnTo>
                      <a:lnTo>
                        <a:pt x="2" y="4"/>
                      </a:lnTo>
                      <a:lnTo>
                        <a:pt x="4" y="4"/>
                      </a:lnTo>
                      <a:lnTo>
                        <a:pt x="4"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3" name="Freeform 842"/>
                <p:cNvSpPr>
                  <a:spLocks/>
                </p:cNvSpPr>
                <p:nvPr/>
              </p:nvSpPr>
              <p:spPr bwMode="auto">
                <a:xfrm>
                  <a:off x="1799" y="1390"/>
                  <a:ext cx="9" cy="26"/>
                </a:xfrm>
                <a:custGeom>
                  <a:avLst/>
                  <a:gdLst>
                    <a:gd name="T0" fmla="*/ 81 w 3"/>
                    <a:gd name="T1" fmla="*/ 244 h 8"/>
                    <a:gd name="T2" fmla="*/ 81 w 3"/>
                    <a:gd name="T3" fmla="*/ 244 h 8"/>
                    <a:gd name="T4" fmla="*/ 81 w 3"/>
                    <a:gd name="T5" fmla="*/ 244 h 8"/>
                    <a:gd name="T6" fmla="*/ 81 w 3"/>
                    <a:gd name="T7" fmla="*/ 338 h 8"/>
                    <a:gd name="T8" fmla="*/ 0 w 3"/>
                    <a:gd name="T9" fmla="*/ 793 h 8"/>
                    <a:gd name="T10" fmla="*/ 0 w 3"/>
                    <a:gd name="T11" fmla="*/ 793 h 8"/>
                    <a:gd name="T12" fmla="*/ 0 w 3"/>
                    <a:gd name="T13" fmla="*/ 887 h 8"/>
                    <a:gd name="T14" fmla="*/ 81 w 3"/>
                    <a:gd name="T15" fmla="*/ 887 h 8"/>
                    <a:gd name="T16" fmla="*/ 243 w 3"/>
                    <a:gd name="T17" fmla="*/ 549 h 8"/>
                    <a:gd name="T18" fmla="*/ 243 w 3"/>
                    <a:gd name="T19" fmla="*/ 244 h 8"/>
                    <a:gd name="T20" fmla="*/ 81 w 3"/>
                    <a:gd name="T21" fmla="*/ 0 h 8"/>
                    <a:gd name="T22" fmla="*/ 81 w 3"/>
                    <a:gd name="T23" fmla="*/ 0 h 8"/>
                    <a:gd name="T24" fmla="*/ 81 w 3"/>
                    <a:gd name="T25" fmla="*/ 244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8"/>
                    <a:gd name="T41" fmla="*/ 3 w 3"/>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8">
                      <a:moveTo>
                        <a:pt x="1" y="2"/>
                      </a:moveTo>
                      <a:lnTo>
                        <a:pt x="1" y="2"/>
                      </a:lnTo>
                      <a:lnTo>
                        <a:pt x="1" y="3"/>
                      </a:lnTo>
                      <a:lnTo>
                        <a:pt x="0" y="7"/>
                      </a:lnTo>
                      <a:lnTo>
                        <a:pt x="0" y="8"/>
                      </a:lnTo>
                      <a:lnTo>
                        <a:pt x="1" y="8"/>
                      </a:lnTo>
                      <a:lnTo>
                        <a:pt x="3" y="5"/>
                      </a:lnTo>
                      <a:lnTo>
                        <a:pt x="3" y="2"/>
                      </a:lnTo>
                      <a:lnTo>
                        <a:pt x="1" y="0"/>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4" name="Freeform 843"/>
                <p:cNvSpPr>
                  <a:spLocks/>
                </p:cNvSpPr>
                <p:nvPr/>
              </p:nvSpPr>
              <p:spPr bwMode="auto">
                <a:xfrm>
                  <a:off x="1785" y="1390"/>
                  <a:ext cx="17" cy="7"/>
                </a:xfrm>
                <a:custGeom>
                  <a:avLst/>
                  <a:gdLst>
                    <a:gd name="T0" fmla="*/ 279 w 5"/>
                    <a:gd name="T1" fmla="*/ 294 h 2"/>
                    <a:gd name="T2" fmla="*/ 279 w 5"/>
                    <a:gd name="T3" fmla="*/ 294 h 2"/>
                    <a:gd name="T4" fmla="*/ 279 w 5"/>
                    <a:gd name="T5" fmla="*/ 294 h 2"/>
                    <a:gd name="T6" fmla="*/ 670 w 5"/>
                    <a:gd name="T7" fmla="*/ 294 h 2"/>
                    <a:gd name="T8" fmla="*/ 670 w 5"/>
                    <a:gd name="T9" fmla="*/ 0 h 2"/>
                    <a:gd name="T10" fmla="*/ 279 w 5"/>
                    <a:gd name="T11" fmla="*/ 0 h 2"/>
                    <a:gd name="T12" fmla="*/ 0 w 5"/>
                    <a:gd name="T13" fmla="*/ 294 h 2"/>
                    <a:gd name="T14" fmla="*/ 0 w 5"/>
                    <a:gd name="T15" fmla="*/ 294 h 2"/>
                    <a:gd name="T16" fmla="*/ 279 w 5"/>
                    <a:gd name="T17" fmla="*/ 29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2"/>
                    <a:gd name="T29" fmla="*/ 5 w 5"/>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2">
                      <a:moveTo>
                        <a:pt x="2" y="2"/>
                      </a:moveTo>
                      <a:lnTo>
                        <a:pt x="2" y="2"/>
                      </a:lnTo>
                      <a:lnTo>
                        <a:pt x="5" y="2"/>
                      </a:lnTo>
                      <a:lnTo>
                        <a:pt x="5" y="0"/>
                      </a:lnTo>
                      <a:lnTo>
                        <a:pt x="2" y="0"/>
                      </a:lnTo>
                      <a:lnTo>
                        <a:pt x="0" y="2"/>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5" name="Freeform 844"/>
                <p:cNvSpPr>
                  <a:spLocks/>
                </p:cNvSpPr>
                <p:nvPr/>
              </p:nvSpPr>
              <p:spPr bwMode="auto">
                <a:xfrm>
                  <a:off x="1772" y="1397"/>
                  <a:ext cx="20" cy="29"/>
                </a:xfrm>
                <a:custGeom>
                  <a:avLst/>
                  <a:gdLst>
                    <a:gd name="T0" fmla="*/ 110 w 6"/>
                    <a:gd name="T1" fmla="*/ 967 h 9"/>
                    <a:gd name="T2" fmla="*/ 110 w 6"/>
                    <a:gd name="T3" fmla="*/ 967 h 9"/>
                    <a:gd name="T4" fmla="*/ 367 w 6"/>
                    <a:gd name="T5" fmla="*/ 541 h 9"/>
                    <a:gd name="T6" fmla="*/ 743 w 6"/>
                    <a:gd name="T7" fmla="*/ 0 h 9"/>
                    <a:gd name="T8" fmla="*/ 477 w 6"/>
                    <a:gd name="T9" fmla="*/ 0 h 9"/>
                    <a:gd name="T10" fmla="*/ 110 w 6"/>
                    <a:gd name="T11" fmla="*/ 332 h 9"/>
                    <a:gd name="T12" fmla="*/ 0 w 6"/>
                    <a:gd name="T13" fmla="*/ 967 h 9"/>
                    <a:gd name="T14" fmla="*/ 0 w 6"/>
                    <a:gd name="T15" fmla="*/ 967 h 9"/>
                    <a:gd name="T16" fmla="*/ 110 w 6"/>
                    <a:gd name="T17" fmla="*/ 96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9"/>
                    <a:gd name="T29" fmla="*/ 6 w 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9">
                      <a:moveTo>
                        <a:pt x="1" y="9"/>
                      </a:moveTo>
                      <a:lnTo>
                        <a:pt x="1" y="9"/>
                      </a:lnTo>
                      <a:lnTo>
                        <a:pt x="3" y="5"/>
                      </a:lnTo>
                      <a:lnTo>
                        <a:pt x="6" y="0"/>
                      </a:lnTo>
                      <a:lnTo>
                        <a:pt x="4" y="0"/>
                      </a:lnTo>
                      <a:lnTo>
                        <a:pt x="1" y="3"/>
                      </a:lnTo>
                      <a:lnTo>
                        <a:pt x="0" y="9"/>
                      </a:lnTo>
                      <a:lnTo>
                        <a:pt x="1"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6" name="Freeform 845"/>
                <p:cNvSpPr>
                  <a:spLocks/>
                </p:cNvSpPr>
                <p:nvPr/>
              </p:nvSpPr>
              <p:spPr bwMode="auto">
                <a:xfrm>
                  <a:off x="1766" y="1426"/>
                  <a:ext cx="10" cy="23"/>
                </a:xfrm>
                <a:custGeom>
                  <a:avLst/>
                  <a:gdLst>
                    <a:gd name="T0" fmla="*/ 0 w 3"/>
                    <a:gd name="T1" fmla="*/ 821 h 7"/>
                    <a:gd name="T2" fmla="*/ 0 w 3"/>
                    <a:gd name="T3" fmla="*/ 821 h 7"/>
                    <a:gd name="T4" fmla="*/ 367 w 3"/>
                    <a:gd name="T5" fmla="*/ 463 h 7"/>
                    <a:gd name="T6" fmla="*/ 367 w 3"/>
                    <a:gd name="T7" fmla="*/ 0 h 7"/>
                    <a:gd name="T8" fmla="*/ 257 w 3"/>
                    <a:gd name="T9" fmla="*/ 0 h 7"/>
                    <a:gd name="T10" fmla="*/ 0 w 3"/>
                    <a:gd name="T11" fmla="*/ 463 h 7"/>
                    <a:gd name="T12" fmla="*/ 0 w 3"/>
                    <a:gd name="T13" fmla="*/ 463 h 7"/>
                    <a:gd name="T14" fmla="*/ 0 w 3"/>
                    <a:gd name="T15" fmla="*/ 463 h 7"/>
                    <a:gd name="T16" fmla="*/ 0 w 3"/>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0" y="7"/>
                      </a:moveTo>
                      <a:lnTo>
                        <a:pt x="0" y="7"/>
                      </a:lnTo>
                      <a:lnTo>
                        <a:pt x="3" y="4"/>
                      </a:lnTo>
                      <a:lnTo>
                        <a:pt x="3" y="0"/>
                      </a:lnTo>
                      <a:lnTo>
                        <a:pt x="2" y="0"/>
                      </a:lnTo>
                      <a:lnTo>
                        <a:pt x="0" y="4"/>
                      </a:lnTo>
                      <a:lnTo>
                        <a:pt x="0"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7" name="Freeform 846"/>
                <p:cNvSpPr>
                  <a:spLocks/>
                </p:cNvSpPr>
                <p:nvPr/>
              </p:nvSpPr>
              <p:spPr bwMode="auto">
                <a:xfrm>
                  <a:off x="1749" y="1426"/>
                  <a:ext cx="17" cy="23"/>
                </a:xfrm>
                <a:custGeom>
                  <a:avLst/>
                  <a:gdLst>
                    <a:gd name="T0" fmla="*/ 0 w 5"/>
                    <a:gd name="T1" fmla="*/ 250 h 7"/>
                    <a:gd name="T2" fmla="*/ 0 w 5"/>
                    <a:gd name="T3" fmla="*/ 250 h 7"/>
                    <a:gd name="T4" fmla="*/ 279 w 5"/>
                    <a:gd name="T5" fmla="*/ 463 h 7"/>
                    <a:gd name="T6" fmla="*/ 670 w 5"/>
                    <a:gd name="T7" fmla="*/ 821 h 7"/>
                    <a:gd name="T8" fmla="*/ 670 w 5"/>
                    <a:gd name="T9" fmla="*/ 463 h 7"/>
                    <a:gd name="T10" fmla="*/ 394 w 5"/>
                    <a:gd name="T11" fmla="*/ 250 h 7"/>
                    <a:gd name="T12" fmla="*/ 0 w 5"/>
                    <a:gd name="T13" fmla="*/ 0 h 7"/>
                    <a:gd name="T14" fmla="*/ 0 w 5"/>
                    <a:gd name="T15" fmla="*/ 0 h 7"/>
                    <a:gd name="T16" fmla="*/ 0 w 5"/>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0" y="2"/>
                      </a:moveTo>
                      <a:lnTo>
                        <a:pt x="0" y="2"/>
                      </a:lnTo>
                      <a:lnTo>
                        <a:pt x="2" y="4"/>
                      </a:lnTo>
                      <a:lnTo>
                        <a:pt x="5" y="7"/>
                      </a:lnTo>
                      <a:lnTo>
                        <a:pt x="5" y="4"/>
                      </a:lnTo>
                      <a:lnTo>
                        <a:pt x="3"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8" name="Freeform 847"/>
                <p:cNvSpPr>
                  <a:spLocks/>
                </p:cNvSpPr>
                <p:nvPr/>
              </p:nvSpPr>
              <p:spPr bwMode="auto">
                <a:xfrm>
                  <a:off x="1733" y="1426"/>
                  <a:ext cx="16" cy="13"/>
                </a:xfrm>
                <a:custGeom>
                  <a:avLst/>
                  <a:gdLst>
                    <a:gd name="T0" fmla="*/ 195 w 5"/>
                    <a:gd name="T1" fmla="*/ 442 h 4"/>
                    <a:gd name="T2" fmla="*/ 195 w 5"/>
                    <a:gd name="T3" fmla="*/ 442 h 4"/>
                    <a:gd name="T4" fmla="*/ 326 w 5"/>
                    <a:gd name="T5" fmla="*/ 244 h 4"/>
                    <a:gd name="T6" fmla="*/ 522 w 5"/>
                    <a:gd name="T7" fmla="*/ 244 h 4"/>
                    <a:gd name="T8" fmla="*/ 522 w 5"/>
                    <a:gd name="T9" fmla="*/ 0 h 4"/>
                    <a:gd name="T10" fmla="*/ 326 w 5"/>
                    <a:gd name="T11" fmla="*/ 0 h 4"/>
                    <a:gd name="T12" fmla="*/ 0 w 5"/>
                    <a:gd name="T13" fmla="*/ 244 h 4"/>
                    <a:gd name="T14" fmla="*/ 0 w 5"/>
                    <a:gd name="T15" fmla="*/ 244 h 4"/>
                    <a:gd name="T16" fmla="*/ 195 w 5"/>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2" y="4"/>
                      </a:moveTo>
                      <a:lnTo>
                        <a:pt x="2" y="4"/>
                      </a:lnTo>
                      <a:lnTo>
                        <a:pt x="3" y="2"/>
                      </a:lnTo>
                      <a:lnTo>
                        <a:pt x="5" y="2"/>
                      </a:lnTo>
                      <a:lnTo>
                        <a:pt x="5" y="0"/>
                      </a:lnTo>
                      <a:lnTo>
                        <a:pt x="3" y="0"/>
                      </a:lnTo>
                      <a:lnTo>
                        <a:pt x="0" y="2"/>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09" name="Freeform 848"/>
                <p:cNvSpPr>
                  <a:spLocks/>
                </p:cNvSpPr>
                <p:nvPr/>
              </p:nvSpPr>
              <p:spPr bwMode="auto">
                <a:xfrm>
                  <a:off x="1717" y="1433"/>
                  <a:ext cx="23" cy="6"/>
                </a:xfrm>
                <a:custGeom>
                  <a:avLst/>
                  <a:gdLst>
                    <a:gd name="T0" fmla="*/ 250 w 7"/>
                    <a:gd name="T1" fmla="*/ 162 h 2"/>
                    <a:gd name="T2" fmla="*/ 250 w 7"/>
                    <a:gd name="T3" fmla="*/ 162 h 2"/>
                    <a:gd name="T4" fmla="*/ 463 w 7"/>
                    <a:gd name="T5" fmla="*/ 162 h 2"/>
                    <a:gd name="T6" fmla="*/ 821 w 7"/>
                    <a:gd name="T7" fmla="*/ 162 h 2"/>
                    <a:gd name="T8" fmla="*/ 572 w 7"/>
                    <a:gd name="T9" fmla="*/ 0 h 2"/>
                    <a:gd name="T10" fmla="*/ 250 w 7"/>
                    <a:gd name="T11" fmla="*/ 0 h 2"/>
                    <a:gd name="T12" fmla="*/ 0 w 7"/>
                    <a:gd name="T13" fmla="*/ 162 h 2"/>
                    <a:gd name="T14" fmla="*/ 0 w 7"/>
                    <a:gd name="T15" fmla="*/ 162 h 2"/>
                    <a:gd name="T16" fmla="*/ 250 w 7"/>
                    <a:gd name="T17" fmla="*/ 16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2"/>
                    <a:gd name="T29" fmla="*/ 7 w 7"/>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2">
                      <a:moveTo>
                        <a:pt x="2" y="2"/>
                      </a:moveTo>
                      <a:lnTo>
                        <a:pt x="2" y="2"/>
                      </a:lnTo>
                      <a:lnTo>
                        <a:pt x="4" y="2"/>
                      </a:lnTo>
                      <a:lnTo>
                        <a:pt x="7" y="2"/>
                      </a:lnTo>
                      <a:lnTo>
                        <a:pt x="5" y="0"/>
                      </a:lnTo>
                      <a:lnTo>
                        <a:pt x="2" y="0"/>
                      </a:lnTo>
                      <a:lnTo>
                        <a:pt x="0" y="2"/>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0" name="Freeform 849"/>
                <p:cNvSpPr>
                  <a:spLocks/>
                </p:cNvSpPr>
                <p:nvPr/>
              </p:nvSpPr>
              <p:spPr bwMode="auto">
                <a:xfrm>
                  <a:off x="1713" y="1439"/>
                  <a:ext cx="10" cy="26"/>
                </a:xfrm>
                <a:custGeom>
                  <a:avLst/>
                  <a:gdLst>
                    <a:gd name="T0" fmla="*/ 0 w 3"/>
                    <a:gd name="T1" fmla="*/ 887 h 8"/>
                    <a:gd name="T2" fmla="*/ 0 w 3"/>
                    <a:gd name="T3" fmla="*/ 887 h 8"/>
                    <a:gd name="T4" fmla="*/ 367 w 3"/>
                    <a:gd name="T5" fmla="*/ 549 h 8"/>
                    <a:gd name="T6" fmla="*/ 367 w 3"/>
                    <a:gd name="T7" fmla="*/ 0 h 8"/>
                    <a:gd name="T8" fmla="*/ 110 w 3"/>
                    <a:gd name="T9" fmla="*/ 0 h 8"/>
                    <a:gd name="T10" fmla="*/ 0 w 3"/>
                    <a:gd name="T11" fmla="*/ 549 h 8"/>
                    <a:gd name="T12" fmla="*/ 0 w 3"/>
                    <a:gd name="T13" fmla="*/ 653 h 8"/>
                    <a:gd name="T14" fmla="*/ 0 w 3"/>
                    <a:gd name="T15" fmla="*/ 653 h 8"/>
                    <a:gd name="T16" fmla="*/ 0 w 3"/>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0" y="8"/>
                      </a:moveTo>
                      <a:lnTo>
                        <a:pt x="0" y="8"/>
                      </a:lnTo>
                      <a:lnTo>
                        <a:pt x="3" y="5"/>
                      </a:lnTo>
                      <a:lnTo>
                        <a:pt x="3" y="0"/>
                      </a:lnTo>
                      <a:lnTo>
                        <a:pt x="1" y="0"/>
                      </a:lnTo>
                      <a:lnTo>
                        <a:pt x="0" y="5"/>
                      </a:lnTo>
                      <a:lnTo>
                        <a:pt x="0" y="6"/>
                      </a:lnTo>
                      <a:lnTo>
                        <a:pt x="0"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1" name="Freeform 850"/>
                <p:cNvSpPr>
                  <a:spLocks/>
                </p:cNvSpPr>
                <p:nvPr/>
              </p:nvSpPr>
              <p:spPr bwMode="auto">
                <a:xfrm>
                  <a:off x="1690" y="1439"/>
                  <a:ext cx="23" cy="26"/>
                </a:xfrm>
                <a:custGeom>
                  <a:avLst/>
                  <a:gdLst>
                    <a:gd name="T0" fmla="*/ 0 w 7"/>
                    <a:gd name="T1" fmla="*/ 104 h 8"/>
                    <a:gd name="T2" fmla="*/ 0 w 7"/>
                    <a:gd name="T3" fmla="*/ 104 h 8"/>
                    <a:gd name="T4" fmla="*/ 355 w 7"/>
                    <a:gd name="T5" fmla="*/ 549 h 8"/>
                    <a:gd name="T6" fmla="*/ 821 w 7"/>
                    <a:gd name="T7" fmla="*/ 887 h 8"/>
                    <a:gd name="T8" fmla="*/ 821 w 7"/>
                    <a:gd name="T9" fmla="*/ 653 h 8"/>
                    <a:gd name="T10" fmla="*/ 572 w 7"/>
                    <a:gd name="T11" fmla="*/ 338 h 8"/>
                    <a:gd name="T12" fmla="*/ 0 w 7"/>
                    <a:gd name="T13" fmla="*/ 0 h 8"/>
                    <a:gd name="T14" fmla="*/ 0 w 7"/>
                    <a:gd name="T15" fmla="*/ 0 h 8"/>
                    <a:gd name="T16" fmla="*/ 0 w 7"/>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0" y="1"/>
                      </a:moveTo>
                      <a:lnTo>
                        <a:pt x="0" y="1"/>
                      </a:lnTo>
                      <a:lnTo>
                        <a:pt x="3" y="5"/>
                      </a:lnTo>
                      <a:lnTo>
                        <a:pt x="7" y="8"/>
                      </a:lnTo>
                      <a:lnTo>
                        <a:pt x="7" y="6"/>
                      </a:lnTo>
                      <a:lnTo>
                        <a:pt x="5" y="3"/>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2" name="Freeform 851"/>
                <p:cNvSpPr>
                  <a:spLocks/>
                </p:cNvSpPr>
                <p:nvPr/>
              </p:nvSpPr>
              <p:spPr bwMode="auto">
                <a:xfrm>
                  <a:off x="1681" y="1439"/>
                  <a:ext cx="9" cy="20"/>
                </a:xfrm>
                <a:custGeom>
                  <a:avLst/>
                  <a:gdLst>
                    <a:gd name="T0" fmla="*/ 243 w 3"/>
                    <a:gd name="T1" fmla="*/ 633 h 6"/>
                    <a:gd name="T2" fmla="*/ 243 w 3"/>
                    <a:gd name="T3" fmla="*/ 633 h 6"/>
                    <a:gd name="T4" fmla="*/ 81 w 3"/>
                    <a:gd name="T5" fmla="*/ 367 h 6"/>
                    <a:gd name="T6" fmla="*/ 81 w 3"/>
                    <a:gd name="T7" fmla="*/ 367 h 6"/>
                    <a:gd name="T8" fmla="*/ 81 w 3"/>
                    <a:gd name="T9" fmla="*/ 367 h 6"/>
                    <a:gd name="T10" fmla="*/ 243 w 3"/>
                    <a:gd name="T11" fmla="*/ 110 h 6"/>
                    <a:gd name="T12" fmla="*/ 243 w 3"/>
                    <a:gd name="T13" fmla="*/ 0 h 6"/>
                    <a:gd name="T14" fmla="*/ 81 w 3"/>
                    <a:gd name="T15" fmla="*/ 110 h 6"/>
                    <a:gd name="T16" fmla="*/ 0 w 3"/>
                    <a:gd name="T17" fmla="*/ 110 h 6"/>
                    <a:gd name="T18" fmla="*/ 0 w 3"/>
                    <a:gd name="T19" fmla="*/ 633 h 6"/>
                    <a:gd name="T20" fmla="*/ 81 w 3"/>
                    <a:gd name="T21" fmla="*/ 743 h 6"/>
                    <a:gd name="T22" fmla="*/ 81 w 3"/>
                    <a:gd name="T23" fmla="*/ 743 h 6"/>
                    <a:gd name="T24" fmla="*/ 243 w 3"/>
                    <a:gd name="T25" fmla="*/ 633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6"/>
                    <a:gd name="T41" fmla="*/ 3 w 3"/>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6">
                      <a:moveTo>
                        <a:pt x="3" y="5"/>
                      </a:moveTo>
                      <a:lnTo>
                        <a:pt x="3" y="5"/>
                      </a:lnTo>
                      <a:lnTo>
                        <a:pt x="1" y="3"/>
                      </a:lnTo>
                      <a:lnTo>
                        <a:pt x="3" y="1"/>
                      </a:lnTo>
                      <a:lnTo>
                        <a:pt x="3" y="0"/>
                      </a:lnTo>
                      <a:lnTo>
                        <a:pt x="1" y="1"/>
                      </a:lnTo>
                      <a:lnTo>
                        <a:pt x="0" y="1"/>
                      </a:lnTo>
                      <a:lnTo>
                        <a:pt x="0" y="5"/>
                      </a:lnTo>
                      <a:lnTo>
                        <a:pt x="1" y="6"/>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3" name="Freeform 852"/>
                <p:cNvSpPr>
                  <a:spLocks/>
                </p:cNvSpPr>
                <p:nvPr/>
              </p:nvSpPr>
              <p:spPr bwMode="auto">
                <a:xfrm>
                  <a:off x="1671" y="1449"/>
                  <a:ext cx="19" cy="10"/>
                </a:xfrm>
                <a:custGeom>
                  <a:avLst/>
                  <a:gdLst>
                    <a:gd name="T0" fmla="*/ 0 w 6"/>
                    <a:gd name="T1" fmla="*/ 0 h 3"/>
                    <a:gd name="T2" fmla="*/ 0 w 6"/>
                    <a:gd name="T3" fmla="*/ 0 h 3"/>
                    <a:gd name="T4" fmla="*/ 320 w 6"/>
                    <a:gd name="T5" fmla="*/ 367 h 3"/>
                    <a:gd name="T6" fmla="*/ 602 w 6"/>
                    <a:gd name="T7" fmla="*/ 257 h 3"/>
                    <a:gd name="T8" fmla="*/ 412 w 6"/>
                    <a:gd name="T9" fmla="*/ 367 h 3"/>
                    <a:gd name="T10" fmla="*/ 320 w 6"/>
                    <a:gd name="T11" fmla="*/ 257 h 3"/>
                    <a:gd name="T12" fmla="*/ 101 w 6"/>
                    <a:gd name="T13" fmla="*/ 0 h 3"/>
                    <a:gd name="T14" fmla="*/ 101 w 6"/>
                    <a:gd name="T15" fmla="*/ 0 h 3"/>
                    <a:gd name="T16" fmla="*/ 0 w 6"/>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0" y="0"/>
                      </a:moveTo>
                      <a:lnTo>
                        <a:pt x="0" y="0"/>
                      </a:lnTo>
                      <a:lnTo>
                        <a:pt x="3" y="3"/>
                      </a:lnTo>
                      <a:lnTo>
                        <a:pt x="6" y="2"/>
                      </a:lnTo>
                      <a:lnTo>
                        <a:pt x="4" y="3"/>
                      </a:lnTo>
                      <a:lnTo>
                        <a:pt x="3" y="2"/>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4" name="Freeform 853"/>
                <p:cNvSpPr>
                  <a:spLocks/>
                </p:cNvSpPr>
                <p:nvPr/>
              </p:nvSpPr>
              <p:spPr bwMode="auto">
                <a:xfrm>
                  <a:off x="1671" y="1426"/>
                  <a:ext cx="10" cy="23"/>
                </a:xfrm>
                <a:custGeom>
                  <a:avLst/>
                  <a:gdLst>
                    <a:gd name="T0" fmla="*/ 110 w 3"/>
                    <a:gd name="T1" fmla="*/ 0 h 7"/>
                    <a:gd name="T2" fmla="*/ 110 w 3"/>
                    <a:gd name="T3" fmla="*/ 0 h 7"/>
                    <a:gd name="T4" fmla="*/ 0 w 3"/>
                    <a:gd name="T5" fmla="*/ 463 h 7"/>
                    <a:gd name="T6" fmla="*/ 0 w 3"/>
                    <a:gd name="T7" fmla="*/ 821 h 7"/>
                    <a:gd name="T8" fmla="*/ 110 w 3"/>
                    <a:gd name="T9" fmla="*/ 821 h 7"/>
                    <a:gd name="T10" fmla="*/ 367 w 3"/>
                    <a:gd name="T11" fmla="*/ 572 h 7"/>
                    <a:gd name="T12" fmla="*/ 367 w 3"/>
                    <a:gd name="T13" fmla="*/ 0 h 7"/>
                    <a:gd name="T14" fmla="*/ 367 w 3"/>
                    <a:gd name="T15" fmla="*/ 0 h 7"/>
                    <a:gd name="T16" fmla="*/ 110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1" y="0"/>
                      </a:moveTo>
                      <a:lnTo>
                        <a:pt x="1" y="0"/>
                      </a:lnTo>
                      <a:lnTo>
                        <a:pt x="0" y="4"/>
                      </a:lnTo>
                      <a:lnTo>
                        <a:pt x="0" y="7"/>
                      </a:lnTo>
                      <a:lnTo>
                        <a:pt x="1" y="7"/>
                      </a:lnTo>
                      <a:lnTo>
                        <a:pt x="3" y="5"/>
                      </a:lnTo>
                      <a:lnTo>
                        <a:pt x="3" y="0"/>
                      </a:lnTo>
                      <a:lnTo>
                        <a:pt x="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5" name="Freeform 854"/>
                <p:cNvSpPr>
                  <a:spLocks/>
                </p:cNvSpPr>
                <p:nvPr/>
              </p:nvSpPr>
              <p:spPr bwMode="auto">
                <a:xfrm>
                  <a:off x="1671" y="1406"/>
                  <a:ext cx="10" cy="20"/>
                </a:xfrm>
                <a:custGeom>
                  <a:avLst/>
                  <a:gdLst>
                    <a:gd name="T0" fmla="*/ 110 w 3"/>
                    <a:gd name="T1" fmla="*/ 0 h 6"/>
                    <a:gd name="T2" fmla="*/ 110 w 3"/>
                    <a:gd name="T3" fmla="*/ 0 h 6"/>
                    <a:gd name="T4" fmla="*/ 0 w 3"/>
                    <a:gd name="T5" fmla="*/ 257 h 6"/>
                    <a:gd name="T6" fmla="*/ 110 w 3"/>
                    <a:gd name="T7" fmla="*/ 743 h 6"/>
                    <a:gd name="T8" fmla="*/ 367 w 3"/>
                    <a:gd name="T9" fmla="*/ 743 h 6"/>
                    <a:gd name="T10" fmla="*/ 110 w 3"/>
                    <a:gd name="T11" fmla="*/ 257 h 6"/>
                    <a:gd name="T12" fmla="*/ 110 w 3"/>
                    <a:gd name="T13" fmla="*/ 367 h 6"/>
                    <a:gd name="T14" fmla="*/ 110 w 3"/>
                    <a:gd name="T15" fmla="*/ 367 h 6"/>
                    <a:gd name="T16" fmla="*/ 110 w 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1" y="0"/>
                      </a:moveTo>
                      <a:lnTo>
                        <a:pt x="1" y="0"/>
                      </a:lnTo>
                      <a:lnTo>
                        <a:pt x="0" y="2"/>
                      </a:lnTo>
                      <a:lnTo>
                        <a:pt x="1" y="6"/>
                      </a:lnTo>
                      <a:lnTo>
                        <a:pt x="3" y="6"/>
                      </a:lnTo>
                      <a:lnTo>
                        <a:pt x="1" y="2"/>
                      </a:lnTo>
                      <a:lnTo>
                        <a:pt x="1" y="3"/>
                      </a:lnTo>
                      <a:lnTo>
                        <a:pt x="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6" name="Freeform 855"/>
                <p:cNvSpPr>
                  <a:spLocks/>
                </p:cNvSpPr>
                <p:nvPr/>
              </p:nvSpPr>
              <p:spPr bwMode="auto">
                <a:xfrm>
                  <a:off x="1674" y="1406"/>
                  <a:ext cx="26" cy="20"/>
                </a:xfrm>
                <a:custGeom>
                  <a:avLst/>
                  <a:gdLst>
                    <a:gd name="T0" fmla="*/ 887 w 8"/>
                    <a:gd name="T1" fmla="*/ 633 h 6"/>
                    <a:gd name="T2" fmla="*/ 887 w 8"/>
                    <a:gd name="T3" fmla="*/ 633 h 6"/>
                    <a:gd name="T4" fmla="*/ 549 w 8"/>
                    <a:gd name="T5" fmla="*/ 367 h 6"/>
                    <a:gd name="T6" fmla="*/ 0 w 8"/>
                    <a:gd name="T7" fmla="*/ 0 h 6"/>
                    <a:gd name="T8" fmla="*/ 0 w 8"/>
                    <a:gd name="T9" fmla="*/ 367 h 6"/>
                    <a:gd name="T10" fmla="*/ 338 w 8"/>
                    <a:gd name="T11" fmla="*/ 633 h 6"/>
                    <a:gd name="T12" fmla="*/ 887 w 8"/>
                    <a:gd name="T13" fmla="*/ 743 h 6"/>
                    <a:gd name="T14" fmla="*/ 887 w 8"/>
                    <a:gd name="T15" fmla="*/ 743 h 6"/>
                    <a:gd name="T16" fmla="*/ 887 w 8"/>
                    <a:gd name="T17" fmla="*/ 63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8" y="5"/>
                      </a:moveTo>
                      <a:lnTo>
                        <a:pt x="8" y="5"/>
                      </a:lnTo>
                      <a:lnTo>
                        <a:pt x="5" y="3"/>
                      </a:lnTo>
                      <a:lnTo>
                        <a:pt x="0" y="0"/>
                      </a:lnTo>
                      <a:lnTo>
                        <a:pt x="0" y="3"/>
                      </a:lnTo>
                      <a:lnTo>
                        <a:pt x="3" y="5"/>
                      </a:lnTo>
                      <a:lnTo>
                        <a:pt x="8" y="6"/>
                      </a:lnTo>
                      <a:lnTo>
                        <a:pt x="8"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7" name="Freeform 856"/>
                <p:cNvSpPr>
                  <a:spLocks/>
                </p:cNvSpPr>
                <p:nvPr/>
              </p:nvSpPr>
              <p:spPr bwMode="auto">
                <a:xfrm>
                  <a:off x="1700" y="1423"/>
                  <a:ext cx="43" cy="10"/>
                </a:xfrm>
                <a:custGeom>
                  <a:avLst/>
                  <a:gdLst>
                    <a:gd name="T0" fmla="*/ 1445 w 13"/>
                    <a:gd name="T1" fmla="*/ 0 h 3"/>
                    <a:gd name="T2" fmla="*/ 1445 w 13"/>
                    <a:gd name="T3" fmla="*/ 0 h 3"/>
                    <a:gd name="T4" fmla="*/ 1194 w 13"/>
                    <a:gd name="T5" fmla="*/ 110 h 3"/>
                    <a:gd name="T6" fmla="*/ 830 w 13"/>
                    <a:gd name="T7" fmla="*/ 110 h 3"/>
                    <a:gd name="T8" fmla="*/ 470 w 13"/>
                    <a:gd name="T9" fmla="*/ 0 h 3"/>
                    <a:gd name="T10" fmla="*/ 0 w 13"/>
                    <a:gd name="T11" fmla="*/ 0 h 3"/>
                    <a:gd name="T12" fmla="*/ 0 w 13"/>
                    <a:gd name="T13" fmla="*/ 110 h 3"/>
                    <a:gd name="T14" fmla="*/ 470 w 13"/>
                    <a:gd name="T15" fmla="*/ 367 h 3"/>
                    <a:gd name="T16" fmla="*/ 830 w 13"/>
                    <a:gd name="T17" fmla="*/ 367 h 3"/>
                    <a:gd name="T18" fmla="*/ 1194 w 13"/>
                    <a:gd name="T19" fmla="*/ 367 h 3"/>
                    <a:gd name="T20" fmla="*/ 1555 w 13"/>
                    <a:gd name="T21" fmla="*/ 0 h 3"/>
                    <a:gd name="T22" fmla="*/ 1555 w 13"/>
                    <a:gd name="T23" fmla="*/ 0 h 3"/>
                    <a:gd name="T24" fmla="*/ 1445 w 13"/>
                    <a:gd name="T25" fmla="*/ 0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3"/>
                    <a:gd name="T41" fmla="*/ 13 w 13"/>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3">
                      <a:moveTo>
                        <a:pt x="12" y="0"/>
                      </a:moveTo>
                      <a:lnTo>
                        <a:pt x="12" y="0"/>
                      </a:lnTo>
                      <a:lnTo>
                        <a:pt x="10" y="1"/>
                      </a:lnTo>
                      <a:lnTo>
                        <a:pt x="7" y="1"/>
                      </a:lnTo>
                      <a:lnTo>
                        <a:pt x="4" y="0"/>
                      </a:lnTo>
                      <a:lnTo>
                        <a:pt x="0" y="0"/>
                      </a:lnTo>
                      <a:lnTo>
                        <a:pt x="0" y="1"/>
                      </a:lnTo>
                      <a:lnTo>
                        <a:pt x="4" y="3"/>
                      </a:lnTo>
                      <a:lnTo>
                        <a:pt x="7" y="3"/>
                      </a:lnTo>
                      <a:lnTo>
                        <a:pt x="10" y="3"/>
                      </a:lnTo>
                      <a:lnTo>
                        <a:pt x="13" y="0"/>
                      </a:lnTo>
                      <a:lnTo>
                        <a:pt x="1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8" name="Freeform 857"/>
                <p:cNvSpPr>
                  <a:spLocks/>
                </p:cNvSpPr>
                <p:nvPr/>
              </p:nvSpPr>
              <p:spPr bwMode="auto">
                <a:xfrm>
                  <a:off x="1740" y="1397"/>
                  <a:ext cx="16" cy="26"/>
                </a:xfrm>
                <a:custGeom>
                  <a:avLst/>
                  <a:gdLst>
                    <a:gd name="T0" fmla="*/ 102 w 5"/>
                    <a:gd name="T1" fmla="*/ 104 h 8"/>
                    <a:gd name="T2" fmla="*/ 102 w 5"/>
                    <a:gd name="T3" fmla="*/ 104 h 8"/>
                    <a:gd name="T4" fmla="*/ 326 w 5"/>
                    <a:gd name="T5" fmla="*/ 338 h 8"/>
                    <a:gd name="T6" fmla="*/ 0 w 5"/>
                    <a:gd name="T7" fmla="*/ 887 h 8"/>
                    <a:gd name="T8" fmla="*/ 102 w 5"/>
                    <a:gd name="T9" fmla="*/ 887 h 8"/>
                    <a:gd name="T10" fmla="*/ 522 w 5"/>
                    <a:gd name="T11" fmla="*/ 338 h 8"/>
                    <a:gd name="T12" fmla="*/ 326 w 5"/>
                    <a:gd name="T13" fmla="*/ 0 h 8"/>
                    <a:gd name="T14" fmla="*/ 326 w 5"/>
                    <a:gd name="T15" fmla="*/ 0 h 8"/>
                    <a:gd name="T16" fmla="*/ 102 w 5"/>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1" y="1"/>
                      </a:moveTo>
                      <a:lnTo>
                        <a:pt x="1" y="1"/>
                      </a:lnTo>
                      <a:lnTo>
                        <a:pt x="3" y="3"/>
                      </a:lnTo>
                      <a:lnTo>
                        <a:pt x="0" y="8"/>
                      </a:lnTo>
                      <a:lnTo>
                        <a:pt x="1" y="8"/>
                      </a:lnTo>
                      <a:lnTo>
                        <a:pt x="5" y="3"/>
                      </a:lnTo>
                      <a:lnTo>
                        <a:pt x="3" y="0"/>
                      </a:lnTo>
                      <a:lnTo>
                        <a:pt x="1"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19" name="Freeform 858"/>
                <p:cNvSpPr>
                  <a:spLocks/>
                </p:cNvSpPr>
                <p:nvPr/>
              </p:nvSpPr>
              <p:spPr bwMode="auto">
                <a:xfrm>
                  <a:off x="1730" y="1374"/>
                  <a:ext cx="19" cy="26"/>
                </a:xfrm>
                <a:custGeom>
                  <a:avLst/>
                  <a:gdLst>
                    <a:gd name="T0" fmla="*/ 0 w 6"/>
                    <a:gd name="T1" fmla="*/ 244 h 8"/>
                    <a:gd name="T2" fmla="*/ 0 w 6"/>
                    <a:gd name="T3" fmla="*/ 244 h 8"/>
                    <a:gd name="T4" fmla="*/ 101 w 6"/>
                    <a:gd name="T5" fmla="*/ 338 h 8"/>
                    <a:gd name="T6" fmla="*/ 412 w 6"/>
                    <a:gd name="T7" fmla="*/ 887 h 8"/>
                    <a:gd name="T8" fmla="*/ 602 w 6"/>
                    <a:gd name="T9" fmla="*/ 793 h 8"/>
                    <a:gd name="T10" fmla="*/ 320 w 6"/>
                    <a:gd name="T11" fmla="*/ 244 h 8"/>
                    <a:gd name="T12" fmla="*/ 0 w 6"/>
                    <a:gd name="T13" fmla="*/ 0 h 8"/>
                    <a:gd name="T14" fmla="*/ 0 w 6"/>
                    <a:gd name="T15" fmla="*/ 0 h 8"/>
                    <a:gd name="T16" fmla="*/ 0 w 6"/>
                    <a:gd name="T17" fmla="*/ 24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0" y="2"/>
                      </a:moveTo>
                      <a:lnTo>
                        <a:pt x="0" y="2"/>
                      </a:lnTo>
                      <a:lnTo>
                        <a:pt x="1" y="3"/>
                      </a:lnTo>
                      <a:lnTo>
                        <a:pt x="4" y="8"/>
                      </a:lnTo>
                      <a:lnTo>
                        <a:pt x="6" y="7"/>
                      </a:lnTo>
                      <a:lnTo>
                        <a:pt x="3"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0" name="Freeform 859"/>
                <p:cNvSpPr>
                  <a:spLocks/>
                </p:cNvSpPr>
                <p:nvPr/>
              </p:nvSpPr>
              <p:spPr bwMode="auto">
                <a:xfrm>
                  <a:off x="1690" y="1367"/>
                  <a:ext cx="40" cy="13"/>
                </a:xfrm>
                <a:custGeom>
                  <a:avLst/>
                  <a:gdLst>
                    <a:gd name="T0" fmla="*/ 0 w 12"/>
                    <a:gd name="T1" fmla="*/ 244 h 4"/>
                    <a:gd name="T2" fmla="*/ 0 w 12"/>
                    <a:gd name="T3" fmla="*/ 244 h 4"/>
                    <a:gd name="T4" fmla="*/ 633 w 12"/>
                    <a:gd name="T5" fmla="*/ 244 h 4"/>
                    <a:gd name="T6" fmla="*/ 1477 w 12"/>
                    <a:gd name="T7" fmla="*/ 442 h 4"/>
                    <a:gd name="T8" fmla="*/ 1477 w 12"/>
                    <a:gd name="T9" fmla="*/ 244 h 4"/>
                    <a:gd name="T10" fmla="*/ 857 w 12"/>
                    <a:gd name="T11" fmla="*/ 0 h 4"/>
                    <a:gd name="T12" fmla="*/ 257 w 12"/>
                    <a:gd name="T13" fmla="*/ 0 h 4"/>
                    <a:gd name="T14" fmla="*/ 257 w 12"/>
                    <a:gd name="T15" fmla="*/ 0 h 4"/>
                    <a:gd name="T16" fmla="*/ 0 w 12"/>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4"/>
                    <a:gd name="T29" fmla="*/ 12 w 1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4">
                      <a:moveTo>
                        <a:pt x="0" y="2"/>
                      </a:moveTo>
                      <a:lnTo>
                        <a:pt x="0" y="2"/>
                      </a:lnTo>
                      <a:lnTo>
                        <a:pt x="5" y="2"/>
                      </a:lnTo>
                      <a:lnTo>
                        <a:pt x="12" y="4"/>
                      </a:lnTo>
                      <a:lnTo>
                        <a:pt x="12" y="2"/>
                      </a:lnTo>
                      <a:lnTo>
                        <a:pt x="7" y="0"/>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1" name="Freeform 860"/>
                <p:cNvSpPr>
                  <a:spLocks/>
                </p:cNvSpPr>
                <p:nvPr/>
              </p:nvSpPr>
              <p:spPr bwMode="auto">
                <a:xfrm>
                  <a:off x="1681" y="1357"/>
                  <a:ext cx="16" cy="17"/>
                </a:xfrm>
                <a:custGeom>
                  <a:avLst/>
                  <a:gdLst>
                    <a:gd name="T0" fmla="*/ 0 w 5"/>
                    <a:gd name="T1" fmla="*/ 279 h 5"/>
                    <a:gd name="T2" fmla="*/ 0 w 5"/>
                    <a:gd name="T3" fmla="*/ 279 h 5"/>
                    <a:gd name="T4" fmla="*/ 102 w 5"/>
                    <a:gd name="T5" fmla="*/ 394 h 5"/>
                    <a:gd name="T6" fmla="*/ 326 w 5"/>
                    <a:gd name="T7" fmla="*/ 670 h 5"/>
                    <a:gd name="T8" fmla="*/ 522 w 5"/>
                    <a:gd name="T9" fmla="*/ 394 h 5"/>
                    <a:gd name="T10" fmla="*/ 326 w 5"/>
                    <a:gd name="T11" fmla="*/ 279 h 5"/>
                    <a:gd name="T12" fmla="*/ 0 w 5"/>
                    <a:gd name="T13" fmla="*/ 0 h 5"/>
                    <a:gd name="T14" fmla="*/ 0 w 5"/>
                    <a:gd name="T15" fmla="*/ 0 h 5"/>
                    <a:gd name="T16" fmla="*/ 0 w 5"/>
                    <a:gd name="T17" fmla="*/ 27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2"/>
                      </a:moveTo>
                      <a:lnTo>
                        <a:pt x="0" y="2"/>
                      </a:lnTo>
                      <a:lnTo>
                        <a:pt x="1" y="3"/>
                      </a:lnTo>
                      <a:lnTo>
                        <a:pt x="3" y="5"/>
                      </a:lnTo>
                      <a:lnTo>
                        <a:pt x="5" y="3"/>
                      </a:lnTo>
                      <a:lnTo>
                        <a:pt x="3"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2" name="Freeform 861"/>
                <p:cNvSpPr>
                  <a:spLocks/>
                </p:cNvSpPr>
                <p:nvPr/>
              </p:nvSpPr>
              <p:spPr bwMode="auto">
                <a:xfrm>
                  <a:off x="1664" y="1347"/>
                  <a:ext cx="17" cy="17"/>
                </a:xfrm>
                <a:custGeom>
                  <a:avLst/>
                  <a:gdLst>
                    <a:gd name="T0" fmla="*/ 279 w 5"/>
                    <a:gd name="T1" fmla="*/ 0 h 5"/>
                    <a:gd name="T2" fmla="*/ 279 w 5"/>
                    <a:gd name="T3" fmla="*/ 0 h 5"/>
                    <a:gd name="T4" fmla="*/ 0 w 5"/>
                    <a:gd name="T5" fmla="*/ 279 h 5"/>
                    <a:gd name="T6" fmla="*/ 0 w 5"/>
                    <a:gd name="T7" fmla="*/ 670 h 5"/>
                    <a:gd name="T8" fmla="*/ 394 w 5"/>
                    <a:gd name="T9" fmla="*/ 670 h 5"/>
                    <a:gd name="T10" fmla="*/ 670 w 5"/>
                    <a:gd name="T11" fmla="*/ 670 h 5"/>
                    <a:gd name="T12" fmla="*/ 670 w 5"/>
                    <a:gd name="T13" fmla="*/ 394 h 5"/>
                    <a:gd name="T14" fmla="*/ 394 w 5"/>
                    <a:gd name="T15" fmla="*/ 394 h 5"/>
                    <a:gd name="T16" fmla="*/ 279 w 5"/>
                    <a:gd name="T17" fmla="*/ 394 h 5"/>
                    <a:gd name="T18" fmla="*/ 279 w 5"/>
                    <a:gd name="T19" fmla="*/ 394 h 5"/>
                    <a:gd name="T20" fmla="*/ 394 w 5"/>
                    <a:gd name="T21" fmla="*/ 279 h 5"/>
                    <a:gd name="T22" fmla="*/ 394 w 5"/>
                    <a:gd name="T23" fmla="*/ 279 h 5"/>
                    <a:gd name="T24" fmla="*/ 279 w 5"/>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2" y="0"/>
                      </a:moveTo>
                      <a:lnTo>
                        <a:pt x="2" y="0"/>
                      </a:lnTo>
                      <a:lnTo>
                        <a:pt x="0" y="2"/>
                      </a:lnTo>
                      <a:lnTo>
                        <a:pt x="0" y="5"/>
                      </a:lnTo>
                      <a:lnTo>
                        <a:pt x="3" y="5"/>
                      </a:lnTo>
                      <a:lnTo>
                        <a:pt x="5" y="5"/>
                      </a:lnTo>
                      <a:lnTo>
                        <a:pt x="5" y="3"/>
                      </a:lnTo>
                      <a:lnTo>
                        <a:pt x="3" y="3"/>
                      </a:lnTo>
                      <a:lnTo>
                        <a:pt x="2" y="3"/>
                      </a:lnTo>
                      <a:lnTo>
                        <a:pt x="3" y="2"/>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3" name="Freeform 862"/>
                <p:cNvSpPr>
                  <a:spLocks/>
                </p:cNvSpPr>
                <p:nvPr/>
              </p:nvSpPr>
              <p:spPr bwMode="auto">
                <a:xfrm>
                  <a:off x="1671" y="1338"/>
                  <a:ext cx="13" cy="16"/>
                </a:xfrm>
                <a:custGeom>
                  <a:avLst/>
                  <a:gdLst>
                    <a:gd name="T0" fmla="*/ 0 w 4"/>
                    <a:gd name="T1" fmla="*/ 102 h 5"/>
                    <a:gd name="T2" fmla="*/ 0 w 4"/>
                    <a:gd name="T3" fmla="*/ 102 h 5"/>
                    <a:gd name="T4" fmla="*/ 104 w 4"/>
                    <a:gd name="T5" fmla="*/ 102 h 5"/>
                    <a:gd name="T6" fmla="*/ 104 w 4"/>
                    <a:gd name="T7" fmla="*/ 102 h 5"/>
                    <a:gd name="T8" fmla="*/ 104 w 4"/>
                    <a:gd name="T9" fmla="*/ 326 h 5"/>
                    <a:gd name="T10" fmla="*/ 0 w 4"/>
                    <a:gd name="T11" fmla="*/ 326 h 5"/>
                    <a:gd name="T12" fmla="*/ 104 w 4"/>
                    <a:gd name="T13" fmla="*/ 522 h 5"/>
                    <a:gd name="T14" fmla="*/ 338 w 4"/>
                    <a:gd name="T15" fmla="*/ 522 h 5"/>
                    <a:gd name="T16" fmla="*/ 442 w 4"/>
                    <a:gd name="T17" fmla="*/ 102 h 5"/>
                    <a:gd name="T18" fmla="*/ 338 w 4"/>
                    <a:gd name="T19" fmla="*/ 0 h 5"/>
                    <a:gd name="T20" fmla="*/ 0 w 4"/>
                    <a:gd name="T21" fmla="*/ 0 h 5"/>
                    <a:gd name="T22" fmla="*/ 0 w 4"/>
                    <a:gd name="T23" fmla="*/ 0 h 5"/>
                    <a:gd name="T24" fmla="*/ 0 w 4"/>
                    <a:gd name="T25" fmla="*/ 102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5"/>
                    <a:gd name="T41" fmla="*/ 4 w 4"/>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5">
                      <a:moveTo>
                        <a:pt x="0" y="1"/>
                      </a:moveTo>
                      <a:lnTo>
                        <a:pt x="0" y="1"/>
                      </a:lnTo>
                      <a:lnTo>
                        <a:pt x="1" y="1"/>
                      </a:lnTo>
                      <a:lnTo>
                        <a:pt x="1" y="3"/>
                      </a:lnTo>
                      <a:lnTo>
                        <a:pt x="0" y="3"/>
                      </a:lnTo>
                      <a:lnTo>
                        <a:pt x="1" y="5"/>
                      </a:lnTo>
                      <a:lnTo>
                        <a:pt x="3" y="5"/>
                      </a:lnTo>
                      <a:lnTo>
                        <a:pt x="4" y="1"/>
                      </a:lnTo>
                      <a:lnTo>
                        <a:pt x="3" y="0"/>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4" name="Freeform 863"/>
                <p:cNvSpPr>
                  <a:spLocks/>
                </p:cNvSpPr>
                <p:nvPr/>
              </p:nvSpPr>
              <p:spPr bwMode="auto">
                <a:xfrm>
                  <a:off x="1658" y="1325"/>
                  <a:ext cx="16" cy="16"/>
                </a:xfrm>
                <a:custGeom>
                  <a:avLst/>
                  <a:gdLst>
                    <a:gd name="T0" fmla="*/ 0 w 5"/>
                    <a:gd name="T1" fmla="*/ 429 h 5"/>
                    <a:gd name="T2" fmla="*/ 0 w 5"/>
                    <a:gd name="T3" fmla="*/ 429 h 5"/>
                    <a:gd name="T4" fmla="*/ 429 w 5"/>
                    <a:gd name="T5" fmla="*/ 195 h 5"/>
                    <a:gd name="T6" fmla="*/ 429 w 5"/>
                    <a:gd name="T7" fmla="*/ 195 h 5"/>
                    <a:gd name="T8" fmla="*/ 195 w 5"/>
                    <a:gd name="T9" fmla="*/ 429 h 5"/>
                    <a:gd name="T10" fmla="*/ 429 w 5"/>
                    <a:gd name="T11" fmla="*/ 522 h 5"/>
                    <a:gd name="T12" fmla="*/ 429 w 5"/>
                    <a:gd name="T13" fmla="*/ 429 h 5"/>
                    <a:gd name="T14" fmla="*/ 522 w 5"/>
                    <a:gd name="T15" fmla="*/ 429 h 5"/>
                    <a:gd name="T16" fmla="*/ 522 w 5"/>
                    <a:gd name="T17" fmla="*/ 195 h 5"/>
                    <a:gd name="T18" fmla="*/ 429 w 5"/>
                    <a:gd name="T19" fmla="*/ 0 h 5"/>
                    <a:gd name="T20" fmla="*/ 0 w 5"/>
                    <a:gd name="T21" fmla="*/ 195 h 5"/>
                    <a:gd name="T22" fmla="*/ 0 w 5"/>
                    <a:gd name="T23" fmla="*/ 195 h 5"/>
                    <a:gd name="T24" fmla="*/ 0 w 5"/>
                    <a:gd name="T25" fmla="*/ 429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0" y="4"/>
                      </a:moveTo>
                      <a:lnTo>
                        <a:pt x="0" y="4"/>
                      </a:lnTo>
                      <a:lnTo>
                        <a:pt x="4" y="2"/>
                      </a:lnTo>
                      <a:lnTo>
                        <a:pt x="2" y="4"/>
                      </a:lnTo>
                      <a:lnTo>
                        <a:pt x="4" y="5"/>
                      </a:lnTo>
                      <a:lnTo>
                        <a:pt x="4" y="4"/>
                      </a:lnTo>
                      <a:lnTo>
                        <a:pt x="5" y="4"/>
                      </a:lnTo>
                      <a:lnTo>
                        <a:pt x="5" y="2"/>
                      </a:lnTo>
                      <a:lnTo>
                        <a:pt x="4" y="0"/>
                      </a:lnTo>
                      <a:lnTo>
                        <a:pt x="0" y="2"/>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5" name="Freeform 864"/>
                <p:cNvSpPr>
                  <a:spLocks/>
                </p:cNvSpPr>
                <p:nvPr/>
              </p:nvSpPr>
              <p:spPr bwMode="auto">
                <a:xfrm>
                  <a:off x="1409" y="1331"/>
                  <a:ext cx="249" cy="108"/>
                </a:xfrm>
                <a:custGeom>
                  <a:avLst/>
                  <a:gdLst>
                    <a:gd name="T0" fmla="*/ 108 w 76"/>
                    <a:gd name="T1" fmla="*/ 3780 h 33"/>
                    <a:gd name="T2" fmla="*/ 108 w 76"/>
                    <a:gd name="T3" fmla="*/ 3780 h 33"/>
                    <a:gd name="T4" fmla="*/ 1825 w 76"/>
                    <a:gd name="T5" fmla="*/ 2870 h 33"/>
                    <a:gd name="T6" fmla="*/ 3093 w 76"/>
                    <a:gd name="T7" fmla="*/ 2068 h 33"/>
                    <a:gd name="T8" fmla="*/ 4711 w 76"/>
                    <a:gd name="T9" fmla="*/ 1263 h 33"/>
                    <a:gd name="T10" fmla="*/ 5763 w 76"/>
                    <a:gd name="T11" fmla="*/ 910 h 33"/>
                    <a:gd name="T12" fmla="*/ 7739 w 76"/>
                    <a:gd name="T13" fmla="*/ 556 h 33"/>
                    <a:gd name="T14" fmla="*/ 8758 w 76"/>
                    <a:gd name="T15" fmla="*/ 245 h 33"/>
                    <a:gd name="T16" fmla="*/ 8758 w 76"/>
                    <a:gd name="T17" fmla="*/ 0 h 33"/>
                    <a:gd name="T18" fmla="*/ 7739 w 76"/>
                    <a:gd name="T19" fmla="*/ 245 h 33"/>
                    <a:gd name="T20" fmla="*/ 5763 w 76"/>
                    <a:gd name="T21" fmla="*/ 802 h 33"/>
                    <a:gd name="T22" fmla="*/ 4498 w 76"/>
                    <a:gd name="T23" fmla="*/ 1155 h 33"/>
                    <a:gd name="T24" fmla="*/ 3093 w 76"/>
                    <a:gd name="T25" fmla="*/ 1715 h 33"/>
                    <a:gd name="T26" fmla="*/ 1622 w 76"/>
                    <a:gd name="T27" fmla="*/ 2625 h 33"/>
                    <a:gd name="T28" fmla="*/ 0 w 76"/>
                    <a:gd name="T29" fmla="*/ 3544 h 33"/>
                    <a:gd name="T30" fmla="*/ 108 w 76"/>
                    <a:gd name="T31" fmla="*/ 3544 h 33"/>
                    <a:gd name="T32" fmla="*/ 108 w 76"/>
                    <a:gd name="T33" fmla="*/ 378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33"/>
                    <a:gd name="T53" fmla="*/ 76 w 76"/>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33">
                      <a:moveTo>
                        <a:pt x="1" y="33"/>
                      </a:moveTo>
                      <a:lnTo>
                        <a:pt x="1" y="33"/>
                      </a:lnTo>
                      <a:lnTo>
                        <a:pt x="16" y="25"/>
                      </a:lnTo>
                      <a:lnTo>
                        <a:pt x="27" y="18"/>
                      </a:lnTo>
                      <a:lnTo>
                        <a:pt x="41" y="11"/>
                      </a:lnTo>
                      <a:lnTo>
                        <a:pt x="50" y="8"/>
                      </a:lnTo>
                      <a:lnTo>
                        <a:pt x="67" y="5"/>
                      </a:lnTo>
                      <a:lnTo>
                        <a:pt x="76" y="2"/>
                      </a:lnTo>
                      <a:lnTo>
                        <a:pt x="76" y="0"/>
                      </a:lnTo>
                      <a:lnTo>
                        <a:pt x="67" y="2"/>
                      </a:lnTo>
                      <a:lnTo>
                        <a:pt x="50" y="7"/>
                      </a:lnTo>
                      <a:lnTo>
                        <a:pt x="39" y="10"/>
                      </a:lnTo>
                      <a:lnTo>
                        <a:pt x="27" y="15"/>
                      </a:lnTo>
                      <a:lnTo>
                        <a:pt x="14" y="23"/>
                      </a:lnTo>
                      <a:lnTo>
                        <a:pt x="0" y="31"/>
                      </a:lnTo>
                      <a:lnTo>
                        <a:pt x="1" y="31"/>
                      </a:lnTo>
                      <a:lnTo>
                        <a:pt x="1" y="3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6" name="Freeform 865"/>
                <p:cNvSpPr>
                  <a:spLocks/>
                </p:cNvSpPr>
                <p:nvPr/>
              </p:nvSpPr>
              <p:spPr bwMode="auto">
                <a:xfrm>
                  <a:off x="1366" y="1433"/>
                  <a:ext cx="46" cy="9"/>
                </a:xfrm>
                <a:custGeom>
                  <a:avLst/>
                  <a:gdLst>
                    <a:gd name="T0" fmla="*/ 108 w 14"/>
                    <a:gd name="T1" fmla="*/ 243 h 3"/>
                    <a:gd name="T2" fmla="*/ 108 w 14"/>
                    <a:gd name="T3" fmla="*/ 243 h 3"/>
                    <a:gd name="T4" fmla="*/ 355 w 14"/>
                    <a:gd name="T5" fmla="*/ 243 h 3"/>
                    <a:gd name="T6" fmla="*/ 1630 w 14"/>
                    <a:gd name="T7" fmla="*/ 162 h 3"/>
                    <a:gd name="T8" fmla="*/ 1630 w 14"/>
                    <a:gd name="T9" fmla="*/ 0 h 3"/>
                    <a:gd name="T10" fmla="*/ 355 w 14"/>
                    <a:gd name="T11" fmla="*/ 162 h 3"/>
                    <a:gd name="T12" fmla="*/ 0 w 14"/>
                    <a:gd name="T13" fmla="*/ 162 h 3"/>
                    <a:gd name="T14" fmla="*/ 0 w 14"/>
                    <a:gd name="T15" fmla="*/ 162 h 3"/>
                    <a:gd name="T16" fmla="*/ 108 w 14"/>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3"/>
                    <a:gd name="T29" fmla="*/ 14 w 1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3">
                      <a:moveTo>
                        <a:pt x="1" y="3"/>
                      </a:moveTo>
                      <a:lnTo>
                        <a:pt x="1" y="3"/>
                      </a:lnTo>
                      <a:lnTo>
                        <a:pt x="3" y="3"/>
                      </a:lnTo>
                      <a:lnTo>
                        <a:pt x="14" y="2"/>
                      </a:lnTo>
                      <a:lnTo>
                        <a:pt x="14" y="0"/>
                      </a:lnTo>
                      <a:lnTo>
                        <a:pt x="3" y="2"/>
                      </a:lnTo>
                      <a:lnTo>
                        <a:pt x="0" y="2"/>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7" name="Freeform 866"/>
                <p:cNvSpPr>
                  <a:spLocks/>
                </p:cNvSpPr>
                <p:nvPr/>
              </p:nvSpPr>
              <p:spPr bwMode="auto">
                <a:xfrm>
                  <a:off x="1343" y="1439"/>
                  <a:ext cx="26" cy="20"/>
                </a:xfrm>
                <a:custGeom>
                  <a:avLst/>
                  <a:gdLst>
                    <a:gd name="T0" fmla="*/ 244 w 8"/>
                    <a:gd name="T1" fmla="*/ 633 h 6"/>
                    <a:gd name="T2" fmla="*/ 244 w 8"/>
                    <a:gd name="T3" fmla="*/ 633 h 6"/>
                    <a:gd name="T4" fmla="*/ 338 w 8"/>
                    <a:gd name="T5" fmla="*/ 367 h 6"/>
                    <a:gd name="T6" fmla="*/ 887 w 8"/>
                    <a:gd name="T7" fmla="*/ 110 h 6"/>
                    <a:gd name="T8" fmla="*/ 793 w 8"/>
                    <a:gd name="T9" fmla="*/ 0 h 6"/>
                    <a:gd name="T10" fmla="*/ 338 w 8"/>
                    <a:gd name="T11" fmla="*/ 110 h 6"/>
                    <a:gd name="T12" fmla="*/ 0 w 8"/>
                    <a:gd name="T13" fmla="*/ 743 h 6"/>
                    <a:gd name="T14" fmla="*/ 0 w 8"/>
                    <a:gd name="T15" fmla="*/ 743 h 6"/>
                    <a:gd name="T16" fmla="*/ 244 w 8"/>
                    <a:gd name="T17" fmla="*/ 63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2" y="5"/>
                      </a:moveTo>
                      <a:lnTo>
                        <a:pt x="2" y="5"/>
                      </a:lnTo>
                      <a:lnTo>
                        <a:pt x="3" y="3"/>
                      </a:lnTo>
                      <a:lnTo>
                        <a:pt x="8" y="1"/>
                      </a:lnTo>
                      <a:lnTo>
                        <a:pt x="7" y="0"/>
                      </a:lnTo>
                      <a:lnTo>
                        <a:pt x="3" y="1"/>
                      </a:lnTo>
                      <a:lnTo>
                        <a:pt x="0" y="6"/>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8" name="Freeform 867"/>
                <p:cNvSpPr>
                  <a:spLocks/>
                </p:cNvSpPr>
                <p:nvPr/>
              </p:nvSpPr>
              <p:spPr bwMode="auto">
                <a:xfrm>
                  <a:off x="1337" y="1456"/>
                  <a:ext cx="16" cy="26"/>
                </a:xfrm>
                <a:custGeom>
                  <a:avLst/>
                  <a:gdLst>
                    <a:gd name="T0" fmla="*/ 195 w 5"/>
                    <a:gd name="T1" fmla="*/ 887 h 8"/>
                    <a:gd name="T2" fmla="*/ 195 w 5"/>
                    <a:gd name="T3" fmla="*/ 887 h 8"/>
                    <a:gd name="T4" fmla="*/ 429 w 5"/>
                    <a:gd name="T5" fmla="*/ 653 h 8"/>
                    <a:gd name="T6" fmla="*/ 522 w 5"/>
                    <a:gd name="T7" fmla="*/ 549 h 8"/>
                    <a:gd name="T8" fmla="*/ 522 w 5"/>
                    <a:gd name="T9" fmla="*/ 104 h 8"/>
                    <a:gd name="T10" fmla="*/ 429 w 5"/>
                    <a:gd name="T11" fmla="*/ 0 h 8"/>
                    <a:gd name="T12" fmla="*/ 195 w 5"/>
                    <a:gd name="T13" fmla="*/ 104 h 8"/>
                    <a:gd name="T14" fmla="*/ 429 w 5"/>
                    <a:gd name="T15" fmla="*/ 338 h 8"/>
                    <a:gd name="T16" fmla="*/ 429 w 5"/>
                    <a:gd name="T17" fmla="*/ 338 h 8"/>
                    <a:gd name="T18" fmla="*/ 195 w 5"/>
                    <a:gd name="T19" fmla="*/ 549 h 8"/>
                    <a:gd name="T20" fmla="*/ 0 w 5"/>
                    <a:gd name="T21" fmla="*/ 549 h 8"/>
                    <a:gd name="T22" fmla="*/ 0 w 5"/>
                    <a:gd name="T23" fmla="*/ 549 h 8"/>
                    <a:gd name="T24" fmla="*/ 195 w 5"/>
                    <a:gd name="T25" fmla="*/ 887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8"/>
                    <a:gd name="T41" fmla="*/ 5 w 5"/>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8">
                      <a:moveTo>
                        <a:pt x="2" y="8"/>
                      </a:moveTo>
                      <a:lnTo>
                        <a:pt x="2" y="8"/>
                      </a:lnTo>
                      <a:lnTo>
                        <a:pt x="4" y="6"/>
                      </a:lnTo>
                      <a:lnTo>
                        <a:pt x="5" y="5"/>
                      </a:lnTo>
                      <a:lnTo>
                        <a:pt x="5" y="1"/>
                      </a:lnTo>
                      <a:lnTo>
                        <a:pt x="4" y="0"/>
                      </a:lnTo>
                      <a:lnTo>
                        <a:pt x="2" y="1"/>
                      </a:lnTo>
                      <a:lnTo>
                        <a:pt x="4" y="3"/>
                      </a:lnTo>
                      <a:lnTo>
                        <a:pt x="2" y="5"/>
                      </a:lnTo>
                      <a:lnTo>
                        <a:pt x="0" y="5"/>
                      </a:lnTo>
                      <a:lnTo>
                        <a:pt x="2"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29" name="Freeform 868"/>
                <p:cNvSpPr>
                  <a:spLocks/>
                </p:cNvSpPr>
                <p:nvPr/>
              </p:nvSpPr>
              <p:spPr bwMode="auto">
                <a:xfrm>
                  <a:off x="1333" y="1472"/>
                  <a:ext cx="10" cy="20"/>
                </a:xfrm>
                <a:custGeom>
                  <a:avLst/>
                  <a:gdLst>
                    <a:gd name="T0" fmla="*/ 367 w 3"/>
                    <a:gd name="T1" fmla="*/ 477 h 6"/>
                    <a:gd name="T2" fmla="*/ 367 w 3"/>
                    <a:gd name="T3" fmla="*/ 477 h 6"/>
                    <a:gd name="T4" fmla="*/ 367 w 3"/>
                    <a:gd name="T5" fmla="*/ 367 h 6"/>
                    <a:gd name="T6" fmla="*/ 367 w 3"/>
                    <a:gd name="T7" fmla="*/ 367 h 6"/>
                    <a:gd name="T8" fmla="*/ 110 w 3"/>
                    <a:gd name="T9" fmla="*/ 0 h 6"/>
                    <a:gd name="T10" fmla="*/ 0 w 3"/>
                    <a:gd name="T11" fmla="*/ 367 h 6"/>
                    <a:gd name="T12" fmla="*/ 110 w 3"/>
                    <a:gd name="T13" fmla="*/ 743 h 6"/>
                    <a:gd name="T14" fmla="*/ 367 w 3"/>
                    <a:gd name="T15" fmla="*/ 743 h 6"/>
                    <a:gd name="T16" fmla="*/ 367 w 3"/>
                    <a:gd name="T17" fmla="*/ 47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3" y="4"/>
                      </a:moveTo>
                      <a:lnTo>
                        <a:pt x="3" y="4"/>
                      </a:lnTo>
                      <a:lnTo>
                        <a:pt x="3" y="3"/>
                      </a:lnTo>
                      <a:lnTo>
                        <a:pt x="1" y="0"/>
                      </a:lnTo>
                      <a:lnTo>
                        <a:pt x="0" y="3"/>
                      </a:lnTo>
                      <a:lnTo>
                        <a:pt x="1" y="6"/>
                      </a:lnTo>
                      <a:lnTo>
                        <a:pt x="3" y="6"/>
                      </a:lnTo>
                      <a:lnTo>
                        <a:pt x="3"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0" name="Freeform 869"/>
                <p:cNvSpPr>
                  <a:spLocks/>
                </p:cNvSpPr>
                <p:nvPr/>
              </p:nvSpPr>
              <p:spPr bwMode="auto">
                <a:xfrm>
                  <a:off x="1333" y="1485"/>
                  <a:ext cx="10" cy="16"/>
                </a:xfrm>
                <a:custGeom>
                  <a:avLst/>
                  <a:gdLst>
                    <a:gd name="T0" fmla="*/ 110 w 3"/>
                    <a:gd name="T1" fmla="*/ 522 h 5"/>
                    <a:gd name="T2" fmla="*/ 110 w 3"/>
                    <a:gd name="T3" fmla="*/ 522 h 5"/>
                    <a:gd name="T4" fmla="*/ 367 w 3"/>
                    <a:gd name="T5" fmla="*/ 195 h 5"/>
                    <a:gd name="T6" fmla="*/ 367 w 3"/>
                    <a:gd name="T7" fmla="*/ 0 h 5"/>
                    <a:gd name="T8" fmla="*/ 367 w 3"/>
                    <a:gd name="T9" fmla="*/ 195 h 5"/>
                    <a:gd name="T10" fmla="*/ 110 w 3"/>
                    <a:gd name="T11" fmla="*/ 195 h 5"/>
                    <a:gd name="T12" fmla="*/ 0 w 3"/>
                    <a:gd name="T13" fmla="*/ 522 h 5"/>
                    <a:gd name="T14" fmla="*/ 0 w 3"/>
                    <a:gd name="T15" fmla="*/ 522 h 5"/>
                    <a:gd name="T16" fmla="*/ 110 w 3"/>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5"/>
                      </a:moveTo>
                      <a:lnTo>
                        <a:pt x="1" y="5"/>
                      </a:lnTo>
                      <a:lnTo>
                        <a:pt x="3" y="2"/>
                      </a:lnTo>
                      <a:lnTo>
                        <a:pt x="3" y="0"/>
                      </a:lnTo>
                      <a:lnTo>
                        <a:pt x="3" y="2"/>
                      </a:lnTo>
                      <a:lnTo>
                        <a:pt x="1" y="2"/>
                      </a:lnTo>
                      <a:lnTo>
                        <a:pt x="0" y="5"/>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1" name="Freeform 870"/>
                <p:cNvSpPr>
                  <a:spLocks/>
                </p:cNvSpPr>
                <p:nvPr/>
              </p:nvSpPr>
              <p:spPr bwMode="auto">
                <a:xfrm>
                  <a:off x="1327" y="1501"/>
                  <a:ext cx="10" cy="27"/>
                </a:xfrm>
                <a:custGeom>
                  <a:avLst/>
                  <a:gdLst>
                    <a:gd name="T0" fmla="*/ 367 w 3"/>
                    <a:gd name="T1" fmla="*/ 648 h 8"/>
                    <a:gd name="T2" fmla="*/ 367 w 3"/>
                    <a:gd name="T3" fmla="*/ 648 h 8"/>
                    <a:gd name="T4" fmla="*/ 367 w 3"/>
                    <a:gd name="T5" fmla="*/ 648 h 8"/>
                    <a:gd name="T6" fmla="*/ 367 w 3"/>
                    <a:gd name="T7" fmla="*/ 0 h 8"/>
                    <a:gd name="T8" fmla="*/ 257 w 3"/>
                    <a:gd name="T9" fmla="*/ 0 h 8"/>
                    <a:gd name="T10" fmla="*/ 0 w 3"/>
                    <a:gd name="T11" fmla="*/ 648 h 8"/>
                    <a:gd name="T12" fmla="*/ 367 w 3"/>
                    <a:gd name="T13" fmla="*/ 1036 h 8"/>
                    <a:gd name="T14" fmla="*/ 367 w 3"/>
                    <a:gd name="T15" fmla="*/ 1036 h 8"/>
                    <a:gd name="T16" fmla="*/ 367 w 3"/>
                    <a:gd name="T17" fmla="*/ 64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5"/>
                      </a:moveTo>
                      <a:lnTo>
                        <a:pt x="3" y="5"/>
                      </a:lnTo>
                      <a:lnTo>
                        <a:pt x="3" y="0"/>
                      </a:lnTo>
                      <a:lnTo>
                        <a:pt x="2" y="0"/>
                      </a:lnTo>
                      <a:lnTo>
                        <a:pt x="0" y="5"/>
                      </a:lnTo>
                      <a:lnTo>
                        <a:pt x="3" y="8"/>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2" name="Freeform 871"/>
                <p:cNvSpPr>
                  <a:spLocks/>
                </p:cNvSpPr>
                <p:nvPr/>
              </p:nvSpPr>
              <p:spPr bwMode="auto">
                <a:xfrm>
                  <a:off x="1337" y="1501"/>
                  <a:ext cx="49" cy="27"/>
                </a:xfrm>
                <a:custGeom>
                  <a:avLst/>
                  <a:gdLst>
                    <a:gd name="T0" fmla="*/ 1708 w 15"/>
                    <a:gd name="T1" fmla="*/ 273 h 8"/>
                    <a:gd name="T2" fmla="*/ 1463 w 15"/>
                    <a:gd name="T3" fmla="*/ 0 h 8"/>
                    <a:gd name="T4" fmla="*/ 1013 w 15"/>
                    <a:gd name="T5" fmla="*/ 537 h 8"/>
                    <a:gd name="T6" fmla="*/ 0 w 15"/>
                    <a:gd name="T7" fmla="*/ 648 h 8"/>
                    <a:gd name="T8" fmla="*/ 0 w 15"/>
                    <a:gd name="T9" fmla="*/ 1036 h 8"/>
                    <a:gd name="T10" fmla="*/ 1013 w 15"/>
                    <a:gd name="T11" fmla="*/ 648 h 8"/>
                    <a:gd name="T12" fmla="*/ 1708 w 15"/>
                    <a:gd name="T13" fmla="*/ 273 h 8"/>
                    <a:gd name="T14" fmla="*/ 1463 w 15"/>
                    <a:gd name="T15" fmla="*/ 273 h 8"/>
                    <a:gd name="T16" fmla="*/ 1708 w 15"/>
                    <a:gd name="T17" fmla="*/ 273 h 8"/>
                    <a:gd name="T18" fmla="*/ 1708 w 15"/>
                    <a:gd name="T19" fmla="*/ 0 h 8"/>
                    <a:gd name="T20" fmla="*/ 1463 w 15"/>
                    <a:gd name="T21" fmla="*/ 0 h 8"/>
                    <a:gd name="T22" fmla="*/ 1708 w 15"/>
                    <a:gd name="T23" fmla="*/ 273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8"/>
                    <a:gd name="T38" fmla="*/ 15 w 15"/>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8">
                      <a:moveTo>
                        <a:pt x="15" y="2"/>
                      </a:moveTo>
                      <a:lnTo>
                        <a:pt x="13" y="0"/>
                      </a:lnTo>
                      <a:lnTo>
                        <a:pt x="9" y="4"/>
                      </a:lnTo>
                      <a:lnTo>
                        <a:pt x="0" y="5"/>
                      </a:lnTo>
                      <a:lnTo>
                        <a:pt x="0" y="8"/>
                      </a:lnTo>
                      <a:lnTo>
                        <a:pt x="9" y="5"/>
                      </a:lnTo>
                      <a:lnTo>
                        <a:pt x="15" y="2"/>
                      </a:lnTo>
                      <a:lnTo>
                        <a:pt x="13" y="2"/>
                      </a:lnTo>
                      <a:lnTo>
                        <a:pt x="15" y="2"/>
                      </a:lnTo>
                      <a:lnTo>
                        <a:pt x="15" y="0"/>
                      </a:lnTo>
                      <a:lnTo>
                        <a:pt x="13" y="0"/>
                      </a:lnTo>
                      <a:lnTo>
                        <a:pt x="1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3" name="Freeform 872"/>
                <p:cNvSpPr>
                  <a:spLocks/>
                </p:cNvSpPr>
                <p:nvPr/>
              </p:nvSpPr>
              <p:spPr bwMode="auto">
                <a:xfrm>
                  <a:off x="1379" y="1508"/>
                  <a:ext cx="13" cy="59"/>
                </a:xfrm>
                <a:custGeom>
                  <a:avLst/>
                  <a:gdLst>
                    <a:gd name="T0" fmla="*/ 442 w 4"/>
                    <a:gd name="T1" fmla="*/ 1826 h 18"/>
                    <a:gd name="T2" fmla="*/ 442 w 4"/>
                    <a:gd name="T3" fmla="*/ 1826 h 18"/>
                    <a:gd name="T4" fmla="*/ 244 w 4"/>
                    <a:gd name="T5" fmla="*/ 915 h 18"/>
                    <a:gd name="T6" fmla="*/ 244 w 4"/>
                    <a:gd name="T7" fmla="*/ 0 h 18"/>
                    <a:gd name="T8" fmla="*/ 0 w 4"/>
                    <a:gd name="T9" fmla="*/ 0 h 18"/>
                    <a:gd name="T10" fmla="*/ 0 w 4"/>
                    <a:gd name="T11" fmla="*/ 915 h 18"/>
                    <a:gd name="T12" fmla="*/ 244 w 4"/>
                    <a:gd name="T13" fmla="*/ 2075 h 18"/>
                    <a:gd name="T14" fmla="*/ 244 w 4"/>
                    <a:gd name="T15" fmla="*/ 2075 h 18"/>
                    <a:gd name="T16" fmla="*/ 442 w 4"/>
                    <a:gd name="T17" fmla="*/ 182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8"/>
                    <a:gd name="T29" fmla="*/ 4 w 4"/>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8">
                      <a:moveTo>
                        <a:pt x="4" y="16"/>
                      </a:moveTo>
                      <a:lnTo>
                        <a:pt x="4" y="16"/>
                      </a:lnTo>
                      <a:lnTo>
                        <a:pt x="2" y="8"/>
                      </a:lnTo>
                      <a:lnTo>
                        <a:pt x="2" y="0"/>
                      </a:lnTo>
                      <a:lnTo>
                        <a:pt x="0" y="0"/>
                      </a:lnTo>
                      <a:lnTo>
                        <a:pt x="0" y="8"/>
                      </a:lnTo>
                      <a:lnTo>
                        <a:pt x="2" y="18"/>
                      </a:lnTo>
                      <a:lnTo>
                        <a:pt x="4" y="1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4" name="Freeform 873"/>
                <p:cNvSpPr>
                  <a:spLocks/>
                </p:cNvSpPr>
                <p:nvPr/>
              </p:nvSpPr>
              <p:spPr bwMode="auto">
                <a:xfrm>
                  <a:off x="1386" y="1560"/>
                  <a:ext cx="26" cy="13"/>
                </a:xfrm>
                <a:custGeom>
                  <a:avLst/>
                  <a:gdLst>
                    <a:gd name="T0" fmla="*/ 793 w 8"/>
                    <a:gd name="T1" fmla="*/ 0 h 4"/>
                    <a:gd name="T2" fmla="*/ 793 w 8"/>
                    <a:gd name="T3" fmla="*/ 0 h 4"/>
                    <a:gd name="T4" fmla="*/ 338 w 8"/>
                    <a:gd name="T5" fmla="*/ 244 h 4"/>
                    <a:gd name="T6" fmla="*/ 244 w 8"/>
                    <a:gd name="T7" fmla="*/ 0 h 4"/>
                    <a:gd name="T8" fmla="*/ 0 w 8"/>
                    <a:gd name="T9" fmla="*/ 244 h 4"/>
                    <a:gd name="T10" fmla="*/ 338 w 8"/>
                    <a:gd name="T11" fmla="*/ 442 h 4"/>
                    <a:gd name="T12" fmla="*/ 887 w 8"/>
                    <a:gd name="T13" fmla="*/ 244 h 4"/>
                    <a:gd name="T14" fmla="*/ 887 w 8"/>
                    <a:gd name="T15" fmla="*/ 244 h 4"/>
                    <a:gd name="T16" fmla="*/ 793 w 8"/>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7" y="0"/>
                      </a:moveTo>
                      <a:lnTo>
                        <a:pt x="7" y="0"/>
                      </a:lnTo>
                      <a:lnTo>
                        <a:pt x="3" y="2"/>
                      </a:lnTo>
                      <a:lnTo>
                        <a:pt x="2" y="0"/>
                      </a:lnTo>
                      <a:lnTo>
                        <a:pt x="0" y="2"/>
                      </a:lnTo>
                      <a:lnTo>
                        <a:pt x="3" y="4"/>
                      </a:lnTo>
                      <a:lnTo>
                        <a:pt x="8" y="2"/>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5" name="Freeform 874"/>
                <p:cNvSpPr>
                  <a:spLocks/>
                </p:cNvSpPr>
                <p:nvPr/>
              </p:nvSpPr>
              <p:spPr bwMode="auto">
                <a:xfrm>
                  <a:off x="1409" y="1514"/>
                  <a:ext cx="29" cy="53"/>
                </a:xfrm>
                <a:custGeom>
                  <a:avLst/>
                  <a:gdLst>
                    <a:gd name="T0" fmla="*/ 967 w 9"/>
                    <a:gd name="T1" fmla="*/ 0 h 16"/>
                    <a:gd name="T2" fmla="*/ 967 w 9"/>
                    <a:gd name="T3" fmla="*/ 0 h 16"/>
                    <a:gd name="T4" fmla="*/ 435 w 9"/>
                    <a:gd name="T5" fmla="*/ 725 h 16"/>
                    <a:gd name="T6" fmla="*/ 0 w 9"/>
                    <a:gd name="T7" fmla="*/ 1666 h 16"/>
                    <a:gd name="T8" fmla="*/ 103 w 9"/>
                    <a:gd name="T9" fmla="*/ 1931 h 16"/>
                    <a:gd name="T10" fmla="*/ 635 w 9"/>
                    <a:gd name="T11" fmla="*/ 977 h 16"/>
                    <a:gd name="T12" fmla="*/ 967 w 9"/>
                    <a:gd name="T13" fmla="*/ 109 h 16"/>
                    <a:gd name="T14" fmla="*/ 967 w 9"/>
                    <a:gd name="T15" fmla="*/ 109 h 16"/>
                    <a:gd name="T16" fmla="*/ 967 w 9"/>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6"/>
                    <a:gd name="T29" fmla="*/ 9 w 9"/>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6">
                      <a:moveTo>
                        <a:pt x="9" y="0"/>
                      </a:moveTo>
                      <a:lnTo>
                        <a:pt x="9" y="0"/>
                      </a:lnTo>
                      <a:lnTo>
                        <a:pt x="4" y="6"/>
                      </a:lnTo>
                      <a:lnTo>
                        <a:pt x="0" y="14"/>
                      </a:lnTo>
                      <a:lnTo>
                        <a:pt x="1" y="16"/>
                      </a:lnTo>
                      <a:lnTo>
                        <a:pt x="6" y="8"/>
                      </a:lnTo>
                      <a:lnTo>
                        <a:pt x="9" y="1"/>
                      </a:lnTo>
                      <a:lnTo>
                        <a:pt x="9"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6" name="Freeform 875"/>
                <p:cNvSpPr>
                  <a:spLocks/>
                </p:cNvSpPr>
                <p:nvPr/>
              </p:nvSpPr>
              <p:spPr bwMode="auto">
                <a:xfrm>
                  <a:off x="1438" y="1514"/>
                  <a:ext cx="26" cy="10"/>
                </a:xfrm>
                <a:custGeom>
                  <a:avLst/>
                  <a:gdLst>
                    <a:gd name="T0" fmla="*/ 549 w 8"/>
                    <a:gd name="T1" fmla="*/ 0 h 3"/>
                    <a:gd name="T2" fmla="*/ 549 w 8"/>
                    <a:gd name="T3" fmla="*/ 0 h 3"/>
                    <a:gd name="T4" fmla="*/ 549 w 8"/>
                    <a:gd name="T5" fmla="*/ 110 h 3"/>
                    <a:gd name="T6" fmla="*/ 442 w 8"/>
                    <a:gd name="T7" fmla="*/ 110 h 3"/>
                    <a:gd name="T8" fmla="*/ 244 w 8"/>
                    <a:gd name="T9" fmla="*/ 110 h 3"/>
                    <a:gd name="T10" fmla="*/ 0 w 8"/>
                    <a:gd name="T11" fmla="*/ 0 h 3"/>
                    <a:gd name="T12" fmla="*/ 0 w 8"/>
                    <a:gd name="T13" fmla="*/ 110 h 3"/>
                    <a:gd name="T14" fmla="*/ 244 w 8"/>
                    <a:gd name="T15" fmla="*/ 367 h 3"/>
                    <a:gd name="T16" fmla="*/ 442 w 8"/>
                    <a:gd name="T17" fmla="*/ 367 h 3"/>
                    <a:gd name="T18" fmla="*/ 549 w 8"/>
                    <a:gd name="T19" fmla="*/ 367 h 3"/>
                    <a:gd name="T20" fmla="*/ 887 w 8"/>
                    <a:gd name="T21" fmla="*/ 0 h 3"/>
                    <a:gd name="T22" fmla="*/ 887 w 8"/>
                    <a:gd name="T23" fmla="*/ 0 h 3"/>
                    <a:gd name="T24" fmla="*/ 549 w 8"/>
                    <a:gd name="T25" fmla="*/ 0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3"/>
                    <a:gd name="T41" fmla="*/ 8 w 8"/>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3">
                      <a:moveTo>
                        <a:pt x="5" y="0"/>
                      </a:moveTo>
                      <a:lnTo>
                        <a:pt x="5" y="0"/>
                      </a:lnTo>
                      <a:lnTo>
                        <a:pt x="5" y="1"/>
                      </a:lnTo>
                      <a:lnTo>
                        <a:pt x="4" y="1"/>
                      </a:lnTo>
                      <a:lnTo>
                        <a:pt x="2" y="1"/>
                      </a:lnTo>
                      <a:lnTo>
                        <a:pt x="0" y="0"/>
                      </a:lnTo>
                      <a:lnTo>
                        <a:pt x="0" y="1"/>
                      </a:lnTo>
                      <a:lnTo>
                        <a:pt x="2" y="3"/>
                      </a:lnTo>
                      <a:lnTo>
                        <a:pt x="4" y="3"/>
                      </a:lnTo>
                      <a:lnTo>
                        <a:pt x="5" y="3"/>
                      </a:lnTo>
                      <a:lnTo>
                        <a:pt x="8"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7" name="Freeform 876"/>
                <p:cNvSpPr>
                  <a:spLocks/>
                </p:cNvSpPr>
                <p:nvPr/>
              </p:nvSpPr>
              <p:spPr bwMode="auto">
                <a:xfrm>
                  <a:off x="1455" y="1472"/>
                  <a:ext cx="16" cy="42"/>
                </a:xfrm>
                <a:custGeom>
                  <a:avLst/>
                  <a:gdLst>
                    <a:gd name="T0" fmla="*/ 326 w 5"/>
                    <a:gd name="T1" fmla="*/ 0 h 13"/>
                    <a:gd name="T2" fmla="*/ 326 w 5"/>
                    <a:gd name="T3" fmla="*/ 0 h 13"/>
                    <a:gd name="T4" fmla="*/ 195 w 5"/>
                    <a:gd name="T5" fmla="*/ 439 h 13"/>
                    <a:gd name="T6" fmla="*/ 0 w 5"/>
                    <a:gd name="T7" fmla="*/ 1418 h 13"/>
                    <a:gd name="T8" fmla="*/ 326 w 5"/>
                    <a:gd name="T9" fmla="*/ 1418 h 13"/>
                    <a:gd name="T10" fmla="*/ 326 w 5"/>
                    <a:gd name="T11" fmla="*/ 636 h 13"/>
                    <a:gd name="T12" fmla="*/ 522 w 5"/>
                    <a:gd name="T13" fmla="*/ 103 h 13"/>
                    <a:gd name="T14" fmla="*/ 522 w 5"/>
                    <a:gd name="T15" fmla="*/ 103 h 13"/>
                    <a:gd name="T16" fmla="*/ 326 w 5"/>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3"/>
                    <a:gd name="T29" fmla="*/ 5 w 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3">
                      <a:moveTo>
                        <a:pt x="3" y="0"/>
                      </a:moveTo>
                      <a:lnTo>
                        <a:pt x="3" y="0"/>
                      </a:lnTo>
                      <a:lnTo>
                        <a:pt x="2" y="4"/>
                      </a:lnTo>
                      <a:lnTo>
                        <a:pt x="0" y="13"/>
                      </a:lnTo>
                      <a:lnTo>
                        <a:pt x="3" y="13"/>
                      </a:lnTo>
                      <a:lnTo>
                        <a:pt x="3" y="6"/>
                      </a:lnTo>
                      <a:lnTo>
                        <a:pt x="5"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8" name="Freeform 877"/>
                <p:cNvSpPr>
                  <a:spLocks/>
                </p:cNvSpPr>
                <p:nvPr/>
              </p:nvSpPr>
              <p:spPr bwMode="auto">
                <a:xfrm>
                  <a:off x="1464" y="1439"/>
                  <a:ext cx="56" cy="36"/>
                </a:xfrm>
                <a:custGeom>
                  <a:avLst/>
                  <a:gdLst>
                    <a:gd name="T0" fmla="*/ 1996 w 17"/>
                    <a:gd name="T1" fmla="*/ 0 h 11"/>
                    <a:gd name="T2" fmla="*/ 1996 w 17"/>
                    <a:gd name="T3" fmla="*/ 0 h 11"/>
                    <a:gd name="T4" fmla="*/ 1074 w 17"/>
                    <a:gd name="T5" fmla="*/ 556 h 11"/>
                    <a:gd name="T6" fmla="*/ 0 w 17"/>
                    <a:gd name="T7" fmla="*/ 1155 h 11"/>
                    <a:gd name="T8" fmla="*/ 250 w 17"/>
                    <a:gd name="T9" fmla="*/ 1263 h 11"/>
                    <a:gd name="T10" fmla="*/ 1074 w 17"/>
                    <a:gd name="T11" fmla="*/ 697 h 11"/>
                    <a:gd name="T12" fmla="*/ 1996 w 17"/>
                    <a:gd name="T13" fmla="*/ 353 h 11"/>
                    <a:gd name="T14" fmla="*/ 1996 w 17"/>
                    <a:gd name="T15" fmla="*/ 353 h 11"/>
                    <a:gd name="T16" fmla="*/ 1996 w 17"/>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1"/>
                    <a:gd name="T29" fmla="*/ 17 w 17"/>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1">
                      <a:moveTo>
                        <a:pt x="17" y="0"/>
                      </a:moveTo>
                      <a:lnTo>
                        <a:pt x="17" y="0"/>
                      </a:lnTo>
                      <a:lnTo>
                        <a:pt x="9" y="5"/>
                      </a:lnTo>
                      <a:lnTo>
                        <a:pt x="0" y="10"/>
                      </a:lnTo>
                      <a:lnTo>
                        <a:pt x="2" y="11"/>
                      </a:lnTo>
                      <a:lnTo>
                        <a:pt x="9" y="6"/>
                      </a:lnTo>
                      <a:lnTo>
                        <a:pt x="17" y="3"/>
                      </a:lnTo>
                      <a:lnTo>
                        <a:pt x="1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39" name="Freeform 878"/>
                <p:cNvSpPr>
                  <a:spLocks/>
                </p:cNvSpPr>
                <p:nvPr/>
              </p:nvSpPr>
              <p:spPr bwMode="auto">
                <a:xfrm>
                  <a:off x="1520" y="1416"/>
                  <a:ext cx="17" cy="33"/>
                </a:xfrm>
                <a:custGeom>
                  <a:avLst/>
                  <a:gdLst>
                    <a:gd name="T0" fmla="*/ 670 w 5"/>
                    <a:gd name="T1" fmla="*/ 0 h 10"/>
                    <a:gd name="T2" fmla="*/ 394 w 5"/>
                    <a:gd name="T3" fmla="*/ 0 h 10"/>
                    <a:gd name="T4" fmla="*/ 394 w 5"/>
                    <a:gd name="T5" fmla="*/ 360 h 10"/>
                    <a:gd name="T6" fmla="*/ 0 w 5"/>
                    <a:gd name="T7" fmla="*/ 828 h 10"/>
                    <a:gd name="T8" fmla="*/ 0 w 5"/>
                    <a:gd name="T9" fmla="*/ 1188 h 10"/>
                    <a:gd name="T10" fmla="*/ 670 w 5"/>
                    <a:gd name="T11" fmla="*/ 610 h 10"/>
                    <a:gd name="T12" fmla="*/ 670 w 5"/>
                    <a:gd name="T13" fmla="*/ 0 h 10"/>
                    <a:gd name="T14" fmla="*/ 670 w 5"/>
                    <a:gd name="T15" fmla="*/ 251 h 10"/>
                    <a:gd name="T16" fmla="*/ 670 w 5"/>
                    <a:gd name="T17" fmla="*/ 0 h 10"/>
                    <a:gd name="T18" fmla="*/ 394 w 5"/>
                    <a:gd name="T19" fmla="*/ 0 h 10"/>
                    <a:gd name="T20" fmla="*/ 394 w 5"/>
                    <a:gd name="T21" fmla="*/ 0 h 10"/>
                    <a:gd name="T22" fmla="*/ 670 w 5"/>
                    <a:gd name="T23" fmla="*/ 0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10"/>
                    <a:gd name="T38" fmla="*/ 5 w 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10">
                      <a:moveTo>
                        <a:pt x="5" y="0"/>
                      </a:moveTo>
                      <a:lnTo>
                        <a:pt x="3" y="0"/>
                      </a:lnTo>
                      <a:lnTo>
                        <a:pt x="3" y="3"/>
                      </a:lnTo>
                      <a:lnTo>
                        <a:pt x="0" y="7"/>
                      </a:lnTo>
                      <a:lnTo>
                        <a:pt x="0" y="10"/>
                      </a:lnTo>
                      <a:lnTo>
                        <a:pt x="5" y="5"/>
                      </a:lnTo>
                      <a:lnTo>
                        <a:pt x="5" y="0"/>
                      </a:lnTo>
                      <a:lnTo>
                        <a:pt x="5" y="2"/>
                      </a:lnTo>
                      <a:lnTo>
                        <a:pt x="5" y="0"/>
                      </a:lnTo>
                      <a:lnTo>
                        <a:pt x="3"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0" name="Freeform 879"/>
                <p:cNvSpPr>
                  <a:spLocks/>
                </p:cNvSpPr>
                <p:nvPr/>
              </p:nvSpPr>
              <p:spPr bwMode="auto">
                <a:xfrm>
                  <a:off x="1537" y="1413"/>
                  <a:ext cx="16" cy="10"/>
                </a:xfrm>
                <a:custGeom>
                  <a:avLst/>
                  <a:gdLst>
                    <a:gd name="T0" fmla="*/ 522 w 5"/>
                    <a:gd name="T1" fmla="*/ 0 h 3"/>
                    <a:gd name="T2" fmla="*/ 522 w 5"/>
                    <a:gd name="T3" fmla="*/ 0 h 3"/>
                    <a:gd name="T4" fmla="*/ 195 w 5"/>
                    <a:gd name="T5" fmla="*/ 0 h 3"/>
                    <a:gd name="T6" fmla="*/ 0 w 5"/>
                    <a:gd name="T7" fmla="*/ 110 h 3"/>
                    <a:gd name="T8" fmla="*/ 0 w 5"/>
                    <a:gd name="T9" fmla="*/ 367 h 3"/>
                    <a:gd name="T10" fmla="*/ 195 w 5"/>
                    <a:gd name="T11" fmla="*/ 367 h 3"/>
                    <a:gd name="T12" fmla="*/ 522 w 5"/>
                    <a:gd name="T13" fmla="*/ 110 h 3"/>
                    <a:gd name="T14" fmla="*/ 522 w 5"/>
                    <a:gd name="T15" fmla="*/ 110 h 3"/>
                    <a:gd name="T16" fmla="*/ 522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0"/>
                      </a:moveTo>
                      <a:lnTo>
                        <a:pt x="5" y="0"/>
                      </a:lnTo>
                      <a:lnTo>
                        <a:pt x="2" y="0"/>
                      </a:lnTo>
                      <a:lnTo>
                        <a:pt x="0" y="1"/>
                      </a:lnTo>
                      <a:lnTo>
                        <a:pt x="0" y="3"/>
                      </a:lnTo>
                      <a:lnTo>
                        <a:pt x="2" y="3"/>
                      </a:lnTo>
                      <a:lnTo>
                        <a:pt x="5" y="1"/>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1" name="Freeform 880"/>
                <p:cNvSpPr>
                  <a:spLocks/>
                </p:cNvSpPr>
                <p:nvPr/>
              </p:nvSpPr>
              <p:spPr bwMode="auto">
                <a:xfrm>
                  <a:off x="1553" y="1413"/>
                  <a:ext cx="26" cy="10"/>
                </a:xfrm>
                <a:custGeom>
                  <a:avLst/>
                  <a:gdLst>
                    <a:gd name="T0" fmla="*/ 887 w 8"/>
                    <a:gd name="T1" fmla="*/ 367 h 3"/>
                    <a:gd name="T2" fmla="*/ 887 w 8"/>
                    <a:gd name="T3" fmla="*/ 367 h 3"/>
                    <a:gd name="T4" fmla="*/ 549 w 8"/>
                    <a:gd name="T5" fmla="*/ 0 h 3"/>
                    <a:gd name="T6" fmla="*/ 0 w 8"/>
                    <a:gd name="T7" fmla="*/ 0 h 3"/>
                    <a:gd name="T8" fmla="*/ 0 w 8"/>
                    <a:gd name="T9" fmla="*/ 110 h 3"/>
                    <a:gd name="T10" fmla="*/ 549 w 8"/>
                    <a:gd name="T11" fmla="*/ 110 h 3"/>
                    <a:gd name="T12" fmla="*/ 653 w 8"/>
                    <a:gd name="T13" fmla="*/ 110 h 3"/>
                    <a:gd name="T14" fmla="*/ 653 w 8"/>
                    <a:gd name="T15" fmla="*/ 110 h 3"/>
                    <a:gd name="T16" fmla="*/ 887 w 8"/>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8" y="3"/>
                      </a:moveTo>
                      <a:lnTo>
                        <a:pt x="8" y="3"/>
                      </a:lnTo>
                      <a:lnTo>
                        <a:pt x="5" y="0"/>
                      </a:lnTo>
                      <a:lnTo>
                        <a:pt x="0" y="0"/>
                      </a:lnTo>
                      <a:lnTo>
                        <a:pt x="0" y="1"/>
                      </a:lnTo>
                      <a:lnTo>
                        <a:pt x="5" y="1"/>
                      </a:lnTo>
                      <a:lnTo>
                        <a:pt x="6" y="1"/>
                      </a:lnTo>
                      <a:lnTo>
                        <a:pt x="8"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2" name="Freeform 881"/>
                <p:cNvSpPr>
                  <a:spLocks/>
                </p:cNvSpPr>
                <p:nvPr/>
              </p:nvSpPr>
              <p:spPr bwMode="auto">
                <a:xfrm>
                  <a:off x="1504" y="1416"/>
                  <a:ext cx="75" cy="92"/>
                </a:xfrm>
                <a:custGeom>
                  <a:avLst/>
                  <a:gdLst>
                    <a:gd name="T0" fmla="*/ 245 w 23"/>
                    <a:gd name="T1" fmla="*/ 3013 h 28"/>
                    <a:gd name="T2" fmla="*/ 245 w 23"/>
                    <a:gd name="T3" fmla="*/ 3013 h 28"/>
                    <a:gd name="T4" fmla="*/ 245 w 23"/>
                    <a:gd name="T5" fmla="*/ 2698 h 28"/>
                    <a:gd name="T6" fmla="*/ 352 w 23"/>
                    <a:gd name="T7" fmla="*/ 2343 h 28"/>
                    <a:gd name="T8" fmla="*/ 799 w 23"/>
                    <a:gd name="T9" fmla="*/ 1738 h 28"/>
                    <a:gd name="T10" fmla="*/ 1148 w 23"/>
                    <a:gd name="T11" fmla="*/ 1383 h 28"/>
                    <a:gd name="T12" fmla="*/ 2041 w 23"/>
                    <a:gd name="T13" fmla="*/ 572 h 28"/>
                    <a:gd name="T14" fmla="*/ 2605 w 23"/>
                    <a:gd name="T15" fmla="*/ 250 h 28"/>
                    <a:gd name="T16" fmla="*/ 2361 w 23"/>
                    <a:gd name="T17" fmla="*/ 0 h 28"/>
                    <a:gd name="T18" fmla="*/ 1807 w 23"/>
                    <a:gd name="T19" fmla="*/ 355 h 28"/>
                    <a:gd name="T20" fmla="*/ 903 w 23"/>
                    <a:gd name="T21" fmla="*/ 1166 h 28"/>
                    <a:gd name="T22" fmla="*/ 554 w 23"/>
                    <a:gd name="T23" fmla="*/ 1521 h 28"/>
                    <a:gd name="T24" fmla="*/ 245 w 23"/>
                    <a:gd name="T25" fmla="*/ 2093 h 28"/>
                    <a:gd name="T26" fmla="*/ 0 w 23"/>
                    <a:gd name="T27" fmla="*/ 2698 h 28"/>
                    <a:gd name="T28" fmla="*/ 0 w 23"/>
                    <a:gd name="T29" fmla="*/ 3259 h 28"/>
                    <a:gd name="T30" fmla="*/ 0 w 23"/>
                    <a:gd name="T31" fmla="*/ 3259 h 28"/>
                    <a:gd name="T32" fmla="*/ 0 w 23"/>
                    <a:gd name="T33" fmla="*/ 3259 h 28"/>
                    <a:gd name="T34" fmla="*/ 0 w 23"/>
                    <a:gd name="T35" fmla="*/ 3259 h 28"/>
                    <a:gd name="T36" fmla="*/ 0 w 23"/>
                    <a:gd name="T37" fmla="*/ 3259 h 28"/>
                    <a:gd name="T38" fmla="*/ 245 w 23"/>
                    <a:gd name="T39" fmla="*/ 3013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
                    <a:gd name="T61" fmla="*/ 0 h 28"/>
                    <a:gd name="T62" fmla="*/ 23 w 23"/>
                    <a:gd name="T63" fmla="*/ 28 h 2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 h="28">
                      <a:moveTo>
                        <a:pt x="2" y="26"/>
                      </a:moveTo>
                      <a:lnTo>
                        <a:pt x="2" y="26"/>
                      </a:lnTo>
                      <a:lnTo>
                        <a:pt x="2" y="23"/>
                      </a:lnTo>
                      <a:lnTo>
                        <a:pt x="3" y="20"/>
                      </a:lnTo>
                      <a:lnTo>
                        <a:pt x="7" y="15"/>
                      </a:lnTo>
                      <a:lnTo>
                        <a:pt x="10" y="12"/>
                      </a:lnTo>
                      <a:lnTo>
                        <a:pt x="18" y="5"/>
                      </a:lnTo>
                      <a:lnTo>
                        <a:pt x="23" y="2"/>
                      </a:lnTo>
                      <a:lnTo>
                        <a:pt x="21" y="0"/>
                      </a:lnTo>
                      <a:lnTo>
                        <a:pt x="16" y="3"/>
                      </a:lnTo>
                      <a:lnTo>
                        <a:pt x="8" y="10"/>
                      </a:lnTo>
                      <a:lnTo>
                        <a:pt x="5" y="13"/>
                      </a:lnTo>
                      <a:lnTo>
                        <a:pt x="2" y="18"/>
                      </a:lnTo>
                      <a:lnTo>
                        <a:pt x="0" y="23"/>
                      </a:lnTo>
                      <a:lnTo>
                        <a:pt x="0" y="28"/>
                      </a:lnTo>
                      <a:lnTo>
                        <a:pt x="2" y="2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3" name="Freeform 882"/>
                <p:cNvSpPr>
                  <a:spLocks/>
                </p:cNvSpPr>
                <p:nvPr/>
              </p:nvSpPr>
              <p:spPr bwMode="auto">
                <a:xfrm>
                  <a:off x="1504" y="1501"/>
                  <a:ext cx="33" cy="13"/>
                </a:xfrm>
                <a:custGeom>
                  <a:avLst/>
                  <a:gdLst>
                    <a:gd name="T0" fmla="*/ 1188 w 10"/>
                    <a:gd name="T1" fmla="*/ 0 h 4"/>
                    <a:gd name="T2" fmla="*/ 1188 w 10"/>
                    <a:gd name="T3" fmla="*/ 0 h 4"/>
                    <a:gd name="T4" fmla="*/ 937 w 10"/>
                    <a:gd name="T5" fmla="*/ 244 h 4"/>
                    <a:gd name="T6" fmla="*/ 251 w 10"/>
                    <a:gd name="T7" fmla="*/ 0 h 4"/>
                    <a:gd name="T8" fmla="*/ 0 w 10"/>
                    <a:gd name="T9" fmla="*/ 244 h 4"/>
                    <a:gd name="T10" fmla="*/ 937 w 10"/>
                    <a:gd name="T11" fmla="*/ 442 h 4"/>
                    <a:gd name="T12" fmla="*/ 1188 w 10"/>
                    <a:gd name="T13" fmla="*/ 442 h 4"/>
                    <a:gd name="T14" fmla="*/ 1188 w 10"/>
                    <a:gd name="T15" fmla="*/ 442 h 4"/>
                    <a:gd name="T16" fmla="*/ 1188 w 10"/>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10" y="0"/>
                      </a:moveTo>
                      <a:lnTo>
                        <a:pt x="10" y="0"/>
                      </a:lnTo>
                      <a:lnTo>
                        <a:pt x="8" y="2"/>
                      </a:lnTo>
                      <a:lnTo>
                        <a:pt x="2" y="0"/>
                      </a:lnTo>
                      <a:lnTo>
                        <a:pt x="0" y="2"/>
                      </a:lnTo>
                      <a:lnTo>
                        <a:pt x="8" y="4"/>
                      </a:lnTo>
                      <a:lnTo>
                        <a:pt x="10" y="4"/>
                      </a:lnTo>
                      <a:lnTo>
                        <a:pt x="1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4" name="Freeform 883"/>
                <p:cNvSpPr>
                  <a:spLocks/>
                </p:cNvSpPr>
                <p:nvPr/>
              </p:nvSpPr>
              <p:spPr bwMode="auto">
                <a:xfrm>
                  <a:off x="1537" y="1501"/>
                  <a:ext cx="32" cy="13"/>
                </a:xfrm>
                <a:custGeom>
                  <a:avLst/>
                  <a:gdLst>
                    <a:gd name="T0" fmla="*/ 1043 w 10"/>
                    <a:gd name="T1" fmla="*/ 244 h 4"/>
                    <a:gd name="T2" fmla="*/ 1043 w 10"/>
                    <a:gd name="T3" fmla="*/ 244 h 4"/>
                    <a:gd name="T4" fmla="*/ 522 w 10"/>
                    <a:gd name="T5" fmla="*/ 0 h 4"/>
                    <a:gd name="T6" fmla="*/ 0 w 10"/>
                    <a:gd name="T7" fmla="*/ 0 h 4"/>
                    <a:gd name="T8" fmla="*/ 0 w 10"/>
                    <a:gd name="T9" fmla="*/ 442 h 4"/>
                    <a:gd name="T10" fmla="*/ 522 w 10"/>
                    <a:gd name="T11" fmla="*/ 442 h 4"/>
                    <a:gd name="T12" fmla="*/ 1043 w 10"/>
                    <a:gd name="T13" fmla="*/ 442 h 4"/>
                    <a:gd name="T14" fmla="*/ 1043 w 10"/>
                    <a:gd name="T15" fmla="*/ 442 h 4"/>
                    <a:gd name="T16" fmla="*/ 1043 w 10"/>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10" y="2"/>
                      </a:moveTo>
                      <a:lnTo>
                        <a:pt x="10" y="2"/>
                      </a:lnTo>
                      <a:lnTo>
                        <a:pt x="5" y="0"/>
                      </a:lnTo>
                      <a:lnTo>
                        <a:pt x="0" y="0"/>
                      </a:lnTo>
                      <a:lnTo>
                        <a:pt x="0" y="4"/>
                      </a:lnTo>
                      <a:lnTo>
                        <a:pt x="5" y="4"/>
                      </a:lnTo>
                      <a:lnTo>
                        <a:pt x="10" y="4"/>
                      </a:lnTo>
                      <a:lnTo>
                        <a:pt x="1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5" name="Freeform 884"/>
                <p:cNvSpPr>
                  <a:spLocks/>
                </p:cNvSpPr>
                <p:nvPr/>
              </p:nvSpPr>
              <p:spPr bwMode="auto">
                <a:xfrm>
                  <a:off x="1569" y="1508"/>
                  <a:ext cx="10" cy="10"/>
                </a:xfrm>
                <a:custGeom>
                  <a:avLst/>
                  <a:gdLst>
                    <a:gd name="T0" fmla="*/ 367 w 3"/>
                    <a:gd name="T1" fmla="*/ 367 h 3"/>
                    <a:gd name="T2" fmla="*/ 367 w 3"/>
                    <a:gd name="T3" fmla="*/ 367 h 3"/>
                    <a:gd name="T4" fmla="*/ 367 w 3"/>
                    <a:gd name="T5" fmla="*/ 0 h 3"/>
                    <a:gd name="T6" fmla="*/ 0 w 3"/>
                    <a:gd name="T7" fmla="*/ 0 h 3"/>
                    <a:gd name="T8" fmla="*/ 0 w 3"/>
                    <a:gd name="T9" fmla="*/ 257 h 3"/>
                    <a:gd name="T10" fmla="*/ 110 w 3"/>
                    <a:gd name="T11" fmla="*/ 257 h 3"/>
                    <a:gd name="T12" fmla="*/ 110 w 3"/>
                    <a:gd name="T13" fmla="*/ 257 h 3"/>
                    <a:gd name="T14" fmla="*/ 110 w 3"/>
                    <a:gd name="T15" fmla="*/ 257 h 3"/>
                    <a:gd name="T16" fmla="*/ 367 w 3"/>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3"/>
                      </a:moveTo>
                      <a:lnTo>
                        <a:pt x="3" y="3"/>
                      </a:lnTo>
                      <a:lnTo>
                        <a:pt x="3" y="0"/>
                      </a:lnTo>
                      <a:lnTo>
                        <a:pt x="0" y="0"/>
                      </a:lnTo>
                      <a:lnTo>
                        <a:pt x="0" y="2"/>
                      </a:lnTo>
                      <a:lnTo>
                        <a:pt x="1" y="2"/>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6" name="Freeform 885"/>
                <p:cNvSpPr>
                  <a:spLocks/>
                </p:cNvSpPr>
                <p:nvPr/>
              </p:nvSpPr>
              <p:spPr bwMode="auto">
                <a:xfrm>
                  <a:off x="1546" y="1514"/>
                  <a:ext cx="33" cy="14"/>
                </a:xfrm>
                <a:custGeom>
                  <a:avLst/>
                  <a:gdLst>
                    <a:gd name="T0" fmla="*/ 0 w 10"/>
                    <a:gd name="T1" fmla="*/ 598 h 4"/>
                    <a:gd name="T2" fmla="*/ 0 w 10"/>
                    <a:gd name="T3" fmla="*/ 598 h 4"/>
                    <a:gd name="T4" fmla="*/ 610 w 10"/>
                    <a:gd name="T5" fmla="*/ 427 h 4"/>
                    <a:gd name="T6" fmla="*/ 1188 w 10"/>
                    <a:gd name="T7" fmla="*/ 171 h 4"/>
                    <a:gd name="T8" fmla="*/ 937 w 10"/>
                    <a:gd name="T9" fmla="*/ 0 h 4"/>
                    <a:gd name="T10" fmla="*/ 610 w 10"/>
                    <a:gd name="T11" fmla="*/ 171 h 4"/>
                    <a:gd name="T12" fmla="*/ 251 w 10"/>
                    <a:gd name="T13" fmla="*/ 427 h 4"/>
                    <a:gd name="T14" fmla="*/ 251 w 10"/>
                    <a:gd name="T15" fmla="*/ 427 h 4"/>
                    <a:gd name="T16" fmla="*/ 0 w 10"/>
                    <a:gd name="T17" fmla="*/ 598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
                    <a:gd name="T29" fmla="*/ 10 w 10"/>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
                      <a:moveTo>
                        <a:pt x="0" y="4"/>
                      </a:moveTo>
                      <a:lnTo>
                        <a:pt x="0" y="4"/>
                      </a:lnTo>
                      <a:lnTo>
                        <a:pt x="5" y="3"/>
                      </a:lnTo>
                      <a:lnTo>
                        <a:pt x="10" y="1"/>
                      </a:lnTo>
                      <a:lnTo>
                        <a:pt x="8" y="0"/>
                      </a:lnTo>
                      <a:lnTo>
                        <a:pt x="5" y="1"/>
                      </a:lnTo>
                      <a:lnTo>
                        <a:pt x="2" y="3"/>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7" name="Freeform 886"/>
                <p:cNvSpPr>
                  <a:spLocks/>
                </p:cNvSpPr>
                <p:nvPr/>
              </p:nvSpPr>
              <p:spPr bwMode="auto">
                <a:xfrm>
                  <a:off x="1497" y="1518"/>
                  <a:ext cx="56" cy="23"/>
                </a:xfrm>
                <a:custGeom>
                  <a:avLst/>
                  <a:gdLst>
                    <a:gd name="T0" fmla="*/ 468 w 17"/>
                    <a:gd name="T1" fmla="*/ 821 h 7"/>
                    <a:gd name="T2" fmla="*/ 468 w 17"/>
                    <a:gd name="T3" fmla="*/ 572 h 7"/>
                    <a:gd name="T4" fmla="*/ 468 w 17"/>
                    <a:gd name="T5" fmla="*/ 355 h 7"/>
                    <a:gd name="T6" fmla="*/ 468 w 17"/>
                    <a:gd name="T7" fmla="*/ 355 h 7"/>
                    <a:gd name="T8" fmla="*/ 576 w 17"/>
                    <a:gd name="T9" fmla="*/ 250 h 7"/>
                    <a:gd name="T10" fmla="*/ 824 w 17"/>
                    <a:gd name="T11" fmla="*/ 250 h 7"/>
                    <a:gd name="T12" fmla="*/ 1433 w 17"/>
                    <a:gd name="T13" fmla="*/ 250 h 7"/>
                    <a:gd name="T14" fmla="*/ 1746 w 17"/>
                    <a:gd name="T15" fmla="*/ 355 h 7"/>
                    <a:gd name="T16" fmla="*/ 1996 w 17"/>
                    <a:gd name="T17" fmla="*/ 250 h 7"/>
                    <a:gd name="T18" fmla="*/ 1650 w 17"/>
                    <a:gd name="T19" fmla="*/ 0 h 7"/>
                    <a:gd name="T20" fmla="*/ 824 w 17"/>
                    <a:gd name="T21" fmla="*/ 0 h 7"/>
                    <a:gd name="T22" fmla="*/ 576 w 17"/>
                    <a:gd name="T23" fmla="*/ 0 h 7"/>
                    <a:gd name="T24" fmla="*/ 250 w 17"/>
                    <a:gd name="T25" fmla="*/ 250 h 7"/>
                    <a:gd name="T26" fmla="*/ 0 w 17"/>
                    <a:gd name="T27" fmla="*/ 355 h 7"/>
                    <a:gd name="T28" fmla="*/ 0 w 17"/>
                    <a:gd name="T29" fmla="*/ 821 h 7"/>
                    <a:gd name="T30" fmla="*/ 250 w 17"/>
                    <a:gd name="T31" fmla="*/ 572 h 7"/>
                    <a:gd name="T32" fmla="*/ 468 w 17"/>
                    <a:gd name="T33" fmla="*/ 821 h 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
                    <a:gd name="T52" fmla="*/ 0 h 7"/>
                    <a:gd name="T53" fmla="*/ 17 w 17"/>
                    <a:gd name="T54" fmla="*/ 7 h 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 h="7">
                      <a:moveTo>
                        <a:pt x="4" y="7"/>
                      </a:moveTo>
                      <a:lnTo>
                        <a:pt x="4" y="5"/>
                      </a:lnTo>
                      <a:lnTo>
                        <a:pt x="4" y="3"/>
                      </a:lnTo>
                      <a:lnTo>
                        <a:pt x="5" y="2"/>
                      </a:lnTo>
                      <a:lnTo>
                        <a:pt x="7" y="2"/>
                      </a:lnTo>
                      <a:lnTo>
                        <a:pt x="12" y="2"/>
                      </a:lnTo>
                      <a:lnTo>
                        <a:pt x="15" y="3"/>
                      </a:lnTo>
                      <a:lnTo>
                        <a:pt x="17" y="2"/>
                      </a:lnTo>
                      <a:lnTo>
                        <a:pt x="14" y="0"/>
                      </a:lnTo>
                      <a:lnTo>
                        <a:pt x="7" y="0"/>
                      </a:lnTo>
                      <a:lnTo>
                        <a:pt x="5" y="0"/>
                      </a:lnTo>
                      <a:lnTo>
                        <a:pt x="2" y="2"/>
                      </a:lnTo>
                      <a:lnTo>
                        <a:pt x="0" y="3"/>
                      </a:lnTo>
                      <a:lnTo>
                        <a:pt x="0" y="7"/>
                      </a:lnTo>
                      <a:lnTo>
                        <a:pt x="2" y="5"/>
                      </a:lnTo>
                      <a:lnTo>
                        <a:pt x="4"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8" name="Freeform 887"/>
                <p:cNvSpPr>
                  <a:spLocks/>
                </p:cNvSpPr>
                <p:nvPr/>
              </p:nvSpPr>
              <p:spPr bwMode="auto">
                <a:xfrm>
                  <a:off x="1481" y="1534"/>
                  <a:ext cx="29" cy="10"/>
                </a:xfrm>
                <a:custGeom>
                  <a:avLst/>
                  <a:gdLst>
                    <a:gd name="T0" fmla="*/ 197 w 9"/>
                    <a:gd name="T1" fmla="*/ 367 h 3"/>
                    <a:gd name="T2" fmla="*/ 197 w 9"/>
                    <a:gd name="T3" fmla="*/ 367 h 3"/>
                    <a:gd name="T4" fmla="*/ 541 w 9"/>
                    <a:gd name="T5" fmla="*/ 367 h 3"/>
                    <a:gd name="T6" fmla="*/ 967 w 9"/>
                    <a:gd name="T7" fmla="*/ 257 h 3"/>
                    <a:gd name="T8" fmla="*/ 767 w 9"/>
                    <a:gd name="T9" fmla="*/ 0 h 3"/>
                    <a:gd name="T10" fmla="*/ 435 w 9"/>
                    <a:gd name="T11" fmla="*/ 257 h 3"/>
                    <a:gd name="T12" fmla="*/ 197 w 9"/>
                    <a:gd name="T13" fmla="*/ 257 h 3"/>
                    <a:gd name="T14" fmla="*/ 0 w 9"/>
                    <a:gd name="T15" fmla="*/ 257 h 3"/>
                    <a:gd name="T16" fmla="*/ 197 w 9"/>
                    <a:gd name="T17" fmla="*/ 257 h 3"/>
                    <a:gd name="T18" fmla="*/ 0 w 9"/>
                    <a:gd name="T19" fmla="*/ 257 h 3"/>
                    <a:gd name="T20" fmla="*/ 0 w 9"/>
                    <a:gd name="T21" fmla="*/ 257 h 3"/>
                    <a:gd name="T22" fmla="*/ 197 w 9"/>
                    <a:gd name="T23" fmla="*/ 367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3"/>
                    <a:gd name="T38" fmla="*/ 9 w 9"/>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3">
                      <a:moveTo>
                        <a:pt x="2" y="3"/>
                      </a:moveTo>
                      <a:lnTo>
                        <a:pt x="2" y="3"/>
                      </a:lnTo>
                      <a:lnTo>
                        <a:pt x="5" y="3"/>
                      </a:lnTo>
                      <a:lnTo>
                        <a:pt x="9" y="2"/>
                      </a:lnTo>
                      <a:lnTo>
                        <a:pt x="7" y="0"/>
                      </a:lnTo>
                      <a:lnTo>
                        <a:pt x="4" y="2"/>
                      </a:lnTo>
                      <a:lnTo>
                        <a:pt x="2" y="2"/>
                      </a:lnTo>
                      <a:lnTo>
                        <a:pt x="0" y="2"/>
                      </a:lnTo>
                      <a:lnTo>
                        <a:pt x="2" y="2"/>
                      </a:lnTo>
                      <a:lnTo>
                        <a:pt x="0" y="2"/>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49" name="Freeform 888"/>
                <p:cNvSpPr>
                  <a:spLocks/>
                </p:cNvSpPr>
                <p:nvPr/>
              </p:nvSpPr>
              <p:spPr bwMode="auto">
                <a:xfrm>
                  <a:off x="1464" y="1541"/>
                  <a:ext cx="23" cy="36"/>
                </a:xfrm>
                <a:custGeom>
                  <a:avLst/>
                  <a:gdLst>
                    <a:gd name="T0" fmla="*/ 250 w 7"/>
                    <a:gd name="T1" fmla="*/ 1263 h 11"/>
                    <a:gd name="T2" fmla="*/ 250 w 7"/>
                    <a:gd name="T3" fmla="*/ 1263 h 11"/>
                    <a:gd name="T4" fmla="*/ 463 w 7"/>
                    <a:gd name="T5" fmla="*/ 697 h 11"/>
                    <a:gd name="T6" fmla="*/ 821 w 7"/>
                    <a:gd name="T7" fmla="*/ 108 h 11"/>
                    <a:gd name="T8" fmla="*/ 572 w 7"/>
                    <a:gd name="T9" fmla="*/ 0 h 11"/>
                    <a:gd name="T10" fmla="*/ 250 w 7"/>
                    <a:gd name="T11" fmla="*/ 556 h 11"/>
                    <a:gd name="T12" fmla="*/ 0 w 7"/>
                    <a:gd name="T13" fmla="*/ 1155 h 11"/>
                    <a:gd name="T14" fmla="*/ 0 w 7"/>
                    <a:gd name="T15" fmla="*/ 1155 h 11"/>
                    <a:gd name="T16" fmla="*/ 250 w 7"/>
                    <a:gd name="T17" fmla="*/ 1263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1"/>
                    <a:gd name="T29" fmla="*/ 7 w 7"/>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1">
                      <a:moveTo>
                        <a:pt x="2" y="11"/>
                      </a:moveTo>
                      <a:lnTo>
                        <a:pt x="2" y="11"/>
                      </a:lnTo>
                      <a:lnTo>
                        <a:pt x="4" y="6"/>
                      </a:lnTo>
                      <a:lnTo>
                        <a:pt x="7" y="1"/>
                      </a:lnTo>
                      <a:lnTo>
                        <a:pt x="5" y="0"/>
                      </a:lnTo>
                      <a:lnTo>
                        <a:pt x="2" y="5"/>
                      </a:lnTo>
                      <a:lnTo>
                        <a:pt x="0" y="10"/>
                      </a:lnTo>
                      <a:lnTo>
                        <a:pt x="2"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0" name="Freeform 889"/>
                <p:cNvSpPr>
                  <a:spLocks/>
                </p:cNvSpPr>
                <p:nvPr/>
              </p:nvSpPr>
              <p:spPr bwMode="auto">
                <a:xfrm>
                  <a:off x="1455" y="1573"/>
                  <a:ext cx="16" cy="14"/>
                </a:xfrm>
                <a:custGeom>
                  <a:avLst/>
                  <a:gdLst>
                    <a:gd name="T0" fmla="*/ 0 w 5"/>
                    <a:gd name="T1" fmla="*/ 598 h 4"/>
                    <a:gd name="T2" fmla="*/ 0 w 5"/>
                    <a:gd name="T3" fmla="*/ 598 h 4"/>
                    <a:gd name="T4" fmla="*/ 195 w 5"/>
                    <a:gd name="T5" fmla="*/ 598 h 4"/>
                    <a:gd name="T6" fmla="*/ 326 w 5"/>
                    <a:gd name="T7" fmla="*/ 598 h 4"/>
                    <a:gd name="T8" fmla="*/ 522 w 5"/>
                    <a:gd name="T9" fmla="*/ 427 h 4"/>
                    <a:gd name="T10" fmla="*/ 522 w 5"/>
                    <a:gd name="T11" fmla="*/ 171 h 4"/>
                    <a:gd name="T12" fmla="*/ 326 w 5"/>
                    <a:gd name="T13" fmla="*/ 0 h 4"/>
                    <a:gd name="T14" fmla="*/ 326 w 5"/>
                    <a:gd name="T15" fmla="*/ 171 h 4"/>
                    <a:gd name="T16" fmla="*/ 326 w 5"/>
                    <a:gd name="T17" fmla="*/ 427 h 4"/>
                    <a:gd name="T18" fmla="*/ 195 w 5"/>
                    <a:gd name="T19" fmla="*/ 427 h 4"/>
                    <a:gd name="T20" fmla="*/ 0 w 5"/>
                    <a:gd name="T21" fmla="*/ 427 h 4"/>
                    <a:gd name="T22" fmla="*/ 0 w 5"/>
                    <a:gd name="T23" fmla="*/ 427 h 4"/>
                    <a:gd name="T24" fmla="*/ 0 w 5"/>
                    <a:gd name="T25" fmla="*/ 598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4"/>
                    <a:gd name="T41" fmla="*/ 5 w 5"/>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4">
                      <a:moveTo>
                        <a:pt x="0" y="4"/>
                      </a:moveTo>
                      <a:lnTo>
                        <a:pt x="0" y="4"/>
                      </a:lnTo>
                      <a:lnTo>
                        <a:pt x="2" y="4"/>
                      </a:lnTo>
                      <a:lnTo>
                        <a:pt x="3" y="4"/>
                      </a:lnTo>
                      <a:lnTo>
                        <a:pt x="5" y="3"/>
                      </a:lnTo>
                      <a:lnTo>
                        <a:pt x="5" y="1"/>
                      </a:lnTo>
                      <a:lnTo>
                        <a:pt x="3" y="0"/>
                      </a:lnTo>
                      <a:lnTo>
                        <a:pt x="3" y="1"/>
                      </a:lnTo>
                      <a:lnTo>
                        <a:pt x="3" y="3"/>
                      </a:lnTo>
                      <a:lnTo>
                        <a:pt x="2" y="3"/>
                      </a:lnTo>
                      <a:lnTo>
                        <a:pt x="0" y="3"/>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1" name="Freeform 890"/>
                <p:cNvSpPr>
                  <a:spLocks/>
                </p:cNvSpPr>
                <p:nvPr/>
              </p:nvSpPr>
              <p:spPr bwMode="auto">
                <a:xfrm>
                  <a:off x="1396" y="1577"/>
                  <a:ext cx="59" cy="10"/>
                </a:xfrm>
                <a:custGeom>
                  <a:avLst/>
                  <a:gdLst>
                    <a:gd name="T0" fmla="*/ 246 w 18"/>
                    <a:gd name="T1" fmla="*/ 367 h 3"/>
                    <a:gd name="T2" fmla="*/ 246 w 18"/>
                    <a:gd name="T3" fmla="*/ 367 h 3"/>
                    <a:gd name="T4" fmla="*/ 915 w 18"/>
                    <a:gd name="T5" fmla="*/ 367 h 3"/>
                    <a:gd name="T6" fmla="*/ 2075 w 18"/>
                    <a:gd name="T7" fmla="*/ 367 h 3"/>
                    <a:gd name="T8" fmla="*/ 2075 w 18"/>
                    <a:gd name="T9" fmla="*/ 257 h 3"/>
                    <a:gd name="T10" fmla="*/ 915 w 18"/>
                    <a:gd name="T11" fmla="*/ 0 h 3"/>
                    <a:gd name="T12" fmla="*/ 0 w 18"/>
                    <a:gd name="T13" fmla="*/ 257 h 3"/>
                    <a:gd name="T14" fmla="*/ 0 w 18"/>
                    <a:gd name="T15" fmla="*/ 257 h 3"/>
                    <a:gd name="T16" fmla="*/ 246 w 18"/>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3"/>
                    <a:gd name="T29" fmla="*/ 18 w 1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3">
                      <a:moveTo>
                        <a:pt x="2" y="3"/>
                      </a:moveTo>
                      <a:lnTo>
                        <a:pt x="2" y="3"/>
                      </a:lnTo>
                      <a:lnTo>
                        <a:pt x="8" y="3"/>
                      </a:lnTo>
                      <a:lnTo>
                        <a:pt x="18" y="3"/>
                      </a:lnTo>
                      <a:lnTo>
                        <a:pt x="18" y="2"/>
                      </a:lnTo>
                      <a:lnTo>
                        <a:pt x="8" y="0"/>
                      </a:lnTo>
                      <a:lnTo>
                        <a:pt x="0" y="2"/>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2" name="Freeform 891"/>
                <p:cNvSpPr>
                  <a:spLocks/>
                </p:cNvSpPr>
                <p:nvPr/>
              </p:nvSpPr>
              <p:spPr bwMode="auto">
                <a:xfrm>
                  <a:off x="1369" y="1583"/>
                  <a:ext cx="33" cy="10"/>
                </a:xfrm>
                <a:custGeom>
                  <a:avLst/>
                  <a:gdLst>
                    <a:gd name="T0" fmla="*/ 0 w 10"/>
                    <a:gd name="T1" fmla="*/ 110 h 3"/>
                    <a:gd name="T2" fmla="*/ 0 w 10"/>
                    <a:gd name="T3" fmla="*/ 110 h 3"/>
                    <a:gd name="T4" fmla="*/ 610 w 10"/>
                    <a:gd name="T5" fmla="*/ 367 h 3"/>
                    <a:gd name="T6" fmla="*/ 1188 w 10"/>
                    <a:gd name="T7" fmla="*/ 110 h 3"/>
                    <a:gd name="T8" fmla="*/ 937 w 10"/>
                    <a:gd name="T9" fmla="*/ 0 h 3"/>
                    <a:gd name="T10" fmla="*/ 610 w 10"/>
                    <a:gd name="T11" fmla="*/ 110 h 3"/>
                    <a:gd name="T12" fmla="*/ 0 w 10"/>
                    <a:gd name="T13" fmla="*/ 0 h 3"/>
                    <a:gd name="T14" fmla="*/ 0 w 10"/>
                    <a:gd name="T15" fmla="*/ 0 h 3"/>
                    <a:gd name="T16" fmla="*/ 0 w 10"/>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0" y="1"/>
                      </a:moveTo>
                      <a:lnTo>
                        <a:pt x="0" y="1"/>
                      </a:lnTo>
                      <a:lnTo>
                        <a:pt x="5" y="3"/>
                      </a:lnTo>
                      <a:lnTo>
                        <a:pt x="10" y="1"/>
                      </a:lnTo>
                      <a:lnTo>
                        <a:pt x="8" y="0"/>
                      </a:lnTo>
                      <a:lnTo>
                        <a:pt x="5" y="1"/>
                      </a:lnTo>
                      <a:lnTo>
                        <a:pt x="0"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3" name="Freeform 892"/>
                <p:cNvSpPr>
                  <a:spLocks/>
                </p:cNvSpPr>
                <p:nvPr/>
              </p:nvSpPr>
              <p:spPr bwMode="auto">
                <a:xfrm>
                  <a:off x="1350" y="1567"/>
                  <a:ext cx="19" cy="20"/>
                </a:xfrm>
                <a:custGeom>
                  <a:avLst/>
                  <a:gdLst>
                    <a:gd name="T0" fmla="*/ 0 w 6"/>
                    <a:gd name="T1" fmla="*/ 0 h 6"/>
                    <a:gd name="T2" fmla="*/ 0 w 6"/>
                    <a:gd name="T3" fmla="*/ 0 h 6"/>
                    <a:gd name="T4" fmla="*/ 0 w 6"/>
                    <a:gd name="T5" fmla="*/ 367 h 6"/>
                    <a:gd name="T6" fmla="*/ 602 w 6"/>
                    <a:gd name="T7" fmla="*/ 743 h 6"/>
                    <a:gd name="T8" fmla="*/ 602 w 6"/>
                    <a:gd name="T9" fmla="*/ 633 h 6"/>
                    <a:gd name="T10" fmla="*/ 101 w 6"/>
                    <a:gd name="T11" fmla="*/ 257 h 6"/>
                    <a:gd name="T12" fmla="*/ 0 w 6"/>
                    <a:gd name="T13" fmla="*/ 257 h 6"/>
                    <a:gd name="T14" fmla="*/ 0 w 6"/>
                    <a:gd name="T15" fmla="*/ 257 h 6"/>
                    <a:gd name="T16" fmla="*/ 0 w 6"/>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0" y="0"/>
                      </a:moveTo>
                      <a:lnTo>
                        <a:pt x="0" y="0"/>
                      </a:lnTo>
                      <a:lnTo>
                        <a:pt x="0" y="3"/>
                      </a:lnTo>
                      <a:lnTo>
                        <a:pt x="6" y="6"/>
                      </a:lnTo>
                      <a:lnTo>
                        <a:pt x="6" y="5"/>
                      </a:lnTo>
                      <a:lnTo>
                        <a:pt x="1" y="2"/>
                      </a:lnTo>
                      <a:lnTo>
                        <a:pt x="0" y="2"/>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4" name="Freeform 893"/>
                <p:cNvSpPr>
                  <a:spLocks/>
                </p:cNvSpPr>
                <p:nvPr/>
              </p:nvSpPr>
              <p:spPr bwMode="auto">
                <a:xfrm>
                  <a:off x="1350" y="1551"/>
                  <a:ext cx="16" cy="22"/>
                </a:xfrm>
                <a:custGeom>
                  <a:avLst/>
                  <a:gdLst>
                    <a:gd name="T0" fmla="*/ 326 w 5"/>
                    <a:gd name="T1" fmla="*/ 0 h 7"/>
                    <a:gd name="T2" fmla="*/ 326 w 5"/>
                    <a:gd name="T3" fmla="*/ 0 h 7"/>
                    <a:gd name="T4" fmla="*/ 102 w 5"/>
                    <a:gd name="T5" fmla="*/ 277 h 7"/>
                    <a:gd name="T6" fmla="*/ 0 w 5"/>
                    <a:gd name="T7" fmla="*/ 493 h 7"/>
                    <a:gd name="T8" fmla="*/ 0 w 5"/>
                    <a:gd name="T9" fmla="*/ 682 h 7"/>
                    <a:gd name="T10" fmla="*/ 326 w 5"/>
                    <a:gd name="T11" fmla="*/ 277 h 7"/>
                    <a:gd name="T12" fmla="*/ 522 w 5"/>
                    <a:gd name="T13" fmla="*/ 0 h 7"/>
                    <a:gd name="T14" fmla="*/ 522 w 5"/>
                    <a:gd name="T15" fmla="*/ 0 h 7"/>
                    <a:gd name="T16" fmla="*/ 326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3" y="0"/>
                      </a:moveTo>
                      <a:lnTo>
                        <a:pt x="3" y="0"/>
                      </a:lnTo>
                      <a:lnTo>
                        <a:pt x="1" y="3"/>
                      </a:lnTo>
                      <a:lnTo>
                        <a:pt x="0" y="5"/>
                      </a:lnTo>
                      <a:lnTo>
                        <a:pt x="0" y="7"/>
                      </a:lnTo>
                      <a:lnTo>
                        <a:pt x="3" y="3"/>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5" name="Freeform 894"/>
                <p:cNvSpPr>
                  <a:spLocks/>
                </p:cNvSpPr>
                <p:nvPr/>
              </p:nvSpPr>
              <p:spPr bwMode="auto">
                <a:xfrm>
                  <a:off x="1360" y="1528"/>
                  <a:ext cx="6" cy="23"/>
                </a:xfrm>
                <a:custGeom>
                  <a:avLst/>
                  <a:gdLst>
                    <a:gd name="T0" fmla="*/ 0 w 2"/>
                    <a:gd name="T1" fmla="*/ 0 h 7"/>
                    <a:gd name="T2" fmla="*/ 0 w 2"/>
                    <a:gd name="T3" fmla="*/ 0 h 7"/>
                    <a:gd name="T4" fmla="*/ 0 w 2"/>
                    <a:gd name="T5" fmla="*/ 463 h 7"/>
                    <a:gd name="T6" fmla="*/ 0 w 2"/>
                    <a:gd name="T7" fmla="*/ 821 h 7"/>
                    <a:gd name="T8" fmla="*/ 162 w 2"/>
                    <a:gd name="T9" fmla="*/ 821 h 7"/>
                    <a:gd name="T10" fmla="*/ 162 w 2"/>
                    <a:gd name="T11" fmla="*/ 463 h 7"/>
                    <a:gd name="T12" fmla="*/ 162 w 2"/>
                    <a:gd name="T13" fmla="*/ 463 h 7"/>
                    <a:gd name="T14" fmla="*/ 162 w 2"/>
                    <a:gd name="T15" fmla="*/ 463 h 7"/>
                    <a:gd name="T16" fmla="*/ 0 w 2"/>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7"/>
                    <a:gd name="T29" fmla="*/ 2 w 2"/>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7">
                      <a:moveTo>
                        <a:pt x="0" y="0"/>
                      </a:moveTo>
                      <a:lnTo>
                        <a:pt x="0" y="0"/>
                      </a:lnTo>
                      <a:lnTo>
                        <a:pt x="0" y="4"/>
                      </a:lnTo>
                      <a:lnTo>
                        <a:pt x="0" y="7"/>
                      </a:lnTo>
                      <a:lnTo>
                        <a:pt x="2" y="7"/>
                      </a:lnTo>
                      <a:lnTo>
                        <a:pt x="2" y="4"/>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6" name="Freeform 895"/>
                <p:cNvSpPr>
                  <a:spLocks/>
                </p:cNvSpPr>
                <p:nvPr/>
              </p:nvSpPr>
              <p:spPr bwMode="auto">
                <a:xfrm>
                  <a:off x="1350" y="1524"/>
                  <a:ext cx="19" cy="17"/>
                </a:xfrm>
                <a:custGeom>
                  <a:avLst/>
                  <a:gdLst>
                    <a:gd name="T0" fmla="*/ 101 w 6"/>
                    <a:gd name="T1" fmla="*/ 116 h 5"/>
                    <a:gd name="T2" fmla="*/ 101 w 6"/>
                    <a:gd name="T3" fmla="*/ 116 h 5"/>
                    <a:gd name="T4" fmla="*/ 320 w 6"/>
                    <a:gd name="T5" fmla="*/ 116 h 5"/>
                    <a:gd name="T6" fmla="*/ 320 w 6"/>
                    <a:gd name="T7" fmla="*/ 116 h 5"/>
                    <a:gd name="T8" fmla="*/ 320 w 6"/>
                    <a:gd name="T9" fmla="*/ 116 h 5"/>
                    <a:gd name="T10" fmla="*/ 320 w 6"/>
                    <a:gd name="T11" fmla="*/ 116 h 5"/>
                    <a:gd name="T12" fmla="*/ 510 w 6"/>
                    <a:gd name="T13" fmla="*/ 670 h 5"/>
                    <a:gd name="T14" fmla="*/ 602 w 6"/>
                    <a:gd name="T15" fmla="*/ 116 h 5"/>
                    <a:gd name="T16" fmla="*/ 510 w 6"/>
                    <a:gd name="T17" fmla="*/ 0 h 5"/>
                    <a:gd name="T18" fmla="*/ 320 w 6"/>
                    <a:gd name="T19" fmla="*/ 0 h 5"/>
                    <a:gd name="T20" fmla="*/ 0 w 6"/>
                    <a:gd name="T21" fmla="*/ 0 h 5"/>
                    <a:gd name="T22" fmla="*/ 0 w 6"/>
                    <a:gd name="T23" fmla="*/ 0 h 5"/>
                    <a:gd name="T24" fmla="*/ 101 w 6"/>
                    <a:gd name="T25" fmla="*/ 116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5"/>
                    <a:gd name="T41" fmla="*/ 6 w 6"/>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5">
                      <a:moveTo>
                        <a:pt x="1" y="1"/>
                      </a:moveTo>
                      <a:lnTo>
                        <a:pt x="1" y="1"/>
                      </a:lnTo>
                      <a:lnTo>
                        <a:pt x="3" y="1"/>
                      </a:lnTo>
                      <a:lnTo>
                        <a:pt x="5" y="5"/>
                      </a:lnTo>
                      <a:lnTo>
                        <a:pt x="6" y="1"/>
                      </a:lnTo>
                      <a:lnTo>
                        <a:pt x="5" y="0"/>
                      </a:lnTo>
                      <a:lnTo>
                        <a:pt x="3" y="0"/>
                      </a:lnTo>
                      <a:lnTo>
                        <a:pt x="0" y="0"/>
                      </a:lnTo>
                      <a:lnTo>
                        <a:pt x="1"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7" name="Freeform 896"/>
                <p:cNvSpPr>
                  <a:spLocks/>
                </p:cNvSpPr>
                <p:nvPr/>
              </p:nvSpPr>
              <p:spPr bwMode="auto">
                <a:xfrm>
                  <a:off x="1327" y="1524"/>
                  <a:ext cx="26" cy="43"/>
                </a:xfrm>
                <a:custGeom>
                  <a:avLst/>
                  <a:gdLst>
                    <a:gd name="T0" fmla="*/ 244 w 8"/>
                    <a:gd name="T1" fmla="*/ 1555 h 13"/>
                    <a:gd name="T2" fmla="*/ 244 w 8"/>
                    <a:gd name="T3" fmla="*/ 1555 h 13"/>
                    <a:gd name="T4" fmla="*/ 549 w 8"/>
                    <a:gd name="T5" fmla="*/ 939 h 13"/>
                    <a:gd name="T6" fmla="*/ 887 w 8"/>
                    <a:gd name="T7" fmla="*/ 109 h 13"/>
                    <a:gd name="T8" fmla="*/ 793 w 8"/>
                    <a:gd name="T9" fmla="*/ 0 h 13"/>
                    <a:gd name="T10" fmla="*/ 338 w 8"/>
                    <a:gd name="T11" fmla="*/ 721 h 13"/>
                    <a:gd name="T12" fmla="*/ 0 w 8"/>
                    <a:gd name="T13" fmla="*/ 1555 h 13"/>
                    <a:gd name="T14" fmla="*/ 0 w 8"/>
                    <a:gd name="T15" fmla="*/ 1555 h 13"/>
                    <a:gd name="T16" fmla="*/ 244 w 8"/>
                    <a:gd name="T17" fmla="*/ 1555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3"/>
                    <a:gd name="T29" fmla="*/ 8 w 8"/>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3">
                      <a:moveTo>
                        <a:pt x="2" y="13"/>
                      </a:moveTo>
                      <a:lnTo>
                        <a:pt x="2" y="13"/>
                      </a:lnTo>
                      <a:lnTo>
                        <a:pt x="5" y="8"/>
                      </a:lnTo>
                      <a:lnTo>
                        <a:pt x="8" y="1"/>
                      </a:lnTo>
                      <a:lnTo>
                        <a:pt x="7" y="0"/>
                      </a:lnTo>
                      <a:lnTo>
                        <a:pt x="3" y="6"/>
                      </a:lnTo>
                      <a:lnTo>
                        <a:pt x="0" y="13"/>
                      </a:lnTo>
                      <a:lnTo>
                        <a:pt x="2"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8" name="Freeform 897"/>
                <p:cNvSpPr>
                  <a:spLocks/>
                </p:cNvSpPr>
                <p:nvPr/>
              </p:nvSpPr>
              <p:spPr bwMode="auto">
                <a:xfrm>
                  <a:off x="1324" y="1567"/>
                  <a:ext cx="9" cy="20"/>
                </a:xfrm>
                <a:custGeom>
                  <a:avLst/>
                  <a:gdLst>
                    <a:gd name="T0" fmla="*/ 81 w 3"/>
                    <a:gd name="T1" fmla="*/ 743 h 6"/>
                    <a:gd name="T2" fmla="*/ 81 w 3"/>
                    <a:gd name="T3" fmla="*/ 743 h 6"/>
                    <a:gd name="T4" fmla="*/ 243 w 3"/>
                    <a:gd name="T5" fmla="*/ 633 h 6"/>
                    <a:gd name="T6" fmla="*/ 243 w 3"/>
                    <a:gd name="T7" fmla="*/ 0 h 6"/>
                    <a:gd name="T8" fmla="*/ 81 w 3"/>
                    <a:gd name="T9" fmla="*/ 0 h 6"/>
                    <a:gd name="T10" fmla="*/ 81 w 3"/>
                    <a:gd name="T11" fmla="*/ 367 h 6"/>
                    <a:gd name="T12" fmla="*/ 0 w 3"/>
                    <a:gd name="T13" fmla="*/ 633 h 6"/>
                    <a:gd name="T14" fmla="*/ 81 w 3"/>
                    <a:gd name="T15" fmla="*/ 633 h 6"/>
                    <a:gd name="T16" fmla="*/ 81 w 3"/>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1" y="6"/>
                      </a:moveTo>
                      <a:lnTo>
                        <a:pt x="1" y="6"/>
                      </a:lnTo>
                      <a:lnTo>
                        <a:pt x="3" y="5"/>
                      </a:lnTo>
                      <a:lnTo>
                        <a:pt x="3" y="0"/>
                      </a:lnTo>
                      <a:lnTo>
                        <a:pt x="1" y="0"/>
                      </a:lnTo>
                      <a:lnTo>
                        <a:pt x="1" y="3"/>
                      </a:lnTo>
                      <a:lnTo>
                        <a:pt x="0" y="5"/>
                      </a:lnTo>
                      <a:lnTo>
                        <a:pt x="1" y="5"/>
                      </a:lnTo>
                      <a:lnTo>
                        <a:pt x="1"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59" name="Freeform 898"/>
                <p:cNvSpPr>
                  <a:spLocks/>
                </p:cNvSpPr>
                <p:nvPr/>
              </p:nvSpPr>
              <p:spPr bwMode="auto">
                <a:xfrm>
                  <a:off x="1281" y="1583"/>
                  <a:ext cx="46" cy="17"/>
                </a:xfrm>
                <a:custGeom>
                  <a:avLst/>
                  <a:gdLst>
                    <a:gd name="T0" fmla="*/ 108 w 14"/>
                    <a:gd name="T1" fmla="*/ 670 h 5"/>
                    <a:gd name="T2" fmla="*/ 108 w 14"/>
                    <a:gd name="T3" fmla="*/ 670 h 5"/>
                    <a:gd name="T4" fmla="*/ 917 w 14"/>
                    <a:gd name="T5" fmla="*/ 394 h 5"/>
                    <a:gd name="T6" fmla="*/ 1630 w 14"/>
                    <a:gd name="T7" fmla="*/ 116 h 5"/>
                    <a:gd name="T8" fmla="*/ 1630 w 14"/>
                    <a:gd name="T9" fmla="*/ 0 h 5"/>
                    <a:gd name="T10" fmla="*/ 713 w 14"/>
                    <a:gd name="T11" fmla="*/ 116 h 5"/>
                    <a:gd name="T12" fmla="*/ 0 w 14"/>
                    <a:gd name="T13" fmla="*/ 394 h 5"/>
                    <a:gd name="T14" fmla="*/ 0 w 14"/>
                    <a:gd name="T15" fmla="*/ 394 h 5"/>
                    <a:gd name="T16" fmla="*/ 108 w 14"/>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5"/>
                    <a:gd name="T29" fmla="*/ 14 w 1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5">
                      <a:moveTo>
                        <a:pt x="1" y="5"/>
                      </a:moveTo>
                      <a:lnTo>
                        <a:pt x="1" y="5"/>
                      </a:lnTo>
                      <a:lnTo>
                        <a:pt x="8" y="3"/>
                      </a:lnTo>
                      <a:lnTo>
                        <a:pt x="14" y="1"/>
                      </a:lnTo>
                      <a:lnTo>
                        <a:pt x="14" y="0"/>
                      </a:lnTo>
                      <a:lnTo>
                        <a:pt x="6" y="1"/>
                      </a:lnTo>
                      <a:lnTo>
                        <a:pt x="0" y="3"/>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0" name="Freeform 899"/>
                <p:cNvSpPr>
                  <a:spLocks/>
                </p:cNvSpPr>
                <p:nvPr/>
              </p:nvSpPr>
              <p:spPr bwMode="auto">
                <a:xfrm>
                  <a:off x="1265" y="1593"/>
                  <a:ext cx="19" cy="26"/>
                </a:xfrm>
                <a:custGeom>
                  <a:avLst/>
                  <a:gdLst>
                    <a:gd name="T0" fmla="*/ 101 w 6"/>
                    <a:gd name="T1" fmla="*/ 887 h 8"/>
                    <a:gd name="T2" fmla="*/ 101 w 6"/>
                    <a:gd name="T3" fmla="*/ 887 h 8"/>
                    <a:gd name="T4" fmla="*/ 320 w 6"/>
                    <a:gd name="T5" fmla="*/ 549 h 8"/>
                    <a:gd name="T6" fmla="*/ 602 w 6"/>
                    <a:gd name="T7" fmla="*/ 244 h 8"/>
                    <a:gd name="T8" fmla="*/ 510 w 6"/>
                    <a:gd name="T9" fmla="*/ 0 h 8"/>
                    <a:gd name="T10" fmla="*/ 101 w 6"/>
                    <a:gd name="T11" fmla="*/ 338 h 8"/>
                    <a:gd name="T12" fmla="*/ 0 w 6"/>
                    <a:gd name="T13" fmla="*/ 793 h 8"/>
                    <a:gd name="T14" fmla="*/ 0 w 6"/>
                    <a:gd name="T15" fmla="*/ 793 h 8"/>
                    <a:gd name="T16" fmla="*/ 101 w 6"/>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1" y="8"/>
                      </a:moveTo>
                      <a:lnTo>
                        <a:pt x="1" y="8"/>
                      </a:lnTo>
                      <a:lnTo>
                        <a:pt x="3" y="5"/>
                      </a:lnTo>
                      <a:lnTo>
                        <a:pt x="6" y="2"/>
                      </a:lnTo>
                      <a:lnTo>
                        <a:pt x="5" y="0"/>
                      </a:lnTo>
                      <a:lnTo>
                        <a:pt x="1" y="3"/>
                      </a:lnTo>
                      <a:lnTo>
                        <a:pt x="0" y="7"/>
                      </a:lnTo>
                      <a:lnTo>
                        <a:pt x="1"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1" name="Freeform 900"/>
                <p:cNvSpPr>
                  <a:spLocks/>
                </p:cNvSpPr>
                <p:nvPr/>
              </p:nvSpPr>
              <p:spPr bwMode="auto">
                <a:xfrm>
                  <a:off x="1209" y="1616"/>
                  <a:ext cx="59" cy="36"/>
                </a:xfrm>
                <a:custGeom>
                  <a:avLst/>
                  <a:gdLst>
                    <a:gd name="T0" fmla="*/ 0 w 18"/>
                    <a:gd name="T1" fmla="*/ 1263 h 11"/>
                    <a:gd name="T2" fmla="*/ 0 w 18"/>
                    <a:gd name="T3" fmla="*/ 1263 h 11"/>
                    <a:gd name="T4" fmla="*/ 1160 w 18"/>
                    <a:gd name="T5" fmla="*/ 697 h 11"/>
                    <a:gd name="T6" fmla="*/ 2075 w 18"/>
                    <a:gd name="T7" fmla="*/ 108 h 11"/>
                    <a:gd name="T8" fmla="*/ 1976 w 18"/>
                    <a:gd name="T9" fmla="*/ 0 h 11"/>
                    <a:gd name="T10" fmla="*/ 1052 w 18"/>
                    <a:gd name="T11" fmla="*/ 556 h 11"/>
                    <a:gd name="T12" fmla="*/ 0 w 18"/>
                    <a:gd name="T13" fmla="*/ 1018 h 11"/>
                    <a:gd name="T14" fmla="*/ 0 w 18"/>
                    <a:gd name="T15" fmla="*/ 1018 h 11"/>
                    <a:gd name="T16" fmla="*/ 0 w 18"/>
                    <a:gd name="T17" fmla="*/ 1263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1"/>
                    <a:gd name="T29" fmla="*/ 18 w 1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1">
                      <a:moveTo>
                        <a:pt x="0" y="11"/>
                      </a:moveTo>
                      <a:lnTo>
                        <a:pt x="0" y="11"/>
                      </a:lnTo>
                      <a:lnTo>
                        <a:pt x="10" y="6"/>
                      </a:lnTo>
                      <a:lnTo>
                        <a:pt x="18" y="1"/>
                      </a:lnTo>
                      <a:lnTo>
                        <a:pt x="17" y="0"/>
                      </a:lnTo>
                      <a:lnTo>
                        <a:pt x="9" y="5"/>
                      </a:lnTo>
                      <a:lnTo>
                        <a:pt x="0" y="9"/>
                      </a:lnTo>
                      <a:lnTo>
                        <a:pt x="0"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2" name="Freeform 901"/>
                <p:cNvSpPr>
                  <a:spLocks/>
                </p:cNvSpPr>
                <p:nvPr/>
              </p:nvSpPr>
              <p:spPr bwMode="auto">
                <a:xfrm>
                  <a:off x="1193" y="1645"/>
                  <a:ext cx="16" cy="14"/>
                </a:xfrm>
                <a:custGeom>
                  <a:avLst/>
                  <a:gdLst>
                    <a:gd name="T0" fmla="*/ 195 w 5"/>
                    <a:gd name="T1" fmla="*/ 598 h 4"/>
                    <a:gd name="T2" fmla="*/ 195 w 5"/>
                    <a:gd name="T3" fmla="*/ 598 h 4"/>
                    <a:gd name="T4" fmla="*/ 195 w 5"/>
                    <a:gd name="T5" fmla="*/ 294 h 4"/>
                    <a:gd name="T6" fmla="*/ 522 w 5"/>
                    <a:gd name="T7" fmla="*/ 294 h 4"/>
                    <a:gd name="T8" fmla="*/ 522 w 5"/>
                    <a:gd name="T9" fmla="*/ 0 h 4"/>
                    <a:gd name="T10" fmla="*/ 195 w 5"/>
                    <a:gd name="T11" fmla="*/ 0 h 4"/>
                    <a:gd name="T12" fmla="*/ 0 w 5"/>
                    <a:gd name="T13" fmla="*/ 598 h 4"/>
                    <a:gd name="T14" fmla="*/ 0 w 5"/>
                    <a:gd name="T15" fmla="*/ 598 h 4"/>
                    <a:gd name="T16" fmla="*/ 195 w 5"/>
                    <a:gd name="T17" fmla="*/ 598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2" y="4"/>
                      </a:moveTo>
                      <a:lnTo>
                        <a:pt x="2" y="4"/>
                      </a:lnTo>
                      <a:lnTo>
                        <a:pt x="2" y="2"/>
                      </a:lnTo>
                      <a:lnTo>
                        <a:pt x="5" y="2"/>
                      </a:lnTo>
                      <a:lnTo>
                        <a:pt x="5" y="0"/>
                      </a:lnTo>
                      <a:lnTo>
                        <a:pt x="2" y="0"/>
                      </a:lnTo>
                      <a:lnTo>
                        <a:pt x="0" y="4"/>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3" name="Freeform 902"/>
                <p:cNvSpPr>
                  <a:spLocks/>
                </p:cNvSpPr>
                <p:nvPr/>
              </p:nvSpPr>
              <p:spPr bwMode="auto">
                <a:xfrm>
                  <a:off x="1166" y="1652"/>
                  <a:ext cx="33" cy="7"/>
                </a:xfrm>
                <a:custGeom>
                  <a:avLst/>
                  <a:gdLst>
                    <a:gd name="T0" fmla="*/ 251 w 10"/>
                    <a:gd name="T1" fmla="*/ 294 h 2"/>
                    <a:gd name="T2" fmla="*/ 251 w 10"/>
                    <a:gd name="T3" fmla="*/ 294 h 2"/>
                    <a:gd name="T4" fmla="*/ 610 w 10"/>
                    <a:gd name="T5" fmla="*/ 294 h 2"/>
                    <a:gd name="T6" fmla="*/ 1188 w 10"/>
                    <a:gd name="T7" fmla="*/ 294 h 2"/>
                    <a:gd name="T8" fmla="*/ 937 w 10"/>
                    <a:gd name="T9" fmla="*/ 294 h 2"/>
                    <a:gd name="T10" fmla="*/ 610 w 10"/>
                    <a:gd name="T11" fmla="*/ 0 h 2"/>
                    <a:gd name="T12" fmla="*/ 0 w 10"/>
                    <a:gd name="T13" fmla="*/ 0 h 2"/>
                    <a:gd name="T14" fmla="*/ 0 w 10"/>
                    <a:gd name="T15" fmla="*/ 0 h 2"/>
                    <a:gd name="T16" fmla="*/ 251 w 10"/>
                    <a:gd name="T17" fmla="*/ 29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2"/>
                    <a:gd name="T29" fmla="*/ 10 w 10"/>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2">
                      <a:moveTo>
                        <a:pt x="2" y="2"/>
                      </a:moveTo>
                      <a:lnTo>
                        <a:pt x="2" y="2"/>
                      </a:lnTo>
                      <a:lnTo>
                        <a:pt x="5" y="2"/>
                      </a:lnTo>
                      <a:lnTo>
                        <a:pt x="10" y="2"/>
                      </a:lnTo>
                      <a:lnTo>
                        <a:pt x="8" y="2"/>
                      </a:lnTo>
                      <a:lnTo>
                        <a:pt x="5" y="0"/>
                      </a:lnTo>
                      <a:lnTo>
                        <a:pt x="0"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4" name="Freeform 903"/>
                <p:cNvSpPr>
                  <a:spLocks/>
                </p:cNvSpPr>
                <p:nvPr/>
              </p:nvSpPr>
              <p:spPr bwMode="auto">
                <a:xfrm>
                  <a:off x="1157" y="1652"/>
                  <a:ext cx="16" cy="23"/>
                </a:xfrm>
                <a:custGeom>
                  <a:avLst/>
                  <a:gdLst>
                    <a:gd name="T0" fmla="*/ 326 w 5"/>
                    <a:gd name="T1" fmla="*/ 572 h 7"/>
                    <a:gd name="T2" fmla="*/ 326 w 5"/>
                    <a:gd name="T3" fmla="*/ 572 h 7"/>
                    <a:gd name="T4" fmla="*/ 195 w 5"/>
                    <a:gd name="T5" fmla="*/ 355 h 7"/>
                    <a:gd name="T6" fmla="*/ 195 w 5"/>
                    <a:gd name="T7" fmla="*/ 355 h 7"/>
                    <a:gd name="T8" fmla="*/ 326 w 5"/>
                    <a:gd name="T9" fmla="*/ 355 h 7"/>
                    <a:gd name="T10" fmla="*/ 522 w 5"/>
                    <a:gd name="T11" fmla="*/ 250 h 7"/>
                    <a:gd name="T12" fmla="*/ 326 w 5"/>
                    <a:gd name="T13" fmla="*/ 0 h 7"/>
                    <a:gd name="T14" fmla="*/ 195 w 5"/>
                    <a:gd name="T15" fmla="*/ 250 h 7"/>
                    <a:gd name="T16" fmla="*/ 0 w 5"/>
                    <a:gd name="T17" fmla="*/ 250 h 7"/>
                    <a:gd name="T18" fmla="*/ 0 w 5"/>
                    <a:gd name="T19" fmla="*/ 572 h 7"/>
                    <a:gd name="T20" fmla="*/ 195 w 5"/>
                    <a:gd name="T21" fmla="*/ 821 h 7"/>
                    <a:gd name="T22" fmla="*/ 195 w 5"/>
                    <a:gd name="T23" fmla="*/ 821 h 7"/>
                    <a:gd name="T24" fmla="*/ 326 w 5"/>
                    <a:gd name="T25" fmla="*/ 572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3" y="5"/>
                      </a:moveTo>
                      <a:lnTo>
                        <a:pt x="3" y="5"/>
                      </a:lnTo>
                      <a:lnTo>
                        <a:pt x="2" y="3"/>
                      </a:lnTo>
                      <a:lnTo>
                        <a:pt x="3" y="3"/>
                      </a:lnTo>
                      <a:lnTo>
                        <a:pt x="5" y="2"/>
                      </a:lnTo>
                      <a:lnTo>
                        <a:pt x="3" y="0"/>
                      </a:lnTo>
                      <a:lnTo>
                        <a:pt x="2" y="2"/>
                      </a:lnTo>
                      <a:lnTo>
                        <a:pt x="0" y="2"/>
                      </a:lnTo>
                      <a:lnTo>
                        <a:pt x="0" y="5"/>
                      </a:lnTo>
                      <a:lnTo>
                        <a:pt x="2" y="7"/>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5" name="Freeform 904"/>
                <p:cNvSpPr>
                  <a:spLocks/>
                </p:cNvSpPr>
                <p:nvPr/>
              </p:nvSpPr>
              <p:spPr bwMode="auto">
                <a:xfrm>
                  <a:off x="1163" y="1668"/>
                  <a:ext cx="26" cy="27"/>
                </a:xfrm>
                <a:custGeom>
                  <a:avLst/>
                  <a:gdLst>
                    <a:gd name="T0" fmla="*/ 887 w 8"/>
                    <a:gd name="T1" fmla="*/ 921 h 8"/>
                    <a:gd name="T2" fmla="*/ 887 w 8"/>
                    <a:gd name="T3" fmla="*/ 921 h 8"/>
                    <a:gd name="T4" fmla="*/ 549 w 8"/>
                    <a:gd name="T5" fmla="*/ 388 h 8"/>
                    <a:gd name="T6" fmla="*/ 104 w 8"/>
                    <a:gd name="T7" fmla="*/ 0 h 8"/>
                    <a:gd name="T8" fmla="*/ 0 w 8"/>
                    <a:gd name="T9" fmla="*/ 273 h 8"/>
                    <a:gd name="T10" fmla="*/ 549 w 8"/>
                    <a:gd name="T11" fmla="*/ 648 h 8"/>
                    <a:gd name="T12" fmla="*/ 653 w 8"/>
                    <a:gd name="T13" fmla="*/ 1036 h 8"/>
                    <a:gd name="T14" fmla="*/ 653 w 8"/>
                    <a:gd name="T15" fmla="*/ 1036 h 8"/>
                    <a:gd name="T16" fmla="*/ 887 w 8"/>
                    <a:gd name="T17" fmla="*/ 921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7"/>
                      </a:moveTo>
                      <a:lnTo>
                        <a:pt x="8" y="7"/>
                      </a:lnTo>
                      <a:lnTo>
                        <a:pt x="5" y="3"/>
                      </a:lnTo>
                      <a:lnTo>
                        <a:pt x="1" y="0"/>
                      </a:lnTo>
                      <a:lnTo>
                        <a:pt x="0" y="2"/>
                      </a:lnTo>
                      <a:lnTo>
                        <a:pt x="5" y="5"/>
                      </a:lnTo>
                      <a:lnTo>
                        <a:pt x="6" y="8"/>
                      </a:lnTo>
                      <a:lnTo>
                        <a:pt x="8"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6" name="Freeform 905"/>
                <p:cNvSpPr>
                  <a:spLocks/>
                </p:cNvSpPr>
                <p:nvPr/>
              </p:nvSpPr>
              <p:spPr bwMode="auto">
                <a:xfrm>
                  <a:off x="1179" y="1691"/>
                  <a:ext cx="10" cy="36"/>
                </a:xfrm>
                <a:custGeom>
                  <a:avLst/>
                  <a:gdLst>
                    <a:gd name="T0" fmla="*/ 110 w 3"/>
                    <a:gd name="T1" fmla="*/ 1263 h 11"/>
                    <a:gd name="T2" fmla="*/ 110 w 3"/>
                    <a:gd name="T3" fmla="*/ 1263 h 11"/>
                    <a:gd name="T4" fmla="*/ 367 w 3"/>
                    <a:gd name="T5" fmla="*/ 697 h 11"/>
                    <a:gd name="T6" fmla="*/ 367 w 3"/>
                    <a:gd name="T7" fmla="*/ 0 h 11"/>
                    <a:gd name="T8" fmla="*/ 110 w 3"/>
                    <a:gd name="T9" fmla="*/ 108 h 11"/>
                    <a:gd name="T10" fmla="*/ 110 w 3"/>
                    <a:gd name="T11" fmla="*/ 697 h 11"/>
                    <a:gd name="T12" fmla="*/ 0 w 3"/>
                    <a:gd name="T13" fmla="*/ 1155 h 11"/>
                    <a:gd name="T14" fmla="*/ 0 w 3"/>
                    <a:gd name="T15" fmla="*/ 1155 h 11"/>
                    <a:gd name="T16" fmla="*/ 110 w 3"/>
                    <a:gd name="T17" fmla="*/ 1263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1"/>
                    <a:gd name="T29" fmla="*/ 3 w 3"/>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1">
                      <a:moveTo>
                        <a:pt x="1" y="11"/>
                      </a:moveTo>
                      <a:lnTo>
                        <a:pt x="1" y="11"/>
                      </a:lnTo>
                      <a:lnTo>
                        <a:pt x="3" y="6"/>
                      </a:lnTo>
                      <a:lnTo>
                        <a:pt x="3" y="0"/>
                      </a:lnTo>
                      <a:lnTo>
                        <a:pt x="1" y="1"/>
                      </a:lnTo>
                      <a:lnTo>
                        <a:pt x="1" y="6"/>
                      </a:lnTo>
                      <a:lnTo>
                        <a:pt x="0" y="10"/>
                      </a:lnTo>
                      <a:lnTo>
                        <a:pt x="1"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7" name="Freeform 906"/>
                <p:cNvSpPr>
                  <a:spLocks/>
                </p:cNvSpPr>
                <p:nvPr/>
              </p:nvSpPr>
              <p:spPr bwMode="auto">
                <a:xfrm>
                  <a:off x="1107" y="1724"/>
                  <a:ext cx="76" cy="10"/>
                </a:xfrm>
                <a:custGeom>
                  <a:avLst/>
                  <a:gdLst>
                    <a:gd name="T0" fmla="*/ 251 w 23"/>
                    <a:gd name="T1" fmla="*/ 367 h 3"/>
                    <a:gd name="T2" fmla="*/ 251 w 23"/>
                    <a:gd name="T3" fmla="*/ 367 h 3"/>
                    <a:gd name="T4" fmla="*/ 1441 w 23"/>
                    <a:gd name="T5" fmla="*/ 367 h 3"/>
                    <a:gd name="T6" fmla="*/ 2739 w 23"/>
                    <a:gd name="T7" fmla="*/ 110 h 3"/>
                    <a:gd name="T8" fmla="*/ 2630 w 23"/>
                    <a:gd name="T9" fmla="*/ 0 h 3"/>
                    <a:gd name="T10" fmla="*/ 1441 w 23"/>
                    <a:gd name="T11" fmla="*/ 0 h 3"/>
                    <a:gd name="T12" fmla="*/ 0 w 23"/>
                    <a:gd name="T13" fmla="*/ 110 h 3"/>
                    <a:gd name="T14" fmla="*/ 0 w 23"/>
                    <a:gd name="T15" fmla="*/ 110 h 3"/>
                    <a:gd name="T16" fmla="*/ 251 w 23"/>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3"/>
                    <a:gd name="T29" fmla="*/ 23 w 2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3">
                      <a:moveTo>
                        <a:pt x="2" y="3"/>
                      </a:moveTo>
                      <a:lnTo>
                        <a:pt x="2" y="3"/>
                      </a:lnTo>
                      <a:lnTo>
                        <a:pt x="12" y="3"/>
                      </a:lnTo>
                      <a:lnTo>
                        <a:pt x="23" y="1"/>
                      </a:lnTo>
                      <a:lnTo>
                        <a:pt x="22" y="0"/>
                      </a:lnTo>
                      <a:lnTo>
                        <a:pt x="12" y="0"/>
                      </a:lnTo>
                      <a:lnTo>
                        <a:pt x="0" y="1"/>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8" name="Freeform 907"/>
                <p:cNvSpPr>
                  <a:spLocks/>
                </p:cNvSpPr>
                <p:nvPr/>
              </p:nvSpPr>
              <p:spPr bwMode="auto">
                <a:xfrm>
                  <a:off x="1078" y="1727"/>
                  <a:ext cx="36" cy="76"/>
                </a:xfrm>
                <a:custGeom>
                  <a:avLst/>
                  <a:gdLst>
                    <a:gd name="T0" fmla="*/ 108 w 11"/>
                    <a:gd name="T1" fmla="*/ 2739 h 23"/>
                    <a:gd name="T2" fmla="*/ 108 w 11"/>
                    <a:gd name="T3" fmla="*/ 2739 h 23"/>
                    <a:gd name="T4" fmla="*/ 697 w 11"/>
                    <a:gd name="T5" fmla="*/ 1441 h 23"/>
                    <a:gd name="T6" fmla="*/ 1263 w 11"/>
                    <a:gd name="T7" fmla="*/ 251 h 23"/>
                    <a:gd name="T8" fmla="*/ 1018 w 11"/>
                    <a:gd name="T9" fmla="*/ 0 h 23"/>
                    <a:gd name="T10" fmla="*/ 353 w 11"/>
                    <a:gd name="T11" fmla="*/ 1441 h 23"/>
                    <a:gd name="T12" fmla="*/ 0 w 11"/>
                    <a:gd name="T13" fmla="*/ 2488 h 23"/>
                    <a:gd name="T14" fmla="*/ 0 w 11"/>
                    <a:gd name="T15" fmla="*/ 2488 h 23"/>
                    <a:gd name="T16" fmla="*/ 108 w 11"/>
                    <a:gd name="T17" fmla="*/ 273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23"/>
                    <a:gd name="T29" fmla="*/ 11 w 11"/>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23">
                      <a:moveTo>
                        <a:pt x="1" y="23"/>
                      </a:moveTo>
                      <a:lnTo>
                        <a:pt x="1" y="23"/>
                      </a:lnTo>
                      <a:lnTo>
                        <a:pt x="6" y="12"/>
                      </a:lnTo>
                      <a:lnTo>
                        <a:pt x="11" y="2"/>
                      </a:lnTo>
                      <a:lnTo>
                        <a:pt x="9" y="0"/>
                      </a:lnTo>
                      <a:lnTo>
                        <a:pt x="3" y="12"/>
                      </a:lnTo>
                      <a:lnTo>
                        <a:pt x="0" y="21"/>
                      </a:lnTo>
                      <a:lnTo>
                        <a:pt x="1" y="2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69" name="Freeform 908"/>
                <p:cNvSpPr>
                  <a:spLocks/>
                </p:cNvSpPr>
                <p:nvPr/>
              </p:nvSpPr>
              <p:spPr bwMode="auto">
                <a:xfrm>
                  <a:off x="1078" y="1796"/>
                  <a:ext cx="16" cy="30"/>
                </a:xfrm>
                <a:custGeom>
                  <a:avLst/>
                  <a:gdLst>
                    <a:gd name="T0" fmla="*/ 522 w 5"/>
                    <a:gd name="T1" fmla="*/ 1110 h 9"/>
                    <a:gd name="T2" fmla="*/ 522 w 5"/>
                    <a:gd name="T3" fmla="*/ 857 h 9"/>
                    <a:gd name="T4" fmla="*/ 326 w 5"/>
                    <a:gd name="T5" fmla="*/ 257 h 9"/>
                    <a:gd name="T6" fmla="*/ 102 w 5"/>
                    <a:gd name="T7" fmla="*/ 257 h 9"/>
                    <a:gd name="T8" fmla="*/ 0 w 5"/>
                    <a:gd name="T9" fmla="*/ 0 h 9"/>
                    <a:gd name="T10" fmla="*/ 102 w 5"/>
                    <a:gd name="T11" fmla="*/ 477 h 9"/>
                    <a:gd name="T12" fmla="*/ 326 w 5"/>
                    <a:gd name="T13" fmla="*/ 1110 h 9"/>
                    <a:gd name="T14" fmla="*/ 326 w 5"/>
                    <a:gd name="T15" fmla="*/ 857 h 9"/>
                    <a:gd name="T16" fmla="*/ 522 w 5"/>
                    <a:gd name="T17" fmla="*/ 111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9"/>
                    <a:gd name="T29" fmla="*/ 5 w 5"/>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9">
                      <a:moveTo>
                        <a:pt x="5" y="9"/>
                      </a:moveTo>
                      <a:lnTo>
                        <a:pt x="5" y="7"/>
                      </a:lnTo>
                      <a:lnTo>
                        <a:pt x="3" y="2"/>
                      </a:lnTo>
                      <a:lnTo>
                        <a:pt x="1" y="2"/>
                      </a:lnTo>
                      <a:lnTo>
                        <a:pt x="0" y="0"/>
                      </a:lnTo>
                      <a:lnTo>
                        <a:pt x="1" y="4"/>
                      </a:lnTo>
                      <a:lnTo>
                        <a:pt x="3" y="9"/>
                      </a:lnTo>
                      <a:lnTo>
                        <a:pt x="3" y="7"/>
                      </a:lnTo>
                      <a:lnTo>
                        <a:pt x="5"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0" name="Freeform 909"/>
                <p:cNvSpPr>
                  <a:spLocks/>
                </p:cNvSpPr>
                <p:nvPr/>
              </p:nvSpPr>
              <p:spPr bwMode="auto">
                <a:xfrm>
                  <a:off x="1081" y="1819"/>
                  <a:ext cx="17" cy="16"/>
                </a:xfrm>
                <a:custGeom>
                  <a:avLst/>
                  <a:gdLst>
                    <a:gd name="T0" fmla="*/ 670 w 5"/>
                    <a:gd name="T1" fmla="*/ 326 h 5"/>
                    <a:gd name="T2" fmla="*/ 670 w 5"/>
                    <a:gd name="T3" fmla="*/ 326 h 5"/>
                    <a:gd name="T4" fmla="*/ 554 w 5"/>
                    <a:gd name="T5" fmla="*/ 326 h 5"/>
                    <a:gd name="T6" fmla="*/ 554 w 5"/>
                    <a:gd name="T7" fmla="*/ 326 h 5"/>
                    <a:gd name="T8" fmla="*/ 554 w 5"/>
                    <a:gd name="T9" fmla="*/ 326 h 5"/>
                    <a:gd name="T10" fmla="*/ 554 w 5"/>
                    <a:gd name="T11" fmla="*/ 195 h 5"/>
                    <a:gd name="T12" fmla="*/ 279 w 5"/>
                    <a:gd name="T13" fmla="*/ 0 h 5"/>
                    <a:gd name="T14" fmla="*/ 0 w 5"/>
                    <a:gd name="T15" fmla="*/ 195 h 5"/>
                    <a:gd name="T16" fmla="*/ 279 w 5"/>
                    <a:gd name="T17" fmla="*/ 522 h 5"/>
                    <a:gd name="T18" fmla="*/ 554 w 5"/>
                    <a:gd name="T19" fmla="*/ 522 h 5"/>
                    <a:gd name="T20" fmla="*/ 670 w 5"/>
                    <a:gd name="T21" fmla="*/ 522 h 5"/>
                    <a:gd name="T22" fmla="*/ 670 w 5"/>
                    <a:gd name="T23" fmla="*/ 522 h 5"/>
                    <a:gd name="T24" fmla="*/ 670 w 5"/>
                    <a:gd name="T25" fmla="*/ 326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5" y="3"/>
                      </a:moveTo>
                      <a:lnTo>
                        <a:pt x="5" y="3"/>
                      </a:lnTo>
                      <a:lnTo>
                        <a:pt x="4" y="3"/>
                      </a:lnTo>
                      <a:lnTo>
                        <a:pt x="4" y="2"/>
                      </a:lnTo>
                      <a:lnTo>
                        <a:pt x="2" y="0"/>
                      </a:lnTo>
                      <a:lnTo>
                        <a:pt x="0" y="2"/>
                      </a:lnTo>
                      <a:lnTo>
                        <a:pt x="2" y="5"/>
                      </a:lnTo>
                      <a:lnTo>
                        <a:pt x="4" y="5"/>
                      </a:lnTo>
                      <a:lnTo>
                        <a:pt x="5" y="5"/>
                      </a:lnTo>
                      <a:lnTo>
                        <a:pt x="5"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1" name="Freeform 910"/>
                <p:cNvSpPr>
                  <a:spLocks/>
                </p:cNvSpPr>
                <p:nvPr/>
              </p:nvSpPr>
              <p:spPr bwMode="auto">
                <a:xfrm>
                  <a:off x="1098" y="1829"/>
                  <a:ext cx="9" cy="16"/>
                </a:xfrm>
                <a:custGeom>
                  <a:avLst/>
                  <a:gdLst>
                    <a:gd name="T0" fmla="*/ 243 w 3"/>
                    <a:gd name="T1" fmla="*/ 429 h 5"/>
                    <a:gd name="T2" fmla="*/ 243 w 3"/>
                    <a:gd name="T3" fmla="*/ 429 h 5"/>
                    <a:gd name="T4" fmla="*/ 243 w 3"/>
                    <a:gd name="T5" fmla="*/ 195 h 5"/>
                    <a:gd name="T6" fmla="*/ 0 w 3"/>
                    <a:gd name="T7" fmla="*/ 0 h 5"/>
                    <a:gd name="T8" fmla="*/ 0 w 3"/>
                    <a:gd name="T9" fmla="*/ 195 h 5"/>
                    <a:gd name="T10" fmla="*/ 162 w 3"/>
                    <a:gd name="T11" fmla="*/ 429 h 5"/>
                    <a:gd name="T12" fmla="*/ 243 w 3"/>
                    <a:gd name="T13" fmla="*/ 522 h 5"/>
                    <a:gd name="T14" fmla="*/ 243 w 3"/>
                    <a:gd name="T15" fmla="*/ 522 h 5"/>
                    <a:gd name="T16" fmla="*/ 243 w 3"/>
                    <a:gd name="T17" fmla="*/ 4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4"/>
                      </a:moveTo>
                      <a:lnTo>
                        <a:pt x="3" y="4"/>
                      </a:lnTo>
                      <a:lnTo>
                        <a:pt x="3" y="2"/>
                      </a:lnTo>
                      <a:lnTo>
                        <a:pt x="0" y="0"/>
                      </a:lnTo>
                      <a:lnTo>
                        <a:pt x="0" y="2"/>
                      </a:lnTo>
                      <a:lnTo>
                        <a:pt x="2" y="4"/>
                      </a:lnTo>
                      <a:lnTo>
                        <a:pt x="3" y="5"/>
                      </a:lnTo>
                      <a:lnTo>
                        <a:pt x="3"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2" name="Freeform 911"/>
                <p:cNvSpPr>
                  <a:spLocks/>
                </p:cNvSpPr>
                <p:nvPr/>
              </p:nvSpPr>
              <p:spPr bwMode="auto">
                <a:xfrm>
                  <a:off x="1107" y="1835"/>
                  <a:ext cx="33" cy="10"/>
                </a:xfrm>
                <a:custGeom>
                  <a:avLst/>
                  <a:gdLst>
                    <a:gd name="T0" fmla="*/ 1188 w 10"/>
                    <a:gd name="T1" fmla="*/ 0 h 3"/>
                    <a:gd name="T2" fmla="*/ 1188 w 10"/>
                    <a:gd name="T3" fmla="*/ 0 h 3"/>
                    <a:gd name="T4" fmla="*/ 610 w 10"/>
                    <a:gd name="T5" fmla="*/ 0 h 3"/>
                    <a:gd name="T6" fmla="*/ 0 w 10"/>
                    <a:gd name="T7" fmla="*/ 257 h 3"/>
                    <a:gd name="T8" fmla="*/ 0 w 10"/>
                    <a:gd name="T9" fmla="*/ 367 h 3"/>
                    <a:gd name="T10" fmla="*/ 610 w 10"/>
                    <a:gd name="T11" fmla="*/ 367 h 3"/>
                    <a:gd name="T12" fmla="*/ 1188 w 10"/>
                    <a:gd name="T13" fmla="*/ 257 h 3"/>
                    <a:gd name="T14" fmla="*/ 1188 w 10"/>
                    <a:gd name="T15" fmla="*/ 257 h 3"/>
                    <a:gd name="T16" fmla="*/ 1188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0"/>
                      </a:moveTo>
                      <a:lnTo>
                        <a:pt x="10" y="0"/>
                      </a:lnTo>
                      <a:lnTo>
                        <a:pt x="5" y="0"/>
                      </a:lnTo>
                      <a:lnTo>
                        <a:pt x="0" y="2"/>
                      </a:lnTo>
                      <a:lnTo>
                        <a:pt x="0" y="3"/>
                      </a:lnTo>
                      <a:lnTo>
                        <a:pt x="5" y="3"/>
                      </a:lnTo>
                      <a:lnTo>
                        <a:pt x="10" y="2"/>
                      </a:lnTo>
                      <a:lnTo>
                        <a:pt x="1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3" name="Freeform 912"/>
                <p:cNvSpPr>
                  <a:spLocks/>
                </p:cNvSpPr>
                <p:nvPr/>
              </p:nvSpPr>
              <p:spPr bwMode="auto">
                <a:xfrm>
                  <a:off x="1140" y="1829"/>
                  <a:ext cx="23" cy="13"/>
                </a:xfrm>
                <a:custGeom>
                  <a:avLst/>
                  <a:gdLst>
                    <a:gd name="T0" fmla="*/ 572 w 7"/>
                    <a:gd name="T1" fmla="*/ 0 h 4"/>
                    <a:gd name="T2" fmla="*/ 572 w 7"/>
                    <a:gd name="T3" fmla="*/ 0 h 4"/>
                    <a:gd name="T4" fmla="*/ 355 w 7"/>
                    <a:gd name="T5" fmla="*/ 244 h 4"/>
                    <a:gd name="T6" fmla="*/ 0 w 7"/>
                    <a:gd name="T7" fmla="*/ 244 h 4"/>
                    <a:gd name="T8" fmla="*/ 0 w 7"/>
                    <a:gd name="T9" fmla="*/ 442 h 4"/>
                    <a:gd name="T10" fmla="*/ 355 w 7"/>
                    <a:gd name="T11" fmla="*/ 442 h 4"/>
                    <a:gd name="T12" fmla="*/ 821 w 7"/>
                    <a:gd name="T13" fmla="*/ 244 h 4"/>
                    <a:gd name="T14" fmla="*/ 821 w 7"/>
                    <a:gd name="T15" fmla="*/ 244 h 4"/>
                    <a:gd name="T16" fmla="*/ 572 w 7"/>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5" y="0"/>
                      </a:moveTo>
                      <a:lnTo>
                        <a:pt x="5" y="0"/>
                      </a:lnTo>
                      <a:lnTo>
                        <a:pt x="3" y="2"/>
                      </a:lnTo>
                      <a:lnTo>
                        <a:pt x="0" y="2"/>
                      </a:lnTo>
                      <a:lnTo>
                        <a:pt x="0" y="4"/>
                      </a:lnTo>
                      <a:lnTo>
                        <a:pt x="3" y="4"/>
                      </a:lnTo>
                      <a:lnTo>
                        <a:pt x="7"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4" name="Freeform 913"/>
                <p:cNvSpPr>
                  <a:spLocks/>
                </p:cNvSpPr>
                <p:nvPr/>
              </p:nvSpPr>
              <p:spPr bwMode="auto">
                <a:xfrm>
                  <a:off x="1157" y="1819"/>
                  <a:ext cx="26" cy="16"/>
                </a:xfrm>
                <a:custGeom>
                  <a:avLst/>
                  <a:gdLst>
                    <a:gd name="T0" fmla="*/ 793 w 8"/>
                    <a:gd name="T1" fmla="*/ 0 h 5"/>
                    <a:gd name="T2" fmla="*/ 793 w 8"/>
                    <a:gd name="T3" fmla="*/ 0 h 5"/>
                    <a:gd name="T4" fmla="*/ 338 w 8"/>
                    <a:gd name="T5" fmla="*/ 0 h 5"/>
                    <a:gd name="T6" fmla="*/ 0 w 8"/>
                    <a:gd name="T7" fmla="*/ 326 h 5"/>
                    <a:gd name="T8" fmla="*/ 244 w 8"/>
                    <a:gd name="T9" fmla="*/ 522 h 5"/>
                    <a:gd name="T10" fmla="*/ 549 w 8"/>
                    <a:gd name="T11" fmla="*/ 326 h 5"/>
                    <a:gd name="T12" fmla="*/ 887 w 8"/>
                    <a:gd name="T13" fmla="*/ 195 h 5"/>
                    <a:gd name="T14" fmla="*/ 887 w 8"/>
                    <a:gd name="T15" fmla="*/ 195 h 5"/>
                    <a:gd name="T16" fmla="*/ 793 w 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7" y="0"/>
                      </a:moveTo>
                      <a:lnTo>
                        <a:pt x="7" y="0"/>
                      </a:lnTo>
                      <a:lnTo>
                        <a:pt x="3" y="0"/>
                      </a:lnTo>
                      <a:lnTo>
                        <a:pt x="0" y="3"/>
                      </a:lnTo>
                      <a:lnTo>
                        <a:pt x="2" y="5"/>
                      </a:lnTo>
                      <a:lnTo>
                        <a:pt x="5" y="3"/>
                      </a:lnTo>
                      <a:lnTo>
                        <a:pt x="8" y="2"/>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5" name="Freeform 914"/>
                <p:cNvSpPr>
                  <a:spLocks/>
                </p:cNvSpPr>
                <p:nvPr/>
              </p:nvSpPr>
              <p:spPr bwMode="auto">
                <a:xfrm>
                  <a:off x="1179" y="1793"/>
                  <a:ext cx="4" cy="33"/>
                </a:xfrm>
                <a:custGeom>
                  <a:avLst/>
                  <a:gdLst>
                    <a:gd name="T0" fmla="*/ 0 w 1"/>
                    <a:gd name="T1" fmla="*/ 0 h 10"/>
                    <a:gd name="T2" fmla="*/ 0 w 1"/>
                    <a:gd name="T3" fmla="*/ 0 h 10"/>
                    <a:gd name="T4" fmla="*/ 0 w 1"/>
                    <a:gd name="T5" fmla="*/ 610 h 10"/>
                    <a:gd name="T6" fmla="*/ 0 w 1"/>
                    <a:gd name="T7" fmla="*/ 937 h 10"/>
                    <a:gd name="T8" fmla="*/ 256 w 1"/>
                    <a:gd name="T9" fmla="*/ 1188 h 10"/>
                    <a:gd name="T10" fmla="*/ 256 w 1"/>
                    <a:gd name="T11" fmla="*/ 719 h 10"/>
                    <a:gd name="T12" fmla="*/ 256 w 1"/>
                    <a:gd name="T13" fmla="*/ 109 h 10"/>
                    <a:gd name="T14" fmla="*/ 256 w 1"/>
                    <a:gd name="T15" fmla="*/ 109 h 10"/>
                    <a:gd name="T16" fmla="*/ 0 w 1"/>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0"/>
                    <a:gd name="T29" fmla="*/ 1 w 1"/>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0">
                      <a:moveTo>
                        <a:pt x="0" y="0"/>
                      </a:moveTo>
                      <a:lnTo>
                        <a:pt x="0" y="0"/>
                      </a:lnTo>
                      <a:lnTo>
                        <a:pt x="0" y="5"/>
                      </a:lnTo>
                      <a:lnTo>
                        <a:pt x="0" y="8"/>
                      </a:lnTo>
                      <a:lnTo>
                        <a:pt x="1" y="10"/>
                      </a:lnTo>
                      <a:lnTo>
                        <a:pt x="1" y="6"/>
                      </a:lnTo>
                      <a:lnTo>
                        <a:pt x="1" y="1"/>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6" name="Freeform 915"/>
                <p:cNvSpPr>
                  <a:spLocks/>
                </p:cNvSpPr>
                <p:nvPr/>
              </p:nvSpPr>
              <p:spPr bwMode="auto">
                <a:xfrm>
                  <a:off x="1179" y="1770"/>
                  <a:ext cx="37" cy="26"/>
                </a:xfrm>
                <a:custGeom>
                  <a:avLst/>
                  <a:gdLst>
                    <a:gd name="T0" fmla="*/ 1403 w 11"/>
                    <a:gd name="T1" fmla="*/ 0 h 8"/>
                    <a:gd name="T2" fmla="*/ 1403 w 11"/>
                    <a:gd name="T3" fmla="*/ 0 h 8"/>
                    <a:gd name="T4" fmla="*/ 757 w 11"/>
                    <a:gd name="T5" fmla="*/ 244 h 8"/>
                    <a:gd name="T6" fmla="*/ 0 w 11"/>
                    <a:gd name="T7" fmla="*/ 793 h 8"/>
                    <a:gd name="T8" fmla="*/ 114 w 11"/>
                    <a:gd name="T9" fmla="*/ 887 h 8"/>
                    <a:gd name="T10" fmla="*/ 757 w 11"/>
                    <a:gd name="T11" fmla="*/ 442 h 8"/>
                    <a:gd name="T12" fmla="*/ 1403 w 11"/>
                    <a:gd name="T13" fmla="*/ 244 h 8"/>
                    <a:gd name="T14" fmla="*/ 1403 w 11"/>
                    <a:gd name="T15" fmla="*/ 244 h 8"/>
                    <a:gd name="T16" fmla="*/ 1403 w 11"/>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8"/>
                    <a:gd name="T29" fmla="*/ 11 w 1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8">
                      <a:moveTo>
                        <a:pt x="11" y="0"/>
                      </a:moveTo>
                      <a:lnTo>
                        <a:pt x="11" y="0"/>
                      </a:lnTo>
                      <a:lnTo>
                        <a:pt x="6" y="2"/>
                      </a:lnTo>
                      <a:lnTo>
                        <a:pt x="0" y="7"/>
                      </a:lnTo>
                      <a:lnTo>
                        <a:pt x="1" y="8"/>
                      </a:lnTo>
                      <a:lnTo>
                        <a:pt x="6" y="4"/>
                      </a:lnTo>
                      <a:lnTo>
                        <a:pt x="11" y="2"/>
                      </a:lnTo>
                      <a:lnTo>
                        <a:pt x="1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7" name="Freeform 916"/>
                <p:cNvSpPr>
                  <a:spLocks/>
                </p:cNvSpPr>
                <p:nvPr/>
              </p:nvSpPr>
              <p:spPr bwMode="auto">
                <a:xfrm>
                  <a:off x="1216" y="1750"/>
                  <a:ext cx="32" cy="26"/>
                </a:xfrm>
                <a:custGeom>
                  <a:avLst/>
                  <a:gdLst>
                    <a:gd name="T0" fmla="*/ 851 w 10"/>
                    <a:gd name="T1" fmla="*/ 0 h 8"/>
                    <a:gd name="T2" fmla="*/ 1043 w 10"/>
                    <a:gd name="T3" fmla="*/ 0 h 8"/>
                    <a:gd name="T4" fmla="*/ 326 w 10"/>
                    <a:gd name="T5" fmla="*/ 104 h 8"/>
                    <a:gd name="T6" fmla="*/ 0 w 10"/>
                    <a:gd name="T7" fmla="*/ 653 h 8"/>
                    <a:gd name="T8" fmla="*/ 0 w 10"/>
                    <a:gd name="T9" fmla="*/ 887 h 8"/>
                    <a:gd name="T10" fmla="*/ 326 w 10"/>
                    <a:gd name="T11" fmla="*/ 549 h 8"/>
                    <a:gd name="T12" fmla="*/ 851 w 10"/>
                    <a:gd name="T13" fmla="*/ 104 h 8"/>
                    <a:gd name="T14" fmla="*/ 1043 w 10"/>
                    <a:gd name="T15" fmla="*/ 104 h 8"/>
                    <a:gd name="T16" fmla="*/ 851 w 10"/>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8" y="0"/>
                      </a:moveTo>
                      <a:lnTo>
                        <a:pt x="10" y="0"/>
                      </a:lnTo>
                      <a:lnTo>
                        <a:pt x="3" y="1"/>
                      </a:lnTo>
                      <a:lnTo>
                        <a:pt x="0" y="6"/>
                      </a:lnTo>
                      <a:lnTo>
                        <a:pt x="0" y="8"/>
                      </a:lnTo>
                      <a:lnTo>
                        <a:pt x="3" y="5"/>
                      </a:lnTo>
                      <a:lnTo>
                        <a:pt x="8" y="1"/>
                      </a:lnTo>
                      <a:lnTo>
                        <a:pt x="10" y="1"/>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8" name="Freeform 917"/>
                <p:cNvSpPr>
                  <a:spLocks/>
                </p:cNvSpPr>
                <p:nvPr/>
              </p:nvSpPr>
              <p:spPr bwMode="auto">
                <a:xfrm>
                  <a:off x="1242" y="1734"/>
                  <a:ext cx="52" cy="20"/>
                </a:xfrm>
                <a:custGeom>
                  <a:avLst/>
                  <a:gdLst>
                    <a:gd name="T0" fmla="*/ 1784 w 16"/>
                    <a:gd name="T1" fmla="*/ 0 h 6"/>
                    <a:gd name="T2" fmla="*/ 1784 w 16"/>
                    <a:gd name="T3" fmla="*/ 0 h 6"/>
                    <a:gd name="T4" fmla="*/ 887 w 16"/>
                    <a:gd name="T5" fmla="*/ 367 h 6"/>
                    <a:gd name="T6" fmla="*/ 0 w 16"/>
                    <a:gd name="T7" fmla="*/ 633 h 6"/>
                    <a:gd name="T8" fmla="*/ 244 w 16"/>
                    <a:gd name="T9" fmla="*/ 743 h 6"/>
                    <a:gd name="T10" fmla="*/ 887 w 16"/>
                    <a:gd name="T11" fmla="*/ 743 h 6"/>
                    <a:gd name="T12" fmla="*/ 1784 w 16"/>
                    <a:gd name="T13" fmla="*/ 367 h 6"/>
                    <a:gd name="T14" fmla="*/ 1784 w 16"/>
                    <a:gd name="T15" fmla="*/ 367 h 6"/>
                    <a:gd name="T16" fmla="*/ 1784 w 16"/>
                    <a:gd name="T17" fmla="*/ 0 h 6"/>
                    <a:gd name="T18" fmla="*/ 1784 w 16"/>
                    <a:gd name="T19" fmla="*/ 0 h 6"/>
                    <a:gd name="T20" fmla="*/ 1784 w 16"/>
                    <a:gd name="T21" fmla="*/ 0 h 6"/>
                    <a:gd name="T22" fmla="*/ 1784 w 16"/>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6"/>
                    <a:gd name="T38" fmla="*/ 16 w 16"/>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6">
                      <a:moveTo>
                        <a:pt x="16" y="0"/>
                      </a:moveTo>
                      <a:lnTo>
                        <a:pt x="16" y="0"/>
                      </a:lnTo>
                      <a:lnTo>
                        <a:pt x="8" y="3"/>
                      </a:lnTo>
                      <a:lnTo>
                        <a:pt x="0" y="5"/>
                      </a:lnTo>
                      <a:lnTo>
                        <a:pt x="2" y="6"/>
                      </a:lnTo>
                      <a:lnTo>
                        <a:pt x="8" y="6"/>
                      </a:lnTo>
                      <a:lnTo>
                        <a:pt x="16" y="3"/>
                      </a:lnTo>
                      <a:lnTo>
                        <a:pt x="1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79" name="Freeform 918"/>
                <p:cNvSpPr>
                  <a:spLocks/>
                </p:cNvSpPr>
                <p:nvPr/>
              </p:nvSpPr>
              <p:spPr bwMode="auto">
                <a:xfrm>
                  <a:off x="1294" y="1734"/>
                  <a:ext cx="16" cy="26"/>
                </a:xfrm>
                <a:custGeom>
                  <a:avLst/>
                  <a:gdLst>
                    <a:gd name="T0" fmla="*/ 522 w 5"/>
                    <a:gd name="T1" fmla="*/ 887 h 8"/>
                    <a:gd name="T2" fmla="*/ 522 w 5"/>
                    <a:gd name="T3" fmla="*/ 887 h 8"/>
                    <a:gd name="T4" fmla="*/ 429 w 5"/>
                    <a:gd name="T5" fmla="*/ 338 h 8"/>
                    <a:gd name="T6" fmla="*/ 0 w 5"/>
                    <a:gd name="T7" fmla="*/ 0 h 8"/>
                    <a:gd name="T8" fmla="*/ 0 w 5"/>
                    <a:gd name="T9" fmla="*/ 338 h 8"/>
                    <a:gd name="T10" fmla="*/ 195 w 5"/>
                    <a:gd name="T11" fmla="*/ 549 h 8"/>
                    <a:gd name="T12" fmla="*/ 195 w 5"/>
                    <a:gd name="T13" fmla="*/ 653 h 8"/>
                    <a:gd name="T14" fmla="*/ 195 w 5"/>
                    <a:gd name="T15" fmla="*/ 653 h 8"/>
                    <a:gd name="T16" fmla="*/ 522 w 5"/>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5" y="8"/>
                      </a:moveTo>
                      <a:lnTo>
                        <a:pt x="5" y="8"/>
                      </a:lnTo>
                      <a:lnTo>
                        <a:pt x="4" y="3"/>
                      </a:lnTo>
                      <a:lnTo>
                        <a:pt x="0" y="0"/>
                      </a:lnTo>
                      <a:lnTo>
                        <a:pt x="0" y="3"/>
                      </a:lnTo>
                      <a:lnTo>
                        <a:pt x="2" y="5"/>
                      </a:lnTo>
                      <a:lnTo>
                        <a:pt x="2" y="6"/>
                      </a:lnTo>
                      <a:lnTo>
                        <a:pt x="5"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0" name="Freeform 919"/>
                <p:cNvSpPr>
                  <a:spLocks/>
                </p:cNvSpPr>
                <p:nvPr/>
              </p:nvSpPr>
              <p:spPr bwMode="auto">
                <a:xfrm>
                  <a:off x="1301" y="1754"/>
                  <a:ext cx="16" cy="22"/>
                </a:xfrm>
                <a:custGeom>
                  <a:avLst/>
                  <a:gdLst>
                    <a:gd name="T0" fmla="*/ 522 w 5"/>
                    <a:gd name="T1" fmla="*/ 493 h 7"/>
                    <a:gd name="T2" fmla="*/ 522 w 5"/>
                    <a:gd name="T3" fmla="*/ 493 h 7"/>
                    <a:gd name="T4" fmla="*/ 326 w 5"/>
                    <a:gd name="T5" fmla="*/ 405 h 7"/>
                    <a:gd name="T6" fmla="*/ 326 w 5"/>
                    <a:gd name="T7" fmla="*/ 189 h 7"/>
                    <a:gd name="T8" fmla="*/ 0 w 5"/>
                    <a:gd name="T9" fmla="*/ 0 h 7"/>
                    <a:gd name="T10" fmla="*/ 195 w 5"/>
                    <a:gd name="T11" fmla="*/ 493 h 7"/>
                    <a:gd name="T12" fmla="*/ 326 w 5"/>
                    <a:gd name="T13" fmla="*/ 682 h 7"/>
                    <a:gd name="T14" fmla="*/ 326 w 5"/>
                    <a:gd name="T15" fmla="*/ 682 h 7"/>
                    <a:gd name="T16" fmla="*/ 522 w 5"/>
                    <a:gd name="T17" fmla="*/ 493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5"/>
                      </a:moveTo>
                      <a:lnTo>
                        <a:pt x="5" y="5"/>
                      </a:lnTo>
                      <a:lnTo>
                        <a:pt x="3" y="4"/>
                      </a:lnTo>
                      <a:lnTo>
                        <a:pt x="3" y="2"/>
                      </a:lnTo>
                      <a:lnTo>
                        <a:pt x="0" y="0"/>
                      </a:lnTo>
                      <a:lnTo>
                        <a:pt x="2" y="5"/>
                      </a:lnTo>
                      <a:lnTo>
                        <a:pt x="3" y="7"/>
                      </a:lnTo>
                      <a:lnTo>
                        <a:pt x="5"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1" name="Freeform 920"/>
                <p:cNvSpPr>
                  <a:spLocks/>
                </p:cNvSpPr>
                <p:nvPr/>
              </p:nvSpPr>
              <p:spPr bwMode="auto">
                <a:xfrm>
                  <a:off x="1310" y="1770"/>
                  <a:ext cx="17" cy="26"/>
                </a:xfrm>
                <a:custGeom>
                  <a:avLst/>
                  <a:gdLst>
                    <a:gd name="T0" fmla="*/ 670 w 5"/>
                    <a:gd name="T1" fmla="*/ 549 h 8"/>
                    <a:gd name="T2" fmla="*/ 670 w 5"/>
                    <a:gd name="T3" fmla="*/ 549 h 8"/>
                    <a:gd name="T4" fmla="*/ 554 w 5"/>
                    <a:gd name="T5" fmla="*/ 442 h 8"/>
                    <a:gd name="T6" fmla="*/ 279 w 5"/>
                    <a:gd name="T7" fmla="*/ 0 h 8"/>
                    <a:gd name="T8" fmla="*/ 0 w 5"/>
                    <a:gd name="T9" fmla="*/ 244 h 8"/>
                    <a:gd name="T10" fmla="*/ 279 w 5"/>
                    <a:gd name="T11" fmla="*/ 549 h 8"/>
                    <a:gd name="T12" fmla="*/ 554 w 5"/>
                    <a:gd name="T13" fmla="*/ 887 h 8"/>
                    <a:gd name="T14" fmla="*/ 554 w 5"/>
                    <a:gd name="T15" fmla="*/ 887 h 8"/>
                    <a:gd name="T16" fmla="*/ 670 w 5"/>
                    <a:gd name="T17" fmla="*/ 54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5" y="5"/>
                      </a:moveTo>
                      <a:lnTo>
                        <a:pt x="5" y="5"/>
                      </a:lnTo>
                      <a:lnTo>
                        <a:pt x="4" y="4"/>
                      </a:lnTo>
                      <a:lnTo>
                        <a:pt x="2" y="0"/>
                      </a:lnTo>
                      <a:lnTo>
                        <a:pt x="0" y="2"/>
                      </a:lnTo>
                      <a:lnTo>
                        <a:pt x="2" y="5"/>
                      </a:lnTo>
                      <a:lnTo>
                        <a:pt x="4" y="8"/>
                      </a:lnTo>
                      <a:lnTo>
                        <a:pt x="5"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2" name="Freeform 921"/>
                <p:cNvSpPr>
                  <a:spLocks/>
                </p:cNvSpPr>
                <p:nvPr/>
              </p:nvSpPr>
              <p:spPr bwMode="auto">
                <a:xfrm>
                  <a:off x="1324" y="1786"/>
                  <a:ext cx="13" cy="17"/>
                </a:xfrm>
                <a:custGeom>
                  <a:avLst/>
                  <a:gdLst>
                    <a:gd name="T0" fmla="*/ 442 w 4"/>
                    <a:gd name="T1" fmla="*/ 670 h 5"/>
                    <a:gd name="T2" fmla="*/ 442 w 4"/>
                    <a:gd name="T3" fmla="*/ 670 h 5"/>
                    <a:gd name="T4" fmla="*/ 338 w 4"/>
                    <a:gd name="T5" fmla="*/ 279 h 5"/>
                    <a:gd name="T6" fmla="*/ 104 w 4"/>
                    <a:gd name="T7" fmla="*/ 0 h 5"/>
                    <a:gd name="T8" fmla="*/ 0 w 4"/>
                    <a:gd name="T9" fmla="*/ 394 h 5"/>
                    <a:gd name="T10" fmla="*/ 104 w 4"/>
                    <a:gd name="T11" fmla="*/ 394 h 5"/>
                    <a:gd name="T12" fmla="*/ 338 w 4"/>
                    <a:gd name="T13" fmla="*/ 670 h 5"/>
                    <a:gd name="T14" fmla="*/ 338 w 4"/>
                    <a:gd name="T15" fmla="*/ 670 h 5"/>
                    <a:gd name="T16" fmla="*/ 442 w 4"/>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4" y="5"/>
                      </a:moveTo>
                      <a:lnTo>
                        <a:pt x="4" y="5"/>
                      </a:lnTo>
                      <a:lnTo>
                        <a:pt x="3" y="2"/>
                      </a:lnTo>
                      <a:lnTo>
                        <a:pt x="1" y="0"/>
                      </a:lnTo>
                      <a:lnTo>
                        <a:pt x="0" y="3"/>
                      </a:lnTo>
                      <a:lnTo>
                        <a:pt x="1" y="3"/>
                      </a:lnTo>
                      <a:lnTo>
                        <a:pt x="3" y="5"/>
                      </a:lnTo>
                      <a:lnTo>
                        <a:pt x="4"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3" name="Freeform 922"/>
                <p:cNvSpPr>
                  <a:spLocks/>
                </p:cNvSpPr>
                <p:nvPr/>
              </p:nvSpPr>
              <p:spPr bwMode="auto">
                <a:xfrm>
                  <a:off x="1333" y="1803"/>
                  <a:ext cx="17" cy="10"/>
                </a:xfrm>
                <a:custGeom>
                  <a:avLst/>
                  <a:gdLst>
                    <a:gd name="T0" fmla="*/ 670 w 5"/>
                    <a:gd name="T1" fmla="*/ 257 h 3"/>
                    <a:gd name="T2" fmla="*/ 670 w 5"/>
                    <a:gd name="T3" fmla="*/ 257 h 3"/>
                    <a:gd name="T4" fmla="*/ 394 w 5"/>
                    <a:gd name="T5" fmla="*/ 0 h 3"/>
                    <a:gd name="T6" fmla="*/ 116 w 5"/>
                    <a:gd name="T7" fmla="*/ 0 h 3"/>
                    <a:gd name="T8" fmla="*/ 0 w 5"/>
                    <a:gd name="T9" fmla="*/ 0 h 3"/>
                    <a:gd name="T10" fmla="*/ 116 w 5"/>
                    <a:gd name="T11" fmla="*/ 367 h 3"/>
                    <a:gd name="T12" fmla="*/ 670 w 5"/>
                    <a:gd name="T13" fmla="*/ 367 h 3"/>
                    <a:gd name="T14" fmla="*/ 670 w 5"/>
                    <a:gd name="T15" fmla="*/ 367 h 3"/>
                    <a:gd name="T16" fmla="*/ 670 w 5"/>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2"/>
                      </a:moveTo>
                      <a:lnTo>
                        <a:pt x="5" y="2"/>
                      </a:lnTo>
                      <a:lnTo>
                        <a:pt x="3" y="0"/>
                      </a:lnTo>
                      <a:lnTo>
                        <a:pt x="1" y="0"/>
                      </a:lnTo>
                      <a:lnTo>
                        <a:pt x="0" y="0"/>
                      </a:lnTo>
                      <a:lnTo>
                        <a:pt x="1" y="3"/>
                      </a:lnTo>
                      <a:lnTo>
                        <a:pt x="5" y="3"/>
                      </a:lnTo>
                      <a:lnTo>
                        <a:pt x="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4" name="Freeform 923"/>
                <p:cNvSpPr>
                  <a:spLocks/>
                </p:cNvSpPr>
                <p:nvPr/>
              </p:nvSpPr>
              <p:spPr bwMode="auto">
                <a:xfrm>
                  <a:off x="1343" y="1809"/>
                  <a:ext cx="10" cy="17"/>
                </a:xfrm>
                <a:custGeom>
                  <a:avLst/>
                  <a:gdLst>
                    <a:gd name="T0" fmla="*/ 257 w 3"/>
                    <a:gd name="T1" fmla="*/ 670 h 5"/>
                    <a:gd name="T2" fmla="*/ 257 w 3"/>
                    <a:gd name="T3" fmla="*/ 670 h 5"/>
                    <a:gd name="T4" fmla="*/ 367 w 3"/>
                    <a:gd name="T5" fmla="*/ 116 h 5"/>
                    <a:gd name="T6" fmla="*/ 257 w 3"/>
                    <a:gd name="T7" fmla="*/ 0 h 5"/>
                    <a:gd name="T8" fmla="*/ 257 w 3"/>
                    <a:gd name="T9" fmla="*/ 116 h 5"/>
                    <a:gd name="T10" fmla="*/ 257 w 3"/>
                    <a:gd name="T11" fmla="*/ 116 h 5"/>
                    <a:gd name="T12" fmla="*/ 0 w 3"/>
                    <a:gd name="T13" fmla="*/ 670 h 5"/>
                    <a:gd name="T14" fmla="*/ 0 w 3"/>
                    <a:gd name="T15" fmla="*/ 670 h 5"/>
                    <a:gd name="T16" fmla="*/ 257 w 3"/>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5"/>
                      </a:lnTo>
                      <a:lnTo>
                        <a:pt x="3" y="1"/>
                      </a:lnTo>
                      <a:lnTo>
                        <a:pt x="2" y="0"/>
                      </a:lnTo>
                      <a:lnTo>
                        <a:pt x="2" y="1"/>
                      </a:lnTo>
                      <a:lnTo>
                        <a:pt x="0" y="5"/>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5" name="Freeform 924"/>
                <p:cNvSpPr>
                  <a:spLocks/>
                </p:cNvSpPr>
                <p:nvPr/>
              </p:nvSpPr>
              <p:spPr bwMode="auto">
                <a:xfrm>
                  <a:off x="1337" y="1826"/>
                  <a:ext cx="13" cy="19"/>
                </a:xfrm>
                <a:custGeom>
                  <a:avLst/>
                  <a:gdLst>
                    <a:gd name="T0" fmla="*/ 244 w 4"/>
                    <a:gd name="T1" fmla="*/ 320 h 6"/>
                    <a:gd name="T2" fmla="*/ 244 w 4"/>
                    <a:gd name="T3" fmla="*/ 510 h 6"/>
                    <a:gd name="T4" fmla="*/ 442 w 4"/>
                    <a:gd name="T5" fmla="*/ 320 h 6"/>
                    <a:gd name="T6" fmla="*/ 442 w 4"/>
                    <a:gd name="T7" fmla="*/ 0 h 6"/>
                    <a:gd name="T8" fmla="*/ 244 w 4"/>
                    <a:gd name="T9" fmla="*/ 0 h 6"/>
                    <a:gd name="T10" fmla="*/ 0 w 4"/>
                    <a:gd name="T11" fmla="*/ 320 h 6"/>
                    <a:gd name="T12" fmla="*/ 0 w 4"/>
                    <a:gd name="T13" fmla="*/ 510 h 6"/>
                    <a:gd name="T14" fmla="*/ 244 w 4"/>
                    <a:gd name="T15" fmla="*/ 510 h 6"/>
                    <a:gd name="T16" fmla="*/ 0 w 4"/>
                    <a:gd name="T17" fmla="*/ 510 h 6"/>
                    <a:gd name="T18" fmla="*/ 0 w 4"/>
                    <a:gd name="T19" fmla="*/ 602 h 6"/>
                    <a:gd name="T20" fmla="*/ 244 w 4"/>
                    <a:gd name="T21" fmla="*/ 510 h 6"/>
                    <a:gd name="T22" fmla="*/ 244 w 4"/>
                    <a:gd name="T23" fmla="*/ 32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6"/>
                    <a:gd name="T38" fmla="*/ 4 w 4"/>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6">
                      <a:moveTo>
                        <a:pt x="2" y="3"/>
                      </a:moveTo>
                      <a:lnTo>
                        <a:pt x="2" y="5"/>
                      </a:lnTo>
                      <a:lnTo>
                        <a:pt x="4" y="3"/>
                      </a:lnTo>
                      <a:lnTo>
                        <a:pt x="4" y="0"/>
                      </a:lnTo>
                      <a:lnTo>
                        <a:pt x="2" y="0"/>
                      </a:lnTo>
                      <a:lnTo>
                        <a:pt x="0" y="3"/>
                      </a:lnTo>
                      <a:lnTo>
                        <a:pt x="0" y="5"/>
                      </a:lnTo>
                      <a:lnTo>
                        <a:pt x="2" y="5"/>
                      </a:lnTo>
                      <a:lnTo>
                        <a:pt x="0" y="5"/>
                      </a:lnTo>
                      <a:lnTo>
                        <a:pt x="0" y="6"/>
                      </a:lnTo>
                      <a:lnTo>
                        <a:pt x="2" y="5"/>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6" name="Freeform 925"/>
                <p:cNvSpPr>
                  <a:spLocks/>
                </p:cNvSpPr>
                <p:nvPr/>
              </p:nvSpPr>
              <p:spPr bwMode="auto">
                <a:xfrm>
                  <a:off x="1343" y="1829"/>
                  <a:ext cx="23" cy="13"/>
                </a:xfrm>
                <a:custGeom>
                  <a:avLst/>
                  <a:gdLst>
                    <a:gd name="T0" fmla="*/ 572 w 7"/>
                    <a:gd name="T1" fmla="*/ 0 h 4"/>
                    <a:gd name="T2" fmla="*/ 572 w 7"/>
                    <a:gd name="T3" fmla="*/ 0 h 4"/>
                    <a:gd name="T4" fmla="*/ 250 w 7"/>
                    <a:gd name="T5" fmla="*/ 244 h 4"/>
                    <a:gd name="T6" fmla="*/ 0 w 7"/>
                    <a:gd name="T7" fmla="*/ 244 h 4"/>
                    <a:gd name="T8" fmla="*/ 0 w 7"/>
                    <a:gd name="T9" fmla="*/ 442 h 4"/>
                    <a:gd name="T10" fmla="*/ 355 w 7"/>
                    <a:gd name="T11" fmla="*/ 442 h 4"/>
                    <a:gd name="T12" fmla="*/ 821 w 7"/>
                    <a:gd name="T13" fmla="*/ 0 h 4"/>
                    <a:gd name="T14" fmla="*/ 821 w 7"/>
                    <a:gd name="T15" fmla="*/ 0 h 4"/>
                    <a:gd name="T16" fmla="*/ 572 w 7"/>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5" y="0"/>
                      </a:moveTo>
                      <a:lnTo>
                        <a:pt x="5" y="0"/>
                      </a:lnTo>
                      <a:lnTo>
                        <a:pt x="2" y="2"/>
                      </a:lnTo>
                      <a:lnTo>
                        <a:pt x="0" y="2"/>
                      </a:lnTo>
                      <a:lnTo>
                        <a:pt x="0" y="4"/>
                      </a:lnTo>
                      <a:lnTo>
                        <a:pt x="3" y="4"/>
                      </a:lnTo>
                      <a:lnTo>
                        <a:pt x="7"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7" name="Freeform 926"/>
                <p:cNvSpPr>
                  <a:spLocks/>
                </p:cNvSpPr>
                <p:nvPr/>
              </p:nvSpPr>
              <p:spPr bwMode="auto">
                <a:xfrm>
                  <a:off x="1353" y="1809"/>
                  <a:ext cx="13" cy="20"/>
                </a:xfrm>
                <a:custGeom>
                  <a:avLst/>
                  <a:gdLst>
                    <a:gd name="T0" fmla="*/ 442 w 4"/>
                    <a:gd name="T1" fmla="*/ 0 h 6"/>
                    <a:gd name="T2" fmla="*/ 442 w 4"/>
                    <a:gd name="T3" fmla="*/ 0 h 6"/>
                    <a:gd name="T4" fmla="*/ 0 w 4"/>
                    <a:gd name="T5" fmla="*/ 367 h 6"/>
                    <a:gd name="T6" fmla="*/ 244 w 4"/>
                    <a:gd name="T7" fmla="*/ 743 h 6"/>
                    <a:gd name="T8" fmla="*/ 442 w 4"/>
                    <a:gd name="T9" fmla="*/ 743 h 6"/>
                    <a:gd name="T10" fmla="*/ 442 w 4"/>
                    <a:gd name="T11" fmla="*/ 367 h 6"/>
                    <a:gd name="T12" fmla="*/ 442 w 4"/>
                    <a:gd name="T13" fmla="*/ 110 h 6"/>
                    <a:gd name="T14" fmla="*/ 442 w 4"/>
                    <a:gd name="T15" fmla="*/ 110 h 6"/>
                    <a:gd name="T16" fmla="*/ 442 w 4"/>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4" y="0"/>
                      </a:moveTo>
                      <a:lnTo>
                        <a:pt x="4" y="0"/>
                      </a:lnTo>
                      <a:lnTo>
                        <a:pt x="0" y="3"/>
                      </a:lnTo>
                      <a:lnTo>
                        <a:pt x="2" y="6"/>
                      </a:lnTo>
                      <a:lnTo>
                        <a:pt x="4" y="6"/>
                      </a:lnTo>
                      <a:lnTo>
                        <a:pt x="4" y="3"/>
                      </a:lnTo>
                      <a:lnTo>
                        <a:pt x="4"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8" name="Freeform 927"/>
                <p:cNvSpPr>
                  <a:spLocks/>
                </p:cNvSpPr>
                <p:nvPr/>
              </p:nvSpPr>
              <p:spPr bwMode="auto">
                <a:xfrm>
                  <a:off x="1366" y="1809"/>
                  <a:ext cx="13" cy="10"/>
                </a:xfrm>
                <a:custGeom>
                  <a:avLst/>
                  <a:gdLst>
                    <a:gd name="T0" fmla="*/ 104 w 4"/>
                    <a:gd name="T1" fmla="*/ 110 h 3"/>
                    <a:gd name="T2" fmla="*/ 104 w 4"/>
                    <a:gd name="T3" fmla="*/ 110 h 3"/>
                    <a:gd name="T4" fmla="*/ 104 w 4"/>
                    <a:gd name="T5" fmla="*/ 0 h 3"/>
                    <a:gd name="T6" fmla="*/ 0 w 4"/>
                    <a:gd name="T7" fmla="*/ 0 h 3"/>
                    <a:gd name="T8" fmla="*/ 0 w 4"/>
                    <a:gd name="T9" fmla="*/ 110 h 3"/>
                    <a:gd name="T10" fmla="*/ 104 w 4"/>
                    <a:gd name="T11" fmla="*/ 367 h 3"/>
                    <a:gd name="T12" fmla="*/ 442 w 4"/>
                    <a:gd name="T13" fmla="*/ 110 h 3"/>
                    <a:gd name="T14" fmla="*/ 442 w 4"/>
                    <a:gd name="T15" fmla="*/ 110 h 3"/>
                    <a:gd name="T16" fmla="*/ 104 w 4"/>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1" y="1"/>
                      </a:moveTo>
                      <a:lnTo>
                        <a:pt x="1" y="1"/>
                      </a:lnTo>
                      <a:lnTo>
                        <a:pt x="1" y="0"/>
                      </a:lnTo>
                      <a:lnTo>
                        <a:pt x="0" y="0"/>
                      </a:lnTo>
                      <a:lnTo>
                        <a:pt x="0" y="1"/>
                      </a:lnTo>
                      <a:lnTo>
                        <a:pt x="1" y="3"/>
                      </a:lnTo>
                      <a:lnTo>
                        <a:pt x="4" y="1"/>
                      </a:lnTo>
                      <a:lnTo>
                        <a:pt x="1"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89" name="Freeform 928"/>
                <p:cNvSpPr>
                  <a:spLocks/>
                </p:cNvSpPr>
                <p:nvPr/>
              </p:nvSpPr>
              <p:spPr bwMode="auto">
                <a:xfrm>
                  <a:off x="1369" y="1786"/>
                  <a:ext cx="10" cy="27"/>
                </a:xfrm>
                <a:custGeom>
                  <a:avLst/>
                  <a:gdLst>
                    <a:gd name="T0" fmla="*/ 0 w 3"/>
                    <a:gd name="T1" fmla="*/ 273 h 8"/>
                    <a:gd name="T2" fmla="*/ 0 w 3"/>
                    <a:gd name="T3" fmla="*/ 273 h 8"/>
                    <a:gd name="T4" fmla="*/ 257 w 3"/>
                    <a:gd name="T5" fmla="*/ 648 h 8"/>
                    <a:gd name="T6" fmla="*/ 0 w 3"/>
                    <a:gd name="T7" fmla="*/ 1036 h 8"/>
                    <a:gd name="T8" fmla="*/ 367 w 3"/>
                    <a:gd name="T9" fmla="*/ 1036 h 8"/>
                    <a:gd name="T10" fmla="*/ 367 w 3"/>
                    <a:gd name="T11" fmla="*/ 648 h 8"/>
                    <a:gd name="T12" fmla="*/ 257 w 3"/>
                    <a:gd name="T13" fmla="*/ 0 h 8"/>
                    <a:gd name="T14" fmla="*/ 257 w 3"/>
                    <a:gd name="T15" fmla="*/ 0 h 8"/>
                    <a:gd name="T16" fmla="*/ 0 w 3"/>
                    <a:gd name="T17" fmla="*/ 27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0" y="2"/>
                      </a:moveTo>
                      <a:lnTo>
                        <a:pt x="0" y="2"/>
                      </a:lnTo>
                      <a:lnTo>
                        <a:pt x="2" y="5"/>
                      </a:lnTo>
                      <a:lnTo>
                        <a:pt x="0" y="8"/>
                      </a:lnTo>
                      <a:lnTo>
                        <a:pt x="3" y="8"/>
                      </a:lnTo>
                      <a:lnTo>
                        <a:pt x="3" y="5"/>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0" name="Freeform 929"/>
                <p:cNvSpPr>
                  <a:spLocks/>
                </p:cNvSpPr>
                <p:nvPr/>
              </p:nvSpPr>
              <p:spPr bwMode="auto">
                <a:xfrm>
                  <a:off x="1353" y="1776"/>
                  <a:ext cx="23" cy="17"/>
                </a:xfrm>
                <a:custGeom>
                  <a:avLst/>
                  <a:gdLst>
                    <a:gd name="T0" fmla="*/ 0 w 7"/>
                    <a:gd name="T1" fmla="*/ 279 h 5"/>
                    <a:gd name="T2" fmla="*/ 0 w 7"/>
                    <a:gd name="T3" fmla="*/ 279 h 5"/>
                    <a:gd name="T4" fmla="*/ 250 w 7"/>
                    <a:gd name="T5" fmla="*/ 394 h 5"/>
                    <a:gd name="T6" fmla="*/ 572 w 7"/>
                    <a:gd name="T7" fmla="*/ 670 h 5"/>
                    <a:gd name="T8" fmla="*/ 821 w 7"/>
                    <a:gd name="T9" fmla="*/ 394 h 5"/>
                    <a:gd name="T10" fmla="*/ 463 w 7"/>
                    <a:gd name="T11" fmla="*/ 279 h 5"/>
                    <a:gd name="T12" fmla="*/ 250 w 7"/>
                    <a:gd name="T13" fmla="*/ 0 h 5"/>
                    <a:gd name="T14" fmla="*/ 250 w 7"/>
                    <a:gd name="T15" fmla="*/ 0 h 5"/>
                    <a:gd name="T16" fmla="*/ 0 w 7"/>
                    <a:gd name="T17" fmla="*/ 27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2"/>
                      </a:moveTo>
                      <a:lnTo>
                        <a:pt x="0" y="2"/>
                      </a:lnTo>
                      <a:lnTo>
                        <a:pt x="2" y="3"/>
                      </a:lnTo>
                      <a:lnTo>
                        <a:pt x="5" y="5"/>
                      </a:lnTo>
                      <a:lnTo>
                        <a:pt x="7" y="3"/>
                      </a:lnTo>
                      <a:lnTo>
                        <a:pt x="4" y="2"/>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1" name="Freeform 930"/>
                <p:cNvSpPr>
                  <a:spLocks/>
                </p:cNvSpPr>
                <p:nvPr/>
              </p:nvSpPr>
              <p:spPr bwMode="auto">
                <a:xfrm>
                  <a:off x="1343" y="1770"/>
                  <a:ext cx="17" cy="13"/>
                </a:xfrm>
                <a:custGeom>
                  <a:avLst/>
                  <a:gdLst>
                    <a:gd name="T0" fmla="*/ 0 w 5"/>
                    <a:gd name="T1" fmla="*/ 244 h 4"/>
                    <a:gd name="T2" fmla="*/ 0 w 5"/>
                    <a:gd name="T3" fmla="*/ 244 h 4"/>
                    <a:gd name="T4" fmla="*/ 279 w 5"/>
                    <a:gd name="T5" fmla="*/ 244 h 4"/>
                    <a:gd name="T6" fmla="*/ 394 w 5"/>
                    <a:gd name="T7" fmla="*/ 442 h 4"/>
                    <a:gd name="T8" fmla="*/ 670 w 5"/>
                    <a:gd name="T9" fmla="*/ 244 h 4"/>
                    <a:gd name="T10" fmla="*/ 394 w 5"/>
                    <a:gd name="T11" fmla="*/ 0 h 4"/>
                    <a:gd name="T12" fmla="*/ 279 w 5"/>
                    <a:gd name="T13" fmla="*/ 0 h 4"/>
                    <a:gd name="T14" fmla="*/ 279 w 5"/>
                    <a:gd name="T15" fmla="*/ 0 h 4"/>
                    <a:gd name="T16" fmla="*/ 0 w 5"/>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0" y="2"/>
                      </a:moveTo>
                      <a:lnTo>
                        <a:pt x="0" y="2"/>
                      </a:lnTo>
                      <a:lnTo>
                        <a:pt x="2" y="2"/>
                      </a:lnTo>
                      <a:lnTo>
                        <a:pt x="3" y="4"/>
                      </a:lnTo>
                      <a:lnTo>
                        <a:pt x="5" y="2"/>
                      </a:lnTo>
                      <a:lnTo>
                        <a:pt x="3" y="0"/>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2" name="Freeform 931"/>
                <p:cNvSpPr>
                  <a:spLocks/>
                </p:cNvSpPr>
                <p:nvPr/>
              </p:nvSpPr>
              <p:spPr bwMode="auto">
                <a:xfrm>
                  <a:off x="1333" y="1760"/>
                  <a:ext cx="17" cy="16"/>
                </a:xfrm>
                <a:custGeom>
                  <a:avLst/>
                  <a:gdLst>
                    <a:gd name="T0" fmla="*/ 0 w 5"/>
                    <a:gd name="T1" fmla="*/ 0 h 5"/>
                    <a:gd name="T2" fmla="*/ 0 w 5"/>
                    <a:gd name="T3" fmla="*/ 0 h 5"/>
                    <a:gd name="T4" fmla="*/ 0 w 5"/>
                    <a:gd name="T5" fmla="*/ 522 h 5"/>
                    <a:gd name="T6" fmla="*/ 394 w 5"/>
                    <a:gd name="T7" fmla="*/ 522 h 5"/>
                    <a:gd name="T8" fmla="*/ 670 w 5"/>
                    <a:gd name="T9" fmla="*/ 326 h 5"/>
                    <a:gd name="T10" fmla="*/ 116 w 5"/>
                    <a:gd name="T11" fmla="*/ 326 h 5"/>
                    <a:gd name="T12" fmla="*/ 116 w 5"/>
                    <a:gd name="T13" fmla="*/ 0 h 5"/>
                    <a:gd name="T14" fmla="*/ 116 w 5"/>
                    <a:gd name="T15" fmla="*/ 0 h 5"/>
                    <a:gd name="T16" fmla="*/ 0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0" y="0"/>
                      </a:moveTo>
                      <a:lnTo>
                        <a:pt x="0" y="0"/>
                      </a:lnTo>
                      <a:lnTo>
                        <a:pt x="0" y="5"/>
                      </a:lnTo>
                      <a:lnTo>
                        <a:pt x="3" y="5"/>
                      </a:lnTo>
                      <a:lnTo>
                        <a:pt x="5" y="3"/>
                      </a:lnTo>
                      <a:lnTo>
                        <a:pt x="1" y="3"/>
                      </a:lnTo>
                      <a:lnTo>
                        <a:pt x="1"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3" name="Freeform 932"/>
                <p:cNvSpPr>
                  <a:spLocks/>
                </p:cNvSpPr>
                <p:nvPr/>
              </p:nvSpPr>
              <p:spPr bwMode="auto">
                <a:xfrm>
                  <a:off x="1317" y="1740"/>
                  <a:ext cx="20" cy="20"/>
                </a:xfrm>
                <a:custGeom>
                  <a:avLst/>
                  <a:gdLst>
                    <a:gd name="T0" fmla="*/ 0 w 6"/>
                    <a:gd name="T1" fmla="*/ 0 h 6"/>
                    <a:gd name="T2" fmla="*/ 0 w 6"/>
                    <a:gd name="T3" fmla="*/ 0 h 6"/>
                    <a:gd name="T4" fmla="*/ 257 w 6"/>
                    <a:gd name="T5" fmla="*/ 367 h 6"/>
                    <a:gd name="T6" fmla="*/ 633 w 6"/>
                    <a:gd name="T7" fmla="*/ 743 h 6"/>
                    <a:gd name="T8" fmla="*/ 743 w 6"/>
                    <a:gd name="T9" fmla="*/ 743 h 6"/>
                    <a:gd name="T10" fmla="*/ 633 w 6"/>
                    <a:gd name="T11" fmla="*/ 367 h 6"/>
                    <a:gd name="T12" fmla="*/ 367 w 6"/>
                    <a:gd name="T13" fmla="*/ 0 h 6"/>
                    <a:gd name="T14" fmla="*/ 367 w 6"/>
                    <a:gd name="T15" fmla="*/ 0 h 6"/>
                    <a:gd name="T16" fmla="*/ 0 w 6"/>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0" y="0"/>
                      </a:moveTo>
                      <a:lnTo>
                        <a:pt x="0" y="0"/>
                      </a:lnTo>
                      <a:lnTo>
                        <a:pt x="2" y="3"/>
                      </a:lnTo>
                      <a:lnTo>
                        <a:pt x="5" y="6"/>
                      </a:lnTo>
                      <a:lnTo>
                        <a:pt x="6" y="6"/>
                      </a:lnTo>
                      <a:lnTo>
                        <a:pt x="5" y="3"/>
                      </a:lnTo>
                      <a:lnTo>
                        <a:pt x="3"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4" name="Freeform 933"/>
                <p:cNvSpPr>
                  <a:spLocks/>
                </p:cNvSpPr>
                <p:nvPr/>
              </p:nvSpPr>
              <p:spPr bwMode="auto">
                <a:xfrm>
                  <a:off x="1317" y="1718"/>
                  <a:ext cx="10" cy="22"/>
                </a:xfrm>
                <a:custGeom>
                  <a:avLst/>
                  <a:gdLst>
                    <a:gd name="T0" fmla="*/ 367 w 3"/>
                    <a:gd name="T1" fmla="*/ 0 h 7"/>
                    <a:gd name="T2" fmla="*/ 367 w 3"/>
                    <a:gd name="T3" fmla="*/ 0 h 7"/>
                    <a:gd name="T4" fmla="*/ 257 w 3"/>
                    <a:gd name="T5" fmla="*/ 277 h 7"/>
                    <a:gd name="T6" fmla="*/ 0 w 3"/>
                    <a:gd name="T7" fmla="*/ 682 h 7"/>
                    <a:gd name="T8" fmla="*/ 367 w 3"/>
                    <a:gd name="T9" fmla="*/ 682 h 7"/>
                    <a:gd name="T10" fmla="*/ 367 w 3"/>
                    <a:gd name="T11" fmla="*/ 277 h 7"/>
                    <a:gd name="T12" fmla="*/ 367 w 3"/>
                    <a:gd name="T13" fmla="*/ 189 h 7"/>
                    <a:gd name="T14" fmla="*/ 367 w 3"/>
                    <a:gd name="T15" fmla="*/ 189 h 7"/>
                    <a:gd name="T16" fmla="*/ 367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3" y="0"/>
                      </a:moveTo>
                      <a:lnTo>
                        <a:pt x="3" y="0"/>
                      </a:lnTo>
                      <a:lnTo>
                        <a:pt x="2" y="3"/>
                      </a:lnTo>
                      <a:lnTo>
                        <a:pt x="0" y="7"/>
                      </a:lnTo>
                      <a:lnTo>
                        <a:pt x="3" y="7"/>
                      </a:lnTo>
                      <a:lnTo>
                        <a:pt x="3" y="3"/>
                      </a:lnTo>
                      <a:lnTo>
                        <a:pt x="3"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5" name="Freeform 934"/>
                <p:cNvSpPr>
                  <a:spLocks/>
                </p:cNvSpPr>
                <p:nvPr/>
              </p:nvSpPr>
              <p:spPr bwMode="auto">
                <a:xfrm>
                  <a:off x="1327" y="1718"/>
                  <a:ext cx="16" cy="9"/>
                </a:xfrm>
                <a:custGeom>
                  <a:avLst/>
                  <a:gdLst>
                    <a:gd name="T0" fmla="*/ 522 w 5"/>
                    <a:gd name="T1" fmla="*/ 162 h 3"/>
                    <a:gd name="T2" fmla="*/ 522 w 5"/>
                    <a:gd name="T3" fmla="*/ 162 h 3"/>
                    <a:gd name="T4" fmla="*/ 195 w 5"/>
                    <a:gd name="T5" fmla="*/ 0 h 3"/>
                    <a:gd name="T6" fmla="*/ 0 w 5"/>
                    <a:gd name="T7" fmla="*/ 0 h 3"/>
                    <a:gd name="T8" fmla="*/ 0 w 5"/>
                    <a:gd name="T9" fmla="*/ 162 h 3"/>
                    <a:gd name="T10" fmla="*/ 195 w 5"/>
                    <a:gd name="T11" fmla="*/ 162 h 3"/>
                    <a:gd name="T12" fmla="*/ 326 w 5"/>
                    <a:gd name="T13" fmla="*/ 243 h 3"/>
                    <a:gd name="T14" fmla="*/ 326 w 5"/>
                    <a:gd name="T15" fmla="*/ 243 h 3"/>
                    <a:gd name="T16" fmla="*/ 522 w 5"/>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2"/>
                      </a:moveTo>
                      <a:lnTo>
                        <a:pt x="5" y="2"/>
                      </a:lnTo>
                      <a:lnTo>
                        <a:pt x="2" y="0"/>
                      </a:lnTo>
                      <a:lnTo>
                        <a:pt x="0" y="0"/>
                      </a:lnTo>
                      <a:lnTo>
                        <a:pt x="0" y="2"/>
                      </a:lnTo>
                      <a:lnTo>
                        <a:pt x="2" y="2"/>
                      </a:lnTo>
                      <a:lnTo>
                        <a:pt x="3" y="3"/>
                      </a:lnTo>
                      <a:lnTo>
                        <a:pt x="5"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6" name="Freeform 935"/>
                <p:cNvSpPr>
                  <a:spLocks/>
                </p:cNvSpPr>
                <p:nvPr/>
              </p:nvSpPr>
              <p:spPr bwMode="auto">
                <a:xfrm>
                  <a:off x="1337" y="1724"/>
                  <a:ext cx="23" cy="10"/>
                </a:xfrm>
                <a:custGeom>
                  <a:avLst/>
                  <a:gdLst>
                    <a:gd name="T0" fmla="*/ 821 w 7"/>
                    <a:gd name="T1" fmla="*/ 367 h 3"/>
                    <a:gd name="T2" fmla="*/ 821 w 7"/>
                    <a:gd name="T3" fmla="*/ 367 h 3"/>
                    <a:gd name="T4" fmla="*/ 463 w 7"/>
                    <a:gd name="T5" fmla="*/ 0 h 3"/>
                    <a:gd name="T6" fmla="*/ 250 w 7"/>
                    <a:gd name="T7" fmla="*/ 0 h 3"/>
                    <a:gd name="T8" fmla="*/ 0 w 7"/>
                    <a:gd name="T9" fmla="*/ 110 h 3"/>
                    <a:gd name="T10" fmla="*/ 463 w 7"/>
                    <a:gd name="T11" fmla="*/ 110 h 3"/>
                    <a:gd name="T12" fmla="*/ 463 w 7"/>
                    <a:gd name="T13" fmla="*/ 367 h 3"/>
                    <a:gd name="T14" fmla="*/ 463 w 7"/>
                    <a:gd name="T15" fmla="*/ 367 h 3"/>
                    <a:gd name="T16" fmla="*/ 821 w 7"/>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7" y="3"/>
                      </a:moveTo>
                      <a:lnTo>
                        <a:pt x="7" y="3"/>
                      </a:lnTo>
                      <a:lnTo>
                        <a:pt x="4" y="0"/>
                      </a:lnTo>
                      <a:lnTo>
                        <a:pt x="2" y="0"/>
                      </a:lnTo>
                      <a:lnTo>
                        <a:pt x="0" y="1"/>
                      </a:lnTo>
                      <a:lnTo>
                        <a:pt x="4" y="1"/>
                      </a:lnTo>
                      <a:lnTo>
                        <a:pt x="4" y="3"/>
                      </a:lnTo>
                      <a:lnTo>
                        <a:pt x="7"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7" name="Freeform 936"/>
                <p:cNvSpPr>
                  <a:spLocks/>
                </p:cNvSpPr>
                <p:nvPr/>
              </p:nvSpPr>
              <p:spPr bwMode="auto">
                <a:xfrm>
                  <a:off x="1350" y="1734"/>
                  <a:ext cx="10" cy="26"/>
                </a:xfrm>
                <a:custGeom>
                  <a:avLst/>
                  <a:gdLst>
                    <a:gd name="T0" fmla="*/ 367 w 3"/>
                    <a:gd name="T1" fmla="*/ 549 h 8"/>
                    <a:gd name="T2" fmla="*/ 367 w 3"/>
                    <a:gd name="T3" fmla="*/ 549 h 8"/>
                    <a:gd name="T4" fmla="*/ 110 w 3"/>
                    <a:gd name="T5" fmla="*/ 549 h 8"/>
                    <a:gd name="T6" fmla="*/ 367 w 3"/>
                    <a:gd name="T7" fmla="*/ 0 h 8"/>
                    <a:gd name="T8" fmla="*/ 0 w 3"/>
                    <a:gd name="T9" fmla="*/ 0 h 8"/>
                    <a:gd name="T10" fmla="*/ 0 w 3"/>
                    <a:gd name="T11" fmla="*/ 549 h 8"/>
                    <a:gd name="T12" fmla="*/ 110 w 3"/>
                    <a:gd name="T13" fmla="*/ 887 h 8"/>
                    <a:gd name="T14" fmla="*/ 110 w 3"/>
                    <a:gd name="T15" fmla="*/ 887 h 8"/>
                    <a:gd name="T16" fmla="*/ 367 w 3"/>
                    <a:gd name="T17" fmla="*/ 54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5"/>
                      </a:moveTo>
                      <a:lnTo>
                        <a:pt x="3" y="5"/>
                      </a:lnTo>
                      <a:lnTo>
                        <a:pt x="1" y="5"/>
                      </a:lnTo>
                      <a:lnTo>
                        <a:pt x="3" y="0"/>
                      </a:lnTo>
                      <a:lnTo>
                        <a:pt x="0" y="0"/>
                      </a:lnTo>
                      <a:lnTo>
                        <a:pt x="0" y="5"/>
                      </a:lnTo>
                      <a:lnTo>
                        <a:pt x="1" y="8"/>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8" name="Freeform 937"/>
                <p:cNvSpPr>
                  <a:spLocks/>
                </p:cNvSpPr>
                <p:nvPr/>
              </p:nvSpPr>
              <p:spPr bwMode="auto">
                <a:xfrm>
                  <a:off x="1353" y="1750"/>
                  <a:ext cx="26" cy="20"/>
                </a:xfrm>
                <a:custGeom>
                  <a:avLst/>
                  <a:gdLst>
                    <a:gd name="T0" fmla="*/ 887 w 8"/>
                    <a:gd name="T1" fmla="*/ 743 h 6"/>
                    <a:gd name="T2" fmla="*/ 887 w 8"/>
                    <a:gd name="T3" fmla="*/ 743 h 6"/>
                    <a:gd name="T4" fmla="*/ 793 w 8"/>
                    <a:gd name="T5" fmla="*/ 110 h 6"/>
                    <a:gd name="T6" fmla="*/ 244 w 8"/>
                    <a:gd name="T7" fmla="*/ 0 h 6"/>
                    <a:gd name="T8" fmla="*/ 0 w 8"/>
                    <a:gd name="T9" fmla="*/ 367 h 6"/>
                    <a:gd name="T10" fmla="*/ 549 w 8"/>
                    <a:gd name="T11" fmla="*/ 367 h 6"/>
                    <a:gd name="T12" fmla="*/ 793 w 8"/>
                    <a:gd name="T13" fmla="*/ 743 h 6"/>
                    <a:gd name="T14" fmla="*/ 793 w 8"/>
                    <a:gd name="T15" fmla="*/ 743 h 6"/>
                    <a:gd name="T16" fmla="*/ 887 w 8"/>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8" y="6"/>
                      </a:moveTo>
                      <a:lnTo>
                        <a:pt x="8" y="6"/>
                      </a:lnTo>
                      <a:lnTo>
                        <a:pt x="7" y="1"/>
                      </a:lnTo>
                      <a:lnTo>
                        <a:pt x="2" y="0"/>
                      </a:lnTo>
                      <a:lnTo>
                        <a:pt x="0" y="3"/>
                      </a:lnTo>
                      <a:lnTo>
                        <a:pt x="5" y="3"/>
                      </a:lnTo>
                      <a:lnTo>
                        <a:pt x="7" y="6"/>
                      </a:lnTo>
                      <a:lnTo>
                        <a:pt x="8"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099" name="Freeform 938"/>
                <p:cNvSpPr>
                  <a:spLocks/>
                </p:cNvSpPr>
                <p:nvPr/>
              </p:nvSpPr>
              <p:spPr bwMode="auto">
                <a:xfrm>
                  <a:off x="1376" y="1770"/>
                  <a:ext cx="20" cy="26"/>
                </a:xfrm>
                <a:custGeom>
                  <a:avLst/>
                  <a:gdLst>
                    <a:gd name="T0" fmla="*/ 743 w 6"/>
                    <a:gd name="T1" fmla="*/ 887 h 8"/>
                    <a:gd name="T2" fmla="*/ 743 w 6"/>
                    <a:gd name="T3" fmla="*/ 887 h 8"/>
                    <a:gd name="T4" fmla="*/ 633 w 6"/>
                    <a:gd name="T5" fmla="*/ 442 h 8"/>
                    <a:gd name="T6" fmla="*/ 110 w 6"/>
                    <a:gd name="T7" fmla="*/ 0 h 8"/>
                    <a:gd name="T8" fmla="*/ 0 w 6"/>
                    <a:gd name="T9" fmla="*/ 0 h 8"/>
                    <a:gd name="T10" fmla="*/ 110 w 6"/>
                    <a:gd name="T11" fmla="*/ 442 h 8"/>
                    <a:gd name="T12" fmla="*/ 367 w 6"/>
                    <a:gd name="T13" fmla="*/ 887 h 8"/>
                    <a:gd name="T14" fmla="*/ 367 w 6"/>
                    <a:gd name="T15" fmla="*/ 887 h 8"/>
                    <a:gd name="T16" fmla="*/ 743 w 6"/>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6" y="8"/>
                      </a:moveTo>
                      <a:lnTo>
                        <a:pt x="6" y="8"/>
                      </a:lnTo>
                      <a:lnTo>
                        <a:pt x="5" y="4"/>
                      </a:lnTo>
                      <a:lnTo>
                        <a:pt x="1" y="0"/>
                      </a:lnTo>
                      <a:lnTo>
                        <a:pt x="0" y="0"/>
                      </a:lnTo>
                      <a:lnTo>
                        <a:pt x="1" y="4"/>
                      </a:lnTo>
                      <a:lnTo>
                        <a:pt x="3" y="8"/>
                      </a:lnTo>
                      <a:lnTo>
                        <a:pt x="6"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0" name="Freeform 939"/>
                <p:cNvSpPr>
                  <a:spLocks/>
                </p:cNvSpPr>
                <p:nvPr/>
              </p:nvSpPr>
              <p:spPr bwMode="auto">
                <a:xfrm>
                  <a:off x="1386" y="1796"/>
                  <a:ext cx="10" cy="30"/>
                </a:xfrm>
                <a:custGeom>
                  <a:avLst/>
                  <a:gdLst>
                    <a:gd name="T0" fmla="*/ 367 w 3"/>
                    <a:gd name="T1" fmla="*/ 857 h 9"/>
                    <a:gd name="T2" fmla="*/ 367 w 3"/>
                    <a:gd name="T3" fmla="*/ 857 h 9"/>
                    <a:gd name="T4" fmla="*/ 367 w 3"/>
                    <a:gd name="T5" fmla="*/ 633 h 9"/>
                    <a:gd name="T6" fmla="*/ 367 w 3"/>
                    <a:gd name="T7" fmla="*/ 0 h 9"/>
                    <a:gd name="T8" fmla="*/ 0 w 3"/>
                    <a:gd name="T9" fmla="*/ 0 h 9"/>
                    <a:gd name="T10" fmla="*/ 0 w 3"/>
                    <a:gd name="T11" fmla="*/ 857 h 9"/>
                    <a:gd name="T12" fmla="*/ 367 w 3"/>
                    <a:gd name="T13" fmla="*/ 1110 h 9"/>
                    <a:gd name="T14" fmla="*/ 367 w 3"/>
                    <a:gd name="T15" fmla="*/ 1110 h 9"/>
                    <a:gd name="T16" fmla="*/ 367 w 3"/>
                    <a:gd name="T17" fmla="*/ 85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9"/>
                    <a:gd name="T29" fmla="*/ 3 w 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9">
                      <a:moveTo>
                        <a:pt x="3" y="7"/>
                      </a:moveTo>
                      <a:lnTo>
                        <a:pt x="3" y="7"/>
                      </a:lnTo>
                      <a:lnTo>
                        <a:pt x="3" y="5"/>
                      </a:lnTo>
                      <a:lnTo>
                        <a:pt x="3" y="0"/>
                      </a:lnTo>
                      <a:lnTo>
                        <a:pt x="0" y="0"/>
                      </a:lnTo>
                      <a:lnTo>
                        <a:pt x="0" y="7"/>
                      </a:lnTo>
                      <a:lnTo>
                        <a:pt x="3" y="9"/>
                      </a:lnTo>
                      <a:lnTo>
                        <a:pt x="3"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1" name="Freeform 940"/>
                <p:cNvSpPr>
                  <a:spLocks/>
                </p:cNvSpPr>
                <p:nvPr/>
              </p:nvSpPr>
              <p:spPr bwMode="auto">
                <a:xfrm>
                  <a:off x="1396" y="1819"/>
                  <a:ext cx="13" cy="23"/>
                </a:xfrm>
                <a:custGeom>
                  <a:avLst/>
                  <a:gdLst>
                    <a:gd name="T0" fmla="*/ 442 w 4"/>
                    <a:gd name="T1" fmla="*/ 821 h 7"/>
                    <a:gd name="T2" fmla="*/ 442 w 4"/>
                    <a:gd name="T3" fmla="*/ 821 h 7"/>
                    <a:gd name="T4" fmla="*/ 442 w 4"/>
                    <a:gd name="T5" fmla="*/ 250 h 7"/>
                    <a:gd name="T6" fmla="*/ 0 w 4"/>
                    <a:gd name="T7" fmla="*/ 0 h 7"/>
                    <a:gd name="T8" fmla="*/ 0 w 4"/>
                    <a:gd name="T9" fmla="*/ 250 h 7"/>
                    <a:gd name="T10" fmla="*/ 0 w 4"/>
                    <a:gd name="T11" fmla="*/ 355 h 7"/>
                    <a:gd name="T12" fmla="*/ 244 w 4"/>
                    <a:gd name="T13" fmla="*/ 821 h 7"/>
                    <a:gd name="T14" fmla="*/ 244 w 4"/>
                    <a:gd name="T15" fmla="*/ 821 h 7"/>
                    <a:gd name="T16" fmla="*/ 442 w 4"/>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4" y="7"/>
                      </a:moveTo>
                      <a:lnTo>
                        <a:pt x="4" y="7"/>
                      </a:lnTo>
                      <a:lnTo>
                        <a:pt x="4" y="2"/>
                      </a:lnTo>
                      <a:lnTo>
                        <a:pt x="0" y="0"/>
                      </a:lnTo>
                      <a:lnTo>
                        <a:pt x="0" y="2"/>
                      </a:lnTo>
                      <a:lnTo>
                        <a:pt x="0" y="3"/>
                      </a:lnTo>
                      <a:lnTo>
                        <a:pt x="2" y="7"/>
                      </a:lnTo>
                      <a:lnTo>
                        <a:pt x="4"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2" name="Freeform 941"/>
                <p:cNvSpPr>
                  <a:spLocks/>
                </p:cNvSpPr>
                <p:nvPr/>
              </p:nvSpPr>
              <p:spPr bwMode="auto">
                <a:xfrm>
                  <a:off x="1402" y="1842"/>
                  <a:ext cx="7" cy="29"/>
                </a:xfrm>
                <a:custGeom>
                  <a:avLst/>
                  <a:gdLst>
                    <a:gd name="T0" fmla="*/ 294 w 2"/>
                    <a:gd name="T1" fmla="*/ 873 h 9"/>
                    <a:gd name="T2" fmla="*/ 294 w 2"/>
                    <a:gd name="T3" fmla="*/ 873 h 9"/>
                    <a:gd name="T4" fmla="*/ 294 w 2"/>
                    <a:gd name="T5" fmla="*/ 435 h 9"/>
                    <a:gd name="T6" fmla="*/ 294 w 2"/>
                    <a:gd name="T7" fmla="*/ 0 h 9"/>
                    <a:gd name="T8" fmla="*/ 0 w 2"/>
                    <a:gd name="T9" fmla="*/ 0 h 9"/>
                    <a:gd name="T10" fmla="*/ 0 w 2"/>
                    <a:gd name="T11" fmla="*/ 435 h 9"/>
                    <a:gd name="T12" fmla="*/ 0 w 2"/>
                    <a:gd name="T13" fmla="*/ 967 h 9"/>
                    <a:gd name="T14" fmla="*/ 0 w 2"/>
                    <a:gd name="T15" fmla="*/ 967 h 9"/>
                    <a:gd name="T16" fmla="*/ 294 w 2"/>
                    <a:gd name="T17" fmla="*/ 873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9"/>
                    <a:gd name="T29" fmla="*/ 2 w 2"/>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9">
                      <a:moveTo>
                        <a:pt x="2" y="8"/>
                      </a:moveTo>
                      <a:lnTo>
                        <a:pt x="2" y="8"/>
                      </a:lnTo>
                      <a:lnTo>
                        <a:pt x="2" y="4"/>
                      </a:lnTo>
                      <a:lnTo>
                        <a:pt x="2" y="0"/>
                      </a:lnTo>
                      <a:lnTo>
                        <a:pt x="0" y="0"/>
                      </a:lnTo>
                      <a:lnTo>
                        <a:pt x="0" y="4"/>
                      </a:lnTo>
                      <a:lnTo>
                        <a:pt x="0" y="9"/>
                      </a:lnTo>
                      <a:lnTo>
                        <a:pt x="2"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3" name="Freeform 942"/>
                <p:cNvSpPr>
                  <a:spLocks/>
                </p:cNvSpPr>
                <p:nvPr/>
              </p:nvSpPr>
              <p:spPr bwMode="auto">
                <a:xfrm>
                  <a:off x="1402" y="1852"/>
                  <a:ext cx="26" cy="19"/>
                </a:xfrm>
                <a:custGeom>
                  <a:avLst/>
                  <a:gdLst>
                    <a:gd name="T0" fmla="*/ 653 w 8"/>
                    <a:gd name="T1" fmla="*/ 0 h 6"/>
                    <a:gd name="T2" fmla="*/ 653 w 8"/>
                    <a:gd name="T3" fmla="*/ 0 h 6"/>
                    <a:gd name="T4" fmla="*/ 338 w 8"/>
                    <a:gd name="T5" fmla="*/ 320 h 6"/>
                    <a:gd name="T6" fmla="*/ 244 w 8"/>
                    <a:gd name="T7" fmla="*/ 510 h 6"/>
                    <a:gd name="T8" fmla="*/ 0 w 8"/>
                    <a:gd name="T9" fmla="*/ 602 h 6"/>
                    <a:gd name="T10" fmla="*/ 549 w 8"/>
                    <a:gd name="T11" fmla="*/ 510 h 6"/>
                    <a:gd name="T12" fmla="*/ 887 w 8"/>
                    <a:gd name="T13" fmla="*/ 101 h 6"/>
                    <a:gd name="T14" fmla="*/ 887 w 8"/>
                    <a:gd name="T15" fmla="*/ 101 h 6"/>
                    <a:gd name="T16" fmla="*/ 653 w 8"/>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6" y="0"/>
                      </a:moveTo>
                      <a:lnTo>
                        <a:pt x="6" y="0"/>
                      </a:lnTo>
                      <a:lnTo>
                        <a:pt x="3" y="3"/>
                      </a:lnTo>
                      <a:lnTo>
                        <a:pt x="2" y="5"/>
                      </a:lnTo>
                      <a:lnTo>
                        <a:pt x="0" y="6"/>
                      </a:lnTo>
                      <a:lnTo>
                        <a:pt x="5" y="5"/>
                      </a:lnTo>
                      <a:lnTo>
                        <a:pt x="8" y="1"/>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4" name="Freeform 943"/>
                <p:cNvSpPr>
                  <a:spLocks/>
                </p:cNvSpPr>
                <p:nvPr/>
              </p:nvSpPr>
              <p:spPr bwMode="auto">
                <a:xfrm>
                  <a:off x="1422" y="1845"/>
                  <a:ext cx="16" cy="10"/>
                </a:xfrm>
                <a:custGeom>
                  <a:avLst/>
                  <a:gdLst>
                    <a:gd name="T0" fmla="*/ 429 w 5"/>
                    <a:gd name="T1" fmla="*/ 0 h 3"/>
                    <a:gd name="T2" fmla="*/ 429 w 5"/>
                    <a:gd name="T3" fmla="*/ 0 h 3"/>
                    <a:gd name="T4" fmla="*/ 195 w 5"/>
                    <a:gd name="T5" fmla="*/ 0 h 3"/>
                    <a:gd name="T6" fmla="*/ 0 w 5"/>
                    <a:gd name="T7" fmla="*/ 257 h 3"/>
                    <a:gd name="T8" fmla="*/ 195 w 5"/>
                    <a:gd name="T9" fmla="*/ 367 h 3"/>
                    <a:gd name="T10" fmla="*/ 429 w 5"/>
                    <a:gd name="T11" fmla="*/ 257 h 3"/>
                    <a:gd name="T12" fmla="*/ 522 w 5"/>
                    <a:gd name="T13" fmla="*/ 0 h 3"/>
                    <a:gd name="T14" fmla="*/ 522 w 5"/>
                    <a:gd name="T15" fmla="*/ 0 h 3"/>
                    <a:gd name="T16" fmla="*/ 429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4" y="0"/>
                      </a:moveTo>
                      <a:lnTo>
                        <a:pt x="4" y="0"/>
                      </a:lnTo>
                      <a:lnTo>
                        <a:pt x="2" y="0"/>
                      </a:lnTo>
                      <a:lnTo>
                        <a:pt x="0" y="2"/>
                      </a:lnTo>
                      <a:lnTo>
                        <a:pt x="2" y="3"/>
                      </a:lnTo>
                      <a:lnTo>
                        <a:pt x="4" y="2"/>
                      </a:lnTo>
                      <a:lnTo>
                        <a:pt x="5" y="0"/>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5" name="Freeform 944"/>
                <p:cNvSpPr>
                  <a:spLocks/>
                </p:cNvSpPr>
                <p:nvPr/>
              </p:nvSpPr>
              <p:spPr bwMode="auto">
                <a:xfrm>
                  <a:off x="1428" y="1826"/>
                  <a:ext cx="10" cy="19"/>
                </a:xfrm>
                <a:custGeom>
                  <a:avLst/>
                  <a:gdLst>
                    <a:gd name="T0" fmla="*/ 0 w 3"/>
                    <a:gd name="T1" fmla="*/ 101 h 6"/>
                    <a:gd name="T2" fmla="*/ 0 w 3"/>
                    <a:gd name="T3" fmla="*/ 101 h 6"/>
                    <a:gd name="T4" fmla="*/ 257 w 3"/>
                    <a:gd name="T5" fmla="*/ 320 h 6"/>
                    <a:gd name="T6" fmla="*/ 257 w 3"/>
                    <a:gd name="T7" fmla="*/ 602 h 6"/>
                    <a:gd name="T8" fmla="*/ 367 w 3"/>
                    <a:gd name="T9" fmla="*/ 602 h 6"/>
                    <a:gd name="T10" fmla="*/ 367 w 3"/>
                    <a:gd name="T11" fmla="*/ 320 h 6"/>
                    <a:gd name="T12" fmla="*/ 257 w 3"/>
                    <a:gd name="T13" fmla="*/ 0 h 6"/>
                    <a:gd name="T14" fmla="*/ 257 w 3"/>
                    <a:gd name="T15" fmla="*/ 0 h 6"/>
                    <a:gd name="T16" fmla="*/ 0 w 3"/>
                    <a:gd name="T17" fmla="*/ 10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0" y="1"/>
                      </a:moveTo>
                      <a:lnTo>
                        <a:pt x="0" y="1"/>
                      </a:lnTo>
                      <a:lnTo>
                        <a:pt x="2" y="3"/>
                      </a:lnTo>
                      <a:lnTo>
                        <a:pt x="2" y="6"/>
                      </a:lnTo>
                      <a:lnTo>
                        <a:pt x="3" y="6"/>
                      </a:lnTo>
                      <a:lnTo>
                        <a:pt x="3" y="3"/>
                      </a:lnTo>
                      <a:lnTo>
                        <a:pt x="2"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6" name="Freeform 945"/>
                <p:cNvSpPr>
                  <a:spLocks/>
                </p:cNvSpPr>
                <p:nvPr/>
              </p:nvSpPr>
              <p:spPr bwMode="auto">
                <a:xfrm>
                  <a:off x="1419" y="1813"/>
                  <a:ext cx="16" cy="16"/>
                </a:xfrm>
                <a:custGeom>
                  <a:avLst/>
                  <a:gdLst>
                    <a:gd name="T0" fmla="*/ 102 w 5"/>
                    <a:gd name="T1" fmla="*/ 0 h 5"/>
                    <a:gd name="T2" fmla="*/ 102 w 5"/>
                    <a:gd name="T3" fmla="*/ 0 h 5"/>
                    <a:gd name="T4" fmla="*/ 0 w 5"/>
                    <a:gd name="T5" fmla="*/ 429 h 5"/>
                    <a:gd name="T6" fmla="*/ 326 w 5"/>
                    <a:gd name="T7" fmla="*/ 522 h 5"/>
                    <a:gd name="T8" fmla="*/ 522 w 5"/>
                    <a:gd name="T9" fmla="*/ 429 h 5"/>
                    <a:gd name="T10" fmla="*/ 102 w 5"/>
                    <a:gd name="T11" fmla="*/ 195 h 5"/>
                    <a:gd name="T12" fmla="*/ 102 w 5"/>
                    <a:gd name="T13" fmla="*/ 195 h 5"/>
                    <a:gd name="T14" fmla="*/ 102 w 5"/>
                    <a:gd name="T15" fmla="*/ 195 h 5"/>
                    <a:gd name="T16" fmla="*/ 102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1" y="0"/>
                      </a:moveTo>
                      <a:lnTo>
                        <a:pt x="1" y="0"/>
                      </a:lnTo>
                      <a:lnTo>
                        <a:pt x="0" y="4"/>
                      </a:lnTo>
                      <a:lnTo>
                        <a:pt x="3" y="5"/>
                      </a:lnTo>
                      <a:lnTo>
                        <a:pt x="5" y="4"/>
                      </a:lnTo>
                      <a:lnTo>
                        <a:pt x="1" y="2"/>
                      </a:lnTo>
                      <a:lnTo>
                        <a:pt x="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7" name="Freeform 946"/>
                <p:cNvSpPr>
                  <a:spLocks/>
                </p:cNvSpPr>
                <p:nvPr/>
              </p:nvSpPr>
              <p:spPr bwMode="auto">
                <a:xfrm>
                  <a:off x="1422" y="1796"/>
                  <a:ext cx="33" cy="23"/>
                </a:xfrm>
                <a:custGeom>
                  <a:avLst/>
                  <a:gdLst>
                    <a:gd name="T0" fmla="*/ 1188 w 10"/>
                    <a:gd name="T1" fmla="*/ 250 h 7"/>
                    <a:gd name="T2" fmla="*/ 1079 w 10"/>
                    <a:gd name="T3" fmla="*/ 0 h 7"/>
                    <a:gd name="T4" fmla="*/ 610 w 10"/>
                    <a:gd name="T5" fmla="*/ 250 h 7"/>
                    <a:gd name="T6" fmla="*/ 0 w 10"/>
                    <a:gd name="T7" fmla="*/ 572 h 7"/>
                    <a:gd name="T8" fmla="*/ 0 w 10"/>
                    <a:gd name="T9" fmla="*/ 821 h 7"/>
                    <a:gd name="T10" fmla="*/ 828 w 10"/>
                    <a:gd name="T11" fmla="*/ 572 h 7"/>
                    <a:gd name="T12" fmla="*/ 1188 w 10"/>
                    <a:gd name="T13" fmla="*/ 250 h 7"/>
                    <a:gd name="T14" fmla="*/ 1079 w 10"/>
                    <a:gd name="T15" fmla="*/ 250 h 7"/>
                    <a:gd name="T16" fmla="*/ 1188 w 10"/>
                    <a:gd name="T17" fmla="*/ 250 h 7"/>
                    <a:gd name="T18" fmla="*/ 1188 w 10"/>
                    <a:gd name="T19" fmla="*/ 0 h 7"/>
                    <a:gd name="T20" fmla="*/ 1079 w 10"/>
                    <a:gd name="T21" fmla="*/ 0 h 7"/>
                    <a:gd name="T22" fmla="*/ 1188 w 10"/>
                    <a:gd name="T23" fmla="*/ 25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7"/>
                    <a:gd name="T38" fmla="*/ 10 w 10"/>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7">
                      <a:moveTo>
                        <a:pt x="10" y="2"/>
                      </a:moveTo>
                      <a:lnTo>
                        <a:pt x="9" y="0"/>
                      </a:lnTo>
                      <a:lnTo>
                        <a:pt x="5" y="2"/>
                      </a:lnTo>
                      <a:lnTo>
                        <a:pt x="0" y="5"/>
                      </a:lnTo>
                      <a:lnTo>
                        <a:pt x="0" y="7"/>
                      </a:lnTo>
                      <a:lnTo>
                        <a:pt x="7" y="5"/>
                      </a:lnTo>
                      <a:lnTo>
                        <a:pt x="10" y="2"/>
                      </a:lnTo>
                      <a:lnTo>
                        <a:pt x="9" y="2"/>
                      </a:lnTo>
                      <a:lnTo>
                        <a:pt x="10" y="2"/>
                      </a:lnTo>
                      <a:lnTo>
                        <a:pt x="10" y="0"/>
                      </a:lnTo>
                      <a:lnTo>
                        <a:pt x="9" y="0"/>
                      </a:lnTo>
                      <a:lnTo>
                        <a:pt x="1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8" name="Freeform 947"/>
                <p:cNvSpPr>
                  <a:spLocks/>
                </p:cNvSpPr>
                <p:nvPr/>
              </p:nvSpPr>
              <p:spPr bwMode="auto">
                <a:xfrm>
                  <a:off x="1451" y="1803"/>
                  <a:ext cx="10" cy="10"/>
                </a:xfrm>
                <a:custGeom>
                  <a:avLst/>
                  <a:gdLst>
                    <a:gd name="T0" fmla="*/ 367 w 3"/>
                    <a:gd name="T1" fmla="*/ 367 h 3"/>
                    <a:gd name="T2" fmla="*/ 367 w 3"/>
                    <a:gd name="T3" fmla="*/ 367 h 3"/>
                    <a:gd name="T4" fmla="*/ 110 w 3"/>
                    <a:gd name="T5" fmla="*/ 0 h 3"/>
                    <a:gd name="T6" fmla="*/ 110 w 3"/>
                    <a:gd name="T7" fmla="*/ 0 h 3"/>
                    <a:gd name="T8" fmla="*/ 0 w 3"/>
                    <a:gd name="T9" fmla="*/ 0 h 3"/>
                    <a:gd name="T10" fmla="*/ 0 w 3"/>
                    <a:gd name="T11" fmla="*/ 257 h 3"/>
                    <a:gd name="T12" fmla="*/ 0 w 3"/>
                    <a:gd name="T13" fmla="*/ 367 h 3"/>
                    <a:gd name="T14" fmla="*/ 0 w 3"/>
                    <a:gd name="T15" fmla="*/ 367 h 3"/>
                    <a:gd name="T16" fmla="*/ 367 w 3"/>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3"/>
                      </a:moveTo>
                      <a:lnTo>
                        <a:pt x="3" y="3"/>
                      </a:lnTo>
                      <a:lnTo>
                        <a:pt x="1" y="0"/>
                      </a:lnTo>
                      <a:lnTo>
                        <a:pt x="0" y="0"/>
                      </a:lnTo>
                      <a:lnTo>
                        <a:pt x="0" y="2"/>
                      </a:lnTo>
                      <a:lnTo>
                        <a:pt x="0" y="3"/>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09" name="Freeform 948"/>
                <p:cNvSpPr>
                  <a:spLocks/>
                </p:cNvSpPr>
                <p:nvPr/>
              </p:nvSpPr>
              <p:spPr bwMode="auto">
                <a:xfrm>
                  <a:off x="1451" y="1809"/>
                  <a:ext cx="20" cy="17"/>
                </a:xfrm>
                <a:custGeom>
                  <a:avLst/>
                  <a:gdLst>
                    <a:gd name="T0" fmla="*/ 477 w 6"/>
                    <a:gd name="T1" fmla="*/ 0 h 5"/>
                    <a:gd name="T2" fmla="*/ 477 w 6"/>
                    <a:gd name="T3" fmla="*/ 0 h 5"/>
                    <a:gd name="T4" fmla="*/ 367 w 6"/>
                    <a:gd name="T5" fmla="*/ 116 h 5"/>
                    <a:gd name="T6" fmla="*/ 367 w 6"/>
                    <a:gd name="T7" fmla="*/ 116 h 5"/>
                    <a:gd name="T8" fmla="*/ 0 w 6"/>
                    <a:gd name="T9" fmla="*/ 116 h 5"/>
                    <a:gd name="T10" fmla="*/ 367 w 6"/>
                    <a:gd name="T11" fmla="*/ 670 h 5"/>
                    <a:gd name="T12" fmla="*/ 743 w 6"/>
                    <a:gd name="T13" fmla="*/ 116 h 5"/>
                    <a:gd name="T14" fmla="*/ 743 w 6"/>
                    <a:gd name="T15" fmla="*/ 116 h 5"/>
                    <a:gd name="T16" fmla="*/ 477 w 6"/>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4" y="0"/>
                      </a:moveTo>
                      <a:lnTo>
                        <a:pt x="4" y="0"/>
                      </a:lnTo>
                      <a:lnTo>
                        <a:pt x="3" y="1"/>
                      </a:lnTo>
                      <a:lnTo>
                        <a:pt x="0" y="1"/>
                      </a:lnTo>
                      <a:lnTo>
                        <a:pt x="3" y="5"/>
                      </a:lnTo>
                      <a:lnTo>
                        <a:pt x="6"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0" name="Freeform 949"/>
                <p:cNvSpPr>
                  <a:spLocks/>
                </p:cNvSpPr>
                <p:nvPr/>
              </p:nvSpPr>
              <p:spPr bwMode="auto">
                <a:xfrm>
                  <a:off x="1464" y="1803"/>
                  <a:ext cx="30" cy="10"/>
                </a:xfrm>
                <a:custGeom>
                  <a:avLst/>
                  <a:gdLst>
                    <a:gd name="T0" fmla="*/ 857 w 9"/>
                    <a:gd name="T1" fmla="*/ 0 h 3"/>
                    <a:gd name="T2" fmla="*/ 857 w 9"/>
                    <a:gd name="T3" fmla="*/ 0 h 3"/>
                    <a:gd name="T4" fmla="*/ 633 w 9"/>
                    <a:gd name="T5" fmla="*/ 257 h 3"/>
                    <a:gd name="T6" fmla="*/ 0 w 9"/>
                    <a:gd name="T7" fmla="*/ 257 h 3"/>
                    <a:gd name="T8" fmla="*/ 257 w 9"/>
                    <a:gd name="T9" fmla="*/ 367 h 3"/>
                    <a:gd name="T10" fmla="*/ 633 w 9"/>
                    <a:gd name="T11" fmla="*/ 367 h 3"/>
                    <a:gd name="T12" fmla="*/ 1110 w 9"/>
                    <a:gd name="T13" fmla="*/ 0 h 3"/>
                    <a:gd name="T14" fmla="*/ 1110 w 9"/>
                    <a:gd name="T15" fmla="*/ 0 h 3"/>
                    <a:gd name="T16" fmla="*/ 857 w 9"/>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7" y="0"/>
                      </a:moveTo>
                      <a:lnTo>
                        <a:pt x="7" y="0"/>
                      </a:lnTo>
                      <a:lnTo>
                        <a:pt x="5" y="2"/>
                      </a:lnTo>
                      <a:lnTo>
                        <a:pt x="0" y="2"/>
                      </a:lnTo>
                      <a:lnTo>
                        <a:pt x="2" y="3"/>
                      </a:lnTo>
                      <a:lnTo>
                        <a:pt x="5" y="3"/>
                      </a:lnTo>
                      <a:lnTo>
                        <a:pt x="9" y="0"/>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1" name="Freeform 950"/>
                <p:cNvSpPr>
                  <a:spLocks/>
                </p:cNvSpPr>
                <p:nvPr/>
              </p:nvSpPr>
              <p:spPr bwMode="auto">
                <a:xfrm>
                  <a:off x="1478" y="1776"/>
                  <a:ext cx="16" cy="27"/>
                </a:xfrm>
                <a:custGeom>
                  <a:avLst/>
                  <a:gdLst>
                    <a:gd name="T0" fmla="*/ 0 w 5"/>
                    <a:gd name="T1" fmla="*/ 0 h 8"/>
                    <a:gd name="T2" fmla="*/ 0 w 5"/>
                    <a:gd name="T3" fmla="*/ 0 h 8"/>
                    <a:gd name="T4" fmla="*/ 102 w 5"/>
                    <a:gd name="T5" fmla="*/ 648 h 8"/>
                    <a:gd name="T6" fmla="*/ 326 w 5"/>
                    <a:gd name="T7" fmla="*/ 1036 h 8"/>
                    <a:gd name="T8" fmla="*/ 522 w 5"/>
                    <a:gd name="T9" fmla="*/ 1036 h 8"/>
                    <a:gd name="T10" fmla="*/ 326 w 5"/>
                    <a:gd name="T11" fmla="*/ 388 h 8"/>
                    <a:gd name="T12" fmla="*/ 326 w 5"/>
                    <a:gd name="T13" fmla="*/ 273 h 8"/>
                    <a:gd name="T14" fmla="*/ 326 w 5"/>
                    <a:gd name="T15" fmla="*/ 273 h 8"/>
                    <a:gd name="T16" fmla="*/ 0 w 5"/>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0"/>
                      </a:moveTo>
                      <a:lnTo>
                        <a:pt x="0" y="0"/>
                      </a:lnTo>
                      <a:lnTo>
                        <a:pt x="1" y="5"/>
                      </a:lnTo>
                      <a:lnTo>
                        <a:pt x="3" y="8"/>
                      </a:lnTo>
                      <a:lnTo>
                        <a:pt x="5" y="8"/>
                      </a:lnTo>
                      <a:lnTo>
                        <a:pt x="3" y="3"/>
                      </a:lnTo>
                      <a:lnTo>
                        <a:pt x="3" y="2"/>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2" name="Freeform 951"/>
                <p:cNvSpPr>
                  <a:spLocks/>
                </p:cNvSpPr>
                <p:nvPr/>
              </p:nvSpPr>
              <p:spPr bwMode="auto">
                <a:xfrm>
                  <a:off x="1478" y="1754"/>
                  <a:ext cx="26" cy="29"/>
                </a:xfrm>
                <a:custGeom>
                  <a:avLst/>
                  <a:gdLst>
                    <a:gd name="T0" fmla="*/ 549 w 8"/>
                    <a:gd name="T1" fmla="*/ 0 h 9"/>
                    <a:gd name="T2" fmla="*/ 549 w 8"/>
                    <a:gd name="T3" fmla="*/ 0 h 9"/>
                    <a:gd name="T4" fmla="*/ 338 w 8"/>
                    <a:gd name="T5" fmla="*/ 435 h 9"/>
                    <a:gd name="T6" fmla="*/ 0 w 8"/>
                    <a:gd name="T7" fmla="*/ 767 h 9"/>
                    <a:gd name="T8" fmla="*/ 338 w 8"/>
                    <a:gd name="T9" fmla="*/ 967 h 9"/>
                    <a:gd name="T10" fmla="*/ 653 w 8"/>
                    <a:gd name="T11" fmla="*/ 541 h 9"/>
                    <a:gd name="T12" fmla="*/ 887 w 8"/>
                    <a:gd name="T13" fmla="*/ 0 h 9"/>
                    <a:gd name="T14" fmla="*/ 887 w 8"/>
                    <a:gd name="T15" fmla="*/ 0 h 9"/>
                    <a:gd name="T16" fmla="*/ 549 w 8"/>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9"/>
                    <a:gd name="T29" fmla="*/ 8 w 8"/>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9">
                      <a:moveTo>
                        <a:pt x="5" y="0"/>
                      </a:moveTo>
                      <a:lnTo>
                        <a:pt x="5" y="0"/>
                      </a:lnTo>
                      <a:lnTo>
                        <a:pt x="3" y="4"/>
                      </a:lnTo>
                      <a:lnTo>
                        <a:pt x="0" y="7"/>
                      </a:lnTo>
                      <a:lnTo>
                        <a:pt x="3" y="9"/>
                      </a:lnTo>
                      <a:lnTo>
                        <a:pt x="6" y="5"/>
                      </a:lnTo>
                      <a:lnTo>
                        <a:pt x="8"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3" name="Freeform 952"/>
                <p:cNvSpPr>
                  <a:spLocks/>
                </p:cNvSpPr>
                <p:nvPr/>
              </p:nvSpPr>
              <p:spPr bwMode="auto">
                <a:xfrm>
                  <a:off x="1494" y="1750"/>
                  <a:ext cx="20" cy="4"/>
                </a:xfrm>
                <a:custGeom>
                  <a:avLst/>
                  <a:gdLst>
                    <a:gd name="T0" fmla="*/ 633 w 6"/>
                    <a:gd name="T1" fmla="*/ 0 h 1"/>
                    <a:gd name="T2" fmla="*/ 633 w 6"/>
                    <a:gd name="T3" fmla="*/ 0 h 1"/>
                    <a:gd name="T4" fmla="*/ 110 w 6"/>
                    <a:gd name="T5" fmla="*/ 0 h 1"/>
                    <a:gd name="T6" fmla="*/ 0 w 6"/>
                    <a:gd name="T7" fmla="*/ 256 h 1"/>
                    <a:gd name="T8" fmla="*/ 367 w 6"/>
                    <a:gd name="T9" fmla="*/ 256 h 1"/>
                    <a:gd name="T10" fmla="*/ 367 w 6"/>
                    <a:gd name="T11" fmla="*/ 256 h 1"/>
                    <a:gd name="T12" fmla="*/ 743 w 6"/>
                    <a:gd name="T13" fmla="*/ 256 h 1"/>
                    <a:gd name="T14" fmla="*/ 743 w 6"/>
                    <a:gd name="T15" fmla="*/ 256 h 1"/>
                    <a:gd name="T16" fmla="*/ 633 w 6"/>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
                    <a:gd name="T29" fmla="*/ 6 w 6"/>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
                      <a:moveTo>
                        <a:pt x="5" y="0"/>
                      </a:moveTo>
                      <a:lnTo>
                        <a:pt x="5" y="0"/>
                      </a:lnTo>
                      <a:lnTo>
                        <a:pt x="1" y="0"/>
                      </a:lnTo>
                      <a:lnTo>
                        <a:pt x="0" y="1"/>
                      </a:lnTo>
                      <a:lnTo>
                        <a:pt x="3" y="1"/>
                      </a:lnTo>
                      <a:lnTo>
                        <a:pt x="6" y="1"/>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4" name="Freeform 953"/>
                <p:cNvSpPr>
                  <a:spLocks/>
                </p:cNvSpPr>
                <p:nvPr/>
              </p:nvSpPr>
              <p:spPr bwMode="auto">
                <a:xfrm>
                  <a:off x="1510" y="1724"/>
                  <a:ext cx="20" cy="30"/>
                </a:xfrm>
                <a:custGeom>
                  <a:avLst/>
                  <a:gdLst>
                    <a:gd name="T0" fmla="*/ 633 w 6"/>
                    <a:gd name="T1" fmla="*/ 0 h 9"/>
                    <a:gd name="T2" fmla="*/ 633 w 6"/>
                    <a:gd name="T3" fmla="*/ 0 h 9"/>
                    <a:gd name="T4" fmla="*/ 110 w 6"/>
                    <a:gd name="T5" fmla="*/ 367 h 9"/>
                    <a:gd name="T6" fmla="*/ 0 w 6"/>
                    <a:gd name="T7" fmla="*/ 1000 h 9"/>
                    <a:gd name="T8" fmla="*/ 110 w 6"/>
                    <a:gd name="T9" fmla="*/ 1110 h 9"/>
                    <a:gd name="T10" fmla="*/ 367 w 6"/>
                    <a:gd name="T11" fmla="*/ 633 h 9"/>
                    <a:gd name="T12" fmla="*/ 743 w 6"/>
                    <a:gd name="T13" fmla="*/ 110 h 9"/>
                    <a:gd name="T14" fmla="*/ 743 w 6"/>
                    <a:gd name="T15" fmla="*/ 110 h 9"/>
                    <a:gd name="T16" fmla="*/ 633 w 6"/>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9"/>
                    <a:gd name="T29" fmla="*/ 6 w 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9">
                      <a:moveTo>
                        <a:pt x="5" y="0"/>
                      </a:moveTo>
                      <a:lnTo>
                        <a:pt x="5" y="0"/>
                      </a:lnTo>
                      <a:lnTo>
                        <a:pt x="1" y="3"/>
                      </a:lnTo>
                      <a:lnTo>
                        <a:pt x="0" y="8"/>
                      </a:lnTo>
                      <a:lnTo>
                        <a:pt x="1" y="9"/>
                      </a:lnTo>
                      <a:lnTo>
                        <a:pt x="3" y="5"/>
                      </a:lnTo>
                      <a:lnTo>
                        <a:pt x="6" y="1"/>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5" name="Freeform 954"/>
                <p:cNvSpPr>
                  <a:spLocks/>
                </p:cNvSpPr>
                <p:nvPr/>
              </p:nvSpPr>
              <p:spPr bwMode="auto">
                <a:xfrm>
                  <a:off x="1527" y="1718"/>
                  <a:ext cx="26" cy="16"/>
                </a:xfrm>
                <a:custGeom>
                  <a:avLst/>
                  <a:gdLst>
                    <a:gd name="T0" fmla="*/ 887 w 8"/>
                    <a:gd name="T1" fmla="*/ 522 h 5"/>
                    <a:gd name="T2" fmla="*/ 887 w 8"/>
                    <a:gd name="T3" fmla="*/ 522 h 5"/>
                    <a:gd name="T4" fmla="*/ 887 w 8"/>
                    <a:gd name="T5" fmla="*/ 195 h 5"/>
                    <a:gd name="T6" fmla="*/ 549 w 8"/>
                    <a:gd name="T7" fmla="*/ 0 h 5"/>
                    <a:gd name="T8" fmla="*/ 104 w 8"/>
                    <a:gd name="T9" fmla="*/ 195 h 5"/>
                    <a:gd name="T10" fmla="*/ 0 w 8"/>
                    <a:gd name="T11" fmla="*/ 195 h 5"/>
                    <a:gd name="T12" fmla="*/ 104 w 8"/>
                    <a:gd name="T13" fmla="*/ 326 h 5"/>
                    <a:gd name="T14" fmla="*/ 338 w 8"/>
                    <a:gd name="T15" fmla="*/ 326 h 5"/>
                    <a:gd name="T16" fmla="*/ 549 w 8"/>
                    <a:gd name="T17" fmla="*/ 326 h 5"/>
                    <a:gd name="T18" fmla="*/ 653 w 8"/>
                    <a:gd name="T19" fmla="*/ 326 h 5"/>
                    <a:gd name="T20" fmla="*/ 653 w 8"/>
                    <a:gd name="T21" fmla="*/ 326 h 5"/>
                    <a:gd name="T22" fmla="*/ 653 w 8"/>
                    <a:gd name="T23" fmla="*/ 326 h 5"/>
                    <a:gd name="T24" fmla="*/ 887 w 8"/>
                    <a:gd name="T25" fmla="*/ 522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5"/>
                    <a:gd name="T41" fmla="*/ 8 w 8"/>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5">
                      <a:moveTo>
                        <a:pt x="8" y="5"/>
                      </a:moveTo>
                      <a:lnTo>
                        <a:pt x="8" y="5"/>
                      </a:lnTo>
                      <a:lnTo>
                        <a:pt x="8" y="2"/>
                      </a:lnTo>
                      <a:lnTo>
                        <a:pt x="5" y="0"/>
                      </a:lnTo>
                      <a:lnTo>
                        <a:pt x="1" y="2"/>
                      </a:lnTo>
                      <a:lnTo>
                        <a:pt x="0" y="2"/>
                      </a:lnTo>
                      <a:lnTo>
                        <a:pt x="1" y="3"/>
                      </a:lnTo>
                      <a:lnTo>
                        <a:pt x="3" y="3"/>
                      </a:lnTo>
                      <a:lnTo>
                        <a:pt x="5" y="3"/>
                      </a:lnTo>
                      <a:lnTo>
                        <a:pt x="6" y="3"/>
                      </a:lnTo>
                      <a:lnTo>
                        <a:pt x="8"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6" name="Freeform 955"/>
                <p:cNvSpPr>
                  <a:spLocks/>
                </p:cNvSpPr>
                <p:nvPr/>
              </p:nvSpPr>
              <p:spPr bwMode="auto">
                <a:xfrm>
                  <a:off x="1543" y="1727"/>
                  <a:ext cx="10" cy="33"/>
                </a:xfrm>
                <a:custGeom>
                  <a:avLst/>
                  <a:gdLst>
                    <a:gd name="T0" fmla="*/ 367 w 3"/>
                    <a:gd name="T1" fmla="*/ 937 h 10"/>
                    <a:gd name="T2" fmla="*/ 367 w 3"/>
                    <a:gd name="T3" fmla="*/ 937 h 10"/>
                    <a:gd name="T4" fmla="*/ 110 w 3"/>
                    <a:gd name="T5" fmla="*/ 828 h 10"/>
                    <a:gd name="T6" fmla="*/ 110 w 3"/>
                    <a:gd name="T7" fmla="*/ 828 h 10"/>
                    <a:gd name="T8" fmla="*/ 367 w 3"/>
                    <a:gd name="T9" fmla="*/ 469 h 10"/>
                    <a:gd name="T10" fmla="*/ 367 w 3"/>
                    <a:gd name="T11" fmla="*/ 251 h 10"/>
                    <a:gd name="T12" fmla="*/ 110 w 3"/>
                    <a:gd name="T13" fmla="*/ 0 h 10"/>
                    <a:gd name="T14" fmla="*/ 0 w 3"/>
                    <a:gd name="T15" fmla="*/ 469 h 10"/>
                    <a:gd name="T16" fmla="*/ 0 w 3"/>
                    <a:gd name="T17" fmla="*/ 610 h 10"/>
                    <a:gd name="T18" fmla="*/ 0 w 3"/>
                    <a:gd name="T19" fmla="*/ 937 h 10"/>
                    <a:gd name="T20" fmla="*/ 367 w 3"/>
                    <a:gd name="T21" fmla="*/ 1188 h 10"/>
                    <a:gd name="T22" fmla="*/ 367 w 3"/>
                    <a:gd name="T23" fmla="*/ 1188 h 10"/>
                    <a:gd name="T24" fmla="*/ 367 w 3"/>
                    <a:gd name="T25" fmla="*/ 93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10"/>
                    <a:gd name="T41" fmla="*/ 3 w 3"/>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10">
                      <a:moveTo>
                        <a:pt x="3" y="8"/>
                      </a:moveTo>
                      <a:lnTo>
                        <a:pt x="3" y="8"/>
                      </a:lnTo>
                      <a:lnTo>
                        <a:pt x="1" y="7"/>
                      </a:lnTo>
                      <a:lnTo>
                        <a:pt x="3" y="4"/>
                      </a:lnTo>
                      <a:lnTo>
                        <a:pt x="3" y="2"/>
                      </a:lnTo>
                      <a:lnTo>
                        <a:pt x="1" y="0"/>
                      </a:lnTo>
                      <a:lnTo>
                        <a:pt x="0" y="4"/>
                      </a:lnTo>
                      <a:lnTo>
                        <a:pt x="0" y="5"/>
                      </a:lnTo>
                      <a:lnTo>
                        <a:pt x="0" y="8"/>
                      </a:lnTo>
                      <a:lnTo>
                        <a:pt x="3" y="10"/>
                      </a:lnTo>
                      <a:lnTo>
                        <a:pt x="3"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7" name="Freeform 956"/>
                <p:cNvSpPr>
                  <a:spLocks/>
                </p:cNvSpPr>
                <p:nvPr/>
              </p:nvSpPr>
              <p:spPr bwMode="auto">
                <a:xfrm>
                  <a:off x="1553" y="1740"/>
                  <a:ext cx="33" cy="20"/>
                </a:xfrm>
                <a:custGeom>
                  <a:avLst/>
                  <a:gdLst>
                    <a:gd name="T0" fmla="*/ 937 w 10"/>
                    <a:gd name="T1" fmla="*/ 0 h 6"/>
                    <a:gd name="T2" fmla="*/ 937 w 10"/>
                    <a:gd name="T3" fmla="*/ 0 h 6"/>
                    <a:gd name="T4" fmla="*/ 719 w 10"/>
                    <a:gd name="T5" fmla="*/ 110 h 6"/>
                    <a:gd name="T6" fmla="*/ 610 w 10"/>
                    <a:gd name="T7" fmla="*/ 367 h 6"/>
                    <a:gd name="T8" fmla="*/ 360 w 10"/>
                    <a:gd name="T9" fmla="*/ 477 h 6"/>
                    <a:gd name="T10" fmla="*/ 0 w 10"/>
                    <a:gd name="T11" fmla="*/ 477 h 6"/>
                    <a:gd name="T12" fmla="*/ 0 w 10"/>
                    <a:gd name="T13" fmla="*/ 743 h 6"/>
                    <a:gd name="T14" fmla="*/ 360 w 10"/>
                    <a:gd name="T15" fmla="*/ 743 h 6"/>
                    <a:gd name="T16" fmla="*/ 719 w 10"/>
                    <a:gd name="T17" fmla="*/ 477 h 6"/>
                    <a:gd name="T18" fmla="*/ 937 w 10"/>
                    <a:gd name="T19" fmla="*/ 367 h 6"/>
                    <a:gd name="T20" fmla="*/ 1188 w 10"/>
                    <a:gd name="T21" fmla="*/ 0 h 6"/>
                    <a:gd name="T22" fmla="*/ 1188 w 10"/>
                    <a:gd name="T23" fmla="*/ 0 h 6"/>
                    <a:gd name="T24" fmla="*/ 937 w 10"/>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6"/>
                    <a:gd name="T41" fmla="*/ 10 w 10"/>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6">
                      <a:moveTo>
                        <a:pt x="8" y="0"/>
                      </a:moveTo>
                      <a:lnTo>
                        <a:pt x="8" y="0"/>
                      </a:lnTo>
                      <a:lnTo>
                        <a:pt x="6" y="1"/>
                      </a:lnTo>
                      <a:lnTo>
                        <a:pt x="5" y="3"/>
                      </a:lnTo>
                      <a:lnTo>
                        <a:pt x="3" y="4"/>
                      </a:lnTo>
                      <a:lnTo>
                        <a:pt x="0" y="4"/>
                      </a:lnTo>
                      <a:lnTo>
                        <a:pt x="0" y="6"/>
                      </a:lnTo>
                      <a:lnTo>
                        <a:pt x="3" y="6"/>
                      </a:lnTo>
                      <a:lnTo>
                        <a:pt x="6" y="4"/>
                      </a:lnTo>
                      <a:lnTo>
                        <a:pt x="8" y="3"/>
                      </a:lnTo>
                      <a:lnTo>
                        <a:pt x="10" y="0"/>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8" name="Freeform 957"/>
                <p:cNvSpPr>
                  <a:spLocks/>
                </p:cNvSpPr>
                <p:nvPr/>
              </p:nvSpPr>
              <p:spPr bwMode="auto">
                <a:xfrm>
                  <a:off x="1573" y="1727"/>
                  <a:ext cx="13" cy="13"/>
                </a:xfrm>
                <a:custGeom>
                  <a:avLst/>
                  <a:gdLst>
                    <a:gd name="T0" fmla="*/ 0 w 4"/>
                    <a:gd name="T1" fmla="*/ 244 h 4"/>
                    <a:gd name="T2" fmla="*/ 0 w 4"/>
                    <a:gd name="T3" fmla="*/ 244 h 4"/>
                    <a:gd name="T4" fmla="*/ 0 w 4"/>
                    <a:gd name="T5" fmla="*/ 244 h 4"/>
                    <a:gd name="T6" fmla="*/ 244 w 4"/>
                    <a:gd name="T7" fmla="*/ 442 h 4"/>
                    <a:gd name="T8" fmla="*/ 442 w 4"/>
                    <a:gd name="T9" fmla="*/ 442 h 4"/>
                    <a:gd name="T10" fmla="*/ 244 w 4"/>
                    <a:gd name="T11" fmla="*/ 244 h 4"/>
                    <a:gd name="T12" fmla="*/ 0 w 4"/>
                    <a:gd name="T13" fmla="*/ 0 h 4"/>
                    <a:gd name="T14" fmla="*/ 0 w 4"/>
                    <a:gd name="T15" fmla="*/ 0 h 4"/>
                    <a:gd name="T16" fmla="*/ 0 w 4"/>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0" y="2"/>
                      </a:moveTo>
                      <a:lnTo>
                        <a:pt x="0" y="2"/>
                      </a:lnTo>
                      <a:lnTo>
                        <a:pt x="2" y="4"/>
                      </a:lnTo>
                      <a:lnTo>
                        <a:pt x="4" y="4"/>
                      </a:lnTo>
                      <a:lnTo>
                        <a:pt x="2"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19" name="Freeform 958"/>
                <p:cNvSpPr>
                  <a:spLocks/>
                </p:cNvSpPr>
                <p:nvPr/>
              </p:nvSpPr>
              <p:spPr bwMode="auto">
                <a:xfrm>
                  <a:off x="1573" y="1724"/>
                  <a:ext cx="16" cy="10"/>
                </a:xfrm>
                <a:custGeom>
                  <a:avLst/>
                  <a:gdLst>
                    <a:gd name="T0" fmla="*/ 429 w 5"/>
                    <a:gd name="T1" fmla="*/ 0 h 3"/>
                    <a:gd name="T2" fmla="*/ 429 w 5"/>
                    <a:gd name="T3" fmla="*/ 0 h 3"/>
                    <a:gd name="T4" fmla="*/ 0 w 5"/>
                    <a:gd name="T5" fmla="*/ 110 h 3"/>
                    <a:gd name="T6" fmla="*/ 0 w 5"/>
                    <a:gd name="T7" fmla="*/ 367 h 3"/>
                    <a:gd name="T8" fmla="*/ 0 w 5"/>
                    <a:gd name="T9" fmla="*/ 110 h 3"/>
                    <a:gd name="T10" fmla="*/ 195 w 5"/>
                    <a:gd name="T11" fmla="*/ 367 h 3"/>
                    <a:gd name="T12" fmla="*/ 522 w 5"/>
                    <a:gd name="T13" fmla="*/ 110 h 3"/>
                    <a:gd name="T14" fmla="*/ 522 w 5"/>
                    <a:gd name="T15" fmla="*/ 110 h 3"/>
                    <a:gd name="T16" fmla="*/ 429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4" y="0"/>
                      </a:moveTo>
                      <a:lnTo>
                        <a:pt x="4" y="0"/>
                      </a:lnTo>
                      <a:lnTo>
                        <a:pt x="0" y="1"/>
                      </a:lnTo>
                      <a:lnTo>
                        <a:pt x="0" y="3"/>
                      </a:lnTo>
                      <a:lnTo>
                        <a:pt x="0" y="1"/>
                      </a:lnTo>
                      <a:lnTo>
                        <a:pt x="2" y="3"/>
                      </a:lnTo>
                      <a:lnTo>
                        <a:pt x="5"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0" name="Freeform 959"/>
                <p:cNvSpPr>
                  <a:spLocks/>
                </p:cNvSpPr>
                <p:nvPr/>
              </p:nvSpPr>
              <p:spPr bwMode="auto">
                <a:xfrm>
                  <a:off x="1586" y="1718"/>
                  <a:ext cx="13" cy="22"/>
                </a:xfrm>
                <a:custGeom>
                  <a:avLst/>
                  <a:gdLst>
                    <a:gd name="T0" fmla="*/ 338 w 4"/>
                    <a:gd name="T1" fmla="*/ 682 h 7"/>
                    <a:gd name="T2" fmla="*/ 338 w 4"/>
                    <a:gd name="T3" fmla="*/ 682 h 7"/>
                    <a:gd name="T4" fmla="*/ 442 w 4"/>
                    <a:gd name="T5" fmla="*/ 277 h 7"/>
                    <a:gd name="T6" fmla="*/ 442 w 4"/>
                    <a:gd name="T7" fmla="*/ 189 h 7"/>
                    <a:gd name="T8" fmla="*/ 338 w 4"/>
                    <a:gd name="T9" fmla="*/ 0 h 7"/>
                    <a:gd name="T10" fmla="*/ 0 w 4"/>
                    <a:gd name="T11" fmla="*/ 189 h 7"/>
                    <a:gd name="T12" fmla="*/ 104 w 4"/>
                    <a:gd name="T13" fmla="*/ 277 h 7"/>
                    <a:gd name="T14" fmla="*/ 338 w 4"/>
                    <a:gd name="T15" fmla="*/ 277 h 7"/>
                    <a:gd name="T16" fmla="*/ 104 w 4"/>
                    <a:gd name="T17" fmla="*/ 277 h 7"/>
                    <a:gd name="T18" fmla="*/ 104 w 4"/>
                    <a:gd name="T19" fmla="*/ 277 h 7"/>
                    <a:gd name="T20" fmla="*/ 104 w 4"/>
                    <a:gd name="T21" fmla="*/ 493 h 7"/>
                    <a:gd name="T22" fmla="*/ 104 w 4"/>
                    <a:gd name="T23" fmla="*/ 493 h 7"/>
                    <a:gd name="T24" fmla="*/ 338 w 4"/>
                    <a:gd name="T25" fmla="*/ 682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
                    <a:gd name="T40" fmla="*/ 0 h 7"/>
                    <a:gd name="T41" fmla="*/ 4 w 4"/>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 h="7">
                      <a:moveTo>
                        <a:pt x="3" y="7"/>
                      </a:moveTo>
                      <a:lnTo>
                        <a:pt x="3" y="7"/>
                      </a:lnTo>
                      <a:lnTo>
                        <a:pt x="4" y="3"/>
                      </a:lnTo>
                      <a:lnTo>
                        <a:pt x="4" y="2"/>
                      </a:lnTo>
                      <a:lnTo>
                        <a:pt x="3" y="0"/>
                      </a:lnTo>
                      <a:lnTo>
                        <a:pt x="0" y="2"/>
                      </a:lnTo>
                      <a:lnTo>
                        <a:pt x="1" y="3"/>
                      </a:lnTo>
                      <a:lnTo>
                        <a:pt x="3" y="3"/>
                      </a:lnTo>
                      <a:lnTo>
                        <a:pt x="1" y="3"/>
                      </a:lnTo>
                      <a:lnTo>
                        <a:pt x="1" y="5"/>
                      </a:lnTo>
                      <a:lnTo>
                        <a:pt x="3"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1" name="Freeform 960"/>
                <p:cNvSpPr>
                  <a:spLocks/>
                </p:cNvSpPr>
                <p:nvPr/>
              </p:nvSpPr>
              <p:spPr bwMode="auto">
                <a:xfrm>
                  <a:off x="1579" y="1734"/>
                  <a:ext cx="16" cy="20"/>
                </a:xfrm>
                <a:custGeom>
                  <a:avLst/>
                  <a:gdLst>
                    <a:gd name="T0" fmla="*/ 326 w 5"/>
                    <a:gd name="T1" fmla="*/ 633 h 6"/>
                    <a:gd name="T2" fmla="*/ 326 w 5"/>
                    <a:gd name="T3" fmla="*/ 633 h 6"/>
                    <a:gd name="T4" fmla="*/ 195 w 5"/>
                    <a:gd name="T5" fmla="*/ 367 h 6"/>
                    <a:gd name="T6" fmla="*/ 195 w 5"/>
                    <a:gd name="T7" fmla="*/ 367 h 6"/>
                    <a:gd name="T8" fmla="*/ 326 w 5"/>
                    <a:gd name="T9" fmla="*/ 367 h 6"/>
                    <a:gd name="T10" fmla="*/ 522 w 5"/>
                    <a:gd name="T11" fmla="*/ 257 h 6"/>
                    <a:gd name="T12" fmla="*/ 326 w 5"/>
                    <a:gd name="T13" fmla="*/ 0 h 6"/>
                    <a:gd name="T14" fmla="*/ 195 w 5"/>
                    <a:gd name="T15" fmla="*/ 0 h 6"/>
                    <a:gd name="T16" fmla="*/ 0 w 5"/>
                    <a:gd name="T17" fmla="*/ 257 h 6"/>
                    <a:gd name="T18" fmla="*/ 0 w 5"/>
                    <a:gd name="T19" fmla="*/ 367 h 6"/>
                    <a:gd name="T20" fmla="*/ 195 w 5"/>
                    <a:gd name="T21" fmla="*/ 743 h 6"/>
                    <a:gd name="T22" fmla="*/ 195 w 5"/>
                    <a:gd name="T23" fmla="*/ 743 h 6"/>
                    <a:gd name="T24" fmla="*/ 326 w 5"/>
                    <a:gd name="T25" fmla="*/ 633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6"/>
                    <a:gd name="T41" fmla="*/ 5 w 5"/>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6">
                      <a:moveTo>
                        <a:pt x="3" y="5"/>
                      </a:moveTo>
                      <a:lnTo>
                        <a:pt x="3" y="5"/>
                      </a:lnTo>
                      <a:lnTo>
                        <a:pt x="2" y="3"/>
                      </a:lnTo>
                      <a:lnTo>
                        <a:pt x="3" y="3"/>
                      </a:lnTo>
                      <a:lnTo>
                        <a:pt x="5" y="2"/>
                      </a:lnTo>
                      <a:lnTo>
                        <a:pt x="3" y="0"/>
                      </a:lnTo>
                      <a:lnTo>
                        <a:pt x="2" y="0"/>
                      </a:lnTo>
                      <a:lnTo>
                        <a:pt x="0" y="2"/>
                      </a:lnTo>
                      <a:lnTo>
                        <a:pt x="0" y="3"/>
                      </a:lnTo>
                      <a:lnTo>
                        <a:pt x="2" y="6"/>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2" name="Freeform 961"/>
                <p:cNvSpPr>
                  <a:spLocks/>
                </p:cNvSpPr>
                <p:nvPr/>
              </p:nvSpPr>
              <p:spPr bwMode="auto">
                <a:xfrm>
                  <a:off x="1586" y="1750"/>
                  <a:ext cx="42" cy="59"/>
                </a:xfrm>
                <a:custGeom>
                  <a:avLst/>
                  <a:gdLst>
                    <a:gd name="T0" fmla="*/ 1418 w 13"/>
                    <a:gd name="T1" fmla="*/ 2075 h 18"/>
                    <a:gd name="T2" fmla="*/ 1418 w 13"/>
                    <a:gd name="T3" fmla="*/ 2075 h 18"/>
                    <a:gd name="T4" fmla="*/ 1418 w 13"/>
                    <a:gd name="T5" fmla="*/ 1514 h 18"/>
                    <a:gd name="T6" fmla="*/ 982 w 13"/>
                    <a:gd name="T7" fmla="*/ 915 h 18"/>
                    <a:gd name="T8" fmla="*/ 439 w 13"/>
                    <a:gd name="T9" fmla="*/ 354 h 18"/>
                    <a:gd name="T10" fmla="*/ 103 w 13"/>
                    <a:gd name="T11" fmla="*/ 0 h 18"/>
                    <a:gd name="T12" fmla="*/ 0 w 13"/>
                    <a:gd name="T13" fmla="*/ 108 h 18"/>
                    <a:gd name="T14" fmla="*/ 333 w 13"/>
                    <a:gd name="T15" fmla="*/ 557 h 18"/>
                    <a:gd name="T16" fmla="*/ 876 w 13"/>
                    <a:gd name="T17" fmla="*/ 1160 h 18"/>
                    <a:gd name="T18" fmla="*/ 1212 w 13"/>
                    <a:gd name="T19" fmla="*/ 1622 h 18"/>
                    <a:gd name="T20" fmla="*/ 1212 w 13"/>
                    <a:gd name="T21" fmla="*/ 1826 h 18"/>
                    <a:gd name="T22" fmla="*/ 1212 w 13"/>
                    <a:gd name="T23" fmla="*/ 1826 h 18"/>
                    <a:gd name="T24" fmla="*/ 1418 w 13"/>
                    <a:gd name="T25" fmla="*/ 2075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18"/>
                    <a:gd name="T41" fmla="*/ 13 w 13"/>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18">
                      <a:moveTo>
                        <a:pt x="13" y="18"/>
                      </a:moveTo>
                      <a:lnTo>
                        <a:pt x="13" y="18"/>
                      </a:lnTo>
                      <a:lnTo>
                        <a:pt x="13" y="13"/>
                      </a:lnTo>
                      <a:lnTo>
                        <a:pt x="9" y="8"/>
                      </a:lnTo>
                      <a:lnTo>
                        <a:pt x="4" y="3"/>
                      </a:lnTo>
                      <a:lnTo>
                        <a:pt x="1" y="0"/>
                      </a:lnTo>
                      <a:lnTo>
                        <a:pt x="0" y="1"/>
                      </a:lnTo>
                      <a:lnTo>
                        <a:pt x="3" y="5"/>
                      </a:lnTo>
                      <a:lnTo>
                        <a:pt x="8" y="10"/>
                      </a:lnTo>
                      <a:lnTo>
                        <a:pt x="11" y="14"/>
                      </a:lnTo>
                      <a:lnTo>
                        <a:pt x="11" y="16"/>
                      </a:lnTo>
                      <a:lnTo>
                        <a:pt x="13" y="1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3" name="Freeform 962"/>
                <p:cNvSpPr>
                  <a:spLocks/>
                </p:cNvSpPr>
                <p:nvPr/>
              </p:nvSpPr>
              <p:spPr bwMode="auto">
                <a:xfrm>
                  <a:off x="1563" y="1803"/>
                  <a:ext cx="65" cy="10"/>
                </a:xfrm>
                <a:custGeom>
                  <a:avLst/>
                  <a:gdLst>
                    <a:gd name="T0" fmla="*/ 0 w 20"/>
                    <a:gd name="T1" fmla="*/ 257 h 3"/>
                    <a:gd name="T2" fmla="*/ 0 w 20"/>
                    <a:gd name="T3" fmla="*/ 257 h 3"/>
                    <a:gd name="T4" fmla="*/ 887 w 20"/>
                    <a:gd name="T5" fmla="*/ 367 h 3"/>
                    <a:gd name="T6" fmla="*/ 2229 w 20"/>
                    <a:gd name="T7" fmla="*/ 257 h 3"/>
                    <a:gd name="T8" fmla="*/ 2028 w 20"/>
                    <a:gd name="T9" fmla="*/ 0 h 3"/>
                    <a:gd name="T10" fmla="*/ 887 w 20"/>
                    <a:gd name="T11" fmla="*/ 257 h 3"/>
                    <a:gd name="T12" fmla="*/ 348 w 20"/>
                    <a:gd name="T13" fmla="*/ 0 h 3"/>
                    <a:gd name="T14" fmla="*/ 348 w 20"/>
                    <a:gd name="T15" fmla="*/ 0 h 3"/>
                    <a:gd name="T16" fmla="*/ 0 w 20"/>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3"/>
                    <a:gd name="T29" fmla="*/ 20 w 2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3">
                      <a:moveTo>
                        <a:pt x="0" y="2"/>
                      </a:moveTo>
                      <a:lnTo>
                        <a:pt x="0" y="2"/>
                      </a:lnTo>
                      <a:lnTo>
                        <a:pt x="8" y="3"/>
                      </a:lnTo>
                      <a:lnTo>
                        <a:pt x="20" y="2"/>
                      </a:lnTo>
                      <a:lnTo>
                        <a:pt x="18" y="0"/>
                      </a:lnTo>
                      <a:lnTo>
                        <a:pt x="8" y="2"/>
                      </a:lnTo>
                      <a:lnTo>
                        <a:pt x="3"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4" name="Freeform 963"/>
                <p:cNvSpPr>
                  <a:spLocks/>
                </p:cNvSpPr>
                <p:nvPr/>
              </p:nvSpPr>
              <p:spPr bwMode="auto">
                <a:xfrm>
                  <a:off x="1527" y="1786"/>
                  <a:ext cx="46" cy="23"/>
                </a:xfrm>
                <a:custGeom>
                  <a:avLst/>
                  <a:gdLst>
                    <a:gd name="T0" fmla="*/ 108 w 14"/>
                    <a:gd name="T1" fmla="*/ 250 h 7"/>
                    <a:gd name="T2" fmla="*/ 108 w 14"/>
                    <a:gd name="T3" fmla="*/ 250 h 7"/>
                    <a:gd name="T4" fmla="*/ 355 w 14"/>
                    <a:gd name="T5" fmla="*/ 250 h 7"/>
                    <a:gd name="T6" fmla="*/ 917 w 14"/>
                    <a:gd name="T7" fmla="*/ 355 h 7"/>
                    <a:gd name="T8" fmla="*/ 1275 w 14"/>
                    <a:gd name="T9" fmla="*/ 572 h 7"/>
                    <a:gd name="T10" fmla="*/ 1275 w 14"/>
                    <a:gd name="T11" fmla="*/ 821 h 7"/>
                    <a:gd name="T12" fmla="*/ 1630 w 14"/>
                    <a:gd name="T13" fmla="*/ 572 h 7"/>
                    <a:gd name="T14" fmla="*/ 1275 w 14"/>
                    <a:gd name="T15" fmla="*/ 355 h 7"/>
                    <a:gd name="T16" fmla="*/ 917 w 14"/>
                    <a:gd name="T17" fmla="*/ 250 h 7"/>
                    <a:gd name="T18" fmla="*/ 355 w 14"/>
                    <a:gd name="T19" fmla="*/ 0 h 7"/>
                    <a:gd name="T20" fmla="*/ 0 w 14"/>
                    <a:gd name="T21" fmla="*/ 250 h 7"/>
                    <a:gd name="T22" fmla="*/ 0 w 14"/>
                    <a:gd name="T23" fmla="*/ 250 h 7"/>
                    <a:gd name="T24" fmla="*/ 108 w 14"/>
                    <a:gd name="T25" fmla="*/ 25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7"/>
                    <a:gd name="T41" fmla="*/ 14 w 14"/>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7">
                      <a:moveTo>
                        <a:pt x="1" y="2"/>
                      </a:moveTo>
                      <a:lnTo>
                        <a:pt x="1" y="2"/>
                      </a:lnTo>
                      <a:lnTo>
                        <a:pt x="3" y="2"/>
                      </a:lnTo>
                      <a:lnTo>
                        <a:pt x="8" y="3"/>
                      </a:lnTo>
                      <a:lnTo>
                        <a:pt x="11" y="5"/>
                      </a:lnTo>
                      <a:lnTo>
                        <a:pt x="11" y="7"/>
                      </a:lnTo>
                      <a:lnTo>
                        <a:pt x="14" y="5"/>
                      </a:lnTo>
                      <a:lnTo>
                        <a:pt x="11" y="3"/>
                      </a:lnTo>
                      <a:lnTo>
                        <a:pt x="8" y="2"/>
                      </a:lnTo>
                      <a:lnTo>
                        <a:pt x="3" y="0"/>
                      </a:lnTo>
                      <a:lnTo>
                        <a:pt x="0" y="2"/>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5" name="Freeform 964"/>
                <p:cNvSpPr>
                  <a:spLocks/>
                </p:cNvSpPr>
                <p:nvPr/>
              </p:nvSpPr>
              <p:spPr bwMode="auto">
                <a:xfrm>
                  <a:off x="1510" y="1793"/>
                  <a:ext cx="20" cy="10"/>
                </a:xfrm>
                <a:custGeom>
                  <a:avLst/>
                  <a:gdLst>
                    <a:gd name="T0" fmla="*/ 0 w 6"/>
                    <a:gd name="T1" fmla="*/ 367 h 3"/>
                    <a:gd name="T2" fmla="*/ 0 w 6"/>
                    <a:gd name="T3" fmla="*/ 367 h 3"/>
                    <a:gd name="T4" fmla="*/ 367 w 6"/>
                    <a:gd name="T5" fmla="*/ 110 h 3"/>
                    <a:gd name="T6" fmla="*/ 743 w 6"/>
                    <a:gd name="T7" fmla="*/ 0 h 3"/>
                    <a:gd name="T8" fmla="*/ 633 w 6"/>
                    <a:gd name="T9" fmla="*/ 0 h 3"/>
                    <a:gd name="T10" fmla="*/ 367 w 6"/>
                    <a:gd name="T11" fmla="*/ 0 h 3"/>
                    <a:gd name="T12" fmla="*/ 0 w 6"/>
                    <a:gd name="T13" fmla="*/ 0 h 3"/>
                    <a:gd name="T14" fmla="*/ 0 w 6"/>
                    <a:gd name="T15" fmla="*/ 0 h 3"/>
                    <a:gd name="T16" fmla="*/ 0 w 6"/>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0" y="3"/>
                      </a:moveTo>
                      <a:lnTo>
                        <a:pt x="0" y="3"/>
                      </a:lnTo>
                      <a:lnTo>
                        <a:pt x="3" y="1"/>
                      </a:lnTo>
                      <a:lnTo>
                        <a:pt x="6" y="0"/>
                      </a:lnTo>
                      <a:lnTo>
                        <a:pt x="5" y="0"/>
                      </a:lnTo>
                      <a:lnTo>
                        <a:pt x="3" y="0"/>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6" name="Freeform 965"/>
                <p:cNvSpPr>
                  <a:spLocks/>
                </p:cNvSpPr>
                <p:nvPr/>
              </p:nvSpPr>
              <p:spPr bwMode="auto">
                <a:xfrm>
                  <a:off x="1494" y="1793"/>
                  <a:ext cx="16" cy="26"/>
                </a:xfrm>
                <a:custGeom>
                  <a:avLst/>
                  <a:gdLst>
                    <a:gd name="T0" fmla="*/ 102 w 5"/>
                    <a:gd name="T1" fmla="*/ 887 h 8"/>
                    <a:gd name="T2" fmla="*/ 102 w 5"/>
                    <a:gd name="T3" fmla="*/ 887 h 8"/>
                    <a:gd name="T4" fmla="*/ 326 w 5"/>
                    <a:gd name="T5" fmla="*/ 549 h 8"/>
                    <a:gd name="T6" fmla="*/ 522 w 5"/>
                    <a:gd name="T7" fmla="*/ 338 h 8"/>
                    <a:gd name="T8" fmla="*/ 522 w 5"/>
                    <a:gd name="T9" fmla="*/ 0 h 8"/>
                    <a:gd name="T10" fmla="*/ 102 w 5"/>
                    <a:gd name="T11" fmla="*/ 338 h 8"/>
                    <a:gd name="T12" fmla="*/ 0 w 5"/>
                    <a:gd name="T13" fmla="*/ 653 h 8"/>
                    <a:gd name="T14" fmla="*/ 0 w 5"/>
                    <a:gd name="T15" fmla="*/ 653 h 8"/>
                    <a:gd name="T16" fmla="*/ 102 w 5"/>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1" y="8"/>
                      </a:moveTo>
                      <a:lnTo>
                        <a:pt x="1" y="8"/>
                      </a:lnTo>
                      <a:lnTo>
                        <a:pt x="3" y="5"/>
                      </a:lnTo>
                      <a:lnTo>
                        <a:pt x="5" y="3"/>
                      </a:lnTo>
                      <a:lnTo>
                        <a:pt x="5" y="0"/>
                      </a:lnTo>
                      <a:lnTo>
                        <a:pt x="1" y="3"/>
                      </a:lnTo>
                      <a:lnTo>
                        <a:pt x="0" y="6"/>
                      </a:lnTo>
                      <a:lnTo>
                        <a:pt x="1"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7" name="Freeform 966"/>
                <p:cNvSpPr>
                  <a:spLocks/>
                </p:cNvSpPr>
                <p:nvPr/>
              </p:nvSpPr>
              <p:spPr bwMode="auto">
                <a:xfrm>
                  <a:off x="1471" y="1813"/>
                  <a:ext cx="26" cy="13"/>
                </a:xfrm>
                <a:custGeom>
                  <a:avLst/>
                  <a:gdLst>
                    <a:gd name="T0" fmla="*/ 0 w 8"/>
                    <a:gd name="T1" fmla="*/ 442 h 4"/>
                    <a:gd name="T2" fmla="*/ 0 w 8"/>
                    <a:gd name="T3" fmla="*/ 442 h 4"/>
                    <a:gd name="T4" fmla="*/ 338 w 8"/>
                    <a:gd name="T5" fmla="*/ 244 h 4"/>
                    <a:gd name="T6" fmla="*/ 887 w 8"/>
                    <a:gd name="T7" fmla="*/ 244 h 4"/>
                    <a:gd name="T8" fmla="*/ 793 w 8"/>
                    <a:gd name="T9" fmla="*/ 0 h 4"/>
                    <a:gd name="T10" fmla="*/ 338 w 8"/>
                    <a:gd name="T11" fmla="*/ 0 h 4"/>
                    <a:gd name="T12" fmla="*/ 0 w 8"/>
                    <a:gd name="T13" fmla="*/ 0 h 4"/>
                    <a:gd name="T14" fmla="*/ 0 w 8"/>
                    <a:gd name="T15" fmla="*/ 0 h 4"/>
                    <a:gd name="T16" fmla="*/ 0 w 8"/>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0" y="4"/>
                      </a:moveTo>
                      <a:lnTo>
                        <a:pt x="0" y="4"/>
                      </a:lnTo>
                      <a:lnTo>
                        <a:pt x="3" y="2"/>
                      </a:lnTo>
                      <a:lnTo>
                        <a:pt x="8" y="2"/>
                      </a:lnTo>
                      <a:lnTo>
                        <a:pt x="7" y="0"/>
                      </a:lnTo>
                      <a:lnTo>
                        <a:pt x="3" y="0"/>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8" name="Freeform 967"/>
                <p:cNvSpPr>
                  <a:spLocks/>
                </p:cNvSpPr>
                <p:nvPr/>
              </p:nvSpPr>
              <p:spPr bwMode="auto">
                <a:xfrm>
                  <a:off x="1451" y="1813"/>
                  <a:ext cx="20" cy="22"/>
                </a:xfrm>
                <a:custGeom>
                  <a:avLst/>
                  <a:gdLst>
                    <a:gd name="T0" fmla="*/ 110 w 6"/>
                    <a:gd name="T1" fmla="*/ 682 h 7"/>
                    <a:gd name="T2" fmla="*/ 110 w 6"/>
                    <a:gd name="T3" fmla="*/ 682 h 7"/>
                    <a:gd name="T4" fmla="*/ 477 w 6"/>
                    <a:gd name="T5" fmla="*/ 493 h 7"/>
                    <a:gd name="T6" fmla="*/ 743 w 6"/>
                    <a:gd name="T7" fmla="*/ 405 h 7"/>
                    <a:gd name="T8" fmla="*/ 743 w 6"/>
                    <a:gd name="T9" fmla="*/ 0 h 7"/>
                    <a:gd name="T10" fmla="*/ 367 w 6"/>
                    <a:gd name="T11" fmla="*/ 405 h 7"/>
                    <a:gd name="T12" fmla="*/ 0 w 6"/>
                    <a:gd name="T13" fmla="*/ 682 h 7"/>
                    <a:gd name="T14" fmla="*/ 0 w 6"/>
                    <a:gd name="T15" fmla="*/ 682 h 7"/>
                    <a:gd name="T16" fmla="*/ 110 w 6"/>
                    <a:gd name="T17" fmla="*/ 682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7"/>
                    <a:gd name="T29" fmla="*/ 6 w 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7">
                      <a:moveTo>
                        <a:pt x="1" y="7"/>
                      </a:moveTo>
                      <a:lnTo>
                        <a:pt x="1" y="7"/>
                      </a:lnTo>
                      <a:lnTo>
                        <a:pt x="4" y="5"/>
                      </a:lnTo>
                      <a:lnTo>
                        <a:pt x="6" y="4"/>
                      </a:lnTo>
                      <a:lnTo>
                        <a:pt x="6" y="0"/>
                      </a:lnTo>
                      <a:lnTo>
                        <a:pt x="3" y="4"/>
                      </a:lnTo>
                      <a:lnTo>
                        <a:pt x="0" y="7"/>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29" name="Freeform 968"/>
                <p:cNvSpPr>
                  <a:spLocks/>
                </p:cNvSpPr>
                <p:nvPr/>
              </p:nvSpPr>
              <p:spPr bwMode="auto">
                <a:xfrm>
                  <a:off x="1451" y="1835"/>
                  <a:ext cx="13" cy="10"/>
                </a:xfrm>
                <a:custGeom>
                  <a:avLst/>
                  <a:gdLst>
                    <a:gd name="T0" fmla="*/ 442 w 4"/>
                    <a:gd name="T1" fmla="*/ 367 h 3"/>
                    <a:gd name="T2" fmla="*/ 442 w 4"/>
                    <a:gd name="T3" fmla="*/ 367 h 3"/>
                    <a:gd name="T4" fmla="*/ 338 w 4"/>
                    <a:gd name="T5" fmla="*/ 257 h 3"/>
                    <a:gd name="T6" fmla="*/ 104 w 4"/>
                    <a:gd name="T7" fmla="*/ 0 h 3"/>
                    <a:gd name="T8" fmla="*/ 0 w 4"/>
                    <a:gd name="T9" fmla="*/ 0 h 3"/>
                    <a:gd name="T10" fmla="*/ 104 w 4"/>
                    <a:gd name="T11" fmla="*/ 367 h 3"/>
                    <a:gd name="T12" fmla="*/ 338 w 4"/>
                    <a:gd name="T13" fmla="*/ 367 h 3"/>
                    <a:gd name="T14" fmla="*/ 338 w 4"/>
                    <a:gd name="T15" fmla="*/ 367 h 3"/>
                    <a:gd name="T16" fmla="*/ 442 w 4"/>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3"/>
                      </a:moveTo>
                      <a:lnTo>
                        <a:pt x="4" y="3"/>
                      </a:lnTo>
                      <a:lnTo>
                        <a:pt x="3" y="2"/>
                      </a:lnTo>
                      <a:lnTo>
                        <a:pt x="1" y="0"/>
                      </a:lnTo>
                      <a:lnTo>
                        <a:pt x="0" y="0"/>
                      </a:lnTo>
                      <a:lnTo>
                        <a:pt x="1" y="3"/>
                      </a:lnTo>
                      <a:lnTo>
                        <a:pt x="3" y="3"/>
                      </a:lnTo>
                      <a:lnTo>
                        <a:pt x="4"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0" name="Freeform 969"/>
                <p:cNvSpPr>
                  <a:spLocks/>
                </p:cNvSpPr>
                <p:nvPr/>
              </p:nvSpPr>
              <p:spPr bwMode="auto">
                <a:xfrm>
                  <a:off x="1455" y="1845"/>
                  <a:ext cx="9" cy="26"/>
                </a:xfrm>
                <a:custGeom>
                  <a:avLst/>
                  <a:gdLst>
                    <a:gd name="T0" fmla="*/ 243 w 3"/>
                    <a:gd name="T1" fmla="*/ 549 h 8"/>
                    <a:gd name="T2" fmla="*/ 243 w 3"/>
                    <a:gd name="T3" fmla="*/ 549 h 8"/>
                    <a:gd name="T4" fmla="*/ 243 w 3"/>
                    <a:gd name="T5" fmla="*/ 338 h 8"/>
                    <a:gd name="T6" fmla="*/ 243 w 3"/>
                    <a:gd name="T7" fmla="*/ 0 h 8"/>
                    <a:gd name="T8" fmla="*/ 162 w 3"/>
                    <a:gd name="T9" fmla="*/ 0 h 8"/>
                    <a:gd name="T10" fmla="*/ 0 w 3"/>
                    <a:gd name="T11" fmla="*/ 338 h 8"/>
                    <a:gd name="T12" fmla="*/ 162 w 3"/>
                    <a:gd name="T13" fmla="*/ 887 h 8"/>
                    <a:gd name="T14" fmla="*/ 162 w 3"/>
                    <a:gd name="T15" fmla="*/ 887 h 8"/>
                    <a:gd name="T16" fmla="*/ 243 w 3"/>
                    <a:gd name="T17" fmla="*/ 54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5"/>
                      </a:moveTo>
                      <a:lnTo>
                        <a:pt x="3" y="5"/>
                      </a:lnTo>
                      <a:lnTo>
                        <a:pt x="3" y="3"/>
                      </a:lnTo>
                      <a:lnTo>
                        <a:pt x="3" y="0"/>
                      </a:lnTo>
                      <a:lnTo>
                        <a:pt x="2" y="0"/>
                      </a:lnTo>
                      <a:lnTo>
                        <a:pt x="0" y="3"/>
                      </a:lnTo>
                      <a:lnTo>
                        <a:pt x="2" y="8"/>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1" name="Freeform 970"/>
                <p:cNvSpPr>
                  <a:spLocks/>
                </p:cNvSpPr>
                <p:nvPr/>
              </p:nvSpPr>
              <p:spPr bwMode="auto">
                <a:xfrm>
                  <a:off x="1461" y="1862"/>
                  <a:ext cx="26" cy="9"/>
                </a:xfrm>
                <a:custGeom>
                  <a:avLst/>
                  <a:gdLst>
                    <a:gd name="T0" fmla="*/ 887 w 8"/>
                    <a:gd name="T1" fmla="*/ 162 h 3"/>
                    <a:gd name="T2" fmla="*/ 887 w 8"/>
                    <a:gd name="T3" fmla="*/ 162 h 3"/>
                    <a:gd name="T4" fmla="*/ 549 w 8"/>
                    <a:gd name="T5" fmla="*/ 162 h 3"/>
                    <a:gd name="T6" fmla="*/ 104 w 8"/>
                    <a:gd name="T7" fmla="*/ 0 h 3"/>
                    <a:gd name="T8" fmla="*/ 0 w 8"/>
                    <a:gd name="T9" fmla="*/ 243 h 3"/>
                    <a:gd name="T10" fmla="*/ 338 w 8"/>
                    <a:gd name="T11" fmla="*/ 243 h 3"/>
                    <a:gd name="T12" fmla="*/ 653 w 8"/>
                    <a:gd name="T13" fmla="*/ 243 h 3"/>
                    <a:gd name="T14" fmla="*/ 653 w 8"/>
                    <a:gd name="T15" fmla="*/ 243 h 3"/>
                    <a:gd name="T16" fmla="*/ 887 w 8"/>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8" y="2"/>
                      </a:moveTo>
                      <a:lnTo>
                        <a:pt x="8" y="2"/>
                      </a:lnTo>
                      <a:lnTo>
                        <a:pt x="5" y="2"/>
                      </a:lnTo>
                      <a:lnTo>
                        <a:pt x="1" y="0"/>
                      </a:lnTo>
                      <a:lnTo>
                        <a:pt x="0" y="3"/>
                      </a:lnTo>
                      <a:lnTo>
                        <a:pt x="3" y="3"/>
                      </a:lnTo>
                      <a:lnTo>
                        <a:pt x="6" y="3"/>
                      </a:lnTo>
                      <a:lnTo>
                        <a:pt x="8"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2" name="Freeform 971"/>
                <p:cNvSpPr>
                  <a:spLocks/>
                </p:cNvSpPr>
                <p:nvPr/>
              </p:nvSpPr>
              <p:spPr bwMode="auto">
                <a:xfrm>
                  <a:off x="1481" y="1862"/>
                  <a:ext cx="23" cy="9"/>
                </a:xfrm>
                <a:custGeom>
                  <a:avLst/>
                  <a:gdLst>
                    <a:gd name="T0" fmla="*/ 821 w 7"/>
                    <a:gd name="T1" fmla="*/ 0 h 3"/>
                    <a:gd name="T2" fmla="*/ 821 w 7"/>
                    <a:gd name="T3" fmla="*/ 0 h 3"/>
                    <a:gd name="T4" fmla="*/ 463 w 7"/>
                    <a:gd name="T5" fmla="*/ 162 h 3"/>
                    <a:gd name="T6" fmla="*/ 250 w 7"/>
                    <a:gd name="T7" fmla="*/ 162 h 3"/>
                    <a:gd name="T8" fmla="*/ 0 w 7"/>
                    <a:gd name="T9" fmla="*/ 243 h 3"/>
                    <a:gd name="T10" fmla="*/ 463 w 7"/>
                    <a:gd name="T11" fmla="*/ 243 h 3"/>
                    <a:gd name="T12" fmla="*/ 821 w 7"/>
                    <a:gd name="T13" fmla="*/ 243 h 3"/>
                    <a:gd name="T14" fmla="*/ 821 w 7"/>
                    <a:gd name="T15" fmla="*/ 243 h 3"/>
                    <a:gd name="T16" fmla="*/ 821 w 7"/>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7" y="0"/>
                      </a:moveTo>
                      <a:lnTo>
                        <a:pt x="7" y="0"/>
                      </a:lnTo>
                      <a:lnTo>
                        <a:pt x="4" y="2"/>
                      </a:lnTo>
                      <a:lnTo>
                        <a:pt x="2" y="2"/>
                      </a:lnTo>
                      <a:lnTo>
                        <a:pt x="0" y="3"/>
                      </a:lnTo>
                      <a:lnTo>
                        <a:pt x="4" y="3"/>
                      </a:lnTo>
                      <a:lnTo>
                        <a:pt x="7" y="3"/>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3" name="Freeform 972"/>
                <p:cNvSpPr>
                  <a:spLocks/>
                </p:cNvSpPr>
                <p:nvPr/>
              </p:nvSpPr>
              <p:spPr bwMode="auto">
                <a:xfrm>
                  <a:off x="1504" y="1862"/>
                  <a:ext cx="16" cy="16"/>
                </a:xfrm>
                <a:custGeom>
                  <a:avLst/>
                  <a:gdLst>
                    <a:gd name="T0" fmla="*/ 522 w 5"/>
                    <a:gd name="T1" fmla="*/ 326 h 5"/>
                    <a:gd name="T2" fmla="*/ 522 w 5"/>
                    <a:gd name="T3" fmla="*/ 326 h 5"/>
                    <a:gd name="T4" fmla="*/ 195 w 5"/>
                    <a:gd name="T5" fmla="*/ 195 h 5"/>
                    <a:gd name="T6" fmla="*/ 0 w 5"/>
                    <a:gd name="T7" fmla="*/ 0 h 5"/>
                    <a:gd name="T8" fmla="*/ 0 w 5"/>
                    <a:gd name="T9" fmla="*/ 326 h 5"/>
                    <a:gd name="T10" fmla="*/ 195 w 5"/>
                    <a:gd name="T11" fmla="*/ 326 h 5"/>
                    <a:gd name="T12" fmla="*/ 522 w 5"/>
                    <a:gd name="T13" fmla="*/ 522 h 5"/>
                    <a:gd name="T14" fmla="*/ 522 w 5"/>
                    <a:gd name="T15" fmla="*/ 522 h 5"/>
                    <a:gd name="T16" fmla="*/ 522 w 5"/>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3"/>
                      </a:moveTo>
                      <a:lnTo>
                        <a:pt x="5" y="3"/>
                      </a:lnTo>
                      <a:lnTo>
                        <a:pt x="2" y="2"/>
                      </a:lnTo>
                      <a:lnTo>
                        <a:pt x="0" y="0"/>
                      </a:lnTo>
                      <a:lnTo>
                        <a:pt x="0" y="3"/>
                      </a:lnTo>
                      <a:lnTo>
                        <a:pt x="2" y="3"/>
                      </a:lnTo>
                      <a:lnTo>
                        <a:pt x="5" y="5"/>
                      </a:lnTo>
                      <a:lnTo>
                        <a:pt x="5"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4" name="Freeform 973"/>
                <p:cNvSpPr>
                  <a:spLocks/>
                </p:cNvSpPr>
                <p:nvPr/>
              </p:nvSpPr>
              <p:spPr bwMode="auto">
                <a:xfrm>
                  <a:off x="1520" y="1862"/>
                  <a:ext cx="36" cy="16"/>
                </a:xfrm>
                <a:custGeom>
                  <a:avLst/>
                  <a:gdLst>
                    <a:gd name="T0" fmla="*/ 1263 w 11"/>
                    <a:gd name="T1" fmla="*/ 195 h 5"/>
                    <a:gd name="T2" fmla="*/ 1263 w 11"/>
                    <a:gd name="T3" fmla="*/ 195 h 5"/>
                    <a:gd name="T4" fmla="*/ 802 w 11"/>
                    <a:gd name="T5" fmla="*/ 0 h 5"/>
                    <a:gd name="T6" fmla="*/ 0 w 11"/>
                    <a:gd name="T7" fmla="*/ 326 h 5"/>
                    <a:gd name="T8" fmla="*/ 0 w 11"/>
                    <a:gd name="T9" fmla="*/ 522 h 5"/>
                    <a:gd name="T10" fmla="*/ 802 w 11"/>
                    <a:gd name="T11" fmla="*/ 326 h 5"/>
                    <a:gd name="T12" fmla="*/ 910 w 11"/>
                    <a:gd name="T13" fmla="*/ 195 h 5"/>
                    <a:gd name="T14" fmla="*/ 910 w 11"/>
                    <a:gd name="T15" fmla="*/ 195 h 5"/>
                    <a:gd name="T16" fmla="*/ 1263 w 11"/>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11" y="2"/>
                      </a:moveTo>
                      <a:lnTo>
                        <a:pt x="11" y="2"/>
                      </a:lnTo>
                      <a:lnTo>
                        <a:pt x="7" y="0"/>
                      </a:lnTo>
                      <a:lnTo>
                        <a:pt x="0" y="3"/>
                      </a:lnTo>
                      <a:lnTo>
                        <a:pt x="0" y="5"/>
                      </a:lnTo>
                      <a:lnTo>
                        <a:pt x="7" y="3"/>
                      </a:lnTo>
                      <a:lnTo>
                        <a:pt x="8" y="2"/>
                      </a:lnTo>
                      <a:lnTo>
                        <a:pt x="1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5" name="Freeform 974"/>
                <p:cNvSpPr>
                  <a:spLocks/>
                </p:cNvSpPr>
                <p:nvPr/>
              </p:nvSpPr>
              <p:spPr bwMode="auto">
                <a:xfrm>
                  <a:off x="1527" y="1868"/>
                  <a:ext cx="29" cy="76"/>
                </a:xfrm>
                <a:custGeom>
                  <a:avLst/>
                  <a:gdLst>
                    <a:gd name="T0" fmla="*/ 103 w 9"/>
                    <a:gd name="T1" fmla="*/ 2739 h 23"/>
                    <a:gd name="T2" fmla="*/ 103 w 9"/>
                    <a:gd name="T3" fmla="*/ 2739 h 23"/>
                    <a:gd name="T4" fmla="*/ 541 w 9"/>
                    <a:gd name="T5" fmla="*/ 1299 h 23"/>
                    <a:gd name="T6" fmla="*/ 967 w 9"/>
                    <a:gd name="T7" fmla="*/ 0 h 23"/>
                    <a:gd name="T8" fmla="*/ 635 w 9"/>
                    <a:gd name="T9" fmla="*/ 0 h 23"/>
                    <a:gd name="T10" fmla="*/ 332 w 9"/>
                    <a:gd name="T11" fmla="*/ 1190 h 23"/>
                    <a:gd name="T12" fmla="*/ 0 w 9"/>
                    <a:gd name="T13" fmla="*/ 2739 h 23"/>
                    <a:gd name="T14" fmla="*/ 0 w 9"/>
                    <a:gd name="T15" fmla="*/ 2739 h 23"/>
                    <a:gd name="T16" fmla="*/ 103 w 9"/>
                    <a:gd name="T17" fmla="*/ 273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23"/>
                    <a:gd name="T29" fmla="*/ 9 w 9"/>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23">
                      <a:moveTo>
                        <a:pt x="1" y="23"/>
                      </a:moveTo>
                      <a:lnTo>
                        <a:pt x="1" y="23"/>
                      </a:lnTo>
                      <a:lnTo>
                        <a:pt x="5" y="11"/>
                      </a:lnTo>
                      <a:lnTo>
                        <a:pt x="9" y="0"/>
                      </a:lnTo>
                      <a:lnTo>
                        <a:pt x="6" y="0"/>
                      </a:lnTo>
                      <a:lnTo>
                        <a:pt x="3" y="10"/>
                      </a:lnTo>
                      <a:lnTo>
                        <a:pt x="0" y="23"/>
                      </a:lnTo>
                      <a:lnTo>
                        <a:pt x="1" y="2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6" name="Freeform 975"/>
                <p:cNvSpPr>
                  <a:spLocks/>
                </p:cNvSpPr>
                <p:nvPr/>
              </p:nvSpPr>
              <p:spPr bwMode="auto">
                <a:xfrm>
                  <a:off x="1481" y="1944"/>
                  <a:ext cx="49" cy="9"/>
                </a:xfrm>
                <a:custGeom>
                  <a:avLst/>
                  <a:gdLst>
                    <a:gd name="T0" fmla="*/ 245 w 15"/>
                    <a:gd name="T1" fmla="*/ 243 h 3"/>
                    <a:gd name="T2" fmla="*/ 245 w 15"/>
                    <a:gd name="T3" fmla="*/ 243 h 3"/>
                    <a:gd name="T4" fmla="*/ 555 w 15"/>
                    <a:gd name="T5" fmla="*/ 243 h 3"/>
                    <a:gd name="T6" fmla="*/ 1013 w 15"/>
                    <a:gd name="T7" fmla="*/ 243 h 3"/>
                    <a:gd name="T8" fmla="*/ 1601 w 15"/>
                    <a:gd name="T9" fmla="*/ 243 h 3"/>
                    <a:gd name="T10" fmla="*/ 1708 w 15"/>
                    <a:gd name="T11" fmla="*/ 0 h 3"/>
                    <a:gd name="T12" fmla="*/ 1601 w 15"/>
                    <a:gd name="T13" fmla="*/ 0 h 3"/>
                    <a:gd name="T14" fmla="*/ 1356 w 15"/>
                    <a:gd name="T15" fmla="*/ 0 h 3"/>
                    <a:gd name="T16" fmla="*/ 1013 w 15"/>
                    <a:gd name="T17" fmla="*/ 81 h 3"/>
                    <a:gd name="T18" fmla="*/ 555 w 15"/>
                    <a:gd name="T19" fmla="*/ 0 h 3"/>
                    <a:gd name="T20" fmla="*/ 0 w 15"/>
                    <a:gd name="T21" fmla="*/ 0 h 3"/>
                    <a:gd name="T22" fmla="*/ 0 w 15"/>
                    <a:gd name="T23" fmla="*/ 0 h 3"/>
                    <a:gd name="T24" fmla="*/ 245 w 15"/>
                    <a:gd name="T25" fmla="*/ 243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3"/>
                    <a:gd name="T41" fmla="*/ 15 w 15"/>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3">
                      <a:moveTo>
                        <a:pt x="2" y="3"/>
                      </a:moveTo>
                      <a:lnTo>
                        <a:pt x="2" y="3"/>
                      </a:lnTo>
                      <a:lnTo>
                        <a:pt x="5" y="3"/>
                      </a:lnTo>
                      <a:lnTo>
                        <a:pt x="9" y="3"/>
                      </a:lnTo>
                      <a:lnTo>
                        <a:pt x="14" y="3"/>
                      </a:lnTo>
                      <a:lnTo>
                        <a:pt x="15" y="0"/>
                      </a:lnTo>
                      <a:lnTo>
                        <a:pt x="14" y="0"/>
                      </a:lnTo>
                      <a:lnTo>
                        <a:pt x="12" y="0"/>
                      </a:lnTo>
                      <a:lnTo>
                        <a:pt x="9" y="1"/>
                      </a:lnTo>
                      <a:lnTo>
                        <a:pt x="5" y="0"/>
                      </a:lnTo>
                      <a:lnTo>
                        <a:pt x="0" y="0"/>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7" name="Freeform 976"/>
                <p:cNvSpPr>
                  <a:spLocks/>
                </p:cNvSpPr>
                <p:nvPr/>
              </p:nvSpPr>
              <p:spPr bwMode="auto">
                <a:xfrm>
                  <a:off x="1412" y="1927"/>
                  <a:ext cx="75" cy="26"/>
                </a:xfrm>
                <a:custGeom>
                  <a:avLst/>
                  <a:gdLst>
                    <a:gd name="T0" fmla="*/ 0 w 23"/>
                    <a:gd name="T1" fmla="*/ 104 h 8"/>
                    <a:gd name="T2" fmla="*/ 0 w 23"/>
                    <a:gd name="T3" fmla="*/ 104 h 8"/>
                    <a:gd name="T4" fmla="*/ 1148 w 23"/>
                    <a:gd name="T5" fmla="*/ 653 h 8"/>
                    <a:gd name="T6" fmla="*/ 2605 w 23"/>
                    <a:gd name="T7" fmla="*/ 887 h 8"/>
                    <a:gd name="T8" fmla="*/ 2361 w 23"/>
                    <a:gd name="T9" fmla="*/ 549 h 8"/>
                    <a:gd name="T10" fmla="*/ 1148 w 23"/>
                    <a:gd name="T11" fmla="*/ 338 h 8"/>
                    <a:gd name="T12" fmla="*/ 245 w 23"/>
                    <a:gd name="T13" fmla="*/ 0 h 8"/>
                    <a:gd name="T14" fmla="*/ 245 w 23"/>
                    <a:gd name="T15" fmla="*/ 0 h 8"/>
                    <a:gd name="T16" fmla="*/ 0 w 23"/>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8"/>
                    <a:gd name="T29" fmla="*/ 23 w 2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8">
                      <a:moveTo>
                        <a:pt x="0" y="1"/>
                      </a:moveTo>
                      <a:lnTo>
                        <a:pt x="0" y="1"/>
                      </a:lnTo>
                      <a:lnTo>
                        <a:pt x="10" y="6"/>
                      </a:lnTo>
                      <a:lnTo>
                        <a:pt x="23" y="8"/>
                      </a:lnTo>
                      <a:lnTo>
                        <a:pt x="21" y="5"/>
                      </a:lnTo>
                      <a:lnTo>
                        <a:pt x="10" y="3"/>
                      </a:lnTo>
                      <a:lnTo>
                        <a:pt x="2"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8" name="Freeform 977"/>
                <p:cNvSpPr>
                  <a:spLocks/>
                </p:cNvSpPr>
                <p:nvPr/>
              </p:nvSpPr>
              <p:spPr bwMode="auto">
                <a:xfrm>
                  <a:off x="1386" y="1914"/>
                  <a:ext cx="33" cy="16"/>
                </a:xfrm>
                <a:custGeom>
                  <a:avLst/>
                  <a:gdLst>
                    <a:gd name="T0" fmla="*/ 251 w 10"/>
                    <a:gd name="T1" fmla="*/ 429 h 5"/>
                    <a:gd name="T2" fmla="*/ 251 w 10"/>
                    <a:gd name="T3" fmla="*/ 429 h 5"/>
                    <a:gd name="T4" fmla="*/ 360 w 10"/>
                    <a:gd name="T5" fmla="*/ 195 h 5"/>
                    <a:gd name="T6" fmla="*/ 610 w 10"/>
                    <a:gd name="T7" fmla="*/ 195 h 5"/>
                    <a:gd name="T8" fmla="*/ 828 w 10"/>
                    <a:gd name="T9" fmla="*/ 429 h 5"/>
                    <a:gd name="T10" fmla="*/ 937 w 10"/>
                    <a:gd name="T11" fmla="*/ 522 h 5"/>
                    <a:gd name="T12" fmla="*/ 1188 w 10"/>
                    <a:gd name="T13" fmla="*/ 429 h 5"/>
                    <a:gd name="T14" fmla="*/ 937 w 10"/>
                    <a:gd name="T15" fmla="*/ 195 h 5"/>
                    <a:gd name="T16" fmla="*/ 828 w 10"/>
                    <a:gd name="T17" fmla="*/ 0 h 5"/>
                    <a:gd name="T18" fmla="*/ 360 w 10"/>
                    <a:gd name="T19" fmla="*/ 0 h 5"/>
                    <a:gd name="T20" fmla="*/ 0 w 10"/>
                    <a:gd name="T21" fmla="*/ 195 h 5"/>
                    <a:gd name="T22" fmla="*/ 0 w 10"/>
                    <a:gd name="T23" fmla="*/ 195 h 5"/>
                    <a:gd name="T24" fmla="*/ 251 w 10"/>
                    <a:gd name="T25" fmla="*/ 429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5"/>
                    <a:gd name="T41" fmla="*/ 10 w 10"/>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5">
                      <a:moveTo>
                        <a:pt x="2" y="4"/>
                      </a:moveTo>
                      <a:lnTo>
                        <a:pt x="2" y="4"/>
                      </a:lnTo>
                      <a:lnTo>
                        <a:pt x="3" y="2"/>
                      </a:lnTo>
                      <a:lnTo>
                        <a:pt x="5" y="2"/>
                      </a:lnTo>
                      <a:lnTo>
                        <a:pt x="7" y="4"/>
                      </a:lnTo>
                      <a:lnTo>
                        <a:pt x="8" y="5"/>
                      </a:lnTo>
                      <a:lnTo>
                        <a:pt x="10" y="4"/>
                      </a:lnTo>
                      <a:lnTo>
                        <a:pt x="8" y="2"/>
                      </a:lnTo>
                      <a:lnTo>
                        <a:pt x="7" y="0"/>
                      </a:lnTo>
                      <a:lnTo>
                        <a:pt x="3" y="0"/>
                      </a:lnTo>
                      <a:lnTo>
                        <a:pt x="0" y="2"/>
                      </a:lnTo>
                      <a:lnTo>
                        <a:pt x="2"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39" name="Freeform 978"/>
                <p:cNvSpPr>
                  <a:spLocks/>
                </p:cNvSpPr>
                <p:nvPr/>
              </p:nvSpPr>
              <p:spPr bwMode="auto">
                <a:xfrm>
                  <a:off x="1369" y="1921"/>
                  <a:ext cx="23" cy="23"/>
                </a:xfrm>
                <a:custGeom>
                  <a:avLst/>
                  <a:gdLst>
                    <a:gd name="T0" fmla="*/ 250 w 7"/>
                    <a:gd name="T1" fmla="*/ 821 h 7"/>
                    <a:gd name="T2" fmla="*/ 250 w 7"/>
                    <a:gd name="T3" fmla="*/ 821 h 7"/>
                    <a:gd name="T4" fmla="*/ 572 w 7"/>
                    <a:gd name="T5" fmla="*/ 355 h 7"/>
                    <a:gd name="T6" fmla="*/ 821 w 7"/>
                    <a:gd name="T7" fmla="*/ 250 h 7"/>
                    <a:gd name="T8" fmla="*/ 572 w 7"/>
                    <a:gd name="T9" fmla="*/ 0 h 7"/>
                    <a:gd name="T10" fmla="*/ 355 w 7"/>
                    <a:gd name="T11" fmla="*/ 250 h 7"/>
                    <a:gd name="T12" fmla="*/ 0 w 7"/>
                    <a:gd name="T13" fmla="*/ 572 h 7"/>
                    <a:gd name="T14" fmla="*/ 0 w 7"/>
                    <a:gd name="T15" fmla="*/ 572 h 7"/>
                    <a:gd name="T16" fmla="*/ 250 w 7"/>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7"/>
                    <a:gd name="T29" fmla="*/ 7 w 7"/>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7">
                      <a:moveTo>
                        <a:pt x="2" y="7"/>
                      </a:moveTo>
                      <a:lnTo>
                        <a:pt x="2" y="7"/>
                      </a:lnTo>
                      <a:lnTo>
                        <a:pt x="5" y="3"/>
                      </a:lnTo>
                      <a:lnTo>
                        <a:pt x="7" y="2"/>
                      </a:lnTo>
                      <a:lnTo>
                        <a:pt x="5" y="0"/>
                      </a:lnTo>
                      <a:lnTo>
                        <a:pt x="3" y="2"/>
                      </a:lnTo>
                      <a:lnTo>
                        <a:pt x="0" y="5"/>
                      </a:lnTo>
                      <a:lnTo>
                        <a:pt x="2"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0" name="Freeform 979"/>
                <p:cNvSpPr>
                  <a:spLocks/>
                </p:cNvSpPr>
                <p:nvPr/>
              </p:nvSpPr>
              <p:spPr bwMode="auto">
                <a:xfrm>
                  <a:off x="1343" y="1937"/>
                  <a:ext cx="33" cy="16"/>
                </a:xfrm>
                <a:custGeom>
                  <a:avLst/>
                  <a:gdLst>
                    <a:gd name="T0" fmla="*/ 0 w 10"/>
                    <a:gd name="T1" fmla="*/ 522 h 5"/>
                    <a:gd name="T2" fmla="*/ 0 w 10"/>
                    <a:gd name="T3" fmla="*/ 522 h 5"/>
                    <a:gd name="T4" fmla="*/ 610 w 10"/>
                    <a:gd name="T5" fmla="*/ 522 h 5"/>
                    <a:gd name="T6" fmla="*/ 1188 w 10"/>
                    <a:gd name="T7" fmla="*/ 195 h 5"/>
                    <a:gd name="T8" fmla="*/ 937 w 10"/>
                    <a:gd name="T9" fmla="*/ 0 h 5"/>
                    <a:gd name="T10" fmla="*/ 610 w 10"/>
                    <a:gd name="T11" fmla="*/ 326 h 5"/>
                    <a:gd name="T12" fmla="*/ 251 w 10"/>
                    <a:gd name="T13" fmla="*/ 522 h 5"/>
                    <a:gd name="T14" fmla="*/ 251 w 10"/>
                    <a:gd name="T15" fmla="*/ 522 h 5"/>
                    <a:gd name="T16" fmla="*/ 0 w 10"/>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0" y="5"/>
                      </a:moveTo>
                      <a:lnTo>
                        <a:pt x="0" y="5"/>
                      </a:lnTo>
                      <a:lnTo>
                        <a:pt x="5" y="5"/>
                      </a:lnTo>
                      <a:lnTo>
                        <a:pt x="10" y="2"/>
                      </a:lnTo>
                      <a:lnTo>
                        <a:pt x="8" y="0"/>
                      </a:lnTo>
                      <a:lnTo>
                        <a:pt x="5" y="3"/>
                      </a:lnTo>
                      <a:lnTo>
                        <a:pt x="2" y="5"/>
                      </a:lnTo>
                      <a:lnTo>
                        <a:pt x="0"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1" name="Freeform 980"/>
                <p:cNvSpPr>
                  <a:spLocks/>
                </p:cNvSpPr>
                <p:nvPr/>
              </p:nvSpPr>
              <p:spPr bwMode="auto">
                <a:xfrm>
                  <a:off x="1333" y="1930"/>
                  <a:ext cx="17" cy="23"/>
                </a:xfrm>
                <a:custGeom>
                  <a:avLst/>
                  <a:gdLst>
                    <a:gd name="T0" fmla="*/ 0 w 5"/>
                    <a:gd name="T1" fmla="*/ 250 h 7"/>
                    <a:gd name="T2" fmla="*/ 0 w 5"/>
                    <a:gd name="T3" fmla="*/ 250 h 7"/>
                    <a:gd name="T4" fmla="*/ 394 w 5"/>
                    <a:gd name="T5" fmla="*/ 463 h 7"/>
                    <a:gd name="T6" fmla="*/ 394 w 5"/>
                    <a:gd name="T7" fmla="*/ 821 h 7"/>
                    <a:gd name="T8" fmla="*/ 670 w 5"/>
                    <a:gd name="T9" fmla="*/ 821 h 7"/>
                    <a:gd name="T10" fmla="*/ 670 w 5"/>
                    <a:gd name="T11" fmla="*/ 250 h 7"/>
                    <a:gd name="T12" fmla="*/ 0 w 5"/>
                    <a:gd name="T13" fmla="*/ 0 h 7"/>
                    <a:gd name="T14" fmla="*/ 0 w 5"/>
                    <a:gd name="T15" fmla="*/ 0 h 7"/>
                    <a:gd name="T16" fmla="*/ 0 w 5"/>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0" y="2"/>
                      </a:moveTo>
                      <a:lnTo>
                        <a:pt x="0" y="2"/>
                      </a:lnTo>
                      <a:lnTo>
                        <a:pt x="3" y="4"/>
                      </a:lnTo>
                      <a:lnTo>
                        <a:pt x="3" y="7"/>
                      </a:lnTo>
                      <a:lnTo>
                        <a:pt x="5" y="7"/>
                      </a:lnTo>
                      <a:lnTo>
                        <a:pt x="5"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2" name="Freeform 981"/>
                <p:cNvSpPr>
                  <a:spLocks/>
                </p:cNvSpPr>
                <p:nvPr/>
              </p:nvSpPr>
              <p:spPr bwMode="auto">
                <a:xfrm>
                  <a:off x="1317" y="1914"/>
                  <a:ext cx="16" cy="23"/>
                </a:xfrm>
                <a:custGeom>
                  <a:avLst/>
                  <a:gdLst>
                    <a:gd name="T0" fmla="*/ 0 w 5"/>
                    <a:gd name="T1" fmla="*/ 250 h 7"/>
                    <a:gd name="T2" fmla="*/ 0 w 5"/>
                    <a:gd name="T3" fmla="*/ 250 h 7"/>
                    <a:gd name="T4" fmla="*/ 326 w 5"/>
                    <a:gd name="T5" fmla="*/ 821 h 7"/>
                    <a:gd name="T6" fmla="*/ 522 w 5"/>
                    <a:gd name="T7" fmla="*/ 821 h 7"/>
                    <a:gd name="T8" fmla="*/ 522 w 5"/>
                    <a:gd name="T9" fmla="*/ 572 h 7"/>
                    <a:gd name="T10" fmla="*/ 522 w 5"/>
                    <a:gd name="T11" fmla="*/ 572 h 7"/>
                    <a:gd name="T12" fmla="*/ 0 w 5"/>
                    <a:gd name="T13" fmla="*/ 0 h 7"/>
                    <a:gd name="T14" fmla="*/ 0 w 5"/>
                    <a:gd name="T15" fmla="*/ 0 h 7"/>
                    <a:gd name="T16" fmla="*/ 0 w 5"/>
                    <a:gd name="T17" fmla="*/ 25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0" y="2"/>
                      </a:moveTo>
                      <a:lnTo>
                        <a:pt x="0" y="2"/>
                      </a:lnTo>
                      <a:lnTo>
                        <a:pt x="3" y="7"/>
                      </a:lnTo>
                      <a:lnTo>
                        <a:pt x="5" y="7"/>
                      </a:lnTo>
                      <a:lnTo>
                        <a:pt x="5" y="5"/>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3" name="Freeform 982"/>
                <p:cNvSpPr>
                  <a:spLocks/>
                </p:cNvSpPr>
                <p:nvPr/>
              </p:nvSpPr>
              <p:spPr bwMode="auto">
                <a:xfrm>
                  <a:off x="1274" y="1901"/>
                  <a:ext cx="43" cy="20"/>
                </a:xfrm>
                <a:custGeom>
                  <a:avLst/>
                  <a:gdLst>
                    <a:gd name="T0" fmla="*/ 0 w 13"/>
                    <a:gd name="T1" fmla="*/ 0 h 6"/>
                    <a:gd name="T2" fmla="*/ 0 w 13"/>
                    <a:gd name="T3" fmla="*/ 0 h 6"/>
                    <a:gd name="T4" fmla="*/ 361 w 13"/>
                    <a:gd name="T5" fmla="*/ 367 h 6"/>
                    <a:gd name="T6" fmla="*/ 1555 w 13"/>
                    <a:gd name="T7" fmla="*/ 743 h 6"/>
                    <a:gd name="T8" fmla="*/ 1555 w 13"/>
                    <a:gd name="T9" fmla="*/ 477 h 6"/>
                    <a:gd name="T10" fmla="*/ 612 w 13"/>
                    <a:gd name="T11" fmla="*/ 110 h 6"/>
                    <a:gd name="T12" fmla="*/ 251 w 13"/>
                    <a:gd name="T13" fmla="*/ 0 h 6"/>
                    <a:gd name="T14" fmla="*/ 251 w 13"/>
                    <a:gd name="T15" fmla="*/ 0 h 6"/>
                    <a:gd name="T16" fmla="*/ 0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0" y="0"/>
                      </a:moveTo>
                      <a:lnTo>
                        <a:pt x="0" y="0"/>
                      </a:lnTo>
                      <a:lnTo>
                        <a:pt x="3" y="3"/>
                      </a:lnTo>
                      <a:lnTo>
                        <a:pt x="13" y="6"/>
                      </a:lnTo>
                      <a:lnTo>
                        <a:pt x="13" y="4"/>
                      </a:lnTo>
                      <a:lnTo>
                        <a:pt x="5" y="1"/>
                      </a:lnTo>
                      <a:lnTo>
                        <a:pt x="2"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4" name="Freeform 983"/>
                <p:cNvSpPr>
                  <a:spLocks/>
                </p:cNvSpPr>
                <p:nvPr/>
              </p:nvSpPr>
              <p:spPr bwMode="auto">
                <a:xfrm>
                  <a:off x="1274" y="1862"/>
                  <a:ext cx="10" cy="39"/>
                </a:xfrm>
                <a:custGeom>
                  <a:avLst/>
                  <a:gdLst>
                    <a:gd name="T0" fmla="*/ 257 w 3"/>
                    <a:gd name="T1" fmla="*/ 0 h 12"/>
                    <a:gd name="T2" fmla="*/ 257 w 3"/>
                    <a:gd name="T3" fmla="*/ 0 h 12"/>
                    <a:gd name="T4" fmla="*/ 257 w 3"/>
                    <a:gd name="T5" fmla="*/ 549 h 12"/>
                    <a:gd name="T6" fmla="*/ 0 w 3"/>
                    <a:gd name="T7" fmla="*/ 1342 h 12"/>
                    <a:gd name="T8" fmla="*/ 257 w 3"/>
                    <a:gd name="T9" fmla="*/ 1342 h 12"/>
                    <a:gd name="T10" fmla="*/ 367 w 3"/>
                    <a:gd name="T11" fmla="*/ 793 h 12"/>
                    <a:gd name="T12" fmla="*/ 367 w 3"/>
                    <a:gd name="T13" fmla="*/ 0 h 12"/>
                    <a:gd name="T14" fmla="*/ 367 w 3"/>
                    <a:gd name="T15" fmla="*/ 0 h 12"/>
                    <a:gd name="T16" fmla="*/ 257 w 3"/>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2"/>
                    <a:gd name="T29" fmla="*/ 3 w 3"/>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2">
                      <a:moveTo>
                        <a:pt x="2" y="0"/>
                      </a:moveTo>
                      <a:lnTo>
                        <a:pt x="2" y="0"/>
                      </a:lnTo>
                      <a:lnTo>
                        <a:pt x="2" y="5"/>
                      </a:lnTo>
                      <a:lnTo>
                        <a:pt x="0" y="12"/>
                      </a:lnTo>
                      <a:lnTo>
                        <a:pt x="2" y="12"/>
                      </a:lnTo>
                      <a:lnTo>
                        <a:pt x="3" y="7"/>
                      </a:lnTo>
                      <a:lnTo>
                        <a:pt x="3"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5" name="Freeform 984"/>
                <p:cNvSpPr>
                  <a:spLocks/>
                </p:cNvSpPr>
                <p:nvPr/>
              </p:nvSpPr>
              <p:spPr bwMode="auto">
                <a:xfrm>
                  <a:off x="1268" y="1845"/>
                  <a:ext cx="16" cy="17"/>
                </a:xfrm>
                <a:custGeom>
                  <a:avLst/>
                  <a:gdLst>
                    <a:gd name="T0" fmla="*/ 0 w 5"/>
                    <a:gd name="T1" fmla="*/ 279 h 5"/>
                    <a:gd name="T2" fmla="*/ 0 w 5"/>
                    <a:gd name="T3" fmla="*/ 279 h 5"/>
                    <a:gd name="T4" fmla="*/ 429 w 5"/>
                    <a:gd name="T5" fmla="*/ 279 h 5"/>
                    <a:gd name="T6" fmla="*/ 429 w 5"/>
                    <a:gd name="T7" fmla="*/ 279 h 5"/>
                    <a:gd name="T8" fmla="*/ 429 w 5"/>
                    <a:gd name="T9" fmla="*/ 279 h 5"/>
                    <a:gd name="T10" fmla="*/ 429 w 5"/>
                    <a:gd name="T11" fmla="*/ 670 h 5"/>
                    <a:gd name="T12" fmla="*/ 522 w 5"/>
                    <a:gd name="T13" fmla="*/ 670 h 5"/>
                    <a:gd name="T14" fmla="*/ 522 w 5"/>
                    <a:gd name="T15" fmla="*/ 279 h 5"/>
                    <a:gd name="T16" fmla="*/ 522 w 5"/>
                    <a:gd name="T17" fmla="*/ 0 h 5"/>
                    <a:gd name="T18" fmla="*/ 429 w 5"/>
                    <a:gd name="T19" fmla="*/ 0 h 5"/>
                    <a:gd name="T20" fmla="*/ 0 w 5"/>
                    <a:gd name="T21" fmla="*/ 0 h 5"/>
                    <a:gd name="T22" fmla="*/ 0 w 5"/>
                    <a:gd name="T23" fmla="*/ 0 h 5"/>
                    <a:gd name="T24" fmla="*/ 0 w 5"/>
                    <a:gd name="T25" fmla="*/ 279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0" y="2"/>
                      </a:moveTo>
                      <a:lnTo>
                        <a:pt x="0" y="2"/>
                      </a:lnTo>
                      <a:lnTo>
                        <a:pt x="4" y="2"/>
                      </a:lnTo>
                      <a:lnTo>
                        <a:pt x="4" y="5"/>
                      </a:lnTo>
                      <a:lnTo>
                        <a:pt x="5" y="5"/>
                      </a:lnTo>
                      <a:lnTo>
                        <a:pt x="5" y="2"/>
                      </a:lnTo>
                      <a:lnTo>
                        <a:pt x="5" y="0"/>
                      </a:lnTo>
                      <a:lnTo>
                        <a:pt x="4"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6" name="Freeform 985"/>
                <p:cNvSpPr>
                  <a:spLocks/>
                </p:cNvSpPr>
                <p:nvPr/>
              </p:nvSpPr>
              <p:spPr bwMode="auto">
                <a:xfrm>
                  <a:off x="1242" y="1845"/>
                  <a:ext cx="26" cy="10"/>
                </a:xfrm>
                <a:custGeom>
                  <a:avLst/>
                  <a:gdLst>
                    <a:gd name="T0" fmla="*/ 0 w 8"/>
                    <a:gd name="T1" fmla="*/ 257 h 3"/>
                    <a:gd name="T2" fmla="*/ 0 w 8"/>
                    <a:gd name="T3" fmla="*/ 257 h 3"/>
                    <a:gd name="T4" fmla="*/ 549 w 8"/>
                    <a:gd name="T5" fmla="*/ 367 h 3"/>
                    <a:gd name="T6" fmla="*/ 887 w 8"/>
                    <a:gd name="T7" fmla="*/ 257 h 3"/>
                    <a:gd name="T8" fmla="*/ 887 w 8"/>
                    <a:gd name="T9" fmla="*/ 0 h 3"/>
                    <a:gd name="T10" fmla="*/ 549 w 8"/>
                    <a:gd name="T11" fmla="*/ 0 h 3"/>
                    <a:gd name="T12" fmla="*/ 244 w 8"/>
                    <a:gd name="T13" fmla="*/ 0 h 3"/>
                    <a:gd name="T14" fmla="*/ 244 w 8"/>
                    <a:gd name="T15" fmla="*/ 0 h 3"/>
                    <a:gd name="T16" fmla="*/ 0 w 8"/>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0" y="2"/>
                      </a:moveTo>
                      <a:lnTo>
                        <a:pt x="0" y="2"/>
                      </a:lnTo>
                      <a:lnTo>
                        <a:pt x="5" y="3"/>
                      </a:lnTo>
                      <a:lnTo>
                        <a:pt x="8" y="2"/>
                      </a:lnTo>
                      <a:lnTo>
                        <a:pt x="8" y="0"/>
                      </a:lnTo>
                      <a:lnTo>
                        <a:pt x="5" y="0"/>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7" name="Freeform 986"/>
                <p:cNvSpPr>
                  <a:spLocks/>
                </p:cNvSpPr>
                <p:nvPr/>
              </p:nvSpPr>
              <p:spPr bwMode="auto">
                <a:xfrm>
                  <a:off x="1189" y="1845"/>
                  <a:ext cx="59" cy="7"/>
                </a:xfrm>
                <a:custGeom>
                  <a:avLst/>
                  <a:gdLst>
                    <a:gd name="T0" fmla="*/ 0 w 18"/>
                    <a:gd name="T1" fmla="*/ 294 h 2"/>
                    <a:gd name="T2" fmla="*/ 0 w 18"/>
                    <a:gd name="T3" fmla="*/ 294 h 2"/>
                    <a:gd name="T4" fmla="*/ 915 w 18"/>
                    <a:gd name="T5" fmla="*/ 294 h 2"/>
                    <a:gd name="T6" fmla="*/ 1826 w 18"/>
                    <a:gd name="T7" fmla="*/ 294 h 2"/>
                    <a:gd name="T8" fmla="*/ 2075 w 18"/>
                    <a:gd name="T9" fmla="*/ 0 h 2"/>
                    <a:gd name="T10" fmla="*/ 915 w 18"/>
                    <a:gd name="T11" fmla="*/ 0 h 2"/>
                    <a:gd name="T12" fmla="*/ 0 w 18"/>
                    <a:gd name="T13" fmla="*/ 0 h 2"/>
                    <a:gd name="T14" fmla="*/ 0 w 18"/>
                    <a:gd name="T15" fmla="*/ 0 h 2"/>
                    <a:gd name="T16" fmla="*/ 0 w 18"/>
                    <a:gd name="T17" fmla="*/ 29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2"/>
                    <a:gd name="T29" fmla="*/ 18 w 18"/>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2">
                      <a:moveTo>
                        <a:pt x="0" y="2"/>
                      </a:moveTo>
                      <a:lnTo>
                        <a:pt x="0" y="2"/>
                      </a:lnTo>
                      <a:lnTo>
                        <a:pt x="8" y="2"/>
                      </a:lnTo>
                      <a:lnTo>
                        <a:pt x="16" y="2"/>
                      </a:lnTo>
                      <a:lnTo>
                        <a:pt x="18" y="0"/>
                      </a:lnTo>
                      <a:lnTo>
                        <a:pt x="8" y="0"/>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8" name="Freeform 987"/>
                <p:cNvSpPr>
                  <a:spLocks/>
                </p:cNvSpPr>
                <p:nvPr/>
              </p:nvSpPr>
              <p:spPr bwMode="auto">
                <a:xfrm>
                  <a:off x="1147" y="1845"/>
                  <a:ext cx="42" cy="17"/>
                </a:xfrm>
                <a:custGeom>
                  <a:avLst/>
                  <a:gdLst>
                    <a:gd name="T0" fmla="*/ 0 w 13"/>
                    <a:gd name="T1" fmla="*/ 670 h 5"/>
                    <a:gd name="T2" fmla="*/ 0 w 13"/>
                    <a:gd name="T3" fmla="*/ 670 h 5"/>
                    <a:gd name="T4" fmla="*/ 636 w 13"/>
                    <a:gd name="T5" fmla="*/ 394 h 5"/>
                    <a:gd name="T6" fmla="*/ 1418 w 13"/>
                    <a:gd name="T7" fmla="*/ 279 h 5"/>
                    <a:gd name="T8" fmla="*/ 1418 w 13"/>
                    <a:gd name="T9" fmla="*/ 0 h 5"/>
                    <a:gd name="T10" fmla="*/ 636 w 13"/>
                    <a:gd name="T11" fmla="*/ 279 h 5"/>
                    <a:gd name="T12" fmla="*/ 0 w 13"/>
                    <a:gd name="T13" fmla="*/ 279 h 5"/>
                    <a:gd name="T14" fmla="*/ 0 w 13"/>
                    <a:gd name="T15" fmla="*/ 279 h 5"/>
                    <a:gd name="T16" fmla="*/ 0 w 13"/>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0" y="5"/>
                      </a:moveTo>
                      <a:lnTo>
                        <a:pt x="0" y="5"/>
                      </a:lnTo>
                      <a:lnTo>
                        <a:pt x="6" y="3"/>
                      </a:lnTo>
                      <a:lnTo>
                        <a:pt x="13" y="2"/>
                      </a:lnTo>
                      <a:lnTo>
                        <a:pt x="13" y="0"/>
                      </a:lnTo>
                      <a:lnTo>
                        <a:pt x="6" y="2"/>
                      </a:lnTo>
                      <a:lnTo>
                        <a:pt x="0" y="2"/>
                      </a:lnTo>
                      <a:lnTo>
                        <a:pt x="0"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49" name="Freeform 988"/>
                <p:cNvSpPr>
                  <a:spLocks/>
                </p:cNvSpPr>
                <p:nvPr/>
              </p:nvSpPr>
              <p:spPr bwMode="auto">
                <a:xfrm>
                  <a:off x="1114" y="1852"/>
                  <a:ext cx="33" cy="10"/>
                </a:xfrm>
                <a:custGeom>
                  <a:avLst/>
                  <a:gdLst>
                    <a:gd name="T0" fmla="*/ 0 w 10"/>
                    <a:gd name="T1" fmla="*/ 367 h 3"/>
                    <a:gd name="T2" fmla="*/ 0 w 10"/>
                    <a:gd name="T3" fmla="*/ 367 h 3"/>
                    <a:gd name="T4" fmla="*/ 360 w 10"/>
                    <a:gd name="T5" fmla="*/ 367 h 3"/>
                    <a:gd name="T6" fmla="*/ 1188 w 10"/>
                    <a:gd name="T7" fmla="*/ 367 h 3"/>
                    <a:gd name="T8" fmla="*/ 1188 w 10"/>
                    <a:gd name="T9" fmla="*/ 0 h 3"/>
                    <a:gd name="T10" fmla="*/ 360 w 10"/>
                    <a:gd name="T11" fmla="*/ 110 h 3"/>
                    <a:gd name="T12" fmla="*/ 0 w 10"/>
                    <a:gd name="T13" fmla="*/ 0 h 3"/>
                    <a:gd name="T14" fmla="*/ 0 w 10"/>
                    <a:gd name="T15" fmla="*/ 0 h 3"/>
                    <a:gd name="T16" fmla="*/ 0 w 10"/>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0" y="3"/>
                      </a:moveTo>
                      <a:lnTo>
                        <a:pt x="0" y="3"/>
                      </a:lnTo>
                      <a:lnTo>
                        <a:pt x="3" y="3"/>
                      </a:lnTo>
                      <a:lnTo>
                        <a:pt x="10" y="3"/>
                      </a:lnTo>
                      <a:lnTo>
                        <a:pt x="10" y="0"/>
                      </a:lnTo>
                      <a:lnTo>
                        <a:pt x="3" y="1"/>
                      </a:lnTo>
                      <a:lnTo>
                        <a:pt x="0" y="0"/>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0" name="Freeform 989"/>
                <p:cNvSpPr>
                  <a:spLocks/>
                </p:cNvSpPr>
                <p:nvPr/>
              </p:nvSpPr>
              <p:spPr bwMode="auto">
                <a:xfrm>
                  <a:off x="1104" y="1852"/>
                  <a:ext cx="10" cy="16"/>
                </a:xfrm>
                <a:custGeom>
                  <a:avLst/>
                  <a:gdLst>
                    <a:gd name="T0" fmla="*/ 110 w 3"/>
                    <a:gd name="T1" fmla="*/ 522 h 5"/>
                    <a:gd name="T2" fmla="*/ 110 w 3"/>
                    <a:gd name="T3" fmla="*/ 522 h 5"/>
                    <a:gd name="T4" fmla="*/ 110 w 3"/>
                    <a:gd name="T5" fmla="*/ 326 h 5"/>
                    <a:gd name="T6" fmla="*/ 367 w 3"/>
                    <a:gd name="T7" fmla="*/ 326 h 5"/>
                    <a:gd name="T8" fmla="*/ 367 w 3"/>
                    <a:gd name="T9" fmla="*/ 0 h 5"/>
                    <a:gd name="T10" fmla="*/ 0 w 3"/>
                    <a:gd name="T11" fmla="*/ 102 h 5"/>
                    <a:gd name="T12" fmla="*/ 0 w 3"/>
                    <a:gd name="T13" fmla="*/ 522 h 5"/>
                    <a:gd name="T14" fmla="*/ 0 w 3"/>
                    <a:gd name="T15" fmla="*/ 522 h 5"/>
                    <a:gd name="T16" fmla="*/ 110 w 3"/>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5"/>
                      </a:moveTo>
                      <a:lnTo>
                        <a:pt x="1" y="5"/>
                      </a:lnTo>
                      <a:lnTo>
                        <a:pt x="1" y="3"/>
                      </a:lnTo>
                      <a:lnTo>
                        <a:pt x="3" y="3"/>
                      </a:lnTo>
                      <a:lnTo>
                        <a:pt x="3" y="0"/>
                      </a:lnTo>
                      <a:lnTo>
                        <a:pt x="0" y="1"/>
                      </a:lnTo>
                      <a:lnTo>
                        <a:pt x="0" y="5"/>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1" name="Freeform 990"/>
                <p:cNvSpPr>
                  <a:spLocks/>
                </p:cNvSpPr>
                <p:nvPr/>
              </p:nvSpPr>
              <p:spPr bwMode="auto">
                <a:xfrm>
                  <a:off x="1071" y="1868"/>
                  <a:ext cx="36" cy="26"/>
                </a:xfrm>
                <a:custGeom>
                  <a:avLst/>
                  <a:gdLst>
                    <a:gd name="T0" fmla="*/ 245 w 11"/>
                    <a:gd name="T1" fmla="*/ 887 h 8"/>
                    <a:gd name="T2" fmla="*/ 245 w 11"/>
                    <a:gd name="T3" fmla="*/ 887 h 8"/>
                    <a:gd name="T4" fmla="*/ 802 w 11"/>
                    <a:gd name="T5" fmla="*/ 549 h 8"/>
                    <a:gd name="T6" fmla="*/ 1263 w 11"/>
                    <a:gd name="T7" fmla="*/ 0 h 8"/>
                    <a:gd name="T8" fmla="*/ 1155 w 11"/>
                    <a:gd name="T9" fmla="*/ 0 h 8"/>
                    <a:gd name="T10" fmla="*/ 556 w 11"/>
                    <a:gd name="T11" fmla="*/ 338 h 8"/>
                    <a:gd name="T12" fmla="*/ 0 w 11"/>
                    <a:gd name="T13" fmla="*/ 887 h 8"/>
                    <a:gd name="T14" fmla="*/ 0 w 11"/>
                    <a:gd name="T15" fmla="*/ 887 h 8"/>
                    <a:gd name="T16" fmla="*/ 245 w 11"/>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8"/>
                    <a:gd name="T29" fmla="*/ 11 w 1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8">
                      <a:moveTo>
                        <a:pt x="2" y="8"/>
                      </a:moveTo>
                      <a:lnTo>
                        <a:pt x="2" y="8"/>
                      </a:lnTo>
                      <a:lnTo>
                        <a:pt x="7" y="5"/>
                      </a:lnTo>
                      <a:lnTo>
                        <a:pt x="11" y="0"/>
                      </a:lnTo>
                      <a:lnTo>
                        <a:pt x="10" y="0"/>
                      </a:lnTo>
                      <a:lnTo>
                        <a:pt x="5" y="3"/>
                      </a:lnTo>
                      <a:lnTo>
                        <a:pt x="0" y="8"/>
                      </a:lnTo>
                      <a:lnTo>
                        <a:pt x="2"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2" name="Freeform 991"/>
                <p:cNvSpPr>
                  <a:spLocks/>
                </p:cNvSpPr>
                <p:nvPr/>
              </p:nvSpPr>
              <p:spPr bwMode="auto">
                <a:xfrm>
                  <a:off x="1062" y="1894"/>
                  <a:ext cx="16" cy="50"/>
                </a:xfrm>
                <a:custGeom>
                  <a:avLst/>
                  <a:gdLst>
                    <a:gd name="T0" fmla="*/ 102 w 5"/>
                    <a:gd name="T1" fmla="*/ 1857 h 15"/>
                    <a:gd name="T2" fmla="*/ 102 w 5"/>
                    <a:gd name="T3" fmla="*/ 1857 h 15"/>
                    <a:gd name="T4" fmla="*/ 522 w 5"/>
                    <a:gd name="T5" fmla="*/ 743 h 15"/>
                    <a:gd name="T6" fmla="*/ 522 w 5"/>
                    <a:gd name="T7" fmla="*/ 0 h 15"/>
                    <a:gd name="T8" fmla="*/ 326 w 5"/>
                    <a:gd name="T9" fmla="*/ 0 h 15"/>
                    <a:gd name="T10" fmla="*/ 326 w 5"/>
                    <a:gd name="T11" fmla="*/ 743 h 15"/>
                    <a:gd name="T12" fmla="*/ 0 w 5"/>
                    <a:gd name="T13" fmla="*/ 1590 h 15"/>
                    <a:gd name="T14" fmla="*/ 0 w 5"/>
                    <a:gd name="T15" fmla="*/ 1590 h 15"/>
                    <a:gd name="T16" fmla="*/ 102 w 5"/>
                    <a:gd name="T17" fmla="*/ 185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5"/>
                    <a:gd name="T29" fmla="*/ 5 w 5"/>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5">
                      <a:moveTo>
                        <a:pt x="1" y="15"/>
                      </a:moveTo>
                      <a:lnTo>
                        <a:pt x="1" y="15"/>
                      </a:lnTo>
                      <a:lnTo>
                        <a:pt x="5" y="6"/>
                      </a:lnTo>
                      <a:lnTo>
                        <a:pt x="5" y="0"/>
                      </a:lnTo>
                      <a:lnTo>
                        <a:pt x="3" y="0"/>
                      </a:lnTo>
                      <a:lnTo>
                        <a:pt x="3" y="6"/>
                      </a:lnTo>
                      <a:lnTo>
                        <a:pt x="0" y="13"/>
                      </a:lnTo>
                      <a:lnTo>
                        <a:pt x="1" y="1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3" name="Freeform 992"/>
                <p:cNvSpPr>
                  <a:spLocks/>
                </p:cNvSpPr>
                <p:nvPr/>
              </p:nvSpPr>
              <p:spPr bwMode="auto">
                <a:xfrm>
                  <a:off x="963" y="1937"/>
                  <a:ext cx="102" cy="128"/>
                </a:xfrm>
                <a:custGeom>
                  <a:avLst/>
                  <a:gdLst>
                    <a:gd name="T0" fmla="*/ 359 w 31"/>
                    <a:gd name="T1" fmla="*/ 4418 h 39"/>
                    <a:gd name="T2" fmla="*/ 359 w 31"/>
                    <a:gd name="T3" fmla="*/ 4523 h 39"/>
                    <a:gd name="T4" fmla="*/ 359 w 31"/>
                    <a:gd name="T5" fmla="*/ 3965 h 39"/>
                    <a:gd name="T6" fmla="*/ 823 w 31"/>
                    <a:gd name="T7" fmla="*/ 3253 h 39"/>
                    <a:gd name="T8" fmla="*/ 1181 w 31"/>
                    <a:gd name="T9" fmla="*/ 2649 h 39"/>
                    <a:gd name="T10" fmla="*/ 1744 w 31"/>
                    <a:gd name="T11" fmla="*/ 1874 h 39"/>
                    <a:gd name="T12" fmla="*/ 2922 w 31"/>
                    <a:gd name="T13" fmla="*/ 807 h 39"/>
                    <a:gd name="T14" fmla="*/ 3639 w 31"/>
                    <a:gd name="T15" fmla="*/ 246 h 39"/>
                    <a:gd name="T16" fmla="*/ 3531 w 31"/>
                    <a:gd name="T17" fmla="*/ 0 h 39"/>
                    <a:gd name="T18" fmla="*/ 2708 w 31"/>
                    <a:gd name="T19" fmla="*/ 571 h 39"/>
                    <a:gd name="T20" fmla="*/ 1527 w 31"/>
                    <a:gd name="T21" fmla="*/ 1733 h 39"/>
                    <a:gd name="T22" fmla="*/ 931 w 31"/>
                    <a:gd name="T23" fmla="*/ 2435 h 39"/>
                    <a:gd name="T24" fmla="*/ 573 w 31"/>
                    <a:gd name="T25" fmla="*/ 3253 h 39"/>
                    <a:gd name="T26" fmla="*/ 250 w 31"/>
                    <a:gd name="T27" fmla="*/ 3814 h 39"/>
                    <a:gd name="T28" fmla="*/ 0 w 31"/>
                    <a:gd name="T29" fmla="*/ 4523 h 39"/>
                    <a:gd name="T30" fmla="*/ 250 w 31"/>
                    <a:gd name="T31" fmla="*/ 4523 h 39"/>
                    <a:gd name="T32" fmla="*/ 359 w 31"/>
                    <a:gd name="T33" fmla="*/ 4418 h 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1"/>
                    <a:gd name="T52" fmla="*/ 0 h 39"/>
                    <a:gd name="T53" fmla="*/ 31 w 31"/>
                    <a:gd name="T54" fmla="*/ 39 h 3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1" h="39">
                      <a:moveTo>
                        <a:pt x="3" y="38"/>
                      </a:moveTo>
                      <a:lnTo>
                        <a:pt x="3" y="39"/>
                      </a:lnTo>
                      <a:lnTo>
                        <a:pt x="3" y="34"/>
                      </a:lnTo>
                      <a:lnTo>
                        <a:pt x="7" y="28"/>
                      </a:lnTo>
                      <a:lnTo>
                        <a:pt x="10" y="23"/>
                      </a:lnTo>
                      <a:lnTo>
                        <a:pt x="15" y="16"/>
                      </a:lnTo>
                      <a:lnTo>
                        <a:pt x="25" y="7"/>
                      </a:lnTo>
                      <a:lnTo>
                        <a:pt x="31" y="2"/>
                      </a:lnTo>
                      <a:lnTo>
                        <a:pt x="30" y="0"/>
                      </a:lnTo>
                      <a:lnTo>
                        <a:pt x="23" y="5"/>
                      </a:lnTo>
                      <a:lnTo>
                        <a:pt x="13" y="15"/>
                      </a:lnTo>
                      <a:lnTo>
                        <a:pt x="8" y="21"/>
                      </a:lnTo>
                      <a:lnTo>
                        <a:pt x="5" y="28"/>
                      </a:lnTo>
                      <a:lnTo>
                        <a:pt x="2" y="33"/>
                      </a:lnTo>
                      <a:lnTo>
                        <a:pt x="0" y="39"/>
                      </a:lnTo>
                      <a:lnTo>
                        <a:pt x="2" y="39"/>
                      </a:lnTo>
                      <a:lnTo>
                        <a:pt x="3" y="3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4" name="Freeform 993"/>
                <p:cNvSpPr>
                  <a:spLocks/>
                </p:cNvSpPr>
                <p:nvPr/>
              </p:nvSpPr>
              <p:spPr bwMode="auto">
                <a:xfrm>
                  <a:off x="970" y="2061"/>
                  <a:ext cx="19" cy="36"/>
                </a:xfrm>
                <a:custGeom>
                  <a:avLst/>
                  <a:gdLst>
                    <a:gd name="T0" fmla="*/ 510 w 6"/>
                    <a:gd name="T1" fmla="*/ 1263 h 11"/>
                    <a:gd name="T2" fmla="*/ 510 w 6"/>
                    <a:gd name="T3" fmla="*/ 1263 h 11"/>
                    <a:gd name="T4" fmla="*/ 602 w 6"/>
                    <a:gd name="T5" fmla="*/ 910 h 11"/>
                    <a:gd name="T6" fmla="*/ 510 w 6"/>
                    <a:gd name="T7" fmla="*/ 697 h 11"/>
                    <a:gd name="T8" fmla="*/ 320 w 6"/>
                    <a:gd name="T9" fmla="*/ 353 h 11"/>
                    <a:gd name="T10" fmla="*/ 101 w 6"/>
                    <a:gd name="T11" fmla="*/ 0 h 11"/>
                    <a:gd name="T12" fmla="*/ 0 w 6"/>
                    <a:gd name="T13" fmla="*/ 108 h 11"/>
                    <a:gd name="T14" fmla="*/ 101 w 6"/>
                    <a:gd name="T15" fmla="*/ 461 h 11"/>
                    <a:gd name="T16" fmla="*/ 320 w 6"/>
                    <a:gd name="T17" fmla="*/ 910 h 11"/>
                    <a:gd name="T18" fmla="*/ 510 w 6"/>
                    <a:gd name="T19" fmla="*/ 910 h 11"/>
                    <a:gd name="T20" fmla="*/ 320 w 6"/>
                    <a:gd name="T21" fmla="*/ 1263 h 11"/>
                    <a:gd name="T22" fmla="*/ 320 w 6"/>
                    <a:gd name="T23" fmla="*/ 1263 h 11"/>
                    <a:gd name="T24" fmla="*/ 510 w 6"/>
                    <a:gd name="T25" fmla="*/ 1263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1"/>
                    <a:gd name="T41" fmla="*/ 6 w 6"/>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1">
                      <a:moveTo>
                        <a:pt x="5" y="11"/>
                      </a:moveTo>
                      <a:lnTo>
                        <a:pt x="5" y="11"/>
                      </a:lnTo>
                      <a:lnTo>
                        <a:pt x="6" y="8"/>
                      </a:lnTo>
                      <a:lnTo>
                        <a:pt x="5" y="6"/>
                      </a:lnTo>
                      <a:lnTo>
                        <a:pt x="3" y="3"/>
                      </a:lnTo>
                      <a:lnTo>
                        <a:pt x="1" y="0"/>
                      </a:lnTo>
                      <a:lnTo>
                        <a:pt x="0" y="1"/>
                      </a:lnTo>
                      <a:lnTo>
                        <a:pt x="1" y="4"/>
                      </a:lnTo>
                      <a:lnTo>
                        <a:pt x="3" y="8"/>
                      </a:lnTo>
                      <a:lnTo>
                        <a:pt x="5" y="8"/>
                      </a:lnTo>
                      <a:lnTo>
                        <a:pt x="3" y="11"/>
                      </a:lnTo>
                      <a:lnTo>
                        <a:pt x="5"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5" name="Freeform 994"/>
                <p:cNvSpPr>
                  <a:spLocks/>
                </p:cNvSpPr>
                <p:nvPr/>
              </p:nvSpPr>
              <p:spPr bwMode="auto">
                <a:xfrm>
                  <a:off x="970" y="2097"/>
                  <a:ext cx="16" cy="82"/>
                </a:xfrm>
                <a:custGeom>
                  <a:avLst/>
                  <a:gdLst>
                    <a:gd name="T0" fmla="*/ 102 w 5"/>
                    <a:gd name="T1" fmla="*/ 2893 h 25"/>
                    <a:gd name="T2" fmla="*/ 102 w 5"/>
                    <a:gd name="T3" fmla="*/ 2893 h 25"/>
                    <a:gd name="T4" fmla="*/ 326 w 5"/>
                    <a:gd name="T5" fmla="*/ 1515 h 25"/>
                    <a:gd name="T6" fmla="*/ 522 w 5"/>
                    <a:gd name="T7" fmla="*/ 0 h 25"/>
                    <a:gd name="T8" fmla="*/ 326 w 5"/>
                    <a:gd name="T9" fmla="*/ 0 h 25"/>
                    <a:gd name="T10" fmla="*/ 0 w 5"/>
                    <a:gd name="T11" fmla="*/ 1515 h 25"/>
                    <a:gd name="T12" fmla="*/ 0 w 5"/>
                    <a:gd name="T13" fmla="*/ 2893 h 25"/>
                    <a:gd name="T14" fmla="*/ 0 w 5"/>
                    <a:gd name="T15" fmla="*/ 2893 h 25"/>
                    <a:gd name="T16" fmla="*/ 102 w 5"/>
                    <a:gd name="T17" fmla="*/ 2893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25"/>
                    <a:gd name="T29" fmla="*/ 5 w 5"/>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25">
                      <a:moveTo>
                        <a:pt x="1" y="25"/>
                      </a:moveTo>
                      <a:lnTo>
                        <a:pt x="1" y="25"/>
                      </a:lnTo>
                      <a:lnTo>
                        <a:pt x="3" y="13"/>
                      </a:lnTo>
                      <a:lnTo>
                        <a:pt x="5" y="0"/>
                      </a:lnTo>
                      <a:lnTo>
                        <a:pt x="3" y="0"/>
                      </a:lnTo>
                      <a:lnTo>
                        <a:pt x="0" y="13"/>
                      </a:lnTo>
                      <a:lnTo>
                        <a:pt x="0" y="25"/>
                      </a:lnTo>
                      <a:lnTo>
                        <a:pt x="1" y="2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6" name="Freeform 995"/>
                <p:cNvSpPr>
                  <a:spLocks/>
                </p:cNvSpPr>
                <p:nvPr/>
              </p:nvSpPr>
              <p:spPr bwMode="auto">
                <a:xfrm>
                  <a:off x="970" y="2179"/>
                  <a:ext cx="16" cy="43"/>
                </a:xfrm>
                <a:custGeom>
                  <a:avLst/>
                  <a:gdLst>
                    <a:gd name="T0" fmla="*/ 522 w 5"/>
                    <a:gd name="T1" fmla="*/ 1303 h 13"/>
                    <a:gd name="T2" fmla="*/ 522 w 5"/>
                    <a:gd name="T3" fmla="*/ 1303 h 13"/>
                    <a:gd name="T4" fmla="*/ 102 w 5"/>
                    <a:gd name="T5" fmla="*/ 721 h 13"/>
                    <a:gd name="T6" fmla="*/ 102 w 5"/>
                    <a:gd name="T7" fmla="*/ 0 h 13"/>
                    <a:gd name="T8" fmla="*/ 0 w 5"/>
                    <a:gd name="T9" fmla="*/ 0 h 13"/>
                    <a:gd name="T10" fmla="*/ 0 w 5"/>
                    <a:gd name="T11" fmla="*/ 721 h 13"/>
                    <a:gd name="T12" fmla="*/ 522 w 5"/>
                    <a:gd name="T13" fmla="*/ 1555 h 13"/>
                    <a:gd name="T14" fmla="*/ 522 w 5"/>
                    <a:gd name="T15" fmla="*/ 1555 h 13"/>
                    <a:gd name="T16" fmla="*/ 522 w 5"/>
                    <a:gd name="T17" fmla="*/ 130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3"/>
                    <a:gd name="T29" fmla="*/ 5 w 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3">
                      <a:moveTo>
                        <a:pt x="5" y="11"/>
                      </a:moveTo>
                      <a:lnTo>
                        <a:pt x="5" y="11"/>
                      </a:lnTo>
                      <a:lnTo>
                        <a:pt x="1" y="6"/>
                      </a:lnTo>
                      <a:lnTo>
                        <a:pt x="1" y="0"/>
                      </a:lnTo>
                      <a:lnTo>
                        <a:pt x="0" y="0"/>
                      </a:lnTo>
                      <a:lnTo>
                        <a:pt x="0" y="6"/>
                      </a:lnTo>
                      <a:lnTo>
                        <a:pt x="5" y="13"/>
                      </a:lnTo>
                      <a:lnTo>
                        <a:pt x="5"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7" name="Freeform 996"/>
                <p:cNvSpPr>
                  <a:spLocks/>
                </p:cNvSpPr>
                <p:nvPr/>
              </p:nvSpPr>
              <p:spPr bwMode="auto">
                <a:xfrm>
                  <a:off x="986" y="2212"/>
                  <a:ext cx="20" cy="10"/>
                </a:xfrm>
                <a:custGeom>
                  <a:avLst/>
                  <a:gdLst>
                    <a:gd name="T0" fmla="*/ 743 w 6"/>
                    <a:gd name="T1" fmla="*/ 367 h 3"/>
                    <a:gd name="T2" fmla="*/ 743 w 6"/>
                    <a:gd name="T3" fmla="*/ 367 h 3"/>
                    <a:gd name="T4" fmla="*/ 633 w 6"/>
                    <a:gd name="T5" fmla="*/ 0 h 3"/>
                    <a:gd name="T6" fmla="*/ 367 w 6"/>
                    <a:gd name="T7" fmla="*/ 0 h 3"/>
                    <a:gd name="T8" fmla="*/ 110 w 6"/>
                    <a:gd name="T9" fmla="*/ 0 h 3"/>
                    <a:gd name="T10" fmla="*/ 0 w 6"/>
                    <a:gd name="T11" fmla="*/ 110 h 3"/>
                    <a:gd name="T12" fmla="*/ 0 w 6"/>
                    <a:gd name="T13" fmla="*/ 367 h 3"/>
                    <a:gd name="T14" fmla="*/ 110 w 6"/>
                    <a:gd name="T15" fmla="*/ 110 h 3"/>
                    <a:gd name="T16" fmla="*/ 367 w 6"/>
                    <a:gd name="T17" fmla="*/ 110 h 3"/>
                    <a:gd name="T18" fmla="*/ 367 w 6"/>
                    <a:gd name="T19" fmla="*/ 110 h 3"/>
                    <a:gd name="T20" fmla="*/ 367 w 6"/>
                    <a:gd name="T21" fmla="*/ 367 h 3"/>
                    <a:gd name="T22" fmla="*/ 367 w 6"/>
                    <a:gd name="T23" fmla="*/ 367 h 3"/>
                    <a:gd name="T24" fmla="*/ 743 w 6"/>
                    <a:gd name="T25" fmla="*/ 367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3"/>
                    <a:gd name="T41" fmla="*/ 6 w 6"/>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3">
                      <a:moveTo>
                        <a:pt x="6" y="3"/>
                      </a:moveTo>
                      <a:lnTo>
                        <a:pt x="6" y="3"/>
                      </a:lnTo>
                      <a:lnTo>
                        <a:pt x="5" y="0"/>
                      </a:lnTo>
                      <a:lnTo>
                        <a:pt x="3" y="0"/>
                      </a:lnTo>
                      <a:lnTo>
                        <a:pt x="1" y="0"/>
                      </a:lnTo>
                      <a:lnTo>
                        <a:pt x="0" y="1"/>
                      </a:lnTo>
                      <a:lnTo>
                        <a:pt x="0" y="3"/>
                      </a:lnTo>
                      <a:lnTo>
                        <a:pt x="1" y="1"/>
                      </a:lnTo>
                      <a:lnTo>
                        <a:pt x="3" y="1"/>
                      </a:lnTo>
                      <a:lnTo>
                        <a:pt x="3" y="3"/>
                      </a:lnTo>
                      <a:lnTo>
                        <a:pt x="6"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8" name="Freeform 997"/>
                <p:cNvSpPr>
                  <a:spLocks/>
                </p:cNvSpPr>
                <p:nvPr/>
              </p:nvSpPr>
              <p:spPr bwMode="auto">
                <a:xfrm>
                  <a:off x="996" y="2222"/>
                  <a:ext cx="16" cy="26"/>
                </a:xfrm>
                <a:custGeom>
                  <a:avLst/>
                  <a:gdLst>
                    <a:gd name="T0" fmla="*/ 522 w 5"/>
                    <a:gd name="T1" fmla="*/ 653 h 8"/>
                    <a:gd name="T2" fmla="*/ 522 w 5"/>
                    <a:gd name="T3" fmla="*/ 653 h 8"/>
                    <a:gd name="T4" fmla="*/ 326 w 5"/>
                    <a:gd name="T5" fmla="*/ 549 h 8"/>
                    <a:gd name="T6" fmla="*/ 326 w 5"/>
                    <a:gd name="T7" fmla="*/ 0 h 8"/>
                    <a:gd name="T8" fmla="*/ 0 w 5"/>
                    <a:gd name="T9" fmla="*/ 0 h 8"/>
                    <a:gd name="T10" fmla="*/ 0 w 5"/>
                    <a:gd name="T11" fmla="*/ 549 h 8"/>
                    <a:gd name="T12" fmla="*/ 326 w 5"/>
                    <a:gd name="T13" fmla="*/ 887 h 8"/>
                    <a:gd name="T14" fmla="*/ 326 w 5"/>
                    <a:gd name="T15" fmla="*/ 887 h 8"/>
                    <a:gd name="T16" fmla="*/ 522 w 5"/>
                    <a:gd name="T17" fmla="*/ 65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5" y="6"/>
                      </a:moveTo>
                      <a:lnTo>
                        <a:pt x="5" y="6"/>
                      </a:lnTo>
                      <a:lnTo>
                        <a:pt x="3" y="5"/>
                      </a:lnTo>
                      <a:lnTo>
                        <a:pt x="3" y="0"/>
                      </a:lnTo>
                      <a:lnTo>
                        <a:pt x="0" y="0"/>
                      </a:lnTo>
                      <a:lnTo>
                        <a:pt x="0" y="5"/>
                      </a:lnTo>
                      <a:lnTo>
                        <a:pt x="3" y="8"/>
                      </a:lnTo>
                      <a:lnTo>
                        <a:pt x="5"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59" name="Freeform 998"/>
                <p:cNvSpPr>
                  <a:spLocks/>
                </p:cNvSpPr>
                <p:nvPr/>
              </p:nvSpPr>
              <p:spPr bwMode="auto">
                <a:xfrm>
                  <a:off x="1006" y="2242"/>
                  <a:ext cx="33" cy="49"/>
                </a:xfrm>
                <a:custGeom>
                  <a:avLst/>
                  <a:gdLst>
                    <a:gd name="T0" fmla="*/ 1188 w 10"/>
                    <a:gd name="T1" fmla="*/ 1463 h 15"/>
                    <a:gd name="T2" fmla="*/ 1188 w 10"/>
                    <a:gd name="T3" fmla="*/ 1463 h 15"/>
                    <a:gd name="T4" fmla="*/ 251 w 10"/>
                    <a:gd name="T5" fmla="*/ 555 h 15"/>
                    <a:gd name="T6" fmla="*/ 251 w 10"/>
                    <a:gd name="T7" fmla="*/ 0 h 15"/>
                    <a:gd name="T8" fmla="*/ 0 w 10"/>
                    <a:gd name="T9" fmla="*/ 245 h 15"/>
                    <a:gd name="T10" fmla="*/ 0 w 10"/>
                    <a:gd name="T11" fmla="*/ 555 h 15"/>
                    <a:gd name="T12" fmla="*/ 937 w 10"/>
                    <a:gd name="T13" fmla="*/ 1708 h 15"/>
                    <a:gd name="T14" fmla="*/ 937 w 10"/>
                    <a:gd name="T15" fmla="*/ 1708 h 15"/>
                    <a:gd name="T16" fmla="*/ 1188 w 10"/>
                    <a:gd name="T17" fmla="*/ 1463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5"/>
                    <a:gd name="T29" fmla="*/ 10 w 10"/>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5">
                      <a:moveTo>
                        <a:pt x="10" y="13"/>
                      </a:moveTo>
                      <a:lnTo>
                        <a:pt x="10" y="13"/>
                      </a:lnTo>
                      <a:lnTo>
                        <a:pt x="2" y="5"/>
                      </a:lnTo>
                      <a:lnTo>
                        <a:pt x="2" y="0"/>
                      </a:lnTo>
                      <a:lnTo>
                        <a:pt x="0" y="2"/>
                      </a:lnTo>
                      <a:lnTo>
                        <a:pt x="0" y="5"/>
                      </a:lnTo>
                      <a:lnTo>
                        <a:pt x="8" y="15"/>
                      </a:lnTo>
                      <a:lnTo>
                        <a:pt x="10"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0" name="Freeform 999"/>
                <p:cNvSpPr>
                  <a:spLocks/>
                </p:cNvSpPr>
                <p:nvPr/>
              </p:nvSpPr>
              <p:spPr bwMode="auto">
                <a:xfrm>
                  <a:off x="1032" y="2284"/>
                  <a:ext cx="33" cy="33"/>
                </a:xfrm>
                <a:custGeom>
                  <a:avLst/>
                  <a:gdLst>
                    <a:gd name="T0" fmla="*/ 1188 w 10"/>
                    <a:gd name="T1" fmla="*/ 828 h 10"/>
                    <a:gd name="T2" fmla="*/ 1188 w 10"/>
                    <a:gd name="T3" fmla="*/ 828 h 10"/>
                    <a:gd name="T4" fmla="*/ 1079 w 10"/>
                    <a:gd name="T5" fmla="*/ 1079 h 10"/>
                    <a:gd name="T6" fmla="*/ 1079 w 10"/>
                    <a:gd name="T7" fmla="*/ 828 h 10"/>
                    <a:gd name="T8" fmla="*/ 719 w 10"/>
                    <a:gd name="T9" fmla="*/ 610 h 10"/>
                    <a:gd name="T10" fmla="*/ 251 w 10"/>
                    <a:gd name="T11" fmla="*/ 0 h 10"/>
                    <a:gd name="T12" fmla="*/ 0 w 10"/>
                    <a:gd name="T13" fmla="*/ 251 h 10"/>
                    <a:gd name="T14" fmla="*/ 469 w 10"/>
                    <a:gd name="T15" fmla="*/ 828 h 10"/>
                    <a:gd name="T16" fmla="*/ 828 w 10"/>
                    <a:gd name="T17" fmla="*/ 1079 h 10"/>
                    <a:gd name="T18" fmla="*/ 1079 w 10"/>
                    <a:gd name="T19" fmla="*/ 1188 h 10"/>
                    <a:gd name="T20" fmla="*/ 1188 w 10"/>
                    <a:gd name="T21" fmla="*/ 1079 h 10"/>
                    <a:gd name="T22" fmla="*/ 1188 w 10"/>
                    <a:gd name="T23" fmla="*/ 1079 h 10"/>
                    <a:gd name="T24" fmla="*/ 1188 w 10"/>
                    <a:gd name="T25" fmla="*/ 828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0"/>
                    <a:gd name="T41" fmla="*/ 10 w 10"/>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0">
                      <a:moveTo>
                        <a:pt x="10" y="7"/>
                      </a:moveTo>
                      <a:lnTo>
                        <a:pt x="10" y="7"/>
                      </a:lnTo>
                      <a:lnTo>
                        <a:pt x="9" y="9"/>
                      </a:lnTo>
                      <a:lnTo>
                        <a:pt x="9" y="7"/>
                      </a:lnTo>
                      <a:lnTo>
                        <a:pt x="6" y="5"/>
                      </a:lnTo>
                      <a:lnTo>
                        <a:pt x="2" y="0"/>
                      </a:lnTo>
                      <a:lnTo>
                        <a:pt x="0" y="2"/>
                      </a:lnTo>
                      <a:lnTo>
                        <a:pt x="4" y="7"/>
                      </a:lnTo>
                      <a:lnTo>
                        <a:pt x="7" y="9"/>
                      </a:lnTo>
                      <a:lnTo>
                        <a:pt x="9" y="10"/>
                      </a:lnTo>
                      <a:lnTo>
                        <a:pt x="10" y="9"/>
                      </a:lnTo>
                      <a:lnTo>
                        <a:pt x="10"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1" name="Freeform 1000"/>
                <p:cNvSpPr>
                  <a:spLocks/>
                </p:cNvSpPr>
                <p:nvPr/>
              </p:nvSpPr>
              <p:spPr bwMode="auto">
                <a:xfrm>
                  <a:off x="1065" y="2297"/>
                  <a:ext cx="42" cy="17"/>
                </a:xfrm>
                <a:custGeom>
                  <a:avLst/>
                  <a:gdLst>
                    <a:gd name="T0" fmla="*/ 1418 w 13"/>
                    <a:gd name="T1" fmla="*/ 0 h 5"/>
                    <a:gd name="T2" fmla="*/ 1418 w 13"/>
                    <a:gd name="T3" fmla="*/ 0 h 5"/>
                    <a:gd name="T4" fmla="*/ 772 w 13"/>
                    <a:gd name="T5" fmla="*/ 0 h 5"/>
                    <a:gd name="T6" fmla="*/ 0 w 13"/>
                    <a:gd name="T7" fmla="*/ 394 h 5"/>
                    <a:gd name="T8" fmla="*/ 0 w 13"/>
                    <a:gd name="T9" fmla="*/ 670 h 5"/>
                    <a:gd name="T10" fmla="*/ 772 w 13"/>
                    <a:gd name="T11" fmla="*/ 394 h 5"/>
                    <a:gd name="T12" fmla="*/ 1418 w 13"/>
                    <a:gd name="T13" fmla="*/ 116 h 5"/>
                    <a:gd name="T14" fmla="*/ 1418 w 13"/>
                    <a:gd name="T15" fmla="*/ 116 h 5"/>
                    <a:gd name="T16" fmla="*/ 1418 w 1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13" y="0"/>
                      </a:moveTo>
                      <a:lnTo>
                        <a:pt x="13" y="0"/>
                      </a:lnTo>
                      <a:lnTo>
                        <a:pt x="7" y="0"/>
                      </a:lnTo>
                      <a:lnTo>
                        <a:pt x="0" y="3"/>
                      </a:lnTo>
                      <a:lnTo>
                        <a:pt x="0" y="5"/>
                      </a:lnTo>
                      <a:lnTo>
                        <a:pt x="7" y="3"/>
                      </a:lnTo>
                      <a:lnTo>
                        <a:pt x="13" y="1"/>
                      </a:lnTo>
                      <a:lnTo>
                        <a:pt x="1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2" name="Freeform 1001"/>
                <p:cNvSpPr>
                  <a:spLocks/>
                </p:cNvSpPr>
                <p:nvPr/>
              </p:nvSpPr>
              <p:spPr bwMode="auto">
                <a:xfrm>
                  <a:off x="1107" y="2297"/>
                  <a:ext cx="23" cy="10"/>
                </a:xfrm>
                <a:custGeom>
                  <a:avLst/>
                  <a:gdLst>
                    <a:gd name="T0" fmla="*/ 821 w 7"/>
                    <a:gd name="T1" fmla="*/ 0 h 3"/>
                    <a:gd name="T2" fmla="*/ 821 w 7"/>
                    <a:gd name="T3" fmla="*/ 0 h 3"/>
                    <a:gd name="T4" fmla="*/ 250 w 7"/>
                    <a:gd name="T5" fmla="*/ 110 h 3"/>
                    <a:gd name="T6" fmla="*/ 0 w 7"/>
                    <a:gd name="T7" fmla="*/ 0 h 3"/>
                    <a:gd name="T8" fmla="*/ 0 w 7"/>
                    <a:gd name="T9" fmla="*/ 110 h 3"/>
                    <a:gd name="T10" fmla="*/ 250 w 7"/>
                    <a:gd name="T11" fmla="*/ 367 h 3"/>
                    <a:gd name="T12" fmla="*/ 821 w 7"/>
                    <a:gd name="T13" fmla="*/ 367 h 3"/>
                    <a:gd name="T14" fmla="*/ 821 w 7"/>
                    <a:gd name="T15" fmla="*/ 367 h 3"/>
                    <a:gd name="T16" fmla="*/ 821 w 7"/>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7" y="0"/>
                      </a:moveTo>
                      <a:lnTo>
                        <a:pt x="7" y="0"/>
                      </a:lnTo>
                      <a:lnTo>
                        <a:pt x="2" y="1"/>
                      </a:lnTo>
                      <a:lnTo>
                        <a:pt x="0" y="0"/>
                      </a:lnTo>
                      <a:lnTo>
                        <a:pt x="0" y="1"/>
                      </a:lnTo>
                      <a:lnTo>
                        <a:pt x="2" y="3"/>
                      </a:lnTo>
                      <a:lnTo>
                        <a:pt x="7" y="3"/>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3" name="Freeform 1002"/>
                <p:cNvSpPr>
                  <a:spLocks/>
                </p:cNvSpPr>
                <p:nvPr/>
              </p:nvSpPr>
              <p:spPr bwMode="auto">
                <a:xfrm>
                  <a:off x="1130" y="2274"/>
                  <a:ext cx="49" cy="33"/>
                </a:xfrm>
                <a:custGeom>
                  <a:avLst/>
                  <a:gdLst>
                    <a:gd name="T0" fmla="*/ 1708 w 15"/>
                    <a:gd name="T1" fmla="*/ 0 h 10"/>
                    <a:gd name="T2" fmla="*/ 1708 w 15"/>
                    <a:gd name="T3" fmla="*/ 0 h 10"/>
                    <a:gd name="T4" fmla="*/ 908 w 15"/>
                    <a:gd name="T5" fmla="*/ 360 h 10"/>
                    <a:gd name="T6" fmla="*/ 0 w 15"/>
                    <a:gd name="T7" fmla="*/ 828 h 10"/>
                    <a:gd name="T8" fmla="*/ 0 w 15"/>
                    <a:gd name="T9" fmla="*/ 1188 h 10"/>
                    <a:gd name="T10" fmla="*/ 908 w 15"/>
                    <a:gd name="T11" fmla="*/ 610 h 10"/>
                    <a:gd name="T12" fmla="*/ 1708 w 15"/>
                    <a:gd name="T13" fmla="*/ 360 h 10"/>
                    <a:gd name="T14" fmla="*/ 1708 w 15"/>
                    <a:gd name="T15" fmla="*/ 360 h 10"/>
                    <a:gd name="T16" fmla="*/ 1708 w 15"/>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0"/>
                    <a:gd name="T29" fmla="*/ 15 w 1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0">
                      <a:moveTo>
                        <a:pt x="15" y="0"/>
                      </a:moveTo>
                      <a:lnTo>
                        <a:pt x="15" y="0"/>
                      </a:lnTo>
                      <a:lnTo>
                        <a:pt x="8" y="3"/>
                      </a:lnTo>
                      <a:lnTo>
                        <a:pt x="0" y="7"/>
                      </a:lnTo>
                      <a:lnTo>
                        <a:pt x="0" y="10"/>
                      </a:lnTo>
                      <a:lnTo>
                        <a:pt x="8" y="5"/>
                      </a:lnTo>
                      <a:lnTo>
                        <a:pt x="15" y="3"/>
                      </a:lnTo>
                      <a:lnTo>
                        <a:pt x="1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4" name="Freeform 1003"/>
                <p:cNvSpPr>
                  <a:spLocks/>
                </p:cNvSpPr>
                <p:nvPr/>
              </p:nvSpPr>
              <p:spPr bwMode="auto">
                <a:xfrm>
                  <a:off x="1179" y="2274"/>
                  <a:ext cx="30" cy="17"/>
                </a:xfrm>
                <a:custGeom>
                  <a:avLst/>
                  <a:gdLst>
                    <a:gd name="T0" fmla="*/ 1110 w 9"/>
                    <a:gd name="T1" fmla="*/ 394 h 5"/>
                    <a:gd name="T2" fmla="*/ 1110 w 9"/>
                    <a:gd name="T3" fmla="*/ 394 h 5"/>
                    <a:gd name="T4" fmla="*/ 477 w 9"/>
                    <a:gd name="T5" fmla="*/ 0 h 5"/>
                    <a:gd name="T6" fmla="*/ 0 w 9"/>
                    <a:gd name="T7" fmla="*/ 0 h 5"/>
                    <a:gd name="T8" fmla="*/ 0 w 9"/>
                    <a:gd name="T9" fmla="*/ 394 h 5"/>
                    <a:gd name="T10" fmla="*/ 477 w 9"/>
                    <a:gd name="T11" fmla="*/ 394 h 5"/>
                    <a:gd name="T12" fmla="*/ 743 w 9"/>
                    <a:gd name="T13" fmla="*/ 670 h 5"/>
                    <a:gd name="T14" fmla="*/ 743 w 9"/>
                    <a:gd name="T15" fmla="*/ 670 h 5"/>
                    <a:gd name="T16" fmla="*/ 1110 w 9"/>
                    <a:gd name="T17" fmla="*/ 39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3"/>
                      </a:moveTo>
                      <a:lnTo>
                        <a:pt x="9" y="3"/>
                      </a:lnTo>
                      <a:lnTo>
                        <a:pt x="4" y="0"/>
                      </a:lnTo>
                      <a:lnTo>
                        <a:pt x="0" y="0"/>
                      </a:lnTo>
                      <a:lnTo>
                        <a:pt x="0" y="3"/>
                      </a:lnTo>
                      <a:lnTo>
                        <a:pt x="4" y="3"/>
                      </a:lnTo>
                      <a:lnTo>
                        <a:pt x="6" y="5"/>
                      </a:lnTo>
                      <a:lnTo>
                        <a:pt x="9"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5" name="Freeform 1004"/>
                <p:cNvSpPr>
                  <a:spLocks/>
                </p:cNvSpPr>
                <p:nvPr/>
              </p:nvSpPr>
              <p:spPr bwMode="auto">
                <a:xfrm>
                  <a:off x="1193" y="2284"/>
                  <a:ext cx="16" cy="30"/>
                </a:xfrm>
                <a:custGeom>
                  <a:avLst/>
                  <a:gdLst>
                    <a:gd name="T0" fmla="*/ 429 w 5"/>
                    <a:gd name="T1" fmla="*/ 857 h 9"/>
                    <a:gd name="T2" fmla="*/ 429 w 5"/>
                    <a:gd name="T3" fmla="*/ 857 h 9"/>
                    <a:gd name="T4" fmla="*/ 195 w 5"/>
                    <a:gd name="T5" fmla="*/ 633 h 9"/>
                    <a:gd name="T6" fmla="*/ 195 w 5"/>
                    <a:gd name="T7" fmla="*/ 633 h 9"/>
                    <a:gd name="T8" fmla="*/ 429 w 5"/>
                    <a:gd name="T9" fmla="*/ 477 h 9"/>
                    <a:gd name="T10" fmla="*/ 522 w 5"/>
                    <a:gd name="T11" fmla="*/ 0 h 9"/>
                    <a:gd name="T12" fmla="*/ 195 w 5"/>
                    <a:gd name="T13" fmla="*/ 257 h 9"/>
                    <a:gd name="T14" fmla="*/ 195 w 5"/>
                    <a:gd name="T15" fmla="*/ 257 h 9"/>
                    <a:gd name="T16" fmla="*/ 0 w 5"/>
                    <a:gd name="T17" fmla="*/ 477 h 9"/>
                    <a:gd name="T18" fmla="*/ 0 w 5"/>
                    <a:gd name="T19" fmla="*/ 857 h 9"/>
                    <a:gd name="T20" fmla="*/ 429 w 5"/>
                    <a:gd name="T21" fmla="*/ 1110 h 9"/>
                    <a:gd name="T22" fmla="*/ 429 w 5"/>
                    <a:gd name="T23" fmla="*/ 1110 h 9"/>
                    <a:gd name="T24" fmla="*/ 429 w 5"/>
                    <a:gd name="T25" fmla="*/ 85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9"/>
                    <a:gd name="T41" fmla="*/ 5 w 5"/>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9">
                      <a:moveTo>
                        <a:pt x="4" y="7"/>
                      </a:moveTo>
                      <a:lnTo>
                        <a:pt x="4" y="7"/>
                      </a:lnTo>
                      <a:lnTo>
                        <a:pt x="2" y="5"/>
                      </a:lnTo>
                      <a:lnTo>
                        <a:pt x="4" y="4"/>
                      </a:lnTo>
                      <a:lnTo>
                        <a:pt x="5" y="0"/>
                      </a:lnTo>
                      <a:lnTo>
                        <a:pt x="2" y="2"/>
                      </a:lnTo>
                      <a:lnTo>
                        <a:pt x="0" y="4"/>
                      </a:lnTo>
                      <a:lnTo>
                        <a:pt x="0" y="7"/>
                      </a:lnTo>
                      <a:lnTo>
                        <a:pt x="4" y="9"/>
                      </a:lnTo>
                      <a:lnTo>
                        <a:pt x="4"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8166" name="Freeform 1005"/>
                <p:cNvSpPr>
                  <a:spLocks/>
                </p:cNvSpPr>
                <p:nvPr/>
              </p:nvSpPr>
              <p:spPr bwMode="auto">
                <a:xfrm>
                  <a:off x="1206" y="2307"/>
                  <a:ext cx="42" cy="7"/>
                </a:xfrm>
                <a:custGeom>
                  <a:avLst/>
                  <a:gdLst>
                    <a:gd name="T0" fmla="*/ 1418 w 13"/>
                    <a:gd name="T1" fmla="*/ 294 h 2"/>
                    <a:gd name="T2" fmla="*/ 1418 w 13"/>
                    <a:gd name="T3" fmla="*/ 294 h 2"/>
                    <a:gd name="T4" fmla="*/ 876 w 13"/>
                    <a:gd name="T5" fmla="*/ 0 h 2"/>
                    <a:gd name="T6" fmla="*/ 0 w 13"/>
                    <a:gd name="T7" fmla="*/ 0 h 2"/>
                    <a:gd name="T8" fmla="*/ 0 w 13"/>
                    <a:gd name="T9" fmla="*/ 294 h 2"/>
                    <a:gd name="T10" fmla="*/ 876 w 13"/>
                    <a:gd name="T11" fmla="*/ 294 h 2"/>
                    <a:gd name="T12" fmla="*/ 1076 w 13"/>
                    <a:gd name="T13" fmla="*/ 294 h 2"/>
                    <a:gd name="T14" fmla="*/ 1076 w 13"/>
                    <a:gd name="T15" fmla="*/ 294 h 2"/>
                    <a:gd name="T16" fmla="*/ 1418 w 13"/>
                    <a:gd name="T17" fmla="*/ 29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2"/>
                    <a:gd name="T29" fmla="*/ 13 w 13"/>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2">
                      <a:moveTo>
                        <a:pt x="13" y="2"/>
                      </a:moveTo>
                      <a:lnTo>
                        <a:pt x="13" y="2"/>
                      </a:lnTo>
                      <a:lnTo>
                        <a:pt x="8" y="0"/>
                      </a:lnTo>
                      <a:lnTo>
                        <a:pt x="0" y="0"/>
                      </a:lnTo>
                      <a:lnTo>
                        <a:pt x="0" y="2"/>
                      </a:lnTo>
                      <a:lnTo>
                        <a:pt x="8" y="2"/>
                      </a:lnTo>
                      <a:lnTo>
                        <a:pt x="10" y="2"/>
                      </a:lnTo>
                      <a:lnTo>
                        <a:pt x="1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grpSp>
          <p:grpSp>
            <p:nvGrpSpPr>
              <p:cNvPr id="7" name="Group 1006"/>
              <p:cNvGrpSpPr>
                <a:grpSpLocks/>
              </p:cNvGrpSpPr>
              <p:nvPr/>
            </p:nvGrpSpPr>
            <p:grpSpPr bwMode="auto">
              <a:xfrm>
                <a:off x="6401088" y="1388756"/>
                <a:ext cx="1723910" cy="1130300"/>
                <a:chOff x="1124" y="1544"/>
                <a:chExt cx="1661" cy="1320"/>
              </a:xfrm>
              <a:solidFill>
                <a:schemeClr val="bg1">
                  <a:lumMod val="85000"/>
                </a:schemeClr>
              </a:solidFill>
            </p:grpSpPr>
            <p:sp>
              <p:nvSpPr>
                <p:cNvPr id="47767" name="Freeform 1007"/>
                <p:cNvSpPr>
                  <a:spLocks/>
                </p:cNvSpPr>
                <p:nvPr/>
              </p:nvSpPr>
              <p:spPr bwMode="auto">
                <a:xfrm>
                  <a:off x="1238" y="2314"/>
                  <a:ext cx="10" cy="45"/>
                </a:xfrm>
                <a:custGeom>
                  <a:avLst/>
                  <a:gdLst>
                    <a:gd name="T0" fmla="*/ 367 w 3"/>
                    <a:gd name="T1" fmla="*/ 1498 h 14"/>
                    <a:gd name="T2" fmla="*/ 367 w 3"/>
                    <a:gd name="T3" fmla="*/ 1498 h 14"/>
                    <a:gd name="T4" fmla="*/ 367 w 3"/>
                    <a:gd name="T5" fmla="*/ 630 h 14"/>
                    <a:gd name="T6" fmla="*/ 367 w 3"/>
                    <a:gd name="T7" fmla="*/ 0 h 14"/>
                    <a:gd name="T8" fmla="*/ 0 w 3"/>
                    <a:gd name="T9" fmla="*/ 0 h 14"/>
                    <a:gd name="T10" fmla="*/ 110 w 3"/>
                    <a:gd name="T11" fmla="*/ 630 h 14"/>
                    <a:gd name="T12" fmla="*/ 110 w 3"/>
                    <a:gd name="T13" fmla="*/ 1498 h 14"/>
                    <a:gd name="T14" fmla="*/ 110 w 3"/>
                    <a:gd name="T15" fmla="*/ 1498 h 14"/>
                    <a:gd name="T16" fmla="*/ 367 w 3"/>
                    <a:gd name="T17" fmla="*/ 1498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4"/>
                    <a:gd name="T29" fmla="*/ 3 w 3"/>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4">
                      <a:moveTo>
                        <a:pt x="3" y="14"/>
                      </a:moveTo>
                      <a:lnTo>
                        <a:pt x="3" y="14"/>
                      </a:lnTo>
                      <a:lnTo>
                        <a:pt x="3" y="6"/>
                      </a:lnTo>
                      <a:lnTo>
                        <a:pt x="3" y="0"/>
                      </a:lnTo>
                      <a:lnTo>
                        <a:pt x="0" y="0"/>
                      </a:lnTo>
                      <a:lnTo>
                        <a:pt x="1" y="6"/>
                      </a:lnTo>
                      <a:lnTo>
                        <a:pt x="1" y="14"/>
                      </a:lnTo>
                      <a:lnTo>
                        <a:pt x="3" y="1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68" name="Freeform 1008"/>
                <p:cNvSpPr>
                  <a:spLocks/>
                </p:cNvSpPr>
                <p:nvPr/>
              </p:nvSpPr>
              <p:spPr bwMode="auto">
                <a:xfrm>
                  <a:off x="1242" y="2359"/>
                  <a:ext cx="26" cy="73"/>
                </a:xfrm>
                <a:custGeom>
                  <a:avLst/>
                  <a:gdLst>
                    <a:gd name="T0" fmla="*/ 887 w 8"/>
                    <a:gd name="T1" fmla="*/ 2412 h 22"/>
                    <a:gd name="T2" fmla="*/ 887 w 8"/>
                    <a:gd name="T3" fmla="*/ 2412 h 22"/>
                    <a:gd name="T4" fmla="*/ 549 w 8"/>
                    <a:gd name="T5" fmla="*/ 1828 h 22"/>
                    <a:gd name="T6" fmla="*/ 338 w 8"/>
                    <a:gd name="T7" fmla="*/ 1211 h 22"/>
                    <a:gd name="T8" fmla="*/ 244 w 8"/>
                    <a:gd name="T9" fmla="*/ 617 h 22"/>
                    <a:gd name="T10" fmla="*/ 244 w 8"/>
                    <a:gd name="T11" fmla="*/ 0 h 22"/>
                    <a:gd name="T12" fmla="*/ 0 w 8"/>
                    <a:gd name="T13" fmla="*/ 0 h 22"/>
                    <a:gd name="T14" fmla="*/ 0 w 8"/>
                    <a:gd name="T15" fmla="*/ 617 h 22"/>
                    <a:gd name="T16" fmla="*/ 244 w 8"/>
                    <a:gd name="T17" fmla="*/ 1211 h 22"/>
                    <a:gd name="T18" fmla="*/ 338 w 8"/>
                    <a:gd name="T19" fmla="*/ 2047 h 22"/>
                    <a:gd name="T20" fmla="*/ 793 w 8"/>
                    <a:gd name="T21" fmla="*/ 2664 h 22"/>
                    <a:gd name="T22" fmla="*/ 793 w 8"/>
                    <a:gd name="T23" fmla="*/ 2664 h 22"/>
                    <a:gd name="T24" fmla="*/ 887 w 8"/>
                    <a:gd name="T25" fmla="*/ 2412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22"/>
                    <a:gd name="T41" fmla="*/ 8 w 8"/>
                    <a:gd name="T42" fmla="*/ 22 h 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22">
                      <a:moveTo>
                        <a:pt x="8" y="20"/>
                      </a:moveTo>
                      <a:lnTo>
                        <a:pt x="8" y="20"/>
                      </a:lnTo>
                      <a:lnTo>
                        <a:pt x="5" y="15"/>
                      </a:lnTo>
                      <a:lnTo>
                        <a:pt x="3" y="10"/>
                      </a:lnTo>
                      <a:lnTo>
                        <a:pt x="2" y="5"/>
                      </a:lnTo>
                      <a:lnTo>
                        <a:pt x="2" y="0"/>
                      </a:lnTo>
                      <a:lnTo>
                        <a:pt x="0" y="0"/>
                      </a:lnTo>
                      <a:lnTo>
                        <a:pt x="0" y="5"/>
                      </a:lnTo>
                      <a:lnTo>
                        <a:pt x="2" y="10"/>
                      </a:lnTo>
                      <a:lnTo>
                        <a:pt x="3" y="17"/>
                      </a:lnTo>
                      <a:lnTo>
                        <a:pt x="7" y="22"/>
                      </a:lnTo>
                      <a:lnTo>
                        <a:pt x="8" y="2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69" name="Freeform 1009"/>
                <p:cNvSpPr>
                  <a:spLocks/>
                </p:cNvSpPr>
                <p:nvPr/>
              </p:nvSpPr>
              <p:spPr bwMode="auto">
                <a:xfrm>
                  <a:off x="1265" y="2425"/>
                  <a:ext cx="26" cy="59"/>
                </a:xfrm>
                <a:custGeom>
                  <a:avLst/>
                  <a:gdLst>
                    <a:gd name="T0" fmla="*/ 887 w 8"/>
                    <a:gd name="T1" fmla="*/ 1826 h 18"/>
                    <a:gd name="T2" fmla="*/ 887 w 8"/>
                    <a:gd name="T3" fmla="*/ 1826 h 18"/>
                    <a:gd name="T4" fmla="*/ 887 w 8"/>
                    <a:gd name="T5" fmla="*/ 1268 h 18"/>
                    <a:gd name="T6" fmla="*/ 653 w 8"/>
                    <a:gd name="T7" fmla="*/ 915 h 18"/>
                    <a:gd name="T8" fmla="*/ 549 w 8"/>
                    <a:gd name="T9" fmla="*/ 354 h 18"/>
                    <a:gd name="T10" fmla="*/ 104 w 8"/>
                    <a:gd name="T11" fmla="*/ 0 h 18"/>
                    <a:gd name="T12" fmla="*/ 0 w 8"/>
                    <a:gd name="T13" fmla="*/ 246 h 18"/>
                    <a:gd name="T14" fmla="*/ 338 w 8"/>
                    <a:gd name="T15" fmla="*/ 557 h 18"/>
                    <a:gd name="T16" fmla="*/ 549 w 8"/>
                    <a:gd name="T17" fmla="*/ 915 h 18"/>
                    <a:gd name="T18" fmla="*/ 549 w 8"/>
                    <a:gd name="T19" fmla="*/ 1514 h 18"/>
                    <a:gd name="T20" fmla="*/ 549 w 8"/>
                    <a:gd name="T21" fmla="*/ 2075 h 18"/>
                    <a:gd name="T22" fmla="*/ 549 w 8"/>
                    <a:gd name="T23" fmla="*/ 2075 h 18"/>
                    <a:gd name="T24" fmla="*/ 887 w 8"/>
                    <a:gd name="T25" fmla="*/ 1826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8"/>
                    <a:gd name="T41" fmla="*/ 8 w 8"/>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8">
                      <a:moveTo>
                        <a:pt x="8" y="16"/>
                      </a:moveTo>
                      <a:lnTo>
                        <a:pt x="8" y="16"/>
                      </a:lnTo>
                      <a:lnTo>
                        <a:pt x="8" y="11"/>
                      </a:lnTo>
                      <a:lnTo>
                        <a:pt x="6" y="8"/>
                      </a:lnTo>
                      <a:lnTo>
                        <a:pt x="5" y="3"/>
                      </a:lnTo>
                      <a:lnTo>
                        <a:pt x="1" y="0"/>
                      </a:lnTo>
                      <a:lnTo>
                        <a:pt x="0" y="2"/>
                      </a:lnTo>
                      <a:lnTo>
                        <a:pt x="3" y="5"/>
                      </a:lnTo>
                      <a:lnTo>
                        <a:pt x="5" y="8"/>
                      </a:lnTo>
                      <a:lnTo>
                        <a:pt x="5" y="13"/>
                      </a:lnTo>
                      <a:lnTo>
                        <a:pt x="5" y="18"/>
                      </a:lnTo>
                      <a:lnTo>
                        <a:pt x="8" y="1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0" name="Freeform 1010"/>
                <p:cNvSpPr>
                  <a:spLocks/>
                </p:cNvSpPr>
                <p:nvPr/>
              </p:nvSpPr>
              <p:spPr bwMode="auto">
                <a:xfrm>
                  <a:off x="1281" y="2477"/>
                  <a:ext cx="20" cy="56"/>
                </a:xfrm>
                <a:custGeom>
                  <a:avLst/>
                  <a:gdLst>
                    <a:gd name="T0" fmla="*/ 743 w 6"/>
                    <a:gd name="T1" fmla="*/ 1996 h 17"/>
                    <a:gd name="T2" fmla="*/ 743 w 6"/>
                    <a:gd name="T3" fmla="*/ 1996 h 17"/>
                    <a:gd name="T4" fmla="*/ 743 w 6"/>
                    <a:gd name="T5" fmla="*/ 932 h 17"/>
                    <a:gd name="T6" fmla="*/ 367 w 6"/>
                    <a:gd name="T7" fmla="*/ 0 h 17"/>
                    <a:gd name="T8" fmla="*/ 0 w 6"/>
                    <a:gd name="T9" fmla="*/ 250 h 17"/>
                    <a:gd name="T10" fmla="*/ 367 w 6"/>
                    <a:gd name="T11" fmla="*/ 1183 h 17"/>
                    <a:gd name="T12" fmla="*/ 477 w 6"/>
                    <a:gd name="T13" fmla="*/ 1746 h 17"/>
                    <a:gd name="T14" fmla="*/ 477 w 6"/>
                    <a:gd name="T15" fmla="*/ 1746 h 17"/>
                    <a:gd name="T16" fmla="*/ 743 w 6"/>
                    <a:gd name="T17" fmla="*/ 199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7"/>
                    <a:gd name="T29" fmla="*/ 6 w 6"/>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7">
                      <a:moveTo>
                        <a:pt x="6" y="17"/>
                      </a:moveTo>
                      <a:lnTo>
                        <a:pt x="6" y="17"/>
                      </a:lnTo>
                      <a:lnTo>
                        <a:pt x="6" y="8"/>
                      </a:lnTo>
                      <a:lnTo>
                        <a:pt x="3" y="0"/>
                      </a:lnTo>
                      <a:lnTo>
                        <a:pt x="0" y="2"/>
                      </a:lnTo>
                      <a:lnTo>
                        <a:pt x="3" y="10"/>
                      </a:lnTo>
                      <a:lnTo>
                        <a:pt x="4" y="15"/>
                      </a:lnTo>
                      <a:lnTo>
                        <a:pt x="6" y="1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1" name="Freeform 1011"/>
                <p:cNvSpPr>
                  <a:spLocks/>
                </p:cNvSpPr>
                <p:nvPr/>
              </p:nvSpPr>
              <p:spPr bwMode="auto">
                <a:xfrm>
                  <a:off x="1281" y="2527"/>
                  <a:ext cx="20" cy="26"/>
                </a:xfrm>
                <a:custGeom>
                  <a:avLst/>
                  <a:gdLst>
                    <a:gd name="T0" fmla="*/ 367 w 6"/>
                    <a:gd name="T1" fmla="*/ 887 h 8"/>
                    <a:gd name="T2" fmla="*/ 367 w 6"/>
                    <a:gd name="T3" fmla="*/ 887 h 8"/>
                    <a:gd name="T4" fmla="*/ 367 w 6"/>
                    <a:gd name="T5" fmla="*/ 549 h 8"/>
                    <a:gd name="T6" fmla="*/ 743 w 6"/>
                    <a:gd name="T7" fmla="*/ 244 h 8"/>
                    <a:gd name="T8" fmla="*/ 477 w 6"/>
                    <a:gd name="T9" fmla="*/ 0 h 8"/>
                    <a:gd name="T10" fmla="*/ 110 w 6"/>
                    <a:gd name="T11" fmla="*/ 338 h 8"/>
                    <a:gd name="T12" fmla="*/ 0 w 6"/>
                    <a:gd name="T13" fmla="*/ 887 h 8"/>
                    <a:gd name="T14" fmla="*/ 0 w 6"/>
                    <a:gd name="T15" fmla="*/ 887 h 8"/>
                    <a:gd name="T16" fmla="*/ 367 w 6"/>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3" y="8"/>
                      </a:moveTo>
                      <a:lnTo>
                        <a:pt x="3" y="8"/>
                      </a:lnTo>
                      <a:lnTo>
                        <a:pt x="3" y="5"/>
                      </a:lnTo>
                      <a:lnTo>
                        <a:pt x="6" y="2"/>
                      </a:lnTo>
                      <a:lnTo>
                        <a:pt x="4" y="0"/>
                      </a:lnTo>
                      <a:lnTo>
                        <a:pt x="1" y="3"/>
                      </a:lnTo>
                      <a:lnTo>
                        <a:pt x="0" y="8"/>
                      </a:lnTo>
                      <a:lnTo>
                        <a:pt x="3"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2" name="Freeform 1012"/>
                <p:cNvSpPr>
                  <a:spLocks/>
                </p:cNvSpPr>
                <p:nvPr/>
              </p:nvSpPr>
              <p:spPr bwMode="auto">
                <a:xfrm>
                  <a:off x="1274" y="2553"/>
                  <a:ext cx="17" cy="88"/>
                </a:xfrm>
                <a:custGeom>
                  <a:avLst/>
                  <a:gdLst>
                    <a:gd name="T0" fmla="*/ 394 w 5"/>
                    <a:gd name="T1" fmla="*/ 2803 h 27"/>
                    <a:gd name="T2" fmla="*/ 394 w 5"/>
                    <a:gd name="T3" fmla="*/ 2803 h 27"/>
                    <a:gd name="T4" fmla="*/ 279 w 5"/>
                    <a:gd name="T5" fmla="*/ 2252 h 27"/>
                    <a:gd name="T6" fmla="*/ 279 w 5"/>
                    <a:gd name="T7" fmla="*/ 1457 h 27"/>
                    <a:gd name="T8" fmla="*/ 394 w 5"/>
                    <a:gd name="T9" fmla="*/ 551 h 27"/>
                    <a:gd name="T10" fmla="*/ 670 w 5"/>
                    <a:gd name="T11" fmla="*/ 0 h 27"/>
                    <a:gd name="T12" fmla="*/ 279 w 5"/>
                    <a:gd name="T13" fmla="*/ 0 h 27"/>
                    <a:gd name="T14" fmla="*/ 279 w 5"/>
                    <a:gd name="T15" fmla="*/ 551 h 27"/>
                    <a:gd name="T16" fmla="*/ 0 w 5"/>
                    <a:gd name="T17" fmla="*/ 1457 h 27"/>
                    <a:gd name="T18" fmla="*/ 0 w 5"/>
                    <a:gd name="T19" fmla="*/ 2360 h 27"/>
                    <a:gd name="T20" fmla="*/ 279 w 5"/>
                    <a:gd name="T21" fmla="*/ 3047 h 27"/>
                    <a:gd name="T22" fmla="*/ 279 w 5"/>
                    <a:gd name="T23" fmla="*/ 3047 h 27"/>
                    <a:gd name="T24" fmla="*/ 394 w 5"/>
                    <a:gd name="T25" fmla="*/ 2803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27"/>
                    <a:gd name="T41" fmla="*/ 5 w 5"/>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27">
                      <a:moveTo>
                        <a:pt x="3" y="25"/>
                      </a:moveTo>
                      <a:lnTo>
                        <a:pt x="3" y="25"/>
                      </a:lnTo>
                      <a:lnTo>
                        <a:pt x="2" y="20"/>
                      </a:lnTo>
                      <a:lnTo>
                        <a:pt x="2" y="13"/>
                      </a:lnTo>
                      <a:lnTo>
                        <a:pt x="3" y="5"/>
                      </a:lnTo>
                      <a:lnTo>
                        <a:pt x="5" y="0"/>
                      </a:lnTo>
                      <a:lnTo>
                        <a:pt x="2" y="0"/>
                      </a:lnTo>
                      <a:lnTo>
                        <a:pt x="2" y="5"/>
                      </a:lnTo>
                      <a:lnTo>
                        <a:pt x="0" y="13"/>
                      </a:lnTo>
                      <a:lnTo>
                        <a:pt x="0" y="21"/>
                      </a:lnTo>
                      <a:lnTo>
                        <a:pt x="2" y="27"/>
                      </a:lnTo>
                      <a:lnTo>
                        <a:pt x="3" y="2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3" name="Freeform 1013"/>
                <p:cNvSpPr>
                  <a:spLocks/>
                </p:cNvSpPr>
                <p:nvPr/>
              </p:nvSpPr>
              <p:spPr bwMode="auto">
                <a:xfrm>
                  <a:off x="1281" y="2635"/>
                  <a:ext cx="29" cy="49"/>
                </a:xfrm>
                <a:custGeom>
                  <a:avLst/>
                  <a:gdLst>
                    <a:gd name="T0" fmla="*/ 967 w 9"/>
                    <a:gd name="T1" fmla="*/ 1463 h 15"/>
                    <a:gd name="T2" fmla="*/ 967 w 9"/>
                    <a:gd name="T3" fmla="*/ 1463 h 15"/>
                    <a:gd name="T4" fmla="*/ 967 w 9"/>
                    <a:gd name="T5" fmla="*/ 1153 h 15"/>
                    <a:gd name="T6" fmla="*/ 873 w 9"/>
                    <a:gd name="T7" fmla="*/ 800 h 15"/>
                    <a:gd name="T8" fmla="*/ 435 w 9"/>
                    <a:gd name="T9" fmla="*/ 353 h 15"/>
                    <a:gd name="T10" fmla="*/ 103 w 9"/>
                    <a:gd name="T11" fmla="*/ 0 h 15"/>
                    <a:gd name="T12" fmla="*/ 0 w 9"/>
                    <a:gd name="T13" fmla="*/ 245 h 15"/>
                    <a:gd name="T14" fmla="*/ 332 w 9"/>
                    <a:gd name="T15" fmla="*/ 555 h 15"/>
                    <a:gd name="T16" fmla="*/ 635 w 9"/>
                    <a:gd name="T17" fmla="*/ 908 h 15"/>
                    <a:gd name="T18" fmla="*/ 873 w 9"/>
                    <a:gd name="T19" fmla="*/ 1153 h 15"/>
                    <a:gd name="T20" fmla="*/ 873 w 9"/>
                    <a:gd name="T21" fmla="*/ 1708 h 15"/>
                    <a:gd name="T22" fmla="*/ 873 w 9"/>
                    <a:gd name="T23" fmla="*/ 1708 h 15"/>
                    <a:gd name="T24" fmla="*/ 967 w 9"/>
                    <a:gd name="T25" fmla="*/ 1463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15"/>
                    <a:gd name="T41" fmla="*/ 9 w 9"/>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15">
                      <a:moveTo>
                        <a:pt x="9" y="13"/>
                      </a:moveTo>
                      <a:lnTo>
                        <a:pt x="9" y="13"/>
                      </a:lnTo>
                      <a:lnTo>
                        <a:pt x="9" y="10"/>
                      </a:lnTo>
                      <a:lnTo>
                        <a:pt x="8" y="7"/>
                      </a:lnTo>
                      <a:lnTo>
                        <a:pt x="4" y="3"/>
                      </a:lnTo>
                      <a:lnTo>
                        <a:pt x="1" y="0"/>
                      </a:lnTo>
                      <a:lnTo>
                        <a:pt x="0" y="2"/>
                      </a:lnTo>
                      <a:lnTo>
                        <a:pt x="3" y="5"/>
                      </a:lnTo>
                      <a:lnTo>
                        <a:pt x="6" y="8"/>
                      </a:lnTo>
                      <a:lnTo>
                        <a:pt x="8" y="10"/>
                      </a:lnTo>
                      <a:lnTo>
                        <a:pt x="8" y="15"/>
                      </a:lnTo>
                      <a:lnTo>
                        <a:pt x="9"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4" name="Freeform 1014"/>
                <p:cNvSpPr>
                  <a:spLocks/>
                </p:cNvSpPr>
                <p:nvPr/>
              </p:nvSpPr>
              <p:spPr bwMode="auto">
                <a:xfrm>
                  <a:off x="1307" y="2677"/>
                  <a:ext cx="26" cy="92"/>
                </a:xfrm>
                <a:custGeom>
                  <a:avLst/>
                  <a:gdLst>
                    <a:gd name="T0" fmla="*/ 887 w 8"/>
                    <a:gd name="T1" fmla="*/ 3013 h 28"/>
                    <a:gd name="T2" fmla="*/ 887 w 8"/>
                    <a:gd name="T3" fmla="*/ 3013 h 28"/>
                    <a:gd name="T4" fmla="*/ 338 w 8"/>
                    <a:gd name="T5" fmla="*/ 1738 h 28"/>
                    <a:gd name="T6" fmla="*/ 104 w 8"/>
                    <a:gd name="T7" fmla="*/ 0 h 28"/>
                    <a:gd name="T8" fmla="*/ 0 w 8"/>
                    <a:gd name="T9" fmla="*/ 250 h 28"/>
                    <a:gd name="T10" fmla="*/ 104 w 8"/>
                    <a:gd name="T11" fmla="*/ 1738 h 28"/>
                    <a:gd name="T12" fmla="*/ 653 w 8"/>
                    <a:gd name="T13" fmla="*/ 3259 h 28"/>
                    <a:gd name="T14" fmla="*/ 653 w 8"/>
                    <a:gd name="T15" fmla="*/ 3259 h 28"/>
                    <a:gd name="T16" fmla="*/ 887 w 8"/>
                    <a:gd name="T17" fmla="*/ 3013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28"/>
                    <a:gd name="T29" fmla="*/ 8 w 8"/>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28">
                      <a:moveTo>
                        <a:pt x="8" y="26"/>
                      </a:moveTo>
                      <a:lnTo>
                        <a:pt x="8" y="26"/>
                      </a:lnTo>
                      <a:lnTo>
                        <a:pt x="3" y="15"/>
                      </a:lnTo>
                      <a:lnTo>
                        <a:pt x="1" y="0"/>
                      </a:lnTo>
                      <a:lnTo>
                        <a:pt x="0" y="2"/>
                      </a:lnTo>
                      <a:lnTo>
                        <a:pt x="1" y="15"/>
                      </a:lnTo>
                      <a:lnTo>
                        <a:pt x="6" y="28"/>
                      </a:lnTo>
                      <a:lnTo>
                        <a:pt x="8" y="2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5" name="Freeform 1015"/>
                <p:cNvSpPr>
                  <a:spLocks/>
                </p:cNvSpPr>
                <p:nvPr/>
              </p:nvSpPr>
              <p:spPr bwMode="auto">
                <a:xfrm>
                  <a:off x="1327" y="2762"/>
                  <a:ext cx="26" cy="33"/>
                </a:xfrm>
                <a:custGeom>
                  <a:avLst/>
                  <a:gdLst>
                    <a:gd name="T0" fmla="*/ 887 w 8"/>
                    <a:gd name="T1" fmla="*/ 1188 h 10"/>
                    <a:gd name="T2" fmla="*/ 887 w 8"/>
                    <a:gd name="T3" fmla="*/ 1188 h 10"/>
                    <a:gd name="T4" fmla="*/ 549 w 8"/>
                    <a:gd name="T5" fmla="*/ 360 h 10"/>
                    <a:gd name="T6" fmla="*/ 244 w 8"/>
                    <a:gd name="T7" fmla="*/ 0 h 10"/>
                    <a:gd name="T8" fmla="*/ 0 w 8"/>
                    <a:gd name="T9" fmla="*/ 251 h 10"/>
                    <a:gd name="T10" fmla="*/ 338 w 8"/>
                    <a:gd name="T11" fmla="*/ 610 h 10"/>
                    <a:gd name="T12" fmla="*/ 793 w 8"/>
                    <a:gd name="T13" fmla="*/ 1188 h 10"/>
                    <a:gd name="T14" fmla="*/ 793 w 8"/>
                    <a:gd name="T15" fmla="*/ 1188 h 10"/>
                    <a:gd name="T16" fmla="*/ 887 w 8"/>
                    <a:gd name="T17" fmla="*/ 1188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0"/>
                    <a:gd name="T29" fmla="*/ 8 w 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0">
                      <a:moveTo>
                        <a:pt x="8" y="10"/>
                      </a:moveTo>
                      <a:lnTo>
                        <a:pt x="8" y="10"/>
                      </a:lnTo>
                      <a:lnTo>
                        <a:pt x="5" y="3"/>
                      </a:lnTo>
                      <a:lnTo>
                        <a:pt x="2" y="0"/>
                      </a:lnTo>
                      <a:lnTo>
                        <a:pt x="0" y="2"/>
                      </a:lnTo>
                      <a:lnTo>
                        <a:pt x="3" y="5"/>
                      </a:lnTo>
                      <a:lnTo>
                        <a:pt x="7" y="10"/>
                      </a:lnTo>
                      <a:lnTo>
                        <a:pt x="8"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6" name="Freeform 1016"/>
                <p:cNvSpPr>
                  <a:spLocks/>
                </p:cNvSpPr>
                <p:nvPr/>
              </p:nvSpPr>
              <p:spPr bwMode="auto">
                <a:xfrm>
                  <a:off x="1350" y="2795"/>
                  <a:ext cx="16" cy="33"/>
                </a:xfrm>
                <a:custGeom>
                  <a:avLst/>
                  <a:gdLst>
                    <a:gd name="T0" fmla="*/ 522 w 5"/>
                    <a:gd name="T1" fmla="*/ 1188 h 10"/>
                    <a:gd name="T2" fmla="*/ 522 w 5"/>
                    <a:gd name="T3" fmla="*/ 1188 h 10"/>
                    <a:gd name="T4" fmla="*/ 326 w 5"/>
                    <a:gd name="T5" fmla="*/ 610 h 10"/>
                    <a:gd name="T6" fmla="*/ 102 w 5"/>
                    <a:gd name="T7" fmla="*/ 0 h 10"/>
                    <a:gd name="T8" fmla="*/ 0 w 5"/>
                    <a:gd name="T9" fmla="*/ 0 h 10"/>
                    <a:gd name="T10" fmla="*/ 102 w 5"/>
                    <a:gd name="T11" fmla="*/ 828 h 10"/>
                    <a:gd name="T12" fmla="*/ 102 w 5"/>
                    <a:gd name="T13" fmla="*/ 1188 h 10"/>
                    <a:gd name="T14" fmla="*/ 102 w 5"/>
                    <a:gd name="T15" fmla="*/ 1188 h 10"/>
                    <a:gd name="T16" fmla="*/ 522 w 5"/>
                    <a:gd name="T17" fmla="*/ 1188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5" y="10"/>
                      </a:moveTo>
                      <a:lnTo>
                        <a:pt x="5" y="10"/>
                      </a:lnTo>
                      <a:lnTo>
                        <a:pt x="3" y="5"/>
                      </a:lnTo>
                      <a:lnTo>
                        <a:pt x="1" y="0"/>
                      </a:lnTo>
                      <a:lnTo>
                        <a:pt x="0" y="0"/>
                      </a:lnTo>
                      <a:lnTo>
                        <a:pt x="1" y="7"/>
                      </a:lnTo>
                      <a:lnTo>
                        <a:pt x="1" y="10"/>
                      </a:lnTo>
                      <a:lnTo>
                        <a:pt x="5"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7" name="Freeform 1017"/>
                <p:cNvSpPr>
                  <a:spLocks/>
                </p:cNvSpPr>
                <p:nvPr/>
              </p:nvSpPr>
              <p:spPr bwMode="auto">
                <a:xfrm>
                  <a:off x="1353" y="2828"/>
                  <a:ext cx="16" cy="33"/>
                </a:xfrm>
                <a:custGeom>
                  <a:avLst/>
                  <a:gdLst>
                    <a:gd name="T0" fmla="*/ 522 w 5"/>
                    <a:gd name="T1" fmla="*/ 937 h 10"/>
                    <a:gd name="T2" fmla="*/ 522 w 5"/>
                    <a:gd name="T3" fmla="*/ 937 h 10"/>
                    <a:gd name="T4" fmla="*/ 429 w 5"/>
                    <a:gd name="T5" fmla="*/ 719 h 10"/>
                    <a:gd name="T6" fmla="*/ 429 w 5"/>
                    <a:gd name="T7" fmla="*/ 610 h 10"/>
                    <a:gd name="T8" fmla="*/ 429 w 5"/>
                    <a:gd name="T9" fmla="*/ 360 h 10"/>
                    <a:gd name="T10" fmla="*/ 429 w 5"/>
                    <a:gd name="T11" fmla="*/ 0 h 10"/>
                    <a:gd name="T12" fmla="*/ 0 w 5"/>
                    <a:gd name="T13" fmla="*/ 0 h 10"/>
                    <a:gd name="T14" fmla="*/ 0 w 5"/>
                    <a:gd name="T15" fmla="*/ 360 h 10"/>
                    <a:gd name="T16" fmla="*/ 0 w 5"/>
                    <a:gd name="T17" fmla="*/ 610 h 10"/>
                    <a:gd name="T18" fmla="*/ 195 w 5"/>
                    <a:gd name="T19" fmla="*/ 937 h 10"/>
                    <a:gd name="T20" fmla="*/ 429 w 5"/>
                    <a:gd name="T21" fmla="*/ 1188 h 10"/>
                    <a:gd name="T22" fmla="*/ 429 w 5"/>
                    <a:gd name="T23" fmla="*/ 1188 h 10"/>
                    <a:gd name="T24" fmla="*/ 522 w 5"/>
                    <a:gd name="T25" fmla="*/ 93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10"/>
                    <a:gd name="T41" fmla="*/ 5 w 5"/>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10">
                      <a:moveTo>
                        <a:pt x="5" y="8"/>
                      </a:moveTo>
                      <a:lnTo>
                        <a:pt x="5" y="8"/>
                      </a:lnTo>
                      <a:lnTo>
                        <a:pt x="4" y="6"/>
                      </a:lnTo>
                      <a:lnTo>
                        <a:pt x="4" y="5"/>
                      </a:lnTo>
                      <a:lnTo>
                        <a:pt x="4" y="3"/>
                      </a:lnTo>
                      <a:lnTo>
                        <a:pt x="4" y="0"/>
                      </a:lnTo>
                      <a:lnTo>
                        <a:pt x="0" y="0"/>
                      </a:lnTo>
                      <a:lnTo>
                        <a:pt x="0" y="3"/>
                      </a:lnTo>
                      <a:lnTo>
                        <a:pt x="0" y="5"/>
                      </a:lnTo>
                      <a:lnTo>
                        <a:pt x="2" y="8"/>
                      </a:lnTo>
                      <a:lnTo>
                        <a:pt x="4" y="10"/>
                      </a:lnTo>
                      <a:lnTo>
                        <a:pt x="5"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8" name="Freeform 1018"/>
                <p:cNvSpPr>
                  <a:spLocks/>
                </p:cNvSpPr>
                <p:nvPr/>
              </p:nvSpPr>
              <p:spPr bwMode="auto">
                <a:xfrm>
                  <a:off x="1366" y="2854"/>
                  <a:ext cx="36" cy="10"/>
                </a:xfrm>
                <a:custGeom>
                  <a:avLst/>
                  <a:gdLst>
                    <a:gd name="T0" fmla="*/ 1018 w 11"/>
                    <a:gd name="T1" fmla="*/ 257 h 3"/>
                    <a:gd name="T2" fmla="*/ 1018 w 11"/>
                    <a:gd name="T3" fmla="*/ 257 h 3"/>
                    <a:gd name="T4" fmla="*/ 910 w 11"/>
                    <a:gd name="T5" fmla="*/ 257 h 3"/>
                    <a:gd name="T6" fmla="*/ 108 w 11"/>
                    <a:gd name="T7" fmla="*/ 0 h 3"/>
                    <a:gd name="T8" fmla="*/ 0 w 11"/>
                    <a:gd name="T9" fmla="*/ 257 h 3"/>
                    <a:gd name="T10" fmla="*/ 697 w 11"/>
                    <a:gd name="T11" fmla="*/ 367 h 3"/>
                    <a:gd name="T12" fmla="*/ 1263 w 11"/>
                    <a:gd name="T13" fmla="*/ 367 h 3"/>
                    <a:gd name="T14" fmla="*/ 1263 w 11"/>
                    <a:gd name="T15" fmla="*/ 367 h 3"/>
                    <a:gd name="T16" fmla="*/ 1018 w 11"/>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9" y="2"/>
                      </a:moveTo>
                      <a:lnTo>
                        <a:pt x="9" y="2"/>
                      </a:lnTo>
                      <a:lnTo>
                        <a:pt x="8" y="2"/>
                      </a:lnTo>
                      <a:lnTo>
                        <a:pt x="1" y="0"/>
                      </a:lnTo>
                      <a:lnTo>
                        <a:pt x="0" y="2"/>
                      </a:lnTo>
                      <a:lnTo>
                        <a:pt x="6" y="3"/>
                      </a:lnTo>
                      <a:lnTo>
                        <a:pt x="11" y="3"/>
                      </a:lnTo>
                      <a:lnTo>
                        <a:pt x="9"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79" name="Freeform 1019"/>
                <p:cNvSpPr>
                  <a:spLocks/>
                </p:cNvSpPr>
                <p:nvPr/>
              </p:nvSpPr>
              <p:spPr bwMode="auto">
                <a:xfrm>
                  <a:off x="1396" y="2844"/>
                  <a:ext cx="26" cy="20"/>
                </a:xfrm>
                <a:custGeom>
                  <a:avLst/>
                  <a:gdLst>
                    <a:gd name="T0" fmla="*/ 887 w 8"/>
                    <a:gd name="T1" fmla="*/ 0 h 6"/>
                    <a:gd name="T2" fmla="*/ 887 w 8"/>
                    <a:gd name="T3" fmla="*/ 0 h 6"/>
                    <a:gd name="T4" fmla="*/ 244 w 8"/>
                    <a:gd name="T5" fmla="*/ 367 h 6"/>
                    <a:gd name="T6" fmla="*/ 0 w 8"/>
                    <a:gd name="T7" fmla="*/ 367 h 6"/>
                    <a:gd name="T8" fmla="*/ 0 w 8"/>
                    <a:gd name="T9" fmla="*/ 633 h 6"/>
                    <a:gd name="T10" fmla="*/ 0 w 8"/>
                    <a:gd name="T11" fmla="*/ 633 h 6"/>
                    <a:gd name="T12" fmla="*/ 244 w 8"/>
                    <a:gd name="T13" fmla="*/ 743 h 6"/>
                    <a:gd name="T14" fmla="*/ 244 w 8"/>
                    <a:gd name="T15" fmla="*/ 367 h 6"/>
                    <a:gd name="T16" fmla="*/ 244 w 8"/>
                    <a:gd name="T17" fmla="*/ 633 h 6"/>
                    <a:gd name="T18" fmla="*/ 244 w 8"/>
                    <a:gd name="T19" fmla="*/ 633 h 6"/>
                    <a:gd name="T20" fmla="*/ 887 w 8"/>
                    <a:gd name="T21" fmla="*/ 367 h 6"/>
                    <a:gd name="T22" fmla="*/ 887 w 8"/>
                    <a:gd name="T23" fmla="*/ 367 h 6"/>
                    <a:gd name="T24" fmla="*/ 887 w 8"/>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6"/>
                    <a:gd name="T41" fmla="*/ 8 w 8"/>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6">
                      <a:moveTo>
                        <a:pt x="8" y="0"/>
                      </a:moveTo>
                      <a:lnTo>
                        <a:pt x="8" y="0"/>
                      </a:lnTo>
                      <a:lnTo>
                        <a:pt x="2" y="3"/>
                      </a:lnTo>
                      <a:lnTo>
                        <a:pt x="0" y="3"/>
                      </a:lnTo>
                      <a:lnTo>
                        <a:pt x="0" y="5"/>
                      </a:lnTo>
                      <a:lnTo>
                        <a:pt x="2" y="6"/>
                      </a:lnTo>
                      <a:lnTo>
                        <a:pt x="2" y="3"/>
                      </a:lnTo>
                      <a:lnTo>
                        <a:pt x="2" y="5"/>
                      </a:lnTo>
                      <a:lnTo>
                        <a:pt x="8" y="3"/>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0" name="Freeform 1020"/>
                <p:cNvSpPr>
                  <a:spLocks/>
                </p:cNvSpPr>
                <p:nvPr/>
              </p:nvSpPr>
              <p:spPr bwMode="auto">
                <a:xfrm>
                  <a:off x="1422" y="2805"/>
                  <a:ext cx="65" cy="49"/>
                </a:xfrm>
                <a:custGeom>
                  <a:avLst/>
                  <a:gdLst>
                    <a:gd name="T0" fmla="*/ 2028 w 20"/>
                    <a:gd name="T1" fmla="*/ 0 h 15"/>
                    <a:gd name="T2" fmla="*/ 2028 w 20"/>
                    <a:gd name="T3" fmla="*/ 0 h 15"/>
                    <a:gd name="T4" fmla="*/ 1892 w 20"/>
                    <a:gd name="T5" fmla="*/ 448 h 15"/>
                    <a:gd name="T6" fmla="*/ 1436 w 20"/>
                    <a:gd name="T7" fmla="*/ 800 h 15"/>
                    <a:gd name="T8" fmla="*/ 991 w 20"/>
                    <a:gd name="T9" fmla="*/ 1153 h 15"/>
                    <a:gd name="T10" fmla="*/ 0 w 20"/>
                    <a:gd name="T11" fmla="*/ 1356 h 15"/>
                    <a:gd name="T12" fmla="*/ 0 w 20"/>
                    <a:gd name="T13" fmla="*/ 1708 h 15"/>
                    <a:gd name="T14" fmla="*/ 991 w 20"/>
                    <a:gd name="T15" fmla="*/ 1356 h 15"/>
                    <a:gd name="T16" fmla="*/ 1680 w 20"/>
                    <a:gd name="T17" fmla="*/ 908 h 15"/>
                    <a:gd name="T18" fmla="*/ 2028 w 20"/>
                    <a:gd name="T19" fmla="*/ 555 h 15"/>
                    <a:gd name="T20" fmla="*/ 2229 w 20"/>
                    <a:gd name="T21" fmla="*/ 0 h 15"/>
                    <a:gd name="T22" fmla="*/ 2229 w 20"/>
                    <a:gd name="T23" fmla="*/ 0 h 15"/>
                    <a:gd name="T24" fmla="*/ 2028 w 20"/>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15"/>
                    <a:gd name="T41" fmla="*/ 20 w 20"/>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15">
                      <a:moveTo>
                        <a:pt x="18" y="0"/>
                      </a:moveTo>
                      <a:lnTo>
                        <a:pt x="18" y="0"/>
                      </a:lnTo>
                      <a:lnTo>
                        <a:pt x="17" y="4"/>
                      </a:lnTo>
                      <a:lnTo>
                        <a:pt x="13" y="7"/>
                      </a:lnTo>
                      <a:lnTo>
                        <a:pt x="9" y="10"/>
                      </a:lnTo>
                      <a:lnTo>
                        <a:pt x="0" y="12"/>
                      </a:lnTo>
                      <a:lnTo>
                        <a:pt x="0" y="15"/>
                      </a:lnTo>
                      <a:lnTo>
                        <a:pt x="9" y="12"/>
                      </a:lnTo>
                      <a:lnTo>
                        <a:pt x="15" y="8"/>
                      </a:lnTo>
                      <a:lnTo>
                        <a:pt x="18" y="5"/>
                      </a:lnTo>
                      <a:lnTo>
                        <a:pt x="20" y="0"/>
                      </a:lnTo>
                      <a:lnTo>
                        <a:pt x="1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1" name="Freeform 1021"/>
                <p:cNvSpPr>
                  <a:spLocks/>
                </p:cNvSpPr>
                <p:nvPr/>
              </p:nvSpPr>
              <p:spPr bwMode="auto">
                <a:xfrm>
                  <a:off x="1481" y="2736"/>
                  <a:ext cx="29" cy="69"/>
                </a:xfrm>
                <a:custGeom>
                  <a:avLst/>
                  <a:gdLst>
                    <a:gd name="T0" fmla="*/ 767 w 9"/>
                    <a:gd name="T1" fmla="*/ 0 h 21"/>
                    <a:gd name="T2" fmla="*/ 767 w 9"/>
                    <a:gd name="T3" fmla="*/ 0 h 21"/>
                    <a:gd name="T4" fmla="*/ 197 w 9"/>
                    <a:gd name="T5" fmla="*/ 1275 h 21"/>
                    <a:gd name="T6" fmla="*/ 0 w 9"/>
                    <a:gd name="T7" fmla="*/ 2451 h 21"/>
                    <a:gd name="T8" fmla="*/ 197 w 9"/>
                    <a:gd name="T9" fmla="*/ 2451 h 21"/>
                    <a:gd name="T10" fmla="*/ 541 w 9"/>
                    <a:gd name="T11" fmla="*/ 1275 h 21"/>
                    <a:gd name="T12" fmla="*/ 967 w 9"/>
                    <a:gd name="T13" fmla="*/ 250 h 21"/>
                    <a:gd name="T14" fmla="*/ 967 w 9"/>
                    <a:gd name="T15" fmla="*/ 250 h 21"/>
                    <a:gd name="T16" fmla="*/ 767 w 9"/>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21"/>
                    <a:gd name="T29" fmla="*/ 9 w 9"/>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21">
                      <a:moveTo>
                        <a:pt x="7" y="0"/>
                      </a:moveTo>
                      <a:lnTo>
                        <a:pt x="7" y="0"/>
                      </a:lnTo>
                      <a:lnTo>
                        <a:pt x="2" y="11"/>
                      </a:lnTo>
                      <a:lnTo>
                        <a:pt x="0" y="21"/>
                      </a:lnTo>
                      <a:lnTo>
                        <a:pt x="2" y="21"/>
                      </a:lnTo>
                      <a:lnTo>
                        <a:pt x="5" y="11"/>
                      </a:lnTo>
                      <a:lnTo>
                        <a:pt x="9" y="2"/>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2" name="Freeform 1022"/>
                <p:cNvSpPr>
                  <a:spLocks/>
                </p:cNvSpPr>
                <p:nvPr/>
              </p:nvSpPr>
              <p:spPr bwMode="auto">
                <a:xfrm>
                  <a:off x="1504" y="2687"/>
                  <a:ext cx="33" cy="56"/>
                </a:xfrm>
                <a:custGeom>
                  <a:avLst/>
                  <a:gdLst>
                    <a:gd name="T0" fmla="*/ 937 w 10"/>
                    <a:gd name="T1" fmla="*/ 0 h 17"/>
                    <a:gd name="T2" fmla="*/ 937 w 10"/>
                    <a:gd name="T3" fmla="*/ 0 h 17"/>
                    <a:gd name="T4" fmla="*/ 610 w 10"/>
                    <a:gd name="T5" fmla="*/ 824 h 17"/>
                    <a:gd name="T6" fmla="*/ 0 w 10"/>
                    <a:gd name="T7" fmla="*/ 1746 h 17"/>
                    <a:gd name="T8" fmla="*/ 251 w 10"/>
                    <a:gd name="T9" fmla="*/ 1996 h 17"/>
                    <a:gd name="T10" fmla="*/ 828 w 10"/>
                    <a:gd name="T11" fmla="*/ 1074 h 17"/>
                    <a:gd name="T12" fmla="*/ 1188 w 10"/>
                    <a:gd name="T13" fmla="*/ 0 h 17"/>
                    <a:gd name="T14" fmla="*/ 1188 w 10"/>
                    <a:gd name="T15" fmla="*/ 0 h 17"/>
                    <a:gd name="T16" fmla="*/ 937 w 10"/>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7"/>
                    <a:gd name="T29" fmla="*/ 10 w 10"/>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7">
                      <a:moveTo>
                        <a:pt x="8" y="0"/>
                      </a:moveTo>
                      <a:lnTo>
                        <a:pt x="8" y="0"/>
                      </a:lnTo>
                      <a:lnTo>
                        <a:pt x="5" y="7"/>
                      </a:lnTo>
                      <a:lnTo>
                        <a:pt x="0" y="15"/>
                      </a:lnTo>
                      <a:lnTo>
                        <a:pt x="2" y="17"/>
                      </a:lnTo>
                      <a:lnTo>
                        <a:pt x="7" y="9"/>
                      </a:lnTo>
                      <a:lnTo>
                        <a:pt x="10" y="0"/>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3" name="Freeform 1023"/>
                <p:cNvSpPr>
                  <a:spLocks/>
                </p:cNvSpPr>
                <p:nvPr/>
              </p:nvSpPr>
              <p:spPr bwMode="auto">
                <a:xfrm>
                  <a:off x="1530" y="2628"/>
                  <a:ext cx="13" cy="59"/>
                </a:xfrm>
                <a:custGeom>
                  <a:avLst/>
                  <a:gdLst>
                    <a:gd name="T0" fmla="*/ 0 w 4"/>
                    <a:gd name="T1" fmla="*/ 0 h 18"/>
                    <a:gd name="T2" fmla="*/ 0 w 4"/>
                    <a:gd name="T3" fmla="*/ 0 h 18"/>
                    <a:gd name="T4" fmla="*/ 0 w 4"/>
                    <a:gd name="T5" fmla="*/ 1160 h 18"/>
                    <a:gd name="T6" fmla="*/ 0 w 4"/>
                    <a:gd name="T7" fmla="*/ 2075 h 18"/>
                    <a:gd name="T8" fmla="*/ 244 w 4"/>
                    <a:gd name="T9" fmla="*/ 2075 h 18"/>
                    <a:gd name="T10" fmla="*/ 244 w 4"/>
                    <a:gd name="T11" fmla="*/ 1160 h 18"/>
                    <a:gd name="T12" fmla="*/ 442 w 4"/>
                    <a:gd name="T13" fmla="*/ 246 h 18"/>
                    <a:gd name="T14" fmla="*/ 442 w 4"/>
                    <a:gd name="T15" fmla="*/ 246 h 18"/>
                    <a:gd name="T16" fmla="*/ 0 w 4"/>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8"/>
                    <a:gd name="T29" fmla="*/ 4 w 4"/>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8">
                      <a:moveTo>
                        <a:pt x="0" y="0"/>
                      </a:moveTo>
                      <a:lnTo>
                        <a:pt x="0" y="0"/>
                      </a:lnTo>
                      <a:lnTo>
                        <a:pt x="0" y="10"/>
                      </a:lnTo>
                      <a:lnTo>
                        <a:pt x="0" y="18"/>
                      </a:lnTo>
                      <a:lnTo>
                        <a:pt x="2" y="18"/>
                      </a:lnTo>
                      <a:lnTo>
                        <a:pt x="2" y="10"/>
                      </a:lnTo>
                      <a:lnTo>
                        <a:pt x="4" y="2"/>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4" name="Freeform 1024"/>
                <p:cNvSpPr>
                  <a:spLocks/>
                </p:cNvSpPr>
                <p:nvPr/>
              </p:nvSpPr>
              <p:spPr bwMode="auto">
                <a:xfrm>
                  <a:off x="1530" y="2595"/>
                  <a:ext cx="39" cy="40"/>
                </a:xfrm>
                <a:custGeom>
                  <a:avLst/>
                  <a:gdLst>
                    <a:gd name="T0" fmla="*/ 1342 w 12"/>
                    <a:gd name="T1" fmla="*/ 0 h 12"/>
                    <a:gd name="T2" fmla="*/ 1342 w 12"/>
                    <a:gd name="T3" fmla="*/ 0 h 12"/>
                    <a:gd name="T4" fmla="*/ 793 w 12"/>
                    <a:gd name="T5" fmla="*/ 477 h 12"/>
                    <a:gd name="T6" fmla="*/ 0 w 12"/>
                    <a:gd name="T7" fmla="*/ 1223 h 12"/>
                    <a:gd name="T8" fmla="*/ 445 w 12"/>
                    <a:gd name="T9" fmla="*/ 1477 h 12"/>
                    <a:gd name="T10" fmla="*/ 887 w 12"/>
                    <a:gd name="T11" fmla="*/ 633 h 12"/>
                    <a:gd name="T12" fmla="*/ 1342 w 12"/>
                    <a:gd name="T13" fmla="*/ 257 h 12"/>
                    <a:gd name="T14" fmla="*/ 1342 w 12"/>
                    <a:gd name="T15" fmla="*/ 257 h 12"/>
                    <a:gd name="T16" fmla="*/ 1342 w 12"/>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12"/>
                    <a:gd name="T29" fmla="*/ 12 w 12"/>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12">
                      <a:moveTo>
                        <a:pt x="12" y="0"/>
                      </a:moveTo>
                      <a:lnTo>
                        <a:pt x="12" y="0"/>
                      </a:lnTo>
                      <a:lnTo>
                        <a:pt x="7" y="4"/>
                      </a:lnTo>
                      <a:lnTo>
                        <a:pt x="0" y="10"/>
                      </a:lnTo>
                      <a:lnTo>
                        <a:pt x="4" y="12"/>
                      </a:lnTo>
                      <a:lnTo>
                        <a:pt x="8" y="5"/>
                      </a:lnTo>
                      <a:lnTo>
                        <a:pt x="12" y="2"/>
                      </a:lnTo>
                      <a:lnTo>
                        <a:pt x="1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5" name="Freeform 1025"/>
                <p:cNvSpPr>
                  <a:spLocks/>
                </p:cNvSpPr>
                <p:nvPr/>
              </p:nvSpPr>
              <p:spPr bwMode="auto">
                <a:xfrm>
                  <a:off x="1569" y="2510"/>
                  <a:ext cx="20" cy="92"/>
                </a:xfrm>
                <a:custGeom>
                  <a:avLst/>
                  <a:gdLst>
                    <a:gd name="T0" fmla="*/ 367 w 6"/>
                    <a:gd name="T1" fmla="*/ 0 h 28"/>
                    <a:gd name="T2" fmla="*/ 367 w 6"/>
                    <a:gd name="T3" fmla="*/ 0 h 28"/>
                    <a:gd name="T4" fmla="*/ 367 w 6"/>
                    <a:gd name="T5" fmla="*/ 821 h 28"/>
                    <a:gd name="T6" fmla="*/ 367 w 6"/>
                    <a:gd name="T7" fmla="*/ 1738 h 28"/>
                    <a:gd name="T8" fmla="*/ 0 w 6"/>
                    <a:gd name="T9" fmla="*/ 2698 h 28"/>
                    <a:gd name="T10" fmla="*/ 0 w 6"/>
                    <a:gd name="T11" fmla="*/ 3013 h 28"/>
                    <a:gd name="T12" fmla="*/ 0 w 6"/>
                    <a:gd name="T13" fmla="*/ 3259 h 28"/>
                    <a:gd name="T14" fmla="*/ 367 w 6"/>
                    <a:gd name="T15" fmla="*/ 2905 h 28"/>
                    <a:gd name="T16" fmla="*/ 633 w 6"/>
                    <a:gd name="T17" fmla="*/ 1738 h 28"/>
                    <a:gd name="T18" fmla="*/ 743 w 6"/>
                    <a:gd name="T19" fmla="*/ 821 h 28"/>
                    <a:gd name="T20" fmla="*/ 633 w 6"/>
                    <a:gd name="T21" fmla="*/ 0 h 28"/>
                    <a:gd name="T22" fmla="*/ 633 w 6"/>
                    <a:gd name="T23" fmla="*/ 0 h 28"/>
                    <a:gd name="T24" fmla="*/ 367 w 6"/>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28"/>
                    <a:gd name="T41" fmla="*/ 6 w 6"/>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28">
                      <a:moveTo>
                        <a:pt x="3" y="0"/>
                      </a:moveTo>
                      <a:lnTo>
                        <a:pt x="3" y="0"/>
                      </a:lnTo>
                      <a:lnTo>
                        <a:pt x="3" y="7"/>
                      </a:lnTo>
                      <a:lnTo>
                        <a:pt x="3" y="15"/>
                      </a:lnTo>
                      <a:lnTo>
                        <a:pt x="0" y="23"/>
                      </a:lnTo>
                      <a:lnTo>
                        <a:pt x="0" y="26"/>
                      </a:lnTo>
                      <a:lnTo>
                        <a:pt x="0" y="28"/>
                      </a:lnTo>
                      <a:lnTo>
                        <a:pt x="3" y="25"/>
                      </a:lnTo>
                      <a:lnTo>
                        <a:pt x="5" y="15"/>
                      </a:lnTo>
                      <a:lnTo>
                        <a:pt x="6" y="7"/>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6" name="Freeform 1026"/>
                <p:cNvSpPr>
                  <a:spLocks/>
                </p:cNvSpPr>
                <p:nvPr/>
              </p:nvSpPr>
              <p:spPr bwMode="auto">
                <a:xfrm>
                  <a:off x="1563" y="2461"/>
                  <a:ext cx="23" cy="49"/>
                </a:xfrm>
                <a:custGeom>
                  <a:avLst/>
                  <a:gdLst>
                    <a:gd name="T0" fmla="*/ 0 w 7"/>
                    <a:gd name="T1" fmla="*/ 0 h 15"/>
                    <a:gd name="T2" fmla="*/ 0 w 7"/>
                    <a:gd name="T3" fmla="*/ 0 h 15"/>
                    <a:gd name="T4" fmla="*/ 250 w 7"/>
                    <a:gd name="T5" fmla="*/ 1013 h 15"/>
                    <a:gd name="T6" fmla="*/ 572 w 7"/>
                    <a:gd name="T7" fmla="*/ 1708 h 15"/>
                    <a:gd name="T8" fmla="*/ 821 w 7"/>
                    <a:gd name="T9" fmla="*/ 1708 h 15"/>
                    <a:gd name="T10" fmla="*/ 572 w 7"/>
                    <a:gd name="T11" fmla="*/ 800 h 15"/>
                    <a:gd name="T12" fmla="*/ 355 w 7"/>
                    <a:gd name="T13" fmla="*/ 0 h 15"/>
                    <a:gd name="T14" fmla="*/ 355 w 7"/>
                    <a:gd name="T15" fmla="*/ 0 h 15"/>
                    <a:gd name="T16" fmla="*/ 0 w 7"/>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5"/>
                    <a:gd name="T29" fmla="*/ 7 w 7"/>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5">
                      <a:moveTo>
                        <a:pt x="0" y="0"/>
                      </a:moveTo>
                      <a:lnTo>
                        <a:pt x="0" y="0"/>
                      </a:lnTo>
                      <a:lnTo>
                        <a:pt x="2" y="9"/>
                      </a:lnTo>
                      <a:lnTo>
                        <a:pt x="5" y="15"/>
                      </a:lnTo>
                      <a:lnTo>
                        <a:pt x="7" y="15"/>
                      </a:lnTo>
                      <a:lnTo>
                        <a:pt x="5" y="7"/>
                      </a:lnTo>
                      <a:lnTo>
                        <a:pt x="3"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7" name="Freeform 1027"/>
                <p:cNvSpPr>
                  <a:spLocks/>
                </p:cNvSpPr>
                <p:nvPr/>
              </p:nvSpPr>
              <p:spPr bwMode="auto">
                <a:xfrm>
                  <a:off x="1556" y="2425"/>
                  <a:ext cx="17" cy="36"/>
                </a:xfrm>
                <a:custGeom>
                  <a:avLst/>
                  <a:gdLst>
                    <a:gd name="T0" fmla="*/ 554 w 5"/>
                    <a:gd name="T1" fmla="*/ 0 h 11"/>
                    <a:gd name="T2" fmla="*/ 554 w 5"/>
                    <a:gd name="T3" fmla="*/ 0 h 11"/>
                    <a:gd name="T4" fmla="*/ 0 w 5"/>
                    <a:gd name="T5" fmla="*/ 697 h 11"/>
                    <a:gd name="T6" fmla="*/ 279 w 5"/>
                    <a:gd name="T7" fmla="*/ 1263 h 11"/>
                    <a:gd name="T8" fmla="*/ 670 w 5"/>
                    <a:gd name="T9" fmla="*/ 1263 h 11"/>
                    <a:gd name="T10" fmla="*/ 554 w 5"/>
                    <a:gd name="T11" fmla="*/ 697 h 11"/>
                    <a:gd name="T12" fmla="*/ 670 w 5"/>
                    <a:gd name="T13" fmla="*/ 245 h 11"/>
                    <a:gd name="T14" fmla="*/ 670 w 5"/>
                    <a:gd name="T15" fmla="*/ 245 h 11"/>
                    <a:gd name="T16" fmla="*/ 554 w 5"/>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1"/>
                    <a:gd name="T29" fmla="*/ 5 w 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1">
                      <a:moveTo>
                        <a:pt x="4" y="0"/>
                      </a:moveTo>
                      <a:lnTo>
                        <a:pt x="4" y="0"/>
                      </a:lnTo>
                      <a:lnTo>
                        <a:pt x="0" y="6"/>
                      </a:lnTo>
                      <a:lnTo>
                        <a:pt x="2" y="11"/>
                      </a:lnTo>
                      <a:lnTo>
                        <a:pt x="5" y="11"/>
                      </a:lnTo>
                      <a:lnTo>
                        <a:pt x="4" y="6"/>
                      </a:lnTo>
                      <a:lnTo>
                        <a:pt x="5" y="2"/>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8" name="Freeform 1028"/>
                <p:cNvSpPr>
                  <a:spLocks/>
                </p:cNvSpPr>
                <p:nvPr/>
              </p:nvSpPr>
              <p:spPr bwMode="auto">
                <a:xfrm>
                  <a:off x="1569" y="2392"/>
                  <a:ext cx="36" cy="40"/>
                </a:xfrm>
                <a:custGeom>
                  <a:avLst/>
                  <a:gdLst>
                    <a:gd name="T0" fmla="*/ 1018 w 11"/>
                    <a:gd name="T1" fmla="*/ 0 h 12"/>
                    <a:gd name="T2" fmla="*/ 1018 w 11"/>
                    <a:gd name="T3" fmla="*/ 0 h 12"/>
                    <a:gd name="T4" fmla="*/ 556 w 11"/>
                    <a:gd name="T5" fmla="*/ 633 h 12"/>
                    <a:gd name="T6" fmla="*/ 0 w 11"/>
                    <a:gd name="T7" fmla="*/ 1223 h 12"/>
                    <a:gd name="T8" fmla="*/ 108 w 11"/>
                    <a:gd name="T9" fmla="*/ 1477 h 12"/>
                    <a:gd name="T10" fmla="*/ 697 w 11"/>
                    <a:gd name="T11" fmla="*/ 857 h 12"/>
                    <a:gd name="T12" fmla="*/ 1263 w 11"/>
                    <a:gd name="T13" fmla="*/ 257 h 12"/>
                    <a:gd name="T14" fmla="*/ 1263 w 11"/>
                    <a:gd name="T15" fmla="*/ 257 h 12"/>
                    <a:gd name="T16" fmla="*/ 1018 w 11"/>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2"/>
                    <a:gd name="T29" fmla="*/ 11 w 11"/>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2">
                      <a:moveTo>
                        <a:pt x="9" y="0"/>
                      </a:moveTo>
                      <a:lnTo>
                        <a:pt x="9" y="0"/>
                      </a:lnTo>
                      <a:lnTo>
                        <a:pt x="5" y="5"/>
                      </a:lnTo>
                      <a:lnTo>
                        <a:pt x="0" y="10"/>
                      </a:lnTo>
                      <a:lnTo>
                        <a:pt x="1" y="12"/>
                      </a:lnTo>
                      <a:lnTo>
                        <a:pt x="6" y="7"/>
                      </a:lnTo>
                      <a:lnTo>
                        <a:pt x="11" y="2"/>
                      </a:lnTo>
                      <a:lnTo>
                        <a:pt x="9"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89" name="Freeform 1029"/>
                <p:cNvSpPr>
                  <a:spLocks/>
                </p:cNvSpPr>
                <p:nvPr/>
              </p:nvSpPr>
              <p:spPr bwMode="auto">
                <a:xfrm>
                  <a:off x="1599" y="2366"/>
                  <a:ext cx="23" cy="33"/>
                </a:xfrm>
                <a:custGeom>
                  <a:avLst/>
                  <a:gdLst>
                    <a:gd name="T0" fmla="*/ 572 w 7"/>
                    <a:gd name="T1" fmla="*/ 0 h 10"/>
                    <a:gd name="T2" fmla="*/ 572 w 7"/>
                    <a:gd name="T3" fmla="*/ 0 h 10"/>
                    <a:gd name="T4" fmla="*/ 250 w 7"/>
                    <a:gd name="T5" fmla="*/ 610 h 10"/>
                    <a:gd name="T6" fmla="*/ 0 w 7"/>
                    <a:gd name="T7" fmla="*/ 937 h 10"/>
                    <a:gd name="T8" fmla="*/ 250 w 7"/>
                    <a:gd name="T9" fmla="*/ 1188 h 10"/>
                    <a:gd name="T10" fmla="*/ 463 w 7"/>
                    <a:gd name="T11" fmla="*/ 828 h 10"/>
                    <a:gd name="T12" fmla="*/ 821 w 7"/>
                    <a:gd name="T13" fmla="*/ 251 h 10"/>
                    <a:gd name="T14" fmla="*/ 821 w 7"/>
                    <a:gd name="T15" fmla="*/ 251 h 10"/>
                    <a:gd name="T16" fmla="*/ 572 w 7"/>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0"/>
                    <a:gd name="T29" fmla="*/ 7 w 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0">
                      <a:moveTo>
                        <a:pt x="5" y="0"/>
                      </a:moveTo>
                      <a:lnTo>
                        <a:pt x="5" y="0"/>
                      </a:lnTo>
                      <a:lnTo>
                        <a:pt x="2" y="5"/>
                      </a:lnTo>
                      <a:lnTo>
                        <a:pt x="0" y="8"/>
                      </a:lnTo>
                      <a:lnTo>
                        <a:pt x="2" y="10"/>
                      </a:lnTo>
                      <a:lnTo>
                        <a:pt x="4" y="7"/>
                      </a:lnTo>
                      <a:lnTo>
                        <a:pt x="7"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0" name="Freeform 1030"/>
                <p:cNvSpPr>
                  <a:spLocks/>
                </p:cNvSpPr>
                <p:nvPr/>
              </p:nvSpPr>
              <p:spPr bwMode="auto">
                <a:xfrm>
                  <a:off x="1615" y="2340"/>
                  <a:ext cx="39" cy="33"/>
                </a:xfrm>
                <a:custGeom>
                  <a:avLst/>
                  <a:gdLst>
                    <a:gd name="T0" fmla="*/ 1131 w 12"/>
                    <a:gd name="T1" fmla="*/ 0 h 10"/>
                    <a:gd name="T2" fmla="*/ 1131 w 12"/>
                    <a:gd name="T3" fmla="*/ 0 h 10"/>
                    <a:gd name="T4" fmla="*/ 793 w 12"/>
                    <a:gd name="T5" fmla="*/ 360 h 10"/>
                    <a:gd name="T6" fmla="*/ 0 w 12"/>
                    <a:gd name="T7" fmla="*/ 937 h 10"/>
                    <a:gd name="T8" fmla="*/ 244 w 12"/>
                    <a:gd name="T9" fmla="*/ 1188 h 10"/>
                    <a:gd name="T10" fmla="*/ 887 w 12"/>
                    <a:gd name="T11" fmla="*/ 610 h 10"/>
                    <a:gd name="T12" fmla="*/ 1342 w 12"/>
                    <a:gd name="T13" fmla="*/ 0 h 10"/>
                    <a:gd name="T14" fmla="*/ 1342 w 12"/>
                    <a:gd name="T15" fmla="*/ 0 h 10"/>
                    <a:gd name="T16" fmla="*/ 1131 w 12"/>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10"/>
                    <a:gd name="T29" fmla="*/ 12 w 12"/>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10">
                      <a:moveTo>
                        <a:pt x="10" y="0"/>
                      </a:moveTo>
                      <a:lnTo>
                        <a:pt x="10" y="0"/>
                      </a:lnTo>
                      <a:lnTo>
                        <a:pt x="7" y="3"/>
                      </a:lnTo>
                      <a:lnTo>
                        <a:pt x="0" y="8"/>
                      </a:lnTo>
                      <a:lnTo>
                        <a:pt x="2" y="10"/>
                      </a:lnTo>
                      <a:lnTo>
                        <a:pt x="8" y="5"/>
                      </a:lnTo>
                      <a:lnTo>
                        <a:pt x="12" y="0"/>
                      </a:lnTo>
                      <a:lnTo>
                        <a:pt x="1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1" name="Freeform 1031"/>
                <p:cNvSpPr>
                  <a:spLocks/>
                </p:cNvSpPr>
                <p:nvPr/>
              </p:nvSpPr>
              <p:spPr bwMode="auto">
                <a:xfrm>
                  <a:off x="1648" y="2297"/>
                  <a:ext cx="36" cy="43"/>
                </a:xfrm>
                <a:custGeom>
                  <a:avLst/>
                  <a:gdLst>
                    <a:gd name="T0" fmla="*/ 910 w 11"/>
                    <a:gd name="T1" fmla="*/ 0 h 13"/>
                    <a:gd name="T2" fmla="*/ 910 w 11"/>
                    <a:gd name="T3" fmla="*/ 0 h 13"/>
                    <a:gd name="T4" fmla="*/ 556 w 11"/>
                    <a:gd name="T5" fmla="*/ 721 h 13"/>
                    <a:gd name="T6" fmla="*/ 0 w 11"/>
                    <a:gd name="T7" fmla="*/ 1555 h 13"/>
                    <a:gd name="T8" fmla="*/ 245 w 11"/>
                    <a:gd name="T9" fmla="*/ 1555 h 13"/>
                    <a:gd name="T10" fmla="*/ 802 w 11"/>
                    <a:gd name="T11" fmla="*/ 721 h 13"/>
                    <a:gd name="T12" fmla="*/ 1263 w 11"/>
                    <a:gd name="T13" fmla="*/ 109 h 13"/>
                    <a:gd name="T14" fmla="*/ 1263 w 11"/>
                    <a:gd name="T15" fmla="*/ 109 h 13"/>
                    <a:gd name="T16" fmla="*/ 910 w 11"/>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8" y="0"/>
                      </a:moveTo>
                      <a:lnTo>
                        <a:pt x="8" y="0"/>
                      </a:lnTo>
                      <a:lnTo>
                        <a:pt x="5" y="6"/>
                      </a:lnTo>
                      <a:lnTo>
                        <a:pt x="0" y="13"/>
                      </a:lnTo>
                      <a:lnTo>
                        <a:pt x="2" y="13"/>
                      </a:lnTo>
                      <a:lnTo>
                        <a:pt x="7" y="6"/>
                      </a:lnTo>
                      <a:lnTo>
                        <a:pt x="11" y="1"/>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2" name="Freeform 1032"/>
                <p:cNvSpPr>
                  <a:spLocks/>
                </p:cNvSpPr>
                <p:nvPr/>
              </p:nvSpPr>
              <p:spPr bwMode="auto">
                <a:xfrm>
                  <a:off x="1674" y="2258"/>
                  <a:ext cx="23" cy="43"/>
                </a:xfrm>
                <a:custGeom>
                  <a:avLst/>
                  <a:gdLst>
                    <a:gd name="T0" fmla="*/ 572 w 7"/>
                    <a:gd name="T1" fmla="*/ 0 h 13"/>
                    <a:gd name="T2" fmla="*/ 572 w 7"/>
                    <a:gd name="T3" fmla="*/ 0 h 13"/>
                    <a:gd name="T4" fmla="*/ 355 w 7"/>
                    <a:gd name="T5" fmla="*/ 830 h 13"/>
                    <a:gd name="T6" fmla="*/ 0 w 7"/>
                    <a:gd name="T7" fmla="*/ 1445 h 13"/>
                    <a:gd name="T8" fmla="*/ 355 w 7"/>
                    <a:gd name="T9" fmla="*/ 1555 h 13"/>
                    <a:gd name="T10" fmla="*/ 572 w 7"/>
                    <a:gd name="T11" fmla="*/ 939 h 13"/>
                    <a:gd name="T12" fmla="*/ 821 w 7"/>
                    <a:gd name="T13" fmla="*/ 251 h 13"/>
                    <a:gd name="T14" fmla="*/ 821 w 7"/>
                    <a:gd name="T15" fmla="*/ 251 h 13"/>
                    <a:gd name="T16" fmla="*/ 572 w 7"/>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3"/>
                    <a:gd name="T29" fmla="*/ 7 w 7"/>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3">
                      <a:moveTo>
                        <a:pt x="5" y="0"/>
                      </a:moveTo>
                      <a:lnTo>
                        <a:pt x="5" y="0"/>
                      </a:lnTo>
                      <a:lnTo>
                        <a:pt x="3" y="7"/>
                      </a:lnTo>
                      <a:lnTo>
                        <a:pt x="0" y="12"/>
                      </a:lnTo>
                      <a:lnTo>
                        <a:pt x="3" y="13"/>
                      </a:lnTo>
                      <a:lnTo>
                        <a:pt x="5" y="8"/>
                      </a:lnTo>
                      <a:lnTo>
                        <a:pt x="7"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3" name="Freeform 1033"/>
                <p:cNvSpPr>
                  <a:spLocks/>
                </p:cNvSpPr>
                <p:nvPr/>
              </p:nvSpPr>
              <p:spPr bwMode="auto">
                <a:xfrm>
                  <a:off x="1690" y="2228"/>
                  <a:ext cx="17" cy="36"/>
                </a:xfrm>
                <a:custGeom>
                  <a:avLst/>
                  <a:gdLst>
                    <a:gd name="T0" fmla="*/ 394 w 5"/>
                    <a:gd name="T1" fmla="*/ 108 h 11"/>
                    <a:gd name="T2" fmla="*/ 394 w 5"/>
                    <a:gd name="T3" fmla="*/ 108 h 11"/>
                    <a:gd name="T4" fmla="*/ 394 w 5"/>
                    <a:gd name="T5" fmla="*/ 461 h 11"/>
                    <a:gd name="T6" fmla="*/ 0 w 5"/>
                    <a:gd name="T7" fmla="*/ 1018 h 11"/>
                    <a:gd name="T8" fmla="*/ 279 w 5"/>
                    <a:gd name="T9" fmla="*/ 1263 h 11"/>
                    <a:gd name="T10" fmla="*/ 670 w 5"/>
                    <a:gd name="T11" fmla="*/ 461 h 11"/>
                    <a:gd name="T12" fmla="*/ 670 w 5"/>
                    <a:gd name="T13" fmla="*/ 0 h 11"/>
                    <a:gd name="T14" fmla="*/ 670 w 5"/>
                    <a:gd name="T15" fmla="*/ 0 h 11"/>
                    <a:gd name="T16" fmla="*/ 394 w 5"/>
                    <a:gd name="T17" fmla="*/ 108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1"/>
                    <a:gd name="T29" fmla="*/ 5 w 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1">
                      <a:moveTo>
                        <a:pt x="3" y="1"/>
                      </a:moveTo>
                      <a:lnTo>
                        <a:pt x="3" y="1"/>
                      </a:lnTo>
                      <a:lnTo>
                        <a:pt x="3" y="4"/>
                      </a:lnTo>
                      <a:lnTo>
                        <a:pt x="0" y="9"/>
                      </a:lnTo>
                      <a:lnTo>
                        <a:pt x="2" y="11"/>
                      </a:lnTo>
                      <a:lnTo>
                        <a:pt x="5" y="4"/>
                      </a:lnTo>
                      <a:lnTo>
                        <a:pt x="5" y="0"/>
                      </a:lnTo>
                      <a:lnTo>
                        <a:pt x="3"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4" name="Freeform 1034"/>
                <p:cNvSpPr>
                  <a:spLocks/>
                </p:cNvSpPr>
                <p:nvPr/>
              </p:nvSpPr>
              <p:spPr bwMode="auto">
                <a:xfrm>
                  <a:off x="1690" y="2212"/>
                  <a:ext cx="17" cy="20"/>
                </a:xfrm>
                <a:custGeom>
                  <a:avLst/>
                  <a:gdLst>
                    <a:gd name="T0" fmla="*/ 279 w 5"/>
                    <a:gd name="T1" fmla="*/ 110 h 6"/>
                    <a:gd name="T2" fmla="*/ 279 w 5"/>
                    <a:gd name="T3" fmla="*/ 110 h 6"/>
                    <a:gd name="T4" fmla="*/ 279 w 5"/>
                    <a:gd name="T5" fmla="*/ 110 h 6"/>
                    <a:gd name="T6" fmla="*/ 394 w 5"/>
                    <a:gd name="T7" fmla="*/ 743 h 6"/>
                    <a:gd name="T8" fmla="*/ 670 w 5"/>
                    <a:gd name="T9" fmla="*/ 633 h 6"/>
                    <a:gd name="T10" fmla="*/ 394 w 5"/>
                    <a:gd name="T11" fmla="*/ 110 h 6"/>
                    <a:gd name="T12" fmla="*/ 0 w 5"/>
                    <a:gd name="T13" fmla="*/ 0 h 6"/>
                    <a:gd name="T14" fmla="*/ 0 w 5"/>
                    <a:gd name="T15" fmla="*/ 0 h 6"/>
                    <a:gd name="T16" fmla="*/ 279 w 5"/>
                    <a:gd name="T17" fmla="*/ 11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2" y="1"/>
                      </a:moveTo>
                      <a:lnTo>
                        <a:pt x="2" y="1"/>
                      </a:lnTo>
                      <a:lnTo>
                        <a:pt x="3" y="6"/>
                      </a:lnTo>
                      <a:lnTo>
                        <a:pt x="5" y="5"/>
                      </a:lnTo>
                      <a:lnTo>
                        <a:pt x="3" y="1"/>
                      </a:lnTo>
                      <a:lnTo>
                        <a:pt x="0"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5" name="Freeform 1035"/>
                <p:cNvSpPr>
                  <a:spLocks/>
                </p:cNvSpPr>
                <p:nvPr/>
              </p:nvSpPr>
              <p:spPr bwMode="auto">
                <a:xfrm>
                  <a:off x="1674" y="2212"/>
                  <a:ext cx="23" cy="16"/>
                </a:xfrm>
                <a:custGeom>
                  <a:avLst/>
                  <a:gdLst>
                    <a:gd name="T0" fmla="*/ 0 w 7"/>
                    <a:gd name="T1" fmla="*/ 522 h 5"/>
                    <a:gd name="T2" fmla="*/ 0 w 7"/>
                    <a:gd name="T3" fmla="*/ 522 h 5"/>
                    <a:gd name="T4" fmla="*/ 572 w 7"/>
                    <a:gd name="T5" fmla="*/ 326 h 5"/>
                    <a:gd name="T6" fmla="*/ 821 w 7"/>
                    <a:gd name="T7" fmla="*/ 102 h 5"/>
                    <a:gd name="T8" fmla="*/ 572 w 7"/>
                    <a:gd name="T9" fmla="*/ 0 h 5"/>
                    <a:gd name="T10" fmla="*/ 355 w 7"/>
                    <a:gd name="T11" fmla="*/ 102 h 5"/>
                    <a:gd name="T12" fmla="*/ 0 w 7"/>
                    <a:gd name="T13" fmla="*/ 326 h 5"/>
                    <a:gd name="T14" fmla="*/ 0 w 7"/>
                    <a:gd name="T15" fmla="*/ 326 h 5"/>
                    <a:gd name="T16" fmla="*/ 0 w 7"/>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5"/>
                      </a:moveTo>
                      <a:lnTo>
                        <a:pt x="0" y="5"/>
                      </a:lnTo>
                      <a:lnTo>
                        <a:pt x="5" y="3"/>
                      </a:lnTo>
                      <a:lnTo>
                        <a:pt x="7" y="1"/>
                      </a:lnTo>
                      <a:lnTo>
                        <a:pt x="5" y="0"/>
                      </a:lnTo>
                      <a:lnTo>
                        <a:pt x="3" y="1"/>
                      </a:lnTo>
                      <a:lnTo>
                        <a:pt x="0" y="3"/>
                      </a:lnTo>
                      <a:lnTo>
                        <a:pt x="0"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6" name="Freeform 1036"/>
                <p:cNvSpPr>
                  <a:spLocks/>
                </p:cNvSpPr>
                <p:nvPr/>
              </p:nvSpPr>
              <p:spPr bwMode="auto">
                <a:xfrm>
                  <a:off x="1641" y="2222"/>
                  <a:ext cx="33" cy="10"/>
                </a:xfrm>
                <a:custGeom>
                  <a:avLst/>
                  <a:gdLst>
                    <a:gd name="T0" fmla="*/ 0 w 10"/>
                    <a:gd name="T1" fmla="*/ 367 h 3"/>
                    <a:gd name="T2" fmla="*/ 0 w 10"/>
                    <a:gd name="T3" fmla="*/ 367 h 3"/>
                    <a:gd name="T4" fmla="*/ 610 w 10"/>
                    <a:gd name="T5" fmla="*/ 367 h 3"/>
                    <a:gd name="T6" fmla="*/ 1188 w 10"/>
                    <a:gd name="T7" fmla="*/ 257 h 3"/>
                    <a:gd name="T8" fmla="*/ 1188 w 10"/>
                    <a:gd name="T9" fmla="*/ 0 h 3"/>
                    <a:gd name="T10" fmla="*/ 469 w 10"/>
                    <a:gd name="T11" fmla="*/ 257 h 3"/>
                    <a:gd name="T12" fmla="*/ 0 w 10"/>
                    <a:gd name="T13" fmla="*/ 257 h 3"/>
                    <a:gd name="T14" fmla="*/ 0 w 10"/>
                    <a:gd name="T15" fmla="*/ 257 h 3"/>
                    <a:gd name="T16" fmla="*/ 0 w 10"/>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0" y="3"/>
                      </a:moveTo>
                      <a:lnTo>
                        <a:pt x="0" y="3"/>
                      </a:lnTo>
                      <a:lnTo>
                        <a:pt x="5" y="3"/>
                      </a:lnTo>
                      <a:lnTo>
                        <a:pt x="10" y="2"/>
                      </a:lnTo>
                      <a:lnTo>
                        <a:pt x="10" y="0"/>
                      </a:lnTo>
                      <a:lnTo>
                        <a:pt x="4" y="2"/>
                      </a:lnTo>
                      <a:lnTo>
                        <a:pt x="0" y="2"/>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7" name="Freeform 1037"/>
                <p:cNvSpPr>
                  <a:spLocks/>
                </p:cNvSpPr>
                <p:nvPr/>
              </p:nvSpPr>
              <p:spPr bwMode="auto">
                <a:xfrm>
                  <a:off x="1612" y="2228"/>
                  <a:ext cx="29" cy="14"/>
                </a:xfrm>
                <a:custGeom>
                  <a:avLst/>
                  <a:gdLst>
                    <a:gd name="T0" fmla="*/ 0 w 9"/>
                    <a:gd name="T1" fmla="*/ 171 h 4"/>
                    <a:gd name="T2" fmla="*/ 0 w 9"/>
                    <a:gd name="T3" fmla="*/ 171 h 4"/>
                    <a:gd name="T4" fmla="*/ 332 w 9"/>
                    <a:gd name="T5" fmla="*/ 598 h 4"/>
                    <a:gd name="T6" fmla="*/ 541 w 9"/>
                    <a:gd name="T7" fmla="*/ 598 h 4"/>
                    <a:gd name="T8" fmla="*/ 873 w 9"/>
                    <a:gd name="T9" fmla="*/ 427 h 4"/>
                    <a:gd name="T10" fmla="*/ 967 w 9"/>
                    <a:gd name="T11" fmla="*/ 171 h 4"/>
                    <a:gd name="T12" fmla="*/ 967 w 9"/>
                    <a:gd name="T13" fmla="*/ 0 h 4"/>
                    <a:gd name="T14" fmla="*/ 873 w 9"/>
                    <a:gd name="T15" fmla="*/ 171 h 4"/>
                    <a:gd name="T16" fmla="*/ 541 w 9"/>
                    <a:gd name="T17" fmla="*/ 427 h 4"/>
                    <a:gd name="T18" fmla="*/ 332 w 9"/>
                    <a:gd name="T19" fmla="*/ 171 h 4"/>
                    <a:gd name="T20" fmla="*/ 332 w 9"/>
                    <a:gd name="T21" fmla="*/ 0 h 4"/>
                    <a:gd name="T22" fmla="*/ 332 w 9"/>
                    <a:gd name="T23" fmla="*/ 0 h 4"/>
                    <a:gd name="T24" fmla="*/ 0 w 9"/>
                    <a:gd name="T25" fmla="*/ 171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4"/>
                    <a:gd name="T41" fmla="*/ 9 w 9"/>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4">
                      <a:moveTo>
                        <a:pt x="0" y="1"/>
                      </a:moveTo>
                      <a:lnTo>
                        <a:pt x="0" y="1"/>
                      </a:lnTo>
                      <a:lnTo>
                        <a:pt x="3" y="4"/>
                      </a:lnTo>
                      <a:lnTo>
                        <a:pt x="5" y="4"/>
                      </a:lnTo>
                      <a:lnTo>
                        <a:pt x="8" y="3"/>
                      </a:lnTo>
                      <a:lnTo>
                        <a:pt x="9" y="1"/>
                      </a:lnTo>
                      <a:lnTo>
                        <a:pt x="9" y="0"/>
                      </a:lnTo>
                      <a:lnTo>
                        <a:pt x="8" y="1"/>
                      </a:lnTo>
                      <a:lnTo>
                        <a:pt x="5" y="3"/>
                      </a:lnTo>
                      <a:lnTo>
                        <a:pt x="3" y="1"/>
                      </a:lnTo>
                      <a:lnTo>
                        <a:pt x="3"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8" name="Freeform 1038"/>
                <p:cNvSpPr>
                  <a:spLocks/>
                </p:cNvSpPr>
                <p:nvPr/>
              </p:nvSpPr>
              <p:spPr bwMode="auto">
                <a:xfrm>
                  <a:off x="1599" y="2189"/>
                  <a:ext cx="23" cy="43"/>
                </a:xfrm>
                <a:custGeom>
                  <a:avLst/>
                  <a:gdLst>
                    <a:gd name="T0" fmla="*/ 0 w 7"/>
                    <a:gd name="T1" fmla="*/ 251 h 13"/>
                    <a:gd name="T2" fmla="*/ 0 w 7"/>
                    <a:gd name="T3" fmla="*/ 251 h 13"/>
                    <a:gd name="T4" fmla="*/ 463 w 7"/>
                    <a:gd name="T5" fmla="*/ 830 h 13"/>
                    <a:gd name="T6" fmla="*/ 463 w 7"/>
                    <a:gd name="T7" fmla="*/ 1555 h 13"/>
                    <a:gd name="T8" fmla="*/ 821 w 7"/>
                    <a:gd name="T9" fmla="*/ 1445 h 13"/>
                    <a:gd name="T10" fmla="*/ 572 w 7"/>
                    <a:gd name="T11" fmla="*/ 830 h 13"/>
                    <a:gd name="T12" fmla="*/ 250 w 7"/>
                    <a:gd name="T13" fmla="*/ 0 h 13"/>
                    <a:gd name="T14" fmla="*/ 250 w 7"/>
                    <a:gd name="T15" fmla="*/ 0 h 13"/>
                    <a:gd name="T16" fmla="*/ 0 w 7"/>
                    <a:gd name="T17" fmla="*/ 251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3"/>
                    <a:gd name="T29" fmla="*/ 7 w 7"/>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3">
                      <a:moveTo>
                        <a:pt x="0" y="2"/>
                      </a:moveTo>
                      <a:lnTo>
                        <a:pt x="0" y="2"/>
                      </a:lnTo>
                      <a:lnTo>
                        <a:pt x="4" y="7"/>
                      </a:lnTo>
                      <a:lnTo>
                        <a:pt x="4" y="13"/>
                      </a:lnTo>
                      <a:lnTo>
                        <a:pt x="7" y="12"/>
                      </a:lnTo>
                      <a:lnTo>
                        <a:pt x="5" y="7"/>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99" name="Freeform 1039"/>
                <p:cNvSpPr>
                  <a:spLocks/>
                </p:cNvSpPr>
                <p:nvPr/>
              </p:nvSpPr>
              <p:spPr bwMode="auto">
                <a:xfrm>
                  <a:off x="1573" y="2170"/>
                  <a:ext cx="32" cy="26"/>
                </a:xfrm>
                <a:custGeom>
                  <a:avLst/>
                  <a:gdLst>
                    <a:gd name="T0" fmla="*/ 0 w 10"/>
                    <a:gd name="T1" fmla="*/ 104 h 8"/>
                    <a:gd name="T2" fmla="*/ 0 w 10"/>
                    <a:gd name="T3" fmla="*/ 104 h 8"/>
                    <a:gd name="T4" fmla="*/ 429 w 10"/>
                    <a:gd name="T5" fmla="*/ 442 h 8"/>
                    <a:gd name="T6" fmla="*/ 851 w 10"/>
                    <a:gd name="T7" fmla="*/ 887 h 8"/>
                    <a:gd name="T8" fmla="*/ 1043 w 10"/>
                    <a:gd name="T9" fmla="*/ 653 h 8"/>
                    <a:gd name="T10" fmla="*/ 522 w 10"/>
                    <a:gd name="T11" fmla="*/ 338 h 8"/>
                    <a:gd name="T12" fmla="*/ 195 w 10"/>
                    <a:gd name="T13" fmla="*/ 0 h 8"/>
                    <a:gd name="T14" fmla="*/ 195 w 10"/>
                    <a:gd name="T15" fmla="*/ 0 h 8"/>
                    <a:gd name="T16" fmla="*/ 0 w 10"/>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0" y="1"/>
                      </a:moveTo>
                      <a:lnTo>
                        <a:pt x="0" y="1"/>
                      </a:lnTo>
                      <a:lnTo>
                        <a:pt x="4" y="4"/>
                      </a:lnTo>
                      <a:lnTo>
                        <a:pt x="8" y="8"/>
                      </a:lnTo>
                      <a:lnTo>
                        <a:pt x="10" y="6"/>
                      </a:lnTo>
                      <a:lnTo>
                        <a:pt x="5" y="3"/>
                      </a:lnTo>
                      <a:lnTo>
                        <a:pt x="2"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0" name="Freeform 1040"/>
                <p:cNvSpPr>
                  <a:spLocks/>
                </p:cNvSpPr>
                <p:nvPr/>
              </p:nvSpPr>
              <p:spPr bwMode="auto">
                <a:xfrm>
                  <a:off x="1563" y="2147"/>
                  <a:ext cx="16" cy="26"/>
                </a:xfrm>
                <a:custGeom>
                  <a:avLst/>
                  <a:gdLst>
                    <a:gd name="T0" fmla="*/ 0 w 5"/>
                    <a:gd name="T1" fmla="*/ 104 h 8"/>
                    <a:gd name="T2" fmla="*/ 0 w 5"/>
                    <a:gd name="T3" fmla="*/ 104 h 8"/>
                    <a:gd name="T4" fmla="*/ 195 w 5"/>
                    <a:gd name="T5" fmla="*/ 793 h 8"/>
                    <a:gd name="T6" fmla="*/ 326 w 5"/>
                    <a:gd name="T7" fmla="*/ 887 h 8"/>
                    <a:gd name="T8" fmla="*/ 522 w 5"/>
                    <a:gd name="T9" fmla="*/ 793 h 8"/>
                    <a:gd name="T10" fmla="*/ 326 w 5"/>
                    <a:gd name="T11" fmla="*/ 549 h 8"/>
                    <a:gd name="T12" fmla="*/ 195 w 5"/>
                    <a:gd name="T13" fmla="*/ 0 h 8"/>
                    <a:gd name="T14" fmla="*/ 195 w 5"/>
                    <a:gd name="T15" fmla="*/ 0 h 8"/>
                    <a:gd name="T16" fmla="*/ 0 w 5"/>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1"/>
                      </a:moveTo>
                      <a:lnTo>
                        <a:pt x="0" y="1"/>
                      </a:lnTo>
                      <a:lnTo>
                        <a:pt x="2" y="7"/>
                      </a:lnTo>
                      <a:lnTo>
                        <a:pt x="3" y="8"/>
                      </a:lnTo>
                      <a:lnTo>
                        <a:pt x="5" y="7"/>
                      </a:lnTo>
                      <a:lnTo>
                        <a:pt x="3" y="5"/>
                      </a:lnTo>
                      <a:lnTo>
                        <a:pt x="2"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1" name="Freeform 1041"/>
                <p:cNvSpPr>
                  <a:spLocks/>
                </p:cNvSpPr>
                <p:nvPr/>
              </p:nvSpPr>
              <p:spPr bwMode="auto">
                <a:xfrm>
                  <a:off x="1546" y="2114"/>
                  <a:ext cx="23" cy="36"/>
                </a:xfrm>
                <a:custGeom>
                  <a:avLst/>
                  <a:gdLst>
                    <a:gd name="T0" fmla="*/ 0 w 7"/>
                    <a:gd name="T1" fmla="*/ 245 h 11"/>
                    <a:gd name="T2" fmla="*/ 0 w 7"/>
                    <a:gd name="T3" fmla="*/ 245 h 11"/>
                    <a:gd name="T4" fmla="*/ 355 w 7"/>
                    <a:gd name="T5" fmla="*/ 556 h 11"/>
                    <a:gd name="T6" fmla="*/ 572 w 7"/>
                    <a:gd name="T7" fmla="*/ 1263 h 11"/>
                    <a:gd name="T8" fmla="*/ 821 w 7"/>
                    <a:gd name="T9" fmla="*/ 1155 h 11"/>
                    <a:gd name="T10" fmla="*/ 572 w 7"/>
                    <a:gd name="T11" fmla="*/ 556 h 11"/>
                    <a:gd name="T12" fmla="*/ 250 w 7"/>
                    <a:gd name="T13" fmla="*/ 0 h 11"/>
                    <a:gd name="T14" fmla="*/ 250 w 7"/>
                    <a:gd name="T15" fmla="*/ 0 h 11"/>
                    <a:gd name="T16" fmla="*/ 0 w 7"/>
                    <a:gd name="T17" fmla="*/ 245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1"/>
                    <a:gd name="T29" fmla="*/ 7 w 7"/>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1">
                      <a:moveTo>
                        <a:pt x="0" y="2"/>
                      </a:moveTo>
                      <a:lnTo>
                        <a:pt x="0" y="2"/>
                      </a:lnTo>
                      <a:lnTo>
                        <a:pt x="3" y="5"/>
                      </a:lnTo>
                      <a:lnTo>
                        <a:pt x="5" y="11"/>
                      </a:lnTo>
                      <a:lnTo>
                        <a:pt x="7" y="10"/>
                      </a:lnTo>
                      <a:lnTo>
                        <a:pt x="5" y="5"/>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2" name="Freeform 1042"/>
                <p:cNvSpPr>
                  <a:spLocks/>
                </p:cNvSpPr>
                <p:nvPr/>
              </p:nvSpPr>
              <p:spPr bwMode="auto">
                <a:xfrm>
                  <a:off x="1537" y="2071"/>
                  <a:ext cx="16" cy="49"/>
                </a:xfrm>
                <a:custGeom>
                  <a:avLst/>
                  <a:gdLst>
                    <a:gd name="T0" fmla="*/ 0 w 5"/>
                    <a:gd name="T1" fmla="*/ 108 h 15"/>
                    <a:gd name="T2" fmla="*/ 0 w 5"/>
                    <a:gd name="T3" fmla="*/ 108 h 15"/>
                    <a:gd name="T4" fmla="*/ 326 w 5"/>
                    <a:gd name="T5" fmla="*/ 1153 h 15"/>
                    <a:gd name="T6" fmla="*/ 326 w 5"/>
                    <a:gd name="T7" fmla="*/ 1708 h 15"/>
                    <a:gd name="T8" fmla="*/ 522 w 5"/>
                    <a:gd name="T9" fmla="*/ 1463 h 15"/>
                    <a:gd name="T10" fmla="*/ 522 w 5"/>
                    <a:gd name="T11" fmla="*/ 908 h 15"/>
                    <a:gd name="T12" fmla="*/ 195 w 5"/>
                    <a:gd name="T13" fmla="*/ 0 h 15"/>
                    <a:gd name="T14" fmla="*/ 195 w 5"/>
                    <a:gd name="T15" fmla="*/ 0 h 15"/>
                    <a:gd name="T16" fmla="*/ 0 w 5"/>
                    <a:gd name="T17" fmla="*/ 108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5"/>
                    <a:gd name="T29" fmla="*/ 5 w 5"/>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5">
                      <a:moveTo>
                        <a:pt x="0" y="1"/>
                      </a:moveTo>
                      <a:lnTo>
                        <a:pt x="0" y="1"/>
                      </a:lnTo>
                      <a:lnTo>
                        <a:pt x="3" y="10"/>
                      </a:lnTo>
                      <a:lnTo>
                        <a:pt x="3" y="15"/>
                      </a:lnTo>
                      <a:lnTo>
                        <a:pt x="5" y="13"/>
                      </a:lnTo>
                      <a:lnTo>
                        <a:pt x="5" y="8"/>
                      </a:lnTo>
                      <a:lnTo>
                        <a:pt x="2" y="0"/>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3" name="Freeform 1043"/>
                <p:cNvSpPr>
                  <a:spLocks/>
                </p:cNvSpPr>
                <p:nvPr/>
              </p:nvSpPr>
              <p:spPr bwMode="auto">
                <a:xfrm>
                  <a:off x="1504" y="1989"/>
                  <a:ext cx="39" cy="86"/>
                </a:xfrm>
                <a:custGeom>
                  <a:avLst/>
                  <a:gdLst>
                    <a:gd name="T0" fmla="*/ 0 w 12"/>
                    <a:gd name="T1" fmla="*/ 251 h 26"/>
                    <a:gd name="T2" fmla="*/ 0 w 12"/>
                    <a:gd name="T3" fmla="*/ 251 h 26"/>
                    <a:gd name="T4" fmla="*/ 348 w 12"/>
                    <a:gd name="T5" fmla="*/ 1445 h 26"/>
                    <a:gd name="T6" fmla="*/ 1131 w 12"/>
                    <a:gd name="T7" fmla="*/ 3106 h 26"/>
                    <a:gd name="T8" fmla="*/ 1342 w 12"/>
                    <a:gd name="T9" fmla="*/ 3010 h 26"/>
                    <a:gd name="T10" fmla="*/ 549 w 12"/>
                    <a:gd name="T11" fmla="*/ 1445 h 26"/>
                    <a:gd name="T12" fmla="*/ 244 w 12"/>
                    <a:gd name="T13" fmla="*/ 0 h 26"/>
                    <a:gd name="T14" fmla="*/ 244 w 12"/>
                    <a:gd name="T15" fmla="*/ 0 h 26"/>
                    <a:gd name="T16" fmla="*/ 0 w 12"/>
                    <a:gd name="T17" fmla="*/ 251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26"/>
                    <a:gd name="T29" fmla="*/ 12 w 12"/>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26">
                      <a:moveTo>
                        <a:pt x="0" y="2"/>
                      </a:moveTo>
                      <a:lnTo>
                        <a:pt x="0" y="2"/>
                      </a:lnTo>
                      <a:lnTo>
                        <a:pt x="3" y="12"/>
                      </a:lnTo>
                      <a:lnTo>
                        <a:pt x="10" y="26"/>
                      </a:lnTo>
                      <a:lnTo>
                        <a:pt x="12" y="25"/>
                      </a:lnTo>
                      <a:lnTo>
                        <a:pt x="5" y="12"/>
                      </a:lnTo>
                      <a:lnTo>
                        <a:pt x="2"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4" name="Freeform 1044"/>
                <p:cNvSpPr>
                  <a:spLocks/>
                </p:cNvSpPr>
                <p:nvPr/>
              </p:nvSpPr>
              <p:spPr bwMode="auto">
                <a:xfrm>
                  <a:off x="1497" y="1973"/>
                  <a:ext cx="13" cy="23"/>
                </a:xfrm>
                <a:custGeom>
                  <a:avLst/>
                  <a:gdLst>
                    <a:gd name="T0" fmla="*/ 442 w 4"/>
                    <a:gd name="T1" fmla="*/ 0 h 7"/>
                    <a:gd name="T2" fmla="*/ 442 w 4"/>
                    <a:gd name="T3" fmla="*/ 0 h 7"/>
                    <a:gd name="T4" fmla="*/ 0 w 4"/>
                    <a:gd name="T5" fmla="*/ 250 h 7"/>
                    <a:gd name="T6" fmla="*/ 244 w 4"/>
                    <a:gd name="T7" fmla="*/ 821 h 7"/>
                    <a:gd name="T8" fmla="*/ 442 w 4"/>
                    <a:gd name="T9" fmla="*/ 572 h 7"/>
                    <a:gd name="T10" fmla="*/ 442 w 4"/>
                    <a:gd name="T11" fmla="*/ 250 h 7"/>
                    <a:gd name="T12" fmla="*/ 244 w 4"/>
                    <a:gd name="T13" fmla="*/ 250 h 7"/>
                    <a:gd name="T14" fmla="*/ 244 w 4"/>
                    <a:gd name="T15" fmla="*/ 250 h 7"/>
                    <a:gd name="T16" fmla="*/ 442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4" y="0"/>
                      </a:moveTo>
                      <a:lnTo>
                        <a:pt x="4" y="0"/>
                      </a:lnTo>
                      <a:lnTo>
                        <a:pt x="0" y="2"/>
                      </a:lnTo>
                      <a:lnTo>
                        <a:pt x="2" y="7"/>
                      </a:lnTo>
                      <a:lnTo>
                        <a:pt x="4" y="5"/>
                      </a:lnTo>
                      <a:lnTo>
                        <a:pt x="4" y="2"/>
                      </a:lnTo>
                      <a:lnTo>
                        <a:pt x="2" y="2"/>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5" name="Freeform 1045"/>
                <p:cNvSpPr>
                  <a:spLocks/>
                </p:cNvSpPr>
                <p:nvPr/>
              </p:nvSpPr>
              <p:spPr bwMode="auto">
                <a:xfrm>
                  <a:off x="1504" y="1973"/>
                  <a:ext cx="26" cy="29"/>
                </a:xfrm>
                <a:custGeom>
                  <a:avLst/>
                  <a:gdLst>
                    <a:gd name="T0" fmla="*/ 793 w 8"/>
                    <a:gd name="T1" fmla="*/ 767 h 9"/>
                    <a:gd name="T2" fmla="*/ 793 w 8"/>
                    <a:gd name="T3" fmla="*/ 767 h 9"/>
                    <a:gd name="T4" fmla="*/ 549 w 8"/>
                    <a:gd name="T5" fmla="*/ 541 h 9"/>
                    <a:gd name="T6" fmla="*/ 244 w 8"/>
                    <a:gd name="T7" fmla="*/ 0 h 9"/>
                    <a:gd name="T8" fmla="*/ 0 w 8"/>
                    <a:gd name="T9" fmla="*/ 197 h 9"/>
                    <a:gd name="T10" fmla="*/ 338 w 8"/>
                    <a:gd name="T11" fmla="*/ 541 h 9"/>
                    <a:gd name="T12" fmla="*/ 887 w 8"/>
                    <a:gd name="T13" fmla="*/ 967 h 9"/>
                    <a:gd name="T14" fmla="*/ 887 w 8"/>
                    <a:gd name="T15" fmla="*/ 967 h 9"/>
                    <a:gd name="T16" fmla="*/ 793 w 8"/>
                    <a:gd name="T17" fmla="*/ 76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9"/>
                    <a:gd name="T29" fmla="*/ 8 w 8"/>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9">
                      <a:moveTo>
                        <a:pt x="7" y="7"/>
                      </a:moveTo>
                      <a:lnTo>
                        <a:pt x="7" y="7"/>
                      </a:lnTo>
                      <a:lnTo>
                        <a:pt x="5" y="5"/>
                      </a:lnTo>
                      <a:lnTo>
                        <a:pt x="2" y="0"/>
                      </a:lnTo>
                      <a:lnTo>
                        <a:pt x="0" y="2"/>
                      </a:lnTo>
                      <a:lnTo>
                        <a:pt x="3" y="5"/>
                      </a:lnTo>
                      <a:lnTo>
                        <a:pt x="8" y="9"/>
                      </a:lnTo>
                      <a:lnTo>
                        <a:pt x="7"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6" name="Freeform 1046"/>
                <p:cNvSpPr>
                  <a:spLocks/>
                </p:cNvSpPr>
                <p:nvPr/>
              </p:nvSpPr>
              <p:spPr bwMode="auto">
                <a:xfrm>
                  <a:off x="1527" y="1989"/>
                  <a:ext cx="19" cy="23"/>
                </a:xfrm>
                <a:custGeom>
                  <a:avLst/>
                  <a:gdLst>
                    <a:gd name="T0" fmla="*/ 602 w 6"/>
                    <a:gd name="T1" fmla="*/ 821 h 7"/>
                    <a:gd name="T2" fmla="*/ 602 w 6"/>
                    <a:gd name="T3" fmla="*/ 821 h 7"/>
                    <a:gd name="T4" fmla="*/ 602 w 6"/>
                    <a:gd name="T5" fmla="*/ 463 h 7"/>
                    <a:gd name="T6" fmla="*/ 510 w 6"/>
                    <a:gd name="T7" fmla="*/ 250 h 7"/>
                    <a:gd name="T8" fmla="*/ 101 w 6"/>
                    <a:gd name="T9" fmla="*/ 0 h 7"/>
                    <a:gd name="T10" fmla="*/ 0 w 6"/>
                    <a:gd name="T11" fmla="*/ 250 h 7"/>
                    <a:gd name="T12" fmla="*/ 101 w 6"/>
                    <a:gd name="T13" fmla="*/ 463 h 7"/>
                    <a:gd name="T14" fmla="*/ 101 w 6"/>
                    <a:gd name="T15" fmla="*/ 250 h 7"/>
                    <a:gd name="T16" fmla="*/ 320 w 6"/>
                    <a:gd name="T17" fmla="*/ 463 h 7"/>
                    <a:gd name="T18" fmla="*/ 320 w 6"/>
                    <a:gd name="T19" fmla="*/ 572 h 7"/>
                    <a:gd name="T20" fmla="*/ 510 w 6"/>
                    <a:gd name="T21" fmla="*/ 821 h 7"/>
                    <a:gd name="T22" fmla="*/ 510 w 6"/>
                    <a:gd name="T23" fmla="*/ 821 h 7"/>
                    <a:gd name="T24" fmla="*/ 602 w 6"/>
                    <a:gd name="T25" fmla="*/ 821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7"/>
                    <a:gd name="T41" fmla="*/ 6 w 6"/>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7">
                      <a:moveTo>
                        <a:pt x="6" y="7"/>
                      </a:moveTo>
                      <a:lnTo>
                        <a:pt x="6" y="7"/>
                      </a:lnTo>
                      <a:lnTo>
                        <a:pt x="6" y="4"/>
                      </a:lnTo>
                      <a:lnTo>
                        <a:pt x="5" y="2"/>
                      </a:lnTo>
                      <a:lnTo>
                        <a:pt x="1" y="0"/>
                      </a:lnTo>
                      <a:lnTo>
                        <a:pt x="0" y="2"/>
                      </a:lnTo>
                      <a:lnTo>
                        <a:pt x="1" y="4"/>
                      </a:lnTo>
                      <a:lnTo>
                        <a:pt x="1" y="2"/>
                      </a:lnTo>
                      <a:lnTo>
                        <a:pt x="3" y="4"/>
                      </a:lnTo>
                      <a:lnTo>
                        <a:pt x="3" y="5"/>
                      </a:lnTo>
                      <a:lnTo>
                        <a:pt x="5" y="7"/>
                      </a:lnTo>
                      <a:lnTo>
                        <a:pt x="6"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7" name="Freeform 1047"/>
                <p:cNvSpPr>
                  <a:spLocks/>
                </p:cNvSpPr>
                <p:nvPr/>
              </p:nvSpPr>
              <p:spPr bwMode="auto">
                <a:xfrm>
                  <a:off x="1543" y="2012"/>
                  <a:ext cx="20" cy="49"/>
                </a:xfrm>
                <a:custGeom>
                  <a:avLst/>
                  <a:gdLst>
                    <a:gd name="T0" fmla="*/ 743 w 6"/>
                    <a:gd name="T1" fmla="*/ 1463 h 15"/>
                    <a:gd name="T2" fmla="*/ 743 w 6"/>
                    <a:gd name="T3" fmla="*/ 1463 h 15"/>
                    <a:gd name="T4" fmla="*/ 367 w 6"/>
                    <a:gd name="T5" fmla="*/ 693 h 15"/>
                    <a:gd name="T6" fmla="*/ 110 w 6"/>
                    <a:gd name="T7" fmla="*/ 0 h 15"/>
                    <a:gd name="T8" fmla="*/ 0 w 6"/>
                    <a:gd name="T9" fmla="*/ 0 h 15"/>
                    <a:gd name="T10" fmla="*/ 110 w 6"/>
                    <a:gd name="T11" fmla="*/ 908 h 15"/>
                    <a:gd name="T12" fmla="*/ 477 w 6"/>
                    <a:gd name="T13" fmla="*/ 1708 h 15"/>
                    <a:gd name="T14" fmla="*/ 477 w 6"/>
                    <a:gd name="T15" fmla="*/ 1708 h 15"/>
                    <a:gd name="T16" fmla="*/ 743 w 6"/>
                    <a:gd name="T17" fmla="*/ 1463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5"/>
                    <a:gd name="T29" fmla="*/ 6 w 6"/>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5">
                      <a:moveTo>
                        <a:pt x="6" y="13"/>
                      </a:moveTo>
                      <a:lnTo>
                        <a:pt x="6" y="13"/>
                      </a:lnTo>
                      <a:lnTo>
                        <a:pt x="3" y="6"/>
                      </a:lnTo>
                      <a:lnTo>
                        <a:pt x="1" y="0"/>
                      </a:lnTo>
                      <a:lnTo>
                        <a:pt x="0" y="0"/>
                      </a:lnTo>
                      <a:lnTo>
                        <a:pt x="1" y="8"/>
                      </a:lnTo>
                      <a:lnTo>
                        <a:pt x="4" y="15"/>
                      </a:lnTo>
                      <a:lnTo>
                        <a:pt x="6"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8" name="Freeform 1048"/>
                <p:cNvSpPr>
                  <a:spLocks/>
                </p:cNvSpPr>
                <p:nvPr/>
              </p:nvSpPr>
              <p:spPr bwMode="auto">
                <a:xfrm>
                  <a:off x="1556" y="2055"/>
                  <a:ext cx="17" cy="33"/>
                </a:xfrm>
                <a:custGeom>
                  <a:avLst/>
                  <a:gdLst>
                    <a:gd name="T0" fmla="*/ 670 w 5"/>
                    <a:gd name="T1" fmla="*/ 1188 h 10"/>
                    <a:gd name="T2" fmla="*/ 670 w 5"/>
                    <a:gd name="T3" fmla="*/ 1188 h 10"/>
                    <a:gd name="T4" fmla="*/ 670 w 5"/>
                    <a:gd name="T5" fmla="*/ 360 h 10"/>
                    <a:gd name="T6" fmla="*/ 279 w 5"/>
                    <a:gd name="T7" fmla="*/ 0 h 10"/>
                    <a:gd name="T8" fmla="*/ 0 w 5"/>
                    <a:gd name="T9" fmla="*/ 251 h 10"/>
                    <a:gd name="T10" fmla="*/ 554 w 5"/>
                    <a:gd name="T11" fmla="*/ 610 h 10"/>
                    <a:gd name="T12" fmla="*/ 554 w 5"/>
                    <a:gd name="T13" fmla="*/ 1188 h 10"/>
                    <a:gd name="T14" fmla="*/ 554 w 5"/>
                    <a:gd name="T15" fmla="*/ 1188 h 10"/>
                    <a:gd name="T16" fmla="*/ 670 w 5"/>
                    <a:gd name="T17" fmla="*/ 1188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5" y="10"/>
                      </a:moveTo>
                      <a:lnTo>
                        <a:pt x="5" y="10"/>
                      </a:lnTo>
                      <a:lnTo>
                        <a:pt x="5" y="3"/>
                      </a:lnTo>
                      <a:lnTo>
                        <a:pt x="2" y="0"/>
                      </a:lnTo>
                      <a:lnTo>
                        <a:pt x="0" y="2"/>
                      </a:lnTo>
                      <a:lnTo>
                        <a:pt x="4" y="5"/>
                      </a:lnTo>
                      <a:lnTo>
                        <a:pt x="4" y="10"/>
                      </a:lnTo>
                      <a:lnTo>
                        <a:pt x="5"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09" name="Freeform 1049"/>
                <p:cNvSpPr>
                  <a:spLocks/>
                </p:cNvSpPr>
                <p:nvPr/>
              </p:nvSpPr>
              <p:spPr bwMode="auto">
                <a:xfrm>
                  <a:off x="1569" y="2088"/>
                  <a:ext cx="26" cy="19"/>
                </a:xfrm>
                <a:custGeom>
                  <a:avLst/>
                  <a:gdLst>
                    <a:gd name="T0" fmla="*/ 887 w 8"/>
                    <a:gd name="T1" fmla="*/ 602 h 6"/>
                    <a:gd name="T2" fmla="*/ 887 w 8"/>
                    <a:gd name="T3" fmla="*/ 602 h 6"/>
                    <a:gd name="T4" fmla="*/ 338 w 8"/>
                    <a:gd name="T5" fmla="*/ 320 h 6"/>
                    <a:gd name="T6" fmla="*/ 104 w 8"/>
                    <a:gd name="T7" fmla="*/ 0 h 6"/>
                    <a:gd name="T8" fmla="*/ 0 w 8"/>
                    <a:gd name="T9" fmla="*/ 0 h 6"/>
                    <a:gd name="T10" fmla="*/ 104 w 8"/>
                    <a:gd name="T11" fmla="*/ 510 h 6"/>
                    <a:gd name="T12" fmla="*/ 653 w 8"/>
                    <a:gd name="T13" fmla="*/ 602 h 6"/>
                    <a:gd name="T14" fmla="*/ 653 w 8"/>
                    <a:gd name="T15" fmla="*/ 602 h 6"/>
                    <a:gd name="T16" fmla="*/ 887 w 8"/>
                    <a:gd name="T17" fmla="*/ 60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6"/>
                    <a:gd name="T29" fmla="*/ 8 w 8"/>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6">
                      <a:moveTo>
                        <a:pt x="8" y="6"/>
                      </a:moveTo>
                      <a:lnTo>
                        <a:pt x="8" y="6"/>
                      </a:lnTo>
                      <a:lnTo>
                        <a:pt x="3" y="3"/>
                      </a:lnTo>
                      <a:lnTo>
                        <a:pt x="1" y="0"/>
                      </a:lnTo>
                      <a:lnTo>
                        <a:pt x="0" y="0"/>
                      </a:lnTo>
                      <a:lnTo>
                        <a:pt x="1" y="5"/>
                      </a:lnTo>
                      <a:lnTo>
                        <a:pt x="6" y="6"/>
                      </a:lnTo>
                      <a:lnTo>
                        <a:pt x="8"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0" name="Freeform 1050"/>
                <p:cNvSpPr>
                  <a:spLocks/>
                </p:cNvSpPr>
                <p:nvPr/>
              </p:nvSpPr>
              <p:spPr bwMode="auto">
                <a:xfrm>
                  <a:off x="1589" y="2107"/>
                  <a:ext cx="10" cy="26"/>
                </a:xfrm>
                <a:custGeom>
                  <a:avLst/>
                  <a:gdLst>
                    <a:gd name="T0" fmla="*/ 367 w 3"/>
                    <a:gd name="T1" fmla="*/ 887 h 8"/>
                    <a:gd name="T2" fmla="*/ 367 w 3"/>
                    <a:gd name="T3" fmla="*/ 887 h 8"/>
                    <a:gd name="T4" fmla="*/ 257 w 3"/>
                    <a:gd name="T5" fmla="*/ 442 h 8"/>
                    <a:gd name="T6" fmla="*/ 257 w 3"/>
                    <a:gd name="T7" fmla="*/ 0 h 8"/>
                    <a:gd name="T8" fmla="*/ 0 w 3"/>
                    <a:gd name="T9" fmla="*/ 0 h 8"/>
                    <a:gd name="T10" fmla="*/ 0 w 3"/>
                    <a:gd name="T11" fmla="*/ 549 h 8"/>
                    <a:gd name="T12" fmla="*/ 257 w 3"/>
                    <a:gd name="T13" fmla="*/ 887 h 8"/>
                    <a:gd name="T14" fmla="*/ 257 w 3"/>
                    <a:gd name="T15" fmla="*/ 887 h 8"/>
                    <a:gd name="T16" fmla="*/ 367 w 3"/>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8"/>
                      </a:moveTo>
                      <a:lnTo>
                        <a:pt x="3" y="8"/>
                      </a:lnTo>
                      <a:lnTo>
                        <a:pt x="2" y="4"/>
                      </a:lnTo>
                      <a:lnTo>
                        <a:pt x="2" y="0"/>
                      </a:lnTo>
                      <a:lnTo>
                        <a:pt x="0" y="0"/>
                      </a:lnTo>
                      <a:lnTo>
                        <a:pt x="0" y="5"/>
                      </a:lnTo>
                      <a:lnTo>
                        <a:pt x="2" y="8"/>
                      </a:lnTo>
                      <a:lnTo>
                        <a:pt x="3"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1" name="Freeform 1051"/>
                <p:cNvSpPr>
                  <a:spLocks/>
                </p:cNvSpPr>
                <p:nvPr/>
              </p:nvSpPr>
              <p:spPr bwMode="auto">
                <a:xfrm>
                  <a:off x="1595" y="2133"/>
                  <a:ext cx="20" cy="30"/>
                </a:xfrm>
                <a:custGeom>
                  <a:avLst/>
                  <a:gdLst>
                    <a:gd name="T0" fmla="*/ 743 w 6"/>
                    <a:gd name="T1" fmla="*/ 1110 h 9"/>
                    <a:gd name="T2" fmla="*/ 743 w 6"/>
                    <a:gd name="T3" fmla="*/ 1110 h 9"/>
                    <a:gd name="T4" fmla="*/ 633 w 6"/>
                    <a:gd name="T5" fmla="*/ 477 h 9"/>
                    <a:gd name="T6" fmla="*/ 110 w 6"/>
                    <a:gd name="T7" fmla="*/ 0 h 9"/>
                    <a:gd name="T8" fmla="*/ 0 w 6"/>
                    <a:gd name="T9" fmla="*/ 0 h 9"/>
                    <a:gd name="T10" fmla="*/ 367 w 6"/>
                    <a:gd name="T11" fmla="*/ 633 h 9"/>
                    <a:gd name="T12" fmla="*/ 367 w 6"/>
                    <a:gd name="T13" fmla="*/ 1110 h 9"/>
                    <a:gd name="T14" fmla="*/ 367 w 6"/>
                    <a:gd name="T15" fmla="*/ 1110 h 9"/>
                    <a:gd name="T16" fmla="*/ 743 w 6"/>
                    <a:gd name="T17" fmla="*/ 111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9"/>
                    <a:gd name="T29" fmla="*/ 6 w 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9">
                      <a:moveTo>
                        <a:pt x="6" y="9"/>
                      </a:moveTo>
                      <a:lnTo>
                        <a:pt x="6" y="9"/>
                      </a:lnTo>
                      <a:lnTo>
                        <a:pt x="5" y="4"/>
                      </a:lnTo>
                      <a:lnTo>
                        <a:pt x="1" y="0"/>
                      </a:lnTo>
                      <a:lnTo>
                        <a:pt x="0" y="0"/>
                      </a:lnTo>
                      <a:lnTo>
                        <a:pt x="3" y="5"/>
                      </a:lnTo>
                      <a:lnTo>
                        <a:pt x="3" y="9"/>
                      </a:lnTo>
                      <a:lnTo>
                        <a:pt x="6"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2" name="Freeform 1052"/>
                <p:cNvSpPr>
                  <a:spLocks/>
                </p:cNvSpPr>
                <p:nvPr/>
              </p:nvSpPr>
              <p:spPr bwMode="auto">
                <a:xfrm>
                  <a:off x="1605" y="2163"/>
                  <a:ext cx="23" cy="36"/>
                </a:xfrm>
                <a:custGeom>
                  <a:avLst/>
                  <a:gdLst>
                    <a:gd name="T0" fmla="*/ 821 w 7"/>
                    <a:gd name="T1" fmla="*/ 1155 h 11"/>
                    <a:gd name="T2" fmla="*/ 821 w 7"/>
                    <a:gd name="T3" fmla="*/ 1155 h 11"/>
                    <a:gd name="T4" fmla="*/ 355 w 7"/>
                    <a:gd name="T5" fmla="*/ 697 h 11"/>
                    <a:gd name="T6" fmla="*/ 355 w 7"/>
                    <a:gd name="T7" fmla="*/ 0 h 11"/>
                    <a:gd name="T8" fmla="*/ 0 w 7"/>
                    <a:gd name="T9" fmla="*/ 0 h 11"/>
                    <a:gd name="T10" fmla="*/ 250 w 7"/>
                    <a:gd name="T11" fmla="*/ 697 h 11"/>
                    <a:gd name="T12" fmla="*/ 572 w 7"/>
                    <a:gd name="T13" fmla="*/ 1263 h 11"/>
                    <a:gd name="T14" fmla="*/ 572 w 7"/>
                    <a:gd name="T15" fmla="*/ 1263 h 11"/>
                    <a:gd name="T16" fmla="*/ 821 w 7"/>
                    <a:gd name="T17" fmla="*/ 1155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1"/>
                    <a:gd name="T29" fmla="*/ 7 w 7"/>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1">
                      <a:moveTo>
                        <a:pt x="7" y="10"/>
                      </a:moveTo>
                      <a:lnTo>
                        <a:pt x="7" y="10"/>
                      </a:lnTo>
                      <a:lnTo>
                        <a:pt x="3" y="6"/>
                      </a:lnTo>
                      <a:lnTo>
                        <a:pt x="3" y="0"/>
                      </a:lnTo>
                      <a:lnTo>
                        <a:pt x="0" y="0"/>
                      </a:lnTo>
                      <a:lnTo>
                        <a:pt x="2" y="6"/>
                      </a:lnTo>
                      <a:lnTo>
                        <a:pt x="5" y="11"/>
                      </a:lnTo>
                      <a:lnTo>
                        <a:pt x="7"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3" name="Freeform 1053"/>
                <p:cNvSpPr>
                  <a:spLocks/>
                </p:cNvSpPr>
                <p:nvPr/>
              </p:nvSpPr>
              <p:spPr bwMode="auto">
                <a:xfrm>
                  <a:off x="1622" y="2196"/>
                  <a:ext cx="36" cy="16"/>
                </a:xfrm>
                <a:custGeom>
                  <a:avLst/>
                  <a:gdLst>
                    <a:gd name="T0" fmla="*/ 1155 w 11"/>
                    <a:gd name="T1" fmla="*/ 0 h 5"/>
                    <a:gd name="T2" fmla="*/ 1155 w 11"/>
                    <a:gd name="T3" fmla="*/ 0 h 5"/>
                    <a:gd name="T4" fmla="*/ 910 w 11"/>
                    <a:gd name="T5" fmla="*/ 102 h 5"/>
                    <a:gd name="T6" fmla="*/ 556 w 11"/>
                    <a:gd name="T7" fmla="*/ 102 h 5"/>
                    <a:gd name="T8" fmla="*/ 353 w 11"/>
                    <a:gd name="T9" fmla="*/ 102 h 5"/>
                    <a:gd name="T10" fmla="*/ 245 w 11"/>
                    <a:gd name="T11" fmla="*/ 0 h 5"/>
                    <a:gd name="T12" fmla="*/ 0 w 11"/>
                    <a:gd name="T13" fmla="*/ 102 h 5"/>
                    <a:gd name="T14" fmla="*/ 245 w 11"/>
                    <a:gd name="T15" fmla="*/ 326 h 5"/>
                    <a:gd name="T16" fmla="*/ 556 w 11"/>
                    <a:gd name="T17" fmla="*/ 522 h 5"/>
                    <a:gd name="T18" fmla="*/ 910 w 11"/>
                    <a:gd name="T19" fmla="*/ 326 h 5"/>
                    <a:gd name="T20" fmla="*/ 1263 w 11"/>
                    <a:gd name="T21" fmla="*/ 102 h 5"/>
                    <a:gd name="T22" fmla="*/ 1263 w 11"/>
                    <a:gd name="T23" fmla="*/ 102 h 5"/>
                    <a:gd name="T24" fmla="*/ 1155 w 11"/>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5"/>
                    <a:gd name="T41" fmla="*/ 11 w 1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5">
                      <a:moveTo>
                        <a:pt x="10" y="0"/>
                      </a:moveTo>
                      <a:lnTo>
                        <a:pt x="10" y="0"/>
                      </a:lnTo>
                      <a:lnTo>
                        <a:pt x="8" y="1"/>
                      </a:lnTo>
                      <a:lnTo>
                        <a:pt x="5" y="1"/>
                      </a:lnTo>
                      <a:lnTo>
                        <a:pt x="3" y="1"/>
                      </a:lnTo>
                      <a:lnTo>
                        <a:pt x="2" y="0"/>
                      </a:lnTo>
                      <a:lnTo>
                        <a:pt x="0" y="1"/>
                      </a:lnTo>
                      <a:lnTo>
                        <a:pt x="2" y="3"/>
                      </a:lnTo>
                      <a:lnTo>
                        <a:pt x="5" y="5"/>
                      </a:lnTo>
                      <a:lnTo>
                        <a:pt x="8" y="3"/>
                      </a:lnTo>
                      <a:lnTo>
                        <a:pt x="11" y="1"/>
                      </a:lnTo>
                      <a:lnTo>
                        <a:pt x="1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4" name="Freeform 1054"/>
                <p:cNvSpPr>
                  <a:spLocks/>
                </p:cNvSpPr>
                <p:nvPr/>
              </p:nvSpPr>
              <p:spPr bwMode="auto">
                <a:xfrm>
                  <a:off x="1654" y="2189"/>
                  <a:ext cx="30" cy="10"/>
                </a:xfrm>
                <a:custGeom>
                  <a:avLst/>
                  <a:gdLst>
                    <a:gd name="T0" fmla="*/ 1000 w 9"/>
                    <a:gd name="T1" fmla="*/ 0 h 3"/>
                    <a:gd name="T2" fmla="*/ 1000 w 9"/>
                    <a:gd name="T3" fmla="*/ 0 h 3"/>
                    <a:gd name="T4" fmla="*/ 367 w 9"/>
                    <a:gd name="T5" fmla="*/ 257 h 3"/>
                    <a:gd name="T6" fmla="*/ 0 w 9"/>
                    <a:gd name="T7" fmla="*/ 257 h 3"/>
                    <a:gd name="T8" fmla="*/ 110 w 9"/>
                    <a:gd name="T9" fmla="*/ 367 h 3"/>
                    <a:gd name="T10" fmla="*/ 367 w 9"/>
                    <a:gd name="T11" fmla="*/ 367 h 3"/>
                    <a:gd name="T12" fmla="*/ 1110 w 9"/>
                    <a:gd name="T13" fmla="*/ 257 h 3"/>
                    <a:gd name="T14" fmla="*/ 1110 w 9"/>
                    <a:gd name="T15" fmla="*/ 257 h 3"/>
                    <a:gd name="T16" fmla="*/ 1000 w 9"/>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8" y="0"/>
                      </a:moveTo>
                      <a:lnTo>
                        <a:pt x="8" y="0"/>
                      </a:lnTo>
                      <a:lnTo>
                        <a:pt x="3" y="2"/>
                      </a:lnTo>
                      <a:lnTo>
                        <a:pt x="0" y="2"/>
                      </a:lnTo>
                      <a:lnTo>
                        <a:pt x="1" y="3"/>
                      </a:lnTo>
                      <a:lnTo>
                        <a:pt x="3" y="3"/>
                      </a:lnTo>
                      <a:lnTo>
                        <a:pt x="9" y="2"/>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5" name="Freeform 1055"/>
                <p:cNvSpPr>
                  <a:spLocks/>
                </p:cNvSpPr>
                <p:nvPr/>
              </p:nvSpPr>
              <p:spPr bwMode="auto">
                <a:xfrm>
                  <a:off x="1681" y="2170"/>
                  <a:ext cx="42" cy="26"/>
                </a:xfrm>
                <a:custGeom>
                  <a:avLst/>
                  <a:gdLst>
                    <a:gd name="T0" fmla="*/ 1212 w 13"/>
                    <a:gd name="T1" fmla="*/ 0 h 8"/>
                    <a:gd name="T2" fmla="*/ 1212 w 13"/>
                    <a:gd name="T3" fmla="*/ 0 h 8"/>
                    <a:gd name="T4" fmla="*/ 636 w 13"/>
                    <a:gd name="T5" fmla="*/ 338 h 8"/>
                    <a:gd name="T6" fmla="*/ 0 w 13"/>
                    <a:gd name="T7" fmla="*/ 653 h 8"/>
                    <a:gd name="T8" fmla="*/ 103 w 13"/>
                    <a:gd name="T9" fmla="*/ 887 h 8"/>
                    <a:gd name="T10" fmla="*/ 876 w 13"/>
                    <a:gd name="T11" fmla="*/ 442 h 8"/>
                    <a:gd name="T12" fmla="*/ 1418 w 13"/>
                    <a:gd name="T13" fmla="*/ 0 h 8"/>
                    <a:gd name="T14" fmla="*/ 1418 w 13"/>
                    <a:gd name="T15" fmla="*/ 0 h 8"/>
                    <a:gd name="T16" fmla="*/ 1212 w 13"/>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11" y="0"/>
                      </a:moveTo>
                      <a:lnTo>
                        <a:pt x="11" y="0"/>
                      </a:lnTo>
                      <a:lnTo>
                        <a:pt x="6" y="3"/>
                      </a:lnTo>
                      <a:lnTo>
                        <a:pt x="0" y="6"/>
                      </a:lnTo>
                      <a:lnTo>
                        <a:pt x="1" y="8"/>
                      </a:lnTo>
                      <a:lnTo>
                        <a:pt x="8" y="4"/>
                      </a:lnTo>
                      <a:lnTo>
                        <a:pt x="13" y="0"/>
                      </a:lnTo>
                      <a:lnTo>
                        <a:pt x="1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6" name="Freeform 1056"/>
                <p:cNvSpPr>
                  <a:spLocks/>
                </p:cNvSpPr>
                <p:nvPr/>
              </p:nvSpPr>
              <p:spPr bwMode="auto">
                <a:xfrm>
                  <a:off x="1717" y="2147"/>
                  <a:ext cx="16" cy="23"/>
                </a:xfrm>
                <a:custGeom>
                  <a:avLst/>
                  <a:gdLst>
                    <a:gd name="T0" fmla="*/ 522 w 5"/>
                    <a:gd name="T1" fmla="*/ 0 h 7"/>
                    <a:gd name="T2" fmla="*/ 522 w 5"/>
                    <a:gd name="T3" fmla="*/ 0 h 7"/>
                    <a:gd name="T4" fmla="*/ 195 w 5"/>
                    <a:gd name="T5" fmla="*/ 108 h 7"/>
                    <a:gd name="T6" fmla="*/ 0 w 5"/>
                    <a:gd name="T7" fmla="*/ 821 h 7"/>
                    <a:gd name="T8" fmla="*/ 195 w 5"/>
                    <a:gd name="T9" fmla="*/ 821 h 7"/>
                    <a:gd name="T10" fmla="*/ 429 w 5"/>
                    <a:gd name="T11" fmla="*/ 355 h 7"/>
                    <a:gd name="T12" fmla="*/ 522 w 5"/>
                    <a:gd name="T13" fmla="*/ 355 h 7"/>
                    <a:gd name="T14" fmla="*/ 522 w 5"/>
                    <a:gd name="T15" fmla="*/ 355 h 7"/>
                    <a:gd name="T16" fmla="*/ 522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0"/>
                      </a:moveTo>
                      <a:lnTo>
                        <a:pt x="5" y="0"/>
                      </a:lnTo>
                      <a:lnTo>
                        <a:pt x="2" y="1"/>
                      </a:lnTo>
                      <a:lnTo>
                        <a:pt x="0" y="7"/>
                      </a:lnTo>
                      <a:lnTo>
                        <a:pt x="2" y="7"/>
                      </a:lnTo>
                      <a:lnTo>
                        <a:pt x="4" y="3"/>
                      </a:lnTo>
                      <a:lnTo>
                        <a:pt x="5" y="3"/>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7" name="Freeform 1057"/>
                <p:cNvSpPr>
                  <a:spLocks/>
                </p:cNvSpPr>
                <p:nvPr/>
              </p:nvSpPr>
              <p:spPr bwMode="auto">
                <a:xfrm>
                  <a:off x="1733" y="2133"/>
                  <a:ext cx="26" cy="23"/>
                </a:xfrm>
                <a:custGeom>
                  <a:avLst/>
                  <a:gdLst>
                    <a:gd name="T0" fmla="*/ 793 w 8"/>
                    <a:gd name="T1" fmla="*/ 0 h 7"/>
                    <a:gd name="T2" fmla="*/ 793 w 8"/>
                    <a:gd name="T3" fmla="*/ 0 h 7"/>
                    <a:gd name="T4" fmla="*/ 338 w 8"/>
                    <a:gd name="T5" fmla="*/ 463 h 7"/>
                    <a:gd name="T6" fmla="*/ 0 w 8"/>
                    <a:gd name="T7" fmla="*/ 463 h 7"/>
                    <a:gd name="T8" fmla="*/ 0 w 8"/>
                    <a:gd name="T9" fmla="*/ 821 h 7"/>
                    <a:gd name="T10" fmla="*/ 549 w 8"/>
                    <a:gd name="T11" fmla="*/ 572 h 7"/>
                    <a:gd name="T12" fmla="*/ 887 w 8"/>
                    <a:gd name="T13" fmla="*/ 0 h 7"/>
                    <a:gd name="T14" fmla="*/ 887 w 8"/>
                    <a:gd name="T15" fmla="*/ 0 h 7"/>
                    <a:gd name="T16" fmla="*/ 793 w 8"/>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7" y="0"/>
                      </a:moveTo>
                      <a:lnTo>
                        <a:pt x="7" y="0"/>
                      </a:lnTo>
                      <a:lnTo>
                        <a:pt x="3" y="4"/>
                      </a:lnTo>
                      <a:lnTo>
                        <a:pt x="0" y="4"/>
                      </a:lnTo>
                      <a:lnTo>
                        <a:pt x="0" y="7"/>
                      </a:lnTo>
                      <a:lnTo>
                        <a:pt x="5" y="5"/>
                      </a:lnTo>
                      <a:lnTo>
                        <a:pt x="8" y="0"/>
                      </a:lnTo>
                      <a:lnTo>
                        <a:pt x="7"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8" name="Freeform 1058"/>
                <p:cNvSpPr>
                  <a:spLocks/>
                </p:cNvSpPr>
                <p:nvPr/>
              </p:nvSpPr>
              <p:spPr bwMode="auto">
                <a:xfrm>
                  <a:off x="1756" y="2107"/>
                  <a:ext cx="20" cy="26"/>
                </a:xfrm>
                <a:custGeom>
                  <a:avLst/>
                  <a:gdLst>
                    <a:gd name="T0" fmla="*/ 367 w 6"/>
                    <a:gd name="T1" fmla="*/ 0 h 8"/>
                    <a:gd name="T2" fmla="*/ 367 w 6"/>
                    <a:gd name="T3" fmla="*/ 0 h 8"/>
                    <a:gd name="T4" fmla="*/ 367 w 6"/>
                    <a:gd name="T5" fmla="*/ 442 h 8"/>
                    <a:gd name="T6" fmla="*/ 0 w 6"/>
                    <a:gd name="T7" fmla="*/ 887 h 8"/>
                    <a:gd name="T8" fmla="*/ 110 w 6"/>
                    <a:gd name="T9" fmla="*/ 887 h 8"/>
                    <a:gd name="T10" fmla="*/ 633 w 6"/>
                    <a:gd name="T11" fmla="*/ 549 h 8"/>
                    <a:gd name="T12" fmla="*/ 743 w 6"/>
                    <a:gd name="T13" fmla="*/ 0 h 8"/>
                    <a:gd name="T14" fmla="*/ 743 w 6"/>
                    <a:gd name="T15" fmla="*/ 0 h 8"/>
                    <a:gd name="T16" fmla="*/ 367 w 6"/>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3" y="0"/>
                      </a:moveTo>
                      <a:lnTo>
                        <a:pt x="3" y="0"/>
                      </a:lnTo>
                      <a:lnTo>
                        <a:pt x="3" y="4"/>
                      </a:lnTo>
                      <a:lnTo>
                        <a:pt x="0" y="8"/>
                      </a:lnTo>
                      <a:lnTo>
                        <a:pt x="1" y="8"/>
                      </a:lnTo>
                      <a:lnTo>
                        <a:pt x="5" y="5"/>
                      </a:lnTo>
                      <a:lnTo>
                        <a:pt x="6"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19" name="Freeform 1059"/>
                <p:cNvSpPr>
                  <a:spLocks/>
                </p:cNvSpPr>
                <p:nvPr/>
              </p:nvSpPr>
              <p:spPr bwMode="auto">
                <a:xfrm>
                  <a:off x="1766" y="2088"/>
                  <a:ext cx="33" cy="19"/>
                </a:xfrm>
                <a:custGeom>
                  <a:avLst/>
                  <a:gdLst>
                    <a:gd name="T0" fmla="*/ 719 w 10"/>
                    <a:gd name="T1" fmla="*/ 0 h 6"/>
                    <a:gd name="T2" fmla="*/ 719 w 10"/>
                    <a:gd name="T3" fmla="*/ 0 h 6"/>
                    <a:gd name="T4" fmla="*/ 610 w 10"/>
                    <a:gd name="T5" fmla="*/ 320 h 6"/>
                    <a:gd name="T6" fmla="*/ 0 w 10"/>
                    <a:gd name="T7" fmla="*/ 602 h 6"/>
                    <a:gd name="T8" fmla="*/ 360 w 10"/>
                    <a:gd name="T9" fmla="*/ 602 h 6"/>
                    <a:gd name="T10" fmla="*/ 719 w 10"/>
                    <a:gd name="T11" fmla="*/ 510 h 6"/>
                    <a:gd name="T12" fmla="*/ 1188 w 10"/>
                    <a:gd name="T13" fmla="*/ 0 h 6"/>
                    <a:gd name="T14" fmla="*/ 1188 w 10"/>
                    <a:gd name="T15" fmla="*/ 0 h 6"/>
                    <a:gd name="T16" fmla="*/ 719 w 10"/>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6" y="0"/>
                      </a:moveTo>
                      <a:lnTo>
                        <a:pt x="6" y="0"/>
                      </a:lnTo>
                      <a:lnTo>
                        <a:pt x="5" y="3"/>
                      </a:lnTo>
                      <a:lnTo>
                        <a:pt x="0" y="6"/>
                      </a:lnTo>
                      <a:lnTo>
                        <a:pt x="3" y="6"/>
                      </a:lnTo>
                      <a:lnTo>
                        <a:pt x="6" y="5"/>
                      </a:lnTo>
                      <a:lnTo>
                        <a:pt x="10" y="0"/>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0" name="Freeform 1060"/>
                <p:cNvSpPr>
                  <a:spLocks/>
                </p:cNvSpPr>
                <p:nvPr/>
              </p:nvSpPr>
              <p:spPr bwMode="auto">
                <a:xfrm>
                  <a:off x="1756" y="2039"/>
                  <a:ext cx="43" cy="49"/>
                </a:xfrm>
                <a:custGeom>
                  <a:avLst/>
                  <a:gdLst>
                    <a:gd name="T0" fmla="*/ 0 w 13"/>
                    <a:gd name="T1" fmla="*/ 0 h 15"/>
                    <a:gd name="T2" fmla="*/ 0 w 13"/>
                    <a:gd name="T3" fmla="*/ 0 h 15"/>
                    <a:gd name="T4" fmla="*/ 612 w 13"/>
                    <a:gd name="T5" fmla="*/ 800 h 15"/>
                    <a:gd name="T6" fmla="*/ 1082 w 13"/>
                    <a:gd name="T7" fmla="*/ 1708 h 15"/>
                    <a:gd name="T8" fmla="*/ 1555 w 13"/>
                    <a:gd name="T9" fmla="*/ 1708 h 15"/>
                    <a:gd name="T10" fmla="*/ 721 w 13"/>
                    <a:gd name="T11" fmla="*/ 555 h 15"/>
                    <a:gd name="T12" fmla="*/ 361 w 13"/>
                    <a:gd name="T13" fmla="*/ 0 h 15"/>
                    <a:gd name="T14" fmla="*/ 361 w 13"/>
                    <a:gd name="T15" fmla="*/ 0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lnTo>
                        <a:pt x="0" y="0"/>
                      </a:lnTo>
                      <a:lnTo>
                        <a:pt x="5" y="7"/>
                      </a:lnTo>
                      <a:lnTo>
                        <a:pt x="9" y="15"/>
                      </a:lnTo>
                      <a:lnTo>
                        <a:pt x="13" y="15"/>
                      </a:lnTo>
                      <a:lnTo>
                        <a:pt x="6" y="5"/>
                      </a:lnTo>
                      <a:lnTo>
                        <a:pt x="3"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1" name="Freeform 1061"/>
                <p:cNvSpPr>
                  <a:spLocks/>
                </p:cNvSpPr>
                <p:nvPr/>
              </p:nvSpPr>
              <p:spPr bwMode="auto">
                <a:xfrm>
                  <a:off x="1740" y="2029"/>
                  <a:ext cx="26" cy="16"/>
                </a:xfrm>
                <a:custGeom>
                  <a:avLst/>
                  <a:gdLst>
                    <a:gd name="T0" fmla="*/ 104 w 8"/>
                    <a:gd name="T1" fmla="*/ 522 h 5"/>
                    <a:gd name="T2" fmla="*/ 104 w 8"/>
                    <a:gd name="T3" fmla="*/ 522 h 5"/>
                    <a:gd name="T4" fmla="*/ 549 w 8"/>
                    <a:gd name="T5" fmla="*/ 326 h 5"/>
                    <a:gd name="T6" fmla="*/ 549 w 8"/>
                    <a:gd name="T7" fmla="*/ 326 h 5"/>
                    <a:gd name="T8" fmla="*/ 887 w 8"/>
                    <a:gd name="T9" fmla="*/ 326 h 5"/>
                    <a:gd name="T10" fmla="*/ 549 w 8"/>
                    <a:gd name="T11" fmla="*/ 0 h 5"/>
                    <a:gd name="T12" fmla="*/ 0 w 8"/>
                    <a:gd name="T13" fmla="*/ 326 h 5"/>
                    <a:gd name="T14" fmla="*/ 0 w 8"/>
                    <a:gd name="T15" fmla="*/ 326 h 5"/>
                    <a:gd name="T16" fmla="*/ 104 w 8"/>
                    <a:gd name="T17" fmla="*/ 52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1" y="5"/>
                      </a:moveTo>
                      <a:lnTo>
                        <a:pt x="1" y="5"/>
                      </a:lnTo>
                      <a:lnTo>
                        <a:pt x="5" y="3"/>
                      </a:lnTo>
                      <a:lnTo>
                        <a:pt x="8" y="3"/>
                      </a:lnTo>
                      <a:lnTo>
                        <a:pt x="5" y="0"/>
                      </a:lnTo>
                      <a:lnTo>
                        <a:pt x="0" y="3"/>
                      </a:lnTo>
                      <a:lnTo>
                        <a:pt x="1"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2" name="Freeform 1062"/>
                <p:cNvSpPr>
                  <a:spLocks/>
                </p:cNvSpPr>
                <p:nvPr/>
              </p:nvSpPr>
              <p:spPr bwMode="auto">
                <a:xfrm>
                  <a:off x="1700" y="2039"/>
                  <a:ext cx="43" cy="16"/>
                </a:xfrm>
                <a:custGeom>
                  <a:avLst/>
                  <a:gdLst>
                    <a:gd name="T0" fmla="*/ 0 w 13"/>
                    <a:gd name="T1" fmla="*/ 326 h 5"/>
                    <a:gd name="T2" fmla="*/ 0 w 13"/>
                    <a:gd name="T3" fmla="*/ 326 h 5"/>
                    <a:gd name="T4" fmla="*/ 251 w 13"/>
                    <a:gd name="T5" fmla="*/ 522 h 5"/>
                    <a:gd name="T6" fmla="*/ 612 w 13"/>
                    <a:gd name="T7" fmla="*/ 522 h 5"/>
                    <a:gd name="T8" fmla="*/ 1194 w 13"/>
                    <a:gd name="T9" fmla="*/ 326 h 5"/>
                    <a:gd name="T10" fmla="*/ 1555 w 13"/>
                    <a:gd name="T11" fmla="*/ 195 h 5"/>
                    <a:gd name="T12" fmla="*/ 1445 w 13"/>
                    <a:gd name="T13" fmla="*/ 0 h 5"/>
                    <a:gd name="T14" fmla="*/ 1082 w 13"/>
                    <a:gd name="T15" fmla="*/ 195 h 5"/>
                    <a:gd name="T16" fmla="*/ 612 w 13"/>
                    <a:gd name="T17" fmla="*/ 326 h 5"/>
                    <a:gd name="T18" fmla="*/ 470 w 13"/>
                    <a:gd name="T19" fmla="*/ 326 h 5"/>
                    <a:gd name="T20" fmla="*/ 251 w 13"/>
                    <a:gd name="T21" fmla="*/ 195 h 5"/>
                    <a:gd name="T22" fmla="*/ 251 w 13"/>
                    <a:gd name="T23" fmla="*/ 195 h 5"/>
                    <a:gd name="T24" fmla="*/ 0 w 13"/>
                    <a:gd name="T25" fmla="*/ 326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5"/>
                    <a:gd name="T41" fmla="*/ 13 w 13"/>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5">
                      <a:moveTo>
                        <a:pt x="0" y="3"/>
                      </a:moveTo>
                      <a:lnTo>
                        <a:pt x="0" y="3"/>
                      </a:lnTo>
                      <a:lnTo>
                        <a:pt x="2" y="5"/>
                      </a:lnTo>
                      <a:lnTo>
                        <a:pt x="5" y="5"/>
                      </a:lnTo>
                      <a:lnTo>
                        <a:pt x="10" y="3"/>
                      </a:lnTo>
                      <a:lnTo>
                        <a:pt x="13" y="2"/>
                      </a:lnTo>
                      <a:lnTo>
                        <a:pt x="12" y="0"/>
                      </a:lnTo>
                      <a:lnTo>
                        <a:pt x="9" y="2"/>
                      </a:lnTo>
                      <a:lnTo>
                        <a:pt x="5" y="3"/>
                      </a:lnTo>
                      <a:lnTo>
                        <a:pt x="4" y="3"/>
                      </a:lnTo>
                      <a:lnTo>
                        <a:pt x="2" y="2"/>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3" name="Freeform 1063"/>
                <p:cNvSpPr>
                  <a:spLocks/>
                </p:cNvSpPr>
                <p:nvPr/>
              </p:nvSpPr>
              <p:spPr bwMode="auto">
                <a:xfrm>
                  <a:off x="1681" y="2016"/>
                  <a:ext cx="26" cy="32"/>
                </a:xfrm>
                <a:custGeom>
                  <a:avLst/>
                  <a:gdLst>
                    <a:gd name="T0" fmla="*/ 0 w 8"/>
                    <a:gd name="T1" fmla="*/ 0 h 10"/>
                    <a:gd name="T2" fmla="*/ 0 w 8"/>
                    <a:gd name="T3" fmla="*/ 0 h 10"/>
                    <a:gd name="T4" fmla="*/ 549 w 8"/>
                    <a:gd name="T5" fmla="*/ 522 h 10"/>
                    <a:gd name="T6" fmla="*/ 653 w 8"/>
                    <a:gd name="T7" fmla="*/ 1043 h 10"/>
                    <a:gd name="T8" fmla="*/ 887 w 8"/>
                    <a:gd name="T9" fmla="*/ 954 h 10"/>
                    <a:gd name="T10" fmla="*/ 653 w 8"/>
                    <a:gd name="T11" fmla="*/ 522 h 10"/>
                    <a:gd name="T12" fmla="*/ 338 w 8"/>
                    <a:gd name="T13" fmla="*/ 0 h 10"/>
                    <a:gd name="T14" fmla="*/ 338 w 8"/>
                    <a:gd name="T15" fmla="*/ 0 h 10"/>
                    <a:gd name="T16" fmla="*/ 0 w 8"/>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10"/>
                    <a:gd name="T29" fmla="*/ 8 w 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10">
                      <a:moveTo>
                        <a:pt x="0" y="0"/>
                      </a:moveTo>
                      <a:lnTo>
                        <a:pt x="0" y="0"/>
                      </a:lnTo>
                      <a:lnTo>
                        <a:pt x="5" y="5"/>
                      </a:lnTo>
                      <a:lnTo>
                        <a:pt x="6" y="10"/>
                      </a:lnTo>
                      <a:lnTo>
                        <a:pt x="8" y="9"/>
                      </a:lnTo>
                      <a:lnTo>
                        <a:pt x="6" y="5"/>
                      </a:lnTo>
                      <a:lnTo>
                        <a:pt x="3"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4" name="Freeform 1064"/>
                <p:cNvSpPr>
                  <a:spLocks/>
                </p:cNvSpPr>
                <p:nvPr/>
              </p:nvSpPr>
              <p:spPr bwMode="auto">
                <a:xfrm>
                  <a:off x="1664" y="1970"/>
                  <a:ext cx="26" cy="46"/>
                </a:xfrm>
                <a:custGeom>
                  <a:avLst/>
                  <a:gdLst>
                    <a:gd name="T0" fmla="*/ 244 w 8"/>
                    <a:gd name="T1" fmla="*/ 0 h 14"/>
                    <a:gd name="T2" fmla="*/ 244 w 8"/>
                    <a:gd name="T3" fmla="*/ 0 h 14"/>
                    <a:gd name="T4" fmla="*/ 0 w 8"/>
                    <a:gd name="T5" fmla="*/ 355 h 14"/>
                    <a:gd name="T6" fmla="*/ 0 w 8"/>
                    <a:gd name="T7" fmla="*/ 713 h 14"/>
                    <a:gd name="T8" fmla="*/ 338 w 8"/>
                    <a:gd name="T9" fmla="*/ 1275 h 14"/>
                    <a:gd name="T10" fmla="*/ 549 w 8"/>
                    <a:gd name="T11" fmla="*/ 1630 h 14"/>
                    <a:gd name="T12" fmla="*/ 887 w 8"/>
                    <a:gd name="T13" fmla="*/ 1630 h 14"/>
                    <a:gd name="T14" fmla="*/ 549 w 8"/>
                    <a:gd name="T15" fmla="*/ 1166 h 14"/>
                    <a:gd name="T16" fmla="*/ 338 w 8"/>
                    <a:gd name="T17" fmla="*/ 713 h 14"/>
                    <a:gd name="T18" fmla="*/ 244 w 8"/>
                    <a:gd name="T19" fmla="*/ 355 h 14"/>
                    <a:gd name="T20" fmla="*/ 338 w 8"/>
                    <a:gd name="T21" fmla="*/ 355 h 14"/>
                    <a:gd name="T22" fmla="*/ 338 w 8"/>
                    <a:gd name="T23" fmla="*/ 355 h 14"/>
                    <a:gd name="T24" fmla="*/ 244 w 8"/>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4"/>
                    <a:gd name="T41" fmla="*/ 8 w 8"/>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4">
                      <a:moveTo>
                        <a:pt x="2" y="0"/>
                      </a:moveTo>
                      <a:lnTo>
                        <a:pt x="2" y="0"/>
                      </a:lnTo>
                      <a:lnTo>
                        <a:pt x="0" y="3"/>
                      </a:lnTo>
                      <a:lnTo>
                        <a:pt x="0" y="6"/>
                      </a:lnTo>
                      <a:lnTo>
                        <a:pt x="3" y="11"/>
                      </a:lnTo>
                      <a:lnTo>
                        <a:pt x="5" y="14"/>
                      </a:lnTo>
                      <a:lnTo>
                        <a:pt x="8" y="14"/>
                      </a:lnTo>
                      <a:lnTo>
                        <a:pt x="5" y="10"/>
                      </a:lnTo>
                      <a:lnTo>
                        <a:pt x="3" y="6"/>
                      </a:lnTo>
                      <a:lnTo>
                        <a:pt x="2" y="3"/>
                      </a:lnTo>
                      <a:lnTo>
                        <a:pt x="3" y="3"/>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5" name="Freeform 1065"/>
                <p:cNvSpPr>
                  <a:spLocks/>
                </p:cNvSpPr>
                <p:nvPr/>
              </p:nvSpPr>
              <p:spPr bwMode="auto">
                <a:xfrm>
                  <a:off x="1671" y="1963"/>
                  <a:ext cx="36" cy="17"/>
                </a:xfrm>
                <a:custGeom>
                  <a:avLst/>
                  <a:gdLst>
                    <a:gd name="T0" fmla="*/ 1263 w 11"/>
                    <a:gd name="T1" fmla="*/ 394 h 5"/>
                    <a:gd name="T2" fmla="*/ 1263 w 11"/>
                    <a:gd name="T3" fmla="*/ 394 h 5"/>
                    <a:gd name="T4" fmla="*/ 1018 w 11"/>
                    <a:gd name="T5" fmla="*/ 0 h 5"/>
                    <a:gd name="T6" fmla="*/ 697 w 11"/>
                    <a:gd name="T7" fmla="*/ 0 h 5"/>
                    <a:gd name="T8" fmla="*/ 353 w 11"/>
                    <a:gd name="T9" fmla="*/ 279 h 5"/>
                    <a:gd name="T10" fmla="*/ 0 w 11"/>
                    <a:gd name="T11" fmla="*/ 279 h 5"/>
                    <a:gd name="T12" fmla="*/ 108 w 11"/>
                    <a:gd name="T13" fmla="*/ 670 h 5"/>
                    <a:gd name="T14" fmla="*/ 353 w 11"/>
                    <a:gd name="T15" fmla="*/ 394 h 5"/>
                    <a:gd name="T16" fmla="*/ 697 w 11"/>
                    <a:gd name="T17" fmla="*/ 279 h 5"/>
                    <a:gd name="T18" fmla="*/ 910 w 11"/>
                    <a:gd name="T19" fmla="*/ 279 h 5"/>
                    <a:gd name="T20" fmla="*/ 910 w 11"/>
                    <a:gd name="T21" fmla="*/ 394 h 5"/>
                    <a:gd name="T22" fmla="*/ 910 w 11"/>
                    <a:gd name="T23" fmla="*/ 394 h 5"/>
                    <a:gd name="T24" fmla="*/ 1263 w 11"/>
                    <a:gd name="T25" fmla="*/ 394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5"/>
                    <a:gd name="T41" fmla="*/ 11 w 1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5">
                      <a:moveTo>
                        <a:pt x="11" y="3"/>
                      </a:moveTo>
                      <a:lnTo>
                        <a:pt x="11" y="3"/>
                      </a:lnTo>
                      <a:lnTo>
                        <a:pt x="9" y="0"/>
                      </a:lnTo>
                      <a:lnTo>
                        <a:pt x="6" y="0"/>
                      </a:lnTo>
                      <a:lnTo>
                        <a:pt x="3" y="2"/>
                      </a:lnTo>
                      <a:lnTo>
                        <a:pt x="0" y="2"/>
                      </a:lnTo>
                      <a:lnTo>
                        <a:pt x="1" y="5"/>
                      </a:lnTo>
                      <a:lnTo>
                        <a:pt x="3" y="3"/>
                      </a:lnTo>
                      <a:lnTo>
                        <a:pt x="6" y="2"/>
                      </a:lnTo>
                      <a:lnTo>
                        <a:pt x="8" y="2"/>
                      </a:lnTo>
                      <a:lnTo>
                        <a:pt x="8" y="3"/>
                      </a:lnTo>
                      <a:lnTo>
                        <a:pt x="1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6" name="Freeform 1066"/>
                <p:cNvSpPr>
                  <a:spLocks/>
                </p:cNvSpPr>
                <p:nvPr/>
              </p:nvSpPr>
              <p:spPr bwMode="auto">
                <a:xfrm>
                  <a:off x="1697" y="1973"/>
                  <a:ext cx="33" cy="43"/>
                </a:xfrm>
                <a:custGeom>
                  <a:avLst/>
                  <a:gdLst>
                    <a:gd name="T0" fmla="*/ 1188 w 10"/>
                    <a:gd name="T1" fmla="*/ 1445 h 13"/>
                    <a:gd name="T2" fmla="*/ 1188 w 10"/>
                    <a:gd name="T3" fmla="*/ 1445 h 13"/>
                    <a:gd name="T4" fmla="*/ 610 w 10"/>
                    <a:gd name="T5" fmla="*/ 830 h 13"/>
                    <a:gd name="T6" fmla="*/ 360 w 10"/>
                    <a:gd name="T7" fmla="*/ 0 h 13"/>
                    <a:gd name="T8" fmla="*/ 0 w 10"/>
                    <a:gd name="T9" fmla="*/ 0 h 13"/>
                    <a:gd name="T10" fmla="*/ 360 w 10"/>
                    <a:gd name="T11" fmla="*/ 830 h 13"/>
                    <a:gd name="T12" fmla="*/ 1188 w 10"/>
                    <a:gd name="T13" fmla="*/ 1555 h 13"/>
                    <a:gd name="T14" fmla="*/ 1188 w 10"/>
                    <a:gd name="T15" fmla="*/ 1555 h 13"/>
                    <a:gd name="T16" fmla="*/ 1188 w 10"/>
                    <a:gd name="T17" fmla="*/ 1445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3"/>
                    <a:gd name="T29" fmla="*/ 10 w 10"/>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3">
                      <a:moveTo>
                        <a:pt x="10" y="12"/>
                      </a:moveTo>
                      <a:lnTo>
                        <a:pt x="10" y="12"/>
                      </a:lnTo>
                      <a:lnTo>
                        <a:pt x="5" y="7"/>
                      </a:lnTo>
                      <a:lnTo>
                        <a:pt x="3" y="0"/>
                      </a:lnTo>
                      <a:lnTo>
                        <a:pt x="0" y="0"/>
                      </a:lnTo>
                      <a:lnTo>
                        <a:pt x="3" y="7"/>
                      </a:lnTo>
                      <a:lnTo>
                        <a:pt x="10" y="13"/>
                      </a:lnTo>
                      <a:lnTo>
                        <a:pt x="10" y="1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7" name="Freeform 1067"/>
                <p:cNvSpPr>
                  <a:spLocks/>
                </p:cNvSpPr>
                <p:nvPr/>
              </p:nvSpPr>
              <p:spPr bwMode="auto">
                <a:xfrm>
                  <a:off x="1730" y="2006"/>
                  <a:ext cx="36" cy="10"/>
                </a:xfrm>
                <a:custGeom>
                  <a:avLst/>
                  <a:gdLst>
                    <a:gd name="T0" fmla="*/ 1263 w 11"/>
                    <a:gd name="T1" fmla="*/ 257 h 3"/>
                    <a:gd name="T2" fmla="*/ 1263 w 11"/>
                    <a:gd name="T3" fmla="*/ 257 h 3"/>
                    <a:gd name="T4" fmla="*/ 461 w 11"/>
                    <a:gd name="T5" fmla="*/ 0 h 3"/>
                    <a:gd name="T6" fmla="*/ 0 w 11"/>
                    <a:gd name="T7" fmla="*/ 257 h 3"/>
                    <a:gd name="T8" fmla="*/ 0 w 11"/>
                    <a:gd name="T9" fmla="*/ 367 h 3"/>
                    <a:gd name="T10" fmla="*/ 461 w 11"/>
                    <a:gd name="T11" fmla="*/ 367 h 3"/>
                    <a:gd name="T12" fmla="*/ 1018 w 11"/>
                    <a:gd name="T13" fmla="*/ 367 h 3"/>
                    <a:gd name="T14" fmla="*/ 1018 w 11"/>
                    <a:gd name="T15" fmla="*/ 367 h 3"/>
                    <a:gd name="T16" fmla="*/ 1263 w 11"/>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11" y="2"/>
                      </a:moveTo>
                      <a:lnTo>
                        <a:pt x="11" y="2"/>
                      </a:lnTo>
                      <a:lnTo>
                        <a:pt x="4" y="0"/>
                      </a:lnTo>
                      <a:lnTo>
                        <a:pt x="0" y="2"/>
                      </a:lnTo>
                      <a:lnTo>
                        <a:pt x="0" y="3"/>
                      </a:lnTo>
                      <a:lnTo>
                        <a:pt x="4" y="3"/>
                      </a:lnTo>
                      <a:lnTo>
                        <a:pt x="9" y="3"/>
                      </a:lnTo>
                      <a:lnTo>
                        <a:pt x="1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8" name="Freeform 1068"/>
                <p:cNvSpPr>
                  <a:spLocks/>
                </p:cNvSpPr>
                <p:nvPr/>
              </p:nvSpPr>
              <p:spPr bwMode="auto">
                <a:xfrm>
                  <a:off x="1759" y="2012"/>
                  <a:ext cx="49" cy="33"/>
                </a:xfrm>
                <a:custGeom>
                  <a:avLst/>
                  <a:gdLst>
                    <a:gd name="T0" fmla="*/ 1708 w 15"/>
                    <a:gd name="T1" fmla="*/ 719 h 10"/>
                    <a:gd name="T2" fmla="*/ 1708 w 15"/>
                    <a:gd name="T3" fmla="*/ 719 h 10"/>
                    <a:gd name="T4" fmla="*/ 908 w 15"/>
                    <a:gd name="T5" fmla="*/ 610 h 10"/>
                    <a:gd name="T6" fmla="*/ 245 w 15"/>
                    <a:gd name="T7" fmla="*/ 0 h 10"/>
                    <a:gd name="T8" fmla="*/ 0 w 15"/>
                    <a:gd name="T9" fmla="*/ 109 h 10"/>
                    <a:gd name="T10" fmla="*/ 800 w 15"/>
                    <a:gd name="T11" fmla="*/ 719 h 10"/>
                    <a:gd name="T12" fmla="*/ 1708 w 15"/>
                    <a:gd name="T13" fmla="*/ 1188 h 10"/>
                    <a:gd name="T14" fmla="*/ 1708 w 15"/>
                    <a:gd name="T15" fmla="*/ 1188 h 10"/>
                    <a:gd name="T16" fmla="*/ 1708 w 15"/>
                    <a:gd name="T17" fmla="*/ 719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0"/>
                    <a:gd name="T29" fmla="*/ 15 w 1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0">
                      <a:moveTo>
                        <a:pt x="15" y="6"/>
                      </a:moveTo>
                      <a:lnTo>
                        <a:pt x="15" y="6"/>
                      </a:lnTo>
                      <a:lnTo>
                        <a:pt x="8" y="5"/>
                      </a:lnTo>
                      <a:lnTo>
                        <a:pt x="2" y="0"/>
                      </a:lnTo>
                      <a:lnTo>
                        <a:pt x="0" y="1"/>
                      </a:lnTo>
                      <a:lnTo>
                        <a:pt x="7" y="6"/>
                      </a:lnTo>
                      <a:lnTo>
                        <a:pt x="15" y="10"/>
                      </a:lnTo>
                      <a:lnTo>
                        <a:pt x="15"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29" name="Freeform 1069"/>
                <p:cNvSpPr>
                  <a:spLocks/>
                </p:cNvSpPr>
                <p:nvPr/>
              </p:nvSpPr>
              <p:spPr bwMode="auto">
                <a:xfrm>
                  <a:off x="1808" y="2032"/>
                  <a:ext cx="63" cy="16"/>
                </a:xfrm>
                <a:custGeom>
                  <a:avLst/>
                  <a:gdLst>
                    <a:gd name="T0" fmla="*/ 2298 w 19"/>
                    <a:gd name="T1" fmla="*/ 195 h 5"/>
                    <a:gd name="T2" fmla="*/ 2298 w 19"/>
                    <a:gd name="T3" fmla="*/ 195 h 5"/>
                    <a:gd name="T4" fmla="*/ 1197 w 19"/>
                    <a:gd name="T5" fmla="*/ 0 h 5"/>
                    <a:gd name="T6" fmla="*/ 0 w 19"/>
                    <a:gd name="T7" fmla="*/ 0 h 5"/>
                    <a:gd name="T8" fmla="*/ 0 w 19"/>
                    <a:gd name="T9" fmla="*/ 429 h 5"/>
                    <a:gd name="T10" fmla="*/ 1197 w 19"/>
                    <a:gd name="T11" fmla="*/ 195 h 5"/>
                    <a:gd name="T12" fmla="*/ 2188 w 19"/>
                    <a:gd name="T13" fmla="*/ 522 h 5"/>
                    <a:gd name="T14" fmla="*/ 2188 w 19"/>
                    <a:gd name="T15" fmla="*/ 522 h 5"/>
                    <a:gd name="T16" fmla="*/ 2298 w 19"/>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5"/>
                    <a:gd name="T29" fmla="*/ 19 w 1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5">
                      <a:moveTo>
                        <a:pt x="19" y="2"/>
                      </a:moveTo>
                      <a:lnTo>
                        <a:pt x="19" y="2"/>
                      </a:lnTo>
                      <a:lnTo>
                        <a:pt x="10" y="0"/>
                      </a:lnTo>
                      <a:lnTo>
                        <a:pt x="0" y="0"/>
                      </a:lnTo>
                      <a:lnTo>
                        <a:pt x="0" y="4"/>
                      </a:lnTo>
                      <a:lnTo>
                        <a:pt x="10" y="2"/>
                      </a:lnTo>
                      <a:lnTo>
                        <a:pt x="18" y="5"/>
                      </a:lnTo>
                      <a:lnTo>
                        <a:pt x="19"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0" name="Freeform 1070"/>
                <p:cNvSpPr>
                  <a:spLocks/>
                </p:cNvSpPr>
                <p:nvPr/>
              </p:nvSpPr>
              <p:spPr bwMode="auto">
                <a:xfrm>
                  <a:off x="1867" y="2039"/>
                  <a:ext cx="36" cy="36"/>
                </a:xfrm>
                <a:custGeom>
                  <a:avLst/>
                  <a:gdLst>
                    <a:gd name="T0" fmla="*/ 1263 w 11"/>
                    <a:gd name="T1" fmla="*/ 1155 h 11"/>
                    <a:gd name="T2" fmla="*/ 1263 w 11"/>
                    <a:gd name="T3" fmla="*/ 1155 h 11"/>
                    <a:gd name="T4" fmla="*/ 697 w 11"/>
                    <a:gd name="T5" fmla="*/ 802 h 11"/>
                    <a:gd name="T6" fmla="*/ 108 w 11"/>
                    <a:gd name="T7" fmla="*/ 0 h 11"/>
                    <a:gd name="T8" fmla="*/ 0 w 11"/>
                    <a:gd name="T9" fmla="*/ 353 h 11"/>
                    <a:gd name="T10" fmla="*/ 556 w 11"/>
                    <a:gd name="T11" fmla="*/ 910 h 11"/>
                    <a:gd name="T12" fmla="*/ 1263 w 11"/>
                    <a:gd name="T13" fmla="*/ 1263 h 11"/>
                    <a:gd name="T14" fmla="*/ 1263 w 11"/>
                    <a:gd name="T15" fmla="*/ 1263 h 11"/>
                    <a:gd name="T16" fmla="*/ 1263 w 11"/>
                    <a:gd name="T17" fmla="*/ 1155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1"/>
                    <a:gd name="T29" fmla="*/ 11 w 11"/>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1">
                      <a:moveTo>
                        <a:pt x="11" y="10"/>
                      </a:moveTo>
                      <a:lnTo>
                        <a:pt x="11" y="10"/>
                      </a:lnTo>
                      <a:lnTo>
                        <a:pt x="6" y="7"/>
                      </a:lnTo>
                      <a:lnTo>
                        <a:pt x="1" y="0"/>
                      </a:lnTo>
                      <a:lnTo>
                        <a:pt x="0" y="3"/>
                      </a:lnTo>
                      <a:lnTo>
                        <a:pt x="5" y="8"/>
                      </a:lnTo>
                      <a:lnTo>
                        <a:pt x="11" y="11"/>
                      </a:lnTo>
                      <a:lnTo>
                        <a:pt x="11"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1" name="Freeform 1071"/>
                <p:cNvSpPr>
                  <a:spLocks/>
                </p:cNvSpPr>
                <p:nvPr/>
              </p:nvSpPr>
              <p:spPr bwMode="auto">
                <a:xfrm>
                  <a:off x="1903" y="2071"/>
                  <a:ext cx="10" cy="33"/>
                </a:xfrm>
                <a:custGeom>
                  <a:avLst/>
                  <a:gdLst>
                    <a:gd name="T0" fmla="*/ 367 w 3"/>
                    <a:gd name="T1" fmla="*/ 937 h 10"/>
                    <a:gd name="T2" fmla="*/ 367 w 3"/>
                    <a:gd name="T3" fmla="*/ 937 h 10"/>
                    <a:gd name="T4" fmla="*/ 367 w 3"/>
                    <a:gd name="T5" fmla="*/ 610 h 10"/>
                    <a:gd name="T6" fmla="*/ 0 w 3"/>
                    <a:gd name="T7" fmla="*/ 0 h 10"/>
                    <a:gd name="T8" fmla="*/ 0 w 3"/>
                    <a:gd name="T9" fmla="*/ 109 h 10"/>
                    <a:gd name="T10" fmla="*/ 0 w 3"/>
                    <a:gd name="T11" fmla="*/ 610 h 10"/>
                    <a:gd name="T12" fmla="*/ 367 w 3"/>
                    <a:gd name="T13" fmla="*/ 1188 h 10"/>
                    <a:gd name="T14" fmla="*/ 367 w 3"/>
                    <a:gd name="T15" fmla="*/ 1188 h 10"/>
                    <a:gd name="T16" fmla="*/ 367 w 3"/>
                    <a:gd name="T17" fmla="*/ 93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3" y="8"/>
                      </a:moveTo>
                      <a:lnTo>
                        <a:pt x="3" y="8"/>
                      </a:lnTo>
                      <a:lnTo>
                        <a:pt x="3" y="5"/>
                      </a:lnTo>
                      <a:lnTo>
                        <a:pt x="0" y="0"/>
                      </a:lnTo>
                      <a:lnTo>
                        <a:pt x="0" y="1"/>
                      </a:lnTo>
                      <a:lnTo>
                        <a:pt x="0" y="5"/>
                      </a:lnTo>
                      <a:lnTo>
                        <a:pt x="3" y="10"/>
                      </a:lnTo>
                      <a:lnTo>
                        <a:pt x="3"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2" name="Freeform 1072"/>
                <p:cNvSpPr>
                  <a:spLocks/>
                </p:cNvSpPr>
                <p:nvPr/>
              </p:nvSpPr>
              <p:spPr bwMode="auto">
                <a:xfrm>
                  <a:off x="1913" y="2088"/>
                  <a:ext cx="33" cy="19"/>
                </a:xfrm>
                <a:custGeom>
                  <a:avLst/>
                  <a:gdLst>
                    <a:gd name="T0" fmla="*/ 1079 w 10"/>
                    <a:gd name="T1" fmla="*/ 0 h 6"/>
                    <a:gd name="T2" fmla="*/ 1079 w 10"/>
                    <a:gd name="T3" fmla="*/ 0 h 6"/>
                    <a:gd name="T4" fmla="*/ 828 w 10"/>
                    <a:gd name="T5" fmla="*/ 101 h 6"/>
                    <a:gd name="T6" fmla="*/ 610 w 10"/>
                    <a:gd name="T7" fmla="*/ 320 h 6"/>
                    <a:gd name="T8" fmla="*/ 469 w 10"/>
                    <a:gd name="T9" fmla="*/ 510 h 6"/>
                    <a:gd name="T10" fmla="*/ 0 w 10"/>
                    <a:gd name="T11" fmla="*/ 320 h 6"/>
                    <a:gd name="T12" fmla="*/ 0 w 10"/>
                    <a:gd name="T13" fmla="*/ 510 h 6"/>
                    <a:gd name="T14" fmla="*/ 469 w 10"/>
                    <a:gd name="T15" fmla="*/ 602 h 6"/>
                    <a:gd name="T16" fmla="*/ 828 w 10"/>
                    <a:gd name="T17" fmla="*/ 510 h 6"/>
                    <a:gd name="T18" fmla="*/ 1079 w 10"/>
                    <a:gd name="T19" fmla="*/ 320 h 6"/>
                    <a:gd name="T20" fmla="*/ 1188 w 10"/>
                    <a:gd name="T21" fmla="*/ 101 h 6"/>
                    <a:gd name="T22" fmla="*/ 1188 w 10"/>
                    <a:gd name="T23" fmla="*/ 101 h 6"/>
                    <a:gd name="T24" fmla="*/ 1079 w 10"/>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6"/>
                    <a:gd name="T41" fmla="*/ 10 w 10"/>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6">
                      <a:moveTo>
                        <a:pt x="9" y="0"/>
                      </a:moveTo>
                      <a:lnTo>
                        <a:pt x="9" y="0"/>
                      </a:lnTo>
                      <a:lnTo>
                        <a:pt x="7" y="1"/>
                      </a:lnTo>
                      <a:lnTo>
                        <a:pt x="5" y="3"/>
                      </a:lnTo>
                      <a:lnTo>
                        <a:pt x="4" y="5"/>
                      </a:lnTo>
                      <a:lnTo>
                        <a:pt x="0" y="3"/>
                      </a:lnTo>
                      <a:lnTo>
                        <a:pt x="0" y="5"/>
                      </a:lnTo>
                      <a:lnTo>
                        <a:pt x="4" y="6"/>
                      </a:lnTo>
                      <a:lnTo>
                        <a:pt x="7" y="5"/>
                      </a:lnTo>
                      <a:lnTo>
                        <a:pt x="9" y="3"/>
                      </a:lnTo>
                      <a:lnTo>
                        <a:pt x="10" y="1"/>
                      </a:lnTo>
                      <a:lnTo>
                        <a:pt x="9"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3" name="Freeform 1073"/>
                <p:cNvSpPr>
                  <a:spLocks/>
                </p:cNvSpPr>
                <p:nvPr/>
              </p:nvSpPr>
              <p:spPr bwMode="auto">
                <a:xfrm>
                  <a:off x="1943" y="2088"/>
                  <a:ext cx="10" cy="19"/>
                </a:xfrm>
                <a:custGeom>
                  <a:avLst/>
                  <a:gdLst>
                    <a:gd name="T0" fmla="*/ 367 w 3"/>
                    <a:gd name="T1" fmla="*/ 602 h 6"/>
                    <a:gd name="T2" fmla="*/ 367 w 3"/>
                    <a:gd name="T3" fmla="*/ 602 h 6"/>
                    <a:gd name="T4" fmla="*/ 367 w 3"/>
                    <a:gd name="T5" fmla="*/ 101 h 6"/>
                    <a:gd name="T6" fmla="*/ 0 w 3"/>
                    <a:gd name="T7" fmla="*/ 0 h 6"/>
                    <a:gd name="T8" fmla="*/ 110 w 3"/>
                    <a:gd name="T9" fmla="*/ 101 h 6"/>
                    <a:gd name="T10" fmla="*/ 110 w 3"/>
                    <a:gd name="T11" fmla="*/ 101 h 6"/>
                    <a:gd name="T12" fmla="*/ 110 w 3"/>
                    <a:gd name="T13" fmla="*/ 602 h 6"/>
                    <a:gd name="T14" fmla="*/ 110 w 3"/>
                    <a:gd name="T15" fmla="*/ 602 h 6"/>
                    <a:gd name="T16" fmla="*/ 367 w 3"/>
                    <a:gd name="T17" fmla="*/ 60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3" y="6"/>
                      </a:moveTo>
                      <a:lnTo>
                        <a:pt x="3" y="6"/>
                      </a:lnTo>
                      <a:lnTo>
                        <a:pt x="3" y="1"/>
                      </a:lnTo>
                      <a:lnTo>
                        <a:pt x="0" y="0"/>
                      </a:lnTo>
                      <a:lnTo>
                        <a:pt x="1" y="1"/>
                      </a:lnTo>
                      <a:lnTo>
                        <a:pt x="1" y="6"/>
                      </a:lnTo>
                      <a:lnTo>
                        <a:pt x="3"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4" name="Freeform 1074"/>
                <p:cNvSpPr>
                  <a:spLocks/>
                </p:cNvSpPr>
                <p:nvPr/>
              </p:nvSpPr>
              <p:spPr bwMode="auto">
                <a:xfrm>
                  <a:off x="1946" y="2107"/>
                  <a:ext cx="10" cy="76"/>
                </a:xfrm>
                <a:custGeom>
                  <a:avLst/>
                  <a:gdLst>
                    <a:gd name="T0" fmla="*/ 367 w 3"/>
                    <a:gd name="T1" fmla="*/ 2630 h 23"/>
                    <a:gd name="T2" fmla="*/ 367 w 3"/>
                    <a:gd name="T3" fmla="*/ 2630 h 23"/>
                    <a:gd name="T4" fmla="*/ 257 w 3"/>
                    <a:gd name="T5" fmla="*/ 1441 h 23"/>
                    <a:gd name="T6" fmla="*/ 257 w 3"/>
                    <a:gd name="T7" fmla="*/ 0 h 23"/>
                    <a:gd name="T8" fmla="*/ 0 w 3"/>
                    <a:gd name="T9" fmla="*/ 0 h 23"/>
                    <a:gd name="T10" fmla="*/ 0 w 3"/>
                    <a:gd name="T11" fmla="*/ 1441 h 23"/>
                    <a:gd name="T12" fmla="*/ 257 w 3"/>
                    <a:gd name="T13" fmla="*/ 2739 h 23"/>
                    <a:gd name="T14" fmla="*/ 257 w 3"/>
                    <a:gd name="T15" fmla="*/ 2739 h 23"/>
                    <a:gd name="T16" fmla="*/ 367 w 3"/>
                    <a:gd name="T17" fmla="*/ 2630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23"/>
                    <a:gd name="T29" fmla="*/ 3 w 3"/>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23">
                      <a:moveTo>
                        <a:pt x="3" y="22"/>
                      </a:moveTo>
                      <a:lnTo>
                        <a:pt x="3" y="22"/>
                      </a:lnTo>
                      <a:lnTo>
                        <a:pt x="2" y="12"/>
                      </a:lnTo>
                      <a:lnTo>
                        <a:pt x="2" y="0"/>
                      </a:lnTo>
                      <a:lnTo>
                        <a:pt x="0" y="0"/>
                      </a:lnTo>
                      <a:lnTo>
                        <a:pt x="0" y="12"/>
                      </a:lnTo>
                      <a:lnTo>
                        <a:pt x="2" y="23"/>
                      </a:lnTo>
                      <a:lnTo>
                        <a:pt x="3" y="2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5" name="Freeform 1075"/>
                <p:cNvSpPr>
                  <a:spLocks/>
                </p:cNvSpPr>
                <p:nvPr/>
              </p:nvSpPr>
              <p:spPr bwMode="auto">
                <a:xfrm>
                  <a:off x="1953" y="2179"/>
                  <a:ext cx="16" cy="33"/>
                </a:xfrm>
                <a:custGeom>
                  <a:avLst/>
                  <a:gdLst>
                    <a:gd name="T0" fmla="*/ 522 w 5"/>
                    <a:gd name="T1" fmla="*/ 1188 h 10"/>
                    <a:gd name="T2" fmla="*/ 522 w 5"/>
                    <a:gd name="T3" fmla="*/ 1188 h 10"/>
                    <a:gd name="T4" fmla="*/ 522 w 5"/>
                    <a:gd name="T5" fmla="*/ 610 h 10"/>
                    <a:gd name="T6" fmla="*/ 102 w 5"/>
                    <a:gd name="T7" fmla="*/ 0 h 10"/>
                    <a:gd name="T8" fmla="*/ 0 w 5"/>
                    <a:gd name="T9" fmla="*/ 109 h 10"/>
                    <a:gd name="T10" fmla="*/ 326 w 5"/>
                    <a:gd name="T11" fmla="*/ 610 h 10"/>
                    <a:gd name="T12" fmla="*/ 326 w 5"/>
                    <a:gd name="T13" fmla="*/ 937 h 10"/>
                    <a:gd name="T14" fmla="*/ 326 w 5"/>
                    <a:gd name="T15" fmla="*/ 937 h 10"/>
                    <a:gd name="T16" fmla="*/ 522 w 5"/>
                    <a:gd name="T17" fmla="*/ 1188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5" y="10"/>
                      </a:moveTo>
                      <a:lnTo>
                        <a:pt x="5" y="10"/>
                      </a:lnTo>
                      <a:lnTo>
                        <a:pt x="5" y="5"/>
                      </a:lnTo>
                      <a:lnTo>
                        <a:pt x="1" y="0"/>
                      </a:lnTo>
                      <a:lnTo>
                        <a:pt x="0" y="1"/>
                      </a:lnTo>
                      <a:lnTo>
                        <a:pt x="3" y="5"/>
                      </a:lnTo>
                      <a:lnTo>
                        <a:pt x="3" y="8"/>
                      </a:lnTo>
                      <a:lnTo>
                        <a:pt x="5"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6" name="Freeform 1076"/>
                <p:cNvSpPr>
                  <a:spLocks/>
                </p:cNvSpPr>
                <p:nvPr/>
              </p:nvSpPr>
              <p:spPr bwMode="auto">
                <a:xfrm>
                  <a:off x="1956" y="2206"/>
                  <a:ext cx="19" cy="26"/>
                </a:xfrm>
                <a:custGeom>
                  <a:avLst/>
                  <a:gdLst>
                    <a:gd name="T0" fmla="*/ 602 w 6"/>
                    <a:gd name="T1" fmla="*/ 793 h 8"/>
                    <a:gd name="T2" fmla="*/ 602 w 6"/>
                    <a:gd name="T3" fmla="*/ 793 h 8"/>
                    <a:gd name="T4" fmla="*/ 412 w 6"/>
                    <a:gd name="T5" fmla="*/ 338 h 8"/>
                    <a:gd name="T6" fmla="*/ 412 w 6"/>
                    <a:gd name="T7" fmla="*/ 244 h 8"/>
                    <a:gd name="T8" fmla="*/ 190 w 6"/>
                    <a:gd name="T9" fmla="*/ 0 h 8"/>
                    <a:gd name="T10" fmla="*/ 0 w 6"/>
                    <a:gd name="T11" fmla="*/ 338 h 8"/>
                    <a:gd name="T12" fmla="*/ 412 w 6"/>
                    <a:gd name="T13" fmla="*/ 887 h 8"/>
                    <a:gd name="T14" fmla="*/ 412 w 6"/>
                    <a:gd name="T15" fmla="*/ 887 h 8"/>
                    <a:gd name="T16" fmla="*/ 602 w 6"/>
                    <a:gd name="T17" fmla="*/ 79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6" y="7"/>
                      </a:moveTo>
                      <a:lnTo>
                        <a:pt x="6" y="7"/>
                      </a:lnTo>
                      <a:lnTo>
                        <a:pt x="4" y="3"/>
                      </a:lnTo>
                      <a:lnTo>
                        <a:pt x="4" y="2"/>
                      </a:lnTo>
                      <a:lnTo>
                        <a:pt x="2" y="0"/>
                      </a:lnTo>
                      <a:lnTo>
                        <a:pt x="0" y="3"/>
                      </a:lnTo>
                      <a:lnTo>
                        <a:pt x="4" y="8"/>
                      </a:lnTo>
                      <a:lnTo>
                        <a:pt x="6"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7" name="Freeform 1077"/>
                <p:cNvSpPr>
                  <a:spLocks/>
                </p:cNvSpPr>
                <p:nvPr/>
              </p:nvSpPr>
              <p:spPr bwMode="auto">
                <a:xfrm>
                  <a:off x="1969" y="2228"/>
                  <a:ext cx="23" cy="43"/>
                </a:xfrm>
                <a:custGeom>
                  <a:avLst/>
                  <a:gdLst>
                    <a:gd name="T0" fmla="*/ 821 w 7"/>
                    <a:gd name="T1" fmla="*/ 1303 h 13"/>
                    <a:gd name="T2" fmla="*/ 821 w 7"/>
                    <a:gd name="T3" fmla="*/ 1303 h 13"/>
                    <a:gd name="T4" fmla="*/ 572 w 7"/>
                    <a:gd name="T5" fmla="*/ 721 h 13"/>
                    <a:gd name="T6" fmla="*/ 250 w 7"/>
                    <a:gd name="T7" fmla="*/ 0 h 13"/>
                    <a:gd name="T8" fmla="*/ 0 w 7"/>
                    <a:gd name="T9" fmla="*/ 109 h 13"/>
                    <a:gd name="T10" fmla="*/ 355 w 7"/>
                    <a:gd name="T11" fmla="*/ 939 h 13"/>
                    <a:gd name="T12" fmla="*/ 572 w 7"/>
                    <a:gd name="T13" fmla="*/ 1555 h 13"/>
                    <a:gd name="T14" fmla="*/ 572 w 7"/>
                    <a:gd name="T15" fmla="*/ 1555 h 13"/>
                    <a:gd name="T16" fmla="*/ 821 w 7"/>
                    <a:gd name="T17" fmla="*/ 130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3"/>
                    <a:gd name="T29" fmla="*/ 7 w 7"/>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3">
                      <a:moveTo>
                        <a:pt x="7" y="11"/>
                      </a:moveTo>
                      <a:lnTo>
                        <a:pt x="7" y="11"/>
                      </a:lnTo>
                      <a:lnTo>
                        <a:pt x="5" y="6"/>
                      </a:lnTo>
                      <a:lnTo>
                        <a:pt x="2" y="0"/>
                      </a:lnTo>
                      <a:lnTo>
                        <a:pt x="0" y="1"/>
                      </a:lnTo>
                      <a:lnTo>
                        <a:pt x="3" y="8"/>
                      </a:lnTo>
                      <a:lnTo>
                        <a:pt x="5" y="13"/>
                      </a:lnTo>
                      <a:lnTo>
                        <a:pt x="7"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8" name="Freeform 1078"/>
                <p:cNvSpPr>
                  <a:spLocks/>
                </p:cNvSpPr>
                <p:nvPr/>
              </p:nvSpPr>
              <p:spPr bwMode="auto">
                <a:xfrm>
                  <a:off x="1985" y="2255"/>
                  <a:ext cx="33" cy="16"/>
                </a:xfrm>
                <a:custGeom>
                  <a:avLst/>
                  <a:gdLst>
                    <a:gd name="T0" fmla="*/ 937 w 10"/>
                    <a:gd name="T1" fmla="*/ 0 h 5"/>
                    <a:gd name="T2" fmla="*/ 937 w 10"/>
                    <a:gd name="T3" fmla="*/ 0 h 5"/>
                    <a:gd name="T4" fmla="*/ 610 w 10"/>
                    <a:gd name="T5" fmla="*/ 102 h 5"/>
                    <a:gd name="T6" fmla="*/ 251 w 10"/>
                    <a:gd name="T7" fmla="*/ 326 h 5"/>
                    <a:gd name="T8" fmla="*/ 0 w 10"/>
                    <a:gd name="T9" fmla="*/ 522 h 5"/>
                    <a:gd name="T10" fmla="*/ 610 w 10"/>
                    <a:gd name="T11" fmla="*/ 522 h 5"/>
                    <a:gd name="T12" fmla="*/ 1188 w 10"/>
                    <a:gd name="T13" fmla="*/ 0 h 5"/>
                    <a:gd name="T14" fmla="*/ 1188 w 10"/>
                    <a:gd name="T15" fmla="*/ 0 h 5"/>
                    <a:gd name="T16" fmla="*/ 937 w 10"/>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8" y="0"/>
                      </a:moveTo>
                      <a:lnTo>
                        <a:pt x="8" y="0"/>
                      </a:lnTo>
                      <a:lnTo>
                        <a:pt x="5" y="1"/>
                      </a:lnTo>
                      <a:lnTo>
                        <a:pt x="2" y="3"/>
                      </a:lnTo>
                      <a:lnTo>
                        <a:pt x="0" y="5"/>
                      </a:lnTo>
                      <a:lnTo>
                        <a:pt x="5" y="5"/>
                      </a:lnTo>
                      <a:lnTo>
                        <a:pt x="10" y="0"/>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39" name="Freeform 1079"/>
                <p:cNvSpPr>
                  <a:spLocks/>
                </p:cNvSpPr>
                <p:nvPr/>
              </p:nvSpPr>
              <p:spPr bwMode="auto">
                <a:xfrm>
                  <a:off x="2011" y="2228"/>
                  <a:ext cx="10" cy="27"/>
                </a:xfrm>
                <a:custGeom>
                  <a:avLst/>
                  <a:gdLst>
                    <a:gd name="T0" fmla="*/ 257 w 3"/>
                    <a:gd name="T1" fmla="*/ 0 h 8"/>
                    <a:gd name="T2" fmla="*/ 257 w 3"/>
                    <a:gd name="T3" fmla="*/ 0 h 8"/>
                    <a:gd name="T4" fmla="*/ 0 w 3"/>
                    <a:gd name="T5" fmla="*/ 388 h 8"/>
                    <a:gd name="T6" fmla="*/ 0 w 3"/>
                    <a:gd name="T7" fmla="*/ 1036 h 8"/>
                    <a:gd name="T8" fmla="*/ 257 w 3"/>
                    <a:gd name="T9" fmla="*/ 1036 h 8"/>
                    <a:gd name="T10" fmla="*/ 367 w 3"/>
                    <a:gd name="T11" fmla="*/ 537 h 8"/>
                    <a:gd name="T12" fmla="*/ 367 w 3"/>
                    <a:gd name="T13" fmla="*/ 0 h 8"/>
                    <a:gd name="T14" fmla="*/ 367 w 3"/>
                    <a:gd name="T15" fmla="*/ 0 h 8"/>
                    <a:gd name="T16" fmla="*/ 257 w 3"/>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2" y="0"/>
                      </a:moveTo>
                      <a:lnTo>
                        <a:pt x="2" y="0"/>
                      </a:lnTo>
                      <a:lnTo>
                        <a:pt x="0" y="3"/>
                      </a:lnTo>
                      <a:lnTo>
                        <a:pt x="0" y="8"/>
                      </a:lnTo>
                      <a:lnTo>
                        <a:pt x="2" y="8"/>
                      </a:lnTo>
                      <a:lnTo>
                        <a:pt x="3" y="4"/>
                      </a:lnTo>
                      <a:lnTo>
                        <a:pt x="3"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0" name="Freeform 1080"/>
                <p:cNvSpPr>
                  <a:spLocks/>
                </p:cNvSpPr>
                <p:nvPr/>
              </p:nvSpPr>
              <p:spPr bwMode="auto">
                <a:xfrm>
                  <a:off x="2018" y="2170"/>
                  <a:ext cx="10" cy="58"/>
                </a:xfrm>
                <a:custGeom>
                  <a:avLst/>
                  <a:gdLst>
                    <a:gd name="T0" fmla="*/ 367 w 3"/>
                    <a:gd name="T1" fmla="*/ 0 h 18"/>
                    <a:gd name="T2" fmla="*/ 367 w 3"/>
                    <a:gd name="T3" fmla="*/ 0 h 18"/>
                    <a:gd name="T4" fmla="*/ 0 w 3"/>
                    <a:gd name="T5" fmla="*/ 873 h 18"/>
                    <a:gd name="T6" fmla="*/ 0 w 3"/>
                    <a:gd name="T7" fmla="*/ 1943 h 18"/>
                    <a:gd name="T8" fmla="*/ 110 w 3"/>
                    <a:gd name="T9" fmla="*/ 1943 h 18"/>
                    <a:gd name="T10" fmla="*/ 110 w 3"/>
                    <a:gd name="T11" fmla="*/ 967 h 18"/>
                    <a:gd name="T12" fmla="*/ 367 w 3"/>
                    <a:gd name="T13" fmla="*/ 332 h 18"/>
                    <a:gd name="T14" fmla="*/ 367 w 3"/>
                    <a:gd name="T15" fmla="*/ 332 h 18"/>
                    <a:gd name="T16" fmla="*/ 367 w 3"/>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8"/>
                    <a:gd name="T29" fmla="*/ 3 w 3"/>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8">
                      <a:moveTo>
                        <a:pt x="3" y="0"/>
                      </a:moveTo>
                      <a:lnTo>
                        <a:pt x="3" y="0"/>
                      </a:lnTo>
                      <a:lnTo>
                        <a:pt x="0" y="8"/>
                      </a:lnTo>
                      <a:lnTo>
                        <a:pt x="0" y="18"/>
                      </a:lnTo>
                      <a:lnTo>
                        <a:pt x="1" y="18"/>
                      </a:lnTo>
                      <a:lnTo>
                        <a:pt x="1" y="9"/>
                      </a:lnTo>
                      <a:lnTo>
                        <a:pt x="3" y="3"/>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1" name="Freeform 1081"/>
                <p:cNvSpPr>
                  <a:spLocks/>
                </p:cNvSpPr>
                <p:nvPr/>
              </p:nvSpPr>
              <p:spPr bwMode="auto">
                <a:xfrm>
                  <a:off x="2028" y="2150"/>
                  <a:ext cx="26" cy="29"/>
                </a:xfrm>
                <a:custGeom>
                  <a:avLst/>
                  <a:gdLst>
                    <a:gd name="T0" fmla="*/ 653 w 8"/>
                    <a:gd name="T1" fmla="*/ 0 h 9"/>
                    <a:gd name="T2" fmla="*/ 653 w 8"/>
                    <a:gd name="T3" fmla="*/ 0 h 9"/>
                    <a:gd name="T4" fmla="*/ 338 w 8"/>
                    <a:gd name="T5" fmla="*/ 435 h 9"/>
                    <a:gd name="T6" fmla="*/ 0 w 8"/>
                    <a:gd name="T7" fmla="*/ 635 h 9"/>
                    <a:gd name="T8" fmla="*/ 0 w 8"/>
                    <a:gd name="T9" fmla="*/ 967 h 9"/>
                    <a:gd name="T10" fmla="*/ 549 w 8"/>
                    <a:gd name="T11" fmla="*/ 635 h 9"/>
                    <a:gd name="T12" fmla="*/ 887 w 8"/>
                    <a:gd name="T13" fmla="*/ 197 h 9"/>
                    <a:gd name="T14" fmla="*/ 887 w 8"/>
                    <a:gd name="T15" fmla="*/ 197 h 9"/>
                    <a:gd name="T16" fmla="*/ 653 w 8"/>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9"/>
                    <a:gd name="T29" fmla="*/ 8 w 8"/>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9">
                      <a:moveTo>
                        <a:pt x="6" y="0"/>
                      </a:moveTo>
                      <a:lnTo>
                        <a:pt x="6" y="0"/>
                      </a:lnTo>
                      <a:lnTo>
                        <a:pt x="3" y="4"/>
                      </a:lnTo>
                      <a:lnTo>
                        <a:pt x="0" y="6"/>
                      </a:lnTo>
                      <a:lnTo>
                        <a:pt x="0" y="9"/>
                      </a:lnTo>
                      <a:lnTo>
                        <a:pt x="5" y="6"/>
                      </a:lnTo>
                      <a:lnTo>
                        <a:pt x="8" y="2"/>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2" name="Freeform 1082"/>
                <p:cNvSpPr>
                  <a:spLocks/>
                </p:cNvSpPr>
                <p:nvPr/>
              </p:nvSpPr>
              <p:spPr bwMode="auto">
                <a:xfrm>
                  <a:off x="2048" y="2133"/>
                  <a:ext cx="32" cy="23"/>
                </a:xfrm>
                <a:custGeom>
                  <a:avLst/>
                  <a:gdLst>
                    <a:gd name="T0" fmla="*/ 954 w 10"/>
                    <a:gd name="T1" fmla="*/ 0 h 7"/>
                    <a:gd name="T2" fmla="*/ 954 w 10"/>
                    <a:gd name="T3" fmla="*/ 0 h 7"/>
                    <a:gd name="T4" fmla="*/ 429 w 10"/>
                    <a:gd name="T5" fmla="*/ 250 h 7"/>
                    <a:gd name="T6" fmla="*/ 0 w 10"/>
                    <a:gd name="T7" fmla="*/ 572 h 7"/>
                    <a:gd name="T8" fmla="*/ 195 w 10"/>
                    <a:gd name="T9" fmla="*/ 821 h 7"/>
                    <a:gd name="T10" fmla="*/ 429 w 10"/>
                    <a:gd name="T11" fmla="*/ 572 h 7"/>
                    <a:gd name="T12" fmla="*/ 1043 w 10"/>
                    <a:gd name="T13" fmla="*/ 250 h 7"/>
                    <a:gd name="T14" fmla="*/ 1043 w 10"/>
                    <a:gd name="T15" fmla="*/ 250 h 7"/>
                    <a:gd name="T16" fmla="*/ 954 w 10"/>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7"/>
                    <a:gd name="T29" fmla="*/ 10 w 10"/>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7">
                      <a:moveTo>
                        <a:pt x="9" y="0"/>
                      </a:moveTo>
                      <a:lnTo>
                        <a:pt x="9" y="0"/>
                      </a:lnTo>
                      <a:lnTo>
                        <a:pt x="4" y="2"/>
                      </a:lnTo>
                      <a:lnTo>
                        <a:pt x="0" y="5"/>
                      </a:lnTo>
                      <a:lnTo>
                        <a:pt x="2" y="7"/>
                      </a:lnTo>
                      <a:lnTo>
                        <a:pt x="4" y="5"/>
                      </a:lnTo>
                      <a:lnTo>
                        <a:pt x="10" y="2"/>
                      </a:lnTo>
                      <a:lnTo>
                        <a:pt x="9"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3" name="Freeform 1083"/>
                <p:cNvSpPr>
                  <a:spLocks/>
                </p:cNvSpPr>
                <p:nvPr/>
              </p:nvSpPr>
              <p:spPr bwMode="auto">
                <a:xfrm>
                  <a:off x="2077" y="2114"/>
                  <a:ext cx="36" cy="26"/>
                </a:xfrm>
                <a:custGeom>
                  <a:avLst/>
                  <a:gdLst>
                    <a:gd name="T0" fmla="*/ 910 w 11"/>
                    <a:gd name="T1" fmla="*/ 0 h 8"/>
                    <a:gd name="T2" fmla="*/ 910 w 11"/>
                    <a:gd name="T3" fmla="*/ 0 h 8"/>
                    <a:gd name="T4" fmla="*/ 910 w 11"/>
                    <a:gd name="T5" fmla="*/ 244 h 8"/>
                    <a:gd name="T6" fmla="*/ 697 w 11"/>
                    <a:gd name="T7" fmla="*/ 338 h 8"/>
                    <a:gd name="T8" fmla="*/ 353 w 11"/>
                    <a:gd name="T9" fmla="*/ 549 h 8"/>
                    <a:gd name="T10" fmla="*/ 0 w 11"/>
                    <a:gd name="T11" fmla="*/ 653 h 8"/>
                    <a:gd name="T12" fmla="*/ 108 w 11"/>
                    <a:gd name="T13" fmla="*/ 887 h 8"/>
                    <a:gd name="T14" fmla="*/ 461 w 11"/>
                    <a:gd name="T15" fmla="*/ 653 h 8"/>
                    <a:gd name="T16" fmla="*/ 910 w 11"/>
                    <a:gd name="T17" fmla="*/ 549 h 8"/>
                    <a:gd name="T18" fmla="*/ 1018 w 11"/>
                    <a:gd name="T19" fmla="*/ 338 h 8"/>
                    <a:gd name="T20" fmla="*/ 1263 w 11"/>
                    <a:gd name="T21" fmla="*/ 0 h 8"/>
                    <a:gd name="T22" fmla="*/ 1263 w 11"/>
                    <a:gd name="T23" fmla="*/ 0 h 8"/>
                    <a:gd name="T24" fmla="*/ 910 w 11"/>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8"/>
                    <a:gd name="T41" fmla="*/ 11 w 11"/>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8">
                      <a:moveTo>
                        <a:pt x="8" y="0"/>
                      </a:moveTo>
                      <a:lnTo>
                        <a:pt x="8" y="0"/>
                      </a:lnTo>
                      <a:lnTo>
                        <a:pt x="8" y="2"/>
                      </a:lnTo>
                      <a:lnTo>
                        <a:pt x="6" y="3"/>
                      </a:lnTo>
                      <a:lnTo>
                        <a:pt x="3" y="5"/>
                      </a:lnTo>
                      <a:lnTo>
                        <a:pt x="0" y="6"/>
                      </a:lnTo>
                      <a:lnTo>
                        <a:pt x="1" y="8"/>
                      </a:lnTo>
                      <a:lnTo>
                        <a:pt x="4" y="6"/>
                      </a:lnTo>
                      <a:lnTo>
                        <a:pt x="8" y="5"/>
                      </a:lnTo>
                      <a:lnTo>
                        <a:pt x="9" y="3"/>
                      </a:lnTo>
                      <a:lnTo>
                        <a:pt x="11" y="0"/>
                      </a:lnTo>
                      <a:lnTo>
                        <a:pt x="8"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4" name="Freeform 1084"/>
                <p:cNvSpPr>
                  <a:spLocks/>
                </p:cNvSpPr>
                <p:nvPr/>
              </p:nvSpPr>
              <p:spPr bwMode="auto">
                <a:xfrm>
                  <a:off x="2103" y="2091"/>
                  <a:ext cx="17" cy="23"/>
                </a:xfrm>
                <a:custGeom>
                  <a:avLst/>
                  <a:gdLst>
                    <a:gd name="T0" fmla="*/ 670 w 5"/>
                    <a:gd name="T1" fmla="*/ 0 h 7"/>
                    <a:gd name="T2" fmla="*/ 670 w 5"/>
                    <a:gd name="T3" fmla="*/ 0 h 7"/>
                    <a:gd name="T4" fmla="*/ 116 w 5"/>
                    <a:gd name="T5" fmla="*/ 0 h 7"/>
                    <a:gd name="T6" fmla="*/ 0 w 5"/>
                    <a:gd name="T7" fmla="*/ 250 h 7"/>
                    <a:gd name="T8" fmla="*/ 0 w 5"/>
                    <a:gd name="T9" fmla="*/ 463 h 7"/>
                    <a:gd name="T10" fmla="*/ 0 w 5"/>
                    <a:gd name="T11" fmla="*/ 821 h 7"/>
                    <a:gd name="T12" fmla="*/ 394 w 5"/>
                    <a:gd name="T13" fmla="*/ 821 h 7"/>
                    <a:gd name="T14" fmla="*/ 394 w 5"/>
                    <a:gd name="T15" fmla="*/ 463 h 7"/>
                    <a:gd name="T16" fmla="*/ 116 w 5"/>
                    <a:gd name="T17" fmla="*/ 250 h 7"/>
                    <a:gd name="T18" fmla="*/ 116 w 5"/>
                    <a:gd name="T19" fmla="*/ 250 h 7"/>
                    <a:gd name="T20" fmla="*/ 394 w 5"/>
                    <a:gd name="T21" fmla="*/ 250 h 7"/>
                    <a:gd name="T22" fmla="*/ 394 w 5"/>
                    <a:gd name="T23" fmla="*/ 250 h 7"/>
                    <a:gd name="T24" fmla="*/ 670 w 5"/>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5" y="0"/>
                      </a:moveTo>
                      <a:lnTo>
                        <a:pt x="5" y="0"/>
                      </a:lnTo>
                      <a:lnTo>
                        <a:pt x="1" y="0"/>
                      </a:lnTo>
                      <a:lnTo>
                        <a:pt x="0" y="2"/>
                      </a:lnTo>
                      <a:lnTo>
                        <a:pt x="0" y="4"/>
                      </a:lnTo>
                      <a:lnTo>
                        <a:pt x="0" y="7"/>
                      </a:lnTo>
                      <a:lnTo>
                        <a:pt x="3" y="7"/>
                      </a:lnTo>
                      <a:lnTo>
                        <a:pt x="3" y="4"/>
                      </a:lnTo>
                      <a:lnTo>
                        <a:pt x="1" y="2"/>
                      </a:lnTo>
                      <a:lnTo>
                        <a:pt x="3"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5" name="Freeform 1085"/>
                <p:cNvSpPr>
                  <a:spLocks/>
                </p:cNvSpPr>
                <p:nvPr/>
              </p:nvSpPr>
              <p:spPr bwMode="auto">
                <a:xfrm>
                  <a:off x="2113" y="2091"/>
                  <a:ext cx="36" cy="6"/>
                </a:xfrm>
                <a:custGeom>
                  <a:avLst/>
                  <a:gdLst>
                    <a:gd name="T0" fmla="*/ 1263 w 11"/>
                    <a:gd name="T1" fmla="*/ 0 h 2"/>
                    <a:gd name="T2" fmla="*/ 1263 w 11"/>
                    <a:gd name="T3" fmla="*/ 0 h 2"/>
                    <a:gd name="T4" fmla="*/ 697 w 11"/>
                    <a:gd name="T5" fmla="*/ 0 h 2"/>
                    <a:gd name="T6" fmla="*/ 245 w 11"/>
                    <a:gd name="T7" fmla="*/ 0 h 2"/>
                    <a:gd name="T8" fmla="*/ 0 w 11"/>
                    <a:gd name="T9" fmla="*/ 162 h 2"/>
                    <a:gd name="T10" fmla="*/ 910 w 11"/>
                    <a:gd name="T11" fmla="*/ 162 h 2"/>
                    <a:gd name="T12" fmla="*/ 1263 w 11"/>
                    <a:gd name="T13" fmla="*/ 162 h 2"/>
                    <a:gd name="T14" fmla="*/ 1263 w 11"/>
                    <a:gd name="T15" fmla="*/ 162 h 2"/>
                    <a:gd name="T16" fmla="*/ 1263 w 11"/>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2"/>
                    <a:gd name="T29" fmla="*/ 11 w 11"/>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2">
                      <a:moveTo>
                        <a:pt x="11" y="0"/>
                      </a:moveTo>
                      <a:lnTo>
                        <a:pt x="11" y="0"/>
                      </a:lnTo>
                      <a:lnTo>
                        <a:pt x="6" y="0"/>
                      </a:lnTo>
                      <a:lnTo>
                        <a:pt x="2" y="0"/>
                      </a:lnTo>
                      <a:lnTo>
                        <a:pt x="0" y="2"/>
                      </a:lnTo>
                      <a:lnTo>
                        <a:pt x="8" y="2"/>
                      </a:lnTo>
                      <a:lnTo>
                        <a:pt x="11" y="2"/>
                      </a:lnTo>
                      <a:lnTo>
                        <a:pt x="1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6" name="Freeform 1086"/>
                <p:cNvSpPr>
                  <a:spLocks/>
                </p:cNvSpPr>
                <p:nvPr/>
              </p:nvSpPr>
              <p:spPr bwMode="auto">
                <a:xfrm>
                  <a:off x="2149" y="2091"/>
                  <a:ext cx="16" cy="16"/>
                </a:xfrm>
                <a:custGeom>
                  <a:avLst/>
                  <a:gdLst>
                    <a:gd name="T0" fmla="*/ 522 w 5"/>
                    <a:gd name="T1" fmla="*/ 429 h 5"/>
                    <a:gd name="T2" fmla="*/ 522 w 5"/>
                    <a:gd name="T3" fmla="*/ 429 h 5"/>
                    <a:gd name="T4" fmla="*/ 195 w 5"/>
                    <a:gd name="T5" fmla="*/ 0 h 5"/>
                    <a:gd name="T6" fmla="*/ 0 w 5"/>
                    <a:gd name="T7" fmla="*/ 0 h 5"/>
                    <a:gd name="T8" fmla="*/ 0 w 5"/>
                    <a:gd name="T9" fmla="*/ 195 h 5"/>
                    <a:gd name="T10" fmla="*/ 0 w 5"/>
                    <a:gd name="T11" fmla="*/ 195 h 5"/>
                    <a:gd name="T12" fmla="*/ 429 w 5"/>
                    <a:gd name="T13" fmla="*/ 522 h 5"/>
                    <a:gd name="T14" fmla="*/ 429 w 5"/>
                    <a:gd name="T15" fmla="*/ 522 h 5"/>
                    <a:gd name="T16" fmla="*/ 522 w 5"/>
                    <a:gd name="T17" fmla="*/ 4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5" y="4"/>
                      </a:moveTo>
                      <a:lnTo>
                        <a:pt x="5" y="4"/>
                      </a:lnTo>
                      <a:lnTo>
                        <a:pt x="2" y="0"/>
                      </a:lnTo>
                      <a:lnTo>
                        <a:pt x="0" y="0"/>
                      </a:lnTo>
                      <a:lnTo>
                        <a:pt x="0" y="2"/>
                      </a:lnTo>
                      <a:lnTo>
                        <a:pt x="4" y="5"/>
                      </a:lnTo>
                      <a:lnTo>
                        <a:pt x="5"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7" name="Freeform 1087"/>
                <p:cNvSpPr>
                  <a:spLocks/>
                </p:cNvSpPr>
                <p:nvPr/>
              </p:nvSpPr>
              <p:spPr bwMode="auto">
                <a:xfrm>
                  <a:off x="2162" y="2104"/>
                  <a:ext cx="26" cy="36"/>
                </a:xfrm>
                <a:custGeom>
                  <a:avLst/>
                  <a:gdLst>
                    <a:gd name="T0" fmla="*/ 887 w 8"/>
                    <a:gd name="T1" fmla="*/ 1263 h 11"/>
                    <a:gd name="T2" fmla="*/ 887 w 8"/>
                    <a:gd name="T3" fmla="*/ 1263 h 11"/>
                    <a:gd name="T4" fmla="*/ 887 w 8"/>
                    <a:gd name="T5" fmla="*/ 910 h 11"/>
                    <a:gd name="T6" fmla="*/ 653 w 8"/>
                    <a:gd name="T7" fmla="*/ 556 h 11"/>
                    <a:gd name="T8" fmla="*/ 442 w 8"/>
                    <a:gd name="T9" fmla="*/ 353 h 11"/>
                    <a:gd name="T10" fmla="*/ 104 w 8"/>
                    <a:gd name="T11" fmla="*/ 0 h 11"/>
                    <a:gd name="T12" fmla="*/ 0 w 8"/>
                    <a:gd name="T13" fmla="*/ 108 h 11"/>
                    <a:gd name="T14" fmla="*/ 338 w 8"/>
                    <a:gd name="T15" fmla="*/ 556 h 11"/>
                    <a:gd name="T16" fmla="*/ 442 w 8"/>
                    <a:gd name="T17" fmla="*/ 697 h 11"/>
                    <a:gd name="T18" fmla="*/ 653 w 8"/>
                    <a:gd name="T19" fmla="*/ 910 h 11"/>
                    <a:gd name="T20" fmla="*/ 653 w 8"/>
                    <a:gd name="T21" fmla="*/ 1263 h 11"/>
                    <a:gd name="T22" fmla="*/ 653 w 8"/>
                    <a:gd name="T23" fmla="*/ 1263 h 11"/>
                    <a:gd name="T24" fmla="*/ 887 w 8"/>
                    <a:gd name="T25" fmla="*/ 1263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1"/>
                    <a:gd name="T41" fmla="*/ 8 w 8"/>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1">
                      <a:moveTo>
                        <a:pt x="8" y="11"/>
                      </a:moveTo>
                      <a:lnTo>
                        <a:pt x="8" y="11"/>
                      </a:lnTo>
                      <a:lnTo>
                        <a:pt x="8" y="8"/>
                      </a:lnTo>
                      <a:lnTo>
                        <a:pt x="6" y="5"/>
                      </a:lnTo>
                      <a:lnTo>
                        <a:pt x="4" y="3"/>
                      </a:lnTo>
                      <a:lnTo>
                        <a:pt x="1" y="0"/>
                      </a:lnTo>
                      <a:lnTo>
                        <a:pt x="0" y="1"/>
                      </a:lnTo>
                      <a:lnTo>
                        <a:pt x="3" y="5"/>
                      </a:lnTo>
                      <a:lnTo>
                        <a:pt x="4" y="6"/>
                      </a:lnTo>
                      <a:lnTo>
                        <a:pt x="6" y="8"/>
                      </a:lnTo>
                      <a:lnTo>
                        <a:pt x="6" y="11"/>
                      </a:lnTo>
                      <a:lnTo>
                        <a:pt x="8"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8" name="Freeform 1088"/>
                <p:cNvSpPr>
                  <a:spLocks/>
                </p:cNvSpPr>
                <p:nvPr/>
              </p:nvSpPr>
              <p:spPr bwMode="auto">
                <a:xfrm>
                  <a:off x="2175" y="2140"/>
                  <a:ext cx="17" cy="43"/>
                </a:xfrm>
                <a:custGeom>
                  <a:avLst/>
                  <a:gdLst>
                    <a:gd name="T0" fmla="*/ 554 w 5"/>
                    <a:gd name="T1" fmla="*/ 1194 h 13"/>
                    <a:gd name="T2" fmla="*/ 554 w 5"/>
                    <a:gd name="T3" fmla="*/ 1194 h 13"/>
                    <a:gd name="T4" fmla="*/ 554 w 5"/>
                    <a:gd name="T5" fmla="*/ 1194 h 13"/>
                    <a:gd name="T6" fmla="*/ 554 w 5"/>
                    <a:gd name="T7" fmla="*/ 1082 h 13"/>
                    <a:gd name="T8" fmla="*/ 554 w 5"/>
                    <a:gd name="T9" fmla="*/ 361 h 13"/>
                    <a:gd name="T10" fmla="*/ 554 w 5"/>
                    <a:gd name="T11" fmla="*/ 0 h 13"/>
                    <a:gd name="T12" fmla="*/ 279 w 5"/>
                    <a:gd name="T13" fmla="*/ 0 h 13"/>
                    <a:gd name="T14" fmla="*/ 279 w 5"/>
                    <a:gd name="T15" fmla="*/ 361 h 13"/>
                    <a:gd name="T16" fmla="*/ 0 w 5"/>
                    <a:gd name="T17" fmla="*/ 1082 h 13"/>
                    <a:gd name="T18" fmla="*/ 0 w 5"/>
                    <a:gd name="T19" fmla="*/ 1445 h 13"/>
                    <a:gd name="T20" fmla="*/ 670 w 5"/>
                    <a:gd name="T21" fmla="*/ 1555 h 13"/>
                    <a:gd name="T22" fmla="*/ 670 w 5"/>
                    <a:gd name="T23" fmla="*/ 1555 h 13"/>
                    <a:gd name="T24" fmla="*/ 554 w 5"/>
                    <a:gd name="T25" fmla="*/ 1194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13"/>
                    <a:gd name="T41" fmla="*/ 5 w 5"/>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13">
                      <a:moveTo>
                        <a:pt x="4" y="10"/>
                      </a:moveTo>
                      <a:lnTo>
                        <a:pt x="4" y="10"/>
                      </a:lnTo>
                      <a:lnTo>
                        <a:pt x="4" y="9"/>
                      </a:lnTo>
                      <a:lnTo>
                        <a:pt x="4" y="3"/>
                      </a:lnTo>
                      <a:lnTo>
                        <a:pt x="4" y="0"/>
                      </a:lnTo>
                      <a:lnTo>
                        <a:pt x="2" y="0"/>
                      </a:lnTo>
                      <a:lnTo>
                        <a:pt x="2" y="3"/>
                      </a:lnTo>
                      <a:lnTo>
                        <a:pt x="0" y="9"/>
                      </a:lnTo>
                      <a:lnTo>
                        <a:pt x="0" y="12"/>
                      </a:lnTo>
                      <a:lnTo>
                        <a:pt x="5" y="13"/>
                      </a:lnTo>
                      <a:lnTo>
                        <a:pt x="4"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49" name="Freeform 1089"/>
                <p:cNvSpPr>
                  <a:spLocks/>
                </p:cNvSpPr>
                <p:nvPr/>
              </p:nvSpPr>
              <p:spPr bwMode="auto">
                <a:xfrm>
                  <a:off x="2188" y="2156"/>
                  <a:ext cx="36" cy="27"/>
                </a:xfrm>
                <a:custGeom>
                  <a:avLst/>
                  <a:gdLst>
                    <a:gd name="T0" fmla="*/ 1263 w 11"/>
                    <a:gd name="T1" fmla="*/ 273 h 8"/>
                    <a:gd name="T2" fmla="*/ 1263 w 11"/>
                    <a:gd name="T3" fmla="*/ 273 h 8"/>
                    <a:gd name="T4" fmla="*/ 697 w 11"/>
                    <a:gd name="T5" fmla="*/ 0 h 8"/>
                    <a:gd name="T6" fmla="*/ 0 w 11"/>
                    <a:gd name="T7" fmla="*/ 648 h 8"/>
                    <a:gd name="T8" fmla="*/ 108 w 11"/>
                    <a:gd name="T9" fmla="*/ 1036 h 8"/>
                    <a:gd name="T10" fmla="*/ 910 w 11"/>
                    <a:gd name="T11" fmla="*/ 273 h 8"/>
                    <a:gd name="T12" fmla="*/ 1155 w 11"/>
                    <a:gd name="T13" fmla="*/ 273 h 8"/>
                    <a:gd name="T14" fmla="*/ 1155 w 11"/>
                    <a:gd name="T15" fmla="*/ 273 h 8"/>
                    <a:gd name="T16" fmla="*/ 1263 w 11"/>
                    <a:gd name="T17" fmla="*/ 27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8"/>
                    <a:gd name="T29" fmla="*/ 11 w 1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8">
                      <a:moveTo>
                        <a:pt x="11" y="2"/>
                      </a:moveTo>
                      <a:lnTo>
                        <a:pt x="11" y="2"/>
                      </a:lnTo>
                      <a:lnTo>
                        <a:pt x="6" y="0"/>
                      </a:lnTo>
                      <a:lnTo>
                        <a:pt x="0" y="5"/>
                      </a:lnTo>
                      <a:lnTo>
                        <a:pt x="1" y="8"/>
                      </a:lnTo>
                      <a:lnTo>
                        <a:pt x="8" y="2"/>
                      </a:lnTo>
                      <a:lnTo>
                        <a:pt x="10" y="2"/>
                      </a:lnTo>
                      <a:lnTo>
                        <a:pt x="1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0" name="Freeform 1090"/>
                <p:cNvSpPr>
                  <a:spLocks/>
                </p:cNvSpPr>
                <p:nvPr/>
              </p:nvSpPr>
              <p:spPr bwMode="auto">
                <a:xfrm>
                  <a:off x="2221" y="2163"/>
                  <a:ext cx="13" cy="43"/>
                </a:xfrm>
                <a:custGeom>
                  <a:avLst/>
                  <a:gdLst>
                    <a:gd name="T0" fmla="*/ 442 w 4"/>
                    <a:gd name="T1" fmla="*/ 1555 h 13"/>
                    <a:gd name="T2" fmla="*/ 442 w 4"/>
                    <a:gd name="T3" fmla="*/ 1303 h 13"/>
                    <a:gd name="T4" fmla="*/ 338 w 4"/>
                    <a:gd name="T5" fmla="*/ 721 h 13"/>
                    <a:gd name="T6" fmla="*/ 104 w 4"/>
                    <a:gd name="T7" fmla="*/ 0 h 13"/>
                    <a:gd name="T8" fmla="*/ 0 w 4"/>
                    <a:gd name="T9" fmla="*/ 0 h 13"/>
                    <a:gd name="T10" fmla="*/ 0 w 4"/>
                    <a:gd name="T11" fmla="*/ 721 h 13"/>
                    <a:gd name="T12" fmla="*/ 338 w 4"/>
                    <a:gd name="T13" fmla="*/ 1555 h 13"/>
                    <a:gd name="T14" fmla="*/ 338 w 4"/>
                    <a:gd name="T15" fmla="*/ 1555 h 13"/>
                    <a:gd name="T16" fmla="*/ 442 w 4"/>
                    <a:gd name="T17" fmla="*/ 1555 h 13"/>
                    <a:gd name="T18" fmla="*/ 442 w 4"/>
                    <a:gd name="T19" fmla="*/ 1555 h 13"/>
                    <a:gd name="T20" fmla="*/ 442 w 4"/>
                    <a:gd name="T21" fmla="*/ 1303 h 13"/>
                    <a:gd name="T22" fmla="*/ 442 w 4"/>
                    <a:gd name="T23" fmla="*/ 1555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13"/>
                    <a:gd name="T38" fmla="*/ 4 w 4"/>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13">
                      <a:moveTo>
                        <a:pt x="4" y="13"/>
                      </a:moveTo>
                      <a:lnTo>
                        <a:pt x="4" y="11"/>
                      </a:lnTo>
                      <a:lnTo>
                        <a:pt x="3" y="6"/>
                      </a:lnTo>
                      <a:lnTo>
                        <a:pt x="1" y="0"/>
                      </a:lnTo>
                      <a:lnTo>
                        <a:pt x="0" y="0"/>
                      </a:lnTo>
                      <a:lnTo>
                        <a:pt x="0" y="6"/>
                      </a:lnTo>
                      <a:lnTo>
                        <a:pt x="3" y="13"/>
                      </a:lnTo>
                      <a:lnTo>
                        <a:pt x="4" y="13"/>
                      </a:lnTo>
                      <a:lnTo>
                        <a:pt x="4" y="11"/>
                      </a:lnTo>
                      <a:lnTo>
                        <a:pt x="4"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1" name="Freeform 1091"/>
                <p:cNvSpPr>
                  <a:spLocks/>
                </p:cNvSpPr>
                <p:nvPr/>
              </p:nvSpPr>
              <p:spPr bwMode="auto">
                <a:xfrm>
                  <a:off x="2224" y="2206"/>
                  <a:ext cx="10" cy="42"/>
                </a:xfrm>
                <a:custGeom>
                  <a:avLst/>
                  <a:gdLst>
                    <a:gd name="T0" fmla="*/ 257 w 3"/>
                    <a:gd name="T1" fmla="*/ 1418 h 13"/>
                    <a:gd name="T2" fmla="*/ 257 w 3"/>
                    <a:gd name="T3" fmla="*/ 1418 h 13"/>
                    <a:gd name="T4" fmla="*/ 367 w 3"/>
                    <a:gd name="T5" fmla="*/ 876 h 13"/>
                    <a:gd name="T6" fmla="*/ 367 w 3"/>
                    <a:gd name="T7" fmla="*/ 0 h 13"/>
                    <a:gd name="T8" fmla="*/ 257 w 3"/>
                    <a:gd name="T9" fmla="*/ 0 h 13"/>
                    <a:gd name="T10" fmla="*/ 0 w 3"/>
                    <a:gd name="T11" fmla="*/ 772 h 13"/>
                    <a:gd name="T12" fmla="*/ 0 w 3"/>
                    <a:gd name="T13" fmla="*/ 1212 h 13"/>
                    <a:gd name="T14" fmla="*/ 0 w 3"/>
                    <a:gd name="T15" fmla="*/ 1212 h 13"/>
                    <a:gd name="T16" fmla="*/ 257 w 3"/>
                    <a:gd name="T17" fmla="*/ 141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3"/>
                    <a:gd name="T29" fmla="*/ 3 w 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3">
                      <a:moveTo>
                        <a:pt x="2" y="13"/>
                      </a:moveTo>
                      <a:lnTo>
                        <a:pt x="2" y="13"/>
                      </a:lnTo>
                      <a:lnTo>
                        <a:pt x="3" y="8"/>
                      </a:lnTo>
                      <a:lnTo>
                        <a:pt x="3" y="0"/>
                      </a:lnTo>
                      <a:lnTo>
                        <a:pt x="2" y="0"/>
                      </a:lnTo>
                      <a:lnTo>
                        <a:pt x="0" y="7"/>
                      </a:lnTo>
                      <a:lnTo>
                        <a:pt x="0" y="11"/>
                      </a:lnTo>
                      <a:lnTo>
                        <a:pt x="2"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2" name="Freeform 1092"/>
                <p:cNvSpPr>
                  <a:spLocks/>
                </p:cNvSpPr>
                <p:nvPr/>
              </p:nvSpPr>
              <p:spPr bwMode="auto">
                <a:xfrm>
                  <a:off x="2221" y="2242"/>
                  <a:ext cx="13" cy="39"/>
                </a:xfrm>
                <a:custGeom>
                  <a:avLst/>
                  <a:gdLst>
                    <a:gd name="T0" fmla="*/ 442 w 4"/>
                    <a:gd name="T1" fmla="*/ 1131 h 12"/>
                    <a:gd name="T2" fmla="*/ 442 w 4"/>
                    <a:gd name="T3" fmla="*/ 1131 h 12"/>
                    <a:gd name="T4" fmla="*/ 338 w 4"/>
                    <a:gd name="T5" fmla="*/ 793 h 12"/>
                    <a:gd name="T6" fmla="*/ 338 w 4"/>
                    <a:gd name="T7" fmla="*/ 244 h 12"/>
                    <a:gd name="T8" fmla="*/ 104 w 4"/>
                    <a:gd name="T9" fmla="*/ 0 h 12"/>
                    <a:gd name="T10" fmla="*/ 0 w 4"/>
                    <a:gd name="T11" fmla="*/ 793 h 12"/>
                    <a:gd name="T12" fmla="*/ 338 w 4"/>
                    <a:gd name="T13" fmla="*/ 1342 h 12"/>
                    <a:gd name="T14" fmla="*/ 338 w 4"/>
                    <a:gd name="T15" fmla="*/ 1342 h 12"/>
                    <a:gd name="T16" fmla="*/ 442 w 4"/>
                    <a:gd name="T17" fmla="*/ 1131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2"/>
                    <a:gd name="T29" fmla="*/ 4 w 4"/>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2">
                      <a:moveTo>
                        <a:pt x="4" y="10"/>
                      </a:moveTo>
                      <a:lnTo>
                        <a:pt x="4" y="10"/>
                      </a:lnTo>
                      <a:lnTo>
                        <a:pt x="3" y="7"/>
                      </a:lnTo>
                      <a:lnTo>
                        <a:pt x="3" y="2"/>
                      </a:lnTo>
                      <a:lnTo>
                        <a:pt x="1" y="0"/>
                      </a:lnTo>
                      <a:lnTo>
                        <a:pt x="0" y="7"/>
                      </a:lnTo>
                      <a:lnTo>
                        <a:pt x="3" y="12"/>
                      </a:lnTo>
                      <a:lnTo>
                        <a:pt x="4"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3" name="Freeform 1093"/>
                <p:cNvSpPr>
                  <a:spLocks/>
                </p:cNvSpPr>
                <p:nvPr/>
              </p:nvSpPr>
              <p:spPr bwMode="auto">
                <a:xfrm>
                  <a:off x="2231" y="2274"/>
                  <a:ext cx="26" cy="27"/>
                </a:xfrm>
                <a:custGeom>
                  <a:avLst/>
                  <a:gdLst>
                    <a:gd name="T0" fmla="*/ 887 w 8"/>
                    <a:gd name="T1" fmla="*/ 1036 h 8"/>
                    <a:gd name="T2" fmla="*/ 887 w 8"/>
                    <a:gd name="T3" fmla="*/ 1036 h 8"/>
                    <a:gd name="T4" fmla="*/ 549 w 8"/>
                    <a:gd name="T5" fmla="*/ 388 h 8"/>
                    <a:gd name="T6" fmla="*/ 104 w 8"/>
                    <a:gd name="T7" fmla="*/ 0 h 8"/>
                    <a:gd name="T8" fmla="*/ 0 w 8"/>
                    <a:gd name="T9" fmla="*/ 273 h 8"/>
                    <a:gd name="T10" fmla="*/ 338 w 8"/>
                    <a:gd name="T11" fmla="*/ 648 h 8"/>
                    <a:gd name="T12" fmla="*/ 653 w 8"/>
                    <a:gd name="T13" fmla="*/ 1036 h 8"/>
                    <a:gd name="T14" fmla="*/ 653 w 8"/>
                    <a:gd name="T15" fmla="*/ 1036 h 8"/>
                    <a:gd name="T16" fmla="*/ 887 w 8"/>
                    <a:gd name="T17" fmla="*/ 103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8"/>
                      </a:moveTo>
                      <a:lnTo>
                        <a:pt x="8" y="8"/>
                      </a:lnTo>
                      <a:lnTo>
                        <a:pt x="5" y="3"/>
                      </a:lnTo>
                      <a:lnTo>
                        <a:pt x="1" y="0"/>
                      </a:lnTo>
                      <a:lnTo>
                        <a:pt x="0" y="2"/>
                      </a:lnTo>
                      <a:lnTo>
                        <a:pt x="3" y="5"/>
                      </a:lnTo>
                      <a:lnTo>
                        <a:pt x="6" y="8"/>
                      </a:lnTo>
                      <a:lnTo>
                        <a:pt x="8"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4" name="Freeform 1094"/>
                <p:cNvSpPr>
                  <a:spLocks/>
                </p:cNvSpPr>
                <p:nvPr/>
              </p:nvSpPr>
              <p:spPr bwMode="auto">
                <a:xfrm>
                  <a:off x="2251" y="2301"/>
                  <a:ext cx="23" cy="39"/>
                </a:xfrm>
                <a:custGeom>
                  <a:avLst/>
                  <a:gdLst>
                    <a:gd name="T0" fmla="*/ 821 w 7"/>
                    <a:gd name="T1" fmla="*/ 1131 h 12"/>
                    <a:gd name="T2" fmla="*/ 821 w 7"/>
                    <a:gd name="T3" fmla="*/ 1131 h 12"/>
                    <a:gd name="T4" fmla="*/ 463 w 7"/>
                    <a:gd name="T5" fmla="*/ 549 h 12"/>
                    <a:gd name="T6" fmla="*/ 250 w 7"/>
                    <a:gd name="T7" fmla="*/ 0 h 12"/>
                    <a:gd name="T8" fmla="*/ 0 w 7"/>
                    <a:gd name="T9" fmla="*/ 0 h 12"/>
                    <a:gd name="T10" fmla="*/ 250 w 7"/>
                    <a:gd name="T11" fmla="*/ 793 h 12"/>
                    <a:gd name="T12" fmla="*/ 572 w 7"/>
                    <a:gd name="T13" fmla="*/ 1342 h 12"/>
                    <a:gd name="T14" fmla="*/ 572 w 7"/>
                    <a:gd name="T15" fmla="*/ 1342 h 12"/>
                    <a:gd name="T16" fmla="*/ 821 w 7"/>
                    <a:gd name="T17" fmla="*/ 1131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2"/>
                    <a:gd name="T29" fmla="*/ 7 w 7"/>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2">
                      <a:moveTo>
                        <a:pt x="7" y="10"/>
                      </a:moveTo>
                      <a:lnTo>
                        <a:pt x="7" y="10"/>
                      </a:lnTo>
                      <a:lnTo>
                        <a:pt x="4" y="5"/>
                      </a:lnTo>
                      <a:lnTo>
                        <a:pt x="2" y="0"/>
                      </a:lnTo>
                      <a:lnTo>
                        <a:pt x="0" y="0"/>
                      </a:lnTo>
                      <a:lnTo>
                        <a:pt x="2" y="7"/>
                      </a:lnTo>
                      <a:lnTo>
                        <a:pt x="5" y="12"/>
                      </a:lnTo>
                      <a:lnTo>
                        <a:pt x="7"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5" name="Freeform 1095"/>
                <p:cNvSpPr>
                  <a:spLocks/>
                </p:cNvSpPr>
                <p:nvPr/>
              </p:nvSpPr>
              <p:spPr bwMode="auto">
                <a:xfrm>
                  <a:off x="2267" y="2333"/>
                  <a:ext cx="33" cy="26"/>
                </a:xfrm>
                <a:custGeom>
                  <a:avLst/>
                  <a:gdLst>
                    <a:gd name="T0" fmla="*/ 937 w 10"/>
                    <a:gd name="T1" fmla="*/ 887 h 8"/>
                    <a:gd name="T2" fmla="*/ 937 w 10"/>
                    <a:gd name="T3" fmla="*/ 793 h 8"/>
                    <a:gd name="T4" fmla="*/ 828 w 10"/>
                    <a:gd name="T5" fmla="*/ 549 h 8"/>
                    <a:gd name="T6" fmla="*/ 251 w 10"/>
                    <a:gd name="T7" fmla="*/ 0 h 8"/>
                    <a:gd name="T8" fmla="*/ 0 w 10"/>
                    <a:gd name="T9" fmla="*/ 244 h 8"/>
                    <a:gd name="T10" fmla="*/ 610 w 10"/>
                    <a:gd name="T11" fmla="*/ 793 h 8"/>
                    <a:gd name="T12" fmla="*/ 937 w 10"/>
                    <a:gd name="T13" fmla="*/ 887 h 8"/>
                    <a:gd name="T14" fmla="*/ 1188 w 10"/>
                    <a:gd name="T15" fmla="*/ 793 h 8"/>
                    <a:gd name="T16" fmla="*/ 937 w 10"/>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8" y="8"/>
                      </a:moveTo>
                      <a:lnTo>
                        <a:pt x="8" y="7"/>
                      </a:lnTo>
                      <a:lnTo>
                        <a:pt x="7" y="5"/>
                      </a:lnTo>
                      <a:lnTo>
                        <a:pt x="2" y="0"/>
                      </a:lnTo>
                      <a:lnTo>
                        <a:pt x="0" y="2"/>
                      </a:lnTo>
                      <a:lnTo>
                        <a:pt x="5" y="7"/>
                      </a:lnTo>
                      <a:lnTo>
                        <a:pt x="8" y="8"/>
                      </a:lnTo>
                      <a:lnTo>
                        <a:pt x="10" y="7"/>
                      </a:lnTo>
                      <a:lnTo>
                        <a:pt x="8"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6" name="Freeform 1096"/>
                <p:cNvSpPr>
                  <a:spLocks/>
                </p:cNvSpPr>
                <p:nvPr/>
              </p:nvSpPr>
              <p:spPr bwMode="auto">
                <a:xfrm>
                  <a:off x="2349" y="2130"/>
                  <a:ext cx="26" cy="17"/>
                </a:xfrm>
                <a:custGeom>
                  <a:avLst/>
                  <a:gdLst>
                    <a:gd name="T0" fmla="*/ 338 w 8"/>
                    <a:gd name="T1" fmla="*/ 0 h 5"/>
                    <a:gd name="T2" fmla="*/ 104 w 8"/>
                    <a:gd name="T3" fmla="*/ 116 h 5"/>
                    <a:gd name="T4" fmla="*/ 104 w 8"/>
                    <a:gd name="T5" fmla="*/ 116 h 5"/>
                    <a:gd name="T6" fmla="*/ 104 w 8"/>
                    <a:gd name="T7" fmla="*/ 394 h 5"/>
                    <a:gd name="T8" fmla="*/ 104 w 8"/>
                    <a:gd name="T9" fmla="*/ 554 h 5"/>
                    <a:gd name="T10" fmla="*/ 0 w 8"/>
                    <a:gd name="T11" fmla="*/ 554 h 5"/>
                    <a:gd name="T12" fmla="*/ 104 w 8"/>
                    <a:gd name="T13" fmla="*/ 670 h 5"/>
                    <a:gd name="T14" fmla="*/ 104 w 8"/>
                    <a:gd name="T15" fmla="*/ 670 h 5"/>
                    <a:gd name="T16" fmla="*/ 104 w 8"/>
                    <a:gd name="T17" fmla="*/ 670 h 5"/>
                    <a:gd name="T18" fmla="*/ 244 w 8"/>
                    <a:gd name="T19" fmla="*/ 670 h 5"/>
                    <a:gd name="T20" fmla="*/ 442 w 8"/>
                    <a:gd name="T21" fmla="*/ 554 h 5"/>
                    <a:gd name="T22" fmla="*/ 549 w 8"/>
                    <a:gd name="T23" fmla="*/ 554 h 5"/>
                    <a:gd name="T24" fmla="*/ 653 w 8"/>
                    <a:gd name="T25" fmla="*/ 394 h 5"/>
                    <a:gd name="T26" fmla="*/ 653 w 8"/>
                    <a:gd name="T27" fmla="*/ 394 h 5"/>
                    <a:gd name="T28" fmla="*/ 793 w 8"/>
                    <a:gd name="T29" fmla="*/ 116 h 5"/>
                    <a:gd name="T30" fmla="*/ 887 w 8"/>
                    <a:gd name="T31" fmla="*/ 0 h 5"/>
                    <a:gd name="T32" fmla="*/ 887 w 8"/>
                    <a:gd name="T33" fmla="*/ 0 h 5"/>
                    <a:gd name="T34" fmla="*/ 887 w 8"/>
                    <a:gd name="T35" fmla="*/ 0 h 5"/>
                    <a:gd name="T36" fmla="*/ 887 w 8"/>
                    <a:gd name="T37" fmla="*/ 0 h 5"/>
                    <a:gd name="T38" fmla="*/ 338 w 8"/>
                    <a:gd name="T39" fmla="*/ 0 h 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
                    <a:gd name="T61" fmla="*/ 0 h 5"/>
                    <a:gd name="T62" fmla="*/ 8 w 8"/>
                    <a:gd name="T63" fmla="*/ 5 h 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 h="5">
                      <a:moveTo>
                        <a:pt x="3" y="0"/>
                      </a:moveTo>
                      <a:lnTo>
                        <a:pt x="1" y="1"/>
                      </a:lnTo>
                      <a:lnTo>
                        <a:pt x="1" y="3"/>
                      </a:lnTo>
                      <a:lnTo>
                        <a:pt x="1" y="4"/>
                      </a:lnTo>
                      <a:lnTo>
                        <a:pt x="0" y="4"/>
                      </a:lnTo>
                      <a:lnTo>
                        <a:pt x="1" y="5"/>
                      </a:lnTo>
                      <a:lnTo>
                        <a:pt x="2" y="5"/>
                      </a:lnTo>
                      <a:lnTo>
                        <a:pt x="4" y="4"/>
                      </a:lnTo>
                      <a:lnTo>
                        <a:pt x="5" y="4"/>
                      </a:lnTo>
                      <a:lnTo>
                        <a:pt x="6" y="3"/>
                      </a:lnTo>
                      <a:lnTo>
                        <a:pt x="7" y="1"/>
                      </a:lnTo>
                      <a:lnTo>
                        <a:pt x="8"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7" name="Freeform 1097"/>
                <p:cNvSpPr>
                  <a:spLocks/>
                </p:cNvSpPr>
                <p:nvPr/>
              </p:nvSpPr>
              <p:spPr bwMode="auto">
                <a:xfrm>
                  <a:off x="2349" y="2124"/>
                  <a:ext cx="13" cy="9"/>
                </a:xfrm>
                <a:custGeom>
                  <a:avLst/>
                  <a:gdLst>
                    <a:gd name="T0" fmla="*/ 338 w 4"/>
                    <a:gd name="T1" fmla="*/ 243 h 3"/>
                    <a:gd name="T2" fmla="*/ 338 w 4"/>
                    <a:gd name="T3" fmla="*/ 243 h 3"/>
                    <a:gd name="T4" fmla="*/ 338 w 4"/>
                    <a:gd name="T5" fmla="*/ 243 h 3"/>
                    <a:gd name="T6" fmla="*/ 442 w 4"/>
                    <a:gd name="T7" fmla="*/ 243 h 3"/>
                    <a:gd name="T8" fmla="*/ 338 w 4"/>
                    <a:gd name="T9" fmla="*/ 0 h 3"/>
                    <a:gd name="T10" fmla="*/ 104 w 4"/>
                    <a:gd name="T11" fmla="*/ 162 h 3"/>
                    <a:gd name="T12" fmla="*/ 0 w 4"/>
                    <a:gd name="T13" fmla="*/ 243 h 3"/>
                    <a:gd name="T14" fmla="*/ 0 w 4"/>
                    <a:gd name="T15" fmla="*/ 243 h 3"/>
                    <a:gd name="T16" fmla="*/ 338 w 4"/>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3" y="3"/>
                      </a:moveTo>
                      <a:lnTo>
                        <a:pt x="3" y="3"/>
                      </a:lnTo>
                      <a:lnTo>
                        <a:pt x="4" y="3"/>
                      </a:lnTo>
                      <a:lnTo>
                        <a:pt x="3" y="0"/>
                      </a:lnTo>
                      <a:lnTo>
                        <a:pt x="1" y="2"/>
                      </a:lnTo>
                      <a:lnTo>
                        <a:pt x="0" y="3"/>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8" name="Freeform 1098"/>
                <p:cNvSpPr>
                  <a:spLocks/>
                </p:cNvSpPr>
                <p:nvPr/>
              </p:nvSpPr>
              <p:spPr bwMode="auto">
                <a:xfrm>
                  <a:off x="2349" y="2133"/>
                  <a:ext cx="10" cy="14"/>
                </a:xfrm>
                <a:custGeom>
                  <a:avLst/>
                  <a:gdLst>
                    <a:gd name="T0" fmla="*/ 110 w 3"/>
                    <a:gd name="T1" fmla="*/ 294 h 4"/>
                    <a:gd name="T2" fmla="*/ 110 w 3"/>
                    <a:gd name="T3" fmla="*/ 294 h 4"/>
                    <a:gd name="T4" fmla="*/ 367 w 3"/>
                    <a:gd name="T5" fmla="*/ 294 h 4"/>
                    <a:gd name="T6" fmla="*/ 367 w 3"/>
                    <a:gd name="T7" fmla="*/ 0 h 4"/>
                    <a:gd name="T8" fmla="*/ 0 w 3"/>
                    <a:gd name="T9" fmla="*/ 0 h 4"/>
                    <a:gd name="T10" fmla="*/ 0 w 3"/>
                    <a:gd name="T11" fmla="*/ 294 h 4"/>
                    <a:gd name="T12" fmla="*/ 110 w 3"/>
                    <a:gd name="T13" fmla="*/ 598 h 4"/>
                    <a:gd name="T14" fmla="*/ 110 w 3"/>
                    <a:gd name="T15" fmla="*/ 598 h 4"/>
                    <a:gd name="T16" fmla="*/ 110 w 3"/>
                    <a:gd name="T17" fmla="*/ 29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1" y="2"/>
                      </a:moveTo>
                      <a:lnTo>
                        <a:pt x="1" y="2"/>
                      </a:lnTo>
                      <a:lnTo>
                        <a:pt x="3" y="2"/>
                      </a:lnTo>
                      <a:lnTo>
                        <a:pt x="3" y="0"/>
                      </a:lnTo>
                      <a:lnTo>
                        <a:pt x="0" y="0"/>
                      </a:lnTo>
                      <a:lnTo>
                        <a:pt x="0" y="2"/>
                      </a:lnTo>
                      <a:lnTo>
                        <a:pt x="1" y="4"/>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59" name="Freeform 1099"/>
                <p:cNvSpPr>
                  <a:spLocks/>
                </p:cNvSpPr>
                <p:nvPr/>
              </p:nvSpPr>
              <p:spPr bwMode="auto">
                <a:xfrm>
                  <a:off x="2352" y="2140"/>
                  <a:ext cx="17" cy="10"/>
                </a:xfrm>
                <a:custGeom>
                  <a:avLst/>
                  <a:gdLst>
                    <a:gd name="T0" fmla="*/ 394 w 5"/>
                    <a:gd name="T1" fmla="*/ 0 h 3"/>
                    <a:gd name="T2" fmla="*/ 394 w 5"/>
                    <a:gd name="T3" fmla="*/ 0 h 3"/>
                    <a:gd name="T4" fmla="*/ 394 w 5"/>
                    <a:gd name="T5" fmla="*/ 0 h 3"/>
                    <a:gd name="T6" fmla="*/ 0 w 5"/>
                    <a:gd name="T7" fmla="*/ 0 h 3"/>
                    <a:gd name="T8" fmla="*/ 0 w 5"/>
                    <a:gd name="T9" fmla="*/ 257 h 3"/>
                    <a:gd name="T10" fmla="*/ 394 w 5"/>
                    <a:gd name="T11" fmla="*/ 367 h 3"/>
                    <a:gd name="T12" fmla="*/ 670 w 5"/>
                    <a:gd name="T13" fmla="*/ 257 h 3"/>
                    <a:gd name="T14" fmla="*/ 670 w 5"/>
                    <a:gd name="T15" fmla="*/ 257 h 3"/>
                    <a:gd name="T16" fmla="*/ 394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0"/>
                      </a:moveTo>
                      <a:lnTo>
                        <a:pt x="3" y="0"/>
                      </a:lnTo>
                      <a:lnTo>
                        <a:pt x="0" y="0"/>
                      </a:lnTo>
                      <a:lnTo>
                        <a:pt x="0" y="2"/>
                      </a:lnTo>
                      <a:lnTo>
                        <a:pt x="3" y="3"/>
                      </a:lnTo>
                      <a:lnTo>
                        <a:pt x="5"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0" name="Freeform 1100"/>
                <p:cNvSpPr>
                  <a:spLocks/>
                </p:cNvSpPr>
                <p:nvPr/>
              </p:nvSpPr>
              <p:spPr bwMode="auto">
                <a:xfrm>
                  <a:off x="2362" y="2124"/>
                  <a:ext cx="16" cy="23"/>
                </a:xfrm>
                <a:custGeom>
                  <a:avLst/>
                  <a:gdLst>
                    <a:gd name="T0" fmla="*/ 429 w 5"/>
                    <a:gd name="T1" fmla="*/ 355 h 7"/>
                    <a:gd name="T2" fmla="*/ 429 w 5"/>
                    <a:gd name="T3" fmla="*/ 355 h 7"/>
                    <a:gd name="T4" fmla="*/ 195 w 5"/>
                    <a:gd name="T5" fmla="*/ 355 h 7"/>
                    <a:gd name="T6" fmla="*/ 0 w 5"/>
                    <a:gd name="T7" fmla="*/ 572 h 7"/>
                    <a:gd name="T8" fmla="*/ 195 w 5"/>
                    <a:gd name="T9" fmla="*/ 821 h 7"/>
                    <a:gd name="T10" fmla="*/ 522 w 5"/>
                    <a:gd name="T11" fmla="*/ 355 h 7"/>
                    <a:gd name="T12" fmla="*/ 429 w 5"/>
                    <a:gd name="T13" fmla="*/ 0 h 7"/>
                    <a:gd name="T14" fmla="*/ 429 w 5"/>
                    <a:gd name="T15" fmla="*/ 0 h 7"/>
                    <a:gd name="T16" fmla="*/ 429 w 5"/>
                    <a:gd name="T17" fmla="*/ 35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4" y="3"/>
                      </a:moveTo>
                      <a:lnTo>
                        <a:pt x="4" y="3"/>
                      </a:lnTo>
                      <a:lnTo>
                        <a:pt x="2" y="3"/>
                      </a:lnTo>
                      <a:lnTo>
                        <a:pt x="0" y="5"/>
                      </a:lnTo>
                      <a:lnTo>
                        <a:pt x="2" y="7"/>
                      </a:lnTo>
                      <a:lnTo>
                        <a:pt x="5" y="3"/>
                      </a:lnTo>
                      <a:lnTo>
                        <a:pt x="4" y="0"/>
                      </a:lnTo>
                      <a:lnTo>
                        <a:pt x="4"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1" name="Freeform 1101"/>
                <p:cNvSpPr>
                  <a:spLocks/>
                </p:cNvSpPr>
                <p:nvPr/>
              </p:nvSpPr>
              <p:spPr bwMode="auto">
                <a:xfrm>
                  <a:off x="2359" y="2124"/>
                  <a:ext cx="16" cy="9"/>
                </a:xfrm>
                <a:custGeom>
                  <a:avLst/>
                  <a:gdLst>
                    <a:gd name="T0" fmla="*/ 102 w 5"/>
                    <a:gd name="T1" fmla="*/ 243 h 3"/>
                    <a:gd name="T2" fmla="*/ 0 w 5"/>
                    <a:gd name="T3" fmla="*/ 243 h 3"/>
                    <a:gd name="T4" fmla="*/ 102 w 5"/>
                    <a:gd name="T5" fmla="*/ 243 h 3"/>
                    <a:gd name="T6" fmla="*/ 522 w 5"/>
                    <a:gd name="T7" fmla="*/ 243 h 3"/>
                    <a:gd name="T8" fmla="*/ 522 w 5"/>
                    <a:gd name="T9" fmla="*/ 0 h 3"/>
                    <a:gd name="T10" fmla="*/ 102 w 5"/>
                    <a:gd name="T11" fmla="*/ 0 h 3"/>
                    <a:gd name="T12" fmla="*/ 0 w 5"/>
                    <a:gd name="T13" fmla="*/ 0 h 3"/>
                    <a:gd name="T14" fmla="*/ 0 w 5"/>
                    <a:gd name="T15" fmla="*/ 0 h 3"/>
                    <a:gd name="T16" fmla="*/ 102 w 5"/>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1" y="3"/>
                      </a:moveTo>
                      <a:lnTo>
                        <a:pt x="0" y="3"/>
                      </a:lnTo>
                      <a:lnTo>
                        <a:pt x="1" y="3"/>
                      </a:lnTo>
                      <a:lnTo>
                        <a:pt x="5" y="3"/>
                      </a:lnTo>
                      <a:lnTo>
                        <a:pt x="5" y="0"/>
                      </a:lnTo>
                      <a:lnTo>
                        <a:pt x="1" y="0"/>
                      </a:lnTo>
                      <a:lnTo>
                        <a:pt x="0" y="0"/>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2" name="Freeform 1102"/>
                <p:cNvSpPr>
                  <a:spLocks/>
                </p:cNvSpPr>
                <p:nvPr/>
              </p:nvSpPr>
              <p:spPr bwMode="auto">
                <a:xfrm>
                  <a:off x="2483" y="2055"/>
                  <a:ext cx="26" cy="49"/>
                </a:xfrm>
                <a:custGeom>
                  <a:avLst/>
                  <a:gdLst>
                    <a:gd name="T0" fmla="*/ 653 w 8"/>
                    <a:gd name="T1" fmla="*/ 0 h 15"/>
                    <a:gd name="T2" fmla="*/ 653 w 8"/>
                    <a:gd name="T3" fmla="*/ 0 h 15"/>
                    <a:gd name="T4" fmla="*/ 442 w 8"/>
                    <a:gd name="T5" fmla="*/ 0 h 15"/>
                    <a:gd name="T6" fmla="*/ 244 w 8"/>
                    <a:gd name="T7" fmla="*/ 108 h 15"/>
                    <a:gd name="T8" fmla="*/ 104 w 8"/>
                    <a:gd name="T9" fmla="*/ 245 h 15"/>
                    <a:gd name="T10" fmla="*/ 104 w 8"/>
                    <a:gd name="T11" fmla="*/ 353 h 15"/>
                    <a:gd name="T12" fmla="*/ 104 w 8"/>
                    <a:gd name="T13" fmla="*/ 353 h 15"/>
                    <a:gd name="T14" fmla="*/ 104 w 8"/>
                    <a:gd name="T15" fmla="*/ 1153 h 15"/>
                    <a:gd name="T16" fmla="*/ 104 w 8"/>
                    <a:gd name="T17" fmla="*/ 1153 h 15"/>
                    <a:gd name="T18" fmla="*/ 104 w 8"/>
                    <a:gd name="T19" fmla="*/ 1258 h 15"/>
                    <a:gd name="T20" fmla="*/ 104 w 8"/>
                    <a:gd name="T21" fmla="*/ 1463 h 15"/>
                    <a:gd name="T22" fmla="*/ 0 w 8"/>
                    <a:gd name="T23" fmla="*/ 1601 h 15"/>
                    <a:gd name="T24" fmla="*/ 104 w 8"/>
                    <a:gd name="T25" fmla="*/ 1601 h 15"/>
                    <a:gd name="T26" fmla="*/ 104 w 8"/>
                    <a:gd name="T27" fmla="*/ 1708 h 15"/>
                    <a:gd name="T28" fmla="*/ 104 w 8"/>
                    <a:gd name="T29" fmla="*/ 1708 h 15"/>
                    <a:gd name="T30" fmla="*/ 338 w 8"/>
                    <a:gd name="T31" fmla="*/ 1463 h 15"/>
                    <a:gd name="T32" fmla="*/ 442 w 8"/>
                    <a:gd name="T33" fmla="*/ 1153 h 15"/>
                    <a:gd name="T34" fmla="*/ 442 w 8"/>
                    <a:gd name="T35" fmla="*/ 1153 h 15"/>
                    <a:gd name="T36" fmla="*/ 549 w 8"/>
                    <a:gd name="T37" fmla="*/ 1013 h 15"/>
                    <a:gd name="T38" fmla="*/ 549 w 8"/>
                    <a:gd name="T39" fmla="*/ 908 h 15"/>
                    <a:gd name="T40" fmla="*/ 653 w 8"/>
                    <a:gd name="T41" fmla="*/ 800 h 15"/>
                    <a:gd name="T42" fmla="*/ 793 w 8"/>
                    <a:gd name="T43" fmla="*/ 693 h 15"/>
                    <a:gd name="T44" fmla="*/ 887 w 8"/>
                    <a:gd name="T45" fmla="*/ 555 h 15"/>
                    <a:gd name="T46" fmla="*/ 887 w 8"/>
                    <a:gd name="T47" fmla="*/ 555 h 15"/>
                    <a:gd name="T48" fmla="*/ 887 w 8"/>
                    <a:gd name="T49" fmla="*/ 555 h 15"/>
                    <a:gd name="T50" fmla="*/ 887 w 8"/>
                    <a:gd name="T51" fmla="*/ 448 h 15"/>
                    <a:gd name="T52" fmla="*/ 887 w 8"/>
                    <a:gd name="T53" fmla="*/ 353 h 15"/>
                    <a:gd name="T54" fmla="*/ 887 w 8"/>
                    <a:gd name="T55" fmla="*/ 245 h 15"/>
                    <a:gd name="T56" fmla="*/ 887 w 8"/>
                    <a:gd name="T57" fmla="*/ 108 h 15"/>
                    <a:gd name="T58" fmla="*/ 793 w 8"/>
                    <a:gd name="T59" fmla="*/ 0 h 15"/>
                    <a:gd name="T60" fmla="*/ 653 w 8"/>
                    <a:gd name="T61" fmla="*/ 0 h 1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
                    <a:gd name="T94" fmla="*/ 0 h 15"/>
                    <a:gd name="T95" fmla="*/ 8 w 8"/>
                    <a:gd name="T96" fmla="*/ 15 h 1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 h="15">
                      <a:moveTo>
                        <a:pt x="6" y="0"/>
                      </a:moveTo>
                      <a:lnTo>
                        <a:pt x="6" y="0"/>
                      </a:lnTo>
                      <a:lnTo>
                        <a:pt x="4" y="0"/>
                      </a:lnTo>
                      <a:lnTo>
                        <a:pt x="2" y="1"/>
                      </a:lnTo>
                      <a:lnTo>
                        <a:pt x="1" y="2"/>
                      </a:lnTo>
                      <a:lnTo>
                        <a:pt x="1" y="3"/>
                      </a:lnTo>
                      <a:lnTo>
                        <a:pt x="1" y="10"/>
                      </a:lnTo>
                      <a:lnTo>
                        <a:pt x="1" y="11"/>
                      </a:lnTo>
                      <a:lnTo>
                        <a:pt x="1" y="13"/>
                      </a:lnTo>
                      <a:lnTo>
                        <a:pt x="0" y="14"/>
                      </a:lnTo>
                      <a:lnTo>
                        <a:pt x="1" y="14"/>
                      </a:lnTo>
                      <a:lnTo>
                        <a:pt x="1" y="15"/>
                      </a:lnTo>
                      <a:lnTo>
                        <a:pt x="3" y="13"/>
                      </a:lnTo>
                      <a:lnTo>
                        <a:pt x="4" y="10"/>
                      </a:lnTo>
                      <a:lnTo>
                        <a:pt x="5" y="9"/>
                      </a:lnTo>
                      <a:lnTo>
                        <a:pt x="5" y="8"/>
                      </a:lnTo>
                      <a:lnTo>
                        <a:pt x="6" y="7"/>
                      </a:lnTo>
                      <a:lnTo>
                        <a:pt x="7" y="6"/>
                      </a:lnTo>
                      <a:lnTo>
                        <a:pt x="8" y="5"/>
                      </a:lnTo>
                      <a:lnTo>
                        <a:pt x="8" y="4"/>
                      </a:lnTo>
                      <a:lnTo>
                        <a:pt x="8" y="3"/>
                      </a:lnTo>
                      <a:lnTo>
                        <a:pt x="8" y="2"/>
                      </a:lnTo>
                      <a:lnTo>
                        <a:pt x="8" y="1"/>
                      </a:lnTo>
                      <a:lnTo>
                        <a:pt x="7" y="0"/>
                      </a:lnTo>
                      <a:lnTo>
                        <a:pt x="6"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3" name="Freeform 1103"/>
                <p:cNvSpPr>
                  <a:spLocks/>
                </p:cNvSpPr>
                <p:nvPr/>
              </p:nvSpPr>
              <p:spPr bwMode="auto">
                <a:xfrm>
                  <a:off x="2486" y="2048"/>
                  <a:ext cx="17" cy="17"/>
                </a:xfrm>
                <a:custGeom>
                  <a:avLst/>
                  <a:gdLst>
                    <a:gd name="T0" fmla="*/ 279 w 5"/>
                    <a:gd name="T1" fmla="*/ 670 h 5"/>
                    <a:gd name="T2" fmla="*/ 279 w 5"/>
                    <a:gd name="T3" fmla="*/ 670 h 5"/>
                    <a:gd name="T4" fmla="*/ 394 w 5"/>
                    <a:gd name="T5" fmla="*/ 554 h 5"/>
                    <a:gd name="T6" fmla="*/ 670 w 5"/>
                    <a:gd name="T7" fmla="*/ 554 h 5"/>
                    <a:gd name="T8" fmla="*/ 670 w 5"/>
                    <a:gd name="T9" fmla="*/ 0 h 5"/>
                    <a:gd name="T10" fmla="*/ 279 w 5"/>
                    <a:gd name="T11" fmla="*/ 279 h 5"/>
                    <a:gd name="T12" fmla="*/ 0 w 5"/>
                    <a:gd name="T13" fmla="*/ 670 h 5"/>
                    <a:gd name="T14" fmla="*/ 0 w 5"/>
                    <a:gd name="T15" fmla="*/ 670 h 5"/>
                    <a:gd name="T16" fmla="*/ 279 w 5"/>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2" y="5"/>
                      </a:moveTo>
                      <a:lnTo>
                        <a:pt x="2" y="5"/>
                      </a:lnTo>
                      <a:lnTo>
                        <a:pt x="3" y="4"/>
                      </a:lnTo>
                      <a:lnTo>
                        <a:pt x="5" y="4"/>
                      </a:lnTo>
                      <a:lnTo>
                        <a:pt x="5" y="0"/>
                      </a:lnTo>
                      <a:lnTo>
                        <a:pt x="2" y="2"/>
                      </a:lnTo>
                      <a:lnTo>
                        <a:pt x="0" y="5"/>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4" name="Freeform 1104"/>
                <p:cNvSpPr>
                  <a:spLocks/>
                </p:cNvSpPr>
                <p:nvPr/>
              </p:nvSpPr>
              <p:spPr bwMode="auto">
                <a:xfrm>
                  <a:off x="2483" y="2065"/>
                  <a:ext cx="10" cy="23"/>
                </a:xfrm>
                <a:custGeom>
                  <a:avLst/>
                  <a:gdLst>
                    <a:gd name="T0" fmla="*/ 367 w 3"/>
                    <a:gd name="T1" fmla="*/ 821 h 7"/>
                    <a:gd name="T2" fmla="*/ 367 w 3"/>
                    <a:gd name="T3" fmla="*/ 821 h 7"/>
                    <a:gd name="T4" fmla="*/ 367 w 3"/>
                    <a:gd name="T5" fmla="*/ 355 h 7"/>
                    <a:gd name="T6" fmla="*/ 367 w 3"/>
                    <a:gd name="T7" fmla="*/ 0 h 7"/>
                    <a:gd name="T8" fmla="*/ 110 w 3"/>
                    <a:gd name="T9" fmla="*/ 0 h 7"/>
                    <a:gd name="T10" fmla="*/ 110 w 3"/>
                    <a:gd name="T11" fmla="*/ 355 h 7"/>
                    <a:gd name="T12" fmla="*/ 0 w 3"/>
                    <a:gd name="T13" fmla="*/ 821 h 7"/>
                    <a:gd name="T14" fmla="*/ 0 w 3"/>
                    <a:gd name="T15" fmla="*/ 821 h 7"/>
                    <a:gd name="T16" fmla="*/ 367 w 3"/>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3" y="7"/>
                      </a:moveTo>
                      <a:lnTo>
                        <a:pt x="3" y="7"/>
                      </a:lnTo>
                      <a:lnTo>
                        <a:pt x="3" y="3"/>
                      </a:lnTo>
                      <a:lnTo>
                        <a:pt x="3" y="0"/>
                      </a:lnTo>
                      <a:lnTo>
                        <a:pt x="1" y="0"/>
                      </a:lnTo>
                      <a:lnTo>
                        <a:pt x="1" y="3"/>
                      </a:lnTo>
                      <a:lnTo>
                        <a:pt x="0" y="7"/>
                      </a:lnTo>
                      <a:lnTo>
                        <a:pt x="3"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5" name="Freeform 1105"/>
                <p:cNvSpPr>
                  <a:spLocks/>
                </p:cNvSpPr>
                <p:nvPr/>
              </p:nvSpPr>
              <p:spPr bwMode="auto">
                <a:xfrm>
                  <a:off x="2483" y="2088"/>
                  <a:ext cx="10" cy="16"/>
                </a:xfrm>
                <a:custGeom>
                  <a:avLst/>
                  <a:gdLst>
                    <a:gd name="T0" fmla="*/ 110 w 3"/>
                    <a:gd name="T1" fmla="*/ 326 h 5"/>
                    <a:gd name="T2" fmla="*/ 110 w 3"/>
                    <a:gd name="T3" fmla="*/ 326 h 5"/>
                    <a:gd name="T4" fmla="*/ 110 w 3"/>
                    <a:gd name="T5" fmla="*/ 326 h 5"/>
                    <a:gd name="T6" fmla="*/ 367 w 3"/>
                    <a:gd name="T7" fmla="*/ 0 h 5"/>
                    <a:gd name="T8" fmla="*/ 0 w 3"/>
                    <a:gd name="T9" fmla="*/ 0 h 5"/>
                    <a:gd name="T10" fmla="*/ 0 w 3"/>
                    <a:gd name="T11" fmla="*/ 326 h 5"/>
                    <a:gd name="T12" fmla="*/ 110 w 3"/>
                    <a:gd name="T13" fmla="*/ 522 h 5"/>
                    <a:gd name="T14" fmla="*/ 110 w 3"/>
                    <a:gd name="T15" fmla="*/ 522 h 5"/>
                    <a:gd name="T16" fmla="*/ 110 w 3"/>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3"/>
                      </a:moveTo>
                      <a:lnTo>
                        <a:pt x="1" y="3"/>
                      </a:lnTo>
                      <a:lnTo>
                        <a:pt x="3" y="0"/>
                      </a:lnTo>
                      <a:lnTo>
                        <a:pt x="0" y="0"/>
                      </a:lnTo>
                      <a:lnTo>
                        <a:pt x="0" y="3"/>
                      </a:lnTo>
                      <a:lnTo>
                        <a:pt x="1" y="5"/>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6" name="Freeform 1106"/>
                <p:cNvSpPr>
                  <a:spLocks/>
                </p:cNvSpPr>
                <p:nvPr/>
              </p:nvSpPr>
              <p:spPr bwMode="auto">
                <a:xfrm>
                  <a:off x="2486" y="2088"/>
                  <a:ext cx="10" cy="16"/>
                </a:xfrm>
                <a:custGeom>
                  <a:avLst/>
                  <a:gdLst>
                    <a:gd name="T0" fmla="*/ 257 w 3"/>
                    <a:gd name="T1" fmla="*/ 0 h 5"/>
                    <a:gd name="T2" fmla="*/ 257 w 3"/>
                    <a:gd name="T3" fmla="*/ 0 h 5"/>
                    <a:gd name="T4" fmla="*/ 257 w 3"/>
                    <a:gd name="T5" fmla="*/ 102 h 5"/>
                    <a:gd name="T6" fmla="*/ 0 w 3"/>
                    <a:gd name="T7" fmla="*/ 326 h 5"/>
                    <a:gd name="T8" fmla="*/ 0 w 3"/>
                    <a:gd name="T9" fmla="*/ 522 h 5"/>
                    <a:gd name="T10" fmla="*/ 367 w 3"/>
                    <a:gd name="T11" fmla="*/ 326 h 5"/>
                    <a:gd name="T12" fmla="*/ 367 w 3"/>
                    <a:gd name="T13" fmla="*/ 0 h 5"/>
                    <a:gd name="T14" fmla="*/ 367 w 3"/>
                    <a:gd name="T15" fmla="*/ 0 h 5"/>
                    <a:gd name="T16" fmla="*/ 257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0"/>
                      </a:moveTo>
                      <a:lnTo>
                        <a:pt x="2" y="0"/>
                      </a:lnTo>
                      <a:lnTo>
                        <a:pt x="2" y="1"/>
                      </a:lnTo>
                      <a:lnTo>
                        <a:pt x="0" y="3"/>
                      </a:lnTo>
                      <a:lnTo>
                        <a:pt x="0" y="5"/>
                      </a:lnTo>
                      <a:lnTo>
                        <a:pt x="3" y="3"/>
                      </a:lnTo>
                      <a:lnTo>
                        <a:pt x="3"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7" name="Freeform 1107"/>
                <p:cNvSpPr>
                  <a:spLocks/>
                </p:cNvSpPr>
                <p:nvPr/>
              </p:nvSpPr>
              <p:spPr bwMode="auto">
                <a:xfrm>
                  <a:off x="2493" y="2071"/>
                  <a:ext cx="20" cy="17"/>
                </a:xfrm>
                <a:custGeom>
                  <a:avLst/>
                  <a:gdLst>
                    <a:gd name="T0" fmla="*/ 633 w 6"/>
                    <a:gd name="T1" fmla="*/ 0 h 5"/>
                    <a:gd name="T2" fmla="*/ 633 w 6"/>
                    <a:gd name="T3" fmla="*/ 0 h 5"/>
                    <a:gd name="T4" fmla="*/ 110 w 6"/>
                    <a:gd name="T5" fmla="*/ 116 h 5"/>
                    <a:gd name="T6" fmla="*/ 0 w 6"/>
                    <a:gd name="T7" fmla="*/ 670 h 5"/>
                    <a:gd name="T8" fmla="*/ 110 w 6"/>
                    <a:gd name="T9" fmla="*/ 670 h 5"/>
                    <a:gd name="T10" fmla="*/ 633 w 6"/>
                    <a:gd name="T11" fmla="*/ 394 h 5"/>
                    <a:gd name="T12" fmla="*/ 743 w 6"/>
                    <a:gd name="T13" fmla="*/ 0 h 5"/>
                    <a:gd name="T14" fmla="*/ 743 w 6"/>
                    <a:gd name="T15" fmla="*/ 0 h 5"/>
                    <a:gd name="T16" fmla="*/ 633 w 6"/>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5" y="0"/>
                      </a:moveTo>
                      <a:lnTo>
                        <a:pt x="5" y="0"/>
                      </a:lnTo>
                      <a:lnTo>
                        <a:pt x="1" y="1"/>
                      </a:lnTo>
                      <a:lnTo>
                        <a:pt x="0" y="5"/>
                      </a:lnTo>
                      <a:lnTo>
                        <a:pt x="1" y="5"/>
                      </a:lnTo>
                      <a:lnTo>
                        <a:pt x="5" y="3"/>
                      </a:lnTo>
                      <a:lnTo>
                        <a:pt x="6"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8" name="Freeform 1108"/>
                <p:cNvSpPr>
                  <a:spLocks/>
                </p:cNvSpPr>
                <p:nvPr/>
              </p:nvSpPr>
              <p:spPr bwMode="auto">
                <a:xfrm>
                  <a:off x="2503" y="2048"/>
                  <a:ext cx="10" cy="23"/>
                </a:xfrm>
                <a:custGeom>
                  <a:avLst/>
                  <a:gdLst>
                    <a:gd name="T0" fmla="*/ 0 w 3"/>
                    <a:gd name="T1" fmla="*/ 463 h 7"/>
                    <a:gd name="T2" fmla="*/ 0 w 3"/>
                    <a:gd name="T3" fmla="*/ 463 h 7"/>
                    <a:gd name="T4" fmla="*/ 0 w 3"/>
                    <a:gd name="T5" fmla="*/ 463 h 7"/>
                    <a:gd name="T6" fmla="*/ 257 w 3"/>
                    <a:gd name="T7" fmla="*/ 821 h 7"/>
                    <a:gd name="T8" fmla="*/ 367 w 3"/>
                    <a:gd name="T9" fmla="*/ 821 h 7"/>
                    <a:gd name="T10" fmla="*/ 367 w 3"/>
                    <a:gd name="T11" fmla="*/ 463 h 7"/>
                    <a:gd name="T12" fmla="*/ 0 w 3"/>
                    <a:gd name="T13" fmla="*/ 0 h 7"/>
                    <a:gd name="T14" fmla="*/ 0 w 3"/>
                    <a:gd name="T15" fmla="*/ 0 h 7"/>
                    <a:gd name="T16" fmla="*/ 0 w 3"/>
                    <a:gd name="T17" fmla="*/ 463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0" y="4"/>
                      </a:moveTo>
                      <a:lnTo>
                        <a:pt x="0" y="4"/>
                      </a:lnTo>
                      <a:lnTo>
                        <a:pt x="2" y="7"/>
                      </a:lnTo>
                      <a:lnTo>
                        <a:pt x="3" y="7"/>
                      </a:lnTo>
                      <a:lnTo>
                        <a:pt x="3" y="4"/>
                      </a:lnTo>
                      <a:lnTo>
                        <a:pt x="0" y="0"/>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69" name="Freeform 1109"/>
                <p:cNvSpPr>
                  <a:spLocks/>
                </p:cNvSpPr>
                <p:nvPr/>
              </p:nvSpPr>
              <p:spPr bwMode="auto">
                <a:xfrm>
                  <a:off x="2598" y="1947"/>
                  <a:ext cx="26" cy="39"/>
                </a:xfrm>
                <a:custGeom>
                  <a:avLst/>
                  <a:gdLst>
                    <a:gd name="T0" fmla="*/ 442 w 8"/>
                    <a:gd name="T1" fmla="*/ 0 h 12"/>
                    <a:gd name="T2" fmla="*/ 442 w 8"/>
                    <a:gd name="T3" fmla="*/ 0 h 12"/>
                    <a:gd name="T4" fmla="*/ 338 w 8"/>
                    <a:gd name="T5" fmla="*/ 0 h 12"/>
                    <a:gd name="T6" fmla="*/ 244 w 8"/>
                    <a:gd name="T7" fmla="*/ 107 h 12"/>
                    <a:gd name="T8" fmla="*/ 0 w 8"/>
                    <a:gd name="T9" fmla="*/ 244 h 12"/>
                    <a:gd name="T10" fmla="*/ 0 w 8"/>
                    <a:gd name="T11" fmla="*/ 244 h 12"/>
                    <a:gd name="T12" fmla="*/ 0 w 8"/>
                    <a:gd name="T13" fmla="*/ 348 h 12"/>
                    <a:gd name="T14" fmla="*/ 0 w 8"/>
                    <a:gd name="T15" fmla="*/ 348 h 12"/>
                    <a:gd name="T16" fmla="*/ 0 w 8"/>
                    <a:gd name="T17" fmla="*/ 348 h 12"/>
                    <a:gd name="T18" fmla="*/ 0 w 8"/>
                    <a:gd name="T19" fmla="*/ 445 h 12"/>
                    <a:gd name="T20" fmla="*/ 0 w 8"/>
                    <a:gd name="T21" fmla="*/ 445 h 12"/>
                    <a:gd name="T22" fmla="*/ 244 w 8"/>
                    <a:gd name="T23" fmla="*/ 549 h 12"/>
                    <a:gd name="T24" fmla="*/ 244 w 8"/>
                    <a:gd name="T25" fmla="*/ 686 h 12"/>
                    <a:gd name="T26" fmla="*/ 244 w 8"/>
                    <a:gd name="T27" fmla="*/ 793 h 12"/>
                    <a:gd name="T28" fmla="*/ 244 w 8"/>
                    <a:gd name="T29" fmla="*/ 793 h 12"/>
                    <a:gd name="T30" fmla="*/ 244 w 8"/>
                    <a:gd name="T31" fmla="*/ 887 h 12"/>
                    <a:gd name="T32" fmla="*/ 104 w 8"/>
                    <a:gd name="T33" fmla="*/ 1131 h 12"/>
                    <a:gd name="T34" fmla="*/ 104 w 8"/>
                    <a:gd name="T35" fmla="*/ 1235 h 12"/>
                    <a:gd name="T36" fmla="*/ 104 w 8"/>
                    <a:gd name="T37" fmla="*/ 1342 h 12"/>
                    <a:gd name="T38" fmla="*/ 244 w 8"/>
                    <a:gd name="T39" fmla="*/ 1342 h 12"/>
                    <a:gd name="T40" fmla="*/ 244 w 8"/>
                    <a:gd name="T41" fmla="*/ 1342 h 12"/>
                    <a:gd name="T42" fmla="*/ 338 w 8"/>
                    <a:gd name="T43" fmla="*/ 1342 h 12"/>
                    <a:gd name="T44" fmla="*/ 442 w 8"/>
                    <a:gd name="T45" fmla="*/ 1235 h 12"/>
                    <a:gd name="T46" fmla="*/ 549 w 8"/>
                    <a:gd name="T47" fmla="*/ 1235 h 12"/>
                    <a:gd name="T48" fmla="*/ 549 w 8"/>
                    <a:gd name="T49" fmla="*/ 1131 h 12"/>
                    <a:gd name="T50" fmla="*/ 549 w 8"/>
                    <a:gd name="T51" fmla="*/ 1131 h 12"/>
                    <a:gd name="T52" fmla="*/ 549 w 8"/>
                    <a:gd name="T53" fmla="*/ 995 h 12"/>
                    <a:gd name="T54" fmla="*/ 653 w 8"/>
                    <a:gd name="T55" fmla="*/ 887 h 12"/>
                    <a:gd name="T56" fmla="*/ 793 w 8"/>
                    <a:gd name="T57" fmla="*/ 686 h 12"/>
                    <a:gd name="T58" fmla="*/ 793 w 8"/>
                    <a:gd name="T59" fmla="*/ 549 h 12"/>
                    <a:gd name="T60" fmla="*/ 793 w 8"/>
                    <a:gd name="T61" fmla="*/ 549 h 12"/>
                    <a:gd name="T62" fmla="*/ 887 w 8"/>
                    <a:gd name="T63" fmla="*/ 445 h 12"/>
                    <a:gd name="T64" fmla="*/ 887 w 8"/>
                    <a:gd name="T65" fmla="*/ 348 h 12"/>
                    <a:gd name="T66" fmla="*/ 887 w 8"/>
                    <a:gd name="T67" fmla="*/ 107 h 12"/>
                    <a:gd name="T68" fmla="*/ 793 w 8"/>
                    <a:gd name="T69" fmla="*/ 0 h 12"/>
                    <a:gd name="T70" fmla="*/ 793 w 8"/>
                    <a:gd name="T71" fmla="*/ 0 h 12"/>
                    <a:gd name="T72" fmla="*/ 442 w 8"/>
                    <a:gd name="T73" fmla="*/ 0 h 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
                    <a:gd name="T112" fmla="*/ 0 h 12"/>
                    <a:gd name="T113" fmla="*/ 8 w 8"/>
                    <a:gd name="T114" fmla="*/ 12 h 1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 h="12">
                      <a:moveTo>
                        <a:pt x="4" y="0"/>
                      </a:moveTo>
                      <a:lnTo>
                        <a:pt x="4" y="0"/>
                      </a:lnTo>
                      <a:lnTo>
                        <a:pt x="3" y="0"/>
                      </a:lnTo>
                      <a:lnTo>
                        <a:pt x="2" y="1"/>
                      </a:lnTo>
                      <a:lnTo>
                        <a:pt x="0" y="2"/>
                      </a:lnTo>
                      <a:lnTo>
                        <a:pt x="0" y="3"/>
                      </a:lnTo>
                      <a:lnTo>
                        <a:pt x="0" y="4"/>
                      </a:lnTo>
                      <a:lnTo>
                        <a:pt x="2" y="5"/>
                      </a:lnTo>
                      <a:lnTo>
                        <a:pt x="2" y="6"/>
                      </a:lnTo>
                      <a:lnTo>
                        <a:pt x="2" y="7"/>
                      </a:lnTo>
                      <a:lnTo>
                        <a:pt x="2" y="8"/>
                      </a:lnTo>
                      <a:lnTo>
                        <a:pt x="1" y="10"/>
                      </a:lnTo>
                      <a:lnTo>
                        <a:pt x="1" y="11"/>
                      </a:lnTo>
                      <a:lnTo>
                        <a:pt x="1" y="12"/>
                      </a:lnTo>
                      <a:lnTo>
                        <a:pt x="2" y="12"/>
                      </a:lnTo>
                      <a:lnTo>
                        <a:pt x="3" y="12"/>
                      </a:lnTo>
                      <a:lnTo>
                        <a:pt x="4" y="11"/>
                      </a:lnTo>
                      <a:lnTo>
                        <a:pt x="5" y="11"/>
                      </a:lnTo>
                      <a:lnTo>
                        <a:pt x="5" y="10"/>
                      </a:lnTo>
                      <a:lnTo>
                        <a:pt x="5" y="9"/>
                      </a:lnTo>
                      <a:lnTo>
                        <a:pt x="6" y="8"/>
                      </a:lnTo>
                      <a:lnTo>
                        <a:pt x="7" y="6"/>
                      </a:lnTo>
                      <a:lnTo>
                        <a:pt x="7" y="5"/>
                      </a:lnTo>
                      <a:lnTo>
                        <a:pt x="8" y="4"/>
                      </a:lnTo>
                      <a:lnTo>
                        <a:pt x="8" y="3"/>
                      </a:lnTo>
                      <a:lnTo>
                        <a:pt x="8" y="1"/>
                      </a:lnTo>
                      <a:lnTo>
                        <a:pt x="7" y="0"/>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0" name="Freeform 1110"/>
                <p:cNvSpPr>
                  <a:spLocks/>
                </p:cNvSpPr>
                <p:nvPr/>
              </p:nvSpPr>
              <p:spPr bwMode="auto">
                <a:xfrm>
                  <a:off x="2598" y="1947"/>
                  <a:ext cx="16" cy="6"/>
                </a:xfrm>
                <a:custGeom>
                  <a:avLst/>
                  <a:gdLst>
                    <a:gd name="T0" fmla="*/ 195 w 5"/>
                    <a:gd name="T1" fmla="*/ 162 h 2"/>
                    <a:gd name="T2" fmla="*/ 195 w 5"/>
                    <a:gd name="T3" fmla="*/ 162 h 2"/>
                    <a:gd name="T4" fmla="*/ 429 w 5"/>
                    <a:gd name="T5" fmla="*/ 162 h 2"/>
                    <a:gd name="T6" fmla="*/ 522 w 5"/>
                    <a:gd name="T7" fmla="*/ 162 h 2"/>
                    <a:gd name="T8" fmla="*/ 429 w 5"/>
                    <a:gd name="T9" fmla="*/ 0 h 2"/>
                    <a:gd name="T10" fmla="*/ 195 w 5"/>
                    <a:gd name="T11" fmla="*/ 0 h 2"/>
                    <a:gd name="T12" fmla="*/ 0 w 5"/>
                    <a:gd name="T13" fmla="*/ 162 h 2"/>
                    <a:gd name="T14" fmla="*/ 0 w 5"/>
                    <a:gd name="T15" fmla="*/ 162 h 2"/>
                    <a:gd name="T16" fmla="*/ 195 w 5"/>
                    <a:gd name="T17" fmla="*/ 16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2"/>
                    <a:gd name="T29" fmla="*/ 5 w 5"/>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2">
                      <a:moveTo>
                        <a:pt x="2" y="2"/>
                      </a:moveTo>
                      <a:lnTo>
                        <a:pt x="2" y="2"/>
                      </a:lnTo>
                      <a:lnTo>
                        <a:pt x="4" y="2"/>
                      </a:lnTo>
                      <a:lnTo>
                        <a:pt x="5" y="2"/>
                      </a:lnTo>
                      <a:lnTo>
                        <a:pt x="4" y="0"/>
                      </a:lnTo>
                      <a:lnTo>
                        <a:pt x="2" y="0"/>
                      </a:lnTo>
                      <a:lnTo>
                        <a:pt x="0" y="2"/>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1" name="Freeform 1111"/>
                <p:cNvSpPr>
                  <a:spLocks/>
                </p:cNvSpPr>
                <p:nvPr/>
              </p:nvSpPr>
              <p:spPr bwMode="auto">
                <a:xfrm>
                  <a:off x="2595" y="1953"/>
                  <a:ext cx="9" cy="10"/>
                </a:xfrm>
                <a:custGeom>
                  <a:avLst/>
                  <a:gdLst>
                    <a:gd name="T0" fmla="*/ 81 w 3"/>
                    <a:gd name="T1" fmla="*/ 257 h 3"/>
                    <a:gd name="T2" fmla="*/ 81 w 3"/>
                    <a:gd name="T3" fmla="*/ 257 h 3"/>
                    <a:gd name="T4" fmla="*/ 81 w 3"/>
                    <a:gd name="T5" fmla="*/ 257 h 3"/>
                    <a:gd name="T6" fmla="*/ 243 w 3"/>
                    <a:gd name="T7" fmla="*/ 0 h 3"/>
                    <a:gd name="T8" fmla="*/ 81 w 3"/>
                    <a:gd name="T9" fmla="*/ 0 h 3"/>
                    <a:gd name="T10" fmla="*/ 0 w 3"/>
                    <a:gd name="T11" fmla="*/ 0 h 3"/>
                    <a:gd name="T12" fmla="*/ 81 w 3"/>
                    <a:gd name="T13" fmla="*/ 367 h 3"/>
                    <a:gd name="T14" fmla="*/ 81 w 3"/>
                    <a:gd name="T15" fmla="*/ 367 h 3"/>
                    <a:gd name="T16" fmla="*/ 81 w 3"/>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1" y="2"/>
                      </a:moveTo>
                      <a:lnTo>
                        <a:pt x="1" y="2"/>
                      </a:lnTo>
                      <a:lnTo>
                        <a:pt x="3" y="0"/>
                      </a:lnTo>
                      <a:lnTo>
                        <a:pt x="1" y="0"/>
                      </a:lnTo>
                      <a:lnTo>
                        <a:pt x="0" y="0"/>
                      </a:lnTo>
                      <a:lnTo>
                        <a:pt x="1" y="3"/>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2" name="Freeform 1112"/>
                <p:cNvSpPr>
                  <a:spLocks/>
                </p:cNvSpPr>
                <p:nvPr/>
              </p:nvSpPr>
              <p:spPr bwMode="auto">
                <a:xfrm>
                  <a:off x="2598" y="1960"/>
                  <a:ext cx="13" cy="10"/>
                </a:xfrm>
                <a:custGeom>
                  <a:avLst/>
                  <a:gdLst>
                    <a:gd name="T0" fmla="*/ 442 w 4"/>
                    <a:gd name="T1" fmla="*/ 367 h 3"/>
                    <a:gd name="T2" fmla="*/ 442 w 4"/>
                    <a:gd name="T3" fmla="*/ 367 h 3"/>
                    <a:gd name="T4" fmla="*/ 442 w 4"/>
                    <a:gd name="T5" fmla="*/ 110 h 3"/>
                    <a:gd name="T6" fmla="*/ 0 w 4"/>
                    <a:gd name="T7" fmla="*/ 0 h 3"/>
                    <a:gd name="T8" fmla="*/ 0 w 4"/>
                    <a:gd name="T9" fmla="*/ 110 h 3"/>
                    <a:gd name="T10" fmla="*/ 0 w 4"/>
                    <a:gd name="T11" fmla="*/ 110 h 3"/>
                    <a:gd name="T12" fmla="*/ 244 w 4"/>
                    <a:gd name="T13" fmla="*/ 367 h 3"/>
                    <a:gd name="T14" fmla="*/ 244 w 4"/>
                    <a:gd name="T15" fmla="*/ 367 h 3"/>
                    <a:gd name="T16" fmla="*/ 442 w 4"/>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3"/>
                      </a:moveTo>
                      <a:lnTo>
                        <a:pt x="4" y="3"/>
                      </a:lnTo>
                      <a:lnTo>
                        <a:pt x="4" y="1"/>
                      </a:lnTo>
                      <a:lnTo>
                        <a:pt x="0" y="0"/>
                      </a:lnTo>
                      <a:lnTo>
                        <a:pt x="0" y="1"/>
                      </a:lnTo>
                      <a:lnTo>
                        <a:pt x="2" y="3"/>
                      </a:lnTo>
                      <a:lnTo>
                        <a:pt x="4"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3" name="Freeform 1113"/>
                <p:cNvSpPr>
                  <a:spLocks/>
                </p:cNvSpPr>
                <p:nvPr/>
              </p:nvSpPr>
              <p:spPr bwMode="auto">
                <a:xfrm>
                  <a:off x="2598" y="1970"/>
                  <a:ext cx="13" cy="19"/>
                </a:xfrm>
                <a:custGeom>
                  <a:avLst/>
                  <a:gdLst>
                    <a:gd name="T0" fmla="*/ 244 w 4"/>
                    <a:gd name="T1" fmla="*/ 320 h 6"/>
                    <a:gd name="T2" fmla="*/ 244 w 4"/>
                    <a:gd name="T3" fmla="*/ 320 h 6"/>
                    <a:gd name="T4" fmla="*/ 244 w 4"/>
                    <a:gd name="T5" fmla="*/ 320 h 6"/>
                    <a:gd name="T6" fmla="*/ 442 w 4"/>
                    <a:gd name="T7" fmla="*/ 0 h 6"/>
                    <a:gd name="T8" fmla="*/ 244 w 4"/>
                    <a:gd name="T9" fmla="*/ 0 h 6"/>
                    <a:gd name="T10" fmla="*/ 0 w 4"/>
                    <a:gd name="T11" fmla="*/ 320 h 6"/>
                    <a:gd name="T12" fmla="*/ 244 w 4"/>
                    <a:gd name="T13" fmla="*/ 602 h 6"/>
                    <a:gd name="T14" fmla="*/ 244 w 4"/>
                    <a:gd name="T15" fmla="*/ 602 h 6"/>
                    <a:gd name="T16" fmla="*/ 244 w 4"/>
                    <a:gd name="T17" fmla="*/ 32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2" y="3"/>
                      </a:moveTo>
                      <a:lnTo>
                        <a:pt x="2" y="3"/>
                      </a:lnTo>
                      <a:lnTo>
                        <a:pt x="4" y="0"/>
                      </a:lnTo>
                      <a:lnTo>
                        <a:pt x="2" y="0"/>
                      </a:lnTo>
                      <a:lnTo>
                        <a:pt x="0" y="3"/>
                      </a:lnTo>
                      <a:lnTo>
                        <a:pt x="2" y="6"/>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4" name="Freeform 1114"/>
                <p:cNvSpPr>
                  <a:spLocks/>
                </p:cNvSpPr>
                <p:nvPr/>
              </p:nvSpPr>
              <p:spPr bwMode="auto">
                <a:xfrm>
                  <a:off x="2604" y="1980"/>
                  <a:ext cx="17" cy="9"/>
                </a:xfrm>
                <a:custGeom>
                  <a:avLst/>
                  <a:gdLst>
                    <a:gd name="T0" fmla="*/ 394 w 5"/>
                    <a:gd name="T1" fmla="*/ 0 h 3"/>
                    <a:gd name="T2" fmla="*/ 394 w 5"/>
                    <a:gd name="T3" fmla="*/ 0 h 3"/>
                    <a:gd name="T4" fmla="*/ 279 w 5"/>
                    <a:gd name="T5" fmla="*/ 0 h 3"/>
                    <a:gd name="T6" fmla="*/ 0 w 5"/>
                    <a:gd name="T7" fmla="*/ 0 h 3"/>
                    <a:gd name="T8" fmla="*/ 0 w 5"/>
                    <a:gd name="T9" fmla="*/ 243 h 3"/>
                    <a:gd name="T10" fmla="*/ 394 w 5"/>
                    <a:gd name="T11" fmla="*/ 243 h 3"/>
                    <a:gd name="T12" fmla="*/ 670 w 5"/>
                    <a:gd name="T13" fmla="*/ 0 h 3"/>
                    <a:gd name="T14" fmla="*/ 670 w 5"/>
                    <a:gd name="T15" fmla="*/ 0 h 3"/>
                    <a:gd name="T16" fmla="*/ 394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0"/>
                      </a:moveTo>
                      <a:lnTo>
                        <a:pt x="3" y="0"/>
                      </a:lnTo>
                      <a:lnTo>
                        <a:pt x="2" y="0"/>
                      </a:lnTo>
                      <a:lnTo>
                        <a:pt x="0" y="0"/>
                      </a:lnTo>
                      <a:lnTo>
                        <a:pt x="0" y="3"/>
                      </a:lnTo>
                      <a:lnTo>
                        <a:pt x="3" y="3"/>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5" name="Freeform 1115"/>
                <p:cNvSpPr>
                  <a:spLocks/>
                </p:cNvSpPr>
                <p:nvPr/>
              </p:nvSpPr>
              <p:spPr bwMode="auto">
                <a:xfrm>
                  <a:off x="2614" y="1960"/>
                  <a:ext cx="10" cy="20"/>
                </a:xfrm>
                <a:custGeom>
                  <a:avLst/>
                  <a:gdLst>
                    <a:gd name="T0" fmla="*/ 257 w 3"/>
                    <a:gd name="T1" fmla="*/ 0 h 6"/>
                    <a:gd name="T2" fmla="*/ 257 w 3"/>
                    <a:gd name="T3" fmla="*/ 0 h 6"/>
                    <a:gd name="T4" fmla="*/ 0 w 3"/>
                    <a:gd name="T5" fmla="*/ 367 h 6"/>
                    <a:gd name="T6" fmla="*/ 0 w 3"/>
                    <a:gd name="T7" fmla="*/ 743 h 6"/>
                    <a:gd name="T8" fmla="*/ 257 w 3"/>
                    <a:gd name="T9" fmla="*/ 743 h 6"/>
                    <a:gd name="T10" fmla="*/ 257 w 3"/>
                    <a:gd name="T11" fmla="*/ 477 h 6"/>
                    <a:gd name="T12" fmla="*/ 367 w 3"/>
                    <a:gd name="T13" fmla="*/ 110 h 6"/>
                    <a:gd name="T14" fmla="*/ 367 w 3"/>
                    <a:gd name="T15" fmla="*/ 110 h 6"/>
                    <a:gd name="T16" fmla="*/ 257 w 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6"/>
                    <a:gd name="T29" fmla="*/ 3 w 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6">
                      <a:moveTo>
                        <a:pt x="2" y="0"/>
                      </a:moveTo>
                      <a:lnTo>
                        <a:pt x="2" y="0"/>
                      </a:lnTo>
                      <a:lnTo>
                        <a:pt x="0" y="3"/>
                      </a:lnTo>
                      <a:lnTo>
                        <a:pt x="0" y="6"/>
                      </a:lnTo>
                      <a:lnTo>
                        <a:pt x="2" y="6"/>
                      </a:lnTo>
                      <a:lnTo>
                        <a:pt x="2" y="4"/>
                      </a:lnTo>
                      <a:lnTo>
                        <a:pt x="3" y="1"/>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6" name="Freeform 1116"/>
                <p:cNvSpPr>
                  <a:spLocks/>
                </p:cNvSpPr>
                <p:nvPr/>
              </p:nvSpPr>
              <p:spPr bwMode="auto">
                <a:xfrm>
                  <a:off x="2621" y="1947"/>
                  <a:ext cx="3" cy="16"/>
                </a:xfrm>
                <a:custGeom>
                  <a:avLst/>
                  <a:gdLst>
                    <a:gd name="T0" fmla="*/ 0 w 1"/>
                    <a:gd name="T1" fmla="*/ 195 h 5"/>
                    <a:gd name="T2" fmla="*/ 0 w 1"/>
                    <a:gd name="T3" fmla="*/ 195 h 5"/>
                    <a:gd name="T4" fmla="*/ 0 w 1"/>
                    <a:gd name="T5" fmla="*/ 195 h 5"/>
                    <a:gd name="T6" fmla="*/ 0 w 1"/>
                    <a:gd name="T7" fmla="*/ 429 h 5"/>
                    <a:gd name="T8" fmla="*/ 81 w 1"/>
                    <a:gd name="T9" fmla="*/ 522 h 5"/>
                    <a:gd name="T10" fmla="*/ 81 w 1"/>
                    <a:gd name="T11" fmla="*/ 195 h 5"/>
                    <a:gd name="T12" fmla="*/ 0 w 1"/>
                    <a:gd name="T13" fmla="*/ 0 h 5"/>
                    <a:gd name="T14" fmla="*/ 0 w 1"/>
                    <a:gd name="T15" fmla="*/ 0 h 5"/>
                    <a:gd name="T16" fmla="*/ 0 w 1"/>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5"/>
                    <a:gd name="T29" fmla="*/ 1 w 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5">
                      <a:moveTo>
                        <a:pt x="0" y="2"/>
                      </a:moveTo>
                      <a:lnTo>
                        <a:pt x="0" y="2"/>
                      </a:lnTo>
                      <a:lnTo>
                        <a:pt x="0" y="4"/>
                      </a:lnTo>
                      <a:lnTo>
                        <a:pt x="1" y="5"/>
                      </a:lnTo>
                      <a:lnTo>
                        <a:pt x="1" y="2"/>
                      </a:lnTo>
                      <a:lnTo>
                        <a:pt x="0"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7" name="Freeform 1117"/>
                <p:cNvSpPr>
                  <a:spLocks/>
                </p:cNvSpPr>
                <p:nvPr/>
              </p:nvSpPr>
              <p:spPr bwMode="auto">
                <a:xfrm>
                  <a:off x="2611" y="1947"/>
                  <a:ext cx="10" cy="6"/>
                </a:xfrm>
                <a:custGeom>
                  <a:avLst/>
                  <a:gdLst>
                    <a:gd name="T0" fmla="*/ 110 w 3"/>
                    <a:gd name="T1" fmla="*/ 162 h 2"/>
                    <a:gd name="T2" fmla="*/ 110 w 3"/>
                    <a:gd name="T3" fmla="*/ 162 h 2"/>
                    <a:gd name="T4" fmla="*/ 110 w 3"/>
                    <a:gd name="T5" fmla="*/ 162 h 2"/>
                    <a:gd name="T6" fmla="*/ 367 w 3"/>
                    <a:gd name="T7" fmla="*/ 162 h 2"/>
                    <a:gd name="T8" fmla="*/ 367 w 3"/>
                    <a:gd name="T9" fmla="*/ 0 h 2"/>
                    <a:gd name="T10" fmla="*/ 110 w 3"/>
                    <a:gd name="T11" fmla="*/ 0 h 2"/>
                    <a:gd name="T12" fmla="*/ 0 w 3"/>
                    <a:gd name="T13" fmla="*/ 0 h 2"/>
                    <a:gd name="T14" fmla="*/ 0 w 3"/>
                    <a:gd name="T15" fmla="*/ 0 h 2"/>
                    <a:gd name="T16" fmla="*/ 110 w 3"/>
                    <a:gd name="T17" fmla="*/ 16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2"/>
                    <a:gd name="T29" fmla="*/ 3 w 3"/>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2">
                      <a:moveTo>
                        <a:pt x="1" y="2"/>
                      </a:moveTo>
                      <a:lnTo>
                        <a:pt x="1" y="2"/>
                      </a:lnTo>
                      <a:lnTo>
                        <a:pt x="3" y="2"/>
                      </a:lnTo>
                      <a:lnTo>
                        <a:pt x="3" y="0"/>
                      </a:lnTo>
                      <a:lnTo>
                        <a:pt x="1" y="0"/>
                      </a:lnTo>
                      <a:lnTo>
                        <a:pt x="0" y="0"/>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8" name="Freeform 1118"/>
                <p:cNvSpPr>
                  <a:spLocks/>
                </p:cNvSpPr>
                <p:nvPr/>
              </p:nvSpPr>
              <p:spPr bwMode="auto">
                <a:xfrm>
                  <a:off x="2631" y="1937"/>
                  <a:ext cx="29" cy="23"/>
                </a:xfrm>
                <a:custGeom>
                  <a:avLst/>
                  <a:gdLst>
                    <a:gd name="T0" fmla="*/ 0 w 9"/>
                    <a:gd name="T1" fmla="*/ 355 h 7"/>
                    <a:gd name="T2" fmla="*/ 0 w 9"/>
                    <a:gd name="T3" fmla="*/ 355 h 7"/>
                    <a:gd name="T4" fmla="*/ 0 w 9"/>
                    <a:gd name="T5" fmla="*/ 821 h 7"/>
                    <a:gd name="T6" fmla="*/ 0 w 9"/>
                    <a:gd name="T7" fmla="*/ 821 h 7"/>
                    <a:gd name="T8" fmla="*/ 332 w 9"/>
                    <a:gd name="T9" fmla="*/ 821 h 7"/>
                    <a:gd name="T10" fmla="*/ 332 w 9"/>
                    <a:gd name="T11" fmla="*/ 821 h 7"/>
                    <a:gd name="T12" fmla="*/ 435 w 9"/>
                    <a:gd name="T13" fmla="*/ 713 h 7"/>
                    <a:gd name="T14" fmla="*/ 435 w 9"/>
                    <a:gd name="T15" fmla="*/ 572 h 7"/>
                    <a:gd name="T16" fmla="*/ 541 w 9"/>
                    <a:gd name="T17" fmla="*/ 572 h 7"/>
                    <a:gd name="T18" fmla="*/ 541 w 9"/>
                    <a:gd name="T19" fmla="*/ 572 h 7"/>
                    <a:gd name="T20" fmla="*/ 635 w 9"/>
                    <a:gd name="T21" fmla="*/ 713 h 7"/>
                    <a:gd name="T22" fmla="*/ 767 w 9"/>
                    <a:gd name="T23" fmla="*/ 821 h 7"/>
                    <a:gd name="T24" fmla="*/ 873 w 9"/>
                    <a:gd name="T25" fmla="*/ 821 h 7"/>
                    <a:gd name="T26" fmla="*/ 873 w 9"/>
                    <a:gd name="T27" fmla="*/ 713 h 7"/>
                    <a:gd name="T28" fmla="*/ 873 w 9"/>
                    <a:gd name="T29" fmla="*/ 713 h 7"/>
                    <a:gd name="T30" fmla="*/ 873 w 9"/>
                    <a:gd name="T31" fmla="*/ 572 h 7"/>
                    <a:gd name="T32" fmla="*/ 873 w 9"/>
                    <a:gd name="T33" fmla="*/ 572 h 7"/>
                    <a:gd name="T34" fmla="*/ 873 w 9"/>
                    <a:gd name="T35" fmla="*/ 355 h 7"/>
                    <a:gd name="T36" fmla="*/ 967 w 9"/>
                    <a:gd name="T37" fmla="*/ 108 h 7"/>
                    <a:gd name="T38" fmla="*/ 967 w 9"/>
                    <a:gd name="T39" fmla="*/ 0 h 7"/>
                    <a:gd name="T40" fmla="*/ 967 w 9"/>
                    <a:gd name="T41" fmla="*/ 0 h 7"/>
                    <a:gd name="T42" fmla="*/ 873 w 9"/>
                    <a:gd name="T43" fmla="*/ 0 h 7"/>
                    <a:gd name="T44" fmla="*/ 873 w 9"/>
                    <a:gd name="T45" fmla="*/ 0 h 7"/>
                    <a:gd name="T46" fmla="*/ 767 w 9"/>
                    <a:gd name="T47" fmla="*/ 0 h 7"/>
                    <a:gd name="T48" fmla="*/ 541 w 9"/>
                    <a:gd name="T49" fmla="*/ 108 h 7"/>
                    <a:gd name="T50" fmla="*/ 0 w 9"/>
                    <a:gd name="T51" fmla="*/ 355 h 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
                    <a:gd name="T79" fmla="*/ 0 h 7"/>
                    <a:gd name="T80" fmla="*/ 9 w 9"/>
                    <a:gd name="T81" fmla="*/ 7 h 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 h="7">
                      <a:moveTo>
                        <a:pt x="0" y="3"/>
                      </a:moveTo>
                      <a:lnTo>
                        <a:pt x="0" y="3"/>
                      </a:lnTo>
                      <a:lnTo>
                        <a:pt x="0" y="7"/>
                      </a:lnTo>
                      <a:lnTo>
                        <a:pt x="3" y="7"/>
                      </a:lnTo>
                      <a:lnTo>
                        <a:pt x="4" y="6"/>
                      </a:lnTo>
                      <a:lnTo>
                        <a:pt x="4" y="5"/>
                      </a:lnTo>
                      <a:lnTo>
                        <a:pt x="5" y="5"/>
                      </a:lnTo>
                      <a:lnTo>
                        <a:pt x="6" y="6"/>
                      </a:lnTo>
                      <a:lnTo>
                        <a:pt x="7" y="7"/>
                      </a:lnTo>
                      <a:lnTo>
                        <a:pt x="8" y="7"/>
                      </a:lnTo>
                      <a:lnTo>
                        <a:pt x="8" y="6"/>
                      </a:lnTo>
                      <a:lnTo>
                        <a:pt x="8" y="5"/>
                      </a:lnTo>
                      <a:lnTo>
                        <a:pt x="8" y="3"/>
                      </a:lnTo>
                      <a:lnTo>
                        <a:pt x="9" y="1"/>
                      </a:lnTo>
                      <a:lnTo>
                        <a:pt x="9" y="0"/>
                      </a:lnTo>
                      <a:lnTo>
                        <a:pt x="8" y="0"/>
                      </a:lnTo>
                      <a:lnTo>
                        <a:pt x="7" y="0"/>
                      </a:lnTo>
                      <a:lnTo>
                        <a:pt x="5" y="1"/>
                      </a:lnTo>
                      <a:lnTo>
                        <a:pt x="0"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79" name="Freeform 1119"/>
                <p:cNvSpPr>
                  <a:spLocks/>
                </p:cNvSpPr>
                <p:nvPr/>
              </p:nvSpPr>
              <p:spPr bwMode="auto">
                <a:xfrm>
                  <a:off x="2624" y="1944"/>
                  <a:ext cx="13" cy="16"/>
                </a:xfrm>
                <a:custGeom>
                  <a:avLst/>
                  <a:gdLst>
                    <a:gd name="T0" fmla="*/ 442 w 4"/>
                    <a:gd name="T1" fmla="*/ 326 h 5"/>
                    <a:gd name="T2" fmla="*/ 442 w 4"/>
                    <a:gd name="T3" fmla="*/ 326 h 5"/>
                    <a:gd name="T4" fmla="*/ 442 w 4"/>
                    <a:gd name="T5" fmla="*/ 326 h 5"/>
                    <a:gd name="T6" fmla="*/ 442 w 4"/>
                    <a:gd name="T7" fmla="*/ 102 h 5"/>
                    <a:gd name="T8" fmla="*/ 244 w 4"/>
                    <a:gd name="T9" fmla="*/ 0 h 5"/>
                    <a:gd name="T10" fmla="*/ 0 w 4"/>
                    <a:gd name="T11" fmla="*/ 326 h 5"/>
                    <a:gd name="T12" fmla="*/ 244 w 4"/>
                    <a:gd name="T13" fmla="*/ 522 h 5"/>
                    <a:gd name="T14" fmla="*/ 244 w 4"/>
                    <a:gd name="T15" fmla="*/ 522 h 5"/>
                    <a:gd name="T16" fmla="*/ 442 w 4"/>
                    <a:gd name="T17" fmla="*/ 32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4" y="3"/>
                      </a:moveTo>
                      <a:lnTo>
                        <a:pt x="4" y="3"/>
                      </a:lnTo>
                      <a:lnTo>
                        <a:pt x="4" y="1"/>
                      </a:lnTo>
                      <a:lnTo>
                        <a:pt x="2" y="0"/>
                      </a:lnTo>
                      <a:lnTo>
                        <a:pt x="0" y="3"/>
                      </a:lnTo>
                      <a:lnTo>
                        <a:pt x="2" y="5"/>
                      </a:lnTo>
                      <a:lnTo>
                        <a:pt x="4"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0" name="Freeform 1120"/>
                <p:cNvSpPr>
                  <a:spLocks/>
                </p:cNvSpPr>
                <p:nvPr/>
              </p:nvSpPr>
              <p:spPr bwMode="auto">
                <a:xfrm>
                  <a:off x="2631" y="1953"/>
                  <a:ext cx="16" cy="10"/>
                </a:xfrm>
                <a:custGeom>
                  <a:avLst/>
                  <a:gdLst>
                    <a:gd name="T0" fmla="*/ 326 w 5"/>
                    <a:gd name="T1" fmla="*/ 257 h 3"/>
                    <a:gd name="T2" fmla="*/ 326 w 5"/>
                    <a:gd name="T3" fmla="*/ 257 h 3"/>
                    <a:gd name="T4" fmla="*/ 326 w 5"/>
                    <a:gd name="T5" fmla="*/ 257 h 3"/>
                    <a:gd name="T6" fmla="*/ 195 w 5"/>
                    <a:gd name="T7" fmla="*/ 0 h 3"/>
                    <a:gd name="T8" fmla="*/ 0 w 5"/>
                    <a:gd name="T9" fmla="*/ 257 h 3"/>
                    <a:gd name="T10" fmla="*/ 326 w 5"/>
                    <a:gd name="T11" fmla="*/ 367 h 3"/>
                    <a:gd name="T12" fmla="*/ 522 w 5"/>
                    <a:gd name="T13" fmla="*/ 257 h 3"/>
                    <a:gd name="T14" fmla="*/ 522 w 5"/>
                    <a:gd name="T15" fmla="*/ 257 h 3"/>
                    <a:gd name="T16" fmla="*/ 326 w 5"/>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2"/>
                      </a:moveTo>
                      <a:lnTo>
                        <a:pt x="3" y="2"/>
                      </a:lnTo>
                      <a:lnTo>
                        <a:pt x="2" y="0"/>
                      </a:lnTo>
                      <a:lnTo>
                        <a:pt x="0" y="2"/>
                      </a:lnTo>
                      <a:lnTo>
                        <a:pt x="3" y="3"/>
                      </a:lnTo>
                      <a:lnTo>
                        <a:pt x="5" y="2"/>
                      </a:lnTo>
                      <a:lnTo>
                        <a:pt x="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1" name="Freeform 1121"/>
                <p:cNvSpPr>
                  <a:spLocks/>
                </p:cNvSpPr>
                <p:nvPr/>
              </p:nvSpPr>
              <p:spPr bwMode="auto">
                <a:xfrm>
                  <a:off x="2640" y="1953"/>
                  <a:ext cx="14" cy="7"/>
                </a:xfrm>
                <a:custGeom>
                  <a:avLst/>
                  <a:gdLst>
                    <a:gd name="T0" fmla="*/ 598 w 4"/>
                    <a:gd name="T1" fmla="*/ 0 h 2"/>
                    <a:gd name="T2" fmla="*/ 598 w 4"/>
                    <a:gd name="T3" fmla="*/ 0 h 2"/>
                    <a:gd name="T4" fmla="*/ 0 w 4"/>
                    <a:gd name="T5" fmla="*/ 0 h 2"/>
                    <a:gd name="T6" fmla="*/ 0 w 4"/>
                    <a:gd name="T7" fmla="*/ 294 h 2"/>
                    <a:gd name="T8" fmla="*/ 294 w 4"/>
                    <a:gd name="T9" fmla="*/ 294 h 2"/>
                    <a:gd name="T10" fmla="*/ 294 w 4"/>
                    <a:gd name="T11" fmla="*/ 294 h 2"/>
                    <a:gd name="T12" fmla="*/ 294 w 4"/>
                    <a:gd name="T13" fmla="*/ 294 h 2"/>
                    <a:gd name="T14" fmla="*/ 294 w 4"/>
                    <a:gd name="T15" fmla="*/ 294 h 2"/>
                    <a:gd name="T16" fmla="*/ 598 w 4"/>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2"/>
                    <a:gd name="T29" fmla="*/ 4 w 4"/>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2">
                      <a:moveTo>
                        <a:pt x="4" y="0"/>
                      </a:moveTo>
                      <a:lnTo>
                        <a:pt x="4" y="0"/>
                      </a:lnTo>
                      <a:lnTo>
                        <a:pt x="0" y="0"/>
                      </a:lnTo>
                      <a:lnTo>
                        <a:pt x="0" y="2"/>
                      </a:lnTo>
                      <a:lnTo>
                        <a:pt x="2" y="2"/>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2" name="Freeform 1122"/>
                <p:cNvSpPr>
                  <a:spLocks/>
                </p:cNvSpPr>
                <p:nvPr/>
              </p:nvSpPr>
              <p:spPr bwMode="auto">
                <a:xfrm>
                  <a:off x="2647" y="1953"/>
                  <a:ext cx="16" cy="10"/>
                </a:xfrm>
                <a:custGeom>
                  <a:avLst/>
                  <a:gdLst>
                    <a:gd name="T0" fmla="*/ 195 w 5"/>
                    <a:gd name="T1" fmla="*/ 0 h 3"/>
                    <a:gd name="T2" fmla="*/ 195 w 5"/>
                    <a:gd name="T3" fmla="*/ 0 h 3"/>
                    <a:gd name="T4" fmla="*/ 195 w 5"/>
                    <a:gd name="T5" fmla="*/ 0 h 3"/>
                    <a:gd name="T6" fmla="*/ 195 w 5"/>
                    <a:gd name="T7" fmla="*/ 0 h 3"/>
                    <a:gd name="T8" fmla="*/ 0 w 5"/>
                    <a:gd name="T9" fmla="*/ 257 h 3"/>
                    <a:gd name="T10" fmla="*/ 195 w 5"/>
                    <a:gd name="T11" fmla="*/ 367 h 3"/>
                    <a:gd name="T12" fmla="*/ 522 w 5"/>
                    <a:gd name="T13" fmla="*/ 0 h 3"/>
                    <a:gd name="T14" fmla="*/ 522 w 5"/>
                    <a:gd name="T15" fmla="*/ 0 h 3"/>
                    <a:gd name="T16" fmla="*/ 195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0"/>
                      </a:moveTo>
                      <a:lnTo>
                        <a:pt x="2" y="0"/>
                      </a:lnTo>
                      <a:lnTo>
                        <a:pt x="0" y="2"/>
                      </a:lnTo>
                      <a:lnTo>
                        <a:pt x="2" y="3"/>
                      </a:lnTo>
                      <a:lnTo>
                        <a:pt x="5"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3" name="Freeform 1123"/>
                <p:cNvSpPr>
                  <a:spLocks/>
                </p:cNvSpPr>
                <p:nvPr/>
              </p:nvSpPr>
              <p:spPr bwMode="auto">
                <a:xfrm>
                  <a:off x="2654" y="1937"/>
                  <a:ext cx="9" cy="16"/>
                </a:xfrm>
                <a:custGeom>
                  <a:avLst/>
                  <a:gdLst>
                    <a:gd name="T0" fmla="*/ 81 w 3"/>
                    <a:gd name="T1" fmla="*/ 195 h 5"/>
                    <a:gd name="T2" fmla="*/ 81 w 3"/>
                    <a:gd name="T3" fmla="*/ 195 h 5"/>
                    <a:gd name="T4" fmla="*/ 81 w 3"/>
                    <a:gd name="T5" fmla="*/ 195 h 5"/>
                    <a:gd name="T6" fmla="*/ 0 w 3"/>
                    <a:gd name="T7" fmla="*/ 522 h 5"/>
                    <a:gd name="T8" fmla="*/ 243 w 3"/>
                    <a:gd name="T9" fmla="*/ 522 h 5"/>
                    <a:gd name="T10" fmla="*/ 243 w 3"/>
                    <a:gd name="T11" fmla="*/ 195 h 5"/>
                    <a:gd name="T12" fmla="*/ 81 w 3"/>
                    <a:gd name="T13" fmla="*/ 0 h 5"/>
                    <a:gd name="T14" fmla="*/ 81 w 3"/>
                    <a:gd name="T15" fmla="*/ 0 h 5"/>
                    <a:gd name="T16" fmla="*/ 81 w 3"/>
                    <a:gd name="T17" fmla="*/ 19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2"/>
                      </a:moveTo>
                      <a:lnTo>
                        <a:pt x="1" y="2"/>
                      </a:lnTo>
                      <a:lnTo>
                        <a:pt x="0" y="5"/>
                      </a:lnTo>
                      <a:lnTo>
                        <a:pt x="3" y="5"/>
                      </a:lnTo>
                      <a:lnTo>
                        <a:pt x="3" y="2"/>
                      </a:lnTo>
                      <a:lnTo>
                        <a:pt x="1" y="0"/>
                      </a:lnTo>
                      <a:lnTo>
                        <a:pt x="1"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4" name="Freeform 1124"/>
                <p:cNvSpPr>
                  <a:spLocks/>
                </p:cNvSpPr>
                <p:nvPr/>
              </p:nvSpPr>
              <p:spPr bwMode="auto">
                <a:xfrm>
                  <a:off x="2631" y="1937"/>
                  <a:ext cx="26" cy="10"/>
                </a:xfrm>
                <a:custGeom>
                  <a:avLst/>
                  <a:gdLst>
                    <a:gd name="T0" fmla="*/ 244 w 8"/>
                    <a:gd name="T1" fmla="*/ 367 h 3"/>
                    <a:gd name="T2" fmla="*/ 244 w 8"/>
                    <a:gd name="T3" fmla="*/ 367 h 3"/>
                    <a:gd name="T4" fmla="*/ 549 w 8"/>
                    <a:gd name="T5" fmla="*/ 257 h 3"/>
                    <a:gd name="T6" fmla="*/ 887 w 8"/>
                    <a:gd name="T7" fmla="*/ 257 h 3"/>
                    <a:gd name="T8" fmla="*/ 887 w 8"/>
                    <a:gd name="T9" fmla="*/ 0 h 3"/>
                    <a:gd name="T10" fmla="*/ 549 w 8"/>
                    <a:gd name="T11" fmla="*/ 0 h 3"/>
                    <a:gd name="T12" fmla="*/ 0 w 8"/>
                    <a:gd name="T13" fmla="*/ 257 h 3"/>
                    <a:gd name="T14" fmla="*/ 0 w 8"/>
                    <a:gd name="T15" fmla="*/ 257 h 3"/>
                    <a:gd name="T16" fmla="*/ 244 w 8"/>
                    <a:gd name="T17" fmla="*/ 36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2" y="3"/>
                      </a:moveTo>
                      <a:lnTo>
                        <a:pt x="2" y="3"/>
                      </a:lnTo>
                      <a:lnTo>
                        <a:pt x="5" y="2"/>
                      </a:lnTo>
                      <a:lnTo>
                        <a:pt x="8" y="2"/>
                      </a:lnTo>
                      <a:lnTo>
                        <a:pt x="8" y="0"/>
                      </a:lnTo>
                      <a:lnTo>
                        <a:pt x="5" y="0"/>
                      </a:lnTo>
                      <a:lnTo>
                        <a:pt x="0" y="2"/>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5" name="Freeform 1125"/>
                <p:cNvSpPr>
                  <a:spLocks/>
                </p:cNvSpPr>
                <p:nvPr/>
              </p:nvSpPr>
              <p:spPr bwMode="auto">
                <a:xfrm>
                  <a:off x="2614" y="1793"/>
                  <a:ext cx="171" cy="154"/>
                </a:xfrm>
                <a:custGeom>
                  <a:avLst/>
                  <a:gdLst>
                    <a:gd name="T0" fmla="*/ 250 w 52"/>
                    <a:gd name="T1" fmla="*/ 5315 h 47"/>
                    <a:gd name="T2" fmla="*/ 572 w 52"/>
                    <a:gd name="T3" fmla="*/ 5315 h 47"/>
                    <a:gd name="T4" fmla="*/ 1072 w 52"/>
                    <a:gd name="T5" fmla="*/ 5069 h 47"/>
                    <a:gd name="T6" fmla="*/ 1177 w 52"/>
                    <a:gd name="T7" fmla="*/ 5069 h 47"/>
                    <a:gd name="T8" fmla="*/ 1526 w 52"/>
                    <a:gd name="T9" fmla="*/ 4961 h 47"/>
                    <a:gd name="T10" fmla="*/ 1634 w 52"/>
                    <a:gd name="T11" fmla="*/ 5069 h 47"/>
                    <a:gd name="T12" fmla="*/ 1881 w 52"/>
                    <a:gd name="T13" fmla="*/ 5315 h 47"/>
                    <a:gd name="T14" fmla="*/ 2098 w 52"/>
                    <a:gd name="T15" fmla="*/ 5423 h 47"/>
                    <a:gd name="T16" fmla="*/ 2348 w 52"/>
                    <a:gd name="T17" fmla="*/ 5315 h 47"/>
                    <a:gd name="T18" fmla="*/ 2562 w 52"/>
                    <a:gd name="T19" fmla="*/ 5069 h 47"/>
                    <a:gd name="T20" fmla="*/ 2453 w 52"/>
                    <a:gd name="T21" fmla="*/ 4853 h 47"/>
                    <a:gd name="T22" fmla="*/ 2453 w 52"/>
                    <a:gd name="T23" fmla="*/ 4712 h 47"/>
                    <a:gd name="T24" fmla="*/ 2453 w 52"/>
                    <a:gd name="T25" fmla="*/ 4853 h 47"/>
                    <a:gd name="T26" fmla="*/ 3062 w 52"/>
                    <a:gd name="T27" fmla="*/ 4961 h 47"/>
                    <a:gd name="T28" fmla="*/ 3062 w 52"/>
                    <a:gd name="T29" fmla="*/ 4853 h 47"/>
                    <a:gd name="T30" fmla="*/ 3170 w 52"/>
                    <a:gd name="T31" fmla="*/ 4853 h 47"/>
                    <a:gd name="T32" fmla="*/ 3374 w 52"/>
                    <a:gd name="T33" fmla="*/ 4961 h 47"/>
                    <a:gd name="T34" fmla="*/ 3732 w 52"/>
                    <a:gd name="T35" fmla="*/ 4961 h 47"/>
                    <a:gd name="T36" fmla="*/ 3871 w 52"/>
                    <a:gd name="T37" fmla="*/ 4712 h 47"/>
                    <a:gd name="T38" fmla="*/ 4196 w 52"/>
                    <a:gd name="T39" fmla="*/ 4499 h 47"/>
                    <a:gd name="T40" fmla="*/ 4196 w 52"/>
                    <a:gd name="T41" fmla="*/ 4155 h 47"/>
                    <a:gd name="T42" fmla="*/ 4337 w 52"/>
                    <a:gd name="T43" fmla="*/ 3801 h 47"/>
                    <a:gd name="T44" fmla="*/ 4446 w 52"/>
                    <a:gd name="T45" fmla="*/ 3693 h 47"/>
                    <a:gd name="T46" fmla="*/ 4551 w 52"/>
                    <a:gd name="T47" fmla="*/ 2995 h 47"/>
                    <a:gd name="T48" fmla="*/ 4551 w 52"/>
                    <a:gd name="T49" fmla="*/ 2320 h 47"/>
                    <a:gd name="T50" fmla="*/ 4196 w 52"/>
                    <a:gd name="T51" fmla="*/ 1622 h 47"/>
                    <a:gd name="T52" fmla="*/ 4196 w 52"/>
                    <a:gd name="T53" fmla="*/ 1514 h 47"/>
                    <a:gd name="T54" fmla="*/ 4551 w 52"/>
                    <a:gd name="T55" fmla="*/ 1514 h 47"/>
                    <a:gd name="T56" fmla="*/ 4910 w 52"/>
                    <a:gd name="T57" fmla="*/ 1268 h 47"/>
                    <a:gd name="T58" fmla="*/ 5018 w 52"/>
                    <a:gd name="T59" fmla="*/ 1268 h 47"/>
                    <a:gd name="T60" fmla="*/ 5373 w 52"/>
                    <a:gd name="T61" fmla="*/ 1622 h 47"/>
                    <a:gd name="T62" fmla="*/ 5515 w 52"/>
                    <a:gd name="T63" fmla="*/ 1514 h 47"/>
                    <a:gd name="T64" fmla="*/ 5623 w 52"/>
                    <a:gd name="T65" fmla="*/ 1373 h 47"/>
                    <a:gd name="T66" fmla="*/ 5827 w 52"/>
                    <a:gd name="T67" fmla="*/ 1373 h 47"/>
                    <a:gd name="T68" fmla="*/ 5969 w 52"/>
                    <a:gd name="T69" fmla="*/ 1268 h 47"/>
                    <a:gd name="T70" fmla="*/ 6077 w 52"/>
                    <a:gd name="T71" fmla="*/ 914 h 47"/>
                    <a:gd name="T72" fmla="*/ 5827 w 52"/>
                    <a:gd name="T73" fmla="*/ 557 h 47"/>
                    <a:gd name="T74" fmla="*/ 4910 w 52"/>
                    <a:gd name="T75" fmla="*/ 0 h 47"/>
                    <a:gd name="T76" fmla="*/ 4693 w 52"/>
                    <a:gd name="T77" fmla="*/ 0 h 47"/>
                    <a:gd name="T78" fmla="*/ 4693 w 52"/>
                    <a:gd name="T79" fmla="*/ 354 h 47"/>
                    <a:gd name="T80" fmla="*/ 4088 w 52"/>
                    <a:gd name="T81" fmla="*/ 914 h 47"/>
                    <a:gd name="T82" fmla="*/ 3871 w 52"/>
                    <a:gd name="T83" fmla="*/ 1268 h 47"/>
                    <a:gd name="T84" fmla="*/ 3871 w 52"/>
                    <a:gd name="T85" fmla="*/ 1514 h 47"/>
                    <a:gd name="T86" fmla="*/ 3732 w 52"/>
                    <a:gd name="T87" fmla="*/ 1825 h 47"/>
                    <a:gd name="T88" fmla="*/ 4088 w 52"/>
                    <a:gd name="T89" fmla="*/ 1966 h 47"/>
                    <a:gd name="T90" fmla="*/ 3979 w 52"/>
                    <a:gd name="T91" fmla="*/ 2179 h 47"/>
                    <a:gd name="T92" fmla="*/ 3624 w 52"/>
                    <a:gd name="T93" fmla="*/ 3231 h 47"/>
                    <a:gd name="T94" fmla="*/ 3374 w 52"/>
                    <a:gd name="T95" fmla="*/ 3447 h 47"/>
                    <a:gd name="T96" fmla="*/ 2703 w 52"/>
                    <a:gd name="T97" fmla="*/ 3909 h 47"/>
                    <a:gd name="T98" fmla="*/ 2453 w 52"/>
                    <a:gd name="T99" fmla="*/ 3909 h 47"/>
                    <a:gd name="T100" fmla="*/ 2348 w 52"/>
                    <a:gd name="T101" fmla="*/ 4155 h 47"/>
                    <a:gd name="T102" fmla="*/ 2348 w 52"/>
                    <a:gd name="T103" fmla="*/ 4499 h 47"/>
                    <a:gd name="T104" fmla="*/ 1881 w 52"/>
                    <a:gd name="T105" fmla="*/ 4607 h 47"/>
                    <a:gd name="T106" fmla="*/ 1526 w 52"/>
                    <a:gd name="T107" fmla="*/ 4712 h 47"/>
                    <a:gd name="T108" fmla="*/ 822 w 52"/>
                    <a:gd name="T109" fmla="*/ 4853 h 47"/>
                    <a:gd name="T110" fmla="*/ 358 w 52"/>
                    <a:gd name="T111" fmla="*/ 4961 h 47"/>
                    <a:gd name="T112" fmla="*/ 109 w 52"/>
                    <a:gd name="T113" fmla="*/ 5174 h 4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47"/>
                    <a:gd name="T173" fmla="*/ 52 w 52"/>
                    <a:gd name="T174" fmla="*/ 47 h 4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47">
                      <a:moveTo>
                        <a:pt x="0" y="46"/>
                      </a:moveTo>
                      <a:lnTo>
                        <a:pt x="0" y="46"/>
                      </a:lnTo>
                      <a:lnTo>
                        <a:pt x="2" y="46"/>
                      </a:lnTo>
                      <a:lnTo>
                        <a:pt x="4" y="46"/>
                      </a:lnTo>
                      <a:lnTo>
                        <a:pt x="5" y="46"/>
                      </a:lnTo>
                      <a:lnTo>
                        <a:pt x="7" y="45"/>
                      </a:lnTo>
                      <a:lnTo>
                        <a:pt x="9" y="44"/>
                      </a:lnTo>
                      <a:lnTo>
                        <a:pt x="10" y="44"/>
                      </a:lnTo>
                      <a:lnTo>
                        <a:pt x="11" y="43"/>
                      </a:lnTo>
                      <a:lnTo>
                        <a:pt x="12" y="43"/>
                      </a:lnTo>
                      <a:lnTo>
                        <a:pt x="13" y="43"/>
                      </a:lnTo>
                      <a:lnTo>
                        <a:pt x="13" y="44"/>
                      </a:lnTo>
                      <a:lnTo>
                        <a:pt x="14" y="44"/>
                      </a:lnTo>
                      <a:lnTo>
                        <a:pt x="15" y="45"/>
                      </a:lnTo>
                      <a:lnTo>
                        <a:pt x="16" y="45"/>
                      </a:lnTo>
                      <a:lnTo>
                        <a:pt x="16" y="46"/>
                      </a:lnTo>
                      <a:lnTo>
                        <a:pt x="17" y="47"/>
                      </a:lnTo>
                      <a:lnTo>
                        <a:pt x="18" y="47"/>
                      </a:lnTo>
                      <a:lnTo>
                        <a:pt x="19" y="47"/>
                      </a:lnTo>
                      <a:lnTo>
                        <a:pt x="20" y="46"/>
                      </a:lnTo>
                      <a:lnTo>
                        <a:pt x="21" y="45"/>
                      </a:lnTo>
                      <a:lnTo>
                        <a:pt x="22" y="45"/>
                      </a:lnTo>
                      <a:lnTo>
                        <a:pt x="22" y="44"/>
                      </a:lnTo>
                      <a:lnTo>
                        <a:pt x="22" y="43"/>
                      </a:lnTo>
                      <a:lnTo>
                        <a:pt x="21" y="42"/>
                      </a:lnTo>
                      <a:lnTo>
                        <a:pt x="21" y="41"/>
                      </a:lnTo>
                      <a:lnTo>
                        <a:pt x="21" y="42"/>
                      </a:lnTo>
                      <a:lnTo>
                        <a:pt x="23" y="43"/>
                      </a:lnTo>
                      <a:lnTo>
                        <a:pt x="24" y="43"/>
                      </a:lnTo>
                      <a:lnTo>
                        <a:pt x="26" y="43"/>
                      </a:lnTo>
                      <a:lnTo>
                        <a:pt x="26" y="42"/>
                      </a:lnTo>
                      <a:lnTo>
                        <a:pt x="27" y="42"/>
                      </a:lnTo>
                      <a:lnTo>
                        <a:pt x="28" y="42"/>
                      </a:lnTo>
                      <a:lnTo>
                        <a:pt x="29" y="43"/>
                      </a:lnTo>
                      <a:lnTo>
                        <a:pt x="30" y="43"/>
                      </a:lnTo>
                      <a:lnTo>
                        <a:pt x="31" y="43"/>
                      </a:lnTo>
                      <a:lnTo>
                        <a:pt x="32" y="43"/>
                      </a:lnTo>
                      <a:lnTo>
                        <a:pt x="32" y="42"/>
                      </a:lnTo>
                      <a:lnTo>
                        <a:pt x="33" y="41"/>
                      </a:lnTo>
                      <a:lnTo>
                        <a:pt x="34" y="40"/>
                      </a:lnTo>
                      <a:lnTo>
                        <a:pt x="35" y="40"/>
                      </a:lnTo>
                      <a:lnTo>
                        <a:pt x="36" y="39"/>
                      </a:lnTo>
                      <a:lnTo>
                        <a:pt x="36" y="38"/>
                      </a:lnTo>
                      <a:lnTo>
                        <a:pt x="36" y="36"/>
                      </a:lnTo>
                      <a:lnTo>
                        <a:pt x="36" y="35"/>
                      </a:lnTo>
                      <a:lnTo>
                        <a:pt x="36" y="34"/>
                      </a:lnTo>
                      <a:lnTo>
                        <a:pt x="37" y="33"/>
                      </a:lnTo>
                      <a:lnTo>
                        <a:pt x="38" y="33"/>
                      </a:lnTo>
                      <a:lnTo>
                        <a:pt x="38" y="32"/>
                      </a:lnTo>
                      <a:lnTo>
                        <a:pt x="39" y="30"/>
                      </a:lnTo>
                      <a:lnTo>
                        <a:pt x="39" y="28"/>
                      </a:lnTo>
                      <a:lnTo>
                        <a:pt x="39" y="26"/>
                      </a:lnTo>
                      <a:lnTo>
                        <a:pt x="39" y="24"/>
                      </a:lnTo>
                      <a:lnTo>
                        <a:pt x="39" y="22"/>
                      </a:lnTo>
                      <a:lnTo>
                        <a:pt x="39" y="20"/>
                      </a:lnTo>
                      <a:lnTo>
                        <a:pt x="38" y="18"/>
                      </a:lnTo>
                      <a:lnTo>
                        <a:pt x="36" y="14"/>
                      </a:lnTo>
                      <a:lnTo>
                        <a:pt x="35" y="13"/>
                      </a:lnTo>
                      <a:lnTo>
                        <a:pt x="36" y="13"/>
                      </a:lnTo>
                      <a:lnTo>
                        <a:pt x="38" y="13"/>
                      </a:lnTo>
                      <a:lnTo>
                        <a:pt x="39" y="13"/>
                      </a:lnTo>
                      <a:lnTo>
                        <a:pt x="40" y="12"/>
                      </a:lnTo>
                      <a:lnTo>
                        <a:pt x="41" y="11"/>
                      </a:lnTo>
                      <a:lnTo>
                        <a:pt x="42" y="11"/>
                      </a:lnTo>
                      <a:lnTo>
                        <a:pt x="43" y="11"/>
                      </a:lnTo>
                      <a:lnTo>
                        <a:pt x="44" y="13"/>
                      </a:lnTo>
                      <a:lnTo>
                        <a:pt x="45" y="14"/>
                      </a:lnTo>
                      <a:lnTo>
                        <a:pt x="46" y="14"/>
                      </a:lnTo>
                      <a:lnTo>
                        <a:pt x="47" y="14"/>
                      </a:lnTo>
                      <a:lnTo>
                        <a:pt x="47" y="13"/>
                      </a:lnTo>
                      <a:lnTo>
                        <a:pt x="47" y="12"/>
                      </a:lnTo>
                      <a:lnTo>
                        <a:pt x="48" y="12"/>
                      </a:lnTo>
                      <a:lnTo>
                        <a:pt x="49" y="12"/>
                      </a:lnTo>
                      <a:lnTo>
                        <a:pt x="50" y="12"/>
                      </a:lnTo>
                      <a:lnTo>
                        <a:pt x="51" y="11"/>
                      </a:lnTo>
                      <a:lnTo>
                        <a:pt x="52" y="11"/>
                      </a:lnTo>
                      <a:lnTo>
                        <a:pt x="52" y="9"/>
                      </a:lnTo>
                      <a:lnTo>
                        <a:pt x="52" y="8"/>
                      </a:lnTo>
                      <a:lnTo>
                        <a:pt x="52" y="6"/>
                      </a:lnTo>
                      <a:lnTo>
                        <a:pt x="50" y="5"/>
                      </a:lnTo>
                      <a:lnTo>
                        <a:pt x="47" y="3"/>
                      </a:lnTo>
                      <a:lnTo>
                        <a:pt x="44" y="1"/>
                      </a:lnTo>
                      <a:lnTo>
                        <a:pt x="42" y="0"/>
                      </a:lnTo>
                      <a:lnTo>
                        <a:pt x="41" y="0"/>
                      </a:lnTo>
                      <a:lnTo>
                        <a:pt x="40" y="0"/>
                      </a:lnTo>
                      <a:lnTo>
                        <a:pt x="40" y="1"/>
                      </a:lnTo>
                      <a:lnTo>
                        <a:pt x="40" y="3"/>
                      </a:lnTo>
                      <a:lnTo>
                        <a:pt x="39" y="5"/>
                      </a:lnTo>
                      <a:lnTo>
                        <a:pt x="35" y="8"/>
                      </a:lnTo>
                      <a:lnTo>
                        <a:pt x="34" y="10"/>
                      </a:lnTo>
                      <a:lnTo>
                        <a:pt x="33" y="11"/>
                      </a:lnTo>
                      <a:lnTo>
                        <a:pt x="33" y="12"/>
                      </a:lnTo>
                      <a:lnTo>
                        <a:pt x="33" y="13"/>
                      </a:lnTo>
                      <a:lnTo>
                        <a:pt x="33" y="14"/>
                      </a:lnTo>
                      <a:lnTo>
                        <a:pt x="32" y="16"/>
                      </a:lnTo>
                      <a:lnTo>
                        <a:pt x="33" y="16"/>
                      </a:lnTo>
                      <a:lnTo>
                        <a:pt x="35" y="17"/>
                      </a:lnTo>
                      <a:lnTo>
                        <a:pt x="35" y="18"/>
                      </a:lnTo>
                      <a:lnTo>
                        <a:pt x="34" y="19"/>
                      </a:lnTo>
                      <a:lnTo>
                        <a:pt x="33" y="24"/>
                      </a:lnTo>
                      <a:lnTo>
                        <a:pt x="31" y="28"/>
                      </a:lnTo>
                      <a:lnTo>
                        <a:pt x="30" y="29"/>
                      </a:lnTo>
                      <a:lnTo>
                        <a:pt x="29" y="30"/>
                      </a:lnTo>
                      <a:lnTo>
                        <a:pt x="26" y="33"/>
                      </a:lnTo>
                      <a:lnTo>
                        <a:pt x="25" y="34"/>
                      </a:lnTo>
                      <a:lnTo>
                        <a:pt x="23" y="34"/>
                      </a:lnTo>
                      <a:lnTo>
                        <a:pt x="22" y="34"/>
                      </a:lnTo>
                      <a:lnTo>
                        <a:pt x="21" y="34"/>
                      </a:lnTo>
                      <a:lnTo>
                        <a:pt x="20" y="35"/>
                      </a:lnTo>
                      <a:lnTo>
                        <a:pt x="20" y="36"/>
                      </a:lnTo>
                      <a:lnTo>
                        <a:pt x="20" y="38"/>
                      </a:lnTo>
                      <a:lnTo>
                        <a:pt x="20" y="39"/>
                      </a:lnTo>
                      <a:lnTo>
                        <a:pt x="19" y="39"/>
                      </a:lnTo>
                      <a:lnTo>
                        <a:pt x="17" y="40"/>
                      </a:lnTo>
                      <a:lnTo>
                        <a:pt x="16" y="40"/>
                      </a:lnTo>
                      <a:lnTo>
                        <a:pt x="15" y="41"/>
                      </a:lnTo>
                      <a:lnTo>
                        <a:pt x="13" y="41"/>
                      </a:lnTo>
                      <a:lnTo>
                        <a:pt x="11" y="41"/>
                      </a:lnTo>
                      <a:lnTo>
                        <a:pt x="9" y="41"/>
                      </a:lnTo>
                      <a:lnTo>
                        <a:pt x="7" y="42"/>
                      </a:lnTo>
                      <a:lnTo>
                        <a:pt x="5" y="42"/>
                      </a:lnTo>
                      <a:lnTo>
                        <a:pt x="3" y="43"/>
                      </a:lnTo>
                      <a:lnTo>
                        <a:pt x="2" y="44"/>
                      </a:lnTo>
                      <a:lnTo>
                        <a:pt x="1" y="45"/>
                      </a:lnTo>
                      <a:lnTo>
                        <a:pt x="0" y="4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6" name="Freeform 1126"/>
                <p:cNvSpPr>
                  <a:spLocks/>
                </p:cNvSpPr>
                <p:nvPr/>
              </p:nvSpPr>
              <p:spPr bwMode="auto">
                <a:xfrm>
                  <a:off x="2614" y="1937"/>
                  <a:ext cx="17" cy="10"/>
                </a:xfrm>
                <a:custGeom>
                  <a:avLst/>
                  <a:gdLst>
                    <a:gd name="T0" fmla="*/ 394 w 5"/>
                    <a:gd name="T1" fmla="*/ 257 h 3"/>
                    <a:gd name="T2" fmla="*/ 394 w 5"/>
                    <a:gd name="T3" fmla="*/ 257 h 3"/>
                    <a:gd name="T4" fmla="*/ 279 w 5"/>
                    <a:gd name="T5" fmla="*/ 257 h 3"/>
                    <a:gd name="T6" fmla="*/ 279 w 5"/>
                    <a:gd name="T7" fmla="*/ 0 h 3"/>
                    <a:gd name="T8" fmla="*/ 0 w 5"/>
                    <a:gd name="T9" fmla="*/ 367 h 3"/>
                    <a:gd name="T10" fmla="*/ 279 w 5"/>
                    <a:gd name="T11" fmla="*/ 367 h 3"/>
                    <a:gd name="T12" fmla="*/ 670 w 5"/>
                    <a:gd name="T13" fmla="*/ 367 h 3"/>
                    <a:gd name="T14" fmla="*/ 670 w 5"/>
                    <a:gd name="T15" fmla="*/ 367 h 3"/>
                    <a:gd name="T16" fmla="*/ 394 w 5"/>
                    <a:gd name="T17" fmla="*/ 25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2"/>
                      </a:moveTo>
                      <a:lnTo>
                        <a:pt x="3" y="2"/>
                      </a:lnTo>
                      <a:lnTo>
                        <a:pt x="2" y="2"/>
                      </a:lnTo>
                      <a:lnTo>
                        <a:pt x="2" y="0"/>
                      </a:lnTo>
                      <a:lnTo>
                        <a:pt x="0" y="3"/>
                      </a:lnTo>
                      <a:lnTo>
                        <a:pt x="2" y="3"/>
                      </a:lnTo>
                      <a:lnTo>
                        <a:pt x="5" y="3"/>
                      </a:lnTo>
                      <a:lnTo>
                        <a:pt x="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7" name="Freeform 1127"/>
                <p:cNvSpPr>
                  <a:spLocks/>
                </p:cNvSpPr>
                <p:nvPr/>
              </p:nvSpPr>
              <p:spPr bwMode="auto">
                <a:xfrm>
                  <a:off x="2624" y="1930"/>
                  <a:ext cx="23" cy="17"/>
                </a:xfrm>
                <a:custGeom>
                  <a:avLst/>
                  <a:gdLst>
                    <a:gd name="T0" fmla="*/ 572 w 7"/>
                    <a:gd name="T1" fmla="*/ 0 h 5"/>
                    <a:gd name="T2" fmla="*/ 572 w 7"/>
                    <a:gd name="T3" fmla="*/ 0 h 5"/>
                    <a:gd name="T4" fmla="*/ 463 w 7"/>
                    <a:gd name="T5" fmla="*/ 279 h 5"/>
                    <a:gd name="T6" fmla="*/ 0 w 7"/>
                    <a:gd name="T7" fmla="*/ 554 h 5"/>
                    <a:gd name="T8" fmla="*/ 250 w 7"/>
                    <a:gd name="T9" fmla="*/ 670 h 5"/>
                    <a:gd name="T10" fmla="*/ 463 w 7"/>
                    <a:gd name="T11" fmla="*/ 554 h 5"/>
                    <a:gd name="T12" fmla="*/ 821 w 7"/>
                    <a:gd name="T13" fmla="*/ 554 h 5"/>
                    <a:gd name="T14" fmla="*/ 821 w 7"/>
                    <a:gd name="T15" fmla="*/ 554 h 5"/>
                    <a:gd name="T16" fmla="*/ 572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5" y="0"/>
                      </a:moveTo>
                      <a:lnTo>
                        <a:pt x="5" y="0"/>
                      </a:lnTo>
                      <a:lnTo>
                        <a:pt x="4" y="2"/>
                      </a:lnTo>
                      <a:lnTo>
                        <a:pt x="0" y="4"/>
                      </a:lnTo>
                      <a:lnTo>
                        <a:pt x="2" y="5"/>
                      </a:lnTo>
                      <a:lnTo>
                        <a:pt x="4" y="4"/>
                      </a:lnTo>
                      <a:lnTo>
                        <a:pt x="7" y="4"/>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8" name="Freeform 1128"/>
                <p:cNvSpPr>
                  <a:spLocks/>
                </p:cNvSpPr>
                <p:nvPr/>
              </p:nvSpPr>
              <p:spPr bwMode="auto">
                <a:xfrm>
                  <a:off x="2640" y="1930"/>
                  <a:ext cx="17" cy="14"/>
                </a:xfrm>
                <a:custGeom>
                  <a:avLst/>
                  <a:gdLst>
                    <a:gd name="T0" fmla="*/ 670 w 5"/>
                    <a:gd name="T1" fmla="*/ 0 h 4"/>
                    <a:gd name="T2" fmla="*/ 670 w 5"/>
                    <a:gd name="T3" fmla="*/ 0 h 4"/>
                    <a:gd name="T4" fmla="*/ 554 w 5"/>
                    <a:gd name="T5" fmla="*/ 0 h 4"/>
                    <a:gd name="T6" fmla="*/ 0 w 5"/>
                    <a:gd name="T7" fmla="*/ 0 h 4"/>
                    <a:gd name="T8" fmla="*/ 279 w 5"/>
                    <a:gd name="T9" fmla="*/ 598 h 4"/>
                    <a:gd name="T10" fmla="*/ 554 w 5"/>
                    <a:gd name="T11" fmla="*/ 294 h 4"/>
                    <a:gd name="T12" fmla="*/ 670 w 5"/>
                    <a:gd name="T13" fmla="*/ 294 h 4"/>
                    <a:gd name="T14" fmla="*/ 670 w 5"/>
                    <a:gd name="T15" fmla="*/ 294 h 4"/>
                    <a:gd name="T16" fmla="*/ 670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5" y="0"/>
                      </a:moveTo>
                      <a:lnTo>
                        <a:pt x="5" y="0"/>
                      </a:lnTo>
                      <a:lnTo>
                        <a:pt x="4" y="0"/>
                      </a:lnTo>
                      <a:lnTo>
                        <a:pt x="0" y="0"/>
                      </a:lnTo>
                      <a:lnTo>
                        <a:pt x="2" y="4"/>
                      </a:lnTo>
                      <a:lnTo>
                        <a:pt x="4" y="2"/>
                      </a:lnTo>
                      <a:lnTo>
                        <a:pt x="5"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89" name="Freeform 1129"/>
                <p:cNvSpPr>
                  <a:spLocks/>
                </p:cNvSpPr>
                <p:nvPr/>
              </p:nvSpPr>
              <p:spPr bwMode="auto">
                <a:xfrm>
                  <a:off x="2657" y="1930"/>
                  <a:ext cx="10" cy="17"/>
                </a:xfrm>
                <a:custGeom>
                  <a:avLst/>
                  <a:gdLst>
                    <a:gd name="T0" fmla="*/ 367 w 3"/>
                    <a:gd name="T1" fmla="*/ 554 h 5"/>
                    <a:gd name="T2" fmla="*/ 367 w 3"/>
                    <a:gd name="T3" fmla="*/ 554 h 5"/>
                    <a:gd name="T4" fmla="*/ 257 w 3"/>
                    <a:gd name="T5" fmla="*/ 279 h 5"/>
                    <a:gd name="T6" fmla="*/ 0 w 3"/>
                    <a:gd name="T7" fmla="*/ 0 h 5"/>
                    <a:gd name="T8" fmla="*/ 0 w 3"/>
                    <a:gd name="T9" fmla="*/ 279 h 5"/>
                    <a:gd name="T10" fmla="*/ 0 w 3"/>
                    <a:gd name="T11" fmla="*/ 554 h 5"/>
                    <a:gd name="T12" fmla="*/ 257 w 3"/>
                    <a:gd name="T13" fmla="*/ 670 h 5"/>
                    <a:gd name="T14" fmla="*/ 257 w 3"/>
                    <a:gd name="T15" fmla="*/ 670 h 5"/>
                    <a:gd name="T16" fmla="*/ 367 w 3"/>
                    <a:gd name="T17" fmla="*/ 55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4"/>
                      </a:moveTo>
                      <a:lnTo>
                        <a:pt x="3" y="4"/>
                      </a:lnTo>
                      <a:lnTo>
                        <a:pt x="2" y="2"/>
                      </a:lnTo>
                      <a:lnTo>
                        <a:pt x="0" y="0"/>
                      </a:lnTo>
                      <a:lnTo>
                        <a:pt x="0" y="2"/>
                      </a:lnTo>
                      <a:lnTo>
                        <a:pt x="0" y="4"/>
                      </a:lnTo>
                      <a:lnTo>
                        <a:pt x="2" y="5"/>
                      </a:lnTo>
                      <a:lnTo>
                        <a:pt x="3"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0" name="Freeform 1130"/>
                <p:cNvSpPr>
                  <a:spLocks/>
                </p:cNvSpPr>
                <p:nvPr/>
              </p:nvSpPr>
              <p:spPr bwMode="auto">
                <a:xfrm>
                  <a:off x="2663" y="1944"/>
                  <a:ext cx="17" cy="9"/>
                </a:xfrm>
                <a:custGeom>
                  <a:avLst/>
                  <a:gdLst>
                    <a:gd name="T0" fmla="*/ 394 w 5"/>
                    <a:gd name="T1" fmla="*/ 0 h 3"/>
                    <a:gd name="T2" fmla="*/ 394 w 5"/>
                    <a:gd name="T3" fmla="*/ 0 h 3"/>
                    <a:gd name="T4" fmla="*/ 394 w 5"/>
                    <a:gd name="T5" fmla="*/ 0 h 3"/>
                    <a:gd name="T6" fmla="*/ 116 w 5"/>
                    <a:gd name="T7" fmla="*/ 0 h 3"/>
                    <a:gd name="T8" fmla="*/ 0 w 5"/>
                    <a:gd name="T9" fmla="*/ 81 h 3"/>
                    <a:gd name="T10" fmla="*/ 394 w 5"/>
                    <a:gd name="T11" fmla="*/ 243 h 3"/>
                    <a:gd name="T12" fmla="*/ 670 w 5"/>
                    <a:gd name="T13" fmla="*/ 81 h 3"/>
                    <a:gd name="T14" fmla="*/ 670 w 5"/>
                    <a:gd name="T15" fmla="*/ 81 h 3"/>
                    <a:gd name="T16" fmla="*/ 394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0"/>
                      </a:moveTo>
                      <a:lnTo>
                        <a:pt x="3" y="0"/>
                      </a:lnTo>
                      <a:lnTo>
                        <a:pt x="1" y="0"/>
                      </a:lnTo>
                      <a:lnTo>
                        <a:pt x="0" y="1"/>
                      </a:lnTo>
                      <a:lnTo>
                        <a:pt x="3" y="3"/>
                      </a:lnTo>
                      <a:lnTo>
                        <a:pt x="5"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1" name="Freeform 1131"/>
                <p:cNvSpPr>
                  <a:spLocks/>
                </p:cNvSpPr>
                <p:nvPr/>
              </p:nvSpPr>
              <p:spPr bwMode="auto">
                <a:xfrm>
                  <a:off x="2673" y="1930"/>
                  <a:ext cx="17" cy="17"/>
                </a:xfrm>
                <a:custGeom>
                  <a:avLst/>
                  <a:gdLst>
                    <a:gd name="T0" fmla="*/ 394 w 5"/>
                    <a:gd name="T1" fmla="*/ 279 h 5"/>
                    <a:gd name="T2" fmla="*/ 394 w 5"/>
                    <a:gd name="T3" fmla="*/ 279 h 5"/>
                    <a:gd name="T4" fmla="*/ 394 w 5"/>
                    <a:gd name="T5" fmla="*/ 279 h 5"/>
                    <a:gd name="T6" fmla="*/ 0 w 5"/>
                    <a:gd name="T7" fmla="*/ 554 h 5"/>
                    <a:gd name="T8" fmla="*/ 279 w 5"/>
                    <a:gd name="T9" fmla="*/ 670 h 5"/>
                    <a:gd name="T10" fmla="*/ 670 w 5"/>
                    <a:gd name="T11" fmla="*/ 554 h 5"/>
                    <a:gd name="T12" fmla="*/ 670 w 5"/>
                    <a:gd name="T13" fmla="*/ 0 h 5"/>
                    <a:gd name="T14" fmla="*/ 670 w 5"/>
                    <a:gd name="T15" fmla="*/ 0 h 5"/>
                    <a:gd name="T16" fmla="*/ 394 w 5"/>
                    <a:gd name="T17" fmla="*/ 27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2"/>
                      </a:moveTo>
                      <a:lnTo>
                        <a:pt x="3" y="2"/>
                      </a:lnTo>
                      <a:lnTo>
                        <a:pt x="0" y="4"/>
                      </a:lnTo>
                      <a:lnTo>
                        <a:pt x="2" y="5"/>
                      </a:lnTo>
                      <a:lnTo>
                        <a:pt x="5" y="4"/>
                      </a:lnTo>
                      <a:lnTo>
                        <a:pt x="5" y="0"/>
                      </a:lnTo>
                      <a:lnTo>
                        <a:pt x="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2" name="Freeform 1132"/>
                <p:cNvSpPr>
                  <a:spLocks/>
                </p:cNvSpPr>
                <p:nvPr/>
              </p:nvSpPr>
              <p:spPr bwMode="auto">
                <a:xfrm>
                  <a:off x="2680" y="1927"/>
                  <a:ext cx="10" cy="10"/>
                </a:xfrm>
                <a:custGeom>
                  <a:avLst/>
                  <a:gdLst>
                    <a:gd name="T0" fmla="*/ 367 w 3"/>
                    <a:gd name="T1" fmla="*/ 0 h 3"/>
                    <a:gd name="T2" fmla="*/ 367 w 3"/>
                    <a:gd name="T3" fmla="*/ 0 h 3"/>
                    <a:gd name="T4" fmla="*/ 0 w 3"/>
                    <a:gd name="T5" fmla="*/ 0 h 3"/>
                    <a:gd name="T6" fmla="*/ 110 w 3"/>
                    <a:gd name="T7" fmla="*/ 367 h 3"/>
                    <a:gd name="T8" fmla="*/ 367 w 3"/>
                    <a:gd name="T9" fmla="*/ 110 h 3"/>
                    <a:gd name="T10" fmla="*/ 110 w 3"/>
                    <a:gd name="T11" fmla="*/ 110 h 3"/>
                    <a:gd name="T12" fmla="*/ 110 w 3"/>
                    <a:gd name="T13" fmla="*/ 110 h 3"/>
                    <a:gd name="T14" fmla="*/ 110 w 3"/>
                    <a:gd name="T15" fmla="*/ 110 h 3"/>
                    <a:gd name="T16" fmla="*/ 367 w 3"/>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3" y="0"/>
                      </a:moveTo>
                      <a:lnTo>
                        <a:pt x="3" y="0"/>
                      </a:lnTo>
                      <a:lnTo>
                        <a:pt x="0" y="0"/>
                      </a:lnTo>
                      <a:lnTo>
                        <a:pt x="1" y="3"/>
                      </a:lnTo>
                      <a:lnTo>
                        <a:pt x="3" y="1"/>
                      </a:lnTo>
                      <a:lnTo>
                        <a:pt x="1"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3" name="Freeform 1133"/>
                <p:cNvSpPr>
                  <a:spLocks/>
                </p:cNvSpPr>
                <p:nvPr/>
              </p:nvSpPr>
              <p:spPr bwMode="auto">
                <a:xfrm>
                  <a:off x="2683" y="1927"/>
                  <a:ext cx="23" cy="10"/>
                </a:xfrm>
                <a:custGeom>
                  <a:avLst/>
                  <a:gdLst>
                    <a:gd name="T0" fmla="*/ 572 w 7"/>
                    <a:gd name="T1" fmla="*/ 110 h 3"/>
                    <a:gd name="T2" fmla="*/ 572 w 7"/>
                    <a:gd name="T3" fmla="*/ 110 h 3"/>
                    <a:gd name="T4" fmla="*/ 463 w 7"/>
                    <a:gd name="T5" fmla="*/ 110 h 3"/>
                    <a:gd name="T6" fmla="*/ 250 w 7"/>
                    <a:gd name="T7" fmla="*/ 0 h 3"/>
                    <a:gd name="T8" fmla="*/ 0 w 7"/>
                    <a:gd name="T9" fmla="*/ 110 h 3"/>
                    <a:gd name="T10" fmla="*/ 463 w 7"/>
                    <a:gd name="T11" fmla="*/ 367 h 3"/>
                    <a:gd name="T12" fmla="*/ 821 w 7"/>
                    <a:gd name="T13" fmla="*/ 367 h 3"/>
                    <a:gd name="T14" fmla="*/ 821 w 7"/>
                    <a:gd name="T15" fmla="*/ 367 h 3"/>
                    <a:gd name="T16" fmla="*/ 572 w 7"/>
                    <a:gd name="T17" fmla="*/ 11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5" y="1"/>
                      </a:moveTo>
                      <a:lnTo>
                        <a:pt x="5" y="1"/>
                      </a:lnTo>
                      <a:lnTo>
                        <a:pt x="4" y="1"/>
                      </a:lnTo>
                      <a:lnTo>
                        <a:pt x="2" y="0"/>
                      </a:lnTo>
                      <a:lnTo>
                        <a:pt x="0" y="1"/>
                      </a:lnTo>
                      <a:lnTo>
                        <a:pt x="4" y="3"/>
                      </a:lnTo>
                      <a:lnTo>
                        <a:pt x="7" y="3"/>
                      </a:lnTo>
                      <a:lnTo>
                        <a:pt x="5"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4" name="Freeform 1134"/>
                <p:cNvSpPr>
                  <a:spLocks/>
                </p:cNvSpPr>
                <p:nvPr/>
              </p:nvSpPr>
              <p:spPr bwMode="auto">
                <a:xfrm>
                  <a:off x="2699" y="1927"/>
                  <a:ext cx="13" cy="10"/>
                </a:xfrm>
                <a:custGeom>
                  <a:avLst/>
                  <a:gdLst>
                    <a:gd name="T0" fmla="*/ 442 w 4"/>
                    <a:gd name="T1" fmla="*/ 0 h 3"/>
                    <a:gd name="T2" fmla="*/ 442 w 4"/>
                    <a:gd name="T3" fmla="*/ 0 h 3"/>
                    <a:gd name="T4" fmla="*/ 0 w 4"/>
                    <a:gd name="T5" fmla="*/ 0 h 3"/>
                    <a:gd name="T6" fmla="*/ 0 w 4"/>
                    <a:gd name="T7" fmla="*/ 110 h 3"/>
                    <a:gd name="T8" fmla="*/ 244 w 4"/>
                    <a:gd name="T9" fmla="*/ 367 h 3"/>
                    <a:gd name="T10" fmla="*/ 244 w 4"/>
                    <a:gd name="T11" fmla="*/ 110 h 3"/>
                    <a:gd name="T12" fmla="*/ 244 w 4"/>
                    <a:gd name="T13" fmla="*/ 110 h 3"/>
                    <a:gd name="T14" fmla="*/ 244 w 4"/>
                    <a:gd name="T15" fmla="*/ 110 h 3"/>
                    <a:gd name="T16" fmla="*/ 442 w 4"/>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0"/>
                      </a:moveTo>
                      <a:lnTo>
                        <a:pt x="4" y="0"/>
                      </a:lnTo>
                      <a:lnTo>
                        <a:pt x="0" y="0"/>
                      </a:lnTo>
                      <a:lnTo>
                        <a:pt x="0" y="1"/>
                      </a:lnTo>
                      <a:lnTo>
                        <a:pt x="2" y="3"/>
                      </a:lnTo>
                      <a:lnTo>
                        <a:pt x="2" y="1"/>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5" name="Freeform 1135"/>
                <p:cNvSpPr>
                  <a:spLocks/>
                </p:cNvSpPr>
                <p:nvPr/>
              </p:nvSpPr>
              <p:spPr bwMode="auto">
                <a:xfrm>
                  <a:off x="2706" y="1927"/>
                  <a:ext cx="20" cy="10"/>
                </a:xfrm>
                <a:custGeom>
                  <a:avLst/>
                  <a:gdLst>
                    <a:gd name="T0" fmla="*/ 367 w 6"/>
                    <a:gd name="T1" fmla="*/ 0 h 3"/>
                    <a:gd name="T2" fmla="*/ 367 w 6"/>
                    <a:gd name="T3" fmla="*/ 0 h 3"/>
                    <a:gd name="T4" fmla="*/ 367 w 6"/>
                    <a:gd name="T5" fmla="*/ 110 h 3"/>
                    <a:gd name="T6" fmla="*/ 257 w 6"/>
                    <a:gd name="T7" fmla="*/ 0 h 3"/>
                    <a:gd name="T8" fmla="*/ 0 w 6"/>
                    <a:gd name="T9" fmla="*/ 110 h 3"/>
                    <a:gd name="T10" fmla="*/ 367 w 6"/>
                    <a:gd name="T11" fmla="*/ 367 h 3"/>
                    <a:gd name="T12" fmla="*/ 743 w 6"/>
                    <a:gd name="T13" fmla="*/ 110 h 3"/>
                    <a:gd name="T14" fmla="*/ 743 w 6"/>
                    <a:gd name="T15" fmla="*/ 110 h 3"/>
                    <a:gd name="T16" fmla="*/ 367 w 6"/>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3" y="0"/>
                      </a:moveTo>
                      <a:lnTo>
                        <a:pt x="3" y="0"/>
                      </a:lnTo>
                      <a:lnTo>
                        <a:pt x="3" y="1"/>
                      </a:lnTo>
                      <a:lnTo>
                        <a:pt x="2" y="0"/>
                      </a:lnTo>
                      <a:lnTo>
                        <a:pt x="0" y="1"/>
                      </a:lnTo>
                      <a:lnTo>
                        <a:pt x="3" y="3"/>
                      </a:lnTo>
                      <a:lnTo>
                        <a:pt x="6" y="1"/>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6" name="Freeform 1136"/>
                <p:cNvSpPr>
                  <a:spLocks/>
                </p:cNvSpPr>
                <p:nvPr/>
              </p:nvSpPr>
              <p:spPr bwMode="auto">
                <a:xfrm>
                  <a:off x="2716" y="1921"/>
                  <a:ext cx="16" cy="9"/>
                </a:xfrm>
                <a:custGeom>
                  <a:avLst/>
                  <a:gdLst>
                    <a:gd name="T0" fmla="*/ 326 w 5"/>
                    <a:gd name="T1" fmla="*/ 0 h 3"/>
                    <a:gd name="T2" fmla="*/ 326 w 5"/>
                    <a:gd name="T3" fmla="*/ 0 h 3"/>
                    <a:gd name="T4" fmla="*/ 195 w 5"/>
                    <a:gd name="T5" fmla="*/ 0 h 3"/>
                    <a:gd name="T6" fmla="*/ 0 w 5"/>
                    <a:gd name="T7" fmla="*/ 162 h 3"/>
                    <a:gd name="T8" fmla="*/ 326 w 5"/>
                    <a:gd name="T9" fmla="*/ 243 h 3"/>
                    <a:gd name="T10" fmla="*/ 326 w 5"/>
                    <a:gd name="T11" fmla="*/ 162 h 3"/>
                    <a:gd name="T12" fmla="*/ 522 w 5"/>
                    <a:gd name="T13" fmla="*/ 162 h 3"/>
                    <a:gd name="T14" fmla="*/ 522 w 5"/>
                    <a:gd name="T15" fmla="*/ 162 h 3"/>
                    <a:gd name="T16" fmla="*/ 326 w 5"/>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0"/>
                      </a:moveTo>
                      <a:lnTo>
                        <a:pt x="3" y="0"/>
                      </a:lnTo>
                      <a:lnTo>
                        <a:pt x="2" y="0"/>
                      </a:lnTo>
                      <a:lnTo>
                        <a:pt x="0" y="2"/>
                      </a:lnTo>
                      <a:lnTo>
                        <a:pt x="3" y="3"/>
                      </a:lnTo>
                      <a:lnTo>
                        <a:pt x="3" y="2"/>
                      </a:lnTo>
                      <a:lnTo>
                        <a:pt x="5"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7" name="Freeform 1137"/>
                <p:cNvSpPr>
                  <a:spLocks/>
                </p:cNvSpPr>
                <p:nvPr/>
              </p:nvSpPr>
              <p:spPr bwMode="auto">
                <a:xfrm>
                  <a:off x="2726" y="1894"/>
                  <a:ext cx="13" cy="33"/>
                </a:xfrm>
                <a:custGeom>
                  <a:avLst/>
                  <a:gdLst>
                    <a:gd name="T0" fmla="*/ 244 w 4"/>
                    <a:gd name="T1" fmla="*/ 0 h 10"/>
                    <a:gd name="T2" fmla="*/ 244 w 4"/>
                    <a:gd name="T3" fmla="*/ 0 h 10"/>
                    <a:gd name="T4" fmla="*/ 0 w 4"/>
                    <a:gd name="T5" fmla="*/ 610 h 10"/>
                    <a:gd name="T6" fmla="*/ 0 w 4"/>
                    <a:gd name="T7" fmla="*/ 937 h 10"/>
                    <a:gd name="T8" fmla="*/ 244 w 4"/>
                    <a:gd name="T9" fmla="*/ 1188 h 10"/>
                    <a:gd name="T10" fmla="*/ 244 w 4"/>
                    <a:gd name="T11" fmla="*/ 610 h 10"/>
                    <a:gd name="T12" fmla="*/ 442 w 4"/>
                    <a:gd name="T13" fmla="*/ 251 h 10"/>
                    <a:gd name="T14" fmla="*/ 442 w 4"/>
                    <a:gd name="T15" fmla="*/ 251 h 10"/>
                    <a:gd name="T16" fmla="*/ 244 w 4"/>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0"/>
                    <a:gd name="T29" fmla="*/ 4 w 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0">
                      <a:moveTo>
                        <a:pt x="2" y="0"/>
                      </a:moveTo>
                      <a:lnTo>
                        <a:pt x="2" y="0"/>
                      </a:lnTo>
                      <a:lnTo>
                        <a:pt x="0" y="5"/>
                      </a:lnTo>
                      <a:lnTo>
                        <a:pt x="0" y="8"/>
                      </a:lnTo>
                      <a:lnTo>
                        <a:pt x="2" y="10"/>
                      </a:lnTo>
                      <a:lnTo>
                        <a:pt x="2" y="5"/>
                      </a:lnTo>
                      <a:lnTo>
                        <a:pt x="4" y="2"/>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8" name="Freeform 1138"/>
                <p:cNvSpPr>
                  <a:spLocks/>
                </p:cNvSpPr>
                <p:nvPr/>
              </p:nvSpPr>
              <p:spPr bwMode="auto">
                <a:xfrm>
                  <a:off x="2732" y="1845"/>
                  <a:ext cx="17" cy="56"/>
                </a:xfrm>
                <a:custGeom>
                  <a:avLst/>
                  <a:gdLst>
                    <a:gd name="T0" fmla="*/ 0 w 5"/>
                    <a:gd name="T1" fmla="*/ 250 h 17"/>
                    <a:gd name="T2" fmla="*/ 0 w 5"/>
                    <a:gd name="T3" fmla="*/ 250 h 17"/>
                    <a:gd name="T4" fmla="*/ 279 w 5"/>
                    <a:gd name="T5" fmla="*/ 576 h 17"/>
                    <a:gd name="T6" fmla="*/ 279 w 5"/>
                    <a:gd name="T7" fmla="*/ 1183 h 17"/>
                    <a:gd name="T8" fmla="*/ 279 w 5"/>
                    <a:gd name="T9" fmla="*/ 1542 h 17"/>
                    <a:gd name="T10" fmla="*/ 0 w 5"/>
                    <a:gd name="T11" fmla="*/ 1746 h 17"/>
                    <a:gd name="T12" fmla="*/ 279 w 5"/>
                    <a:gd name="T13" fmla="*/ 1996 h 17"/>
                    <a:gd name="T14" fmla="*/ 394 w 5"/>
                    <a:gd name="T15" fmla="*/ 1746 h 17"/>
                    <a:gd name="T16" fmla="*/ 670 w 5"/>
                    <a:gd name="T17" fmla="*/ 1183 h 17"/>
                    <a:gd name="T18" fmla="*/ 670 w 5"/>
                    <a:gd name="T19" fmla="*/ 576 h 17"/>
                    <a:gd name="T20" fmla="*/ 394 w 5"/>
                    <a:gd name="T21" fmla="*/ 0 h 17"/>
                    <a:gd name="T22" fmla="*/ 394 w 5"/>
                    <a:gd name="T23" fmla="*/ 0 h 17"/>
                    <a:gd name="T24" fmla="*/ 0 w 5"/>
                    <a:gd name="T25" fmla="*/ 25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17"/>
                    <a:gd name="T41" fmla="*/ 5 w 5"/>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17">
                      <a:moveTo>
                        <a:pt x="0" y="2"/>
                      </a:moveTo>
                      <a:lnTo>
                        <a:pt x="0" y="2"/>
                      </a:lnTo>
                      <a:lnTo>
                        <a:pt x="2" y="5"/>
                      </a:lnTo>
                      <a:lnTo>
                        <a:pt x="2" y="10"/>
                      </a:lnTo>
                      <a:lnTo>
                        <a:pt x="2" y="13"/>
                      </a:lnTo>
                      <a:lnTo>
                        <a:pt x="0" y="15"/>
                      </a:lnTo>
                      <a:lnTo>
                        <a:pt x="2" y="17"/>
                      </a:lnTo>
                      <a:lnTo>
                        <a:pt x="3" y="15"/>
                      </a:lnTo>
                      <a:lnTo>
                        <a:pt x="5" y="10"/>
                      </a:lnTo>
                      <a:lnTo>
                        <a:pt x="5" y="5"/>
                      </a:lnTo>
                      <a:lnTo>
                        <a:pt x="3"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899" name="Freeform 1139"/>
                <p:cNvSpPr>
                  <a:spLocks/>
                </p:cNvSpPr>
                <p:nvPr/>
              </p:nvSpPr>
              <p:spPr bwMode="auto">
                <a:xfrm>
                  <a:off x="2726" y="1829"/>
                  <a:ext cx="16" cy="23"/>
                </a:xfrm>
                <a:custGeom>
                  <a:avLst/>
                  <a:gdLst>
                    <a:gd name="T0" fmla="*/ 429 w 5"/>
                    <a:gd name="T1" fmla="*/ 0 h 7"/>
                    <a:gd name="T2" fmla="*/ 429 w 5"/>
                    <a:gd name="T3" fmla="*/ 0 h 7"/>
                    <a:gd name="T4" fmla="*/ 195 w 5"/>
                    <a:gd name="T5" fmla="*/ 0 h 7"/>
                    <a:gd name="T6" fmla="*/ 0 w 5"/>
                    <a:gd name="T7" fmla="*/ 250 h 7"/>
                    <a:gd name="T8" fmla="*/ 0 w 5"/>
                    <a:gd name="T9" fmla="*/ 463 h 7"/>
                    <a:gd name="T10" fmla="*/ 195 w 5"/>
                    <a:gd name="T11" fmla="*/ 821 h 7"/>
                    <a:gd name="T12" fmla="*/ 522 w 5"/>
                    <a:gd name="T13" fmla="*/ 572 h 7"/>
                    <a:gd name="T14" fmla="*/ 429 w 5"/>
                    <a:gd name="T15" fmla="*/ 250 h 7"/>
                    <a:gd name="T16" fmla="*/ 195 w 5"/>
                    <a:gd name="T17" fmla="*/ 250 h 7"/>
                    <a:gd name="T18" fmla="*/ 195 w 5"/>
                    <a:gd name="T19" fmla="*/ 250 h 7"/>
                    <a:gd name="T20" fmla="*/ 429 w 5"/>
                    <a:gd name="T21" fmla="*/ 250 h 7"/>
                    <a:gd name="T22" fmla="*/ 429 w 5"/>
                    <a:gd name="T23" fmla="*/ 250 h 7"/>
                    <a:gd name="T24" fmla="*/ 429 w 5"/>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4" y="0"/>
                      </a:moveTo>
                      <a:lnTo>
                        <a:pt x="4" y="0"/>
                      </a:lnTo>
                      <a:lnTo>
                        <a:pt x="2" y="0"/>
                      </a:lnTo>
                      <a:lnTo>
                        <a:pt x="0" y="2"/>
                      </a:lnTo>
                      <a:lnTo>
                        <a:pt x="0" y="4"/>
                      </a:lnTo>
                      <a:lnTo>
                        <a:pt x="2" y="7"/>
                      </a:lnTo>
                      <a:lnTo>
                        <a:pt x="5" y="5"/>
                      </a:lnTo>
                      <a:lnTo>
                        <a:pt x="4" y="2"/>
                      </a:lnTo>
                      <a:lnTo>
                        <a:pt x="2" y="2"/>
                      </a:lnTo>
                      <a:lnTo>
                        <a:pt x="4" y="2"/>
                      </a:lnTo>
                      <a:lnTo>
                        <a:pt x="4"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0" name="Freeform 1140"/>
                <p:cNvSpPr>
                  <a:spLocks/>
                </p:cNvSpPr>
                <p:nvPr/>
              </p:nvSpPr>
              <p:spPr bwMode="auto">
                <a:xfrm>
                  <a:off x="2739" y="1826"/>
                  <a:ext cx="19" cy="9"/>
                </a:xfrm>
                <a:custGeom>
                  <a:avLst/>
                  <a:gdLst>
                    <a:gd name="T0" fmla="*/ 602 w 6"/>
                    <a:gd name="T1" fmla="*/ 81 h 3"/>
                    <a:gd name="T2" fmla="*/ 602 w 6"/>
                    <a:gd name="T3" fmla="*/ 81 h 3"/>
                    <a:gd name="T4" fmla="*/ 320 w 6"/>
                    <a:gd name="T5" fmla="*/ 0 h 3"/>
                    <a:gd name="T6" fmla="*/ 0 w 6"/>
                    <a:gd name="T7" fmla="*/ 81 h 3"/>
                    <a:gd name="T8" fmla="*/ 0 w 6"/>
                    <a:gd name="T9" fmla="*/ 243 h 3"/>
                    <a:gd name="T10" fmla="*/ 510 w 6"/>
                    <a:gd name="T11" fmla="*/ 243 h 3"/>
                    <a:gd name="T12" fmla="*/ 510 w 6"/>
                    <a:gd name="T13" fmla="*/ 243 h 3"/>
                    <a:gd name="T14" fmla="*/ 510 w 6"/>
                    <a:gd name="T15" fmla="*/ 243 h 3"/>
                    <a:gd name="T16" fmla="*/ 602 w 6"/>
                    <a:gd name="T17" fmla="*/ 8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1"/>
                      </a:moveTo>
                      <a:lnTo>
                        <a:pt x="6" y="1"/>
                      </a:lnTo>
                      <a:lnTo>
                        <a:pt x="3" y="0"/>
                      </a:lnTo>
                      <a:lnTo>
                        <a:pt x="0" y="1"/>
                      </a:lnTo>
                      <a:lnTo>
                        <a:pt x="0" y="3"/>
                      </a:lnTo>
                      <a:lnTo>
                        <a:pt x="5" y="3"/>
                      </a:lnTo>
                      <a:lnTo>
                        <a:pt x="6"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1" name="Freeform 1141"/>
                <p:cNvSpPr>
                  <a:spLocks/>
                </p:cNvSpPr>
                <p:nvPr/>
              </p:nvSpPr>
              <p:spPr bwMode="auto">
                <a:xfrm>
                  <a:off x="2755" y="1829"/>
                  <a:ext cx="13" cy="13"/>
                </a:xfrm>
                <a:custGeom>
                  <a:avLst/>
                  <a:gdLst>
                    <a:gd name="T0" fmla="*/ 338 w 4"/>
                    <a:gd name="T1" fmla="*/ 244 h 4"/>
                    <a:gd name="T2" fmla="*/ 338 w 4"/>
                    <a:gd name="T3" fmla="*/ 244 h 4"/>
                    <a:gd name="T4" fmla="*/ 338 w 4"/>
                    <a:gd name="T5" fmla="*/ 244 h 4"/>
                    <a:gd name="T6" fmla="*/ 104 w 4"/>
                    <a:gd name="T7" fmla="*/ 0 h 4"/>
                    <a:gd name="T8" fmla="*/ 0 w 4"/>
                    <a:gd name="T9" fmla="*/ 244 h 4"/>
                    <a:gd name="T10" fmla="*/ 104 w 4"/>
                    <a:gd name="T11" fmla="*/ 442 h 4"/>
                    <a:gd name="T12" fmla="*/ 442 w 4"/>
                    <a:gd name="T13" fmla="*/ 442 h 4"/>
                    <a:gd name="T14" fmla="*/ 442 w 4"/>
                    <a:gd name="T15" fmla="*/ 442 h 4"/>
                    <a:gd name="T16" fmla="*/ 338 w 4"/>
                    <a:gd name="T17" fmla="*/ 244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3" y="2"/>
                      </a:moveTo>
                      <a:lnTo>
                        <a:pt x="3" y="2"/>
                      </a:lnTo>
                      <a:lnTo>
                        <a:pt x="1" y="0"/>
                      </a:lnTo>
                      <a:lnTo>
                        <a:pt x="0" y="2"/>
                      </a:lnTo>
                      <a:lnTo>
                        <a:pt x="1" y="4"/>
                      </a:lnTo>
                      <a:lnTo>
                        <a:pt x="4" y="4"/>
                      </a:lnTo>
                      <a:lnTo>
                        <a:pt x="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2" name="Freeform 1142"/>
                <p:cNvSpPr>
                  <a:spLocks/>
                </p:cNvSpPr>
                <p:nvPr/>
              </p:nvSpPr>
              <p:spPr bwMode="auto">
                <a:xfrm>
                  <a:off x="2765" y="1829"/>
                  <a:ext cx="16" cy="13"/>
                </a:xfrm>
                <a:custGeom>
                  <a:avLst/>
                  <a:gdLst>
                    <a:gd name="T0" fmla="*/ 326 w 5"/>
                    <a:gd name="T1" fmla="*/ 0 h 4"/>
                    <a:gd name="T2" fmla="*/ 326 w 5"/>
                    <a:gd name="T3" fmla="*/ 0 h 4"/>
                    <a:gd name="T4" fmla="*/ 102 w 5"/>
                    <a:gd name="T5" fmla="*/ 0 h 4"/>
                    <a:gd name="T6" fmla="*/ 0 w 5"/>
                    <a:gd name="T7" fmla="*/ 244 h 4"/>
                    <a:gd name="T8" fmla="*/ 102 w 5"/>
                    <a:gd name="T9" fmla="*/ 442 h 4"/>
                    <a:gd name="T10" fmla="*/ 326 w 5"/>
                    <a:gd name="T11" fmla="*/ 244 h 4"/>
                    <a:gd name="T12" fmla="*/ 522 w 5"/>
                    <a:gd name="T13" fmla="*/ 244 h 4"/>
                    <a:gd name="T14" fmla="*/ 522 w 5"/>
                    <a:gd name="T15" fmla="*/ 244 h 4"/>
                    <a:gd name="T16" fmla="*/ 326 w 5"/>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3" y="0"/>
                      </a:moveTo>
                      <a:lnTo>
                        <a:pt x="3" y="0"/>
                      </a:lnTo>
                      <a:lnTo>
                        <a:pt x="1" y="0"/>
                      </a:lnTo>
                      <a:lnTo>
                        <a:pt x="0" y="2"/>
                      </a:lnTo>
                      <a:lnTo>
                        <a:pt x="1" y="4"/>
                      </a:lnTo>
                      <a:lnTo>
                        <a:pt x="3" y="2"/>
                      </a:lnTo>
                      <a:lnTo>
                        <a:pt x="5"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3" name="Freeform 1143"/>
                <p:cNvSpPr>
                  <a:spLocks/>
                </p:cNvSpPr>
                <p:nvPr/>
              </p:nvSpPr>
              <p:spPr bwMode="auto">
                <a:xfrm>
                  <a:off x="2775" y="1813"/>
                  <a:ext cx="10" cy="22"/>
                </a:xfrm>
                <a:custGeom>
                  <a:avLst/>
                  <a:gdLst>
                    <a:gd name="T0" fmla="*/ 257 w 3"/>
                    <a:gd name="T1" fmla="*/ 189 h 7"/>
                    <a:gd name="T2" fmla="*/ 257 w 3"/>
                    <a:gd name="T3" fmla="*/ 189 h 7"/>
                    <a:gd name="T4" fmla="*/ 257 w 3"/>
                    <a:gd name="T5" fmla="*/ 405 h 7"/>
                    <a:gd name="T6" fmla="*/ 0 w 3"/>
                    <a:gd name="T7" fmla="*/ 493 h 7"/>
                    <a:gd name="T8" fmla="*/ 257 w 3"/>
                    <a:gd name="T9" fmla="*/ 682 h 7"/>
                    <a:gd name="T10" fmla="*/ 367 w 3"/>
                    <a:gd name="T11" fmla="*/ 405 h 7"/>
                    <a:gd name="T12" fmla="*/ 367 w 3"/>
                    <a:gd name="T13" fmla="*/ 0 h 7"/>
                    <a:gd name="T14" fmla="*/ 367 w 3"/>
                    <a:gd name="T15" fmla="*/ 0 h 7"/>
                    <a:gd name="T16" fmla="*/ 257 w 3"/>
                    <a:gd name="T17" fmla="*/ 189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2" y="2"/>
                      </a:moveTo>
                      <a:lnTo>
                        <a:pt x="2" y="2"/>
                      </a:lnTo>
                      <a:lnTo>
                        <a:pt x="2" y="4"/>
                      </a:lnTo>
                      <a:lnTo>
                        <a:pt x="0" y="5"/>
                      </a:lnTo>
                      <a:lnTo>
                        <a:pt x="2" y="7"/>
                      </a:lnTo>
                      <a:lnTo>
                        <a:pt x="3" y="4"/>
                      </a:lnTo>
                      <a:lnTo>
                        <a:pt x="3"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4" name="Freeform 1144"/>
                <p:cNvSpPr>
                  <a:spLocks/>
                </p:cNvSpPr>
                <p:nvPr/>
              </p:nvSpPr>
              <p:spPr bwMode="auto">
                <a:xfrm>
                  <a:off x="2749" y="1786"/>
                  <a:ext cx="36" cy="33"/>
                </a:xfrm>
                <a:custGeom>
                  <a:avLst/>
                  <a:gdLst>
                    <a:gd name="T0" fmla="*/ 245 w 11"/>
                    <a:gd name="T1" fmla="*/ 360 h 10"/>
                    <a:gd name="T2" fmla="*/ 245 w 11"/>
                    <a:gd name="T3" fmla="*/ 360 h 10"/>
                    <a:gd name="T4" fmla="*/ 697 w 11"/>
                    <a:gd name="T5" fmla="*/ 610 h 10"/>
                    <a:gd name="T6" fmla="*/ 1155 w 11"/>
                    <a:gd name="T7" fmla="*/ 1188 h 10"/>
                    <a:gd name="T8" fmla="*/ 1263 w 11"/>
                    <a:gd name="T9" fmla="*/ 937 h 10"/>
                    <a:gd name="T10" fmla="*/ 697 w 11"/>
                    <a:gd name="T11" fmla="*/ 360 h 10"/>
                    <a:gd name="T12" fmla="*/ 0 w 11"/>
                    <a:gd name="T13" fmla="*/ 0 h 10"/>
                    <a:gd name="T14" fmla="*/ 0 w 11"/>
                    <a:gd name="T15" fmla="*/ 0 h 10"/>
                    <a:gd name="T16" fmla="*/ 245 w 11"/>
                    <a:gd name="T17" fmla="*/ 36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0"/>
                    <a:gd name="T29" fmla="*/ 11 w 11"/>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0">
                      <a:moveTo>
                        <a:pt x="2" y="3"/>
                      </a:moveTo>
                      <a:lnTo>
                        <a:pt x="2" y="3"/>
                      </a:lnTo>
                      <a:lnTo>
                        <a:pt x="6" y="5"/>
                      </a:lnTo>
                      <a:lnTo>
                        <a:pt x="10" y="10"/>
                      </a:lnTo>
                      <a:lnTo>
                        <a:pt x="11" y="8"/>
                      </a:lnTo>
                      <a:lnTo>
                        <a:pt x="6" y="3"/>
                      </a:lnTo>
                      <a:lnTo>
                        <a:pt x="0" y="0"/>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5" name="Freeform 1145"/>
                <p:cNvSpPr>
                  <a:spLocks/>
                </p:cNvSpPr>
                <p:nvPr/>
              </p:nvSpPr>
              <p:spPr bwMode="auto">
                <a:xfrm>
                  <a:off x="2739" y="1786"/>
                  <a:ext cx="16" cy="23"/>
                </a:xfrm>
                <a:custGeom>
                  <a:avLst/>
                  <a:gdLst>
                    <a:gd name="T0" fmla="*/ 326 w 5"/>
                    <a:gd name="T1" fmla="*/ 821 h 7"/>
                    <a:gd name="T2" fmla="*/ 326 w 5"/>
                    <a:gd name="T3" fmla="*/ 821 h 7"/>
                    <a:gd name="T4" fmla="*/ 326 w 5"/>
                    <a:gd name="T5" fmla="*/ 355 h 7"/>
                    <a:gd name="T6" fmla="*/ 522 w 5"/>
                    <a:gd name="T7" fmla="*/ 355 h 7"/>
                    <a:gd name="T8" fmla="*/ 326 w 5"/>
                    <a:gd name="T9" fmla="*/ 0 h 7"/>
                    <a:gd name="T10" fmla="*/ 102 w 5"/>
                    <a:gd name="T11" fmla="*/ 355 h 7"/>
                    <a:gd name="T12" fmla="*/ 0 w 5"/>
                    <a:gd name="T13" fmla="*/ 572 h 7"/>
                    <a:gd name="T14" fmla="*/ 0 w 5"/>
                    <a:gd name="T15" fmla="*/ 572 h 7"/>
                    <a:gd name="T16" fmla="*/ 326 w 5"/>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3" y="7"/>
                      </a:moveTo>
                      <a:lnTo>
                        <a:pt x="3" y="7"/>
                      </a:lnTo>
                      <a:lnTo>
                        <a:pt x="3" y="3"/>
                      </a:lnTo>
                      <a:lnTo>
                        <a:pt x="5" y="3"/>
                      </a:lnTo>
                      <a:lnTo>
                        <a:pt x="3" y="0"/>
                      </a:lnTo>
                      <a:lnTo>
                        <a:pt x="1" y="3"/>
                      </a:lnTo>
                      <a:lnTo>
                        <a:pt x="0" y="5"/>
                      </a:lnTo>
                      <a:lnTo>
                        <a:pt x="3"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6" name="Freeform 1146"/>
                <p:cNvSpPr>
                  <a:spLocks/>
                </p:cNvSpPr>
                <p:nvPr/>
              </p:nvSpPr>
              <p:spPr bwMode="auto">
                <a:xfrm>
                  <a:off x="2716" y="1803"/>
                  <a:ext cx="33" cy="26"/>
                </a:xfrm>
                <a:custGeom>
                  <a:avLst/>
                  <a:gdLst>
                    <a:gd name="T0" fmla="*/ 360 w 10"/>
                    <a:gd name="T1" fmla="*/ 793 h 8"/>
                    <a:gd name="T2" fmla="*/ 360 w 10"/>
                    <a:gd name="T3" fmla="*/ 793 h 8"/>
                    <a:gd name="T4" fmla="*/ 610 w 10"/>
                    <a:gd name="T5" fmla="*/ 549 h 8"/>
                    <a:gd name="T6" fmla="*/ 1188 w 10"/>
                    <a:gd name="T7" fmla="*/ 244 h 8"/>
                    <a:gd name="T8" fmla="*/ 828 w 10"/>
                    <a:gd name="T9" fmla="*/ 0 h 8"/>
                    <a:gd name="T10" fmla="*/ 360 w 10"/>
                    <a:gd name="T11" fmla="*/ 338 h 8"/>
                    <a:gd name="T12" fmla="*/ 0 w 10"/>
                    <a:gd name="T13" fmla="*/ 887 h 8"/>
                    <a:gd name="T14" fmla="*/ 0 w 10"/>
                    <a:gd name="T15" fmla="*/ 887 h 8"/>
                    <a:gd name="T16" fmla="*/ 360 w 10"/>
                    <a:gd name="T17" fmla="*/ 79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3" y="7"/>
                      </a:moveTo>
                      <a:lnTo>
                        <a:pt x="3" y="7"/>
                      </a:lnTo>
                      <a:lnTo>
                        <a:pt x="5" y="5"/>
                      </a:lnTo>
                      <a:lnTo>
                        <a:pt x="10" y="2"/>
                      </a:lnTo>
                      <a:lnTo>
                        <a:pt x="7" y="0"/>
                      </a:lnTo>
                      <a:lnTo>
                        <a:pt x="3" y="3"/>
                      </a:lnTo>
                      <a:lnTo>
                        <a:pt x="0" y="8"/>
                      </a:lnTo>
                      <a:lnTo>
                        <a:pt x="3"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7" name="Freeform 1147"/>
                <p:cNvSpPr>
                  <a:spLocks/>
                </p:cNvSpPr>
                <p:nvPr/>
              </p:nvSpPr>
              <p:spPr bwMode="auto">
                <a:xfrm>
                  <a:off x="2716" y="1826"/>
                  <a:ext cx="10" cy="26"/>
                </a:xfrm>
                <a:custGeom>
                  <a:avLst/>
                  <a:gdLst>
                    <a:gd name="T0" fmla="*/ 367 w 3"/>
                    <a:gd name="T1" fmla="*/ 653 h 8"/>
                    <a:gd name="T2" fmla="*/ 367 w 3"/>
                    <a:gd name="T3" fmla="*/ 653 h 8"/>
                    <a:gd name="T4" fmla="*/ 367 w 3"/>
                    <a:gd name="T5" fmla="*/ 549 h 8"/>
                    <a:gd name="T6" fmla="*/ 367 w 3"/>
                    <a:gd name="T7" fmla="*/ 0 h 8"/>
                    <a:gd name="T8" fmla="*/ 0 w 3"/>
                    <a:gd name="T9" fmla="*/ 104 h 8"/>
                    <a:gd name="T10" fmla="*/ 0 w 3"/>
                    <a:gd name="T11" fmla="*/ 549 h 8"/>
                    <a:gd name="T12" fmla="*/ 257 w 3"/>
                    <a:gd name="T13" fmla="*/ 887 h 8"/>
                    <a:gd name="T14" fmla="*/ 257 w 3"/>
                    <a:gd name="T15" fmla="*/ 887 h 8"/>
                    <a:gd name="T16" fmla="*/ 367 w 3"/>
                    <a:gd name="T17" fmla="*/ 65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8"/>
                    <a:gd name="T29" fmla="*/ 3 w 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8">
                      <a:moveTo>
                        <a:pt x="3" y="6"/>
                      </a:moveTo>
                      <a:lnTo>
                        <a:pt x="3" y="6"/>
                      </a:lnTo>
                      <a:lnTo>
                        <a:pt x="3" y="5"/>
                      </a:lnTo>
                      <a:lnTo>
                        <a:pt x="3" y="0"/>
                      </a:lnTo>
                      <a:lnTo>
                        <a:pt x="0" y="1"/>
                      </a:lnTo>
                      <a:lnTo>
                        <a:pt x="0" y="5"/>
                      </a:lnTo>
                      <a:lnTo>
                        <a:pt x="2" y="8"/>
                      </a:lnTo>
                      <a:lnTo>
                        <a:pt x="3"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8" name="Freeform 1148"/>
                <p:cNvSpPr>
                  <a:spLocks/>
                </p:cNvSpPr>
                <p:nvPr/>
              </p:nvSpPr>
              <p:spPr bwMode="auto">
                <a:xfrm>
                  <a:off x="2722" y="1845"/>
                  <a:ext cx="10" cy="17"/>
                </a:xfrm>
                <a:custGeom>
                  <a:avLst/>
                  <a:gdLst>
                    <a:gd name="T0" fmla="*/ 367 w 3"/>
                    <a:gd name="T1" fmla="*/ 670 h 5"/>
                    <a:gd name="T2" fmla="*/ 367 w 3"/>
                    <a:gd name="T3" fmla="*/ 670 h 5"/>
                    <a:gd name="T4" fmla="*/ 367 w 3"/>
                    <a:gd name="T5" fmla="*/ 279 h 5"/>
                    <a:gd name="T6" fmla="*/ 367 w 3"/>
                    <a:gd name="T7" fmla="*/ 0 h 5"/>
                    <a:gd name="T8" fmla="*/ 110 w 3"/>
                    <a:gd name="T9" fmla="*/ 0 h 5"/>
                    <a:gd name="T10" fmla="*/ 110 w 3"/>
                    <a:gd name="T11" fmla="*/ 0 h 5"/>
                    <a:gd name="T12" fmla="*/ 0 w 3"/>
                    <a:gd name="T13" fmla="*/ 279 h 5"/>
                    <a:gd name="T14" fmla="*/ 110 w 3"/>
                    <a:gd name="T15" fmla="*/ 279 h 5"/>
                    <a:gd name="T16" fmla="*/ 110 w 3"/>
                    <a:gd name="T17" fmla="*/ 279 h 5"/>
                    <a:gd name="T18" fmla="*/ 110 w 3"/>
                    <a:gd name="T19" fmla="*/ 279 h 5"/>
                    <a:gd name="T20" fmla="*/ 110 w 3"/>
                    <a:gd name="T21" fmla="*/ 394 h 5"/>
                    <a:gd name="T22" fmla="*/ 110 w 3"/>
                    <a:gd name="T23" fmla="*/ 394 h 5"/>
                    <a:gd name="T24" fmla="*/ 367 w 3"/>
                    <a:gd name="T25" fmla="*/ 67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5"/>
                    <a:gd name="T41" fmla="*/ 3 w 3"/>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5">
                      <a:moveTo>
                        <a:pt x="3" y="5"/>
                      </a:moveTo>
                      <a:lnTo>
                        <a:pt x="3" y="5"/>
                      </a:lnTo>
                      <a:lnTo>
                        <a:pt x="3" y="2"/>
                      </a:lnTo>
                      <a:lnTo>
                        <a:pt x="3" y="0"/>
                      </a:lnTo>
                      <a:lnTo>
                        <a:pt x="1" y="0"/>
                      </a:lnTo>
                      <a:lnTo>
                        <a:pt x="0" y="2"/>
                      </a:lnTo>
                      <a:lnTo>
                        <a:pt x="1" y="2"/>
                      </a:lnTo>
                      <a:lnTo>
                        <a:pt x="1" y="3"/>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09" name="Freeform 1149"/>
                <p:cNvSpPr>
                  <a:spLocks/>
                </p:cNvSpPr>
                <p:nvPr/>
              </p:nvSpPr>
              <p:spPr bwMode="auto">
                <a:xfrm>
                  <a:off x="2716" y="1855"/>
                  <a:ext cx="16" cy="33"/>
                </a:xfrm>
                <a:custGeom>
                  <a:avLst/>
                  <a:gdLst>
                    <a:gd name="T0" fmla="*/ 195 w 5"/>
                    <a:gd name="T1" fmla="*/ 1188 h 10"/>
                    <a:gd name="T2" fmla="*/ 195 w 5"/>
                    <a:gd name="T3" fmla="*/ 1188 h 10"/>
                    <a:gd name="T4" fmla="*/ 326 w 5"/>
                    <a:gd name="T5" fmla="*/ 610 h 10"/>
                    <a:gd name="T6" fmla="*/ 522 w 5"/>
                    <a:gd name="T7" fmla="*/ 251 h 10"/>
                    <a:gd name="T8" fmla="*/ 326 w 5"/>
                    <a:gd name="T9" fmla="*/ 0 h 10"/>
                    <a:gd name="T10" fmla="*/ 195 w 5"/>
                    <a:gd name="T11" fmla="*/ 610 h 10"/>
                    <a:gd name="T12" fmla="*/ 0 w 5"/>
                    <a:gd name="T13" fmla="*/ 1079 h 10"/>
                    <a:gd name="T14" fmla="*/ 0 w 5"/>
                    <a:gd name="T15" fmla="*/ 1079 h 10"/>
                    <a:gd name="T16" fmla="*/ 195 w 5"/>
                    <a:gd name="T17" fmla="*/ 1188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0"/>
                    <a:gd name="T29" fmla="*/ 5 w 5"/>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0">
                      <a:moveTo>
                        <a:pt x="2" y="10"/>
                      </a:moveTo>
                      <a:lnTo>
                        <a:pt x="2" y="10"/>
                      </a:lnTo>
                      <a:lnTo>
                        <a:pt x="3" y="5"/>
                      </a:lnTo>
                      <a:lnTo>
                        <a:pt x="5" y="2"/>
                      </a:lnTo>
                      <a:lnTo>
                        <a:pt x="3" y="0"/>
                      </a:lnTo>
                      <a:lnTo>
                        <a:pt x="2" y="5"/>
                      </a:lnTo>
                      <a:lnTo>
                        <a:pt x="0" y="9"/>
                      </a:lnTo>
                      <a:lnTo>
                        <a:pt x="2"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0" name="Freeform 1150"/>
                <p:cNvSpPr>
                  <a:spLocks/>
                </p:cNvSpPr>
                <p:nvPr/>
              </p:nvSpPr>
              <p:spPr bwMode="auto">
                <a:xfrm>
                  <a:off x="2683" y="1885"/>
                  <a:ext cx="39" cy="26"/>
                </a:xfrm>
                <a:custGeom>
                  <a:avLst/>
                  <a:gdLst>
                    <a:gd name="T0" fmla="*/ 0 w 12"/>
                    <a:gd name="T1" fmla="*/ 887 h 8"/>
                    <a:gd name="T2" fmla="*/ 0 w 12"/>
                    <a:gd name="T3" fmla="*/ 887 h 8"/>
                    <a:gd name="T4" fmla="*/ 793 w 12"/>
                    <a:gd name="T5" fmla="*/ 653 h 8"/>
                    <a:gd name="T6" fmla="*/ 1342 w 12"/>
                    <a:gd name="T7" fmla="*/ 104 h 8"/>
                    <a:gd name="T8" fmla="*/ 1131 w 12"/>
                    <a:gd name="T9" fmla="*/ 0 h 8"/>
                    <a:gd name="T10" fmla="*/ 549 w 12"/>
                    <a:gd name="T11" fmla="*/ 549 h 8"/>
                    <a:gd name="T12" fmla="*/ 0 w 12"/>
                    <a:gd name="T13" fmla="*/ 653 h 8"/>
                    <a:gd name="T14" fmla="*/ 0 w 12"/>
                    <a:gd name="T15" fmla="*/ 653 h 8"/>
                    <a:gd name="T16" fmla="*/ 0 w 12"/>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8"/>
                    <a:gd name="T29" fmla="*/ 12 w 1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8">
                      <a:moveTo>
                        <a:pt x="0" y="8"/>
                      </a:moveTo>
                      <a:lnTo>
                        <a:pt x="0" y="8"/>
                      </a:lnTo>
                      <a:lnTo>
                        <a:pt x="7" y="6"/>
                      </a:lnTo>
                      <a:lnTo>
                        <a:pt x="12" y="1"/>
                      </a:lnTo>
                      <a:lnTo>
                        <a:pt x="10" y="0"/>
                      </a:lnTo>
                      <a:lnTo>
                        <a:pt x="5" y="5"/>
                      </a:lnTo>
                      <a:lnTo>
                        <a:pt x="0" y="6"/>
                      </a:lnTo>
                      <a:lnTo>
                        <a:pt x="0"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1" name="Freeform 1151"/>
                <p:cNvSpPr>
                  <a:spLocks/>
                </p:cNvSpPr>
                <p:nvPr/>
              </p:nvSpPr>
              <p:spPr bwMode="auto">
                <a:xfrm>
                  <a:off x="2673" y="1904"/>
                  <a:ext cx="10" cy="17"/>
                </a:xfrm>
                <a:custGeom>
                  <a:avLst/>
                  <a:gdLst>
                    <a:gd name="T0" fmla="*/ 257 w 3"/>
                    <a:gd name="T1" fmla="*/ 670 h 5"/>
                    <a:gd name="T2" fmla="*/ 257 w 3"/>
                    <a:gd name="T3" fmla="*/ 670 h 5"/>
                    <a:gd name="T4" fmla="*/ 367 w 3"/>
                    <a:gd name="T5" fmla="*/ 279 h 5"/>
                    <a:gd name="T6" fmla="*/ 367 w 3"/>
                    <a:gd name="T7" fmla="*/ 279 h 5"/>
                    <a:gd name="T8" fmla="*/ 367 w 3"/>
                    <a:gd name="T9" fmla="*/ 0 h 5"/>
                    <a:gd name="T10" fmla="*/ 257 w 3"/>
                    <a:gd name="T11" fmla="*/ 279 h 5"/>
                    <a:gd name="T12" fmla="*/ 0 w 3"/>
                    <a:gd name="T13" fmla="*/ 394 h 5"/>
                    <a:gd name="T14" fmla="*/ 0 w 3"/>
                    <a:gd name="T15" fmla="*/ 394 h 5"/>
                    <a:gd name="T16" fmla="*/ 257 w 3"/>
                    <a:gd name="T17" fmla="*/ 67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5"/>
                      </a:lnTo>
                      <a:lnTo>
                        <a:pt x="3" y="2"/>
                      </a:lnTo>
                      <a:lnTo>
                        <a:pt x="3" y="0"/>
                      </a:lnTo>
                      <a:lnTo>
                        <a:pt x="2" y="2"/>
                      </a:lnTo>
                      <a:lnTo>
                        <a:pt x="0" y="3"/>
                      </a:lnTo>
                      <a:lnTo>
                        <a:pt x="2"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2" name="Freeform 1152"/>
                <p:cNvSpPr>
                  <a:spLocks/>
                </p:cNvSpPr>
                <p:nvPr/>
              </p:nvSpPr>
              <p:spPr bwMode="auto">
                <a:xfrm>
                  <a:off x="2663" y="1914"/>
                  <a:ext cx="17" cy="13"/>
                </a:xfrm>
                <a:custGeom>
                  <a:avLst/>
                  <a:gdLst>
                    <a:gd name="T0" fmla="*/ 0 w 5"/>
                    <a:gd name="T1" fmla="*/ 442 h 4"/>
                    <a:gd name="T2" fmla="*/ 0 w 5"/>
                    <a:gd name="T3" fmla="*/ 442 h 4"/>
                    <a:gd name="T4" fmla="*/ 394 w 5"/>
                    <a:gd name="T5" fmla="*/ 442 h 4"/>
                    <a:gd name="T6" fmla="*/ 670 w 5"/>
                    <a:gd name="T7" fmla="*/ 244 h 4"/>
                    <a:gd name="T8" fmla="*/ 394 w 5"/>
                    <a:gd name="T9" fmla="*/ 0 h 4"/>
                    <a:gd name="T10" fmla="*/ 116 w 5"/>
                    <a:gd name="T11" fmla="*/ 244 h 4"/>
                    <a:gd name="T12" fmla="*/ 0 w 5"/>
                    <a:gd name="T13" fmla="*/ 244 h 4"/>
                    <a:gd name="T14" fmla="*/ 0 w 5"/>
                    <a:gd name="T15" fmla="*/ 244 h 4"/>
                    <a:gd name="T16" fmla="*/ 0 w 5"/>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0" y="4"/>
                      </a:moveTo>
                      <a:lnTo>
                        <a:pt x="0" y="4"/>
                      </a:lnTo>
                      <a:lnTo>
                        <a:pt x="3" y="4"/>
                      </a:lnTo>
                      <a:lnTo>
                        <a:pt x="5" y="2"/>
                      </a:lnTo>
                      <a:lnTo>
                        <a:pt x="3" y="0"/>
                      </a:lnTo>
                      <a:lnTo>
                        <a:pt x="1" y="2"/>
                      </a:lnTo>
                      <a:lnTo>
                        <a:pt x="0" y="2"/>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3" name="Freeform 1153"/>
                <p:cNvSpPr>
                  <a:spLocks/>
                </p:cNvSpPr>
                <p:nvPr/>
              </p:nvSpPr>
              <p:spPr bwMode="auto">
                <a:xfrm>
                  <a:off x="2637" y="1921"/>
                  <a:ext cx="26" cy="9"/>
                </a:xfrm>
                <a:custGeom>
                  <a:avLst/>
                  <a:gdLst>
                    <a:gd name="T0" fmla="*/ 104 w 8"/>
                    <a:gd name="T1" fmla="*/ 243 h 3"/>
                    <a:gd name="T2" fmla="*/ 104 w 8"/>
                    <a:gd name="T3" fmla="*/ 243 h 3"/>
                    <a:gd name="T4" fmla="*/ 338 w 8"/>
                    <a:gd name="T5" fmla="*/ 243 h 3"/>
                    <a:gd name="T6" fmla="*/ 887 w 8"/>
                    <a:gd name="T7" fmla="*/ 162 h 3"/>
                    <a:gd name="T8" fmla="*/ 887 w 8"/>
                    <a:gd name="T9" fmla="*/ 0 h 3"/>
                    <a:gd name="T10" fmla="*/ 338 w 8"/>
                    <a:gd name="T11" fmla="*/ 0 h 3"/>
                    <a:gd name="T12" fmla="*/ 0 w 8"/>
                    <a:gd name="T13" fmla="*/ 162 h 3"/>
                    <a:gd name="T14" fmla="*/ 0 w 8"/>
                    <a:gd name="T15" fmla="*/ 162 h 3"/>
                    <a:gd name="T16" fmla="*/ 104 w 8"/>
                    <a:gd name="T17" fmla="*/ 24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1" y="3"/>
                      </a:moveTo>
                      <a:lnTo>
                        <a:pt x="1" y="3"/>
                      </a:lnTo>
                      <a:lnTo>
                        <a:pt x="3" y="3"/>
                      </a:lnTo>
                      <a:lnTo>
                        <a:pt x="8" y="2"/>
                      </a:lnTo>
                      <a:lnTo>
                        <a:pt x="8" y="0"/>
                      </a:lnTo>
                      <a:lnTo>
                        <a:pt x="3" y="0"/>
                      </a:lnTo>
                      <a:lnTo>
                        <a:pt x="0" y="2"/>
                      </a:lnTo>
                      <a:lnTo>
                        <a:pt x="1"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4" name="Freeform 1154"/>
                <p:cNvSpPr>
                  <a:spLocks/>
                </p:cNvSpPr>
                <p:nvPr/>
              </p:nvSpPr>
              <p:spPr bwMode="auto">
                <a:xfrm>
                  <a:off x="2611" y="1927"/>
                  <a:ext cx="29" cy="20"/>
                </a:xfrm>
                <a:custGeom>
                  <a:avLst/>
                  <a:gdLst>
                    <a:gd name="T0" fmla="*/ 332 w 9"/>
                    <a:gd name="T1" fmla="*/ 367 h 6"/>
                    <a:gd name="T2" fmla="*/ 332 w 9"/>
                    <a:gd name="T3" fmla="*/ 633 h 6"/>
                    <a:gd name="T4" fmla="*/ 635 w 9"/>
                    <a:gd name="T5" fmla="*/ 367 h 6"/>
                    <a:gd name="T6" fmla="*/ 967 w 9"/>
                    <a:gd name="T7" fmla="*/ 110 h 6"/>
                    <a:gd name="T8" fmla="*/ 873 w 9"/>
                    <a:gd name="T9" fmla="*/ 0 h 6"/>
                    <a:gd name="T10" fmla="*/ 435 w 9"/>
                    <a:gd name="T11" fmla="*/ 110 h 6"/>
                    <a:gd name="T12" fmla="*/ 103 w 9"/>
                    <a:gd name="T13" fmla="*/ 633 h 6"/>
                    <a:gd name="T14" fmla="*/ 103 w 9"/>
                    <a:gd name="T15" fmla="*/ 743 h 6"/>
                    <a:gd name="T16" fmla="*/ 103 w 9"/>
                    <a:gd name="T17" fmla="*/ 633 h 6"/>
                    <a:gd name="T18" fmla="*/ 0 w 9"/>
                    <a:gd name="T19" fmla="*/ 633 h 6"/>
                    <a:gd name="T20" fmla="*/ 103 w 9"/>
                    <a:gd name="T21" fmla="*/ 743 h 6"/>
                    <a:gd name="T22" fmla="*/ 332 w 9"/>
                    <a:gd name="T23" fmla="*/ 367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6"/>
                    <a:gd name="T38" fmla="*/ 9 w 9"/>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6">
                      <a:moveTo>
                        <a:pt x="3" y="3"/>
                      </a:moveTo>
                      <a:lnTo>
                        <a:pt x="3" y="5"/>
                      </a:lnTo>
                      <a:lnTo>
                        <a:pt x="6" y="3"/>
                      </a:lnTo>
                      <a:lnTo>
                        <a:pt x="9" y="1"/>
                      </a:lnTo>
                      <a:lnTo>
                        <a:pt x="8" y="0"/>
                      </a:lnTo>
                      <a:lnTo>
                        <a:pt x="4" y="1"/>
                      </a:lnTo>
                      <a:lnTo>
                        <a:pt x="1" y="5"/>
                      </a:lnTo>
                      <a:lnTo>
                        <a:pt x="1" y="6"/>
                      </a:lnTo>
                      <a:lnTo>
                        <a:pt x="1" y="5"/>
                      </a:lnTo>
                      <a:lnTo>
                        <a:pt x="0" y="5"/>
                      </a:lnTo>
                      <a:lnTo>
                        <a:pt x="1" y="6"/>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5" name="Freeform 1155"/>
                <p:cNvSpPr>
                  <a:spLocks/>
                </p:cNvSpPr>
                <p:nvPr/>
              </p:nvSpPr>
              <p:spPr bwMode="auto">
                <a:xfrm>
                  <a:off x="2745" y="1665"/>
                  <a:ext cx="30" cy="115"/>
                </a:xfrm>
                <a:custGeom>
                  <a:avLst/>
                  <a:gdLst>
                    <a:gd name="T0" fmla="*/ 477 w 9"/>
                    <a:gd name="T1" fmla="*/ 3972 h 35"/>
                    <a:gd name="T2" fmla="*/ 477 w 9"/>
                    <a:gd name="T3" fmla="*/ 3972 h 35"/>
                    <a:gd name="T4" fmla="*/ 367 w 9"/>
                    <a:gd name="T5" fmla="*/ 3972 h 35"/>
                    <a:gd name="T6" fmla="*/ 367 w 9"/>
                    <a:gd name="T7" fmla="*/ 4081 h 35"/>
                    <a:gd name="T8" fmla="*/ 257 w 9"/>
                    <a:gd name="T9" fmla="*/ 3972 h 35"/>
                    <a:gd name="T10" fmla="*/ 110 w 9"/>
                    <a:gd name="T11" fmla="*/ 3972 h 35"/>
                    <a:gd name="T12" fmla="*/ 110 w 9"/>
                    <a:gd name="T13" fmla="*/ 3726 h 35"/>
                    <a:gd name="T14" fmla="*/ 0 w 9"/>
                    <a:gd name="T15" fmla="*/ 3618 h 35"/>
                    <a:gd name="T16" fmla="*/ 0 w 9"/>
                    <a:gd name="T17" fmla="*/ 3368 h 35"/>
                    <a:gd name="T18" fmla="*/ 110 w 9"/>
                    <a:gd name="T19" fmla="*/ 3013 h 35"/>
                    <a:gd name="T20" fmla="*/ 110 w 9"/>
                    <a:gd name="T21" fmla="*/ 3013 h 35"/>
                    <a:gd name="T22" fmla="*/ 257 w 9"/>
                    <a:gd name="T23" fmla="*/ 2451 h 35"/>
                    <a:gd name="T24" fmla="*/ 367 w 9"/>
                    <a:gd name="T25" fmla="*/ 2201 h 35"/>
                    <a:gd name="T26" fmla="*/ 367 w 9"/>
                    <a:gd name="T27" fmla="*/ 2093 h 35"/>
                    <a:gd name="T28" fmla="*/ 367 w 9"/>
                    <a:gd name="T29" fmla="*/ 2093 h 35"/>
                    <a:gd name="T30" fmla="*/ 367 w 9"/>
                    <a:gd name="T31" fmla="*/ 2093 h 35"/>
                    <a:gd name="T32" fmla="*/ 257 w 9"/>
                    <a:gd name="T33" fmla="*/ 1879 h 35"/>
                    <a:gd name="T34" fmla="*/ 110 w 9"/>
                    <a:gd name="T35" fmla="*/ 1738 h 35"/>
                    <a:gd name="T36" fmla="*/ 110 w 9"/>
                    <a:gd name="T37" fmla="*/ 1521 h 35"/>
                    <a:gd name="T38" fmla="*/ 110 w 9"/>
                    <a:gd name="T39" fmla="*/ 1068 h 35"/>
                    <a:gd name="T40" fmla="*/ 110 w 9"/>
                    <a:gd name="T41" fmla="*/ 1068 h 35"/>
                    <a:gd name="T42" fmla="*/ 110 w 9"/>
                    <a:gd name="T43" fmla="*/ 917 h 35"/>
                    <a:gd name="T44" fmla="*/ 0 w 9"/>
                    <a:gd name="T45" fmla="*/ 713 h 35"/>
                    <a:gd name="T46" fmla="*/ 110 w 9"/>
                    <a:gd name="T47" fmla="*/ 572 h 35"/>
                    <a:gd name="T48" fmla="*/ 110 w 9"/>
                    <a:gd name="T49" fmla="*/ 572 h 35"/>
                    <a:gd name="T50" fmla="*/ 367 w 9"/>
                    <a:gd name="T51" fmla="*/ 355 h 35"/>
                    <a:gd name="T52" fmla="*/ 367 w 9"/>
                    <a:gd name="T53" fmla="*/ 355 h 35"/>
                    <a:gd name="T54" fmla="*/ 477 w 9"/>
                    <a:gd name="T55" fmla="*/ 108 h 35"/>
                    <a:gd name="T56" fmla="*/ 633 w 9"/>
                    <a:gd name="T57" fmla="*/ 108 h 35"/>
                    <a:gd name="T58" fmla="*/ 743 w 9"/>
                    <a:gd name="T59" fmla="*/ 0 h 35"/>
                    <a:gd name="T60" fmla="*/ 743 w 9"/>
                    <a:gd name="T61" fmla="*/ 0 h 35"/>
                    <a:gd name="T62" fmla="*/ 857 w 9"/>
                    <a:gd name="T63" fmla="*/ 108 h 35"/>
                    <a:gd name="T64" fmla="*/ 857 w 9"/>
                    <a:gd name="T65" fmla="*/ 250 h 35"/>
                    <a:gd name="T66" fmla="*/ 857 w 9"/>
                    <a:gd name="T67" fmla="*/ 463 h 35"/>
                    <a:gd name="T68" fmla="*/ 857 w 9"/>
                    <a:gd name="T69" fmla="*/ 463 h 35"/>
                    <a:gd name="T70" fmla="*/ 857 w 9"/>
                    <a:gd name="T71" fmla="*/ 917 h 35"/>
                    <a:gd name="T72" fmla="*/ 857 w 9"/>
                    <a:gd name="T73" fmla="*/ 1166 h 35"/>
                    <a:gd name="T74" fmla="*/ 857 w 9"/>
                    <a:gd name="T75" fmla="*/ 1383 h 35"/>
                    <a:gd name="T76" fmla="*/ 857 w 9"/>
                    <a:gd name="T77" fmla="*/ 1521 h 35"/>
                    <a:gd name="T78" fmla="*/ 857 w 9"/>
                    <a:gd name="T79" fmla="*/ 1521 h 35"/>
                    <a:gd name="T80" fmla="*/ 1000 w 9"/>
                    <a:gd name="T81" fmla="*/ 1521 h 35"/>
                    <a:gd name="T82" fmla="*/ 1110 w 9"/>
                    <a:gd name="T83" fmla="*/ 1630 h 35"/>
                    <a:gd name="T84" fmla="*/ 1110 w 9"/>
                    <a:gd name="T85" fmla="*/ 1738 h 35"/>
                    <a:gd name="T86" fmla="*/ 1110 w 9"/>
                    <a:gd name="T87" fmla="*/ 2093 h 35"/>
                    <a:gd name="T88" fmla="*/ 1110 w 9"/>
                    <a:gd name="T89" fmla="*/ 2093 h 35"/>
                    <a:gd name="T90" fmla="*/ 1110 w 9"/>
                    <a:gd name="T91" fmla="*/ 2343 h 35"/>
                    <a:gd name="T92" fmla="*/ 1110 w 9"/>
                    <a:gd name="T93" fmla="*/ 2560 h 35"/>
                    <a:gd name="T94" fmla="*/ 1000 w 9"/>
                    <a:gd name="T95" fmla="*/ 2698 h 35"/>
                    <a:gd name="T96" fmla="*/ 857 w 9"/>
                    <a:gd name="T97" fmla="*/ 2806 h 35"/>
                    <a:gd name="T98" fmla="*/ 857 w 9"/>
                    <a:gd name="T99" fmla="*/ 2806 h 35"/>
                    <a:gd name="T100" fmla="*/ 633 w 9"/>
                    <a:gd name="T101" fmla="*/ 2905 h 35"/>
                    <a:gd name="T102" fmla="*/ 633 w 9"/>
                    <a:gd name="T103" fmla="*/ 3013 h 35"/>
                    <a:gd name="T104" fmla="*/ 477 w 9"/>
                    <a:gd name="T105" fmla="*/ 3151 h 35"/>
                    <a:gd name="T106" fmla="*/ 477 w 9"/>
                    <a:gd name="T107" fmla="*/ 3259 h 35"/>
                    <a:gd name="T108" fmla="*/ 477 w 9"/>
                    <a:gd name="T109" fmla="*/ 3368 h 35"/>
                    <a:gd name="T110" fmla="*/ 477 w 9"/>
                    <a:gd name="T111" fmla="*/ 3509 h 35"/>
                    <a:gd name="T112" fmla="*/ 477 w 9"/>
                    <a:gd name="T113" fmla="*/ 3618 h 35"/>
                    <a:gd name="T114" fmla="*/ 477 w 9"/>
                    <a:gd name="T115" fmla="*/ 3618 h 35"/>
                    <a:gd name="T116" fmla="*/ 633 w 9"/>
                    <a:gd name="T117" fmla="*/ 3726 h 35"/>
                    <a:gd name="T118" fmla="*/ 633 w 9"/>
                    <a:gd name="T119" fmla="*/ 3831 h 35"/>
                    <a:gd name="T120" fmla="*/ 633 w 9"/>
                    <a:gd name="T121" fmla="*/ 3972 h 35"/>
                    <a:gd name="T122" fmla="*/ 477 w 9"/>
                    <a:gd name="T123" fmla="*/ 3972 h 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
                    <a:gd name="T187" fmla="*/ 0 h 35"/>
                    <a:gd name="T188" fmla="*/ 9 w 9"/>
                    <a:gd name="T189" fmla="*/ 35 h 3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 h="35">
                      <a:moveTo>
                        <a:pt x="4" y="34"/>
                      </a:moveTo>
                      <a:lnTo>
                        <a:pt x="4" y="34"/>
                      </a:lnTo>
                      <a:lnTo>
                        <a:pt x="3" y="34"/>
                      </a:lnTo>
                      <a:lnTo>
                        <a:pt x="3" y="35"/>
                      </a:lnTo>
                      <a:lnTo>
                        <a:pt x="2" y="34"/>
                      </a:lnTo>
                      <a:lnTo>
                        <a:pt x="1" y="34"/>
                      </a:lnTo>
                      <a:lnTo>
                        <a:pt x="1" y="32"/>
                      </a:lnTo>
                      <a:lnTo>
                        <a:pt x="0" y="31"/>
                      </a:lnTo>
                      <a:lnTo>
                        <a:pt x="0" y="29"/>
                      </a:lnTo>
                      <a:lnTo>
                        <a:pt x="1" y="26"/>
                      </a:lnTo>
                      <a:lnTo>
                        <a:pt x="2" y="21"/>
                      </a:lnTo>
                      <a:lnTo>
                        <a:pt x="3" y="19"/>
                      </a:lnTo>
                      <a:lnTo>
                        <a:pt x="3" y="18"/>
                      </a:lnTo>
                      <a:lnTo>
                        <a:pt x="2" y="16"/>
                      </a:lnTo>
                      <a:lnTo>
                        <a:pt x="1" y="15"/>
                      </a:lnTo>
                      <a:lnTo>
                        <a:pt x="1" y="13"/>
                      </a:lnTo>
                      <a:lnTo>
                        <a:pt x="1" y="9"/>
                      </a:lnTo>
                      <a:lnTo>
                        <a:pt x="1" y="8"/>
                      </a:lnTo>
                      <a:lnTo>
                        <a:pt x="0" y="6"/>
                      </a:lnTo>
                      <a:lnTo>
                        <a:pt x="1" y="5"/>
                      </a:lnTo>
                      <a:lnTo>
                        <a:pt x="3" y="3"/>
                      </a:lnTo>
                      <a:lnTo>
                        <a:pt x="4" y="1"/>
                      </a:lnTo>
                      <a:lnTo>
                        <a:pt x="5" y="1"/>
                      </a:lnTo>
                      <a:lnTo>
                        <a:pt x="6" y="0"/>
                      </a:lnTo>
                      <a:lnTo>
                        <a:pt x="7" y="1"/>
                      </a:lnTo>
                      <a:lnTo>
                        <a:pt x="7" y="2"/>
                      </a:lnTo>
                      <a:lnTo>
                        <a:pt x="7" y="4"/>
                      </a:lnTo>
                      <a:lnTo>
                        <a:pt x="7" y="8"/>
                      </a:lnTo>
                      <a:lnTo>
                        <a:pt x="7" y="10"/>
                      </a:lnTo>
                      <a:lnTo>
                        <a:pt x="7" y="12"/>
                      </a:lnTo>
                      <a:lnTo>
                        <a:pt x="7" y="13"/>
                      </a:lnTo>
                      <a:lnTo>
                        <a:pt x="8" y="13"/>
                      </a:lnTo>
                      <a:lnTo>
                        <a:pt x="9" y="14"/>
                      </a:lnTo>
                      <a:lnTo>
                        <a:pt x="9" y="15"/>
                      </a:lnTo>
                      <a:lnTo>
                        <a:pt x="9" y="18"/>
                      </a:lnTo>
                      <a:lnTo>
                        <a:pt x="9" y="20"/>
                      </a:lnTo>
                      <a:lnTo>
                        <a:pt x="9" y="22"/>
                      </a:lnTo>
                      <a:lnTo>
                        <a:pt x="8" y="23"/>
                      </a:lnTo>
                      <a:lnTo>
                        <a:pt x="7" y="24"/>
                      </a:lnTo>
                      <a:lnTo>
                        <a:pt x="5" y="25"/>
                      </a:lnTo>
                      <a:lnTo>
                        <a:pt x="5" y="26"/>
                      </a:lnTo>
                      <a:lnTo>
                        <a:pt x="4" y="27"/>
                      </a:lnTo>
                      <a:lnTo>
                        <a:pt x="4" y="28"/>
                      </a:lnTo>
                      <a:lnTo>
                        <a:pt x="4" y="29"/>
                      </a:lnTo>
                      <a:lnTo>
                        <a:pt x="4" y="30"/>
                      </a:lnTo>
                      <a:lnTo>
                        <a:pt x="4" y="31"/>
                      </a:lnTo>
                      <a:lnTo>
                        <a:pt x="5" y="32"/>
                      </a:lnTo>
                      <a:lnTo>
                        <a:pt x="5" y="33"/>
                      </a:lnTo>
                      <a:lnTo>
                        <a:pt x="5" y="34"/>
                      </a:lnTo>
                      <a:lnTo>
                        <a:pt x="4" y="3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6" name="Freeform 1156"/>
                <p:cNvSpPr>
                  <a:spLocks/>
                </p:cNvSpPr>
                <p:nvPr/>
              </p:nvSpPr>
              <p:spPr bwMode="auto">
                <a:xfrm>
                  <a:off x="2742" y="1750"/>
                  <a:ext cx="16" cy="33"/>
                </a:xfrm>
                <a:custGeom>
                  <a:avLst/>
                  <a:gdLst>
                    <a:gd name="T0" fmla="*/ 0 w 5"/>
                    <a:gd name="T1" fmla="*/ 0 h 10"/>
                    <a:gd name="T2" fmla="*/ 0 w 5"/>
                    <a:gd name="T3" fmla="*/ 0 h 10"/>
                    <a:gd name="T4" fmla="*/ 0 w 5"/>
                    <a:gd name="T5" fmla="*/ 610 h 10"/>
                    <a:gd name="T6" fmla="*/ 0 w 5"/>
                    <a:gd name="T7" fmla="*/ 937 h 10"/>
                    <a:gd name="T8" fmla="*/ 429 w 5"/>
                    <a:gd name="T9" fmla="*/ 1188 h 10"/>
                    <a:gd name="T10" fmla="*/ 522 w 5"/>
                    <a:gd name="T11" fmla="*/ 1188 h 10"/>
                    <a:gd name="T12" fmla="*/ 522 w 5"/>
                    <a:gd name="T13" fmla="*/ 937 h 10"/>
                    <a:gd name="T14" fmla="*/ 429 w 5"/>
                    <a:gd name="T15" fmla="*/ 937 h 10"/>
                    <a:gd name="T16" fmla="*/ 195 w 5"/>
                    <a:gd name="T17" fmla="*/ 719 h 10"/>
                    <a:gd name="T18" fmla="*/ 195 w 5"/>
                    <a:gd name="T19" fmla="*/ 610 h 10"/>
                    <a:gd name="T20" fmla="*/ 195 w 5"/>
                    <a:gd name="T21" fmla="*/ 0 h 10"/>
                    <a:gd name="T22" fmla="*/ 195 w 5"/>
                    <a:gd name="T23" fmla="*/ 0 h 10"/>
                    <a:gd name="T24" fmla="*/ 0 w 5"/>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10"/>
                    <a:gd name="T41" fmla="*/ 5 w 5"/>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10">
                      <a:moveTo>
                        <a:pt x="0" y="0"/>
                      </a:moveTo>
                      <a:lnTo>
                        <a:pt x="0" y="0"/>
                      </a:lnTo>
                      <a:lnTo>
                        <a:pt x="0" y="5"/>
                      </a:lnTo>
                      <a:lnTo>
                        <a:pt x="0" y="8"/>
                      </a:lnTo>
                      <a:lnTo>
                        <a:pt x="4" y="10"/>
                      </a:lnTo>
                      <a:lnTo>
                        <a:pt x="5" y="10"/>
                      </a:lnTo>
                      <a:lnTo>
                        <a:pt x="5" y="8"/>
                      </a:lnTo>
                      <a:lnTo>
                        <a:pt x="4" y="8"/>
                      </a:lnTo>
                      <a:lnTo>
                        <a:pt x="2" y="6"/>
                      </a:lnTo>
                      <a:lnTo>
                        <a:pt x="2" y="5"/>
                      </a:lnTo>
                      <a:lnTo>
                        <a:pt x="2"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7" name="Freeform 1157"/>
                <p:cNvSpPr>
                  <a:spLocks/>
                </p:cNvSpPr>
                <p:nvPr/>
              </p:nvSpPr>
              <p:spPr bwMode="auto">
                <a:xfrm>
                  <a:off x="2742" y="1724"/>
                  <a:ext cx="13" cy="26"/>
                </a:xfrm>
                <a:custGeom>
                  <a:avLst/>
                  <a:gdLst>
                    <a:gd name="T0" fmla="*/ 244 w 4"/>
                    <a:gd name="T1" fmla="*/ 104 h 8"/>
                    <a:gd name="T2" fmla="*/ 244 w 4"/>
                    <a:gd name="T3" fmla="*/ 104 h 8"/>
                    <a:gd name="T4" fmla="*/ 244 w 4"/>
                    <a:gd name="T5" fmla="*/ 104 h 8"/>
                    <a:gd name="T6" fmla="*/ 0 w 4"/>
                    <a:gd name="T7" fmla="*/ 887 h 8"/>
                    <a:gd name="T8" fmla="*/ 244 w 4"/>
                    <a:gd name="T9" fmla="*/ 887 h 8"/>
                    <a:gd name="T10" fmla="*/ 442 w 4"/>
                    <a:gd name="T11" fmla="*/ 104 h 8"/>
                    <a:gd name="T12" fmla="*/ 442 w 4"/>
                    <a:gd name="T13" fmla="*/ 0 h 8"/>
                    <a:gd name="T14" fmla="*/ 442 w 4"/>
                    <a:gd name="T15" fmla="*/ 0 h 8"/>
                    <a:gd name="T16" fmla="*/ 244 w 4"/>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2" y="1"/>
                      </a:moveTo>
                      <a:lnTo>
                        <a:pt x="2" y="1"/>
                      </a:lnTo>
                      <a:lnTo>
                        <a:pt x="0" y="8"/>
                      </a:lnTo>
                      <a:lnTo>
                        <a:pt x="2" y="8"/>
                      </a:lnTo>
                      <a:lnTo>
                        <a:pt x="4" y="1"/>
                      </a:lnTo>
                      <a:lnTo>
                        <a:pt x="4"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8" name="Freeform 1158"/>
                <p:cNvSpPr>
                  <a:spLocks/>
                </p:cNvSpPr>
                <p:nvPr/>
              </p:nvSpPr>
              <p:spPr bwMode="auto">
                <a:xfrm>
                  <a:off x="2742" y="1695"/>
                  <a:ext cx="13" cy="32"/>
                </a:xfrm>
                <a:custGeom>
                  <a:avLst/>
                  <a:gdLst>
                    <a:gd name="T0" fmla="*/ 244 w 4"/>
                    <a:gd name="T1" fmla="*/ 0 h 10"/>
                    <a:gd name="T2" fmla="*/ 244 w 4"/>
                    <a:gd name="T3" fmla="*/ 0 h 10"/>
                    <a:gd name="T4" fmla="*/ 0 w 4"/>
                    <a:gd name="T5" fmla="*/ 522 h 10"/>
                    <a:gd name="T6" fmla="*/ 244 w 4"/>
                    <a:gd name="T7" fmla="*/ 1043 h 10"/>
                    <a:gd name="T8" fmla="*/ 442 w 4"/>
                    <a:gd name="T9" fmla="*/ 954 h 10"/>
                    <a:gd name="T10" fmla="*/ 442 w 4"/>
                    <a:gd name="T11" fmla="*/ 522 h 10"/>
                    <a:gd name="T12" fmla="*/ 442 w 4"/>
                    <a:gd name="T13" fmla="*/ 0 h 10"/>
                    <a:gd name="T14" fmla="*/ 442 w 4"/>
                    <a:gd name="T15" fmla="*/ 0 h 10"/>
                    <a:gd name="T16" fmla="*/ 244 w 4"/>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0"/>
                    <a:gd name="T29" fmla="*/ 4 w 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0">
                      <a:moveTo>
                        <a:pt x="2" y="0"/>
                      </a:moveTo>
                      <a:lnTo>
                        <a:pt x="2" y="0"/>
                      </a:lnTo>
                      <a:lnTo>
                        <a:pt x="0" y="5"/>
                      </a:lnTo>
                      <a:lnTo>
                        <a:pt x="2" y="10"/>
                      </a:lnTo>
                      <a:lnTo>
                        <a:pt x="4" y="9"/>
                      </a:lnTo>
                      <a:lnTo>
                        <a:pt x="4" y="5"/>
                      </a:lnTo>
                      <a:lnTo>
                        <a:pt x="4" y="0"/>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19" name="Freeform 1159"/>
                <p:cNvSpPr>
                  <a:spLocks/>
                </p:cNvSpPr>
                <p:nvPr/>
              </p:nvSpPr>
              <p:spPr bwMode="auto">
                <a:xfrm>
                  <a:off x="2742" y="1675"/>
                  <a:ext cx="13" cy="20"/>
                </a:xfrm>
                <a:custGeom>
                  <a:avLst/>
                  <a:gdLst>
                    <a:gd name="T0" fmla="*/ 244 w 4"/>
                    <a:gd name="T1" fmla="*/ 0 h 6"/>
                    <a:gd name="T2" fmla="*/ 244 w 4"/>
                    <a:gd name="T3" fmla="*/ 0 h 6"/>
                    <a:gd name="T4" fmla="*/ 0 w 4"/>
                    <a:gd name="T5" fmla="*/ 367 h 6"/>
                    <a:gd name="T6" fmla="*/ 244 w 4"/>
                    <a:gd name="T7" fmla="*/ 743 h 6"/>
                    <a:gd name="T8" fmla="*/ 442 w 4"/>
                    <a:gd name="T9" fmla="*/ 743 h 6"/>
                    <a:gd name="T10" fmla="*/ 244 w 4"/>
                    <a:gd name="T11" fmla="*/ 367 h 6"/>
                    <a:gd name="T12" fmla="*/ 442 w 4"/>
                    <a:gd name="T13" fmla="*/ 110 h 6"/>
                    <a:gd name="T14" fmla="*/ 442 w 4"/>
                    <a:gd name="T15" fmla="*/ 110 h 6"/>
                    <a:gd name="T16" fmla="*/ 244 w 4"/>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6"/>
                    <a:gd name="T29" fmla="*/ 4 w 4"/>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6">
                      <a:moveTo>
                        <a:pt x="2" y="0"/>
                      </a:moveTo>
                      <a:lnTo>
                        <a:pt x="2" y="0"/>
                      </a:lnTo>
                      <a:lnTo>
                        <a:pt x="0" y="3"/>
                      </a:lnTo>
                      <a:lnTo>
                        <a:pt x="2" y="6"/>
                      </a:lnTo>
                      <a:lnTo>
                        <a:pt x="4" y="6"/>
                      </a:lnTo>
                      <a:lnTo>
                        <a:pt x="2" y="3"/>
                      </a:lnTo>
                      <a:lnTo>
                        <a:pt x="4" y="1"/>
                      </a:lnTo>
                      <a:lnTo>
                        <a:pt x="2"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0" name="Freeform 1160"/>
                <p:cNvSpPr>
                  <a:spLocks/>
                </p:cNvSpPr>
                <p:nvPr/>
              </p:nvSpPr>
              <p:spPr bwMode="auto">
                <a:xfrm>
                  <a:off x="2749" y="1662"/>
                  <a:ext cx="19" cy="16"/>
                </a:xfrm>
                <a:custGeom>
                  <a:avLst/>
                  <a:gdLst>
                    <a:gd name="T0" fmla="*/ 602 w 6"/>
                    <a:gd name="T1" fmla="*/ 522 h 5"/>
                    <a:gd name="T2" fmla="*/ 602 w 6"/>
                    <a:gd name="T3" fmla="*/ 522 h 5"/>
                    <a:gd name="T4" fmla="*/ 602 w 6"/>
                    <a:gd name="T5" fmla="*/ 195 h 5"/>
                    <a:gd name="T6" fmla="*/ 510 w 6"/>
                    <a:gd name="T7" fmla="*/ 0 h 5"/>
                    <a:gd name="T8" fmla="*/ 190 w 6"/>
                    <a:gd name="T9" fmla="*/ 195 h 5"/>
                    <a:gd name="T10" fmla="*/ 0 w 6"/>
                    <a:gd name="T11" fmla="*/ 429 h 5"/>
                    <a:gd name="T12" fmla="*/ 190 w 6"/>
                    <a:gd name="T13" fmla="*/ 522 h 5"/>
                    <a:gd name="T14" fmla="*/ 320 w 6"/>
                    <a:gd name="T15" fmla="*/ 429 h 5"/>
                    <a:gd name="T16" fmla="*/ 510 w 6"/>
                    <a:gd name="T17" fmla="*/ 195 h 5"/>
                    <a:gd name="T18" fmla="*/ 510 w 6"/>
                    <a:gd name="T19" fmla="*/ 195 h 5"/>
                    <a:gd name="T20" fmla="*/ 510 w 6"/>
                    <a:gd name="T21" fmla="*/ 522 h 5"/>
                    <a:gd name="T22" fmla="*/ 510 w 6"/>
                    <a:gd name="T23" fmla="*/ 522 h 5"/>
                    <a:gd name="T24" fmla="*/ 602 w 6"/>
                    <a:gd name="T25" fmla="*/ 522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5"/>
                    <a:gd name="T41" fmla="*/ 6 w 6"/>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5">
                      <a:moveTo>
                        <a:pt x="6" y="5"/>
                      </a:moveTo>
                      <a:lnTo>
                        <a:pt x="6" y="5"/>
                      </a:lnTo>
                      <a:lnTo>
                        <a:pt x="6" y="2"/>
                      </a:lnTo>
                      <a:lnTo>
                        <a:pt x="5" y="0"/>
                      </a:lnTo>
                      <a:lnTo>
                        <a:pt x="2" y="2"/>
                      </a:lnTo>
                      <a:lnTo>
                        <a:pt x="0" y="4"/>
                      </a:lnTo>
                      <a:lnTo>
                        <a:pt x="2" y="5"/>
                      </a:lnTo>
                      <a:lnTo>
                        <a:pt x="3" y="4"/>
                      </a:lnTo>
                      <a:lnTo>
                        <a:pt x="5" y="2"/>
                      </a:lnTo>
                      <a:lnTo>
                        <a:pt x="5" y="5"/>
                      </a:lnTo>
                      <a:lnTo>
                        <a:pt x="6"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1" name="Freeform 1161"/>
                <p:cNvSpPr>
                  <a:spLocks/>
                </p:cNvSpPr>
                <p:nvPr/>
              </p:nvSpPr>
              <p:spPr bwMode="auto">
                <a:xfrm>
                  <a:off x="2765" y="1678"/>
                  <a:ext cx="3" cy="30"/>
                </a:xfrm>
                <a:custGeom>
                  <a:avLst/>
                  <a:gdLst>
                    <a:gd name="T0" fmla="*/ 81 w 1"/>
                    <a:gd name="T1" fmla="*/ 857 h 9"/>
                    <a:gd name="T2" fmla="*/ 81 w 1"/>
                    <a:gd name="T3" fmla="*/ 857 h 9"/>
                    <a:gd name="T4" fmla="*/ 81 w 1"/>
                    <a:gd name="T5" fmla="*/ 857 h 9"/>
                    <a:gd name="T6" fmla="*/ 81 w 1"/>
                    <a:gd name="T7" fmla="*/ 0 h 9"/>
                    <a:gd name="T8" fmla="*/ 0 w 1"/>
                    <a:gd name="T9" fmla="*/ 0 h 9"/>
                    <a:gd name="T10" fmla="*/ 0 w 1"/>
                    <a:gd name="T11" fmla="*/ 857 h 9"/>
                    <a:gd name="T12" fmla="*/ 0 w 1"/>
                    <a:gd name="T13" fmla="*/ 1110 h 9"/>
                    <a:gd name="T14" fmla="*/ 0 w 1"/>
                    <a:gd name="T15" fmla="*/ 1110 h 9"/>
                    <a:gd name="T16" fmla="*/ 81 w 1"/>
                    <a:gd name="T17" fmla="*/ 85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9"/>
                    <a:gd name="T29" fmla="*/ 1 w 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9">
                      <a:moveTo>
                        <a:pt x="1" y="7"/>
                      </a:moveTo>
                      <a:lnTo>
                        <a:pt x="1" y="7"/>
                      </a:lnTo>
                      <a:lnTo>
                        <a:pt x="1" y="0"/>
                      </a:lnTo>
                      <a:lnTo>
                        <a:pt x="0" y="0"/>
                      </a:lnTo>
                      <a:lnTo>
                        <a:pt x="0" y="7"/>
                      </a:lnTo>
                      <a:lnTo>
                        <a:pt x="0" y="9"/>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2" name="Freeform 1162"/>
                <p:cNvSpPr>
                  <a:spLocks/>
                </p:cNvSpPr>
                <p:nvPr/>
              </p:nvSpPr>
              <p:spPr bwMode="auto">
                <a:xfrm>
                  <a:off x="2765" y="1701"/>
                  <a:ext cx="16" cy="23"/>
                </a:xfrm>
                <a:custGeom>
                  <a:avLst/>
                  <a:gdLst>
                    <a:gd name="T0" fmla="*/ 522 w 5"/>
                    <a:gd name="T1" fmla="*/ 821 h 7"/>
                    <a:gd name="T2" fmla="*/ 522 w 5"/>
                    <a:gd name="T3" fmla="*/ 821 h 7"/>
                    <a:gd name="T4" fmla="*/ 326 w 5"/>
                    <a:gd name="T5" fmla="*/ 355 h 7"/>
                    <a:gd name="T6" fmla="*/ 102 w 5"/>
                    <a:gd name="T7" fmla="*/ 0 h 7"/>
                    <a:gd name="T8" fmla="*/ 0 w 5"/>
                    <a:gd name="T9" fmla="*/ 250 h 7"/>
                    <a:gd name="T10" fmla="*/ 102 w 5"/>
                    <a:gd name="T11" fmla="*/ 355 h 7"/>
                    <a:gd name="T12" fmla="*/ 102 w 5"/>
                    <a:gd name="T13" fmla="*/ 821 h 7"/>
                    <a:gd name="T14" fmla="*/ 102 w 5"/>
                    <a:gd name="T15" fmla="*/ 821 h 7"/>
                    <a:gd name="T16" fmla="*/ 522 w 5"/>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7"/>
                      </a:moveTo>
                      <a:lnTo>
                        <a:pt x="5" y="7"/>
                      </a:lnTo>
                      <a:lnTo>
                        <a:pt x="3" y="3"/>
                      </a:lnTo>
                      <a:lnTo>
                        <a:pt x="1" y="0"/>
                      </a:lnTo>
                      <a:lnTo>
                        <a:pt x="0" y="2"/>
                      </a:lnTo>
                      <a:lnTo>
                        <a:pt x="1" y="3"/>
                      </a:lnTo>
                      <a:lnTo>
                        <a:pt x="1" y="7"/>
                      </a:lnTo>
                      <a:lnTo>
                        <a:pt x="5"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3" name="Freeform 1163"/>
                <p:cNvSpPr>
                  <a:spLocks/>
                </p:cNvSpPr>
                <p:nvPr/>
              </p:nvSpPr>
              <p:spPr bwMode="auto">
                <a:xfrm>
                  <a:off x="2765" y="1724"/>
                  <a:ext cx="16" cy="26"/>
                </a:xfrm>
                <a:custGeom>
                  <a:avLst/>
                  <a:gdLst>
                    <a:gd name="T0" fmla="*/ 102 w 5"/>
                    <a:gd name="T1" fmla="*/ 887 h 8"/>
                    <a:gd name="T2" fmla="*/ 102 w 5"/>
                    <a:gd name="T3" fmla="*/ 887 h 8"/>
                    <a:gd name="T4" fmla="*/ 326 w 5"/>
                    <a:gd name="T5" fmla="*/ 549 h 8"/>
                    <a:gd name="T6" fmla="*/ 522 w 5"/>
                    <a:gd name="T7" fmla="*/ 0 h 8"/>
                    <a:gd name="T8" fmla="*/ 102 w 5"/>
                    <a:gd name="T9" fmla="*/ 0 h 8"/>
                    <a:gd name="T10" fmla="*/ 102 w 5"/>
                    <a:gd name="T11" fmla="*/ 549 h 8"/>
                    <a:gd name="T12" fmla="*/ 0 w 5"/>
                    <a:gd name="T13" fmla="*/ 653 h 8"/>
                    <a:gd name="T14" fmla="*/ 0 w 5"/>
                    <a:gd name="T15" fmla="*/ 653 h 8"/>
                    <a:gd name="T16" fmla="*/ 102 w 5"/>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1" y="8"/>
                      </a:moveTo>
                      <a:lnTo>
                        <a:pt x="1" y="8"/>
                      </a:lnTo>
                      <a:lnTo>
                        <a:pt x="3" y="5"/>
                      </a:lnTo>
                      <a:lnTo>
                        <a:pt x="5" y="0"/>
                      </a:lnTo>
                      <a:lnTo>
                        <a:pt x="1" y="0"/>
                      </a:lnTo>
                      <a:lnTo>
                        <a:pt x="1" y="5"/>
                      </a:lnTo>
                      <a:lnTo>
                        <a:pt x="0" y="6"/>
                      </a:lnTo>
                      <a:lnTo>
                        <a:pt x="1"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4" name="Freeform 1164"/>
                <p:cNvSpPr>
                  <a:spLocks/>
                </p:cNvSpPr>
                <p:nvPr/>
              </p:nvSpPr>
              <p:spPr bwMode="auto">
                <a:xfrm>
                  <a:off x="2755" y="1744"/>
                  <a:ext cx="13" cy="23"/>
                </a:xfrm>
                <a:custGeom>
                  <a:avLst/>
                  <a:gdLst>
                    <a:gd name="T0" fmla="*/ 338 w 4"/>
                    <a:gd name="T1" fmla="*/ 572 h 7"/>
                    <a:gd name="T2" fmla="*/ 338 w 4"/>
                    <a:gd name="T3" fmla="*/ 572 h 7"/>
                    <a:gd name="T4" fmla="*/ 104 w 4"/>
                    <a:gd name="T5" fmla="*/ 355 h 7"/>
                    <a:gd name="T6" fmla="*/ 442 w 4"/>
                    <a:gd name="T7" fmla="*/ 250 h 7"/>
                    <a:gd name="T8" fmla="*/ 338 w 4"/>
                    <a:gd name="T9" fmla="*/ 0 h 7"/>
                    <a:gd name="T10" fmla="*/ 0 w 4"/>
                    <a:gd name="T11" fmla="*/ 250 h 7"/>
                    <a:gd name="T12" fmla="*/ 0 w 4"/>
                    <a:gd name="T13" fmla="*/ 821 h 7"/>
                    <a:gd name="T14" fmla="*/ 0 w 4"/>
                    <a:gd name="T15" fmla="*/ 821 h 7"/>
                    <a:gd name="T16" fmla="*/ 338 w 4"/>
                    <a:gd name="T17" fmla="*/ 572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3" y="5"/>
                      </a:moveTo>
                      <a:lnTo>
                        <a:pt x="3" y="5"/>
                      </a:lnTo>
                      <a:lnTo>
                        <a:pt x="1" y="3"/>
                      </a:lnTo>
                      <a:lnTo>
                        <a:pt x="4" y="2"/>
                      </a:lnTo>
                      <a:lnTo>
                        <a:pt x="3" y="0"/>
                      </a:lnTo>
                      <a:lnTo>
                        <a:pt x="0" y="2"/>
                      </a:lnTo>
                      <a:lnTo>
                        <a:pt x="0" y="7"/>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5" name="Freeform 1165"/>
                <p:cNvSpPr>
                  <a:spLocks/>
                </p:cNvSpPr>
                <p:nvPr/>
              </p:nvSpPr>
              <p:spPr bwMode="auto">
                <a:xfrm>
                  <a:off x="2755" y="1760"/>
                  <a:ext cx="13" cy="23"/>
                </a:xfrm>
                <a:custGeom>
                  <a:avLst/>
                  <a:gdLst>
                    <a:gd name="T0" fmla="*/ 104 w 4"/>
                    <a:gd name="T1" fmla="*/ 821 h 7"/>
                    <a:gd name="T2" fmla="*/ 104 w 4"/>
                    <a:gd name="T3" fmla="*/ 821 h 7"/>
                    <a:gd name="T4" fmla="*/ 442 w 4"/>
                    <a:gd name="T5" fmla="*/ 355 h 7"/>
                    <a:gd name="T6" fmla="*/ 338 w 4"/>
                    <a:gd name="T7" fmla="*/ 0 h 7"/>
                    <a:gd name="T8" fmla="*/ 0 w 4"/>
                    <a:gd name="T9" fmla="*/ 250 h 7"/>
                    <a:gd name="T10" fmla="*/ 104 w 4"/>
                    <a:gd name="T11" fmla="*/ 355 h 7"/>
                    <a:gd name="T12" fmla="*/ 104 w 4"/>
                    <a:gd name="T13" fmla="*/ 572 h 7"/>
                    <a:gd name="T14" fmla="*/ 104 w 4"/>
                    <a:gd name="T15" fmla="*/ 572 h 7"/>
                    <a:gd name="T16" fmla="*/ 104 w 4"/>
                    <a:gd name="T17" fmla="*/ 82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1" y="7"/>
                      </a:moveTo>
                      <a:lnTo>
                        <a:pt x="1" y="7"/>
                      </a:lnTo>
                      <a:lnTo>
                        <a:pt x="4" y="3"/>
                      </a:lnTo>
                      <a:lnTo>
                        <a:pt x="3" y="0"/>
                      </a:lnTo>
                      <a:lnTo>
                        <a:pt x="0" y="2"/>
                      </a:lnTo>
                      <a:lnTo>
                        <a:pt x="1" y="3"/>
                      </a:lnTo>
                      <a:lnTo>
                        <a:pt x="1" y="5"/>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6" name="Freeform 1166"/>
                <p:cNvSpPr>
                  <a:spLocks/>
                </p:cNvSpPr>
                <p:nvPr/>
              </p:nvSpPr>
              <p:spPr bwMode="auto">
                <a:xfrm>
                  <a:off x="2018" y="2248"/>
                  <a:ext cx="20" cy="43"/>
                </a:xfrm>
                <a:custGeom>
                  <a:avLst/>
                  <a:gdLst>
                    <a:gd name="T0" fmla="*/ 110 w 6"/>
                    <a:gd name="T1" fmla="*/ 1555 h 13"/>
                    <a:gd name="T2" fmla="*/ 110 w 6"/>
                    <a:gd name="T3" fmla="*/ 1555 h 13"/>
                    <a:gd name="T4" fmla="*/ 257 w 6"/>
                    <a:gd name="T5" fmla="*/ 1555 h 13"/>
                    <a:gd name="T6" fmla="*/ 477 w 6"/>
                    <a:gd name="T7" fmla="*/ 1303 h 13"/>
                    <a:gd name="T8" fmla="*/ 633 w 6"/>
                    <a:gd name="T9" fmla="*/ 1082 h 13"/>
                    <a:gd name="T10" fmla="*/ 743 w 6"/>
                    <a:gd name="T11" fmla="*/ 939 h 13"/>
                    <a:gd name="T12" fmla="*/ 743 w 6"/>
                    <a:gd name="T13" fmla="*/ 830 h 13"/>
                    <a:gd name="T14" fmla="*/ 743 w 6"/>
                    <a:gd name="T15" fmla="*/ 830 h 13"/>
                    <a:gd name="T16" fmla="*/ 477 w 6"/>
                    <a:gd name="T17" fmla="*/ 361 h 13"/>
                    <a:gd name="T18" fmla="*/ 367 w 6"/>
                    <a:gd name="T19" fmla="*/ 109 h 13"/>
                    <a:gd name="T20" fmla="*/ 367 w 6"/>
                    <a:gd name="T21" fmla="*/ 0 h 13"/>
                    <a:gd name="T22" fmla="*/ 367 w 6"/>
                    <a:gd name="T23" fmla="*/ 0 h 13"/>
                    <a:gd name="T24" fmla="*/ 257 w 6"/>
                    <a:gd name="T25" fmla="*/ 109 h 13"/>
                    <a:gd name="T26" fmla="*/ 110 w 6"/>
                    <a:gd name="T27" fmla="*/ 361 h 13"/>
                    <a:gd name="T28" fmla="*/ 0 w 6"/>
                    <a:gd name="T29" fmla="*/ 612 h 13"/>
                    <a:gd name="T30" fmla="*/ 0 w 6"/>
                    <a:gd name="T31" fmla="*/ 830 h 13"/>
                    <a:gd name="T32" fmla="*/ 0 w 6"/>
                    <a:gd name="T33" fmla="*/ 1082 h 13"/>
                    <a:gd name="T34" fmla="*/ 0 w 6"/>
                    <a:gd name="T35" fmla="*/ 1303 h 13"/>
                    <a:gd name="T36" fmla="*/ 110 w 6"/>
                    <a:gd name="T37" fmla="*/ 1445 h 13"/>
                    <a:gd name="T38" fmla="*/ 110 w 6"/>
                    <a:gd name="T39" fmla="*/ 1555 h 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
                    <a:gd name="T61" fmla="*/ 0 h 13"/>
                    <a:gd name="T62" fmla="*/ 6 w 6"/>
                    <a:gd name="T63" fmla="*/ 13 h 1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 h="13">
                      <a:moveTo>
                        <a:pt x="1" y="13"/>
                      </a:moveTo>
                      <a:lnTo>
                        <a:pt x="1" y="13"/>
                      </a:lnTo>
                      <a:lnTo>
                        <a:pt x="2" y="13"/>
                      </a:lnTo>
                      <a:lnTo>
                        <a:pt x="4" y="11"/>
                      </a:lnTo>
                      <a:lnTo>
                        <a:pt x="5" y="9"/>
                      </a:lnTo>
                      <a:lnTo>
                        <a:pt x="6" y="8"/>
                      </a:lnTo>
                      <a:lnTo>
                        <a:pt x="6" y="7"/>
                      </a:lnTo>
                      <a:lnTo>
                        <a:pt x="4" y="3"/>
                      </a:lnTo>
                      <a:lnTo>
                        <a:pt x="3" y="1"/>
                      </a:lnTo>
                      <a:lnTo>
                        <a:pt x="3" y="0"/>
                      </a:lnTo>
                      <a:lnTo>
                        <a:pt x="2" y="1"/>
                      </a:lnTo>
                      <a:lnTo>
                        <a:pt x="1" y="3"/>
                      </a:lnTo>
                      <a:lnTo>
                        <a:pt x="0" y="5"/>
                      </a:lnTo>
                      <a:lnTo>
                        <a:pt x="0" y="7"/>
                      </a:lnTo>
                      <a:lnTo>
                        <a:pt x="0" y="9"/>
                      </a:lnTo>
                      <a:lnTo>
                        <a:pt x="0" y="11"/>
                      </a:lnTo>
                      <a:lnTo>
                        <a:pt x="1" y="12"/>
                      </a:lnTo>
                      <a:lnTo>
                        <a:pt x="1"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7" name="Freeform 1167"/>
                <p:cNvSpPr>
                  <a:spLocks/>
                </p:cNvSpPr>
                <p:nvPr/>
              </p:nvSpPr>
              <p:spPr bwMode="auto">
                <a:xfrm>
                  <a:off x="2021" y="2271"/>
                  <a:ext cx="17" cy="26"/>
                </a:xfrm>
                <a:custGeom>
                  <a:avLst/>
                  <a:gdLst>
                    <a:gd name="T0" fmla="*/ 554 w 5"/>
                    <a:gd name="T1" fmla="*/ 104 h 8"/>
                    <a:gd name="T2" fmla="*/ 554 w 5"/>
                    <a:gd name="T3" fmla="*/ 104 h 8"/>
                    <a:gd name="T4" fmla="*/ 279 w 5"/>
                    <a:gd name="T5" fmla="*/ 338 h 8"/>
                    <a:gd name="T6" fmla="*/ 0 w 5"/>
                    <a:gd name="T7" fmla="*/ 442 h 8"/>
                    <a:gd name="T8" fmla="*/ 0 w 5"/>
                    <a:gd name="T9" fmla="*/ 887 h 8"/>
                    <a:gd name="T10" fmla="*/ 554 w 5"/>
                    <a:gd name="T11" fmla="*/ 442 h 8"/>
                    <a:gd name="T12" fmla="*/ 670 w 5"/>
                    <a:gd name="T13" fmla="*/ 0 h 8"/>
                    <a:gd name="T14" fmla="*/ 670 w 5"/>
                    <a:gd name="T15" fmla="*/ 0 h 8"/>
                    <a:gd name="T16" fmla="*/ 554 w 5"/>
                    <a:gd name="T17" fmla="*/ 10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4" y="1"/>
                      </a:moveTo>
                      <a:lnTo>
                        <a:pt x="4" y="1"/>
                      </a:lnTo>
                      <a:lnTo>
                        <a:pt x="2" y="3"/>
                      </a:lnTo>
                      <a:lnTo>
                        <a:pt x="0" y="4"/>
                      </a:lnTo>
                      <a:lnTo>
                        <a:pt x="0" y="8"/>
                      </a:lnTo>
                      <a:lnTo>
                        <a:pt x="4" y="4"/>
                      </a:lnTo>
                      <a:lnTo>
                        <a:pt x="5" y="0"/>
                      </a:lnTo>
                      <a:lnTo>
                        <a:pt x="4"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8" name="Freeform 1168"/>
                <p:cNvSpPr>
                  <a:spLocks/>
                </p:cNvSpPr>
                <p:nvPr/>
              </p:nvSpPr>
              <p:spPr bwMode="auto">
                <a:xfrm>
                  <a:off x="2021" y="2248"/>
                  <a:ext cx="17" cy="26"/>
                </a:xfrm>
                <a:custGeom>
                  <a:avLst/>
                  <a:gdLst>
                    <a:gd name="T0" fmla="*/ 0 w 5"/>
                    <a:gd name="T1" fmla="*/ 0 h 8"/>
                    <a:gd name="T2" fmla="*/ 0 w 5"/>
                    <a:gd name="T3" fmla="*/ 0 h 8"/>
                    <a:gd name="T4" fmla="*/ 279 w 5"/>
                    <a:gd name="T5" fmla="*/ 338 h 8"/>
                    <a:gd name="T6" fmla="*/ 554 w 5"/>
                    <a:gd name="T7" fmla="*/ 887 h 8"/>
                    <a:gd name="T8" fmla="*/ 670 w 5"/>
                    <a:gd name="T9" fmla="*/ 793 h 8"/>
                    <a:gd name="T10" fmla="*/ 554 w 5"/>
                    <a:gd name="T11" fmla="*/ 338 h 8"/>
                    <a:gd name="T12" fmla="*/ 554 w 5"/>
                    <a:gd name="T13" fmla="*/ 0 h 8"/>
                    <a:gd name="T14" fmla="*/ 554 w 5"/>
                    <a:gd name="T15" fmla="*/ 0 h 8"/>
                    <a:gd name="T16" fmla="*/ 0 w 5"/>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0"/>
                      </a:moveTo>
                      <a:lnTo>
                        <a:pt x="0" y="0"/>
                      </a:lnTo>
                      <a:lnTo>
                        <a:pt x="2" y="3"/>
                      </a:lnTo>
                      <a:lnTo>
                        <a:pt x="4" y="8"/>
                      </a:lnTo>
                      <a:lnTo>
                        <a:pt x="5" y="7"/>
                      </a:lnTo>
                      <a:lnTo>
                        <a:pt x="4" y="3"/>
                      </a:lnTo>
                      <a:lnTo>
                        <a:pt x="4" y="0"/>
                      </a:lnTo>
                      <a:lnTo>
                        <a:pt x="0"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29" name="Freeform 1169"/>
                <p:cNvSpPr>
                  <a:spLocks/>
                </p:cNvSpPr>
                <p:nvPr/>
              </p:nvSpPr>
              <p:spPr bwMode="auto">
                <a:xfrm>
                  <a:off x="2011" y="2248"/>
                  <a:ext cx="23" cy="49"/>
                </a:xfrm>
                <a:custGeom>
                  <a:avLst/>
                  <a:gdLst>
                    <a:gd name="T0" fmla="*/ 355 w 7"/>
                    <a:gd name="T1" fmla="*/ 1258 h 15"/>
                    <a:gd name="T2" fmla="*/ 572 w 7"/>
                    <a:gd name="T3" fmla="*/ 1463 h 15"/>
                    <a:gd name="T4" fmla="*/ 355 w 7"/>
                    <a:gd name="T5" fmla="*/ 1153 h 15"/>
                    <a:gd name="T6" fmla="*/ 355 w 7"/>
                    <a:gd name="T7" fmla="*/ 555 h 15"/>
                    <a:gd name="T8" fmla="*/ 572 w 7"/>
                    <a:gd name="T9" fmla="*/ 245 h 15"/>
                    <a:gd name="T10" fmla="*/ 355 w 7"/>
                    <a:gd name="T11" fmla="*/ 0 h 15"/>
                    <a:gd name="T12" fmla="*/ 821 w 7"/>
                    <a:gd name="T13" fmla="*/ 0 h 15"/>
                    <a:gd name="T14" fmla="*/ 355 w 7"/>
                    <a:gd name="T15" fmla="*/ 245 h 15"/>
                    <a:gd name="T16" fmla="*/ 250 w 7"/>
                    <a:gd name="T17" fmla="*/ 555 h 15"/>
                    <a:gd name="T18" fmla="*/ 0 w 7"/>
                    <a:gd name="T19" fmla="*/ 1153 h 15"/>
                    <a:gd name="T20" fmla="*/ 355 w 7"/>
                    <a:gd name="T21" fmla="*/ 1708 h 15"/>
                    <a:gd name="T22" fmla="*/ 355 w 7"/>
                    <a:gd name="T23" fmla="*/ 1708 h 15"/>
                    <a:gd name="T24" fmla="*/ 355 w 7"/>
                    <a:gd name="T25" fmla="*/ 1708 h 15"/>
                    <a:gd name="T26" fmla="*/ 355 w 7"/>
                    <a:gd name="T27" fmla="*/ 1708 h 15"/>
                    <a:gd name="T28" fmla="*/ 355 w 7"/>
                    <a:gd name="T29" fmla="*/ 1708 h 15"/>
                    <a:gd name="T30" fmla="*/ 355 w 7"/>
                    <a:gd name="T31" fmla="*/ 1258 h 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
                    <a:gd name="T49" fmla="*/ 0 h 15"/>
                    <a:gd name="T50" fmla="*/ 7 w 7"/>
                    <a:gd name="T51" fmla="*/ 15 h 1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 h="15">
                      <a:moveTo>
                        <a:pt x="3" y="11"/>
                      </a:moveTo>
                      <a:lnTo>
                        <a:pt x="5" y="13"/>
                      </a:lnTo>
                      <a:lnTo>
                        <a:pt x="3" y="10"/>
                      </a:lnTo>
                      <a:lnTo>
                        <a:pt x="3" y="5"/>
                      </a:lnTo>
                      <a:lnTo>
                        <a:pt x="5" y="2"/>
                      </a:lnTo>
                      <a:lnTo>
                        <a:pt x="3" y="0"/>
                      </a:lnTo>
                      <a:lnTo>
                        <a:pt x="7" y="0"/>
                      </a:lnTo>
                      <a:lnTo>
                        <a:pt x="3" y="2"/>
                      </a:lnTo>
                      <a:lnTo>
                        <a:pt x="2" y="5"/>
                      </a:lnTo>
                      <a:lnTo>
                        <a:pt x="0" y="10"/>
                      </a:lnTo>
                      <a:lnTo>
                        <a:pt x="3" y="15"/>
                      </a:lnTo>
                      <a:lnTo>
                        <a:pt x="3" y="1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0" name="Freeform 1170"/>
                <p:cNvSpPr>
                  <a:spLocks/>
                </p:cNvSpPr>
                <p:nvPr/>
              </p:nvSpPr>
              <p:spPr bwMode="auto">
                <a:xfrm>
                  <a:off x="2529" y="2471"/>
                  <a:ext cx="39" cy="29"/>
                </a:xfrm>
                <a:custGeom>
                  <a:avLst/>
                  <a:gdLst>
                    <a:gd name="T0" fmla="*/ 0 w 12"/>
                    <a:gd name="T1" fmla="*/ 767 h 9"/>
                    <a:gd name="T2" fmla="*/ 0 w 12"/>
                    <a:gd name="T3" fmla="*/ 767 h 9"/>
                    <a:gd name="T4" fmla="*/ 793 w 12"/>
                    <a:gd name="T5" fmla="*/ 435 h 9"/>
                    <a:gd name="T6" fmla="*/ 1235 w 12"/>
                    <a:gd name="T7" fmla="*/ 197 h 9"/>
                    <a:gd name="T8" fmla="*/ 1342 w 12"/>
                    <a:gd name="T9" fmla="*/ 103 h 9"/>
                    <a:gd name="T10" fmla="*/ 1342 w 12"/>
                    <a:gd name="T11" fmla="*/ 103 h 9"/>
                    <a:gd name="T12" fmla="*/ 1342 w 12"/>
                    <a:gd name="T13" fmla="*/ 103 h 9"/>
                    <a:gd name="T14" fmla="*/ 1342 w 12"/>
                    <a:gd name="T15" fmla="*/ 103 h 9"/>
                    <a:gd name="T16" fmla="*/ 1131 w 12"/>
                    <a:gd name="T17" fmla="*/ 0 h 9"/>
                    <a:gd name="T18" fmla="*/ 887 w 12"/>
                    <a:gd name="T19" fmla="*/ 0 h 9"/>
                    <a:gd name="T20" fmla="*/ 686 w 12"/>
                    <a:gd name="T21" fmla="*/ 103 h 9"/>
                    <a:gd name="T22" fmla="*/ 348 w 12"/>
                    <a:gd name="T23" fmla="*/ 103 h 9"/>
                    <a:gd name="T24" fmla="*/ 244 w 12"/>
                    <a:gd name="T25" fmla="*/ 332 h 9"/>
                    <a:gd name="T26" fmla="*/ 0 w 12"/>
                    <a:gd name="T27" fmla="*/ 435 h 9"/>
                    <a:gd name="T28" fmla="*/ 0 w 12"/>
                    <a:gd name="T29" fmla="*/ 541 h 9"/>
                    <a:gd name="T30" fmla="*/ 0 w 12"/>
                    <a:gd name="T31" fmla="*/ 541 h 9"/>
                    <a:gd name="T32" fmla="*/ 0 w 12"/>
                    <a:gd name="T33" fmla="*/ 635 h 9"/>
                    <a:gd name="T34" fmla="*/ 0 w 12"/>
                    <a:gd name="T35" fmla="*/ 767 h 9"/>
                    <a:gd name="T36" fmla="*/ 0 w 12"/>
                    <a:gd name="T37" fmla="*/ 767 h 9"/>
                    <a:gd name="T38" fmla="*/ 107 w 12"/>
                    <a:gd name="T39" fmla="*/ 967 h 9"/>
                    <a:gd name="T40" fmla="*/ 0 w 12"/>
                    <a:gd name="T41" fmla="*/ 767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
                    <a:gd name="T64" fmla="*/ 0 h 9"/>
                    <a:gd name="T65" fmla="*/ 12 w 12"/>
                    <a:gd name="T66" fmla="*/ 9 h 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 h="9">
                      <a:moveTo>
                        <a:pt x="0" y="7"/>
                      </a:moveTo>
                      <a:lnTo>
                        <a:pt x="0" y="7"/>
                      </a:lnTo>
                      <a:lnTo>
                        <a:pt x="7" y="4"/>
                      </a:lnTo>
                      <a:lnTo>
                        <a:pt x="11" y="2"/>
                      </a:lnTo>
                      <a:lnTo>
                        <a:pt x="12" y="1"/>
                      </a:lnTo>
                      <a:lnTo>
                        <a:pt x="10" y="0"/>
                      </a:lnTo>
                      <a:lnTo>
                        <a:pt x="8" y="0"/>
                      </a:lnTo>
                      <a:lnTo>
                        <a:pt x="6" y="1"/>
                      </a:lnTo>
                      <a:lnTo>
                        <a:pt x="3" y="1"/>
                      </a:lnTo>
                      <a:lnTo>
                        <a:pt x="2" y="3"/>
                      </a:lnTo>
                      <a:lnTo>
                        <a:pt x="0" y="4"/>
                      </a:lnTo>
                      <a:lnTo>
                        <a:pt x="0" y="5"/>
                      </a:lnTo>
                      <a:lnTo>
                        <a:pt x="0" y="6"/>
                      </a:lnTo>
                      <a:lnTo>
                        <a:pt x="0" y="7"/>
                      </a:lnTo>
                      <a:lnTo>
                        <a:pt x="1" y="9"/>
                      </a:lnTo>
                      <a:lnTo>
                        <a:pt x="0"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1" name="Freeform 1171"/>
                <p:cNvSpPr>
                  <a:spLocks/>
                </p:cNvSpPr>
                <p:nvPr/>
              </p:nvSpPr>
              <p:spPr bwMode="auto">
                <a:xfrm>
                  <a:off x="2526" y="2468"/>
                  <a:ext cx="46" cy="32"/>
                </a:xfrm>
                <a:custGeom>
                  <a:avLst/>
                  <a:gdLst>
                    <a:gd name="T0" fmla="*/ 1521 w 14"/>
                    <a:gd name="T1" fmla="*/ 195 h 10"/>
                    <a:gd name="T2" fmla="*/ 1521 w 14"/>
                    <a:gd name="T3" fmla="*/ 195 h 10"/>
                    <a:gd name="T4" fmla="*/ 917 w 14"/>
                    <a:gd name="T5" fmla="*/ 522 h 10"/>
                    <a:gd name="T6" fmla="*/ 0 w 14"/>
                    <a:gd name="T7" fmla="*/ 851 h 10"/>
                    <a:gd name="T8" fmla="*/ 108 w 14"/>
                    <a:gd name="T9" fmla="*/ 1043 h 10"/>
                    <a:gd name="T10" fmla="*/ 1068 w 14"/>
                    <a:gd name="T11" fmla="*/ 717 h 10"/>
                    <a:gd name="T12" fmla="*/ 1630 w 14"/>
                    <a:gd name="T13" fmla="*/ 0 h 10"/>
                    <a:gd name="T14" fmla="*/ 1630 w 14"/>
                    <a:gd name="T15" fmla="*/ 0 h 10"/>
                    <a:gd name="T16" fmla="*/ 1521 w 14"/>
                    <a:gd name="T17" fmla="*/ 195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0"/>
                    <a:gd name="T29" fmla="*/ 14 w 1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0">
                      <a:moveTo>
                        <a:pt x="13" y="2"/>
                      </a:moveTo>
                      <a:lnTo>
                        <a:pt x="13" y="2"/>
                      </a:lnTo>
                      <a:lnTo>
                        <a:pt x="8" y="5"/>
                      </a:lnTo>
                      <a:lnTo>
                        <a:pt x="0" y="8"/>
                      </a:lnTo>
                      <a:lnTo>
                        <a:pt x="1" y="10"/>
                      </a:lnTo>
                      <a:lnTo>
                        <a:pt x="9" y="7"/>
                      </a:lnTo>
                      <a:lnTo>
                        <a:pt x="14" y="0"/>
                      </a:lnTo>
                      <a:lnTo>
                        <a:pt x="13"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2" name="Freeform 1172"/>
                <p:cNvSpPr>
                  <a:spLocks/>
                </p:cNvSpPr>
                <p:nvPr/>
              </p:nvSpPr>
              <p:spPr bwMode="auto">
                <a:xfrm>
                  <a:off x="2526" y="2468"/>
                  <a:ext cx="46" cy="26"/>
                </a:xfrm>
                <a:custGeom>
                  <a:avLst/>
                  <a:gdLst>
                    <a:gd name="T0" fmla="*/ 108 w 14"/>
                    <a:gd name="T1" fmla="*/ 793 h 8"/>
                    <a:gd name="T2" fmla="*/ 108 w 14"/>
                    <a:gd name="T3" fmla="*/ 793 h 8"/>
                    <a:gd name="T4" fmla="*/ 108 w 14"/>
                    <a:gd name="T5" fmla="*/ 549 h 8"/>
                    <a:gd name="T6" fmla="*/ 463 w 14"/>
                    <a:gd name="T7" fmla="*/ 338 h 8"/>
                    <a:gd name="T8" fmla="*/ 1068 w 14"/>
                    <a:gd name="T9" fmla="*/ 244 h 8"/>
                    <a:gd name="T10" fmla="*/ 1521 w 14"/>
                    <a:gd name="T11" fmla="*/ 244 h 8"/>
                    <a:gd name="T12" fmla="*/ 1630 w 14"/>
                    <a:gd name="T13" fmla="*/ 0 h 8"/>
                    <a:gd name="T14" fmla="*/ 1068 w 14"/>
                    <a:gd name="T15" fmla="*/ 0 h 8"/>
                    <a:gd name="T16" fmla="*/ 463 w 14"/>
                    <a:gd name="T17" fmla="*/ 244 h 8"/>
                    <a:gd name="T18" fmla="*/ 0 w 14"/>
                    <a:gd name="T19" fmla="*/ 338 h 8"/>
                    <a:gd name="T20" fmla="*/ 0 w 14"/>
                    <a:gd name="T21" fmla="*/ 887 h 8"/>
                    <a:gd name="T22" fmla="*/ 0 w 14"/>
                    <a:gd name="T23" fmla="*/ 887 h 8"/>
                    <a:gd name="T24" fmla="*/ 108 w 14"/>
                    <a:gd name="T25" fmla="*/ 793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8"/>
                    <a:gd name="T41" fmla="*/ 14 w 14"/>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8">
                      <a:moveTo>
                        <a:pt x="1" y="7"/>
                      </a:moveTo>
                      <a:lnTo>
                        <a:pt x="1" y="7"/>
                      </a:lnTo>
                      <a:lnTo>
                        <a:pt x="1" y="5"/>
                      </a:lnTo>
                      <a:lnTo>
                        <a:pt x="4" y="3"/>
                      </a:lnTo>
                      <a:lnTo>
                        <a:pt x="9" y="2"/>
                      </a:lnTo>
                      <a:lnTo>
                        <a:pt x="13" y="2"/>
                      </a:lnTo>
                      <a:lnTo>
                        <a:pt x="14" y="0"/>
                      </a:lnTo>
                      <a:lnTo>
                        <a:pt x="9" y="0"/>
                      </a:lnTo>
                      <a:lnTo>
                        <a:pt x="4" y="2"/>
                      </a:lnTo>
                      <a:lnTo>
                        <a:pt x="0" y="3"/>
                      </a:lnTo>
                      <a:lnTo>
                        <a:pt x="0" y="8"/>
                      </a:lnTo>
                      <a:lnTo>
                        <a:pt x="1" y="7"/>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3" name="Freeform 1173"/>
                <p:cNvSpPr>
                  <a:spLocks/>
                </p:cNvSpPr>
                <p:nvPr/>
              </p:nvSpPr>
              <p:spPr bwMode="auto">
                <a:xfrm>
                  <a:off x="2526" y="2490"/>
                  <a:ext cx="10" cy="10"/>
                </a:xfrm>
                <a:custGeom>
                  <a:avLst/>
                  <a:gdLst>
                    <a:gd name="T0" fmla="*/ 0 w 3"/>
                    <a:gd name="T1" fmla="*/ 110 h 3"/>
                    <a:gd name="T2" fmla="*/ 0 w 3"/>
                    <a:gd name="T3" fmla="*/ 367 h 3"/>
                    <a:gd name="T4" fmla="*/ 367 w 3"/>
                    <a:gd name="T5" fmla="*/ 367 h 3"/>
                    <a:gd name="T6" fmla="*/ 110 w 3"/>
                    <a:gd name="T7" fmla="*/ 0 h 3"/>
                    <a:gd name="T8" fmla="*/ 0 w 3"/>
                    <a:gd name="T9" fmla="*/ 110 h 3"/>
                    <a:gd name="T10" fmla="*/ 0 w 3"/>
                    <a:gd name="T11" fmla="*/ 367 h 3"/>
                    <a:gd name="T12" fmla="*/ 110 w 3"/>
                    <a:gd name="T13" fmla="*/ 110 h 3"/>
                    <a:gd name="T14" fmla="*/ 110 w 3"/>
                    <a:gd name="T15" fmla="*/ 367 h 3"/>
                    <a:gd name="T16" fmla="*/ 0 w 3"/>
                    <a:gd name="T17" fmla="*/ 110 h 3"/>
                    <a:gd name="T18" fmla="*/ 0 w 3"/>
                    <a:gd name="T19" fmla="*/ 110 h 3"/>
                    <a:gd name="T20" fmla="*/ 0 w 3"/>
                    <a:gd name="T21" fmla="*/ 367 h 3"/>
                    <a:gd name="T22" fmla="*/ 0 w 3"/>
                    <a:gd name="T23" fmla="*/ 110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3"/>
                    <a:gd name="T38" fmla="*/ 3 w 3"/>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3">
                      <a:moveTo>
                        <a:pt x="0" y="1"/>
                      </a:moveTo>
                      <a:lnTo>
                        <a:pt x="0" y="3"/>
                      </a:lnTo>
                      <a:lnTo>
                        <a:pt x="3" y="3"/>
                      </a:lnTo>
                      <a:lnTo>
                        <a:pt x="1" y="0"/>
                      </a:lnTo>
                      <a:lnTo>
                        <a:pt x="0" y="1"/>
                      </a:lnTo>
                      <a:lnTo>
                        <a:pt x="0" y="3"/>
                      </a:lnTo>
                      <a:lnTo>
                        <a:pt x="1" y="1"/>
                      </a:lnTo>
                      <a:lnTo>
                        <a:pt x="1" y="3"/>
                      </a:lnTo>
                      <a:lnTo>
                        <a:pt x="0" y="1"/>
                      </a:lnTo>
                      <a:lnTo>
                        <a:pt x="0" y="3"/>
                      </a:lnTo>
                      <a:lnTo>
                        <a:pt x="0"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4" name="Freeform 1174"/>
                <p:cNvSpPr>
                  <a:spLocks/>
                </p:cNvSpPr>
                <p:nvPr/>
              </p:nvSpPr>
              <p:spPr bwMode="auto">
                <a:xfrm>
                  <a:off x="2477" y="2484"/>
                  <a:ext cx="19" cy="10"/>
                </a:xfrm>
                <a:custGeom>
                  <a:avLst/>
                  <a:gdLst>
                    <a:gd name="T0" fmla="*/ 0 w 6"/>
                    <a:gd name="T1" fmla="*/ 257 h 3"/>
                    <a:gd name="T2" fmla="*/ 510 w 6"/>
                    <a:gd name="T3" fmla="*/ 367 h 3"/>
                    <a:gd name="T4" fmla="*/ 510 w 6"/>
                    <a:gd name="T5" fmla="*/ 367 h 3"/>
                    <a:gd name="T6" fmla="*/ 510 w 6"/>
                    <a:gd name="T7" fmla="*/ 257 h 3"/>
                    <a:gd name="T8" fmla="*/ 602 w 6"/>
                    <a:gd name="T9" fmla="*/ 110 h 3"/>
                    <a:gd name="T10" fmla="*/ 602 w 6"/>
                    <a:gd name="T11" fmla="*/ 110 h 3"/>
                    <a:gd name="T12" fmla="*/ 602 w 6"/>
                    <a:gd name="T13" fmla="*/ 0 h 3"/>
                    <a:gd name="T14" fmla="*/ 510 w 6"/>
                    <a:gd name="T15" fmla="*/ 0 h 3"/>
                    <a:gd name="T16" fmla="*/ 320 w 6"/>
                    <a:gd name="T17" fmla="*/ 0 h 3"/>
                    <a:gd name="T18" fmla="*/ 0 w 6"/>
                    <a:gd name="T19" fmla="*/ 257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3"/>
                    <a:gd name="T32" fmla="*/ 6 w 6"/>
                    <a:gd name="T33" fmla="*/ 3 h 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3">
                      <a:moveTo>
                        <a:pt x="0" y="2"/>
                      </a:moveTo>
                      <a:lnTo>
                        <a:pt x="5" y="3"/>
                      </a:lnTo>
                      <a:lnTo>
                        <a:pt x="5" y="2"/>
                      </a:lnTo>
                      <a:lnTo>
                        <a:pt x="6" y="1"/>
                      </a:lnTo>
                      <a:lnTo>
                        <a:pt x="6" y="0"/>
                      </a:lnTo>
                      <a:lnTo>
                        <a:pt x="5" y="0"/>
                      </a:lnTo>
                      <a:lnTo>
                        <a:pt x="3" y="0"/>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5" name="Freeform 1175"/>
                <p:cNvSpPr>
                  <a:spLocks/>
                </p:cNvSpPr>
                <p:nvPr/>
              </p:nvSpPr>
              <p:spPr bwMode="auto">
                <a:xfrm>
                  <a:off x="2477" y="2490"/>
                  <a:ext cx="16" cy="10"/>
                </a:xfrm>
                <a:custGeom>
                  <a:avLst/>
                  <a:gdLst>
                    <a:gd name="T0" fmla="*/ 522 w 5"/>
                    <a:gd name="T1" fmla="*/ 110 h 3"/>
                    <a:gd name="T2" fmla="*/ 522 w 5"/>
                    <a:gd name="T3" fmla="*/ 0 h 3"/>
                    <a:gd name="T4" fmla="*/ 0 w 5"/>
                    <a:gd name="T5" fmla="*/ 0 h 3"/>
                    <a:gd name="T6" fmla="*/ 0 w 5"/>
                    <a:gd name="T7" fmla="*/ 110 h 3"/>
                    <a:gd name="T8" fmla="*/ 326 w 5"/>
                    <a:gd name="T9" fmla="*/ 367 h 3"/>
                    <a:gd name="T10" fmla="*/ 522 w 5"/>
                    <a:gd name="T11" fmla="*/ 110 h 3"/>
                    <a:gd name="T12" fmla="*/ 326 w 5"/>
                    <a:gd name="T13" fmla="*/ 367 h 3"/>
                    <a:gd name="T14" fmla="*/ 522 w 5"/>
                    <a:gd name="T15" fmla="*/ 367 h 3"/>
                    <a:gd name="T16" fmla="*/ 522 w 5"/>
                    <a:gd name="T17" fmla="*/ 110 h 3"/>
                    <a:gd name="T18" fmla="*/ 522 w 5"/>
                    <a:gd name="T19" fmla="*/ 110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3"/>
                    <a:gd name="T32" fmla="*/ 5 w 5"/>
                    <a:gd name="T33" fmla="*/ 3 h 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3">
                      <a:moveTo>
                        <a:pt x="5" y="1"/>
                      </a:moveTo>
                      <a:lnTo>
                        <a:pt x="5" y="0"/>
                      </a:lnTo>
                      <a:lnTo>
                        <a:pt x="0" y="0"/>
                      </a:lnTo>
                      <a:lnTo>
                        <a:pt x="0" y="1"/>
                      </a:lnTo>
                      <a:lnTo>
                        <a:pt x="3" y="3"/>
                      </a:lnTo>
                      <a:lnTo>
                        <a:pt x="5" y="1"/>
                      </a:lnTo>
                      <a:lnTo>
                        <a:pt x="3" y="3"/>
                      </a:lnTo>
                      <a:lnTo>
                        <a:pt x="5" y="3"/>
                      </a:lnTo>
                      <a:lnTo>
                        <a:pt x="5"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6" name="Freeform 1176"/>
                <p:cNvSpPr>
                  <a:spLocks/>
                </p:cNvSpPr>
                <p:nvPr/>
              </p:nvSpPr>
              <p:spPr bwMode="auto">
                <a:xfrm>
                  <a:off x="2467" y="2477"/>
                  <a:ext cx="29" cy="17"/>
                </a:xfrm>
                <a:custGeom>
                  <a:avLst/>
                  <a:gdLst>
                    <a:gd name="T0" fmla="*/ 332 w 9"/>
                    <a:gd name="T1" fmla="*/ 554 h 5"/>
                    <a:gd name="T2" fmla="*/ 332 w 9"/>
                    <a:gd name="T3" fmla="*/ 670 h 5"/>
                    <a:gd name="T4" fmla="*/ 873 w 9"/>
                    <a:gd name="T5" fmla="*/ 279 h 5"/>
                    <a:gd name="T6" fmla="*/ 873 w 9"/>
                    <a:gd name="T7" fmla="*/ 279 h 5"/>
                    <a:gd name="T8" fmla="*/ 635 w 9"/>
                    <a:gd name="T9" fmla="*/ 554 h 5"/>
                    <a:gd name="T10" fmla="*/ 635 w 9"/>
                    <a:gd name="T11" fmla="*/ 670 h 5"/>
                    <a:gd name="T12" fmla="*/ 873 w 9"/>
                    <a:gd name="T13" fmla="*/ 670 h 5"/>
                    <a:gd name="T14" fmla="*/ 967 w 9"/>
                    <a:gd name="T15" fmla="*/ 670 h 5"/>
                    <a:gd name="T16" fmla="*/ 967 w 9"/>
                    <a:gd name="T17" fmla="*/ 279 h 5"/>
                    <a:gd name="T18" fmla="*/ 873 w 9"/>
                    <a:gd name="T19" fmla="*/ 0 h 5"/>
                    <a:gd name="T20" fmla="*/ 332 w 9"/>
                    <a:gd name="T21" fmla="*/ 554 h 5"/>
                    <a:gd name="T22" fmla="*/ 332 w 9"/>
                    <a:gd name="T23" fmla="*/ 670 h 5"/>
                    <a:gd name="T24" fmla="*/ 332 w 9"/>
                    <a:gd name="T25" fmla="*/ 554 h 5"/>
                    <a:gd name="T26" fmla="*/ 0 w 9"/>
                    <a:gd name="T27" fmla="*/ 670 h 5"/>
                    <a:gd name="T28" fmla="*/ 332 w 9"/>
                    <a:gd name="T29" fmla="*/ 670 h 5"/>
                    <a:gd name="T30" fmla="*/ 332 w 9"/>
                    <a:gd name="T31" fmla="*/ 554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
                    <a:gd name="T49" fmla="*/ 0 h 5"/>
                    <a:gd name="T50" fmla="*/ 9 w 9"/>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 h="5">
                      <a:moveTo>
                        <a:pt x="3" y="4"/>
                      </a:moveTo>
                      <a:lnTo>
                        <a:pt x="3" y="5"/>
                      </a:lnTo>
                      <a:lnTo>
                        <a:pt x="8" y="2"/>
                      </a:lnTo>
                      <a:lnTo>
                        <a:pt x="6" y="4"/>
                      </a:lnTo>
                      <a:lnTo>
                        <a:pt x="6" y="5"/>
                      </a:lnTo>
                      <a:lnTo>
                        <a:pt x="8" y="5"/>
                      </a:lnTo>
                      <a:lnTo>
                        <a:pt x="9" y="5"/>
                      </a:lnTo>
                      <a:lnTo>
                        <a:pt x="9" y="2"/>
                      </a:lnTo>
                      <a:lnTo>
                        <a:pt x="8" y="0"/>
                      </a:lnTo>
                      <a:lnTo>
                        <a:pt x="3" y="4"/>
                      </a:lnTo>
                      <a:lnTo>
                        <a:pt x="3" y="5"/>
                      </a:lnTo>
                      <a:lnTo>
                        <a:pt x="3" y="4"/>
                      </a:lnTo>
                      <a:lnTo>
                        <a:pt x="0" y="5"/>
                      </a:lnTo>
                      <a:lnTo>
                        <a:pt x="3" y="5"/>
                      </a:lnTo>
                      <a:lnTo>
                        <a:pt x="3"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7" name="Freeform 1177"/>
                <p:cNvSpPr>
                  <a:spLocks/>
                </p:cNvSpPr>
                <p:nvPr/>
              </p:nvSpPr>
              <p:spPr bwMode="auto">
                <a:xfrm>
                  <a:off x="2483" y="2468"/>
                  <a:ext cx="36" cy="9"/>
                </a:xfrm>
                <a:custGeom>
                  <a:avLst/>
                  <a:gdLst>
                    <a:gd name="T0" fmla="*/ 1263 w 11"/>
                    <a:gd name="T1" fmla="*/ 0 h 3"/>
                    <a:gd name="T2" fmla="*/ 0 w 11"/>
                    <a:gd name="T3" fmla="*/ 0 h 3"/>
                    <a:gd name="T4" fmla="*/ 0 w 11"/>
                    <a:gd name="T5" fmla="*/ 0 h 3"/>
                    <a:gd name="T6" fmla="*/ 108 w 11"/>
                    <a:gd name="T7" fmla="*/ 81 h 3"/>
                    <a:gd name="T8" fmla="*/ 245 w 11"/>
                    <a:gd name="T9" fmla="*/ 162 h 3"/>
                    <a:gd name="T10" fmla="*/ 461 w 11"/>
                    <a:gd name="T11" fmla="*/ 243 h 3"/>
                    <a:gd name="T12" fmla="*/ 461 w 11"/>
                    <a:gd name="T13" fmla="*/ 243 h 3"/>
                    <a:gd name="T14" fmla="*/ 697 w 11"/>
                    <a:gd name="T15" fmla="*/ 243 h 3"/>
                    <a:gd name="T16" fmla="*/ 910 w 11"/>
                    <a:gd name="T17" fmla="*/ 243 h 3"/>
                    <a:gd name="T18" fmla="*/ 1018 w 11"/>
                    <a:gd name="T19" fmla="*/ 162 h 3"/>
                    <a:gd name="T20" fmla="*/ 1155 w 11"/>
                    <a:gd name="T21" fmla="*/ 162 h 3"/>
                    <a:gd name="T22" fmla="*/ 1263 w 11"/>
                    <a:gd name="T23" fmla="*/ 81 h 3"/>
                    <a:gd name="T24" fmla="*/ 1263 w 11"/>
                    <a:gd name="T25" fmla="*/ 0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3"/>
                    <a:gd name="T41" fmla="*/ 11 w 11"/>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3">
                      <a:moveTo>
                        <a:pt x="11" y="0"/>
                      </a:moveTo>
                      <a:lnTo>
                        <a:pt x="0" y="0"/>
                      </a:lnTo>
                      <a:lnTo>
                        <a:pt x="1" y="1"/>
                      </a:lnTo>
                      <a:lnTo>
                        <a:pt x="2" y="2"/>
                      </a:lnTo>
                      <a:lnTo>
                        <a:pt x="4" y="3"/>
                      </a:lnTo>
                      <a:lnTo>
                        <a:pt x="6" y="3"/>
                      </a:lnTo>
                      <a:lnTo>
                        <a:pt x="8" y="3"/>
                      </a:lnTo>
                      <a:lnTo>
                        <a:pt x="9" y="2"/>
                      </a:lnTo>
                      <a:lnTo>
                        <a:pt x="10" y="2"/>
                      </a:lnTo>
                      <a:lnTo>
                        <a:pt x="11" y="1"/>
                      </a:lnTo>
                      <a:lnTo>
                        <a:pt x="11"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8" name="Freeform 1178"/>
                <p:cNvSpPr>
                  <a:spLocks/>
                </p:cNvSpPr>
                <p:nvPr/>
              </p:nvSpPr>
              <p:spPr bwMode="auto">
                <a:xfrm>
                  <a:off x="2477" y="2461"/>
                  <a:ext cx="42" cy="13"/>
                </a:xfrm>
                <a:custGeom>
                  <a:avLst/>
                  <a:gdLst>
                    <a:gd name="T0" fmla="*/ 197 w 13"/>
                    <a:gd name="T1" fmla="*/ 244 h 4"/>
                    <a:gd name="T2" fmla="*/ 197 w 13"/>
                    <a:gd name="T3" fmla="*/ 442 h 4"/>
                    <a:gd name="T4" fmla="*/ 1418 w 13"/>
                    <a:gd name="T5" fmla="*/ 442 h 4"/>
                    <a:gd name="T6" fmla="*/ 1418 w 13"/>
                    <a:gd name="T7" fmla="*/ 244 h 4"/>
                    <a:gd name="T8" fmla="*/ 197 w 13"/>
                    <a:gd name="T9" fmla="*/ 0 h 4"/>
                    <a:gd name="T10" fmla="*/ 197 w 13"/>
                    <a:gd name="T11" fmla="*/ 244 h 4"/>
                    <a:gd name="T12" fmla="*/ 197 w 13"/>
                    <a:gd name="T13" fmla="*/ 0 h 4"/>
                    <a:gd name="T14" fmla="*/ 0 w 13"/>
                    <a:gd name="T15" fmla="*/ 0 h 4"/>
                    <a:gd name="T16" fmla="*/ 197 w 13"/>
                    <a:gd name="T17" fmla="*/ 244 h 4"/>
                    <a:gd name="T18" fmla="*/ 197 w 13"/>
                    <a:gd name="T19" fmla="*/ 244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4"/>
                    <a:gd name="T32" fmla="*/ 13 w 13"/>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4">
                      <a:moveTo>
                        <a:pt x="2" y="2"/>
                      </a:moveTo>
                      <a:lnTo>
                        <a:pt x="2" y="4"/>
                      </a:lnTo>
                      <a:lnTo>
                        <a:pt x="13" y="4"/>
                      </a:lnTo>
                      <a:lnTo>
                        <a:pt x="13" y="2"/>
                      </a:lnTo>
                      <a:lnTo>
                        <a:pt x="2" y="0"/>
                      </a:lnTo>
                      <a:lnTo>
                        <a:pt x="2" y="2"/>
                      </a:lnTo>
                      <a:lnTo>
                        <a:pt x="2" y="0"/>
                      </a:lnTo>
                      <a:lnTo>
                        <a:pt x="0" y="0"/>
                      </a:lnTo>
                      <a:lnTo>
                        <a:pt x="2"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39" name="Freeform 1179"/>
                <p:cNvSpPr>
                  <a:spLocks/>
                </p:cNvSpPr>
                <p:nvPr/>
              </p:nvSpPr>
              <p:spPr bwMode="auto">
                <a:xfrm>
                  <a:off x="2483" y="2468"/>
                  <a:ext cx="13" cy="9"/>
                </a:xfrm>
                <a:custGeom>
                  <a:avLst/>
                  <a:gdLst>
                    <a:gd name="T0" fmla="*/ 442 w 4"/>
                    <a:gd name="T1" fmla="*/ 162 h 3"/>
                    <a:gd name="T2" fmla="*/ 442 w 4"/>
                    <a:gd name="T3" fmla="*/ 162 h 3"/>
                    <a:gd name="T4" fmla="*/ 104 w 4"/>
                    <a:gd name="T5" fmla="*/ 0 h 3"/>
                    <a:gd name="T6" fmla="*/ 104 w 4"/>
                    <a:gd name="T7" fmla="*/ 0 h 3"/>
                    <a:gd name="T8" fmla="*/ 0 w 4"/>
                    <a:gd name="T9" fmla="*/ 0 h 3"/>
                    <a:gd name="T10" fmla="*/ 104 w 4"/>
                    <a:gd name="T11" fmla="*/ 162 h 3"/>
                    <a:gd name="T12" fmla="*/ 442 w 4"/>
                    <a:gd name="T13" fmla="*/ 243 h 3"/>
                    <a:gd name="T14" fmla="*/ 442 w 4"/>
                    <a:gd name="T15" fmla="*/ 243 h 3"/>
                    <a:gd name="T16" fmla="*/ 442 w 4"/>
                    <a:gd name="T17" fmla="*/ 16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2"/>
                      </a:moveTo>
                      <a:lnTo>
                        <a:pt x="4" y="2"/>
                      </a:lnTo>
                      <a:lnTo>
                        <a:pt x="1" y="0"/>
                      </a:lnTo>
                      <a:lnTo>
                        <a:pt x="0" y="0"/>
                      </a:lnTo>
                      <a:lnTo>
                        <a:pt x="1" y="2"/>
                      </a:lnTo>
                      <a:lnTo>
                        <a:pt x="4" y="3"/>
                      </a:lnTo>
                      <a:lnTo>
                        <a:pt x="4"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0" name="Freeform 1180"/>
                <p:cNvSpPr>
                  <a:spLocks/>
                </p:cNvSpPr>
                <p:nvPr/>
              </p:nvSpPr>
              <p:spPr bwMode="auto">
                <a:xfrm>
                  <a:off x="2496" y="2468"/>
                  <a:ext cx="33" cy="9"/>
                </a:xfrm>
                <a:custGeom>
                  <a:avLst/>
                  <a:gdLst>
                    <a:gd name="T0" fmla="*/ 828 w 10"/>
                    <a:gd name="T1" fmla="*/ 162 h 3"/>
                    <a:gd name="T2" fmla="*/ 828 w 10"/>
                    <a:gd name="T3" fmla="*/ 0 h 3"/>
                    <a:gd name="T4" fmla="*/ 610 w 10"/>
                    <a:gd name="T5" fmla="*/ 0 h 3"/>
                    <a:gd name="T6" fmla="*/ 0 w 10"/>
                    <a:gd name="T7" fmla="*/ 162 h 3"/>
                    <a:gd name="T8" fmla="*/ 0 w 10"/>
                    <a:gd name="T9" fmla="*/ 243 h 3"/>
                    <a:gd name="T10" fmla="*/ 610 w 10"/>
                    <a:gd name="T11" fmla="*/ 243 h 3"/>
                    <a:gd name="T12" fmla="*/ 1079 w 10"/>
                    <a:gd name="T13" fmla="*/ 162 h 3"/>
                    <a:gd name="T14" fmla="*/ 828 w 10"/>
                    <a:gd name="T15" fmla="*/ 0 h 3"/>
                    <a:gd name="T16" fmla="*/ 1079 w 10"/>
                    <a:gd name="T17" fmla="*/ 162 h 3"/>
                    <a:gd name="T18" fmla="*/ 1188 w 10"/>
                    <a:gd name="T19" fmla="*/ 0 h 3"/>
                    <a:gd name="T20" fmla="*/ 828 w 10"/>
                    <a:gd name="T21" fmla="*/ 0 h 3"/>
                    <a:gd name="T22" fmla="*/ 828 w 10"/>
                    <a:gd name="T23" fmla="*/ 162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3"/>
                    <a:gd name="T38" fmla="*/ 10 w 10"/>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3">
                      <a:moveTo>
                        <a:pt x="7" y="2"/>
                      </a:moveTo>
                      <a:lnTo>
                        <a:pt x="7" y="0"/>
                      </a:lnTo>
                      <a:lnTo>
                        <a:pt x="5" y="0"/>
                      </a:lnTo>
                      <a:lnTo>
                        <a:pt x="0" y="2"/>
                      </a:lnTo>
                      <a:lnTo>
                        <a:pt x="0" y="3"/>
                      </a:lnTo>
                      <a:lnTo>
                        <a:pt x="5" y="3"/>
                      </a:lnTo>
                      <a:lnTo>
                        <a:pt x="9" y="2"/>
                      </a:lnTo>
                      <a:lnTo>
                        <a:pt x="7" y="0"/>
                      </a:lnTo>
                      <a:lnTo>
                        <a:pt x="9" y="2"/>
                      </a:lnTo>
                      <a:lnTo>
                        <a:pt x="10" y="0"/>
                      </a:lnTo>
                      <a:lnTo>
                        <a:pt x="7" y="0"/>
                      </a:lnTo>
                      <a:lnTo>
                        <a:pt x="7"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1" name="Freeform 1181"/>
                <p:cNvSpPr>
                  <a:spLocks/>
                </p:cNvSpPr>
                <p:nvPr/>
              </p:nvSpPr>
              <p:spPr bwMode="auto">
                <a:xfrm>
                  <a:off x="2450" y="2471"/>
                  <a:ext cx="27" cy="13"/>
                </a:xfrm>
                <a:custGeom>
                  <a:avLst/>
                  <a:gdLst>
                    <a:gd name="T0" fmla="*/ 0 w 8"/>
                    <a:gd name="T1" fmla="*/ 442 h 4"/>
                    <a:gd name="T2" fmla="*/ 0 w 8"/>
                    <a:gd name="T3" fmla="*/ 442 h 4"/>
                    <a:gd name="T4" fmla="*/ 0 w 8"/>
                    <a:gd name="T5" fmla="*/ 244 h 4"/>
                    <a:gd name="T6" fmla="*/ 0 w 8"/>
                    <a:gd name="T7" fmla="*/ 104 h 4"/>
                    <a:gd name="T8" fmla="*/ 115 w 8"/>
                    <a:gd name="T9" fmla="*/ 104 h 4"/>
                    <a:gd name="T10" fmla="*/ 115 w 8"/>
                    <a:gd name="T11" fmla="*/ 104 h 4"/>
                    <a:gd name="T12" fmla="*/ 115 w 8"/>
                    <a:gd name="T13" fmla="*/ 104 h 4"/>
                    <a:gd name="T14" fmla="*/ 388 w 8"/>
                    <a:gd name="T15" fmla="*/ 0 h 4"/>
                    <a:gd name="T16" fmla="*/ 537 w 8"/>
                    <a:gd name="T17" fmla="*/ 0 h 4"/>
                    <a:gd name="T18" fmla="*/ 763 w 8"/>
                    <a:gd name="T19" fmla="*/ 0 h 4"/>
                    <a:gd name="T20" fmla="*/ 921 w 8"/>
                    <a:gd name="T21" fmla="*/ 0 h 4"/>
                    <a:gd name="T22" fmla="*/ 1036 w 8"/>
                    <a:gd name="T23" fmla="*/ 104 h 4"/>
                    <a:gd name="T24" fmla="*/ 1036 w 8"/>
                    <a:gd name="T25" fmla="*/ 104 h 4"/>
                    <a:gd name="T26" fmla="*/ 648 w 8"/>
                    <a:gd name="T27" fmla="*/ 244 h 4"/>
                    <a:gd name="T28" fmla="*/ 0 w 8"/>
                    <a:gd name="T29" fmla="*/ 442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
                    <a:gd name="T46" fmla="*/ 0 h 4"/>
                    <a:gd name="T47" fmla="*/ 8 w 8"/>
                    <a:gd name="T48" fmla="*/ 4 h 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 h="4">
                      <a:moveTo>
                        <a:pt x="0" y="4"/>
                      </a:moveTo>
                      <a:lnTo>
                        <a:pt x="0" y="4"/>
                      </a:lnTo>
                      <a:lnTo>
                        <a:pt x="0" y="2"/>
                      </a:lnTo>
                      <a:lnTo>
                        <a:pt x="0" y="1"/>
                      </a:lnTo>
                      <a:lnTo>
                        <a:pt x="1" y="1"/>
                      </a:lnTo>
                      <a:lnTo>
                        <a:pt x="3" y="0"/>
                      </a:lnTo>
                      <a:lnTo>
                        <a:pt x="4" y="0"/>
                      </a:lnTo>
                      <a:lnTo>
                        <a:pt x="6" y="0"/>
                      </a:lnTo>
                      <a:lnTo>
                        <a:pt x="7" y="0"/>
                      </a:lnTo>
                      <a:lnTo>
                        <a:pt x="8" y="1"/>
                      </a:lnTo>
                      <a:lnTo>
                        <a:pt x="5" y="2"/>
                      </a:lnTo>
                      <a:lnTo>
                        <a:pt x="0"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2" name="Freeform 1182"/>
                <p:cNvSpPr>
                  <a:spLocks/>
                </p:cNvSpPr>
                <p:nvPr/>
              </p:nvSpPr>
              <p:spPr bwMode="auto">
                <a:xfrm>
                  <a:off x="2444" y="2468"/>
                  <a:ext cx="10" cy="16"/>
                </a:xfrm>
                <a:custGeom>
                  <a:avLst/>
                  <a:gdLst>
                    <a:gd name="T0" fmla="*/ 367 w 3"/>
                    <a:gd name="T1" fmla="*/ 0 h 5"/>
                    <a:gd name="T2" fmla="*/ 367 w 3"/>
                    <a:gd name="T3" fmla="*/ 0 h 5"/>
                    <a:gd name="T4" fmla="*/ 0 w 3"/>
                    <a:gd name="T5" fmla="*/ 326 h 5"/>
                    <a:gd name="T6" fmla="*/ 0 w 3"/>
                    <a:gd name="T7" fmla="*/ 522 h 5"/>
                    <a:gd name="T8" fmla="*/ 367 w 3"/>
                    <a:gd name="T9" fmla="*/ 522 h 5"/>
                    <a:gd name="T10" fmla="*/ 367 w 3"/>
                    <a:gd name="T11" fmla="*/ 326 h 5"/>
                    <a:gd name="T12" fmla="*/ 367 w 3"/>
                    <a:gd name="T13" fmla="*/ 195 h 5"/>
                    <a:gd name="T14" fmla="*/ 367 w 3"/>
                    <a:gd name="T15" fmla="*/ 195 h 5"/>
                    <a:gd name="T16" fmla="*/ 367 w 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0"/>
                      </a:moveTo>
                      <a:lnTo>
                        <a:pt x="3" y="0"/>
                      </a:lnTo>
                      <a:lnTo>
                        <a:pt x="0" y="3"/>
                      </a:lnTo>
                      <a:lnTo>
                        <a:pt x="0" y="5"/>
                      </a:lnTo>
                      <a:lnTo>
                        <a:pt x="3" y="5"/>
                      </a:lnTo>
                      <a:lnTo>
                        <a:pt x="3" y="3"/>
                      </a:lnTo>
                      <a:lnTo>
                        <a:pt x="3"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3" name="Freeform 1183"/>
                <p:cNvSpPr>
                  <a:spLocks/>
                </p:cNvSpPr>
                <p:nvPr/>
              </p:nvSpPr>
              <p:spPr bwMode="auto">
                <a:xfrm>
                  <a:off x="2454" y="2468"/>
                  <a:ext cx="23" cy="6"/>
                </a:xfrm>
                <a:custGeom>
                  <a:avLst/>
                  <a:gdLst>
                    <a:gd name="T0" fmla="*/ 821 w 7"/>
                    <a:gd name="T1" fmla="*/ 162 h 2"/>
                    <a:gd name="T2" fmla="*/ 821 w 7"/>
                    <a:gd name="T3" fmla="*/ 0 h 2"/>
                    <a:gd name="T4" fmla="*/ 572 w 7"/>
                    <a:gd name="T5" fmla="*/ 0 h 2"/>
                    <a:gd name="T6" fmla="*/ 0 w 7"/>
                    <a:gd name="T7" fmla="*/ 0 h 2"/>
                    <a:gd name="T8" fmla="*/ 0 w 7"/>
                    <a:gd name="T9" fmla="*/ 162 h 2"/>
                    <a:gd name="T10" fmla="*/ 572 w 7"/>
                    <a:gd name="T11" fmla="*/ 162 h 2"/>
                    <a:gd name="T12" fmla="*/ 821 w 7"/>
                    <a:gd name="T13" fmla="*/ 162 h 2"/>
                    <a:gd name="T14" fmla="*/ 821 w 7"/>
                    <a:gd name="T15" fmla="*/ 0 h 2"/>
                    <a:gd name="T16" fmla="*/ 821 w 7"/>
                    <a:gd name="T17" fmla="*/ 16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2"/>
                    <a:gd name="T29" fmla="*/ 7 w 7"/>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2">
                      <a:moveTo>
                        <a:pt x="7" y="2"/>
                      </a:moveTo>
                      <a:lnTo>
                        <a:pt x="7" y="0"/>
                      </a:lnTo>
                      <a:lnTo>
                        <a:pt x="5" y="0"/>
                      </a:lnTo>
                      <a:lnTo>
                        <a:pt x="0" y="0"/>
                      </a:lnTo>
                      <a:lnTo>
                        <a:pt x="0" y="2"/>
                      </a:lnTo>
                      <a:lnTo>
                        <a:pt x="5" y="2"/>
                      </a:lnTo>
                      <a:lnTo>
                        <a:pt x="7" y="2"/>
                      </a:lnTo>
                      <a:lnTo>
                        <a:pt x="7" y="0"/>
                      </a:lnTo>
                      <a:lnTo>
                        <a:pt x="7"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4" name="Freeform 1184"/>
                <p:cNvSpPr>
                  <a:spLocks/>
                </p:cNvSpPr>
                <p:nvPr/>
              </p:nvSpPr>
              <p:spPr bwMode="auto">
                <a:xfrm>
                  <a:off x="2444" y="2468"/>
                  <a:ext cx="33" cy="22"/>
                </a:xfrm>
                <a:custGeom>
                  <a:avLst/>
                  <a:gdLst>
                    <a:gd name="T0" fmla="*/ 0 w 10"/>
                    <a:gd name="T1" fmla="*/ 493 h 7"/>
                    <a:gd name="T2" fmla="*/ 251 w 10"/>
                    <a:gd name="T3" fmla="*/ 682 h 7"/>
                    <a:gd name="T4" fmla="*/ 828 w 10"/>
                    <a:gd name="T5" fmla="*/ 277 h 7"/>
                    <a:gd name="T6" fmla="*/ 1188 w 10"/>
                    <a:gd name="T7" fmla="*/ 189 h 7"/>
                    <a:gd name="T8" fmla="*/ 1188 w 10"/>
                    <a:gd name="T9" fmla="*/ 0 h 7"/>
                    <a:gd name="T10" fmla="*/ 828 w 10"/>
                    <a:gd name="T11" fmla="*/ 189 h 7"/>
                    <a:gd name="T12" fmla="*/ 251 w 10"/>
                    <a:gd name="T13" fmla="*/ 277 h 7"/>
                    <a:gd name="T14" fmla="*/ 360 w 10"/>
                    <a:gd name="T15" fmla="*/ 493 h 7"/>
                    <a:gd name="T16" fmla="*/ 0 w 10"/>
                    <a:gd name="T17" fmla="*/ 493 h 7"/>
                    <a:gd name="T18" fmla="*/ 251 w 10"/>
                    <a:gd name="T19" fmla="*/ 682 h 7"/>
                    <a:gd name="T20" fmla="*/ 251 w 10"/>
                    <a:gd name="T21" fmla="*/ 682 h 7"/>
                    <a:gd name="T22" fmla="*/ 0 w 10"/>
                    <a:gd name="T23" fmla="*/ 493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7"/>
                    <a:gd name="T38" fmla="*/ 10 w 10"/>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7">
                      <a:moveTo>
                        <a:pt x="0" y="5"/>
                      </a:moveTo>
                      <a:lnTo>
                        <a:pt x="2" y="7"/>
                      </a:lnTo>
                      <a:lnTo>
                        <a:pt x="7" y="3"/>
                      </a:lnTo>
                      <a:lnTo>
                        <a:pt x="10" y="2"/>
                      </a:lnTo>
                      <a:lnTo>
                        <a:pt x="10" y="0"/>
                      </a:lnTo>
                      <a:lnTo>
                        <a:pt x="7" y="2"/>
                      </a:lnTo>
                      <a:lnTo>
                        <a:pt x="2" y="3"/>
                      </a:lnTo>
                      <a:lnTo>
                        <a:pt x="3" y="5"/>
                      </a:lnTo>
                      <a:lnTo>
                        <a:pt x="0" y="5"/>
                      </a:lnTo>
                      <a:lnTo>
                        <a:pt x="2" y="7"/>
                      </a:lnTo>
                      <a:lnTo>
                        <a:pt x="0"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5" name="Freeform 1185"/>
                <p:cNvSpPr>
                  <a:spLocks/>
                </p:cNvSpPr>
                <p:nvPr/>
              </p:nvSpPr>
              <p:spPr bwMode="auto">
                <a:xfrm>
                  <a:off x="1622" y="2530"/>
                  <a:ext cx="68" cy="186"/>
                </a:xfrm>
                <a:custGeom>
                  <a:avLst/>
                  <a:gdLst>
                    <a:gd name="T0" fmla="*/ 1762 w 21"/>
                    <a:gd name="T1" fmla="*/ 108 h 57"/>
                    <a:gd name="T2" fmla="*/ 1762 w 21"/>
                    <a:gd name="T3" fmla="*/ 108 h 57"/>
                    <a:gd name="T4" fmla="*/ 1762 w 21"/>
                    <a:gd name="T5" fmla="*/ 352 h 57"/>
                    <a:gd name="T6" fmla="*/ 1762 w 21"/>
                    <a:gd name="T7" fmla="*/ 555 h 57"/>
                    <a:gd name="T8" fmla="*/ 1668 w 21"/>
                    <a:gd name="T9" fmla="*/ 692 h 57"/>
                    <a:gd name="T10" fmla="*/ 1668 w 21"/>
                    <a:gd name="T11" fmla="*/ 799 h 57"/>
                    <a:gd name="T12" fmla="*/ 1668 w 21"/>
                    <a:gd name="T13" fmla="*/ 799 h 57"/>
                    <a:gd name="T14" fmla="*/ 1227 w 21"/>
                    <a:gd name="T15" fmla="*/ 1247 h 57"/>
                    <a:gd name="T16" fmla="*/ 881 w 21"/>
                    <a:gd name="T17" fmla="*/ 1703 h 57"/>
                    <a:gd name="T18" fmla="*/ 881 w 21"/>
                    <a:gd name="T19" fmla="*/ 1703 h 57"/>
                    <a:gd name="T20" fmla="*/ 777 w 21"/>
                    <a:gd name="T21" fmla="*/ 1811 h 57"/>
                    <a:gd name="T22" fmla="*/ 544 w 21"/>
                    <a:gd name="T23" fmla="*/ 1906 h 57"/>
                    <a:gd name="T24" fmla="*/ 337 w 21"/>
                    <a:gd name="T25" fmla="*/ 2056 h 57"/>
                    <a:gd name="T26" fmla="*/ 201 w 21"/>
                    <a:gd name="T27" fmla="*/ 2150 h 57"/>
                    <a:gd name="T28" fmla="*/ 201 w 21"/>
                    <a:gd name="T29" fmla="*/ 2150 h 57"/>
                    <a:gd name="T30" fmla="*/ 201 w 21"/>
                    <a:gd name="T31" fmla="*/ 2258 h 57"/>
                    <a:gd name="T32" fmla="*/ 201 w 21"/>
                    <a:gd name="T33" fmla="*/ 2607 h 57"/>
                    <a:gd name="T34" fmla="*/ 337 w 21"/>
                    <a:gd name="T35" fmla="*/ 2950 h 57"/>
                    <a:gd name="T36" fmla="*/ 337 w 21"/>
                    <a:gd name="T37" fmla="*/ 3162 h 57"/>
                    <a:gd name="T38" fmla="*/ 337 w 21"/>
                    <a:gd name="T39" fmla="*/ 3162 h 57"/>
                    <a:gd name="T40" fmla="*/ 337 w 21"/>
                    <a:gd name="T41" fmla="*/ 3514 h 57"/>
                    <a:gd name="T42" fmla="*/ 201 w 21"/>
                    <a:gd name="T43" fmla="*/ 3854 h 57"/>
                    <a:gd name="T44" fmla="*/ 0 w 21"/>
                    <a:gd name="T45" fmla="*/ 4546 h 57"/>
                    <a:gd name="T46" fmla="*/ 0 w 21"/>
                    <a:gd name="T47" fmla="*/ 4546 h 57"/>
                    <a:gd name="T48" fmla="*/ 0 w 21"/>
                    <a:gd name="T49" fmla="*/ 4865 h 57"/>
                    <a:gd name="T50" fmla="*/ 104 w 21"/>
                    <a:gd name="T51" fmla="*/ 5312 h 57"/>
                    <a:gd name="T52" fmla="*/ 201 w 21"/>
                    <a:gd name="T53" fmla="*/ 5665 h 57"/>
                    <a:gd name="T54" fmla="*/ 337 w 21"/>
                    <a:gd name="T55" fmla="*/ 6017 h 57"/>
                    <a:gd name="T56" fmla="*/ 337 w 21"/>
                    <a:gd name="T57" fmla="*/ 6017 h 57"/>
                    <a:gd name="T58" fmla="*/ 440 w 21"/>
                    <a:gd name="T59" fmla="*/ 6357 h 57"/>
                    <a:gd name="T60" fmla="*/ 440 w 21"/>
                    <a:gd name="T61" fmla="*/ 6464 h 57"/>
                    <a:gd name="T62" fmla="*/ 544 w 21"/>
                    <a:gd name="T63" fmla="*/ 6464 h 57"/>
                    <a:gd name="T64" fmla="*/ 651 w 21"/>
                    <a:gd name="T65" fmla="*/ 6464 h 57"/>
                    <a:gd name="T66" fmla="*/ 881 w 21"/>
                    <a:gd name="T67" fmla="*/ 6220 h 57"/>
                    <a:gd name="T68" fmla="*/ 881 w 21"/>
                    <a:gd name="T69" fmla="*/ 6220 h 57"/>
                    <a:gd name="T70" fmla="*/ 1321 w 21"/>
                    <a:gd name="T71" fmla="*/ 5910 h 57"/>
                    <a:gd name="T72" fmla="*/ 1425 w 21"/>
                    <a:gd name="T73" fmla="*/ 5773 h 57"/>
                    <a:gd name="T74" fmla="*/ 1532 w 21"/>
                    <a:gd name="T75" fmla="*/ 5665 h 57"/>
                    <a:gd name="T76" fmla="*/ 1532 w 21"/>
                    <a:gd name="T77" fmla="*/ 5453 h 57"/>
                    <a:gd name="T78" fmla="*/ 1668 w 21"/>
                    <a:gd name="T79" fmla="*/ 5312 h 57"/>
                    <a:gd name="T80" fmla="*/ 1668 w 21"/>
                    <a:gd name="T81" fmla="*/ 4761 h 57"/>
                    <a:gd name="T82" fmla="*/ 1668 w 21"/>
                    <a:gd name="T83" fmla="*/ 4761 h 57"/>
                    <a:gd name="T84" fmla="*/ 1668 w 21"/>
                    <a:gd name="T85" fmla="*/ 4314 h 57"/>
                    <a:gd name="T86" fmla="*/ 1762 w 21"/>
                    <a:gd name="T87" fmla="*/ 3961 h 57"/>
                    <a:gd name="T88" fmla="*/ 1865 w 21"/>
                    <a:gd name="T89" fmla="*/ 3749 h 57"/>
                    <a:gd name="T90" fmla="*/ 1972 w 21"/>
                    <a:gd name="T91" fmla="*/ 3162 h 57"/>
                    <a:gd name="T92" fmla="*/ 1972 w 21"/>
                    <a:gd name="T93" fmla="*/ 3162 h 57"/>
                    <a:gd name="T94" fmla="*/ 2108 w 21"/>
                    <a:gd name="T95" fmla="*/ 2950 h 57"/>
                    <a:gd name="T96" fmla="*/ 2202 w 21"/>
                    <a:gd name="T97" fmla="*/ 2607 h 57"/>
                    <a:gd name="T98" fmla="*/ 2202 w 21"/>
                    <a:gd name="T99" fmla="*/ 2258 h 57"/>
                    <a:gd name="T100" fmla="*/ 2306 w 21"/>
                    <a:gd name="T101" fmla="*/ 1906 h 57"/>
                    <a:gd name="T102" fmla="*/ 2306 w 21"/>
                    <a:gd name="T103" fmla="*/ 1351 h 57"/>
                    <a:gd name="T104" fmla="*/ 2306 w 21"/>
                    <a:gd name="T105" fmla="*/ 1012 h 57"/>
                    <a:gd name="T106" fmla="*/ 2306 w 21"/>
                    <a:gd name="T107" fmla="*/ 1012 h 57"/>
                    <a:gd name="T108" fmla="*/ 2306 w 21"/>
                    <a:gd name="T109" fmla="*/ 799 h 57"/>
                    <a:gd name="T110" fmla="*/ 2202 w 21"/>
                    <a:gd name="T111" fmla="*/ 692 h 57"/>
                    <a:gd name="T112" fmla="*/ 2108 w 21"/>
                    <a:gd name="T113" fmla="*/ 245 h 57"/>
                    <a:gd name="T114" fmla="*/ 2108 w 21"/>
                    <a:gd name="T115" fmla="*/ 108 h 57"/>
                    <a:gd name="T116" fmla="*/ 1972 w 21"/>
                    <a:gd name="T117" fmla="*/ 0 h 57"/>
                    <a:gd name="T118" fmla="*/ 1972 w 21"/>
                    <a:gd name="T119" fmla="*/ 0 h 57"/>
                    <a:gd name="T120" fmla="*/ 1865 w 21"/>
                    <a:gd name="T121" fmla="*/ 0 h 57"/>
                    <a:gd name="T122" fmla="*/ 1762 w 21"/>
                    <a:gd name="T123" fmla="*/ 108 h 5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
                    <a:gd name="T187" fmla="*/ 0 h 57"/>
                    <a:gd name="T188" fmla="*/ 21 w 21"/>
                    <a:gd name="T189" fmla="*/ 57 h 5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 h="57">
                      <a:moveTo>
                        <a:pt x="16" y="1"/>
                      </a:moveTo>
                      <a:lnTo>
                        <a:pt x="16" y="1"/>
                      </a:lnTo>
                      <a:lnTo>
                        <a:pt x="16" y="3"/>
                      </a:lnTo>
                      <a:lnTo>
                        <a:pt x="16" y="5"/>
                      </a:lnTo>
                      <a:lnTo>
                        <a:pt x="15" y="6"/>
                      </a:lnTo>
                      <a:lnTo>
                        <a:pt x="15" y="7"/>
                      </a:lnTo>
                      <a:lnTo>
                        <a:pt x="11" y="11"/>
                      </a:lnTo>
                      <a:lnTo>
                        <a:pt x="8" y="15"/>
                      </a:lnTo>
                      <a:lnTo>
                        <a:pt x="7" y="16"/>
                      </a:lnTo>
                      <a:lnTo>
                        <a:pt x="5" y="17"/>
                      </a:lnTo>
                      <a:lnTo>
                        <a:pt x="3" y="18"/>
                      </a:lnTo>
                      <a:lnTo>
                        <a:pt x="2" y="19"/>
                      </a:lnTo>
                      <a:lnTo>
                        <a:pt x="2" y="20"/>
                      </a:lnTo>
                      <a:lnTo>
                        <a:pt x="2" y="23"/>
                      </a:lnTo>
                      <a:lnTo>
                        <a:pt x="3" y="26"/>
                      </a:lnTo>
                      <a:lnTo>
                        <a:pt x="3" y="28"/>
                      </a:lnTo>
                      <a:lnTo>
                        <a:pt x="3" y="31"/>
                      </a:lnTo>
                      <a:lnTo>
                        <a:pt x="2" y="34"/>
                      </a:lnTo>
                      <a:lnTo>
                        <a:pt x="0" y="40"/>
                      </a:lnTo>
                      <a:lnTo>
                        <a:pt x="0" y="43"/>
                      </a:lnTo>
                      <a:lnTo>
                        <a:pt x="1" y="47"/>
                      </a:lnTo>
                      <a:lnTo>
                        <a:pt x="2" y="50"/>
                      </a:lnTo>
                      <a:lnTo>
                        <a:pt x="3" y="53"/>
                      </a:lnTo>
                      <a:lnTo>
                        <a:pt x="4" y="56"/>
                      </a:lnTo>
                      <a:lnTo>
                        <a:pt x="4" y="57"/>
                      </a:lnTo>
                      <a:lnTo>
                        <a:pt x="5" y="57"/>
                      </a:lnTo>
                      <a:lnTo>
                        <a:pt x="6" y="57"/>
                      </a:lnTo>
                      <a:lnTo>
                        <a:pt x="8" y="55"/>
                      </a:lnTo>
                      <a:lnTo>
                        <a:pt x="12" y="52"/>
                      </a:lnTo>
                      <a:lnTo>
                        <a:pt x="13" y="51"/>
                      </a:lnTo>
                      <a:lnTo>
                        <a:pt x="14" y="50"/>
                      </a:lnTo>
                      <a:lnTo>
                        <a:pt x="14" y="48"/>
                      </a:lnTo>
                      <a:lnTo>
                        <a:pt x="15" y="47"/>
                      </a:lnTo>
                      <a:lnTo>
                        <a:pt x="15" y="42"/>
                      </a:lnTo>
                      <a:lnTo>
                        <a:pt x="15" y="38"/>
                      </a:lnTo>
                      <a:lnTo>
                        <a:pt x="16" y="35"/>
                      </a:lnTo>
                      <a:lnTo>
                        <a:pt x="17" y="33"/>
                      </a:lnTo>
                      <a:lnTo>
                        <a:pt x="18" y="28"/>
                      </a:lnTo>
                      <a:lnTo>
                        <a:pt x="19" y="26"/>
                      </a:lnTo>
                      <a:lnTo>
                        <a:pt x="20" y="23"/>
                      </a:lnTo>
                      <a:lnTo>
                        <a:pt x="20" y="20"/>
                      </a:lnTo>
                      <a:lnTo>
                        <a:pt x="21" y="17"/>
                      </a:lnTo>
                      <a:lnTo>
                        <a:pt x="21" y="12"/>
                      </a:lnTo>
                      <a:lnTo>
                        <a:pt x="21" y="9"/>
                      </a:lnTo>
                      <a:lnTo>
                        <a:pt x="21" y="7"/>
                      </a:lnTo>
                      <a:lnTo>
                        <a:pt x="20" y="6"/>
                      </a:lnTo>
                      <a:lnTo>
                        <a:pt x="19" y="2"/>
                      </a:lnTo>
                      <a:lnTo>
                        <a:pt x="19" y="1"/>
                      </a:lnTo>
                      <a:lnTo>
                        <a:pt x="18" y="0"/>
                      </a:lnTo>
                      <a:lnTo>
                        <a:pt x="17" y="0"/>
                      </a:lnTo>
                      <a:lnTo>
                        <a:pt x="16"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6" name="Freeform 1186"/>
                <p:cNvSpPr>
                  <a:spLocks/>
                </p:cNvSpPr>
                <p:nvPr/>
              </p:nvSpPr>
              <p:spPr bwMode="auto">
                <a:xfrm>
                  <a:off x="1664" y="2533"/>
                  <a:ext cx="17" cy="26"/>
                </a:xfrm>
                <a:custGeom>
                  <a:avLst/>
                  <a:gdLst>
                    <a:gd name="T0" fmla="*/ 279 w 5"/>
                    <a:gd name="T1" fmla="*/ 887 h 8"/>
                    <a:gd name="T2" fmla="*/ 279 w 5"/>
                    <a:gd name="T3" fmla="*/ 887 h 8"/>
                    <a:gd name="T4" fmla="*/ 394 w 5"/>
                    <a:gd name="T5" fmla="*/ 338 h 8"/>
                    <a:gd name="T6" fmla="*/ 670 w 5"/>
                    <a:gd name="T7" fmla="*/ 104 h 8"/>
                    <a:gd name="T8" fmla="*/ 279 w 5"/>
                    <a:gd name="T9" fmla="*/ 0 h 8"/>
                    <a:gd name="T10" fmla="*/ 279 w 5"/>
                    <a:gd name="T11" fmla="*/ 338 h 8"/>
                    <a:gd name="T12" fmla="*/ 0 w 5"/>
                    <a:gd name="T13" fmla="*/ 653 h 8"/>
                    <a:gd name="T14" fmla="*/ 0 w 5"/>
                    <a:gd name="T15" fmla="*/ 653 h 8"/>
                    <a:gd name="T16" fmla="*/ 279 w 5"/>
                    <a:gd name="T17" fmla="*/ 88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2" y="8"/>
                      </a:moveTo>
                      <a:lnTo>
                        <a:pt x="2" y="8"/>
                      </a:lnTo>
                      <a:lnTo>
                        <a:pt x="3" y="3"/>
                      </a:lnTo>
                      <a:lnTo>
                        <a:pt x="5" y="1"/>
                      </a:lnTo>
                      <a:lnTo>
                        <a:pt x="2" y="0"/>
                      </a:lnTo>
                      <a:lnTo>
                        <a:pt x="2" y="3"/>
                      </a:lnTo>
                      <a:lnTo>
                        <a:pt x="0" y="6"/>
                      </a:lnTo>
                      <a:lnTo>
                        <a:pt x="2" y="8"/>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7" name="Freeform 1187"/>
                <p:cNvSpPr>
                  <a:spLocks/>
                </p:cNvSpPr>
                <p:nvPr/>
              </p:nvSpPr>
              <p:spPr bwMode="auto">
                <a:xfrm>
                  <a:off x="1648" y="2553"/>
                  <a:ext cx="23" cy="32"/>
                </a:xfrm>
                <a:custGeom>
                  <a:avLst/>
                  <a:gdLst>
                    <a:gd name="T0" fmla="*/ 250 w 7"/>
                    <a:gd name="T1" fmla="*/ 1043 h 10"/>
                    <a:gd name="T2" fmla="*/ 250 w 7"/>
                    <a:gd name="T3" fmla="*/ 1043 h 10"/>
                    <a:gd name="T4" fmla="*/ 572 w 7"/>
                    <a:gd name="T5" fmla="*/ 522 h 10"/>
                    <a:gd name="T6" fmla="*/ 821 w 7"/>
                    <a:gd name="T7" fmla="*/ 195 h 10"/>
                    <a:gd name="T8" fmla="*/ 572 w 7"/>
                    <a:gd name="T9" fmla="*/ 0 h 10"/>
                    <a:gd name="T10" fmla="*/ 355 w 7"/>
                    <a:gd name="T11" fmla="*/ 326 h 10"/>
                    <a:gd name="T12" fmla="*/ 0 w 7"/>
                    <a:gd name="T13" fmla="*/ 851 h 10"/>
                    <a:gd name="T14" fmla="*/ 0 w 7"/>
                    <a:gd name="T15" fmla="*/ 851 h 10"/>
                    <a:gd name="T16" fmla="*/ 250 w 7"/>
                    <a:gd name="T17" fmla="*/ 1043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0"/>
                    <a:gd name="T29" fmla="*/ 7 w 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0">
                      <a:moveTo>
                        <a:pt x="2" y="10"/>
                      </a:moveTo>
                      <a:lnTo>
                        <a:pt x="2" y="10"/>
                      </a:lnTo>
                      <a:lnTo>
                        <a:pt x="5" y="5"/>
                      </a:lnTo>
                      <a:lnTo>
                        <a:pt x="7" y="2"/>
                      </a:lnTo>
                      <a:lnTo>
                        <a:pt x="5" y="0"/>
                      </a:lnTo>
                      <a:lnTo>
                        <a:pt x="3" y="3"/>
                      </a:lnTo>
                      <a:lnTo>
                        <a:pt x="0" y="8"/>
                      </a:lnTo>
                      <a:lnTo>
                        <a:pt x="2" y="1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8" name="Freeform 1188"/>
                <p:cNvSpPr>
                  <a:spLocks/>
                </p:cNvSpPr>
                <p:nvPr/>
              </p:nvSpPr>
              <p:spPr bwMode="auto">
                <a:xfrm>
                  <a:off x="1628" y="2579"/>
                  <a:ext cx="26" cy="13"/>
                </a:xfrm>
                <a:custGeom>
                  <a:avLst/>
                  <a:gdLst>
                    <a:gd name="T0" fmla="*/ 104 w 8"/>
                    <a:gd name="T1" fmla="*/ 442 h 4"/>
                    <a:gd name="T2" fmla="*/ 104 w 8"/>
                    <a:gd name="T3" fmla="*/ 442 h 4"/>
                    <a:gd name="T4" fmla="*/ 338 w 8"/>
                    <a:gd name="T5" fmla="*/ 442 h 4"/>
                    <a:gd name="T6" fmla="*/ 887 w 8"/>
                    <a:gd name="T7" fmla="*/ 244 h 4"/>
                    <a:gd name="T8" fmla="*/ 653 w 8"/>
                    <a:gd name="T9" fmla="*/ 0 h 4"/>
                    <a:gd name="T10" fmla="*/ 338 w 8"/>
                    <a:gd name="T11" fmla="*/ 0 h 4"/>
                    <a:gd name="T12" fmla="*/ 0 w 8"/>
                    <a:gd name="T13" fmla="*/ 442 h 4"/>
                    <a:gd name="T14" fmla="*/ 0 w 8"/>
                    <a:gd name="T15" fmla="*/ 442 h 4"/>
                    <a:gd name="T16" fmla="*/ 104 w 8"/>
                    <a:gd name="T17" fmla="*/ 44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1" y="4"/>
                      </a:moveTo>
                      <a:lnTo>
                        <a:pt x="1" y="4"/>
                      </a:lnTo>
                      <a:lnTo>
                        <a:pt x="3" y="4"/>
                      </a:lnTo>
                      <a:lnTo>
                        <a:pt x="8" y="2"/>
                      </a:lnTo>
                      <a:lnTo>
                        <a:pt x="6" y="0"/>
                      </a:lnTo>
                      <a:lnTo>
                        <a:pt x="3" y="0"/>
                      </a:lnTo>
                      <a:lnTo>
                        <a:pt x="0" y="4"/>
                      </a:lnTo>
                      <a:lnTo>
                        <a:pt x="1"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49" name="Freeform 1189"/>
                <p:cNvSpPr>
                  <a:spLocks/>
                </p:cNvSpPr>
                <p:nvPr/>
              </p:nvSpPr>
              <p:spPr bwMode="auto">
                <a:xfrm>
                  <a:off x="1628" y="2592"/>
                  <a:ext cx="10" cy="29"/>
                </a:xfrm>
                <a:custGeom>
                  <a:avLst/>
                  <a:gdLst>
                    <a:gd name="T0" fmla="*/ 367 w 3"/>
                    <a:gd name="T1" fmla="*/ 967 h 9"/>
                    <a:gd name="T2" fmla="*/ 367 w 3"/>
                    <a:gd name="T3" fmla="*/ 967 h 9"/>
                    <a:gd name="T4" fmla="*/ 110 w 3"/>
                    <a:gd name="T5" fmla="*/ 541 h 9"/>
                    <a:gd name="T6" fmla="*/ 110 w 3"/>
                    <a:gd name="T7" fmla="*/ 0 h 9"/>
                    <a:gd name="T8" fmla="*/ 0 w 3"/>
                    <a:gd name="T9" fmla="*/ 0 h 9"/>
                    <a:gd name="T10" fmla="*/ 0 w 3"/>
                    <a:gd name="T11" fmla="*/ 541 h 9"/>
                    <a:gd name="T12" fmla="*/ 0 w 3"/>
                    <a:gd name="T13" fmla="*/ 967 h 9"/>
                    <a:gd name="T14" fmla="*/ 0 w 3"/>
                    <a:gd name="T15" fmla="*/ 967 h 9"/>
                    <a:gd name="T16" fmla="*/ 367 w 3"/>
                    <a:gd name="T17" fmla="*/ 96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9"/>
                    <a:gd name="T29" fmla="*/ 3 w 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9">
                      <a:moveTo>
                        <a:pt x="3" y="9"/>
                      </a:moveTo>
                      <a:lnTo>
                        <a:pt x="3" y="9"/>
                      </a:lnTo>
                      <a:lnTo>
                        <a:pt x="1" y="5"/>
                      </a:lnTo>
                      <a:lnTo>
                        <a:pt x="1" y="0"/>
                      </a:lnTo>
                      <a:lnTo>
                        <a:pt x="0" y="0"/>
                      </a:lnTo>
                      <a:lnTo>
                        <a:pt x="0" y="5"/>
                      </a:lnTo>
                      <a:lnTo>
                        <a:pt x="0" y="9"/>
                      </a:lnTo>
                      <a:lnTo>
                        <a:pt x="3"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0" name="Freeform 1190"/>
                <p:cNvSpPr>
                  <a:spLocks/>
                </p:cNvSpPr>
                <p:nvPr/>
              </p:nvSpPr>
              <p:spPr bwMode="auto">
                <a:xfrm>
                  <a:off x="1622" y="2621"/>
                  <a:ext cx="16" cy="40"/>
                </a:xfrm>
                <a:custGeom>
                  <a:avLst/>
                  <a:gdLst>
                    <a:gd name="T0" fmla="*/ 195 w 5"/>
                    <a:gd name="T1" fmla="*/ 1477 h 12"/>
                    <a:gd name="T2" fmla="*/ 195 w 5"/>
                    <a:gd name="T3" fmla="*/ 1477 h 12"/>
                    <a:gd name="T4" fmla="*/ 326 w 5"/>
                    <a:gd name="T5" fmla="*/ 743 h 12"/>
                    <a:gd name="T6" fmla="*/ 522 w 5"/>
                    <a:gd name="T7" fmla="*/ 0 h 12"/>
                    <a:gd name="T8" fmla="*/ 195 w 5"/>
                    <a:gd name="T9" fmla="*/ 0 h 12"/>
                    <a:gd name="T10" fmla="*/ 195 w 5"/>
                    <a:gd name="T11" fmla="*/ 743 h 12"/>
                    <a:gd name="T12" fmla="*/ 0 w 5"/>
                    <a:gd name="T13" fmla="*/ 1477 h 12"/>
                    <a:gd name="T14" fmla="*/ 0 w 5"/>
                    <a:gd name="T15" fmla="*/ 1477 h 12"/>
                    <a:gd name="T16" fmla="*/ 195 w 5"/>
                    <a:gd name="T17" fmla="*/ 147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2"/>
                    <a:gd name="T29" fmla="*/ 5 w 5"/>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2">
                      <a:moveTo>
                        <a:pt x="2" y="12"/>
                      </a:moveTo>
                      <a:lnTo>
                        <a:pt x="2" y="12"/>
                      </a:lnTo>
                      <a:lnTo>
                        <a:pt x="3" y="6"/>
                      </a:lnTo>
                      <a:lnTo>
                        <a:pt x="5" y="0"/>
                      </a:lnTo>
                      <a:lnTo>
                        <a:pt x="2" y="0"/>
                      </a:lnTo>
                      <a:lnTo>
                        <a:pt x="2" y="6"/>
                      </a:lnTo>
                      <a:lnTo>
                        <a:pt x="0" y="12"/>
                      </a:lnTo>
                      <a:lnTo>
                        <a:pt x="2" y="1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1" name="Freeform 1191"/>
                <p:cNvSpPr>
                  <a:spLocks/>
                </p:cNvSpPr>
                <p:nvPr/>
              </p:nvSpPr>
              <p:spPr bwMode="auto">
                <a:xfrm>
                  <a:off x="1622" y="2661"/>
                  <a:ext cx="16" cy="42"/>
                </a:xfrm>
                <a:custGeom>
                  <a:avLst/>
                  <a:gdLst>
                    <a:gd name="T0" fmla="*/ 522 w 5"/>
                    <a:gd name="T1" fmla="*/ 1418 h 13"/>
                    <a:gd name="T2" fmla="*/ 522 w 5"/>
                    <a:gd name="T3" fmla="*/ 1418 h 13"/>
                    <a:gd name="T4" fmla="*/ 195 w 5"/>
                    <a:gd name="T5" fmla="*/ 772 h 13"/>
                    <a:gd name="T6" fmla="*/ 195 w 5"/>
                    <a:gd name="T7" fmla="*/ 0 h 13"/>
                    <a:gd name="T8" fmla="*/ 0 w 5"/>
                    <a:gd name="T9" fmla="*/ 0 h 13"/>
                    <a:gd name="T10" fmla="*/ 0 w 5"/>
                    <a:gd name="T11" fmla="*/ 772 h 13"/>
                    <a:gd name="T12" fmla="*/ 195 w 5"/>
                    <a:gd name="T13" fmla="*/ 1418 h 13"/>
                    <a:gd name="T14" fmla="*/ 195 w 5"/>
                    <a:gd name="T15" fmla="*/ 1418 h 13"/>
                    <a:gd name="T16" fmla="*/ 522 w 5"/>
                    <a:gd name="T17" fmla="*/ 1418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3"/>
                    <a:gd name="T29" fmla="*/ 5 w 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3">
                      <a:moveTo>
                        <a:pt x="5" y="13"/>
                      </a:moveTo>
                      <a:lnTo>
                        <a:pt x="5" y="13"/>
                      </a:lnTo>
                      <a:lnTo>
                        <a:pt x="2" y="7"/>
                      </a:lnTo>
                      <a:lnTo>
                        <a:pt x="2" y="0"/>
                      </a:lnTo>
                      <a:lnTo>
                        <a:pt x="0" y="0"/>
                      </a:lnTo>
                      <a:lnTo>
                        <a:pt x="0" y="7"/>
                      </a:lnTo>
                      <a:lnTo>
                        <a:pt x="2" y="13"/>
                      </a:lnTo>
                      <a:lnTo>
                        <a:pt x="5" y="1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2" name="Freeform 1192"/>
                <p:cNvSpPr>
                  <a:spLocks/>
                </p:cNvSpPr>
                <p:nvPr/>
              </p:nvSpPr>
              <p:spPr bwMode="auto">
                <a:xfrm>
                  <a:off x="1628" y="2703"/>
                  <a:ext cx="26" cy="17"/>
                </a:xfrm>
                <a:custGeom>
                  <a:avLst/>
                  <a:gdLst>
                    <a:gd name="T0" fmla="*/ 653 w 8"/>
                    <a:gd name="T1" fmla="*/ 279 h 5"/>
                    <a:gd name="T2" fmla="*/ 653 w 8"/>
                    <a:gd name="T3" fmla="*/ 279 h 5"/>
                    <a:gd name="T4" fmla="*/ 338 w 8"/>
                    <a:gd name="T5" fmla="*/ 554 h 5"/>
                    <a:gd name="T6" fmla="*/ 338 w 8"/>
                    <a:gd name="T7" fmla="*/ 554 h 5"/>
                    <a:gd name="T8" fmla="*/ 338 w 8"/>
                    <a:gd name="T9" fmla="*/ 279 h 5"/>
                    <a:gd name="T10" fmla="*/ 338 w 8"/>
                    <a:gd name="T11" fmla="*/ 0 h 5"/>
                    <a:gd name="T12" fmla="*/ 0 w 8"/>
                    <a:gd name="T13" fmla="*/ 0 h 5"/>
                    <a:gd name="T14" fmla="*/ 104 w 8"/>
                    <a:gd name="T15" fmla="*/ 554 h 5"/>
                    <a:gd name="T16" fmla="*/ 338 w 8"/>
                    <a:gd name="T17" fmla="*/ 670 h 5"/>
                    <a:gd name="T18" fmla="*/ 442 w 8"/>
                    <a:gd name="T19" fmla="*/ 670 h 5"/>
                    <a:gd name="T20" fmla="*/ 887 w 8"/>
                    <a:gd name="T21" fmla="*/ 554 h 5"/>
                    <a:gd name="T22" fmla="*/ 887 w 8"/>
                    <a:gd name="T23" fmla="*/ 554 h 5"/>
                    <a:gd name="T24" fmla="*/ 653 w 8"/>
                    <a:gd name="T25" fmla="*/ 279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5"/>
                    <a:gd name="T41" fmla="*/ 8 w 8"/>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5">
                      <a:moveTo>
                        <a:pt x="6" y="2"/>
                      </a:moveTo>
                      <a:lnTo>
                        <a:pt x="6" y="2"/>
                      </a:lnTo>
                      <a:lnTo>
                        <a:pt x="3" y="4"/>
                      </a:lnTo>
                      <a:lnTo>
                        <a:pt x="3" y="2"/>
                      </a:lnTo>
                      <a:lnTo>
                        <a:pt x="3" y="0"/>
                      </a:lnTo>
                      <a:lnTo>
                        <a:pt x="0" y="0"/>
                      </a:lnTo>
                      <a:lnTo>
                        <a:pt x="1" y="4"/>
                      </a:lnTo>
                      <a:lnTo>
                        <a:pt x="3" y="5"/>
                      </a:lnTo>
                      <a:lnTo>
                        <a:pt x="4" y="5"/>
                      </a:lnTo>
                      <a:lnTo>
                        <a:pt x="8" y="4"/>
                      </a:lnTo>
                      <a:lnTo>
                        <a:pt x="6"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3" name="Freeform 1193"/>
                <p:cNvSpPr>
                  <a:spLocks/>
                </p:cNvSpPr>
                <p:nvPr/>
              </p:nvSpPr>
              <p:spPr bwMode="auto">
                <a:xfrm>
                  <a:off x="1648" y="2667"/>
                  <a:ext cx="26" cy="49"/>
                </a:xfrm>
                <a:custGeom>
                  <a:avLst/>
                  <a:gdLst>
                    <a:gd name="T0" fmla="*/ 549 w 8"/>
                    <a:gd name="T1" fmla="*/ 0 h 15"/>
                    <a:gd name="T2" fmla="*/ 549 w 8"/>
                    <a:gd name="T3" fmla="*/ 0 h 15"/>
                    <a:gd name="T4" fmla="*/ 549 w 8"/>
                    <a:gd name="T5" fmla="*/ 555 h 15"/>
                    <a:gd name="T6" fmla="*/ 549 w 8"/>
                    <a:gd name="T7" fmla="*/ 693 h 15"/>
                    <a:gd name="T8" fmla="*/ 338 w 8"/>
                    <a:gd name="T9" fmla="*/ 1153 h 15"/>
                    <a:gd name="T10" fmla="*/ 0 w 8"/>
                    <a:gd name="T11" fmla="*/ 1463 h 15"/>
                    <a:gd name="T12" fmla="*/ 244 w 8"/>
                    <a:gd name="T13" fmla="*/ 1708 h 15"/>
                    <a:gd name="T14" fmla="*/ 549 w 8"/>
                    <a:gd name="T15" fmla="*/ 1258 h 15"/>
                    <a:gd name="T16" fmla="*/ 793 w 8"/>
                    <a:gd name="T17" fmla="*/ 908 h 15"/>
                    <a:gd name="T18" fmla="*/ 887 w 8"/>
                    <a:gd name="T19" fmla="*/ 555 h 15"/>
                    <a:gd name="T20" fmla="*/ 887 w 8"/>
                    <a:gd name="T21" fmla="*/ 0 h 15"/>
                    <a:gd name="T22" fmla="*/ 887 w 8"/>
                    <a:gd name="T23" fmla="*/ 0 h 15"/>
                    <a:gd name="T24" fmla="*/ 549 w 8"/>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5"/>
                    <a:gd name="T41" fmla="*/ 8 w 8"/>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5">
                      <a:moveTo>
                        <a:pt x="5" y="0"/>
                      </a:moveTo>
                      <a:lnTo>
                        <a:pt x="5" y="0"/>
                      </a:lnTo>
                      <a:lnTo>
                        <a:pt x="5" y="5"/>
                      </a:lnTo>
                      <a:lnTo>
                        <a:pt x="5" y="6"/>
                      </a:lnTo>
                      <a:lnTo>
                        <a:pt x="3" y="10"/>
                      </a:lnTo>
                      <a:lnTo>
                        <a:pt x="0" y="13"/>
                      </a:lnTo>
                      <a:lnTo>
                        <a:pt x="2" y="15"/>
                      </a:lnTo>
                      <a:lnTo>
                        <a:pt x="5" y="11"/>
                      </a:lnTo>
                      <a:lnTo>
                        <a:pt x="7" y="8"/>
                      </a:lnTo>
                      <a:lnTo>
                        <a:pt x="8" y="5"/>
                      </a:lnTo>
                      <a:lnTo>
                        <a:pt x="8" y="0"/>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4" name="Freeform 1194"/>
                <p:cNvSpPr>
                  <a:spLocks/>
                </p:cNvSpPr>
                <p:nvPr/>
              </p:nvSpPr>
              <p:spPr bwMode="auto">
                <a:xfrm>
                  <a:off x="1664" y="2621"/>
                  <a:ext cx="20" cy="46"/>
                </a:xfrm>
                <a:custGeom>
                  <a:avLst/>
                  <a:gdLst>
                    <a:gd name="T0" fmla="*/ 367 w 6"/>
                    <a:gd name="T1" fmla="*/ 0 h 14"/>
                    <a:gd name="T2" fmla="*/ 367 w 6"/>
                    <a:gd name="T3" fmla="*/ 0 h 14"/>
                    <a:gd name="T4" fmla="*/ 257 w 6"/>
                    <a:gd name="T5" fmla="*/ 821 h 14"/>
                    <a:gd name="T6" fmla="*/ 0 w 6"/>
                    <a:gd name="T7" fmla="*/ 1630 h 14"/>
                    <a:gd name="T8" fmla="*/ 367 w 6"/>
                    <a:gd name="T9" fmla="*/ 1630 h 14"/>
                    <a:gd name="T10" fmla="*/ 367 w 6"/>
                    <a:gd name="T11" fmla="*/ 821 h 14"/>
                    <a:gd name="T12" fmla="*/ 743 w 6"/>
                    <a:gd name="T13" fmla="*/ 0 h 14"/>
                    <a:gd name="T14" fmla="*/ 743 w 6"/>
                    <a:gd name="T15" fmla="*/ 0 h 14"/>
                    <a:gd name="T16" fmla="*/ 367 w 6"/>
                    <a:gd name="T17" fmla="*/ 0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4"/>
                    <a:gd name="T29" fmla="*/ 6 w 6"/>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4">
                      <a:moveTo>
                        <a:pt x="3" y="0"/>
                      </a:moveTo>
                      <a:lnTo>
                        <a:pt x="3" y="0"/>
                      </a:lnTo>
                      <a:lnTo>
                        <a:pt x="2" y="7"/>
                      </a:lnTo>
                      <a:lnTo>
                        <a:pt x="0" y="14"/>
                      </a:lnTo>
                      <a:lnTo>
                        <a:pt x="3" y="14"/>
                      </a:lnTo>
                      <a:lnTo>
                        <a:pt x="3" y="7"/>
                      </a:lnTo>
                      <a:lnTo>
                        <a:pt x="6"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5" name="Freeform 1195"/>
                <p:cNvSpPr>
                  <a:spLocks/>
                </p:cNvSpPr>
                <p:nvPr/>
              </p:nvSpPr>
              <p:spPr bwMode="auto">
                <a:xfrm>
                  <a:off x="1674" y="2559"/>
                  <a:ext cx="16" cy="62"/>
                </a:xfrm>
                <a:custGeom>
                  <a:avLst/>
                  <a:gdLst>
                    <a:gd name="T0" fmla="*/ 326 w 5"/>
                    <a:gd name="T1" fmla="*/ 0 h 19"/>
                    <a:gd name="T2" fmla="*/ 326 w 5"/>
                    <a:gd name="T3" fmla="*/ 0 h 19"/>
                    <a:gd name="T4" fmla="*/ 326 w 5"/>
                    <a:gd name="T5" fmla="*/ 904 h 19"/>
                    <a:gd name="T6" fmla="*/ 0 w 5"/>
                    <a:gd name="T7" fmla="*/ 2150 h 19"/>
                    <a:gd name="T8" fmla="*/ 326 w 5"/>
                    <a:gd name="T9" fmla="*/ 2150 h 19"/>
                    <a:gd name="T10" fmla="*/ 522 w 5"/>
                    <a:gd name="T11" fmla="*/ 904 h 19"/>
                    <a:gd name="T12" fmla="*/ 522 w 5"/>
                    <a:gd name="T13" fmla="*/ 0 h 19"/>
                    <a:gd name="T14" fmla="*/ 522 w 5"/>
                    <a:gd name="T15" fmla="*/ 0 h 19"/>
                    <a:gd name="T16" fmla="*/ 326 w 5"/>
                    <a:gd name="T17" fmla="*/ 0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9"/>
                    <a:gd name="T29" fmla="*/ 5 w 5"/>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9">
                      <a:moveTo>
                        <a:pt x="3" y="0"/>
                      </a:moveTo>
                      <a:lnTo>
                        <a:pt x="3" y="0"/>
                      </a:lnTo>
                      <a:lnTo>
                        <a:pt x="3" y="8"/>
                      </a:lnTo>
                      <a:lnTo>
                        <a:pt x="0" y="19"/>
                      </a:lnTo>
                      <a:lnTo>
                        <a:pt x="3" y="19"/>
                      </a:lnTo>
                      <a:lnTo>
                        <a:pt x="5" y="8"/>
                      </a:lnTo>
                      <a:lnTo>
                        <a:pt x="5" y="0"/>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6" name="Freeform 1196"/>
                <p:cNvSpPr>
                  <a:spLocks/>
                </p:cNvSpPr>
                <p:nvPr/>
              </p:nvSpPr>
              <p:spPr bwMode="auto">
                <a:xfrm>
                  <a:off x="1671" y="2527"/>
                  <a:ext cx="19" cy="32"/>
                </a:xfrm>
                <a:custGeom>
                  <a:avLst/>
                  <a:gdLst>
                    <a:gd name="T0" fmla="*/ 320 w 6"/>
                    <a:gd name="T1" fmla="*/ 326 h 10"/>
                    <a:gd name="T2" fmla="*/ 101 w 6"/>
                    <a:gd name="T3" fmla="*/ 326 h 10"/>
                    <a:gd name="T4" fmla="*/ 320 w 6"/>
                    <a:gd name="T5" fmla="*/ 326 h 10"/>
                    <a:gd name="T6" fmla="*/ 320 w 6"/>
                    <a:gd name="T7" fmla="*/ 326 h 10"/>
                    <a:gd name="T8" fmla="*/ 412 w 6"/>
                    <a:gd name="T9" fmla="*/ 717 h 10"/>
                    <a:gd name="T10" fmla="*/ 412 w 6"/>
                    <a:gd name="T11" fmla="*/ 1043 h 10"/>
                    <a:gd name="T12" fmla="*/ 602 w 6"/>
                    <a:gd name="T13" fmla="*/ 1043 h 10"/>
                    <a:gd name="T14" fmla="*/ 602 w 6"/>
                    <a:gd name="T15" fmla="*/ 717 h 10"/>
                    <a:gd name="T16" fmla="*/ 602 w 6"/>
                    <a:gd name="T17" fmla="*/ 326 h 10"/>
                    <a:gd name="T18" fmla="*/ 320 w 6"/>
                    <a:gd name="T19" fmla="*/ 0 h 10"/>
                    <a:gd name="T20" fmla="*/ 101 w 6"/>
                    <a:gd name="T21" fmla="*/ 195 h 10"/>
                    <a:gd name="T22" fmla="*/ 0 w 6"/>
                    <a:gd name="T23" fmla="*/ 195 h 10"/>
                    <a:gd name="T24" fmla="*/ 320 w 6"/>
                    <a:gd name="T25" fmla="*/ 326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0"/>
                    <a:gd name="T41" fmla="*/ 6 w 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0">
                      <a:moveTo>
                        <a:pt x="3" y="3"/>
                      </a:moveTo>
                      <a:lnTo>
                        <a:pt x="1" y="3"/>
                      </a:lnTo>
                      <a:lnTo>
                        <a:pt x="3" y="3"/>
                      </a:lnTo>
                      <a:lnTo>
                        <a:pt x="4" y="7"/>
                      </a:lnTo>
                      <a:lnTo>
                        <a:pt x="4" y="10"/>
                      </a:lnTo>
                      <a:lnTo>
                        <a:pt x="6" y="10"/>
                      </a:lnTo>
                      <a:lnTo>
                        <a:pt x="6" y="7"/>
                      </a:lnTo>
                      <a:lnTo>
                        <a:pt x="6" y="3"/>
                      </a:lnTo>
                      <a:lnTo>
                        <a:pt x="3" y="0"/>
                      </a:lnTo>
                      <a:lnTo>
                        <a:pt x="1" y="2"/>
                      </a:lnTo>
                      <a:lnTo>
                        <a:pt x="0" y="2"/>
                      </a:lnTo>
                      <a:lnTo>
                        <a:pt x="3"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7" name="Freeform 1197"/>
                <p:cNvSpPr>
                  <a:spLocks/>
                </p:cNvSpPr>
                <p:nvPr/>
              </p:nvSpPr>
              <p:spPr bwMode="auto">
                <a:xfrm>
                  <a:off x="1307" y="1835"/>
                  <a:ext cx="33" cy="23"/>
                </a:xfrm>
                <a:custGeom>
                  <a:avLst/>
                  <a:gdLst>
                    <a:gd name="T0" fmla="*/ 0 w 10"/>
                    <a:gd name="T1" fmla="*/ 250 h 7"/>
                    <a:gd name="T2" fmla="*/ 0 w 10"/>
                    <a:gd name="T3" fmla="*/ 250 h 7"/>
                    <a:gd name="T4" fmla="*/ 251 w 10"/>
                    <a:gd name="T5" fmla="*/ 355 h 7"/>
                    <a:gd name="T6" fmla="*/ 469 w 10"/>
                    <a:gd name="T7" fmla="*/ 572 h 7"/>
                    <a:gd name="T8" fmla="*/ 469 w 10"/>
                    <a:gd name="T9" fmla="*/ 713 h 7"/>
                    <a:gd name="T10" fmla="*/ 610 w 10"/>
                    <a:gd name="T11" fmla="*/ 713 h 7"/>
                    <a:gd name="T12" fmla="*/ 610 w 10"/>
                    <a:gd name="T13" fmla="*/ 713 h 7"/>
                    <a:gd name="T14" fmla="*/ 610 w 10"/>
                    <a:gd name="T15" fmla="*/ 821 h 7"/>
                    <a:gd name="T16" fmla="*/ 719 w 10"/>
                    <a:gd name="T17" fmla="*/ 821 h 7"/>
                    <a:gd name="T18" fmla="*/ 828 w 10"/>
                    <a:gd name="T19" fmla="*/ 821 h 7"/>
                    <a:gd name="T20" fmla="*/ 937 w 10"/>
                    <a:gd name="T21" fmla="*/ 821 h 7"/>
                    <a:gd name="T22" fmla="*/ 1079 w 10"/>
                    <a:gd name="T23" fmla="*/ 713 h 7"/>
                    <a:gd name="T24" fmla="*/ 1188 w 10"/>
                    <a:gd name="T25" fmla="*/ 713 h 7"/>
                    <a:gd name="T26" fmla="*/ 1188 w 10"/>
                    <a:gd name="T27" fmla="*/ 572 h 7"/>
                    <a:gd name="T28" fmla="*/ 1079 w 10"/>
                    <a:gd name="T29" fmla="*/ 572 h 7"/>
                    <a:gd name="T30" fmla="*/ 1079 w 10"/>
                    <a:gd name="T31" fmla="*/ 572 h 7"/>
                    <a:gd name="T32" fmla="*/ 1079 w 10"/>
                    <a:gd name="T33" fmla="*/ 463 h 7"/>
                    <a:gd name="T34" fmla="*/ 937 w 10"/>
                    <a:gd name="T35" fmla="*/ 250 h 7"/>
                    <a:gd name="T36" fmla="*/ 828 w 10"/>
                    <a:gd name="T37" fmla="*/ 108 h 7"/>
                    <a:gd name="T38" fmla="*/ 719 w 10"/>
                    <a:gd name="T39" fmla="*/ 108 h 7"/>
                    <a:gd name="T40" fmla="*/ 469 w 10"/>
                    <a:gd name="T41" fmla="*/ 0 h 7"/>
                    <a:gd name="T42" fmla="*/ 360 w 10"/>
                    <a:gd name="T43" fmla="*/ 0 h 7"/>
                    <a:gd name="T44" fmla="*/ 109 w 10"/>
                    <a:gd name="T45" fmla="*/ 108 h 7"/>
                    <a:gd name="T46" fmla="*/ 0 w 10"/>
                    <a:gd name="T47" fmla="*/ 250 h 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
                    <a:gd name="T73" fmla="*/ 0 h 7"/>
                    <a:gd name="T74" fmla="*/ 10 w 10"/>
                    <a:gd name="T75" fmla="*/ 7 h 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 h="7">
                      <a:moveTo>
                        <a:pt x="0" y="2"/>
                      </a:moveTo>
                      <a:lnTo>
                        <a:pt x="0" y="2"/>
                      </a:lnTo>
                      <a:lnTo>
                        <a:pt x="2" y="3"/>
                      </a:lnTo>
                      <a:lnTo>
                        <a:pt x="4" y="5"/>
                      </a:lnTo>
                      <a:lnTo>
                        <a:pt x="4" y="6"/>
                      </a:lnTo>
                      <a:lnTo>
                        <a:pt x="5" y="6"/>
                      </a:lnTo>
                      <a:lnTo>
                        <a:pt x="5" y="7"/>
                      </a:lnTo>
                      <a:lnTo>
                        <a:pt x="6" y="7"/>
                      </a:lnTo>
                      <a:lnTo>
                        <a:pt x="7" y="7"/>
                      </a:lnTo>
                      <a:lnTo>
                        <a:pt x="8" y="7"/>
                      </a:lnTo>
                      <a:lnTo>
                        <a:pt x="9" y="6"/>
                      </a:lnTo>
                      <a:lnTo>
                        <a:pt x="10" y="6"/>
                      </a:lnTo>
                      <a:lnTo>
                        <a:pt x="10" y="5"/>
                      </a:lnTo>
                      <a:lnTo>
                        <a:pt x="9" y="5"/>
                      </a:lnTo>
                      <a:lnTo>
                        <a:pt x="9" y="4"/>
                      </a:lnTo>
                      <a:lnTo>
                        <a:pt x="8" y="2"/>
                      </a:lnTo>
                      <a:lnTo>
                        <a:pt x="7" y="1"/>
                      </a:lnTo>
                      <a:lnTo>
                        <a:pt x="6" y="1"/>
                      </a:lnTo>
                      <a:lnTo>
                        <a:pt x="4" y="0"/>
                      </a:lnTo>
                      <a:lnTo>
                        <a:pt x="3" y="0"/>
                      </a:lnTo>
                      <a:lnTo>
                        <a:pt x="1" y="1"/>
                      </a:lnTo>
                      <a:lnTo>
                        <a:pt x="0"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8" name="Freeform 1198"/>
                <p:cNvSpPr>
                  <a:spLocks/>
                </p:cNvSpPr>
                <p:nvPr/>
              </p:nvSpPr>
              <p:spPr bwMode="auto">
                <a:xfrm>
                  <a:off x="1307" y="1835"/>
                  <a:ext cx="20" cy="20"/>
                </a:xfrm>
                <a:custGeom>
                  <a:avLst/>
                  <a:gdLst>
                    <a:gd name="T0" fmla="*/ 743 w 6"/>
                    <a:gd name="T1" fmla="*/ 743 h 6"/>
                    <a:gd name="T2" fmla="*/ 743 w 6"/>
                    <a:gd name="T3" fmla="*/ 743 h 6"/>
                    <a:gd name="T4" fmla="*/ 367 w 6"/>
                    <a:gd name="T5" fmla="*/ 367 h 6"/>
                    <a:gd name="T6" fmla="*/ 110 w 6"/>
                    <a:gd name="T7" fmla="*/ 0 h 6"/>
                    <a:gd name="T8" fmla="*/ 0 w 6"/>
                    <a:gd name="T9" fmla="*/ 257 h 6"/>
                    <a:gd name="T10" fmla="*/ 110 w 6"/>
                    <a:gd name="T11" fmla="*/ 633 h 6"/>
                    <a:gd name="T12" fmla="*/ 633 w 6"/>
                    <a:gd name="T13" fmla="*/ 743 h 6"/>
                    <a:gd name="T14" fmla="*/ 633 w 6"/>
                    <a:gd name="T15" fmla="*/ 743 h 6"/>
                    <a:gd name="T16" fmla="*/ 743 w 6"/>
                    <a:gd name="T17" fmla="*/ 743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6" y="6"/>
                      </a:moveTo>
                      <a:lnTo>
                        <a:pt x="6" y="6"/>
                      </a:lnTo>
                      <a:lnTo>
                        <a:pt x="3" y="3"/>
                      </a:lnTo>
                      <a:lnTo>
                        <a:pt x="1" y="0"/>
                      </a:lnTo>
                      <a:lnTo>
                        <a:pt x="0" y="2"/>
                      </a:lnTo>
                      <a:lnTo>
                        <a:pt x="1" y="5"/>
                      </a:lnTo>
                      <a:lnTo>
                        <a:pt x="5" y="6"/>
                      </a:lnTo>
                      <a:lnTo>
                        <a:pt x="6" y="6"/>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59" name="Freeform 1199"/>
                <p:cNvSpPr>
                  <a:spLocks/>
                </p:cNvSpPr>
                <p:nvPr/>
              </p:nvSpPr>
              <p:spPr bwMode="auto">
                <a:xfrm>
                  <a:off x="1324" y="1845"/>
                  <a:ext cx="19" cy="17"/>
                </a:xfrm>
                <a:custGeom>
                  <a:avLst/>
                  <a:gdLst>
                    <a:gd name="T0" fmla="*/ 412 w 6"/>
                    <a:gd name="T1" fmla="*/ 279 h 5"/>
                    <a:gd name="T2" fmla="*/ 412 w 6"/>
                    <a:gd name="T3" fmla="*/ 279 h 5"/>
                    <a:gd name="T4" fmla="*/ 320 w 6"/>
                    <a:gd name="T5" fmla="*/ 394 h 5"/>
                    <a:gd name="T6" fmla="*/ 101 w 6"/>
                    <a:gd name="T7" fmla="*/ 394 h 5"/>
                    <a:gd name="T8" fmla="*/ 0 w 6"/>
                    <a:gd name="T9" fmla="*/ 394 h 5"/>
                    <a:gd name="T10" fmla="*/ 412 w 6"/>
                    <a:gd name="T11" fmla="*/ 670 h 5"/>
                    <a:gd name="T12" fmla="*/ 602 w 6"/>
                    <a:gd name="T13" fmla="*/ 0 h 5"/>
                    <a:gd name="T14" fmla="*/ 602 w 6"/>
                    <a:gd name="T15" fmla="*/ 0 h 5"/>
                    <a:gd name="T16" fmla="*/ 412 w 6"/>
                    <a:gd name="T17" fmla="*/ 27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4" y="2"/>
                      </a:moveTo>
                      <a:lnTo>
                        <a:pt x="4" y="2"/>
                      </a:lnTo>
                      <a:lnTo>
                        <a:pt x="3" y="3"/>
                      </a:lnTo>
                      <a:lnTo>
                        <a:pt x="1" y="3"/>
                      </a:lnTo>
                      <a:lnTo>
                        <a:pt x="0" y="3"/>
                      </a:lnTo>
                      <a:lnTo>
                        <a:pt x="4" y="5"/>
                      </a:lnTo>
                      <a:lnTo>
                        <a:pt x="6" y="0"/>
                      </a:lnTo>
                      <a:lnTo>
                        <a:pt x="4" y="2"/>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0" name="Freeform 1200"/>
                <p:cNvSpPr>
                  <a:spLocks/>
                </p:cNvSpPr>
                <p:nvPr/>
              </p:nvSpPr>
              <p:spPr bwMode="auto">
                <a:xfrm>
                  <a:off x="1301" y="1835"/>
                  <a:ext cx="42" cy="17"/>
                </a:xfrm>
                <a:custGeom>
                  <a:avLst/>
                  <a:gdLst>
                    <a:gd name="T0" fmla="*/ 333 w 13"/>
                    <a:gd name="T1" fmla="*/ 0 h 5"/>
                    <a:gd name="T2" fmla="*/ 333 w 13"/>
                    <a:gd name="T3" fmla="*/ 279 h 5"/>
                    <a:gd name="T4" fmla="*/ 543 w 13"/>
                    <a:gd name="T5" fmla="*/ 279 h 5"/>
                    <a:gd name="T6" fmla="*/ 772 w 13"/>
                    <a:gd name="T7" fmla="*/ 279 h 5"/>
                    <a:gd name="T8" fmla="*/ 1076 w 13"/>
                    <a:gd name="T9" fmla="*/ 394 h 5"/>
                    <a:gd name="T10" fmla="*/ 1212 w 13"/>
                    <a:gd name="T11" fmla="*/ 670 h 5"/>
                    <a:gd name="T12" fmla="*/ 1418 w 13"/>
                    <a:gd name="T13" fmla="*/ 394 h 5"/>
                    <a:gd name="T14" fmla="*/ 1212 w 13"/>
                    <a:gd name="T15" fmla="*/ 279 h 5"/>
                    <a:gd name="T16" fmla="*/ 876 w 13"/>
                    <a:gd name="T17" fmla="*/ 0 h 5"/>
                    <a:gd name="T18" fmla="*/ 543 w 13"/>
                    <a:gd name="T19" fmla="*/ 0 h 5"/>
                    <a:gd name="T20" fmla="*/ 197 w 13"/>
                    <a:gd name="T21" fmla="*/ 0 h 5"/>
                    <a:gd name="T22" fmla="*/ 197 w 13"/>
                    <a:gd name="T23" fmla="*/ 279 h 5"/>
                    <a:gd name="T24" fmla="*/ 197 w 13"/>
                    <a:gd name="T25" fmla="*/ 0 h 5"/>
                    <a:gd name="T26" fmla="*/ 0 w 13"/>
                    <a:gd name="T27" fmla="*/ 279 h 5"/>
                    <a:gd name="T28" fmla="*/ 197 w 13"/>
                    <a:gd name="T29" fmla="*/ 279 h 5"/>
                    <a:gd name="T30" fmla="*/ 333 w 13"/>
                    <a:gd name="T31" fmla="*/ 0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
                    <a:gd name="T49" fmla="*/ 0 h 5"/>
                    <a:gd name="T50" fmla="*/ 13 w 13"/>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 h="5">
                      <a:moveTo>
                        <a:pt x="3" y="0"/>
                      </a:moveTo>
                      <a:lnTo>
                        <a:pt x="3" y="2"/>
                      </a:lnTo>
                      <a:lnTo>
                        <a:pt x="5" y="2"/>
                      </a:lnTo>
                      <a:lnTo>
                        <a:pt x="7" y="2"/>
                      </a:lnTo>
                      <a:lnTo>
                        <a:pt x="10" y="3"/>
                      </a:lnTo>
                      <a:lnTo>
                        <a:pt x="11" y="5"/>
                      </a:lnTo>
                      <a:lnTo>
                        <a:pt x="13" y="3"/>
                      </a:lnTo>
                      <a:lnTo>
                        <a:pt x="11" y="2"/>
                      </a:lnTo>
                      <a:lnTo>
                        <a:pt x="8" y="0"/>
                      </a:lnTo>
                      <a:lnTo>
                        <a:pt x="5" y="0"/>
                      </a:lnTo>
                      <a:lnTo>
                        <a:pt x="2" y="0"/>
                      </a:lnTo>
                      <a:lnTo>
                        <a:pt x="2" y="2"/>
                      </a:lnTo>
                      <a:lnTo>
                        <a:pt x="2" y="0"/>
                      </a:lnTo>
                      <a:lnTo>
                        <a:pt x="0" y="2"/>
                      </a:lnTo>
                      <a:lnTo>
                        <a:pt x="2" y="2"/>
                      </a:lnTo>
                      <a:lnTo>
                        <a:pt x="3"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1" name="Freeform 1201"/>
                <p:cNvSpPr>
                  <a:spLocks/>
                </p:cNvSpPr>
                <p:nvPr/>
              </p:nvSpPr>
              <p:spPr bwMode="auto">
                <a:xfrm>
                  <a:off x="1261" y="1780"/>
                  <a:ext cx="30" cy="46"/>
                </a:xfrm>
                <a:custGeom>
                  <a:avLst/>
                  <a:gdLst>
                    <a:gd name="T0" fmla="*/ 257 w 9"/>
                    <a:gd name="T1" fmla="*/ 108 h 14"/>
                    <a:gd name="T2" fmla="*/ 257 w 9"/>
                    <a:gd name="T3" fmla="*/ 108 h 14"/>
                    <a:gd name="T4" fmla="*/ 257 w 9"/>
                    <a:gd name="T5" fmla="*/ 250 h 14"/>
                    <a:gd name="T6" fmla="*/ 367 w 9"/>
                    <a:gd name="T7" fmla="*/ 572 h 14"/>
                    <a:gd name="T8" fmla="*/ 367 w 9"/>
                    <a:gd name="T9" fmla="*/ 713 h 14"/>
                    <a:gd name="T10" fmla="*/ 257 w 9"/>
                    <a:gd name="T11" fmla="*/ 917 h 14"/>
                    <a:gd name="T12" fmla="*/ 257 w 9"/>
                    <a:gd name="T13" fmla="*/ 1068 h 14"/>
                    <a:gd name="T14" fmla="*/ 110 w 9"/>
                    <a:gd name="T15" fmla="*/ 1166 h 14"/>
                    <a:gd name="T16" fmla="*/ 110 w 9"/>
                    <a:gd name="T17" fmla="*/ 1166 h 14"/>
                    <a:gd name="T18" fmla="*/ 0 w 9"/>
                    <a:gd name="T19" fmla="*/ 1275 h 14"/>
                    <a:gd name="T20" fmla="*/ 0 w 9"/>
                    <a:gd name="T21" fmla="*/ 1383 h 14"/>
                    <a:gd name="T22" fmla="*/ 0 w 9"/>
                    <a:gd name="T23" fmla="*/ 1383 h 14"/>
                    <a:gd name="T24" fmla="*/ 0 w 9"/>
                    <a:gd name="T25" fmla="*/ 1521 h 14"/>
                    <a:gd name="T26" fmla="*/ 110 w 9"/>
                    <a:gd name="T27" fmla="*/ 1521 h 14"/>
                    <a:gd name="T28" fmla="*/ 257 w 9"/>
                    <a:gd name="T29" fmla="*/ 1630 h 14"/>
                    <a:gd name="T30" fmla="*/ 257 w 9"/>
                    <a:gd name="T31" fmla="*/ 1630 h 14"/>
                    <a:gd name="T32" fmla="*/ 477 w 9"/>
                    <a:gd name="T33" fmla="*/ 1521 h 14"/>
                    <a:gd name="T34" fmla="*/ 633 w 9"/>
                    <a:gd name="T35" fmla="*/ 1383 h 14"/>
                    <a:gd name="T36" fmla="*/ 1110 w 9"/>
                    <a:gd name="T37" fmla="*/ 1068 h 14"/>
                    <a:gd name="T38" fmla="*/ 1110 w 9"/>
                    <a:gd name="T39" fmla="*/ 1068 h 14"/>
                    <a:gd name="T40" fmla="*/ 1110 w 9"/>
                    <a:gd name="T41" fmla="*/ 821 h 14"/>
                    <a:gd name="T42" fmla="*/ 1110 w 9"/>
                    <a:gd name="T43" fmla="*/ 713 h 14"/>
                    <a:gd name="T44" fmla="*/ 1110 w 9"/>
                    <a:gd name="T45" fmla="*/ 463 h 14"/>
                    <a:gd name="T46" fmla="*/ 1000 w 9"/>
                    <a:gd name="T47" fmla="*/ 250 h 14"/>
                    <a:gd name="T48" fmla="*/ 857 w 9"/>
                    <a:gd name="T49" fmla="*/ 108 h 14"/>
                    <a:gd name="T50" fmla="*/ 743 w 9"/>
                    <a:gd name="T51" fmla="*/ 0 h 14"/>
                    <a:gd name="T52" fmla="*/ 633 w 9"/>
                    <a:gd name="T53" fmla="*/ 0 h 14"/>
                    <a:gd name="T54" fmla="*/ 477 w 9"/>
                    <a:gd name="T55" fmla="*/ 0 h 14"/>
                    <a:gd name="T56" fmla="*/ 367 w 9"/>
                    <a:gd name="T57" fmla="*/ 0 h 14"/>
                    <a:gd name="T58" fmla="*/ 257 w 9"/>
                    <a:gd name="T59" fmla="*/ 108 h 1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
                    <a:gd name="T91" fmla="*/ 0 h 14"/>
                    <a:gd name="T92" fmla="*/ 9 w 9"/>
                    <a:gd name="T93" fmla="*/ 14 h 1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 h="14">
                      <a:moveTo>
                        <a:pt x="2" y="1"/>
                      </a:moveTo>
                      <a:lnTo>
                        <a:pt x="2" y="1"/>
                      </a:lnTo>
                      <a:lnTo>
                        <a:pt x="2" y="2"/>
                      </a:lnTo>
                      <a:lnTo>
                        <a:pt x="3" y="5"/>
                      </a:lnTo>
                      <a:lnTo>
                        <a:pt x="3" y="6"/>
                      </a:lnTo>
                      <a:lnTo>
                        <a:pt x="2" y="8"/>
                      </a:lnTo>
                      <a:lnTo>
                        <a:pt x="2" y="9"/>
                      </a:lnTo>
                      <a:lnTo>
                        <a:pt x="1" y="10"/>
                      </a:lnTo>
                      <a:lnTo>
                        <a:pt x="0" y="11"/>
                      </a:lnTo>
                      <a:lnTo>
                        <a:pt x="0" y="12"/>
                      </a:lnTo>
                      <a:lnTo>
                        <a:pt x="0" y="13"/>
                      </a:lnTo>
                      <a:lnTo>
                        <a:pt x="1" y="13"/>
                      </a:lnTo>
                      <a:lnTo>
                        <a:pt x="2" y="14"/>
                      </a:lnTo>
                      <a:lnTo>
                        <a:pt x="4" y="13"/>
                      </a:lnTo>
                      <a:lnTo>
                        <a:pt x="5" y="12"/>
                      </a:lnTo>
                      <a:lnTo>
                        <a:pt x="9" y="9"/>
                      </a:lnTo>
                      <a:lnTo>
                        <a:pt x="9" y="7"/>
                      </a:lnTo>
                      <a:lnTo>
                        <a:pt x="9" y="6"/>
                      </a:lnTo>
                      <a:lnTo>
                        <a:pt x="9" y="4"/>
                      </a:lnTo>
                      <a:lnTo>
                        <a:pt x="8" y="2"/>
                      </a:lnTo>
                      <a:lnTo>
                        <a:pt x="7" y="1"/>
                      </a:lnTo>
                      <a:lnTo>
                        <a:pt x="6" y="0"/>
                      </a:lnTo>
                      <a:lnTo>
                        <a:pt x="5" y="0"/>
                      </a:lnTo>
                      <a:lnTo>
                        <a:pt x="4" y="0"/>
                      </a:lnTo>
                      <a:lnTo>
                        <a:pt x="3" y="0"/>
                      </a:lnTo>
                      <a:lnTo>
                        <a:pt x="2" y="1"/>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2" name="Freeform 1202"/>
                <p:cNvSpPr>
                  <a:spLocks/>
                </p:cNvSpPr>
                <p:nvPr/>
              </p:nvSpPr>
              <p:spPr bwMode="auto">
                <a:xfrm>
                  <a:off x="1265" y="1783"/>
                  <a:ext cx="9" cy="30"/>
                </a:xfrm>
                <a:custGeom>
                  <a:avLst/>
                  <a:gdLst>
                    <a:gd name="T0" fmla="*/ 81 w 3"/>
                    <a:gd name="T1" fmla="*/ 1110 h 9"/>
                    <a:gd name="T2" fmla="*/ 81 w 3"/>
                    <a:gd name="T3" fmla="*/ 1110 h 9"/>
                    <a:gd name="T4" fmla="*/ 243 w 3"/>
                    <a:gd name="T5" fmla="*/ 477 h 9"/>
                    <a:gd name="T6" fmla="*/ 243 w 3"/>
                    <a:gd name="T7" fmla="*/ 110 h 9"/>
                    <a:gd name="T8" fmla="*/ 81 w 3"/>
                    <a:gd name="T9" fmla="*/ 0 h 9"/>
                    <a:gd name="T10" fmla="*/ 0 w 3"/>
                    <a:gd name="T11" fmla="*/ 367 h 9"/>
                    <a:gd name="T12" fmla="*/ 0 w 3"/>
                    <a:gd name="T13" fmla="*/ 1000 h 9"/>
                    <a:gd name="T14" fmla="*/ 0 w 3"/>
                    <a:gd name="T15" fmla="*/ 1000 h 9"/>
                    <a:gd name="T16" fmla="*/ 81 w 3"/>
                    <a:gd name="T17" fmla="*/ 111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9"/>
                    <a:gd name="T29" fmla="*/ 3 w 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9">
                      <a:moveTo>
                        <a:pt x="1" y="9"/>
                      </a:moveTo>
                      <a:lnTo>
                        <a:pt x="1" y="9"/>
                      </a:lnTo>
                      <a:lnTo>
                        <a:pt x="3" y="4"/>
                      </a:lnTo>
                      <a:lnTo>
                        <a:pt x="3" y="1"/>
                      </a:lnTo>
                      <a:lnTo>
                        <a:pt x="1" y="0"/>
                      </a:lnTo>
                      <a:lnTo>
                        <a:pt x="0" y="3"/>
                      </a:lnTo>
                      <a:lnTo>
                        <a:pt x="0" y="8"/>
                      </a:lnTo>
                      <a:lnTo>
                        <a:pt x="1" y="9"/>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3" name="Freeform 1203"/>
                <p:cNvSpPr>
                  <a:spLocks/>
                </p:cNvSpPr>
                <p:nvPr/>
              </p:nvSpPr>
              <p:spPr bwMode="auto">
                <a:xfrm>
                  <a:off x="1258" y="1809"/>
                  <a:ext cx="10" cy="20"/>
                </a:xfrm>
                <a:custGeom>
                  <a:avLst/>
                  <a:gdLst>
                    <a:gd name="T0" fmla="*/ 367 w 3"/>
                    <a:gd name="T1" fmla="*/ 633 h 6"/>
                    <a:gd name="T2" fmla="*/ 367 w 3"/>
                    <a:gd name="T3" fmla="*/ 633 h 6"/>
                    <a:gd name="T4" fmla="*/ 257 w 3"/>
                    <a:gd name="T5" fmla="*/ 367 h 6"/>
                    <a:gd name="T6" fmla="*/ 257 w 3"/>
                    <a:gd name="T7" fmla="*/ 367 h 6"/>
                    <a:gd name="T8" fmla="*/ 257 w 3"/>
                    <a:gd name="T9" fmla="*/ 367 h 6"/>
                    <a:gd name="T10" fmla="*/ 367 w 3"/>
                    <a:gd name="T11" fmla="*/ 110 h 6"/>
                    <a:gd name="T12" fmla="*/ 257 w 3"/>
                    <a:gd name="T13" fmla="*/ 0 h 6"/>
                    <a:gd name="T14" fmla="*/ 0 w 3"/>
                    <a:gd name="T15" fmla="*/ 110 h 6"/>
                    <a:gd name="T16" fmla="*/ 0 w 3"/>
                    <a:gd name="T17" fmla="*/ 367 h 6"/>
                    <a:gd name="T18" fmla="*/ 257 w 3"/>
                    <a:gd name="T19" fmla="*/ 633 h 6"/>
                    <a:gd name="T20" fmla="*/ 367 w 3"/>
                    <a:gd name="T21" fmla="*/ 743 h 6"/>
                    <a:gd name="T22" fmla="*/ 367 w 3"/>
                    <a:gd name="T23" fmla="*/ 743 h 6"/>
                    <a:gd name="T24" fmla="*/ 367 w 3"/>
                    <a:gd name="T25" fmla="*/ 633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
                    <a:gd name="T40" fmla="*/ 0 h 6"/>
                    <a:gd name="T41" fmla="*/ 3 w 3"/>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 h="6">
                      <a:moveTo>
                        <a:pt x="3" y="5"/>
                      </a:moveTo>
                      <a:lnTo>
                        <a:pt x="3" y="5"/>
                      </a:lnTo>
                      <a:lnTo>
                        <a:pt x="2" y="3"/>
                      </a:lnTo>
                      <a:lnTo>
                        <a:pt x="3" y="1"/>
                      </a:lnTo>
                      <a:lnTo>
                        <a:pt x="2" y="0"/>
                      </a:lnTo>
                      <a:lnTo>
                        <a:pt x="0" y="1"/>
                      </a:lnTo>
                      <a:lnTo>
                        <a:pt x="0" y="3"/>
                      </a:lnTo>
                      <a:lnTo>
                        <a:pt x="2" y="5"/>
                      </a:lnTo>
                      <a:lnTo>
                        <a:pt x="3" y="6"/>
                      </a:lnTo>
                      <a:lnTo>
                        <a:pt x="3" y="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4" name="Freeform 1204"/>
                <p:cNvSpPr>
                  <a:spLocks/>
                </p:cNvSpPr>
                <p:nvPr/>
              </p:nvSpPr>
              <p:spPr bwMode="auto">
                <a:xfrm>
                  <a:off x="1268" y="1803"/>
                  <a:ext cx="23" cy="26"/>
                </a:xfrm>
                <a:custGeom>
                  <a:avLst/>
                  <a:gdLst>
                    <a:gd name="T0" fmla="*/ 572 w 7"/>
                    <a:gd name="T1" fmla="*/ 0 h 8"/>
                    <a:gd name="T2" fmla="*/ 572 w 7"/>
                    <a:gd name="T3" fmla="*/ 0 h 8"/>
                    <a:gd name="T4" fmla="*/ 250 w 7"/>
                    <a:gd name="T5" fmla="*/ 549 h 8"/>
                    <a:gd name="T6" fmla="*/ 0 w 7"/>
                    <a:gd name="T7" fmla="*/ 793 h 8"/>
                    <a:gd name="T8" fmla="*/ 0 w 7"/>
                    <a:gd name="T9" fmla="*/ 887 h 8"/>
                    <a:gd name="T10" fmla="*/ 463 w 7"/>
                    <a:gd name="T11" fmla="*/ 793 h 8"/>
                    <a:gd name="T12" fmla="*/ 821 w 7"/>
                    <a:gd name="T13" fmla="*/ 244 h 8"/>
                    <a:gd name="T14" fmla="*/ 821 w 7"/>
                    <a:gd name="T15" fmla="*/ 244 h 8"/>
                    <a:gd name="T16" fmla="*/ 572 w 7"/>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5" y="0"/>
                      </a:moveTo>
                      <a:lnTo>
                        <a:pt x="5" y="0"/>
                      </a:lnTo>
                      <a:lnTo>
                        <a:pt x="2" y="5"/>
                      </a:lnTo>
                      <a:lnTo>
                        <a:pt x="0" y="7"/>
                      </a:lnTo>
                      <a:lnTo>
                        <a:pt x="0" y="8"/>
                      </a:lnTo>
                      <a:lnTo>
                        <a:pt x="4" y="7"/>
                      </a:lnTo>
                      <a:lnTo>
                        <a:pt x="7" y="2"/>
                      </a:lnTo>
                      <a:lnTo>
                        <a:pt x="5" y="0"/>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5" name="Freeform 1205"/>
                <p:cNvSpPr>
                  <a:spLocks/>
                </p:cNvSpPr>
                <p:nvPr/>
              </p:nvSpPr>
              <p:spPr bwMode="auto">
                <a:xfrm>
                  <a:off x="1268" y="1776"/>
                  <a:ext cx="26" cy="33"/>
                </a:xfrm>
                <a:custGeom>
                  <a:avLst/>
                  <a:gdLst>
                    <a:gd name="T0" fmla="*/ 244 w 8"/>
                    <a:gd name="T1" fmla="*/ 360 h 10"/>
                    <a:gd name="T2" fmla="*/ 244 w 8"/>
                    <a:gd name="T3" fmla="*/ 360 h 10"/>
                    <a:gd name="T4" fmla="*/ 442 w 8"/>
                    <a:gd name="T5" fmla="*/ 251 h 10"/>
                    <a:gd name="T6" fmla="*/ 549 w 8"/>
                    <a:gd name="T7" fmla="*/ 360 h 10"/>
                    <a:gd name="T8" fmla="*/ 549 w 8"/>
                    <a:gd name="T9" fmla="*/ 719 h 10"/>
                    <a:gd name="T10" fmla="*/ 549 w 8"/>
                    <a:gd name="T11" fmla="*/ 937 h 10"/>
                    <a:gd name="T12" fmla="*/ 793 w 8"/>
                    <a:gd name="T13" fmla="*/ 1188 h 10"/>
                    <a:gd name="T14" fmla="*/ 887 w 8"/>
                    <a:gd name="T15" fmla="*/ 719 h 10"/>
                    <a:gd name="T16" fmla="*/ 793 w 8"/>
                    <a:gd name="T17" fmla="*/ 360 h 10"/>
                    <a:gd name="T18" fmla="*/ 442 w 8"/>
                    <a:gd name="T19" fmla="*/ 0 h 10"/>
                    <a:gd name="T20" fmla="*/ 0 w 8"/>
                    <a:gd name="T21" fmla="*/ 251 h 10"/>
                    <a:gd name="T22" fmla="*/ 0 w 8"/>
                    <a:gd name="T23" fmla="*/ 251 h 10"/>
                    <a:gd name="T24" fmla="*/ 244 w 8"/>
                    <a:gd name="T25" fmla="*/ 36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0"/>
                    <a:gd name="T41" fmla="*/ 8 w 8"/>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0">
                      <a:moveTo>
                        <a:pt x="2" y="3"/>
                      </a:moveTo>
                      <a:lnTo>
                        <a:pt x="2" y="3"/>
                      </a:lnTo>
                      <a:lnTo>
                        <a:pt x="4" y="2"/>
                      </a:lnTo>
                      <a:lnTo>
                        <a:pt x="5" y="3"/>
                      </a:lnTo>
                      <a:lnTo>
                        <a:pt x="5" y="6"/>
                      </a:lnTo>
                      <a:lnTo>
                        <a:pt x="5" y="8"/>
                      </a:lnTo>
                      <a:lnTo>
                        <a:pt x="7" y="10"/>
                      </a:lnTo>
                      <a:lnTo>
                        <a:pt x="8" y="6"/>
                      </a:lnTo>
                      <a:lnTo>
                        <a:pt x="7" y="3"/>
                      </a:lnTo>
                      <a:lnTo>
                        <a:pt x="4" y="0"/>
                      </a:lnTo>
                      <a:lnTo>
                        <a:pt x="0" y="2"/>
                      </a:lnTo>
                      <a:lnTo>
                        <a:pt x="2" y="3"/>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966" name="Freeform 1206"/>
                <p:cNvSpPr>
                  <a:spLocks/>
                </p:cNvSpPr>
                <p:nvPr/>
              </p:nvSpPr>
              <p:spPr bwMode="auto">
                <a:xfrm>
                  <a:off x="1124" y="1544"/>
                  <a:ext cx="69" cy="65"/>
                </a:xfrm>
                <a:custGeom>
                  <a:avLst/>
                  <a:gdLst>
                    <a:gd name="T0" fmla="*/ 1738 w 21"/>
                    <a:gd name="T1" fmla="*/ 1680 h 20"/>
                    <a:gd name="T2" fmla="*/ 1738 w 21"/>
                    <a:gd name="T3" fmla="*/ 1680 h 20"/>
                    <a:gd name="T4" fmla="*/ 1738 w 21"/>
                    <a:gd name="T5" fmla="*/ 1544 h 20"/>
                    <a:gd name="T6" fmla="*/ 1879 w 21"/>
                    <a:gd name="T7" fmla="*/ 1436 h 20"/>
                    <a:gd name="T8" fmla="*/ 1988 w 21"/>
                    <a:gd name="T9" fmla="*/ 1235 h 20"/>
                    <a:gd name="T10" fmla="*/ 2201 w 21"/>
                    <a:gd name="T11" fmla="*/ 991 h 20"/>
                    <a:gd name="T12" fmla="*/ 2343 w 21"/>
                    <a:gd name="T13" fmla="*/ 887 h 20"/>
                    <a:gd name="T14" fmla="*/ 2343 w 21"/>
                    <a:gd name="T15" fmla="*/ 793 h 20"/>
                    <a:gd name="T16" fmla="*/ 2343 w 21"/>
                    <a:gd name="T17" fmla="*/ 793 h 20"/>
                    <a:gd name="T18" fmla="*/ 2343 w 21"/>
                    <a:gd name="T19" fmla="*/ 348 h 20"/>
                    <a:gd name="T20" fmla="*/ 2451 w 21"/>
                    <a:gd name="T21" fmla="*/ 107 h 20"/>
                    <a:gd name="T22" fmla="*/ 2343 w 21"/>
                    <a:gd name="T23" fmla="*/ 107 h 20"/>
                    <a:gd name="T24" fmla="*/ 2343 w 21"/>
                    <a:gd name="T25" fmla="*/ 0 h 20"/>
                    <a:gd name="T26" fmla="*/ 2343 w 21"/>
                    <a:gd name="T27" fmla="*/ 0 h 20"/>
                    <a:gd name="T28" fmla="*/ 1738 w 21"/>
                    <a:gd name="T29" fmla="*/ 0 h 20"/>
                    <a:gd name="T30" fmla="*/ 1738 w 21"/>
                    <a:gd name="T31" fmla="*/ 0 h 20"/>
                    <a:gd name="T32" fmla="*/ 1521 w 21"/>
                    <a:gd name="T33" fmla="*/ 107 h 20"/>
                    <a:gd name="T34" fmla="*/ 1275 w 21"/>
                    <a:gd name="T35" fmla="*/ 107 h 20"/>
                    <a:gd name="T36" fmla="*/ 1166 w 21"/>
                    <a:gd name="T37" fmla="*/ 244 h 20"/>
                    <a:gd name="T38" fmla="*/ 1166 w 21"/>
                    <a:gd name="T39" fmla="*/ 244 h 20"/>
                    <a:gd name="T40" fmla="*/ 1166 w 21"/>
                    <a:gd name="T41" fmla="*/ 348 h 20"/>
                    <a:gd name="T42" fmla="*/ 1068 w 21"/>
                    <a:gd name="T43" fmla="*/ 348 h 20"/>
                    <a:gd name="T44" fmla="*/ 917 w 21"/>
                    <a:gd name="T45" fmla="*/ 442 h 20"/>
                    <a:gd name="T46" fmla="*/ 821 w 21"/>
                    <a:gd name="T47" fmla="*/ 442 h 20"/>
                    <a:gd name="T48" fmla="*/ 821 w 21"/>
                    <a:gd name="T49" fmla="*/ 442 h 20"/>
                    <a:gd name="T50" fmla="*/ 572 w 21"/>
                    <a:gd name="T51" fmla="*/ 549 h 20"/>
                    <a:gd name="T52" fmla="*/ 572 w 21"/>
                    <a:gd name="T53" fmla="*/ 653 h 20"/>
                    <a:gd name="T54" fmla="*/ 572 w 21"/>
                    <a:gd name="T55" fmla="*/ 793 h 20"/>
                    <a:gd name="T56" fmla="*/ 572 w 21"/>
                    <a:gd name="T57" fmla="*/ 793 h 20"/>
                    <a:gd name="T58" fmla="*/ 713 w 21"/>
                    <a:gd name="T59" fmla="*/ 887 h 20"/>
                    <a:gd name="T60" fmla="*/ 713 w 21"/>
                    <a:gd name="T61" fmla="*/ 991 h 20"/>
                    <a:gd name="T62" fmla="*/ 572 w 21"/>
                    <a:gd name="T63" fmla="*/ 1131 h 20"/>
                    <a:gd name="T64" fmla="*/ 572 w 21"/>
                    <a:gd name="T65" fmla="*/ 1235 h 20"/>
                    <a:gd name="T66" fmla="*/ 355 w 21"/>
                    <a:gd name="T67" fmla="*/ 1342 h 20"/>
                    <a:gd name="T68" fmla="*/ 250 w 21"/>
                    <a:gd name="T69" fmla="*/ 1436 h 20"/>
                    <a:gd name="T70" fmla="*/ 250 w 21"/>
                    <a:gd name="T71" fmla="*/ 1436 h 20"/>
                    <a:gd name="T72" fmla="*/ 108 w 21"/>
                    <a:gd name="T73" fmla="*/ 1784 h 20"/>
                    <a:gd name="T74" fmla="*/ 0 w 21"/>
                    <a:gd name="T75" fmla="*/ 1892 h 20"/>
                    <a:gd name="T76" fmla="*/ 0 w 21"/>
                    <a:gd name="T77" fmla="*/ 1892 h 20"/>
                    <a:gd name="T78" fmla="*/ 108 w 21"/>
                    <a:gd name="T79" fmla="*/ 2028 h 20"/>
                    <a:gd name="T80" fmla="*/ 108 w 21"/>
                    <a:gd name="T81" fmla="*/ 2122 h 20"/>
                    <a:gd name="T82" fmla="*/ 250 w 21"/>
                    <a:gd name="T83" fmla="*/ 2122 h 20"/>
                    <a:gd name="T84" fmla="*/ 463 w 21"/>
                    <a:gd name="T85" fmla="*/ 2229 h 20"/>
                    <a:gd name="T86" fmla="*/ 463 w 21"/>
                    <a:gd name="T87" fmla="*/ 2229 h 20"/>
                    <a:gd name="T88" fmla="*/ 821 w 21"/>
                    <a:gd name="T89" fmla="*/ 2229 h 20"/>
                    <a:gd name="T90" fmla="*/ 1068 w 21"/>
                    <a:gd name="T91" fmla="*/ 2229 h 20"/>
                    <a:gd name="T92" fmla="*/ 1275 w 21"/>
                    <a:gd name="T93" fmla="*/ 2229 h 20"/>
                    <a:gd name="T94" fmla="*/ 1383 w 21"/>
                    <a:gd name="T95" fmla="*/ 2229 h 20"/>
                    <a:gd name="T96" fmla="*/ 1521 w 21"/>
                    <a:gd name="T97" fmla="*/ 2122 h 20"/>
                    <a:gd name="T98" fmla="*/ 1630 w 21"/>
                    <a:gd name="T99" fmla="*/ 1892 h 20"/>
                    <a:gd name="T100" fmla="*/ 1738 w 21"/>
                    <a:gd name="T101" fmla="*/ 1680 h 2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1"/>
                    <a:gd name="T154" fmla="*/ 0 h 20"/>
                    <a:gd name="T155" fmla="*/ 21 w 21"/>
                    <a:gd name="T156" fmla="*/ 20 h 2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1" h="20">
                      <a:moveTo>
                        <a:pt x="15" y="15"/>
                      </a:moveTo>
                      <a:lnTo>
                        <a:pt x="15" y="15"/>
                      </a:lnTo>
                      <a:lnTo>
                        <a:pt x="15" y="14"/>
                      </a:lnTo>
                      <a:lnTo>
                        <a:pt x="16" y="13"/>
                      </a:lnTo>
                      <a:lnTo>
                        <a:pt x="17" y="11"/>
                      </a:lnTo>
                      <a:lnTo>
                        <a:pt x="19" y="9"/>
                      </a:lnTo>
                      <a:lnTo>
                        <a:pt x="20" y="8"/>
                      </a:lnTo>
                      <a:lnTo>
                        <a:pt x="20" y="7"/>
                      </a:lnTo>
                      <a:lnTo>
                        <a:pt x="20" y="3"/>
                      </a:lnTo>
                      <a:lnTo>
                        <a:pt x="21" y="1"/>
                      </a:lnTo>
                      <a:lnTo>
                        <a:pt x="20" y="1"/>
                      </a:lnTo>
                      <a:lnTo>
                        <a:pt x="20" y="0"/>
                      </a:lnTo>
                      <a:lnTo>
                        <a:pt x="15" y="0"/>
                      </a:lnTo>
                      <a:lnTo>
                        <a:pt x="13" y="1"/>
                      </a:lnTo>
                      <a:lnTo>
                        <a:pt x="11" y="1"/>
                      </a:lnTo>
                      <a:lnTo>
                        <a:pt x="10" y="2"/>
                      </a:lnTo>
                      <a:lnTo>
                        <a:pt x="10" y="3"/>
                      </a:lnTo>
                      <a:lnTo>
                        <a:pt x="9" y="3"/>
                      </a:lnTo>
                      <a:lnTo>
                        <a:pt x="8" y="4"/>
                      </a:lnTo>
                      <a:lnTo>
                        <a:pt x="7" y="4"/>
                      </a:lnTo>
                      <a:lnTo>
                        <a:pt x="5" y="5"/>
                      </a:lnTo>
                      <a:lnTo>
                        <a:pt x="5" y="6"/>
                      </a:lnTo>
                      <a:lnTo>
                        <a:pt x="5" y="7"/>
                      </a:lnTo>
                      <a:lnTo>
                        <a:pt x="6" y="8"/>
                      </a:lnTo>
                      <a:lnTo>
                        <a:pt x="6" y="9"/>
                      </a:lnTo>
                      <a:lnTo>
                        <a:pt x="5" y="10"/>
                      </a:lnTo>
                      <a:lnTo>
                        <a:pt x="5" y="11"/>
                      </a:lnTo>
                      <a:lnTo>
                        <a:pt x="3" y="12"/>
                      </a:lnTo>
                      <a:lnTo>
                        <a:pt x="2" y="13"/>
                      </a:lnTo>
                      <a:lnTo>
                        <a:pt x="1" y="16"/>
                      </a:lnTo>
                      <a:lnTo>
                        <a:pt x="0" y="17"/>
                      </a:lnTo>
                      <a:lnTo>
                        <a:pt x="1" y="18"/>
                      </a:lnTo>
                      <a:lnTo>
                        <a:pt x="1" y="19"/>
                      </a:lnTo>
                      <a:lnTo>
                        <a:pt x="2" y="19"/>
                      </a:lnTo>
                      <a:lnTo>
                        <a:pt x="4" y="20"/>
                      </a:lnTo>
                      <a:lnTo>
                        <a:pt x="7" y="20"/>
                      </a:lnTo>
                      <a:lnTo>
                        <a:pt x="9" y="20"/>
                      </a:lnTo>
                      <a:lnTo>
                        <a:pt x="11" y="20"/>
                      </a:lnTo>
                      <a:lnTo>
                        <a:pt x="12" y="20"/>
                      </a:lnTo>
                      <a:lnTo>
                        <a:pt x="13" y="19"/>
                      </a:lnTo>
                      <a:lnTo>
                        <a:pt x="14" y="17"/>
                      </a:lnTo>
                      <a:lnTo>
                        <a:pt x="15" y="15"/>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grpSp>
          <p:sp>
            <p:nvSpPr>
              <p:cNvPr id="47576" name="Freeform 1207"/>
              <p:cNvSpPr>
                <a:spLocks/>
              </p:cNvSpPr>
              <p:nvPr/>
            </p:nvSpPr>
            <p:spPr bwMode="auto">
              <a:xfrm>
                <a:off x="6445290" y="1407806"/>
                <a:ext cx="22985" cy="23812"/>
              </a:xfrm>
              <a:custGeom>
                <a:avLst/>
                <a:gdLst>
                  <a:gd name="T0" fmla="*/ 134 w 7"/>
                  <a:gd name="T1" fmla="*/ 0 h 8"/>
                  <a:gd name="T2" fmla="*/ 134 w 7"/>
                  <a:gd name="T3" fmla="*/ 0 h 8"/>
                  <a:gd name="T4" fmla="*/ 110 w 7"/>
                  <a:gd name="T5" fmla="*/ 73 h 8"/>
                  <a:gd name="T6" fmla="*/ 0 w 7"/>
                  <a:gd name="T7" fmla="*/ 189 h 8"/>
                  <a:gd name="T8" fmla="*/ 59 w 7"/>
                  <a:gd name="T9" fmla="*/ 189 h 8"/>
                  <a:gd name="T10" fmla="*/ 134 w 7"/>
                  <a:gd name="T11" fmla="*/ 120 h 8"/>
                  <a:gd name="T12" fmla="*/ 193 w 7"/>
                  <a:gd name="T13" fmla="*/ 0 h 8"/>
                  <a:gd name="T14" fmla="*/ 193 w 7"/>
                  <a:gd name="T15" fmla="*/ 0 h 8"/>
                  <a:gd name="T16" fmla="*/ 134 w 7"/>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5" y="0"/>
                    </a:moveTo>
                    <a:lnTo>
                      <a:pt x="5" y="0"/>
                    </a:lnTo>
                    <a:lnTo>
                      <a:pt x="4" y="3"/>
                    </a:lnTo>
                    <a:lnTo>
                      <a:pt x="0" y="8"/>
                    </a:lnTo>
                    <a:lnTo>
                      <a:pt x="2" y="8"/>
                    </a:lnTo>
                    <a:lnTo>
                      <a:pt x="5" y="5"/>
                    </a:lnTo>
                    <a:lnTo>
                      <a:pt x="7" y="0"/>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77" name="Freeform 1208"/>
              <p:cNvSpPr>
                <a:spLocks/>
              </p:cNvSpPr>
              <p:nvPr/>
            </p:nvSpPr>
            <p:spPr bwMode="auto">
              <a:xfrm>
                <a:off x="6464740" y="1388756"/>
                <a:ext cx="8841" cy="19050"/>
              </a:xfrm>
              <a:custGeom>
                <a:avLst/>
                <a:gdLst>
                  <a:gd name="T0" fmla="*/ 42 w 3"/>
                  <a:gd name="T1" fmla="*/ 36 h 7"/>
                  <a:gd name="T2" fmla="*/ 42 w 3"/>
                  <a:gd name="T3" fmla="*/ 36 h 7"/>
                  <a:gd name="T4" fmla="*/ 42 w 3"/>
                  <a:gd name="T5" fmla="*/ 70 h 7"/>
                  <a:gd name="T6" fmla="*/ 0 w 3"/>
                  <a:gd name="T7" fmla="*/ 127 h 7"/>
                  <a:gd name="T8" fmla="*/ 42 w 3"/>
                  <a:gd name="T9" fmla="*/ 127 h 7"/>
                  <a:gd name="T10" fmla="*/ 62 w 3"/>
                  <a:gd name="T11" fmla="*/ 70 h 7"/>
                  <a:gd name="T12" fmla="*/ 42 w 3"/>
                  <a:gd name="T13" fmla="*/ 0 h 7"/>
                  <a:gd name="T14" fmla="*/ 42 w 3"/>
                  <a:gd name="T15" fmla="*/ 0 h 7"/>
                  <a:gd name="T16" fmla="*/ 42 w 3"/>
                  <a:gd name="T17" fmla="*/ 3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2" y="2"/>
                    </a:moveTo>
                    <a:lnTo>
                      <a:pt x="2" y="2"/>
                    </a:lnTo>
                    <a:lnTo>
                      <a:pt x="2" y="4"/>
                    </a:lnTo>
                    <a:lnTo>
                      <a:pt x="0" y="7"/>
                    </a:lnTo>
                    <a:lnTo>
                      <a:pt x="2" y="7"/>
                    </a:lnTo>
                    <a:lnTo>
                      <a:pt x="3" y="4"/>
                    </a:lnTo>
                    <a:lnTo>
                      <a:pt x="2"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78" name="Freeform 1209"/>
              <p:cNvSpPr>
                <a:spLocks/>
              </p:cNvSpPr>
              <p:nvPr/>
            </p:nvSpPr>
            <p:spPr bwMode="auto">
              <a:xfrm>
                <a:off x="6454131" y="1387169"/>
                <a:ext cx="14145" cy="7937"/>
              </a:xfrm>
              <a:custGeom>
                <a:avLst/>
                <a:gdLst>
                  <a:gd name="T0" fmla="*/ 0 w 5"/>
                  <a:gd name="T1" fmla="*/ 20 h 3"/>
                  <a:gd name="T2" fmla="*/ 0 w 5"/>
                  <a:gd name="T3" fmla="*/ 20 h 3"/>
                  <a:gd name="T4" fmla="*/ 34 w 5"/>
                  <a:gd name="T5" fmla="*/ 55 h 3"/>
                  <a:gd name="T6" fmla="*/ 82 w 5"/>
                  <a:gd name="T7" fmla="*/ 55 h 3"/>
                  <a:gd name="T8" fmla="*/ 82 w 5"/>
                  <a:gd name="T9" fmla="*/ 20 h 3"/>
                  <a:gd name="T10" fmla="*/ 34 w 5"/>
                  <a:gd name="T11" fmla="*/ 0 h 3"/>
                  <a:gd name="T12" fmla="*/ 0 w 5"/>
                  <a:gd name="T13" fmla="*/ 0 h 3"/>
                  <a:gd name="T14" fmla="*/ 0 w 5"/>
                  <a:gd name="T15" fmla="*/ 0 h 3"/>
                  <a:gd name="T16" fmla="*/ 0 w 5"/>
                  <a:gd name="T17" fmla="*/ 2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0" y="1"/>
                    </a:moveTo>
                    <a:lnTo>
                      <a:pt x="0" y="1"/>
                    </a:lnTo>
                    <a:lnTo>
                      <a:pt x="2" y="3"/>
                    </a:lnTo>
                    <a:lnTo>
                      <a:pt x="5" y="3"/>
                    </a:lnTo>
                    <a:lnTo>
                      <a:pt x="5" y="1"/>
                    </a:lnTo>
                    <a:lnTo>
                      <a:pt x="2" y="0"/>
                    </a:lnTo>
                    <a:lnTo>
                      <a:pt x="0"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79" name="Freeform 1210"/>
              <p:cNvSpPr>
                <a:spLocks/>
              </p:cNvSpPr>
              <p:nvPr/>
            </p:nvSpPr>
            <p:spPr bwMode="auto">
              <a:xfrm>
                <a:off x="6429377" y="1387169"/>
                <a:ext cx="24754" cy="12700"/>
              </a:xfrm>
              <a:custGeom>
                <a:avLst/>
                <a:gdLst>
                  <a:gd name="T0" fmla="*/ 152 w 7"/>
                  <a:gd name="T1" fmla="*/ 74 h 5"/>
                  <a:gd name="T2" fmla="*/ 152 w 7"/>
                  <a:gd name="T3" fmla="*/ 74 h 5"/>
                  <a:gd name="T4" fmla="*/ 152 w 7"/>
                  <a:gd name="T5" fmla="*/ 46 h 5"/>
                  <a:gd name="T6" fmla="*/ 264 w 7"/>
                  <a:gd name="T7" fmla="*/ 16 h 5"/>
                  <a:gd name="T8" fmla="*/ 264 w 7"/>
                  <a:gd name="T9" fmla="*/ 0 h 5"/>
                  <a:gd name="T10" fmla="*/ 72 w 7"/>
                  <a:gd name="T11" fmla="*/ 16 h 5"/>
                  <a:gd name="T12" fmla="*/ 0 w 7"/>
                  <a:gd name="T13" fmla="*/ 46 h 5"/>
                  <a:gd name="T14" fmla="*/ 0 w 7"/>
                  <a:gd name="T15" fmla="*/ 46 h 5"/>
                  <a:gd name="T16" fmla="*/ 152 w 7"/>
                  <a:gd name="T17" fmla="*/ 7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4" y="5"/>
                    </a:moveTo>
                    <a:lnTo>
                      <a:pt x="4" y="5"/>
                    </a:lnTo>
                    <a:lnTo>
                      <a:pt x="4" y="3"/>
                    </a:lnTo>
                    <a:lnTo>
                      <a:pt x="7" y="1"/>
                    </a:lnTo>
                    <a:lnTo>
                      <a:pt x="7" y="0"/>
                    </a:lnTo>
                    <a:lnTo>
                      <a:pt x="2" y="1"/>
                    </a:lnTo>
                    <a:lnTo>
                      <a:pt x="0" y="3"/>
                    </a:lnTo>
                    <a:lnTo>
                      <a:pt x="4"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0" name="Freeform 1211"/>
              <p:cNvSpPr>
                <a:spLocks/>
              </p:cNvSpPr>
              <p:nvPr/>
            </p:nvSpPr>
            <p:spPr bwMode="auto">
              <a:xfrm>
                <a:off x="6425841" y="1395106"/>
                <a:ext cx="15913" cy="7937"/>
              </a:xfrm>
              <a:custGeom>
                <a:avLst/>
                <a:gdLst>
                  <a:gd name="T0" fmla="*/ 0 w 5"/>
                  <a:gd name="T1" fmla="*/ 47 h 3"/>
                  <a:gd name="T2" fmla="*/ 0 w 5"/>
                  <a:gd name="T3" fmla="*/ 47 h 3"/>
                  <a:gd name="T4" fmla="*/ 74 w 5"/>
                  <a:gd name="T5" fmla="*/ 47 h 3"/>
                  <a:gd name="T6" fmla="*/ 122 w 5"/>
                  <a:gd name="T7" fmla="*/ 33 h 3"/>
                  <a:gd name="T8" fmla="*/ 23 w 5"/>
                  <a:gd name="T9" fmla="*/ 0 h 3"/>
                  <a:gd name="T10" fmla="*/ 23 w 5"/>
                  <a:gd name="T11" fmla="*/ 33 h 3"/>
                  <a:gd name="T12" fmla="*/ 0 w 5"/>
                  <a:gd name="T13" fmla="*/ 33 h 3"/>
                  <a:gd name="T14" fmla="*/ 0 w 5"/>
                  <a:gd name="T15" fmla="*/ 33 h 3"/>
                  <a:gd name="T16" fmla="*/ 0 w 5"/>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0" y="3"/>
                    </a:moveTo>
                    <a:lnTo>
                      <a:pt x="0" y="3"/>
                    </a:lnTo>
                    <a:lnTo>
                      <a:pt x="3" y="3"/>
                    </a:lnTo>
                    <a:lnTo>
                      <a:pt x="5" y="2"/>
                    </a:lnTo>
                    <a:lnTo>
                      <a:pt x="1" y="0"/>
                    </a:lnTo>
                    <a:lnTo>
                      <a:pt x="1" y="2"/>
                    </a:lnTo>
                    <a:lnTo>
                      <a:pt x="0"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1" name="Freeform 1212"/>
              <p:cNvSpPr>
                <a:spLocks/>
              </p:cNvSpPr>
              <p:nvPr/>
            </p:nvSpPr>
            <p:spPr bwMode="auto">
              <a:xfrm>
                <a:off x="6415232" y="1399869"/>
                <a:ext cx="10609" cy="14287"/>
              </a:xfrm>
              <a:custGeom>
                <a:avLst/>
                <a:gdLst>
                  <a:gd name="T0" fmla="*/ 112 w 3"/>
                  <a:gd name="T1" fmla="*/ 58 h 5"/>
                  <a:gd name="T2" fmla="*/ 112 w 3"/>
                  <a:gd name="T3" fmla="*/ 58 h 5"/>
                  <a:gd name="T4" fmla="*/ 112 w 3"/>
                  <a:gd name="T5" fmla="*/ 16 h 5"/>
                  <a:gd name="T6" fmla="*/ 112 w 3"/>
                  <a:gd name="T7" fmla="*/ 16 h 5"/>
                  <a:gd name="T8" fmla="*/ 112 w 3"/>
                  <a:gd name="T9" fmla="*/ 0 h 5"/>
                  <a:gd name="T10" fmla="*/ 0 w 3"/>
                  <a:gd name="T11" fmla="*/ 16 h 5"/>
                  <a:gd name="T12" fmla="*/ 40 w 3"/>
                  <a:gd name="T13" fmla="*/ 101 h 5"/>
                  <a:gd name="T14" fmla="*/ 40 w 3"/>
                  <a:gd name="T15" fmla="*/ 101 h 5"/>
                  <a:gd name="T16" fmla="*/ 112 w 3"/>
                  <a:gd name="T17" fmla="*/ 5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3"/>
                    </a:moveTo>
                    <a:lnTo>
                      <a:pt x="3" y="3"/>
                    </a:lnTo>
                    <a:lnTo>
                      <a:pt x="3" y="1"/>
                    </a:lnTo>
                    <a:lnTo>
                      <a:pt x="3" y="0"/>
                    </a:lnTo>
                    <a:lnTo>
                      <a:pt x="0" y="1"/>
                    </a:lnTo>
                    <a:lnTo>
                      <a:pt x="1" y="5"/>
                    </a:lnTo>
                    <a:lnTo>
                      <a:pt x="3"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2" name="Freeform 1213"/>
              <p:cNvSpPr>
                <a:spLocks/>
              </p:cNvSpPr>
              <p:nvPr/>
            </p:nvSpPr>
            <p:spPr bwMode="auto">
              <a:xfrm>
                <a:off x="6401088" y="1407806"/>
                <a:ext cx="24754" cy="23812"/>
              </a:xfrm>
              <a:custGeom>
                <a:avLst/>
                <a:gdLst>
                  <a:gd name="T0" fmla="*/ 152 w 7"/>
                  <a:gd name="T1" fmla="*/ 189 h 8"/>
                  <a:gd name="T2" fmla="*/ 152 w 7"/>
                  <a:gd name="T3" fmla="*/ 189 h 8"/>
                  <a:gd name="T4" fmla="*/ 192 w 7"/>
                  <a:gd name="T5" fmla="*/ 120 h 8"/>
                  <a:gd name="T6" fmla="*/ 264 w 7"/>
                  <a:gd name="T7" fmla="*/ 0 h 8"/>
                  <a:gd name="T8" fmla="*/ 192 w 7"/>
                  <a:gd name="T9" fmla="*/ 45 h 8"/>
                  <a:gd name="T10" fmla="*/ 152 w 7"/>
                  <a:gd name="T11" fmla="*/ 73 h 8"/>
                  <a:gd name="T12" fmla="*/ 0 w 7"/>
                  <a:gd name="T13" fmla="*/ 144 h 8"/>
                  <a:gd name="T14" fmla="*/ 0 w 7"/>
                  <a:gd name="T15" fmla="*/ 144 h 8"/>
                  <a:gd name="T16" fmla="*/ 152 w 7"/>
                  <a:gd name="T17" fmla="*/ 18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4" y="8"/>
                    </a:moveTo>
                    <a:lnTo>
                      <a:pt x="4" y="8"/>
                    </a:lnTo>
                    <a:lnTo>
                      <a:pt x="5" y="5"/>
                    </a:lnTo>
                    <a:lnTo>
                      <a:pt x="7" y="0"/>
                    </a:lnTo>
                    <a:lnTo>
                      <a:pt x="5" y="2"/>
                    </a:lnTo>
                    <a:lnTo>
                      <a:pt x="4" y="3"/>
                    </a:lnTo>
                    <a:lnTo>
                      <a:pt x="0" y="6"/>
                    </a:lnTo>
                    <a:lnTo>
                      <a:pt x="4"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3" name="Freeform 1214"/>
              <p:cNvSpPr>
                <a:spLocks/>
              </p:cNvSpPr>
              <p:nvPr/>
            </p:nvSpPr>
            <p:spPr bwMode="auto">
              <a:xfrm>
                <a:off x="6401088" y="1425269"/>
                <a:ext cx="14145" cy="20637"/>
              </a:xfrm>
              <a:custGeom>
                <a:avLst/>
                <a:gdLst>
                  <a:gd name="T0" fmla="*/ 86 w 5"/>
                  <a:gd name="T1" fmla="*/ 113 h 7"/>
                  <a:gd name="T2" fmla="*/ 86 w 5"/>
                  <a:gd name="T3" fmla="*/ 113 h 7"/>
                  <a:gd name="T4" fmla="*/ 54 w 5"/>
                  <a:gd name="T5" fmla="*/ 89 h 7"/>
                  <a:gd name="T6" fmla="*/ 54 w 5"/>
                  <a:gd name="T7" fmla="*/ 89 h 7"/>
                  <a:gd name="T8" fmla="*/ 54 w 5"/>
                  <a:gd name="T9" fmla="*/ 89 h 7"/>
                  <a:gd name="T10" fmla="*/ 86 w 5"/>
                  <a:gd name="T11" fmla="*/ 45 h 7"/>
                  <a:gd name="T12" fmla="*/ 16 w 5"/>
                  <a:gd name="T13" fmla="*/ 0 h 7"/>
                  <a:gd name="T14" fmla="*/ 16 w 5"/>
                  <a:gd name="T15" fmla="*/ 45 h 7"/>
                  <a:gd name="T16" fmla="*/ 0 w 5"/>
                  <a:gd name="T17" fmla="*/ 89 h 7"/>
                  <a:gd name="T18" fmla="*/ 16 w 5"/>
                  <a:gd name="T19" fmla="*/ 158 h 7"/>
                  <a:gd name="T20" fmla="*/ 86 w 5"/>
                  <a:gd name="T21" fmla="*/ 158 h 7"/>
                  <a:gd name="T22" fmla="*/ 86 w 5"/>
                  <a:gd name="T23" fmla="*/ 158 h 7"/>
                  <a:gd name="T24" fmla="*/ 86 w 5"/>
                  <a:gd name="T25" fmla="*/ 11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5" y="5"/>
                    </a:moveTo>
                    <a:lnTo>
                      <a:pt x="5" y="5"/>
                    </a:lnTo>
                    <a:lnTo>
                      <a:pt x="3" y="4"/>
                    </a:lnTo>
                    <a:lnTo>
                      <a:pt x="5" y="2"/>
                    </a:lnTo>
                    <a:lnTo>
                      <a:pt x="1" y="0"/>
                    </a:lnTo>
                    <a:lnTo>
                      <a:pt x="1" y="2"/>
                    </a:lnTo>
                    <a:lnTo>
                      <a:pt x="0" y="4"/>
                    </a:lnTo>
                    <a:lnTo>
                      <a:pt x="1" y="7"/>
                    </a:lnTo>
                    <a:lnTo>
                      <a:pt x="5" y="7"/>
                    </a:lnTo>
                    <a:lnTo>
                      <a:pt x="5"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4" name="Freeform 1215"/>
              <p:cNvSpPr>
                <a:spLocks/>
              </p:cNvSpPr>
              <p:nvPr/>
            </p:nvSpPr>
            <p:spPr bwMode="auto">
              <a:xfrm>
                <a:off x="6415232" y="1431619"/>
                <a:ext cx="38898" cy="19050"/>
              </a:xfrm>
              <a:custGeom>
                <a:avLst/>
                <a:gdLst>
                  <a:gd name="T0" fmla="*/ 328 w 11"/>
                  <a:gd name="T1" fmla="*/ 0 h 7"/>
                  <a:gd name="T2" fmla="*/ 328 w 11"/>
                  <a:gd name="T3" fmla="*/ 0 h 7"/>
                  <a:gd name="T4" fmla="*/ 288 w 11"/>
                  <a:gd name="T5" fmla="*/ 57 h 7"/>
                  <a:gd name="T6" fmla="*/ 216 w 11"/>
                  <a:gd name="T7" fmla="*/ 57 h 7"/>
                  <a:gd name="T8" fmla="*/ 112 w 11"/>
                  <a:gd name="T9" fmla="*/ 57 h 7"/>
                  <a:gd name="T10" fmla="*/ 0 w 11"/>
                  <a:gd name="T11" fmla="*/ 57 h 7"/>
                  <a:gd name="T12" fmla="*/ 0 w 11"/>
                  <a:gd name="T13" fmla="*/ 98 h 7"/>
                  <a:gd name="T14" fmla="*/ 112 w 11"/>
                  <a:gd name="T15" fmla="*/ 132 h 7"/>
                  <a:gd name="T16" fmla="*/ 216 w 11"/>
                  <a:gd name="T17" fmla="*/ 132 h 7"/>
                  <a:gd name="T18" fmla="*/ 328 w 11"/>
                  <a:gd name="T19" fmla="*/ 57 h 7"/>
                  <a:gd name="T20" fmla="*/ 400 w 11"/>
                  <a:gd name="T21" fmla="*/ 0 h 7"/>
                  <a:gd name="T22" fmla="*/ 400 w 11"/>
                  <a:gd name="T23" fmla="*/ 0 h 7"/>
                  <a:gd name="T24" fmla="*/ 328 w 11"/>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7"/>
                  <a:gd name="T41" fmla="*/ 11 w 11"/>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7">
                    <a:moveTo>
                      <a:pt x="9" y="0"/>
                    </a:moveTo>
                    <a:lnTo>
                      <a:pt x="9" y="0"/>
                    </a:lnTo>
                    <a:lnTo>
                      <a:pt x="8" y="3"/>
                    </a:lnTo>
                    <a:lnTo>
                      <a:pt x="6" y="3"/>
                    </a:lnTo>
                    <a:lnTo>
                      <a:pt x="3" y="3"/>
                    </a:lnTo>
                    <a:lnTo>
                      <a:pt x="0" y="3"/>
                    </a:lnTo>
                    <a:lnTo>
                      <a:pt x="0" y="5"/>
                    </a:lnTo>
                    <a:lnTo>
                      <a:pt x="3" y="7"/>
                    </a:lnTo>
                    <a:lnTo>
                      <a:pt x="6" y="7"/>
                    </a:lnTo>
                    <a:lnTo>
                      <a:pt x="9" y="3"/>
                    </a:lnTo>
                    <a:lnTo>
                      <a:pt x="11" y="0"/>
                    </a:lnTo>
                    <a:lnTo>
                      <a:pt x="9"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5" name="Freeform 1216"/>
              <p:cNvSpPr>
                <a:spLocks/>
              </p:cNvSpPr>
              <p:nvPr/>
            </p:nvSpPr>
            <p:spPr bwMode="auto">
              <a:xfrm>
                <a:off x="6445290" y="1336369"/>
                <a:ext cx="95478" cy="131762"/>
              </a:xfrm>
              <a:custGeom>
                <a:avLst/>
                <a:gdLst>
                  <a:gd name="T0" fmla="*/ 424 w 28"/>
                  <a:gd name="T1" fmla="*/ 553 h 47"/>
                  <a:gd name="T2" fmla="*/ 388 w 28"/>
                  <a:gd name="T3" fmla="*/ 553 h 47"/>
                  <a:gd name="T4" fmla="*/ 357 w 28"/>
                  <a:gd name="T5" fmla="*/ 574 h 47"/>
                  <a:gd name="T6" fmla="*/ 324 w 28"/>
                  <a:gd name="T7" fmla="*/ 611 h 47"/>
                  <a:gd name="T8" fmla="*/ 257 w 28"/>
                  <a:gd name="T9" fmla="*/ 689 h 47"/>
                  <a:gd name="T10" fmla="*/ 231 w 28"/>
                  <a:gd name="T11" fmla="*/ 726 h 47"/>
                  <a:gd name="T12" fmla="*/ 100 w 28"/>
                  <a:gd name="T13" fmla="*/ 765 h 47"/>
                  <a:gd name="T14" fmla="*/ 131 w 28"/>
                  <a:gd name="T15" fmla="*/ 765 h 47"/>
                  <a:gd name="T16" fmla="*/ 193 w 28"/>
                  <a:gd name="T17" fmla="*/ 789 h 47"/>
                  <a:gd name="T18" fmla="*/ 293 w 28"/>
                  <a:gd name="T19" fmla="*/ 811 h 47"/>
                  <a:gd name="T20" fmla="*/ 293 w 28"/>
                  <a:gd name="T21" fmla="*/ 826 h 47"/>
                  <a:gd name="T22" fmla="*/ 257 w 28"/>
                  <a:gd name="T23" fmla="*/ 826 h 47"/>
                  <a:gd name="T24" fmla="*/ 164 w 28"/>
                  <a:gd name="T25" fmla="*/ 826 h 47"/>
                  <a:gd name="T26" fmla="*/ 100 w 28"/>
                  <a:gd name="T27" fmla="*/ 826 h 47"/>
                  <a:gd name="T28" fmla="*/ 64 w 28"/>
                  <a:gd name="T29" fmla="*/ 864 h 47"/>
                  <a:gd name="T30" fmla="*/ 37 w 28"/>
                  <a:gd name="T31" fmla="*/ 904 h 47"/>
                  <a:gd name="T32" fmla="*/ 37 w 28"/>
                  <a:gd name="T33" fmla="*/ 925 h 47"/>
                  <a:gd name="T34" fmla="*/ 131 w 28"/>
                  <a:gd name="T35" fmla="*/ 925 h 47"/>
                  <a:gd name="T36" fmla="*/ 193 w 28"/>
                  <a:gd name="T37" fmla="*/ 904 h 47"/>
                  <a:gd name="T38" fmla="*/ 257 w 28"/>
                  <a:gd name="T39" fmla="*/ 904 h 47"/>
                  <a:gd name="T40" fmla="*/ 324 w 28"/>
                  <a:gd name="T41" fmla="*/ 887 h 47"/>
                  <a:gd name="T42" fmla="*/ 324 w 28"/>
                  <a:gd name="T43" fmla="*/ 887 h 47"/>
                  <a:gd name="T44" fmla="*/ 388 w 28"/>
                  <a:gd name="T45" fmla="*/ 904 h 47"/>
                  <a:gd name="T46" fmla="*/ 457 w 28"/>
                  <a:gd name="T47" fmla="*/ 904 h 47"/>
                  <a:gd name="T48" fmla="*/ 654 w 28"/>
                  <a:gd name="T49" fmla="*/ 904 h 47"/>
                  <a:gd name="T50" fmla="*/ 717 w 28"/>
                  <a:gd name="T51" fmla="*/ 904 h 47"/>
                  <a:gd name="T52" fmla="*/ 717 w 28"/>
                  <a:gd name="T53" fmla="*/ 864 h 47"/>
                  <a:gd name="T54" fmla="*/ 748 w 28"/>
                  <a:gd name="T55" fmla="*/ 789 h 47"/>
                  <a:gd name="T56" fmla="*/ 748 w 28"/>
                  <a:gd name="T57" fmla="*/ 726 h 47"/>
                  <a:gd name="T58" fmla="*/ 810 w 28"/>
                  <a:gd name="T59" fmla="*/ 671 h 47"/>
                  <a:gd name="T60" fmla="*/ 810 w 28"/>
                  <a:gd name="T61" fmla="*/ 627 h 47"/>
                  <a:gd name="T62" fmla="*/ 810 w 28"/>
                  <a:gd name="T63" fmla="*/ 553 h 47"/>
                  <a:gd name="T64" fmla="*/ 849 w 28"/>
                  <a:gd name="T65" fmla="*/ 512 h 47"/>
                  <a:gd name="T66" fmla="*/ 910 w 28"/>
                  <a:gd name="T67" fmla="*/ 473 h 47"/>
                  <a:gd name="T68" fmla="*/ 849 w 28"/>
                  <a:gd name="T69" fmla="*/ 436 h 47"/>
                  <a:gd name="T70" fmla="*/ 810 w 28"/>
                  <a:gd name="T71" fmla="*/ 452 h 47"/>
                  <a:gd name="T72" fmla="*/ 748 w 28"/>
                  <a:gd name="T73" fmla="*/ 473 h 47"/>
                  <a:gd name="T74" fmla="*/ 617 w 28"/>
                  <a:gd name="T75" fmla="*/ 337 h 47"/>
                  <a:gd name="T76" fmla="*/ 588 w 28"/>
                  <a:gd name="T77" fmla="*/ 314 h 47"/>
                  <a:gd name="T78" fmla="*/ 654 w 28"/>
                  <a:gd name="T79" fmla="*/ 297 h 47"/>
                  <a:gd name="T80" fmla="*/ 781 w 28"/>
                  <a:gd name="T81" fmla="*/ 253 h 47"/>
                  <a:gd name="T82" fmla="*/ 849 w 28"/>
                  <a:gd name="T83" fmla="*/ 237 h 47"/>
                  <a:gd name="T84" fmla="*/ 849 w 28"/>
                  <a:gd name="T85" fmla="*/ 200 h 47"/>
                  <a:gd name="T86" fmla="*/ 849 w 28"/>
                  <a:gd name="T87" fmla="*/ 159 h 47"/>
                  <a:gd name="T88" fmla="*/ 810 w 28"/>
                  <a:gd name="T89" fmla="*/ 37 h 47"/>
                  <a:gd name="T90" fmla="*/ 781 w 28"/>
                  <a:gd name="T91" fmla="*/ 0 h 47"/>
                  <a:gd name="T92" fmla="*/ 717 w 28"/>
                  <a:gd name="T93" fmla="*/ 0 h 47"/>
                  <a:gd name="T94" fmla="*/ 654 w 28"/>
                  <a:gd name="T95" fmla="*/ 21 h 47"/>
                  <a:gd name="T96" fmla="*/ 554 w 28"/>
                  <a:gd name="T97" fmla="*/ 78 h 47"/>
                  <a:gd name="T98" fmla="*/ 457 w 28"/>
                  <a:gd name="T99" fmla="*/ 178 h 47"/>
                  <a:gd name="T100" fmla="*/ 388 w 28"/>
                  <a:gd name="T101" fmla="*/ 274 h 47"/>
                  <a:gd name="T102" fmla="*/ 388 w 28"/>
                  <a:gd name="T103" fmla="*/ 314 h 47"/>
                  <a:gd name="T104" fmla="*/ 293 w 28"/>
                  <a:gd name="T105" fmla="*/ 337 h 47"/>
                  <a:gd name="T106" fmla="*/ 257 w 28"/>
                  <a:gd name="T107" fmla="*/ 374 h 47"/>
                  <a:gd name="T108" fmla="*/ 293 w 28"/>
                  <a:gd name="T109" fmla="*/ 390 h 47"/>
                  <a:gd name="T110" fmla="*/ 324 w 28"/>
                  <a:gd name="T111" fmla="*/ 411 h 47"/>
                  <a:gd name="T112" fmla="*/ 457 w 28"/>
                  <a:gd name="T113" fmla="*/ 473 h 47"/>
                  <a:gd name="T114" fmla="*/ 457 w 28"/>
                  <a:gd name="T115" fmla="*/ 489 h 47"/>
                  <a:gd name="T116" fmla="*/ 424 w 28"/>
                  <a:gd name="T117" fmla="*/ 553 h 4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
                  <a:gd name="T178" fmla="*/ 0 h 47"/>
                  <a:gd name="T179" fmla="*/ 28 w 28"/>
                  <a:gd name="T180" fmla="*/ 47 h 4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 h="47">
                    <a:moveTo>
                      <a:pt x="13" y="28"/>
                    </a:moveTo>
                    <a:lnTo>
                      <a:pt x="13" y="28"/>
                    </a:lnTo>
                    <a:lnTo>
                      <a:pt x="12" y="28"/>
                    </a:lnTo>
                    <a:lnTo>
                      <a:pt x="11" y="28"/>
                    </a:lnTo>
                    <a:lnTo>
                      <a:pt x="11" y="29"/>
                    </a:lnTo>
                    <a:lnTo>
                      <a:pt x="10" y="30"/>
                    </a:lnTo>
                    <a:lnTo>
                      <a:pt x="10" y="31"/>
                    </a:lnTo>
                    <a:lnTo>
                      <a:pt x="8" y="35"/>
                    </a:lnTo>
                    <a:lnTo>
                      <a:pt x="8" y="36"/>
                    </a:lnTo>
                    <a:lnTo>
                      <a:pt x="7" y="37"/>
                    </a:lnTo>
                    <a:lnTo>
                      <a:pt x="3" y="39"/>
                    </a:lnTo>
                    <a:lnTo>
                      <a:pt x="4" y="39"/>
                    </a:lnTo>
                    <a:lnTo>
                      <a:pt x="6" y="40"/>
                    </a:lnTo>
                    <a:lnTo>
                      <a:pt x="8" y="41"/>
                    </a:lnTo>
                    <a:lnTo>
                      <a:pt x="9" y="41"/>
                    </a:lnTo>
                    <a:lnTo>
                      <a:pt x="9" y="42"/>
                    </a:lnTo>
                    <a:lnTo>
                      <a:pt x="8" y="42"/>
                    </a:lnTo>
                    <a:lnTo>
                      <a:pt x="7" y="42"/>
                    </a:lnTo>
                    <a:lnTo>
                      <a:pt x="5" y="42"/>
                    </a:lnTo>
                    <a:lnTo>
                      <a:pt x="4" y="42"/>
                    </a:lnTo>
                    <a:lnTo>
                      <a:pt x="3" y="42"/>
                    </a:lnTo>
                    <a:lnTo>
                      <a:pt x="3" y="43"/>
                    </a:lnTo>
                    <a:lnTo>
                      <a:pt x="2" y="44"/>
                    </a:lnTo>
                    <a:lnTo>
                      <a:pt x="1" y="46"/>
                    </a:lnTo>
                    <a:lnTo>
                      <a:pt x="0" y="47"/>
                    </a:lnTo>
                    <a:lnTo>
                      <a:pt x="1" y="47"/>
                    </a:lnTo>
                    <a:lnTo>
                      <a:pt x="4" y="47"/>
                    </a:lnTo>
                    <a:lnTo>
                      <a:pt x="6" y="46"/>
                    </a:lnTo>
                    <a:lnTo>
                      <a:pt x="7" y="46"/>
                    </a:lnTo>
                    <a:lnTo>
                      <a:pt x="8" y="46"/>
                    </a:lnTo>
                    <a:lnTo>
                      <a:pt x="10" y="45"/>
                    </a:lnTo>
                    <a:lnTo>
                      <a:pt x="12" y="46"/>
                    </a:lnTo>
                    <a:lnTo>
                      <a:pt x="14" y="46"/>
                    </a:lnTo>
                    <a:lnTo>
                      <a:pt x="17" y="46"/>
                    </a:lnTo>
                    <a:lnTo>
                      <a:pt x="20" y="46"/>
                    </a:lnTo>
                    <a:lnTo>
                      <a:pt x="21" y="46"/>
                    </a:lnTo>
                    <a:lnTo>
                      <a:pt x="22" y="46"/>
                    </a:lnTo>
                    <a:lnTo>
                      <a:pt x="22" y="44"/>
                    </a:lnTo>
                    <a:lnTo>
                      <a:pt x="22" y="43"/>
                    </a:lnTo>
                    <a:lnTo>
                      <a:pt x="23" y="40"/>
                    </a:lnTo>
                    <a:lnTo>
                      <a:pt x="23" y="38"/>
                    </a:lnTo>
                    <a:lnTo>
                      <a:pt x="23" y="37"/>
                    </a:lnTo>
                    <a:lnTo>
                      <a:pt x="24" y="35"/>
                    </a:lnTo>
                    <a:lnTo>
                      <a:pt x="25" y="34"/>
                    </a:lnTo>
                    <a:lnTo>
                      <a:pt x="25" y="32"/>
                    </a:lnTo>
                    <a:lnTo>
                      <a:pt x="25" y="29"/>
                    </a:lnTo>
                    <a:lnTo>
                      <a:pt x="25" y="28"/>
                    </a:lnTo>
                    <a:lnTo>
                      <a:pt x="25" y="27"/>
                    </a:lnTo>
                    <a:lnTo>
                      <a:pt x="26" y="26"/>
                    </a:lnTo>
                    <a:lnTo>
                      <a:pt x="28" y="24"/>
                    </a:lnTo>
                    <a:lnTo>
                      <a:pt x="27" y="23"/>
                    </a:lnTo>
                    <a:lnTo>
                      <a:pt x="26" y="22"/>
                    </a:lnTo>
                    <a:lnTo>
                      <a:pt x="25" y="23"/>
                    </a:lnTo>
                    <a:lnTo>
                      <a:pt x="23" y="24"/>
                    </a:lnTo>
                    <a:lnTo>
                      <a:pt x="21" y="19"/>
                    </a:lnTo>
                    <a:lnTo>
                      <a:pt x="19" y="17"/>
                    </a:lnTo>
                    <a:lnTo>
                      <a:pt x="19" y="16"/>
                    </a:lnTo>
                    <a:lnTo>
                      <a:pt x="18" y="16"/>
                    </a:lnTo>
                    <a:lnTo>
                      <a:pt x="20" y="15"/>
                    </a:lnTo>
                    <a:lnTo>
                      <a:pt x="21" y="14"/>
                    </a:lnTo>
                    <a:lnTo>
                      <a:pt x="24" y="13"/>
                    </a:lnTo>
                    <a:lnTo>
                      <a:pt x="25" y="12"/>
                    </a:lnTo>
                    <a:lnTo>
                      <a:pt x="26" y="12"/>
                    </a:lnTo>
                    <a:lnTo>
                      <a:pt x="26" y="11"/>
                    </a:lnTo>
                    <a:lnTo>
                      <a:pt x="26" y="10"/>
                    </a:lnTo>
                    <a:lnTo>
                      <a:pt x="26" y="8"/>
                    </a:lnTo>
                    <a:lnTo>
                      <a:pt x="26" y="6"/>
                    </a:lnTo>
                    <a:lnTo>
                      <a:pt x="25" y="2"/>
                    </a:lnTo>
                    <a:lnTo>
                      <a:pt x="25" y="1"/>
                    </a:lnTo>
                    <a:lnTo>
                      <a:pt x="24" y="0"/>
                    </a:lnTo>
                    <a:lnTo>
                      <a:pt x="23" y="0"/>
                    </a:lnTo>
                    <a:lnTo>
                      <a:pt x="22" y="0"/>
                    </a:lnTo>
                    <a:lnTo>
                      <a:pt x="20" y="1"/>
                    </a:lnTo>
                    <a:lnTo>
                      <a:pt x="19" y="2"/>
                    </a:lnTo>
                    <a:lnTo>
                      <a:pt x="17" y="4"/>
                    </a:lnTo>
                    <a:lnTo>
                      <a:pt x="15" y="7"/>
                    </a:lnTo>
                    <a:lnTo>
                      <a:pt x="14" y="9"/>
                    </a:lnTo>
                    <a:lnTo>
                      <a:pt x="13" y="12"/>
                    </a:lnTo>
                    <a:lnTo>
                      <a:pt x="12" y="14"/>
                    </a:lnTo>
                    <a:lnTo>
                      <a:pt x="12" y="16"/>
                    </a:lnTo>
                    <a:lnTo>
                      <a:pt x="10" y="17"/>
                    </a:lnTo>
                    <a:lnTo>
                      <a:pt x="9" y="17"/>
                    </a:lnTo>
                    <a:lnTo>
                      <a:pt x="9" y="18"/>
                    </a:lnTo>
                    <a:lnTo>
                      <a:pt x="8" y="19"/>
                    </a:lnTo>
                    <a:lnTo>
                      <a:pt x="9" y="19"/>
                    </a:lnTo>
                    <a:lnTo>
                      <a:pt x="9" y="20"/>
                    </a:lnTo>
                    <a:lnTo>
                      <a:pt x="10" y="21"/>
                    </a:lnTo>
                    <a:lnTo>
                      <a:pt x="12" y="22"/>
                    </a:lnTo>
                    <a:lnTo>
                      <a:pt x="14" y="24"/>
                    </a:lnTo>
                    <a:lnTo>
                      <a:pt x="14" y="25"/>
                    </a:lnTo>
                    <a:lnTo>
                      <a:pt x="14" y="26"/>
                    </a:lnTo>
                    <a:lnTo>
                      <a:pt x="13" y="2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6" name="Freeform 1217"/>
              <p:cNvSpPr>
                <a:spLocks/>
              </p:cNvSpPr>
              <p:nvPr/>
            </p:nvSpPr>
            <p:spPr bwMode="auto">
              <a:xfrm>
                <a:off x="6473580" y="1407806"/>
                <a:ext cx="22985" cy="15875"/>
              </a:xfrm>
              <a:custGeom>
                <a:avLst/>
                <a:gdLst>
                  <a:gd name="T0" fmla="*/ 59 w 7"/>
                  <a:gd name="T1" fmla="*/ 152 h 5"/>
                  <a:gd name="T2" fmla="*/ 59 w 7"/>
                  <a:gd name="T3" fmla="*/ 152 h 5"/>
                  <a:gd name="T4" fmla="*/ 113 w 7"/>
                  <a:gd name="T5" fmla="*/ 88 h 5"/>
                  <a:gd name="T6" fmla="*/ 201 w 7"/>
                  <a:gd name="T7" fmla="*/ 64 h 5"/>
                  <a:gd name="T8" fmla="*/ 141 w 7"/>
                  <a:gd name="T9" fmla="*/ 0 h 5"/>
                  <a:gd name="T10" fmla="*/ 59 w 7"/>
                  <a:gd name="T11" fmla="*/ 64 h 5"/>
                  <a:gd name="T12" fmla="*/ 0 w 7"/>
                  <a:gd name="T13" fmla="*/ 152 h 5"/>
                  <a:gd name="T14" fmla="*/ 0 w 7"/>
                  <a:gd name="T15" fmla="*/ 152 h 5"/>
                  <a:gd name="T16" fmla="*/ 59 w 7"/>
                  <a:gd name="T17" fmla="*/ 15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2" y="5"/>
                    </a:moveTo>
                    <a:lnTo>
                      <a:pt x="2" y="5"/>
                    </a:lnTo>
                    <a:lnTo>
                      <a:pt x="4" y="3"/>
                    </a:lnTo>
                    <a:lnTo>
                      <a:pt x="7" y="2"/>
                    </a:lnTo>
                    <a:lnTo>
                      <a:pt x="5" y="0"/>
                    </a:lnTo>
                    <a:lnTo>
                      <a:pt x="2" y="2"/>
                    </a:lnTo>
                    <a:lnTo>
                      <a:pt x="0" y="5"/>
                    </a:lnTo>
                    <a:lnTo>
                      <a:pt x="2"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7" name="Freeform 1218"/>
              <p:cNvSpPr>
                <a:spLocks/>
              </p:cNvSpPr>
              <p:nvPr/>
            </p:nvSpPr>
            <p:spPr bwMode="auto">
              <a:xfrm>
                <a:off x="6464740" y="1423681"/>
                <a:ext cx="15913" cy="15875"/>
              </a:xfrm>
              <a:custGeom>
                <a:avLst/>
                <a:gdLst>
                  <a:gd name="T0" fmla="*/ 52 w 5"/>
                  <a:gd name="T1" fmla="*/ 97 h 6"/>
                  <a:gd name="T2" fmla="*/ 52 w 5"/>
                  <a:gd name="T3" fmla="*/ 97 h 6"/>
                  <a:gd name="T4" fmla="*/ 74 w 5"/>
                  <a:gd name="T5" fmla="*/ 83 h 6"/>
                  <a:gd name="T6" fmla="*/ 130 w 5"/>
                  <a:gd name="T7" fmla="*/ 0 h 6"/>
                  <a:gd name="T8" fmla="*/ 74 w 5"/>
                  <a:gd name="T9" fmla="*/ 0 h 6"/>
                  <a:gd name="T10" fmla="*/ 52 w 5"/>
                  <a:gd name="T11" fmla="*/ 50 h 6"/>
                  <a:gd name="T12" fmla="*/ 0 w 5"/>
                  <a:gd name="T13" fmla="*/ 83 h 6"/>
                  <a:gd name="T14" fmla="*/ 0 w 5"/>
                  <a:gd name="T15" fmla="*/ 83 h 6"/>
                  <a:gd name="T16" fmla="*/ 52 w 5"/>
                  <a:gd name="T17" fmla="*/ 9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6"/>
                  <a:gd name="T29" fmla="*/ 5 w 5"/>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6">
                    <a:moveTo>
                      <a:pt x="2" y="6"/>
                    </a:moveTo>
                    <a:lnTo>
                      <a:pt x="2" y="6"/>
                    </a:lnTo>
                    <a:lnTo>
                      <a:pt x="3" y="5"/>
                    </a:lnTo>
                    <a:lnTo>
                      <a:pt x="5" y="0"/>
                    </a:lnTo>
                    <a:lnTo>
                      <a:pt x="3" y="0"/>
                    </a:lnTo>
                    <a:lnTo>
                      <a:pt x="2" y="3"/>
                    </a:lnTo>
                    <a:lnTo>
                      <a:pt x="0" y="5"/>
                    </a:lnTo>
                    <a:lnTo>
                      <a:pt x="2" y="6"/>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8" name="Freeform 1219"/>
              <p:cNvSpPr>
                <a:spLocks/>
              </p:cNvSpPr>
              <p:nvPr/>
            </p:nvSpPr>
            <p:spPr bwMode="auto">
              <a:xfrm>
                <a:off x="6454131" y="1436381"/>
                <a:ext cx="14145" cy="14287"/>
              </a:xfrm>
              <a:custGeom>
                <a:avLst/>
                <a:gdLst>
                  <a:gd name="T0" fmla="*/ 48 w 5"/>
                  <a:gd name="T1" fmla="*/ 65 h 5"/>
                  <a:gd name="T2" fmla="*/ 48 w 5"/>
                  <a:gd name="T3" fmla="*/ 65 h 5"/>
                  <a:gd name="T4" fmla="*/ 48 w 5"/>
                  <a:gd name="T5" fmla="*/ 65 h 5"/>
                  <a:gd name="T6" fmla="*/ 82 w 5"/>
                  <a:gd name="T7" fmla="*/ 23 h 5"/>
                  <a:gd name="T8" fmla="*/ 48 w 5"/>
                  <a:gd name="T9" fmla="*/ 0 h 5"/>
                  <a:gd name="T10" fmla="*/ 0 w 5"/>
                  <a:gd name="T11" fmla="*/ 23 h 5"/>
                  <a:gd name="T12" fmla="*/ 34 w 5"/>
                  <a:gd name="T13" fmla="*/ 110 h 5"/>
                  <a:gd name="T14" fmla="*/ 34 w 5"/>
                  <a:gd name="T15" fmla="*/ 110 h 5"/>
                  <a:gd name="T16" fmla="*/ 48 w 5"/>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3"/>
                    </a:moveTo>
                    <a:lnTo>
                      <a:pt x="3" y="3"/>
                    </a:lnTo>
                    <a:lnTo>
                      <a:pt x="5" y="1"/>
                    </a:lnTo>
                    <a:lnTo>
                      <a:pt x="3" y="0"/>
                    </a:lnTo>
                    <a:lnTo>
                      <a:pt x="0" y="1"/>
                    </a:lnTo>
                    <a:lnTo>
                      <a:pt x="2" y="5"/>
                    </a:lnTo>
                    <a:lnTo>
                      <a:pt x="3"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89" name="Freeform 1220"/>
              <p:cNvSpPr>
                <a:spLocks/>
              </p:cNvSpPr>
              <p:nvPr/>
            </p:nvSpPr>
            <p:spPr bwMode="auto">
              <a:xfrm>
                <a:off x="6459435" y="1445906"/>
                <a:ext cx="14145" cy="6350"/>
              </a:xfrm>
              <a:custGeom>
                <a:avLst/>
                <a:gdLst>
                  <a:gd name="T0" fmla="*/ 152 w 4"/>
                  <a:gd name="T1" fmla="*/ 23 h 3"/>
                  <a:gd name="T2" fmla="*/ 152 w 4"/>
                  <a:gd name="T3" fmla="*/ 23 h 3"/>
                  <a:gd name="T4" fmla="*/ 152 w 4"/>
                  <a:gd name="T5" fmla="*/ 0 h 3"/>
                  <a:gd name="T6" fmla="*/ 40 w 4"/>
                  <a:gd name="T7" fmla="*/ 0 h 3"/>
                  <a:gd name="T8" fmla="*/ 0 w 4"/>
                  <a:gd name="T9" fmla="*/ 16 h 3"/>
                  <a:gd name="T10" fmla="*/ 112 w 4"/>
                  <a:gd name="T11" fmla="*/ 23 h 3"/>
                  <a:gd name="T12" fmla="*/ 112 w 4"/>
                  <a:gd name="T13" fmla="*/ 16 h 3"/>
                  <a:gd name="T14" fmla="*/ 112 w 4"/>
                  <a:gd name="T15" fmla="*/ 16 h 3"/>
                  <a:gd name="T16" fmla="*/ 152 w 4"/>
                  <a:gd name="T17" fmla="*/ 2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3"/>
                    </a:moveTo>
                    <a:lnTo>
                      <a:pt x="4" y="3"/>
                    </a:lnTo>
                    <a:lnTo>
                      <a:pt x="4" y="0"/>
                    </a:lnTo>
                    <a:lnTo>
                      <a:pt x="1" y="0"/>
                    </a:lnTo>
                    <a:lnTo>
                      <a:pt x="0" y="2"/>
                    </a:lnTo>
                    <a:lnTo>
                      <a:pt x="3" y="3"/>
                    </a:lnTo>
                    <a:lnTo>
                      <a:pt x="3" y="2"/>
                    </a:lnTo>
                    <a:lnTo>
                      <a:pt x="4"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0" name="Freeform 1221"/>
              <p:cNvSpPr>
                <a:spLocks/>
              </p:cNvSpPr>
              <p:nvPr/>
            </p:nvSpPr>
            <p:spPr bwMode="auto">
              <a:xfrm>
                <a:off x="6445290" y="1450669"/>
                <a:ext cx="28290" cy="7937"/>
              </a:xfrm>
              <a:custGeom>
                <a:avLst/>
                <a:gdLst>
                  <a:gd name="T0" fmla="*/ 72 w 8"/>
                  <a:gd name="T1" fmla="*/ 47 h 3"/>
                  <a:gd name="T2" fmla="*/ 72 w 8"/>
                  <a:gd name="T3" fmla="*/ 47 h 3"/>
                  <a:gd name="T4" fmla="*/ 184 w 8"/>
                  <a:gd name="T5" fmla="*/ 13 h 3"/>
                  <a:gd name="T6" fmla="*/ 296 w 8"/>
                  <a:gd name="T7" fmla="*/ 13 h 3"/>
                  <a:gd name="T8" fmla="*/ 256 w 8"/>
                  <a:gd name="T9" fmla="*/ 0 h 3"/>
                  <a:gd name="T10" fmla="*/ 184 w 8"/>
                  <a:gd name="T11" fmla="*/ 0 h 3"/>
                  <a:gd name="T12" fmla="*/ 0 w 8"/>
                  <a:gd name="T13" fmla="*/ 13 h 3"/>
                  <a:gd name="T14" fmla="*/ 0 w 8"/>
                  <a:gd name="T15" fmla="*/ 13 h 3"/>
                  <a:gd name="T16" fmla="*/ 72 w 8"/>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2" y="3"/>
                    </a:moveTo>
                    <a:lnTo>
                      <a:pt x="2" y="3"/>
                    </a:lnTo>
                    <a:lnTo>
                      <a:pt x="5" y="1"/>
                    </a:lnTo>
                    <a:lnTo>
                      <a:pt x="8" y="1"/>
                    </a:lnTo>
                    <a:lnTo>
                      <a:pt x="7" y="0"/>
                    </a:lnTo>
                    <a:lnTo>
                      <a:pt x="5" y="0"/>
                    </a:lnTo>
                    <a:lnTo>
                      <a:pt x="0" y="1"/>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1" name="Freeform 1222"/>
              <p:cNvSpPr>
                <a:spLocks/>
              </p:cNvSpPr>
              <p:nvPr/>
            </p:nvSpPr>
            <p:spPr bwMode="auto">
              <a:xfrm>
                <a:off x="6441754" y="1452256"/>
                <a:ext cx="17681" cy="20637"/>
              </a:xfrm>
              <a:custGeom>
                <a:avLst/>
                <a:gdLst>
                  <a:gd name="T0" fmla="*/ 112 w 5"/>
                  <a:gd name="T1" fmla="*/ 97 h 7"/>
                  <a:gd name="T2" fmla="*/ 112 w 5"/>
                  <a:gd name="T3" fmla="*/ 97 h 7"/>
                  <a:gd name="T4" fmla="*/ 40 w 5"/>
                  <a:gd name="T5" fmla="*/ 97 h 7"/>
                  <a:gd name="T6" fmla="*/ 40 w 5"/>
                  <a:gd name="T7" fmla="*/ 121 h 7"/>
                  <a:gd name="T8" fmla="*/ 112 w 5"/>
                  <a:gd name="T9" fmla="*/ 97 h 7"/>
                  <a:gd name="T10" fmla="*/ 112 w 5"/>
                  <a:gd name="T11" fmla="*/ 45 h 7"/>
                  <a:gd name="T12" fmla="*/ 40 w 5"/>
                  <a:gd name="T13" fmla="*/ 0 h 7"/>
                  <a:gd name="T14" fmla="*/ 0 w 5"/>
                  <a:gd name="T15" fmla="*/ 97 h 7"/>
                  <a:gd name="T16" fmla="*/ 0 w 5"/>
                  <a:gd name="T17" fmla="*/ 121 h 7"/>
                  <a:gd name="T18" fmla="*/ 40 w 5"/>
                  <a:gd name="T19" fmla="*/ 165 h 7"/>
                  <a:gd name="T20" fmla="*/ 184 w 5"/>
                  <a:gd name="T21" fmla="*/ 121 h 7"/>
                  <a:gd name="T22" fmla="*/ 184 w 5"/>
                  <a:gd name="T23" fmla="*/ 121 h 7"/>
                  <a:gd name="T24" fmla="*/ 112 w 5"/>
                  <a:gd name="T25" fmla="*/ 9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3" y="4"/>
                    </a:moveTo>
                    <a:lnTo>
                      <a:pt x="3" y="4"/>
                    </a:lnTo>
                    <a:lnTo>
                      <a:pt x="1" y="4"/>
                    </a:lnTo>
                    <a:lnTo>
                      <a:pt x="1" y="5"/>
                    </a:lnTo>
                    <a:lnTo>
                      <a:pt x="3" y="4"/>
                    </a:lnTo>
                    <a:lnTo>
                      <a:pt x="3" y="2"/>
                    </a:lnTo>
                    <a:lnTo>
                      <a:pt x="1" y="0"/>
                    </a:lnTo>
                    <a:lnTo>
                      <a:pt x="0" y="4"/>
                    </a:lnTo>
                    <a:lnTo>
                      <a:pt x="0" y="5"/>
                    </a:lnTo>
                    <a:lnTo>
                      <a:pt x="1" y="7"/>
                    </a:lnTo>
                    <a:lnTo>
                      <a:pt x="5" y="5"/>
                    </a:lnTo>
                    <a:lnTo>
                      <a:pt x="3"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2" name="Freeform 1223"/>
              <p:cNvSpPr>
                <a:spLocks/>
              </p:cNvSpPr>
              <p:nvPr/>
            </p:nvSpPr>
            <p:spPr bwMode="auto">
              <a:xfrm>
                <a:off x="6454131" y="1458606"/>
                <a:ext cx="19449" cy="9525"/>
              </a:xfrm>
              <a:custGeom>
                <a:avLst/>
                <a:gdLst>
                  <a:gd name="T0" fmla="*/ 165 w 6"/>
                  <a:gd name="T1" fmla="*/ 0 h 3"/>
                  <a:gd name="T2" fmla="*/ 165 w 6"/>
                  <a:gd name="T3" fmla="*/ 0 h 3"/>
                  <a:gd name="T4" fmla="*/ 88 w 6"/>
                  <a:gd name="T5" fmla="*/ 0 h 3"/>
                  <a:gd name="T6" fmla="*/ 0 w 6"/>
                  <a:gd name="T7" fmla="*/ 56 h 3"/>
                  <a:gd name="T8" fmla="*/ 57 w 6"/>
                  <a:gd name="T9" fmla="*/ 88 h 3"/>
                  <a:gd name="T10" fmla="*/ 141 w 6"/>
                  <a:gd name="T11" fmla="*/ 88 h 3"/>
                  <a:gd name="T12" fmla="*/ 165 w 6"/>
                  <a:gd name="T13" fmla="*/ 56 h 3"/>
                  <a:gd name="T14" fmla="*/ 165 w 6"/>
                  <a:gd name="T15" fmla="*/ 56 h 3"/>
                  <a:gd name="T16" fmla="*/ 165 w 6"/>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0"/>
                    </a:moveTo>
                    <a:lnTo>
                      <a:pt x="6" y="0"/>
                    </a:lnTo>
                    <a:lnTo>
                      <a:pt x="3" y="0"/>
                    </a:lnTo>
                    <a:lnTo>
                      <a:pt x="0" y="2"/>
                    </a:lnTo>
                    <a:lnTo>
                      <a:pt x="2" y="3"/>
                    </a:lnTo>
                    <a:lnTo>
                      <a:pt x="5" y="3"/>
                    </a:lnTo>
                    <a:lnTo>
                      <a:pt x="6" y="2"/>
                    </a:lnTo>
                    <a:lnTo>
                      <a:pt x="6"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3" name="Freeform 1224"/>
              <p:cNvSpPr>
                <a:spLocks/>
              </p:cNvSpPr>
              <p:nvPr/>
            </p:nvSpPr>
            <p:spPr bwMode="auto">
              <a:xfrm>
                <a:off x="6473580" y="1458606"/>
                <a:ext cx="12377" cy="4762"/>
              </a:xfrm>
              <a:custGeom>
                <a:avLst/>
                <a:gdLst>
                  <a:gd name="T0" fmla="*/ 91 w 4"/>
                  <a:gd name="T1" fmla="*/ 0 h 2"/>
                  <a:gd name="T2" fmla="*/ 91 w 4"/>
                  <a:gd name="T3" fmla="*/ 0 h 2"/>
                  <a:gd name="T4" fmla="*/ 49 w 4"/>
                  <a:gd name="T5" fmla="*/ 0 h 2"/>
                  <a:gd name="T6" fmla="*/ 0 w 4"/>
                  <a:gd name="T7" fmla="*/ 0 h 2"/>
                  <a:gd name="T8" fmla="*/ 0 w 4"/>
                  <a:gd name="T9" fmla="*/ 19 h 2"/>
                  <a:gd name="T10" fmla="*/ 49 w 4"/>
                  <a:gd name="T11" fmla="*/ 19 h 2"/>
                  <a:gd name="T12" fmla="*/ 91 w 4"/>
                  <a:gd name="T13" fmla="*/ 19 h 2"/>
                  <a:gd name="T14" fmla="*/ 91 w 4"/>
                  <a:gd name="T15" fmla="*/ 19 h 2"/>
                  <a:gd name="T16" fmla="*/ 91 w 4"/>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2"/>
                  <a:gd name="T29" fmla="*/ 4 w 4"/>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2">
                    <a:moveTo>
                      <a:pt x="4" y="0"/>
                    </a:moveTo>
                    <a:lnTo>
                      <a:pt x="4" y="0"/>
                    </a:lnTo>
                    <a:lnTo>
                      <a:pt x="2" y="0"/>
                    </a:lnTo>
                    <a:lnTo>
                      <a:pt x="0" y="0"/>
                    </a:lnTo>
                    <a:lnTo>
                      <a:pt x="0" y="2"/>
                    </a:lnTo>
                    <a:lnTo>
                      <a:pt x="2" y="2"/>
                    </a:lnTo>
                    <a:lnTo>
                      <a:pt x="4" y="2"/>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4" name="Freeform 1225"/>
              <p:cNvSpPr>
                <a:spLocks/>
              </p:cNvSpPr>
              <p:nvPr/>
            </p:nvSpPr>
            <p:spPr bwMode="auto">
              <a:xfrm>
                <a:off x="6485957" y="1458606"/>
                <a:ext cx="35362" cy="9525"/>
              </a:xfrm>
              <a:custGeom>
                <a:avLst/>
                <a:gdLst>
                  <a:gd name="T0" fmla="*/ 304 w 10"/>
                  <a:gd name="T1" fmla="*/ 0 h 3"/>
                  <a:gd name="T2" fmla="*/ 304 w 10"/>
                  <a:gd name="T3" fmla="*/ 0 h 3"/>
                  <a:gd name="T4" fmla="*/ 192 w 10"/>
                  <a:gd name="T5" fmla="*/ 56 h 3"/>
                  <a:gd name="T6" fmla="*/ 0 w 10"/>
                  <a:gd name="T7" fmla="*/ 0 h 3"/>
                  <a:gd name="T8" fmla="*/ 0 w 10"/>
                  <a:gd name="T9" fmla="*/ 56 h 3"/>
                  <a:gd name="T10" fmla="*/ 192 w 10"/>
                  <a:gd name="T11" fmla="*/ 88 h 3"/>
                  <a:gd name="T12" fmla="*/ 376 w 10"/>
                  <a:gd name="T13" fmla="*/ 56 h 3"/>
                  <a:gd name="T14" fmla="*/ 376 w 10"/>
                  <a:gd name="T15" fmla="*/ 56 h 3"/>
                  <a:gd name="T16" fmla="*/ 304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8" y="0"/>
                    </a:moveTo>
                    <a:lnTo>
                      <a:pt x="8" y="0"/>
                    </a:lnTo>
                    <a:lnTo>
                      <a:pt x="5" y="2"/>
                    </a:lnTo>
                    <a:lnTo>
                      <a:pt x="0" y="0"/>
                    </a:lnTo>
                    <a:lnTo>
                      <a:pt x="0" y="2"/>
                    </a:lnTo>
                    <a:lnTo>
                      <a:pt x="5" y="3"/>
                    </a:lnTo>
                    <a:lnTo>
                      <a:pt x="10" y="2"/>
                    </a:lnTo>
                    <a:lnTo>
                      <a:pt x="8"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5" name="Freeform 1226"/>
              <p:cNvSpPr>
                <a:spLocks/>
              </p:cNvSpPr>
              <p:nvPr/>
            </p:nvSpPr>
            <p:spPr bwMode="auto">
              <a:xfrm>
                <a:off x="6514247" y="1431619"/>
                <a:ext cx="21217" cy="31750"/>
              </a:xfrm>
              <a:custGeom>
                <a:avLst/>
                <a:gdLst>
                  <a:gd name="T0" fmla="*/ 184 w 6"/>
                  <a:gd name="T1" fmla="*/ 0 h 12"/>
                  <a:gd name="T2" fmla="*/ 184 w 6"/>
                  <a:gd name="T3" fmla="*/ 0 h 12"/>
                  <a:gd name="T4" fmla="*/ 72 w 6"/>
                  <a:gd name="T5" fmla="*/ 83 h 12"/>
                  <a:gd name="T6" fmla="*/ 0 w 6"/>
                  <a:gd name="T7" fmla="*/ 162 h 12"/>
                  <a:gd name="T8" fmla="*/ 72 w 6"/>
                  <a:gd name="T9" fmla="*/ 195 h 12"/>
                  <a:gd name="T10" fmla="*/ 112 w 6"/>
                  <a:gd name="T11" fmla="*/ 112 h 12"/>
                  <a:gd name="T12" fmla="*/ 224 w 6"/>
                  <a:gd name="T13" fmla="*/ 33 h 12"/>
                  <a:gd name="T14" fmla="*/ 224 w 6"/>
                  <a:gd name="T15" fmla="*/ 0 h 12"/>
                  <a:gd name="T16" fmla="*/ 224 w 6"/>
                  <a:gd name="T17" fmla="*/ 33 h 12"/>
                  <a:gd name="T18" fmla="*/ 224 w 6"/>
                  <a:gd name="T19" fmla="*/ 33 h 12"/>
                  <a:gd name="T20" fmla="*/ 224 w 6"/>
                  <a:gd name="T21" fmla="*/ 0 h 12"/>
                  <a:gd name="T22" fmla="*/ 184 w 6"/>
                  <a:gd name="T23" fmla="*/ 0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12"/>
                  <a:gd name="T38" fmla="*/ 6 w 6"/>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12">
                    <a:moveTo>
                      <a:pt x="5" y="0"/>
                    </a:moveTo>
                    <a:lnTo>
                      <a:pt x="5" y="0"/>
                    </a:lnTo>
                    <a:lnTo>
                      <a:pt x="2" y="5"/>
                    </a:lnTo>
                    <a:lnTo>
                      <a:pt x="0" y="10"/>
                    </a:lnTo>
                    <a:lnTo>
                      <a:pt x="2" y="12"/>
                    </a:lnTo>
                    <a:lnTo>
                      <a:pt x="3" y="7"/>
                    </a:lnTo>
                    <a:lnTo>
                      <a:pt x="6" y="2"/>
                    </a:lnTo>
                    <a:lnTo>
                      <a:pt x="6" y="0"/>
                    </a:lnTo>
                    <a:lnTo>
                      <a:pt x="6" y="2"/>
                    </a:lnTo>
                    <a:lnTo>
                      <a:pt x="6" y="0"/>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6" name="Freeform 1227"/>
              <p:cNvSpPr>
                <a:spLocks/>
              </p:cNvSpPr>
              <p:nvPr/>
            </p:nvSpPr>
            <p:spPr bwMode="auto">
              <a:xfrm>
                <a:off x="6526624" y="1399869"/>
                <a:ext cx="14145" cy="31750"/>
              </a:xfrm>
              <a:custGeom>
                <a:avLst/>
                <a:gdLst>
                  <a:gd name="T0" fmla="*/ 54 w 5"/>
                  <a:gd name="T1" fmla="*/ 24 h 11"/>
                  <a:gd name="T2" fmla="*/ 54 w 5"/>
                  <a:gd name="T3" fmla="*/ 0 h 11"/>
                  <a:gd name="T4" fmla="*/ 0 w 5"/>
                  <a:gd name="T5" fmla="*/ 125 h 11"/>
                  <a:gd name="T6" fmla="*/ 34 w 5"/>
                  <a:gd name="T7" fmla="*/ 235 h 11"/>
                  <a:gd name="T8" fmla="*/ 54 w 5"/>
                  <a:gd name="T9" fmla="*/ 235 h 11"/>
                  <a:gd name="T10" fmla="*/ 54 w 5"/>
                  <a:gd name="T11" fmla="*/ 125 h 11"/>
                  <a:gd name="T12" fmla="*/ 86 w 5"/>
                  <a:gd name="T13" fmla="*/ 24 h 11"/>
                  <a:gd name="T14" fmla="*/ 86 w 5"/>
                  <a:gd name="T15" fmla="*/ 0 h 11"/>
                  <a:gd name="T16" fmla="*/ 86 w 5"/>
                  <a:gd name="T17" fmla="*/ 24 h 11"/>
                  <a:gd name="T18" fmla="*/ 86 w 5"/>
                  <a:gd name="T19" fmla="*/ 24 h 11"/>
                  <a:gd name="T20" fmla="*/ 86 w 5"/>
                  <a:gd name="T21" fmla="*/ 0 h 11"/>
                  <a:gd name="T22" fmla="*/ 54 w 5"/>
                  <a:gd name="T23" fmla="*/ 24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11"/>
                  <a:gd name="T38" fmla="*/ 5 w 5"/>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11">
                    <a:moveTo>
                      <a:pt x="3" y="1"/>
                    </a:moveTo>
                    <a:lnTo>
                      <a:pt x="3" y="0"/>
                    </a:lnTo>
                    <a:lnTo>
                      <a:pt x="0" y="6"/>
                    </a:lnTo>
                    <a:lnTo>
                      <a:pt x="2" y="11"/>
                    </a:lnTo>
                    <a:lnTo>
                      <a:pt x="3" y="11"/>
                    </a:lnTo>
                    <a:lnTo>
                      <a:pt x="3" y="6"/>
                    </a:lnTo>
                    <a:lnTo>
                      <a:pt x="5" y="1"/>
                    </a:lnTo>
                    <a:lnTo>
                      <a:pt x="5" y="0"/>
                    </a:lnTo>
                    <a:lnTo>
                      <a:pt x="5" y="1"/>
                    </a:lnTo>
                    <a:lnTo>
                      <a:pt x="5" y="0"/>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7" name="Freeform 1228"/>
              <p:cNvSpPr>
                <a:spLocks/>
              </p:cNvSpPr>
              <p:nvPr/>
            </p:nvSpPr>
            <p:spPr bwMode="auto">
              <a:xfrm>
                <a:off x="6521319" y="1395106"/>
                <a:ext cx="19449" cy="12700"/>
              </a:xfrm>
              <a:custGeom>
                <a:avLst/>
                <a:gdLst>
                  <a:gd name="T0" fmla="*/ 0 w 6"/>
                  <a:gd name="T1" fmla="*/ 42 h 5"/>
                  <a:gd name="T2" fmla="*/ 24 w 6"/>
                  <a:gd name="T3" fmla="*/ 42 h 5"/>
                  <a:gd name="T4" fmla="*/ 104 w 6"/>
                  <a:gd name="T5" fmla="*/ 26 h 5"/>
                  <a:gd name="T6" fmla="*/ 104 w 6"/>
                  <a:gd name="T7" fmla="*/ 42 h 5"/>
                  <a:gd name="T8" fmla="*/ 161 w 6"/>
                  <a:gd name="T9" fmla="*/ 26 h 5"/>
                  <a:gd name="T10" fmla="*/ 104 w 6"/>
                  <a:gd name="T11" fmla="*/ 0 h 5"/>
                  <a:gd name="T12" fmla="*/ 0 w 6"/>
                  <a:gd name="T13" fmla="*/ 26 h 5"/>
                  <a:gd name="T14" fmla="*/ 24 w 6"/>
                  <a:gd name="T15" fmla="*/ 26 h 5"/>
                  <a:gd name="T16" fmla="*/ 0 w 6"/>
                  <a:gd name="T17" fmla="*/ 42 h 5"/>
                  <a:gd name="T18" fmla="*/ 0 w 6"/>
                  <a:gd name="T19" fmla="*/ 67 h 5"/>
                  <a:gd name="T20" fmla="*/ 24 w 6"/>
                  <a:gd name="T21" fmla="*/ 42 h 5"/>
                  <a:gd name="T22" fmla="*/ 0 w 6"/>
                  <a:gd name="T23" fmla="*/ 4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5"/>
                  <a:gd name="T38" fmla="*/ 6 w 6"/>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5">
                    <a:moveTo>
                      <a:pt x="0" y="3"/>
                    </a:moveTo>
                    <a:lnTo>
                      <a:pt x="1" y="3"/>
                    </a:lnTo>
                    <a:lnTo>
                      <a:pt x="4" y="2"/>
                    </a:lnTo>
                    <a:lnTo>
                      <a:pt x="4" y="3"/>
                    </a:lnTo>
                    <a:lnTo>
                      <a:pt x="6" y="2"/>
                    </a:lnTo>
                    <a:lnTo>
                      <a:pt x="4" y="0"/>
                    </a:lnTo>
                    <a:lnTo>
                      <a:pt x="0" y="2"/>
                    </a:lnTo>
                    <a:lnTo>
                      <a:pt x="1" y="2"/>
                    </a:lnTo>
                    <a:lnTo>
                      <a:pt x="0" y="3"/>
                    </a:lnTo>
                    <a:lnTo>
                      <a:pt x="0" y="5"/>
                    </a:lnTo>
                    <a:lnTo>
                      <a:pt x="1" y="3"/>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8" name="Freeform 1229"/>
              <p:cNvSpPr>
                <a:spLocks/>
              </p:cNvSpPr>
              <p:nvPr/>
            </p:nvSpPr>
            <p:spPr bwMode="auto">
              <a:xfrm>
                <a:off x="6505406" y="1376056"/>
                <a:ext cx="21217" cy="26987"/>
              </a:xfrm>
              <a:custGeom>
                <a:avLst/>
                <a:gdLst>
                  <a:gd name="T0" fmla="*/ 40 w 6"/>
                  <a:gd name="T1" fmla="*/ 0 h 10"/>
                  <a:gd name="T2" fmla="*/ 40 w 6"/>
                  <a:gd name="T3" fmla="*/ 34 h 10"/>
                  <a:gd name="T4" fmla="*/ 112 w 6"/>
                  <a:gd name="T5" fmla="*/ 90 h 10"/>
                  <a:gd name="T6" fmla="*/ 184 w 6"/>
                  <a:gd name="T7" fmla="*/ 173 h 10"/>
                  <a:gd name="T8" fmla="*/ 224 w 6"/>
                  <a:gd name="T9" fmla="*/ 156 h 10"/>
                  <a:gd name="T10" fmla="*/ 184 w 6"/>
                  <a:gd name="T11" fmla="*/ 70 h 10"/>
                  <a:gd name="T12" fmla="*/ 112 w 6"/>
                  <a:gd name="T13" fmla="*/ 0 h 10"/>
                  <a:gd name="T14" fmla="*/ 112 w 6"/>
                  <a:gd name="T15" fmla="*/ 34 h 10"/>
                  <a:gd name="T16" fmla="*/ 40 w 6"/>
                  <a:gd name="T17" fmla="*/ 0 h 10"/>
                  <a:gd name="T18" fmla="*/ 0 w 6"/>
                  <a:gd name="T19" fmla="*/ 34 h 10"/>
                  <a:gd name="T20" fmla="*/ 40 w 6"/>
                  <a:gd name="T21" fmla="*/ 34 h 10"/>
                  <a:gd name="T22" fmla="*/ 40 w 6"/>
                  <a:gd name="T23" fmla="*/ 0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10"/>
                  <a:gd name="T38" fmla="*/ 6 w 6"/>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10">
                    <a:moveTo>
                      <a:pt x="1" y="0"/>
                    </a:moveTo>
                    <a:lnTo>
                      <a:pt x="1" y="2"/>
                    </a:lnTo>
                    <a:lnTo>
                      <a:pt x="3" y="5"/>
                    </a:lnTo>
                    <a:lnTo>
                      <a:pt x="5" y="10"/>
                    </a:lnTo>
                    <a:lnTo>
                      <a:pt x="6" y="9"/>
                    </a:lnTo>
                    <a:lnTo>
                      <a:pt x="5" y="4"/>
                    </a:lnTo>
                    <a:lnTo>
                      <a:pt x="3" y="0"/>
                    </a:lnTo>
                    <a:lnTo>
                      <a:pt x="3" y="2"/>
                    </a:lnTo>
                    <a:lnTo>
                      <a:pt x="1" y="0"/>
                    </a:lnTo>
                    <a:lnTo>
                      <a:pt x="0" y="2"/>
                    </a:lnTo>
                    <a:lnTo>
                      <a:pt x="1" y="2"/>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599" name="Freeform 1230"/>
              <p:cNvSpPr>
                <a:spLocks/>
              </p:cNvSpPr>
              <p:nvPr/>
            </p:nvSpPr>
            <p:spPr bwMode="auto">
              <a:xfrm>
                <a:off x="6505406" y="1363356"/>
                <a:ext cx="35362" cy="17462"/>
              </a:xfrm>
              <a:custGeom>
                <a:avLst/>
                <a:gdLst>
                  <a:gd name="T0" fmla="*/ 264 w 10"/>
                  <a:gd name="T1" fmla="*/ 0 h 6"/>
                  <a:gd name="T2" fmla="*/ 264 w 10"/>
                  <a:gd name="T3" fmla="*/ 0 h 6"/>
                  <a:gd name="T4" fmla="*/ 192 w 10"/>
                  <a:gd name="T5" fmla="*/ 68 h 6"/>
                  <a:gd name="T6" fmla="*/ 0 w 10"/>
                  <a:gd name="T7" fmla="*/ 90 h 6"/>
                  <a:gd name="T8" fmla="*/ 72 w 10"/>
                  <a:gd name="T9" fmla="*/ 134 h 6"/>
                  <a:gd name="T10" fmla="*/ 264 w 10"/>
                  <a:gd name="T11" fmla="*/ 90 h 6"/>
                  <a:gd name="T12" fmla="*/ 376 w 10"/>
                  <a:gd name="T13" fmla="*/ 0 h 6"/>
                  <a:gd name="T14" fmla="*/ 376 w 10"/>
                  <a:gd name="T15" fmla="*/ 0 h 6"/>
                  <a:gd name="T16" fmla="*/ 264 w 10"/>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6"/>
                  <a:gd name="T29" fmla="*/ 10 w 10"/>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6">
                    <a:moveTo>
                      <a:pt x="7" y="0"/>
                    </a:moveTo>
                    <a:lnTo>
                      <a:pt x="7" y="0"/>
                    </a:lnTo>
                    <a:lnTo>
                      <a:pt x="5" y="3"/>
                    </a:lnTo>
                    <a:lnTo>
                      <a:pt x="0" y="4"/>
                    </a:lnTo>
                    <a:lnTo>
                      <a:pt x="2" y="6"/>
                    </a:lnTo>
                    <a:lnTo>
                      <a:pt x="7" y="4"/>
                    </a:lnTo>
                    <a:lnTo>
                      <a:pt x="10" y="0"/>
                    </a:lnTo>
                    <a:lnTo>
                      <a:pt x="7"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0" name="Freeform 1231"/>
              <p:cNvSpPr>
                <a:spLocks/>
              </p:cNvSpPr>
              <p:nvPr/>
            </p:nvSpPr>
            <p:spPr bwMode="auto">
              <a:xfrm>
                <a:off x="6521319" y="1336369"/>
                <a:ext cx="19449" cy="26987"/>
              </a:xfrm>
              <a:custGeom>
                <a:avLst/>
                <a:gdLst>
                  <a:gd name="T0" fmla="*/ 0 w 6"/>
                  <a:gd name="T1" fmla="*/ 20 h 10"/>
                  <a:gd name="T2" fmla="*/ 0 w 6"/>
                  <a:gd name="T3" fmla="*/ 20 h 10"/>
                  <a:gd name="T4" fmla="*/ 24 w 6"/>
                  <a:gd name="T5" fmla="*/ 20 h 10"/>
                  <a:gd name="T6" fmla="*/ 81 w 6"/>
                  <a:gd name="T7" fmla="*/ 49 h 10"/>
                  <a:gd name="T8" fmla="*/ 81 w 6"/>
                  <a:gd name="T9" fmla="*/ 104 h 10"/>
                  <a:gd name="T10" fmla="*/ 81 w 6"/>
                  <a:gd name="T11" fmla="*/ 173 h 10"/>
                  <a:gd name="T12" fmla="*/ 161 w 6"/>
                  <a:gd name="T13" fmla="*/ 173 h 10"/>
                  <a:gd name="T14" fmla="*/ 104 w 6"/>
                  <a:gd name="T15" fmla="*/ 104 h 10"/>
                  <a:gd name="T16" fmla="*/ 104 w 6"/>
                  <a:gd name="T17" fmla="*/ 20 h 10"/>
                  <a:gd name="T18" fmla="*/ 81 w 6"/>
                  <a:gd name="T19" fmla="*/ 0 h 10"/>
                  <a:gd name="T20" fmla="*/ 0 w 6"/>
                  <a:gd name="T21" fmla="*/ 0 h 10"/>
                  <a:gd name="T22" fmla="*/ 0 w 6"/>
                  <a:gd name="T23" fmla="*/ 0 h 10"/>
                  <a:gd name="T24" fmla="*/ 0 w 6"/>
                  <a:gd name="T25" fmla="*/ 2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0"/>
                  <a:gd name="T41" fmla="*/ 6 w 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0">
                    <a:moveTo>
                      <a:pt x="0" y="1"/>
                    </a:moveTo>
                    <a:lnTo>
                      <a:pt x="0" y="1"/>
                    </a:lnTo>
                    <a:lnTo>
                      <a:pt x="1" y="1"/>
                    </a:lnTo>
                    <a:lnTo>
                      <a:pt x="3" y="3"/>
                    </a:lnTo>
                    <a:lnTo>
                      <a:pt x="3" y="6"/>
                    </a:lnTo>
                    <a:lnTo>
                      <a:pt x="3" y="10"/>
                    </a:lnTo>
                    <a:lnTo>
                      <a:pt x="6" y="10"/>
                    </a:lnTo>
                    <a:lnTo>
                      <a:pt x="4" y="6"/>
                    </a:lnTo>
                    <a:lnTo>
                      <a:pt x="4" y="1"/>
                    </a:lnTo>
                    <a:lnTo>
                      <a:pt x="3" y="0"/>
                    </a:lnTo>
                    <a:lnTo>
                      <a:pt x="0"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1" name="Freeform 1232"/>
              <p:cNvSpPr>
                <a:spLocks/>
              </p:cNvSpPr>
              <p:nvPr/>
            </p:nvSpPr>
            <p:spPr bwMode="auto">
              <a:xfrm>
                <a:off x="6480653" y="1336369"/>
                <a:ext cx="40667" cy="50800"/>
              </a:xfrm>
              <a:custGeom>
                <a:avLst/>
                <a:gdLst>
                  <a:gd name="T0" fmla="*/ 63 w 12"/>
                  <a:gd name="T1" fmla="*/ 361 h 18"/>
                  <a:gd name="T2" fmla="*/ 63 w 12"/>
                  <a:gd name="T3" fmla="*/ 320 h 18"/>
                  <a:gd name="T4" fmla="*/ 100 w 12"/>
                  <a:gd name="T5" fmla="*/ 260 h 18"/>
                  <a:gd name="T6" fmla="*/ 224 w 12"/>
                  <a:gd name="T7" fmla="*/ 158 h 18"/>
                  <a:gd name="T8" fmla="*/ 324 w 12"/>
                  <a:gd name="T9" fmla="*/ 64 h 18"/>
                  <a:gd name="T10" fmla="*/ 385 w 12"/>
                  <a:gd name="T11" fmla="*/ 21 h 18"/>
                  <a:gd name="T12" fmla="*/ 385 w 12"/>
                  <a:gd name="T13" fmla="*/ 0 h 18"/>
                  <a:gd name="T14" fmla="*/ 261 w 12"/>
                  <a:gd name="T15" fmla="*/ 21 h 18"/>
                  <a:gd name="T16" fmla="*/ 100 w 12"/>
                  <a:gd name="T17" fmla="*/ 117 h 18"/>
                  <a:gd name="T18" fmla="*/ 63 w 12"/>
                  <a:gd name="T19" fmla="*/ 219 h 18"/>
                  <a:gd name="T20" fmla="*/ 0 w 12"/>
                  <a:gd name="T21" fmla="*/ 320 h 18"/>
                  <a:gd name="T22" fmla="*/ 0 w 12"/>
                  <a:gd name="T23" fmla="*/ 320 h 18"/>
                  <a:gd name="T24" fmla="*/ 63 w 12"/>
                  <a:gd name="T25" fmla="*/ 361 h 18"/>
                  <a:gd name="T26" fmla="*/ 63 w 12"/>
                  <a:gd name="T27" fmla="*/ 361 h 18"/>
                  <a:gd name="T28" fmla="*/ 63 w 12"/>
                  <a:gd name="T29" fmla="*/ 320 h 18"/>
                  <a:gd name="T30" fmla="*/ 63 w 12"/>
                  <a:gd name="T31" fmla="*/ 361 h 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18"/>
                  <a:gd name="T50" fmla="*/ 12 w 12"/>
                  <a:gd name="T51" fmla="*/ 18 h 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18">
                    <a:moveTo>
                      <a:pt x="2" y="18"/>
                    </a:moveTo>
                    <a:lnTo>
                      <a:pt x="2" y="16"/>
                    </a:lnTo>
                    <a:lnTo>
                      <a:pt x="3" y="13"/>
                    </a:lnTo>
                    <a:lnTo>
                      <a:pt x="7" y="8"/>
                    </a:lnTo>
                    <a:lnTo>
                      <a:pt x="10" y="3"/>
                    </a:lnTo>
                    <a:lnTo>
                      <a:pt x="12" y="1"/>
                    </a:lnTo>
                    <a:lnTo>
                      <a:pt x="12" y="0"/>
                    </a:lnTo>
                    <a:lnTo>
                      <a:pt x="8" y="1"/>
                    </a:lnTo>
                    <a:lnTo>
                      <a:pt x="3" y="6"/>
                    </a:lnTo>
                    <a:lnTo>
                      <a:pt x="2" y="11"/>
                    </a:lnTo>
                    <a:lnTo>
                      <a:pt x="0" y="16"/>
                    </a:lnTo>
                    <a:lnTo>
                      <a:pt x="2" y="18"/>
                    </a:lnTo>
                    <a:lnTo>
                      <a:pt x="2" y="16"/>
                    </a:lnTo>
                    <a:lnTo>
                      <a:pt x="2" y="1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2" name="Freeform 1233"/>
              <p:cNvSpPr>
                <a:spLocks/>
              </p:cNvSpPr>
              <p:nvPr/>
            </p:nvSpPr>
            <p:spPr bwMode="auto">
              <a:xfrm>
                <a:off x="6468276" y="1380819"/>
                <a:ext cx="17681" cy="14287"/>
              </a:xfrm>
              <a:custGeom>
                <a:avLst/>
                <a:gdLst>
                  <a:gd name="T0" fmla="*/ 112 w 5"/>
                  <a:gd name="T1" fmla="*/ 110 h 5"/>
                  <a:gd name="T2" fmla="*/ 112 w 5"/>
                  <a:gd name="T3" fmla="*/ 110 h 5"/>
                  <a:gd name="T4" fmla="*/ 112 w 5"/>
                  <a:gd name="T5" fmla="*/ 65 h 5"/>
                  <a:gd name="T6" fmla="*/ 112 w 5"/>
                  <a:gd name="T7" fmla="*/ 65 h 5"/>
                  <a:gd name="T8" fmla="*/ 112 w 5"/>
                  <a:gd name="T9" fmla="*/ 45 h 5"/>
                  <a:gd name="T10" fmla="*/ 192 w 5"/>
                  <a:gd name="T11" fmla="*/ 45 h 5"/>
                  <a:gd name="T12" fmla="*/ 112 w 5"/>
                  <a:gd name="T13" fmla="*/ 0 h 5"/>
                  <a:gd name="T14" fmla="*/ 40 w 5"/>
                  <a:gd name="T15" fmla="*/ 0 h 5"/>
                  <a:gd name="T16" fmla="*/ 0 w 5"/>
                  <a:gd name="T17" fmla="*/ 65 h 5"/>
                  <a:gd name="T18" fmla="*/ 40 w 5"/>
                  <a:gd name="T19" fmla="*/ 110 h 5"/>
                  <a:gd name="T20" fmla="*/ 40 w 5"/>
                  <a:gd name="T21" fmla="*/ 110 h 5"/>
                  <a:gd name="T22" fmla="*/ 40 w 5"/>
                  <a:gd name="T23" fmla="*/ 110 h 5"/>
                  <a:gd name="T24" fmla="*/ 112 w 5"/>
                  <a:gd name="T25" fmla="*/ 11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3" y="5"/>
                    </a:moveTo>
                    <a:lnTo>
                      <a:pt x="3" y="5"/>
                    </a:lnTo>
                    <a:lnTo>
                      <a:pt x="3" y="3"/>
                    </a:lnTo>
                    <a:lnTo>
                      <a:pt x="3" y="2"/>
                    </a:lnTo>
                    <a:lnTo>
                      <a:pt x="5" y="2"/>
                    </a:lnTo>
                    <a:lnTo>
                      <a:pt x="3" y="0"/>
                    </a:lnTo>
                    <a:lnTo>
                      <a:pt x="1" y="0"/>
                    </a:lnTo>
                    <a:lnTo>
                      <a:pt x="0" y="3"/>
                    </a:lnTo>
                    <a:lnTo>
                      <a:pt x="1" y="5"/>
                    </a:lnTo>
                    <a:lnTo>
                      <a:pt x="3"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3" name="Freeform 1234"/>
              <p:cNvSpPr>
                <a:spLocks/>
              </p:cNvSpPr>
              <p:nvPr/>
            </p:nvSpPr>
            <p:spPr bwMode="auto">
              <a:xfrm>
                <a:off x="6473580" y="1395106"/>
                <a:ext cx="22985" cy="19050"/>
              </a:xfrm>
              <a:custGeom>
                <a:avLst/>
                <a:gdLst>
                  <a:gd name="T0" fmla="*/ 201 w 7"/>
                  <a:gd name="T1" fmla="*/ 115 h 7"/>
                  <a:gd name="T2" fmla="*/ 201 w 7"/>
                  <a:gd name="T3" fmla="*/ 115 h 7"/>
                  <a:gd name="T4" fmla="*/ 141 w 7"/>
                  <a:gd name="T5" fmla="*/ 50 h 7"/>
                  <a:gd name="T6" fmla="*/ 59 w 7"/>
                  <a:gd name="T7" fmla="*/ 0 h 7"/>
                  <a:gd name="T8" fmla="*/ 0 w 7"/>
                  <a:gd name="T9" fmla="*/ 0 h 7"/>
                  <a:gd name="T10" fmla="*/ 113 w 7"/>
                  <a:gd name="T11" fmla="*/ 50 h 7"/>
                  <a:gd name="T12" fmla="*/ 141 w 7"/>
                  <a:gd name="T13" fmla="*/ 79 h 7"/>
                  <a:gd name="T14" fmla="*/ 141 w 7"/>
                  <a:gd name="T15" fmla="*/ 79 h 7"/>
                  <a:gd name="T16" fmla="*/ 201 w 7"/>
                  <a:gd name="T17" fmla="*/ 115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7"/>
                  <a:gd name="T29" fmla="*/ 7 w 7"/>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7">
                    <a:moveTo>
                      <a:pt x="7" y="7"/>
                    </a:moveTo>
                    <a:lnTo>
                      <a:pt x="7" y="7"/>
                    </a:lnTo>
                    <a:lnTo>
                      <a:pt x="5" y="3"/>
                    </a:lnTo>
                    <a:lnTo>
                      <a:pt x="2" y="0"/>
                    </a:lnTo>
                    <a:lnTo>
                      <a:pt x="0" y="0"/>
                    </a:lnTo>
                    <a:lnTo>
                      <a:pt x="4" y="3"/>
                    </a:lnTo>
                    <a:lnTo>
                      <a:pt x="5" y="5"/>
                    </a:lnTo>
                    <a:lnTo>
                      <a:pt x="7"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4" name="Freeform 1235"/>
              <p:cNvSpPr>
                <a:spLocks/>
              </p:cNvSpPr>
              <p:nvPr/>
            </p:nvSpPr>
            <p:spPr bwMode="auto">
              <a:xfrm>
                <a:off x="6388711" y="1207781"/>
                <a:ext cx="107855" cy="49212"/>
              </a:xfrm>
              <a:custGeom>
                <a:avLst/>
                <a:gdLst>
                  <a:gd name="T0" fmla="*/ 650 w 32"/>
                  <a:gd name="T1" fmla="*/ 270 h 18"/>
                  <a:gd name="T2" fmla="*/ 713 w 32"/>
                  <a:gd name="T3" fmla="*/ 291 h 18"/>
                  <a:gd name="T4" fmla="*/ 774 w 32"/>
                  <a:gd name="T5" fmla="*/ 291 h 18"/>
                  <a:gd name="T6" fmla="*/ 839 w 32"/>
                  <a:gd name="T7" fmla="*/ 270 h 18"/>
                  <a:gd name="T8" fmla="*/ 839 w 32"/>
                  <a:gd name="T9" fmla="*/ 255 h 18"/>
                  <a:gd name="T10" fmla="*/ 934 w 32"/>
                  <a:gd name="T11" fmla="*/ 184 h 18"/>
                  <a:gd name="T12" fmla="*/ 995 w 32"/>
                  <a:gd name="T13" fmla="*/ 127 h 18"/>
                  <a:gd name="T14" fmla="*/ 995 w 32"/>
                  <a:gd name="T15" fmla="*/ 127 h 18"/>
                  <a:gd name="T16" fmla="*/ 934 w 32"/>
                  <a:gd name="T17" fmla="*/ 71 h 18"/>
                  <a:gd name="T18" fmla="*/ 774 w 32"/>
                  <a:gd name="T19" fmla="*/ 57 h 18"/>
                  <a:gd name="T20" fmla="*/ 526 w 32"/>
                  <a:gd name="T21" fmla="*/ 57 h 18"/>
                  <a:gd name="T22" fmla="*/ 437 w 32"/>
                  <a:gd name="T23" fmla="*/ 71 h 18"/>
                  <a:gd name="T24" fmla="*/ 337 w 32"/>
                  <a:gd name="T25" fmla="*/ 91 h 18"/>
                  <a:gd name="T26" fmla="*/ 313 w 32"/>
                  <a:gd name="T27" fmla="*/ 91 h 18"/>
                  <a:gd name="T28" fmla="*/ 276 w 32"/>
                  <a:gd name="T29" fmla="*/ 91 h 18"/>
                  <a:gd name="T30" fmla="*/ 252 w 32"/>
                  <a:gd name="T31" fmla="*/ 71 h 18"/>
                  <a:gd name="T32" fmla="*/ 252 w 32"/>
                  <a:gd name="T33" fmla="*/ 57 h 18"/>
                  <a:gd name="T34" fmla="*/ 213 w 32"/>
                  <a:gd name="T35" fmla="*/ 21 h 18"/>
                  <a:gd name="T36" fmla="*/ 213 w 32"/>
                  <a:gd name="T37" fmla="*/ 0 h 18"/>
                  <a:gd name="T38" fmla="*/ 185 w 32"/>
                  <a:gd name="T39" fmla="*/ 36 h 18"/>
                  <a:gd name="T40" fmla="*/ 91 w 32"/>
                  <a:gd name="T41" fmla="*/ 91 h 18"/>
                  <a:gd name="T42" fmla="*/ 91 w 32"/>
                  <a:gd name="T43" fmla="*/ 127 h 18"/>
                  <a:gd name="T44" fmla="*/ 61 w 32"/>
                  <a:gd name="T45" fmla="*/ 164 h 18"/>
                  <a:gd name="T46" fmla="*/ 91 w 32"/>
                  <a:gd name="T47" fmla="*/ 219 h 18"/>
                  <a:gd name="T48" fmla="*/ 61 w 32"/>
                  <a:gd name="T49" fmla="*/ 234 h 18"/>
                  <a:gd name="T50" fmla="*/ 36 w 32"/>
                  <a:gd name="T51" fmla="*/ 234 h 18"/>
                  <a:gd name="T52" fmla="*/ 0 w 32"/>
                  <a:gd name="T53" fmla="*/ 255 h 18"/>
                  <a:gd name="T54" fmla="*/ 36 w 32"/>
                  <a:gd name="T55" fmla="*/ 270 h 18"/>
                  <a:gd name="T56" fmla="*/ 252 w 32"/>
                  <a:gd name="T57" fmla="*/ 291 h 18"/>
                  <a:gd name="T58" fmla="*/ 276 w 32"/>
                  <a:gd name="T59" fmla="*/ 291 h 18"/>
                  <a:gd name="T60" fmla="*/ 276 w 32"/>
                  <a:gd name="T61" fmla="*/ 305 h 18"/>
                  <a:gd name="T62" fmla="*/ 337 w 32"/>
                  <a:gd name="T63" fmla="*/ 325 h 18"/>
                  <a:gd name="T64" fmla="*/ 526 w 32"/>
                  <a:gd name="T65" fmla="*/ 325 h 18"/>
                  <a:gd name="T66" fmla="*/ 589 w 32"/>
                  <a:gd name="T67" fmla="*/ 305 h 18"/>
                  <a:gd name="T68" fmla="*/ 650 w 32"/>
                  <a:gd name="T69" fmla="*/ 270 h 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2"/>
                  <a:gd name="T106" fmla="*/ 0 h 18"/>
                  <a:gd name="T107" fmla="*/ 32 w 32"/>
                  <a:gd name="T108" fmla="*/ 18 h 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2" h="18">
                    <a:moveTo>
                      <a:pt x="21" y="15"/>
                    </a:moveTo>
                    <a:lnTo>
                      <a:pt x="21" y="15"/>
                    </a:lnTo>
                    <a:lnTo>
                      <a:pt x="23" y="16"/>
                    </a:lnTo>
                    <a:lnTo>
                      <a:pt x="24" y="16"/>
                    </a:lnTo>
                    <a:lnTo>
                      <a:pt x="25" y="16"/>
                    </a:lnTo>
                    <a:lnTo>
                      <a:pt x="26" y="16"/>
                    </a:lnTo>
                    <a:lnTo>
                      <a:pt x="27" y="15"/>
                    </a:lnTo>
                    <a:lnTo>
                      <a:pt x="27" y="14"/>
                    </a:lnTo>
                    <a:lnTo>
                      <a:pt x="28" y="12"/>
                    </a:lnTo>
                    <a:lnTo>
                      <a:pt x="30" y="10"/>
                    </a:lnTo>
                    <a:lnTo>
                      <a:pt x="32" y="8"/>
                    </a:lnTo>
                    <a:lnTo>
                      <a:pt x="32" y="7"/>
                    </a:lnTo>
                    <a:lnTo>
                      <a:pt x="31" y="5"/>
                    </a:lnTo>
                    <a:lnTo>
                      <a:pt x="30" y="4"/>
                    </a:lnTo>
                    <a:lnTo>
                      <a:pt x="28" y="4"/>
                    </a:lnTo>
                    <a:lnTo>
                      <a:pt x="25" y="3"/>
                    </a:lnTo>
                    <a:lnTo>
                      <a:pt x="17" y="3"/>
                    </a:lnTo>
                    <a:lnTo>
                      <a:pt x="14" y="4"/>
                    </a:lnTo>
                    <a:lnTo>
                      <a:pt x="12" y="4"/>
                    </a:lnTo>
                    <a:lnTo>
                      <a:pt x="11" y="5"/>
                    </a:lnTo>
                    <a:lnTo>
                      <a:pt x="10" y="5"/>
                    </a:lnTo>
                    <a:lnTo>
                      <a:pt x="9" y="5"/>
                    </a:lnTo>
                    <a:lnTo>
                      <a:pt x="8" y="4"/>
                    </a:lnTo>
                    <a:lnTo>
                      <a:pt x="8" y="3"/>
                    </a:lnTo>
                    <a:lnTo>
                      <a:pt x="8" y="2"/>
                    </a:lnTo>
                    <a:lnTo>
                      <a:pt x="7" y="1"/>
                    </a:lnTo>
                    <a:lnTo>
                      <a:pt x="7" y="0"/>
                    </a:lnTo>
                    <a:lnTo>
                      <a:pt x="6" y="2"/>
                    </a:lnTo>
                    <a:lnTo>
                      <a:pt x="4" y="4"/>
                    </a:lnTo>
                    <a:lnTo>
                      <a:pt x="3" y="5"/>
                    </a:lnTo>
                    <a:lnTo>
                      <a:pt x="3" y="7"/>
                    </a:lnTo>
                    <a:lnTo>
                      <a:pt x="2" y="8"/>
                    </a:lnTo>
                    <a:lnTo>
                      <a:pt x="2" y="9"/>
                    </a:lnTo>
                    <a:lnTo>
                      <a:pt x="3" y="11"/>
                    </a:lnTo>
                    <a:lnTo>
                      <a:pt x="3" y="12"/>
                    </a:lnTo>
                    <a:lnTo>
                      <a:pt x="2" y="13"/>
                    </a:lnTo>
                    <a:lnTo>
                      <a:pt x="1" y="13"/>
                    </a:lnTo>
                    <a:lnTo>
                      <a:pt x="0" y="14"/>
                    </a:lnTo>
                    <a:lnTo>
                      <a:pt x="1" y="15"/>
                    </a:lnTo>
                    <a:lnTo>
                      <a:pt x="4" y="15"/>
                    </a:lnTo>
                    <a:lnTo>
                      <a:pt x="8" y="16"/>
                    </a:lnTo>
                    <a:lnTo>
                      <a:pt x="9" y="16"/>
                    </a:lnTo>
                    <a:lnTo>
                      <a:pt x="9" y="17"/>
                    </a:lnTo>
                    <a:lnTo>
                      <a:pt x="11" y="18"/>
                    </a:lnTo>
                    <a:lnTo>
                      <a:pt x="14" y="18"/>
                    </a:lnTo>
                    <a:lnTo>
                      <a:pt x="17" y="18"/>
                    </a:lnTo>
                    <a:lnTo>
                      <a:pt x="18" y="18"/>
                    </a:lnTo>
                    <a:lnTo>
                      <a:pt x="19" y="17"/>
                    </a:lnTo>
                    <a:lnTo>
                      <a:pt x="20" y="16"/>
                    </a:lnTo>
                    <a:lnTo>
                      <a:pt x="21" y="1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5" name="Freeform 1236"/>
              <p:cNvSpPr>
                <a:spLocks/>
              </p:cNvSpPr>
              <p:nvPr/>
            </p:nvSpPr>
            <p:spPr bwMode="auto">
              <a:xfrm>
                <a:off x="6459435" y="1244294"/>
                <a:ext cx="21217" cy="6350"/>
              </a:xfrm>
              <a:custGeom>
                <a:avLst/>
                <a:gdLst>
                  <a:gd name="T0" fmla="*/ 152 w 6"/>
                  <a:gd name="T1" fmla="*/ 15 h 3"/>
                  <a:gd name="T2" fmla="*/ 152 w 6"/>
                  <a:gd name="T3" fmla="*/ 15 h 3"/>
                  <a:gd name="T4" fmla="*/ 112 w 6"/>
                  <a:gd name="T5" fmla="*/ 15 h 3"/>
                  <a:gd name="T6" fmla="*/ 40 w 6"/>
                  <a:gd name="T7" fmla="*/ 0 h 3"/>
                  <a:gd name="T8" fmla="*/ 0 w 6"/>
                  <a:gd name="T9" fmla="*/ 15 h 3"/>
                  <a:gd name="T10" fmla="*/ 112 w 6"/>
                  <a:gd name="T11" fmla="*/ 21 h 3"/>
                  <a:gd name="T12" fmla="*/ 224 w 6"/>
                  <a:gd name="T13" fmla="*/ 15 h 3"/>
                  <a:gd name="T14" fmla="*/ 224 w 6"/>
                  <a:gd name="T15" fmla="*/ 15 h 3"/>
                  <a:gd name="T16" fmla="*/ 152 w 6"/>
                  <a:gd name="T17" fmla="*/ 15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4" y="2"/>
                    </a:moveTo>
                    <a:lnTo>
                      <a:pt x="4" y="2"/>
                    </a:lnTo>
                    <a:lnTo>
                      <a:pt x="3" y="2"/>
                    </a:lnTo>
                    <a:lnTo>
                      <a:pt x="1" y="0"/>
                    </a:lnTo>
                    <a:lnTo>
                      <a:pt x="0" y="2"/>
                    </a:lnTo>
                    <a:lnTo>
                      <a:pt x="3" y="3"/>
                    </a:lnTo>
                    <a:lnTo>
                      <a:pt x="6" y="2"/>
                    </a:lnTo>
                    <a:lnTo>
                      <a:pt x="4"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6" name="Freeform 1237"/>
              <p:cNvSpPr>
                <a:spLocks/>
              </p:cNvSpPr>
              <p:nvPr/>
            </p:nvSpPr>
            <p:spPr bwMode="auto">
              <a:xfrm>
                <a:off x="6473580" y="1220481"/>
                <a:ext cx="22985" cy="28575"/>
              </a:xfrm>
              <a:custGeom>
                <a:avLst/>
                <a:gdLst>
                  <a:gd name="T0" fmla="*/ 141 w 7"/>
                  <a:gd name="T1" fmla="*/ 41 h 10"/>
                  <a:gd name="T2" fmla="*/ 141 w 7"/>
                  <a:gd name="T3" fmla="*/ 41 h 10"/>
                  <a:gd name="T4" fmla="*/ 113 w 7"/>
                  <a:gd name="T5" fmla="*/ 110 h 10"/>
                  <a:gd name="T6" fmla="*/ 0 w 7"/>
                  <a:gd name="T7" fmla="*/ 218 h 10"/>
                  <a:gd name="T8" fmla="*/ 59 w 7"/>
                  <a:gd name="T9" fmla="*/ 218 h 10"/>
                  <a:gd name="T10" fmla="*/ 201 w 7"/>
                  <a:gd name="T11" fmla="*/ 130 h 10"/>
                  <a:gd name="T12" fmla="*/ 201 w 7"/>
                  <a:gd name="T13" fmla="*/ 0 h 10"/>
                  <a:gd name="T14" fmla="*/ 201 w 7"/>
                  <a:gd name="T15" fmla="*/ 0 h 10"/>
                  <a:gd name="T16" fmla="*/ 141 w 7"/>
                  <a:gd name="T17" fmla="*/ 41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0"/>
                  <a:gd name="T29" fmla="*/ 7 w 7"/>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0">
                    <a:moveTo>
                      <a:pt x="5" y="2"/>
                    </a:moveTo>
                    <a:lnTo>
                      <a:pt x="5" y="2"/>
                    </a:lnTo>
                    <a:lnTo>
                      <a:pt x="4" y="5"/>
                    </a:lnTo>
                    <a:lnTo>
                      <a:pt x="0" y="10"/>
                    </a:lnTo>
                    <a:lnTo>
                      <a:pt x="2" y="10"/>
                    </a:lnTo>
                    <a:lnTo>
                      <a:pt x="7" y="6"/>
                    </a:lnTo>
                    <a:lnTo>
                      <a:pt x="7" y="0"/>
                    </a:lnTo>
                    <a:lnTo>
                      <a:pt x="5"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7" name="Freeform 1238"/>
              <p:cNvSpPr>
                <a:spLocks/>
              </p:cNvSpPr>
              <p:nvPr/>
            </p:nvSpPr>
            <p:spPr bwMode="auto">
              <a:xfrm>
                <a:off x="6473580" y="1212544"/>
                <a:ext cx="22985" cy="14287"/>
              </a:xfrm>
              <a:custGeom>
                <a:avLst/>
                <a:gdLst>
                  <a:gd name="T0" fmla="*/ 0 w 7"/>
                  <a:gd name="T1" fmla="*/ 65 h 5"/>
                  <a:gd name="T2" fmla="*/ 0 w 7"/>
                  <a:gd name="T3" fmla="*/ 65 h 5"/>
                  <a:gd name="T4" fmla="*/ 113 w 7"/>
                  <a:gd name="T5" fmla="*/ 65 h 5"/>
                  <a:gd name="T6" fmla="*/ 141 w 7"/>
                  <a:gd name="T7" fmla="*/ 104 h 5"/>
                  <a:gd name="T8" fmla="*/ 201 w 7"/>
                  <a:gd name="T9" fmla="*/ 65 h 5"/>
                  <a:gd name="T10" fmla="*/ 141 w 7"/>
                  <a:gd name="T11" fmla="*/ 23 h 5"/>
                  <a:gd name="T12" fmla="*/ 0 w 7"/>
                  <a:gd name="T13" fmla="*/ 0 h 5"/>
                  <a:gd name="T14" fmla="*/ 0 w 7"/>
                  <a:gd name="T15" fmla="*/ 0 h 5"/>
                  <a:gd name="T16" fmla="*/ 0 w 7"/>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5"/>
                  <a:gd name="T29" fmla="*/ 7 w 7"/>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5">
                    <a:moveTo>
                      <a:pt x="0" y="3"/>
                    </a:moveTo>
                    <a:lnTo>
                      <a:pt x="0" y="3"/>
                    </a:lnTo>
                    <a:lnTo>
                      <a:pt x="4" y="3"/>
                    </a:lnTo>
                    <a:lnTo>
                      <a:pt x="5" y="5"/>
                    </a:lnTo>
                    <a:lnTo>
                      <a:pt x="7" y="3"/>
                    </a:lnTo>
                    <a:lnTo>
                      <a:pt x="5" y="1"/>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8" name="Freeform 1239"/>
              <p:cNvSpPr>
                <a:spLocks/>
              </p:cNvSpPr>
              <p:nvPr/>
            </p:nvSpPr>
            <p:spPr bwMode="auto">
              <a:xfrm>
                <a:off x="6445290" y="1212544"/>
                <a:ext cx="28290" cy="7937"/>
              </a:xfrm>
              <a:custGeom>
                <a:avLst/>
                <a:gdLst>
                  <a:gd name="T0" fmla="*/ 0 w 8"/>
                  <a:gd name="T1" fmla="*/ 47 h 3"/>
                  <a:gd name="T2" fmla="*/ 0 w 8"/>
                  <a:gd name="T3" fmla="*/ 47 h 3"/>
                  <a:gd name="T4" fmla="*/ 152 w 8"/>
                  <a:gd name="T5" fmla="*/ 47 h 3"/>
                  <a:gd name="T6" fmla="*/ 296 w 8"/>
                  <a:gd name="T7" fmla="*/ 47 h 3"/>
                  <a:gd name="T8" fmla="*/ 296 w 8"/>
                  <a:gd name="T9" fmla="*/ 0 h 3"/>
                  <a:gd name="T10" fmla="*/ 152 w 8"/>
                  <a:gd name="T11" fmla="*/ 13 h 3"/>
                  <a:gd name="T12" fmla="*/ 0 w 8"/>
                  <a:gd name="T13" fmla="*/ 0 h 3"/>
                  <a:gd name="T14" fmla="*/ 0 w 8"/>
                  <a:gd name="T15" fmla="*/ 0 h 3"/>
                  <a:gd name="T16" fmla="*/ 0 w 8"/>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0" y="3"/>
                    </a:moveTo>
                    <a:lnTo>
                      <a:pt x="0" y="3"/>
                    </a:lnTo>
                    <a:lnTo>
                      <a:pt x="4" y="3"/>
                    </a:lnTo>
                    <a:lnTo>
                      <a:pt x="8" y="3"/>
                    </a:lnTo>
                    <a:lnTo>
                      <a:pt x="8" y="0"/>
                    </a:lnTo>
                    <a:lnTo>
                      <a:pt x="4" y="1"/>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09" name="Freeform 1240"/>
              <p:cNvSpPr>
                <a:spLocks/>
              </p:cNvSpPr>
              <p:nvPr/>
            </p:nvSpPr>
            <p:spPr bwMode="auto">
              <a:xfrm>
                <a:off x="6418769" y="1212544"/>
                <a:ext cx="26522" cy="7937"/>
              </a:xfrm>
              <a:custGeom>
                <a:avLst/>
                <a:gdLst>
                  <a:gd name="T0" fmla="*/ 60 w 8"/>
                  <a:gd name="T1" fmla="*/ 47 h 3"/>
                  <a:gd name="T2" fmla="*/ 60 w 8"/>
                  <a:gd name="T3" fmla="*/ 47 h 3"/>
                  <a:gd name="T4" fmla="*/ 144 w 8"/>
                  <a:gd name="T5" fmla="*/ 47 h 3"/>
                  <a:gd name="T6" fmla="*/ 236 w 8"/>
                  <a:gd name="T7" fmla="*/ 47 h 3"/>
                  <a:gd name="T8" fmla="*/ 236 w 8"/>
                  <a:gd name="T9" fmla="*/ 0 h 3"/>
                  <a:gd name="T10" fmla="*/ 144 w 8"/>
                  <a:gd name="T11" fmla="*/ 13 h 3"/>
                  <a:gd name="T12" fmla="*/ 0 w 8"/>
                  <a:gd name="T13" fmla="*/ 13 h 3"/>
                  <a:gd name="T14" fmla="*/ 0 w 8"/>
                  <a:gd name="T15" fmla="*/ 13 h 3"/>
                  <a:gd name="T16" fmla="*/ 60 w 8"/>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2" y="3"/>
                    </a:moveTo>
                    <a:lnTo>
                      <a:pt x="2" y="3"/>
                    </a:lnTo>
                    <a:lnTo>
                      <a:pt x="5" y="3"/>
                    </a:lnTo>
                    <a:lnTo>
                      <a:pt x="8" y="3"/>
                    </a:lnTo>
                    <a:lnTo>
                      <a:pt x="8" y="0"/>
                    </a:lnTo>
                    <a:lnTo>
                      <a:pt x="5" y="1"/>
                    </a:lnTo>
                    <a:lnTo>
                      <a:pt x="0" y="1"/>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0" name="Freeform 1241"/>
              <p:cNvSpPr>
                <a:spLocks/>
              </p:cNvSpPr>
              <p:nvPr/>
            </p:nvSpPr>
            <p:spPr bwMode="auto">
              <a:xfrm>
                <a:off x="6415232" y="1215719"/>
                <a:ext cx="10609" cy="4762"/>
              </a:xfrm>
              <a:custGeom>
                <a:avLst/>
                <a:gdLst>
                  <a:gd name="T0" fmla="*/ 0 w 3"/>
                  <a:gd name="T1" fmla="*/ 0 h 2"/>
                  <a:gd name="T2" fmla="*/ 0 w 3"/>
                  <a:gd name="T3" fmla="*/ 0 h 2"/>
                  <a:gd name="T4" fmla="*/ 0 w 3"/>
                  <a:gd name="T5" fmla="*/ 19 h 2"/>
                  <a:gd name="T6" fmla="*/ 112 w 3"/>
                  <a:gd name="T7" fmla="*/ 19 h 2"/>
                  <a:gd name="T8" fmla="*/ 40 w 3"/>
                  <a:gd name="T9" fmla="*/ 0 h 2"/>
                  <a:gd name="T10" fmla="*/ 40 w 3"/>
                  <a:gd name="T11" fmla="*/ 0 h 2"/>
                  <a:gd name="T12" fmla="*/ 40 w 3"/>
                  <a:gd name="T13" fmla="*/ 0 h 2"/>
                  <a:gd name="T14" fmla="*/ 40 w 3"/>
                  <a:gd name="T15" fmla="*/ 0 h 2"/>
                  <a:gd name="T16" fmla="*/ 0 w 3"/>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2"/>
                  <a:gd name="T29" fmla="*/ 3 w 3"/>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2">
                    <a:moveTo>
                      <a:pt x="0" y="0"/>
                    </a:moveTo>
                    <a:lnTo>
                      <a:pt x="0" y="0"/>
                    </a:lnTo>
                    <a:lnTo>
                      <a:pt x="0" y="2"/>
                    </a:lnTo>
                    <a:lnTo>
                      <a:pt x="3" y="2"/>
                    </a:lnTo>
                    <a:lnTo>
                      <a:pt x="1"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1" name="Freeform 1242"/>
              <p:cNvSpPr>
                <a:spLocks/>
              </p:cNvSpPr>
              <p:nvPr/>
            </p:nvSpPr>
            <p:spPr bwMode="auto">
              <a:xfrm>
                <a:off x="6401088" y="1207781"/>
                <a:ext cx="17681" cy="7937"/>
              </a:xfrm>
              <a:custGeom>
                <a:avLst/>
                <a:gdLst>
                  <a:gd name="T0" fmla="*/ 72 w 5"/>
                  <a:gd name="T1" fmla="*/ 33 h 3"/>
                  <a:gd name="T2" fmla="*/ 72 w 5"/>
                  <a:gd name="T3" fmla="*/ 33 h 3"/>
                  <a:gd name="T4" fmla="*/ 144 w 5"/>
                  <a:gd name="T5" fmla="*/ 33 h 3"/>
                  <a:gd name="T6" fmla="*/ 144 w 5"/>
                  <a:gd name="T7" fmla="*/ 50 h 3"/>
                  <a:gd name="T8" fmla="*/ 184 w 5"/>
                  <a:gd name="T9" fmla="*/ 50 h 3"/>
                  <a:gd name="T10" fmla="*/ 144 w 5"/>
                  <a:gd name="T11" fmla="*/ 0 h 3"/>
                  <a:gd name="T12" fmla="*/ 0 w 5"/>
                  <a:gd name="T13" fmla="*/ 0 h 3"/>
                  <a:gd name="T14" fmla="*/ 0 w 5"/>
                  <a:gd name="T15" fmla="*/ 0 h 3"/>
                  <a:gd name="T16" fmla="*/ 72 w 5"/>
                  <a:gd name="T17" fmla="*/ 3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2"/>
                    </a:moveTo>
                    <a:lnTo>
                      <a:pt x="2" y="2"/>
                    </a:lnTo>
                    <a:lnTo>
                      <a:pt x="4" y="2"/>
                    </a:lnTo>
                    <a:lnTo>
                      <a:pt x="4" y="3"/>
                    </a:lnTo>
                    <a:lnTo>
                      <a:pt x="5" y="3"/>
                    </a:lnTo>
                    <a:lnTo>
                      <a:pt x="4" y="0"/>
                    </a:lnTo>
                    <a:lnTo>
                      <a:pt x="0" y="0"/>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2" name="Freeform 1243"/>
              <p:cNvSpPr>
                <a:spLocks/>
              </p:cNvSpPr>
              <p:nvPr/>
            </p:nvSpPr>
            <p:spPr bwMode="auto">
              <a:xfrm>
                <a:off x="6392247" y="1207781"/>
                <a:ext cx="17681" cy="19050"/>
              </a:xfrm>
              <a:custGeom>
                <a:avLst/>
                <a:gdLst>
                  <a:gd name="T0" fmla="*/ 72 w 5"/>
                  <a:gd name="T1" fmla="*/ 127 h 7"/>
                  <a:gd name="T2" fmla="*/ 72 w 5"/>
                  <a:gd name="T3" fmla="*/ 127 h 7"/>
                  <a:gd name="T4" fmla="*/ 112 w 5"/>
                  <a:gd name="T5" fmla="*/ 57 h 7"/>
                  <a:gd name="T6" fmla="*/ 184 w 5"/>
                  <a:gd name="T7" fmla="*/ 36 h 7"/>
                  <a:gd name="T8" fmla="*/ 112 w 5"/>
                  <a:gd name="T9" fmla="*/ 0 h 7"/>
                  <a:gd name="T10" fmla="*/ 72 w 5"/>
                  <a:gd name="T11" fmla="*/ 57 h 7"/>
                  <a:gd name="T12" fmla="*/ 0 w 5"/>
                  <a:gd name="T13" fmla="*/ 127 h 7"/>
                  <a:gd name="T14" fmla="*/ 0 w 5"/>
                  <a:gd name="T15" fmla="*/ 127 h 7"/>
                  <a:gd name="T16" fmla="*/ 72 w 5"/>
                  <a:gd name="T17" fmla="*/ 12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2" y="7"/>
                    </a:moveTo>
                    <a:lnTo>
                      <a:pt x="2" y="7"/>
                    </a:lnTo>
                    <a:lnTo>
                      <a:pt x="3" y="3"/>
                    </a:lnTo>
                    <a:lnTo>
                      <a:pt x="5" y="2"/>
                    </a:lnTo>
                    <a:lnTo>
                      <a:pt x="3" y="0"/>
                    </a:lnTo>
                    <a:lnTo>
                      <a:pt x="2" y="3"/>
                    </a:lnTo>
                    <a:lnTo>
                      <a:pt x="0" y="7"/>
                    </a:lnTo>
                    <a:lnTo>
                      <a:pt x="2"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3" name="Freeform 1244"/>
              <p:cNvSpPr>
                <a:spLocks/>
              </p:cNvSpPr>
              <p:nvPr/>
            </p:nvSpPr>
            <p:spPr bwMode="auto">
              <a:xfrm>
                <a:off x="6392247" y="1226831"/>
                <a:ext cx="8841" cy="22225"/>
              </a:xfrm>
              <a:custGeom>
                <a:avLst/>
                <a:gdLst>
                  <a:gd name="T0" fmla="*/ 0 w 2"/>
                  <a:gd name="T1" fmla="*/ 156 h 8"/>
                  <a:gd name="T2" fmla="*/ 0 w 2"/>
                  <a:gd name="T3" fmla="*/ 156 h 8"/>
                  <a:gd name="T4" fmla="*/ 167 w 2"/>
                  <a:gd name="T5" fmla="*/ 79 h 8"/>
                  <a:gd name="T6" fmla="*/ 167 w 2"/>
                  <a:gd name="T7" fmla="*/ 0 h 8"/>
                  <a:gd name="T8" fmla="*/ 0 w 2"/>
                  <a:gd name="T9" fmla="*/ 0 h 8"/>
                  <a:gd name="T10" fmla="*/ 0 w 2"/>
                  <a:gd name="T11" fmla="*/ 58 h 8"/>
                  <a:gd name="T12" fmla="*/ 0 w 2"/>
                  <a:gd name="T13" fmla="*/ 115 h 8"/>
                  <a:gd name="T14" fmla="*/ 0 w 2"/>
                  <a:gd name="T15" fmla="*/ 115 h 8"/>
                  <a:gd name="T16" fmla="*/ 0 w 2"/>
                  <a:gd name="T17" fmla="*/ 15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8"/>
                  <a:gd name="T29" fmla="*/ 2 w 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8">
                    <a:moveTo>
                      <a:pt x="0" y="8"/>
                    </a:moveTo>
                    <a:lnTo>
                      <a:pt x="0" y="8"/>
                    </a:lnTo>
                    <a:lnTo>
                      <a:pt x="2" y="4"/>
                    </a:lnTo>
                    <a:lnTo>
                      <a:pt x="2" y="0"/>
                    </a:lnTo>
                    <a:lnTo>
                      <a:pt x="0" y="0"/>
                    </a:lnTo>
                    <a:lnTo>
                      <a:pt x="0" y="3"/>
                    </a:lnTo>
                    <a:lnTo>
                      <a:pt x="0" y="6"/>
                    </a:lnTo>
                    <a:lnTo>
                      <a:pt x="0"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4" name="Freeform 1245"/>
              <p:cNvSpPr>
                <a:spLocks/>
              </p:cNvSpPr>
              <p:nvPr/>
            </p:nvSpPr>
            <p:spPr bwMode="auto">
              <a:xfrm>
                <a:off x="6392247" y="1244294"/>
                <a:ext cx="22985" cy="6350"/>
              </a:xfrm>
              <a:custGeom>
                <a:avLst/>
                <a:gdLst>
                  <a:gd name="T0" fmla="*/ 204 w 7"/>
                  <a:gd name="T1" fmla="*/ 15 h 3"/>
                  <a:gd name="T2" fmla="*/ 204 w 7"/>
                  <a:gd name="T3" fmla="*/ 15 h 3"/>
                  <a:gd name="T4" fmla="*/ 0 w 7"/>
                  <a:gd name="T5" fmla="*/ 0 h 3"/>
                  <a:gd name="T6" fmla="*/ 0 w 7"/>
                  <a:gd name="T7" fmla="*/ 15 h 3"/>
                  <a:gd name="T8" fmla="*/ 0 w 7"/>
                  <a:gd name="T9" fmla="*/ 0 h 3"/>
                  <a:gd name="T10" fmla="*/ 0 w 7"/>
                  <a:gd name="T11" fmla="*/ 21 h 3"/>
                  <a:gd name="T12" fmla="*/ 149 w 7"/>
                  <a:gd name="T13" fmla="*/ 21 h 3"/>
                  <a:gd name="T14" fmla="*/ 149 w 7"/>
                  <a:gd name="T15" fmla="*/ 21 h 3"/>
                  <a:gd name="T16" fmla="*/ 204 w 7"/>
                  <a:gd name="T17" fmla="*/ 15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7" y="2"/>
                    </a:moveTo>
                    <a:lnTo>
                      <a:pt x="7" y="2"/>
                    </a:lnTo>
                    <a:lnTo>
                      <a:pt x="0" y="0"/>
                    </a:lnTo>
                    <a:lnTo>
                      <a:pt x="0" y="2"/>
                    </a:lnTo>
                    <a:lnTo>
                      <a:pt x="0" y="0"/>
                    </a:lnTo>
                    <a:lnTo>
                      <a:pt x="0" y="3"/>
                    </a:lnTo>
                    <a:lnTo>
                      <a:pt x="5" y="3"/>
                    </a:lnTo>
                    <a:lnTo>
                      <a:pt x="7"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5" name="Freeform 1246"/>
              <p:cNvSpPr>
                <a:spLocks/>
              </p:cNvSpPr>
              <p:nvPr/>
            </p:nvSpPr>
            <p:spPr bwMode="auto">
              <a:xfrm>
                <a:off x="6409928" y="1249056"/>
                <a:ext cx="15913" cy="7937"/>
              </a:xfrm>
              <a:custGeom>
                <a:avLst/>
                <a:gdLst>
                  <a:gd name="T0" fmla="*/ 133 w 5"/>
                  <a:gd name="T1" fmla="*/ 13 h 3"/>
                  <a:gd name="T2" fmla="*/ 133 w 5"/>
                  <a:gd name="T3" fmla="*/ 13 h 3"/>
                  <a:gd name="T4" fmla="*/ 81 w 5"/>
                  <a:gd name="T5" fmla="*/ 13 h 3"/>
                  <a:gd name="T6" fmla="*/ 52 w 5"/>
                  <a:gd name="T7" fmla="*/ 0 h 3"/>
                  <a:gd name="T8" fmla="*/ 0 w 5"/>
                  <a:gd name="T9" fmla="*/ 13 h 3"/>
                  <a:gd name="T10" fmla="*/ 81 w 5"/>
                  <a:gd name="T11" fmla="*/ 47 h 3"/>
                  <a:gd name="T12" fmla="*/ 133 w 5"/>
                  <a:gd name="T13" fmla="*/ 47 h 3"/>
                  <a:gd name="T14" fmla="*/ 133 w 5"/>
                  <a:gd name="T15" fmla="*/ 47 h 3"/>
                  <a:gd name="T16" fmla="*/ 133 w 5"/>
                  <a:gd name="T17" fmla="*/ 1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5" y="1"/>
                    </a:moveTo>
                    <a:lnTo>
                      <a:pt x="5" y="1"/>
                    </a:lnTo>
                    <a:lnTo>
                      <a:pt x="3" y="1"/>
                    </a:lnTo>
                    <a:lnTo>
                      <a:pt x="2" y="0"/>
                    </a:lnTo>
                    <a:lnTo>
                      <a:pt x="0" y="1"/>
                    </a:lnTo>
                    <a:lnTo>
                      <a:pt x="3" y="3"/>
                    </a:lnTo>
                    <a:lnTo>
                      <a:pt x="5" y="3"/>
                    </a:lnTo>
                    <a:lnTo>
                      <a:pt x="5"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6" name="Freeform 1247"/>
              <p:cNvSpPr>
                <a:spLocks/>
              </p:cNvSpPr>
              <p:nvPr/>
            </p:nvSpPr>
            <p:spPr bwMode="auto">
              <a:xfrm>
                <a:off x="6425841" y="1244294"/>
                <a:ext cx="38898" cy="19050"/>
              </a:xfrm>
              <a:custGeom>
                <a:avLst/>
                <a:gdLst>
                  <a:gd name="T0" fmla="*/ 400 w 11"/>
                  <a:gd name="T1" fmla="*/ 0 h 7"/>
                  <a:gd name="T2" fmla="*/ 360 w 11"/>
                  <a:gd name="T3" fmla="*/ 0 h 7"/>
                  <a:gd name="T4" fmla="*/ 288 w 11"/>
                  <a:gd name="T5" fmla="*/ 57 h 7"/>
                  <a:gd name="T6" fmla="*/ 216 w 11"/>
                  <a:gd name="T7" fmla="*/ 57 h 7"/>
                  <a:gd name="T8" fmla="*/ 112 w 11"/>
                  <a:gd name="T9" fmla="*/ 57 h 7"/>
                  <a:gd name="T10" fmla="*/ 0 w 11"/>
                  <a:gd name="T11" fmla="*/ 57 h 7"/>
                  <a:gd name="T12" fmla="*/ 0 w 11"/>
                  <a:gd name="T13" fmla="*/ 91 h 7"/>
                  <a:gd name="T14" fmla="*/ 112 w 11"/>
                  <a:gd name="T15" fmla="*/ 127 h 7"/>
                  <a:gd name="T16" fmla="*/ 216 w 11"/>
                  <a:gd name="T17" fmla="*/ 127 h 7"/>
                  <a:gd name="T18" fmla="*/ 360 w 11"/>
                  <a:gd name="T19" fmla="*/ 91 h 7"/>
                  <a:gd name="T20" fmla="*/ 400 w 11"/>
                  <a:gd name="T21" fmla="*/ 36 h 7"/>
                  <a:gd name="T22" fmla="*/ 360 w 11"/>
                  <a:gd name="T23" fmla="*/ 36 h 7"/>
                  <a:gd name="T24" fmla="*/ 400 w 11"/>
                  <a:gd name="T25" fmla="*/ 0 h 7"/>
                  <a:gd name="T26" fmla="*/ 360 w 11"/>
                  <a:gd name="T27" fmla="*/ 0 h 7"/>
                  <a:gd name="T28" fmla="*/ 360 w 11"/>
                  <a:gd name="T29" fmla="*/ 0 h 7"/>
                  <a:gd name="T30" fmla="*/ 400 w 11"/>
                  <a:gd name="T31" fmla="*/ 0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
                  <a:gd name="T49" fmla="*/ 0 h 7"/>
                  <a:gd name="T50" fmla="*/ 11 w 11"/>
                  <a:gd name="T51" fmla="*/ 7 h 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 h="7">
                    <a:moveTo>
                      <a:pt x="11" y="0"/>
                    </a:moveTo>
                    <a:lnTo>
                      <a:pt x="10" y="0"/>
                    </a:lnTo>
                    <a:lnTo>
                      <a:pt x="8" y="3"/>
                    </a:lnTo>
                    <a:lnTo>
                      <a:pt x="6" y="3"/>
                    </a:lnTo>
                    <a:lnTo>
                      <a:pt x="3" y="3"/>
                    </a:lnTo>
                    <a:lnTo>
                      <a:pt x="0" y="3"/>
                    </a:lnTo>
                    <a:lnTo>
                      <a:pt x="0" y="5"/>
                    </a:lnTo>
                    <a:lnTo>
                      <a:pt x="3" y="7"/>
                    </a:lnTo>
                    <a:lnTo>
                      <a:pt x="6" y="7"/>
                    </a:lnTo>
                    <a:lnTo>
                      <a:pt x="10" y="5"/>
                    </a:lnTo>
                    <a:lnTo>
                      <a:pt x="11" y="2"/>
                    </a:lnTo>
                    <a:lnTo>
                      <a:pt x="10" y="2"/>
                    </a:lnTo>
                    <a:lnTo>
                      <a:pt x="11" y="0"/>
                    </a:lnTo>
                    <a:lnTo>
                      <a:pt x="10" y="0"/>
                    </a:lnTo>
                    <a:lnTo>
                      <a:pt x="1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7" name="Freeform 1248"/>
              <p:cNvSpPr>
                <a:spLocks/>
              </p:cNvSpPr>
              <p:nvPr/>
            </p:nvSpPr>
            <p:spPr bwMode="auto">
              <a:xfrm>
                <a:off x="7210883" y="1168094"/>
                <a:ext cx="205101" cy="80962"/>
              </a:xfrm>
              <a:custGeom>
                <a:avLst/>
                <a:gdLst>
                  <a:gd name="T0" fmla="*/ 0 w 60"/>
                  <a:gd name="T1" fmla="*/ 436 h 29"/>
                  <a:gd name="T2" fmla="*/ 37 w 60"/>
                  <a:gd name="T3" fmla="*/ 494 h 29"/>
                  <a:gd name="T4" fmla="*/ 64 w 60"/>
                  <a:gd name="T5" fmla="*/ 550 h 29"/>
                  <a:gd name="T6" fmla="*/ 101 w 60"/>
                  <a:gd name="T7" fmla="*/ 572 h 29"/>
                  <a:gd name="T8" fmla="*/ 195 w 60"/>
                  <a:gd name="T9" fmla="*/ 550 h 29"/>
                  <a:gd name="T10" fmla="*/ 232 w 60"/>
                  <a:gd name="T11" fmla="*/ 550 h 29"/>
                  <a:gd name="T12" fmla="*/ 261 w 60"/>
                  <a:gd name="T13" fmla="*/ 510 h 29"/>
                  <a:gd name="T14" fmla="*/ 261 w 60"/>
                  <a:gd name="T15" fmla="*/ 473 h 29"/>
                  <a:gd name="T16" fmla="*/ 296 w 60"/>
                  <a:gd name="T17" fmla="*/ 392 h 29"/>
                  <a:gd name="T18" fmla="*/ 325 w 60"/>
                  <a:gd name="T19" fmla="*/ 352 h 29"/>
                  <a:gd name="T20" fmla="*/ 389 w 60"/>
                  <a:gd name="T21" fmla="*/ 338 h 29"/>
                  <a:gd name="T22" fmla="*/ 456 w 60"/>
                  <a:gd name="T23" fmla="*/ 338 h 29"/>
                  <a:gd name="T24" fmla="*/ 621 w 60"/>
                  <a:gd name="T25" fmla="*/ 315 h 29"/>
                  <a:gd name="T26" fmla="*/ 721 w 60"/>
                  <a:gd name="T27" fmla="*/ 278 h 29"/>
                  <a:gd name="T28" fmla="*/ 882 w 60"/>
                  <a:gd name="T29" fmla="*/ 216 h 29"/>
                  <a:gd name="T30" fmla="*/ 1021 w 60"/>
                  <a:gd name="T31" fmla="*/ 216 h 29"/>
                  <a:gd name="T32" fmla="*/ 1085 w 60"/>
                  <a:gd name="T33" fmla="*/ 216 h 29"/>
                  <a:gd name="T34" fmla="*/ 1245 w 60"/>
                  <a:gd name="T35" fmla="*/ 158 h 29"/>
                  <a:gd name="T36" fmla="*/ 1373 w 60"/>
                  <a:gd name="T37" fmla="*/ 135 h 29"/>
                  <a:gd name="T38" fmla="*/ 1510 w 60"/>
                  <a:gd name="T39" fmla="*/ 121 h 29"/>
                  <a:gd name="T40" fmla="*/ 1670 w 60"/>
                  <a:gd name="T41" fmla="*/ 98 h 29"/>
                  <a:gd name="T42" fmla="*/ 1929 w 60"/>
                  <a:gd name="T43" fmla="*/ 58 h 29"/>
                  <a:gd name="T44" fmla="*/ 1966 w 60"/>
                  <a:gd name="T45" fmla="*/ 37 h 29"/>
                  <a:gd name="T46" fmla="*/ 1866 w 60"/>
                  <a:gd name="T47" fmla="*/ 21 h 29"/>
                  <a:gd name="T48" fmla="*/ 1734 w 60"/>
                  <a:gd name="T49" fmla="*/ 21 h 29"/>
                  <a:gd name="T50" fmla="*/ 1510 w 60"/>
                  <a:gd name="T51" fmla="*/ 0 h 29"/>
                  <a:gd name="T52" fmla="*/ 1438 w 60"/>
                  <a:gd name="T53" fmla="*/ 21 h 29"/>
                  <a:gd name="T54" fmla="*/ 1473 w 60"/>
                  <a:gd name="T55" fmla="*/ 37 h 29"/>
                  <a:gd name="T56" fmla="*/ 1438 w 60"/>
                  <a:gd name="T57" fmla="*/ 37 h 29"/>
                  <a:gd name="T58" fmla="*/ 1245 w 60"/>
                  <a:gd name="T59" fmla="*/ 58 h 29"/>
                  <a:gd name="T60" fmla="*/ 1021 w 60"/>
                  <a:gd name="T61" fmla="*/ 58 h 29"/>
                  <a:gd name="T62" fmla="*/ 688 w 60"/>
                  <a:gd name="T63" fmla="*/ 58 h 29"/>
                  <a:gd name="T64" fmla="*/ 528 w 60"/>
                  <a:gd name="T65" fmla="*/ 98 h 29"/>
                  <a:gd name="T66" fmla="*/ 489 w 60"/>
                  <a:gd name="T67" fmla="*/ 121 h 29"/>
                  <a:gd name="T68" fmla="*/ 456 w 60"/>
                  <a:gd name="T69" fmla="*/ 135 h 29"/>
                  <a:gd name="T70" fmla="*/ 456 w 60"/>
                  <a:gd name="T71" fmla="*/ 195 h 29"/>
                  <a:gd name="T72" fmla="*/ 425 w 60"/>
                  <a:gd name="T73" fmla="*/ 216 h 29"/>
                  <a:gd name="T74" fmla="*/ 325 w 60"/>
                  <a:gd name="T75" fmla="*/ 236 h 29"/>
                  <a:gd name="T76" fmla="*/ 101 w 60"/>
                  <a:gd name="T77" fmla="*/ 315 h 29"/>
                  <a:gd name="T78" fmla="*/ 0 w 60"/>
                  <a:gd name="T79" fmla="*/ 352 h 29"/>
                  <a:gd name="T80" fmla="*/ 0 w 60"/>
                  <a:gd name="T81" fmla="*/ 375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
                  <a:gd name="T124" fmla="*/ 0 h 29"/>
                  <a:gd name="T125" fmla="*/ 60 w 60"/>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 h="29">
                    <a:moveTo>
                      <a:pt x="0" y="22"/>
                    </a:moveTo>
                    <a:lnTo>
                      <a:pt x="0" y="22"/>
                    </a:lnTo>
                    <a:lnTo>
                      <a:pt x="0" y="23"/>
                    </a:lnTo>
                    <a:lnTo>
                      <a:pt x="1" y="25"/>
                    </a:lnTo>
                    <a:lnTo>
                      <a:pt x="1" y="27"/>
                    </a:lnTo>
                    <a:lnTo>
                      <a:pt x="2" y="28"/>
                    </a:lnTo>
                    <a:lnTo>
                      <a:pt x="3" y="29"/>
                    </a:lnTo>
                    <a:lnTo>
                      <a:pt x="6" y="28"/>
                    </a:lnTo>
                    <a:lnTo>
                      <a:pt x="7" y="28"/>
                    </a:lnTo>
                    <a:lnTo>
                      <a:pt x="8" y="27"/>
                    </a:lnTo>
                    <a:lnTo>
                      <a:pt x="8" y="26"/>
                    </a:lnTo>
                    <a:lnTo>
                      <a:pt x="8" y="24"/>
                    </a:lnTo>
                    <a:lnTo>
                      <a:pt x="8" y="22"/>
                    </a:lnTo>
                    <a:lnTo>
                      <a:pt x="9" y="20"/>
                    </a:lnTo>
                    <a:lnTo>
                      <a:pt x="9" y="19"/>
                    </a:lnTo>
                    <a:lnTo>
                      <a:pt x="10" y="18"/>
                    </a:lnTo>
                    <a:lnTo>
                      <a:pt x="11" y="18"/>
                    </a:lnTo>
                    <a:lnTo>
                      <a:pt x="12" y="17"/>
                    </a:lnTo>
                    <a:lnTo>
                      <a:pt x="14" y="17"/>
                    </a:lnTo>
                    <a:lnTo>
                      <a:pt x="16" y="17"/>
                    </a:lnTo>
                    <a:lnTo>
                      <a:pt x="19" y="16"/>
                    </a:lnTo>
                    <a:lnTo>
                      <a:pt x="22" y="14"/>
                    </a:lnTo>
                    <a:lnTo>
                      <a:pt x="25" y="12"/>
                    </a:lnTo>
                    <a:lnTo>
                      <a:pt x="27" y="11"/>
                    </a:lnTo>
                    <a:lnTo>
                      <a:pt x="29" y="11"/>
                    </a:lnTo>
                    <a:lnTo>
                      <a:pt x="31" y="11"/>
                    </a:lnTo>
                    <a:lnTo>
                      <a:pt x="33" y="11"/>
                    </a:lnTo>
                    <a:lnTo>
                      <a:pt x="34" y="10"/>
                    </a:lnTo>
                    <a:lnTo>
                      <a:pt x="38" y="8"/>
                    </a:lnTo>
                    <a:lnTo>
                      <a:pt x="39" y="7"/>
                    </a:lnTo>
                    <a:lnTo>
                      <a:pt x="42" y="7"/>
                    </a:lnTo>
                    <a:lnTo>
                      <a:pt x="44" y="6"/>
                    </a:lnTo>
                    <a:lnTo>
                      <a:pt x="46" y="6"/>
                    </a:lnTo>
                    <a:lnTo>
                      <a:pt x="51" y="5"/>
                    </a:lnTo>
                    <a:lnTo>
                      <a:pt x="57" y="4"/>
                    </a:lnTo>
                    <a:lnTo>
                      <a:pt x="59" y="3"/>
                    </a:lnTo>
                    <a:lnTo>
                      <a:pt x="60" y="2"/>
                    </a:lnTo>
                    <a:lnTo>
                      <a:pt x="57" y="1"/>
                    </a:lnTo>
                    <a:lnTo>
                      <a:pt x="53" y="1"/>
                    </a:lnTo>
                    <a:lnTo>
                      <a:pt x="49" y="0"/>
                    </a:lnTo>
                    <a:lnTo>
                      <a:pt x="46" y="0"/>
                    </a:lnTo>
                    <a:lnTo>
                      <a:pt x="45" y="1"/>
                    </a:lnTo>
                    <a:lnTo>
                      <a:pt x="44" y="1"/>
                    </a:lnTo>
                    <a:lnTo>
                      <a:pt x="45" y="2"/>
                    </a:lnTo>
                    <a:lnTo>
                      <a:pt x="44" y="2"/>
                    </a:lnTo>
                    <a:lnTo>
                      <a:pt x="42" y="3"/>
                    </a:lnTo>
                    <a:lnTo>
                      <a:pt x="38" y="3"/>
                    </a:lnTo>
                    <a:lnTo>
                      <a:pt x="31" y="3"/>
                    </a:lnTo>
                    <a:lnTo>
                      <a:pt x="24" y="3"/>
                    </a:lnTo>
                    <a:lnTo>
                      <a:pt x="21" y="3"/>
                    </a:lnTo>
                    <a:lnTo>
                      <a:pt x="18" y="4"/>
                    </a:lnTo>
                    <a:lnTo>
                      <a:pt x="16" y="5"/>
                    </a:lnTo>
                    <a:lnTo>
                      <a:pt x="15" y="5"/>
                    </a:lnTo>
                    <a:lnTo>
                      <a:pt x="15" y="6"/>
                    </a:lnTo>
                    <a:lnTo>
                      <a:pt x="14" y="7"/>
                    </a:lnTo>
                    <a:lnTo>
                      <a:pt x="14" y="9"/>
                    </a:lnTo>
                    <a:lnTo>
                      <a:pt x="14" y="10"/>
                    </a:lnTo>
                    <a:lnTo>
                      <a:pt x="13" y="11"/>
                    </a:lnTo>
                    <a:lnTo>
                      <a:pt x="10" y="12"/>
                    </a:lnTo>
                    <a:lnTo>
                      <a:pt x="6" y="15"/>
                    </a:lnTo>
                    <a:lnTo>
                      <a:pt x="3" y="16"/>
                    </a:lnTo>
                    <a:lnTo>
                      <a:pt x="1" y="18"/>
                    </a:lnTo>
                    <a:lnTo>
                      <a:pt x="0" y="18"/>
                    </a:lnTo>
                    <a:lnTo>
                      <a:pt x="0" y="19"/>
                    </a:lnTo>
                    <a:lnTo>
                      <a:pt x="0" y="2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8" name="Freeform 1249"/>
              <p:cNvSpPr>
                <a:spLocks/>
              </p:cNvSpPr>
              <p:nvPr/>
            </p:nvSpPr>
            <p:spPr bwMode="auto">
              <a:xfrm>
                <a:off x="7207347" y="1230006"/>
                <a:ext cx="14145" cy="19050"/>
              </a:xfrm>
              <a:custGeom>
                <a:avLst/>
                <a:gdLst>
                  <a:gd name="T0" fmla="*/ 152 w 4"/>
                  <a:gd name="T1" fmla="*/ 98 h 7"/>
                  <a:gd name="T2" fmla="*/ 152 w 4"/>
                  <a:gd name="T3" fmla="*/ 98 h 7"/>
                  <a:gd name="T4" fmla="*/ 40 w 4"/>
                  <a:gd name="T5" fmla="*/ 57 h 7"/>
                  <a:gd name="T6" fmla="*/ 40 w 4"/>
                  <a:gd name="T7" fmla="*/ 0 h 7"/>
                  <a:gd name="T8" fmla="*/ 0 w 4"/>
                  <a:gd name="T9" fmla="*/ 0 h 7"/>
                  <a:gd name="T10" fmla="*/ 0 w 4"/>
                  <a:gd name="T11" fmla="*/ 57 h 7"/>
                  <a:gd name="T12" fmla="*/ 152 w 4"/>
                  <a:gd name="T13" fmla="*/ 132 h 7"/>
                  <a:gd name="T14" fmla="*/ 152 w 4"/>
                  <a:gd name="T15" fmla="*/ 132 h 7"/>
                  <a:gd name="T16" fmla="*/ 152 w 4"/>
                  <a:gd name="T17" fmla="*/ 98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4" y="5"/>
                    </a:moveTo>
                    <a:lnTo>
                      <a:pt x="4" y="5"/>
                    </a:lnTo>
                    <a:lnTo>
                      <a:pt x="1" y="3"/>
                    </a:lnTo>
                    <a:lnTo>
                      <a:pt x="1" y="0"/>
                    </a:lnTo>
                    <a:lnTo>
                      <a:pt x="0" y="0"/>
                    </a:lnTo>
                    <a:lnTo>
                      <a:pt x="0" y="3"/>
                    </a:lnTo>
                    <a:lnTo>
                      <a:pt x="4" y="7"/>
                    </a:lnTo>
                    <a:lnTo>
                      <a:pt x="4"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19" name="Freeform 1250"/>
              <p:cNvSpPr>
                <a:spLocks/>
              </p:cNvSpPr>
              <p:nvPr/>
            </p:nvSpPr>
            <p:spPr bwMode="auto">
              <a:xfrm>
                <a:off x="7221492" y="1234769"/>
                <a:ext cx="22985" cy="14287"/>
              </a:xfrm>
              <a:custGeom>
                <a:avLst/>
                <a:gdLst>
                  <a:gd name="T0" fmla="*/ 149 w 7"/>
                  <a:gd name="T1" fmla="*/ 0 h 5"/>
                  <a:gd name="T2" fmla="*/ 149 w 7"/>
                  <a:gd name="T3" fmla="*/ 0 h 5"/>
                  <a:gd name="T4" fmla="*/ 149 w 7"/>
                  <a:gd name="T5" fmla="*/ 23 h 5"/>
                  <a:gd name="T6" fmla="*/ 113 w 7"/>
                  <a:gd name="T7" fmla="*/ 65 h 5"/>
                  <a:gd name="T8" fmla="*/ 59 w 7"/>
                  <a:gd name="T9" fmla="*/ 65 h 5"/>
                  <a:gd name="T10" fmla="*/ 0 w 7"/>
                  <a:gd name="T11" fmla="*/ 65 h 5"/>
                  <a:gd name="T12" fmla="*/ 0 w 7"/>
                  <a:gd name="T13" fmla="*/ 104 h 5"/>
                  <a:gd name="T14" fmla="*/ 59 w 7"/>
                  <a:gd name="T15" fmla="*/ 104 h 5"/>
                  <a:gd name="T16" fmla="*/ 149 w 7"/>
                  <a:gd name="T17" fmla="*/ 104 h 5"/>
                  <a:gd name="T18" fmla="*/ 204 w 7"/>
                  <a:gd name="T19" fmla="*/ 65 h 5"/>
                  <a:gd name="T20" fmla="*/ 204 w 7"/>
                  <a:gd name="T21" fmla="*/ 0 h 5"/>
                  <a:gd name="T22" fmla="*/ 204 w 7"/>
                  <a:gd name="T23" fmla="*/ 0 h 5"/>
                  <a:gd name="T24" fmla="*/ 149 w 7"/>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5" y="0"/>
                    </a:moveTo>
                    <a:lnTo>
                      <a:pt x="5" y="0"/>
                    </a:lnTo>
                    <a:lnTo>
                      <a:pt x="5" y="1"/>
                    </a:lnTo>
                    <a:lnTo>
                      <a:pt x="4" y="3"/>
                    </a:lnTo>
                    <a:lnTo>
                      <a:pt x="2" y="3"/>
                    </a:lnTo>
                    <a:lnTo>
                      <a:pt x="0" y="3"/>
                    </a:lnTo>
                    <a:lnTo>
                      <a:pt x="0" y="5"/>
                    </a:lnTo>
                    <a:lnTo>
                      <a:pt x="2" y="5"/>
                    </a:lnTo>
                    <a:lnTo>
                      <a:pt x="5" y="5"/>
                    </a:lnTo>
                    <a:lnTo>
                      <a:pt x="7" y="3"/>
                    </a:lnTo>
                    <a:lnTo>
                      <a:pt x="7" y="0"/>
                    </a:lnTo>
                    <a:lnTo>
                      <a:pt x="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0" name="Freeform 1251"/>
              <p:cNvSpPr>
                <a:spLocks/>
              </p:cNvSpPr>
              <p:nvPr/>
            </p:nvSpPr>
            <p:spPr bwMode="auto">
              <a:xfrm>
                <a:off x="7239173" y="1212544"/>
                <a:ext cx="12377" cy="22225"/>
              </a:xfrm>
              <a:custGeom>
                <a:avLst/>
                <a:gdLst>
                  <a:gd name="T0" fmla="*/ 94 w 4"/>
                  <a:gd name="T1" fmla="*/ 0 h 8"/>
                  <a:gd name="T2" fmla="*/ 94 w 4"/>
                  <a:gd name="T3" fmla="*/ 0 h 8"/>
                  <a:gd name="T4" fmla="*/ 0 w 4"/>
                  <a:gd name="T5" fmla="*/ 58 h 8"/>
                  <a:gd name="T6" fmla="*/ 0 w 4"/>
                  <a:gd name="T7" fmla="*/ 156 h 8"/>
                  <a:gd name="T8" fmla="*/ 49 w 4"/>
                  <a:gd name="T9" fmla="*/ 156 h 8"/>
                  <a:gd name="T10" fmla="*/ 49 w 4"/>
                  <a:gd name="T11" fmla="*/ 58 h 8"/>
                  <a:gd name="T12" fmla="*/ 94 w 4"/>
                  <a:gd name="T13" fmla="*/ 21 h 8"/>
                  <a:gd name="T14" fmla="*/ 94 w 4"/>
                  <a:gd name="T15" fmla="*/ 21 h 8"/>
                  <a:gd name="T16" fmla="*/ 94 w 4"/>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8"/>
                  <a:gd name="T29" fmla="*/ 4 w 4"/>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8">
                    <a:moveTo>
                      <a:pt x="4" y="0"/>
                    </a:moveTo>
                    <a:lnTo>
                      <a:pt x="4" y="0"/>
                    </a:lnTo>
                    <a:lnTo>
                      <a:pt x="0" y="3"/>
                    </a:lnTo>
                    <a:lnTo>
                      <a:pt x="0" y="8"/>
                    </a:lnTo>
                    <a:lnTo>
                      <a:pt x="2" y="8"/>
                    </a:lnTo>
                    <a:lnTo>
                      <a:pt x="2" y="3"/>
                    </a:lnTo>
                    <a:lnTo>
                      <a:pt x="4" y="1"/>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1" name="Freeform 1252"/>
              <p:cNvSpPr>
                <a:spLocks/>
              </p:cNvSpPr>
              <p:nvPr/>
            </p:nvSpPr>
            <p:spPr bwMode="auto">
              <a:xfrm>
                <a:off x="7251550" y="1207781"/>
                <a:ext cx="38898" cy="7937"/>
              </a:xfrm>
              <a:custGeom>
                <a:avLst/>
                <a:gdLst>
                  <a:gd name="T0" fmla="*/ 368 w 11"/>
                  <a:gd name="T1" fmla="*/ 0 h 3"/>
                  <a:gd name="T2" fmla="*/ 368 w 11"/>
                  <a:gd name="T3" fmla="*/ 0 h 3"/>
                  <a:gd name="T4" fmla="*/ 152 w 11"/>
                  <a:gd name="T5" fmla="*/ 33 h 3"/>
                  <a:gd name="T6" fmla="*/ 0 w 11"/>
                  <a:gd name="T7" fmla="*/ 33 h 3"/>
                  <a:gd name="T8" fmla="*/ 0 w 11"/>
                  <a:gd name="T9" fmla="*/ 50 h 3"/>
                  <a:gd name="T10" fmla="*/ 152 w 11"/>
                  <a:gd name="T11" fmla="*/ 50 h 3"/>
                  <a:gd name="T12" fmla="*/ 408 w 11"/>
                  <a:gd name="T13" fmla="*/ 33 h 3"/>
                  <a:gd name="T14" fmla="*/ 408 w 11"/>
                  <a:gd name="T15" fmla="*/ 33 h 3"/>
                  <a:gd name="T16" fmla="*/ 368 w 11"/>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3"/>
                  <a:gd name="T29" fmla="*/ 11 w 1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3">
                    <a:moveTo>
                      <a:pt x="10" y="0"/>
                    </a:moveTo>
                    <a:lnTo>
                      <a:pt x="10" y="0"/>
                    </a:lnTo>
                    <a:lnTo>
                      <a:pt x="4" y="2"/>
                    </a:lnTo>
                    <a:lnTo>
                      <a:pt x="0" y="2"/>
                    </a:lnTo>
                    <a:lnTo>
                      <a:pt x="0" y="3"/>
                    </a:lnTo>
                    <a:lnTo>
                      <a:pt x="4" y="3"/>
                    </a:lnTo>
                    <a:lnTo>
                      <a:pt x="11" y="2"/>
                    </a:lnTo>
                    <a:lnTo>
                      <a:pt x="1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2" name="Freeform 1253"/>
              <p:cNvSpPr>
                <a:spLocks/>
              </p:cNvSpPr>
              <p:nvPr/>
            </p:nvSpPr>
            <p:spPr bwMode="auto">
              <a:xfrm>
                <a:off x="7286912" y="1193494"/>
                <a:ext cx="30058" cy="19050"/>
              </a:xfrm>
              <a:custGeom>
                <a:avLst/>
                <a:gdLst>
                  <a:gd name="T0" fmla="*/ 274 w 9"/>
                  <a:gd name="T1" fmla="*/ 0 h 7"/>
                  <a:gd name="T2" fmla="*/ 274 w 9"/>
                  <a:gd name="T3" fmla="*/ 0 h 7"/>
                  <a:gd name="T4" fmla="*/ 153 w 9"/>
                  <a:gd name="T5" fmla="*/ 36 h 7"/>
                  <a:gd name="T6" fmla="*/ 0 w 9"/>
                  <a:gd name="T7" fmla="*/ 91 h 7"/>
                  <a:gd name="T8" fmla="*/ 32 w 9"/>
                  <a:gd name="T9" fmla="*/ 127 h 7"/>
                  <a:gd name="T10" fmla="*/ 181 w 9"/>
                  <a:gd name="T11" fmla="*/ 57 h 7"/>
                  <a:gd name="T12" fmla="*/ 274 w 9"/>
                  <a:gd name="T13" fmla="*/ 36 h 7"/>
                  <a:gd name="T14" fmla="*/ 274 w 9"/>
                  <a:gd name="T15" fmla="*/ 36 h 7"/>
                  <a:gd name="T16" fmla="*/ 274 w 9"/>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7"/>
                  <a:gd name="T29" fmla="*/ 9 w 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7">
                    <a:moveTo>
                      <a:pt x="9" y="0"/>
                    </a:moveTo>
                    <a:lnTo>
                      <a:pt x="9" y="0"/>
                    </a:lnTo>
                    <a:lnTo>
                      <a:pt x="5" y="2"/>
                    </a:lnTo>
                    <a:lnTo>
                      <a:pt x="0" y="5"/>
                    </a:lnTo>
                    <a:lnTo>
                      <a:pt x="1" y="7"/>
                    </a:lnTo>
                    <a:lnTo>
                      <a:pt x="6" y="3"/>
                    </a:lnTo>
                    <a:lnTo>
                      <a:pt x="9" y="2"/>
                    </a:lnTo>
                    <a:lnTo>
                      <a:pt x="9"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3" name="Freeform 1254"/>
              <p:cNvSpPr>
                <a:spLocks/>
              </p:cNvSpPr>
              <p:nvPr/>
            </p:nvSpPr>
            <p:spPr bwMode="auto">
              <a:xfrm>
                <a:off x="7316970" y="1179206"/>
                <a:ext cx="51275" cy="19050"/>
              </a:xfrm>
              <a:custGeom>
                <a:avLst/>
                <a:gdLst>
                  <a:gd name="T0" fmla="*/ 485 w 15"/>
                  <a:gd name="T1" fmla="*/ 0 h 7"/>
                  <a:gd name="T2" fmla="*/ 485 w 15"/>
                  <a:gd name="T3" fmla="*/ 0 h 7"/>
                  <a:gd name="T4" fmla="*/ 224 w 15"/>
                  <a:gd name="T5" fmla="*/ 77 h 7"/>
                  <a:gd name="T6" fmla="*/ 0 w 15"/>
                  <a:gd name="T7" fmla="*/ 98 h 7"/>
                  <a:gd name="T8" fmla="*/ 0 w 15"/>
                  <a:gd name="T9" fmla="*/ 132 h 7"/>
                  <a:gd name="T10" fmla="*/ 224 w 15"/>
                  <a:gd name="T11" fmla="*/ 98 h 7"/>
                  <a:gd name="T12" fmla="*/ 485 w 15"/>
                  <a:gd name="T13" fmla="*/ 36 h 7"/>
                  <a:gd name="T14" fmla="*/ 485 w 15"/>
                  <a:gd name="T15" fmla="*/ 36 h 7"/>
                  <a:gd name="T16" fmla="*/ 485 w 1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7"/>
                  <a:gd name="T29" fmla="*/ 15 w 1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7">
                    <a:moveTo>
                      <a:pt x="15" y="0"/>
                    </a:moveTo>
                    <a:lnTo>
                      <a:pt x="15" y="0"/>
                    </a:lnTo>
                    <a:lnTo>
                      <a:pt x="7" y="4"/>
                    </a:lnTo>
                    <a:lnTo>
                      <a:pt x="0" y="5"/>
                    </a:lnTo>
                    <a:lnTo>
                      <a:pt x="0" y="7"/>
                    </a:lnTo>
                    <a:lnTo>
                      <a:pt x="7" y="5"/>
                    </a:lnTo>
                    <a:lnTo>
                      <a:pt x="15" y="2"/>
                    </a:lnTo>
                    <a:lnTo>
                      <a:pt x="15"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4" name="Freeform 1255"/>
              <p:cNvSpPr>
                <a:spLocks/>
              </p:cNvSpPr>
              <p:nvPr/>
            </p:nvSpPr>
            <p:spPr bwMode="auto">
              <a:xfrm>
                <a:off x="7368245" y="1171269"/>
                <a:ext cx="37130" cy="12700"/>
              </a:xfrm>
              <a:custGeom>
                <a:avLst/>
                <a:gdLst>
                  <a:gd name="T0" fmla="*/ 346 w 11"/>
                  <a:gd name="T1" fmla="*/ 29 h 5"/>
                  <a:gd name="T2" fmla="*/ 346 w 11"/>
                  <a:gd name="T3" fmla="*/ 29 h 5"/>
                  <a:gd name="T4" fmla="*/ 346 w 11"/>
                  <a:gd name="T5" fmla="*/ 29 h 5"/>
                  <a:gd name="T6" fmla="*/ 0 w 11"/>
                  <a:gd name="T7" fmla="*/ 46 h 5"/>
                  <a:gd name="T8" fmla="*/ 0 w 11"/>
                  <a:gd name="T9" fmla="*/ 74 h 5"/>
                  <a:gd name="T10" fmla="*/ 346 w 11"/>
                  <a:gd name="T11" fmla="*/ 46 h 5"/>
                  <a:gd name="T12" fmla="*/ 346 w 11"/>
                  <a:gd name="T13" fmla="*/ 0 h 5"/>
                  <a:gd name="T14" fmla="*/ 346 w 11"/>
                  <a:gd name="T15" fmla="*/ 0 h 5"/>
                  <a:gd name="T16" fmla="*/ 346 w 11"/>
                  <a:gd name="T17" fmla="*/ 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11" y="2"/>
                    </a:moveTo>
                    <a:lnTo>
                      <a:pt x="11" y="2"/>
                    </a:lnTo>
                    <a:lnTo>
                      <a:pt x="0" y="3"/>
                    </a:lnTo>
                    <a:lnTo>
                      <a:pt x="0" y="5"/>
                    </a:lnTo>
                    <a:lnTo>
                      <a:pt x="11" y="3"/>
                    </a:lnTo>
                    <a:lnTo>
                      <a:pt x="11" y="0"/>
                    </a:lnTo>
                    <a:lnTo>
                      <a:pt x="1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5" name="Freeform 1256"/>
              <p:cNvSpPr>
                <a:spLocks/>
              </p:cNvSpPr>
              <p:nvPr/>
            </p:nvSpPr>
            <p:spPr bwMode="auto">
              <a:xfrm>
                <a:off x="7361173" y="1164919"/>
                <a:ext cx="44203" cy="11112"/>
              </a:xfrm>
              <a:custGeom>
                <a:avLst/>
                <a:gdLst>
                  <a:gd name="T0" fmla="*/ 63 w 13"/>
                  <a:gd name="T1" fmla="*/ 37 h 4"/>
                  <a:gd name="T2" fmla="*/ 63 w 13"/>
                  <a:gd name="T3" fmla="*/ 37 h 4"/>
                  <a:gd name="T4" fmla="*/ 163 w 13"/>
                  <a:gd name="T5" fmla="*/ 37 h 4"/>
                  <a:gd name="T6" fmla="*/ 417 w 13"/>
                  <a:gd name="T7" fmla="*/ 73 h 4"/>
                  <a:gd name="T8" fmla="*/ 417 w 13"/>
                  <a:gd name="T9" fmla="*/ 37 h 4"/>
                  <a:gd name="T10" fmla="*/ 163 w 13"/>
                  <a:gd name="T11" fmla="*/ 0 h 4"/>
                  <a:gd name="T12" fmla="*/ 0 w 13"/>
                  <a:gd name="T13" fmla="*/ 37 h 4"/>
                  <a:gd name="T14" fmla="*/ 0 w 13"/>
                  <a:gd name="T15" fmla="*/ 37 h 4"/>
                  <a:gd name="T16" fmla="*/ 63 w 13"/>
                  <a:gd name="T17" fmla="*/ 3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4"/>
                  <a:gd name="T29" fmla="*/ 13 w 1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4">
                    <a:moveTo>
                      <a:pt x="2" y="2"/>
                    </a:moveTo>
                    <a:lnTo>
                      <a:pt x="2" y="2"/>
                    </a:lnTo>
                    <a:lnTo>
                      <a:pt x="5" y="2"/>
                    </a:lnTo>
                    <a:lnTo>
                      <a:pt x="13" y="4"/>
                    </a:lnTo>
                    <a:lnTo>
                      <a:pt x="13" y="2"/>
                    </a:lnTo>
                    <a:lnTo>
                      <a:pt x="5" y="0"/>
                    </a:lnTo>
                    <a:lnTo>
                      <a:pt x="0" y="2"/>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6" name="Freeform 1257"/>
              <p:cNvSpPr>
                <a:spLocks/>
              </p:cNvSpPr>
              <p:nvPr/>
            </p:nvSpPr>
            <p:spPr bwMode="auto">
              <a:xfrm>
                <a:off x="7339955" y="1171269"/>
                <a:ext cx="28290" cy="7937"/>
              </a:xfrm>
              <a:custGeom>
                <a:avLst/>
                <a:gdLst>
                  <a:gd name="T0" fmla="*/ 0 w 8"/>
                  <a:gd name="T1" fmla="*/ 47 h 3"/>
                  <a:gd name="T2" fmla="*/ 0 w 8"/>
                  <a:gd name="T3" fmla="*/ 47 h 3"/>
                  <a:gd name="T4" fmla="*/ 216 w 8"/>
                  <a:gd name="T5" fmla="*/ 47 h 3"/>
                  <a:gd name="T6" fmla="*/ 288 w 8"/>
                  <a:gd name="T7" fmla="*/ 0 h 3"/>
                  <a:gd name="T8" fmla="*/ 216 w 8"/>
                  <a:gd name="T9" fmla="*/ 0 h 3"/>
                  <a:gd name="T10" fmla="*/ 176 w 8"/>
                  <a:gd name="T11" fmla="*/ 33 h 3"/>
                  <a:gd name="T12" fmla="*/ 0 w 8"/>
                  <a:gd name="T13" fmla="*/ 33 h 3"/>
                  <a:gd name="T14" fmla="*/ 0 w 8"/>
                  <a:gd name="T15" fmla="*/ 33 h 3"/>
                  <a:gd name="T16" fmla="*/ 0 w 8"/>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0" y="3"/>
                    </a:moveTo>
                    <a:lnTo>
                      <a:pt x="0" y="3"/>
                    </a:lnTo>
                    <a:lnTo>
                      <a:pt x="6" y="3"/>
                    </a:lnTo>
                    <a:lnTo>
                      <a:pt x="8" y="0"/>
                    </a:lnTo>
                    <a:lnTo>
                      <a:pt x="6" y="0"/>
                    </a:lnTo>
                    <a:lnTo>
                      <a:pt x="5" y="2"/>
                    </a:lnTo>
                    <a:lnTo>
                      <a:pt x="0"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7" name="Freeform 1258"/>
              <p:cNvSpPr>
                <a:spLocks/>
              </p:cNvSpPr>
              <p:nvPr/>
            </p:nvSpPr>
            <p:spPr bwMode="auto">
              <a:xfrm>
                <a:off x="7262158" y="1176031"/>
                <a:ext cx="77797" cy="14287"/>
              </a:xfrm>
              <a:custGeom>
                <a:avLst/>
                <a:gdLst>
                  <a:gd name="T0" fmla="*/ 36 w 23"/>
                  <a:gd name="T1" fmla="*/ 110 h 5"/>
                  <a:gd name="T2" fmla="*/ 36 w 23"/>
                  <a:gd name="T3" fmla="*/ 110 h 5"/>
                  <a:gd name="T4" fmla="*/ 99 w 23"/>
                  <a:gd name="T5" fmla="*/ 65 h 5"/>
                  <a:gd name="T6" fmla="*/ 321 w 23"/>
                  <a:gd name="T7" fmla="*/ 23 h 5"/>
                  <a:gd name="T8" fmla="*/ 513 w 23"/>
                  <a:gd name="T9" fmla="*/ 23 h 5"/>
                  <a:gd name="T10" fmla="*/ 737 w 23"/>
                  <a:gd name="T11" fmla="*/ 23 h 5"/>
                  <a:gd name="T12" fmla="*/ 737 w 23"/>
                  <a:gd name="T13" fmla="*/ 0 h 5"/>
                  <a:gd name="T14" fmla="*/ 513 w 23"/>
                  <a:gd name="T15" fmla="*/ 0 h 5"/>
                  <a:gd name="T16" fmla="*/ 321 w 23"/>
                  <a:gd name="T17" fmla="*/ 0 h 5"/>
                  <a:gd name="T18" fmla="*/ 99 w 23"/>
                  <a:gd name="T19" fmla="*/ 0 h 5"/>
                  <a:gd name="T20" fmla="*/ 0 w 23"/>
                  <a:gd name="T21" fmla="*/ 65 h 5"/>
                  <a:gd name="T22" fmla="*/ 0 w 23"/>
                  <a:gd name="T23" fmla="*/ 65 h 5"/>
                  <a:gd name="T24" fmla="*/ 36 w 23"/>
                  <a:gd name="T25" fmla="*/ 11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5"/>
                  <a:gd name="T41" fmla="*/ 23 w 23"/>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5">
                    <a:moveTo>
                      <a:pt x="1" y="5"/>
                    </a:moveTo>
                    <a:lnTo>
                      <a:pt x="1" y="5"/>
                    </a:lnTo>
                    <a:lnTo>
                      <a:pt x="3" y="3"/>
                    </a:lnTo>
                    <a:lnTo>
                      <a:pt x="10" y="1"/>
                    </a:lnTo>
                    <a:lnTo>
                      <a:pt x="16" y="1"/>
                    </a:lnTo>
                    <a:lnTo>
                      <a:pt x="23" y="1"/>
                    </a:lnTo>
                    <a:lnTo>
                      <a:pt x="23" y="0"/>
                    </a:lnTo>
                    <a:lnTo>
                      <a:pt x="16" y="0"/>
                    </a:lnTo>
                    <a:lnTo>
                      <a:pt x="10" y="0"/>
                    </a:lnTo>
                    <a:lnTo>
                      <a:pt x="3" y="0"/>
                    </a:lnTo>
                    <a:lnTo>
                      <a:pt x="0" y="3"/>
                    </a:lnTo>
                    <a:lnTo>
                      <a:pt x="1"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8" name="Freeform 1259"/>
              <p:cNvSpPr>
                <a:spLocks/>
              </p:cNvSpPr>
              <p:nvPr/>
            </p:nvSpPr>
            <p:spPr bwMode="auto">
              <a:xfrm>
                <a:off x="7244477" y="1183969"/>
                <a:ext cx="21217" cy="23812"/>
              </a:xfrm>
              <a:custGeom>
                <a:avLst/>
                <a:gdLst>
                  <a:gd name="T0" fmla="*/ 0 w 6"/>
                  <a:gd name="T1" fmla="*/ 189 h 8"/>
                  <a:gd name="T2" fmla="*/ 0 w 6"/>
                  <a:gd name="T3" fmla="*/ 189 h 8"/>
                  <a:gd name="T4" fmla="*/ 184 w 6"/>
                  <a:gd name="T5" fmla="*/ 120 h 8"/>
                  <a:gd name="T6" fmla="*/ 216 w 6"/>
                  <a:gd name="T7" fmla="*/ 45 h 8"/>
                  <a:gd name="T8" fmla="*/ 184 w 6"/>
                  <a:gd name="T9" fmla="*/ 0 h 8"/>
                  <a:gd name="T10" fmla="*/ 112 w 6"/>
                  <a:gd name="T11" fmla="*/ 73 h 8"/>
                  <a:gd name="T12" fmla="*/ 0 w 6"/>
                  <a:gd name="T13" fmla="*/ 120 h 8"/>
                  <a:gd name="T14" fmla="*/ 0 w 6"/>
                  <a:gd name="T15" fmla="*/ 120 h 8"/>
                  <a:gd name="T16" fmla="*/ 0 w 6"/>
                  <a:gd name="T17" fmla="*/ 189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8"/>
                  <a:gd name="T29" fmla="*/ 6 w 6"/>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8">
                    <a:moveTo>
                      <a:pt x="0" y="8"/>
                    </a:moveTo>
                    <a:lnTo>
                      <a:pt x="0" y="8"/>
                    </a:lnTo>
                    <a:lnTo>
                      <a:pt x="5" y="5"/>
                    </a:lnTo>
                    <a:lnTo>
                      <a:pt x="6" y="2"/>
                    </a:lnTo>
                    <a:lnTo>
                      <a:pt x="5" y="0"/>
                    </a:lnTo>
                    <a:lnTo>
                      <a:pt x="3" y="3"/>
                    </a:lnTo>
                    <a:lnTo>
                      <a:pt x="0" y="5"/>
                    </a:lnTo>
                    <a:lnTo>
                      <a:pt x="0"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29" name="Freeform 1260"/>
              <p:cNvSpPr>
                <a:spLocks/>
              </p:cNvSpPr>
              <p:nvPr/>
            </p:nvSpPr>
            <p:spPr bwMode="auto">
              <a:xfrm>
                <a:off x="7207347" y="1198256"/>
                <a:ext cx="37130" cy="22225"/>
              </a:xfrm>
              <a:custGeom>
                <a:avLst/>
                <a:gdLst>
                  <a:gd name="T0" fmla="*/ 99 w 11"/>
                  <a:gd name="T1" fmla="*/ 150 h 8"/>
                  <a:gd name="T2" fmla="*/ 99 w 11"/>
                  <a:gd name="T3" fmla="*/ 150 h 8"/>
                  <a:gd name="T4" fmla="*/ 132 w 11"/>
                  <a:gd name="T5" fmla="*/ 114 h 8"/>
                  <a:gd name="T6" fmla="*/ 353 w 11"/>
                  <a:gd name="T7" fmla="*/ 52 h 8"/>
                  <a:gd name="T8" fmla="*/ 353 w 11"/>
                  <a:gd name="T9" fmla="*/ 0 h 8"/>
                  <a:gd name="T10" fmla="*/ 99 w 11"/>
                  <a:gd name="T11" fmla="*/ 91 h 8"/>
                  <a:gd name="T12" fmla="*/ 0 w 11"/>
                  <a:gd name="T13" fmla="*/ 150 h 8"/>
                  <a:gd name="T14" fmla="*/ 0 w 11"/>
                  <a:gd name="T15" fmla="*/ 150 h 8"/>
                  <a:gd name="T16" fmla="*/ 99 w 11"/>
                  <a:gd name="T17" fmla="*/ 15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8"/>
                  <a:gd name="T29" fmla="*/ 11 w 1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8">
                    <a:moveTo>
                      <a:pt x="3" y="8"/>
                    </a:moveTo>
                    <a:lnTo>
                      <a:pt x="3" y="8"/>
                    </a:lnTo>
                    <a:lnTo>
                      <a:pt x="4" y="6"/>
                    </a:lnTo>
                    <a:lnTo>
                      <a:pt x="11" y="3"/>
                    </a:lnTo>
                    <a:lnTo>
                      <a:pt x="11" y="0"/>
                    </a:lnTo>
                    <a:lnTo>
                      <a:pt x="3" y="5"/>
                    </a:lnTo>
                    <a:lnTo>
                      <a:pt x="0" y="8"/>
                    </a:lnTo>
                    <a:lnTo>
                      <a:pt x="3" y="8"/>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0" name="Freeform 1261"/>
              <p:cNvSpPr>
                <a:spLocks/>
              </p:cNvSpPr>
              <p:nvPr/>
            </p:nvSpPr>
            <p:spPr bwMode="auto">
              <a:xfrm>
                <a:off x="7207347" y="1220481"/>
                <a:ext cx="10609" cy="9525"/>
              </a:xfrm>
              <a:custGeom>
                <a:avLst/>
                <a:gdLst>
                  <a:gd name="T0" fmla="*/ 40 w 3"/>
                  <a:gd name="T1" fmla="*/ 88 h 3"/>
                  <a:gd name="T2" fmla="*/ 40 w 3"/>
                  <a:gd name="T3" fmla="*/ 88 h 3"/>
                  <a:gd name="T4" fmla="*/ 40 w 3"/>
                  <a:gd name="T5" fmla="*/ 88 h 3"/>
                  <a:gd name="T6" fmla="*/ 120 w 3"/>
                  <a:gd name="T7" fmla="*/ 0 h 3"/>
                  <a:gd name="T8" fmla="*/ 0 w 3"/>
                  <a:gd name="T9" fmla="*/ 0 h 3"/>
                  <a:gd name="T10" fmla="*/ 0 w 3"/>
                  <a:gd name="T11" fmla="*/ 88 h 3"/>
                  <a:gd name="T12" fmla="*/ 0 w 3"/>
                  <a:gd name="T13" fmla="*/ 88 h 3"/>
                  <a:gd name="T14" fmla="*/ 0 w 3"/>
                  <a:gd name="T15" fmla="*/ 88 h 3"/>
                  <a:gd name="T16" fmla="*/ 40 w 3"/>
                  <a:gd name="T17" fmla="*/ 8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1" y="3"/>
                    </a:moveTo>
                    <a:lnTo>
                      <a:pt x="1" y="3"/>
                    </a:lnTo>
                    <a:lnTo>
                      <a:pt x="3" y="0"/>
                    </a:lnTo>
                    <a:lnTo>
                      <a:pt x="0" y="0"/>
                    </a:lnTo>
                    <a:lnTo>
                      <a:pt x="0" y="3"/>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1" name="Freeform 1262"/>
              <p:cNvSpPr>
                <a:spLocks/>
              </p:cNvSpPr>
              <p:nvPr/>
            </p:nvSpPr>
            <p:spPr bwMode="auto">
              <a:xfrm>
                <a:off x="6940362" y="1064906"/>
                <a:ext cx="100782" cy="55562"/>
              </a:xfrm>
              <a:custGeom>
                <a:avLst/>
                <a:gdLst>
                  <a:gd name="T0" fmla="*/ 0 w 30"/>
                  <a:gd name="T1" fmla="*/ 327 h 20"/>
                  <a:gd name="T2" fmla="*/ 160 w 30"/>
                  <a:gd name="T3" fmla="*/ 364 h 20"/>
                  <a:gd name="T4" fmla="*/ 220 w 30"/>
                  <a:gd name="T5" fmla="*/ 385 h 20"/>
                  <a:gd name="T6" fmla="*/ 344 w 30"/>
                  <a:gd name="T7" fmla="*/ 348 h 20"/>
                  <a:gd name="T8" fmla="*/ 465 w 30"/>
                  <a:gd name="T9" fmla="*/ 287 h 20"/>
                  <a:gd name="T10" fmla="*/ 557 w 30"/>
                  <a:gd name="T11" fmla="*/ 266 h 20"/>
                  <a:gd name="T12" fmla="*/ 714 w 30"/>
                  <a:gd name="T13" fmla="*/ 229 h 20"/>
                  <a:gd name="T14" fmla="*/ 777 w 30"/>
                  <a:gd name="T15" fmla="*/ 229 h 20"/>
                  <a:gd name="T16" fmla="*/ 899 w 30"/>
                  <a:gd name="T17" fmla="*/ 229 h 20"/>
                  <a:gd name="T18" fmla="*/ 927 w 30"/>
                  <a:gd name="T19" fmla="*/ 229 h 20"/>
                  <a:gd name="T20" fmla="*/ 927 w 30"/>
                  <a:gd name="T21" fmla="*/ 192 h 20"/>
                  <a:gd name="T22" fmla="*/ 899 w 30"/>
                  <a:gd name="T23" fmla="*/ 171 h 20"/>
                  <a:gd name="T24" fmla="*/ 863 w 30"/>
                  <a:gd name="T25" fmla="*/ 117 h 20"/>
                  <a:gd name="T26" fmla="*/ 838 w 30"/>
                  <a:gd name="T27" fmla="*/ 98 h 20"/>
                  <a:gd name="T28" fmla="*/ 777 w 30"/>
                  <a:gd name="T29" fmla="*/ 58 h 20"/>
                  <a:gd name="T30" fmla="*/ 741 w 30"/>
                  <a:gd name="T31" fmla="*/ 58 h 20"/>
                  <a:gd name="T32" fmla="*/ 678 w 30"/>
                  <a:gd name="T33" fmla="*/ 58 h 20"/>
                  <a:gd name="T34" fmla="*/ 618 w 30"/>
                  <a:gd name="T35" fmla="*/ 73 h 20"/>
                  <a:gd name="T36" fmla="*/ 557 w 30"/>
                  <a:gd name="T37" fmla="*/ 98 h 20"/>
                  <a:gd name="T38" fmla="*/ 526 w 30"/>
                  <a:gd name="T39" fmla="*/ 117 h 20"/>
                  <a:gd name="T40" fmla="*/ 494 w 30"/>
                  <a:gd name="T41" fmla="*/ 98 h 20"/>
                  <a:gd name="T42" fmla="*/ 465 w 30"/>
                  <a:gd name="T43" fmla="*/ 58 h 20"/>
                  <a:gd name="T44" fmla="*/ 465 w 30"/>
                  <a:gd name="T45" fmla="*/ 58 h 20"/>
                  <a:gd name="T46" fmla="*/ 494 w 30"/>
                  <a:gd name="T47" fmla="*/ 37 h 20"/>
                  <a:gd name="T48" fmla="*/ 494 w 30"/>
                  <a:gd name="T49" fmla="*/ 21 h 20"/>
                  <a:gd name="T50" fmla="*/ 405 w 30"/>
                  <a:gd name="T51" fmla="*/ 0 h 20"/>
                  <a:gd name="T52" fmla="*/ 310 w 30"/>
                  <a:gd name="T53" fmla="*/ 0 h 20"/>
                  <a:gd name="T54" fmla="*/ 245 w 30"/>
                  <a:gd name="T55" fmla="*/ 0 h 20"/>
                  <a:gd name="T56" fmla="*/ 160 w 30"/>
                  <a:gd name="T57" fmla="*/ 58 h 20"/>
                  <a:gd name="T58" fmla="*/ 160 w 30"/>
                  <a:gd name="T59" fmla="*/ 73 h 20"/>
                  <a:gd name="T60" fmla="*/ 97 w 30"/>
                  <a:gd name="T61" fmla="*/ 135 h 20"/>
                  <a:gd name="T62" fmla="*/ 61 w 30"/>
                  <a:gd name="T63" fmla="*/ 156 h 20"/>
                  <a:gd name="T64" fmla="*/ 124 w 30"/>
                  <a:gd name="T65" fmla="*/ 192 h 20"/>
                  <a:gd name="T66" fmla="*/ 220 w 30"/>
                  <a:gd name="T67" fmla="*/ 215 h 20"/>
                  <a:gd name="T68" fmla="*/ 344 w 30"/>
                  <a:gd name="T69" fmla="*/ 215 h 20"/>
                  <a:gd name="T70" fmla="*/ 372 w 30"/>
                  <a:gd name="T71" fmla="*/ 229 h 20"/>
                  <a:gd name="T72" fmla="*/ 372 w 30"/>
                  <a:gd name="T73" fmla="*/ 250 h 20"/>
                  <a:gd name="T74" fmla="*/ 344 w 30"/>
                  <a:gd name="T75" fmla="*/ 250 h 20"/>
                  <a:gd name="T76" fmla="*/ 245 w 30"/>
                  <a:gd name="T77" fmla="*/ 250 h 20"/>
                  <a:gd name="T78" fmla="*/ 160 w 30"/>
                  <a:gd name="T79" fmla="*/ 250 h 20"/>
                  <a:gd name="T80" fmla="*/ 61 w 30"/>
                  <a:gd name="T81" fmla="*/ 250 h 20"/>
                  <a:gd name="T82" fmla="*/ 36 w 30"/>
                  <a:gd name="T83" fmla="*/ 266 h 20"/>
                  <a:gd name="T84" fmla="*/ 61 w 30"/>
                  <a:gd name="T85" fmla="*/ 287 h 20"/>
                  <a:gd name="T86" fmla="*/ 97 w 30"/>
                  <a:gd name="T87" fmla="*/ 310 h 20"/>
                  <a:gd name="T88" fmla="*/ 61 w 30"/>
                  <a:gd name="T89" fmla="*/ 327 h 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
                  <a:gd name="T136" fmla="*/ 0 h 20"/>
                  <a:gd name="T137" fmla="*/ 30 w 30"/>
                  <a:gd name="T138" fmla="*/ 20 h 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 h="20">
                    <a:moveTo>
                      <a:pt x="0" y="17"/>
                    </a:moveTo>
                    <a:lnTo>
                      <a:pt x="0" y="17"/>
                    </a:lnTo>
                    <a:lnTo>
                      <a:pt x="3" y="18"/>
                    </a:lnTo>
                    <a:lnTo>
                      <a:pt x="5" y="19"/>
                    </a:lnTo>
                    <a:lnTo>
                      <a:pt x="6" y="20"/>
                    </a:lnTo>
                    <a:lnTo>
                      <a:pt x="7" y="20"/>
                    </a:lnTo>
                    <a:lnTo>
                      <a:pt x="11" y="18"/>
                    </a:lnTo>
                    <a:lnTo>
                      <a:pt x="13" y="17"/>
                    </a:lnTo>
                    <a:lnTo>
                      <a:pt x="15" y="15"/>
                    </a:lnTo>
                    <a:lnTo>
                      <a:pt x="18" y="14"/>
                    </a:lnTo>
                    <a:lnTo>
                      <a:pt x="21" y="13"/>
                    </a:lnTo>
                    <a:lnTo>
                      <a:pt x="23" y="12"/>
                    </a:lnTo>
                    <a:lnTo>
                      <a:pt x="25" y="12"/>
                    </a:lnTo>
                    <a:lnTo>
                      <a:pt x="27" y="12"/>
                    </a:lnTo>
                    <a:lnTo>
                      <a:pt x="29" y="12"/>
                    </a:lnTo>
                    <a:lnTo>
                      <a:pt x="30" y="12"/>
                    </a:lnTo>
                    <a:lnTo>
                      <a:pt x="30" y="11"/>
                    </a:lnTo>
                    <a:lnTo>
                      <a:pt x="30" y="10"/>
                    </a:lnTo>
                    <a:lnTo>
                      <a:pt x="29" y="9"/>
                    </a:lnTo>
                    <a:lnTo>
                      <a:pt x="28" y="8"/>
                    </a:lnTo>
                    <a:lnTo>
                      <a:pt x="28" y="6"/>
                    </a:lnTo>
                    <a:lnTo>
                      <a:pt x="28" y="5"/>
                    </a:lnTo>
                    <a:lnTo>
                      <a:pt x="27" y="5"/>
                    </a:lnTo>
                    <a:lnTo>
                      <a:pt x="26" y="4"/>
                    </a:lnTo>
                    <a:lnTo>
                      <a:pt x="25" y="3"/>
                    </a:lnTo>
                    <a:lnTo>
                      <a:pt x="24" y="3"/>
                    </a:lnTo>
                    <a:lnTo>
                      <a:pt x="23" y="3"/>
                    </a:lnTo>
                    <a:lnTo>
                      <a:pt x="22" y="3"/>
                    </a:lnTo>
                    <a:lnTo>
                      <a:pt x="21" y="3"/>
                    </a:lnTo>
                    <a:lnTo>
                      <a:pt x="20" y="4"/>
                    </a:lnTo>
                    <a:lnTo>
                      <a:pt x="18" y="5"/>
                    </a:lnTo>
                    <a:lnTo>
                      <a:pt x="17" y="6"/>
                    </a:lnTo>
                    <a:lnTo>
                      <a:pt x="16" y="5"/>
                    </a:lnTo>
                    <a:lnTo>
                      <a:pt x="15" y="5"/>
                    </a:lnTo>
                    <a:lnTo>
                      <a:pt x="15" y="3"/>
                    </a:lnTo>
                    <a:lnTo>
                      <a:pt x="16" y="2"/>
                    </a:lnTo>
                    <a:lnTo>
                      <a:pt x="16" y="1"/>
                    </a:lnTo>
                    <a:lnTo>
                      <a:pt x="13" y="0"/>
                    </a:lnTo>
                    <a:lnTo>
                      <a:pt x="12" y="0"/>
                    </a:lnTo>
                    <a:lnTo>
                      <a:pt x="10" y="0"/>
                    </a:lnTo>
                    <a:lnTo>
                      <a:pt x="9" y="0"/>
                    </a:lnTo>
                    <a:lnTo>
                      <a:pt x="8" y="0"/>
                    </a:lnTo>
                    <a:lnTo>
                      <a:pt x="7" y="2"/>
                    </a:lnTo>
                    <a:lnTo>
                      <a:pt x="5" y="3"/>
                    </a:lnTo>
                    <a:lnTo>
                      <a:pt x="5" y="4"/>
                    </a:lnTo>
                    <a:lnTo>
                      <a:pt x="4" y="5"/>
                    </a:lnTo>
                    <a:lnTo>
                      <a:pt x="3" y="7"/>
                    </a:lnTo>
                    <a:lnTo>
                      <a:pt x="2" y="7"/>
                    </a:lnTo>
                    <a:lnTo>
                      <a:pt x="2" y="8"/>
                    </a:lnTo>
                    <a:lnTo>
                      <a:pt x="2" y="9"/>
                    </a:lnTo>
                    <a:lnTo>
                      <a:pt x="4" y="10"/>
                    </a:lnTo>
                    <a:lnTo>
                      <a:pt x="7" y="11"/>
                    </a:lnTo>
                    <a:lnTo>
                      <a:pt x="9" y="11"/>
                    </a:lnTo>
                    <a:lnTo>
                      <a:pt x="11" y="11"/>
                    </a:lnTo>
                    <a:lnTo>
                      <a:pt x="12" y="12"/>
                    </a:lnTo>
                    <a:lnTo>
                      <a:pt x="12" y="13"/>
                    </a:lnTo>
                    <a:lnTo>
                      <a:pt x="11" y="13"/>
                    </a:lnTo>
                    <a:lnTo>
                      <a:pt x="10" y="14"/>
                    </a:lnTo>
                    <a:lnTo>
                      <a:pt x="8" y="13"/>
                    </a:lnTo>
                    <a:lnTo>
                      <a:pt x="5" y="13"/>
                    </a:lnTo>
                    <a:lnTo>
                      <a:pt x="3" y="13"/>
                    </a:lnTo>
                    <a:lnTo>
                      <a:pt x="2" y="13"/>
                    </a:lnTo>
                    <a:lnTo>
                      <a:pt x="2" y="14"/>
                    </a:lnTo>
                    <a:lnTo>
                      <a:pt x="1" y="14"/>
                    </a:lnTo>
                    <a:lnTo>
                      <a:pt x="2" y="15"/>
                    </a:lnTo>
                    <a:lnTo>
                      <a:pt x="3" y="16"/>
                    </a:lnTo>
                    <a:lnTo>
                      <a:pt x="2" y="16"/>
                    </a:lnTo>
                    <a:lnTo>
                      <a:pt x="2" y="17"/>
                    </a:lnTo>
                    <a:lnTo>
                      <a:pt x="0" y="1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2" name="Freeform 1263"/>
              <p:cNvSpPr>
                <a:spLocks/>
              </p:cNvSpPr>
              <p:nvPr/>
            </p:nvSpPr>
            <p:spPr bwMode="auto">
              <a:xfrm>
                <a:off x="6935058" y="1106181"/>
                <a:ext cx="28290" cy="14287"/>
              </a:xfrm>
              <a:custGeom>
                <a:avLst/>
                <a:gdLst>
                  <a:gd name="T0" fmla="*/ 288 w 8"/>
                  <a:gd name="T1" fmla="*/ 65 h 5"/>
                  <a:gd name="T2" fmla="*/ 288 w 8"/>
                  <a:gd name="T3" fmla="*/ 65 h 5"/>
                  <a:gd name="T4" fmla="*/ 176 w 8"/>
                  <a:gd name="T5" fmla="*/ 41 h 5"/>
                  <a:gd name="T6" fmla="*/ 40 w 8"/>
                  <a:gd name="T7" fmla="*/ 0 h 5"/>
                  <a:gd name="T8" fmla="*/ 0 w 8"/>
                  <a:gd name="T9" fmla="*/ 65 h 5"/>
                  <a:gd name="T10" fmla="*/ 104 w 8"/>
                  <a:gd name="T11" fmla="*/ 104 h 5"/>
                  <a:gd name="T12" fmla="*/ 288 w 8"/>
                  <a:gd name="T13" fmla="*/ 104 h 5"/>
                  <a:gd name="T14" fmla="*/ 288 w 8"/>
                  <a:gd name="T15" fmla="*/ 104 h 5"/>
                  <a:gd name="T16" fmla="*/ 288 w 8"/>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3"/>
                    </a:moveTo>
                    <a:lnTo>
                      <a:pt x="8" y="3"/>
                    </a:lnTo>
                    <a:lnTo>
                      <a:pt x="5" y="2"/>
                    </a:lnTo>
                    <a:lnTo>
                      <a:pt x="1" y="0"/>
                    </a:lnTo>
                    <a:lnTo>
                      <a:pt x="0" y="3"/>
                    </a:lnTo>
                    <a:lnTo>
                      <a:pt x="3" y="5"/>
                    </a:lnTo>
                    <a:lnTo>
                      <a:pt x="8" y="5"/>
                    </a:lnTo>
                    <a:lnTo>
                      <a:pt x="8"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3" name="Freeform 1264"/>
              <p:cNvSpPr>
                <a:spLocks/>
              </p:cNvSpPr>
              <p:nvPr/>
            </p:nvSpPr>
            <p:spPr bwMode="auto">
              <a:xfrm>
                <a:off x="6963347" y="1106181"/>
                <a:ext cx="33594" cy="14287"/>
              </a:xfrm>
              <a:custGeom>
                <a:avLst/>
                <a:gdLst>
                  <a:gd name="T0" fmla="*/ 253 w 10"/>
                  <a:gd name="T1" fmla="*/ 0 h 5"/>
                  <a:gd name="T2" fmla="*/ 253 w 10"/>
                  <a:gd name="T3" fmla="*/ 0 h 5"/>
                  <a:gd name="T4" fmla="*/ 97 w 10"/>
                  <a:gd name="T5" fmla="*/ 41 h 5"/>
                  <a:gd name="T6" fmla="*/ 0 w 10"/>
                  <a:gd name="T7" fmla="*/ 65 h 5"/>
                  <a:gd name="T8" fmla="*/ 0 w 10"/>
                  <a:gd name="T9" fmla="*/ 104 h 5"/>
                  <a:gd name="T10" fmla="*/ 160 w 10"/>
                  <a:gd name="T11" fmla="*/ 104 h 5"/>
                  <a:gd name="T12" fmla="*/ 313 w 10"/>
                  <a:gd name="T13" fmla="*/ 41 h 5"/>
                  <a:gd name="T14" fmla="*/ 313 w 10"/>
                  <a:gd name="T15" fmla="*/ 41 h 5"/>
                  <a:gd name="T16" fmla="*/ 253 w 10"/>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8" y="0"/>
                    </a:moveTo>
                    <a:lnTo>
                      <a:pt x="8" y="0"/>
                    </a:lnTo>
                    <a:lnTo>
                      <a:pt x="3" y="2"/>
                    </a:lnTo>
                    <a:lnTo>
                      <a:pt x="0" y="3"/>
                    </a:lnTo>
                    <a:lnTo>
                      <a:pt x="0" y="5"/>
                    </a:lnTo>
                    <a:lnTo>
                      <a:pt x="5" y="5"/>
                    </a:lnTo>
                    <a:lnTo>
                      <a:pt x="10" y="2"/>
                    </a:lnTo>
                    <a:lnTo>
                      <a:pt x="8"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4" name="Freeform 1265"/>
              <p:cNvSpPr>
                <a:spLocks/>
              </p:cNvSpPr>
              <p:nvPr/>
            </p:nvSpPr>
            <p:spPr bwMode="auto">
              <a:xfrm>
                <a:off x="6989869" y="1096656"/>
                <a:ext cx="35362" cy="15875"/>
              </a:xfrm>
              <a:custGeom>
                <a:avLst/>
                <a:gdLst>
                  <a:gd name="T0" fmla="*/ 376 w 10"/>
                  <a:gd name="T1" fmla="*/ 0 h 5"/>
                  <a:gd name="T2" fmla="*/ 376 w 10"/>
                  <a:gd name="T3" fmla="*/ 0 h 5"/>
                  <a:gd name="T4" fmla="*/ 192 w 10"/>
                  <a:gd name="T5" fmla="*/ 0 h 5"/>
                  <a:gd name="T6" fmla="*/ 0 w 10"/>
                  <a:gd name="T7" fmla="*/ 96 h 5"/>
                  <a:gd name="T8" fmla="*/ 72 w 10"/>
                  <a:gd name="T9" fmla="*/ 160 h 5"/>
                  <a:gd name="T10" fmla="*/ 264 w 10"/>
                  <a:gd name="T11" fmla="*/ 96 h 5"/>
                  <a:gd name="T12" fmla="*/ 376 w 10"/>
                  <a:gd name="T13" fmla="*/ 32 h 5"/>
                  <a:gd name="T14" fmla="*/ 376 w 10"/>
                  <a:gd name="T15" fmla="*/ 32 h 5"/>
                  <a:gd name="T16" fmla="*/ 376 w 10"/>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5"/>
                  <a:gd name="T29" fmla="*/ 10 w 10"/>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5">
                    <a:moveTo>
                      <a:pt x="10" y="0"/>
                    </a:moveTo>
                    <a:lnTo>
                      <a:pt x="10" y="0"/>
                    </a:lnTo>
                    <a:lnTo>
                      <a:pt x="5" y="0"/>
                    </a:lnTo>
                    <a:lnTo>
                      <a:pt x="0" y="3"/>
                    </a:lnTo>
                    <a:lnTo>
                      <a:pt x="2" y="5"/>
                    </a:lnTo>
                    <a:lnTo>
                      <a:pt x="7" y="3"/>
                    </a:lnTo>
                    <a:lnTo>
                      <a:pt x="10" y="1"/>
                    </a:lnTo>
                    <a:lnTo>
                      <a:pt x="1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5" name="Freeform 1266"/>
              <p:cNvSpPr>
                <a:spLocks/>
              </p:cNvSpPr>
              <p:nvPr/>
            </p:nvSpPr>
            <p:spPr bwMode="auto">
              <a:xfrm>
                <a:off x="7025231" y="1091894"/>
                <a:ext cx="19449" cy="9525"/>
              </a:xfrm>
              <a:custGeom>
                <a:avLst/>
                <a:gdLst>
                  <a:gd name="T0" fmla="*/ 81 w 6"/>
                  <a:gd name="T1" fmla="*/ 0 h 3"/>
                  <a:gd name="T2" fmla="*/ 81 w 6"/>
                  <a:gd name="T3" fmla="*/ 0 h 3"/>
                  <a:gd name="T4" fmla="*/ 81 w 6"/>
                  <a:gd name="T5" fmla="*/ 64 h 3"/>
                  <a:gd name="T6" fmla="*/ 81 w 6"/>
                  <a:gd name="T7" fmla="*/ 64 h 3"/>
                  <a:gd name="T8" fmla="*/ 57 w 6"/>
                  <a:gd name="T9" fmla="*/ 64 h 3"/>
                  <a:gd name="T10" fmla="*/ 0 w 6"/>
                  <a:gd name="T11" fmla="*/ 64 h 3"/>
                  <a:gd name="T12" fmla="*/ 0 w 6"/>
                  <a:gd name="T13" fmla="*/ 96 h 3"/>
                  <a:gd name="T14" fmla="*/ 57 w 6"/>
                  <a:gd name="T15" fmla="*/ 96 h 3"/>
                  <a:gd name="T16" fmla="*/ 81 w 6"/>
                  <a:gd name="T17" fmla="*/ 96 h 3"/>
                  <a:gd name="T18" fmla="*/ 161 w 6"/>
                  <a:gd name="T19" fmla="*/ 64 h 3"/>
                  <a:gd name="T20" fmla="*/ 134 w 6"/>
                  <a:gd name="T21" fmla="*/ 0 h 3"/>
                  <a:gd name="T22" fmla="*/ 134 w 6"/>
                  <a:gd name="T23" fmla="*/ 0 h 3"/>
                  <a:gd name="T24" fmla="*/ 81 w 6"/>
                  <a:gd name="T25" fmla="*/ 0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3"/>
                  <a:gd name="T41" fmla="*/ 6 w 6"/>
                  <a:gd name="T42" fmla="*/ 3 h 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3">
                    <a:moveTo>
                      <a:pt x="3" y="0"/>
                    </a:moveTo>
                    <a:lnTo>
                      <a:pt x="3" y="0"/>
                    </a:lnTo>
                    <a:lnTo>
                      <a:pt x="3" y="2"/>
                    </a:lnTo>
                    <a:lnTo>
                      <a:pt x="2" y="2"/>
                    </a:lnTo>
                    <a:lnTo>
                      <a:pt x="0" y="2"/>
                    </a:lnTo>
                    <a:lnTo>
                      <a:pt x="0" y="3"/>
                    </a:lnTo>
                    <a:lnTo>
                      <a:pt x="2" y="3"/>
                    </a:lnTo>
                    <a:lnTo>
                      <a:pt x="3" y="3"/>
                    </a:lnTo>
                    <a:lnTo>
                      <a:pt x="6" y="2"/>
                    </a:lnTo>
                    <a:lnTo>
                      <a:pt x="5" y="0"/>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6" name="Freeform 1267"/>
              <p:cNvSpPr>
                <a:spLocks/>
              </p:cNvSpPr>
              <p:nvPr/>
            </p:nvSpPr>
            <p:spPr bwMode="auto">
              <a:xfrm>
                <a:off x="7025231" y="1069669"/>
                <a:ext cx="15913" cy="22225"/>
              </a:xfrm>
              <a:custGeom>
                <a:avLst/>
                <a:gdLst>
                  <a:gd name="T0" fmla="*/ 0 w 5"/>
                  <a:gd name="T1" fmla="*/ 21 h 8"/>
                  <a:gd name="T2" fmla="*/ 0 w 5"/>
                  <a:gd name="T3" fmla="*/ 21 h 8"/>
                  <a:gd name="T4" fmla="*/ 52 w 5"/>
                  <a:gd name="T5" fmla="*/ 94 h 8"/>
                  <a:gd name="T6" fmla="*/ 74 w 5"/>
                  <a:gd name="T7" fmla="*/ 156 h 8"/>
                  <a:gd name="T8" fmla="*/ 130 w 5"/>
                  <a:gd name="T9" fmla="*/ 156 h 8"/>
                  <a:gd name="T10" fmla="*/ 74 w 5"/>
                  <a:gd name="T11" fmla="*/ 58 h 8"/>
                  <a:gd name="T12" fmla="*/ 52 w 5"/>
                  <a:gd name="T13" fmla="*/ 0 h 8"/>
                  <a:gd name="T14" fmla="*/ 52 w 5"/>
                  <a:gd name="T15" fmla="*/ 0 h 8"/>
                  <a:gd name="T16" fmla="*/ 0 w 5"/>
                  <a:gd name="T17" fmla="*/ 21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1"/>
                    </a:moveTo>
                    <a:lnTo>
                      <a:pt x="0" y="1"/>
                    </a:lnTo>
                    <a:lnTo>
                      <a:pt x="2" y="5"/>
                    </a:lnTo>
                    <a:lnTo>
                      <a:pt x="3" y="8"/>
                    </a:lnTo>
                    <a:lnTo>
                      <a:pt x="5" y="8"/>
                    </a:lnTo>
                    <a:lnTo>
                      <a:pt x="3" y="3"/>
                    </a:lnTo>
                    <a:lnTo>
                      <a:pt x="2"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7" name="Freeform 1268"/>
              <p:cNvSpPr>
                <a:spLocks/>
              </p:cNvSpPr>
              <p:nvPr/>
            </p:nvSpPr>
            <p:spPr bwMode="auto">
              <a:xfrm>
                <a:off x="7000478" y="1069669"/>
                <a:ext cx="31826" cy="7937"/>
              </a:xfrm>
              <a:custGeom>
                <a:avLst/>
                <a:gdLst>
                  <a:gd name="T0" fmla="*/ 72 w 9"/>
                  <a:gd name="T1" fmla="*/ 50 h 3"/>
                  <a:gd name="T2" fmla="*/ 72 w 9"/>
                  <a:gd name="T3" fmla="*/ 50 h 3"/>
                  <a:gd name="T4" fmla="*/ 144 w 9"/>
                  <a:gd name="T5" fmla="*/ 20 h 3"/>
                  <a:gd name="T6" fmla="*/ 256 w 9"/>
                  <a:gd name="T7" fmla="*/ 20 h 3"/>
                  <a:gd name="T8" fmla="*/ 328 w 9"/>
                  <a:gd name="T9" fmla="*/ 0 h 3"/>
                  <a:gd name="T10" fmla="*/ 144 w 9"/>
                  <a:gd name="T11" fmla="*/ 0 h 3"/>
                  <a:gd name="T12" fmla="*/ 0 w 9"/>
                  <a:gd name="T13" fmla="*/ 20 h 3"/>
                  <a:gd name="T14" fmla="*/ 0 w 9"/>
                  <a:gd name="T15" fmla="*/ 20 h 3"/>
                  <a:gd name="T16" fmla="*/ 72 w 9"/>
                  <a:gd name="T17" fmla="*/ 5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2" y="3"/>
                    </a:moveTo>
                    <a:lnTo>
                      <a:pt x="2" y="3"/>
                    </a:lnTo>
                    <a:lnTo>
                      <a:pt x="4" y="1"/>
                    </a:lnTo>
                    <a:lnTo>
                      <a:pt x="7" y="1"/>
                    </a:lnTo>
                    <a:lnTo>
                      <a:pt x="9" y="0"/>
                    </a:lnTo>
                    <a:lnTo>
                      <a:pt x="4" y="0"/>
                    </a:lnTo>
                    <a:lnTo>
                      <a:pt x="0" y="1"/>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8" name="Freeform 1269"/>
              <p:cNvSpPr>
                <a:spLocks/>
              </p:cNvSpPr>
              <p:nvPr/>
            </p:nvSpPr>
            <p:spPr bwMode="auto">
              <a:xfrm>
                <a:off x="6982797" y="1072844"/>
                <a:ext cx="24754" cy="11112"/>
              </a:xfrm>
              <a:custGeom>
                <a:avLst/>
                <a:gdLst>
                  <a:gd name="T0" fmla="*/ 0 w 7"/>
                  <a:gd name="T1" fmla="*/ 0 h 4"/>
                  <a:gd name="T2" fmla="*/ 0 w 7"/>
                  <a:gd name="T3" fmla="*/ 0 h 4"/>
                  <a:gd name="T4" fmla="*/ 144 w 7"/>
                  <a:gd name="T5" fmla="*/ 79 h 4"/>
                  <a:gd name="T6" fmla="*/ 256 w 7"/>
                  <a:gd name="T7" fmla="*/ 42 h 4"/>
                  <a:gd name="T8" fmla="*/ 184 w 7"/>
                  <a:gd name="T9" fmla="*/ 0 h 4"/>
                  <a:gd name="T10" fmla="*/ 144 w 7"/>
                  <a:gd name="T11" fmla="*/ 0 h 4"/>
                  <a:gd name="T12" fmla="*/ 144 w 7"/>
                  <a:gd name="T13" fmla="*/ 0 h 4"/>
                  <a:gd name="T14" fmla="*/ 144 w 7"/>
                  <a:gd name="T15" fmla="*/ 0 h 4"/>
                  <a:gd name="T16" fmla="*/ 0 w 7"/>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0" y="0"/>
                    </a:moveTo>
                    <a:lnTo>
                      <a:pt x="0" y="0"/>
                    </a:lnTo>
                    <a:lnTo>
                      <a:pt x="4" y="4"/>
                    </a:lnTo>
                    <a:lnTo>
                      <a:pt x="7" y="2"/>
                    </a:lnTo>
                    <a:lnTo>
                      <a:pt x="5" y="0"/>
                    </a:lnTo>
                    <a:lnTo>
                      <a:pt x="4"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39" name="Freeform 1270"/>
              <p:cNvSpPr>
                <a:spLocks/>
              </p:cNvSpPr>
              <p:nvPr/>
            </p:nvSpPr>
            <p:spPr bwMode="auto">
              <a:xfrm>
                <a:off x="6982797" y="1058556"/>
                <a:ext cx="14145" cy="14287"/>
              </a:xfrm>
              <a:custGeom>
                <a:avLst/>
                <a:gdLst>
                  <a:gd name="T0" fmla="*/ 0 w 4"/>
                  <a:gd name="T1" fmla="*/ 88 h 5"/>
                  <a:gd name="T2" fmla="*/ 0 w 4"/>
                  <a:gd name="T3" fmla="*/ 88 h 5"/>
                  <a:gd name="T4" fmla="*/ 72 w 4"/>
                  <a:gd name="T5" fmla="*/ 88 h 5"/>
                  <a:gd name="T6" fmla="*/ 0 w 4"/>
                  <a:gd name="T7" fmla="*/ 110 h 5"/>
                  <a:gd name="T8" fmla="*/ 144 w 4"/>
                  <a:gd name="T9" fmla="*/ 110 h 5"/>
                  <a:gd name="T10" fmla="*/ 144 w 4"/>
                  <a:gd name="T11" fmla="*/ 88 h 5"/>
                  <a:gd name="T12" fmla="*/ 0 w 4"/>
                  <a:gd name="T13" fmla="*/ 0 h 5"/>
                  <a:gd name="T14" fmla="*/ 0 w 4"/>
                  <a:gd name="T15" fmla="*/ 0 h 5"/>
                  <a:gd name="T16" fmla="*/ 0 w 4"/>
                  <a:gd name="T17" fmla="*/ 88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0" y="4"/>
                    </a:moveTo>
                    <a:lnTo>
                      <a:pt x="0" y="4"/>
                    </a:lnTo>
                    <a:lnTo>
                      <a:pt x="2" y="4"/>
                    </a:lnTo>
                    <a:lnTo>
                      <a:pt x="0" y="5"/>
                    </a:lnTo>
                    <a:lnTo>
                      <a:pt x="4" y="5"/>
                    </a:lnTo>
                    <a:lnTo>
                      <a:pt x="4" y="4"/>
                    </a:lnTo>
                    <a:lnTo>
                      <a:pt x="0" y="0"/>
                    </a:lnTo>
                    <a:lnTo>
                      <a:pt x="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0" name="Freeform 1271"/>
              <p:cNvSpPr>
                <a:spLocks/>
              </p:cNvSpPr>
              <p:nvPr/>
            </p:nvSpPr>
            <p:spPr bwMode="auto">
              <a:xfrm>
                <a:off x="6956275" y="1058556"/>
                <a:ext cx="26522" cy="14287"/>
              </a:xfrm>
              <a:custGeom>
                <a:avLst/>
                <a:gdLst>
                  <a:gd name="T0" fmla="*/ 60 w 8"/>
                  <a:gd name="T1" fmla="*/ 110 h 5"/>
                  <a:gd name="T2" fmla="*/ 60 w 8"/>
                  <a:gd name="T3" fmla="*/ 110 h 5"/>
                  <a:gd name="T4" fmla="*/ 60 w 8"/>
                  <a:gd name="T5" fmla="*/ 110 h 5"/>
                  <a:gd name="T6" fmla="*/ 120 w 8"/>
                  <a:gd name="T7" fmla="*/ 88 h 5"/>
                  <a:gd name="T8" fmla="*/ 144 w 8"/>
                  <a:gd name="T9" fmla="*/ 45 h 5"/>
                  <a:gd name="T10" fmla="*/ 236 w 8"/>
                  <a:gd name="T11" fmla="*/ 88 h 5"/>
                  <a:gd name="T12" fmla="*/ 236 w 8"/>
                  <a:gd name="T13" fmla="*/ 0 h 5"/>
                  <a:gd name="T14" fmla="*/ 144 w 8"/>
                  <a:gd name="T15" fmla="*/ 0 h 5"/>
                  <a:gd name="T16" fmla="*/ 60 w 8"/>
                  <a:gd name="T17" fmla="*/ 45 h 5"/>
                  <a:gd name="T18" fmla="*/ 0 w 8"/>
                  <a:gd name="T19" fmla="*/ 88 h 5"/>
                  <a:gd name="T20" fmla="*/ 0 w 8"/>
                  <a:gd name="T21" fmla="*/ 110 h 5"/>
                  <a:gd name="T22" fmla="*/ 0 w 8"/>
                  <a:gd name="T23" fmla="*/ 110 h 5"/>
                  <a:gd name="T24" fmla="*/ 60 w 8"/>
                  <a:gd name="T25" fmla="*/ 11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5"/>
                  <a:gd name="T41" fmla="*/ 8 w 8"/>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5">
                    <a:moveTo>
                      <a:pt x="2" y="5"/>
                    </a:moveTo>
                    <a:lnTo>
                      <a:pt x="2" y="5"/>
                    </a:lnTo>
                    <a:lnTo>
                      <a:pt x="4" y="4"/>
                    </a:lnTo>
                    <a:lnTo>
                      <a:pt x="5" y="2"/>
                    </a:lnTo>
                    <a:lnTo>
                      <a:pt x="8" y="4"/>
                    </a:lnTo>
                    <a:lnTo>
                      <a:pt x="8" y="0"/>
                    </a:lnTo>
                    <a:lnTo>
                      <a:pt x="5" y="0"/>
                    </a:lnTo>
                    <a:lnTo>
                      <a:pt x="2" y="2"/>
                    </a:lnTo>
                    <a:lnTo>
                      <a:pt x="0" y="4"/>
                    </a:lnTo>
                    <a:lnTo>
                      <a:pt x="0" y="5"/>
                    </a:lnTo>
                    <a:lnTo>
                      <a:pt x="2"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1" name="Freeform 1272"/>
              <p:cNvSpPr>
                <a:spLocks/>
              </p:cNvSpPr>
              <p:nvPr/>
            </p:nvSpPr>
            <p:spPr bwMode="auto">
              <a:xfrm>
                <a:off x="6940362" y="1072844"/>
                <a:ext cx="22985" cy="19050"/>
              </a:xfrm>
              <a:custGeom>
                <a:avLst/>
                <a:gdLst>
                  <a:gd name="T0" fmla="*/ 110 w 7"/>
                  <a:gd name="T1" fmla="*/ 91 h 7"/>
                  <a:gd name="T2" fmla="*/ 110 w 7"/>
                  <a:gd name="T3" fmla="*/ 91 h 7"/>
                  <a:gd name="T4" fmla="*/ 59 w 7"/>
                  <a:gd name="T5" fmla="*/ 91 h 7"/>
                  <a:gd name="T6" fmla="*/ 110 w 7"/>
                  <a:gd name="T7" fmla="*/ 91 h 7"/>
                  <a:gd name="T8" fmla="*/ 134 w 7"/>
                  <a:gd name="T9" fmla="*/ 70 h 7"/>
                  <a:gd name="T10" fmla="*/ 193 w 7"/>
                  <a:gd name="T11" fmla="*/ 0 h 7"/>
                  <a:gd name="T12" fmla="*/ 134 w 7"/>
                  <a:gd name="T13" fmla="*/ 0 h 7"/>
                  <a:gd name="T14" fmla="*/ 110 w 7"/>
                  <a:gd name="T15" fmla="*/ 36 h 7"/>
                  <a:gd name="T16" fmla="*/ 59 w 7"/>
                  <a:gd name="T17" fmla="*/ 70 h 7"/>
                  <a:gd name="T18" fmla="*/ 0 w 7"/>
                  <a:gd name="T19" fmla="*/ 91 h 7"/>
                  <a:gd name="T20" fmla="*/ 110 w 7"/>
                  <a:gd name="T21" fmla="*/ 127 h 7"/>
                  <a:gd name="T22" fmla="*/ 110 w 7"/>
                  <a:gd name="T23" fmla="*/ 127 h 7"/>
                  <a:gd name="T24" fmla="*/ 110 w 7"/>
                  <a:gd name="T25" fmla="*/ 91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7"/>
                  <a:gd name="T41" fmla="*/ 7 w 7"/>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7">
                    <a:moveTo>
                      <a:pt x="4" y="5"/>
                    </a:moveTo>
                    <a:lnTo>
                      <a:pt x="4" y="5"/>
                    </a:lnTo>
                    <a:lnTo>
                      <a:pt x="2" y="5"/>
                    </a:lnTo>
                    <a:lnTo>
                      <a:pt x="4" y="5"/>
                    </a:lnTo>
                    <a:lnTo>
                      <a:pt x="5" y="4"/>
                    </a:lnTo>
                    <a:lnTo>
                      <a:pt x="7" y="0"/>
                    </a:lnTo>
                    <a:lnTo>
                      <a:pt x="5" y="0"/>
                    </a:lnTo>
                    <a:lnTo>
                      <a:pt x="4" y="2"/>
                    </a:lnTo>
                    <a:lnTo>
                      <a:pt x="2" y="4"/>
                    </a:lnTo>
                    <a:lnTo>
                      <a:pt x="0" y="5"/>
                    </a:lnTo>
                    <a:lnTo>
                      <a:pt x="4" y="7"/>
                    </a:lnTo>
                    <a:lnTo>
                      <a:pt x="4"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2" name="Freeform 1273"/>
              <p:cNvSpPr>
                <a:spLocks/>
              </p:cNvSpPr>
              <p:nvPr/>
            </p:nvSpPr>
            <p:spPr bwMode="auto">
              <a:xfrm>
                <a:off x="6952739" y="1085544"/>
                <a:ext cx="28290" cy="11112"/>
              </a:xfrm>
              <a:custGeom>
                <a:avLst/>
                <a:gdLst>
                  <a:gd name="T0" fmla="*/ 304 w 8"/>
                  <a:gd name="T1" fmla="*/ 73 h 4"/>
                  <a:gd name="T2" fmla="*/ 304 w 8"/>
                  <a:gd name="T3" fmla="*/ 73 h 4"/>
                  <a:gd name="T4" fmla="*/ 224 w 8"/>
                  <a:gd name="T5" fmla="*/ 37 h 4"/>
                  <a:gd name="T6" fmla="*/ 0 w 8"/>
                  <a:gd name="T7" fmla="*/ 0 h 4"/>
                  <a:gd name="T8" fmla="*/ 0 w 8"/>
                  <a:gd name="T9" fmla="*/ 37 h 4"/>
                  <a:gd name="T10" fmla="*/ 192 w 8"/>
                  <a:gd name="T11" fmla="*/ 73 h 4"/>
                  <a:gd name="T12" fmla="*/ 224 w 8"/>
                  <a:gd name="T13" fmla="*/ 73 h 4"/>
                  <a:gd name="T14" fmla="*/ 224 w 8"/>
                  <a:gd name="T15" fmla="*/ 73 h 4"/>
                  <a:gd name="T16" fmla="*/ 304 w 8"/>
                  <a:gd name="T17" fmla="*/ 73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8" y="4"/>
                    </a:moveTo>
                    <a:lnTo>
                      <a:pt x="8" y="4"/>
                    </a:lnTo>
                    <a:lnTo>
                      <a:pt x="6" y="2"/>
                    </a:lnTo>
                    <a:lnTo>
                      <a:pt x="0" y="0"/>
                    </a:lnTo>
                    <a:lnTo>
                      <a:pt x="0" y="2"/>
                    </a:lnTo>
                    <a:lnTo>
                      <a:pt x="5" y="4"/>
                    </a:lnTo>
                    <a:lnTo>
                      <a:pt x="6" y="4"/>
                    </a:lnTo>
                    <a:lnTo>
                      <a:pt x="8"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3" name="Freeform 1274"/>
              <p:cNvSpPr>
                <a:spLocks/>
              </p:cNvSpPr>
              <p:nvPr/>
            </p:nvSpPr>
            <p:spPr bwMode="auto">
              <a:xfrm>
                <a:off x="6956275" y="1096656"/>
                <a:ext cx="24754" cy="9525"/>
              </a:xfrm>
              <a:custGeom>
                <a:avLst/>
                <a:gdLst>
                  <a:gd name="T0" fmla="*/ 0 w 7"/>
                  <a:gd name="T1" fmla="*/ 96 h 3"/>
                  <a:gd name="T2" fmla="*/ 0 w 7"/>
                  <a:gd name="T3" fmla="*/ 96 h 3"/>
                  <a:gd name="T4" fmla="*/ 184 w 7"/>
                  <a:gd name="T5" fmla="*/ 96 h 3"/>
                  <a:gd name="T6" fmla="*/ 256 w 7"/>
                  <a:gd name="T7" fmla="*/ 0 h 3"/>
                  <a:gd name="T8" fmla="*/ 184 w 7"/>
                  <a:gd name="T9" fmla="*/ 0 h 3"/>
                  <a:gd name="T10" fmla="*/ 144 w 7"/>
                  <a:gd name="T11" fmla="*/ 32 h 3"/>
                  <a:gd name="T12" fmla="*/ 0 w 7"/>
                  <a:gd name="T13" fmla="*/ 32 h 3"/>
                  <a:gd name="T14" fmla="*/ 0 w 7"/>
                  <a:gd name="T15" fmla="*/ 32 h 3"/>
                  <a:gd name="T16" fmla="*/ 0 w 7"/>
                  <a:gd name="T17" fmla="*/ 96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3"/>
                  <a:gd name="T29" fmla="*/ 7 w 7"/>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3">
                    <a:moveTo>
                      <a:pt x="0" y="3"/>
                    </a:moveTo>
                    <a:lnTo>
                      <a:pt x="0" y="3"/>
                    </a:lnTo>
                    <a:lnTo>
                      <a:pt x="5" y="3"/>
                    </a:lnTo>
                    <a:lnTo>
                      <a:pt x="7" y="0"/>
                    </a:lnTo>
                    <a:lnTo>
                      <a:pt x="5" y="0"/>
                    </a:lnTo>
                    <a:lnTo>
                      <a:pt x="4" y="1"/>
                    </a:lnTo>
                    <a:lnTo>
                      <a:pt x="0" y="1"/>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4" name="Freeform 1275"/>
              <p:cNvSpPr>
                <a:spLocks/>
              </p:cNvSpPr>
              <p:nvPr/>
            </p:nvSpPr>
            <p:spPr bwMode="auto">
              <a:xfrm>
                <a:off x="6940362" y="1101419"/>
                <a:ext cx="15913" cy="11112"/>
              </a:xfrm>
              <a:custGeom>
                <a:avLst/>
                <a:gdLst>
                  <a:gd name="T0" fmla="*/ 52 w 5"/>
                  <a:gd name="T1" fmla="*/ 37 h 4"/>
                  <a:gd name="T2" fmla="*/ 52 w 5"/>
                  <a:gd name="T3" fmla="*/ 37 h 4"/>
                  <a:gd name="T4" fmla="*/ 52 w 5"/>
                  <a:gd name="T5" fmla="*/ 37 h 4"/>
                  <a:gd name="T6" fmla="*/ 130 w 5"/>
                  <a:gd name="T7" fmla="*/ 37 h 4"/>
                  <a:gd name="T8" fmla="*/ 130 w 5"/>
                  <a:gd name="T9" fmla="*/ 0 h 4"/>
                  <a:gd name="T10" fmla="*/ 52 w 5"/>
                  <a:gd name="T11" fmla="*/ 0 h 4"/>
                  <a:gd name="T12" fmla="*/ 0 w 5"/>
                  <a:gd name="T13" fmla="*/ 73 h 4"/>
                  <a:gd name="T14" fmla="*/ 0 w 5"/>
                  <a:gd name="T15" fmla="*/ 73 h 4"/>
                  <a:gd name="T16" fmla="*/ 52 w 5"/>
                  <a:gd name="T17" fmla="*/ 3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4"/>
                  <a:gd name="T29" fmla="*/ 5 w 5"/>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4">
                    <a:moveTo>
                      <a:pt x="2" y="2"/>
                    </a:moveTo>
                    <a:lnTo>
                      <a:pt x="2" y="2"/>
                    </a:lnTo>
                    <a:lnTo>
                      <a:pt x="5" y="2"/>
                    </a:lnTo>
                    <a:lnTo>
                      <a:pt x="5" y="0"/>
                    </a:lnTo>
                    <a:lnTo>
                      <a:pt x="2" y="0"/>
                    </a:lnTo>
                    <a:lnTo>
                      <a:pt x="0" y="4"/>
                    </a:lnTo>
                    <a:lnTo>
                      <a:pt x="2"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5" name="Freeform 1276"/>
              <p:cNvSpPr>
                <a:spLocks/>
              </p:cNvSpPr>
              <p:nvPr/>
            </p:nvSpPr>
            <p:spPr bwMode="auto">
              <a:xfrm>
                <a:off x="6935058" y="1106181"/>
                <a:ext cx="12377" cy="7937"/>
              </a:xfrm>
              <a:custGeom>
                <a:avLst/>
                <a:gdLst>
                  <a:gd name="T0" fmla="*/ 65 w 3"/>
                  <a:gd name="T1" fmla="*/ 0 h 3"/>
                  <a:gd name="T2" fmla="*/ 65 w 3"/>
                  <a:gd name="T3" fmla="*/ 47 h 3"/>
                  <a:gd name="T4" fmla="*/ 191 w 3"/>
                  <a:gd name="T5" fmla="*/ 47 h 3"/>
                  <a:gd name="T6" fmla="*/ 191 w 3"/>
                  <a:gd name="T7" fmla="*/ 0 h 3"/>
                  <a:gd name="T8" fmla="*/ 65 w 3"/>
                  <a:gd name="T9" fmla="*/ 33 h 3"/>
                  <a:gd name="T10" fmla="*/ 65 w 3"/>
                  <a:gd name="T11" fmla="*/ 0 h 3"/>
                  <a:gd name="T12" fmla="*/ 65 w 3"/>
                  <a:gd name="T13" fmla="*/ 0 h 3"/>
                  <a:gd name="T14" fmla="*/ 0 w 3"/>
                  <a:gd name="T15" fmla="*/ 47 h 3"/>
                  <a:gd name="T16" fmla="*/ 65 w 3"/>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1" y="0"/>
                    </a:moveTo>
                    <a:lnTo>
                      <a:pt x="1" y="3"/>
                    </a:lnTo>
                    <a:lnTo>
                      <a:pt x="3" y="3"/>
                    </a:lnTo>
                    <a:lnTo>
                      <a:pt x="3" y="0"/>
                    </a:lnTo>
                    <a:lnTo>
                      <a:pt x="1" y="2"/>
                    </a:lnTo>
                    <a:lnTo>
                      <a:pt x="1" y="0"/>
                    </a:lnTo>
                    <a:lnTo>
                      <a:pt x="0" y="3"/>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6" name="Freeform 1277"/>
              <p:cNvSpPr>
                <a:spLocks/>
              </p:cNvSpPr>
              <p:nvPr/>
            </p:nvSpPr>
            <p:spPr bwMode="auto">
              <a:xfrm>
                <a:off x="7034072" y="1066494"/>
                <a:ext cx="84869" cy="25400"/>
              </a:xfrm>
              <a:custGeom>
                <a:avLst/>
                <a:gdLst>
                  <a:gd name="T0" fmla="*/ 745 w 25"/>
                  <a:gd name="T1" fmla="*/ 146 h 9"/>
                  <a:gd name="T2" fmla="*/ 745 w 25"/>
                  <a:gd name="T3" fmla="*/ 146 h 9"/>
                  <a:gd name="T4" fmla="*/ 484 w 25"/>
                  <a:gd name="T5" fmla="*/ 164 h 9"/>
                  <a:gd name="T6" fmla="*/ 225 w 25"/>
                  <a:gd name="T7" fmla="*/ 187 h 9"/>
                  <a:gd name="T8" fmla="*/ 225 w 25"/>
                  <a:gd name="T9" fmla="*/ 187 h 9"/>
                  <a:gd name="T10" fmla="*/ 161 w 25"/>
                  <a:gd name="T11" fmla="*/ 187 h 9"/>
                  <a:gd name="T12" fmla="*/ 161 w 25"/>
                  <a:gd name="T13" fmla="*/ 164 h 9"/>
                  <a:gd name="T14" fmla="*/ 129 w 25"/>
                  <a:gd name="T15" fmla="*/ 164 h 9"/>
                  <a:gd name="T16" fmla="*/ 100 w 25"/>
                  <a:gd name="T17" fmla="*/ 146 h 9"/>
                  <a:gd name="T18" fmla="*/ 100 w 25"/>
                  <a:gd name="T19" fmla="*/ 146 h 9"/>
                  <a:gd name="T20" fmla="*/ 100 w 25"/>
                  <a:gd name="T21" fmla="*/ 123 h 9"/>
                  <a:gd name="T22" fmla="*/ 100 w 25"/>
                  <a:gd name="T23" fmla="*/ 123 h 9"/>
                  <a:gd name="T24" fmla="*/ 100 w 25"/>
                  <a:gd name="T25" fmla="*/ 123 h 9"/>
                  <a:gd name="T26" fmla="*/ 100 w 25"/>
                  <a:gd name="T27" fmla="*/ 123 h 9"/>
                  <a:gd name="T28" fmla="*/ 129 w 25"/>
                  <a:gd name="T29" fmla="*/ 123 h 9"/>
                  <a:gd name="T30" fmla="*/ 129 w 25"/>
                  <a:gd name="T31" fmla="*/ 101 h 9"/>
                  <a:gd name="T32" fmla="*/ 100 w 25"/>
                  <a:gd name="T33" fmla="*/ 101 h 9"/>
                  <a:gd name="T34" fmla="*/ 36 w 25"/>
                  <a:gd name="T35" fmla="*/ 64 h 9"/>
                  <a:gd name="T36" fmla="*/ 36 w 25"/>
                  <a:gd name="T37" fmla="*/ 37 h 9"/>
                  <a:gd name="T38" fmla="*/ 0 w 25"/>
                  <a:gd name="T39" fmla="*/ 21 h 9"/>
                  <a:gd name="T40" fmla="*/ 0 w 25"/>
                  <a:gd name="T41" fmla="*/ 21 h 9"/>
                  <a:gd name="T42" fmla="*/ 0 w 25"/>
                  <a:gd name="T43" fmla="*/ 0 h 9"/>
                  <a:gd name="T44" fmla="*/ 63 w 25"/>
                  <a:gd name="T45" fmla="*/ 21 h 9"/>
                  <a:gd name="T46" fmla="*/ 63 w 25"/>
                  <a:gd name="T47" fmla="*/ 21 h 9"/>
                  <a:gd name="T48" fmla="*/ 161 w 25"/>
                  <a:gd name="T49" fmla="*/ 21 h 9"/>
                  <a:gd name="T50" fmla="*/ 253 w 25"/>
                  <a:gd name="T51" fmla="*/ 37 h 9"/>
                  <a:gd name="T52" fmla="*/ 392 w 25"/>
                  <a:gd name="T53" fmla="*/ 37 h 9"/>
                  <a:gd name="T54" fmla="*/ 392 w 25"/>
                  <a:gd name="T55" fmla="*/ 37 h 9"/>
                  <a:gd name="T56" fmla="*/ 392 w 25"/>
                  <a:gd name="T57" fmla="*/ 64 h 9"/>
                  <a:gd name="T58" fmla="*/ 453 w 25"/>
                  <a:gd name="T59" fmla="*/ 85 h 9"/>
                  <a:gd name="T60" fmla="*/ 484 w 25"/>
                  <a:gd name="T61" fmla="*/ 85 h 9"/>
                  <a:gd name="T62" fmla="*/ 516 w 25"/>
                  <a:gd name="T63" fmla="*/ 85 h 9"/>
                  <a:gd name="T64" fmla="*/ 553 w 25"/>
                  <a:gd name="T65" fmla="*/ 85 h 9"/>
                  <a:gd name="T66" fmla="*/ 578 w 25"/>
                  <a:gd name="T67" fmla="*/ 85 h 9"/>
                  <a:gd name="T68" fmla="*/ 578 w 25"/>
                  <a:gd name="T69" fmla="*/ 85 h 9"/>
                  <a:gd name="T70" fmla="*/ 645 w 25"/>
                  <a:gd name="T71" fmla="*/ 85 h 9"/>
                  <a:gd name="T72" fmla="*/ 708 w 25"/>
                  <a:gd name="T73" fmla="*/ 123 h 9"/>
                  <a:gd name="T74" fmla="*/ 806 w 25"/>
                  <a:gd name="T75" fmla="*/ 146 h 9"/>
                  <a:gd name="T76" fmla="*/ 745 w 25"/>
                  <a:gd name="T77" fmla="*/ 146 h 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
                  <a:gd name="T118" fmla="*/ 0 h 9"/>
                  <a:gd name="T119" fmla="*/ 25 w 25"/>
                  <a:gd name="T120" fmla="*/ 9 h 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 h="9">
                    <a:moveTo>
                      <a:pt x="23" y="7"/>
                    </a:moveTo>
                    <a:lnTo>
                      <a:pt x="23" y="7"/>
                    </a:lnTo>
                    <a:lnTo>
                      <a:pt x="15" y="8"/>
                    </a:lnTo>
                    <a:lnTo>
                      <a:pt x="7" y="9"/>
                    </a:lnTo>
                    <a:lnTo>
                      <a:pt x="5" y="9"/>
                    </a:lnTo>
                    <a:lnTo>
                      <a:pt x="5" y="8"/>
                    </a:lnTo>
                    <a:lnTo>
                      <a:pt x="4" y="8"/>
                    </a:lnTo>
                    <a:lnTo>
                      <a:pt x="3" y="7"/>
                    </a:lnTo>
                    <a:lnTo>
                      <a:pt x="3" y="6"/>
                    </a:lnTo>
                    <a:lnTo>
                      <a:pt x="4" y="6"/>
                    </a:lnTo>
                    <a:lnTo>
                      <a:pt x="4" y="5"/>
                    </a:lnTo>
                    <a:lnTo>
                      <a:pt x="3" y="5"/>
                    </a:lnTo>
                    <a:lnTo>
                      <a:pt x="1" y="3"/>
                    </a:lnTo>
                    <a:lnTo>
                      <a:pt x="1" y="2"/>
                    </a:lnTo>
                    <a:lnTo>
                      <a:pt x="0" y="1"/>
                    </a:lnTo>
                    <a:lnTo>
                      <a:pt x="0" y="0"/>
                    </a:lnTo>
                    <a:lnTo>
                      <a:pt x="2" y="1"/>
                    </a:lnTo>
                    <a:lnTo>
                      <a:pt x="5" y="1"/>
                    </a:lnTo>
                    <a:lnTo>
                      <a:pt x="8" y="2"/>
                    </a:lnTo>
                    <a:lnTo>
                      <a:pt x="12" y="2"/>
                    </a:lnTo>
                    <a:lnTo>
                      <a:pt x="12" y="3"/>
                    </a:lnTo>
                    <a:lnTo>
                      <a:pt x="14" y="4"/>
                    </a:lnTo>
                    <a:lnTo>
                      <a:pt x="15" y="4"/>
                    </a:lnTo>
                    <a:lnTo>
                      <a:pt x="16" y="4"/>
                    </a:lnTo>
                    <a:lnTo>
                      <a:pt x="17" y="4"/>
                    </a:lnTo>
                    <a:lnTo>
                      <a:pt x="18" y="4"/>
                    </a:lnTo>
                    <a:lnTo>
                      <a:pt x="20" y="4"/>
                    </a:lnTo>
                    <a:lnTo>
                      <a:pt x="22" y="6"/>
                    </a:lnTo>
                    <a:lnTo>
                      <a:pt x="25" y="7"/>
                    </a:lnTo>
                    <a:lnTo>
                      <a:pt x="23" y="7"/>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7" name="Freeform 1278"/>
              <p:cNvSpPr>
                <a:spLocks/>
              </p:cNvSpPr>
              <p:nvPr/>
            </p:nvSpPr>
            <p:spPr bwMode="auto">
              <a:xfrm>
                <a:off x="7058825" y="1085544"/>
                <a:ext cx="60116" cy="11112"/>
              </a:xfrm>
              <a:custGeom>
                <a:avLst/>
                <a:gdLst>
                  <a:gd name="T0" fmla="*/ 0 w 18"/>
                  <a:gd name="T1" fmla="*/ 73 h 4"/>
                  <a:gd name="T2" fmla="*/ 0 w 18"/>
                  <a:gd name="T3" fmla="*/ 73 h 4"/>
                  <a:gd name="T4" fmla="*/ 274 w 18"/>
                  <a:gd name="T5" fmla="*/ 37 h 4"/>
                  <a:gd name="T6" fmla="*/ 553 w 18"/>
                  <a:gd name="T7" fmla="*/ 37 h 4"/>
                  <a:gd name="T8" fmla="*/ 493 w 18"/>
                  <a:gd name="T9" fmla="*/ 0 h 4"/>
                  <a:gd name="T10" fmla="*/ 274 w 18"/>
                  <a:gd name="T11" fmla="*/ 0 h 4"/>
                  <a:gd name="T12" fmla="*/ 0 w 18"/>
                  <a:gd name="T13" fmla="*/ 0 h 4"/>
                  <a:gd name="T14" fmla="*/ 0 w 18"/>
                  <a:gd name="T15" fmla="*/ 0 h 4"/>
                  <a:gd name="T16" fmla="*/ 0 w 18"/>
                  <a:gd name="T17" fmla="*/ 73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4"/>
                  <a:gd name="T29" fmla="*/ 18 w 1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4">
                    <a:moveTo>
                      <a:pt x="0" y="4"/>
                    </a:moveTo>
                    <a:lnTo>
                      <a:pt x="0" y="4"/>
                    </a:lnTo>
                    <a:lnTo>
                      <a:pt x="9" y="2"/>
                    </a:lnTo>
                    <a:lnTo>
                      <a:pt x="18" y="2"/>
                    </a:lnTo>
                    <a:lnTo>
                      <a:pt x="16" y="0"/>
                    </a:lnTo>
                    <a:lnTo>
                      <a:pt x="9" y="0"/>
                    </a:lnTo>
                    <a:lnTo>
                      <a:pt x="0" y="0"/>
                    </a:lnTo>
                    <a:lnTo>
                      <a:pt x="0"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8" name="Freeform 1279"/>
              <p:cNvSpPr>
                <a:spLocks/>
              </p:cNvSpPr>
              <p:nvPr/>
            </p:nvSpPr>
            <p:spPr bwMode="auto">
              <a:xfrm>
                <a:off x="7041144" y="1077606"/>
                <a:ext cx="17681" cy="19050"/>
              </a:xfrm>
              <a:custGeom>
                <a:avLst/>
                <a:gdLst>
                  <a:gd name="T0" fmla="*/ 32 w 5"/>
                  <a:gd name="T1" fmla="*/ 0 h 7"/>
                  <a:gd name="T2" fmla="*/ 32 w 5"/>
                  <a:gd name="T3" fmla="*/ 0 h 7"/>
                  <a:gd name="T4" fmla="*/ 0 w 5"/>
                  <a:gd name="T5" fmla="*/ 50 h 7"/>
                  <a:gd name="T6" fmla="*/ 176 w 5"/>
                  <a:gd name="T7" fmla="*/ 120 h 7"/>
                  <a:gd name="T8" fmla="*/ 176 w 5"/>
                  <a:gd name="T9" fmla="*/ 50 h 7"/>
                  <a:gd name="T10" fmla="*/ 32 w 5"/>
                  <a:gd name="T11" fmla="*/ 36 h 7"/>
                  <a:gd name="T12" fmla="*/ 32 w 5"/>
                  <a:gd name="T13" fmla="*/ 36 h 7"/>
                  <a:gd name="T14" fmla="*/ 32 w 5"/>
                  <a:gd name="T15" fmla="*/ 36 h 7"/>
                  <a:gd name="T16" fmla="*/ 32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1" y="0"/>
                    </a:moveTo>
                    <a:lnTo>
                      <a:pt x="1" y="0"/>
                    </a:lnTo>
                    <a:lnTo>
                      <a:pt x="0" y="3"/>
                    </a:lnTo>
                    <a:lnTo>
                      <a:pt x="5" y="7"/>
                    </a:lnTo>
                    <a:lnTo>
                      <a:pt x="5" y="3"/>
                    </a:lnTo>
                    <a:lnTo>
                      <a:pt x="1" y="2"/>
                    </a:lnTo>
                    <a:lnTo>
                      <a:pt x="1"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49" name="Freeform 1280"/>
              <p:cNvSpPr>
                <a:spLocks/>
              </p:cNvSpPr>
              <p:nvPr/>
            </p:nvSpPr>
            <p:spPr bwMode="auto">
              <a:xfrm>
                <a:off x="7034072" y="1064906"/>
                <a:ext cx="10609" cy="19050"/>
              </a:xfrm>
              <a:custGeom>
                <a:avLst/>
                <a:gdLst>
                  <a:gd name="T0" fmla="*/ 72 w 3"/>
                  <a:gd name="T1" fmla="*/ 0 h 7"/>
                  <a:gd name="T2" fmla="*/ 72 w 3"/>
                  <a:gd name="T3" fmla="*/ 0 h 7"/>
                  <a:gd name="T4" fmla="*/ 0 w 3"/>
                  <a:gd name="T5" fmla="*/ 57 h 7"/>
                  <a:gd name="T6" fmla="*/ 112 w 3"/>
                  <a:gd name="T7" fmla="*/ 98 h 7"/>
                  <a:gd name="T8" fmla="*/ 112 w 3"/>
                  <a:gd name="T9" fmla="*/ 132 h 7"/>
                  <a:gd name="T10" fmla="*/ 72 w 3"/>
                  <a:gd name="T11" fmla="*/ 57 h 7"/>
                  <a:gd name="T12" fmla="*/ 72 w 3"/>
                  <a:gd name="T13" fmla="*/ 57 h 7"/>
                  <a:gd name="T14" fmla="*/ 72 w 3"/>
                  <a:gd name="T15" fmla="*/ 57 h 7"/>
                  <a:gd name="T16" fmla="*/ 72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2" y="0"/>
                    </a:moveTo>
                    <a:lnTo>
                      <a:pt x="2" y="0"/>
                    </a:lnTo>
                    <a:lnTo>
                      <a:pt x="0" y="3"/>
                    </a:lnTo>
                    <a:lnTo>
                      <a:pt x="3" y="5"/>
                    </a:lnTo>
                    <a:lnTo>
                      <a:pt x="3" y="7"/>
                    </a:lnTo>
                    <a:lnTo>
                      <a:pt x="2" y="3"/>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0" name="Freeform 1281"/>
              <p:cNvSpPr>
                <a:spLocks/>
              </p:cNvSpPr>
              <p:nvPr/>
            </p:nvSpPr>
            <p:spPr bwMode="auto">
              <a:xfrm>
                <a:off x="7041144" y="1064906"/>
                <a:ext cx="37130" cy="12700"/>
              </a:xfrm>
              <a:custGeom>
                <a:avLst/>
                <a:gdLst>
                  <a:gd name="T0" fmla="*/ 346 w 11"/>
                  <a:gd name="T1" fmla="*/ 29 h 5"/>
                  <a:gd name="T2" fmla="*/ 346 w 11"/>
                  <a:gd name="T3" fmla="*/ 29 h 5"/>
                  <a:gd name="T4" fmla="*/ 189 w 11"/>
                  <a:gd name="T5" fmla="*/ 29 h 5"/>
                  <a:gd name="T6" fmla="*/ 0 w 11"/>
                  <a:gd name="T7" fmla="*/ 0 h 5"/>
                  <a:gd name="T8" fmla="*/ 0 w 11"/>
                  <a:gd name="T9" fmla="*/ 46 h 5"/>
                  <a:gd name="T10" fmla="*/ 189 w 11"/>
                  <a:gd name="T11" fmla="*/ 46 h 5"/>
                  <a:gd name="T12" fmla="*/ 313 w 11"/>
                  <a:gd name="T13" fmla="*/ 74 h 5"/>
                  <a:gd name="T14" fmla="*/ 313 w 11"/>
                  <a:gd name="T15" fmla="*/ 46 h 5"/>
                  <a:gd name="T16" fmla="*/ 346 w 11"/>
                  <a:gd name="T17" fmla="*/ 2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5"/>
                  <a:gd name="T29" fmla="*/ 11 w 1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5">
                    <a:moveTo>
                      <a:pt x="11" y="2"/>
                    </a:moveTo>
                    <a:lnTo>
                      <a:pt x="11" y="2"/>
                    </a:lnTo>
                    <a:lnTo>
                      <a:pt x="6" y="2"/>
                    </a:lnTo>
                    <a:lnTo>
                      <a:pt x="0" y="0"/>
                    </a:lnTo>
                    <a:lnTo>
                      <a:pt x="0" y="3"/>
                    </a:lnTo>
                    <a:lnTo>
                      <a:pt x="6" y="3"/>
                    </a:lnTo>
                    <a:lnTo>
                      <a:pt x="10" y="5"/>
                    </a:lnTo>
                    <a:lnTo>
                      <a:pt x="10" y="3"/>
                    </a:lnTo>
                    <a:lnTo>
                      <a:pt x="11"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1" name="Freeform 1282"/>
              <p:cNvSpPr>
                <a:spLocks/>
              </p:cNvSpPr>
              <p:nvPr/>
            </p:nvSpPr>
            <p:spPr bwMode="auto">
              <a:xfrm>
                <a:off x="7074738" y="1069669"/>
                <a:ext cx="21217" cy="14287"/>
              </a:xfrm>
              <a:custGeom>
                <a:avLst/>
                <a:gdLst>
                  <a:gd name="T0" fmla="*/ 144 w 6"/>
                  <a:gd name="T1" fmla="*/ 65 h 5"/>
                  <a:gd name="T2" fmla="*/ 144 w 6"/>
                  <a:gd name="T3" fmla="*/ 65 h 5"/>
                  <a:gd name="T4" fmla="*/ 112 w 6"/>
                  <a:gd name="T5" fmla="*/ 23 h 5"/>
                  <a:gd name="T6" fmla="*/ 40 w 6"/>
                  <a:gd name="T7" fmla="*/ 0 h 5"/>
                  <a:gd name="T8" fmla="*/ 0 w 6"/>
                  <a:gd name="T9" fmla="*/ 23 h 5"/>
                  <a:gd name="T10" fmla="*/ 40 w 6"/>
                  <a:gd name="T11" fmla="*/ 65 h 5"/>
                  <a:gd name="T12" fmla="*/ 216 w 6"/>
                  <a:gd name="T13" fmla="*/ 110 h 5"/>
                  <a:gd name="T14" fmla="*/ 216 w 6"/>
                  <a:gd name="T15" fmla="*/ 110 h 5"/>
                  <a:gd name="T16" fmla="*/ 144 w 6"/>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4" y="3"/>
                    </a:moveTo>
                    <a:lnTo>
                      <a:pt x="4" y="3"/>
                    </a:lnTo>
                    <a:lnTo>
                      <a:pt x="3" y="1"/>
                    </a:lnTo>
                    <a:lnTo>
                      <a:pt x="1" y="0"/>
                    </a:lnTo>
                    <a:lnTo>
                      <a:pt x="0" y="1"/>
                    </a:lnTo>
                    <a:lnTo>
                      <a:pt x="1" y="3"/>
                    </a:lnTo>
                    <a:lnTo>
                      <a:pt x="6" y="5"/>
                    </a:lnTo>
                    <a:lnTo>
                      <a:pt x="4"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2" name="Freeform 1283"/>
              <p:cNvSpPr>
                <a:spLocks/>
              </p:cNvSpPr>
              <p:nvPr/>
            </p:nvSpPr>
            <p:spPr bwMode="auto">
              <a:xfrm>
                <a:off x="7088883" y="1077606"/>
                <a:ext cx="30058" cy="14287"/>
              </a:xfrm>
              <a:custGeom>
                <a:avLst/>
                <a:gdLst>
                  <a:gd name="T0" fmla="*/ 281 w 9"/>
                  <a:gd name="T1" fmla="*/ 104 h 5"/>
                  <a:gd name="T2" fmla="*/ 281 w 9"/>
                  <a:gd name="T3" fmla="*/ 65 h 5"/>
                  <a:gd name="T4" fmla="*/ 153 w 9"/>
                  <a:gd name="T5" fmla="*/ 41 h 5"/>
                  <a:gd name="T6" fmla="*/ 0 w 9"/>
                  <a:gd name="T7" fmla="*/ 0 h 5"/>
                  <a:gd name="T8" fmla="*/ 60 w 9"/>
                  <a:gd name="T9" fmla="*/ 41 h 5"/>
                  <a:gd name="T10" fmla="*/ 153 w 9"/>
                  <a:gd name="T11" fmla="*/ 65 h 5"/>
                  <a:gd name="T12" fmla="*/ 281 w 9"/>
                  <a:gd name="T13" fmla="*/ 104 h 5"/>
                  <a:gd name="T14" fmla="*/ 281 w 9"/>
                  <a:gd name="T15" fmla="*/ 65 h 5"/>
                  <a:gd name="T16" fmla="*/ 281 w 9"/>
                  <a:gd name="T17" fmla="*/ 10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5"/>
                    </a:moveTo>
                    <a:lnTo>
                      <a:pt x="9" y="3"/>
                    </a:lnTo>
                    <a:lnTo>
                      <a:pt x="5" y="2"/>
                    </a:lnTo>
                    <a:lnTo>
                      <a:pt x="0" y="0"/>
                    </a:lnTo>
                    <a:lnTo>
                      <a:pt x="2" y="2"/>
                    </a:lnTo>
                    <a:lnTo>
                      <a:pt x="5" y="3"/>
                    </a:lnTo>
                    <a:lnTo>
                      <a:pt x="9" y="5"/>
                    </a:lnTo>
                    <a:lnTo>
                      <a:pt x="9" y="3"/>
                    </a:lnTo>
                    <a:lnTo>
                      <a:pt x="9"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3" name="Freeform 1284"/>
              <p:cNvSpPr>
                <a:spLocks/>
              </p:cNvSpPr>
              <p:nvPr/>
            </p:nvSpPr>
            <p:spPr bwMode="auto">
              <a:xfrm>
                <a:off x="7111869" y="1085544"/>
                <a:ext cx="7072" cy="6350"/>
              </a:xfrm>
              <a:custGeom>
                <a:avLst/>
                <a:gdLst>
                  <a:gd name="T0" fmla="*/ 0 w 2"/>
                  <a:gd name="T1" fmla="*/ 0 h 2"/>
                  <a:gd name="T2" fmla="*/ 0 w 2"/>
                  <a:gd name="T3" fmla="*/ 64 h 2"/>
                  <a:gd name="T4" fmla="*/ 80 w 2"/>
                  <a:gd name="T5" fmla="*/ 64 h 2"/>
                  <a:gd name="T6" fmla="*/ 80 w 2"/>
                  <a:gd name="T7" fmla="*/ 0 h 2"/>
                  <a:gd name="T8" fmla="*/ 0 w 2"/>
                  <a:gd name="T9" fmla="*/ 0 h 2"/>
                  <a:gd name="T10" fmla="*/ 0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 name="T21" fmla="*/ 0 w 2"/>
                  <a:gd name="T22" fmla="*/ 0 h 2"/>
                  <a:gd name="T23" fmla="*/ 2 w 2"/>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2">
                    <a:moveTo>
                      <a:pt x="0" y="0"/>
                    </a:moveTo>
                    <a:lnTo>
                      <a:pt x="0" y="2"/>
                    </a:lnTo>
                    <a:lnTo>
                      <a:pt x="2" y="2"/>
                    </a:lnTo>
                    <a:lnTo>
                      <a:pt x="2" y="0"/>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4" name="Freeform 1285"/>
              <p:cNvSpPr>
                <a:spLocks/>
              </p:cNvSpPr>
              <p:nvPr/>
            </p:nvSpPr>
            <p:spPr bwMode="auto">
              <a:xfrm>
                <a:off x="7707723" y="1158569"/>
                <a:ext cx="60116" cy="25400"/>
              </a:xfrm>
              <a:custGeom>
                <a:avLst/>
                <a:gdLst>
                  <a:gd name="T0" fmla="*/ 478 w 18"/>
                  <a:gd name="T1" fmla="*/ 138 h 10"/>
                  <a:gd name="T2" fmla="*/ 478 w 18"/>
                  <a:gd name="T3" fmla="*/ 138 h 10"/>
                  <a:gd name="T4" fmla="*/ 332 w 18"/>
                  <a:gd name="T5" fmla="*/ 128 h 10"/>
                  <a:gd name="T6" fmla="*/ 210 w 18"/>
                  <a:gd name="T7" fmla="*/ 110 h 10"/>
                  <a:gd name="T8" fmla="*/ 121 w 18"/>
                  <a:gd name="T9" fmla="*/ 110 h 10"/>
                  <a:gd name="T10" fmla="*/ 121 w 18"/>
                  <a:gd name="T11" fmla="*/ 110 h 10"/>
                  <a:gd name="T12" fmla="*/ 89 w 18"/>
                  <a:gd name="T13" fmla="*/ 128 h 10"/>
                  <a:gd name="T14" fmla="*/ 28 w 18"/>
                  <a:gd name="T15" fmla="*/ 110 h 10"/>
                  <a:gd name="T16" fmla="*/ 0 w 18"/>
                  <a:gd name="T17" fmla="*/ 110 h 10"/>
                  <a:gd name="T18" fmla="*/ 0 w 18"/>
                  <a:gd name="T19" fmla="*/ 98 h 10"/>
                  <a:gd name="T20" fmla="*/ 0 w 18"/>
                  <a:gd name="T21" fmla="*/ 82 h 10"/>
                  <a:gd name="T22" fmla="*/ 0 w 18"/>
                  <a:gd name="T23" fmla="*/ 82 h 10"/>
                  <a:gd name="T24" fmla="*/ 28 w 18"/>
                  <a:gd name="T25" fmla="*/ 69 h 10"/>
                  <a:gd name="T26" fmla="*/ 89 w 18"/>
                  <a:gd name="T27" fmla="*/ 69 h 10"/>
                  <a:gd name="T28" fmla="*/ 89 w 18"/>
                  <a:gd name="T29" fmla="*/ 69 h 10"/>
                  <a:gd name="T30" fmla="*/ 121 w 18"/>
                  <a:gd name="T31" fmla="*/ 56 h 10"/>
                  <a:gd name="T32" fmla="*/ 149 w 18"/>
                  <a:gd name="T33" fmla="*/ 42 h 10"/>
                  <a:gd name="T34" fmla="*/ 181 w 18"/>
                  <a:gd name="T35" fmla="*/ 42 h 10"/>
                  <a:gd name="T36" fmla="*/ 210 w 18"/>
                  <a:gd name="T37" fmla="*/ 29 h 10"/>
                  <a:gd name="T38" fmla="*/ 210 w 18"/>
                  <a:gd name="T39" fmla="*/ 29 h 10"/>
                  <a:gd name="T40" fmla="*/ 272 w 18"/>
                  <a:gd name="T41" fmla="*/ 13 h 10"/>
                  <a:gd name="T42" fmla="*/ 332 w 18"/>
                  <a:gd name="T43" fmla="*/ 0 h 10"/>
                  <a:gd name="T44" fmla="*/ 393 w 18"/>
                  <a:gd name="T45" fmla="*/ 13 h 10"/>
                  <a:gd name="T46" fmla="*/ 417 w 18"/>
                  <a:gd name="T47" fmla="*/ 29 h 10"/>
                  <a:gd name="T48" fmla="*/ 417 w 18"/>
                  <a:gd name="T49" fmla="*/ 29 h 10"/>
                  <a:gd name="T50" fmla="*/ 514 w 18"/>
                  <a:gd name="T51" fmla="*/ 56 h 10"/>
                  <a:gd name="T52" fmla="*/ 514 w 18"/>
                  <a:gd name="T53" fmla="*/ 69 h 10"/>
                  <a:gd name="T54" fmla="*/ 538 w 18"/>
                  <a:gd name="T55" fmla="*/ 98 h 10"/>
                  <a:gd name="T56" fmla="*/ 538 w 18"/>
                  <a:gd name="T57" fmla="*/ 98 h 10"/>
                  <a:gd name="T58" fmla="*/ 514 w 18"/>
                  <a:gd name="T59" fmla="*/ 110 h 10"/>
                  <a:gd name="T60" fmla="*/ 514 w 18"/>
                  <a:gd name="T61" fmla="*/ 128 h 10"/>
                  <a:gd name="T62" fmla="*/ 478 w 18"/>
                  <a:gd name="T63" fmla="*/ 138 h 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0"/>
                  <a:gd name="T98" fmla="*/ 18 w 18"/>
                  <a:gd name="T99" fmla="*/ 10 h 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0">
                    <a:moveTo>
                      <a:pt x="16" y="10"/>
                    </a:moveTo>
                    <a:lnTo>
                      <a:pt x="16" y="10"/>
                    </a:lnTo>
                    <a:lnTo>
                      <a:pt x="11" y="9"/>
                    </a:lnTo>
                    <a:lnTo>
                      <a:pt x="7" y="8"/>
                    </a:lnTo>
                    <a:lnTo>
                      <a:pt x="4" y="8"/>
                    </a:lnTo>
                    <a:lnTo>
                      <a:pt x="3" y="9"/>
                    </a:lnTo>
                    <a:lnTo>
                      <a:pt x="1" y="8"/>
                    </a:lnTo>
                    <a:lnTo>
                      <a:pt x="0" y="8"/>
                    </a:lnTo>
                    <a:lnTo>
                      <a:pt x="0" y="7"/>
                    </a:lnTo>
                    <a:lnTo>
                      <a:pt x="0" y="6"/>
                    </a:lnTo>
                    <a:lnTo>
                      <a:pt x="1" y="5"/>
                    </a:lnTo>
                    <a:lnTo>
                      <a:pt x="3" y="5"/>
                    </a:lnTo>
                    <a:lnTo>
                      <a:pt x="4" y="4"/>
                    </a:lnTo>
                    <a:lnTo>
                      <a:pt x="5" y="3"/>
                    </a:lnTo>
                    <a:lnTo>
                      <a:pt x="6" y="3"/>
                    </a:lnTo>
                    <a:lnTo>
                      <a:pt x="7" y="2"/>
                    </a:lnTo>
                    <a:lnTo>
                      <a:pt x="9" y="1"/>
                    </a:lnTo>
                    <a:lnTo>
                      <a:pt x="11" y="0"/>
                    </a:lnTo>
                    <a:lnTo>
                      <a:pt x="13" y="1"/>
                    </a:lnTo>
                    <a:lnTo>
                      <a:pt x="14" y="2"/>
                    </a:lnTo>
                    <a:lnTo>
                      <a:pt x="17" y="4"/>
                    </a:lnTo>
                    <a:lnTo>
                      <a:pt x="17" y="5"/>
                    </a:lnTo>
                    <a:lnTo>
                      <a:pt x="18" y="7"/>
                    </a:lnTo>
                    <a:lnTo>
                      <a:pt x="17" y="8"/>
                    </a:lnTo>
                    <a:lnTo>
                      <a:pt x="17" y="9"/>
                    </a:lnTo>
                    <a:lnTo>
                      <a:pt x="16" y="1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5" name="Freeform 1286"/>
              <p:cNvSpPr>
                <a:spLocks/>
              </p:cNvSpPr>
              <p:nvPr/>
            </p:nvSpPr>
            <p:spPr bwMode="auto">
              <a:xfrm>
                <a:off x="7721868" y="1179206"/>
                <a:ext cx="40667" cy="4762"/>
              </a:xfrm>
              <a:custGeom>
                <a:avLst/>
                <a:gdLst>
                  <a:gd name="T0" fmla="*/ 0 w 12"/>
                  <a:gd name="T1" fmla="*/ 27 h 2"/>
                  <a:gd name="T2" fmla="*/ 0 w 12"/>
                  <a:gd name="T3" fmla="*/ 27 h 2"/>
                  <a:gd name="T4" fmla="*/ 217 w 12"/>
                  <a:gd name="T5" fmla="*/ 27 h 2"/>
                  <a:gd name="T6" fmla="*/ 378 w 12"/>
                  <a:gd name="T7" fmla="*/ 27 h 2"/>
                  <a:gd name="T8" fmla="*/ 378 w 12"/>
                  <a:gd name="T9" fmla="*/ 0 h 2"/>
                  <a:gd name="T10" fmla="*/ 217 w 12"/>
                  <a:gd name="T11" fmla="*/ 0 h 2"/>
                  <a:gd name="T12" fmla="*/ 0 w 12"/>
                  <a:gd name="T13" fmla="*/ 0 h 2"/>
                  <a:gd name="T14" fmla="*/ 0 w 12"/>
                  <a:gd name="T15" fmla="*/ 0 h 2"/>
                  <a:gd name="T16" fmla="*/ 0 w 12"/>
                  <a:gd name="T17" fmla="*/ 27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2"/>
                  <a:gd name="T29" fmla="*/ 12 w 12"/>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2">
                    <a:moveTo>
                      <a:pt x="0" y="2"/>
                    </a:moveTo>
                    <a:lnTo>
                      <a:pt x="0" y="2"/>
                    </a:lnTo>
                    <a:lnTo>
                      <a:pt x="7" y="2"/>
                    </a:lnTo>
                    <a:lnTo>
                      <a:pt x="12" y="2"/>
                    </a:lnTo>
                    <a:lnTo>
                      <a:pt x="12" y="0"/>
                    </a:lnTo>
                    <a:lnTo>
                      <a:pt x="7" y="0"/>
                    </a:lnTo>
                    <a:lnTo>
                      <a:pt x="0"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6" name="Freeform 1287"/>
              <p:cNvSpPr>
                <a:spLocks/>
              </p:cNvSpPr>
              <p:nvPr/>
            </p:nvSpPr>
            <p:spPr bwMode="auto">
              <a:xfrm>
                <a:off x="7704186" y="1164919"/>
                <a:ext cx="17681" cy="19050"/>
              </a:xfrm>
              <a:custGeom>
                <a:avLst/>
                <a:gdLst>
                  <a:gd name="T0" fmla="*/ 144 w 5"/>
                  <a:gd name="T1" fmla="*/ 0 h 7"/>
                  <a:gd name="T2" fmla="*/ 144 w 5"/>
                  <a:gd name="T3" fmla="*/ 0 h 7"/>
                  <a:gd name="T4" fmla="*/ 0 w 5"/>
                  <a:gd name="T5" fmla="*/ 36 h 7"/>
                  <a:gd name="T6" fmla="*/ 0 w 5"/>
                  <a:gd name="T7" fmla="*/ 91 h 7"/>
                  <a:gd name="T8" fmla="*/ 72 w 5"/>
                  <a:gd name="T9" fmla="*/ 127 h 7"/>
                  <a:gd name="T10" fmla="*/ 176 w 5"/>
                  <a:gd name="T11" fmla="*/ 127 h 7"/>
                  <a:gd name="T12" fmla="*/ 176 w 5"/>
                  <a:gd name="T13" fmla="*/ 91 h 7"/>
                  <a:gd name="T14" fmla="*/ 72 w 5"/>
                  <a:gd name="T15" fmla="*/ 70 h 7"/>
                  <a:gd name="T16" fmla="*/ 72 w 5"/>
                  <a:gd name="T17" fmla="*/ 70 h 7"/>
                  <a:gd name="T18" fmla="*/ 72 w 5"/>
                  <a:gd name="T19" fmla="*/ 70 h 7"/>
                  <a:gd name="T20" fmla="*/ 144 w 5"/>
                  <a:gd name="T21" fmla="*/ 36 h 7"/>
                  <a:gd name="T22" fmla="*/ 144 w 5"/>
                  <a:gd name="T23" fmla="*/ 36 h 7"/>
                  <a:gd name="T24" fmla="*/ 144 w 5"/>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4" y="0"/>
                    </a:moveTo>
                    <a:lnTo>
                      <a:pt x="4" y="0"/>
                    </a:lnTo>
                    <a:lnTo>
                      <a:pt x="0" y="2"/>
                    </a:lnTo>
                    <a:lnTo>
                      <a:pt x="0" y="5"/>
                    </a:lnTo>
                    <a:lnTo>
                      <a:pt x="2" y="7"/>
                    </a:lnTo>
                    <a:lnTo>
                      <a:pt x="5" y="7"/>
                    </a:lnTo>
                    <a:lnTo>
                      <a:pt x="5" y="5"/>
                    </a:lnTo>
                    <a:lnTo>
                      <a:pt x="2" y="4"/>
                    </a:lnTo>
                    <a:lnTo>
                      <a:pt x="4" y="2"/>
                    </a:lnTo>
                    <a:lnTo>
                      <a:pt x="4"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7" name="Freeform 1288"/>
              <p:cNvSpPr>
                <a:spLocks/>
              </p:cNvSpPr>
              <p:nvPr/>
            </p:nvSpPr>
            <p:spPr bwMode="auto">
              <a:xfrm>
                <a:off x="7716563" y="1158569"/>
                <a:ext cx="15913" cy="12700"/>
              </a:xfrm>
              <a:custGeom>
                <a:avLst/>
                <a:gdLst>
                  <a:gd name="T0" fmla="*/ 171 w 4"/>
                  <a:gd name="T1" fmla="*/ 0 h 5"/>
                  <a:gd name="T2" fmla="*/ 171 w 4"/>
                  <a:gd name="T3" fmla="*/ 0 h 5"/>
                  <a:gd name="T4" fmla="*/ 56 w 4"/>
                  <a:gd name="T5" fmla="*/ 26 h 5"/>
                  <a:gd name="T6" fmla="*/ 0 w 4"/>
                  <a:gd name="T7" fmla="*/ 42 h 5"/>
                  <a:gd name="T8" fmla="*/ 0 w 4"/>
                  <a:gd name="T9" fmla="*/ 67 h 5"/>
                  <a:gd name="T10" fmla="*/ 171 w 4"/>
                  <a:gd name="T11" fmla="*/ 67 h 5"/>
                  <a:gd name="T12" fmla="*/ 227 w 4"/>
                  <a:gd name="T13" fmla="*/ 42 h 5"/>
                  <a:gd name="T14" fmla="*/ 227 w 4"/>
                  <a:gd name="T15" fmla="*/ 42 h 5"/>
                  <a:gd name="T16" fmla="*/ 171 w 4"/>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3" y="0"/>
                    </a:moveTo>
                    <a:lnTo>
                      <a:pt x="3" y="0"/>
                    </a:lnTo>
                    <a:lnTo>
                      <a:pt x="1" y="2"/>
                    </a:lnTo>
                    <a:lnTo>
                      <a:pt x="0" y="3"/>
                    </a:lnTo>
                    <a:lnTo>
                      <a:pt x="0" y="5"/>
                    </a:lnTo>
                    <a:lnTo>
                      <a:pt x="3" y="5"/>
                    </a:lnTo>
                    <a:lnTo>
                      <a:pt x="4" y="3"/>
                    </a:lnTo>
                    <a:lnTo>
                      <a:pt x="3"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8" name="Freeform 1289"/>
              <p:cNvSpPr>
                <a:spLocks/>
              </p:cNvSpPr>
              <p:nvPr/>
            </p:nvSpPr>
            <p:spPr bwMode="auto">
              <a:xfrm>
                <a:off x="7727172" y="1158569"/>
                <a:ext cx="28290" cy="6350"/>
              </a:xfrm>
              <a:custGeom>
                <a:avLst/>
                <a:gdLst>
                  <a:gd name="T0" fmla="*/ 304 w 8"/>
                  <a:gd name="T1" fmla="*/ 15 h 3"/>
                  <a:gd name="T2" fmla="*/ 304 w 8"/>
                  <a:gd name="T3" fmla="*/ 15 h 3"/>
                  <a:gd name="T4" fmla="*/ 192 w 8"/>
                  <a:gd name="T5" fmla="*/ 0 h 3"/>
                  <a:gd name="T6" fmla="*/ 0 w 8"/>
                  <a:gd name="T7" fmla="*/ 0 h 3"/>
                  <a:gd name="T8" fmla="*/ 40 w 8"/>
                  <a:gd name="T9" fmla="*/ 21 h 3"/>
                  <a:gd name="T10" fmla="*/ 192 w 8"/>
                  <a:gd name="T11" fmla="*/ 15 h 3"/>
                  <a:gd name="T12" fmla="*/ 264 w 8"/>
                  <a:gd name="T13" fmla="*/ 21 h 3"/>
                  <a:gd name="T14" fmla="*/ 264 w 8"/>
                  <a:gd name="T15" fmla="*/ 21 h 3"/>
                  <a:gd name="T16" fmla="*/ 304 w 8"/>
                  <a:gd name="T17" fmla="*/ 15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8" y="2"/>
                    </a:moveTo>
                    <a:lnTo>
                      <a:pt x="8" y="2"/>
                    </a:lnTo>
                    <a:lnTo>
                      <a:pt x="5" y="0"/>
                    </a:lnTo>
                    <a:lnTo>
                      <a:pt x="0" y="0"/>
                    </a:lnTo>
                    <a:lnTo>
                      <a:pt x="1" y="3"/>
                    </a:lnTo>
                    <a:lnTo>
                      <a:pt x="5" y="2"/>
                    </a:lnTo>
                    <a:lnTo>
                      <a:pt x="7" y="3"/>
                    </a:lnTo>
                    <a:lnTo>
                      <a:pt x="8"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59" name="Freeform 1290"/>
              <p:cNvSpPr>
                <a:spLocks/>
              </p:cNvSpPr>
              <p:nvPr/>
            </p:nvSpPr>
            <p:spPr bwMode="auto">
              <a:xfrm>
                <a:off x="7751925" y="1163331"/>
                <a:ext cx="19449" cy="12700"/>
              </a:xfrm>
              <a:custGeom>
                <a:avLst/>
                <a:gdLst>
                  <a:gd name="T0" fmla="*/ 165 w 6"/>
                  <a:gd name="T1" fmla="*/ 69 h 5"/>
                  <a:gd name="T2" fmla="*/ 165 w 6"/>
                  <a:gd name="T3" fmla="*/ 69 h 5"/>
                  <a:gd name="T4" fmla="*/ 141 w 6"/>
                  <a:gd name="T5" fmla="*/ 13 h 5"/>
                  <a:gd name="T6" fmla="*/ 31 w 6"/>
                  <a:gd name="T7" fmla="*/ 0 h 5"/>
                  <a:gd name="T8" fmla="*/ 0 w 6"/>
                  <a:gd name="T9" fmla="*/ 13 h 5"/>
                  <a:gd name="T10" fmla="*/ 88 w 6"/>
                  <a:gd name="T11" fmla="*/ 42 h 5"/>
                  <a:gd name="T12" fmla="*/ 141 w 6"/>
                  <a:gd name="T13" fmla="*/ 69 h 5"/>
                  <a:gd name="T14" fmla="*/ 141 w 6"/>
                  <a:gd name="T15" fmla="*/ 69 h 5"/>
                  <a:gd name="T16" fmla="*/ 165 w 6"/>
                  <a:gd name="T17" fmla="*/ 69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6" y="5"/>
                    </a:moveTo>
                    <a:lnTo>
                      <a:pt x="6" y="5"/>
                    </a:lnTo>
                    <a:lnTo>
                      <a:pt x="5" y="1"/>
                    </a:lnTo>
                    <a:lnTo>
                      <a:pt x="1" y="0"/>
                    </a:lnTo>
                    <a:lnTo>
                      <a:pt x="0" y="1"/>
                    </a:lnTo>
                    <a:lnTo>
                      <a:pt x="3" y="3"/>
                    </a:lnTo>
                    <a:lnTo>
                      <a:pt x="5" y="5"/>
                    </a:lnTo>
                    <a:lnTo>
                      <a:pt x="6"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0" name="Freeform 1291"/>
              <p:cNvSpPr>
                <a:spLocks/>
              </p:cNvSpPr>
              <p:nvPr/>
            </p:nvSpPr>
            <p:spPr bwMode="auto">
              <a:xfrm>
                <a:off x="7755462" y="1176031"/>
                <a:ext cx="15913" cy="7937"/>
              </a:xfrm>
              <a:custGeom>
                <a:avLst/>
                <a:gdLst>
                  <a:gd name="T0" fmla="*/ 52 w 5"/>
                  <a:gd name="T1" fmla="*/ 50 h 3"/>
                  <a:gd name="T2" fmla="*/ 52 w 5"/>
                  <a:gd name="T3" fmla="*/ 50 h 3"/>
                  <a:gd name="T4" fmla="*/ 104 w 5"/>
                  <a:gd name="T5" fmla="*/ 50 h 3"/>
                  <a:gd name="T6" fmla="*/ 130 w 5"/>
                  <a:gd name="T7" fmla="*/ 0 h 3"/>
                  <a:gd name="T8" fmla="*/ 104 w 5"/>
                  <a:gd name="T9" fmla="*/ 0 h 3"/>
                  <a:gd name="T10" fmla="*/ 52 w 5"/>
                  <a:gd name="T11" fmla="*/ 20 h 3"/>
                  <a:gd name="T12" fmla="*/ 0 w 5"/>
                  <a:gd name="T13" fmla="*/ 20 h 3"/>
                  <a:gd name="T14" fmla="*/ 52 w 5"/>
                  <a:gd name="T15" fmla="*/ 20 h 3"/>
                  <a:gd name="T16" fmla="*/ 52 w 5"/>
                  <a:gd name="T17" fmla="*/ 5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3"/>
                    </a:moveTo>
                    <a:lnTo>
                      <a:pt x="2" y="3"/>
                    </a:lnTo>
                    <a:lnTo>
                      <a:pt x="4" y="3"/>
                    </a:lnTo>
                    <a:lnTo>
                      <a:pt x="5" y="0"/>
                    </a:lnTo>
                    <a:lnTo>
                      <a:pt x="4" y="0"/>
                    </a:lnTo>
                    <a:lnTo>
                      <a:pt x="2" y="1"/>
                    </a:lnTo>
                    <a:lnTo>
                      <a:pt x="0" y="1"/>
                    </a:lnTo>
                    <a:lnTo>
                      <a:pt x="2" y="1"/>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1" name="Freeform 1292"/>
              <p:cNvSpPr>
                <a:spLocks/>
              </p:cNvSpPr>
              <p:nvPr/>
            </p:nvSpPr>
            <p:spPr bwMode="auto">
              <a:xfrm>
                <a:off x="7642303" y="1139519"/>
                <a:ext cx="79565" cy="28575"/>
              </a:xfrm>
              <a:custGeom>
                <a:avLst/>
                <a:gdLst>
                  <a:gd name="T0" fmla="*/ 405 w 23"/>
                  <a:gd name="T1" fmla="*/ 23 h 10"/>
                  <a:gd name="T2" fmla="*/ 405 w 23"/>
                  <a:gd name="T3" fmla="*/ 23 h 10"/>
                  <a:gd name="T4" fmla="*/ 307 w 23"/>
                  <a:gd name="T5" fmla="*/ 23 h 10"/>
                  <a:gd name="T6" fmla="*/ 241 w 23"/>
                  <a:gd name="T7" fmla="*/ 23 h 10"/>
                  <a:gd name="T8" fmla="*/ 203 w 23"/>
                  <a:gd name="T9" fmla="*/ 41 h 10"/>
                  <a:gd name="T10" fmla="*/ 172 w 23"/>
                  <a:gd name="T11" fmla="*/ 41 h 10"/>
                  <a:gd name="T12" fmla="*/ 172 w 23"/>
                  <a:gd name="T13" fmla="*/ 58 h 10"/>
                  <a:gd name="T14" fmla="*/ 172 w 23"/>
                  <a:gd name="T15" fmla="*/ 58 h 10"/>
                  <a:gd name="T16" fmla="*/ 104 w 23"/>
                  <a:gd name="T17" fmla="*/ 58 h 10"/>
                  <a:gd name="T18" fmla="*/ 39 w 23"/>
                  <a:gd name="T19" fmla="*/ 81 h 10"/>
                  <a:gd name="T20" fmla="*/ 0 w 23"/>
                  <a:gd name="T21" fmla="*/ 104 h 10"/>
                  <a:gd name="T22" fmla="*/ 0 w 23"/>
                  <a:gd name="T23" fmla="*/ 122 h 10"/>
                  <a:gd name="T24" fmla="*/ 39 w 23"/>
                  <a:gd name="T25" fmla="*/ 122 h 10"/>
                  <a:gd name="T26" fmla="*/ 68 w 23"/>
                  <a:gd name="T27" fmla="*/ 122 h 10"/>
                  <a:gd name="T28" fmla="*/ 68 w 23"/>
                  <a:gd name="T29" fmla="*/ 122 h 10"/>
                  <a:gd name="T30" fmla="*/ 172 w 23"/>
                  <a:gd name="T31" fmla="*/ 122 h 10"/>
                  <a:gd name="T32" fmla="*/ 241 w 23"/>
                  <a:gd name="T33" fmla="*/ 122 h 10"/>
                  <a:gd name="T34" fmla="*/ 241 w 23"/>
                  <a:gd name="T35" fmla="*/ 139 h 10"/>
                  <a:gd name="T36" fmla="*/ 307 w 23"/>
                  <a:gd name="T37" fmla="*/ 162 h 10"/>
                  <a:gd name="T38" fmla="*/ 307 w 23"/>
                  <a:gd name="T39" fmla="*/ 162 h 10"/>
                  <a:gd name="T40" fmla="*/ 405 w 23"/>
                  <a:gd name="T41" fmla="*/ 203 h 10"/>
                  <a:gd name="T42" fmla="*/ 472 w 23"/>
                  <a:gd name="T43" fmla="*/ 203 h 10"/>
                  <a:gd name="T44" fmla="*/ 472 w 23"/>
                  <a:gd name="T45" fmla="*/ 203 h 10"/>
                  <a:gd name="T46" fmla="*/ 509 w 23"/>
                  <a:gd name="T47" fmla="*/ 187 h 10"/>
                  <a:gd name="T48" fmla="*/ 509 w 23"/>
                  <a:gd name="T49" fmla="*/ 187 h 10"/>
                  <a:gd name="T50" fmla="*/ 673 w 23"/>
                  <a:gd name="T51" fmla="*/ 187 h 10"/>
                  <a:gd name="T52" fmla="*/ 777 w 23"/>
                  <a:gd name="T53" fmla="*/ 187 h 10"/>
                  <a:gd name="T54" fmla="*/ 777 w 23"/>
                  <a:gd name="T55" fmla="*/ 162 h 10"/>
                  <a:gd name="T56" fmla="*/ 777 w 23"/>
                  <a:gd name="T57" fmla="*/ 162 h 10"/>
                  <a:gd name="T58" fmla="*/ 777 w 23"/>
                  <a:gd name="T59" fmla="*/ 162 h 10"/>
                  <a:gd name="T60" fmla="*/ 777 w 23"/>
                  <a:gd name="T61" fmla="*/ 122 h 10"/>
                  <a:gd name="T62" fmla="*/ 743 w 23"/>
                  <a:gd name="T63" fmla="*/ 81 h 10"/>
                  <a:gd name="T64" fmla="*/ 743 w 23"/>
                  <a:gd name="T65" fmla="*/ 58 h 10"/>
                  <a:gd name="T66" fmla="*/ 743 w 23"/>
                  <a:gd name="T67" fmla="*/ 23 h 10"/>
                  <a:gd name="T68" fmla="*/ 743 w 23"/>
                  <a:gd name="T69" fmla="*/ 23 h 10"/>
                  <a:gd name="T70" fmla="*/ 743 w 23"/>
                  <a:gd name="T71" fmla="*/ 23 h 10"/>
                  <a:gd name="T72" fmla="*/ 743 w 23"/>
                  <a:gd name="T73" fmla="*/ 0 h 10"/>
                  <a:gd name="T74" fmla="*/ 673 w 23"/>
                  <a:gd name="T75" fmla="*/ 0 h 10"/>
                  <a:gd name="T76" fmla="*/ 605 w 23"/>
                  <a:gd name="T77" fmla="*/ 0 h 10"/>
                  <a:gd name="T78" fmla="*/ 577 w 23"/>
                  <a:gd name="T79" fmla="*/ 0 h 10"/>
                  <a:gd name="T80" fmla="*/ 577 w 23"/>
                  <a:gd name="T81" fmla="*/ 0 h 10"/>
                  <a:gd name="T82" fmla="*/ 509 w 23"/>
                  <a:gd name="T83" fmla="*/ 0 h 10"/>
                  <a:gd name="T84" fmla="*/ 472 w 23"/>
                  <a:gd name="T85" fmla="*/ 0 h 10"/>
                  <a:gd name="T86" fmla="*/ 405 w 23"/>
                  <a:gd name="T87" fmla="*/ 23 h 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3"/>
                  <a:gd name="T133" fmla="*/ 0 h 10"/>
                  <a:gd name="T134" fmla="*/ 23 w 23"/>
                  <a:gd name="T135" fmla="*/ 10 h 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3" h="10">
                    <a:moveTo>
                      <a:pt x="12" y="1"/>
                    </a:moveTo>
                    <a:lnTo>
                      <a:pt x="12" y="1"/>
                    </a:lnTo>
                    <a:lnTo>
                      <a:pt x="9" y="1"/>
                    </a:lnTo>
                    <a:lnTo>
                      <a:pt x="7" y="1"/>
                    </a:lnTo>
                    <a:lnTo>
                      <a:pt x="6" y="2"/>
                    </a:lnTo>
                    <a:lnTo>
                      <a:pt x="5" y="2"/>
                    </a:lnTo>
                    <a:lnTo>
                      <a:pt x="5" y="3"/>
                    </a:lnTo>
                    <a:lnTo>
                      <a:pt x="3" y="3"/>
                    </a:lnTo>
                    <a:lnTo>
                      <a:pt x="1" y="4"/>
                    </a:lnTo>
                    <a:lnTo>
                      <a:pt x="0" y="5"/>
                    </a:lnTo>
                    <a:lnTo>
                      <a:pt x="0" y="6"/>
                    </a:lnTo>
                    <a:lnTo>
                      <a:pt x="1" y="6"/>
                    </a:lnTo>
                    <a:lnTo>
                      <a:pt x="2" y="6"/>
                    </a:lnTo>
                    <a:lnTo>
                      <a:pt x="5" y="6"/>
                    </a:lnTo>
                    <a:lnTo>
                      <a:pt x="7" y="6"/>
                    </a:lnTo>
                    <a:lnTo>
                      <a:pt x="7" y="7"/>
                    </a:lnTo>
                    <a:lnTo>
                      <a:pt x="9" y="8"/>
                    </a:lnTo>
                    <a:lnTo>
                      <a:pt x="12" y="10"/>
                    </a:lnTo>
                    <a:lnTo>
                      <a:pt x="14" y="10"/>
                    </a:lnTo>
                    <a:lnTo>
                      <a:pt x="15" y="9"/>
                    </a:lnTo>
                    <a:lnTo>
                      <a:pt x="20" y="9"/>
                    </a:lnTo>
                    <a:lnTo>
                      <a:pt x="23" y="9"/>
                    </a:lnTo>
                    <a:lnTo>
                      <a:pt x="23" y="8"/>
                    </a:lnTo>
                    <a:lnTo>
                      <a:pt x="23" y="6"/>
                    </a:lnTo>
                    <a:lnTo>
                      <a:pt x="22" y="4"/>
                    </a:lnTo>
                    <a:lnTo>
                      <a:pt x="22" y="3"/>
                    </a:lnTo>
                    <a:lnTo>
                      <a:pt x="22" y="1"/>
                    </a:lnTo>
                    <a:lnTo>
                      <a:pt x="22" y="0"/>
                    </a:lnTo>
                    <a:lnTo>
                      <a:pt x="20" y="0"/>
                    </a:lnTo>
                    <a:lnTo>
                      <a:pt x="18" y="0"/>
                    </a:lnTo>
                    <a:lnTo>
                      <a:pt x="17" y="0"/>
                    </a:lnTo>
                    <a:lnTo>
                      <a:pt x="15" y="0"/>
                    </a:lnTo>
                    <a:lnTo>
                      <a:pt x="14" y="0"/>
                    </a:lnTo>
                    <a:lnTo>
                      <a:pt x="1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2" name="Freeform 1293"/>
              <p:cNvSpPr>
                <a:spLocks/>
              </p:cNvSpPr>
              <p:nvPr/>
            </p:nvSpPr>
            <p:spPr bwMode="auto">
              <a:xfrm>
                <a:off x="7656447" y="1139519"/>
                <a:ext cx="28290" cy="7937"/>
              </a:xfrm>
              <a:custGeom>
                <a:avLst/>
                <a:gdLst>
                  <a:gd name="T0" fmla="*/ 40 w 8"/>
                  <a:gd name="T1" fmla="*/ 47 h 3"/>
                  <a:gd name="T2" fmla="*/ 40 w 8"/>
                  <a:gd name="T3" fmla="*/ 47 h 3"/>
                  <a:gd name="T4" fmla="*/ 184 w 8"/>
                  <a:gd name="T5" fmla="*/ 47 h 3"/>
                  <a:gd name="T6" fmla="*/ 296 w 8"/>
                  <a:gd name="T7" fmla="*/ 13 h 3"/>
                  <a:gd name="T8" fmla="*/ 296 w 8"/>
                  <a:gd name="T9" fmla="*/ 0 h 3"/>
                  <a:gd name="T10" fmla="*/ 112 w 8"/>
                  <a:gd name="T11" fmla="*/ 0 h 3"/>
                  <a:gd name="T12" fmla="*/ 0 w 8"/>
                  <a:gd name="T13" fmla="*/ 13 h 3"/>
                  <a:gd name="T14" fmla="*/ 0 w 8"/>
                  <a:gd name="T15" fmla="*/ 13 h 3"/>
                  <a:gd name="T16" fmla="*/ 40 w 8"/>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3"/>
                  <a:gd name="T29" fmla="*/ 8 w 8"/>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3">
                    <a:moveTo>
                      <a:pt x="1" y="3"/>
                    </a:moveTo>
                    <a:lnTo>
                      <a:pt x="1" y="3"/>
                    </a:lnTo>
                    <a:lnTo>
                      <a:pt x="5" y="3"/>
                    </a:lnTo>
                    <a:lnTo>
                      <a:pt x="8" y="1"/>
                    </a:lnTo>
                    <a:lnTo>
                      <a:pt x="8" y="0"/>
                    </a:lnTo>
                    <a:lnTo>
                      <a:pt x="3" y="0"/>
                    </a:lnTo>
                    <a:lnTo>
                      <a:pt x="0" y="1"/>
                    </a:lnTo>
                    <a:lnTo>
                      <a:pt x="1"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3" name="Freeform 1294"/>
              <p:cNvSpPr>
                <a:spLocks/>
              </p:cNvSpPr>
              <p:nvPr/>
            </p:nvSpPr>
            <p:spPr bwMode="auto">
              <a:xfrm>
                <a:off x="7642303" y="1142694"/>
                <a:ext cx="17681" cy="20637"/>
              </a:xfrm>
              <a:custGeom>
                <a:avLst/>
                <a:gdLst>
                  <a:gd name="T0" fmla="*/ 72 w 5"/>
                  <a:gd name="T1" fmla="*/ 69 h 7"/>
                  <a:gd name="T2" fmla="*/ 72 w 5"/>
                  <a:gd name="T3" fmla="*/ 69 h 7"/>
                  <a:gd name="T4" fmla="*/ 0 w 5"/>
                  <a:gd name="T5" fmla="*/ 69 h 7"/>
                  <a:gd name="T6" fmla="*/ 72 w 5"/>
                  <a:gd name="T7" fmla="*/ 121 h 7"/>
                  <a:gd name="T8" fmla="*/ 144 w 5"/>
                  <a:gd name="T9" fmla="*/ 69 h 7"/>
                  <a:gd name="T10" fmla="*/ 176 w 5"/>
                  <a:gd name="T11" fmla="*/ 45 h 7"/>
                  <a:gd name="T12" fmla="*/ 144 w 5"/>
                  <a:gd name="T13" fmla="*/ 0 h 7"/>
                  <a:gd name="T14" fmla="*/ 72 w 5"/>
                  <a:gd name="T15" fmla="*/ 45 h 7"/>
                  <a:gd name="T16" fmla="*/ 0 w 5"/>
                  <a:gd name="T17" fmla="*/ 45 h 7"/>
                  <a:gd name="T18" fmla="*/ 0 w 5"/>
                  <a:gd name="T19" fmla="*/ 121 h 7"/>
                  <a:gd name="T20" fmla="*/ 72 w 5"/>
                  <a:gd name="T21" fmla="*/ 165 h 7"/>
                  <a:gd name="T22" fmla="*/ 72 w 5"/>
                  <a:gd name="T23" fmla="*/ 165 h 7"/>
                  <a:gd name="T24" fmla="*/ 72 w 5"/>
                  <a:gd name="T25" fmla="*/ 69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7"/>
                  <a:gd name="T41" fmla="*/ 5 w 5"/>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7">
                    <a:moveTo>
                      <a:pt x="2" y="3"/>
                    </a:moveTo>
                    <a:lnTo>
                      <a:pt x="2" y="3"/>
                    </a:lnTo>
                    <a:lnTo>
                      <a:pt x="0" y="3"/>
                    </a:lnTo>
                    <a:lnTo>
                      <a:pt x="2" y="5"/>
                    </a:lnTo>
                    <a:lnTo>
                      <a:pt x="4" y="3"/>
                    </a:lnTo>
                    <a:lnTo>
                      <a:pt x="5" y="2"/>
                    </a:lnTo>
                    <a:lnTo>
                      <a:pt x="4" y="0"/>
                    </a:lnTo>
                    <a:lnTo>
                      <a:pt x="2" y="2"/>
                    </a:lnTo>
                    <a:lnTo>
                      <a:pt x="0" y="2"/>
                    </a:lnTo>
                    <a:lnTo>
                      <a:pt x="0" y="5"/>
                    </a:lnTo>
                    <a:lnTo>
                      <a:pt x="2" y="7"/>
                    </a:lnTo>
                    <a:lnTo>
                      <a:pt x="2"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4" name="Freeform 1295"/>
              <p:cNvSpPr>
                <a:spLocks/>
              </p:cNvSpPr>
              <p:nvPr/>
            </p:nvSpPr>
            <p:spPr bwMode="auto">
              <a:xfrm>
                <a:off x="7649375" y="1152219"/>
                <a:ext cx="26522" cy="12700"/>
              </a:xfrm>
              <a:custGeom>
                <a:avLst/>
                <a:gdLst>
                  <a:gd name="T0" fmla="*/ 236 w 8"/>
                  <a:gd name="T1" fmla="*/ 56 h 5"/>
                  <a:gd name="T2" fmla="*/ 236 w 8"/>
                  <a:gd name="T3" fmla="*/ 56 h 5"/>
                  <a:gd name="T4" fmla="*/ 144 w 8"/>
                  <a:gd name="T5" fmla="*/ 29 h 5"/>
                  <a:gd name="T6" fmla="*/ 0 w 8"/>
                  <a:gd name="T7" fmla="*/ 0 h 5"/>
                  <a:gd name="T8" fmla="*/ 0 w 8"/>
                  <a:gd name="T9" fmla="*/ 56 h 5"/>
                  <a:gd name="T10" fmla="*/ 144 w 8"/>
                  <a:gd name="T11" fmla="*/ 56 h 5"/>
                  <a:gd name="T12" fmla="*/ 204 w 8"/>
                  <a:gd name="T13" fmla="*/ 69 h 5"/>
                  <a:gd name="T14" fmla="*/ 204 w 8"/>
                  <a:gd name="T15" fmla="*/ 69 h 5"/>
                  <a:gd name="T16" fmla="*/ 236 w 8"/>
                  <a:gd name="T17" fmla="*/ 56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5"/>
                  <a:gd name="T29" fmla="*/ 8 w 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5">
                    <a:moveTo>
                      <a:pt x="8" y="4"/>
                    </a:moveTo>
                    <a:lnTo>
                      <a:pt x="8" y="4"/>
                    </a:lnTo>
                    <a:lnTo>
                      <a:pt x="5" y="2"/>
                    </a:lnTo>
                    <a:lnTo>
                      <a:pt x="0" y="0"/>
                    </a:lnTo>
                    <a:lnTo>
                      <a:pt x="0" y="4"/>
                    </a:lnTo>
                    <a:lnTo>
                      <a:pt x="5" y="4"/>
                    </a:lnTo>
                    <a:lnTo>
                      <a:pt x="7" y="5"/>
                    </a:lnTo>
                    <a:lnTo>
                      <a:pt x="8"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5" name="Freeform 1296"/>
              <p:cNvSpPr>
                <a:spLocks/>
              </p:cNvSpPr>
              <p:nvPr/>
            </p:nvSpPr>
            <p:spPr bwMode="auto">
              <a:xfrm>
                <a:off x="7672360" y="1163331"/>
                <a:ext cx="22985" cy="7937"/>
              </a:xfrm>
              <a:custGeom>
                <a:avLst/>
                <a:gdLst>
                  <a:gd name="T0" fmla="*/ 193 w 6"/>
                  <a:gd name="T1" fmla="*/ 13 h 3"/>
                  <a:gd name="T2" fmla="*/ 193 w 6"/>
                  <a:gd name="T3" fmla="*/ 13 h 3"/>
                  <a:gd name="T4" fmla="*/ 193 w 6"/>
                  <a:gd name="T5" fmla="*/ 13 h 3"/>
                  <a:gd name="T6" fmla="*/ 52 w 6"/>
                  <a:gd name="T7" fmla="*/ 0 h 3"/>
                  <a:gd name="T8" fmla="*/ 0 w 6"/>
                  <a:gd name="T9" fmla="*/ 13 h 3"/>
                  <a:gd name="T10" fmla="*/ 150 w 6"/>
                  <a:gd name="T11" fmla="*/ 47 h 3"/>
                  <a:gd name="T12" fmla="*/ 295 w 6"/>
                  <a:gd name="T13" fmla="*/ 47 h 3"/>
                  <a:gd name="T14" fmla="*/ 295 w 6"/>
                  <a:gd name="T15" fmla="*/ 47 h 3"/>
                  <a:gd name="T16" fmla="*/ 193 w 6"/>
                  <a:gd name="T17" fmla="*/ 1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4" y="1"/>
                    </a:moveTo>
                    <a:lnTo>
                      <a:pt x="4" y="1"/>
                    </a:lnTo>
                    <a:lnTo>
                      <a:pt x="1" y="0"/>
                    </a:lnTo>
                    <a:lnTo>
                      <a:pt x="0" y="1"/>
                    </a:lnTo>
                    <a:lnTo>
                      <a:pt x="3" y="3"/>
                    </a:lnTo>
                    <a:lnTo>
                      <a:pt x="6" y="3"/>
                    </a:lnTo>
                    <a:lnTo>
                      <a:pt x="4"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6" name="Freeform 1297"/>
              <p:cNvSpPr>
                <a:spLocks/>
              </p:cNvSpPr>
              <p:nvPr/>
            </p:nvSpPr>
            <p:spPr bwMode="auto">
              <a:xfrm>
                <a:off x="7688273" y="1163331"/>
                <a:ext cx="38898" cy="7937"/>
              </a:xfrm>
              <a:custGeom>
                <a:avLst/>
                <a:gdLst>
                  <a:gd name="T0" fmla="*/ 242 w 12"/>
                  <a:gd name="T1" fmla="*/ 0 h 3"/>
                  <a:gd name="T2" fmla="*/ 242 w 12"/>
                  <a:gd name="T3" fmla="*/ 0 h 3"/>
                  <a:gd name="T4" fmla="*/ 185 w 12"/>
                  <a:gd name="T5" fmla="*/ 0 h 3"/>
                  <a:gd name="T6" fmla="*/ 0 w 12"/>
                  <a:gd name="T7" fmla="*/ 13 h 3"/>
                  <a:gd name="T8" fmla="*/ 57 w 12"/>
                  <a:gd name="T9" fmla="*/ 47 h 3"/>
                  <a:gd name="T10" fmla="*/ 185 w 12"/>
                  <a:gd name="T11" fmla="*/ 47 h 3"/>
                  <a:gd name="T12" fmla="*/ 319 w 12"/>
                  <a:gd name="T13" fmla="*/ 0 h 3"/>
                  <a:gd name="T14" fmla="*/ 319 w 12"/>
                  <a:gd name="T15" fmla="*/ 0 h 3"/>
                  <a:gd name="T16" fmla="*/ 242 w 12"/>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3"/>
                  <a:gd name="T29" fmla="*/ 12 w 12"/>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3">
                    <a:moveTo>
                      <a:pt x="9" y="0"/>
                    </a:moveTo>
                    <a:lnTo>
                      <a:pt x="9" y="0"/>
                    </a:lnTo>
                    <a:lnTo>
                      <a:pt x="7" y="0"/>
                    </a:lnTo>
                    <a:lnTo>
                      <a:pt x="0" y="1"/>
                    </a:lnTo>
                    <a:lnTo>
                      <a:pt x="2" y="3"/>
                    </a:lnTo>
                    <a:lnTo>
                      <a:pt x="7" y="3"/>
                    </a:lnTo>
                    <a:lnTo>
                      <a:pt x="12" y="0"/>
                    </a:lnTo>
                    <a:lnTo>
                      <a:pt x="9"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7" name="Freeform 1298"/>
              <p:cNvSpPr>
                <a:spLocks/>
              </p:cNvSpPr>
              <p:nvPr/>
            </p:nvSpPr>
            <p:spPr bwMode="auto">
              <a:xfrm>
                <a:off x="7716563" y="1142694"/>
                <a:ext cx="10609" cy="20637"/>
              </a:xfrm>
              <a:custGeom>
                <a:avLst/>
                <a:gdLst>
                  <a:gd name="T0" fmla="*/ 0 w 3"/>
                  <a:gd name="T1" fmla="*/ 0 h 7"/>
                  <a:gd name="T2" fmla="*/ 0 w 3"/>
                  <a:gd name="T3" fmla="*/ 0 h 7"/>
                  <a:gd name="T4" fmla="*/ 0 w 3"/>
                  <a:gd name="T5" fmla="*/ 69 h 7"/>
                  <a:gd name="T6" fmla="*/ 0 w 3"/>
                  <a:gd name="T7" fmla="*/ 165 h 7"/>
                  <a:gd name="T8" fmla="*/ 112 w 3"/>
                  <a:gd name="T9" fmla="*/ 165 h 7"/>
                  <a:gd name="T10" fmla="*/ 40 w 3"/>
                  <a:gd name="T11" fmla="*/ 69 h 7"/>
                  <a:gd name="T12" fmla="*/ 40 w 3"/>
                  <a:gd name="T13" fmla="*/ 45 h 7"/>
                  <a:gd name="T14" fmla="*/ 40 w 3"/>
                  <a:gd name="T15" fmla="*/ 45 h 7"/>
                  <a:gd name="T16" fmla="*/ 0 w 3"/>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7"/>
                  <a:gd name="T29" fmla="*/ 3 w 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7">
                    <a:moveTo>
                      <a:pt x="0" y="0"/>
                    </a:moveTo>
                    <a:lnTo>
                      <a:pt x="0" y="0"/>
                    </a:lnTo>
                    <a:lnTo>
                      <a:pt x="0" y="3"/>
                    </a:lnTo>
                    <a:lnTo>
                      <a:pt x="0" y="7"/>
                    </a:lnTo>
                    <a:lnTo>
                      <a:pt x="3" y="7"/>
                    </a:lnTo>
                    <a:lnTo>
                      <a:pt x="1" y="3"/>
                    </a:lnTo>
                    <a:lnTo>
                      <a:pt x="1"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8" name="Freeform 1299"/>
              <p:cNvSpPr>
                <a:spLocks/>
              </p:cNvSpPr>
              <p:nvPr/>
            </p:nvSpPr>
            <p:spPr bwMode="auto">
              <a:xfrm>
                <a:off x="7700650" y="1134756"/>
                <a:ext cx="21217" cy="12700"/>
              </a:xfrm>
              <a:custGeom>
                <a:avLst/>
                <a:gdLst>
                  <a:gd name="T0" fmla="*/ 0 w 6"/>
                  <a:gd name="T1" fmla="*/ 42 h 5"/>
                  <a:gd name="T2" fmla="*/ 0 w 6"/>
                  <a:gd name="T3" fmla="*/ 42 h 5"/>
                  <a:gd name="T4" fmla="*/ 112 w 6"/>
                  <a:gd name="T5" fmla="*/ 42 h 5"/>
                  <a:gd name="T6" fmla="*/ 184 w 6"/>
                  <a:gd name="T7" fmla="*/ 42 h 5"/>
                  <a:gd name="T8" fmla="*/ 224 w 6"/>
                  <a:gd name="T9" fmla="*/ 69 h 5"/>
                  <a:gd name="T10" fmla="*/ 184 w 6"/>
                  <a:gd name="T11" fmla="*/ 29 h 5"/>
                  <a:gd name="T12" fmla="*/ 0 w 6"/>
                  <a:gd name="T13" fmla="*/ 0 h 5"/>
                  <a:gd name="T14" fmla="*/ 0 w 6"/>
                  <a:gd name="T15" fmla="*/ 0 h 5"/>
                  <a:gd name="T16" fmla="*/ 0 w 6"/>
                  <a:gd name="T17" fmla="*/ 4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0" y="3"/>
                    </a:moveTo>
                    <a:lnTo>
                      <a:pt x="0" y="3"/>
                    </a:lnTo>
                    <a:lnTo>
                      <a:pt x="3" y="3"/>
                    </a:lnTo>
                    <a:lnTo>
                      <a:pt x="5" y="3"/>
                    </a:lnTo>
                    <a:lnTo>
                      <a:pt x="6" y="5"/>
                    </a:lnTo>
                    <a:lnTo>
                      <a:pt x="5" y="2"/>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69" name="Freeform 1300"/>
              <p:cNvSpPr>
                <a:spLocks/>
              </p:cNvSpPr>
              <p:nvPr/>
            </p:nvSpPr>
            <p:spPr bwMode="auto">
              <a:xfrm>
                <a:off x="7684737" y="1134756"/>
                <a:ext cx="15913" cy="7937"/>
              </a:xfrm>
              <a:custGeom>
                <a:avLst/>
                <a:gdLst>
                  <a:gd name="T0" fmla="*/ 0 w 5"/>
                  <a:gd name="T1" fmla="*/ 47 h 3"/>
                  <a:gd name="T2" fmla="*/ 0 w 5"/>
                  <a:gd name="T3" fmla="*/ 47 h 3"/>
                  <a:gd name="T4" fmla="*/ 23 w 5"/>
                  <a:gd name="T5" fmla="*/ 47 h 3"/>
                  <a:gd name="T6" fmla="*/ 117 w 5"/>
                  <a:gd name="T7" fmla="*/ 47 h 3"/>
                  <a:gd name="T8" fmla="*/ 117 w 5"/>
                  <a:gd name="T9" fmla="*/ 0 h 3"/>
                  <a:gd name="T10" fmla="*/ 23 w 5"/>
                  <a:gd name="T11" fmla="*/ 33 h 3"/>
                  <a:gd name="T12" fmla="*/ 0 w 5"/>
                  <a:gd name="T13" fmla="*/ 33 h 3"/>
                  <a:gd name="T14" fmla="*/ 0 w 5"/>
                  <a:gd name="T15" fmla="*/ 33 h 3"/>
                  <a:gd name="T16" fmla="*/ 0 w 5"/>
                  <a:gd name="T17" fmla="*/ 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0" y="3"/>
                    </a:moveTo>
                    <a:lnTo>
                      <a:pt x="0" y="3"/>
                    </a:lnTo>
                    <a:lnTo>
                      <a:pt x="1" y="3"/>
                    </a:lnTo>
                    <a:lnTo>
                      <a:pt x="5" y="3"/>
                    </a:lnTo>
                    <a:lnTo>
                      <a:pt x="5" y="0"/>
                    </a:lnTo>
                    <a:lnTo>
                      <a:pt x="1" y="2"/>
                    </a:lnTo>
                    <a:lnTo>
                      <a:pt x="0" y="2"/>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0" name="Freeform 1301"/>
              <p:cNvSpPr>
                <a:spLocks/>
              </p:cNvSpPr>
              <p:nvPr/>
            </p:nvSpPr>
            <p:spPr bwMode="auto">
              <a:xfrm>
                <a:off x="8468011" y="1277631"/>
                <a:ext cx="47739" cy="17462"/>
              </a:xfrm>
              <a:custGeom>
                <a:avLst/>
                <a:gdLst>
                  <a:gd name="T0" fmla="*/ 432 w 14"/>
                  <a:gd name="T1" fmla="*/ 24 h 6"/>
                  <a:gd name="T2" fmla="*/ 432 w 14"/>
                  <a:gd name="T3" fmla="*/ 24 h 6"/>
                  <a:gd name="T4" fmla="*/ 365 w 14"/>
                  <a:gd name="T5" fmla="*/ 24 h 6"/>
                  <a:gd name="T6" fmla="*/ 237 w 14"/>
                  <a:gd name="T7" fmla="*/ 0 h 6"/>
                  <a:gd name="T8" fmla="*/ 164 w 14"/>
                  <a:gd name="T9" fmla="*/ 0 h 6"/>
                  <a:gd name="T10" fmla="*/ 100 w 14"/>
                  <a:gd name="T11" fmla="*/ 0 h 6"/>
                  <a:gd name="T12" fmla="*/ 37 w 14"/>
                  <a:gd name="T13" fmla="*/ 0 h 6"/>
                  <a:gd name="T14" fmla="*/ 37 w 14"/>
                  <a:gd name="T15" fmla="*/ 24 h 6"/>
                  <a:gd name="T16" fmla="*/ 0 w 14"/>
                  <a:gd name="T17" fmla="*/ 24 h 6"/>
                  <a:gd name="T18" fmla="*/ 0 w 14"/>
                  <a:gd name="T19" fmla="*/ 24 h 6"/>
                  <a:gd name="T20" fmla="*/ 37 w 14"/>
                  <a:gd name="T21" fmla="*/ 90 h 6"/>
                  <a:gd name="T22" fmla="*/ 37 w 14"/>
                  <a:gd name="T23" fmla="*/ 112 h 6"/>
                  <a:gd name="T24" fmla="*/ 37 w 14"/>
                  <a:gd name="T25" fmla="*/ 134 h 6"/>
                  <a:gd name="T26" fmla="*/ 64 w 14"/>
                  <a:gd name="T27" fmla="*/ 134 h 6"/>
                  <a:gd name="T28" fmla="*/ 137 w 14"/>
                  <a:gd name="T29" fmla="*/ 134 h 6"/>
                  <a:gd name="T30" fmla="*/ 137 w 14"/>
                  <a:gd name="T31" fmla="*/ 134 h 6"/>
                  <a:gd name="T32" fmla="*/ 237 w 14"/>
                  <a:gd name="T33" fmla="*/ 134 h 6"/>
                  <a:gd name="T34" fmla="*/ 301 w 14"/>
                  <a:gd name="T35" fmla="*/ 134 h 6"/>
                  <a:gd name="T36" fmla="*/ 332 w 14"/>
                  <a:gd name="T37" fmla="*/ 112 h 6"/>
                  <a:gd name="T38" fmla="*/ 401 w 14"/>
                  <a:gd name="T39" fmla="*/ 112 h 6"/>
                  <a:gd name="T40" fmla="*/ 432 w 14"/>
                  <a:gd name="T41" fmla="*/ 90 h 6"/>
                  <a:gd name="T42" fmla="*/ 465 w 14"/>
                  <a:gd name="T43" fmla="*/ 68 h 6"/>
                  <a:gd name="T44" fmla="*/ 465 w 14"/>
                  <a:gd name="T45" fmla="*/ 44 h 6"/>
                  <a:gd name="T46" fmla="*/ 432 w 14"/>
                  <a:gd name="T47" fmla="*/ 24 h 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
                  <a:gd name="T73" fmla="*/ 0 h 6"/>
                  <a:gd name="T74" fmla="*/ 14 w 14"/>
                  <a:gd name="T75" fmla="*/ 6 h 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 h="6">
                    <a:moveTo>
                      <a:pt x="13" y="1"/>
                    </a:moveTo>
                    <a:lnTo>
                      <a:pt x="13" y="1"/>
                    </a:lnTo>
                    <a:lnTo>
                      <a:pt x="11" y="1"/>
                    </a:lnTo>
                    <a:lnTo>
                      <a:pt x="7" y="0"/>
                    </a:lnTo>
                    <a:lnTo>
                      <a:pt x="5" y="0"/>
                    </a:lnTo>
                    <a:lnTo>
                      <a:pt x="3" y="0"/>
                    </a:lnTo>
                    <a:lnTo>
                      <a:pt x="1" y="0"/>
                    </a:lnTo>
                    <a:lnTo>
                      <a:pt x="1" y="1"/>
                    </a:lnTo>
                    <a:lnTo>
                      <a:pt x="0" y="1"/>
                    </a:lnTo>
                    <a:lnTo>
                      <a:pt x="1" y="4"/>
                    </a:lnTo>
                    <a:lnTo>
                      <a:pt x="1" y="5"/>
                    </a:lnTo>
                    <a:lnTo>
                      <a:pt x="1" y="6"/>
                    </a:lnTo>
                    <a:lnTo>
                      <a:pt x="2" y="6"/>
                    </a:lnTo>
                    <a:lnTo>
                      <a:pt x="4" y="6"/>
                    </a:lnTo>
                    <a:lnTo>
                      <a:pt x="7" y="6"/>
                    </a:lnTo>
                    <a:lnTo>
                      <a:pt x="9" y="6"/>
                    </a:lnTo>
                    <a:lnTo>
                      <a:pt x="10" y="5"/>
                    </a:lnTo>
                    <a:lnTo>
                      <a:pt x="12" y="5"/>
                    </a:lnTo>
                    <a:lnTo>
                      <a:pt x="13" y="4"/>
                    </a:lnTo>
                    <a:lnTo>
                      <a:pt x="14" y="3"/>
                    </a:lnTo>
                    <a:lnTo>
                      <a:pt x="14" y="2"/>
                    </a:lnTo>
                    <a:lnTo>
                      <a:pt x="1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1" name="Freeform 1302"/>
              <p:cNvSpPr>
                <a:spLocks/>
              </p:cNvSpPr>
              <p:nvPr/>
            </p:nvSpPr>
            <p:spPr bwMode="auto">
              <a:xfrm>
                <a:off x="8468011" y="1277631"/>
                <a:ext cx="53043" cy="7937"/>
              </a:xfrm>
              <a:custGeom>
                <a:avLst/>
                <a:gdLst>
                  <a:gd name="T0" fmla="*/ 72 w 15"/>
                  <a:gd name="T1" fmla="*/ 13 h 3"/>
                  <a:gd name="T2" fmla="*/ 72 w 15"/>
                  <a:gd name="T3" fmla="*/ 13 h 3"/>
                  <a:gd name="T4" fmla="*/ 264 w 15"/>
                  <a:gd name="T5" fmla="*/ 13 h 3"/>
                  <a:gd name="T6" fmla="*/ 496 w 15"/>
                  <a:gd name="T7" fmla="*/ 47 h 3"/>
                  <a:gd name="T8" fmla="*/ 568 w 15"/>
                  <a:gd name="T9" fmla="*/ 13 h 3"/>
                  <a:gd name="T10" fmla="*/ 264 w 15"/>
                  <a:gd name="T11" fmla="*/ 0 h 3"/>
                  <a:gd name="T12" fmla="*/ 0 w 15"/>
                  <a:gd name="T13" fmla="*/ 13 h 3"/>
                  <a:gd name="T14" fmla="*/ 0 w 15"/>
                  <a:gd name="T15" fmla="*/ 13 h 3"/>
                  <a:gd name="T16" fmla="*/ 72 w 15"/>
                  <a:gd name="T17" fmla="*/ 13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3"/>
                  <a:gd name="T29" fmla="*/ 15 w 1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3">
                    <a:moveTo>
                      <a:pt x="2" y="1"/>
                    </a:moveTo>
                    <a:lnTo>
                      <a:pt x="2" y="1"/>
                    </a:lnTo>
                    <a:lnTo>
                      <a:pt x="7" y="1"/>
                    </a:lnTo>
                    <a:lnTo>
                      <a:pt x="13" y="3"/>
                    </a:lnTo>
                    <a:lnTo>
                      <a:pt x="15" y="1"/>
                    </a:lnTo>
                    <a:lnTo>
                      <a:pt x="7" y="0"/>
                    </a:lnTo>
                    <a:lnTo>
                      <a:pt x="0" y="1"/>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2" name="Freeform 1303"/>
              <p:cNvSpPr>
                <a:spLocks/>
              </p:cNvSpPr>
              <p:nvPr/>
            </p:nvSpPr>
            <p:spPr bwMode="auto">
              <a:xfrm>
                <a:off x="8464475" y="1279219"/>
                <a:ext cx="17681" cy="15875"/>
              </a:xfrm>
              <a:custGeom>
                <a:avLst/>
                <a:gdLst>
                  <a:gd name="T0" fmla="*/ 192 w 5"/>
                  <a:gd name="T1" fmla="*/ 96 h 5"/>
                  <a:gd name="T2" fmla="*/ 192 w 5"/>
                  <a:gd name="T3" fmla="*/ 96 h 5"/>
                  <a:gd name="T4" fmla="*/ 112 w 5"/>
                  <a:gd name="T5" fmla="*/ 96 h 5"/>
                  <a:gd name="T6" fmla="*/ 112 w 5"/>
                  <a:gd name="T7" fmla="*/ 96 h 5"/>
                  <a:gd name="T8" fmla="*/ 112 w 5"/>
                  <a:gd name="T9" fmla="*/ 96 h 5"/>
                  <a:gd name="T10" fmla="*/ 112 w 5"/>
                  <a:gd name="T11" fmla="*/ 0 h 5"/>
                  <a:gd name="T12" fmla="*/ 40 w 5"/>
                  <a:gd name="T13" fmla="*/ 0 h 5"/>
                  <a:gd name="T14" fmla="*/ 0 w 5"/>
                  <a:gd name="T15" fmla="*/ 96 h 5"/>
                  <a:gd name="T16" fmla="*/ 40 w 5"/>
                  <a:gd name="T17" fmla="*/ 160 h 5"/>
                  <a:gd name="T18" fmla="*/ 112 w 5"/>
                  <a:gd name="T19" fmla="*/ 160 h 5"/>
                  <a:gd name="T20" fmla="*/ 192 w 5"/>
                  <a:gd name="T21" fmla="*/ 160 h 5"/>
                  <a:gd name="T22" fmla="*/ 192 w 5"/>
                  <a:gd name="T23" fmla="*/ 160 h 5"/>
                  <a:gd name="T24" fmla="*/ 192 w 5"/>
                  <a:gd name="T25" fmla="*/ 96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5" y="3"/>
                    </a:moveTo>
                    <a:lnTo>
                      <a:pt x="5" y="3"/>
                    </a:lnTo>
                    <a:lnTo>
                      <a:pt x="3" y="3"/>
                    </a:lnTo>
                    <a:lnTo>
                      <a:pt x="3" y="0"/>
                    </a:lnTo>
                    <a:lnTo>
                      <a:pt x="1" y="0"/>
                    </a:lnTo>
                    <a:lnTo>
                      <a:pt x="0" y="3"/>
                    </a:lnTo>
                    <a:lnTo>
                      <a:pt x="1" y="5"/>
                    </a:lnTo>
                    <a:lnTo>
                      <a:pt x="3" y="5"/>
                    </a:lnTo>
                    <a:lnTo>
                      <a:pt x="5" y="5"/>
                    </a:lnTo>
                    <a:lnTo>
                      <a:pt x="5"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3" name="Freeform 1304"/>
              <p:cNvSpPr>
                <a:spLocks/>
              </p:cNvSpPr>
              <p:nvPr/>
            </p:nvSpPr>
            <p:spPr bwMode="auto">
              <a:xfrm>
                <a:off x="8482156" y="1279219"/>
                <a:ext cx="38898" cy="15875"/>
              </a:xfrm>
              <a:custGeom>
                <a:avLst/>
                <a:gdLst>
                  <a:gd name="T0" fmla="*/ 336 w 11"/>
                  <a:gd name="T1" fmla="*/ 64 h 5"/>
                  <a:gd name="T2" fmla="*/ 336 w 11"/>
                  <a:gd name="T3" fmla="*/ 0 h 5"/>
                  <a:gd name="T4" fmla="*/ 296 w 11"/>
                  <a:gd name="T5" fmla="*/ 64 h 5"/>
                  <a:gd name="T6" fmla="*/ 224 w 11"/>
                  <a:gd name="T7" fmla="*/ 96 h 5"/>
                  <a:gd name="T8" fmla="*/ 112 w 11"/>
                  <a:gd name="T9" fmla="*/ 96 h 5"/>
                  <a:gd name="T10" fmla="*/ 0 w 11"/>
                  <a:gd name="T11" fmla="*/ 96 h 5"/>
                  <a:gd name="T12" fmla="*/ 0 w 11"/>
                  <a:gd name="T13" fmla="*/ 160 h 5"/>
                  <a:gd name="T14" fmla="*/ 112 w 11"/>
                  <a:gd name="T15" fmla="*/ 160 h 5"/>
                  <a:gd name="T16" fmla="*/ 224 w 11"/>
                  <a:gd name="T17" fmla="*/ 160 h 5"/>
                  <a:gd name="T18" fmla="*/ 336 w 11"/>
                  <a:gd name="T19" fmla="*/ 96 h 5"/>
                  <a:gd name="T20" fmla="*/ 408 w 11"/>
                  <a:gd name="T21" fmla="*/ 0 h 5"/>
                  <a:gd name="T22" fmla="*/ 408 w 11"/>
                  <a:gd name="T23" fmla="*/ 0 h 5"/>
                  <a:gd name="T24" fmla="*/ 408 w 11"/>
                  <a:gd name="T25" fmla="*/ 0 h 5"/>
                  <a:gd name="T26" fmla="*/ 408 w 11"/>
                  <a:gd name="T27" fmla="*/ 0 h 5"/>
                  <a:gd name="T28" fmla="*/ 408 w 11"/>
                  <a:gd name="T29" fmla="*/ 0 h 5"/>
                  <a:gd name="T30" fmla="*/ 336 w 11"/>
                  <a:gd name="T31" fmla="*/ 64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
                  <a:gd name="T49" fmla="*/ 0 h 5"/>
                  <a:gd name="T50" fmla="*/ 11 w 11"/>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 h="5">
                    <a:moveTo>
                      <a:pt x="9" y="2"/>
                    </a:moveTo>
                    <a:lnTo>
                      <a:pt x="9" y="0"/>
                    </a:lnTo>
                    <a:lnTo>
                      <a:pt x="8" y="2"/>
                    </a:lnTo>
                    <a:lnTo>
                      <a:pt x="6" y="3"/>
                    </a:lnTo>
                    <a:lnTo>
                      <a:pt x="3" y="3"/>
                    </a:lnTo>
                    <a:lnTo>
                      <a:pt x="0" y="3"/>
                    </a:lnTo>
                    <a:lnTo>
                      <a:pt x="0" y="5"/>
                    </a:lnTo>
                    <a:lnTo>
                      <a:pt x="3" y="5"/>
                    </a:lnTo>
                    <a:lnTo>
                      <a:pt x="6" y="5"/>
                    </a:lnTo>
                    <a:lnTo>
                      <a:pt x="9" y="3"/>
                    </a:lnTo>
                    <a:lnTo>
                      <a:pt x="11" y="0"/>
                    </a:lnTo>
                    <a:lnTo>
                      <a:pt x="9"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4" name="Freeform 1305"/>
              <p:cNvSpPr>
                <a:spLocks/>
              </p:cNvSpPr>
              <p:nvPr/>
            </p:nvSpPr>
            <p:spPr bwMode="auto">
              <a:xfrm>
                <a:off x="8061345" y="1226831"/>
                <a:ext cx="63652" cy="17462"/>
              </a:xfrm>
              <a:custGeom>
                <a:avLst/>
                <a:gdLst>
                  <a:gd name="T0" fmla="*/ 244 w 19"/>
                  <a:gd name="T1" fmla="*/ 90 h 6"/>
                  <a:gd name="T2" fmla="*/ 244 w 19"/>
                  <a:gd name="T3" fmla="*/ 90 h 6"/>
                  <a:gd name="T4" fmla="*/ 184 w 19"/>
                  <a:gd name="T5" fmla="*/ 112 h 6"/>
                  <a:gd name="T6" fmla="*/ 157 w 19"/>
                  <a:gd name="T7" fmla="*/ 112 h 6"/>
                  <a:gd name="T8" fmla="*/ 157 w 19"/>
                  <a:gd name="T9" fmla="*/ 134 h 6"/>
                  <a:gd name="T10" fmla="*/ 157 w 19"/>
                  <a:gd name="T11" fmla="*/ 134 h 6"/>
                  <a:gd name="T12" fmla="*/ 157 w 19"/>
                  <a:gd name="T13" fmla="*/ 134 h 6"/>
                  <a:gd name="T14" fmla="*/ 97 w 19"/>
                  <a:gd name="T15" fmla="*/ 112 h 6"/>
                  <a:gd name="T16" fmla="*/ 32 w 19"/>
                  <a:gd name="T17" fmla="*/ 68 h 6"/>
                  <a:gd name="T18" fmla="*/ 0 w 19"/>
                  <a:gd name="T19" fmla="*/ 44 h 6"/>
                  <a:gd name="T20" fmla="*/ 0 w 19"/>
                  <a:gd name="T21" fmla="*/ 24 h 6"/>
                  <a:gd name="T22" fmla="*/ 0 w 19"/>
                  <a:gd name="T23" fmla="*/ 24 h 6"/>
                  <a:gd name="T24" fmla="*/ 0 w 19"/>
                  <a:gd name="T25" fmla="*/ 0 h 6"/>
                  <a:gd name="T26" fmla="*/ 32 w 19"/>
                  <a:gd name="T27" fmla="*/ 0 h 6"/>
                  <a:gd name="T28" fmla="*/ 32 w 19"/>
                  <a:gd name="T29" fmla="*/ 0 h 6"/>
                  <a:gd name="T30" fmla="*/ 32 w 19"/>
                  <a:gd name="T31" fmla="*/ 0 h 6"/>
                  <a:gd name="T32" fmla="*/ 244 w 19"/>
                  <a:gd name="T33" fmla="*/ 0 h 6"/>
                  <a:gd name="T34" fmla="*/ 244 w 19"/>
                  <a:gd name="T35" fmla="*/ 0 h 6"/>
                  <a:gd name="T36" fmla="*/ 305 w 19"/>
                  <a:gd name="T37" fmla="*/ 44 h 6"/>
                  <a:gd name="T38" fmla="*/ 341 w 19"/>
                  <a:gd name="T39" fmla="*/ 44 h 6"/>
                  <a:gd name="T40" fmla="*/ 341 w 19"/>
                  <a:gd name="T41" fmla="*/ 44 h 6"/>
                  <a:gd name="T42" fmla="*/ 341 w 19"/>
                  <a:gd name="T43" fmla="*/ 24 h 6"/>
                  <a:gd name="T44" fmla="*/ 341 w 19"/>
                  <a:gd name="T45" fmla="*/ 24 h 6"/>
                  <a:gd name="T46" fmla="*/ 341 w 19"/>
                  <a:gd name="T47" fmla="*/ 24 h 6"/>
                  <a:gd name="T48" fmla="*/ 366 w 19"/>
                  <a:gd name="T49" fmla="*/ 0 h 6"/>
                  <a:gd name="T50" fmla="*/ 426 w 19"/>
                  <a:gd name="T51" fmla="*/ 0 h 6"/>
                  <a:gd name="T52" fmla="*/ 462 w 19"/>
                  <a:gd name="T53" fmla="*/ 0 h 6"/>
                  <a:gd name="T54" fmla="*/ 525 w 19"/>
                  <a:gd name="T55" fmla="*/ 0 h 6"/>
                  <a:gd name="T56" fmla="*/ 549 w 19"/>
                  <a:gd name="T57" fmla="*/ 24 h 6"/>
                  <a:gd name="T58" fmla="*/ 585 w 19"/>
                  <a:gd name="T59" fmla="*/ 44 h 6"/>
                  <a:gd name="T60" fmla="*/ 585 w 19"/>
                  <a:gd name="T61" fmla="*/ 68 h 6"/>
                  <a:gd name="T62" fmla="*/ 585 w 19"/>
                  <a:gd name="T63" fmla="*/ 68 h 6"/>
                  <a:gd name="T64" fmla="*/ 585 w 19"/>
                  <a:gd name="T65" fmla="*/ 68 h 6"/>
                  <a:gd name="T66" fmla="*/ 585 w 19"/>
                  <a:gd name="T67" fmla="*/ 90 h 6"/>
                  <a:gd name="T68" fmla="*/ 549 w 19"/>
                  <a:gd name="T69" fmla="*/ 90 h 6"/>
                  <a:gd name="T70" fmla="*/ 489 w 19"/>
                  <a:gd name="T71" fmla="*/ 90 h 6"/>
                  <a:gd name="T72" fmla="*/ 489 w 19"/>
                  <a:gd name="T73" fmla="*/ 90 h 6"/>
                  <a:gd name="T74" fmla="*/ 462 w 19"/>
                  <a:gd name="T75" fmla="*/ 112 h 6"/>
                  <a:gd name="T76" fmla="*/ 462 w 19"/>
                  <a:gd name="T77" fmla="*/ 112 h 6"/>
                  <a:gd name="T78" fmla="*/ 426 w 19"/>
                  <a:gd name="T79" fmla="*/ 134 h 6"/>
                  <a:gd name="T80" fmla="*/ 426 w 19"/>
                  <a:gd name="T81" fmla="*/ 134 h 6"/>
                  <a:gd name="T82" fmla="*/ 244 w 19"/>
                  <a:gd name="T83" fmla="*/ 134 h 6"/>
                  <a:gd name="T84" fmla="*/ 244 w 19"/>
                  <a:gd name="T85" fmla="*/ 134 h 6"/>
                  <a:gd name="T86" fmla="*/ 280 w 19"/>
                  <a:gd name="T87" fmla="*/ 112 h 6"/>
                  <a:gd name="T88" fmla="*/ 280 w 19"/>
                  <a:gd name="T89" fmla="*/ 112 h 6"/>
                  <a:gd name="T90" fmla="*/ 244 w 19"/>
                  <a:gd name="T91" fmla="*/ 112 h 6"/>
                  <a:gd name="T92" fmla="*/ 244 w 19"/>
                  <a:gd name="T93" fmla="*/ 90 h 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9"/>
                  <a:gd name="T142" fmla="*/ 0 h 6"/>
                  <a:gd name="T143" fmla="*/ 19 w 19"/>
                  <a:gd name="T144" fmla="*/ 6 h 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9" h="6">
                    <a:moveTo>
                      <a:pt x="8" y="4"/>
                    </a:moveTo>
                    <a:lnTo>
                      <a:pt x="8" y="4"/>
                    </a:lnTo>
                    <a:lnTo>
                      <a:pt x="6" y="5"/>
                    </a:lnTo>
                    <a:lnTo>
                      <a:pt x="5" y="5"/>
                    </a:lnTo>
                    <a:lnTo>
                      <a:pt x="5" y="6"/>
                    </a:lnTo>
                    <a:lnTo>
                      <a:pt x="3" y="5"/>
                    </a:lnTo>
                    <a:lnTo>
                      <a:pt x="1" y="3"/>
                    </a:lnTo>
                    <a:lnTo>
                      <a:pt x="0" y="2"/>
                    </a:lnTo>
                    <a:lnTo>
                      <a:pt x="0" y="1"/>
                    </a:lnTo>
                    <a:lnTo>
                      <a:pt x="0" y="0"/>
                    </a:lnTo>
                    <a:lnTo>
                      <a:pt x="1" y="0"/>
                    </a:lnTo>
                    <a:lnTo>
                      <a:pt x="8" y="0"/>
                    </a:lnTo>
                    <a:lnTo>
                      <a:pt x="10" y="2"/>
                    </a:lnTo>
                    <a:lnTo>
                      <a:pt x="11" y="2"/>
                    </a:lnTo>
                    <a:lnTo>
                      <a:pt x="11" y="1"/>
                    </a:lnTo>
                    <a:lnTo>
                      <a:pt x="12" y="0"/>
                    </a:lnTo>
                    <a:lnTo>
                      <a:pt x="14" y="0"/>
                    </a:lnTo>
                    <a:lnTo>
                      <a:pt x="15" y="0"/>
                    </a:lnTo>
                    <a:lnTo>
                      <a:pt x="17" y="0"/>
                    </a:lnTo>
                    <a:lnTo>
                      <a:pt x="18" y="1"/>
                    </a:lnTo>
                    <a:lnTo>
                      <a:pt x="19" y="2"/>
                    </a:lnTo>
                    <a:lnTo>
                      <a:pt x="19" y="3"/>
                    </a:lnTo>
                    <a:lnTo>
                      <a:pt x="19" y="4"/>
                    </a:lnTo>
                    <a:lnTo>
                      <a:pt x="18" y="4"/>
                    </a:lnTo>
                    <a:lnTo>
                      <a:pt x="16" y="4"/>
                    </a:lnTo>
                    <a:lnTo>
                      <a:pt x="15" y="5"/>
                    </a:lnTo>
                    <a:lnTo>
                      <a:pt x="14" y="6"/>
                    </a:lnTo>
                    <a:lnTo>
                      <a:pt x="8" y="6"/>
                    </a:lnTo>
                    <a:lnTo>
                      <a:pt x="9" y="5"/>
                    </a:lnTo>
                    <a:lnTo>
                      <a:pt x="8" y="5"/>
                    </a:lnTo>
                    <a:lnTo>
                      <a:pt x="8" y="4"/>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5" name="Freeform 1306"/>
              <p:cNvSpPr>
                <a:spLocks/>
              </p:cNvSpPr>
              <p:nvPr/>
            </p:nvSpPr>
            <p:spPr bwMode="auto">
              <a:xfrm>
                <a:off x="8070186" y="1234769"/>
                <a:ext cx="17681" cy="9525"/>
              </a:xfrm>
              <a:custGeom>
                <a:avLst/>
                <a:gdLst>
                  <a:gd name="T0" fmla="*/ 80 w 5"/>
                  <a:gd name="T1" fmla="*/ 32 h 3"/>
                  <a:gd name="T2" fmla="*/ 80 w 5"/>
                  <a:gd name="T3" fmla="*/ 32 h 3"/>
                  <a:gd name="T4" fmla="*/ 112 w 5"/>
                  <a:gd name="T5" fmla="*/ 32 h 3"/>
                  <a:gd name="T6" fmla="*/ 192 w 5"/>
                  <a:gd name="T7" fmla="*/ 32 h 3"/>
                  <a:gd name="T8" fmla="*/ 192 w 5"/>
                  <a:gd name="T9" fmla="*/ 0 h 3"/>
                  <a:gd name="T10" fmla="*/ 80 w 5"/>
                  <a:gd name="T11" fmla="*/ 0 h 3"/>
                  <a:gd name="T12" fmla="*/ 0 w 5"/>
                  <a:gd name="T13" fmla="*/ 88 h 3"/>
                  <a:gd name="T14" fmla="*/ 0 w 5"/>
                  <a:gd name="T15" fmla="*/ 88 h 3"/>
                  <a:gd name="T16" fmla="*/ 80 w 5"/>
                  <a:gd name="T17" fmla="*/ 3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2" y="1"/>
                    </a:moveTo>
                    <a:lnTo>
                      <a:pt x="2" y="1"/>
                    </a:lnTo>
                    <a:lnTo>
                      <a:pt x="3" y="1"/>
                    </a:lnTo>
                    <a:lnTo>
                      <a:pt x="5" y="1"/>
                    </a:lnTo>
                    <a:lnTo>
                      <a:pt x="5" y="0"/>
                    </a:lnTo>
                    <a:lnTo>
                      <a:pt x="2" y="0"/>
                    </a:lnTo>
                    <a:lnTo>
                      <a:pt x="0" y="3"/>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6" name="Freeform 1307"/>
              <p:cNvSpPr>
                <a:spLocks/>
              </p:cNvSpPr>
              <p:nvPr/>
            </p:nvSpPr>
            <p:spPr bwMode="auto">
              <a:xfrm>
                <a:off x="8054273" y="1226831"/>
                <a:ext cx="24754" cy="17462"/>
              </a:xfrm>
              <a:custGeom>
                <a:avLst/>
                <a:gdLst>
                  <a:gd name="T0" fmla="*/ 72 w 7"/>
                  <a:gd name="T1" fmla="*/ 0 h 6"/>
                  <a:gd name="T2" fmla="*/ 72 w 7"/>
                  <a:gd name="T3" fmla="*/ 0 h 6"/>
                  <a:gd name="T4" fmla="*/ 0 w 7"/>
                  <a:gd name="T5" fmla="*/ 24 h 6"/>
                  <a:gd name="T6" fmla="*/ 72 w 7"/>
                  <a:gd name="T7" fmla="*/ 90 h 6"/>
                  <a:gd name="T8" fmla="*/ 176 w 7"/>
                  <a:gd name="T9" fmla="*/ 134 h 6"/>
                  <a:gd name="T10" fmla="*/ 248 w 7"/>
                  <a:gd name="T11" fmla="*/ 90 h 6"/>
                  <a:gd name="T12" fmla="*/ 176 w 7"/>
                  <a:gd name="T13" fmla="*/ 134 h 6"/>
                  <a:gd name="T14" fmla="*/ 176 w 7"/>
                  <a:gd name="T15" fmla="*/ 90 h 6"/>
                  <a:gd name="T16" fmla="*/ 104 w 7"/>
                  <a:gd name="T17" fmla="*/ 68 h 6"/>
                  <a:gd name="T18" fmla="*/ 72 w 7"/>
                  <a:gd name="T19" fmla="*/ 24 h 6"/>
                  <a:gd name="T20" fmla="*/ 104 w 7"/>
                  <a:gd name="T21" fmla="*/ 24 h 6"/>
                  <a:gd name="T22" fmla="*/ 104 w 7"/>
                  <a:gd name="T23" fmla="*/ 24 h 6"/>
                  <a:gd name="T24" fmla="*/ 72 w 7"/>
                  <a:gd name="T25" fmla="*/ 0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6"/>
                  <a:gd name="T41" fmla="*/ 7 w 7"/>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6">
                    <a:moveTo>
                      <a:pt x="2" y="0"/>
                    </a:moveTo>
                    <a:lnTo>
                      <a:pt x="2" y="0"/>
                    </a:lnTo>
                    <a:lnTo>
                      <a:pt x="0" y="1"/>
                    </a:lnTo>
                    <a:lnTo>
                      <a:pt x="2" y="4"/>
                    </a:lnTo>
                    <a:lnTo>
                      <a:pt x="5" y="6"/>
                    </a:lnTo>
                    <a:lnTo>
                      <a:pt x="7" y="4"/>
                    </a:lnTo>
                    <a:lnTo>
                      <a:pt x="5" y="6"/>
                    </a:lnTo>
                    <a:lnTo>
                      <a:pt x="5" y="4"/>
                    </a:lnTo>
                    <a:lnTo>
                      <a:pt x="3" y="3"/>
                    </a:lnTo>
                    <a:lnTo>
                      <a:pt x="2" y="1"/>
                    </a:lnTo>
                    <a:lnTo>
                      <a:pt x="3" y="1"/>
                    </a:lnTo>
                    <a:lnTo>
                      <a:pt x="2"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7" name="Freeform 1308"/>
              <p:cNvSpPr>
                <a:spLocks/>
              </p:cNvSpPr>
              <p:nvPr/>
            </p:nvSpPr>
            <p:spPr bwMode="auto">
              <a:xfrm>
                <a:off x="8061345" y="1220481"/>
                <a:ext cx="33594" cy="9525"/>
              </a:xfrm>
              <a:custGeom>
                <a:avLst/>
                <a:gdLst>
                  <a:gd name="T0" fmla="*/ 313 w 10"/>
                  <a:gd name="T1" fmla="*/ 56 h 3"/>
                  <a:gd name="T2" fmla="*/ 313 w 10"/>
                  <a:gd name="T3" fmla="*/ 56 h 3"/>
                  <a:gd name="T4" fmla="*/ 192 w 10"/>
                  <a:gd name="T5" fmla="*/ 0 h 3"/>
                  <a:gd name="T6" fmla="*/ 0 w 10"/>
                  <a:gd name="T7" fmla="*/ 56 h 3"/>
                  <a:gd name="T8" fmla="*/ 36 w 10"/>
                  <a:gd name="T9" fmla="*/ 88 h 3"/>
                  <a:gd name="T10" fmla="*/ 192 w 10"/>
                  <a:gd name="T11" fmla="*/ 88 h 3"/>
                  <a:gd name="T12" fmla="*/ 253 w 10"/>
                  <a:gd name="T13" fmla="*/ 88 h 3"/>
                  <a:gd name="T14" fmla="*/ 253 w 10"/>
                  <a:gd name="T15" fmla="*/ 88 h 3"/>
                  <a:gd name="T16" fmla="*/ 313 w 10"/>
                  <a:gd name="T17" fmla="*/ 56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2"/>
                    </a:moveTo>
                    <a:lnTo>
                      <a:pt x="10" y="2"/>
                    </a:lnTo>
                    <a:lnTo>
                      <a:pt x="6" y="0"/>
                    </a:lnTo>
                    <a:lnTo>
                      <a:pt x="0" y="2"/>
                    </a:lnTo>
                    <a:lnTo>
                      <a:pt x="1" y="3"/>
                    </a:lnTo>
                    <a:lnTo>
                      <a:pt x="6" y="3"/>
                    </a:lnTo>
                    <a:lnTo>
                      <a:pt x="8" y="3"/>
                    </a:lnTo>
                    <a:lnTo>
                      <a:pt x="1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8" name="Freeform 1309"/>
              <p:cNvSpPr>
                <a:spLocks/>
              </p:cNvSpPr>
              <p:nvPr/>
            </p:nvSpPr>
            <p:spPr bwMode="auto">
              <a:xfrm>
                <a:off x="8087867" y="1226831"/>
                <a:ext cx="17681" cy="7937"/>
              </a:xfrm>
              <a:custGeom>
                <a:avLst/>
                <a:gdLst>
                  <a:gd name="T0" fmla="*/ 104 w 5"/>
                  <a:gd name="T1" fmla="*/ 20 h 3"/>
                  <a:gd name="T2" fmla="*/ 104 w 5"/>
                  <a:gd name="T3" fmla="*/ 20 h 3"/>
                  <a:gd name="T4" fmla="*/ 104 w 5"/>
                  <a:gd name="T5" fmla="*/ 20 h 3"/>
                  <a:gd name="T6" fmla="*/ 72 w 5"/>
                  <a:gd name="T7" fmla="*/ 0 h 3"/>
                  <a:gd name="T8" fmla="*/ 0 w 5"/>
                  <a:gd name="T9" fmla="*/ 20 h 3"/>
                  <a:gd name="T10" fmla="*/ 72 w 5"/>
                  <a:gd name="T11" fmla="*/ 50 h 3"/>
                  <a:gd name="T12" fmla="*/ 176 w 5"/>
                  <a:gd name="T13" fmla="*/ 20 h 3"/>
                  <a:gd name="T14" fmla="*/ 176 w 5"/>
                  <a:gd name="T15" fmla="*/ 20 h 3"/>
                  <a:gd name="T16" fmla="*/ 104 w 5"/>
                  <a:gd name="T17" fmla="*/ 2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3"/>
                  <a:gd name="T29" fmla="*/ 5 w 5"/>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3">
                    <a:moveTo>
                      <a:pt x="3" y="1"/>
                    </a:moveTo>
                    <a:lnTo>
                      <a:pt x="3" y="1"/>
                    </a:lnTo>
                    <a:lnTo>
                      <a:pt x="2" y="0"/>
                    </a:lnTo>
                    <a:lnTo>
                      <a:pt x="0" y="1"/>
                    </a:lnTo>
                    <a:lnTo>
                      <a:pt x="2" y="3"/>
                    </a:lnTo>
                    <a:lnTo>
                      <a:pt x="5" y="1"/>
                    </a:lnTo>
                    <a:lnTo>
                      <a:pt x="3"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79" name="Freeform 1310"/>
              <p:cNvSpPr>
                <a:spLocks/>
              </p:cNvSpPr>
              <p:nvPr/>
            </p:nvSpPr>
            <p:spPr bwMode="auto">
              <a:xfrm>
                <a:off x="8098476" y="1226831"/>
                <a:ext cx="35362" cy="7937"/>
              </a:xfrm>
              <a:custGeom>
                <a:avLst/>
                <a:gdLst>
                  <a:gd name="T0" fmla="*/ 376 w 10"/>
                  <a:gd name="T1" fmla="*/ 50 h 3"/>
                  <a:gd name="T2" fmla="*/ 376 w 10"/>
                  <a:gd name="T3" fmla="*/ 50 h 3"/>
                  <a:gd name="T4" fmla="*/ 192 w 10"/>
                  <a:gd name="T5" fmla="*/ 0 h 3"/>
                  <a:gd name="T6" fmla="*/ 0 w 10"/>
                  <a:gd name="T7" fmla="*/ 20 h 3"/>
                  <a:gd name="T8" fmla="*/ 72 w 10"/>
                  <a:gd name="T9" fmla="*/ 20 h 3"/>
                  <a:gd name="T10" fmla="*/ 192 w 10"/>
                  <a:gd name="T11" fmla="*/ 20 h 3"/>
                  <a:gd name="T12" fmla="*/ 264 w 10"/>
                  <a:gd name="T13" fmla="*/ 50 h 3"/>
                  <a:gd name="T14" fmla="*/ 264 w 10"/>
                  <a:gd name="T15" fmla="*/ 50 h 3"/>
                  <a:gd name="T16" fmla="*/ 376 w 10"/>
                  <a:gd name="T17" fmla="*/ 5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3"/>
                    </a:moveTo>
                    <a:lnTo>
                      <a:pt x="10" y="3"/>
                    </a:lnTo>
                    <a:lnTo>
                      <a:pt x="5" y="0"/>
                    </a:lnTo>
                    <a:lnTo>
                      <a:pt x="0" y="1"/>
                    </a:lnTo>
                    <a:lnTo>
                      <a:pt x="2" y="1"/>
                    </a:lnTo>
                    <a:lnTo>
                      <a:pt x="5" y="1"/>
                    </a:lnTo>
                    <a:lnTo>
                      <a:pt x="7" y="3"/>
                    </a:lnTo>
                    <a:lnTo>
                      <a:pt x="1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0" name="Freeform 1311"/>
              <p:cNvSpPr>
                <a:spLocks/>
              </p:cNvSpPr>
              <p:nvPr/>
            </p:nvSpPr>
            <p:spPr bwMode="auto">
              <a:xfrm>
                <a:off x="8109084" y="1234769"/>
                <a:ext cx="24754" cy="3175"/>
              </a:xfrm>
              <a:custGeom>
                <a:avLst/>
                <a:gdLst>
                  <a:gd name="T0" fmla="*/ 0 w 7"/>
                  <a:gd name="T1" fmla="*/ 32 h 1"/>
                  <a:gd name="T2" fmla="*/ 0 w 7"/>
                  <a:gd name="T3" fmla="*/ 32 h 1"/>
                  <a:gd name="T4" fmla="*/ 152 w 7"/>
                  <a:gd name="T5" fmla="*/ 32 h 1"/>
                  <a:gd name="T6" fmla="*/ 264 w 7"/>
                  <a:gd name="T7" fmla="*/ 0 h 1"/>
                  <a:gd name="T8" fmla="*/ 152 w 7"/>
                  <a:gd name="T9" fmla="*/ 0 h 1"/>
                  <a:gd name="T10" fmla="*/ 152 w 7"/>
                  <a:gd name="T11" fmla="*/ 0 h 1"/>
                  <a:gd name="T12" fmla="*/ 72 w 7"/>
                  <a:gd name="T13" fmla="*/ 0 h 1"/>
                  <a:gd name="T14" fmla="*/ 72 w 7"/>
                  <a:gd name="T15" fmla="*/ 0 h 1"/>
                  <a:gd name="T16" fmla="*/ 0 w 7"/>
                  <a:gd name="T17" fmla="*/ 32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
                  <a:gd name="T29" fmla="*/ 7 w 7"/>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
                    <a:moveTo>
                      <a:pt x="0" y="1"/>
                    </a:moveTo>
                    <a:lnTo>
                      <a:pt x="0" y="1"/>
                    </a:lnTo>
                    <a:lnTo>
                      <a:pt x="4" y="1"/>
                    </a:lnTo>
                    <a:lnTo>
                      <a:pt x="7" y="0"/>
                    </a:lnTo>
                    <a:lnTo>
                      <a:pt x="4" y="0"/>
                    </a:lnTo>
                    <a:lnTo>
                      <a:pt x="2" y="0"/>
                    </a:lnTo>
                    <a:lnTo>
                      <a:pt x="0"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1" name="Freeform 1312"/>
              <p:cNvSpPr>
                <a:spLocks/>
              </p:cNvSpPr>
              <p:nvPr/>
            </p:nvSpPr>
            <p:spPr bwMode="auto">
              <a:xfrm>
                <a:off x="8105548" y="1234769"/>
                <a:ext cx="8841" cy="14287"/>
              </a:xfrm>
              <a:custGeom>
                <a:avLst/>
                <a:gdLst>
                  <a:gd name="T0" fmla="*/ 20 w 3"/>
                  <a:gd name="T1" fmla="*/ 104 h 5"/>
                  <a:gd name="T2" fmla="*/ 20 w 3"/>
                  <a:gd name="T3" fmla="*/ 104 h 5"/>
                  <a:gd name="T4" fmla="*/ 62 w 3"/>
                  <a:gd name="T5" fmla="*/ 65 h 5"/>
                  <a:gd name="T6" fmla="*/ 20 w 3"/>
                  <a:gd name="T7" fmla="*/ 23 h 5"/>
                  <a:gd name="T8" fmla="*/ 62 w 3"/>
                  <a:gd name="T9" fmla="*/ 0 h 5"/>
                  <a:gd name="T10" fmla="*/ 20 w 3"/>
                  <a:gd name="T11" fmla="*/ 23 h 5"/>
                  <a:gd name="T12" fmla="*/ 0 w 3"/>
                  <a:gd name="T13" fmla="*/ 65 h 5"/>
                  <a:gd name="T14" fmla="*/ 0 w 3"/>
                  <a:gd name="T15" fmla="*/ 65 h 5"/>
                  <a:gd name="T16" fmla="*/ 20 w 3"/>
                  <a:gd name="T17" fmla="*/ 10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1" y="5"/>
                    </a:moveTo>
                    <a:lnTo>
                      <a:pt x="1" y="5"/>
                    </a:lnTo>
                    <a:lnTo>
                      <a:pt x="3" y="3"/>
                    </a:lnTo>
                    <a:lnTo>
                      <a:pt x="1" y="1"/>
                    </a:lnTo>
                    <a:lnTo>
                      <a:pt x="3" y="0"/>
                    </a:lnTo>
                    <a:lnTo>
                      <a:pt x="1" y="1"/>
                    </a:lnTo>
                    <a:lnTo>
                      <a:pt x="0" y="3"/>
                    </a:lnTo>
                    <a:lnTo>
                      <a:pt x="1"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2" name="Freeform 1313"/>
              <p:cNvSpPr>
                <a:spLocks/>
              </p:cNvSpPr>
              <p:nvPr/>
            </p:nvSpPr>
            <p:spPr bwMode="auto">
              <a:xfrm>
                <a:off x="8087867" y="1237944"/>
                <a:ext cx="21217" cy="11112"/>
              </a:xfrm>
              <a:custGeom>
                <a:avLst/>
                <a:gdLst>
                  <a:gd name="T0" fmla="*/ 0 w 6"/>
                  <a:gd name="T1" fmla="*/ 37 h 4"/>
                  <a:gd name="T2" fmla="*/ 0 w 6"/>
                  <a:gd name="T3" fmla="*/ 37 h 4"/>
                  <a:gd name="T4" fmla="*/ 104 w 6"/>
                  <a:gd name="T5" fmla="*/ 73 h 4"/>
                  <a:gd name="T6" fmla="*/ 208 w 6"/>
                  <a:gd name="T7" fmla="*/ 73 h 4"/>
                  <a:gd name="T8" fmla="*/ 176 w 6"/>
                  <a:gd name="T9" fmla="*/ 37 h 4"/>
                  <a:gd name="T10" fmla="*/ 104 w 6"/>
                  <a:gd name="T11" fmla="*/ 37 h 4"/>
                  <a:gd name="T12" fmla="*/ 72 w 6"/>
                  <a:gd name="T13" fmla="*/ 0 h 4"/>
                  <a:gd name="T14" fmla="*/ 72 w 6"/>
                  <a:gd name="T15" fmla="*/ 0 h 4"/>
                  <a:gd name="T16" fmla="*/ 0 w 6"/>
                  <a:gd name="T17" fmla="*/ 3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0" y="2"/>
                    </a:moveTo>
                    <a:lnTo>
                      <a:pt x="0" y="2"/>
                    </a:lnTo>
                    <a:lnTo>
                      <a:pt x="3" y="4"/>
                    </a:lnTo>
                    <a:lnTo>
                      <a:pt x="6" y="4"/>
                    </a:lnTo>
                    <a:lnTo>
                      <a:pt x="5" y="2"/>
                    </a:lnTo>
                    <a:lnTo>
                      <a:pt x="3" y="2"/>
                    </a:lnTo>
                    <a:lnTo>
                      <a:pt x="2" y="0"/>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3" name="Freeform 1314"/>
              <p:cNvSpPr>
                <a:spLocks/>
              </p:cNvSpPr>
              <p:nvPr/>
            </p:nvSpPr>
            <p:spPr bwMode="auto">
              <a:xfrm>
                <a:off x="8082563" y="1234769"/>
                <a:ext cx="12377" cy="9525"/>
              </a:xfrm>
              <a:custGeom>
                <a:avLst/>
                <a:gdLst>
                  <a:gd name="T0" fmla="*/ 49 w 4"/>
                  <a:gd name="T1" fmla="*/ 32 h 3"/>
                  <a:gd name="T2" fmla="*/ 0 w 4"/>
                  <a:gd name="T3" fmla="*/ 32 h 3"/>
                  <a:gd name="T4" fmla="*/ 49 w 4"/>
                  <a:gd name="T5" fmla="*/ 88 h 3"/>
                  <a:gd name="T6" fmla="*/ 49 w 4"/>
                  <a:gd name="T7" fmla="*/ 88 h 3"/>
                  <a:gd name="T8" fmla="*/ 94 w 4"/>
                  <a:gd name="T9" fmla="*/ 32 h 3"/>
                  <a:gd name="T10" fmla="*/ 94 w 4"/>
                  <a:gd name="T11" fmla="*/ 32 h 3"/>
                  <a:gd name="T12" fmla="*/ 49 w 4"/>
                  <a:gd name="T13" fmla="*/ 0 h 3"/>
                  <a:gd name="T14" fmla="*/ 49 w 4"/>
                  <a:gd name="T15" fmla="*/ 0 h 3"/>
                  <a:gd name="T16" fmla="*/ 49 w 4"/>
                  <a:gd name="T17" fmla="*/ 32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2" y="1"/>
                    </a:moveTo>
                    <a:lnTo>
                      <a:pt x="0" y="1"/>
                    </a:lnTo>
                    <a:lnTo>
                      <a:pt x="2" y="3"/>
                    </a:lnTo>
                    <a:lnTo>
                      <a:pt x="4" y="1"/>
                    </a:lnTo>
                    <a:lnTo>
                      <a:pt x="2" y="0"/>
                    </a:lnTo>
                    <a:lnTo>
                      <a:pt x="2" y="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4" name="Freeform 1315"/>
              <p:cNvSpPr>
                <a:spLocks/>
              </p:cNvSpPr>
              <p:nvPr/>
            </p:nvSpPr>
            <p:spPr bwMode="auto">
              <a:xfrm>
                <a:off x="8139142" y="1230006"/>
                <a:ext cx="58348" cy="15875"/>
              </a:xfrm>
              <a:custGeom>
                <a:avLst/>
                <a:gdLst>
                  <a:gd name="T0" fmla="*/ 0 w 17"/>
                  <a:gd name="T1" fmla="*/ 33 h 6"/>
                  <a:gd name="T2" fmla="*/ 0 w 17"/>
                  <a:gd name="T3" fmla="*/ 33 h 6"/>
                  <a:gd name="T4" fmla="*/ 64 w 17"/>
                  <a:gd name="T5" fmla="*/ 33 h 6"/>
                  <a:gd name="T6" fmla="*/ 132 w 17"/>
                  <a:gd name="T7" fmla="*/ 50 h 6"/>
                  <a:gd name="T8" fmla="*/ 132 w 17"/>
                  <a:gd name="T9" fmla="*/ 50 h 6"/>
                  <a:gd name="T10" fmla="*/ 132 w 17"/>
                  <a:gd name="T11" fmla="*/ 50 h 6"/>
                  <a:gd name="T12" fmla="*/ 132 w 17"/>
                  <a:gd name="T13" fmla="*/ 50 h 6"/>
                  <a:gd name="T14" fmla="*/ 169 w 17"/>
                  <a:gd name="T15" fmla="*/ 70 h 6"/>
                  <a:gd name="T16" fmla="*/ 196 w 17"/>
                  <a:gd name="T17" fmla="*/ 83 h 6"/>
                  <a:gd name="T18" fmla="*/ 233 w 17"/>
                  <a:gd name="T19" fmla="*/ 83 h 6"/>
                  <a:gd name="T20" fmla="*/ 301 w 17"/>
                  <a:gd name="T21" fmla="*/ 83 h 6"/>
                  <a:gd name="T22" fmla="*/ 301 w 17"/>
                  <a:gd name="T23" fmla="*/ 83 h 6"/>
                  <a:gd name="T24" fmla="*/ 396 w 17"/>
                  <a:gd name="T25" fmla="*/ 83 h 6"/>
                  <a:gd name="T26" fmla="*/ 497 w 17"/>
                  <a:gd name="T27" fmla="*/ 103 h 6"/>
                  <a:gd name="T28" fmla="*/ 561 w 17"/>
                  <a:gd name="T29" fmla="*/ 103 h 6"/>
                  <a:gd name="T30" fmla="*/ 561 w 17"/>
                  <a:gd name="T31" fmla="*/ 103 h 6"/>
                  <a:gd name="T32" fmla="*/ 561 w 17"/>
                  <a:gd name="T33" fmla="*/ 83 h 6"/>
                  <a:gd name="T34" fmla="*/ 561 w 17"/>
                  <a:gd name="T35" fmla="*/ 83 h 6"/>
                  <a:gd name="T36" fmla="*/ 561 w 17"/>
                  <a:gd name="T37" fmla="*/ 83 h 6"/>
                  <a:gd name="T38" fmla="*/ 528 w 17"/>
                  <a:gd name="T39" fmla="*/ 50 h 6"/>
                  <a:gd name="T40" fmla="*/ 497 w 17"/>
                  <a:gd name="T41" fmla="*/ 33 h 6"/>
                  <a:gd name="T42" fmla="*/ 460 w 17"/>
                  <a:gd name="T43" fmla="*/ 33 h 6"/>
                  <a:gd name="T44" fmla="*/ 433 w 17"/>
                  <a:gd name="T45" fmla="*/ 33 h 6"/>
                  <a:gd name="T46" fmla="*/ 433 w 17"/>
                  <a:gd name="T47" fmla="*/ 33 h 6"/>
                  <a:gd name="T48" fmla="*/ 328 w 17"/>
                  <a:gd name="T49" fmla="*/ 20 h 6"/>
                  <a:gd name="T50" fmla="*/ 196 w 17"/>
                  <a:gd name="T51" fmla="*/ 20 h 6"/>
                  <a:gd name="T52" fmla="*/ 132 w 17"/>
                  <a:gd name="T53" fmla="*/ 0 h 6"/>
                  <a:gd name="T54" fmla="*/ 64 w 17"/>
                  <a:gd name="T55" fmla="*/ 0 h 6"/>
                  <a:gd name="T56" fmla="*/ 37 w 17"/>
                  <a:gd name="T57" fmla="*/ 20 h 6"/>
                  <a:gd name="T58" fmla="*/ 0 w 17"/>
                  <a:gd name="T59" fmla="*/ 33 h 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
                  <a:gd name="T91" fmla="*/ 0 h 6"/>
                  <a:gd name="T92" fmla="*/ 17 w 17"/>
                  <a:gd name="T93" fmla="*/ 6 h 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 h="6">
                    <a:moveTo>
                      <a:pt x="0" y="2"/>
                    </a:moveTo>
                    <a:lnTo>
                      <a:pt x="0" y="2"/>
                    </a:lnTo>
                    <a:lnTo>
                      <a:pt x="2" y="2"/>
                    </a:lnTo>
                    <a:lnTo>
                      <a:pt x="4" y="3"/>
                    </a:lnTo>
                    <a:lnTo>
                      <a:pt x="5" y="4"/>
                    </a:lnTo>
                    <a:lnTo>
                      <a:pt x="6" y="5"/>
                    </a:lnTo>
                    <a:lnTo>
                      <a:pt x="7" y="5"/>
                    </a:lnTo>
                    <a:lnTo>
                      <a:pt x="9" y="5"/>
                    </a:lnTo>
                    <a:lnTo>
                      <a:pt x="12" y="5"/>
                    </a:lnTo>
                    <a:lnTo>
                      <a:pt x="15" y="6"/>
                    </a:lnTo>
                    <a:lnTo>
                      <a:pt x="17" y="6"/>
                    </a:lnTo>
                    <a:lnTo>
                      <a:pt x="17" y="5"/>
                    </a:lnTo>
                    <a:lnTo>
                      <a:pt x="16" y="3"/>
                    </a:lnTo>
                    <a:lnTo>
                      <a:pt x="15" y="2"/>
                    </a:lnTo>
                    <a:lnTo>
                      <a:pt x="14" y="2"/>
                    </a:lnTo>
                    <a:lnTo>
                      <a:pt x="13" y="2"/>
                    </a:lnTo>
                    <a:lnTo>
                      <a:pt x="10" y="1"/>
                    </a:lnTo>
                    <a:lnTo>
                      <a:pt x="6" y="1"/>
                    </a:lnTo>
                    <a:lnTo>
                      <a:pt x="4" y="0"/>
                    </a:lnTo>
                    <a:lnTo>
                      <a:pt x="2" y="0"/>
                    </a:lnTo>
                    <a:lnTo>
                      <a:pt x="1" y="1"/>
                    </a:lnTo>
                    <a:lnTo>
                      <a:pt x="0"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5" name="Freeform 1316"/>
              <p:cNvSpPr>
                <a:spLocks/>
              </p:cNvSpPr>
              <p:nvPr/>
            </p:nvSpPr>
            <p:spPr bwMode="auto">
              <a:xfrm>
                <a:off x="8139142" y="1230006"/>
                <a:ext cx="19449" cy="7937"/>
              </a:xfrm>
              <a:custGeom>
                <a:avLst/>
                <a:gdLst>
                  <a:gd name="T0" fmla="*/ 165 w 6"/>
                  <a:gd name="T1" fmla="*/ 55 h 3"/>
                  <a:gd name="T2" fmla="*/ 165 w 6"/>
                  <a:gd name="T3" fmla="*/ 55 h 3"/>
                  <a:gd name="T4" fmla="*/ 88 w 6"/>
                  <a:gd name="T5" fmla="*/ 0 h 3"/>
                  <a:gd name="T6" fmla="*/ 0 w 6"/>
                  <a:gd name="T7" fmla="*/ 0 h 3"/>
                  <a:gd name="T8" fmla="*/ 0 w 6"/>
                  <a:gd name="T9" fmla="*/ 37 h 3"/>
                  <a:gd name="T10" fmla="*/ 31 w 6"/>
                  <a:gd name="T11" fmla="*/ 55 h 3"/>
                  <a:gd name="T12" fmla="*/ 88 w 6"/>
                  <a:gd name="T13" fmla="*/ 55 h 3"/>
                  <a:gd name="T14" fmla="*/ 88 w 6"/>
                  <a:gd name="T15" fmla="*/ 55 h 3"/>
                  <a:gd name="T16" fmla="*/ 165 w 6"/>
                  <a:gd name="T17" fmla="*/ 55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3"/>
                  <a:gd name="T29" fmla="*/ 6 w 6"/>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3">
                    <a:moveTo>
                      <a:pt x="6" y="3"/>
                    </a:moveTo>
                    <a:lnTo>
                      <a:pt x="6" y="3"/>
                    </a:lnTo>
                    <a:lnTo>
                      <a:pt x="3" y="0"/>
                    </a:lnTo>
                    <a:lnTo>
                      <a:pt x="0" y="0"/>
                    </a:lnTo>
                    <a:lnTo>
                      <a:pt x="0" y="2"/>
                    </a:lnTo>
                    <a:lnTo>
                      <a:pt x="1" y="3"/>
                    </a:lnTo>
                    <a:lnTo>
                      <a:pt x="3" y="3"/>
                    </a:lnTo>
                    <a:lnTo>
                      <a:pt x="6"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6" name="Freeform 1317"/>
              <p:cNvSpPr>
                <a:spLocks/>
              </p:cNvSpPr>
              <p:nvPr/>
            </p:nvSpPr>
            <p:spPr bwMode="auto">
              <a:xfrm>
                <a:off x="8149751" y="1237944"/>
                <a:ext cx="19449" cy="11112"/>
              </a:xfrm>
              <a:custGeom>
                <a:avLst/>
                <a:gdLst>
                  <a:gd name="T0" fmla="*/ 165 w 6"/>
                  <a:gd name="T1" fmla="*/ 0 h 4"/>
                  <a:gd name="T2" fmla="*/ 165 w 6"/>
                  <a:gd name="T3" fmla="*/ 0 h 4"/>
                  <a:gd name="T4" fmla="*/ 88 w 6"/>
                  <a:gd name="T5" fmla="*/ 0 h 4"/>
                  <a:gd name="T6" fmla="*/ 88 w 6"/>
                  <a:gd name="T7" fmla="*/ 0 h 4"/>
                  <a:gd name="T8" fmla="*/ 0 w 6"/>
                  <a:gd name="T9" fmla="*/ 0 h 4"/>
                  <a:gd name="T10" fmla="*/ 88 w 6"/>
                  <a:gd name="T11" fmla="*/ 37 h 4"/>
                  <a:gd name="T12" fmla="*/ 165 w 6"/>
                  <a:gd name="T13" fmla="*/ 73 h 4"/>
                  <a:gd name="T14" fmla="*/ 165 w 6"/>
                  <a:gd name="T15" fmla="*/ 73 h 4"/>
                  <a:gd name="T16" fmla="*/ 165 w 6"/>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6" y="0"/>
                    </a:moveTo>
                    <a:lnTo>
                      <a:pt x="6" y="0"/>
                    </a:lnTo>
                    <a:lnTo>
                      <a:pt x="3" y="0"/>
                    </a:lnTo>
                    <a:lnTo>
                      <a:pt x="0" y="0"/>
                    </a:lnTo>
                    <a:lnTo>
                      <a:pt x="3" y="2"/>
                    </a:lnTo>
                    <a:lnTo>
                      <a:pt x="6" y="4"/>
                    </a:lnTo>
                    <a:lnTo>
                      <a:pt x="6"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7" name="Freeform 1318"/>
              <p:cNvSpPr>
                <a:spLocks/>
              </p:cNvSpPr>
              <p:nvPr/>
            </p:nvSpPr>
            <p:spPr bwMode="auto">
              <a:xfrm>
                <a:off x="8169200" y="1237944"/>
                <a:ext cx="28290" cy="11112"/>
              </a:xfrm>
              <a:custGeom>
                <a:avLst/>
                <a:gdLst>
                  <a:gd name="T0" fmla="*/ 248 w 8"/>
                  <a:gd name="T1" fmla="*/ 37 h 4"/>
                  <a:gd name="T2" fmla="*/ 248 w 8"/>
                  <a:gd name="T3" fmla="*/ 37 h 4"/>
                  <a:gd name="T4" fmla="*/ 176 w 8"/>
                  <a:gd name="T5" fmla="*/ 37 h 4"/>
                  <a:gd name="T6" fmla="*/ 0 w 8"/>
                  <a:gd name="T7" fmla="*/ 0 h 4"/>
                  <a:gd name="T8" fmla="*/ 0 w 8"/>
                  <a:gd name="T9" fmla="*/ 73 h 4"/>
                  <a:gd name="T10" fmla="*/ 176 w 8"/>
                  <a:gd name="T11" fmla="*/ 73 h 4"/>
                  <a:gd name="T12" fmla="*/ 288 w 8"/>
                  <a:gd name="T13" fmla="*/ 37 h 4"/>
                  <a:gd name="T14" fmla="*/ 288 w 8"/>
                  <a:gd name="T15" fmla="*/ 37 h 4"/>
                  <a:gd name="T16" fmla="*/ 248 w 8"/>
                  <a:gd name="T17" fmla="*/ 3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4"/>
                  <a:gd name="T29" fmla="*/ 8 w 8"/>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4">
                    <a:moveTo>
                      <a:pt x="7" y="2"/>
                    </a:moveTo>
                    <a:lnTo>
                      <a:pt x="7" y="2"/>
                    </a:lnTo>
                    <a:lnTo>
                      <a:pt x="5" y="2"/>
                    </a:lnTo>
                    <a:lnTo>
                      <a:pt x="0" y="0"/>
                    </a:lnTo>
                    <a:lnTo>
                      <a:pt x="0" y="4"/>
                    </a:lnTo>
                    <a:lnTo>
                      <a:pt x="5" y="4"/>
                    </a:lnTo>
                    <a:lnTo>
                      <a:pt x="8" y="2"/>
                    </a:lnTo>
                    <a:lnTo>
                      <a:pt x="7" y="2"/>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8" name="Freeform 1319"/>
              <p:cNvSpPr>
                <a:spLocks/>
              </p:cNvSpPr>
              <p:nvPr/>
            </p:nvSpPr>
            <p:spPr bwMode="auto">
              <a:xfrm>
                <a:off x="8183345" y="1230006"/>
                <a:ext cx="14145" cy="14287"/>
              </a:xfrm>
              <a:custGeom>
                <a:avLst/>
                <a:gdLst>
                  <a:gd name="T0" fmla="*/ 0 w 4"/>
                  <a:gd name="T1" fmla="*/ 65 h 5"/>
                  <a:gd name="T2" fmla="*/ 0 w 4"/>
                  <a:gd name="T3" fmla="*/ 65 h 5"/>
                  <a:gd name="T4" fmla="*/ 112 w 4"/>
                  <a:gd name="T5" fmla="*/ 65 h 5"/>
                  <a:gd name="T6" fmla="*/ 112 w 4"/>
                  <a:gd name="T7" fmla="*/ 110 h 5"/>
                  <a:gd name="T8" fmla="*/ 152 w 4"/>
                  <a:gd name="T9" fmla="*/ 110 h 5"/>
                  <a:gd name="T10" fmla="*/ 152 w 4"/>
                  <a:gd name="T11" fmla="*/ 45 h 5"/>
                  <a:gd name="T12" fmla="*/ 0 w 4"/>
                  <a:gd name="T13" fmla="*/ 0 h 5"/>
                  <a:gd name="T14" fmla="*/ 0 w 4"/>
                  <a:gd name="T15" fmla="*/ 0 h 5"/>
                  <a:gd name="T16" fmla="*/ 0 w 4"/>
                  <a:gd name="T17" fmla="*/ 6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5"/>
                  <a:gd name="T29" fmla="*/ 4 w 4"/>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5">
                    <a:moveTo>
                      <a:pt x="0" y="3"/>
                    </a:moveTo>
                    <a:lnTo>
                      <a:pt x="0" y="3"/>
                    </a:lnTo>
                    <a:lnTo>
                      <a:pt x="3" y="3"/>
                    </a:lnTo>
                    <a:lnTo>
                      <a:pt x="3" y="5"/>
                    </a:lnTo>
                    <a:lnTo>
                      <a:pt x="4" y="5"/>
                    </a:lnTo>
                    <a:lnTo>
                      <a:pt x="4" y="2"/>
                    </a:lnTo>
                    <a:lnTo>
                      <a:pt x="0" y="0"/>
                    </a:lnTo>
                    <a:lnTo>
                      <a:pt x="0" y="3"/>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89" name="Freeform 1320"/>
              <p:cNvSpPr>
                <a:spLocks/>
              </p:cNvSpPr>
              <p:nvPr/>
            </p:nvSpPr>
            <p:spPr bwMode="auto">
              <a:xfrm>
                <a:off x="8139142" y="1230006"/>
                <a:ext cx="44203" cy="7937"/>
              </a:xfrm>
              <a:custGeom>
                <a:avLst/>
                <a:gdLst>
                  <a:gd name="T0" fmla="*/ 0 w 13"/>
                  <a:gd name="T1" fmla="*/ 0 h 3"/>
                  <a:gd name="T2" fmla="*/ 29 w 13"/>
                  <a:gd name="T3" fmla="*/ 37 h 3"/>
                  <a:gd name="T4" fmla="*/ 192 w 13"/>
                  <a:gd name="T5" fmla="*/ 37 h 3"/>
                  <a:gd name="T6" fmla="*/ 413 w 13"/>
                  <a:gd name="T7" fmla="*/ 55 h 3"/>
                  <a:gd name="T8" fmla="*/ 413 w 13"/>
                  <a:gd name="T9" fmla="*/ 0 h 3"/>
                  <a:gd name="T10" fmla="*/ 192 w 13"/>
                  <a:gd name="T11" fmla="*/ 0 h 3"/>
                  <a:gd name="T12" fmla="*/ 0 w 13"/>
                  <a:gd name="T13" fmla="*/ 0 h 3"/>
                  <a:gd name="T14" fmla="*/ 0 w 13"/>
                  <a:gd name="T15" fmla="*/ 37 h 3"/>
                  <a:gd name="T16" fmla="*/ 0 w 13"/>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3"/>
                  <a:gd name="T29" fmla="*/ 13 w 1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3">
                    <a:moveTo>
                      <a:pt x="0" y="0"/>
                    </a:moveTo>
                    <a:lnTo>
                      <a:pt x="1" y="2"/>
                    </a:lnTo>
                    <a:lnTo>
                      <a:pt x="6" y="2"/>
                    </a:lnTo>
                    <a:lnTo>
                      <a:pt x="13" y="3"/>
                    </a:lnTo>
                    <a:lnTo>
                      <a:pt x="13" y="0"/>
                    </a:lnTo>
                    <a:lnTo>
                      <a:pt x="6" y="0"/>
                    </a:lnTo>
                    <a:lnTo>
                      <a:pt x="0" y="0"/>
                    </a:lnTo>
                    <a:lnTo>
                      <a:pt x="0" y="2"/>
                    </a:lnTo>
                    <a:lnTo>
                      <a:pt x="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90" name="Freeform 1321"/>
              <p:cNvSpPr>
                <a:spLocks/>
              </p:cNvSpPr>
              <p:nvPr/>
            </p:nvSpPr>
            <p:spPr bwMode="auto">
              <a:xfrm>
                <a:off x="8158591" y="2515881"/>
                <a:ext cx="49507" cy="38100"/>
              </a:xfrm>
              <a:custGeom>
                <a:avLst/>
                <a:gdLst>
                  <a:gd name="T0" fmla="*/ 368 w 14"/>
                  <a:gd name="T1" fmla="*/ 0 h 14"/>
                  <a:gd name="T2" fmla="*/ 368 w 14"/>
                  <a:gd name="T3" fmla="*/ 0 h 14"/>
                  <a:gd name="T4" fmla="*/ 256 w 14"/>
                  <a:gd name="T5" fmla="*/ 36 h 14"/>
                  <a:gd name="T6" fmla="*/ 72 w 14"/>
                  <a:gd name="T7" fmla="*/ 57 h 14"/>
                  <a:gd name="T8" fmla="*/ 0 w 14"/>
                  <a:gd name="T9" fmla="*/ 127 h 14"/>
                  <a:gd name="T10" fmla="*/ 0 w 14"/>
                  <a:gd name="T11" fmla="*/ 127 h 14"/>
                  <a:gd name="T12" fmla="*/ 144 w 14"/>
                  <a:gd name="T13" fmla="*/ 161 h 14"/>
                  <a:gd name="T14" fmla="*/ 144 w 14"/>
                  <a:gd name="T15" fmla="*/ 161 h 14"/>
                  <a:gd name="T16" fmla="*/ 216 w 14"/>
                  <a:gd name="T17" fmla="*/ 247 h 14"/>
                  <a:gd name="T18" fmla="*/ 400 w 14"/>
                  <a:gd name="T19" fmla="*/ 211 h 14"/>
                  <a:gd name="T20" fmla="*/ 512 w 14"/>
                  <a:gd name="T21" fmla="*/ 91 h 14"/>
                  <a:gd name="T22" fmla="*/ 368 w 14"/>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4"/>
                  <a:gd name="T38" fmla="*/ 14 w 14"/>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4">
                    <a:moveTo>
                      <a:pt x="10" y="0"/>
                    </a:moveTo>
                    <a:lnTo>
                      <a:pt x="10" y="0"/>
                    </a:lnTo>
                    <a:lnTo>
                      <a:pt x="7" y="2"/>
                    </a:lnTo>
                    <a:lnTo>
                      <a:pt x="2" y="3"/>
                    </a:lnTo>
                    <a:lnTo>
                      <a:pt x="0" y="7"/>
                    </a:lnTo>
                    <a:lnTo>
                      <a:pt x="4" y="9"/>
                    </a:lnTo>
                    <a:lnTo>
                      <a:pt x="6" y="14"/>
                    </a:lnTo>
                    <a:lnTo>
                      <a:pt x="11" y="12"/>
                    </a:lnTo>
                    <a:lnTo>
                      <a:pt x="14" y="5"/>
                    </a:lnTo>
                    <a:lnTo>
                      <a:pt x="10" y="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91" name="Freeform 1322"/>
              <p:cNvSpPr>
                <a:spLocks/>
              </p:cNvSpPr>
              <p:nvPr/>
            </p:nvSpPr>
            <p:spPr bwMode="auto">
              <a:xfrm>
                <a:off x="8338939" y="2466669"/>
                <a:ext cx="84869" cy="101600"/>
              </a:xfrm>
              <a:custGeom>
                <a:avLst/>
                <a:gdLst>
                  <a:gd name="T0" fmla="*/ 848 w 24"/>
                  <a:gd name="T1" fmla="*/ 93 h 37"/>
                  <a:gd name="T2" fmla="*/ 744 w 24"/>
                  <a:gd name="T3" fmla="*/ 0 h 37"/>
                  <a:gd name="T4" fmla="*/ 744 w 24"/>
                  <a:gd name="T5" fmla="*/ 0 h 37"/>
                  <a:gd name="T6" fmla="*/ 632 w 24"/>
                  <a:gd name="T7" fmla="*/ 36 h 37"/>
                  <a:gd name="T8" fmla="*/ 448 w 24"/>
                  <a:gd name="T9" fmla="*/ 57 h 37"/>
                  <a:gd name="T10" fmla="*/ 448 w 24"/>
                  <a:gd name="T11" fmla="*/ 57 h 37"/>
                  <a:gd name="T12" fmla="*/ 448 w 24"/>
                  <a:gd name="T13" fmla="*/ 128 h 37"/>
                  <a:gd name="T14" fmla="*/ 448 w 24"/>
                  <a:gd name="T15" fmla="*/ 128 h 37"/>
                  <a:gd name="T16" fmla="*/ 368 w 24"/>
                  <a:gd name="T17" fmla="*/ 254 h 37"/>
                  <a:gd name="T18" fmla="*/ 368 w 24"/>
                  <a:gd name="T19" fmla="*/ 254 h 37"/>
                  <a:gd name="T20" fmla="*/ 224 w 24"/>
                  <a:gd name="T21" fmla="*/ 327 h 37"/>
                  <a:gd name="T22" fmla="*/ 224 w 24"/>
                  <a:gd name="T23" fmla="*/ 327 h 37"/>
                  <a:gd name="T24" fmla="*/ 0 w 24"/>
                  <a:gd name="T25" fmla="*/ 362 h 37"/>
                  <a:gd name="T26" fmla="*/ 0 w 24"/>
                  <a:gd name="T27" fmla="*/ 362 h 37"/>
                  <a:gd name="T28" fmla="*/ 72 w 24"/>
                  <a:gd name="T29" fmla="*/ 455 h 37"/>
                  <a:gd name="T30" fmla="*/ 72 w 24"/>
                  <a:gd name="T31" fmla="*/ 455 h 37"/>
                  <a:gd name="T32" fmla="*/ 40 w 24"/>
                  <a:gd name="T33" fmla="*/ 616 h 37"/>
                  <a:gd name="T34" fmla="*/ 224 w 24"/>
                  <a:gd name="T35" fmla="*/ 673 h 37"/>
                  <a:gd name="T36" fmla="*/ 448 w 24"/>
                  <a:gd name="T37" fmla="*/ 616 h 37"/>
                  <a:gd name="T38" fmla="*/ 664 w 24"/>
                  <a:gd name="T39" fmla="*/ 526 h 37"/>
                  <a:gd name="T40" fmla="*/ 664 w 24"/>
                  <a:gd name="T41" fmla="*/ 526 h 37"/>
                  <a:gd name="T42" fmla="*/ 704 w 24"/>
                  <a:gd name="T43" fmla="*/ 382 h 37"/>
                  <a:gd name="T44" fmla="*/ 704 w 24"/>
                  <a:gd name="T45" fmla="*/ 382 h 37"/>
                  <a:gd name="T46" fmla="*/ 888 w 24"/>
                  <a:gd name="T47" fmla="*/ 254 h 37"/>
                  <a:gd name="T48" fmla="*/ 848 w 24"/>
                  <a:gd name="T49" fmla="*/ 93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
                  <a:gd name="T76" fmla="*/ 0 h 37"/>
                  <a:gd name="T77" fmla="*/ 24 w 24"/>
                  <a:gd name="T78" fmla="*/ 37 h 3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 h="37">
                    <a:moveTo>
                      <a:pt x="23" y="5"/>
                    </a:moveTo>
                    <a:lnTo>
                      <a:pt x="20" y="0"/>
                    </a:lnTo>
                    <a:lnTo>
                      <a:pt x="17" y="2"/>
                    </a:lnTo>
                    <a:lnTo>
                      <a:pt x="12" y="3"/>
                    </a:lnTo>
                    <a:lnTo>
                      <a:pt x="12" y="7"/>
                    </a:lnTo>
                    <a:lnTo>
                      <a:pt x="10" y="14"/>
                    </a:lnTo>
                    <a:lnTo>
                      <a:pt x="6" y="18"/>
                    </a:lnTo>
                    <a:lnTo>
                      <a:pt x="0" y="20"/>
                    </a:lnTo>
                    <a:lnTo>
                      <a:pt x="2" y="25"/>
                    </a:lnTo>
                    <a:lnTo>
                      <a:pt x="1" y="34"/>
                    </a:lnTo>
                    <a:lnTo>
                      <a:pt x="6" y="37"/>
                    </a:lnTo>
                    <a:lnTo>
                      <a:pt x="12" y="34"/>
                    </a:lnTo>
                    <a:lnTo>
                      <a:pt x="18" y="29"/>
                    </a:lnTo>
                    <a:lnTo>
                      <a:pt x="19" y="21"/>
                    </a:lnTo>
                    <a:lnTo>
                      <a:pt x="24" y="14"/>
                    </a:lnTo>
                    <a:lnTo>
                      <a:pt x="23"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92" name="Freeform 1323"/>
              <p:cNvSpPr>
                <a:spLocks/>
              </p:cNvSpPr>
              <p:nvPr/>
            </p:nvSpPr>
            <p:spPr bwMode="auto">
              <a:xfrm>
                <a:off x="8368997" y="2387294"/>
                <a:ext cx="90174" cy="80962"/>
              </a:xfrm>
              <a:custGeom>
                <a:avLst/>
                <a:gdLst>
                  <a:gd name="T0" fmla="*/ 832 w 26"/>
                  <a:gd name="T1" fmla="*/ 195 h 29"/>
                  <a:gd name="T2" fmla="*/ 832 w 26"/>
                  <a:gd name="T3" fmla="*/ 195 h 29"/>
                  <a:gd name="T4" fmla="*/ 724 w 26"/>
                  <a:gd name="T5" fmla="*/ 213 h 29"/>
                  <a:gd name="T6" fmla="*/ 724 w 26"/>
                  <a:gd name="T7" fmla="*/ 213 h 29"/>
                  <a:gd name="T8" fmla="*/ 551 w 26"/>
                  <a:gd name="T9" fmla="*/ 195 h 29"/>
                  <a:gd name="T10" fmla="*/ 551 w 26"/>
                  <a:gd name="T11" fmla="*/ 195 h 29"/>
                  <a:gd name="T12" fmla="*/ 347 w 26"/>
                  <a:gd name="T13" fmla="*/ 58 h 29"/>
                  <a:gd name="T14" fmla="*/ 104 w 26"/>
                  <a:gd name="T15" fmla="*/ 0 h 29"/>
                  <a:gd name="T16" fmla="*/ 104 w 26"/>
                  <a:gd name="T17" fmla="*/ 37 h 29"/>
                  <a:gd name="T18" fmla="*/ 0 w 26"/>
                  <a:gd name="T19" fmla="*/ 98 h 29"/>
                  <a:gd name="T20" fmla="*/ 135 w 26"/>
                  <a:gd name="T21" fmla="*/ 158 h 29"/>
                  <a:gd name="T22" fmla="*/ 135 w 26"/>
                  <a:gd name="T23" fmla="*/ 158 h 29"/>
                  <a:gd name="T24" fmla="*/ 173 w 26"/>
                  <a:gd name="T25" fmla="*/ 172 h 29"/>
                  <a:gd name="T26" fmla="*/ 204 w 26"/>
                  <a:gd name="T27" fmla="*/ 195 h 29"/>
                  <a:gd name="T28" fmla="*/ 243 w 26"/>
                  <a:gd name="T29" fmla="*/ 236 h 29"/>
                  <a:gd name="T30" fmla="*/ 243 w 26"/>
                  <a:gd name="T31" fmla="*/ 257 h 29"/>
                  <a:gd name="T32" fmla="*/ 243 w 26"/>
                  <a:gd name="T33" fmla="*/ 257 h 29"/>
                  <a:gd name="T34" fmla="*/ 243 w 26"/>
                  <a:gd name="T35" fmla="*/ 257 h 29"/>
                  <a:gd name="T36" fmla="*/ 243 w 26"/>
                  <a:gd name="T37" fmla="*/ 352 h 29"/>
                  <a:gd name="T38" fmla="*/ 243 w 26"/>
                  <a:gd name="T39" fmla="*/ 392 h 29"/>
                  <a:gd name="T40" fmla="*/ 243 w 26"/>
                  <a:gd name="T41" fmla="*/ 392 h 29"/>
                  <a:gd name="T42" fmla="*/ 377 w 26"/>
                  <a:gd name="T43" fmla="*/ 468 h 29"/>
                  <a:gd name="T44" fmla="*/ 484 w 26"/>
                  <a:gd name="T45" fmla="*/ 566 h 29"/>
                  <a:gd name="T46" fmla="*/ 861 w 26"/>
                  <a:gd name="T47" fmla="*/ 429 h 29"/>
                  <a:gd name="T48" fmla="*/ 896 w 26"/>
                  <a:gd name="T49" fmla="*/ 273 h 29"/>
                  <a:gd name="T50" fmla="*/ 832 w 26"/>
                  <a:gd name="T51" fmla="*/ 195 h 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
                  <a:gd name="T79" fmla="*/ 0 h 29"/>
                  <a:gd name="T80" fmla="*/ 26 w 26"/>
                  <a:gd name="T81" fmla="*/ 29 h 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 h="29">
                    <a:moveTo>
                      <a:pt x="24" y="10"/>
                    </a:moveTo>
                    <a:lnTo>
                      <a:pt x="24" y="10"/>
                    </a:lnTo>
                    <a:lnTo>
                      <a:pt x="21" y="11"/>
                    </a:lnTo>
                    <a:lnTo>
                      <a:pt x="16" y="10"/>
                    </a:lnTo>
                    <a:lnTo>
                      <a:pt x="10" y="3"/>
                    </a:lnTo>
                    <a:lnTo>
                      <a:pt x="3" y="0"/>
                    </a:lnTo>
                    <a:lnTo>
                      <a:pt x="3" y="2"/>
                    </a:lnTo>
                    <a:lnTo>
                      <a:pt x="0" y="5"/>
                    </a:lnTo>
                    <a:lnTo>
                      <a:pt x="4" y="8"/>
                    </a:lnTo>
                    <a:lnTo>
                      <a:pt x="5" y="9"/>
                    </a:lnTo>
                    <a:lnTo>
                      <a:pt x="6" y="10"/>
                    </a:lnTo>
                    <a:lnTo>
                      <a:pt x="7" y="12"/>
                    </a:lnTo>
                    <a:lnTo>
                      <a:pt x="7" y="13"/>
                    </a:lnTo>
                    <a:lnTo>
                      <a:pt x="7" y="18"/>
                    </a:lnTo>
                    <a:lnTo>
                      <a:pt x="7" y="20"/>
                    </a:lnTo>
                    <a:lnTo>
                      <a:pt x="11" y="24"/>
                    </a:lnTo>
                    <a:lnTo>
                      <a:pt x="14" y="29"/>
                    </a:lnTo>
                    <a:lnTo>
                      <a:pt x="25" y="22"/>
                    </a:lnTo>
                    <a:lnTo>
                      <a:pt x="26" y="14"/>
                    </a:lnTo>
                    <a:lnTo>
                      <a:pt x="24" y="10"/>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93" name="Freeform 1324"/>
              <p:cNvSpPr>
                <a:spLocks/>
              </p:cNvSpPr>
              <p:nvPr/>
            </p:nvSpPr>
            <p:spPr bwMode="auto">
              <a:xfrm>
                <a:off x="8165664" y="2520644"/>
                <a:ext cx="35362" cy="25400"/>
              </a:xfrm>
              <a:custGeom>
                <a:avLst/>
                <a:gdLst>
                  <a:gd name="T0" fmla="*/ 0 w 10"/>
                  <a:gd name="T1" fmla="*/ 101 h 9"/>
                  <a:gd name="T2" fmla="*/ 0 w 10"/>
                  <a:gd name="T3" fmla="*/ 37 h 9"/>
                  <a:gd name="T4" fmla="*/ 192 w 10"/>
                  <a:gd name="T5" fmla="*/ 21 h 9"/>
                  <a:gd name="T6" fmla="*/ 304 w 10"/>
                  <a:gd name="T7" fmla="*/ 0 h 9"/>
                  <a:gd name="T8" fmla="*/ 376 w 10"/>
                  <a:gd name="T9" fmla="*/ 64 h 9"/>
                  <a:gd name="T10" fmla="*/ 264 w 10"/>
                  <a:gd name="T11" fmla="*/ 187 h 9"/>
                  <a:gd name="T12" fmla="*/ 152 w 10"/>
                  <a:gd name="T13" fmla="*/ 187 h 9"/>
                  <a:gd name="T14" fmla="*/ 72 w 10"/>
                  <a:gd name="T15" fmla="*/ 123 h 9"/>
                  <a:gd name="T16" fmla="*/ 0 w 10"/>
                  <a:gd name="T17" fmla="*/ 10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5"/>
                    </a:moveTo>
                    <a:lnTo>
                      <a:pt x="0" y="2"/>
                    </a:lnTo>
                    <a:lnTo>
                      <a:pt x="5" y="1"/>
                    </a:lnTo>
                    <a:lnTo>
                      <a:pt x="8" y="0"/>
                    </a:lnTo>
                    <a:lnTo>
                      <a:pt x="10" y="3"/>
                    </a:lnTo>
                    <a:lnTo>
                      <a:pt x="7" y="9"/>
                    </a:lnTo>
                    <a:lnTo>
                      <a:pt x="4" y="9"/>
                    </a:lnTo>
                    <a:lnTo>
                      <a:pt x="2" y="6"/>
                    </a:lnTo>
                    <a:lnTo>
                      <a:pt x="0" y="5"/>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94" name="Freeform 1325"/>
              <p:cNvSpPr>
                <a:spLocks/>
              </p:cNvSpPr>
              <p:nvPr/>
            </p:nvSpPr>
            <p:spPr bwMode="auto">
              <a:xfrm>
                <a:off x="8346011" y="2469844"/>
                <a:ext cx="68956" cy="92075"/>
              </a:xfrm>
              <a:custGeom>
                <a:avLst/>
                <a:gdLst>
                  <a:gd name="T0" fmla="*/ 608 w 20"/>
                  <a:gd name="T1" fmla="*/ 0 h 33"/>
                  <a:gd name="T2" fmla="*/ 505 w 20"/>
                  <a:gd name="T3" fmla="*/ 0 h 33"/>
                  <a:gd name="T4" fmla="*/ 369 w 20"/>
                  <a:gd name="T5" fmla="*/ 58 h 33"/>
                  <a:gd name="T6" fmla="*/ 369 w 20"/>
                  <a:gd name="T7" fmla="*/ 98 h 33"/>
                  <a:gd name="T8" fmla="*/ 304 w 20"/>
                  <a:gd name="T9" fmla="*/ 236 h 33"/>
                  <a:gd name="T10" fmla="*/ 133 w 20"/>
                  <a:gd name="T11" fmla="*/ 330 h 33"/>
                  <a:gd name="T12" fmla="*/ 0 w 20"/>
                  <a:gd name="T13" fmla="*/ 346 h 33"/>
                  <a:gd name="T14" fmla="*/ 39 w 20"/>
                  <a:gd name="T15" fmla="*/ 445 h 33"/>
                  <a:gd name="T16" fmla="*/ 39 w 20"/>
                  <a:gd name="T17" fmla="*/ 603 h 33"/>
                  <a:gd name="T18" fmla="*/ 133 w 20"/>
                  <a:gd name="T19" fmla="*/ 640 h 33"/>
                  <a:gd name="T20" fmla="*/ 304 w 20"/>
                  <a:gd name="T21" fmla="*/ 603 h 33"/>
                  <a:gd name="T22" fmla="*/ 476 w 20"/>
                  <a:gd name="T23" fmla="*/ 503 h 33"/>
                  <a:gd name="T24" fmla="*/ 540 w 20"/>
                  <a:gd name="T25" fmla="*/ 346 h 33"/>
                  <a:gd name="T26" fmla="*/ 673 w 20"/>
                  <a:gd name="T27" fmla="*/ 236 h 33"/>
                  <a:gd name="T28" fmla="*/ 673 w 20"/>
                  <a:gd name="T29" fmla="*/ 58 h 33"/>
                  <a:gd name="T30" fmla="*/ 608 w 20"/>
                  <a:gd name="T31" fmla="*/ 0 h 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
                  <a:gd name="T49" fmla="*/ 0 h 33"/>
                  <a:gd name="T50" fmla="*/ 20 w 20"/>
                  <a:gd name="T51" fmla="*/ 33 h 3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 h="33">
                    <a:moveTo>
                      <a:pt x="18" y="0"/>
                    </a:moveTo>
                    <a:lnTo>
                      <a:pt x="15" y="0"/>
                    </a:lnTo>
                    <a:lnTo>
                      <a:pt x="11" y="3"/>
                    </a:lnTo>
                    <a:lnTo>
                      <a:pt x="11" y="5"/>
                    </a:lnTo>
                    <a:lnTo>
                      <a:pt x="9" y="12"/>
                    </a:lnTo>
                    <a:lnTo>
                      <a:pt x="4" y="17"/>
                    </a:lnTo>
                    <a:lnTo>
                      <a:pt x="0" y="18"/>
                    </a:lnTo>
                    <a:lnTo>
                      <a:pt x="1" y="23"/>
                    </a:lnTo>
                    <a:lnTo>
                      <a:pt x="1" y="31"/>
                    </a:lnTo>
                    <a:lnTo>
                      <a:pt x="4" y="33"/>
                    </a:lnTo>
                    <a:lnTo>
                      <a:pt x="9" y="31"/>
                    </a:lnTo>
                    <a:lnTo>
                      <a:pt x="14" y="26"/>
                    </a:lnTo>
                    <a:lnTo>
                      <a:pt x="16" y="18"/>
                    </a:lnTo>
                    <a:lnTo>
                      <a:pt x="20" y="12"/>
                    </a:lnTo>
                    <a:lnTo>
                      <a:pt x="20" y="3"/>
                    </a:lnTo>
                    <a:lnTo>
                      <a:pt x="18" y="0"/>
                    </a:lnTo>
                  </a:path>
                </a:pathLst>
              </a:custGeom>
              <a:solidFill>
                <a:schemeClr val="bg1">
                  <a:lumMod val="85000"/>
                </a:schemeClr>
              </a:solidFill>
              <a:ln w="9525">
                <a:noFill/>
                <a:round/>
                <a:headEnd/>
                <a:tailEnd/>
              </a:ln>
              <a:effectLst>
                <a:outerShdw blurRad="50800" dist="38100" dir="2700000" algn="tl" rotWithShape="0">
                  <a:prstClr val="black">
                    <a:alpha val="40000"/>
                  </a:prstClr>
                </a:outerShdw>
              </a:effectLst>
            </p:spPr>
            <p:txBody>
              <a:bodyPr/>
              <a:lstStyle/>
              <a:p>
                <a:endParaRPr lang="zh-CN" altLang="en-US">
                  <a:solidFill>
                    <a:srgbClr val="000000"/>
                  </a:solidFill>
                  <a:latin typeface="微软雅黑" pitchFamily="34" charset="-122"/>
                  <a:ea typeface="微软雅黑" pitchFamily="34" charset="-122"/>
                </a:endParaRPr>
              </a:p>
            </p:txBody>
          </p:sp>
          <p:sp>
            <p:nvSpPr>
              <p:cNvPr id="47695" name="Freeform 1326"/>
              <p:cNvSpPr>
                <a:spLocks/>
              </p:cNvSpPr>
              <p:nvPr/>
            </p:nvSpPr>
            <p:spPr bwMode="auto">
              <a:xfrm>
                <a:off x="8379605" y="2392056"/>
                <a:ext cx="76029" cy="69850"/>
              </a:xfrm>
              <a:custGeom>
                <a:avLst/>
                <a:gdLst>
                  <a:gd name="T0" fmla="*/ 39 w 22"/>
                  <a:gd name="T1" fmla="*/ 0 h 25"/>
                  <a:gd name="T2" fmla="*/ 0 w 22"/>
                  <a:gd name="T3" fmla="*/ 37 h 25"/>
                  <a:gd name="T4" fmla="*/ 68 w 22"/>
                  <a:gd name="T5" fmla="*/ 99 h 25"/>
                  <a:gd name="T6" fmla="*/ 68 w 22"/>
                  <a:gd name="T7" fmla="*/ 99 h 25"/>
                  <a:gd name="T8" fmla="*/ 133 w 22"/>
                  <a:gd name="T9" fmla="*/ 136 h 25"/>
                  <a:gd name="T10" fmla="*/ 172 w 22"/>
                  <a:gd name="T11" fmla="*/ 174 h 25"/>
                  <a:gd name="T12" fmla="*/ 172 w 22"/>
                  <a:gd name="T13" fmla="*/ 195 h 25"/>
                  <a:gd name="T14" fmla="*/ 172 w 22"/>
                  <a:gd name="T15" fmla="*/ 213 h 25"/>
                  <a:gd name="T16" fmla="*/ 172 w 22"/>
                  <a:gd name="T17" fmla="*/ 213 h 25"/>
                  <a:gd name="T18" fmla="*/ 172 w 22"/>
                  <a:gd name="T19" fmla="*/ 273 h 25"/>
                  <a:gd name="T20" fmla="*/ 172 w 22"/>
                  <a:gd name="T21" fmla="*/ 310 h 25"/>
                  <a:gd name="T22" fmla="*/ 203 w 22"/>
                  <a:gd name="T23" fmla="*/ 350 h 25"/>
                  <a:gd name="T24" fmla="*/ 305 w 22"/>
                  <a:gd name="T25" fmla="*/ 424 h 25"/>
                  <a:gd name="T26" fmla="*/ 405 w 22"/>
                  <a:gd name="T27" fmla="*/ 486 h 25"/>
                  <a:gd name="T28" fmla="*/ 672 w 22"/>
                  <a:gd name="T29" fmla="*/ 371 h 25"/>
                  <a:gd name="T30" fmla="*/ 737 w 22"/>
                  <a:gd name="T31" fmla="*/ 236 h 25"/>
                  <a:gd name="T32" fmla="*/ 672 w 22"/>
                  <a:gd name="T33" fmla="*/ 195 h 25"/>
                  <a:gd name="T34" fmla="*/ 604 w 22"/>
                  <a:gd name="T35" fmla="*/ 213 h 25"/>
                  <a:gd name="T36" fmla="*/ 405 w 22"/>
                  <a:gd name="T37" fmla="*/ 174 h 25"/>
                  <a:gd name="T38" fmla="*/ 233 w 22"/>
                  <a:gd name="T39" fmla="*/ 37 h 25"/>
                  <a:gd name="T40" fmla="*/ 39 w 22"/>
                  <a:gd name="T41" fmla="*/ 0 h 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25"/>
                  <a:gd name="T65" fmla="*/ 22 w 22"/>
                  <a:gd name="T66" fmla="*/ 25 h 2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25">
                    <a:moveTo>
                      <a:pt x="1" y="0"/>
                    </a:moveTo>
                    <a:lnTo>
                      <a:pt x="0" y="2"/>
                    </a:lnTo>
                    <a:lnTo>
                      <a:pt x="2" y="5"/>
                    </a:lnTo>
                    <a:lnTo>
                      <a:pt x="4" y="7"/>
                    </a:lnTo>
                    <a:lnTo>
                      <a:pt x="5" y="9"/>
                    </a:lnTo>
                    <a:lnTo>
                      <a:pt x="5" y="10"/>
                    </a:lnTo>
                    <a:lnTo>
                      <a:pt x="5" y="11"/>
                    </a:lnTo>
                    <a:lnTo>
                      <a:pt x="5" y="14"/>
                    </a:lnTo>
                    <a:lnTo>
                      <a:pt x="5" y="16"/>
                    </a:lnTo>
                    <a:lnTo>
                      <a:pt x="6" y="18"/>
                    </a:lnTo>
                    <a:lnTo>
                      <a:pt x="9" y="22"/>
                    </a:lnTo>
                    <a:lnTo>
                      <a:pt x="12" y="25"/>
                    </a:lnTo>
                    <a:lnTo>
                      <a:pt x="20" y="19"/>
                    </a:lnTo>
                    <a:lnTo>
                      <a:pt x="22" y="12"/>
                    </a:lnTo>
                    <a:lnTo>
                      <a:pt x="20" y="10"/>
                    </a:lnTo>
                    <a:lnTo>
                      <a:pt x="18" y="11"/>
                    </a:lnTo>
                    <a:lnTo>
                      <a:pt x="12" y="9"/>
                    </a:lnTo>
                    <a:lnTo>
                      <a:pt x="7" y="2"/>
                    </a:lnTo>
                    <a:lnTo>
                      <a:pt x="1" y="0"/>
                    </a:lnTo>
                  </a:path>
                </a:pathLst>
              </a:custGeom>
              <a:solidFill>
                <a:schemeClr val="bg1">
                  <a:lumMod val="85000"/>
                </a:schemeClr>
              </a:solidFill>
              <a:ln w="9525">
                <a:noFill/>
                <a:round/>
                <a:headEnd/>
                <a:tailEnd/>
              </a:ln>
              <a:effectLst>
                <a:outerShdw blurRad="50800" dist="38100" dir="2700000" algn="tl" rotWithShape="0">
                  <a:prstClr val="black">
                    <a:alpha val="40000"/>
                  </a:prstClr>
                </a:outerShdw>
              </a:effectLst>
            </p:spPr>
            <p:txBody>
              <a:bodyPr/>
              <a:lstStyle/>
              <a:p>
                <a:endParaRPr lang="zh-CN" altLang="en-US">
                  <a:solidFill>
                    <a:srgbClr val="000000"/>
                  </a:solidFill>
                  <a:latin typeface="微软雅黑" pitchFamily="34" charset="-122"/>
                  <a:ea typeface="微软雅黑" pitchFamily="34" charset="-122"/>
                </a:endParaRPr>
              </a:p>
            </p:txBody>
          </p:sp>
          <p:sp>
            <p:nvSpPr>
              <p:cNvPr id="47696" name="Freeform 1330"/>
              <p:cNvSpPr>
                <a:spLocks noEditPoints="1"/>
              </p:cNvSpPr>
              <p:nvPr/>
            </p:nvSpPr>
            <p:spPr bwMode="auto">
              <a:xfrm>
                <a:off x="9394502" y="1015694"/>
                <a:ext cx="657738" cy="293687"/>
              </a:xfrm>
              <a:custGeom>
                <a:avLst/>
                <a:gdLst>
                  <a:gd name="T0" fmla="*/ 8925 w 133"/>
                  <a:gd name="T1" fmla="*/ 7826 h 59"/>
                  <a:gd name="T2" fmla="*/ 9778 w 133"/>
                  <a:gd name="T3" fmla="*/ 8043 h 59"/>
                  <a:gd name="T4" fmla="*/ 9778 w 133"/>
                  <a:gd name="T5" fmla="*/ 9005 h 59"/>
                  <a:gd name="T6" fmla="*/ 10506 w 133"/>
                  <a:gd name="T7" fmla="*/ 9222 h 59"/>
                  <a:gd name="T8" fmla="*/ 11375 w 133"/>
                  <a:gd name="T9" fmla="*/ 9802 h 59"/>
                  <a:gd name="T10" fmla="*/ 12103 w 133"/>
                  <a:gd name="T11" fmla="*/ 10391 h 59"/>
                  <a:gd name="T12" fmla="*/ 12665 w 133"/>
                  <a:gd name="T13" fmla="*/ 10971 h 59"/>
                  <a:gd name="T14" fmla="*/ 13526 w 133"/>
                  <a:gd name="T15" fmla="*/ 10971 h 59"/>
                  <a:gd name="T16" fmla="*/ 14832 w 133"/>
                  <a:gd name="T17" fmla="*/ 11376 h 59"/>
                  <a:gd name="T18" fmla="*/ 15123 w 133"/>
                  <a:gd name="T19" fmla="*/ 10579 h 59"/>
                  <a:gd name="T20" fmla="*/ 14967 w 133"/>
                  <a:gd name="T21" fmla="*/ 9990 h 59"/>
                  <a:gd name="T22" fmla="*/ 14832 w 133"/>
                  <a:gd name="T23" fmla="*/ 9005 h 59"/>
                  <a:gd name="T24" fmla="*/ 15255 w 133"/>
                  <a:gd name="T25" fmla="*/ 8416 h 59"/>
                  <a:gd name="T26" fmla="*/ 15842 w 133"/>
                  <a:gd name="T27" fmla="*/ 8228 h 59"/>
                  <a:gd name="T28" fmla="*/ 16125 w 133"/>
                  <a:gd name="T29" fmla="*/ 7463 h 59"/>
                  <a:gd name="T30" fmla="*/ 16852 w 133"/>
                  <a:gd name="T31" fmla="*/ 7246 h 59"/>
                  <a:gd name="T32" fmla="*/ 17571 w 133"/>
                  <a:gd name="T33" fmla="*/ 7058 h 59"/>
                  <a:gd name="T34" fmla="*/ 18141 w 133"/>
                  <a:gd name="T35" fmla="*/ 6842 h 59"/>
                  <a:gd name="T36" fmla="*/ 18706 w 133"/>
                  <a:gd name="T37" fmla="*/ 6262 h 59"/>
                  <a:gd name="T38" fmla="*/ 18580 w 133"/>
                  <a:gd name="T39" fmla="*/ 5487 h 59"/>
                  <a:gd name="T40" fmla="*/ 18141 w 133"/>
                  <a:gd name="T41" fmla="*/ 4318 h 59"/>
                  <a:gd name="T42" fmla="*/ 18290 w 133"/>
                  <a:gd name="T43" fmla="*/ 3333 h 59"/>
                  <a:gd name="T44" fmla="*/ 17266 w 133"/>
                  <a:gd name="T45" fmla="*/ 2556 h 59"/>
                  <a:gd name="T46" fmla="*/ 16561 w 133"/>
                  <a:gd name="T47" fmla="*/ 2154 h 59"/>
                  <a:gd name="T48" fmla="*/ 17414 w 133"/>
                  <a:gd name="T49" fmla="*/ 1574 h 59"/>
                  <a:gd name="T50" fmla="*/ 17853 w 133"/>
                  <a:gd name="T51" fmla="*/ 768 h 59"/>
                  <a:gd name="T52" fmla="*/ 16413 w 133"/>
                  <a:gd name="T53" fmla="*/ 768 h 59"/>
                  <a:gd name="T54" fmla="*/ 15686 w 133"/>
                  <a:gd name="T55" fmla="*/ 768 h 59"/>
                  <a:gd name="T56" fmla="*/ 14832 w 133"/>
                  <a:gd name="T57" fmla="*/ 404 h 59"/>
                  <a:gd name="T58" fmla="*/ 13674 w 133"/>
                  <a:gd name="T59" fmla="*/ 188 h 59"/>
                  <a:gd name="T60" fmla="*/ 12385 w 133"/>
                  <a:gd name="T61" fmla="*/ 188 h 59"/>
                  <a:gd name="T62" fmla="*/ 10936 w 133"/>
                  <a:gd name="T63" fmla="*/ 188 h 59"/>
                  <a:gd name="T64" fmla="*/ 9364 w 133"/>
                  <a:gd name="T65" fmla="*/ 188 h 59"/>
                  <a:gd name="T66" fmla="*/ 8489 w 133"/>
                  <a:gd name="T67" fmla="*/ 188 h 59"/>
                  <a:gd name="T68" fmla="*/ 7636 w 133"/>
                  <a:gd name="T69" fmla="*/ 404 h 59"/>
                  <a:gd name="T70" fmla="*/ 6195 w 133"/>
                  <a:gd name="T71" fmla="*/ 589 h 59"/>
                  <a:gd name="T72" fmla="*/ 5029 w 133"/>
                  <a:gd name="T73" fmla="*/ 589 h 59"/>
                  <a:gd name="T74" fmla="*/ 3740 w 133"/>
                  <a:gd name="T75" fmla="*/ 768 h 59"/>
                  <a:gd name="T76" fmla="*/ 2738 w 133"/>
                  <a:gd name="T77" fmla="*/ 985 h 59"/>
                  <a:gd name="T78" fmla="*/ 2011 w 133"/>
                  <a:gd name="T79" fmla="*/ 1170 h 59"/>
                  <a:gd name="T80" fmla="*/ 1446 w 133"/>
                  <a:gd name="T81" fmla="*/ 1759 h 59"/>
                  <a:gd name="T82" fmla="*/ 719 w 133"/>
                  <a:gd name="T83" fmla="*/ 1975 h 59"/>
                  <a:gd name="T84" fmla="*/ 853 w 133"/>
                  <a:gd name="T85" fmla="*/ 2744 h 59"/>
                  <a:gd name="T86" fmla="*/ 1729 w 133"/>
                  <a:gd name="T87" fmla="*/ 3333 h 59"/>
                  <a:gd name="T88" fmla="*/ 2738 w 133"/>
                  <a:gd name="T89" fmla="*/ 3509 h 59"/>
                  <a:gd name="T90" fmla="*/ 3457 w 133"/>
                  <a:gd name="T91" fmla="*/ 3509 h 59"/>
                  <a:gd name="T92" fmla="*/ 4179 w 133"/>
                  <a:gd name="T93" fmla="*/ 3509 h 59"/>
                  <a:gd name="T94" fmla="*/ 5320 w 133"/>
                  <a:gd name="T95" fmla="*/ 3725 h 59"/>
                  <a:gd name="T96" fmla="*/ 6039 w 133"/>
                  <a:gd name="T97" fmla="*/ 4318 h 59"/>
                  <a:gd name="T98" fmla="*/ 6917 w 133"/>
                  <a:gd name="T99" fmla="*/ 5487 h 59"/>
                  <a:gd name="T100" fmla="*/ 7488 w 133"/>
                  <a:gd name="T101" fmla="*/ 6077 h 59"/>
                  <a:gd name="T102" fmla="*/ 8050 w 133"/>
                  <a:gd name="T103" fmla="*/ 6657 h 59"/>
                  <a:gd name="T104" fmla="*/ 8646 w 133"/>
                  <a:gd name="T105" fmla="*/ 6657 h 59"/>
                  <a:gd name="T106" fmla="*/ 8777 w 133"/>
                  <a:gd name="T107" fmla="*/ 6657 h 59"/>
                  <a:gd name="T108" fmla="*/ 9499 w 133"/>
                  <a:gd name="T109" fmla="*/ 6842 h 59"/>
                  <a:gd name="T110" fmla="*/ 9216 w 133"/>
                  <a:gd name="T111" fmla="*/ 8228 h 59"/>
                  <a:gd name="T112" fmla="*/ 14967 w 133"/>
                  <a:gd name="T113" fmla="*/ 9990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3"/>
                  <a:gd name="T172" fmla="*/ 0 h 59"/>
                  <a:gd name="T173" fmla="*/ 133 w 133"/>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3" h="59">
                    <a:moveTo>
                      <a:pt x="55" y="35"/>
                    </a:moveTo>
                    <a:lnTo>
                      <a:pt x="60" y="37"/>
                    </a:lnTo>
                    <a:lnTo>
                      <a:pt x="60" y="38"/>
                    </a:lnTo>
                    <a:lnTo>
                      <a:pt x="60" y="39"/>
                    </a:lnTo>
                    <a:lnTo>
                      <a:pt x="61" y="40"/>
                    </a:lnTo>
                    <a:lnTo>
                      <a:pt x="61" y="41"/>
                    </a:lnTo>
                    <a:lnTo>
                      <a:pt x="62" y="40"/>
                    </a:lnTo>
                    <a:lnTo>
                      <a:pt x="62" y="41"/>
                    </a:lnTo>
                    <a:lnTo>
                      <a:pt x="63" y="41"/>
                    </a:lnTo>
                    <a:lnTo>
                      <a:pt x="63" y="42"/>
                    </a:lnTo>
                    <a:lnTo>
                      <a:pt x="64" y="42"/>
                    </a:lnTo>
                    <a:lnTo>
                      <a:pt x="69" y="41"/>
                    </a:lnTo>
                    <a:lnTo>
                      <a:pt x="68" y="41"/>
                    </a:lnTo>
                    <a:lnTo>
                      <a:pt x="67" y="42"/>
                    </a:lnTo>
                    <a:lnTo>
                      <a:pt x="67" y="43"/>
                    </a:lnTo>
                    <a:lnTo>
                      <a:pt x="65" y="42"/>
                    </a:lnTo>
                    <a:lnTo>
                      <a:pt x="66" y="43"/>
                    </a:lnTo>
                    <a:lnTo>
                      <a:pt x="67" y="43"/>
                    </a:lnTo>
                    <a:lnTo>
                      <a:pt x="68" y="43"/>
                    </a:lnTo>
                    <a:lnTo>
                      <a:pt x="68" y="44"/>
                    </a:lnTo>
                    <a:lnTo>
                      <a:pt x="68" y="46"/>
                    </a:lnTo>
                    <a:lnTo>
                      <a:pt x="69" y="44"/>
                    </a:lnTo>
                    <a:lnTo>
                      <a:pt x="69" y="45"/>
                    </a:lnTo>
                    <a:lnTo>
                      <a:pt x="71" y="46"/>
                    </a:lnTo>
                    <a:cubicBezTo>
                      <a:pt x="71" y="46"/>
                      <a:pt x="71" y="46"/>
                      <a:pt x="71" y="46"/>
                    </a:cubicBezTo>
                    <a:lnTo>
                      <a:pt x="72" y="47"/>
                    </a:lnTo>
                    <a:lnTo>
                      <a:pt x="73" y="47"/>
                    </a:lnTo>
                    <a:lnTo>
                      <a:pt x="74" y="48"/>
                    </a:lnTo>
                    <a:lnTo>
                      <a:pt x="73" y="49"/>
                    </a:lnTo>
                    <a:lnTo>
                      <a:pt x="76" y="49"/>
                    </a:lnTo>
                    <a:lnTo>
                      <a:pt x="77" y="49"/>
                    </a:lnTo>
                    <a:lnTo>
                      <a:pt x="77" y="50"/>
                    </a:lnTo>
                    <a:lnTo>
                      <a:pt x="78" y="49"/>
                    </a:lnTo>
                    <a:lnTo>
                      <a:pt x="79" y="50"/>
                    </a:lnTo>
                    <a:lnTo>
                      <a:pt x="80" y="51"/>
                    </a:lnTo>
                    <a:lnTo>
                      <a:pt x="81" y="52"/>
                    </a:lnTo>
                    <a:lnTo>
                      <a:pt x="82" y="52"/>
                    </a:lnTo>
                    <a:lnTo>
                      <a:pt x="83" y="52"/>
                    </a:lnTo>
                    <a:lnTo>
                      <a:pt x="83" y="53"/>
                    </a:lnTo>
                    <a:lnTo>
                      <a:pt x="84" y="53"/>
                    </a:lnTo>
                    <a:lnTo>
                      <a:pt x="86" y="54"/>
                    </a:lnTo>
                    <a:lnTo>
                      <a:pt x="86" y="55"/>
                    </a:lnTo>
                    <a:lnTo>
                      <a:pt x="86" y="56"/>
                    </a:lnTo>
                    <a:lnTo>
                      <a:pt x="86" y="55"/>
                    </a:lnTo>
                    <a:lnTo>
                      <a:pt x="88" y="55"/>
                    </a:lnTo>
                    <a:lnTo>
                      <a:pt x="88" y="56"/>
                    </a:lnTo>
                    <a:lnTo>
                      <a:pt x="91" y="56"/>
                    </a:lnTo>
                    <a:lnTo>
                      <a:pt x="92" y="56"/>
                    </a:lnTo>
                    <a:lnTo>
                      <a:pt x="93" y="56"/>
                    </a:lnTo>
                    <a:lnTo>
                      <a:pt x="94" y="56"/>
                    </a:lnTo>
                    <a:lnTo>
                      <a:pt x="95" y="56"/>
                    </a:lnTo>
                    <a:lnTo>
                      <a:pt x="94" y="56"/>
                    </a:lnTo>
                    <a:lnTo>
                      <a:pt x="98" y="57"/>
                    </a:lnTo>
                    <a:lnTo>
                      <a:pt x="99" y="57"/>
                    </a:lnTo>
                    <a:lnTo>
                      <a:pt x="100" y="58"/>
                    </a:lnTo>
                    <a:lnTo>
                      <a:pt x="101" y="58"/>
                    </a:lnTo>
                    <a:lnTo>
                      <a:pt x="103" y="58"/>
                    </a:lnTo>
                    <a:lnTo>
                      <a:pt x="104" y="58"/>
                    </a:lnTo>
                    <a:lnTo>
                      <a:pt x="106" y="59"/>
                    </a:lnTo>
                    <a:lnTo>
                      <a:pt x="106" y="58"/>
                    </a:lnTo>
                    <a:lnTo>
                      <a:pt x="108" y="58"/>
                    </a:lnTo>
                    <a:lnTo>
                      <a:pt x="107" y="56"/>
                    </a:lnTo>
                    <a:lnTo>
                      <a:pt x="106" y="54"/>
                    </a:lnTo>
                    <a:lnTo>
                      <a:pt x="105" y="54"/>
                    </a:lnTo>
                    <a:lnTo>
                      <a:pt x="106" y="54"/>
                    </a:lnTo>
                    <a:lnTo>
                      <a:pt x="105" y="53"/>
                    </a:lnTo>
                    <a:lnTo>
                      <a:pt x="105" y="52"/>
                    </a:lnTo>
                    <a:lnTo>
                      <a:pt x="104" y="52"/>
                    </a:lnTo>
                    <a:lnTo>
                      <a:pt x="104" y="51"/>
                    </a:lnTo>
                    <a:lnTo>
                      <a:pt x="101" y="51"/>
                    </a:lnTo>
                    <a:lnTo>
                      <a:pt x="102" y="50"/>
                    </a:lnTo>
                    <a:lnTo>
                      <a:pt x="104" y="51"/>
                    </a:lnTo>
                    <a:lnTo>
                      <a:pt x="103" y="50"/>
                    </a:lnTo>
                    <a:lnTo>
                      <a:pt x="104" y="51"/>
                    </a:lnTo>
                    <a:lnTo>
                      <a:pt x="107" y="51"/>
                    </a:lnTo>
                    <a:lnTo>
                      <a:pt x="105" y="50"/>
                    </a:lnTo>
                    <a:lnTo>
                      <a:pt x="106" y="50"/>
                    </a:lnTo>
                    <a:lnTo>
                      <a:pt x="104" y="48"/>
                    </a:lnTo>
                    <a:lnTo>
                      <a:pt x="104" y="46"/>
                    </a:lnTo>
                    <a:lnTo>
                      <a:pt x="103" y="46"/>
                    </a:lnTo>
                    <a:lnTo>
                      <a:pt x="102" y="44"/>
                    </a:lnTo>
                    <a:lnTo>
                      <a:pt x="102" y="43"/>
                    </a:lnTo>
                    <a:cubicBezTo>
                      <a:pt x="102" y="43"/>
                      <a:pt x="103" y="43"/>
                      <a:pt x="103" y="43"/>
                    </a:cubicBezTo>
                    <a:lnTo>
                      <a:pt x="105" y="43"/>
                    </a:lnTo>
                    <a:lnTo>
                      <a:pt x="106" y="43"/>
                    </a:lnTo>
                    <a:lnTo>
                      <a:pt x="107" y="42"/>
                    </a:lnTo>
                    <a:lnTo>
                      <a:pt x="107" y="43"/>
                    </a:lnTo>
                    <a:lnTo>
                      <a:pt x="108" y="42"/>
                    </a:lnTo>
                    <a:lnTo>
                      <a:pt x="109" y="42"/>
                    </a:lnTo>
                    <a:lnTo>
                      <a:pt x="110" y="42"/>
                    </a:lnTo>
                    <a:lnTo>
                      <a:pt x="111" y="41"/>
                    </a:lnTo>
                    <a:lnTo>
                      <a:pt x="111" y="40"/>
                    </a:lnTo>
                    <a:lnTo>
                      <a:pt x="117" y="42"/>
                    </a:lnTo>
                    <a:lnTo>
                      <a:pt x="112" y="39"/>
                    </a:lnTo>
                    <a:lnTo>
                      <a:pt x="112" y="38"/>
                    </a:lnTo>
                    <a:lnTo>
                      <a:pt x="112" y="37"/>
                    </a:lnTo>
                    <a:lnTo>
                      <a:pt x="115" y="38"/>
                    </a:lnTo>
                    <a:lnTo>
                      <a:pt x="114" y="37"/>
                    </a:lnTo>
                    <a:lnTo>
                      <a:pt x="115" y="37"/>
                    </a:lnTo>
                    <a:lnTo>
                      <a:pt x="116" y="37"/>
                    </a:lnTo>
                    <a:lnTo>
                      <a:pt x="117" y="37"/>
                    </a:lnTo>
                    <a:lnTo>
                      <a:pt x="118" y="37"/>
                    </a:lnTo>
                    <a:lnTo>
                      <a:pt x="119" y="36"/>
                    </a:lnTo>
                    <a:lnTo>
                      <a:pt x="120" y="36"/>
                    </a:lnTo>
                    <a:lnTo>
                      <a:pt x="121" y="36"/>
                    </a:lnTo>
                    <a:lnTo>
                      <a:pt x="122" y="36"/>
                    </a:lnTo>
                    <a:lnTo>
                      <a:pt x="123" y="36"/>
                    </a:lnTo>
                    <a:lnTo>
                      <a:pt x="124" y="36"/>
                    </a:lnTo>
                    <a:lnTo>
                      <a:pt x="124" y="35"/>
                    </a:lnTo>
                    <a:lnTo>
                      <a:pt x="125" y="35"/>
                    </a:lnTo>
                    <a:lnTo>
                      <a:pt x="126" y="35"/>
                    </a:lnTo>
                    <a:lnTo>
                      <a:pt x="127" y="34"/>
                    </a:lnTo>
                    <a:lnTo>
                      <a:pt x="128" y="34"/>
                    </a:lnTo>
                    <a:lnTo>
                      <a:pt x="129" y="33"/>
                    </a:lnTo>
                    <a:lnTo>
                      <a:pt x="130" y="32"/>
                    </a:lnTo>
                    <a:lnTo>
                      <a:pt x="131" y="32"/>
                    </a:lnTo>
                    <a:lnTo>
                      <a:pt x="133" y="30"/>
                    </a:lnTo>
                    <a:lnTo>
                      <a:pt x="132" y="30"/>
                    </a:lnTo>
                    <a:lnTo>
                      <a:pt x="132" y="29"/>
                    </a:lnTo>
                    <a:lnTo>
                      <a:pt x="131" y="29"/>
                    </a:lnTo>
                    <a:lnTo>
                      <a:pt x="131" y="28"/>
                    </a:lnTo>
                    <a:lnTo>
                      <a:pt x="130" y="28"/>
                    </a:lnTo>
                    <a:lnTo>
                      <a:pt x="129" y="28"/>
                    </a:lnTo>
                    <a:lnTo>
                      <a:pt x="129" y="27"/>
                    </a:lnTo>
                    <a:lnTo>
                      <a:pt x="128" y="27"/>
                    </a:lnTo>
                    <a:lnTo>
                      <a:pt x="127" y="26"/>
                    </a:lnTo>
                    <a:lnTo>
                      <a:pt x="130" y="26"/>
                    </a:lnTo>
                    <a:lnTo>
                      <a:pt x="125" y="24"/>
                    </a:lnTo>
                    <a:lnTo>
                      <a:pt x="128" y="23"/>
                    </a:lnTo>
                    <a:lnTo>
                      <a:pt x="126" y="22"/>
                    </a:lnTo>
                    <a:lnTo>
                      <a:pt x="129" y="21"/>
                    </a:lnTo>
                    <a:lnTo>
                      <a:pt x="127" y="21"/>
                    </a:lnTo>
                    <a:lnTo>
                      <a:pt x="127" y="20"/>
                    </a:lnTo>
                    <a:lnTo>
                      <a:pt x="128" y="20"/>
                    </a:lnTo>
                    <a:lnTo>
                      <a:pt x="130" y="19"/>
                    </a:lnTo>
                    <a:lnTo>
                      <a:pt x="129" y="18"/>
                    </a:lnTo>
                    <a:lnTo>
                      <a:pt x="127" y="18"/>
                    </a:lnTo>
                    <a:lnTo>
                      <a:pt x="127" y="17"/>
                    </a:lnTo>
                    <a:lnTo>
                      <a:pt x="126" y="17"/>
                    </a:lnTo>
                    <a:lnTo>
                      <a:pt x="125" y="17"/>
                    </a:lnTo>
                    <a:lnTo>
                      <a:pt x="123" y="16"/>
                    </a:lnTo>
                    <a:lnTo>
                      <a:pt x="124" y="15"/>
                    </a:lnTo>
                    <a:lnTo>
                      <a:pt x="122" y="14"/>
                    </a:lnTo>
                    <a:lnTo>
                      <a:pt x="122" y="13"/>
                    </a:lnTo>
                    <a:lnTo>
                      <a:pt x="121" y="13"/>
                    </a:lnTo>
                    <a:lnTo>
                      <a:pt x="120" y="13"/>
                    </a:lnTo>
                    <a:lnTo>
                      <a:pt x="118" y="12"/>
                    </a:lnTo>
                    <a:lnTo>
                      <a:pt x="117" y="12"/>
                    </a:lnTo>
                    <a:lnTo>
                      <a:pt x="116" y="12"/>
                    </a:lnTo>
                    <a:cubicBezTo>
                      <a:pt x="116" y="12"/>
                      <a:pt x="115" y="12"/>
                      <a:pt x="115" y="11"/>
                    </a:cubicBezTo>
                    <a:lnTo>
                      <a:pt x="114" y="11"/>
                    </a:lnTo>
                    <a:lnTo>
                      <a:pt x="115" y="11"/>
                    </a:lnTo>
                    <a:lnTo>
                      <a:pt x="116" y="10"/>
                    </a:lnTo>
                    <a:cubicBezTo>
                      <a:pt x="116" y="10"/>
                      <a:pt x="116" y="9"/>
                      <a:pt x="117" y="9"/>
                    </a:cubicBezTo>
                    <a:cubicBezTo>
                      <a:pt x="117" y="9"/>
                      <a:pt x="117" y="9"/>
                      <a:pt x="117" y="9"/>
                    </a:cubicBezTo>
                    <a:lnTo>
                      <a:pt x="118" y="9"/>
                    </a:lnTo>
                    <a:cubicBezTo>
                      <a:pt x="118" y="8"/>
                      <a:pt x="119" y="8"/>
                      <a:pt x="119" y="8"/>
                    </a:cubicBezTo>
                    <a:lnTo>
                      <a:pt x="120" y="8"/>
                    </a:lnTo>
                    <a:lnTo>
                      <a:pt x="121" y="8"/>
                    </a:lnTo>
                    <a:lnTo>
                      <a:pt x="121" y="7"/>
                    </a:lnTo>
                    <a:cubicBezTo>
                      <a:pt x="121" y="7"/>
                      <a:pt x="122" y="7"/>
                      <a:pt x="122" y="7"/>
                    </a:cubicBezTo>
                    <a:lnTo>
                      <a:pt x="123" y="7"/>
                    </a:lnTo>
                    <a:cubicBezTo>
                      <a:pt x="124" y="6"/>
                      <a:pt x="124" y="6"/>
                      <a:pt x="125" y="6"/>
                    </a:cubicBezTo>
                    <a:lnTo>
                      <a:pt x="126" y="4"/>
                    </a:lnTo>
                    <a:lnTo>
                      <a:pt x="124" y="4"/>
                    </a:lnTo>
                    <a:lnTo>
                      <a:pt x="123" y="4"/>
                    </a:lnTo>
                    <a:lnTo>
                      <a:pt x="122" y="4"/>
                    </a:lnTo>
                    <a:cubicBezTo>
                      <a:pt x="121" y="4"/>
                      <a:pt x="121" y="4"/>
                      <a:pt x="120" y="4"/>
                    </a:cubicBezTo>
                    <a:cubicBezTo>
                      <a:pt x="120" y="4"/>
                      <a:pt x="120" y="4"/>
                      <a:pt x="119" y="4"/>
                    </a:cubicBezTo>
                    <a:cubicBezTo>
                      <a:pt x="119" y="3"/>
                      <a:pt x="118" y="3"/>
                      <a:pt x="118" y="3"/>
                    </a:cubicBezTo>
                    <a:cubicBezTo>
                      <a:pt x="117" y="3"/>
                      <a:pt x="117" y="3"/>
                      <a:pt x="116" y="3"/>
                    </a:cubicBezTo>
                    <a:cubicBezTo>
                      <a:pt x="115" y="3"/>
                      <a:pt x="114" y="3"/>
                      <a:pt x="114" y="3"/>
                    </a:cubicBezTo>
                    <a:lnTo>
                      <a:pt x="114" y="4"/>
                    </a:lnTo>
                    <a:cubicBezTo>
                      <a:pt x="113" y="4"/>
                      <a:pt x="113" y="4"/>
                      <a:pt x="112" y="4"/>
                    </a:cubicBezTo>
                    <a:lnTo>
                      <a:pt x="111" y="4"/>
                    </a:lnTo>
                    <a:lnTo>
                      <a:pt x="110" y="4"/>
                    </a:lnTo>
                    <a:lnTo>
                      <a:pt x="109" y="4"/>
                    </a:lnTo>
                    <a:lnTo>
                      <a:pt x="108" y="4"/>
                    </a:lnTo>
                    <a:lnTo>
                      <a:pt x="107" y="4"/>
                    </a:lnTo>
                    <a:cubicBezTo>
                      <a:pt x="107" y="4"/>
                      <a:pt x="107" y="4"/>
                      <a:pt x="106" y="4"/>
                    </a:cubicBezTo>
                    <a:lnTo>
                      <a:pt x="105" y="4"/>
                    </a:lnTo>
                    <a:lnTo>
                      <a:pt x="105" y="5"/>
                    </a:lnTo>
                    <a:lnTo>
                      <a:pt x="105" y="4"/>
                    </a:lnTo>
                    <a:lnTo>
                      <a:pt x="107" y="3"/>
                    </a:lnTo>
                    <a:lnTo>
                      <a:pt x="103" y="2"/>
                    </a:lnTo>
                    <a:cubicBezTo>
                      <a:pt x="102" y="2"/>
                      <a:pt x="102" y="2"/>
                      <a:pt x="101" y="2"/>
                    </a:cubicBezTo>
                    <a:cubicBezTo>
                      <a:pt x="100" y="2"/>
                      <a:pt x="100" y="2"/>
                      <a:pt x="99" y="2"/>
                    </a:cubicBezTo>
                    <a:lnTo>
                      <a:pt x="98" y="2"/>
                    </a:lnTo>
                    <a:lnTo>
                      <a:pt x="97" y="2"/>
                    </a:lnTo>
                    <a:lnTo>
                      <a:pt x="96" y="1"/>
                    </a:lnTo>
                    <a:lnTo>
                      <a:pt x="95" y="1"/>
                    </a:lnTo>
                    <a:lnTo>
                      <a:pt x="94" y="1"/>
                    </a:lnTo>
                    <a:cubicBezTo>
                      <a:pt x="93" y="1"/>
                      <a:pt x="92" y="1"/>
                      <a:pt x="91" y="1"/>
                    </a:cubicBezTo>
                    <a:cubicBezTo>
                      <a:pt x="91" y="1"/>
                      <a:pt x="91" y="1"/>
                      <a:pt x="90" y="1"/>
                    </a:cubicBezTo>
                    <a:cubicBezTo>
                      <a:pt x="90" y="1"/>
                      <a:pt x="89" y="1"/>
                      <a:pt x="89" y="1"/>
                    </a:cubicBezTo>
                    <a:lnTo>
                      <a:pt x="88" y="1"/>
                    </a:lnTo>
                    <a:lnTo>
                      <a:pt x="87" y="1"/>
                    </a:lnTo>
                    <a:cubicBezTo>
                      <a:pt x="87" y="1"/>
                      <a:pt x="86" y="1"/>
                      <a:pt x="86" y="1"/>
                    </a:cubicBezTo>
                    <a:cubicBezTo>
                      <a:pt x="85" y="0"/>
                      <a:pt x="84" y="1"/>
                      <a:pt x="84" y="1"/>
                    </a:cubicBezTo>
                    <a:lnTo>
                      <a:pt x="83" y="1"/>
                    </a:lnTo>
                    <a:cubicBezTo>
                      <a:pt x="82" y="1"/>
                      <a:pt x="82" y="0"/>
                      <a:pt x="81" y="1"/>
                    </a:cubicBezTo>
                    <a:cubicBezTo>
                      <a:pt x="81" y="0"/>
                      <a:pt x="80" y="0"/>
                      <a:pt x="79" y="0"/>
                    </a:cubicBezTo>
                    <a:lnTo>
                      <a:pt x="78" y="1"/>
                    </a:lnTo>
                    <a:lnTo>
                      <a:pt x="77" y="1"/>
                    </a:lnTo>
                    <a:lnTo>
                      <a:pt x="77" y="0"/>
                    </a:lnTo>
                    <a:lnTo>
                      <a:pt x="77" y="1"/>
                    </a:lnTo>
                    <a:lnTo>
                      <a:pt x="76" y="1"/>
                    </a:lnTo>
                    <a:cubicBezTo>
                      <a:pt x="76" y="1"/>
                      <a:pt x="76" y="1"/>
                      <a:pt x="76" y="1"/>
                    </a:cubicBezTo>
                    <a:lnTo>
                      <a:pt x="73" y="1"/>
                    </a:lnTo>
                    <a:lnTo>
                      <a:pt x="72" y="1"/>
                    </a:lnTo>
                    <a:cubicBezTo>
                      <a:pt x="72" y="1"/>
                      <a:pt x="71" y="1"/>
                      <a:pt x="71" y="1"/>
                    </a:cubicBezTo>
                    <a:lnTo>
                      <a:pt x="70" y="1"/>
                    </a:lnTo>
                    <a:lnTo>
                      <a:pt x="69" y="1"/>
                    </a:lnTo>
                    <a:lnTo>
                      <a:pt x="65" y="1"/>
                    </a:lnTo>
                    <a:lnTo>
                      <a:pt x="66" y="2"/>
                    </a:lnTo>
                    <a:cubicBezTo>
                      <a:pt x="66" y="2"/>
                      <a:pt x="65" y="2"/>
                      <a:pt x="65" y="1"/>
                    </a:cubicBezTo>
                    <a:cubicBezTo>
                      <a:pt x="65" y="1"/>
                      <a:pt x="64" y="1"/>
                      <a:pt x="64" y="1"/>
                    </a:cubicBezTo>
                    <a:lnTo>
                      <a:pt x="63" y="1"/>
                    </a:lnTo>
                    <a:lnTo>
                      <a:pt x="62" y="1"/>
                    </a:lnTo>
                    <a:lnTo>
                      <a:pt x="60" y="1"/>
                    </a:lnTo>
                    <a:lnTo>
                      <a:pt x="59" y="1"/>
                    </a:lnTo>
                    <a:lnTo>
                      <a:pt x="58" y="1"/>
                    </a:lnTo>
                    <a:lnTo>
                      <a:pt x="57" y="1"/>
                    </a:lnTo>
                    <a:cubicBezTo>
                      <a:pt x="57" y="1"/>
                      <a:pt x="57" y="1"/>
                      <a:pt x="56" y="1"/>
                    </a:cubicBezTo>
                    <a:cubicBezTo>
                      <a:pt x="55" y="1"/>
                      <a:pt x="55" y="1"/>
                      <a:pt x="54" y="1"/>
                    </a:cubicBezTo>
                    <a:lnTo>
                      <a:pt x="53" y="2"/>
                    </a:lnTo>
                    <a:lnTo>
                      <a:pt x="53" y="3"/>
                    </a:lnTo>
                    <a:cubicBezTo>
                      <a:pt x="52" y="3"/>
                      <a:pt x="52" y="3"/>
                      <a:pt x="51" y="3"/>
                    </a:cubicBezTo>
                    <a:lnTo>
                      <a:pt x="50" y="2"/>
                    </a:lnTo>
                    <a:cubicBezTo>
                      <a:pt x="49" y="2"/>
                      <a:pt x="49" y="2"/>
                      <a:pt x="48" y="2"/>
                    </a:cubicBezTo>
                    <a:lnTo>
                      <a:pt x="46" y="2"/>
                    </a:lnTo>
                    <a:lnTo>
                      <a:pt x="44" y="3"/>
                    </a:lnTo>
                    <a:cubicBezTo>
                      <a:pt x="44" y="3"/>
                      <a:pt x="43" y="3"/>
                      <a:pt x="43" y="3"/>
                    </a:cubicBezTo>
                    <a:lnTo>
                      <a:pt x="42" y="3"/>
                    </a:lnTo>
                    <a:lnTo>
                      <a:pt x="41" y="3"/>
                    </a:lnTo>
                    <a:lnTo>
                      <a:pt x="40" y="3"/>
                    </a:lnTo>
                    <a:lnTo>
                      <a:pt x="39" y="3"/>
                    </a:lnTo>
                    <a:cubicBezTo>
                      <a:pt x="38" y="3"/>
                      <a:pt x="38" y="3"/>
                      <a:pt x="37" y="3"/>
                    </a:cubicBezTo>
                    <a:lnTo>
                      <a:pt x="36" y="3"/>
                    </a:lnTo>
                    <a:lnTo>
                      <a:pt x="35" y="3"/>
                    </a:lnTo>
                    <a:cubicBezTo>
                      <a:pt x="34" y="3"/>
                      <a:pt x="33" y="3"/>
                      <a:pt x="33" y="3"/>
                    </a:cubicBezTo>
                    <a:cubicBezTo>
                      <a:pt x="32" y="3"/>
                      <a:pt x="31" y="3"/>
                      <a:pt x="30" y="3"/>
                    </a:cubicBezTo>
                    <a:cubicBezTo>
                      <a:pt x="30" y="3"/>
                      <a:pt x="30" y="3"/>
                      <a:pt x="29" y="3"/>
                    </a:cubicBezTo>
                    <a:lnTo>
                      <a:pt x="28" y="3"/>
                    </a:lnTo>
                    <a:lnTo>
                      <a:pt x="27" y="3"/>
                    </a:lnTo>
                    <a:cubicBezTo>
                      <a:pt x="27" y="3"/>
                      <a:pt x="26" y="4"/>
                      <a:pt x="26" y="4"/>
                    </a:cubicBezTo>
                    <a:lnTo>
                      <a:pt x="25" y="4"/>
                    </a:lnTo>
                    <a:lnTo>
                      <a:pt x="25" y="5"/>
                    </a:lnTo>
                    <a:lnTo>
                      <a:pt x="24" y="5"/>
                    </a:lnTo>
                    <a:cubicBezTo>
                      <a:pt x="23" y="5"/>
                      <a:pt x="23" y="5"/>
                      <a:pt x="22" y="5"/>
                    </a:cubicBezTo>
                    <a:cubicBezTo>
                      <a:pt x="22" y="5"/>
                      <a:pt x="22" y="5"/>
                      <a:pt x="21" y="5"/>
                    </a:cubicBezTo>
                    <a:lnTo>
                      <a:pt x="20" y="5"/>
                    </a:lnTo>
                    <a:cubicBezTo>
                      <a:pt x="20" y="5"/>
                      <a:pt x="19" y="5"/>
                      <a:pt x="19" y="5"/>
                    </a:cubicBezTo>
                    <a:lnTo>
                      <a:pt x="18" y="6"/>
                    </a:lnTo>
                    <a:lnTo>
                      <a:pt x="17" y="6"/>
                    </a:lnTo>
                    <a:lnTo>
                      <a:pt x="16" y="6"/>
                    </a:lnTo>
                    <a:cubicBezTo>
                      <a:pt x="16" y="6"/>
                      <a:pt x="15" y="6"/>
                      <a:pt x="15" y="6"/>
                    </a:cubicBezTo>
                    <a:lnTo>
                      <a:pt x="14" y="6"/>
                    </a:lnTo>
                    <a:lnTo>
                      <a:pt x="13" y="7"/>
                    </a:lnTo>
                    <a:lnTo>
                      <a:pt x="13" y="9"/>
                    </a:lnTo>
                    <a:lnTo>
                      <a:pt x="14" y="9"/>
                    </a:lnTo>
                    <a:cubicBezTo>
                      <a:pt x="14" y="9"/>
                      <a:pt x="13" y="9"/>
                      <a:pt x="13" y="9"/>
                    </a:cubicBezTo>
                    <a:cubicBezTo>
                      <a:pt x="13" y="9"/>
                      <a:pt x="12" y="9"/>
                      <a:pt x="12" y="9"/>
                    </a:cubicBezTo>
                    <a:cubicBezTo>
                      <a:pt x="11" y="9"/>
                      <a:pt x="11" y="9"/>
                      <a:pt x="11" y="9"/>
                    </a:cubicBezTo>
                    <a:lnTo>
                      <a:pt x="10" y="9"/>
                    </a:lnTo>
                    <a:lnTo>
                      <a:pt x="10" y="10"/>
                    </a:lnTo>
                    <a:cubicBezTo>
                      <a:pt x="10" y="10"/>
                      <a:pt x="9" y="10"/>
                      <a:pt x="9" y="10"/>
                    </a:cubicBezTo>
                    <a:cubicBezTo>
                      <a:pt x="8" y="10"/>
                      <a:pt x="8" y="10"/>
                      <a:pt x="8" y="10"/>
                    </a:cubicBezTo>
                    <a:lnTo>
                      <a:pt x="7" y="10"/>
                    </a:lnTo>
                    <a:lnTo>
                      <a:pt x="6" y="10"/>
                    </a:lnTo>
                    <a:lnTo>
                      <a:pt x="5" y="10"/>
                    </a:lnTo>
                    <a:cubicBezTo>
                      <a:pt x="4" y="10"/>
                      <a:pt x="4" y="10"/>
                      <a:pt x="3" y="10"/>
                    </a:cubicBezTo>
                    <a:lnTo>
                      <a:pt x="3" y="11"/>
                    </a:lnTo>
                    <a:lnTo>
                      <a:pt x="0" y="13"/>
                    </a:lnTo>
                    <a:lnTo>
                      <a:pt x="3" y="13"/>
                    </a:lnTo>
                    <a:lnTo>
                      <a:pt x="4" y="13"/>
                    </a:lnTo>
                    <a:lnTo>
                      <a:pt x="4" y="14"/>
                    </a:lnTo>
                    <a:lnTo>
                      <a:pt x="6" y="14"/>
                    </a:lnTo>
                    <a:lnTo>
                      <a:pt x="5" y="14"/>
                    </a:lnTo>
                    <a:lnTo>
                      <a:pt x="7" y="16"/>
                    </a:lnTo>
                    <a:lnTo>
                      <a:pt x="8" y="16"/>
                    </a:lnTo>
                    <a:lnTo>
                      <a:pt x="9" y="16"/>
                    </a:lnTo>
                    <a:lnTo>
                      <a:pt x="11" y="17"/>
                    </a:lnTo>
                    <a:lnTo>
                      <a:pt x="12" y="17"/>
                    </a:lnTo>
                    <a:lnTo>
                      <a:pt x="13" y="17"/>
                    </a:lnTo>
                    <a:lnTo>
                      <a:pt x="13" y="18"/>
                    </a:lnTo>
                    <a:lnTo>
                      <a:pt x="14" y="18"/>
                    </a:lnTo>
                    <a:cubicBezTo>
                      <a:pt x="14" y="18"/>
                      <a:pt x="15" y="18"/>
                      <a:pt x="15" y="18"/>
                    </a:cubicBezTo>
                    <a:cubicBezTo>
                      <a:pt x="15" y="18"/>
                      <a:pt x="16" y="18"/>
                      <a:pt x="16" y="18"/>
                    </a:cubicBezTo>
                    <a:cubicBezTo>
                      <a:pt x="17" y="18"/>
                      <a:pt x="17" y="18"/>
                      <a:pt x="18" y="18"/>
                    </a:cubicBezTo>
                    <a:lnTo>
                      <a:pt x="19" y="18"/>
                    </a:lnTo>
                    <a:lnTo>
                      <a:pt x="20" y="18"/>
                    </a:lnTo>
                    <a:lnTo>
                      <a:pt x="21" y="18"/>
                    </a:lnTo>
                    <a:lnTo>
                      <a:pt x="22" y="18"/>
                    </a:lnTo>
                    <a:lnTo>
                      <a:pt x="23" y="18"/>
                    </a:lnTo>
                    <a:lnTo>
                      <a:pt x="23" y="17"/>
                    </a:lnTo>
                    <a:lnTo>
                      <a:pt x="23" y="18"/>
                    </a:lnTo>
                    <a:lnTo>
                      <a:pt x="24" y="18"/>
                    </a:lnTo>
                    <a:lnTo>
                      <a:pt x="25" y="17"/>
                    </a:lnTo>
                    <a:lnTo>
                      <a:pt x="26" y="18"/>
                    </a:lnTo>
                    <a:lnTo>
                      <a:pt x="27" y="17"/>
                    </a:lnTo>
                    <a:lnTo>
                      <a:pt x="28" y="17"/>
                    </a:lnTo>
                    <a:cubicBezTo>
                      <a:pt x="28" y="17"/>
                      <a:pt x="29" y="18"/>
                      <a:pt x="29" y="18"/>
                    </a:cubicBezTo>
                    <a:lnTo>
                      <a:pt x="30" y="18"/>
                    </a:lnTo>
                    <a:lnTo>
                      <a:pt x="31" y="18"/>
                    </a:lnTo>
                    <a:cubicBezTo>
                      <a:pt x="32" y="18"/>
                      <a:pt x="33" y="18"/>
                      <a:pt x="34" y="18"/>
                    </a:cubicBezTo>
                    <a:lnTo>
                      <a:pt x="35" y="19"/>
                    </a:lnTo>
                    <a:lnTo>
                      <a:pt x="36" y="19"/>
                    </a:lnTo>
                    <a:lnTo>
                      <a:pt x="37" y="19"/>
                    </a:lnTo>
                    <a:lnTo>
                      <a:pt x="37" y="20"/>
                    </a:lnTo>
                    <a:lnTo>
                      <a:pt x="38" y="20"/>
                    </a:lnTo>
                    <a:lnTo>
                      <a:pt x="39" y="20"/>
                    </a:lnTo>
                    <a:lnTo>
                      <a:pt x="40" y="20"/>
                    </a:lnTo>
                    <a:lnTo>
                      <a:pt x="35" y="22"/>
                    </a:lnTo>
                    <a:lnTo>
                      <a:pt x="41" y="22"/>
                    </a:lnTo>
                    <a:cubicBezTo>
                      <a:pt x="42" y="22"/>
                      <a:pt x="42" y="22"/>
                      <a:pt x="42" y="22"/>
                    </a:cubicBezTo>
                    <a:lnTo>
                      <a:pt x="43" y="22"/>
                    </a:lnTo>
                    <a:lnTo>
                      <a:pt x="46" y="24"/>
                    </a:lnTo>
                    <a:lnTo>
                      <a:pt x="46" y="25"/>
                    </a:lnTo>
                    <a:lnTo>
                      <a:pt x="44" y="25"/>
                    </a:lnTo>
                    <a:lnTo>
                      <a:pt x="47" y="26"/>
                    </a:lnTo>
                    <a:lnTo>
                      <a:pt x="46" y="28"/>
                    </a:lnTo>
                    <a:lnTo>
                      <a:pt x="48" y="28"/>
                    </a:lnTo>
                    <a:lnTo>
                      <a:pt x="49" y="29"/>
                    </a:lnTo>
                    <a:lnTo>
                      <a:pt x="50" y="29"/>
                    </a:lnTo>
                    <a:lnTo>
                      <a:pt x="51" y="29"/>
                    </a:lnTo>
                    <a:lnTo>
                      <a:pt x="52" y="29"/>
                    </a:lnTo>
                    <a:lnTo>
                      <a:pt x="51" y="30"/>
                    </a:lnTo>
                    <a:lnTo>
                      <a:pt x="52" y="30"/>
                    </a:lnTo>
                    <a:lnTo>
                      <a:pt x="52" y="31"/>
                    </a:lnTo>
                    <a:lnTo>
                      <a:pt x="52" y="32"/>
                    </a:lnTo>
                    <a:lnTo>
                      <a:pt x="53" y="32"/>
                    </a:lnTo>
                    <a:lnTo>
                      <a:pt x="52" y="33"/>
                    </a:lnTo>
                    <a:lnTo>
                      <a:pt x="54" y="33"/>
                    </a:lnTo>
                    <a:lnTo>
                      <a:pt x="55" y="33"/>
                    </a:lnTo>
                    <a:lnTo>
                      <a:pt x="56" y="34"/>
                    </a:lnTo>
                    <a:lnTo>
                      <a:pt x="57" y="34"/>
                    </a:lnTo>
                    <a:lnTo>
                      <a:pt x="58" y="34"/>
                    </a:lnTo>
                    <a:lnTo>
                      <a:pt x="59" y="34"/>
                    </a:lnTo>
                    <a:lnTo>
                      <a:pt x="60" y="34"/>
                    </a:lnTo>
                    <a:cubicBezTo>
                      <a:pt x="60" y="33"/>
                      <a:pt x="61" y="33"/>
                      <a:pt x="61" y="33"/>
                    </a:cubicBezTo>
                    <a:lnTo>
                      <a:pt x="62" y="33"/>
                    </a:lnTo>
                    <a:lnTo>
                      <a:pt x="63" y="33"/>
                    </a:lnTo>
                    <a:lnTo>
                      <a:pt x="62" y="33"/>
                    </a:lnTo>
                    <a:lnTo>
                      <a:pt x="61" y="34"/>
                    </a:lnTo>
                    <a:lnTo>
                      <a:pt x="60" y="34"/>
                    </a:lnTo>
                    <a:lnTo>
                      <a:pt x="59" y="35"/>
                    </a:lnTo>
                    <a:lnTo>
                      <a:pt x="55" y="35"/>
                    </a:lnTo>
                    <a:moveTo>
                      <a:pt x="62" y="36"/>
                    </a:moveTo>
                    <a:lnTo>
                      <a:pt x="62" y="36"/>
                    </a:lnTo>
                    <a:lnTo>
                      <a:pt x="66" y="35"/>
                    </a:lnTo>
                    <a:lnTo>
                      <a:pt x="64" y="36"/>
                    </a:lnTo>
                    <a:cubicBezTo>
                      <a:pt x="64" y="36"/>
                      <a:pt x="64" y="35"/>
                      <a:pt x="63" y="35"/>
                    </a:cubicBezTo>
                    <a:lnTo>
                      <a:pt x="62" y="36"/>
                    </a:lnTo>
                    <a:moveTo>
                      <a:pt x="64" y="42"/>
                    </a:moveTo>
                    <a:lnTo>
                      <a:pt x="64" y="42"/>
                    </a:lnTo>
                    <a:lnTo>
                      <a:pt x="65" y="42"/>
                    </a:lnTo>
                    <a:lnTo>
                      <a:pt x="61" y="42"/>
                    </a:lnTo>
                    <a:lnTo>
                      <a:pt x="64" y="42"/>
                    </a:lnTo>
                    <a:moveTo>
                      <a:pt x="104" y="51"/>
                    </a:moveTo>
                    <a:lnTo>
                      <a:pt x="104" y="51"/>
                    </a:lnTo>
                    <a:lnTo>
                      <a:pt x="105" y="51"/>
                    </a:lnTo>
                    <a:lnTo>
                      <a:pt x="104" y="51"/>
                    </a:lnTo>
                  </a:path>
                </a:pathLst>
              </a:custGeom>
              <a:solidFill>
                <a:schemeClr val="bg1">
                  <a:lumMod val="85000"/>
                </a:schemeClr>
              </a:solid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697" name="Freeform 1331"/>
              <p:cNvSpPr>
                <a:spLocks noEditPoints="1"/>
              </p:cNvSpPr>
              <p:nvPr/>
            </p:nvSpPr>
            <p:spPr bwMode="auto">
              <a:xfrm>
                <a:off x="9408647" y="1025219"/>
                <a:ext cx="632984" cy="273050"/>
              </a:xfrm>
              <a:custGeom>
                <a:avLst/>
                <a:gdLst>
                  <a:gd name="T0" fmla="*/ 2886 w 128"/>
                  <a:gd name="T1" fmla="*/ 2718 h 55"/>
                  <a:gd name="T2" fmla="*/ 5625 w 128"/>
                  <a:gd name="T3" fmla="*/ 3696 h 55"/>
                  <a:gd name="T4" fmla="*/ 6478 w 128"/>
                  <a:gd name="T5" fmla="*/ 4469 h 55"/>
                  <a:gd name="T6" fmla="*/ 7353 w 128"/>
                  <a:gd name="T7" fmla="*/ 4860 h 55"/>
                  <a:gd name="T8" fmla="*/ 8206 w 128"/>
                  <a:gd name="T9" fmla="*/ 5047 h 55"/>
                  <a:gd name="T10" fmla="*/ 7487 w 128"/>
                  <a:gd name="T11" fmla="*/ 5448 h 55"/>
                  <a:gd name="T12" fmla="*/ 8793 w 128"/>
                  <a:gd name="T13" fmla="*/ 6023 h 55"/>
                  <a:gd name="T14" fmla="*/ 8925 w 128"/>
                  <a:gd name="T15" fmla="*/ 6395 h 55"/>
                  <a:gd name="T16" fmla="*/ 8354 w 128"/>
                  <a:gd name="T17" fmla="*/ 6786 h 55"/>
                  <a:gd name="T18" fmla="*/ 9521 w 128"/>
                  <a:gd name="T19" fmla="*/ 6786 h 55"/>
                  <a:gd name="T20" fmla="*/ 9364 w 128"/>
                  <a:gd name="T21" fmla="*/ 6974 h 55"/>
                  <a:gd name="T22" fmla="*/ 8793 w 128"/>
                  <a:gd name="T23" fmla="*/ 7190 h 55"/>
                  <a:gd name="T24" fmla="*/ 9646 w 128"/>
                  <a:gd name="T25" fmla="*/ 6974 h 55"/>
                  <a:gd name="T26" fmla="*/ 9081 w 128"/>
                  <a:gd name="T27" fmla="*/ 7765 h 55"/>
                  <a:gd name="T28" fmla="*/ 9800 w 128"/>
                  <a:gd name="T29" fmla="*/ 8165 h 55"/>
                  <a:gd name="T30" fmla="*/ 10374 w 128"/>
                  <a:gd name="T31" fmla="*/ 8165 h 55"/>
                  <a:gd name="T32" fmla="*/ 10374 w 128"/>
                  <a:gd name="T33" fmla="*/ 8744 h 55"/>
                  <a:gd name="T34" fmla="*/ 11663 w 128"/>
                  <a:gd name="T35" fmla="*/ 9516 h 55"/>
                  <a:gd name="T36" fmla="*/ 12538 w 128"/>
                  <a:gd name="T37" fmla="*/ 10092 h 55"/>
                  <a:gd name="T38" fmla="*/ 13540 w 128"/>
                  <a:gd name="T39" fmla="*/ 10092 h 55"/>
                  <a:gd name="T40" fmla="*/ 14113 w 128"/>
                  <a:gd name="T41" fmla="*/ 10495 h 55"/>
                  <a:gd name="T42" fmla="*/ 14418 w 128"/>
                  <a:gd name="T43" fmla="*/ 10279 h 55"/>
                  <a:gd name="T44" fmla="*/ 14549 w 128"/>
                  <a:gd name="T45" fmla="*/ 9907 h 55"/>
                  <a:gd name="T46" fmla="*/ 14113 w 128"/>
                  <a:gd name="T47" fmla="*/ 9116 h 55"/>
                  <a:gd name="T48" fmla="*/ 14113 w 128"/>
                  <a:gd name="T49" fmla="*/ 8353 h 55"/>
                  <a:gd name="T50" fmla="*/ 14418 w 128"/>
                  <a:gd name="T51" fmla="*/ 7374 h 55"/>
                  <a:gd name="T52" fmla="*/ 15559 w 128"/>
                  <a:gd name="T53" fmla="*/ 6974 h 55"/>
                  <a:gd name="T54" fmla="*/ 16865 w 128"/>
                  <a:gd name="T55" fmla="*/ 6395 h 55"/>
                  <a:gd name="T56" fmla="*/ 18289 w 128"/>
                  <a:gd name="T57" fmla="*/ 5623 h 55"/>
                  <a:gd name="T58" fmla="*/ 16278 w 128"/>
                  <a:gd name="T59" fmla="*/ 5448 h 55"/>
                  <a:gd name="T60" fmla="*/ 15707 w 128"/>
                  <a:gd name="T61" fmla="*/ 4860 h 55"/>
                  <a:gd name="T62" fmla="*/ 18289 w 128"/>
                  <a:gd name="T63" fmla="*/ 5448 h 55"/>
                  <a:gd name="T64" fmla="*/ 16560 w 128"/>
                  <a:gd name="T65" fmla="*/ 4469 h 55"/>
                  <a:gd name="T66" fmla="*/ 15559 w 128"/>
                  <a:gd name="T67" fmla="*/ 4069 h 55"/>
                  <a:gd name="T68" fmla="*/ 16865 w 128"/>
                  <a:gd name="T69" fmla="*/ 3884 h 55"/>
                  <a:gd name="T70" fmla="*/ 16999 w 128"/>
                  <a:gd name="T71" fmla="*/ 3490 h 55"/>
                  <a:gd name="T72" fmla="*/ 16426 w 128"/>
                  <a:gd name="T73" fmla="*/ 3121 h 55"/>
                  <a:gd name="T74" fmla="*/ 16426 w 128"/>
                  <a:gd name="T75" fmla="*/ 2718 h 55"/>
                  <a:gd name="T76" fmla="*/ 16865 w 128"/>
                  <a:gd name="T77" fmla="*/ 2327 h 55"/>
                  <a:gd name="T78" fmla="*/ 15707 w 128"/>
                  <a:gd name="T79" fmla="*/ 2142 h 55"/>
                  <a:gd name="T80" fmla="*/ 15707 w 128"/>
                  <a:gd name="T81" fmla="*/ 1163 h 55"/>
                  <a:gd name="T82" fmla="*/ 15268 w 128"/>
                  <a:gd name="T83" fmla="*/ 979 h 55"/>
                  <a:gd name="T84" fmla="*/ 16146 w 128"/>
                  <a:gd name="T85" fmla="*/ 579 h 55"/>
                  <a:gd name="T86" fmla="*/ 14418 w 128"/>
                  <a:gd name="T87" fmla="*/ 763 h 55"/>
                  <a:gd name="T88" fmla="*/ 12102 w 128"/>
                  <a:gd name="T89" fmla="*/ 579 h 55"/>
                  <a:gd name="T90" fmla="*/ 14267 w 128"/>
                  <a:gd name="T91" fmla="*/ 400 h 55"/>
                  <a:gd name="T92" fmla="*/ 11663 w 128"/>
                  <a:gd name="T93" fmla="*/ 185 h 55"/>
                  <a:gd name="T94" fmla="*/ 12821 w 128"/>
                  <a:gd name="T95" fmla="*/ 0 h 55"/>
                  <a:gd name="T96" fmla="*/ 9934 w 128"/>
                  <a:gd name="T97" fmla="*/ 0 h 55"/>
                  <a:gd name="T98" fmla="*/ 8072 w 128"/>
                  <a:gd name="T99" fmla="*/ 185 h 55"/>
                  <a:gd name="T100" fmla="*/ 7792 w 128"/>
                  <a:gd name="T101" fmla="*/ 185 h 55"/>
                  <a:gd name="T102" fmla="*/ 6195 w 128"/>
                  <a:gd name="T103" fmla="*/ 400 h 55"/>
                  <a:gd name="T104" fmla="*/ 4467 w 128"/>
                  <a:gd name="T105" fmla="*/ 400 h 55"/>
                  <a:gd name="T106" fmla="*/ 2738 w 128"/>
                  <a:gd name="T107" fmla="*/ 763 h 55"/>
                  <a:gd name="T108" fmla="*/ 2168 w 128"/>
                  <a:gd name="T109" fmla="*/ 1554 h 55"/>
                  <a:gd name="T110" fmla="*/ 571 w 128"/>
                  <a:gd name="T111" fmla="*/ 2142 h 55"/>
                  <a:gd name="T112" fmla="*/ 1446 w 128"/>
                  <a:gd name="T113" fmla="*/ 2327 h 55"/>
                  <a:gd name="T114" fmla="*/ 7353 w 128"/>
                  <a:gd name="T115" fmla="*/ 5623 h 55"/>
                  <a:gd name="T116" fmla="*/ 7196 w 128"/>
                  <a:gd name="T117" fmla="*/ 5448 h 55"/>
                  <a:gd name="T118" fmla="*/ 16278 w 128"/>
                  <a:gd name="T119" fmla="*/ 5232 h 55"/>
                  <a:gd name="T120" fmla="*/ 16999 w 128"/>
                  <a:gd name="T121" fmla="*/ 4284 h 55"/>
                  <a:gd name="T122" fmla="*/ 16865 w 128"/>
                  <a:gd name="T123" fmla="*/ 3696 h 55"/>
                  <a:gd name="T124" fmla="*/ 16999 w 128"/>
                  <a:gd name="T125" fmla="*/ 2505 h 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8"/>
                  <a:gd name="T190" fmla="*/ 0 h 55"/>
                  <a:gd name="T191" fmla="*/ 128 w 128"/>
                  <a:gd name="T192" fmla="*/ 55 h 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8" h="55">
                    <a:moveTo>
                      <a:pt x="7" y="13"/>
                    </a:moveTo>
                    <a:lnTo>
                      <a:pt x="8" y="13"/>
                    </a:lnTo>
                    <a:lnTo>
                      <a:pt x="9" y="13"/>
                    </a:lnTo>
                    <a:lnTo>
                      <a:pt x="10" y="13"/>
                    </a:lnTo>
                    <a:lnTo>
                      <a:pt x="11" y="13"/>
                    </a:lnTo>
                    <a:lnTo>
                      <a:pt x="12" y="13"/>
                    </a:lnTo>
                    <a:lnTo>
                      <a:pt x="11" y="13"/>
                    </a:lnTo>
                    <a:lnTo>
                      <a:pt x="10" y="13"/>
                    </a:lnTo>
                    <a:lnTo>
                      <a:pt x="10" y="14"/>
                    </a:lnTo>
                    <a:lnTo>
                      <a:pt x="9" y="14"/>
                    </a:lnTo>
                    <a:lnTo>
                      <a:pt x="8" y="14"/>
                    </a:lnTo>
                    <a:lnTo>
                      <a:pt x="9" y="14"/>
                    </a:lnTo>
                    <a:lnTo>
                      <a:pt x="10" y="14"/>
                    </a:lnTo>
                    <a:lnTo>
                      <a:pt x="11" y="14"/>
                    </a:lnTo>
                    <a:lnTo>
                      <a:pt x="11" y="15"/>
                    </a:lnTo>
                    <a:lnTo>
                      <a:pt x="12" y="15"/>
                    </a:lnTo>
                    <a:lnTo>
                      <a:pt x="13" y="15"/>
                    </a:lnTo>
                    <a:lnTo>
                      <a:pt x="14" y="15"/>
                    </a:lnTo>
                    <a:lnTo>
                      <a:pt x="15" y="15"/>
                    </a:lnTo>
                    <a:lnTo>
                      <a:pt x="14" y="14"/>
                    </a:lnTo>
                    <a:lnTo>
                      <a:pt x="13" y="14"/>
                    </a:lnTo>
                    <a:lnTo>
                      <a:pt x="14" y="14"/>
                    </a:lnTo>
                    <a:lnTo>
                      <a:pt x="15" y="14"/>
                    </a:lnTo>
                    <a:lnTo>
                      <a:pt x="15" y="15"/>
                    </a:lnTo>
                    <a:lnTo>
                      <a:pt x="15" y="14"/>
                    </a:lnTo>
                    <a:lnTo>
                      <a:pt x="16" y="14"/>
                    </a:lnTo>
                    <a:lnTo>
                      <a:pt x="17" y="14"/>
                    </a:lnTo>
                    <a:lnTo>
                      <a:pt x="17" y="15"/>
                    </a:lnTo>
                    <a:lnTo>
                      <a:pt x="18" y="15"/>
                    </a:lnTo>
                    <a:lnTo>
                      <a:pt x="18" y="14"/>
                    </a:lnTo>
                    <a:lnTo>
                      <a:pt x="18" y="15"/>
                    </a:lnTo>
                    <a:lnTo>
                      <a:pt x="19" y="15"/>
                    </a:lnTo>
                    <a:lnTo>
                      <a:pt x="18" y="14"/>
                    </a:lnTo>
                    <a:lnTo>
                      <a:pt x="19" y="14"/>
                    </a:lnTo>
                    <a:lnTo>
                      <a:pt x="20" y="14"/>
                    </a:lnTo>
                    <a:lnTo>
                      <a:pt x="21" y="14"/>
                    </a:lnTo>
                    <a:lnTo>
                      <a:pt x="22" y="14"/>
                    </a:lnTo>
                    <a:lnTo>
                      <a:pt x="23" y="14"/>
                    </a:lnTo>
                    <a:lnTo>
                      <a:pt x="24" y="14"/>
                    </a:lnTo>
                    <a:lnTo>
                      <a:pt x="25" y="14"/>
                    </a:lnTo>
                    <a:lnTo>
                      <a:pt x="26" y="14"/>
                    </a:lnTo>
                    <a:lnTo>
                      <a:pt x="27" y="14"/>
                    </a:lnTo>
                    <a:lnTo>
                      <a:pt x="28" y="14"/>
                    </a:lnTo>
                    <a:lnTo>
                      <a:pt x="28" y="15"/>
                    </a:lnTo>
                    <a:cubicBezTo>
                      <a:pt x="30" y="15"/>
                      <a:pt x="30" y="15"/>
                      <a:pt x="32" y="15"/>
                    </a:cubicBezTo>
                    <a:lnTo>
                      <a:pt x="31" y="15"/>
                    </a:lnTo>
                    <a:lnTo>
                      <a:pt x="32" y="15"/>
                    </a:lnTo>
                    <a:lnTo>
                      <a:pt x="33" y="15"/>
                    </a:lnTo>
                    <a:lnTo>
                      <a:pt x="33" y="16"/>
                    </a:lnTo>
                    <a:lnTo>
                      <a:pt x="34" y="16"/>
                    </a:lnTo>
                    <a:lnTo>
                      <a:pt x="33" y="16"/>
                    </a:lnTo>
                    <a:lnTo>
                      <a:pt x="34" y="16"/>
                    </a:lnTo>
                    <a:lnTo>
                      <a:pt x="34" y="17"/>
                    </a:lnTo>
                    <a:lnTo>
                      <a:pt x="35" y="17"/>
                    </a:lnTo>
                    <a:lnTo>
                      <a:pt x="36" y="17"/>
                    </a:lnTo>
                    <a:lnTo>
                      <a:pt x="37" y="17"/>
                    </a:lnTo>
                    <a:lnTo>
                      <a:pt x="38" y="17"/>
                    </a:lnTo>
                    <a:lnTo>
                      <a:pt x="38" y="18"/>
                    </a:lnTo>
                    <a:lnTo>
                      <a:pt x="37" y="18"/>
                    </a:lnTo>
                    <a:lnTo>
                      <a:pt x="38" y="18"/>
                    </a:lnTo>
                    <a:lnTo>
                      <a:pt x="39" y="18"/>
                    </a:lnTo>
                    <a:lnTo>
                      <a:pt x="40" y="18"/>
                    </a:lnTo>
                    <a:lnTo>
                      <a:pt x="39" y="18"/>
                    </a:lnTo>
                    <a:lnTo>
                      <a:pt x="40" y="18"/>
                    </a:lnTo>
                    <a:lnTo>
                      <a:pt x="40" y="19"/>
                    </a:lnTo>
                    <a:lnTo>
                      <a:pt x="39" y="19"/>
                    </a:lnTo>
                    <a:lnTo>
                      <a:pt x="40" y="19"/>
                    </a:lnTo>
                    <a:lnTo>
                      <a:pt x="39" y="19"/>
                    </a:lnTo>
                    <a:lnTo>
                      <a:pt x="38" y="19"/>
                    </a:lnTo>
                    <a:lnTo>
                      <a:pt x="39" y="19"/>
                    </a:lnTo>
                    <a:lnTo>
                      <a:pt x="40" y="19"/>
                    </a:lnTo>
                    <a:lnTo>
                      <a:pt x="41" y="19"/>
                    </a:lnTo>
                    <a:lnTo>
                      <a:pt x="41" y="20"/>
                    </a:lnTo>
                    <a:lnTo>
                      <a:pt x="42" y="20"/>
                    </a:lnTo>
                    <a:lnTo>
                      <a:pt x="41" y="20"/>
                    </a:lnTo>
                    <a:lnTo>
                      <a:pt x="42" y="20"/>
                    </a:lnTo>
                    <a:lnTo>
                      <a:pt x="41" y="20"/>
                    </a:lnTo>
                    <a:lnTo>
                      <a:pt x="42" y="20"/>
                    </a:lnTo>
                    <a:lnTo>
                      <a:pt x="43" y="21"/>
                    </a:lnTo>
                    <a:lnTo>
                      <a:pt x="44" y="21"/>
                    </a:lnTo>
                    <a:lnTo>
                      <a:pt x="43" y="21"/>
                    </a:lnTo>
                    <a:lnTo>
                      <a:pt x="44" y="21"/>
                    </a:lnTo>
                    <a:lnTo>
                      <a:pt x="43" y="21"/>
                    </a:lnTo>
                    <a:lnTo>
                      <a:pt x="44" y="22"/>
                    </a:lnTo>
                    <a:lnTo>
                      <a:pt x="45" y="22"/>
                    </a:lnTo>
                    <a:lnTo>
                      <a:pt x="46" y="22"/>
                    </a:lnTo>
                    <a:lnTo>
                      <a:pt x="45" y="22"/>
                    </a:lnTo>
                    <a:lnTo>
                      <a:pt x="46" y="22"/>
                    </a:lnTo>
                    <a:lnTo>
                      <a:pt x="46" y="23"/>
                    </a:lnTo>
                    <a:lnTo>
                      <a:pt x="45" y="23"/>
                    </a:lnTo>
                    <a:lnTo>
                      <a:pt x="46" y="23"/>
                    </a:lnTo>
                    <a:lnTo>
                      <a:pt x="47" y="23"/>
                    </a:lnTo>
                    <a:lnTo>
                      <a:pt x="46" y="23"/>
                    </a:lnTo>
                    <a:lnTo>
                      <a:pt x="45" y="23"/>
                    </a:lnTo>
                    <a:lnTo>
                      <a:pt x="44" y="23"/>
                    </a:lnTo>
                    <a:lnTo>
                      <a:pt x="45" y="23"/>
                    </a:lnTo>
                    <a:lnTo>
                      <a:pt x="46" y="23"/>
                    </a:lnTo>
                    <a:lnTo>
                      <a:pt x="46" y="24"/>
                    </a:lnTo>
                    <a:lnTo>
                      <a:pt x="45" y="24"/>
                    </a:lnTo>
                    <a:lnTo>
                      <a:pt x="46" y="24"/>
                    </a:lnTo>
                    <a:lnTo>
                      <a:pt x="47" y="24"/>
                    </a:lnTo>
                    <a:lnTo>
                      <a:pt x="46" y="24"/>
                    </a:lnTo>
                    <a:lnTo>
                      <a:pt x="46" y="25"/>
                    </a:lnTo>
                    <a:lnTo>
                      <a:pt x="45" y="25"/>
                    </a:lnTo>
                    <a:lnTo>
                      <a:pt x="46" y="25"/>
                    </a:lnTo>
                    <a:lnTo>
                      <a:pt x="46" y="26"/>
                    </a:lnTo>
                    <a:lnTo>
                      <a:pt x="47" y="26"/>
                    </a:lnTo>
                    <a:lnTo>
                      <a:pt x="47" y="25"/>
                    </a:lnTo>
                    <a:lnTo>
                      <a:pt x="47" y="26"/>
                    </a:lnTo>
                    <a:lnTo>
                      <a:pt x="48" y="26"/>
                    </a:lnTo>
                    <a:lnTo>
                      <a:pt x="49" y="26"/>
                    </a:lnTo>
                    <a:lnTo>
                      <a:pt x="50" y="26"/>
                    </a:lnTo>
                    <a:lnTo>
                      <a:pt x="50" y="25"/>
                    </a:lnTo>
                    <a:lnTo>
                      <a:pt x="49" y="25"/>
                    </a:lnTo>
                    <a:lnTo>
                      <a:pt x="50" y="25"/>
                    </a:lnTo>
                    <a:lnTo>
                      <a:pt x="49" y="25"/>
                    </a:lnTo>
                    <a:lnTo>
                      <a:pt x="50" y="25"/>
                    </a:lnTo>
                    <a:lnTo>
                      <a:pt x="50" y="24"/>
                    </a:lnTo>
                    <a:lnTo>
                      <a:pt x="49" y="24"/>
                    </a:lnTo>
                    <a:lnTo>
                      <a:pt x="48" y="23"/>
                    </a:lnTo>
                    <a:lnTo>
                      <a:pt x="49" y="23"/>
                    </a:lnTo>
                    <a:lnTo>
                      <a:pt x="48" y="23"/>
                    </a:lnTo>
                    <a:lnTo>
                      <a:pt x="49" y="24"/>
                    </a:lnTo>
                    <a:lnTo>
                      <a:pt x="50" y="24"/>
                    </a:lnTo>
                    <a:lnTo>
                      <a:pt x="51" y="25"/>
                    </a:lnTo>
                    <a:lnTo>
                      <a:pt x="51" y="24"/>
                    </a:lnTo>
                    <a:lnTo>
                      <a:pt x="52" y="24"/>
                    </a:lnTo>
                    <a:lnTo>
                      <a:pt x="51" y="24"/>
                    </a:lnTo>
                    <a:lnTo>
                      <a:pt x="52" y="25"/>
                    </a:lnTo>
                    <a:lnTo>
                      <a:pt x="51" y="25"/>
                    </a:lnTo>
                    <a:lnTo>
                      <a:pt x="52" y="25"/>
                    </a:lnTo>
                    <a:lnTo>
                      <a:pt x="53" y="25"/>
                    </a:lnTo>
                    <a:lnTo>
                      <a:pt x="54" y="25"/>
                    </a:lnTo>
                    <a:lnTo>
                      <a:pt x="55" y="25"/>
                    </a:lnTo>
                    <a:lnTo>
                      <a:pt x="54" y="25"/>
                    </a:lnTo>
                    <a:lnTo>
                      <a:pt x="53" y="25"/>
                    </a:lnTo>
                    <a:lnTo>
                      <a:pt x="52" y="25"/>
                    </a:lnTo>
                    <a:lnTo>
                      <a:pt x="52" y="26"/>
                    </a:lnTo>
                    <a:lnTo>
                      <a:pt x="53" y="26"/>
                    </a:lnTo>
                    <a:lnTo>
                      <a:pt x="54" y="26"/>
                    </a:lnTo>
                    <a:lnTo>
                      <a:pt x="54" y="25"/>
                    </a:lnTo>
                    <a:lnTo>
                      <a:pt x="55" y="25"/>
                    </a:lnTo>
                    <a:lnTo>
                      <a:pt x="56" y="25"/>
                    </a:lnTo>
                    <a:lnTo>
                      <a:pt x="55" y="25"/>
                    </a:lnTo>
                    <a:lnTo>
                      <a:pt x="54" y="26"/>
                    </a:lnTo>
                    <a:lnTo>
                      <a:pt x="55" y="26"/>
                    </a:lnTo>
                    <a:lnTo>
                      <a:pt x="56" y="26"/>
                    </a:lnTo>
                    <a:lnTo>
                      <a:pt x="55" y="26"/>
                    </a:lnTo>
                    <a:lnTo>
                      <a:pt x="54" y="26"/>
                    </a:lnTo>
                    <a:lnTo>
                      <a:pt x="55" y="26"/>
                    </a:lnTo>
                    <a:lnTo>
                      <a:pt x="56" y="26"/>
                    </a:lnTo>
                    <a:lnTo>
                      <a:pt x="57" y="26"/>
                    </a:lnTo>
                    <a:lnTo>
                      <a:pt x="58" y="26"/>
                    </a:lnTo>
                    <a:lnTo>
                      <a:pt x="57" y="27"/>
                    </a:lnTo>
                    <a:lnTo>
                      <a:pt x="56" y="27"/>
                    </a:lnTo>
                    <a:lnTo>
                      <a:pt x="55" y="26"/>
                    </a:lnTo>
                    <a:lnTo>
                      <a:pt x="56" y="27"/>
                    </a:lnTo>
                    <a:lnTo>
                      <a:pt x="57" y="27"/>
                    </a:lnTo>
                    <a:lnTo>
                      <a:pt x="58" y="27"/>
                    </a:lnTo>
                    <a:lnTo>
                      <a:pt x="57" y="27"/>
                    </a:lnTo>
                    <a:lnTo>
                      <a:pt x="58" y="27"/>
                    </a:lnTo>
                    <a:lnTo>
                      <a:pt x="59" y="27"/>
                    </a:lnTo>
                    <a:lnTo>
                      <a:pt x="58" y="27"/>
                    </a:lnTo>
                    <a:lnTo>
                      <a:pt x="59" y="28"/>
                    </a:lnTo>
                    <a:lnTo>
                      <a:pt x="58" y="28"/>
                    </a:lnTo>
                    <a:lnTo>
                      <a:pt x="59" y="28"/>
                    </a:lnTo>
                    <a:lnTo>
                      <a:pt x="58" y="28"/>
                    </a:lnTo>
                    <a:lnTo>
                      <a:pt x="59" y="28"/>
                    </a:lnTo>
                    <a:lnTo>
                      <a:pt x="60" y="28"/>
                    </a:lnTo>
                    <a:lnTo>
                      <a:pt x="59" y="28"/>
                    </a:lnTo>
                    <a:lnTo>
                      <a:pt x="58" y="28"/>
                    </a:lnTo>
                    <a:lnTo>
                      <a:pt x="57" y="28"/>
                    </a:lnTo>
                    <a:lnTo>
                      <a:pt x="56" y="28"/>
                    </a:lnTo>
                    <a:lnTo>
                      <a:pt x="55" y="27"/>
                    </a:lnTo>
                    <a:lnTo>
                      <a:pt x="54" y="27"/>
                    </a:lnTo>
                    <a:lnTo>
                      <a:pt x="53" y="27"/>
                    </a:lnTo>
                    <a:lnTo>
                      <a:pt x="52" y="27"/>
                    </a:lnTo>
                    <a:lnTo>
                      <a:pt x="51" y="27"/>
                    </a:lnTo>
                    <a:lnTo>
                      <a:pt x="50" y="27"/>
                    </a:lnTo>
                    <a:lnTo>
                      <a:pt x="50" y="28"/>
                    </a:lnTo>
                    <a:lnTo>
                      <a:pt x="51" y="28"/>
                    </a:lnTo>
                    <a:lnTo>
                      <a:pt x="52" y="28"/>
                    </a:lnTo>
                    <a:lnTo>
                      <a:pt x="53" y="28"/>
                    </a:lnTo>
                    <a:lnTo>
                      <a:pt x="54" y="28"/>
                    </a:lnTo>
                    <a:lnTo>
                      <a:pt x="55" y="28"/>
                    </a:lnTo>
                    <a:lnTo>
                      <a:pt x="55" y="29"/>
                    </a:lnTo>
                    <a:lnTo>
                      <a:pt x="56" y="29"/>
                    </a:lnTo>
                    <a:lnTo>
                      <a:pt x="57" y="29"/>
                    </a:lnTo>
                    <a:lnTo>
                      <a:pt x="58" y="29"/>
                    </a:lnTo>
                    <a:lnTo>
                      <a:pt x="59" y="29"/>
                    </a:lnTo>
                    <a:lnTo>
                      <a:pt x="60" y="29"/>
                    </a:lnTo>
                    <a:lnTo>
                      <a:pt x="61" y="29"/>
                    </a:lnTo>
                    <a:lnTo>
                      <a:pt x="62" y="30"/>
                    </a:lnTo>
                    <a:lnTo>
                      <a:pt x="61" y="30"/>
                    </a:lnTo>
                    <a:lnTo>
                      <a:pt x="62" y="30"/>
                    </a:lnTo>
                    <a:lnTo>
                      <a:pt x="61" y="30"/>
                    </a:lnTo>
                    <a:lnTo>
                      <a:pt x="62" y="30"/>
                    </a:lnTo>
                    <a:lnTo>
                      <a:pt x="61" y="30"/>
                    </a:lnTo>
                    <a:lnTo>
                      <a:pt x="61" y="31"/>
                    </a:lnTo>
                    <a:lnTo>
                      <a:pt x="62" y="31"/>
                    </a:lnTo>
                    <a:lnTo>
                      <a:pt x="63" y="31"/>
                    </a:lnTo>
                    <a:lnTo>
                      <a:pt x="62" y="31"/>
                    </a:lnTo>
                    <a:lnTo>
                      <a:pt x="63" y="31"/>
                    </a:lnTo>
                    <a:lnTo>
                      <a:pt x="63" y="32"/>
                    </a:lnTo>
                    <a:lnTo>
                      <a:pt x="62" y="31"/>
                    </a:lnTo>
                    <a:lnTo>
                      <a:pt x="61" y="31"/>
                    </a:lnTo>
                    <a:lnTo>
                      <a:pt x="61" y="32"/>
                    </a:lnTo>
                    <a:lnTo>
                      <a:pt x="62" y="32"/>
                    </a:lnTo>
                    <a:lnTo>
                      <a:pt x="63" y="32"/>
                    </a:lnTo>
                    <a:lnTo>
                      <a:pt x="62" y="32"/>
                    </a:lnTo>
                    <a:lnTo>
                      <a:pt x="62" y="33"/>
                    </a:lnTo>
                    <a:lnTo>
                      <a:pt x="61" y="33"/>
                    </a:lnTo>
                    <a:lnTo>
                      <a:pt x="60" y="33"/>
                    </a:lnTo>
                    <a:lnTo>
                      <a:pt x="60" y="32"/>
                    </a:lnTo>
                    <a:lnTo>
                      <a:pt x="59" y="32"/>
                    </a:lnTo>
                    <a:lnTo>
                      <a:pt x="59" y="33"/>
                    </a:lnTo>
                    <a:lnTo>
                      <a:pt x="60" y="33"/>
                    </a:lnTo>
                    <a:lnTo>
                      <a:pt x="59" y="33"/>
                    </a:lnTo>
                    <a:lnTo>
                      <a:pt x="58" y="33"/>
                    </a:lnTo>
                    <a:lnTo>
                      <a:pt x="57" y="33"/>
                    </a:lnTo>
                    <a:lnTo>
                      <a:pt x="58" y="33"/>
                    </a:lnTo>
                    <a:lnTo>
                      <a:pt x="59" y="33"/>
                    </a:lnTo>
                    <a:lnTo>
                      <a:pt x="60" y="33"/>
                    </a:lnTo>
                    <a:lnTo>
                      <a:pt x="61" y="33"/>
                    </a:lnTo>
                    <a:lnTo>
                      <a:pt x="62" y="33"/>
                    </a:lnTo>
                    <a:lnTo>
                      <a:pt x="61" y="33"/>
                    </a:lnTo>
                    <a:lnTo>
                      <a:pt x="62" y="33"/>
                    </a:lnTo>
                    <a:lnTo>
                      <a:pt x="63" y="33"/>
                    </a:lnTo>
                    <a:lnTo>
                      <a:pt x="62" y="33"/>
                    </a:lnTo>
                    <a:lnTo>
                      <a:pt x="63" y="33"/>
                    </a:lnTo>
                    <a:lnTo>
                      <a:pt x="63" y="34"/>
                    </a:lnTo>
                    <a:lnTo>
                      <a:pt x="63" y="33"/>
                    </a:lnTo>
                    <a:lnTo>
                      <a:pt x="62" y="33"/>
                    </a:lnTo>
                    <a:lnTo>
                      <a:pt x="62" y="34"/>
                    </a:lnTo>
                    <a:lnTo>
                      <a:pt x="63" y="34"/>
                    </a:lnTo>
                    <a:lnTo>
                      <a:pt x="64" y="34"/>
                    </a:lnTo>
                    <a:lnTo>
                      <a:pt x="65" y="34"/>
                    </a:lnTo>
                    <a:lnTo>
                      <a:pt x="66" y="34"/>
                    </a:lnTo>
                    <a:lnTo>
                      <a:pt x="65" y="34"/>
                    </a:lnTo>
                    <a:lnTo>
                      <a:pt x="64" y="34"/>
                    </a:lnTo>
                    <a:lnTo>
                      <a:pt x="63" y="34"/>
                    </a:lnTo>
                    <a:lnTo>
                      <a:pt x="62" y="34"/>
                    </a:lnTo>
                    <a:lnTo>
                      <a:pt x="61" y="34"/>
                    </a:lnTo>
                    <a:lnTo>
                      <a:pt x="60" y="34"/>
                    </a:lnTo>
                    <a:lnTo>
                      <a:pt x="59" y="33"/>
                    </a:lnTo>
                    <a:lnTo>
                      <a:pt x="59" y="34"/>
                    </a:lnTo>
                    <a:lnTo>
                      <a:pt x="60" y="34"/>
                    </a:lnTo>
                    <a:lnTo>
                      <a:pt x="59" y="34"/>
                    </a:lnTo>
                    <a:lnTo>
                      <a:pt x="58" y="34"/>
                    </a:lnTo>
                    <a:lnTo>
                      <a:pt x="58" y="33"/>
                    </a:lnTo>
                    <a:lnTo>
                      <a:pt x="57" y="34"/>
                    </a:lnTo>
                    <a:lnTo>
                      <a:pt x="58" y="34"/>
                    </a:lnTo>
                    <a:lnTo>
                      <a:pt x="59" y="34"/>
                    </a:lnTo>
                    <a:lnTo>
                      <a:pt x="60" y="34"/>
                    </a:lnTo>
                    <a:lnTo>
                      <a:pt x="61" y="34"/>
                    </a:lnTo>
                    <a:lnTo>
                      <a:pt x="60" y="34"/>
                    </a:lnTo>
                    <a:lnTo>
                      <a:pt x="59" y="34"/>
                    </a:lnTo>
                    <a:lnTo>
                      <a:pt x="58" y="34"/>
                    </a:lnTo>
                    <a:lnTo>
                      <a:pt x="59" y="34"/>
                    </a:lnTo>
                    <a:lnTo>
                      <a:pt x="58" y="34"/>
                    </a:lnTo>
                    <a:lnTo>
                      <a:pt x="58" y="35"/>
                    </a:lnTo>
                    <a:lnTo>
                      <a:pt x="58" y="34"/>
                    </a:lnTo>
                    <a:lnTo>
                      <a:pt x="57" y="34"/>
                    </a:lnTo>
                    <a:lnTo>
                      <a:pt x="58" y="35"/>
                    </a:lnTo>
                    <a:lnTo>
                      <a:pt x="57" y="35"/>
                    </a:lnTo>
                    <a:lnTo>
                      <a:pt x="58" y="35"/>
                    </a:lnTo>
                    <a:lnTo>
                      <a:pt x="59" y="35"/>
                    </a:lnTo>
                    <a:lnTo>
                      <a:pt x="60" y="35"/>
                    </a:lnTo>
                    <a:lnTo>
                      <a:pt x="60" y="34"/>
                    </a:lnTo>
                    <a:lnTo>
                      <a:pt x="61" y="34"/>
                    </a:lnTo>
                    <a:lnTo>
                      <a:pt x="62" y="34"/>
                    </a:lnTo>
                    <a:lnTo>
                      <a:pt x="61" y="34"/>
                    </a:lnTo>
                    <a:lnTo>
                      <a:pt x="61" y="35"/>
                    </a:lnTo>
                    <a:lnTo>
                      <a:pt x="62" y="35"/>
                    </a:lnTo>
                    <a:lnTo>
                      <a:pt x="63" y="35"/>
                    </a:lnTo>
                    <a:lnTo>
                      <a:pt x="63" y="34"/>
                    </a:lnTo>
                    <a:lnTo>
                      <a:pt x="62" y="34"/>
                    </a:lnTo>
                    <a:lnTo>
                      <a:pt x="63" y="34"/>
                    </a:lnTo>
                    <a:lnTo>
                      <a:pt x="64" y="34"/>
                    </a:lnTo>
                    <a:lnTo>
                      <a:pt x="63" y="34"/>
                    </a:lnTo>
                    <a:lnTo>
                      <a:pt x="63" y="35"/>
                    </a:lnTo>
                    <a:lnTo>
                      <a:pt x="64" y="35"/>
                    </a:lnTo>
                    <a:lnTo>
                      <a:pt x="65" y="34"/>
                    </a:lnTo>
                    <a:lnTo>
                      <a:pt x="64" y="34"/>
                    </a:lnTo>
                    <a:lnTo>
                      <a:pt x="65" y="34"/>
                    </a:lnTo>
                    <a:lnTo>
                      <a:pt x="64" y="35"/>
                    </a:lnTo>
                    <a:lnTo>
                      <a:pt x="63" y="35"/>
                    </a:lnTo>
                    <a:lnTo>
                      <a:pt x="64" y="35"/>
                    </a:lnTo>
                    <a:lnTo>
                      <a:pt x="65" y="35"/>
                    </a:lnTo>
                    <a:lnTo>
                      <a:pt x="66" y="35"/>
                    </a:lnTo>
                    <a:lnTo>
                      <a:pt x="65" y="35"/>
                    </a:lnTo>
                    <a:lnTo>
                      <a:pt x="66" y="35"/>
                    </a:lnTo>
                    <a:lnTo>
                      <a:pt x="67" y="35"/>
                    </a:lnTo>
                    <a:lnTo>
                      <a:pt x="66" y="35"/>
                    </a:lnTo>
                    <a:lnTo>
                      <a:pt x="65" y="35"/>
                    </a:lnTo>
                    <a:lnTo>
                      <a:pt x="64" y="35"/>
                    </a:lnTo>
                    <a:lnTo>
                      <a:pt x="63" y="35"/>
                    </a:lnTo>
                    <a:lnTo>
                      <a:pt x="62" y="35"/>
                    </a:lnTo>
                    <a:lnTo>
                      <a:pt x="61" y="35"/>
                    </a:lnTo>
                    <a:lnTo>
                      <a:pt x="60" y="35"/>
                    </a:lnTo>
                    <a:lnTo>
                      <a:pt x="59" y="35"/>
                    </a:lnTo>
                    <a:lnTo>
                      <a:pt x="58" y="35"/>
                    </a:lnTo>
                    <a:lnTo>
                      <a:pt x="58" y="36"/>
                    </a:lnTo>
                    <a:lnTo>
                      <a:pt x="59" y="36"/>
                    </a:lnTo>
                    <a:lnTo>
                      <a:pt x="60" y="36"/>
                    </a:lnTo>
                    <a:lnTo>
                      <a:pt x="61" y="36"/>
                    </a:lnTo>
                    <a:lnTo>
                      <a:pt x="62" y="36"/>
                    </a:lnTo>
                    <a:lnTo>
                      <a:pt x="63" y="36"/>
                    </a:lnTo>
                    <a:lnTo>
                      <a:pt x="64" y="36"/>
                    </a:lnTo>
                    <a:lnTo>
                      <a:pt x="64" y="35"/>
                    </a:lnTo>
                    <a:lnTo>
                      <a:pt x="64" y="36"/>
                    </a:lnTo>
                    <a:lnTo>
                      <a:pt x="65" y="36"/>
                    </a:lnTo>
                    <a:lnTo>
                      <a:pt x="66" y="36"/>
                    </a:lnTo>
                    <a:lnTo>
                      <a:pt x="67" y="36"/>
                    </a:lnTo>
                    <a:lnTo>
                      <a:pt x="66" y="36"/>
                    </a:lnTo>
                    <a:lnTo>
                      <a:pt x="65" y="36"/>
                    </a:lnTo>
                    <a:lnTo>
                      <a:pt x="64" y="36"/>
                    </a:lnTo>
                    <a:lnTo>
                      <a:pt x="63" y="36"/>
                    </a:lnTo>
                    <a:lnTo>
                      <a:pt x="62" y="36"/>
                    </a:lnTo>
                    <a:lnTo>
                      <a:pt x="61" y="36"/>
                    </a:lnTo>
                    <a:lnTo>
                      <a:pt x="60" y="36"/>
                    </a:lnTo>
                    <a:lnTo>
                      <a:pt x="59" y="36"/>
                    </a:lnTo>
                    <a:lnTo>
                      <a:pt x="58" y="36"/>
                    </a:lnTo>
                    <a:lnTo>
                      <a:pt x="59" y="36"/>
                    </a:lnTo>
                    <a:lnTo>
                      <a:pt x="60" y="36"/>
                    </a:lnTo>
                    <a:lnTo>
                      <a:pt x="59" y="36"/>
                    </a:lnTo>
                    <a:lnTo>
                      <a:pt x="60" y="36"/>
                    </a:lnTo>
                    <a:lnTo>
                      <a:pt x="60" y="37"/>
                    </a:lnTo>
                    <a:lnTo>
                      <a:pt x="59" y="37"/>
                    </a:lnTo>
                    <a:lnTo>
                      <a:pt x="60" y="37"/>
                    </a:lnTo>
                    <a:lnTo>
                      <a:pt x="61" y="37"/>
                    </a:lnTo>
                    <a:lnTo>
                      <a:pt x="60" y="37"/>
                    </a:lnTo>
                    <a:lnTo>
                      <a:pt x="61" y="37"/>
                    </a:lnTo>
                    <a:lnTo>
                      <a:pt x="62" y="37"/>
                    </a:lnTo>
                    <a:lnTo>
                      <a:pt x="63" y="37"/>
                    </a:lnTo>
                    <a:lnTo>
                      <a:pt x="62" y="37"/>
                    </a:lnTo>
                    <a:lnTo>
                      <a:pt x="63" y="37"/>
                    </a:lnTo>
                    <a:lnTo>
                      <a:pt x="62" y="37"/>
                    </a:lnTo>
                    <a:lnTo>
                      <a:pt x="61" y="37"/>
                    </a:lnTo>
                    <a:lnTo>
                      <a:pt x="62" y="37"/>
                    </a:lnTo>
                    <a:lnTo>
                      <a:pt x="61" y="37"/>
                    </a:lnTo>
                    <a:lnTo>
                      <a:pt x="62" y="37"/>
                    </a:lnTo>
                    <a:lnTo>
                      <a:pt x="61" y="37"/>
                    </a:lnTo>
                    <a:lnTo>
                      <a:pt x="60" y="37"/>
                    </a:lnTo>
                    <a:lnTo>
                      <a:pt x="61" y="38"/>
                    </a:lnTo>
                    <a:lnTo>
                      <a:pt x="62" y="38"/>
                    </a:lnTo>
                    <a:lnTo>
                      <a:pt x="63" y="38"/>
                    </a:lnTo>
                    <a:lnTo>
                      <a:pt x="62" y="38"/>
                    </a:lnTo>
                    <a:lnTo>
                      <a:pt x="61" y="38"/>
                    </a:lnTo>
                    <a:lnTo>
                      <a:pt x="60" y="38"/>
                    </a:lnTo>
                    <a:lnTo>
                      <a:pt x="61" y="38"/>
                    </a:lnTo>
                    <a:lnTo>
                      <a:pt x="60" y="38"/>
                    </a:lnTo>
                    <a:lnTo>
                      <a:pt x="61" y="38"/>
                    </a:lnTo>
                    <a:lnTo>
                      <a:pt x="62" y="38"/>
                    </a:lnTo>
                    <a:lnTo>
                      <a:pt x="61" y="38"/>
                    </a:lnTo>
                    <a:lnTo>
                      <a:pt x="61" y="39"/>
                    </a:lnTo>
                    <a:lnTo>
                      <a:pt x="62" y="39"/>
                    </a:lnTo>
                    <a:lnTo>
                      <a:pt x="63" y="38"/>
                    </a:lnTo>
                    <a:lnTo>
                      <a:pt x="64" y="38"/>
                    </a:lnTo>
                    <a:lnTo>
                      <a:pt x="64" y="37"/>
                    </a:lnTo>
                    <a:lnTo>
                      <a:pt x="65" y="37"/>
                    </a:lnTo>
                    <a:lnTo>
                      <a:pt x="66" y="37"/>
                    </a:lnTo>
                    <a:lnTo>
                      <a:pt x="66" y="36"/>
                    </a:lnTo>
                    <a:lnTo>
                      <a:pt x="67" y="36"/>
                    </a:lnTo>
                    <a:lnTo>
                      <a:pt x="68" y="37"/>
                    </a:lnTo>
                    <a:lnTo>
                      <a:pt x="67" y="37"/>
                    </a:lnTo>
                    <a:lnTo>
                      <a:pt x="67" y="36"/>
                    </a:lnTo>
                    <a:lnTo>
                      <a:pt x="66" y="37"/>
                    </a:lnTo>
                    <a:lnTo>
                      <a:pt x="67" y="37"/>
                    </a:lnTo>
                    <a:lnTo>
                      <a:pt x="66" y="37"/>
                    </a:lnTo>
                    <a:lnTo>
                      <a:pt x="65" y="37"/>
                    </a:lnTo>
                    <a:lnTo>
                      <a:pt x="64" y="37"/>
                    </a:lnTo>
                    <a:lnTo>
                      <a:pt x="64" y="38"/>
                    </a:lnTo>
                    <a:lnTo>
                      <a:pt x="63" y="38"/>
                    </a:lnTo>
                    <a:lnTo>
                      <a:pt x="63" y="39"/>
                    </a:lnTo>
                    <a:lnTo>
                      <a:pt x="62" y="39"/>
                    </a:lnTo>
                    <a:lnTo>
                      <a:pt x="63" y="39"/>
                    </a:lnTo>
                    <a:lnTo>
                      <a:pt x="62" y="39"/>
                    </a:lnTo>
                    <a:lnTo>
                      <a:pt x="63" y="39"/>
                    </a:lnTo>
                    <a:lnTo>
                      <a:pt x="64" y="39"/>
                    </a:lnTo>
                    <a:lnTo>
                      <a:pt x="65" y="39"/>
                    </a:lnTo>
                    <a:lnTo>
                      <a:pt x="66" y="39"/>
                    </a:lnTo>
                    <a:lnTo>
                      <a:pt x="65" y="39"/>
                    </a:lnTo>
                    <a:lnTo>
                      <a:pt x="64" y="39"/>
                    </a:lnTo>
                    <a:lnTo>
                      <a:pt x="63" y="39"/>
                    </a:lnTo>
                    <a:lnTo>
                      <a:pt x="63" y="40"/>
                    </a:lnTo>
                    <a:lnTo>
                      <a:pt x="64" y="40"/>
                    </a:lnTo>
                    <a:lnTo>
                      <a:pt x="63" y="40"/>
                    </a:lnTo>
                    <a:lnTo>
                      <a:pt x="64" y="40"/>
                    </a:lnTo>
                    <a:lnTo>
                      <a:pt x="65" y="40"/>
                    </a:lnTo>
                    <a:lnTo>
                      <a:pt x="64" y="40"/>
                    </a:lnTo>
                    <a:lnTo>
                      <a:pt x="65" y="40"/>
                    </a:lnTo>
                    <a:lnTo>
                      <a:pt x="65" y="41"/>
                    </a:lnTo>
                    <a:lnTo>
                      <a:pt x="66" y="41"/>
                    </a:lnTo>
                    <a:lnTo>
                      <a:pt x="66" y="40"/>
                    </a:lnTo>
                    <a:lnTo>
                      <a:pt x="67" y="40"/>
                    </a:lnTo>
                    <a:lnTo>
                      <a:pt x="66" y="40"/>
                    </a:lnTo>
                    <a:lnTo>
                      <a:pt x="67" y="40"/>
                    </a:lnTo>
                    <a:lnTo>
                      <a:pt x="68" y="40"/>
                    </a:lnTo>
                    <a:lnTo>
                      <a:pt x="69" y="40"/>
                    </a:lnTo>
                    <a:lnTo>
                      <a:pt x="70" y="40"/>
                    </a:lnTo>
                    <a:lnTo>
                      <a:pt x="69" y="40"/>
                    </a:lnTo>
                    <a:lnTo>
                      <a:pt x="68" y="40"/>
                    </a:lnTo>
                    <a:lnTo>
                      <a:pt x="67" y="40"/>
                    </a:lnTo>
                    <a:lnTo>
                      <a:pt x="66" y="40"/>
                    </a:lnTo>
                    <a:lnTo>
                      <a:pt x="66" y="41"/>
                    </a:lnTo>
                    <a:lnTo>
                      <a:pt x="67" y="41"/>
                    </a:lnTo>
                    <a:lnTo>
                      <a:pt x="67" y="42"/>
                    </a:lnTo>
                    <a:lnTo>
                      <a:pt x="68" y="42"/>
                    </a:lnTo>
                    <a:lnTo>
                      <a:pt x="67" y="42"/>
                    </a:lnTo>
                    <a:lnTo>
                      <a:pt x="68" y="42"/>
                    </a:lnTo>
                    <a:lnTo>
                      <a:pt x="69" y="42"/>
                    </a:lnTo>
                    <a:lnTo>
                      <a:pt x="68" y="42"/>
                    </a:lnTo>
                    <a:lnTo>
                      <a:pt x="68" y="43"/>
                    </a:lnTo>
                    <a:lnTo>
                      <a:pt x="69" y="43"/>
                    </a:lnTo>
                    <a:lnTo>
                      <a:pt x="70" y="44"/>
                    </a:lnTo>
                    <a:lnTo>
                      <a:pt x="70" y="43"/>
                    </a:lnTo>
                    <a:lnTo>
                      <a:pt x="70" y="42"/>
                    </a:lnTo>
                    <a:lnTo>
                      <a:pt x="71" y="42"/>
                    </a:lnTo>
                    <a:lnTo>
                      <a:pt x="70" y="42"/>
                    </a:lnTo>
                    <a:lnTo>
                      <a:pt x="70" y="43"/>
                    </a:lnTo>
                    <a:lnTo>
                      <a:pt x="71" y="43"/>
                    </a:lnTo>
                    <a:lnTo>
                      <a:pt x="71" y="42"/>
                    </a:lnTo>
                    <a:lnTo>
                      <a:pt x="70" y="42"/>
                    </a:lnTo>
                    <a:lnTo>
                      <a:pt x="70" y="41"/>
                    </a:lnTo>
                    <a:lnTo>
                      <a:pt x="71" y="42"/>
                    </a:lnTo>
                    <a:lnTo>
                      <a:pt x="72" y="42"/>
                    </a:lnTo>
                    <a:lnTo>
                      <a:pt x="73" y="42"/>
                    </a:lnTo>
                    <a:lnTo>
                      <a:pt x="73" y="43"/>
                    </a:lnTo>
                    <a:lnTo>
                      <a:pt x="74" y="43"/>
                    </a:lnTo>
                    <a:lnTo>
                      <a:pt x="75" y="43"/>
                    </a:lnTo>
                    <a:lnTo>
                      <a:pt x="74" y="43"/>
                    </a:lnTo>
                    <a:lnTo>
                      <a:pt x="73" y="43"/>
                    </a:lnTo>
                    <a:lnTo>
                      <a:pt x="72" y="42"/>
                    </a:lnTo>
                    <a:lnTo>
                      <a:pt x="72" y="43"/>
                    </a:lnTo>
                    <a:lnTo>
                      <a:pt x="71" y="43"/>
                    </a:lnTo>
                    <a:lnTo>
                      <a:pt x="72" y="43"/>
                    </a:lnTo>
                    <a:lnTo>
                      <a:pt x="73" y="43"/>
                    </a:lnTo>
                    <a:lnTo>
                      <a:pt x="72" y="43"/>
                    </a:lnTo>
                    <a:lnTo>
                      <a:pt x="72" y="44"/>
                    </a:lnTo>
                    <a:lnTo>
                      <a:pt x="71" y="44"/>
                    </a:lnTo>
                    <a:lnTo>
                      <a:pt x="70" y="44"/>
                    </a:lnTo>
                    <a:lnTo>
                      <a:pt x="71" y="44"/>
                    </a:lnTo>
                    <a:lnTo>
                      <a:pt x="72" y="44"/>
                    </a:lnTo>
                    <a:lnTo>
                      <a:pt x="73" y="44"/>
                    </a:lnTo>
                    <a:lnTo>
                      <a:pt x="73" y="43"/>
                    </a:lnTo>
                    <a:lnTo>
                      <a:pt x="73" y="44"/>
                    </a:lnTo>
                    <a:lnTo>
                      <a:pt x="74" y="44"/>
                    </a:lnTo>
                    <a:lnTo>
                      <a:pt x="73" y="44"/>
                    </a:lnTo>
                    <a:lnTo>
                      <a:pt x="72" y="44"/>
                    </a:lnTo>
                    <a:lnTo>
                      <a:pt x="71" y="44"/>
                    </a:lnTo>
                    <a:lnTo>
                      <a:pt x="72" y="45"/>
                    </a:lnTo>
                    <a:lnTo>
                      <a:pt x="73" y="44"/>
                    </a:lnTo>
                    <a:lnTo>
                      <a:pt x="73" y="45"/>
                    </a:lnTo>
                    <a:lnTo>
                      <a:pt x="72" y="45"/>
                    </a:lnTo>
                    <a:lnTo>
                      <a:pt x="73" y="46"/>
                    </a:lnTo>
                    <a:lnTo>
                      <a:pt x="73" y="45"/>
                    </a:lnTo>
                    <a:lnTo>
                      <a:pt x="74" y="45"/>
                    </a:lnTo>
                    <a:lnTo>
                      <a:pt x="73" y="45"/>
                    </a:lnTo>
                    <a:lnTo>
                      <a:pt x="74" y="45"/>
                    </a:lnTo>
                    <a:lnTo>
                      <a:pt x="74" y="46"/>
                    </a:lnTo>
                    <a:lnTo>
                      <a:pt x="73" y="46"/>
                    </a:lnTo>
                    <a:lnTo>
                      <a:pt x="74" y="46"/>
                    </a:lnTo>
                    <a:lnTo>
                      <a:pt x="75" y="46"/>
                    </a:lnTo>
                    <a:lnTo>
                      <a:pt x="74" y="46"/>
                    </a:lnTo>
                    <a:lnTo>
                      <a:pt x="75" y="46"/>
                    </a:lnTo>
                    <a:lnTo>
                      <a:pt x="76" y="46"/>
                    </a:lnTo>
                    <a:lnTo>
                      <a:pt x="76" y="47"/>
                    </a:lnTo>
                    <a:lnTo>
                      <a:pt x="77" y="47"/>
                    </a:lnTo>
                    <a:lnTo>
                      <a:pt x="77" y="48"/>
                    </a:lnTo>
                    <a:lnTo>
                      <a:pt x="78" y="47"/>
                    </a:lnTo>
                    <a:lnTo>
                      <a:pt x="78" y="48"/>
                    </a:lnTo>
                    <a:lnTo>
                      <a:pt x="79" y="49"/>
                    </a:lnTo>
                    <a:lnTo>
                      <a:pt x="80" y="49"/>
                    </a:lnTo>
                    <a:lnTo>
                      <a:pt x="81" y="49"/>
                    </a:lnTo>
                    <a:lnTo>
                      <a:pt x="80" y="49"/>
                    </a:lnTo>
                    <a:lnTo>
                      <a:pt x="81" y="49"/>
                    </a:lnTo>
                    <a:lnTo>
                      <a:pt x="80" y="49"/>
                    </a:lnTo>
                    <a:lnTo>
                      <a:pt x="81" y="49"/>
                    </a:lnTo>
                    <a:lnTo>
                      <a:pt x="81" y="50"/>
                    </a:lnTo>
                    <a:lnTo>
                      <a:pt x="82" y="50"/>
                    </a:lnTo>
                    <a:lnTo>
                      <a:pt x="82" y="49"/>
                    </a:lnTo>
                    <a:lnTo>
                      <a:pt x="83" y="49"/>
                    </a:lnTo>
                    <a:lnTo>
                      <a:pt x="82" y="49"/>
                    </a:lnTo>
                    <a:lnTo>
                      <a:pt x="82" y="50"/>
                    </a:lnTo>
                    <a:lnTo>
                      <a:pt x="83" y="50"/>
                    </a:lnTo>
                    <a:lnTo>
                      <a:pt x="83" y="51"/>
                    </a:lnTo>
                    <a:lnTo>
                      <a:pt x="84" y="51"/>
                    </a:lnTo>
                    <a:lnTo>
                      <a:pt x="83" y="51"/>
                    </a:lnTo>
                    <a:lnTo>
                      <a:pt x="84" y="51"/>
                    </a:lnTo>
                    <a:lnTo>
                      <a:pt x="85" y="51"/>
                    </a:lnTo>
                    <a:lnTo>
                      <a:pt x="84" y="51"/>
                    </a:lnTo>
                    <a:lnTo>
                      <a:pt x="85" y="51"/>
                    </a:lnTo>
                    <a:lnTo>
                      <a:pt x="86" y="51"/>
                    </a:lnTo>
                    <a:lnTo>
                      <a:pt x="85" y="51"/>
                    </a:lnTo>
                    <a:lnTo>
                      <a:pt x="86" y="52"/>
                    </a:lnTo>
                    <a:lnTo>
                      <a:pt x="87" y="52"/>
                    </a:lnTo>
                    <a:lnTo>
                      <a:pt x="86" y="52"/>
                    </a:lnTo>
                    <a:lnTo>
                      <a:pt x="86" y="51"/>
                    </a:lnTo>
                    <a:lnTo>
                      <a:pt x="87" y="51"/>
                    </a:lnTo>
                    <a:lnTo>
                      <a:pt x="87" y="52"/>
                    </a:lnTo>
                    <a:lnTo>
                      <a:pt x="86" y="52"/>
                    </a:lnTo>
                    <a:lnTo>
                      <a:pt x="87" y="52"/>
                    </a:lnTo>
                    <a:lnTo>
                      <a:pt x="88" y="52"/>
                    </a:lnTo>
                    <a:lnTo>
                      <a:pt x="87" y="52"/>
                    </a:lnTo>
                    <a:lnTo>
                      <a:pt x="88" y="52"/>
                    </a:lnTo>
                    <a:lnTo>
                      <a:pt x="87" y="53"/>
                    </a:lnTo>
                    <a:lnTo>
                      <a:pt x="88" y="53"/>
                    </a:lnTo>
                    <a:lnTo>
                      <a:pt x="89" y="53"/>
                    </a:lnTo>
                    <a:lnTo>
                      <a:pt x="88" y="52"/>
                    </a:lnTo>
                    <a:lnTo>
                      <a:pt x="89" y="52"/>
                    </a:lnTo>
                    <a:lnTo>
                      <a:pt x="90" y="52"/>
                    </a:lnTo>
                    <a:lnTo>
                      <a:pt x="90" y="53"/>
                    </a:lnTo>
                    <a:lnTo>
                      <a:pt x="91" y="53"/>
                    </a:lnTo>
                    <a:lnTo>
                      <a:pt x="91" y="52"/>
                    </a:lnTo>
                    <a:lnTo>
                      <a:pt x="92" y="52"/>
                    </a:lnTo>
                    <a:lnTo>
                      <a:pt x="93" y="52"/>
                    </a:lnTo>
                    <a:lnTo>
                      <a:pt x="92" y="52"/>
                    </a:lnTo>
                    <a:lnTo>
                      <a:pt x="92" y="51"/>
                    </a:lnTo>
                    <a:lnTo>
                      <a:pt x="93" y="51"/>
                    </a:lnTo>
                    <a:lnTo>
                      <a:pt x="93" y="52"/>
                    </a:lnTo>
                    <a:lnTo>
                      <a:pt x="94" y="52"/>
                    </a:lnTo>
                    <a:lnTo>
                      <a:pt x="93" y="52"/>
                    </a:lnTo>
                    <a:lnTo>
                      <a:pt x="93" y="53"/>
                    </a:lnTo>
                    <a:lnTo>
                      <a:pt x="94" y="53"/>
                    </a:lnTo>
                    <a:lnTo>
                      <a:pt x="94" y="52"/>
                    </a:lnTo>
                    <a:lnTo>
                      <a:pt x="95" y="52"/>
                    </a:lnTo>
                    <a:lnTo>
                      <a:pt x="95" y="53"/>
                    </a:lnTo>
                    <a:lnTo>
                      <a:pt x="94" y="53"/>
                    </a:lnTo>
                    <a:lnTo>
                      <a:pt x="95" y="53"/>
                    </a:lnTo>
                    <a:lnTo>
                      <a:pt x="95" y="54"/>
                    </a:lnTo>
                    <a:lnTo>
                      <a:pt x="95" y="53"/>
                    </a:lnTo>
                    <a:lnTo>
                      <a:pt x="96" y="53"/>
                    </a:lnTo>
                    <a:lnTo>
                      <a:pt x="95" y="53"/>
                    </a:lnTo>
                    <a:lnTo>
                      <a:pt x="95" y="54"/>
                    </a:lnTo>
                    <a:lnTo>
                      <a:pt x="96" y="53"/>
                    </a:lnTo>
                    <a:lnTo>
                      <a:pt x="96" y="54"/>
                    </a:lnTo>
                    <a:lnTo>
                      <a:pt x="97" y="54"/>
                    </a:lnTo>
                    <a:lnTo>
                      <a:pt x="97" y="53"/>
                    </a:lnTo>
                    <a:lnTo>
                      <a:pt x="97" y="54"/>
                    </a:lnTo>
                    <a:lnTo>
                      <a:pt x="98" y="54"/>
                    </a:lnTo>
                    <a:lnTo>
                      <a:pt x="97" y="54"/>
                    </a:lnTo>
                    <a:lnTo>
                      <a:pt x="97" y="55"/>
                    </a:lnTo>
                    <a:lnTo>
                      <a:pt x="98" y="55"/>
                    </a:lnTo>
                    <a:lnTo>
                      <a:pt x="99" y="55"/>
                    </a:lnTo>
                    <a:lnTo>
                      <a:pt x="99" y="54"/>
                    </a:lnTo>
                    <a:lnTo>
                      <a:pt x="100" y="54"/>
                    </a:lnTo>
                    <a:lnTo>
                      <a:pt x="99" y="54"/>
                    </a:lnTo>
                    <a:lnTo>
                      <a:pt x="100" y="54"/>
                    </a:lnTo>
                    <a:lnTo>
                      <a:pt x="101" y="54"/>
                    </a:lnTo>
                    <a:lnTo>
                      <a:pt x="100" y="54"/>
                    </a:lnTo>
                    <a:lnTo>
                      <a:pt x="100" y="55"/>
                    </a:lnTo>
                    <a:lnTo>
                      <a:pt x="101" y="55"/>
                    </a:lnTo>
                    <a:lnTo>
                      <a:pt x="102" y="55"/>
                    </a:lnTo>
                    <a:lnTo>
                      <a:pt x="103" y="55"/>
                    </a:lnTo>
                    <a:lnTo>
                      <a:pt x="102" y="55"/>
                    </a:lnTo>
                    <a:lnTo>
                      <a:pt x="101" y="55"/>
                    </a:lnTo>
                    <a:lnTo>
                      <a:pt x="101" y="54"/>
                    </a:lnTo>
                    <a:lnTo>
                      <a:pt x="101" y="55"/>
                    </a:lnTo>
                    <a:lnTo>
                      <a:pt x="102" y="55"/>
                    </a:lnTo>
                    <a:lnTo>
                      <a:pt x="103" y="55"/>
                    </a:lnTo>
                    <a:lnTo>
                      <a:pt x="102" y="54"/>
                    </a:lnTo>
                    <a:lnTo>
                      <a:pt x="101" y="54"/>
                    </a:lnTo>
                    <a:lnTo>
                      <a:pt x="100" y="54"/>
                    </a:lnTo>
                    <a:lnTo>
                      <a:pt x="100" y="53"/>
                    </a:lnTo>
                    <a:lnTo>
                      <a:pt x="99" y="53"/>
                    </a:lnTo>
                    <a:lnTo>
                      <a:pt x="100" y="53"/>
                    </a:lnTo>
                    <a:lnTo>
                      <a:pt x="101" y="54"/>
                    </a:lnTo>
                    <a:lnTo>
                      <a:pt x="101" y="53"/>
                    </a:lnTo>
                    <a:lnTo>
                      <a:pt x="102" y="53"/>
                    </a:lnTo>
                    <a:lnTo>
                      <a:pt x="101" y="53"/>
                    </a:lnTo>
                    <a:lnTo>
                      <a:pt x="102" y="53"/>
                    </a:lnTo>
                    <a:lnTo>
                      <a:pt x="101" y="53"/>
                    </a:lnTo>
                    <a:lnTo>
                      <a:pt x="102" y="53"/>
                    </a:lnTo>
                    <a:lnTo>
                      <a:pt x="101" y="53"/>
                    </a:lnTo>
                    <a:lnTo>
                      <a:pt x="100" y="53"/>
                    </a:lnTo>
                    <a:lnTo>
                      <a:pt x="101" y="53"/>
                    </a:lnTo>
                    <a:lnTo>
                      <a:pt x="102" y="53"/>
                    </a:lnTo>
                    <a:lnTo>
                      <a:pt x="101" y="53"/>
                    </a:lnTo>
                    <a:lnTo>
                      <a:pt x="100" y="53"/>
                    </a:lnTo>
                    <a:lnTo>
                      <a:pt x="100" y="52"/>
                    </a:lnTo>
                    <a:lnTo>
                      <a:pt x="99" y="52"/>
                    </a:lnTo>
                    <a:lnTo>
                      <a:pt x="100" y="52"/>
                    </a:lnTo>
                    <a:lnTo>
                      <a:pt x="101" y="53"/>
                    </a:lnTo>
                    <a:lnTo>
                      <a:pt x="101" y="52"/>
                    </a:lnTo>
                    <a:lnTo>
                      <a:pt x="100" y="52"/>
                    </a:lnTo>
                    <a:lnTo>
                      <a:pt x="99" y="52"/>
                    </a:lnTo>
                    <a:lnTo>
                      <a:pt x="100" y="52"/>
                    </a:lnTo>
                    <a:lnTo>
                      <a:pt x="101" y="52"/>
                    </a:lnTo>
                    <a:lnTo>
                      <a:pt x="100" y="52"/>
                    </a:lnTo>
                    <a:lnTo>
                      <a:pt x="101" y="52"/>
                    </a:lnTo>
                    <a:lnTo>
                      <a:pt x="100" y="52"/>
                    </a:lnTo>
                    <a:lnTo>
                      <a:pt x="100" y="51"/>
                    </a:lnTo>
                    <a:lnTo>
                      <a:pt x="99" y="51"/>
                    </a:lnTo>
                    <a:lnTo>
                      <a:pt x="100" y="51"/>
                    </a:lnTo>
                    <a:lnTo>
                      <a:pt x="101" y="51"/>
                    </a:lnTo>
                    <a:lnTo>
                      <a:pt x="100" y="51"/>
                    </a:lnTo>
                    <a:lnTo>
                      <a:pt x="99" y="51"/>
                    </a:lnTo>
                    <a:lnTo>
                      <a:pt x="100" y="51"/>
                    </a:lnTo>
                    <a:lnTo>
                      <a:pt x="100" y="50"/>
                    </a:lnTo>
                    <a:lnTo>
                      <a:pt x="99" y="50"/>
                    </a:lnTo>
                    <a:lnTo>
                      <a:pt x="100" y="50"/>
                    </a:lnTo>
                    <a:lnTo>
                      <a:pt x="100" y="49"/>
                    </a:lnTo>
                    <a:lnTo>
                      <a:pt x="99" y="50"/>
                    </a:lnTo>
                    <a:lnTo>
                      <a:pt x="99" y="49"/>
                    </a:lnTo>
                    <a:lnTo>
                      <a:pt x="98" y="49"/>
                    </a:lnTo>
                    <a:lnTo>
                      <a:pt x="97" y="48"/>
                    </a:lnTo>
                    <a:lnTo>
                      <a:pt x="98" y="48"/>
                    </a:lnTo>
                    <a:lnTo>
                      <a:pt x="99" y="49"/>
                    </a:lnTo>
                    <a:lnTo>
                      <a:pt x="98" y="48"/>
                    </a:lnTo>
                    <a:lnTo>
                      <a:pt x="97" y="48"/>
                    </a:lnTo>
                    <a:lnTo>
                      <a:pt x="96" y="48"/>
                    </a:lnTo>
                    <a:lnTo>
                      <a:pt x="95" y="48"/>
                    </a:lnTo>
                    <a:lnTo>
                      <a:pt x="96" y="48"/>
                    </a:lnTo>
                    <a:lnTo>
                      <a:pt x="97" y="48"/>
                    </a:lnTo>
                    <a:lnTo>
                      <a:pt x="97" y="47"/>
                    </a:lnTo>
                    <a:lnTo>
                      <a:pt x="98" y="47"/>
                    </a:lnTo>
                    <a:lnTo>
                      <a:pt x="97" y="47"/>
                    </a:lnTo>
                    <a:lnTo>
                      <a:pt x="98" y="48"/>
                    </a:lnTo>
                    <a:lnTo>
                      <a:pt x="98" y="47"/>
                    </a:lnTo>
                    <a:lnTo>
                      <a:pt x="99" y="47"/>
                    </a:lnTo>
                    <a:lnTo>
                      <a:pt x="98" y="47"/>
                    </a:lnTo>
                    <a:lnTo>
                      <a:pt x="97" y="47"/>
                    </a:lnTo>
                    <a:lnTo>
                      <a:pt x="97" y="46"/>
                    </a:lnTo>
                    <a:lnTo>
                      <a:pt x="97" y="47"/>
                    </a:lnTo>
                    <a:lnTo>
                      <a:pt x="98" y="47"/>
                    </a:lnTo>
                    <a:lnTo>
                      <a:pt x="99" y="47"/>
                    </a:lnTo>
                    <a:lnTo>
                      <a:pt x="98" y="47"/>
                    </a:lnTo>
                    <a:lnTo>
                      <a:pt x="98" y="46"/>
                    </a:lnTo>
                    <a:lnTo>
                      <a:pt x="99" y="47"/>
                    </a:lnTo>
                    <a:lnTo>
                      <a:pt x="99" y="46"/>
                    </a:lnTo>
                    <a:lnTo>
                      <a:pt x="98" y="46"/>
                    </a:lnTo>
                    <a:lnTo>
                      <a:pt x="97" y="46"/>
                    </a:lnTo>
                    <a:lnTo>
                      <a:pt x="98" y="46"/>
                    </a:lnTo>
                    <a:lnTo>
                      <a:pt x="99" y="46"/>
                    </a:lnTo>
                    <a:lnTo>
                      <a:pt x="98" y="46"/>
                    </a:lnTo>
                    <a:lnTo>
                      <a:pt x="99" y="46"/>
                    </a:lnTo>
                    <a:lnTo>
                      <a:pt x="98" y="46"/>
                    </a:lnTo>
                    <a:lnTo>
                      <a:pt x="99" y="46"/>
                    </a:lnTo>
                    <a:lnTo>
                      <a:pt x="99" y="45"/>
                    </a:lnTo>
                    <a:lnTo>
                      <a:pt x="99" y="46"/>
                    </a:lnTo>
                    <a:lnTo>
                      <a:pt x="100" y="46"/>
                    </a:lnTo>
                    <a:lnTo>
                      <a:pt x="99" y="45"/>
                    </a:lnTo>
                    <a:lnTo>
                      <a:pt x="98" y="45"/>
                    </a:lnTo>
                    <a:lnTo>
                      <a:pt x="97" y="45"/>
                    </a:lnTo>
                    <a:lnTo>
                      <a:pt x="98" y="45"/>
                    </a:lnTo>
                    <a:lnTo>
                      <a:pt x="99" y="45"/>
                    </a:lnTo>
                    <a:lnTo>
                      <a:pt x="100" y="45"/>
                    </a:lnTo>
                    <a:lnTo>
                      <a:pt x="99" y="45"/>
                    </a:lnTo>
                    <a:lnTo>
                      <a:pt x="99" y="44"/>
                    </a:lnTo>
                    <a:lnTo>
                      <a:pt x="98" y="44"/>
                    </a:lnTo>
                    <a:lnTo>
                      <a:pt x="97" y="44"/>
                    </a:lnTo>
                    <a:lnTo>
                      <a:pt x="96" y="44"/>
                    </a:lnTo>
                    <a:lnTo>
                      <a:pt x="96" y="43"/>
                    </a:lnTo>
                    <a:lnTo>
                      <a:pt x="97" y="43"/>
                    </a:lnTo>
                    <a:lnTo>
                      <a:pt x="98" y="43"/>
                    </a:lnTo>
                    <a:lnTo>
                      <a:pt x="97" y="43"/>
                    </a:lnTo>
                    <a:lnTo>
                      <a:pt x="96" y="42"/>
                    </a:lnTo>
                    <a:lnTo>
                      <a:pt x="95" y="42"/>
                    </a:lnTo>
                    <a:lnTo>
                      <a:pt x="95" y="41"/>
                    </a:lnTo>
                    <a:lnTo>
                      <a:pt x="96" y="41"/>
                    </a:lnTo>
                    <a:lnTo>
                      <a:pt x="97" y="42"/>
                    </a:lnTo>
                    <a:lnTo>
                      <a:pt x="97" y="41"/>
                    </a:lnTo>
                    <a:lnTo>
                      <a:pt x="98" y="41"/>
                    </a:lnTo>
                    <a:lnTo>
                      <a:pt x="97" y="41"/>
                    </a:lnTo>
                    <a:lnTo>
                      <a:pt x="96" y="40"/>
                    </a:lnTo>
                    <a:lnTo>
                      <a:pt x="97" y="40"/>
                    </a:lnTo>
                    <a:lnTo>
                      <a:pt x="98" y="40"/>
                    </a:lnTo>
                    <a:lnTo>
                      <a:pt x="99" y="40"/>
                    </a:lnTo>
                    <a:lnTo>
                      <a:pt x="100" y="40"/>
                    </a:lnTo>
                    <a:lnTo>
                      <a:pt x="99" y="40"/>
                    </a:lnTo>
                    <a:lnTo>
                      <a:pt x="100" y="40"/>
                    </a:lnTo>
                    <a:lnTo>
                      <a:pt x="100" y="39"/>
                    </a:lnTo>
                    <a:lnTo>
                      <a:pt x="99" y="39"/>
                    </a:lnTo>
                    <a:lnTo>
                      <a:pt x="100" y="39"/>
                    </a:lnTo>
                    <a:lnTo>
                      <a:pt x="100" y="38"/>
                    </a:lnTo>
                    <a:lnTo>
                      <a:pt x="99" y="38"/>
                    </a:lnTo>
                    <a:lnTo>
                      <a:pt x="100" y="38"/>
                    </a:lnTo>
                    <a:lnTo>
                      <a:pt x="101" y="38"/>
                    </a:lnTo>
                    <a:lnTo>
                      <a:pt x="101" y="39"/>
                    </a:lnTo>
                    <a:lnTo>
                      <a:pt x="102" y="39"/>
                    </a:lnTo>
                    <a:lnTo>
                      <a:pt x="102" y="40"/>
                    </a:lnTo>
                    <a:lnTo>
                      <a:pt x="102" y="39"/>
                    </a:lnTo>
                    <a:lnTo>
                      <a:pt x="103" y="40"/>
                    </a:lnTo>
                    <a:lnTo>
                      <a:pt x="102" y="39"/>
                    </a:lnTo>
                    <a:lnTo>
                      <a:pt x="103" y="39"/>
                    </a:lnTo>
                    <a:lnTo>
                      <a:pt x="104" y="39"/>
                    </a:lnTo>
                    <a:lnTo>
                      <a:pt x="103" y="39"/>
                    </a:lnTo>
                    <a:lnTo>
                      <a:pt x="104" y="39"/>
                    </a:lnTo>
                    <a:lnTo>
                      <a:pt x="105" y="39"/>
                    </a:lnTo>
                    <a:lnTo>
                      <a:pt x="106" y="39"/>
                    </a:lnTo>
                    <a:lnTo>
                      <a:pt x="105" y="38"/>
                    </a:lnTo>
                    <a:lnTo>
                      <a:pt x="104" y="38"/>
                    </a:lnTo>
                    <a:lnTo>
                      <a:pt x="105" y="38"/>
                    </a:lnTo>
                    <a:lnTo>
                      <a:pt x="106" y="38"/>
                    </a:lnTo>
                    <a:lnTo>
                      <a:pt x="107" y="38"/>
                    </a:lnTo>
                    <a:lnTo>
                      <a:pt x="106" y="38"/>
                    </a:lnTo>
                    <a:lnTo>
                      <a:pt x="107" y="38"/>
                    </a:lnTo>
                    <a:lnTo>
                      <a:pt x="107" y="37"/>
                    </a:lnTo>
                    <a:lnTo>
                      <a:pt x="108" y="38"/>
                    </a:lnTo>
                    <a:lnTo>
                      <a:pt x="108" y="37"/>
                    </a:lnTo>
                    <a:lnTo>
                      <a:pt x="107" y="37"/>
                    </a:lnTo>
                    <a:lnTo>
                      <a:pt x="108" y="37"/>
                    </a:lnTo>
                    <a:lnTo>
                      <a:pt x="107" y="37"/>
                    </a:lnTo>
                    <a:lnTo>
                      <a:pt x="108" y="36"/>
                    </a:lnTo>
                    <a:lnTo>
                      <a:pt x="107" y="36"/>
                    </a:lnTo>
                    <a:lnTo>
                      <a:pt x="108" y="36"/>
                    </a:lnTo>
                    <a:lnTo>
                      <a:pt x="108" y="35"/>
                    </a:lnTo>
                    <a:lnTo>
                      <a:pt x="107" y="35"/>
                    </a:lnTo>
                    <a:lnTo>
                      <a:pt x="108" y="35"/>
                    </a:lnTo>
                    <a:lnTo>
                      <a:pt x="109" y="34"/>
                    </a:lnTo>
                    <a:lnTo>
                      <a:pt x="110" y="34"/>
                    </a:lnTo>
                    <a:lnTo>
                      <a:pt x="109" y="34"/>
                    </a:lnTo>
                    <a:lnTo>
                      <a:pt x="108" y="34"/>
                    </a:lnTo>
                    <a:lnTo>
                      <a:pt x="108" y="33"/>
                    </a:lnTo>
                    <a:lnTo>
                      <a:pt x="107" y="33"/>
                    </a:lnTo>
                    <a:lnTo>
                      <a:pt x="107" y="32"/>
                    </a:lnTo>
                    <a:lnTo>
                      <a:pt x="107" y="33"/>
                    </a:lnTo>
                    <a:lnTo>
                      <a:pt x="108" y="33"/>
                    </a:lnTo>
                    <a:lnTo>
                      <a:pt x="109" y="33"/>
                    </a:lnTo>
                    <a:lnTo>
                      <a:pt x="110" y="33"/>
                    </a:lnTo>
                    <a:lnTo>
                      <a:pt x="110" y="34"/>
                    </a:lnTo>
                    <a:lnTo>
                      <a:pt x="111" y="34"/>
                    </a:lnTo>
                    <a:lnTo>
                      <a:pt x="112" y="34"/>
                    </a:lnTo>
                    <a:lnTo>
                      <a:pt x="113" y="34"/>
                    </a:lnTo>
                    <a:lnTo>
                      <a:pt x="112" y="33"/>
                    </a:lnTo>
                    <a:lnTo>
                      <a:pt x="113" y="34"/>
                    </a:lnTo>
                    <a:lnTo>
                      <a:pt x="114" y="34"/>
                    </a:lnTo>
                    <a:lnTo>
                      <a:pt x="113" y="33"/>
                    </a:lnTo>
                    <a:lnTo>
                      <a:pt x="114" y="33"/>
                    </a:lnTo>
                    <a:lnTo>
                      <a:pt x="113" y="33"/>
                    </a:lnTo>
                    <a:lnTo>
                      <a:pt x="114" y="33"/>
                    </a:lnTo>
                    <a:lnTo>
                      <a:pt x="115" y="33"/>
                    </a:lnTo>
                    <a:lnTo>
                      <a:pt x="116" y="33"/>
                    </a:lnTo>
                    <a:lnTo>
                      <a:pt x="115" y="33"/>
                    </a:lnTo>
                    <a:lnTo>
                      <a:pt x="116" y="33"/>
                    </a:lnTo>
                    <a:lnTo>
                      <a:pt x="117" y="33"/>
                    </a:lnTo>
                    <a:lnTo>
                      <a:pt x="118" y="33"/>
                    </a:lnTo>
                    <a:lnTo>
                      <a:pt x="119" y="33"/>
                    </a:lnTo>
                    <a:lnTo>
                      <a:pt x="119" y="32"/>
                    </a:lnTo>
                    <a:lnTo>
                      <a:pt x="120" y="33"/>
                    </a:lnTo>
                    <a:lnTo>
                      <a:pt x="120" y="32"/>
                    </a:lnTo>
                    <a:lnTo>
                      <a:pt x="121" y="32"/>
                    </a:lnTo>
                    <a:lnTo>
                      <a:pt x="122" y="32"/>
                    </a:lnTo>
                    <a:lnTo>
                      <a:pt x="122" y="31"/>
                    </a:lnTo>
                    <a:lnTo>
                      <a:pt x="123" y="31"/>
                    </a:lnTo>
                    <a:lnTo>
                      <a:pt x="124" y="31"/>
                    </a:lnTo>
                    <a:lnTo>
                      <a:pt x="123" y="31"/>
                    </a:lnTo>
                    <a:lnTo>
                      <a:pt x="124" y="31"/>
                    </a:lnTo>
                    <a:lnTo>
                      <a:pt x="123" y="30"/>
                    </a:lnTo>
                    <a:lnTo>
                      <a:pt x="124" y="30"/>
                    </a:lnTo>
                    <a:lnTo>
                      <a:pt x="124" y="31"/>
                    </a:lnTo>
                    <a:lnTo>
                      <a:pt x="124" y="30"/>
                    </a:lnTo>
                    <a:lnTo>
                      <a:pt x="125" y="30"/>
                    </a:lnTo>
                    <a:lnTo>
                      <a:pt x="124" y="30"/>
                    </a:lnTo>
                    <a:lnTo>
                      <a:pt x="125" y="30"/>
                    </a:lnTo>
                    <a:lnTo>
                      <a:pt x="124" y="30"/>
                    </a:lnTo>
                    <a:lnTo>
                      <a:pt x="125" y="30"/>
                    </a:lnTo>
                    <a:lnTo>
                      <a:pt x="126" y="30"/>
                    </a:lnTo>
                    <a:lnTo>
                      <a:pt x="125" y="29"/>
                    </a:lnTo>
                    <a:lnTo>
                      <a:pt x="126" y="29"/>
                    </a:lnTo>
                    <a:lnTo>
                      <a:pt x="126" y="30"/>
                    </a:lnTo>
                    <a:lnTo>
                      <a:pt x="126" y="29"/>
                    </a:lnTo>
                    <a:lnTo>
                      <a:pt x="127" y="29"/>
                    </a:lnTo>
                    <a:lnTo>
                      <a:pt x="126" y="29"/>
                    </a:lnTo>
                    <a:lnTo>
                      <a:pt x="125" y="29"/>
                    </a:lnTo>
                    <a:lnTo>
                      <a:pt x="124" y="29"/>
                    </a:lnTo>
                    <a:lnTo>
                      <a:pt x="123" y="29"/>
                    </a:lnTo>
                    <a:lnTo>
                      <a:pt x="122" y="28"/>
                    </a:lnTo>
                    <a:lnTo>
                      <a:pt x="121" y="28"/>
                    </a:lnTo>
                    <a:lnTo>
                      <a:pt x="120" y="28"/>
                    </a:lnTo>
                    <a:lnTo>
                      <a:pt x="119" y="28"/>
                    </a:lnTo>
                    <a:lnTo>
                      <a:pt x="118" y="28"/>
                    </a:lnTo>
                    <a:lnTo>
                      <a:pt x="117" y="28"/>
                    </a:lnTo>
                    <a:lnTo>
                      <a:pt x="116" y="28"/>
                    </a:lnTo>
                    <a:lnTo>
                      <a:pt x="115" y="29"/>
                    </a:lnTo>
                    <a:lnTo>
                      <a:pt x="114" y="29"/>
                    </a:lnTo>
                    <a:lnTo>
                      <a:pt x="113" y="29"/>
                    </a:lnTo>
                    <a:lnTo>
                      <a:pt x="112" y="29"/>
                    </a:lnTo>
                    <a:lnTo>
                      <a:pt x="113" y="29"/>
                    </a:lnTo>
                    <a:lnTo>
                      <a:pt x="114" y="29"/>
                    </a:lnTo>
                    <a:lnTo>
                      <a:pt x="115" y="29"/>
                    </a:lnTo>
                    <a:lnTo>
                      <a:pt x="115" y="28"/>
                    </a:lnTo>
                    <a:lnTo>
                      <a:pt x="116" y="28"/>
                    </a:lnTo>
                    <a:lnTo>
                      <a:pt x="117" y="28"/>
                    </a:lnTo>
                    <a:lnTo>
                      <a:pt x="116" y="28"/>
                    </a:lnTo>
                    <a:lnTo>
                      <a:pt x="115" y="28"/>
                    </a:lnTo>
                    <a:lnTo>
                      <a:pt x="114" y="28"/>
                    </a:lnTo>
                    <a:lnTo>
                      <a:pt x="113" y="28"/>
                    </a:lnTo>
                    <a:lnTo>
                      <a:pt x="112" y="28"/>
                    </a:lnTo>
                    <a:lnTo>
                      <a:pt x="111" y="28"/>
                    </a:lnTo>
                    <a:lnTo>
                      <a:pt x="110" y="28"/>
                    </a:lnTo>
                    <a:lnTo>
                      <a:pt x="111" y="28"/>
                    </a:lnTo>
                    <a:lnTo>
                      <a:pt x="111" y="27"/>
                    </a:lnTo>
                    <a:lnTo>
                      <a:pt x="112" y="27"/>
                    </a:lnTo>
                    <a:lnTo>
                      <a:pt x="111" y="27"/>
                    </a:lnTo>
                    <a:lnTo>
                      <a:pt x="110" y="27"/>
                    </a:lnTo>
                    <a:lnTo>
                      <a:pt x="111" y="27"/>
                    </a:lnTo>
                    <a:lnTo>
                      <a:pt x="112" y="27"/>
                    </a:lnTo>
                    <a:lnTo>
                      <a:pt x="112" y="26"/>
                    </a:lnTo>
                    <a:lnTo>
                      <a:pt x="111" y="26"/>
                    </a:lnTo>
                    <a:lnTo>
                      <a:pt x="112" y="26"/>
                    </a:lnTo>
                    <a:lnTo>
                      <a:pt x="113" y="27"/>
                    </a:lnTo>
                    <a:lnTo>
                      <a:pt x="114" y="27"/>
                    </a:lnTo>
                    <a:lnTo>
                      <a:pt x="115" y="27"/>
                    </a:lnTo>
                    <a:lnTo>
                      <a:pt x="115" y="26"/>
                    </a:lnTo>
                    <a:lnTo>
                      <a:pt x="116" y="26"/>
                    </a:lnTo>
                    <a:lnTo>
                      <a:pt x="117" y="26"/>
                    </a:lnTo>
                    <a:lnTo>
                      <a:pt x="116" y="26"/>
                    </a:lnTo>
                    <a:lnTo>
                      <a:pt x="116" y="25"/>
                    </a:lnTo>
                    <a:lnTo>
                      <a:pt x="115" y="25"/>
                    </a:lnTo>
                    <a:lnTo>
                      <a:pt x="114" y="25"/>
                    </a:lnTo>
                    <a:lnTo>
                      <a:pt x="113" y="25"/>
                    </a:lnTo>
                    <a:lnTo>
                      <a:pt x="112" y="25"/>
                    </a:lnTo>
                    <a:lnTo>
                      <a:pt x="111" y="25"/>
                    </a:lnTo>
                    <a:lnTo>
                      <a:pt x="110" y="25"/>
                    </a:lnTo>
                    <a:lnTo>
                      <a:pt x="109" y="25"/>
                    </a:lnTo>
                    <a:lnTo>
                      <a:pt x="110" y="25"/>
                    </a:lnTo>
                    <a:lnTo>
                      <a:pt x="111" y="25"/>
                    </a:lnTo>
                    <a:lnTo>
                      <a:pt x="110" y="25"/>
                    </a:lnTo>
                    <a:lnTo>
                      <a:pt x="109" y="24"/>
                    </a:lnTo>
                    <a:lnTo>
                      <a:pt x="108" y="24"/>
                    </a:lnTo>
                    <a:lnTo>
                      <a:pt x="107" y="24"/>
                    </a:lnTo>
                    <a:lnTo>
                      <a:pt x="108" y="24"/>
                    </a:lnTo>
                    <a:lnTo>
                      <a:pt x="109" y="24"/>
                    </a:lnTo>
                    <a:lnTo>
                      <a:pt x="110" y="24"/>
                    </a:lnTo>
                    <a:lnTo>
                      <a:pt x="110" y="25"/>
                    </a:lnTo>
                    <a:lnTo>
                      <a:pt x="111" y="25"/>
                    </a:lnTo>
                    <a:lnTo>
                      <a:pt x="112" y="25"/>
                    </a:lnTo>
                    <a:lnTo>
                      <a:pt x="113" y="25"/>
                    </a:lnTo>
                    <a:lnTo>
                      <a:pt x="114" y="25"/>
                    </a:lnTo>
                    <a:lnTo>
                      <a:pt x="115" y="25"/>
                    </a:lnTo>
                    <a:lnTo>
                      <a:pt x="116" y="25"/>
                    </a:lnTo>
                    <a:lnTo>
                      <a:pt x="116" y="26"/>
                    </a:lnTo>
                    <a:lnTo>
                      <a:pt x="117" y="26"/>
                    </a:lnTo>
                    <a:lnTo>
                      <a:pt x="118" y="26"/>
                    </a:lnTo>
                    <a:lnTo>
                      <a:pt x="119" y="26"/>
                    </a:lnTo>
                    <a:lnTo>
                      <a:pt x="120" y="26"/>
                    </a:lnTo>
                    <a:lnTo>
                      <a:pt x="120" y="27"/>
                    </a:lnTo>
                    <a:lnTo>
                      <a:pt x="121" y="27"/>
                    </a:lnTo>
                    <a:lnTo>
                      <a:pt x="122" y="28"/>
                    </a:lnTo>
                    <a:lnTo>
                      <a:pt x="123" y="28"/>
                    </a:lnTo>
                    <a:lnTo>
                      <a:pt x="124" y="28"/>
                    </a:lnTo>
                    <a:lnTo>
                      <a:pt x="125" y="28"/>
                    </a:lnTo>
                    <a:lnTo>
                      <a:pt x="125" y="27"/>
                    </a:lnTo>
                    <a:lnTo>
                      <a:pt x="124" y="27"/>
                    </a:lnTo>
                    <a:lnTo>
                      <a:pt x="125" y="27"/>
                    </a:lnTo>
                    <a:lnTo>
                      <a:pt x="125" y="28"/>
                    </a:lnTo>
                    <a:lnTo>
                      <a:pt x="126" y="28"/>
                    </a:lnTo>
                    <a:lnTo>
                      <a:pt x="127" y="28"/>
                    </a:lnTo>
                    <a:lnTo>
                      <a:pt x="128" y="28"/>
                    </a:lnTo>
                    <a:lnTo>
                      <a:pt x="127" y="28"/>
                    </a:lnTo>
                    <a:lnTo>
                      <a:pt x="127" y="27"/>
                    </a:lnTo>
                    <a:lnTo>
                      <a:pt x="126" y="27"/>
                    </a:lnTo>
                    <a:lnTo>
                      <a:pt x="126" y="26"/>
                    </a:lnTo>
                    <a:lnTo>
                      <a:pt x="125" y="26"/>
                    </a:lnTo>
                    <a:lnTo>
                      <a:pt x="126" y="26"/>
                    </a:lnTo>
                    <a:lnTo>
                      <a:pt x="125" y="26"/>
                    </a:lnTo>
                    <a:lnTo>
                      <a:pt x="124" y="25"/>
                    </a:lnTo>
                    <a:lnTo>
                      <a:pt x="123" y="25"/>
                    </a:lnTo>
                    <a:lnTo>
                      <a:pt x="123" y="26"/>
                    </a:lnTo>
                    <a:lnTo>
                      <a:pt x="123" y="25"/>
                    </a:lnTo>
                    <a:lnTo>
                      <a:pt x="122" y="25"/>
                    </a:lnTo>
                    <a:lnTo>
                      <a:pt x="121" y="25"/>
                    </a:lnTo>
                    <a:lnTo>
                      <a:pt x="121" y="24"/>
                    </a:lnTo>
                    <a:lnTo>
                      <a:pt x="122" y="24"/>
                    </a:lnTo>
                    <a:lnTo>
                      <a:pt x="121" y="24"/>
                    </a:lnTo>
                    <a:lnTo>
                      <a:pt x="120" y="24"/>
                    </a:lnTo>
                    <a:lnTo>
                      <a:pt x="119" y="24"/>
                    </a:lnTo>
                    <a:lnTo>
                      <a:pt x="118" y="24"/>
                    </a:lnTo>
                    <a:lnTo>
                      <a:pt x="117" y="23"/>
                    </a:lnTo>
                    <a:lnTo>
                      <a:pt x="116" y="23"/>
                    </a:lnTo>
                    <a:lnTo>
                      <a:pt x="115" y="23"/>
                    </a:lnTo>
                    <a:lnTo>
                      <a:pt x="114" y="23"/>
                    </a:lnTo>
                    <a:lnTo>
                      <a:pt x="114" y="24"/>
                    </a:lnTo>
                    <a:lnTo>
                      <a:pt x="114" y="23"/>
                    </a:lnTo>
                    <a:lnTo>
                      <a:pt x="113" y="23"/>
                    </a:lnTo>
                    <a:lnTo>
                      <a:pt x="114" y="23"/>
                    </a:lnTo>
                    <a:lnTo>
                      <a:pt x="115" y="23"/>
                    </a:lnTo>
                    <a:lnTo>
                      <a:pt x="114" y="22"/>
                    </a:lnTo>
                    <a:lnTo>
                      <a:pt x="113" y="22"/>
                    </a:lnTo>
                    <a:lnTo>
                      <a:pt x="112" y="22"/>
                    </a:lnTo>
                    <a:lnTo>
                      <a:pt x="111" y="22"/>
                    </a:lnTo>
                    <a:lnTo>
                      <a:pt x="111" y="23"/>
                    </a:lnTo>
                    <a:lnTo>
                      <a:pt x="111" y="22"/>
                    </a:lnTo>
                    <a:lnTo>
                      <a:pt x="110" y="22"/>
                    </a:lnTo>
                    <a:lnTo>
                      <a:pt x="109" y="22"/>
                    </a:lnTo>
                    <a:lnTo>
                      <a:pt x="108" y="22"/>
                    </a:lnTo>
                    <a:lnTo>
                      <a:pt x="109" y="22"/>
                    </a:lnTo>
                    <a:lnTo>
                      <a:pt x="110" y="22"/>
                    </a:lnTo>
                    <a:lnTo>
                      <a:pt x="111" y="22"/>
                    </a:lnTo>
                    <a:lnTo>
                      <a:pt x="112" y="22"/>
                    </a:lnTo>
                    <a:lnTo>
                      <a:pt x="113" y="22"/>
                    </a:lnTo>
                    <a:lnTo>
                      <a:pt x="112" y="22"/>
                    </a:lnTo>
                    <a:lnTo>
                      <a:pt x="112" y="21"/>
                    </a:lnTo>
                    <a:lnTo>
                      <a:pt x="111" y="21"/>
                    </a:lnTo>
                    <a:lnTo>
                      <a:pt x="110" y="21"/>
                    </a:lnTo>
                    <a:lnTo>
                      <a:pt x="109" y="21"/>
                    </a:lnTo>
                    <a:lnTo>
                      <a:pt x="108" y="21"/>
                    </a:lnTo>
                    <a:lnTo>
                      <a:pt x="108" y="22"/>
                    </a:lnTo>
                    <a:lnTo>
                      <a:pt x="107" y="21"/>
                    </a:lnTo>
                    <a:lnTo>
                      <a:pt x="108" y="21"/>
                    </a:lnTo>
                    <a:lnTo>
                      <a:pt x="109" y="21"/>
                    </a:lnTo>
                    <a:lnTo>
                      <a:pt x="108" y="21"/>
                    </a:lnTo>
                    <a:lnTo>
                      <a:pt x="107" y="21"/>
                    </a:lnTo>
                    <a:lnTo>
                      <a:pt x="106" y="21"/>
                    </a:lnTo>
                    <a:lnTo>
                      <a:pt x="107" y="21"/>
                    </a:lnTo>
                    <a:lnTo>
                      <a:pt x="108" y="21"/>
                    </a:lnTo>
                    <a:lnTo>
                      <a:pt x="109" y="21"/>
                    </a:lnTo>
                    <a:lnTo>
                      <a:pt x="110" y="21"/>
                    </a:lnTo>
                    <a:lnTo>
                      <a:pt x="111" y="21"/>
                    </a:lnTo>
                    <a:lnTo>
                      <a:pt x="112" y="21"/>
                    </a:lnTo>
                    <a:lnTo>
                      <a:pt x="113" y="21"/>
                    </a:lnTo>
                    <a:lnTo>
                      <a:pt x="112" y="20"/>
                    </a:lnTo>
                    <a:lnTo>
                      <a:pt x="111" y="20"/>
                    </a:lnTo>
                    <a:lnTo>
                      <a:pt x="110" y="20"/>
                    </a:lnTo>
                    <a:lnTo>
                      <a:pt x="109" y="20"/>
                    </a:lnTo>
                    <a:lnTo>
                      <a:pt x="110" y="20"/>
                    </a:lnTo>
                    <a:lnTo>
                      <a:pt x="111" y="20"/>
                    </a:lnTo>
                    <a:lnTo>
                      <a:pt x="112" y="20"/>
                    </a:lnTo>
                    <a:lnTo>
                      <a:pt x="113" y="20"/>
                    </a:lnTo>
                    <a:lnTo>
                      <a:pt x="114" y="20"/>
                    </a:lnTo>
                    <a:lnTo>
                      <a:pt x="115" y="20"/>
                    </a:lnTo>
                    <a:lnTo>
                      <a:pt x="116" y="20"/>
                    </a:lnTo>
                    <a:lnTo>
                      <a:pt x="117" y="20"/>
                    </a:lnTo>
                    <a:lnTo>
                      <a:pt x="118" y="20"/>
                    </a:lnTo>
                    <a:lnTo>
                      <a:pt x="117" y="20"/>
                    </a:lnTo>
                    <a:lnTo>
                      <a:pt x="116" y="20"/>
                    </a:lnTo>
                    <a:lnTo>
                      <a:pt x="115" y="20"/>
                    </a:lnTo>
                    <a:lnTo>
                      <a:pt x="114" y="20"/>
                    </a:lnTo>
                    <a:lnTo>
                      <a:pt x="115" y="21"/>
                    </a:lnTo>
                    <a:lnTo>
                      <a:pt x="116" y="21"/>
                    </a:lnTo>
                    <a:lnTo>
                      <a:pt x="117" y="21"/>
                    </a:lnTo>
                    <a:lnTo>
                      <a:pt x="118" y="21"/>
                    </a:lnTo>
                    <a:lnTo>
                      <a:pt x="119" y="21"/>
                    </a:lnTo>
                    <a:lnTo>
                      <a:pt x="120" y="21"/>
                    </a:lnTo>
                    <a:lnTo>
                      <a:pt x="121" y="21"/>
                    </a:lnTo>
                    <a:lnTo>
                      <a:pt x="122" y="21"/>
                    </a:lnTo>
                    <a:lnTo>
                      <a:pt x="122" y="20"/>
                    </a:lnTo>
                    <a:lnTo>
                      <a:pt x="121" y="20"/>
                    </a:lnTo>
                    <a:lnTo>
                      <a:pt x="122" y="20"/>
                    </a:lnTo>
                    <a:lnTo>
                      <a:pt x="121" y="20"/>
                    </a:lnTo>
                    <a:lnTo>
                      <a:pt x="120" y="20"/>
                    </a:lnTo>
                    <a:lnTo>
                      <a:pt x="119" y="19"/>
                    </a:lnTo>
                    <a:lnTo>
                      <a:pt x="118" y="19"/>
                    </a:lnTo>
                    <a:lnTo>
                      <a:pt x="118" y="20"/>
                    </a:lnTo>
                    <a:lnTo>
                      <a:pt x="119" y="20"/>
                    </a:lnTo>
                    <a:lnTo>
                      <a:pt x="118" y="20"/>
                    </a:lnTo>
                    <a:lnTo>
                      <a:pt x="117" y="19"/>
                    </a:lnTo>
                    <a:lnTo>
                      <a:pt x="116" y="19"/>
                    </a:lnTo>
                    <a:lnTo>
                      <a:pt x="117" y="19"/>
                    </a:lnTo>
                    <a:lnTo>
                      <a:pt x="116" y="19"/>
                    </a:lnTo>
                    <a:lnTo>
                      <a:pt x="117" y="19"/>
                    </a:lnTo>
                    <a:lnTo>
                      <a:pt x="117" y="18"/>
                    </a:lnTo>
                    <a:lnTo>
                      <a:pt x="116" y="18"/>
                    </a:lnTo>
                    <a:lnTo>
                      <a:pt x="117" y="18"/>
                    </a:lnTo>
                    <a:lnTo>
                      <a:pt x="118" y="18"/>
                    </a:lnTo>
                    <a:lnTo>
                      <a:pt x="119" y="18"/>
                    </a:lnTo>
                    <a:lnTo>
                      <a:pt x="120" y="18"/>
                    </a:lnTo>
                    <a:lnTo>
                      <a:pt x="120" y="19"/>
                    </a:lnTo>
                    <a:lnTo>
                      <a:pt x="121" y="19"/>
                    </a:lnTo>
                    <a:lnTo>
                      <a:pt x="122" y="19"/>
                    </a:lnTo>
                    <a:lnTo>
                      <a:pt x="123" y="19"/>
                    </a:lnTo>
                    <a:lnTo>
                      <a:pt x="123" y="18"/>
                    </a:lnTo>
                    <a:lnTo>
                      <a:pt x="122" y="18"/>
                    </a:lnTo>
                    <a:lnTo>
                      <a:pt x="121" y="18"/>
                    </a:lnTo>
                    <a:lnTo>
                      <a:pt x="120" y="18"/>
                    </a:lnTo>
                    <a:lnTo>
                      <a:pt x="119" y="18"/>
                    </a:lnTo>
                    <a:lnTo>
                      <a:pt x="118" y="18"/>
                    </a:lnTo>
                    <a:lnTo>
                      <a:pt x="119" y="18"/>
                    </a:lnTo>
                    <a:lnTo>
                      <a:pt x="118" y="17"/>
                    </a:lnTo>
                    <a:lnTo>
                      <a:pt x="117" y="17"/>
                    </a:lnTo>
                    <a:lnTo>
                      <a:pt x="116" y="17"/>
                    </a:lnTo>
                    <a:lnTo>
                      <a:pt x="115" y="17"/>
                    </a:lnTo>
                    <a:lnTo>
                      <a:pt x="114" y="17"/>
                    </a:lnTo>
                    <a:lnTo>
                      <a:pt x="115" y="17"/>
                    </a:lnTo>
                    <a:lnTo>
                      <a:pt x="116" y="17"/>
                    </a:lnTo>
                    <a:lnTo>
                      <a:pt x="117" y="17"/>
                    </a:lnTo>
                    <a:lnTo>
                      <a:pt x="118" y="17"/>
                    </a:lnTo>
                    <a:lnTo>
                      <a:pt x="117" y="17"/>
                    </a:lnTo>
                    <a:lnTo>
                      <a:pt x="117" y="16"/>
                    </a:lnTo>
                    <a:lnTo>
                      <a:pt x="116" y="16"/>
                    </a:lnTo>
                    <a:lnTo>
                      <a:pt x="115" y="16"/>
                    </a:lnTo>
                    <a:lnTo>
                      <a:pt x="114" y="16"/>
                    </a:lnTo>
                    <a:lnTo>
                      <a:pt x="113" y="16"/>
                    </a:lnTo>
                    <a:lnTo>
                      <a:pt x="114" y="16"/>
                    </a:lnTo>
                    <a:lnTo>
                      <a:pt x="115" y="16"/>
                    </a:lnTo>
                    <a:lnTo>
                      <a:pt x="114" y="16"/>
                    </a:lnTo>
                    <a:lnTo>
                      <a:pt x="113" y="16"/>
                    </a:lnTo>
                    <a:lnTo>
                      <a:pt x="114" y="16"/>
                    </a:lnTo>
                    <a:lnTo>
                      <a:pt x="115" y="16"/>
                    </a:lnTo>
                    <a:lnTo>
                      <a:pt x="116" y="16"/>
                    </a:lnTo>
                    <a:lnTo>
                      <a:pt x="117" y="16"/>
                    </a:lnTo>
                    <a:lnTo>
                      <a:pt x="118" y="16"/>
                    </a:lnTo>
                    <a:lnTo>
                      <a:pt x="119" y="16"/>
                    </a:lnTo>
                    <a:lnTo>
                      <a:pt x="119" y="17"/>
                    </a:lnTo>
                    <a:lnTo>
                      <a:pt x="120" y="17"/>
                    </a:lnTo>
                    <a:lnTo>
                      <a:pt x="120" y="16"/>
                    </a:lnTo>
                    <a:lnTo>
                      <a:pt x="119" y="16"/>
                    </a:lnTo>
                    <a:lnTo>
                      <a:pt x="119" y="15"/>
                    </a:lnTo>
                    <a:lnTo>
                      <a:pt x="118" y="15"/>
                    </a:lnTo>
                    <a:lnTo>
                      <a:pt x="117" y="15"/>
                    </a:lnTo>
                    <a:lnTo>
                      <a:pt x="116" y="15"/>
                    </a:lnTo>
                    <a:lnTo>
                      <a:pt x="115" y="15"/>
                    </a:lnTo>
                    <a:lnTo>
                      <a:pt x="114" y="15"/>
                    </a:lnTo>
                    <a:lnTo>
                      <a:pt x="113" y="15"/>
                    </a:lnTo>
                    <a:lnTo>
                      <a:pt x="114" y="15"/>
                    </a:lnTo>
                    <a:lnTo>
                      <a:pt x="115" y="15"/>
                    </a:lnTo>
                    <a:lnTo>
                      <a:pt x="116" y="15"/>
                    </a:lnTo>
                    <a:lnTo>
                      <a:pt x="117" y="15"/>
                    </a:lnTo>
                    <a:lnTo>
                      <a:pt x="117" y="14"/>
                    </a:lnTo>
                    <a:lnTo>
                      <a:pt x="116" y="14"/>
                    </a:lnTo>
                    <a:lnTo>
                      <a:pt x="115" y="14"/>
                    </a:lnTo>
                    <a:lnTo>
                      <a:pt x="114" y="14"/>
                    </a:lnTo>
                    <a:lnTo>
                      <a:pt x="115" y="14"/>
                    </a:lnTo>
                    <a:lnTo>
                      <a:pt x="116" y="14"/>
                    </a:lnTo>
                    <a:lnTo>
                      <a:pt x="115" y="14"/>
                    </a:lnTo>
                    <a:lnTo>
                      <a:pt x="114" y="14"/>
                    </a:lnTo>
                    <a:lnTo>
                      <a:pt x="113" y="14"/>
                    </a:lnTo>
                    <a:lnTo>
                      <a:pt x="112" y="14"/>
                    </a:lnTo>
                    <a:lnTo>
                      <a:pt x="111" y="14"/>
                    </a:lnTo>
                    <a:lnTo>
                      <a:pt x="112" y="14"/>
                    </a:lnTo>
                    <a:lnTo>
                      <a:pt x="111" y="14"/>
                    </a:lnTo>
                    <a:lnTo>
                      <a:pt x="112" y="14"/>
                    </a:lnTo>
                    <a:lnTo>
                      <a:pt x="111" y="14"/>
                    </a:lnTo>
                    <a:lnTo>
                      <a:pt x="111" y="13"/>
                    </a:lnTo>
                    <a:lnTo>
                      <a:pt x="111" y="14"/>
                    </a:lnTo>
                    <a:lnTo>
                      <a:pt x="110" y="13"/>
                    </a:lnTo>
                    <a:lnTo>
                      <a:pt x="111" y="13"/>
                    </a:lnTo>
                    <a:lnTo>
                      <a:pt x="112" y="13"/>
                    </a:lnTo>
                    <a:lnTo>
                      <a:pt x="113" y="13"/>
                    </a:lnTo>
                    <a:lnTo>
                      <a:pt x="112" y="13"/>
                    </a:lnTo>
                    <a:lnTo>
                      <a:pt x="111" y="13"/>
                    </a:lnTo>
                    <a:lnTo>
                      <a:pt x="112" y="13"/>
                    </a:lnTo>
                    <a:lnTo>
                      <a:pt x="113" y="13"/>
                    </a:lnTo>
                    <a:lnTo>
                      <a:pt x="114" y="13"/>
                    </a:lnTo>
                    <a:lnTo>
                      <a:pt x="115" y="13"/>
                    </a:lnTo>
                    <a:lnTo>
                      <a:pt x="116" y="13"/>
                    </a:lnTo>
                    <a:lnTo>
                      <a:pt x="117" y="13"/>
                    </a:lnTo>
                    <a:lnTo>
                      <a:pt x="118" y="13"/>
                    </a:lnTo>
                    <a:lnTo>
                      <a:pt x="119" y="13"/>
                    </a:lnTo>
                    <a:lnTo>
                      <a:pt x="118" y="12"/>
                    </a:lnTo>
                    <a:lnTo>
                      <a:pt x="117" y="12"/>
                    </a:lnTo>
                    <a:lnTo>
                      <a:pt x="116" y="12"/>
                    </a:lnTo>
                    <a:lnTo>
                      <a:pt x="115" y="12"/>
                    </a:lnTo>
                    <a:lnTo>
                      <a:pt x="114" y="12"/>
                    </a:lnTo>
                    <a:lnTo>
                      <a:pt x="113" y="12"/>
                    </a:lnTo>
                    <a:lnTo>
                      <a:pt x="112" y="12"/>
                    </a:lnTo>
                    <a:lnTo>
                      <a:pt x="113" y="12"/>
                    </a:lnTo>
                    <a:lnTo>
                      <a:pt x="114" y="12"/>
                    </a:lnTo>
                    <a:lnTo>
                      <a:pt x="113" y="12"/>
                    </a:lnTo>
                    <a:lnTo>
                      <a:pt x="112" y="12"/>
                    </a:lnTo>
                    <a:lnTo>
                      <a:pt x="112" y="11"/>
                    </a:lnTo>
                    <a:lnTo>
                      <a:pt x="111" y="11"/>
                    </a:lnTo>
                    <a:lnTo>
                      <a:pt x="112" y="11"/>
                    </a:lnTo>
                    <a:lnTo>
                      <a:pt x="113" y="11"/>
                    </a:lnTo>
                    <a:lnTo>
                      <a:pt x="112" y="11"/>
                    </a:lnTo>
                    <a:lnTo>
                      <a:pt x="113" y="11"/>
                    </a:lnTo>
                    <a:lnTo>
                      <a:pt x="112" y="11"/>
                    </a:lnTo>
                    <a:lnTo>
                      <a:pt x="111" y="11"/>
                    </a:lnTo>
                    <a:lnTo>
                      <a:pt x="112" y="11"/>
                    </a:lnTo>
                    <a:lnTo>
                      <a:pt x="113" y="11"/>
                    </a:lnTo>
                    <a:lnTo>
                      <a:pt x="114" y="11"/>
                    </a:lnTo>
                    <a:lnTo>
                      <a:pt x="115" y="11"/>
                    </a:lnTo>
                    <a:lnTo>
                      <a:pt x="114" y="11"/>
                    </a:lnTo>
                    <a:lnTo>
                      <a:pt x="113" y="11"/>
                    </a:lnTo>
                    <a:lnTo>
                      <a:pt x="112" y="11"/>
                    </a:lnTo>
                    <a:lnTo>
                      <a:pt x="111" y="11"/>
                    </a:lnTo>
                    <a:lnTo>
                      <a:pt x="111" y="10"/>
                    </a:lnTo>
                    <a:lnTo>
                      <a:pt x="110" y="10"/>
                    </a:lnTo>
                    <a:lnTo>
                      <a:pt x="110" y="11"/>
                    </a:lnTo>
                    <a:lnTo>
                      <a:pt x="109" y="11"/>
                    </a:lnTo>
                    <a:lnTo>
                      <a:pt x="109" y="10"/>
                    </a:lnTo>
                    <a:lnTo>
                      <a:pt x="108" y="10"/>
                    </a:lnTo>
                    <a:lnTo>
                      <a:pt x="109" y="10"/>
                    </a:lnTo>
                    <a:lnTo>
                      <a:pt x="109" y="9"/>
                    </a:lnTo>
                    <a:lnTo>
                      <a:pt x="108" y="9"/>
                    </a:lnTo>
                    <a:lnTo>
                      <a:pt x="109" y="9"/>
                    </a:lnTo>
                    <a:lnTo>
                      <a:pt x="108" y="9"/>
                    </a:lnTo>
                    <a:lnTo>
                      <a:pt x="109" y="9"/>
                    </a:lnTo>
                    <a:lnTo>
                      <a:pt x="109" y="8"/>
                    </a:lnTo>
                    <a:lnTo>
                      <a:pt x="110" y="9"/>
                    </a:lnTo>
                    <a:lnTo>
                      <a:pt x="110" y="8"/>
                    </a:lnTo>
                    <a:lnTo>
                      <a:pt x="111" y="8"/>
                    </a:lnTo>
                    <a:lnTo>
                      <a:pt x="110" y="8"/>
                    </a:lnTo>
                    <a:lnTo>
                      <a:pt x="110" y="7"/>
                    </a:lnTo>
                    <a:lnTo>
                      <a:pt x="111" y="7"/>
                    </a:lnTo>
                    <a:lnTo>
                      <a:pt x="112" y="7"/>
                    </a:lnTo>
                    <a:lnTo>
                      <a:pt x="113" y="7"/>
                    </a:lnTo>
                    <a:lnTo>
                      <a:pt x="113" y="6"/>
                    </a:lnTo>
                    <a:lnTo>
                      <a:pt x="112" y="6"/>
                    </a:lnTo>
                    <a:lnTo>
                      <a:pt x="111" y="6"/>
                    </a:lnTo>
                    <a:lnTo>
                      <a:pt x="110" y="6"/>
                    </a:lnTo>
                    <a:lnTo>
                      <a:pt x="109" y="6"/>
                    </a:lnTo>
                    <a:lnTo>
                      <a:pt x="108" y="6"/>
                    </a:lnTo>
                    <a:lnTo>
                      <a:pt x="108" y="7"/>
                    </a:lnTo>
                    <a:lnTo>
                      <a:pt x="108" y="6"/>
                    </a:lnTo>
                    <a:lnTo>
                      <a:pt x="108" y="7"/>
                    </a:lnTo>
                    <a:lnTo>
                      <a:pt x="107" y="6"/>
                    </a:lnTo>
                    <a:lnTo>
                      <a:pt x="108" y="6"/>
                    </a:lnTo>
                    <a:lnTo>
                      <a:pt x="109" y="6"/>
                    </a:lnTo>
                    <a:lnTo>
                      <a:pt x="110" y="6"/>
                    </a:lnTo>
                    <a:lnTo>
                      <a:pt x="111" y="6"/>
                    </a:lnTo>
                    <a:lnTo>
                      <a:pt x="112" y="6"/>
                    </a:lnTo>
                    <a:lnTo>
                      <a:pt x="113" y="6"/>
                    </a:lnTo>
                    <a:lnTo>
                      <a:pt x="114" y="6"/>
                    </a:lnTo>
                    <a:lnTo>
                      <a:pt x="114" y="5"/>
                    </a:lnTo>
                    <a:lnTo>
                      <a:pt x="115" y="5"/>
                    </a:lnTo>
                    <a:lnTo>
                      <a:pt x="114" y="5"/>
                    </a:lnTo>
                    <a:lnTo>
                      <a:pt x="113" y="5"/>
                    </a:lnTo>
                    <a:lnTo>
                      <a:pt x="112" y="5"/>
                    </a:lnTo>
                    <a:lnTo>
                      <a:pt x="111" y="5"/>
                    </a:lnTo>
                    <a:lnTo>
                      <a:pt x="110" y="5"/>
                    </a:lnTo>
                    <a:lnTo>
                      <a:pt x="109" y="5"/>
                    </a:lnTo>
                    <a:lnTo>
                      <a:pt x="108" y="5"/>
                    </a:lnTo>
                    <a:lnTo>
                      <a:pt x="107" y="5"/>
                    </a:lnTo>
                    <a:lnTo>
                      <a:pt x="106" y="5"/>
                    </a:lnTo>
                    <a:lnTo>
                      <a:pt x="105" y="5"/>
                    </a:lnTo>
                    <a:lnTo>
                      <a:pt x="106" y="5"/>
                    </a:lnTo>
                    <a:lnTo>
                      <a:pt x="107" y="5"/>
                    </a:lnTo>
                    <a:lnTo>
                      <a:pt x="108" y="5"/>
                    </a:lnTo>
                    <a:lnTo>
                      <a:pt x="109" y="5"/>
                    </a:lnTo>
                    <a:lnTo>
                      <a:pt x="110" y="5"/>
                    </a:lnTo>
                    <a:lnTo>
                      <a:pt x="111" y="5"/>
                    </a:lnTo>
                    <a:lnTo>
                      <a:pt x="113" y="5"/>
                    </a:lnTo>
                    <a:lnTo>
                      <a:pt x="114" y="5"/>
                    </a:lnTo>
                    <a:lnTo>
                      <a:pt x="115" y="5"/>
                    </a:lnTo>
                    <a:lnTo>
                      <a:pt x="116" y="5"/>
                    </a:lnTo>
                    <a:lnTo>
                      <a:pt x="116" y="4"/>
                    </a:lnTo>
                    <a:lnTo>
                      <a:pt x="117" y="4"/>
                    </a:lnTo>
                    <a:lnTo>
                      <a:pt x="116" y="4"/>
                    </a:lnTo>
                    <a:lnTo>
                      <a:pt x="117" y="4"/>
                    </a:lnTo>
                    <a:lnTo>
                      <a:pt x="118" y="4"/>
                    </a:lnTo>
                    <a:lnTo>
                      <a:pt x="119" y="4"/>
                    </a:lnTo>
                    <a:lnTo>
                      <a:pt x="120" y="3"/>
                    </a:lnTo>
                    <a:lnTo>
                      <a:pt x="121" y="3"/>
                    </a:lnTo>
                    <a:lnTo>
                      <a:pt x="120" y="3"/>
                    </a:lnTo>
                    <a:lnTo>
                      <a:pt x="119" y="3"/>
                    </a:lnTo>
                    <a:lnTo>
                      <a:pt x="118" y="3"/>
                    </a:lnTo>
                    <a:lnTo>
                      <a:pt x="117" y="3"/>
                    </a:lnTo>
                    <a:lnTo>
                      <a:pt x="116" y="3"/>
                    </a:lnTo>
                    <a:lnTo>
                      <a:pt x="115" y="3"/>
                    </a:lnTo>
                    <a:lnTo>
                      <a:pt x="114" y="3"/>
                    </a:lnTo>
                    <a:lnTo>
                      <a:pt x="113" y="3"/>
                    </a:lnTo>
                    <a:lnTo>
                      <a:pt x="112" y="3"/>
                    </a:lnTo>
                    <a:lnTo>
                      <a:pt x="111" y="3"/>
                    </a:lnTo>
                    <a:lnTo>
                      <a:pt x="110" y="3"/>
                    </a:lnTo>
                    <a:lnTo>
                      <a:pt x="109" y="3"/>
                    </a:lnTo>
                    <a:lnTo>
                      <a:pt x="108" y="3"/>
                    </a:lnTo>
                    <a:lnTo>
                      <a:pt x="107" y="3"/>
                    </a:lnTo>
                    <a:lnTo>
                      <a:pt x="106" y="3"/>
                    </a:lnTo>
                    <a:lnTo>
                      <a:pt x="105" y="3"/>
                    </a:lnTo>
                    <a:lnTo>
                      <a:pt x="104" y="3"/>
                    </a:lnTo>
                    <a:lnTo>
                      <a:pt x="103" y="3"/>
                    </a:lnTo>
                    <a:lnTo>
                      <a:pt x="102" y="4"/>
                    </a:lnTo>
                    <a:lnTo>
                      <a:pt x="101" y="4"/>
                    </a:lnTo>
                    <a:lnTo>
                      <a:pt x="100" y="4"/>
                    </a:lnTo>
                    <a:lnTo>
                      <a:pt x="99" y="4"/>
                    </a:lnTo>
                    <a:lnTo>
                      <a:pt x="99" y="5"/>
                    </a:lnTo>
                    <a:lnTo>
                      <a:pt x="98" y="5"/>
                    </a:lnTo>
                    <a:lnTo>
                      <a:pt x="99" y="5"/>
                    </a:lnTo>
                    <a:lnTo>
                      <a:pt x="99" y="4"/>
                    </a:lnTo>
                    <a:lnTo>
                      <a:pt x="100" y="4"/>
                    </a:lnTo>
                    <a:lnTo>
                      <a:pt x="101" y="3"/>
                    </a:lnTo>
                    <a:lnTo>
                      <a:pt x="100" y="2"/>
                    </a:lnTo>
                    <a:lnTo>
                      <a:pt x="99" y="2"/>
                    </a:lnTo>
                    <a:lnTo>
                      <a:pt x="98" y="2"/>
                    </a:lnTo>
                    <a:lnTo>
                      <a:pt x="97" y="2"/>
                    </a:lnTo>
                    <a:lnTo>
                      <a:pt x="96" y="2"/>
                    </a:lnTo>
                    <a:lnTo>
                      <a:pt x="97" y="3"/>
                    </a:lnTo>
                    <a:lnTo>
                      <a:pt x="96" y="3"/>
                    </a:lnTo>
                    <a:lnTo>
                      <a:pt x="95" y="3"/>
                    </a:lnTo>
                    <a:lnTo>
                      <a:pt x="94" y="3"/>
                    </a:lnTo>
                    <a:lnTo>
                      <a:pt x="93" y="3"/>
                    </a:lnTo>
                    <a:lnTo>
                      <a:pt x="92" y="3"/>
                    </a:lnTo>
                    <a:lnTo>
                      <a:pt x="91" y="3"/>
                    </a:lnTo>
                    <a:lnTo>
                      <a:pt x="91" y="4"/>
                    </a:lnTo>
                    <a:lnTo>
                      <a:pt x="90" y="3"/>
                    </a:lnTo>
                    <a:lnTo>
                      <a:pt x="91" y="3"/>
                    </a:lnTo>
                    <a:lnTo>
                      <a:pt x="90" y="3"/>
                    </a:lnTo>
                    <a:lnTo>
                      <a:pt x="91" y="3"/>
                    </a:lnTo>
                    <a:lnTo>
                      <a:pt x="92" y="3"/>
                    </a:lnTo>
                    <a:lnTo>
                      <a:pt x="93" y="3"/>
                    </a:lnTo>
                    <a:lnTo>
                      <a:pt x="94" y="3"/>
                    </a:lnTo>
                    <a:lnTo>
                      <a:pt x="94" y="2"/>
                    </a:lnTo>
                    <a:lnTo>
                      <a:pt x="93" y="2"/>
                    </a:lnTo>
                    <a:lnTo>
                      <a:pt x="91" y="2"/>
                    </a:lnTo>
                    <a:lnTo>
                      <a:pt x="90" y="2"/>
                    </a:lnTo>
                    <a:lnTo>
                      <a:pt x="89" y="2"/>
                    </a:lnTo>
                    <a:lnTo>
                      <a:pt x="88" y="2"/>
                    </a:lnTo>
                    <a:lnTo>
                      <a:pt x="87" y="2"/>
                    </a:lnTo>
                    <a:lnTo>
                      <a:pt x="86" y="2"/>
                    </a:lnTo>
                    <a:lnTo>
                      <a:pt x="86" y="3"/>
                    </a:lnTo>
                    <a:lnTo>
                      <a:pt x="85" y="3"/>
                    </a:lnTo>
                    <a:lnTo>
                      <a:pt x="84" y="3"/>
                    </a:lnTo>
                    <a:lnTo>
                      <a:pt x="83" y="3"/>
                    </a:lnTo>
                    <a:lnTo>
                      <a:pt x="82" y="3"/>
                    </a:lnTo>
                    <a:lnTo>
                      <a:pt x="81" y="3"/>
                    </a:lnTo>
                    <a:lnTo>
                      <a:pt x="80" y="3"/>
                    </a:lnTo>
                    <a:lnTo>
                      <a:pt x="79" y="3"/>
                    </a:lnTo>
                    <a:lnTo>
                      <a:pt x="80" y="3"/>
                    </a:lnTo>
                    <a:lnTo>
                      <a:pt x="81" y="3"/>
                    </a:lnTo>
                    <a:lnTo>
                      <a:pt x="81" y="2"/>
                    </a:lnTo>
                    <a:lnTo>
                      <a:pt x="82" y="2"/>
                    </a:lnTo>
                    <a:lnTo>
                      <a:pt x="83" y="2"/>
                    </a:lnTo>
                    <a:lnTo>
                      <a:pt x="84" y="2"/>
                    </a:lnTo>
                    <a:lnTo>
                      <a:pt x="83" y="2"/>
                    </a:lnTo>
                    <a:lnTo>
                      <a:pt x="82" y="2"/>
                    </a:lnTo>
                    <a:lnTo>
                      <a:pt x="81" y="2"/>
                    </a:lnTo>
                    <a:lnTo>
                      <a:pt x="82" y="2"/>
                    </a:lnTo>
                    <a:lnTo>
                      <a:pt x="83" y="2"/>
                    </a:lnTo>
                    <a:lnTo>
                      <a:pt x="84" y="2"/>
                    </a:lnTo>
                    <a:lnTo>
                      <a:pt x="85" y="2"/>
                    </a:lnTo>
                    <a:lnTo>
                      <a:pt x="86" y="2"/>
                    </a:lnTo>
                    <a:lnTo>
                      <a:pt x="87" y="2"/>
                    </a:lnTo>
                    <a:lnTo>
                      <a:pt x="88" y="2"/>
                    </a:lnTo>
                    <a:lnTo>
                      <a:pt x="89" y="2"/>
                    </a:lnTo>
                    <a:lnTo>
                      <a:pt x="90" y="2"/>
                    </a:lnTo>
                    <a:lnTo>
                      <a:pt x="91" y="2"/>
                    </a:lnTo>
                    <a:lnTo>
                      <a:pt x="94" y="2"/>
                    </a:lnTo>
                    <a:lnTo>
                      <a:pt x="95" y="2"/>
                    </a:lnTo>
                    <a:lnTo>
                      <a:pt x="96" y="2"/>
                    </a:lnTo>
                    <a:lnTo>
                      <a:pt x="97" y="2"/>
                    </a:lnTo>
                    <a:lnTo>
                      <a:pt x="98" y="2"/>
                    </a:lnTo>
                    <a:lnTo>
                      <a:pt x="99" y="2"/>
                    </a:lnTo>
                    <a:lnTo>
                      <a:pt x="100" y="2"/>
                    </a:lnTo>
                    <a:lnTo>
                      <a:pt x="100" y="1"/>
                    </a:lnTo>
                    <a:lnTo>
                      <a:pt x="101" y="1"/>
                    </a:lnTo>
                    <a:lnTo>
                      <a:pt x="100" y="1"/>
                    </a:lnTo>
                    <a:lnTo>
                      <a:pt x="99" y="1"/>
                    </a:lnTo>
                    <a:lnTo>
                      <a:pt x="98" y="1"/>
                    </a:lnTo>
                    <a:lnTo>
                      <a:pt x="97" y="1"/>
                    </a:lnTo>
                    <a:lnTo>
                      <a:pt x="96" y="1"/>
                    </a:lnTo>
                    <a:lnTo>
                      <a:pt x="95" y="1"/>
                    </a:lnTo>
                    <a:lnTo>
                      <a:pt x="94" y="1"/>
                    </a:lnTo>
                    <a:lnTo>
                      <a:pt x="93" y="1"/>
                    </a:lnTo>
                    <a:lnTo>
                      <a:pt x="92" y="1"/>
                    </a:lnTo>
                    <a:lnTo>
                      <a:pt x="93" y="1"/>
                    </a:lnTo>
                    <a:lnTo>
                      <a:pt x="92" y="0"/>
                    </a:lnTo>
                    <a:lnTo>
                      <a:pt x="91" y="0"/>
                    </a:lnTo>
                    <a:lnTo>
                      <a:pt x="90" y="0"/>
                    </a:lnTo>
                    <a:lnTo>
                      <a:pt x="90" y="1"/>
                    </a:lnTo>
                    <a:lnTo>
                      <a:pt x="89" y="1"/>
                    </a:lnTo>
                    <a:lnTo>
                      <a:pt x="88" y="1"/>
                    </a:lnTo>
                    <a:lnTo>
                      <a:pt x="87" y="1"/>
                    </a:lnTo>
                    <a:lnTo>
                      <a:pt x="86" y="0"/>
                    </a:lnTo>
                    <a:lnTo>
                      <a:pt x="85" y="0"/>
                    </a:lnTo>
                    <a:lnTo>
                      <a:pt x="84" y="0"/>
                    </a:lnTo>
                    <a:lnTo>
                      <a:pt x="83" y="0"/>
                    </a:lnTo>
                    <a:lnTo>
                      <a:pt x="82" y="1"/>
                    </a:lnTo>
                    <a:lnTo>
                      <a:pt x="81" y="1"/>
                    </a:lnTo>
                    <a:lnTo>
                      <a:pt x="80" y="1"/>
                    </a:lnTo>
                    <a:lnTo>
                      <a:pt x="79" y="1"/>
                    </a:lnTo>
                    <a:lnTo>
                      <a:pt x="78" y="1"/>
                    </a:lnTo>
                    <a:lnTo>
                      <a:pt x="77" y="1"/>
                    </a:lnTo>
                    <a:lnTo>
                      <a:pt x="76" y="1"/>
                    </a:lnTo>
                    <a:lnTo>
                      <a:pt x="75" y="1"/>
                    </a:lnTo>
                    <a:lnTo>
                      <a:pt x="74" y="1"/>
                    </a:lnTo>
                    <a:lnTo>
                      <a:pt x="73" y="1"/>
                    </a:lnTo>
                    <a:lnTo>
                      <a:pt x="74" y="1"/>
                    </a:lnTo>
                    <a:lnTo>
                      <a:pt x="75" y="1"/>
                    </a:lnTo>
                    <a:lnTo>
                      <a:pt x="76" y="1"/>
                    </a:lnTo>
                    <a:lnTo>
                      <a:pt x="77" y="1"/>
                    </a:lnTo>
                    <a:lnTo>
                      <a:pt x="78" y="1"/>
                    </a:lnTo>
                    <a:lnTo>
                      <a:pt x="78" y="0"/>
                    </a:lnTo>
                    <a:lnTo>
                      <a:pt x="77" y="0"/>
                    </a:lnTo>
                    <a:lnTo>
                      <a:pt x="78" y="0"/>
                    </a:lnTo>
                    <a:lnTo>
                      <a:pt x="79" y="1"/>
                    </a:lnTo>
                    <a:lnTo>
                      <a:pt x="80" y="1"/>
                    </a:lnTo>
                    <a:lnTo>
                      <a:pt x="81" y="0"/>
                    </a:lnTo>
                    <a:lnTo>
                      <a:pt x="82" y="0"/>
                    </a:lnTo>
                    <a:lnTo>
                      <a:pt x="83" y="0"/>
                    </a:lnTo>
                    <a:lnTo>
                      <a:pt x="86" y="0"/>
                    </a:lnTo>
                    <a:lnTo>
                      <a:pt x="87" y="0"/>
                    </a:lnTo>
                    <a:lnTo>
                      <a:pt x="89" y="0"/>
                    </a:lnTo>
                    <a:lnTo>
                      <a:pt x="90" y="0"/>
                    </a:lnTo>
                    <a:lnTo>
                      <a:pt x="91" y="0"/>
                    </a:lnTo>
                    <a:lnTo>
                      <a:pt x="90" y="0"/>
                    </a:lnTo>
                    <a:lnTo>
                      <a:pt x="89" y="0"/>
                    </a:lnTo>
                    <a:lnTo>
                      <a:pt x="88" y="0"/>
                    </a:lnTo>
                    <a:lnTo>
                      <a:pt x="87" y="0"/>
                    </a:lnTo>
                    <a:lnTo>
                      <a:pt x="86" y="0"/>
                    </a:lnTo>
                    <a:lnTo>
                      <a:pt x="85" y="0"/>
                    </a:lnTo>
                    <a:lnTo>
                      <a:pt x="84" y="0"/>
                    </a:lnTo>
                    <a:lnTo>
                      <a:pt x="83" y="0"/>
                    </a:lnTo>
                    <a:lnTo>
                      <a:pt x="82" y="0"/>
                    </a:lnTo>
                    <a:lnTo>
                      <a:pt x="81" y="0"/>
                    </a:lnTo>
                    <a:lnTo>
                      <a:pt x="80" y="0"/>
                    </a:lnTo>
                    <a:lnTo>
                      <a:pt x="79" y="0"/>
                    </a:lnTo>
                    <a:lnTo>
                      <a:pt x="78" y="0"/>
                    </a:lnTo>
                    <a:lnTo>
                      <a:pt x="76" y="0"/>
                    </a:lnTo>
                    <a:lnTo>
                      <a:pt x="75" y="0"/>
                    </a:lnTo>
                    <a:lnTo>
                      <a:pt x="74" y="0"/>
                    </a:lnTo>
                    <a:lnTo>
                      <a:pt x="73" y="0"/>
                    </a:lnTo>
                    <a:lnTo>
                      <a:pt x="72" y="0"/>
                    </a:lnTo>
                    <a:lnTo>
                      <a:pt x="70" y="0"/>
                    </a:lnTo>
                    <a:lnTo>
                      <a:pt x="69" y="0"/>
                    </a:lnTo>
                    <a:lnTo>
                      <a:pt x="70" y="0"/>
                    </a:lnTo>
                    <a:lnTo>
                      <a:pt x="69" y="0"/>
                    </a:lnTo>
                    <a:lnTo>
                      <a:pt x="68" y="0"/>
                    </a:lnTo>
                    <a:lnTo>
                      <a:pt x="67" y="0"/>
                    </a:lnTo>
                    <a:lnTo>
                      <a:pt x="66" y="0"/>
                    </a:lnTo>
                    <a:lnTo>
                      <a:pt x="67" y="0"/>
                    </a:lnTo>
                    <a:lnTo>
                      <a:pt x="68" y="0"/>
                    </a:lnTo>
                    <a:lnTo>
                      <a:pt x="69" y="0"/>
                    </a:lnTo>
                    <a:lnTo>
                      <a:pt x="68" y="0"/>
                    </a:lnTo>
                    <a:lnTo>
                      <a:pt x="67" y="0"/>
                    </a:lnTo>
                    <a:lnTo>
                      <a:pt x="67" y="1"/>
                    </a:lnTo>
                    <a:lnTo>
                      <a:pt x="66" y="1"/>
                    </a:lnTo>
                    <a:lnTo>
                      <a:pt x="67" y="1"/>
                    </a:lnTo>
                    <a:lnTo>
                      <a:pt x="68" y="1"/>
                    </a:lnTo>
                    <a:lnTo>
                      <a:pt x="69" y="1"/>
                    </a:lnTo>
                    <a:lnTo>
                      <a:pt x="68" y="1"/>
                    </a:lnTo>
                    <a:lnTo>
                      <a:pt x="66" y="1"/>
                    </a:lnTo>
                    <a:lnTo>
                      <a:pt x="65" y="1"/>
                    </a:lnTo>
                    <a:lnTo>
                      <a:pt x="66" y="1"/>
                    </a:lnTo>
                    <a:lnTo>
                      <a:pt x="67" y="1"/>
                    </a:lnTo>
                    <a:lnTo>
                      <a:pt x="66" y="1"/>
                    </a:lnTo>
                    <a:lnTo>
                      <a:pt x="65" y="1"/>
                    </a:lnTo>
                    <a:lnTo>
                      <a:pt x="64" y="1"/>
                    </a:lnTo>
                    <a:lnTo>
                      <a:pt x="63" y="1"/>
                    </a:lnTo>
                    <a:lnTo>
                      <a:pt x="62" y="1"/>
                    </a:lnTo>
                    <a:lnTo>
                      <a:pt x="61" y="1"/>
                    </a:lnTo>
                    <a:lnTo>
                      <a:pt x="61" y="0"/>
                    </a:lnTo>
                    <a:lnTo>
                      <a:pt x="60" y="0"/>
                    </a:lnTo>
                    <a:lnTo>
                      <a:pt x="59" y="0"/>
                    </a:lnTo>
                    <a:lnTo>
                      <a:pt x="58" y="0"/>
                    </a:lnTo>
                    <a:lnTo>
                      <a:pt x="57" y="0"/>
                    </a:lnTo>
                    <a:lnTo>
                      <a:pt x="58" y="0"/>
                    </a:lnTo>
                    <a:lnTo>
                      <a:pt x="57" y="0"/>
                    </a:lnTo>
                    <a:lnTo>
                      <a:pt x="56" y="0"/>
                    </a:lnTo>
                    <a:lnTo>
                      <a:pt x="57" y="0"/>
                    </a:lnTo>
                    <a:lnTo>
                      <a:pt x="58" y="0"/>
                    </a:lnTo>
                    <a:lnTo>
                      <a:pt x="57" y="0"/>
                    </a:lnTo>
                    <a:lnTo>
                      <a:pt x="56" y="0"/>
                    </a:lnTo>
                    <a:lnTo>
                      <a:pt x="55" y="0"/>
                    </a:lnTo>
                    <a:lnTo>
                      <a:pt x="54" y="0"/>
                    </a:lnTo>
                    <a:lnTo>
                      <a:pt x="53" y="0"/>
                    </a:lnTo>
                    <a:lnTo>
                      <a:pt x="53" y="1"/>
                    </a:lnTo>
                    <a:lnTo>
                      <a:pt x="54" y="1"/>
                    </a:lnTo>
                    <a:lnTo>
                      <a:pt x="55" y="1"/>
                    </a:lnTo>
                    <a:lnTo>
                      <a:pt x="56" y="1"/>
                    </a:lnTo>
                    <a:lnTo>
                      <a:pt x="55" y="1"/>
                    </a:lnTo>
                    <a:lnTo>
                      <a:pt x="54" y="1"/>
                    </a:lnTo>
                    <a:lnTo>
                      <a:pt x="53" y="1"/>
                    </a:lnTo>
                    <a:lnTo>
                      <a:pt x="52" y="1"/>
                    </a:lnTo>
                    <a:lnTo>
                      <a:pt x="51" y="1"/>
                    </a:lnTo>
                    <a:lnTo>
                      <a:pt x="52" y="1"/>
                    </a:lnTo>
                    <a:lnTo>
                      <a:pt x="51" y="1"/>
                    </a:lnTo>
                    <a:lnTo>
                      <a:pt x="52" y="1"/>
                    </a:lnTo>
                    <a:lnTo>
                      <a:pt x="53" y="1"/>
                    </a:lnTo>
                    <a:lnTo>
                      <a:pt x="54" y="1"/>
                    </a:lnTo>
                    <a:lnTo>
                      <a:pt x="55" y="1"/>
                    </a:lnTo>
                    <a:lnTo>
                      <a:pt x="56" y="1"/>
                    </a:lnTo>
                    <a:lnTo>
                      <a:pt x="57" y="1"/>
                    </a:lnTo>
                    <a:lnTo>
                      <a:pt x="60" y="1"/>
                    </a:lnTo>
                    <a:lnTo>
                      <a:pt x="61" y="1"/>
                    </a:lnTo>
                    <a:lnTo>
                      <a:pt x="62" y="1"/>
                    </a:lnTo>
                    <a:lnTo>
                      <a:pt x="63" y="1"/>
                    </a:lnTo>
                    <a:lnTo>
                      <a:pt x="64" y="1"/>
                    </a:lnTo>
                    <a:lnTo>
                      <a:pt x="65" y="2"/>
                    </a:lnTo>
                    <a:lnTo>
                      <a:pt x="64" y="2"/>
                    </a:lnTo>
                    <a:lnTo>
                      <a:pt x="64" y="1"/>
                    </a:lnTo>
                    <a:lnTo>
                      <a:pt x="63" y="1"/>
                    </a:lnTo>
                    <a:lnTo>
                      <a:pt x="62" y="1"/>
                    </a:lnTo>
                    <a:lnTo>
                      <a:pt x="61" y="1"/>
                    </a:lnTo>
                    <a:lnTo>
                      <a:pt x="60" y="1"/>
                    </a:lnTo>
                    <a:lnTo>
                      <a:pt x="61" y="1"/>
                    </a:lnTo>
                    <a:lnTo>
                      <a:pt x="61" y="2"/>
                    </a:lnTo>
                    <a:lnTo>
                      <a:pt x="61" y="1"/>
                    </a:lnTo>
                    <a:lnTo>
                      <a:pt x="60" y="1"/>
                    </a:lnTo>
                    <a:lnTo>
                      <a:pt x="59" y="1"/>
                    </a:lnTo>
                    <a:lnTo>
                      <a:pt x="56" y="1"/>
                    </a:lnTo>
                    <a:lnTo>
                      <a:pt x="55" y="1"/>
                    </a:lnTo>
                    <a:lnTo>
                      <a:pt x="54" y="1"/>
                    </a:lnTo>
                    <a:lnTo>
                      <a:pt x="53" y="1"/>
                    </a:lnTo>
                    <a:lnTo>
                      <a:pt x="54" y="1"/>
                    </a:lnTo>
                    <a:lnTo>
                      <a:pt x="55" y="1"/>
                    </a:lnTo>
                    <a:lnTo>
                      <a:pt x="56" y="2"/>
                    </a:lnTo>
                    <a:lnTo>
                      <a:pt x="57" y="2"/>
                    </a:lnTo>
                    <a:lnTo>
                      <a:pt x="58" y="2"/>
                    </a:lnTo>
                    <a:lnTo>
                      <a:pt x="59" y="2"/>
                    </a:lnTo>
                    <a:lnTo>
                      <a:pt x="60" y="2"/>
                    </a:lnTo>
                    <a:lnTo>
                      <a:pt x="59" y="2"/>
                    </a:lnTo>
                    <a:lnTo>
                      <a:pt x="58" y="2"/>
                    </a:lnTo>
                    <a:lnTo>
                      <a:pt x="57" y="2"/>
                    </a:lnTo>
                    <a:lnTo>
                      <a:pt x="56" y="2"/>
                    </a:lnTo>
                    <a:lnTo>
                      <a:pt x="55" y="2"/>
                    </a:lnTo>
                    <a:lnTo>
                      <a:pt x="56" y="2"/>
                    </a:lnTo>
                    <a:lnTo>
                      <a:pt x="55" y="2"/>
                    </a:lnTo>
                    <a:lnTo>
                      <a:pt x="56" y="2"/>
                    </a:lnTo>
                    <a:lnTo>
                      <a:pt x="56" y="3"/>
                    </a:lnTo>
                    <a:lnTo>
                      <a:pt x="57" y="3"/>
                    </a:lnTo>
                    <a:lnTo>
                      <a:pt x="56" y="3"/>
                    </a:lnTo>
                    <a:lnTo>
                      <a:pt x="55" y="3"/>
                    </a:lnTo>
                    <a:lnTo>
                      <a:pt x="54" y="3"/>
                    </a:lnTo>
                    <a:lnTo>
                      <a:pt x="53" y="3"/>
                    </a:lnTo>
                    <a:lnTo>
                      <a:pt x="53" y="2"/>
                    </a:lnTo>
                    <a:lnTo>
                      <a:pt x="52" y="2"/>
                    </a:lnTo>
                    <a:lnTo>
                      <a:pt x="51" y="2"/>
                    </a:lnTo>
                    <a:lnTo>
                      <a:pt x="50" y="2"/>
                    </a:lnTo>
                    <a:lnTo>
                      <a:pt x="49" y="2"/>
                    </a:lnTo>
                    <a:lnTo>
                      <a:pt x="48" y="2"/>
                    </a:lnTo>
                    <a:lnTo>
                      <a:pt x="47" y="2"/>
                    </a:lnTo>
                    <a:lnTo>
                      <a:pt x="46" y="2"/>
                    </a:lnTo>
                    <a:lnTo>
                      <a:pt x="45" y="1"/>
                    </a:lnTo>
                    <a:lnTo>
                      <a:pt x="43" y="1"/>
                    </a:lnTo>
                    <a:lnTo>
                      <a:pt x="42" y="2"/>
                    </a:lnTo>
                    <a:lnTo>
                      <a:pt x="43" y="2"/>
                    </a:lnTo>
                    <a:lnTo>
                      <a:pt x="44" y="2"/>
                    </a:lnTo>
                    <a:lnTo>
                      <a:pt x="45" y="2"/>
                    </a:lnTo>
                    <a:lnTo>
                      <a:pt x="46" y="2"/>
                    </a:lnTo>
                    <a:lnTo>
                      <a:pt x="46" y="3"/>
                    </a:lnTo>
                    <a:lnTo>
                      <a:pt x="45" y="3"/>
                    </a:lnTo>
                    <a:lnTo>
                      <a:pt x="44" y="3"/>
                    </a:lnTo>
                    <a:lnTo>
                      <a:pt x="43" y="3"/>
                    </a:lnTo>
                    <a:lnTo>
                      <a:pt x="43" y="2"/>
                    </a:lnTo>
                    <a:lnTo>
                      <a:pt x="44" y="3"/>
                    </a:lnTo>
                    <a:lnTo>
                      <a:pt x="45" y="3"/>
                    </a:lnTo>
                    <a:lnTo>
                      <a:pt x="46" y="3"/>
                    </a:lnTo>
                    <a:lnTo>
                      <a:pt x="45" y="3"/>
                    </a:lnTo>
                    <a:lnTo>
                      <a:pt x="44" y="3"/>
                    </a:lnTo>
                    <a:lnTo>
                      <a:pt x="43" y="3"/>
                    </a:lnTo>
                    <a:lnTo>
                      <a:pt x="42" y="3"/>
                    </a:lnTo>
                    <a:lnTo>
                      <a:pt x="41" y="3"/>
                    </a:lnTo>
                    <a:lnTo>
                      <a:pt x="41" y="2"/>
                    </a:lnTo>
                    <a:lnTo>
                      <a:pt x="40" y="2"/>
                    </a:lnTo>
                    <a:lnTo>
                      <a:pt x="39" y="2"/>
                    </a:lnTo>
                    <a:lnTo>
                      <a:pt x="39" y="3"/>
                    </a:lnTo>
                    <a:lnTo>
                      <a:pt x="38" y="3"/>
                    </a:lnTo>
                    <a:lnTo>
                      <a:pt x="38" y="2"/>
                    </a:lnTo>
                    <a:lnTo>
                      <a:pt x="37" y="2"/>
                    </a:lnTo>
                    <a:lnTo>
                      <a:pt x="36" y="2"/>
                    </a:lnTo>
                    <a:lnTo>
                      <a:pt x="35" y="2"/>
                    </a:lnTo>
                    <a:lnTo>
                      <a:pt x="34" y="2"/>
                    </a:lnTo>
                    <a:lnTo>
                      <a:pt x="33" y="2"/>
                    </a:lnTo>
                    <a:lnTo>
                      <a:pt x="32" y="2"/>
                    </a:lnTo>
                    <a:lnTo>
                      <a:pt x="31" y="2"/>
                    </a:lnTo>
                    <a:lnTo>
                      <a:pt x="30" y="2"/>
                    </a:lnTo>
                    <a:lnTo>
                      <a:pt x="29" y="2"/>
                    </a:lnTo>
                    <a:lnTo>
                      <a:pt x="28" y="2"/>
                    </a:lnTo>
                    <a:lnTo>
                      <a:pt x="27" y="2"/>
                    </a:lnTo>
                    <a:lnTo>
                      <a:pt x="26" y="2"/>
                    </a:lnTo>
                    <a:lnTo>
                      <a:pt x="27" y="2"/>
                    </a:lnTo>
                    <a:lnTo>
                      <a:pt x="28" y="3"/>
                    </a:lnTo>
                    <a:lnTo>
                      <a:pt x="29" y="3"/>
                    </a:lnTo>
                    <a:lnTo>
                      <a:pt x="30" y="3"/>
                    </a:lnTo>
                    <a:lnTo>
                      <a:pt x="31" y="3"/>
                    </a:lnTo>
                    <a:lnTo>
                      <a:pt x="32" y="3"/>
                    </a:lnTo>
                    <a:lnTo>
                      <a:pt x="31" y="3"/>
                    </a:lnTo>
                    <a:lnTo>
                      <a:pt x="30" y="3"/>
                    </a:lnTo>
                    <a:lnTo>
                      <a:pt x="29" y="3"/>
                    </a:lnTo>
                    <a:lnTo>
                      <a:pt x="28" y="3"/>
                    </a:lnTo>
                    <a:lnTo>
                      <a:pt x="27" y="3"/>
                    </a:lnTo>
                    <a:lnTo>
                      <a:pt x="26" y="3"/>
                    </a:lnTo>
                    <a:lnTo>
                      <a:pt x="25" y="2"/>
                    </a:lnTo>
                    <a:lnTo>
                      <a:pt x="25" y="3"/>
                    </a:lnTo>
                    <a:lnTo>
                      <a:pt x="24" y="3"/>
                    </a:lnTo>
                    <a:lnTo>
                      <a:pt x="23" y="3"/>
                    </a:lnTo>
                    <a:lnTo>
                      <a:pt x="24" y="3"/>
                    </a:lnTo>
                    <a:lnTo>
                      <a:pt x="23" y="3"/>
                    </a:lnTo>
                    <a:lnTo>
                      <a:pt x="23" y="4"/>
                    </a:lnTo>
                    <a:lnTo>
                      <a:pt x="24" y="4"/>
                    </a:lnTo>
                    <a:lnTo>
                      <a:pt x="23" y="4"/>
                    </a:lnTo>
                    <a:lnTo>
                      <a:pt x="22" y="4"/>
                    </a:lnTo>
                    <a:lnTo>
                      <a:pt x="21" y="4"/>
                    </a:lnTo>
                    <a:lnTo>
                      <a:pt x="20" y="4"/>
                    </a:lnTo>
                    <a:lnTo>
                      <a:pt x="19" y="4"/>
                    </a:lnTo>
                    <a:lnTo>
                      <a:pt x="20" y="4"/>
                    </a:lnTo>
                    <a:lnTo>
                      <a:pt x="20" y="5"/>
                    </a:lnTo>
                    <a:lnTo>
                      <a:pt x="20" y="4"/>
                    </a:lnTo>
                    <a:lnTo>
                      <a:pt x="19" y="4"/>
                    </a:lnTo>
                    <a:lnTo>
                      <a:pt x="18" y="4"/>
                    </a:lnTo>
                    <a:lnTo>
                      <a:pt x="17" y="4"/>
                    </a:lnTo>
                    <a:lnTo>
                      <a:pt x="16" y="4"/>
                    </a:lnTo>
                    <a:lnTo>
                      <a:pt x="16" y="5"/>
                    </a:lnTo>
                    <a:lnTo>
                      <a:pt x="15" y="5"/>
                    </a:lnTo>
                    <a:lnTo>
                      <a:pt x="14" y="5"/>
                    </a:lnTo>
                    <a:lnTo>
                      <a:pt x="13" y="5"/>
                    </a:lnTo>
                    <a:lnTo>
                      <a:pt x="12" y="5"/>
                    </a:lnTo>
                    <a:lnTo>
                      <a:pt x="11" y="5"/>
                    </a:lnTo>
                    <a:lnTo>
                      <a:pt x="11" y="6"/>
                    </a:lnTo>
                    <a:lnTo>
                      <a:pt x="12" y="6"/>
                    </a:lnTo>
                    <a:lnTo>
                      <a:pt x="13" y="6"/>
                    </a:lnTo>
                    <a:lnTo>
                      <a:pt x="14" y="6"/>
                    </a:lnTo>
                    <a:lnTo>
                      <a:pt x="15" y="6"/>
                    </a:lnTo>
                    <a:lnTo>
                      <a:pt x="16" y="6"/>
                    </a:lnTo>
                    <a:lnTo>
                      <a:pt x="17" y="6"/>
                    </a:lnTo>
                    <a:lnTo>
                      <a:pt x="18" y="6"/>
                    </a:lnTo>
                    <a:lnTo>
                      <a:pt x="17" y="6"/>
                    </a:lnTo>
                    <a:lnTo>
                      <a:pt x="16" y="6"/>
                    </a:lnTo>
                    <a:lnTo>
                      <a:pt x="16" y="7"/>
                    </a:lnTo>
                    <a:lnTo>
                      <a:pt x="17" y="7"/>
                    </a:lnTo>
                    <a:lnTo>
                      <a:pt x="16" y="7"/>
                    </a:lnTo>
                    <a:lnTo>
                      <a:pt x="16" y="8"/>
                    </a:lnTo>
                    <a:lnTo>
                      <a:pt x="15" y="8"/>
                    </a:lnTo>
                    <a:lnTo>
                      <a:pt x="14" y="8"/>
                    </a:lnTo>
                    <a:lnTo>
                      <a:pt x="13" y="8"/>
                    </a:lnTo>
                    <a:lnTo>
                      <a:pt x="12" y="8"/>
                    </a:lnTo>
                    <a:lnTo>
                      <a:pt x="11" y="8"/>
                    </a:lnTo>
                    <a:lnTo>
                      <a:pt x="10" y="8"/>
                    </a:lnTo>
                    <a:lnTo>
                      <a:pt x="9" y="8"/>
                    </a:lnTo>
                    <a:lnTo>
                      <a:pt x="8" y="8"/>
                    </a:lnTo>
                    <a:lnTo>
                      <a:pt x="8" y="9"/>
                    </a:lnTo>
                    <a:lnTo>
                      <a:pt x="7" y="9"/>
                    </a:lnTo>
                    <a:lnTo>
                      <a:pt x="6" y="9"/>
                    </a:lnTo>
                    <a:lnTo>
                      <a:pt x="5" y="9"/>
                    </a:lnTo>
                    <a:lnTo>
                      <a:pt x="4" y="9"/>
                    </a:lnTo>
                    <a:lnTo>
                      <a:pt x="3" y="9"/>
                    </a:lnTo>
                    <a:lnTo>
                      <a:pt x="2" y="9"/>
                    </a:lnTo>
                    <a:lnTo>
                      <a:pt x="1" y="9"/>
                    </a:lnTo>
                    <a:lnTo>
                      <a:pt x="1" y="10"/>
                    </a:lnTo>
                    <a:lnTo>
                      <a:pt x="0" y="10"/>
                    </a:lnTo>
                    <a:lnTo>
                      <a:pt x="1" y="10"/>
                    </a:lnTo>
                    <a:lnTo>
                      <a:pt x="0" y="10"/>
                    </a:lnTo>
                    <a:lnTo>
                      <a:pt x="1" y="10"/>
                    </a:lnTo>
                    <a:lnTo>
                      <a:pt x="2" y="11"/>
                    </a:lnTo>
                    <a:lnTo>
                      <a:pt x="3" y="11"/>
                    </a:lnTo>
                    <a:lnTo>
                      <a:pt x="4" y="11"/>
                    </a:lnTo>
                    <a:lnTo>
                      <a:pt x="5" y="11"/>
                    </a:lnTo>
                    <a:lnTo>
                      <a:pt x="6" y="11"/>
                    </a:lnTo>
                    <a:lnTo>
                      <a:pt x="7" y="11"/>
                    </a:lnTo>
                    <a:lnTo>
                      <a:pt x="6" y="11"/>
                    </a:lnTo>
                    <a:lnTo>
                      <a:pt x="5" y="11"/>
                    </a:lnTo>
                    <a:lnTo>
                      <a:pt x="6" y="11"/>
                    </a:lnTo>
                    <a:lnTo>
                      <a:pt x="7" y="11"/>
                    </a:lnTo>
                    <a:lnTo>
                      <a:pt x="6" y="11"/>
                    </a:lnTo>
                    <a:lnTo>
                      <a:pt x="7" y="11"/>
                    </a:lnTo>
                    <a:lnTo>
                      <a:pt x="8" y="12"/>
                    </a:lnTo>
                    <a:lnTo>
                      <a:pt x="9" y="12"/>
                    </a:lnTo>
                    <a:lnTo>
                      <a:pt x="9" y="11"/>
                    </a:lnTo>
                    <a:lnTo>
                      <a:pt x="10" y="11"/>
                    </a:lnTo>
                    <a:lnTo>
                      <a:pt x="9" y="11"/>
                    </a:lnTo>
                    <a:lnTo>
                      <a:pt x="10" y="11"/>
                    </a:lnTo>
                    <a:lnTo>
                      <a:pt x="11" y="11"/>
                    </a:lnTo>
                    <a:lnTo>
                      <a:pt x="12" y="11"/>
                    </a:lnTo>
                    <a:lnTo>
                      <a:pt x="13" y="11"/>
                    </a:lnTo>
                    <a:lnTo>
                      <a:pt x="14" y="11"/>
                    </a:lnTo>
                    <a:lnTo>
                      <a:pt x="15" y="11"/>
                    </a:lnTo>
                    <a:lnTo>
                      <a:pt x="15" y="12"/>
                    </a:lnTo>
                    <a:lnTo>
                      <a:pt x="14" y="12"/>
                    </a:lnTo>
                    <a:lnTo>
                      <a:pt x="15" y="12"/>
                    </a:lnTo>
                    <a:lnTo>
                      <a:pt x="14" y="12"/>
                    </a:lnTo>
                    <a:lnTo>
                      <a:pt x="13" y="12"/>
                    </a:lnTo>
                    <a:lnTo>
                      <a:pt x="12" y="12"/>
                    </a:lnTo>
                    <a:lnTo>
                      <a:pt x="11" y="12"/>
                    </a:lnTo>
                    <a:lnTo>
                      <a:pt x="10" y="12"/>
                    </a:lnTo>
                    <a:lnTo>
                      <a:pt x="9" y="12"/>
                    </a:lnTo>
                    <a:lnTo>
                      <a:pt x="10" y="12"/>
                    </a:lnTo>
                    <a:lnTo>
                      <a:pt x="11" y="12"/>
                    </a:lnTo>
                    <a:lnTo>
                      <a:pt x="12" y="12"/>
                    </a:lnTo>
                    <a:lnTo>
                      <a:pt x="13" y="12"/>
                    </a:lnTo>
                    <a:lnTo>
                      <a:pt x="14" y="12"/>
                    </a:lnTo>
                    <a:lnTo>
                      <a:pt x="15" y="12"/>
                    </a:lnTo>
                    <a:lnTo>
                      <a:pt x="14" y="12"/>
                    </a:lnTo>
                    <a:lnTo>
                      <a:pt x="13" y="12"/>
                    </a:lnTo>
                    <a:lnTo>
                      <a:pt x="12" y="12"/>
                    </a:lnTo>
                    <a:lnTo>
                      <a:pt x="11" y="12"/>
                    </a:lnTo>
                    <a:lnTo>
                      <a:pt x="10" y="12"/>
                    </a:lnTo>
                    <a:lnTo>
                      <a:pt x="9" y="12"/>
                    </a:lnTo>
                    <a:lnTo>
                      <a:pt x="8" y="12"/>
                    </a:lnTo>
                    <a:lnTo>
                      <a:pt x="7" y="12"/>
                    </a:lnTo>
                    <a:lnTo>
                      <a:pt x="6" y="12"/>
                    </a:lnTo>
                    <a:lnTo>
                      <a:pt x="5" y="12"/>
                    </a:lnTo>
                    <a:lnTo>
                      <a:pt x="4" y="12"/>
                    </a:lnTo>
                    <a:lnTo>
                      <a:pt x="4" y="13"/>
                    </a:lnTo>
                    <a:lnTo>
                      <a:pt x="5" y="13"/>
                    </a:lnTo>
                    <a:lnTo>
                      <a:pt x="6" y="13"/>
                    </a:lnTo>
                    <a:lnTo>
                      <a:pt x="5" y="13"/>
                    </a:lnTo>
                    <a:lnTo>
                      <a:pt x="6" y="13"/>
                    </a:lnTo>
                    <a:lnTo>
                      <a:pt x="7" y="13"/>
                    </a:lnTo>
                    <a:lnTo>
                      <a:pt x="8" y="13"/>
                    </a:lnTo>
                    <a:lnTo>
                      <a:pt x="7" y="13"/>
                    </a:lnTo>
                    <a:moveTo>
                      <a:pt x="51" y="29"/>
                    </a:moveTo>
                    <a:lnTo>
                      <a:pt x="51" y="29"/>
                    </a:lnTo>
                    <a:lnTo>
                      <a:pt x="52" y="29"/>
                    </a:lnTo>
                    <a:lnTo>
                      <a:pt x="51" y="29"/>
                    </a:lnTo>
                    <a:lnTo>
                      <a:pt x="51" y="30"/>
                    </a:lnTo>
                    <a:lnTo>
                      <a:pt x="52" y="30"/>
                    </a:lnTo>
                    <a:lnTo>
                      <a:pt x="51" y="30"/>
                    </a:lnTo>
                    <a:lnTo>
                      <a:pt x="52" y="30"/>
                    </a:lnTo>
                    <a:lnTo>
                      <a:pt x="53" y="30"/>
                    </a:lnTo>
                    <a:lnTo>
                      <a:pt x="54" y="30"/>
                    </a:lnTo>
                    <a:lnTo>
                      <a:pt x="55" y="30"/>
                    </a:lnTo>
                    <a:lnTo>
                      <a:pt x="54" y="30"/>
                    </a:lnTo>
                    <a:lnTo>
                      <a:pt x="55" y="30"/>
                    </a:lnTo>
                    <a:lnTo>
                      <a:pt x="54" y="30"/>
                    </a:lnTo>
                    <a:lnTo>
                      <a:pt x="53" y="30"/>
                    </a:lnTo>
                    <a:lnTo>
                      <a:pt x="53" y="31"/>
                    </a:lnTo>
                    <a:lnTo>
                      <a:pt x="54" y="31"/>
                    </a:lnTo>
                    <a:lnTo>
                      <a:pt x="55" y="31"/>
                    </a:lnTo>
                    <a:lnTo>
                      <a:pt x="56" y="31"/>
                    </a:lnTo>
                    <a:lnTo>
                      <a:pt x="57" y="31"/>
                    </a:lnTo>
                    <a:lnTo>
                      <a:pt x="57" y="30"/>
                    </a:lnTo>
                    <a:lnTo>
                      <a:pt x="58" y="30"/>
                    </a:lnTo>
                    <a:lnTo>
                      <a:pt x="57" y="29"/>
                    </a:lnTo>
                    <a:lnTo>
                      <a:pt x="56" y="29"/>
                    </a:lnTo>
                    <a:lnTo>
                      <a:pt x="55" y="29"/>
                    </a:lnTo>
                    <a:lnTo>
                      <a:pt x="54" y="29"/>
                    </a:lnTo>
                    <a:lnTo>
                      <a:pt x="53" y="28"/>
                    </a:lnTo>
                    <a:lnTo>
                      <a:pt x="52" y="28"/>
                    </a:lnTo>
                    <a:lnTo>
                      <a:pt x="51" y="28"/>
                    </a:lnTo>
                    <a:lnTo>
                      <a:pt x="50" y="28"/>
                    </a:lnTo>
                    <a:lnTo>
                      <a:pt x="50" y="29"/>
                    </a:lnTo>
                    <a:lnTo>
                      <a:pt x="51" y="29"/>
                    </a:lnTo>
                    <a:moveTo>
                      <a:pt x="51" y="26"/>
                    </a:moveTo>
                    <a:lnTo>
                      <a:pt x="51" y="26"/>
                    </a:lnTo>
                    <a:lnTo>
                      <a:pt x="50" y="26"/>
                    </a:lnTo>
                    <a:lnTo>
                      <a:pt x="51" y="26"/>
                    </a:lnTo>
                    <a:lnTo>
                      <a:pt x="52" y="26"/>
                    </a:lnTo>
                    <a:lnTo>
                      <a:pt x="51" y="26"/>
                    </a:lnTo>
                    <a:moveTo>
                      <a:pt x="51" y="25"/>
                    </a:moveTo>
                    <a:lnTo>
                      <a:pt x="52" y="25"/>
                    </a:lnTo>
                    <a:lnTo>
                      <a:pt x="51" y="25"/>
                    </a:lnTo>
                    <a:moveTo>
                      <a:pt x="52" y="26"/>
                    </a:moveTo>
                    <a:lnTo>
                      <a:pt x="52" y="26"/>
                    </a:lnTo>
                    <a:lnTo>
                      <a:pt x="53" y="26"/>
                    </a:lnTo>
                    <a:lnTo>
                      <a:pt x="52" y="26"/>
                    </a:lnTo>
                    <a:moveTo>
                      <a:pt x="60" y="29"/>
                    </a:moveTo>
                    <a:lnTo>
                      <a:pt x="59" y="29"/>
                    </a:lnTo>
                    <a:lnTo>
                      <a:pt x="59" y="30"/>
                    </a:lnTo>
                    <a:lnTo>
                      <a:pt x="60" y="30"/>
                    </a:lnTo>
                    <a:lnTo>
                      <a:pt x="60" y="29"/>
                    </a:lnTo>
                    <a:moveTo>
                      <a:pt x="116" y="26"/>
                    </a:moveTo>
                    <a:lnTo>
                      <a:pt x="116" y="26"/>
                    </a:lnTo>
                    <a:lnTo>
                      <a:pt x="116" y="27"/>
                    </a:lnTo>
                    <a:lnTo>
                      <a:pt x="115" y="27"/>
                    </a:lnTo>
                    <a:lnTo>
                      <a:pt x="114" y="27"/>
                    </a:lnTo>
                    <a:lnTo>
                      <a:pt x="113" y="27"/>
                    </a:lnTo>
                    <a:lnTo>
                      <a:pt x="112" y="27"/>
                    </a:lnTo>
                    <a:lnTo>
                      <a:pt x="112" y="28"/>
                    </a:lnTo>
                    <a:lnTo>
                      <a:pt x="113" y="28"/>
                    </a:lnTo>
                    <a:lnTo>
                      <a:pt x="114" y="28"/>
                    </a:lnTo>
                    <a:lnTo>
                      <a:pt x="115" y="28"/>
                    </a:lnTo>
                    <a:lnTo>
                      <a:pt x="116" y="28"/>
                    </a:lnTo>
                    <a:lnTo>
                      <a:pt x="117" y="28"/>
                    </a:lnTo>
                    <a:lnTo>
                      <a:pt x="118" y="28"/>
                    </a:lnTo>
                    <a:lnTo>
                      <a:pt x="118" y="27"/>
                    </a:lnTo>
                    <a:lnTo>
                      <a:pt x="117" y="27"/>
                    </a:lnTo>
                    <a:lnTo>
                      <a:pt x="116" y="26"/>
                    </a:lnTo>
                    <a:moveTo>
                      <a:pt x="112" y="21"/>
                    </a:moveTo>
                    <a:lnTo>
                      <a:pt x="113" y="21"/>
                    </a:lnTo>
                    <a:lnTo>
                      <a:pt x="114" y="21"/>
                    </a:lnTo>
                    <a:lnTo>
                      <a:pt x="115" y="21"/>
                    </a:lnTo>
                    <a:lnTo>
                      <a:pt x="116" y="21"/>
                    </a:lnTo>
                    <a:lnTo>
                      <a:pt x="115" y="21"/>
                    </a:lnTo>
                    <a:lnTo>
                      <a:pt x="114" y="21"/>
                    </a:lnTo>
                    <a:lnTo>
                      <a:pt x="113" y="21"/>
                    </a:lnTo>
                    <a:lnTo>
                      <a:pt x="112" y="21"/>
                    </a:lnTo>
                    <a:moveTo>
                      <a:pt x="121" y="23"/>
                    </a:moveTo>
                    <a:lnTo>
                      <a:pt x="120" y="23"/>
                    </a:lnTo>
                    <a:lnTo>
                      <a:pt x="121" y="23"/>
                    </a:lnTo>
                    <a:lnTo>
                      <a:pt x="122" y="23"/>
                    </a:lnTo>
                    <a:lnTo>
                      <a:pt x="121" y="23"/>
                    </a:lnTo>
                    <a:lnTo>
                      <a:pt x="120" y="23"/>
                    </a:lnTo>
                    <a:lnTo>
                      <a:pt x="119" y="22"/>
                    </a:lnTo>
                    <a:lnTo>
                      <a:pt x="118" y="22"/>
                    </a:lnTo>
                    <a:lnTo>
                      <a:pt x="117" y="22"/>
                    </a:lnTo>
                    <a:lnTo>
                      <a:pt x="116" y="22"/>
                    </a:lnTo>
                    <a:lnTo>
                      <a:pt x="115" y="22"/>
                    </a:lnTo>
                    <a:lnTo>
                      <a:pt x="115" y="23"/>
                    </a:lnTo>
                    <a:lnTo>
                      <a:pt x="116" y="23"/>
                    </a:lnTo>
                    <a:lnTo>
                      <a:pt x="117" y="23"/>
                    </a:lnTo>
                    <a:lnTo>
                      <a:pt x="118" y="23"/>
                    </a:lnTo>
                    <a:lnTo>
                      <a:pt x="119" y="23"/>
                    </a:lnTo>
                    <a:lnTo>
                      <a:pt x="120" y="24"/>
                    </a:lnTo>
                    <a:lnTo>
                      <a:pt x="121" y="24"/>
                    </a:lnTo>
                    <a:lnTo>
                      <a:pt x="122" y="24"/>
                    </a:lnTo>
                    <a:lnTo>
                      <a:pt x="121" y="23"/>
                    </a:lnTo>
                    <a:moveTo>
                      <a:pt x="120" y="22"/>
                    </a:moveTo>
                    <a:lnTo>
                      <a:pt x="120" y="22"/>
                    </a:lnTo>
                    <a:lnTo>
                      <a:pt x="119" y="22"/>
                    </a:lnTo>
                    <a:lnTo>
                      <a:pt x="118" y="22"/>
                    </a:lnTo>
                    <a:lnTo>
                      <a:pt x="117" y="22"/>
                    </a:lnTo>
                    <a:lnTo>
                      <a:pt x="116" y="22"/>
                    </a:lnTo>
                    <a:lnTo>
                      <a:pt x="115" y="22"/>
                    </a:lnTo>
                    <a:lnTo>
                      <a:pt x="116" y="22"/>
                    </a:lnTo>
                    <a:lnTo>
                      <a:pt x="117" y="22"/>
                    </a:lnTo>
                    <a:lnTo>
                      <a:pt x="118" y="22"/>
                    </a:lnTo>
                    <a:lnTo>
                      <a:pt x="119" y="22"/>
                    </a:lnTo>
                    <a:lnTo>
                      <a:pt x="120" y="22"/>
                    </a:lnTo>
                    <a:lnTo>
                      <a:pt x="121" y="22"/>
                    </a:lnTo>
                    <a:lnTo>
                      <a:pt x="120" y="22"/>
                    </a:lnTo>
                    <a:moveTo>
                      <a:pt x="119" y="18"/>
                    </a:moveTo>
                    <a:lnTo>
                      <a:pt x="118" y="18"/>
                    </a:lnTo>
                    <a:lnTo>
                      <a:pt x="117" y="18"/>
                    </a:lnTo>
                    <a:lnTo>
                      <a:pt x="117" y="19"/>
                    </a:lnTo>
                    <a:lnTo>
                      <a:pt x="118" y="19"/>
                    </a:lnTo>
                    <a:lnTo>
                      <a:pt x="119" y="19"/>
                    </a:lnTo>
                    <a:lnTo>
                      <a:pt x="120" y="19"/>
                    </a:lnTo>
                    <a:lnTo>
                      <a:pt x="121" y="19"/>
                    </a:lnTo>
                    <a:lnTo>
                      <a:pt x="120" y="19"/>
                    </a:lnTo>
                    <a:lnTo>
                      <a:pt x="119" y="18"/>
                    </a:lnTo>
                    <a:moveTo>
                      <a:pt x="120" y="18"/>
                    </a:moveTo>
                    <a:lnTo>
                      <a:pt x="120" y="18"/>
                    </a:lnTo>
                    <a:lnTo>
                      <a:pt x="120" y="17"/>
                    </a:lnTo>
                    <a:lnTo>
                      <a:pt x="119" y="17"/>
                    </a:lnTo>
                    <a:lnTo>
                      <a:pt x="118" y="17"/>
                    </a:lnTo>
                    <a:lnTo>
                      <a:pt x="119" y="18"/>
                    </a:lnTo>
                    <a:lnTo>
                      <a:pt x="120" y="18"/>
                    </a:lnTo>
                    <a:moveTo>
                      <a:pt x="123" y="16"/>
                    </a:moveTo>
                    <a:lnTo>
                      <a:pt x="123" y="16"/>
                    </a:lnTo>
                    <a:lnTo>
                      <a:pt x="122" y="16"/>
                    </a:lnTo>
                    <a:lnTo>
                      <a:pt x="121" y="16"/>
                    </a:lnTo>
                    <a:lnTo>
                      <a:pt x="121" y="17"/>
                    </a:lnTo>
                    <a:lnTo>
                      <a:pt x="122" y="17"/>
                    </a:lnTo>
                    <a:lnTo>
                      <a:pt x="123" y="17"/>
                    </a:lnTo>
                    <a:lnTo>
                      <a:pt x="124" y="17"/>
                    </a:lnTo>
                    <a:lnTo>
                      <a:pt x="125" y="17"/>
                    </a:lnTo>
                    <a:lnTo>
                      <a:pt x="124" y="17"/>
                    </a:lnTo>
                    <a:lnTo>
                      <a:pt x="123" y="17"/>
                    </a:lnTo>
                    <a:lnTo>
                      <a:pt x="123" y="16"/>
                    </a:lnTo>
                    <a:moveTo>
                      <a:pt x="120" y="14"/>
                    </a:moveTo>
                    <a:lnTo>
                      <a:pt x="119" y="14"/>
                    </a:lnTo>
                    <a:lnTo>
                      <a:pt x="118" y="13"/>
                    </a:lnTo>
                    <a:lnTo>
                      <a:pt x="117" y="13"/>
                    </a:lnTo>
                    <a:lnTo>
                      <a:pt x="118" y="13"/>
                    </a:lnTo>
                    <a:lnTo>
                      <a:pt x="118" y="14"/>
                    </a:lnTo>
                    <a:lnTo>
                      <a:pt x="119" y="14"/>
                    </a:lnTo>
                    <a:lnTo>
                      <a:pt x="119" y="15"/>
                    </a:lnTo>
                    <a:lnTo>
                      <a:pt x="120" y="15"/>
                    </a:lnTo>
                    <a:lnTo>
                      <a:pt x="120" y="14"/>
                    </a:lnTo>
                  </a:path>
                </a:pathLst>
              </a:custGeom>
              <a:solidFill>
                <a:schemeClr val="bg1">
                  <a:lumMod val="85000"/>
                </a:schemeClr>
              </a:solidFill>
              <a:ln w="9525">
                <a:noFill/>
                <a:round/>
                <a:headEnd/>
                <a:tailEnd/>
              </a:ln>
              <a:effectLst>
                <a:outerShdw blurRad="50800" dist="38100" dir="2700000" algn="tl" rotWithShape="0">
                  <a:prstClr val="black">
                    <a:alpha val="40000"/>
                  </a:prstClr>
                </a:outerShdw>
              </a:effectLst>
            </p:spPr>
            <p:txBody>
              <a:bodyPr/>
              <a:lstStyle/>
              <a:p>
                <a:endParaRPr lang="zh-CN" altLang="en-US">
                  <a:solidFill>
                    <a:srgbClr val="000000"/>
                  </a:solidFill>
                  <a:latin typeface="微软雅黑" pitchFamily="34" charset="-122"/>
                  <a:ea typeface="微软雅黑" pitchFamily="34" charset="-122"/>
                </a:endParaRPr>
              </a:p>
            </p:txBody>
          </p:sp>
          <p:grpSp>
            <p:nvGrpSpPr>
              <p:cNvPr id="8" name="Group 1332"/>
              <p:cNvGrpSpPr>
                <a:grpSpLocks/>
              </p:cNvGrpSpPr>
              <p:nvPr/>
            </p:nvGrpSpPr>
            <p:grpSpPr bwMode="auto">
              <a:xfrm>
                <a:off x="9649110" y="1817381"/>
                <a:ext cx="139681" cy="60325"/>
                <a:chOff x="4643" y="2018"/>
                <a:chExt cx="168" cy="72"/>
              </a:xfrm>
              <a:solidFill>
                <a:schemeClr val="bg1">
                  <a:lumMod val="85000"/>
                </a:schemeClr>
              </a:solidFill>
            </p:grpSpPr>
            <p:sp>
              <p:nvSpPr>
                <p:cNvPr id="47765" name="Freeform 1333"/>
                <p:cNvSpPr>
                  <a:spLocks noEditPoints="1"/>
                </p:cNvSpPr>
                <p:nvPr/>
              </p:nvSpPr>
              <p:spPr bwMode="auto">
                <a:xfrm>
                  <a:off x="4643" y="2018"/>
                  <a:ext cx="168" cy="72"/>
                </a:xfrm>
                <a:custGeom>
                  <a:avLst/>
                  <a:gdLst>
                    <a:gd name="T0" fmla="*/ 27216 w 28"/>
                    <a:gd name="T1" fmla="*/ 6480 h 12"/>
                    <a:gd name="T2" fmla="*/ 28512 w 28"/>
                    <a:gd name="T3" fmla="*/ 6480 h 12"/>
                    <a:gd name="T4" fmla="*/ 31104 w 28"/>
                    <a:gd name="T5" fmla="*/ 7776 h 12"/>
                    <a:gd name="T6" fmla="*/ 32400 w 28"/>
                    <a:gd name="T7" fmla="*/ 9072 h 12"/>
                    <a:gd name="T8" fmla="*/ 33696 w 28"/>
                    <a:gd name="T9" fmla="*/ 9072 h 12"/>
                    <a:gd name="T10" fmla="*/ 33696 w 28"/>
                    <a:gd name="T11" fmla="*/ 10368 h 12"/>
                    <a:gd name="T12" fmla="*/ 36288 w 28"/>
                    <a:gd name="T13" fmla="*/ 10368 h 12"/>
                    <a:gd name="T14" fmla="*/ 34992 w 28"/>
                    <a:gd name="T15" fmla="*/ 12960 h 12"/>
                    <a:gd name="T16" fmla="*/ 34992 w 28"/>
                    <a:gd name="T17" fmla="*/ 14256 h 12"/>
                    <a:gd name="T18" fmla="*/ 32400 w 28"/>
                    <a:gd name="T19" fmla="*/ 14256 h 12"/>
                    <a:gd name="T20" fmla="*/ 31104 w 28"/>
                    <a:gd name="T21" fmla="*/ 15552 h 12"/>
                    <a:gd name="T22" fmla="*/ 28512 w 28"/>
                    <a:gd name="T23" fmla="*/ 14256 h 12"/>
                    <a:gd name="T24" fmla="*/ 25920 w 28"/>
                    <a:gd name="T25" fmla="*/ 14256 h 12"/>
                    <a:gd name="T26" fmla="*/ 24624 w 28"/>
                    <a:gd name="T27" fmla="*/ 14256 h 12"/>
                    <a:gd name="T28" fmla="*/ 23328 w 28"/>
                    <a:gd name="T29" fmla="*/ 15552 h 12"/>
                    <a:gd name="T30" fmla="*/ 22032 w 28"/>
                    <a:gd name="T31" fmla="*/ 14256 h 12"/>
                    <a:gd name="T32" fmla="*/ 24624 w 28"/>
                    <a:gd name="T33" fmla="*/ 11664 h 12"/>
                    <a:gd name="T34" fmla="*/ 20736 w 28"/>
                    <a:gd name="T35" fmla="*/ 11664 h 12"/>
                    <a:gd name="T36" fmla="*/ 12960 w 28"/>
                    <a:gd name="T37" fmla="*/ 6480 h 12"/>
                    <a:gd name="T38" fmla="*/ 10368 w 28"/>
                    <a:gd name="T39" fmla="*/ 6480 h 12"/>
                    <a:gd name="T40" fmla="*/ 10368 w 28"/>
                    <a:gd name="T41" fmla="*/ 6480 h 12"/>
                    <a:gd name="T42" fmla="*/ 10368 w 28"/>
                    <a:gd name="T43" fmla="*/ 7776 h 12"/>
                    <a:gd name="T44" fmla="*/ 9072 w 28"/>
                    <a:gd name="T45" fmla="*/ 9072 h 12"/>
                    <a:gd name="T46" fmla="*/ 7776 w 28"/>
                    <a:gd name="T47" fmla="*/ 9072 h 12"/>
                    <a:gd name="T48" fmla="*/ 7776 w 28"/>
                    <a:gd name="T49" fmla="*/ 9072 h 12"/>
                    <a:gd name="T50" fmla="*/ 6480 w 28"/>
                    <a:gd name="T51" fmla="*/ 9072 h 12"/>
                    <a:gd name="T52" fmla="*/ 5184 w 28"/>
                    <a:gd name="T53" fmla="*/ 7776 h 12"/>
                    <a:gd name="T54" fmla="*/ 5184 w 28"/>
                    <a:gd name="T55" fmla="*/ 6480 h 12"/>
                    <a:gd name="T56" fmla="*/ 5184 w 28"/>
                    <a:gd name="T57" fmla="*/ 7776 h 12"/>
                    <a:gd name="T58" fmla="*/ 3888 w 28"/>
                    <a:gd name="T59" fmla="*/ 7776 h 12"/>
                    <a:gd name="T60" fmla="*/ 2592 w 28"/>
                    <a:gd name="T61" fmla="*/ 7776 h 12"/>
                    <a:gd name="T62" fmla="*/ 0 w 28"/>
                    <a:gd name="T63" fmla="*/ 5184 h 12"/>
                    <a:gd name="T64" fmla="*/ 2592 w 28"/>
                    <a:gd name="T65" fmla="*/ 3888 h 12"/>
                    <a:gd name="T66" fmla="*/ 5184 w 28"/>
                    <a:gd name="T67" fmla="*/ 1296 h 12"/>
                    <a:gd name="T68" fmla="*/ 16848 w 28"/>
                    <a:gd name="T69" fmla="*/ 0 h 12"/>
                    <a:gd name="T70" fmla="*/ 16848 w 28"/>
                    <a:gd name="T71" fmla="*/ 1296 h 12"/>
                    <a:gd name="T72" fmla="*/ 18144 w 28"/>
                    <a:gd name="T73" fmla="*/ 1296 h 12"/>
                    <a:gd name="T74" fmla="*/ 19440 w 28"/>
                    <a:gd name="T75" fmla="*/ 2592 h 12"/>
                    <a:gd name="T76" fmla="*/ 20736 w 28"/>
                    <a:gd name="T77" fmla="*/ 2592 h 12"/>
                    <a:gd name="T78" fmla="*/ 23328 w 28"/>
                    <a:gd name="T79" fmla="*/ 2592 h 12"/>
                    <a:gd name="T80" fmla="*/ 24624 w 28"/>
                    <a:gd name="T81" fmla="*/ 3888 h 12"/>
                    <a:gd name="T82" fmla="*/ 9072 w 28"/>
                    <a:gd name="T83" fmla="*/ 5184 h 12"/>
                    <a:gd name="T84" fmla="*/ 9072 w 28"/>
                    <a:gd name="T85" fmla="*/ 5184 h 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
                    <a:gd name="T130" fmla="*/ 0 h 12"/>
                    <a:gd name="T131" fmla="*/ 28 w 28"/>
                    <a:gd name="T132" fmla="*/ 12 h 1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 h="12">
                      <a:moveTo>
                        <a:pt x="20" y="4"/>
                      </a:moveTo>
                      <a:cubicBezTo>
                        <a:pt x="20" y="4"/>
                        <a:pt x="21" y="5"/>
                        <a:pt x="21" y="5"/>
                      </a:cubicBezTo>
                      <a:cubicBezTo>
                        <a:pt x="21" y="5"/>
                        <a:pt x="22" y="5"/>
                        <a:pt x="22" y="5"/>
                      </a:cubicBezTo>
                      <a:cubicBezTo>
                        <a:pt x="22" y="6"/>
                        <a:pt x="23" y="6"/>
                        <a:pt x="23" y="6"/>
                      </a:cubicBezTo>
                      <a:cubicBezTo>
                        <a:pt x="23" y="6"/>
                        <a:pt x="23" y="6"/>
                        <a:pt x="24" y="6"/>
                      </a:cubicBezTo>
                      <a:lnTo>
                        <a:pt x="25" y="7"/>
                      </a:lnTo>
                      <a:cubicBezTo>
                        <a:pt x="25" y="7"/>
                        <a:pt x="25" y="7"/>
                        <a:pt x="26" y="7"/>
                      </a:cubicBezTo>
                      <a:lnTo>
                        <a:pt x="26" y="8"/>
                      </a:lnTo>
                      <a:cubicBezTo>
                        <a:pt x="26" y="8"/>
                        <a:pt x="27" y="8"/>
                        <a:pt x="27" y="8"/>
                      </a:cubicBezTo>
                      <a:lnTo>
                        <a:pt x="28" y="8"/>
                      </a:lnTo>
                      <a:lnTo>
                        <a:pt x="28" y="9"/>
                      </a:lnTo>
                      <a:cubicBezTo>
                        <a:pt x="28" y="10"/>
                        <a:pt x="28" y="10"/>
                        <a:pt x="27" y="10"/>
                      </a:cubicBezTo>
                      <a:lnTo>
                        <a:pt x="27" y="11"/>
                      </a:lnTo>
                      <a:lnTo>
                        <a:pt x="26" y="11"/>
                      </a:lnTo>
                      <a:cubicBezTo>
                        <a:pt x="26" y="11"/>
                        <a:pt x="26" y="11"/>
                        <a:pt x="25" y="11"/>
                      </a:cubicBezTo>
                      <a:cubicBezTo>
                        <a:pt x="25" y="11"/>
                        <a:pt x="25" y="11"/>
                        <a:pt x="24" y="11"/>
                      </a:cubicBezTo>
                      <a:cubicBezTo>
                        <a:pt x="24" y="12"/>
                        <a:pt x="24" y="12"/>
                        <a:pt x="24" y="12"/>
                      </a:cubicBezTo>
                      <a:lnTo>
                        <a:pt x="23" y="12"/>
                      </a:lnTo>
                      <a:cubicBezTo>
                        <a:pt x="23" y="11"/>
                        <a:pt x="22" y="11"/>
                        <a:pt x="22" y="11"/>
                      </a:cubicBezTo>
                      <a:cubicBezTo>
                        <a:pt x="22" y="11"/>
                        <a:pt x="22" y="11"/>
                        <a:pt x="21" y="11"/>
                      </a:cubicBezTo>
                      <a:cubicBezTo>
                        <a:pt x="21" y="11"/>
                        <a:pt x="20" y="11"/>
                        <a:pt x="20" y="11"/>
                      </a:cubicBezTo>
                      <a:cubicBezTo>
                        <a:pt x="20" y="11"/>
                        <a:pt x="19" y="11"/>
                        <a:pt x="19" y="11"/>
                      </a:cubicBezTo>
                      <a:cubicBezTo>
                        <a:pt x="19" y="12"/>
                        <a:pt x="18" y="12"/>
                        <a:pt x="18" y="12"/>
                      </a:cubicBezTo>
                      <a:lnTo>
                        <a:pt x="18" y="11"/>
                      </a:lnTo>
                      <a:lnTo>
                        <a:pt x="17" y="11"/>
                      </a:lnTo>
                      <a:lnTo>
                        <a:pt x="17" y="10"/>
                      </a:lnTo>
                      <a:lnTo>
                        <a:pt x="19" y="9"/>
                      </a:lnTo>
                      <a:cubicBezTo>
                        <a:pt x="19" y="9"/>
                        <a:pt x="17" y="9"/>
                        <a:pt x="16" y="9"/>
                      </a:cubicBezTo>
                      <a:cubicBezTo>
                        <a:pt x="16" y="9"/>
                        <a:pt x="16" y="9"/>
                        <a:pt x="16" y="9"/>
                      </a:cubicBezTo>
                      <a:cubicBezTo>
                        <a:pt x="16" y="8"/>
                        <a:pt x="16" y="7"/>
                        <a:pt x="16" y="6"/>
                      </a:cubicBezTo>
                      <a:lnTo>
                        <a:pt x="10" y="5"/>
                      </a:lnTo>
                      <a:cubicBezTo>
                        <a:pt x="10" y="5"/>
                        <a:pt x="10" y="5"/>
                        <a:pt x="9" y="5"/>
                      </a:cubicBezTo>
                      <a:cubicBezTo>
                        <a:pt x="9" y="5"/>
                        <a:pt x="9" y="5"/>
                        <a:pt x="8" y="5"/>
                      </a:cubicBezTo>
                      <a:lnTo>
                        <a:pt x="8" y="6"/>
                      </a:lnTo>
                      <a:lnTo>
                        <a:pt x="7" y="6"/>
                      </a:lnTo>
                      <a:cubicBezTo>
                        <a:pt x="7" y="6"/>
                        <a:pt x="7" y="6"/>
                        <a:pt x="7" y="7"/>
                      </a:cubicBezTo>
                      <a:cubicBezTo>
                        <a:pt x="7" y="7"/>
                        <a:pt x="7" y="7"/>
                        <a:pt x="7" y="7"/>
                      </a:cubicBezTo>
                      <a:lnTo>
                        <a:pt x="6" y="7"/>
                      </a:lnTo>
                      <a:lnTo>
                        <a:pt x="5" y="7"/>
                      </a:lnTo>
                      <a:cubicBezTo>
                        <a:pt x="4" y="7"/>
                        <a:pt x="4" y="6"/>
                        <a:pt x="4" y="6"/>
                      </a:cubicBezTo>
                      <a:lnTo>
                        <a:pt x="4" y="5"/>
                      </a:lnTo>
                      <a:lnTo>
                        <a:pt x="4" y="6"/>
                      </a:lnTo>
                      <a:lnTo>
                        <a:pt x="3" y="6"/>
                      </a:lnTo>
                      <a:cubicBezTo>
                        <a:pt x="2" y="6"/>
                        <a:pt x="2" y="6"/>
                        <a:pt x="2" y="6"/>
                      </a:cubicBezTo>
                      <a:lnTo>
                        <a:pt x="0" y="5"/>
                      </a:lnTo>
                      <a:lnTo>
                        <a:pt x="0" y="4"/>
                      </a:lnTo>
                      <a:lnTo>
                        <a:pt x="1" y="4"/>
                      </a:lnTo>
                      <a:cubicBezTo>
                        <a:pt x="1" y="4"/>
                        <a:pt x="1" y="3"/>
                        <a:pt x="2" y="3"/>
                      </a:cubicBezTo>
                      <a:cubicBezTo>
                        <a:pt x="2" y="3"/>
                        <a:pt x="2" y="3"/>
                        <a:pt x="2" y="3"/>
                      </a:cubicBezTo>
                      <a:lnTo>
                        <a:pt x="4" y="1"/>
                      </a:lnTo>
                      <a:lnTo>
                        <a:pt x="8" y="1"/>
                      </a:lnTo>
                      <a:lnTo>
                        <a:pt x="13" y="0"/>
                      </a:lnTo>
                      <a:lnTo>
                        <a:pt x="13" y="1"/>
                      </a:lnTo>
                      <a:cubicBezTo>
                        <a:pt x="13" y="1"/>
                        <a:pt x="13" y="1"/>
                        <a:pt x="13" y="1"/>
                      </a:cubicBezTo>
                      <a:cubicBezTo>
                        <a:pt x="13" y="1"/>
                        <a:pt x="14" y="1"/>
                        <a:pt x="14" y="1"/>
                      </a:cubicBezTo>
                      <a:cubicBezTo>
                        <a:pt x="14" y="1"/>
                        <a:pt x="15" y="2"/>
                        <a:pt x="15" y="2"/>
                      </a:cubicBezTo>
                      <a:cubicBezTo>
                        <a:pt x="15" y="2"/>
                        <a:pt x="15" y="2"/>
                        <a:pt x="15" y="2"/>
                      </a:cubicBezTo>
                      <a:cubicBezTo>
                        <a:pt x="16" y="2"/>
                        <a:pt x="16" y="2"/>
                        <a:pt x="16" y="2"/>
                      </a:cubicBezTo>
                      <a:lnTo>
                        <a:pt x="17" y="2"/>
                      </a:lnTo>
                      <a:cubicBezTo>
                        <a:pt x="17" y="2"/>
                        <a:pt x="17" y="2"/>
                        <a:pt x="18" y="2"/>
                      </a:cubicBezTo>
                      <a:cubicBezTo>
                        <a:pt x="18" y="2"/>
                        <a:pt x="19" y="3"/>
                        <a:pt x="19" y="3"/>
                      </a:cubicBezTo>
                      <a:cubicBezTo>
                        <a:pt x="19" y="4"/>
                        <a:pt x="20" y="4"/>
                        <a:pt x="20" y="4"/>
                      </a:cubicBezTo>
                      <a:moveTo>
                        <a:pt x="7" y="4"/>
                      </a:moveTo>
                      <a:lnTo>
                        <a:pt x="7" y="4"/>
                      </a:ln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sp>
              <p:nvSpPr>
                <p:cNvPr id="47766" name="Freeform 1334"/>
                <p:cNvSpPr>
                  <a:spLocks noEditPoints="1"/>
                </p:cNvSpPr>
                <p:nvPr/>
              </p:nvSpPr>
              <p:spPr bwMode="auto">
                <a:xfrm>
                  <a:off x="4649" y="2024"/>
                  <a:ext cx="156" cy="60"/>
                </a:xfrm>
                <a:custGeom>
                  <a:avLst/>
                  <a:gdLst>
                    <a:gd name="T0" fmla="*/ 1296 w 26"/>
                    <a:gd name="T1" fmla="*/ 3888 h 10"/>
                    <a:gd name="T2" fmla="*/ 2592 w 26"/>
                    <a:gd name="T3" fmla="*/ 2592 h 10"/>
                    <a:gd name="T4" fmla="*/ 6480 w 26"/>
                    <a:gd name="T5" fmla="*/ 1296 h 10"/>
                    <a:gd name="T6" fmla="*/ 9072 w 26"/>
                    <a:gd name="T7" fmla="*/ 0 h 10"/>
                    <a:gd name="T8" fmla="*/ 12960 w 26"/>
                    <a:gd name="T9" fmla="*/ 0 h 10"/>
                    <a:gd name="T10" fmla="*/ 15552 w 26"/>
                    <a:gd name="T11" fmla="*/ 1296 h 10"/>
                    <a:gd name="T12" fmla="*/ 18144 w 26"/>
                    <a:gd name="T13" fmla="*/ 2592 h 10"/>
                    <a:gd name="T14" fmla="*/ 22032 w 26"/>
                    <a:gd name="T15" fmla="*/ 5184 h 10"/>
                    <a:gd name="T16" fmla="*/ 24624 w 26"/>
                    <a:gd name="T17" fmla="*/ 6480 h 10"/>
                    <a:gd name="T18" fmla="*/ 27216 w 26"/>
                    <a:gd name="T19" fmla="*/ 7776 h 10"/>
                    <a:gd name="T20" fmla="*/ 28512 w 26"/>
                    <a:gd name="T21" fmla="*/ 7776 h 10"/>
                    <a:gd name="T22" fmla="*/ 29808 w 26"/>
                    <a:gd name="T23" fmla="*/ 9072 h 10"/>
                    <a:gd name="T24" fmla="*/ 32400 w 26"/>
                    <a:gd name="T25" fmla="*/ 10368 h 10"/>
                    <a:gd name="T26" fmla="*/ 32400 w 26"/>
                    <a:gd name="T27" fmla="*/ 11664 h 10"/>
                    <a:gd name="T28" fmla="*/ 29808 w 26"/>
                    <a:gd name="T29" fmla="*/ 11664 h 10"/>
                    <a:gd name="T30" fmla="*/ 27216 w 26"/>
                    <a:gd name="T31" fmla="*/ 11664 h 10"/>
                    <a:gd name="T32" fmla="*/ 24624 w 26"/>
                    <a:gd name="T33" fmla="*/ 11664 h 10"/>
                    <a:gd name="T34" fmla="*/ 22032 w 26"/>
                    <a:gd name="T35" fmla="*/ 11664 h 10"/>
                    <a:gd name="T36" fmla="*/ 23328 w 26"/>
                    <a:gd name="T37" fmla="*/ 10368 h 10"/>
                    <a:gd name="T38" fmla="*/ 22032 w 26"/>
                    <a:gd name="T39" fmla="*/ 9072 h 10"/>
                    <a:gd name="T40" fmla="*/ 20736 w 26"/>
                    <a:gd name="T41" fmla="*/ 7776 h 10"/>
                    <a:gd name="T42" fmla="*/ 19440 w 26"/>
                    <a:gd name="T43" fmla="*/ 6480 h 10"/>
                    <a:gd name="T44" fmla="*/ 18144 w 26"/>
                    <a:gd name="T45" fmla="*/ 6480 h 10"/>
                    <a:gd name="T46" fmla="*/ 15552 w 26"/>
                    <a:gd name="T47" fmla="*/ 5184 h 10"/>
                    <a:gd name="T48" fmla="*/ 12960 w 26"/>
                    <a:gd name="T49" fmla="*/ 3888 h 10"/>
                    <a:gd name="T50" fmla="*/ 11664 w 26"/>
                    <a:gd name="T51" fmla="*/ 3888 h 10"/>
                    <a:gd name="T52" fmla="*/ 9072 w 26"/>
                    <a:gd name="T53" fmla="*/ 2592 h 10"/>
                    <a:gd name="T54" fmla="*/ 10368 w 26"/>
                    <a:gd name="T55" fmla="*/ 2592 h 10"/>
                    <a:gd name="T56" fmla="*/ 10368 w 26"/>
                    <a:gd name="T57" fmla="*/ 1296 h 10"/>
                    <a:gd name="T58" fmla="*/ 6480 w 26"/>
                    <a:gd name="T59" fmla="*/ 2592 h 10"/>
                    <a:gd name="T60" fmla="*/ 5184 w 26"/>
                    <a:gd name="T61" fmla="*/ 3888 h 10"/>
                    <a:gd name="T62" fmla="*/ 2592 w 26"/>
                    <a:gd name="T63" fmla="*/ 5184 h 10"/>
                    <a:gd name="T64" fmla="*/ 1296 w 26"/>
                    <a:gd name="T65" fmla="*/ 5184 h 10"/>
                    <a:gd name="T66" fmla="*/ 0 w 26"/>
                    <a:gd name="T67" fmla="*/ 5184 h 10"/>
                    <a:gd name="T68" fmla="*/ 5184 w 26"/>
                    <a:gd name="T69" fmla="*/ 5184 h 10"/>
                    <a:gd name="T70" fmla="*/ 6480 w 26"/>
                    <a:gd name="T71" fmla="*/ 5184 h 10"/>
                    <a:gd name="T72" fmla="*/ 6480 w 26"/>
                    <a:gd name="T73" fmla="*/ 5184 h 10"/>
                    <a:gd name="T74" fmla="*/ 6480 w 26"/>
                    <a:gd name="T75" fmla="*/ 6480 h 10"/>
                    <a:gd name="T76" fmla="*/ 20736 w 26"/>
                    <a:gd name="T77" fmla="*/ 2592 h 10"/>
                    <a:gd name="T78" fmla="*/ 22032 w 26"/>
                    <a:gd name="T79" fmla="*/ 2592 h 10"/>
                    <a:gd name="T80" fmla="*/ 22032 w 26"/>
                    <a:gd name="T81" fmla="*/ 5184 h 10"/>
                    <a:gd name="T82" fmla="*/ 20736 w 26"/>
                    <a:gd name="T83" fmla="*/ 2592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
                    <a:gd name="T127" fmla="*/ 0 h 10"/>
                    <a:gd name="T128" fmla="*/ 26 w 26"/>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 h="10">
                      <a:moveTo>
                        <a:pt x="0" y="4"/>
                      </a:moveTo>
                      <a:cubicBezTo>
                        <a:pt x="0" y="4"/>
                        <a:pt x="0" y="4"/>
                        <a:pt x="1" y="3"/>
                      </a:cubicBezTo>
                      <a:cubicBezTo>
                        <a:pt x="1" y="3"/>
                        <a:pt x="2" y="3"/>
                        <a:pt x="2" y="3"/>
                      </a:cubicBezTo>
                      <a:cubicBezTo>
                        <a:pt x="2" y="3"/>
                        <a:pt x="2" y="2"/>
                        <a:pt x="2" y="2"/>
                      </a:cubicBezTo>
                      <a:cubicBezTo>
                        <a:pt x="2" y="2"/>
                        <a:pt x="2" y="2"/>
                        <a:pt x="3" y="2"/>
                      </a:cubicBezTo>
                      <a:cubicBezTo>
                        <a:pt x="3" y="1"/>
                        <a:pt x="4" y="1"/>
                        <a:pt x="5" y="1"/>
                      </a:cubicBezTo>
                      <a:cubicBezTo>
                        <a:pt x="5" y="0"/>
                        <a:pt x="6" y="1"/>
                        <a:pt x="6" y="0"/>
                      </a:cubicBezTo>
                      <a:cubicBezTo>
                        <a:pt x="7" y="0"/>
                        <a:pt x="7" y="0"/>
                        <a:pt x="7" y="0"/>
                      </a:cubicBezTo>
                      <a:cubicBezTo>
                        <a:pt x="8" y="0"/>
                        <a:pt x="8" y="0"/>
                        <a:pt x="9" y="0"/>
                      </a:cubicBezTo>
                      <a:cubicBezTo>
                        <a:pt x="9" y="0"/>
                        <a:pt x="9" y="0"/>
                        <a:pt x="10" y="0"/>
                      </a:cubicBezTo>
                      <a:cubicBezTo>
                        <a:pt x="11" y="0"/>
                        <a:pt x="11" y="0"/>
                        <a:pt x="11" y="1"/>
                      </a:cubicBezTo>
                      <a:cubicBezTo>
                        <a:pt x="12" y="1"/>
                        <a:pt x="12" y="1"/>
                        <a:pt x="12" y="1"/>
                      </a:cubicBezTo>
                      <a:cubicBezTo>
                        <a:pt x="13" y="1"/>
                        <a:pt x="13" y="1"/>
                        <a:pt x="13" y="1"/>
                      </a:cubicBezTo>
                      <a:cubicBezTo>
                        <a:pt x="13" y="2"/>
                        <a:pt x="14" y="2"/>
                        <a:pt x="14" y="2"/>
                      </a:cubicBezTo>
                      <a:cubicBezTo>
                        <a:pt x="15" y="2"/>
                        <a:pt x="16" y="2"/>
                        <a:pt x="16" y="3"/>
                      </a:cubicBezTo>
                      <a:cubicBezTo>
                        <a:pt x="16" y="3"/>
                        <a:pt x="17" y="4"/>
                        <a:pt x="17" y="4"/>
                      </a:cubicBezTo>
                      <a:cubicBezTo>
                        <a:pt x="17" y="4"/>
                        <a:pt x="18" y="4"/>
                        <a:pt x="18" y="4"/>
                      </a:cubicBezTo>
                      <a:cubicBezTo>
                        <a:pt x="19" y="5"/>
                        <a:pt x="19" y="5"/>
                        <a:pt x="19" y="5"/>
                      </a:cubicBezTo>
                      <a:cubicBezTo>
                        <a:pt x="19" y="5"/>
                        <a:pt x="20" y="6"/>
                        <a:pt x="20" y="6"/>
                      </a:cubicBezTo>
                      <a:cubicBezTo>
                        <a:pt x="20" y="5"/>
                        <a:pt x="21" y="6"/>
                        <a:pt x="21" y="6"/>
                      </a:cubicBezTo>
                      <a:cubicBezTo>
                        <a:pt x="21" y="6"/>
                        <a:pt x="21" y="6"/>
                        <a:pt x="22" y="6"/>
                      </a:cubicBezTo>
                      <a:cubicBezTo>
                        <a:pt x="22" y="6"/>
                        <a:pt x="23" y="6"/>
                        <a:pt x="22" y="6"/>
                      </a:cubicBezTo>
                      <a:cubicBezTo>
                        <a:pt x="22" y="6"/>
                        <a:pt x="22" y="7"/>
                        <a:pt x="22" y="7"/>
                      </a:cubicBezTo>
                      <a:cubicBezTo>
                        <a:pt x="22" y="7"/>
                        <a:pt x="23" y="7"/>
                        <a:pt x="23" y="7"/>
                      </a:cubicBezTo>
                      <a:cubicBezTo>
                        <a:pt x="24" y="7"/>
                        <a:pt x="24" y="7"/>
                        <a:pt x="24" y="7"/>
                      </a:cubicBezTo>
                      <a:cubicBezTo>
                        <a:pt x="24" y="7"/>
                        <a:pt x="24" y="7"/>
                        <a:pt x="25" y="8"/>
                      </a:cubicBezTo>
                      <a:cubicBezTo>
                        <a:pt x="25" y="8"/>
                        <a:pt x="25" y="8"/>
                        <a:pt x="25" y="8"/>
                      </a:cubicBezTo>
                      <a:cubicBezTo>
                        <a:pt x="25" y="8"/>
                        <a:pt x="26" y="9"/>
                        <a:pt x="25" y="9"/>
                      </a:cubicBezTo>
                      <a:cubicBezTo>
                        <a:pt x="25" y="9"/>
                        <a:pt x="24" y="9"/>
                        <a:pt x="24" y="9"/>
                      </a:cubicBezTo>
                      <a:cubicBezTo>
                        <a:pt x="24" y="9"/>
                        <a:pt x="24" y="9"/>
                        <a:pt x="23" y="9"/>
                      </a:cubicBezTo>
                      <a:cubicBezTo>
                        <a:pt x="22" y="10"/>
                        <a:pt x="22" y="9"/>
                        <a:pt x="22" y="9"/>
                      </a:cubicBezTo>
                      <a:cubicBezTo>
                        <a:pt x="22" y="9"/>
                        <a:pt x="22" y="9"/>
                        <a:pt x="21" y="9"/>
                      </a:cubicBezTo>
                      <a:cubicBezTo>
                        <a:pt x="21" y="9"/>
                        <a:pt x="20" y="9"/>
                        <a:pt x="20" y="9"/>
                      </a:cubicBezTo>
                      <a:cubicBezTo>
                        <a:pt x="20" y="9"/>
                        <a:pt x="19" y="9"/>
                        <a:pt x="19" y="9"/>
                      </a:cubicBezTo>
                      <a:cubicBezTo>
                        <a:pt x="18" y="9"/>
                        <a:pt x="18" y="9"/>
                        <a:pt x="18" y="9"/>
                      </a:cubicBezTo>
                      <a:cubicBezTo>
                        <a:pt x="18" y="9"/>
                        <a:pt x="18" y="9"/>
                        <a:pt x="17" y="9"/>
                      </a:cubicBezTo>
                      <a:cubicBezTo>
                        <a:pt x="17" y="9"/>
                        <a:pt x="17" y="9"/>
                        <a:pt x="17" y="9"/>
                      </a:cubicBezTo>
                      <a:cubicBezTo>
                        <a:pt x="17" y="9"/>
                        <a:pt x="18" y="8"/>
                        <a:pt x="18" y="8"/>
                      </a:cubicBezTo>
                      <a:cubicBezTo>
                        <a:pt x="18" y="7"/>
                        <a:pt x="18" y="7"/>
                        <a:pt x="18" y="7"/>
                      </a:cubicBezTo>
                      <a:cubicBezTo>
                        <a:pt x="18" y="7"/>
                        <a:pt x="17" y="7"/>
                        <a:pt x="17" y="7"/>
                      </a:cubicBezTo>
                      <a:cubicBezTo>
                        <a:pt x="17" y="7"/>
                        <a:pt x="16" y="7"/>
                        <a:pt x="16" y="7"/>
                      </a:cubicBezTo>
                      <a:cubicBezTo>
                        <a:pt x="16" y="7"/>
                        <a:pt x="16" y="7"/>
                        <a:pt x="16" y="6"/>
                      </a:cubicBezTo>
                      <a:cubicBezTo>
                        <a:pt x="15" y="6"/>
                        <a:pt x="15" y="6"/>
                        <a:pt x="15" y="6"/>
                      </a:cubicBezTo>
                      <a:cubicBezTo>
                        <a:pt x="15" y="5"/>
                        <a:pt x="15" y="5"/>
                        <a:pt x="15" y="5"/>
                      </a:cubicBezTo>
                      <a:cubicBezTo>
                        <a:pt x="15" y="4"/>
                        <a:pt x="14" y="5"/>
                        <a:pt x="14" y="5"/>
                      </a:cubicBezTo>
                      <a:cubicBezTo>
                        <a:pt x="14" y="5"/>
                        <a:pt x="14" y="5"/>
                        <a:pt x="14" y="5"/>
                      </a:cubicBezTo>
                      <a:cubicBezTo>
                        <a:pt x="14" y="5"/>
                        <a:pt x="13" y="4"/>
                        <a:pt x="13" y="4"/>
                      </a:cubicBezTo>
                      <a:cubicBezTo>
                        <a:pt x="13" y="4"/>
                        <a:pt x="12" y="4"/>
                        <a:pt x="12" y="4"/>
                      </a:cubicBezTo>
                      <a:cubicBezTo>
                        <a:pt x="12" y="4"/>
                        <a:pt x="11" y="4"/>
                        <a:pt x="11" y="3"/>
                      </a:cubicBezTo>
                      <a:cubicBezTo>
                        <a:pt x="11" y="3"/>
                        <a:pt x="11" y="3"/>
                        <a:pt x="10" y="3"/>
                      </a:cubicBezTo>
                      <a:cubicBezTo>
                        <a:pt x="10" y="3"/>
                        <a:pt x="9" y="3"/>
                        <a:pt x="9" y="3"/>
                      </a:cubicBezTo>
                      <a:cubicBezTo>
                        <a:pt x="9" y="3"/>
                        <a:pt x="9" y="3"/>
                        <a:pt x="9" y="3"/>
                      </a:cubicBezTo>
                      <a:cubicBezTo>
                        <a:pt x="9" y="3"/>
                        <a:pt x="8" y="3"/>
                        <a:pt x="8" y="3"/>
                      </a:cubicBezTo>
                      <a:cubicBezTo>
                        <a:pt x="7" y="2"/>
                        <a:pt x="7" y="2"/>
                        <a:pt x="7" y="2"/>
                      </a:cubicBezTo>
                      <a:cubicBezTo>
                        <a:pt x="7" y="2"/>
                        <a:pt x="7" y="2"/>
                        <a:pt x="8" y="2"/>
                      </a:cubicBezTo>
                      <a:cubicBezTo>
                        <a:pt x="8" y="2"/>
                        <a:pt x="8" y="2"/>
                        <a:pt x="8" y="2"/>
                      </a:cubicBezTo>
                      <a:cubicBezTo>
                        <a:pt x="8" y="2"/>
                        <a:pt x="8" y="1"/>
                        <a:pt x="8" y="1"/>
                      </a:cubicBezTo>
                      <a:cubicBezTo>
                        <a:pt x="8" y="1"/>
                        <a:pt x="6" y="2"/>
                        <a:pt x="6" y="1"/>
                      </a:cubicBezTo>
                      <a:cubicBezTo>
                        <a:pt x="5" y="1"/>
                        <a:pt x="5" y="2"/>
                        <a:pt x="5" y="2"/>
                      </a:cubicBezTo>
                      <a:cubicBezTo>
                        <a:pt x="5" y="2"/>
                        <a:pt x="5" y="2"/>
                        <a:pt x="4" y="2"/>
                      </a:cubicBezTo>
                      <a:cubicBezTo>
                        <a:pt x="4" y="3"/>
                        <a:pt x="4" y="3"/>
                        <a:pt x="4" y="3"/>
                      </a:cubicBezTo>
                      <a:cubicBezTo>
                        <a:pt x="3" y="3"/>
                        <a:pt x="3" y="3"/>
                        <a:pt x="3" y="3"/>
                      </a:cubicBezTo>
                      <a:cubicBezTo>
                        <a:pt x="2" y="3"/>
                        <a:pt x="2" y="4"/>
                        <a:pt x="2" y="4"/>
                      </a:cubicBezTo>
                      <a:cubicBezTo>
                        <a:pt x="2" y="4"/>
                        <a:pt x="2" y="4"/>
                        <a:pt x="2" y="4"/>
                      </a:cubicBezTo>
                      <a:cubicBezTo>
                        <a:pt x="2" y="4"/>
                        <a:pt x="1" y="4"/>
                        <a:pt x="1" y="4"/>
                      </a:cubicBezTo>
                      <a:cubicBezTo>
                        <a:pt x="1" y="4"/>
                        <a:pt x="1" y="4"/>
                        <a:pt x="1" y="4"/>
                      </a:cubicBezTo>
                      <a:cubicBezTo>
                        <a:pt x="1" y="4"/>
                        <a:pt x="0" y="4"/>
                        <a:pt x="0" y="4"/>
                      </a:cubicBezTo>
                      <a:moveTo>
                        <a:pt x="4" y="5"/>
                      </a:moveTo>
                      <a:cubicBezTo>
                        <a:pt x="4" y="5"/>
                        <a:pt x="4" y="5"/>
                        <a:pt x="4" y="4"/>
                      </a:cubicBezTo>
                      <a:cubicBezTo>
                        <a:pt x="5" y="4"/>
                        <a:pt x="5" y="4"/>
                        <a:pt x="4" y="4"/>
                      </a:cubicBezTo>
                      <a:cubicBezTo>
                        <a:pt x="4" y="4"/>
                        <a:pt x="4" y="4"/>
                        <a:pt x="5" y="4"/>
                      </a:cubicBezTo>
                      <a:cubicBezTo>
                        <a:pt x="5" y="4"/>
                        <a:pt x="5" y="4"/>
                        <a:pt x="5" y="4"/>
                      </a:cubicBezTo>
                      <a:cubicBezTo>
                        <a:pt x="5" y="4"/>
                        <a:pt x="5" y="4"/>
                        <a:pt x="5" y="4"/>
                      </a:cubicBezTo>
                      <a:cubicBezTo>
                        <a:pt x="6" y="4"/>
                        <a:pt x="6" y="4"/>
                        <a:pt x="5" y="5"/>
                      </a:cubicBezTo>
                      <a:cubicBezTo>
                        <a:pt x="5" y="5"/>
                        <a:pt x="5" y="5"/>
                        <a:pt x="5" y="5"/>
                      </a:cubicBezTo>
                      <a:cubicBezTo>
                        <a:pt x="5" y="5"/>
                        <a:pt x="4" y="5"/>
                        <a:pt x="4" y="5"/>
                      </a:cubicBezTo>
                      <a:moveTo>
                        <a:pt x="16" y="2"/>
                      </a:moveTo>
                      <a:cubicBezTo>
                        <a:pt x="16" y="2"/>
                        <a:pt x="16" y="2"/>
                        <a:pt x="16" y="2"/>
                      </a:cubicBezTo>
                      <a:cubicBezTo>
                        <a:pt x="16" y="2"/>
                        <a:pt x="16" y="2"/>
                        <a:pt x="17" y="2"/>
                      </a:cubicBezTo>
                      <a:cubicBezTo>
                        <a:pt x="17" y="3"/>
                        <a:pt x="17" y="3"/>
                        <a:pt x="17" y="3"/>
                      </a:cubicBezTo>
                      <a:cubicBezTo>
                        <a:pt x="18" y="3"/>
                        <a:pt x="18" y="4"/>
                        <a:pt x="17" y="4"/>
                      </a:cubicBezTo>
                      <a:cubicBezTo>
                        <a:pt x="17" y="3"/>
                        <a:pt x="17" y="3"/>
                        <a:pt x="17" y="3"/>
                      </a:cubicBezTo>
                      <a:cubicBezTo>
                        <a:pt x="17" y="3"/>
                        <a:pt x="17" y="3"/>
                        <a:pt x="16" y="2"/>
                      </a:cubicBezTo>
                      <a:cubicBezTo>
                        <a:pt x="16" y="2"/>
                        <a:pt x="16" y="2"/>
                        <a:pt x="16" y="2"/>
                      </a:cubicBezTo>
                    </a:path>
                  </a:pathLst>
                </a:custGeom>
                <a:grpFill/>
                <a:ln w="9525">
                  <a:noFill/>
                  <a:round/>
                  <a:headEnd/>
                  <a:tailEnd/>
                </a:ln>
              </p:spPr>
              <p:txBody>
                <a:bodyPr/>
                <a:lstStyle/>
                <a:p>
                  <a:endParaRPr lang="zh-CN" altLang="en-US">
                    <a:solidFill>
                      <a:srgbClr val="000000"/>
                    </a:solidFill>
                    <a:latin typeface="微软雅黑" pitchFamily="34" charset="-122"/>
                    <a:ea typeface="微软雅黑" pitchFamily="34" charset="-122"/>
                  </a:endParaRPr>
                </a:p>
              </p:txBody>
            </p:sp>
          </p:grpSp>
        </p:grpSp>
        <p:grpSp>
          <p:nvGrpSpPr>
            <p:cNvPr id="9" name="组合 1535"/>
            <p:cNvGrpSpPr/>
            <p:nvPr/>
          </p:nvGrpSpPr>
          <p:grpSpPr>
            <a:xfrm>
              <a:off x="4761855" y="652315"/>
              <a:ext cx="2841877" cy="1143000"/>
              <a:chOff x="6362189" y="1133169"/>
              <a:chExt cx="3790156" cy="1524000"/>
            </a:xfrm>
          </p:grpSpPr>
          <p:sp>
            <p:nvSpPr>
              <p:cNvPr id="47736" name="Oval 1372"/>
              <p:cNvSpPr>
                <a:spLocks noChangeArrowheads="1"/>
              </p:cNvSpPr>
              <p:nvPr/>
            </p:nvSpPr>
            <p:spPr bwMode="auto">
              <a:xfrm>
                <a:off x="7852708" y="1941206"/>
                <a:ext cx="40667" cy="39687"/>
              </a:xfrm>
              <a:prstGeom prst="ellipse">
                <a:avLst/>
              </a:prstGeom>
              <a:solidFill>
                <a:schemeClr val="tx2"/>
              </a:solidFill>
              <a:ln w="9525">
                <a:noFill/>
                <a:round/>
                <a:headEnd/>
                <a:tailEnd/>
              </a:ln>
              <a:effectLst>
                <a:outerShdw blurRad="50800" dist="38100" dir="2700000" algn="tl" rotWithShape="0">
                  <a:prstClr val="black">
                    <a:alpha val="40000"/>
                  </a:prstClr>
                </a:outerShdw>
              </a:effectLst>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110" name="Oval 1391"/>
              <p:cNvSpPr>
                <a:spLocks noChangeArrowheads="1"/>
              </p:cNvSpPr>
              <p:nvPr/>
            </p:nvSpPr>
            <p:spPr bwMode="auto">
              <a:xfrm>
                <a:off x="10060700" y="1875760"/>
                <a:ext cx="91645" cy="93717"/>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699" name="Oval 1335"/>
              <p:cNvSpPr>
                <a:spLocks noChangeArrowheads="1"/>
              </p:cNvSpPr>
              <p:nvPr/>
            </p:nvSpPr>
            <p:spPr bwMode="auto">
              <a:xfrm>
                <a:off x="6480653" y="1403044"/>
                <a:ext cx="37130" cy="39687"/>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0" name="Oval 1336"/>
              <p:cNvSpPr>
                <a:spLocks noChangeArrowheads="1"/>
              </p:cNvSpPr>
              <p:nvPr/>
            </p:nvSpPr>
            <p:spPr bwMode="auto">
              <a:xfrm>
                <a:off x="6477116" y="1491944"/>
                <a:ext cx="37130"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1" name="Oval 1337"/>
              <p:cNvSpPr>
                <a:spLocks noChangeArrowheads="1"/>
              </p:cNvSpPr>
              <p:nvPr/>
            </p:nvSpPr>
            <p:spPr bwMode="auto">
              <a:xfrm>
                <a:off x="6652160" y="1434794"/>
                <a:ext cx="37130" cy="39687"/>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2" name="Oval 1338"/>
              <p:cNvSpPr>
                <a:spLocks noChangeArrowheads="1"/>
              </p:cNvSpPr>
              <p:nvPr/>
            </p:nvSpPr>
            <p:spPr bwMode="auto">
              <a:xfrm>
                <a:off x="6731725" y="143003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3" name="Oval 1339"/>
              <p:cNvSpPr>
                <a:spLocks noChangeArrowheads="1"/>
              </p:cNvSpPr>
              <p:nvPr/>
            </p:nvSpPr>
            <p:spPr bwMode="auto">
              <a:xfrm>
                <a:off x="6729956" y="1312556"/>
                <a:ext cx="37130"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4" name="Oval 1340"/>
              <p:cNvSpPr>
                <a:spLocks noChangeArrowheads="1"/>
              </p:cNvSpPr>
              <p:nvPr/>
            </p:nvSpPr>
            <p:spPr bwMode="auto">
              <a:xfrm>
                <a:off x="6362189" y="1582431"/>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5" name="Oval 1341"/>
              <p:cNvSpPr>
                <a:spLocks noChangeArrowheads="1"/>
              </p:cNvSpPr>
              <p:nvPr/>
            </p:nvSpPr>
            <p:spPr bwMode="auto">
              <a:xfrm>
                <a:off x="6429377" y="1564969"/>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6" name="Oval 1342"/>
              <p:cNvSpPr>
                <a:spLocks noChangeArrowheads="1"/>
              </p:cNvSpPr>
              <p:nvPr/>
            </p:nvSpPr>
            <p:spPr bwMode="auto">
              <a:xfrm>
                <a:off x="6388711" y="1685619"/>
                <a:ext cx="37130"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7" name="Oval 1343"/>
              <p:cNvSpPr>
                <a:spLocks noChangeArrowheads="1"/>
              </p:cNvSpPr>
              <p:nvPr/>
            </p:nvSpPr>
            <p:spPr bwMode="auto">
              <a:xfrm>
                <a:off x="6531928" y="1657044"/>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8" name="Oval 1344"/>
              <p:cNvSpPr>
                <a:spLocks noChangeArrowheads="1"/>
              </p:cNvSpPr>
              <p:nvPr/>
            </p:nvSpPr>
            <p:spPr bwMode="auto">
              <a:xfrm>
                <a:off x="6418769" y="178563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09" name="Oval 1345"/>
              <p:cNvSpPr>
                <a:spLocks noChangeArrowheads="1"/>
              </p:cNvSpPr>
              <p:nvPr/>
            </p:nvSpPr>
            <p:spPr bwMode="auto">
              <a:xfrm>
                <a:off x="6505406" y="1972956"/>
                <a:ext cx="38898"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0" name="Oval 1346"/>
              <p:cNvSpPr>
                <a:spLocks noChangeArrowheads="1"/>
              </p:cNvSpPr>
              <p:nvPr/>
            </p:nvSpPr>
            <p:spPr bwMode="auto">
              <a:xfrm>
                <a:off x="6931521" y="1860244"/>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1" name="Oval 1347"/>
              <p:cNvSpPr>
                <a:spLocks noChangeArrowheads="1"/>
              </p:cNvSpPr>
              <p:nvPr/>
            </p:nvSpPr>
            <p:spPr bwMode="auto">
              <a:xfrm>
                <a:off x="7009318" y="181103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2" name="Oval 1348"/>
              <p:cNvSpPr>
                <a:spLocks noChangeArrowheads="1"/>
              </p:cNvSpPr>
              <p:nvPr/>
            </p:nvSpPr>
            <p:spPr bwMode="auto">
              <a:xfrm>
                <a:off x="6836043" y="208408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3" name="Oval 1349"/>
              <p:cNvSpPr>
                <a:spLocks noChangeArrowheads="1"/>
              </p:cNvSpPr>
              <p:nvPr/>
            </p:nvSpPr>
            <p:spPr bwMode="auto">
              <a:xfrm>
                <a:off x="6683986" y="2433331"/>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4" name="Oval 1350"/>
              <p:cNvSpPr>
                <a:spLocks noChangeArrowheads="1"/>
              </p:cNvSpPr>
              <p:nvPr/>
            </p:nvSpPr>
            <p:spPr bwMode="auto">
              <a:xfrm>
                <a:off x="7334651" y="1995181"/>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5" name="Oval 1351"/>
              <p:cNvSpPr>
                <a:spLocks noChangeArrowheads="1"/>
              </p:cNvSpPr>
              <p:nvPr/>
            </p:nvSpPr>
            <p:spPr bwMode="auto">
              <a:xfrm>
                <a:off x="7278071" y="187453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6" name="Oval 1352"/>
              <p:cNvSpPr>
                <a:spLocks noChangeArrowheads="1"/>
              </p:cNvSpPr>
              <p:nvPr/>
            </p:nvSpPr>
            <p:spPr bwMode="auto">
              <a:xfrm>
                <a:off x="7366477" y="1817381"/>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7" name="Oval 1353"/>
              <p:cNvSpPr>
                <a:spLocks noChangeArrowheads="1"/>
              </p:cNvSpPr>
              <p:nvPr/>
            </p:nvSpPr>
            <p:spPr bwMode="auto">
              <a:xfrm>
                <a:off x="7453114" y="1812619"/>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8" name="Oval 1354"/>
              <p:cNvSpPr>
                <a:spLocks noChangeArrowheads="1"/>
              </p:cNvSpPr>
              <p:nvPr/>
            </p:nvSpPr>
            <p:spPr bwMode="auto">
              <a:xfrm>
                <a:off x="7225028" y="1757056"/>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19" name="Oval 1355"/>
              <p:cNvSpPr>
                <a:spLocks noChangeArrowheads="1"/>
              </p:cNvSpPr>
              <p:nvPr/>
            </p:nvSpPr>
            <p:spPr bwMode="auto">
              <a:xfrm>
                <a:off x="7143695" y="1709431"/>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0" name="Oval 1356"/>
              <p:cNvSpPr>
                <a:spLocks noChangeArrowheads="1"/>
              </p:cNvSpPr>
              <p:nvPr/>
            </p:nvSpPr>
            <p:spPr bwMode="auto">
              <a:xfrm>
                <a:off x="7173753" y="1653869"/>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1" name="Oval 1357"/>
              <p:cNvSpPr>
                <a:spLocks noChangeArrowheads="1"/>
              </p:cNvSpPr>
              <p:nvPr/>
            </p:nvSpPr>
            <p:spPr bwMode="auto">
              <a:xfrm>
                <a:off x="7249782" y="1599894"/>
                <a:ext cx="38898"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2" name="Oval 1358"/>
              <p:cNvSpPr>
                <a:spLocks noChangeArrowheads="1"/>
              </p:cNvSpPr>
              <p:nvPr/>
            </p:nvSpPr>
            <p:spPr bwMode="auto">
              <a:xfrm>
                <a:off x="7184361" y="1528456"/>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3" name="Oval 1359"/>
              <p:cNvSpPr>
                <a:spLocks noChangeArrowheads="1"/>
              </p:cNvSpPr>
              <p:nvPr/>
            </p:nvSpPr>
            <p:spPr bwMode="auto">
              <a:xfrm>
                <a:off x="7078275" y="1403044"/>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4" name="Oval 1360"/>
              <p:cNvSpPr>
                <a:spLocks noChangeArrowheads="1"/>
              </p:cNvSpPr>
              <p:nvPr/>
            </p:nvSpPr>
            <p:spPr bwMode="auto">
              <a:xfrm>
                <a:off x="6609725" y="1571319"/>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5" name="Oval 1361"/>
              <p:cNvSpPr>
                <a:spLocks noChangeArrowheads="1"/>
              </p:cNvSpPr>
              <p:nvPr/>
            </p:nvSpPr>
            <p:spPr bwMode="auto">
              <a:xfrm>
                <a:off x="6742333" y="1522106"/>
                <a:ext cx="38898" cy="39687"/>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6" name="Oval 1362"/>
              <p:cNvSpPr>
                <a:spLocks noChangeArrowheads="1"/>
              </p:cNvSpPr>
              <p:nvPr/>
            </p:nvSpPr>
            <p:spPr bwMode="auto">
              <a:xfrm>
                <a:off x="6820130" y="1503056"/>
                <a:ext cx="37130" cy="39687"/>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7" name="Oval 1363"/>
              <p:cNvSpPr>
                <a:spLocks noChangeArrowheads="1"/>
              </p:cNvSpPr>
              <p:nvPr/>
            </p:nvSpPr>
            <p:spPr bwMode="auto">
              <a:xfrm>
                <a:off x="6745869" y="1571319"/>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8" name="Oval 1364"/>
              <p:cNvSpPr>
                <a:spLocks noChangeArrowheads="1"/>
              </p:cNvSpPr>
              <p:nvPr/>
            </p:nvSpPr>
            <p:spPr bwMode="auto">
              <a:xfrm>
                <a:off x="6786536" y="1622119"/>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29" name="Oval 1365"/>
              <p:cNvSpPr>
                <a:spLocks noChangeArrowheads="1"/>
              </p:cNvSpPr>
              <p:nvPr/>
            </p:nvSpPr>
            <p:spPr bwMode="auto">
              <a:xfrm>
                <a:off x="6689290" y="1612594"/>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0" name="Oval 1366"/>
              <p:cNvSpPr>
                <a:spLocks noChangeArrowheads="1"/>
              </p:cNvSpPr>
              <p:nvPr/>
            </p:nvSpPr>
            <p:spPr bwMode="auto">
              <a:xfrm>
                <a:off x="7555665" y="1895169"/>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1" name="Oval 1367"/>
              <p:cNvSpPr>
                <a:spLocks noChangeArrowheads="1"/>
              </p:cNvSpPr>
              <p:nvPr/>
            </p:nvSpPr>
            <p:spPr bwMode="auto">
              <a:xfrm>
                <a:off x="7608708" y="187453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2" name="Oval 1368"/>
              <p:cNvSpPr>
                <a:spLocks noChangeArrowheads="1"/>
              </p:cNvSpPr>
              <p:nvPr/>
            </p:nvSpPr>
            <p:spPr bwMode="auto">
              <a:xfrm>
                <a:off x="7603404" y="193803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3" name="Oval 1369"/>
              <p:cNvSpPr>
                <a:spLocks noChangeArrowheads="1"/>
              </p:cNvSpPr>
              <p:nvPr/>
            </p:nvSpPr>
            <p:spPr bwMode="auto">
              <a:xfrm>
                <a:off x="7591027" y="2012644"/>
                <a:ext cx="38898"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4" name="Oval 1370"/>
              <p:cNvSpPr>
                <a:spLocks noChangeArrowheads="1"/>
              </p:cNvSpPr>
              <p:nvPr/>
            </p:nvSpPr>
            <p:spPr bwMode="auto">
              <a:xfrm>
                <a:off x="7587491" y="2061856"/>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5" name="Oval 1371"/>
              <p:cNvSpPr>
                <a:spLocks noChangeArrowheads="1"/>
              </p:cNvSpPr>
              <p:nvPr/>
            </p:nvSpPr>
            <p:spPr bwMode="auto">
              <a:xfrm>
                <a:off x="7702418" y="2136469"/>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7" name="Oval 1373"/>
              <p:cNvSpPr>
                <a:spLocks noChangeArrowheads="1"/>
              </p:cNvSpPr>
              <p:nvPr/>
            </p:nvSpPr>
            <p:spPr bwMode="auto">
              <a:xfrm>
                <a:off x="7893374" y="1682444"/>
                <a:ext cx="37130" cy="39687"/>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8" name="Oval 1374"/>
              <p:cNvSpPr>
                <a:spLocks noChangeArrowheads="1"/>
              </p:cNvSpPr>
              <p:nvPr/>
            </p:nvSpPr>
            <p:spPr bwMode="auto">
              <a:xfrm>
                <a:off x="8052505" y="1641169"/>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39" name="Oval 1375"/>
              <p:cNvSpPr>
                <a:spLocks noChangeArrowheads="1"/>
              </p:cNvSpPr>
              <p:nvPr/>
            </p:nvSpPr>
            <p:spPr bwMode="auto">
              <a:xfrm>
                <a:off x="8110852" y="2371419"/>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0" name="Oval 1376"/>
              <p:cNvSpPr>
                <a:spLocks noChangeArrowheads="1"/>
              </p:cNvSpPr>
              <p:nvPr/>
            </p:nvSpPr>
            <p:spPr bwMode="auto">
              <a:xfrm>
                <a:off x="9445777" y="1669744"/>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1" name="Oval 1377"/>
              <p:cNvSpPr>
                <a:spLocks noChangeArrowheads="1"/>
              </p:cNvSpPr>
              <p:nvPr/>
            </p:nvSpPr>
            <p:spPr bwMode="auto">
              <a:xfrm>
                <a:off x="9514734" y="1474481"/>
                <a:ext cx="37130"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2" name="Oval 1378"/>
              <p:cNvSpPr>
                <a:spLocks noChangeArrowheads="1"/>
              </p:cNvSpPr>
              <p:nvPr/>
            </p:nvSpPr>
            <p:spPr bwMode="auto">
              <a:xfrm>
                <a:off x="9452850" y="1858656"/>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3" name="Oval 1379"/>
              <p:cNvSpPr>
                <a:spLocks noChangeArrowheads="1"/>
              </p:cNvSpPr>
              <p:nvPr/>
            </p:nvSpPr>
            <p:spPr bwMode="auto">
              <a:xfrm>
                <a:off x="9656183" y="1812619"/>
                <a:ext cx="38898"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4" name="Oval 1380"/>
              <p:cNvSpPr>
                <a:spLocks noChangeArrowheads="1"/>
              </p:cNvSpPr>
              <p:nvPr/>
            </p:nvSpPr>
            <p:spPr bwMode="auto">
              <a:xfrm>
                <a:off x="9801168" y="1947556"/>
                <a:ext cx="37130" cy="39687"/>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5" name="Oval 1381"/>
              <p:cNvSpPr>
                <a:spLocks noChangeArrowheads="1"/>
              </p:cNvSpPr>
              <p:nvPr/>
            </p:nvSpPr>
            <p:spPr bwMode="auto">
              <a:xfrm>
                <a:off x="9751661" y="2015819"/>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6" name="Oval 1382"/>
              <p:cNvSpPr>
                <a:spLocks noChangeArrowheads="1"/>
              </p:cNvSpPr>
              <p:nvPr/>
            </p:nvSpPr>
            <p:spPr bwMode="auto">
              <a:xfrm>
                <a:off x="9693313" y="2077731"/>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7" name="Oval 1383"/>
              <p:cNvSpPr>
                <a:spLocks noChangeArrowheads="1"/>
              </p:cNvSpPr>
              <p:nvPr/>
            </p:nvSpPr>
            <p:spPr bwMode="auto">
              <a:xfrm>
                <a:off x="9746356" y="2222194"/>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8" name="Oval 1384"/>
              <p:cNvSpPr>
                <a:spLocks noChangeArrowheads="1"/>
              </p:cNvSpPr>
              <p:nvPr/>
            </p:nvSpPr>
            <p:spPr bwMode="auto">
              <a:xfrm>
                <a:off x="9960298" y="2165044"/>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49" name="Oval 1385"/>
              <p:cNvSpPr>
                <a:spLocks noChangeArrowheads="1"/>
              </p:cNvSpPr>
              <p:nvPr/>
            </p:nvSpPr>
            <p:spPr bwMode="auto">
              <a:xfrm>
                <a:off x="9857747" y="2311094"/>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50" name="Oval 1386"/>
              <p:cNvSpPr>
                <a:spLocks noChangeArrowheads="1"/>
              </p:cNvSpPr>
              <p:nvPr/>
            </p:nvSpPr>
            <p:spPr bwMode="auto">
              <a:xfrm>
                <a:off x="9790559" y="2533344"/>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51" name="Oval 1387"/>
              <p:cNvSpPr>
                <a:spLocks noChangeArrowheads="1"/>
              </p:cNvSpPr>
              <p:nvPr/>
            </p:nvSpPr>
            <p:spPr bwMode="auto">
              <a:xfrm>
                <a:off x="9707458" y="2619069"/>
                <a:ext cx="38898"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52" name="Oval 1392"/>
              <p:cNvSpPr>
                <a:spLocks noChangeArrowheads="1"/>
              </p:cNvSpPr>
              <p:nvPr/>
            </p:nvSpPr>
            <p:spPr bwMode="auto">
              <a:xfrm>
                <a:off x="6737029" y="1755469"/>
                <a:ext cx="40667" cy="36512"/>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sp>
            <p:nvSpPr>
              <p:cNvPr id="47753" name="Oval 1393"/>
              <p:cNvSpPr>
                <a:spLocks noChangeArrowheads="1"/>
              </p:cNvSpPr>
              <p:nvPr/>
            </p:nvSpPr>
            <p:spPr bwMode="auto">
              <a:xfrm>
                <a:off x="9787023" y="1133169"/>
                <a:ext cx="37130" cy="38100"/>
              </a:xfrm>
              <a:prstGeom prst="ellipse">
                <a:avLst/>
              </a:prstGeom>
              <a:solidFill>
                <a:schemeClr val="tx2"/>
              </a:solidFill>
              <a:ln w="9525">
                <a:noFill/>
                <a:round/>
                <a:headEnd/>
                <a:tailEnd/>
              </a:ln>
            </p:spPr>
            <p:txBody>
              <a:bodyPr wrap="none" anchor="ctr"/>
              <a:lstStyle/>
              <a:p>
                <a:endParaRPr lang="zh-CN" altLang="en-US">
                  <a:solidFill>
                    <a:srgbClr val="000000"/>
                  </a:solidFill>
                  <a:latin typeface="微软雅黑" pitchFamily="34" charset="-122"/>
                  <a:ea typeface="微软雅黑" pitchFamily="34" charset="-122"/>
                </a:endParaRPr>
              </a:p>
            </p:txBody>
          </p:sp>
        </p:grpSp>
        <p:grpSp>
          <p:nvGrpSpPr>
            <p:cNvPr id="10" name="组合 1534"/>
            <p:cNvGrpSpPr/>
            <p:nvPr/>
          </p:nvGrpSpPr>
          <p:grpSpPr>
            <a:xfrm>
              <a:off x="4914734" y="792014"/>
              <a:ext cx="2688947" cy="448866"/>
              <a:chOff x="6576131" y="1309381"/>
              <a:chExt cx="3586196" cy="598487"/>
            </a:xfrm>
            <a:effectLst>
              <a:outerShdw blurRad="50800" dist="38100" dir="2700000" algn="tl" rotWithShape="0">
                <a:prstClr val="black">
                  <a:alpha val="40000"/>
                </a:prstClr>
              </a:outerShdw>
            </a:effectLst>
          </p:grpSpPr>
          <p:sp>
            <p:nvSpPr>
              <p:cNvPr id="47111" name="Rectangle 1403"/>
              <p:cNvSpPr>
                <a:spLocks noChangeArrowheads="1"/>
              </p:cNvSpPr>
              <p:nvPr/>
            </p:nvSpPr>
            <p:spPr bwMode="auto">
              <a:xfrm>
                <a:off x="10056466" y="1690023"/>
                <a:ext cx="105861" cy="109537"/>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54" name="Rectangle 1394"/>
              <p:cNvSpPr>
                <a:spLocks noChangeArrowheads="1"/>
              </p:cNvSpPr>
              <p:nvPr/>
            </p:nvSpPr>
            <p:spPr bwMode="auto">
              <a:xfrm>
                <a:off x="6666304" y="1309381"/>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55" name="Rectangle 1395"/>
              <p:cNvSpPr>
                <a:spLocks noChangeArrowheads="1"/>
              </p:cNvSpPr>
              <p:nvPr/>
            </p:nvSpPr>
            <p:spPr bwMode="auto">
              <a:xfrm>
                <a:off x="6576131" y="1444319"/>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56" name="Rectangle 1396"/>
              <p:cNvSpPr>
                <a:spLocks noChangeArrowheads="1"/>
              </p:cNvSpPr>
              <p:nvPr/>
            </p:nvSpPr>
            <p:spPr bwMode="auto">
              <a:xfrm>
                <a:off x="7126014" y="1396694"/>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57" name="Rectangle 1397"/>
              <p:cNvSpPr>
                <a:spLocks noChangeArrowheads="1"/>
              </p:cNvSpPr>
              <p:nvPr/>
            </p:nvSpPr>
            <p:spPr bwMode="auto">
              <a:xfrm>
                <a:off x="7396535" y="1858656"/>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58" name="Rectangle 1398"/>
              <p:cNvSpPr>
                <a:spLocks noChangeArrowheads="1"/>
              </p:cNvSpPr>
              <p:nvPr/>
            </p:nvSpPr>
            <p:spPr bwMode="auto">
              <a:xfrm>
                <a:off x="7658216" y="1664981"/>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59" name="Rectangle 1399"/>
              <p:cNvSpPr>
                <a:spLocks noChangeArrowheads="1"/>
              </p:cNvSpPr>
              <p:nvPr/>
            </p:nvSpPr>
            <p:spPr bwMode="auto">
              <a:xfrm>
                <a:off x="7739549" y="1657044"/>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60" name="Rectangle 1400"/>
              <p:cNvSpPr>
                <a:spLocks noChangeArrowheads="1"/>
              </p:cNvSpPr>
              <p:nvPr/>
            </p:nvSpPr>
            <p:spPr bwMode="auto">
              <a:xfrm>
                <a:off x="7642303" y="1768169"/>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61" name="Rectangle 1401"/>
              <p:cNvSpPr>
                <a:spLocks noChangeArrowheads="1"/>
              </p:cNvSpPr>
              <p:nvPr/>
            </p:nvSpPr>
            <p:spPr bwMode="auto">
              <a:xfrm>
                <a:off x="7766070" y="1715781"/>
                <a:ext cx="45971"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62" name="Rectangle 1407"/>
              <p:cNvSpPr>
                <a:spLocks noChangeArrowheads="1"/>
              </p:cNvSpPr>
              <p:nvPr/>
            </p:nvSpPr>
            <p:spPr bwMode="auto">
              <a:xfrm>
                <a:off x="9286647" y="1641169"/>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sp>
            <p:nvSpPr>
              <p:cNvPr id="47763" name="Rectangle 1408"/>
              <p:cNvSpPr>
                <a:spLocks noChangeArrowheads="1"/>
              </p:cNvSpPr>
              <p:nvPr/>
            </p:nvSpPr>
            <p:spPr bwMode="auto">
              <a:xfrm>
                <a:off x="9380357" y="1707844"/>
                <a:ext cx="47739" cy="49212"/>
              </a:xfrm>
              <a:prstGeom prst="rect">
                <a:avLst/>
              </a:prstGeom>
              <a:solidFill>
                <a:schemeClr val="accent2">
                  <a:lumMod val="75000"/>
                </a:schemeClr>
              </a:solidFill>
              <a:ln w="9525" algn="ctr">
                <a:noFill/>
                <a:miter lim="800000"/>
                <a:headEnd/>
                <a:tailEnd/>
              </a:ln>
            </p:spPr>
            <p:txBody>
              <a:bodyPr wrap="none" lIns="87752" tIns="43876" rIns="87752" bIns="43876" anchor="ctr"/>
              <a:lstStyle/>
              <a:p>
                <a:endParaRPr lang="zh-CN" altLang="en-US">
                  <a:solidFill>
                    <a:srgbClr val="000000"/>
                  </a:solidFill>
                  <a:latin typeface="微软雅黑" pitchFamily="34" charset="-122"/>
                  <a:ea typeface="微软雅黑" pitchFamily="34" charset="-122"/>
                </a:endParaRPr>
              </a:p>
            </p:txBody>
          </p:sp>
        </p:grpSp>
        <p:pic>
          <p:nvPicPr>
            <p:cNvPr id="47764" name="Picture 1464" descr="Logo"/>
            <p:cNvPicPr>
              <a:picLocks noChangeAspect="1" noChangeArrowheads="1"/>
            </p:cNvPicPr>
            <p:nvPr/>
          </p:nvPicPr>
          <p:blipFill>
            <a:blip r:embed="rId6" cstate="screen"/>
            <a:srcRect/>
            <a:stretch>
              <a:fillRect/>
            </a:stretch>
          </p:blipFill>
          <p:spPr bwMode="auto">
            <a:xfrm>
              <a:off x="5651099" y="1131298"/>
              <a:ext cx="66426" cy="72884"/>
            </a:xfrm>
            <a:prstGeom prst="rect">
              <a:avLst/>
            </a:prstGeom>
            <a:solidFill>
              <a:schemeClr val="bg1">
                <a:lumMod val="85000"/>
              </a:schemeClr>
            </a:solidFill>
            <a:ln>
              <a:noFill/>
            </a:ln>
            <a:effectLst>
              <a:outerShdw blurRad="292100" dist="139700" dir="2700000" algn="tl" rotWithShape="0">
                <a:srgbClr val="333333">
                  <a:alpha val="65000"/>
                </a:srgbClr>
              </a:outerShdw>
            </a:effectLst>
          </p:spPr>
        </p:pic>
        <p:sp>
          <p:nvSpPr>
            <p:cNvPr id="47169" name="Text Box 1389"/>
            <p:cNvSpPr txBox="1">
              <a:spLocks noChangeArrowheads="1"/>
            </p:cNvSpPr>
            <p:nvPr/>
          </p:nvSpPr>
          <p:spPr bwMode="auto">
            <a:xfrm>
              <a:off x="7612521" y="1187795"/>
              <a:ext cx="786732" cy="210213"/>
            </a:xfrm>
            <a:prstGeom prst="rect">
              <a:avLst/>
            </a:prstGeom>
            <a:noFill/>
            <a:ln w="9525" algn="ctr">
              <a:noFill/>
              <a:miter lim="800000"/>
              <a:headEnd/>
              <a:tailEnd/>
            </a:ln>
          </p:spPr>
          <p:txBody>
            <a:bodyPr wrap="none" lIns="75561" tIns="37780" rIns="75561" bIns="37780">
              <a:spAutoFit/>
            </a:bodyPr>
            <a:lstStyle/>
            <a:p>
              <a:pPr defTabSz="757551" fontAlgn="t">
                <a:spcBef>
                  <a:spcPct val="50000"/>
                </a:spcBef>
              </a:pPr>
              <a:r>
                <a:rPr lang="zh-CN" altLang="en-US" sz="800" dirty="0">
                  <a:solidFill>
                    <a:schemeClr val="bg1"/>
                  </a:solidFill>
                  <a:latin typeface="微软雅黑" pitchFamily="34" charset="-122"/>
                  <a:ea typeface="微软雅黑" pitchFamily="34" charset="-122"/>
                </a:rPr>
                <a:t>技术支持中心</a:t>
              </a:r>
            </a:p>
          </p:txBody>
        </p:sp>
        <p:sp>
          <p:nvSpPr>
            <p:cNvPr id="1469" name="矩形 12"/>
            <p:cNvSpPr>
              <a:spLocks noChangeArrowheads="1"/>
            </p:cNvSpPr>
            <p:nvPr/>
          </p:nvSpPr>
          <p:spPr bwMode="auto">
            <a:xfrm>
              <a:off x="5747055" y="3108081"/>
              <a:ext cx="2169430" cy="248412"/>
            </a:xfrm>
            <a:prstGeom prst="roundRect">
              <a:avLst/>
            </a:prstGeom>
            <a:solidFill>
              <a:schemeClr val="bg1">
                <a:lumMod val="8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100" b="1" dirty="0" smtClean="0">
                  <a:latin typeface="微软雅黑" pitchFamily="34" charset="-122"/>
                  <a:ea typeface="微软雅黑" pitchFamily="34" charset="-122"/>
                </a:rPr>
                <a:t>专业</a:t>
              </a:r>
              <a:r>
                <a:rPr lang="en-US" altLang="zh-CN" sz="1100" b="1" dirty="0" smtClean="0">
                  <a:latin typeface="微软雅黑" pitchFamily="34" charset="-122"/>
                  <a:ea typeface="微软雅黑" pitchFamily="34" charset="-122"/>
                </a:rPr>
                <a:t>WLAN</a:t>
              </a:r>
              <a:r>
                <a:rPr lang="zh-CN" altLang="en-US" sz="1100" b="1" dirty="0" smtClean="0">
                  <a:latin typeface="微软雅黑" pitchFamily="34" charset="-122"/>
                  <a:ea typeface="微软雅黑" pitchFamily="34" charset="-122"/>
                </a:rPr>
                <a:t>网规工具</a:t>
              </a:r>
            </a:p>
          </p:txBody>
        </p:sp>
        <p:sp>
          <p:nvSpPr>
            <p:cNvPr id="1471" name="矩形 12"/>
            <p:cNvSpPr>
              <a:spLocks noChangeArrowheads="1"/>
            </p:cNvSpPr>
            <p:nvPr/>
          </p:nvSpPr>
          <p:spPr bwMode="auto">
            <a:xfrm>
              <a:off x="1283092" y="3098840"/>
              <a:ext cx="2169430" cy="248412"/>
            </a:xfrm>
            <a:prstGeom prst="roundRect">
              <a:avLst/>
            </a:prstGeom>
            <a:solidFill>
              <a:schemeClr val="bg1">
                <a:lumMod val="8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100" b="1" dirty="0" smtClean="0">
                  <a:latin typeface="微软雅黑" pitchFamily="34" charset="-122"/>
                  <a:ea typeface="微软雅黑" pitchFamily="34" charset="-122"/>
                </a:rPr>
                <a:t>专业</a:t>
              </a:r>
              <a:r>
                <a:rPr lang="en-US" altLang="zh-CN" sz="1100" b="1" dirty="0" smtClean="0">
                  <a:latin typeface="微软雅黑" pitchFamily="34" charset="-122"/>
                  <a:ea typeface="微软雅黑" pitchFamily="34" charset="-122"/>
                </a:rPr>
                <a:t>WLAN</a:t>
              </a:r>
              <a:r>
                <a:rPr lang="zh-CN" altLang="en-US" sz="1100" b="1" dirty="0" smtClean="0">
                  <a:latin typeface="微软雅黑" pitchFamily="34" charset="-122"/>
                  <a:ea typeface="微软雅黑" pitchFamily="34" charset="-122"/>
                </a:rPr>
                <a:t>防真平台</a:t>
              </a:r>
              <a:endParaRPr lang="zh-CN" altLang="en-US" sz="1100" b="1" dirty="0">
                <a:latin typeface="微软雅黑" pitchFamily="34" charset="-122"/>
                <a:ea typeface="微软雅黑" pitchFamily="34" charset="-122"/>
              </a:endParaRPr>
            </a:p>
          </p:txBody>
        </p:sp>
        <p:sp>
          <p:nvSpPr>
            <p:cNvPr id="1504" name="矩形 12"/>
            <p:cNvSpPr>
              <a:spLocks noChangeArrowheads="1"/>
            </p:cNvSpPr>
            <p:nvPr/>
          </p:nvSpPr>
          <p:spPr bwMode="auto">
            <a:xfrm>
              <a:off x="398991" y="3644424"/>
              <a:ext cx="1302541" cy="106776"/>
            </a:xfrm>
            <a:prstGeom prst="roundRect">
              <a:avLst/>
            </a:prstGeom>
            <a:no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en-US" altLang="zh-CN" sz="1000" b="1" dirty="0" smtClean="0">
                  <a:solidFill>
                    <a:schemeClr val="bg1"/>
                  </a:solidFill>
                  <a:latin typeface="微软雅黑" pitchFamily="34" charset="-122"/>
                  <a:ea typeface="微软雅黑" pitchFamily="34" charset="-122"/>
                </a:rPr>
                <a:t>WLAN</a:t>
              </a:r>
              <a:r>
                <a:rPr lang="zh-CN" altLang="en-US" sz="1000" b="1" dirty="0" smtClean="0">
                  <a:solidFill>
                    <a:schemeClr val="bg1"/>
                  </a:solidFill>
                  <a:latin typeface="微软雅黑" pitchFamily="34" charset="-122"/>
                  <a:ea typeface="微软雅黑" pitchFamily="34" charset="-122"/>
                </a:rPr>
                <a:t>链路仿真平台</a:t>
              </a:r>
              <a:endParaRPr lang="zh-CN" altLang="en-US" sz="1000" b="1" dirty="0">
                <a:solidFill>
                  <a:schemeClr val="bg1"/>
                </a:solidFill>
                <a:latin typeface="微软雅黑" pitchFamily="34" charset="-122"/>
                <a:ea typeface="微软雅黑" pitchFamily="34" charset="-122"/>
              </a:endParaRPr>
            </a:p>
          </p:txBody>
        </p:sp>
        <p:sp>
          <p:nvSpPr>
            <p:cNvPr id="1506" name="矩形 12"/>
            <p:cNvSpPr>
              <a:spLocks noChangeArrowheads="1"/>
            </p:cNvSpPr>
            <p:nvPr/>
          </p:nvSpPr>
          <p:spPr bwMode="auto">
            <a:xfrm>
              <a:off x="3053983" y="3648980"/>
              <a:ext cx="1401246" cy="102220"/>
            </a:xfrm>
            <a:prstGeom prst="roundRect">
              <a:avLst/>
            </a:prstGeom>
            <a:no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en-US" altLang="zh-CN" sz="1000" b="1" dirty="0" smtClean="0">
                  <a:solidFill>
                    <a:schemeClr val="bg1"/>
                  </a:solidFill>
                  <a:latin typeface="微软雅黑" pitchFamily="34" charset="-122"/>
                  <a:ea typeface="微软雅黑" pitchFamily="34" charset="-122"/>
                </a:rPr>
                <a:t>WLAN</a:t>
              </a:r>
              <a:r>
                <a:rPr lang="zh-CN" altLang="en-US" sz="1000" b="1" dirty="0" smtClean="0">
                  <a:solidFill>
                    <a:schemeClr val="bg1"/>
                  </a:solidFill>
                  <a:latin typeface="微软雅黑" pitchFamily="34" charset="-122"/>
                  <a:ea typeface="微软雅黑" pitchFamily="34" charset="-122"/>
                </a:rPr>
                <a:t>性能仿真平台</a:t>
              </a:r>
              <a:endParaRPr lang="zh-CN" altLang="en-US" sz="1000" b="1" dirty="0">
                <a:solidFill>
                  <a:schemeClr val="bg1"/>
                </a:solidFill>
                <a:latin typeface="微软雅黑" pitchFamily="34" charset="-122"/>
                <a:ea typeface="微软雅黑" pitchFamily="34" charset="-122"/>
              </a:endParaRPr>
            </a:p>
          </p:txBody>
        </p:sp>
        <p:sp>
          <p:nvSpPr>
            <p:cNvPr id="1507" name="矩形 12"/>
            <p:cNvSpPr>
              <a:spLocks noChangeArrowheads="1"/>
            </p:cNvSpPr>
            <p:nvPr/>
          </p:nvSpPr>
          <p:spPr bwMode="auto">
            <a:xfrm>
              <a:off x="4681436" y="3576698"/>
              <a:ext cx="1320247" cy="174502"/>
            </a:xfrm>
            <a:prstGeom prst="roundRect">
              <a:avLst/>
            </a:prstGeom>
            <a:no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000" b="1" dirty="0" smtClean="0">
                  <a:solidFill>
                    <a:schemeClr val="bg1"/>
                  </a:solidFill>
                  <a:latin typeface="微软雅黑" pitchFamily="34" charset="-122"/>
                  <a:ea typeface="微软雅黑" pitchFamily="34" charset="-122"/>
                </a:rPr>
                <a:t>网络规划工具</a:t>
              </a:r>
              <a:endParaRPr lang="en-US" altLang="zh-CN" sz="1000" b="1" dirty="0">
                <a:solidFill>
                  <a:schemeClr val="bg1"/>
                </a:solidFill>
                <a:latin typeface="微软雅黑" pitchFamily="34" charset="-122"/>
                <a:ea typeface="微软雅黑" pitchFamily="34" charset="-122"/>
              </a:endParaRPr>
            </a:p>
          </p:txBody>
        </p:sp>
        <p:sp>
          <p:nvSpPr>
            <p:cNvPr id="1516" name="Oval 35"/>
            <p:cNvSpPr>
              <a:spLocks noChangeArrowheads="1"/>
            </p:cNvSpPr>
            <p:nvPr/>
          </p:nvSpPr>
          <p:spPr bwMode="gray">
            <a:xfrm>
              <a:off x="4159924" y="2191915"/>
              <a:ext cx="806307" cy="751633"/>
            </a:xfrm>
            <a:prstGeom prst="ellipse">
              <a:avLst/>
            </a:prstGeom>
            <a:gradFill rotWithShape="1">
              <a:gsLst>
                <a:gs pos="0">
                  <a:schemeClr val="tx2"/>
                </a:gs>
                <a:gs pos="50000">
                  <a:schemeClr val="tx2">
                    <a:lumMod val="75000"/>
                  </a:schemeClr>
                </a:gs>
                <a:gs pos="100000">
                  <a:srgbClr val="FF0000"/>
                </a:gs>
              </a:gsLst>
              <a:lin ang="5400000" scaled="1"/>
            </a:gradFill>
            <a:ln w="57150" algn="ctr">
              <a:solidFill>
                <a:srgbClr val="F8F8F8"/>
              </a:solidFill>
              <a:round/>
              <a:headEnd/>
              <a:tailEnd/>
            </a:ln>
            <a:effectLst>
              <a:outerShdw blurRad="50800" dist="38100" dir="2700000" algn="tl" rotWithShape="0">
                <a:prstClr val="black">
                  <a:alpha val="40000"/>
                </a:prstClr>
              </a:outerShdw>
            </a:effectLst>
          </p:spPr>
          <p:txBody>
            <a:bodyPr wrap="none" lIns="72494" tIns="36247" rIns="72494" bIns="36247" anchor="ctr"/>
            <a:lstStyle/>
            <a:p>
              <a:pPr>
                <a:defRPr/>
              </a:pPr>
              <a:endParaRPr lang="zh-CN" altLang="en-US">
                <a:solidFill>
                  <a:srgbClr val="000000"/>
                </a:solidFill>
                <a:latin typeface="微软雅黑" pitchFamily="34" charset="-122"/>
                <a:ea typeface="微软雅黑" pitchFamily="34" charset="-122"/>
              </a:endParaRPr>
            </a:p>
          </p:txBody>
        </p:sp>
        <p:sp>
          <p:nvSpPr>
            <p:cNvPr id="1529" name="Text Box 48"/>
            <p:cNvSpPr txBox="1">
              <a:spLocks noChangeArrowheads="1"/>
            </p:cNvSpPr>
            <p:nvPr/>
          </p:nvSpPr>
          <p:spPr bwMode="gray">
            <a:xfrm>
              <a:off x="4090752" y="2334290"/>
              <a:ext cx="961446" cy="498955"/>
            </a:xfrm>
            <a:prstGeom prst="rect">
              <a:avLst/>
            </a:prstGeom>
            <a:noFill/>
            <a:ln w="9525" algn="ctr">
              <a:noFill/>
              <a:miter lim="800000"/>
              <a:headEnd/>
              <a:tailEnd/>
            </a:ln>
          </p:spPr>
          <p:txBody>
            <a:bodyPr wrap="square" lIns="72494" tIns="36247" rIns="72494" bIns="36247">
              <a:spAutoFit/>
            </a:bodyPr>
            <a:lstStyle/>
            <a:p>
              <a:pPr algn="ctr" eaLnBrk="0" hangingPunct="0"/>
              <a:r>
                <a:rPr lang="zh-CN" altLang="en-US" sz="1300" b="1" dirty="0" smtClean="0">
                  <a:solidFill>
                    <a:srgbClr val="FFFFFF"/>
                  </a:solidFill>
                  <a:effectLst>
                    <a:outerShdw blurRad="38100" dist="38100" dir="2700000" algn="tl">
                      <a:srgbClr val="000000">
                        <a:alpha val="43137"/>
                      </a:srgbClr>
                    </a:outerShdw>
                  </a:effectLst>
                  <a:latin typeface="微软雅黑" pitchFamily="34" charset="-122"/>
                  <a:ea typeface="微软雅黑" pitchFamily="34" charset="-122"/>
                </a:rPr>
                <a:t>专业源自深厚积累</a:t>
              </a:r>
              <a:endParaRPr lang="en-US" altLang="zh-CN" sz="1300" b="1" dirty="0" smtClean="0">
                <a:solidFill>
                  <a:srgbClr val="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464" name="矩形 12"/>
            <p:cNvSpPr>
              <a:spLocks noChangeArrowheads="1"/>
            </p:cNvSpPr>
            <p:nvPr/>
          </p:nvSpPr>
          <p:spPr bwMode="auto">
            <a:xfrm>
              <a:off x="6084607" y="3778501"/>
              <a:ext cx="1324334" cy="801518"/>
            </a:xfrm>
            <a:prstGeom prst="roundRect">
              <a:avLst>
                <a:gd name="adj" fmla="val 8468"/>
              </a:avLst>
            </a:prstGeom>
            <a:solidFill>
              <a:schemeClr val="bg1">
                <a:lumMod val="9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endParaRPr lang="zh-CN" altLang="en-US" sz="1300" b="1" dirty="0">
                <a:solidFill>
                  <a:srgbClr val="FFFFFF"/>
                </a:solidFill>
                <a:latin typeface="微软雅黑" pitchFamily="34" charset="-122"/>
                <a:ea typeface="微软雅黑" pitchFamily="34" charset="-122"/>
              </a:endParaRPr>
            </a:p>
          </p:txBody>
        </p:sp>
        <p:sp>
          <p:nvSpPr>
            <p:cNvPr id="1467" name="Rectangle 1431"/>
            <p:cNvSpPr>
              <a:spLocks noChangeArrowheads="1"/>
            </p:cNvSpPr>
            <p:nvPr/>
          </p:nvSpPr>
          <p:spPr bwMode="auto">
            <a:xfrm>
              <a:off x="6150173" y="3875010"/>
              <a:ext cx="1253699" cy="401621"/>
            </a:xfrm>
            <a:prstGeom prst="rect">
              <a:avLst/>
            </a:prstGeom>
            <a:noFill/>
            <a:ln w="9525" algn="ctr">
              <a:noFill/>
              <a:miter lim="800000"/>
              <a:headEnd/>
              <a:tailEnd/>
            </a:ln>
          </p:spPr>
          <p:txBody>
            <a:bodyPr wrap="square" lIns="72494" tIns="36247" rIns="72494" bIns="36247">
              <a:spAutoFit/>
            </a:bodyPr>
            <a:lstStyle/>
            <a:p>
              <a:pPr marL="147232" indent="-147232">
                <a:buClr>
                  <a:srgbClr val="FF9900"/>
                </a:buClr>
                <a:buSzPct val="60000"/>
                <a:buFont typeface="Wingdings" pitchFamily="2" charset="2"/>
                <a:buChar char="n"/>
              </a:pPr>
              <a:r>
                <a:rPr lang="zh-CN" altLang="en-US" sz="1000" dirty="0" smtClean="0">
                  <a:solidFill>
                    <a:srgbClr val="2D2015"/>
                  </a:solidFill>
                  <a:latin typeface="微软雅黑" pitchFamily="34" charset="-122"/>
                  <a:ea typeface="微软雅黑" pitchFamily="34" charset="-122"/>
                </a:rPr>
                <a:t>业务质量测试</a:t>
              </a:r>
              <a:endParaRPr lang="zh-CN" altLang="zh-CN" sz="1000" dirty="0">
                <a:solidFill>
                  <a:srgbClr val="2D2015"/>
                </a:solidFill>
                <a:latin typeface="微软雅黑" pitchFamily="34" charset="-122"/>
                <a:ea typeface="微软雅黑" pitchFamily="34" charset="-122"/>
              </a:endParaRPr>
            </a:p>
            <a:p>
              <a:pPr marL="147232" indent="-147232">
                <a:buClr>
                  <a:srgbClr val="FF9900"/>
                </a:buClr>
                <a:buSzPct val="60000"/>
                <a:buFont typeface="Wingdings" pitchFamily="2" charset="2"/>
                <a:buChar char="n"/>
              </a:pPr>
              <a:r>
                <a:rPr lang="zh-CN" altLang="en-US" sz="1000" dirty="0" smtClean="0">
                  <a:solidFill>
                    <a:srgbClr val="2D2015"/>
                  </a:solidFill>
                  <a:latin typeface="微软雅黑" pitchFamily="34" charset="-122"/>
                  <a:ea typeface="微软雅黑" pitchFamily="34" charset="-122"/>
                </a:rPr>
                <a:t>业务质量</a:t>
              </a:r>
              <a:r>
                <a:rPr lang="zh-CN" altLang="zh-CN" sz="1000" dirty="0" smtClean="0">
                  <a:solidFill>
                    <a:srgbClr val="2D2015"/>
                  </a:solidFill>
                  <a:latin typeface="微软雅黑" pitchFamily="34" charset="-122"/>
                  <a:ea typeface="微软雅黑" pitchFamily="34" charset="-122"/>
                </a:rPr>
                <a:t>分析</a:t>
              </a:r>
              <a:endParaRPr lang="zh-CN" altLang="en-US" sz="1000" dirty="0">
                <a:solidFill>
                  <a:srgbClr val="2D2015"/>
                </a:solidFill>
                <a:latin typeface="微软雅黑" pitchFamily="34" charset="-122"/>
                <a:ea typeface="微软雅黑" pitchFamily="34" charset="-122"/>
              </a:endParaRPr>
            </a:p>
          </p:txBody>
        </p:sp>
        <p:sp>
          <p:nvSpPr>
            <p:cNvPr id="1468" name="矩形 12"/>
            <p:cNvSpPr>
              <a:spLocks noChangeArrowheads="1"/>
            </p:cNvSpPr>
            <p:nvPr/>
          </p:nvSpPr>
          <p:spPr bwMode="auto">
            <a:xfrm>
              <a:off x="6097221" y="3599381"/>
              <a:ext cx="1320247" cy="174502"/>
            </a:xfrm>
            <a:prstGeom prst="roundRect">
              <a:avLst/>
            </a:prstGeom>
            <a:no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000" b="1" dirty="0" smtClean="0">
                  <a:solidFill>
                    <a:schemeClr val="bg1"/>
                  </a:solidFill>
                  <a:latin typeface="微软雅黑" pitchFamily="34" charset="-122"/>
                  <a:ea typeface="微软雅黑" pitchFamily="34" charset="-122"/>
                </a:rPr>
                <a:t>网络测试工具</a:t>
              </a:r>
              <a:endParaRPr lang="en-US" altLang="zh-CN" sz="1000" b="1" dirty="0">
                <a:solidFill>
                  <a:schemeClr val="bg1"/>
                </a:solidFill>
                <a:latin typeface="微软雅黑" pitchFamily="34" charset="-122"/>
                <a:ea typeface="微软雅黑" pitchFamily="34" charset="-122"/>
              </a:endParaRPr>
            </a:p>
          </p:txBody>
        </p:sp>
        <p:sp>
          <p:nvSpPr>
            <p:cNvPr id="1472" name="矩形 12"/>
            <p:cNvSpPr>
              <a:spLocks noChangeArrowheads="1"/>
            </p:cNvSpPr>
            <p:nvPr/>
          </p:nvSpPr>
          <p:spPr bwMode="auto">
            <a:xfrm>
              <a:off x="7454015" y="3770482"/>
              <a:ext cx="1324334" cy="801518"/>
            </a:xfrm>
            <a:prstGeom prst="roundRect">
              <a:avLst>
                <a:gd name="adj" fmla="val 8468"/>
              </a:avLst>
            </a:prstGeom>
            <a:solidFill>
              <a:schemeClr val="bg1">
                <a:lumMod val="9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endParaRPr lang="zh-CN" altLang="en-US" sz="1300" b="1" dirty="0">
                <a:solidFill>
                  <a:srgbClr val="FFFFFF"/>
                </a:solidFill>
                <a:latin typeface="微软雅黑" pitchFamily="34" charset="-122"/>
                <a:ea typeface="微软雅黑" pitchFamily="34" charset="-122"/>
              </a:endParaRPr>
            </a:p>
          </p:txBody>
        </p:sp>
        <p:sp>
          <p:nvSpPr>
            <p:cNvPr id="1473" name="Rectangle 1431"/>
            <p:cNvSpPr>
              <a:spLocks noChangeArrowheads="1"/>
            </p:cNvSpPr>
            <p:nvPr/>
          </p:nvSpPr>
          <p:spPr bwMode="auto">
            <a:xfrm>
              <a:off x="7519581" y="3866989"/>
              <a:ext cx="1201951" cy="401621"/>
            </a:xfrm>
            <a:prstGeom prst="rect">
              <a:avLst/>
            </a:prstGeom>
            <a:noFill/>
            <a:ln w="9525" algn="ctr">
              <a:noFill/>
              <a:miter lim="800000"/>
              <a:headEnd/>
              <a:tailEnd/>
            </a:ln>
          </p:spPr>
          <p:txBody>
            <a:bodyPr wrap="square" lIns="72494" tIns="36247" rIns="72494" bIns="36247">
              <a:spAutoFit/>
            </a:bodyPr>
            <a:lstStyle/>
            <a:p>
              <a:pPr marL="147232" indent="-147232">
                <a:buClr>
                  <a:srgbClr val="FF9900"/>
                </a:buClr>
                <a:buSzPct val="60000"/>
                <a:buFont typeface="Wingdings" pitchFamily="2" charset="2"/>
                <a:buChar char="n"/>
              </a:pPr>
              <a:r>
                <a:rPr lang="zh-CN" altLang="en-US" sz="1000" dirty="0" smtClean="0">
                  <a:solidFill>
                    <a:srgbClr val="2D2015"/>
                  </a:solidFill>
                  <a:latin typeface="微软雅黑" pitchFamily="34" charset="-122"/>
                  <a:ea typeface="微软雅黑" pitchFamily="34" charset="-122"/>
                </a:rPr>
                <a:t>易携带全覆盖</a:t>
              </a:r>
              <a:endParaRPr lang="zh-CN" altLang="zh-CN" sz="1000" dirty="0">
                <a:solidFill>
                  <a:srgbClr val="2D2015"/>
                </a:solidFill>
                <a:latin typeface="微软雅黑" pitchFamily="34" charset="-122"/>
                <a:ea typeface="微软雅黑" pitchFamily="34" charset="-122"/>
              </a:endParaRPr>
            </a:p>
            <a:p>
              <a:pPr marL="147232" indent="-147232">
                <a:buClr>
                  <a:srgbClr val="FF9900"/>
                </a:buClr>
                <a:buSzPct val="60000"/>
                <a:buFont typeface="Wingdings" pitchFamily="2" charset="2"/>
                <a:buChar char="n"/>
              </a:pPr>
              <a:r>
                <a:rPr lang="zh-CN" altLang="en-US" sz="1000" dirty="0" smtClean="0">
                  <a:solidFill>
                    <a:srgbClr val="2D2015"/>
                  </a:solidFill>
                  <a:latin typeface="微软雅黑" pitchFamily="34" charset="-122"/>
                  <a:ea typeface="微软雅黑" pitchFamily="34" charset="-122"/>
                </a:rPr>
                <a:t>移动打点测试</a:t>
              </a:r>
              <a:endParaRPr lang="zh-CN" altLang="en-US" sz="1000" dirty="0">
                <a:solidFill>
                  <a:srgbClr val="2D2015"/>
                </a:solidFill>
                <a:latin typeface="微软雅黑" pitchFamily="34" charset="-122"/>
                <a:ea typeface="微软雅黑" pitchFamily="34" charset="-122"/>
              </a:endParaRPr>
            </a:p>
          </p:txBody>
        </p:sp>
        <p:sp>
          <p:nvSpPr>
            <p:cNvPr id="1474" name="矩形 12"/>
            <p:cNvSpPr>
              <a:spLocks noChangeArrowheads="1"/>
            </p:cNvSpPr>
            <p:nvPr/>
          </p:nvSpPr>
          <p:spPr bwMode="auto">
            <a:xfrm>
              <a:off x="7466629" y="3576698"/>
              <a:ext cx="1320247" cy="174502"/>
            </a:xfrm>
            <a:prstGeom prst="roundRect">
              <a:avLst/>
            </a:prstGeom>
            <a:no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000" b="1" dirty="0" smtClean="0">
                  <a:solidFill>
                    <a:schemeClr val="bg1"/>
                  </a:solidFill>
                  <a:latin typeface="微软雅黑" pitchFamily="34" charset="-122"/>
                  <a:ea typeface="微软雅黑" pitchFamily="34" charset="-122"/>
                </a:rPr>
                <a:t>专业手持设备</a:t>
              </a:r>
              <a:endParaRPr lang="en-US" altLang="zh-CN" sz="1000" b="1" dirty="0">
                <a:solidFill>
                  <a:schemeClr val="bg1"/>
                </a:solidFill>
                <a:latin typeface="微软雅黑" pitchFamily="34" charset="-122"/>
                <a:ea typeface="微软雅黑" pitchFamily="34" charset="-122"/>
              </a:endParaRPr>
            </a:p>
          </p:txBody>
        </p:sp>
        <p:pic>
          <p:nvPicPr>
            <p:cNvPr id="1026" name="图片 1" descr="image001"/>
            <p:cNvPicPr>
              <a:picLocks noChangeAspect="1" noChangeArrowheads="1"/>
            </p:cNvPicPr>
            <p:nvPr/>
          </p:nvPicPr>
          <p:blipFill>
            <a:blip r:embed="rId7" cstate="screen"/>
            <a:srcRect/>
            <a:stretch>
              <a:fillRect/>
            </a:stretch>
          </p:blipFill>
          <p:spPr bwMode="auto">
            <a:xfrm>
              <a:off x="3095775" y="3847610"/>
              <a:ext cx="1117302" cy="773054"/>
            </a:xfrm>
            <a:prstGeom prst="rect">
              <a:avLst/>
            </a:prstGeom>
            <a:noFill/>
            <a:ln w="9525">
              <a:noFill/>
              <a:miter lim="800000"/>
              <a:headEnd/>
              <a:tailEnd/>
            </a:ln>
          </p:spPr>
        </p:pic>
        <p:sp>
          <p:nvSpPr>
            <p:cNvPr id="1478" name="矩形 12"/>
            <p:cNvSpPr>
              <a:spLocks noChangeArrowheads="1"/>
            </p:cNvSpPr>
            <p:nvPr/>
          </p:nvSpPr>
          <p:spPr bwMode="auto">
            <a:xfrm>
              <a:off x="1782839" y="3599381"/>
              <a:ext cx="1200735" cy="178129"/>
            </a:xfrm>
            <a:prstGeom prst="roundRect">
              <a:avLst/>
            </a:prstGeom>
            <a:no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000" b="1" dirty="0" smtClean="0">
                  <a:solidFill>
                    <a:schemeClr val="bg1"/>
                  </a:solidFill>
                  <a:latin typeface="微软雅黑" pitchFamily="34" charset="-122"/>
                  <a:ea typeface="微软雅黑" pitchFamily="34" charset="-122"/>
                </a:rPr>
                <a:t>车地通信仿真平台</a:t>
              </a:r>
              <a:endParaRPr lang="zh-CN" altLang="en-US" sz="1000" b="1" dirty="0">
                <a:solidFill>
                  <a:schemeClr val="bg1"/>
                </a:solidFill>
                <a:latin typeface="微软雅黑" pitchFamily="34" charset="-122"/>
                <a:ea typeface="微软雅黑" pitchFamily="34" charset="-122"/>
              </a:endParaRPr>
            </a:p>
          </p:txBody>
        </p:sp>
        <p:pic>
          <p:nvPicPr>
            <p:cNvPr id="1028" name="Picture 4"/>
            <p:cNvPicPr>
              <a:picLocks noChangeAspect="1" noChangeArrowheads="1"/>
            </p:cNvPicPr>
            <p:nvPr/>
          </p:nvPicPr>
          <p:blipFill>
            <a:blip r:embed="rId8" cstate="screen">
              <a:clrChange>
                <a:clrFrom>
                  <a:srgbClr val="FFFFFF"/>
                </a:clrFrom>
                <a:clrTo>
                  <a:srgbClr val="FFFFFF">
                    <a:alpha val="0"/>
                  </a:srgbClr>
                </a:clrTo>
              </a:clrChange>
            </a:blip>
            <a:srcRect/>
            <a:stretch>
              <a:fillRect/>
            </a:stretch>
          </p:blipFill>
          <p:spPr bwMode="auto">
            <a:xfrm>
              <a:off x="1948710" y="1051134"/>
              <a:ext cx="879948" cy="545261"/>
            </a:xfrm>
            <a:prstGeom prst="rect">
              <a:avLst/>
            </a:prstGeom>
            <a:noFill/>
            <a:ln w="9525">
              <a:noFill/>
              <a:miter lim="800000"/>
              <a:headEnd/>
              <a:tailEnd/>
            </a:ln>
          </p:spPr>
        </p:pic>
        <p:pic>
          <p:nvPicPr>
            <p:cNvPr id="1030" name="Picture 6"/>
            <p:cNvPicPr>
              <a:picLocks noChangeAspect="1" noChangeArrowheads="1"/>
            </p:cNvPicPr>
            <p:nvPr/>
          </p:nvPicPr>
          <p:blipFill>
            <a:blip r:embed="rId9" cstate="screen">
              <a:clrChange>
                <a:clrFrom>
                  <a:srgbClr val="EEF3FA"/>
                </a:clrFrom>
                <a:clrTo>
                  <a:srgbClr val="EEF3FA">
                    <a:alpha val="0"/>
                  </a:srgbClr>
                </a:clrTo>
              </a:clrChange>
            </a:blip>
            <a:srcRect/>
            <a:stretch>
              <a:fillRect/>
            </a:stretch>
          </p:blipFill>
          <p:spPr bwMode="auto">
            <a:xfrm>
              <a:off x="3236986" y="1077085"/>
              <a:ext cx="873542" cy="512435"/>
            </a:xfrm>
            <a:prstGeom prst="rect">
              <a:avLst/>
            </a:prstGeom>
            <a:noFill/>
            <a:ln w="9525">
              <a:noFill/>
              <a:miter lim="800000"/>
              <a:headEnd/>
              <a:tailEnd/>
            </a:ln>
          </p:spPr>
        </p:pic>
        <p:pic>
          <p:nvPicPr>
            <p:cNvPr id="1031" name="Picture 7"/>
            <p:cNvPicPr>
              <a:picLocks noChangeAspect="1" noChangeArrowheads="1"/>
            </p:cNvPicPr>
            <p:nvPr/>
          </p:nvPicPr>
          <p:blipFill>
            <a:blip r:embed="rId10" cstate="screen">
              <a:clrChange>
                <a:clrFrom>
                  <a:srgbClr val="FFFFFF"/>
                </a:clrFrom>
                <a:clrTo>
                  <a:srgbClr val="FFFFFF">
                    <a:alpha val="0"/>
                  </a:srgbClr>
                </a:clrTo>
              </a:clrChange>
            </a:blip>
            <a:srcRect/>
            <a:stretch>
              <a:fillRect/>
            </a:stretch>
          </p:blipFill>
          <p:spPr bwMode="auto">
            <a:xfrm>
              <a:off x="692478" y="1093863"/>
              <a:ext cx="828674" cy="493841"/>
            </a:xfrm>
            <a:prstGeom prst="rect">
              <a:avLst/>
            </a:prstGeom>
            <a:noFill/>
            <a:ln w="9525">
              <a:noFill/>
              <a:miter lim="800000"/>
              <a:headEnd/>
              <a:tailEnd/>
            </a:ln>
          </p:spPr>
        </p:pic>
        <p:sp>
          <p:nvSpPr>
            <p:cNvPr id="1482" name="矩形 12"/>
            <p:cNvSpPr>
              <a:spLocks noChangeArrowheads="1"/>
            </p:cNvSpPr>
            <p:nvPr/>
          </p:nvSpPr>
          <p:spPr bwMode="auto">
            <a:xfrm>
              <a:off x="648079" y="802801"/>
              <a:ext cx="934021" cy="178129"/>
            </a:xfrm>
            <a:prstGeom prst="roundRect">
              <a:avLst/>
            </a:prstGeom>
            <a:solidFill>
              <a:schemeClr val="bg1">
                <a:lumMod val="8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000" b="1" dirty="0" smtClean="0">
                  <a:latin typeface="微软雅黑" pitchFamily="34" charset="-122"/>
                  <a:ea typeface="微软雅黑" pitchFamily="34" charset="-122"/>
                </a:rPr>
                <a:t>网络分析仪</a:t>
              </a:r>
              <a:endParaRPr lang="zh-CN" altLang="en-US" sz="1000" b="1" dirty="0">
                <a:latin typeface="微软雅黑" pitchFamily="34" charset="-122"/>
                <a:ea typeface="微软雅黑" pitchFamily="34" charset="-122"/>
              </a:endParaRPr>
            </a:p>
          </p:txBody>
        </p:sp>
        <p:sp>
          <p:nvSpPr>
            <p:cNvPr id="1483" name="矩形 12"/>
            <p:cNvSpPr>
              <a:spLocks noChangeArrowheads="1"/>
            </p:cNvSpPr>
            <p:nvPr/>
          </p:nvSpPr>
          <p:spPr bwMode="auto">
            <a:xfrm>
              <a:off x="1913628" y="802801"/>
              <a:ext cx="934021" cy="178129"/>
            </a:xfrm>
            <a:prstGeom prst="roundRect">
              <a:avLst/>
            </a:prstGeom>
            <a:solidFill>
              <a:schemeClr val="bg1">
                <a:lumMod val="8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000" b="1" dirty="0" smtClean="0">
                  <a:latin typeface="微软雅黑" pitchFamily="34" charset="-122"/>
                  <a:ea typeface="微软雅黑" pitchFamily="34" charset="-122"/>
                </a:rPr>
                <a:t>频谱分析仪</a:t>
              </a:r>
              <a:endParaRPr lang="zh-CN" altLang="en-US" sz="1000" b="1" dirty="0">
                <a:latin typeface="微软雅黑" pitchFamily="34" charset="-122"/>
                <a:ea typeface="微软雅黑" pitchFamily="34" charset="-122"/>
              </a:endParaRPr>
            </a:p>
          </p:txBody>
        </p:sp>
        <p:sp>
          <p:nvSpPr>
            <p:cNvPr id="1484" name="矩形 12"/>
            <p:cNvSpPr>
              <a:spLocks noChangeArrowheads="1"/>
            </p:cNvSpPr>
            <p:nvPr/>
          </p:nvSpPr>
          <p:spPr bwMode="auto">
            <a:xfrm>
              <a:off x="3088585" y="802801"/>
              <a:ext cx="1115946" cy="177029"/>
            </a:xfrm>
            <a:prstGeom prst="roundRect">
              <a:avLst/>
            </a:prstGeom>
            <a:solidFill>
              <a:schemeClr val="bg1">
                <a:lumMod val="85000"/>
              </a:schemeClr>
            </a:solidFill>
            <a:ln>
              <a:noFill/>
            </a:ln>
            <a:effectLst>
              <a:outerShdw blurRad="40000" dist="23000" dir="5400000" rotWithShape="0">
                <a:srgbClr val="000000">
                  <a:alpha val="35000"/>
                </a:srgbClr>
              </a:outerShdw>
            </a:effectLst>
          </p:spPr>
          <p:txBody>
            <a:bodyPr lIns="0" tIns="36247" rIns="0" bIns="36247" anchor="ctr"/>
            <a:lstStyle/>
            <a:p>
              <a:pPr algn="ctr" defTabSz="661914" eaLnBrk="0" hangingPunct="0"/>
              <a:r>
                <a:rPr lang="zh-CN" altLang="en-US" sz="1000" b="1" dirty="0" smtClean="0">
                  <a:latin typeface="微软雅黑" pitchFamily="34" charset="-122"/>
                  <a:ea typeface="微软雅黑" pitchFamily="34" charset="-122"/>
                </a:rPr>
                <a:t>射频综合测试仪</a:t>
              </a:r>
              <a:endParaRPr lang="zh-CN" altLang="en-US" sz="1000" b="1" dirty="0">
                <a:latin typeface="微软雅黑" pitchFamily="34" charset="-122"/>
                <a:ea typeface="微软雅黑" pitchFamily="34" charset="-122"/>
              </a:endParaRPr>
            </a:p>
          </p:txBody>
        </p:sp>
        <p:sp>
          <p:nvSpPr>
            <p:cNvPr id="1454" name="Text Box 1410"/>
            <p:cNvSpPr txBox="1">
              <a:spLocks noChangeArrowheads="1"/>
            </p:cNvSpPr>
            <p:nvPr/>
          </p:nvSpPr>
          <p:spPr bwMode="auto">
            <a:xfrm>
              <a:off x="3611641" y="1863786"/>
              <a:ext cx="832925" cy="498955"/>
            </a:xfrm>
            <a:prstGeom prst="rect">
              <a:avLst/>
            </a:prstGeom>
            <a:noFill/>
            <a:ln w="9525">
              <a:noFill/>
              <a:miter lim="800000"/>
              <a:headEnd/>
              <a:tailEnd/>
            </a:ln>
          </p:spPr>
          <p:txBody>
            <a:bodyPr wrap="none" lIns="72494" tIns="36247" rIns="72494" bIns="36247">
              <a:spAutoFit/>
            </a:bodyPr>
            <a:lstStyle/>
            <a:p>
              <a:pPr algn="ct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自动化</a:t>
              </a:r>
              <a:endParaRPr lang="en-US" altLang="zh-CN"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algn="ctr"/>
              <a:r>
                <a:rPr lang="zh-CN" altLang="en-US" sz="13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测试工厂</a:t>
              </a:r>
              <a:endParaRPr lang="zh-CN" altLang="en-US" sz="13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sp>
        <p:nvSpPr>
          <p:cNvPr id="1456" name="标题 1"/>
          <p:cNvSpPr txBox="1">
            <a:spLocks/>
          </p:cNvSpPr>
          <p:nvPr/>
        </p:nvSpPr>
        <p:spPr>
          <a:xfrm>
            <a:off x="719262" y="128571"/>
            <a:ext cx="8029202" cy="498963"/>
          </a:xfrm>
          <a:prstGeom prst="rect">
            <a:avLst/>
          </a:prstGeom>
        </p:spPr>
        <p:txBody>
          <a:bodyPr lIns="91427" tIns="45714" rIns="91427" bIns="45714"/>
          <a:lstStyle/>
          <a:p>
            <a:pPr eaLnBrk="0" hangingPunct="0">
              <a:spcBef>
                <a:spcPct val="0"/>
              </a:spcBef>
              <a:defRPr/>
            </a:pPr>
            <a:r>
              <a:rPr lang="zh-CN" altLang="zh-CN" sz="3200" dirty="0" smtClean="0">
                <a:solidFill>
                  <a:prstClr val="white"/>
                </a:solidFill>
                <a:latin typeface="微软雅黑" pitchFamily="34" charset="-122"/>
                <a:ea typeface="微软雅黑" pitchFamily="34" charset="-122"/>
                <a:cs typeface="+mj-cs"/>
              </a:rPr>
              <a:t>全球化</a:t>
            </a:r>
            <a:r>
              <a:rPr lang="zh-CN" altLang="en-US" sz="3200" dirty="0" smtClean="0">
                <a:solidFill>
                  <a:prstClr val="white"/>
                </a:solidFill>
                <a:latin typeface="微软雅黑" pitchFamily="34" charset="-122"/>
                <a:ea typeface="微软雅黑" pitchFamily="34" charset="-122"/>
                <a:cs typeface="+mj-cs"/>
              </a:rPr>
              <a:t>专业交</a:t>
            </a:r>
            <a:r>
              <a:rPr lang="en-US" altLang="zh-CN" sz="3200" dirty="0" smtClean="0">
                <a:solidFill>
                  <a:prstClr val="white"/>
                </a:solidFill>
                <a:latin typeface="微软雅黑" pitchFamily="34" charset="-122"/>
                <a:ea typeface="微软雅黑" pitchFamily="34" charset="-122"/>
                <a:cs typeface="+mj-cs"/>
              </a:rPr>
              <a:t>付</a:t>
            </a:r>
            <a:r>
              <a:rPr lang="zh-CN" altLang="zh-CN" sz="3200" dirty="0" smtClean="0">
                <a:solidFill>
                  <a:prstClr val="white"/>
                </a:solidFill>
                <a:latin typeface="微软雅黑" pitchFamily="34" charset="-122"/>
                <a:ea typeface="微软雅黑" pitchFamily="34" charset="-122"/>
                <a:cs typeface="+mj-cs"/>
              </a:rPr>
              <a:t>能力</a:t>
            </a:r>
            <a:r>
              <a:rPr lang="zh-CN" altLang="en-US" sz="3200" dirty="0" smtClean="0">
                <a:solidFill>
                  <a:prstClr val="white"/>
                </a:solidFill>
                <a:latin typeface="微软雅黑" pitchFamily="34" charset="-122"/>
                <a:ea typeface="微软雅黑" pitchFamily="34" charset="-122"/>
                <a:cs typeface="+mj-cs"/>
              </a:rPr>
              <a:t>，深厚无线积累</a:t>
            </a:r>
          </a:p>
          <a:p>
            <a:pPr lvl="0" eaLnBrk="0" hangingPunct="0"/>
            <a:endParaRPr lang="zh-CN" altLang="en-US" sz="2400" b="1" dirty="0" smtClean="0">
              <a:solidFill>
                <a:srgbClr val="990000"/>
              </a:solidFill>
              <a:latin typeface="微软雅黑" pitchFamily="34" charset="-122"/>
              <a:ea typeface="微软雅黑" pitchFamily="34" charset="-122"/>
              <a:cs typeface="Arial" pitchFamily="34" charset="0"/>
            </a:endParaRPr>
          </a:p>
          <a:p>
            <a:pPr eaLnBrk="0" hangingPunct="0"/>
            <a:endParaRPr lang="zh-CN" altLang="en-US" sz="2400" b="1" dirty="0" smtClean="0">
              <a:solidFill>
                <a:srgbClr val="990000"/>
              </a:solidFill>
              <a:latin typeface="微软雅黑" pitchFamily="34" charset="-122"/>
              <a:ea typeface="微软雅黑" pitchFamily="34" charset="-122"/>
              <a:cs typeface="Arial" pitchFamily="34" charset="0"/>
            </a:endParaRPr>
          </a:p>
          <a:p>
            <a:pPr lvl="0" eaLnBrk="0" hangingPunct="0"/>
            <a:endParaRPr lang="zh-CN" altLang="en-US" sz="2400" b="1" kern="0" dirty="0" smtClean="0">
              <a:solidFill>
                <a:srgbClr val="990000"/>
              </a:solidFill>
              <a:latin typeface="微软雅黑" pitchFamily="34" charset="-122"/>
              <a:ea typeface="微软雅黑" pitchFamily="34" charset="-122"/>
              <a:cs typeface="+mj-cs"/>
            </a:endParaRPr>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标题 26"/>
          <p:cNvSpPr>
            <a:spLocks noGrp="1"/>
          </p:cNvSpPr>
          <p:nvPr>
            <p:ph type="title"/>
          </p:nvPr>
        </p:nvSpPr>
        <p:spPr>
          <a:xfrm>
            <a:off x="323528" y="268288"/>
            <a:ext cx="8340613" cy="358775"/>
          </a:xfrm>
          <a:prstGeom prst="rect">
            <a:avLst/>
          </a:prstGeom>
        </p:spPr>
        <p:txBody>
          <a:bodyPr vert="horz" lIns="90910" tIns="45469" rIns="90910" bIns="45469" rtlCol="0" anchor="ctr">
            <a:noAutofit/>
          </a:bodyPr>
          <a:lstStyle/>
          <a:p>
            <a:pPr lvl="0" algn="l" eaLnBrk="0" hangingPunct="0">
              <a:defRPr/>
            </a:pPr>
            <a:r>
              <a:rPr lang="zh-CN" altLang="en-US" sz="3200" dirty="0" smtClean="0">
                <a:solidFill>
                  <a:prstClr val="white"/>
                </a:solidFill>
                <a:latin typeface="微软雅黑" pitchFamily="34" charset="-122"/>
                <a:cs typeface="+mj-cs"/>
                <a:sym typeface="Calibri" pitchFamily="34" charset="0"/>
              </a:rPr>
              <a:t>华为</a:t>
            </a:r>
            <a:r>
              <a:rPr lang="en-US" altLang="zh-CN" sz="3200" dirty="0" smtClean="0">
                <a:solidFill>
                  <a:prstClr val="white"/>
                </a:solidFill>
                <a:latin typeface="微软雅黑" pitchFamily="34" charset="-122"/>
                <a:cs typeface="+mj-cs"/>
                <a:sym typeface="Calibri" pitchFamily="34" charset="0"/>
              </a:rPr>
              <a:t>WLAN</a:t>
            </a:r>
            <a:r>
              <a:rPr lang="zh-CN" altLang="en-US" sz="3200" dirty="0" smtClean="0">
                <a:solidFill>
                  <a:prstClr val="white"/>
                </a:solidFill>
                <a:latin typeface="微软雅黑" pitchFamily="34" charset="-122"/>
                <a:cs typeface="+mj-cs"/>
                <a:sym typeface="Calibri" pitchFamily="34" charset="0"/>
              </a:rPr>
              <a:t>产品全家福</a:t>
            </a:r>
            <a:endParaRPr lang="zh-CN" altLang="en-US" sz="3200" dirty="0">
              <a:solidFill>
                <a:prstClr val="white"/>
              </a:solidFill>
              <a:latin typeface="微软雅黑" pitchFamily="34" charset="-122"/>
              <a:cs typeface="+mj-cs"/>
            </a:endParaRPr>
          </a:p>
        </p:txBody>
      </p:sp>
      <p:grpSp>
        <p:nvGrpSpPr>
          <p:cNvPr id="2" name="组合 57"/>
          <p:cNvGrpSpPr/>
          <p:nvPr/>
        </p:nvGrpSpPr>
        <p:grpSpPr>
          <a:xfrm>
            <a:off x="30671" y="735795"/>
            <a:ext cx="11654641" cy="3993804"/>
            <a:chOff x="209573" y="735795"/>
            <a:chExt cx="11654641" cy="3993804"/>
          </a:xfrm>
        </p:grpSpPr>
        <p:grpSp>
          <p:nvGrpSpPr>
            <p:cNvPr id="3" name="组合 190"/>
            <p:cNvGrpSpPr/>
            <p:nvPr/>
          </p:nvGrpSpPr>
          <p:grpSpPr>
            <a:xfrm>
              <a:off x="209573" y="735795"/>
              <a:ext cx="11654641" cy="3993804"/>
              <a:chOff x="209573" y="735795"/>
              <a:chExt cx="11654641" cy="3993804"/>
            </a:xfrm>
          </p:grpSpPr>
          <p:grpSp>
            <p:nvGrpSpPr>
              <p:cNvPr id="4" name="组合 95"/>
              <p:cNvGrpSpPr/>
              <p:nvPr/>
            </p:nvGrpSpPr>
            <p:grpSpPr>
              <a:xfrm>
                <a:off x="209573" y="735795"/>
                <a:ext cx="10683411" cy="3993804"/>
                <a:chOff x="10793" y="745734"/>
                <a:chExt cx="10683411" cy="3993804"/>
              </a:xfrm>
            </p:grpSpPr>
            <p:grpSp>
              <p:nvGrpSpPr>
                <p:cNvPr id="5" name="组合 89"/>
                <p:cNvGrpSpPr/>
                <p:nvPr/>
              </p:nvGrpSpPr>
              <p:grpSpPr>
                <a:xfrm>
                  <a:off x="10793" y="745734"/>
                  <a:ext cx="8883150" cy="3993804"/>
                  <a:chOff x="10793" y="745734"/>
                  <a:chExt cx="8883150" cy="3993804"/>
                </a:xfrm>
              </p:grpSpPr>
              <p:sp>
                <p:nvSpPr>
                  <p:cNvPr id="70" name="同侧圆角矩形 69"/>
                  <p:cNvSpPr/>
                  <p:nvPr/>
                </p:nvSpPr>
                <p:spPr bwMode="auto">
                  <a:xfrm>
                    <a:off x="305832" y="745734"/>
                    <a:ext cx="6444000" cy="261610"/>
                  </a:xfrm>
                  <a:prstGeom prst="round2SameRect">
                    <a:avLst>
                      <a:gd name="adj1" fmla="val 0"/>
                      <a:gd name="adj2" fmla="val 0"/>
                    </a:avLst>
                  </a:prstGeom>
                  <a:solidFill>
                    <a:srgbClr val="C00000"/>
                  </a:solidFill>
                  <a:ln>
                    <a:solidFill>
                      <a:schemeClr val="bg1">
                        <a:lumMod val="50000"/>
                      </a:schemeClr>
                    </a:solidFill>
                  </a:ln>
                </p:spPr>
                <p:txBody>
                  <a:bodyPr wrap="square" anchor="ctr">
                    <a:spAutoFit/>
                  </a:bodyPr>
                  <a:lstStyle/>
                  <a:p>
                    <a:pPr marL="0" lvl="1" algn="ctr">
                      <a:defRPr/>
                    </a:pPr>
                    <a:r>
                      <a:rPr lang="en-US" altLang="zh-CN" sz="1100" b="1" dirty="0" smtClean="0">
                        <a:solidFill>
                          <a:schemeClr val="bg1">
                            <a:lumMod val="95000"/>
                          </a:schemeClr>
                        </a:solidFill>
                        <a:latin typeface="微软雅黑" pitchFamily="34" charset="-122"/>
                        <a:ea typeface="微软雅黑" pitchFamily="34" charset="-122"/>
                      </a:rPr>
                      <a:t>802.11ac  </a:t>
                    </a:r>
                    <a:r>
                      <a:rPr lang="zh-CN" altLang="en-US" sz="1100" b="1" dirty="0" smtClean="0">
                        <a:solidFill>
                          <a:schemeClr val="bg1">
                            <a:lumMod val="95000"/>
                          </a:schemeClr>
                        </a:solidFill>
                        <a:latin typeface="微软雅黑" pitchFamily="34" charset="-122"/>
                        <a:ea typeface="微软雅黑" pitchFamily="34" charset="-122"/>
                      </a:rPr>
                      <a:t>室内型</a:t>
                    </a:r>
                    <a:r>
                      <a:rPr lang="en-US" altLang="zh-CN" sz="1100" b="1" dirty="0" smtClean="0">
                        <a:solidFill>
                          <a:schemeClr val="bg1">
                            <a:lumMod val="95000"/>
                          </a:schemeClr>
                        </a:solidFill>
                        <a:latin typeface="微软雅黑" pitchFamily="34" charset="-122"/>
                        <a:ea typeface="微软雅黑" pitchFamily="34" charset="-122"/>
                      </a:rPr>
                      <a:t>AP</a:t>
                    </a:r>
                    <a:endParaRPr lang="en-US" altLang="zh-CN" sz="1100" b="1" dirty="0">
                      <a:solidFill>
                        <a:schemeClr val="bg1">
                          <a:lumMod val="95000"/>
                        </a:schemeClr>
                      </a:solidFill>
                      <a:latin typeface="微软雅黑" pitchFamily="34" charset="-122"/>
                      <a:ea typeface="微软雅黑" pitchFamily="34" charset="-122"/>
                    </a:endParaRPr>
                  </a:p>
                </p:txBody>
              </p:sp>
              <p:pic>
                <p:nvPicPr>
                  <p:cNvPr id="71" name="图片 70" descr="2030正面.png"/>
                  <p:cNvPicPr>
                    <a:picLocks noChangeAspect="1"/>
                  </p:cNvPicPr>
                  <p:nvPr/>
                </p:nvPicPr>
                <p:blipFill>
                  <a:blip r:embed="rId3" cstate="print"/>
                  <a:stretch>
                    <a:fillRect/>
                  </a:stretch>
                </p:blipFill>
                <p:spPr>
                  <a:xfrm>
                    <a:off x="495661" y="1117206"/>
                    <a:ext cx="453395" cy="417950"/>
                  </a:xfrm>
                  <a:prstGeom prst="rect">
                    <a:avLst/>
                  </a:prstGeom>
                </p:spPr>
              </p:pic>
              <p:sp>
                <p:nvSpPr>
                  <p:cNvPr id="72" name="矩形 71"/>
                  <p:cNvSpPr/>
                  <p:nvPr/>
                </p:nvSpPr>
                <p:spPr>
                  <a:xfrm>
                    <a:off x="10793" y="1606984"/>
                    <a:ext cx="1445123" cy="461665"/>
                  </a:xfrm>
                  <a:prstGeom prst="rect">
                    <a:avLst/>
                  </a:prstGeom>
                </p:spPr>
                <p:txBody>
                  <a:bodyPr wrap="square">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AP2</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3</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0DN</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a:t>
                    </a:r>
                    <a:r>
                      <a:rPr lang="zh-CN" altLang="en-US"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室内面板式</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1.167Gbps </a:t>
                    </a:r>
                  </a:p>
                </p:txBody>
              </p:sp>
              <p:pic>
                <p:nvPicPr>
                  <p:cNvPr id="73" name="图片 72" descr="3030上 (2).png"/>
                  <p:cNvPicPr>
                    <a:picLocks noChangeAspect="1"/>
                  </p:cNvPicPr>
                  <p:nvPr/>
                </p:nvPicPr>
                <p:blipFill>
                  <a:blip r:embed="rId4" cstate="print"/>
                  <a:stretch>
                    <a:fillRect/>
                  </a:stretch>
                </p:blipFill>
                <p:spPr>
                  <a:xfrm flipV="1">
                    <a:off x="1324207" y="1106087"/>
                    <a:ext cx="472445" cy="470906"/>
                  </a:xfrm>
                  <a:prstGeom prst="rect">
                    <a:avLst/>
                  </a:prstGeom>
                </p:spPr>
              </p:pic>
              <p:sp>
                <p:nvSpPr>
                  <p:cNvPr id="74" name="矩形 38"/>
                  <p:cNvSpPr>
                    <a:spLocks noChangeArrowheads="1"/>
                  </p:cNvSpPr>
                  <p:nvPr/>
                </p:nvSpPr>
                <p:spPr bwMode="auto">
                  <a:xfrm>
                    <a:off x="828991" y="1594059"/>
                    <a:ext cx="1435428" cy="46165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AP3030DN</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p>
                  <a:p>
                    <a:pPr algn="ctr" eaLnBrk="0" hangingPunct="0">
                      <a:buSzPct val="100000"/>
                    </a:pP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1.167Gbps </a:t>
                    </a:r>
                  </a:p>
                </p:txBody>
              </p:sp>
              <p:pic>
                <p:nvPicPr>
                  <p:cNvPr id="75" name="图片 74" descr="3030上 (2).png"/>
                  <p:cNvPicPr>
                    <a:picLocks noChangeAspect="1"/>
                  </p:cNvPicPr>
                  <p:nvPr/>
                </p:nvPicPr>
                <p:blipFill>
                  <a:blip r:embed="rId4" cstate="print"/>
                  <a:stretch>
                    <a:fillRect/>
                  </a:stretch>
                </p:blipFill>
                <p:spPr>
                  <a:xfrm flipV="1">
                    <a:off x="2191685" y="1116541"/>
                    <a:ext cx="472445" cy="470906"/>
                  </a:xfrm>
                  <a:prstGeom prst="rect">
                    <a:avLst/>
                  </a:prstGeom>
                </p:spPr>
              </p:pic>
              <p:sp>
                <p:nvSpPr>
                  <p:cNvPr id="80" name="矩形 38"/>
                  <p:cNvSpPr>
                    <a:spLocks noChangeArrowheads="1"/>
                  </p:cNvSpPr>
                  <p:nvPr/>
                </p:nvSpPr>
                <p:spPr bwMode="auto">
                  <a:xfrm>
                    <a:off x="1690521" y="1589493"/>
                    <a:ext cx="1435428" cy="46165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AP4030DN/4130DN</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p>
                  <a:p>
                    <a:pPr algn="ctr" eaLnBrk="0" hangingPunct="0">
                      <a:buSzPct val="100000"/>
                    </a:pP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1.167Gbps </a:t>
                    </a:r>
                  </a:p>
                </p:txBody>
              </p:sp>
              <p:sp>
                <p:nvSpPr>
                  <p:cNvPr id="85" name="矩形 38"/>
                  <p:cNvSpPr>
                    <a:spLocks noChangeArrowheads="1"/>
                  </p:cNvSpPr>
                  <p:nvPr/>
                </p:nvSpPr>
                <p:spPr bwMode="auto">
                  <a:xfrm>
                    <a:off x="3528680" y="1583909"/>
                    <a:ext cx="1435428" cy="46165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AP5030DN/5130DN</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p>
                  <a:p>
                    <a:pPr algn="ctr" eaLnBrk="0" hangingPunct="0">
                      <a:buSzPct val="100000"/>
                    </a:pP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1.75Gbps </a:t>
                    </a:r>
                  </a:p>
                </p:txBody>
              </p:sp>
              <p:pic>
                <p:nvPicPr>
                  <p:cNvPr id="90" name="Picture 5" descr="D:\work-huawei\WLAN\100 WLAN MO 上市及品牌\2013年9月网络大会\终稿资料\11ac 产品照片\5130DN\4.JPG"/>
                  <p:cNvPicPr>
                    <a:picLocks noChangeAspect="1" noChangeArrowheads="1"/>
                  </p:cNvPicPr>
                  <p:nvPr/>
                </p:nvPicPr>
                <p:blipFill>
                  <a:blip r:embed="rId5" cstate="screen">
                    <a:clrChange>
                      <a:clrFrom>
                        <a:srgbClr val="FFFFFF"/>
                      </a:clrFrom>
                      <a:clrTo>
                        <a:srgbClr val="FFFFFF">
                          <a:alpha val="0"/>
                        </a:srgbClr>
                      </a:clrTo>
                    </a:clrChange>
                  </a:blip>
                  <a:srcRect/>
                  <a:stretch>
                    <a:fillRect/>
                  </a:stretch>
                </p:blipFill>
                <p:spPr bwMode="auto">
                  <a:xfrm>
                    <a:off x="4232284" y="1067965"/>
                    <a:ext cx="825833" cy="540095"/>
                  </a:xfrm>
                  <a:prstGeom prst="rect">
                    <a:avLst/>
                  </a:prstGeom>
                  <a:noFill/>
                </p:spPr>
              </p:pic>
              <p:pic>
                <p:nvPicPr>
                  <p:cNvPr id="96" name="Picture 4"/>
                  <p:cNvPicPr>
                    <a:picLocks noChangeAspect="1" noChangeArrowheads="1"/>
                  </p:cNvPicPr>
                  <p:nvPr/>
                </p:nvPicPr>
                <p:blipFill>
                  <a:blip r:embed="rId6" cstate="screen">
                    <a:clrChange>
                      <a:clrFrom>
                        <a:srgbClr val="FFFFFF"/>
                      </a:clrFrom>
                      <a:clrTo>
                        <a:srgbClr val="FFFFFF">
                          <a:alpha val="0"/>
                        </a:srgbClr>
                      </a:clrTo>
                    </a:clrChange>
                  </a:blip>
                  <a:srcRect/>
                  <a:stretch>
                    <a:fillRect/>
                  </a:stretch>
                </p:blipFill>
                <p:spPr bwMode="auto">
                  <a:xfrm>
                    <a:off x="3788973" y="1089386"/>
                    <a:ext cx="526140" cy="50689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8" name="矩形 38"/>
                  <p:cNvSpPr>
                    <a:spLocks noChangeArrowheads="1"/>
                  </p:cNvSpPr>
                  <p:nvPr/>
                </p:nvSpPr>
                <p:spPr bwMode="auto">
                  <a:xfrm>
                    <a:off x="4661982" y="1602825"/>
                    <a:ext cx="1367197" cy="46165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AP7030DE</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 </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p>
                  <a:p>
                    <a:pPr algn="ctr" eaLnBrk="0" hangingPunct="0">
                      <a:buSzPct val="100000"/>
                    </a:pP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智能天线</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1.9Gbps</a:t>
                    </a:r>
                  </a:p>
                </p:txBody>
              </p:sp>
              <p:pic>
                <p:nvPicPr>
                  <p:cNvPr id="99" name="Picture 4"/>
                  <p:cNvPicPr>
                    <a:picLocks noChangeAspect="1" noChangeArrowheads="1"/>
                  </p:cNvPicPr>
                  <p:nvPr/>
                </p:nvPicPr>
                <p:blipFill>
                  <a:blip r:embed="rId7" cstate="screen">
                    <a:clrChange>
                      <a:clrFrom>
                        <a:srgbClr val="FFFFFF"/>
                      </a:clrFrom>
                      <a:clrTo>
                        <a:srgbClr val="FFFFFF">
                          <a:alpha val="0"/>
                        </a:srgbClr>
                      </a:clrTo>
                    </a:clrChange>
                  </a:blip>
                  <a:srcRect/>
                  <a:stretch>
                    <a:fillRect/>
                  </a:stretch>
                </p:blipFill>
                <p:spPr bwMode="auto">
                  <a:xfrm>
                    <a:off x="4755475" y="1005265"/>
                    <a:ext cx="1135031" cy="659649"/>
                  </a:xfrm>
                  <a:prstGeom prst="rect">
                    <a:avLst/>
                  </a:prstGeom>
                  <a:noFill/>
                  <a:ln w="9525">
                    <a:noFill/>
                    <a:miter lim="800000"/>
                    <a:headEnd/>
                    <a:tailEnd/>
                  </a:ln>
                </p:spPr>
              </p:pic>
              <p:pic>
                <p:nvPicPr>
                  <p:cNvPr id="100" name="Picture 11" descr="C:\Users\z00226346.CHINA\Desktop\r0221.png"/>
                  <p:cNvPicPr>
                    <a:picLocks noChangeAspect="1" noChangeArrowheads="1"/>
                  </p:cNvPicPr>
                  <p:nvPr/>
                </p:nvPicPr>
                <p:blipFill>
                  <a:blip r:embed="rId8" cstate="email"/>
                  <a:srcRect/>
                  <a:stretch>
                    <a:fillRect/>
                  </a:stretch>
                </p:blipFill>
                <p:spPr bwMode="auto">
                  <a:xfrm>
                    <a:off x="5224006" y="1086347"/>
                    <a:ext cx="190348" cy="264528"/>
                  </a:xfrm>
                  <a:prstGeom prst="rect">
                    <a:avLst/>
                  </a:prstGeom>
                  <a:noFill/>
                  <a:effectLst/>
                </p:spPr>
              </p:pic>
              <p:pic>
                <p:nvPicPr>
                  <p:cNvPr id="101" name="图片 100" descr="AP9330DN-2.png"/>
                  <p:cNvPicPr>
                    <a:picLocks noChangeAspect="1"/>
                  </p:cNvPicPr>
                  <p:nvPr/>
                </p:nvPicPr>
                <p:blipFill>
                  <a:blip r:embed="rId9" cstate="print"/>
                  <a:stretch>
                    <a:fillRect/>
                  </a:stretch>
                </p:blipFill>
                <p:spPr>
                  <a:xfrm>
                    <a:off x="5840485" y="1055602"/>
                    <a:ext cx="644985" cy="441390"/>
                  </a:xfrm>
                  <a:prstGeom prst="rect">
                    <a:avLst/>
                  </a:prstGeom>
                  <a:ln>
                    <a:noFill/>
                  </a:ln>
                  <a:effectLst>
                    <a:outerShdw blurRad="292100" dist="139700" dir="2700000" algn="tl" rotWithShape="0">
                      <a:srgbClr val="333333">
                        <a:alpha val="65000"/>
                      </a:srgbClr>
                    </a:outerShdw>
                  </a:effectLst>
                </p:spPr>
              </p:pic>
              <p:sp>
                <p:nvSpPr>
                  <p:cNvPr id="102" name="矩形 38"/>
                  <p:cNvSpPr>
                    <a:spLocks noChangeArrowheads="1"/>
                  </p:cNvSpPr>
                  <p:nvPr/>
                </p:nvSpPr>
                <p:spPr bwMode="auto">
                  <a:xfrm>
                    <a:off x="5448194" y="1519050"/>
                    <a:ext cx="1605280" cy="58476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AP9330DN</a:t>
                    </a:r>
                  </a:p>
                  <a:p>
                    <a:pPr algn="ctr" eaLnBrk="0" hangingPunct="0">
                      <a:buSzPct val="100000"/>
                    </a:pPr>
                    <a:r>
                      <a:rPr lang="zh-CN" altLang="en-US"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智能</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Agile-Share</a:t>
                    </a:r>
                    <a:r>
                      <a:rPr lang="zh-CN" altLang="en-US"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型</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 </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P,</a:t>
                    </a:r>
                  </a:p>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1.9Gbps</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03" name="同侧圆角矩形 102"/>
                  <p:cNvSpPr/>
                  <p:nvPr/>
                </p:nvSpPr>
                <p:spPr bwMode="auto">
                  <a:xfrm>
                    <a:off x="6782765" y="747120"/>
                    <a:ext cx="2025569" cy="261610"/>
                  </a:xfrm>
                  <a:prstGeom prst="round2SameRect">
                    <a:avLst>
                      <a:gd name="adj1" fmla="val 0"/>
                      <a:gd name="adj2" fmla="val 0"/>
                    </a:avLst>
                  </a:prstGeom>
                  <a:solidFill>
                    <a:srgbClr val="C00000"/>
                  </a:solidFill>
                  <a:ln>
                    <a:solidFill>
                      <a:schemeClr val="bg1">
                        <a:lumMod val="50000"/>
                      </a:schemeClr>
                    </a:solidFill>
                  </a:ln>
                </p:spPr>
                <p:txBody>
                  <a:bodyPr wrap="square" anchor="ctr">
                    <a:spAutoFit/>
                  </a:bodyPr>
                  <a:lstStyle/>
                  <a:p>
                    <a:pPr marL="0" lvl="1" algn="ctr">
                      <a:defRPr/>
                    </a:pPr>
                    <a:r>
                      <a:rPr lang="en-US" altLang="zh-CN" sz="1100" b="1" dirty="0" smtClean="0">
                        <a:solidFill>
                          <a:schemeClr val="bg1">
                            <a:lumMod val="95000"/>
                          </a:schemeClr>
                        </a:solidFill>
                        <a:latin typeface="微软雅黑" pitchFamily="34" charset="-122"/>
                        <a:ea typeface="微软雅黑" pitchFamily="34" charset="-122"/>
                      </a:rPr>
                      <a:t>802.11ac  </a:t>
                    </a:r>
                    <a:r>
                      <a:rPr lang="zh-CN" altLang="en-US" sz="1100" b="1" dirty="0" smtClean="0">
                        <a:solidFill>
                          <a:schemeClr val="bg1">
                            <a:lumMod val="95000"/>
                          </a:schemeClr>
                        </a:solidFill>
                        <a:latin typeface="微软雅黑" pitchFamily="34" charset="-122"/>
                        <a:ea typeface="微软雅黑" pitchFamily="34" charset="-122"/>
                      </a:rPr>
                      <a:t>室外型</a:t>
                    </a:r>
                    <a:r>
                      <a:rPr lang="en-US" altLang="zh-CN" sz="1100" b="1" dirty="0" smtClean="0">
                        <a:solidFill>
                          <a:schemeClr val="bg1">
                            <a:lumMod val="95000"/>
                          </a:schemeClr>
                        </a:solidFill>
                        <a:latin typeface="微软雅黑" pitchFamily="34" charset="-122"/>
                        <a:ea typeface="微软雅黑" pitchFamily="34" charset="-122"/>
                      </a:rPr>
                      <a:t>AP</a:t>
                    </a:r>
                    <a:endParaRPr lang="en-US" altLang="zh-CN" sz="1100" b="1" dirty="0">
                      <a:solidFill>
                        <a:schemeClr val="bg1">
                          <a:lumMod val="95000"/>
                        </a:schemeClr>
                      </a:solidFill>
                      <a:latin typeface="微软雅黑" pitchFamily="34" charset="-122"/>
                      <a:ea typeface="微软雅黑" pitchFamily="34" charset="-122"/>
                    </a:endParaRPr>
                  </a:p>
                </p:txBody>
              </p:sp>
              <p:pic>
                <p:nvPicPr>
                  <p:cNvPr id="104" name="Picture 2"/>
                  <p:cNvPicPr>
                    <a:picLocks noChangeAspect="1" noChangeArrowheads="1"/>
                  </p:cNvPicPr>
                  <p:nvPr/>
                </p:nvPicPr>
                <p:blipFill>
                  <a:blip r:embed="rId10" cstate="print"/>
                  <a:srcRect/>
                  <a:stretch>
                    <a:fillRect/>
                  </a:stretch>
                </p:blipFill>
                <p:spPr bwMode="auto">
                  <a:xfrm>
                    <a:off x="6965042" y="1009919"/>
                    <a:ext cx="593129" cy="638387"/>
                  </a:xfrm>
                  <a:prstGeom prst="rect">
                    <a:avLst/>
                  </a:prstGeom>
                  <a:noFill/>
                  <a:ln w="9525">
                    <a:noFill/>
                    <a:miter lim="800000"/>
                    <a:headEnd/>
                    <a:tailEnd/>
                  </a:ln>
                  <a:effectLst/>
                </p:spPr>
              </p:pic>
              <p:sp>
                <p:nvSpPr>
                  <p:cNvPr id="105" name="矩形 38"/>
                  <p:cNvSpPr>
                    <a:spLocks noChangeArrowheads="1"/>
                  </p:cNvSpPr>
                  <p:nvPr/>
                </p:nvSpPr>
                <p:spPr bwMode="auto">
                  <a:xfrm>
                    <a:off x="6657264" y="1515526"/>
                    <a:ext cx="1218658" cy="58476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AP8030DN</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 </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内置天线</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1.75Gbps </a:t>
                    </a:r>
                  </a:p>
                </p:txBody>
              </p:sp>
              <p:pic>
                <p:nvPicPr>
                  <p:cNvPr id="106" name="Picture 2"/>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7929901" y="1035625"/>
                    <a:ext cx="586013" cy="598630"/>
                  </a:xfrm>
                  <a:prstGeom prst="rect">
                    <a:avLst/>
                  </a:prstGeom>
                  <a:noFill/>
                  <a:ln w="9525">
                    <a:noFill/>
                    <a:miter lim="800000"/>
                    <a:headEnd/>
                    <a:tailEnd/>
                  </a:ln>
                </p:spPr>
              </p:pic>
              <p:sp>
                <p:nvSpPr>
                  <p:cNvPr id="107" name="矩形 38"/>
                  <p:cNvSpPr>
                    <a:spLocks noChangeArrowheads="1"/>
                  </p:cNvSpPr>
                  <p:nvPr/>
                </p:nvSpPr>
                <p:spPr bwMode="auto">
                  <a:xfrm>
                    <a:off x="7523050" y="1535510"/>
                    <a:ext cx="1370893" cy="58476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AP8130DN</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 </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2.4</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切换</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5G</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技术</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1.75Gbps </a:t>
                    </a:r>
                  </a:p>
                </p:txBody>
              </p:sp>
              <p:sp>
                <p:nvSpPr>
                  <p:cNvPr id="108" name="同侧圆角矩形 107"/>
                  <p:cNvSpPr/>
                  <p:nvPr/>
                </p:nvSpPr>
                <p:spPr bwMode="auto">
                  <a:xfrm>
                    <a:off x="296187" y="2135661"/>
                    <a:ext cx="4320000" cy="261610"/>
                  </a:xfrm>
                  <a:prstGeom prst="round2SameRect">
                    <a:avLst>
                      <a:gd name="adj1" fmla="val 0"/>
                      <a:gd name="adj2" fmla="val 0"/>
                    </a:avLst>
                  </a:prstGeom>
                  <a:solidFill>
                    <a:srgbClr val="C00000"/>
                  </a:solidFill>
                  <a:ln>
                    <a:solidFill>
                      <a:schemeClr val="bg1">
                        <a:lumMod val="50000"/>
                      </a:schemeClr>
                    </a:solidFill>
                  </a:ln>
                </p:spPr>
                <p:txBody>
                  <a:bodyPr wrap="square" anchor="ctr">
                    <a:spAutoFit/>
                  </a:bodyPr>
                  <a:lstStyle/>
                  <a:p>
                    <a:pPr marL="0" lvl="1" algn="ctr">
                      <a:defRPr/>
                    </a:pPr>
                    <a:r>
                      <a:rPr lang="en-US" altLang="zh-CN" sz="1100" b="1" dirty="0" smtClean="0">
                        <a:solidFill>
                          <a:schemeClr val="bg1">
                            <a:lumMod val="95000"/>
                          </a:schemeClr>
                        </a:solidFill>
                        <a:latin typeface="微软雅黑" pitchFamily="34" charset="-122"/>
                        <a:ea typeface="微软雅黑" pitchFamily="34" charset="-122"/>
                      </a:rPr>
                      <a:t>WLAN</a:t>
                    </a:r>
                    <a:r>
                      <a:rPr lang="zh-CN" altLang="en-US" sz="1100" b="1" dirty="0" smtClean="0">
                        <a:solidFill>
                          <a:schemeClr val="bg1">
                            <a:lumMod val="95000"/>
                          </a:schemeClr>
                        </a:solidFill>
                        <a:latin typeface="微软雅黑" pitchFamily="34" charset="-122"/>
                        <a:ea typeface="微软雅黑" pitchFamily="34" charset="-122"/>
                      </a:rPr>
                      <a:t>无线控制器</a:t>
                    </a:r>
                    <a:endParaRPr lang="en-US" altLang="zh-CN" sz="1100" b="1" dirty="0">
                      <a:solidFill>
                        <a:schemeClr val="bg1">
                          <a:lumMod val="95000"/>
                        </a:schemeClr>
                      </a:solidFill>
                      <a:latin typeface="微软雅黑" pitchFamily="34" charset="-122"/>
                      <a:ea typeface="微软雅黑" pitchFamily="34" charset="-122"/>
                    </a:endParaRPr>
                  </a:p>
                </p:txBody>
              </p:sp>
              <p:sp>
                <p:nvSpPr>
                  <p:cNvPr id="109" name="Text Box 71"/>
                  <p:cNvSpPr txBox="1">
                    <a:spLocks noChangeArrowheads="1"/>
                  </p:cNvSpPr>
                  <p:nvPr/>
                </p:nvSpPr>
                <p:spPr bwMode="auto">
                  <a:xfrm>
                    <a:off x="1765190" y="2978954"/>
                    <a:ext cx="1331359" cy="215302"/>
                  </a:xfrm>
                  <a:prstGeom prst="rect">
                    <a:avLst/>
                  </a:prstGeom>
                  <a:noFill/>
                  <a:ln w="31750" algn="ctr">
                    <a:noFill/>
                    <a:prstDash val="sysDot"/>
                    <a:miter lim="800000"/>
                    <a:headEnd/>
                    <a:tailEnd/>
                  </a:ln>
                </p:spPr>
                <p:txBody>
                  <a:bodyPr wrap="square" lIns="91304" tIns="45650" rIns="91304" bIns="45650" anchor="ctr" anchorCtr="1">
                    <a:spAutoFit/>
                  </a:bodyPr>
                  <a:lstStyle/>
                  <a:p>
                    <a:pPr algn="ctr" eaLnBrk="0" hangingPunct="0">
                      <a:spcBef>
                        <a:spcPct val="50000"/>
                      </a:spcBef>
                      <a:buSzPct val="100000"/>
                    </a:pP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AC6605</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(10G/1024AP)</a:t>
                    </a:r>
                    <a:endParaRPr lang="zh-CN" altLang="zh-CN" sz="800" dirty="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pic>
                <p:nvPicPr>
                  <p:cNvPr id="110" name="图片 109" descr="图片5.png"/>
                  <p:cNvPicPr>
                    <a:picLocks noChangeAspect="1"/>
                  </p:cNvPicPr>
                  <p:nvPr/>
                </p:nvPicPr>
                <p:blipFill>
                  <a:blip r:embed="rId12" cstate="screen"/>
                  <a:stretch>
                    <a:fillRect/>
                  </a:stretch>
                </p:blipFill>
                <p:spPr>
                  <a:xfrm>
                    <a:off x="2106591" y="2528549"/>
                    <a:ext cx="767860" cy="280361"/>
                  </a:xfrm>
                  <a:prstGeom prst="rect">
                    <a:avLst/>
                  </a:prstGeom>
                  <a:ln>
                    <a:noFill/>
                  </a:ln>
                  <a:effectLst>
                    <a:outerShdw blurRad="50800" dist="38100" dir="2700000" algn="tl" rotWithShape="0">
                      <a:prstClr val="black">
                        <a:alpha val="40000"/>
                      </a:prstClr>
                    </a:outerShdw>
                  </a:effectLst>
                </p:spPr>
              </p:pic>
              <p:pic>
                <p:nvPicPr>
                  <p:cNvPr id="111" name="Picture 2" descr="C:\Users\l00136802\AppData\Local\Microsoft\Windows\Temporary Internet Files\Content.Outlook\4BLYJGQ6\AC6005.jpg"/>
                  <p:cNvPicPr>
                    <a:picLocks noChangeAspect="1" noChangeArrowheads="1"/>
                  </p:cNvPicPr>
                  <p:nvPr/>
                </p:nvPicPr>
                <p:blipFill>
                  <a:blip r:embed="rId13" cstate="screen">
                    <a:clrChange>
                      <a:clrFrom>
                        <a:srgbClr val="FCFCFC"/>
                      </a:clrFrom>
                      <a:clrTo>
                        <a:srgbClr val="FCFCFC">
                          <a:alpha val="0"/>
                        </a:srgbClr>
                      </a:clrTo>
                    </a:clrChange>
                  </a:blip>
                  <a:srcRect/>
                  <a:stretch>
                    <a:fillRect/>
                  </a:stretch>
                </p:blipFill>
                <p:spPr bwMode="auto">
                  <a:xfrm>
                    <a:off x="1053295" y="2440045"/>
                    <a:ext cx="1083807" cy="490294"/>
                  </a:xfrm>
                  <a:prstGeom prst="rect">
                    <a:avLst/>
                  </a:prstGeom>
                  <a:noFill/>
                </p:spPr>
              </p:pic>
              <p:sp>
                <p:nvSpPr>
                  <p:cNvPr id="112" name="Text Box 71"/>
                  <p:cNvSpPr txBox="1">
                    <a:spLocks noChangeArrowheads="1"/>
                  </p:cNvSpPr>
                  <p:nvPr/>
                </p:nvSpPr>
                <p:spPr bwMode="auto">
                  <a:xfrm>
                    <a:off x="836043" y="2931759"/>
                    <a:ext cx="1331359" cy="346557"/>
                  </a:xfrm>
                  <a:prstGeom prst="rect">
                    <a:avLst/>
                  </a:prstGeom>
                  <a:noFill/>
                  <a:ln w="31750" algn="ctr">
                    <a:noFill/>
                    <a:prstDash val="sysDot"/>
                    <a:miter lim="800000"/>
                    <a:headEnd/>
                    <a:tailEnd/>
                  </a:ln>
                </p:spPr>
                <p:txBody>
                  <a:bodyPr wrap="square" lIns="91304" tIns="45650" rIns="91304" bIns="45650" anchor="ctr" anchorCtr="1">
                    <a:spAutoFit/>
                  </a:bodyPr>
                  <a:lstStyle/>
                  <a:p>
                    <a:pPr algn="ctr" eaLnBrk="0" hangingPunct="0">
                      <a:lnSpc>
                        <a:spcPts val="700"/>
                      </a:lnSpc>
                      <a:spcBef>
                        <a:spcPct val="50000"/>
                      </a:spcBef>
                      <a:buSzPct val="100000"/>
                    </a:pP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AC6</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05</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p>
                  <a:p>
                    <a:pPr algn="ctr" eaLnBrk="0" hangingPunct="0">
                      <a:lnSpc>
                        <a:spcPts val="700"/>
                      </a:lnSpc>
                      <a:spcBef>
                        <a:spcPct val="50000"/>
                      </a:spcBef>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(4G/</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256</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endParaRPr lang="zh-CN" altLang="zh-CN" sz="800" dirty="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13" name="Text Box 71"/>
                  <p:cNvSpPr txBox="1">
                    <a:spLocks noChangeArrowheads="1"/>
                  </p:cNvSpPr>
                  <p:nvPr/>
                </p:nvSpPr>
                <p:spPr bwMode="auto">
                  <a:xfrm>
                    <a:off x="2659589" y="2944584"/>
                    <a:ext cx="1331359" cy="333283"/>
                  </a:xfrm>
                  <a:prstGeom prst="rect">
                    <a:avLst/>
                  </a:prstGeom>
                  <a:noFill/>
                  <a:ln w="31750" algn="ctr">
                    <a:noFill/>
                    <a:prstDash val="sysDot"/>
                    <a:miter lim="800000"/>
                    <a:headEnd/>
                    <a:tailEnd/>
                  </a:ln>
                </p:spPr>
                <p:txBody>
                  <a:bodyPr wrap="square" lIns="91304" tIns="45650" rIns="91304" bIns="45650" anchor="ctr" anchorCtr="1">
                    <a:spAutoFit/>
                  </a:bodyPr>
                  <a:lstStyle/>
                  <a:p>
                    <a:pPr algn="ctr" eaLnBrk="0" hangingPunct="0">
                      <a:lnSpc>
                        <a:spcPts val="700"/>
                      </a:lnSpc>
                      <a:spcBef>
                        <a:spcPct val="50000"/>
                      </a:spcBef>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ACU 2.0</a:t>
                    </a:r>
                  </a:p>
                  <a:p>
                    <a:pPr algn="ctr" eaLnBrk="0" hangingPunct="0">
                      <a:lnSpc>
                        <a:spcPts val="700"/>
                      </a:lnSpc>
                      <a:spcBef>
                        <a:spcPct val="50000"/>
                      </a:spcBef>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(40G/2KAP)</a:t>
                    </a:r>
                    <a:endParaRPr lang="zh-CN" altLang="zh-CN" sz="800" dirty="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14" name="Text Box 71"/>
                  <p:cNvSpPr txBox="1">
                    <a:spLocks noChangeArrowheads="1"/>
                  </p:cNvSpPr>
                  <p:nvPr/>
                </p:nvSpPr>
                <p:spPr bwMode="auto">
                  <a:xfrm>
                    <a:off x="3450453" y="2926562"/>
                    <a:ext cx="1465672" cy="340978"/>
                  </a:xfrm>
                  <a:prstGeom prst="rect">
                    <a:avLst/>
                  </a:prstGeom>
                  <a:noFill/>
                  <a:ln w="31750" algn="ctr">
                    <a:noFill/>
                    <a:prstDash val="sysDot"/>
                    <a:miter lim="800000"/>
                    <a:headEnd/>
                    <a:tailEnd/>
                  </a:ln>
                </p:spPr>
                <p:txBody>
                  <a:bodyPr wrap="square" lIns="91304" tIns="45650" rIns="91304" bIns="45650" anchor="ctr" anchorCtr="1">
                    <a:spAutoFit/>
                  </a:bodyPr>
                  <a:lstStyle/>
                  <a:p>
                    <a:pPr algn="ctr" eaLnBrk="0" hangingPunct="0">
                      <a:lnSpc>
                        <a:spcPts val="700"/>
                      </a:lnSpc>
                      <a:spcBef>
                        <a:spcPct val="50000"/>
                      </a:spcBef>
                      <a:buSzPct val="100000"/>
                    </a:pPr>
                    <a:r>
                      <a:rPr lang="zh-CN" altLang="en-US"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随板</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AC</a:t>
                    </a:r>
                  </a:p>
                  <a:p>
                    <a:pPr algn="ctr" eaLnBrk="0" hangingPunct="0">
                      <a:lnSpc>
                        <a:spcPts val="700"/>
                      </a:lnSpc>
                      <a:spcBef>
                        <a:spcPct val="50000"/>
                      </a:spcBef>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(1Tbit/4KAP)</a:t>
                    </a:r>
                    <a:endParaRPr lang="zh-CN" altLang="zh-CN" sz="800" dirty="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pic>
                <p:nvPicPr>
                  <p:cNvPr id="115" name="Picture 2" descr="D:\上市资料\S9700E\照片\48光\IMG_2226.png"/>
                  <p:cNvPicPr>
                    <a:picLocks noChangeAspect="1" noChangeArrowheads="1"/>
                  </p:cNvPicPr>
                  <p:nvPr/>
                </p:nvPicPr>
                <p:blipFill>
                  <a:blip r:embed="rId14" cstate="screen"/>
                  <a:srcRect/>
                  <a:stretch>
                    <a:fillRect/>
                  </a:stretch>
                </p:blipFill>
                <p:spPr bwMode="auto">
                  <a:xfrm>
                    <a:off x="4115506" y="2610687"/>
                    <a:ext cx="542819" cy="160024"/>
                  </a:xfrm>
                  <a:prstGeom prst="rect">
                    <a:avLst/>
                  </a:prstGeom>
                  <a:noFill/>
                  <a:effectLst>
                    <a:outerShdw blurRad="787400" dir="11340000" sx="82000" sy="82000" algn="ctr" rotWithShape="0">
                      <a:srgbClr val="000000">
                        <a:alpha val="82000"/>
                      </a:srgbClr>
                    </a:outerShdw>
                  </a:effectLst>
                </p:spPr>
              </p:pic>
              <p:pic>
                <p:nvPicPr>
                  <p:cNvPr id="116" name="Picture 2"/>
                  <p:cNvPicPr>
                    <a:picLocks noChangeAspect="1" noChangeArrowheads="1"/>
                  </p:cNvPicPr>
                  <p:nvPr/>
                </p:nvPicPr>
                <p:blipFill>
                  <a:blip r:embed="rId15" cstate="screen">
                    <a:clrChange>
                      <a:clrFrom>
                        <a:srgbClr val="F9F2E9"/>
                      </a:clrFrom>
                      <a:clrTo>
                        <a:srgbClr val="F9F2E9">
                          <a:alpha val="0"/>
                        </a:srgbClr>
                      </a:clrTo>
                    </a:clrChange>
                  </a:blip>
                  <a:srcRect/>
                  <a:stretch>
                    <a:fillRect/>
                  </a:stretch>
                </p:blipFill>
                <p:spPr bwMode="auto">
                  <a:xfrm>
                    <a:off x="3809932" y="2464722"/>
                    <a:ext cx="245212" cy="406251"/>
                  </a:xfrm>
                  <a:prstGeom prst="rect">
                    <a:avLst/>
                  </a:prstGeom>
                  <a:noFill/>
                  <a:ln w="9525">
                    <a:noFill/>
                    <a:miter lim="800000"/>
                    <a:headEnd/>
                    <a:tailEnd/>
                  </a:ln>
                </p:spPr>
              </p:pic>
              <p:pic>
                <p:nvPicPr>
                  <p:cNvPr id="117" name="Picture 2"/>
                  <p:cNvPicPr>
                    <a:picLocks noChangeAspect="1" noChangeArrowheads="1"/>
                  </p:cNvPicPr>
                  <p:nvPr/>
                </p:nvPicPr>
                <p:blipFill>
                  <a:blip r:embed="rId16" cstate="screen">
                    <a:clrChange>
                      <a:clrFrom>
                        <a:srgbClr val="FFFFFF"/>
                      </a:clrFrom>
                      <a:clrTo>
                        <a:srgbClr val="FFFFFF">
                          <a:alpha val="0"/>
                        </a:srgbClr>
                      </a:clrTo>
                    </a:clrChange>
                  </a:blip>
                  <a:srcRect/>
                  <a:stretch>
                    <a:fillRect/>
                  </a:stretch>
                </p:blipFill>
                <p:spPr bwMode="auto">
                  <a:xfrm>
                    <a:off x="3006321" y="2567366"/>
                    <a:ext cx="704560" cy="129536"/>
                  </a:xfrm>
                  <a:prstGeom prst="rect">
                    <a:avLst/>
                  </a:prstGeom>
                  <a:noFill/>
                  <a:ln w="9525">
                    <a:noFill/>
                    <a:miter lim="800000"/>
                    <a:headEnd/>
                    <a:tailEnd/>
                  </a:ln>
                </p:spPr>
              </p:pic>
              <p:pic>
                <p:nvPicPr>
                  <p:cNvPr id="118" name="Picture 2" descr="C:\Users\l00136802\AppData\Local\Microsoft\Windows\Temporary Internet Files\Content.Outlook\4BLYJGQ6\AC6005.jpg"/>
                  <p:cNvPicPr>
                    <a:picLocks noChangeAspect="1" noChangeArrowheads="1"/>
                  </p:cNvPicPr>
                  <p:nvPr/>
                </p:nvPicPr>
                <p:blipFill>
                  <a:blip r:embed="rId13" cstate="screen">
                    <a:clrChange>
                      <a:clrFrom>
                        <a:srgbClr val="FCFCFC"/>
                      </a:clrFrom>
                      <a:clrTo>
                        <a:srgbClr val="FCFCFC">
                          <a:alpha val="0"/>
                        </a:srgbClr>
                      </a:clrTo>
                    </a:clrChange>
                  </a:blip>
                  <a:srcRect/>
                  <a:stretch>
                    <a:fillRect/>
                  </a:stretch>
                </p:blipFill>
                <p:spPr bwMode="auto">
                  <a:xfrm>
                    <a:off x="162046" y="2429209"/>
                    <a:ext cx="1153636" cy="521883"/>
                  </a:xfrm>
                  <a:prstGeom prst="rect">
                    <a:avLst/>
                  </a:prstGeom>
                  <a:noFill/>
                </p:spPr>
              </p:pic>
              <p:sp>
                <p:nvSpPr>
                  <p:cNvPr id="119" name="Text Box 71"/>
                  <p:cNvSpPr txBox="1">
                    <a:spLocks noChangeArrowheads="1"/>
                  </p:cNvSpPr>
                  <p:nvPr/>
                </p:nvSpPr>
                <p:spPr bwMode="auto">
                  <a:xfrm>
                    <a:off x="16858" y="2929363"/>
                    <a:ext cx="1331359" cy="346557"/>
                  </a:xfrm>
                  <a:prstGeom prst="rect">
                    <a:avLst/>
                  </a:prstGeom>
                  <a:noFill/>
                  <a:ln w="31750" algn="ctr">
                    <a:noFill/>
                    <a:prstDash val="sysDot"/>
                    <a:miter lim="800000"/>
                    <a:headEnd/>
                    <a:tailEnd/>
                  </a:ln>
                </p:spPr>
                <p:txBody>
                  <a:bodyPr wrap="square" lIns="91304" tIns="45650" rIns="91304" bIns="45650" anchor="ctr" anchorCtr="1">
                    <a:spAutoFit/>
                  </a:bodyPr>
                  <a:lstStyle/>
                  <a:p>
                    <a:pPr algn="ctr" eaLnBrk="0" hangingPunct="0">
                      <a:lnSpc>
                        <a:spcPts val="700"/>
                      </a:lnSpc>
                      <a:spcBef>
                        <a:spcPct val="50000"/>
                      </a:spcBef>
                      <a:buSzPct val="100000"/>
                    </a:pP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AC6</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3</a:t>
                    </a:r>
                  </a:p>
                  <a:p>
                    <a:pPr algn="ctr" eaLnBrk="0" hangingPunct="0">
                      <a:lnSpc>
                        <a:spcPts val="700"/>
                      </a:lnSpc>
                      <a:spcBef>
                        <a:spcPct val="50000"/>
                      </a:spcBef>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(2G/48AP)</a:t>
                    </a:r>
                    <a:endParaRPr lang="zh-CN" altLang="zh-CN" sz="800" dirty="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20" name="同侧圆角矩形 119"/>
                  <p:cNvSpPr/>
                  <p:nvPr/>
                </p:nvSpPr>
                <p:spPr bwMode="auto">
                  <a:xfrm>
                    <a:off x="4669660" y="2136691"/>
                    <a:ext cx="2219168" cy="261610"/>
                  </a:xfrm>
                  <a:prstGeom prst="round2SameRect">
                    <a:avLst>
                      <a:gd name="adj1" fmla="val 0"/>
                      <a:gd name="adj2" fmla="val 0"/>
                    </a:avLst>
                  </a:prstGeom>
                  <a:solidFill>
                    <a:srgbClr val="C00000"/>
                  </a:solidFill>
                  <a:ln>
                    <a:solidFill>
                      <a:schemeClr val="bg1">
                        <a:lumMod val="50000"/>
                      </a:schemeClr>
                    </a:solidFill>
                  </a:ln>
                </p:spPr>
                <p:txBody>
                  <a:bodyPr wrap="square" anchor="ctr">
                    <a:spAutoFit/>
                  </a:bodyPr>
                  <a:lstStyle/>
                  <a:p>
                    <a:pPr marL="0" lvl="1" algn="ctr">
                      <a:defRPr/>
                    </a:pPr>
                    <a:r>
                      <a:rPr lang="zh-CN" altLang="en-US" sz="1100" b="1" dirty="0" smtClean="0">
                        <a:solidFill>
                          <a:schemeClr val="bg1">
                            <a:lumMod val="95000"/>
                          </a:schemeClr>
                        </a:solidFill>
                        <a:latin typeface="微软雅黑" pitchFamily="34" charset="-122"/>
                        <a:ea typeface="微软雅黑" pitchFamily="34" charset="-122"/>
                      </a:rPr>
                      <a:t>轨交专用</a:t>
                    </a:r>
                    <a:r>
                      <a:rPr lang="en-US" altLang="zh-CN" sz="1100" b="1" dirty="0" smtClean="0">
                        <a:solidFill>
                          <a:schemeClr val="bg1">
                            <a:lumMod val="95000"/>
                          </a:schemeClr>
                        </a:solidFill>
                        <a:latin typeface="微软雅黑" pitchFamily="34" charset="-122"/>
                        <a:ea typeface="微软雅黑" pitchFamily="34" charset="-122"/>
                      </a:rPr>
                      <a:t>AP</a:t>
                    </a:r>
                    <a:endParaRPr lang="en-US" altLang="zh-CN" sz="1100" b="1" dirty="0">
                      <a:solidFill>
                        <a:schemeClr val="bg1">
                          <a:lumMod val="95000"/>
                        </a:schemeClr>
                      </a:solidFill>
                      <a:latin typeface="微软雅黑" pitchFamily="34" charset="-122"/>
                      <a:ea typeface="微软雅黑" pitchFamily="34" charset="-122"/>
                    </a:endParaRPr>
                  </a:p>
                </p:txBody>
              </p:sp>
              <p:pic>
                <p:nvPicPr>
                  <p:cNvPr id="121" name="Picture 2" descr="C:\Users\l60082.CHINA\AppData\Local\Microsoft\Windows\Temporary Internet Files\Content.Outlook\H58JR6PK\AP9130DN.png"/>
                  <p:cNvPicPr>
                    <a:picLocks noChangeAspect="1" noChangeArrowheads="1"/>
                  </p:cNvPicPr>
                  <p:nvPr/>
                </p:nvPicPr>
                <p:blipFill>
                  <a:blip r:embed="rId17" cstate="print"/>
                  <a:srcRect/>
                  <a:stretch>
                    <a:fillRect/>
                  </a:stretch>
                </p:blipFill>
                <p:spPr bwMode="auto">
                  <a:xfrm>
                    <a:off x="4807575" y="2478259"/>
                    <a:ext cx="655500" cy="296373"/>
                  </a:xfrm>
                  <a:prstGeom prst="rect">
                    <a:avLst/>
                  </a:prstGeom>
                  <a:ln>
                    <a:noFill/>
                  </a:ln>
                  <a:effectLst>
                    <a:outerShdw blurRad="292100" dist="139700" dir="2700000" algn="tl" rotWithShape="0">
                      <a:srgbClr val="333333">
                        <a:alpha val="65000"/>
                      </a:srgbClr>
                    </a:outerShdw>
                    <a:reflection blurRad="6350" stA="52000" endA="300" endPos="35000" dir="5400000" sy="-100000" algn="bl" rotWithShape="0"/>
                  </a:effectLst>
                </p:spPr>
              </p:pic>
              <p:pic>
                <p:nvPicPr>
                  <p:cNvPr id="122" name="图片 121" descr="9131.png"/>
                  <p:cNvPicPr>
                    <a:picLocks noChangeAspect="1"/>
                  </p:cNvPicPr>
                  <p:nvPr/>
                </p:nvPicPr>
                <p:blipFill>
                  <a:blip r:embed="rId18" cstate="print"/>
                  <a:stretch>
                    <a:fillRect/>
                  </a:stretch>
                </p:blipFill>
                <p:spPr>
                  <a:xfrm>
                    <a:off x="5577564" y="2449144"/>
                    <a:ext cx="644946" cy="375079"/>
                  </a:xfrm>
                  <a:prstGeom prst="rect">
                    <a:avLst/>
                  </a:prstGeom>
                </p:spPr>
              </p:pic>
              <p:pic>
                <p:nvPicPr>
                  <p:cNvPr id="123" name="图片 122" descr="9131.png"/>
                  <p:cNvPicPr>
                    <a:picLocks noChangeAspect="1"/>
                  </p:cNvPicPr>
                  <p:nvPr/>
                </p:nvPicPr>
                <p:blipFill>
                  <a:blip r:embed="rId18" cstate="print"/>
                  <a:stretch>
                    <a:fillRect/>
                  </a:stretch>
                </p:blipFill>
                <p:spPr>
                  <a:xfrm>
                    <a:off x="6263770" y="2462647"/>
                    <a:ext cx="644946" cy="375079"/>
                  </a:xfrm>
                  <a:prstGeom prst="rect">
                    <a:avLst/>
                  </a:prstGeom>
                </p:spPr>
              </p:pic>
              <p:sp>
                <p:nvSpPr>
                  <p:cNvPr id="124" name="同侧圆角矩形 123"/>
                  <p:cNvSpPr/>
                  <p:nvPr/>
                </p:nvSpPr>
                <p:spPr bwMode="auto">
                  <a:xfrm>
                    <a:off x="6940225" y="2137732"/>
                    <a:ext cx="1856534" cy="261610"/>
                  </a:xfrm>
                  <a:prstGeom prst="round2SameRect">
                    <a:avLst>
                      <a:gd name="adj1" fmla="val 0"/>
                      <a:gd name="adj2" fmla="val 0"/>
                    </a:avLst>
                  </a:prstGeom>
                  <a:solidFill>
                    <a:srgbClr val="C00000"/>
                  </a:solidFill>
                  <a:ln>
                    <a:solidFill>
                      <a:schemeClr val="bg1">
                        <a:lumMod val="50000"/>
                      </a:schemeClr>
                    </a:solidFill>
                  </a:ln>
                </p:spPr>
                <p:txBody>
                  <a:bodyPr wrap="square" anchor="ctr">
                    <a:spAutoFit/>
                  </a:bodyPr>
                  <a:lstStyle/>
                  <a:p>
                    <a:pPr marL="0" lvl="1" algn="ctr">
                      <a:defRPr/>
                    </a:pPr>
                    <a:r>
                      <a:rPr lang="zh-CN" altLang="en-US" sz="1100" b="1" dirty="0" smtClean="0">
                        <a:solidFill>
                          <a:schemeClr val="bg1">
                            <a:lumMod val="95000"/>
                          </a:schemeClr>
                        </a:solidFill>
                        <a:latin typeface="微软雅黑" pitchFamily="34" charset="-122"/>
                        <a:ea typeface="微软雅黑" pitchFamily="34" charset="-122"/>
                      </a:rPr>
                      <a:t>敏捷分布式</a:t>
                    </a:r>
                    <a:r>
                      <a:rPr lang="en-US" altLang="zh-CN" sz="1100" b="1" dirty="0" smtClean="0">
                        <a:solidFill>
                          <a:schemeClr val="bg1">
                            <a:lumMod val="95000"/>
                          </a:schemeClr>
                        </a:solidFill>
                        <a:latin typeface="微软雅黑" pitchFamily="34" charset="-122"/>
                        <a:ea typeface="微软雅黑" pitchFamily="34" charset="-122"/>
                      </a:rPr>
                      <a:t>AP</a:t>
                    </a:r>
                    <a:endParaRPr lang="en-US" altLang="zh-CN" sz="1100" b="1" dirty="0">
                      <a:solidFill>
                        <a:schemeClr val="bg1">
                          <a:lumMod val="95000"/>
                        </a:schemeClr>
                      </a:solidFill>
                      <a:latin typeface="微软雅黑" pitchFamily="34" charset="-122"/>
                      <a:ea typeface="微软雅黑" pitchFamily="34" charset="-122"/>
                    </a:endParaRPr>
                  </a:p>
                </p:txBody>
              </p:sp>
              <p:sp>
                <p:nvSpPr>
                  <p:cNvPr id="125" name="同侧圆角矩形 124"/>
                  <p:cNvSpPr/>
                  <p:nvPr/>
                </p:nvSpPr>
                <p:spPr bwMode="auto">
                  <a:xfrm>
                    <a:off x="298114" y="3364430"/>
                    <a:ext cx="6228000" cy="261610"/>
                  </a:xfrm>
                  <a:prstGeom prst="round2SameRect">
                    <a:avLst>
                      <a:gd name="adj1" fmla="val 0"/>
                      <a:gd name="adj2" fmla="val 0"/>
                    </a:avLst>
                  </a:prstGeom>
                  <a:solidFill>
                    <a:srgbClr val="C00000"/>
                  </a:solidFill>
                  <a:ln>
                    <a:solidFill>
                      <a:schemeClr val="bg1">
                        <a:lumMod val="50000"/>
                      </a:schemeClr>
                    </a:solidFill>
                  </a:ln>
                </p:spPr>
                <p:txBody>
                  <a:bodyPr wrap="square" anchor="ctr">
                    <a:spAutoFit/>
                  </a:bodyPr>
                  <a:lstStyle/>
                  <a:p>
                    <a:pPr marL="0" lvl="1" algn="ctr">
                      <a:defRPr/>
                    </a:pPr>
                    <a:r>
                      <a:rPr lang="en-US" altLang="zh-CN" sz="1100" b="1" dirty="0" smtClean="0">
                        <a:solidFill>
                          <a:schemeClr val="bg1">
                            <a:lumMod val="95000"/>
                          </a:schemeClr>
                        </a:solidFill>
                        <a:latin typeface="微软雅黑" pitchFamily="34" charset="-122"/>
                        <a:ea typeface="微软雅黑" pitchFamily="34" charset="-122"/>
                      </a:rPr>
                      <a:t>802.11n  </a:t>
                    </a:r>
                    <a:r>
                      <a:rPr lang="zh-CN" altLang="en-US" sz="1100" b="1" dirty="0" smtClean="0">
                        <a:solidFill>
                          <a:schemeClr val="bg1">
                            <a:lumMod val="95000"/>
                          </a:schemeClr>
                        </a:solidFill>
                        <a:latin typeface="微软雅黑" pitchFamily="34" charset="-122"/>
                        <a:ea typeface="微软雅黑" pitchFamily="34" charset="-122"/>
                      </a:rPr>
                      <a:t>室内型</a:t>
                    </a:r>
                    <a:r>
                      <a:rPr lang="en-US" altLang="zh-CN" sz="1100" b="1" dirty="0" smtClean="0">
                        <a:solidFill>
                          <a:schemeClr val="bg1">
                            <a:lumMod val="95000"/>
                          </a:schemeClr>
                        </a:solidFill>
                        <a:latin typeface="微软雅黑" pitchFamily="34" charset="-122"/>
                        <a:ea typeface="微软雅黑" pitchFamily="34" charset="-122"/>
                      </a:rPr>
                      <a:t>AP</a:t>
                    </a:r>
                    <a:endParaRPr lang="en-US" altLang="zh-CN" sz="1100" b="1" dirty="0">
                      <a:solidFill>
                        <a:schemeClr val="bg1">
                          <a:lumMod val="95000"/>
                        </a:schemeClr>
                      </a:solidFill>
                      <a:latin typeface="微软雅黑" pitchFamily="34" charset="-122"/>
                      <a:ea typeface="微软雅黑" pitchFamily="34" charset="-122"/>
                    </a:endParaRPr>
                  </a:p>
                </p:txBody>
              </p:sp>
              <p:sp>
                <p:nvSpPr>
                  <p:cNvPr id="126" name="矩形 125"/>
                  <p:cNvSpPr/>
                  <p:nvPr/>
                </p:nvSpPr>
                <p:spPr>
                  <a:xfrm>
                    <a:off x="75885" y="4171611"/>
                    <a:ext cx="1445123" cy="461665"/>
                  </a:xfrm>
                  <a:prstGeom prst="rect">
                    <a:avLst/>
                  </a:prstGeom>
                </p:spPr>
                <p:txBody>
                  <a:bodyPr wrap="square">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AP2</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010DN</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(300Mbps)</a:t>
                    </a:r>
                  </a:p>
                  <a:p>
                    <a:pPr algn="ctr" eaLnBrk="0" hangingPunct="0">
                      <a:buSzPct val="100000"/>
                    </a:pPr>
                    <a:r>
                      <a:rPr lang="zh-CN" altLang="en-US"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室内面板式</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p>
                </p:txBody>
              </p:sp>
              <p:pic>
                <p:nvPicPr>
                  <p:cNvPr id="127" name="Picture 2" descr="D:\work-huawei\WLAN\100 WLAN MO 上市及品牌\2013年9月网络大会\终稿资料\面板AP产品照片\AP2010DN照片\DSC_0088 - 96.png"/>
                  <p:cNvPicPr>
                    <a:picLocks noChangeAspect="1" noChangeArrowheads="1"/>
                  </p:cNvPicPr>
                  <p:nvPr/>
                </p:nvPicPr>
                <p:blipFill>
                  <a:blip r:embed="rId19" cstate="screen"/>
                  <a:srcRect/>
                  <a:stretch>
                    <a:fillRect/>
                  </a:stretch>
                </p:blipFill>
                <p:spPr bwMode="auto">
                  <a:xfrm>
                    <a:off x="486138" y="3736252"/>
                    <a:ext cx="578733" cy="399145"/>
                  </a:xfrm>
                  <a:prstGeom prst="rect">
                    <a:avLst/>
                  </a:prstGeom>
                  <a:noFill/>
                </p:spPr>
              </p:pic>
              <p:pic>
                <p:nvPicPr>
                  <p:cNvPr id="128" name="图片 127" descr="3030上 (2).png"/>
                  <p:cNvPicPr>
                    <a:picLocks noChangeAspect="1"/>
                  </p:cNvPicPr>
                  <p:nvPr/>
                </p:nvPicPr>
                <p:blipFill>
                  <a:blip r:embed="rId4" cstate="print"/>
                  <a:stretch>
                    <a:fillRect/>
                  </a:stretch>
                </p:blipFill>
                <p:spPr>
                  <a:xfrm flipV="1">
                    <a:off x="2276251" y="3729323"/>
                    <a:ext cx="545256" cy="543480"/>
                  </a:xfrm>
                  <a:prstGeom prst="rect">
                    <a:avLst/>
                  </a:prstGeom>
                </p:spPr>
              </p:pic>
              <p:sp>
                <p:nvSpPr>
                  <p:cNvPr id="129" name="矩形 38"/>
                  <p:cNvSpPr>
                    <a:spLocks noChangeArrowheads="1"/>
                  </p:cNvSpPr>
                  <p:nvPr/>
                </p:nvSpPr>
                <p:spPr bwMode="auto">
                  <a:xfrm>
                    <a:off x="1880372" y="4283049"/>
                    <a:ext cx="1435428" cy="338542"/>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AP3010DN-V2</a:t>
                    </a: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(300Mbps x2)</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pic>
                <p:nvPicPr>
                  <p:cNvPr id="130" name="Picture 4" descr="Picture">
                    <a:hlinkClick r:id="rId20"/>
                  </p:cNvPr>
                  <p:cNvPicPr>
                    <a:picLocks noChangeAspect="1" noChangeArrowheads="1"/>
                  </p:cNvPicPr>
                  <p:nvPr/>
                </p:nvPicPr>
                <p:blipFill>
                  <a:blip r:embed="rId21" cstate="screen">
                    <a:clrChange>
                      <a:clrFrom>
                        <a:srgbClr val="FFFFFF"/>
                      </a:clrFrom>
                      <a:clrTo>
                        <a:srgbClr val="FFFFFF">
                          <a:alpha val="0"/>
                        </a:srgbClr>
                      </a:clrTo>
                    </a:clrChange>
                  </a:blip>
                  <a:srcRect/>
                  <a:stretch>
                    <a:fillRect/>
                  </a:stretch>
                </p:blipFill>
                <p:spPr bwMode="auto">
                  <a:xfrm>
                    <a:off x="3145240" y="3796494"/>
                    <a:ext cx="796891" cy="391200"/>
                  </a:xfrm>
                  <a:prstGeom prst="rect">
                    <a:avLst/>
                  </a:prstGeom>
                  <a:noFill/>
                </p:spPr>
              </p:pic>
              <p:sp>
                <p:nvSpPr>
                  <p:cNvPr id="131" name="矩形 36"/>
                  <p:cNvSpPr>
                    <a:spLocks noChangeArrowheads="1"/>
                  </p:cNvSpPr>
                  <p:nvPr/>
                </p:nvSpPr>
                <p:spPr bwMode="auto">
                  <a:xfrm>
                    <a:off x="2868376" y="4265633"/>
                    <a:ext cx="1557274" cy="338554"/>
                  </a:xfrm>
                  <a:prstGeom prst="rect">
                    <a:avLst/>
                  </a:prstGeom>
                  <a:noFill/>
                  <a:ln w="9525">
                    <a:noFill/>
                    <a:miter lim="800000"/>
                    <a:headEnd/>
                    <a:tailEnd/>
                  </a:ln>
                </p:spPr>
                <p:txBody>
                  <a:bodyPr wrap="square">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AP5</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010SN</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AP5010DN</a:t>
                    </a:r>
                  </a:p>
                </p:txBody>
              </p:sp>
              <p:sp>
                <p:nvSpPr>
                  <p:cNvPr id="132" name="矩形 36"/>
                  <p:cNvSpPr>
                    <a:spLocks noChangeArrowheads="1"/>
                  </p:cNvSpPr>
                  <p:nvPr/>
                </p:nvSpPr>
                <p:spPr bwMode="auto">
                  <a:xfrm>
                    <a:off x="3760504" y="4261933"/>
                    <a:ext cx="1534600" cy="338554"/>
                  </a:xfrm>
                  <a:prstGeom prst="rect">
                    <a:avLst/>
                  </a:prstGeom>
                  <a:noFill/>
                  <a:ln w="9525">
                    <a:noFill/>
                    <a:miter lim="800000"/>
                    <a:headEnd/>
                    <a:tailEnd/>
                  </a:ln>
                </p:spPr>
                <p:txBody>
                  <a:bodyPr wrap="square">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AP5030</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SN</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AP5030DN</a:t>
                    </a:r>
                  </a:p>
                </p:txBody>
              </p:sp>
              <p:pic>
                <p:nvPicPr>
                  <p:cNvPr id="133" name="图片 132" descr="图片1.png"/>
                  <p:cNvPicPr>
                    <a:picLocks noChangeAspect="1"/>
                  </p:cNvPicPr>
                  <p:nvPr/>
                </p:nvPicPr>
                <p:blipFill>
                  <a:blip r:embed="rId22" cstate="screen"/>
                  <a:stretch>
                    <a:fillRect/>
                  </a:stretch>
                </p:blipFill>
                <p:spPr>
                  <a:xfrm>
                    <a:off x="4213185" y="3735381"/>
                    <a:ext cx="641959" cy="515596"/>
                  </a:xfrm>
                  <a:prstGeom prst="rect">
                    <a:avLst/>
                  </a:prstGeom>
                  <a:ln>
                    <a:noFill/>
                  </a:ln>
                  <a:effectLst>
                    <a:outerShdw blurRad="292100" dist="139700" dir="2700000" algn="tl" rotWithShape="0">
                      <a:srgbClr val="333333">
                        <a:alpha val="65000"/>
                      </a:srgbClr>
                    </a:outerShdw>
                  </a:effectLst>
                </p:spPr>
              </p:pic>
              <p:pic>
                <p:nvPicPr>
                  <p:cNvPr id="134" name="Picture 2" descr="Picture">
                    <a:hlinkClick r:id="rId23"/>
                  </p:cNvPr>
                  <p:cNvPicPr>
                    <a:picLocks noChangeAspect="1" noChangeArrowheads="1"/>
                  </p:cNvPicPr>
                  <p:nvPr/>
                </p:nvPicPr>
                <p:blipFill>
                  <a:blip r:embed="rId24" cstate="screen">
                    <a:clrChange>
                      <a:clrFrom>
                        <a:srgbClr val="FFFFFF"/>
                      </a:clrFrom>
                      <a:clrTo>
                        <a:srgbClr val="FFFFFF">
                          <a:alpha val="0"/>
                        </a:srgbClr>
                      </a:clrTo>
                    </a:clrChange>
                  </a:blip>
                  <a:srcRect/>
                  <a:stretch>
                    <a:fillRect/>
                  </a:stretch>
                </p:blipFill>
                <p:spPr bwMode="auto">
                  <a:xfrm>
                    <a:off x="5246992" y="3678131"/>
                    <a:ext cx="605431" cy="573322"/>
                  </a:xfrm>
                  <a:prstGeom prst="rect">
                    <a:avLst/>
                  </a:prstGeom>
                  <a:ln>
                    <a:noFill/>
                  </a:ln>
                  <a:effectLst>
                    <a:outerShdw blurRad="292100" dist="139700" dir="2700000" algn="tl" rotWithShape="0">
                      <a:srgbClr val="333333">
                        <a:alpha val="65000"/>
                      </a:srgbClr>
                    </a:outerShdw>
                  </a:effectLst>
                </p:spPr>
              </p:pic>
              <p:sp>
                <p:nvSpPr>
                  <p:cNvPr id="135" name="矩形 38"/>
                  <p:cNvSpPr>
                    <a:spLocks noChangeArrowheads="1"/>
                  </p:cNvSpPr>
                  <p:nvPr/>
                </p:nvSpPr>
                <p:spPr bwMode="auto">
                  <a:xfrm>
                    <a:off x="5073054" y="4258070"/>
                    <a:ext cx="1497670" cy="461665"/>
                  </a:xfrm>
                  <a:prstGeom prst="rect">
                    <a:avLst/>
                  </a:prstGeom>
                  <a:noFill/>
                  <a:ln w="9525">
                    <a:noFill/>
                    <a:miter lim="800000"/>
                    <a:headEnd/>
                    <a:tailEnd/>
                  </a:ln>
                </p:spPr>
                <p:txBody>
                  <a:bodyPr wrap="square">
                    <a:spAutoFit/>
                  </a:bodyPr>
                  <a:lstStyle/>
                  <a:p>
                    <a:pP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7110</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S</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N</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(450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M</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bps)</a:t>
                    </a:r>
                  </a:p>
                  <a:p>
                    <a:pPr algn="ctr" eaLnBrk="0" hangingPunct="0">
                      <a:buSzPct val="100000"/>
                    </a:pPr>
                    <a:r>
                      <a:rPr lang="zh-CN" altLang="en-US"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室内高密环境</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pic>
                <p:nvPicPr>
                  <p:cNvPr id="136" name="图片 135" descr="图片2.png"/>
                  <p:cNvPicPr>
                    <a:picLocks noChangeAspect="1"/>
                  </p:cNvPicPr>
                  <p:nvPr/>
                </p:nvPicPr>
                <p:blipFill>
                  <a:blip r:embed="rId25" cstate="screen"/>
                  <a:stretch>
                    <a:fillRect/>
                  </a:stretch>
                </p:blipFill>
                <p:spPr>
                  <a:xfrm>
                    <a:off x="5862040" y="3612872"/>
                    <a:ext cx="488471" cy="761619"/>
                  </a:xfrm>
                  <a:prstGeom prst="rect">
                    <a:avLst/>
                  </a:prstGeom>
                  <a:ln>
                    <a:noFill/>
                  </a:ln>
                  <a:effectLst>
                    <a:outerShdw blurRad="292100" dist="139700" dir="2700000" algn="tl" rotWithShape="0">
                      <a:srgbClr val="333333">
                        <a:alpha val="65000"/>
                      </a:srgbClr>
                    </a:outerShdw>
                  </a:effectLst>
                </p:spPr>
              </p:pic>
              <p:sp>
                <p:nvSpPr>
                  <p:cNvPr id="137" name="同侧圆角矩形 136"/>
                  <p:cNvSpPr/>
                  <p:nvPr/>
                </p:nvSpPr>
                <p:spPr bwMode="auto">
                  <a:xfrm>
                    <a:off x="6581416" y="3353961"/>
                    <a:ext cx="2219168" cy="261610"/>
                  </a:xfrm>
                  <a:prstGeom prst="round2SameRect">
                    <a:avLst>
                      <a:gd name="adj1" fmla="val 0"/>
                      <a:gd name="adj2" fmla="val 0"/>
                    </a:avLst>
                  </a:prstGeom>
                  <a:solidFill>
                    <a:srgbClr val="C00000"/>
                  </a:solidFill>
                  <a:ln>
                    <a:solidFill>
                      <a:schemeClr val="bg1">
                        <a:lumMod val="50000"/>
                      </a:schemeClr>
                    </a:solidFill>
                  </a:ln>
                </p:spPr>
                <p:txBody>
                  <a:bodyPr wrap="square" anchor="ctr">
                    <a:spAutoFit/>
                  </a:bodyPr>
                  <a:lstStyle/>
                  <a:p>
                    <a:pPr marL="0" lvl="1" algn="ctr">
                      <a:defRPr/>
                    </a:pPr>
                    <a:r>
                      <a:rPr lang="en-US" altLang="zh-CN" sz="1100" b="1" dirty="0" smtClean="0">
                        <a:solidFill>
                          <a:schemeClr val="bg1">
                            <a:lumMod val="95000"/>
                          </a:schemeClr>
                        </a:solidFill>
                        <a:latin typeface="微软雅黑" pitchFamily="34" charset="-122"/>
                        <a:ea typeface="微软雅黑" pitchFamily="34" charset="-122"/>
                      </a:rPr>
                      <a:t>802.11n</a:t>
                    </a:r>
                    <a:r>
                      <a:rPr lang="zh-CN" altLang="en-US" sz="1100" b="1" dirty="0" smtClean="0">
                        <a:solidFill>
                          <a:schemeClr val="bg1">
                            <a:lumMod val="95000"/>
                          </a:schemeClr>
                        </a:solidFill>
                        <a:latin typeface="微软雅黑" pitchFamily="34" charset="-122"/>
                        <a:ea typeface="微软雅黑" pitchFamily="34" charset="-122"/>
                      </a:rPr>
                      <a:t>室外型</a:t>
                    </a:r>
                    <a:r>
                      <a:rPr lang="en-US" altLang="zh-CN" sz="1100" b="1" dirty="0" smtClean="0">
                        <a:solidFill>
                          <a:schemeClr val="bg1">
                            <a:lumMod val="95000"/>
                          </a:schemeClr>
                        </a:solidFill>
                        <a:latin typeface="微软雅黑" pitchFamily="34" charset="-122"/>
                        <a:ea typeface="微软雅黑" pitchFamily="34" charset="-122"/>
                      </a:rPr>
                      <a:t>AP</a:t>
                    </a:r>
                    <a:endParaRPr lang="en-US" altLang="zh-CN" sz="1100" b="1" dirty="0">
                      <a:solidFill>
                        <a:schemeClr val="bg1">
                          <a:lumMod val="95000"/>
                        </a:schemeClr>
                      </a:solidFill>
                      <a:latin typeface="微软雅黑" pitchFamily="34" charset="-122"/>
                      <a:ea typeface="微软雅黑" pitchFamily="34" charset="-122"/>
                    </a:endParaRPr>
                  </a:p>
                </p:txBody>
              </p:sp>
              <p:pic>
                <p:nvPicPr>
                  <p:cNvPr id="138" name="图片 137" descr="图片4.png"/>
                  <p:cNvPicPr>
                    <a:picLocks noChangeAspect="1"/>
                  </p:cNvPicPr>
                  <p:nvPr/>
                </p:nvPicPr>
                <p:blipFill>
                  <a:blip r:embed="rId26" cstate="screen"/>
                  <a:stretch>
                    <a:fillRect/>
                  </a:stretch>
                </p:blipFill>
                <p:spPr>
                  <a:xfrm>
                    <a:off x="6817488" y="3713379"/>
                    <a:ext cx="703944" cy="555598"/>
                  </a:xfrm>
                  <a:prstGeom prst="rect">
                    <a:avLst/>
                  </a:prstGeom>
                  <a:ln>
                    <a:noFill/>
                  </a:ln>
                  <a:effectLst>
                    <a:outerShdw blurRad="292100" dist="139700" dir="2700000" algn="tl" rotWithShape="0">
                      <a:srgbClr val="333333">
                        <a:alpha val="65000"/>
                      </a:srgbClr>
                    </a:outerShdw>
                  </a:effectLst>
                </p:spPr>
              </p:pic>
              <p:sp>
                <p:nvSpPr>
                  <p:cNvPr id="139" name="矩形 39"/>
                  <p:cNvSpPr>
                    <a:spLocks noChangeArrowheads="1"/>
                  </p:cNvSpPr>
                  <p:nvPr/>
                </p:nvSpPr>
                <p:spPr bwMode="auto">
                  <a:xfrm>
                    <a:off x="6109561" y="4247963"/>
                    <a:ext cx="2116837" cy="46165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6510DN</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室外双频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dirty="0" err="1"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PoE</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供电</a:t>
                    </a:r>
                    <a:endPar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千兆光口上行</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endParaRPr lang="zh-CN" altLang="zh-CN" sz="800" dirty="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pic>
                <p:nvPicPr>
                  <p:cNvPr id="140" name="图片 139" descr="9430-24.png"/>
                  <p:cNvPicPr>
                    <a:picLocks noChangeAspect="1"/>
                  </p:cNvPicPr>
                  <p:nvPr/>
                </p:nvPicPr>
                <p:blipFill>
                  <a:blip r:embed="rId27" cstate="print"/>
                  <a:stretch>
                    <a:fillRect/>
                  </a:stretch>
                </p:blipFill>
                <p:spPr>
                  <a:xfrm>
                    <a:off x="7009881" y="2592729"/>
                    <a:ext cx="1020493" cy="185196"/>
                  </a:xfrm>
                  <a:prstGeom prst="rect">
                    <a:avLst/>
                  </a:prstGeom>
                </p:spPr>
              </p:pic>
              <p:pic>
                <p:nvPicPr>
                  <p:cNvPr id="141" name="图片 140" descr="2030_副本.png"/>
                  <p:cNvPicPr>
                    <a:picLocks noChangeAspect="1"/>
                  </p:cNvPicPr>
                  <p:nvPr/>
                </p:nvPicPr>
                <p:blipFill>
                  <a:blip r:embed="rId28" cstate="print"/>
                  <a:stretch>
                    <a:fillRect/>
                  </a:stretch>
                </p:blipFill>
                <p:spPr>
                  <a:xfrm flipH="1">
                    <a:off x="8229597" y="2437310"/>
                    <a:ext cx="357979" cy="420483"/>
                  </a:xfrm>
                  <a:prstGeom prst="rect">
                    <a:avLst/>
                  </a:prstGeom>
                </p:spPr>
              </p:pic>
              <p:sp>
                <p:nvSpPr>
                  <p:cNvPr id="142" name="矩形 38"/>
                  <p:cNvSpPr>
                    <a:spLocks noChangeArrowheads="1"/>
                  </p:cNvSpPr>
                  <p:nvPr/>
                </p:nvSpPr>
                <p:spPr bwMode="auto">
                  <a:xfrm>
                    <a:off x="6913839" y="2851318"/>
                    <a:ext cx="1218658" cy="215431"/>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AD9430DN-24 </a:t>
                    </a:r>
                  </a:p>
                </p:txBody>
              </p:sp>
              <p:sp>
                <p:nvSpPr>
                  <p:cNvPr id="143" name="同侧圆角矩形 142"/>
                  <p:cNvSpPr/>
                  <p:nvPr/>
                </p:nvSpPr>
                <p:spPr bwMode="auto">
                  <a:xfrm>
                    <a:off x="298254" y="1027845"/>
                    <a:ext cx="8510079" cy="1101897"/>
                  </a:xfrm>
                  <a:prstGeom prst="round2SameRect">
                    <a:avLst>
                      <a:gd name="adj1" fmla="val 0"/>
                      <a:gd name="adj2" fmla="val 1305"/>
                    </a:avLst>
                  </a:prstGeom>
                  <a:noFill/>
                  <a:ln w="12700" algn="ctr">
                    <a:solidFill>
                      <a:schemeClr val="bg1">
                        <a:lumMod val="65000"/>
                      </a:schemeClr>
                    </a:solidFill>
                    <a:round/>
                    <a:headEnd/>
                    <a:tailEnd/>
                  </a:ln>
                  <a:effectLst/>
                </p:spPr>
                <p:txBody>
                  <a:bodyPr wrap="none" lIns="91427" tIns="45714" rIns="91427" bIns="45714" anchor="ctr">
                    <a:noAutofit/>
                  </a:bodyPr>
                  <a:lstStyle/>
                  <a:p>
                    <a:pPr eaLnBrk="0" hangingPunct="0">
                      <a:buClr>
                        <a:srgbClr val="990000"/>
                      </a:buClr>
                      <a:buSzPct val="60000"/>
                      <a:buFont typeface="Wingdings" pitchFamily="2" charset="2"/>
                      <a:buNone/>
                    </a:pPr>
                    <a:endParaRPr lang="zh-CN" altLang="en-US" sz="1100" b="1" dirty="0" smtClean="0">
                      <a:solidFill>
                        <a:schemeClr val="bg1">
                          <a:lumMod val="95000"/>
                        </a:schemeClr>
                      </a:solidFill>
                      <a:latin typeface="微软雅黑" pitchFamily="34" charset="-122"/>
                      <a:ea typeface="微软雅黑" pitchFamily="34" charset="-122"/>
                      <a:cs typeface="Arial" pitchFamily="34" charset="0"/>
                      <a:sym typeface="Calibri" pitchFamily="34" charset="0"/>
                    </a:endParaRPr>
                  </a:p>
                </p:txBody>
              </p:sp>
              <p:sp>
                <p:nvSpPr>
                  <p:cNvPr id="144" name="同侧圆角矩形 143"/>
                  <p:cNvSpPr/>
                  <p:nvPr/>
                </p:nvSpPr>
                <p:spPr bwMode="auto">
                  <a:xfrm>
                    <a:off x="300180" y="2419109"/>
                    <a:ext cx="8496579" cy="927933"/>
                  </a:xfrm>
                  <a:prstGeom prst="round2SameRect">
                    <a:avLst>
                      <a:gd name="adj1" fmla="val 0"/>
                      <a:gd name="adj2" fmla="val 1305"/>
                    </a:avLst>
                  </a:prstGeom>
                  <a:noFill/>
                  <a:ln w="12700" algn="ctr">
                    <a:solidFill>
                      <a:schemeClr val="bg1">
                        <a:lumMod val="65000"/>
                      </a:schemeClr>
                    </a:solidFill>
                    <a:round/>
                    <a:headEnd/>
                    <a:tailEnd/>
                  </a:ln>
                  <a:effectLst/>
                </p:spPr>
                <p:txBody>
                  <a:bodyPr wrap="none" lIns="91427" tIns="45714" rIns="91427" bIns="45714" anchor="ctr">
                    <a:noAutofit/>
                  </a:bodyPr>
                  <a:lstStyle/>
                  <a:p>
                    <a:pPr eaLnBrk="0" hangingPunct="0">
                      <a:buClr>
                        <a:srgbClr val="990000"/>
                      </a:buClr>
                      <a:buSzPct val="60000"/>
                      <a:buFont typeface="Wingdings" pitchFamily="2" charset="2"/>
                      <a:buNone/>
                    </a:pPr>
                    <a:endParaRPr lang="zh-CN" altLang="en-US" sz="1100" b="1" dirty="0" smtClean="0">
                      <a:solidFill>
                        <a:schemeClr val="bg1">
                          <a:lumMod val="95000"/>
                        </a:schemeClr>
                      </a:solidFill>
                      <a:latin typeface="微软雅黑" pitchFamily="34" charset="-122"/>
                      <a:ea typeface="微软雅黑" pitchFamily="34" charset="-122"/>
                      <a:cs typeface="Arial" pitchFamily="34" charset="0"/>
                      <a:sym typeface="Calibri" pitchFamily="34" charset="0"/>
                    </a:endParaRPr>
                  </a:p>
                </p:txBody>
              </p:sp>
              <p:sp>
                <p:nvSpPr>
                  <p:cNvPr id="145" name="同侧圆角矩形 144"/>
                  <p:cNvSpPr/>
                  <p:nvPr/>
                </p:nvSpPr>
                <p:spPr bwMode="auto">
                  <a:xfrm>
                    <a:off x="300179" y="3634145"/>
                    <a:ext cx="8510079" cy="1101897"/>
                  </a:xfrm>
                  <a:prstGeom prst="round2SameRect">
                    <a:avLst>
                      <a:gd name="adj1" fmla="val 0"/>
                      <a:gd name="adj2" fmla="val 1305"/>
                    </a:avLst>
                  </a:prstGeom>
                  <a:noFill/>
                  <a:ln w="12700" algn="ctr">
                    <a:solidFill>
                      <a:schemeClr val="bg1">
                        <a:lumMod val="65000"/>
                      </a:schemeClr>
                    </a:solidFill>
                    <a:round/>
                    <a:headEnd/>
                    <a:tailEnd/>
                  </a:ln>
                  <a:effectLst/>
                </p:spPr>
                <p:txBody>
                  <a:bodyPr wrap="none" lIns="91427" tIns="45714" rIns="91427" bIns="45714" anchor="ctr">
                    <a:noAutofit/>
                  </a:bodyPr>
                  <a:lstStyle/>
                  <a:p>
                    <a:pPr eaLnBrk="0" hangingPunct="0">
                      <a:buClr>
                        <a:srgbClr val="990000"/>
                      </a:buClr>
                      <a:buSzPct val="60000"/>
                      <a:buFont typeface="Wingdings" pitchFamily="2" charset="2"/>
                      <a:buNone/>
                    </a:pPr>
                    <a:endParaRPr lang="zh-CN" altLang="en-US" sz="1100" b="1" dirty="0" smtClean="0">
                      <a:solidFill>
                        <a:schemeClr val="bg1">
                          <a:lumMod val="95000"/>
                        </a:schemeClr>
                      </a:solidFill>
                      <a:latin typeface="微软雅黑" pitchFamily="34" charset="-122"/>
                      <a:ea typeface="微软雅黑" pitchFamily="34" charset="-122"/>
                      <a:cs typeface="Arial" pitchFamily="34" charset="0"/>
                      <a:sym typeface="Calibri" pitchFamily="34" charset="0"/>
                    </a:endParaRPr>
                  </a:p>
                </p:txBody>
              </p:sp>
              <p:cxnSp>
                <p:nvCxnSpPr>
                  <p:cNvPr id="146" name="直接连接符 145"/>
                  <p:cNvCxnSpPr/>
                  <p:nvPr/>
                </p:nvCxnSpPr>
                <p:spPr bwMode="auto">
                  <a:xfrm flipH="1">
                    <a:off x="6551286" y="3659538"/>
                    <a:ext cx="1930" cy="1080000"/>
                  </a:xfrm>
                  <a:prstGeom prst="line">
                    <a:avLst/>
                  </a:prstGeom>
                  <a:noFill/>
                  <a:ln>
                    <a:solidFill>
                      <a:schemeClr val="tx1"/>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7" name="直接连接符 146"/>
                  <p:cNvCxnSpPr/>
                  <p:nvPr/>
                </p:nvCxnSpPr>
                <p:spPr bwMode="auto">
                  <a:xfrm flipH="1">
                    <a:off x="6773136" y="1033938"/>
                    <a:ext cx="1930" cy="1080000"/>
                  </a:xfrm>
                  <a:prstGeom prst="line">
                    <a:avLst/>
                  </a:prstGeom>
                  <a:noFill/>
                  <a:ln>
                    <a:solidFill>
                      <a:schemeClr val="tx1"/>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8" name="直接连接符 147"/>
                  <p:cNvCxnSpPr/>
                  <p:nvPr/>
                </p:nvCxnSpPr>
                <p:spPr bwMode="auto">
                  <a:xfrm flipH="1">
                    <a:off x="6912036" y="2457663"/>
                    <a:ext cx="1930" cy="828000"/>
                  </a:xfrm>
                  <a:prstGeom prst="line">
                    <a:avLst/>
                  </a:prstGeom>
                  <a:noFill/>
                  <a:ln>
                    <a:solidFill>
                      <a:schemeClr val="tx1"/>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9" name="直接连接符 148"/>
                  <p:cNvCxnSpPr/>
                  <p:nvPr/>
                </p:nvCxnSpPr>
                <p:spPr bwMode="auto">
                  <a:xfrm flipH="1">
                    <a:off x="4645261" y="2471163"/>
                    <a:ext cx="1930" cy="828000"/>
                  </a:xfrm>
                  <a:prstGeom prst="line">
                    <a:avLst/>
                  </a:prstGeom>
                  <a:noFill/>
                  <a:ln>
                    <a:solidFill>
                      <a:schemeClr val="tx1"/>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50" name="矩形 38"/>
                  <p:cNvSpPr>
                    <a:spLocks noChangeArrowheads="1"/>
                  </p:cNvSpPr>
                  <p:nvPr/>
                </p:nvSpPr>
                <p:spPr bwMode="auto">
                  <a:xfrm>
                    <a:off x="5734754" y="4259995"/>
                    <a:ext cx="1497670" cy="338554"/>
                  </a:xfrm>
                  <a:prstGeom prst="rect">
                    <a:avLst/>
                  </a:prstGeom>
                  <a:noFill/>
                  <a:ln w="9525">
                    <a:noFill/>
                    <a:miter lim="800000"/>
                    <a:headEnd/>
                    <a:tailEnd/>
                  </a:ln>
                </p:spPr>
                <p:txBody>
                  <a:bodyPr wrap="square">
                    <a:spAutoFit/>
                  </a:bodyPr>
                  <a:lstStyle/>
                  <a:p>
                    <a:pP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7110</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D</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N</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p>
                  <a:p>
                    <a:pP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(450Mbps x2)</a:t>
                    </a:r>
                  </a:p>
                </p:txBody>
              </p:sp>
              <p:pic>
                <p:nvPicPr>
                  <p:cNvPr id="151" name="图片 150" descr="9.png"/>
                  <p:cNvPicPr>
                    <a:picLocks noChangeAspect="1"/>
                  </p:cNvPicPr>
                  <p:nvPr/>
                </p:nvPicPr>
                <p:blipFill>
                  <a:blip r:embed="rId29" cstate="print"/>
                  <a:stretch>
                    <a:fillRect/>
                  </a:stretch>
                </p:blipFill>
                <p:spPr>
                  <a:xfrm>
                    <a:off x="7778186" y="3751672"/>
                    <a:ext cx="765189" cy="562302"/>
                  </a:xfrm>
                  <a:prstGeom prst="rect">
                    <a:avLst/>
                  </a:prstGeom>
                </p:spPr>
              </p:pic>
              <p:pic>
                <p:nvPicPr>
                  <p:cNvPr id="152" name="图片 151" descr="7.png"/>
                  <p:cNvPicPr>
                    <a:picLocks noChangeAspect="1"/>
                  </p:cNvPicPr>
                  <p:nvPr/>
                </p:nvPicPr>
                <p:blipFill>
                  <a:blip r:embed="rId30" cstate="print"/>
                  <a:stretch>
                    <a:fillRect/>
                  </a:stretch>
                </p:blipFill>
                <p:spPr>
                  <a:xfrm>
                    <a:off x="1262561" y="3745276"/>
                    <a:ext cx="786158" cy="476816"/>
                  </a:xfrm>
                  <a:prstGeom prst="rect">
                    <a:avLst/>
                  </a:prstGeom>
                </p:spPr>
              </p:pic>
              <p:sp>
                <p:nvSpPr>
                  <p:cNvPr id="153" name="矩形 38"/>
                  <p:cNvSpPr>
                    <a:spLocks noChangeArrowheads="1"/>
                  </p:cNvSpPr>
                  <p:nvPr/>
                </p:nvSpPr>
                <p:spPr bwMode="auto">
                  <a:xfrm>
                    <a:off x="921572" y="4284974"/>
                    <a:ext cx="1435428" cy="338542"/>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AP3010DN</a:t>
                    </a: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(300Mbps x2)</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endPar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54" name="矩形 38"/>
                  <p:cNvSpPr>
                    <a:spLocks noChangeArrowheads="1"/>
                  </p:cNvSpPr>
                  <p:nvPr/>
                </p:nvSpPr>
                <p:spPr bwMode="auto">
                  <a:xfrm>
                    <a:off x="4379759" y="2865435"/>
                    <a:ext cx="1435428" cy="338542"/>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AP9130DN</a:t>
                    </a:r>
                  </a:p>
                  <a:p>
                    <a:pPr algn="ctr" eaLnBrk="0" hangingPunct="0">
                      <a:buSzPct val="100000"/>
                    </a:pP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车地通信</a:t>
                    </a:r>
                    <a:endPar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55" name="矩形 38"/>
                  <p:cNvSpPr>
                    <a:spLocks noChangeArrowheads="1"/>
                  </p:cNvSpPr>
                  <p:nvPr/>
                </p:nvSpPr>
                <p:spPr bwMode="auto">
                  <a:xfrm>
                    <a:off x="4965311" y="2861419"/>
                    <a:ext cx="1832526" cy="338542"/>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AP9131DN</a:t>
                    </a:r>
                  </a:p>
                  <a:p>
                    <a:pPr algn="ctr" eaLnBrk="0" hangingPunct="0">
                      <a:buSzPct val="100000"/>
                    </a:pP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车地通信车厢覆盖</a:t>
                    </a:r>
                    <a:endPar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56" name="矩形 38"/>
                  <p:cNvSpPr>
                    <a:spLocks noChangeArrowheads="1"/>
                  </p:cNvSpPr>
                  <p:nvPr/>
                </p:nvSpPr>
                <p:spPr bwMode="auto">
                  <a:xfrm>
                    <a:off x="5851663" y="2869435"/>
                    <a:ext cx="1435428" cy="215431"/>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AP9132DN</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157" name="矩形 38"/>
                  <p:cNvSpPr>
                    <a:spLocks noChangeArrowheads="1"/>
                  </p:cNvSpPr>
                  <p:nvPr/>
                </p:nvSpPr>
                <p:spPr bwMode="auto">
                  <a:xfrm>
                    <a:off x="5109564" y="3144053"/>
                    <a:ext cx="1435428" cy="215431"/>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 </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1.75Gbps </a:t>
                    </a:r>
                  </a:p>
                </p:txBody>
              </p:sp>
              <p:grpSp>
                <p:nvGrpSpPr>
                  <p:cNvPr id="6" name="组合 88"/>
                  <p:cNvGrpSpPr/>
                  <p:nvPr/>
                </p:nvGrpSpPr>
                <p:grpSpPr>
                  <a:xfrm>
                    <a:off x="2255935" y="3715881"/>
                    <a:ext cx="705839" cy="360961"/>
                    <a:chOff x="5733061" y="2220313"/>
                    <a:chExt cx="705839" cy="360961"/>
                  </a:xfrm>
                </p:grpSpPr>
                <p:sp>
                  <p:nvSpPr>
                    <p:cNvPr id="175" name="爆炸形 1 174"/>
                    <p:cNvSpPr/>
                    <p:nvPr/>
                  </p:nvSpPr>
                  <p:spPr bwMode="auto">
                    <a:xfrm>
                      <a:off x="5733061" y="2220313"/>
                      <a:ext cx="705839" cy="360961"/>
                    </a:xfrm>
                    <a:prstGeom prst="irregularSeal1">
                      <a:avLst/>
                    </a:prstGeom>
                    <a:solidFill>
                      <a:srgbClr val="00B05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smtClean="0">
                        <a:ln>
                          <a:noFill/>
                        </a:ln>
                        <a:solidFill>
                          <a:schemeClr val="bg1">
                            <a:lumMod val="95000"/>
                          </a:schemeClr>
                        </a:solidFill>
                        <a:effectLst/>
                        <a:latin typeface="微软雅黑" pitchFamily="34" charset="-122"/>
                        <a:ea typeface="微软雅黑" pitchFamily="34" charset="-122"/>
                      </a:endParaRPr>
                    </a:p>
                  </p:txBody>
                </p:sp>
                <p:sp>
                  <p:nvSpPr>
                    <p:cNvPr id="176" name="TextBox 175"/>
                    <p:cNvSpPr txBox="1"/>
                    <p:nvPr/>
                  </p:nvSpPr>
                  <p:spPr>
                    <a:xfrm>
                      <a:off x="5901456" y="2245292"/>
                      <a:ext cx="519694" cy="253916"/>
                    </a:xfrm>
                    <a:prstGeom prst="rect">
                      <a:avLst/>
                    </a:prstGeom>
                    <a:noFill/>
                  </p:spPr>
                  <p:txBody>
                    <a:bodyPr wrap="none" rtlCol="0">
                      <a:spAutoFit/>
                    </a:bodyPr>
                    <a:lstStyle/>
                    <a:p>
                      <a:r>
                        <a:rPr lang="en-US" altLang="zh-CN" sz="1000" b="1" dirty="0" smtClean="0">
                          <a:solidFill>
                            <a:srgbClr val="C00000"/>
                          </a:solidFill>
                          <a:latin typeface="微软雅黑" pitchFamily="34" charset="-122"/>
                          <a:ea typeface="微软雅黑" pitchFamily="34" charset="-122"/>
                        </a:rPr>
                        <a:t>NEW</a:t>
                      </a:r>
                      <a:endParaRPr lang="zh-CN" altLang="en-US" sz="1000" b="1" dirty="0">
                        <a:solidFill>
                          <a:srgbClr val="C00000"/>
                        </a:solidFill>
                        <a:latin typeface="微软雅黑" pitchFamily="34" charset="-122"/>
                        <a:ea typeface="微软雅黑" pitchFamily="34" charset="-122"/>
                      </a:endParaRPr>
                    </a:p>
                  </p:txBody>
                </p:sp>
              </p:grpSp>
              <p:grpSp>
                <p:nvGrpSpPr>
                  <p:cNvPr id="7" name="组合 91"/>
                  <p:cNvGrpSpPr/>
                  <p:nvPr/>
                </p:nvGrpSpPr>
                <p:grpSpPr>
                  <a:xfrm>
                    <a:off x="607609" y="2440534"/>
                    <a:ext cx="705839" cy="360961"/>
                    <a:chOff x="5733061" y="2220313"/>
                    <a:chExt cx="705839" cy="360961"/>
                  </a:xfrm>
                </p:grpSpPr>
                <p:sp>
                  <p:nvSpPr>
                    <p:cNvPr id="173" name="爆炸形 1 172"/>
                    <p:cNvSpPr/>
                    <p:nvPr/>
                  </p:nvSpPr>
                  <p:spPr bwMode="auto">
                    <a:xfrm>
                      <a:off x="5733061" y="2220313"/>
                      <a:ext cx="705839" cy="360961"/>
                    </a:xfrm>
                    <a:prstGeom prst="irregularSeal1">
                      <a:avLst/>
                    </a:prstGeom>
                    <a:solidFill>
                      <a:srgbClr val="00B05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smtClean="0">
                        <a:ln>
                          <a:noFill/>
                        </a:ln>
                        <a:solidFill>
                          <a:schemeClr val="bg1">
                            <a:lumMod val="95000"/>
                          </a:schemeClr>
                        </a:solidFill>
                        <a:effectLst/>
                        <a:latin typeface="微软雅黑" pitchFamily="34" charset="-122"/>
                        <a:ea typeface="微软雅黑" pitchFamily="34" charset="-122"/>
                      </a:endParaRPr>
                    </a:p>
                  </p:txBody>
                </p:sp>
                <p:sp>
                  <p:nvSpPr>
                    <p:cNvPr id="174" name="TextBox 173"/>
                    <p:cNvSpPr txBox="1"/>
                    <p:nvPr/>
                  </p:nvSpPr>
                  <p:spPr>
                    <a:xfrm>
                      <a:off x="5901456" y="2245292"/>
                      <a:ext cx="519694" cy="253916"/>
                    </a:xfrm>
                    <a:prstGeom prst="rect">
                      <a:avLst/>
                    </a:prstGeom>
                    <a:noFill/>
                  </p:spPr>
                  <p:txBody>
                    <a:bodyPr wrap="none" rtlCol="0">
                      <a:spAutoFit/>
                    </a:bodyPr>
                    <a:lstStyle/>
                    <a:p>
                      <a:r>
                        <a:rPr lang="en-US" altLang="zh-CN" sz="1000" b="1" dirty="0" smtClean="0">
                          <a:solidFill>
                            <a:srgbClr val="C00000"/>
                          </a:solidFill>
                          <a:latin typeface="微软雅黑" pitchFamily="34" charset="-122"/>
                          <a:ea typeface="微软雅黑" pitchFamily="34" charset="-122"/>
                        </a:rPr>
                        <a:t>NEW</a:t>
                      </a:r>
                      <a:endParaRPr lang="zh-CN" altLang="en-US" sz="1000" b="1" dirty="0">
                        <a:solidFill>
                          <a:srgbClr val="C00000"/>
                        </a:solidFill>
                        <a:latin typeface="微软雅黑" pitchFamily="34" charset="-122"/>
                        <a:ea typeface="微软雅黑" pitchFamily="34" charset="-122"/>
                      </a:endParaRPr>
                    </a:p>
                  </p:txBody>
                </p:sp>
              </p:grpSp>
              <p:grpSp>
                <p:nvGrpSpPr>
                  <p:cNvPr id="8" name="组合 94"/>
                  <p:cNvGrpSpPr/>
                  <p:nvPr/>
                </p:nvGrpSpPr>
                <p:grpSpPr>
                  <a:xfrm>
                    <a:off x="5456334" y="2332247"/>
                    <a:ext cx="705839" cy="360961"/>
                    <a:chOff x="5733061" y="2220313"/>
                    <a:chExt cx="705839" cy="360961"/>
                  </a:xfrm>
                </p:grpSpPr>
                <p:sp>
                  <p:nvSpPr>
                    <p:cNvPr id="171" name="爆炸形 1 170"/>
                    <p:cNvSpPr/>
                    <p:nvPr/>
                  </p:nvSpPr>
                  <p:spPr bwMode="auto">
                    <a:xfrm>
                      <a:off x="5733061" y="2220313"/>
                      <a:ext cx="705839" cy="360961"/>
                    </a:xfrm>
                    <a:prstGeom prst="irregularSeal1">
                      <a:avLst/>
                    </a:prstGeom>
                    <a:solidFill>
                      <a:srgbClr val="00B05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smtClean="0">
                        <a:ln>
                          <a:noFill/>
                        </a:ln>
                        <a:solidFill>
                          <a:schemeClr val="bg1">
                            <a:lumMod val="95000"/>
                          </a:schemeClr>
                        </a:solidFill>
                        <a:effectLst/>
                        <a:latin typeface="微软雅黑" pitchFamily="34" charset="-122"/>
                        <a:ea typeface="微软雅黑" pitchFamily="34" charset="-122"/>
                      </a:endParaRPr>
                    </a:p>
                  </p:txBody>
                </p:sp>
                <p:sp>
                  <p:nvSpPr>
                    <p:cNvPr id="172" name="TextBox 171"/>
                    <p:cNvSpPr txBox="1"/>
                    <p:nvPr/>
                  </p:nvSpPr>
                  <p:spPr>
                    <a:xfrm>
                      <a:off x="5901456" y="2245292"/>
                      <a:ext cx="519694" cy="253916"/>
                    </a:xfrm>
                    <a:prstGeom prst="rect">
                      <a:avLst/>
                    </a:prstGeom>
                    <a:noFill/>
                  </p:spPr>
                  <p:txBody>
                    <a:bodyPr wrap="none" rtlCol="0">
                      <a:spAutoFit/>
                    </a:bodyPr>
                    <a:lstStyle/>
                    <a:p>
                      <a:r>
                        <a:rPr lang="en-US" altLang="zh-CN" sz="1000" b="1" dirty="0" smtClean="0">
                          <a:solidFill>
                            <a:srgbClr val="C00000"/>
                          </a:solidFill>
                          <a:latin typeface="微软雅黑" pitchFamily="34" charset="-122"/>
                          <a:ea typeface="微软雅黑" pitchFamily="34" charset="-122"/>
                        </a:rPr>
                        <a:t>NEW</a:t>
                      </a:r>
                      <a:endParaRPr lang="zh-CN" altLang="en-US" sz="1000" b="1" dirty="0">
                        <a:solidFill>
                          <a:srgbClr val="C00000"/>
                        </a:solidFill>
                        <a:latin typeface="微软雅黑" pitchFamily="34" charset="-122"/>
                        <a:ea typeface="微软雅黑" pitchFamily="34" charset="-122"/>
                      </a:endParaRPr>
                    </a:p>
                  </p:txBody>
                </p:sp>
              </p:grpSp>
              <p:grpSp>
                <p:nvGrpSpPr>
                  <p:cNvPr id="9" name="组合 97"/>
                  <p:cNvGrpSpPr/>
                  <p:nvPr/>
                </p:nvGrpSpPr>
                <p:grpSpPr>
                  <a:xfrm>
                    <a:off x="6190277" y="2332257"/>
                    <a:ext cx="705839" cy="360961"/>
                    <a:chOff x="5733061" y="2220313"/>
                    <a:chExt cx="705839" cy="360961"/>
                  </a:xfrm>
                </p:grpSpPr>
                <p:sp>
                  <p:nvSpPr>
                    <p:cNvPr id="169" name="爆炸形 1 168"/>
                    <p:cNvSpPr/>
                    <p:nvPr/>
                  </p:nvSpPr>
                  <p:spPr bwMode="auto">
                    <a:xfrm>
                      <a:off x="5733061" y="2220313"/>
                      <a:ext cx="705839" cy="360961"/>
                    </a:xfrm>
                    <a:prstGeom prst="irregularSeal1">
                      <a:avLst/>
                    </a:prstGeom>
                    <a:solidFill>
                      <a:srgbClr val="00B05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smtClean="0">
                        <a:ln>
                          <a:noFill/>
                        </a:ln>
                        <a:solidFill>
                          <a:schemeClr val="bg1">
                            <a:lumMod val="95000"/>
                          </a:schemeClr>
                        </a:solidFill>
                        <a:effectLst/>
                        <a:latin typeface="微软雅黑" pitchFamily="34" charset="-122"/>
                        <a:ea typeface="微软雅黑" pitchFamily="34" charset="-122"/>
                      </a:endParaRPr>
                    </a:p>
                  </p:txBody>
                </p:sp>
                <p:sp>
                  <p:nvSpPr>
                    <p:cNvPr id="170" name="TextBox 169"/>
                    <p:cNvSpPr txBox="1"/>
                    <p:nvPr/>
                  </p:nvSpPr>
                  <p:spPr>
                    <a:xfrm>
                      <a:off x="5901456" y="2245292"/>
                      <a:ext cx="519694" cy="253916"/>
                    </a:xfrm>
                    <a:prstGeom prst="rect">
                      <a:avLst/>
                    </a:prstGeom>
                    <a:noFill/>
                  </p:spPr>
                  <p:txBody>
                    <a:bodyPr wrap="none" rtlCol="0">
                      <a:spAutoFit/>
                    </a:bodyPr>
                    <a:lstStyle/>
                    <a:p>
                      <a:r>
                        <a:rPr lang="en-US" altLang="zh-CN" sz="1000" b="1" dirty="0" smtClean="0">
                          <a:solidFill>
                            <a:srgbClr val="C00000"/>
                          </a:solidFill>
                          <a:latin typeface="微软雅黑" pitchFamily="34" charset="-122"/>
                          <a:ea typeface="微软雅黑" pitchFamily="34" charset="-122"/>
                        </a:rPr>
                        <a:t>NEW</a:t>
                      </a:r>
                      <a:endParaRPr lang="zh-CN" altLang="en-US" sz="1000" b="1" dirty="0">
                        <a:solidFill>
                          <a:srgbClr val="C00000"/>
                        </a:solidFill>
                        <a:latin typeface="微软雅黑" pitchFamily="34" charset="-122"/>
                        <a:ea typeface="微软雅黑" pitchFamily="34" charset="-122"/>
                      </a:endParaRPr>
                    </a:p>
                  </p:txBody>
                </p:sp>
              </p:grpSp>
              <p:grpSp>
                <p:nvGrpSpPr>
                  <p:cNvPr id="10" name="组合 100"/>
                  <p:cNvGrpSpPr/>
                  <p:nvPr/>
                </p:nvGrpSpPr>
                <p:grpSpPr>
                  <a:xfrm>
                    <a:off x="7028501" y="2352305"/>
                    <a:ext cx="705839" cy="360961"/>
                    <a:chOff x="5733061" y="2220313"/>
                    <a:chExt cx="705839" cy="360961"/>
                  </a:xfrm>
                </p:grpSpPr>
                <p:sp>
                  <p:nvSpPr>
                    <p:cNvPr id="167" name="爆炸形 1 166"/>
                    <p:cNvSpPr/>
                    <p:nvPr/>
                  </p:nvSpPr>
                  <p:spPr bwMode="auto">
                    <a:xfrm>
                      <a:off x="5733061" y="2220313"/>
                      <a:ext cx="705839" cy="360961"/>
                    </a:xfrm>
                    <a:prstGeom prst="irregularSeal1">
                      <a:avLst/>
                    </a:prstGeom>
                    <a:solidFill>
                      <a:srgbClr val="00B05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smtClean="0">
                        <a:ln>
                          <a:noFill/>
                        </a:ln>
                        <a:solidFill>
                          <a:schemeClr val="bg1">
                            <a:lumMod val="95000"/>
                          </a:schemeClr>
                        </a:solidFill>
                        <a:effectLst/>
                        <a:latin typeface="微软雅黑" pitchFamily="34" charset="-122"/>
                        <a:ea typeface="微软雅黑" pitchFamily="34" charset="-122"/>
                      </a:endParaRPr>
                    </a:p>
                  </p:txBody>
                </p:sp>
                <p:sp>
                  <p:nvSpPr>
                    <p:cNvPr id="168" name="TextBox 167"/>
                    <p:cNvSpPr txBox="1"/>
                    <p:nvPr/>
                  </p:nvSpPr>
                  <p:spPr>
                    <a:xfrm>
                      <a:off x="5901456" y="2245292"/>
                      <a:ext cx="519694" cy="253916"/>
                    </a:xfrm>
                    <a:prstGeom prst="rect">
                      <a:avLst/>
                    </a:prstGeom>
                    <a:noFill/>
                  </p:spPr>
                  <p:txBody>
                    <a:bodyPr wrap="none" rtlCol="0">
                      <a:spAutoFit/>
                    </a:bodyPr>
                    <a:lstStyle/>
                    <a:p>
                      <a:r>
                        <a:rPr lang="en-US" altLang="zh-CN" sz="1000" b="1" dirty="0" smtClean="0">
                          <a:solidFill>
                            <a:srgbClr val="C00000"/>
                          </a:solidFill>
                          <a:latin typeface="微软雅黑" pitchFamily="34" charset="-122"/>
                          <a:ea typeface="微软雅黑" pitchFamily="34" charset="-122"/>
                        </a:rPr>
                        <a:t>NEW</a:t>
                      </a:r>
                      <a:endParaRPr lang="zh-CN" altLang="en-US" sz="1000" b="1" dirty="0">
                        <a:solidFill>
                          <a:srgbClr val="C00000"/>
                        </a:solidFill>
                        <a:latin typeface="微软雅黑" pitchFamily="34" charset="-122"/>
                        <a:ea typeface="微软雅黑" pitchFamily="34" charset="-122"/>
                      </a:endParaRPr>
                    </a:p>
                  </p:txBody>
                </p:sp>
              </p:grpSp>
              <p:grpSp>
                <p:nvGrpSpPr>
                  <p:cNvPr id="11" name="组合 103"/>
                  <p:cNvGrpSpPr/>
                  <p:nvPr/>
                </p:nvGrpSpPr>
                <p:grpSpPr>
                  <a:xfrm>
                    <a:off x="8051221" y="2364337"/>
                    <a:ext cx="705839" cy="360961"/>
                    <a:chOff x="5733061" y="2220313"/>
                    <a:chExt cx="705839" cy="360961"/>
                  </a:xfrm>
                </p:grpSpPr>
                <p:sp>
                  <p:nvSpPr>
                    <p:cNvPr id="165" name="爆炸形 1 164"/>
                    <p:cNvSpPr/>
                    <p:nvPr/>
                  </p:nvSpPr>
                  <p:spPr bwMode="auto">
                    <a:xfrm>
                      <a:off x="5733061" y="2220313"/>
                      <a:ext cx="705839" cy="360961"/>
                    </a:xfrm>
                    <a:prstGeom prst="irregularSeal1">
                      <a:avLst/>
                    </a:prstGeom>
                    <a:solidFill>
                      <a:srgbClr val="00B05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smtClean="0">
                        <a:ln>
                          <a:noFill/>
                        </a:ln>
                        <a:solidFill>
                          <a:schemeClr val="bg1">
                            <a:lumMod val="95000"/>
                          </a:schemeClr>
                        </a:solidFill>
                        <a:effectLst/>
                        <a:latin typeface="微软雅黑" pitchFamily="34" charset="-122"/>
                        <a:ea typeface="微软雅黑" pitchFamily="34" charset="-122"/>
                      </a:endParaRPr>
                    </a:p>
                  </p:txBody>
                </p:sp>
                <p:sp>
                  <p:nvSpPr>
                    <p:cNvPr id="166" name="TextBox 165"/>
                    <p:cNvSpPr txBox="1"/>
                    <p:nvPr/>
                  </p:nvSpPr>
                  <p:spPr>
                    <a:xfrm>
                      <a:off x="5901456" y="2245292"/>
                      <a:ext cx="519694" cy="253916"/>
                    </a:xfrm>
                    <a:prstGeom prst="rect">
                      <a:avLst/>
                    </a:prstGeom>
                    <a:noFill/>
                  </p:spPr>
                  <p:txBody>
                    <a:bodyPr wrap="none" rtlCol="0">
                      <a:spAutoFit/>
                    </a:bodyPr>
                    <a:lstStyle/>
                    <a:p>
                      <a:r>
                        <a:rPr lang="en-US" altLang="zh-CN" sz="1000" b="1" dirty="0" smtClean="0">
                          <a:solidFill>
                            <a:srgbClr val="C00000"/>
                          </a:solidFill>
                          <a:latin typeface="微软雅黑" pitchFamily="34" charset="-122"/>
                          <a:ea typeface="微软雅黑" pitchFamily="34" charset="-122"/>
                        </a:rPr>
                        <a:t>NEW</a:t>
                      </a:r>
                      <a:endParaRPr lang="zh-CN" altLang="en-US" sz="1000" b="1" dirty="0">
                        <a:solidFill>
                          <a:srgbClr val="C00000"/>
                        </a:solidFill>
                        <a:latin typeface="微软雅黑" pitchFamily="34" charset="-122"/>
                        <a:ea typeface="微软雅黑" pitchFamily="34" charset="-122"/>
                      </a:endParaRPr>
                    </a:p>
                  </p:txBody>
                </p:sp>
              </p:grpSp>
              <p:pic>
                <p:nvPicPr>
                  <p:cNvPr id="164" name="Picture 11" descr="C:\Users\z00226346.CHINA\Desktop\r0221.png"/>
                  <p:cNvPicPr>
                    <a:picLocks noChangeAspect="1" noChangeArrowheads="1"/>
                  </p:cNvPicPr>
                  <p:nvPr/>
                </p:nvPicPr>
                <p:blipFill>
                  <a:blip r:embed="rId8" cstate="email"/>
                  <a:srcRect/>
                  <a:stretch>
                    <a:fillRect/>
                  </a:stretch>
                </p:blipFill>
                <p:spPr bwMode="auto">
                  <a:xfrm>
                    <a:off x="3997041" y="1059430"/>
                    <a:ext cx="190348" cy="264528"/>
                  </a:xfrm>
                  <a:prstGeom prst="rect">
                    <a:avLst/>
                  </a:prstGeom>
                  <a:noFill/>
                  <a:effectLst/>
                </p:spPr>
              </p:pic>
            </p:grpSp>
            <p:sp>
              <p:nvSpPr>
                <p:cNvPr id="67" name="矩形 66"/>
                <p:cNvSpPr/>
                <p:nvPr/>
              </p:nvSpPr>
              <p:spPr>
                <a:xfrm>
                  <a:off x="6122204" y="2982537"/>
                  <a:ext cx="4572000" cy="338554"/>
                </a:xfrm>
                <a:prstGeom prst="rect">
                  <a:avLst/>
                </a:prstGeom>
              </p:spPr>
              <p:txBody>
                <a:bodyPr>
                  <a:spAutoFit/>
                </a:bodyPr>
                <a:lstStyle/>
                <a:p>
                  <a:pPr algn="ctr" eaLnBrk="0" hangingPunct="0">
                    <a:buSzPct val="100000"/>
                  </a:pP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1.167Gbps </a:t>
                  </a:r>
                </a:p>
              </p:txBody>
            </p:sp>
            <p:sp>
              <p:nvSpPr>
                <p:cNvPr id="68" name="矩形 40"/>
                <p:cNvSpPr>
                  <a:spLocks noChangeArrowheads="1"/>
                </p:cNvSpPr>
                <p:nvPr/>
              </p:nvSpPr>
              <p:spPr bwMode="auto">
                <a:xfrm>
                  <a:off x="7294957" y="4242326"/>
                  <a:ext cx="1973066" cy="46165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6610DN</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室外双频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交流供电</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千兆光口上行</a:t>
                  </a:r>
                  <a:endParaRPr lang="zh-CN" altLang="zh-CN" sz="800" dirty="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p:txBody>
            </p:sp>
            <p:sp>
              <p:nvSpPr>
                <p:cNvPr id="69" name="矩形 38"/>
                <p:cNvSpPr>
                  <a:spLocks noChangeArrowheads="1"/>
                </p:cNvSpPr>
                <p:nvPr/>
              </p:nvSpPr>
              <p:spPr bwMode="auto">
                <a:xfrm>
                  <a:off x="7726639" y="2851318"/>
                  <a:ext cx="1218658" cy="215431"/>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R240 </a:t>
                  </a:r>
                </a:p>
              </p:txBody>
            </p:sp>
          </p:grpSp>
          <p:sp>
            <p:nvSpPr>
              <p:cNvPr id="65" name="矩形 64"/>
              <p:cNvSpPr/>
              <p:nvPr/>
            </p:nvSpPr>
            <p:spPr>
              <a:xfrm>
                <a:off x="7292214" y="2980495"/>
                <a:ext cx="4572000" cy="338554"/>
              </a:xfrm>
              <a:prstGeom prst="rect">
                <a:avLst/>
              </a:prstGeom>
            </p:spPr>
            <p:txBody>
              <a:bodyPr>
                <a:spAutoFit/>
              </a:bodyPr>
              <a:lstStyle/>
              <a:p>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管理</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24</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个</a:t>
                </a:r>
                <a:endPar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远端射频模块</a:t>
                </a:r>
              </a:p>
            </p:txBody>
          </p:sp>
        </p:grpSp>
        <p:pic>
          <p:nvPicPr>
            <p:cNvPr id="60" name="图片 59" descr="3030上 (2).png"/>
            <p:cNvPicPr>
              <a:picLocks noChangeAspect="1"/>
            </p:cNvPicPr>
            <p:nvPr/>
          </p:nvPicPr>
          <p:blipFill>
            <a:blip r:embed="rId4" cstate="print"/>
            <a:stretch>
              <a:fillRect/>
            </a:stretch>
          </p:blipFill>
          <p:spPr>
            <a:xfrm flipV="1">
              <a:off x="3294926" y="1096663"/>
              <a:ext cx="472445" cy="470906"/>
            </a:xfrm>
            <a:prstGeom prst="rect">
              <a:avLst/>
            </a:prstGeom>
          </p:spPr>
        </p:pic>
        <p:sp>
          <p:nvSpPr>
            <p:cNvPr id="61" name="矩形 38"/>
            <p:cNvSpPr>
              <a:spLocks noChangeArrowheads="1"/>
            </p:cNvSpPr>
            <p:nvPr/>
          </p:nvSpPr>
          <p:spPr bwMode="auto">
            <a:xfrm>
              <a:off x="2806462" y="1569615"/>
              <a:ext cx="1435428" cy="461653"/>
            </a:xfrm>
            <a:prstGeom prst="rect">
              <a:avLst/>
            </a:prstGeom>
            <a:noFill/>
            <a:ln w="9525">
              <a:noFill/>
              <a:miter lim="800000"/>
              <a:headEnd/>
              <a:tailEnd/>
            </a:ln>
          </p:spPr>
          <p:txBody>
            <a:bodyPr wrap="square" lIns="91427" tIns="45714" rIns="91427" bIns="45714">
              <a:spAutoFit/>
            </a:bodyPr>
            <a:lstStyle/>
            <a:p>
              <a:pPr algn="ctr" eaLnBrk="0" hangingPunct="0">
                <a:buSzPct val="100000"/>
              </a:pP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AP4030DN-E</a:t>
              </a:r>
              <a:endParaRPr lang="zh-CN"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endParaRPr>
            </a:p>
            <a:p>
              <a:pPr algn="ctr" eaLnBrk="0" hangingPunct="0">
                <a:buSzPct val="100000"/>
              </a:pP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11ac</a:t>
              </a:r>
              <a:r>
                <a:rPr lang="zh-CN" altLang="en-US"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双频</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AP</a:t>
              </a:r>
              <a:r>
                <a:rPr lang="en-US"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a:t>
              </a:r>
            </a:p>
            <a:p>
              <a:pPr algn="ctr" eaLnBrk="0" hangingPunct="0">
                <a:buSzPct val="100000"/>
              </a:pPr>
              <a:r>
                <a:rPr lang="zh-CN" altLang="zh-CN" sz="800"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 </a:t>
              </a:r>
              <a:r>
                <a:rPr lang="en-US" altLang="zh-CN" sz="800" b="1" dirty="0" smtClean="0">
                  <a:solidFill>
                    <a:schemeClr val="bg1">
                      <a:lumMod val="95000"/>
                    </a:schemeClr>
                  </a:solidFill>
                  <a:latin typeface="微软雅黑" pitchFamily="34" charset="-122"/>
                  <a:ea typeface="微软雅黑" pitchFamily="34" charset="-122"/>
                  <a:cs typeface="Arial Unicode MS" pitchFamily="34" charset="-122"/>
                  <a:sym typeface="Calibri" pitchFamily="34" charset="0"/>
                </a:rPr>
                <a:t>1.6Gbps </a:t>
              </a:r>
            </a:p>
          </p:txBody>
        </p:sp>
        <p:sp>
          <p:nvSpPr>
            <p:cNvPr id="62" name="爆炸形 1 61"/>
            <p:cNvSpPr/>
            <p:nvPr/>
          </p:nvSpPr>
          <p:spPr bwMode="auto">
            <a:xfrm>
              <a:off x="3133250" y="1036356"/>
              <a:ext cx="705839" cy="360961"/>
            </a:xfrm>
            <a:prstGeom prst="irregularSeal1">
              <a:avLst/>
            </a:prstGeom>
            <a:solidFill>
              <a:srgbClr val="00B05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600" b="0" i="0" u="none" strike="noStrike" cap="none" normalizeH="0" baseline="0" smtClean="0">
                <a:ln>
                  <a:noFill/>
                </a:ln>
                <a:solidFill>
                  <a:schemeClr val="bg1">
                    <a:lumMod val="95000"/>
                  </a:schemeClr>
                </a:solidFill>
                <a:effectLst/>
                <a:latin typeface="微软雅黑" pitchFamily="34" charset="-122"/>
                <a:ea typeface="微软雅黑" pitchFamily="34" charset="-122"/>
              </a:endParaRPr>
            </a:p>
          </p:txBody>
        </p:sp>
        <p:sp>
          <p:nvSpPr>
            <p:cNvPr id="63" name="TextBox 62"/>
            <p:cNvSpPr txBox="1"/>
            <p:nvPr/>
          </p:nvSpPr>
          <p:spPr>
            <a:xfrm>
              <a:off x="3281767" y="1071274"/>
              <a:ext cx="519694" cy="253916"/>
            </a:xfrm>
            <a:prstGeom prst="rect">
              <a:avLst/>
            </a:prstGeom>
            <a:noFill/>
          </p:spPr>
          <p:txBody>
            <a:bodyPr wrap="none" rtlCol="0">
              <a:spAutoFit/>
            </a:bodyPr>
            <a:lstStyle/>
            <a:p>
              <a:r>
                <a:rPr lang="en-US" altLang="zh-CN" sz="1000" b="1" dirty="0" smtClean="0">
                  <a:solidFill>
                    <a:srgbClr val="C00000"/>
                  </a:solidFill>
                  <a:latin typeface="微软雅黑" pitchFamily="34" charset="-122"/>
                  <a:ea typeface="微软雅黑" pitchFamily="34" charset="-122"/>
                </a:rPr>
                <a:t>NEW</a:t>
              </a:r>
              <a:endParaRPr lang="zh-CN" altLang="en-US" sz="1000" b="1" dirty="0">
                <a:solidFill>
                  <a:srgbClr val="C00000"/>
                </a:solidFill>
                <a:latin typeface="微软雅黑" pitchFamily="34" charset="-122"/>
                <a:ea typeface="微软雅黑" pitchFamily="34" charset="-122"/>
              </a:endParaRPr>
            </a:p>
          </p:txBody>
        </p:sp>
      </p:grpSp>
    </p:spTree>
    <p:extLst>
      <p:ext uri="{BB962C8B-B14F-4D97-AF65-F5344CB8AC3E}">
        <p14:creationId xmlns:p14="http://schemas.microsoft.com/office/powerpoint/2010/main" xmlns="" val="207529060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7"/>
          <p:cNvSpPr>
            <a:spLocks/>
          </p:cNvSpPr>
          <p:nvPr/>
        </p:nvSpPr>
        <p:spPr bwMode="gray">
          <a:xfrm>
            <a:off x="1606201" y="241416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6" name="Title 3"/>
          <p:cNvSpPr txBox="1">
            <a:spLocks/>
          </p:cNvSpPr>
          <p:nvPr/>
        </p:nvSpPr>
        <p:spPr>
          <a:xfrm>
            <a:off x="249525" y="173706"/>
            <a:ext cx="6227082" cy="662781"/>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zh-CN" altLang="en-US" sz="3200" b="1" kern="0" dirty="0" smtClean="0">
                <a:solidFill>
                  <a:schemeClr val="bg1"/>
                </a:solidFill>
                <a:latin typeface="微软雅黑" pitchFamily="34" charset="-122"/>
                <a:ea typeface="微软雅黑" pitchFamily="34" charset="-122"/>
                <a:cs typeface="+mj-cs"/>
              </a:rPr>
              <a:t>目录</a:t>
            </a:r>
            <a:endParaRPr lang="en-US" altLang="en-US" sz="3200" b="1" kern="0" dirty="0">
              <a:solidFill>
                <a:schemeClr val="bg1"/>
              </a:solidFill>
              <a:latin typeface="微软雅黑" pitchFamily="34" charset="-122"/>
              <a:ea typeface="微软雅黑" pitchFamily="34" charset="-122"/>
              <a:cs typeface="+mj-cs"/>
            </a:endParaRPr>
          </a:p>
        </p:txBody>
      </p:sp>
      <p:sp>
        <p:nvSpPr>
          <p:cNvPr id="7" name="Freeform 6"/>
          <p:cNvSpPr>
            <a:spLocks/>
          </p:cNvSpPr>
          <p:nvPr/>
        </p:nvSpPr>
        <p:spPr bwMode="gray">
          <a:xfrm>
            <a:off x="2302764" y="177730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华为高教无线需求理解</a:t>
            </a:r>
            <a:endParaRPr lang="en-US" altLang="zh-CN" sz="2400" dirty="0" smtClean="0">
              <a:solidFill>
                <a:schemeClr val="bg1"/>
              </a:solidFill>
              <a:latin typeface="微软雅黑" pitchFamily="34" charset="-122"/>
              <a:ea typeface="微软雅黑" pitchFamily="34" charset="-122"/>
            </a:endParaRPr>
          </a:p>
        </p:txBody>
      </p:sp>
      <p:sp>
        <p:nvSpPr>
          <p:cNvPr id="8" name="Freeform 7"/>
          <p:cNvSpPr>
            <a:spLocks/>
          </p:cNvSpPr>
          <p:nvPr/>
        </p:nvSpPr>
        <p:spPr bwMode="gray">
          <a:xfrm>
            <a:off x="1601089" y="177730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9" name="Text Box 8"/>
          <p:cNvSpPr txBox="1">
            <a:spLocks noChangeArrowheads="1"/>
          </p:cNvSpPr>
          <p:nvPr/>
        </p:nvSpPr>
        <p:spPr bwMode="gray">
          <a:xfrm>
            <a:off x="2415532" y="1836038"/>
            <a:ext cx="3581400" cy="461665"/>
          </a:xfrm>
          <a:prstGeom prst="rect">
            <a:avLst/>
          </a:prstGeom>
          <a:noFill/>
          <a:ln w="9525">
            <a:noFill/>
            <a:miter lim="800000"/>
            <a:headEnd/>
            <a:tailEnd/>
          </a:ln>
          <a:effectLst>
            <a:outerShdw dist="17961" dir="2700000" algn="ctr" rotWithShape="0">
              <a:srgbClr val="333333">
                <a:alpha val="50000"/>
              </a:srgbClr>
            </a:outerShdw>
          </a:effectLst>
        </p:spPr>
        <p:txBody>
          <a:bodyPr>
            <a:spAutoFit/>
          </a:bodyPr>
          <a:lstStyle/>
          <a:p>
            <a:endParaRPr lang="zh-CN" altLang="en-US" sz="2400" dirty="0" smtClean="0">
              <a:solidFill>
                <a:schemeClr val="bg1"/>
              </a:solidFill>
              <a:latin typeface="微软雅黑" pitchFamily="34" charset="-122"/>
              <a:ea typeface="微软雅黑" pitchFamily="34" charset="-122"/>
            </a:endParaRPr>
          </a:p>
        </p:txBody>
      </p:sp>
      <p:sp>
        <p:nvSpPr>
          <p:cNvPr id="10" name="Freeform 11"/>
          <p:cNvSpPr>
            <a:spLocks/>
          </p:cNvSpPr>
          <p:nvPr/>
        </p:nvSpPr>
        <p:spPr bwMode="gray">
          <a:xfrm>
            <a:off x="2302764" y="1162336"/>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sz="2400">
              <a:solidFill>
                <a:schemeClr val="bg1"/>
              </a:solidFill>
              <a:latin typeface="微软雅黑" pitchFamily="34" charset="-122"/>
              <a:ea typeface="微软雅黑" pitchFamily="34" charset="-122"/>
            </a:endParaRPr>
          </a:p>
        </p:txBody>
      </p:sp>
      <p:sp>
        <p:nvSpPr>
          <p:cNvPr id="11" name="Freeform 12"/>
          <p:cNvSpPr>
            <a:spLocks/>
          </p:cNvSpPr>
          <p:nvPr/>
        </p:nvSpPr>
        <p:spPr bwMode="gray">
          <a:xfrm>
            <a:off x="1601089" y="1162336"/>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12" name="Text Box 13"/>
          <p:cNvSpPr txBox="1">
            <a:spLocks noChangeArrowheads="1"/>
          </p:cNvSpPr>
          <p:nvPr/>
        </p:nvSpPr>
        <p:spPr bwMode="gray">
          <a:xfrm>
            <a:off x="2304720" y="1245989"/>
            <a:ext cx="457153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pPr>
              <a:defRPr/>
            </a:pPr>
            <a:r>
              <a:rPr lang="zh-CN" altLang="en-US" sz="2400" dirty="0" smtClean="0">
                <a:solidFill>
                  <a:schemeClr val="bg1"/>
                </a:solidFill>
                <a:latin typeface="微软雅黑" pitchFamily="34" charset="-122"/>
                <a:ea typeface="微软雅黑" pitchFamily="34" charset="-122"/>
              </a:rPr>
              <a:t>华为</a:t>
            </a:r>
            <a:r>
              <a:rPr lang="en-US" altLang="zh-CN" sz="2400" dirty="0" smtClean="0">
                <a:solidFill>
                  <a:schemeClr val="bg1"/>
                </a:solidFill>
                <a:latin typeface="微软雅黑" pitchFamily="34" charset="-122"/>
                <a:ea typeface="微软雅黑" pitchFamily="34" charset="-122"/>
              </a:rPr>
              <a:t>WLAN</a:t>
            </a:r>
            <a:r>
              <a:rPr lang="zh-CN" altLang="en-US" sz="2400" dirty="0" smtClean="0">
                <a:solidFill>
                  <a:schemeClr val="bg1"/>
                </a:solidFill>
                <a:latin typeface="微软雅黑" pitchFamily="34" charset="-122"/>
                <a:ea typeface="微软雅黑" pitchFamily="34" charset="-122"/>
              </a:rPr>
              <a:t>发展历程</a:t>
            </a:r>
          </a:p>
        </p:txBody>
      </p:sp>
      <p:grpSp>
        <p:nvGrpSpPr>
          <p:cNvPr id="2" name="组合 35"/>
          <p:cNvGrpSpPr/>
          <p:nvPr/>
        </p:nvGrpSpPr>
        <p:grpSpPr>
          <a:xfrm>
            <a:off x="1763688" y="1131590"/>
            <a:ext cx="320040" cy="1252923"/>
            <a:chOff x="2204956" y="986932"/>
            <a:chExt cx="320040" cy="1252923"/>
          </a:xfrm>
        </p:grpSpPr>
        <p:sp>
          <p:nvSpPr>
            <p:cNvPr id="14" name="Text Box 16"/>
            <p:cNvSpPr txBox="1">
              <a:spLocks noChangeArrowheads="1"/>
            </p:cNvSpPr>
            <p:nvPr/>
          </p:nvSpPr>
          <p:spPr bwMode="gray">
            <a:xfrm>
              <a:off x="2204956" y="986932"/>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1</a:t>
              </a:r>
            </a:p>
          </p:txBody>
        </p:sp>
        <p:sp>
          <p:nvSpPr>
            <p:cNvPr id="15" name="Text Box 17"/>
            <p:cNvSpPr txBox="1">
              <a:spLocks noChangeArrowheads="1"/>
            </p:cNvSpPr>
            <p:nvPr/>
          </p:nvSpPr>
          <p:spPr bwMode="gray">
            <a:xfrm>
              <a:off x="2220196" y="1598505"/>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rPr>
                <a:t>2</a:t>
              </a:r>
            </a:p>
          </p:txBody>
        </p:sp>
      </p:grpSp>
      <p:sp>
        <p:nvSpPr>
          <p:cNvPr id="16" name="Freeform 6"/>
          <p:cNvSpPr>
            <a:spLocks/>
          </p:cNvSpPr>
          <p:nvPr/>
        </p:nvSpPr>
        <p:spPr bwMode="gray">
          <a:xfrm>
            <a:off x="2287677" y="3021931"/>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 案例介绍</a:t>
            </a:r>
            <a:endParaRPr lang="en-US" altLang="zh-CN" sz="2400" dirty="0" smtClean="0">
              <a:solidFill>
                <a:schemeClr val="bg1"/>
              </a:solidFill>
              <a:latin typeface="微软雅黑" pitchFamily="34" charset="-122"/>
              <a:ea typeface="微软雅黑" pitchFamily="34" charset="-122"/>
            </a:endParaRPr>
          </a:p>
        </p:txBody>
      </p:sp>
      <p:sp>
        <p:nvSpPr>
          <p:cNvPr id="17" name="Freeform 7"/>
          <p:cNvSpPr>
            <a:spLocks/>
          </p:cNvSpPr>
          <p:nvPr/>
        </p:nvSpPr>
        <p:spPr bwMode="gray">
          <a:xfrm>
            <a:off x="1630070" y="3021931"/>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endParaRPr lang="zh-CN" altLang="en-US">
              <a:ea typeface="宋体" pitchFamily="2" charset="-122"/>
            </a:endParaRPr>
          </a:p>
        </p:txBody>
      </p:sp>
      <p:sp>
        <p:nvSpPr>
          <p:cNvPr id="18" name="Text Box 8"/>
          <p:cNvSpPr txBox="1">
            <a:spLocks noChangeArrowheads="1"/>
          </p:cNvSpPr>
          <p:nvPr/>
        </p:nvSpPr>
        <p:spPr bwMode="gray">
          <a:xfrm>
            <a:off x="2367394" y="3080669"/>
            <a:ext cx="417329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en-US" altLang="zh-CN" sz="2400" dirty="0" smtClean="0">
                <a:solidFill>
                  <a:schemeClr val="bg1"/>
                </a:solidFill>
                <a:latin typeface="微软雅黑" pitchFamily="34" charset="-122"/>
                <a:ea typeface="微软雅黑" pitchFamily="34" charset="-122"/>
              </a:rPr>
              <a:t>  </a:t>
            </a:r>
            <a:endParaRPr lang="zh-CN" altLang="en-US" sz="2400" dirty="0" smtClean="0">
              <a:solidFill>
                <a:schemeClr val="bg1"/>
              </a:solidFill>
              <a:latin typeface="微软雅黑" pitchFamily="34" charset="-122"/>
              <a:ea typeface="微软雅黑" pitchFamily="34" charset="-122"/>
            </a:endParaRPr>
          </a:p>
        </p:txBody>
      </p:sp>
      <p:sp>
        <p:nvSpPr>
          <p:cNvPr id="19" name="Text Box 17"/>
          <p:cNvSpPr txBox="1">
            <a:spLocks noChangeArrowheads="1"/>
          </p:cNvSpPr>
          <p:nvPr/>
        </p:nvSpPr>
        <p:spPr bwMode="gray">
          <a:xfrm>
            <a:off x="1818928" y="2362448"/>
            <a:ext cx="304800" cy="641350"/>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chemeClr val="bg1"/>
                </a:solidFill>
                <a:latin typeface="+mn-lt"/>
              </a:rPr>
              <a:t>3</a:t>
            </a:r>
          </a:p>
        </p:txBody>
      </p:sp>
      <p:sp>
        <p:nvSpPr>
          <p:cNvPr id="20" name="Freeform 6"/>
          <p:cNvSpPr>
            <a:spLocks/>
          </p:cNvSpPr>
          <p:nvPr/>
        </p:nvSpPr>
        <p:spPr bwMode="gray">
          <a:xfrm>
            <a:off x="2296859" y="241416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lvl="0">
              <a:defRPr/>
            </a:pPr>
            <a:r>
              <a:rPr lang="zh-CN" altLang="en-US" sz="2400" dirty="0" smtClean="0">
                <a:solidFill>
                  <a:schemeClr val="bg1"/>
                </a:solidFill>
                <a:latin typeface="微软雅黑" pitchFamily="34" charset="-122"/>
                <a:ea typeface="微软雅黑" pitchFamily="34" charset="-122"/>
              </a:rPr>
              <a:t>详细方案说明</a:t>
            </a:r>
            <a:endParaRPr lang="en-US" altLang="zh-CN" sz="2400" dirty="0" smtClean="0">
              <a:solidFill>
                <a:schemeClr val="bg1"/>
              </a:solidFill>
              <a:latin typeface="微软雅黑" pitchFamily="34" charset="-122"/>
              <a:ea typeface="微软雅黑" pitchFamily="34" charset="-122"/>
            </a:endParaRPr>
          </a:p>
        </p:txBody>
      </p:sp>
      <p:sp>
        <p:nvSpPr>
          <p:cNvPr id="21" name="Text Box 8"/>
          <p:cNvSpPr txBox="1">
            <a:spLocks noChangeArrowheads="1"/>
          </p:cNvSpPr>
          <p:nvPr/>
        </p:nvSpPr>
        <p:spPr bwMode="gray">
          <a:xfrm>
            <a:off x="2365559" y="2472905"/>
            <a:ext cx="4173296" cy="461665"/>
          </a:xfrm>
          <a:prstGeom prst="rect">
            <a:avLst/>
          </a:prstGeom>
          <a:noFill/>
          <a:ln w="9525">
            <a:noFill/>
            <a:miter lim="800000"/>
            <a:headEnd/>
            <a:tailEnd/>
          </a:ln>
          <a:effectLst>
            <a:outerShdw dist="17961" dir="2700000" algn="ctr" rotWithShape="0">
              <a:srgbClr val="333333">
                <a:alpha val="50000"/>
              </a:srgbClr>
            </a:outerShdw>
          </a:effectLst>
        </p:spPr>
        <p:txBody>
          <a:bodyPr wrap="square">
            <a:spAutoFit/>
          </a:bodyPr>
          <a:lstStyle/>
          <a:p>
            <a:r>
              <a:rPr lang="en-US" altLang="zh-CN" sz="2400" dirty="0" smtClean="0">
                <a:solidFill>
                  <a:schemeClr val="bg1"/>
                </a:solidFill>
                <a:latin typeface="微软雅黑" pitchFamily="34" charset="-122"/>
                <a:ea typeface="微软雅黑" pitchFamily="34" charset="-122"/>
              </a:rPr>
              <a:t>   </a:t>
            </a:r>
            <a:endParaRPr lang="zh-CN" altLang="en-US" sz="2400" dirty="0" smtClean="0">
              <a:solidFill>
                <a:schemeClr val="bg1"/>
              </a:solidFill>
              <a:latin typeface="微软雅黑" pitchFamily="34" charset="-122"/>
              <a:ea typeface="微软雅黑" pitchFamily="34" charset="-122"/>
            </a:endParaRPr>
          </a:p>
        </p:txBody>
      </p:sp>
      <p:sp>
        <p:nvSpPr>
          <p:cNvPr id="22" name="Text Box 17"/>
          <p:cNvSpPr txBox="1">
            <a:spLocks noChangeArrowheads="1"/>
          </p:cNvSpPr>
          <p:nvPr/>
        </p:nvSpPr>
        <p:spPr bwMode="gray">
          <a:xfrm>
            <a:off x="1802597" y="2982276"/>
            <a:ext cx="304800" cy="646331"/>
          </a:xfrm>
          <a:prstGeom prst="rect">
            <a:avLst/>
          </a:prstGeom>
          <a:noFill/>
          <a:ln w="9525">
            <a:noFill/>
            <a:miter lim="800000"/>
            <a:headEnd/>
            <a:tailEnd/>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smtClean="0">
                <a:solidFill>
                  <a:schemeClr val="bg1"/>
                </a:solidFill>
                <a:latin typeface="+mn-lt"/>
              </a:rPr>
              <a:t>4</a:t>
            </a:r>
            <a:endParaRPr lang="en-US" altLang="zh-CN" sz="3600" b="1" dirty="0">
              <a:solidFill>
                <a:schemeClr val="bg1"/>
              </a:solidFill>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165703" y="995520"/>
            <a:ext cx="5167312" cy="959237"/>
          </a:xfrm>
          <a:prstGeom prst="rect">
            <a:avLst/>
          </a:prstGeom>
        </p:spPr>
        <p:txBody>
          <a:bodyPr wrap="square">
            <a:spAutoFit/>
          </a:bodyPr>
          <a:lstStyle/>
          <a:p>
            <a:pPr>
              <a:spcBef>
                <a:spcPts val="500"/>
              </a:spcBef>
            </a:pPr>
            <a:r>
              <a:rPr lang="zh-CN" altLang="zh-CN" dirty="0" smtClean="0">
                <a:solidFill>
                  <a:schemeClr val="bg1"/>
                </a:solidFill>
                <a:latin typeface="微软雅黑" pitchFamily="34" charset="-122"/>
                <a:ea typeface="微软雅黑" pitchFamily="34" charset="-122"/>
                <a:cs typeface="Arial" pitchFamily="34" charset="0"/>
              </a:rPr>
              <a:t>世界上最遥远的距离是什么？</a:t>
            </a:r>
            <a:endParaRPr lang="en-US" altLang="zh-CN" dirty="0" smtClean="0">
              <a:solidFill>
                <a:schemeClr val="bg1"/>
              </a:solidFill>
              <a:latin typeface="微软雅黑" pitchFamily="34" charset="-122"/>
              <a:ea typeface="微软雅黑" pitchFamily="34" charset="-122"/>
              <a:cs typeface="Arial" pitchFamily="34" charset="0"/>
            </a:endParaRPr>
          </a:p>
          <a:p>
            <a:pPr>
              <a:spcBef>
                <a:spcPts val="500"/>
              </a:spcBef>
            </a:pPr>
            <a:r>
              <a:rPr lang="en-US" altLang="zh-CN" sz="1600" dirty="0" smtClean="0">
                <a:solidFill>
                  <a:schemeClr val="bg1"/>
                </a:solidFill>
                <a:latin typeface="微软雅黑" pitchFamily="34" charset="-122"/>
                <a:ea typeface="微软雅黑" pitchFamily="34" charset="-122"/>
                <a:cs typeface="Arial" pitchFamily="34" charset="0"/>
              </a:rPr>
              <a:t>        </a:t>
            </a:r>
            <a:r>
              <a:rPr lang="en-US" altLang="zh-CN" sz="1400" dirty="0" smtClean="0">
                <a:solidFill>
                  <a:schemeClr val="bg1"/>
                </a:solidFill>
                <a:latin typeface="微软雅黑" pitchFamily="34" charset="-122"/>
                <a:ea typeface="微软雅黑" pitchFamily="34" charset="-122"/>
                <a:cs typeface="Arial" pitchFamily="34" charset="0"/>
              </a:rPr>
              <a:t>——1</a:t>
            </a:r>
            <a:r>
              <a:rPr lang="zh-CN" altLang="en-US" sz="1400" dirty="0" smtClean="0">
                <a:solidFill>
                  <a:schemeClr val="bg1"/>
                </a:solidFill>
                <a:latin typeface="微软雅黑" pitchFamily="34" charset="-122"/>
                <a:ea typeface="微软雅黑" pitchFamily="34" charset="-122"/>
                <a:cs typeface="Arial" pitchFamily="34" charset="0"/>
              </a:rPr>
              <a:t>、我拿着手机却</a:t>
            </a:r>
            <a:r>
              <a:rPr lang="zh-CN" altLang="en-US" sz="1400" b="1" dirty="0" smtClean="0">
                <a:solidFill>
                  <a:srgbClr val="FFFF00"/>
                </a:solidFill>
                <a:latin typeface="微软雅黑" pitchFamily="34" charset="-122"/>
                <a:ea typeface="微软雅黑" pitchFamily="34" charset="-122"/>
                <a:cs typeface="Arial" pitchFamily="34" charset="0"/>
              </a:rPr>
              <a:t>搜索不到</a:t>
            </a:r>
            <a:r>
              <a:rPr lang="zh-CN" altLang="en-US" sz="1400" dirty="0" smtClean="0">
                <a:solidFill>
                  <a:schemeClr val="bg1"/>
                </a:solidFill>
                <a:latin typeface="微软雅黑" pitchFamily="34" charset="-122"/>
                <a:ea typeface="微软雅黑" pitchFamily="34" charset="-122"/>
                <a:cs typeface="Arial" pitchFamily="34" charset="0"/>
              </a:rPr>
              <a:t>无线信号。</a:t>
            </a:r>
            <a:endParaRPr lang="en-US" altLang="zh-CN" sz="1400" dirty="0" smtClean="0">
              <a:solidFill>
                <a:schemeClr val="bg1"/>
              </a:solidFill>
              <a:latin typeface="微软雅黑" pitchFamily="34" charset="-122"/>
              <a:ea typeface="微软雅黑" pitchFamily="34" charset="-122"/>
              <a:cs typeface="Arial" pitchFamily="34" charset="0"/>
            </a:endParaRPr>
          </a:p>
          <a:p>
            <a:pPr>
              <a:spcBef>
                <a:spcPts val="500"/>
              </a:spcBef>
            </a:pPr>
            <a:r>
              <a:rPr lang="en-US" altLang="zh-CN" sz="1400" dirty="0" smtClean="0">
                <a:solidFill>
                  <a:schemeClr val="bg1"/>
                </a:solidFill>
                <a:latin typeface="微软雅黑" pitchFamily="34" charset="-122"/>
                <a:ea typeface="微软雅黑" pitchFamily="34" charset="-122"/>
                <a:cs typeface="Arial" pitchFamily="34" charset="0"/>
              </a:rPr>
              <a:t>                 2</a:t>
            </a:r>
            <a:r>
              <a:rPr lang="zh-CN" altLang="en-US" sz="1400" dirty="0" smtClean="0">
                <a:solidFill>
                  <a:schemeClr val="bg1"/>
                </a:solidFill>
                <a:latin typeface="微软雅黑" pitchFamily="34" charset="-122"/>
                <a:ea typeface="微软雅黑" pitchFamily="34" charset="-122"/>
                <a:cs typeface="Arial" pitchFamily="34" charset="0"/>
              </a:rPr>
              <a:t>、</a:t>
            </a:r>
            <a:r>
              <a:rPr lang="zh-CN" altLang="zh-CN" sz="1400" dirty="0" smtClean="0">
                <a:solidFill>
                  <a:schemeClr val="bg1"/>
                </a:solidFill>
                <a:latin typeface="微软雅黑" pitchFamily="34" charset="-122"/>
                <a:ea typeface="微软雅黑" pitchFamily="34" charset="-122"/>
                <a:cs typeface="Arial" pitchFamily="34" charset="0"/>
              </a:rPr>
              <a:t>你</a:t>
            </a:r>
            <a:r>
              <a:rPr lang="zh-CN" altLang="zh-CN" sz="1400" b="1" dirty="0" smtClean="0">
                <a:solidFill>
                  <a:schemeClr val="bg1"/>
                </a:solidFill>
                <a:latin typeface="微软雅黑" pitchFamily="34" charset="-122"/>
                <a:ea typeface="微软雅黑" pitchFamily="34" charset="-122"/>
                <a:cs typeface="Arial" pitchFamily="34" charset="0"/>
              </a:rPr>
              <a:t>看到</a:t>
            </a:r>
            <a:r>
              <a:rPr lang="zh-CN" altLang="zh-CN" sz="1400" dirty="0" smtClean="0">
                <a:solidFill>
                  <a:schemeClr val="bg1"/>
                </a:solidFill>
                <a:latin typeface="微软雅黑" pitchFamily="34" charset="-122"/>
                <a:ea typeface="微软雅黑" pitchFamily="34" charset="-122"/>
                <a:cs typeface="Arial" pitchFamily="34" charset="0"/>
              </a:rPr>
              <a:t>有无线</a:t>
            </a:r>
            <a:r>
              <a:rPr lang="zh-CN" altLang="zh-CN" sz="1400" b="1" dirty="0" smtClean="0">
                <a:solidFill>
                  <a:schemeClr val="bg1"/>
                </a:solidFill>
                <a:latin typeface="微软雅黑" pitchFamily="34" charset="-122"/>
                <a:ea typeface="微软雅黑" pitchFamily="34" charset="-122"/>
                <a:cs typeface="Arial" pitchFamily="34" charset="0"/>
              </a:rPr>
              <a:t>信号</a:t>
            </a:r>
            <a:r>
              <a:rPr lang="zh-CN" altLang="zh-CN" sz="1400" dirty="0" smtClean="0">
                <a:solidFill>
                  <a:schemeClr val="bg1"/>
                </a:solidFill>
                <a:latin typeface="微软雅黑" pitchFamily="34" charset="-122"/>
                <a:ea typeface="微软雅黑" pitchFamily="34" charset="-122"/>
                <a:cs typeface="Arial" pitchFamily="34" charset="0"/>
              </a:rPr>
              <a:t>，却无论怎么样都</a:t>
            </a:r>
            <a:r>
              <a:rPr lang="zh-CN" altLang="zh-CN" sz="1400" b="1" dirty="0" smtClean="0">
                <a:solidFill>
                  <a:schemeClr val="bg1"/>
                </a:solidFill>
                <a:latin typeface="微软雅黑" pitchFamily="34" charset="-122"/>
                <a:ea typeface="微软雅黑" pitchFamily="34" charset="-122"/>
                <a:cs typeface="Arial" pitchFamily="34" charset="0"/>
              </a:rPr>
              <a:t>连不上去</a:t>
            </a:r>
            <a:r>
              <a:rPr lang="zh-CN" altLang="zh-CN" sz="1400" dirty="0" smtClean="0">
                <a:solidFill>
                  <a:schemeClr val="bg1"/>
                </a:solidFill>
                <a:latin typeface="微软雅黑" pitchFamily="34" charset="-122"/>
                <a:ea typeface="微软雅黑" pitchFamily="34" charset="-122"/>
                <a:cs typeface="Arial" pitchFamily="34" charset="0"/>
              </a:rPr>
              <a:t>。</a:t>
            </a:r>
            <a:endParaRPr lang="zh-CN" altLang="en-US" sz="1400" dirty="0">
              <a:solidFill>
                <a:schemeClr val="bg1"/>
              </a:solidFill>
              <a:latin typeface="微软雅黑" pitchFamily="34" charset="-122"/>
              <a:ea typeface="微软雅黑" pitchFamily="34" charset="-122"/>
            </a:endParaRPr>
          </a:p>
        </p:txBody>
      </p:sp>
      <p:pic>
        <p:nvPicPr>
          <p:cNvPr id="5" name="Picture 3"/>
          <p:cNvPicPr>
            <a:picLocks noChangeAspect="1" noChangeArrowheads="1"/>
          </p:cNvPicPr>
          <p:nvPr/>
        </p:nvPicPr>
        <p:blipFill>
          <a:blip r:embed="rId2" cstate="print"/>
          <a:srcRect/>
          <a:stretch>
            <a:fillRect/>
          </a:stretch>
        </p:blipFill>
        <p:spPr bwMode="auto">
          <a:xfrm>
            <a:off x="901173" y="859997"/>
            <a:ext cx="1816627" cy="968804"/>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6" name="Picture 4"/>
          <p:cNvPicPr>
            <a:picLocks noChangeAspect="1" noChangeArrowheads="1"/>
          </p:cNvPicPr>
          <p:nvPr/>
        </p:nvPicPr>
        <p:blipFill>
          <a:blip r:embed="rId3" cstate="print"/>
          <a:srcRect/>
          <a:stretch>
            <a:fillRect/>
          </a:stretch>
        </p:blipFill>
        <p:spPr bwMode="auto">
          <a:xfrm>
            <a:off x="891912" y="2156034"/>
            <a:ext cx="1792021" cy="934300"/>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7" name="矩形 6"/>
          <p:cNvSpPr/>
          <p:nvPr/>
        </p:nvSpPr>
        <p:spPr>
          <a:xfrm>
            <a:off x="3131840" y="2067694"/>
            <a:ext cx="5277047" cy="1669688"/>
          </a:xfrm>
          <a:prstGeom prst="rect">
            <a:avLst/>
          </a:prstGeom>
        </p:spPr>
        <p:txBody>
          <a:bodyPr wrap="square">
            <a:spAutoFit/>
          </a:bodyPr>
          <a:lstStyle/>
          <a:p>
            <a:pPr lvl="0">
              <a:spcBef>
                <a:spcPts val="500"/>
              </a:spcBef>
            </a:pPr>
            <a:r>
              <a:rPr lang="zh-CN" altLang="en-US" dirty="0" smtClean="0">
                <a:solidFill>
                  <a:schemeClr val="bg1"/>
                </a:solidFill>
                <a:latin typeface="微软雅黑" pitchFamily="34" charset="-122"/>
                <a:ea typeface="微软雅黑" pitchFamily="34" charset="-122"/>
                <a:cs typeface="Arial" pitchFamily="34" charset="0"/>
              </a:rPr>
              <a:t>出现</a:t>
            </a:r>
            <a:r>
              <a:rPr lang="zh-CN" altLang="zh-CN" dirty="0" smtClean="0">
                <a:solidFill>
                  <a:schemeClr val="bg1"/>
                </a:solidFill>
                <a:latin typeface="微软雅黑" pitchFamily="34" charset="-122"/>
                <a:ea typeface="微软雅黑" pitchFamily="34" charset="-122"/>
                <a:cs typeface="Arial" pitchFamily="34" charset="0"/>
              </a:rPr>
              <a:t>这种情况</a:t>
            </a:r>
            <a:r>
              <a:rPr lang="zh-CN" altLang="en-US" dirty="0" smtClean="0">
                <a:solidFill>
                  <a:schemeClr val="bg1"/>
                </a:solidFill>
                <a:latin typeface="微软雅黑" pitchFamily="34" charset="-122"/>
                <a:ea typeface="微软雅黑" pitchFamily="34" charset="-122"/>
                <a:cs typeface="Arial" pitchFamily="34" charset="0"/>
              </a:rPr>
              <a:t>的原因是什么？</a:t>
            </a:r>
            <a:endParaRPr lang="en-US" altLang="zh-CN" dirty="0" smtClean="0">
              <a:solidFill>
                <a:schemeClr val="bg1"/>
              </a:solidFill>
              <a:latin typeface="微软雅黑" pitchFamily="34" charset="-122"/>
              <a:ea typeface="微软雅黑" pitchFamily="34" charset="-122"/>
              <a:cs typeface="Arial" pitchFamily="34" charset="0"/>
            </a:endParaRPr>
          </a:p>
          <a:p>
            <a:pPr lvl="0">
              <a:spcBef>
                <a:spcPts val="500"/>
              </a:spcBef>
            </a:pPr>
            <a:r>
              <a:rPr lang="en-US" altLang="zh-CN" sz="1600" dirty="0" smtClean="0">
                <a:solidFill>
                  <a:schemeClr val="bg1"/>
                </a:solidFill>
                <a:latin typeface="微软雅黑" pitchFamily="34" charset="-122"/>
                <a:ea typeface="微软雅黑" pitchFamily="34" charset="-122"/>
                <a:cs typeface="Arial" pitchFamily="34" charset="0"/>
              </a:rPr>
              <a:t>          </a:t>
            </a:r>
            <a:r>
              <a:rPr lang="en-US" altLang="zh-CN" sz="1400" dirty="0" smtClean="0">
                <a:solidFill>
                  <a:schemeClr val="bg1"/>
                </a:solidFill>
                <a:latin typeface="微软雅黑" pitchFamily="34" charset="-122"/>
                <a:ea typeface="微软雅黑" pitchFamily="34" charset="-122"/>
                <a:cs typeface="Arial" pitchFamily="34" charset="0"/>
              </a:rPr>
              <a:t>——1</a:t>
            </a:r>
            <a:r>
              <a:rPr lang="zh-CN" altLang="en-US" sz="1400" dirty="0" smtClean="0">
                <a:solidFill>
                  <a:schemeClr val="bg1"/>
                </a:solidFill>
                <a:latin typeface="微软雅黑" pitchFamily="34" charset="-122"/>
                <a:ea typeface="微软雅黑" pitchFamily="34" charset="-122"/>
                <a:cs typeface="Arial" pitchFamily="34" charset="0"/>
              </a:rPr>
              <a:t>、</a:t>
            </a:r>
            <a:r>
              <a:rPr lang="zh-CN" altLang="en-US" sz="1400" b="1" dirty="0" smtClean="0">
                <a:solidFill>
                  <a:srgbClr val="FFFF00"/>
                </a:solidFill>
                <a:latin typeface="微软雅黑" pitchFamily="34" charset="-122"/>
                <a:ea typeface="微软雅黑" pitchFamily="34" charset="-122"/>
                <a:cs typeface="Arial" pitchFamily="34" charset="0"/>
              </a:rPr>
              <a:t>网络规划</a:t>
            </a:r>
            <a:r>
              <a:rPr lang="zh-CN" altLang="en-US" sz="1400" dirty="0" smtClean="0">
                <a:solidFill>
                  <a:schemeClr val="bg1"/>
                </a:solidFill>
                <a:latin typeface="微软雅黑" pitchFamily="34" charset="-122"/>
                <a:ea typeface="微软雅黑" pitchFamily="34" charset="-122"/>
                <a:cs typeface="Arial" pitchFamily="34" charset="0"/>
              </a:rPr>
              <a:t>设计不合理，建设部署前无法确认各区域信号场</a:t>
            </a:r>
            <a:r>
              <a:rPr lang="zh-CN" altLang="en-US" sz="1400" dirty="0" smtClean="0">
                <a:solidFill>
                  <a:schemeClr val="bg1"/>
                </a:solidFill>
                <a:latin typeface="微软雅黑" pitchFamily="34" charset="-122"/>
                <a:ea typeface="微软雅黑" pitchFamily="34" charset="-122"/>
                <a:cs typeface="Arial" pitchFamily="34" charset="0"/>
              </a:rPr>
              <a:t>强。</a:t>
            </a:r>
            <a:endParaRPr lang="en-US" altLang="zh-CN" sz="1400" dirty="0" smtClean="0">
              <a:solidFill>
                <a:schemeClr val="bg1"/>
              </a:solidFill>
              <a:latin typeface="微软雅黑" pitchFamily="34" charset="-122"/>
              <a:ea typeface="微软雅黑" pitchFamily="34" charset="-122"/>
              <a:cs typeface="Arial" pitchFamily="34" charset="0"/>
            </a:endParaRPr>
          </a:p>
          <a:p>
            <a:pPr lvl="0">
              <a:spcBef>
                <a:spcPts val="500"/>
              </a:spcBef>
            </a:pPr>
            <a:r>
              <a:rPr lang="en-US" altLang="zh-CN" sz="1400" dirty="0" smtClean="0">
                <a:solidFill>
                  <a:schemeClr val="bg1"/>
                </a:solidFill>
                <a:latin typeface="微软雅黑" pitchFamily="34" charset="-122"/>
                <a:ea typeface="微软雅黑" pitchFamily="34" charset="-122"/>
                <a:cs typeface="Arial" pitchFamily="34" charset="0"/>
              </a:rPr>
              <a:t>                2</a:t>
            </a:r>
            <a:r>
              <a:rPr lang="zh-CN" altLang="en-US" sz="1400" dirty="0" smtClean="0">
                <a:solidFill>
                  <a:schemeClr val="bg1"/>
                </a:solidFill>
                <a:latin typeface="微软雅黑" pitchFamily="34" charset="-122"/>
                <a:ea typeface="微软雅黑" pitchFamily="34" charset="-122"/>
                <a:cs typeface="Arial" pitchFamily="34" charset="0"/>
              </a:rPr>
              <a:t>、</a:t>
            </a:r>
            <a:r>
              <a:rPr lang="zh-CN" altLang="en-US" sz="1400" b="1" dirty="0" smtClean="0">
                <a:solidFill>
                  <a:srgbClr val="FFFF00"/>
                </a:solidFill>
                <a:latin typeface="微软雅黑" pitchFamily="34" charset="-122"/>
                <a:ea typeface="微软雅黑" pitchFamily="34" charset="-122"/>
                <a:cs typeface="Arial" pitchFamily="34" charset="0"/>
              </a:rPr>
              <a:t>人满为患</a:t>
            </a:r>
            <a:r>
              <a:rPr lang="zh-CN" altLang="en-US" sz="1400" dirty="0" smtClean="0">
                <a:solidFill>
                  <a:schemeClr val="bg1"/>
                </a:solidFill>
                <a:latin typeface="微软雅黑" pitchFamily="34" charset="-122"/>
                <a:ea typeface="微软雅黑" pitchFamily="34" charset="-122"/>
                <a:cs typeface="Arial" pitchFamily="34" charset="0"/>
              </a:rPr>
              <a:t>。人数越多，</a:t>
            </a:r>
            <a:r>
              <a:rPr lang="en-US" altLang="zh-CN" sz="1400" dirty="0" err="1" smtClean="0">
                <a:solidFill>
                  <a:schemeClr val="bg1"/>
                </a:solidFill>
                <a:latin typeface="微软雅黑" pitchFamily="34" charset="-122"/>
                <a:ea typeface="微软雅黑" pitchFamily="34" charset="-122"/>
                <a:cs typeface="Arial" pitchFamily="34" charset="0"/>
              </a:rPr>
              <a:t>WiFi</a:t>
            </a:r>
            <a:r>
              <a:rPr lang="zh-CN" altLang="en-US" sz="1400" dirty="0" smtClean="0">
                <a:solidFill>
                  <a:schemeClr val="bg1"/>
                </a:solidFill>
                <a:latin typeface="微软雅黑" pitchFamily="34" charset="-122"/>
                <a:ea typeface="微软雅黑" pitchFamily="34" charset="-122"/>
                <a:cs typeface="Arial" pitchFamily="34" charset="0"/>
              </a:rPr>
              <a:t>越慢，一定程度后，就会出现看得到信号，却连不上。</a:t>
            </a:r>
            <a:endParaRPr lang="en-US" altLang="zh-CN" sz="1400" dirty="0" smtClean="0">
              <a:solidFill>
                <a:schemeClr val="bg1"/>
              </a:solidFill>
              <a:latin typeface="微软雅黑" pitchFamily="34" charset="-122"/>
              <a:ea typeface="微软雅黑" pitchFamily="34" charset="-122"/>
              <a:cs typeface="Arial" pitchFamily="34" charset="0"/>
            </a:endParaRPr>
          </a:p>
          <a:p>
            <a:pPr lvl="0">
              <a:spcBef>
                <a:spcPts val="500"/>
              </a:spcBef>
            </a:pPr>
            <a:r>
              <a:rPr lang="en-US" altLang="zh-CN" sz="1400" dirty="0" smtClean="0">
                <a:solidFill>
                  <a:schemeClr val="bg1"/>
                </a:solidFill>
                <a:latin typeface="微软雅黑" pitchFamily="34" charset="-122"/>
                <a:ea typeface="微软雅黑" pitchFamily="34" charset="-122"/>
                <a:cs typeface="Arial" pitchFamily="34" charset="0"/>
              </a:rPr>
              <a:t>                 </a:t>
            </a:r>
            <a:endParaRPr lang="zh-CN" altLang="en-US" sz="1400" dirty="0">
              <a:solidFill>
                <a:schemeClr val="bg1"/>
              </a:solidFill>
              <a:latin typeface="微软雅黑" pitchFamily="34" charset="-122"/>
              <a:ea typeface="微软雅黑" pitchFamily="34" charset="-122"/>
            </a:endParaRPr>
          </a:p>
        </p:txBody>
      </p:sp>
      <p:grpSp>
        <p:nvGrpSpPr>
          <p:cNvPr id="2" name="组合 13"/>
          <p:cNvGrpSpPr/>
          <p:nvPr/>
        </p:nvGrpSpPr>
        <p:grpSpPr>
          <a:xfrm>
            <a:off x="894821" y="3462868"/>
            <a:ext cx="1814513" cy="990598"/>
            <a:chOff x="911755" y="3530563"/>
            <a:chExt cx="1975378" cy="1094884"/>
          </a:xfrm>
        </p:grpSpPr>
        <p:pic>
          <p:nvPicPr>
            <p:cNvPr id="9" name="Picture 5"/>
            <p:cNvPicPr>
              <a:picLocks noChangeAspect="1" noChangeArrowheads="1"/>
            </p:cNvPicPr>
            <p:nvPr/>
          </p:nvPicPr>
          <p:blipFill>
            <a:blip r:embed="rId4" cstate="print"/>
            <a:srcRect/>
            <a:stretch>
              <a:fillRect/>
            </a:stretch>
          </p:blipFill>
          <p:spPr bwMode="auto">
            <a:xfrm flipH="1">
              <a:off x="913894" y="3539068"/>
              <a:ext cx="982638" cy="567266"/>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0" name="Picture 6"/>
            <p:cNvPicPr>
              <a:picLocks noChangeAspect="1" noChangeArrowheads="1"/>
            </p:cNvPicPr>
            <p:nvPr/>
          </p:nvPicPr>
          <p:blipFill>
            <a:blip r:embed="rId5" cstate="print"/>
            <a:srcRect/>
            <a:stretch>
              <a:fillRect/>
            </a:stretch>
          </p:blipFill>
          <p:spPr bwMode="auto">
            <a:xfrm>
              <a:off x="1921933" y="3530563"/>
              <a:ext cx="965195" cy="580638"/>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1" name="Picture 7"/>
            <p:cNvPicPr>
              <a:picLocks noChangeAspect="1" noChangeArrowheads="1"/>
            </p:cNvPicPr>
            <p:nvPr/>
          </p:nvPicPr>
          <p:blipFill>
            <a:blip r:embed="rId6" cstate="print"/>
            <a:srcRect/>
            <a:stretch>
              <a:fillRect/>
            </a:stretch>
          </p:blipFill>
          <p:spPr bwMode="auto">
            <a:xfrm>
              <a:off x="911755" y="4129222"/>
              <a:ext cx="976311" cy="487758"/>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2" name="Picture 8"/>
            <p:cNvPicPr>
              <a:picLocks noChangeAspect="1" noChangeArrowheads="1"/>
            </p:cNvPicPr>
            <p:nvPr/>
          </p:nvPicPr>
          <p:blipFill>
            <a:blip r:embed="rId7" cstate="print"/>
            <a:srcRect/>
            <a:stretch>
              <a:fillRect/>
            </a:stretch>
          </p:blipFill>
          <p:spPr bwMode="auto">
            <a:xfrm>
              <a:off x="1921932" y="4143200"/>
              <a:ext cx="965201" cy="482247"/>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grpSp>
      <p:sp>
        <p:nvSpPr>
          <p:cNvPr id="13" name="矩形 12"/>
          <p:cNvSpPr/>
          <p:nvPr/>
        </p:nvSpPr>
        <p:spPr>
          <a:xfrm>
            <a:off x="3157228" y="3548779"/>
            <a:ext cx="5791212" cy="1143903"/>
          </a:xfrm>
          <a:prstGeom prst="rect">
            <a:avLst/>
          </a:prstGeom>
        </p:spPr>
        <p:txBody>
          <a:bodyPr wrap="square">
            <a:spAutoFit/>
          </a:bodyPr>
          <a:lstStyle/>
          <a:p>
            <a:pPr lvl="0">
              <a:spcBef>
                <a:spcPts val="500"/>
              </a:spcBef>
            </a:pPr>
            <a:r>
              <a:rPr lang="zh-CN" altLang="zh-CN" dirty="0" smtClean="0">
                <a:solidFill>
                  <a:schemeClr val="bg1"/>
                </a:solidFill>
                <a:latin typeface="微软雅黑" pitchFamily="34" charset="-122"/>
                <a:ea typeface="微软雅黑" pitchFamily="34" charset="-122"/>
                <a:cs typeface="Arial" pitchFamily="34" charset="0"/>
              </a:rPr>
              <a:t>这种情况</a:t>
            </a:r>
            <a:r>
              <a:rPr lang="zh-CN" altLang="en-US" dirty="0" smtClean="0">
                <a:solidFill>
                  <a:schemeClr val="bg1"/>
                </a:solidFill>
                <a:latin typeface="微软雅黑" pitchFamily="34" charset="-122"/>
                <a:ea typeface="微软雅黑" pitchFamily="34" charset="-122"/>
                <a:cs typeface="Arial" pitchFamily="34" charset="0"/>
              </a:rPr>
              <a:t>通常出现在什么场景，常见吗？</a:t>
            </a:r>
            <a:endParaRPr lang="en-US" altLang="zh-CN" dirty="0" smtClean="0">
              <a:solidFill>
                <a:schemeClr val="bg1"/>
              </a:solidFill>
              <a:latin typeface="微软雅黑" pitchFamily="34" charset="-122"/>
              <a:ea typeface="微软雅黑" pitchFamily="34" charset="-122"/>
              <a:cs typeface="Arial" pitchFamily="34" charset="0"/>
            </a:endParaRPr>
          </a:p>
          <a:p>
            <a:pPr lvl="0">
              <a:spcBef>
                <a:spcPts val="500"/>
              </a:spcBef>
            </a:pPr>
            <a:r>
              <a:rPr lang="en-US" altLang="zh-CN" sz="1400" dirty="0" smtClean="0">
                <a:solidFill>
                  <a:schemeClr val="bg1"/>
                </a:solidFill>
                <a:latin typeface="微软雅黑" pitchFamily="34" charset="-122"/>
                <a:ea typeface="微软雅黑" pitchFamily="34" charset="-122"/>
                <a:cs typeface="Arial" pitchFamily="34" charset="0"/>
              </a:rPr>
              <a:t>          ——1</a:t>
            </a:r>
            <a:r>
              <a:rPr lang="zh-CN" altLang="en-US" sz="1400" dirty="0" smtClean="0">
                <a:solidFill>
                  <a:schemeClr val="bg1"/>
                </a:solidFill>
                <a:latin typeface="微软雅黑" pitchFamily="34" charset="-122"/>
                <a:ea typeface="微软雅黑" pitchFamily="34" charset="-122"/>
                <a:cs typeface="Arial" pitchFamily="34" charset="0"/>
              </a:rPr>
              <a:t>、宿舍区</a:t>
            </a:r>
            <a:r>
              <a:rPr lang="zh-CN" altLang="en-US" sz="1400" b="1" dirty="0" smtClean="0">
                <a:solidFill>
                  <a:srgbClr val="FFFF00"/>
                </a:solidFill>
                <a:latin typeface="微软雅黑" pitchFamily="34" charset="-122"/>
                <a:ea typeface="微软雅黑" pitchFamily="34" charset="-122"/>
                <a:cs typeface="Arial" pitchFamily="34" charset="0"/>
              </a:rPr>
              <a:t>障碍物多</a:t>
            </a:r>
            <a:r>
              <a:rPr lang="zh-CN" altLang="en-US" sz="1400" dirty="0" smtClean="0">
                <a:solidFill>
                  <a:schemeClr val="bg1"/>
                </a:solidFill>
                <a:latin typeface="微软雅黑" pitchFamily="34" charset="-122"/>
                <a:ea typeface="微软雅黑" pitchFamily="34" charset="-122"/>
                <a:cs typeface="Arial" pitchFamily="34" charset="0"/>
              </a:rPr>
              <a:t>，信号衰减严重、结构复杂的建筑无法精确规划，导致部分区域存在死</a:t>
            </a:r>
            <a:r>
              <a:rPr lang="zh-CN" altLang="en-US" sz="1400" dirty="0" smtClean="0">
                <a:solidFill>
                  <a:schemeClr val="bg1"/>
                </a:solidFill>
                <a:latin typeface="微软雅黑" pitchFamily="34" charset="-122"/>
                <a:ea typeface="微软雅黑" pitchFamily="34" charset="-122"/>
                <a:cs typeface="Arial" pitchFamily="34" charset="0"/>
              </a:rPr>
              <a:t>角。</a:t>
            </a:r>
            <a:endParaRPr lang="en-US" altLang="zh-CN" sz="1400" dirty="0" smtClean="0">
              <a:solidFill>
                <a:schemeClr val="bg1"/>
              </a:solidFill>
              <a:latin typeface="微软雅黑" pitchFamily="34" charset="-122"/>
              <a:ea typeface="微软雅黑" pitchFamily="34" charset="-122"/>
              <a:cs typeface="Arial" pitchFamily="34" charset="0"/>
            </a:endParaRPr>
          </a:p>
          <a:p>
            <a:pPr lvl="0">
              <a:spcBef>
                <a:spcPts val="500"/>
              </a:spcBef>
            </a:pPr>
            <a:r>
              <a:rPr lang="zh-CN" altLang="en-US" sz="1400" dirty="0" smtClean="0">
                <a:solidFill>
                  <a:schemeClr val="bg1"/>
                </a:solidFill>
                <a:latin typeface="微软雅黑" pitchFamily="34" charset="-122"/>
                <a:ea typeface="微软雅黑" pitchFamily="34" charset="-122"/>
                <a:cs typeface="Arial" pitchFamily="34" charset="0"/>
              </a:rPr>
              <a:t>                  </a:t>
            </a:r>
            <a:r>
              <a:rPr lang="en-US" altLang="zh-CN" sz="1400" dirty="0" smtClean="0">
                <a:solidFill>
                  <a:schemeClr val="bg1"/>
                </a:solidFill>
                <a:latin typeface="微软雅黑" pitchFamily="34" charset="-122"/>
                <a:ea typeface="微软雅黑" pitchFamily="34" charset="-122"/>
                <a:cs typeface="Arial" pitchFamily="34" charset="0"/>
              </a:rPr>
              <a:t>2</a:t>
            </a:r>
            <a:r>
              <a:rPr lang="zh-CN" altLang="en-US" sz="1400" dirty="0" smtClean="0">
                <a:solidFill>
                  <a:schemeClr val="bg1"/>
                </a:solidFill>
                <a:latin typeface="微软雅黑" pitchFamily="34" charset="-122"/>
                <a:ea typeface="微软雅黑" pitchFamily="34" charset="-122"/>
                <a:cs typeface="Arial" pitchFamily="34" charset="0"/>
              </a:rPr>
              <a:t>、报告厅，会议室，教室，体育馆等高密场景</a:t>
            </a:r>
            <a:r>
              <a:rPr lang="zh-CN" altLang="en-US" sz="1400" b="1" dirty="0" smtClean="0">
                <a:solidFill>
                  <a:srgbClr val="FFFF00"/>
                </a:solidFill>
                <a:latin typeface="微软雅黑" pitchFamily="34" charset="-122"/>
                <a:ea typeface="微软雅黑" pitchFamily="34" charset="-122"/>
                <a:cs typeface="Arial" pitchFamily="34" charset="0"/>
              </a:rPr>
              <a:t>经常会出现</a:t>
            </a:r>
            <a:r>
              <a:rPr lang="zh-CN" altLang="en-US" sz="1400" dirty="0" smtClean="0">
                <a:solidFill>
                  <a:srgbClr val="FFFF00"/>
                </a:solidFill>
                <a:latin typeface="微软雅黑" pitchFamily="34" charset="-122"/>
                <a:ea typeface="微软雅黑" pitchFamily="34" charset="-122"/>
                <a:cs typeface="Arial" pitchFamily="34" charset="0"/>
              </a:rPr>
              <a:t>。</a:t>
            </a:r>
            <a:endParaRPr lang="zh-CN" altLang="en-US" sz="1400" dirty="0">
              <a:solidFill>
                <a:srgbClr val="FFFF00"/>
              </a:solidFill>
              <a:latin typeface="微软雅黑" pitchFamily="34" charset="-122"/>
              <a:ea typeface="微软雅黑" pitchFamily="34" charset="-122"/>
            </a:endParaRPr>
          </a:p>
        </p:txBody>
      </p:sp>
      <p:sp>
        <p:nvSpPr>
          <p:cNvPr id="14" name="标题 1"/>
          <p:cNvSpPr txBox="1">
            <a:spLocks/>
          </p:cNvSpPr>
          <p:nvPr/>
        </p:nvSpPr>
        <p:spPr>
          <a:xfrm>
            <a:off x="124942" y="221505"/>
            <a:ext cx="8229838" cy="565572"/>
          </a:xfrm>
          <a:prstGeom prst="rect">
            <a:avLst/>
          </a:prstGeom>
        </p:spPr>
        <p:txBody>
          <a:bodyPr/>
          <a:lstStyle/>
          <a:p>
            <a:pPr eaLnBrk="0" fontAlgn="base" hangingPunct="0">
              <a:spcBef>
                <a:spcPct val="0"/>
              </a:spcBef>
              <a:spcAft>
                <a:spcPct val="0"/>
              </a:spcAft>
              <a:buClr>
                <a:srgbClr val="CC9900"/>
              </a:buClr>
              <a:defRPr/>
            </a:pPr>
            <a:r>
              <a:rPr lang="zh-CN" altLang="en-US" sz="3200" dirty="0" smtClean="0">
                <a:solidFill>
                  <a:schemeClr val="bg1"/>
                </a:solidFill>
                <a:latin typeface="微软雅黑" pitchFamily="34" charset="-122"/>
                <a:ea typeface="微软雅黑" panose="020B0503020204020204" pitchFamily="34" charset="-122"/>
                <a:cs typeface="+mj-cs"/>
                <a:sym typeface="Calibri" pitchFamily="34" charset="0"/>
              </a:rPr>
              <a:t>问题</a:t>
            </a:r>
            <a:r>
              <a:rPr lang="en-US" altLang="zh-CN" sz="3200" dirty="0" smtClean="0">
                <a:solidFill>
                  <a:schemeClr val="bg1"/>
                </a:solidFill>
                <a:latin typeface="微软雅黑" pitchFamily="34" charset="-122"/>
                <a:ea typeface="微软雅黑" panose="020B0503020204020204" pitchFamily="34" charset="-122"/>
                <a:cs typeface="+mj-cs"/>
                <a:sym typeface="Calibri" pitchFamily="34" charset="0"/>
              </a:rPr>
              <a:t>1</a:t>
            </a:r>
            <a:r>
              <a:rPr lang="zh-CN" altLang="en-US" sz="3200" dirty="0" smtClean="0">
                <a:solidFill>
                  <a:schemeClr val="bg1"/>
                </a:solidFill>
                <a:latin typeface="微软雅黑" pitchFamily="34" charset="-122"/>
                <a:ea typeface="微软雅黑" panose="020B0503020204020204" pitchFamily="34" charset="-122"/>
                <a:cs typeface="+mj-cs"/>
                <a:sym typeface="Calibri" pitchFamily="34" charset="0"/>
              </a:rPr>
              <a:t>：无信号或者有信号，连不上</a:t>
            </a:r>
          </a:p>
          <a:p>
            <a:pPr lvl="0" fontAlgn="base">
              <a:spcBef>
                <a:spcPct val="0"/>
              </a:spcBef>
              <a:spcAft>
                <a:spcPct val="0"/>
              </a:spcAft>
              <a:buClr>
                <a:srgbClr val="CC9900"/>
              </a:buClr>
              <a:defRPr/>
            </a:pPr>
            <a:endParaRPr kumimoji="1" lang="zh-CN" altLang="en-US" sz="2900" b="1" dirty="0" smtClean="0">
              <a:solidFill>
                <a:schemeClr val="bg1"/>
              </a:solidFill>
              <a:effectLst>
                <a:outerShdw blurRad="50800" dist="38100" dir="2700000" algn="tl" rotWithShape="0">
                  <a:prstClr val="black">
                    <a:alpha val="40000"/>
                  </a:prstClr>
                </a:outerShdw>
              </a:effectLst>
              <a:latin typeface="Arial" pitchFamily="34" charset="0"/>
              <a:ea typeface="微软雅黑" pitchFamily="34" charset="-122"/>
              <a:cs typeface="Arial" pitchFamily="34" charset="0"/>
            </a:endParaRPr>
          </a:p>
        </p:txBody>
      </p:sp>
    </p:spTree>
  </p:cSld>
  <p:clrMapOvr>
    <a:masterClrMapping/>
  </p:clrMapOvr>
  <p:transition advClick="0" advTm="8000">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71O3WdqgT06US7ZYONvZS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71O3WdqgT06US7ZYONvZS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71O3WdqgT06US7ZYONvZSg"/>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自定义设计方案">
  <a:themeElements>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fontScheme name="1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lnDef>
  </a:objectDefaults>
  <a:extraClrSchemeLst>
    <a:extraClrScheme>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84DBE3FC23D28449FBEF4C14337496B" ma:contentTypeVersion="1" ma:contentTypeDescription="Create a new document." ma:contentTypeScope="" ma:versionID="f7d7c23b38991c8f7d41a197a75fd05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9B23AA4-98D0-48B4-B77D-D7A98AD96676}"/>
</file>

<file path=customXml/itemProps2.xml><?xml version="1.0" encoding="utf-8"?>
<ds:datastoreItem xmlns:ds="http://schemas.openxmlformats.org/officeDocument/2006/customXml" ds:itemID="{E8DF5226-99DD-4C84-8A9C-43502115A32B}"/>
</file>

<file path=customXml/itemProps3.xml><?xml version="1.0" encoding="utf-8"?>
<ds:datastoreItem xmlns:ds="http://schemas.openxmlformats.org/officeDocument/2006/customXml" ds:itemID="{8D1D7ADF-8174-4451-9D93-5A7EBA737A8D}"/>
</file>

<file path=docProps/app.xml><?xml version="1.0" encoding="utf-8"?>
<Properties xmlns="http://schemas.openxmlformats.org/officeDocument/2006/extended-properties" xmlns:vt="http://schemas.openxmlformats.org/officeDocument/2006/docPropsVTypes">
  <TotalTime>4601</TotalTime>
  <Words>16030</Words>
  <Application>Microsoft Office PowerPoint</Application>
  <PresentationFormat>全屏显示(16:9)</PresentationFormat>
  <Paragraphs>1286</Paragraphs>
  <Slides>53</Slides>
  <Notes>27</Notes>
  <HiddenSlides>0</HiddenSlides>
  <MMClips>0</MMClips>
  <ScaleCrop>false</ScaleCrop>
  <HeadingPairs>
    <vt:vector size="6" baseType="variant">
      <vt:variant>
        <vt:lpstr>主题</vt:lpstr>
      </vt:variant>
      <vt:variant>
        <vt:i4>2</vt:i4>
      </vt:variant>
      <vt:variant>
        <vt:lpstr>嵌入 OLE 服务器</vt:lpstr>
      </vt:variant>
      <vt:variant>
        <vt:i4>1</vt:i4>
      </vt:variant>
      <vt:variant>
        <vt:lpstr>幻灯片标题</vt:lpstr>
      </vt:variant>
      <vt:variant>
        <vt:i4>53</vt:i4>
      </vt:variant>
    </vt:vector>
  </HeadingPairs>
  <TitlesOfParts>
    <vt:vector size="56" baseType="lpstr">
      <vt:lpstr>Office 主题</vt:lpstr>
      <vt:lpstr>3_自定义设计方案</vt:lpstr>
      <vt:lpstr>BMP 图象</vt:lpstr>
      <vt:lpstr>华为高教无线网络 解决方案</vt:lpstr>
      <vt:lpstr>幻灯片 2</vt:lpstr>
      <vt:lpstr>华为WLAN产品发展历程</vt:lpstr>
      <vt:lpstr>幻灯片 4</vt:lpstr>
      <vt:lpstr>幻灯片 5</vt:lpstr>
      <vt:lpstr>幻灯片 6</vt:lpstr>
      <vt:lpstr>华为WLAN产品全家福</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全场景WIFI覆盖，按需选择，覆盖最佳</vt:lpstr>
      <vt:lpstr>敏捷分布式最佳WIFI覆盖，增强学生宿舍上网体验</vt:lpstr>
      <vt:lpstr>幻灯片 24</vt:lpstr>
      <vt:lpstr>幻灯片 25</vt:lpstr>
      <vt:lpstr>幻灯片 26</vt:lpstr>
      <vt:lpstr>幻灯片 27</vt:lpstr>
      <vt:lpstr>幻灯片 28</vt:lpstr>
      <vt:lpstr>校园有线无线一体化认证及用户管理</vt:lpstr>
      <vt:lpstr>幻灯片 30</vt:lpstr>
      <vt:lpstr>业务随行：用自然语言可视化定义校园策略</vt:lpstr>
      <vt:lpstr>幻灯片 32</vt:lpstr>
      <vt:lpstr>融合增强网络安全可靠性</vt:lpstr>
      <vt:lpstr>幻灯片 34</vt:lpstr>
      <vt:lpstr>AC 1+1热备，解决AC单点故障问题</vt:lpstr>
      <vt:lpstr>业务断链续航保持，解决转发链路故障问题</vt:lpstr>
      <vt:lpstr>无线攻击防御，反制网络攻击</vt:lpstr>
      <vt:lpstr>幻灯片 38</vt:lpstr>
      <vt:lpstr>幻灯片 39</vt:lpstr>
      <vt:lpstr>幻灯片 40</vt:lpstr>
      <vt:lpstr>幻灯片 41</vt:lpstr>
      <vt:lpstr>幻灯片 42</vt:lpstr>
      <vt:lpstr>幻灯片 43</vt:lpstr>
      <vt:lpstr>幻灯片 44</vt:lpstr>
      <vt:lpstr>幻灯片 45</vt:lpstr>
      <vt:lpstr>基于定位的数据分析</vt:lpstr>
      <vt:lpstr>幻灯片 47</vt:lpstr>
      <vt:lpstr>幻灯片 48</vt:lpstr>
      <vt:lpstr>幻灯片 49</vt:lpstr>
      <vt:lpstr>幻灯片 50</vt:lpstr>
      <vt:lpstr>幻灯片 51</vt:lpstr>
      <vt:lpstr>幻灯片 52</vt:lpstr>
      <vt:lpstr>幻灯片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Youngs</dc:creator>
  <cp:lastModifiedBy>种法微</cp:lastModifiedBy>
  <cp:revision>208</cp:revision>
  <dcterms:created xsi:type="dcterms:W3CDTF">2015-04-16T13:38:58Z</dcterms:created>
  <dcterms:modified xsi:type="dcterms:W3CDTF">2016-04-10T02:29:31Z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_ms_pID_72543">
    <vt:lpwstr>(4)xYL4WiFphVIxlfA3Gi23gVp+iJWRc2MsYgEtPiTBF884RemJPKRQVrbPu2ed9q/LCvLBDLCR
wAH3KntHRC1eHjh4XLjrbbcS9GzcR5CegMsCiA6VqMcZ4Cuo27wPQtb3qHODA9tciOp7Ijwk
y7aFdnl5AtSWDZiyN7cMKcLk2V2+wWPNSfrjEY8cby3fN+HxSt+RfQIvCDKRAkgHK80LkZKm
HJsRdeWaltU053kFTG</vt:lpwstr>
  </property>
  <property fmtid="{D5CDD505-2E9C-101B-9397-08002B2CF9AE}" pid="3" name="_new_ms_pID_725431">
    <vt:lpwstr>h3fwNa5i5i9nIAErzQsnNCNC89EXEnf+UAIucYwNtK8BhhBH9Be1ew
MKnTiCq89W+3MZKMraIV79uBK4Mjx9L2Mz429dN+rlMbWJRQFnsfYDkccV8F1QjXbOp8a+IR
rgrGp05bj+WOCAkkw+cj3F5J80hS+oBq4d4Qk3o9oq2yjj5geUVCWY83XkplJTYan6MjwFKL
5zEE5+ZMD5JJ8kzt8P1PA4OPQHqtTLNjXFRv</vt:lpwstr>
  </property>
  <property fmtid="{D5CDD505-2E9C-101B-9397-08002B2CF9AE}" pid="4" name="_new_ms_pID_725432">
    <vt:lpwstr>jnTUcbo64KNpkI7o8F//Uyj1V47JJPAbMoUa
oHPnPlxH+wCFcftSCgeytBvMu9xaPf01zCRzqkNfwhNqvrUE5IZ9QKZW7pdqUN3TOUIcD81t
mFnmWmmQlbyGZgg9t9ZkKOELFb6aGtoS8AnXVcNfMUgPRqq+7qvnL+7hAw10Q7uMLpQ3HtAJ
1GcUcSDQ55Bm9Y3ilORi7PaDXzsncwdvCmAx1SAvpSPyUJSDqS2QC6</vt:lpwstr>
  </property>
  <property fmtid="{D5CDD505-2E9C-101B-9397-08002B2CF9AE}" pid="5" name="_new_ms_pID_725433">
    <vt:lpwstr>dCFJyLdcmOIJ+D6Abi
L+87uy02mPIWh0cM6d3F0sJr5GKcI8dQnu79LKeWLABj4KnD4iJ+HloN9PWsx8WiFCWySg==</vt:lpwstr>
  </property>
  <property fmtid="{D5CDD505-2E9C-101B-9397-08002B2CF9AE}" pid="6" name="_2015_ms_pID_725343">
    <vt:lpwstr>(3)Wsv7eM6Ups60vSMnDe3IADI9Ea1jeXmnw1rqSgOo0rQRNuoYrKNtd04eykHAkgRemih0oEOB
l34siGZuuBgmOvQC+CXXpqfEC10P2YSf4100Yjn0BOGDDOQsomFEFRPaKBAtv8awn56DOrHg
YvHZdwSKuWJrcUWCvVzZlrmziPqoX7MxC14Be/QoerLzTDhT+KdNJayp8sCqI7XNy/bJAilc
7luLYMrsOTD0rgicvK</vt:lpwstr>
  </property>
  <property fmtid="{D5CDD505-2E9C-101B-9397-08002B2CF9AE}" pid="7" name="_2015_ms_pID_7253431">
    <vt:lpwstr>HC9oS95mb+/1wBA5rkPBgJY6Pytt1KvbJr9HAmHolG+zk2X4awWgGg
qbD2afI8oTa3zM6H8hqCnmY8nRpceZ4alNIyrrqUwlm76ZSKa1xG1EZXz/prxJlVXxg7dul8
wOpbsBaIClchaDHn1hr9hBemDQ5fFiskBV9aPpTmvz5E/pG7vB/srgSkFCfdu1oGxmKUEq8z
UsSsIuHE817sOEtVy0/jLT1psckHKeBzQ1vO</vt:lpwstr>
  </property>
  <property fmtid="{D5CDD505-2E9C-101B-9397-08002B2CF9AE}" pid="8" name="_2015_ms_pID_7253432">
    <vt:lpwstr>hKFJeJsUhz42Ag5/Bner6wf8FE9mRl/Iplpg
Qdp2UZo8Cp5f9XdDV8PO3fBFIJV3TMIs+ksmqAnxFm/QknFBK7zJLI5/YLJ6XQpx6aX6SN35
ALvE9u0E1l+lkSqhMsVsfA==</vt:lpwstr>
  </property>
  <property fmtid="{D5CDD505-2E9C-101B-9397-08002B2CF9AE}" pid="9" name="_readonly">
    <vt:lpwstr/>
  </property>
  <property fmtid="{D5CDD505-2E9C-101B-9397-08002B2CF9AE}" pid="10" name="_change">
    <vt:lpwstr/>
  </property>
  <property fmtid="{D5CDD505-2E9C-101B-9397-08002B2CF9AE}" pid="11" name="_full-control">
    <vt:lpwstr/>
  </property>
  <property fmtid="{D5CDD505-2E9C-101B-9397-08002B2CF9AE}" pid="12" name="sflag">
    <vt:lpwstr>1460002179</vt:lpwstr>
  </property>
  <property fmtid="{D5CDD505-2E9C-101B-9397-08002B2CF9AE}" pid="13" name="ContentTypeId">
    <vt:lpwstr>0x010100F84DBE3FC23D28449FBEF4C14337496B</vt:lpwstr>
  </property>
</Properties>
</file>